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362" r:id="rId2"/>
    <p:sldId id="369" r:id="rId3"/>
    <p:sldId id="364" r:id="rId4"/>
    <p:sldId id="257" r:id="rId5"/>
    <p:sldId id="263" r:id="rId6"/>
    <p:sldId id="260" r:id="rId7"/>
    <p:sldId id="332" r:id="rId8"/>
    <p:sldId id="334" r:id="rId9"/>
    <p:sldId id="366" r:id="rId10"/>
    <p:sldId id="347" r:id="rId11"/>
    <p:sldId id="335" r:id="rId12"/>
    <p:sldId id="348" r:id="rId13"/>
    <p:sldId id="349" r:id="rId14"/>
    <p:sldId id="351" r:id="rId15"/>
    <p:sldId id="337" r:id="rId16"/>
    <p:sldId id="338" r:id="rId17"/>
    <p:sldId id="336" r:id="rId18"/>
    <p:sldId id="302" r:id="rId19"/>
    <p:sldId id="333" r:id="rId20"/>
    <p:sldId id="339" r:id="rId21"/>
    <p:sldId id="342" r:id="rId22"/>
    <p:sldId id="344" r:id="rId23"/>
    <p:sldId id="345" r:id="rId24"/>
    <p:sldId id="371" r:id="rId25"/>
    <p:sldId id="350" r:id="rId26"/>
    <p:sldId id="346" r:id="rId27"/>
    <p:sldId id="355" r:id="rId28"/>
    <p:sldId id="283" r:id="rId29"/>
    <p:sldId id="325" r:id="rId30"/>
    <p:sldId id="368" r:id="rId31"/>
    <p:sldId id="327" r:id="rId32"/>
    <p:sldId id="361" r:id="rId33"/>
    <p:sldId id="363" r:id="rId34"/>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41" autoAdjust="0"/>
    <p:restoredTop sz="94660"/>
  </p:normalViewPr>
  <p:slideViewPr>
    <p:cSldViewPr snapToGrid="0">
      <p:cViewPr varScale="1">
        <p:scale>
          <a:sx n="72" d="100"/>
          <a:sy n="72" d="100"/>
        </p:scale>
        <p:origin x="462" y="5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7" d="100"/>
          <a:sy n="77" d="100"/>
        </p:scale>
        <p:origin x="2736"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A7522C2-B38B-F034-24DB-9BC78E1712DD}"/>
              </a:ext>
            </a:extLst>
          </p:cNvPr>
          <p:cNvSpPr>
            <a:spLocks noGrp="1"/>
          </p:cNvSpPr>
          <p:nvPr>
            <p:ph type="hdr" sz="quarter"/>
          </p:nvPr>
        </p:nvSpPr>
        <p:spPr>
          <a:xfrm>
            <a:off x="1" y="2"/>
            <a:ext cx="2949575" cy="498474"/>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0B466FB-727D-2B4B-D609-5149F49CFB56}"/>
              </a:ext>
            </a:extLst>
          </p:cNvPr>
          <p:cNvSpPr>
            <a:spLocks noGrp="1"/>
          </p:cNvSpPr>
          <p:nvPr>
            <p:ph type="dt" sz="quarter" idx="1"/>
          </p:nvPr>
        </p:nvSpPr>
        <p:spPr>
          <a:xfrm>
            <a:off x="3856038" y="2"/>
            <a:ext cx="2949575" cy="498474"/>
          </a:xfrm>
          <a:prstGeom prst="rect">
            <a:avLst/>
          </a:prstGeom>
        </p:spPr>
        <p:txBody>
          <a:bodyPr vert="horz" lIns="91430" tIns="45715" rIns="91430" bIns="45715" rtlCol="0"/>
          <a:lstStyle>
            <a:lvl1pPr algn="r">
              <a:defRPr sz="1200"/>
            </a:lvl1pPr>
          </a:lstStyle>
          <a:p>
            <a:endParaRPr kumimoji="1" lang="ja-JP" altLang="en-US" dirty="0"/>
          </a:p>
        </p:txBody>
      </p:sp>
      <p:sp>
        <p:nvSpPr>
          <p:cNvPr id="4" name="フッター プレースホルダー 3">
            <a:extLst>
              <a:ext uri="{FF2B5EF4-FFF2-40B4-BE49-F238E27FC236}">
                <a16:creationId xmlns:a16="http://schemas.microsoft.com/office/drawing/2014/main" id="{2205AD3C-0589-4A1C-2E0C-737DFB8CB95E}"/>
              </a:ext>
            </a:extLst>
          </p:cNvPr>
          <p:cNvSpPr>
            <a:spLocks noGrp="1"/>
          </p:cNvSpPr>
          <p:nvPr>
            <p:ph type="ftr" sz="quarter" idx="2"/>
          </p:nvPr>
        </p:nvSpPr>
        <p:spPr>
          <a:xfrm>
            <a:off x="1" y="9440866"/>
            <a:ext cx="2949575" cy="498474"/>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7104CC0-5689-1580-D36D-27E76D6D1056}"/>
              </a:ext>
            </a:extLst>
          </p:cNvPr>
          <p:cNvSpPr>
            <a:spLocks noGrp="1"/>
          </p:cNvSpPr>
          <p:nvPr>
            <p:ph type="sldNum" sz="quarter" idx="3"/>
          </p:nvPr>
        </p:nvSpPr>
        <p:spPr>
          <a:xfrm>
            <a:off x="3856038" y="9440866"/>
            <a:ext cx="2949575" cy="498474"/>
          </a:xfrm>
          <a:prstGeom prst="rect">
            <a:avLst/>
          </a:prstGeom>
        </p:spPr>
        <p:txBody>
          <a:bodyPr vert="horz" lIns="91430" tIns="45715" rIns="91430" bIns="45715" rtlCol="0" anchor="b"/>
          <a:lstStyle>
            <a:lvl1pPr algn="r">
              <a:defRPr sz="1200"/>
            </a:lvl1pPr>
          </a:lstStyle>
          <a:p>
            <a:fld id="{5E6F9852-2929-4F89-A681-E20050C7B233}" type="slidenum">
              <a:rPr kumimoji="1" lang="ja-JP" altLang="en-US" smtClean="0"/>
              <a:t>‹#›</a:t>
            </a:fld>
            <a:endParaRPr kumimoji="1" lang="ja-JP" altLang="en-US"/>
          </a:p>
        </p:txBody>
      </p:sp>
    </p:spTree>
    <p:extLst>
      <p:ext uri="{BB962C8B-B14F-4D97-AF65-F5344CB8AC3E}">
        <p14:creationId xmlns:p14="http://schemas.microsoft.com/office/powerpoint/2010/main" val="37705180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2"/>
            <a:ext cx="2949787" cy="498693"/>
          </a:xfrm>
          <a:prstGeom prst="rect">
            <a:avLst/>
          </a:prstGeom>
        </p:spPr>
        <p:txBody>
          <a:bodyPr vert="horz" lIns="91430" tIns="45715" rIns="91430" bIns="45715" rtlCol="0"/>
          <a:lstStyle>
            <a:lvl1pPr algn="r">
              <a:defRPr sz="1200"/>
            </a:lvl1pPr>
          </a:lstStyle>
          <a:p>
            <a:fld id="{E25C2B99-EAEC-48FE-9B14-4642DC4C41D2}" type="datetimeFigureOut">
              <a:rPr kumimoji="1" lang="ja-JP" altLang="en-US" smtClean="0"/>
              <a:t>2023/3/6</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65825" cy="3355975"/>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8"/>
            <a:ext cx="2949787" cy="498692"/>
          </a:xfrm>
          <a:prstGeom prst="rect">
            <a:avLst/>
          </a:prstGeom>
        </p:spPr>
        <p:txBody>
          <a:bodyPr vert="horz" lIns="91430" tIns="45715" rIns="91430" bIns="45715" rtlCol="0" anchor="b"/>
          <a:lstStyle>
            <a:lvl1pPr algn="r">
              <a:defRPr sz="1200"/>
            </a:lvl1pPr>
          </a:lstStyle>
          <a:p>
            <a:fld id="{79B96BA7-D085-4C52-830B-DB15203EC4B7}" type="slidenum">
              <a:rPr kumimoji="1" lang="ja-JP" altLang="en-US" smtClean="0"/>
              <a:t>‹#›</a:t>
            </a:fld>
            <a:endParaRPr kumimoji="1" lang="ja-JP" altLang="en-US"/>
          </a:p>
        </p:txBody>
      </p:sp>
    </p:spTree>
    <p:extLst>
      <p:ext uri="{BB962C8B-B14F-4D97-AF65-F5344CB8AC3E}">
        <p14:creationId xmlns:p14="http://schemas.microsoft.com/office/powerpoint/2010/main" val="7300644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a:t>
            </a:fld>
            <a:endParaRPr kumimoji="1" lang="ja-JP" altLang="en-US"/>
          </a:p>
        </p:txBody>
      </p:sp>
    </p:spTree>
    <p:extLst>
      <p:ext uri="{BB962C8B-B14F-4D97-AF65-F5344CB8AC3E}">
        <p14:creationId xmlns:p14="http://schemas.microsoft.com/office/powerpoint/2010/main" val="3599479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10</a:t>
            </a:fld>
            <a:endParaRPr kumimoji="1" lang="ja-JP" altLang="en-US"/>
          </a:p>
        </p:txBody>
      </p:sp>
    </p:spTree>
    <p:extLst>
      <p:ext uri="{BB962C8B-B14F-4D97-AF65-F5344CB8AC3E}">
        <p14:creationId xmlns:p14="http://schemas.microsoft.com/office/powerpoint/2010/main" val="1657521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11</a:t>
            </a:fld>
            <a:endParaRPr kumimoji="1" lang="ja-JP" altLang="en-US"/>
          </a:p>
        </p:txBody>
      </p:sp>
    </p:spTree>
    <p:extLst>
      <p:ext uri="{BB962C8B-B14F-4D97-AF65-F5344CB8AC3E}">
        <p14:creationId xmlns:p14="http://schemas.microsoft.com/office/powerpoint/2010/main" val="858900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12</a:t>
            </a:fld>
            <a:endParaRPr kumimoji="1" lang="ja-JP" altLang="en-US"/>
          </a:p>
        </p:txBody>
      </p:sp>
    </p:spTree>
    <p:extLst>
      <p:ext uri="{BB962C8B-B14F-4D97-AF65-F5344CB8AC3E}">
        <p14:creationId xmlns:p14="http://schemas.microsoft.com/office/powerpoint/2010/main" val="2981737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13</a:t>
            </a:fld>
            <a:endParaRPr kumimoji="1" lang="ja-JP" altLang="en-US"/>
          </a:p>
        </p:txBody>
      </p:sp>
    </p:spTree>
    <p:extLst>
      <p:ext uri="{BB962C8B-B14F-4D97-AF65-F5344CB8AC3E}">
        <p14:creationId xmlns:p14="http://schemas.microsoft.com/office/powerpoint/2010/main" val="762471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14</a:t>
            </a:fld>
            <a:endParaRPr kumimoji="1" lang="ja-JP" altLang="en-US"/>
          </a:p>
        </p:txBody>
      </p:sp>
    </p:spTree>
    <p:extLst>
      <p:ext uri="{BB962C8B-B14F-4D97-AF65-F5344CB8AC3E}">
        <p14:creationId xmlns:p14="http://schemas.microsoft.com/office/powerpoint/2010/main" val="1347905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15</a:t>
            </a:fld>
            <a:endParaRPr kumimoji="1" lang="ja-JP" altLang="en-US"/>
          </a:p>
        </p:txBody>
      </p:sp>
    </p:spTree>
    <p:extLst>
      <p:ext uri="{BB962C8B-B14F-4D97-AF65-F5344CB8AC3E}">
        <p14:creationId xmlns:p14="http://schemas.microsoft.com/office/powerpoint/2010/main" val="3413175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良かれと思った助言でも、世代・国籍・文化・性別などによっては</a:t>
            </a:r>
            <a:endParaRPr lang="en-US" altLang="ja-JP" sz="1500" dirty="0"/>
          </a:p>
          <a:p>
            <a:r>
              <a:rPr lang="ja-JP" altLang="en-US" sz="1500" dirty="0"/>
              <a:t>押し付けになり兼ねません。</a:t>
            </a:r>
            <a:endParaRPr lang="en-US" altLang="ja-JP" sz="1500" dirty="0"/>
          </a:p>
          <a:p>
            <a:endParaRPr lang="ja-JP" altLang="en-US" sz="1500" dirty="0"/>
          </a:p>
          <a:p>
            <a:r>
              <a:rPr lang="ja-JP" altLang="en-US" sz="1500" dirty="0"/>
              <a:t>言は相手の信頼関係が築けて初めて受け取れるものです。</a:t>
            </a:r>
          </a:p>
          <a:p>
            <a:r>
              <a:rPr lang="ja-JP" altLang="en-US" sz="1500" dirty="0"/>
              <a:t>スライド２４枚目「パワーハラスメントの本質」を今一度、</a:t>
            </a:r>
            <a:endParaRPr lang="en-US" altLang="ja-JP" sz="1500" dirty="0"/>
          </a:p>
          <a:p>
            <a:r>
              <a:rPr lang="ja-JP" altLang="en-US" sz="1500" dirty="0"/>
              <a:t>参考にしてください。</a:t>
            </a:r>
            <a:endParaRPr lang="en-US" altLang="ja-JP" sz="1500" dirty="0"/>
          </a:p>
          <a:p>
            <a:endParaRPr lang="en-US" altLang="ja-JP" sz="1500" dirty="0"/>
          </a:p>
          <a:p>
            <a:r>
              <a:rPr lang="ja-JP" altLang="en-US" sz="1500" dirty="0"/>
              <a:t>事例　信頼関係が築けていないときに</a:t>
            </a:r>
            <a:endParaRPr lang="en-US" altLang="ja-JP" sz="1500" dirty="0"/>
          </a:p>
          <a:p>
            <a:r>
              <a:rPr lang="ja-JP" altLang="en-US" sz="1500" dirty="0"/>
              <a:t>「愛称で呼ぶ、肩をたたく、仕事の手伝いを頼む」などに気をつける。</a:t>
            </a:r>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16</a:t>
            </a:fld>
            <a:endParaRPr kumimoji="1" lang="ja-JP" altLang="en-US"/>
          </a:p>
        </p:txBody>
      </p:sp>
    </p:spTree>
    <p:extLst>
      <p:ext uri="{BB962C8B-B14F-4D97-AF65-F5344CB8AC3E}">
        <p14:creationId xmlns:p14="http://schemas.microsoft.com/office/powerpoint/2010/main" val="1350393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0688" y="422275"/>
            <a:ext cx="5965825" cy="3355975"/>
          </a:xfrm>
        </p:spPr>
      </p:sp>
      <p:sp>
        <p:nvSpPr>
          <p:cNvPr id="3" name="ノート プレースホルダー 2"/>
          <p:cNvSpPr>
            <a:spLocks noGrp="1"/>
          </p:cNvSpPr>
          <p:nvPr>
            <p:ph type="body" idx="1"/>
          </p:nvPr>
        </p:nvSpPr>
        <p:spPr>
          <a:xfrm>
            <a:off x="460912" y="4234108"/>
            <a:ext cx="5885376" cy="4751137"/>
          </a:xfrm>
        </p:spPr>
        <p:txBody>
          <a:bodyPr/>
          <a:lstStyle/>
          <a:p>
            <a:r>
              <a:rPr lang="ja-JP" altLang="en-US" sz="1400" dirty="0"/>
              <a:t>（参考資料）労働施策総合推進法が４月１日全事業主に範囲を拡げ施行</a:t>
            </a:r>
          </a:p>
          <a:p>
            <a:r>
              <a:rPr lang="ja-JP" altLang="en-US" sz="1400" dirty="0"/>
              <a:t>パワハラの定義（３要素）</a:t>
            </a:r>
          </a:p>
          <a:p>
            <a:r>
              <a:rPr lang="ja-JP" altLang="en-US" sz="1400" dirty="0"/>
              <a:t>①優越的な関係を背景にした言動</a:t>
            </a:r>
          </a:p>
          <a:p>
            <a:r>
              <a:rPr lang="ja-JP" altLang="en-US" sz="1400" dirty="0"/>
              <a:t>②業務上必要かつ相当な範囲を超えた言動</a:t>
            </a:r>
          </a:p>
          <a:p>
            <a:r>
              <a:rPr lang="ja-JP" altLang="en-US" sz="1400" dirty="0"/>
              <a:t>③就業環境が害されること（身体的もしくは精神的な苦痛を与えること）</a:t>
            </a:r>
          </a:p>
          <a:p>
            <a:r>
              <a:rPr lang="ja-JP" altLang="en-US" sz="1400" dirty="0"/>
              <a:t>・・・適正な範囲の業務指示や指導・注意・教育は該当しない。</a:t>
            </a:r>
          </a:p>
          <a:p>
            <a:endParaRPr lang="en-US" altLang="ja-JP" sz="1400" dirty="0"/>
          </a:p>
          <a:p>
            <a:r>
              <a:rPr lang="ja-JP" altLang="en-US" sz="1400" dirty="0"/>
              <a:t>パワハラの６類型</a:t>
            </a:r>
          </a:p>
          <a:p>
            <a:r>
              <a:rPr lang="ja-JP" altLang="en-US" sz="1400" dirty="0"/>
              <a:t>１．身体的な攻撃暴行・傷害（殴打、足蹴り、物を投げつける）</a:t>
            </a:r>
          </a:p>
          <a:p>
            <a:endParaRPr lang="en-US" altLang="ja-JP" sz="1400" dirty="0"/>
          </a:p>
          <a:p>
            <a:r>
              <a:rPr lang="ja-JP" altLang="en-US" sz="1400" dirty="0"/>
              <a:t>２．精神的な攻撃</a:t>
            </a:r>
            <a:r>
              <a:rPr lang="en-US" altLang="ja-JP" sz="1400" dirty="0"/>
              <a:t>…</a:t>
            </a:r>
            <a:r>
              <a:rPr lang="ja-JP" altLang="en-US" sz="1400" dirty="0"/>
              <a:t>脅迫、名誉棄損、侮辱、ひどい暴言、人格否定、</a:t>
            </a:r>
            <a:endParaRPr lang="en-US" altLang="ja-JP" sz="1400" dirty="0"/>
          </a:p>
          <a:p>
            <a:r>
              <a:rPr lang="ja-JP" altLang="en-US" sz="1400" dirty="0"/>
              <a:t>　　罵倒、大声</a:t>
            </a:r>
          </a:p>
          <a:p>
            <a:endParaRPr lang="en-US" altLang="ja-JP" sz="1400" dirty="0"/>
          </a:p>
          <a:p>
            <a:r>
              <a:rPr lang="ja-JP" altLang="en-US" sz="1400" dirty="0"/>
              <a:t>３．人間関係からの切り離し</a:t>
            </a:r>
            <a:r>
              <a:rPr lang="en-US" altLang="ja-JP" sz="1400" dirty="0"/>
              <a:t>…</a:t>
            </a:r>
            <a:r>
              <a:rPr lang="ja-JP" altLang="en-US" sz="1400" dirty="0"/>
              <a:t>隔離・仲間外し・無視</a:t>
            </a:r>
            <a:endParaRPr lang="en-US" altLang="ja-JP" sz="1400" dirty="0"/>
          </a:p>
          <a:p>
            <a:r>
              <a:rPr lang="ja-JP" altLang="en-US" sz="1400" dirty="0"/>
              <a:t>　　（仕事や必要情報を与えない）</a:t>
            </a:r>
          </a:p>
          <a:p>
            <a:endParaRPr lang="en-US" altLang="ja-JP" sz="1400" dirty="0"/>
          </a:p>
          <a:p>
            <a:r>
              <a:rPr lang="ja-JP" altLang="en-US" sz="1400" dirty="0"/>
              <a:t>４．過大な要求</a:t>
            </a:r>
            <a:r>
              <a:rPr lang="en-US" altLang="ja-JP" sz="1400" dirty="0"/>
              <a:t>…</a:t>
            </a:r>
            <a:r>
              <a:rPr lang="ja-JP" altLang="en-US" sz="1400" dirty="0"/>
              <a:t>明らかに不要なことや不可能なこと、</a:t>
            </a:r>
            <a:endParaRPr lang="en-US" altLang="ja-JP" sz="1400" dirty="0"/>
          </a:p>
          <a:p>
            <a:r>
              <a:rPr lang="ja-JP" altLang="en-US" sz="1400" dirty="0"/>
              <a:t>　　能力以上の業務の強制</a:t>
            </a:r>
          </a:p>
          <a:p>
            <a:endParaRPr lang="en-US" altLang="ja-JP" sz="1400" dirty="0"/>
          </a:p>
          <a:p>
            <a:r>
              <a:rPr lang="ja-JP" altLang="en-US" sz="1400" dirty="0"/>
              <a:t>５．過小な要求</a:t>
            </a:r>
            <a:r>
              <a:rPr lang="en-US" altLang="ja-JP" sz="1400" dirty="0"/>
              <a:t>…</a:t>
            </a:r>
            <a:r>
              <a:rPr lang="ja-JP" altLang="en-US" sz="1400" dirty="0"/>
              <a:t>合理性なく、能力や経験とかけ離れた程度の低い</a:t>
            </a:r>
            <a:endParaRPr lang="en-US" altLang="ja-JP" sz="1400" dirty="0"/>
          </a:p>
          <a:p>
            <a:r>
              <a:rPr lang="ja-JP" altLang="en-US" sz="1400" dirty="0"/>
              <a:t>　　仕事を命じる</a:t>
            </a:r>
          </a:p>
          <a:p>
            <a:endParaRPr lang="en-US" altLang="ja-JP" sz="1400" dirty="0"/>
          </a:p>
          <a:p>
            <a:r>
              <a:rPr lang="ja-JP" altLang="en-US" sz="1400" dirty="0"/>
              <a:t>６．個の侵害</a:t>
            </a:r>
            <a:r>
              <a:rPr lang="en-US" altLang="ja-JP" sz="1400" dirty="0"/>
              <a:t>…</a:t>
            </a:r>
            <a:r>
              <a:rPr lang="ja-JP" altLang="en-US" sz="1400" dirty="0"/>
              <a:t>私的なことに過度に立ち入る</a:t>
            </a:r>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17</a:t>
            </a:fld>
            <a:endParaRPr kumimoji="1" lang="ja-JP" altLang="en-US"/>
          </a:p>
        </p:txBody>
      </p:sp>
    </p:spTree>
    <p:extLst>
      <p:ext uri="{BB962C8B-B14F-4D97-AF65-F5344CB8AC3E}">
        <p14:creationId xmlns:p14="http://schemas.microsoft.com/office/powerpoint/2010/main" val="1834643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5506191"/>
            <a:ext cx="5445760" cy="3190732"/>
          </a:xfrm>
        </p:spPr>
        <p:txBody>
          <a:bodyPr/>
          <a:lstStyle/>
          <a:p>
            <a:r>
              <a:rPr lang="ja-JP" altLang="en-US" sz="1500" dirty="0"/>
              <a:t>ハラスメント事例集やハラスメント予防ポスターを地区で使用される場合は</a:t>
            </a:r>
          </a:p>
          <a:p>
            <a:r>
              <a:rPr lang="ja-JP" altLang="en-US" sz="1500" dirty="0"/>
              <a:t>ＲＩＪＹＥＭ事務局にお問い合せください。手配します。</a:t>
            </a:r>
          </a:p>
          <a:p>
            <a:r>
              <a:rPr lang="ja-JP" altLang="en-US" sz="1500" dirty="0"/>
              <a:t>弁護士会館のトイレにハラスメント防止ポスターが貼れらる時代です。</a:t>
            </a:r>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18</a:t>
            </a:fld>
            <a:endParaRPr kumimoji="1" lang="ja-JP" altLang="en-US"/>
          </a:p>
        </p:txBody>
      </p:sp>
    </p:spTree>
    <p:extLst>
      <p:ext uri="{BB962C8B-B14F-4D97-AF65-F5344CB8AC3E}">
        <p14:creationId xmlns:p14="http://schemas.microsoft.com/office/powerpoint/2010/main" val="26102064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19</a:t>
            </a:fld>
            <a:endParaRPr kumimoji="1" lang="ja-JP" altLang="en-US"/>
          </a:p>
        </p:txBody>
      </p:sp>
    </p:spTree>
    <p:extLst>
      <p:ext uri="{BB962C8B-B14F-4D97-AF65-F5344CB8AC3E}">
        <p14:creationId xmlns:p14="http://schemas.microsoft.com/office/powerpoint/2010/main" val="239322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a:t>
            </a:fld>
            <a:endParaRPr kumimoji="1" lang="ja-JP" altLang="en-US"/>
          </a:p>
        </p:txBody>
      </p:sp>
    </p:spTree>
    <p:extLst>
      <p:ext uri="{BB962C8B-B14F-4D97-AF65-F5344CB8AC3E}">
        <p14:creationId xmlns:p14="http://schemas.microsoft.com/office/powerpoint/2010/main" val="3938546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20</a:t>
            </a:fld>
            <a:endParaRPr kumimoji="1" lang="ja-JP" altLang="en-US"/>
          </a:p>
        </p:txBody>
      </p:sp>
    </p:spTree>
    <p:extLst>
      <p:ext uri="{BB962C8B-B14F-4D97-AF65-F5344CB8AC3E}">
        <p14:creationId xmlns:p14="http://schemas.microsoft.com/office/powerpoint/2010/main" val="35890695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21</a:t>
            </a:fld>
            <a:endParaRPr kumimoji="1" lang="ja-JP" altLang="en-US"/>
          </a:p>
        </p:txBody>
      </p:sp>
    </p:spTree>
    <p:extLst>
      <p:ext uri="{BB962C8B-B14F-4D97-AF65-F5344CB8AC3E}">
        <p14:creationId xmlns:p14="http://schemas.microsoft.com/office/powerpoint/2010/main" val="166676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22</a:t>
            </a:fld>
            <a:endParaRPr kumimoji="1" lang="ja-JP" altLang="en-US"/>
          </a:p>
        </p:txBody>
      </p:sp>
    </p:spTree>
    <p:extLst>
      <p:ext uri="{BB962C8B-B14F-4D97-AF65-F5344CB8AC3E}">
        <p14:creationId xmlns:p14="http://schemas.microsoft.com/office/powerpoint/2010/main" val="3746550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23</a:t>
            </a:fld>
            <a:endParaRPr kumimoji="1" lang="ja-JP" altLang="en-US"/>
          </a:p>
        </p:txBody>
      </p:sp>
    </p:spTree>
    <p:extLst>
      <p:ext uri="{BB962C8B-B14F-4D97-AF65-F5344CB8AC3E}">
        <p14:creationId xmlns:p14="http://schemas.microsoft.com/office/powerpoint/2010/main" val="32136360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24</a:t>
            </a:fld>
            <a:endParaRPr kumimoji="1" lang="ja-JP" altLang="en-US"/>
          </a:p>
        </p:txBody>
      </p:sp>
    </p:spTree>
    <p:extLst>
      <p:ext uri="{BB962C8B-B14F-4D97-AF65-F5344CB8AC3E}">
        <p14:creationId xmlns:p14="http://schemas.microsoft.com/office/powerpoint/2010/main" val="28776401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25</a:t>
            </a:fld>
            <a:endParaRPr kumimoji="1" lang="ja-JP" altLang="en-US"/>
          </a:p>
        </p:txBody>
      </p:sp>
    </p:spTree>
    <p:extLst>
      <p:ext uri="{BB962C8B-B14F-4D97-AF65-F5344CB8AC3E}">
        <p14:creationId xmlns:p14="http://schemas.microsoft.com/office/powerpoint/2010/main" val="178424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26</a:t>
            </a:fld>
            <a:endParaRPr kumimoji="1" lang="ja-JP" altLang="en-US"/>
          </a:p>
        </p:txBody>
      </p:sp>
    </p:spTree>
    <p:extLst>
      <p:ext uri="{BB962C8B-B14F-4D97-AF65-F5344CB8AC3E}">
        <p14:creationId xmlns:p14="http://schemas.microsoft.com/office/powerpoint/2010/main" val="15506300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27</a:t>
            </a:fld>
            <a:endParaRPr kumimoji="1" lang="ja-JP" altLang="en-US"/>
          </a:p>
        </p:txBody>
      </p:sp>
    </p:spTree>
    <p:extLst>
      <p:ext uri="{BB962C8B-B14F-4D97-AF65-F5344CB8AC3E}">
        <p14:creationId xmlns:p14="http://schemas.microsoft.com/office/powerpoint/2010/main" val="2629235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28</a:t>
            </a:fld>
            <a:endParaRPr kumimoji="1" lang="ja-JP" altLang="en-US"/>
          </a:p>
        </p:txBody>
      </p:sp>
    </p:spTree>
    <p:extLst>
      <p:ext uri="{BB962C8B-B14F-4D97-AF65-F5344CB8AC3E}">
        <p14:creationId xmlns:p14="http://schemas.microsoft.com/office/powerpoint/2010/main" val="40270467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29</a:t>
            </a:fld>
            <a:endParaRPr kumimoji="1" lang="ja-JP" altLang="en-US"/>
          </a:p>
        </p:txBody>
      </p:sp>
    </p:spTree>
    <p:extLst>
      <p:ext uri="{BB962C8B-B14F-4D97-AF65-F5344CB8AC3E}">
        <p14:creationId xmlns:p14="http://schemas.microsoft.com/office/powerpoint/2010/main" val="4288864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3</a:t>
            </a:fld>
            <a:endParaRPr kumimoji="1" lang="ja-JP" altLang="en-US"/>
          </a:p>
        </p:txBody>
      </p:sp>
    </p:spTree>
    <p:extLst>
      <p:ext uri="{BB962C8B-B14F-4D97-AF65-F5344CB8AC3E}">
        <p14:creationId xmlns:p14="http://schemas.microsoft.com/office/powerpoint/2010/main" val="105225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60913" y="4969669"/>
            <a:ext cx="5885375" cy="3913614"/>
          </a:xfrm>
        </p:spPr>
        <p:txBody>
          <a:bodyPr/>
          <a:lstStyle/>
          <a:p>
            <a:r>
              <a:rPr lang="ja-JP" altLang="en-US" sz="1500" dirty="0"/>
              <a:t>事例紹介</a:t>
            </a:r>
          </a:p>
          <a:p>
            <a:r>
              <a:rPr lang="ja-JP" altLang="en-US" sz="1500" dirty="0"/>
              <a:t>（参考資料）個人情報の取扱い規定－２０２２年４月１日施行</a:t>
            </a:r>
          </a:p>
          <a:p>
            <a:r>
              <a:rPr lang="ja-JP" altLang="en-US" sz="1500" dirty="0"/>
              <a:t>個人情報は社会活動、生活で必要不可欠なもの</a:t>
            </a:r>
            <a:endParaRPr lang="en-US" altLang="ja-JP" sz="1500" dirty="0"/>
          </a:p>
          <a:p>
            <a:r>
              <a:rPr lang="ja-JP" altLang="en-US" sz="1500" dirty="0"/>
              <a:t>（信頼・信用の基本）</a:t>
            </a:r>
            <a:endParaRPr lang="en-US" altLang="ja-JP" sz="1500" dirty="0"/>
          </a:p>
          <a:p>
            <a:endParaRPr lang="ja-JP" altLang="en-US" sz="1500" dirty="0"/>
          </a:p>
          <a:p>
            <a:r>
              <a:rPr lang="ja-JP" altLang="en-US" sz="1500" dirty="0"/>
              <a:t>①ロータリープログラム参加者</a:t>
            </a:r>
          </a:p>
          <a:p>
            <a:r>
              <a:rPr lang="ja-JP" altLang="en-US" sz="1500" dirty="0"/>
              <a:t>（事例紹介）ロータリアン以外の参加者</a:t>
            </a:r>
          </a:p>
          <a:p>
            <a:endParaRPr lang="en-US" altLang="ja-JP" sz="1500" dirty="0"/>
          </a:p>
          <a:p>
            <a:r>
              <a:rPr lang="ja-JP" altLang="en-US" sz="1500" dirty="0"/>
              <a:t>奨学生、ホームステイ先、学校関係者、</a:t>
            </a:r>
            <a:endParaRPr lang="en-US" altLang="ja-JP" sz="1500" dirty="0"/>
          </a:p>
          <a:p>
            <a:r>
              <a:rPr lang="ja-JP" altLang="en-US" sz="1500" dirty="0"/>
              <a:t>奉仕活動の対称となる参加者</a:t>
            </a:r>
            <a:endParaRPr lang="en-US" altLang="ja-JP" sz="1500" dirty="0"/>
          </a:p>
          <a:p>
            <a:endParaRPr lang="ja-JP" altLang="en-US" sz="1500" dirty="0"/>
          </a:p>
          <a:p>
            <a:r>
              <a:rPr lang="ja-JP" altLang="en-US" sz="1500" dirty="0"/>
              <a:t>（例）こども食堂、養護施設等の活動の動画・写真の取扱い。</a:t>
            </a:r>
          </a:p>
          <a:p>
            <a:r>
              <a:rPr lang="ja-JP" altLang="en-US" sz="1500" dirty="0"/>
              <a:t>・・・個人名・写真の取扱いには充分注意する。</a:t>
            </a:r>
          </a:p>
          <a:p>
            <a:r>
              <a:rPr lang="ja-JP" altLang="en-US" sz="1500" dirty="0"/>
              <a:t>・・・名前は出さない、顔写真はぼかす。</a:t>
            </a:r>
          </a:p>
          <a:p>
            <a:endParaRPr lang="ja-JP" altLang="en-US" sz="1500" dirty="0"/>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30</a:t>
            </a:fld>
            <a:endParaRPr kumimoji="1" lang="ja-JP" altLang="en-US"/>
          </a:p>
        </p:txBody>
      </p:sp>
    </p:spTree>
    <p:extLst>
      <p:ext uri="{BB962C8B-B14F-4D97-AF65-F5344CB8AC3E}">
        <p14:creationId xmlns:p14="http://schemas.microsoft.com/office/powerpoint/2010/main" val="32220913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203076" y="4784656"/>
            <a:ext cx="6401048" cy="3913614"/>
          </a:xfrm>
        </p:spPr>
        <p:txBody>
          <a:bodyPr/>
          <a:lstStyle/>
          <a:p>
            <a:r>
              <a:rPr lang="ja-JP" altLang="en-US" sz="1500" dirty="0"/>
              <a:t>ＯＮ－ＬＩＮＥ攻撃による個人情報の漏洩</a:t>
            </a:r>
          </a:p>
          <a:p>
            <a:endParaRPr lang="en-US" altLang="ja-JP" sz="1500" dirty="0"/>
          </a:p>
          <a:p>
            <a:r>
              <a:rPr lang="ja-JP" altLang="en-US" sz="1500" dirty="0"/>
              <a:t>・ロータリークラブの場合、名前とアドレスを盗まれる被害が多い。</a:t>
            </a:r>
            <a:endParaRPr lang="en-US" altLang="ja-JP" sz="1500" dirty="0"/>
          </a:p>
          <a:p>
            <a:endParaRPr lang="ja-JP" altLang="en-US" sz="1500" dirty="0"/>
          </a:p>
          <a:p>
            <a:r>
              <a:rPr lang="ja-JP" altLang="en-US" sz="1500" dirty="0"/>
              <a:t>・ロータリークラブは奉仕団体であり、詐欺事件は</a:t>
            </a:r>
            <a:endParaRPr lang="en-US" altLang="ja-JP" sz="1500" dirty="0"/>
          </a:p>
          <a:p>
            <a:r>
              <a:rPr lang="ja-JP" altLang="en-US" sz="1500" dirty="0"/>
              <a:t>発生していないようです。</a:t>
            </a:r>
            <a:endParaRPr lang="en-US" altLang="ja-JP" sz="1500" dirty="0"/>
          </a:p>
          <a:p>
            <a:endParaRPr lang="ja-JP" altLang="en-US" sz="1500" dirty="0"/>
          </a:p>
          <a:p>
            <a:r>
              <a:rPr lang="ja-JP" altLang="en-US" sz="1500" dirty="0"/>
              <a:t>・ロータリークラブは倫理的、人的な防止策を講じることによる</a:t>
            </a:r>
            <a:endParaRPr lang="en-US" altLang="ja-JP" sz="1500" dirty="0"/>
          </a:p>
          <a:p>
            <a:r>
              <a:rPr lang="ja-JP" altLang="en-US" sz="1500" dirty="0"/>
              <a:t>大きな費用を負担することは難しい。</a:t>
            </a:r>
            <a:endParaRPr lang="en-US" altLang="ja-JP" sz="1500" dirty="0"/>
          </a:p>
          <a:p>
            <a:endParaRPr lang="ja-JP" altLang="en-US" sz="1500" dirty="0"/>
          </a:p>
          <a:p>
            <a:r>
              <a:rPr lang="ja-JP" altLang="en-US" sz="1500" dirty="0"/>
              <a:t>メールやインターネットの感染防止策</a:t>
            </a:r>
          </a:p>
          <a:p>
            <a:r>
              <a:rPr lang="ja-JP" altLang="en-US" sz="1500" dirty="0"/>
              <a:t>・不信と思われるメールは削除する。</a:t>
            </a:r>
          </a:p>
          <a:p>
            <a:r>
              <a:rPr lang="ja-JP" altLang="en-US" sz="1500" dirty="0"/>
              <a:t>　送信元の名前とアドレスが一致しているかを確認する。</a:t>
            </a:r>
            <a:endParaRPr lang="en-US" altLang="ja-JP" sz="1500" dirty="0"/>
          </a:p>
          <a:p>
            <a:endParaRPr lang="ja-JP" altLang="en-US" sz="1500" dirty="0"/>
          </a:p>
          <a:p>
            <a:r>
              <a:rPr lang="ja-JP" altLang="en-US" sz="1500" dirty="0"/>
              <a:t>・メールを見て、文面がおかしい又は本文がない場合は、</a:t>
            </a:r>
          </a:p>
          <a:p>
            <a:r>
              <a:rPr lang="ja-JP" altLang="en-US" sz="1500" dirty="0"/>
              <a:t>　絶対に添付ファイルを開かない。</a:t>
            </a:r>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31</a:t>
            </a:fld>
            <a:endParaRPr kumimoji="1" lang="ja-JP" altLang="en-US"/>
          </a:p>
        </p:txBody>
      </p:sp>
    </p:spTree>
    <p:extLst>
      <p:ext uri="{BB962C8B-B14F-4D97-AF65-F5344CB8AC3E}">
        <p14:creationId xmlns:p14="http://schemas.microsoft.com/office/powerpoint/2010/main" val="3822726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32</a:t>
            </a:fld>
            <a:endParaRPr kumimoji="1" lang="ja-JP" altLang="en-US"/>
          </a:p>
        </p:txBody>
      </p:sp>
    </p:spTree>
    <p:extLst>
      <p:ext uri="{BB962C8B-B14F-4D97-AF65-F5344CB8AC3E}">
        <p14:creationId xmlns:p14="http://schemas.microsoft.com/office/powerpoint/2010/main" val="4058841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33</a:t>
            </a:fld>
            <a:endParaRPr kumimoji="1" lang="ja-JP" altLang="en-US"/>
          </a:p>
        </p:txBody>
      </p:sp>
    </p:spTree>
    <p:extLst>
      <p:ext uri="{BB962C8B-B14F-4D97-AF65-F5344CB8AC3E}">
        <p14:creationId xmlns:p14="http://schemas.microsoft.com/office/powerpoint/2010/main" val="2083972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4</a:t>
            </a:fld>
            <a:endParaRPr kumimoji="1" lang="ja-JP" altLang="en-US"/>
          </a:p>
        </p:txBody>
      </p:sp>
    </p:spTree>
    <p:extLst>
      <p:ext uri="{BB962C8B-B14F-4D97-AF65-F5344CB8AC3E}">
        <p14:creationId xmlns:p14="http://schemas.microsoft.com/office/powerpoint/2010/main" val="92028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969668"/>
            <a:ext cx="5445760" cy="3727254"/>
          </a:xfrm>
        </p:spPr>
        <p:txBody>
          <a:bodyPr/>
          <a:lstStyle/>
          <a:p>
            <a:r>
              <a:rPr lang="ja-JP" altLang="en-US" sz="1500" dirty="0"/>
              <a:t>５項目目として「サイバー攻撃・情報操作」を追加</a:t>
            </a:r>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5</a:t>
            </a:fld>
            <a:endParaRPr kumimoji="1" lang="ja-JP" altLang="en-US"/>
          </a:p>
        </p:txBody>
      </p:sp>
    </p:spTree>
    <p:extLst>
      <p:ext uri="{BB962C8B-B14F-4D97-AF65-F5344CB8AC3E}">
        <p14:creationId xmlns:p14="http://schemas.microsoft.com/office/powerpoint/2010/main" val="3598778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26424CA-518F-4AA5-A2E5-22C6251A6974}" type="slidenum">
              <a:rPr kumimoji="1" lang="ja-JP" altLang="en-US" smtClean="0"/>
              <a:t>6</a:t>
            </a:fld>
            <a:endParaRPr kumimoji="1" lang="ja-JP" altLang="en-US"/>
          </a:p>
        </p:txBody>
      </p:sp>
    </p:spTree>
    <p:extLst>
      <p:ext uri="{BB962C8B-B14F-4D97-AF65-F5344CB8AC3E}">
        <p14:creationId xmlns:p14="http://schemas.microsoft.com/office/powerpoint/2010/main" val="279218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7</a:t>
            </a:fld>
            <a:endParaRPr kumimoji="1" lang="ja-JP" altLang="en-US"/>
          </a:p>
        </p:txBody>
      </p:sp>
    </p:spTree>
    <p:extLst>
      <p:ext uri="{BB962C8B-B14F-4D97-AF65-F5344CB8AC3E}">
        <p14:creationId xmlns:p14="http://schemas.microsoft.com/office/powerpoint/2010/main" val="3852954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8</a:t>
            </a:fld>
            <a:endParaRPr kumimoji="1" lang="ja-JP" altLang="en-US"/>
          </a:p>
        </p:txBody>
      </p:sp>
    </p:spTree>
    <p:extLst>
      <p:ext uri="{BB962C8B-B14F-4D97-AF65-F5344CB8AC3E}">
        <p14:creationId xmlns:p14="http://schemas.microsoft.com/office/powerpoint/2010/main" val="1504426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B96BA7-D085-4C52-830B-DB15203EC4B7}" type="slidenum">
              <a:rPr kumimoji="1" lang="ja-JP" altLang="en-US" smtClean="0"/>
              <a:t>9</a:t>
            </a:fld>
            <a:endParaRPr kumimoji="1" lang="ja-JP" altLang="en-US"/>
          </a:p>
        </p:txBody>
      </p:sp>
    </p:spTree>
    <p:extLst>
      <p:ext uri="{BB962C8B-B14F-4D97-AF65-F5344CB8AC3E}">
        <p14:creationId xmlns:p14="http://schemas.microsoft.com/office/powerpoint/2010/main" val="3231556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a:extLst>
              <a:ext uri="{FF2B5EF4-FFF2-40B4-BE49-F238E27FC236}">
                <a16:creationId xmlns:a16="http://schemas.microsoft.com/office/drawing/2014/main" id="{BA16378A-6EF9-9849-F4DD-07D7CACC1A16}"/>
              </a:ext>
            </a:extLst>
          </p:cNvPr>
          <p:cNvSpPr>
            <a:spLocks noGrp="1"/>
          </p:cNvSpPr>
          <p:nvPr>
            <p:ph type="dt" sz="half" idx="10"/>
          </p:nvPr>
        </p:nvSpPr>
        <p:spPr/>
        <p:txBody>
          <a:bodyPr/>
          <a:lstStyle/>
          <a:p>
            <a:fld id="{D68D6DEA-7719-4661-9C28-555B96EBCA36}" type="datetime1">
              <a:rPr kumimoji="1" lang="ja-JP" altLang="en-US" smtClean="0"/>
              <a:t>2023/3/6</a:t>
            </a:fld>
            <a:endParaRPr kumimoji="1" lang="ja-JP" altLang="en-US"/>
          </a:p>
        </p:txBody>
      </p:sp>
      <p:sp>
        <p:nvSpPr>
          <p:cNvPr id="14" name="フッター プレースホルダー 13">
            <a:extLst>
              <a:ext uri="{FF2B5EF4-FFF2-40B4-BE49-F238E27FC236}">
                <a16:creationId xmlns:a16="http://schemas.microsoft.com/office/drawing/2014/main" id="{91422E5D-103B-544A-8975-F19B2FB89226}"/>
              </a:ext>
            </a:extLst>
          </p:cNvPr>
          <p:cNvSpPr>
            <a:spLocks noGrp="1"/>
          </p:cNvSpPr>
          <p:nvPr>
            <p:ph type="ftr" sz="quarter" idx="11"/>
          </p:nvPr>
        </p:nvSpPr>
        <p:spPr/>
        <p:txBody>
          <a:bodyPr/>
          <a:lstStyle/>
          <a:p>
            <a:endParaRPr kumimoji="1" lang="ja-JP" altLang="en-US"/>
          </a:p>
        </p:txBody>
      </p:sp>
      <p:sp>
        <p:nvSpPr>
          <p:cNvPr id="15" name="スライド番号プレースホルダー 14">
            <a:extLst>
              <a:ext uri="{FF2B5EF4-FFF2-40B4-BE49-F238E27FC236}">
                <a16:creationId xmlns:a16="http://schemas.microsoft.com/office/drawing/2014/main" id="{6B971D1F-7B77-37F3-4E05-381DB26DB25D}"/>
              </a:ext>
            </a:extLst>
          </p:cNvPr>
          <p:cNvSpPr>
            <a:spLocks noGrp="1"/>
          </p:cNvSpPr>
          <p:nvPr>
            <p:ph type="sldNum" sz="quarter" idx="12"/>
          </p:nvPr>
        </p:nvSpPr>
        <p:spPr>
          <a:xfrm>
            <a:off x="10756668" y="6463463"/>
            <a:ext cx="1312025"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23549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833707-0357-4D25-A306-4790C7C726FB}"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BDA287-6B12-40F1-8D3F-F590CBE11EE0}" type="slidenum">
              <a:rPr kumimoji="1" lang="ja-JP" altLang="en-US" smtClean="0"/>
              <a:t>‹#›</a:t>
            </a:fld>
            <a:endParaRPr kumimoji="1" lang="ja-JP" altLang="en-US"/>
          </a:p>
        </p:txBody>
      </p:sp>
    </p:spTree>
    <p:extLst>
      <p:ext uri="{BB962C8B-B14F-4D97-AF65-F5344CB8AC3E}">
        <p14:creationId xmlns:p14="http://schemas.microsoft.com/office/powerpoint/2010/main" val="239134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BA007E8-4ADF-4D62-9DB7-795A353D51DA}"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BDA287-6B12-40F1-8D3F-F590CBE11EE0}" type="slidenum">
              <a:rPr kumimoji="1" lang="ja-JP" altLang="en-US" smtClean="0"/>
              <a:t>‹#›</a:t>
            </a:fld>
            <a:endParaRPr kumimoji="1" lang="ja-JP" altLang="en-US"/>
          </a:p>
        </p:txBody>
      </p:sp>
    </p:spTree>
    <p:extLst>
      <p:ext uri="{BB962C8B-B14F-4D97-AF65-F5344CB8AC3E}">
        <p14:creationId xmlns:p14="http://schemas.microsoft.com/office/powerpoint/2010/main" val="151918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568968-59E5-4E93-9E99-B97F38655266}"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756668" y="6459784"/>
            <a:ext cx="1312025"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687331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44ABCB1-B550-4EFC-8045-8B9C9547A9D9}"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756669" y="6464828"/>
            <a:ext cx="1312025"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55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B888E73-36BD-4ACD-9424-C7FE1CAC9655}"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10706793" y="6459785"/>
            <a:ext cx="1361901"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40787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5"/>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FD7E00-4215-453B-AAC9-52C3EF0D788D}" type="datetime1">
              <a:rPr kumimoji="1" lang="ja-JP" altLang="en-US" smtClean="0"/>
              <a:t>2023/3/6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10756669" y="6459785"/>
            <a:ext cx="1312025"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20471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4EAB8D-68CC-48C2-997C-05DF9E13409B}" type="datetime1">
              <a:rPr kumimoji="1" lang="ja-JP" altLang="en-US" smtClean="0"/>
              <a:t>2023/3/6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10756669" y="6459785"/>
            <a:ext cx="1312025"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642555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61EB63C-384E-421F-9398-0D6B25949810}" type="datetime1">
              <a:rPr kumimoji="1" lang="ja-JP" altLang="en-US" smtClean="0"/>
              <a:t>2023/3/6</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a:xfrm>
            <a:off x="10756669" y="6459785"/>
            <a:ext cx="1312025" cy="365125"/>
          </a:xfrm>
        </p:spPr>
        <p:txBody>
          <a:bodyPr/>
          <a:lstStyle>
            <a:lvl1pPr>
              <a:defRPr sz="2000">
                <a:solidFill>
                  <a:schemeClr val="tx1"/>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277755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A2711DB-9D4D-408E-B4EF-A94B826AFB2C}" type="datetime1">
              <a:rPr kumimoji="1" lang="ja-JP" altLang="en-US" smtClean="0"/>
              <a:t>2023/3/6</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10781606" y="6459785"/>
            <a:ext cx="1312025" cy="365125"/>
          </a:xfrm>
        </p:spPr>
        <p:txBody>
          <a:bodyPr/>
          <a:lstStyle>
            <a:lvl1pPr>
              <a:defRPr sz="2400">
                <a:solidFill>
                  <a:schemeClr val="tx2"/>
                </a:solidFill>
              </a:defRPr>
            </a:lvl1pPr>
          </a:lstStyle>
          <a:p>
            <a:fld id="{18BDA287-6B12-40F1-8D3F-F590CBE11EE0}" type="slidenum">
              <a:rPr kumimoji="1" lang="ja-JP" altLang="en-US" smtClean="0"/>
              <a:pPr/>
              <a:t>‹#›</a:t>
            </a:fld>
            <a:endParaRPr kumimoji="1" lang="ja-JP" altLang="en-US"/>
          </a:p>
        </p:txBody>
      </p:sp>
    </p:spTree>
    <p:extLst>
      <p:ext uri="{BB962C8B-B14F-4D97-AF65-F5344CB8AC3E}">
        <p14:creationId xmlns:p14="http://schemas.microsoft.com/office/powerpoint/2010/main" val="47921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D0BE83-FA4F-4995-A44B-8F74D88BFA21}"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9900458" y="6426534"/>
            <a:ext cx="1312025" cy="365125"/>
          </a:xfrm>
        </p:spPr>
        <p:txBody>
          <a:bodyPr/>
          <a:lstStyle/>
          <a:p>
            <a:fld id="{18BDA287-6B12-40F1-8D3F-F590CBE11EE0}" type="slidenum">
              <a:rPr kumimoji="1" lang="ja-JP" altLang="en-US" smtClean="0"/>
              <a:t>‹#›</a:t>
            </a:fld>
            <a:endParaRPr kumimoji="1" lang="ja-JP" altLang="en-US"/>
          </a:p>
        </p:txBody>
      </p:sp>
    </p:spTree>
    <p:extLst>
      <p:ext uri="{BB962C8B-B14F-4D97-AF65-F5344CB8AC3E}">
        <p14:creationId xmlns:p14="http://schemas.microsoft.com/office/powerpoint/2010/main" val="1741338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68D6DEA-7719-4661-9C28-555B96EBCA36}" type="datetime1">
              <a:rPr kumimoji="1" lang="ja-JP" altLang="en-US" smtClean="0"/>
              <a:t>2023/3/6</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BDA287-6B12-40F1-8D3F-F590CBE11EE0}"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5762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D5777D-5CCC-874C-9B8F-00AFFA8AD409}"/>
              </a:ext>
            </a:extLst>
          </p:cNvPr>
          <p:cNvSpPr>
            <a:spLocks noGrp="1"/>
          </p:cNvSpPr>
          <p:nvPr>
            <p:ph type="ctrTitle"/>
          </p:nvPr>
        </p:nvSpPr>
        <p:spPr>
          <a:xfrm>
            <a:off x="1097280" y="758952"/>
            <a:ext cx="10408920" cy="3566160"/>
          </a:xfrm>
        </p:spPr>
        <p:txBody>
          <a:bodyPr>
            <a:noAutofit/>
          </a:bodyPr>
          <a:lstStyle/>
          <a:p>
            <a:r>
              <a:rPr lang="ja-JP" altLang="en-US" sz="6600" dirty="0">
                <a:solidFill>
                  <a:srgbClr val="000000"/>
                </a:solidFill>
                <a:latin typeface="+mj-ea"/>
              </a:rPr>
              <a:t>ロータリーの</a:t>
            </a:r>
            <a:br>
              <a:rPr lang="en-US" altLang="ja-JP" sz="6600" dirty="0">
                <a:solidFill>
                  <a:srgbClr val="000000"/>
                </a:solidFill>
                <a:latin typeface="+mj-ea"/>
              </a:rPr>
            </a:br>
            <a:r>
              <a:rPr lang="ja-JP" altLang="en-US" sz="6600" dirty="0">
                <a:solidFill>
                  <a:srgbClr val="000000"/>
                </a:solidFill>
                <a:latin typeface="+mj-ea"/>
              </a:rPr>
              <a:t>危機管理ハンドブック</a:t>
            </a:r>
            <a:endParaRPr lang="ja-JP" altLang="en-US" sz="6600" dirty="0">
              <a:solidFill>
                <a:schemeClr val="tx1">
                  <a:lumMod val="75000"/>
                  <a:lumOff val="25000"/>
                </a:schemeClr>
              </a:solidFill>
              <a:latin typeface="+mj-ea"/>
            </a:endParaRPr>
          </a:p>
        </p:txBody>
      </p:sp>
      <p:sp>
        <p:nvSpPr>
          <p:cNvPr id="3" name="字幕 2">
            <a:extLst>
              <a:ext uri="{FF2B5EF4-FFF2-40B4-BE49-F238E27FC236}">
                <a16:creationId xmlns:a16="http://schemas.microsoft.com/office/drawing/2014/main" id="{BBDD7770-37A4-C758-DEB7-A1E9E2E87FD0}"/>
              </a:ext>
            </a:extLst>
          </p:cNvPr>
          <p:cNvSpPr>
            <a:spLocks noGrp="1"/>
          </p:cNvSpPr>
          <p:nvPr>
            <p:ph type="subTitle" idx="1"/>
          </p:nvPr>
        </p:nvSpPr>
        <p:spPr>
          <a:xfrm>
            <a:off x="1100051" y="4455621"/>
            <a:ext cx="10058400" cy="1716579"/>
          </a:xfrm>
        </p:spPr>
        <p:txBody>
          <a:bodyPr>
            <a:normAutofit lnSpcReduction="10000"/>
          </a:bodyPr>
          <a:lstStyle/>
          <a:p>
            <a:pPr algn="ctr">
              <a:lnSpc>
                <a:spcPct val="100000"/>
              </a:lnSpc>
              <a:spcBef>
                <a:spcPts val="0"/>
              </a:spcBef>
              <a:spcAft>
                <a:spcPts val="0"/>
              </a:spcAft>
            </a:pPr>
            <a:r>
              <a:rPr lang="en-US" altLang="ja-JP" sz="3200" dirty="0">
                <a:solidFill>
                  <a:schemeClr val="tx1"/>
                </a:solidFill>
                <a:latin typeface="+mn-lt"/>
                <a:ea typeface="+mj-ea"/>
              </a:rPr>
              <a:t>2023</a:t>
            </a:r>
            <a:r>
              <a:rPr lang="ja-JP" altLang="en-US" sz="3200" dirty="0">
                <a:solidFill>
                  <a:schemeClr val="tx1"/>
                </a:solidFill>
                <a:latin typeface="+mn-lt"/>
                <a:ea typeface="+mj-ea"/>
              </a:rPr>
              <a:t>年</a:t>
            </a:r>
            <a:r>
              <a:rPr lang="en-US" altLang="ja-JP" sz="3200" dirty="0">
                <a:solidFill>
                  <a:schemeClr val="tx1"/>
                </a:solidFill>
                <a:latin typeface="+mn-lt"/>
                <a:ea typeface="+mj-ea"/>
              </a:rPr>
              <a:t>3</a:t>
            </a:r>
            <a:r>
              <a:rPr lang="ja-JP" altLang="en-US" sz="3200" dirty="0">
                <a:solidFill>
                  <a:schemeClr val="tx1"/>
                </a:solidFill>
                <a:latin typeface="+mn-lt"/>
                <a:ea typeface="+mj-ea"/>
              </a:rPr>
              <a:t>月</a:t>
            </a:r>
            <a:r>
              <a:rPr lang="en-US" altLang="ja-JP" sz="3200" dirty="0">
                <a:solidFill>
                  <a:schemeClr val="tx1"/>
                </a:solidFill>
                <a:latin typeface="+mn-lt"/>
                <a:ea typeface="+mj-ea"/>
              </a:rPr>
              <a:t>4</a:t>
            </a:r>
            <a:r>
              <a:rPr lang="ja-JP" altLang="en-US" sz="3200" dirty="0">
                <a:solidFill>
                  <a:schemeClr val="tx1"/>
                </a:solidFill>
                <a:latin typeface="+mn-lt"/>
                <a:ea typeface="+mj-ea"/>
              </a:rPr>
              <a:t>日（土）</a:t>
            </a:r>
            <a:r>
              <a:rPr lang="en-US" altLang="ja-JP" sz="3200" dirty="0">
                <a:solidFill>
                  <a:schemeClr val="tx1"/>
                </a:solidFill>
                <a:latin typeface="+mn-lt"/>
                <a:ea typeface="+mj-ea"/>
              </a:rPr>
              <a:t>PETS</a:t>
            </a:r>
          </a:p>
          <a:p>
            <a:pPr algn="ctr">
              <a:lnSpc>
                <a:spcPct val="100000"/>
              </a:lnSpc>
              <a:spcBef>
                <a:spcPts val="0"/>
              </a:spcBef>
              <a:spcAft>
                <a:spcPts val="0"/>
              </a:spcAft>
            </a:pPr>
            <a:endParaRPr lang="en-US" altLang="ja-JP" dirty="0">
              <a:solidFill>
                <a:schemeClr val="tx1"/>
              </a:solidFill>
              <a:latin typeface="+mn-lt"/>
              <a:ea typeface="+mj-ea"/>
            </a:endParaRPr>
          </a:p>
          <a:p>
            <a:pPr algn="r">
              <a:lnSpc>
                <a:spcPct val="100000"/>
              </a:lnSpc>
              <a:spcBef>
                <a:spcPts val="0"/>
              </a:spcBef>
              <a:spcAft>
                <a:spcPts val="0"/>
              </a:spcAft>
            </a:pPr>
            <a:r>
              <a:rPr lang="en-US" altLang="ja-JP" dirty="0">
                <a:solidFill>
                  <a:schemeClr val="tx1"/>
                </a:solidFill>
                <a:latin typeface="+mn-lt"/>
                <a:ea typeface="+mj-ea"/>
              </a:rPr>
              <a:t>2023-24</a:t>
            </a:r>
            <a:r>
              <a:rPr lang="ja-JP" altLang="en-US" dirty="0">
                <a:solidFill>
                  <a:schemeClr val="tx1"/>
                </a:solidFill>
                <a:latin typeface="+mn-lt"/>
                <a:ea typeface="+mj-ea"/>
              </a:rPr>
              <a:t>年度</a:t>
            </a:r>
            <a:r>
              <a:rPr lang="ja-JP" altLang="en-US" dirty="0">
                <a:solidFill>
                  <a:schemeClr val="tx1"/>
                </a:solidFill>
                <a:latin typeface="+mj-ea"/>
                <a:ea typeface="+mj-ea"/>
              </a:rPr>
              <a:t>地区</a:t>
            </a:r>
            <a:r>
              <a:rPr kumimoji="1" lang="ja-JP" altLang="en-US" dirty="0">
                <a:solidFill>
                  <a:schemeClr val="tx1"/>
                </a:solidFill>
                <a:latin typeface="+mj-ea"/>
                <a:ea typeface="+mj-ea"/>
              </a:rPr>
              <a:t>危機管理委員長</a:t>
            </a:r>
            <a:endParaRPr kumimoji="1" lang="en-US" altLang="ja-JP" sz="2800" dirty="0">
              <a:solidFill>
                <a:schemeClr val="tx1"/>
              </a:solidFill>
              <a:latin typeface="+mj-ea"/>
              <a:ea typeface="+mj-ea"/>
            </a:endParaRPr>
          </a:p>
          <a:p>
            <a:pPr algn="r">
              <a:lnSpc>
                <a:spcPct val="100000"/>
              </a:lnSpc>
              <a:spcBef>
                <a:spcPts val="0"/>
              </a:spcBef>
              <a:spcAft>
                <a:spcPts val="0"/>
              </a:spcAft>
            </a:pPr>
            <a:r>
              <a:rPr kumimoji="1" lang="ja-JP" altLang="en-US" sz="2800" dirty="0">
                <a:solidFill>
                  <a:schemeClr val="tx1"/>
                </a:solidFill>
                <a:latin typeface="+mj-ea"/>
                <a:ea typeface="+mj-ea"/>
              </a:rPr>
              <a:t>片山　勉</a:t>
            </a:r>
          </a:p>
        </p:txBody>
      </p:sp>
      <p:sp>
        <p:nvSpPr>
          <p:cNvPr id="5" name="スライド番号プレースホルダー 4">
            <a:extLst>
              <a:ext uri="{FF2B5EF4-FFF2-40B4-BE49-F238E27FC236}">
                <a16:creationId xmlns:a16="http://schemas.microsoft.com/office/drawing/2014/main" id="{1D7A0455-18C3-58BA-528A-C72C7A824C1A}"/>
              </a:ext>
            </a:extLst>
          </p:cNvPr>
          <p:cNvSpPr>
            <a:spLocks noGrp="1"/>
          </p:cNvSpPr>
          <p:nvPr>
            <p:ph type="sldNum" sz="quarter" idx="12"/>
          </p:nvPr>
        </p:nvSpPr>
        <p:spPr>
          <a:xfrm>
            <a:off x="10747747" y="6459785"/>
            <a:ext cx="1312025" cy="365125"/>
          </a:xfrm>
        </p:spPr>
        <p:txBody>
          <a:bodyPr/>
          <a:lstStyle/>
          <a:p>
            <a:fld id="{18BDA287-6B12-40F1-8D3F-F590CBE11EE0}" type="slidenum">
              <a:rPr kumimoji="1" lang="ja-JP" altLang="en-US" smtClean="0"/>
              <a:pPr/>
              <a:t>1</a:t>
            </a:fld>
            <a:endParaRPr kumimoji="1" lang="ja-JP" altLang="en-US" dirty="0"/>
          </a:p>
        </p:txBody>
      </p:sp>
    </p:spTree>
    <p:extLst>
      <p:ext uri="{BB962C8B-B14F-4D97-AF65-F5344CB8AC3E}">
        <p14:creationId xmlns:p14="http://schemas.microsoft.com/office/powerpoint/2010/main" val="466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8660A59-2314-01DB-6612-92F805184032}"/>
              </a:ext>
            </a:extLst>
          </p:cNvPr>
          <p:cNvSpPr txBox="1"/>
          <p:nvPr/>
        </p:nvSpPr>
        <p:spPr>
          <a:xfrm>
            <a:off x="502161" y="455208"/>
            <a:ext cx="11187678" cy="5678478"/>
          </a:xfrm>
          <a:prstGeom prst="rect">
            <a:avLst/>
          </a:prstGeom>
          <a:noFill/>
        </p:spPr>
        <p:txBody>
          <a:bodyPr wrap="none" rtlCol="0">
            <a:spAutoFit/>
          </a:bodyPr>
          <a:lstStyle/>
          <a:p>
            <a:pPr algn="just"/>
            <a:r>
              <a:rPr lang="ja-JP" altLang="ja-JP" sz="2200" b="1" kern="100" dirty="0">
                <a:effectLst/>
                <a:latin typeface="ＭＳ 明朝" panose="02020609040205080304" pitchFamily="17" charset="-128"/>
                <a:ea typeface="ＭＳ 明朝" panose="02020609040205080304" pitchFamily="17" charset="-128"/>
                <a:cs typeface="Times New Roman" panose="02020603050405020304" pitchFamily="18" charset="0"/>
              </a:rPr>
              <a:t>〔会合、行事、または活動におけるハラスメントのない環境－２６．１２０〕</a:t>
            </a:r>
            <a:endParaRPr lang="en-US" altLang="ja-JP" sz="22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ロータリーは、ハラスメントのない環境を維持することに力を注いでいる。</a:t>
            </a:r>
            <a:br>
              <a:rPr lang="en-US"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ハラスメント</a:t>
            </a:r>
            <a:r>
              <a:rPr lang="ja-JP" altLang="en-US" sz="2200" kern="100" dirty="0">
                <a:effectLst/>
                <a:latin typeface="ＭＳ 明朝" panose="02020609040205080304" pitchFamily="17" charset="-128"/>
                <a:ea typeface="ＭＳ 明朝" panose="02020609040205080304" pitchFamily="17" charset="-128"/>
                <a:cs typeface="Times New Roman" panose="02020603050405020304" pitchFamily="18" charset="0"/>
              </a:rPr>
              <a:t>と</a:t>
            </a:r>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は大まかに定義すると、個人またはグループを、あらゆる特性</a:t>
            </a:r>
            <a:br>
              <a:rPr lang="en-US"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（年齢、民族、人種、肌の色、能力、宗教、社会経済的地位、文化、性的指向、</a:t>
            </a:r>
            <a:br>
              <a:rPr lang="en-US"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または性自認）に基づいて、言葉であれ身体出来であり、中傷、侮辱、または</a:t>
            </a:r>
            <a:br>
              <a:rPr lang="en-US"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攻撃する言動を指す。</a:t>
            </a:r>
          </a:p>
          <a:p>
            <a:pPr algn="just">
              <a:lnSpc>
                <a:spcPct val="150000"/>
              </a:lnSpc>
            </a:pPr>
            <a:r>
              <a:rPr lang="en-US"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すべての会員およびロータリーの会合、行事または活動に出席または参加する個人は、</a:t>
            </a:r>
            <a:br>
              <a:rPr lang="en-US"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ハラスメントのない環境を期待すべきであり、安全、礼儀、品格、およびすべての人</a:t>
            </a:r>
            <a:br>
              <a:rPr lang="en-US"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はその尊敬を促す環境を維持するよう援助するものとする。青少年と接する成人は、</a:t>
            </a:r>
            <a:endPar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ロータリー章典第</a:t>
            </a:r>
            <a:r>
              <a:rPr lang="en-US"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2.120.</a:t>
            </a:r>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節に概説されている方針の対象となる。</a:t>
            </a:r>
            <a:endPar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t>犯罪行為の申し立てはすべて地元の管轄の警察署に伝えるべきである。</a:t>
            </a:r>
            <a:br>
              <a:rPr lang="en-US"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クラブ理事会、地区、またはゾーンのリーダーは、ハラスメントの申し立てに迅速に</a:t>
            </a:r>
            <a:endPar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2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対応するものとし、申し立てを行った者に対する報復をしてはならない。</a:t>
            </a:r>
            <a:endParaRPr lang="ja-JP" altLang="ja-JP" sz="2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2200" dirty="0"/>
          </a:p>
        </p:txBody>
      </p:sp>
      <p:sp>
        <p:nvSpPr>
          <p:cNvPr id="3" name="スライド番号プレースホルダー 2">
            <a:extLst>
              <a:ext uri="{FF2B5EF4-FFF2-40B4-BE49-F238E27FC236}">
                <a16:creationId xmlns:a16="http://schemas.microsoft.com/office/drawing/2014/main" id="{E1AE934D-4700-6363-4236-EFFBA67D9983}"/>
              </a:ext>
            </a:extLst>
          </p:cNvPr>
          <p:cNvSpPr>
            <a:spLocks noGrp="1"/>
          </p:cNvSpPr>
          <p:nvPr>
            <p:ph type="sldNum" sz="quarter" idx="12"/>
          </p:nvPr>
        </p:nvSpPr>
        <p:spPr/>
        <p:txBody>
          <a:bodyPr/>
          <a:lstStyle/>
          <a:p>
            <a:fld id="{18BDA287-6B12-40F1-8D3F-F590CBE11EE0}" type="slidenum">
              <a:rPr kumimoji="1" lang="ja-JP" altLang="en-US" smtClean="0"/>
              <a:t>10</a:t>
            </a:fld>
            <a:endParaRPr kumimoji="1" lang="ja-JP" altLang="en-US"/>
          </a:p>
        </p:txBody>
      </p:sp>
    </p:spTree>
    <p:extLst>
      <p:ext uri="{BB962C8B-B14F-4D97-AF65-F5344CB8AC3E}">
        <p14:creationId xmlns:p14="http://schemas.microsoft.com/office/powerpoint/2010/main" val="219705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A7C87071-C8DB-171A-402E-82D000467D2C}"/>
              </a:ext>
            </a:extLst>
          </p:cNvPr>
          <p:cNvSpPr txBox="1">
            <a:spLocks/>
          </p:cNvSpPr>
          <p:nvPr/>
        </p:nvSpPr>
        <p:spPr>
          <a:xfrm>
            <a:off x="192504" y="179443"/>
            <a:ext cx="11818521"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800" u="sng" dirty="0">
                <a:solidFill>
                  <a:schemeClr val="tx1"/>
                </a:solidFill>
              </a:rPr>
              <a:t>４．国際ロータリーのハラスメントに関する基本となる規定</a:t>
            </a:r>
          </a:p>
        </p:txBody>
      </p:sp>
      <p:sp>
        <p:nvSpPr>
          <p:cNvPr id="4" name="テキスト ボックス 3">
            <a:extLst>
              <a:ext uri="{FF2B5EF4-FFF2-40B4-BE49-F238E27FC236}">
                <a16:creationId xmlns:a16="http://schemas.microsoft.com/office/drawing/2014/main" id="{1EF6D3B0-1A53-F964-B683-38F1F5F23203}"/>
              </a:ext>
            </a:extLst>
          </p:cNvPr>
          <p:cNvSpPr txBox="1"/>
          <p:nvPr/>
        </p:nvSpPr>
        <p:spPr>
          <a:xfrm>
            <a:off x="1030224" y="1418749"/>
            <a:ext cx="7818166" cy="646331"/>
          </a:xfrm>
          <a:prstGeom prst="rect">
            <a:avLst/>
          </a:prstGeom>
          <a:noFill/>
        </p:spPr>
        <p:txBody>
          <a:bodyPr wrap="none" rtlCol="0">
            <a:spAutoFit/>
          </a:bodyPr>
          <a:lstStyle/>
          <a:p>
            <a:r>
              <a:rPr kumimoji="1" lang="ja-JP" altLang="en-US" sz="3600" dirty="0"/>
              <a:t>①司法機関に申し立てが行われた場合</a:t>
            </a:r>
          </a:p>
        </p:txBody>
      </p:sp>
      <p:sp>
        <p:nvSpPr>
          <p:cNvPr id="5" name="テキスト ボックス 4">
            <a:extLst>
              <a:ext uri="{FF2B5EF4-FFF2-40B4-BE49-F238E27FC236}">
                <a16:creationId xmlns:a16="http://schemas.microsoft.com/office/drawing/2014/main" id="{4F6C3936-1FAB-B70C-117A-75834AD0C8B0}"/>
              </a:ext>
            </a:extLst>
          </p:cNvPr>
          <p:cNvSpPr txBox="1"/>
          <p:nvPr/>
        </p:nvSpPr>
        <p:spPr>
          <a:xfrm>
            <a:off x="1493018" y="2003524"/>
            <a:ext cx="7314823" cy="646331"/>
          </a:xfrm>
          <a:prstGeom prst="rect">
            <a:avLst/>
          </a:prstGeom>
          <a:noFill/>
        </p:spPr>
        <p:txBody>
          <a:bodyPr wrap="none" rtlCol="0">
            <a:spAutoFit/>
          </a:bodyPr>
          <a:lstStyle/>
          <a:p>
            <a:pPr marL="457200" indent="-457200">
              <a:buFont typeface="Wingdings" panose="05000000000000000000" pitchFamily="2" charset="2"/>
              <a:buChar char="Ø"/>
            </a:pPr>
            <a:r>
              <a:rPr kumimoji="1" lang="ja-JP" altLang="en-US" sz="3600" dirty="0"/>
              <a:t>司法に委ねる（</a:t>
            </a:r>
            <a:r>
              <a:rPr kumimoji="1" lang="en-US" altLang="ja-JP" sz="3600" dirty="0"/>
              <a:t>RI</a:t>
            </a:r>
            <a:r>
              <a:rPr kumimoji="1" lang="ja-JP" altLang="en-US" sz="3600" dirty="0"/>
              <a:t>のゼロ容認方針）</a:t>
            </a:r>
            <a:endParaRPr kumimoji="1" lang="en-US" altLang="ja-JP" sz="3600" dirty="0"/>
          </a:p>
        </p:txBody>
      </p:sp>
      <p:sp>
        <p:nvSpPr>
          <p:cNvPr id="6" name="テキスト ボックス 5">
            <a:extLst>
              <a:ext uri="{FF2B5EF4-FFF2-40B4-BE49-F238E27FC236}">
                <a16:creationId xmlns:a16="http://schemas.microsoft.com/office/drawing/2014/main" id="{4E07EA06-35FC-8127-A7B8-B93795D5E809}"/>
              </a:ext>
            </a:extLst>
          </p:cNvPr>
          <p:cNvSpPr txBox="1"/>
          <p:nvPr/>
        </p:nvSpPr>
        <p:spPr>
          <a:xfrm>
            <a:off x="1030223" y="3173074"/>
            <a:ext cx="8925841" cy="646331"/>
          </a:xfrm>
          <a:prstGeom prst="rect">
            <a:avLst/>
          </a:prstGeom>
          <a:noFill/>
        </p:spPr>
        <p:txBody>
          <a:bodyPr wrap="none" rtlCol="0">
            <a:spAutoFit/>
          </a:bodyPr>
          <a:lstStyle/>
          <a:p>
            <a:r>
              <a:rPr kumimoji="1" lang="ja-JP" altLang="en-US" sz="3600" dirty="0"/>
              <a:t>②国際ロータリーの行動規範に違反した場合</a:t>
            </a:r>
          </a:p>
        </p:txBody>
      </p:sp>
      <p:sp>
        <p:nvSpPr>
          <p:cNvPr id="7" name="テキスト ボックス 6">
            <a:extLst>
              <a:ext uri="{FF2B5EF4-FFF2-40B4-BE49-F238E27FC236}">
                <a16:creationId xmlns:a16="http://schemas.microsoft.com/office/drawing/2014/main" id="{4103220B-A81E-4270-05EF-D9D9422F0B19}"/>
              </a:ext>
            </a:extLst>
          </p:cNvPr>
          <p:cNvSpPr txBox="1"/>
          <p:nvPr/>
        </p:nvSpPr>
        <p:spPr>
          <a:xfrm>
            <a:off x="1493018" y="3799794"/>
            <a:ext cx="6535764" cy="646331"/>
          </a:xfrm>
          <a:prstGeom prst="rect">
            <a:avLst/>
          </a:prstGeom>
          <a:noFill/>
        </p:spPr>
        <p:txBody>
          <a:bodyPr wrap="none" rtlCol="0">
            <a:spAutoFit/>
          </a:bodyPr>
          <a:lstStyle/>
          <a:p>
            <a:pPr marL="457200" indent="-457200">
              <a:buFont typeface="Wingdings" panose="05000000000000000000" pitchFamily="2" charset="2"/>
              <a:buChar char="Ø"/>
            </a:pPr>
            <a:r>
              <a:rPr kumimoji="1" lang="en-US" altLang="ja-JP" sz="3600" dirty="0"/>
              <a:t>RI</a:t>
            </a:r>
            <a:r>
              <a:rPr kumimoji="1" lang="ja-JP" altLang="en-US" sz="3600" dirty="0"/>
              <a:t>への報告義務及び罰則規定</a:t>
            </a:r>
            <a:endParaRPr kumimoji="1" lang="en-US" altLang="ja-JP" sz="3600" dirty="0"/>
          </a:p>
        </p:txBody>
      </p:sp>
      <p:sp>
        <p:nvSpPr>
          <p:cNvPr id="3" name="テキスト ボックス 2">
            <a:extLst>
              <a:ext uri="{FF2B5EF4-FFF2-40B4-BE49-F238E27FC236}">
                <a16:creationId xmlns:a16="http://schemas.microsoft.com/office/drawing/2014/main" id="{065E8304-4480-F245-CA50-0D7BF7CC63E3}"/>
              </a:ext>
            </a:extLst>
          </p:cNvPr>
          <p:cNvSpPr txBox="1"/>
          <p:nvPr/>
        </p:nvSpPr>
        <p:spPr>
          <a:xfrm>
            <a:off x="1010524" y="4743215"/>
            <a:ext cx="7485775" cy="646331"/>
          </a:xfrm>
          <a:prstGeom prst="rect">
            <a:avLst/>
          </a:prstGeom>
          <a:noFill/>
        </p:spPr>
        <p:txBody>
          <a:bodyPr wrap="square" rtlCol="0">
            <a:spAutoFit/>
          </a:bodyPr>
          <a:lstStyle/>
          <a:p>
            <a:r>
              <a:rPr kumimoji="1" lang="ja-JP" altLang="en-US" sz="3600" dirty="0">
                <a:solidFill>
                  <a:srgbClr val="FF0000"/>
                </a:solidFill>
              </a:rPr>
              <a:t>③成人ハラスメントに関する研修義務</a:t>
            </a:r>
          </a:p>
        </p:txBody>
      </p:sp>
      <p:sp>
        <p:nvSpPr>
          <p:cNvPr id="8" name="スライド番号プレースホルダー 7">
            <a:extLst>
              <a:ext uri="{FF2B5EF4-FFF2-40B4-BE49-F238E27FC236}">
                <a16:creationId xmlns:a16="http://schemas.microsoft.com/office/drawing/2014/main" id="{A10C504E-2E20-F192-6181-D400BD70085E}"/>
              </a:ext>
            </a:extLst>
          </p:cNvPr>
          <p:cNvSpPr>
            <a:spLocks noGrp="1"/>
          </p:cNvSpPr>
          <p:nvPr>
            <p:ph type="sldNum" sz="quarter" idx="12"/>
          </p:nvPr>
        </p:nvSpPr>
        <p:spPr/>
        <p:txBody>
          <a:bodyPr/>
          <a:lstStyle/>
          <a:p>
            <a:fld id="{18BDA287-6B12-40F1-8D3F-F590CBE11EE0}" type="slidenum">
              <a:rPr kumimoji="1" lang="ja-JP" altLang="en-US" smtClean="0"/>
              <a:t>11</a:t>
            </a:fld>
            <a:endParaRPr kumimoji="1" lang="ja-JP" altLang="en-US"/>
          </a:p>
        </p:txBody>
      </p:sp>
    </p:spTree>
    <p:extLst>
      <p:ext uri="{BB962C8B-B14F-4D97-AF65-F5344CB8AC3E}">
        <p14:creationId xmlns:p14="http://schemas.microsoft.com/office/powerpoint/2010/main" val="1575552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8660A59-2314-01DB-6612-92F805184032}"/>
              </a:ext>
            </a:extLst>
          </p:cNvPr>
          <p:cNvSpPr txBox="1"/>
          <p:nvPr/>
        </p:nvSpPr>
        <p:spPr>
          <a:xfrm>
            <a:off x="489337" y="151179"/>
            <a:ext cx="11213326" cy="6555641"/>
          </a:xfrm>
          <a:prstGeom prst="rect">
            <a:avLst/>
          </a:prstGeom>
          <a:noFill/>
        </p:spPr>
        <p:txBody>
          <a:bodyPr wrap="none" rtlCol="0">
            <a:spAutoFit/>
          </a:bodyPr>
          <a:lstStyle/>
          <a:p>
            <a:pPr algn="just"/>
            <a:r>
              <a:rPr lang="ja-JP" altLang="ja-JP" sz="20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ロータリアンの行動規範</a:t>
            </a:r>
            <a:endPar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ロータリーは、いかなる形であれハラスメントのない環境を維持することに力を注いでいます。</a:t>
            </a: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ハラスメントには、同意なく身体に触れる、誘いかける、不適切なコメントを述べるといった</a:t>
            </a: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言動が含まれます。ロータリーの会合、行事、活動に参加するすべての人は、全参加者の安全、</a:t>
            </a: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礼儀、尊厳、尊重を大切にする環境を築くことに努めなければなりません。</a:t>
            </a: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会員は「ロータリアンの行動規範」に従うことが求められます。</a:t>
            </a:r>
          </a:p>
          <a:p>
            <a:pPr algn="just">
              <a:lnSpc>
                <a:spcPct val="150000"/>
              </a:lnSpc>
            </a:pPr>
            <a:br>
              <a:rPr lang="en-US" altLang="ja-JP" sz="2000" b="1"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000" b="1"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〔ロータリアンの行動規範－８．０３０．２〕</a:t>
            </a:r>
            <a:endPar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ロータリアンとして、私は以下のように行動する。</a:t>
            </a:r>
          </a:p>
          <a:p>
            <a:pPr algn="just">
              <a:lnSpc>
                <a:spcPct val="150000"/>
              </a:lnSpc>
            </a:pP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個人として、また事業において、高潔さと高い倫理基準をもって行動する。</a:t>
            </a:r>
          </a:p>
          <a:p>
            <a:pPr algn="just">
              <a:lnSpc>
                <a:spcPct val="150000"/>
              </a:lnSpc>
            </a:pP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2)</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取引のすべてにおいて公正に努め、相手のその職業に対して尊重の念をもって接する。</a:t>
            </a:r>
          </a:p>
          <a:p>
            <a:pPr algn="just"/>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3)</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自分の職業スキルを生かして、若い人びとを導き、特別なニーズを抱える人びとを助け、</a:t>
            </a:r>
            <a:b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地域社会や世界中の人びとの生活の質を高める。</a:t>
            </a:r>
          </a:p>
          <a:p>
            <a:pPr algn="just">
              <a:lnSpc>
                <a:spcPct val="150000"/>
              </a:lnSpc>
            </a:pP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4)</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ロータリーはほかのロータリアンの評判を落とすような言行は避ける。</a:t>
            </a:r>
          </a:p>
          <a:p>
            <a:pPr algn="just"/>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5)</a:t>
            </a:r>
            <a:r>
              <a:rPr lang="ja-JP" altLang="ja-JP" sz="20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ロータリーの会合、行事、および活動においてハラスメントのない環境を維持することを</a:t>
            </a:r>
            <a:endPar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20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支援し、ハラスメントの疑いがあれば報告し、ハラスメントを報告した人への報復が起こ</a:t>
            </a:r>
            <a:endPar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2000" u="heavy" kern="100" dirty="0">
                <a:effectLst/>
                <a:latin typeface="ＭＳ 明朝" panose="02020609040205080304" pitchFamily="17" charset="-128"/>
                <a:ea typeface="ＭＳ 明朝" panose="02020609040205080304" pitchFamily="17" charset="-128"/>
                <a:cs typeface="Times New Roman" panose="02020603050405020304" pitchFamily="18" charset="0"/>
              </a:rPr>
              <a:t>らないように確認する。</a:t>
            </a:r>
            <a:endPar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2000" dirty="0"/>
          </a:p>
        </p:txBody>
      </p:sp>
      <p:sp>
        <p:nvSpPr>
          <p:cNvPr id="3" name="スライド番号プレースホルダー 2">
            <a:extLst>
              <a:ext uri="{FF2B5EF4-FFF2-40B4-BE49-F238E27FC236}">
                <a16:creationId xmlns:a16="http://schemas.microsoft.com/office/drawing/2014/main" id="{70BD9231-BDD3-622C-C78D-B46B90CB83AC}"/>
              </a:ext>
            </a:extLst>
          </p:cNvPr>
          <p:cNvSpPr>
            <a:spLocks noGrp="1"/>
          </p:cNvSpPr>
          <p:nvPr>
            <p:ph type="sldNum" sz="quarter" idx="12"/>
          </p:nvPr>
        </p:nvSpPr>
        <p:spPr/>
        <p:txBody>
          <a:bodyPr/>
          <a:lstStyle/>
          <a:p>
            <a:fld id="{18BDA287-6B12-40F1-8D3F-F590CBE11EE0}" type="slidenum">
              <a:rPr kumimoji="1" lang="ja-JP" altLang="en-US" smtClean="0"/>
              <a:t>12</a:t>
            </a:fld>
            <a:endParaRPr kumimoji="1" lang="ja-JP" altLang="en-US"/>
          </a:p>
        </p:txBody>
      </p:sp>
    </p:spTree>
    <p:extLst>
      <p:ext uri="{BB962C8B-B14F-4D97-AF65-F5344CB8AC3E}">
        <p14:creationId xmlns:p14="http://schemas.microsoft.com/office/powerpoint/2010/main" val="2681236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8660A59-2314-01DB-6612-92F805184032}"/>
              </a:ext>
            </a:extLst>
          </p:cNvPr>
          <p:cNvSpPr txBox="1"/>
          <p:nvPr/>
        </p:nvSpPr>
        <p:spPr>
          <a:xfrm>
            <a:off x="610039" y="506862"/>
            <a:ext cx="11264622" cy="5299528"/>
          </a:xfrm>
          <a:prstGeom prst="rect">
            <a:avLst/>
          </a:prstGeom>
          <a:noFill/>
        </p:spPr>
        <p:txBody>
          <a:bodyPr wrap="none" rtlCol="0">
            <a:spAutoFit/>
          </a:bodyPr>
          <a:lstStyle/>
          <a:p>
            <a:pPr algn="just">
              <a:lnSpc>
                <a:spcPct val="150000"/>
              </a:lnSpc>
            </a:pPr>
            <a:r>
              <a:rPr lang="ja-JP"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〔国際ロータリーへの報告－４１．０５０．７〕</a:t>
            </a:r>
            <a:endParaRPr lang="en-US"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ja-JP" altLang="ja-JP"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ct val="150000"/>
              </a:lnSpc>
            </a:pP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事故、死亡、早期帰国、犯罪、虐待やハラスメント（嫌がらせ）の申し立てなど</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（ただし、これに限るものではない）、すべての事態は、この事態の報告を</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受けてから７２時間以内に、ＲＩに報告するものとする。７２時間以内の</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ＲＩへの事態報告を怠った場合、</a:t>
            </a:r>
            <a:r>
              <a:rPr lang="ja-JP" altLang="ja-JP" sz="2400" b="1" kern="10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地区の青少年交換</a:t>
            </a: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への参加資格の停止、</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または順守不履行について事務総長により決定されたその他の措置が実施される</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場合がある。ＲＩ理事会は、個人、クラブ終結させる場合がある。地区は、</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事務総長が定める認定要件に従って、学生のデータをＲＩに提出するものとする</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２０１９年１０月理事会会合、決定５８号）。</a:t>
            </a:r>
          </a:p>
        </p:txBody>
      </p:sp>
      <p:sp>
        <p:nvSpPr>
          <p:cNvPr id="3" name="スライド番号プレースホルダー 2">
            <a:extLst>
              <a:ext uri="{FF2B5EF4-FFF2-40B4-BE49-F238E27FC236}">
                <a16:creationId xmlns:a16="http://schemas.microsoft.com/office/drawing/2014/main" id="{D6BF6178-4F2E-9D22-BED8-EF6023B80224}"/>
              </a:ext>
            </a:extLst>
          </p:cNvPr>
          <p:cNvSpPr>
            <a:spLocks noGrp="1"/>
          </p:cNvSpPr>
          <p:nvPr>
            <p:ph type="sldNum" sz="quarter" idx="12"/>
          </p:nvPr>
        </p:nvSpPr>
        <p:spPr/>
        <p:txBody>
          <a:bodyPr/>
          <a:lstStyle/>
          <a:p>
            <a:fld id="{18BDA287-6B12-40F1-8D3F-F590CBE11EE0}" type="slidenum">
              <a:rPr kumimoji="1" lang="ja-JP" altLang="en-US" smtClean="0"/>
              <a:t>13</a:t>
            </a:fld>
            <a:endParaRPr kumimoji="1" lang="ja-JP" altLang="en-US"/>
          </a:p>
        </p:txBody>
      </p:sp>
    </p:spTree>
    <p:extLst>
      <p:ext uri="{BB962C8B-B14F-4D97-AF65-F5344CB8AC3E}">
        <p14:creationId xmlns:p14="http://schemas.microsoft.com/office/powerpoint/2010/main" val="274833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8660A59-2314-01DB-6612-92F805184032}"/>
              </a:ext>
            </a:extLst>
          </p:cNvPr>
          <p:cNvSpPr txBox="1"/>
          <p:nvPr/>
        </p:nvSpPr>
        <p:spPr>
          <a:xfrm>
            <a:off x="1079242" y="720537"/>
            <a:ext cx="10033516" cy="3329758"/>
          </a:xfrm>
          <a:prstGeom prst="rect">
            <a:avLst/>
          </a:prstGeom>
          <a:noFill/>
        </p:spPr>
        <p:txBody>
          <a:bodyPr wrap="none" rtlCol="0">
            <a:spAutoFit/>
          </a:bodyPr>
          <a:lstStyle/>
          <a:p>
            <a:pPr algn="just">
              <a:lnSpc>
                <a:spcPct val="150000"/>
              </a:lnSpc>
            </a:pPr>
            <a:r>
              <a:rPr lang="en-US"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成人ハラスメントに関する研修－２６．１２０．１</a:t>
            </a:r>
            <a:r>
              <a:rPr lang="en-US"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ct val="150000"/>
              </a:lnSpc>
            </a:pP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現職と次期クラブ会長、ガバナー、地区リーダー、理事はＲＩの</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成人ハラスメント方針と手続きについて年次研修を受けるものとする。</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この研修は会長エレクト研修セミナー（ＰＥＴＳ）や国際協議会など</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（ただしこれらに限定されない）行事において実施する。</a:t>
            </a:r>
            <a:b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b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（２０２０年１月理事会会合、決定８５号）。</a:t>
            </a:r>
          </a:p>
        </p:txBody>
      </p:sp>
      <p:sp>
        <p:nvSpPr>
          <p:cNvPr id="3" name="テキスト ボックス 2">
            <a:extLst>
              <a:ext uri="{FF2B5EF4-FFF2-40B4-BE49-F238E27FC236}">
                <a16:creationId xmlns:a16="http://schemas.microsoft.com/office/drawing/2014/main" id="{22D9430F-BD23-3C6F-B516-19879B350735}"/>
              </a:ext>
            </a:extLst>
          </p:cNvPr>
          <p:cNvSpPr txBox="1"/>
          <p:nvPr/>
        </p:nvSpPr>
        <p:spPr>
          <a:xfrm>
            <a:off x="1829569" y="4586969"/>
            <a:ext cx="8533106" cy="1200329"/>
          </a:xfrm>
          <a:prstGeom prst="rect">
            <a:avLst/>
          </a:prstGeom>
          <a:noFill/>
        </p:spPr>
        <p:txBody>
          <a:bodyPr wrap="none" rtlCol="0">
            <a:spAutoFit/>
          </a:bodyPr>
          <a:lstStyle/>
          <a:p>
            <a:pPr algn="ctr"/>
            <a:r>
              <a:rPr lang="ja-JP" altLang="en-US" sz="3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成人ハラスメントに関する研修ではあるが、</a:t>
            </a:r>
            <a:endParaRPr lang="en-US" altLang="ja-JP" sz="3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r>
              <a:rPr lang="ja-JP" altLang="en-US" sz="36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青少年保護をも含めたものであるべき</a:t>
            </a:r>
          </a:p>
        </p:txBody>
      </p:sp>
      <p:sp>
        <p:nvSpPr>
          <p:cNvPr id="4" name="スライド番号プレースホルダー 3">
            <a:extLst>
              <a:ext uri="{FF2B5EF4-FFF2-40B4-BE49-F238E27FC236}">
                <a16:creationId xmlns:a16="http://schemas.microsoft.com/office/drawing/2014/main" id="{EE451707-8ABF-3177-3721-1CE0EEB9404A}"/>
              </a:ext>
            </a:extLst>
          </p:cNvPr>
          <p:cNvSpPr>
            <a:spLocks noGrp="1"/>
          </p:cNvSpPr>
          <p:nvPr>
            <p:ph type="sldNum" sz="quarter" idx="12"/>
          </p:nvPr>
        </p:nvSpPr>
        <p:spPr/>
        <p:txBody>
          <a:bodyPr/>
          <a:lstStyle/>
          <a:p>
            <a:fld id="{18BDA287-6B12-40F1-8D3F-F590CBE11EE0}" type="slidenum">
              <a:rPr kumimoji="1" lang="ja-JP" altLang="en-US" smtClean="0"/>
              <a:t>14</a:t>
            </a:fld>
            <a:endParaRPr kumimoji="1" lang="ja-JP" altLang="en-US"/>
          </a:p>
        </p:txBody>
      </p:sp>
    </p:spTree>
    <p:extLst>
      <p:ext uri="{BB962C8B-B14F-4D97-AF65-F5344CB8AC3E}">
        <p14:creationId xmlns:p14="http://schemas.microsoft.com/office/powerpoint/2010/main" val="3931832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53E7DCA-DA43-69B9-3930-4834225DCE15}"/>
              </a:ext>
            </a:extLst>
          </p:cNvPr>
          <p:cNvSpPr txBox="1"/>
          <p:nvPr/>
        </p:nvSpPr>
        <p:spPr>
          <a:xfrm>
            <a:off x="914418" y="980384"/>
            <a:ext cx="9135834" cy="2062103"/>
          </a:xfrm>
          <a:prstGeom prst="rect">
            <a:avLst/>
          </a:prstGeom>
          <a:noFill/>
        </p:spPr>
        <p:txBody>
          <a:bodyPr wrap="none" rtlCol="0">
            <a:spAutoFit/>
          </a:bodyPr>
          <a:lstStyle/>
          <a:p>
            <a:r>
              <a:rPr kumimoji="1" lang="ja-JP" altLang="en-US" sz="3200" dirty="0"/>
              <a:t>青少年プログラムの場合</a:t>
            </a:r>
            <a:endParaRPr kumimoji="1" lang="en-US" altLang="ja-JP" sz="3200" dirty="0"/>
          </a:p>
          <a:p>
            <a:pPr marL="457200" indent="-457200">
              <a:buFont typeface="Wingdings" panose="05000000000000000000" pitchFamily="2" charset="2"/>
              <a:buChar char="Ø"/>
            </a:pPr>
            <a:r>
              <a:rPr kumimoji="1" lang="en-US" altLang="ja-JP" sz="3200" dirty="0"/>
              <a:t>72</a:t>
            </a:r>
            <a:r>
              <a:rPr kumimoji="1" lang="ja-JP" altLang="en-US" sz="3200" dirty="0"/>
              <a:t>時間ルール</a:t>
            </a:r>
            <a:br>
              <a:rPr kumimoji="1" lang="en-US" altLang="ja-JP" sz="3200" dirty="0"/>
            </a:br>
            <a:r>
              <a:rPr kumimoji="1" lang="ja-JP" altLang="en-US" sz="3200" dirty="0"/>
              <a:t>対象となるのは青少年交換とインターアクト及び、</a:t>
            </a:r>
            <a:br>
              <a:rPr kumimoji="1" lang="en-US" altLang="ja-JP" sz="3200" dirty="0"/>
            </a:br>
            <a:r>
              <a:rPr kumimoji="1" lang="en-US" altLang="ja-JP" sz="3200" dirty="0"/>
              <a:t>18</a:t>
            </a:r>
            <a:r>
              <a:rPr kumimoji="1" lang="ja-JP" altLang="en-US" sz="3200" dirty="0"/>
              <a:t>歳未満のＲＹＬＡ</a:t>
            </a:r>
            <a:endParaRPr kumimoji="1" lang="en-US" altLang="ja-JP" sz="3200" dirty="0"/>
          </a:p>
        </p:txBody>
      </p:sp>
      <p:sp>
        <p:nvSpPr>
          <p:cNvPr id="3" name="タイトル 5">
            <a:extLst>
              <a:ext uri="{FF2B5EF4-FFF2-40B4-BE49-F238E27FC236}">
                <a16:creationId xmlns:a16="http://schemas.microsoft.com/office/drawing/2014/main" id="{C6A3AD9D-5B39-7499-D6B3-191C571AE51A}"/>
              </a:ext>
            </a:extLst>
          </p:cNvPr>
          <p:cNvSpPr txBox="1">
            <a:spLocks/>
          </p:cNvSpPr>
          <p:nvPr/>
        </p:nvSpPr>
        <p:spPr>
          <a:xfrm>
            <a:off x="344904" y="55618"/>
            <a:ext cx="11307403" cy="725385"/>
          </a:xfrm>
          <a:prstGeom prst="rect">
            <a:avLst/>
          </a:prstGeom>
        </p:spPr>
        <p:txBody>
          <a:bodyPr vert="horz" lIns="91440" tIns="45720" rIns="91440" bIns="45720" rtlCol="0" anchor="b">
            <a:normAutofit fontScale="92500"/>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国際ロータリーのハラスメントに関する基本となる規定</a:t>
            </a:r>
          </a:p>
        </p:txBody>
      </p:sp>
      <p:sp>
        <p:nvSpPr>
          <p:cNvPr id="4" name="テキスト ボックス 3">
            <a:extLst>
              <a:ext uri="{FF2B5EF4-FFF2-40B4-BE49-F238E27FC236}">
                <a16:creationId xmlns:a16="http://schemas.microsoft.com/office/drawing/2014/main" id="{B3EBC43C-6C65-5FA4-05A4-06AE46B62264}"/>
              </a:ext>
            </a:extLst>
          </p:cNvPr>
          <p:cNvSpPr txBox="1"/>
          <p:nvPr/>
        </p:nvSpPr>
        <p:spPr>
          <a:xfrm>
            <a:off x="914418" y="3255917"/>
            <a:ext cx="11166460" cy="2000548"/>
          </a:xfrm>
          <a:prstGeom prst="rect">
            <a:avLst/>
          </a:prstGeom>
          <a:noFill/>
        </p:spPr>
        <p:txBody>
          <a:bodyPr wrap="square" rtlCol="0">
            <a:spAutoFit/>
          </a:bodyPr>
          <a:lstStyle/>
          <a:p>
            <a:r>
              <a:rPr kumimoji="1" lang="ja-JP" altLang="en-US" sz="3200" dirty="0"/>
              <a:t>成人の場合（日本の成人年齢は１</a:t>
            </a:r>
            <a:r>
              <a:rPr kumimoji="1" lang="en-US" altLang="ja-JP" sz="3200" dirty="0"/>
              <a:t>8</a:t>
            </a:r>
            <a:r>
              <a:rPr kumimoji="1" lang="ja-JP" altLang="en-US" sz="3200" dirty="0"/>
              <a:t>歳以上）</a:t>
            </a:r>
            <a:endParaRPr kumimoji="1" lang="en-US" altLang="ja-JP" sz="3200" dirty="0"/>
          </a:p>
          <a:p>
            <a:pPr marL="457200" indent="-457200">
              <a:buFont typeface="Wingdings" panose="05000000000000000000" pitchFamily="2" charset="2"/>
              <a:buChar char="Ø"/>
            </a:pPr>
            <a:r>
              <a:rPr kumimoji="1" lang="en-US" altLang="ja-JP" sz="3200" dirty="0"/>
              <a:t>72</a:t>
            </a:r>
            <a:r>
              <a:rPr kumimoji="1" lang="ja-JP" altLang="en-US" sz="3200" dirty="0"/>
              <a:t>時間ルールは適応されないが、ＲＡＣ・ＲＹＬＡを含む</a:t>
            </a:r>
            <a:br>
              <a:rPr kumimoji="1" lang="en-US" altLang="ja-JP" sz="3200" dirty="0"/>
            </a:br>
            <a:r>
              <a:rPr kumimoji="1" lang="ja-JP" altLang="en-US" sz="3200" dirty="0"/>
              <a:t>すべてのロータリアンに、ＲＩへの報告を推奨している</a:t>
            </a:r>
            <a:br>
              <a:rPr kumimoji="1" lang="en-US" altLang="ja-JP" sz="3200" dirty="0"/>
            </a:br>
            <a:r>
              <a:rPr kumimoji="1" lang="ja-JP" altLang="en-US" sz="2800" dirty="0"/>
              <a:t>（ロータリーのコミットメントに関する声明を参考）</a:t>
            </a:r>
            <a:endParaRPr kumimoji="1" lang="en-US" altLang="ja-JP" sz="2800" dirty="0"/>
          </a:p>
        </p:txBody>
      </p:sp>
      <p:sp>
        <p:nvSpPr>
          <p:cNvPr id="7" name="テキスト ボックス 6">
            <a:extLst>
              <a:ext uri="{FF2B5EF4-FFF2-40B4-BE49-F238E27FC236}">
                <a16:creationId xmlns:a16="http://schemas.microsoft.com/office/drawing/2014/main" id="{3B621C2D-D49C-D45C-7E45-0003323D9D8D}"/>
              </a:ext>
            </a:extLst>
          </p:cNvPr>
          <p:cNvSpPr txBox="1"/>
          <p:nvPr/>
        </p:nvSpPr>
        <p:spPr>
          <a:xfrm>
            <a:off x="914418" y="5518122"/>
            <a:ext cx="10738837" cy="1077218"/>
          </a:xfrm>
          <a:prstGeom prst="rect">
            <a:avLst/>
          </a:prstGeom>
          <a:noFill/>
        </p:spPr>
        <p:txBody>
          <a:bodyPr wrap="none" rtlCol="0">
            <a:spAutoFit/>
          </a:bodyPr>
          <a:lstStyle/>
          <a:p>
            <a:pPr marL="457200" indent="-457200">
              <a:buSzPct val="100000"/>
              <a:buFont typeface="Wingdings" panose="05000000000000000000" pitchFamily="2" charset="2"/>
              <a:buChar char="Ø"/>
            </a:pPr>
            <a:r>
              <a:rPr kumimoji="1" lang="ja-JP" altLang="en-US" sz="3200" dirty="0"/>
              <a:t>第</a:t>
            </a:r>
            <a:r>
              <a:rPr kumimoji="1" lang="en-US" altLang="ja-JP" sz="3200" dirty="0"/>
              <a:t>2660</a:t>
            </a:r>
            <a:r>
              <a:rPr kumimoji="1" lang="ja-JP" altLang="en-US" sz="3200" dirty="0"/>
              <a:t>地区はガバナー事務所に「ハラスメント相談窓口」を</a:t>
            </a:r>
            <a:br>
              <a:rPr kumimoji="1" lang="en-US" altLang="ja-JP" sz="3200" dirty="0"/>
            </a:br>
            <a:r>
              <a:rPr kumimoji="1" lang="ja-JP" altLang="en-US" sz="3200" dirty="0"/>
              <a:t>設置している</a:t>
            </a:r>
            <a:endParaRPr kumimoji="1" lang="en-US" altLang="ja-JP" sz="3200" dirty="0"/>
          </a:p>
        </p:txBody>
      </p:sp>
      <p:sp>
        <p:nvSpPr>
          <p:cNvPr id="5" name="スライド番号プレースホルダー 4">
            <a:extLst>
              <a:ext uri="{FF2B5EF4-FFF2-40B4-BE49-F238E27FC236}">
                <a16:creationId xmlns:a16="http://schemas.microsoft.com/office/drawing/2014/main" id="{407D1740-0CE0-0B34-B218-7B3D3B233433}"/>
              </a:ext>
            </a:extLst>
          </p:cNvPr>
          <p:cNvSpPr>
            <a:spLocks noGrp="1"/>
          </p:cNvSpPr>
          <p:nvPr>
            <p:ph type="sldNum" sz="quarter" idx="12"/>
          </p:nvPr>
        </p:nvSpPr>
        <p:spPr/>
        <p:txBody>
          <a:bodyPr/>
          <a:lstStyle/>
          <a:p>
            <a:fld id="{18BDA287-6B12-40F1-8D3F-F590CBE11EE0}" type="slidenum">
              <a:rPr kumimoji="1" lang="ja-JP" altLang="en-US" smtClean="0"/>
              <a:t>15</a:t>
            </a:fld>
            <a:endParaRPr kumimoji="1" lang="ja-JP" altLang="en-US"/>
          </a:p>
        </p:txBody>
      </p:sp>
    </p:spTree>
    <p:extLst>
      <p:ext uri="{BB962C8B-B14F-4D97-AF65-F5344CB8AC3E}">
        <p14:creationId xmlns:p14="http://schemas.microsoft.com/office/powerpoint/2010/main" val="1515150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079C111-9E4E-279D-D5A9-74EDD8F5FB44}"/>
              </a:ext>
            </a:extLst>
          </p:cNvPr>
          <p:cNvSpPr>
            <a:spLocks noGrp="1"/>
          </p:cNvSpPr>
          <p:nvPr>
            <p:ph type="sldNum" sz="quarter" idx="12"/>
          </p:nvPr>
        </p:nvSpPr>
        <p:spPr/>
        <p:txBody>
          <a:bodyPr/>
          <a:lstStyle/>
          <a:p>
            <a:fld id="{9350F0D5-88B7-484F-93F1-8CCA3219EE92}" type="slidenum">
              <a:rPr kumimoji="1" lang="ja-JP" altLang="en-US" smtClean="0"/>
              <a:t>16</a:t>
            </a:fld>
            <a:endParaRPr kumimoji="1" lang="ja-JP" altLang="en-US" dirty="0"/>
          </a:p>
        </p:txBody>
      </p:sp>
      <p:graphicFrame>
        <p:nvGraphicFramePr>
          <p:cNvPr id="3" name="表 3">
            <a:extLst>
              <a:ext uri="{FF2B5EF4-FFF2-40B4-BE49-F238E27FC236}">
                <a16:creationId xmlns:a16="http://schemas.microsoft.com/office/drawing/2014/main" id="{CFA6E8C2-E091-8F3C-E2F7-3303C53B83C5}"/>
              </a:ext>
            </a:extLst>
          </p:cNvPr>
          <p:cNvGraphicFramePr>
            <a:graphicFrameLocks noGrp="1"/>
          </p:cNvGraphicFramePr>
          <p:nvPr>
            <p:extLst>
              <p:ext uri="{D42A27DB-BD31-4B8C-83A1-F6EECF244321}">
                <p14:modId xmlns:p14="http://schemas.microsoft.com/office/powerpoint/2010/main" val="1974350730"/>
              </p:ext>
            </p:extLst>
          </p:nvPr>
        </p:nvGraphicFramePr>
        <p:xfrm>
          <a:off x="339037" y="286701"/>
          <a:ext cx="11405550" cy="6248322"/>
        </p:xfrm>
        <a:graphic>
          <a:graphicData uri="http://schemas.openxmlformats.org/drawingml/2006/table">
            <a:tbl>
              <a:tblPr firstRow="1" bandRow="1">
                <a:tableStyleId>{21E4AEA4-8DFA-4A89-87EB-49C32662AFE0}</a:tableStyleId>
              </a:tblPr>
              <a:tblGrid>
                <a:gridCol w="11405550">
                  <a:extLst>
                    <a:ext uri="{9D8B030D-6E8A-4147-A177-3AD203B41FA5}">
                      <a16:colId xmlns:a16="http://schemas.microsoft.com/office/drawing/2014/main" val="2822349195"/>
                    </a:ext>
                  </a:extLst>
                </a:gridCol>
              </a:tblGrid>
              <a:tr h="903128">
                <a:tc>
                  <a:txBody>
                    <a:bodyPr/>
                    <a:lstStyle/>
                    <a:p>
                      <a:pPr algn="ctr"/>
                      <a:r>
                        <a:rPr kumimoji="1" lang="ja-JP" altLang="en-US" sz="3200" b="0" dirty="0">
                          <a:solidFill>
                            <a:schemeClr val="bg1"/>
                          </a:solidFill>
                        </a:rPr>
                        <a:t>第</a:t>
                      </a:r>
                      <a:r>
                        <a:rPr kumimoji="1" lang="en-US" altLang="ja-JP" sz="3200" b="0" dirty="0">
                          <a:solidFill>
                            <a:schemeClr val="bg1"/>
                          </a:solidFill>
                        </a:rPr>
                        <a:t>2660</a:t>
                      </a:r>
                      <a:r>
                        <a:rPr kumimoji="1" lang="ja-JP" altLang="en-US" sz="3200" b="0" dirty="0">
                          <a:solidFill>
                            <a:schemeClr val="bg1"/>
                          </a:solidFill>
                        </a:rPr>
                        <a:t>地区の地区行事・セミナーでのハラスメント防止策（事例</a:t>
                      </a:r>
                      <a:r>
                        <a:rPr kumimoji="1" lang="ja-JP" altLang="en-US" sz="3200" b="0" kern="1200" dirty="0">
                          <a:solidFill>
                            <a:schemeClr val="bg1"/>
                          </a:solidFill>
                          <a:latin typeface="+mn-lt"/>
                          <a:ea typeface="+mn-ea"/>
                          <a:cs typeface="+mn-cs"/>
                        </a:rPr>
                        <a:t>）</a:t>
                      </a:r>
                    </a:p>
                  </a:txBody>
                  <a:tcPr anchor="ctr"/>
                </a:tc>
                <a:extLst>
                  <a:ext uri="{0D108BD9-81ED-4DB2-BD59-A6C34878D82A}">
                    <a16:rowId xmlns:a16="http://schemas.microsoft.com/office/drawing/2014/main" val="1773440300"/>
                  </a:ext>
                </a:extLst>
              </a:tr>
              <a:tr h="1133456">
                <a:tc>
                  <a:txBody>
                    <a:bodyPr/>
                    <a:lstStyle/>
                    <a:p>
                      <a:r>
                        <a:rPr kumimoji="1" lang="ja-JP" altLang="en-US" sz="3200" dirty="0"/>
                        <a:t>「手に手つないで」を歌う場合は、手を繋がずに空で手を振る、</a:t>
                      </a:r>
                      <a:endParaRPr kumimoji="1" lang="en-US" altLang="ja-JP" sz="3200" dirty="0"/>
                    </a:p>
                    <a:p>
                      <a:r>
                        <a:rPr kumimoji="1" lang="ja-JP" altLang="en-US" sz="3200" dirty="0"/>
                        <a:t>または、他のロータリーソングを歌う。</a:t>
                      </a:r>
                      <a:endParaRPr kumimoji="1" lang="en-US" altLang="ja-JP" sz="3200" dirty="0"/>
                    </a:p>
                  </a:txBody>
                  <a:tcPr anchor="ctr"/>
                </a:tc>
                <a:extLst>
                  <a:ext uri="{0D108BD9-81ED-4DB2-BD59-A6C34878D82A}">
                    <a16:rowId xmlns:a16="http://schemas.microsoft.com/office/drawing/2014/main" val="2673617495"/>
                  </a:ext>
                </a:extLst>
              </a:tr>
              <a:tr h="799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t>密室で二人だけで会話はしない。</a:t>
                      </a:r>
                      <a:r>
                        <a:rPr kumimoji="1" lang="ja-JP" altLang="en-US" sz="2400" dirty="0"/>
                        <a:t>（誰かを同席させる・開扉する）</a:t>
                      </a:r>
                      <a:endParaRPr kumimoji="1" lang="ja-JP" altLang="en-US" sz="3200" dirty="0"/>
                    </a:p>
                  </a:txBody>
                  <a:tcPr anchor="ctr"/>
                </a:tc>
                <a:extLst>
                  <a:ext uri="{0D108BD9-81ED-4DB2-BD59-A6C34878D82A}">
                    <a16:rowId xmlns:a16="http://schemas.microsoft.com/office/drawing/2014/main" val="2924964630"/>
                  </a:ext>
                </a:extLst>
              </a:tr>
              <a:tr h="799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t>身体が接触するゲームはやめ、他のゲームを考える。</a:t>
                      </a:r>
                    </a:p>
                  </a:txBody>
                  <a:tcPr anchor="ctr"/>
                </a:tc>
                <a:extLst>
                  <a:ext uri="{0D108BD9-81ED-4DB2-BD59-A6C34878D82A}">
                    <a16:rowId xmlns:a16="http://schemas.microsoft.com/office/drawing/2014/main" val="3885710328"/>
                  </a:ext>
                </a:extLst>
              </a:tr>
              <a:tr h="7817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t>ハグはやめて、ハイタッチ・グータッチにする。</a:t>
                      </a:r>
                    </a:p>
                  </a:txBody>
                  <a:tcPr anchor="ctr"/>
                </a:tc>
                <a:extLst>
                  <a:ext uri="{0D108BD9-81ED-4DB2-BD59-A6C34878D82A}">
                    <a16:rowId xmlns:a16="http://schemas.microsoft.com/office/drawing/2014/main" val="823723737"/>
                  </a:ext>
                </a:extLst>
              </a:tr>
              <a:tr h="927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a:t>酒席を伴う会合は配席に注意する。</a:t>
                      </a:r>
                      <a:r>
                        <a:rPr kumimoji="1" lang="ja-JP" altLang="en-US" sz="2400" dirty="0"/>
                        <a:t>（酒が入ると危険な人を把握）</a:t>
                      </a:r>
                      <a:endParaRPr kumimoji="1" lang="ja-JP" altLang="en-US" sz="3200" dirty="0"/>
                    </a:p>
                  </a:txBody>
                  <a:tcPr anchor="ctr"/>
                </a:tc>
                <a:extLst>
                  <a:ext uri="{0D108BD9-81ED-4DB2-BD59-A6C34878D82A}">
                    <a16:rowId xmlns:a16="http://schemas.microsoft.com/office/drawing/2014/main" val="4122539130"/>
                  </a:ext>
                </a:extLst>
              </a:tr>
              <a:tr h="903128">
                <a:tc>
                  <a:txBody>
                    <a:bodyPr/>
                    <a:lstStyle/>
                    <a:p>
                      <a:r>
                        <a:rPr kumimoji="1" lang="ja-JP" altLang="en-US" sz="3200" dirty="0"/>
                        <a:t>宿泊を伴う場合は、部屋割りに十分に配慮する。</a:t>
                      </a:r>
                    </a:p>
                  </a:txBody>
                  <a:tcPr anchor="ctr"/>
                </a:tc>
                <a:extLst>
                  <a:ext uri="{0D108BD9-81ED-4DB2-BD59-A6C34878D82A}">
                    <a16:rowId xmlns:a16="http://schemas.microsoft.com/office/drawing/2014/main" val="1681675871"/>
                  </a:ext>
                </a:extLst>
              </a:tr>
            </a:tbl>
          </a:graphicData>
        </a:graphic>
      </p:graphicFrame>
      <p:grpSp>
        <p:nvGrpSpPr>
          <p:cNvPr id="50" name="グループ化 49">
            <a:extLst>
              <a:ext uri="{FF2B5EF4-FFF2-40B4-BE49-F238E27FC236}">
                <a16:creationId xmlns:a16="http://schemas.microsoft.com/office/drawing/2014/main" id="{EF6C2C89-2576-57F9-8A4D-E9EFDE84CE44}"/>
              </a:ext>
            </a:extLst>
          </p:cNvPr>
          <p:cNvGrpSpPr/>
          <p:nvPr/>
        </p:nvGrpSpPr>
        <p:grpSpPr>
          <a:xfrm>
            <a:off x="10157632" y="1857241"/>
            <a:ext cx="1952505" cy="1105033"/>
            <a:chOff x="9986346" y="1601960"/>
            <a:chExt cx="1826874" cy="914462"/>
          </a:xfrm>
        </p:grpSpPr>
        <p:grpSp>
          <p:nvGrpSpPr>
            <p:cNvPr id="41" name="グループ化 40">
              <a:extLst>
                <a:ext uri="{FF2B5EF4-FFF2-40B4-BE49-F238E27FC236}">
                  <a16:creationId xmlns:a16="http://schemas.microsoft.com/office/drawing/2014/main" id="{F1D13F76-48C7-359A-17E1-948CB4976FCD}"/>
                </a:ext>
              </a:extLst>
            </p:cNvPr>
            <p:cNvGrpSpPr/>
            <p:nvPr/>
          </p:nvGrpSpPr>
          <p:grpSpPr>
            <a:xfrm>
              <a:off x="9986346" y="1601960"/>
              <a:ext cx="920771" cy="914400"/>
              <a:chOff x="9675061" y="1874335"/>
              <a:chExt cx="920771" cy="914400"/>
            </a:xfrm>
          </p:grpSpPr>
          <p:pic>
            <p:nvPicPr>
              <p:cNvPr id="12" name="グラフィックス 11" descr="混乱した人 単色塗りつぶし">
                <a:extLst>
                  <a:ext uri="{FF2B5EF4-FFF2-40B4-BE49-F238E27FC236}">
                    <a16:creationId xmlns:a16="http://schemas.microsoft.com/office/drawing/2014/main" id="{4F6489A7-4FA5-3559-ADB6-F748D110B2B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9675061" y="1874335"/>
                <a:ext cx="914400" cy="914400"/>
              </a:xfrm>
              <a:prstGeom prst="rect">
                <a:avLst/>
              </a:prstGeom>
            </p:spPr>
          </p:pic>
          <p:grpSp>
            <p:nvGrpSpPr>
              <p:cNvPr id="30" name="グループ化 29">
                <a:extLst>
                  <a:ext uri="{FF2B5EF4-FFF2-40B4-BE49-F238E27FC236}">
                    <a16:creationId xmlns:a16="http://schemas.microsoft.com/office/drawing/2014/main" id="{804C45CB-0270-21A0-D395-B2223F97DF8A}"/>
                  </a:ext>
                </a:extLst>
              </p:cNvPr>
              <p:cNvGrpSpPr/>
              <p:nvPr/>
            </p:nvGrpSpPr>
            <p:grpSpPr>
              <a:xfrm>
                <a:off x="10381451" y="2291219"/>
                <a:ext cx="214381" cy="91255"/>
                <a:chOff x="10838650" y="2874880"/>
                <a:chExt cx="214381" cy="91255"/>
              </a:xfrm>
            </p:grpSpPr>
            <p:sp>
              <p:nvSpPr>
                <p:cNvPr id="28" name="月 27">
                  <a:extLst>
                    <a:ext uri="{FF2B5EF4-FFF2-40B4-BE49-F238E27FC236}">
                      <a16:creationId xmlns:a16="http://schemas.microsoft.com/office/drawing/2014/main" id="{1236C443-5057-3CEB-B936-EB7CE0733FA0}"/>
                    </a:ext>
                  </a:extLst>
                </p:cNvPr>
                <p:cNvSpPr/>
                <p:nvPr/>
              </p:nvSpPr>
              <p:spPr>
                <a:xfrm rot="13719500">
                  <a:off x="10897558" y="2815972"/>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月 28">
                  <a:extLst>
                    <a:ext uri="{FF2B5EF4-FFF2-40B4-BE49-F238E27FC236}">
                      <a16:creationId xmlns:a16="http://schemas.microsoft.com/office/drawing/2014/main" id="{021B5CBA-82E7-2666-3BE2-DF8C557E9241}"/>
                    </a:ext>
                  </a:extLst>
                </p:cNvPr>
                <p:cNvSpPr/>
                <p:nvPr/>
              </p:nvSpPr>
              <p:spPr>
                <a:xfrm rot="13719500">
                  <a:off x="10948403" y="2861508"/>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9A89A6AF-0566-1EA0-2FD2-B9D0340501BA}"/>
                  </a:ext>
                </a:extLst>
              </p:cNvPr>
              <p:cNvGrpSpPr/>
              <p:nvPr/>
            </p:nvGrpSpPr>
            <p:grpSpPr>
              <a:xfrm rot="6211482">
                <a:off x="9655422" y="2285907"/>
                <a:ext cx="214381" cy="91255"/>
                <a:chOff x="10838650" y="2874880"/>
                <a:chExt cx="214381" cy="91255"/>
              </a:xfrm>
            </p:grpSpPr>
            <p:sp>
              <p:nvSpPr>
                <p:cNvPr id="32" name="月 31">
                  <a:extLst>
                    <a:ext uri="{FF2B5EF4-FFF2-40B4-BE49-F238E27FC236}">
                      <a16:creationId xmlns:a16="http://schemas.microsoft.com/office/drawing/2014/main" id="{3AAB52A0-63D1-DBAF-3BEC-A0F83D5DB29F}"/>
                    </a:ext>
                  </a:extLst>
                </p:cNvPr>
                <p:cNvSpPr/>
                <p:nvPr/>
              </p:nvSpPr>
              <p:spPr>
                <a:xfrm rot="13719500">
                  <a:off x="10897558" y="2815972"/>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月 32">
                  <a:extLst>
                    <a:ext uri="{FF2B5EF4-FFF2-40B4-BE49-F238E27FC236}">
                      <a16:creationId xmlns:a16="http://schemas.microsoft.com/office/drawing/2014/main" id="{23D8F850-4216-0D90-06CC-26E7278BF671}"/>
                    </a:ext>
                  </a:extLst>
                </p:cNvPr>
                <p:cNvSpPr/>
                <p:nvPr/>
              </p:nvSpPr>
              <p:spPr>
                <a:xfrm rot="13719500">
                  <a:off x="10948403" y="2861508"/>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2" name="グループ化 41">
              <a:extLst>
                <a:ext uri="{FF2B5EF4-FFF2-40B4-BE49-F238E27FC236}">
                  <a16:creationId xmlns:a16="http://schemas.microsoft.com/office/drawing/2014/main" id="{E9CD1D36-CBCE-2761-0ABE-113BDD885425}"/>
                </a:ext>
              </a:extLst>
            </p:cNvPr>
            <p:cNvGrpSpPr/>
            <p:nvPr/>
          </p:nvGrpSpPr>
          <p:grpSpPr>
            <a:xfrm>
              <a:off x="10898820" y="1602022"/>
              <a:ext cx="914400" cy="914400"/>
              <a:chOff x="9684789" y="1893791"/>
              <a:chExt cx="914400" cy="914400"/>
            </a:xfrm>
          </p:grpSpPr>
          <p:pic>
            <p:nvPicPr>
              <p:cNvPr id="43" name="グラフィックス 42" descr="混乱した人 単色塗りつぶし">
                <a:extLst>
                  <a:ext uri="{FF2B5EF4-FFF2-40B4-BE49-F238E27FC236}">
                    <a16:creationId xmlns:a16="http://schemas.microsoft.com/office/drawing/2014/main" id="{AF5BA9FF-1467-3B52-E730-E3A046F0D4B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9684789" y="1893791"/>
                <a:ext cx="914400" cy="914400"/>
              </a:xfrm>
              <a:prstGeom prst="rect">
                <a:avLst/>
              </a:prstGeom>
            </p:spPr>
          </p:pic>
          <p:grpSp>
            <p:nvGrpSpPr>
              <p:cNvPr id="44" name="グループ化 43">
                <a:extLst>
                  <a:ext uri="{FF2B5EF4-FFF2-40B4-BE49-F238E27FC236}">
                    <a16:creationId xmlns:a16="http://schemas.microsoft.com/office/drawing/2014/main" id="{E1819BD2-1C8F-D348-3F46-C53918AD9E7B}"/>
                  </a:ext>
                </a:extLst>
              </p:cNvPr>
              <p:cNvGrpSpPr/>
              <p:nvPr/>
            </p:nvGrpSpPr>
            <p:grpSpPr>
              <a:xfrm>
                <a:off x="10381451" y="2291219"/>
                <a:ext cx="214381" cy="91255"/>
                <a:chOff x="10838650" y="2874880"/>
                <a:chExt cx="214381" cy="91255"/>
              </a:xfrm>
            </p:grpSpPr>
            <p:sp>
              <p:nvSpPr>
                <p:cNvPr id="48" name="月 47">
                  <a:extLst>
                    <a:ext uri="{FF2B5EF4-FFF2-40B4-BE49-F238E27FC236}">
                      <a16:creationId xmlns:a16="http://schemas.microsoft.com/office/drawing/2014/main" id="{553E8CB1-1CBA-A86E-B7DF-B16DC8E85409}"/>
                    </a:ext>
                  </a:extLst>
                </p:cNvPr>
                <p:cNvSpPr/>
                <p:nvPr/>
              </p:nvSpPr>
              <p:spPr>
                <a:xfrm rot="13719500">
                  <a:off x="10897558" y="2815972"/>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月 48">
                  <a:extLst>
                    <a:ext uri="{FF2B5EF4-FFF2-40B4-BE49-F238E27FC236}">
                      <a16:creationId xmlns:a16="http://schemas.microsoft.com/office/drawing/2014/main" id="{E0717FAC-30A0-BB42-56B3-8C94D9AF5874}"/>
                    </a:ext>
                  </a:extLst>
                </p:cNvPr>
                <p:cNvSpPr/>
                <p:nvPr/>
              </p:nvSpPr>
              <p:spPr>
                <a:xfrm rot="13719500">
                  <a:off x="10948403" y="2861508"/>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a:extLst>
                  <a:ext uri="{FF2B5EF4-FFF2-40B4-BE49-F238E27FC236}">
                    <a16:creationId xmlns:a16="http://schemas.microsoft.com/office/drawing/2014/main" id="{11CA509F-590F-F15E-B303-69EC26276EF1}"/>
                  </a:ext>
                </a:extLst>
              </p:cNvPr>
              <p:cNvGrpSpPr/>
              <p:nvPr/>
            </p:nvGrpSpPr>
            <p:grpSpPr>
              <a:xfrm rot="6211482">
                <a:off x="9655422" y="2285907"/>
                <a:ext cx="214381" cy="91255"/>
                <a:chOff x="10838650" y="2874880"/>
                <a:chExt cx="214381" cy="91255"/>
              </a:xfrm>
            </p:grpSpPr>
            <p:sp>
              <p:nvSpPr>
                <p:cNvPr id="46" name="月 45">
                  <a:extLst>
                    <a:ext uri="{FF2B5EF4-FFF2-40B4-BE49-F238E27FC236}">
                      <a16:creationId xmlns:a16="http://schemas.microsoft.com/office/drawing/2014/main" id="{4D4352D0-E2FB-6A83-923D-7D4591473982}"/>
                    </a:ext>
                  </a:extLst>
                </p:cNvPr>
                <p:cNvSpPr/>
                <p:nvPr/>
              </p:nvSpPr>
              <p:spPr>
                <a:xfrm rot="13719500">
                  <a:off x="10897558" y="2815972"/>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月 46">
                  <a:extLst>
                    <a:ext uri="{FF2B5EF4-FFF2-40B4-BE49-F238E27FC236}">
                      <a16:creationId xmlns:a16="http://schemas.microsoft.com/office/drawing/2014/main" id="{547F33C7-7530-DE97-6ED1-4D52B2044F4D}"/>
                    </a:ext>
                  </a:extLst>
                </p:cNvPr>
                <p:cNvSpPr/>
                <p:nvPr/>
              </p:nvSpPr>
              <p:spPr>
                <a:xfrm rot="13719500">
                  <a:off x="10948403" y="2861508"/>
                  <a:ext cx="45719" cy="163536"/>
                </a:xfrm>
                <a:prstGeom prst="mo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Tree>
    <p:extLst>
      <p:ext uri="{BB962C8B-B14F-4D97-AF65-F5344CB8AC3E}">
        <p14:creationId xmlns:p14="http://schemas.microsoft.com/office/powerpoint/2010/main" val="96037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B92121F-3320-0587-E2E4-3314BBFF6B14}"/>
              </a:ext>
            </a:extLst>
          </p:cNvPr>
          <p:cNvSpPr>
            <a:spLocks noGrp="1"/>
          </p:cNvSpPr>
          <p:nvPr>
            <p:ph type="sldNum" sz="quarter" idx="12"/>
          </p:nvPr>
        </p:nvSpPr>
        <p:spPr/>
        <p:txBody>
          <a:bodyPr/>
          <a:lstStyle/>
          <a:p>
            <a:fld id="{9350F0D5-88B7-484F-93F1-8CCA3219EE92}" type="slidenum">
              <a:rPr kumimoji="1" lang="ja-JP" altLang="en-US" smtClean="0"/>
              <a:t>17</a:t>
            </a:fld>
            <a:endParaRPr kumimoji="1" lang="ja-JP" altLang="en-US" dirty="0"/>
          </a:p>
        </p:txBody>
      </p:sp>
      <p:graphicFrame>
        <p:nvGraphicFramePr>
          <p:cNvPr id="4" name="表 4">
            <a:extLst>
              <a:ext uri="{FF2B5EF4-FFF2-40B4-BE49-F238E27FC236}">
                <a16:creationId xmlns:a16="http://schemas.microsoft.com/office/drawing/2014/main" id="{367734E7-471A-9041-FC95-8F162276C1D4}"/>
              </a:ext>
            </a:extLst>
          </p:cNvPr>
          <p:cNvGraphicFramePr>
            <a:graphicFrameLocks noGrp="1"/>
          </p:cNvGraphicFramePr>
          <p:nvPr>
            <p:extLst>
              <p:ext uri="{D42A27DB-BD31-4B8C-83A1-F6EECF244321}">
                <p14:modId xmlns:p14="http://schemas.microsoft.com/office/powerpoint/2010/main" val="3528131972"/>
              </p:ext>
            </p:extLst>
          </p:nvPr>
        </p:nvGraphicFramePr>
        <p:xfrm>
          <a:off x="820366" y="229181"/>
          <a:ext cx="10856067" cy="6330627"/>
        </p:xfrm>
        <a:graphic>
          <a:graphicData uri="http://schemas.openxmlformats.org/drawingml/2006/table">
            <a:tbl>
              <a:tblPr firstRow="1" bandRow="1">
                <a:tableStyleId>{72833802-FEF1-4C79-8D5D-14CF1EAF98D9}</a:tableStyleId>
              </a:tblPr>
              <a:tblGrid>
                <a:gridCol w="10856067">
                  <a:extLst>
                    <a:ext uri="{9D8B030D-6E8A-4147-A177-3AD203B41FA5}">
                      <a16:colId xmlns:a16="http://schemas.microsoft.com/office/drawing/2014/main" val="837286810"/>
                    </a:ext>
                  </a:extLst>
                </a:gridCol>
              </a:tblGrid>
              <a:tr h="601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3200" b="0" dirty="0">
                          <a:solidFill>
                            <a:schemeClr val="bg1"/>
                          </a:solidFill>
                        </a:rPr>
                        <a:t>パワーハラスメントの本質</a:t>
                      </a:r>
                      <a:endParaRPr lang="en-US" altLang="ja-JP" sz="3200" b="0" dirty="0">
                        <a:solidFill>
                          <a:schemeClr val="bg1"/>
                        </a:solidFill>
                      </a:endParaRPr>
                    </a:p>
                  </a:txBody>
                  <a:tcPr anchor="ctr"/>
                </a:tc>
                <a:extLst>
                  <a:ext uri="{0D108BD9-81ED-4DB2-BD59-A6C34878D82A}">
                    <a16:rowId xmlns:a16="http://schemas.microsoft.com/office/drawing/2014/main" val="4194737064"/>
                  </a:ext>
                </a:extLst>
              </a:tr>
              <a:tr h="19405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dirty="0"/>
                        <a:t>1</a:t>
                      </a:r>
                      <a:r>
                        <a:rPr kumimoji="1" lang="ja-JP" altLang="en-US" sz="2800" dirty="0"/>
                        <a:t>．相手の人権侵害</a:t>
                      </a:r>
                      <a:endParaRPr kumimoji="1"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　　・・・すべての人にその人なりのプライドがある</a:t>
                      </a:r>
                      <a:endParaRPr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t>　　・・・パワハラは、相手の「人間としての尊厳」を傷つける行為</a:t>
                      </a:r>
                      <a:endParaRPr kumimoji="1"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　　・・・相手の人生を変えてしまう罪深い行為</a:t>
                      </a:r>
                      <a:endParaRPr kumimoji="1" lang="en-US" altLang="ja-JP" sz="2800" dirty="0"/>
                    </a:p>
                  </a:txBody>
                  <a:tcPr anchor="ctr"/>
                </a:tc>
                <a:extLst>
                  <a:ext uri="{0D108BD9-81ED-4DB2-BD59-A6C34878D82A}">
                    <a16:rowId xmlns:a16="http://schemas.microsoft.com/office/drawing/2014/main" val="1938684804"/>
                  </a:ext>
                </a:extLst>
              </a:tr>
              <a:tr h="666244">
                <a:tc>
                  <a:txBody>
                    <a:bodyPr/>
                    <a:lstStyle/>
                    <a:p>
                      <a:r>
                        <a:rPr lang="en-US" altLang="ja-JP" sz="2800" dirty="0"/>
                        <a:t>2</a:t>
                      </a:r>
                      <a:r>
                        <a:rPr lang="ja-JP" altLang="en-US" sz="2800" dirty="0"/>
                        <a:t>．相手も自分も人間としては対等であるという意識の再確認</a:t>
                      </a:r>
                      <a:endParaRPr kumimoji="1" lang="ja-JP" altLang="en-US" sz="2800" dirty="0"/>
                    </a:p>
                  </a:txBody>
                  <a:tcPr anchor="ctr"/>
                </a:tc>
                <a:extLst>
                  <a:ext uri="{0D108BD9-81ED-4DB2-BD59-A6C34878D82A}">
                    <a16:rowId xmlns:a16="http://schemas.microsoft.com/office/drawing/2014/main" val="1670780729"/>
                  </a:ext>
                </a:extLst>
              </a:tr>
              <a:tr h="7235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dirty="0"/>
                        <a:t>3</a:t>
                      </a:r>
                      <a:r>
                        <a:rPr kumimoji="1" lang="ja-JP" altLang="en-US" sz="2800" dirty="0"/>
                        <a:t>．地位が上がることにより、人間的にも偉くなったと錯覚</a:t>
                      </a:r>
                      <a:endParaRPr kumimoji="1" lang="en-US" altLang="ja-JP" sz="2800" dirty="0"/>
                    </a:p>
                  </a:txBody>
                  <a:tcPr anchor="ctr"/>
                </a:tc>
                <a:extLst>
                  <a:ext uri="{0D108BD9-81ED-4DB2-BD59-A6C34878D82A}">
                    <a16:rowId xmlns:a16="http://schemas.microsoft.com/office/drawing/2014/main" val="1763891243"/>
                  </a:ext>
                </a:extLst>
              </a:tr>
              <a:tr h="1066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a:t>4</a:t>
                      </a:r>
                      <a:r>
                        <a:rPr lang="ja-JP" altLang="en-US" sz="2800" dirty="0"/>
                        <a:t>．自己の成功体験をリセットできない人</a:t>
                      </a:r>
                      <a:endParaRPr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　　・・・柔軟性・環境の変化への適応力・寛容の精神の欠如</a:t>
                      </a:r>
                      <a:endParaRPr lang="en-US" altLang="ja-JP" sz="2800" dirty="0"/>
                    </a:p>
                  </a:txBody>
                  <a:tcPr anchor="ctr"/>
                </a:tc>
                <a:extLst>
                  <a:ext uri="{0D108BD9-81ED-4DB2-BD59-A6C34878D82A}">
                    <a16:rowId xmlns:a16="http://schemas.microsoft.com/office/drawing/2014/main" val="1264734099"/>
                  </a:ext>
                </a:extLst>
              </a:tr>
              <a:tr h="6662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a:t>5</a:t>
                      </a:r>
                      <a:r>
                        <a:rPr lang="ja-JP" altLang="en-US" sz="2800" dirty="0"/>
                        <a:t>．指導・教育・注意の効果＜手段としての言動</a:t>
                      </a:r>
                      <a:endParaRPr lang="en-US" altLang="ja-JP" sz="2800" dirty="0"/>
                    </a:p>
                  </a:txBody>
                  <a:tcPr anchor="ctr"/>
                </a:tc>
                <a:extLst>
                  <a:ext uri="{0D108BD9-81ED-4DB2-BD59-A6C34878D82A}">
                    <a16:rowId xmlns:a16="http://schemas.microsoft.com/office/drawing/2014/main" val="380162652"/>
                  </a:ext>
                </a:extLst>
              </a:tr>
              <a:tr h="6662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dirty="0"/>
                        <a:t>6</a:t>
                      </a:r>
                      <a:r>
                        <a:rPr kumimoji="1" lang="ja-JP" altLang="en-US" sz="2800" dirty="0"/>
                        <a:t>．人としての「品性」の問題　企業としての「品格」の問題</a:t>
                      </a:r>
                      <a:endParaRPr kumimoji="1" lang="en-US" altLang="ja-JP" sz="2800" dirty="0"/>
                    </a:p>
                  </a:txBody>
                  <a:tcPr anchor="ctr"/>
                </a:tc>
                <a:extLst>
                  <a:ext uri="{0D108BD9-81ED-4DB2-BD59-A6C34878D82A}">
                    <a16:rowId xmlns:a16="http://schemas.microsoft.com/office/drawing/2014/main" val="3715946525"/>
                  </a:ext>
                </a:extLst>
              </a:tr>
            </a:tbl>
          </a:graphicData>
        </a:graphic>
      </p:graphicFrame>
    </p:spTree>
    <p:extLst>
      <p:ext uri="{BB962C8B-B14F-4D97-AF65-F5344CB8AC3E}">
        <p14:creationId xmlns:p14="http://schemas.microsoft.com/office/powerpoint/2010/main" val="2601328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C16FB50-07C0-4654-9008-4F1AA4B6A9A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576755" y="1379676"/>
            <a:ext cx="6553638" cy="4612559"/>
          </a:xfrm>
          <a:prstGeom prst="rect">
            <a:avLst/>
          </a:prstGeom>
        </p:spPr>
      </p:pic>
      <p:pic>
        <p:nvPicPr>
          <p:cNvPr id="4" name="図 3" descr="設計図 が含まれている画像&#10;&#10;自動的に生成された説明">
            <a:extLst>
              <a:ext uri="{FF2B5EF4-FFF2-40B4-BE49-F238E27FC236}">
                <a16:creationId xmlns:a16="http://schemas.microsoft.com/office/drawing/2014/main" id="{75D1EB82-3599-4EF6-B04B-A7A6135C6C68}"/>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68138" y="1371600"/>
            <a:ext cx="5262697" cy="4829526"/>
          </a:xfrm>
          <a:prstGeom prst="rect">
            <a:avLst/>
          </a:prstGeom>
        </p:spPr>
      </p:pic>
      <p:sp>
        <p:nvSpPr>
          <p:cNvPr id="5" name="テキスト ボックス 4">
            <a:extLst>
              <a:ext uri="{FF2B5EF4-FFF2-40B4-BE49-F238E27FC236}">
                <a16:creationId xmlns:a16="http://schemas.microsoft.com/office/drawing/2014/main" id="{6B319211-C956-47B6-8D01-FA9B321C5DD1}"/>
              </a:ext>
            </a:extLst>
          </p:cNvPr>
          <p:cNvSpPr txBox="1"/>
          <p:nvPr/>
        </p:nvSpPr>
        <p:spPr>
          <a:xfrm>
            <a:off x="236234" y="133654"/>
            <a:ext cx="4756825" cy="1046440"/>
          </a:xfrm>
          <a:prstGeom prst="rect">
            <a:avLst/>
          </a:prstGeom>
          <a:solidFill>
            <a:schemeClr val="bg1"/>
          </a:solidFill>
        </p:spPr>
        <p:txBody>
          <a:bodyPr wrap="square" rtlCol="0">
            <a:spAutoFit/>
          </a:bodyPr>
          <a:lstStyle/>
          <a:p>
            <a:r>
              <a:rPr lang="ja-JP" altLang="en-US" sz="4400" spc="-50" dirty="0">
                <a:solidFill>
                  <a:srgbClr val="000099"/>
                </a:solidFill>
                <a:latin typeface="+mj-lt"/>
                <a:ea typeface="+mj-ea"/>
                <a:cs typeface="+mj-cs"/>
              </a:rPr>
              <a:t>ハラスメント事例集</a:t>
            </a:r>
            <a:endParaRPr lang="en-US" altLang="ja-JP" sz="4400" spc="-50" dirty="0">
              <a:solidFill>
                <a:srgbClr val="000099"/>
              </a:solidFill>
              <a:latin typeface="+mj-lt"/>
              <a:ea typeface="+mj-ea"/>
              <a:cs typeface="+mj-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※2020</a:t>
            </a:r>
            <a:r>
              <a:rPr kumimoji="1" lang="ja-JP" altLang="en-US"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年</a:t>
            </a:r>
            <a:r>
              <a:rPr kumimoji="1" lang="en-US" altLang="ja-JP"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6</a:t>
            </a:r>
            <a:r>
              <a:rPr kumimoji="1" lang="ja-JP" altLang="en-US"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月作成</a:t>
            </a:r>
            <a:endParaRPr kumimoji="1" lang="en-US" altLang="ja-JP" sz="1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432EF91C-33D9-481C-B88C-20CC54DFEB0A}"/>
              </a:ext>
            </a:extLst>
          </p:cNvPr>
          <p:cNvSpPr txBox="1"/>
          <p:nvPr/>
        </p:nvSpPr>
        <p:spPr>
          <a:xfrm>
            <a:off x="5510223" y="472208"/>
            <a:ext cx="5923972" cy="369332"/>
          </a:xfrm>
          <a:prstGeom prst="rect">
            <a:avLst/>
          </a:prstGeom>
          <a:noFill/>
        </p:spPr>
        <p:txBody>
          <a:bodyPr wrap="square" rtlCol="0">
            <a:spAutoFit/>
          </a:bodyPr>
          <a:lstStyle/>
          <a:p>
            <a:r>
              <a:rPr kumimoji="1" lang="en-US" altLang="ja-JP" dirty="0"/>
              <a:t>RIJYEM</a:t>
            </a:r>
            <a:r>
              <a:rPr kumimoji="1" lang="ja-JP" altLang="en-US" dirty="0"/>
              <a:t>ウェブサイト</a:t>
            </a:r>
            <a:r>
              <a:rPr lang="ja-JP" altLang="en-US" dirty="0"/>
              <a:t>ページに</a:t>
            </a:r>
            <a:r>
              <a:rPr lang="en-US" altLang="ja-JP" dirty="0"/>
              <a:t>PDF</a:t>
            </a:r>
            <a:r>
              <a:rPr lang="ja-JP" altLang="en-US" dirty="0"/>
              <a:t>ファイルを掲載しています。</a:t>
            </a:r>
            <a:endParaRPr lang="en-US" altLang="ja-JP" dirty="0"/>
          </a:p>
        </p:txBody>
      </p:sp>
      <p:sp>
        <p:nvSpPr>
          <p:cNvPr id="2" name="スライド番号プレースホルダー 1">
            <a:extLst>
              <a:ext uri="{FF2B5EF4-FFF2-40B4-BE49-F238E27FC236}">
                <a16:creationId xmlns:a16="http://schemas.microsoft.com/office/drawing/2014/main" id="{C08AF08B-F1C1-4E4F-B26A-76B060172F3D}"/>
              </a:ext>
            </a:extLst>
          </p:cNvPr>
          <p:cNvSpPr>
            <a:spLocks noGrp="1"/>
          </p:cNvSpPr>
          <p:nvPr>
            <p:ph type="sldNum" sz="quarter" idx="12"/>
          </p:nvPr>
        </p:nvSpPr>
        <p:spPr/>
        <p:txBody>
          <a:bodyPr/>
          <a:lstStyle/>
          <a:p>
            <a:fld id="{9350F0D5-88B7-484F-93F1-8CCA3219EE92}" type="slidenum">
              <a:rPr kumimoji="1" lang="ja-JP" altLang="en-US" smtClean="0"/>
              <a:t>18</a:t>
            </a:fld>
            <a:endParaRPr kumimoji="1" lang="ja-JP" altLang="en-US" dirty="0"/>
          </a:p>
        </p:txBody>
      </p:sp>
    </p:spTree>
    <p:extLst>
      <p:ext uri="{BB962C8B-B14F-4D97-AF65-F5344CB8AC3E}">
        <p14:creationId xmlns:p14="http://schemas.microsoft.com/office/powerpoint/2010/main" val="274181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70AB2215-79CD-F8B5-A998-5F2E10E70EF6}"/>
              </a:ext>
            </a:extLst>
          </p:cNvPr>
          <p:cNvSpPr txBox="1">
            <a:spLocks/>
          </p:cNvSpPr>
          <p:nvPr/>
        </p:nvSpPr>
        <p:spPr>
          <a:xfrm>
            <a:off x="344905" y="55618"/>
            <a:ext cx="10058400"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４</a:t>
            </a:r>
            <a:r>
              <a:rPr lang="en-US" altLang="ja-JP" sz="4000" u="sng" dirty="0">
                <a:solidFill>
                  <a:schemeClr val="tx1"/>
                </a:solidFill>
              </a:rPr>
              <a:t>.</a:t>
            </a:r>
            <a:r>
              <a:rPr lang="ja-JP" altLang="en-US" sz="4000" u="sng" dirty="0">
                <a:solidFill>
                  <a:schemeClr val="tx1"/>
                </a:solidFill>
              </a:rPr>
              <a:t>基本方針</a:t>
            </a:r>
          </a:p>
        </p:txBody>
      </p:sp>
      <p:sp>
        <p:nvSpPr>
          <p:cNvPr id="3" name="テキスト ボックス 2">
            <a:extLst>
              <a:ext uri="{FF2B5EF4-FFF2-40B4-BE49-F238E27FC236}">
                <a16:creationId xmlns:a16="http://schemas.microsoft.com/office/drawing/2014/main" id="{3084CD97-7763-20BD-0755-31022544AEE6}"/>
              </a:ext>
            </a:extLst>
          </p:cNvPr>
          <p:cNvSpPr txBox="1"/>
          <p:nvPr/>
        </p:nvSpPr>
        <p:spPr>
          <a:xfrm>
            <a:off x="344905" y="1024307"/>
            <a:ext cx="11028981" cy="2246769"/>
          </a:xfrm>
          <a:prstGeom prst="rect">
            <a:avLst/>
          </a:prstGeom>
          <a:noFill/>
        </p:spPr>
        <p:txBody>
          <a:bodyPr wrap="none" rtlCol="0">
            <a:spAutoFit/>
          </a:bodyPr>
          <a:lstStyle/>
          <a:p>
            <a:r>
              <a:rPr kumimoji="1" lang="ja-JP" altLang="en-US" sz="2800" dirty="0"/>
              <a:t>①重大な事故・事件、身の危険が脅かされている場合、</a:t>
            </a:r>
            <a:br>
              <a:rPr kumimoji="1" lang="en-US" altLang="ja-JP" sz="2800" dirty="0"/>
            </a:br>
            <a:r>
              <a:rPr kumimoji="1" lang="ja-JP" altLang="en-US" sz="2800" dirty="0"/>
              <a:t>　適切な法執行機関　（警察等）に連絡する</a:t>
            </a:r>
            <a:endParaRPr kumimoji="1" lang="en-US" altLang="ja-JP" sz="2800" dirty="0"/>
          </a:p>
          <a:p>
            <a:r>
              <a:rPr kumimoji="1" lang="ja-JP" altLang="en-US" sz="2800" dirty="0"/>
              <a:t>　　</a:t>
            </a:r>
            <a:r>
              <a:rPr kumimoji="1" lang="en-US" altLang="ja-JP" sz="2800" dirty="0"/>
              <a:t>※</a:t>
            </a:r>
            <a:r>
              <a:rPr kumimoji="1" lang="ja-JP" altLang="en-US" sz="2800" dirty="0"/>
              <a:t>ただし、未成年が参加する青少年プログラムは国際ロータリーへの</a:t>
            </a:r>
            <a:br>
              <a:rPr kumimoji="1" lang="en-US" altLang="ja-JP" sz="2800" dirty="0"/>
            </a:br>
            <a:r>
              <a:rPr kumimoji="1" lang="ja-JP" altLang="en-US" sz="2800" dirty="0"/>
              <a:t>　　　 報告が義務＝ゼロトレランス</a:t>
            </a:r>
            <a:endParaRPr kumimoji="1" lang="en-US" altLang="ja-JP" sz="2800" dirty="0"/>
          </a:p>
          <a:p>
            <a:r>
              <a:rPr kumimoji="1" lang="ja-JP" altLang="en-US" sz="2800" dirty="0"/>
              <a:t>　　</a:t>
            </a:r>
            <a:r>
              <a:rPr kumimoji="1" lang="en-US" altLang="ja-JP" sz="2800" dirty="0"/>
              <a:t>※</a:t>
            </a:r>
            <a:r>
              <a:rPr kumimoji="1" lang="ja-JP" altLang="en-US" sz="2800" dirty="0"/>
              <a:t>成人の場合、警察の関与は犯罪の疑いがある場合に限定</a:t>
            </a:r>
            <a:endParaRPr kumimoji="1" lang="en-US" altLang="ja-JP" sz="2800" dirty="0"/>
          </a:p>
        </p:txBody>
      </p:sp>
      <p:sp>
        <p:nvSpPr>
          <p:cNvPr id="4" name="テキスト ボックス 3">
            <a:extLst>
              <a:ext uri="{FF2B5EF4-FFF2-40B4-BE49-F238E27FC236}">
                <a16:creationId xmlns:a16="http://schemas.microsoft.com/office/drawing/2014/main" id="{9C806E93-D289-05FC-2673-A7EA55980FAB}"/>
              </a:ext>
            </a:extLst>
          </p:cNvPr>
          <p:cNvSpPr txBox="1"/>
          <p:nvPr/>
        </p:nvSpPr>
        <p:spPr>
          <a:xfrm>
            <a:off x="344905" y="3514380"/>
            <a:ext cx="7205819" cy="523220"/>
          </a:xfrm>
          <a:prstGeom prst="rect">
            <a:avLst/>
          </a:prstGeom>
          <a:noFill/>
        </p:spPr>
        <p:txBody>
          <a:bodyPr wrap="none" rtlCol="0">
            <a:spAutoFit/>
          </a:bodyPr>
          <a:lstStyle/>
          <a:p>
            <a:r>
              <a:rPr kumimoji="1" lang="ja-JP" altLang="en-US" sz="2800" dirty="0"/>
              <a:t>②被害者と被疑者の接触を断つ（報復の防止）</a:t>
            </a:r>
          </a:p>
        </p:txBody>
      </p:sp>
      <p:sp>
        <p:nvSpPr>
          <p:cNvPr id="5" name="テキスト ボックス 4">
            <a:extLst>
              <a:ext uri="{FF2B5EF4-FFF2-40B4-BE49-F238E27FC236}">
                <a16:creationId xmlns:a16="http://schemas.microsoft.com/office/drawing/2014/main" id="{AB992F5A-6017-C99F-F6B3-6EBD3C3001C6}"/>
              </a:ext>
            </a:extLst>
          </p:cNvPr>
          <p:cNvSpPr txBox="1"/>
          <p:nvPr/>
        </p:nvSpPr>
        <p:spPr>
          <a:xfrm>
            <a:off x="344905" y="4336098"/>
            <a:ext cx="4019049" cy="523220"/>
          </a:xfrm>
          <a:prstGeom prst="rect">
            <a:avLst/>
          </a:prstGeom>
          <a:noFill/>
        </p:spPr>
        <p:txBody>
          <a:bodyPr wrap="none" rtlCol="0">
            <a:spAutoFit/>
          </a:bodyPr>
          <a:lstStyle/>
          <a:p>
            <a:r>
              <a:rPr kumimoji="1" lang="ja-JP" altLang="en-US" sz="2800" dirty="0"/>
              <a:t>③日本の法律を遵守する</a:t>
            </a:r>
          </a:p>
        </p:txBody>
      </p:sp>
      <p:sp>
        <p:nvSpPr>
          <p:cNvPr id="6" name="テキスト ボックス 5">
            <a:extLst>
              <a:ext uri="{FF2B5EF4-FFF2-40B4-BE49-F238E27FC236}">
                <a16:creationId xmlns:a16="http://schemas.microsoft.com/office/drawing/2014/main" id="{56F04768-7120-F201-3FCF-60F0F26C84B4}"/>
              </a:ext>
            </a:extLst>
          </p:cNvPr>
          <p:cNvSpPr txBox="1"/>
          <p:nvPr/>
        </p:nvSpPr>
        <p:spPr>
          <a:xfrm>
            <a:off x="344905" y="5157816"/>
            <a:ext cx="8480207" cy="523220"/>
          </a:xfrm>
          <a:prstGeom prst="rect">
            <a:avLst/>
          </a:prstGeom>
          <a:noFill/>
        </p:spPr>
        <p:txBody>
          <a:bodyPr wrap="none" rtlCol="0">
            <a:spAutoFit/>
          </a:bodyPr>
          <a:lstStyle/>
          <a:p>
            <a:r>
              <a:rPr kumimoji="1" lang="ja-JP" altLang="en-US" sz="2800" dirty="0"/>
              <a:t>④ロータリークラブの活動での出来事かどうか確認する</a:t>
            </a:r>
          </a:p>
        </p:txBody>
      </p:sp>
      <p:sp>
        <p:nvSpPr>
          <p:cNvPr id="7" name="テキスト ボックス 6">
            <a:extLst>
              <a:ext uri="{FF2B5EF4-FFF2-40B4-BE49-F238E27FC236}">
                <a16:creationId xmlns:a16="http://schemas.microsoft.com/office/drawing/2014/main" id="{DBD5016E-492B-06EE-16A8-31C0EA756402}"/>
              </a:ext>
            </a:extLst>
          </p:cNvPr>
          <p:cNvSpPr txBox="1"/>
          <p:nvPr/>
        </p:nvSpPr>
        <p:spPr>
          <a:xfrm>
            <a:off x="344905" y="6081893"/>
            <a:ext cx="5549917" cy="523220"/>
          </a:xfrm>
          <a:prstGeom prst="rect">
            <a:avLst/>
          </a:prstGeom>
          <a:noFill/>
        </p:spPr>
        <p:txBody>
          <a:bodyPr wrap="none" rtlCol="0">
            <a:spAutoFit/>
          </a:bodyPr>
          <a:lstStyle/>
          <a:p>
            <a:r>
              <a:rPr kumimoji="1" lang="ja-JP" altLang="en-US" sz="2800" dirty="0"/>
              <a:t>⑤国際ロータリーの行動規範に従う</a:t>
            </a:r>
          </a:p>
        </p:txBody>
      </p:sp>
      <p:sp>
        <p:nvSpPr>
          <p:cNvPr id="8" name="スライド番号プレースホルダー 7">
            <a:extLst>
              <a:ext uri="{FF2B5EF4-FFF2-40B4-BE49-F238E27FC236}">
                <a16:creationId xmlns:a16="http://schemas.microsoft.com/office/drawing/2014/main" id="{F9F52DC5-5107-DDA4-B6AD-8F57CA5F115B}"/>
              </a:ext>
            </a:extLst>
          </p:cNvPr>
          <p:cNvSpPr>
            <a:spLocks noGrp="1"/>
          </p:cNvSpPr>
          <p:nvPr>
            <p:ph type="sldNum" sz="quarter" idx="12"/>
          </p:nvPr>
        </p:nvSpPr>
        <p:spPr/>
        <p:txBody>
          <a:bodyPr/>
          <a:lstStyle/>
          <a:p>
            <a:fld id="{18BDA287-6B12-40F1-8D3F-F590CBE11EE0}" type="slidenum">
              <a:rPr kumimoji="1" lang="ja-JP" altLang="en-US" smtClean="0"/>
              <a:t>19</a:t>
            </a:fld>
            <a:endParaRPr kumimoji="1" lang="ja-JP" altLang="en-US"/>
          </a:p>
        </p:txBody>
      </p:sp>
    </p:spTree>
    <p:extLst>
      <p:ext uri="{BB962C8B-B14F-4D97-AF65-F5344CB8AC3E}">
        <p14:creationId xmlns:p14="http://schemas.microsoft.com/office/powerpoint/2010/main" val="428469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42002E05-006A-515A-092D-6FA49FE41C32}"/>
              </a:ext>
            </a:extLst>
          </p:cNvPr>
          <p:cNvSpPr txBox="1">
            <a:spLocks/>
          </p:cNvSpPr>
          <p:nvPr/>
        </p:nvSpPr>
        <p:spPr>
          <a:xfrm>
            <a:off x="209550" y="289357"/>
            <a:ext cx="11307403"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ご理解いただきたいポイント</a:t>
            </a:r>
          </a:p>
        </p:txBody>
      </p:sp>
      <p:sp>
        <p:nvSpPr>
          <p:cNvPr id="3" name="テキスト ボックス 2">
            <a:extLst>
              <a:ext uri="{FF2B5EF4-FFF2-40B4-BE49-F238E27FC236}">
                <a16:creationId xmlns:a16="http://schemas.microsoft.com/office/drawing/2014/main" id="{38C6E1DD-8314-96FB-D1C0-A150CA757C1C}"/>
              </a:ext>
            </a:extLst>
          </p:cNvPr>
          <p:cNvSpPr txBox="1"/>
          <p:nvPr/>
        </p:nvSpPr>
        <p:spPr>
          <a:xfrm>
            <a:off x="209550" y="1395080"/>
            <a:ext cx="11753850" cy="5078313"/>
          </a:xfrm>
          <a:prstGeom prst="rect">
            <a:avLst/>
          </a:prstGeom>
          <a:noFill/>
        </p:spPr>
        <p:txBody>
          <a:bodyPr wrap="square" rtlCol="0">
            <a:spAutoFit/>
          </a:bodyPr>
          <a:lstStyle/>
          <a:p>
            <a:pPr marL="742950" indent="-742950">
              <a:buClr>
                <a:schemeClr val="accent2"/>
              </a:buClr>
              <a:buFont typeface="+mj-ea"/>
              <a:buAutoNum type="circleNumDbPlain"/>
            </a:pPr>
            <a:r>
              <a:rPr kumimoji="1" lang="ja-JP" altLang="en-US" sz="3600" dirty="0"/>
              <a:t>この資料（ハンドブック）の全てのページをご一読ください</a:t>
            </a:r>
            <a:endParaRPr kumimoji="1" lang="en-US" altLang="ja-JP" sz="3600" dirty="0"/>
          </a:p>
          <a:p>
            <a:pPr marL="742950" indent="-742950">
              <a:buClr>
                <a:schemeClr val="accent2"/>
              </a:buClr>
              <a:buFont typeface="+mj-ea"/>
              <a:buAutoNum type="circleNumDbPlain"/>
            </a:pPr>
            <a:endParaRPr kumimoji="1" lang="en-US" altLang="ja-JP" sz="3600" dirty="0"/>
          </a:p>
          <a:p>
            <a:pPr marL="742950" indent="-742950">
              <a:buClr>
                <a:schemeClr val="accent2"/>
              </a:buClr>
              <a:buFont typeface="+mj-ea"/>
              <a:buAutoNum type="circleNumDbPlain"/>
            </a:pPr>
            <a:r>
              <a:rPr kumimoji="1" lang="ja-JP" altLang="en-US" sz="3600" dirty="0"/>
              <a:t>危機管理について、クラブで会員の皆様に話してください</a:t>
            </a:r>
            <a:endParaRPr kumimoji="1" lang="en-US" altLang="ja-JP" sz="3600" dirty="0"/>
          </a:p>
          <a:p>
            <a:pPr marL="742950" indent="-742950">
              <a:buClr>
                <a:schemeClr val="accent2"/>
              </a:buClr>
              <a:buFont typeface="+mj-ea"/>
              <a:buAutoNum type="circleNumDbPlain"/>
            </a:pPr>
            <a:endParaRPr kumimoji="1" lang="en-US" altLang="ja-JP" sz="3600" dirty="0"/>
          </a:p>
          <a:p>
            <a:pPr marL="742950" indent="-742950">
              <a:buClr>
                <a:schemeClr val="accent2"/>
              </a:buClr>
              <a:buFont typeface="+mj-ea"/>
              <a:buAutoNum type="circleNumDbPlain"/>
            </a:pPr>
            <a:r>
              <a:rPr kumimoji="1" lang="ja-JP" altLang="en-US" sz="3600" dirty="0"/>
              <a:t>危機管理はクラブ・会員の活動にブレーキをかけるものでは決してありません</a:t>
            </a:r>
            <a:endParaRPr kumimoji="1" lang="en-US" altLang="ja-JP" sz="3600" dirty="0"/>
          </a:p>
          <a:p>
            <a:pPr marL="742950" indent="-742950">
              <a:buClr>
                <a:schemeClr val="accent2"/>
              </a:buClr>
              <a:buFont typeface="+mj-ea"/>
              <a:buAutoNum type="circleNumDbPlain"/>
            </a:pPr>
            <a:endParaRPr kumimoji="1" lang="en-US" altLang="ja-JP" sz="3600" dirty="0"/>
          </a:p>
          <a:p>
            <a:pPr marL="742950" indent="-742950">
              <a:buClr>
                <a:schemeClr val="accent2"/>
              </a:buClr>
              <a:buFont typeface="+mj-ea"/>
              <a:buAutoNum type="circleNumDbPlain"/>
            </a:pPr>
            <a:r>
              <a:rPr kumimoji="1" lang="ja-JP" altLang="en-US" sz="3600" dirty="0"/>
              <a:t>ロータリーの危機管理の対象は、クラブが実施する</a:t>
            </a:r>
            <a:br>
              <a:rPr kumimoji="1" lang="en-US" altLang="ja-JP" sz="3600" dirty="0"/>
            </a:br>
            <a:r>
              <a:rPr kumimoji="1" lang="ja-JP" altLang="en-US" sz="3600" dirty="0"/>
              <a:t>例会・行事・奉仕活動のすべてに適用されます</a:t>
            </a:r>
          </a:p>
        </p:txBody>
      </p:sp>
      <p:sp>
        <p:nvSpPr>
          <p:cNvPr id="8" name="スライド番号プレースホルダー 7">
            <a:extLst>
              <a:ext uri="{FF2B5EF4-FFF2-40B4-BE49-F238E27FC236}">
                <a16:creationId xmlns:a16="http://schemas.microsoft.com/office/drawing/2014/main" id="{4206D27C-C21E-8F3D-20E1-1B1EAA14EF81}"/>
              </a:ext>
            </a:extLst>
          </p:cNvPr>
          <p:cNvSpPr>
            <a:spLocks noGrp="1"/>
          </p:cNvSpPr>
          <p:nvPr>
            <p:ph type="sldNum" sz="quarter" idx="12"/>
          </p:nvPr>
        </p:nvSpPr>
        <p:spPr/>
        <p:txBody>
          <a:bodyPr/>
          <a:lstStyle/>
          <a:p>
            <a:fld id="{18BDA287-6B12-40F1-8D3F-F590CBE11EE0}" type="slidenum">
              <a:rPr kumimoji="1" lang="ja-JP" altLang="en-US" smtClean="0"/>
              <a:t>2</a:t>
            </a:fld>
            <a:endParaRPr kumimoji="1" lang="ja-JP" altLang="en-US"/>
          </a:p>
        </p:txBody>
      </p:sp>
    </p:spTree>
    <p:extLst>
      <p:ext uri="{BB962C8B-B14F-4D97-AF65-F5344CB8AC3E}">
        <p14:creationId xmlns:p14="http://schemas.microsoft.com/office/powerpoint/2010/main" val="2671986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A7C87071-C8DB-171A-402E-82D000467D2C}"/>
              </a:ext>
            </a:extLst>
          </p:cNvPr>
          <p:cNvSpPr txBox="1">
            <a:spLocks/>
          </p:cNvSpPr>
          <p:nvPr/>
        </p:nvSpPr>
        <p:spPr>
          <a:xfrm>
            <a:off x="344904" y="55618"/>
            <a:ext cx="11307403"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５</a:t>
            </a:r>
            <a:r>
              <a:rPr lang="en-US" altLang="ja-JP" sz="4000" u="sng" dirty="0">
                <a:solidFill>
                  <a:schemeClr val="tx1"/>
                </a:solidFill>
              </a:rPr>
              <a:t>.</a:t>
            </a:r>
            <a:r>
              <a:rPr lang="ja-JP" altLang="en-US" sz="4000" u="sng" dirty="0">
                <a:solidFill>
                  <a:schemeClr val="tx1"/>
                </a:solidFill>
              </a:rPr>
              <a:t>事故・事件の公表とマスコミ対応</a:t>
            </a:r>
          </a:p>
        </p:txBody>
      </p:sp>
      <p:sp>
        <p:nvSpPr>
          <p:cNvPr id="3" name="タイトル 5">
            <a:extLst>
              <a:ext uri="{FF2B5EF4-FFF2-40B4-BE49-F238E27FC236}">
                <a16:creationId xmlns:a16="http://schemas.microsoft.com/office/drawing/2014/main" id="{9A057B1E-F292-0B52-C745-A8D590A87029}"/>
              </a:ext>
            </a:extLst>
          </p:cNvPr>
          <p:cNvSpPr txBox="1">
            <a:spLocks/>
          </p:cNvSpPr>
          <p:nvPr/>
        </p:nvSpPr>
        <p:spPr>
          <a:xfrm>
            <a:off x="575019" y="1124968"/>
            <a:ext cx="7688137" cy="72538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600" spc="-50" dirty="0">
                <a:solidFill>
                  <a:srgbClr val="000099"/>
                </a:solidFill>
                <a:latin typeface="+mj-lt"/>
                <a:ea typeface="+mj-ea"/>
                <a:cs typeface="+mj-cs"/>
              </a:rPr>
              <a:t>マスコミから対応を求められる場面</a:t>
            </a:r>
          </a:p>
        </p:txBody>
      </p:sp>
      <p:sp>
        <p:nvSpPr>
          <p:cNvPr id="14" name="テキスト ボックス 13">
            <a:extLst>
              <a:ext uri="{FF2B5EF4-FFF2-40B4-BE49-F238E27FC236}">
                <a16:creationId xmlns:a16="http://schemas.microsoft.com/office/drawing/2014/main" id="{D7E9F21E-4D6B-042F-11FA-5E6AF3898DAA}"/>
              </a:ext>
            </a:extLst>
          </p:cNvPr>
          <p:cNvSpPr txBox="1"/>
          <p:nvPr/>
        </p:nvSpPr>
        <p:spPr>
          <a:xfrm>
            <a:off x="1667369" y="2719615"/>
            <a:ext cx="923330" cy="1323439"/>
          </a:xfrm>
          <a:prstGeom prst="rect">
            <a:avLst/>
          </a:prstGeom>
          <a:noFill/>
        </p:spPr>
        <p:txBody>
          <a:bodyPr vert="eaVert" wrap="none" rtlCol="0">
            <a:spAutoFit/>
          </a:bodyPr>
          <a:lstStyle/>
          <a:p>
            <a:r>
              <a:rPr kumimoji="1" lang="ja-JP" altLang="en-US" sz="4800" dirty="0">
                <a:solidFill>
                  <a:schemeClr val="tx2">
                    <a:lumMod val="75000"/>
                  </a:schemeClr>
                </a:solidFill>
              </a:rPr>
              <a:t>逮捕</a:t>
            </a:r>
          </a:p>
        </p:txBody>
      </p:sp>
      <p:sp>
        <p:nvSpPr>
          <p:cNvPr id="15" name="テキスト ボックス 14">
            <a:extLst>
              <a:ext uri="{FF2B5EF4-FFF2-40B4-BE49-F238E27FC236}">
                <a16:creationId xmlns:a16="http://schemas.microsoft.com/office/drawing/2014/main" id="{98E8FF16-9EC8-100B-17DA-36765AC04973}"/>
              </a:ext>
            </a:extLst>
          </p:cNvPr>
          <p:cNvSpPr txBox="1"/>
          <p:nvPr/>
        </p:nvSpPr>
        <p:spPr>
          <a:xfrm>
            <a:off x="4528790" y="2727951"/>
            <a:ext cx="923330" cy="1323439"/>
          </a:xfrm>
          <a:prstGeom prst="rect">
            <a:avLst/>
          </a:prstGeom>
          <a:noFill/>
        </p:spPr>
        <p:txBody>
          <a:bodyPr vert="eaVert" wrap="none" rtlCol="0">
            <a:spAutoFit/>
          </a:bodyPr>
          <a:lstStyle/>
          <a:p>
            <a:r>
              <a:rPr kumimoji="1" lang="ja-JP" altLang="en-US" sz="4800" dirty="0">
                <a:solidFill>
                  <a:schemeClr val="tx2">
                    <a:lumMod val="75000"/>
                  </a:schemeClr>
                </a:solidFill>
              </a:rPr>
              <a:t>起訴</a:t>
            </a:r>
          </a:p>
        </p:txBody>
      </p:sp>
      <p:sp>
        <p:nvSpPr>
          <p:cNvPr id="18" name="テキスト ボックス 17">
            <a:extLst>
              <a:ext uri="{FF2B5EF4-FFF2-40B4-BE49-F238E27FC236}">
                <a16:creationId xmlns:a16="http://schemas.microsoft.com/office/drawing/2014/main" id="{9CE88179-5285-498D-7D0C-1B5DC9964196}"/>
              </a:ext>
            </a:extLst>
          </p:cNvPr>
          <p:cNvSpPr txBox="1"/>
          <p:nvPr/>
        </p:nvSpPr>
        <p:spPr>
          <a:xfrm>
            <a:off x="10050750" y="2719612"/>
            <a:ext cx="923330" cy="1323439"/>
          </a:xfrm>
          <a:prstGeom prst="rect">
            <a:avLst/>
          </a:prstGeom>
          <a:noFill/>
        </p:spPr>
        <p:txBody>
          <a:bodyPr vert="eaVert" wrap="none" rtlCol="0">
            <a:spAutoFit/>
          </a:bodyPr>
          <a:lstStyle/>
          <a:p>
            <a:r>
              <a:rPr kumimoji="1" lang="ja-JP" altLang="en-US" sz="4800" dirty="0">
                <a:solidFill>
                  <a:schemeClr val="tx2">
                    <a:lumMod val="75000"/>
                  </a:schemeClr>
                </a:solidFill>
              </a:rPr>
              <a:t>判決</a:t>
            </a:r>
          </a:p>
        </p:txBody>
      </p:sp>
      <p:cxnSp>
        <p:nvCxnSpPr>
          <p:cNvPr id="20" name="直線コネクタ 19">
            <a:extLst>
              <a:ext uri="{FF2B5EF4-FFF2-40B4-BE49-F238E27FC236}">
                <a16:creationId xmlns:a16="http://schemas.microsoft.com/office/drawing/2014/main" id="{85D5C8D6-78AA-7FBC-67EC-02793CA098FD}"/>
              </a:ext>
            </a:extLst>
          </p:cNvPr>
          <p:cNvCxnSpPr>
            <a:stCxn id="14" idx="3"/>
            <a:endCxn id="15" idx="1"/>
          </p:cNvCxnSpPr>
          <p:nvPr/>
        </p:nvCxnSpPr>
        <p:spPr>
          <a:xfrm>
            <a:off x="2590699" y="3381335"/>
            <a:ext cx="1938091" cy="8336"/>
          </a:xfrm>
          <a:prstGeom prst="line">
            <a:avLst/>
          </a:prstGeom>
          <a:ln w="762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25F1ED3-A303-7062-A121-085597523FC4}"/>
              </a:ext>
            </a:extLst>
          </p:cNvPr>
          <p:cNvCxnSpPr>
            <a:cxnSpLocks/>
          </p:cNvCxnSpPr>
          <p:nvPr/>
        </p:nvCxnSpPr>
        <p:spPr>
          <a:xfrm flipV="1">
            <a:off x="7372447" y="3386745"/>
            <a:ext cx="890709" cy="1"/>
          </a:xfrm>
          <a:prstGeom prst="straightConnector1">
            <a:avLst/>
          </a:prstGeom>
          <a:ln w="76200">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D82D3CB3-421D-AE98-9EB7-3D6900FE8242}"/>
              </a:ext>
            </a:extLst>
          </p:cNvPr>
          <p:cNvCxnSpPr/>
          <p:nvPr/>
        </p:nvCxnSpPr>
        <p:spPr>
          <a:xfrm flipV="1">
            <a:off x="9148943" y="3381332"/>
            <a:ext cx="890709" cy="1"/>
          </a:xfrm>
          <a:prstGeom prst="straightConnector1">
            <a:avLst/>
          </a:prstGeom>
          <a:ln w="76200">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65C0333F-2392-C287-7F37-5D7BE18CFB96}"/>
              </a:ext>
            </a:extLst>
          </p:cNvPr>
          <p:cNvSpPr txBox="1"/>
          <p:nvPr/>
        </p:nvSpPr>
        <p:spPr>
          <a:xfrm>
            <a:off x="6361148" y="2721574"/>
            <a:ext cx="923330" cy="1323439"/>
          </a:xfrm>
          <a:prstGeom prst="rect">
            <a:avLst/>
          </a:prstGeom>
          <a:noFill/>
        </p:spPr>
        <p:txBody>
          <a:bodyPr vert="eaVert" wrap="none" rtlCol="0">
            <a:spAutoFit/>
          </a:bodyPr>
          <a:lstStyle/>
          <a:p>
            <a:r>
              <a:rPr kumimoji="1" lang="ja-JP" altLang="en-US" sz="4800" dirty="0">
                <a:solidFill>
                  <a:schemeClr val="tx2">
                    <a:lumMod val="75000"/>
                  </a:schemeClr>
                </a:solidFill>
              </a:rPr>
              <a:t>立件</a:t>
            </a:r>
          </a:p>
        </p:txBody>
      </p:sp>
      <p:sp>
        <p:nvSpPr>
          <p:cNvPr id="29" name="テキスト ボックス 28">
            <a:extLst>
              <a:ext uri="{FF2B5EF4-FFF2-40B4-BE49-F238E27FC236}">
                <a16:creationId xmlns:a16="http://schemas.microsoft.com/office/drawing/2014/main" id="{55EBB405-6E34-F31B-BA36-07CEC1A61183}"/>
              </a:ext>
            </a:extLst>
          </p:cNvPr>
          <p:cNvSpPr txBox="1"/>
          <p:nvPr/>
        </p:nvSpPr>
        <p:spPr>
          <a:xfrm>
            <a:off x="8225613" y="2719614"/>
            <a:ext cx="923330" cy="1323439"/>
          </a:xfrm>
          <a:prstGeom prst="rect">
            <a:avLst/>
          </a:prstGeom>
          <a:noFill/>
        </p:spPr>
        <p:txBody>
          <a:bodyPr vert="eaVert" wrap="none" rtlCol="0">
            <a:spAutoFit/>
          </a:bodyPr>
          <a:lstStyle/>
          <a:p>
            <a:r>
              <a:rPr kumimoji="1" lang="ja-JP" altLang="en-US" sz="4800" dirty="0">
                <a:solidFill>
                  <a:schemeClr val="tx2">
                    <a:lumMod val="75000"/>
                  </a:schemeClr>
                </a:solidFill>
              </a:rPr>
              <a:t>裁判</a:t>
            </a:r>
          </a:p>
        </p:txBody>
      </p:sp>
      <p:sp>
        <p:nvSpPr>
          <p:cNvPr id="31" name="吹き出し: 角を丸めた四角形 30">
            <a:extLst>
              <a:ext uri="{FF2B5EF4-FFF2-40B4-BE49-F238E27FC236}">
                <a16:creationId xmlns:a16="http://schemas.microsoft.com/office/drawing/2014/main" id="{A7143862-846B-B229-79B9-390FB9283F29}"/>
              </a:ext>
            </a:extLst>
          </p:cNvPr>
          <p:cNvSpPr/>
          <p:nvPr/>
        </p:nvSpPr>
        <p:spPr>
          <a:xfrm>
            <a:off x="1415845" y="4535699"/>
            <a:ext cx="2615381" cy="943897"/>
          </a:xfrm>
          <a:prstGeom prst="wedgeRoundRectCallout">
            <a:avLst>
              <a:gd name="adj1" fmla="val 37814"/>
              <a:gd name="adj2" fmla="val -147917"/>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2">
                    <a:lumMod val="75000"/>
                  </a:schemeClr>
                </a:solidFill>
              </a:rPr>
              <a:t>マスコミ取材</a:t>
            </a:r>
          </a:p>
        </p:txBody>
      </p:sp>
      <p:sp>
        <p:nvSpPr>
          <p:cNvPr id="33" name="吹き出し: 角を丸めた四角形 32">
            <a:extLst>
              <a:ext uri="{FF2B5EF4-FFF2-40B4-BE49-F238E27FC236}">
                <a16:creationId xmlns:a16="http://schemas.microsoft.com/office/drawing/2014/main" id="{0C70BC8A-4777-00C8-00F9-9A547C5EE49E}"/>
              </a:ext>
            </a:extLst>
          </p:cNvPr>
          <p:cNvSpPr/>
          <p:nvPr/>
        </p:nvSpPr>
        <p:spPr>
          <a:xfrm>
            <a:off x="5715001" y="4535699"/>
            <a:ext cx="2877168" cy="943897"/>
          </a:xfrm>
          <a:prstGeom prst="wedgeRoundRectCallout">
            <a:avLst>
              <a:gd name="adj1" fmla="val 37814"/>
              <a:gd name="adj2" fmla="val -147917"/>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2">
                    <a:lumMod val="75000"/>
                  </a:schemeClr>
                </a:solidFill>
              </a:rPr>
              <a:t>マスコミ記者会見</a:t>
            </a:r>
          </a:p>
        </p:txBody>
      </p:sp>
      <p:sp>
        <p:nvSpPr>
          <p:cNvPr id="4" name="スライド番号プレースホルダー 3">
            <a:extLst>
              <a:ext uri="{FF2B5EF4-FFF2-40B4-BE49-F238E27FC236}">
                <a16:creationId xmlns:a16="http://schemas.microsoft.com/office/drawing/2014/main" id="{44EDCA42-C9F6-EEF9-8C35-6BE941CFB6AB}"/>
              </a:ext>
            </a:extLst>
          </p:cNvPr>
          <p:cNvSpPr>
            <a:spLocks noGrp="1"/>
          </p:cNvSpPr>
          <p:nvPr>
            <p:ph type="sldNum" sz="quarter" idx="12"/>
          </p:nvPr>
        </p:nvSpPr>
        <p:spPr/>
        <p:txBody>
          <a:bodyPr/>
          <a:lstStyle/>
          <a:p>
            <a:fld id="{18BDA287-6B12-40F1-8D3F-F590CBE11EE0}" type="slidenum">
              <a:rPr kumimoji="1" lang="ja-JP" altLang="en-US" smtClean="0"/>
              <a:t>20</a:t>
            </a:fld>
            <a:endParaRPr kumimoji="1" lang="ja-JP" altLang="en-US"/>
          </a:p>
        </p:txBody>
      </p:sp>
    </p:spTree>
    <p:extLst>
      <p:ext uri="{BB962C8B-B14F-4D97-AF65-F5344CB8AC3E}">
        <p14:creationId xmlns:p14="http://schemas.microsoft.com/office/powerpoint/2010/main" val="1095559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21E14EE3-15A5-FB00-2CBB-CA6C51F944B2}"/>
              </a:ext>
            </a:extLst>
          </p:cNvPr>
          <p:cNvSpPr/>
          <p:nvPr/>
        </p:nvSpPr>
        <p:spPr>
          <a:xfrm>
            <a:off x="9590923" y="94793"/>
            <a:ext cx="2268886" cy="155303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タイトル 5">
            <a:extLst>
              <a:ext uri="{FF2B5EF4-FFF2-40B4-BE49-F238E27FC236}">
                <a16:creationId xmlns:a16="http://schemas.microsoft.com/office/drawing/2014/main" id="{9A057B1E-F292-0B52-C745-A8D590A87029}"/>
              </a:ext>
            </a:extLst>
          </p:cNvPr>
          <p:cNvSpPr txBox="1">
            <a:spLocks/>
          </p:cNvSpPr>
          <p:nvPr/>
        </p:nvSpPr>
        <p:spPr>
          <a:xfrm>
            <a:off x="492440" y="553835"/>
            <a:ext cx="7688137" cy="72538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600" spc="-50" dirty="0">
                <a:solidFill>
                  <a:srgbClr val="000099"/>
                </a:solidFill>
                <a:latin typeface="+mj-lt"/>
                <a:ea typeface="+mj-ea"/>
                <a:cs typeface="+mj-cs"/>
              </a:rPr>
              <a:t>マスコミ取材時の対応</a:t>
            </a:r>
          </a:p>
        </p:txBody>
      </p:sp>
      <p:grpSp>
        <p:nvGrpSpPr>
          <p:cNvPr id="4" name="グループ化 3">
            <a:extLst>
              <a:ext uri="{FF2B5EF4-FFF2-40B4-BE49-F238E27FC236}">
                <a16:creationId xmlns:a16="http://schemas.microsoft.com/office/drawing/2014/main" id="{56D6A2BB-ACF7-5B4A-9AC9-1C4B1F251741}"/>
              </a:ext>
            </a:extLst>
          </p:cNvPr>
          <p:cNvGrpSpPr/>
          <p:nvPr/>
        </p:nvGrpSpPr>
        <p:grpSpPr>
          <a:xfrm>
            <a:off x="9669220" y="136543"/>
            <a:ext cx="2174771" cy="1397420"/>
            <a:chOff x="1582633" y="2719615"/>
            <a:chExt cx="3869489" cy="2588920"/>
          </a:xfrm>
        </p:grpSpPr>
        <p:sp>
          <p:nvSpPr>
            <p:cNvPr id="14" name="テキスト ボックス 13">
              <a:extLst>
                <a:ext uri="{FF2B5EF4-FFF2-40B4-BE49-F238E27FC236}">
                  <a16:creationId xmlns:a16="http://schemas.microsoft.com/office/drawing/2014/main" id="{D7E9F21E-4D6B-042F-11FA-5E6AF3898DAA}"/>
                </a:ext>
              </a:extLst>
            </p:cNvPr>
            <p:cNvSpPr txBox="1"/>
            <p:nvPr/>
          </p:nvSpPr>
          <p:spPr>
            <a:xfrm>
              <a:off x="1823511" y="2719615"/>
              <a:ext cx="767190" cy="914716"/>
            </a:xfrm>
            <a:prstGeom prst="rect">
              <a:avLst/>
            </a:prstGeom>
            <a:noFill/>
          </p:spPr>
          <p:txBody>
            <a:bodyPr vert="eaVert" wrap="none" rtlCol="0">
              <a:spAutoFit/>
            </a:bodyPr>
            <a:lstStyle/>
            <a:p>
              <a:r>
                <a:rPr kumimoji="1" lang="ja-JP" altLang="en-US" sz="2000" dirty="0">
                  <a:solidFill>
                    <a:schemeClr val="tx2">
                      <a:lumMod val="75000"/>
                    </a:schemeClr>
                  </a:solidFill>
                </a:rPr>
                <a:t>逮捕</a:t>
              </a:r>
            </a:p>
          </p:txBody>
        </p:sp>
        <p:sp>
          <p:nvSpPr>
            <p:cNvPr id="15" name="テキスト ボックス 14">
              <a:extLst>
                <a:ext uri="{FF2B5EF4-FFF2-40B4-BE49-F238E27FC236}">
                  <a16:creationId xmlns:a16="http://schemas.microsoft.com/office/drawing/2014/main" id="{98E8FF16-9EC8-100B-17DA-36765AC04973}"/>
                </a:ext>
              </a:extLst>
            </p:cNvPr>
            <p:cNvSpPr txBox="1"/>
            <p:nvPr/>
          </p:nvSpPr>
          <p:spPr>
            <a:xfrm>
              <a:off x="4684932" y="2727951"/>
              <a:ext cx="767190" cy="914716"/>
            </a:xfrm>
            <a:prstGeom prst="rect">
              <a:avLst/>
            </a:prstGeom>
            <a:noFill/>
          </p:spPr>
          <p:txBody>
            <a:bodyPr vert="eaVert" wrap="none" rtlCol="0">
              <a:spAutoFit/>
            </a:bodyPr>
            <a:lstStyle/>
            <a:p>
              <a:r>
                <a:rPr kumimoji="1" lang="ja-JP" altLang="en-US" sz="2000" dirty="0">
                  <a:solidFill>
                    <a:schemeClr val="tx2">
                      <a:lumMod val="75000"/>
                    </a:schemeClr>
                  </a:solidFill>
                </a:rPr>
                <a:t>起訴</a:t>
              </a:r>
            </a:p>
          </p:txBody>
        </p:sp>
        <p:cxnSp>
          <p:nvCxnSpPr>
            <p:cNvPr id="20" name="直線コネクタ 19">
              <a:extLst>
                <a:ext uri="{FF2B5EF4-FFF2-40B4-BE49-F238E27FC236}">
                  <a16:creationId xmlns:a16="http://schemas.microsoft.com/office/drawing/2014/main" id="{85D5C8D6-78AA-7FBC-67EC-02793CA098FD}"/>
                </a:ext>
              </a:extLst>
            </p:cNvPr>
            <p:cNvCxnSpPr>
              <a:stCxn id="14" idx="3"/>
              <a:endCxn id="15" idx="1"/>
            </p:cNvCxnSpPr>
            <p:nvPr/>
          </p:nvCxnSpPr>
          <p:spPr>
            <a:xfrm>
              <a:off x="2590701" y="3176973"/>
              <a:ext cx="2094232" cy="8336"/>
            </a:xfrm>
            <a:prstGeom prst="line">
              <a:avLst/>
            </a:prstGeom>
            <a:ln w="762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1" name="吹き出し: 角を丸めた四角形 30">
              <a:extLst>
                <a:ext uri="{FF2B5EF4-FFF2-40B4-BE49-F238E27FC236}">
                  <a16:creationId xmlns:a16="http://schemas.microsoft.com/office/drawing/2014/main" id="{A7143862-846B-B229-79B9-390FB9283F29}"/>
                </a:ext>
              </a:extLst>
            </p:cNvPr>
            <p:cNvSpPr/>
            <p:nvPr/>
          </p:nvSpPr>
          <p:spPr>
            <a:xfrm>
              <a:off x="1582633" y="4364639"/>
              <a:ext cx="2615381" cy="943896"/>
            </a:xfrm>
            <a:prstGeom prst="wedgeRoundRectCallout">
              <a:avLst>
                <a:gd name="adj1" fmla="val 37814"/>
                <a:gd name="adj2" fmla="val -147917"/>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2">
                      <a:lumMod val="75000"/>
                    </a:schemeClr>
                  </a:solidFill>
                </a:rPr>
                <a:t>マスコミ取材</a:t>
              </a:r>
            </a:p>
          </p:txBody>
        </p:sp>
      </p:grpSp>
      <p:sp>
        <p:nvSpPr>
          <p:cNvPr id="5" name="テキスト ボックス 4">
            <a:extLst>
              <a:ext uri="{FF2B5EF4-FFF2-40B4-BE49-F238E27FC236}">
                <a16:creationId xmlns:a16="http://schemas.microsoft.com/office/drawing/2014/main" id="{48CEED9E-3FA5-5AC4-DF6F-D6E0C7AA8AE2}"/>
              </a:ext>
            </a:extLst>
          </p:cNvPr>
          <p:cNvSpPr txBox="1"/>
          <p:nvPr/>
        </p:nvSpPr>
        <p:spPr>
          <a:xfrm>
            <a:off x="468740" y="1279220"/>
            <a:ext cx="9094156" cy="1077218"/>
          </a:xfrm>
          <a:prstGeom prst="rect">
            <a:avLst/>
          </a:prstGeom>
          <a:noFill/>
        </p:spPr>
        <p:txBody>
          <a:bodyPr wrap="none" rtlCol="0">
            <a:spAutoFit/>
          </a:bodyPr>
          <a:lstStyle/>
          <a:p>
            <a:r>
              <a:rPr kumimoji="1" lang="ja-JP" altLang="en-US" sz="3200" dirty="0"/>
              <a:t>広報担当者以外のロータリアンは発言は一切しない</a:t>
            </a:r>
            <a:br>
              <a:rPr kumimoji="1" lang="en-US" altLang="ja-JP" sz="3200" dirty="0"/>
            </a:br>
            <a:r>
              <a:rPr kumimoji="1" lang="ja-JP" altLang="en-US" sz="3200" dirty="0"/>
              <a:t>　</a:t>
            </a:r>
            <a:r>
              <a:rPr kumimoji="1" lang="en-US" altLang="ja-JP" sz="3200" dirty="0"/>
              <a:t>※</a:t>
            </a:r>
            <a:r>
              <a:rPr kumimoji="1" lang="ja-JP" altLang="en-US" sz="3200" dirty="0"/>
              <a:t>マスコミの誘導に注意する</a:t>
            </a:r>
          </a:p>
        </p:txBody>
      </p:sp>
      <p:graphicFrame>
        <p:nvGraphicFramePr>
          <p:cNvPr id="11" name="表 10">
            <a:extLst>
              <a:ext uri="{FF2B5EF4-FFF2-40B4-BE49-F238E27FC236}">
                <a16:creationId xmlns:a16="http://schemas.microsoft.com/office/drawing/2014/main" id="{41799EE7-1DB0-EA38-F9D3-CC14E6C73FEF}"/>
              </a:ext>
            </a:extLst>
          </p:cNvPr>
          <p:cNvGraphicFramePr>
            <a:graphicFrameLocks noGrp="1"/>
          </p:cNvGraphicFramePr>
          <p:nvPr>
            <p:extLst>
              <p:ext uri="{D42A27DB-BD31-4B8C-83A1-F6EECF244321}">
                <p14:modId xmlns:p14="http://schemas.microsoft.com/office/powerpoint/2010/main" val="3445122818"/>
              </p:ext>
            </p:extLst>
          </p:nvPr>
        </p:nvGraphicFramePr>
        <p:xfrm>
          <a:off x="1057276" y="3200666"/>
          <a:ext cx="10081868" cy="3313137"/>
        </p:xfrm>
        <a:graphic>
          <a:graphicData uri="http://schemas.openxmlformats.org/drawingml/2006/table">
            <a:tbl>
              <a:tblPr firstRow="1" bandRow="1">
                <a:tableStyleId>{5C22544A-7EE6-4342-B048-85BDC9FD1C3A}</a:tableStyleId>
              </a:tblPr>
              <a:tblGrid>
                <a:gridCol w="5082136">
                  <a:extLst>
                    <a:ext uri="{9D8B030D-6E8A-4147-A177-3AD203B41FA5}">
                      <a16:colId xmlns:a16="http://schemas.microsoft.com/office/drawing/2014/main" val="766886268"/>
                    </a:ext>
                  </a:extLst>
                </a:gridCol>
                <a:gridCol w="4999732">
                  <a:extLst>
                    <a:ext uri="{9D8B030D-6E8A-4147-A177-3AD203B41FA5}">
                      <a16:colId xmlns:a16="http://schemas.microsoft.com/office/drawing/2014/main" val="307671092"/>
                    </a:ext>
                  </a:extLst>
                </a:gridCol>
              </a:tblGrid>
              <a:tr h="618160">
                <a:tc>
                  <a:txBody>
                    <a:bodyPr/>
                    <a:lstStyle/>
                    <a:p>
                      <a:pPr algn="ctr"/>
                      <a:r>
                        <a:rPr kumimoji="1" lang="ja-JP" altLang="en-US" sz="28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200" dirty="0">
                          <a:solidFill>
                            <a:schemeClr val="tx1"/>
                          </a:solidFill>
                        </a:rPr>
                        <a:t>×</a:t>
                      </a:r>
                      <a:endParaRPr kumimoji="1" lang="ja-JP" altLang="en-US"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0761229"/>
                  </a:ext>
                </a:extLst>
              </a:tr>
              <a:tr h="829373">
                <a:tc>
                  <a:txBody>
                    <a:bodyPr/>
                    <a:lstStyle/>
                    <a:p>
                      <a:pPr algn="ctr"/>
                      <a:r>
                        <a:rPr kumimoji="1" lang="ja-JP" altLang="en-US" sz="2800" dirty="0"/>
                        <a:t>事件発生を「</a:t>
                      </a:r>
                      <a:r>
                        <a:rPr kumimoji="1" lang="ja-JP" altLang="en-US" sz="2800" dirty="0">
                          <a:solidFill>
                            <a:srgbClr val="FF0000"/>
                          </a:solidFill>
                        </a:rPr>
                        <a:t>認識している</a:t>
                      </a:r>
                      <a:r>
                        <a:rPr kumimoji="1" lang="ja-JP" altLang="en-US" sz="28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a:solidFill>
                            <a:srgbClr val="FF0000"/>
                          </a:solidFill>
                        </a:rPr>
                        <a:t>事実を把握</a:t>
                      </a:r>
                      <a:r>
                        <a:rPr kumimoji="1" lang="ja-JP" altLang="en-US" sz="2800" dirty="0"/>
                        <a:t>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587434"/>
                  </a:ext>
                </a:extLst>
              </a:tr>
              <a:tr h="1008576">
                <a:tc>
                  <a:txBody>
                    <a:bodyPr/>
                    <a:lstStyle/>
                    <a:p>
                      <a:pPr algn="ctr"/>
                      <a:r>
                        <a:rPr kumimoji="1" lang="ja-JP" altLang="en-US" sz="2800" dirty="0"/>
                        <a:t>事実のみを正確に答える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a:t>推測・憶測・希望的発言は</a:t>
                      </a:r>
                      <a:endParaRPr kumimoji="1" lang="en-US" altLang="ja-JP" sz="2800" dirty="0"/>
                    </a:p>
                    <a:p>
                      <a:pPr algn="ctr"/>
                      <a:r>
                        <a:rPr kumimoji="1" lang="ja-JP" altLang="en-US" sz="2800" dirty="0">
                          <a:solidFill>
                            <a:srgbClr val="FF0000"/>
                          </a:solidFill>
                        </a:rPr>
                        <a:t>絶対にしない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5652855"/>
                  </a:ext>
                </a:extLst>
              </a:tr>
              <a:tr h="857028">
                <a:tc gridSpan="2">
                  <a:txBody>
                    <a:bodyPr/>
                    <a:lstStyle/>
                    <a:p>
                      <a:pPr algn="ctr"/>
                      <a:r>
                        <a:rPr kumimoji="1" lang="ja-JP" altLang="en-US" sz="2800" dirty="0"/>
                        <a:t>マスコミが取材を要求した場合はできるだけ早く公式に発表する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3035296282"/>
                  </a:ext>
                </a:extLst>
              </a:tr>
            </a:tbl>
          </a:graphicData>
        </a:graphic>
      </p:graphicFrame>
      <p:sp>
        <p:nvSpPr>
          <p:cNvPr id="12" name="テキスト ボックス 11">
            <a:extLst>
              <a:ext uri="{FF2B5EF4-FFF2-40B4-BE49-F238E27FC236}">
                <a16:creationId xmlns:a16="http://schemas.microsoft.com/office/drawing/2014/main" id="{E51E47E5-0B08-B85E-0AEE-1C8D2BD07AEB}"/>
              </a:ext>
            </a:extLst>
          </p:cNvPr>
          <p:cNvSpPr txBox="1"/>
          <p:nvPr/>
        </p:nvSpPr>
        <p:spPr>
          <a:xfrm>
            <a:off x="492440" y="2615891"/>
            <a:ext cx="4556055" cy="584775"/>
          </a:xfrm>
          <a:prstGeom prst="rect">
            <a:avLst/>
          </a:prstGeom>
          <a:noFill/>
        </p:spPr>
        <p:txBody>
          <a:bodyPr wrap="none" rtlCol="0">
            <a:spAutoFit/>
          </a:bodyPr>
          <a:lstStyle/>
          <a:p>
            <a:r>
              <a:rPr kumimoji="1" lang="ja-JP" altLang="en-US" sz="3200" spc="-50" dirty="0">
                <a:solidFill>
                  <a:srgbClr val="000099"/>
                </a:solidFill>
                <a:latin typeface="+mj-lt"/>
                <a:ea typeface="+mj-ea"/>
                <a:cs typeface="+mj-cs"/>
              </a:rPr>
              <a:t>発言する場合の注意事項</a:t>
            </a:r>
          </a:p>
        </p:txBody>
      </p:sp>
      <p:sp>
        <p:nvSpPr>
          <p:cNvPr id="6" name="スライド番号プレースホルダー 5">
            <a:extLst>
              <a:ext uri="{FF2B5EF4-FFF2-40B4-BE49-F238E27FC236}">
                <a16:creationId xmlns:a16="http://schemas.microsoft.com/office/drawing/2014/main" id="{90B6F61B-0C67-BF69-54CC-D39D3997912B}"/>
              </a:ext>
            </a:extLst>
          </p:cNvPr>
          <p:cNvSpPr>
            <a:spLocks noGrp="1"/>
          </p:cNvSpPr>
          <p:nvPr>
            <p:ph type="sldNum" sz="quarter" idx="12"/>
          </p:nvPr>
        </p:nvSpPr>
        <p:spPr/>
        <p:txBody>
          <a:bodyPr/>
          <a:lstStyle/>
          <a:p>
            <a:fld id="{18BDA287-6B12-40F1-8D3F-F590CBE11EE0}" type="slidenum">
              <a:rPr kumimoji="1" lang="ja-JP" altLang="en-US" smtClean="0"/>
              <a:t>21</a:t>
            </a:fld>
            <a:endParaRPr kumimoji="1" lang="ja-JP" altLang="en-US"/>
          </a:p>
        </p:txBody>
      </p:sp>
    </p:spTree>
    <p:extLst>
      <p:ext uri="{BB962C8B-B14F-4D97-AF65-F5344CB8AC3E}">
        <p14:creationId xmlns:p14="http://schemas.microsoft.com/office/powerpoint/2010/main" val="1118722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DB69EC25-28E6-8748-E3F1-B4530848FF89}"/>
              </a:ext>
            </a:extLst>
          </p:cNvPr>
          <p:cNvSpPr txBox="1">
            <a:spLocks/>
          </p:cNvSpPr>
          <p:nvPr/>
        </p:nvSpPr>
        <p:spPr>
          <a:xfrm>
            <a:off x="432444" y="1267382"/>
            <a:ext cx="7688137" cy="72538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600" spc="-50" dirty="0">
                <a:solidFill>
                  <a:srgbClr val="000099"/>
                </a:solidFill>
                <a:latin typeface="+mj-lt"/>
                <a:ea typeface="+mj-ea"/>
                <a:cs typeface="+mj-cs"/>
              </a:rPr>
              <a:t>マスコミ記者会見時の対応</a:t>
            </a:r>
          </a:p>
        </p:txBody>
      </p:sp>
      <p:graphicFrame>
        <p:nvGraphicFramePr>
          <p:cNvPr id="5" name="表 5">
            <a:extLst>
              <a:ext uri="{FF2B5EF4-FFF2-40B4-BE49-F238E27FC236}">
                <a16:creationId xmlns:a16="http://schemas.microsoft.com/office/drawing/2014/main" id="{C91FE6B3-5BB4-E590-35E2-8A89F6AB3111}"/>
              </a:ext>
            </a:extLst>
          </p:cNvPr>
          <p:cNvGraphicFramePr>
            <a:graphicFrameLocks noGrp="1"/>
          </p:cNvGraphicFramePr>
          <p:nvPr>
            <p:extLst>
              <p:ext uri="{D42A27DB-BD31-4B8C-83A1-F6EECF244321}">
                <p14:modId xmlns:p14="http://schemas.microsoft.com/office/powerpoint/2010/main" val="4184608899"/>
              </p:ext>
            </p:extLst>
          </p:nvPr>
        </p:nvGraphicFramePr>
        <p:xfrm>
          <a:off x="527785" y="1993231"/>
          <a:ext cx="10940316" cy="4403483"/>
        </p:xfrm>
        <a:graphic>
          <a:graphicData uri="http://schemas.openxmlformats.org/drawingml/2006/table">
            <a:tbl>
              <a:tblPr bandRow="1">
                <a:tableStyleId>{5C22544A-7EE6-4342-B048-85BDC9FD1C3A}</a:tableStyleId>
              </a:tblPr>
              <a:tblGrid>
                <a:gridCol w="1756432">
                  <a:extLst>
                    <a:ext uri="{9D8B030D-6E8A-4147-A177-3AD203B41FA5}">
                      <a16:colId xmlns:a16="http://schemas.microsoft.com/office/drawing/2014/main" val="1806233687"/>
                    </a:ext>
                  </a:extLst>
                </a:gridCol>
                <a:gridCol w="9183884">
                  <a:extLst>
                    <a:ext uri="{9D8B030D-6E8A-4147-A177-3AD203B41FA5}">
                      <a16:colId xmlns:a16="http://schemas.microsoft.com/office/drawing/2014/main" val="2090625812"/>
                    </a:ext>
                  </a:extLst>
                </a:gridCol>
              </a:tblGrid>
              <a:tr h="1677069">
                <a:tc>
                  <a:txBody>
                    <a:bodyPr/>
                    <a:lstStyle/>
                    <a:p>
                      <a:pPr algn="ctr"/>
                      <a:r>
                        <a:rPr kumimoji="1" lang="ja-JP" altLang="en-US" sz="2800" dirty="0"/>
                        <a:t>誰が</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t>クラブの広報担当者または地区危機管理委員長が対応する</a:t>
                      </a:r>
                      <a:br>
                        <a:rPr kumimoji="1" lang="en-US" altLang="ja-JP" sz="2800" dirty="0"/>
                      </a:br>
                      <a:r>
                        <a:rPr kumimoji="1" lang="en-US" altLang="ja-JP" sz="2800" dirty="0"/>
                        <a:t>※</a:t>
                      </a:r>
                      <a:r>
                        <a:rPr kumimoji="1" lang="ja-JP" altLang="en-US" sz="2800" dirty="0"/>
                        <a:t>クラブ会長・会長エレクト・ガバナー・ガバナーエレクトは</a:t>
                      </a:r>
                      <a:br>
                        <a:rPr kumimoji="1" lang="en-US" altLang="ja-JP" sz="2800" dirty="0"/>
                      </a:br>
                      <a:r>
                        <a:rPr kumimoji="1" lang="ja-JP" altLang="en-US" sz="2800" dirty="0"/>
                        <a:t>　　対応しない</a:t>
                      </a:r>
                    </a:p>
                  </a:txBody>
                  <a:tcPr anchor="ctr"/>
                </a:tc>
                <a:extLst>
                  <a:ext uri="{0D108BD9-81ED-4DB2-BD59-A6C34878D82A}">
                    <a16:rowId xmlns:a16="http://schemas.microsoft.com/office/drawing/2014/main" val="938368629"/>
                  </a:ext>
                </a:extLst>
              </a:tr>
              <a:tr h="1295400">
                <a:tc>
                  <a:txBody>
                    <a:bodyPr/>
                    <a:lstStyle/>
                    <a:p>
                      <a:pPr algn="ctr"/>
                      <a:r>
                        <a:rPr kumimoji="1" lang="ja-JP" altLang="en-US" sz="2800" dirty="0"/>
                        <a:t>何を</a:t>
                      </a:r>
                    </a:p>
                  </a:txBody>
                  <a:tcPr anchor="ctr"/>
                </a:tc>
                <a:tc>
                  <a:txBody>
                    <a:bodyPr/>
                    <a:lstStyle/>
                    <a:p>
                      <a:r>
                        <a:rPr kumimoji="1" lang="ja-JP" altLang="en-US" sz="2800" dirty="0"/>
                        <a:t>世間を騒がせたことを謝罪する</a:t>
                      </a:r>
                      <a:endParaRPr kumimoji="1" lang="en-US" altLang="ja-JP" sz="2800" dirty="0"/>
                    </a:p>
                    <a:p>
                      <a:r>
                        <a:rPr kumimoji="1" lang="ja-JP" altLang="en-US" sz="2800" dirty="0"/>
                        <a:t>ロータリーの活動についてのみ説明する</a:t>
                      </a:r>
                    </a:p>
                  </a:txBody>
                  <a:tcPr anchor="ctr"/>
                </a:tc>
                <a:extLst>
                  <a:ext uri="{0D108BD9-81ED-4DB2-BD59-A6C34878D82A}">
                    <a16:rowId xmlns:a16="http://schemas.microsoft.com/office/drawing/2014/main" val="3401052031"/>
                  </a:ext>
                </a:extLst>
              </a:tr>
              <a:tr h="1431014">
                <a:tc>
                  <a:txBody>
                    <a:bodyPr/>
                    <a:lstStyle/>
                    <a:p>
                      <a:pPr algn="ctr"/>
                      <a:r>
                        <a:rPr kumimoji="1" lang="ja-JP" altLang="en-US" sz="2800" dirty="0"/>
                        <a:t>どのように</a:t>
                      </a:r>
                    </a:p>
                  </a:txBody>
                  <a:tcPr anchor="ctr"/>
                </a:tc>
                <a:tc>
                  <a:txBody>
                    <a:bodyPr/>
                    <a:lstStyle/>
                    <a:p>
                      <a:r>
                        <a:rPr kumimoji="1" lang="ja-JP" altLang="en-US" sz="2800" dirty="0"/>
                        <a:t>弁護士や、事件について詳しい人をアドバイザーとして</a:t>
                      </a:r>
                      <a:br>
                        <a:rPr kumimoji="1" lang="en-US" altLang="ja-JP" sz="2800" dirty="0"/>
                      </a:br>
                      <a:r>
                        <a:rPr kumimoji="1" lang="ja-JP" altLang="en-US" sz="2800" dirty="0"/>
                        <a:t>陪席してもらい、記者からの質問について相談ができるようにする</a:t>
                      </a:r>
                      <a:endParaRPr kumimoji="1" lang="en-US" altLang="ja-JP" sz="2800" dirty="0"/>
                    </a:p>
                  </a:txBody>
                  <a:tcPr anchor="ctr"/>
                </a:tc>
                <a:extLst>
                  <a:ext uri="{0D108BD9-81ED-4DB2-BD59-A6C34878D82A}">
                    <a16:rowId xmlns:a16="http://schemas.microsoft.com/office/drawing/2014/main" val="3153892202"/>
                  </a:ext>
                </a:extLst>
              </a:tr>
            </a:tbl>
          </a:graphicData>
        </a:graphic>
      </p:graphicFrame>
      <p:pic>
        <p:nvPicPr>
          <p:cNvPr id="16" name="図 15">
            <a:extLst>
              <a:ext uri="{FF2B5EF4-FFF2-40B4-BE49-F238E27FC236}">
                <a16:creationId xmlns:a16="http://schemas.microsoft.com/office/drawing/2014/main" id="{083DB3F3-C6E5-99B6-6202-5A64A00A2602}"/>
              </a:ext>
            </a:extLst>
          </p:cNvPr>
          <p:cNvPicPr>
            <a:picLocks noChangeAspect="1"/>
          </p:cNvPicPr>
          <p:nvPr/>
        </p:nvPicPr>
        <p:blipFill>
          <a:blip r:embed="rId3"/>
          <a:stretch>
            <a:fillRect/>
          </a:stretch>
        </p:blipFill>
        <p:spPr>
          <a:xfrm>
            <a:off x="8826927" y="241929"/>
            <a:ext cx="2408129" cy="1646063"/>
          </a:xfrm>
          <a:prstGeom prst="rect">
            <a:avLst/>
          </a:prstGeom>
          <a:gradFill>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gradFill>
          <a:ln>
            <a:solidFill>
              <a:srgbClr val="FF3300"/>
            </a:solidFill>
          </a:ln>
        </p:spPr>
      </p:pic>
      <p:sp>
        <p:nvSpPr>
          <p:cNvPr id="3" name="スライド番号プレースホルダー 2">
            <a:extLst>
              <a:ext uri="{FF2B5EF4-FFF2-40B4-BE49-F238E27FC236}">
                <a16:creationId xmlns:a16="http://schemas.microsoft.com/office/drawing/2014/main" id="{DE93534D-0A61-A5BE-9F48-5590E1A7BB54}"/>
              </a:ext>
            </a:extLst>
          </p:cNvPr>
          <p:cNvSpPr>
            <a:spLocks noGrp="1"/>
          </p:cNvSpPr>
          <p:nvPr>
            <p:ph type="sldNum" sz="quarter" idx="12"/>
          </p:nvPr>
        </p:nvSpPr>
        <p:spPr/>
        <p:txBody>
          <a:bodyPr/>
          <a:lstStyle/>
          <a:p>
            <a:fld id="{18BDA287-6B12-40F1-8D3F-F590CBE11EE0}" type="slidenum">
              <a:rPr kumimoji="1" lang="ja-JP" altLang="en-US" smtClean="0"/>
              <a:t>22</a:t>
            </a:fld>
            <a:endParaRPr kumimoji="1" lang="ja-JP" altLang="en-US"/>
          </a:p>
        </p:txBody>
      </p:sp>
    </p:spTree>
    <p:extLst>
      <p:ext uri="{BB962C8B-B14F-4D97-AF65-F5344CB8AC3E}">
        <p14:creationId xmlns:p14="http://schemas.microsoft.com/office/powerpoint/2010/main" val="2239448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EAECD8D0-327A-2A10-2425-B326EC477D02}"/>
              </a:ext>
            </a:extLst>
          </p:cNvPr>
          <p:cNvSpPr txBox="1"/>
          <p:nvPr/>
        </p:nvSpPr>
        <p:spPr>
          <a:xfrm>
            <a:off x="510248" y="1928633"/>
            <a:ext cx="10926575" cy="3539430"/>
          </a:xfrm>
          <a:prstGeom prst="rect">
            <a:avLst/>
          </a:prstGeom>
          <a:noFill/>
        </p:spPr>
        <p:txBody>
          <a:bodyPr wrap="square" rtlCol="0">
            <a:spAutoFit/>
          </a:bodyPr>
          <a:lstStyle/>
          <a:p>
            <a:pPr marL="457200" indent="-457200">
              <a:buFont typeface="Wingdings" panose="05000000000000000000" pitchFamily="2" charset="2"/>
              <a:buChar char="Ø"/>
            </a:pPr>
            <a:r>
              <a:rPr kumimoji="1" lang="ja-JP" altLang="en-US" sz="3200" dirty="0"/>
              <a:t>起訴猶予とは</a:t>
            </a:r>
            <a:endParaRPr kumimoji="1" lang="en-US" altLang="ja-JP" sz="3200" dirty="0"/>
          </a:p>
          <a:p>
            <a:r>
              <a:rPr kumimoji="1" lang="ja-JP" altLang="en-US" sz="3200" dirty="0"/>
              <a:t>事実と思われるが、犯罪の軽重、情状を考慮して</a:t>
            </a:r>
            <a:br>
              <a:rPr kumimoji="1" lang="en-US" altLang="ja-JP" sz="3200" dirty="0"/>
            </a:br>
            <a:r>
              <a:rPr kumimoji="1" lang="ja-JP" altLang="en-US" sz="3200" dirty="0"/>
              <a:t>今回の事件については起訴を猶予すること。</a:t>
            </a:r>
            <a:endParaRPr kumimoji="1" lang="en-US" altLang="ja-JP" sz="3200" dirty="0"/>
          </a:p>
          <a:p>
            <a:endParaRPr kumimoji="1" lang="en-US" altLang="ja-JP" sz="3200" dirty="0"/>
          </a:p>
          <a:p>
            <a:endParaRPr kumimoji="1" lang="en-US" altLang="ja-JP" sz="3200" dirty="0"/>
          </a:p>
          <a:p>
            <a:r>
              <a:rPr kumimoji="1" lang="ja-JP" altLang="en-US" sz="3200" dirty="0"/>
              <a:t>その事由や事件の詳細については警察・被疑者ともに</a:t>
            </a:r>
            <a:br>
              <a:rPr kumimoji="1" lang="en-US" altLang="ja-JP" sz="3200" dirty="0"/>
            </a:br>
            <a:r>
              <a:rPr kumimoji="1" lang="ja-JP" altLang="en-US" sz="3200" dirty="0"/>
              <a:t>発表をしない守秘義務があり、部外者には詳細はわからない。</a:t>
            </a:r>
            <a:endParaRPr kumimoji="1" lang="en-US" altLang="ja-JP" sz="3200" dirty="0"/>
          </a:p>
        </p:txBody>
      </p:sp>
      <p:sp>
        <p:nvSpPr>
          <p:cNvPr id="2" name="テキスト ボックス 1">
            <a:extLst>
              <a:ext uri="{FF2B5EF4-FFF2-40B4-BE49-F238E27FC236}">
                <a16:creationId xmlns:a16="http://schemas.microsoft.com/office/drawing/2014/main" id="{AB8A23DB-A21D-3BF6-7C4C-48C490CBACFC}"/>
              </a:ext>
            </a:extLst>
          </p:cNvPr>
          <p:cNvSpPr txBox="1"/>
          <p:nvPr/>
        </p:nvSpPr>
        <p:spPr>
          <a:xfrm>
            <a:off x="510248" y="595551"/>
            <a:ext cx="6636753" cy="1077218"/>
          </a:xfrm>
          <a:prstGeom prst="rect">
            <a:avLst/>
          </a:prstGeom>
          <a:noFill/>
        </p:spPr>
        <p:txBody>
          <a:bodyPr wrap="none" rtlCol="0">
            <a:spAutoFit/>
          </a:bodyPr>
          <a:lstStyle/>
          <a:p>
            <a:pPr marL="457200" indent="-457200">
              <a:buFont typeface="Wingdings" panose="05000000000000000000" pitchFamily="2" charset="2"/>
              <a:buChar char="Ø"/>
            </a:pPr>
            <a:r>
              <a:rPr kumimoji="1" lang="ja-JP" altLang="en-US" sz="3200" dirty="0"/>
              <a:t>嫌疑不十分とは</a:t>
            </a:r>
            <a:endParaRPr kumimoji="1" lang="en-US" altLang="ja-JP" sz="3200" dirty="0"/>
          </a:p>
          <a:p>
            <a:r>
              <a:rPr kumimoji="1" lang="ja-JP" altLang="en-US" sz="3200" dirty="0"/>
              <a:t>不起訴処分であり酵素を提起しない。</a:t>
            </a:r>
            <a:endParaRPr kumimoji="1" lang="en-US" altLang="ja-JP" sz="3200" dirty="0"/>
          </a:p>
        </p:txBody>
      </p:sp>
      <p:sp>
        <p:nvSpPr>
          <p:cNvPr id="3" name="スライド番号プレースホルダー 2">
            <a:extLst>
              <a:ext uri="{FF2B5EF4-FFF2-40B4-BE49-F238E27FC236}">
                <a16:creationId xmlns:a16="http://schemas.microsoft.com/office/drawing/2014/main" id="{1F893A15-06E1-219C-7B13-89D2BB721434}"/>
              </a:ext>
            </a:extLst>
          </p:cNvPr>
          <p:cNvSpPr>
            <a:spLocks noGrp="1"/>
          </p:cNvSpPr>
          <p:nvPr>
            <p:ph type="sldNum" sz="quarter" idx="12"/>
          </p:nvPr>
        </p:nvSpPr>
        <p:spPr/>
        <p:txBody>
          <a:bodyPr/>
          <a:lstStyle/>
          <a:p>
            <a:fld id="{18BDA287-6B12-40F1-8D3F-F590CBE11EE0}" type="slidenum">
              <a:rPr kumimoji="1" lang="ja-JP" altLang="en-US" smtClean="0"/>
              <a:t>23</a:t>
            </a:fld>
            <a:endParaRPr kumimoji="1" lang="ja-JP" altLang="en-US"/>
          </a:p>
        </p:txBody>
      </p:sp>
      <p:pic>
        <p:nvPicPr>
          <p:cNvPr id="16" name="図 15">
            <a:extLst>
              <a:ext uri="{FF2B5EF4-FFF2-40B4-BE49-F238E27FC236}">
                <a16:creationId xmlns:a16="http://schemas.microsoft.com/office/drawing/2014/main" id="{B300FFAA-3A97-763A-2143-DEF98A5DA684}"/>
              </a:ext>
            </a:extLst>
          </p:cNvPr>
          <p:cNvPicPr>
            <a:picLocks noChangeAspect="1"/>
          </p:cNvPicPr>
          <p:nvPr/>
        </p:nvPicPr>
        <p:blipFill>
          <a:blip r:embed="rId3"/>
          <a:stretch>
            <a:fillRect/>
          </a:stretch>
        </p:blipFill>
        <p:spPr>
          <a:xfrm>
            <a:off x="9486494" y="386402"/>
            <a:ext cx="2091109" cy="1286367"/>
          </a:xfrm>
          <a:prstGeom prst="rect">
            <a:avLst/>
          </a:prstGeom>
          <a:gradFill>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gradFill>
          <a:ln>
            <a:solidFill>
              <a:srgbClr val="FF3300"/>
            </a:solidFill>
          </a:ln>
        </p:spPr>
      </p:pic>
      <p:sp>
        <p:nvSpPr>
          <p:cNvPr id="17" name="テキスト ボックス 16">
            <a:extLst>
              <a:ext uri="{FF2B5EF4-FFF2-40B4-BE49-F238E27FC236}">
                <a16:creationId xmlns:a16="http://schemas.microsoft.com/office/drawing/2014/main" id="{9C1FA627-AA3B-7117-E1C8-379298C7BAB5}"/>
              </a:ext>
            </a:extLst>
          </p:cNvPr>
          <p:cNvSpPr txBox="1"/>
          <p:nvPr/>
        </p:nvSpPr>
        <p:spPr>
          <a:xfrm>
            <a:off x="503373" y="3672573"/>
            <a:ext cx="11240578" cy="584775"/>
          </a:xfrm>
          <a:prstGeom prst="rect">
            <a:avLst/>
          </a:prstGeom>
          <a:noFill/>
          <a:ln>
            <a:solidFill>
              <a:schemeClr val="tx1"/>
            </a:solidFill>
          </a:ln>
        </p:spPr>
        <p:txBody>
          <a:bodyPr wrap="none" rtlCol="0">
            <a:spAutoFit/>
          </a:bodyPr>
          <a:lstStyle/>
          <a:p>
            <a:r>
              <a:rPr kumimoji="1" lang="ja-JP" altLang="en-US" sz="3200" dirty="0"/>
              <a:t>今後、同様の事件を起こした場合は今回の件も含め、起訴する。</a:t>
            </a:r>
            <a:endParaRPr kumimoji="1" lang="en-US" altLang="ja-JP" sz="3200" dirty="0"/>
          </a:p>
        </p:txBody>
      </p:sp>
    </p:spTree>
    <p:extLst>
      <p:ext uri="{BB962C8B-B14F-4D97-AF65-F5344CB8AC3E}">
        <p14:creationId xmlns:p14="http://schemas.microsoft.com/office/powerpoint/2010/main" val="3645366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F893A15-06E1-219C-7B13-89D2BB721434}"/>
              </a:ext>
            </a:extLst>
          </p:cNvPr>
          <p:cNvSpPr>
            <a:spLocks noGrp="1"/>
          </p:cNvSpPr>
          <p:nvPr>
            <p:ph type="sldNum" sz="quarter" idx="12"/>
          </p:nvPr>
        </p:nvSpPr>
        <p:spPr/>
        <p:txBody>
          <a:bodyPr/>
          <a:lstStyle/>
          <a:p>
            <a:fld id="{18BDA287-6B12-40F1-8D3F-F590CBE11EE0}" type="slidenum">
              <a:rPr kumimoji="1" lang="ja-JP" altLang="en-US" smtClean="0"/>
              <a:t>24</a:t>
            </a:fld>
            <a:endParaRPr kumimoji="1" lang="ja-JP" altLang="en-US"/>
          </a:p>
        </p:txBody>
      </p:sp>
      <p:sp>
        <p:nvSpPr>
          <p:cNvPr id="17" name="テキスト ボックス 16">
            <a:extLst>
              <a:ext uri="{FF2B5EF4-FFF2-40B4-BE49-F238E27FC236}">
                <a16:creationId xmlns:a16="http://schemas.microsoft.com/office/drawing/2014/main" id="{9C1FA627-AA3B-7117-E1C8-379298C7BAB5}"/>
              </a:ext>
            </a:extLst>
          </p:cNvPr>
          <p:cNvSpPr txBox="1"/>
          <p:nvPr/>
        </p:nvSpPr>
        <p:spPr>
          <a:xfrm>
            <a:off x="641621" y="1234908"/>
            <a:ext cx="10770897" cy="1569660"/>
          </a:xfrm>
          <a:prstGeom prst="rect">
            <a:avLst/>
          </a:prstGeom>
          <a:noFill/>
          <a:ln>
            <a:noFill/>
          </a:ln>
        </p:spPr>
        <p:txBody>
          <a:bodyPr wrap="none" rtlCol="0">
            <a:spAutoFit/>
          </a:bodyPr>
          <a:lstStyle/>
          <a:p>
            <a:r>
              <a:rPr kumimoji="1" lang="ja-JP" altLang="en-US" sz="3200" dirty="0"/>
              <a:t>私たちロータリアンは、ロータリークラブ独自の様々な</a:t>
            </a:r>
            <a:br>
              <a:rPr kumimoji="1" lang="en-US" altLang="ja-JP" sz="3200" dirty="0"/>
            </a:br>
            <a:r>
              <a:rPr kumimoji="1" lang="ja-JP" altLang="en-US" sz="3200" dirty="0"/>
              <a:t>プログラムを通し、未来を担う若者たちを支援</a:t>
            </a:r>
            <a:r>
              <a:rPr kumimoji="1" lang="ja-JP" altLang="en-US" sz="3200" b="1" u="sng" dirty="0">
                <a:uFill>
                  <a:solidFill>
                    <a:srgbClr val="FF0000"/>
                  </a:solidFill>
                </a:uFill>
              </a:rPr>
              <a:t>している。</a:t>
            </a:r>
            <a:endParaRPr kumimoji="1" lang="en-US" altLang="ja-JP" sz="3200" dirty="0"/>
          </a:p>
          <a:p>
            <a:r>
              <a:rPr kumimoji="1" lang="ja-JP" altLang="en-US" sz="3200" dirty="0"/>
              <a:t>若者たちはこれらの厚意に感謝することが当然かもしれない。</a:t>
            </a:r>
            <a:endParaRPr kumimoji="1" lang="en-US" altLang="ja-JP" sz="3200" dirty="0"/>
          </a:p>
        </p:txBody>
      </p:sp>
      <p:sp>
        <p:nvSpPr>
          <p:cNvPr id="4" name="タイトル 5">
            <a:extLst>
              <a:ext uri="{FF2B5EF4-FFF2-40B4-BE49-F238E27FC236}">
                <a16:creationId xmlns:a16="http://schemas.microsoft.com/office/drawing/2014/main" id="{14C48515-7E6A-4188-E2E6-89128B87D0C2}"/>
              </a:ext>
            </a:extLst>
          </p:cNvPr>
          <p:cNvSpPr txBox="1">
            <a:spLocks/>
          </p:cNvSpPr>
          <p:nvPr/>
        </p:nvSpPr>
        <p:spPr>
          <a:xfrm>
            <a:off x="340046" y="305357"/>
            <a:ext cx="11511907" cy="58477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200" dirty="0">
                <a:solidFill>
                  <a:srgbClr val="000099"/>
                </a:solidFill>
              </a:rPr>
              <a:t>「</a:t>
            </a:r>
            <a:r>
              <a:rPr lang="ja-JP" altLang="en-US" sz="3200" spc="-50" dirty="0">
                <a:solidFill>
                  <a:srgbClr val="000099"/>
                </a:solidFill>
                <a:latin typeface="+mj-lt"/>
                <a:ea typeface="+mj-ea"/>
                <a:cs typeface="+mj-cs"/>
              </a:rPr>
              <a:t>法的責任</a:t>
            </a:r>
            <a:r>
              <a:rPr lang="ja-JP" altLang="en-US" sz="3200" dirty="0">
                <a:solidFill>
                  <a:srgbClr val="000099"/>
                </a:solidFill>
              </a:rPr>
              <a:t>」はなくとも「社会的責任」がある事件は多々起きている</a:t>
            </a:r>
            <a:endParaRPr lang="en-US" altLang="ja-JP" sz="3200" dirty="0">
              <a:solidFill>
                <a:srgbClr val="000099"/>
              </a:solidFill>
            </a:endParaRPr>
          </a:p>
        </p:txBody>
      </p:sp>
      <p:sp>
        <p:nvSpPr>
          <p:cNvPr id="2" name="テキスト ボックス 1">
            <a:extLst>
              <a:ext uri="{FF2B5EF4-FFF2-40B4-BE49-F238E27FC236}">
                <a16:creationId xmlns:a16="http://schemas.microsoft.com/office/drawing/2014/main" id="{B2860257-67C9-CF82-54EE-42603901AD53}"/>
              </a:ext>
            </a:extLst>
          </p:cNvPr>
          <p:cNvSpPr txBox="1"/>
          <p:nvPr/>
        </p:nvSpPr>
        <p:spPr>
          <a:xfrm>
            <a:off x="641621" y="3149344"/>
            <a:ext cx="10908756" cy="1569660"/>
          </a:xfrm>
          <a:prstGeom prst="rect">
            <a:avLst/>
          </a:prstGeom>
          <a:noFill/>
          <a:ln>
            <a:noFill/>
          </a:ln>
        </p:spPr>
        <p:txBody>
          <a:bodyPr wrap="none" rtlCol="0">
            <a:spAutoFit/>
          </a:bodyPr>
          <a:lstStyle/>
          <a:p>
            <a:r>
              <a:rPr kumimoji="1" lang="ja-JP" altLang="en-US" sz="3200" dirty="0"/>
              <a:t>ロータリーで起こるパワハラ・セクハラの多くは</a:t>
            </a:r>
            <a:endParaRPr kumimoji="1" lang="en-US" altLang="ja-JP" sz="3200" dirty="0"/>
          </a:p>
          <a:p>
            <a:r>
              <a:rPr kumimoji="1" lang="ja-JP" altLang="en-US" sz="3200" dirty="0"/>
              <a:t>「支援して</a:t>
            </a:r>
            <a:r>
              <a:rPr kumimoji="1" lang="ja-JP" altLang="en-US" sz="3200" b="1" u="sng" dirty="0">
                <a:uFill>
                  <a:solidFill>
                    <a:srgbClr val="FF0000"/>
                  </a:solidFill>
                </a:uFill>
              </a:rPr>
              <a:t>あげて</a:t>
            </a:r>
            <a:r>
              <a:rPr kumimoji="1" lang="ja-JP" altLang="en-US" sz="3200" dirty="0"/>
              <a:t>いる」という高圧的な立場・態度・意識によって</a:t>
            </a:r>
            <a:endParaRPr kumimoji="1" lang="en-US" altLang="ja-JP" sz="3200" dirty="0"/>
          </a:p>
          <a:p>
            <a:r>
              <a:rPr kumimoji="1" lang="ja-JP" altLang="en-US" sz="3200" dirty="0"/>
              <a:t>発生している。</a:t>
            </a:r>
            <a:endParaRPr kumimoji="1" lang="en-US" altLang="ja-JP" sz="3200" dirty="0"/>
          </a:p>
        </p:txBody>
      </p:sp>
      <p:sp>
        <p:nvSpPr>
          <p:cNvPr id="5" name="テキスト ボックス 4">
            <a:extLst>
              <a:ext uri="{FF2B5EF4-FFF2-40B4-BE49-F238E27FC236}">
                <a16:creationId xmlns:a16="http://schemas.microsoft.com/office/drawing/2014/main" id="{7CB89B7D-CB83-E63B-4D29-E1A992831795}"/>
              </a:ext>
            </a:extLst>
          </p:cNvPr>
          <p:cNvSpPr txBox="1"/>
          <p:nvPr/>
        </p:nvSpPr>
        <p:spPr>
          <a:xfrm>
            <a:off x="1509647" y="5038317"/>
            <a:ext cx="9172704" cy="584775"/>
          </a:xfrm>
          <a:prstGeom prst="rect">
            <a:avLst/>
          </a:prstGeom>
          <a:noFill/>
          <a:ln>
            <a:noFill/>
          </a:ln>
        </p:spPr>
        <p:txBody>
          <a:bodyPr wrap="none" rtlCol="0">
            <a:spAutoFit/>
          </a:bodyPr>
          <a:lstStyle/>
          <a:p>
            <a:r>
              <a:rPr kumimoji="1" lang="ja-JP" altLang="en-US" sz="3200" dirty="0">
                <a:solidFill>
                  <a:srgbClr val="FF0000"/>
                </a:solidFill>
              </a:rPr>
              <a:t>ハラスメントはロータリアンの社会的責任が問われる</a:t>
            </a:r>
            <a:endParaRPr kumimoji="1" lang="en-US" altLang="ja-JP" sz="3200" dirty="0">
              <a:solidFill>
                <a:srgbClr val="FF0000"/>
              </a:solidFill>
            </a:endParaRPr>
          </a:p>
        </p:txBody>
      </p:sp>
    </p:spTree>
    <p:extLst>
      <p:ext uri="{BB962C8B-B14F-4D97-AF65-F5344CB8AC3E}">
        <p14:creationId xmlns:p14="http://schemas.microsoft.com/office/powerpoint/2010/main" val="1345408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5">
            <a:extLst>
              <a:ext uri="{FF2B5EF4-FFF2-40B4-BE49-F238E27FC236}">
                <a16:creationId xmlns:a16="http://schemas.microsoft.com/office/drawing/2014/main" id="{57676DCA-9749-9630-8AE7-F7C538646A50}"/>
              </a:ext>
            </a:extLst>
          </p:cNvPr>
          <p:cNvSpPr txBox="1">
            <a:spLocks/>
          </p:cNvSpPr>
          <p:nvPr/>
        </p:nvSpPr>
        <p:spPr>
          <a:xfrm>
            <a:off x="344904" y="55618"/>
            <a:ext cx="11307403"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６</a:t>
            </a:r>
            <a:r>
              <a:rPr lang="en-US" altLang="ja-JP" sz="4000" u="sng" dirty="0">
                <a:solidFill>
                  <a:schemeClr val="tx1"/>
                </a:solidFill>
              </a:rPr>
              <a:t>.</a:t>
            </a:r>
            <a:r>
              <a:rPr lang="ja-JP" altLang="en-US" sz="4000" u="sng" dirty="0">
                <a:solidFill>
                  <a:schemeClr val="tx1"/>
                </a:solidFill>
              </a:rPr>
              <a:t>プライバシー・個人情報について</a:t>
            </a:r>
          </a:p>
        </p:txBody>
      </p:sp>
      <p:sp>
        <p:nvSpPr>
          <p:cNvPr id="7" name="テキスト ボックス 6">
            <a:extLst>
              <a:ext uri="{FF2B5EF4-FFF2-40B4-BE49-F238E27FC236}">
                <a16:creationId xmlns:a16="http://schemas.microsoft.com/office/drawing/2014/main" id="{0549F7F9-3CA2-9C7C-DACF-F6FD4F40E618}"/>
              </a:ext>
            </a:extLst>
          </p:cNvPr>
          <p:cNvSpPr txBox="1"/>
          <p:nvPr/>
        </p:nvSpPr>
        <p:spPr>
          <a:xfrm>
            <a:off x="562449" y="1200513"/>
            <a:ext cx="10872311" cy="4154984"/>
          </a:xfrm>
          <a:prstGeom prst="rect">
            <a:avLst/>
          </a:prstGeom>
          <a:noFill/>
        </p:spPr>
        <p:txBody>
          <a:bodyPr wrap="square" rtlCol="0" anchor="ctr" anchorCtr="0">
            <a:noAutofit/>
          </a:bodyPr>
          <a:lstStyle/>
          <a:p>
            <a:r>
              <a:rPr lang="ja-JP"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〔国際ロータリーのプライバシー方針〕</a:t>
            </a:r>
            <a:endParaRPr lang="en-US"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lang="en-US" altLang="ja-JP" sz="2400" b="1" kern="100" dirty="0">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国際ロータリーおよび国際ロータリー財団は、利用者のプライバシーを尊重</a:t>
            </a: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し最善</a:t>
            </a: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を尽くす為に、その範囲や利用目的について詳細なプライバシー方針を規定しています。</a:t>
            </a:r>
            <a:endPar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そして、それぞれの国・地域によるプライバシーに関する</a:t>
            </a:r>
            <a:r>
              <a:rPr lang="ja-JP" altLang="ja-JP" sz="2400" b="1" kern="10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国内法を守るこ</a:t>
            </a:r>
            <a:r>
              <a:rPr lang="ja-JP" altLang="en-US" sz="2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と</a:t>
            </a:r>
            <a:r>
              <a:rPr lang="ja-JP" altLang="ja-JP" sz="2400" b="1" kern="10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を付記</a:t>
            </a: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しています。詳細は、</a:t>
            </a:r>
            <a: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My</a:t>
            </a: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ROTARY</a:t>
            </a:r>
            <a:r>
              <a:rPr lang="ja-JP" altLang="en-US"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の　</a:t>
            </a:r>
            <a:r>
              <a:rPr lang="en-US" altLang="ja-JP" sz="2400" u="sng" kern="100" dirty="0" err="1">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rotarysupportventer</a:t>
            </a:r>
            <a:r>
              <a:rPr lang="ja-JP" altLang="en-US" sz="2400" u="sng"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2400" u="sng"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Rotary.org</a:t>
            </a:r>
            <a:r>
              <a:rPr lang="ja-JP" altLang="en-US" sz="24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24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及び　</a:t>
            </a:r>
            <a:r>
              <a:rPr lang="en-US" altLang="ja-JP" sz="2400" u="sng"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privacy</a:t>
            </a:r>
            <a:r>
              <a:rPr lang="ja-JP" altLang="en-US" sz="2400" u="sng"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2400" u="sng"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Rotary.org</a:t>
            </a:r>
            <a:r>
              <a:rPr lang="ja-JP" altLang="ja-JP" sz="2400" kern="100" dirty="0">
                <a:effectLst/>
                <a:latin typeface="ＭＳ 明朝" panose="02020609040205080304" pitchFamily="17" charset="-128"/>
                <a:ea typeface="ＭＳ 明朝" panose="02020609040205080304" pitchFamily="17" charset="-128"/>
                <a:cs typeface="Times New Roman" panose="02020603050405020304" pitchFamily="18" charset="0"/>
              </a:rPr>
              <a:t>のページから見ることができます。</a:t>
            </a:r>
          </a:p>
          <a:p>
            <a:endParaRPr kumimoji="1" lang="ja-JP" altLang="en-US" sz="2400" dirty="0"/>
          </a:p>
        </p:txBody>
      </p:sp>
      <p:sp>
        <p:nvSpPr>
          <p:cNvPr id="2" name="スライド番号プレースホルダー 1">
            <a:extLst>
              <a:ext uri="{FF2B5EF4-FFF2-40B4-BE49-F238E27FC236}">
                <a16:creationId xmlns:a16="http://schemas.microsoft.com/office/drawing/2014/main" id="{BE46F0B8-7758-CE7F-2448-F54F04F1A3C3}"/>
              </a:ext>
            </a:extLst>
          </p:cNvPr>
          <p:cNvSpPr>
            <a:spLocks noGrp="1"/>
          </p:cNvSpPr>
          <p:nvPr>
            <p:ph type="sldNum" sz="quarter" idx="12"/>
          </p:nvPr>
        </p:nvSpPr>
        <p:spPr/>
        <p:txBody>
          <a:bodyPr/>
          <a:lstStyle/>
          <a:p>
            <a:fld id="{18BDA287-6B12-40F1-8D3F-F590CBE11EE0}" type="slidenum">
              <a:rPr kumimoji="1" lang="ja-JP" altLang="en-US" smtClean="0"/>
              <a:t>25</a:t>
            </a:fld>
            <a:endParaRPr kumimoji="1" lang="ja-JP" altLang="en-US"/>
          </a:p>
        </p:txBody>
      </p:sp>
    </p:spTree>
    <p:extLst>
      <p:ext uri="{BB962C8B-B14F-4D97-AF65-F5344CB8AC3E}">
        <p14:creationId xmlns:p14="http://schemas.microsoft.com/office/powerpoint/2010/main" val="3634421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94ACE7C9-2D28-5728-18E9-85A346859FBD}"/>
              </a:ext>
            </a:extLst>
          </p:cNvPr>
          <p:cNvSpPr txBox="1">
            <a:spLocks/>
          </p:cNvSpPr>
          <p:nvPr/>
        </p:nvSpPr>
        <p:spPr>
          <a:xfrm>
            <a:off x="344904" y="55618"/>
            <a:ext cx="11307403"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プライバシー・個人情報について</a:t>
            </a:r>
          </a:p>
        </p:txBody>
      </p:sp>
      <p:sp>
        <p:nvSpPr>
          <p:cNvPr id="4" name="テキスト ボックス 3">
            <a:extLst>
              <a:ext uri="{FF2B5EF4-FFF2-40B4-BE49-F238E27FC236}">
                <a16:creationId xmlns:a16="http://schemas.microsoft.com/office/drawing/2014/main" id="{B9F484E5-265A-0D4D-4BAF-716CB6538F33}"/>
              </a:ext>
            </a:extLst>
          </p:cNvPr>
          <p:cNvSpPr txBox="1"/>
          <p:nvPr/>
        </p:nvSpPr>
        <p:spPr>
          <a:xfrm>
            <a:off x="442298" y="1200779"/>
            <a:ext cx="11307404" cy="1569660"/>
          </a:xfrm>
          <a:prstGeom prst="rect">
            <a:avLst/>
          </a:prstGeom>
          <a:noFill/>
        </p:spPr>
        <p:txBody>
          <a:bodyPr wrap="square" rtlCol="0">
            <a:spAutoFit/>
          </a:bodyPr>
          <a:lstStyle/>
          <a:p>
            <a:r>
              <a:rPr kumimoji="1" lang="ja-JP" altLang="en-US" sz="3200" dirty="0">
                <a:latin typeface="+mn-ea"/>
              </a:rPr>
              <a:t>プログラムの登録時に参加者へ、第三者（</a:t>
            </a:r>
            <a:r>
              <a:rPr kumimoji="1" lang="en-US" altLang="ja-JP" sz="3200" dirty="0">
                <a:latin typeface="+mn-ea"/>
              </a:rPr>
              <a:t>RI</a:t>
            </a:r>
            <a:r>
              <a:rPr kumimoji="1" lang="ja-JP" altLang="en-US" sz="3200" dirty="0">
                <a:latin typeface="+mn-ea"/>
              </a:rPr>
              <a:t>を含む公的機関）</a:t>
            </a:r>
            <a:br>
              <a:rPr kumimoji="1" lang="en-US" altLang="ja-JP" sz="3200" dirty="0">
                <a:latin typeface="+mn-ea"/>
              </a:rPr>
            </a:br>
            <a:r>
              <a:rPr kumimoji="1" lang="ja-JP" altLang="en-US" sz="3200" dirty="0">
                <a:latin typeface="+mn-ea"/>
              </a:rPr>
              <a:t>への個人情報の①利用目的②第三者提供③開示請求について</a:t>
            </a:r>
            <a:br>
              <a:rPr kumimoji="1" lang="en-US" altLang="ja-JP" sz="3200" dirty="0">
                <a:latin typeface="+mn-ea"/>
              </a:rPr>
            </a:br>
            <a:r>
              <a:rPr kumimoji="1" lang="ja-JP" altLang="en-US" sz="3200" dirty="0">
                <a:latin typeface="+mn-ea"/>
              </a:rPr>
              <a:t>同意を書面で得てください。</a:t>
            </a:r>
            <a:endParaRPr kumimoji="1" lang="en-US" altLang="ja-JP" sz="3200" dirty="0">
              <a:latin typeface="+mn-ea"/>
            </a:endParaRPr>
          </a:p>
        </p:txBody>
      </p:sp>
      <p:sp>
        <p:nvSpPr>
          <p:cNvPr id="5" name="テキスト ボックス 4">
            <a:extLst>
              <a:ext uri="{FF2B5EF4-FFF2-40B4-BE49-F238E27FC236}">
                <a16:creationId xmlns:a16="http://schemas.microsoft.com/office/drawing/2014/main" id="{83E7FFAB-8E8B-F226-993D-D367D1559953}"/>
              </a:ext>
            </a:extLst>
          </p:cNvPr>
          <p:cNvSpPr txBox="1"/>
          <p:nvPr/>
        </p:nvSpPr>
        <p:spPr>
          <a:xfrm>
            <a:off x="449679" y="3441157"/>
            <a:ext cx="11307404" cy="2246769"/>
          </a:xfrm>
          <a:prstGeom prst="rect">
            <a:avLst/>
          </a:prstGeom>
          <a:noFill/>
        </p:spPr>
        <p:txBody>
          <a:bodyPr wrap="square" rtlCol="0" anchor="ctr" anchorCtr="0">
            <a:spAutoFit/>
          </a:bodyPr>
          <a:lstStyle/>
          <a:p>
            <a:pPr marL="457200" indent="-457200">
              <a:buFont typeface="Arial" panose="020B0604020202020204" pitchFamily="34" charset="0"/>
              <a:buChar char="•"/>
            </a:pPr>
            <a:r>
              <a:rPr kumimoji="1" lang="ja-JP" altLang="en-US" sz="2800" dirty="0">
                <a:latin typeface="+mn-ea"/>
              </a:rPr>
              <a:t>ハラスメント調査及び報告には個人を特定できる内容を</a:t>
            </a:r>
            <a:br>
              <a:rPr kumimoji="1" lang="en-US" altLang="ja-JP" sz="2800" dirty="0">
                <a:latin typeface="+mn-ea"/>
              </a:rPr>
            </a:br>
            <a:r>
              <a:rPr kumimoji="1" lang="ja-JP" altLang="en-US" sz="2800" dirty="0">
                <a:latin typeface="+mn-ea"/>
              </a:rPr>
              <a:t>含むことに留意する。</a:t>
            </a:r>
            <a:endParaRPr kumimoji="1" lang="en-US" altLang="ja-JP" sz="2800" dirty="0">
              <a:latin typeface="+mn-ea"/>
            </a:endParaRPr>
          </a:p>
          <a:p>
            <a:pPr marL="457200" indent="-457200">
              <a:buFont typeface="Arial" panose="020B0604020202020204" pitchFamily="34" charset="0"/>
              <a:buChar char="•"/>
            </a:pPr>
            <a:endParaRPr kumimoji="1" lang="en-US" altLang="ja-JP" sz="2800" dirty="0">
              <a:latin typeface="+mn-ea"/>
            </a:endParaRPr>
          </a:p>
          <a:p>
            <a:pPr marL="457200" indent="-457200">
              <a:buFont typeface="Arial" panose="020B0604020202020204" pitchFamily="34" charset="0"/>
              <a:buChar char="•"/>
            </a:pPr>
            <a:r>
              <a:rPr kumimoji="1" lang="ja-JP" altLang="en-US" sz="2800" dirty="0">
                <a:latin typeface="+mn-ea"/>
              </a:rPr>
              <a:t>被害者・関係者・被疑者（未成年の場合）のプライバシーは</a:t>
            </a:r>
            <a:br>
              <a:rPr kumimoji="1" lang="en-US" altLang="ja-JP" sz="2800" dirty="0">
                <a:latin typeface="+mn-ea"/>
              </a:rPr>
            </a:br>
            <a:r>
              <a:rPr kumimoji="1" lang="ja-JP" altLang="en-US" sz="2800" dirty="0">
                <a:latin typeface="+mn-ea"/>
              </a:rPr>
              <a:t>保護されるべき。</a:t>
            </a:r>
            <a:endParaRPr kumimoji="1" lang="en-US" altLang="ja-JP" sz="2800" dirty="0">
              <a:latin typeface="+mn-ea"/>
            </a:endParaRPr>
          </a:p>
        </p:txBody>
      </p:sp>
      <p:sp>
        <p:nvSpPr>
          <p:cNvPr id="2" name="スライド番号プレースホルダー 1">
            <a:extLst>
              <a:ext uri="{FF2B5EF4-FFF2-40B4-BE49-F238E27FC236}">
                <a16:creationId xmlns:a16="http://schemas.microsoft.com/office/drawing/2014/main" id="{52E3E418-8E77-38A1-1E6B-E262178B2B15}"/>
              </a:ext>
            </a:extLst>
          </p:cNvPr>
          <p:cNvSpPr>
            <a:spLocks noGrp="1"/>
          </p:cNvSpPr>
          <p:nvPr>
            <p:ph type="sldNum" sz="quarter" idx="12"/>
          </p:nvPr>
        </p:nvSpPr>
        <p:spPr/>
        <p:txBody>
          <a:bodyPr/>
          <a:lstStyle/>
          <a:p>
            <a:fld id="{18BDA287-6B12-40F1-8D3F-F590CBE11EE0}" type="slidenum">
              <a:rPr kumimoji="1" lang="ja-JP" altLang="en-US" smtClean="0"/>
              <a:t>26</a:t>
            </a:fld>
            <a:endParaRPr kumimoji="1" lang="ja-JP" altLang="en-US"/>
          </a:p>
        </p:txBody>
      </p:sp>
    </p:spTree>
    <p:extLst>
      <p:ext uri="{BB962C8B-B14F-4D97-AF65-F5344CB8AC3E}">
        <p14:creationId xmlns:p14="http://schemas.microsoft.com/office/powerpoint/2010/main" val="2584228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FF94FA-B25E-CD05-C09F-2D9D0FE841CB}"/>
              </a:ext>
            </a:extLst>
          </p:cNvPr>
          <p:cNvSpPr txBox="1"/>
          <p:nvPr/>
        </p:nvSpPr>
        <p:spPr>
          <a:xfrm>
            <a:off x="821511" y="1129796"/>
            <a:ext cx="10548978" cy="3701398"/>
          </a:xfrm>
          <a:prstGeom prst="rect">
            <a:avLst/>
          </a:prstGeom>
          <a:noFill/>
        </p:spPr>
        <p:txBody>
          <a:bodyPr wrap="square" rtlCol="0">
            <a:spAutoFit/>
          </a:bodyPr>
          <a:lstStyle/>
          <a:p>
            <a:pPr>
              <a:lnSpc>
                <a:spcPct val="150000"/>
              </a:lnSpc>
            </a:pPr>
            <a:r>
              <a:rPr kumimoji="1" lang="en-US" altLang="ja-JP" sz="3200" dirty="0">
                <a:latin typeface="+mn-ea"/>
              </a:rPr>
              <a:t>Facebook</a:t>
            </a:r>
            <a:r>
              <a:rPr kumimoji="1" lang="ja-JP" altLang="en-US" sz="3200" dirty="0">
                <a:latin typeface="+mn-ea"/>
              </a:rPr>
              <a:t>や</a:t>
            </a:r>
            <a:r>
              <a:rPr kumimoji="1" lang="en-US" altLang="ja-JP" sz="3200" dirty="0">
                <a:latin typeface="+mn-ea"/>
              </a:rPr>
              <a:t>YOU</a:t>
            </a:r>
            <a:r>
              <a:rPr kumimoji="1" lang="ja-JP" altLang="en-US" sz="3200" dirty="0">
                <a:latin typeface="+mn-ea"/>
              </a:rPr>
              <a:t> </a:t>
            </a:r>
            <a:r>
              <a:rPr kumimoji="1" lang="en-US" altLang="ja-JP" sz="3200" dirty="0">
                <a:latin typeface="+mn-ea"/>
              </a:rPr>
              <a:t>TUBE</a:t>
            </a:r>
            <a:r>
              <a:rPr kumimoji="1" lang="ja-JP" altLang="en-US" sz="3200" dirty="0">
                <a:latin typeface="+mn-ea"/>
              </a:rPr>
              <a:t>に活動報告を公開した際、</a:t>
            </a:r>
            <a:endParaRPr kumimoji="1" lang="en-US" altLang="ja-JP" sz="3200" dirty="0">
              <a:latin typeface="+mn-ea"/>
            </a:endParaRPr>
          </a:p>
          <a:p>
            <a:pPr>
              <a:lnSpc>
                <a:spcPct val="150000"/>
              </a:lnSpc>
            </a:pPr>
            <a:r>
              <a:rPr kumimoji="1" lang="ja-JP" altLang="en-US" sz="3200" dirty="0">
                <a:latin typeface="+mn-ea"/>
              </a:rPr>
              <a:t>もし、参加者本人の同意を事前に得ていなかったら</a:t>
            </a:r>
            <a:endParaRPr kumimoji="1" lang="en-US" altLang="ja-JP" sz="3200" dirty="0">
              <a:latin typeface="+mn-ea"/>
            </a:endParaRPr>
          </a:p>
          <a:p>
            <a:pPr>
              <a:lnSpc>
                <a:spcPct val="150000"/>
              </a:lnSpc>
            </a:pPr>
            <a:r>
              <a:rPr kumimoji="1" lang="ja-JP" altLang="en-US" sz="3200" dirty="0">
                <a:latin typeface="+mn-ea"/>
              </a:rPr>
              <a:t>氏名・学校名・ロータリー行事名・クラブ名・活動写真などの情報から、</a:t>
            </a:r>
            <a:r>
              <a:rPr kumimoji="1" lang="ja-JP" altLang="en-US" sz="3200" u="wavyHeavy" dirty="0">
                <a:uFill>
                  <a:solidFill>
                    <a:srgbClr val="FF0000"/>
                  </a:solidFill>
                </a:uFill>
                <a:latin typeface="+mn-ea"/>
              </a:rPr>
              <a:t>投稿者が意図せず未成年の個人情報を世界中に晒してしまうことになりかねない</a:t>
            </a:r>
            <a:endParaRPr kumimoji="1" lang="en-US" altLang="ja-JP" sz="3200" dirty="0">
              <a:latin typeface="+mn-ea"/>
            </a:endParaRPr>
          </a:p>
        </p:txBody>
      </p:sp>
      <p:sp>
        <p:nvSpPr>
          <p:cNvPr id="3" name="タイトル 5">
            <a:extLst>
              <a:ext uri="{FF2B5EF4-FFF2-40B4-BE49-F238E27FC236}">
                <a16:creationId xmlns:a16="http://schemas.microsoft.com/office/drawing/2014/main" id="{06F12B9D-CCBA-8CBB-4A0A-A9A1B16A46F3}"/>
              </a:ext>
            </a:extLst>
          </p:cNvPr>
          <p:cNvSpPr txBox="1">
            <a:spLocks/>
          </p:cNvSpPr>
          <p:nvPr/>
        </p:nvSpPr>
        <p:spPr>
          <a:xfrm>
            <a:off x="347622" y="76153"/>
            <a:ext cx="7688137" cy="72538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600" u="sng" dirty="0">
                <a:solidFill>
                  <a:schemeClr val="tx1"/>
                </a:solidFill>
              </a:rPr>
              <a:t>未成年と成人の取り扱いについて</a:t>
            </a:r>
            <a:endParaRPr lang="ja-JP" altLang="en-US" sz="3600" u="sng" spc="-50" dirty="0">
              <a:solidFill>
                <a:schemeClr val="tx1"/>
              </a:solidFill>
              <a:latin typeface="+mj-lt"/>
              <a:ea typeface="+mj-ea"/>
              <a:cs typeface="+mj-cs"/>
            </a:endParaRPr>
          </a:p>
        </p:txBody>
      </p:sp>
      <p:pic>
        <p:nvPicPr>
          <p:cNvPr id="6" name="図 5" descr="グラフィカル ユーザー インターフェイス&#10;&#10;自動的に生成された説明">
            <a:extLst>
              <a:ext uri="{FF2B5EF4-FFF2-40B4-BE49-F238E27FC236}">
                <a16:creationId xmlns:a16="http://schemas.microsoft.com/office/drawing/2014/main" id="{21B8811A-B56C-8013-04A6-4DA091230DB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247635" y="4400550"/>
            <a:ext cx="2522119" cy="2323502"/>
          </a:xfrm>
          <a:prstGeom prst="rect">
            <a:avLst/>
          </a:prstGeom>
        </p:spPr>
      </p:pic>
      <p:sp>
        <p:nvSpPr>
          <p:cNvPr id="7" name="テキスト ボックス 6">
            <a:extLst>
              <a:ext uri="{FF2B5EF4-FFF2-40B4-BE49-F238E27FC236}">
                <a16:creationId xmlns:a16="http://schemas.microsoft.com/office/drawing/2014/main" id="{8E0AD81F-8378-2AA4-7F54-059585935EED}"/>
              </a:ext>
            </a:extLst>
          </p:cNvPr>
          <p:cNvSpPr txBox="1"/>
          <p:nvPr/>
        </p:nvSpPr>
        <p:spPr>
          <a:xfrm>
            <a:off x="821511" y="5276671"/>
            <a:ext cx="8415802" cy="1200329"/>
          </a:xfrm>
          <a:prstGeom prst="rect">
            <a:avLst/>
          </a:prstGeom>
          <a:noFill/>
        </p:spPr>
        <p:txBody>
          <a:bodyPr wrap="square" rtlCol="0">
            <a:spAutoFit/>
          </a:bodyPr>
          <a:lstStyle/>
          <a:p>
            <a:r>
              <a:rPr kumimoji="1" lang="ja-JP" altLang="en-US" sz="2400" dirty="0">
                <a:latin typeface="+mn-ea"/>
              </a:rPr>
              <a:t>地区ウェブサイトで活動報告する場合は、</a:t>
            </a:r>
            <a:endParaRPr kumimoji="1" lang="en-US" altLang="ja-JP" sz="2400" dirty="0">
              <a:latin typeface="+mn-ea"/>
            </a:endParaRPr>
          </a:p>
          <a:p>
            <a:r>
              <a:rPr kumimoji="1" lang="ja-JP" altLang="en-US" sz="2400" dirty="0">
                <a:latin typeface="+mn-ea"/>
              </a:rPr>
              <a:t>本人の同意が取れていない限り、未成年の特定できる画像には</a:t>
            </a:r>
            <a:endParaRPr kumimoji="1" lang="en-US" altLang="ja-JP" sz="2400" dirty="0">
              <a:latin typeface="+mn-ea"/>
            </a:endParaRPr>
          </a:p>
          <a:p>
            <a:r>
              <a:rPr kumimoji="1" lang="ja-JP" altLang="en-US" sz="2400" dirty="0">
                <a:latin typeface="+mn-ea"/>
              </a:rPr>
              <a:t>ぼかしを入れる処理を施しています。</a:t>
            </a:r>
            <a:endParaRPr kumimoji="1" lang="en-US" altLang="ja-JP" sz="2400" dirty="0">
              <a:latin typeface="+mn-ea"/>
            </a:endParaRPr>
          </a:p>
        </p:txBody>
      </p:sp>
      <p:sp>
        <p:nvSpPr>
          <p:cNvPr id="4" name="スライド番号プレースホルダー 3">
            <a:extLst>
              <a:ext uri="{FF2B5EF4-FFF2-40B4-BE49-F238E27FC236}">
                <a16:creationId xmlns:a16="http://schemas.microsoft.com/office/drawing/2014/main" id="{5E91E872-6AA6-885A-0822-D3AB0BC1ECDB}"/>
              </a:ext>
            </a:extLst>
          </p:cNvPr>
          <p:cNvSpPr>
            <a:spLocks noGrp="1"/>
          </p:cNvSpPr>
          <p:nvPr>
            <p:ph type="sldNum" sz="quarter" idx="12"/>
          </p:nvPr>
        </p:nvSpPr>
        <p:spPr/>
        <p:txBody>
          <a:bodyPr/>
          <a:lstStyle/>
          <a:p>
            <a:fld id="{18BDA287-6B12-40F1-8D3F-F590CBE11EE0}" type="slidenum">
              <a:rPr kumimoji="1" lang="ja-JP" altLang="en-US" smtClean="0"/>
              <a:t>27</a:t>
            </a:fld>
            <a:endParaRPr kumimoji="1" lang="ja-JP" altLang="en-US"/>
          </a:p>
        </p:txBody>
      </p:sp>
    </p:spTree>
    <p:extLst>
      <p:ext uri="{BB962C8B-B14F-4D97-AF65-F5344CB8AC3E}">
        <p14:creationId xmlns:p14="http://schemas.microsoft.com/office/powerpoint/2010/main" val="719125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770D3CB9-70F7-4BBC-B203-A1591173C00C}"/>
              </a:ext>
            </a:extLst>
          </p:cNvPr>
          <p:cNvSpPr txBox="1"/>
          <p:nvPr/>
        </p:nvSpPr>
        <p:spPr>
          <a:xfrm>
            <a:off x="603115" y="0"/>
            <a:ext cx="11391599" cy="646331"/>
          </a:xfrm>
          <a:prstGeom prst="rect">
            <a:avLst/>
          </a:prstGeom>
          <a:noFill/>
        </p:spPr>
        <p:txBody>
          <a:bodyPr wrap="square" rtlCol="0">
            <a:spAutoFit/>
          </a:bodyPr>
          <a:lstStyle/>
          <a:p>
            <a:r>
              <a:rPr lang="ja-JP" altLang="en-US" dirty="0">
                <a:latin typeface="ＭＳ Ｐゴシック" panose="020B0600070205080204" pitchFamily="50" charset="-128"/>
                <a:ea typeface="ＭＳ Ｐゴシック" panose="020B0600070205080204" pitchFamily="50" charset="-128"/>
              </a:rPr>
              <a:t>参考：</a:t>
            </a:r>
            <a:r>
              <a:rPr kumimoji="1" lang="ja-JP" altLang="en-US" dirty="0">
                <a:latin typeface="ＭＳ Ｐゴシック" panose="020B0600070205080204" pitchFamily="50" charset="-128"/>
                <a:ea typeface="ＭＳ Ｐゴシック" panose="020B0600070205080204" pitchFamily="50" charset="-128"/>
              </a:rPr>
              <a:t>中小企業向け「これだけは！」</a:t>
            </a:r>
            <a:r>
              <a:rPr kumimoji="1" lang="en-US" altLang="ja-JP" dirty="0">
                <a:latin typeface="ＭＳ Ｐゴシック" panose="020B0600070205080204" pitchFamily="50" charset="-128"/>
                <a:ea typeface="ＭＳ Ｐゴシック" panose="020B0600070205080204" pitchFamily="50" charset="-128"/>
              </a:rPr>
              <a:t>10</a:t>
            </a:r>
            <a:r>
              <a:rPr kumimoji="1" lang="ja-JP" altLang="en-US" dirty="0">
                <a:latin typeface="ＭＳ Ｐゴシック" panose="020B0600070205080204" pitchFamily="50" charset="-128"/>
                <a:ea typeface="ＭＳ Ｐゴシック" panose="020B0600070205080204" pitchFamily="50" charset="-128"/>
              </a:rPr>
              <a:t>のチェックリスト付 はじめての個人情報保護法  ～シンプルレッスン～</a:t>
            </a:r>
            <a:endParaRPr kumimoji="1" lang="en-US" altLang="ja-JP" dirty="0">
              <a:latin typeface="ＭＳ Ｐゴシック" panose="020B0600070205080204" pitchFamily="50" charset="-128"/>
              <a:ea typeface="ＭＳ Ｐゴシック" panose="020B0600070205080204" pitchFamily="50" charset="-128"/>
            </a:endParaRPr>
          </a:p>
          <a:p>
            <a:pPr algn="r"/>
            <a:r>
              <a:rPr kumimoji="1" lang="ja-JP" altLang="en-US" dirty="0">
                <a:latin typeface="ＭＳ Ｐゴシック" panose="020B0600070205080204" pitchFamily="50" charset="-128"/>
                <a:ea typeface="ＭＳ Ｐゴシック" panose="020B0600070205080204" pitchFamily="50" charset="-128"/>
              </a:rPr>
              <a:t>　　　　</a:t>
            </a:r>
            <a:r>
              <a:rPr kumimoji="1"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平成</a:t>
            </a:r>
            <a:r>
              <a:rPr kumimoji="1" lang="en-US" altLang="ja-JP" dirty="0">
                <a:latin typeface="ＭＳ Ｐゴシック" panose="020B0600070205080204" pitchFamily="50" charset="-128"/>
                <a:ea typeface="ＭＳ Ｐゴシック" panose="020B0600070205080204" pitchFamily="50" charset="-128"/>
              </a:rPr>
              <a:t>29</a:t>
            </a:r>
            <a:r>
              <a:rPr kumimoji="1" lang="ja-JP" altLang="en-US" dirty="0">
                <a:latin typeface="ＭＳ Ｐゴシック" panose="020B0600070205080204" pitchFamily="50" charset="-128"/>
                <a:ea typeface="ＭＳ Ｐゴシック" panose="020B0600070205080204" pitchFamily="50" charset="-128"/>
              </a:rPr>
              <a:t>年</a:t>
            </a:r>
            <a:r>
              <a:rPr kumimoji="1" lang="en-US" altLang="ja-JP" dirty="0">
                <a:latin typeface="ＭＳ Ｐゴシック" panose="020B0600070205080204" pitchFamily="50" charset="-128"/>
                <a:ea typeface="ＭＳ Ｐゴシック" panose="020B0600070205080204" pitchFamily="50" charset="-128"/>
              </a:rPr>
              <a:t>6</a:t>
            </a:r>
            <a:r>
              <a:rPr kumimoji="1" lang="ja-JP" altLang="en-US" dirty="0">
                <a:latin typeface="ＭＳ Ｐゴシック" panose="020B0600070205080204" pitchFamily="50" charset="-128"/>
                <a:ea typeface="ＭＳ Ｐゴシック" panose="020B0600070205080204" pitchFamily="50" charset="-128"/>
              </a:rPr>
              <a:t>月</a:t>
            </a:r>
            <a:r>
              <a:rPr kumimoji="1"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より抜粋</a:t>
            </a:r>
            <a:endParaRPr kumimoji="1" lang="en-US" altLang="ja-JP" dirty="0">
              <a:latin typeface="ＭＳ Ｐゴシック" panose="020B0600070205080204" pitchFamily="50" charset="-128"/>
              <a:ea typeface="ＭＳ Ｐゴシック" panose="020B0600070205080204" pitchFamily="50" charset="-128"/>
            </a:endParaRPr>
          </a:p>
        </p:txBody>
      </p:sp>
      <p:pic>
        <p:nvPicPr>
          <p:cNvPr id="8" name="図 7" descr="テキスト&#10;&#10;自動的に生成された説明">
            <a:extLst>
              <a:ext uri="{FF2B5EF4-FFF2-40B4-BE49-F238E27FC236}">
                <a16:creationId xmlns:a16="http://schemas.microsoft.com/office/drawing/2014/main" id="{FB88C3C1-B9B6-4E22-B76A-8D00097B4DE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24520" y="665990"/>
            <a:ext cx="9529989" cy="6114018"/>
          </a:xfrm>
          <a:prstGeom prst="rect">
            <a:avLst/>
          </a:prstGeom>
          <a:ln>
            <a:solidFill>
              <a:schemeClr val="bg1">
                <a:lumMod val="65000"/>
              </a:schemeClr>
            </a:solidFill>
          </a:ln>
        </p:spPr>
      </p:pic>
      <p:sp>
        <p:nvSpPr>
          <p:cNvPr id="2" name="スライド番号プレースホルダー 1">
            <a:extLst>
              <a:ext uri="{FF2B5EF4-FFF2-40B4-BE49-F238E27FC236}">
                <a16:creationId xmlns:a16="http://schemas.microsoft.com/office/drawing/2014/main" id="{8B786017-8387-4301-A2F2-0EDBC61C8894}"/>
              </a:ext>
            </a:extLst>
          </p:cNvPr>
          <p:cNvSpPr>
            <a:spLocks noGrp="1"/>
          </p:cNvSpPr>
          <p:nvPr>
            <p:ph type="sldNum" sz="quarter" idx="12"/>
          </p:nvPr>
        </p:nvSpPr>
        <p:spPr/>
        <p:txBody>
          <a:bodyPr/>
          <a:lstStyle/>
          <a:p>
            <a:fld id="{9350F0D5-88B7-484F-93F1-8CCA3219EE92}" type="slidenum">
              <a:rPr kumimoji="1" lang="ja-JP" altLang="en-US" smtClean="0"/>
              <a:t>28</a:t>
            </a:fld>
            <a:endParaRPr kumimoji="1" lang="ja-JP" altLang="en-US" dirty="0"/>
          </a:p>
        </p:txBody>
      </p:sp>
    </p:spTree>
    <p:extLst>
      <p:ext uri="{BB962C8B-B14F-4D97-AF65-F5344CB8AC3E}">
        <p14:creationId xmlns:p14="http://schemas.microsoft.com/office/powerpoint/2010/main" val="426437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E47939F-020C-412F-8F20-CB528A8C8E88}"/>
              </a:ext>
            </a:extLst>
          </p:cNvPr>
          <p:cNvGraphicFramePr>
            <a:graphicFrameLocks noGrp="1"/>
          </p:cNvGraphicFramePr>
          <p:nvPr>
            <p:extLst>
              <p:ext uri="{D42A27DB-BD31-4B8C-83A1-F6EECF244321}">
                <p14:modId xmlns:p14="http://schemas.microsoft.com/office/powerpoint/2010/main" val="3539240458"/>
              </p:ext>
            </p:extLst>
          </p:nvPr>
        </p:nvGraphicFramePr>
        <p:xfrm>
          <a:off x="248828" y="697117"/>
          <a:ext cx="11462202" cy="5901738"/>
        </p:xfrm>
        <a:graphic>
          <a:graphicData uri="http://schemas.openxmlformats.org/drawingml/2006/table">
            <a:tbl>
              <a:tblPr firstRow="1" bandRow="1">
                <a:tableStyleId>{0660B408-B3CF-4A94-85FC-2B1E0A45F4A2}</a:tableStyleId>
              </a:tblPr>
              <a:tblGrid>
                <a:gridCol w="3931177">
                  <a:extLst>
                    <a:ext uri="{9D8B030D-6E8A-4147-A177-3AD203B41FA5}">
                      <a16:colId xmlns:a16="http://schemas.microsoft.com/office/drawing/2014/main" val="750087532"/>
                    </a:ext>
                  </a:extLst>
                </a:gridCol>
                <a:gridCol w="3949680">
                  <a:extLst>
                    <a:ext uri="{9D8B030D-6E8A-4147-A177-3AD203B41FA5}">
                      <a16:colId xmlns:a16="http://schemas.microsoft.com/office/drawing/2014/main" val="1361922577"/>
                    </a:ext>
                  </a:extLst>
                </a:gridCol>
                <a:gridCol w="3581345">
                  <a:extLst>
                    <a:ext uri="{9D8B030D-6E8A-4147-A177-3AD203B41FA5}">
                      <a16:colId xmlns:a16="http://schemas.microsoft.com/office/drawing/2014/main" val="754289419"/>
                    </a:ext>
                  </a:extLst>
                </a:gridCol>
              </a:tblGrid>
              <a:tr h="564326">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kern="1200" dirty="0">
                          <a:solidFill>
                            <a:schemeClr val="lt1"/>
                          </a:solidFill>
                          <a:effectLst/>
                          <a:latin typeface="+mn-lt"/>
                          <a:ea typeface="+mn-ea"/>
                          <a:cs typeface="+mn-cs"/>
                        </a:rPr>
                        <a:t>国際ロータリーは、センシティブ情報のレベルを「高」「中」「低」の</a:t>
                      </a:r>
                      <a:r>
                        <a:rPr kumimoji="1" lang="en-US" altLang="ja-JP" sz="2400" b="0" i="0" kern="1200" dirty="0">
                          <a:solidFill>
                            <a:schemeClr val="lt1"/>
                          </a:solidFill>
                          <a:effectLst/>
                          <a:latin typeface="+mn-lt"/>
                          <a:ea typeface="+mn-ea"/>
                          <a:cs typeface="+mn-cs"/>
                        </a:rPr>
                        <a:t>3</a:t>
                      </a:r>
                      <a:r>
                        <a:rPr kumimoji="1" lang="ja-JP" altLang="en-US" sz="2400" b="0" i="0" kern="1200" dirty="0">
                          <a:solidFill>
                            <a:schemeClr val="lt1"/>
                          </a:solidFill>
                          <a:effectLst/>
                          <a:latin typeface="+mn-lt"/>
                          <a:ea typeface="+mn-ea"/>
                          <a:cs typeface="+mn-cs"/>
                        </a:rPr>
                        <a:t>つに分類しています。</a:t>
                      </a:r>
                      <a:endParaRPr kumimoji="1" lang="en-US" altLang="ja-JP" sz="2400" b="0" i="0" kern="1200" dirty="0">
                        <a:solidFill>
                          <a:schemeClr val="lt1"/>
                        </a:solidFill>
                        <a:effectLst/>
                        <a:latin typeface="+mn-lt"/>
                        <a:ea typeface="+mn-ea"/>
                        <a:cs typeface="+mn-cs"/>
                      </a:endParaRPr>
                    </a:p>
                  </a:txBody>
                  <a:tcPr marL="90133" marR="90133" marT="45066" marB="450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hMerge="1">
                  <a:txBody>
                    <a:bodyPr/>
                    <a:lstStyle/>
                    <a:p>
                      <a:pPr algn="ctr"/>
                      <a:endParaRPr kumimoji="1" lang="ja-JP" altLang="en-US" sz="20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ctr"/>
                      <a:endParaRPr kumimoji="1" lang="ja-JP" altLang="en-US" sz="2000" dirty="0"/>
                    </a:p>
                  </a:txBody>
                  <a:tcPr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89886"/>
                  </a:ext>
                </a:extLst>
              </a:tr>
              <a:tr h="779692">
                <a:tc>
                  <a:txBody>
                    <a:bodyPr/>
                    <a:lstStyle/>
                    <a:p>
                      <a:pPr algn="ctr"/>
                      <a:r>
                        <a:rPr kumimoji="1" lang="ja-JP" altLang="en-US" sz="2400" b="1" dirty="0"/>
                        <a:t>高</a:t>
                      </a:r>
                      <a:endParaRPr kumimoji="1" lang="en-US" altLang="ja-JP" sz="2400" b="1"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a:solidFill>
                            <a:schemeClr val="dk1"/>
                          </a:solidFill>
                          <a:effectLst/>
                        </a:rPr>
                        <a:t>最も慎重な保護が必要</a:t>
                      </a:r>
                      <a:endParaRPr kumimoji="1" lang="en-US" altLang="ja-JP" sz="2000" b="0" kern="1200" dirty="0">
                        <a:solidFill>
                          <a:schemeClr val="dk1"/>
                        </a:solidFill>
                        <a:effectLst/>
                      </a:endParaRPr>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kumimoji="1" lang="ja-JP" altLang="en-US" sz="2400" b="1" dirty="0"/>
                        <a:t>中</a:t>
                      </a:r>
                      <a:endParaRPr kumimoji="1" lang="en-US" altLang="ja-JP" sz="2400" b="1" dirty="0"/>
                    </a:p>
                    <a:p>
                      <a:pPr algn="ctr"/>
                      <a:r>
                        <a:rPr kumimoji="1" lang="ja-JP" altLang="en-US" sz="2000" b="0" i="0" kern="1200" dirty="0">
                          <a:solidFill>
                            <a:schemeClr val="dk1"/>
                          </a:solidFill>
                          <a:effectLst/>
                          <a:latin typeface="+mn-lt"/>
                          <a:ea typeface="+mn-ea"/>
                          <a:cs typeface="+mn-cs"/>
                        </a:rPr>
                        <a:t>適切かつ慎重な保護が必要</a:t>
                      </a:r>
                      <a:endParaRPr kumimoji="1" lang="en-US" altLang="ja-JP" sz="1600" b="0" i="0" kern="1200" dirty="0">
                        <a:solidFill>
                          <a:schemeClr val="dk1"/>
                        </a:solidFill>
                        <a:effectLst/>
                        <a:latin typeface="+mn-lt"/>
                        <a:ea typeface="+mn-ea"/>
                        <a:cs typeface="+mn-cs"/>
                      </a:endParaRPr>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kumimoji="1" lang="ja-JP" altLang="en-US" sz="2400" b="1" dirty="0"/>
                        <a:t>低</a:t>
                      </a:r>
                      <a:endParaRPr kumimoji="1" lang="en-US" altLang="ja-JP" sz="2400" b="1"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kern="1200" dirty="0">
                          <a:solidFill>
                            <a:schemeClr val="dk1"/>
                          </a:solidFill>
                          <a:effectLst/>
                          <a:latin typeface="+mn-lt"/>
                          <a:ea typeface="+mn-ea"/>
                          <a:cs typeface="+mn-cs"/>
                        </a:rPr>
                        <a:t>ロータリー</a:t>
                      </a:r>
                      <a:r>
                        <a:rPr kumimoji="1" lang="en-US" altLang="ja-JP" sz="1800" b="0" i="0" kern="1200" dirty="0">
                          <a:solidFill>
                            <a:schemeClr val="dk1"/>
                          </a:solidFill>
                          <a:effectLst/>
                          <a:latin typeface="+mn-lt"/>
                          <a:ea typeface="+mn-ea"/>
                          <a:cs typeface="+mn-cs"/>
                        </a:rPr>
                        <a:t>/</a:t>
                      </a:r>
                      <a:r>
                        <a:rPr kumimoji="1" lang="ja-JP" altLang="en-US" sz="1800" b="0" i="0" kern="1200" dirty="0">
                          <a:solidFill>
                            <a:schemeClr val="dk1"/>
                          </a:solidFill>
                          <a:effectLst/>
                          <a:latin typeface="+mn-lt"/>
                          <a:ea typeface="+mn-ea"/>
                          <a:cs typeface="+mn-cs"/>
                        </a:rPr>
                        <a:t>個人に影響が少ない</a:t>
                      </a:r>
                      <a:endParaRPr kumimoji="1" lang="en-US" altLang="ja-JP" sz="1800" b="0" kern="1200" dirty="0">
                        <a:solidFill>
                          <a:schemeClr val="dk1"/>
                        </a:solidFill>
                        <a:effectLst/>
                      </a:endParaRPr>
                    </a:p>
                  </a:txBody>
                  <a:tcPr marL="90013" marR="90013" marT="45006" marB="45006"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197734198"/>
                  </a:ext>
                </a:extLst>
              </a:tr>
              <a:tr h="688549">
                <a:tc>
                  <a:txBody>
                    <a:bodyPr/>
                    <a:lstStyle/>
                    <a:p>
                      <a:pPr algn="ctr"/>
                      <a:r>
                        <a:rPr kumimoji="1" lang="ja-JP" altLang="en-US" sz="2000" b="0" kern="1200" dirty="0">
                          <a:solidFill>
                            <a:schemeClr val="dk1"/>
                          </a:solidFill>
                          <a:effectLst/>
                          <a:latin typeface="+mn-lt"/>
                          <a:ea typeface="+mn-ea"/>
                          <a:cs typeface="+mn-cs"/>
                        </a:rPr>
                        <a:t>政府が発行する個人識別番号</a:t>
                      </a:r>
                      <a:endParaRPr kumimoji="1" lang="en-US" altLang="ja-JP" sz="2000" b="0" kern="1200" dirty="0">
                        <a:solidFill>
                          <a:schemeClr val="dk1"/>
                        </a:solidFill>
                        <a:effectLst/>
                        <a:latin typeface="+mn-lt"/>
                        <a:ea typeface="+mn-ea"/>
                        <a:cs typeface="+mn-cs"/>
                      </a:endParaRPr>
                    </a:p>
                    <a:p>
                      <a:pPr algn="ctr"/>
                      <a:r>
                        <a:rPr kumimoji="1" lang="ja-JP" altLang="en-US" sz="2000" b="0" kern="1200" dirty="0">
                          <a:solidFill>
                            <a:schemeClr val="dk1"/>
                          </a:solidFill>
                          <a:effectLst/>
                          <a:latin typeface="+mn-lt"/>
                          <a:ea typeface="+mn-ea"/>
                          <a:cs typeface="+mn-cs"/>
                        </a:rPr>
                        <a:t>（パスポート、運転免許証など）</a:t>
                      </a:r>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自宅住所</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名前（姓、名、または両方）</a:t>
                      </a:r>
                      <a:endParaRPr kumimoji="1" lang="en-US" altLang="ja-JP" sz="2000" b="0" kern="1200" dirty="0">
                        <a:solidFill>
                          <a:schemeClr val="dk1"/>
                        </a:solidFill>
                        <a:effectLst/>
                      </a:endParaRPr>
                    </a:p>
                  </a:txBody>
                  <a:tcPr marL="90013" marR="90013" marT="45006" marB="45006"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287438012"/>
                  </a:ext>
                </a:extLst>
              </a:tr>
              <a:tr h="388569">
                <a:tc>
                  <a:txBody>
                    <a:bodyPr/>
                    <a:lstStyle/>
                    <a:p>
                      <a:pPr algn="ctr"/>
                      <a:r>
                        <a:rPr kumimoji="1" lang="ja-JP" altLang="en-US" sz="2000" b="0" kern="1200" dirty="0">
                          <a:solidFill>
                            <a:schemeClr val="dk1"/>
                          </a:solidFill>
                          <a:effectLst/>
                        </a:rPr>
                        <a:t>銀行口座の詳細</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a:solidFill>
                            <a:schemeClr val="dk1"/>
                          </a:solidFill>
                          <a:effectLst/>
                        </a:rPr>
                        <a:t>電話番号／</a:t>
                      </a:r>
                      <a:r>
                        <a:rPr kumimoji="1" lang="en-US" altLang="ja-JP" sz="2000" b="0" kern="1200" dirty="0">
                          <a:solidFill>
                            <a:schemeClr val="dk1"/>
                          </a:solidFill>
                          <a:effectLst/>
                        </a:rPr>
                        <a:t>E</a:t>
                      </a:r>
                      <a:r>
                        <a:rPr kumimoji="1" lang="ja-JP" altLang="en-US" sz="2000" b="0" kern="1200" dirty="0">
                          <a:solidFill>
                            <a:schemeClr val="dk1"/>
                          </a:solidFill>
                          <a:effectLst/>
                        </a:rPr>
                        <a:t>メールアドレス</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fontAlgn="base"/>
                      <a:r>
                        <a:rPr kumimoji="1" lang="ja-JP" altLang="en-US" sz="2000" b="0" kern="1200" dirty="0">
                          <a:solidFill>
                            <a:schemeClr val="dk1"/>
                          </a:solidFill>
                          <a:effectLst/>
                        </a:rPr>
                        <a:t>ウェブサイト</a:t>
                      </a:r>
                      <a:endParaRPr kumimoji="1" lang="ja-JP" altLang="en-US" sz="2000" b="0" i="0" kern="1200" dirty="0">
                        <a:solidFill>
                          <a:schemeClr val="dk1"/>
                        </a:solidFill>
                        <a:effectLst/>
                        <a:latin typeface="+mn-lt"/>
                        <a:ea typeface="+mn-ea"/>
                        <a:cs typeface="+mn-cs"/>
                      </a:endParaRPr>
                    </a:p>
                  </a:txBody>
                  <a:tcPr marL="90013" marR="90013" marT="45006" marB="45006"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967543944"/>
                  </a:ext>
                </a:extLst>
              </a:tr>
              <a:tr h="388569">
                <a:tc>
                  <a:txBody>
                    <a:bodyPr/>
                    <a:lstStyle/>
                    <a:p>
                      <a:pPr algn="ctr"/>
                      <a:r>
                        <a:rPr kumimoji="1" lang="ja-JP" altLang="en-US" sz="2000" b="0" kern="1200" dirty="0">
                          <a:solidFill>
                            <a:schemeClr val="dk1"/>
                          </a:solidFill>
                          <a:effectLst/>
                        </a:rPr>
                        <a:t>クレジットカード番号</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a:solidFill>
                            <a:schemeClr val="dk1"/>
                          </a:solidFill>
                          <a:effectLst/>
                        </a:rPr>
                        <a:t>ジェンダーまたは性別</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rowSpan="8">
                  <a:txBody>
                    <a:bodyPr/>
                    <a:lstStyle/>
                    <a:p>
                      <a:pPr algn="ctr"/>
                      <a:endParaRPr kumimoji="1" lang="ja-JP" altLang="en-US" sz="2000" dirty="0"/>
                    </a:p>
                  </a:txBody>
                  <a:tcPr marL="90133" marR="90133" marT="45066" marB="45066"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3447593"/>
                  </a:ext>
                </a:extLst>
              </a:tr>
              <a:tr h="688549">
                <a:tc>
                  <a:txBody>
                    <a:bodyPr/>
                    <a:lstStyle/>
                    <a:p>
                      <a:pPr algn="ctr"/>
                      <a:r>
                        <a:rPr kumimoji="1" lang="en-US" altLang="ja-JP" sz="2000" b="0" kern="1200" dirty="0">
                          <a:solidFill>
                            <a:schemeClr val="dk1"/>
                          </a:solidFill>
                          <a:effectLst/>
                        </a:rPr>
                        <a:t>16</a:t>
                      </a:r>
                      <a:r>
                        <a:rPr kumimoji="1" lang="ja-JP" altLang="en-US" sz="2000" b="0" kern="1200" dirty="0">
                          <a:solidFill>
                            <a:schemeClr val="dk1"/>
                          </a:solidFill>
                          <a:effectLst/>
                        </a:rPr>
                        <a:t>歳未満の子どもに関する</a:t>
                      </a:r>
                      <a:endParaRPr kumimoji="1" lang="en-US" altLang="ja-JP" sz="2000" b="0" kern="1200" dirty="0">
                        <a:solidFill>
                          <a:schemeClr val="dk1"/>
                        </a:solidFill>
                        <a:effectLst/>
                      </a:endParaRPr>
                    </a:p>
                    <a:p>
                      <a:pPr algn="ctr"/>
                      <a:r>
                        <a:rPr kumimoji="1" lang="ja-JP" altLang="en-US" sz="2000" b="0" kern="1200" dirty="0">
                          <a:solidFill>
                            <a:schemeClr val="dk1"/>
                          </a:solidFill>
                          <a:effectLst/>
                        </a:rPr>
                        <a:t>個人データ</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婚姻状況</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428616848"/>
                  </a:ext>
                </a:extLst>
              </a:tr>
              <a:tr h="388569">
                <a:tc>
                  <a:txBody>
                    <a:bodyPr/>
                    <a:lstStyle/>
                    <a:p>
                      <a:pPr algn="ctr"/>
                      <a:r>
                        <a:rPr kumimoji="1" lang="ja-JP" altLang="en-US" sz="2000" b="0" kern="1200" dirty="0">
                          <a:solidFill>
                            <a:schemeClr val="dk1"/>
                          </a:solidFill>
                          <a:effectLst/>
                        </a:rPr>
                        <a:t>健康・医療・生体・遺伝情報</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配偶者またはパートナーの名前</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643902612"/>
                  </a:ext>
                </a:extLst>
              </a:tr>
              <a:tr h="388569">
                <a:tc>
                  <a:txBody>
                    <a:bodyPr/>
                    <a:lstStyle/>
                    <a:p>
                      <a:pPr algn="ctr"/>
                      <a:r>
                        <a:rPr kumimoji="1" lang="ja-JP" altLang="en-US" sz="2000" b="0" kern="1200" dirty="0">
                          <a:solidFill>
                            <a:schemeClr val="dk1"/>
                          </a:solidFill>
                          <a:effectLst/>
                        </a:rPr>
                        <a:t>人種または民族</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親の名前</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517477235"/>
                  </a:ext>
                </a:extLst>
              </a:tr>
              <a:tr h="388569">
                <a:tc>
                  <a:txBody>
                    <a:bodyPr/>
                    <a:lstStyle/>
                    <a:p>
                      <a:pPr algn="ctr"/>
                      <a:r>
                        <a:rPr kumimoji="1" lang="ja-JP" altLang="en-US" sz="2000" b="0" kern="1200" dirty="0">
                          <a:solidFill>
                            <a:schemeClr val="dk1"/>
                          </a:solidFill>
                          <a:effectLst/>
                        </a:rPr>
                        <a:t>政治的見解</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a:solidFill>
                            <a:schemeClr val="dk1"/>
                          </a:solidFill>
                          <a:effectLst/>
                        </a:rPr>
                        <a:t>職業／勤務先</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39197194"/>
                  </a:ext>
                </a:extLst>
              </a:tr>
              <a:tr h="388569">
                <a:tc>
                  <a:txBody>
                    <a:bodyPr/>
                    <a:lstStyle/>
                    <a:p>
                      <a:pPr algn="ctr"/>
                      <a:r>
                        <a:rPr kumimoji="1" lang="ja-JP" altLang="en-US" sz="2000" b="0" kern="1200" dirty="0">
                          <a:solidFill>
                            <a:schemeClr val="dk1"/>
                          </a:solidFill>
                          <a:effectLst/>
                        </a:rPr>
                        <a:t>宗教的信仰</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生年月日</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279243919"/>
                  </a:ext>
                </a:extLst>
              </a:tr>
              <a:tr h="388569">
                <a:tc>
                  <a:txBody>
                    <a:bodyPr/>
                    <a:lstStyle/>
                    <a:p>
                      <a:pPr algn="ctr"/>
                      <a:r>
                        <a:rPr kumimoji="1" lang="ja-JP" altLang="en-US" sz="2000" b="0" kern="1200" dirty="0">
                          <a:solidFill>
                            <a:schemeClr val="dk1"/>
                          </a:solidFill>
                          <a:effectLst/>
                        </a:rPr>
                        <a:t>労働組合の会員資格</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財団への寄付歴</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345002904"/>
                  </a:ext>
                </a:extLst>
              </a:tr>
              <a:tr h="388569">
                <a:tc>
                  <a:txBody>
                    <a:bodyPr/>
                    <a:lstStyle/>
                    <a:p>
                      <a:pPr algn="ctr"/>
                      <a:r>
                        <a:rPr kumimoji="1" lang="ja-JP" altLang="en-US" sz="2000" b="0" kern="1200" dirty="0">
                          <a:solidFill>
                            <a:schemeClr val="dk1"/>
                          </a:solidFill>
                          <a:effectLst/>
                        </a:rPr>
                        <a:t>性生活または性的指向</a:t>
                      </a:r>
                      <a:endParaRPr kumimoji="1" lang="ja-JP" altLang="en-US" sz="2000" dirty="0"/>
                    </a:p>
                  </a:txBody>
                  <a:tcPr marL="90013" marR="90013" marT="45006" marB="45006" anchor="ctr">
                    <a:lnL w="12700" cap="flat" cmpd="sng" algn="ctr">
                      <a:solidFill>
                        <a:schemeClr val="tx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kern="1200" dirty="0">
                          <a:solidFill>
                            <a:schemeClr val="dk1"/>
                          </a:solidFill>
                          <a:effectLst/>
                        </a:rPr>
                        <a:t>資産データ</a:t>
                      </a:r>
                      <a:endParaRPr kumimoji="1" lang="ja-JP" altLang="en-US" sz="2000" dirty="0"/>
                    </a:p>
                  </a:txBody>
                  <a:tcPr marL="90013" marR="90013" marT="45006" marB="45006" anchor="ct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2000" dirty="0"/>
                    </a:p>
                  </a:txBody>
                  <a:tcPr anchor="ctr">
                    <a:lnL w="3175"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5643180"/>
                  </a:ext>
                </a:extLst>
              </a:tr>
            </a:tbl>
          </a:graphicData>
        </a:graphic>
      </p:graphicFrame>
      <p:sp>
        <p:nvSpPr>
          <p:cNvPr id="3" name="吹き出し: 円形 2">
            <a:extLst>
              <a:ext uri="{FF2B5EF4-FFF2-40B4-BE49-F238E27FC236}">
                <a16:creationId xmlns:a16="http://schemas.microsoft.com/office/drawing/2014/main" id="{4941A8B0-095B-4B6E-AAB2-AAB4D016CCC2}"/>
              </a:ext>
            </a:extLst>
          </p:cNvPr>
          <p:cNvSpPr/>
          <p:nvPr/>
        </p:nvSpPr>
        <p:spPr>
          <a:xfrm>
            <a:off x="7959049" y="4222214"/>
            <a:ext cx="3356044" cy="1999034"/>
          </a:xfrm>
          <a:prstGeom prst="wedgeEllipseCallout">
            <a:avLst>
              <a:gd name="adj1" fmla="val -57498"/>
              <a:gd name="adj2" fmla="val -15313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0" i="0" kern="1200" dirty="0">
                <a:solidFill>
                  <a:schemeClr val="dk1"/>
                </a:solidFill>
                <a:effectLst/>
                <a:latin typeface="+mn-lt"/>
                <a:ea typeface="+mn-ea"/>
                <a:cs typeface="+mn-cs"/>
              </a:rPr>
              <a:t>個人の名前が以下のいずれかの情報と</a:t>
            </a:r>
            <a:endParaRPr kumimoji="1" lang="en-US" altLang="ja-JP" sz="1800" b="0" i="0" kern="1200" dirty="0">
              <a:solidFill>
                <a:schemeClr val="dk1"/>
              </a:solidFill>
              <a:effectLst/>
              <a:latin typeface="+mn-lt"/>
              <a:ea typeface="+mn-ea"/>
              <a:cs typeface="+mn-cs"/>
            </a:endParaRPr>
          </a:p>
          <a:p>
            <a:pPr algn="ctr"/>
            <a:r>
              <a:rPr kumimoji="1" lang="ja-JP" altLang="en-US" sz="1800" b="0" i="0" kern="1200" dirty="0">
                <a:solidFill>
                  <a:schemeClr val="dk1"/>
                </a:solidFill>
                <a:effectLst/>
                <a:latin typeface="+mn-lt"/>
                <a:ea typeface="+mn-ea"/>
                <a:cs typeface="+mn-cs"/>
              </a:rPr>
              <a:t>共に使われた場合が含まれる</a:t>
            </a:r>
            <a:endParaRPr kumimoji="1" lang="ja-JP" altLang="en-US" sz="2000" b="0" dirty="0"/>
          </a:p>
        </p:txBody>
      </p:sp>
      <p:sp>
        <p:nvSpPr>
          <p:cNvPr id="6" name="テキスト ボックス 5">
            <a:extLst>
              <a:ext uri="{FF2B5EF4-FFF2-40B4-BE49-F238E27FC236}">
                <a16:creationId xmlns:a16="http://schemas.microsoft.com/office/drawing/2014/main" id="{B1696C08-8AC2-4AE0-A458-31965004B76D}"/>
              </a:ext>
            </a:extLst>
          </p:cNvPr>
          <p:cNvSpPr txBox="1"/>
          <p:nvPr/>
        </p:nvSpPr>
        <p:spPr>
          <a:xfrm>
            <a:off x="166991" y="439530"/>
            <a:ext cx="4657118" cy="307777"/>
          </a:xfrm>
          <a:prstGeom prst="rect">
            <a:avLst/>
          </a:prstGeom>
          <a:noFill/>
        </p:spPr>
        <p:txBody>
          <a:bodyPr wrap="square" rtlCol="0">
            <a:spAutoFit/>
          </a:bodyPr>
          <a:lstStyle/>
          <a:p>
            <a:r>
              <a:rPr lang="ja-JP" altLang="en-US" sz="1400" dirty="0"/>
              <a:t>引用：</a:t>
            </a:r>
            <a:r>
              <a:rPr kumimoji="1" lang="en-US" altLang="ja-JP" sz="1400" dirty="0"/>
              <a:t>My</a:t>
            </a:r>
            <a:r>
              <a:rPr kumimoji="1" lang="ja-JP" altLang="en-US" sz="1400" dirty="0"/>
              <a:t> </a:t>
            </a:r>
            <a:r>
              <a:rPr kumimoji="1" lang="en-US" altLang="ja-JP" sz="1400" dirty="0"/>
              <a:t>ROTARY</a:t>
            </a:r>
            <a:r>
              <a:rPr kumimoji="1" lang="ja-JP" altLang="en-US" sz="1400" dirty="0"/>
              <a:t>＞ラーニングセンター＞個人データの保護</a:t>
            </a:r>
          </a:p>
        </p:txBody>
      </p:sp>
      <p:sp>
        <p:nvSpPr>
          <p:cNvPr id="5" name="テキスト ボックス 4">
            <a:extLst>
              <a:ext uri="{FF2B5EF4-FFF2-40B4-BE49-F238E27FC236}">
                <a16:creationId xmlns:a16="http://schemas.microsoft.com/office/drawing/2014/main" id="{77A5D83F-2CBD-B3A2-ED9B-135373DE52AA}"/>
              </a:ext>
            </a:extLst>
          </p:cNvPr>
          <p:cNvSpPr txBox="1"/>
          <p:nvPr/>
        </p:nvSpPr>
        <p:spPr>
          <a:xfrm>
            <a:off x="4076700" y="58470"/>
            <a:ext cx="4038600" cy="400110"/>
          </a:xfrm>
          <a:prstGeom prst="rect">
            <a:avLst/>
          </a:prstGeom>
          <a:noFill/>
        </p:spPr>
        <p:txBody>
          <a:bodyPr wrap="square" rtlCol="0">
            <a:spAutoFit/>
          </a:bodyPr>
          <a:lstStyle/>
          <a:p>
            <a:pPr algn="ctr"/>
            <a:r>
              <a:rPr kumimoji="1" lang="ja-JP" altLang="en-US" sz="2000" dirty="0"/>
              <a:t>国際ロータリーの個人情報レベル</a:t>
            </a:r>
          </a:p>
        </p:txBody>
      </p:sp>
      <p:sp>
        <p:nvSpPr>
          <p:cNvPr id="2" name="スライド番号プレースホルダー 1">
            <a:extLst>
              <a:ext uri="{FF2B5EF4-FFF2-40B4-BE49-F238E27FC236}">
                <a16:creationId xmlns:a16="http://schemas.microsoft.com/office/drawing/2014/main" id="{139D54E1-A675-D7C2-F6F2-6DF947FC5B2E}"/>
              </a:ext>
            </a:extLst>
          </p:cNvPr>
          <p:cNvSpPr>
            <a:spLocks noGrp="1"/>
          </p:cNvSpPr>
          <p:nvPr>
            <p:ph type="sldNum" sz="quarter" idx="12"/>
          </p:nvPr>
        </p:nvSpPr>
        <p:spPr/>
        <p:txBody>
          <a:bodyPr/>
          <a:lstStyle/>
          <a:p>
            <a:fld id="{9350F0D5-88B7-484F-93F1-8CCA3219EE92}" type="slidenum">
              <a:rPr kumimoji="1" lang="ja-JP" altLang="en-US" smtClean="0"/>
              <a:t>29</a:t>
            </a:fld>
            <a:endParaRPr kumimoji="1" lang="ja-JP" altLang="en-US" dirty="0"/>
          </a:p>
        </p:txBody>
      </p:sp>
    </p:spTree>
    <p:extLst>
      <p:ext uri="{BB962C8B-B14F-4D97-AF65-F5344CB8AC3E}">
        <p14:creationId xmlns:p14="http://schemas.microsoft.com/office/powerpoint/2010/main" val="94555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559ED59-CFAD-9729-0914-9B3F82BE1A96}"/>
              </a:ext>
            </a:extLst>
          </p:cNvPr>
          <p:cNvSpPr txBox="1"/>
          <p:nvPr/>
        </p:nvSpPr>
        <p:spPr>
          <a:xfrm>
            <a:off x="958336" y="58803"/>
            <a:ext cx="10678002" cy="6020174"/>
          </a:xfrm>
          <a:prstGeom prst="rect">
            <a:avLst/>
          </a:prstGeom>
          <a:noFill/>
        </p:spPr>
        <p:txBody>
          <a:bodyPr wrap="square" rtlCol="0">
            <a:spAutoFit/>
          </a:bodyPr>
          <a:lstStyle/>
          <a:p>
            <a:pPr>
              <a:lnSpc>
                <a:spcPct val="150000"/>
              </a:lnSpc>
            </a:pPr>
            <a:r>
              <a:rPr lang="ja-JP" altLang="en-US" sz="3600" dirty="0">
                <a:latin typeface="Calibri Light 見出しCalibri Light 見出し"/>
              </a:rPr>
              <a:t>次第</a:t>
            </a:r>
            <a:endParaRPr lang="en-US" altLang="ja-JP" sz="3600" dirty="0">
              <a:latin typeface="Calibri Light 見出しCalibri Light 見出し"/>
            </a:endParaRPr>
          </a:p>
          <a:p>
            <a:pPr>
              <a:lnSpc>
                <a:spcPct val="150000"/>
              </a:lnSpc>
            </a:pPr>
            <a:r>
              <a:rPr lang="en-US" altLang="ja-JP" sz="2800" dirty="0">
                <a:latin typeface="Calibri Light 見出しCalibri Light 見出し"/>
              </a:rPr>
              <a:t>1</a:t>
            </a:r>
            <a:r>
              <a:rPr lang="ja-JP" altLang="en-US" sz="2800" dirty="0">
                <a:latin typeface="+mn-ea"/>
              </a:rPr>
              <a:t>．　危機管理ハンドブック作成の背景（</a:t>
            </a:r>
            <a:r>
              <a:rPr lang="en-US" altLang="ja-JP" sz="2800" dirty="0">
                <a:latin typeface="+mn-ea"/>
              </a:rPr>
              <a:t>4</a:t>
            </a:r>
            <a:r>
              <a:rPr lang="ja-JP" altLang="en-US" sz="2800" dirty="0">
                <a:latin typeface="+mn-ea"/>
              </a:rPr>
              <a:t>頁）</a:t>
            </a:r>
          </a:p>
          <a:p>
            <a:pPr>
              <a:lnSpc>
                <a:spcPct val="150000"/>
              </a:lnSpc>
            </a:pPr>
            <a:r>
              <a:rPr lang="en-US" altLang="ja-JP" sz="2800" dirty="0">
                <a:latin typeface="Calibri Light 見出しCalibri Light 見出し"/>
              </a:rPr>
              <a:t>2</a:t>
            </a:r>
            <a:r>
              <a:rPr lang="ja-JP" altLang="en-US" sz="2800" dirty="0">
                <a:latin typeface="+mn-ea"/>
              </a:rPr>
              <a:t>．　優先すべき日本の危機の対象（</a:t>
            </a:r>
            <a:r>
              <a:rPr lang="en-US" altLang="ja-JP" sz="2800" dirty="0">
                <a:latin typeface="+mn-ea"/>
              </a:rPr>
              <a:t>5</a:t>
            </a:r>
            <a:r>
              <a:rPr lang="ja-JP" altLang="en-US" sz="2800" dirty="0">
                <a:latin typeface="+mn-ea"/>
              </a:rPr>
              <a:t>～</a:t>
            </a:r>
            <a:r>
              <a:rPr lang="en-US" altLang="ja-JP" sz="2800" dirty="0">
                <a:latin typeface="+mn-ea"/>
              </a:rPr>
              <a:t>6</a:t>
            </a:r>
            <a:r>
              <a:rPr lang="ja-JP" altLang="en-US" sz="2800" dirty="0">
                <a:latin typeface="+mn-ea"/>
              </a:rPr>
              <a:t>頁）</a:t>
            </a:r>
          </a:p>
          <a:p>
            <a:pPr>
              <a:lnSpc>
                <a:spcPct val="150000"/>
              </a:lnSpc>
            </a:pPr>
            <a:r>
              <a:rPr lang="en-US" altLang="ja-JP" sz="2800" dirty="0">
                <a:latin typeface="Calibri Light 見出しCalibri Light 見出し"/>
              </a:rPr>
              <a:t>3</a:t>
            </a:r>
            <a:r>
              <a:rPr lang="ja-JP" altLang="en-US" sz="2800" dirty="0">
                <a:latin typeface="+mn-ea"/>
              </a:rPr>
              <a:t>．　地区危機管理委員会の対応（</a:t>
            </a:r>
            <a:r>
              <a:rPr lang="en-US" altLang="ja-JP" sz="2800" dirty="0">
                <a:latin typeface="+mn-ea"/>
              </a:rPr>
              <a:t>7</a:t>
            </a:r>
            <a:r>
              <a:rPr lang="ja-JP" altLang="en-US" sz="2800" dirty="0">
                <a:latin typeface="+mn-ea"/>
              </a:rPr>
              <a:t>～</a:t>
            </a:r>
            <a:r>
              <a:rPr lang="en-US" altLang="ja-JP" sz="2800" dirty="0">
                <a:latin typeface="+mn-ea"/>
              </a:rPr>
              <a:t>9</a:t>
            </a:r>
            <a:r>
              <a:rPr lang="ja-JP" altLang="en-US" sz="2800" dirty="0">
                <a:latin typeface="+mn-ea"/>
              </a:rPr>
              <a:t>頁）</a:t>
            </a:r>
          </a:p>
          <a:p>
            <a:pPr>
              <a:lnSpc>
                <a:spcPct val="150000"/>
              </a:lnSpc>
            </a:pPr>
            <a:r>
              <a:rPr lang="en-US" altLang="ja-JP" sz="2800" dirty="0">
                <a:latin typeface="Calibri Light 見出しCalibri Light 見出し"/>
              </a:rPr>
              <a:t>4</a:t>
            </a:r>
            <a:r>
              <a:rPr lang="ja-JP" altLang="en-US" sz="2800" dirty="0">
                <a:latin typeface="+mn-ea"/>
              </a:rPr>
              <a:t>．　国際ロータリーのハラスメントに関する基本となる規定（</a:t>
            </a:r>
            <a:r>
              <a:rPr lang="en-US" altLang="ja-JP" sz="2800" dirty="0">
                <a:latin typeface="+mn-ea"/>
              </a:rPr>
              <a:t>10</a:t>
            </a:r>
            <a:r>
              <a:rPr lang="ja-JP" altLang="en-US" sz="2800" dirty="0">
                <a:latin typeface="+mn-ea"/>
              </a:rPr>
              <a:t>～</a:t>
            </a:r>
            <a:r>
              <a:rPr lang="en-US" altLang="ja-JP" sz="2800" dirty="0">
                <a:latin typeface="+mn-ea"/>
              </a:rPr>
              <a:t>19</a:t>
            </a:r>
            <a:r>
              <a:rPr lang="ja-JP" altLang="en-US" sz="2800" dirty="0">
                <a:latin typeface="+mn-ea"/>
              </a:rPr>
              <a:t>頁）</a:t>
            </a:r>
          </a:p>
          <a:p>
            <a:pPr>
              <a:lnSpc>
                <a:spcPct val="150000"/>
              </a:lnSpc>
            </a:pPr>
            <a:r>
              <a:rPr lang="en-US" altLang="ja-JP" sz="2800" dirty="0">
                <a:latin typeface="Calibri Light 見出しCalibri Light 見出し"/>
              </a:rPr>
              <a:t>5</a:t>
            </a:r>
            <a:r>
              <a:rPr lang="ja-JP" altLang="en-US" sz="2800" dirty="0">
                <a:latin typeface="+mn-ea"/>
              </a:rPr>
              <a:t>．　事故・事件の公表とマスコミ対応（</a:t>
            </a:r>
            <a:r>
              <a:rPr lang="en-US" altLang="ja-JP" sz="2800" dirty="0">
                <a:latin typeface="+mn-ea"/>
              </a:rPr>
              <a:t>20</a:t>
            </a:r>
            <a:r>
              <a:rPr lang="ja-JP" altLang="en-US" sz="2800" dirty="0">
                <a:latin typeface="+mn-ea"/>
              </a:rPr>
              <a:t>～</a:t>
            </a:r>
            <a:r>
              <a:rPr lang="en-US" altLang="ja-JP" sz="2800" dirty="0">
                <a:latin typeface="+mn-ea"/>
              </a:rPr>
              <a:t>24</a:t>
            </a:r>
            <a:r>
              <a:rPr lang="ja-JP" altLang="en-US" sz="2800" dirty="0">
                <a:latin typeface="+mn-ea"/>
              </a:rPr>
              <a:t>頁）</a:t>
            </a:r>
          </a:p>
          <a:p>
            <a:pPr>
              <a:lnSpc>
                <a:spcPct val="150000"/>
              </a:lnSpc>
            </a:pPr>
            <a:r>
              <a:rPr lang="en-US" altLang="ja-JP" sz="2800" dirty="0">
                <a:latin typeface="Calibri Light 見出しCalibri Light 見出し"/>
              </a:rPr>
              <a:t>6</a:t>
            </a:r>
            <a:r>
              <a:rPr lang="ja-JP" altLang="en-US" sz="2800" dirty="0">
                <a:latin typeface="+mn-ea"/>
              </a:rPr>
              <a:t>．　プライバシー・個人情報について（</a:t>
            </a:r>
            <a:r>
              <a:rPr lang="en-US" altLang="ja-JP" sz="2800" dirty="0">
                <a:latin typeface="+mn-ea"/>
              </a:rPr>
              <a:t>25</a:t>
            </a:r>
            <a:r>
              <a:rPr lang="ja-JP" altLang="en-US" sz="2800" dirty="0">
                <a:latin typeface="+mn-ea"/>
              </a:rPr>
              <a:t>～</a:t>
            </a:r>
            <a:r>
              <a:rPr lang="en-US" altLang="ja-JP" sz="2800" dirty="0">
                <a:latin typeface="+mn-ea"/>
              </a:rPr>
              <a:t>30</a:t>
            </a:r>
            <a:r>
              <a:rPr lang="ja-JP" altLang="en-US" sz="2800" dirty="0">
                <a:latin typeface="+mn-ea"/>
              </a:rPr>
              <a:t>頁）</a:t>
            </a:r>
          </a:p>
          <a:p>
            <a:pPr>
              <a:lnSpc>
                <a:spcPct val="150000"/>
              </a:lnSpc>
            </a:pPr>
            <a:r>
              <a:rPr lang="en-US" altLang="ja-JP" sz="2800" dirty="0">
                <a:latin typeface="Calibri Light 見出しCalibri Light 見出し"/>
              </a:rPr>
              <a:t>7</a:t>
            </a:r>
            <a:r>
              <a:rPr lang="ja-JP" altLang="en-US" sz="2800" dirty="0">
                <a:latin typeface="+mn-ea"/>
              </a:rPr>
              <a:t>．　サイバー攻撃・情報操作（</a:t>
            </a:r>
            <a:r>
              <a:rPr lang="en-US" altLang="ja-JP" sz="2800" dirty="0">
                <a:latin typeface="+mn-ea"/>
              </a:rPr>
              <a:t>31</a:t>
            </a:r>
            <a:r>
              <a:rPr lang="ja-JP" altLang="en-US" sz="2800" dirty="0">
                <a:latin typeface="+mn-ea"/>
              </a:rPr>
              <a:t>頁）</a:t>
            </a:r>
          </a:p>
          <a:p>
            <a:pPr>
              <a:lnSpc>
                <a:spcPct val="150000"/>
              </a:lnSpc>
            </a:pPr>
            <a:r>
              <a:rPr lang="en-US" altLang="ja-JP" sz="2800" dirty="0">
                <a:latin typeface="Calibri Light 見出しCalibri Light 見出し"/>
              </a:rPr>
              <a:t>8</a:t>
            </a:r>
            <a:r>
              <a:rPr lang="ja-JP" altLang="en-US" sz="2800" dirty="0">
                <a:latin typeface="+mn-ea"/>
              </a:rPr>
              <a:t>．最後に（</a:t>
            </a:r>
            <a:r>
              <a:rPr lang="en-US" altLang="ja-JP" sz="2800" dirty="0">
                <a:latin typeface="+mn-ea"/>
              </a:rPr>
              <a:t>32</a:t>
            </a:r>
            <a:r>
              <a:rPr lang="ja-JP" altLang="en-US" sz="2800" dirty="0">
                <a:latin typeface="+mn-ea"/>
              </a:rPr>
              <a:t>頁）</a:t>
            </a:r>
            <a:endParaRPr lang="en-US" altLang="ja-JP" sz="2800" dirty="0">
              <a:latin typeface="+mn-ea"/>
            </a:endParaRPr>
          </a:p>
        </p:txBody>
      </p:sp>
      <p:sp>
        <p:nvSpPr>
          <p:cNvPr id="2" name="スライド番号プレースホルダー 1">
            <a:extLst>
              <a:ext uri="{FF2B5EF4-FFF2-40B4-BE49-F238E27FC236}">
                <a16:creationId xmlns:a16="http://schemas.microsoft.com/office/drawing/2014/main" id="{C5660485-FF86-DB31-F4BF-BAF1D399229E}"/>
              </a:ext>
            </a:extLst>
          </p:cNvPr>
          <p:cNvSpPr>
            <a:spLocks noGrp="1"/>
          </p:cNvSpPr>
          <p:nvPr>
            <p:ph type="sldNum" sz="quarter" idx="12"/>
          </p:nvPr>
        </p:nvSpPr>
        <p:spPr/>
        <p:txBody>
          <a:bodyPr/>
          <a:lstStyle/>
          <a:p>
            <a:fld id="{18BDA287-6B12-40F1-8D3F-F590CBE11EE0}" type="slidenum">
              <a:rPr kumimoji="1" lang="ja-JP" altLang="en-US" smtClean="0"/>
              <a:t>3</a:t>
            </a:fld>
            <a:endParaRPr kumimoji="1" lang="ja-JP" altLang="en-US"/>
          </a:p>
        </p:txBody>
      </p:sp>
    </p:spTree>
    <p:extLst>
      <p:ext uri="{BB962C8B-B14F-4D97-AF65-F5344CB8AC3E}">
        <p14:creationId xmlns:p14="http://schemas.microsoft.com/office/powerpoint/2010/main" val="2165698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7ECC63-26DE-7A12-3CA1-2F02162F24D3}"/>
              </a:ext>
            </a:extLst>
          </p:cNvPr>
          <p:cNvSpPr>
            <a:spLocks noGrp="1"/>
          </p:cNvSpPr>
          <p:nvPr>
            <p:ph type="sldNum" sz="quarter" idx="12"/>
          </p:nvPr>
        </p:nvSpPr>
        <p:spPr/>
        <p:txBody>
          <a:bodyPr/>
          <a:lstStyle/>
          <a:p>
            <a:fld id="{9350F0D5-88B7-484F-93F1-8CCA3219EE92}" type="slidenum">
              <a:rPr kumimoji="1" lang="ja-JP" altLang="en-US" smtClean="0"/>
              <a:t>30</a:t>
            </a:fld>
            <a:endParaRPr kumimoji="1" lang="ja-JP" altLang="en-US" dirty="0"/>
          </a:p>
        </p:txBody>
      </p:sp>
      <p:graphicFrame>
        <p:nvGraphicFramePr>
          <p:cNvPr id="4" name="表 4">
            <a:extLst>
              <a:ext uri="{FF2B5EF4-FFF2-40B4-BE49-F238E27FC236}">
                <a16:creationId xmlns:a16="http://schemas.microsoft.com/office/drawing/2014/main" id="{83EAF487-6A3E-235A-1173-316DA15658E9}"/>
              </a:ext>
            </a:extLst>
          </p:cNvPr>
          <p:cNvGraphicFramePr>
            <a:graphicFrameLocks noGrp="1"/>
          </p:cNvGraphicFramePr>
          <p:nvPr>
            <p:extLst>
              <p:ext uri="{D42A27DB-BD31-4B8C-83A1-F6EECF244321}">
                <p14:modId xmlns:p14="http://schemas.microsoft.com/office/powerpoint/2010/main" val="446269888"/>
              </p:ext>
            </p:extLst>
          </p:nvPr>
        </p:nvGraphicFramePr>
        <p:xfrm>
          <a:off x="695324" y="547935"/>
          <a:ext cx="10810875" cy="5892800"/>
        </p:xfrm>
        <a:graphic>
          <a:graphicData uri="http://schemas.openxmlformats.org/drawingml/2006/table">
            <a:tbl>
              <a:tblPr firstRow="1" bandRow="1">
                <a:tableStyleId>{72833802-FEF1-4C79-8D5D-14CF1EAF98D9}</a:tableStyleId>
              </a:tblPr>
              <a:tblGrid>
                <a:gridCol w="10810875">
                  <a:extLst>
                    <a:ext uri="{9D8B030D-6E8A-4147-A177-3AD203B41FA5}">
                      <a16:colId xmlns:a16="http://schemas.microsoft.com/office/drawing/2014/main" val="1594284544"/>
                    </a:ext>
                  </a:extLst>
                </a:gridCol>
              </a:tblGrid>
              <a:tr h="1339458">
                <a:tc>
                  <a:txBody>
                    <a:bodyPr/>
                    <a:lstStyle/>
                    <a:p>
                      <a:pPr algn="ctr"/>
                      <a:r>
                        <a:rPr kumimoji="1" lang="ja-JP" altLang="en-US" sz="2400" dirty="0">
                          <a:solidFill>
                            <a:schemeClr val="bg1"/>
                          </a:solidFill>
                        </a:rPr>
                        <a:t>個人情報の使用については取扱い責任書を任命する。</a:t>
                      </a:r>
                      <a:endParaRPr kumimoji="1" lang="en-US" altLang="ja-JP" sz="24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bg1"/>
                          </a:solidFill>
                        </a:rPr>
                        <a:t>個人情報を収集し利用する際は、事前に内容を説明し同意を得る。</a:t>
                      </a:r>
                      <a:endParaRPr kumimoji="1" lang="en-US" altLang="ja-JP" sz="2400" dirty="0">
                        <a:solidFill>
                          <a:schemeClr val="bg1"/>
                        </a:solidFill>
                      </a:endParaRPr>
                    </a:p>
                    <a:p>
                      <a:pPr algn="ctr"/>
                      <a:r>
                        <a:rPr kumimoji="1" lang="ja-JP" altLang="en-US" sz="2400" dirty="0">
                          <a:solidFill>
                            <a:schemeClr val="bg1"/>
                          </a:solidFill>
                        </a:rPr>
                        <a:t>必要な使途のみに使用し、終了後速やかに処分する。</a:t>
                      </a:r>
                      <a:endParaRPr kumimoji="1" lang="en-US" altLang="ja-JP" sz="2400" dirty="0">
                        <a:solidFill>
                          <a:schemeClr val="bg1"/>
                        </a:solidFill>
                      </a:endParaRPr>
                    </a:p>
                  </a:txBody>
                  <a:tcPr anchor="ctr"/>
                </a:tc>
                <a:extLst>
                  <a:ext uri="{0D108BD9-81ED-4DB2-BD59-A6C34878D82A}">
                    <a16:rowId xmlns:a16="http://schemas.microsoft.com/office/drawing/2014/main" val="2652954101"/>
                  </a:ext>
                </a:extLst>
              </a:tr>
              <a:tr h="719252">
                <a:tc>
                  <a:txBody>
                    <a:bodyPr/>
                    <a:lstStyle/>
                    <a:p>
                      <a:r>
                        <a:rPr kumimoji="1" lang="ja-JP" altLang="en-US" sz="2400" dirty="0"/>
                        <a:t>①　プログラムの参加者（会員以外）の個人情報取り扱いには十分に注意する。</a:t>
                      </a:r>
                    </a:p>
                  </a:txBody>
                  <a:tcPr anchor="ctr"/>
                </a:tc>
                <a:extLst>
                  <a:ext uri="{0D108BD9-81ED-4DB2-BD59-A6C34878D82A}">
                    <a16:rowId xmlns:a16="http://schemas.microsoft.com/office/drawing/2014/main" val="72712023"/>
                  </a:ext>
                </a:extLst>
              </a:tr>
              <a:tr h="715637">
                <a:tc>
                  <a:txBody>
                    <a:bodyPr/>
                    <a:lstStyle/>
                    <a:p>
                      <a:r>
                        <a:rPr kumimoji="1" lang="ja-JP" altLang="en-US" sz="2400" dirty="0"/>
                        <a:t>②　クラブや地区が所有する名簿には、個人が提供する情報のみを記載する。</a:t>
                      </a:r>
                    </a:p>
                  </a:txBody>
                  <a:tcPr anchor="ctr"/>
                </a:tc>
                <a:extLst>
                  <a:ext uri="{0D108BD9-81ED-4DB2-BD59-A6C34878D82A}">
                    <a16:rowId xmlns:a16="http://schemas.microsoft.com/office/drawing/2014/main" val="2057290602"/>
                  </a:ext>
                </a:extLst>
              </a:tr>
              <a:tr h="740378">
                <a:tc>
                  <a:txBody>
                    <a:bodyPr/>
                    <a:lstStyle/>
                    <a:p>
                      <a:r>
                        <a:rPr kumimoji="1" lang="ja-JP" altLang="en-US" sz="2400" dirty="0"/>
                        <a:t>③　行事や研修会を録画・録音する場合は、参加者にその旨を伝える。</a:t>
                      </a:r>
                      <a:endParaRPr kumimoji="1" lang="en-US" altLang="ja-JP" sz="2400" dirty="0"/>
                    </a:p>
                  </a:txBody>
                  <a:tcPr anchor="ctr"/>
                </a:tc>
                <a:extLst>
                  <a:ext uri="{0D108BD9-81ED-4DB2-BD59-A6C34878D82A}">
                    <a16:rowId xmlns:a16="http://schemas.microsoft.com/office/drawing/2014/main" val="2010133201"/>
                  </a:ext>
                </a:extLst>
              </a:tr>
              <a:tr h="714375">
                <a:tc>
                  <a:txBody>
                    <a:bodyPr/>
                    <a:lstStyle/>
                    <a:p>
                      <a:r>
                        <a:rPr kumimoji="1" lang="ja-JP" altLang="en-US" sz="2400" dirty="0"/>
                        <a:t>④　ホームページやメディアに掲載する場合は、参加者にその旨を伝える。</a:t>
                      </a:r>
                    </a:p>
                  </a:txBody>
                  <a:tcPr anchor="ctr"/>
                </a:tc>
                <a:extLst>
                  <a:ext uri="{0D108BD9-81ED-4DB2-BD59-A6C34878D82A}">
                    <a16:rowId xmlns:a16="http://schemas.microsoft.com/office/drawing/2014/main" val="1428194783"/>
                  </a:ext>
                </a:extLst>
              </a:tr>
              <a:tr h="972380">
                <a:tc>
                  <a:txBody>
                    <a:bodyPr/>
                    <a:lstStyle/>
                    <a:p>
                      <a:r>
                        <a:rPr kumimoji="1" lang="ja-JP" altLang="en-US" sz="2400" dirty="0"/>
                        <a:t>⑤　アンケートを取る場合は、主旨と日時を提示し、それ以外には使用しないことを</a:t>
                      </a:r>
                      <a:br>
                        <a:rPr kumimoji="1" lang="en-US" altLang="ja-JP" sz="2400" dirty="0"/>
                      </a:br>
                      <a:r>
                        <a:rPr kumimoji="1" lang="ja-JP" altLang="en-US" sz="2400" dirty="0"/>
                        <a:t>　　 明示する</a:t>
                      </a:r>
                    </a:p>
                  </a:txBody>
                  <a:tcPr anchor="ctr"/>
                </a:tc>
                <a:extLst>
                  <a:ext uri="{0D108BD9-81ED-4DB2-BD59-A6C34878D82A}">
                    <a16:rowId xmlns:a16="http://schemas.microsoft.com/office/drawing/2014/main" val="1238949284"/>
                  </a:ext>
                </a:extLst>
              </a:tr>
              <a:tr h="691320">
                <a:tc>
                  <a:txBody>
                    <a:bodyPr/>
                    <a:lstStyle/>
                    <a:p>
                      <a:r>
                        <a:rPr kumimoji="1" lang="ja-JP" altLang="en-US" sz="2400" dirty="0"/>
                        <a:t>⑥　</a:t>
                      </a:r>
                      <a:r>
                        <a:rPr kumimoji="1" lang="en-US" altLang="ja-JP" sz="2400" dirty="0"/>
                        <a:t>YOU</a:t>
                      </a:r>
                      <a:r>
                        <a:rPr kumimoji="1" lang="ja-JP" altLang="en-US" sz="2400" dirty="0"/>
                        <a:t> </a:t>
                      </a:r>
                      <a:r>
                        <a:rPr kumimoji="1" lang="en-US" altLang="ja-JP" sz="2400" dirty="0"/>
                        <a:t>TUBE</a:t>
                      </a:r>
                      <a:r>
                        <a:rPr kumimoji="1" lang="ja-JP" altLang="en-US" sz="2400" dirty="0"/>
                        <a:t>などオンライン配信は、誰でも視聴できることを意識する。</a:t>
                      </a:r>
                    </a:p>
                  </a:txBody>
                  <a:tcPr anchor="ctr"/>
                </a:tc>
                <a:extLst>
                  <a:ext uri="{0D108BD9-81ED-4DB2-BD59-A6C34878D82A}">
                    <a16:rowId xmlns:a16="http://schemas.microsoft.com/office/drawing/2014/main" val="1223641850"/>
                  </a:ext>
                </a:extLst>
              </a:tr>
            </a:tbl>
          </a:graphicData>
        </a:graphic>
      </p:graphicFrame>
      <p:sp>
        <p:nvSpPr>
          <p:cNvPr id="3" name="テキスト ボックス 2">
            <a:extLst>
              <a:ext uri="{FF2B5EF4-FFF2-40B4-BE49-F238E27FC236}">
                <a16:creationId xmlns:a16="http://schemas.microsoft.com/office/drawing/2014/main" id="{6450915D-CCB7-06FF-6D46-5C0329A8B262}"/>
              </a:ext>
            </a:extLst>
          </p:cNvPr>
          <p:cNvSpPr txBox="1"/>
          <p:nvPr/>
        </p:nvSpPr>
        <p:spPr>
          <a:xfrm>
            <a:off x="4076700" y="58470"/>
            <a:ext cx="4038600" cy="400110"/>
          </a:xfrm>
          <a:prstGeom prst="rect">
            <a:avLst/>
          </a:prstGeom>
          <a:noFill/>
        </p:spPr>
        <p:txBody>
          <a:bodyPr wrap="square" rtlCol="0">
            <a:spAutoFit/>
          </a:bodyPr>
          <a:lstStyle/>
          <a:p>
            <a:pPr algn="ctr"/>
            <a:r>
              <a:rPr kumimoji="1" lang="ja-JP" altLang="en-US" sz="2000" dirty="0"/>
              <a:t>個人情報の取り扱い注意事項</a:t>
            </a:r>
          </a:p>
        </p:txBody>
      </p:sp>
    </p:spTree>
    <p:extLst>
      <p:ext uri="{BB962C8B-B14F-4D97-AF65-F5344CB8AC3E}">
        <p14:creationId xmlns:p14="http://schemas.microsoft.com/office/powerpoint/2010/main" val="3557058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A110B26-8A58-4682-B2EB-C65AEC7A3253}"/>
              </a:ext>
            </a:extLst>
          </p:cNvPr>
          <p:cNvSpPr>
            <a:spLocks noGrp="1"/>
          </p:cNvSpPr>
          <p:nvPr>
            <p:ph type="sldNum" sz="quarter" idx="12"/>
          </p:nvPr>
        </p:nvSpPr>
        <p:spPr/>
        <p:txBody>
          <a:bodyPr/>
          <a:lstStyle/>
          <a:p>
            <a:fld id="{9350F0D5-88B7-484F-93F1-8CCA3219EE92}" type="slidenum">
              <a:rPr kumimoji="1" lang="ja-JP" altLang="en-US" smtClean="0"/>
              <a:t>31</a:t>
            </a:fld>
            <a:endParaRPr kumimoji="1" lang="ja-JP" altLang="en-US" dirty="0"/>
          </a:p>
        </p:txBody>
      </p:sp>
      <p:sp>
        <p:nvSpPr>
          <p:cNvPr id="6" name="コンテンツ プレースホルダー 2">
            <a:extLst>
              <a:ext uri="{FF2B5EF4-FFF2-40B4-BE49-F238E27FC236}">
                <a16:creationId xmlns:a16="http://schemas.microsoft.com/office/drawing/2014/main" id="{D8D92FF6-22DB-4955-9C38-4035489AD479}"/>
              </a:ext>
            </a:extLst>
          </p:cNvPr>
          <p:cNvSpPr txBox="1">
            <a:spLocks/>
          </p:cNvSpPr>
          <p:nvPr/>
        </p:nvSpPr>
        <p:spPr>
          <a:xfrm>
            <a:off x="907693" y="1992666"/>
            <a:ext cx="10376605" cy="3905866"/>
          </a:xfrm>
          <a:prstGeom prst="rect">
            <a:avLst/>
          </a:prstGeom>
        </p:spPr>
        <p:txBody>
          <a:bodyPr vert="horz" wrap="square"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Clr>
                <a:srgbClr val="FF0000"/>
              </a:buClr>
              <a:buNone/>
            </a:pPr>
            <a:r>
              <a:rPr lang="ja-JP" altLang="en-US" sz="3600" dirty="0"/>
              <a:t>①なりすまし詐欺被害</a:t>
            </a:r>
            <a:endParaRPr lang="en-US" altLang="ja-JP" sz="3600" dirty="0"/>
          </a:p>
          <a:p>
            <a:pPr marL="0" indent="0">
              <a:lnSpc>
                <a:spcPct val="150000"/>
              </a:lnSpc>
              <a:buClr>
                <a:srgbClr val="FF0000"/>
              </a:buClr>
              <a:buNone/>
            </a:pPr>
            <a:r>
              <a:rPr lang="ja-JP" altLang="en-US" sz="3600" dirty="0"/>
              <a:t>②フェイクニュース拡散</a:t>
            </a:r>
            <a:endParaRPr lang="en-US" altLang="ja-JP" sz="3600" dirty="0"/>
          </a:p>
          <a:p>
            <a:pPr marL="0" indent="0">
              <a:lnSpc>
                <a:spcPct val="150000"/>
              </a:lnSpc>
              <a:buClr>
                <a:srgbClr val="FF0000"/>
              </a:buClr>
              <a:buNone/>
            </a:pPr>
            <a:r>
              <a:rPr lang="ja-JP" altLang="en-US" sz="3600" dirty="0"/>
              <a:t>③</a:t>
            </a:r>
            <a:r>
              <a:rPr lang="en-US" altLang="ja-JP" sz="3600" dirty="0"/>
              <a:t>SNS</a:t>
            </a:r>
            <a:r>
              <a:rPr lang="ja-JP" altLang="en-US" sz="3600" dirty="0"/>
              <a:t>による炎上</a:t>
            </a:r>
            <a:endParaRPr lang="en-US" altLang="ja-JP" sz="3600" dirty="0"/>
          </a:p>
          <a:p>
            <a:pPr marL="0" indent="0">
              <a:lnSpc>
                <a:spcPct val="150000"/>
              </a:lnSpc>
              <a:buClr>
                <a:srgbClr val="FF0000"/>
              </a:buClr>
              <a:buNone/>
            </a:pPr>
            <a:r>
              <a:rPr lang="ja-JP" altLang="en-US" sz="3600" dirty="0"/>
              <a:t>④ウィルス感染による個人情報の漏洩</a:t>
            </a:r>
            <a:endParaRPr lang="en-US" altLang="ja-JP" sz="3600" dirty="0"/>
          </a:p>
        </p:txBody>
      </p:sp>
      <p:sp>
        <p:nvSpPr>
          <p:cNvPr id="7" name="タイトル 1">
            <a:extLst>
              <a:ext uri="{FF2B5EF4-FFF2-40B4-BE49-F238E27FC236}">
                <a16:creationId xmlns:a16="http://schemas.microsoft.com/office/drawing/2014/main" id="{0CC3F663-DF50-482A-8E98-C04F51EA202D}"/>
              </a:ext>
            </a:extLst>
          </p:cNvPr>
          <p:cNvSpPr txBox="1">
            <a:spLocks/>
          </p:cNvSpPr>
          <p:nvPr/>
        </p:nvSpPr>
        <p:spPr>
          <a:xfrm>
            <a:off x="588959" y="1155843"/>
            <a:ext cx="11014075" cy="752475"/>
          </a:xfrm>
          <a:prstGeom prst="rect">
            <a:avLst/>
          </a:prstGeom>
        </p:spPr>
        <p:txBody>
          <a:bodyPr vert="horz" lIns="91440" tIns="45720" rIns="91440" bIns="45720" rtlCol="0" anchor="ctr" anchorCtr="0">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nSpc>
                <a:spcPct val="100000"/>
              </a:lnSpc>
            </a:pPr>
            <a:r>
              <a:rPr lang="ja-JP" altLang="en-US" sz="3600" dirty="0">
                <a:solidFill>
                  <a:srgbClr val="000099"/>
                </a:solidFill>
              </a:rPr>
              <a:t>ロータリーの被害事例</a:t>
            </a:r>
          </a:p>
        </p:txBody>
      </p:sp>
      <p:sp>
        <p:nvSpPr>
          <p:cNvPr id="2" name="タイトル 5">
            <a:extLst>
              <a:ext uri="{FF2B5EF4-FFF2-40B4-BE49-F238E27FC236}">
                <a16:creationId xmlns:a16="http://schemas.microsoft.com/office/drawing/2014/main" id="{3B538896-6823-8856-9CC9-2650E9B3A0CB}"/>
              </a:ext>
            </a:extLst>
          </p:cNvPr>
          <p:cNvSpPr txBox="1">
            <a:spLocks/>
          </p:cNvSpPr>
          <p:nvPr/>
        </p:nvSpPr>
        <p:spPr>
          <a:xfrm>
            <a:off x="339233" y="183749"/>
            <a:ext cx="7688137" cy="72538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3600" u="sng" dirty="0">
                <a:solidFill>
                  <a:schemeClr val="tx1"/>
                </a:solidFill>
              </a:rPr>
              <a:t>７．サイバー攻撃・情報操作</a:t>
            </a:r>
            <a:endParaRPr lang="ja-JP" altLang="en-US" sz="3600" u="sng" spc="-50" dirty="0">
              <a:solidFill>
                <a:schemeClr val="tx1"/>
              </a:solidFill>
              <a:latin typeface="+mj-lt"/>
              <a:ea typeface="+mj-ea"/>
              <a:cs typeface="+mj-cs"/>
            </a:endParaRPr>
          </a:p>
        </p:txBody>
      </p:sp>
    </p:spTree>
    <p:extLst>
      <p:ext uri="{BB962C8B-B14F-4D97-AF65-F5344CB8AC3E}">
        <p14:creationId xmlns:p14="http://schemas.microsoft.com/office/powerpoint/2010/main" val="3558364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42002E05-006A-515A-092D-6FA49FE41C32}"/>
              </a:ext>
            </a:extLst>
          </p:cNvPr>
          <p:cNvSpPr txBox="1">
            <a:spLocks/>
          </p:cNvSpPr>
          <p:nvPr/>
        </p:nvSpPr>
        <p:spPr>
          <a:xfrm>
            <a:off x="344904" y="55618"/>
            <a:ext cx="11307403"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en-US" altLang="ja-JP" sz="4000" u="sng" dirty="0">
                <a:solidFill>
                  <a:schemeClr val="tx1"/>
                </a:solidFill>
              </a:rPr>
              <a:t>8</a:t>
            </a:r>
            <a:r>
              <a:rPr lang="ja-JP" altLang="en-US" sz="4000" u="sng" dirty="0">
                <a:solidFill>
                  <a:schemeClr val="tx1"/>
                </a:solidFill>
              </a:rPr>
              <a:t>．最後に</a:t>
            </a:r>
          </a:p>
        </p:txBody>
      </p:sp>
      <p:sp>
        <p:nvSpPr>
          <p:cNvPr id="3" name="テキスト ボックス 2">
            <a:extLst>
              <a:ext uri="{FF2B5EF4-FFF2-40B4-BE49-F238E27FC236}">
                <a16:creationId xmlns:a16="http://schemas.microsoft.com/office/drawing/2014/main" id="{38C6E1DD-8314-96FB-D1C0-A150CA757C1C}"/>
              </a:ext>
            </a:extLst>
          </p:cNvPr>
          <p:cNvSpPr txBox="1"/>
          <p:nvPr/>
        </p:nvSpPr>
        <p:spPr>
          <a:xfrm>
            <a:off x="386849" y="2634883"/>
            <a:ext cx="11424850" cy="3416320"/>
          </a:xfrm>
          <a:prstGeom prst="rect">
            <a:avLst/>
          </a:prstGeom>
          <a:noFill/>
        </p:spPr>
        <p:txBody>
          <a:bodyPr wrap="square" rtlCol="0">
            <a:spAutoFit/>
          </a:bodyPr>
          <a:lstStyle/>
          <a:p>
            <a:pPr algn="ctr"/>
            <a:r>
              <a:rPr kumimoji="1" lang="ja-JP" altLang="en-US" sz="3600" dirty="0"/>
              <a:t>最も重要なことは、事故・事件をいかに事前に防ぐか</a:t>
            </a:r>
            <a:endParaRPr kumimoji="1" lang="en-US" altLang="ja-JP" sz="3600" dirty="0"/>
          </a:p>
          <a:p>
            <a:pPr algn="ctr"/>
            <a:r>
              <a:rPr kumimoji="1" lang="ja-JP" altLang="en-US" sz="3600" dirty="0"/>
              <a:t>（予防－リスクマネージメント）です。</a:t>
            </a:r>
          </a:p>
          <a:p>
            <a:pPr algn="ctr"/>
            <a:r>
              <a:rPr kumimoji="1" lang="ja-JP" altLang="en-US" sz="3600" dirty="0"/>
              <a:t>平時から「備え」についての研修を継続し、</a:t>
            </a:r>
            <a:br>
              <a:rPr kumimoji="1" lang="en-US" altLang="ja-JP" sz="3600" dirty="0"/>
            </a:br>
            <a:r>
              <a:rPr kumimoji="1" lang="ja-JP" altLang="en-US" sz="3600" dirty="0"/>
              <a:t>全てのロータリアンが危機への正しい理解を持つことです。</a:t>
            </a:r>
          </a:p>
          <a:p>
            <a:pPr algn="ctr"/>
            <a:r>
              <a:rPr kumimoji="1" lang="ja-JP" altLang="en-US" sz="3600" dirty="0"/>
              <a:t>ロータリーは単年度制であり、また社会環境の変化に</a:t>
            </a:r>
            <a:br>
              <a:rPr kumimoji="1" lang="en-US" altLang="ja-JP" sz="3600" dirty="0"/>
            </a:br>
            <a:r>
              <a:rPr kumimoji="1" lang="ja-JP" altLang="en-US" sz="3600" dirty="0"/>
              <a:t>対応するためにも研修が重要です。</a:t>
            </a:r>
          </a:p>
        </p:txBody>
      </p:sp>
      <p:sp>
        <p:nvSpPr>
          <p:cNvPr id="4" name="正方形/長方形 3">
            <a:extLst>
              <a:ext uri="{FF2B5EF4-FFF2-40B4-BE49-F238E27FC236}">
                <a16:creationId xmlns:a16="http://schemas.microsoft.com/office/drawing/2014/main" id="{FA46B642-443E-3AB2-DA72-868244913BB8}"/>
              </a:ext>
            </a:extLst>
          </p:cNvPr>
          <p:cNvSpPr/>
          <p:nvPr/>
        </p:nvSpPr>
        <p:spPr>
          <a:xfrm>
            <a:off x="3752625" y="722279"/>
            <a:ext cx="4703532" cy="923330"/>
          </a:xfrm>
          <a:prstGeom prst="rect">
            <a:avLst/>
          </a:prstGeom>
          <a:noFill/>
        </p:spPr>
        <p:txBody>
          <a:bodyPr wrap="none" lIns="91440" tIns="45720" rIns="91440" bIns="45720">
            <a:spAutoFit/>
          </a:bodyPr>
          <a:lstStyle/>
          <a:p>
            <a:pPr algn="ctr"/>
            <a:r>
              <a:rPr lang="ja-JP" altLang="en-US" sz="5400" b="1" cap="none" spc="0" dirty="0">
                <a:ln w="13462">
                  <a:solidFill>
                    <a:schemeClr val="bg1"/>
                  </a:solidFill>
                  <a:prstDash val="solid"/>
                </a:ln>
                <a:solidFill>
                  <a:schemeClr val="tx1">
                    <a:lumMod val="85000"/>
                    <a:lumOff val="15000"/>
                  </a:schemeClr>
                </a:solidFill>
                <a:effectLst>
                  <a:outerShdw blurRad="63500" dist="38100" dir="2400000" algn="tl" rotWithShape="0">
                    <a:srgbClr val="FF0000">
                      <a:alpha val="80000"/>
                    </a:srgbClr>
                  </a:outerShdw>
                </a:effectLst>
              </a:rPr>
              <a:t>主体はクラブ！</a:t>
            </a:r>
          </a:p>
        </p:txBody>
      </p:sp>
      <p:sp>
        <p:nvSpPr>
          <p:cNvPr id="5" name="スライド番号プレースホルダー 4">
            <a:extLst>
              <a:ext uri="{FF2B5EF4-FFF2-40B4-BE49-F238E27FC236}">
                <a16:creationId xmlns:a16="http://schemas.microsoft.com/office/drawing/2014/main" id="{CF950FD1-6A34-2F30-0861-3B2D6984C72A}"/>
              </a:ext>
            </a:extLst>
          </p:cNvPr>
          <p:cNvSpPr>
            <a:spLocks noGrp="1"/>
          </p:cNvSpPr>
          <p:nvPr>
            <p:ph type="sldNum" sz="quarter" idx="12"/>
          </p:nvPr>
        </p:nvSpPr>
        <p:spPr/>
        <p:txBody>
          <a:bodyPr/>
          <a:lstStyle/>
          <a:p>
            <a:fld id="{18BDA287-6B12-40F1-8D3F-F590CBE11EE0}" type="slidenum">
              <a:rPr kumimoji="1" lang="ja-JP" altLang="en-US" smtClean="0"/>
              <a:t>32</a:t>
            </a:fld>
            <a:endParaRPr kumimoji="1" lang="ja-JP" altLang="en-US"/>
          </a:p>
        </p:txBody>
      </p:sp>
      <p:sp>
        <p:nvSpPr>
          <p:cNvPr id="6" name="タイトル 1">
            <a:extLst>
              <a:ext uri="{FF2B5EF4-FFF2-40B4-BE49-F238E27FC236}">
                <a16:creationId xmlns:a16="http://schemas.microsoft.com/office/drawing/2014/main" id="{EA3376EE-7AF8-3938-E9A5-BBD3DD0A1E51}"/>
              </a:ext>
            </a:extLst>
          </p:cNvPr>
          <p:cNvSpPr txBox="1">
            <a:spLocks/>
          </p:cNvSpPr>
          <p:nvPr/>
        </p:nvSpPr>
        <p:spPr>
          <a:xfrm>
            <a:off x="597353" y="1612053"/>
            <a:ext cx="11014075" cy="752475"/>
          </a:xfrm>
          <a:prstGeom prst="rect">
            <a:avLst/>
          </a:prstGeom>
        </p:spPr>
        <p:txBody>
          <a:bodyPr vert="horz" lIns="91440" tIns="45720" rIns="91440" bIns="45720" rtlCol="0" anchor="ctr" anchorCtr="0">
            <a:normAutofit fontScale="85000" lnSpcReduction="10000"/>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lnSpc>
                <a:spcPct val="100000"/>
              </a:lnSpc>
            </a:pPr>
            <a:r>
              <a:rPr lang="ja-JP" altLang="en-US" sz="4400" dirty="0">
                <a:solidFill>
                  <a:srgbClr val="000099"/>
                </a:solidFill>
              </a:rPr>
              <a:t>思いやりの心、ロータリアンとして人格を高めること</a:t>
            </a:r>
          </a:p>
        </p:txBody>
      </p:sp>
    </p:spTree>
    <p:extLst>
      <p:ext uri="{BB962C8B-B14F-4D97-AF65-F5344CB8AC3E}">
        <p14:creationId xmlns:p14="http://schemas.microsoft.com/office/powerpoint/2010/main" val="1785596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303EFE-5AFD-F1C8-AD8E-2662ABF674A4}"/>
              </a:ext>
            </a:extLst>
          </p:cNvPr>
          <p:cNvSpPr>
            <a:spLocks noGrp="1"/>
          </p:cNvSpPr>
          <p:nvPr>
            <p:ph type="ctrTitle"/>
          </p:nvPr>
        </p:nvSpPr>
        <p:spPr/>
        <p:txBody>
          <a:bodyPr>
            <a:normAutofit/>
          </a:bodyPr>
          <a:lstStyle/>
          <a:p>
            <a:r>
              <a:rPr lang="ja-JP" altLang="en-US" sz="5400" dirty="0">
                <a:solidFill>
                  <a:schemeClr val="tx1"/>
                </a:solidFill>
              </a:rPr>
              <a:t>ご清聴ありがとうございました。</a:t>
            </a:r>
          </a:p>
        </p:txBody>
      </p:sp>
      <p:sp>
        <p:nvSpPr>
          <p:cNvPr id="7" name="字幕 2">
            <a:extLst>
              <a:ext uri="{FF2B5EF4-FFF2-40B4-BE49-F238E27FC236}">
                <a16:creationId xmlns:a16="http://schemas.microsoft.com/office/drawing/2014/main" id="{63A4D016-D764-3B62-17FA-B2C243891FD8}"/>
              </a:ext>
            </a:extLst>
          </p:cNvPr>
          <p:cNvSpPr>
            <a:spLocks noGrp="1"/>
          </p:cNvSpPr>
          <p:nvPr>
            <p:ph type="subTitle" idx="1"/>
          </p:nvPr>
        </p:nvSpPr>
        <p:spPr>
          <a:xfrm>
            <a:off x="1100051" y="4455621"/>
            <a:ext cx="10058400" cy="1716579"/>
          </a:xfrm>
        </p:spPr>
        <p:txBody>
          <a:bodyPr>
            <a:normAutofit lnSpcReduction="10000"/>
          </a:bodyPr>
          <a:lstStyle/>
          <a:p>
            <a:pPr algn="ctr">
              <a:lnSpc>
                <a:spcPct val="100000"/>
              </a:lnSpc>
              <a:spcBef>
                <a:spcPts val="0"/>
              </a:spcBef>
              <a:spcAft>
                <a:spcPts val="0"/>
              </a:spcAft>
            </a:pPr>
            <a:r>
              <a:rPr lang="en-US" altLang="ja-JP" sz="3200" dirty="0">
                <a:solidFill>
                  <a:schemeClr val="tx1"/>
                </a:solidFill>
                <a:latin typeface="+mn-lt"/>
                <a:ea typeface="+mj-ea"/>
              </a:rPr>
              <a:t>2023</a:t>
            </a:r>
            <a:r>
              <a:rPr lang="ja-JP" altLang="en-US" sz="3200" dirty="0">
                <a:solidFill>
                  <a:schemeClr val="tx1"/>
                </a:solidFill>
                <a:latin typeface="+mn-lt"/>
                <a:ea typeface="+mj-ea"/>
              </a:rPr>
              <a:t>年</a:t>
            </a:r>
            <a:r>
              <a:rPr lang="en-US" altLang="ja-JP" sz="3200" dirty="0">
                <a:solidFill>
                  <a:schemeClr val="tx1"/>
                </a:solidFill>
                <a:latin typeface="+mn-lt"/>
                <a:ea typeface="+mj-ea"/>
              </a:rPr>
              <a:t>3</a:t>
            </a:r>
            <a:r>
              <a:rPr lang="ja-JP" altLang="en-US" sz="3200" dirty="0">
                <a:solidFill>
                  <a:schemeClr val="tx1"/>
                </a:solidFill>
                <a:latin typeface="+mn-lt"/>
                <a:ea typeface="+mj-ea"/>
              </a:rPr>
              <a:t>月</a:t>
            </a:r>
            <a:r>
              <a:rPr lang="en-US" altLang="ja-JP" sz="3200" dirty="0">
                <a:solidFill>
                  <a:schemeClr val="tx1"/>
                </a:solidFill>
                <a:latin typeface="+mn-lt"/>
                <a:ea typeface="+mj-ea"/>
              </a:rPr>
              <a:t>4</a:t>
            </a:r>
            <a:r>
              <a:rPr lang="ja-JP" altLang="en-US" sz="3200" dirty="0">
                <a:solidFill>
                  <a:schemeClr val="tx1"/>
                </a:solidFill>
                <a:latin typeface="+mn-lt"/>
                <a:ea typeface="+mj-ea"/>
              </a:rPr>
              <a:t>日（土）</a:t>
            </a:r>
            <a:r>
              <a:rPr lang="en-US" altLang="ja-JP" sz="3200" dirty="0">
                <a:solidFill>
                  <a:schemeClr val="tx1"/>
                </a:solidFill>
                <a:latin typeface="+mn-lt"/>
                <a:ea typeface="+mj-ea"/>
              </a:rPr>
              <a:t>PETS</a:t>
            </a:r>
          </a:p>
          <a:p>
            <a:pPr algn="ctr">
              <a:lnSpc>
                <a:spcPct val="100000"/>
              </a:lnSpc>
              <a:spcBef>
                <a:spcPts val="0"/>
              </a:spcBef>
              <a:spcAft>
                <a:spcPts val="0"/>
              </a:spcAft>
            </a:pPr>
            <a:endParaRPr lang="en-US" altLang="ja-JP" dirty="0">
              <a:solidFill>
                <a:schemeClr val="tx1"/>
              </a:solidFill>
              <a:latin typeface="+mn-lt"/>
              <a:ea typeface="+mj-ea"/>
            </a:endParaRPr>
          </a:p>
          <a:p>
            <a:pPr algn="r">
              <a:lnSpc>
                <a:spcPct val="100000"/>
              </a:lnSpc>
              <a:spcBef>
                <a:spcPts val="0"/>
              </a:spcBef>
              <a:spcAft>
                <a:spcPts val="0"/>
              </a:spcAft>
            </a:pPr>
            <a:r>
              <a:rPr lang="en-US" altLang="ja-JP" dirty="0">
                <a:solidFill>
                  <a:schemeClr val="tx1"/>
                </a:solidFill>
                <a:latin typeface="+mn-lt"/>
                <a:ea typeface="+mj-ea"/>
              </a:rPr>
              <a:t>2023-24</a:t>
            </a:r>
            <a:r>
              <a:rPr lang="ja-JP" altLang="en-US" dirty="0">
                <a:solidFill>
                  <a:schemeClr val="tx1"/>
                </a:solidFill>
                <a:latin typeface="+mn-lt"/>
                <a:ea typeface="+mj-ea"/>
              </a:rPr>
              <a:t>年度</a:t>
            </a:r>
            <a:r>
              <a:rPr lang="ja-JP" altLang="en-US" dirty="0">
                <a:solidFill>
                  <a:schemeClr val="tx1"/>
                </a:solidFill>
                <a:latin typeface="+mj-ea"/>
                <a:ea typeface="+mj-ea"/>
              </a:rPr>
              <a:t>地区</a:t>
            </a:r>
            <a:r>
              <a:rPr kumimoji="1" lang="ja-JP" altLang="en-US" dirty="0">
                <a:solidFill>
                  <a:schemeClr val="tx1"/>
                </a:solidFill>
                <a:latin typeface="+mj-ea"/>
                <a:ea typeface="+mj-ea"/>
              </a:rPr>
              <a:t>危機管理委員長</a:t>
            </a:r>
            <a:endParaRPr kumimoji="1" lang="en-US" altLang="ja-JP" sz="2800" dirty="0">
              <a:solidFill>
                <a:schemeClr val="tx1"/>
              </a:solidFill>
              <a:latin typeface="+mj-ea"/>
              <a:ea typeface="+mj-ea"/>
            </a:endParaRPr>
          </a:p>
          <a:p>
            <a:pPr algn="r">
              <a:lnSpc>
                <a:spcPct val="100000"/>
              </a:lnSpc>
              <a:spcBef>
                <a:spcPts val="0"/>
              </a:spcBef>
              <a:spcAft>
                <a:spcPts val="0"/>
              </a:spcAft>
            </a:pPr>
            <a:r>
              <a:rPr kumimoji="1" lang="ja-JP" altLang="en-US" sz="2800" dirty="0">
                <a:solidFill>
                  <a:schemeClr val="tx1"/>
                </a:solidFill>
                <a:latin typeface="+mj-ea"/>
                <a:ea typeface="+mj-ea"/>
              </a:rPr>
              <a:t>片山　勉</a:t>
            </a:r>
          </a:p>
        </p:txBody>
      </p:sp>
      <p:sp>
        <p:nvSpPr>
          <p:cNvPr id="3" name="スライド番号プレースホルダー 2">
            <a:extLst>
              <a:ext uri="{FF2B5EF4-FFF2-40B4-BE49-F238E27FC236}">
                <a16:creationId xmlns:a16="http://schemas.microsoft.com/office/drawing/2014/main" id="{4F7168EA-BD62-7E5A-5524-8D59E145F555}"/>
              </a:ext>
            </a:extLst>
          </p:cNvPr>
          <p:cNvSpPr>
            <a:spLocks noGrp="1"/>
          </p:cNvSpPr>
          <p:nvPr>
            <p:ph type="sldNum" sz="quarter" idx="12"/>
          </p:nvPr>
        </p:nvSpPr>
        <p:spPr>
          <a:xfrm>
            <a:off x="10764525" y="6459785"/>
            <a:ext cx="1312025" cy="365125"/>
          </a:xfrm>
        </p:spPr>
        <p:txBody>
          <a:bodyPr/>
          <a:lstStyle/>
          <a:p>
            <a:fld id="{18BDA287-6B12-40F1-8D3F-F590CBE11EE0}" type="slidenum">
              <a:rPr kumimoji="1" lang="ja-JP" altLang="en-US" smtClean="0"/>
              <a:pPr/>
              <a:t>33</a:t>
            </a:fld>
            <a:endParaRPr kumimoji="1" lang="ja-JP" altLang="en-US" dirty="0"/>
          </a:p>
        </p:txBody>
      </p:sp>
    </p:spTree>
    <p:extLst>
      <p:ext uri="{BB962C8B-B14F-4D97-AF65-F5344CB8AC3E}">
        <p14:creationId xmlns:p14="http://schemas.microsoft.com/office/powerpoint/2010/main" val="1055131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424952B-4045-1296-46BD-22B4F1A50BCC}"/>
              </a:ext>
            </a:extLst>
          </p:cNvPr>
          <p:cNvSpPr>
            <a:spLocks noGrp="1"/>
          </p:cNvSpPr>
          <p:nvPr>
            <p:ph type="title" idx="4294967295"/>
          </p:nvPr>
        </p:nvSpPr>
        <p:spPr>
          <a:xfrm>
            <a:off x="344905" y="55618"/>
            <a:ext cx="10058400" cy="725385"/>
          </a:xfrm>
        </p:spPr>
        <p:txBody>
          <a:bodyPr>
            <a:normAutofit/>
          </a:bodyPr>
          <a:lstStyle/>
          <a:p>
            <a:r>
              <a:rPr lang="ja-JP" altLang="en-US" sz="4000" u="sng" dirty="0">
                <a:solidFill>
                  <a:schemeClr val="tx1"/>
                </a:solidFill>
              </a:rPr>
              <a:t>１．危機管理ハンドブック作成の背景</a:t>
            </a:r>
          </a:p>
        </p:txBody>
      </p:sp>
      <p:grpSp>
        <p:nvGrpSpPr>
          <p:cNvPr id="38" name="グループ化 37">
            <a:extLst>
              <a:ext uri="{FF2B5EF4-FFF2-40B4-BE49-F238E27FC236}">
                <a16:creationId xmlns:a16="http://schemas.microsoft.com/office/drawing/2014/main" id="{30505447-F5B8-C910-88C4-0FA81EFC8189}"/>
              </a:ext>
            </a:extLst>
          </p:cNvPr>
          <p:cNvGrpSpPr/>
          <p:nvPr/>
        </p:nvGrpSpPr>
        <p:grpSpPr>
          <a:xfrm>
            <a:off x="1129061" y="5436110"/>
            <a:ext cx="3831843" cy="1196031"/>
            <a:chOff x="433136" y="3111418"/>
            <a:chExt cx="3686477" cy="983909"/>
          </a:xfrm>
        </p:grpSpPr>
        <p:sp>
          <p:nvSpPr>
            <p:cNvPr id="32" name="楕円 31">
              <a:extLst>
                <a:ext uri="{FF2B5EF4-FFF2-40B4-BE49-F238E27FC236}">
                  <a16:creationId xmlns:a16="http://schemas.microsoft.com/office/drawing/2014/main" id="{0D77BC5E-F9BC-D37C-FC23-4D5C1970FB73}"/>
                </a:ext>
              </a:extLst>
            </p:cNvPr>
            <p:cNvSpPr/>
            <p:nvPr/>
          </p:nvSpPr>
          <p:spPr>
            <a:xfrm>
              <a:off x="433136" y="3111418"/>
              <a:ext cx="3686477" cy="983909"/>
            </a:xfrm>
            <a:prstGeom prst="ellipse">
              <a:avLst/>
            </a:prstGeom>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C311E0E5-24CB-6B34-3BD6-363C277817B3}"/>
                </a:ext>
              </a:extLst>
            </p:cNvPr>
            <p:cNvSpPr txBox="1"/>
            <p:nvPr/>
          </p:nvSpPr>
          <p:spPr>
            <a:xfrm>
              <a:off x="530769" y="3285692"/>
              <a:ext cx="3467616" cy="584775"/>
            </a:xfrm>
            <a:prstGeom prst="rect">
              <a:avLst/>
            </a:prstGeom>
            <a:noFill/>
            <a:ln>
              <a:noFill/>
            </a:ln>
          </p:spPr>
          <p:txBody>
            <a:bodyPr wrap="none" rtlCol="0" anchor="ctr" anchorCtr="0">
              <a:spAutoFit/>
            </a:bodyPr>
            <a:lstStyle/>
            <a:p>
              <a:pPr algn="ctr"/>
              <a:r>
                <a:rPr kumimoji="1" lang="ja-JP" altLang="en-US" sz="3200" dirty="0"/>
                <a:t>社会の意識の変化</a:t>
              </a:r>
              <a:endParaRPr kumimoji="1" lang="en-US" altLang="ja-JP" sz="3200" dirty="0"/>
            </a:p>
          </p:txBody>
        </p:sp>
      </p:grpSp>
      <p:grpSp>
        <p:nvGrpSpPr>
          <p:cNvPr id="37" name="グループ化 36">
            <a:extLst>
              <a:ext uri="{FF2B5EF4-FFF2-40B4-BE49-F238E27FC236}">
                <a16:creationId xmlns:a16="http://schemas.microsoft.com/office/drawing/2014/main" id="{026C1153-C0F3-C0DA-4893-878B97DDC14E}"/>
              </a:ext>
            </a:extLst>
          </p:cNvPr>
          <p:cNvGrpSpPr/>
          <p:nvPr/>
        </p:nvGrpSpPr>
        <p:grpSpPr>
          <a:xfrm>
            <a:off x="1129061" y="882969"/>
            <a:ext cx="3554232" cy="1359793"/>
            <a:chOff x="1154979" y="1178420"/>
            <a:chExt cx="3554232" cy="1359793"/>
          </a:xfrm>
        </p:grpSpPr>
        <p:sp>
          <p:nvSpPr>
            <p:cNvPr id="31" name="楕円 30">
              <a:extLst>
                <a:ext uri="{FF2B5EF4-FFF2-40B4-BE49-F238E27FC236}">
                  <a16:creationId xmlns:a16="http://schemas.microsoft.com/office/drawing/2014/main" id="{4D27D9D4-CC7F-CCBB-9E06-FF178D69F965}"/>
                </a:ext>
              </a:extLst>
            </p:cNvPr>
            <p:cNvSpPr/>
            <p:nvPr/>
          </p:nvSpPr>
          <p:spPr>
            <a:xfrm>
              <a:off x="1154979" y="1178420"/>
              <a:ext cx="3554232" cy="1359793"/>
            </a:xfrm>
            <a:prstGeom prst="ellipse">
              <a:avLst/>
            </a:prstGeom>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C7647A9-D288-B2BF-C85D-60680B0BAD25}"/>
                </a:ext>
              </a:extLst>
            </p:cNvPr>
            <p:cNvSpPr txBox="1"/>
            <p:nvPr/>
          </p:nvSpPr>
          <p:spPr>
            <a:xfrm>
              <a:off x="1803800" y="1292529"/>
              <a:ext cx="2236510" cy="1077218"/>
            </a:xfrm>
            <a:prstGeom prst="rect">
              <a:avLst/>
            </a:prstGeom>
            <a:noFill/>
            <a:ln>
              <a:noFill/>
            </a:ln>
          </p:spPr>
          <p:txBody>
            <a:bodyPr wrap="none" rtlCol="0" anchor="ctr" anchorCtr="0">
              <a:spAutoFit/>
            </a:bodyPr>
            <a:lstStyle/>
            <a:p>
              <a:pPr algn="ctr"/>
              <a:r>
                <a:rPr kumimoji="1" lang="ja-JP" altLang="en-US" sz="3200" dirty="0"/>
                <a:t>被害者側の</a:t>
              </a:r>
              <a:endParaRPr kumimoji="1" lang="en-US" altLang="ja-JP" sz="3200" dirty="0"/>
            </a:p>
            <a:p>
              <a:pPr algn="ctr"/>
              <a:r>
                <a:rPr kumimoji="1" lang="ja-JP" altLang="en-US" sz="3200" dirty="0"/>
                <a:t>意識の変化</a:t>
              </a:r>
              <a:endParaRPr kumimoji="1" lang="en-US" altLang="ja-JP" sz="3200" dirty="0"/>
            </a:p>
          </p:txBody>
        </p:sp>
      </p:grpSp>
      <p:grpSp>
        <p:nvGrpSpPr>
          <p:cNvPr id="23" name="グループ化 22">
            <a:extLst>
              <a:ext uri="{FF2B5EF4-FFF2-40B4-BE49-F238E27FC236}">
                <a16:creationId xmlns:a16="http://schemas.microsoft.com/office/drawing/2014/main" id="{A0AEC7A8-65E0-0FD0-6B9D-08CDC75D61AE}"/>
              </a:ext>
            </a:extLst>
          </p:cNvPr>
          <p:cNvGrpSpPr/>
          <p:nvPr/>
        </p:nvGrpSpPr>
        <p:grpSpPr>
          <a:xfrm>
            <a:off x="129895" y="3105830"/>
            <a:ext cx="3128676" cy="1280637"/>
            <a:chOff x="226489" y="3021012"/>
            <a:chExt cx="3128676" cy="1357323"/>
          </a:xfrm>
        </p:grpSpPr>
        <p:sp>
          <p:nvSpPr>
            <p:cNvPr id="33" name="楕円 32">
              <a:extLst>
                <a:ext uri="{FF2B5EF4-FFF2-40B4-BE49-F238E27FC236}">
                  <a16:creationId xmlns:a16="http://schemas.microsoft.com/office/drawing/2014/main" id="{F0FC12BE-7EFE-6CBE-6DBE-2DD92CF5D572}"/>
                </a:ext>
              </a:extLst>
            </p:cNvPr>
            <p:cNvSpPr/>
            <p:nvPr/>
          </p:nvSpPr>
          <p:spPr>
            <a:xfrm>
              <a:off x="226489" y="3021012"/>
              <a:ext cx="3128676" cy="1357323"/>
            </a:xfrm>
            <a:prstGeom prst="ellipse">
              <a:avLst/>
            </a:prstGeom>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2D01A2A9-87A9-7B16-6925-1F88EAD80D95}"/>
                </a:ext>
              </a:extLst>
            </p:cNvPr>
            <p:cNvSpPr txBox="1"/>
            <p:nvPr/>
          </p:nvSpPr>
          <p:spPr>
            <a:xfrm>
              <a:off x="823803" y="3106435"/>
              <a:ext cx="1936749" cy="1077218"/>
            </a:xfrm>
            <a:prstGeom prst="rect">
              <a:avLst/>
            </a:prstGeom>
            <a:noFill/>
            <a:ln>
              <a:noFill/>
            </a:ln>
          </p:spPr>
          <p:txBody>
            <a:bodyPr wrap="none" rtlCol="0" anchor="ctr" anchorCtr="0">
              <a:spAutoFit/>
            </a:bodyPr>
            <a:lstStyle/>
            <a:p>
              <a:pPr algn="ctr"/>
              <a:r>
                <a:rPr kumimoji="1" lang="ja-JP" altLang="en-US" sz="3200" dirty="0"/>
                <a:t>マスコミの</a:t>
              </a:r>
              <a:endParaRPr kumimoji="1" lang="en-US" altLang="ja-JP" sz="3200" dirty="0"/>
            </a:p>
            <a:p>
              <a:pPr algn="ctr"/>
              <a:r>
                <a:rPr kumimoji="1" lang="ja-JP" altLang="en-US" sz="3200" dirty="0"/>
                <a:t>対応変化</a:t>
              </a:r>
              <a:endParaRPr kumimoji="1" lang="en-US" altLang="ja-JP" sz="3200" dirty="0"/>
            </a:p>
          </p:txBody>
        </p:sp>
      </p:grpSp>
      <p:grpSp>
        <p:nvGrpSpPr>
          <p:cNvPr id="25" name="グループ化 24">
            <a:extLst>
              <a:ext uri="{FF2B5EF4-FFF2-40B4-BE49-F238E27FC236}">
                <a16:creationId xmlns:a16="http://schemas.microsoft.com/office/drawing/2014/main" id="{C67ACEBC-BE2F-1F6B-9D20-41200B9D04B8}"/>
              </a:ext>
            </a:extLst>
          </p:cNvPr>
          <p:cNvGrpSpPr/>
          <p:nvPr/>
        </p:nvGrpSpPr>
        <p:grpSpPr>
          <a:xfrm>
            <a:off x="7600624" y="5476276"/>
            <a:ext cx="4212704" cy="1306730"/>
            <a:chOff x="7211658" y="1131316"/>
            <a:chExt cx="4212704" cy="1306730"/>
          </a:xfrm>
        </p:grpSpPr>
        <p:sp>
          <p:nvSpPr>
            <p:cNvPr id="34" name="楕円 33">
              <a:extLst>
                <a:ext uri="{FF2B5EF4-FFF2-40B4-BE49-F238E27FC236}">
                  <a16:creationId xmlns:a16="http://schemas.microsoft.com/office/drawing/2014/main" id="{9E642C13-508F-174B-E9AD-54A14AEFC730}"/>
                </a:ext>
              </a:extLst>
            </p:cNvPr>
            <p:cNvSpPr/>
            <p:nvPr/>
          </p:nvSpPr>
          <p:spPr>
            <a:xfrm>
              <a:off x="7211658" y="1131316"/>
              <a:ext cx="4212704" cy="1306730"/>
            </a:xfrm>
            <a:prstGeom prst="ellipse">
              <a:avLst/>
            </a:prstGeom>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387FFC7-7C6E-6058-85E4-07A538D9FCD3}"/>
                </a:ext>
              </a:extLst>
            </p:cNvPr>
            <p:cNvSpPr txBox="1"/>
            <p:nvPr/>
          </p:nvSpPr>
          <p:spPr>
            <a:xfrm>
              <a:off x="7221283" y="1277604"/>
              <a:ext cx="4174379" cy="1069929"/>
            </a:xfrm>
            <a:prstGeom prst="rect">
              <a:avLst/>
            </a:prstGeom>
            <a:noFill/>
            <a:ln>
              <a:noFill/>
            </a:ln>
          </p:spPr>
          <p:txBody>
            <a:bodyPr wrap="square" rtlCol="0" anchor="ctr" anchorCtr="0">
              <a:spAutoFit/>
            </a:bodyPr>
            <a:lstStyle/>
            <a:p>
              <a:pPr algn="ctr"/>
              <a:r>
                <a:rPr kumimoji="1" lang="ja-JP" altLang="en-US" sz="3200" dirty="0"/>
                <a:t>ロータリアンによる</a:t>
              </a:r>
              <a:endParaRPr kumimoji="1" lang="en-US" altLang="ja-JP" sz="3200" dirty="0"/>
            </a:p>
            <a:p>
              <a:pPr algn="ctr"/>
              <a:r>
                <a:rPr kumimoji="1" lang="ja-JP" altLang="en-US" sz="3200" dirty="0"/>
                <a:t>不祥事の多発</a:t>
              </a:r>
              <a:endParaRPr kumimoji="1" lang="en-US" altLang="ja-JP" sz="3200" dirty="0"/>
            </a:p>
          </p:txBody>
        </p:sp>
      </p:grpSp>
      <p:grpSp>
        <p:nvGrpSpPr>
          <p:cNvPr id="41" name="グループ化 40">
            <a:extLst>
              <a:ext uri="{FF2B5EF4-FFF2-40B4-BE49-F238E27FC236}">
                <a16:creationId xmlns:a16="http://schemas.microsoft.com/office/drawing/2014/main" id="{F7BC9B60-22B3-2DEA-C2F9-3C1F9361088D}"/>
              </a:ext>
            </a:extLst>
          </p:cNvPr>
          <p:cNvGrpSpPr/>
          <p:nvPr/>
        </p:nvGrpSpPr>
        <p:grpSpPr>
          <a:xfrm>
            <a:off x="7811575" y="945864"/>
            <a:ext cx="3554232" cy="1179645"/>
            <a:chOff x="8700186" y="3353067"/>
            <a:chExt cx="3246075" cy="901297"/>
          </a:xfrm>
        </p:grpSpPr>
        <p:sp>
          <p:nvSpPr>
            <p:cNvPr id="35" name="楕円 34">
              <a:extLst>
                <a:ext uri="{FF2B5EF4-FFF2-40B4-BE49-F238E27FC236}">
                  <a16:creationId xmlns:a16="http://schemas.microsoft.com/office/drawing/2014/main" id="{CB1F7F58-737E-B71D-94D0-C25F9CB68BA9}"/>
                </a:ext>
              </a:extLst>
            </p:cNvPr>
            <p:cNvSpPr/>
            <p:nvPr/>
          </p:nvSpPr>
          <p:spPr>
            <a:xfrm>
              <a:off x="8700186" y="3353067"/>
              <a:ext cx="3246075" cy="901297"/>
            </a:xfrm>
            <a:prstGeom prst="ellipse">
              <a:avLst/>
            </a:prstGeom>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B3758D3D-9D3F-253B-B8CF-886D14373AE4}"/>
                </a:ext>
              </a:extLst>
            </p:cNvPr>
            <p:cNvSpPr txBox="1"/>
            <p:nvPr/>
          </p:nvSpPr>
          <p:spPr>
            <a:xfrm>
              <a:off x="8789340" y="3510552"/>
              <a:ext cx="3057248" cy="584775"/>
            </a:xfrm>
            <a:prstGeom prst="rect">
              <a:avLst/>
            </a:prstGeom>
            <a:noFill/>
            <a:ln>
              <a:noFill/>
            </a:ln>
          </p:spPr>
          <p:txBody>
            <a:bodyPr wrap="none" rtlCol="0" anchor="ctr" anchorCtr="0">
              <a:spAutoFit/>
            </a:bodyPr>
            <a:lstStyle/>
            <a:p>
              <a:pPr algn="ctr"/>
              <a:r>
                <a:rPr kumimoji="1" lang="ja-JP" altLang="en-US" sz="3200" dirty="0"/>
                <a:t>女性会員の増加</a:t>
              </a:r>
              <a:endParaRPr kumimoji="1" lang="en-US" altLang="ja-JP" sz="3200" dirty="0"/>
            </a:p>
          </p:txBody>
        </p:sp>
      </p:grpSp>
      <p:grpSp>
        <p:nvGrpSpPr>
          <p:cNvPr id="42" name="グループ化 41">
            <a:extLst>
              <a:ext uri="{FF2B5EF4-FFF2-40B4-BE49-F238E27FC236}">
                <a16:creationId xmlns:a16="http://schemas.microsoft.com/office/drawing/2014/main" id="{9FBF1AB1-D9AD-40C9-A3D7-75622D17E16B}"/>
              </a:ext>
            </a:extLst>
          </p:cNvPr>
          <p:cNvGrpSpPr/>
          <p:nvPr/>
        </p:nvGrpSpPr>
        <p:grpSpPr>
          <a:xfrm>
            <a:off x="8968403" y="3417465"/>
            <a:ext cx="3004393" cy="984485"/>
            <a:chOff x="7476865" y="4889152"/>
            <a:chExt cx="2926439" cy="887924"/>
          </a:xfrm>
        </p:grpSpPr>
        <p:sp>
          <p:nvSpPr>
            <p:cNvPr id="36" name="楕円 35">
              <a:extLst>
                <a:ext uri="{FF2B5EF4-FFF2-40B4-BE49-F238E27FC236}">
                  <a16:creationId xmlns:a16="http://schemas.microsoft.com/office/drawing/2014/main" id="{302036B9-1464-823F-7192-E5619828C8E2}"/>
                </a:ext>
              </a:extLst>
            </p:cNvPr>
            <p:cNvSpPr/>
            <p:nvPr/>
          </p:nvSpPr>
          <p:spPr>
            <a:xfrm>
              <a:off x="7476865" y="4889152"/>
              <a:ext cx="2926439" cy="887924"/>
            </a:xfrm>
            <a:prstGeom prst="ellipse">
              <a:avLst/>
            </a:prstGeom>
            <a:gradFill>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792EDFCA-AB04-7EF4-20B3-988857D4589E}"/>
                </a:ext>
              </a:extLst>
            </p:cNvPr>
            <p:cNvSpPr txBox="1"/>
            <p:nvPr/>
          </p:nvSpPr>
          <p:spPr>
            <a:xfrm>
              <a:off x="7636682" y="5049891"/>
              <a:ext cx="2606804" cy="584775"/>
            </a:xfrm>
            <a:prstGeom prst="rect">
              <a:avLst/>
            </a:prstGeom>
            <a:noFill/>
            <a:ln>
              <a:noFill/>
            </a:ln>
          </p:spPr>
          <p:txBody>
            <a:bodyPr wrap="none" rtlCol="0" anchor="ctr" anchorCtr="0">
              <a:spAutoFit/>
            </a:bodyPr>
            <a:lstStyle/>
            <a:p>
              <a:pPr algn="ctr"/>
              <a:r>
                <a:rPr kumimoji="1" lang="ja-JP" altLang="en-US" sz="3200" dirty="0"/>
                <a:t>多様な価値観</a:t>
              </a:r>
              <a:endParaRPr kumimoji="1" lang="en-US" altLang="ja-JP" sz="3200" dirty="0"/>
            </a:p>
          </p:txBody>
        </p:sp>
      </p:grpSp>
      <p:grpSp>
        <p:nvGrpSpPr>
          <p:cNvPr id="43" name="グループ化 42">
            <a:extLst>
              <a:ext uri="{FF2B5EF4-FFF2-40B4-BE49-F238E27FC236}">
                <a16:creationId xmlns:a16="http://schemas.microsoft.com/office/drawing/2014/main" id="{CD990D00-DBDD-580B-A2DE-96B29132D8E9}"/>
              </a:ext>
            </a:extLst>
          </p:cNvPr>
          <p:cNvGrpSpPr/>
          <p:nvPr/>
        </p:nvGrpSpPr>
        <p:grpSpPr>
          <a:xfrm>
            <a:off x="3810675" y="2446176"/>
            <a:ext cx="4594863" cy="2312292"/>
            <a:chOff x="4013353" y="2129546"/>
            <a:chExt cx="4594863" cy="2312292"/>
          </a:xfrm>
        </p:grpSpPr>
        <p:sp>
          <p:nvSpPr>
            <p:cNvPr id="30" name="楕円 29">
              <a:extLst>
                <a:ext uri="{FF2B5EF4-FFF2-40B4-BE49-F238E27FC236}">
                  <a16:creationId xmlns:a16="http://schemas.microsoft.com/office/drawing/2014/main" id="{B693241D-1887-2194-2EC7-CF51FDF8E1BA}"/>
                </a:ext>
              </a:extLst>
            </p:cNvPr>
            <p:cNvSpPr/>
            <p:nvPr/>
          </p:nvSpPr>
          <p:spPr>
            <a:xfrm>
              <a:off x="4013353" y="2129546"/>
              <a:ext cx="4594863" cy="2312292"/>
            </a:xfrm>
            <a:prstGeom prst="ellipse">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a:extLst>
                <a:ext uri="{FF2B5EF4-FFF2-40B4-BE49-F238E27FC236}">
                  <a16:creationId xmlns:a16="http://schemas.microsoft.com/office/drawing/2014/main" id="{50DEC556-C17E-14BC-B4C5-EB49D1A52431}"/>
                </a:ext>
              </a:extLst>
            </p:cNvPr>
            <p:cNvGrpSpPr/>
            <p:nvPr/>
          </p:nvGrpSpPr>
          <p:grpSpPr>
            <a:xfrm>
              <a:off x="4154943" y="2525100"/>
              <a:ext cx="4366901" cy="1487415"/>
              <a:chOff x="4442501" y="4166439"/>
              <a:chExt cx="4366901" cy="1487415"/>
            </a:xfrm>
          </p:grpSpPr>
          <p:sp>
            <p:nvSpPr>
              <p:cNvPr id="26" name="テキスト ボックス 25">
                <a:extLst>
                  <a:ext uri="{FF2B5EF4-FFF2-40B4-BE49-F238E27FC236}">
                    <a16:creationId xmlns:a16="http://schemas.microsoft.com/office/drawing/2014/main" id="{C846EF58-7608-1D47-134F-3817E156E9B9}"/>
                  </a:ext>
                </a:extLst>
              </p:cNvPr>
              <p:cNvSpPr txBox="1"/>
              <p:nvPr/>
            </p:nvSpPr>
            <p:spPr>
              <a:xfrm>
                <a:off x="5005366" y="5069079"/>
                <a:ext cx="3241592" cy="584775"/>
              </a:xfrm>
              <a:prstGeom prst="rect">
                <a:avLst/>
              </a:prstGeom>
              <a:noFill/>
            </p:spPr>
            <p:txBody>
              <a:bodyPr wrap="none" rtlCol="0">
                <a:spAutoFit/>
              </a:bodyPr>
              <a:lstStyle/>
              <a:p>
                <a:pPr algn="ctr"/>
                <a:r>
                  <a:rPr kumimoji="1" lang="ja-JP" altLang="en-US" sz="3200" dirty="0"/>
                  <a:t>起こりやすい環境</a:t>
                </a:r>
                <a:endParaRPr kumimoji="1" lang="en-US" altLang="ja-JP" sz="3200" dirty="0"/>
              </a:p>
            </p:txBody>
          </p:sp>
          <p:sp>
            <p:nvSpPr>
              <p:cNvPr id="27" name="テキスト ボックス 26">
                <a:extLst>
                  <a:ext uri="{FF2B5EF4-FFF2-40B4-BE49-F238E27FC236}">
                    <a16:creationId xmlns:a16="http://schemas.microsoft.com/office/drawing/2014/main" id="{9E236F17-43C4-CF94-F3BE-E687A6A052DF}"/>
                  </a:ext>
                </a:extLst>
              </p:cNvPr>
              <p:cNvSpPr txBox="1"/>
              <p:nvPr/>
            </p:nvSpPr>
            <p:spPr>
              <a:xfrm>
                <a:off x="4442501" y="4166439"/>
                <a:ext cx="4366901" cy="1107996"/>
              </a:xfrm>
              <a:prstGeom prst="rect">
                <a:avLst/>
              </a:prstGeom>
              <a:noFill/>
            </p:spPr>
            <p:txBody>
              <a:bodyPr wrap="none" rtlCol="0">
                <a:spAutoFit/>
              </a:bodyPr>
              <a:lstStyle/>
              <a:p>
                <a:pPr algn="ctr"/>
                <a:r>
                  <a:rPr kumimoji="1" lang="ja-JP" altLang="en-US" sz="6600" dirty="0"/>
                  <a:t>ハラスメント</a:t>
                </a:r>
                <a:endParaRPr kumimoji="1" lang="en-US" altLang="ja-JP" sz="6600" dirty="0"/>
              </a:p>
            </p:txBody>
          </p:sp>
        </p:grpSp>
      </p:grpSp>
      <p:grpSp>
        <p:nvGrpSpPr>
          <p:cNvPr id="14" name="グループ化 13">
            <a:extLst>
              <a:ext uri="{FF2B5EF4-FFF2-40B4-BE49-F238E27FC236}">
                <a16:creationId xmlns:a16="http://schemas.microsoft.com/office/drawing/2014/main" id="{3F025FC0-80D7-A292-C65E-50F5E28E8D4A}"/>
              </a:ext>
            </a:extLst>
          </p:cNvPr>
          <p:cNvGrpSpPr/>
          <p:nvPr/>
        </p:nvGrpSpPr>
        <p:grpSpPr>
          <a:xfrm>
            <a:off x="2193571" y="2417734"/>
            <a:ext cx="1971412" cy="647018"/>
            <a:chOff x="3171039" y="2135261"/>
            <a:chExt cx="1971412" cy="647018"/>
          </a:xfrm>
        </p:grpSpPr>
        <p:sp>
          <p:nvSpPr>
            <p:cNvPr id="7" name="楕円 6">
              <a:extLst>
                <a:ext uri="{FF2B5EF4-FFF2-40B4-BE49-F238E27FC236}">
                  <a16:creationId xmlns:a16="http://schemas.microsoft.com/office/drawing/2014/main" id="{43B75A75-7C1E-D6AB-2648-992634AF86C4}"/>
                </a:ext>
              </a:extLst>
            </p:cNvPr>
            <p:cNvSpPr/>
            <p:nvPr/>
          </p:nvSpPr>
          <p:spPr>
            <a:xfrm>
              <a:off x="3171039" y="2135261"/>
              <a:ext cx="1971412" cy="647018"/>
            </a:xfrm>
            <a:prstGeom prst="ellipse">
              <a:avLst/>
            </a:prstGeom>
            <a:gradFill flip="none" rotWithShape="1">
              <a:gsLst>
                <a:gs pos="0">
                  <a:schemeClr val="accent2">
                    <a:lumMod val="0"/>
                    <a:lumOff val="100000"/>
                  </a:schemeClr>
                </a:gs>
                <a:gs pos="35000">
                  <a:schemeClr val="accent2">
                    <a:lumMod val="0"/>
                    <a:lumOff val="100000"/>
                  </a:schemeClr>
                </a:gs>
                <a:gs pos="100000">
                  <a:srgbClr val="FF3300"/>
                </a:gs>
              </a:gsLst>
              <a:path path="circle">
                <a:fillToRect l="50000" t="-80000" r="50000" b="180000"/>
              </a:path>
              <a:tileRect/>
            </a:gra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a:extLst>
                <a:ext uri="{FF2B5EF4-FFF2-40B4-BE49-F238E27FC236}">
                  <a16:creationId xmlns:a16="http://schemas.microsoft.com/office/drawing/2014/main" id="{392B1467-1638-4C5A-D55E-5DCA23139F25}"/>
                </a:ext>
              </a:extLst>
            </p:cNvPr>
            <p:cNvSpPr txBox="1"/>
            <p:nvPr/>
          </p:nvSpPr>
          <p:spPr>
            <a:xfrm>
              <a:off x="3293421" y="2236649"/>
              <a:ext cx="1723549" cy="461665"/>
            </a:xfrm>
            <a:prstGeom prst="rect">
              <a:avLst/>
            </a:prstGeom>
            <a:noFill/>
            <a:ln>
              <a:noFill/>
            </a:ln>
          </p:spPr>
          <p:txBody>
            <a:bodyPr wrap="none" rtlCol="0" anchor="ctr" anchorCtr="0">
              <a:spAutoFit/>
            </a:bodyPr>
            <a:lstStyle/>
            <a:p>
              <a:pPr algn="ctr"/>
              <a:r>
                <a:rPr kumimoji="1" lang="ja-JP" altLang="en-US" sz="2400" dirty="0"/>
                <a:t>告発が容易</a:t>
              </a:r>
              <a:endParaRPr kumimoji="1" lang="en-US" altLang="ja-JP" sz="2400" dirty="0"/>
            </a:p>
          </p:txBody>
        </p:sp>
      </p:grpSp>
      <p:grpSp>
        <p:nvGrpSpPr>
          <p:cNvPr id="24" name="グループ化 23">
            <a:extLst>
              <a:ext uri="{FF2B5EF4-FFF2-40B4-BE49-F238E27FC236}">
                <a16:creationId xmlns:a16="http://schemas.microsoft.com/office/drawing/2014/main" id="{3A52F620-EE7F-B551-396B-6EBFDF70A7A6}"/>
              </a:ext>
            </a:extLst>
          </p:cNvPr>
          <p:cNvGrpSpPr/>
          <p:nvPr/>
        </p:nvGrpSpPr>
        <p:grpSpPr>
          <a:xfrm>
            <a:off x="3157022" y="4488443"/>
            <a:ext cx="1251003" cy="616574"/>
            <a:chOff x="8288914" y="2320941"/>
            <a:chExt cx="1251003" cy="616574"/>
          </a:xfrm>
        </p:grpSpPr>
        <p:sp>
          <p:nvSpPr>
            <p:cNvPr id="11" name="楕円 10">
              <a:extLst>
                <a:ext uri="{FF2B5EF4-FFF2-40B4-BE49-F238E27FC236}">
                  <a16:creationId xmlns:a16="http://schemas.microsoft.com/office/drawing/2014/main" id="{1E6ECFBE-46DE-58B0-7D88-0AB0B7534EF7}"/>
                </a:ext>
              </a:extLst>
            </p:cNvPr>
            <p:cNvSpPr/>
            <p:nvPr/>
          </p:nvSpPr>
          <p:spPr>
            <a:xfrm>
              <a:off x="8288914" y="2320941"/>
              <a:ext cx="1251003" cy="616574"/>
            </a:xfrm>
            <a:prstGeom prst="ellipse">
              <a:avLst/>
            </a:prstGeom>
            <a:gradFill flip="none" rotWithShape="1">
              <a:gsLst>
                <a:gs pos="0">
                  <a:schemeClr val="accent2">
                    <a:lumMod val="0"/>
                    <a:lumOff val="100000"/>
                  </a:schemeClr>
                </a:gs>
                <a:gs pos="35000">
                  <a:schemeClr val="accent2">
                    <a:lumMod val="0"/>
                    <a:lumOff val="100000"/>
                  </a:schemeClr>
                </a:gs>
                <a:gs pos="100000">
                  <a:srgbClr val="FF3300"/>
                </a:gs>
              </a:gsLst>
              <a:path path="circle">
                <a:fillToRect l="50000" t="-80000" r="50000" b="180000"/>
              </a:path>
              <a:tileRect/>
            </a:gra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テキスト ボックス 44">
              <a:extLst>
                <a:ext uri="{FF2B5EF4-FFF2-40B4-BE49-F238E27FC236}">
                  <a16:creationId xmlns:a16="http://schemas.microsoft.com/office/drawing/2014/main" id="{7234EC0B-56B6-FFD7-4387-3A12AA1E0E44}"/>
                </a:ext>
              </a:extLst>
            </p:cNvPr>
            <p:cNvSpPr txBox="1"/>
            <p:nvPr/>
          </p:nvSpPr>
          <p:spPr>
            <a:xfrm>
              <a:off x="8522097" y="2400088"/>
              <a:ext cx="800219" cy="461665"/>
            </a:xfrm>
            <a:prstGeom prst="rect">
              <a:avLst/>
            </a:prstGeom>
            <a:noFill/>
            <a:ln>
              <a:noFill/>
            </a:ln>
          </p:spPr>
          <p:txBody>
            <a:bodyPr wrap="none" rtlCol="0" anchor="ctr" anchorCtr="0">
              <a:spAutoFit/>
            </a:bodyPr>
            <a:lstStyle/>
            <a:p>
              <a:pPr algn="ctr"/>
              <a:r>
                <a:rPr kumimoji="1" lang="ja-JP" altLang="en-US" sz="2400" dirty="0"/>
                <a:t>炎上</a:t>
              </a:r>
              <a:endParaRPr kumimoji="1" lang="en-US" altLang="ja-JP" sz="2400" dirty="0"/>
            </a:p>
          </p:txBody>
        </p:sp>
      </p:grpSp>
      <p:grpSp>
        <p:nvGrpSpPr>
          <p:cNvPr id="19" name="グループ化 18">
            <a:extLst>
              <a:ext uri="{FF2B5EF4-FFF2-40B4-BE49-F238E27FC236}">
                <a16:creationId xmlns:a16="http://schemas.microsoft.com/office/drawing/2014/main" id="{FBB4C40F-A3FD-1B3C-05CE-39F74D02E6A5}"/>
              </a:ext>
            </a:extLst>
          </p:cNvPr>
          <p:cNvGrpSpPr/>
          <p:nvPr/>
        </p:nvGrpSpPr>
        <p:grpSpPr>
          <a:xfrm>
            <a:off x="4999267" y="5231785"/>
            <a:ext cx="2193465" cy="728339"/>
            <a:chOff x="2376768" y="4412944"/>
            <a:chExt cx="2193465" cy="728339"/>
          </a:xfrm>
        </p:grpSpPr>
        <p:sp>
          <p:nvSpPr>
            <p:cNvPr id="8" name="楕円 7">
              <a:extLst>
                <a:ext uri="{FF2B5EF4-FFF2-40B4-BE49-F238E27FC236}">
                  <a16:creationId xmlns:a16="http://schemas.microsoft.com/office/drawing/2014/main" id="{E996F7F0-7AD9-01E7-D55C-0AD48ED24052}"/>
                </a:ext>
              </a:extLst>
            </p:cNvPr>
            <p:cNvSpPr/>
            <p:nvPr/>
          </p:nvSpPr>
          <p:spPr>
            <a:xfrm>
              <a:off x="2376768" y="4412944"/>
              <a:ext cx="2193465" cy="728339"/>
            </a:xfrm>
            <a:prstGeom prst="ellipse">
              <a:avLst/>
            </a:prstGeom>
            <a:gradFill flip="none" rotWithShape="1">
              <a:gsLst>
                <a:gs pos="0">
                  <a:schemeClr val="accent2">
                    <a:lumMod val="0"/>
                    <a:lumOff val="100000"/>
                  </a:schemeClr>
                </a:gs>
                <a:gs pos="35000">
                  <a:schemeClr val="accent2">
                    <a:lumMod val="0"/>
                    <a:lumOff val="100000"/>
                  </a:schemeClr>
                </a:gs>
                <a:gs pos="100000">
                  <a:srgbClr val="FF3300"/>
                </a:gs>
              </a:gsLst>
              <a:path path="circle">
                <a:fillToRect l="50000" t="-80000" r="50000" b="180000"/>
              </a:path>
              <a:tileRect/>
            </a:gra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a:extLst>
                <a:ext uri="{FF2B5EF4-FFF2-40B4-BE49-F238E27FC236}">
                  <a16:creationId xmlns:a16="http://schemas.microsoft.com/office/drawing/2014/main" id="{F199CEA3-9155-014D-0D0A-E1C6F006D977}"/>
                </a:ext>
              </a:extLst>
            </p:cNvPr>
            <p:cNvSpPr txBox="1"/>
            <p:nvPr/>
          </p:nvSpPr>
          <p:spPr>
            <a:xfrm>
              <a:off x="2435528" y="4543261"/>
              <a:ext cx="2082621" cy="461665"/>
            </a:xfrm>
            <a:prstGeom prst="rect">
              <a:avLst/>
            </a:prstGeom>
            <a:noFill/>
            <a:ln>
              <a:noFill/>
            </a:ln>
          </p:spPr>
          <p:txBody>
            <a:bodyPr wrap="none" rtlCol="0" anchor="ctr" anchorCtr="0">
              <a:spAutoFit/>
            </a:bodyPr>
            <a:lstStyle/>
            <a:p>
              <a:pPr algn="ctr"/>
              <a:r>
                <a:rPr kumimoji="1" lang="ja-JP" altLang="en-US" sz="2400" dirty="0"/>
                <a:t>特権・例外なし</a:t>
              </a:r>
              <a:endParaRPr kumimoji="1" lang="en-US" altLang="ja-JP" sz="2400" dirty="0"/>
            </a:p>
          </p:txBody>
        </p:sp>
      </p:grpSp>
      <p:grpSp>
        <p:nvGrpSpPr>
          <p:cNvPr id="21" name="グループ化 20">
            <a:extLst>
              <a:ext uri="{FF2B5EF4-FFF2-40B4-BE49-F238E27FC236}">
                <a16:creationId xmlns:a16="http://schemas.microsoft.com/office/drawing/2014/main" id="{FECBAFEE-31AE-E8EC-3B03-15D73FF6D3C6}"/>
              </a:ext>
            </a:extLst>
          </p:cNvPr>
          <p:cNvGrpSpPr/>
          <p:nvPr/>
        </p:nvGrpSpPr>
        <p:grpSpPr>
          <a:xfrm>
            <a:off x="5057661" y="1453254"/>
            <a:ext cx="2076676" cy="791494"/>
            <a:chOff x="5335810" y="4852667"/>
            <a:chExt cx="2076676" cy="791494"/>
          </a:xfrm>
        </p:grpSpPr>
        <p:sp>
          <p:nvSpPr>
            <p:cNvPr id="9" name="楕円 8">
              <a:extLst>
                <a:ext uri="{FF2B5EF4-FFF2-40B4-BE49-F238E27FC236}">
                  <a16:creationId xmlns:a16="http://schemas.microsoft.com/office/drawing/2014/main" id="{66F4C5D1-EB13-77B9-15C9-67774EE431A4}"/>
                </a:ext>
              </a:extLst>
            </p:cNvPr>
            <p:cNvSpPr/>
            <p:nvPr/>
          </p:nvSpPr>
          <p:spPr>
            <a:xfrm>
              <a:off x="5335810" y="4852667"/>
              <a:ext cx="2076676" cy="791494"/>
            </a:xfrm>
            <a:prstGeom prst="ellipse">
              <a:avLst/>
            </a:prstGeom>
            <a:gradFill flip="none" rotWithShape="1">
              <a:gsLst>
                <a:gs pos="0">
                  <a:schemeClr val="accent2">
                    <a:lumMod val="0"/>
                    <a:lumOff val="100000"/>
                  </a:schemeClr>
                </a:gs>
                <a:gs pos="35000">
                  <a:schemeClr val="accent2">
                    <a:lumMod val="0"/>
                    <a:lumOff val="100000"/>
                  </a:schemeClr>
                </a:gs>
                <a:gs pos="100000">
                  <a:srgbClr val="FF3300"/>
                </a:gs>
              </a:gsLst>
              <a:path path="circle">
                <a:fillToRect l="50000" t="-80000" r="50000" b="180000"/>
              </a:path>
              <a:tileRect/>
            </a:gra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テキスト ボックス 48">
              <a:extLst>
                <a:ext uri="{FF2B5EF4-FFF2-40B4-BE49-F238E27FC236}">
                  <a16:creationId xmlns:a16="http://schemas.microsoft.com/office/drawing/2014/main" id="{DFD9B01B-018C-C25C-DBCA-786838CF9E4E}"/>
                </a:ext>
              </a:extLst>
            </p:cNvPr>
            <p:cNvSpPr txBox="1"/>
            <p:nvPr/>
          </p:nvSpPr>
          <p:spPr>
            <a:xfrm>
              <a:off x="5574823" y="5017581"/>
              <a:ext cx="1604927" cy="461665"/>
            </a:xfrm>
            <a:prstGeom prst="rect">
              <a:avLst/>
            </a:prstGeom>
            <a:noFill/>
            <a:ln>
              <a:noFill/>
            </a:ln>
          </p:spPr>
          <p:txBody>
            <a:bodyPr wrap="none" rtlCol="0" anchor="ctr" anchorCtr="0">
              <a:spAutoFit/>
            </a:bodyPr>
            <a:lstStyle/>
            <a:p>
              <a:pPr algn="ctr"/>
              <a:r>
                <a:rPr kumimoji="1" lang="ja-JP" altLang="en-US" sz="2400" dirty="0"/>
                <a:t>我慢しない</a:t>
              </a:r>
              <a:endParaRPr kumimoji="1" lang="en-US" altLang="ja-JP" sz="2400" dirty="0"/>
            </a:p>
          </p:txBody>
        </p:sp>
      </p:grpSp>
      <p:grpSp>
        <p:nvGrpSpPr>
          <p:cNvPr id="22" name="グループ化 21">
            <a:extLst>
              <a:ext uri="{FF2B5EF4-FFF2-40B4-BE49-F238E27FC236}">
                <a16:creationId xmlns:a16="http://schemas.microsoft.com/office/drawing/2014/main" id="{D44939A2-746F-4672-4692-FF4B813E6895}"/>
              </a:ext>
            </a:extLst>
          </p:cNvPr>
          <p:cNvGrpSpPr/>
          <p:nvPr/>
        </p:nvGrpSpPr>
        <p:grpSpPr>
          <a:xfrm>
            <a:off x="7711304" y="4546901"/>
            <a:ext cx="2048713" cy="701212"/>
            <a:chOff x="8288914" y="4472091"/>
            <a:chExt cx="2048713" cy="701212"/>
          </a:xfrm>
        </p:grpSpPr>
        <p:sp>
          <p:nvSpPr>
            <p:cNvPr id="10" name="楕円 9">
              <a:extLst>
                <a:ext uri="{FF2B5EF4-FFF2-40B4-BE49-F238E27FC236}">
                  <a16:creationId xmlns:a16="http://schemas.microsoft.com/office/drawing/2014/main" id="{286B2914-2BFA-FBF2-5633-6B3341A9639E}"/>
                </a:ext>
              </a:extLst>
            </p:cNvPr>
            <p:cNvSpPr/>
            <p:nvPr/>
          </p:nvSpPr>
          <p:spPr>
            <a:xfrm>
              <a:off x="8288914" y="4472091"/>
              <a:ext cx="2048713" cy="701212"/>
            </a:xfrm>
            <a:prstGeom prst="ellipse">
              <a:avLst/>
            </a:prstGeom>
            <a:gradFill flip="none" rotWithShape="1">
              <a:gsLst>
                <a:gs pos="0">
                  <a:schemeClr val="accent2">
                    <a:lumMod val="0"/>
                    <a:lumOff val="100000"/>
                  </a:schemeClr>
                </a:gs>
                <a:gs pos="35000">
                  <a:schemeClr val="accent2">
                    <a:lumMod val="0"/>
                    <a:lumOff val="100000"/>
                  </a:schemeClr>
                </a:gs>
                <a:gs pos="100000">
                  <a:srgbClr val="FF3300"/>
                </a:gs>
              </a:gsLst>
              <a:path path="circle">
                <a:fillToRect l="50000" t="-80000" r="50000" b="180000"/>
              </a:path>
              <a:tileRect/>
            </a:gra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a:extLst>
                <a:ext uri="{FF2B5EF4-FFF2-40B4-BE49-F238E27FC236}">
                  <a16:creationId xmlns:a16="http://schemas.microsoft.com/office/drawing/2014/main" id="{3BA206CC-06BB-D90A-1715-A17CCFA37CE0}"/>
                </a:ext>
              </a:extLst>
            </p:cNvPr>
            <p:cNvSpPr txBox="1"/>
            <p:nvPr/>
          </p:nvSpPr>
          <p:spPr>
            <a:xfrm>
              <a:off x="8623059" y="4574109"/>
              <a:ext cx="1415772" cy="461665"/>
            </a:xfrm>
            <a:prstGeom prst="rect">
              <a:avLst/>
            </a:prstGeom>
            <a:noFill/>
            <a:ln>
              <a:noFill/>
            </a:ln>
          </p:spPr>
          <p:txBody>
            <a:bodyPr wrap="none" rtlCol="0" anchor="ctr" anchorCtr="0">
              <a:spAutoFit/>
            </a:bodyPr>
            <a:lstStyle/>
            <a:p>
              <a:pPr algn="ctr"/>
              <a:r>
                <a:rPr kumimoji="1" lang="ja-JP" altLang="en-US" sz="2400" dirty="0"/>
                <a:t>相談増加</a:t>
              </a:r>
              <a:endParaRPr kumimoji="1" lang="en-US" altLang="ja-JP" sz="2400" dirty="0"/>
            </a:p>
          </p:txBody>
        </p:sp>
      </p:grpSp>
      <p:grpSp>
        <p:nvGrpSpPr>
          <p:cNvPr id="29" name="グループ化 28">
            <a:extLst>
              <a:ext uri="{FF2B5EF4-FFF2-40B4-BE49-F238E27FC236}">
                <a16:creationId xmlns:a16="http://schemas.microsoft.com/office/drawing/2014/main" id="{515EC3AD-4E77-970F-1716-620765BE906F}"/>
              </a:ext>
            </a:extLst>
          </p:cNvPr>
          <p:cNvGrpSpPr/>
          <p:nvPr/>
        </p:nvGrpSpPr>
        <p:grpSpPr>
          <a:xfrm>
            <a:off x="8113169" y="2445466"/>
            <a:ext cx="2290136" cy="701211"/>
            <a:chOff x="8152821" y="2316436"/>
            <a:chExt cx="2290136" cy="701211"/>
          </a:xfrm>
        </p:grpSpPr>
        <p:sp>
          <p:nvSpPr>
            <p:cNvPr id="46" name="楕円 45">
              <a:extLst>
                <a:ext uri="{FF2B5EF4-FFF2-40B4-BE49-F238E27FC236}">
                  <a16:creationId xmlns:a16="http://schemas.microsoft.com/office/drawing/2014/main" id="{3061B646-7464-1197-9400-4BFB3C2F3740}"/>
                </a:ext>
              </a:extLst>
            </p:cNvPr>
            <p:cNvSpPr/>
            <p:nvPr/>
          </p:nvSpPr>
          <p:spPr>
            <a:xfrm>
              <a:off x="8152821" y="2316436"/>
              <a:ext cx="2222082" cy="701211"/>
            </a:xfrm>
            <a:prstGeom prst="ellipse">
              <a:avLst/>
            </a:prstGeom>
            <a:gradFill flip="none" rotWithShape="1">
              <a:gsLst>
                <a:gs pos="0">
                  <a:schemeClr val="accent2">
                    <a:lumMod val="0"/>
                    <a:lumOff val="100000"/>
                  </a:schemeClr>
                </a:gs>
                <a:gs pos="35000">
                  <a:schemeClr val="accent2">
                    <a:lumMod val="0"/>
                    <a:lumOff val="100000"/>
                  </a:schemeClr>
                </a:gs>
                <a:gs pos="100000">
                  <a:srgbClr val="FF3300"/>
                </a:gs>
              </a:gsLst>
              <a:path path="circle">
                <a:fillToRect l="50000" t="-80000" r="50000" b="180000"/>
              </a:path>
              <a:tileRect/>
            </a:gra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5824130F-EE8F-991D-54BF-5C5A63518668}"/>
                </a:ext>
              </a:extLst>
            </p:cNvPr>
            <p:cNvSpPr txBox="1"/>
            <p:nvPr/>
          </p:nvSpPr>
          <p:spPr>
            <a:xfrm>
              <a:off x="8220874" y="2427079"/>
              <a:ext cx="2222083" cy="461665"/>
            </a:xfrm>
            <a:prstGeom prst="rect">
              <a:avLst/>
            </a:prstGeom>
            <a:noFill/>
            <a:ln>
              <a:noFill/>
            </a:ln>
          </p:spPr>
          <p:txBody>
            <a:bodyPr wrap="none" rtlCol="0" anchor="ctr" anchorCtr="0">
              <a:spAutoFit/>
            </a:bodyPr>
            <a:lstStyle/>
            <a:p>
              <a:pPr algn="ctr"/>
              <a:r>
                <a:rPr kumimoji="1" lang="en-US" altLang="ja-JP" sz="2400" dirty="0"/>
                <a:t>RA</a:t>
              </a:r>
              <a:r>
                <a:rPr kumimoji="1" lang="ja-JP" altLang="en-US" sz="2400" dirty="0"/>
                <a:t>・米山奨学生</a:t>
              </a:r>
              <a:endParaRPr kumimoji="1" lang="en-US" altLang="ja-JP" sz="2400" dirty="0"/>
            </a:p>
          </p:txBody>
        </p:sp>
      </p:grpSp>
      <p:sp>
        <p:nvSpPr>
          <p:cNvPr id="3" name="スライド番号プレースホルダー 2">
            <a:extLst>
              <a:ext uri="{FF2B5EF4-FFF2-40B4-BE49-F238E27FC236}">
                <a16:creationId xmlns:a16="http://schemas.microsoft.com/office/drawing/2014/main" id="{E1601C02-9713-7505-7CB3-109D0FA0FB59}"/>
              </a:ext>
            </a:extLst>
          </p:cNvPr>
          <p:cNvSpPr>
            <a:spLocks noGrp="1"/>
          </p:cNvSpPr>
          <p:nvPr>
            <p:ph type="sldNum" sz="quarter" idx="12"/>
          </p:nvPr>
        </p:nvSpPr>
        <p:spPr/>
        <p:txBody>
          <a:bodyPr/>
          <a:lstStyle/>
          <a:p>
            <a:fld id="{18BDA287-6B12-40F1-8D3F-F590CBE11EE0}" type="slidenum">
              <a:rPr kumimoji="1" lang="ja-JP" altLang="en-US" smtClean="0"/>
              <a:t>4</a:t>
            </a:fld>
            <a:endParaRPr kumimoji="1" lang="ja-JP" altLang="en-US"/>
          </a:p>
        </p:txBody>
      </p:sp>
    </p:spTree>
    <p:extLst>
      <p:ext uri="{BB962C8B-B14F-4D97-AF65-F5344CB8AC3E}">
        <p14:creationId xmlns:p14="http://schemas.microsoft.com/office/powerpoint/2010/main" val="2528563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70CD5B0E-B166-459D-9DE7-935D8031EA4B}"/>
              </a:ext>
            </a:extLst>
          </p:cNvPr>
          <p:cNvSpPr txBox="1">
            <a:spLocks/>
          </p:cNvSpPr>
          <p:nvPr/>
        </p:nvSpPr>
        <p:spPr>
          <a:xfrm>
            <a:off x="589032" y="186776"/>
            <a:ext cx="11014075" cy="752475"/>
          </a:xfrm>
          <a:prstGeom prst="rect">
            <a:avLst/>
          </a:prstGeom>
        </p:spPr>
        <p:txBody>
          <a:bodyPr vert="horz" lIns="91440" tIns="45720" rIns="91440" bIns="45720" rtlCol="0" anchor="ctr" anchorCtr="0">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solidFill>
                  <a:schemeClr val="tx1"/>
                </a:solidFill>
              </a:rPr>
              <a:t>２．優先すべき日本の危機の対象</a:t>
            </a:r>
          </a:p>
        </p:txBody>
      </p:sp>
      <p:sp>
        <p:nvSpPr>
          <p:cNvPr id="4" name="コンテンツ プレースホルダー 2">
            <a:extLst>
              <a:ext uri="{FF2B5EF4-FFF2-40B4-BE49-F238E27FC236}">
                <a16:creationId xmlns:a16="http://schemas.microsoft.com/office/drawing/2014/main" id="{C15C386C-4380-4053-BBA6-274806FDAA73}"/>
              </a:ext>
            </a:extLst>
          </p:cNvPr>
          <p:cNvSpPr txBox="1">
            <a:spLocks/>
          </p:cNvSpPr>
          <p:nvPr/>
        </p:nvSpPr>
        <p:spPr>
          <a:xfrm>
            <a:off x="589032" y="1103027"/>
            <a:ext cx="11202390" cy="5568197"/>
          </a:xfrm>
          <a:prstGeom prst="rect">
            <a:avLst/>
          </a:prstGeom>
          <a:noFill/>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742950" indent="-742950">
              <a:lnSpc>
                <a:spcPct val="100000"/>
              </a:lnSpc>
              <a:buClrTx/>
              <a:buFont typeface="+mj-ea"/>
              <a:buAutoNum type="circleNumDbPlain"/>
            </a:pPr>
            <a:r>
              <a:rPr lang="ja-JP" altLang="en-US" sz="3200" dirty="0">
                <a:solidFill>
                  <a:schemeClr val="tx1"/>
                </a:solidFill>
              </a:rPr>
              <a:t>自然災害（地震、津波、台風、大雨、洪水など）</a:t>
            </a:r>
            <a:br>
              <a:rPr lang="en-US" altLang="ja-JP" sz="3200" dirty="0">
                <a:solidFill>
                  <a:schemeClr val="tx1"/>
                </a:solidFill>
              </a:rPr>
            </a:br>
            <a:r>
              <a:rPr lang="ja-JP" altLang="en-US" sz="3200" dirty="0">
                <a:solidFill>
                  <a:schemeClr val="tx1"/>
                </a:solidFill>
              </a:rPr>
              <a:t>・・・安否確認</a:t>
            </a:r>
            <a:endParaRPr lang="en-US" altLang="ja-JP" sz="3200" dirty="0">
              <a:solidFill>
                <a:schemeClr val="tx1"/>
              </a:solidFill>
            </a:endParaRPr>
          </a:p>
          <a:p>
            <a:pPr marL="742950" indent="-742950">
              <a:lnSpc>
                <a:spcPct val="100000"/>
              </a:lnSpc>
              <a:buClrTx/>
              <a:buFont typeface="+mj-ea"/>
              <a:buAutoNum type="circleNumDbPlain"/>
            </a:pPr>
            <a:r>
              <a:rPr lang="ja-JP" altLang="en-US" sz="3200" dirty="0">
                <a:solidFill>
                  <a:schemeClr val="tx1"/>
                </a:solidFill>
              </a:rPr>
              <a:t>パンデミック（ウィルス性感染症の世界的大流行）</a:t>
            </a:r>
            <a:br>
              <a:rPr lang="en-US" altLang="ja-JP" sz="3200" dirty="0">
                <a:solidFill>
                  <a:schemeClr val="tx1"/>
                </a:solidFill>
              </a:rPr>
            </a:br>
            <a:r>
              <a:rPr lang="ja-JP" altLang="en-US" sz="3200" dirty="0">
                <a:solidFill>
                  <a:schemeClr val="tx1"/>
                </a:solidFill>
              </a:rPr>
              <a:t>・・・「命」と「安全」を守ることを最優先</a:t>
            </a:r>
            <a:endParaRPr lang="en-US" altLang="ja-JP" sz="3200" dirty="0">
              <a:solidFill>
                <a:schemeClr val="tx1"/>
              </a:solidFill>
            </a:endParaRPr>
          </a:p>
          <a:p>
            <a:pPr marL="742950" indent="-742950">
              <a:lnSpc>
                <a:spcPct val="100000"/>
              </a:lnSpc>
              <a:buClrTx/>
              <a:buFont typeface="+mj-ea"/>
              <a:buAutoNum type="circleNumDbPlain"/>
            </a:pPr>
            <a:r>
              <a:rPr lang="ja-JP" altLang="en-US" sz="3200" dirty="0">
                <a:solidFill>
                  <a:schemeClr val="tx1"/>
                </a:solidFill>
              </a:rPr>
              <a:t>ハラスメント（人権擁護）</a:t>
            </a:r>
            <a:br>
              <a:rPr lang="en-US" altLang="ja-JP" sz="3200" dirty="0">
                <a:solidFill>
                  <a:schemeClr val="tx1"/>
                </a:solidFill>
              </a:rPr>
            </a:br>
            <a:r>
              <a:rPr lang="ja-JP" altLang="en-US" sz="3200" dirty="0">
                <a:solidFill>
                  <a:schemeClr val="tx1"/>
                </a:solidFill>
              </a:rPr>
              <a:t>・・・ロータリアンの行動規範</a:t>
            </a:r>
            <a:endParaRPr lang="en-US" altLang="ja-JP" sz="3200" dirty="0">
              <a:solidFill>
                <a:schemeClr val="tx1"/>
              </a:solidFill>
            </a:endParaRPr>
          </a:p>
          <a:p>
            <a:pPr marL="742950" indent="-742950">
              <a:lnSpc>
                <a:spcPct val="100000"/>
              </a:lnSpc>
              <a:buClrTx/>
              <a:buFont typeface="+mj-ea"/>
              <a:buAutoNum type="circleNumDbPlain"/>
            </a:pPr>
            <a:r>
              <a:rPr lang="ja-JP" altLang="en-US" sz="3200" dirty="0">
                <a:solidFill>
                  <a:schemeClr val="tx1"/>
                </a:solidFill>
              </a:rPr>
              <a:t>個人情報保護（人権擁護）</a:t>
            </a:r>
            <a:br>
              <a:rPr lang="en-US" altLang="ja-JP" sz="3200" dirty="0">
                <a:solidFill>
                  <a:schemeClr val="tx1"/>
                </a:solidFill>
              </a:rPr>
            </a:br>
            <a:r>
              <a:rPr lang="ja-JP" altLang="en-US" sz="3200" dirty="0">
                <a:solidFill>
                  <a:schemeClr val="tx1"/>
                </a:solidFill>
              </a:rPr>
              <a:t>・・・同意</a:t>
            </a:r>
            <a:endParaRPr lang="en-US" altLang="ja-JP" sz="3200" dirty="0">
              <a:solidFill>
                <a:schemeClr val="tx1"/>
              </a:solidFill>
            </a:endParaRPr>
          </a:p>
          <a:p>
            <a:pPr marL="742950" indent="-742950">
              <a:lnSpc>
                <a:spcPct val="100000"/>
              </a:lnSpc>
              <a:buClrTx/>
              <a:buFont typeface="+mj-ea"/>
              <a:buAutoNum type="circleNumDbPlain"/>
            </a:pPr>
            <a:r>
              <a:rPr lang="ja-JP" altLang="en-US" sz="3200" dirty="0">
                <a:solidFill>
                  <a:schemeClr val="tx1"/>
                </a:solidFill>
              </a:rPr>
              <a:t>サイバー攻撃・情報操作（なりすましメール・フェイクニュース）</a:t>
            </a:r>
            <a:endParaRPr lang="en-US" altLang="ja-JP" sz="3200" dirty="0">
              <a:solidFill>
                <a:schemeClr val="tx1"/>
              </a:solidFill>
            </a:endParaRPr>
          </a:p>
        </p:txBody>
      </p:sp>
      <p:sp>
        <p:nvSpPr>
          <p:cNvPr id="2" name="スライド番号プレースホルダー 1">
            <a:extLst>
              <a:ext uri="{FF2B5EF4-FFF2-40B4-BE49-F238E27FC236}">
                <a16:creationId xmlns:a16="http://schemas.microsoft.com/office/drawing/2014/main" id="{45845F22-6F8E-4615-BF87-6547F7D9BCC4}"/>
              </a:ext>
            </a:extLst>
          </p:cNvPr>
          <p:cNvSpPr>
            <a:spLocks noGrp="1"/>
          </p:cNvSpPr>
          <p:nvPr>
            <p:ph type="sldNum" sz="quarter" idx="12"/>
          </p:nvPr>
        </p:nvSpPr>
        <p:spPr/>
        <p:txBody>
          <a:bodyPr/>
          <a:lstStyle/>
          <a:p>
            <a:fld id="{9350F0D5-88B7-484F-93F1-8CCA3219EE92}" type="slidenum">
              <a:rPr kumimoji="1" lang="ja-JP" altLang="en-US" smtClean="0"/>
              <a:t>5</a:t>
            </a:fld>
            <a:endParaRPr kumimoji="1" lang="ja-JP" altLang="en-US" dirty="0"/>
          </a:p>
        </p:txBody>
      </p:sp>
    </p:spTree>
    <p:extLst>
      <p:ext uri="{BB962C8B-B14F-4D97-AF65-F5344CB8AC3E}">
        <p14:creationId xmlns:p14="http://schemas.microsoft.com/office/powerpoint/2010/main" val="2576971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0360608-6F42-4274-AEBB-97854B552A98}"/>
              </a:ext>
            </a:extLst>
          </p:cNvPr>
          <p:cNvSpPr>
            <a:spLocks noGrp="1"/>
          </p:cNvSpPr>
          <p:nvPr>
            <p:ph type="title" idx="4294967295"/>
          </p:nvPr>
        </p:nvSpPr>
        <p:spPr>
          <a:xfrm>
            <a:off x="1008062" y="515937"/>
            <a:ext cx="10175875" cy="796925"/>
          </a:xfrm>
        </p:spPr>
        <p:txBody>
          <a:bodyPr anchor="ctr" anchorCtr="0">
            <a:normAutofit/>
          </a:bodyPr>
          <a:lstStyle/>
          <a:p>
            <a:pPr algn="ctr"/>
            <a:r>
              <a:rPr kumimoji="1" lang="ja-JP" altLang="en-US" dirty="0">
                <a:solidFill>
                  <a:schemeClr val="tx1"/>
                </a:solidFill>
              </a:rPr>
              <a:t>危機管理の基本姿勢</a:t>
            </a:r>
          </a:p>
        </p:txBody>
      </p:sp>
      <p:sp>
        <p:nvSpPr>
          <p:cNvPr id="3" name="コンテンツ プレースホルダー 2">
            <a:extLst>
              <a:ext uri="{FF2B5EF4-FFF2-40B4-BE49-F238E27FC236}">
                <a16:creationId xmlns:a16="http://schemas.microsoft.com/office/drawing/2014/main" id="{80703A1B-BE68-4C98-A810-C4199BA39EF7}"/>
              </a:ext>
            </a:extLst>
          </p:cNvPr>
          <p:cNvSpPr>
            <a:spLocks noGrp="1"/>
          </p:cNvSpPr>
          <p:nvPr>
            <p:ph idx="4294967295"/>
          </p:nvPr>
        </p:nvSpPr>
        <p:spPr>
          <a:xfrm>
            <a:off x="2203993" y="1598413"/>
            <a:ext cx="7666566" cy="4634513"/>
          </a:xfrm>
        </p:spPr>
        <p:txBody>
          <a:bodyPr>
            <a:noAutofit/>
          </a:bodyPr>
          <a:lstStyle/>
          <a:p>
            <a:pPr marL="742950" indent="-742950" algn="dist">
              <a:lnSpc>
                <a:spcPct val="100000"/>
              </a:lnSpc>
              <a:buClrTx/>
              <a:buFont typeface="+mj-lt"/>
              <a:buAutoNum type="arabicPeriod"/>
            </a:pPr>
            <a:r>
              <a:rPr lang="ja-JP" altLang="en-US" sz="4400" dirty="0">
                <a:solidFill>
                  <a:schemeClr val="tx1"/>
                </a:solidFill>
              </a:rPr>
              <a:t>危機は必ず起こると認識する</a:t>
            </a:r>
            <a:endParaRPr lang="en-US" altLang="ja-JP" sz="4400" dirty="0">
              <a:solidFill>
                <a:schemeClr val="tx1"/>
              </a:solidFill>
            </a:endParaRPr>
          </a:p>
          <a:p>
            <a:pPr marL="742950" indent="-742950" algn="dist">
              <a:lnSpc>
                <a:spcPct val="100000"/>
              </a:lnSpc>
              <a:buClrTx/>
              <a:buFont typeface="+mj-lt"/>
              <a:buAutoNum type="arabicPeriod"/>
            </a:pPr>
            <a:r>
              <a:rPr lang="ja-JP" altLang="en-US" sz="4400" dirty="0">
                <a:solidFill>
                  <a:schemeClr val="tx1"/>
                </a:solidFill>
              </a:rPr>
              <a:t>予兆を捉え予防に徹する</a:t>
            </a:r>
            <a:endParaRPr lang="en-US" altLang="ja-JP" sz="4400" dirty="0">
              <a:solidFill>
                <a:schemeClr val="tx1"/>
              </a:solidFill>
            </a:endParaRPr>
          </a:p>
          <a:p>
            <a:pPr marL="742950" indent="-742950" algn="dist">
              <a:lnSpc>
                <a:spcPct val="100000"/>
              </a:lnSpc>
              <a:buClrTx/>
              <a:buFont typeface="+mj-lt"/>
              <a:buAutoNum type="arabicPeriod"/>
            </a:pPr>
            <a:r>
              <a:rPr lang="ja-JP" altLang="en-US" sz="4400" dirty="0">
                <a:solidFill>
                  <a:schemeClr val="tx1"/>
                </a:solidFill>
              </a:rPr>
              <a:t>安全と安心は自ら守る</a:t>
            </a:r>
            <a:endParaRPr lang="en-US" altLang="ja-JP" sz="4400" dirty="0">
              <a:solidFill>
                <a:schemeClr val="tx1"/>
              </a:solidFill>
            </a:endParaRPr>
          </a:p>
          <a:p>
            <a:pPr marL="742950" indent="-742950" algn="dist">
              <a:lnSpc>
                <a:spcPct val="100000"/>
              </a:lnSpc>
              <a:buClrTx/>
              <a:buFont typeface="+mj-lt"/>
              <a:buAutoNum type="arabicPeriod"/>
            </a:pPr>
            <a:r>
              <a:rPr lang="ja-JP" altLang="en-US" sz="4400" dirty="0">
                <a:solidFill>
                  <a:schemeClr val="tx1"/>
                </a:solidFill>
              </a:rPr>
              <a:t>ロータリーは例外ではない</a:t>
            </a:r>
            <a:endParaRPr lang="en-US" altLang="ja-JP" sz="4400" dirty="0">
              <a:solidFill>
                <a:schemeClr val="tx1"/>
              </a:solidFill>
            </a:endParaRPr>
          </a:p>
          <a:p>
            <a:pPr marL="742950" indent="-742950" algn="dist">
              <a:lnSpc>
                <a:spcPct val="100000"/>
              </a:lnSpc>
              <a:buClrTx/>
              <a:buFont typeface="+mj-lt"/>
              <a:buAutoNum type="arabicPeriod"/>
            </a:pPr>
            <a:r>
              <a:rPr lang="ja-JP" altLang="en-US" sz="4400" dirty="0">
                <a:solidFill>
                  <a:schemeClr val="tx1"/>
                </a:solidFill>
              </a:rPr>
              <a:t>直ぐに対応し、早く解決する</a:t>
            </a:r>
            <a:endParaRPr lang="en-US" altLang="ja-JP" sz="4400" dirty="0">
              <a:solidFill>
                <a:schemeClr val="tx1"/>
              </a:solidFill>
            </a:endParaRPr>
          </a:p>
          <a:p>
            <a:pPr marL="742950" indent="-742950" algn="dist">
              <a:lnSpc>
                <a:spcPct val="100000"/>
              </a:lnSpc>
              <a:buClrTx/>
              <a:buFont typeface="+mj-lt"/>
              <a:buAutoNum type="arabicPeriod"/>
            </a:pPr>
            <a:endParaRPr lang="en-US" altLang="ja-JP" sz="4400" dirty="0">
              <a:solidFill>
                <a:schemeClr val="tx1"/>
              </a:solidFill>
            </a:endParaRPr>
          </a:p>
        </p:txBody>
      </p:sp>
      <p:sp>
        <p:nvSpPr>
          <p:cNvPr id="2" name="スライド番号プレースホルダー 1">
            <a:extLst>
              <a:ext uri="{FF2B5EF4-FFF2-40B4-BE49-F238E27FC236}">
                <a16:creationId xmlns:a16="http://schemas.microsoft.com/office/drawing/2014/main" id="{0B391825-A2A4-4781-971B-7D7E73865755}"/>
              </a:ext>
            </a:extLst>
          </p:cNvPr>
          <p:cNvSpPr>
            <a:spLocks noGrp="1"/>
          </p:cNvSpPr>
          <p:nvPr>
            <p:ph type="sldNum" sz="quarter" idx="12"/>
          </p:nvPr>
        </p:nvSpPr>
        <p:spPr/>
        <p:txBody>
          <a:bodyPr/>
          <a:lstStyle/>
          <a:p>
            <a:fld id="{9350F0D5-88B7-484F-93F1-8CCA3219EE92}" type="slidenum">
              <a:rPr kumimoji="1" lang="ja-JP" altLang="en-US" smtClean="0"/>
              <a:t>6</a:t>
            </a:fld>
            <a:endParaRPr kumimoji="1" lang="ja-JP" altLang="en-US" dirty="0"/>
          </a:p>
        </p:txBody>
      </p:sp>
    </p:spTree>
    <p:extLst>
      <p:ext uri="{BB962C8B-B14F-4D97-AF65-F5344CB8AC3E}">
        <p14:creationId xmlns:p14="http://schemas.microsoft.com/office/powerpoint/2010/main" val="407760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タイトル 5">
            <a:extLst>
              <a:ext uri="{FF2B5EF4-FFF2-40B4-BE49-F238E27FC236}">
                <a16:creationId xmlns:a16="http://schemas.microsoft.com/office/drawing/2014/main" id="{77B0C715-FD95-3654-C5E7-C2D4B625ABD2}"/>
              </a:ext>
            </a:extLst>
          </p:cNvPr>
          <p:cNvSpPr txBox="1">
            <a:spLocks/>
          </p:cNvSpPr>
          <p:nvPr/>
        </p:nvSpPr>
        <p:spPr>
          <a:xfrm>
            <a:off x="344905" y="55618"/>
            <a:ext cx="10058400"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３</a:t>
            </a:r>
            <a:r>
              <a:rPr lang="en-US" altLang="ja-JP" sz="4000" u="sng" dirty="0">
                <a:solidFill>
                  <a:schemeClr val="tx1"/>
                </a:solidFill>
              </a:rPr>
              <a:t>.</a:t>
            </a:r>
            <a:r>
              <a:rPr lang="ja-JP" altLang="en-US" sz="4000" u="sng" dirty="0">
                <a:solidFill>
                  <a:schemeClr val="tx1"/>
                </a:solidFill>
              </a:rPr>
              <a:t>地区危機管理委員会の対応</a:t>
            </a:r>
          </a:p>
        </p:txBody>
      </p:sp>
      <p:graphicFrame>
        <p:nvGraphicFramePr>
          <p:cNvPr id="7" name="表 7">
            <a:extLst>
              <a:ext uri="{FF2B5EF4-FFF2-40B4-BE49-F238E27FC236}">
                <a16:creationId xmlns:a16="http://schemas.microsoft.com/office/drawing/2014/main" id="{90E81CD2-6DA3-6244-DA28-D4D2C2CC9360}"/>
              </a:ext>
            </a:extLst>
          </p:cNvPr>
          <p:cNvGraphicFramePr>
            <a:graphicFrameLocks noGrp="1"/>
          </p:cNvGraphicFramePr>
          <p:nvPr>
            <p:extLst>
              <p:ext uri="{D42A27DB-BD31-4B8C-83A1-F6EECF244321}">
                <p14:modId xmlns:p14="http://schemas.microsoft.com/office/powerpoint/2010/main" val="594062865"/>
              </p:ext>
            </p:extLst>
          </p:nvPr>
        </p:nvGraphicFramePr>
        <p:xfrm>
          <a:off x="204952" y="1099197"/>
          <a:ext cx="11682247" cy="5286481"/>
        </p:xfrm>
        <a:graphic>
          <a:graphicData uri="http://schemas.openxmlformats.org/drawingml/2006/table">
            <a:tbl>
              <a:tblPr firstRow="1" bandRow="1">
                <a:tableStyleId>{6E25E649-3F16-4E02-A733-19D2CDBF48F0}</a:tableStyleId>
              </a:tblPr>
              <a:tblGrid>
                <a:gridCol w="3824482">
                  <a:extLst>
                    <a:ext uri="{9D8B030D-6E8A-4147-A177-3AD203B41FA5}">
                      <a16:colId xmlns:a16="http://schemas.microsoft.com/office/drawing/2014/main" val="2351148306"/>
                    </a:ext>
                  </a:extLst>
                </a:gridCol>
                <a:gridCol w="3747160">
                  <a:extLst>
                    <a:ext uri="{9D8B030D-6E8A-4147-A177-3AD203B41FA5}">
                      <a16:colId xmlns:a16="http://schemas.microsoft.com/office/drawing/2014/main" val="607361354"/>
                    </a:ext>
                  </a:extLst>
                </a:gridCol>
                <a:gridCol w="4110605">
                  <a:extLst>
                    <a:ext uri="{9D8B030D-6E8A-4147-A177-3AD203B41FA5}">
                      <a16:colId xmlns:a16="http://schemas.microsoft.com/office/drawing/2014/main" val="2273450499"/>
                    </a:ext>
                  </a:extLst>
                </a:gridCol>
              </a:tblGrid>
              <a:tr h="501988">
                <a:tc>
                  <a:txBody>
                    <a:bodyPr/>
                    <a:lstStyle/>
                    <a:p>
                      <a:pPr algn="ctr"/>
                      <a:r>
                        <a:rPr kumimoji="1" lang="ja-JP" altLang="en-US" sz="2400" dirty="0">
                          <a:solidFill>
                            <a:schemeClr val="tx1"/>
                          </a:solidFill>
                        </a:rPr>
                        <a:t>対象プログラム</a:t>
                      </a:r>
                    </a:p>
                  </a:txBody>
                  <a:tcPr anchor="ctr">
                    <a:lnR w="12700" cap="flat" cmpd="sng" algn="ctr">
                      <a:solidFill>
                        <a:schemeClr val="tx1"/>
                      </a:solidFill>
                      <a:prstDash val="sysDot"/>
                      <a:round/>
                      <a:headEnd type="none" w="med" len="med"/>
                      <a:tailEnd type="none" w="med" len="med"/>
                    </a:lnR>
                  </a:tcPr>
                </a:tc>
                <a:tc>
                  <a:txBody>
                    <a:bodyPr/>
                    <a:lstStyle/>
                    <a:p>
                      <a:pPr algn="ctr"/>
                      <a:r>
                        <a:rPr kumimoji="1" lang="ja-JP" altLang="en-US" sz="2400" dirty="0">
                          <a:solidFill>
                            <a:schemeClr val="tx1"/>
                          </a:solidFill>
                        </a:rPr>
                        <a:t>責任者</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r>
                        <a:rPr kumimoji="1" lang="ja-JP" altLang="en-US" sz="2400" dirty="0">
                          <a:solidFill>
                            <a:schemeClr val="tx1"/>
                          </a:solidFill>
                        </a:rPr>
                        <a:t>危機管理委員会対応範囲</a:t>
                      </a:r>
                    </a:p>
                  </a:txBody>
                  <a:tcPr anchor="ctr">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975511009"/>
                  </a:ext>
                </a:extLst>
              </a:tr>
              <a:tr h="2333833">
                <a:tc>
                  <a:txBody>
                    <a:bodyPr/>
                    <a:lstStyle/>
                    <a:p>
                      <a:pPr algn="l"/>
                      <a:r>
                        <a:rPr kumimoji="1" lang="ja-JP" altLang="en-US" sz="2400" dirty="0"/>
                        <a:t>　国際ロータリー</a:t>
                      </a:r>
                      <a:endParaRPr kumimoji="1" lang="en-US" altLang="ja-JP" sz="2400" dirty="0"/>
                    </a:p>
                    <a:p>
                      <a:pPr algn="l"/>
                      <a:r>
                        <a:rPr kumimoji="1" lang="ja-JP" altLang="en-US" sz="2400" dirty="0"/>
                        <a:t>　　　・青少年交換</a:t>
                      </a:r>
                    </a:p>
                    <a:p>
                      <a:pPr algn="l"/>
                      <a:r>
                        <a:rPr kumimoji="1" lang="ja-JP" altLang="en-US" sz="2400" dirty="0"/>
                        <a:t>　　　・インターアクト</a:t>
                      </a:r>
                      <a:endParaRPr kumimoji="1" lang="en-US" altLang="ja-JP" sz="2400" dirty="0"/>
                    </a:p>
                    <a:p>
                      <a:pPr algn="l"/>
                      <a:r>
                        <a:rPr kumimoji="1" lang="ja-JP" altLang="en-US" sz="2400" dirty="0"/>
                        <a:t>　　　・</a:t>
                      </a:r>
                      <a:r>
                        <a:rPr kumimoji="1" lang="en-US" altLang="ja-JP" sz="2400" dirty="0"/>
                        <a:t>RYLA</a:t>
                      </a:r>
                      <a:r>
                        <a:rPr kumimoji="1" lang="ja-JP" altLang="en-US" sz="2400" dirty="0"/>
                        <a:t>セミナー</a:t>
                      </a:r>
                      <a:endParaRPr kumimoji="1" lang="en-US" altLang="ja-JP" sz="2400" dirty="0"/>
                    </a:p>
                    <a:p>
                      <a:pPr algn="l"/>
                      <a:r>
                        <a:rPr kumimoji="1" lang="ja-JP" altLang="en-US" sz="2400" dirty="0"/>
                        <a:t>　　　・ローターアクト</a:t>
                      </a:r>
                      <a:endParaRPr kumimoji="1" lang="en-US" altLang="ja-JP" sz="2400" dirty="0"/>
                    </a:p>
                    <a:p>
                      <a:pPr algn="l"/>
                      <a:r>
                        <a:rPr kumimoji="1" lang="ja-JP" altLang="en-US" sz="2400" dirty="0"/>
                        <a:t>　　　・ロータリー学友</a:t>
                      </a:r>
                    </a:p>
                  </a:txBody>
                  <a:tcPr anchor="ctr">
                    <a:lnR w="12700" cap="flat" cmpd="sng" algn="ctr">
                      <a:solidFill>
                        <a:schemeClr val="tx1"/>
                      </a:solidFill>
                      <a:prstDash val="sysDot"/>
                      <a:round/>
                      <a:headEnd type="none" w="med" len="med"/>
                      <a:tailEnd type="none" w="med" len="med"/>
                    </a:lnR>
                  </a:tcPr>
                </a:tc>
                <a:tc>
                  <a:txBody>
                    <a:bodyPr/>
                    <a:lstStyle/>
                    <a:p>
                      <a:pPr algn="ctr"/>
                      <a:r>
                        <a:rPr kumimoji="1" lang="ja-JP" altLang="en-US" sz="2400" dirty="0"/>
                        <a:t>ガバナー</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r>
                        <a:rPr kumimoji="1" lang="ja-JP" altLang="en-US" sz="2400" dirty="0"/>
                        <a:t>ガバナーと情報を共有し</a:t>
                      </a:r>
                      <a:endParaRPr kumimoji="1" lang="en-US" altLang="ja-JP" sz="2400" dirty="0"/>
                    </a:p>
                    <a:p>
                      <a:pPr algn="ctr"/>
                      <a:r>
                        <a:rPr kumimoji="1" lang="ja-JP" altLang="en-US" sz="2800" dirty="0">
                          <a:solidFill>
                            <a:srgbClr val="FF0000"/>
                          </a:solidFill>
                        </a:rPr>
                        <a:t>対応する</a:t>
                      </a:r>
                    </a:p>
                  </a:txBody>
                  <a:tcPr anchor="ctr">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3316921550"/>
                  </a:ext>
                </a:extLst>
              </a:tr>
              <a:tr h="1425547">
                <a:tc>
                  <a:txBody>
                    <a:bodyPr/>
                    <a:lstStyle/>
                    <a:p>
                      <a:pPr algn="l"/>
                      <a:r>
                        <a:rPr kumimoji="1" lang="ja-JP" altLang="en-US" sz="2400" dirty="0"/>
                        <a:t>　ロータリー財団</a:t>
                      </a:r>
                      <a:endParaRPr kumimoji="1" lang="en-US" altLang="ja-JP" sz="2400" dirty="0"/>
                    </a:p>
                    <a:p>
                      <a:pPr algn="l"/>
                      <a:r>
                        <a:rPr kumimoji="1" lang="ja-JP" altLang="en-US" sz="2400" dirty="0"/>
                        <a:t>　　・グローバル奨学生</a:t>
                      </a:r>
                      <a:endParaRPr kumimoji="1" lang="en-US" altLang="ja-JP" sz="2400" dirty="0"/>
                    </a:p>
                    <a:p>
                      <a:pPr algn="l"/>
                      <a:r>
                        <a:rPr kumimoji="1" lang="ja-JP" altLang="en-US" sz="2400" dirty="0"/>
                        <a:t>　　・平和フェロー</a:t>
                      </a:r>
                    </a:p>
                  </a:txBody>
                  <a:tcPr anchor="ctr">
                    <a:lnR w="12700" cap="flat" cmpd="sng" algn="ctr">
                      <a:solidFill>
                        <a:schemeClr val="tx1"/>
                      </a:solidFill>
                      <a:prstDash val="sysDot"/>
                      <a:round/>
                      <a:headEnd type="none" w="med" len="med"/>
                      <a:tailEnd type="none" w="med" len="med"/>
                    </a:lnR>
                  </a:tcPr>
                </a:tc>
                <a:tc>
                  <a:txBody>
                    <a:bodyPr/>
                    <a:lstStyle/>
                    <a:p>
                      <a:pPr algn="ctr"/>
                      <a:r>
                        <a:rPr kumimoji="1" lang="ja-JP" altLang="en-US" sz="2400" dirty="0"/>
                        <a:t>地区ロータリー財団委員長</a:t>
                      </a:r>
                      <a:endParaRPr kumimoji="1" lang="en-US" altLang="ja-JP" sz="24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r>
                        <a:rPr kumimoji="1" lang="ja-JP" altLang="en-US" sz="2400" dirty="0"/>
                        <a:t>地区委員長と情報を共有し</a:t>
                      </a:r>
                      <a:endParaRPr kumimoji="1" lang="en-US" altLang="ja-JP" sz="2400" dirty="0"/>
                    </a:p>
                    <a:p>
                      <a:pPr algn="ctr"/>
                      <a:r>
                        <a:rPr kumimoji="1" lang="ja-JP" altLang="en-US" sz="2800" dirty="0">
                          <a:solidFill>
                            <a:srgbClr val="FF0000"/>
                          </a:solidFill>
                        </a:rPr>
                        <a:t>支援する</a:t>
                      </a:r>
                    </a:p>
                  </a:txBody>
                  <a:tcPr anchor="ctr">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546347194"/>
                  </a:ext>
                </a:extLst>
              </a:tr>
              <a:tr h="1025113">
                <a:tc>
                  <a:txBody>
                    <a:bodyPr/>
                    <a:lstStyle/>
                    <a:p>
                      <a:pPr algn="l"/>
                      <a:r>
                        <a:rPr kumimoji="1" lang="ja-JP" altLang="en-US" sz="2400" dirty="0"/>
                        <a:t>　米山記念奨学生</a:t>
                      </a:r>
                      <a:endParaRPr kumimoji="1" lang="en-US" altLang="ja-JP" sz="2400" dirty="0"/>
                    </a:p>
                  </a:txBody>
                  <a:tcPr anchor="ctr">
                    <a:lnR w="12700" cap="flat" cmpd="sng" algn="ctr">
                      <a:solidFill>
                        <a:schemeClr val="tx1"/>
                      </a:solidFill>
                      <a:prstDash val="sysDot"/>
                      <a:round/>
                      <a:headEnd type="none" w="med" len="med"/>
                      <a:tailEnd type="none" w="med" len="med"/>
                    </a:lnR>
                  </a:tcPr>
                </a:tc>
                <a:tc>
                  <a:txBody>
                    <a:bodyPr/>
                    <a:lstStyle/>
                    <a:p>
                      <a:pPr algn="ctr"/>
                      <a:r>
                        <a:rPr kumimoji="1" lang="ja-JP" altLang="en-US" sz="2400" dirty="0"/>
                        <a:t>地区米山奨学委員長</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r>
                        <a:rPr kumimoji="1" lang="ja-JP" altLang="en-US" sz="2400" dirty="0"/>
                        <a:t>地区委員長と情報を共有し</a:t>
                      </a:r>
                      <a:endParaRPr kumimoji="1" lang="en-US" altLang="ja-JP" sz="2400" dirty="0"/>
                    </a:p>
                    <a:p>
                      <a:pPr algn="ctr"/>
                      <a:r>
                        <a:rPr kumimoji="1" lang="ja-JP" altLang="en-US" sz="2800" dirty="0">
                          <a:solidFill>
                            <a:srgbClr val="FF0000"/>
                          </a:solidFill>
                        </a:rPr>
                        <a:t>支援する</a:t>
                      </a:r>
                    </a:p>
                  </a:txBody>
                  <a:tcPr anchor="ctr">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2603719921"/>
                  </a:ext>
                </a:extLst>
              </a:tr>
            </a:tbl>
          </a:graphicData>
        </a:graphic>
      </p:graphicFrame>
      <p:sp>
        <p:nvSpPr>
          <p:cNvPr id="2" name="スライド番号プレースホルダー 1">
            <a:extLst>
              <a:ext uri="{FF2B5EF4-FFF2-40B4-BE49-F238E27FC236}">
                <a16:creationId xmlns:a16="http://schemas.microsoft.com/office/drawing/2014/main" id="{82ACC60A-9B84-DC85-88E8-190B7046B030}"/>
              </a:ext>
            </a:extLst>
          </p:cNvPr>
          <p:cNvSpPr>
            <a:spLocks noGrp="1"/>
          </p:cNvSpPr>
          <p:nvPr>
            <p:ph type="sldNum" sz="quarter" idx="12"/>
          </p:nvPr>
        </p:nvSpPr>
        <p:spPr/>
        <p:txBody>
          <a:bodyPr/>
          <a:lstStyle/>
          <a:p>
            <a:fld id="{18BDA287-6B12-40F1-8D3F-F590CBE11EE0}" type="slidenum">
              <a:rPr kumimoji="1" lang="ja-JP" altLang="en-US" smtClean="0"/>
              <a:t>7</a:t>
            </a:fld>
            <a:endParaRPr kumimoji="1" lang="ja-JP" altLang="en-US"/>
          </a:p>
        </p:txBody>
      </p:sp>
    </p:spTree>
    <p:extLst>
      <p:ext uri="{BB962C8B-B14F-4D97-AF65-F5344CB8AC3E}">
        <p14:creationId xmlns:p14="http://schemas.microsoft.com/office/powerpoint/2010/main" val="2622404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70AB2215-79CD-F8B5-A998-5F2E10E70EF6}"/>
              </a:ext>
            </a:extLst>
          </p:cNvPr>
          <p:cNvSpPr txBox="1">
            <a:spLocks/>
          </p:cNvSpPr>
          <p:nvPr/>
        </p:nvSpPr>
        <p:spPr>
          <a:xfrm>
            <a:off x="355346" y="254253"/>
            <a:ext cx="10058400"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事故・事件が発生した際の対応について</a:t>
            </a:r>
          </a:p>
        </p:txBody>
      </p:sp>
      <p:sp>
        <p:nvSpPr>
          <p:cNvPr id="3" name="テキスト ボックス 2">
            <a:extLst>
              <a:ext uri="{FF2B5EF4-FFF2-40B4-BE49-F238E27FC236}">
                <a16:creationId xmlns:a16="http://schemas.microsoft.com/office/drawing/2014/main" id="{3084CD97-7763-20BD-0755-31022544AEE6}"/>
              </a:ext>
            </a:extLst>
          </p:cNvPr>
          <p:cNvSpPr txBox="1"/>
          <p:nvPr/>
        </p:nvSpPr>
        <p:spPr>
          <a:xfrm>
            <a:off x="1076713" y="1258380"/>
            <a:ext cx="9071714" cy="1384995"/>
          </a:xfrm>
          <a:prstGeom prst="rect">
            <a:avLst/>
          </a:prstGeom>
          <a:noFill/>
        </p:spPr>
        <p:txBody>
          <a:bodyPr wrap="none" rtlCol="0">
            <a:spAutoFit/>
          </a:bodyPr>
          <a:lstStyle/>
          <a:p>
            <a:r>
              <a:rPr kumimoji="1" lang="ja-JP" altLang="en-US" sz="2800" dirty="0"/>
              <a:t>①クラブで発生した場合はクラブ内で解決する</a:t>
            </a:r>
            <a:endParaRPr kumimoji="1" lang="en-US" altLang="ja-JP" sz="2800" dirty="0"/>
          </a:p>
          <a:p>
            <a:pPr marL="457200" indent="-457200">
              <a:buFont typeface="Wingdings" panose="05000000000000000000" pitchFamily="2" charset="2"/>
              <a:buChar char="Ø"/>
            </a:pPr>
            <a:r>
              <a:rPr kumimoji="1" lang="ja-JP" altLang="en-US" sz="2800" dirty="0"/>
              <a:t>クラブは地区危機管理委員会に直ちに連絡する</a:t>
            </a:r>
            <a:endParaRPr kumimoji="1" lang="en-US" altLang="ja-JP" sz="2800" dirty="0"/>
          </a:p>
          <a:p>
            <a:pPr marL="457200" indent="-457200">
              <a:buFont typeface="Wingdings" panose="05000000000000000000" pitchFamily="2" charset="2"/>
              <a:buChar char="Ø"/>
            </a:pPr>
            <a:r>
              <a:rPr kumimoji="1" lang="ja-JP" altLang="en-US" sz="2800" dirty="0"/>
              <a:t>地区危機管理委員会はクラブを支援し、結果を確認する</a:t>
            </a:r>
          </a:p>
        </p:txBody>
      </p:sp>
      <p:sp>
        <p:nvSpPr>
          <p:cNvPr id="8" name="テキスト ボックス 7">
            <a:extLst>
              <a:ext uri="{FF2B5EF4-FFF2-40B4-BE49-F238E27FC236}">
                <a16:creationId xmlns:a16="http://schemas.microsoft.com/office/drawing/2014/main" id="{15F71D33-6DC3-1B08-78BD-023641D33108}"/>
              </a:ext>
            </a:extLst>
          </p:cNvPr>
          <p:cNvSpPr txBox="1"/>
          <p:nvPr/>
        </p:nvSpPr>
        <p:spPr>
          <a:xfrm>
            <a:off x="1017989" y="3120753"/>
            <a:ext cx="9382109" cy="1384995"/>
          </a:xfrm>
          <a:prstGeom prst="rect">
            <a:avLst/>
          </a:prstGeom>
          <a:noFill/>
        </p:spPr>
        <p:txBody>
          <a:bodyPr wrap="square" rtlCol="0">
            <a:spAutoFit/>
          </a:bodyPr>
          <a:lstStyle/>
          <a:p>
            <a:r>
              <a:rPr kumimoji="1" lang="ja-JP" altLang="en-US" sz="2800" dirty="0"/>
              <a:t>②クラブで解決できない場合、クラブ会長は速やかに</a:t>
            </a:r>
            <a:br>
              <a:rPr kumimoji="1" lang="en-US" altLang="ja-JP" sz="2800" dirty="0"/>
            </a:br>
            <a:r>
              <a:rPr kumimoji="1" lang="ja-JP" altLang="en-US" sz="2800" dirty="0"/>
              <a:t>　地区ガバナーに報告し、地区危機管理委員長が</a:t>
            </a:r>
            <a:br>
              <a:rPr kumimoji="1" lang="en-US" altLang="ja-JP" sz="2800" dirty="0"/>
            </a:br>
            <a:r>
              <a:rPr kumimoji="1" lang="ja-JP" altLang="en-US" sz="2800" dirty="0"/>
              <a:t>　ガバナーと相談のうえ、対応する</a:t>
            </a:r>
          </a:p>
        </p:txBody>
      </p:sp>
      <p:sp>
        <p:nvSpPr>
          <p:cNvPr id="9" name="テキスト ボックス 8">
            <a:extLst>
              <a:ext uri="{FF2B5EF4-FFF2-40B4-BE49-F238E27FC236}">
                <a16:creationId xmlns:a16="http://schemas.microsoft.com/office/drawing/2014/main" id="{42470A01-1EDA-7A5B-4326-9F2986262780}"/>
              </a:ext>
            </a:extLst>
          </p:cNvPr>
          <p:cNvSpPr txBox="1"/>
          <p:nvPr/>
        </p:nvSpPr>
        <p:spPr>
          <a:xfrm>
            <a:off x="1076713" y="4852730"/>
            <a:ext cx="9323386" cy="954107"/>
          </a:xfrm>
          <a:prstGeom prst="rect">
            <a:avLst/>
          </a:prstGeom>
          <a:noFill/>
        </p:spPr>
        <p:txBody>
          <a:bodyPr wrap="none" rtlCol="0">
            <a:spAutoFit/>
          </a:bodyPr>
          <a:lstStyle/>
          <a:p>
            <a:r>
              <a:rPr kumimoji="1" lang="ja-JP" altLang="en-US" sz="2800" dirty="0"/>
              <a:t>③地区内で発生した場合は地区危機管理委員会が</a:t>
            </a:r>
            <a:endParaRPr kumimoji="1" lang="en-US" altLang="ja-JP" sz="2800" dirty="0"/>
          </a:p>
          <a:p>
            <a:r>
              <a:rPr kumimoji="1" lang="ja-JP" altLang="en-US" sz="2800" dirty="0"/>
              <a:t>　　対象の会員の所属クラブと相談のうえ、地区内で解決する</a:t>
            </a:r>
          </a:p>
        </p:txBody>
      </p:sp>
      <p:sp>
        <p:nvSpPr>
          <p:cNvPr id="4" name="スライド番号プレースホルダー 3">
            <a:extLst>
              <a:ext uri="{FF2B5EF4-FFF2-40B4-BE49-F238E27FC236}">
                <a16:creationId xmlns:a16="http://schemas.microsoft.com/office/drawing/2014/main" id="{981F80AC-02CC-331E-BDB9-4CD8E00330B0}"/>
              </a:ext>
            </a:extLst>
          </p:cNvPr>
          <p:cNvSpPr>
            <a:spLocks noGrp="1"/>
          </p:cNvSpPr>
          <p:nvPr>
            <p:ph type="sldNum" sz="quarter" idx="12"/>
          </p:nvPr>
        </p:nvSpPr>
        <p:spPr/>
        <p:txBody>
          <a:bodyPr/>
          <a:lstStyle/>
          <a:p>
            <a:fld id="{18BDA287-6B12-40F1-8D3F-F590CBE11EE0}" type="slidenum">
              <a:rPr kumimoji="1" lang="ja-JP" altLang="en-US" smtClean="0"/>
              <a:t>8</a:t>
            </a:fld>
            <a:endParaRPr kumimoji="1" lang="ja-JP" altLang="en-US"/>
          </a:p>
        </p:txBody>
      </p:sp>
    </p:spTree>
    <p:extLst>
      <p:ext uri="{BB962C8B-B14F-4D97-AF65-F5344CB8AC3E}">
        <p14:creationId xmlns:p14="http://schemas.microsoft.com/office/powerpoint/2010/main" val="61873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5">
            <a:extLst>
              <a:ext uri="{FF2B5EF4-FFF2-40B4-BE49-F238E27FC236}">
                <a16:creationId xmlns:a16="http://schemas.microsoft.com/office/drawing/2014/main" id="{D3D42F43-023A-E568-7A35-8AA89D71C119}"/>
              </a:ext>
            </a:extLst>
          </p:cNvPr>
          <p:cNvSpPr txBox="1">
            <a:spLocks/>
          </p:cNvSpPr>
          <p:nvPr/>
        </p:nvSpPr>
        <p:spPr>
          <a:xfrm>
            <a:off x="645158" y="250436"/>
            <a:ext cx="10058400" cy="72538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rPr>
              <a:t>プログラムの留意点</a:t>
            </a:r>
          </a:p>
        </p:txBody>
      </p:sp>
      <p:sp>
        <p:nvSpPr>
          <p:cNvPr id="3" name="コンテンツ プレースホルダー 2">
            <a:extLst>
              <a:ext uri="{FF2B5EF4-FFF2-40B4-BE49-F238E27FC236}">
                <a16:creationId xmlns:a16="http://schemas.microsoft.com/office/drawing/2014/main" id="{D2C3107C-60B0-4B4E-AB96-87424CF31B4D}"/>
              </a:ext>
            </a:extLst>
          </p:cNvPr>
          <p:cNvSpPr txBox="1">
            <a:spLocks/>
          </p:cNvSpPr>
          <p:nvPr/>
        </p:nvSpPr>
        <p:spPr>
          <a:xfrm>
            <a:off x="1008062" y="1101680"/>
            <a:ext cx="10760604" cy="5067107"/>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742950" indent="-742950">
              <a:lnSpc>
                <a:spcPct val="100000"/>
              </a:lnSpc>
              <a:buClrTx/>
              <a:buFont typeface="+mj-lt"/>
              <a:buAutoNum type="arabicPeriod"/>
            </a:pPr>
            <a:r>
              <a:rPr lang="ja-JP" altLang="en-US" sz="3600" dirty="0">
                <a:solidFill>
                  <a:schemeClr val="tx1"/>
                </a:solidFill>
              </a:rPr>
              <a:t>未成年か否か</a:t>
            </a:r>
            <a:endParaRPr lang="en-US" altLang="ja-JP" sz="3600" dirty="0">
              <a:solidFill>
                <a:schemeClr val="tx1"/>
              </a:solidFill>
            </a:endParaRPr>
          </a:p>
          <a:p>
            <a:pPr marL="742950" indent="-742950">
              <a:lnSpc>
                <a:spcPct val="100000"/>
              </a:lnSpc>
              <a:buClrTx/>
              <a:buFont typeface="+mj-lt"/>
              <a:buAutoNum type="arabicPeriod"/>
            </a:pPr>
            <a:r>
              <a:rPr lang="ja-JP" altLang="en-US" sz="3600" dirty="0">
                <a:solidFill>
                  <a:schemeClr val="tx1"/>
                </a:solidFill>
              </a:rPr>
              <a:t>期間</a:t>
            </a:r>
            <a:endParaRPr lang="en-US" altLang="ja-JP" sz="3600" dirty="0">
              <a:solidFill>
                <a:schemeClr val="tx1"/>
              </a:solidFill>
            </a:endParaRPr>
          </a:p>
          <a:p>
            <a:pPr marL="742950" indent="-742950">
              <a:lnSpc>
                <a:spcPct val="100000"/>
              </a:lnSpc>
              <a:buClrTx/>
              <a:buFont typeface="+mj-lt"/>
              <a:buAutoNum type="arabicPeriod"/>
            </a:pPr>
            <a:r>
              <a:rPr lang="ja-JP" altLang="en-US" sz="3600" dirty="0">
                <a:solidFill>
                  <a:schemeClr val="tx1"/>
                </a:solidFill>
              </a:rPr>
              <a:t>宿泊を伴うかどうか</a:t>
            </a:r>
            <a:endParaRPr lang="en-US" altLang="ja-JP" sz="3600" dirty="0">
              <a:solidFill>
                <a:schemeClr val="tx1"/>
              </a:solidFill>
            </a:endParaRPr>
          </a:p>
          <a:p>
            <a:pPr marL="742950" indent="-742950">
              <a:lnSpc>
                <a:spcPct val="100000"/>
              </a:lnSpc>
              <a:buClrTx/>
              <a:buFont typeface="+mj-lt"/>
              <a:buAutoNum type="arabicPeriod"/>
            </a:pPr>
            <a:r>
              <a:rPr lang="ja-JP" altLang="en-US" sz="3600" dirty="0">
                <a:solidFill>
                  <a:schemeClr val="tx1"/>
                </a:solidFill>
              </a:rPr>
              <a:t>活動場所と参加者自宅との距離</a:t>
            </a:r>
            <a:endParaRPr lang="en-US" altLang="ja-JP" sz="3600" dirty="0">
              <a:solidFill>
                <a:schemeClr val="tx1"/>
              </a:solidFill>
            </a:endParaRPr>
          </a:p>
          <a:p>
            <a:pPr marL="742950" indent="-742950">
              <a:lnSpc>
                <a:spcPct val="100000"/>
              </a:lnSpc>
              <a:buClrTx/>
              <a:buFont typeface="+mj-lt"/>
              <a:buAutoNum type="arabicPeriod"/>
            </a:pPr>
            <a:r>
              <a:rPr lang="ja-JP" altLang="en-US" sz="3600" dirty="0">
                <a:solidFill>
                  <a:schemeClr val="tx1"/>
                </a:solidFill>
              </a:rPr>
              <a:t>国内か海外か</a:t>
            </a:r>
            <a:endParaRPr lang="en-US" altLang="ja-JP" sz="3600" dirty="0">
              <a:solidFill>
                <a:schemeClr val="tx1"/>
              </a:solidFill>
            </a:endParaRPr>
          </a:p>
          <a:p>
            <a:pPr marL="742950" indent="-742950">
              <a:lnSpc>
                <a:spcPct val="100000"/>
              </a:lnSpc>
              <a:buClrTx/>
              <a:buFont typeface="+mj-lt"/>
              <a:buAutoNum type="arabicPeriod"/>
            </a:pPr>
            <a:r>
              <a:rPr lang="ja-JP" altLang="en-US" sz="3600" dirty="0">
                <a:solidFill>
                  <a:schemeClr val="tx1"/>
                </a:solidFill>
              </a:rPr>
              <a:t>参加人数</a:t>
            </a:r>
            <a:endParaRPr lang="en-US" altLang="ja-JP" sz="3600" dirty="0">
              <a:solidFill>
                <a:schemeClr val="tx1"/>
              </a:solidFill>
            </a:endParaRPr>
          </a:p>
          <a:p>
            <a:pPr marL="742950" indent="-742950">
              <a:lnSpc>
                <a:spcPct val="100000"/>
              </a:lnSpc>
              <a:buClrTx/>
              <a:buFont typeface="+mj-lt"/>
              <a:buAutoNum type="arabicPeriod"/>
            </a:pPr>
            <a:r>
              <a:rPr lang="ja-JP" altLang="en-US" sz="3600" dirty="0">
                <a:solidFill>
                  <a:schemeClr val="tx1"/>
                </a:solidFill>
              </a:rPr>
              <a:t>ロータリアンが付き添うか否か</a:t>
            </a:r>
            <a:endParaRPr lang="en-US" altLang="ja-JP" sz="3600" dirty="0">
              <a:solidFill>
                <a:schemeClr val="tx1"/>
              </a:solidFill>
            </a:endParaRPr>
          </a:p>
        </p:txBody>
      </p:sp>
      <p:sp>
        <p:nvSpPr>
          <p:cNvPr id="4" name="スライド番号プレースホルダー 3">
            <a:extLst>
              <a:ext uri="{FF2B5EF4-FFF2-40B4-BE49-F238E27FC236}">
                <a16:creationId xmlns:a16="http://schemas.microsoft.com/office/drawing/2014/main" id="{212D07DA-A154-3A4E-941E-8A7849709359}"/>
              </a:ext>
            </a:extLst>
          </p:cNvPr>
          <p:cNvSpPr>
            <a:spLocks noGrp="1"/>
          </p:cNvSpPr>
          <p:nvPr>
            <p:ph type="sldNum" sz="quarter" idx="12"/>
          </p:nvPr>
        </p:nvSpPr>
        <p:spPr/>
        <p:txBody>
          <a:bodyPr/>
          <a:lstStyle/>
          <a:p>
            <a:fld id="{18BDA287-6B12-40F1-8D3F-F590CBE11EE0}" type="slidenum">
              <a:rPr kumimoji="1" lang="ja-JP" altLang="en-US" smtClean="0"/>
              <a:t>9</a:t>
            </a:fld>
            <a:endParaRPr kumimoji="1" lang="ja-JP" altLang="en-US"/>
          </a:p>
        </p:txBody>
      </p:sp>
    </p:spTree>
    <p:extLst>
      <p:ext uri="{BB962C8B-B14F-4D97-AF65-F5344CB8AC3E}">
        <p14:creationId xmlns:p14="http://schemas.microsoft.com/office/powerpoint/2010/main" val="2728828345"/>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2976</TotalTime>
  <Words>3750</Words>
  <Application>Microsoft Office PowerPoint</Application>
  <PresentationFormat>ワイド画面</PresentationFormat>
  <Paragraphs>422</Paragraphs>
  <Slides>33</Slides>
  <Notes>33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33</vt:i4>
      </vt:variant>
    </vt:vector>
  </HeadingPairs>
  <TitlesOfParts>
    <vt:vector size="42" baseType="lpstr">
      <vt:lpstr>Calibri Light 見出しCalibri Light 見出し</vt:lpstr>
      <vt:lpstr>ＭＳ Ｐゴシック</vt:lpstr>
      <vt:lpstr>ＭＳ 明朝</vt:lpstr>
      <vt:lpstr>游ゴシック</vt:lpstr>
      <vt:lpstr>Arial</vt:lpstr>
      <vt:lpstr>Calibri</vt:lpstr>
      <vt:lpstr>Calibri Light</vt:lpstr>
      <vt:lpstr>Wingdings</vt:lpstr>
      <vt:lpstr>レトロスペクト</vt:lpstr>
      <vt:lpstr>ロータリーの 危機管理ハンドブック</vt:lpstr>
      <vt:lpstr>PowerPoint プレゼンテーション</vt:lpstr>
      <vt:lpstr>PowerPoint プレゼンテーション</vt:lpstr>
      <vt:lpstr>１．危機管理ハンドブック作成の背景</vt:lpstr>
      <vt:lpstr>PowerPoint プレゼンテーション</vt:lpstr>
      <vt:lpstr>危機管理の基本姿勢</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ご清聴ありがとうございました。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国際ロータリー2660</dc:creator>
  <cp:lastModifiedBy>岡松 展明</cp:lastModifiedBy>
  <cp:revision>96</cp:revision>
  <cp:lastPrinted>2023-03-03T23:47:39Z</cp:lastPrinted>
  <dcterms:created xsi:type="dcterms:W3CDTF">2022-11-09T02:25:31Z</dcterms:created>
  <dcterms:modified xsi:type="dcterms:W3CDTF">2023-03-06T08:46:19Z</dcterms:modified>
</cp:coreProperties>
</file>