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3" r:id="rId26"/>
    <p:sldId id="280" r:id="rId27"/>
    <p:sldId id="281" r:id="rId28"/>
    <p:sldId id="282" r:id="rId29"/>
  </p:sldIdLst>
  <p:sldSz cx="18288000" cy="10287000"/>
  <p:notesSz cx="6858000" cy="9144000"/>
  <p:embeddedFontLst>
    <p:embeddedFont>
      <p:font typeface="HGSSoeiKakugothicUB" panose="020B0900000000000000" pitchFamily="50" charset="-128"/>
      <p:regular r:id="rId31"/>
    </p:embeddedFont>
    <p:embeddedFont>
      <p:font typeface="M Plus Rounded Black" panose="020B0600070205080204" charset="-128"/>
      <p:regular r:id="rId32"/>
    </p:embeddedFont>
    <p:embeddedFont>
      <p:font typeface="Calibri" panose="020F0502020204030204" pitchFamily="34" charset="0"/>
      <p:regular r:id="rId33"/>
      <p:bold r:id="rId34"/>
      <p:italic r:id="rId35"/>
      <p:boldItalic r:id="rId36"/>
    </p:embeddedFont>
    <p:embeddedFont>
      <p:font typeface="游ゴシック" panose="020B0400000000000000" pitchFamily="50" charset="-128"/>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88" autoAdjust="0"/>
  </p:normalViewPr>
  <p:slideViewPr>
    <p:cSldViewPr>
      <p:cViewPr varScale="1">
        <p:scale>
          <a:sx n="45" d="100"/>
          <a:sy n="45" d="100"/>
        </p:scale>
        <p:origin x="96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B3C80A-FFF7-8F46-8CA0-2F6B8F0B004F}" type="datetimeFigureOut">
              <a:rPr kumimoji="1" lang="ja-JP" altLang="en-US" smtClean="0"/>
              <a:t>2023/5/24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77C5D-6DC9-354F-9743-D132DA5C3F73}" type="slidenum">
              <a:rPr kumimoji="1" lang="ja-JP" altLang="en-US" smtClean="0"/>
              <a:t>‹#›</a:t>
            </a:fld>
            <a:endParaRPr kumimoji="1" lang="ja-JP" altLang="en-US"/>
          </a:p>
        </p:txBody>
      </p:sp>
    </p:spTree>
    <p:extLst>
      <p:ext uri="{BB962C8B-B14F-4D97-AF65-F5344CB8AC3E}">
        <p14:creationId xmlns:p14="http://schemas.microsoft.com/office/powerpoint/2010/main" val="4846953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どんな人が　今日　反しているかを説明</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2</a:t>
            </a:fld>
            <a:endParaRPr kumimoji="1" lang="ja-JP" altLang="en-US"/>
          </a:p>
        </p:txBody>
      </p:sp>
    </p:spTree>
    <p:extLst>
      <p:ext uri="{BB962C8B-B14F-4D97-AF65-F5344CB8AC3E}">
        <p14:creationId xmlns:p14="http://schemas.microsoft.com/office/powerpoint/2010/main" val="2299727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ロータリーならではのゲストも</a:t>
            </a:r>
            <a:endParaRPr kumimoji="1" lang="en-US" altLang="ja-JP" dirty="0"/>
          </a:p>
          <a:p>
            <a:r>
              <a:rPr kumimoji="1" lang="ja-JP" altLang="en-US"/>
              <a:t>若い会員は、素晴らしい諸先輩の話を聞きたい</a:t>
            </a:r>
            <a:endParaRPr kumimoji="1" lang="en-US" altLang="ja-JP" dirty="0"/>
          </a:p>
          <a:p>
            <a:endParaRPr kumimoji="1" lang="en-US" altLang="ja-JP" dirty="0"/>
          </a:p>
          <a:p>
            <a:r>
              <a:rPr kumimoji="1" lang="ja-JP" altLang="en-US"/>
              <a:t>郊外のクラブでは地域企業の経営者同士</a:t>
            </a:r>
            <a:endParaRPr kumimoji="1" lang="en-US" altLang="ja-JP" dirty="0"/>
          </a:p>
          <a:p>
            <a:r>
              <a:rPr kumimoji="1" lang="ja-JP" altLang="en-US"/>
              <a:t>なかなか有名企業の方と接点がない</a:t>
            </a:r>
            <a:endParaRPr kumimoji="1" lang="en-US" altLang="ja-JP" dirty="0"/>
          </a:p>
          <a:p>
            <a:endParaRPr kumimoji="1" lang="en-US" altLang="ja-JP" dirty="0"/>
          </a:p>
          <a:p>
            <a:r>
              <a:rPr kumimoji="1" lang="ja-JP" altLang="en-US"/>
              <a:t>ぜひ、有名企業の方　郊外のクラブでの卓話等で</a:t>
            </a:r>
            <a:endParaRPr kumimoji="1" lang="en-US" altLang="ja-JP" dirty="0"/>
          </a:p>
          <a:p>
            <a:r>
              <a:rPr kumimoji="1" lang="ja-JP" altLang="en-US"/>
              <a:t>同じロータリアン目線で会員増強へ力を貸してください</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12</a:t>
            </a:fld>
            <a:endParaRPr kumimoji="1" lang="ja-JP" altLang="en-US"/>
          </a:p>
        </p:txBody>
      </p:sp>
    </p:spTree>
    <p:extLst>
      <p:ext uri="{BB962C8B-B14F-4D97-AF65-F5344CB8AC3E}">
        <p14:creationId xmlns:p14="http://schemas.microsoft.com/office/powerpoint/2010/main" val="1376863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入会時のハードルは、年会費を上回る圧力</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13</a:t>
            </a:fld>
            <a:endParaRPr kumimoji="1" lang="ja-JP" altLang="en-US"/>
          </a:p>
        </p:txBody>
      </p:sp>
    </p:spTree>
    <p:extLst>
      <p:ext uri="{BB962C8B-B14F-4D97-AF65-F5344CB8AC3E}">
        <p14:creationId xmlns:p14="http://schemas.microsoft.com/office/powerpoint/2010/main" val="2231118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再度　目的意識を持ち　ロータリアンとして</a:t>
            </a:r>
            <a:br>
              <a:rPr kumimoji="1" lang="en-US" altLang="ja-JP" dirty="0"/>
            </a:br>
            <a:r>
              <a:rPr kumimoji="1" lang="ja-JP" altLang="en-US"/>
              <a:t>寄付金ではなく　活動が大事だと認識</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14</a:t>
            </a:fld>
            <a:endParaRPr kumimoji="1" lang="ja-JP" altLang="en-US"/>
          </a:p>
        </p:txBody>
      </p:sp>
    </p:spTree>
    <p:extLst>
      <p:ext uri="{BB962C8B-B14F-4D97-AF65-F5344CB8AC3E}">
        <p14:creationId xmlns:p14="http://schemas.microsoft.com/office/powerpoint/2010/main" val="2895770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今までの　未来を明るくするために、青少年奉仕を追求するクラブとして、再度活動を見直し。</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15</a:t>
            </a:fld>
            <a:endParaRPr kumimoji="1" lang="ja-JP" altLang="en-US"/>
          </a:p>
        </p:txBody>
      </p:sp>
    </p:spTree>
    <p:extLst>
      <p:ext uri="{BB962C8B-B14F-4D97-AF65-F5344CB8AC3E}">
        <p14:creationId xmlns:p14="http://schemas.microsoft.com/office/powerpoint/2010/main" val="3351812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５大奉仕の充実を言われてきたが、実際には各クラブの裁量権のもと、得意な奉仕活動を中心とする。</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16</a:t>
            </a:fld>
            <a:endParaRPr kumimoji="1" lang="ja-JP" altLang="en-US"/>
          </a:p>
        </p:txBody>
      </p:sp>
    </p:spTree>
    <p:extLst>
      <p:ext uri="{BB962C8B-B14F-4D97-AF65-F5344CB8AC3E}">
        <p14:creationId xmlns:p14="http://schemas.microsoft.com/office/powerpoint/2010/main" val="1322176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バスケットは学校のスポーツでも予算がつきにくい</a:t>
            </a:r>
            <a:endParaRPr kumimoji="1" lang="en-US" altLang="ja-JP" dirty="0"/>
          </a:p>
          <a:p>
            <a:r>
              <a:rPr kumimoji="1" lang="ja-JP" altLang="en-US"/>
              <a:t>競技人口は実は多い。</a:t>
            </a:r>
            <a:endParaRPr kumimoji="1" lang="en-US" altLang="ja-JP" dirty="0"/>
          </a:p>
          <a:p>
            <a:endParaRPr kumimoji="1" lang="en-US" altLang="ja-JP" dirty="0"/>
          </a:p>
          <a:p>
            <a:r>
              <a:rPr kumimoji="1" lang="ja-JP" altLang="en-US"/>
              <a:t>大阪エヴェッサと協力</a:t>
            </a:r>
            <a:endParaRPr kumimoji="1" lang="en-US" altLang="ja-JP" dirty="0"/>
          </a:p>
          <a:p>
            <a:endParaRPr kumimoji="1" lang="en-US" altLang="ja-JP" dirty="0"/>
          </a:p>
          <a:p>
            <a:r>
              <a:rPr kumimoji="1" lang="ja-JP" altLang="en-US"/>
              <a:t>次年度からは、大会開催を出来る様に</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19</a:t>
            </a:fld>
            <a:endParaRPr kumimoji="1" lang="ja-JP" altLang="en-US"/>
          </a:p>
        </p:txBody>
      </p:sp>
    </p:spTree>
    <p:extLst>
      <p:ext uri="{BB962C8B-B14F-4D97-AF65-F5344CB8AC3E}">
        <p14:creationId xmlns:p14="http://schemas.microsoft.com/office/powerpoint/2010/main" val="2769186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国際人を育て、海外でも活躍できる子どもたちを育てる</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20</a:t>
            </a:fld>
            <a:endParaRPr kumimoji="1" lang="ja-JP" altLang="en-US"/>
          </a:p>
        </p:txBody>
      </p:sp>
    </p:spTree>
    <p:extLst>
      <p:ext uri="{BB962C8B-B14F-4D97-AF65-F5344CB8AC3E}">
        <p14:creationId xmlns:p14="http://schemas.microsoft.com/office/powerpoint/2010/main" val="542213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本音と建前があります。</a:t>
            </a:r>
            <a:endParaRPr kumimoji="1" lang="en-US" altLang="ja-JP" dirty="0"/>
          </a:p>
          <a:p>
            <a:endParaRPr kumimoji="1" lang="en-US" altLang="ja-JP" dirty="0"/>
          </a:p>
          <a:p>
            <a:r>
              <a:rPr kumimoji="1" lang="ja-JP" altLang="en-US"/>
              <a:t>実際にどうか？</a:t>
            </a:r>
            <a:endParaRPr kumimoji="1" lang="en-US" altLang="ja-JP" dirty="0"/>
          </a:p>
          <a:p>
            <a:r>
              <a:rPr kumimoji="1" lang="ja-JP" altLang="en-US"/>
              <a:t>断れない関係性の人から誘われた例が大半</a:t>
            </a:r>
            <a:endParaRPr kumimoji="1" lang="en-US" altLang="ja-JP" dirty="0"/>
          </a:p>
          <a:p>
            <a:endParaRPr kumimoji="1" lang="en-US" altLang="ja-JP" dirty="0"/>
          </a:p>
          <a:p>
            <a:r>
              <a:rPr kumimoji="1" lang="ja-JP" altLang="en-US"/>
              <a:t>私の場合は、青少年交換がなければ入会してない</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25</a:t>
            </a:fld>
            <a:endParaRPr kumimoji="1" lang="ja-JP" altLang="en-US"/>
          </a:p>
        </p:txBody>
      </p:sp>
    </p:spTree>
    <p:extLst>
      <p:ext uri="{BB962C8B-B14F-4D97-AF65-F5344CB8AC3E}">
        <p14:creationId xmlns:p14="http://schemas.microsoft.com/office/powerpoint/2010/main" val="3922473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4</a:t>
            </a:fld>
            <a:endParaRPr kumimoji="1" lang="ja-JP" altLang="en-US"/>
          </a:p>
        </p:txBody>
      </p:sp>
    </p:spTree>
    <p:extLst>
      <p:ext uri="{BB962C8B-B14F-4D97-AF65-F5344CB8AC3E}">
        <p14:creationId xmlns:p14="http://schemas.microsoft.com/office/powerpoint/2010/main" val="372653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昨年度は</a:t>
            </a:r>
            <a:r>
              <a:rPr kumimoji="1" lang="en-US" altLang="ja-JP" dirty="0"/>
              <a:t> 94.71%</a:t>
            </a:r>
            <a:br>
              <a:rPr kumimoji="1" lang="en-US" altLang="ja-JP" dirty="0"/>
            </a:br>
            <a:r>
              <a:rPr kumimoji="1" lang="ja-JP" altLang="en-US"/>
              <a:t>直近の出席率は</a:t>
            </a:r>
            <a:r>
              <a:rPr kumimoji="1" lang="en-US" altLang="ja-JP" dirty="0"/>
              <a:t> 88.17%(4</a:t>
            </a:r>
            <a:r>
              <a:rPr kumimoji="1" lang="ja-JP" altLang="en-US"/>
              <a:t>月末</a:t>
            </a:r>
            <a:r>
              <a:rPr kumimoji="1" lang="en-US" altLang="ja-JP" dirty="0"/>
              <a:t>)</a:t>
            </a:r>
            <a:br>
              <a:rPr kumimoji="1" lang="en-US" altLang="ja-JP" dirty="0"/>
            </a:br>
            <a:br>
              <a:rPr kumimoji="1" lang="en-US" altLang="ja-JP" dirty="0"/>
            </a:br>
            <a:r>
              <a:rPr kumimoji="1" lang="ja-JP" altLang="en-US"/>
              <a:t>現役世代の出席が困難</a:t>
            </a:r>
            <a:endParaRPr kumimoji="1" lang="en-US" altLang="ja-JP" dirty="0"/>
          </a:p>
          <a:p>
            <a:br>
              <a:rPr kumimoji="1"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5</a:t>
            </a:fld>
            <a:endParaRPr kumimoji="1" lang="ja-JP" altLang="en-US"/>
          </a:p>
        </p:txBody>
      </p:sp>
    </p:spTree>
    <p:extLst>
      <p:ext uri="{BB962C8B-B14F-4D97-AF65-F5344CB8AC3E}">
        <p14:creationId xmlns:p14="http://schemas.microsoft.com/office/powerpoint/2010/main" val="361136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・数年前には　１６名まで会員が減少</a:t>
            </a:r>
            <a:br>
              <a:rPr kumimoji="1"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6</a:t>
            </a:fld>
            <a:endParaRPr kumimoji="1" lang="ja-JP" altLang="en-US"/>
          </a:p>
        </p:txBody>
      </p:sp>
    </p:spTree>
    <p:extLst>
      <p:ext uri="{BB962C8B-B14F-4D97-AF65-F5344CB8AC3E}">
        <p14:creationId xmlns:p14="http://schemas.microsoft.com/office/powerpoint/2010/main" val="388202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会員数が減り、会員増強へ本格的に取り組み始めた</a:t>
            </a:r>
            <a:br>
              <a:rPr kumimoji="1" lang="en-US" altLang="ja-JP" dirty="0"/>
            </a:br>
            <a:r>
              <a:rPr kumimoji="1" lang="en-US" altLang="ja-JP" dirty="0"/>
              <a:t>2018</a:t>
            </a:r>
            <a:r>
              <a:rPr kumimoji="1" lang="ja-JP" altLang="en-US"/>
              <a:t>年以降の取り組みと、西クラブの根本的な事業</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7</a:t>
            </a:fld>
            <a:endParaRPr kumimoji="1" lang="ja-JP" altLang="en-US"/>
          </a:p>
        </p:txBody>
      </p:sp>
    </p:spTree>
    <p:extLst>
      <p:ext uri="{BB962C8B-B14F-4D97-AF65-F5344CB8AC3E}">
        <p14:creationId xmlns:p14="http://schemas.microsoft.com/office/powerpoint/2010/main" val="2205767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会員の減少は、ロータリーの魅力の低下とクラブの魅力の低下</a:t>
            </a:r>
            <a:endParaRPr kumimoji="1" lang="en-US" altLang="ja-JP" dirty="0"/>
          </a:p>
          <a:p>
            <a:endParaRPr kumimoji="1" lang="en-US" altLang="ja-JP" dirty="0"/>
          </a:p>
          <a:p>
            <a:r>
              <a:rPr kumimoji="1" lang="ja-JP" altLang="en-US"/>
              <a:t>あまりにも　ボランティアを意識させる「奉仕」が目立っている</a:t>
            </a:r>
            <a:br>
              <a:rPr kumimoji="1" lang="en-US" altLang="ja-JP" dirty="0"/>
            </a:br>
            <a:br>
              <a:rPr kumimoji="1" lang="en-US" altLang="ja-JP" dirty="0"/>
            </a:br>
            <a:r>
              <a:rPr kumimoji="1" lang="ja-JP" altLang="en-US"/>
              <a:t>若者は、まずは自分の事業で精一杯、お金の余裕もない</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8</a:t>
            </a:fld>
            <a:endParaRPr kumimoji="1" lang="ja-JP" altLang="en-US"/>
          </a:p>
        </p:txBody>
      </p:sp>
    </p:spTree>
    <p:extLst>
      <p:ext uri="{BB962C8B-B14F-4D97-AF65-F5344CB8AC3E}">
        <p14:creationId xmlns:p14="http://schemas.microsoft.com/office/powerpoint/2010/main" val="153099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・当クラブでは　</a:t>
            </a:r>
            <a:r>
              <a:rPr kumimoji="1" lang="en-US" altLang="ja-JP" dirty="0"/>
              <a:t>ROTARY</a:t>
            </a:r>
            <a:r>
              <a:rPr kumimoji="1" lang="ja-JP" altLang="en-US"/>
              <a:t>の奉仕を再度見直すことをした</a:t>
            </a:r>
            <a:br>
              <a:rPr kumimoji="1" lang="en-US" altLang="ja-JP" dirty="0"/>
            </a:br>
            <a:endParaRPr kumimoji="1" lang="en-US" altLang="ja-JP" dirty="0"/>
          </a:p>
          <a:p>
            <a:r>
              <a:rPr kumimoji="1" lang="ja-JP" altLang="en-US"/>
              <a:t>・多くの反対意見が出た。　奉仕＝ボランティア</a:t>
            </a:r>
            <a:br>
              <a:rPr kumimoji="1" lang="en-US" altLang="ja-JP" dirty="0"/>
            </a:br>
            <a:r>
              <a:rPr kumimoji="1" lang="ja-JP" altLang="en-US"/>
              <a:t>　ロータリーは仕事とは無関係、利益主義だ　など</a:t>
            </a:r>
            <a:endParaRPr kumimoji="1" lang="en-US" altLang="ja-JP" dirty="0"/>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9</a:t>
            </a:fld>
            <a:endParaRPr kumimoji="1" lang="ja-JP" altLang="en-US"/>
          </a:p>
        </p:txBody>
      </p:sp>
    </p:spTree>
    <p:extLst>
      <p:ext uri="{BB962C8B-B14F-4D97-AF65-F5344CB8AC3E}">
        <p14:creationId xmlns:p14="http://schemas.microsoft.com/office/powerpoint/2010/main" val="296556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・西クラブは仲良しクラブ</a:t>
            </a:r>
            <a:br>
              <a:rPr kumimoji="1" lang="en-US" altLang="ja-JP" dirty="0"/>
            </a:br>
            <a:r>
              <a:rPr kumimoji="1" lang="ja-JP" altLang="en-US"/>
              <a:t>・議論はするものの決まれば一致団結</a:t>
            </a:r>
            <a:br>
              <a:rPr kumimoji="1" lang="en-US" altLang="ja-JP" dirty="0"/>
            </a:br>
            <a:endParaRPr kumimoji="1" lang="ja-JP" altLang="en-US"/>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10</a:t>
            </a:fld>
            <a:endParaRPr kumimoji="1" lang="ja-JP" altLang="en-US"/>
          </a:p>
        </p:txBody>
      </p:sp>
    </p:spTree>
    <p:extLst>
      <p:ext uri="{BB962C8B-B14F-4D97-AF65-F5344CB8AC3E}">
        <p14:creationId xmlns:p14="http://schemas.microsoft.com/office/powerpoint/2010/main" val="372266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古い会員は　「何度も卓話で話した」</a:t>
            </a:r>
            <a:endParaRPr kumimoji="1" lang="en-US" altLang="ja-JP" dirty="0"/>
          </a:p>
          <a:p>
            <a:r>
              <a:rPr kumimoji="1" lang="ja-JP" altLang="en-US"/>
              <a:t>新会員　「みなさんどんなお仕事なんですか？」</a:t>
            </a:r>
            <a:endParaRPr kumimoji="1" lang="en-US" altLang="ja-JP" dirty="0"/>
          </a:p>
          <a:p>
            <a:endParaRPr kumimoji="1" lang="en-US" altLang="ja-JP" dirty="0"/>
          </a:p>
          <a:p>
            <a:r>
              <a:rPr kumimoji="1" lang="ja-JP" altLang="en-US"/>
              <a:t>お互いの仕事、目標を知ることで相談もしやすくなる</a:t>
            </a:r>
          </a:p>
        </p:txBody>
      </p:sp>
      <p:sp>
        <p:nvSpPr>
          <p:cNvPr id="4" name="スライド番号プレースホルダー 3"/>
          <p:cNvSpPr>
            <a:spLocks noGrp="1"/>
          </p:cNvSpPr>
          <p:nvPr>
            <p:ph type="sldNum" sz="quarter" idx="5"/>
          </p:nvPr>
        </p:nvSpPr>
        <p:spPr/>
        <p:txBody>
          <a:bodyPr/>
          <a:lstStyle/>
          <a:p>
            <a:fld id="{E9D77C5D-6DC9-354F-9743-D132DA5C3F73}" type="slidenum">
              <a:rPr kumimoji="1" lang="ja-JP" altLang="en-US" smtClean="0"/>
              <a:t>11</a:t>
            </a:fld>
            <a:endParaRPr kumimoji="1" lang="ja-JP" altLang="en-US"/>
          </a:p>
        </p:txBody>
      </p:sp>
    </p:spTree>
    <p:extLst>
      <p:ext uri="{BB962C8B-B14F-4D97-AF65-F5344CB8AC3E}">
        <p14:creationId xmlns:p14="http://schemas.microsoft.com/office/powerpoint/2010/main" val="52423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1.png"/><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png"/><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png"/><Relationship Id="rId7" Type="http://schemas.openxmlformats.org/officeDocument/2006/relationships/image" Target="../media/image2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1.png"/><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1.png"/><Relationship Id="rId4"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1.pn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my-cms.rotary.org/ja/node/863" TargetMode="External"/><Relationship Id="rId5" Type="http://schemas.openxmlformats.org/officeDocument/2006/relationships/hyperlink" Target="https://my-cms.rotary.org/ja/node/874" TargetMode="External"/><Relationship Id="rId4" Type="http://schemas.openxmlformats.org/officeDocument/2006/relationships/hyperlink" Target="https://my-cms.rotary.org/ja/node/77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538A"/>
        </a:solidFill>
        <a:effectLst/>
      </p:bgPr>
    </p:bg>
    <p:spTree>
      <p:nvGrpSpPr>
        <p:cNvPr id="1" name=""/>
        <p:cNvGrpSpPr/>
        <p:nvPr/>
      </p:nvGrpSpPr>
      <p:grpSpPr>
        <a:xfrm>
          <a:off x="0" y="0"/>
          <a:ext cx="0" cy="0"/>
          <a:chOff x="0" y="0"/>
          <a:chExt cx="0" cy="0"/>
        </a:xfrm>
      </p:grpSpPr>
      <p:sp>
        <p:nvSpPr>
          <p:cNvPr id="2" name="TextBox 2"/>
          <p:cNvSpPr txBox="1"/>
          <p:nvPr/>
        </p:nvSpPr>
        <p:spPr>
          <a:xfrm>
            <a:off x="1502623" y="4148704"/>
            <a:ext cx="15282753" cy="1433406"/>
          </a:xfrm>
          <a:prstGeom prst="rect">
            <a:avLst/>
          </a:prstGeom>
        </p:spPr>
        <p:txBody>
          <a:bodyPr lIns="0" tIns="0" rIns="0" bIns="0" rtlCol="0" anchor="t">
            <a:spAutoFit/>
          </a:bodyPr>
          <a:lstStyle/>
          <a:p>
            <a:pPr>
              <a:lnSpc>
                <a:spcPts val="13028"/>
              </a:lnSpc>
            </a:pPr>
            <a:r>
              <a:rPr lang="en-US" sz="8460" spc="84" dirty="0" err="1">
                <a:solidFill>
                  <a:srgbClr val="FFFFFF"/>
                </a:solidFill>
                <a:latin typeface="HGSSoeiKakugothicUB" panose="020B0900000000000000" pitchFamily="34" charset="-128"/>
                <a:ea typeface="HGSSoeiKakugothicUB" panose="020B0900000000000000" pitchFamily="34" charset="-128"/>
              </a:rPr>
              <a:t>少人数の魅力あるクラブづくり</a:t>
            </a:r>
            <a:endParaRPr lang="en-US" sz="8460" spc="84" dirty="0">
              <a:solidFill>
                <a:srgbClr val="FFFFFF"/>
              </a:solidFill>
              <a:latin typeface="HGSSoeiKakugothicUB" panose="020B0900000000000000" pitchFamily="34" charset="-128"/>
              <a:ea typeface="HGSSoeiKakugothicUB" panose="020B0900000000000000" pitchFamily="34" charset="-128"/>
            </a:endParaRPr>
          </a:p>
        </p:txBody>
      </p:sp>
      <p:sp>
        <p:nvSpPr>
          <p:cNvPr id="3" name="TextBox 3"/>
          <p:cNvSpPr txBox="1"/>
          <p:nvPr/>
        </p:nvSpPr>
        <p:spPr>
          <a:xfrm>
            <a:off x="1445251" y="2328111"/>
            <a:ext cx="15827740" cy="981038"/>
          </a:xfrm>
          <a:prstGeom prst="rect">
            <a:avLst/>
          </a:prstGeom>
        </p:spPr>
        <p:txBody>
          <a:bodyPr lIns="0" tIns="0" rIns="0" bIns="0" rtlCol="0" anchor="t">
            <a:spAutoFit/>
          </a:bodyPr>
          <a:lstStyle/>
          <a:p>
            <a:pPr>
              <a:lnSpc>
                <a:spcPts val="8900"/>
              </a:lnSpc>
            </a:pPr>
            <a:r>
              <a:rPr lang="en-US" sz="5779" spc="57" dirty="0">
                <a:solidFill>
                  <a:srgbClr val="FFFFFF"/>
                </a:solidFill>
                <a:latin typeface="HGSSoeiKakugothicUB" panose="020B0900000000000000" pitchFamily="34" charset="-128"/>
                <a:ea typeface="HGSSoeiKakugothicUB" panose="020B0900000000000000" pitchFamily="34" charset="-128"/>
              </a:rPr>
              <a:t>2023-24年度のための地区会員増強セミナー</a:t>
            </a:r>
          </a:p>
        </p:txBody>
      </p:sp>
      <p:sp>
        <p:nvSpPr>
          <p:cNvPr id="4" name="TextBox 4"/>
          <p:cNvSpPr txBox="1"/>
          <p:nvPr/>
        </p:nvSpPr>
        <p:spPr>
          <a:xfrm>
            <a:off x="2981586" y="7419446"/>
            <a:ext cx="12755071" cy="892488"/>
          </a:xfrm>
          <a:prstGeom prst="rect">
            <a:avLst/>
          </a:prstGeom>
        </p:spPr>
        <p:txBody>
          <a:bodyPr lIns="0" tIns="0" rIns="0" bIns="0" rtlCol="0" anchor="t">
            <a:spAutoFit/>
          </a:bodyPr>
          <a:lstStyle/>
          <a:p>
            <a:pPr>
              <a:lnSpc>
                <a:spcPts val="8074"/>
              </a:lnSpc>
            </a:pPr>
            <a:r>
              <a:rPr lang="en-US" sz="5243" spc="52">
                <a:solidFill>
                  <a:srgbClr val="FFFFFF"/>
                </a:solidFill>
                <a:latin typeface="HGSSoeiKakugothicUB" panose="020B0900000000000000" pitchFamily="34" charset="-128"/>
                <a:ea typeface="HGSSoeiKakugothicUB" panose="020B0900000000000000" pitchFamily="34" charset="-128"/>
              </a:rPr>
              <a:t>高槻西ロータリークラブ　下園　大介</a:t>
            </a:r>
          </a:p>
        </p:txBody>
      </p:sp>
      <p:sp>
        <p:nvSpPr>
          <p:cNvPr id="5" name="TextBox 5"/>
          <p:cNvSpPr txBox="1"/>
          <p:nvPr/>
        </p:nvSpPr>
        <p:spPr>
          <a:xfrm>
            <a:off x="5353266" y="6562952"/>
            <a:ext cx="11432111" cy="794128"/>
          </a:xfrm>
          <a:prstGeom prst="rect">
            <a:avLst/>
          </a:prstGeom>
        </p:spPr>
        <p:txBody>
          <a:bodyPr lIns="0" tIns="0" rIns="0" bIns="0" rtlCol="0" anchor="t">
            <a:spAutoFit/>
          </a:bodyPr>
          <a:lstStyle/>
          <a:p>
            <a:pPr>
              <a:lnSpc>
                <a:spcPts val="7236"/>
              </a:lnSpc>
            </a:pPr>
            <a:r>
              <a:rPr lang="en-US" sz="4699" spc="46">
                <a:solidFill>
                  <a:srgbClr val="FFFFFF"/>
                </a:solidFill>
                <a:latin typeface="HGSSoeiKakugothicUB" panose="020B0900000000000000" pitchFamily="34" charset="-128"/>
                <a:ea typeface="HGSSoeiKakugothicUB" panose="020B0900000000000000" pitchFamily="34" charset="-128"/>
              </a:rPr>
              <a:t>2023.5.20 @大阪YMCA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6859" y="1885650"/>
            <a:ext cx="2073365" cy="2045863"/>
            <a:chOff x="0" y="0"/>
            <a:chExt cx="2764486" cy="272781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pic>
        <p:nvPicPr>
          <p:cNvPr id="5"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940510" y="3931512"/>
            <a:ext cx="6881687" cy="4892710"/>
          </a:xfrm>
          <a:prstGeom prst="rect">
            <a:avLst/>
          </a:prstGeom>
        </p:spPr>
      </p:pic>
      <p:sp>
        <p:nvSpPr>
          <p:cNvPr id="6" name="TextBox 6"/>
          <p:cNvSpPr txBox="1"/>
          <p:nvPr/>
        </p:nvSpPr>
        <p:spPr>
          <a:xfrm>
            <a:off x="3088535" y="2279987"/>
            <a:ext cx="5822563" cy="1016497"/>
          </a:xfrm>
          <a:prstGeom prst="rect">
            <a:avLst/>
          </a:prstGeom>
        </p:spPr>
        <p:txBody>
          <a:bodyPr lIns="0" tIns="0" rIns="0" bIns="0" rtlCol="0" anchor="t">
            <a:spAutoFit/>
          </a:bodyPr>
          <a:lstStyle/>
          <a:p>
            <a:pPr algn="ctr">
              <a:lnSpc>
                <a:spcPts val="9144"/>
              </a:lnSpc>
            </a:pPr>
            <a:r>
              <a:rPr lang="en-US" sz="6531">
                <a:solidFill>
                  <a:srgbClr val="1F3071"/>
                </a:solidFill>
                <a:latin typeface="HGSSoeiKakugothicUB" panose="020B0900000000000000" pitchFamily="34" charset="-128"/>
                <a:ea typeface="HGSSoeiKakugothicUB" panose="020B0900000000000000" pitchFamily="34" charset="-128"/>
              </a:rPr>
              <a:t>親睦例会の充実</a:t>
            </a:r>
          </a:p>
        </p:txBody>
      </p:sp>
      <p:sp>
        <p:nvSpPr>
          <p:cNvPr id="7" name="TextBox 7"/>
          <p:cNvSpPr txBox="1"/>
          <p:nvPr/>
        </p:nvSpPr>
        <p:spPr>
          <a:xfrm>
            <a:off x="0" y="224314"/>
            <a:ext cx="17822197" cy="960071"/>
          </a:xfrm>
          <a:prstGeom prst="rect">
            <a:avLst/>
          </a:prstGeom>
        </p:spPr>
        <p:txBody>
          <a:bodyPr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p>
        </p:txBody>
      </p:sp>
      <p:sp>
        <p:nvSpPr>
          <p:cNvPr id="8" name="TextBox 8"/>
          <p:cNvSpPr txBox="1"/>
          <p:nvPr/>
        </p:nvSpPr>
        <p:spPr>
          <a:xfrm>
            <a:off x="0" y="4581305"/>
            <a:ext cx="11315799" cy="4362670"/>
          </a:xfrm>
          <a:prstGeom prst="rect">
            <a:avLst/>
          </a:prstGeom>
        </p:spPr>
        <p:txBody>
          <a:bodyPr lIns="0" tIns="0" rIns="0" bIns="0" rtlCol="0" anchor="t">
            <a:spAutoFit/>
          </a:bodyPr>
          <a:lstStyle/>
          <a:p>
            <a:pPr algn="ctr">
              <a:lnSpc>
                <a:spcPts val="4318"/>
              </a:lnSpc>
            </a:pPr>
            <a:r>
              <a:rPr lang="en-US" sz="3084">
                <a:solidFill>
                  <a:srgbClr val="1F3071"/>
                </a:solidFill>
                <a:latin typeface="HGSSoeiKakugothicUB" panose="020B0900000000000000" pitchFamily="34" charset="-128"/>
                <a:ea typeface="HGSSoeiKakugothicUB" panose="020B0900000000000000" pitchFamily="34" charset="-128"/>
              </a:rPr>
              <a:t>家族例会はもちろん、親睦を深める活動を充実化</a:t>
            </a:r>
          </a:p>
          <a:p>
            <a:pPr algn="ctr">
              <a:lnSpc>
                <a:spcPts val="4318"/>
              </a:lnSpc>
            </a:pPr>
            <a:r>
              <a:rPr lang="en-US" sz="3084">
                <a:solidFill>
                  <a:srgbClr val="1F3071"/>
                </a:solidFill>
                <a:latin typeface="HGSSoeiKakugothicUB" panose="020B0900000000000000" pitchFamily="34" charset="-128"/>
                <a:ea typeface="HGSSoeiKakugothicUB" panose="020B0900000000000000" pitchFamily="34" charset="-128"/>
              </a:rPr>
              <a:t>季節のイベントなど、移動例会を増やし親睦活動を充実化</a:t>
            </a:r>
          </a:p>
          <a:p>
            <a:pPr algn="ctr">
              <a:lnSpc>
                <a:spcPts val="4318"/>
              </a:lnSpc>
            </a:pPr>
            <a:endParaRPr lang="en-US" sz="3084">
              <a:solidFill>
                <a:srgbClr val="1F3071"/>
              </a:solidFill>
              <a:latin typeface="HGSSoeiKakugothicUB" panose="020B0900000000000000" pitchFamily="34" charset="-128"/>
              <a:ea typeface="HGSSoeiKakugothicUB" panose="020B0900000000000000" pitchFamily="34" charset="-128"/>
            </a:endParaRPr>
          </a:p>
          <a:p>
            <a:pPr algn="ctr">
              <a:lnSpc>
                <a:spcPts val="4318"/>
              </a:lnSpc>
            </a:pPr>
            <a:r>
              <a:rPr lang="en-US" sz="3084">
                <a:solidFill>
                  <a:srgbClr val="1F3071"/>
                </a:solidFill>
                <a:latin typeface="HGSSoeiKakugothicUB" panose="020B0900000000000000" pitchFamily="34" charset="-128"/>
                <a:ea typeface="HGSSoeiKakugothicUB" panose="020B0900000000000000" pitchFamily="34" charset="-128"/>
              </a:rPr>
              <a:t>様々な楽しみを分かち合いながら、</a:t>
            </a:r>
          </a:p>
          <a:p>
            <a:pPr algn="ctr">
              <a:lnSpc>
                <a:spcPts val="4318"/>
              </a:lnSpc>
            </a:pPr>
            <a:r>
              <a:rPr lang="en-US" sz="3084">
                <a:solidFill>
                  <a:srgbClr val="1F3071"/>
                </a:solidFill>
                <a:latin typeface="HGSSoeiKakugothicUB" panose="020B0900000000000000" pitchFamily="34" charset="-128"/>
                <a:ea typeface="HGSSoeiKakugothicUB" panose="020B0900000000000000" pitchFamily="34" charset="-128"/>
              </a:rPr>
              <a:t>会員やそのご家族同士のつながりを築きます。</a:t>
            </a:r>
          </a:p>
          <a:p>
            <a:pPr algn="ctr">
              <a:lnSpc>
                <a:spcPts val="4318"/>
              </a:lnSpc>
            </a:pPr>
            <a:endParaRPr lang="en-US" sz="3084">
              <a:solidFill>
                <a:srgbClr val="1F3071"/>
              </a:solidFill>
              <a:latin typeface="HGSSoeiKakugothicUB" panose="020B0900000000000000" pitchFamily="34" charset="-128"/>
              <a:ea typeface="HGSSoeiKakugothicUB" panose="020B0900000000000000" pitchFamily="34" charset="-128"/>
            </a:endParaRPr>
          </a:p>
          <a:p>
            <a:pPr algn="ctr">
              <a:lnSpc>
                <a:spcPts val="4318"/>
              </a:lnSpc>
            </a:pPr>
            <a:r>
              <a:rPr lang="en-US" sz="3084">
                <a:solidFill>
                  <a:srgbClr val="1F3071"/>
                </a:solidFill>
                <a:latin typeface="HGSSoeiKakugothicUB" panose="020B0900000000000000" pitchFamily="34" charset="-128"/>
                <a:ea typeface="HGSSoeiKakugothicUB" panose="020B0900000000000000" pitchFamily="34" charset="-128"/>
              </a:rPr>
              <a:t>クラブ ＝ 共通の目的を持った人の集まりです。</a:t>
            </a:r>
          </a:p>
          <a:p>
            <a:pPr algn="ctr">
              <a:lnSpc>
                <a:spcPts val="4318"/>
              </a:lnSpc>
            </a:pPr>
            <a:endParaRPr lang="en-US" sz="3084">
              <a:solidFill>
                <a:srgbClr val="1F3071"/>
              </a:solidFill>
              <a:latin typeface="HGSSoeiKakugothicUB" panose="020B0900000000000000" pitchFamily="34" charset="-128"/>
              <a:ea typeface="HGSSoeiKakugothicUB" panose="020B0900000000000000" pitchFamily="34" charset="-128"/>
            </a:endParaRPr>
          </a:p>
        </p:txBody>
      </p:sp>
      <p:sp>
        <p:nvSpPr>
          <p:cNvPr id="9" name="TextBox 9"/>
          <p:cNvSpPr txBox="1"/>
          <p:nvPr/>
        </p:nvSpPr>
        <p:spPr>
          <a:xfrm>
            <a:off x="9144000" y="9182100"/>
            <a:ext cx="8814372" cy="424668"/>
          </a:xfrm>
          <a:prstGeom prst="rect">
            <a:avLst/>
          </a:prstGeom>
        </p:spPr>
        <p:txBody>
          <a:bodyPr lIns="0" tIns="0" rIns="0" bIns="0" rtlCol="0" anchor="t">
            <a:spAutoFit/>
          </a:bodyPr>
          <a:lstStyle/>
          <a:p>
            <a:pPr algn="ctr">
              <a:lnSpc>
                <a:spcPts val="3829"/>
              </a:lnSpc>
            </a:pPr>
            <a:r>
              <a:rPr lang="en-US" sz="2735" dirty="0">
                <a:solidFill>
                  <a:srgbClr val="1F3071"/>
                </a:solidFill>
                <a:latin typeface="HGSSoeiKakugothicUB" panose="020B0900000000000000" pitchFamily="34" charset="-128"/>
                <a:ea typeface="HGSSoeiKakugothicUB" panose="020B0900000000000000" pitchFamily="34" charset="-128"/>
              </a:rPr>
              <a:t>2022年度　</a:t>
            </a:r>
            <a:r>
              <a:rPr lang="en-US" sz="2735" dirty="0" err="1">
                <a:solidFill>
                  <a:srgbClr val="1F3071"/>
                </a:solidFill>
                <a:latin typeface="HGSSoeiKakugothicUB" panose="020B0900000000000000" pitchFamily="34" charset="-128"/>
                <a:ea typeface="HGSSoeiKakugothicUB" panose="020B0900000000000000" pitchFamily="34" charset="-128"/>
              </a:rPr>
              <a:t>高槻西ロータリー</a:t>
            </a:r>
            <a:r>
              <a:rPr lang="en-US" sz="2400" dirty="0" err="1">
                <a:solidFill>
                  <a:srgbClr val="1F3071"/>
                </a:solidFill>
                <a:latin typeface="HGSSoeiKakugothicUB" panose="020B0900000000000000" pitchFamily="34" charset="-128"/>
                <a:ea typeface="HGSSoeiKakugothicUB" panose="020B0900000000000000" pitchFamily="34" charset="-128"/>
              </a:rPr>
              <a:t>クラブクリスマス家族例会</a:t>
            </a:r>
            <a:endParaRPr lang="en-US" sz="2735" dirty="0">
              <a:solidFill>
                <a:srgbClr val="1F3071"/>
              </a:solidFill>
              <a:latin typeface="HGSSoeiKakugothicUB" panose="020B0900000000000000" pitchFamily="34" charset="-128"/>
              <a:ea typeface="HGSSoeiKakugothicUB" panose="020B0900000000000000" pitchFamily="34" charset="-128"/>
            </a:endParaRPr>
          </a:p>
        </p:txBody>
      </p:sp>
      <p:pic>
        <p:nvPicPr>
          <p:cNvPr id="10" name="Picture 10"/>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0" y="8742651"/>
            <a:ext cx="4278546" cy="15443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8575" y="2413273"/>
            <a:ext cx="9137951" cy="960071"/>
          </a:xfrm>
          <a:prstGeom prst="rect">
            <a:avLst/>
          </a:prstGeom>
        </p:spPr>
        <p:txBody>
          <a:bodyPr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メンバーの職業紹介</a:t>
            </a:r>
          </a:p>
        </p:txBody>
      </p:sp>
      <p:grpSp>
        <p:nvGrpSpPr>
          <p:cNvPr id="3" name="Group 3"/>
          <p:cNvGrpSpPr/>
          <p:nvPr/>
        </p:nvGrpSpPr>
        <p:grpSpPr>
          <a:xfrm>
            <a:off x="466778" y="1970283"/>
            <a:ext cx="2073365" cy="2045863"/>
            <a:chOff x="0" y="0"/>
            <a:chExt cx="2764486" cy="2727817"/>
          </a:xfrm>
        </p:grpSpPr>
        <p:pic>
          <p:nvPicPr>
            <p:cNvPr id="4" name="Picture 4"/>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pic>
        <p:nvPicPr>
          <p:cNvPr id="6" name="Picture 6"/>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2149915" y="2527573"/>
            <a:ext cx="5313492" cy="5630190"/>
          </a:xfrm>
          <a:prstGeom prst="rect">
            <a:avLst/>
          </a:prstGeom>
        </p:spPr>
      </p:pic>
      <p:sp>
        <p:nvSpPr>
          <p:cNvPr id="7" name="TextBox 7"/>
          <p:cNvSpPr txBox="1"/>
          <p:nvPr/>
        </p:nvSpPr>
        <p:spPr>
          <a:xfrm>
            <a:off x="0" y="224314"/>
            <a:ext cx="17822197" cy="960071"/>
          </a:xfrm>
          <a:prstGeom prst="rect">
            <a:avLst/>
          </a:prstGeom>
        </p:spPr>
        <p:txBody>
          <a:bodyPr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p>
        </p:txBody>
      </p:sp>
      <p:sp>
        <p:nvSpPr>
          <p:cNvPr id="8" name="TextBox 8"/>
          <p:cNvSpPr txBox="1"/>
          <p:nvPr/>
        </p:nvSpPr>
        <p:spPr>
          <a:xfrm>
            <a:off x="1028700" y="4654321"/>
            <a:ext cx="11284181" cy="3303905"/>
          </a:xfrm>
          <a:prstGeom prst="rect">
            <a:avLst/>
          </a:prstGeom>
        </p:spPr>
        <p:txBody>
          <a:bodyPr lIns="0" tIns="0" rIns="0" bIns="0" rtlCol="0" anchor="t">
            <a:spAutoFit/>
          </a:bodyPr>
          <a:lstStyle/>
          <a:p>
            <a:pPr algn="ctr">
              <a:lnSpc>
                <a:spcPts val="5320"/>
              </a:lnSpc>
            </a:pPr>
            <a:r>
              <a:rPr lang="en-US" sz="3800">
                <a:solidFill>
                  <a:srgbClr val="1F3071"/>
                </a:solidFill>
                <a:latin typeface="HGSSoeiKakugothicUB" panose="020B0900000000000000" pitchFamily="34" charset="-128"/>
                <a:ea typeface="HGSSoeiKakugothicUB" panose="020B0900000000000000" pitchFamily="34" charset="-128"/>
              </a:rPr>
              <a:t>職業の知識やスキルを共有し実業上の発想の交換　＝クラブ奉仕</a:t>
            </a:r>
          </a:p>
          <a:p>
            <a:pPr algn="ctr">
              <a:lnSpc>
                <a:spcPts val="5320"/>
              </a:lnSpc>
            </a:pPr>
            <a:endParaRPr lang="en-US" sz="3800">
              <a:solidFill>
                <a:srgbClr val="1F3071"/>
              </a:solidFill>
              <a:latin typeface="HGSSoeiKakugothicUB" panose="020B0900000000000000" pitchFamily="34" charset="-128"/>
              <a:ea typeface="HGSSoeiKakugothicUB" panose="020B0900000000000000" pitchFamily="34" charset="-128"/>
            </a:endParaRPr>
          </a:p>
          <a:p>
            <a:pPr>
              <a:lnSpc>
                <a:spcPts val="5320"/>
              </a:lnSpc>
            </a:pPr>
            <a:r>
              <a:rPr lang="en-US" sz="3800">
                <a:solidFill>
                  <a:srgbClr val="1F3071"/>
                </a:solidFill>
                <a:latin typeface="HGSSoeiKakugothicUB" panose="020B0900000000000000" pitchFamily="34" charset="-128"/>
                <a:ea typeface="HGSSoeiKakugothicUB" panose="020B0900000000000000" pitchFamily="34" charset="-128"/>
              </a:rPr>
              <a:t>社会のために進んで役立てることを目的とする。</a:t>
            </a:r>
          </a:p>
          <a:p>
            <a:pPr algn="ctr">
              <a:lnSpc>
                <a:spcPts val="5320"/>
              </a:lnSpc>
            </a:pPr>
            <a:r>
              <a:rPr lang="en-US" sz="3800">
                <a:solidFill>
                  <a:srgbClr val="1F3071"/>
                </a:solidFill>
                <a:latin typeface="HGSSoeiKakugothicUB" panose="020B0900000000000000" pitchFamily="34" charset="-128"/>
                <a:ea typeface="HGSSoeiKakugothicUB" panose="020B0900000000000000" pitchFamily="34" charset="-128"/>
              </a:rPr>
              <a:t>クラブ内での親睦を高めることを目的とする。</a:t>
            </a:r>
          </a:p>
        </p:txBody>
      </p:sp>
      <p:pic>
        <p:nvPicPr>
          <p:cNvPr id="9"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0" y="8606633"/>
            <a:ext cx="4278546" cy="154434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131594" y="1699550"/>
            <a:ext cx="6127706" cy="8248836"/>
          </a:xfrm>
          <a:prstGeom prst="rect">
            <a:avLst/>
          </a:prstGeom>
        </p:spPr>
      </p:pic>
      <p:sp>
        <p:nvSpPr>
          <p:cNvPr id="3" name="TextBox 3"/>
          <p:cNvSpPr txBox="1"/>
          <p:nvPr/>
        </p:nvSpPr>
        <p:spPr>
          <a:xfrm>
            <a:off x="2384202" y="2326876"/>
            <a:ext cx="9492782" cy="994055"/>
          </a:xfrm>
          <a:prstGeom prst="rect">
            <a:avLst/>
          </a:prstGeom>
        </p:spPr>
        <p:txBody>
          <a:bodyPr lIns="0" tIns="0" rIns="0" bIns="0" rtlCol="0" anchor="t">
            <a:spAutoFit/>
          </a:bodyPr>
          <a:lstStyle/>
          <a:p>
            <a:pPr algn="ctr">
              <a:lnSpc>
                <a:spcPts val="8931"/>
              </a:lnSpc>
            </a:pPr>
            <a:r>
              <a:rPr lang="en-US" sz="6379">
                <a:solidFill>
                  <a:srgbClr val="1F3071"/>
                </a:solidFill>
                <a:latin typeface="HGSSoeiKakugothicUB" panose="020B0900000000000000" pitchFamily="34" charset="-128"/>
                <a:ea typeface="HGSSoeiKakugothicUB" panose="020B0900000000000000" pitchFamily="34" charset="-128"/>
              </a:rPr>
              <a:t>オープン例会の実施</a:t>
            </a:r>
          </a:p>
        </p:txBody>
      </p:sp>
      <p:grpSp>
        <p:nvGrpSpPr>
          <p:cNvPr id="4" name="Group 4"/>
          <p:cNvGrpSpPr/>
          <p:nvPr/>
        </p:nvGrpSpPr>
        <p:grpSpPr>
          <a:xfrm>
            <a:off x="651893" y="1901967"/>
            <a:ext cx="2073365" cy="2045863"/>
            <a:chOff x="0" y="0"/>
            <a:chExt cx="2764486" cy="2727817"/>
          </a:xfrm>
        </p:grpSpPr>
        <p:pic>
          <p:nvPicPr>
            <p:cNvPr id="5" name="Picture 5"/>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0" y="0"/>
              <a:ext cx="2727817" cy="2727817"/>
            </a:xfrm>
            <a:prstGeom prst="rect">
              <a:avLst/>
            </a:prstGeom>
          </p:spPr>
        </p:pic>
        <p:pic>
          <p:nvPicPr>
            <p:cNvPr id="6"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pic>
        <p:nvPicPr>
          <p:cNvPr id="7" name="Picture 7"/>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0" y="8723932"/>
            <a:ext cx="4278546" cy="1544349"/>
          </a:xfrm>
          <a:prstGeom prst="rect">
            <a:avLst/>
          </a:prstGeom>
        </p:spPr>
      </p:pic>
      <p:grpSp>
        <p:nvGrpSpPr>
          <p:cNvPr id="8" name="Group 8"/>
          <p:cNvGrpSpPr/>
          <p:nvPr/>
        </p:nvGrpSpPr>
        <p:grpSpPr>
          <a:xfrm>
            <a:off x="2725257" y="6981430"/>
            <a:ext cx="1137996" cy="1137996"/>
            <a:chOff x="0" y="0"/>
            <a:chExt cx="812800" cy="812800"/>
          </a:xfrm>
        </p:grpSpPr>
        <p:sp>
          <p:nvSpPr>
            <p:cNvPr id="9" name="Freeform 9"/>
            <p:cNvSpPr/>
            <p:nvPr/>
          </p:nvSpPr>
          <p:spPr>
            <a:xfrm>
              <a:off x="0" y="0"/>
              <a:ext cx="812800" cy="812800"/>
            </a:xfrm>
            <a:custGeom>
              <a:avLst/>
              <a:gdLst/>
              <a:ahLst/>
              <a:cxnLst/>
              <a:rect l="l" t="t" r="r" b="b"/>
              <a:pathLst>
                <a:path w="812800" h="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F2132"/>
            </a:solidFill>
          </p:spPr>
        </p:sp>
        <p:sp>
          <p:nvSpPr>
            <p:cNvPr id="10" name="TextBox 10"/>
            <p:cNvSpPr txBox="1"/>
            <p:nvPr/>
          </p:nvSpPr>
          <p:spPr>
            <a:xfrm>
              <a:off x="0" y="127000"/>
              <a:ext cx="711200" cy="482600"/>
            </a:xfrm>
            <a:prstGeom prst="rect">
              <a:avLst/>
            </a:prstGeom>
          </p:spPr>
          <p:txBody>
            <a:bodyPr lIns="50800" tIns="50800" rIns="50800" bIns="50800" rtlCol="0" anchor="ctr"/>
            <a:lstStyle/>
            <a:p>
              <a:pPr algn="ctr">
                <a:lnSpc>
                  <a:spcPts val="3000"/>
                </a:lnSpc>
              </a:pPr>
              <a:endParaRPr>
                <a:latin typeface="HGSSoeiKakugothicUB" panose="020B0900000000000000" pitchFamily="34" charset="-128"/>
                <a:ea typeface="HGSSoeiKakugothicUB" panose="020B0900000000000000" pitchFamily="34" charset="-128"/>
              </a:endParaRPr>
            </a:p>
          </p:txBody>
        </p:sp>
      </p:grpSp>
      <p:sp>
        <p:nvSpPr>
          <p:cNvPr id="11" name="TextBox 11"/>
          <p:cNvSpPr txBox="1"/>
          <p:nvPr/>
        </p:nvSpPr>
        <p:spPr>
          <a:xfrm>
            <a:off x="0" y="224314"/>
            <a:ext cx="17822197" cy="960071"/>
          </a:xfrm>
          <a:prstGeom prst="rect">
            <a:avLst/>
          </a:prstGeom>
        </p:spPr>
        <p:txBody>
          <a:bodyPr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p>
        </p:txBody>
      </p:sp>
      <p:sp>
        <p:nvSpPr>
          <p:cNvPr id="12" name="TextBox 12"/>
          <p:cNvSpPr txBox="1"/>
          <p:nvPr/>
        </p:nvSpPr>
        <p:spPr>
          <a:xfrm>
            <a:off x="2541486" y="4749470"/>
            <a:ext cx="8264061" cy="1442639"/>
          </a:xfrm>
          <a:prstGeom prst="rect">
            <a:avLst/>
          </a:prstGeom>
        </p:spPr>
        <p:txBody>
          <a:bodyPr lIns="0" tIns="0" rIns="0" bIns="0" rtlCol="0" anchor="t">
            <a:spAutoFit/>
          </a:bodyPr>
          <a:lstStyle/>
          <a:p>
            <a:pPr algn="ctr">
              <a:lnSpc>
                <a:spcPts val="5820"/>
              </a:lnSpc>
            </a:pPr>
            <a:r>
              <a:rPr lang="en-US" sz="4157">
                <a:solidFill>
                  <a:srgbClr val="1F3071"/>
                </a:solidFill>
                <a:latin typeface="HGSSoeiKakugothicUB" panose="020B0900000000000000" pitchFamily="34" charset="-128"/>
                <a:ea typeface="HGSSoeiKakugothicUB" panose="020B0900000000000000" pitchFamily="34" charset="-128"/>
              </a:rPr>
              <a:t>ロータリーアンだがらこそ呼べるゲストスピーカー</a:t>
            </a:r>
          </a:p>
        </p:txBody>
      </p:sp>
      <p:sp>
        <p:nvSpPr>
          <p:cNvPr id="13" name="TextBox 13"/>
          <p:cNvSpPr txBox="1"/>
          <p:nvPr/>
        </p:nvSpPr>
        <p:spPr>
          <a:xfrm>
            <a:off x="4233923" y="6905230"/>
            <a:ext cx="6527001" cy="1373706"/>
          </a:xfrm>
          <a:prstGeom prst="rect">
            <a:avLst/>
          </a:prstGeom>
        </p:spPr>
        <p:txBody>
          <a:bodyPr lIns="0" tIns="0" rIns="0" bIns="0" rtlCol="0" anchor="t">
            <a:spAutoFit/>
          </a:bodyPr>
          <a:lstStyle/>
          <a:p>
            <a:pPr algn="ctr">
              <a:lnSpc>
                <a:spcPts val="5561"/>
              </a:lnSpc>
            </a:pPr>
            <a:r>
              <a:rPr lang="en-US" sz="3972">
                <a:solidFill>
                  <a:srgbClr val="1F3071"/>
                </a:solidFill>
                <a:latin typeface="HGSSoeiKakugothicUB" panose="020B0900000000000000" pitchFamily="34" charset="-128"/>
                <a:ea typeface="HGSSoeiKakugothicUB" panose="020B0900000000000000" pitchFamily="34" charset="-128"/>
              </a:rPr>
              <a:t>オープン例会参加者から</a:t>
            </a:r>
          </a:p>
          <a:p>
            <a:pPr algn="ctr">
              <a:lnSpc>
                <a:spcPts val="5561"/>
              </a:lnSpc>
            </a:pPr>
            <a:r>
              <a:rPr lang="en-US" sz="3972">
                <a:solidFill>
                  <a:srgbClr val="1F3071"/>
                </a:solidFill>
                <a:latin typeface="HGSSoeiKakugothicUB" panose="020B0900000000000000" pitchFamily="34" charset="-128"/>
                <a:ea typeface="HGSSoeiKakugothicUB" panose="020B0900000000000000" pitchFamily="34" charset="-128"/>
              </a:rPr>
              <a:t>２名の入会者</a:t>
            </a:r>
          </a:p>
        </p:txBody>
      </p:sp>
      <p:sp>
        <p:nvSpPr>
          <p:cNvPr id="14" name="TextBox 14"/>
          <p:cNvSpPr txBox="1"/>
          <p:nvPr/>
        </p:nvSpPr>
        <p:spPr>
          <a:xfrm>
            <a:off x="5273813" y="3570004"/>
            <a:ext cx="3870187" cy="625108"/>
          </a:xfrm>
          <a:prstGeom prst="rect">
            <a:avLst/>
          </a:prstGeom>
        </p:spPr>
        <p:txBody>
          <a:bodyPr wrap="square" lIns="0" tIns="0" rIns="0" bIns="0" rtlCol="0" anchor="t">
            <a:spAutoFit/>
          </a:bodyPr>
          <a:lstStyle/>
          <a:p>
            <a:pPr algn="ctr">
              <a:lnSpc>
                <a:spcPts val="5599"/>
              </a:lnSpc>
            </a:pPr>
            <a:r>
              <a:rPr lang="en-US" sz="3999" dirty="0">
                <a:solidFill>
                  <a:srgbClr val="1F3071"/>
                </a:solidFill>
                <a:latin typeface="HGSSoeiKakugothicUB" panose="020B0900000000000000" pitchFamily="34" charset="-128"/>
                <a:ea typeface="HGSSoeiKakugothicUB" panose="020B0900000000000000" pitchFamily="34" charset="-128"/>
              </a:rPr>
              <a:t>2018年から実施</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7946" y="1839894"/>
            <a:ext cx="2073365" cy="2045863"/>
            <a:chOff x="0" y="0"/>
            <a:chExt cx="2764486" cy="272781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pic>
        <p:nvPicPr>
          <p:cNvPr id="5" name="Picture 5"/>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2156590" y="3389384"/>
            <a:ext cx="4623609" cy="4964949"/>
          </a:xfrm>
          <a:prstGeom prst="rect">
            <a:avLst/>
          </a:prstGeom>
        </p:spPr>
      </p:pic>
      <p:sp>
        <p:nvSpPr>
          <p:cNvPr id="6" name="TextBox 6"/>
          <p:cNvSpPr txBox="1"/>
          <p:nvPr/>
        </p:nvSpPr>
        <p:spPr>
          <a:xfrm>
            <a:off x="0" y="224314"/>
            <a:ext cx="17822197" cy="960071"/>
          </a:xfrm>
          <a:prstGeom prst="rect">
            <a:avLst/>
          </a:prstGeom>
        </p:spPr>
        <p:txBody>
          <a:bodyPr wrap="square"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p>
        </p:txBody>
      </p:sp>
      <p:sp>
        <p:nvSpPr>
          <p:cNvPr id="7" name="TextBox 7"/>
          <p:cNvSpPr txBox="1"/>
          <p:nvPr/>
        </p:nvSpPr>
        <p:spPr>
          <a:xfrm>
            <a:off x="3532020" y="2291002"/>
            <a:ext cx="5379078" cy="938527"/>
          </a:xfrm>
          <a:prstGeom prst="rect">
            <a:avLst/>
          </a:prstGeom>
        </p:spPr>
        <p:txBody>
          <a:bodyPr wrap="square" lIns="0" tIns="0" rIns="0" bIns="0" rtlCol="0" anchor="t">
            <a:spAutoFit/>
          </a:bodyPr>
          <a:lstStyle/>
          <a:p>
            <a:pPr algn="ctr">
              <a:lnSpc>
                <a:spcPts val="8448"/>
              </a:lnSpc>
            </a:pPr>
            <a:r>
              <a:rPr lang="en-US" sz="6034">
                <a:solidFill>
                  <a:srgbClr val="1F3071"/>
                </a:solidFill>
                <a:latin typeface="HGSSoeiKakugothicUB" panose="020B0900000000000000" pitchFamily="34" charset="-128"/>
                <a:ea typeface="HGSSoeiKakugothicUB" panose="020B0900000000000000" pitchFamily="34" charset="-128"/>
              </a:rPr>
              <a:t>会員費の見直し</a:t>
            </a:r>
          </a:p>
        </p:txBody>
      </p:sp>
      <p:sp>
        <p:nvSpPr>
          <p:cNvPr id="8" name="TextBox 8"/>
          <p:cNvSpPr txBox="1"/>
          <p:nvPr/>
        </p:nvSpPr>
        <p:spPr>
          <a:xfrm>
            <a:off x="2362200" y="5757558"/>
            <a:ext cx="6957113" cy="2014975"/>
          </a:xfrm>
          <a:prstGeom prst="rect">
            <a:avLst/>
          </a:prstGeom>
        </p:spPr>
        <p:txBody>
          <a:bodyPr wrap="square" lIns="0" tIns="0" rIns="0" bIns="0" rtlCol="0" anchor="t">
            <a:spAutoFit/>
          </a:bodyPr>
          <a:lstStyle/>
          <a:p>
            <a:pPr algn="ctr">
              <a:lnSpc>
                <a:spcPts val="8400"/>
              </a:lnSpc>
            </a:pPr>
            <a:r>
              <a:rPr lang="en-US" sz="6000" dirty="0">
                <a:solidFill>
                  <a:srgbClr val="1F3071"/>
                </a:solidFill>
                <a:latin typeface="HGSSoeiKakugothicUB" panose="020B0900000000000000" pitchFamily="34" charset="-128"/>
                <a:ea typeface="HGSSoeiKakugothicUB" panose="020B0900000000000000" pitchFamily="34" charset="-128"/>
              </a:rPr>
              <a:t>入会費の改定　</a:t>
            </a:r>
          </a:p>
          <a:p>
            <a:pPr algn="ctr">
              <a:lnSpc>
                <a:spcPts val="8400"/>
              </a:lnSpc>
            </a:pPr>
            <a:r>
              <a:rPr lang="en-US" sz="6000" dirty="0">
                <a:solidFill>
                  <a:srgbClr val="1F3071"/>
                </a:solidFill>
                <a:latin typeface="HGSSoeiKakugothicUB" panose="020B0900000000000000" pitchFamily="34" charset="-128"/>
                <a:ea typeface="HGSSoeiKakugothicUB" panose="020B0900000000000000" pitchFamily="34" charset="-128"/>
              </a:rPr>
              <a:t>12万円   →  6万円</a:t>
            </a:r>
          </a:p>
        </p:txBody>
      </p:sp>
      <p:pic>
        <p:nvPicPr>
          <p:cNvPr id="9" name="Picture 9"/>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3373211" y="8742651"/>
            <a:ext cx="4278546" cy="1544349"/>
          </a:xfrm>
          <a:prstGeom prst="rect">
            <a:avLst/>
          </a:prstGeom>
        </p:spPr>
      </p:pic>
      <p:sp>
        <p:nvSpPr>
          <p:cNvPr id="10" name="TextBox 10"/>
          <p:cNvSpPr txBox="1"/>
          <p:nvPr/>
        </p:nvSpPr>
        <p:spPr>
          <a:xfrm>
            <a:off x="1028700" y="4736061"/>
            <a:ext cx="10719561" cy="513474"/>
          </a:xfrm>
          <a:prstGeom prst="rect">
            <a:avLst/>
          </a:prstGeom>
        </p:spPr>
        <p:txBody>
          <a:bodyPr wrap="square" lIns="0" tIns="0" rIns="0" bIns="0" rtlCol="0" anchor="t">
            <a:spAutoFit/>
          </a:bodyPr>
          <a:lstStyle/>
          <a:p>
            <a:pPr algn="l">
              <a:lnSpc>
                <a:spcPts val="4596"/>
              </a:lnSpc>
              <a:spcBef>
                <a:spcPct val="0"/>
              </a:spcBef>
            </a:pPr>
            <a:r>
              <a:rPr lang="en-US" sz="3283" dirty="0" err="1">
                <a:solidFill>
                  <a:srgbClr val="1F3071"/>
                </a:solidFill>
                <a:latin typeface="HGSSoeiKakugothicUB" panose="020B0900000000000000" pitchFamily="34" charset="-128"/>
                <a:ea typeface="HGSSoeiKakugothicUB" panose="020B0900000000000000" pitchFamily="34" charset="-128"/>
              </a:rPr>
              <a:t>費用負担も会員増強の大きなネックになっ</a:t>
            </a:r>
            <a:r>
              <a:rPr lang="en-US" sz="3283" dirty="0">
                <a:solidFill>
                  <a:srgbClr val="1F3071"/>
                </a:solidFill>
                <a:latin typeface="HGSSoeiKakugothicUB" panose="020B0900000000000000" pitchFamily="34" charset="-128"/>
                <a:ea typeface="HGSSoeiKakugothicUB" panose="020B0900000000000000" pitchFamily="34" charset="-128"/>
              </a:rPr>
              <a:t> </a:t>
            </a:r>
            <a:r>
              <a:rPr lang="en-US" sz="3283" dirty="0" err="1">
                <a:solidFill>
                  <a:srgbClr val="1F3071"/>
                </a:solidFill>
                <a:latin typeface="HGSSoeiKakugothicUB" panose="020B0900000000000000" pitchFamily="34" charset="-128"/>
                <a:ea typeface="HGSSoeiKakugothicUB" panose="020B0900000000000000" pitchFamily="34" charset="-128"/>
              </a:rPr>
              <a:t>ていることも</a:t>
            </a:r>
            <a:endParaRPr lang="en-US" sz="3283" dirty="0">
              <a:solidFill>
                <a:srgbClr val="1F3071"/>
              </a:solidFill>
              <a:latin typeface="HGSSoeiKakugothicUB" panose="020B0900000000000000" pitchFamily="34" charset="-128"/>
              <a:ea typeface="HGSSoeiKakugothicUB" panose="020B0900000000000000" pitchFamily="34" charset="-128"/>
            </a:endParaRPr>
          </a:p>
        </p:txBody>
      </p:sp>
      <p:sp>
        <p:nvSpPr>
          <p:cNvPr id="11" name="TextBox 11"/>
          <p:cNvSpPr txBox="1"/>
          <p:nvPr/>
        </p:nvSpPr>
        <p:spPr>
          <a:xfrm>
            <a:off x="8082260" y="6132991"/>
            <a:ext cx="2123480" cy="522259"/>
          </a:xfrm>
          <a:prstGeom prst="rect">
            <a:avLst/>
          </a:prstGeom>
        </p:spPr>
        <p:txBody>
          <a:bodyPr wrap="square" lIns="0" tIns="0" rIns="0" bIns="0" rtlCol="0" anchor="t">
            <a:spAutoFit/>
          </a:bodyPr>
          <a:lstStyle/>
          <a:p>
            <a:pPr algn="ctr">
              <a:lnSpc>
                <a:spcPts val="4759"/>
              </a:lnSpc>
            </a:pPr>
            <a:r>
              <a:rPr lang="en-US" sz="2800" dirty="0">
                <a:solidFill>
                  <a:srgbClr val="1F3071"/>
                </a:solidFill>
                <a:latin typeface="HGSSoeiKakugothicUB" panose="020B0900000000000000" pitchFamily="34" charset="-128"/>
                <a:ea typeface="HGSSoeiKakugothicUB" panose="020B0900000000000000" pitchFamily="34" charset="-128"/>
              </a:rPr>
              <a:t>（2018年)</a:t>
            </a:r>
          </a:p>
        </p:txBody>
      </p:sp>
      <p:sp>
        <p:nvSpPr>
          <p:cNvPr id="12" name="TextBox 10">
            <a:extLst>
              <a:ext uri="{FF2B5EF4-FFF2-40B4-BE49-F238E27FC236}">
                <a16:creationId xmlns:a16="http://schemas.microsoft.com/office/drawing/2014/main" id="{3ACB2809-C0AE-5305-EBA8-2FC7B19CD96C}"/>
              </a:ext>
            </a:extLst>
          </p:cNvPr>
          <p:cNvSpPr txBox="1"/>
          <p:nvPr/>
        </p:nvSpPr>
        <p:spPr>
          <a:xfrm>
            <a:off x="1204754" y="8418665"/>
            <a:ext cx="14035246" cy="1143005"/>
          </a:xfrm>
          <a:prstGeom prst="rect">
            <a:avLst/>
          </a:prstGeom>
        </p:spPr>
        <p:txBody>
          <a:bodyPr wrap="square" lIns="0" tIns="0" rIns="0" bIns="0" rtlCol="0" anchor="t">
            <a:spAutoFit/>
          </a:bodyPr>
          <a:lstStyle/>
          <a:p>
            <a:pPr algn="l">
              <a:lnSpc>
                <a:spcPts val="4596"/>
              </a:lnSpc>
              <a:spcBef>
                <a:spcPct val="0"/>
              </a:spcBef>
            </a:pPr>
            <a:r>
              <a:rPr lang="en-US" sz="3283" dirty="0" err="1">
                <a:solidFill>
                  <a:srgbClr val="1F3071"/>
                </a:solidFill>
                <a:latin typeface="HGSSoeiKakugothicUB" panose="020B0900000000000000" pitchFamily="34" charset="-128"/>
                <a:ea typeface="HGSSoeiKakugothicUB" panose="020B0900000000000000" pitchFamily="34" charset="-128"/>
              </a:rPr>
              <a:t>その他費用も明確に「会費と食費</a:t>
            </a:r>
            <a:r>
              <a:rPr lang="en-US" sz="3283" dirty="0">
                <a:solidFill>
                  <a:srgbClr val="1F3071"/>
                </a:solidFill>
                <a:latin typeface="HGSSoeiKakugothicUB" panose="020B0900000000000000" pitchFamily="34" charset="-128"/>
                <a:ea typeface="HGSSoeiKakugothicUB" panose="020B0900000000000000" pitchFamily="34" charset="-128"/>
              </a:rPr>
              <a:t>」、</a:t>
            </a:r>
            <a:r>
              <a:rPr lang="en-US" sz="3283" dirty="0" err="1">
                <a:solidFill>
                  <a:srgbClr val="1F3071"/>
                </a:solidFill>
                <a:latin typeface="HGSSoeiKakugothicUB" panose="020B0900000000000000" pitchFamily="34" charset="-128"/>
                <a:ea typeface="HGSSoeiKakugothicUB" panose="020B0900000000000000" pitchFamily="34" charset="-128"/>
              </a:rPr>
              <a:t>寄付金等の後処理など</a:t>
            </a:r>
            <a:br>
              <a:rPr lang="en-US" sz="3283" dirty="0">
                <a:solidFill>
                  <a:srgbClr val="1F3071"/>
                </a:solidFill>
                <a:latin typeface="HGSSoeiKakugothicUB" panose="020B0900000000000000" pitchFamily="34" charset="-128"/>
                <a:ea typeface="HGSSoeiKakugothicUB" panose="020B0900000000000000" pitchFamily="34" charset="-128"/>
              </a:rPr>
            </a:br>
            <a:r>
              <a:rPr lang="en-US" sz="3283" dirty="0" err="1">
                <a:solidFill>
                  <a:srgbClr val="1F3071"/>
                </a:solidFill>
                <a:latin typeface="HGSSoeiKakugothicUB" panose="020B0900000000000000" pitchFamily="34" charset="-128"/>
                <a:ea typeface="HGSSoeiKakugothicUB" panose="020B0900000000000000" pitchFamily="34" charset="-128"/>
              </a:rPr>
              <a:t>海外では、例会はレストランで、食事はそれぞれで支払っているケースも</a:t>
            </a:r>
            <a:endParaRPr lang="en-US" sz="3283" dirty="0">
              <a:solidFill>
                <a:srgbClr val="1F3071"/>
              </a:solidFill>
              <a:latin typeface="HGSSoeiKakugothicUB" panose="020B0900000000000000" pitchFamily="34" charset="-128"/>
              <a:ea typeface="HGSSoeiKakugothicUB" panose="020B0900000000000000" pitchFamily="34"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0809" y="1970283"/>
            <a:ext cx="2073365" cy="2045863"/>
            <a:chOff x="0" y="0"/>
            <a:chExt cx="2764486" cy="272781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sp>
        <p:nvSpPr>
          <p:cNvPr id="5" name="TextBox 5"/>
          <p:cNvSpPr txBox="1"/>
          <p:nvPr/>
        </p:nvSpPr>
        <p:spPr>
          <a:xfrm>
            <a:off x="0" y="224314"/>
            <a:ext cx="17822197" cy="960071"/>
          </a:xfrm>
          <a:prstGeom prst="rect">
            <a:avLst/>
          </a:prstGeom>
        </p:spPr>
        <p:txBody>
          <a:bodyPr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p>
        </p:txBody>
      </p:sp>
      <p:sp>
        <p:nvSpPr>
          <p:cNvPr id="6" name="TextBox 6"/>
          <p:cNvSpPr txBox="1"/>
          <p:nvPr/>
        </p:nvSpPr>
        <p:spPr>
          <a:xfrm>
            <a:off x="3429000" y="2478540"/>
            <a:ext cx="12156952" cy="2015745"/>
          </a:xfrm>
          <a:prstGeom prst="rect">
            <a:avLst/>
          </a:prstGeom>
        </p:spPr>
        <p:txBody>
          <a:bodyPr wrap="square" lIns="0" tIns="0" rIns="0" bIns="0" rtlCol="0" anchor="t">
            <a:spAutoFit/>
          </a:bodyPr>
          <a:lstStyle/>
          <a:p>
            <a:pPr algn="ctr">
              <a:lnSpc>
                <a:spcPts val="8448"/>
              </a:lnSpc>
            </a:pPr>
            <a:r>
              <a:rPr lang="en-US" sz="6034" dirty="0" err="1">
                <a:solidFill>
                  <a:srgbClr val="1F3071"/>
                </a:solidFill>
                <a:latin typeface="HGSSoeiKakugothicUB" panose="020B0900000000000000" pitchFamily="34" charset="-128"/>
                <a:ea typeface="HGSSoeiKakugothicUB" panose="020B0900000000000000" pitchFamily="34" charset="-128"/>
              </a:rPr>
              <a:t>地域活動の充実•効果的な奉仕活動</a:t>
            </a:r>
            <a:endParaRPr lang="en-US" sz="6034" dirty="0">
              <a:solidFill>
                <a:srgbClr val="1F3071"/>
              </a:solidFill>
              <a:latin typeface="HGSSoeiKakugothicUB" panose="020B0900000000000000" pitchFamily="34" charset="-128"/>
              <a:ea typeface="HGSSoeiKakugothicUB" panose="020B0900000000000000" pitchFamily="34" charset="-128"/>
            </a:endParaRPr>
          </a:p>
        </p:txBody>
      </p:sp>
      <p:sp>
        <p:nvSpPr>
          <p:cNvPr id="7" name="TextBox 7"/>
          <p:cNvSpPr txBox="1"/>
          <p:nvPr/>
        </p:nvSpPr>
        <p:spPr>
          <a:xfrm>
            <a:off x="1037495" y="4567185"/>
            <a:ext cx="15747206" cy="4216210"/>
          </a:xfrm>
          <a:prstGeom prst="rect">
            <a:avLst/>
          </a:prstGeom>
        </p:spPr>
        <p:txBody>
          <a:bodyPr lIns="0" tIns="0" rIns="0" bIns="0" rtlCol="0" anchor="t">
            <a:spAutoFit/>
          </a:bodyPr>
          <a:lstStyle/>
          <a:p>
            <a:pPr algn="ctr">
              <a:lnSpc>
                <a:spcPts val="8382"/>
              </a:lnSpc>
            </a:pPr>
            <a:r>
              <a:rPr lang="en-US" sz="5588" spc="279">
                <a:solidFill>
                  <a:srgbClr val="A67C00"/>
                </a:solidFill>
                <a:latin typeface="HGSSoeiKakugothicUB" panose="020B0900000000000000" pitchFamily="34" charset="-128"/>
                <a:ea typeface="HGSSoeiKakugothicUB" panose="020B0900000000000000" pitchFamily="34" charset="-128"/>
              </a:rPr>
              <a:t>『地域社会の既存団体に寄付するのではなく、</a:t>
            </a:r>
          </a:p>
          <a:p>
            <a:pPr algn="ctr">
              <a:lnSpc>
                <a:spcPts val="8382"/>
              </a:lnSpc>
            </a:pPr>
            <a:r>
              <a:rPr lang="en-US" sz="5588" spc="279">
                <a:solidFill>
                  <a:srgbClr val="A67C00"/>
                </a:solidFill>
                <a:latin typeface="HGSSoeiKakugothicUB" panose="020B0900000000000000" pitchFamily="34" charset="-128"/>
                <a:ea typeface="HGSSoeiKakugothicUB" panose="020B0900000000000000" pitchFamily="34" charset="-128"/>
              </a:rPr>
              <a:t>自分たちの力でプロジェクトを完成するべき』</a:t>
            </a:r>
          </a:p>
          <a:p>
            <a:pPr algn="ctr">
              <a:lnSpc>
                <a:spcPts val="8382"/>
              </a:lnSpc>
            </a:pPr>
            <a:r>
              <a:rPr lang="en-US" sz="5588" spc="279">
                <a:solidFill>
                  <a:srgbClr val="A67C00"/>
                </a:solidFill>
                <a:latin typeface="HGSSoeiKakugothicUB" panose="020B0900000000000000" pitchFamily="34" charset="-128"/>
                <a:ea typeface="HGSSoeiKakugothicUB" panose="020B0900000000000000" pitchFamily="34" charset="-128"/>
              </a:rPr>
              <a:t>　　　　　　　　　元RI会長グレン•キンロス</a:t>
            </a:r>
          </a:p>
          <a:p>
            <a:pPr algn="ctr">
              <a:lnSpc>
                <a:spcPts val="8382"/>
              </a:lnSpc>
              <a:spcBef>
                <a:spcPct val="0"/>
              </a:spcBef>
            </a:pPr>
            <a:endParaRPr lang="en-US" sz="5588" spc="279">
              <a:solidFill>
                <a:srgbClr val="A67C00"/>
              </a:solidFill>
              <a:latin typeface="HGSSoeiKakugothicUB" panose="020B0900000000000000" pitchFamily="34" charset="-128"/>
              <a:ea typeface="HGSSoeiKakugothicUB" panose="020B0900000000000000" pitchFamily="34" charset="-128"/>
            </a:endParaRPr>
          </a:p>
        </p:txBody>
      </p:sp>
      <p:pic>
        <p:nvPicPr>
          <p:cNvPr id="8" name="Picture 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4009454" y="8783395"/>
            <a:ext cx="4278546" cy="147945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0809" y="1970283"/>
            <a:ext cx="2073365" cy="2045863"/>
            <a:chOff x="0" y="0"/>
            <a:chExt cx="2764486" cy="272781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sp>
        <p:nvSpPr>
          <p:cNvPr id="5" name="TextBox 5"/>
          <p:cNvSpPr txBox="1"/>
          <p:nvPr/>
        </p:nvSpPr>
        <p:spPr>
          <a:xfrm>
            <a:off x="0" y="224314"/>
            <a:ext cx="17822197" cy="960071"/>
          </a:xfrm>
          <a:prstGeom prst="rect">
            <a:avLst/>
          </a:prstGeom>
        </p:spPr>
        <p:txBody>
          <a:bodyPr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p>
        </p:txBody>
      </p:sp>
      <p:sp>
        <p:nvSpPr>
          <p:cNvPr id="6" name="TextBox 6"/>
          <p:cNvSpPr txBox="1"/>
          <p:nvPr/>
        </p:nvSpPr>
        <p:spPr>
          <a:xfrm>
            <a:off x="3276600" y="2526024"/>
            <a:ext cx="12156952" cy="2015745"/>
          </a:xfrm>
          <a:prstGeom prst="rect">
            <a:avLst/>
          </a:prstGeom>
        </p:spPr>
        <p:txBody>
          <a:bodyPr wrap="square" lIns="0" tIns="0" rIns="0" bIns="0" rtlCol="0" anchor="t">
            <a:spAutoFit/>
          </a:bodyPr>
          <a:lstStyle/>
          <a:p>
            <a:pPr algn="ctr">
              <a:lnSpc>
                <a:spcPts val="8448"/>
              </a:lnSpc>
            </a:pPr>
            <a:r>
              <a:rPr lang="en-US" sz="6034" dirty="0" err="1">
                <a:solidFill>
                  <a:srgbClr val="1F3071"/>
                </a:solidFill>
                <a:latin typeface="HGSSoeiKakugothicUB" panose="020B0900000000000000" pitchFamily="34" charset="-128"/>
                <a:ea typeface="HGSSoeiKakugothicUB" panose="020B0900000000000000" pitchFamily="34" charset="-128"/>
              </a:rPr>
              <a:t>地域活動の充実•効果的な奉仕活動</a:t>
            </a:r>
            <a:endParaRPr lang="en-US" sz="6034" dirty="0">
              <a:solidFill>
                <a:srgbClr val="1F3071"/>
              </a:solidFill>
              <a:latin typeface="HGSSoeiKakugothicUB" panose="020B0900000000000000" pitchFamily="34" charset="-128"/>
              <a:ea typeface="HGSSoeiKakugothicUB" panose="020B0900000000000000" pitchFamily="34" charset="-128"/>
            </a:endParaRPr>
          </a:p>
        </p:txBody>
      </p:sp>
      <p:sp>
        <p:nvSpPr>
          <p:cNvPr id="7" name="TextBox 7"/>
          <p:cNvSpPr txBox="1"/>
          <p:nvPr/>
        </p:nvSpPr>
        <p:spPr>
          <a:xfrm>
            <a:off x="393233" y="4318603"/>
            <a:ext cx="17501533" cy="1016047"/>
          </a:xfrm>
          <a:prstGeom prst="rect">
            <a:avLst/>
          </a:prstGeom>
        </p:spPr>
        <p:txBody>
          <a:bodyPr wrap="square" lIns="0" tIns="0" rIns="0" bIns="0" rtlCol="0" anchor="t">
            <a:spAutoFit/>
          </a:bodyPr>
          <a:lstStyle/>
          <a:p>
            <a:pPr algn="ctr">
              <a:lnSpc>
                <a:spcPts val="9113"/>
              </a:lnSpc>
            </a:pPr>
            <a:r>
              <a:rPr lang="en-US" sz="6509" dirty="0" err="1">
                <a:solidFill>
                  <a:srgbClr val="1F3071"/>
                </a:solidFill>
                <a:latin typeface="HGSSoeiKakugothicUB" panose="020B0900000000000000" pitchFamily="34" charset="-128"/>
                <a:ea typeface="HGSSoeiKakugothicUB" panose="020B0900000000000000" pitchFamily="34" charset="-128"/>
              </a:rPr>
              <a:t>当クラブは青少年奉仕に力を入れて活動</a:t>
            </a:r>
            <a:endParaRPr lang="en-US" sz="6509" dirty="0">
              <a:solidFill>
                <a:srgbClr val="1F3071"/>
              </a:solidFill>
              <a:latin typeface="HGSSoeiKakugothicUB" panose="020B0900000000000000" pitchFamily="34" charset="-128"/>
              <a:ea typeface="HGSSoeiKakugothicUB" panose="020B0900000000000000" pitchFamily="34" charset="-128"/>
            </a:endParaRPr>
          </a:p>
        </p:txBody>
      </p:sp>
      <p:sp>
        <p:nvSpPr>
          <p:cNvPr id="8" name="TextBox 8"/>
          <p:cNvSpPr txBox="1"/>
          <p:nvPr/>
        </p:nvSpPr>
        <p:spPr>
          <a:xfrm>
            <a:off x="1637491" y="6025791"/>
            <a:ext cx="9166992" cy="707886"/>
          </a:xfrm>
          <a:prstGeom prst="rect">
            <a:avLst/>
          </a:prstGeom>
        </p:spPr>
        <p:txBody>
          <a:bodyPr lIns="0" tIns="0" rIns="0" bIns="0" rtlCol="0" anchor="t">
            <a:spAutoFit/>
          </a:bodyPr>
          <a:lstStyle/>
          <a:p>
            <a:pPr algn="ctr">
              <a:lnSpc>
                <a:spcPts val="6404"/>
              </a:lnSpc>
              <a:spcBef>
                <a:spcPct val="0"/>
              </a:spcBef>
            </a:pPr>
            <a:r>
              <a:rPr lang="en-US" sz="4269" spc="213">
                <a:solidFill>
                  <a:srgbClr val="000000"/>
                </a:solidFill>
                <a:latin typeface="HGSSoeiKakugothicUB" panose="020B0900000000000000" pitchFamily="34" charset="-128"/>
                <a:ea typeface="HGSSoeiKakugothicUB" panose="020B0900000000000000" pitchFamily="34" charset="-128"/>
              </a:rPr>
              <a:t>◎ロータリー青少年交換プログラム</a:t>
            </a:r>
          </a:p>
        </p:txBody>
      </p:sp>
      <p:sp>
        <p:nvSpPr>
          <p:cNvPr id="9" name="TextBox 9"/>
          <p:cNvSpPr txBox="1"/>
          <p:nvPr/>
        </p:nvSpPr>
        <p:spPr>
          <a:xfrm>
            <a:off x="1637491" y="7195983"/>
            <a:ext cx="11070968" cy="2327140"/>
          </a:xfrm>
          <a:prstGeom prst="rect">
            <a:avLst/>
          </a:prstGeom>
        </p:spPr>
        <p:txBody>
          <a:bodyPr lIns="0" tIns="0" rIns="0" bIns="0" rtlCol="0" anchor="t">
            <a:spAutoFit/>
          </a:bodyPr>
          <a:lstStyle/>
          <a:p>
            <a:pPr algn="ctr">
              <a:lnSpc>
                <a:spcPts val="6187"/>
              </a:lnSpc>
            </a:pPr>
            <a:r>
              <a:rPr lang="en-US" sz="4125" spc="206">
                <a:solidFill>
                  <a:srgbClr val="000000"/>
                </a:solidFill>
                <a:latin typeface="HGSSoeiKakugothicUB" panose="020B0900000000000000" pitchFamily="34" charset="-128"/>
                <a:ea typeface="HGSSoeiKakugothicUB" panose="020B0900000000000000" pitchFamily="34" charset="-128"/>
              </a:rPr>
              <a:t>◎高槻市内の小中学校へのバスケットボール</a:t>
            </a:r>
          </a:p>
          <a:p>
            <a:pPr algn="ctr">
              <a:lnSpc>
                <a:spcPts val="6187"/>
              </a:lnSpc>
            </a:pPr>
            <a:r>
              <a:rPr lang="en-US" sz="4125" spc="206">
                <a:solidFill>
                  <a:srgbClr val="000000"/>
                </a:solidFill>
                <a:latin typeface="HGSSoeiKakugothicUB" panose="020B0900000000000000" pitchFamily="34" charset="-128"/>
                <a:ea typeface="HGSSoeiKakugothicUB" panose="020B0900000000000000" pitchFamily="34" charset="-128"/>
              </a:rPr>
              <a:t>寄贈・青少年への支援活動の継続</a:t>
            </a:r>
          </a:p>
          <a:p>
            <a:pPr algn="ctr">
              <a:lnSpc>
                <a:spcPts val="6187"/>
              </a:lnSpc>
              <a:spcBef>
                <a:spcPct val="0"/>
              </a:spcBef>
            </a:pPr>
            <a:endParaRPr lang="en-US" sz="4125" spc="206">
              <a:solidFill>
                <a:srgbClr val="000000"/>
              </a:solidFill>
              <a:latin typeface="HGSSoeiKakugothicUB" panose="020B0900000000000000" pitchFamily="34" charset="-128"/>
              <a:ea typeface="HGSSoeiKakugothicUB" panose="020B0900000000000000" pitchFamily="34" charset="-128"/>
            </a:endParaRPr>
          </a:p>
        </p:txBody>
      </p:sp>
      <p:pic>
        <p:nvPicPr>
          <p:cNvPr id="10" name="Picture 1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4009454" y="8783395"/>
            <a:ext cx="4278546" cy="1479455"/>
          </a:xfrm>
          <a:prstGeom prst="rect">
            <a:avLst/>
          </a:prstGeom>
        </p:spPr>
      </p:pic>
      <p:sp>
        <p:nvSpPr>
          <p:cNvPr id="11" name="TextBox 11"/>
          <p:cNvSpPr txBox="1"/>
          <p:nvPr/>
        </p:nvSpPr>
        <p:spPr>
          <a:xfrm>
            <a:off x="11958589" y="8230965"/>
            <a:ext cx="1499741" cy="928780"/>
          </a:xfrm>
          <a:prstGeom prst="rect">
            <a:avLst/>
          </a:prstGeom>
        </p:spPr>
        <p:txBody>
          <a:bodyPr lIns="0" tIns="0" rIns="0" bIns="0" rtlCol="0" anchor="t">
            <a:spAutoFit/>
          </a:bodyPr>
          <a:lstStyle/>
          <a:p>
            <a:pPr algn="ctr">
              <a:lnSpc>
                <a:spcPts val="8382"/>
              </a:lnSpc>
              <a:spcBef>
                <a:spcPct val="0"/>
              </a:spcBef>
            </a:pPr>
            <a:r>
              <a:rPr lang="en-US" sz="5588" spc="279">
                <a:solidFill>
                  <a:srgbClr val="1F3071"/>
                </a:solidFill>
                <a:latin typeface="HGSSoeiKakugothicUB" panose="020B0900000000000000" pitchFamily="34" charset="-128"/>
                <a:ea typeface="HGSSoeiKakugothicUB" panose="020B0900000000000000" pitchFamily="34" charset="-128"/>
              </a:rPr>
              <a:t>など</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26014" y="645909"/>
            <a:ext cx="13035973" cy="1533730"/>
            <a:chOff x="0" y="-104775"/>
            <a:chExt cx="17381297" cy="2044974"/>
          </a:xfrm>
        </p:grpSpPr>
        <p:sp>
          <p:nvSpPr>
            <p:cNvPr id="3" name="TextBox 3"/>
            <p:cNvSpPr txBox="1"/>
            <p:nvPr/>
          </p:nvSpPr>
          <p:spPr>
            <a:xfrm>
              <a:off x="0" y="-104775"/>
              <a:ext cx="17381297" cy="1096711"/>
            </a:xfrm>
            <a:prstGeom prst="rect">
              <a:avLst/>
            </a:prstGeom>
          </p:spPr>
          <p:txBody>
            <a:bodyPr lIns="0" tIns="0" rIns="0" bIns="0" rtlCol="0" anchor="t">
              <a:spAutoFit/>
            </a:bodyPr>
            <a:lstStyle/>
            <a:p>
              <a:pPr marL="0" lvl="0" indent="0" algn="ctr">
                <a:lnSpc>
                  <a:spcPts val="7293"/>
                </a:lnSpc>
                <a:spcBef>
                  <a:spcPct val="0"/>
                </a:spcBef>
              </a:pPr>
              <a:r>
                <a:rPr lang="en-US" sz="5567" spc="167">
                  <a:solidFill>
                    <a:srgbClr val="191919"/>
                  </a:solidFill>
                  <a:latin typeface="HGSSoeiKakugothicUB" panose="020B0900000000000000" pitchFamily="34" charset="-128"/>
                  <a:ea typeface="HGSSoeiKakugothicUB" panose="020B0900000000000000" pitchFamily="34" charset="-128"/>
                </a:rPr>
                <a:t>クラブ活動の土台となる5つの奉仕部門</a:t>
              </a:r>
            </a:p>
          </p:txBody>
        </p:sp>
        <p:sp>
          <p:nvSpPr>
            <p:cNvPr id="4" name="TextBox 4"/>
            <p:cNvSpPr txBox="1"/>
            <p:nvPr/>
          </p:nvSpPr>
          <p:spPr>
            <a:xfrm>
              <a:off x="0" y="1170159"/>
              <a:ext cx="17381297" cy="770040"/>
            </a:xfrm>
            <a:prstGeom prst="rect">
              <a:avLst/>
            </a:prstGeom>
          </p:spPr>
          <p:txBody>
            <a:bodyPr lIns="0" tIns="0" rIns="0" bIns="0" rtlCol="0" anchor="t">
              <a:spAutoFit/>
            </a:bodyPr>
            <a:lstStyle/>
            <a:p>
              <a:pPr marL="0" lvl="0" indent="0" algn="ctr">
                <a:lnSpc>
                  <a:spcPts val="5629"/>
                </a:lnSpc>
              </a:pPr>
              <a:endParaRPr>
                <a:latin typeface="HGSSoeiKakugothicUB" panose="020B0900000000000000" pitchFamily="34" charset="-128"/>
                <a:ea typeface="HGSSoeiKakugothicUB" panose="020B0900000000000000" pitchFamily="34" charset="-128"/>
              </a:endParaRPr>
            </a:p>
          </p:txBody>
        </p:sp>
      </p:grpSp>
      <p:sp>
        <p:nvSpPr>
          <p:cNvPr id="5" name="AutoShape 5"/>
          <p:cNvSpPr/>
          <p:nvPr/>
        </p:nvSpPr>
        <p:spPr>
          <a:xfrm>
            <a:off x="1028700" y="1859681"/>
            <a:ext cx="3194627" cy="7398619"/>
          </a:xfrm>
          <a:prstGeom prst="rect">
            <a:avLst/>
          </a:prstGeom>
          <a:solidFill>
            <a:srgbClr val="86EAE9"/>
          </a:solidFill>
        </p:spPr>
      </p:sp>
      <p:sp>
        <p:nvSpPr>
          <p:cNvPr id="6" name="AutoShape 6"/>
          <p:cNvSpPr/>
          <p:nvPr/>
        </p:nvSpPr>
        <p:spPr>
          <a:xfrm>
            <a:off x="14064673" y="1859681"/>
            <a:ext cx="3194627" cy="7398619"/>
          </a:xfrm>
          <a:prstGeom prst="rect">
            <a:avLst/>
          </a:prstGeom>
          <a:solidFill>
            <a:srgbClr val="13538A"/>
          </a:solidFill>
        </p:spPr>
      </p:sp>
      <p:sp>
        <p:nvSpPr>
          <p:cNvPr id="7" name="AutoShape 7"/>
          <p:cNvSpPr/>
          <p:nvPr/>
        </p:nvSpPr>
        <p:spPr>
          <a:xfrm>
            <a:off x="10805680" y="1859681"/>
            <a:ext cx="3194627" cy="7398619"/>
          </a:xfrm>
          <a:prstGeom prst="rect">
            <a:avLst/>
          </a:prstGeom>
          <a:solidFill>
            <a:srgbClr val="2C92D5"/>
          </a:solidFill>
        </p:spPr>
      </p:sp>
      <p:sp>
        <p:nvSpPr>
          <p:cNvPr id="8" name="AutoShape 8"/>
          <p:cNvSpPr/>
          <p:nvPr/>
        </p:nvSpPr>
        <p:spPr>
          <a:xfrm>
            <a:off x="7546686" y="1859681"/>
            <a:ext cx="3194627" cy="7398619"/>
          </a:xfrm>
          <a:prstGeom prst="rect">
            <a:avLst/>
          </a:prstGeom>
          <a:solidFill>
            <a:srgbClr val="13538A"/>
          </a:solidFill>
        </p:spPr>
      </p:sp>
      <p:sp>
        <p:nvSpPr>
          <p:cNvPr id="9" name="AutoShape 9"/>
          <p:cNvSpPr/>
          <p:nvPr/>
        </p:nvSpPr>
        <p:spPr>
          <a:xfrm>
            <a:off x="4287693" y="1859681"/>
            <a:ext cx="3194627" cy="7398619"/>
          </a:xfrm>
          <a:prstGeom prst="rect">
            <a:avLst/>
          </a:prstGeom>
          <a:solidFill>
            <a:srgbClr val="3EDAD8"/>
          </a:solidFill>
        </p:spPr>
      </p:sp>
      <p:sp>
        <p:nvSpPr>
          <p:cNvPr id="10" name="AutoShape 10"/>
          <p:cNvSpPr/>
          <p:nvPr/>
        </p:nvSpPr>
        <p:spPr>
          <a:xfrm>
            <a:off x="1028700" y="3253399"/>
            <a:ext cx="3194627" cy="6004901"/>
          </a:xfrm>
          <a:prstGeom prst="rect">
            <a:avLst/>
          </a:prstGeom>
          <a:solidFill>
            <a:srgbClr val="FFFFFF">
              <a:alpha val="60000"/>
            </a:srgbClr>
          </a:solidFill>
        </p:spPr>
      </p:sp>
      <p:grpSp>
        <p:nvGrpSpPr>
          <p:cNvPr id="11" name="Group 11"/>
          <p:cNvGrpSpPr/>
          <p:nvPr/>
        </p:nvGrpSpPr>
        <p:grpSpPr>
          <a:xfrm rot="-2700000">
            <a:off x="2376650" y="3006803"/>
            <a:ext cx="498728" cy="497930"/>
            <a:chOff x="0" y="0"/>
            <a:chExt cx="6350000" cy="6339840"/>
          </a:xfrm>
        </p:grpSpPr>
        <p:sp>
          <p:nvSpPr>
            <p:cNvPr id="12" name="Freeform 12"/>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86EAE9"/>
            </a:solidFill>
          </p:spPr>
        </p:sp>
      </p:grpSp>
      <p:sp>
        <p:nvSpPr>
          <p:cNvPr id="13" name="AutoShape 13"/>
          <p:cNvSpPr/>
          <p:nvPr/>
        </p:nvSpPr>
        <p:spPr>
          <a:xfrm>
            <a:off x="4287693" y="3253399"/>
            <a:ext cx="3194627" cy="6004901"/>
          </a:xfrm>
          <a:prstGeom prst="rect">
            <a:avLst/>
          </a:prstGeom>
          <a:solidFill>
            <a:srgbClr val="FFFFFF">
              <a:alpha val="60000"/>
            </a:srgbClr>
          </a:solidFill>
        </p:spPr>
      </p:sp>
      <p:grpSp>
        <p:nvGrpSpPr>
          <p:cNvPr id="14" name="Group 14"/>
          <p:cNvGrpSpPr/>
          <p:nvPr/>
        </p:nvGrpSpPr>
        <p:grpSpPr>
          <a:xfrm rot="-2700000">
            <a:off x="5635643" y="3006803"/>
            <a:ext cx="498728" cy="497930"/>
            <a:chOff x="0" y="0"/>
            <a:chExt cx="6350000" cy="6339840"/>
          </a:xfrm>
        </p:grpSpPr>
        <p:sp>
          <p:nvSpPr>
            <p:cNvPr id="15" name="Freeform 1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3EDAD8"/>
            </a:solidFill>
          </p:spPr>
        </p:sp>
      </p:grpSp>
      <p:sp>
        <p:nvSpPr>
          <p:cNvPr id="16" name="AutoShape 16"/>
          <p:cNvSpPr/>
          <p:nvPr/>
        </p:nvSpPr>
        <p:spPr>
          <a:xfrm>
            <a:off x="7546686" y="3253399"/>
            <a:ext cx="3194627" cy="6004901"/>
          </a:xfrm>
          <a:prstGeom prst="rect">
            <a:avLst/>
          </a:prstGeom>
          <a:solidFill>
            <a:srgbClr val="FFFFFF">
              <a:alpha val="60000"/>
            </a:srgbClr>
          </a:solidFill>
        </p:spPr>
      </p:sp>
      <p:grpSp>
        <p:nvGrpSpPr>
          <p:cNvPr id="17" name="Group 17"/>
          <p:cNvGrpSpPr/>
          <p:nvPr/>
        </p:nvGrpSpPr>
        <p:grpSpPr>
          <a:xfrm rot="-2700000">
            <a:off x="8899778" y="3006803"/>
            <a:ext cx="498728" cy="497930"/>
            <a:chOff x="0" y="0"/>
            <a:chExt cx="6350000" cy="6339840"/>
          </a:xfrm>
        </p:grpSpPr>
        <p:sp>
          <p:nvSpPr>
            <p:cNvPr id="18" name="Freeform 1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3538A"/>
            </a:solidFill>
          </p:spPr>
        </p:sp>
      </p:grpSp>
      <p:sp>
        <p:nvSpPr>
          <p:cNvPr id="19" name="AutoShape 19"/>
          <p:cNvSpPr/>
          <p:nvPr/>
        </p:nvSpPr>
        <p:spPr>
          <a:xfrm>
            <a:off x="10805680" y="3253399"/>
            <a:ext cx="3194627" cy="6004901"/>
          </a:xfrm>
          <a:prstGeom prst="rect">
            <a:avLst/>
          </a:prstGeom>
          <a:solidFill>
            <a:srgbClr val="FFFFFF">
              <a:alpha val="60000"/>
            </a:srgbClr>
          </a:solidFill>
        </p:spPr>
      </p:sp>
      <p:grpSp>
        <p:nvGrpSpPr>
          <p:cNvPr id="20" name="Group 20"/>
          <p:cNvGrpSpPr/>
          <p:nvPr/>
        </p:nvGrpSpPr>
        <p:grpSpPr>
          <a:xfrm rot="-2700000">
            <a:off x="12153629" y="3004435"/>
            <a:ext cx="498728" cy="497930"/>
            <a:chOff x="0" y="0"/>
            <a:chExt cx="6350000" cy="6339840"/>
          </a:xfrm>
        </p:grpSpPr>
        <p:sp>
          <p:nvSpPr>
            <p:cNvPr id="21" name="Freeform 21"/>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2C92D5"/>
            </a:solidFill>
          </p:spPr>
        </p:sp>
      </p:grpSp>
      <p:sp>
        <p:nvSpPr>
          <p:cNvPr id="22" name="AutoShape 22"/>
          <p:cNvSpPr/>
          <p:nvPr/>
        </p:nvSpPr>
        <p:spPr>
          <a:xfrm>
            <a:off x="14064673" y="3253399"/>
            <a:ext cx="3194627" cy="6004901"/>
          </a:xfrm>
          <a:prstGeom prst="rect">
            <a:avLst/>
          </a:prstGeom>
          <a:solidFill>
            <a:srgbClr val="FFFFFF">
              <a:alpha val="60000"/>
            </a:srgbClr>
          </a:solidFill>
        </p:spPr>
      </p:sp>
      <p:grpSp>
        <p:nvGrpSpPr>
          <p:cNvPr id="23" name="Group 23"/>
          <p:cNvGrpSpPr/>
          <p:nvPr/>
        </p:nvGrpSpPr>
        <p:grpSpPr>
          <a:xfrm rot="-2700000">
            <a:off x="15412623" y="3006803"/>
            <a:ext cx="498728" cy="497930"/>
            <a:chOff x="0" y="0"/>
            <a:chExt cx="6350000" cy="6339840"/>
          </a:xfrm>
        </p:grpSpPr>
        <p:sp>
          <p:nvSpPr>
            <p:cNvPr id="24" name="Freeform 2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3538A"/>
            </a:solidFill>
          </p:spPr>
        </p:sp>
      </p:grpSp>
      <p:pic>
        <p:nvPicPr>
          <p:cNvPr id="25"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636549" y="9258300"/>
            <a:ext cx="3651451" cy="1028700"/>
          </a:xfrm>
          <a:prstGeom prst="rect">
            <a:avLst/>
          </a:prstGeom>
        </p:spPr>
      </p:pic>
      <p:sp>
        <p:nvSpPr>
          <p:cNvPr id="26" name="TextBox 26"/>
          <p:cNvSpPr txBox="1"/>
          <p:nvPr/>
        </p:nvSpPr>
        <p:spPr>
          <a:xfrm>
            <a:off x="1348146" y="2235640"/>
            <a:ext cx="2555736" cy="485005"/>
          </a:xfrm>
          <a:prstGeom prst="rect">
            <a:avLst/>
          </a:prstGeom>
        </p:spPr>
        <p:txBody>
          <a:bodyPr lIns="0" tIns="0" rIns="0" bIns="0" rtlCol="0" anchor="t">
            <a:spAutoFit/>
          </a:bodyPr>
          <a:lstStyle/>
          <a:p>
            <a:pPr marL="0" lvl="0" indent="0" algn="ctr">
              <a:lnSpc>
                <a:spcPts val="4257"/>
              </a:lnSpc>
              <a:spcBef>
                <a:spcPct val="0"/>
              </a:spcBef>
            </a:pPr>
            <a:r>
              <a:rPr lang="en-US" sz="3300" spc="128">
                <a:solidFill>
                  <a:srgbClr val="FFFFFF"/>
                </a:solidFill>
                <a:latin typeface="HGSSoeiKakugothicUB" panose="020B0900000000000000" pitchFamily="34" charset="-128"/>
                <a:ea typeface="HGSSoeiKakugothicUB" panose="020B0900000000000000" pitchFamily="34" charset="-128"/>
              </a:rPr>
              <a:t>クラブ奉仕</a:t>
            </a:r>
          </a:p>
        </p:txBody>
      </p:sp>
      <p:sp>
        <p:nvSpPr>
          <p:cNvPr id="27" name="TextBox 27"/>
          <p:cNvSpPr txBox="1"/>
          <p:nvPr/>
        </p:nvSpPr>
        <p:spPr>
          <a:xfrm>
            <a:off x="1192934" y="4073873"/>
            <a:ext cx="2866159" cy="1995354"/>
          </a:xfrm>
          <a:prstGeom prst="rect">
            <a:avLst/>
          </a:prstGeom>
        </p:spPr>
        <p:txBody>
          <a:bodyPr lIns="0" tIns="0" rIns="0" bIns="0" rtlCol="0" anchor="t">
            <a:spAutoFit/>
          </a:bodyPr>
          <a:lstStyle/>
          <a:p>
            <a:pPr algn="ctr">
              <a:lnSpc>
                <a:spcPts val="3200"/>
              </a:lnSpc>
            </a:pPr>
            <a:r>
              <a:rPr lang="en-US" sz="2133" spc="106">
                <a:solidFill>
                  <a:srgbClr val="191919"/>
                </a:solidFill>
                <a:latin typeface="HGSSoeiKakugothicUB" panose="020B0900000000000000" pitchFamily="34" charset="-128"/>
                <a:ea typeface="HGSSoeiKakugothicUB" panose="020B0900000000000000" pitchFamily="34" charset="-128"/>
              </a:rPr>
              <a:t>会員同士の関係をはぐくみ、積極的な会員増強計画を実行して、活気あるクラブづくりを行うことです。</a:t>
            </a:r>
          </a:p>
        </p:txBody>
      </p:sp>
      <p:sp>
        <p:nvSpPr>
          <p:cNvPr id="28" name="TextBox 28"/>
          <p:cNvSpPr txBox="1"/>
          <p:nvPr/>
        </p:nvSpPr>
        <p:spPr>
          <a:xfrm>
            <a:off x="4607139" y="2235640"/>
            <a:ext cx="2555736" cy="485005"/>
          </a:xfrm>
          <a:prstGeom prst="rect">
            <a:avLst/>
          </a:prstGeom>
        </p:spPr>
        <p:txBody>
          <a:bodyPr lIns="0" tIns="0" rIns="0" bIns="0" rtlCol="0" anchor="t">
            <a:spAutoFit/>
          </a:bodyPr>
          <a:lstStyle/>
          <a:p>
            <a:pPr marL="0" lvl="0" indent="0" algn="ctr">
              <a:lnSpc>
                <a:spcPts val="4257"/>
              </a:lnSpc>
              <a:spcBef>
                <a:spcPct val="0"/>
              </a:spcBef>
            </a:pPr>
            <a:r>
              <a:rPr lang="en-US" sz="3300" spc="128">
                <a:solidFill>
                  <a:srgbClr val="FFFFFF"/>
                </a:solidFill>
                <a:latin typeface="HGSSoeiKakugothicUB" panose="020B0900000000000000" pitchFamily="34" charset="-128"/>
                <a:ea typeface="HGSSoeiKakugothicUB" panose="020B0900000000000000" pitchFamily="34" charset="-128"/>
              </a:rPr>
              <a:t>職業奉仕</a:t>
            </a:r>
          </a:p>
        </p:txBody>
      </p:sp>
      <p:sp>
        <p:nvSpPr>
          <p:cNvPr id="29" name="TextBox 29"/>
          <p:cNvSpPr txBox="1"/>
          <p:nvPr/>
        </p:nvSpPr>
        <p:spPr>
          <a:xfrm>
            <a:off x="4445430" y="4080428"/>
            <a:ext cx="2872656" cy="2967977"/>
          </a:xfrm>
          <a:prstGeom prst="rect">
            <a:avLst/>
          </a:prstGeom>
        </p:spPr>
        <p:txBody>
          <a:bodyPr lIns="0" tIns="0" rIns="0" bIns="0" rtlCol="0" anchor="t">
            <a:spAutoFit/>
          </a:bodyPr>
          <a:lstStyle/>
          <a:p>
            <a:pPr algn="ctr">
              <a:lnSpc>
                <a:spcPts val="3381"/>
              </a:lnSpc>
            </a:pPr>
            <a:r>
              <a:rPr lang="en-US" sz="2254" spc="112">
                <a:solidFill>
                  <a:srgbClr val="191919"/>
                </a:solidFill>
                <a:latin typeface="HGSSoeiKakugothicUB" panose="020B0900000000000000" pitchFamily="34" charset="-128"/>
                <a:ea typeface="HGSSoeiKakugothicUB" panose="020B0900000000000000" pitchFamily="34" charset="-128"/>
              </a:rPr>
              <a:t>すべてのロータリアンが倫理と高潔さをもって仕事にあたり、職業の知識やスキルを社会のニーズ解決のために進んで役立てることです。</a:t>
            </a:r>
          </a:p>
        </p:txBody>
      </p:sp>
      <p:sp>
        <p:nvSpPr>
          <p:cNvPr id="30" name="TextBox 30"/>
          <p:cNvSpPr txBox="1"/>
          <p:nvPr/>
        </p:nvSpPr>
        <p:spPr>
          <a:xfrm>
            <a:off x="7863320" y="2235640"/>
            <a:ext cx="2555736" cy="496674"/>
          </a:xfrm>
          <a:prstGeom prst="rect">
            <a:avLst/>
          </a:prstGeom>
        </p:spPr>
        <p:txBody>
          <a:bodyPr lIns="0" tIns="0" rIns="0" bIns="0" rtlCol="0" anchor="t">
            <a:spAutoFit/>
          </a:bodyPr>
          <a:lstStyle/>
          <a:p>
            <a:pPr marL="0" lvl="0" indent="0" algn="ctr">
              <a:lnSpc>
                <a:spcPts val="4385"/>
              </a:lnSpc>
              <a:spcBef>
                <a:spcPct val="0"/>
              </a:spcBef>
            </a:pPr>
            <a:r>
              <a:rPr lang="en-US" sz="3399" spc="132">
                <a:solidFill>
                  <a:srgbClr val="FFFFFF"/>
                </a:solidFill>
                <a:latin typeface="HGSSoeiKakugothicUB" panose="020B0900000000000000" pitchFamily="34" charset="-128"/>
                <a:ea typeface="HGSSoeiKakugothicUB" panose="020B0900000000000000" pitchFamily="34" charset="-128"/>
              </a:rPr>
              <a:t>社会奉仕</a:t>
            </a:r>
          </a:p>
        </p:txBody>
      </p:sp>
      <p:sp>
        <p:nvSpPr>
          <p:cNvPr id="31" name="TextBox 31"/>
          <p:cNvSpPr txBox="1"/>
          <p:nvPr/>
        </p:nvSpPr>
        <p:spPr>
          <a:xfrm>
            <a:off x="7585638" y="4141539"/>
            <a:ext cx="3116724" cy="1951575"/>
          </a:xfrm>
          <a:prstGeom prst="rect">
            <a:avLst/>
          </a:prstGeom>
        </p:spPr>
        <p:txBody>
          <a:bodyPr lIns="0" tIns="0" rIns="0" bIns="0" rtlCol="0" anchor="t">
            <a:spAutoFit/>
          </a:bodyPr>
          <a:lstStyle/>
          <a:p>
            <a:pPr algn="ctr">
              <a:lnSpc>
                <a:spcPts val="3110"/>
              </a:lnSpc>
            </a:pPr>
            <a:r>
              <a:rPr lang="en-US" sz="2073" spc="103">
                <a:solidFill>
                  <a:srgbClr val="191919"/>
                </a:solidFill>
                <a:latin typeface="HGSSoeiKakugothicUB" panose="020B0900000000000000" pitchFamily="34" charset="-128"/>
                <a:ea typeface="HGSSoeiKakugothicUB" panose="020B0900000000000000" pitchFamily="34" charset="-128"/>
              </a:rPr>
              <a:t>すべてのロータリアンが、地域の人びとの暮らしを豊かにし、より良い社会づくりに貢献することです。</a:t>
            </a:r>
          </a:p>
        </p:txBody>
      </p:sp>
      <p:sp>
        <p:nvSpPr>
          <p:cNvPr id="32" name="TextBox 32"/>
          <p:cNvSpPr txBox="1"/>
          <p:nvPr/>
        </p:nvSpPr>
        <p:spPr>
          <a:xfrm>
            <a:off x="10969260" y="2253547"/>
            <a:ext cx="2555736" cy="485005"/>
          </a:xfrm>
          <a:prstGeom prst="rect">
            <a:avLst/>
          </a:prstGeom>
        </p:spPr>
        <p:txBody>
          <a:bodyPr lIns="0" tIns="0" rIns="0" bIns="0" rtlCol="0" anchor="t">
            <a:spAutoFit/>
          </a:bodyPr>
          <a:lstStyle/>
          <a:p>
            <a:pPr marL="0" lvl="0" indent="0" algn="ctr">
              <a:lnSpc>
                <a:spcPts val="4257"/>
              </a:lnSpc>
              <a:spcBef>
                <a:spcPct val="0"/>
              </a:spcBef>
            </a:pPr>
            <a:r>
              <a:rPr lang="en-US" sz="3300" spc="128">
                <a:solidFill>
                  <a:srgbClr val="FFFFFF"/>
                </a:solidFill>
                <a:latin typeface="HGSSoeiKakugothicUB" panose="020B0900000000000000" pitchFamily="34" charset="-128"/>
                <a:ea typeface="HGSSoeiKakugothicUB" panose="020B0900000000000000" pitchFamily="34" charset="-128"/>
              </a:rPr>
              <a:t>国際奉仕</a:t>
            </a:r>
          </a:p>
        </p:txBody>
      </p:sp>
      <p:sp>
        <p:nvSpPr>
          <p:cNvPr id="33" name="TextBox 33"/>
          <p:cNvSpPr txBox="1"/>
          <p:nvPr/>
        </p:nvSpPr>
        <p:spPr>
          <a:xfrm>
            <a:off x="11075414" y="4132014"/>
            <a:ext cx="2655159" cy="3497838"/>
          </a:xfrm>
          <a:prstGeom prst="rect">
            <a:avLst/>
          </a:prstGeom>
        </p:spPr>
        <p:txBody>
          <a:bodyPr lIns="0" tIns="0" rIns="0" bIns="0" rtlCol="0" anchor="t">
            <a:spAutoFit/>
          </a:bodyPr>
          <a:lstStyle/>
          <a:p>
            <a:pPr algn="ctr">
              <a:lnSpc>
                <a:spcPts val="3482"/>
              </a:lnSpc>
            </a:pPr>
            <a:r>
              <a:rPr lang="en-US" sz="2321" spc="116">
                <a:solidFill>
                  <a:srgbClr val="191919"/>
                </a:solidFill>
                <a:latin typeface="HGSSoeiKakugothicUB" panose="020B0900000000000000" pitchFamily="34" charset="-128"/>
                <a:ea typeface="HGSSoeiKakugothicUB" panose="020B0900000000000000" pitchFamily="34" charset="-128"/>
              </a:rPr>
              <a:t>国際的なプロジェクトでボランティアをしたり、海外のパートナーとの協同活動を通じて、平和と相互理解を推進することです。</a:t>
            </a:r>
          </a:p>
        </p:txBody>
      </p:sp>
      <p:sp>
        <p:nvSpPr>
          <p:cNvPr id="34" name="TextBox 34"/>
          <p:cNvSpPr txBox="1"/>
          <p:nvPr/>
        </p:nvSpPr>
        <p:spPr>
          <a:xfrm>
            <a:off x="14381307" y="2235640"/>
            <a:ext cx="2555736" cy="485005"/>
          </a:xfrm>
          <a:prstGeom prst="rect">
            <a:avLst/>
          </a:prstGeom>
        </p:spPr>
        <p:txBody>
          <a:bodyPr lIns="0" tIns="0" rIns="0" bIns="0" rtlCol="0" anchor="t">
            <a:spAutoFit/>
          </a:bodyPr>
          <a:lstStyle/>
          <a:p>
            <a:pPr marL="0" lvl="0" indent="0" algn="ctr">
              <a:lnSpc>
                <a:spcPts val="4257"/>
              </a:lnSpc>
              <a:spcBef>
                <a:spcPct val="0"/>
              </a:spcBef>
            </a:pPr>
            <a:r>
              <a:rPr lang="en-US" sz="3300" spc="128">
                <a:solidFill>
                  <a:srgbClr val="FFFFFF"/>
                </a:solidFill>
                <a:latin typeface="HGSSoeiKakugothicUB" panose="020B0900000000000000" pitchFamily="34" charset="-128"/>
                <a:ea typeface="HGSSoeiKakugothicUB" panose="020B0900000000000000" pitchFamily="34" charset="-128"/>
              </a:rPr>
              <a:t>青少年奉仕</a:t>
            </a:r>
          </a:p>
        </p:txBody>
      </p:sp>
      <p:sp>
        <p:nvSpPr>
          <p:cNvPr id="35" name="TextBox 35"/>
          <p:cNvSpPr txBox="1"/>
          <p:nvPr/>
        </p:nvSpPr>
        <p:spPr>
          <a:xfrm>
            <a:off x="14225442" y="3669700"/>
            <a:ext cx="2867466" cy="5153847"/>
          </a:xfrm>
          <a:prstGeom prst="rect">
            <a:avLst/>
          </a:prstGeom>
        </p:spPr>
        <p:txBody>
          <a:bodyPr lIns="0" tIns="0" rIns="0" bIns="0" rtlCol="0" anchor="t">
            <a:spAutoFit/>
          </a:bodyPr>
          <a:lstStyle/>
          <a:p>
            <a:pPr algn="ctr">
              <a:lnSpc>
                <a:spcPts val="3681"/>
              </a:lnSpc>
            </a:pPr>
            <a:r>
              <a:rPr lang="en-US" sz="2454" u="sng" spc="122">
                <a:solidFill>
                  <a:srgbClr val="191919"/>
                </a:solidFill>
                <a:latin typeface="HGSSoeiKakugothicUB" panose="020B0900000000000000" pitchFamily="34" charset="-128"/>
                <a:ea typeface="HGSSoeiKakugothicUB" panose="020B0900000000000000" pitchFamily="34" charset="-128"/>
                <a:hlinkClick r:id="rId4" tooltip="https://my-cms.rotary.org/ja/node/778"/>
              </a:rPr>
              <a:t>インターアクト</a:t>
            </a:r>
            <a:r>
              <a:rPr lang="en-US" sz="2454" spc="122">
                <a:solidFill>
                  <a:srgbClr val="191919"/>
                </a:solidFill>
                <a:latin typeface="HGSSoeiKakugothicUB" panose="020B0900000000000000" pitchFamily="34" charset="-128"/>
                <a:ea typeface="HGSSoeiKakugothicUB" panose="020B0900000000000000" pitchFamily="34" charset="-128"/>
              </a:rPr>
              <a:t>、</a:t>
            </a:r>
            <a:r>
              <a:rPr lang="en-US" sz="2454" u="sng" spc="122">
                <a:solidFill>
                  <a:srgbClr val="191919"/>
                </a:solidFill>
                <a:latin typeface="HGSSoeiKakugothicUB" panose="020B0900000000000000" pitchFamily="34" charset="-128"/>
                <a:ea typeface="HGSSoeiKakugothicUB" panose="020B0900000000000000" pitchFamily="34" charset="-128"/>
                <a:hlinkClick r:id="rId5" tooltip="https://my-cms.rotary.org/ja/node/874"/>
              </a:rPr>
              <a:t>ロータリー青少年指導者養成プログラム（RYLA）</a:t>
            </a:r>
            <a:r>
              <a:rPr lang="en-US" sz="2454" spc="122">
                <a:solidFill>
                  <a:srgbClr val="191919"/>
                </a:solidFill>
                <a:latin typeface="HGSSoeiKakugothicUB" panose="020B0900000000000000" pitchFamily="34" charset="-128"/>
                <a:ea typeface="HGSSoeiKakugothicUB" panose="020B0900000000000000" pitchFamily="34" charset="-128"/>
              </a:rPr>
              <a:t>、</a:t>
            </a:r>
            <a:r>
              <a:rPr lang="en-US" sz="2454" u="sng" spc="122">
                <a:solidFill>
                  <a:srgbClr val="191919"/>
                </a:solidFill>
                <a:latin typeface="HGSSoeiKakugothicUB" panose="020B0900000000000000" pitchFamily="34" charset="-128"/>
                <a:ea typeface="HGSSoeiKakugothicUB" panose="020B0900000000000000" pitchFamily="34" charset="-128"/>
                <a:hlinkClick r:id="rId6" tooltip="https://my-cms.rotary.org/ja/node/863"/>
              </a:rPr>
              <a:t>ロータリー青少年交換</a:t>
            </a:r>
            <a:r>
              <a:rPr lang="en-US" sz="2454" spc="122">
                <a:solidFill>
                  <a:srgbClr val="191919"/>
                </a:solidFill>
                <a:latin typeface="HGSSoeiKakugothicUB" panose="020B0900000000000000" pitchFamily="34" charset="-128"/>
                <a:ea typeface="HGSSoeiKakugothicUB" panose="020B0900000000000000" pitchFamily="34" charset="-128"/>
              </a:rPr>
              <a:t>などを通じて、青少年や若い世代の社会人がリーダーシップ能力を伸ばせるよう支援することです。</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085910" y="2198303"/>
            <a:ext cx="4770118" cy="6419932"/>
          </a:xfrm>
          <a:prstGeom prst="rect">
            <a:avLst/>
          </a:prstGeom>
        </p:spPr>
      </p:pic>
      <p:sp>
        <p:nvSpPr>
          <p:cNvPr id="3" name="TextBox 3"/>
          <p:cNvSpPr txBox="1"/>
          <p:nvPr/>
        </p:nvSpPr>
        <p:spPr>
          <a:xfrm>
            <a:off x="2088833" y="4314475"/>
            <a:ext cx="1082970" cy="52995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HGSSoeiKakugothicUB" panose="020B0900000000000000" pitchFamily="34" charset="-128"/>
                <a:ea typeface="HGSSoeiKakugothicUB" panose="020B0900000000000000" pitchFamily="34" charset="-128"/>
              </a:rPr>
              <a:t>02</a:t>
            </a:r>
          </a:p>
        </p:txBody>
      </p:sp>
      <p:sp>
        <p:nvSpPr>
          <p:cNvPr id="4" name="TextBox 4"/>
          <p:cNvSpPr txBox="1"/>
          <p:nvPr/>
        </p:nvSpPr>
        <p:spPr>
          <a:xfrm>
            <a:off x="-246502" y="482506"/>
            <a:ext cx="18102530" cy="2183034"/>
          </a:xfrm>
          <a:prstGeom prst="rect">
            <a:avLst/>
          </a:prstGeom>
        </p:spPr>
        <p:txBody>
          <a:bodyPr lIns="0" tIns="0" rIns="0" bIns="0" rtlCol="0" anchor="t">
            <a:spAutoFit/>
          </a:bodyPr>
          <a:lstStyle/>
          <a:p>
            <a:pPr algn="ctr">
              <a:lnSpc>
                <a:spcPts val="9113"/>
              </a:lnSpc>
            </a:pPr>
            <a:r>
              <a:rPr lang="en-US" sz="6509">
                <a:solidFill>
                  <a:srgbClr val="000000"/>
                </a:solidFill>
                <a:latin typeface="HGSSoeiKakugothicUB" panose="020B0900000000000000" pitchFamily="34" charset="-128"/>
                <a:ea typeface="HGSSoeiKakugothicUB" panose="020B0900000000000000" pitchFamily="34" charset="-128"/>
              </a:rPr>
              <a:t>当クラブは青少年奉仕に力を入れて活動</a:t>
            </a:r>
          </a:p>
          <a:p>
            <a:pPr algn="ctr">
              <a:lnSpc>
                <a:spcPts val="9113"/>
              </a:lnSpc>
            </a:pPr>
            <a:endParaRPr lang="en-US" sz="6509">
              <a:solidFill>
                <a:srgbClr val="000000"/>
              </a:solidFill>
              <a:latin typeface="HGSSoeiKakugothicUB" panose="020B0900000000000000" pitchFamily="34" charset="-128"/>
              <a:ea typeface="HGSSoeiKakugothicUB" panose="020B0900000000000000" pitchFamily="34" charset="-128"/>
            </a:endParaRPr>
          </a:p>
        </p:txBody>
      </p:sp>
      <p:sp>
        <p:nvSpPr>
          <p:cNvPr id="5" name="TextBox 5"/>
          <p:cNvSpPr txBox="1"/>
          <p:nvPr/>
        </p:nvSpPr>
        <p:spPr>
          <a:xfrm>
            <a:off x="498537" y="4130157"/>
            <a:ext cx="12404053" cy="5249642"/>
          </a:xfrm>
          <a:prstGeom prst="rect">
            <a:avLst/>
          </a:prstGeom>
        </p:spPr>
        <p:txBody>
          <a:bodyPr lIns="0" tIns="0" rIns="0" bIns="0" rtlCol="0" anchor="t">
            <a:spAutoFit/>
          </a:bodyPr>
          <a:lstStyle/>
          <a:p>
            <a:pPr algn="ctr">
              <a:lnSpc>
                <a:spcPts val="4627"/>
              </a:lnSpc>
            </a:pPr>
            <a:r>
              <a:rPr lang="en-US" sz="3305" dirty="0">
                <a:solidFill>
                  <a:srgbClr val="000000"/>
                </a:solidFill>
                <a:latin typeface="HGSSoeiKakugothicUB" panose="020B0900000000000000" pitchFamily="34" charset="-128"/>
                <a:ea typeface="HGSSoeiKakugothicUB" panose="020B0900000000000000" pitchFamily="34" charset="-128"/>
              </a:rPr>
              <a:t> </a:t>
            </a:r>
            <a:r>
              <a:rPr lang="en-US" sz="3305" dirty="0" err="1">
                <a:solidFill>
                  <a:srgbClr val="000000"/>
                </a:solidFill>
                <a:latin typeface="HGSSoeiKakugothicUB" panose="020B0900000000000000" pitchFamily="34" charset="-128"/>
                <a:ea typeface="HGSSoeiKakugothicUB" panose="020B0900000000000000" pitchFamily="34" charset="-128"/>
              </a:rPr>
              <a:t>高校生が一定期間</a:t>
            </a:r>
            <a:r>
              <a:rPr lang="en-US" sz="3305" dirty="0">
                <a:solidFill>
                  <a:srgbClr val="000000"/>
                </a:solidFill>
                <a:latin typeface="HGSSoeiKakugothicUB" panose="020B0900000000000000" pitchFamily="34" charset="-128"/>
                <a:ea typeface="HGSSoeiKakugothicUB" panose="020B0900000000000000" pitchFamily="34" charset="-128"/>
              </a:rPr>
              <a:t>(10ヶ月～1年間)</a:t>
            </a:r>
          </a:p>
          <a:p>
            <a:pPr algn="ctr">
              <a:lnSpc>
                <a:spcPts val="4627"/>
              </a:lnSpc>
            </a:pPr>
            <a:r>
              <a:rPr lang="en-US" sz="3305" dirty="0" err="1">
                <a:solidFill>
                  <a:srgbClr val="000000"/>
                </a:solidFill>
                <a:latin typeface="HGSSoeiKakugothicUB" panose="020B0900000000000000" pitchFamily="34" charset="-128"/>
                <a:ea typeface="HGSSoeiKakugothicUB" panose="020B0900000000000000" pitchFamily="34" charset="-128"/>
              </a:rPr>
              <a:t>他国へ親善大使として派遣され、現地でホームスティを</a:t>
            </a:r>
            <a:endParaRPr lang="en-US" sz="3305" dirty="0">
              <a:solidFill>
                <a:srgbClr val="000000"/>
              </a:solidFill>
              <a:latin typeface="HGSSoeiKakugothicUB" panose="020B0900000000000000" pitchFamily="34" charset="-128"/>
              <a:ea typeface="HGSSoeiKakugothicUB" panose="020B0900000000000000" pitchFamily="34" charset="-128"/>
            </a:endParaRPr>
          </a:p>
          <a:p>
            <a:pPr algn="ctr">
              <a:lnSpc>
                <a:spcPts val="4627"/>
              </a:lnSpc>
            </a:pPr>
            <a:r>
              <a:rPr lang="en-US" sz="3305" dirty="0" err="1">
                <a:solidFill>
                  <a:srgbClr val="000000"/>
                </a:solidFill>
                <a:latin typeface="HGSSoeiKakugothicUB" panose="020B0900000000000000" pitchFamily="34" charset="-128"/>
                <a:ea typeface="HGSSoeiKakugothicUB" panose="020B0900000000000000" pitchFamily="34" charset="-128"/>
              </a:rPr>
              <a:t>しながら多くの人と交流したり、そこの文化や風習を学んだり</a:t>
            </a:r>
            <a:endParaRPr lang="en-US" sz="3305" dirty="0">
              <a:solidFill>
                <a:srgbClr val="000000"/>
              </a:solidFill>
              <a:latin typeface="HGSSoeiKakugothicUB" panose="020B0900000000000000" pitchFamily="34" charset="-128"/>
              <a:ea typeface="HGSSoeiKakugothicUB" panose="020B0900000000000000" pitchFamily="34" charset="-128"/>
            </a:endParaRPr>
          </a:p>
          <a:p>
            <a:pPr algn="ctr">
              <a:lnSpc>
                <a:spcPts val="4627"/>
              </a:lnSpc>
            </a:pPr>
            <a:r>
              <a:rPr lang="en-US" sz="3305" dirty="0" err="1">
                <a:solidFill>
                  <a:srgbClr val="000000"/>
                </a:solidFill>
                <a:latin typeface="HGSSoeiKakugothicUB" panose="020B0900000000000000" pitchFamily="34" charset="-128"/>
                <a:ea typeface="HGSSoeiKakugothicUB" panose="020B0900000000000000" pitchFamily="34" charset="-128"/>
              </a:rPr>
              <a:t>することで、将来国際人として活躍できる人材を</a:t>
            </a:r>
            <a:endParaRPr lang="en-US" sz="3305" dirty="0">
              <a:solidFill>
                <a:srgbClr val="000000"/>
              </a:solidFill>
              <a:latin typeface="HGSSoeiKakugothicUB" panose="020B0900000000000000" pitchFamily="34" charset="-128"/>
              <a:ea typeface="HGSSoeiKakugothicUB" panose="020B0900000000000000" pitchFamily="34" charset="-128"/>
            </a:endParaRPr>
          </a:p>
          <a:p>
            <a:pPr algn="ctr">
              <a:lnSpc>
                <a:spcPts val="4627"/>
              </a:lnSpc>
            </a:pPr>
            <a:r>
              <a:rPr lang="en-US" sz="3305" dirty="0" err="1">
                <a:solidFill>
                  <a:srgbClr val="000000"/>
                </a:solidFill>
                <a:latin typeface="HGSSoeiKakugothicUB" panose="020B0900000000000000" pitchFamily="34" charset="-128"/>
                <a:ea typeface="HGSSoeiKakugothicUB" panose="020B0900000000000000" pitchFamily="34" charset="-128"/>
              </a:rPr>
              <a:t>育てる事を目的としています</a:t>
            </a:r>
            <a:r>
              <a:rPr lang="en-US" sz="3305" dirty="0">
                <a:solidFill>
                  <a:srgbClr val="000000"/>
                </a:solidFill>
                <a:latin typeface="HGSSoeiKakugothicUB" panose="020B0900000000000000" pitchFamily="34" charset="-128"/>
                <a:ea typeface="HGSSoeiKakugothicUB" panose="020B0900000000000000" pitchFamily="34" charset="-128"/>
              </a:rPr>
              <a:t>。</a:t>
            </a:r>
          </a:p>
          <a:p>
            <a:pPr algn="ctr">
              <a:lnSpc>
                <a:spcPts val="4627"/>
              </a:lnSpc>
            </a:pPr>
            <a:r>
              <a:rPr lang="en-US" sz="3305" dirty="0">
                <a:solidFill>
                  <a:srgbClr val="000000"/>
                </a:solidFill>
                <a:latin typeface="HGSSoeiKakugothicUB" panose="020B0900000000000000" pitchFamily="34" charset="-128"/>
                <a:ea typeface="HGSSoeiKakugothicUB" panose="020B0900000000000000" pitchFamily="34" charset="-128"/>
              </a:rPr>
              <a:t> </a:t>
            </a:r>
          </a:p>
          <a:p>
            <a:pPr algn="ctr">
              <a:lnSpc>
                <a:spcPts val="4627"/>
              </a:lnSpc>
            </a:pPr>
            <a:r>
              <a:rPr lang="en-US" sz="3305" dirty="0" err="1">
                <a:solidFill>
                  <a:srgbClr val="000000"/>
                </a:solidFill>
                <a:latin typeface="HGSSoeiKakugothicUB" panose="020B0900000000000000" pitchFamily="34" charset="-128"/>
                <a:ea typeface="HGSSoeiKakugothicUB" panose="020B0900000000000000" pitchFamily="34" charset="-128"/>
              </a:rPr>
              <a:t>高槻西ロータリークラブは、特にこの活動に</a:t>
            </a:r>
            <a:endParaRPr lang="en-US" sz="3305" dirty="0">
              <a:solidFill>
                <a:srgbClr val="000000"/>
              </a:solidFill>
              <a:latin typeface="HGSSoeiKakugothicUB" panose="020B0900000000000000" pitchFamily="34" charset="-128"/>
              <a:ea typeface="HGSSoeiKakugothicUB" panose="020B0900000000000000" pitchFamily="34" charset="-128"/>
            </a:endParaRPr>
          </a:p>
          <a:p>
            <a:pPr algn="ctr">
              <a:lnSpc>
                <a:spcPts val="4627"/>
              </a:lnSpc>
            </a:pPr>
            <a:r>
              <a:rPr lang="en-US" sz="3305" dirty="0" err="1">
                <a:solidFill>
                  <a:srgbClr val="000000"/>
                </a:solidFill>
                <a:latin typeface="HGSSoeiKakugothicUB" panose="020B0900000000000000" pitchFamily="34" charset="-128"/>
                <a:ea typeface="HGSSoeiKakugothicUB" panose="020B0900000000000000" pitchFamily="34" charset="-128"/>
              </a:rPr>
              <a:t>特化しているクラブです</a:t>
            </a:r>
            <a:r>
              <a:rPr lang="en-US" sz="3305" dirty="0">
                <a:solidFill>
                  <a:srgbClr val="000000"/>
                </a:solidFill>
                <a:latin typeface="HGSSoeiKakugothicUB" panose="020B0900000000000000" pitchFamily="34" charset="-128"/>
                <a:ea typeface="HGSSoeiKakugothicUB" panose="020B0900000000000000" pitchFamily="34" charset="-128"/>
              </a:rPr>
              <a:t>。</a:t>
            </a:r>
          </a:p>
          <a:p>
            <a:pPr algn="ctr">
              <a:lnSpc>
                <a:spcPts val="4627"/>
              </a:lnSpc>
            </a:pPr>
            <a:endParaRPr lang="en-US" sz="3305" dirty="0">
              <a:solidFill>
                <a:srgbClr val="000000"/>
              </a:solidFill>
              <a:latin typeface="HGSSoeiKakugothicUB" panose="020B0900000000000000" pitchFamily="34" charset="-128"/>
              <a:ea typeface="HGSSoeiKakugothicUB" panose="020B0900000000000000" pitchFamily="34" charset="-128"/>
            </a:endParaRPr>
          </a:p>
        </p:txBody>
      </p:sp>
      <p:sp>
        <p:nvSpPr>
          <p:cNvPr id="6" name="TextBox 6"/>
          <p:cNvSpPr txBox="1"/>
          <p:nvPr/>
        </p:nvSpPr>
        <p:spPr>
          <a:xfrm>
            <a:off x="1028700" y="2555446"/>
            <a:ext cx="11247983" cy="928780"/>
          </a:xfrm>
          <a:prstGeom prst="rect">
            <a:avLst/>
          </a:prstGeom>
        </p:spPr>
        <p:txBody>
          <a:bodyPr lIns="0" tIns="0" rIns="0" bIns="0" rtlCol="0" anchor="t">
            <a:spAutoFit/>
          </a:bodyPr>
          <a:lstStyle/>
          <a:p>
            <a:pPr algn="ctr">
              <a:lnSpc>
                <a:spcPts val="8382"/>
              </a:lnSpc>
              <a:spcBef>
                <a:spcPct val="0"/>
              </a:spcBef>
            </a:pPr>
            <a:r>
              <a:rPr lang="en-US" sz="5588" spc="279">
                <a:solidFill>
                  <a:srgbClr val="1F3071"/>
                </a:solidFill>
                <a:latin typeface="HGSSoeiKakugothicUB" panose="020B0900000000000000" pitchFamily="34" charset="-128"/>
                <a:ea typeface="HGSSoeiKakugothicUB" panose="020B0900000000000000" pitchFamily="34" charset="-128"/>
              </a:rPr>
              <a:t>ロータリー青少年交換プログラム</a:t>
            </a:r>
          </a:p>
        </p:txBody>
      </p:sp>
      <p:pic>
        <p:nvPicPr>
          <p:cNvPr id="7"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009454" y="8742651"/>
            <a:ext cx="4278546" cy="154434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8833" y="4314475"/>
            <a:ext cx="1082970" cy="52995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HGSSoeiKakugothicUB" panose="020B0900000000000000" pitchFamily="34" charset="-128"/>
                <a:ea typeface="HGSSoeiKakugothicUB" panose="020B0900000000000000" pitchFamily="34" charset="-128"/>
              </a:rPr>
              <a:t>02</a:t>
            </a:r>
          </a:p>
        </p:txBody>
      </p:sp>
      <p:sp>
        <p:nvSpPr>
          <p:cNvPr id="3" name="TextBox 3"/>
          <p:cNvSpPr txBox="1"/>
          <p:nvPr/>
        </p:nvSpPr>
        <p:spPr>
          <a:xfrm>
            <a:off x="-246502" y="482506"/>
            <a:ext cx="18102530" cy="2183034"/>
          </a:xfrm>
          <a:prstGeom prst="rect">
            <a:avLst/>
          </a:prstGeom>
        </p:spPr>
        <p:txBody>
          <a:bodyPr lIns="0" tIns="0" rIns="0" bIns="0" rtlCol="0" anchor="t">
            <a:spAutoFit/>
          </a:bodyPr>
          <a:lstStyle/>
          <a:p>
            <a:pPr algn="ctr">
              <a:lnSpc>
                <a:spcPts val="9113"/>
              </a:lnSpc>
            </a:pPr>
            <a:r>
              <a:rPr lang="en-US" sz="6509">
                <a:solidFill>
                  <a:srgbClr val="000000"/>
                </a:solidFill>
                <a:latin typeface="HGSSoeiKakugothicUB" panose="020B0900000000000000" pitchFamily="34" charset="-128"/>
                <a:ea typeface="HGSSoeiKakugothicUB" panose="020B0900000000000000" pitchFamily="34" charset="-128"/>
              </a:rPr>
              <a:t>当クラブは青少年奉仕に力を入れて活動</a:t>
            </a:r>
          </a:p>
          <a:p>
            <a:pPr algn="ctr">
              <a:lnSpc>
                <a:spcPts val="9113"/>
              </a:lnSpc>
            </a:pPr>
            <a:endParaRPr lang="en-US" sz="6509">
              <a:solidFill>
                <a:srgbClr val="000000"/>
              </a:solidFill>
              <a:latin typeface="HGSSoeiKakugothicUB" panose="020B0900000000000000" pitchFamily="34" charset="-128"/>
              <a:ea typeface="HGSSoeiKakugothicUB" panose="020B0900000000000000" pitchFamily="34" charset="-128"/>
            </a:endParaRPr>
          </a:p>
        </p:txBody>
      </p:sp>
      <p:sp>
        <p:nvSpPr>
          <p:cNvPr id="4" name="TextBox 4"/>
          <p:cNvSpPr txBox="1"/>
          <p:nvPr/>
        </p:nvSpPr>
        <p:spPr>
          <a:xfrm>
            <a:off x="1028700" y="3544091"/>
            <a:ext cx="16827328" cy="5287405"/>
          </a:xfrm>
          <a:prstGeom prst="rect">
            <a:avLst/>
          </a:prstGeom>
        </p:spPr>
        <p:txBody>
          <a:bodyPr lIns="0" tIns="0" rIns="0" bIns="0" rtlCol="0" anchor="t">
            <a:spAutoFit/>
          </a:bodyPr>
          <a:lstStyle/>
          <a:p>
            <a:pPr algn="ctr">
              <a:lnSpc>
                <a:spcPts val="7010"/>
              </a:lnSpc>
            </a:pPr>
            <a:r>
              <a:rPr lang="en-US" sz="5007" dirty="0" err="1">
                <a:solidFill>
                  <a:srgbClr val="000000"/>
                </a:solidFill>
                <a:latin typeface="HGSSoeiKakugothicUB" panose="020B0900000000000000" pitchFamily="34" charset="-128"/>
                <a:ea typeface="HGSSoeiKakugothicUB" panose="020B0900000000000000" pitchFamily="34" charset="-128"/>
              </a:rPr>
              <a:t>高槻西ロータリークラブでは</a:t>
            </a:r>
            <a:r>
              <a:rPr lang="en-US" sz="5007" dirty="0">
                <a:solidFill>
                  <a:srgbClr val="000000"/>
                </a:solidFill>
                <a:latin typeface="HGSSoeiKakugothicUB" panose="020B0900000000000000" pitchFamily="34" charset="-128"/>
                <a:ea typeface="HGSSoeiKakugothicUB" panose="020B0900000000000000" pitchFamily="34" charset="-128"/>
              </a:rPr>
              <a:t>、</a:t>
            </a:r>
          </a:p>
          <a:p>
            <a:pPr algn="ctr">
              <a:lnSpc>
                <a:spcPts val="7010"/>
              </a:lnSpc>
            </a:pPr>
            <a:endParaRPr lang="en-US" sz="5007" dirty="0">
              <a:solidFill>
                <a:srgbClr val="000000"/>
              </a:solidFill>
              <a:latin typeface="HGSSoeiKakugothicUB" panose="020B0900000000000000" pitchFamily="34" charset="-128"/>
              <a:ea typeface="HGSSoeiKakugothicUB" panose="020B0900000000000000" pitchFamily="34" charset="-128"/>
            </a:endParaRPr>
          </a:p>
          <a:p>
            <a:pPr algn="ctr">
              <a:lnSpc>
                <a:spcPts val="7010"/>
              </a:lnSpc>
            </a:pPr>
            <a:r>
              <a:rPr lang="en-US" sz="5007" dirty="0">
                <a:solidFill>
                  <a:srgbClr val="000000"/>
                </a:solidFill>
                <a:latin typeface="HGSSoeiKakugothicUB" panose="020B0900000000000000" pitchFamily="34" charset="-128"/>
                <a:ea typeface="HGSSoeiKakugothicUB" panose="020B0900000000000000" pitchFamily="34" charset="-128"/>
              </a:rPr>
              <a:t>・34年間の間に</a:t>
            </a:r>
          </a:p>
          <a:p>
            <a:pPr algn="ctr">
              <a:lnSpc>
                <a:spcPts val="7010"/>
              </a:lnSpc>
            </a:pPr>
            <a:r>
              <a:rPr lang="en-US" sz="5007" dirty="0">
                <a:solidFill>
                  <a:srgbClr val="000000"/>
                </a:solidFill>
                <a:latin typeface="HGSSoeiKakugothicUB" panose="020B0900000000000000" pitchFamily="34" charset="-128"/>
                <a:ea typeface="HGSSoeiKakugothicUB" panose="020B0900000000000000" pitchFamily="34" charset="-128"/>
              </a:rPr>
              <a:t>31名の交換留学生を受け入れ,33名を派遣</a:t>
            </a:r>
          </a:p>
          <a:p>
            <a:pPr algn="ctr">
              <a:lnSpc>
                <a:spcPts val="7010"/>
              </a:lnSpc>
            </a:pPr>
            <a:endParaRPr lang="en-US" sz="5007" dirty="0">
              <a:solidFill>
                <a:srgbClr val="000000"/>
              </a:solidFill>
              <a:latin typeface="HGSSoeiKakugothicUB" panose="020B0900000000000000" pitchFamily="34" charset="-128"/>
              <a:ea typeface="HGSSoeiKakugothicUB" panose="020B0900000000000000" pitchFamily="34" charset="-128"/>
            </a:endParaRPr>
          </a:p>
          <a:p>
            <a:pPr algn="ctr">
              <a:lnSpc>
                <a:spcPts val="7010"/>
              </a:lnSpc>
            </a:pPr>
            <a:endParaRPr lang="en-US" sz="5007" dirty="0">
              <a:solidFill>
                <a:srgbClr val="000000"/>
              </a:solidFill>
              <a:latin typeface="HGSSoeiKakugothicUB" panose="020B0900000000000000" pitchFamily="34" charset="-128"/>
              <a:ea typeface="HGSSoeiKakugothicUB" panose="020B0900000000000000" pitchFamily="34" charset="-128"/>
            </a:endParaRPr>
          </a:p>
        </p:txBody>
      </p:sp>
      <p:sp>
        <p:nvSpPr>
          <p:cNvPr id="5" name="TextBox 5"/>
          <p:cNvSpPr txBox="1"/>
          <p:nvPr/>
        </p:nvSpPr>
        <p:spPr>
          <a:xfrm>
            <a:off x="498537" y="2129617"/>
            <a:ext cx="11247983" cy="928780"/>
          </a:xfrm>
          <a:prstGeom prst="rect">
            <a:avLst/>
          </a:prstGeom>
        </p:spPr>
        <p:txBody>
          <a:bodyPr lIns="0" tIns="0" rIns="0" bIns="0" rtlCol="0" anchor="t">
            <a:spAutoFit/>
          </a:bodyPr>
          <a:lstStyle/>
          <a:p>
            <a:pPr algn="ctr">
              <a:lnSpc>
                <a:spcPts val="8382"/>
              </a:lnSpc>
              <a:spcBef>
                <a:spcPct val="0"/>
              </a:spcBef>
            </a:pPr>
            <a:r>
              <a:rPr lang="en-US" sz="5588" spc="279">
                <a:solidFill>
                  <a:srgbClr val="1F3071"/>
                </a:solidFill>
                <a:latin typeface="HGSSoeiKakugothicUB" panose="020B0900000000000000" pitchFamily="34" charset="-128"/>
                <a:ea typeface="HGSSoeiKakugothicUB" panose="020B0900000000000000" pitchFamily="34" charset="-128"/>
              </a:rPr>
              <a:t>ロータリー青少年交換プログラム</a:t>
            </a:r>
          </a:p>
        </p:txBody>
      </p:sp>
      <p:pic>
        <p:nvPicPr>
          <p:cNvPr id="6" name="Picture 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3373211" y="8742651"/>
            <a:ext cx="4278546" cy="154434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8833" y="4314475"/>
            <a:ext cx="1082970" cy="52995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HGSSoeiKakugothicUB" panose="020B0900000000000000" pitchFamily="34" charset="-128"/>
                <a:ea typeface="HGSSoeiKakugothicUB" panose="020B0900000000000000" pitchFamily="34" charset="-128"/>
              </a:rPr>
              <a:t>02</a:t>
            </a:r>
          </a:p>
        </p:txBody>
      </p:sp>
      <p:sp>
        <p:nvSpPr>
          <p:cNvPr id="3" name="TextBox 3"/>
          <p:cNvSpPr txBox="1"/>
          <p:nvPr/>
        </p:nvSpPr>
        <p:spPr>
          <a:xfrm>
            <a:off x="-246502" y="482506"/>
            <a:ext cx="18102530" cy="2183034"/>
          </a:xfrm>
          <a:prstGeom prst="rect">
            <a:avLst/>
          </a:prstGeom>
        </p:spPr>
        <p:txBody>
          <a:bodyPr lIns="0" tIns="0" rIns="0" bIns="0" rtlCol="0" anchor="t">
            <a:spAutoFit/>
          </a:bodyPr>
          <a:lstStyle/>
          <a:p>
            <a:pPr algn="ctr">
              <a:lnSpc>
                <a:spcPts val="9113"/>
              </a:lnSpc>
            </a:pPr>
            <a:r>
              <a:rPr lang="en-US" sz="6509">
                <a:solidFill>
                  <a:srgbClr val="000000"/>
                </a:solidFill>
                <a:latin typeface="HGSSoeiKakugothicUB" panose="020B0900000000000000" pitchFamily="34" charset="-128"/>
                <a:ea typeface="HGSSoeiKakugothicUB" panose="020B0900000000000000" pitchFamily="34" charset="-128"/>
              </a:rPr>
              <a:t>当クラブは青少年奉仕に力を入れて活動</a:t>
            </a:r>
          </a:p>
          <a:p>
            <a:pPr algn="ctr">
              <a:lnSpc>
                <a:spcPts val="9113"/>
              </a:lnSpc>
            </a:pPr>
            <a:endParaRPr lang="en-US" sz="6509">
              <a:solidFill>
                <a:srgbClr val="000000"/>
              </a:solidFill>
              <a:latin typeface="HGSSoeiKakugothicUB" panose="020B0900000000000000" pitchFamily="34" charset="-128"/>
              <a:ea typeface="HGSSoeiKakugothicUB" panose="020B0900000000000000" pitchFamily="34" charset="-128"/>
            </a:endParaRPr>
          </a:p>
        </p:txBody>
      </p:sp>
      <p:sp>
        <p:nvSpPr>
          <p:cNvPr id="4" name="TextBox 4"/>
          <p:cNvSpPr txBox="1"/>
          <p:nvPr/>
        </p:nvSpPr>
        <p:spPr>
          <a:xfrm>
            <a:off x="270459" y="2983670"/>
            <a:ext cx="12620902" cy="1393825"/>
          </a:xfrm>
          <a:prstGeom prst="rect">
            <a:avLst/>
          </a:prstGeom>
        </p:spPr>
        <p:txBody>
          <a:bodyPr lIns="0" tIns="0" rIns="0" bIns="0" rtlCol="0" anchor="t">
            <a:spAutoFit/>
          </a:bodyPr>
          <a:lstStyle/>
          <a:p>
            <a:pPr algn="l">
              <a:lnSpc>
                <a:spcPts val="5600"/>
              </a:lnSpc>
            </a:pPr>
            <a:r>
              <a:rPr lang="en-US" sz="4000">
                <a:solidFill>
                  <a:srgbClr val="1F3071"/>
                </a:solidFill>
                <a:latin typeface="HGSSoeiKakugothicUB" panose="020B0900000000000000" pitchFamily="34" charset="-128"/>
                <a:ea typeface="HGSSoeiKakugothicUB" panose="020B0900000000000000" pitchFamily="34" charset="-128"/>
              </a:rPr>
              <a:t>・交換留学生を中心に継続的に、座禅お茶会を開催</a:t>
            </a:r>
          </a:p>
          <a:p>
            <a:pPr algn="ctr">
              <a:lnSpc>
                <a:spcPts val="5600"/>
              </a:lnSpc>
            </a:pPr>
            <a:endParaRPr lang="en-US" sz="4000">
              <a:solidFill>
                <a:srgbClr val="1F3071"/>
              </a:solidFill>
              <a:latin typeface="HGSSoeiKakugothicUB" panose="020B0900000000000000" pitchFamily="34" charset="-128"/>
              <a:ea typeface="HGSSoeiKakugothicUB" panose="020B0900000000000000" pitchFamily="34" charset="-128"/>
            </a:endParaRPr>
          </a:p>
        </p:txBody>
      </p:sp>
      <p:pic>
        <p:nvPicPr>
          <p:cNvPr id="5" name="Picture 5"/>
          <p:cNvPicPr>
            <a:picLocks noChangeAspect="1"/>
          </p:cNvPicPr>
          <p:nvPr/>
        </p:nvPicPr>
        <p:blipFill>
          <a:blip r:embed="rId3" cstate="screen">
            <a:extLst>
              <a:ext uri="{28A0092B-C50C-407E-A947-70E740481C1C}">
                <a14:useLocalDpi xmlns:a14="http://schemas.microsoft.com/office/drawing/2010/main"/>
              </a:ext>
            </a:extLst>
          </a:blip>
          <a:srcRect b="28688"/>
          <a:stretch>
            <a:fillRect/>
          </a:stretch>
        </p:blipFill>
        <p:spPr>
          <a:xfrm>
            <a:off x="12891361" y="3069395"/>
            <a:ext cx="4367939" cy="4406327"/>
          </a:xfrm>
          <a:prstGeom prst="rect">
            <a:avLst/>
          </a:prstGeom>
        </p:spPr>
      </p:pic>
      <p:sp>
        <p:nvSpPr>
          <p:cNvPr id="6" name="TextBox 6"/>
          <p:cNvSpPr txBox="1"/>
          <p:nvPr/>
        </p:nvSpPr>
        <p:spPr>
          <a:xfrm>
            <a:off x="1524000" y="4449893"/>
            <a:ext cx="9452267" cy="1594154"/>
          </a:xfrm>
          <a:prstGeom prst="rect">
            <a:avLst/>
          </a:prstGeom>
        </p:spPr>
        <p:txBody>
          <a:bodyPr wrap="square" lIns="0" tIns="0" rIns="0" bIns="0" rtlCol="0" anchor="t">
            <a:spAutoFit/>
          </a:bodyPr>
          <a:lstStyle/>
          <a:p>
            <a:pPr algn="ctr">
              <a:lnSpc>
                <a:spcPts val="4216"/>
              </a:lnSpc>
            </a:pPr>
            <a:r>
              <a:rPr lang="en-US" sz="3011" dirty="0">
                <a:solidFill>
                  <a:srgbClr val="000000"/>
                </a:solidFill>
                <a:latin typeface="HGSSoeiKakugothicUB" panose="020B0900000000000000" pitchFamily="34" charset="-128"/>
                <a:ea typeface="HGSSoeiKakugothicUB" panose="020B0900000000000000" pitchFamily="34" charset="-128"/>
              </a:rPr>
              <a:t>2023年4月</a:t>
            </a:r>
          </a:p>
          <a:p>
            <a:pPr algn="ctr">
              <a:lnSpc>
                <a:spcPts val="4216"/>
              </a:lnSpc>
            </a:pPr>
            <a:r>
              <a:rPr lang="en-US" sz="3200" dirty="0" err="1">
                <a:solidFill>
                  <a:srgbClr val="000000"/>
                </a:solidFill>
                <a:latin typeface="HGSSoeiKakugothicUB" panose="020B0900000000000000" pitchFamily="34" charset="-128"/>
                <a:ea typeface="HGSSoeiKakugothicUB" panose="020B0900000000000000" pitchFamily="34" charset="-128"/>
              </a:rPr>
              <a:t>高槻市の中学生対象に座禅</a:t>
            </a:r>
            <a:r>
              <a:rPr lang="en-US" sz="3011" dirty="0" err="1">
                <a:solidFill>
                  <a:srgbClr val="000000"/>
                </a:solidFill>
                <a:latin typeface="HGSSoeiKakugothicUB" panose="020B0900000000000000" pitchFamily="34" charset="-128"/>
                <a:ea typeface="HGSSoeiKakugothicUB" panose="020B0900000000000000" pitchFamily="34" charset="-128"/>
              </a:rPr>
              <a:t>•お茶会を実施</a:t>
            </a:r>
            <a:r>
              <a:rPr lang="en-US" sz="3011" dirty="0">
                <a:solidFill>
                  <a:srgbClr val="000000"/>
                </a:solidFill>
                <a:latin typeface="HGSSoeiKakugothicUB" panose="020B0900000000000000" pitchFamily="34" charset="-128"/>
                <a:ea typeface="HGSSoeiKakugothicUB" panose="020B0900000000000000" pitchFamily="34" charset="-128"/>
              </a:rPr>
              <a:t>。</a:t>
            </a:r>
          </a:p>
          <a:p>
            <a:pPr algn="ctr">
              <a:lnSpc>
                <a:spcPts val="4216"/>
              </a:lnSpc>
            </a:pPr>
            <a:r>
              <a:rPr lang="en-US" sz="3011" dirty="0">
                <a:solidFill>
                  <a:srgbClr val="000000"/>
                </a:solidFill>
                <a:latin typeface="HGSSoeiKakugothicUB" panose="020B0900000000000000" pitchFamily="34" charset="-128"/>
                <a:ea typeface="HGSSoeiKakugothicUB" panose="020B0900000000000000" pitchFamily="34" charset="-128"/>
              </a:rPr>
              <a:t>約４０</a:t>
            </a:r>
            <a:r>
              <a:rPr lang="en-US" sz="3200" dirty="0">
                <a:solidFill>
                  <a:srgbClr val="000000"/>
                </a:solidFill>
                <a:latin typeface="HGSSoeiKakugothicUB" panose="020B0900000000000000" pitchFamily="34" charset="-128"/>
                <a:ea typeface="HGSSoeiKakugothicUB" panose="020B0900000000000000" pitchFamily="34" charset="-128"/>
              </a:rPr>
              <a:t>名の中学生とそのご家族が参加されました</a:t>
            </a:r>
            <a:r>
              <a:rPr lang="en-US" sz="3011" dirty="0">
                <a:solidFill>
                  <a:srgbClr val="000000"/>
                </a:solidFill>
                <a:latin typeface="HGSSoeiKakugothicUB" panose="020B0900000000000000" pitchFamily="34" charset="-128"/>
                <a:ea typeface="HGSSoeiKakugothicUB" panose="020B0900000000000000" pitchFamily="34" charset="-128"/>
              </a:rPr>
              <a:t>。</a:t>
            </a:r>
          </a:p>
        </p:txBody>
      </p:sp>
      <p:pic>
        <p:nvPicPr>
          <p:cNvPr id="7"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965086" y="8742651"/>
            <a:ext cx="4278546" cy="1544349"/>
          </a:xfrm>
          <a:prstGeom prst="rect">
            <a:avLst/>
          </a:prstGeom>
        </p:spPr>
      </p:pic>
      <p:sp>
        <p:nvSpPr>
          <p:cNvPr id="8" name="TextBox 8"/>
          <p:cNvSpPr txBox="1"/>
          <p:nvPr/>
        </p:nvSpPr>
        <p:spPr>
          <a:xfrm>
            <a:off x="270459" y="7424678"/>
            <a:ext cx="13923663" cy="625108"/>
          </a:xfrm>
          <a:prstGeom prst="rect">
            <a:avLst/>
          </a:prstGeom>
        </p:spPr>
        <p:txBody>
          <a:bodyPr lIns="0" tIns="0" rIns="0" bIns="0" rtlCol="0" anchor="t">
            <a:spAutoFit/>
          </a:bodyPr>
          <a:lstStyle/>
          <a:p>
            <a:pPr algn="l">
              <a:lnSpc>
                <a:spcPts val="5599"/>
              </a:lnSpc>
            </a:pPr>
            <a:r>
              <a:rPr lang="en-US" sz="3999">
                <a:solidFill>
                  <a:srgbClr val="1F3071"/>
                </a:solidFill>
                <a:latin typeface="HGSSoeiKakugothicUB" panose="020B0900000000000000" pitchFamily="34" charset="-128"/>
                <a:ea typeface="HGSSoeiKakugothicUB" panose="020B0900000000000000" pitchFamily="34" charset="-128"/>
              </a:rPr>
              <a:t>・高槻市内の小中学校へのバスケットボール贈呈</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2646110" y="8566241"/>
            <a:ext cx="5575003" cy="1952421"/>
          </a:xfrm>
          <a:prstGeom prst="rect">
            <a:avLst/>
          </a:prstGeom>
        </p:spPr>
      </p:pic>
      <p:pic>
        <p:nvPicPr>
          <p:cNvPr id="3" name="Picture 3"/>
          <p:cNvPicPr>
            <a:picLocks noChangeAspect="1"/>
          </p:cNvPicPr>
          <p:nvPr/>
        </p:nvPicPr>
        <p:blipFill>
          <a:blip r:embed="rId4"/>
          <a:srcRect/>
          <a:stretch>
            <a:fillRect/>
          </a:stretch>
        </p:blipFill>
        <p:spPr>
          <a:xfrm>
            <a:off x="12407497" y="4937155"/>
            <a:ext cx="5304045" cy="3976046"/>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620666" y="2186590"/>
            <a:ext cx="4575111" cy="3393746"/>
          </a:xfrm>
          <a:prstGeom prst="rect">
            <a:avLst/>
          </a:prstGeom>
        </p:spPr>
      </p:pic>
      <p:sp>
        <p:nvSpPr>
          <p:cNvPr id="5" name="TextBox 5"/>
          <p:cNvSpPr txBox="1"/>
          <p:nvPr/>
        </p:nvSpPr>
        <p:spPr>
          <a:xfrm>
            <a:off x="1144068" y="3700992"/>
            <a:ext cx="9374834" cy="2405652"/>
          </a:xfrm>
          <a:prstGeom prst="rect">
            <a:avLst/>
          </a:prstGeom>
        </p:spPr>
        <p:txBody>
          <a:bodyPr lIns="0" tIns="0" rIns="0" bIns="0" rtlCol="0" anchor="t">
            <a:spAutoFit/>
          </a:bodyPr>
          <a:lstStyle/>
          <a:p>
            <a:pPr>
              <a:lnSpc>
                <a:spcPts val="4429"/>
              </a:lnSpc>
              <a:spcBef>
                <a:spcPct val="0"/>
              </a:spcBef>
            </a:pPr>
            <a:r>
              <a:rPr lang="en-US" sz="3164" dirty="0">
                <a:solidFill>
                  <a:srgbClr val="000000"/>
                </a:solidFill>
                <a:latin typeface="HGSSoeiKakugothicUB" panose="020B0900000000000000" pitchFamily="34" charset="-128"/>
                <a:ea typeface="HGSSoeiKakugothicUB" panose="020B0900000000000000" pitchFamily="34" charset="-128"/>
              </a:rPr>
              <a:t>高校１年生　 '98        ROTARY </a:t>
            </a:r>
            <a:r>
              <a:rPr lang="en-US" sz="3164" dirty="0" err="1">
                <a:solidFill>
                  <a:srgbClr val="000000"/>
                </a:solidFill>
                <a:latin typeface="HGSSoeiKakugothicUB" panose="020B0900000000000000" pitchFamily="34" charset="-128"/>
                <a:ea typeface="HGSSoeiKakugothicUB" panose="020B0900000000000000" pitchFamily="34" charset="-128"/>
              </a:rPr>
              <a:t>短期青少年交換学生</a:t>
            </a:r>
            <a:r>
              <a:rPr lang="en-US" sz="3164" dirty="0">
                <a:solidFill>
                  <a:srgbClr val="000000"/>
                </a:solidFill>
                <a:latin typeface="HGSSoeiKakugothicUB" panose="020B0900000000000000" pitchFamily="34" charset="-128"/>
                <a:ea typeface="HGSSoeiKakugothicUB" panose="020B0900000000000000" pitchFamily="34" charset="-128"/>
              </a:rPr>
              <a:t>　</a:t>
            </a:r>
          </a:p>
          <a:p>
            <a:pPr algn="r">
              <a:lnSpc>
                <a:spcPts val="5822"/>
              </a:lnSpc>
            </a:pPr>
            <a:r>
              <a:rPr lang="en-US" sz="3164" dirty="0" err="1">
                <a:solidFill>
                  <a:srgbClr val="000000"/>
                </a:solidFill>
                <a:latin typeface="HGSSoeiKakugothicUB" panose="020B0900000000000000" pitchFamily="34" charset="-128"/>
                <a:ea typeface="HGSSoeiKakugothicUB" panose="020B0900000000000000" pitchFamily="34" charset="-128"/>
              </a:rPr>
              <a:t>テキサス州ヒューストンへ</a:t>
            </a:r>
            <a:endParaRPr lang="en-US" sz="3164" dirty="0">
              <a:solidFill>
                <a:srgbClr val="000000"/>
              </a:solidFill>
              <a:latin typeface="HGSSoeiKakugothicUB" panose="020B0900000000000000" pitchFamily="34" charset="-128"/>
              <a:ea typeface="HGSSoeiKakugothicUB" panose="020B0900000000000000" pitchFamily="34" charset="-128"/>
            </a:endParaRPr>
          </a:p>
          <a:p>
            <a:pPr algn="just">
              <a:lnSpc>
                <a:spcPts val="4429"/>
              </a:lnSpc>
              <a:spcBef>
                <a:spcPct val="0"/>
              </a:spcBef>
            </a:pPr>
            <a:r>
              <a:rPr lang="en-US" sz="3164" dirty="0">
                <a:solidFill>
                  <a:srgbClr val="000000"/>
                </a:solidFill>
                <a:latin typeface="HGSSoeiKakugothicUB" panose="020B0900000000000000" pitchFamily="34" charset="-128"/>
                <a:ea typeface="HGSSoeiKakugothicUB" panose="020B0900000000000000" pitchFamily="34" charset="-128"/>
              </a:rPr>
              <a:t>高校２年生　 '99-00 ROTARY </a:t>
            </a:r>
            <a:r>
              <a:rPr lang="en-US" sz="3164" dirty="0" err="1">
                <a:solidFill>
                  <a:srgbClr val="000000"/>
                </a:solidFill>
                <a:latin typeface="HGSSoeiKakugothicUB" panose="020B0900000000000000" pitchFamily="34" charset="-128"/>
                <a:ea typeface="HGSSoeiKakugothicUB" panose="020B0900000000000000" pitchFamily="34" charset="-128"/>
              </a:rPr>
              <a:t>長期青少年交換学生</a:t>
            </a:r>
            <a:r>
              <a:rPr lang="en-US" sz="3164" dirty="0">
                <a:solidFill>
                  <a:srgbClr val="000000"/>
                </a:solidFill>
                <a:latin typeface="HGSSoeiKakugothicUB" panose="020B0900000000000000" pitchFamily="34" charset="-128"/>
                <a:ea typeface="HGSSoeiKakugothicUB" panose="020B0900000000000000" pitchFamily="34" charset="-128"/>
              </a:rPr>
              <a:t>　</a:t>
            </a:r>
          </a:p>
          <a:p>
            <a:pPr algn="r">
              <a:lnSpc>
                <a:spcPts val="4429"/>
              </a:lnSpc>
              <a:spcBef>
                <a:spcPct val="0"/>
              </a:spcBef>
            </a:pPr>
            <a:r>
              <a:rPr lang="en-US" sz="3164" dirty="0" err="1">
                <a:solidFill>
                  <a:srgbClr val="000000"/>
                </a:solidFill>
                <a:latin typeface="HGSSoeiKakugothicUB" panose="020B0900000000000000" pitchFamily="34" charset="-128"/>
                <a:ea typeface="HGSSoeiKakugothicUB" panose="020B0900000000000000" pitchFamily="34" charset="-128"/>
              </a:rPr>
              <a:t>フロリダ州マイアミへ</a:t>
            </a:r>
            <a:endParaRPr lang="en-US" sz="3164" dirty="0">
              <a:solidFill>
                <a:srgbClr val="000000"/>
              </a:solidFill>
              <a:latin typeface="HGSSoeiKakugothicUB" panose="020B0900000000000000" pitchFamily="34" charset="-128"/>
              <a:ea typeface="HGSSoeiKakugothicUB" panose="020B0900000000000000" pitchFamily="34" charset="-128"/>
            </a:endParaRPr>
          </a:p>
        </p:txBody>
      </p:sp>
      <p:sp>
        <p:nvSpPr>
          <p:cNvPr id="6" name="TextBox 6"/>
          <p:cNvSpPr txBox="1"/>
          <p:nvPr/>
        </p:nvSpPr>
        <p:spPr>
          <a:xfrm>
            <a:off x="1144068" y="2390714"/>
            <a:ext cx="8836448" cy="1055866"/>
          </a:xfrm>
          <a:prstGeom prst="rect">
            <a:avLst/>
          </a:prstGeom>
        </p:spPr>
        <p:txBody>
          <a:bodyPr lIns="0" tIns="0" rIns="0" bIns="0" rtlCol="0" anchor="t">
            <a:spAutoFit/>
          </a:bodyPr>
          <a:lstStyle/>
          <a:p>
            <a:pPr algn="r">
              <a:lnSpc>
                <a:spcPts val="4429"/>
              </a:lnSpc>
            </a:pPr>
            <a:r>
              <a:rPr lang="en-US" sz="3164" dirty="0" err="1">
                <a:solidFill>
                  <a:srgbClr val="000000"/>
                </a:solidFill>
                <a:latin typeface="HGSSoeiKakugothicUB" panose="020B0900000000000000" pitchFamily="34" charset="-128"/>
                <a:ea typeface="HGSSoeiKakugothicUB" panose="020B0900000000000000" pitchFamily="34" charset="-128"/>
              </a:rPr>
              <a:t>小学生</a:t>
            </a:r>
            <a:r>
              <a:rPr lang="en-US" sz="3164" dirty="0">
                <a:solidFill>
                  <a:srgbClr val="000000"/>
                </a:solidFill>
                <a:latin typeface="HGSSoeiKakugothicUB" panose="020B0900000000000000" pitchFamily="34" charset="-128"/>
                <a:ea typeface="HGSSoeiKakugothicUB" panose="020B0900000000000000" pitchFamily="34" charset="-128"/>
              </a:rPr>
              <a:t>　　　　　　</a:t>
            </a:r>
            <a:r>
              <a:rPr lang="en-US" sz="3164" dirty="0" err="1">
                <a:solidFill>
                  <a:srgbClr val="000000"/>
                </a:solidFill>
                <a:latin typeface="HGSSoeiKakugothicUB" panose="020B0900000000000000" pitchFamily="34" charset="-128"/>
                <a:ea typeface="HGSSoeiKakugothicUB" panose="020B0900000000000000" pitchFamily="34" charset="-128"/>
              </a:rPr>
              <a:t>X'masなどの親睦家族例会</a:t>
            </a:r>
            <a:endParaRPr lang="en-US" sz="3164" dirty="0">
              <a:solidFill>
                <a:srgbClr val="000000"/>
              </a:solidFill>
              <a:latin typeface="HGSSoeiKakugothicUB" panose="020B0900000000000000" pitchFamily="34" charset="-128"/>
              <a:ea typeface="HGSSoeiKakugothicUB" panose="020B0900000000000000" pitchFamily="34" charset="-128"/>
            </a:endParaRPr>
          </a:p>
          <a:p>
            <a:pPr algn="r">
              <a:lnSpc>
                <a:spcPts val="4429"/>
              </a:lnSpc>
              <a:spcBef>
                <a:spcPct val="0"/>
              </a:spcBef>
            </a:pPr>
            <a:r>
              <a:rPr lang="en-US" sz="3164" dirty="0">
                <a:solidFill>
                  <a:srgbClr val="000000"/>
                </a:solidFill>
                <a:latin typeface="HGSSoeiKakugothicUB" panose="020B0900000000000000" pitchFamily="34" charset="-128"/>
                <a:ea typeface="HGSSoeiKakugothicUB" panose="020B0900000000000000" pitchFamily="34" charset="-128"/>
              </a:rPr>
              <a:t>　　　　　　　　</a:t>
            </a:r>
            <a:r>
              <a:rPr lang="en-US" sz="3164" dirty="0" err="1">
                <a:solidFill>
                  <a:srgbClr val="000000"/>
                </a:solidFill>
                <a:latin typeface="HGSSoeiKakugothicUB" panose="020B0900000000000000" pitchFamily="34" charset="-128"/>
                <a:ea typeface="HGSSoeiKakugothicUB" panose="020B0900000000000000" pitchFamily="34" charset="-128"/>
              </a:rPr>
              <a:t>ロータリーニコニコキャンプ</a:t>
            </a:r>
            <a:endParaRPr lang="en-US" sz="3164" dirty="0">
              <a:solidFill>
                <a:srgbClr val="000000"/>
              </a:solidFill>
              <a:latin typeface="HGSSoeiKakugothicUB" panose="020B0900000000000000" pitchFamily="34" charset="-128"/>
              <a:ea typeface="HGSSoeiKakugothicUB" panose="020B0900000000000000" pitchFamily="34" charset="-128"/>
            </a:endParaRPr>
          </a:p>
        </p:txBody>
      </p:sp>
      <p:sp>
        <p:nvSpPr>
          <p:cNvPr id="7" name="TextBox 7"/>
          <p:cNvSpPr txBox="1"/>
          <p:nvPr/>
        </p:nvSpPr>
        <p:spPr>
          <a:xfrm>
            <a:off x="1028700" y="6364303"/>
            <a:ext cx="9449158" cy="1055930"/>
          </a:xfrm>
          <a:prstGeom prst="rect">
            <a:avLst/>
          </a:prstGeom>
        </p:spPr>
        <p:txBody>
          <a:bodyPr lIns="0" tIns="0" rIns="0" bIns="0" rtlCol="0" anchor="t">
            <a:spAutoFit/>
          </a:bodyPr>
          <a:lstStyle/>
          <a:p>
            <a:pPr algn="r">
              <a:lnSpc>
                <a:spcPts val="4429"/>
              </a:lnSpc>
              <a:spcBef>
                <a:spcPct val="0"/>
              </a:spcBef>
            </a:pPr>
            <a:r>
              <a:rPr lang="en-US" sz="3164" dirty="0" err="1">
                <a:solidFill>
                  <a:srgbClr val="000000"/>
                </a:solidFill>
                <a:latin typeface="HGSSoeiKakugothicUB" panose="020B0900000000000000" pitchFamily="34" charset="-128"/>
                <a:ea typeface="HGSSoeiKakugothicUB" panose="020B0900000000000000" pitchFamily="34" charset="-128"/>
              </a:rPr>
              <a:t>大学生</a:t>
            </a:r>
            <a:r>
              <a:rPr lang="en-US" sz="3164" dirty="0">
                <a:solidFill>
                  <a:srgbClr val="000000"/>
                </a:solidFill>
                <a:latin typeface="HGSSoeiKakugothicUB" panose="020B0900000000000000" pitchFamily="34" charset="-128"/>
                <a:ea typeface="HGSSoeiKakugothicUB" panose="020B0900000000000000" pitchFamily="34" charset="-128"/>
              </a:rPr>
              <a:t>　    </a:t>
            </a:r>
            <a:r>
              <a:rPr lang="en-US" sz="3164" dirty="0" err="1">
                <a:solidFill>
                  <a:srgbClr val="000000"/>
                </a:solidFill>
                <a:latin typeface="HGSSoeiKakugothicUB" panose="020B0900000000000000" pitchFamily="34" charset="-128"/>
                <a:ea typeface="HGSSoeiKakugothicUB" panose="020B0900000000000000" pitchFamily="34" charset="-128"/>
              </a:rPr>
              <a:t>ロータリー青少年指導者育成プログラム</a:t>
            </a:r>
            <a:endParaRPr lang="en-US" sz="3164" dirty="0">
              <a:solidFill>
                <a:srgbClr val="000000"/>
              </a:solidFill>
              <a:latin typeface="HGSSoeiKakugothicUB" panose="020B0900000000000000" pitchFamily="34" charset="-128"/>
              <a:ea typeface="HGSSoeiKakugothicUB" panose="020B0900000000000000" pitchFamily="34" charset="-128"/>
            </a:endParaRPr>
          </a:p>
          <a:p>
            <a:pPr algn="r">
              <a:lnSpc>
                <a:spcPts val="4429"/>
              </a:lnSpc>
              <a:spcBef>
                <a:spcPct val="0"/>
              </a:spcBef>
            </a:pPr>
            <a:r>
              <a:rPr lang="en-US" sz="3164" b="1" dirty="0">
                <a:solidFill>
                  <a:srgbClr val="000000"/>
                </a:solidFill>
                <a:latin typeface="HGSSoeiKakugothicUB" panose="020B0900000000000000" pitchFamily="34" charset="-128"/>
                <a:ea typeface="HGSSoeiKakugothicUB" panose="020B0900000000000000" pitchFamily="34" charset="-128"/>
              </a:rPr>
              <a:t>(RYLA)</a:t>
            </a:r>
            <a:r>
              <a:rPr lang="en-US" sz="3164" b="1" dirty="0" err="1">
                <a:solidFill>
                  <a:srgbClr val="000000"/>
                </a:solidFill>
                <a:latin typeface="HGSSoeiKakugothicUB" panose="020B0900000000000000" pitchFamily="34" charset="-128"/>
                <a:ea typeface="HGSSoeiKakugothicUB" panose="020B0900000000000000" pitchFamily="34" charset="-128"/>
              </a:rPr>
              <a:t>に参加</a:t>
            </a:r>
            <a:endParaRPr lang="en-US" sz="3164" b="1" dirty="0">
              <a:solidFill>
                <a:srgbClr val="000000"/>
              </a:solidFill>
              <a:latin typeface="HGSSoeiKakugothicUB" panose="020B0900000000000000" pitchFamily="34" charset="-128"/>
              <a:ea typeface="HGSSoeiKakugothicUB" panose="020B0900000000000000" pitchFamily="34" charset="-128"/>
            </a:endParaRPr>
          </a:p>
        </p:txBody>
      </p:sp>
      <p:sp>
        <p:nvSpPr>
          <p:cNvPr id="8" name="TextBox 8"/>
          <p:cNvSpPr txBox="1"/>
          <p:nvPr/>
        </p:nvSpPr>
        <p:spPr>
          <a:xfrm>
            <a:off x="354620" y="7903180"/>
            <a:ext cx="10123238" cy="491545"/>
          </a:xfrm>
          <a:prstGeom prst="rect">
            <a:avLst/>
          </a:prstGeom>
        </p:spPr>
        <p:txBody>
          <a:bodyPr lIns="0" tIns="0" rIns="0" bIns="0" rtlCol="0" anchor="t">
            <a:spAutoFit/>
          </a:bodyPr>
          <a:lstStyle/>
          <a:p>
            <a:pPr algn="just">
              <a:lnSpc>
                <a:spcPts val="4423"/>
              </a:lnSpc>
              <a:spcBef>
                <a:spcPct val="0"/>
              </a:spcBef>
            </a:pPr>
            <a:r>
              <a:rPr lang="en-US" sz="3159" b="1" dirty="0">
                <a:solidFill>
                  <a:srgbClr val="000000"/>
                </a:solidFill>
                <a:latin typeface="HGSSoeiKakugothicUB" panose="020B0900000000000000" pitchFamily="34" charset="-128"/>
                <a:ea typeface="HGSSoeiKakugothicUB" panose="020B0900000000000000" pitchFamily="34" charset="-128"/>
              </a:rPr>
              <a:t>2013年- (</a:t>
            </a:r>
            <a:r>
              <a:rPr lang="en-US" sz="3159" b="1" dirty="0" err="1">
                <a:solidFill>
                  <a:srgbClr val="000000"/>
                </a:solidFill>
                <a:latin typeface="HGSSoeiKakugothicUB" panose="020B0900000000000000" pitchFamily="34" charset="-128"/>
                <a:ea typeface="HGSSoeiKakugothicUB" panose="020B0900000000000000" pitchFamily="34" charset="-128"/>
              </a:rPr>
              <a:t>現在</a:t>
            </a:r>
            <a:r>
              <a:rPr lang="en-US" sz="3159" b="1" dirty="0">
                <a:solidFill>
                  <a:srgbClr val="000000"/>
                </a:solidFill>
                <a:latin typeface="HGSSoeiKakugothicUB" panose="020B0900000000000000" pitchFamily="34" charset="-128"/>
                <a:ea typeface="HGSSoeiKakugothicUB" panose="020B0900000000000000" pitchFamily="34" charset="-128"/>
              </a:rPr>
              <a:t>)           </a:t>
            </a:r>
            <a:r>
              <a:rPr lang="en-US" sz="3159" b="1" dirty="0" err="1">
                <a:solidFill>
                  <a:srgbClr val="000000"/>
                </a:solidFill>
                <a:latin typeface="HGSSoeiKakugothicUB" panose="020B0900000000000000" pitchFamily="34" charset="-128"/>
                <a:ea typeface="HGSSoeiKakugothicUB" panose="020B0900000000000000" pitchFamily="34" charset="-128"/>
              </a:rPr>
              <a:t>高槻西ロータリ</a:t>
            </a:r>
            <a:r>
              <a:rPr lang="en-US" sz="3159" b="1" dirty="0">
                <a:solidFill>
                  <a:srgbClr val="000000"/>
                </a:solidFill>
                <a:latin typeface="HGSSoeiKakugothicUB" panose="020B0900000000000000" pitchFamily="34" charset="-128"/>
                <a:ea typeface="HGSSoeiKakugothicUB" panose="020B0900000000000000" pitchFamily="34" charset="-128"/>
              </a:rPr>
              <a:t>ー </a:t>
            </a:r>
            <a:r>
              <a:rPr lang="en-US" sz="3159" b="1" dirty="0" err="1">
                <a:solidFill>
                  <a:srgbClr val="000000"/>
                </a:solidFill>
                <a:latin typeface="HGSSoeiKakugothicUB" panose="020B0900000000000000" pitchFamily="34" charset="-128"/>
                <a:ea typeface="HGSSoeiKakugothicUB" panose="020B0900000000000000" pitchFamily="34" charset="-128"/>
              </a:rPr>
              <a:t>クラブ</a:t>
            </a:r>
            <a:r>
              <a:rPr lang="en-US" sz="3159" b="1" dirty="0">
                <a:solidFill>
                  <a:srgbClr val="000000"/>
                </a:solidFill>
                <a:latin typeface="HGSSoeiKakugothicUB" panose="020B0900000000000000" pitchFamily="34" charset="-128"/>
                <a:ea typeface="HGSSoeiKakugothicUB" panose="020B0900000000000000" pitchFamily="34" charset="-128"/>
              </a:rPr>
              <a:t> </a:t>
            </a:r>
            <a:r>
              <a:rPr lang="en-US" sz="3159" b="1" dirty="0" err="1">
                <a:solidFill>
                  <a:srgbClr val="000000"/>
                </a:solidFill>
                <a:latin typeface="HGSSoeiKakugothicUB" panose="020B0900000000000000" pitchFamily="34" charset="-128"/>
                <a:ea typeface="HGSSoeiKakugothicUB" panose="020B0900000000000000" pitchFamily="34" charset="-128"/>
              </a:rPr>
              <a:t>入会</a:t>
            </a:r>
            <a:endParaRPr lang="en-US" sz="3159" b="1" dirty="0">
              <a:solidFill>
                <a:srgbClr val="000000"/>
              </a:solidFill>
              <a:latin typeface="HGSSoeiKakugothicUB" panose="020B0900000000000000" pitchFamily="34" charset="-128"/>
              <a:ea typeface="HGSSoeiKakugothicUB" panose="020B0900000000000000" pitchFamily="34" charset="-128"/>
            </a:endParaRPr>
          </a:p>
        </p:txBody>
      </p:sp>
      <p:sp>
        <p:nvSpPr>
          <p:cNvPr id="9" name="TextBox 9"/>
          <p:cNvSpPr txBox="1"/>
          <p:nvPr/>
        </p:nvSpPr>
        <p:spPr>
          <a:xfrm>
            <a:off x="2840283" y="8499566"/>
            <a:ext cx="7678619" cy="935769"/>
          </a:xfrm>
          <a:prstGeom prst="rect">
            <a:avLst/>
          </a:prstGeom>
        </p:spPr>
        <p:txBody>
          <a:bodyPr lIns="0" tIns="0" rIns="0" bIns="0" rtlCol="0" anchor="t">
            <a:spAutoFit/>
          </a:bodyPr>
          <a:lstStyle/>
          <a:p>
            <a:pPr algn="r">
              <a:lnSpc>
                <a:spcPts val="3919"/>
              </a:lnSpc>
            </a:pPr>
            <a:r>
              <a:rPr lang="en-US" sz="2799" b="1" dirty="0">
                <a:solidFill>
                  <a:srgbClr val="000000"/>
                </a:solidFill>
                <a:latin typeface="HGSSoeiKakugothicUB" panose="020B0900000000000000" pitchFamily="34" charset="-128"/>
                <a:ea typeface="HGSSoeiKakugothicUB" panose="020B0900000000000000" pitchFamily="34" charset="-128"/>
              </a:rPr>
              <a:t>(2016-17,18-19,クラブ幹事)</a:t>
            </a:r>
          </a:p>
          <a:p>
            <a:pPr algn="r">
              <a:lnSpc>
                <a:spcPts val="3919"/>
              </a:lnSpc>
              <a:spcBef>
                <a:spcPct val="0"/>
              </a:spcBef>
            </a:pPr>
            <a:r>
              <a:rPr lang="en-US" sz="2799" b="1" dirty="0">
                <a:solidFill>
                  <a:srgbClr val="000000"/>
                </a:solidFill>
                <a:latin typeface="HGSSoeiKakugothicUB" panose="020B0900000000000000" pitchFamily="34" charset="-128"/>
                <a:ea typeface="HGSSoeiKakugothicUB" panose="020B0900000000000000" pitchFamily="34" charset="-128"/>
              </a:rPr>
              <a:t>(23-24 </a:t>
            </a:r>
            <a:r>
              <a:rPr lang="en-US" sz="2799" b="1" dirty="0" err="1">
                <a:solidFill>
                  <a:srgbClr val="000000"/>
                </a:solidFill>
                <a:latin typeface="HGSSoeiKakugothicUB" panose="020B0900000000000000" pitchFamily="34" charset="-128"/>
                <a:ea typeface="HGSSoeiKakugothicUB" panose="020B0900000000000000" pitchFamily="34" charset="-128"/>
              </a:rPr>
              <a:t>クラブ幹事予定</a:t>
            </a:r>
            <a:r>
              <a:rPr lang="en-US" sz="2799" b="1" dirty="0">
                <a:solidFill>
                  <a:srgbClr val="000000"/>
                </a:solidFill>
                <a:latin typeface="HGSSoeiKakugothicUB" panose="020B0900000000000000" pitchFamily="34" charset="-128"/>
                <a:ea typeface="HGSSoeiKakugothicUB" panose="020B0900000000000000" pitchFamily="34" charset="-128"/>
              </a:rPr>
              <a:t>)</a:t>
            </a:r>
          </a:p>
        </p:txBody>
      </p:sp>
      <p:sp>
        <p:nvSpPr>
          <p:cNvPr id="10" name="AutoShape 10"/>
          <p:cNvSpPr/>
          <p:nvPr/>
        </p:nvSpPr>
        <p:spPr>
          <a:xfrm>
            <a:off x="3357310" y="1618222"/>
            <a:ext cx="36881" cy="7924230"/>
          </a:xfrm>
          <a:prstGeom prst="rect">
            <a:avLst/>
          </a:prstGeom>
          <a:solidFill>
            <a:srgbClr val="13538A"/>
          </a:solidFill>
        </p:spPr>
      </p:sp>
      <p:sp>
        <p:nvSpPr>
          <p:cNvPr id="11" name="TextBox 11"/>
          <p:cNvSpPr txBox="1"/>
          <p:nvPr/>
        </p:nvSpPr>
        <p:spPr>
          <a:xfrm>
            <a:off x="2365158" y="355379"/>
            <a:ext cx="13557683" cy="1262842"/>
          </a:xfrm>
          <a:prstGeom prst="rect">
            <a:avLst/>
          </a:prstGeom>
        </p:spPr>
        <p:txBody>
          <a:bodyPr lIns="0" tIns="0" rIns="0" bIns="0" rtlCol="0" anchor="t">
            <a:spAutoFit/>
          </a:bodyPr>
          <a:lstStyle/>
          <a:p>
            <a:pPr algn="ctr">
              <a:lnSpc>
                <a:spcPts val="10514"/>
              </a:lnSpc>
              <a:spcBef>
                <a:spcPct val="0"/>
              </a:spcBef>
            </a:pPr>
            <a:r>
              <a:rPr lang="en-US" sz="7510">
                <a:solidFill>
                  <a:srgbClr val="1F3071"/>
                </a:solidFill>
                <a:ea typeface="コーポレート・ロゴ丸"/>
              </a:rPr>
              <a:t>ロータリーと共に歩んだ35年</a:t>
            </a:r>
          </a:p>
        </p:txBody>
      </p:sp>
      <p:sp>
        <p:nvSpPr>
          <p:cNvPr id="12" name="TextBox 12"/>
          <p:cNvSpPr txBox="1"/>
          <p:nvPr/>
        </p:nvSpPr>
        <p:spPr>
          <a:xfrm>
            <a:off x="9942417" y="2371664"/>
            <a:ext cx="4192094" cy="425609"/>
          </a:xfrm>
          <a:prstGeom prst="rect">
            <a:avLst/>
          </a:prstGeom>
        </p:spPr>
        <p:txBody>
          <a:bodyPr lIns="0" tIns="0" rIns="0" bIns="0" rtlCol="0" anchor="t">
            <a:spAutoFit/>
          </a:bodyPr>
          <a:lstStyle/>
          <a:p>
            <a:pPr algn="ctr">
              <a:lnSpc>
                <a:spcPts val="3316"/>
              </a:lnSpc>
            </a:pPr>
            <a:r>
              <a:rPr lang="en-US" sz="2368" spc="-135">
                <a:solidFill>
                  <a:srgbClr val="FFFFFF"/>
                </a:solidFill>
                <a:latin typeface="M Plus Rounded Black"/>
              </a:rPr>
              <a:t>'99　マイアミにて</a:t>
            </a:r>
          </a:p>
        </p:txBody>
      </p:sp>
      <p:sp>
        <p:nvSpPr>
          <p:cNvPr id="13" name="TextBox 13"/>
          <p:cNvSpPr txBox="1"/>
          <p:nvPr/>
        </p:nvSpPr>
        <p:spPr>
          <a:xfrm>
            <a:off x="11730748" y="8320099"/>
            <a:ext cx="4192094" cy="425609"/>
          </a:xfrm>
          <a:prstGeom prst="rect">
            <a:avLst/>
          </a:prstGeom>
        </p:spPr>
        <p:txBody>
          <a:bodyPr lIns="0" tIns="0" rIns="0" bIns="0" rtlCol="0" anchor="t">
            <a:spAutoFit/>
          </a:bodyPr>
          <a:lstStyle/>
          <a:p>
            <a:pPr algn="ctr">
              <a:lnSpc>
                <a:spcPts val="3316"/>
              </a:lnSpc>
            </a:pPr>
            <a:r>
              <a:rPr lang="en-US" sz="2368" spc="-135">
                <a:solidFill>
                  <a:srgbClr val="FFFFFF"/>
                </a:solidFill>
                <a:latin typeface="M Plus Rounded Black"/>
              </a:rPr>
              <a:t>'16　マイアミにて</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88833" y="4314475"/>
            <a:ext cx="1082970" cy="529953"/>
          </a:xfrm>
          <a:prstGeom prst="rect">
            <a:avLst/>
          </a:prstGeom>
        </p:spPr>
        <p:txBody>
          <a:bodyPr lIns="0" tIns="0" rIns="0" bIns="0" rtlCol="0" anchor="t">
            <a:spAutoFit/>
          </a:bodyPr>
          <a:lstStyle/>
          <a:p>
            <a:pPr marL="0" lvl="0" indent="0" algn="ctr">
              <a:lnSpc>
                <a:spcPts val="4716"/>
              </a:lnSpc>
              <a:spcBef>
                <a:spcPct val="0"/>
              </a:spcBef>
            </a:pPr>
            <a:r>
              <a:rPr lang="en-US" sz="3600" u="none">
                <a:solidFill>
                  <a:srgbClr val="FFFFFF"/>
                </a:solidFill>
                <a:latin typeface="HGSSoeiKakugothicUB" panose="020B0900000000000000" pitchFamily="34" charset="-128"/>
                <a:ea typeface="HGSSoeiKakugothicUB" panose="020B0900000000000000" pitchFamily="34" charset="-128"/>
              </a:rPr>
              <a:t>02</a:t>
            </a:r>
          </a:p>
        </p:txBody>
      </p:sp>
      <p:sp>
        <p:nvSpPr>
          <p:cNvPr id="3" name="TextBox 3"/>
          <p:cNvSpPr txBox="1"/>
          <p:nvPr/>
        </p:nvSpPr>
        <p:spPr>
          <a:xfrm>
            <a:off x="-246502" y="482506"/>
            <a:ext cx="18102530" cy="2183034"/>
          </a:xfrm>
          <a:prstGeom prst="rect">
            <a:avLst/>
          </a:prstGeom>
        </p:spPr>
        <p:txBody>
          <a:bodyPr lIns="0" tIns="0" rIns="0" bIns="0" rtlCol="0" anchor="t">
            <a:spAutoFit/>
          </a:bodyPr>
          <a:lstStyle/>
          <a:p>
            <a:pPr algn="ctr">
              <a:lnSpc>
                <a:spcPts val="9113"/>
              </a:lnSpc>
            </a:pPr>
            <a:r>
              <a:rPr lang="en-US" sz="6509">
                <a:solidFill>
                  <a:srgbClr val="000000"/>
                </a:solidFill>
                <a:latin typeface="HGSSoeiKakugothicUB" panose="020B0900000000000000" pitchFamily="34" charset="-128"/>
                <a:ea typeface="HGSSoeiKakugothicUB" panose="020B0900000000000000" pitchFamily="34" charset="-128"/>
              </a:rPr>
              <a:t>当クラブは青少年奉仕に力を入れて活動</a:t>
            </a:r>
          </a:p>
          <a:p>
            <a:pPr algn="ctr">
              <a:lnSpc>
                <a:spcPts val="9113"/>
              </a:lnSpc>
            </a:pPr>
            <a:endParaRPr lang="en-US" sz="6509">
              <a:solidFill>
                <a:srgbClr val="000000"/>
              </a:solidFill>
              <a:latin typeface="HGSSoeiKakugothicUB" panose="020B0900000000000000" pitchFamily="34" charset="-128"/>
              <a:ea typeface="HGSSoeiKakugothicUB" panose="020B0900000000000000" pitchFamily="34" charset="-128"/>
            </a:endParaRPr>
          </a:p>
        </p:txBody>
      </p:sp>
      <p:sp>
        <p:nvSpPr>
          <p:cNvPr id="4" name="TextBox 4"/>
          <p:cNvSpPr txBox="1"/>
          <p:nvPr/>
        </p:nvSpPr>
        <p:spPr>
          <a:xfrm>
            <a:off x="304800" y="5226776"/>
            <a:ext cx="12255302" cy="1342868"/>
          </a:xfrm>
          <a:prstGeom prst="rect">
            <a:avLst/>
          </a:prstGeom>
        </p:spPr>
        <p:txBody>
          <a:bodyPr wrap="square" lIns="0" tIns="0" rIns="0" bIns="0" rtlCol="0" anchor="t">
            <a:spAutoFit/>
          </a:bodyPr>
          <a:lstStyle/>
          <a:p>
            <a:pPr algn="ctr">
              <a:lnSpc>
                <a:spcPts val="5576"/>
              </a:lnSpc>
            </a:pPr>
            <a:r>
              <a:rPr lang="en-US" sz="3982" dirty="0">
                <a:solidFill>
                  <a:srgbClr val="1F3071"/>
                </a:solidFill>
                <a:latin typeface="HGSSoeiKakugothicUB" panose="020B0900000000000000" pitchFamily="34" charset="-128"/>
                <a:ea typeface="HGSSoeiKakugothicUB" panose="020B0900000000000000" pitchFamily="34" charset="-128"/>
              </a:rPr>
              <a:t>・</a:t>
            </a:r>
            <a:r>
              <a:rPr lang="en-US" sz="3982" dirty="0" err="1">
                <a:solidFill>
                  <a:srgbClr val="1F3071"/>
                </a:solidFill>
                <a:latin typeface="HGSSoeiKakugothicUB" panose="020B0900000000000000" pitchFamily="34" charset="-128"/>
                <a:ea typeface="HGSSoeiKakugothicUB" panose="020B0900000000000000" pitchFamily="34" charset="-128"/>
              </a:rPr>
              <a:t>中学生対象に英語スピーチコンテストを開催予定</a:t>
            </a:r>
            <a:endParaRPr lang="en-US" sz="3982" dirty="0">
              <a:solidFill>
                <a:srgbClr val="1F3071"/>
              </a:solidFill>
              <a:latin typeface="HGSSoeiKakugothicUB" panose="020B0900000000000000" pitchFamily="34" charset="-128"/>
              <a:ea typeface="HGSSoeiKakugothicUB" panose="020B0900000000000000" pitchFamily="34" charset="-128"/>
            </a:endParaRPr>
          </a:p>
          <a:p>
            <a:pPr algn="ctr">
              <a:lnSpc>
                <a:spcPts val="5576"/>
              </a:lnSpc>
            </a:pPr>
            <a:r>
              <a:rPr lang="en-US" sz="3982" dirty="0">
                <a:solidFill>
                  <a:srgbClr val="1F3071"/>
                </a:solidFill>
                <a:latin typeface="HGSSoeiKakugothicUB" panose="020B0900000000000000" pitchFamily="34" charset="-128"/>
                <a:ea typeface="HGSSoeiKakugothicUB" panose="020B0900000000000000" pitchFamily="34" charset="-128"/>
              </a:rPr>
              <a:t>(2024/1/13@高槻市総合センター2階多目的ホール)</a:t>
            </a:r>
          </a:p>
        </p:txBody>
      </p:sp>
      <p:pic>
        <p:nvPicPr>
          <p:cNvPr id="5" name="Picture 5"/>
          <p:cNvPicPr>
            <a:picLocks noChangeAspect="1"/>
          </p:cNvPicPr>
          <p:nvPr/>
        </p:nvPicPr>
        <p:blipFill>
          <a:blip r:embed="rId3"/>
          <a:srcRect/>
          <a:stretch>
            <a:fillRect/>
          </a:stretch>
        </p:blipFill>
        <p:spPr>
          <a:xfrm>
            <a:off x="12765841" y="2104393"/>
            <a:ext cx="4493459" cy="6356532"/>
          </a:xfrm>
          <a:prstGeom prst="rect">
            <a:avLst/>
          </a:prstGeom>
        </p:spPr>
      </p:pic>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8804497"/>
            <a:ext cx="4278546" cy="1544349"/>
          </a:xfrm>
          <a:prstGeom prst="rect">
            <a:avLst/>
          </a:prstGeom>
        </p:spPr>
      </p:pic>
      <p:sp>
        <p:nvSpPr>
          <p:cNvPr id="7" name="TextBox 7"/>
          <p:cNvSpPr txBox="1"/>
          <p:nvPr/>
        </p:nvSpPr>
        <p:spPr>
          <a:xfrm>
            <a:off x="2417960" y="3583607"/>
            <a:ext cx="9088239" cy="781432"/>
          </a:xfrm>
          <a:prstGeom prst="rect">
            <a:avLst/>
          </a:prstGeom>
        </p:spPr>
        <p:txBody>
          <a:bodyPr wrap="square" lIns="0" tIns="0" rIns="0" bIns="0" rtlCol="0" anchor="t">
            <a:spAutoFit/>
          </a:bodyPr>
          <a:lstStyle/>
          <a:p>
            <a:pPr algn="ctr">
              <a:lnSpc>
                <a:spcPts val="7000"/>
              </a:lnSpc>
            </a:pPr>
            <a:r>
              <a:rPr lang="en-US" sz="5000" dirty="0">
                <a:solidFill>
                  <a:srgbClr val="3A4A77"/>
                </a:solidFill>
                <a:latin typeface="HGSSoeiKakugothicUB" panose="020B0900000000000000" pitchFamily="34" charset="-128"/>
                <a:ea typeface="HGSSoeiKakugothicUB" panose="020B0900000000000000" pitchFamily="34" charset="-128"/>
              </a:rPr>
              <a:t>35周年の新規事業として</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0809" y="1970283"/>
            <a:ext cx="2073365" cy="2045863"/>
            <a:chOff x="0" y="0"/>
            <a:chExt cx="2764486" cy="2727817"/>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0" y="0"/>
              <a:ext cx="2727817" cy="2727817"/>
            </a:xfrm>
            <a:prstGeom prst="rect">
              <a:avLst/>
            </a:prstGeom>
          </p:spPr>
        </p:pic>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sp>
        <p:nvSpPr>
          <p:cNvPr id="5" name="TextBox 5"/>
          <p:cNvSpPr txBox="1"/>
          <p:nvPr/>
        </p:nvSpPr>
        <p:spPr>
          <a:xfrm>
            <a:off x="0" y="224314"/>
            <a:ext cx="17822197" cy="960071"/>
          </a:xfrm>
          <a:prstGeom prst="rect">
            <a:avLst/>
          </a:prstGeom>
        </p:spPr>
        <p:txBody>
          <a:bodyPr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p>
        </p:txBody>
      </p:sp>
      <p:sp>
        <p:nvSpPr>
          <p:cNvPr id="6" name="TextBox 6"/>
          <p:cNvSpPr txBox="1"/>
          <p:nvPr/>
        </p:nvSpPr>
        <p:spPr>
          <a:xfrm>
            <a:off x="3547517" y="2421391"/>
            <a:ext cx="6147518" cy="938527"/>
          </a:xfrm>
          <a:prstGeom prst="rect">
            <a:avLst/>
          </a:prstGeom>
        </p:spPr>
        <p:txBody>
          <a:bodyPr lIns="0" tIns="0" rIns="0" bIns="0" rtlCol="0" anchor="t">
            <a:spAutoFit/>
          </a:bodyPr>
          <a:lstStyle/>
          <a:p>
            <a:pPr algn="ctr">
              <a:lnSpc>
                <a:spcPts val="8448"/>
              </a:lnSpc>
            </a:pPr>
            <a:r>
              <a:rPr lang="en-US" sz="6034">
                <a:solidFill>
                  <a:srgbClr val="1F3071"/>
                </a:solidFill>
                <a:latin typeface="HGSSoeiKakugothicUB" panose="020B0900000000000000" pitchFamily="34" charset="-128"/>
                <a:ea typeface="HGSSoeiKakugothicUB" panose="020B0900000000000000" pitchFamily="34" charset="-128"/>
              </a:rPr>
              <a:t>魅力的な例会運営</a:t>
            </a:r>
          </a:p>
        </p:txBody>
      </p:sp>
      <p:sp>
        <p:nvSpPr>
          <p:cNvPr id="7" name="TextBox 7"/>
          <p:cNvSpPr txBox="1"/>
          <p:nvPr/>
        </p:nvSpPr>
        <p:spPr>
          <a:xfrm>
            <a:off x="311557" y="5029200"/>
            <a:ext cx="17199084" cy="3053488"/>
          </a:xfrm>
          <a:prstGeom prst="rect">
            <a:avLst/>
          </a:prstGeom>
        </p:spPr>
        <p:txBody>
          <a:bodyPr lIns="0" tIns="0" rIns="0" bIns="0" rtlCol="0" anchor="t">
            <a:spAutoFit/>
          </a:bodyPr>
          <a:lstStyle/>
          <a:p>
            <a:pPr algn="ctr">
              <a:lnSpc>
                <a:spcPts val="8136"/>
              </a:lnSpc>
            </a:pPr>
            <a:r>
              <a:rPr lang="en-US" sz="5811">
                <a:solidFill>
                  <a:srgbClr val="1F3071"/>
                </a:solidFill>
                <a:latin typeface="HGSSoeiKakugothicUB" panose="020B0900000000000000" pitchFamily="34" charset="-128"/>
                <a:ea typeface="HGSSoeiKakugothicUB" panose="020B0900000000000000" pitchFamily="34" charset="-128"/>
              </a:rPr>
              <a:t>例会出席によって得られるメリットは貴重な</a:t>
            </a:r>
          </a:p>
          <a:p>
            <a:pPr algn="ctr">
              <a:lnSpc>
                <a:spcPts val="8136"/>
              </a:lnSpc>
            </a:pPr>
            <a:r>
              <a:rPr lang="en-US" sz="5811">
                <a:solidFill>
                  <a:srgbClr val="1F3071"/>
                </a:solidFill>
                <a:latin typeface="HGSSoeiKakugothicUB" panose="020B0900000000000000" pitchFamily="34" charset="-128"/>
                <a:ea typeface="HGSSoeiKakugothicUB" panose="020B0900000000000000" pitchFamily="34" charset="-128"/>
              </a:rPr>
              <a:t>時間を割くデメリットより大きくなっているか？</a:t>
            </a:r>
          </a:p>
          <a:p>
            <a:pPr algn="ctr">
              <a:lnSpc>
                <a:spcPts val="8136"/>
              </a:lnSpc>
            </a:pPr>
            <a:endParaRPr lang="en-US" sz="5811">
              <a:solidFill>
                <a:srgbClr val="1F3071"/>
              </a:solidFill>
              <a:latin typeface="HGSSoeiKakugothicUB" panose="020B0900000000000000" pitchFamily="34" charset="-128"/>
              <a:ea typeface="HGSSoeiKakugothicUB" panose="020B0900000000000000" pitchFamily="34" charset="-128"/>
            </a:endParaRPr>
          </a:p>
        </p:txBody>
      </p:sp>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009454" y="8783395"/>
            <a:ext cx="4278546" cy="14794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0809" y="1970283"/>
            <a:ext cx="2073365" cy="2045863"/>
            <a:chOff x="0" y="0"/>
            <a:chExt cx="2764486" cy="2727817"/>
          </a:xfrm>
        </p:grpSpPr>
        <p:pic>
          <p:nvPicPr>
            <p:cNvPr id="3" name="Picture 3"/>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0" y="0"/>
              <a:ext cx="2727817" cy="2727817"/>
            </a:xfrm>
            <a:prstGeom prst="rect">
              <a:avLst/>
            </a:prstGeom>
          </p:spPr>
        </p:pic>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sp>
        <p:nvSpPr>
          <p:cNvPr id="5" name="TextBox 5"/>
          <p:cNvSpPr txBox="1"/>
          <p:nvPr/>
        </p:nvSpPr>
        <p:spPr>
          <a:xfrm>
            <a:off x="0" y="224314"/>
            <a:ext cx="17822197" cy="960071"/>
          </a:xfrm>
          <a:prstGeom prst="rect">
            <a:avLst/>
          </a:prstGeom>
        </p:spPr>
        <p:txBody>
          <a:bodyPr lIns="0" tIns="0" rIns="0" bIns="0" rtlCol="0" anchor="t">
            <a:spAutoFit/>
          </a:bodyPr>
          <a:lstStyle/>
          <a:p>
            <a:pPr algn="ctr">
              <a:lnSpc>
                <a:spcPts val="8597"/>
              </a:lnSpc>
            </a:pPr>
            <a:r>
              <a:rPr lang="en-US" sz="614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p>
        </p:txBody>
      </p:sp>
      <p:sp>
        <p:nvSpPr>
          <p:cNvPr id="6" name="TextBox 6"/>
          <p:cNvSpPr txBox="1"/>
          <p:nvPr/>
        </p:nvSpPr>
        <p:spPr>
          <a:xfrm>
            <a:off x="3720386" y="2269789"/>
            <a:ext cx="6147518" cy="938527"/>
          </a:xfrm>
          <a:prstGeom prst="rect">
            <a:avLst/>
          </a:prstGeom>
        </p:spPr>
        <p:txBody>
          <a:bodyPr lIns="0" tIns="0" rIns="0" bIns="0" rtlCol="0" anchor="t">
            <a:spAutoFit/>
          </a:bodyPr>
          <a:lstStyle/>
          <a:p>
            <a:pPr algn="ctr">
              <a:lnSpc>
                <a:spcPts val="8448"/>
              </a:lnSpc>
            </a:pPr>
            <a:r>
              <a:rPr lang="en-US" sz="6034">
                <a:solidFill>
                  <a:srgbClr val="1F3071"/>
                </a:solidFill>
                <a:latin typeface="HGSSoeiKakugothicUB" panose="020B0900000000000000" pitchFamily="34" charset="-128"/>
                <a:ea typeface="HGSSoeiKakugothicUB" panose="020B0900000000000000" pitchFamily="34" charset="-128"/>
              </a:rPr>
              <a:t>クラブの存在価値</a:t>
            </a:r>
          </a:p>
        </p:txBody>
      </p:sp>
      <p:sp>
        <p:nvSpPr>
          <p:cNvPr id="7" name="TextBox 7"/>
          <p:cNvSpPr txBox="1"/>
          <p:nvPr/>
        </p:nvSpPr>
        <p:spPr>
          <a:xfrm>
            <a:off x="0" y="4299029"/>
            <a:ext cx="17541864" cy="2187648"/>
          </a:xfrm>
          <a:prstGeom prst="rect">
            <a:avLst/>
          </a:prstGeom>
        </p:spPr>
        <p:txBody>
          <a:bodyPr lIns="0" tIns="0" rIns="0" bIns="0" rtlCol="0" anchor="t">
            <a:spAutoFit/>
          </a:bodyPr>
          <a:lstStyle/>
          <a:p>
            <a:pPr algn="ctr">
              <a:lnSpc>
                <a:spcPts val="8831"/>
              </a:lnSpc>
            </a:pPr>
            <a:r>
              <a:rPr lang="en-US" sz="6308" dirty="0" err="1">
                <a:solidFill>
                  <a:srgbClr val="1F3071"/>
                </a:solidFill>
                <a:latin typeface="HGSSoeiKakugothicUB" panose="020B0900000000000000" pitchFamily="34" charset="-128"/>
                <a:ea typeface="HGSSoeiKakugothicUB" panose="020B0900000000000000" pitchFamily="34" charset="-128"/>
              </a:rPr>
              <a:t>自らのクラブにふさわしいプロジェクト</a:t>
            </a:r>
            <a:endParaRPr lang="en-US" sz="6308" dirty="0">
              <a:solidFill>
                <a:srgbClr val="1F3071"/>
              </a:solidFill>
              <a:latin typeface="HGSSoeiKakugothicUB" panose="020B0900000000000000" pitchFamily="34" charset="-128"/>
              <a:ea typeface="HGSSoeiKakugothicUB" panose="020B0900000000000000" pitchFamily="34" charset="-128"/>
            </a:endParaRPr>
          </a:p>
          <a:p>
            <a:pPr algn="ctr">
              <a:lnSpc>
                <a:spcPts val="8831"/>
              </a:lnSpc>
            </a:pPr>
            <a:endParaRPr lang="en-US" sz="6308" dirty="0">
              <a:solidFill>
                <a:srgbClr val="1F3071"/>
              </a:solidFill>
              <a:latin typeface="HGSSoeiKakugothicUB" panose="020B0900000000000000" pitchFamily="34" charset="-128"/>
              <a:ea typeface="HGSSoeiKakugothicUB" panose="020B0900000000000000" pitchFamily="34" charset="-128"/>
            </a:endParaRPr>
          </a:p>
        </p:txBody>
      </p:sp>
      <p:pic>
        <p:nvPicPr>
          <p:cNvPr id="8" name="Picture 8"/>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4009454" y="8783395"/>
            <a:ext cx="4278546" cy="1479455"/>
          </a:xfrm>
          <a:prstGeom prst="rect">
            <a:avLst/>
          </a:prstGeom>
        </p:spPr>
      </p:pic>
      <p:sp>
        <p:nvSpPr>
          <p:cNvPr id="9" name="TextBox 9"/>
          <p:cNvSpPr txBox="1"/>
          <p:nvPr/>
        </p:nvSpPr>
        <p:spPr>
          <a:xfrm>
            <a:off x="0" y="6193159"/>
            <a:ext cx="17541864" cy="2187648"/>
          </a:xfrm>
          <a:prstGeom prst="rect">
            <a:avLst/>
          </a:prstGeom>
        </p:spPr>
        <p:txBody>
          <a:bodyPr lIns="0" tIns="0" rIns="0" bIns="0" rtlCol="0" anchor="t">
            <a:spAutoFit/>
          </a:bodyPr>
          <a:lstStyle/>
          <a:p>
            <a:pPr algn="ctr">
              <a:lnSpc>
                <a:spcPts val="8831"/>
              </a:lnSpc>
            </a:pPr>
            <a:r>
              <a:rPr lang="en-US" sz="6308" dirty="0" err="1">
                <a:solidFill>
                  <a:srgbClr val="1F3071"/>
                </a:solidFill>
                <a:latin typeface="HGSSoeiKakugothicUB" panose="020B0900000000000000" pitchFamily="34" charset="-128"/>
                <a:ea typeface="HGSSoeiKakugothicUB" panose="020B0900000000000000" pitchFamily="34" charset="-128"/>
              </a:rPr>
              <a:t>ロータリアン個人もロータリークラブも</a:t>
            </a:r>
            <a:r>
              <a:rPr lang="en-US" sz="6308" dirty="0">
                <a:solidFill>
                  <a:srgbClr val="1F3071"/>
                </a:solidFill>
                <a:latin typeface="HGSSoeiKakugothicUB" panose="020B0900000000000000" pitchFamily="34" charset="-128"/>
                <a:ea typeface="HGSSoeiKakugothicUB" panose="020B0900000000000000" pitchFamily="34" charset="-128"/>
              </a:rPr>
              <a:t>、</a:t>
            </a:r>
          </a:p>
          <a:p>
            <a:pPr algn="ctr">
              <a:lnSpc>
                <a:spcPts val="8831"/>
              </a:lnSpc>
            </a:pPr>
            <a:r>
              <a:rPr lang="en-US" sz="6308" dirty="0" err="1">
                <a:solidFill>
                  <a:srgbClr val="1F3071"/>
                </a:solidFill>
                <a:latin typeface="HGSSoeiKakugothicUB" panose="020B0900000000000000" pitchFamily="34" charset="-128"/>
                <a:ea typeface="HGSSoeiKakugothicUB" panose="020B0900000000000000" pitchFamily="34" charset="-128"/>
              </a:rPr>
              <a:t>奉仕の理論を実践に移さなければならない</a:t>
            </a:r>
            <a:endParaRPr lang="en-US" sz="6308" dirty="0">
              <a:solidFill>
                <a:srgbClr val="1F3071"/>
              </a:solidFill>
              <a:latin typeface="HGSSoeiKakugothicUB" panose="020B0900000000000000" pitchFamily="34" charset="-128"/>
              <a:ea typeface="HGSSoeiKakugothicUB" panose="020B0900000000000000"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19800" y="449471"/>
            <a:ext cx="6248400" cy="960071"/>
          </a:xfrm>
          <a:prstGeom prst="rect">
            <a:avLst/>
          </a:prstGeom>
        </p:spPr>
        <p:txBody>
          <a:bodyPr lIns="0" tIns="0" rIns="0" bIns="0" rtlCol="0" anchor="t">
            <a:spAutoFit/>
          </a:bodyPr>
          <a:lstStyle/>
          <a:p>
            <a:pPr algn="ctr">
              <a:lnSpc>
                <a:spcPts val="8597"/>
              </a:lnSpc>
              <a:spcBef>
                <a:spcPct val="0"/>
              </a:spcBef>
            </a:pPr>
            <a:r>
              <a:rPr lang="en-US" sz="6141">
                <a:solidFill>
                  <a:srgbClr val="000000"/>
                </a:solidFill>
                <a:latin typeface="HGSSoeiKakugothicUB" panose="020B0900000000000000" pitchFamily="34" charset="-128"/>
                <a:ea typeface="HGSSoeiKakugothicUB" panose="020B0900000000000000" pitchFamily="34" charset="-128"/>
              </a:rPr>
              <a:t>入会へのハードル</a:t>
            </a:r>
          </a:p>
        </p:txBody>
      </p:sp>
      <p:sp>
        <p:nvSpPr>
          <p:cNvPr id="3" name="TextBox 3"/>
          <p:cNvSpPr txBox="1"/>
          <p:nvPr/>
        </p:nvSpPr>
        <p:spPr>
          <a:xfrm>
            <a:off x="2147801" y="2332005"/>
            <a:ext cx="14395271" cy="7309309"/>
          </a:xfrm>
          <a:prstGeom prst="rect">
            <a:avLst/>
          </a:prstGeom>
        </p:spPr>
        <p:txBody>
          <a:bodyPr lIns="0" tIns="0" rIns="0" bIns="0" rtlCol="0" anchor="t">
            <a:spAutoFit/>
          </a:bodyPr>
          <a:lstStyle/>
          <a:p>
            <a:pPr>
              <a:lnSpc>
                <a:spcPts val="7191"/>
              </a:lnSpc>
            </a:pPr>
            <a:r>
              <a:rPr lang="en-US" sz="4551" dirty="0">
                <a:solidFill>
                  <a:srgbClr val="000000"/>
                </a:solidFill>
                <a:latin typeface="HGSSoeiKakugothicUB" panose="020B0900000000000000" pitchFamily="34" charset="-128"/>
                <a:ea typeface="HGSSoeiKakugothicUB" panose="020B0900000000000000" pitchFamily="34" charset="-128"/>
              </a:rPr>
              <a:t>☆</a:t>
            </a:r>
            <a:r>
              <a:rPr lang="en-US" sz="4551" dirty="0" err="1">
                <a:solidFill>
                  <a:srgbClr val="000000"/>
                </a:solidFill>
                <a:latin typeface="HGSSoeiKakugothicUB" panose="020B0900000000000000" pitchFamily="34" charset="-128"/>
                <a:ea typeface="HGSSoeiKakugothicUB" panose="020B0900000000000000" pitchFamily="34" charset="-128"/>
              </a:rPr>
              <a:t>重鎮や派閥、見えない圧力</a:t>
            </a:r>
            <a:endParaRPr lang="en-US" sz="4551" dirty="0">
              <a:solidFill>
                <a:srgbClr val="000000"/>
              </a:solidFill>
              <a:latin typeface="HGSSoeiKakugothicUB" panose="020B0900000000000000" pitchFamily="34" charset="-128"/>
              <a:ea typeface="HGSSoeiKakugothicUB" panose="020B0900000000000000" pitchFamily="34" charset="-128"/>
            </a:endParaRPr>
          </a:p>
          <a:p>
            <a:pPr>
              <a:lnSpc>
                <a:spcPts val="7191"/>
              </a:lnSpc>
            </a:pPr>
            <a:r>
              <a:rPr lang="en-US" sz="4551" dirty="0">
                <a:solidFill>
                  <a:srgbClr val="000000"/>
                </a:solidFill>
                <a:latin typeface="HGSSoeiKakugothicUB" panose="020B0900000000000000" pitchFamily="34" charset="-128"/>
                <a:ea typeface="HGSSoeiKakugothicUB" panose="020B0900000000000000" pitchFamily="34" charset="-128"/>
              </a:rPr>
              <a:t>☆</a:t>
            </a:r>
            <a:r>
              <a:rPr lang="en-US" sz="4551" dirty="0" err="1">
                <a:solidFill>
                  <a:srgbClr val="000000"/>
                </a:solidFill>
                <a:latin typeface="HGSSoeiKakugothicUB" panose="020B0900000000000000" pitchFamily="34" charset="-128"/>
                <a:ea typeface="HGSSoeiKakugothicUB" panose="020B0900000000000000" pitchFamily="34" charset="-128"/>
              </a:rPr>
              <a:t>思いとは違う寄付金等の出費のイメージ</a:t>
            </a:r>
            <a:endParaRPr lang="en-US" sz="4551" dirty="0">
              <a:solidFill>
                <a:srgbClr val="000000"/>
              </a:solidFill>
              <a:latin typeface="HGSSoeiKakugothicUB" panose="020B0900000000000000" pitchFamily="34" charset="-128"/>
              <a:ea typeface="HGSSoeiKakugothicUB" panose="020B0900000000000000" pitchFamily="34" charset="-128"/>
            </a:endParaRPr>
          </a:p>
          <a:p>
            <a:pPr>
              <a:lnSpc>
                <a:spcPts val="7191"/>
              </a:lnSpc>
            </a:pPr>
            <a:r>
              <a:rPr lang="en-US" sz="4551" dirty="0">
                <a:solidFill>
                  <a:srgbClr val="000000"/>
                </a:solidFill>
                <a:latin typeface="HGSSoeiKakugothicUB" panose="020B0900000000000000" pitchFamily="34" charset="-128"/>
                <a:ea typeface="HGSSoeiKakugothicUB" panose="020B0900000000000000" pitchFamily="34" charset="-128"/>
              </a:rPr>
              <a:t>☆</a:t>
            </a:r>
            <a:r>
              <a:rPr lang="en-US" sz="4551" dirty="0" err="1">
                <a:solidFill>
                  <a:srgbClr val="000000"/>
                </a:solidFill>
                <a:latin typeface="HGSSoeiKakugothicUB" panose="020B0900000000000000" pitchFamily="34" charset="-128"/>
                <a:ea typeface="HGSSoeiKakugothicUB" panose="020B0900000000000000" pitchFamily="34" charset="-128"/>
              </a:rPr>
              <a:t>時間とお金に余裕がある一定層の社交界イメージ</a:t>
            </a:r>
            <a:endParaRPr lang="en-US" sz="4551" dirty="0">
              <a:solidFill>
                <a:srgbClr val="000000"/>
              </a:solidFill>
              <a:latin typeface="HGSSoeiKakugothicUB" panose="020B0900000000000000" pitchFamily="34" charset="-128"/>
              <a:ea typeface="HGSSoeiKakugothicUB" panose="020B0900000000000000" pitchFamily="34" charset="-128"/>
            </a:endParaRPr>
          </a:p>
          <a:p>
            <a:pPr>
              <a:lnSpc>
                <a:spcPts val="7191"/>
              </a:lnSpc>
            </a:pPr>
            <a:r>
              <a:rPr lang="en-US" sz="4551" dirty="0">
                <a:solidFill>
                  <a:srgbClr val="000000"/>
                </a:solidFill>
                <a:latin typeface="HGSSoeiKakugothicUB" panose="020B0900000000000000" pitchFamily="34" charset="-128"/>
                <a:ea typeface="HGSSoeiKakugothicUB" panose="020B0900000000000000" pitchFamily="34" charset="-128"/>
              </a:rPr>
              <a:t>☆</a:t>
            </a:r>
            <a:r>
              <a:rPr lang="en-US" sz="4551" dirty="0" err="1">
                <a:solidFill>
                  <a:srgbClr val="000000"/>
                </a:solidFill>
                <a:latin typeface="HGSSoeiKakugothicUB" panose="020B0900000000000000" pitchFamily="34" charset="-128"/>
                <a:ea typeface="HGSSoeiKakugothicUB" panose="020B0900000000000000" pitchFamily="34" charset="-128"/>
              </a:rPr>
              <a:t>例会時間、理事会、地区行事での拘束感</a:t>
            </a:r>
            <a:endParaRPr lang="en-US" sz="4551" dirty="0">
              <a:solidFill>
                <a:srgbClr val="000000"/>
              </a:solidFill>
              <a:latin typeface="HGSSoeiKakugothicUB" panose="020B0900000000000000" pitchFamily="34" charset="-128"/>
              <a:ea typeface="HGSSoeiKakugothicUB" panose="020B0900000000000000" pitchFamily="34" charset="-128"/>
            </a:endParaRPr>
          </a:p>
          <a:p>
            <a:pPr>
              <a:lnSpc>
                <a:spcPts val="7191"/>
              </a:lnSpc>
            </a:pPr>
            <a:r>
              <a:rPr lang="en-US" sz="4551" dirty="0">
                <a:solidFill>
                  <a:srgbClr val="000000"/>
                </a:solidFill>
                <a:latin typeface="HGSSoeiKakugothicUB" panose="020B0900000000000000" pitchFamily="34" charset="-128"/>
                <a:ea typeface="HGSSoeiKakugothicUB" panose="020B0900000000000000" pitchFamily="34" charset="-128"/>
              </a:rPr>
              <a:t>☆</a:t>
            </a:r>
            <a:r>
              <a:rPr lang="en-US" sz="4551" dirty="0" err="1">
                <a:solidFill>
                  <a:srgbClr val="000000"/>
                </a:solidFill>
                <a:latin typeface="HGSSoeiKakugothicUB" panose="020B0900000000000000" pitchFamily="34" charset="-128"/>
                <a:ea typeface="HGSSoeiKakugothicUB" panose="020B0900000000000000" pitchFamily="34" charset="-128"/>
              </a:rPr>
              <a:t>柔軟なイメージがない</a:t>
            </a:r>
            <a:endParaRPr lang="en-US" sz="4551" dirty="0">
              <a:solidFill>
                <a:srgbClr val="000000"/>
              </a:solidFill>
              <a:latin typeface="HGSSoeiKakugothicUB" panose="020B0900000000000000" pitchFamily="34" charset="-128"/>
              <a:ea typeface="HGSSoeiKakugothicUB" panose="020B0900000000000000" pitchFamily="34" charset="-128"/>
            </a:endParaRPr>
          </a:p>
          <a:p>
            <a:pPr>
              <a:lnSpc>
                <a:spcPts val="7191"/>
              </a:lnSpc>
            </a:pPr>
            <a:r>
              <a:rPr lang="en-US" sz="4551" b="1" dirty="0">
                <a:solidFill>
                  <a:schemeClr val="tx2">
                    <a:lumMod val="75000"/>
                  </a:schemeClr>
                </a:solidFill>
                <a:latin typeface="HGSSoeiKakugothicUB" panose="020B0900000000000000" pitchFamily="34" charset="-128"/>
                <a:ea typeface="HGSSoeiKakugothicUB" panose="020B0900000000000000" pitchFamily="34" charset="-128"/>
              </a:rPr>
              <a:t>　→</a:t>
            </a:r>
            <a:r>
              <a:rPr lang="en-US" sz="4551" b="1" dirty="0" err="1">
                <a:solidFill>
                  <a:schemeClr val="tx2">
                    <a:lumMod val="75000"/>
                  </a:schemeClr>
                </a:solidFill>
                <a:latin typeface="HGSSoeiKakugothicUB" panose="020B0900000000000000" pitchFamily="34" charset="-128"/>
                <a:ea typeface="HGSSoeiKakugothicUB" panose="020B0900000000000000" pitchFamily="34" charset="-128"/>
              </a:rPr>
              <a:t>若年層、現役バリバリ世代にはきつい</a:t>
            </a:r>
            <a:endParaRPr lang="en-US" sz="4551" b="1" dirty="0">
              <a:solidFill>
                <a:schemeClr val="tx2">
                  <a:lumMod val="75000"/>
                </a:schemeClr>
              </a:solidFill>
              <a:latin typeface="HGSSoeiKakugothicUB" panose="020B0900000000000000" pitchFamily="34" charset="-128"/>
              <a:ea typeface="HGSSoeiKakugothicUB" panose="020B0900000000000000" pitchFamily="34" charset="-128"/>
            </a:endParaRPr>
          </a:p>
          <a:p>
            <a:pPr>
              <a:lnSpc>
                <a:spcPts val="7191"/>
              </a:lnSpc>
            </a:pPr>
            <a:r>
              <a:rPr lang="en-US" sz="4551" b="1" dirty="0">
                <a:solidFill>
                  <a:schemeClr val="tx2">
                    <a:lumMod val="75000"/>
                  </a:schemeClr>
                </a:solidFill>
                <a:latin typeface="HGSSoeiKakugothicUB" panose="020B0900000000000000" pitchFamily="34" charset="-128"/>
                <a:ea typeface="HGSSoeiKakugothicUB" panose="020B0900000000000000" pitchFamily="34" charset="-128"/>
              </a:rPr>
              <a:t>　→</a:t>
            </a:r>
            <a:r>
              <a:rPr lang="en-US" sz="4551" b="1" dirty="0" err="1">
                <a:solidFill>
                  <a:schemeClr val="tx2">
                    <a:lumMod val="75000"/>
                  </a:schemeClr>
                </a:solidFill>
                <a:latin typeface="HGSSoeiKakugothicUB" panose="020B0900000000000000" pitchFamily="34" charset="-128"/>
                <a:ea typeface="HGSSoeiKakugothicUB" panose="020B0900000000000000" pitchFamily="34" charset="-128"/>
              </a:rPr>
              <a:t>ロータリー以外にも多数の類似のクラブ</a:t>
            </a:r>
            <a:endParaRPr lang="en-US" sz="4551" b="1" dirty="0">
              <a:solidFill>
                <a:schemeClr val="tx2">
                  <a:lumMod val="75000"/>
                </a:schemeClr>
              </a:solidFill>
              <a:latin typeface="HGSSoeiKakugothicUB" panose="020B0900000000000000" pitchFamily="34" charset="-128"/>
              <a:ea typeface="HGSSoeiKakugothicUB" panose="020B0900000000000000" pitchFamily="34" charset="-128"/>
            </a:endParaRPr>
          </a:p>
          <a:p>
            <a:pPr>
              <a:lnSpc>
                <a:spcPts val="7191"/>
              </a:lnSpc>
            </a:pPr>
            <a:r>
              <a:rPr lang="en-US" sz="4551" b="1" dirty="0">
                <a:solidFill>
                  <a:schemeClr val="tx2">
                    <a:lumMod val="75000"/>
                  </a:schemeClr>
                </a:solidFill>
                <a:latin typeface="HGSSoeiKakugothicUB" panose="020B0900000000000000" pitchFamily="34" charset="-128"/>
                <a:ea typeface="HGSSoeiKakugothicUB" panose="020B0900000000000000" pitchFamily="34" charset="-128"/>
              </a:rPr>
              <a:t>　→</a:t>
            </a:r>
            <a:r>
              <a:rPr lang="en-US" sz="4551" b="1" dirty="0" err="1">
                <a:solidFill>
                  <a:schemeClr val="tx2">
                    <a:lumMod val="75000"/>
                  </a:schemeClr>
                </a:solidFill>
                <a:latin typeface="HGSSoeiKakugothicUB" panose="020B0900000000000000" pitchFamily="34" charset="-128"/>
                <a:ea typeface="HGSSoeiKakugothicUB" panose="020B0900000000000000" pitchFamily="34" charset="-128"/>
              </a:rPr>
              <a:t>同年代のイマドキのカッコイイ社交界</a:t>
            </a:r>
            <a:endParaRPr lang="en-US" sz="4551" b="1" dirty="0">
              <a:solidFill>
                <a:schemeClr val="tx2">
                  <a:lumMod val="75000"/>
                </a:schemeClr>
              </a:solidFill>
              <a:latin typeface="HGSSoeiKakugothicUB" panose="020B0900000000000000" pitchFamily="34" charset="-128"/>
              <a:ea typeface="HGSSoeiKakugothicUB" panose="020B0900000000000000"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5" end="5"/>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6" end="6"/>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019800" y="449471"/>
            <a:ext cx="6248400" cy="960071"/>
          </a:xfrm>
          <a:prstGeom prst="rect">
            <a:avLst/>
          </a:prstGeom>
        </p:spPr>
        <p:txBody>
          <a:bodyPr lIns="0" tIns="0" rIns="0" bIns="0" rtlCol="0" anchor="t">
            <a:spAutoFit/>
          </a:bodyPr>
          <a:lstStyle/>
          <a:p>
            <a:pPr algn="ctr">
              <a:lnSpc>
                <a:spcPts val="8597"/>
              </a:lnSpc>
              <a:spcBef>
                <a:spcPct val="0"/>
              </a:spcBef>
            </a:pPr>
            <a:r>
              <a:rPr lang="en-US" sz="6141">
                <a:solidFill>
                  <a:srgbClr val="000000"/>
                </a:solidFill>
                <a:latin typeface="HGSSoeiKakugothicUB" panose="020B0900000000000000" pitchFamily="34" charset="-128"/>
                <a:ea typeface="HGSSoeiKakugothicUB" panose="020B0900000000000000" pitchFamily="34" charset="-128"/>
              </a:rPr>
              <a:t>ロータリーの魅力</a:t>
            </a:r>
          </a:p>
        </p:txBody>
      </p:sp>
      <p:sp>
        <p:nvSpPr>
          <p:cNvPr id="3" name="TextBox 3"/>
          <p:cNvSpPr txBox="1"/>
          <p:nvPr/>
        </p:nvSpPr>
        <p:spPr>
          <a:xfrm>
            <a:off x="2270260" y="2142821"/>
            <a:ext cx="13884139" cy="7221272"/>
          </a:xfrm>
          <a:prstGeom prst="rect">
            <a:avLst/>
          </a:prstGeom>
        </p:spPr>
        <p:txBody>
          <a:bodyPr wrap="square" lIns="0" tIns="0" rIns="0" bIns="0" rtlCol="0" anchor="t">
            <a:spAutoFit/>
          </a:bodyPr>
          <a:lstStyle/>
          <a:p>
            <a:pPr>
              <a:lnSpc>
                <a:spcPts val="6311"/>
              </a:lnSpc>
              <a:spcBef>
                <a:spcPct val="0"/>
              </a:spcBef>
            </a:pPr>
            <a:r>
              <a:rPr lang="en-US" sz="4507" dirty="0">
                <a:solidFill>
                  <a:srgbClr val="000000"/>
                </a:solidFill>
                <a:latin typeface="HGSSoeiKakugothicUB" panose="020B0900000000000000" pitchFamily="34" charset="-128"/>
                <a:ea typeface="HGSSoeiKakugothicUB" panose="020B0900000000000000" pitchFamily="34" charset="-128"/>
              </a:rPr>
              <a:t>　☆</a:t>
            </a:r>
            <a:r>
              <a:rPr lang="en-US" sz="4507" dirty="0" err="1">
                <a:solidFill>
                  <a:srgbClr val="000000"/>
                </a:solidFill>
                <a:latin typeface="HGSSoeiKakugothicUB" panose="020B0900000000000000" pitchFamily="34" charset="-128"/>
                <a:ea typeface="HGSSoeiKakugothicUB" panose="020B0900000000000000" pitchFamily="34" charset="-128"/>
              </a:rPr>
              <a:t>子ども心に『かっこいい大人の集まり</a:t>
            </a:r>
            <a:r>
              <a:rPr lang="en-US" sz="4507" dirty="0">
                <a:solidFill>
                  <a:srgbClr val="000000"/>
                </a:solidFill>
                <a:latin typeface="HGSSoeiKakugothicUB" panose="020B0900000000000000" pitchFamily="34" charset="-128"/>
                <a:ea typeface="HGSSoeiKakugothicUB" panose="020B0900000000000000" pitchFamily="34" charset="-128"/>
              </a:rPr>
              <a:t>』</a:t>
            </a:r>
          </a:p>
          <a:p>
            <a:pPr>
              <a:lnSpc>
                <a:spcPts val="6311"/>
              </a:lnSpc>
              <a:spcBef>
                <a:spcPct val="0"/>
              </a:spcBef>
            </a:pPr>
            <a:r>
              <a:rPr lang="en-US" sz="4507" dirty="0">
                <a:solidFill>
                  <a:srgbClr val="000000"/>
                </a:solidFill>
                <a:latin typeface="HGSSoeiKakugothicUB" panose="020B0900000000000000" pitchFamily="34" charset="-128"/>
                <a:ea typeface="HGSSoeiKakugothicUB" panose="020B0900000000000000" pitchFamily="34" charset="-128"/>
              </a:rPr>
              <a:t>　☆</a:t>
            </a:r>
            <a:r>
              <a:rPr lang="en-US" sz="4507" dirty="0" err="1">
                <a:solidFill>
                  <a:srgbClr val="000000"/>
                </a:solidFill>
                <a:latin typeface="HGSSoeiKakugothicUB" panose="020B0900000000000000" pitchFamily="34" charset="-128"/>
                <a:ea typeface="HGSSoeiKakugothicUB" panose="020B0900000000000000" pitchFamily="34" charset="-128"/>
              </a:rPr>
              <a:t>職業、年齢、性別でもロータリアンは平等</a:t>
            </a:r>
            <a:endParaRPr lang="en-US" sz="4507" dirty="0">
              <a:solidFill>
                <a:srgbClr val="000000"/>
              </a:solidFill>
              <a:latin typeface="HGSSoeiKakugothicUB" panose="020B0900000000000000" pitchFamily="34" charset="-128"/>
              <a:ea typeface="HGSSoeiKakugothicUB" panose="020B0900000000000000" pitchFamily="34" charset="-128"/>
            </a:endParaRPr>
          </a:p>
          <a:p>
            <a:pPr>
              <a:lnSpc>
                <a:spcPts val="6311"/>
              </a:lnSpc>
              <a:spcBef>
                <a:spcPct val="0"/>
              </a:spcBef>
            </a:pPr>
            <a:r>
              <a:rPr lang="en-US" sz="4507" dirty="0">
                <a:solidFill>
                  <a:srgbClr val="000000"/>
                </a:solidFill>
                <a:latin typeface="HGSSoeiKakugothicUB" panose="020B0900000000000000" pitchFamily="34" charset="-128"/>
                <a:ea typeface="HGSSoeiKakugothicUB" panose="020B0900000000000000" pitchFamily="34" charset="-128"/>
              </a:rPr>
              <a:t>　☆『</a:t>
            </a:r>
            <a:r>
              <a:rPr lang="en-US" sz="4507" dirty="0" err="1">
                <a:solidFill>
                  <a:srgbClr val="000000"/>
                </a:solidFill>
                <a:latin typeface="HGSSoeiKakugothicUB" panose="020B0900000000000000" pitchFamily="34" charset="-128"/>
                <a:ea typeface="HGSSoeiKakugothicUB" panose="020B0900000000000000" pitchFamily="34" charset="-128"/>
              </a:rPr>
              <a:t>困った』を相談できる</a:t>
            </a:r>
            <a:endParaRPr lang="en-US" sz="4507" dirty="0">
              <a:solidFill>
                <a:srgbClr val="000000"/>
              </a:solidFill>
              <a:latin typeface="HGSSoeiKakugothicUB" panose="020B0900000000000000" pitchFamily="34" charset="-128"/>
              <a:ea typeface="HGSSoeiKakugothicUB" panose="020B0900000000000000" pitchFamily="34" charset="-128"/>
            </a:endParaRPr>
          </a:p>
          <a:p>
            <a:pPr>
              <a:lnSpc>
                <a:spcPts val="6311"/>
              </a:lnSpc>
              <a:spcBef>
                <a:spcPct val="0"/>
              </a:spcBef>
            </a:pPr>
            <a:r>
              <a:rPr lang="en-US" sz="4507" dirty="0">
                <a:solidFill>
                  <a:srgbClr val="000000"/>
                </a:solidFill>
                <a:latin typeface="HGSSoeiKakugothicUB" panose="020B0900000000000000" pitchFamily="34" charset="-128"/>
                <a:ea typeface="HGSSoeiKakugothicUB" panose="020B0900000000000000" pitchFamily="34" charset="-128"/>
              </a:rPr>
              <a:t>　☆</a:t>
            </a:r>
            <a:r>
              <a:rPr lang="en-US" sz="4507" dirty="0" err="1">
                <a:solidFill>
                  <a:srgbClr val="000000"/>
                </a:solidFill>
                <a:latin typeface="HGSSoeiKakugothicUB" panose="020B0900000000000000" pitchFamily="34" charset="-128"/>
                <a:ea typeface="HGSSoeiKakugothicUB" panose="020B0900000000000000" pitchFamily="34" charset="-128"/>
              </a:rPr>
              <a:t>ロータリーを通じた世代を超えた友人</a:t>
            </a:r>
            <a:endParaRPr lang="en-US" sz="4507" dirty="0">
              <a:solidFill>
                <a:srgbClr val="000000"/>
              </a:solidFill>
              <a:latin typeface="HGSSoeiKakugothicUB" panose="020B0900000000000000" pitchFamily="34" charset="-128"/>
              <a:ea typeface="HGSSoeiKakugothicUB" panose="020B0900000000000000" pitchFamily="34" charset="-128"/>
            </a:endParaRPr>
          </a:p>
          <a:p>
            <a:pPr>
              <a:lnSpc>
                <a:spcPts val="6311"/>
              </a:lnSpc>
              <a:spcBef>
                <a:spcPct val="0"/>
              </a:spcBef>
            </a:pPr>
            <a:r>
              <a:rPr lang="en-US" sz="4507" dirty="0">
                <a:solidFill>
                  <a:srgbClr val="000000"/>
                </a:solidFill>
                <a:latin typeface="HGSSoeiKakugothicUB" panose="020B0900000000000000" pitchFamily="34" charset="-128"/>
                <a:ea typeface="HGSSoeiKakugothicUB" panose="020B0900000000000000" pitchFamily="34" charset="-128"/>
              </a:rPr>
              <a:t>　☆</a:t>
            </a:r>
            <a:r>
              <a:rPr lang="en-US" sz="4507" dirty="0" err="1">
                <a:solidFill>
                  <a:srgbClr val="000000"/>
                </a:solidFill>
                <a:latin typeface="HGSSoeiKakugothicUB" panose="020B0900000000000000" pitchFamily="34" charset="-128"/>
                <a:ea typeface="HGSSoeiKakugothicUB" panose="020B0900000000000000" pitchFamily="34" charset="-128"/>
              </a:rPr>
              <a:t>やりがい、学び、世界的視野</a:t>
            </a:r>
            <a:endParaRPr lang="en-US" sz="4507" dirty="0">
              <a:solidFill>
                <a:srgbClr val="000000"/>
              </a:solidFill>
              <a:latin typeface="HGSSoeiKakugothicUB" panose="020B0900000000000000" pitchFamily="34" charset="-128"/>
              <a:ea typeface="HGSSoeiKakugothicUB" panose="020B0900000000000000" pitchFamily="34" charset="-128"/>
            </a:endParaRPr>
          </a:p>
          <a:p>
            <a:pPr>
              <a:lnSpc>
                <a:spcPts val="6311"/>
              </a:lnSpc>
              <a:spcBef>
                <a:spcPct val="0"/>
              </a:spcBef>
            </a:pPr>
            <a:r>
              <a:rPr lang="en-US" sz="4507" b="1" dirty="0">
                <a:solidFill>
                  <a:schemeClr val="tx2">
                    <a:lumMod val="75000"/>
                  </a:schemeClr>
                </a:solidFill>
                <a:latin typeface="HGSSoeiKakugothicUB" panose="020B0900000000000000" pitchFamily="34" charset="-128"/>
                <a:ea typeface="HGSSoeiKakugothicUB" panose="020B0900000000000000" pitchFamily="34" charset="-128"/>
              </a:rPr>
              <a:t>　</a:t>
            </a:r>
            <a:r>
              <a:rPr lang="ja-JP" altLang="en-US" sz="4507" b="1">
                <a:solidFill>
                  <a:schemeClr val="tx2">
                    <a:lumMod val="75000"/>
                  </a:schemeClr>
                </a:solidFill>
                <a:latin typeface="HGSSoeiKakugothicUB" panose="020B0900000000000000" pitchFamily="34" charset="-128"/>
                <a:ea typeface="HGSSoeiKakugothicUB" panose="020B0900000000000000" pitchFamily="34" charset="-128"/>
              </a:rPr>
              <a:t>　</a:t>
            </a:r>
            <a:r>
              <a:rPr lang="en-US" sz="4507" b="1" dirty="0">
                <a:solidFill>
                  <a:schemeClr val="tx2">
                    <a:lumMod val="75000"/>
                  </a:schemeClr>
                </a:solidFill>
                <a:latin typeface="HGSSoeiKakugothicUB" panose="020B0900000000000000" pitchFamily="34" charset="-128"/>
                <a:ea typeface="HGSSoeiKakugothicUB" panose="020B0900000000000000" pitchFamily="34" charset="-128"/>
              </a:rPr>
              <a:t>→　</a:t>
            </a:r>
            <a:r>
              <a:rPr lang="en-US" sz="4507" b="1" dirty="0" err="1">
                <a:solidFill>
                  <a:schemeClr val="tx2">
                    <a:lumMod val="75000"/>
                  </a:schemeClr>
                </a:solidFill>
                <a:latin typeface="HGSSoeiKakugothicUB" panose="020B0900000000000000" pitchFamily="34" charset="-128"/>
                <a:ea typeface="HGSSoeiKakugothicUB" panose="020B0900000000000000" pitchFamily="34" charset="-128"/>
              </a:rPr>
              <a:t>ロータリーにもかっこよさはたくさんある</a:t>
            </a:r>
            <a:endParaRPr lang="en-US" sz="4507" b="1" dirty="0">
              <a:solidFill>
                <a:schemeClr val="tx2">
                  <a:lumMod val="75000"/>
                </a:schemeClr>
              </a:solidFill>
              <a:latin typeface="HGSSoeiKakugothicUB" panose="020B0900000000000000" pitchFamily="34" charset="-128"/>
              <a:ea typeface="HGSSoeiKakugothicUB" panose="020B0900000000000000" pitchFamily="34" charset="-128"/>
            </a:endParaRPr>
          </a:p>
          <a:p>
            <a:pPr>
              <a:lnSpc>
                <a:spcPts val="6311"/>
              </a:lnSpc>
              <a:spcBef>
                <a:spcPct val="0"/>
              </a:spcBef>
            </a:pPr>
            <a:r>
              <a:rPr lang="en-US" sz="4507" b="1" dirty="0">
                <a:solidFill>
                  <a:schemeClr val="tx2">
                    <a:lumMod val="75000"/>
                  </a:schemeClr>
                </a:solidFill>
                <a:latin typeface="HGSSoeiKakugothicUB" panose="020B0900000000000000" pitchFamily="34" charset="-128"/>
                <a:ea typeface="HGSSoeiKakugothicUB" panose="020B0900000000000000" pitchFamily="34" charset="-128"/>
              </a:rPr>
              <a:t>　</a:t>
            </a:r>
            <a:r>
              <a:rPr lang="ja-JP" altLang="en-US" sz="4507" b="1">
                <a:solidFill>
                  <a:schemeClr val="tx2">
                    <a:lumMod val="75000"/>
                  </a:schemeClr>
                </a:solidFill>
                <a:latin typeface="HGSSoeiKakugothicUB" panose="020B0900000000000000" pitchFamily="34" charset="-128"/>
                <a:ea typeface="HGSSoeiKakugothicUB" panose="020B0900000000000000" pitchFamily="34" charset="-128"/>
              </a:rPr>
              <a:t>　</a:t>
            </a:r>
            <a:r>
              <a:rPr lang="en-US" sz="4507" b="1" dirty="0">
                <a:solidFill>
                  <a:schemeClr val="tx2">
                    <a:lumMod val="75000"/>
                  </a:schemeClr>
                </a:solidFill>
                <a:latin typeface="HGSSoeiKakugothicUB" panose="020B0900000000000000" pitchFamily="34" charset="-128"/>
                <a:ea typeface="HGSSoeiKakugothicUB" panose="020B0900000000000000" pitchFamily="34" charset="-128"/>
              </a:rPr>
              <a:t>→　</a:t>
            </a:r>
            <a:r>
              <a:rPr lang="en-US" sz="4507" b="1" dirty="0" err="1">
                <a:solidFill>
                  <a:schemeClr val="tx2">
                    <a:lumMod val="75000"/>
                  </a:schemeClr>
                </a:solidFill>
                <a:latin typeface="HGSSoeiKakugothicUB" panose="020B0900000000000000" pitchFamily="34" charset="-128"/>
                <a:ea typeface="HGSSoeiKakugothicUB" panose="020B0900000000000000" pitchFamily="34" charset="-128"/>
              </a:rPr>
              <a:t>ロータリアンはカッコイイ大人を意識する</a:t>
            </a:r>
            <a:endParaRPr lang="en-US" sz="4507" b="1" dirty="0">
              <a:solidFill>
                <a:schemeClr val="tx2">
                  <a:lumMod val="75000"/>
                </a:schemeClr>
              </a:solidFill>
              <a:latin typeface="HGSSoeiKakugothicUB" panose="020B0900000000000000" pitchFamily="34" charset="-128"/>
              <a:ea typeface="HGSSoeiKakugothicUB" panose="020B0900000000000000" pitchFamily="34" charset="-128"/>
            </a:endParaRPr>
          </a:p>
          <a:p>
            <a:pPr>
              <a:lnSpc>
                <a:spcPts val="6311"/>
              </a:lnSpc>
              <a:spcBef>
                <a:spcPct val="0"/>
              </a:spcBef>
            </a:pPr>
            <a:r>
              <a:rPr lang="en-US" sz="4507" b="1" dirty="0">
                <a:solidFill>
                  <a:schemeClr val="tx2">
                    <a:lumMod val="75000"/>
                  </a:schemeClr>
                </a:solidFill>
                <a:latin typeface="HGSSoeiKakugothicUB" panose="020B0900000000000000" pitchFamily="34" charset="-128"/>
                <a:ea typeface="HGSSoeiKakugothicUB" panose="020B0900000000000000" pitchFamily="34" charset="-128"/>
              </a:rPr>
              <a:t>　</a:t>
            </a:r>
            <a:r>
              <a:rPr lang="ja-JP" altLang="en-US" sz="4507" b="1">
                <a:solidFill>
                  <a:schemeClr val="tx2">
                    <a:lumMod val="75000"/>
                  </a:schemeClr>
                </a:solidFill>
                <a:latin typeface="HGSSoeiKakugothicUB" panose="020B0900000000000000" pitchFamily="34" charset="-128"/>
                <a:ea typeface="HGSSoeiKakugothicUB" panose="020B0900000000000000" pitchFamily="34" charset="-128"/>
              </a:rPr>
              <a:t>　</a:t>
            </a:r>
            <a:r>
              <a:rPr lang="en-US" sz="4507" b="1" dirty="0">
                <a:solidFill>
                  <a:schemeClr val="tx2">
                    <a:lumMod val="75000"/>
                  </a:schemeClr>
                </a:solidFill>
                <a:latin typeface="HGSSoeiKakugothicUB" panose="020B0900000000000000" pitchFamily="34" charset="-128"/>
                <a:ea typeface="HGSSoeiKakugothicUB" panose="020B0900000000000000" pitchFamily="34" charset="-128"/>
              </a:rPr>
              <a:t>→　</a:t>
            </a:r>
            <a:r>
              <a:rPr lang="en-US" sz="4507" b="1" dirty="0" err="1">
                <a:solidFill>
                  <a:schemeClr val="tx2">
                    <a:lumMod val="75000"/>
                  </a:schemeClr>
                </a:solidFill>
                <a:latin typeface="HGSSoeiKakugothicUB" panose="020B0900000000000000" pitchFamily="34" charset="-128"/>
                <a:ea typeface="HGSSoeiKakugothicUB" panose="020B0900000000000000" pitchFamily="34" charset="-128"/>
              </a:rPr>
              <a:t>社会的地位を意識させない</a:t>
            </a:r>
            <a:endParaRPr lang="en-US" sz="4507" b="1" dirty="0">
              <a:solidFill>
                <a:schemeClr val="tx2">
                  <a:lumMod val="75000"/>
                </a:schemeClr>
              </a:solidFill>
              <a:latin typeface="HGSSoeiKakugothicUB" panose="020B0900000000000000" pitchFamily="34" charset="-128"/>
              <a:ea typeface="HGSSoeiKakugothicUB" panose="020B0900000000000000" pitchFamily="34" charset="-128"/>
            </a:endParaRPr>
          </a:p>
          <a:p>
            <a:pPr>
              <a:lnSpc>
                <a:spcPts val="6311"/>
              </a:lnSpc>
              <a:spcBef>
                <a:spcPct val="0"/>
              </a:spcBef>
            </a:pPr>
            <a:r>
              <a:rPr lang="en-US" sz="4507" b="1" dirty="0">
                <a:solidFill>
                  <a:schemeClr val="tx2">
                    <a:lumMod val="75000"/>
                  </a:schemeClr>
                </a:solidFill>
                <a:latin typeface="HGSSoeiKakugothicUB" panose="020B0900000000000000" pitchFamily="34" charset="-128"/>
                <a:ea typeface="HGSSoeiKakugothicUB" panose="020B0900000000000000" pitchFamily="34" charset="-128"/>
              </a:rPr>
              <a:t>　</a:t>
            </a:r>
            <a:r>
              <a:rPr lang="ja-JP" altLang="en-US" sz="4507" b="1">
                <a:solidFill>
                  <a:schemeClr val="tx2">
                    <a:lumMod val="75000"/>
                  </a:schemeClr>
                </a:solidFill>
                <a:latin typeface="HGSSoeiKakugothicUB" panose="020B0900000000000000" pitchFamily="34" charset="-128"/>
                <a:ea typeface="HGSSoeiKakugothicUB" panose="020B0900000000000000" pitchFamily="34" charset="-128"/>
              </a:rPr>
              <a:t>　</a:t>
            </a:r>
            <a:r>
              <a:rPr lang="en-US" sz="4507" b="1" dirty="0">
                <a:solidFill>
                  <a:schemeClr val="tx2">
                    <a:lumMod val="75000"/>
                  </a:schemeClr>
                </a:solidFill>
                <a:latin typeface="HGSSoeiKakugothicUB" panose="020B0900000000000000" pitchFamily="34" charset="-128"/>
                <a:ea typeface="HGSSoeiKakugothicUB" panose="020B0900000000000000" pitchFamily="34" charset="-128"/>
              </a:rPr>
              <a:t>→　</a:t>
            </a:r>
            <a:r>
              <a:rPr lang="en-US" sz="4507" b="1" dirty="0" err="1">
                <a:solidFill>
                  <a:schemeClr val="tx2">
                    <a:lumMod val="75000"/>
                  </a:schemeClr>
                </a:solidFill>
                <a:latin typeface="HGSSoeiKakugothicUB" panose="020B0900000000000000" pitchFamily="34" charset="-128"/>
                <a:ea typeface="HGSSoeiKakugothicUB" panose="020B0900000000000000" pitchFamily="34" charset="-128"/>
              </a:rPr>
              <a:t>新入会員やロータリアン同志の親睦</a:t>
            </a:r>
            <a:endParaRPr lang="en-US" sz="4507" b="1" dirty="0">
              <a:solidFill>
                <a:schemeClr val="tx2">
                  <a:lumMod val="75000"/>
                </a:schemeClr>
              </a:solidFill>
              <a:latin typeface="HGSSoeiKakugothicUB" panose="020B0900000000000000" pitchFamily="34" charset="-128"/>
              <a:ea typeface="HGSSoeiKakugothicUB" panose="020B0900000000000000"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07A781BB-1128-60CA-0C8F-0B9CF8A867A3}"/>
              </a:ext>
            </a:extLst>
          </p:cNvPr>
          <p:cNvSpPr txBox="1"/>
          <p:nvPr/>
        </p:nvSpPr>
        <p:spPr>
          <a:xfrm>
            <a:off x="373068" y="3238500"/>
            <a:ext cx="17541864" cy="982898"/>
          </a:xfrm>
          <a:prstGeom prst="rect">
            <a:avLst/>
          </a:prstGeom>
        </p:spPr>
        <p:txBody>
          <a:bodyPr lIns="0" tIns="0" rIns="0" bIns="0" rtlCol="0" anchor="t">
            <a:spAutoFit/>
          </a:bodyPr>
          <a:lstStyle/>
          <a:p>
            <a:pPr algn="ctr">
              <a:lnSpc>
                <a:spcPts val="8831"/>
              </a:lnSpc>
            </a:pPr>
            <a:r>
              <a:rPr lang="en-US" sz="6308" dirty="0">
                <a:solidFill>
                  <a:srgbClr val="1F3071"/>
                </a:solidFill>
                <a:latin typeface="HGSSoeiKakugothicUB" panose="020B0900000000000000" pitchFamily="34" charset="-128"/>
                <a:ea typeface="HGSSoeiKakugothicUB" panose="020B0900000000000000" pitchFamily="34" charset="-128"/>
              </a:rPr>
              <a:t>本年度はさらに２名の入会を予定</a:t>
            </a:r>
          </a:p>
        </p:txBody>
      </p:sp>
      <p:sp>
        <p:nvSpPr>
          <p:cNvPr id="4" name="TextBox 9">
            <a:extLst>
              <a:ext uri="{FF2B5EF4-FFF2-40B4-BE49-F238E27FC236}">
                <a16:creationId xmlns:a16="http://schemas.microsoft.com/office/drawing/2014/main" id="{A3AFA56E-D6BB-48A2-7220-871A04EF6378}"/>
              </a:ext>
            </a:extLst>
          </p:cNvPr>
          <p:cNvSpPr txBox="1"/>
          <p:nvPr/>
        </p:nvSpPr>
        <p:spPr>
          <a:xfrm>
            <a:off x="359621" y="1409700"/>
            <a:ext cx="17541864" cy="982898"/>
          </a:xfrm>
          <a:prstGeom prst="rect">
            <a:avLst/>
          </a:prstGeom>
        </p:spPr>
        <p:txBody>
          <a:bodyPr lIns="0" tIns="0" rIns="0" bIns="0" rtlCol="0" anchor="t">
            <a:spAutoFit/>
          </a:bodyPr>
          <a:lstStyle/>
          <a:p>
            <a:pPr algn="ctr">
              <a:lnSpc>
                <a:spcPts val="8831"/>
              </a:lnSpc>
            </a:pPr>
            <a:r>
              <a:rPr lang="en-US" sz="6308" dirty="0" err="1">
                <a:solidFill>
                  <a:srgbClr val="1F3071"/>
                </a:solidFill>
                <a:latin typeface="HGSSoeiKakugothicUB" panose="020B0900000000000000" pitchFamily="34" charset="-128"/>
                <a:ea typeface="HGSSoeiKakugothicUB" panose="020B0900000000000000" pitchFamily="34" charset="-128"/>
              </a:rPr>
              <a:t>最後に</a:t>
            </a:r>
            <a:endParaRPr lang="en-US" sz="6308" dirty="0">
              <a:solidFill>
                <a:srgbClr val="1F3071"/>
              </a:solidFill>
              <a:latin typeface="HGSSoeiKakugothicUB" panose="020B0900000000000000" pitchFamily="34" charset="-128"/>
              <a:ea typeface="HGSSoeiKakugothicUB" panose="020B0900000000000000" pitchFamily="34" charset="-128"/>
            </a:endParaRPr>
          </a:p>
        </p:txBody>
      </p:sp>
      <p:sp>
        <p:nvSpPr>
          <p:cNvPr id="5" name="TextBox 9">
            <a:extLst>
              <a:ext uri="{FF2B5EF4-FFF2-40B4-BE49-F238E27FC236}">
                <a16:creationId xmlns:a16="http://schemas.microsoft.com/office/drawing/2014/main" id="{9ECBA4F0-C4D3-B26D-61BA-79BAB349768B}"/>
              </a:ext>
            </a:extLst>
          </p:cNvPr>
          <p:cNvSpPr txBox="1"/>
          <p:nvPr/>
        </p:nvSpPr>
        <p:spPr>
          <a:xfrm>
            <a:off x="373068" y="5190565"/>
            <a:ext cx="17541864" cy="982898"/>
          </a:xfrm>
          <a:prstGeom prst="rect">
            <a:avLst/>
          </a:prstGeom>
        </p:spPr>
        <p:txBody>
          <a:bodyPr lIns="0" tIns="0" rIns="0" bIns="0" rtlCol="0" anchor="t">
            <a:spAutoFit/>
          </a:bodyPr>
          <a:lstStyle/>
          <a:p>
            <a:pPr algn="ctr">
              <a:lnSpc>
                <a:spcPts val="8831"/>
              </a:lnSpc>
            </a:pPr>
            <a:r>
              <a:rPr lang="en-US" sz="6308" dirty="0" err="1">
                <a:solidFill>
                  <a:srgbClr val="1F3071"/>
                </a:solidFill>
                <a:latin typeface="HGSSoeiKakugothicUB" panose="020B0900000000000000" pitchFamily="34" charset="-128"/>
                <a:ea typeface="HGSSoeiKakugothicUB" panose="020B0900000000000000" pitchFamily="34" charset="-128"/>
              </a:rPr>
              <a:t>入会した時のことを思い出してください</a:t>
            </a:r>
            <a:endParaRPr lang="en-US" sz="6308" dirty="0">
              <a:solidFill>
                <a:srgbClr val="1F3071"/>
              </a:solidFill>
              <a:latin typeface="HGSSoeiKakugothicUB" panose="020B0900000000000000" pitchFamily="34" charset="-128"/>
              <a:ea typeface="HGSSoeiKakugothicUB" panose="020B0900000000000000" pitchFamily="34" charset="-128"/>
            </a:endParaRPr>
          </a:p>
        </p:txBody>
      </p:sp>
    </p:spTree>
    <p:extLst>
      <p:ext uri="{BB962C8B-B14F-4D97-AF65-F5344CB8AC3E}">
        <p14:creationId xmlns:p14="http://schemas.microsoft.com/office/powerpoint/2010/main" val="3004793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5784599">
            <a:off x="-1870562" y="-634526"/>
            <a:ext cx="10958307" cy="10958307"/>
          </a:xfrm>
          <a:prstGeom prst="rect">
            <a:avLst/>
          </a:prstGeom>
        </p:spPr>
      </p:pic>
      <p:grpSp>
        <p:nvGrpSpPr>
          <p:cNvPr id="3" name="Group 3"/>
          <p:cNvGrpSpPr/>
          <p:nvPr/>
        </p:nvGrpSpPr>
        <p:grpSpPr>
          <a:xfrm>
            <a:off x="-3587292" y="-335654"/>
            <a:ext cx="9591588" cy="10958307"/>
            <a:chOff x="0" y="0"/>
            <a:chExt cx="12788783" cy="14611077"/>
          </a:xfrm>
        </p:grpSpPr>
        <p:pic>
          <p:nvPicPr>
            <p:cNvPr id="4"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0"/>
              <a:ext cx="12788783" cy="14611077"/>
            </a:xfrm>
            <a:prstGeom prst="rect">
              <a:avLst/>
            </a:prstGeom>
          </p:spPr>
        </p:pic>
      </p:grpSp>
      <p:grpSp>
        <p:nvGrpSpPr>
          <p:cNvPr id="5" name="Group 5"/>
          <p:cNvGrpSpPr/>
          <p:nvPr/>
        </p:nvGrpSpPr>
        <p:grpSpPr>
          <a:xfrm>
            <a:off x="9665196" y="7426053"/>
            <a:ext cx="3907421" cy="449829"/>
            <a:chOff x="0" y="0"/>
            <a:chExt cx="4964310" cy="571500"/>
          </a:xfrm>
        </p:grpSpPr>
        <p:sp>
          <p:nvSpPr>
            <p:cNvPr id="6" name="Freeform 6"/>
            <p:cNvSpPr/>
            <p:nvPr/>
          </p:nvSpPr>
          <p:spPr>
            <a:xfrm>
              <a:off x="0" y="255270"/>
              <a:ext cx="4964310" cy="69850"/>
            </a:xfrm>
            <a:custGeom>
              <a:avLst/>
              <a:gdLst/>
              <a:ahLst/>
              <a:cxnLst/>
              <a:rect l="l" t="t" r="r" b="b"/>
              <a:pathLst>
                <a:path w="4964310" h="69850">
                  <a:moveTo>
                    <a:pt x="4673480" y="0"/>
                  </a:moveTo>
                  <a:lnTo>
                    <a:pt x="0" y="0"/>
                  </a:lnTo>
                  <a:lnTo>
                    <a:pt x="0" y="69850"/>
                  </a:lnTo>
                  <a:lnTo>
                    <a:pt x="4964310" y="69850"/>
                  </a:lnTo>
                  <a:lnTo>
                    <a:pt x="4964310" y="0"/>
                  </a:lnTo>
                  <a:close/>
                </a:path>
              </a:pathLst>
            </a:custGeom>
            <a:solidFill>
              <a:srgbClr val="FF2132"/>
            </a:solidFill>
          </p:spPr>
        </p:sp>
      </p:grpSp>
      <p:pic>
        <p:nvPicPr>
          <p:cNvPr id="7" name="Picture 7"/>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4348206" y="437000"/>
            <a:ext cx="758590" cy="591700"/>
          </a:xfrm>
          <a:prstGeom prst="rect">
            <a:avLst/>
          </a:prstGeom>
        </p:spPr>
      </p:pic>
      <p:grpSp>
        <p:nvGrpSpPr>
          <p:cNvPr id="8" name="Group 8"/>
          <p:cNvGrpSpPr/>
          <p:nvPr/>
        </p:nvGrpSpPr>
        <p:grpSpPr>
          <a:xfrm rot="317368">
            <a:off x="5538565" y="-1149720"/>
            <a:ext cx="9872551" cy="13542790"/>
            <a:chOff x="0" y="0"/>
            <a:chExt cx="2600178" cy="3566825"/>
          </a:xfrm>
        </p:grpSpPr>
        <p:sp>
          <p:nvSpPr>
            <p:cNvPr id="9" name="Freeform 9"/>
            <p:cNvSpPr/>
            <p:nvPr/>
          </p:nvSpPr>
          <p:spPr>
            <a:xfrm>
              <a:off x="0" y="0"/>
              <a:ext cx="2600178" cy="3566825"/>
            </a:xfrm>
            <a:custGeom>
              <a:avLst/>
              <a:gdLst/>
              <a:ahLst/>
              <a:cxnLst/>
              <a:rect l="l" t="t" r="r" b="b"/>
              <a:pathLst>
                <a:path w="2600178" h="3566825">
                  <a:moveTo>
                    <a:pt x="0" y="0"/>
                  </a:moveTo>
                  <a:lnTo>
                    <a:pt x="2600178" y="0"/>
                  </a:lnTo>
                  <a:lnTo>
                    <a:pt x="2600178" y="3566825"/>
                  </a:lnTo>
                  <a:lnTo>
                    <a:pt x="0" y="3566825"/>
                  </a:lnTo>
                  <a:close/>
                </a:path>
              </a:pathLst>
            </a:custGeom>
            <a:solidFill>
              <a:srgbClr val="FFFFFF"/>
            </a:solidFill>
          </p:spPr>
        </p:sp>
        <p:sp>
          <p:nvSpPr>
            <p:cNvPr id="10" name="TextBox 10"/>
            <p:cNvSpPr txBox="1"/>
            <p:nvPr/>
          </p:nvSpPr>
          <p:spPr>
            <a:xfrm>
              <a:off x="0" y="-66675"/>
              <a:ext cx="812800" cy="879475"/>
            </a:xfrm>
            <a:prstGeom prst="rect">
              <a:avLst/>
            </a:prstGeom>
          </p:spPr>
          <p:txBody>
            <a:bodyPr lIns="50800" tIns="50800" rIns="50800" bIns="50800" rtlCol="0" anchor="ctr"/>
            <a:lstStyle/>
            <a:p>
              <a:pPr algn="ctr">
                <a:lnSpc>
                  <a:spcPts val="2600"/>
                </a:lnSpc>
              </a:pPr>
              <a:endParaRPr/>
            </a:p>
          </p:txBody>
        </p:sp>
      </p:grpSp>
      <p:grpSp>
        <p:nvGrpSpPr>
          <p:cNvPr id="11" name="Group 11"/>
          <p:cNvGrpSpPr/>
          <p:nvPr/>
        </p:nvGrpSpPr>
        <p:grpSpPr>
          <a:xfrm rot="5698808">
            <a:off x="42027" y="5092460"/>
            <a:ext cx="10992557" cy="613250"/>
            <a:chOff x="0" y="0"/>
            <a:chExt cx="10244177" cy="571500"/>
          </a:xfrm>
        </p:grpSpPr>
        <p:sp>
          <p:nvSpPr>
            <p:cNvPr id="12" name="Freeform 12"/>
            <p:cNvSpPr/>
            <p:nvPr/>
          </p:nvSpPr>
          <p:spPr>
            <a:xfrm>
              <a:off x="0" y="255270"/>
              <a:ext cx="10244177" cy="69850"/>
            </a:xfrm>
            <a:custGeom>
              <a:avLst/>
              <a:gdLst/>
              <a:ahLst/>
              <a:cxnLst/>
              <a:rect l="l" t="t" r="r" b="b"/>
              <a:pathLst>
                <a:path w="10244177" h="69850">
                  <a:moveTo>
                    <a:pt x="9953347" y="0"/>
                  </a:moveTo>
                  <a:lnTo>
                    <a:pt x="0" y="0"/>
                  </a:lnTo>
                  <a:lnTo>
                    <a:pt x="0" y="69850"/>
                  </a:lnTo>
                  <a:lnTo>
                    <a:pt x="10244177" y="69850"/>
                  </a:lnTo>
                  <a:lnTo>
                    <a:pt x="10244177" y="0"/>
                  </a:lnTo>
                  <a:close/>
                </a:path>
              </a:pathLst>
            </a:custGeom>
            <a:solidFill>
              <a:srgbClr val="2BC9FF"/>
            </a:solidFill>
          </p:spPr>
        </p:sp>
      </p:grpSp>
      <p:grpSp>
        <p:nvGrpSpPr>
          <p:cNvPr id="13" name="Group 13"/>
          <p:cNvGrpSpPr/>
          <p:nvPr/>
        </p:nvGrpSpPr>
        <p:grpSpPr>
          <a:xfrm rot="-10800000">
            <a:off x="5215654" y="8092869"/>
            <a:ext cx="13716289" cy="765201"/>
            <a:chOff x="0" y="0"/>
            <a:chExt cx="10244177" cy="571500"/>
          </a:xfrm>
        </p:grpSpPr>
        <p:sp>
          <p:nvSpPr>
            <p:cNvPr id="14" name="Freeform 14"/>
            <p:cNvSpPr/>
            <p:nvPr/>
          </p:nvSpPr>
          <p:spPr>
            <a:xfrm>
              <a:off x="0" y="255270"/>
              <a:ext cx="10244177" cy="69850"/>
            </a:xfrm>
            <a:custGeom>
              <a:avLst/>
              <a:gdLst/>
              <a:ahLst/>
              <a:cxnLst/>
              <a:rect l="l" t="t" r="r" b="b"/>
              <a:pathLst>
                <a:path w="10244177" h="69850">
                  <a:moveTo>
                    <a:pt x="9953347" y="0"/>
                  </a:moveTo>
                  <a:lnTo>
                    <a:pt x="0" y="0"/>
                  </a:lnTo>
                  <a:lnTo>
                    <a:pt x="0" y="69850"/>
                  </a:lnTo>
                  <a:lnTo>
                    <a:pt x="10244177" y="69850"/>
                  </a:lnTo>
                  <a:lnTo>
                    <a:pt x="10244177" y="0"/>
                  </a:lnTo>
                  <a:close/>
                </a:path>
              </a:pathLst>
            </a:custGeom>
            <a:solidFill>
              <a:srgbClr val="2BC9FF"/>
            </a:solidFill>
          </p:spPr>
        </p:sp>
      </p:grpSp>
      <p:sp>
        <p:nvSpPr>
          <p:cNvPr id="15" name="TextBox 15"/>
          <p:cNvSpPr txBox="1"/>
          <p:nvPr/>
        </p:nvSpPr>
        <p:spPr>
          <a:xfrm>
            <a:off x="7872122" y="-449954"/>
            <a:ext cx="9387178" cy="2062168"/>
          </a:xfrm>
          <a:prstGeom prst="rect">
            <a:avLst/>
          </a:prstGeom>
        </p:spPr>
        <p:txBody>
          <a:bodyPr lIns="0" tIns="0" rIns="0" bIns="0" rtlCol="0" anchor="t">
            <a:spAutoFit/>
          </a:bodyPr>
          <a:lstStyle/>
          <a:p>
            <a:pPr>
              <a:lnSpc>
                <a:spcPts val="5647"/>
              </a:lnSpc>
            </a:pPr>
            <a:r>
              <a:rPr lang="en-US" sz="4033">
                <a:solidFill>
                  <a:srgbClr val="231F20"/>
                </a:solidFill>
                <a:latin typeface="HGSSoeiKakugothicUB" panose="020B0900000000000000" pitchFamily="34" charset="-128"/>
                <a:ea typeface="HGSSoeiKakugothicUB" panose="020B0900000000000000" pitchFamily="34" charset="-128"/>
              </a:rPr>
              <a:t> </a:t>
            </a:r>
          </a:p>
          <a:p>
            <a:pPr>
              <a:lnSpc>
                <a:spcPts val="5647"/>
              </a:lnSpc>
            </a:pPr>
            <a:r>
              <a:rPr lang="en-US" sz="4033">
                <a:solidFill>
                  <a:srgbClr val="231F20"/>
                </a:solidFill>
                <a:latin typeface="HGSSoeiKakugothicUB" panose="020B0900000000000000" pitchFamily="34" charset="-128"/>
                <a:ea typeface="HGSSoeiKakugothicUB" panose="020B0900000000000000" pitchFamily="34" charset="-128"/>
              </a:rPr>
              <a:t>SKKグループ　代表取締役　下園大介 </a:t>
            </a:r>
          </a:p>
          <a:p>
            <a:pPr>
              <a:lnSpc>
                <a:spcPts val="5647"/>
              </a:lnSpc>
            </a:pPr>
            <a:endParaRPr lang="en-US" sz="4033">
              <a:solidFill>
                <a:srgbClr val="231F20"/>
              </a:solidFill>
              <a:latin typeface="HGSSoeiKakugothicUB" panose="020B0900000000000000" pitchFamily="34" charset="-128"/>
              <a:ea typeface="HGSSoeiKakugothicUB" panose="020B0900000000000000" pitchFamily="34" charset="-128"/>
            </a:endParaRPr>
          </a:p>
        </p:txBody>
      </p:sp>
      <p:sp>
        <p:nvSpPr>
          <p:cNvPr id="16" name="TextBox 16"/>
          <p:cNvSpPr txBox="1"/>
          <p:nvPr/>
        </p:nvSpPr>
        <p:spPr>
          <a:xfrm>
            <a:off x="6004296" y="1231986"/>
            <a:ext cx="12283704" cy="6311900"/>
          </a:xfrm>
          <a:prstGeom prst="rect">
            <a:avLst/>
          </a:prstGeom>
        </p:spPr>
        <p:txBody>
          <a:bodyPr lIns="0" tIns="0" rIns="0" bIns="0" rtlCol="0" anchor="t">
            <a:spAutoFit/>
          </a:bodyPr>
          <a:lstStyle/>
          <a:p>
            <a:pPr>
              <a:lnSpc>
                <a:spcPts val="4349"/>
              </a:lnSpc>
            </a:pPr>
            <a:r>
              <a:rPr lang="en-US" sz="2499">
                <a:solidFill>
                  <a:srgbClr val="000000"/>
                </a:solidFill>
                <a:latin typeface="HGSSoeiKakugothicUB" panose="020B0900000000000000" pitchFamily="34" charset="-128"/>
                <a:ea typeface="HGSSoeiKakugothicUB" panose="020B0900000000000000" pitchFamily="34" charset="-128"/>
              </a:rPr>
              <a:t>•  大阪府高槻市生まれ  ('82)</a:t>
            </a:r>
          </a:p>
          <a:p>
            <a:pPr>
              <a:lnSpc>
                <a:spcPts val="4349"/>
              </a:lnSpc>
            </a:pPr>
            <a:r>
              <a:rPr lang="en-US" sz="2499">
                <a:solidFill>
                  <a:srgbClr val="000000"/>
                </a:solidFill>
                <a:latin typeface="HGSSoeiKakugothicUB" panose="020B0900000000000000" pitchFamily="34" charset="-128"/>
                <a:ea typeface="HGSSoeiKakugothicUB" panose="020B0900000000000000" pitchFamily="34" charset="-128"/>
              </a:rPr>
              <a:t>•  ROTARY短期青少年交換学生  ('98,高1)    　テキサス州ヒューストンへ派遣　</a:t>
            </a:r>
          </a:p>
          <a:p>
            <a:pPr>
              <a:lnSpc>
                <a:spcPts val="4349"/>
              </a:lnSpc>
            </a:pPr>
            <a:r>
              <a:rPr lang="en-US" sz="2499">
                <a:solidFill>
                  <a:srgbClr val="000000"/>
                </a:solidFill>
                <a:latin typeface="HGSSoeiKakugothicUB" panose="020B0900000000000000" pitchFamily="34" charset="-128"/>
                <a:ea typeface="HGSSoeiKakugothicUB" panose="020B0900000000000000" pitchFamily="34" charset="-128"/>
              </a:rPr>
              <a:t>•  ROTARY長期青少年交換学生  ('99-00,高2)　     フロリダ州マイアミへ派遣</a:t>
            </a:r>
          </a:p>
          <a:p>
            <a:pPr>
              <a:lnSpc>
                <a:spcPts val="4349"/>
              </a:lnSpc>
            </a:pPr>
            <a:r>
              <a:rPr lang="en-US" sz="2499">
                <a:solidFill>
                  <a:srgbClr val="000000"/>
                </a:solidFill>
                <a:latin typeface="HGSSoeiKakugothicUB" panose="020B0900000000000000" pitchFamily="34" charset="-128"/>
                <a:ea typeface="HGSSoeiKakugothicUB" panose="020B0900000000000000" pitchFamily="34" charset="-128"/>
              </a:rPr>
              <a:t>•  関西大学法学部法律学科卒  ('06)</a:t>
            </a:r>
          </a:p>
          <a:p>
            <a:pPr>
              <a:lnSpc>
                <a:spcPts val="4349"/>
              </a:lnSpc>
            </a:pPr>
            <a:r>
              <a:rPr lang="en-US" sz="2499">
                <a:solidFill>
                  <a:srgbClr val="000000"/>
                </a:solidFill>
                <a:latin typeface="HGSSoeiKakugothicUB" panose="020B0900000000000000" pitchFamily="34" charset="-128"/>
                <a:ea typeface="HGSSoeiKakugothicUB" panose="020B0900000000000000" pitchFamily="34" charset="-128"/>
              </a:rPr>
              <a:t>•  高槻市青少年指導員協議会 (3期) 広報部長 (1期)</a:t>
            </a:r>
          </a:p>
          <a:p>
            <a:pPr>
              <a:lnSpc>
                <a:spcPts val="4349"/>
              </a:lnSpc>
            </a:pPr>
            <a:r>
              <a:rPr lang="en-US" sz="2499">
                <a:solidFill>
                  <a:srgbClr val="000000"/>
                </a:solidFill>
                <a:latin typeface="HGSSoeiKakugothicUB" panose="020B0900000000000000" pitchFamily="34" charset="-128"/>
                <a:ea typeface="HGSSoeiKakugothicUB" panose="020B0900000000000000" pitchFamily="34" charset="-128"/>
              </a:rPr>
              <a:t>•  某最大手ネットワークセキュリティシステム会社  ('06)</a:t>
            </a:r>
          </a:p>
          <a:p>
            <a:pPr>
              <a:lnSpc>
                <a:spcPts val="4349"/>
              </a:lnSpc>
            </a:pPr>
            <a:r>
              <a:rPr lang="en-US" sz="2499">
                <a:solidFill>
                  <a:srgbClr val="000000"/>
                </a:solidFill>
                <a:latin typeface="HGSSoeiKakugothicUB" panose="020B0900000000000000" pitchFamily="34" charset="-128"/>
                <a:ea typeface="HGSSoeiKakugothicUB" panose="020B0900000000000000" pitchFamily="34" charset="-128"/>
              </a:rPr>
              <a:t>•  三和紙工業株式会社　取締役就任  ('08)   /   代表取締役就任 ('10)</a:t>
            </a:r>
          </a:p>
          <a:p>
            <a:pPr>
              <a:lnSpc>
                <a:spcPts val="3499"/>
              </a:lnSpc>
            </a:pPr>
            <a:r>
              <a:rPr lang="en-US" sz="2499">
                <a:solidFill>
                  <a:srgbClr val="000000"/>
                </a:solidFill>
                <a:latin typeface="HGSSoeiKakugothicUB" panose="020B0900000000000000" pitchFamily="34" charset="-128"/>
                <a:ea typeface="HGSSoeiKakugothicUB" panose="020B0900000000000000" pitchFamily="34" charset="-128"/>
              </a:rPr>
              <a:t>•  立命館宇治　総合的語学学習プログラム　RitsKids 非常勤講師  ('12~)</a:t>
            </a:r>
          </a:p>
          <a:p>
            <a:pPr>
              <a:lnSpc>
                <a:spcPts val="2324"/>
              </a:lnSpc>
            </a:pPr>
            <a:r>
              <a:rPr lang="en-US" sz="2499">
                <a:solidFill>
                  <a:srgbClr val="000000"/>
                </a:solidFill>
                <a:latin typeface="HGSSoeiKakugothicUB" panose="020B0900000000000000" pitchFamily="34" charset="-128"/>
                <a:ea typeface="HGSSoeiKakugothicUB" panose="020B0900000000000000" pitchFamily="34" charset="-128"/>
              </a:rPr>
              <a:t>                                    10年以上勤め現在も講師、TAアドバイザーとして活動</a:t>
            </a:r>
          </a:p>
          <a:p>
            <a:pPr>
              <a:lnSpc>
                <a:spcPts val="1949"/>
              </a:lnSpc>
            </a:pPr>
            <a:endParaRPr lang="en-US" sz="2499">
              <a:solidFill>
                <a:srgbClr val="000000"/>
              </a:solidFill>
              <a:latin typeface="HGSSoeiKakugothicUB" panose="020B0900000000000000" pitchFamily="34" charset="-128"/>
              <a:ea typeface="HGSSoeiKakugothicUB" panose="020B0900000000000000" pitchFamily="34" charset="-128"/>
            </a:endParaRPr>
          </a:p>
          <a:p>
            <a:pPr>
              <a:lnSpc>
                <a:spcPts val="4099"/>
              </a:lnSpc>
            </a:pPr>
            <a:r>
              <a:rPr lang="en-US" sz="2499">
                <a:solidFill>
                  <a:srgbClr val="000000"/>
                </a:solidFill>
                <a:latin typeface="HGSSoeiKakugothicUB" panose="020B0900000000000000" pitchFamily="34" charset="-128"/>
                <a:ea typeface="HGSSoeiKakugothicUB" panose="020B0900000000000000" pitchFamily="34" charset="-128"/>
              </a:rPr>
              <a:t>•  (株)紙匠をM&amp;Aし、株式会社SKK紙匠設立('19)　代表取締役就任</a:t>
            </a:r>
          </a:p>
          <a:p>
            <a:pPr>
              <a:lnSpc>
                <a:spcPts val="4099"/>
              </a:lnSpc>
            </a:pPr>
            <a:r>
              <a:rPr lang="en-US" sz="2499">
                <a:solidFill>
                  <a:srgbClr val="000000"/>
                </a:solidFill>
                <a:latin typeface="HGSSoeiKakugothicUB" panose="020B0900000000000000" pitchFamily="34" charset="-128"/>
                <a:ea typeface="HGSSoeiKakugothicUB" panose="020B0900000000000000" pitchFamily="34" charset="-128"/>
              </a:rPr>
              <a:t>•  インターナショナルアフタースクールTryAngleKids 設立('22)</a:t>
            </a:r>
          </a:p>
          <a:p>
            <a:pPr>
              <a:lnSpc>
                <a:spcPts val="4099"/>
              </a:lnSpc>
            </a:pPr>
            <a:r>
              <a:rPr lang="en-US" sz="2499">
                <a:solidFill>
                  <a:srgbClr val="000000"/>
                </a:solidFill>
                <a:latin typeface="HGSSoeiKakugothicUB" panose="020B0900000000000000" pitchFamily="34" charset="-128"/>
                <a:ea typeface="HGSSoeiKakugothicUB" panose="020B0900000000000000" pitchFamily="34" charset="-128"/>
              </a:rPr>
              <a:t>•   自動車販売•買取専門店　THE COLLECTION 設立('22)</a:t>
            </a:r>
          </a:p>
        </p:txBody>
      </p:sp>
      <p:pic>
        <p:nvPicPr>
          <p:cNvPr id="17" name="Picture 17"/>
          <p:cNvPicPr>
            <a:picLocks noChangeAspect="1"/>
          </p:cNvPicPr>
          <p:nvPr/>
        </p:nvPicPr>
        <p:blipFill>
          <a:blip r:embed="rId7"/>
          <a:srcRect/>
          <a:stretch>
            <a:fillRect/>
          </a:stretch>
        </p:blipFill>
        <p:spPr>
          <a:xfrm>
            <a:off x="6004296" y="8672637"/>
            <a:ext cx="5614611" cy="1614363"/>
          </a:xfrm>
          <a:prstGeom prst="rect">
            <a:avLst/>
          </a:prstGeom>
        </p:spPr>
      </p:pic>
      <p:pic>
        <p:nvPicPr>
          <p:cNvPr id="18" name="Picture 18"/>
          <p:cNvPicPr>
            <a:picLocks noChangeAspect="1"/>
          </p:cNvPicPr>
          <p:nvPr/>
        </p:nvPicPr>
        <p:blipFill>
          <a:blip r:embed="rId8"/>
          <a:srcRect/>
          <a:stretch>
            <a:fillRect/>
          </a:stretch>
        </p:blipFill>
        <p:spPr>
          <a:xfrm>
            <a:off x="5609173" y="-103062"/>
            <a:ext cx="2197564" cy="1496973"/>
          </a:xfrm>
          <a:prstGeom prst="rect">
            <a:avLst/>
          </a:prstGeom>
        </p:spPr>
      </p:pic>
      <p:pic>
        <p:nvPicPr>
          <p:cNvPr id="19" name="Picture 19"/>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6524801" y="6181047"/>
            <a:ext cx="1469921" cy="1469921"/>
          </a:xfrm>
          <a:prstGeom prst="rect">
            <a:avLst/>
          </a:prstGeom>
        </p:spPr>
      </p:pic>
      <p:pic>
        <p:nvPicPr>
          <p:cNvPr id="20" name="Picture 20"/>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4078204" y="7065720"/>
            <a:ext cx="4086704" cy="1792351"/>
          </a:xfrm>
          <a:prstGeom prst="rect">
            <a:avLst/>
          </a:prstGeom>
        </p:spPr>
      </p:pic>
      <p:pic>
        <p:nvPicPr>
          <p:cNvPr id="21" name="Picture 21"/>
          <p:cNvPicPr>
            <a:picLocks noChangeAspect="1"/>
          </p:cNvPicPr>
          <p:nvPr/>
        </p:nvPicPr>
        <p:blipFill>
          <a:blip r:embed="rId11"/>
          <a:srcRect/>
          <a:stretch>
            <a:fillRect/>
          </a:stretch>
        </p:blipFill>
        <p:spPr>
          <a:xfrm>
            <a:off x="99987" y="-553998"/>
            <a:ext cx="2695644" cy="2695644"/>
          </a:xfrm>
          <a:prstGeom prst="rect">
            <a:avLst/>
          </a:prstGeom>
        </p:spPr>
      </p:pic>
      <p:pic>
        <p:nvPicPr>
          <p:cNvPr id="22" name="Picture 22"/>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1024764" y="8826779"/>
            <a:ext cx="7907178" cy="1188823"/>
          </a:xfrm>
          <a:prstGeom prst="rect">
            <a:avLst/>
          </a:prstGeom>
        </p:spPr>
      </p:pic>
      <p:sp>
        <p:nvSpPr>
          <p:cNvPr id="23" name="TextBox 23"/>
          <p:cNvSpPr txBox="1"/>
          <p:nvPr/>
        </p:nvSpPr>
        <p:spPr>
          <a:xfrm>
            <a:off x="-393519" y="8326781"/>
            <a:ext cx="5609173" cy="1775679"/>
          </a:xfrm>
          <a:prstGeom prst="rect">
            <a:avLst/>
          </a:prstGeom>
        </p:spPr>
        <p:txBody>
          <a:bodyPr lIns="0" tIns="0" rIns="0" bIns="0" rtlCol="0" anchor="t">
            <a:spAutoFit/>
          </a:bodyPr>
          <a:lstStyle/>
          <a:p>
            <a:pPr algn="ctr">
              <a:lnSpc>
                <a:spcPts val="15944"/>
              </a:lnSpc>
              <a:spcBef>
                <a:spcPct val="0"/>
              </a:spcBef>
            </a:pPr>
            <a:r>
              <a:rPr lang="en-US" sz="11388" spc="-284">
                <a:solidFill>
                  <a:srgbClr val="2BC9FF">
                    <a:alpha val="89804"/>
                  </a:srgbClr>
                </a:solidFill>
                <a:latin typeface="HGSSoeiKakugothicUB" panose="020B0900000000000000" pitchFamily="34" charset="-128"/>
                <a:ea typeface="HGSSoeiKakugothicUB" panose="020B0900000000000000" pitchFamily="34" charset="-128"/>
              </a:rPr>
              <a:t>career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9905143" y="5356954"/>
            <a:ext cx="8339313" cy="4566987"/>
          </a:xfrm>
          <a:prstGeom prst="rect">
            <a:avLst/>
          </a:prstGeom>
        </p:spPr>
      </p:pic>
      <p:pic>
        <p:nvPicPr>
          <p:cNvPr id="3" name="Picture 3"/>
          <p:cNvPicPr>
            <a:picLocks noChangeAspect="1"/>
          </p:cNvPicPr>
          <p:nvPr/>
        </p:nvPicPr>
        <p:blipFill>
          <a:blip r:embed="rId3"/>
          <a:srcRect/>
          <a:stretch>
            <a:fillRect/>
          </a:stretch>
        </p:blipFill>
        <p:spPr>
          <a:xfrm>
            <a:off x="12465620" y="2546035"/>
            <a:ext cx="5709385" cy="3711717"/>
          </a:xfrm>
          <a:prstGeom prst="rect">
            <a:avLst/>
          </a:prstGeom>
        </p:spPr>
      </p:pic>
      <p:sp>
        <p:nvSpPr>
          <p:cNvPr id="4" name="TextBox 4"/>
          <p:cNvSpPr txBox="1"/>
          <p:nvPr/>
        </p:nvSpPr>
        <p:spPr>
          <a:xfrm>
            <a:off x="725172" y="2678736"/>
            <a:ext cx="9775899" cy="3023255"/>
          </a:xfrm>
          <a:prstGeom prst="rect">
            <a:avLst/>
          </a:prstGeom>
        </p:spPr>
        <p:txBody>
          <a:bodyPr wrap="square" lIns="0" tIns="0" rIns="0" bIns="0" rtlCol="0" anchor="t">
            <a:spAutoFit/>
          </a:bodyPr>
          <a:lstStyle/>
          <a:p>
            <a:pPr marL="0" lvl="0" indent="0" algn="l">
              <a:lnSpc>
                <a:spcPts val="4793"/>
              </a:lnSpc>
            </a:pPr>
            <a:r>
              <a:rPr lang="en-US" sz="3631" u="none" dirty="0">
                <a:solidFill>
                  <a:srgbClr val="000000"/>
                </a:solidFill>
                <a:latin typeface="HGSSoeiKakugothicUB" panose="020B0900000000000000" pitchFamily="34" charset="-128"/>
                <a:ea typeface="HGSSoeiKakugothicUB" panose="020B0900000000000000" pitchFamily="34" charset="-128"/>
              </a:rPr>
              <a:t>「</a:t>
            </a:r>
            <a:r>
              <a:rPr lang="en-US" sz="3631" u="none" dirty="0" err="1">
                <a:solidFill>
                  <a:srgbClr val="000000"/>
                </a:solidFill>
                <a:latin typeface="HGSSoeiKakugothicUB" panose="020B0900000000000000" pitchFamily="34" charset="-128"/>
                <a:ea typeface="HGSSoeiKakugothicUB" panose="020B0900000000000000" pitchFamily="34" charset="-128"/>
              </a:rPr>
              <a:t>Rits</a:t>
            </a:r>
            <a:r>
              <a:rPr lang="en-US" sz="3631" u="none" dirty="0">
                <a:solidFill>
                  <a:srgbClr val="000000"/>
                </a:solidFill>
                <a:latin typeface="HGSSoeiKakugothicUB" panose="020B0900000000000000" pitchFamily="34" charset="-128"/>
                <a:ea typeface="HGSSoeiKakugothicUB" panose="020B0900000000000000" pitchFamily="34" charset="-128"/>
              </a:rPr>
              <a:t> </a:t>
            </a:r>
            <a:r>
              <a:rPr lang="en-US" sz="3631" u="none" dirty="0" err="1">
                <a:solidFill>
                  <a:srgbClr val="000000"/>
                </a:solidFill>
                <a:latin typeface="HGSSoeiKakugothicUB" panose="020B0900000000000000" pitchFamily="34" charset="-128"/>
                <a:ea typeface="HGSSoeiKakugothicUB" panose="020B0900000000000000" pitchFamily="34" charset="-128"/>
              </a:rPr>
              <a:t>Kids」では</a:t>
            </a:r>
            <a:endParaRPr lang="en-US" sz="3631" u="none" dirty="0">
              <a:solidFill>
                <a:srgbClr val="000000"/>
              </a:solidFill>
              <a:latin typeface="HGSSoeiKakugothicUB" panose="020B0900000000000000" pitchFamily="34" charset="-128"/>
              <a:ea typeface="HGSSoeiKakugothicUB" panose="020B0900000000000000" pitchFamily="34" charset="-128"/>
            </a:endParaRPr>
          </a:p>
          <a:p>
            <a:pPr marL="0" lvl="0" indent="0" algn="l">
              <a:lnSpc>
                <a:spcPts val="4793"/>
              </a:lnSpc>
            </a:pPr>
            <a:r>
              <a:rPr lang="en-US" sz="3631" u="none" dirty="0">
                <a:solidFill>
                  <a:srgbClr val="000000"/>
                </a:solidFill>
                <a:latin typeface="HGSSoeiKakugothicUB" panose="020B0900000000000000" pitchFamily="34" charset="-128"/>
                <a:ea typeface="HGSSoeiKakugothicUB" panose="020B0900000000000000" pitchFamily="34" charset="-128"/>
              </a:rPr>
              <a:t>・</a:t>
            </a:r>
            <a:r>
              <a:rPr lang="en-US" sz="3631" u="none" dirty="0" err="1">
                <a:solidFill>
                  <a:srgbClr val="000000"/>
                </a:solidFill>
                <a:latin typeface="HGSSoeiKakugothicUB" panose="020B0900000000000000" pitchFamily="34" charset="-128"/>
                <a:ea typeface="HGSSoeiKakugothicUB" panose="020B0900000000000000" pitchFamily="34" charset="-128"/>
              </a:rPr>
              <a:t>小学生に英語の楽しさを伝え、ともに学び</a:t>
            </a:r>
            <a:endParaRPr lang="en-US" sz="3631" u="none" dirty="0">
              <a:solidFill>
                <a:srgbClr val="000000"/>
              </a:solidFill>
              <a:latin typeface="HGSSoeiKakugothicUB" panose="020B0900000000000000" pitchFamily="34" charset="-128"/>
              <a:ea typeface="HGSSoeiKakugothicUB" panose="020B0900000000000000" pitchFamily="34" charset="-128"/>
            </a:endParaRPr>
          </a:p>
          <a:p>
            <a:pPr marL="0" lvl="0" indent="0" algn="l">
              <a:lnSpc>
                <a:spcPts val="4793"/>
              </a:lnSpc>
            </a:pPr>
            <a:r>
              <a:rPr lang="en-US" sz="3631" u="none" dirty="0">
                <a:solidFill>
                  <a:srgbClr val="000000"/>
                </a:solidFill>
                <a:latin typeface="HGSSoeiKakugothicUB" panose="020B0900000000000000" pitchFamily="34" charset="-128"/>
                <a:ea typeface="HGSSoeiKakugothicUB" panose="020B0900000000000000" pitchFamily="34" charset="-128"/>
              </a:rPr>
              <a:t>・</a:t>
            </a:r>
            <a:r>
              <a:rPr lang="en-US" sz="3631" u="none" dirty="0" err="1">
                <a:solidFill>
                  <a:srgbClr val="000000"/>
                </a:solidFill>
                <a:latin typeface="HGSSoeiKakugothicUB" panose="020B0900000000000000" pitchFamily="34" charset="-128"/>
                <a:ea typeface="HGSSoeiKakugothicUB" panose="020B0900000000000000" pitchFamily="34" charset="-128"/>
              </a:rPr>
              <a:t>学生スタッフに社会を伝えともに成長する</a:t>
            </a:r>
            <a:endParaRPr lang="en-US" sz="3631" u="none" dirty="0">
              <a:solidFill>
                <a:srgbClr val="000000"/>
              </a:solidFill>
              <a:latin typeface="HGSSoeiKakugothicUB" panose="020B0900000000000000" pitchFamily="34" charset="-128"/>
              <a:ea typeface="HGSSoeiKakugothicUB" panose="020B0900000000000000" pitchFamily="34" charset="-128"/>
            </a:endParaRPr>
          </a:p>
          <a:p>
            <a:pPr marL="0" lvl="0" indent="0" algn="l">
              <a:lnSpc>
                <a:spcPts val="4793"/>
              </a:lnSpc>
            </a:pPr>
            <a:endParaRPr lang="en-US" sz="3631" u="none" dirty="0">
              <a:solidFill>
                <a:srgbClr val="000000"/>
              </a:solidFill>
              <a:latin typeface="HGSSoeiKakugothicUB" panose="020B0900000000000000" pitchFamily="34" charset="-128"/>
              <a:ea typeface="HGSSoeiKakugothicUB" panose="020B0900000000000000" pitchFamily="34" charset="-128"/>
            </a:endParaRPr>
          </a:p>
          <a:p>
            <a:pPr marL="0" lvl="0" indent="0" algn="l">
              <a:lnSpc>
                <a:spcPts val="4793"/>
              </a:lnSpc>
            </a:pPr>
            <a:r>
              <a:rPr lang="ja-JP" altLang="en-US" sz="3631" u="none">
                <a:solidFill>
                  <a:srgbClr val="000000"/>
                </a:solidFill>
                <a:latin typeface="HGSSoeiKakugothicUB" panose="020B0900000000000000" pitchFamily="34" charset="-128"/>
                <a:ea typeface="HGSSoeiKakugothicUB" panose="020B0900000000000000" pitchFamily="34" charset="-128"/>
              </a:rPr>
              <a:t>　　　　</a:t>
            </a:r>
            <a:r>
              <a:rPr lang="en-US" sz="3631" u="none" dirty="0" err="1">
                <a:solidFill>
                  <a:srgbClr val="000000"/>
                </a:solidFill>
                <a:latin typeface="HGSSoeiKakugothicUB" panose="020B0900000000000000" pitchFamily="34" charset="-128"/>
                <a:ea typeface="HGSSoeiKakugothicUB" panose="020B0900000000000000" pitchFamily="34" charset="-128"/>
              </a:rPr>
              <a:t>新しい考えを知る場でもある</a:t>
            </a:r>
            <a:endParaRPr lang="en-US" sz="3631" u="none" dirty="0">
              <a:solidFill>
                <a:srgbClr val="000000"/>
              </a:solidFill>
              <a:latin typeface="HGSSoeiKakugothicUB" panose="020B0900000000000000" pitchFamily="34" charset="-128"/>
              <a:ea typeface="HGSSoeiKakugothicUB" panose="020B0900000000000000" pitchFamily="34" charset="-128"/>
            </a:endParaRPr>
          </a:p>
        </p:txBody>
      </p:sp>
      <p:sp>
        <p:nvSpPr>
          <p:cNvPr id="5" name="TextBox 5"/>
          <p:cNvSpPr txBox="1"/>
          <p:nvPr/>
        </p:nvSpPr>
        <p:spPr>
          <a:xfrm>
            <a:off x="716207" y="5967353"/>
            <a:ext cx="8656393" cy="3432414"/>
          </a:xfrm>
          <a:prstGeom prst="rect">
            <a:avLst/>
          </a:prstGeom>
        </p:spPr>
        <p:txBody>
          <a:bodyPr wrap="square" lIns="0" tIns="0" rIns="0" bIns="0" rtlCol="0" anchor="t">
            <a:spAutoFit/>
          </a:bodyPr>
          <a:lstStyle/>
          <a:p>
            <a:pPr marL="0" lvl="0" indent="0" algn="l">
              <a:lnSpc>
                <a:spcPts val="3917"/>
              </a:lnSpc>
              <a:spcBef>
                <a:spcPct val="0"/>
              </a:spcBef>
            </a:pPr>
            <a:r>
              <a:rPr lang="en-US" sz="2611">
                <a:solidFill>
                  <a:srgbClr val="000000"/>
                </a:solidFill>
                <a:latin typeface="HGSSoeiKakugothicUB" panose="020B0900000000000000" pitchFamily="34" charset="-128"/>
                <a:ea typeface="HGSSoeiKakugothicUB" panose="020B0900000000000000" pitchFamily="34" charset="-128"/>
              </a:rPr>
              <a:t>「Rits Kids」は、立命館宇治中学校・高等学校の教育環境と条件を生かし、ネイティブの教員が英語でレッスンを行う小学生対象の総合的な教育プログラムで、今年で19年目を迎える。朝から夕方まで、年間30回実施されるレッスンに参加し、教員と生徒のサポートを行うティーチング・アシスタント（以下、TA）として、社会人に加え15人程度の立命館大学の学部生、大学院生も活躍している。</a:t>
            </a:r>
          </a:p>
        </p:txBody>
      </p:sp>
      <p:sp>
        <p:nvSpPr>
          <p:cNvPr id="6" name="TextBox 6"/>
          <p:cNvSpPr txBox="1"/>
          <p:nvPr/>
        </p:nvSpPr>
        <p:spPr>
          <a:xfrm>
            <a:off x="1767390" y="244978"/>
            <a:ext cx="15153394" cy="2071495"/>
          </a:xfrm>
          <a:prstGeom prst="rect">
            <a:avLst/>
          </a:prstGeom>
        </p:spPr>
        <p:txBody>
          <a:bodyPr wrap="square" lIns="0" tIns="0" rIns="0" bIns="0" rtlCol="0" anchor="t">
            <a:spAutoFit/>
          </a:bodyPr>
          <a:lstStyle/>
          <a:p>
            <a:pPr algn="ctr">
              <a:lnSpc>
                <a:spcPts val="5623"/>
              </a:lnSpc>
            </a:pPr>
            <a:r>
              <a:rPr lang="en-US" sz="4016">
                <a:solidFill>
                  <a:srgbClr val="000000"/>
                </a:solidFill>
                <a:latin typeface="HGSSoeiKakugothicUB" panose="020B0900000000000000" pitchFamily="34" charset="-128"/>
                <a:ea typeface="HGSSoeiKakugothicUB" panose="020B0900000000000000" pitchFamily="34" charset="-128"/>
              </a:rPr>
              <a:t>ロータリー青少年交換留学での経験をきっかけに</a:t>
            </a:r>
          </a:p>
          <a:p>
            <a:pPr algn="ctr">
              <a:lnSpc>
                <a:spcPts val="5623"/>
              </a:lnSpc>
              <a:spcBef>
                <a:spcPct val="0"/>
              </a:spcBef>
            </a:pPr>
            <a:r>
              <a:rPr lang="en-US" sz="4016">
                <a:solidFill>
                  <a:srgbClr val="000000"/>
                </a:solidFill>
                <a:latin typeface="HGSSoeiKakugothicUB" panose="020B0900000000000000" pitchFamily="34" charset="-128"/>
                <a:ea typeface="HGSSoeiKakugothicUB" panose="020B0900000000000000" pitchFamily="34" charset="-128"/>
              </a:rPr>
              <a:t>  2012年-立命館宇治　総合的語学学習プログラム　</a:t>
            </a:r>
          </a:p>
          <a:p>
            <a:pPr algn="ctr">
              <a:lnSpc>
                <a:spcPts val="5623"/>
              </a:lnSpc>
              <a:spcBef>
                <a:spcPct val="0"/>
              </a:spcBef>
            </a:pPr>
            <a:r>
              <a:rPr lang="en-US" sz="4016">
                <a:solidFill>
                  <a:srgbClr val="000000"/>
                </a:solidFill>
                <a:latin typeface="HGSSoeiKakugothicUB" panose="020B0900000000000000" pitchFamily="34" charset="-128"/>
                <a:ea typeface="HGSSoeiKakugothicUB" panose="020B0900000000000000" pitchFamily="34" charset="-128"/>
              </a:rPr>
              <a:t>RitsKids 非常勤講師として活動</a:t>
            </a:r>
          </a:p>
        </p:txBody>
      </p:sp>
      <p:pic>
        <p:nvPicPr>
          <p:cNvPr id="7" name="Picture 7"/>
          <p:cNvPicPr>
            <a:picLocks noChangeAspect="1"/>
          </p:cNvPicPr>
          <p:nvPr/>
        </p:nvPicPr>
        <p:blipFill>
          <a:blip r:embed="rId4"/>
          <a:srcRect/>
          <a:stretch>
            <a:fillRect/>
          </a:stretch>
        </p:blipFill>
        <p:spPr>
          <a:xfrm>
            <a:off x="1004067" y="560265"/>
            <a:ext cx="1568056" cy="152664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538442" cy="10287000"/>
          </a:xfrm>
          <a:prstGeom prst="rect">
            <a:avLst/>
          </a:prstGeom>
          <a:solidFill>
            <a:srgbClr val="13538A"/>
          </a:solidFill>
        </p:spPr>
      </p:sp>
      <p:pic>
        <p:nvPicPr>
          <p:cNvPr id="3" name="Picture 3"/>
          <p:cNvPicPr>
            <a:picLocks noChangeAspect="1"/>
          </p:cNvPicPr>
          <p:nvPr/>
        </p:nvPicPr>
        <p:blipFill>
          <a:blip r:embed="rId2"/>
          <a:srcRect/>
          <a:stretch>
            <a:fillRect/>
          </a:stretch>
        </p:blipFill>
        <p:spPr>
          <a:xfrm>
            <a:off x="9589576" y="6922199"/>
            <a:ext cx="8698424" cy="4731943"/>
          </a:xfrm>
          <a:prstGeom prst="rect">
            <a:avLst/>
          </a:prstGeom>
        </p:spPr>
      </p:pic>
      <p:sp>
        <p:nvSpPr>
          <p:cNvPr id="4" name="TextBox 4"/>
          <p:cNvSpPr txBox="1"/>
          <p:nvPr/>
        </p:nvSpPr>
        <p:spPr>
          <a:xfrm>
            <a:off x="269221" y="8091042"/>
            <a:ext cx="18288000" cy="658706"/>
          </a:xfrm>
          <a:prstGeom prst="rect">
            <a:avLst/>
          </a:prstGeom>
        </p:spPr>
        <p:txBody>
          <a:bodyPr lIns="0" tIns="0" rIns="0" bIns="0" rtlCol="0" anchor="t">
            <a:spAutoFit/>
          </a:bodyPr>
          <a:lstStyle/>
          <a:p>
            <a:pPr algn="ctr">
              <a:lnSpc>
                <a:spcPts val="5904"/>
              </a:lnSpc>
            </a:pPr>
            <a:r>
              <a:rPr lang="en-US" sz="4217" dirty="0" err="1">
                <a:solidFill>
                  <a:srgbClr val="000000"/>
                </a:solidFill>
                <a:latin typeface="HGSSoeiKakugothicUB" panose="020B0900000000000000" pitchFamily="34" charset="-128"/>
                <a:ea typeface="HGSSoeiKakugothicUB" panose="020B0900000000000000" pitchFamily="34" charset="-128"/>
              </a:rPr>
              <a:t>ロータリー活動を支</a:t>
            </a:r>
            <a:r>
              <a:rPr lang="en-US" sz="4217" dirty="0">
                <a:solidFill>
                  <a:srgbClr val="000000"/>
                </a:solidFill>
                <a:latin typeface="HGSSoeiKakugothicUB" panose="020B0900000000000000" pitchFamily="34" charset="-128"/>
                <a:ea typeface="HGSSoeiKakugothicUB" panose="020B0900000000000000" pitchFamily="34" charset="-128"/>
              </a:rPr>
              <a:t> </a:t>
            </a:r>
            <a:r>
              <a:rPr lang="en-US" sz="4217" dirty="0" err="1">
                <a:solidFill>
                  <a:srgbClr val="000000"/>
                </a:solidFill>
                <a:latin typeface="HGSSoeiKakugothicUB" panose="020B0900000000000000" pitchFamily="34" charset="-128"/>
                <a:ea typeface="HGSSoeiKakugothicUB" panose="020B0900000000000000" pitchFamily="34" charset="-128"/>
              </a:rPr>
              <a:t>えていくのはクラブと個々のロータリアンです</a:t>
            </a:r>
            <a:r>
              <a:rPr lang="en-US" sz="4217" dirty="0">
                <a:solidFill>
                  <a:srgbClr val="000000"/>
                </a:solidFill>
                <a:latin typeface="HGSSoeiKakugothicUB" panose="020B0900000000000000" pitchFamily="34" charset="-128"/>
                <a:ea typeface="HGSSoeiKakugothicUB" panose="020B0900000000000000" pitchFamily="34" charset="-128"/>
              </a:rPr>
              <a:t>。                        </a:t>
            </a:r>
          </a:p>
        </p:txBody>
      </p:sp>
      <p:sp>
        <p:nvSpPr>
          <p:cNvPr id="5" name="TextBox 5"/>
          <p:cNvSpPr txBox="1"/>
          <p:nvPr/>
        </p:nvSpPr>
        <p:spPr>
          <a:xfrm>
            <a:off x="538443" y="324744"/>
            <a:ext cx="17139958" cy="6080832"/>
          </a:xfrm>
          <a:prstGeom prst="rect">
            <a:avLst/>
          </a:prstGeom>
        </p:spPr>
        <p:txBody>
          <a:bodyPr wrap="square" lIns="0" tIns="0" rIns="0" bIns="0" rtlCol="0" anchor="t">
            <a:spAutoFit/>
          </a:bodyPr>
          <a:lstStyle/>
          <a:p>
            <a:pPr algn="ctr">
              <a:lnSpc>
                <a:spcPts val="5282"/>
              </a:lnSpc>
            </a:pPr>
            <a:r>
              <a:rPr lang="en-US" sz="3773" dirty="0" err="1">
                <a:solidFill>
                  <a:srgbClr val="000000"/>
                </a:solidFill>
                <a:latin typeface="HGSSoeiKakugothicUB" panose="020B0900000000000000" pitchFamily="34" charset="-128"/>
                <a:ea typeface="HGSSoeiKakugothicUB" panose="020B0900000000000000" pitchFamily="34" charset="-128"/>
              </a:rPr>
              <a:t>高校生の時にロータリー青少年交換留学を経験していなかったら</a:t>
            </a:r>
            <a:endParaRPr lang="en-US" sz="3773" dirty="0">
              <a:solidFill>
                <a:srgbClr val="000000"/>
              </a:solidFill>
              <a:latin typeface="HGSSoeiKakugothicUB" panose="020B0900000000000000" pitchFamily="34" charset="-128"/>
              <a:ea typeface="HGSSoeiKakugothicUB" panose="020B0900000000000000" pitchFamily="34" charset="-128"/>
            </a:endParaRPr>
          </a:p>
          <a:p>
            <a:pPr algn="ctr">
              <a:lnSpc>
                <a:spcPts val="5282"/>
              </a:lnSpc>
            </a:pPr>
            <a:r>
              <a:rPr lang="en-US" sz="3773" dirty="0" err="1">
                <a:solidFill>
                  <a:srgbClr val="000000"/>
                </a:solidFill>
                <a:latin typeface="HGSSoeiKakugothicUB" panose="020B0900000000000000" pitchFamily="34" charset="-128"/>
                <a:ea typeface="HGSSoeiKakugothicUB" panose="020B0900000000000000" pitchFamily="34" charset="-128"/>
              </a:rPr>
              <a:t>今の私はありません。ちっぽけだった自分が世界について考え</a:t>
            </a:r>
            <a:r>
              <a:rPr lang="en-US" sz="3773" dirty="0">
                <a:solidFill>
                  <a:srgbClr val="000000"/>
                </a:solidFill>
                <a:latin typeface="HGSSoeiKakugothicUB" panose="020B0900000000000000" pitchFamily="34" charset="-128"/>
                <a:ea typeface="HGSSoeiKakugothicUB" panose="020B0900000000000000" pitchFamily="34" charset="-128"/>
              </a:rPr>
              <a:t>、</a:t>
            </a:r>
          </a:p>
          <a:p>
            <a:pPr algn="ctr">
              <a:lnSpc>
                <a:spcPts val="5282"/>
              </a:lnSpc>
            </a:pPr>
            <a:r>
              <a:rPr lang="en-US" sz="3773" dirty="0" err="1">
                <a:solidFill>
                  <a:srgbClr val="000000"/>
                </a:solidFill>
                <a:latin typeface="HGSSoeiKakugothicUB" panose="020B0900000000000000" pitchFamily="34" charset="-128"/>
                <a:ea typeface="HGSSoeiKakugothicUB" panose="020B0900000000000000" pitchFamily="34" charset="-128"/>
              </a:rPr>
              <a:t>多角的に物事を検討する有意義な時間だった</a:t>
            </a:r>
            <a:r>
              <a:rPr lang="en-US" sz="3773" dirty="0">
                <a:solidFill>
                  <a:srgbClr val="000000"/>
                </a:solidFill>
                <a:latin typeface="HGSSoeiKakugothicUB" panose="020B0900000000000000" pitchFamily="34" charset="-128"/>
                <a:ea typeface="HGSSoeiKakugothicUB" panose="020B0900000000000000" pitchFamily="34" charset="-128"/>
              </a:rPr>
              <a:t>。</a:t>
            </a:r>
          </a:p>
          <a:p>
            <a:pPr algn="ctr">
              <a:lnSpc>
                <a:spcPts val="5282"/>
              </a:lnSpc>
            </a:pPr>
            <a:endParaRPr lang="en-US" sz="3773" dirty="0">
              <a:solidFill>
                <a:srgbClr val="000000"/>
              </a:solidFill>
              <a:latin typeface="HGSSoeiKakugothicUB" panose="020B0900000000000000" pitchFamily="34" charset="-128"/>
              <a:ea typeface="HGSSoeiKakugothicUB" panose="020B0900000000000000" pitchFamily="34" charset="-128"/>
            </a:endParaRPr>
          </a:p>
          <a:p>
            <a:pPr algn="ctr">
              <a:lnSpc>
                <a:spcPts val="5282"/>
              </a:lnSpc>
            </a:pPr>
            <a:r>
              <a:rPr lang="en-US" sz="3773" dirty="0" err="1">
                <a:solidFill>
                  <a:srgbClr val="000000"/>
                </a:solidFill>
                <a:latin typeface="HGSSoeiKakugothicUB" panose="020B0900000000000000" pitchFamily="34" charset="-128"/>
                <a:ea typeface="HGSSoeiKakugothicUB" panose="020B0900000000000000" pitchFamily="34" charset="-128"/>
              </a:rPr>
              <a:t>そんな夢は大きすぎると馬鹿にされるかもしれません</a:t>
            </a:r>
            <a:r>
              <a:rPr lang="en-US" sz="3773" dirty="0">
                <a:solidFill>
                  <a:srgbClr val="000000"/>
                </a:solidFill>
                <a:latin typeface="HGSSoeiKakugothicUB" panose="020B0900000000000000" pitchFamily="34" charset="-128"/>
                <a:ea typeface="HGSSoeiKakugothicUB" panose="020B0900000000000000" pitchFamily="34" charset="-128"/>
              </a:rPr>
              <a:t>。</a:t>
            </a:r>
          </a:p>
          <a:p>
            <a:pPr algn="ctr">
              <a:lnSpc>
                <a:spcPts val="5282"/>
              </a:lnSpc>
            </a:pPr>
            <a:endParaRPr lang="en-US" sz="3773" dirty="0">
              <a:solidFill>
                <a:srgbClr val="000000"/>
              </a:solidFill>
              <a:latin typeface="HGSSoeiKakugothicUB" panose="020B0900000000000000" pitchFamily="34" charset="-128"/>
              <a:ea typeface="HGSSoeiKakugothicUB" panose="020B0900000000000000" pitchFamily="34" charset="-128"/>
            </a:endParaRPr>
          </a:p>
          <a:p>
            <a:pPr algn="ctr">
              <a:lnSpc>
                <a:spcPts val="5282"/>
              </a:lnSpc>
            </a:pPr>
            <a:r>
              <a:rPr lang="en-US" sz="3773" dirty="0" err="1">
                <a:solidFill>
                  <a:srgbClr val="000000"/>
                </a:solidFill>
                <a:latin typeface="HGSSoeiKakugothicUB" panose="020B0900000000000000" pitchFamily="34" charset="-128"/>
                <a:ea typeface="HGSSoeiKakugothicUB" panose="020B0900000000000000" pitchFamily="34" charset="-128"/>
              </a:rPr>
              <a:t>将来広く世界で活躍できる人材を生み出し</a:t>
            </a:r>
            <a:endParaRPr lang="en-US" sz="3773" dirty="0">
              <a:solidFill>
                <a:srgbClr val="000000"/>
              </a:solidFill>
              <a:latin typeface="HGSSoeiKakugothicUB" panose="020B0900000000000000" pitchFamily="34" charset="-128"/>
              <a:ea typeface="HGSSoeiKakugothicUB" panose="020B0900000000000000" pitchFamily="34" charset="-128"/>
            </a:endParaRPr>
          </a:p>
          <a:p>
            <a:pPr algn="ctr">
              <a:lnSpc>
                <a:spcPts val="5282"/>
              </a:lnSpc>
            </a:pPr>
            <a:r>
              <a:rPr lang="en-US" sz="3773" dirty="0" err="1">
                <a:solidFill>
                  <a:srgbClr val="000000"/>
                </a:solidFill>
                <a:latin typeface="HGSSoeiKakugothicUB" panose="020B0900000000000000" pitchFamily="34" charset="-128"/>
                <a:ea typeface="HGSSoeiKakugothicUB" panose="020B0900000000000000" pitchFamily="34" charset="-128"/>
              </a:rPr>
              <a:t>個人に留まらず日本の国際化への向上に導く波紋を引き起こすことが</a:t>
            </a:r>
            <a:endParaRPr lang="en-US" sz="3773" dirty="0">
              <a:solidFill>
                <a:srgbClr val="000000"/>
              </a:solidFill>
              <a:latin typeface="HGSSoeiKakugothicUB" panose="020B0900000000000000" pitchFamily="34" charset="-128"/>
              <a:ea typeface="HGSSoeiKakugothicUB" panose="020B0900000000000000" pitchFamily="34" charset="-128"/>
            </a:endParaRPr>
          </a:p>
          <a:p>
            <a:pPr algn="ctr">
              <a:lnSpc>
                <a:spcPts val="5282"/>
              </a:lnSpc>
            </a:pPr>
            <a:r>
              <a:rPr lang="en-US" sz="3773" dirty="0" err="1">
                <a:solidFill>
                  <a:srgbClr val="000000"/>
                </a:solidFill>
                <a:latin typeface="HGSSoeiKakugothicUB" panose="020B0900000000000000" pitchFamily="34" charset="-128"/>
                <a:ea typeface="HGSSoeiKakugothicUB" panose="020B0900000000000000" pitchFamily="34" charset="-128"/>
              </a:rPr>
              <a:t>僕の夢です</a:t>
            </a:r>
            <a:r>
              <a:rPr lang="en-US" sz="3773" dirty="0">
                <a:solidFill>
                  <a:srgbClr val="000000"/>
                </a:solidFill>
                <a:latin typeface="HGSSoeiKakugothicUB" panose="020B0900000000000000" pitchFamily="34" charset="-128"/>
                <a:ea typeface="HGSSoeiKakugothicUB" panose="020B0900000000000000" pitchFamily="34" charset="-128"/>
              </a:rPr>
              <a:t>。</a:t>
            </a:r>
          </a:p>
        </p:txBody>
      </p:sp>
      <p:sp>
        <p:nvSpPr>
          <p:cNvPr id="6" name="TextBox 6"/>
          <p:cNvSpPr txBox="1"/>
          <p:nvPr/>
        </p:nvSpPr>
        <p:spPr>
          <a:xfrm>
            <a:off x="4343401" y="6712649"/>
            <a:ext cx="9088190" cy="2041307"/>
          </a:xfrm>
          <a:prstGeom prst="rect">
            <a:avLst/>
          </a:prstGeom>
        </p:spPr>
        <p:txBody>
          <a:bodyPr wrap="square" lIns="0" tIns="0" rIns="0" bIns="0" rtlCol="0" anchor="t">
            <a:spAutoFit/>
          </a:bodyPr>
          <a:lstStyle/>
          <a:p>
            <a:pPr algn="ctr">
              <a:lnSpc>
                <a:spcPts val="8237"/>
              </a:lnSpc>
            </a:pPr>
            <a:r>
              <a:rPr lang="en-US" sz="5883" dirty="0">
                <a:solidFill>
                  <a:srgbClr val="1F3071"/>
                </a:solidFill>
                <a:latin typeface="HGSSoeiKakugothicUB" panose="020B0900000000000000" pitchFamily="34" charset="-128"/>
                <a:ea typeface="HGSSoeiKakugothicUB" panose="020B0900000000000000" pitchFamily="34" charset="-128"/>
              </a:rPr>
              <a:t>Rotary changed my life.</a:t>
            </a:r>
          </a:p>
          <a:p>
            <a:pPr algn="ctr">
              <a:lnSpc>
                <a:spcPts val="8237"/>
              </a:lnSpc>
            </a:pPr>
            <a:endParaRPr lang="en-US" sz="5883" dirty="0">
              <a:solidFill>
                <a:srgbClr val="1F3071"/>
              </a:solidFill>
              <a:latin typeface="HGSSoeiKakugothicUB" panose="020B0900000000000000" pitchFamily="34" charset="-128"/>
              <a:ea typeface="HGSSoeiKakugothicUB" panose="020B0900000000000000"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983789" y="7788152"/>
            <a:ext cx="7304211" cy="2980260"/>
          </a:xfrm>
          <a:prstGeom prst="rect">
            <a:avLst/>
          </a:prstGeom>
        </p:spPr>
      </p:pic>
      <p:sp>
        <p:nvSpPr>
          <p:cNvPr id="3" name="TextBox 3"/>
          <p:cNvSpPr txBox="1"/>
          <p:nvPr/>
        </p:nvSpPr>
        <p:spPr>
          <a:xfrm>
            <a:off x="3596965" y="876300"/>
            <a:ext cx="11094071" cy="1238994"/>
          </a:xfrm>
          <a:prstGeom prst="rect">
            <a:avLst/>
          </a:prstGeom>
        </p:spPr>
        <p:txBody>
          <a:bodyPr lIns="0" tIns="0" rIns="0" bIns="0" rtlCol="0" anchor="t">
            <a:spAutoFit/>
          </a:bodyPr>
          <a:lstStyle/>
          <a:p>
            <a:pPr algn="ctr">
              <a:lnSpc>
                <a:spcPts val="11087"/>
              </a:lnSpc>
            </a:pPr>
            <a:r>
              <a:rPr lang="en-US" sz="7919" dirty="0" err="1">
                <a:solidFill>
                  <a:srgbClr val="1F3071"/>
                </a:solidFill>
                <a:latin typeface="HGSSoeiKakugothicUB" panose="020B0900000000000000" pitchFamily="34" charset="-128"/>
                <a:ea typeface="HGSSoeiKakugothicUB" panose="020B0900000000000000" pitchFamily="34" charset="-128"/>
              </a:rPr>
              <a:t>高槻西ロータリークラブ</a:t>
            </a:r>
            <a:endParaRPr lang="en-US" sz="7919" dirty="0">
              <a:solidFill>
                <a:srgbClr val="1F3071"/>
              </a:solidFill>
              <a:latin typeface="HGSSoeiKakugothicUB" panose="020B0900000000000000" pitchFamily="34" charset="-128"/>
              <a:ea typeface="HGSSoeiKakugothicUB" panose="020B0900000000000000" pitchFamily="34" charset="-128"/>
            </a:endParaRPr>
          </a:p>
        </p:txBody>
      </p:sp>
      <p:sp>
        <p:nvSpPr>
          <p:cNvPr id="4" name="TextBox 4"/>
          <p:cNvSpPr txBox="1"/>
          <p:nvPr/>
        </p:nvSpPr>
        <p:spPr>
          <a:xfrm>
            <a:off x="1200150" y="2808690"/>
            <a:ext cx="15392698" cy="5525230"/>
          </a:xfrm>
          <a:prstGeom prst="rect">
            <a:avLst/>
          </a:prstGeom>
        </p:spPr>
        <p:txBody>
          <a:bodyPr lIns="0" tIns="0" rIns="0" bIns="0" rtlCol="0" anchor="t">
            <a:spAutoFit/>
          </a:bodyPr>
          <a:lstStyle/>
          <a:p>
            <a:pPr>
              <a:lnSpc>
                <a:spcPts val="8850"/>
              </a:lnSpc>
            </a:pPr>
            <a:r>
              <a:rPr lang="en-US" sz="4800" dirty="0" err="1">
                <a:solidFill>
                  <a:srgbClr val="000000"/>
                </a:solidFill>
                <a:latin typeface="HGSSoeiKakugothicUB" panose="020B0900000000000000" pitchFamily="34" charset="-128"/>
                <a:ea typeface="HGSSoeiKakugothicUB" panose="020B0900000000000000" pitchFamily="34" charset="-128"/>
              </a:rPr>
              <a:t>クラブ設立</a:t>
            </a:r>
            <a:r>
              <a:rPr lang="en-US" sz="4800" dirty="0">
                <a:solidFill>
                  <a:srgbClr val="000000"/>
                </a:solidFill>
                <a:latin typeface="HGSSoeiKakugothicUB" panose="020B0900000000000000" pitchFamily="34" charset="-128"/>
                <a:ea typeface="HGSSoeiKakugothicUB" panose="020B0900000000000000" pitchFamily="34" charset="-128"/>
              </a:rPr>
              <a:t>                  :     1989年6月15日</a:t>
            </a:r>
          </a:p>
          <a:p>
            <a:pPr>
              <a:lnSpc>
                <a:spcPts val="8850"/>
              </a:lnSpc>
            </a:pPr>
            <a:r>
              <a:rPr lang="en-US" sz="4800" dirty="0" err="1">
                <a:solidFill>
                  <a:srgbClr val="000000"/>
                </a:solidFill>
                <a:latin typeface="HGSSoeiKakugothicUB" panose="020B0900000000000000" pitchFamily="34" charset="-128"/>
                <a:ea typeface="HGSSoeiKakugothicUB" panose="020B0900000000000000" pitchFamily="34" charset="-128"/>
              </a:rPr>
              <a:t>スポンサークラブ</a:t>
            </a:r>
            <a:r>
              <a:rPr lang="en-US" sz="4800" dirty="0">
                <a:solidFill>
                  <a:srgbClr val="000000"/>
                </a:solidFill>
                <a:latin typeface="HGSSoeiKakugothicUB" panose="020B0900000000000000" pitchFamily="34" charset="-128"/>
                <a:ea typeface="HGSSoeiKakugothicUB" panose="020B0900000000000000" pitchFamily="34" charset="-128"/>
              </a:rPr>
              <a:t>         :     </a:t>
            </a:r>
            <a:r>
              <a:rPr lang="en-US" sz="4800" dirty="0" err="1">
                <a:solidFill>
                  <a:srgbClr val="000000"/>
                </a:solidFill>
                <a:latin typeface="HGSSoeiKakugothicUB" panose="020B0900000000000000" pitchFamily="34" charset="-128"/>
                <a:ea typeface="HGSSoeiKakugothicUB" panose="020B0900000000000000" pitchFamily="34" charset="-128"/>
              </a:rPr>
              <a:t>高槻東ロータリークラブ</a:t>
            </a:r>
            <a:endParaRPr lang="en-US" sz="4800" dirty="0">
              <a:solidFill>
                <a:srgbClr val="000000"/>
              </a:solidFill>
              <a:latin typeface="HGSSoeiKakugothicUB" panose="020B0900000000000000" pitchFamily="34" charset="-128"/>
              <a:ea typeface="HGSSoeiKakugothicUB" panose="020B0900000000000000" pitchFamily="34" charset="-128"/>
            </a:endParaRPr>
          </a:p>
          <a:p>
            <a:pPr>
              <a:lnSpc>
                <a:spcPts val="8850"/>
              </a:lnSpc>
            </a:pPr>
            <a:r>
              <a:rPr lang="en-US" sz="4800" dirty="0" err="1">
                <a:solidFill>
                  <a:srgbClr val="000000"/>
                </a:solidFill>
                <a:latin typeface="HGSSoeiKakugothicUB" panose="020B0900000000000000" pitchFamily="34" charset="-128"/>
                <a:ea typeface="HGSSoeiKakugothicUB" panose="020B0900000000000000" pitchFamily="34" charset="-128"/>
              </a:rPr>
              <a:t>会員数</a:t>
            </a:r>
            <a:r>
              <a:rPr lang="en-US" sz="4800" dirty="0">
                <a:solidFill>
                  <a:srgbClr val="000000"/>
                </a:solidFill>
                <a:latin typeface="HGSSoeiKakugothicUB" panose="020B0900000000000000" pitchFamily="34" charset="-128"/>
                <a:ea typeface="HGSSoeiKakugothicUB" panose="020B0900000000000000" pitchFamily="34" charset="-128"/>
              </a:rPr>
              <a:t>                        :     19名(2023.5.1現在)</a:t>
            </a:r>
          </a:p>
          <a:p>
            <a:pPr>
              <a:lnSpc>
                <a:spcPts val="8850"/>
              </a:lnSpc>
            </a:pPr>
            <a:r>
              <a:rPr lang="en-US" sz="4800" dirty="0" err="1">
                <a:solidFill>
                  <a:srgbClr val="000000"/>
                </a:solidFill>
                <a:latin typeface="HGSSoeiKakugothicUB" panose="020B0900000000000000" pitchFamily="34" charset="-128"/>
                <a:ea typeface="HGSSoeiKakugothicUB" panose="020B0900000000000000" pitchFamily="34" charset="-128"/>
              </a:rPr>
              <a:t>例会日</a:t>
            </a:r>
            <a:r>
              <a:rPr lang="en-US" sz="4800" dirty="0">
                <a:solidFill>
                  <a:srgbClr val="000000"/>
                </a:solidFill>
                <a:latin typeface="HGSSoeiKakugothicUB" panose="020B0900000000000000" pitchFamily="34" charset="-128"/>
                <a:ea typeface="HGSSoeiKakugothicUB" panose="020B0900000000000000" pitchFamily="34" charset="-128"/>
              </a:rPr>
              <a:t>                        :     木曜日18:30-19:30</a:t>
            </a:r>
          </a:p>
          <a:p>
            <a:pPr>
              <a:lnSpc>
                <a:spcPts val="8850"/>
              </a:lnSpc>
            </a:pPr>
            <a:r>
              <a:rPr lang="en-US" sz="4800" dirty="0" err="1">
                <a:solidFill>
                  <a:srgbClr val="000000"/>
                </a:solidFill>
                <a:latin typeface="HGSSoeiKakugothicUB" panose="020B0900000000000000" pitchFamily="34" charset="-128"/>
                <a:ea typeface="HGSSoeiKakugothicUB" panose="020B0900000000000000" pitchFamily="34" charset="-128"/>
              </a:rPr>
              <a:t>例会場</a:t>
            </a:r>
            <a:r>
              <a:rPr lang="en-US" sz="4800" dirty="0">
                <a:solidFill>
                  <a:srgbClr val="000000"/>
                </a:solidFill>
                <a:latin typeface="HGSSoeiKakugothicUB" panose="020B0900000000000000" pitchFamily="34" charset="-128"/>
                <a:ea typeface="HGSSoeiKakugothicUB" panose="020B0900000000000000" pitchFamily="34" charset="-128"/>
              </a:rPr>
              <a:t>                        :     高槻阪急6階多目的ホール</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009454" y="8767242"/>
            <a:ext cx="4278546" cy="1544349"/>
          </a:xfrm>
          <a:prstGeom prst="rect">
            <a:avLst/>
          </a:prstGeom>
        </p:spPr>
      </p:pic>
      <p:grpSp>
        <p:nvGrpSpPr>
          <p:cNvPr id="3" name="Group 3"/>
          <p:cNvGrpSpPr/>
          <p:nvPr/>
        </p:nvGrpSpPr>
        <p:grpSpPr>
          <a:xfrm>
            <a:off x="9826063" y="1844210"/>
            <a:ext cx="7433237" cy="7495648"/>
            <a:chOff x="0" y="-95250"/>
            <a:chExt cx="9910983" cy="9994197"/>
          </a:xfrm>
        </p:grpSpPr>
        <p:sp>
          <p:nvSpPr>
            <p:cNvPr id="4" name="TextBox 4"/>
            <p:cNvSpPr txBox="1"/>
            <p:nvPr/>
          </p:nvSpPr>
          <p:spPr>
            <a:xfrm>
              <a:off x="0" y="5226547"/>
              <a:ext cx="1766699" cy="1471685"/>
            </a:xfrm>
            <a:prstGeom prst="rect">
              <a:avLst/>
            </a:prstGeom>
          </p:spPr>
          <p:txBody>
            <a:bodyPr lIns="0" tIns="0" rIns="0" bIns="0" rtlCol="0" anchor="t">
              <a:spAutoFit/>
            </a:bodyPr>
            <a:lstStyle/>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70代</a:t>
              </a:r>
            </a:p>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36.8%</a:t>
              </a:r>
            </a:p>
          </p:txBody>
        </p:sp>
        <p:sp>
          <p:nvSpPr>
            <p:cNvPr id="5" name="TextBox 5"/>
            <p:cNvSpPr txBox="1"/>
            <p:nvPr/>
          </p:nvSpPr>
          <p:spPr>
            <a:xfrm>
              <a:off x="8144284" y="5901401"/>
              <a:ext cx="1766699" cy="1471685"/>
            </a:xfrm>
            <a:prstGeom prst="rect">
              <a:avLst/>
            </a:prstGeom>
          </p:spPr>
          <p:txBody>
            <a:bodyPr lIns="0" tIns="0" rIns="0" bIns="0" rtlCol="0" anchor="t">
              <a:spAutoFit/>
            </a:bodyPr>
            <a:lstStyle/>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50代</a:t>
              </a:r>
            </a:p>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21.1%</a:t>
              </a:r>
            </a:p>
          </p:txBody>
        </p:sp>
        <p:sp>
          <p:nvSpPr>
            <p:cNvPr id="6" name="TextBox 6"/>
            <p:cNvSpPr txBox="1"/>
            <p:nvPr/>
          </p:nvSpPr>
          <p:spPr>
            <a:xfrm>
              <a:off x="7366439" y="1240029"/>
              <a:ext cx="1766699" cy="1471685"/>
            </a:xfrm>
            <a:prstGeom prst="rect">
              <a:avLst/>
            </a:prstGeom>
          </p:spPr>
          <p:txBody>
            <a:bodyPr lIns="0" tIns="0" rIns="0" bIns="0" rtlCol="0" anchor="t">
              <a:spAutoFit/>
            </a:bodyPr>
            <a:lstStyle/>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40代</a:t>
              </a:r>
            </a:p>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15.8%</a:t>
              </a:r>
            </a:p>
          </p:txBody>
        </p:sp>
        <p:sp>
          <p:nvSpPr>
            <p:cNvPr id="7" name="TextBox 7"/>
            <p:cNvSpPr txBox="1"/>
            <p:nvPr/>
          </p:nvSpPr>
          <p:spPr>
            <a:xfrm>
              <a:off x="4899059" y="8427262"/>
              <a:ext cx="1766699" cy="1471685"/>
            </a:xfrm>
            <a:prstGeom prst="rect">
              <a:avLst/>
            </a:prstGeom>
          </p:spPr>
          <p:txBody>
            <a:bodyPr lIns="0" tIns="0" rIns="0" bIns="0" rtlCol="0" anchor="t">
              <a:spAutoFit/>
            </a:bodyPr>
            <a:lstStyle/>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60代</a:t>
              </a:r>
            </a:p>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10.5%</a:t>
              </a:r>
            </a:p>
          </p:txBody>
        </p:sp>
        <p:sp>
          <p:nvSpPr>
            <p:cNvPr id="8" name="TextBox 8"/>
            <p:cNvSpPr txBox="1"/>
            <p:nvPr/>
          </p:nvSpPr>
          <p:spPr>
            <a:xfrm>
              <a:off x="2785221" y="79909"/>
              <a:ext cx="1766699" cy="1471685"/>
            </a:xfrm>
            <a:prstGeom prst="rect">
              <a:avLst/>
            </a:prstGeom>
          </p:spPr>
          <p:txBody>
            <a:bodyPr lIns="0" tIns="0" rIns="0" bIns="0" rtlCol="0" anchor="t">
              <a:spAutoFit/>
            </a:bodyPr>
            <a:lstStyle/>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80代</a:t>
              </a:r>
            </a:p>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10.5%</a:t>
              </a:r>
            </a:p>
          </p:txBody>
        </p:sp>
        <p:sp>
          <p:nvSpPr>
            <p:cNvPr id="9" name="TextBox 9"/>
            <p:cNvSpPr txBox="1"/>
            <p:nvPr/>
          </p:nvSpPr>
          <p:spPr>
            <a:xfrm>
              <a:off x="5078010" y="-95250"/>
              <a:ext cx="1408796" cy="1471685"/>
            </a:xfrm>
            <a:prstGeom prst="rect">
              <a:avLst/>
            </a:prstGeom>
          </p:spPr>
          <p:txBody>
            <a:bodyPr lIns="0" tIns="0" rIns="0" bIns="0" rtlCol="0" anchor="t">
              <a:spAutoFit/>
            </a:bodyPr>
            <a:lstStyle/>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30代</a:t>
              </a:r>
            </a:p>
            <a:p>
              <a:pPr algn="ctr">
                <a:lnSpc>
                  <a:spcPts val="4623"/>
                </a:lnSpc>
              </a:pPr>
              <a:r>
                <a:rPr lang="en-US" sz="3302">
                  <a:solidFill>
                    <a:srgbClr val="000000"/>
                  </a:solidFill>
                  <a:latin typeface="HGSSoeiKakugothicUB" panose="020B0900000000000000" pitchFamily="34" charset="-128"/>
                  <a:ea typeface="HGSSoeiKakugothicUB" panose="020B0900000000000000" pitchFamily="34" charset="-128"/>
                </a:rPr>
                <a:t>5.3%</a:t>
              </a:r>
            </a:p>
          </p:txBody>
        </p:sp>
        <p:grpSp>
          <p:nvGrpSpPr>
            <p:cNvPr id="10" name="Group 10"/>
            <p:cNvGrpSpPr>
              <a:grpSpLocks noChangeAspect="1"/>
            </p:cNvGrpSpPr>
            <p:nvPr/>
          </p:nvGrpSpPr>
          <p:grpSpPr>
            <a:xfrm>
              <a:off x="1925570" y="1836302"/>
              <a:ext cx="6291520" cy="6291520"/>
              <a:chOff x="0" y="0"/>
              <a:chExt cx="2540000" cy="2540000"/>
            </a:xfrm>
          </p:grpSpPr>
          <p:sp>
            <p:nvSpPr>
              <p:cNvPr id="11" name="Freeform 11"/>
              <p:cNvSpPr/>
              <p:nvPr/>
            </p:nvSpPr>
            <p:spPr>
              <a:xfrm>
                <a:off x="1270000" y="0"/>
                <a:ext cx="471887" cy="1270000"/>
              </a:xfrm>
              <a:custGeom>
                <a:avLst/>
                <a:gdLst/>
                <a:ahLst/>
                <a:cxnLst/>
                <a:rect l="l" t="t" r="r" b="b"/>
                <a:pathLst>
                  <a:path w="471887" h="1270000">
                    <a:moveTo>
                      <a:pt x="0" y="0"/>
                    </a:moveTo>
                    <a:lnTo>
                      <a:pt x="0" y="0"/>
                    </a:lnTo>
                    <a:cubicBezTo>
                      <a:pt x="161649" y="0"/>
                      <a:pt x="321811" y="30860"/>
                      <a:pt x="471887" y="90923"/>
                    </a:cubicBezTo>
                    <a:lnTo>
                      <a:pt x="0" y="1270000"/>
                    </a:lnTo>
                    <a:close/>
                  </a:path>
                </a:pathLst>
              </a:custGeom>
              <a:solidFill>
                <a:srgbClr val="6CE5E8"/>
              </a:solidFill>
            </p:spPr>
          </p:sp>
          <p:sp>
            <p:nvSpPr>
              <p:cNvPr id="12" name="Freeform 12"/>
              <p:cNvSpPr/>
              <p:nvPr/>
            </p:nvSpPr>
            <p:spPr>
              <a:xfrm>
                <a:off x="1270000" y="68812"/>
                <a:ext cx="1245182" cy="1201188"/>
              </a:xfrm>
              <a:custGeom>
                <a:avLst/>
                <a:gdLst/>
                <a:ahLst/>
                <a:cxnLst/>
                <a:rect l="l" t="t" r="r" b="b"/>
                <a:pathLst>
                  <a:path w="1245182" h="1201188">
                    <a:moveTo>
                      <a:pt x="412368" y="0"/>
                    </a:moveTo>
                    <a:cubicBezTo>
                      <a:pt x="839317" y="146572"/>
                      <a:pt x="1156377" y="508757"/>
                      <a:pt x="1245182" y="951342"/>
                    </a:cubicBezTo>
                    <a:lnTo>
                      <a:pt x="0" y="1201188"/>
                    </a:lnTo>
                    <a:close/>
                  </a:path>
                </a:pathLst>
              </a:custGeom>
              <a:solidFill>
                <a:srgbClr val="41B8D5"/>
              </a:solidFill>
            </p:spPr>
          </p:sp>
          <p:sp>
            <p:nvSpPr>
              <p:cNvPr id="13" name="Freeform 13"/>
              <p:cNvSpPr/>
              <p:nvPr/>
            </p:nvSpPr>
            <p:spPr>
              <a:xfrm>
                <a:off x="1270000" y="958233"/>
                <a:ext cx="1379678" cy="1457512"/>
              </a:xfrm>
              <a:custGeom>
                <a:avLst/>
                <a:gdLst/>
                <a:ahLst/>
                <a:cxnLst/>
                <a:rect l="l" t="t" r="r" b="b"/>
                <a:pathLst>
                  <a:path w="1379678" h="1457512">
                    <a:moveTo>
                      <a:pt x="1231138" y="0"/>
                    </a:moveTo>
                    <a:cubicBezTo>
                      <a:pt x="1379678" y="586572"/>
                      <a:pt x="1093761" y="1196480"/>
                      <a:pt x="547875" y="1457513"/>
                    </a:cubicBezTo>
                    <a:lnTo>
                      <a:pt x="0" y="311767"/>
                    </a:lnTo>
                    <a:close/>
                  </a:path>
                </a:pathLst>
              </a:custGeom>
              <a:solidFill>
                <a:srgbClr val="2D8BBA"/>
              </a:solidFill>
            </p:spPr>
          </p:sp>
          <p:sp>
            <p:nvSpPr>
              <p:cNvPr id="14" name="Freeform 14"/>
              <p:cNvSpPr/>
              <p:nvPr/>
            </p:nvSpPr>
            <p:spPr>
              <a:xfrm>
                <a:off x="998618" y="1270000"/>
                <a:ext cx="875835" cy="1305706"/>
              </a:xfrm>
              <a:custGeom>
                <a:avLst/>
                <a:gdLst/>
                <a:ahLst/>
                <a:cxnLst/>
                <a:rect l="l" t="t" r="r" b="b"/>
                <a:pathLst>
                  <a:path w="875835" h="1305706">
                    <a:moveTo>
                      <a:pt x="875835" y="1116932"/>
                    </a:moveTo>
                    <a:cubicBezTo>
                      <a:pt x="608150" y="1261796"/>
                      <a:pt x="297340" y="1305706"/>
                      <a:pt x="0" y="1240666"/>
                    </a:cubicBezTo>
                    <a:lnTo>
                      <a:pt x="271382" y="0"/>
                    </a:lnTo>
                    <a:close/>
                  </a:path>
                </a:pathLst>
              </a:custGeom>
              <a:solidFill>
                <a:srgbClr val="2F5F98"/>
              </a:solidFill>
            </p:spPr>
          </p:sp>
          <p:sp>
            <p:nvSpPr>
              <p:cNvPr id="15" name="Freeform 15"/>
              <p:cNvSpPr/>
              <p:nvPr/>
            </p:nvSpPr>
            <p:spPr>
              <a:xfrm>
                <a:off x="-82601" y="230058"/>
                <a:ext cx="1352601" cy="2292621"/>
              </a:xfrm>
              <a:custGeom>
                <a:avLst/>
                <a:gdLst/>
                <a:ahLst/>
                <a:cxnLst/>
                <a:rect l="l" t="t" r="r" b="b"/>
                <a:pathLst>
                  <a:path w="1352601" h="2292621">
                    <a:moveTo>
                      <a:pt x="1143566" y="2292621"/>
                    </a:moveTo>
                    <a:cubicBezTo>
                      <a:pt x="634929" y="2207744"/>
                      <a:pt x="228108" y="1823735"/>
                      <a:pt x="114054" y="1320836"/>
                    </a:cubicBezTo>
                    <a:cubicBezTo>
                      <a:pt x="0" y="817937"/>
                      <a:pt x="201358" y="295997"/>
                      <a:pt x="623615" y="0"/>
                    </a:cubicBezTo>
                    <a:lnTo>
                      <a:pt x="1352601" y="1039942"/>
                    </a:lnTo>
                    <a:close/>
                  </a:path>
                </a:pathLst>
              </a:custGeom>
              <a:solidFill>
                <a:srgbClr val="31356E"/>
              </a:solidFill>
            </p:spPr>
          </p:sp>
          <p:sp>
            <p:nvSpPr>
              <p:cNvPr id="16" name="Freeform 16"/>
              <p:cNvSpPr/>
              <p:nvPr/>
            </p:nvSpPr>
            <p:spPr>
              <a:xfrm>
                <a:off x="489950" y="0"/>
                <a:ext cx="780050" cy="1270000"/>
              </a:xfrm>
              <a:custGeom>
                <a:avLst/>
                <a:gdLst/>
                <a:ahLst/>
                <a:cxnLst/>
                <a:rect l="l" t="t" r="r" b="b"/>
                <a:pathLst>
                  <a:path w="780050" h="1270000">
                    <a:moveTo>
                      <a:pt x="0" y="267792"/>
                    </a:moveTo>
                    <a:cubicBezTo>
                      <a:pt x="222951" y="94262"/>
                      <a:pt x="497399" y="28"/>
                      <a:pt x="779923" y="0"/>
                    </a:cubicBezTo>
                    <a:lnTo>
                      <a:pt x="780050" y="1270000"/>
                    </a:lnTo>
                    <a:close/>
                  </a:path>
                </a:pathLst>
              </a:custGeom>
              <a:solidFill>
                <a:srgbClr val="A66C98"/>
              </a:solidFill>
            </p:spPr>
          </p:sp>
        </p:grpSp>
      </p:grpSp>
      <p:sp>
        <p:nvSpPr>
          <p:cNvPr id="17" name="TextBox 17"/>
          <p:cNvSpPr txBox="1"/>
          <p:nvPr/>
        </p:nvSpPr>
        <p:spPr>
          <a:xfrm>
            <a:off x="12266331" y="439737"/>
            <a:ext cx="2552700" cy="863600"/>
          </a:xfrm>
          <a:prstGeom prst="rect">
            <a:avLst/>
          </a:prstGeom>
        </p:spPr>
        <p:txBody>
          <a:bodyPr lIns="0" tIns="0" rIns="0" bIns="0" rtlCol="0" anchor="t">
            <a:spAutoFit/>
          </a:bodyPr>
          <a:lstStyle/>
          <a:p>
            <a:pPr algn="ctr">
              <a:lnSpc>
                <a:spcPts val="7000"/>
              </a:lnSpc>
            </a:pPr>
            <a:r>
              <a:rPr lang="en-US" sz="5000">
                <a:solidFill>
                  <a:srgbClr val="000000"/>
                </a:solidFill>
                <a:ea typeface="Noto Sans Regular Bold"/>
              </a:rPr>
              <a:t>年齢構成</a:t>
            </a:r>
          </a:p>
        </p:txBody>
      </p:sp>
      <p:grpSp>
        <p:nvGrpSpPr>
          <p:cNvPr id="18" name="Group 18"/>
          <p:cNvGrpSpPr/>
          <p:nvPr/>
        </p:nvGrpSpPr>
        <p:grpSpPr>
          <a:xfrm>
            <a:off x="372205" y="2391719"/>
            <a:ext cx="8414607" cy="7565935"/>
            <a:chOff x="0" y="-85725"/>
            <a:chExt cx="11219477" cy="10087913"/>
          </a:xfrm>
        </p:grpSpPr>
        <p:sp>
          <p:nvSpPr>
            <p:cNvPr id="19" name="TextBox 19"/>
            <p:cNvSpPr txBox="1"/>
            <p:nvPr/>
          </p:nvSpPr>
          <p:spPr>
            <a:xfrm>
              <a:off x="0" y="975693"/>
              <a:ext cx="2286883" cy="2306700"/>
            </a:xfrm>
            <a:prstGeom prst="rect">
              <a:avLst/>
            </a:prstGeom>
          </p:spPr>
          <p:txBody>
            <a:bodyPr lIns="0" tIns="0" rIns="0" bIns="0" rtlCol="0" anchor="t">
              <a:spAutoFit/>
            </a:bodyPr>
            <a:lstStyle/>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30-40年</a:t>
              </a:r>
            </a:p>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31.6%</a:t>
              </a:r>
            </a:p>
          </p:txBody>
        </p:sp>
        <p:sp>
          <p:nvSpPr>
            <p:cNvPr id="20" name="TextBox 20"/>
            <p:cNvSpPr txBox="1"/>
            <p:nvPr/>
          </p:nvSpPr>
          <p:spPr>
            <a:xfrm>
              <a:off x="7751513" y="-85725"/>
              <a:ext cx="1792203" cy="1548148"/>
            </a:xfrm>
            <a:prstGeom prst="rect">
              <a:avLst/>
            </a:prstGeom>
          </p:spPr>
          <p:txBody>
            <a:bodyPr lIns="0" tIns="0" rIns="0" bIns="0" rtlCol="0" anchor="t">
              <a:spAutoFit/>
            </a:bodyPr>
            <a:lstStyle/>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1年</a:t>
              </a:r>
            </a:p>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21.1%</a:t>
              </a:r>
            </a:p>
          </p:txBody>
        </p:sp>
        <p:sp>
          <p:nvSpPr>
            <p:cNvPr id="21" name="TextBox 21"/>
            <p:cNvSpPr txBox="1"/>
            <p:nvPr/>
          </p:nvSpPr>
          <p:spPr>
            <a:xfrm>
              <a:off x="977104" y="6831159"/>
              <a:ext cx="2286883" cy="2306700"/>
            </a:xfrm>
            <a:prstGeom prst="rect">
              <a:avLst/>
            </a:prstGeom>
          </p:spPr>
          <p:txBody>
            <a:bodyPr lIns="0" tIns="0" rIns="0" bIns="0" rtlCol="0" anchor="t">
              <a:spAutoFit/>
            </a:bodyPr>
            <a:lstStyle/>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20-29年</a:t>
              </a:r>
            </a:p>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15.8%</a:t>
              </a:r>
            </a:p>
          </p:txBody>
        </p:sp>
        <p:sp>
          <p:nvSpPr>
            <p:cNvPr id="22" name="TextBox 22"/>
            <p:cNvSpPr txBox="1"/>
            <p:nvPr/>
          </p:nvSpPr>
          <p:spPr>
            <a:xfrm>
              <a:off x="9427274" y="3734624"/>
              <a:ext cx="1792203" cy="1548148"/>
            </a:xfrm>
            <a:prstGeom prst="rect">
              <a:avLst/>
            </a:prstGeom>
          </p:spPr>
          <p:txBody>
            <a:bodyPr lIns="0" tIns="0" rIns="0" bIns="0" rtlCol="0" anchor="t">
              <a:spAutoFit/>
            </a:bodyPr>
            <a:lstStyle/>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4年</a:t>
              </a:r>
            </a:p>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10.5%</a:t>
              </a:r>
            </a:p>
          </p:txBody>
        </p:sp>
        <p:sp>
          <p:nvSpPr>
            <p:cNvPr id="23" name="TextBox 23"/>
            <p:cNvSpPr txBox="1"/>
            <p:nvPr/>
          </p:nvSpPr>
          <p:spPr>
            <a:xfrm>
              <a:off x="8284041" y="6340932"/>
              <a:ext cx="1792203" cy="1548148"/>
            </a:xfrm>
            <a:prstGeom prst="rect">
              <a:avLst/>
            </a:prstGeom>
          </p:spPr>
          <p:txBody>
            <a:bodyPr lIns="0" tIns="0" rIns="0" bIns="0" rtlCol="0" anchor="t">
              <a:spAutoFit/>
            </a:bodyPr>
            <a:lstStyle/>
            <a:p>
              <a:pPr algn="ctr">
                <a:lnSpc>
                  <a:spcPts val="4690"/>
                </a:lnSpc>
              </a:pPr>
              <a:r>
                <a:rPr lang="en-US" sz="3350" dirty="0">
                  <a:solidFill>
                    <a:srgbClr val="000000"/>
                  </a:solidFill>
                  <a:latin typeface="HGSSoeiKakugothicUB" panose="020B0900000000000000" pitchFamily="34" charset="-128"/>
                  <a:ea typeface="HGSSoeiKakugothicUB" panose="020B0900000000000000" pitchFamily="34" charset="-128"/>
                </a:rPr>
                <a:t>5-9年</a:t>
              </a:r>
            </a:p>
            <a:p>
              <a:pPr algn="ctr">
                <a:lnSpc>
                  <a:spcPts val="4690"/>
                </a:lnSpc>
              </a:pPr>
              <a:r>
                <a:rPr lang="en-US" sz="3350" dirty="0">
                  <a:solidFill>
                    <a:srgbClr val="000000"/>
                  </a:solidFill>
                  <a:latin typeface="HGSSoeiKakugothicUB" panose="020B0900000000000000" pitchFamily="34" charset="-128"/>
                  <a:ea typeface="HGSSoeiKakugothicUB" panose="020B0900000000000000" pitchFamily="34" charset="-128"/>
                </a:rPr>
                <a:t>10.5%</a:t>
              </a:r>
            </a:p>
          </p:txBody>
        </p:sp>
        <p:sp>
          <p:nvSpPr>
            <p:cNvPr id="24" name="TextBox 24"/>
            <p:cNvSpPr txBox="1"/>
            <p:nvPr/>
          </p:nvSpPr>
          <p:spPr>
            <a:xfrm>
              <a:off x="5533702" y="7695488"/>
              <a:ext cx="2286883" cy="2306700"/>
            </a:xfrm>
            <a:prstGeom prst="rect">
              <a:avLst/>
            </a:prstGeom>
          </p:spPr>
          <p:txBody>
            <a:bodyPr lIns="0" tIns="0" rIns="0" bIns="0" rtlCol="0" anchor="t">
              <a:spAutoFit/>
            </a:bodyPr>
            <a:lstStyle/>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10-19年</a:t>
              </a:r>
            </a:p>
            <a:p>
              <a:pPr algn="ctr">
                <a:lnSpc>
                  <a:spcPts val="4690"/>
                </a:lnSpc>
              </a:pPr>
              <a:r>
                <a:rPr lang="en-US" sz="3350">
                  <a:solidFill>
                    <a:srgbClr val="000000"/>
                  </a:solidFill>
                  <a:latin typeface="HGSSoeiKakugothicUB" panose="020B0900000000000000" pitchFamily="34" charset="-128"/>
                  <a:ea typeface="HGSSoeiKakugothicUB" panose="020B0900000000000000" pitchFamily="34" charset="-128"/>
                </a:rPr>
                <a:t>10.5%</a:t>
              </a:r>
            </a:p>
          </p:txBody>
        </p:sp>
        <p:grpSp>
          <p:nvGrpSpPr>
            <p:cNvPr id="25" name="Group 25"/>
            <p:cNvGrpSpPr>
              <a:grpSpLocks noChangeAspect="1"/>
            </p:cNvGrpSpPr>
            <p:nvPr/>
          </p:nvGrpSpPr>
          <p:grpSpPr>
            <a:xfrm>
              <a:off x="2764629" y="998482"/>
              <a:ext cx="6382344" cy="6382344"/>
              <a:chOff x="0" y="0"/>
              <a:chExt cx="2540000" cy="2540000"/>
            </a:xfrm>
          </p:grpSpPr>
          <p:sp>
            <p:nvSpPr>
              <p:cNvPr id="26" name="Freeform 26"/>
              <p:cNvSpPr/>
              <p:nvPr/>
            </p:nvSpPr>
            <p:spPr>
              <a:xfrm>
                <a:off x="1270000" y="0"/>
                <a:ext cx="1245182" cy="1270000"/>
              </a:xfrm>
              <a:custGeom>
                <a:avLst/>
                <a:gdLst/>
                <a:ahLst/>
                <a:cxnLst/>
                <a:rect l="l" t="t" r="r" b="b"/>
                <a:pathLst>
                  <a:path w="1245182" h="1270000">
                    <a:moveTo>
                      <a:pt x="0" y="0"/>
                    </a:moveTo>
                    <a:cubicBezTo>
                      <a:pt x="605087" y="0"/>
                      <a:pt x="1126143" y="426892"/>
                      <a:pt x="1245182" y="1020154"/>
                    </a:cubicBezTo>
                    <a:lnTo>
                      <a:pt x="0" y="1270000"/>
                    </a:lnTo>
                    <a:close/>
                  </a:path>
                </a:pathLst>
              </a:custGeom>
              <a:solidFill>
                <a:srgbClr val="6CE5E8"/>
              </a:solidFill>
            </p:spPr>
          </p:sp>
          <p:sp>
            <p:nvSpPr>
              <p:cNvPr id="27" name="Freeform 27"/>
              <p:cNvSpPr/>
              <p:nvPr/>
            </p:nvSpPr>
            <p:spPr>
              <a:xfrm>
                <a:off x="1270000" y="958233"/>
                <a:ext cx="1305857" cy="879410"/>
              </a:xfrm>
              <a:custGeom>
                <a:avLst/>
                <a:gdLst/>
                <a:ahLst/>
                <a:cxnLst/>
                <a:rect l="l" t="t" r="r" b="b"/>
                <a:pathLst>
                  <a:path w="1305857" h="879410">
                    <a:moveTo>
                      <a:pt x="1231138" y="0"/>
                    </a:moveTo>
                    <a:cubicBezTo>
                      <a:pt x="1305857" y="295057"/>
                      <a:pt x="1272124" y="607135"/>
                      <a:pt x="1136082" y="879410"/>
                    </a:cubicBezTo>
                    <a:lnTo>
                      <a:pt x="0" y="311767"/>
                    </a:lnTo>
                    <a:close/>
                  </a:path>
                </a:pathLst>
              </a:custGeom>
              <a:solidFill>
                <a:srgbClr val="41B8D5"/>
              </a:solidFill>
            </p:spPr>
          </p:sp>
          <p:sp>
            <p:nvSpPr>
              <p:cNvPr id="28" name="Freeform 28"/>
              <p:cNvSpPr/>
              <p:nvPr/>
            </p:nvSpPr>
            <p:spPr>
              <a:xfrm>
                <a:off x="1270000" y="1270000"/>
                <a:ext cx="1163032" cy="1145746"/>
              </a:xfrm>
              <a:custGeom>
                <a:avLst/>
                <a:gdLst/>
                <a:ahLst/>
                <a:cxnLst/>
                <a:rect l="l" t="t" r="r" b="b"/>
                <a:pathLst>
                  <a:path w="1163032" h="1145746">
                    <a:moveTo>
                      <a:pt x="1163032" y="510153"/>
                    </a:moveTo>
                    <a:cubicBezTo>
                      <a:pt x="1040768" y="788887"/>
                      <a:pt x="822466" y="1014442"/>
                      <a:pt x="547875" y="1145746"/>
                    </a:cubicBezTo>
                    <a:lnTo>
                      <a:pt x="0" y="0"/>
                    </a:lnTo>
                    <a:close/>
                  </a:path>
                </a:pathLst>
              </a:custGeom>
              <a:solidFill>
                <a:srgbClr val="2D8BBA"/>
              </a:solidFill>
            </p:spPr>
          </p:sp>
          <p:sp>
            <p:nvSpPr>
              <p:cNvPr id="29" name="Freeform 29"/>
              <p:cNvSpPr/>
              <p:nvPr/>
            </p:nvSpPr>
            <p:spPr>
              <a:xfrm>
                <a:off x="998618" y="1270000"/>
                <a:ext cx="875835" cy="1305706"/>
              </a:xfrm>
              <a:custGeom>
                <a:avLst/>
                <a:gdLst/>
                <a:ahLst/>
                <a:cxnLst/>
                <a:rect l="l" t="t" r="r" b="b"/>
                <a:pathLst>
                  <a:path w="875835" h="1305706">
                    <a:moveTo>
                      <a:pt x="875835" y="1116932"/>
                    </a:moveTo>
                    <a:cubicBezTo>
                      <a:pt x="608150" y="1261796"/>
                      <a:pt x="297340" y="1305706"/>
                      <a:pt x="0" y="1240666"/>
                    </a:cubicBezTo>
                    <a:lnTo>
                      <a:pt x="271382" y="0"/>
                    </a:lnTo>
                    <a:close/>
                  </a:path>
                </a:pathLst>
              </a:custGeom>
              <a:solidFill>
                <a:srgbClr val="2F5F98"/>
              </a:solidFill>
            </p:spPr>
          </p:sp>
          <p:sp>
            <p:nvSpPr>
              <p:cNvPr id="30" name="Freeform 30"/>
              <p:cNvSpPr/>
              <p:nvPr/>
            </p:nvSpPr>
            <p:spPr>
              <a:xfrm>
                <a:off x="82924" y="1270000"/>
                <a:ext cx="1187076" cy="1252679"/>
              </a:xfrm>
              <a:custGeom>
                <a:avLst/>
                <a:gdLst/>
                <a:ahLst/>
                <a:cxnLst/>
                <a:rect l="l" t="t" r="r" b="b"/>
                <a:pathLst>
                  <a:path w="1187076" h="1252679">
                    <a:moveTo>
                      <a:pt x="978041" y="1252679"/>
                    </a:moveTo>
                    <a:cubicBezTo>
                      <a:pt x="532791" y="1178380"/>
                      <a:pt x="160441" y="873321"/>
                      <a:pt x="0" y="451388"/>
                    </a:cubicBezTo>
                    <a:lnTo>
                      <a:pt x="1187076" y="0"/>
                    </a:lnTo>
                    <a:close/>
                  </a:path>
                </a:pathLst>
              </a:custGeom>
              <a:solidFill>
                <a:srgbClr val="31356E"/>
              </a:solidFill>
            </p:spPr>
          </p:sp>
          <p:sp>
            <p:nvSpPr>
              <p:cNvPr id="31" name="Freeform 31"/>
              <p:cNvSpPr/>
              <p:nvPr/>
            </p:nvSpPr>
            <p:spPr>
              <a:xfrm>
                <a:off x="-65274" y="0"/>
                <a:ext cx="1335274" cy="1780153"/>
              </a:xfrm>
              <a:custGeom>
                <a:avLst/>
                <a:gdLst/>
                <a:ahLst/>
                <a:cxnLst/>
                <a:rect l="l" t="t" r="r" b="b"/>
                <a:pathLst>
                  <a:path w="1335274" h="1780153">
                    <a:moveTo>
                      <a:pt x="172242" y="1780153"/>
                    </a:moveTo>
                    <a:cubicBezTo>
                      <a:pt x="0" y="1387481"/>
                      <a:pt x="37531" y="934407"/>
                      <a:pt x="272038" y="575429"/>
                    </a:cubicBezTo>
                    <a:cubicBezTo>
                      <a:pt x="506545" y="216451"/>
                      <a:pt x="906359" y="43"/>
                      <a:pt x="1335147" y="0"/>
                    </a:cubicBezTo>
                    <a:lnTo>
                      <a:pt x="1335274" y="1270000"/>
                    </a:lnTo>
                    <a:close/>
                  </a:path>
                </a:pathLst>
              </a:custGeom>
              <a:solidFill>
                <a:srgbClr val="A66C98"/>
              </a:solidFill>
            </p:spPr>
          </p:sp>
        </p:grpSp>
      </p:grpSp>
      <p:sp>
        <p:nvSpPr>
          <p:cNvPr id="32" name="TextBox 32"/>
          <p:cNvSpPr txBox="1"/>
          <p:nvPr/>
        </p:nvSpPr>
        <p:spPr>
          <a:xfrm>
            <a:off x="3303159" y="439738"/>
            <a:ext cx="2552700" cy="863600"/>
          </a:xfrm>
          <a:prstGeom prst="rect">
            <a:avLst/>
          </a:prstGeom>
        </p:spPr>
        <p:txBody>
          <a:bodyPr lIns="0" tIns="0" rIns="0" bIns="0" rtlCol="0" anchor="t">
            <a:spAutoFit/>
          </a:bodyPr>
          <a:lstStyle/>
          <a:p>
            <a:pPr algn="ctr">
              <a:lnSpc>
                <a:spcPts val="7000"/>
              </a:lnSpc>
            </a:pPr>
            <a:r>
              <a:rPr lang="en-US" sz="5000" dirty="0" err="1">
                <a:solidFill>
                  <a:srgbClr val="000000"/>
                </a:solidFill>
                <a:ea typeface="Noto Sans Regular Bold"/>
              </a:rPr>
              <a:t>在籍年数</a:t>
            </a:r>
            <a:endParaRPr lang="en-US" sz="5000" dirty="0">
              <a:solidFill>
                <a:srgbClr val="000000"/>
              </a:solidFill>
              <a:ea typeface="Noto Sans Regular Bold"/>
            </a:endParaRPr>
          </a:p>
        </p:txBody>
      </p:sp>
      <p:sp>
        <p:nvSpPr>
          <p:cNvPr id="33" name="AutoShape 33"/>
          <p:cNvSpPr/>
          <p:nvPr/>
        </p:nvSpPr>
        <p:spPr>
          <a:xfrm>
            <a:off x="9005249" y="-2315882"/>
            <a:ext cx="111693" cy="13318672"/>
          </a:xfrm>
          <a:prstGeom prst="rect">
            <a:avLst/>
          </a:prstGeom>
          <a:solidFill>
            <a:srgbClr val="13538A"/>
          </a:solid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8922" y="2703071"/>
            <a:ext cx="15272405" cy="6739179"/>
            <a:chOff x="0" y="-85725"/>
            <a:chExt cx="20363206" cy="8985571"/>
          </a:xfrm>
        </p:grpSpPr>
        <p:sp>
          <p:nvSpPr>
            <p:cNvPr id="3" name="TextBox 3"/>
            <p:cNvSpPr txBox="1"/>
            <p:nvPr/>
          </p:nvSpPr>
          <p:spPr>
            <a:xfrm>
              <a:off x="886388" y="8203501"/>
              <a:ext cx="1285865" cy="696345"/>
            </a:xfrm>
            <a:prstGeom prst="rect">
              <a:avLst/>
            </a:prstGeom>
          </p:spPr>
          <p:txBody>
            <a:bodyPr wrap="square" lIns="0" tIns="0" rIns="0" bIns="0" rtlCol="0" anchor="t">
              <a:spAutoFit/>
            </a:bodyPr>
            <a:lstStyle/>
            <a:p>
              <a:pPr algn="ctr">
                <a:lnSpc>
                  <a:spcPts val="4773"/>
                </a:lnSpc>
              </a:pPr>
              <a:r>
                <a:rPr lang="en-US" sz="2800" dirty="0">
                  <a:solidFill>
                    <a:srgbClr val="352245"/>
                  </a:solidFill>
                  <a:latin typeface="HGSSoeiKakugothicUB" panose="020B0900000000000000" pitchFamily="34" charset="-128"/>
                  <a:ea typeface="HGSSoeiKakugothicUB" panose="020B0900000000000000" pitchFamily="34" charset="-128"/>
                </a:rPr>
                <a:t>2013</a:t>
              </a:r>
            </a:p>
          </p:txBody>
        </p:sp>
        <p:sp>
          <p:nvSpPr>
            <p:cNvPr id="4" name="TextBox 4"/>
            <p:cNvSpPr txBox="1"/>
            <p:nvPr/>
          </p:nvSpPr>
          <p:spPr>
            <a:xfrm>
              <a:off x="2540111"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2014</a:t>
              </a:r>
            </a:p>
          </p:txBody>
        </p:sp>
        <p:sp>
          <p:nvSpPr>
            <p:cNvPr id="5" name="TextBox 5"/>
            <p:cNvSpPr txBox="1"/>
            <p:nvPr/>
          </p:nvSpPr>
          <p:spPr>
            <a:xfrm>
              <a:off x="4193833"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2015</a:t>
              </a:r>
            </a:p>
          </p:txBody>
        </p:sp>
        <p:sp>
          <p:nvSpPr>
            <p:cNvPr id="6" name="TextBox 6"/>
            <p:cNvSpPr txBox="1"/>
            <p:nvPr/>
          </p:nvSpPr>
          <p:spPr>
            <a:xfrm>
              <a:off x="5847556"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2016</a:t>
              </a:r>
            </a:p>
          </p:txBody>
        </p:sp>
        <p:sp>
          <p:nvSpPr>
            <p:cNvPr id="7" name="TextBox 7"/>
            <p:cNvSpPr txBox="1"/>
            <p:nvPr/>
          </p:nvSpPr>
          <p:spPr>
            <a:xfrm>
              <a:off x="7501278"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2017</a:t>
              </a:r>
            </a:p>
          </p:txBody>
        </p:sp>
        <p:sp>
          <p:nvSpPr>
            <p:cNvPr id="8" name="TextBox 8"/>
            <p:cNvSpPr txBox="1"/>
            <p:nvPr/>
          </p:nvSpPr>
          <p:spPr>
            <a:xfrm>
              <a:off x="9155002"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2018</a:t>
              </a:r>
            </a:p>
          </p:txBody>
        </p:sp>
        <p:sp>
          <p:nvSpPr>
            <p:cNvPr id="9" name="TextBox 9"/>
            <p:cNvSpPr txBox="1"/>
            <p:nvPr/>
          </p:nvSpPr>
          <p:spPr>
            <a:xfrm>
              <a:off x="10808725"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2019</a:t>
              </a:r>
            </a:p>
          </p:txBody>
        </p:sp>
        <p:sp>
          <p:nvSpPr>
            <p:cNvPr id="10" name="TextBox 10"/>
            <p:cNvSpPr txBox="1"/>
            <p:nvPr/>
          </p:nvSpPr>
          <p:spPr>
            <a:xfrm>
              <a:off x="12462448"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2020</a:t>
              </a:r>
            </a:p>
          </p:txBody>
        </p:sp>
        <p:sp>
          <p:nvSpPr>
            <p:cNvPr id="11" name="TextBox 11"/>
            <p:cNvSpPr txBox="1"/>
            <p:nvPr/>
          </p:nvSpPr>
          <p:spPr>
            <a:xfrm>
              <a:off x="14116172"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2021</a:t>
              </a:r>
            </a:p>
          </p:txBody>
        </p:sp>
        <p:sp>
          <p:nvSpPr>
            <p:cNvPr id="12" name="TextBox 12"/>
            <p:cNvSpPr txBox="1"/>
            <p:nvPr/>
          </p:nvSpPr>
          <p:spPr>
            <a:xfrm>
              <a:off x="15769893"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2022</a:t>
              </a:r>
            </a:p>
          </p:txBody>
        </p:sp>
        <p:sp>
          <p:nvSpPr>
            <p:cNvPr id="13" name="TextBox 13"/>
            <p:cNvSpPr txBox="1"/>
            <p:nvPr/>
          </p:nvSpPr>
          <p:spPr>
            <a:xfrm>
              <a:off x="17423615"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2023</a:t>
              </a:r>
            </a:p>
          </p:txBody>
        </p:sp>
        <p:sp>
          <p:nvSpPr>
            <p:cNvPr id="14" name="TextBox 14"/>
            <p:cNvSpPr txBox="1"/>
            <p:nvPr/>
          </p:nvSpPr>
          <p:spPr>
            <a:xfrm>
              <a:off x="19077339" y="8203501"/>
              <a:ext cx="1285867" cy="696345"/>
            </a:xfrm>
            <a:prstGeom prst="rect">
              <a:avLst/>
            </a:prstGeom>
          </p:spPr>
          <p:txBody>
            <a:bodyPr lIns="0" tIns="0" rIns="0" bIns="0" rtlCol="0" anchor="t">
              <a:spAutoFit/>
            </a:bodyPr>
            <a:lstStyle/>
            <a:p>
              <a:pPr algn="ctr">
                <a:lnSpc>
                  <a:spcPts val="4773"/>
                </a:lnSpc>
              </a:pPr>
              <a:r>
                <a:rPr lang="en-US" sz="2800">
                  <a:solidFill>
                    <a:srgbClr val="352245"/>
                  </a:solidFill>
                  <a:latin typeface="HGSSoeiKakugothicUB" panose="020B0900000000000000" pitchFamily="34" charset="-128"/>
                  <a:ea typeface="HGSSoeiKakugothicUB" panose="020B0900000000000000" pitchFamily="34" charset="-128"/>
                </a:rPr>
                <a:t>2024</a:t>
              </a:r>
            </a:p>
          </p:txBody>
        </p:sp>
        <p:grpSp>
          <p:nvGrpSpPr>
            <p:cNvPr id="15" name="Group 15"/>
            <p:cNvGrpSpPr>
              <a:grpSpLocks noChangeAspect="1"/>
            </p:cNvGrpSpPr>
            <p:nvPr/>
          </p:nvGrpSpPr>
          <p:grpSpPr>
            <a:xfrm>
              <a:off x="1092421" y="344756"/>
              <a:ext cx="19064753" cy="7655757"/>
              <a:chOff x="0" y="0"/>
              <a:chExt cx="11730191" cy="4710446"/>
            </a:xfrm>
          </p:grpSpPr>
          <p:sp>
            <p:nvSpPr>
              <p:cNvPr id="16" name="Freeform 16"/>
              <p:cNvSpPr/>
              <p:nvPr/>
            </p:nvSpPr>
            <p:spPr>
              <a:xfrm>
                <a:off x="0" y="-6350"/>
                <a:ext cx="11730191" cy="12700"/>
              </a:xfrm>
              <a:custGeom>
                <a:avLst/>
                <a:gdLst/>
                <a:ahLst/>
                <a:cxnLst/>
                <a:rect l="l" t="t" r="r" b="b"/>
                <a:pathLst>
                  <a:path w="11730191" h="12700">
                    <a:moveTo>
                      <a:pt x="0" y="0"/>
                    </a:moveTo>
                    <a:lnTo>
                      <a:pt x="11730191" y="0"/>
                    </a:lnTo>
                    <a:lnTo>
                      <a:pt x="11730191" y="12700"/>
                    </a:lnTo>
                    <a:lnTo>
                      <a:pt x="0" y="12700"/>
                    </a:lnTo>
                    <a:close/>
                  </a:path>
                </a:pathLst>
              </a:custGeom>
              <a:solidFill>
                <a:srgbClr val="352245">
                  <a:alpha val="24706"/>
                </a:srgbClr>
              </a:solidFill>
            </p:spPr>
          </p:sp>
          <p:sp>
            <p:nvSpPr>
              <p:cNvPr id="17" name="Freeform 17"/>
              <p:cNvSpPr/>
              <p:nvPr/>
            </p:nvSpPr>
            <p:spPr>
              <a:xfrm>
                <a:off x="0" y="935739"/>
                <a:ext cx="11730191" cy="12700"/>
              </a:xfrm>
              <a:custGeom>
                <a:avLst/>
                <a:gdLst/>
                <a:ahLst/>
                <a:cxnLst/>
                <a:rect l="l" t="t" r="r" b="b"/>
                <a:pathLst>
                  <a:path w="11730191" h="12700">
                    <a:moveTo>
                      <a:pt x="0" y="0"/>
                    </a:moveTo>
                    <a:lnTo>
                      <a:pt x="11730191" y="0"/>
                    </a:lnTo>
                    <a:lnTo>
                      <a:pt x="11730191" y="12700"/>
                    </a:lnTo>
                    <a:lnTo>
                      <a:pt x="0" y="12700"/>
                    </a:lnTo>
                    <a:close/>
                  </a:path>
                </a:pathLst>
              </a:custGeom>
              <a:solidFill>
                <a:srgbClr val="352245">
                  <a:alpha val="24706"/>
                </a:srgbClr>
              </a:solidFill>
            </p:spPr>
          </p:sp>
          <p:sp>
            <p:nvSpPr>
              <p:cNvPr id="18" name="Freeform 18"/>
              <p:cNvSpPr/>
              <p:nvPr/>
            </p:nvSpPr>
            <p:spPr>
              <a:xfrm>
                <a:off x="0" y="1877828"/>
                <a:ext cx="11730191" cy="12700"/>
              </a:xfrm>
              <a:custGeom>
                <a:avLst/>
                <a:gdLst/>
                <a:ahLst/>
                <a:cxnLst/>
                <a:rect l="l" t="t" r="r" b="b"/>
                <a:pathLst>
                  <a:path w="11730191" h="12700">
                    <a:moveTo>
                      <a:pt x="0" y="0"/>
                    </a:moveTo>
                    <a:lnTo>
                      <a:pt x="11730191" y="0"/>
                    </a:lnTo>
                    <a:lnTo>
                      <a:pt x="11730191" y="12700"/>
                    </a:lnTo>
                    <a:lnTo>
                      <a:pt x="0" y="12700"/>
                    </a:lnTo>
                    <a:close/>
                  </a:path>
                </a:pathLst>
              </a:custGeom>
              <a:solidFill>
                <a:srgbClr val="352245">
                  <a:alpha val="24706"/>
                </a:srgbClr>
              </a:solidFill>
            </p:spPr>
          </p:sp>
          <p:sp>
            <p:nvSpPr>
              <p:cNvPr id="19" name="Freeform 19"/>
              <p:cNvSpPr/>
              <p:nvPr/>
            </p:nvSpPr>
            <p:spPr>
              <a:xfrm>
                <a:off x="0" y="2819918"/>
                <a:ext cx="11730191" cy="12700"/>
              </a:xfrm>
              <a:custGeom>
                <a:avLst/>
                <a:gdLst/>
                <a:ahLst/>
                <a:cxnLst/>
                <a:rect l="l" t="t" r="r" b="b"/>
                <a:pathLst>
                  <a:path w="11730191" h="12700">
                    <a:moveTo>
                      <a:pt x="0" y="0"/>
                    </a:moveTo>
                    <a:lnTo>
                      <a:pt x="11730191" y="0"/>
                    </a:lnTo>
                    <a:lnTo>
                      <a:pt x="11730191" y="12700"/>
                    </a:lnTo>
                    <a:lnTo>
                      <a:pt x="0" y="12700"/>
                    </a:lnTo>
                    <a:close/>
                  </a:path>
                </a:pathLst>
              </a:custGeom>
              <a:solidFill>
                <a:srgbClr val="352245">
                  <a:alpha val="24706"/>
                </a:srgbClr>
              </a:solidFill>
            </p:spPr>
          </p:sp>
          <p:sp>
            <p:nvSpPr>
              <p:cNvPr id="20" name="Freeform 20"/>
              <p:cNvSpPr/>
              <p:nvPr/>
            </p:nvSpPr>
            <p:spPr>
              <a:xfrm>
                <a:off x="0" y="3762007"/>
                <a:ext cx="11730191" cy="12700"/>
              </a:xfrm>
              <a:custGeom>
                <a:avLst/>
                <a:gdLst/>
                <a:ahLst/>
                <a:cxnLst/>
                <a:rect l="l" t="t" r="r" b="b"/>
                <a:pathLst>
                  <a:path w="11730191" h="12700">
                    <a:moveTo>
                      <a:pt x="0" y="0"/>
                    </a:moveTo>
                    <a:lnTo>
                      <a:pt x="11730191" y="0"/>
                    </a:lnTo>
                    <a:lnTo>
                      <a:pt x="11730191" y="12700"/>
                    </a:lnTo>
                    <a:lnTo>
                      <a:pt x="0" y="12700"/>
                    </a:lnTo>
                    <a:close/>
                  </a:path>
                </a:pathLst>
              </a:custGeom>
              <a:solidFill>
                <a:srgbClr val="352245">
                  <a:alpha val="24706"/>
                </a:srgbClr>
              </a:solidFill>
            </p:spPr>
          </p:sp>
          <p:sp>
            <p:nvSpPr>
              <p:cNvPr id="21" name="Freeform 21"/>
              <p:cNvSpPr/>
              <p:nvPr/>
            </p:nvSpPr>
            <p:spPr>
              <a:xfrm>
                <a:off x="0" y="4704096"/>
                <a:ext cx="11730191" cy="12700"/>
              </a:xfrm>
              <a:custGeom>
                <a:avLst/>
                <a:gdLst/>
                <a:ahLst/>
                <a:cxnLst/>
                <a:rect l="l" t="t" r="r" b="b"/>
                <a:pathLst>
                  <a:path w="11730191" h="12700">
                    <a:moveTo>
                      <a:pt x="0" y="0"/>
                    </a:moveTo>
                    <a:lnTo>
                      <a:pt x="11730191" y="0"/>
                    </a:lnTo>
                    <a:lnTo>
                      <a:pt x="11730191" y="12700"/>
                    </a:lnTo>
                    <a:lnTo>
                      <a:pt x="0" y="12700"/>
                    </a:lnTo>
                    <a:close/>
                  </a:path>
                </a:pathLst>
              </a:custGeom>
              <a:solidFill>
                <a:srgbClr val="352245">
                  <a:alpha val="60000"/>
                </a:srgbClr>
              </a:solidFill>
            </p:spPr>
          </p:sp>
        </p:grpSp>
        <p:sp>
          <p:nvSpPr>
            <p:cNvPr id="22" name="TextBox 22"/>
            <p:cNvSpPr txBox="1"/>
            <p:nvPr/>
          </p:nvSpPr>
          <p:spPr>
            <a:xfrm>
              <a:off x="0" y="-85725"/>
              <a:ext cx="803707" cy="713871"/>
            </a:xfrm>
            <a:prstGeom prst="rect">
              <a:avLst/>
            </a:prstGeom>
          </p:spPr>
          <p:txBody>
            <a:bodyPr lIns="0" tIns="0" rIns="0" bIns="0" rtlCol="0" anchor="t">
              <a:spAutoFit/>
            </a:bodyPr>
            <a:lstStyle/>
            <a:p>
              <a:pPr algn="r">
                <a:lnSpc>
                  <a:spcPts val="4773"/>
                </a:lnSpc>
              </a:pPr>
              <a:r>
                <a:rPr lang="en-US" sz="3409">
                  <a:solidFill>
                    <a:srgbClr val="352245"/>
                  </a:solidFill>
                  <a:latin typeface="HGSSoeiKakugothicUB" panose="020B0900000000000000" pitchFamily="34" charset="-128"/>
                  <a:ea typeface="HGSSoeiKakugothicUB" panose="020B0900000000000000" pitchFamily="34" charset="-128"/>
                </a:rPr>
                <a:t>25 </a:t>
              </a:r>
            </a:p>
          </p:txBody>
        </p:sp>
        <p:sp>
          <p:nvSpPr>
            <p:cNvPr id="23" name="TextBox 23"/>
            <p:cNvSpPr txBox="1"/>
            <p:nvPr/>
          </p:nvSpPr>
          <p:spPr>
            <a:xfrm>
              <a:off x="0" y="1445425"/>
              <a:ext cx="803707" cy="713871"/>
            </a:xfrm>
            <a:prstGeom prst="rect">
              <a:avLst/>
            </a:prstGeom>
          </p:spPr>
          <p:txBody>
            <a:bodyPr lIns="0" tIns="0" rIns="0" bIns="0" rtlCol="0" anchor="t">
              <a:spAutoFit/>
            </a:bodyPr>
            <a:lstStyle/>
            <a:p>
              <a:pPr algn="r">
                <a:lnSpc>
                  <a:spcPts val="4773"/>
                </a:lnSpc>
              </a:pPr>
              <a:r>
                <a:rPr lang="en-US" sz="3409">
                  <a:solidFill>
                    <a:srgbClr val="352245"/>
                  </a:solidFill>
                  <a:latin typeface="HGSSoeiKakugothicUB" panose="020B0900000000000000" pitchFamily="34" charset="-128"/>
                  <a:ea typeface="HGSSoeiKakugothicUB" panose="020B0900000000000000" pitchFamily="34" charset="-128"/>
                </a:rPr>
                <a:t>20 </a:t>
              </a:r>
            </a:p>
          </p:txBody>
        </p:sp>
        <p:sp>
          <p:nvSpPr>
            <p:cNvPr id="24" name="TextBox 24"/>
            <p:cNvSpPr txBox="1"/>
            <p:nvPr/>
          </p:nvSpPr>
          <p:spPr>
            <a:xfrm>
              <a:off x="0" y="2976579"/>
              <a:ext cx="803707" cy="713871"/>
            </a:xfrm>
            <a:prstGeom prst="rect">
              <a:avLst/>
            </a:prstGeom>
          </p:spPr>
          <p:txBody>
            <a:bodyPr lIns="0" tIns="0" rIns="0" bIns="0" rtlCol="0" anchor="t">
              <a:spAutoFit/>
            </a:bodyPr>
            <a:lstStyle/>
            <a:p>
              <a:pPr algn="r">
                <a:lnSpc>
                  <a:spcPts val="4773"/>
                </a:lnSpc>
              </a:pPr>
              <a:r>
                <a:rPr lang="en-US" sz="3409">
                  <a:solidFill>
                    <a:srgbClr val="352245"/>
                  </a:solidFill>
                  <a:latin typeface="HGSSoeiKakugothicUB" panose="020B0900000000000000" pitchFamily="34" charset="-128"/>
                  <a:ea typeface="HGSSoeiKakugothicUB" panose="020B0900000000000000" pitchFamily="34" charset="-128"/>
                </a:rPr>
                <a:t>15 </a:t>
              </a:r>
            </a:p>
          </p:txBody>
        </p:sp>
        <p:sp>
          <p:nvSpPr>
            <p:cNvPr id="25" name="TextBox 25"/>
            <p:cNvSpPr txBox="1"/>
            <p:nvPr/>
          </p:nvSpPr>
          <p:spPr>
            <a:xfrm>
              <a:off x="0" y="4507729"/>
              <a:ext cx="803707" cy="713871"/>
            </a:xfrm>
            <a:prstGeom prst="rect">
              <a:avLst/>
            </a:prstGeom>
          </p:spPr>
          <p:txBody>
            <a:bodyPr lIns="0" tIns="0" rIns="0" bIns="0" rtlCol="0" anchor="t">
              <a:spAutoFit/>
            </a:bodyPr>
            <a:lstStyle/>
            <a:p>
              <a:pPr algn="r">
                <a:lnSpc>
                  <a:spcPts val="4773"/>
                </a:lnSpc>
              </a:pPr>
              <a:r>
                <a:rPr lang="en-US" sz="3409">
                  <a:solidFill>
                    <a:srgbClr val="352245"/>
                  </a:solidFill>
                  <a:latin typeface="HGSSoeiKakugothicUB" panose="020B0900000000000000" pitchFamily="34" charset="-128"/>
                  <a:ea typeface="HGSSoeiKakugothicUB" panose="020B0900000000000000" pitchFamily="34" charset="-128"/>
                </a:rPr>
                <a:t>10 </a:t>
              </a:r>
            </a:p>
          </p:txBody>
        </p:sp>
        <p:sp>
          <p:nvSpPr>
            <p:cNvPr id="26" name="TextBox 26"/>
            <p:cNvSpPr txBox="1"/>
            <p:nvPr/>
          </p:nvSpPr>
          <p:spPr>
            <a:xfrm>
              <a:off x="321547" y="6038880"/>
              <a:ext cx="482160" cy="713871"/>
            </a:xfrm>
            <a:prstGeom prst="rect">
              <a:avLst/>
            </a:prstGeom>
          </p:spPr>
          <p:txBody>
            <a:bodyPr lIns="0" tIns="0" rIns="0" bIns="0" rtlCol="0" anchor="t">
              <a:spAutoFit/>
            </a:bodyPr>
            <a:lstStyle/>
            <a:p>
              <a:pPr algn="r">
                <a:lnSpc>
                  <a:spcPts val="4773"/>
                </a:lnSpc>
              </a:pPr>
              <a:r>
                <a:rPr lang="en-US" sz="3409">
                  <a:solidFill>
                    <a:srgbClr val="352245"/>
                  </a:solidFill>
                  <a:latin typeface="HGSSoeiKakugothicUB" panose="020B0900000000000000" pitchFamily="34" charset="-128"/>
                  <a:ea typeface="HGSSoeiKakugothicUB" panose="020B0900000000000000" pitchFamily="34" charset="-128"/>
                </a:rPr>
                <a:t>5 </a:t>
              </a:r>
            </a:p>
          </p:txBody>
        </p:sp>
        <p:sp>
          <p:nvSpPr>
            <p:cNvPr id="27" name="TextBox 27"/>
            <p:cNvSpPr txBox="1"/>
            <p:nvPr/>
          </p:nvSpPr>
          <p:spPr>
            <a:xfrm>
              <a:off x="321547" y="7570031"/>
              <a:ext cx="482160" cy="713871"/>
            </a:xfrm>
            <a:prstGeom prst="rect">
              <a:avLst/>
            </a:prstGeom>
          </p:spPr>
          <p:txBody>
            <a:bodyPr lIns="0" tIns="0" rIns="0" bIns="0" rtlCol="0" anchor="t">
              <a:spAutoFit/>
            </a:bodyPr>
            <a:lstStyle/>
            <a:p>
              <a:pPr algn="r">
                <a:lnSpc>
                  <a:spcPts val="4773"/>
                </a:lnSpc>
              </a:pPr>
              <a:r>
                <a:rPr lang="en-US" sz="3409">
                  <a:solidFill>
                    <a:srgbClr val="352245"/>
                  </a:solidFill>
                  <a:latin typeface="HGSSoeiKakugothicUB" panose="020B0900000000000000" pitchFamily="34" charset="-128"/>
                  <a:ea typeface="HGSSoeiKakugothicUB" panose="020B0900000000000000" pitchFamily="34" charset="-128"/>
                </a:rPr>
                <a:t>0 </a:t>
              </a:r>
            </a:p>
          </p:txBody>
        </p:sp>
        <p:grpSp>
          <p:nvGrpSpPr>
            <p:cNvPr id="28" name="Group 28"/>
            <p:cNvGrpSpPr>
              <a:grpSpLocks noChangeAspect="1"/>
            </p:cNvGrpSpPr>
            <p:nvPr/>
          </p:nvGrpSpPr>
          <p:grpSpPr>
            <a:xfrm>
              <a:off x="1092421" y="1559357"/>
              <a:ext cx="19064753" cy="6441156"/>
              <a:chOff x="0" y="747321"/>
              <a:chExt cx="11730191" cy="3963125"/>
            </a:xfrm>
          </p:grpSpPr>
          <p:sp>
            <p:nvSpPr>
              <p:cNvPr id="29" name="Freeform 29"/>
              <p:cNvSpPr/>
              <p:nvPr/>
            </p:nvSpPr>
            <p:spPr>
              <a:xfrm>
                <a:off x="0" y="747321"/>
                <a:ext cx="537634" cy="3963124"/>
              </a:xfrm>
              <a:custGeom>
                <a:avLst/>
                <a:gdLst/>
                <a:ahLst/>
                <a:cxnLst/>
                <a:rect l="l" t="t" r="r" b="b"/>
                <a:pathLst>
                  <a:path w="537634" h="3963124">
                    <a:moveTo>
                      <a:pt x="0" y="3963125"/>
                    </a:moveTo>
                    <a:lnTo>
                      <a:pt x="0" y="43011"/>
                    </a:lnTo>
                    <a:cubicBezTo>
                      <a:pt x="0" y="19257"/>
                      <a:pt x="19257" y="0"/>
                      <a:pt x="43011" y="0"/>
                    </a:cubicBezTo>
                    <a:lnTo>
                      <a:pt x="494623" y="0"/>
                    </a:lnTo>
                    <a:cubicBezTo>
                      <a:pt x="518377" y="0"/>
                      <a:pt x="537634" y="19257"/>
                      <a:pt x="537634" y="43011"/>
                    </a:cubicBezTo>
                    <a:lnTo>
                      <a:pt x="537634" y="3963125"/>
                    </a:lnTo>
                    <a:close/>
                  </a:path>
                </a:pathLst>
              </a:custGeom>
              <a:solidFill>
                <a:srgbClr val="13538A"/>
              </a:solidFill>
            </p:spPr>
          </p:sp>
          <p:sp>
            <p:nvSpPr>
              <p:cNvPr id="30" name="Freeform 30"/>
              <p:cNvSpPr/>
              <p:nvPr/>
            </p:nvSpPr>
            <p:spPr>
              <a:xfrm>
                <a:off x="1017505" y="935739"/>
                <a:ext cx="537634" cy="3774707"/>
              </a:xfrm>
              <a:custGeom>
                <a:avLst/>
                <a:gdLst/>
                <a:ahLst/>
                <a:cxnLst/>
                <a:rect l="l" t="t" r="r" b="b"/>
                <a:pathLst>
                  <a:path w="537634" h="3774707">
                    <a:moveTo>
                      <a:pt x="0" y="3774707"/>
                    </a:moveTo>
                    <a:lnTo>
                      <a:pt x="0" y="43011"/>
                    </a:lnTo>
                    <a:cubicBezTo>
                      <a:pt x="0" y="31604"/>
                      <a:pt x="4532" y="20664"/>
                      <a:pt x="12598" y="12598"/>
                    </a:cubicBezTo>
                    <a:cubicBezTo>
                      <a:pt x="20664" y="4532"/>
                      <a:pt x="31604" y="0"/>
                      <a:pt x="43011" y="0"/>
                    </a:cubicBezTo>
                    <a:lnTo>
                      <a:pt x="494623" y="0"/>
                    </a:lnTo>
                    <a:cubicBezTo>
                      <a:pt x="518377" y="0"/>
                      <a:pt x="537634" y="19257"/>
                      <a:pt x="537634" y="43011"/>
                    </a:cubicBezTo>
                    <a:lnTo>
                      <a:pt x="537634" y="3774707"/>
                    </a:lnTo>
                    <a:close/>
                  </a:path>
                </a:pathLst>
              </a:custGeom>
              <a:solidFill>
                <a:srgbClr val="13538A"/>
              </a:solidFill>
            </p:spPr>
          </p:sp>
          <p:sp>
            <p:nvSpPr>
              <p:cNvPr id="31" name="Freeform 31"/>
              <p:cNvSpPr/>
              <p:nvPr/>
            </p:nvSpPr>
            <p:spPr>
              <a:xfrm>
                <a:off x="2035010" y="747321"/>
                <a:ext cx="537634" cy="3963124"/>
              </a:xfrm>
              <a:custGeom>
                <a:avLst/>
                <a:gdLst/>
                <a:ahLst/>
                <a:cxnLst/>
                <a:rect l="l" t="t" r="r" b="b"/>
                <a:pathLst>
                  <a:path w="537634" h="3963124">
                    <a:moveTo>
                      <a:pt x="0" y="3963125"/>
                    </a:moveTo>
                    <a:lnTo>
                      <a:pt x="0" y="43011"/>
                    </a:lnTo>
                    <a:cubicBezTo>
                      <a:pt x="0" y="31604"/>
                      <a:pt x="4532" y="20664"/>
                      <a:pt x="12598" y="12598"/>
                    </a:cubicBezTo>
                    <a:cubicBezTo>
                      <a:pt x="20664" y="4532"/>
                      <a:pt x="31604" y="0"/>
                      <a:pt x="43011" y="0"/>
                    </a:cubicBezTo>
                    <a:lnTo>
                      <a:pt x="494623" y="0"/>
                    </a:lnTo>
                    <a:cubicBezTo>
                      <a:pt x="506031" y="0"/>
                      <a:pt x="516970" y="4532"/>
                      <a:pt x="525037" y="12598"/>
                    </a:cubicBezTo>
                    <a:cubicBezTo>
                      <a:pt x="533103" y="20664"/>
                      <a:pt x="537634" y="31604"/>
                      <a:pt x="537634" y="43011"/>
                    </a:cubicBezTo>
                    <a:lnTo>
                      <a:pt x="537634" y="3963125"/>
                    </a:lnTo>
                    <a:close/>
                  </a:path>
                </a:pathLst>
              </a:custGeom>
              <a:solidFill>
                <a:srgbClr val="13538A"/>
              </a:solidFill>
            </p:spPr>
          </p:sp>
          <p:sp>
            <p:nvSpPr>
              <p:cNvPr id="32" name="Freeform 32"/>
              <p:cNvSpPr/>
              <p:nvPr/>
            </p:nvSpPr>
            <p:spPr>
              <a:xfrm>
                <a:off x="3052516" y="747321"/>
                <a:ext cx="537634" cy="3963125"/>
              </a:xfrm>
              <a:custGeom>
                <a:avLst/>
                <a:gdLst/>
                <a:ahLst/>
                <a:cxnLst/>
                <a:rect l="l" t="t" r="r" b="b"/>
                <a:pathLst>
                  <a:path w="537634" h="3963125">
                    <a:moveTo>
                      <a:pt x="0" y="3963125"/>
                    </a:moveTo>
                    <a:lnTo>
                      <a:pt x="0" y="43011"/>
                    </a:lnTo>
                    <a:cubicBezTo>
                      <a:pt x="0" y="19257"/>
                      <a:pt x="19256" y="0"/>
                      <a:pt x="43010" y="0"/>
                    </a:cubicBezTo>
                    <a:lnTo>
                      <a:pt x="494623" y="0"/>
                    </a:lnTo>
                    <a:cubicBezTo>
                      <a:pt x="506030" y="0"/>
                      <a:pt x="516970" y="4532"/>
                      <a:pt x="525036" y="12598"/>
                    </a:cubicBezTo>
                    <a:cubicBezTo>
                      <a:pt x="533102" y="20664"/>
                      <a:pt x="537633" y="31604"/>
                      <a:pt x="537633" y="43011"/>
                    </a:cubicBezTo>
                    <a:lnTo>
                      <a:pt x="537633" y="3963125"/>
                    </a:lnTo>
                    <a:close/>
                  </a:path>
                </a:pathLst>
              </a:custGeom>
              <a:solidFill>
                <a:srgbClr val="13538A"/>
              </a:solidFill>
            </p:spPr>
          </p:sp>
          <p:sp>
            <p:nvSpPr>
              <p:cNvPr id="33" name="Freeform 33"/>
              <p:cNvSpPr/>
              <p:nvPr/>
            </p:nvSpPr>
            <p:spPr>
              <a:xfrm>
                <a:off x="4070021" y="1124157"/>
                <a:ext cx="537634" cy="3586289"/>
              </a:xfrm>
              <a:custGeom>
                <a:avLst/>
                <a:gdLst/>
                <a:ahLst/>
                <a:cxnLst/>
                <a:rect l="l" t="t" r="r" b="b"/>
                <a:pathLst>
                  <a:path w="537634" h="3586289">
                    <a:moveTo>
                      <a:pt x="0" y="3586289"/>
                    </a:moveTo>
                    <a:lnTo>
                      <a:pt x="0" y="43011"/>
                    </a:lnTo>
                    <a:cubicBezTo>
                      <a:pt x="0" y="31604"/>
                      <a:pt x="4531" y="20664"/>
                      <a:pt x="12597" y="12598"/>
                    </a:cubicBezTo>
                    <a:cubicBezTo>
                      <a:pt x="20663" y="4531"/>
                      <a:pt x="31603" y="0"/>
                      <a:pt x="43011" y="0"/>
                    </a:cubicBezTo>
                    <a:lnTo>
                      <a:pt x="494623" y="0"/>
                    </a:lnTo>
                    <a:cubicBezTo>
                      <a:pt x="518377" y="0"/>
                      <a:pt x="537633" y="19257"/>
                      <a:pt x="537633" y="43011"/>
                    </a:cubicBezTo>
                    <a:lnTo>
                      <a:pt x="537633" y="3586289"/>
                    </a:lnTo>
                    <a:close/>
                  </a:path>
                </a:pathLst>
              </a:custGeom>
              <a:solidFill>
                <a:srgbClr val="13538A"/>
              </a:solidFill>
            </p:spPr>
          </p:sp>
          <p:sp>
            <p:nvSpPr>
              <p:cNvPr id="34" name="Freeform 34"/>
              <p:cNvSpPr/>
              <p:nvPr/>
            </p:nvSpPr>
            <p:spPr>
              <a:xfrm>
                <a:off x="5087526" y="1500993"/>
                <a:ext cx="537634" cy="3209453"/>
              </a:xfrm>
              <a:custGeom>
                <a:avLst/>
                <a:gdLst/>
                <a:ahLst/>
                <a:cxnLst/>
                <a:rect l="l" t="t" r="r" b="b"/>
                <a:pathLst>
                  <a:path w="537634" h="3209453">
                    <a:moveTo>
                      <a:pt x="0" y="3209453"/>
                    </a:moveTo>
                    <a:lnTo>
                      <a:pt x="0" y="43010"/>
                    </a:lnTo>
                    <a:cubicBezTo>
                      <a:pt x="0" y="19256"/>
                      <a:pt x="19256" y="0"/>
                      <a:pt x="43010" y="0"/>
                    </a:cubicBezTo>
                    <a:lnTo>
                      <a:pt x="494623" y="0"/>
                    </a:lnTo>
                    <a:cubicBezTo>
                      <a:pt x="506030" y="0"/>
                      <a:pt x="516970" y="4531"/>
                      <a:pt x="525036" y="12597"/>
                    </a:cubicBezTo>
                    <a:cubicBezTo>
                      <a:pt x="533102" y="20663"/>
                      <a:pt x="537634" y="31603"/>
                      <a:pt x="537634" y="43010"/>
                    </a:cubicBezTo>
                    <a:lnTo>
                      <a:pt x="537634" y="3209453"/>
                    </a:lnTo>
                    <a:close/>
                  </a:path>
                </a:pathLst>
              </a:custGeom>
              <a:solidFill>
                <a:srgbClr val="13538A"/>
              </a:solidFill>
            </p:spPr>
          </p:sp>
          <p:sp>
            <p:nvSpPr>
              <p:cNvPr id="35" name="Freeform 35"/>
              <p:cNvSpPr/>
              <p:nvPr/>
            </p:nvSpPr>
            <p:spPr>
              <a:xfrm>
                <a:off x="6105031" y="1312575"/>
                <a:ext cx="537634" cy="3397871"/>
              </a:xfrm>
              <a:custGeom>
                <a:avLst/>
                <a:gdLst/>
                <a:ahLst/>
                <a:cxnLst/>
                <a:rect l="l" t="t" r="r" b="b"/>
                <a:pathLst>
                  <a:path w="537634" h="3397871">
                    <a:moveTo>
                      <a:pt x="0" y="3397871"/>
                    </a:moveTo>
                    <a:lnTo>
                      <a:pt x="0" y="43011"/>
                    </a:lnTo>
                    <a:cubicBezTo>
                      <a:pt x="0" y="19256"/>
                      <a:pt x="19257" y="0"/>
                      <a:pt x="43011" y="0"/>
                    </a:cubicBezTo>
                    <a:lnTo>
                      <a:pt x="494624" y="0"/>
                    </a:lnTo>
                    <a:cubicBezTo>
                      <a:pt x="518378" y="0"/>
                      <a:pt x="537634" y="19256"/>
                      <a:pt x="537634" y="43011"/>
                    </a:cubicBezTo>
                    <a:lnTo>
                      <a:pt x="537634" y="3397871"/>
                    </a:lnTo>
                    <a:close/>
                  </a:path>
                </a:pathLst>
              </a:custGeom>
              <a:solidFill>
                <a:srgbClr val="13538A"/>
              </a:solidFill>
            </p:spPr>
          </p:sp>
          <p:sp>
            <p:nvSpPr>
              <p:cNvPr id="36" name="Freeform 36"/>
              <p:cNvSpPr/>
              <p:nvPr/>
            </p:nvSpPr>
            <p:spPr>
              <a:xfrm>
                <a:off x="7122537" y="1500993"/>
                <a:ext cx="537633" cy="3209453"/>
              </a:xfrm>
              <a:custGeom>
                <a:avLst/>
                <a:gdLst/>
                <a:ahLst/>
                <a:cxnLst/>
                <a:rect l="l" t="t" r="r" b="b"/>
                <a:pathLst>
                  <a:path w="537633" h="3209453">
                    <a:moveTo>
                      <a:pt x="0" y="3209453"/>
                    </a:moveTo>
                    <a:lnTo>
                      <a:pt x="0" y="43010"/>
                    </a:lnTo>
                    <a:cubicBezTo>
                      <a:pt x="0" y="19256"/>
                      <a:pt x="19256" y="0"/>
                      <a:pt x="43010" y="0"/>
                    </a:cubicBezTo>
                    <a:lnTo>
                      <a:pt x="494622" y="0"/>
                    </a:lnTo>
                    <a:cubicBezTo>
                      <a:pt x="518376" y="0"/>
                      <a:pt x="537633" y="19256"/>
                      <a:pt x="537633" y="43010"/>
                    </a:cubicBezTo>
                    <a:lnTo>
                      <a:pt x="537633" y="3209453"/>
                    </a:lnTo>
                    <a:close/>
                  </a:path>
                </a:pathLst>
              </a:custGeom>
              <a:solidFill>
                <a:srgbClr val="13538A"/>
              </a:solidFill>
            </p:spPr>
          </p:sp>
          <p:sp>
            <p:nvSpPr>
              <p:cNvPr id="37" name="Freeform 37"/>
              <p:cNvSpPr/>
              <p:nvPr/>
            </p:nvSpPr>
            <p:spPr>
              <a:xfrm>
                <a:off x="8140041" y="1689410"/>
                <a:ext cx="537634" cy="3021035"/>
              </a:xfrm>
              <a:custGeom>
                <a:avLst/>
                <a:gdLst/>
                <a:ahLst/>
                <a:cxnLst/>
                <a:rect l="l" t="t" r="r" b="b"/>
                <a:pathLst>
                  <a:path w="537634" h="3021035">
                    <a:moveTo>
                      <a:pt x="0" y="3021036"/>
                    </a:moveTo>
                    <a:lnTo>
                      <a:pt x="0" y="43011"/>
                    </a:lnTo>
                    <a:cubicBezTo>
                      <a:pt x="0" y="31604"/>
                      <a:pt x="4532" y="20664"/>
                      <a:pt x="12598" y="12598"/>
                    </a:cubicBezTo>
                    <a:cubicBezTo>
                      <a:pt x="20664" y="4532"/>
                      <a:pt x="31604" y="0"/>
                      <a:pt x="43011" y="1"/>
                    </a:cubicBezTo>
                    <a:lnTo>
                      <a:pt x="494623" y="1"/>
                    </a:lnTo>
                    <a:cubicBezTo>
                      <a:pt x="518378" y="1"/>
                      <a:pt x="537634" y="19257"/>
                      <a:pt x="537634" y="43011"/>
                    </a:cubicBezTo>
                    <a:lnTo>
                      <a:pt x="537634" y="3021036"/>
                    </a:lnTo>
                    <a:close/>
                  </a:path>
                </a:pathLst>
              </a:custGeom>
              <a:solidFill>
                <a:srgbClr val="13538A"/>
              </a:solidFill>
            </p:spPr>
          </p:sp>
          <p:sp>
            <p:nvSpPr>
              <p:cNvPr id="38" name="Freeform 38"/>
              <p:cNvSpPr/>
              <p:nvPr/>
            </p:nvSpPr>
            <p:spPr>
              <a:xfrm>
                <a:off x="9157546" y="1124157"/>
                <a:ext cx="537634" cy="3586289"/>
              </a:xfrm>
              <a:custGeom>
                <a:avLst/>
                <a:gdLst/>
                <a:ahLst/>
                <a:cxnLst/>
                <a:rect l="l" t="t" r="r" b="b"/>
                <a:pathLst>
                  <a:path w="537634" h="3586289">
                    <a:moveTo>
                      <a:pt x="0" y="3586289"/>
                    </a:moveTo>
                    <a:lnTo>
                      <a:pt x="0" y="43011"/>
                    </a:lnTo>
                    <a:cubicBezTo>
                      <a:pt x="0" y="19257"/>
                      <a:pt x="19257" y="0"/>
                      <a:pt x="43011" y="0"/>
                    </a:cubicBezTo>
                    <a:lnTo>
                      <a:pt x="494624" y="0"/>
                    </a:lnTo>
                    <a:cubicBezTo>
                      <a:pt x="518378" y="0"/>
                      <a:pt x="537634" y="19257"/>
                      <a:pt x="537634" y="43011"/>
                    </a:cubicBezTo>
                    <a:lnTo>
                      <a:pt x="537634" y="3586289"/>
                    </a:lnTo>
                    <a:close/>
                  </a:path>
                </a:pathLst>
              </a:custGeom>
              <a:solidFill>
                <a:srgbClr val="13538A"/>
              </a:solidFill>
            </p:spPr>
          </p:sp>
          <p:sp>
            <p:nvSpPr>
              <p:cNvPr id="39" name="Freeform 39"/>
              <p:cNvSpPr/>
              <p:nvPr/>
            </p:nvSpPr>
            <p:spPr>
              <a:xfrm>
                <a:off x="10175052" y="1124157"/>
                <a:ext cx="537634" cy="3586289"/>
              </a:xfrm>
              <a:custGeom>
                <a:avLst/>
                <a:gdLst/>
                <a:ahLst/>
                <a:cxnLst/>
                <a:rect l="l" t="t" r="r" b="b"/>
                <a:pathLst>
                  <a:path w="537634" h="3586289">
                    <a:moveTo>
                      <a:pt x="0" y="3586289"/>
                    </a:moveTo>
                    <a:lnTo>
                      <a:pt x="0" y="43011"/>
                    </a:lnTo>
                    <a:cubicBezTo>
                      <a:pt x="0" y="19257"/>
                      <a:pt x="19256" y="0"/>
                      <a:pt x="43010" y="0"/>
                    </a:cubicBezTo>
                    <a:lnTo>
                      <a:pt x="494623" y="0"/>
                    </a:lnTo>
                    <a:cubicBezTo>
                      <a:pt x="518377" y="0"/>
                      <a:pt x="537634" y="19257"/>
                      <a:pt x="537634" y="43011"/>
                    </a:cubicBezTo>
                    <a:lnTo>
                      <a:pt x="537634" y="3586289"/>
                    </a:lnTo>
                    <a:close/>
                  </a:path>
                </a:pathLst>
              </a:custGeom>
              <a:solidFill>
                <a:srgbClr val="13538A"/>
              </a:solidFill>
            </p:spPr>
          </p:sp>
          <p:sp>
            <p:nvSpPr>
              <p:cNvPr id="40" name="Freeform 40"/>
              <p:cNvSpPr/>
              <p:nvPr/>
            </p:nvSpPr>
            <p:spPr>
              <a:xfrm>
                <a:off x="11192557" y="747321"/>
                <a:ext cx="537634" cy="3963124"/>
              </a:xfrm>
              <a:custGeom>
                <a:avLst/>
                <a:gdLst/>
                <a:ahLst/>
                <a:cxnLst/>
                <a:rect l="l" t="t" r="r" b="b"/>
                <a:pathLst>
                  <a:path w="537634" h="3963124">
                    <a:moveTo>
                      <a:pt x="0" y="3963125"/>
                    </a:moveTo>
                    <a:lnTo>
                      <a:pt x="0" y="43011"/>
                    </a:lnTo>
                    <a:cubicBezTo>
                      <a:pt x="0" y="19257"/>
                      <a:pt x="19256" y="0"/>
                      <a:pt x="43011" y="0"/>
                    </a:cubicBezTo>
                    <a:lnTo>
                      <a:pt x="494623" y="0"/>
                    </a:lnTo>
                    <a:cubicBezTo>
                      <a:pt x="518378" y="0"/>
                      <a:pt x="537634" y="19257"/>
                      <a:pt x="537634" y="43011"/>
                    </a:cubicBezTo>
                    <a:lnTo>
                      <a:pt x="537634" y="3963125"/>
                    </a:lnTo>
                    <a:close/>
                  </a:path>
                </a:pathLst>
              </a:custGeom>
              <a:solidFill>
                <a:srgbClr val="13538A"/>
              </a:solidFill>
            </p:spPr>
          </p:sp>
        </p:grpSp>
      </p:grpSp>
      <p:grpSp>
        <p:nvGrpSpPr>
          <p:cNvPr id="41" name="Group 41"/>
          <p:cNvGrpSpPr/>
          <p:nvPr/>
        </p:nvGrpSpPr>
        <p:grpSpPr>
          <a:xfrm>
            <a:off x="9916267" y="1863811"/>
            <a:ext cx="1656707" cy="636854"/>
            <a:chOff x="0" y="0"/>
            <a:chExt cx="436334" cy="167731"/>
          </a:xfrm>
        </p:grpSpPr>
        <p:sp>
          <p:nvSpPr>
            <p:cNvPr id="42" name="Freeform 42"/>
            <p:cNvSpPr/>
            <p:nvPr/>
          </p:nvSpPr>
          <p:spPr>
            <a:xfrm>
              <a:off x="0" y="0"/>
              <a:ext cx="436334" cy="167731"/>
            </a:xfrm>
            <a:custGeom>
              <a:avLst/>
              <a:gdLst/>
              <a:ahLst/>
              <a:cxnLst/>
              <a:rect l="l" t="t" r="r" b="b"/>
              <a:pathLst>
                <a:path w="436334" h="167731">
                  <a:moveTo>
                    <a:pt x="83866" y="0"/>
                  </a:moveTo>
                  <a:lnTo>
                    <a:pt x="352469" y="0"/>
                  </a:lnTo>
                  <a:cubicBezTo>
                    <a:pt x="398786" y="0"/>
                    <a:pt x="436334" y="37548"/>
                    <a:pt x="436334" y="83866"/>
                  </a:cubicBezTo>
                  <a:lnTo>
                    <a:pt x="436334" y="83866"/>
                  </a:lnTo>
                  <a:cubicBezTo>
                    <a:pt x="436334" y="130183"/>
                    <a:pt x="398786" y="167731"/>
                    <a:pt x="352469" y="167731"/>
                  </a:cubicBezTo>
                  <a:lnTo>
                    <a:pt x="83866" y="167731"/>
                  </a:lnTo>
                  <a:cubicBezTo>
                    <a:pt x="37548" y="167731"/>
                    <a:pt x="0" y="130183"/>
                    <a:pt x="0" y="83866"/>
                  </a:cubicBezTo>
                  <a:lnTo>
                    <a:pt x="0" y="83866"/>
                  </a:lnTo>
                  <a:cubicBezTo>
                    <a:pt x="0" y="37548"/>
                    <a:pt x="37548" y="0"/>
                    <a:pt x="83866" y="0"/>
                  </a:cubicBezTo>
                  <a:close/>
                </a:path>
              </a:pathLst>
            </a:custGeom>
            <a:solidFill>
              <a:srgbClr val="F86942"/>
            </a:solidFill>
          </p:spPr>
        </p:sp>
        <p:sp>
          <p:nvSpPr>
            <p:cNvPr id="43" name="TextBox 43"/>
            <p:cNvSpPr txBox="1"/>
            <p:nvPr/>
          </p:nvSpPr>
          <p:spPr>
            <a:xfrm>
              <a:off x="0" y="-76200"/>
              <a:ext cx="812800" cy="889000"/>
            </a:xfrm>
            <a:prstGeom prst="rect">
              <a:avLst/>
            </a:prstGeom>
          </p:spPr>
          <p:txBody>
            <a:bodyPr lIns="50800" tIns="50800" rIns="50800" bIns="50800" rtlCol="0" anchor="ctr"/>
            <a:lstStyle/>
            <a:p>
              <a:pPr algn="ctr">
                <a:lnSpc>
                  <a:spcPts val="3000"/>
                </a:lnSpc>
              </a:pPr>
              <a:endParaRPr>
                <a:latin typeface="HGSSoeiKakugothicUB" panose="020B0900000000000000" pitchFamily="34" charset="-128"/>
                <a:ea typeface="HGSSoeiKakugothicUB" panose="020B0900000000000000" pitchFamily="34" charset="-128"/>
              </a:endParaRPr>
            </a:p>
          </p:txBody>
        </p:sp>
      </p:grpSp>
      <p:grpSp>
        <p:nvGrpSpPr>
          <p:cNvPr id="44" name="Group 44"/>
          <p:cNvGrpSpPr/>
          <p:nvPr/>
        </p:nvGrpSpPr>
        <p:grpSpPr>
          <a:xfrm>
            <a:off x="5133292" y="1912256"/>
            <a:ext cx="1656707" cy="636854"/>
            <a:chOff x="0" y="0"/>
            <a:chExt cx="436334" cy="167731"/>
          </a:xfrm>
        </p:grpSpPr>
        <p:sp>
          <p:nvSpPr>
            <p:cNvPr id="45" name="Freeform 45"/>
            <p:cNvSpPr/>
            <p:nvPr/>
          </p:nvSpPr>
          <p:spPr>
            <a:xfrm>
              <a:off x="0" y="0"/>
              <a:ext cx="436334" cy="167731"/>
            </a:xfrm>
            <a:custGeom>
              <a:avLst/>
              <a:gdLst/>
              <a:ahLst/>
              <a:cxnLst/>
              <a:rect l="l" t="t" r="r" b="b"/>
              <a:pathLst>
                <a:path w="436334" h="167731">
                  <a:moveTo>
                    <a:pt x="83866" y="0"/>
                  </a:moveTo>
                  <a:lnTo>
                    <a:pt x="352469" y="0"/>
                  </a:lnTo>
                  <a:cubicBezTo>
                    <a:pt x="398786" y="0"/>
                    <a:pt x="436334" y="37548"/>
                    <a:pt x="436334" y="83866"/>
                  </a:cubicBezTo>
                  <a:lnTo>
                    <a:pt x="436334" y="83866"/>
                  </a:lnTo>
                  <a:cubicBezTo>
                    <a:pt x="436334" y="130183"/>
                    <a:pt x="398786" y="167731"/>
                    <a:pt x="352469" y="167731"/>
                  </a:cubicBezTo>
                  <a:lnTo>
                    <a:pt x="83866" y="167731"/>
                  </a:lnTo>
                  <a:cubicBezTo>
                    <a:pt x="37548" y="167731"/>
                    <a:pt x="0" y="130183"/>
                    <a:pt x="0" y="83866"/>
                  </a:cubicBezTo>
                  <a:lnTo>
                    <a:pt x="0" y="83866"/>
                  </a:lnTo>
                  <a:cubicBezTo>
                    <a:pt x="0" y="37548"/>
                    <a:pt x="37548" y="0"/>
                    <a:pt x="83866" y="0"/>
                  </a:cubicBezTo>
                  <a:close/>
                </a:path>
              </a:pathLst>
            </a:custGeom>
            <a:solidFill>
              <a:srgbClr val="13538A"/>
            </a:solidFill>
          </p:spPr>
        </p:sp>
        <p:sp>
          <p:nvSpPr>
            <p:cNvPr id="46" name="TextBox 46"/>
            <p:cNvSpPr txBox="1"/>
            <p:nvPr/>
          </p:nvSpPr>
          <p:spPr>
            <a:xfrm>
              <a:off x="0" y="-76200"/>
              <a:ext cx="812800" cy="889000"/>
            </a:xfrm>
            <a:prstGeom prst="rect">
              <a:avLst/>
            </a:prstGeom>
          </p:spPr>
          <p:txBody>
            <a:bodyPr lIns="50800" tIns="50800" rIns="50800" bIns="50800" rtlCol="0" anchor="ctr"/>
            <a:lstStyle/>
            <a:p>
              <a:pPr algn="ctr">
                <a:lnSpc>
                  <a:spcPts val="3000"/>
                </a:lnSpc>
              </a:pPr>
              <a:endParaRPr>
                <a:latin typeface="HGSSoeiKakugothicUB" panose="020B0900000000000000" pitchFamily="34" charset="-128"/>
                <a:ea typeface="HGSSoeiKakugothicUB" panose="020B0900000000000000" pitchFamily="34" charset="-128"/>
              </a:endParaRPr>
            </a:p>
          </p:txBody>
        </p:sp>
      </p:grpSp>
      <p:pic>
        <p:nvPicPr>
          <p:cNvPr id="47" name="Picture 4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009454" y="0"/>
            <a:ext cx="4278546" cy="1544349"/>
          </a:xfrm>
          <a:prstGeom prst="rect">
            <a:avLst/>
          </a:prstGeom>
        </p:spPr>
      </p:pic>
      <p:sp>
        <p:nvSpPr>
          <p:cNvPr id="48" name="TextBox 48"/>
          <p:cNvSpPr txBox="1"/>
          <p:nvPr/>
        </p:nvSpPr>
        <p:spPr>
          <a:xfrm>
            <a:off x="1782333" y="4073367"/>
            <a:ext cx="1331016" cy="487313"/>
          </a:xfrm>
          <a:prstGeom prst="rect">
            <a:avLst/>
          </a:prstGeom>
        </p:spPr>
        <p:txBody>
          <a:bodyPr lIns="0" tIns="0" rIns="0" bIns="0" rtlCol="0" anchor="t">
            <a:spAutoFit/>
          </a:bodyPr>
          <a:lstStyle/>
          <a:p>
            <a:pPr>
              <a:lnSpc>
                <a:spcPts val="3759"/>
              </a:lnSpc>
            </a:pPr>
            <a:r>
              <a:rPr lang="en-US" sz="3999" dirty="0">
                <a:solidFill>
                  <a:srgbClr val="F86942"/>
                </a:solidFill>
                <a:latin typeface="HGSSoeiKakugothicUB" panose="020B0900000000000000" pitchFamily="34" charset="-128"/>
                <a:ea typeface="HGSSoeiKakugothicUB" panose="020B0900000000000000" pitchFamily="34" charset="-128"/>
              </a:rPr>
              <a:t>94%</a:t>
            </a:r>
          </a:p>
        </p:txBody>
      </p:sp>
      <p:sp>
        <p:nvSpPr>
          <p:cNvPr id="49" name="TextBox 49"/>
          <p:cNvSpPr txBox="1"/>
          <p:nvPr/>
        </p:nvSpPr>
        <p:spPr>
          <a:xfrm>
            <a:off x="3052290" y="3273781"/>
            <a:ext cx="1089660" cy="487313"/>
          </a:xfrm>
          <a:prstGeom prst="rect">
            <a:avLst/>
          </a:prstGeom>
        </p:spPr>
        <p:txBody>
          <a:bodyPr lIns="0" tIns="0" rIns="0" bIns="0" rtlCol="0" anchor="t">
            <a:spAutoFit/>
          </a:bodyPr>
          <a:lstStyle/>
          <a:p>
            <a:pPr>
              <a:lnSpc>
                <a:spcPts val="3759"/>
              </a:lnSpc>
            </a:pPr>
            <a:r>
              <a:rPr lang="en-US" sz="3999" dirty="0">
                <a:solidFill>
                  <a:srgbClr val="F86942"/>
                </a:solidFill>
                <a:latin typeface="HGSSoeiKakugothicUB" panose="020B0900000000000000" pitchFamily="34" charset="-128"/>
                <a:ea typeface="HGSSoeiKakugothicUB" panose="020B0900000000000000" pitchFamily="34" charset="-128"/>
              </a:rPr>
              <a:t>97%</a:t>
            </a:r>
          </a:p>
        </p:txBody>
      </p:sp>
      <p:sp>
        <p:nvSpPr>
          <p:cNvPr id="50" name="TextBox 50"/>
          <p:cNvSpPr txBox="1"/>
          <p:nvPr/>
        </p:nvSpPr>
        <p:spPr>
          <a:xfrm>
            <a:off x="4372183" y="4263246"/>
            <a:ext cx="1129457" cy="487313"/>
          </a:xfrm>
          <a:prstGeom prst="rect">
            <a:avLst/>
          </a:prstGeom>
        </p:spPr>
        <p:txBody>
          <a:bodyPr lIns="0" tIns="0" rIns="0" bIns="0" rtlCol="0" anchor="t">
            <a:spAutoFit/>
          </a:bodyPr>
          <a:lstStyle/>
          <a:p>
            <a:pPr>
              <a:lnSpc>
                <a:spcPts val="3759"/>
              </a:lnSpc>
            </a:pPr>
            <a:r>
              <a:rPr lang="en-US" sz="3999">
                <a:solidFill>
                  <a:srgbClr val="F86942"/>
                </a:solidFill>
                <a:latin typeface="HGSSoeiKakugothicUB" panose="020B0900000000000000" pitchFamily="34" charset="-128"/>
                <a:ea typeface="HGSSoeiKakugothicUB" panose="020B0900000000000000" pitchFamily="34" charset="-128"/>
              </a:rPr>
              <a:t>92%</a:t>
            </a:r>
          </a:p>
        </p:txBody>
      </p:sp>
      <p:sp>
        <p:nvSpPr>
          <p:cNvPr id="51" name="TextBox 51"/>
          <p:cNvSpPr txBox="1"/>
          <p:nvPr/>
        </p:nvSpPr>
        <p:spPr>
          <a:xfrm>
            <a:off x="5501640" y="4263246"/>
            <a:ext cx="1079522" cy="487313"/>
          </a:xfrm>
          <a:prstGeom prst="rect">
            <a:avLst/>
          </a:prstGeom>
        </p:spPr>
        <p:txBody>
          <a:bodyPr lIns="0" tIns="0" rIns="0" bIns="0" rtlCol="0" anchor="t">
            <a:spAutoFit/>
          </a:bodyPr>
          <a:lstStyle/>
          <a:p>
            <a:pPr>
              <a:lnSpc>
                <a:spcPts val="3759"/>
              </a:lnSpc>
            </a:pPr>
            <a:r>
              <a:rPr lang="en-US" sz="3999">
                <a:solidFill>
                  <a:srgbClr val="F86942"/>
                </a:solidFill>
                <a:latin typeface="HGSSoeiKakugothicUB" panose="020B0900000000000000" pitchFamily="34" charset="-128"/>
                <a:ea typeface="HGSSoeiKakugothicUB" panose="020B0900000000000000" pitchFamily="34" charset="-128"/>
              </a:rPr>
              <a:t>92%</a:t>
            </a:r>
          </a:p>
        </p:txBody>
      </p:sp>
      <p:sp>
        <p:nvSpPr>
          <p:cNvPr id="52" name="TextBox 52"/>
          <p:cNvSpPr txBox="1"/>
          <p:nvPr/>
        </p:nvSpPr>
        <p:spPr>
          <a:xfrm>
            <a:off x="6789999" y="3882111"/>
            <a:ext cx="1130991" cy="487313"/>
          </a:xfrm>
          <a:prstGeom prst="rect">
            <a:avLst/>
          </a:prstGeom>
        </p:spPr>
        <p:txBody>
          <a:bodyPr lIns="0" tIns="0" rIns="0" bIns="0" rtlCol="0" anchor="t">
            <a:spAutoFit/>
          </a:bodyPr>
          <a:lstStyle/>
          <a:p>
            <a:pPr>
              <a:lnSpc>
                <a:spcPts val="3759"/>
              </a:lnSpc>
            </a:pPr>
            <a:r>
              <a:rPr lang="en-US" sz="3999">
                <a:solidFill>
                  <a:srgbClr val="F86942"/>
                </a:solidFill>
                <a:latin typeface="HGSSoeiKakugothicUB" panose="020B0900000000000000" pitchFamily="34" charset="-128"/>
                <a:ea typeface="HGSSoeiKakugothicUB" panose="020B0900000000000000" pitchFamily="34" charset="-128"/>
              </a:rPr>
              <a:t>95%</a:t>
            </a:r>
          </a:p>
        </p:txBody>
      </p:sp>
      <p:sp>
        <p:nvSpPr>
          <p:cNvPr id="53" name="TextBox 53"/>
          <p:cNvSpPr txBox="1"/>
          <p:nvPr/>
        </p:nvSpPr>
        <p:spPr>
          <a:xfrm>
            <a:off x="8011607" y="3654916"/>
            <a:ext cx="1132393" cy="487313"/>
          </a:xfrm>
          <a:prstGeom prst="rect">
            <a:avLst/>
          </a:prstGeom>
        </p:spPr>
        <p:txBody>
          <a:bodyPr lIns="0" tIns="0" rIns="0" bIns="0" rtlCol="0" anchor="t">
            <a:spAutoFit/>
          </a:bodyPr>
          <a:lstStyle/>
          <a:p>
            <a:pPr>
              <a:lnSpc>
                <a:spcPts val="3759"/>
              </a:lnSpc>
            </a:pPr>
            <a:r>
              <a:rPr lang="en-US" sz="3999">
                <a:solidFill>
                  <a:srgbClr val="F86942"/>
                </a:solidFill>
                <a:latin typeface="HGSSoeiKakugothicUB" panose="020B0900000000000000" pitchFamily="34" charset="-128"/>
                <a:ea typeface="HGSSoeiKakugothicUB" panose="020B0900000000000000" pitchFamily="34" charset="-128"/>
              </a:rPr>
              <a:t>96%</a:t>
            </a:r>
          </a:p>
        </p:txBody>
      </p:sp>
      <p:sp>
        <p:nvSpPr>
          <p:cNvPr id="54" name="TextBox 54"/>
          <p:cNvSpPr txBox="1"/>
          <p:nvPr/>
        </p:nvSpPr>
        <p:spPr>
          <a:xfrm>
            <a:off x="12200492" y="1920140"/>
            <a:ext cx="4782975" cy="551433"/>
          </a:xfrm>
          <a:prstGeom prst="rect">
            <a:avLst/>
          </a:prstGeom>
        </p:spPr>
        <p:txBody>
          <a:bodyPr lIns="0" tIns="0" rIns="0" bIns="0" rtlCol="0" anchor="t">
            <a:spAutoFit/>
          </a:bodyPr>
          <a:lstStyle/>
          <a:p>
            <a:pPr>
              <a:lnSpc>
                <a:spcPts val="4256"/>
              </a:lnSpc>
            </a:pPr>
            <a:r>
              <a:rPr lang="en-US" sz="4528">
                <a:solidFill>
                  <a:srgbClr val="F86942"/>
                </a:solidFill>
                <a:latin typeface="HGSSoeiKakugothicUB" panose="020B0900000000000000" pitchFamily="34" charset="-128"/>
                <a:ea typeface="HGSSoeiKakugothicUB" panose="020B0900000000000000" pitchFamily="34" charset="-128"/>
              </a:rPr>
              <a:t>出席率</a:t>
            </a:r>
          </a:p>
        </p:txBody>
      </p:sp>
      <p:sp>
        <p:nvSpPr>
          <p:cNvPr id="55" name="TextBox 55"/>
          <p:cNvSpPr txBox="1"/>
          <p:nvPr/>
        </p:nvSpPr>
        <p:spPr>
          <a:xfrm>
            <a:off x="6506265" y="169243"/>
            <a:ext cx="5322838" cy="1093313"/>
          </a:xfrm>
          <a:prstGeom prst="rect">
            <a:avLst/>
          </a:prstGeom>
        </p:spPr>
        <p:txBody>
          <a:bodyPr lIns="0" tIns="0" rIns="0" bIns="0" rtlCol="0" anchor="t">
            <a:spAutoFit/>
          </a:bodyPr>
          <a:lstStyle/>
          <a:p>
            <a:pPr algn="ctr">
              <a:lnSpc>
                <a:spcPts val="9753"/>
              </a:lnSpc>
            </a:pPr>
            <a:r>
              <a:rPr lang="en-US" sz="6966" dirty="0" err="1">
                <a:solidFill>
                  <a:srgbClr val="000000"/>
                </a:solidFill>
                <a:latin typeface="HGSSoeiKakugothicUB" panose="020B0900000000000000" pitchFamily="34" charset="-128"/>
                <a:ea typeface="HGSSoeiKakugothicUB" panose="020B0900000000000000" pitchFamily="34" charset="-128"/>
              </a:rPr>
              <a:t>会員数の推移</a:t>
            </a:r>
            <a:endParaRPr lang="en-US" sz="6966" dirty="0">
              <a:solidFill>
                <a:srgbClr val="000000"/>
              </a:solidFill>
              <a:latin typeface="HGSSoeiKakugothicUB" panose="020B0900000000000000" pitchFamily="34" charset="-128"/>
              <a:ea typeface="HGSSoeiKakugothicUB" panose="020B0900000000000000" pitchFamily="34" charset="-128"/>
            </a:endParaRPr>
          </a:p>
        </p:txBody>
      </p:sp>
      <p:sp>
        <p:nvSpPr>
          <p:cNvPr id="56" name="TextBox 56"/>
          <p:cNvSpPr txBox="1"/>
          <p:nvPr/>
        </p:nvSpPr>
        <p:spPr>
          <a:xfrm>
            <a:off x="7059930" y="1968586"/>
            <a:ext cx="2084070" cy="551433"/>
          </a:xfrm>
          <a:prstGeom prst="rect">
            <a:avLst/>
          </a:prstGeom>
        </p:spPr>
        <p:txBody>
          <a:bodyPr lIns="0" tIns="0" rIns="0" bIns="0" rtlCol="0" anchor="t">
            <a:spAutoFit/>
          </a:bodyPr>
          <a:lstStyle/>
          <a:p>
            <a:pPr>
              <a:lnSpc>
                <a:spcPts val="4256"/>
              </a:lnSpc>
            </a:pPr>
            <a:r>
              <a:rPr lang="en-US" sz="4528">
                <a:solidFill>
                  <a:srgbClr val="13538A"/>
                </a:solidFill>
                <a:latin typeface="HGSSoeiKakugothicUB" panose="020B0900000000000000" pitchFamily="34" charset="-128"/>
                <a:ea typeface="HGSSoeiKakugothicUB" panose="020B0900000000000000" pitchFamily="34" charset="-128"/>
              </a:rPr>
              <a:t>会員数</a:t>
            </a:r>
          </a:p>
        </p:txBody>
      </p:sp>
      <p:sp>
        <p:nvSpPr>
          <p:cNvPr id="57" name="TextBox 57"/>
          <p:cNvSpPr txBox="1"/>
          <p:nvPr/>
        </p:nvSpPr>
        <p:spPr>
          <a:xfrm>
            <a:off x="9268246" y="3350751"/>
            <a:ext cx="1084481" cy="487313"/>
          </a:xfrm>
          <a:prstGeom prst="rect">
            <a:avLst/>
          </a:prstGeom>
        </p:spPr>
        <p:txBody>
          <a:bodyPr lIns="0" tIns="0" rIns="0" bIns="0" rtlCol="0" anchor="t">
            <a:spAutoFit/>
          </a:bodyPr>
          <a:lstStyle/>
          <a:p>
            <a:pPr>
              <a:lnSpc>
                <a:spcPts val="3759"/>
              </a:lnSpc>
            </a:pPr>
            <a:r>
              <a:rPr lang="en-US" sz="3999">
                <a:solidFill>
                  <a:srgbClr val="F86942"/>
                </a:solidFill>
                <a:latin typeface="HGSSoeiKakugothicUB" panose="020B0900000000000000" pitchFamily="34" charset="-128"/>
                <a:ea typeface="HGSSoeiKakugothicUB" panose="020B0900000000000000" pitchFamily="34" charset="-128"/>
              </a:rPr>
              <a:t>98%</a:t>
            </a:r>
          </a:p>
        </p:txBody>
      </p:sp>
      <p:sp>
        <p:nvSpPr>
          <p:cNvPr id="58" name="TextBox 58"/>
          <p:cNvSpPr txBox="1"/>
          <p:nvPr/>
        </p:nvSpPr>
        <p:spPr>
          <a:xfrm>
            <a:off x="10476552" y="3350751"/>
            <a:ext cx="1138032" cy="487313"/>
          </a:xfrm>
          <a:prstGeom prst="rect">
            <a:avLst/>
          </a:prstGeom>
        </p:spPr>
        <p:txBody>
          <a:bodyPr lIns="0" tIns="0" rIns="0" bIns="0" rtlCol="0" anchor="t">
            <a:spAutoFit/>
          </a:bodyPr>
          <a:lstStyle/>
          <a:p>
            <a:pPr>
              <a:lnSpc>
                <a:spcPts val="3759"/>
              </a:lnSpc>
            </a:pPr>
            <a:r>
              <a:rPr lang="en-US" sz="3999" dirty="0">
                <a:solidFill>
                  <a:srgbClr val="F86942"/>
                </a:solidFill>
                <a:latin typeface="HGSSoeiKakugothicUB" panose="020B0900000000000000" pitchFamily="34" charset="-128"/>
                <a:ea typeface="HGSSoeiKakugothicUB" panose="020B0900000000000000" pitchFamily="34" charset="-128"/>
              </a:rPr>
              <a:t>98%</a:t>
            </a:r>
          </a:p>
        </p:txBody>
      </p:sp>
      <p:sp>
        <p:nvSpPr>
          <p:cNvPr id="59" name="TextBox 59"/>
          <p:cNvSpPr txBox="1"/>
          <p:nvPr/>
        </p:nvSpPr>
        <p:spPr>
          <a:xfrm>
            <a:off x="11829102" y="4073367"/>
            <a:ext cx="1309277" cy="487313"/>
          </a:xfrm>
          <a:prstGeom prst="rect">
            <a:avLst/>
          </a:prstGeom>
        </p:spPr>
        <p:txBody>
          <a:bodyPr lIns="0" tIns="0" rIns="0" bIns="0" rtlCol="0" anchor="t">
            <a:spAutoFit/>
          </a:bodyPr>
          <a:lstStyle/>
          <a:p>
            <a:pPr>
              <a:lnSpc>
                <a:spcPts val="3759"/>
              </a:lnSpc>
            </a:pPr>
            <a:r>
              <a:rPr lang="en-US" sz="3999">
                <a:solidFill>
                  <a:srgbClr val="F86942"/>
                </a:solidFill>
                <a:latin typeface="HGSSoeiKakugothicUB" panose="020B0900000000000000" pitchFamily="34" charset="-128"/>
                <a:ea typeface="HGSSoeiKakugothicUB" panose="020B0900000000000000" pitchFamily="34" charset="-128"/>
              </a:rPr>
              <a:t>94%</a:t>
            </a:r>
          </a:p>
        </p:txBody>
      </p:sp>
      <p:pic>
        <p:nvPicPr>
          <p:cNvPr id="60" name="Picture 60"/>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rot="-1462389">
            <a:off x="11967648" y="3623733"/>
            <a:ext cx="4411081" cy="1207534"/>
          </a:xfrm>
          <a:prstGeom prst="rect">
            <a:avLst/>
          </a:prstGeom>
        </p:spPr>
      </p:pic>
      <p:pic>
        <p:nvPicPr>
          <p:cNvPr id="61" name="Picture 6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6129794" y="1765087"/>
            <a:ext cx="2259011" cy="1908864"/>
          </a:xfrm>
          <a:prstGeom prst="rect">
            <a:avLst/>
          </a:prstGeom>
        </p:spPr>
      </p:pic>
      <p:sp>
        <p:nvSpPr>
          <p:cNvPr id="62" name="TextBox 62"/>
          <p:cNvSpPr txBox="1"/>
          <p:nvPr/>
        </p:nvSpPr>
        <p:spPr>
          <a:xfrm>
            <a:off x="13039695" y="4871576"/>
            <a:ext cx="1309277" cy="487313"/>
          </a:xfrm>
          <a:prstGeom prst="rect">
            <a:avLst/>
          </a:prstGeom>
        </p:spPr>
        <p:txBody>
          <a:bodyPr lIns="0" tIns="0" rIns="0" bIns="0" rtlCol="0" anchor="t">
            <a:spAutoFit/>
          </a:bodyPr>
          <a:lstStyle/>
          <a:p>
            <a:pPr>
              <a:lnSpc>
                <a:spcPts val="3759"/>
              </a:lnSpc>
            </a:pPr>
            <a:r>
              <a:rPr lang="en-US" sz="3999">
                <a:solidFill>
                  <a:srgbClr val="F86942"/>
                </a:solidFill>
                <a:latin typeface="HGSSoeiKakugothicUB" panose="020B0900000000000000" pitchFamily="34" charset="-128"/>
                <a:ea typeface="HGSSoeiKakugothicUB" panose="020B0900000000000000" pitchFamily="34" charset="-128"/>
              </a:rPr>
              <a:t>88%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3401" y="2918795"/>
            <a:ext cx="16777968" cy="6906186"/>
          </a:xfrm>
          <a:prstGeom prst="rect">
            <a:avLst/>
          </a:prstGeom>
        </p:spPr>
        <p:txBody>
          <a:bodyPr wrap="square" lIns="0" tIns="0" rIns="0" bIns="0" rtlCol="0" anchor="t">
            <a:spAutoFit/>
          </a:bodyPr>
          <a:lstStyle/>
          <a:p>
            <a:pPr>
              <a:lnSpc>
                <a:spcPts val="9212"/>
              </a:lnSpc>
            </a:pPr>
            <a:r>
              <a:rPr lang="en-US" sz="5651" dirty="0">
                <a:solidFill>
                  <a:srgbClr val="000000"/>
                </a:solidFill>
                <a:latin typeface="HGSSoeiKakugothicUB" panose="020B0900000000000000" pitchFamily="34" charset="-128"/>
                <a:ea typeface="HGSSoeiKakugothicUB" panose="020B0900000000000000" pitchFamily="34" charset="-128"/>
              </a:rPr>
              <a:t>•</a:t>
            </a:r>
            <a:r>
              <a:rPr lang="en-US" sz="5651" dirty="0" err="1">
                <a:solidFill>
                  <a:srgbClr val="000000"/>
                </a:solidFill>
                <a:latin typeface="HGSSoeiKakugothicUB" panose="020B0900000000000000" pitchFamily="34" charset="-128"/>
                <a:ea typeface="HGSSoeiKakugothicUB" panose="020B0900000000000000" pitchFamily="34" charset="-128"/>
              </a:rPr>
              <a:t>高齢化と会員数の減少</a:t>
            </a:r>
            <a:endParaRPr lang="en-US" sz="5651" dirty="0">
              <a:solidFill>
                <a:srgbClr val="000000"/>
              </a:solidFill>
              <a:latin typeface="HGSSoeiKakugothicUB" panose="020B0900000000000000" pitchFamily="34" charset="-128"/>
              <a:ea typeface="HGSSoeiKakugothicUB" panose="020B0900000000000000" pitchFamily="34" charset="-128"/>
            </a:endParaRPr>
          </a:p>
          <a:p>
            <a:pPr>
              <a:lnSpc>
                <a:spcPts val="9212"/>
              </a:lnSpc>
            </a:pPr>
            <a:r>
              <a:rPr lang="en-US" sz="5651" dirty="0">
                <a:solidFill>
                  <a:srgbClr val="000000"/>
                </a:solidFill>
                <a:latin typeface="HGSSoeiKakugothicUB" panose="020B0900000000000000" pitchFamily="34" charset="-128"/>
                <a:ea typeface="HGSSoeiKakugothicUB" panose="020B0900000000000000" pitchFamily="34" charset="-128"/>
              </a:rPr>
              <a:t>•</a:t>
            </a:r>
            <a:r>
              <a:rPr lang="en-US" sz="5651" dirty="0" err="1">
                <a:solidFill>
                  <a:srgbClr val="000000"/>
                </a:solidFill>
                <a:latin typeface="HGSSoeiKakugothicUB" panose="020B0900000000000000" pitchFamily="34" charset="-128"/>
                <a:ea typeface="HGSSoeiKakugothicUB" panose="020B0900000000000000" pitchFamily="34" charset="-128"/>
              </a:rPr>
              <a:t>会員体力的問題での退会</a:t>
            </a:r>
            <a:endParaRPr lang="en-US" sz="5651" dirty="0">
              <a:solidFill>
                <a:srgbClr val="000000"/>
              </a:solidFill>
              <a:latin typeface="HGSSoeiKakugothicUB" panose="020B0900000000000000" pitchFamily="34" charset="-128"/>
              <a:ea typeface="HGSSoeiKakugothicUB" panose="020B0900000000000000" pitchFamily="34" charset="-128"/>
            </a:endParaRPr>
          </a:p>
          <a:p>
            <a:pPr>
              <a:lnSpc>
                <a:spcPts val="9212"/>
              </a:lnSpc>
            </a:pPr>
            <a:r>
              <a:rPr lang="en-US" sz="5651" dirty="0">
                <a:solidFill>
                  <a:srgbClr val="000000"/>
                </a:solidFill>
                <a:latin typeface="HGSSoeiKakugothicUB" panose="020B0900000000000000" pitchFamily="34" charset="-128"/>
                <a:ea typeface="HGSSoeiKakugothicUB" panose="020B0900000000000000" pitchFamily="34" charset="-128"/>
              </a:rPr>
              <a:t>•</a:t>
            </a:r>
            <a:r>
              <a:rPr lang="en-US" sz="5651" dirty="0" err="1">
                <a:solidFill>
                  <a:srgbClr val="000000"/>
                </a:solidFill>
                <a:latin typeface="HGSSoeiKakugothicUB" panose="020B0900000000000000" pitchFamily="34" charset="-128"/>
                <a:ea typeface="HGSSoeiKakugothicUB" panose="020B0900000000000000" pitchFamily="34" charset="-128"/>
              </a:rPr>
              <a:t>価値観の変遷による入会者の減少</a:t>
            </a:r>
            <a:endParaRPr lang="en-US" sz="5651" dirty="0">
              <a:solidFill>
                <a:srgbClr val="000000"/>
              </a:solidFill>
              <a:latin typeface="HGSSoeiKakugothicUB" panose="020B0900000000000000" pitchFamily="34" charset="-128"/>
              <a:ea typeface="HGSSoeiKakugothicUB" panose="020B0900000000000000" pitchFamily="34" charset="-128"/>
            </a:endParaRPr>
          </a:p>
          <a:p>
            <a:pPr>
              <a:lnSpc>
                <a:spcPts val="9212"/>
              </a:lnSpc>
            </a:pPr>
            <a:r>
              <a:rPr lang="en-US" sz="5651" dirty="0">
                <a:solidFill>
                  <a:srgbClr val="000000"/>
                </a:solidFill>
                <a:latin typeface="HGSSoeiKakugothicUB" panose="020B0900000000000000" pitchFamily="34" charset="-128"/>
                <a:ea typeface="HGSSoeiKakugothicUB" panose="020B0900000000000000" pitchFamily="34" charset="-128"/>
              </a:rPr>
              <a:t>•</a:t>
            </a:r>
            <a:r>
              <a:rPr lang="en-US" sz="5651" dirty="0" err="1">
                <a:solidFill>
                  <a:srgbClr val="000000"/>
                </a:solidFill>
                <a:latin typeface="HGSSoeiKakugothicUB" panose="020B0900000000000000" pitchFamily="34" charset="-128"/>
                <a:ea typeface="HGSSoeiKakugothicUB" panose="020B0900000000000000" pitchFamily="34" charset="-128"/>
              </a:rPr>
              <a:t>例会、役職などの負担感</a:t>
            </a:r>
            <a:endParaRPr lang="en-US" sz="5651" dirty="0">
              <a:solidFill>
                <a:srgbClr val="000000"/>
              </a:solidFill>
              <a:latin typeface="HGSSoeiKakugothicUB" panose="020B0900000000000000" pitchFamily="34" charset="-128"/>
              <a:ea typeface="HGSSoeiKakugothicUB" panose="020B0900000000000000" pitchFamily="34" charset="-128"/>
            </a:endParaRPr>
          </a:p>
          <a:p>
            <a:pPr>
              <a:lnSpc>
                <a:spcPts val="9212"/>
              </a:lnSpc>
            </a:pPr>
            <a:r>
              <a:rPr lang="en-US" sz="5651" dirty="0">
                <a:solidFill>
                  <a:srgbClr val="000000"/>
                </a:solidFill>
                <a:latin typeface="HGSSoeiKakugothicUB" panose="020B0900000000000000" pitchFamily="34" charset="-128"/>
                <a:ea typeface="HGSSoeiKakugothicUB" panose="020B0900000000000000" pitchFamily="34" charset="-128"/>
              </a:rPr>
              <a:t>•地域内にロータリー3クラブ、ライオンズ3クラブ</a:t>
            </a:r>
          </a:p>
          <a:p>
            <a:pPr>
              <a:lnSpc>
                <a:spcPts val="9212"/>
              </a:lnSpc>
            </a:pPr>
            <a:endParaRPr lang="en-US" sz="5651" dirty="0">
              <a:solidFill>
                <a:srgbClr val="000000"/>
              </a:solidFill>
              <a:latin typeface="HGSSoeiKakugothicUB" panose="020B0900000000000000" pitchFamily="34" charset="-128"/>
              <a:ea typeface="HGSSoeiKakugothicUB" panose="020B0900000000000000" pitchFamily="34" charset="-128"/>
            </a:endParaRPr>
          </a:p>
        </p:txBody>
      </p:sp>
      <p:sp>
        <p:nvSpPr>
          <p:cNvPr id="3" name="TextBox 3"/>
          <p:cNvSpPr txBox="1"/>
          <p:nvPr/>
        </p:nvSpPr>
        <p:spPr>
          <a:xfrm>
            <a:off x="4747154" y="1097653"/>
            <a:ext cx="8669375" cy="1016497"/>
          </a:xfrm>
          <a:prstGeom prst="rect">
            <a:avLst/>
          </a:prstGeom>
        </p:spPr>
        <p:txBody>
          <a:bodyPr wrap="square" lIns="0" tIns="0" rIns="0" bIns="0" rtlCol="0" anchor="t">
            <a:spAutoFit/>
          </a:bodyPr>
          <a:lstStyle/>
          <a:p>
            <a:pPr algn="ctr">
              <a:lnSpc>
                <a:spcPts val="9144"/>
              </a:lnSpc>
            </a:pPr>
            <a:r>
              <a:rPr lang="en-US" sz="6531">
                <a:solidFill>
                  <a:srgbClr val="1F3071"/>
                </a:solidFill>
                <a:latin typeface="HGSSoeiKakugothicUB" panose="020B0900000000000000" pitchFamily="34" charset="-128"/>
                <a:ea typeface="HGSSoeiKakugothicUB" panose="020B0900000000000000" pitchFamily="34" charset="-128"/>
              </a:rPr>
              <a:t>当クラブが抱える課題</a:t>
            </a:r>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009454" y="8767242"/>
            <a:ext cx="4278546" cy="154434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749558" y="0"/>
            <a:ext cx="538442" cy="10287000"/>
          </a:xfrm>
          <a:prstGeom prst="rect">
            <a:avLst/>
          </a:prstGeom>
          <a:solidFill>
            <a:srgbClr val="13538A"/>
          </a:solidFill>
        </p:spPr>
      </p:sp>
      <p:sp>
        <p:nvSpPr>
          <p:cNvPr id="3" name="TextBox 3"/>
          <p:cNvSpPr txBox="1"/>
          <p:nvPr/>
        </p:nvSpPr>
        <p:spPr>
          <a:xfrm>
            <a:off x="-124310" y="5561641"/>
            <a:ext cx="3598267" cy="540533"/>
          </a:xfrm>
          <a:prstGeom prst="rect">
            <a:avLst/>
          </a:prstGeom>
        </p:spPr>
        <p:txBody>
          <a:bodyPr lIns="0" tIns="0" rIns="0" bIns="0" rtlCol="0" anchor="t">
            <a:spAutoFit/>
          </a:bodyPr>
          <a:lstStyle/>
          <a:p>
            <a:pPr marL="0" lvl="0" indent="0" algn="ctr">
              <a:lnSpc>
                <a:spcPts val="4902"/>
              </a:lnSpc>
              <a:spcBef>
                <a:spcPct val="0"/>
              </a:spcBef>
            </a:pPr>
            <a:r>
              <a:rPr lang="en-US" sz="3200" spc="148" dirty="0" err="1">
                <a:solidFill>
                  <a:srgbClr val="191919"/>
                </a:solidFill>
                <a:latin typeface="HGSSoeiKakugothicUB" panose="020B0900000000000000" pitchFamily="34" charset="-128"/>
                <a:ea typeface="HGSSoeiKakugothicUB" panose="020B0900000000000000" pitchFamily="34" charset="-128"/>
              </a:rPr>
              <a:t>原点回帰</a:t>
            </a:r>
            <a:endParaRPr lang="en-US" sz="3200" spc="148" dirty="0">
              <a:solidFill>
                <a:srgbClr val="191919"/>
              </a:solidFill>
              <a:latin typeface="HGSSoeiKakugothicUB" panose="020B0900000000000000" pitchFamily="34" charset="-128"/>
              <a:ea typeface="HGSSoeiKakugothicUB" panose="020B0900000000000000" pitchFamily="34" charset="-128"/>
            </a:endParaRPr>
          </a:p>
        </p:txBody>
      </p:sp>
      <p:grpSp>
        <p:nvGrpSpPr>
          <p:cNvPr id="4" name="Group 4"/>
          <p:cNvGrpSpPr/>
          <p:nvPr/>
        </p:nvGrpSpPr>
        <p:grpSpPr>
          <a:xfrm>
            <a:off x="653553" y="2993215"/>
            <a:ext cx="2073365" cy="2045863"/>
            <a:chOff x="0" y="0"/>
            <a:chExt cx="2764486" cy="2727817"/>
          </a:xfrm>
        </p:grpSpPr>
        <p:pic>
          <p:nvPicPr>
            <p:cNvPr id="5" name="Picture 5"/>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sp>
        <p:nvSpPr>
          <p:cNvPr id="7" name="TextBox 7"/>
          <p:cNvSpPr txBox="1"/>
          <p:nvPr/>
        </p:nvSpPr>
        <p:spPr>
          <a:xfrm>
            <a:off x="10611758" y="5552253"/>
            <a:ext cx="3532035" cy="540533"/>
          </a:xfrm>
          <a:prstGeom prst="rect">
            <a:avLst/>
          </a:prstGeom>
        </p:spPr>
        <p:txBody>
          <a:bodyPr lIns="0" tIns="0" rIns="0" bIns="0" rtlCol="0" anchor="t">
            <a:spAutoFit/>
          </a:bodyPr>
          <a:lstStyle/>
          <a:p>
            <a:pPr marL="0" lvl="0" indent="0" algn="ctr">
              <a:lnSpc>
                <a:spcPts val="4901"/>
              </a:lnSpc>
              <a:spcBef>
                <a:spcPct val="0"/>
              </a:spcBef>
            </a:pPr>
            <a:r>
              <a:rPr lang="en-US" sz="3200" spc="148" dirty="0" err="1">
                <a:solidFill>
                  <a:srgbClr val="191919"/>
                </a:solidFill>
                <a:latin typeface="HGSSoeiKakugothicUB" panose="020B0900000000000000" pitchFamily="34" charset="-128"/>
                <a:ea typeface="HGSSoeiKakugothicUB" panose="020B0900000000000000" pitchFamily="34" charset="-128"/>
              </a:rPr>
              <a:t>オープン例会</a:t>
            </a:r>
            <a:endParaRPr lang="en-US" sz="3200" spc="148" dirty="0">
              <a:solidFill>
                <a:srgbClr val="191919"/>
              </a:solidFill>
              <a:latin typeface="HGSSoeiKakugothicUB" panose="020B0900000000000000" pitchFamily="34" charset="-128"/>
              <a:ea typeface="HGSSoeiKakugothicUB" panose="020B0900000000000000" pitchFamily="34" charset="-128"/>
            </a:endParaRPr>
          </a:p>
        </p:txBody>
      </p:sp>
      <p:sp>
        <p:nvSpPr>
          <p:cNvPr id="8" name="TextBox 8"/>
          <p:cNvSpPr txBox="1"/>
          <p:nvPr/>
        </p:nvSpPr>
        <p:spPr>
          <a:xfrm>
            <a:off x="7005993" y="5552253"/>
            <a:ext cx="3561592" cy="540533"/>
          </a:xfrm>
          <a:prstGeom prst="rect">
            <a:avLst/>
          </a:prstGeom>
        </p:spPr>
        <p:txBody>
          <a:bodyPr lIns="0" tIns="0" rIns="0" bIns="0" rtlCol="0" anchor="t">
            <a:spAutoFit/>
          </a:bodyPr>
          <a:lstStyle/>
          <a:p>
            <a:pPr marL="0" lvl="0" indent="0" algn="ctr">
              <a:lnSpc>
                <a:spcPts val="4902"/>
              </a:lnSpc>
              <a:spcBef>
                <a:spcPct val="0"/>
              </a:spcBef>
            </a:pPr>
            <a:r>
              <a:rPr lang="en-US" sz="3200" spc="148" dirty="0" err="1">
                <a:solidFill>
                  <a:srgbClr val="191919"/>
                </a:solidFill>
                <a:latin typeface="HGSSoeiKakugothicUB" panose="020B0900000000000000" pitchFamily="34" charset="-128"/>
                <a:ea typeface="HGSSoeiKakugothicUB" panose="020B0900000000000000" pitchFamily="34" charset="-128"/>
              </a:rPr>
              <a:t>職業紹介</a:t>
            </a:r>
            <a:endParaRPr lang="en-US" sz="3200" spc="148" dirty="0">
              <a:solidFill>
                <a:srgbClr val="191919"/>
              </a:solidFill>
              <a:latin typeface="HGSSoeiKakugothicUB" panose="020B0900000000000000" pitchFamily="34" charset="-128"/>
              <a:ea typeface="HGSSoeiKakugothicUB" panose="020B0900000000000000" pitchFamily="34" charset="-128"/>
            </a:endParaRPr>
          </a:p>
        </p:txBody>
      </p:sp>
      <p:sp>
        <p:nvSpPr>
          <p:cNvPr id="9" name="TextBox 9"/>
          <p:cNvSpPr txBox="1"/>
          <p:nvPr/>
        </p:nvSpPr>
        <p:spPr>
          <a:xfrm>
            <a:off x="14101360" y="5546208"/>
            <a:ext cx="3652433" cy="540533"/>
          </a:xfrm>
          <a:prstGeom prst="rect">
            <a:avLst/>
          </a:prstGeom>
        </p:spPr>
        <p:txBody>
          <a:bodyPr lIns="0" tIns="0" rIns="0" bIns="0" rtlCol="0" anchor="t">
            <a:spAutoFit/>
          </a:bodyPr>
          <a:lstStyle/>
          <a:p>
            <a:pPr marL="0" lvl="0" indent="0" algn="ctr">
              <a:lnSpc>
                <a:spcPts val="4902"/>
              </a:lnSpc>
              <a:spcBef>
                <a:spcPct val="0"/>
              </a:spcBef>
            </a:pPr>
            <a:r>
              <a:rPr lang="en-US" sz="3200" spc="148" dirty="0" err="1">
                <a:solidFill>
                  <a:srgbClr val="191919"/>
                </a:solidFill>
                <a:latin typeface="HGSSoeiKakugothicUB" panose="020B0900000000000000" pitchFamily="34" charset="-128"/>
                <a:ea typeface="HGSSoeiKakugothicUB" panose="020B0900000000000000" pitchFamily="34" charset="-128"/>
              </a:rPr>
              <a:t>会員費の見直し</a:t>
            </a:r>
            <a:endParaRPr lang="en-US" sz="3200" spc="148" dirty="0">
              <a:solidFill>
                <a:srgbClr val="191919"/>
              </a:solidFill>
              <a:latin typeface="HGSSoeiKakugothicUB" panose="020B0900000000000000" pitchFamily="34" charset="-128"/>
              <a:ea typeface="HGSSoeiKakugothicUB" panose="020B0900000000000000" pitchFamily="34" charset="-128"/>
            </a:endParaRPr>
          </a:p>
        </p:txBody>
      </p:sp>
      <p:sp>
        <p:nvSpPr>
          <p:cNvPr id="10" name="TextBox 10"/>
          <p:cNvSpPr txBox="1"/>
          <p:nvPr/>
        </p:nvSpPr>
        <p:spPr>
          <a:xfrm>
            <a:off x="14101360" y="6375960"/>
            <a:ext cx="3743901" cy="404406"/>
          </a:xfrm>
          <a:prstGeom prst="rect">
            <a:avLst/>
          </a:prstGeom>
        </p:spPr>
        <p:txBody>
          <a:bodyPr lIns="0" tIns="0" rIns="0" bIns="0" rtlCol="0" anchor="t">
            <a:spAutoFit/>
          </a:bodyPr>
          <a:lstStyle/>
          <a:p>
            <a:pPr algn="ctr">
              <a:lnSpc>
                <a:spcPts val="3778"/>
              </a:lnSpc>
            </a:pPr>
            <a:endParaRPr>
              <a:latin typeface="HGSSoeiKakugothicUB" panose="020B0900000000000000" pitchFamily="34" charset="-128"/>
              <a:ea typeface="HGSSoeiKakugothicUB" panose="020B0900000000000000" pitchFamily="34" charset="-128"/>
            </a:endParaRPr>
          </a:p>
        </p:txBody>
      </p:sp>
      <p:sp>
        <p:nvSpPr>
          <p:cNvPr id="11" name="TextBox 11"/>
          <p:cNvSpPr txBox="1"/>
          <p:nvPr/>
        </p:nvSpPr>
        <p:spPr>
          <a:xfrm>
            <a:off x="3473958" y="5561641"/>
            <a:ext cx="3743901" cy="540533"/>
          </a:xfrm>
          <a:prstGeom prst="rect">
            <a:avLst/>
          </a:prstGeom>
        </p:spPr>
        <p:txBody>
          <a:bodyPr lIns="0" tIns="0" rIns="0" bIns="0" rtlCol="0" anchor="t">
            <a:spAutoFit/>
          </a:bodyPr>
          <a:lstStyle/>
          <a:p>
            <a:pPr marL="0" lvl="0" indent="0" algn="ctr">
              <a:lnSpc>
                <a:spcPts val="4902"/>
              </a:lnSpc>
              <a:spcBef>
                <a:spcPct val="0"/>
              </a:spcBef>
            </a:pPr>
            <a:r>
              <a:rPr lang="en-US" sz="3200" spc="148" dirty="0" err="1">
                <a:solidFill>
                  <a:srgbClr val="191919"/>
                </a:solidFill>
                <a:latin typeface="HGSSoeiKakugothicUB" panose="020B0900000000000000" pitchFamily="34" charset="-128"/>
                <a:ea typeface="HGSSoeiKakugothicUB" panose="020B0900000000000000" pitchFamily="34" charset="-128"/>
              </a:rPr>
              <a:t>親睦例会</a:t>
            </a:r>
            <a:endParaRPr lang="en-US" sz="3200" spc="148" dirty="0">
              <a:solidFill>
                <a:srgbClr val="191919"/>
              </a:solidFill>
              <a:latin typeface="HGSSoeiKakugothicUB" panose="020B0900000000000000" pitchFamily="34" charset="-128"/>
              <a:ea typeface="HGSSoeiKakugothicUB" panose="020B0900000000000000" pitchFamily="34" charset="-128"/>
            </a:endParaRPr>
          </a:p>
        </p:txBody>
      </p:sp>
      <p:sp>
        <p:nvSpPr>
          <p:cNvPr id="12" name="TextBox 12"/>
          <p:cNvSpPr txBox="1"/>
          <p:nvPr/>
        </p:nvSpPr>
        <p:spPr>
          <a:xfrm>
            <a:off x="14073036" y="10090304"/>
            <a:ext cx="3518270" cy="440653"/>
          </a:xfrm>
          <a:prstGeom prst="rect">
            <a:avLst/>
          </a:prstGeom>
        </p:spPr>
        <p:txBody>
          <a:bodyPr lIns="0" tIns="0" rIns="0" bIns="0" rtlCol="0" anchor="t">
            <a:spAutoFit/>
          </a:bodyPr>
          <a:lstStyle/>
          <a:p>
            <a:pPr algn="ctr">
              <a:lnSpc>
                <a:spcPts val="3551"/>
              </a:lnSpc>
            </a:pPr>
            <a:endParaRPr/>
          </a:p>
        </p:txBody>
      </p:sp>
      <p:sp>
        <p:nvSpPr>
          <p:cNvPr id="13" name="TextBox 13"/>
          <p:cNvSpPr txBox="1"/>
          <p:nvPr/>
        </p:nvSpPr>
        <p:spPr>
          <a:xfrm>
            <a:off x="4954289" y="9232307"/>
            <a:ext cx="3518270" cy="463525"/>
          </a:xfrm>
          <a:prstGeom prst="rect">
            <a:avLst/>
          </a:prstGeom>
        </p:spPr>
        <p:txBody>
          <a:bodyPr lIns="0" tIns="0" rIns="0" bIns="0" rtlCol="0" anchor="t">
            <a:spAutoFit/>
          </a:bodyPr>
          <a:lstStyle/>
          <a:p>
            <a:pPr marL="0" lvl="0" indent="0" algn="ctr">
              <a:lnSpc>
                <a:spcPts val="4124"/>
              </a:lnSpc>
              <a:spcBef>
                <a:spcPct val="0"/>
              </a:spcBef>
            </a:pPr>
            <a:r>
              <a:rPr lang="en-US" sz="3197" spc="124" dirty="0" err="1">
                <a:solidFill>
                  <a:srgbClr val="191919"/>
                </a:solidFill>
                <a:latin typeface="HGSSoeiKakugothicUB" panose="020B0900000000000000" pitchFamily="34" charset="-128"/>
                <a:ea typeface="HGSSoeiKakugothicUB" panose="020B0900000000000000" pitchFamily="34" charset="-128"/>
              </a:rPr>
              <a:t>地域活動の充実</a:t>
            </a:r>
            <a:endParaRPr lang="en-US" sz="3197" spc="124" dirty="0">
              <a:solidFill>
                <a:srgbClr val="191919"/>
              </a:solidFill>
              <a:latin typeface="HGSSoeiKakugothicUB" panose="020B0900000000000000" pitchFamily="34" charset="-128"/>
              <a:ea typeface="HGSSoeiKakugothicUB" panose="020B0900000000000000" pitchFamily="34" charset="-128"/>
            </a:endParaRPr>
          </a:p>
        </p:txBody>
      </p:sp>
      <p:sp>
        <p:nvSpPr>
          <p:cNvPr id="14" name="TextBox 14"/>
          <p:cNvSpPr txBox="1"/>
          <p:nvPr/>
        </p:nvSpPr>
        <p:spPr>
          <a:xfrm>
            <a:off x="-124310" y="872816"/>
            <a:ext cx="17822197" cy="1045582"/>
          </a:xfrm>
          <a:prstGeom prst="rect">
            <a:avLst/>
          </a:prstGeom>
        </p:spPr>
        <p:txBody>
          <a:bodyPr lIns="0" tIns="0" rIns="0" bIns="0" rtlCol="0" anchor="t">
            <a:spAutoFit/>
          </a:bodyPr>
          <a:lstStyle/>
          <a:p>
            <a:pPr algn="ctr">
              <a:lnSpc>
                <a:spcPts val="8597"/>
              </a:lnSpc>
            </a:pPr>
            <a:r>
              <a:rPr lang="en-US" sz="6141">
                <a:solidFill>
                  <a:srgbClr val="1F3071"/>
                </a:solidFill>
                <a:ea typeface="Noto Sans Regular Bold"/>
              </a:rPr>
              <a:t>会員増強に向けた長期スパンでの取り組み</a:t>
            </a:r>
          </a:p>
        </p:txBody>
      </p:sp>
      <p:grpSp>
        <p:nvGrpSpPr>
          <p:cNvPr id="15" name="Group 15"/>
          <p:cNvGrpSpPr/>
          <p:nvPr/>
        </p:nvGrpSpPr>
        <p:grpSpPr>
          <a:xfrm>
            <a:off x="4203293" y="2993215"/>
            <a:ext cx="2073365" cy="2045863"/>
            <a:chOff x="0" y="0"/>
            <a:chExt cx="2764486" cy="2727817"/>
          </a:xfrm>
        </p:grpSpPr>
        <p:pic>
          <p:nvPicPr>
            <p:cNvPr id="16" name="Picture 16"/>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17" name="Picture 1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grpSp>
        <p:nvGrpSpPr>
          <p:cNvPr id="18" name="Group 18"/>
          <p:cNvGrpSpPr/>
          <p:nvPr/>
        </p:nvGrpSpPr>
        <p:grpSpPr>
          <a:xfrm>
            <a:off x="7750107" y="2993215"/>
            <a:ext cx="2073365" cy="2045863"/>
            <a:chOff x="0" y="0"/>
            <a:chExt cx="2764486" cy="2727817"/>
          </a:xfrm>
        </p:grpSpPr>
        <p:pic>
          <p:nvPicPr>
            <p:cNvPr id="19" name="Picture 19"/>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20" name="Picture 20"/>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grpSp>
        <p:nvGrpSpPr>
          <p:cNvPr id="21" name="Group 21"/>
          <p:cNvGrpSpPr/>
          <p:nvPr/>
        </p:nvGrpSpPr>
        <p:grpSpPr>
          <a:xfrm>
            <a:off x="11299846" y="2993215"/>
            <a:ext cx="2073365" cy="2045863"/>
            <a:chOff x="0" y="0"/>
            <a:chExt cx="2764486" cy="2727817"/>
          </a:xfrm>
        </p:grpSpPr>
        <p:pic>
          <p:nvPicPr>
            <p:cNvPr id="22" name="Picture 22"/>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23" name="Picture 2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grpSp>
        <p:nvGrpSpPr>
          <p:cNvPr id="24" name="Group 24"/>
          <p:cNvGrpSpPr/>
          <p:nvPr/>
        </p:nvGrpSpPr>
        <p:grpSpPr>
          <a:xfrm>
            <a:off x="14849586" y="2993215"/>
            <a:ext cx="2073365" cy="2045863"/>
            <a:chOff x="0" y="0"/>
            <a:chExt cx="2764486" cy="2727817"/>
          </a:xfrm>
        </p:grpSpPr>
        <p:pic>
          <p:nvPicPr>
            <p:cNvPr id="25" name="Picture 25"/>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26" name="Picture 2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grpSp>
        <p:nvGrpSpPr>
          <p:cNvPr id="27" name="Group 27"/>
          <p:cNvGrpSpPr/>
          <p:nvPr/>
        </p:nvGrpSpPr>
        <p:grpSpPr>
          <a:xfrm>
            <a:off x="5676742" y="6650530"/>
            <a:ext cx="2073365" cy="2045863"/>
            <a:chOff x="0" y="0"/>
            <a:chExt cx="2764486" cy="2727817"/>
          </a:xfrm>
        </p:grpSpPr>
        <p:pic>
          <p:nvPicPr>
            <p:cNvPr id="28" name="Picture 28"/>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29" name="Picture 29"/>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pic>
        <p:nvPicPr>
          <p:cNvPr id="30" name="Picture 30"/>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373211" y="8742651"/>
            <a:ext cx="4278546" cy="1544349"/>
          </a:xfrm>
          <a:prstGeom prst="rect">
            <a:avLst/>
          </a:prstGeom>
        </p:spPr>
      </p:pic>
      <p:grpSp>
        <p:nvGrpSpPr>
          <p:cNvPr id="31" name="Group 31"/>
          <p:cNvGrpSpPr/>
          <p:nvPr/>
        </p:nvGrpSpPr>
        <p:grpSpPr>
          <a:xfrm>
            <a:off x="9823471" y="6650530"/>
            <a:ext cx="2073365" cy="2045863"/>
            <a:chOff x="0" y="0"/>
            <a:chExt cx="2764486" cy="2727817"/>
          </a:xfrm>
        </p:grpSpPr>
        <p:pic>
          <p:nvPicPr>
            <p:cNvPr id="32" name="Picture 32"/>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33" name="Picture 3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sp>
        <p:nvSpPr>
          <p:cNvPr id="34" name="TextBox 34"/>
          <p:cNvSpPr txBox="1"/>
          <p:nvPr/>
        </p:nvSpPr>
        <p:spPr>
          <a:xfrm>
            <a:off x="9540711" y="9232307"/>
            <a:ext cx="3518270" cy="463525"/>
          </a:xfrm>
          <a:prstGeom prst="rect">
            <a:avLst/>
          </a:prstGeom>
        </p:spPr>
        <p:txBody>
          <a:bodyPr lIns="0" tIns="0" rIns="0" bIns="0" rtlCol="0" anchor="t">
            <a:spAutoFit/>
          </a:bodyPr>
          <a:lstStyle/>
          <a:p>
            <a:pPr marL="0" lvl="0" indent="0" algn="ctr">
              <a:lnSpc>
                <a:spcPts val="4124"/>
              </a:lnSpc>
              <a:spcBef>
                <a:spcPct val="0"/>
              </a:spcBef>
            </a:pPr>
            <a:r>
              <a:rPr lang="en-US" sz="3197" spc="124" dirty="0" err="1">
                <a:solidFill>
                  <a:srgbClr val="191919"/>
                </a:solidFill>
                <a:latin typeface="HGSSoeiKakugothicUB" panose="020B0900000000000000" pitchFamily="34" charset="-128"/>
                <a:ea typeface="HGSSoeiKakugothicUB" panose="020B0900000000000000" pitchFamily="34" charset="-128"/>
              </a:rPr>
              <a:t>魅力的な例会運営</a:t>
            </a:r>
            <a:endParaRPr lang="en-US" sz="3197" spc="124" dirty="0">
              <a:solidFill>
                <a:srgbClr val="191919"/>
              </a:solidFill>
              <a:latin typeface="HGSSoeiKakugothicUB" panose="020B0900000000000000" pitchFamily="34" charset="-128"/>
              <a:ea typeface="HGSSoeiKakugothicUB" panose="020B0900000000000000"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6859" y="1885650"/>
            <a:ext cx="2073365" cy="2045863"/>
            <a:chOff x="0" y="0"/>
            <a:chExt cx="2764486" cy="272781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2727817" cy="2727817"/>
            </a:xfrm>
            <a:prstGeom prst="rect">
              <a:avLst/>
            </a:prstGeom>
          </p:spPr>
        </p:pic>
        <p:pic>
          <p:nvPicPr>
            <p:cNvPr id="4"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2410" y="528709"/>
              <a:ext cx="2262076" cy="1785850"/>
            </a:xfrm>
            <a:prstGeom prst="rect">
              <a:avLst/>
            </a:prstGeom>
          </p:spPr>
        </p:pic>
      </p:grpSp>
      <p:pic>
        <p:nvPicPr>
          <p:cNvPr id="5" name="Picture 5"/>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4491932" y="7398138"/>
            <a:ext cx="2767368" cy="2810518"/>
          </a:xfrm>
          <a:prstGeom prst="rect">
            <a:avLst/>
          </a:prstGeom>
        </p:spPr>
      </p:pic>
      <p:sp>
        <p:nvSpPr>
          <p:cNvPr id="6" name="TextBox 6"/>
          <p:cNvSpPr txBox="1"/>
          <p:nvPr/>
        </p:nvSpPr>
        <p:spPr>
          <a:xfrm>
            <a:off x="1413542" y="4979262"/>
            <a:ext cx="14995113" cy="3028625"/>
          </a:xfrm>
          <a:prstGeom prst="rect">
            <a:avLst/>
          </a:prstGeom>
        </p:spPr>
        <p:txBody>
          <a:bodyPr lIns="0" tIns="0" rIns="0" bIns="0" rtlCol="0" anchor="t">
            <a:spAutoFit/>
          </a:bodyPr>
          <a:lstStyle/>
          <a:p>
            <a:pPr algn="ctr">
              <a:lnSpc>
                <a:spcPts val="6029"/>
              </a:lnSpc>
            </a:pPr>
            <a:r>
              <a:rPr lang="en-US" sz="4306" spc="215" dirty="0" err="1">
                <a:solidFill>
                  <a:srgbClr val="7B5C00"/>
                </a:solidFill>
                <a:latin typeface="HGSSoeiKakugothicUB" panose="020B0900000000000000" pitchFamily="34" charset="-128"/>
                <a:ea typeface="HGSSoeiKakugothicUB" panose="020B0900000000000000" pitchFamily="34" charset="-128"/>
              </a:rPr>
              <a:t>ロータリーの『奉仕の理想</a:t>
            </a:r>
            <a:r>
              <a:rPr lang="en-US" sz="4306" spc="215" dirty="0">
                <a:solidFill>
                  <a:srgbClr val="7B5C00"/>
                </a:solidFill>
                <a:latin typeface="HGSSoeiKakugothicUB" panose="020B0900000000000000" pitchFamily="34" charset="-128"/>
                <a:ea typeface="HGSSoeiKakugothicUB" panose="020B0900000000000000" pitchFamily="34" charset="-128"/>
              </a:rPr>
              <a:t>』</a:t>
            </a:r>
          </a:p>
          <a:p>
            <a:pPr algn="ctr">
              <a:lnSpc>
                <a:spcPts val="6029"/>
              </a:lnSpc>
            </a:pPr>
            <a:r>
              <a:rPr lang="en-US" sz="4306" spc="215" dirty="0">
                <a:solidFill>
                  <a:srgbClr val="7B5C00"/>
                </a:solidFill>
                <a:latin typeface="HGSSoeiKakugothicUB" panose="020B0900000000000000" pitchFamily="34" charset="-128"/>
                <a:ea typeface="HGSSoeiKakugothicUB" panose="020B0900000000000000" pitchFamily="34" charset="-128"/>
              </a:rPr>
              <a:t>「</a:t>
            </a:r>
            <a:r>
              <a:rPr lang="en-US" sz="4306" spc="215" dirty="0" err="1">
                <a:solidFill>
                  <a:srgbClr val="7B5C00"/>
                </a:solidFill>
                <a:latin typeface="HGSSoeiKakugothicUB" panose="020B0900000000000000" pitchFamily="34" charset="-128"/>
                <a:ea typeface="HGSSoeiKakugothicUB" panose="020B0900000000000000" pitchFamily="34" charset="-128"/>
              </a:rPr>
              <a:t>他人を思いやり、他人に尽くすことであり、最も愚かな</a:t>
            </a:r>
            <a:endParaRPr lang="en-US" sz="4306" spc="215" dirty="0">
              <a:solidFill>
                <a:srgbClr val="7B5C00"/>
              </a:solidFill>
              <a:latin typeface="HGSSoeiKakugothicUB" panose="020B0900000000000000" pitchFamily="34" charset="-128"/>
              <a:ea typeface="HGSSoeiKakugothicUB" panose="020B0900000000000000" pitchFamily="34" charset="-128"/>
            </a:endParaRPr>
          </a:p>
          <a:p>
            <a:pPr algn="ctr">
              <a:lnSpc>
                <a:spcPts val="6029"/>
              </a:lnSpc>
            </a:pPr>
            <a:r>
              <a:rPr lang="en-US" sz="4306" spc="215" dirty="0" err="1">
                <a:solidFill>
                  <a:srgbClr val="7B5C00"/>
                </a:solidFill>
                <a:latin typeface="HGSSoeiKakugothicUB" panose="020B0900000000000000" pitchFamily="34" charset="-128"/>
                <a:ea typeface="HGSSoeiKakugothicUB" panose="020B0900000000000000" pitchFamily="34" charset="-128"/>
              </a:rPr>
              <a:t>方法は金銭に集中することである</a:t>
            </a:r>
            <a:r>
              <a:rPr lang="en-US" sz="4306" spc="215" dirty="0">
                <a:solidFill>
                  <a:srgbClr val="7B5C00"/>
                </a:solidFill>
                <a:latin typeface="HGSSoeiKakugothicUB" panose="020B0900000000000000" pitchFamily="34" charset="-128"/>
                <a:ea typeface="HGSSoeiKakugothicUB" panose="020B0900000000000000" pitchFamily="34" charset="-128"/>
              </a:rPr>
              <a:t>」(</a:t>
            </a:r>
            <a:r>
              <a:rPr lang="en-US" sz="4306" spc="215" dirty="0" err="1">
                <a:solidFill>
                  <a:srgbClr val="7B5C00"/>
                </a:solidFill>
                <a:latin typeface="HGSSoeiKakugothicUB" panose="020B0900000000000000" pitchFamily="34" charset="-128"/>
                <a:ea typeface="HGSSoeiKakugothicUB" panose="020B0900000000000000" pitchFamily="34" charset="-128"/>
              </a:rPr>
              <a:t>ポールハリス氏</a:t>
            </a:r>
            <a:r>
              <a:rPr lang="en-US" sz="4306" spc="215" dirty="0">
                <a:solidFill>
                  <a:srgbClr val="7B5C00"/>
                </a:solidFill>
                <a:latin typeface="HGSSoeiKakugothicUB" panose="020B0900000000000000" pitchFamily="34" charset="-128"/>
                <a:ea typeface="HGSSoeiKakugothicUB" panose="020B0900000000000000" pitchFamily="34" charset="-128"/>
              </a:rPr>
              <a:t>）</a:t>
            </a:r>
          </a:p>
          <a:p>
            <a:pPr algn="ctr">
              <a:lnSpc>
                <a:spcPts val="6029"/>
              </a:lnSpc>
            </a:pPr>
            <a:endParaRPr lang="en-US" sz="4306" spc="215" dirty="0">
              <a:solidFill>
                <a:srgbClr val="7B5C00"/>
              </a:solidFill>
              <a:latin typeface="HGSSoeiKakugothicUB" panose="020B0900000000000000" pitchFamily="34" charset="-128"/>
              <a:ea typeface="HGSSoeiKakugothicUB" panose="020B0900000000000000" pitchFamily="34" charset="-128"/>
            </a:endParaRPr>
          </a:p>
        </p:txBody>
      </p:sp>
      <p:pic>
        <p:nvPicPr>
          <p:cNvPr id="7" name="Picture 7"/>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4731769" y="3931512"/>
            <a:ext cx="8824461" cy="4588720"/>
          </a:xfrm>
          <a:prstGeom prst="rect">
            <a:avLst/>
          </a:prstGeom>
        </p:spPr>
      </p:pic>
      <p:sp>
        <p:nvSpPr>
          <p:cNvPr id="8" name="TextBox 8"/>
          <p:cNvSpPr txBox="1"/>
          <p:nvPr/>
        </p:nvSpPr>
        <p:spPr>
          <a:xfrm>
            <a:off x="2901979" y="2279987"/>
            <a:ext cx="8317947" cy="1016497"/>
          </a:xfrm>
          <a:prstGeom prst="rect">
            <a:avLst/>
          </a:prstGeom>
        </p:spPr>
        <p:txBody>
          <a:bodyPr lIns="0" tIns="0" rIns="0" bIns="0" rtlCol="0" anchor="t">
            <a:spAutoFit/>
          </a:bodyPr>
          <a:lstStyle/>
          <a:p>
            <a:pPr algn="ctr">
              <a:lnSpc>
                <a:spcPts val="9144"/>
              </a:lnSpc>
            </a:pPr>
            <a:r>
              <a:rPr lang="en-US" sz="6531" dirty="0" err="1">
                <a:solidFill>
                  <a:srgbClr val="1F3071"/>
                </a:solidFill>
                <a:latin typeface="HGSSoeiKakugothicUB" panose="020B0900000000000000" pitchFamily="34" charset="-128"/>
                <a:ea typeface="HGSSoeiKakugothicUB" panose="020B0900000000000000" pitchFamily="34" charset="-128"/>
              </a:rPr>
              <a:t>ロータリーの原点回帰</a:t>
            </a:r>
            <a:endParaRPr lang="en-US" sz="6531" dirty="0">
              <a:solidFill>
                <a:srgbClr val="1F3071"/>
              </a:solidFill>
              <a:latin typeface="HGSSoeiKakugothicUB" panose="020B0900000000000000" pitchFamily="34" charset="-128"/>
              <a:ea typeface="HGSSoeiKakugothicUB" panose="020B0900000000000000" pitchFamily="34" charset="-128"/>
            </a:endParaRPr>
          </a:p>
        </p:txBody>
      </p:sp>
      <p:sp>
        <p:nvSpPr>
          <p:cNvPr id="9" name="TextBox 9"/>
          <p:cNvSpPr txBox="1"/>
          <p:nvPr/>
        </p:nvSpPr>
        <p:spPr>
          <a:xfrm>
            <a:off x="0" y="224314"/>
            <a:ext cx="17822197" cy="960071"/>
          </a:xfrm>
          <a:prstGeom prst="rect">
            <a:avLst/>
          </a:prstGeom>
        </p:spPr>
        <p:txBody>
          <a:bodyPr lIns="0" tIns="0" rIns="0" bIns="0" rtlCol="0" anchor="t">
            <a:spAutoFit/>
          </a:bodyPr>
          <a:lstStyle/>
          <a:p>
            <a:pPr algn="ctr">
              <a:lnSpc>
                <a:spcPts val="8597"/>
              </a:lnSpc>
            </a:pPr>
            <a:r>
              <a:rPr lang="en-US" sz="6141" dirty="0" err="1">
                <a:solidFill>
                  <a:srgbClr val="1F3071"/>
                </a:solidFill>
                <a:latin typeface="HGSSoeiKakugothicUB" panose="020B0900000000000000" pitchFamily="34" charset="-128"/>
                <a:ea typeface="HGSSoeiKakugothicUB" panose="020B0900000000000000" pitchFamily="34" charset="-128"/>
              </a:rPr>
              <a:t>会員増強に向けた長期スパンでの取り組み</a:t>
            </a:r>
            <a:endParaRPr lang="en-US" sz="6141" dirty="0">
              <a:solidFill>
                <a:srgbClr val="1F3071"/>
              </a:solidFill>
              <a:latin typeface="HGSSoeiKakugothicUB" panose="020B0900000000000000" pitchFamily="34" charset="-128"/>
              <a:ea typeface="HGSSoeiKakugothicUB" panose="020B0900000000000000" pitchFamily="34" charset="-128"/>
            </a:endParaRPr>
          </a:p>
        </p:txBody>
      </p:sp>
      <p:sp>
        <p:nvSpPr>
          <p:cNvPr id="10" name="TextBox 10"/>
          <p:cNvSpPr txBox="1"/>
          <p:nvPr/>
        </p:nvSpPr>
        <p:spPr>
          <a:xfrm>
            <a:off x="7622874" y="8927276"/>
            <a:ext cx="6498345" cy="1435458"/>
          </a:xfrm>
          <a:prstGeom prst="rect">
            <a:avLst/>
          </a:prstGeom>
        </p:spPr>
        <p:txBody>
          <a:bodyPr lIns="0" tIns="0" rIns="0" bIns="0" rtlCol="0" anchor="t">
            <a:spAutoFit/>
          </a:bodyPr>
          <a:lstStyle/>
          <a:p>
            <a:pPr algn="ctr">
              <a:lnSpc>
                <a:spcPts val="3888"/>
              </a:lnSpc>
            </a:pPr>
            <a:r>
              <a:rPr lang="en-US" sz="2777">
                <a:solidFill>
                  <a:srgbClr val="000000"/>
                </a:solidFill>
                <a:latin typeface="HGSSoeiKakugothicUB" panose="020B0900000000000000" pitchFamily="34" charset="-128"/>
                <a:ea typeface="HGSSoeiKakugothicUB" panose="020B0900000000000000" pitchFamily="34" charset="-128"/>
              </a:rPr>
              <a:t>ポール•ハリス氏</a:t>
            </a:r>
          </a:p>
          <a:p>
            <a:pPr algn="ctr">
              <a:lnSpc>
                <a:spcPts val="3888"/>
              </a:lnSpc>
            </a:pPr>
            <a:r>
              <a:rPr lang="en-US" sz="2777">
                <a:solidFill>
                  <a:srgbClr val="000000"/>
                </a:solidFill>
                <a:latin typeface="HGSSoeiKakugothicUB" panose="020B0900000000000000" pitchFamily="34" charset="-128"/>
                <a:ea typeface="HGSSoeiKakugothicUB" panose="020B0900000000000000" pitchFamily="34" charset="-128"/>
              </a:rPr>
              <a:t>弁護士。1905年に国際ロータリーを設立</a:t>
            </a:r>
          </a:p>
        </p:txBody>
      </p:sp>
      <p:pic>
        <p:nvPicPr>
          <p:cNvPr id="11" name="Picture 11"/>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0" y="8803397"/>
            <a:ext cx="4278546" cy="154434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583932" y="1690640"/>
            <a:ext cx="13120136" cy="3066832"/>
          </a:xfrm>
          <a:prstGeom prst="rect">
            <a:avLst/>
          </a:prstGeom>
        </p:spPr>
      </p:pic>
      <p:sp>
        <p:nvSpPr>
          <p:cNvPr id="3" name="TextBox 3"/>
          <p:cNvSpPr txBox="1"/>
          <p:nvPr/>
        </p:nvSpPr>
        <p:spPr>
          <a:xfrm>
            <a:off x="4040378" y="492830"/>
            <a:ext cx="9412679" cy="892424"/>
          </a:xfrm>
          <a:prstGeom prst="rect">
            <a:avLst/>
          </a:prstGeom>
        </p:spPr>
        <p:txBody>
          <a:bodyPr wrap="square" lIns="0" tIns="0" rIns="0" bIns="0" rtlCol="0" anchor="t">
            <a:spAutoFit/>
          </a:bodyPr>
          <a:lstStyle/>
          <a:p>
            <a:pPr algn="ctr">
              <a:lnSpc>
                <a:spcPts val="7960"/>
              </a:lnSpc>
            </a:pPr>
            <a:r>
              <a:rPr lang="en-US" sz="5685">
                <a:solidFill>
                  <a:srgbClr val="A67C00"/>
                </a:solidFill>
                <a:latin typeface="HGSSoeiKakugothicUB" panose="020B0900000000000000" pitchFamily="34" charset="-128"/>
                <a:ea typeface="HGSSoeiKakugothicUB" panose="020B0900000000000000" pitchFamily="34" charset="-128"/>
              </a:rPr>
              <a:t>ロータリーの『奉仕の理想』</a:t>
            </a:r>
          </a:p>
        </p:txBody>
      </p:sp>
      <p:sp>
        <p:nvSpPr>
          <p:cNvPr id="4" name="TextBox 4"/>
          <p:cNvSpPr txBox="1"/>
          <p:nvPr/>
        </p:nvSpPr>
        <p:spPr>
          <a:xfrm>
            <a:off x="5153985" y="1951058"/>
            <a:ext cx="8219225" cy="2393027"/>
          </a:xfrm>
          <a:prstGeom prst="rect">
            <a:avLst/>
          </a:prstGeom>
        </p:spPr>
        <p:txBody>
          <a:bodyPr wrap="square" lIns="0" tIns="0" rIns="0" bIns="0" rtlCol="0" anchor="t">
            <a:spAutoFit/>
          </a:bodyPr>
          <a:lstStyle/>
          <a:p>
            <a:pPr algn="ctr">
              <a:lnSpc>
                <a:spcPts val="6520"/>
              </a:lnSpc>
            </a:pPr>
            <a:r>
              <a:rPr lang="en-US" sz="4657" dirty="0" err="1">
                <a:solidFill>
                  <a:srgbClr val="000000"/>
                </a:solidFill>
                <a:latin typeface="HGSSoeiKakugothicUB" panose="020B0900000000000000" pitchFamily="34" charset="-128"/>
                <a:ea typeface="HGSSoeiKakugothicUB" panose="020B0900000000000000" pitchFamily="34" charset="-128"/>
              </a:rPr>
              <a:t>奉仕</a:t>
            </a:r>
            <a:r>
              <a:rPr lang="en-US" sz="4657" dirty="0">
                <a:solidFill>
                  <a:srgbClr val="000000"/>
                </a:solidFill>
                <a:latin typeface="HGSSoeiKakugothicUB" panose="020B0900000000000000" pitchFamily="34" charset="-128"/>
                <a:ea typeface="HGSSoeiKakugothicUB" panose="020B0900000000000000" pitchFamily="34" charset="-128"/>
              </a:rPr>
              <a:t> ＝ </a:t>
            </a:r>
            <a:r>
              <a:rPr lang="en-US" sz="4657" dirty="0" err="1">
                <a:solidFill>
                  <a:srgbClr val="000000"/>
                </a:solidFill>
                <a:latin typeface="HGSSoeiKakugothicUB" panose="020B0900000000000000" pitchFamily="34" charset="-128"/>
                <a:ea typeface="HGSSoeiKakugothicUB" panose="020B0900000000000000" pitchFamily="34" charset="-128"/>
              </a:rPr>
              <a:t>ボランティアではない</a:t>
            </a:r>
            <a:endParaRPr lang="en-US" sz="4657" dirty="0">
              <a:solidFill>
                <a:srgbClr val="000000"/>
              </a:solidFill>
              <a:latin typeface="HGSSoeiKakugothicUB" panose="020B0900000000000000" pitchFamily="34" charset="-128"/>
              <a:ea typeface="HGSSoeiKakugothicUB" panose="020B0900000000000000" pitchFamily="34" charset="-128"/>
            </a:endParaRPr>
          </a:p>
          <a:p>
            <a:pPr algn="ctr">
              <a:lnSpc>
                <a:spcPts val="6520"/>
              </a:lnSpc>
            </a:pPr>
            <a:r>
              <a:rPr lang="en-US" sz="4657" dirty="0" err="1">
                <a:solidFill>
                  <a:srgbClr val="000000"/>
                </a:solidFill>
                <a:latin typeface="HGSSoeiKakugothicUB" panose="020B0900000000000000" pitchFamily="34" charset="-128"/>
                <a:ea typeface="HGSSoeiKakugothicUB" panose="020B0900000000000000" pitchFamily="34" charset="-128"/>
              </a:rPr>
              <a:t>ロータリーは職業奉仕</a:t>
            </a:r>
            <a:endParaRPr lang="en-US" sz="4657" dirty="0">
              <a:solidFill>
                <a:srgbClr val="000000"/>
              </a:solidFill>
              <a:latin typeface="HGSSoeiKakugothicUB" panose="020B0900000000000000" pitchFamily="34" charset="-128"/>
              <a:ea typeface="HGSSoeiKakugothicUB" panose="020B0900000000000000" pitchFamily="34" charset="-128"/>
            </a:endParaRPr>
          </a:p>
          <a:p>
            <a:pPr algn="ctr">
              <a:lnSpc>
                <a:spcPts val="6520"/>
              </a:lnSpc>
            </a:pPr>
            <a:r>
              <a:rPr lang="en-US" sz="4657" dirty="0" err="1">
                <a:solidFill>
                  <a:srgbClr val="000000"/>
                </a:solidFill>
                <a:latin typeface="HGSSoeiKakugothicUB" panose="020B0900000000000000" pitchFamily="34" charset="-128"/>
                <a:ea typeface="HGSSoeiKakugothicUB" panose="020B0900000000000000" pitchFamily="34" charset="-128"/>
              </a:rPr>
              <a:t>ロータリアン＝有用な職業人</a:t>
            </a:r>
            <a:endParaRPr lang="en-US" sz="4657" dirty="0">
              <a:solidFill>
                <a:srgbClr val="000000"/>
              </a:solidFill>
              <a:latin typeface="HGSSoeiKakugothicUB" panose="020B0900000000000000" pitchFamily="34" charset="-128"/>
              <a:ea typeface="HGSSoeiKakugothicUB" panose="020B0900000000000000" pitchFamily="34" charset="-128"/>
            </a:endParaRPr>
          </a:p>
        </p:txBody>
      </p:sp>
      <p:sp>
        <p:nvSpPr>
          <p:cNvPr id="5" name="TextBox 5"/>
          <p:cNvSpPr txBox="1"/>
          <p:nvPr/>
        </p:nvSpPr>
        <p:spPr>
          <a:xfrm>
            <a:off x="566691" y="4766997"/>
            <a:ext cx="17497518" cy="5079350"/>
          </a:xfrm>
          <a:prstGeom prst="rect">
            <a:avLst/>
          </a:prstGeom>
        </p:spPr>
        <p:txBody>
          <a:bodyPr wrap="square" lIns="0" tIns="0" rIns="0" bIns="0" rtlCol="0" anchor="t">
            <a:spAutoFit/>
          </a:bodyPr>
          <a:lstStyle/>
          <a:p>
            <a:pPr>
              <a:lnSpc>
                <a:spcPts val="4060"/>
              </a:lnSpc>
            </a:pPr>
            <a:endParaRPr>
              <a:latin typeface="HGSSoeiKakugothicUB" panose="020B0900000000000000" pitchFamily="34" charset="-128"/>
              <a:ea typeface="HGSSoeiKakugothicUB" panose="020B0900000000000000" pitchFamily="34" charset="-128"/>
            </a:endParaRPr>
          </a:p>
          <a:p>
            <a:pPr>
              <a:lnSpc>
                <a:spcPts val="4640"/>
              </a:lnSpc>
            </a:pPr>
            <a:r>
              <a:rPr lang="en-US" sz="2900" spc="145">
                <a:solidFill>
                  <a:srgbClr val="000000"/>
                </a:solidFill>
                <a:latin typeface="HGSSoeiKakugothicUB" panose="020B0900000000000000" pitchFamily="34" charset="-128"/>
                <a:ea typeface="HGSSoeiKakugothicUB" panose="020B0900000000000000" pitchFamily="34" charset="-128"/>
              </a:rPr>
              <a:t>例会＝職業上の発想の交換の場であり、事業の永続性や自己改善、友情を深める為にある。= 親睦</a:t>
            </a:r>
          </a:p>
          <a:p>
            <a:pPr>
              <a:lnSpc>
                <a:spcPts val="4640"/>
              </a:lnSpc>
            </a:pPr>
            <a:r>
              <a:rPr lang="en-US" sz="2900" spc="145">
                <a:solidFill>
                  <a:srgbClr val="000000"/>
                </a:solidFill>
                <a:latin typeface="HGSSoeiKakugothicUB" panose="020B0900000000000000" pitchFamily="34" charset="-128"/>
                <a:ea typeface="HGSSoeiKakugothicUB" panose="020B0900000000000000" pitchFamily="34" charset="-128"/>
              </a:rPr>
              <a:t>親睦＝親睦から奉仕の心が芽生え、各人が家庭、職場、地域へ持ち帰り共有する。</a:t>
            </a:r>
          </a:p>
          <a:p>
            <a:pPr>
              <a:lnSpc>
                <a:spcPts val="4640"/>
              </a:lnSpc>
            </a:pPr>
            <a:endParaRPr lang="en-US" sz="2900" spc="145">
              <a:solidFill>
                <a:srgbClr val="000000"/>
              </a:solidFill>
              <a:latin typeface="HGSSoeiKakugothicUB" panose="020B0900000000000000" pitchFamily="34" charset="-128"/>
              <a:ea typeface="HGSSoeiKakugothicUB" panose="020B0900000000000000" pitchFamily="34" charset="-128"/>
            </a:endParaRPr>
          </a:p>
          <a:p>
            <a:pPr>
              <a:lnSpc>
                <a:spcPts val="4640"/>
              </a:lnSpc>
            </a:pPr>
            <a:r>
              <a:rPr lang="en-US" sz="2900" spc="145">
                <a:solidFill>
                  <a:srgbClr val="000000"/>
                </a:solidFill>
                <a:latin typeface="HGSSoeiKakugothicUB" panose="020B0900000000000000" pitchFamily="34" charset="-128"/>
                <a:ea typeface="HGSSoeiKakugothicUB" panose="020B0900000000000000" pitchFamily="34" charset="-128"/>
              </a:rPr>
              <a:t>悩みを相談できる友＝ロータリーの友</a:t>
            </a:r>
          </a:p>
          <a:p>
            <a:pPr>
              <a:lnSpc>
                <a:spcPts val="4640"/>
              </a:lnSpc>
            </a:pPr>
            <a:endParaRPr lang="en-US" sz="2900" spc="145">
              <a:solidFill>
                <a:srgbClr val="000000"/>
              </a:solidFill>
              <a:latin typeface="HGSSoeiKakugothicUB" panose="020B0900000000000000" pitchFamily="34" charset="-128"/>
              <a:ea typeface="HGSSoeiKakugothicUB" panose="020B0900000000000000" pitchFamily="34" charset="-128"/>
            </a:endParaRPr>
          </a:p>
          <a:p>
            <a:pPr>
              <a:lnSpc>
                <a:spcPts val="4640"/>
              </a:lnSpc>
            </a:pPr>
            <a:r>
              <a:rPr lang="en-US" sz="2900" spc="145">
                <a:solidFill>
                  <a:srgbClr val="000000"/>
                </a:solidFill>
                <a:latin typeface="HGSSoeiKakugothicUB" panose="020B0900000000000000" pitchFamily="34" charset="-128"/>
                <a:ea typeface="HGSSoeiKakugothicUB" panose="020B0900000000000000" pitchFamily="34" charset="-128"/>
              </a:rPr>
              <a:t>その為には親睦を高める必要がある</a:t>
            </a:r>
          </a:p>
          <a:p>
            <a:pPr>
              <a:lnSpc>
                <a:spcPts val="4640"/>
              </a:lnSpc>
            </a:pPr>
            <a:r>
              <a:rPr lang="en-US" sz="2900" spc="145">
                <a:solidFill>
                  <a:srgbClr val="000000"/>
                </a:solidFill>
                <a:latin typeface="HGSSoeiKakugothicUB" panose="020B0900000000000000" pitchFamily="34" charset="-128"/>
                <a:ea typeface="HGSSoeiKakugothicUB" panose="020B0900000000000000" pitchFamily="34" charset="-128"/>
              </a:rPr>
              <a:t>→業績不審での退会は、クラブ内での親睦が足りなかったことを意味</a:t>
            </a:r>
          </a:p>
          <a:p>
            <a:pPr>
              <a:lnSpc>
                <a:spcPts val="4060"/>
              </a:lnSpc>
            </a:pPr>
            <a:endParaRPr lang="en-US" sz="2900" spc="145">
              <a:solidFill>
                <a:srgbClr val="000000"/>
              </a:solidFill>
              <a:latin typeface="HGSSoeiKakugothicUB" panose="020B0900000000000000" pitchFamily="34" charset="-128"/>
              <a:ea typeface="HGSSoeiKakugothicUB" panose="020B0900000000000000" pitchFamily="34" charset="-128"/>
            </a:endParaRPr>
          </a:p>
        </p:txBody>
      </p:sp>
      <p:pic>
        <p:nvPicPr>
          <p:cNvPr id="6"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3373211" y="8742651"/>
            <a:ext cx="4278546" cy="154434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1184</Words>
  <Application>Microsoft Office PowerPoint</Application>
  <PresentationFormat>ユーザー設定</PresentationFormat>
  <Paragraphs>320</Paragraphs>
  <Slides>28</Slides>
  <Notes>17</Notes>
  <HiddenSlides>2</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28</vt:i4>
      </vt:variant>
    </vt:vector>
  </HeadingPairs>
  <TitlesOfParts>
    <vt:vector size="34" baseType="lpstr">
      <vt:lpstr>Arial</vt:lpstr>
      <vt:lpstr>Calibri</vt:lpstr>
      <vt:lpstr>M Plus Rounded Black</vt:lpstr>
      <vt:lpstr>游ゴシック</vt:lpstr>
      <vt:lpstr>HGSSoeiKakugothicUB</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ロータリー　少人数の魅力あるクラブ作り</dc:title>
  <dc:creator>岡松 展明</dc:creator>
  <cp:lastModifiedBy>岡松 展明</cp:lastModifiedBy>
  <cp:revision>2</cp:revision>
  <dcterms:created xsi:type="dcterms:W3CDTF">2006-08-16T00:00:00Z</dcterms:created>
  <dcterms:modified xsi:type="dcterms:W3CDTF">2023-05-24T07:43:05Z</dcterms:modified>
  <dc:identifier>DAFi5Ph1wu0</dc:identifier>
</cp:coreProperties>
</file>