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8" r:id="rId2"/>
    <p:sldId id="300" r:id="rId3"/>
    <p:sldId id="319" r:id="rId4"/>
    <p:sldId id="320" r:id="rId5"/>
    <p:sldId id="321" r:id="rId6"/>
    <p:sldId id="322" r:id="rId7"/>
    <p:sldId id="327" r:id="rId8"/>
    <p:sldId id="328" r:id="rId9"/>
    <p:sldId id="323" r:id="rId10"/>
    <p:sldId id="324" r:id="rId11"/>
    <p:sldId id="325" r:id="rId12"/>
    <p:sldId id="326" r:id="rId1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9A1E-FCA8-49C3-A9E9-9DAFC483B7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1985-E6C5-4AA8-8926-32B0AFED8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" y="733425"/>
            <a:ext cx="6386513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クリック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49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9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86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89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21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85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99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42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0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6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438" y="733425"/>
            <a:ext cx="6386512" cy="3594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89979" y="4605660"/>
            <a:ext cx="5812535" cy="4709314"/>
          </a:xfrm>
        </p:spPr>
        <p:txBody>
          <a:bodyPr/>
          <a:lstStyle/>
          <a:p>
            <a:r>
              <a:rPr kumimoji="1" lang="ja-JP" altLang="en-US" sz="1800" dirty="0"/>
              <a:t>世界が近くなった現在、大阪・関西万博は、</a:t>
            </a:r>
            <a:endParaRPr kumimoji="1" lang="en-US" altLang="ja-JP" sz="1800" dirty="0"/>
          </a:p>
          <a:p>
            <a:r>
              <a:rPr kumimoji="1" lang="ja-JP" altLang="en-US" sz="1800" dirty="0"/>
              <a:t>どんな「夢」を私たちに見せてくれるのでしょう。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2025</a:t>
            </a:r>
            <a:r>
              <a:rPr lang="ja-JP" altLang="en-US" sz="1800" dirty="0"/>
              <a:t>年大阪・関西万博がめざすもの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①持続可能な開発目標（</a:t>
            </a:r>
            <a:r>
              <a:rPr lang="en-US" altLang="ja-JP" sz="1800" dirty="0"/>
              <a:t>SDG</a:t>
            </a:r>
            <a:r>
              <a:rPr lang="ja-JP" altLang="en-US" sz="1800" dirty="0"/>
              <a:t>ｓ）達成への貢献</a:t>
            </a:r>
            <a:endParaRPr lang="en-US" altLang="ja-JP" sz="1800" dirty="0"/>
          </a:p>
          <a:p>
            <a:r>
              <a:rPr lang="ja-JP" altLang="en-US" sz="1800" dirty="0"/>
              <a:t>　　　　　　　　　　　　　　　　道筋が見えるのでは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②日本の国家戦略</a:t>
            </a:r>
            <a:r>
              <a:rPr lang="en-US" altLang="ja-JP" sz="1800" dirty="0"/>
              <a:t>Society5.0</a:t>
            </a:r>
            <a:r>
              <a:rPr lang="ja-JP" altLang="en-US" sz="1800" dirty="0"/>
              <a:t>の実現</a:t>
            </a:r>
            <a:endParaRPr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ja-JP" altLang="en-US" sz="1800" b="1" dirty="0"/>
              <a:t>クリック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4BB3-FD1C-400A-9BC7-843BD83770B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87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14F87-BEC5-469B-6A02-6A9A53A80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240CAE-B91C-574C-4787-DACFFE40B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17506F-7F3B-7F11-0BDC-A0BD2102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E847-AC23-47E2-A7D3-B93B21394D63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00FDFE-C31F-DDDD-829D-8191230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BD9A1-CC65-F89A-40E2-53734664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4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8CE13E-F091-D6BC-451D-9B16F9AB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748A21-B6D9-7D17-E677-650727832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12CD1-ADFC-7966-0FAC-B880C21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8751-B382-4D60-BB9C-C9274F2CAFE2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DC7BC5-B855-C866-F56F-2A2B5A01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CD847-6286-66BE-AABC-1AE119D2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5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8D9A-9642-32BC-DEFD-9FFFB540B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E20EF8-8C54-CB2F-C65B-4FC49950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3BA760-1790-67FB-6BCF-99BE81C1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677B-94D4-4459-9F06-B062C8C7A75A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1FD982-29CD-FBFB-5ACE-01A92ADD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45C507-3E78-A82E-FCFD-65FE9871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87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93DCA-1213-B0BA-E04B-AF4C6CA7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695A8A-49DE-90A7-1F7B-E61B6BB7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9B2547-8143-EF5D-33D9-E07E155D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F9A5-273B-4341-A23E-18EDDA14AB3B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5B579C-22DF-1CCB-6055-63A695E3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3E974-5FA0-68C2-AB2A-F51449FA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09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323E6-650D-97CE-966E-A57823F8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177332-7134-4DF9-8362-01167E1C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1EDB4C-02D9-F2AE-63A8-65939EFE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DA55-CF48-4ADC-A220-B4CC1F5B2AD2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AA0DD7-D12C-7EBB-DED5-FD40501C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AF93B-DB4E-B9C4-0036-72FB4313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2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F5287-A54A-8EA6-2BC9-61BCF24A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2D7774-EAF4-A7AE-1242-621FAC9C2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0ADE86-4CB7-B518-8629-6409F0505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485B3B-970D-F1CF-A57F-B8CACD7E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71C6-12B5-43D7-A678-A3E402F12DA1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F81328-4F42-B928-0BBE-4D1A3DCE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11928C-40ED-A170-892B-684D959E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5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31954-EF78-5D4A-3E59-281507FB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71630A-1F62-46E0-BEA9-C55520F3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7C9369-8D1F-D655-8FE3-61A7252E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670ECC-138C-AAC7-E550-77E1ED563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F81CDE-56C8-4CFB-02B3-694538DC0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E4EF09-3946-BCF8-906E-1DD912D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9E2-E1E5-4CF9-B726-5E00A663C51D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D47086-8465-1FCF-83C1-94AE487F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D92BE0-5BAD-A41D-574D-AE0B5D68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5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8B4F-7FC9-9350-0ACB-BA49DEE9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2B671B-CD6B-FAC2-E149-63B5BF28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A5A0-519C-45DD-86A7-CB2963D3C92A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23B64F-885B-E9E6-C97F-40A584D8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B6E65B-6C53-1871-A9C6-2321BC11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D3A37C-032C-2877-8F13-F838E0E7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DD4E-989B-4284-A607-4147C89B61EB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B4DF73-C5E7-A234-C016-7C5631EC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4E87BB-77C4-C319-6FAE-BE662FC3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9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EE456-1F58-D5CB-57FF-091C8741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940E6-904D-956C-0663-F5E52876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3A170E-0594-5597-BE33-BE611831A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409DFE-C5FD-CC03-C948-3E6C3EB0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B6D-23EE-41F3-87B8-E3A4ED05AE96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7979F8-3503-E878-B85C-412A3AB1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3D89CD-0CCF-F22A-72CD-7BF16B70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47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BE404-C907-9F62-9B4F-FC6998F8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4CC407-8F7B-315D-A2FD-850DB92B9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69F561-03CC-63A0-C739-51AFCA99F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037C8F-C0A0-5C88-B188-EB2BD9AA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78A8-3775-4F7A-853F-471A2CC5F213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C83DB1-B06D-9D49-CAD5-C334BAE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B338EB-3DE6-DDBF-C25A-1C375B5E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6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95ABB8-3FA4-3664-B15C-4A02C919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BEB3E3-91BC-BB4A-EBB8-93F437B42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E54D4E-3CAF-1E64-0E1C-3FAAA5223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6A50-2875-43FD-9550-F1ED877A024C}" type="datetime1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81737-502A-D69C-E7AA-47081431E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FAF2E2-B335-4F1F-50F0-E63314B66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DFBD-F121-48DF-886A-583A1807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8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m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E9600-3D86-465D-B4BE-51D419DB8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78764"/>
            <a:ext cx="12192000" cy="161448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年大阪・関西万博の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準備状況・機運醸成について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BA7184-8504-457E-B825-29469B7A8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57093"/>
            <a:ext cx="12192000" cy="51435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ロータリー活動を盛り上げよう！</a:t>
            </a:r>
          </a:p>
        </p:txBody>
      </p:sp>
      <p:pic>
        <p:nvPicPr>
          <p:cNvPr id="7" name="図 6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658C9D3D-6761-1BBD-2CEF-5418F3A6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71" y="484167"/>
            <a:ext cx="11345858" cy="3562847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6698AFCC-FBB5-C38D-06CD-7980837AB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39" y="5760720"/>
            <a:ext cx="1893884" cy="74546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BCC6C2-A6D8-4CB3-8512-DC31B4ED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643" y="214055"/>
            <a:ext cx="9144000" cy="619869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CD0A1D8-CF22-8512-E1F6-C64175019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635" y="992819"/>
            <a:ext cx="9144000" cy="563167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59550D-72D0-2550-ADC0-B27368C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93" y="223990"/>
            <a:ext cx="9144000" cy="470573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２．機運醸成への取り組み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079D37-5B65-DDAD-7EF4-922DE3CD73AF}"/>
              </a:ext>
            </a:extLst>
          </p:cNvPr>
          <p:cNvSpPr/>
          <p:nvPr/>
        </p:nvSpPr>
        <p:spPr>
          <a:xfrm>
            <a:off x="624016" y="1399227"/>
            <a:ext cx="10433153" cy="1696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●</a:t>
            </a:r>
            <a:r>
              <a:rPr kumimoji="1" lang="en-US" altLang="ja-JP" dirty="0">
                <a:solidFill>
                  <a:schemeClr val="tx1"/>
                </a:solidFill>
              </a:rPr>
              <a:t>2023</a:t>
            </a:r>
            <a:r>
              <a:rPr kumimoji="1" lang="ja-JP" altLang="en-US" dirty="0">
                <a:solidFill>
                  <a:schemeClr val="tx1"/>
                </a:solidFill>
              </a:rPr>
              <a:t>年</a:t>
            </a:r>
            <a:r>
              <a:rPr kumimoji="1" lang="en-US" altLang="ja-JP" dirty="0">
                <a:solidFill>
                  <a:schemeClr val="tx1"/>
                </a:solidFill>
              </a:rPr>
              <a:t>6</a:t>
            </a:r>
            <a:r>
              <a:rPr lang="ja-JP" altLang="en-US" dirty="0">
                <a:solidFill>
                  <a:schemeClr val="tx1"/>
                </a:solidFill>
              </a:rPr>
              <a:t>月</a:t>
            </a:r>
            <a:r>
              <a:rPr lang="en-US" altLang="ja-JP" dirty="0">
                <a:solidFill>
                  <a:schemeClr val="tx1"/>
                </a:solidFill>
              </a:rPr>
              <a:t>12</a:t>
            </a:r>
            <a:r>
              <a:rPr lang="ja-JP" altLang="en-US" dirty="0">
                <a:solidFill>
                  <a:schemeClr val="tx1"/>
                </a:solidFill>
              </a:rPr>
              <a:t>日、全国における万博の認知度、来場意向度を高めることを目的に、博覧会協会に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「機運醸成委員会」が設置された。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●同委員会で策定した「機運醸成行動計画」に基づき、①開幕</a:t>
            </a:r>
            <a:r>
              <a:rPr kumimoji="1" lang="en-US" altLang="ja-JP" dirty="0">
                <a:solidFill>
                  <a:schemeClr val="tx1"/>
                </a:solidFill>
              </a:rPr>
              <a:t>500</a:t>
            </a:r>
            <a:r>
              <a:rPr kumimoji="1" lang="ja-JP" altLang="en-US" dirty="0">
                <a:solidFill>
                  <a:schemeClr val="tx1"/>
                </a:solidFill>
              </a:rPr>
              <a:t>日間前（</a:t>
            </a:r>
            <a:r>
              <a:rPr kumimoji="1" lang="en-US" altLang="ja-JP" dirty="0">
                <a:solidFill>
                  <a:schemeClr val="tx1"/>
                </a:solidFill>
              </a:rPr>
              <a:t>2023</a:t>
            </a:r>
            <a:r>
              <a:rPr kumimoji="1" lang="ja-JP" altLang="en-US" dirty="0">
                <a:solidFill>
                  <a:schemeClr val="tx1"/>
                </a:solidFill>
              </a:rPr>
              <a:t>年</a:t>
            </a:r>
            <a:r>
              <a:rPr kumimoji="1" lang="en-US" altLang="ja-JP" dirty="0">
                <a:solidFill>
                  <a:schemeClr val="tx1"/>
                </a:solidFill>
              </a:rPr>
              <a:t>10</a:t>
            </a:r>
            <a:r>
              <a:rPr kumimoji="1" lang="ja-JP" altLang="en-US" dirty="0">
                <a:solidFill>
                  <a:schemeClr val="tx1"/>
                </a:solidFill>
              </a:rPr>
              <a:t>月～</a:t>
            </a:r>
            <a:r>
              <a:rPr kumimoji="1" lang="en-US" altLang="ja-JP" dirty="0">
                <a:solidFill>
                  <a:schemeClr val="tx1"/>
                </a:solidFill>
              </a:rPr>
              <a:t>12</a:t>
            </a:r>
            <a:r>
              <a:rPr kumimoji="1" lang="ja-JP" altLang="en-US" dirty="0">
                <a:solidFill>
                  <a:schemeClr val="tx1"/>
                </a:solidFill>
              </a:rPr>
              <a:t>月）、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②開幕半年前（</a:t>
            </a:r>
            <a:r>
              <a:rPr lang="en-US" altLang="ja-JP" dirty="0">
                <a:solidFill>
                  <a:schemeClr val="tx1"/>
                </a:solidFill>
              </a:rPr>
              <a:t>2024</a:t>
            </a:r>
            <a:r>
              <a:rPr lang="ja-JP" altLang="en-US" dirty="0">
                <a:solidFill>
                  <a:schemeClr val="tx1"/>
                </a:solidFill>
              </a:rPr>
              <a:t>年</a:t>
            </a:r>
            <a:r>
              <a:rPr lang="en-US" altLang="ja-JP" dirty="0">
                <a:solidFill>
                  <a:schemeClr val="tx1"/>
                </a:solidFill>
              </a:rPr>
              <a:t>9</a:t>
            </a:r>
            <a:r>
              <a:rPr lang="ja-JP" altLang="en-US" dirty="0">
                <a:solidFill>
                  <a:schemeClr val="tx1"/>
                </a:solidFill>
              </a:rPr>
              <a:t>月～</a:t>
            </a:r>
            <a:r>
              <a:rPr lang="en-US" altLang="ja-JP" dirty="0">
                <a:solidFill>
                  <a:schemeClr val="tx1"/>
                </a:solidFill>
              </a:rPr>
              <a:t>11</a:t>
            </a:r>
            <a:r>
              <a:rPr lang="ja-JP" altLang="en-US" dirty="0">
                <a:solidFill>
                  <a:schemeClr val="tx1"/>
                </a:solidFill>
              </a:rPr>
              <a:t>月）、③開幕直前・直後（</a:t>
            </a:r>
            <a:r>
              <a:rPr lang="en-US" altLang="ja-JP" dirty="0">
                <a:solidFill>
                  <a:schemeClr val="tx1"/>
                </a:solidFill>
              </a:rPr>
              <a:t>2025</a:t>
            </a:r>
            <a:r>
              <a:rPr lang="ja-JP" altLang="en-US" dirty="0">
                <a:solidFill>
                  <a:schemeClr val="tx1"/>
                </a:solidFill>
              </a:rPr>
              <a:t>年</a:t>
            </a:r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lang="ja-JP" altLang="en-US" dirty="0">
                <a:solidFill>
                  <a:schemeClr val="tx1"/>
                </a:solidFill>
              </a:rPr>
              <a:t>月～</a:t>
            </a:r>
            <a:r>
              <a:rPr lang="en-US" altLang="ja-JP" dirty="0">
                <a:solidFill>
                  <a:schemeClr val="tx1"/>
                </a:solidFill>
              </a:rPr>
              <a:t>5</a:t>
            </a:r>
            <a:r>
              <a:rPr lang="ja-JP" altLang="en-US" dirty="0">
                <a:solidFill>
                  <a:schemeClr val="tx1"/>
                </a:solidFill>
              </a:rPr>
              <a:t>月）の</a:t>
            </a:r>
            <a:r>
              <a:rPr lang="en-US" altLang="ja-JP" dirty="0">
                <a:solidFill>
                  <a:schemeClr val="tx1"/>
                </a:solidFill>
              </a:rPr>
              <a:t>PR</a:t>
            </a:r>
            <a:r>
              <a:rPr lang="ja-JP" altLang="en-US" dirty="0">
                <a:solidFill>
                  <a:schemeClr val="tx1"/>
                </a:solidFill>
              </a:rPr>
              <a:t>重点期間を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設定している。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D799477A-703F-D423-9193-7F8C7F3AE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6" y="863707"/>
            <a:ext cx="1574800" cy="386912"/>
          </a:xfrm>
          <a:prstGeom prst="rect">
            <a:avLst/>
          </a:prstGeom>
        </p:spPr>
      </p:pic>
      <p:pic>
        <p:nvPicPr>
          <p:cNvPr id="10" name="図 9" descr="ポーズをとる人たち&#10;&#10;自動的に生成された説明">
            <a:extLst>
              <a:ext uri="{FF2B5EF4-FFF2-40B4-BE49-F238E27FC236}">
                <a16:creationId xmlns:a16="http://schemas.microsoft.com/office/drawing/2014/main" id="{B535527F-3B6F-AA3E-2E73-29430558E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78" y="3244734"/>
            <a:ext cx="8022164" cy="3398579"/>
          </a:xfrm>
          <a:prstGeom prst="rect">
            <a:avLst/>
          </a:prstGeom>
        </p:spPr>
      </p:pic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753FDAC-F6BD-A7D8-DF4A-252F982B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4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136" y="183002"/>
            <a:ext cx="9144000" cy="489284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２．機運醸成への取り組み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DBC768-392B-1E68-B2E1-4B17A2F1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B8B3DA-6AF9-A254-4F26-D6DB32820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541" y="910162"/>
            <a:ext cx="8934918" cy="562875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1A1ECC-2FB2-8AEF-5D46-27153F30E8B3}"/>
              </a:ext>
            </a:extLst>
          </p:cNvPr>
          <p:cNvSpPr/>
          <p:nvPr/>
        </p:nvSpPr>
        <p:spPr>
          <a:xfrm>
            <a:off x="1515979" y="6465364"/>
            <a:ext cx="641684" cy="17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74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FA6B46-EA7C-C5D8-6BEB-A2AE94C8EDED}"/>
              </a:ext>
            </a:extLst>
          </p:cNvPr>
          <p:cNvSpPr/>
          <p:nvPr/>
        </p:nvSpPr>
        <p:spPr>
          <a:xfrm>
            <a:off x="1631847" y="1515872"/>
            <a:ext cx="9284368" cy="411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  <a:endParaRPr kumimoji="1"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２．機運醸成への取り組み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4E63AB82-96FE-727E-D945-650664E0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39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365125"/>
            <a:ext cx="7707229" cy="789907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E8E77ECF-C78C-B4EF-5623-D4EF18C9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847" y="1165497"/>
            <a:ext cx="8390233" cy="2019291"/>
          </a:xfrm>
          <a:prstGeom prst="rect">
            <a:avLst/>
          </a:prstGeom>
        </p:spPr>
      </p:pic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8FC93E02-B79B-FB09-A6E0-B24EB5C15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297" y="3305874"/>
            <a:ext cx="6601406" cy="32855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763C813-FE4A-3E34-AAE3-F17048A35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703" y="6345885"/>
            <a:ext cx="2581499" cy="313141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693E5B08-1143-265A-F23F-9597FC4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47" y="279651"/>
            <a:ext cx="9144000" cy="7155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pic>
        <p:nvPicPr>
          <p:cNvPr id="3" name="図 2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3AB492CF-959A-459B-3A05-C4E12FEE1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0" y="1092184"/>
            <a:ext cx="8642918" cy="548616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2FD23D-BE36-88A8-95FB-8601590218FD}"/>
              </a:ext>
            </a:extLst>
          </p:cNvPr>
          <p:cNvSpPr/>
          <p:nvPr/>
        </p:nvSpPr>
        <p:spPr>
          <a:xfrm>
            <a:off x="1419225" y="6381750"/>
            <a:ext cx="596332" cy="38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3904C-7183-CC1C-1D19-4F25642C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0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643" y="185437"/>
            <a:ext cx="9144000" cy="619868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16DC3456-5D2C-1B55-2DE3-F291722F5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09" y="785435"/>
            <a:ext cx="8944683" cy="1799025"/>
          </a:xfrm>
          <a:prstGeom prst="rect">
            <a:avLst/>
          </a:prstGeom>
        </p:spPr>
      </p:pic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173FB18D-35C8-5401-E4BE-EE1ED5E60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09" y="2576169"/>
            <a:ext cx="5815480" cy="3747386"/>
          </a:xfrm>
          <a:prstGeom prst="rect">
            <a:avLst/>
          </a:prstGeom>
        </p:spPr>
      </p:pic>
      <p:pic>
        <p:nvPicPr>
          <p:cNvPr id="11" name="図 10" descr="スーツを着た男性のコラージュ&#10;&#10;低い精度で自動的に生成された説明">
            <a:extLst>
              <a:ext uri="{FF2B5EF4-FFF2-40B4-BE49-F238E27FC236}">
                <a16:creationId xmlns:a16="http://schemas.microsoft.com/office/drawing/2014/main" id="{591BD4F2-B5C5-097B-74DA-54073380A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88" y="2620244"/>
            <a:ext cx="2554700" cy="3747385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79E3F940-FE43-09DD-21FF-DE0A0994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2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545" y="282777"/>
            <a:ext cx="7959391" cy="502658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5640100F-C129-759A-1E91-F6B6FB3D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725" y="757463"/>
            <a:ext cx="8331325" cy="2889025"/>
          </a:xfrm>
          <a:prstGeom prst="rect">
            <a:avLst/>
          </a:prstGeom>
        </p:spPr>
      </p:pic>
      <p:pic>
        <p:nvPicPr>
          <p:cNvPr id="6" name="図 5" descr="ポーズをと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721312B1-001F-7027-5ECD-17FFA6ECC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56" y="3759189"/>
            <a:ext cx="9607644" cy="2816034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AEF969B-FD6A-90C8-C406-0FEA37E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15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545" y="282777"/>
            <a:ext cx="7959391" cy="502658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AEF969B-FD6A-90C8-C406-0FEA37E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 descr="夜の街の風景&#10;&#10;自動的に生成された説明">
            <a:extLst>
              <a:ext uri="{FF2B5EF4-FFF2-40B4-BE49-F238E27FC236}">
                <a16:creationId xmlns:a16="http://schemas.microsoft.com/office/drawing/2014/main" id="{0C047B24-4FF8-906D-8C70-573B9CC30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9" y="2472014"/>
            <a:ext cx="2878882" cy="1562455"/>
          </a:xfrm>
          <a:prstGeom prst="rect">
            <a:avLst/>
          </a:prstGeom>
        </p:spPr>
      </p:pic>
      <p:pic>
        <p:nvPicPr>
          <p:cNvPr id="11" name="図 10" descr="建物の前の飛行機&#10;&#10;低い精度で自動的に生成された説明">
            <a:extLst>
              <a:ext uri="{FF2B5EF4-FFF2-40B4-BE49-F238E27FC236}">
                <a16:creationId xmlns:a16="http://schemas.microsoft.com/office/drawing/2014/main" id="{FCAA684C-5631-461D-471F-76010EE7B0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846" y="2469634"/>
            <a:ext cx="2767248" cy="1607468"/>
          </a:xfrm>
          <a:prstGeom prst="rect">
            <a:avLst/>
          </a:prstGeom>
        </p:spPr>
      </p:pic>
      <p:pic>
        <p:nvPicPr>
          <p:cNvPr id="13" name="図 12" descr="テーブルの上にあるケーキ&#10;&#10;中程度の精度で自動的に生成された説明">
            <a:extLst>
              <a:ext uri="{FF2B5EF4-FFF2-40B4-BE49-F238E27FC236}">
                <a16:creationId xmlns:a16="http://schemas.microsoft.com/office/drawing/2014/main" id="{0A06EFEB-E2AB-A454-A734-E7DEC8970D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22" y="4783243"/>
            <a:ext cx="3435124" cy="1892736"/>
          </a:xfrm>
          <a:prstGeom prst="rect">
            <a:avLst/>
          </a:prstGeom>
        </p:spPr>
      </p:pic>
      <p:pic>
        <p:nvPicPr>
          <p:cNvPr id="15" name="図 14" descr="夕日に映る建物&#10;&#10;低い精度で自動的に生成された説明">
            <a:extLst>
              <a:ext uri="{FF2B5EF4-FFF2-40B4-BE49-F238E27FC236}">
                <a16:creationId xmlns:a16="http://schemas.microsoft.com/office/drawing/2014/main" id="{903F57D0-E868-E617-44FC-FEB4CBA9A9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58" y="2472222"/>
            <a:ext cx="2841201" cy="160746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A9B089-6354-A7A9-26B5-555B4718F81F}"/>
              </a:ext>
            </a:extLst>
          </p:cNvPr>
          <p:cNvSpPr/>
          <p:nvPr/>
        </p:nvSpPr>
        <p:spPr>
          <a:xfrm>
            <a:off x="844447" y="906380"/>
            <a:ext cx="1906504" cy="398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パビリオン展示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B70D67-02CC-2AC1-E2D1-4D5698CAE532}"/>
              </a:ext>
            </a:extLst>
          </p:cNvPr>
          <p:cNvSpPr/>
          <p:nvPr/>
        </p:nvSpPr>
        <p:spPr>
          <a:xfrm>
            <a:off x="844447" y="1363579"/>
            <a:ext cx="9967932" cy="483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●　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国内パビリオンも建物を建設する企業がパビリオンのテーマやデザインを発表している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1FB210-1435-96B1-118C-EAB2E7A8CA53}"/>
              </a:ext>
            </a:extLst>
          </p:cNvPr>
          <p:cNvSpPr/>
          <p:nvPr/>
        </p:nvSpPr>
        <p:spPr>
          <a:xfrm>
            <a:off x="6388769" y="2093535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玉山デジタルテック株式会社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17E5EF2-A2FF-C00E-FB35-47F8410C61B8}"/>
              </a:ext>
            </a:extLst>
          </p:cNvPr>
          <p:cNvSpPr/>
          <p:nvPr/>
        </p:nvSpPr>
        <p:spPr>
          <a:xfrm>
            <a:off x="4260854" y="4412567"/>
            <a:ext cx="2433568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日本ガス協会　ガスパビリオン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96A724E-A79E-EB54-3D4B-97F9C61E3995}"/>
              </a:ext>
            </a:extLst>
          </p:cNvPr>
          <p:cNvSpPr/>
          <p:nvPr/>
        </p:nvSpPr>
        <p:spPr>
          <a:xfrm>
            <a:off x="705760" y="4412567"/>
            <a:ext cx="2433569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飯田グループホールディングス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FD5564C-9B68-B0E7-8FB4-26396C2F1F35}"/>
              </a:ext>
            </a:extLst>
          </p:cNvPr>
          <p:cNvSpPr/>
          <p:nvPr/>
        </p:nvSpPr>
        <p:spPr>
          <a:xfrm>
            <a:off x="3305543" y="2106476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三菱未来館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DB76E85-411A-B55B-85AF-C5DC36A2B676}"/>
              </a:ext>
            </a:extLst>
          </p:cNvPr>
          <p:cNvSpPr/>
          <p:nvPr/>
        </p:nvSpPr>
        <p:spPr>
          <a:xfrm>
            <a:off x="243968" y="2116375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住友館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5DC668FD-740F-A38C-EBC7-ECE21408B3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585" y="4783243"/>
            <a:ext cx="2859842" cy="1916031"/>
          </a:xfrm>
          <a:prstGeom prst="rect">
            <a:avLst/>
          </a:prstGeom>
        </p:spPr>
      </p:pic>
      <p:pic>
        <p:nvPicPr>
          <p:cNvPr id="28" name="図 27" descr="大きい, 座る, テーブル, 巨大 が含まれている画像&#10;&#10;自動的に生成された説明">
            <a:extLst>
              <a:ext uri="{FF2B5EF4-FFF2-40B4-BE49-F238E27FC236}">
                <a16:creationId xmlns:a16="http://schemas.microsoft.com/office/drawing/2014/main" id="{DCB003CB-CCF4-105A-DA5C-520BCC995AA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116" y="4765369"/>
            <a:ext cx="3482854" cy="189273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9E3C038-1FB2-C4D5-BA3C-BECE38E42C5E}"/>
              </a:ext>
            </a:extLst>
          </p:cNvPr>
          <p:cNvSpPr/>
          <p:nvPr/>
        </p:nvSpPr>
        <p:spPr>
          <a:xfrm>
            <a:off x="8146824" y="4437287"/>
            <a:ext cx="2433568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吉本興業</a:t>
            </a:r>
          </a:p>
        </p:txBody>
      </p:sp>
      <p:pic>
        <p:nvPicPr>
          <p:cNvPr id="3" name="図 2" descr="屋外, 民衆, グループ, 凧 が含まれている画像&#10;&#10;自動的に生成された説明">
            <a:extLst>
              <a:ext uri="{FF2B5EF4-FFF2-40B4-BE49-F238E27FC236}">
                <a16:creationId xmlns:a16="http://schemas.microsoft.com/office/drawing/2014/main" id="{50802E4C-47FC-2369-DAB4-4BE8C47D259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224" y="2454550"/>
            <a:ext cx="3138070" cy="16389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F3A579-F50A-3068-9AB4-D7D9D31FC535}"/>
              </a:ext>
            </a:extLst>
          </p:cNvPr>
          <p:cNvSpPr/>
          <p:nvPr/>
        </p:nvSpPr>
        <p:spPr>
          <a:xfrm>
            <a:off x="9363608" y="2075773"/>
            <a:ext cx="2348370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パナソニックホールディングス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0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545" y="282777"/>
            <a:ext cx="7959391" cy="502658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AEF969B-FD6A-90C8-C406-0FEA37E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A9B089-6354-A7A9-26B5-555B4718F81F}"/>
              </a:ext>
            </a:extLst>
          </p:cNvPr>
          <p:cNvSpPr/>
          <p:nvPr/>
        </p:nvSpPr>
        <p:spPr>
          <a:xfrm>
            <a:off x="844447" y="900466"/>
            <a:ext cx="1906504" cy="404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パビリオン展示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B70D67-02CC-2AC1-E2D1-4D5698CAE532}"/>
              </a:ext>
            </a:extLst>
          </p:cNvPr>
          <p:cNvSpPr/>
          <p:nvPr/>
        </p:nvSpPr>
        <p:spPr>
          <a:xfrm>
            <a:off x="844447" y="1363579"/>
            <a:ext cx="9967932" cy="483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●　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国内パビリオンも建物を建設する企業がパビリオンのテーマやデザインを発表している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1FB210-1435-96B1-118C-EAB2E7A8CA53}"/>
              </a:ext>
            </a:extLst>
          </p:cNvPr>
          <p:cNvSpPr/>
          <p:nvPr/>
        </p:nvSpPr>
        <p:spPr>
          <a:xfrm>
            <a:off x="8388042" y="2111696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大阪外食産業「宴」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17E5EF2-A2FF-C00E-FB35-47F8410C61B8}"/>
              </a:ext>
            </a:extLst>
          </p:cNvPr>
          <p:cNvSpPr/>
          <p:nvPr/>
        </p:nvSpPr>
        <p:spPr>
          <a:xfrm>
            <a:off x="4717497" y="4427604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PASONA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96A724E-A79E-EB54-3D4B-97F9C61E3995}"/>
              </a:ext>
            </a:extLst>
          </p:cNvPr>
          <p:cNvSpPr/>
          <p:nvPr/>
        </p:nvSpPr>
        <p:spPr>
          <a:xfrm>
            <a:off x="308893" y="4451650"/>
            <a:ext cx="3546425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バンダイナムコ（外観イメージ）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「</a:t>
            </a:r>
            <a:r>
              <a:rPr lang="en-US" altLang="ja-JP" sz="1200" b="1" dirty="0">
                <a:solidFill>
                  <a:schemeClr val="tx1"/>
                </a:solidFill>
              </a:rPr>
              <a:t>GUNDAM</a:t>
            </a:r>
            <a:r>
              <a:rPr lang="ja-JP" altLang="en-US" sz="1200" b="1" dirty="0">
                <a:solidFill>
                  <a:schemeClr val="tx1"/>
                </a:solidFill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</a:rPr>
              <a:t>NEXT</a:t>
            </a:r>
            <a:r>
              <a:rPr lang="ja-JP" altLang="en-US" sz="1200" b="1" dirty="0">
                <a:solidFill>
                  <a:schemeClr val="tx1"/>
                </a:solidFill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</a:rPr>
              <a:t>FUTURE PAVILION</a:t>
            </a:r>
            <a:r>
              <a:rPr lang="ja-JP" altLang="en-US" sz="1200" b="1" dirty="0">
                <a:solidFill>
                  <a:schemeClr val="tx1"/>
                </a:solidFill>
              </a:rPr>
              <a:t>」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FD5564C-9B68-B0E7-8FB4-26396C2F1F35}"/>
              </a:ext>
            </a:extLst>
          </p:cNvPr>
          <p:cNvSpPr/>
          <p:nvPr/>
        </p:nvSpPr>
        <p:spPr>
          <a:xfrm>
            <a:off x="4634246" y="2098911"/>
            <a:ext cx="2400217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</a:rPr>
              <a:t>ZERI</a:t>
            </a:r>
            <a:r>
              <a:rPr lang="ja-JP" altLang="en-US" sz="1200" b="1" dirty="0">
                <a:solidFill>
                  <a:schemeClr val="tx1"/>
                </a:solidFill>
              </a:rPr>
              <a:t>ジャパン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「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BLUE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OCEAN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DOME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」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DB76E85-411A-B55B-85AF-C5DC36A2B676}"/>
              </a:ext>
            </a:extLst>
          </p:cNvPr>
          <p:cNvSpPr/>
          <p:nvPr/>
        </p:nvSpPr>
        <p:spPr>
          <a:xfrm>
            <a:off x="1021825" y="2112241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　電気事業連合会　電力館</a:t>
            </a:r>
          </a:p>
        </p:txBody>
      </p:sp>
      <p:pic>
        <p:nvPicPr>
          <p:cNvPr id="3" name="図 2" descr="屋外, 道路, 民衆, 建物 が含まれている画像&#10;&#10;自動的に生成された説明">
            <a:extLst>
              <a:ext uri="{FF2B5EF4-FFF2-40B4-BE49-F238E27FC236}">
                <a16:creationId xmlns:a16="http://schemas.microsoft.com/office/drawing/2014/main" id="{D3FE8387-EDEE-B06E-F3E4-E99B4E60C9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27" y="2454550"/>
            <a:ext cx="3546425" cy="1882069"/>
          </a:xfrm>
          <a:prstGeom prst="rect">
            <a:avLst/>
          </a:prstGeom>
        </p:spPr>
      </p:pic>
      <p:pic>
        <p:nvPicPr>
          <p:cNvPr id="9" name="図 8" descr="屋外, 大きい, 建物, 飛行機 が含まれている画像&#10;&#10;自動的に生成された説明">
            <a:extLst>
              <a:ext uri="{FF2B5EF4-FFF2-40B4-BE49-F238E27FC236}">
                <a16:creationId xmlns:a16="http://schemas.microsoft.com/office/drawing/2014/main" id="{E262EA29-3A5F-CCB7-75CF-A159B00A25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27" y="2474499"/>
            <a:ext cx="3309825" cy="1890419"/>
          </a:xfrm>
          <a:prstGeom prst="rect">
            <a:avLst/>
          </a:prstGeom>
        </p:spPr>
      </p:pic>
      <p:pic>
        <p:nvPicPr>
          <p:cNvPr id="14" name="図 13" descr="建物の前を歩く人々&#10;&#10;低い精度で自動的に生成された説明">
            <a:extLst>
              <a:ext uri="{FF2B5EF4-FFF2-40B4-BE49-F238E27FC236}">
                <a16:creationId xmlns:a16="http://schemas.microsoft.com/office/drawing/2014/main" id="{8E513DDA-A544-7CDB-F436-F08AC4AA00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27" y="2449250"/>
            <a:ext cx="3200863" cy="1859657"/>
          </a:xfrm>
          <a:prstGeom prst="rect">
            <a:avLst/>
          </a:prstGeom>
        </p:spPr>
      </p:pic>
      <p:pic>
        <p:nvPicPr>
          <p:cNvPr id="19" name="図 18" descr="フェンス, 屋外, 建物, 男 が含まれている画像&#10;&#10;自動的に生成された説明">
            <a:extLst>
              <a:ext uri="{FF2B5EF4-FFF2-40B4-BE49-F238E27FC236}">
                <a16:creationId xmlns:a16="http://schemas.microsoft.com/office/drawing/2014/main" id="{7D0959A3-F405-664D-A905-A156083E0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23" y="4783243"/>
            <a:ext cx="3425631" cy="1916031"/>
          </a:xfrm>
          <a:prstGeom prst="rect">
            <a:avLst/>
          </a:prstGeom>
        </p:spPr>
      </p:pic>
      <p:pic>
        <p:nvPicPr>
          <p:cNvPr id="27" name="図 26" descr="飛行機の翼&#10;&#10;自動的に生成された説明">
            <a:extLst>
              <a:ext uri="{FF2B5EF4-FFF2-40B4-BE49-F238E27FC236}">
                <a16:creationId xmlns:a16="http://schemas.microsoft.com/office/drawing/2014/main" id="{042F70FE-18D4-2641-D8CC-8DD933EDFF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27" y="4812348"/>
            <a:ext cx="3611847" cy="1803646"/>
          </a:xfrm>
          <a:prstGeom prst="rect">
            <a:avLst/>
          </a:prstGeom>
        </p:spPr>
      </p:pic>
      <p:pic>
        <p:nvPicPr>
          <p:cNvPr id="29" name="図 28" descr="砂浜を歩く人々&#10;&#10;低い精度で自動的に生成された説明">
            <a:extLst>
              <a:ext uri="{FF2B5EF4-FFF2-40B4-BE49-F238E27FC236}">
                <a16:creationId xmlns:a16="http://schemas.microsoft.com/office/drawing/2014/main" id="{0976ECB7-3E67-CDD6-A0B3-BC660C975C8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23" y="4832154"/>
            <a:ext cx="3546425" cy="1774936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FA02F42-05E2-10D0-9703-03019BFCF0CF}"/>
              </a:ext>
            </a:extLst>
          </p:cNvPr>
          <p:cNvSpPr/>
          <p:nvPr/>
        </p:nvSpPr>
        <p:spPr>
          <a:xfrm>
            <a:off x="8556542" y="4427604"/>
            <a:ext cx="2221831" cy="3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</a:rPr>
              <a:t>NTT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7FBE0B22-ADF7-B50F-C235-956C2FF46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58" y="69854"/>
            <a:ext cx="2348370" cy="715581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046C94-DDD2-AF35-F660-1463ABD23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" y="95231"/>
            <a:ext cx="1574800" cy="61986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E6FF254E-551E-B25D-5E88-6015FF3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82" y="53905"/>
            <a:ext cx="8184294" cy="83954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１．大阪・関西万博の準備状況</a:t>
            </a:r>
          </a:p>
        </p:txBody>
      </p:sp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0E0E8A5A-DE9F-9E78-569C-5CA5CE961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98" y="853019"/>
            <a:ext cx="9031666" cy="58018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68A046-5BCF-6243-DCCD-CB2DA2B50921}"/>
              </a:ext>
            </a:extLst>
          </p:cNvPr>
          <p:cNvSpPr/>
          <p:nvPr/>
        </p:nvSpPr>
        <p:spPr>
          <a:xfrm>
            <a:off x="1243263" y="6481011"/>
            <a:ext cx="641684" cy="28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99CCB-B061-9FAC-BFD8-12D8B08F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FBD-F121-48DF-886A-583A18072A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88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1032</Words>
  <Application>Microsoft Office PowerPoint</Application>
  <PresentationFormat>ワイド画面</PresentationFormat>
  <Paragraphs>209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2025年大阪・関西万博の 準備状況・機運醸成について</vt:lpstr>
      <vt:lpstr>PowerPoint プレゼンテーション</vt:lpstr>
      <vt:lpstr>１．大阪・関西万博の準備状況</vt:lpstr>
      <vt:lpstr>１．大阪・関西万博の準備状況</vt:lpstr>
      <vt:lpstr>１．大阪・関西万博の準備状況</vt:lpstr>
      <vt:lpstr>１．大阪・関西万博の準備状況</vt:lpstr>
      <vt:lpstr>１．大阪・関西万博の準備状況</vt:lpstr>
      <vt:lpstr>１．大阪・関西万博の準備状況</vt:lpstr>
      <vt:lpstr>１．大阪・関西万博の準備状況</vt:lpstr>
      <vt:lpstr>１．大阪・関西万博の準備状況</vt:lpstr>
      <vt:lpstr>２．機運醸成への取り組み</vt:lpstr>
      <vt:lpstr>２．機運醸成への取り組み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2025年大阪・関西万博の 準備状況・機運醸成について</dc:title>
  <dc:creator>荒木　恵美</dc:creator>
  <cp:lastModifiedBy>岡松 展明</cp:lastModifiedBy>
  <cp:revision>5</cp:revision>
  <cp:lastPrinted>2023-10-27T23:32:31Z</cp:lastPrinted>
  <dcterms:created xsi:type="dcterms:W3CDTF">2023-10-24T01:54:35Z</dcterms:created>
  <dcterms:modified xsi:type="dcterms:W3CDTF">2023-11-08T03:15:07Z</dcterms:modified>
</cp:coreProperties>
</file>