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799" r:id="rId2"/>
    <p:sldMasterId id="2147483796" r:id="rId3"/>
  </p:sldMasterIdLst>
  <p:notesMasterIdLst>
    <p:notesMasterId r:id="rId11"/>
  </p:notesMasterIdLst>
  <p:sldIdLst>
    <p:sldId id="262" r:id="rId4"/>
    <p:sldId id="263" r:id="rId5"/>
    <p:sldId id="264" r:id="rId6"/>
    <p:sldId id="265" r:id="rId7"/>
    <p:sldId id="266" r:id="rId8"/>
    <p:sldId id="267" r:id="rId9"/>
    <p:sldId id="268" r:id="rId10"/>
  </p:sldIdLst>
  <p:sldSz cx="12192000" cy="6858000"/>
  <p:notesSz cx="7104063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76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206" cy="513284"/>
          </a:xfrm>
          <a:prstGeom prst="rect">
            <a:avLst/>
          </a:prstGeom>
        </p:spPr>
        <p:txBody>
          <a:bodyPr vert="horz" lIns="94668" tIns="47334" rIns="94668" bIns="4733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4201" y="0"/>
            <a:ext cx="3078206" cy="513284"/>
          </a:xfrm>
          <a:prstGeom prst="rect">
            <a:avLst/>
          </a:prstGeom>
        </p:spPr>
        <p:txBody>
          <a:bodyPr vert="horz" lIns="94668" tIns="47334" rIns="94668" bIns="47334" rtlCol="0"/>
          <a:lstStyle>
            <a:lvl1pPr algn="r">
              <a:defRPr sz="1200"/>
            </a:lvl1pPr>
          </a:lstStyle>
          <a:p>
            <a:fld id="{26474EF3-14BD-4BE3-ADA3-9CFCDE634501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20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68" tIns="47334" rIns="94668" bIns="4733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739" y="4925235"/>
            <a:ext cx="5682588" cy="4029439"/>
          </a:xfrm>
          <a:prstGeom prst="rect">
            <a:avLst/>
          </a:prstGeom>
        </p:spPr>
        <p:txBody>
          <a:bodyPr vert="horz" lIns="94668" tIns="47334" rIns="94668" bIns="4733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721330"/>
            <a:ext cx="3078206" cy="513284"/>
          </a:xfrm>
          <a:prstGeom prst="rect">
            <a:avLst/>
          </a:prstGeom>
        </p:spPr>
        <p:txBody>
          <a:bodyPr vert="horz" lIns="94668" tIns="47334" rIns="94668" bIns="4733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4201" y="9721330"/>
            <a:ext cx="3078206" cy="513284"/>
          </a:xfrm>
          <a:prstGeom prst="rect">
            <a:avLst/>
          </a:prstGeom>
        </p:spPr>
        <p:txBody>
          <a:bodyPr vert="horz" lIns="94668" tIns="47334" rIns="94668" bIns="47334" rtlCol="0" anchor="b"/>
          <a:lstStyle>
            <a:lvl1pPr algn="r">
              <a:defRPr sz="1200"/>
            </a:lvl1pPr>
          </a:lstStyle>
          <a:p>
            <a:fld id="{5289F00C-16A2-4A0D-A444-FF43072B42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1923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6678">
              <a:defRPr/>
            </a:pPr>
            <a:r>
              <a:rPr kumimoji="1" lang="ja-JP" altLang="en-US" dirty="0"/>
              <a:t>パストガバナーの肩書きは？</a:t>
            </a:r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3C8615-11EB-4C73-9781-66E5D02A457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39320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66725" y="425450"/>
            <a:ext cx="6096000" cy="34290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532763" y="4204943"/>
            <a:ext cx="5919588" cy="4684549"/>
          </a:xfrm>
        </p:spPr>
        <p:txBody>
          <a:bodyPr/>
          <a:lstStyle/>
          <a:p>
            <a:endParaRPr lang="ja-JP" altLang="en-US" sz="19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46678">
              <a:defRPr/>
            </a:pPr>
            <a:fld id="{0EB44BB3-FD1C-400A-9BC7-843BD83770B0}" type="slidenum">
              <a:rPr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946678">
                <a:defRPr/>
              </a:pPr>
              <a:t>6</a:t>
            </a:fld>
            <a:endParaRPr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8199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7DB105-FC44-8EFB-580E-B834DC9502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48947FF-CF45-5383-3B57-A7815AE9A4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12DABCD-1464-EEBE-1ED5-E94399DF8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01303-9CE5-4B1B-9D75-1F6EEE8CE39C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9FCAEF2-F064-3719-924B-4404A9AFE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807CB3-21FF-D09E-070E-F12EA7D26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253A3-EB47-458A-8203-CE55F8D0AD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15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407C7B-41A2-BF8F-846C-611AE3AF4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3F2358-C7A8-2242-0D30-79C1BEC599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A8BE338-E528-300F-F71D-41F64ACCD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BA772-AAAF-4B9E-B5A3-59B9184FE7C0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0291EED-7978-297D-F8AF-925FA0CDA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F5CD8C9-763C-69A3-755E-DFAA142D9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5FE6F-C593-4285-8D30-D74F456DE4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6970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235CB4-51E5-9DBB-D063-959D6189A4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C199EA4-6E57-FCF9-DC1E-50BCCB29B0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C827F17-26F7-5C39-2A1F-53279BDEB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BA772-AAAF-4B9E-B5A3-59B9184FE7C0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5E0E1F3-B1F1-F721-C55B-D8ABD13BD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9DBD247-AEF4-9789-DAF3-D8AB8B987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5FE6F-C593-4285-8D30-D74F456DE4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5699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FB2AF2-06D9-85AE-462C-C4325FC0D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674B5DA-1FC7-08C0-9A43-0BCEDC80AB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1F13361-E6CA-270B-9BD7-17C4FCD45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A897-2D96-4C0C-8A16-158948AAFEE3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83B8C7D-7FFE-A3DE-3B6C-7A189A49B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5749BDE-28B9-6467-3001-544363410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A8FA7-F874-49D7-BDFA-1DB033C8B9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3721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38B0413-C309-ED65-D788-F481212FD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6B60D32-9138-D278-4582-1DC929BF6F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F17084C-72D8-B8E0-4CAA-ADFEB55436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01303-9CE5-4B1B-9D75-1F6EEE8CE39C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21AF537-29FD-B1DA-100F-C5F767920E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7B4C305-F541-9B10-DF07-1B77728AB4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253A3-EB47-458A-8203-CE55F8D0AD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164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39B4A3F-0F6C-C854-6B51-5BF9ECD0A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35D2B65-AE2D-36E9-90DA-04B16B14ED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980CCB0-C160-4C31-541F-022D99B821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BA772-AAAF-4B9E-B5A3-59B9184FE7C0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290F2E-8660-5EBB-FE4C-C181A76595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BAD1B80-4A1E-BA9B-6691-28095C3435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5FE6F-C593-4285-8D30-D74F456DE4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9833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26F51A7-602C-3500-F29C-5A27CD8EA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D5FF48E-651A-0AEB-4AC3-0EE04EDB5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F805D6-1722-1262-790D-281FDA4091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6A897-2D96-4C0C-8A16-158948AAFEE3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358A091-2989-91D4-8388-3A0D239AE8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F194955-FB5C-1BE9-A72B-A729BFAAB0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A8FA7-F874-49D7-BDFA-1DB033C8B9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2266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9AA8278-FE79-B869-439D-D6A850868371}"/>
              </a:ext>
            </a:extLst>
          </p:cNvPr>
          <p:cNvSpPr txBox="1"/>
          <p:nvPr/>
        </p:nvSpPr>
        <p:spPr>
          <a:xfrm>
            <a:off x="0" y="2362775"/>
            <a:ext cx="121919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600" b="1" dirty="0">
                <a:solidFill>
                  <a:srgbClr val="0063B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icrosoft GothicNeo" panose="020B0503020000020004" pitchFamily="34" charset="-127"/>
              </a:rPr>
              <a:t>経緯説明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6A974CD-0C9B-2CC5-0472-F391372EA8E1}"/>
              </a:ext>
            </a:extLst>
          </p:cNvPr>
          <p:cNvSpPr txBox="1"/>
          <p:nvPr/>
        </p:nvSpPr>
        <p:spPr>
          <a:xfrm>
            <a:off x="0" y="288000"/>
            <a:ext cx="12192000" cy="523220"/>
          </a:xfrm>
          <a:prstGeom prst="rect">
            <a:avLst/>
          </a:prstGeom>
          <a:solidFill>
            <a:srgbClr val="0063B8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1"/>
            <a:r>
              <a:rPr kumimoji="1"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大阪・関西万博関連事業説明会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8F1938B-0B78-25C6-1C0C-2191135BB173}"/>
              </a:ext>
            </a:extLst>
          </p:cNvPr>
          <p:cNvSpPr/>
          <p:nvPr/>
        </p:nvSpPr>
        <p:spPr>
          <a:xfrm>
            <a:off x="4999668" y="5153171"/>
            <a:ext cx="6484007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000" b="1" i="0" u="none" strike="noStrike" kern="1200" cap="none" spc="0" normalizeH="0" baseline="0" noProof="0" dirty="0">
                <a:ln w="10160">
                  <a:solidFill>
                    <a:srgbClr val="5B9BD5"/>
                  </a:solidFill>
                  <a:prstDash val="solid"/>
                </a:ln>
                <a:solidFill>
                  <a:srgbClr val="0063B8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副委員長　　山本　博史</a:t>
            </a:r>
            <a:endParaRPr kumimoji="0" lang="en-US" altLang="ja-JP" sz="6000" b="1" i="0" u="none" strike="noStrike" kern="1200" cap="none" spc="0" normalizeH="0" baseline="0" noProof="0" dirty="0">
              <a:ln w="10160">
                <a:solidFill>
                  <a:srgbClr val="5B9BD5"/>
                </a:solidFill>
                <a:prstDash val="solid"/>
              </a:ln>
              <a:solidFill>
                <a:srgbClr val="0063B8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Segoe UI"/>
              <a:ea typeface="Meiryo UI"/>
              <a:cs typeface="+mn-cs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A0A9547-6D89-D161-8770-93E6AD8A784E}"/>
              </a:ext>
            </a:extLst>
          </p:cNvPr>
          <p:cNvSpPr txBox="1"/>
          <p:nvPr/>
        </p:nvSpPr>
        <p:spPr>
          <a:xfrm>
            <a:off x="8945656" y="5738908"/>
            <a:ext cx="25907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パストガバナー</a:t>
            </a:r>
          </a:p>
        </p:txBody>
      </p:sp>
      <p:pic>
        <p:nvPicPr>
          <p:cNvPr id="7" name="図 6" descr="グラフィカル ユーザー インターフェイス&#10;&#10;低い精度で自動的に生成された説明">
            <a:extLst>
              <a:ext uri="{FF2B5EF4-FFF2-40B4-BE49-F238E27FC236}">
                <a16:creationId xmlns:a16="http://schemas.microsoft.com/office/drawing/2014/main" id="{41D3BAF0-AB2D-2110-A660-D608FA924F66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354989"/>
            <a:ext cx="4829908" cy="1506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802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6743D918-4D29-715C-BBE4-9947A3AC4A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5175361"/>
              </p:ext>
            </p:extLst>
          </p:nvPr>
        </p:nvGraphicFramePr>
        <p:xfrm>
          <a:off x="281457" y="1474787"/>
          <a:ext cx="11548302" cy="51086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34749">
                  <a:extLst>
                    <a:ext uri="{9D8B030D-6E8A-4147-A177-3AD203B41FA5}">
                      <a16:colId xmlns:a16="http://schemas.microsoft.com/office/drawing/2014/main" val="980249809"/>
                    </a:ext>
                  </a:extLst>
                </a:gridCol>
                <a:gridCol w="3614077">
                  <a:extLst>
                    <a:ext uri="{9D8B030D-6E8A-4147-A177-3AD203B41FA5}">
                      <a16:colId xmlns:a16="http://schemas.microsoft.com/office/drawing/2014/main" val="3390212344"/>
                    </a:ext>
                  </a:extLst>
                </a:gridCol>
                <a:gridCol w="5016875">
                  <a:extLst>
                    <a:ext uri="{9D8B030D-6E8A-4147-A177-3AD203B41FA5}">
                      <a16:colId xmlns:a16="http://schemas.microsoft.com/office/drawing/2014/main" val="4130616817"/>
                    </a:ext>
                  </a:extLst>
                </a:gridCol>
                <a:gridCol w="1482601">
                  <a:extLst>
                    <a:ext uri="{9D8B030D-6E8A-4147-A177-3AD203B41FA5}">
                      <a16:colId xmlns:a16="http://schemas.microsoft.com/office/drawing/2014/main" val="3841366997"/>
                    </a:ext>
                  </a:extLst>
                </a:gridCol>
              </a:tblGrid>
              <a:tr h="511743">
                <a:tc>
                  <a:txBody>
                    <a:bodyPr/>
                    <a:lstStyle/>
                    <a:p>
                      <a:pPr indent="266700" algn="just"/>
                      <a:r>
                        <a:rPr lang="ja-JP" altLang="en-US" sz="1800" kern="100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  <a:cs typeface="Times New Roman" panose="02020603050405020304" pitchFamily="18" charset="0"/>
                        </a:rPr>
                        <a:t>年度</a:t>
                      </a:r>
                      <a:endParaRPr lang="ja-JP" sz="1800" kern="100" dirty="0">
                        <a:effectLst/>
                        <a:latin typeface="AR丸ゴシック体M" panose="020F0609000000000000" pitchFamily="49" charset="-128"/>
                        <a:ea typeface="AR丸ゴシック体M" panose="020F0609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just"/>
                      <a:r>
                        <a:rPr lang="ja-JP" sz="1800" kern="100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検討体制</a:t>
                      </a:r>
                      <a:endParaRPr lang="ja-JP" sz="1800" kern="100" dirty="0">
                        <a:effectLst/>
                        <a:latin typeface="AR丸ゴシック体M" panose="020F0609000000000000" pitchFamily="49" charset="-128"/>
                        <a:ea typeface="AR丸ゴシック体M" panose="020F0609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indent="0" algn="just"/>
                      <a:r>
                        <a:rPr lang="ja-JP" sz="1800" kern="100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審議承認済み事項</a:t>
                      </a:r>
                      <a:endParaRPr lang="ja-JP" sz="1800" kern="100" dirty="0">
                        <a:effectLst/>
                        <a:latin typeface="AR丸ゴシック体M" panose="020F0609000000000000" pitchFamily="49" charset="-128"/>
                        <a:ea typeface="AR丸ゴシック体M" panose="020F0609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indent="0" algn="just"/>
                      <a:r>
                        <a:rPr lang="ja-JP" sz="1800" kern="100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積立金合計</a:t>
                      </a:r>
                      <a:endParaRPr lang="ja-JP" sz="1800" kern="100" dirty="0">
                        <a:effectLst/>
                        <a:latin typeface="AR丸ゴシック体M" panose="020F0609000000000000" pitchFamily="49" charset="-128"/>
                        <a:ea typeface="AR丸ゴシック体M" panose="020F0609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extLst>
                  <a:ext uri="{0D108BD9-81ED-4DB2-BD59-A6C34878D82A}">
                    <a16:rowId xmlns:a16="http://schemas.microsoft.com/office/drawing/2014/main" val="2929241758"/>
                  </a:ext>
                </a:extLst>
              </a:tr>
              <a:tr h="1280777">
                <a:tc>
                  <a:txBody>
                    <a:bodyPr/>
                    <a:lstStyle/>
                    <a:p>
                      <a:pPr algn="just"/>
                      <a:r>
                        <a:rPr lang="en-US" sz="1700" kern="100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2019-20</a:t>
                      </a:r>
                      <a:r>
                        <a:rPr lang="ja-JP" sz="1700" kern="100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年度</a:t>
                      </a:r>
                    </a:p>
                    <a:p>
                      <a:pPr algn="just"/>
                      <a:r>
                        <a:rPr lang="ja-JP" sz="1700" kern="100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（四宮</a:t>
                      </a:r>
                      <a:r>
                        <a:rPr lang="en-US" sz="1700" kern="100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G</a:t>
                      </a:r>
                      <a:r>
                        <a:rPr lang="ja-JP" sz="1700" kern="100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）</a:t>
                      </a:r>
                      <a:endParaRPr lang="ja-JP" sz="1700" kern="100" dirty="0">
                        <a:effectLst/>
                        <a:latin typeface="AR丸ゴシック体M" panose="020F0609000000000000" pitchFamily="49" charset="-128"/>
                        <a:ea typeface="AR丸ゴシック体M" panose="020F0609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800" kern="100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大阪のロータリー</a:t>
                      </a:r>
                      <a:r>
                        <a:rPr lang="en-US" sz="1800" kern="100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100</a:t>
                      </a:r>
                      <a:r>
                        <a:rPr lang="ja-JP" sz="1800" kern="100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周年および</a:t>
                      </a:r>
                    </a:p>
                    <a:p>
                      <a:pPr algn="just"/>
                      <a:r>
                        <a:rPr lang="ja-JP" sz="1800" kern="100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大阪万博に関する企画検討委員会</a:t>
                      </a:r>
                      <a:endParaRPr lang="ja-JP" sz="1800" kern="100" dirty="0">
                        <a:effectLst/>
                        <a:latin typeface="AR丸ゴシック体M" panose="020F0609000000000000" pitchFamily="49" charset="-128"/>
                        <a:ea typeface="AR丸ゴシック体M" panose="020F0609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r>
                        <a:rPr lang="ja-JP" sz="1600" kern="100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・特別会計 大阪関西万博積立金に</a:t>
                      </a:r>
                      <a:endParaRPr lang="en-US" altLang="ja-JP" sz="1600" kern="100" dirty="0">
                        <a:effectLst/>
                        <a:latin typeface="AR丸ゴシック体M" panose="020F0609000000000000" pitchFamily="49" charset="-128"/>
                        <a:ea typeface="AR丸ゴシック体M" panose="020F0609000000000000" pitchFamily="49" charset="-128"/>
                      </a:endParaRPr>
                    </a:p>
                    <a:p>
                      <a:pPr algn="l">
                        <a:lnSpc>
                          <a:spcPts val="2000"/>
                        </a:lnSpc>
                      </a:pPr>
                      <a:r>
                        <a:rPr lang="ja-JP" altLang="en-US" sz="1600" kern="100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　</a:t>
                      </a:r>
                      <a:r>
                        <a:rPr lang="en-US" sz="1600" kern="100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1000</a:t>
                      </a:r>
                      <a:r>
                        <a:rPr lang="ja-JP" sz="1600" kern="100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万円繰入積</a:t>
                      </a:r>
                      <a:r>
                        <a:rPr lang="ja-JP" altLang="en-US" sz="1600" kern="100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立</a:t>
                      </a:r>
                      <a:r>
                        <a:rPr lang="en-US" altLang="ja-JP" sz="1600" kern="100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(2019</a:t>
                      </a:r>
                      <a:r>
                        <a:rPr lang="ja-JP" altLang="en-US" sz="1600" kern="100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年</a:t>
                      </a:r>
                      <a:r>
                        <a:rPr lang="en-US" altLang="ja-JP" sz="1600" kern="100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12</a:t>
                      </a:r>
                      <a:r>
                        <a:rPr lang="ja-JP" altLang="en-US" sz="1600" kern="100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月</a:t>
                      </a:r>
                      <a:r>
                        <a:rPr lang="en-US" altLang="ja-JP" sz="1600" kern="100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13</a:t>
                      </a:r>
                      <a:r>
                        <a:rPr lang="ja-JP" altLang="en-US" sz="1600" kern="100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日地区大会会長</a:t>
                      </a:r>
                      <a:r>
                        <a:rPr kumimoji="1" lang="ja-JP" altLang="en-US" sz="1600" kern="100" dirty="0">
                          <a:solidFill>
                            <a:schemeClr val="dk1"/>
                          </a:solidFill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  <a:cs typeface="+mn-cs"/>
                        </a:rPr>
                        <a:t>・</a:t>
                      </a:r>
                      <a:endParaRPr kumimoji="1" lang="en-US" altLang="ja-JP" sz="1600" kern="100" dirty="0">
                        <a:solidFill>
                          <a:schemeClr val="dk1"/>
                        </a:solidFill>
                        <a:effectLst/>
                        <a:latin typeface="AR丸ゴシック体M" panose="020F0609000000000000" pitchFamily="49" charset="-128"/>
                        <a:ea typeface="AR丸ゴシック体M" panose="020F0609000000000000" pitchFamily="49" charset="-128"/>
                        <a:cs typeface="+mn-cs"/>
                      </a:endParaRPr>
                    </a:p>
                    <a:p>
                      <a:pPr algn="l">
                        <a:lnSpc>
                          <a:spcPts val="2000"/>
                        </a:lnSpc>
                      </a:pPr>
                      <a:r>
                        <a:rPr kumimoji="1" lang="ja-JP" altLang="en-US" sz="1600" kern="100" dirty="0">
                          <a:solidFill>
                            <a:schemeClr val="dk1"/>
                          </a:solidFill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  <a:cs typeface="+mn-cs"/>
                        </a:rPr>
                        <a:t>　</a:t>
                      </a:r>
                      <a:r>
                        <a:rPr lang="ja-JP" altLang="en-US" sz="1600" kern="100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幹事部門分科会にて地区補正予算として承認）</a:t>
                      </a:r>
                      <a:endParaRPr lang="ja-JP" sz="1600" kern="100" dirty="0">
                        <a:effectLst/>
                        <a:latin typeface="AR丸ゴシック体M" panose="020F0609000000000000" pitchFamily="49" charset="-128"/>
                        <a:ea typeface="AR丸ゴシック体M" panose="020F0609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kern="100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  <a:cs typeface="Times New Roman" panose="02020603050405020304" pitchFamily="18" charset="0"/>
                        </a:rPr>
                        <a:t>1000</a:t>
                      </a:r>
                      <a:r>
                        <a:rPr lang="ja-JP" altLang="en-US" sz="1800" kern="100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  <a:cs typeface="Times New Roman" panose="02020603050405020304" pitchFamily="18" charset="0"/>
                        </a:rPr>
                        <a:t>万円</a:t>
                      </a:r>
                      <a:endParaRPr lang="ja-JP" altLang="ja-JP" sz="1800" kern="100" dirty="0">
                        <a:effectLst/>
                        <a:latin typeface="AR丸ゴシック体M" panose="020F0609000000000000" pitchFamily="49" charset="-128"/>
                        <a:ea typeface="AR丸ゴシック体M" panose="020F0609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/>
                </a:tc>
                <a:extLst>
                  <a:ext uri="{0D108BD9-81ED-4DB2-BD59-A6C34878D82A}">
                    <a16:rowId xmlns:a16="http://schemas.microsoft.com/office/drawing/2014/main" val="919148961"/>
                  </a:ext>
                </a:extLst>
              </a:tr>
              <a:tr h="1374802">
                <a:tc>
                  <a:txBody>
                    <a:bodyPr/>
                    <a:lstStyle/>
                    <a:p>
                      <a:pPr algn="just"/>
                      <a:r>
                        <a:rPr lang="en-US" sz="1700" kern="100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2020-21</a:t>
                      </a:r>
                      <a:r>
                        <a:rPr lang="ja-JP" sz="1700" kern="100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年度</a:t>
                      </a:r>
                    </a:p>
                    <a:p>
                      <a:pPr algn="just"/>
                      <a:r>
                        <a:rPr lang="ja-JP" sz="1700" kern="100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（簡</a:t>
                      </a:r>
                      <a:r>
                        <a:rPr lang="en-US" sz="1700" kern="100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G</a:t>
                      </a:r>
                      <a:r>
                        <a:rPr lang="ja-JP" sz="1700" kern="100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）</a:t>
                      </a:r>
                      <a:endParaRPr lang="ja-JP" sz="1700" kern="100" dirty="0">
                        <a:effectLst/>
                        <a:latin typeface="AR丸ゴシック体M" panose="020F0609000000000000" pitchFamily="49" charset="-128"/>
                        <a:ea typeface="AR丸ゴシック体M" panose="020F0609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800" kern="100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大阪・関西万博企画準備委員会</a:t>
                      </a:r>
                    </a:p>
                    <a:p>
                      <a:pPr algn="just"/>
                      <a:r>
                        <a:rPr lang="ja-JP" sz="1800" kern="100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（</a:t>
                      </a:r>
                      <a:r>
                        <a:rPr lang="en-US" sz="1800" kern="100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100</a:t>
                      </a:r>
                      <a:r>
                        <a:rPr lang="ja-JP" sz="1800" kern="100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周年準備委員会と分離）</a:t>
                      </a:r>
                      <a:endParaRPr lang="ja-JP" sz="1800" kern="100" dirty="0">
                        <a:effectLst/>
                        <a:latin typeface="AR丸ゴシック体M" panose="020F0609000000000000" pitchFamily="49" charset="-128"/>
                        <a:ea typeface="AR丸ゴシック体M" panose="020F0609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spcBef>
                          <a:spcPts val="1200"/>
                        </a:spcBef>
                      </a:pPr>
                      <a:r>
                        <a:rPr lang="ja-JP" sz="1600" kern="100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・同上</a:t>
                      </a:r>
                      <a:r>
                        <a:rPr lang="en-US" altLang="ja-JP" sz="1600" kern="100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 </a:t>
                      </a:r>
                      <a:r>
                        <a:rPr lang="en-US" sz="1600" kern="100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1000</a:t>
                      </a:r>
                      <a:r>
                        <a:rPr lang="ja-JP" sz="1600" kern="100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万円繰入積立</a:t>
                      </a:r>
                      <a:br>
                        <a:rPr lang="en-US" altLang="ja-JP" sz="1600" kern="100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</a:br>
                      <a:r>
                        <a:rPr lang="en-US" altLang="ja-JP" sz="1600" kern="100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 (2020</a:t>
                      </a:r>
                      <a:r>
                        <a:rPr lang="ja-JP" altLang="en-US" sz="1600" kern="100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年</a:t>
                      </a:r>
                      <a:r>
                        <a:rPr lang="en-US" altLang="ja-JP" sz="1600" kern="100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12</a:t>
                      </a:r>
                      <a:r>
                        <a:rPr lang="ja-JP" altLang="en-US" sz="1600" kern="100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月</a:t>
                      </a:r>
                      <a:r>
                        <a:rPr lang="en-US" altLang="ja-JP" sz="1600" kern="100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12</a:t>
                      </a:r>
                      <a:r>
                        <a:rPr lang="ja-JP" altLang="en-US" sz="1600" kern="100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日地区大会 会長・幹事会にて</a:t>
                      </a:r>
                      <a:br>
                        <a:rPr lang="en-US" altLang="ja-JP" sz="1600" kern="100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</a:br>
                      <a:r>
                        <a:rPr lang="en-US" altLang="ja-JP" sz="1600" kern="100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  </a:t>
                      </a:r>
                      <a:r>
                        <a:rPr lang="ja-JP" altLang="en-US" sz="1600" kern="100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地区決算として承認</a:t>
                      </a:r>
                      <a:r>
                        <a:rPr lang="en-US" altLang="ja-JP" sz="1600" kern="100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)</a:t>
                      </a:r>
                      <a:endParaRPr lang="ja-JP" sz="1600" kern="100" dirty="0">
                        <a:effectLst/>
                        <a:latin typeface="AR丸ゴシック体M" panose="020F0609000000000000" pitchFamily="49" charset="-128"/>
                        <a:ea typeface="AR丸ゴシック体M" panose="020F0609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00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2000</a:t>
                      </a:r>
                      <a:r>
                        <a:rPr lang="ja-JP" sz="1800" kern="100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万円</a:t>
                      </a:r>
                      <a:endParaRPr lang="ja-JP" sz="1800" kern="100" dirty="0">
                        <a:effectLst/>
                        <a:latin typeface="AR丸ゴシック体M" panose="020F0609000000000000" pitchFamily="49" charset="-128"/>
                        <a:ea typeface="AR丸ゴシック体M" panose="020F0609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extLst>
                  <a:ext uri="{0D108BD9-81ED-4DB2-BD59-A6C34878D82A}">
                    <a16:rowId xmlns:a16="http://schemas.microsoft.com/office/drawing/2014/main" val="159485849"/>
                  </a:ext>
                </a:extLst>
              </a:tr>
              <a:tr h="1941373">
                <a:tc>
                  <a:txBody>
                    <a:bodyPr/>
                    <a:lstStyle/>
                    <a:p>
                      <a:pPr algn="just"/>
                      <a:r>
                        <a:rPr lang="en-US" sz="1700" kern="100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2021-22</a:t>
                      </a:r>
                      <a:r>
                        <a:rPr lang="ja-JP" sz="1700" kern="100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年度</a:t>
                      </a:r>
                    </a:p>
                    <a:p>
                      <a:pPr algn="just"/>
                      <a:r>
                        <a:rPr lang="en-US" sz="1700" kern="100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(</a:t>
                      </a:r>
                      <a:r>
                        <a:rPr lang="ja-JP" sz="1700" kern="100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吉川</a:t>
                      </a:r>
                      <a:r>
                        <a:rPr lang="en-US" sz="1700" kern="100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(</a:t>
                      </a:r>
                      <a:r>
                        <a:rPr lang="ja-JP" sz="1700" kern="100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秀</a:t>
                      </a:r>
                      <a:r>
                        <a:rPr lang="en-US" sz="1700" kern="100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)G)</a:t>
                      </a:r>
                      <a:endParaRPr lang="ja-JP" sz="1700" kern="100" dirty="0">
                        <a:effectLst/>
                        <a:latin typeface="AR丸ゴシック体M" panose="020F0609000000000000" pitchFamily="49" charset="-128"/>
                        <a:ea typeface="AR丸ゴシック体M" panose="020F0609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kern="100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 </a:t>
                      </a:r>
                      <a:endParaRPr lang="ja-JP" sz="1800" kern="100" dirty="0">
                        <a:effectLst/>
                        <a:latin typeface="AR丸ゴシック体M" panose="020F0609000000000000" pitchFamily="49" charset="-128"/>
                        <a:ea typeface="AR丸ゴシック体M" panose="020F0609000000000000" pitchFamily="49" charset="-128"/>
                      </a:endParaRPr>
                    </a:p>
                    <a:p>
                      <a:pPr algn="just"/>
                      <a:r>
                        <a:rPr lang="ja-JP" sz="1800" kern="100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大阪・関西万博関連事業</a:t>
                      </a:r>
                      <a:endParaRPr lang="en-US" altLang="ja-JP" sz="1800" kern="100" dirty="0">
                        <a:effectLst/>
                        <a:latin typeface="AR丸ゴシック体M" panose="020F0609000000000000" pitchFamily="49" charset="-128"/>
                        <a:ea typeface="AR丸ゴシック体M" panose="020F0609000000000000" pitchFamily="49" charset="-128"/>
                      </a:endParaRPr>
                    </a:p>
                    <a:p>
                      <a:pPr algn="just"/>
                      <a:r>
                        <a:rPr lang="ja-JP" sz="1800" kern="100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推進委員会</a:t>
                      </a:r>
                    </a:p>
                    <a:p>
                      <a:pPr algn="just"/>
                      <a:r>
                        <a:rPr lang="en-US" sz="1800" kern="100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 </a:t>
                      </a:r>
                      <a:endParaRPr lang="ja-JP" sz="1800" kern="100" dirty="0">
                        <a:effectLst/>
                        <a:latin typeface="AR丸ゴシック体M" panose="020F0609000000000000" pitchFamily="49" charset="-128"/>
                        <a:ea typeface="AR丸ゴシック体M" panose="020F0609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r>
                        <a:rPr lang="ja-JP" sz="1600" kern="100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・同上</a:t>
                      </a:r>
                      <a:r>
                        <a:rPr lang="ja-JP" altLang="en-US" sz="1600" kern="100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 </a:t>
                      </a:r>
                      <a:r>
                        <a:rPr lang="en-US" sz="1600" kern="100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500</a:t>
                      </a:r>
                      <a:r>
                        <a:rPr lang="ja-JP" sz="1600" kern="100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万円繰入積立</a:t>
                      </a:r>
                      <a:r>
                        <a:rPr lang="en-US" altLang="ja-JP" sz="1600" kern="100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(2021</a:t>
                      </a:r>
                      <a:r>
                        <a:rPr lang="ja-JP" altLang="en-US" sz="1600" kern="100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年</a:t>
                      </a:r>
                      <a:r>
                        <a:rPr lang="en-US" altLang="ja-JP" sz="1600" kern="100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3</a:t>
                      </a:r>
                      <a:r>
                        <a:rPr lang="ja-JP" altLang="en-US" sz="1600" kern="100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月</a:t>
                      </a:r>
                      <a:r>
                        <a:rPr lang="en-US" altLang="ja-JP" sz="1600" kern="100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13</a:t>
                      </a:r>
                      <a:r>
                        <a:rPr lang="ja-JP" altLang="en-US" sz="1600" kern="100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日地区研修・</a:t>
                      </a:r>
                      <a:br>
                        <a:rPr lang="en-US" altLang="ja-JP" sz="1600" kern="100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</a:br>
                      <a:r>
                        <a:rPr lang="en-US" altLang="ja-JP" sz="1600" kern="100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  </a:t>
                      </a:r>
                      <a:r>
                        <a:rPr lang="ja-JP" altLang="en-US" sz="1600" kern="100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協議会 会長・幹事部門にて地区予算として承認</a:t>
                      </a:r>
                      <a:r>
                        <a:rPr lang="en-US" altLang="ja-JP" sz="1600" kern="100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)</a:t>
                      </a:r>
                    </a:p>
                    <a:p>
                      <a:pPr algn="l">
                        <a:lnSpc>
                          <a:spcPts val="2000"/>
                        </a:lnSpc>
                        <a:spcBef>
                          <a:spcPts val="600"/>
                        </a:spcBef>
                      </a:pPr>
                      <a:r>
                        <a:rPr lang="ja-JP" sz="1600" kern="100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・「大阪・関西万国博覧会の成功に向け協力する</a:t>
                      </a:r>
                      <a:br>
                        <a:rPr lang="en-US" altLang="ja-JP" sz="1600" kern="100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</a:br>
                      <a:r>
                        <a:rPr lang="en-US" altLang="ja-JP" sz="1600" kern="100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   </a:t>
                      </a:r>
                      <a:r>
                        <a:rPr lang="ja-JP" sz="1600" kern="100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件」地区大会決議案採択</a:t>
                      </a:r>
                      <a:r>
                        <a:rPr lang="ja-JP" altLang="en-US" sz="1600" kern="100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  <a:cs typeface="Times New Roman" panose="02020603050405020304" pitchFamily="18" charset="0"/>
                        </a:rPr>
                        <a:t>（別紙①参照）</a:t>
                      </a:r>
                      <a:endParaRPr lang="ja-JP" sz="1600" kern="100" dirty="0">
                        <a:effectLst/>
                        <a:latin typeface="AR丸ゴシック体M" panose="020F0609000000000000" pitchFamily="49" charset="-128"/>
                        <a:ea typeface="AR丸ゴシック体M" panose="020F0609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00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2500</a:t>
                      </a:r>
                      <a:r>
                        <a:rPr lang="ja-JP" sz="1800" kern="100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万円</a:t>
                      </a:r>
                      <a:endParaRPr lang="ja-JP" sz="1800" kern="100" dirty="0">
                        <a:effectLst/>
                        <a:latin typeface="AR丸ゴシック体M" panose="020F0609000000000000" pitchFamily="49" charset="-128"/>
                        <a:ea typeface="AR丸ゴシック体M" panose="020F0609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extLst>
                  <a:ext uri="{0D108BD9-81ED-4DB2-BD59-A6C34878D82A}">
                    <a16:rowId xmlns:a16="http://schemas.microsoft.com/office/drawing/2014/main" val="3333929081"/>
                  </a:ext>
                </a:extLst>
              </a:tr>
            </a:tbl>
          </a:graphicData>
        </a:graphic>
      </p:graphicFrame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2770885-A5AD-9F36-6845-66DCADCB494F}"/>
              </a:ext>
            </a:extLst>
          </p:cNvPr>
          <p:cNvSpPr txBox="1"/>
          <p:nvPr/>
        </p:nvSpPr>
        <p:spPr>
          <a:xfrm>
            <a:off x="0" y="399630"/>
            <a:ext cx="12192000" cy="523220"/>
          </a:xfrm>
          <a:prstGeom prst="rect">
            <a:avLst/>
          </a:prstGeom>
          <a:solidFill>
            <a:srgbClr val="0063B8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1"/>
            <a:r>
              <a:rPr kumimoji="1"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大阪・関西万博関連事業推進の経緯（１）（</a:t>
            </a:r>
            <a:r>
              <a:rPr kumimoji="1" lang="en-US" altLang="ja-JP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2019-22</a:t>
            </a:r>
            <a:r>
              <a:rPr kumimoji="1"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年度）</a:t>
            </a:r>
          </a:p>
        </p:txBody>
      </p:sp>
    </p:spTree>
    <p:extLst>
      <p:ext uri="{BB962C8B-B14F-4D97-AF65-F5344CB8AC3E}">
        <p14:creationId xmlns:p14="http://schemas.microsoft.com/office/powerpoint/2010/main" val="1634378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40752E-C390-CB45-B6A0-8694EBF28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52401"/>
            <a:ext cx="10515600" cy="1325563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  <a:spcBef>
                <a:spcPts val="1200"/>
              </a:spcBef>
            </a:pPr>
            <a:br>
              <a:rPr lang="en-US" altLang="ja-JP" sz="3600" b="1" kern="100" dirty="0">
                <a:effectLst/>
                <a:latin typeface="HG丸ｺﾞｼｯｸM-PRO" panose="020F0600000000000000" pitchFamily="50" charset="-128"/>
                <a:cs typeface="Times New Roman" panose="02020603050405020304" pitchFamily="18" charset="0"/>
              </a:rPr>
            </a:br>
            <a:r>
              <a:rPr lang="en-US" altLang="ja-JP" sz="4000" b="1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2021-22</a:t>
            </a:r>
            <a:r>
              <a:rPr lang="en-US" altLang="ja-JP" sz="400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(</a:t>
            </a:r>
            <a:r>
              <a:rPr lang="ja-JP" altLang="en-US" sz="400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吉川</a:t>
            </a:r>
            <a:r>
              <a:rPr lang="en-US" altLang="ja-JP" sz="400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(</a:t>
            </a:r>
            <a:r>
              <a:rPr lang="ja-JP" altLang="en-US" sz="400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秀</a:t>
            </a:r>
            <a:r>
              <a:rPr lang="en-US" altLang="ja-JP" sz="400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)G)</a:t>
            </a:r>
            <a:r>
              <a:rPr lang="ja-JP" altLang="en-US" sz="4000" b="1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年度</a:t>
            </a:r>
            <a:r>
              <a:rPr lang="ja-JP" altLang="ja-JP" sz="4000" b="1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 地区大会決議</a:t>
            </a:r>
            <a:br>
              <a:rPr lang="en-US" altLang="ja-JP" sz="3600" b="1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</a:br>
            <a:r>
              <a:rPr lang="ja-JP" altLang="ja-JP" sz="3100" b="1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（</a:t>
            </a:r>
            <a:r>
              <a:rPr lang="en-US" altLang="ja-JP" sz="3100" b="1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2021</a:t>
            </a:r>
            <a:r>
              <a:rPr lang="ja-JP" altLang="en-US" sz="3100" b="1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年</a:t>
            </a:r>
            <a:r>
              <a:rPr lang="en-US" altLang="ja-JP" sz="3100" b="1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12</a:t>
            </a:r>
            <a:r>
              <a:rPr lang="ja-JP" altLang="ja-JP" sz="3100" b="1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月</a:t>
            </a:r>
            <a:r>
              <a:rPr lang="en-US" altLang="ja-JP" sz="3100" b="1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3</a:t>
            </a:r>
            <a:r>
              <a:rPr lang="ja-JP" altLang="ja-JP" sz="3100" b="1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日）</a:t>
            </a:r>
            <a:br>
              <a:rPr lang="ja-JP" altLang="ja-JP" sz="31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</a:br>
            <a:endParaRPr kumimoji="1" lang="ja-JP" altLang="en-US" sz="3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2372998-AA60-EC71-1822-AE51ECA9E1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80816"/>
            <a:ext cx="10515600" cy="407560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altLang="ja-JP" sz="11200" b="1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[</a:t>
            </a:r>
            <a:r>
              <a:rPr lang="ja-JP" altLang="ja-JP" sz="11200" b="1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決議第</a:t>
            </a:r>
            <a:r>
              <a:rPr lang="en-US" altLang="ja-JP" sz="11200" b="1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6</a:t>
            </a:r>
            <a:r>
              <a:rPr lang="ja-JP" altLang="ja-JP" sz="11200" b="1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号］大阪・関西万博の成功</a:t>
            </a:r>
            <a:r>
              <a:rPr lang="ja-JP" altLang="en-US" sz="11200" b="1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に向け</a:t>
            </a:r>
            <a:r>
              <a:rPr lang="ja-JP" altLang="ja-JP" sz="11200" b="1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協力する件</a:t>
            </a:r>
            <a:endParaRPr lang="en-US" altLang="ja-JP" sz="11200" b="1" kern="100" dirty="0"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marL="0" indent="0">
              <a:lnSpc>
                <a:spcPts val="3400"/>
              </a:lnSpc>
              <a:spcBef>
                <a:spcPts val="0"/>
              </a:spcBef>
              <a:buNone/>
            </a:pPr>
            <a:br>
              <a:rPr lang="ja-JP" altLang="ja-JP" sz="112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</a:br>
            <a:r>
              <a:rPr lang="en-US" altLang="ja-JP" sz="104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2025</a:t>
            </a:r>
            <a:r>
              <a:rPr lang="ja-JP" altLang="ja-JP" sz="104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年に開催される大阪・関西万博</a:t>
            </a:r>
            <a:r>
              <a:rPr lang="ja-JP" altLang="en-US" sz="104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博覧会</a:t>
            </a:r>
            <a:r>
              <a:rPr lang="ja-JP" altLang="ja-JP" sz="104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の成功は大阪・関西はもとより、日本の将来の発展に寄与するものです。開催地に属する地区として、当地区クラブと会員は統一テーマ「いのち輝く未来社会のデザイン」に込められた開催の趣旨に賛同し、我々ロータリーが目指す“公共イメージの向上”</a:t>
            </a:r>
            <a:r>
              <a:rPr lang="ja-JP" altLang="en-US" sz="104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をアピールする絶好の機会という認識のもと、その成功に向けて協力するため、ロータリーに相応しい貢献を目指し十分な準備を進めることを決議致します。</a:t>
            </a:r>
            <a:r>
              <a:rPr lang="en-US" altLang="ja-JP" sz="112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 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05E97CB-AC75-4077-3290-6E35E6BE41EC}"/>
              </a:ext>
            </a:extLst>
          </p:cNvPr>
          <p:cNvSpPr txBox="1"/>
          <p:nvPr/>
        </p:nvSpPr>
        <p:spPr>
          <a:xfrm>
            <a:off x="10348856" y="290736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kern="100" dirty="0">
                <a:effectLst/>
                <a:latin typeface="AR丸ゴシック体M" panose="020F0609000000000000" pitchFamily="49" charset="-128"/>
                <a:ea typeface="AR丸ゴシック体M" panose="020F0609000000000000" pitchFamily="49" charset="-128"/>
                <a:cs typeface="Times New Roman" panose="02020603050405020304" pitchFamily="18" charset="0"/>
              </a:rPr>
              <a:t>（別紙①）</a:t>
            </a:r>
            <a:endParaRPr kumimoji="1" lang="ja-JP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559309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6743D918-4D29-715C-BBE4-9947A3AC4A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123109"/>
              </p:ext>
            </p:extLst>
          </p:nvPr>
        </p:nvGraphicFramePr>
        <p:xfrm>
          <a:off x="278816" y="1448109"/>
          <a:ext cx="11548302" cy="41805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34749">
                  <a:extLst>
                    <a:ext uri="{9D8B030D-6E8A-4147-A177-3AD203B41FA5}">
                      <a16:colId xmlns:a16="http://schemas.microsoft.com/office/drawing/2014/main" val="980249809"/>
                    </a:ext>
                  </a:extLst>
                </a:gridCol>
                <a:gridCol w="3812565">
                  <a:extLst>
                    <a:ext uri="{9D8B030D-6E8A-4147-A177-3AD203B41FA5}">
                      <a16:colId xmlns:a16="http://schemas.microsoft.com/office/drawing/2014/main" val="3390212344"/>
                    </a:ext>
                  </a:extLst>
                </a:gridCol>
                <a:gridCol w="4804986">
                  <a:extLst>
                    <a:ext uri="{9D8B030D-6E8A-4147-A177-3AD203B41FA5}">
                      <a16:colId xmlns:a16="http://schemas.microsoft.com/office/drawing/2014/main" val="4130616817"/>
                    </a:ext>
                  </a:extLst>
                </a:gridCol>
                <a:gridCol w="1496002">
                  <a:extLst>
                    <a:ext uri="{9D8B030D-6E8A-4147-A177-3AD203B41FA5}">
                      <a16:colId xmlns:a16="http://schemas.microsoft.com/office/drawing/2014/main" val="3841366997"/>
                    </a:ext>
                  </a:extLst>
                </a:gridCol>
              </a:tblGrid>
              <a:tr h="514676">
                <a:tc>
                  <a:txBody>
                    <a:bodyPr/>
                    <a:lstStyle/>
                    <a:p>
                      <a:pPr indent="266700" algn="just"/>
                      <a:r>
                        <a:rPr lang="ja-JP" altLang="en-US" sz="1800" kern="100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  <a:cs typeface="Times New Roman" panose="02020603050405020304" pitchFamily="18" charset="0"/>
                        </a:rPr>
                        <a:t>年度</a:t>
                      </a:r>
                      <a:endParaRPr lang="ja-JP" sz="1800" kern="100" dirty="0">
                        <a:effectLst/>
                        <a:latin typeface="AR丸ゴシック体M" panose="020F0609000000000000" pitchFamily="49" charset="-128"/>
                        <a:ea typeface="AR丸ゴシック体M" panose="020F0609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just"/>
                      <a:r>
                        <a:rPr lang="ja-JP" sz="1800" kern="100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検討体制</a:t>
                      </a:r>
                      <a:endParaRPr lang="ja-JP" sz="1800" kern="100" dirty="0">
                        <a:effectLst/>
                        <a:latin typeface="AR丸ゴシック体M" panose="020F0609000000000000" pitchFamily="49" charset="-128"/>
                        <a:ea typeface="AR丸ゴシック体M" panose="020F0609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indent="0" algn="just"/>
                      <a:r>
                        <a:rPr lang="ja-JP" sz="1800" kern="100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審議承認済み事項</a:t>
                      </a:r>
                      <a:endParaRPr lang="ja-JP" sz="1800" kern="100" dirty="0">
                        <a:effectLst/>
                        <a:latin typeface="AR丸ゴシック体M" panose="020F0609000000000000" pitchFamily="49" charset="-128"/>
                        <a:ea typeface="AR丸ゴシック体M" panose="020F0609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indent="0" algn="just"/>
                      <a:r>
                        <a:rPr lang="ja-JP" sz="1800" kern="100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積立金合計</a:t>
                      </a:r>
                      <a:endParaRPr lang="ja-JP" sz="1800" kern="100" dirty="0">
                        <a:effectLst/>
                        <a:latin typeface="AR丸ゴシック体M" panose="020F0609000000000000" pitchFamily="49" charset="-128"/>
                        <a:ea typeface="AR丸ゴシック体M" panose="020F0609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extLst>
                  <a:ext uri="{0D108BD9-81ED-4DB2-BD59-A6C34878D82A}">
                    <a16:rowId xmlns:a16="http://schemas.microsoft.com/office/drawing/2014/main" val="2929241758"/>
                  </a:ext>
                </a:extLst>
              </a:tr>
              <a:tr h="1432443"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kumimoji="1" lang="en-US" sz="1700" b="1" kern="100" dirty="0">
                          <a:solidFill>
                            <a:schemeClr val="lt1"/>
                          </a:solidFill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  <a:cs typeface="+mn-cs"/>
                        </a:rPr>
                        <a:t>2022-23</a:t>
                      </a:r>
                      <a:r>
                        <a:rPr kumimoji="1" lang="ja-JP" altLang="en-US" sz="1700" b="1" kern="100" dirty="0">
                          <a:solidFill>
                            <a:schemeClr val="lt1"/>
                          </a:solidFill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  <a:cs typeface="+mn-cs"/>
                        </a:rPr>
                        <a:t>年度</a:t>
                      </a:r>
                    </a:p>
                    <a:p>
                      <a:pPr marL="0" algn="just" defTabSz="914400" rtl="0" eaLnBrk="1" latinLnBrk="0" hangingPunct="1"/>
                      <a:r>
                        <a:rPr kumimoji="1" lang="ja-JP" altLang="en-US" sz="1700" b="1" kern="100" dirty="0">
                          <a:solidFill>
                            <a:schemeClr val="lt1"/>
                          </a:solidFill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  <a:cs typeface="+mn-cs"/>
                        </a:rPr>
                        <a:t>（宮里</a:t>
                      </a:r>
                      <a:r>
                        <a:rPr kumimoji="1" lang="en-US" sz="1700" b="1" kern="100" dirty="0">
                          <a:solidFill>
                            <a:schemeClr val="lt1"/>
                          </a:solidFill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  <a:cs typeface="+mn-cs"/>
                        </a:rPr>
                        <a:t>G</a:t>
                      </a:r>
                      <a:r>
                        <a:rPr kumimoji="1" lang="ja-JP" altLang="en-US" sz="1700" b="1" kern="100" dirty="0">
                          <a:solidFill>
                            <a:schemeClr val="lt1"/>
                          </a:solidFill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  <a:cs typeface="+mn-cs"/>
                        </a:rPr>
                        <a:t>）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spcBef>
                          <a:spcPts val="1200"/>
                        </a:spcBef>
                      </a:pPr>
                      <a:r>
                        <a:rPr kumimoji="1" lang="ja-JP" altLang="en-US" sz="1800" kern="100" dirty="0">
                          <a:solidFill>
                            <a:schemeClr val="dk1"/>
                          </a:solidFill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  <a:cs typeface="+mn-cs"/>
                        </a:rPr>
                        <a:t>大阪・関西万博関連事業推進委員会</a:t>
                      </a:r>
                    </a:p>
                    <a:p>
                      <a:pPr marL="0" indent="0" algn="just" defTabSz="914400" rtl="0" eaLnBrk="1" latinLnBrk="0" hangingPunct="1"/>
                      <a:r>
                        <a:rPr kumimoji="1" lang="ja-JP" altLang="en-US" sz="1800" kern="100" dirty="0">
                          <a:solidFill>
                            <a:schemeClr val="dk1"/>
                          </a:solidFill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  <a:cs typeface="+mn-cs"/>
                        </a:rPr>
                        <a:t>から同実行委員会に改組（</a:t>
                      </a:r>
                      <a:r>
                        <a:rPr kumimoji="1" lang="en-US" sz="1800" kern="100" dirty="0">
                          <a:solidFill>
                            <a:schemeClr val="dk1"/>
                          </a:solidFill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  <a:cs typeface="+mn-cs"/>
                        </a:rPr>
                        <a:t>10</a:t>
                      </a:r>
                      <a:r>
                        <a:rPr kumimoji="1" lang="ja-JP" altLang="en-US" sz="1800" kern="100" dirty="0">
                          <a:solidFill>
                            <a:schemeClr val="dk1"/>
                          </a:solidFill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  <a:cs typeface="+mn-cs"/>
                        </a:rPr>
                        <a:t>月）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ts val="2000"/>
                        </a:lnSpc>
                        <a:spcBef>
                          <a:spcPts val="1800"/>
                        </a:spcBef>
                      </a:pPr>
                      <a:endParaRPr kumimoji="1" lang="en-US" altLang="ja-JP" sz="1600" kern="100" dirty="0">
                        <a:solidFill>
                          <a:schemeClr val="dk1"/>
                        </a:solidFill>
                        <a:effectLst/>
                        <a:latin typeface="AR丸ゴシック体M" panose="020F0609000000000000" pitchFamily="49" charset="-128"/>
                        <a:ea typeface="AR丸ゴシック体M" panose="020F0609000000000000" pitchFamily="49" charset="-128"/>
                        <a:cs typeface="+mn-cs"/>
                      </a:endParaRPr>
                    </a:p>
                    <a:p>
                      <a:pPr marL="0" indent="0" algn="l" defTabSz="914400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600" kern="100" dirty="0">
                          <a:solidFill>
                            <a:schemeClr val="dk1"/>
                          </a:solidFill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  <a:cs typeface="+mn-cs"/>
                        </a:rPr>
                        <a:t>・特別会計大阪関西万博積立金に</a:t>
                      </a:r>
                      <a:r>
                        <a:rPr kumimoji="1" lang="en-US" altLang="ja-JP" sz="1600" kern="100" dirty="0">
                          <a:solidFill>
                            <a:schemeClr val="dk1"/>
                          </a:solidFill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  <a:cs typeface="+mn-cs"/>
                        </a:rPr>
                        <a:t>500</a:t>
                      </a:r>
                      <a:r>
                        <a:rPr kumimoji="1" lang="ja-JP" altLang="en-US" sz="1600" kern="100" dirty="0">
                          <a:solidFill>
                            <a:schemeClr val="dk1"/>
                          </a:solidFill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  <a:cs typeface="+mn-cs"/>
                        </a:rPr>
                        <a:t>万円繰入積立</a:t>
                      </a:r>
                      <a:br>
                        <a:rPr kumimoji="1" lang="en-US" altLang="ja-JP" sz="1600" kern="100" dirty="0">
                          <a:solidFill>
                            <a:schemeClr val="dk1"/>
                          </a:solidFill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  <a:cs typeface="+mn-cs"/>
                        </a:rPr>
                      </a:br>
                      <a:r>
                        <a:rPr kumimoji="1" lang="en-US" altLang="ja-JP" sz="1600" kern="100" dirty="0">
                          <a:solidFill>
                            <a:schemeClr val="dk1"/>
                          </a:solidFill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  <a:cs typeface="+mn-cs"/>
                        </a:rPr>
                        <a:t> (2022</a:t>
                      </a:r>
                      <a:r>
                        <a:rPr kumimoji="1" lang="ja-JP" altLang="en-US" sz="1600" kern="100" dirty="0">
                          <a:solidFill>
                            <a:schemeClr val="dk1"/>
                          </a:solidFill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  <a:cs typeface="+mn-cs"/>
                        </a:rPr>
                        <a:t>年</a:t>
                      </a:r>
                      <a:r>
                        <a:rPr kumimoji="1" lang="en-US" altLang="ja-JP" sz="1600" kern="100" dirty="0">
                          <a:solidFill>
                            <a:schemeClr val="dk1"/>
                          </a:solidFill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  <a:cs typeface="+mn-cs"/>
                        </a:rPr>
                        <a:t>4</a:t>
                      </a:r>
                      <a:r>
                        <a:rPr kumimoji="1" lang="ja-JP" altLang="en-US" sz="1600" kern="100" dirty="0">
                          <a:solidFill>
                            <a:schemeClr val="dk1"/>
                          </a:solidFill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  <a:cs typeface="+mn-cs"/>
                        </a:rPr>
                        <a:t>月</a:t>
                      </a:r>
                      <a:r>
                        <a:rPr kumimoji="1" lang="en-US" altLang="ja-JP" sz="1600" kern="100" dirty="0">
                          <a:solidFill>
                            <a:schemeClr val="dk1"/>
                          </a:solidFill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  <a:cs typeface="+mn-cs"/>
                        </a:rPr>
                        <a:t>9</a:t>
                      </a:r>
                      <a:r>
                        <a:rPr kumimoji="1" lang="ja-JP" altLang="en-US" sz="1600" kern="100" dirty="0">
                          <a:solidFill>
                            <a:schemeClr val="dk1"/>
                          </a:solidFill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  <a:cs typeface="+mn-cs"/>
                        </a:rPr>
                        <a:t>日 地区研修・協議会 会長・幹事</a:t>
                      </a:r>
                      <a:br>
                        <a:rPr kumimoji="1" lang="en-US" altLang="ja-JP" sz="1600" kern="100" dirty="0">
                          <a:solidFill>
                            <a:schemeClr val="dk1"/>
                          </a:solidFill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  <a:cs typeface="+mn-cs"/>
                        </a:rPr>
                      </a:br>
                      <a:r>
                        <a:rPr kumimoji="1" lang="en-US" altLang="ja-JP" sz="1600" kern="100" dirty="0">
                          <a:solidFill>
                            <a:schemeClr val="dk1"/>
                          </a:solidFill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  <a:cs typeface="+mn-cs"/>
                        </a:rPr>
                        <a:t>  </a:t>
                      </a:r>
                      <a:r>
                        <a:rPr kumimoji="1" lang="ja-JP" altLang="en-US" sz="1600" kern="100" dirty="0">
                          <a:solidFill>
                            <a:schemeClr val="dk1"/>
                          </a:solidFill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  <a:cs typeface="+mn-cs"/>
                        </a:rPr>
                        <a:t>部門にて地区予算として承認</a:t>
                      </a:r>
                      <a:r>
                        <a:rPr kumimoji="1" lang="en-US" altLang="ja-JP" sz="1600" kern="100" dirty="0">
                          <a:solidFill>
                            <a:schemeClr val="dk1"/>
                          </a:solidFill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  <a:cs typeface="+mn-cs"/>
                        </a:rPr>
                        <a:t>)</a:t>
                      </a:r>
                    </a:p>
                    <a:p>
                      <a:pPr marL="0" indent="0" algn="l" defTabSz="914400" rtl="0" eaLnBrk="1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</a:pPr>
                      <a:br>
                        <a:rPr kumimoji="1" lang="en-US" altLang="ja-JP" sz="1600" kern="100" dirty="0">
                          <a:solidFill>
                            <a:schemeClr val="dk1"/>
                          </a:solidFill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  <a:cs typeface="+mn-cs"/>
                        </a:rPr>
                      </a:br>
                      <a:r>
                        <a:rPr kumimoji="1" lang="ja-JP" altLang="en-US" sz="1600" kern="100" dirty="0">
                          <a:solidFill>
                            <a:schemeClr val="dk1"/>
                          </a:solidFill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  <a:cs typeface="+mn-cs"/>
                        </a:rPr>
                        <a:t>・「大阪・関西万博の成功のために協力する件」 </a:t>
                      </a:r>
                      <a:br>
                        <a:rPr kumimoji="1" lang="en-US" altLang="ja-JP" sz="1600" kern="100" dirty="0">
                          <a:solidFill>
                            <a:schemeClr val="dk1"/>
                          </a:solidFill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  <a:cs typeface="+mn-cs"/>
                        </a:rPr>
                      </a:br>
                      <a:r>
                        <a:rPr kumimoji="1" lang="en-US" altLang="ja-JP" sz="1600" kern="100" dirty="0">
                          <a:solidFill>
                            <a:schemeClr val="dk1"/>
                          </a:solidFill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  <a:cs typeface="+mn-cs"/>
                        </a:rPr>
                        <a:t>  </a:t>
                      </a:r>
                      <a:r>
                        <a:rPr kumimoji="1" lang="ja-JP" altLang="en-US" sz="1600" kern="100" dirty="0">
                          <a:solidFill>
                            <a:schemeClr val="dk1"/>
                          </a:solidFill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  <a:cs typeface="+mn-cs"/>
                        </a:rPr>
                        <a:t>地区大会決議案採択</a:t>
                      </a:r>
                      <a:r>
                        <a:rPr lang="ja-JP" altLang="en-US" sz="1600" kern="100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  <a:cs typeface="Times New Roman" panose="02020603050405020304" pitchFamily="18" charset="0"/>
                        </a:rPr>
                        <a:t>（別紙②参照）</a:t>
                      </a:r>
                      <a:endParaRPr lang="en-US" altLang="ja-JP" sz="1600" kern="100" dirty="0">
                        <a:effectLst/>
                        <a:latin typeface="AR丸ゴシック体M" panose="020F0609000000000000" pitchFamily="49" charset="-128"/>
                        <a:ea typeface="AR丸ゴシック体M" panose="020F0609000000000000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0" indent="0" algn="l" defTabSz="914400" rtl="0" eaLnBrk="1" latinLnBrk="0" hangingPunct="1">
                        <a:lnSpc>
                          <a:spcPts val="2000"/>
                        </a:lnSpc>
                      </a:pPr>
                      <a:endParaRPr lang="en-US" altLang="ja-JP" sz="1600" kern="100" dirty="0">
                        <a:effectLst/>
                        <a:latin typeface="AR丸ゴシック体M" panose="020F0609000000000000" pitchFamily="49" charset="-128"/>
                        <a:ea typeface="AR丸ゴシック体M" panose="020F0609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/>
                      <a:r>
                        <a:rPr kumimoji="1" lang="en-US" sz="1800" kern="100" dirty="0">
                          <a:solidFill>
                            <a:schemeClr val="dk1"/>
                          </a:solidFill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  <a:cs typeface="+mn-cs"/>
                        </a:rPr>
                        <a:t> 3000</a:t>
                      </a:r>
                      <a:r>
                        <a:rPr kumimoji="1" lang="ja-JP" altLang="en-US" sz="1800" kern="100" dirty="0">
                          <a:solidFill>
                            <a:schemeClr val="dk1"/>
                          </a:solidFill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  <a:cs typeface="+mn-cs"/>
                        </a:rPr>
                        <a:t>万円</a:t>
                      </a:r>
                    </a:p>
                  </a:txBody>
                  <a:tcPr marL="68580" marR="68580" marT="0" marB="0" anchor="ctr" anchorCtr="1"/>
                </a:tc>
                <a:extLst>
                  <a:ext uri="{0D108BD9-81ED-4DB2-BD59-A6C34878D82A}">
                    <a16:rowId xmlns:a16="http://schemas.microsoft.com/office/drawing/2014/main" val="919148961"/>
                  </a:ext>
                </a:extLst>
              </a:tr>
              <a:tr h="1097938"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kumimoji="1" lang="en-US" sz="1700" b="1" kern="100" dirty="0">
                          <a:solidFill>
                            <a:schemeClr val="lt1"/>
                          </a:solidFill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  <a:cs typeface="+mn-cs"/>
                        </a:rPr>
                        <a:t>2023-24</a:t>
                      </a:r>
                      <a:r>
                        <a:rPr kumimoji="1" lang="ja-JP" altLang="en-US" sz="1700" b="1" kern="100" dirty="0">
                          <a:solidFill>
                            <a:schemeClr val="lt1"/>
                          </a:solidFill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  <a:cs typeface="+mn-cs"/>
                        </a:rPr>
                        <a:t>年度</a:t>
                      </a:r>
                    </a:p>
                    <a:p>
                      <a:pPr marL="0" algn="just" defTabSz="914400" rtl="0" eaLnBrk="1" latinLnBrk="0" hangingPunct="1"/>
                      <a:r>
                        <a:rPr kumimoji="1" lang="ja-JP" altLang="en-US" sz="1700" b="1" kern="100" dirty="0">
                          <a:solidFill>
                            <a:schemeClr val="lt1"/>
                          </a:solidFill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  <a:cs typeface="+mn-cs"/>
                        </a:rPr>
                        <a:t>（延原</a:t>
                      </a:r>
                      <a:r>
                        <a:rPr kumimoji="1" lang="en-US" sz="1700" b="1" kern="100" dirty="0">
                          <a:solidFill>
                            <a:schemeClr val="lt1"/>
                          </a:solidFill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  <a:cs typeface="+mn-cs"/>
                        </a:rPr>
                        <a:t>G</a:t>
                      </a:r>
                      <a:r>
                        <a:rPr kumimoji="1" lang="ja-JP" altLang="en-US" sz="1700" b="1" kern="100" dirty="0">
                          <a:solidFill>
                            <a:schemeClr val="lt1"/>
                          </a:solidFill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  <a:cs typeface="+mn-cs"/>
                        </a:rPr>
                        <a:t>）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/>
                      <a:r>
                        <a:rPr kumimoji="1" lang="ja-JP" altLang="en-US" sz="1800" kern="100" dirty="0">
                          <a:solidFill>
                            <a:schemeClr val="dk1"/>
                          </a:solidFill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  <a:cs typeface="+mn-cs"/>
                        </a:rPr>
                        <a:t>大阪・関西万博関連事業実行委員会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ts val="2000"/>
                        </a:lnSpc>
                      </a:pPr>
                      <a:endParaRPr kumimoji="1" lang="en-US" altLang="ja-JP" sz="1600" kern="100" dirty="0">
                        <a:solidFill>
                          <a:schemeClr val="dk1"/>
                        </a:solidFill>
                        <a:effectLst/>
                        <a:latin typeface="AR丸ゴシック体M" panose="020F0609000000000000" pitchFamily="49" charset="-128"/>
                        <a:ea typeface="AR丸ゴシック体M" panose="020F0609000000000000" pitchFamily="49" charset="-128"/>
                        <a:cs typeface="+mn-cs"/>
                      </a:endParaRPr>
                    </a:p>
                    <a:p>
                      <a:pPr marL="0" indent="0" algn="l" defTabSz="914400" rtl="0" eaLnBrk="1" latinLnBrk="0" hangingPunct="1">
                        <a:lnSpc>
                          <a:spcPts val="2000"/>
                        </a:lnSpc>
                      </a:pPr>
                      <a:r>
                        <a:rPr kumimoji="1" lang="ja-JP" altLang="en-US" sz="1600" kern="100" dirty="0">
                          <a:solidFill>
                            <a:schemeClr val="dk1"/>
                          </a:solidFill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  <a:cs typeface="+mn-cs"/>
                        </a:rPr>
                        <a:t>・同上</a:t>
                      </a:r>
                      <a:r>
                        <a:rPr kumimoji="1" lang="en-US" sz="1600" kern="100" dirty="0">
                          <a:solidFill>
                            <a:schemeClr val="dk1"/>
                          </a:solidFill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  <a:cs typeface="+mn-cs"/>
                        </a:rPr>
                        <a:t>1500</a:t>
                      </a:r>
                      <a:r>
                        <a:rPr kumimoji="1" lang="ja-JP" altLang="en-US" sz="1600" kern="100" dirty="0">
                          <a:solidFill>
                            <a:schemeClr val="dk1"/>
                          </a:solidFill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  <a:cs typeface="+mn-cs"/>
                        </a:rPr>
                        <a:t>万円繰入積立</a:t>
                      </a:r>
                      <a:br>
                        <a:rPr kumimoji="1" lang="en-US" altLang="ja-JP" sz="1600" kern="100" dirty="0">
                          <a:solidFill>
                            <a:schemeClr val="dk1"/>
                          </a:solidFill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  <a:cs typeface="+mn-cs"/>
                        </a:rPr>
                      </a:br>
                      <a:r>
                        <a:rPr kumimoji="1" lang="en-US" altLang="ja-JP" sz="1600" kern="100" dirty="0">
                          <a:solidFill>
                            <a:schemeClr val="dk1"/>
                          </a:solidFill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  <a:cs typeface="+mn-cs"/>
                        </a:rPr>
                        <a:t> (2023</a:t>
                      </a:r>
                      <a:r>
                        <a:rPr kumimoji="1" lang="ja-JP" altLang="en-US" sz="1600" kern="100" dirty="0">
                          <a:solidFill>
                            <a:schemeClr val="dk1"/>
                          </a:solidFill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  <a:cs typeface="+mn-cs"/>
                        </a:rPr>
                        <a:t>年</a:t>
                      </a:r>
                      <a:r>
                        <a:rPr kumimoji="1" lang="en-US" altLang="ja-JP" sz="1600" kern="100" dirty="0">
                          <a:solidFill>
                            <a:schemeClr val="dk1"/>
                          </a:solidFill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  <a:cs typeface="+mn-cs"/>
                        </a:rPr>
                        <a:t>4</a:t>
                      </a:r>
                      <a:r>
                        <a:rPr kumimoji="1" lang="ja-JP" altLang="en-US" sz="1600" kern="100" dirty="0">
                          <a:solidFill>
                            <a:schemeClr val="dk1"/>
                          </a:solidFill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  <a:cs typeface="+mn-cs"/>
                        </a:rPr>
                        <a:t>月</a:t>
                      </a:r>
                      <a:r>
                        <a:rPr kumimoji="1" lang="en-US" altLang="ja-JP" sz="1600" kern="100" dirty="0">
                          <a:solidFill>
                            <a:schemeClr val="dk1"/>
                          </a:solidFill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  <a:cs typeface="+mn-cs"/>
                        </a:rPr>
                        <a:t>8</a:t>
                      </a:r>
                      <a:r>
                        <a:rPr kumimoji="1" lang="ja-JP" altLang="en-US" sz="1600" kern="100" dirty="0">
                          <a:solidFill>
                            <a:schemeClr val="dk1"/>
                          </a:solidFill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  <a:cs typeface="+mn-cs"/>
                        </a:rPr>
                        <a:t>日地区研修・協議会 会長・幹事</a:t>
                      </a:r>
                      <a:br>
                        <a:rPr kumimoji="1" lang="en-US" altLang="ja-JP" sz="1600" kern="100" dirty="0">
                          <a:solidFill>
                            <a:schemeClr val="dk1"/>
                          </a:solidFill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  <a:cs typeface="+mn-cs"/>
                        </a:rPr>
                      </a:br>
                      <a:r>
                        <a:rPr kumimoji="1" lang="en-US" altLang="ja-JP" sz="1600" kern="100" dirty="0">
                          <a:solidFill>
                            <a:schemeClr val="dk1"/>
                          </a:solidFill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  <a:cs typeface="+mn-cs"/>
                        </a:rPr>
                        <a:t>  </a:t>
                      </a:r>
                      <a:r>
                        <a:rPr kumimoji="1" lang="ja-JP" altLang="en-US" sz="1600" kern="100" dirty="0">
                          <a:solidFill>
                            <a:schemeClr val="dk1"/>
                          </a:solidFill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  <a:cs typeface="+mn-cs"/>
                        </a:rPr>
                        <a:t>部門にて地区予算として承認</a:t>
                      </a:r>
                      <a:r>
                        <a:rPr kumimoji="1" lang="en-US" altLang="ja-JP" sz="1600" kern="100" dirty="0">
                          <a:solidFill>
                            <a:schemeClr val="dk1"/>
                          </a:solidFill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  <a:cs typeface="+mn-cs"/>
                        </a:rPr>
                        <a:t>)</a:t>
                      </a:r>
                      <a:endParaRPr kumimoji="1" lang="ja-JP" altLang="en-US" sz="1600" kern="100" dirty="0">
                        <a:solidFill>
                          <a:schemeClr val="dk1"/>
                        </a:solidFill>
                        <a:effectLst/>
                        <a:latin typeface="AR丸ゴシック体M" panose="020F0609000000000000" pitchFamily="49" charset="-128"/>
                        <a:ea typeface="AR丸ゴシック体M" panose="020F0609000000000000" pitchFamily="49" charset="-128"/>
                        <a:cs typeface="+mn-cs"/>
                      </a:endParaRPr>
                    </a:p>
                    <a:p>
                      <a:pPr marL="0" indent="0" algn="l" defTabSz="914400" rtl="0" eaLnBrk="1" latinLnBrk="0" hangingPunct="1">
                        <a:lnSpc>
                          <a:spcPts val="2000"/>
                        </a:lnSpc>
                        <a:spcBef>
                          <a:spcPts val="600"/>
                        </a:spcBef>
                      </a:pPr>
                      <a:r>
                        <a:rPr kumimoji="1" lang="ja-JP" altLang="en-US" sz="1600" kern="100" dirty="0">
                          <a:solidFill>
                            <a:schemeClr val="dk1"/>
                          </a:solidFill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  <a:cs typeface="+mn-cs"/>
                        </a:rPr>
                        <a:t>・</a:t>
                      </a:r>
                      <a:r>
                        <a:rPr kumimoji="1" lang="en-US" sz="1600" kern="100" dirty="0">
                          <a:solidFill>
                            <a:schemeClr val="dk1"/>
                          </a:solidFill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  <a:cs typeface="+mn-cs"/>
                        </a:rPr>
                        <a:t>4500</a:t>
                      </a:r>
                      <a:r>
                        <a:rPr kumimoji="1" lang="ja-JP" altLang="en-US" sz="1600" kern="100" dirty="0">
                          <a:solidFill>
                            <a:schemeClr val="dk1"/>
                          </a:solidFill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  <a:cs typeface="+mn-cs"/>
                        </a:rPr>
                        <a:t>万円の使途概要を予算と共に提示</a:t>
                      </a:r>
                      <a:br>
                        <a:rPr kumimoji="1" lang="en-US" altLang="ja-JP" sz="1600" kern="100" dirty="0">
                          <a:solidFill>
                            <a:schemeClr val="dk1"/>
                          </a:solidFill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  <a:cs typeface="+mn-cs"/>
                        </a:rPr>
                      </a:br>
                      <a:r>
                        <a:rPr kumimoji="1" lang="en-US" altLang="ja-JP" sz="1600" kern="100" dirty="0">
                          <a:solidFill>
                            <a:schemeClr val="dk1"/>
                          </a:solidFill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  <a:cs typeface="+mn-cs"/>
                        </a:rPr>
                        <a:t> (</a:t>
                      </a:r>
                      <a:r>
                        <a:rPr lang="ja-JP" altLang="en-US" sz="1600" kern="100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  <a:cs typeface="Times New Roman" panose="02020603050405020304" pitchFamily="18" charset="0"/>
                        </a:rPr>
                        <a:t>別紙③参照</a:t>
                      </a:r>
                      <a:r>
                        <a:rPr lang="en-US" altLang="ja-JP" sz="1600" kern="100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indent="0" algn="l" defTabSz="914400" rtl="0" eaLnBrk="1" latinLnBrk="0" hangingPunct="1">
                        <a:lnSpc>
                          <a:spcPts val="2000"/>
                        </a:lnSpc>
                      </a:pPr>
                      <a:endParaRPr kumimoji="1" lang="ja-JP" altLang="en-US" sz="1600" kern="100" dirty="0">
                        <a:solidFill>
                          <a:schemeClr val="dk1"/>
                        </a:solidFill>
                        <a:effectLst/>
                        <a:latin typeface="AR丸ゴシック体M" panose="020F0609000000000000" pitchFamily="49" charset="-128"/>
                        <a:ea typeface="AR丸ゴシック体M" panose="020F0609000000000000" pitchFamily="49" charset="-128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/>
                      <a:r>
                        <a:rPr kumimoji="1" lang="en-US" sz="1800" kern="100" dirty="0">
                          <a:solidFill>
                            <a:schemeClr val="dk1"/>
                          </a:solidFill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  <a:cs typeface="+mn-cs"/>
                        </a:rPr>
                        <a:t> 4500</a:t>
                      </a:r>
                      <a:r>
                        <a:rPr kumimoji="1" lang="ja-JP" altLang="en-US" sz="1800" kern="100" dirty="0">
                          <a:solidFill>
                            <a:schemeClr val="dk1"/>
                          </a:solidFill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  <a:cs typeface="+mn-cs"/>
                        </a:rPr>
                        <a:t>万円</a:t>
                      </a:r>
                    </a:p>
                  </a:txBody>
                  <a:tcPr marL="68580" marR="68580" marT="0" marB="0" anchor="ctr" anchorCtr="1"/>
                </a:tc>
                <a:extLst>
                  <a:ext uri="{0D108BD9-81ED-4DB2-BD59-A6C34878D82A}">
                    <a16:rowId xmlns:a16="http://schemas.microsoft.com/office/drawing/2014/main" val="159485849"/>
                  </a:ext>
                </a:extLst>
              </a:tr>
            </a:tbl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F972ABB-8103-1A06-E567-F93F6CED794E}"/>
              </a:ext>
            </a:extLst>
          </p:cNvPr>
          <p:cNvSpPr txBox="1"/>
          <p:nvPr/>
        </p:nvSpPr>
        <p:spPr>
          <a:xfrm>
            <a:off x="0" y="288000"/>
            <a:ext cx="12192000" cy="523220"/>
          </a:xfrm>
          <a:prstGeom prst="rect">
            <a:avLst/>
          </a:prstGeom>
          <a:solidFill>
            <a:srgbClr val="0063B8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1"/>
            <a:r>
              <a:rPr kumimoji="1"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大阪・関西万博関連事業推進の経緯（</a:t>
            </a:r>
            <a:r>
              <a:rPr kumimoji="1" lang="en-US" altLang="ja-JP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）（</a:t>
            </a:r>
            <a:r>
              <a:rPr kumimoji="1" lang="en-US" altLang="ja-JP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2022-24</a:t>
            </a:r>
            <a:r>
              <a:rPr kumimoji="1"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年度）</a:t>
            </a:r>
          </a:p>
        </p:txBody>
      </p:sp>
    </p:spTree>
    <p:extLst>
      <p:ext uri="{BB962C8B-B14F-4D97-AF65-F5344CB8AC3E}">
        <p14:creationId xmlns:p14="http://schemas.microsoft.com/office/powerpoint/2010/main" val="4137970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40752E-C390-CB45-B6A0-8694EBF28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52401"/>
            <a:ext cx="10515600" cy="1325563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  <a:spcBef>
                <a:spcPts val="1200"/>
              </a:spcBef>
            </a:pPr>
            <a:br>
              <a:rPr lang="en-US" altLang="ja-JP" sz="3600" b="1" kern="100" dirty="0">
                <a:effectLst/>
                <a:latin typeface="HG丸ｺﾞｼｯｸM-PRO" panose="020F0600000000000000" pitchFamily="50" charset="-128"/>
                <a:cs typeface="Times New Roman" panose="02020603050405020304" pitchFamily="18" charset="0"/>
              </a:rPr>
            </a:br>
            <a:r>
              <a:rPr lang="en-US" altLang="ja-JP" sz="4000" b="1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2022-</a:t>
            </a:r>
            <a:r>
              <a:rPr lang="en-US" altLang="ja-JP" sz="400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23(</a:t>
            </a:r>
            <a:r>
              <a:rPr lang="ja-JP" altLang="en-US" sz="400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宮里</a:t>
            </a:r>
            <a:r>
              <a:rPr lang="en-US" altLang="ja-JP" sz="400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G)</a:t>
            </a:r>
            <a:r>
              <a:rPr lang="ja-JP" altLang="en-US" sz="4000" b="1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年度</a:t>
            </a:r>
            <a:r>
              <a:rPr lang="ja-JP" altLang="ja-JP" sz="4000" b="1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 地区大会決議</a:t>
            </a:r>
            <a:br>
              <a:rPr lang="en-US" altLang="ja-JP" sz="3600" b="1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</a:br>
            <a:r>
              <a:rPr lang="ja-JP" altLang="ja-JP" sz="3100" b="1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（</a:t>
            </a:r>
            <a:r>
              <a:rPr lang="en-US" altLang="ja-JP" sz="3100" b="1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2022</a:t>
            </a:r>
            <a:r>
              <a:rPr lang="ja-JP" altLang="en-US" sz="3100" b="1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年</a:t>
            </a:r>
            <a:r>
              <a:rPr lang="en-US" altLang="ja-JP" sz="3100" b="1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12</a:t>
            </a:r>
            <a:r>
              <a:rPr lang="ja-JP" altLang="ja-JP" sz="3100" b="1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月</a:t>
            </a:r>
            <a:r>
              <a:rPr lang="en-US" altLang="ja-JP" sz="3100" b="1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16</a:t>
            </a:r>
            <a:r>
              <a:rPr lang="ja-JP" altLang="ja-JP" sz="3100" b="1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日）</a:t>
            </a:r>
            <a:br>
              <a:rPr lang="ja-JP" altLang="ja-JP" sz="31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</a:br>
            <a:endParaRPr kumimoji="1" lang="ja-JP" altLang="en-US" sz="3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2372998-AA60-EC71-1822-AE51ECA9E1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12900"/>
            <a:ext cx="10515600" cy="389269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altLang="ja-JP" sz="11200" b="1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[</a:t>
            </a:r>
            <a:r>
              <a:rPr lang="ja-JP" altLang="ja-JP" sz="11200" b="1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決議第</a:t>
            </a:r>
            <a:r>
              <a:rPr lang="en-US" altLang="ja-JP" sz="11200" b="1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8</a:t>
            </a:r>
            <a:r>
              <a:rPr lang="ja-JP" altLang="ja-JP" sz="11200" b="1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号］大阪・関西万博の成功のために協力する件</a:t>
            </a:r>
            <a:endParaRPr lang="en-US" altLang="ja-JP" sz="11200" b="1" kern="100" dirty="0"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marL="0" indent="0">
              <a:lnSpc>
                <a:spcPts val="3400"/>
              </a:lnSpc>
              <a:spcBef>
                <a:spcPts val="0"/>
              </a:spcBef>
              <a:buNone/>
            </a:pPr>
            <a:br>
              <a:rPr lang="ja-JP" altLang="ja-JP" sz="112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</a:br>
            <a:r>
              <a:rPr lang="en-US" altLang="ja-JP" sz="104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2025</a:t>
            </a:r>
            <a:r>
              <a:rPr lang="ja-JP" altLang="ja-JP" sz="104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年に開催される大阪・関西万博の成功は大阪・関西はもとより、日本の将来の発展に寄与するものです。開催地に属する地区として、当地区クラブと会員は統一テーマ「いのち輝く未来社会のデザイン」に込められた開催の趣旨に賛同し、我々ロータリーが目指す“公共イメージの向上”を推進する絶好の機会という認識のもと、その成功に向けて協力するため、ロータリーに相応しい貢献を目指し十分な準備を進めることを決議致します。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05E97CB-AC75-4077-3290-6E35E6BE41EC}"/>
              </a:ext>
            </a:extLst>
          </p:cNvPr>
          <p:cNvSpPr txBox="1"/>
          <p:nvPr/>
        </p:nvSpPr>
        <p:spPr>
          <a:xfrm>
            <a:off x="10348856" y="290736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kern="100" dirty="0">
                <a:effectLst/>
                <a:latin typeface="AR丸ゴシック体M" panose="020F0609000000000000" pitchFamily="49" charset="-128"/>
                <a:ea typeface="AR丸ゴシック体M" panose="020F0609000000000000" pitchFamily="49" charset="-128"/>
                <a:cs typeface="Times New Roman" panose="02020603050405020304" pitchFamily="18" charset="0"/>
              </a:rPr>
              <a:t>（別紙②）</a:t>
            </a:r>
            <a:endParaRPr kumimoji="1" lang="ja-JP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864244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コンテンツ プレースホルダー 3">
            <a:extLst>
              <a:ext uri="{FF2B5EF4-FFF2-40B4-BE49-F238E27FC236}">
                <a16:creationId xmlns:a16="http://schemas.microsoft.com/office/drawing/2014/main" id="{06DA9224-E393-CCA9-F554-D69B4423FF3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1220430"/>
          <a:ext cx="12192000" cy="50514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11388">
                  <a:extLst>
                    <a:ext uri="{9D8B030D-6E8A-4147-A177-3AD203B41FA5}">
                      <a16:colId xmlns:a16="http://schemas.microsoft.com/office/drawing/2014/main" val="3547520745"/>
                    </a:ext>
                  </a:extLst>
                </a:gridCol>
                <a:gridCol w="1156447">
                  <a:extLst>
                    <a:ext uri="{9D8B030D-6E8A-4147-A177-3AD203B41FA5}">
                      <a16:colId xmlns:a16="http://schemas.microsoft.com/office/drawing/2014/main" val="3323954206"/>
                    </a:ext>
                  </a:extLst>
                </a:gridCol>
                <a:gridCol w="7324165">
                  <a:extLst>
                    <a:ext uri="{9D8B030D-6E8A-4147-A177-3AD203B41FA5}">
                      <a16:colId xmlns:a16="http://schemas.microsoft.com/office/drawing/2014/main" val="1715364202"/>
                    </a:ext>
                  </a:extLst>
                </a:gridCol>
              </a:tblGrid>
              <a:tr h="43992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大阪・関西万博デスク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8000" marR="10800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6,000,000 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8000" marR="10800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一人</a:t>
                      </a:r>
                      <a:r>
                        <a:rPr lang="en-US" altLang="ja-JP" sz="11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×7.5</a:t>
                      </a:r>
                      <a:r>
                        <a:rPr lang="ja-JP" altLang="en-US" sz="11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時間</a:t>
                      </a:r>
                      <a:r>
                        <a:rPr lang="en-US" altLang="ja-JP" sz="11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×243</a:t>
                      </a:r>
                      <a:r>
                        <a:rPr lang="ja-JP" altLang="en-US" sz="11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　交通費　</a:t>
                      </a:r>
                      <a:r>
                        <a:rPr lang="en-US" altLang="ja-JP" sz="11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700</a:t>
                      </a:r>
                      <a:r>
                        <a:rPr lang="ja-JP" altLang="en-US" sz="11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円含む　＊</a:t>
                      </a:r>
                      <a:r>
                        <a:rPr lang="en-US" altLang="ja-JP" sz="11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2025/1</a:t>
                      </a:r>
                      <a:r>
                        <a:rPr lang="ja-JP" altLang="en-US" sz="11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　</a:t>
                      </a:r>
                      <a:r>
                        <a:rPr lang="en-US" altLang="ja-JP" sz="11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r>
                        <a:rPr lang="ja-JP" altLang="en-US" sz="11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年の設置を想定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8000" marR="108000" marT="6350" marB="0" anchor="ctr"/>
                </a:tc>
                <a:extLst>
                  <a:ext uri="{0D108BD9-81ED-4DB2-BD59-A6C34878D82A}">
                    <a16:rowId xmlns:a16="http://schemas.microsoft.com/office/drawing/2014/main" val="832969002"/>
                  </a:ext>
                </a:extLst>
              </a:tr>
              <a:tr h="36097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ホームページ作成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8000" marR="10800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4,500,000 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8000" marR="10800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8000" marR="108000" marT="6350" marB="0" anchor="ctr"/>
                </a:tc>
                <a:extLst>
                  <a:ext uri="{0D108BD9-81ED-4DB2-BD59-A6C34878D82A}">
                    <a16:rowId xmlns:a16="http://schemas.microsoft.com/office/drawing/2014/main" val="1446164077"/>
                  </a:ext>
                </a:extLst>
              </a:tr>
              <a:tr h="36097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（ええもんマップサイト）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8000" marR="10800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1,000,000 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8000" marR="10800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8000" marR="108000" marT="6350" marB="0" anchor="ctr"/>
                </a:tc>
                <a:extLst>
                  <a:ext uri="{0D108BD9-81ED-4DB2-BD59-A6C34878D82A}">
                    <a16:rowId xmlns:a16="http://schemas.microsoft.com/office/drawing/2014/main" val="783198013"/>
                  </a:ext>
                </a:extLst>
              </a:tr>
              <a:tr h="36097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ウェルカムポスター作製展示（デジタルサイネージ）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8000" marR="10800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6,200,000 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8000" marR="10800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新大阪</a:t>
                      </a:r>
                      <a:r>
                        <a:rPr lang="en-US" altLang="ja-JP" sz="11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r>
                        <a:rPr lang="ja-JP" altLang="en-US" sz="11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か所　</a:t>
                      </a:r>
                      <a:r>
                        <a:rPr lang="en-US" altLang="ja-JP" sz="11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r>
                        <a:rPr lang="ja-JP" altLang="en-US" sz="11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か月間　</a:t>
                      </a:r>
                      <a:r>
                        <a:rPr lang="en-US" altLang="ja-JP" sz="11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15</a:t>
                      </a:r>
                      <a:r>
                        <a:rPr lang="ja-JP" altLang="en-US" sz="11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秒</a:t>
                      </a:r>
                      <a:r>
                        <a:rPr lang="en-US" altLang="ja-JP" sz="11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×1</a:t>
                      </a:r>
                      <a:r>
                        <a:rPr lang="ja-JP" altLang="en-US" sz="11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枠　制作費用別途必要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8000" marR="108000" marT="6350" marB="0" anchor="ctr"/>
                </a:tc>
                <a:extLst>
                  <a:ext uri="{0D108BD9-81ED-4DB2-BD59-A6C34878D82A}">
                    <a16:rowId xmlns:a16="http://schemas.microsoft.com/office/drawing/2014/main" val="2949609476"/>
                  </a:ext>
                </a:extLst>
              </a:tr>
              <a:tr h="36097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フレンドシップ例会助成金（エクスカーション企画）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8000" marR="10800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7,700,000 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8000" marR="10800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通常例会の拡大版　万博開催期間中　</a:t>
                      </a:r>
                      <a:r>
                        <a:rPr lang="en-US" altLang="ja-JP" sz="11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77</a:t>
                      </a:r>
                      <a:r>
                        <a:rPr lang="ja-JP" altLang="en-US" sz="11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クラブ</a:t>
                      </a:r>
                      <a:r>
                        <a:rPr lang="en-US" altLang="ja-JP" sz="11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×100,000</a:t>
                      </a:r>
                      <a:r>
                        <a:rPr lang="ja-JP" altLang="en-US" sz="11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円（事業内容により変動する。）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8000" marR="108000" marT="6350" marB="0" anchor="ctr"/>
                </a:tc>
                <a:extLst>
                  <a:ext uri="{0D108BD9-81ED-4DB2-BD59-A6C34878D82A}">
                    <a16:rowId xmlns:a16="http://schemas.microsoft.com/office/drawing/2014/main" val="3182892681"/>
                  </a:ext>
                </a:extLst>
              </a:tr>
              <a:tr h="53916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地区</a:t>
                      </a:r>
                      <a:r>
                        <a:rPr lang="en-US" altLang="ja-JP" sz="11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EXPO</a:t>
                      </a:r>
                      <a:r>
                        <a:rPr lang="ja-JP" altLang="en-US" sz="11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フェスタ開催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8000" marR="10800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7,000,000 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8000" marR="10800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</a:t>
                      </a:r>
                      <a:r>
                        <a:rPr lang="ja-JP" altLang="en-US" sz="11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lang="en-US" altLang="ja-JP" sz="11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</a:t>
                      </a:r>
                      <a:r>
                        <a:rPr lang="ja-JP" altLang="en-US" sz="11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　開幕祭（</a:t>
                      </a:r>
                      <a:r>
                        <a:rPr lang="en-US" altLang="ja-JP" sz="11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2660</a:t>
                      </a:r>
                      <a:r>
                        <a:rPr lang="ja-JP" altLang="en-US" sz="11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地区ﾛｰﾀﾘｱﾝ＋各地区</a:t>
                      </a:r>
                      <a:r>
                        <a:rPr lang="en-US" altLang="ja-JP" sz="11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RC</a:t>
                      </a:r>
                      <a:r>
                        <a:rPr lang="ja-JP" altLang="en-US" sz="11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対象）以降、開催期間中毎月</a:t>
                      </a:r>
                      <a:r>
                        <a:rPr lang="en-US" altLang="ja-JP" sz="11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r>
                        <a:rPr lang="ja-JP" altLang="en-US" sz="11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回　土曜日に開催</a:t>
                      </a:r>
                      <a:endParaRPr lang="en-US" altLang="ja-JP" sz="1100" b="1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1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（開幕祭以外は、</a:t>
                      </a:r>
                      <a:r>
                        <a:rPr lang="en-US" altLang="ja-JP" sz="11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IM1</a:t>
                      </a:r>
                      <a:r>
                        <a:rPr lang="ja-JP" altLang="en-US" sz="11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  <a:r>
                        <a:rPr lang="en-US" altLang="ja-JP" sz="11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</a:t>
                      </a:r>
                      <a:r>
                        <a:rPr lang="ja-JP" altLang="en-US" sz="11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組＋各地</a:t>
                      </a:r>
                      <a:r>
                        <a:rPr lang="en-US" altLang="ja-JP" sz="11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RC</a:t>
                      </a:r>
                      <a:r>
                        <a:rPr lang="ja-JP" altLang="en-US" sz="11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対象）計</a:t>
                      </a:r>
                      <a:r>
                        <a:rPr lang="en-US" altLang="ja-JP" sz="11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r>
                        <a:rPr lang="ja-JP" altLang="en-US" sz="11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回開催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8000" marR="108000" marT="6350" marB="0" anchor="ctr"/>
                </a:tc>
                <a:extLst>
                  <a:ext uri="{0D108BD9-81ED-4DB2-BD59-A6C34878D82A}">
                    <a16:rowId xmlns:a16="http://schemas.microsoft.com/office/drawing/2014/main" val="4117915158"/>
                  </a:ext>
                </a:extLst>
              </a:tr>
              <a:tr h="46257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公共イメージ向上事業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8000" marR="10800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6,600,000 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8000" marR="10800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altLang="ja-JP" sz="1100" b="1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8000" marR="108000" marT="6350" marB="0" anchor="ctr"/>
                </a:tc>
                <a:extLst>
                  <a:ext uri="{0D108BD9-81ED-4DB2-BD59-A6C34878D82A}">
                    <a16:rowId xmlns:a16="http://schemas.microsoft.com/office/drawing/2014/main" val="3502010151"/>
                  </a:ext>
                </a:extLst>
              </a:tr>
              <a:tr h="36097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広報費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8000" marR="10800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2,000,000 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8000" marR="10800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大阪・関西万博参加推進チラシ（全国</a:t>
                      </a:r>
                      <a:r>
                        <a:rPr lang="en-US" altLang="ja-JP" sz="11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RC</a:t>
                      </a:r>
                      <a:r>
                        <a:rPr lang="ja-JP" altLang="en-US" sz="11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向け）ﾎｰﾑﾍﾟｰｼﾞへ誘導　</a:t>
                      </a:r>
                      <a:r>
                        <a:rPr lang="en-US" altLang="ja-JP" sz="11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PR</a:t>
                      </a:r>
                      <a:r>
                        <a:rPr lang="ja-JP" altLang="en-US" sz="11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ビデオ作成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8000" marR="108000" marT="6350" marB="0" anchor="ctr"/>
                </a:tc>
                <a:extLst>
                  <a:ext uri="{0D108BD9-81ED-4DB2-BD59-A6C34878D82A}">
                    <a16:rowId xmlns:a16="http://schemas.microsoft.com/office/drawing/2014/main" val="3323866288"/>
                  </a:ext>
                </a:extLst>
              </a:tr>
              <a:tr h="36097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予備費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8000" marR="10800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4,000,000 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8000" marR="10800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8000" marR="108000" marT="6350" marB="0" anchor="ctr"/>
                </a:tc>
                <a:extLst>
                  <a:ext uri="{0D108BD9-81ED-4DB2-BD59-A6C34878D82A}">
                    <a16:rowId xmlns:a16="http://schemas.microsoft.com/office/drawing/2014/main" val="2384966606"/>
                  </a:ext>
                </a:extLst>
              </a:tr>
              <a:tr h="360974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8000" marR="10800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8000" marR="10800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8000" marR="108000" marT="6350" marB="0" anchor="ctr"/>
                </a:tc>
                <a:extLst>
                  <a:ext uri="{0D108BD9-81ED-4DB2-BD59-A6C34878D82A}">
                    <a16:rowId xmlns:a16="http://schemas.microsoft.com/office/drawing/2014/main" val="1739409129"/>
                  </a:ext>
                </a:extLst>
              </a:tr>
              <a:tr h="36097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合　計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8000" marR="10800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45,000,000 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8000" marR="10800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8000" marR="108000" marT="6350" marB="0" anchor="ctr"/>
                </a:tc>
                <a:extLst>
                  <a:ext uri="{0D108BD9-81ED-4DB2-BD59-A6C34878D82A}">
                    <a16:rowId xmlns:a16="http://schemas.microsoft.com/office/drawing/2014/main" val="2247877396"/>
                  </a:ext>
                </a:extLst>
              </a:tr>
              <a:tr h="360974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8000" marR="10800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8000" marR="10800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＊万博開催期間中の土曜日、</a:t>
                      </a:r>
                      <a:r>
                        <a:rPr lang="en-US" altLang="ja-JP" sz="11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27</a:t>
                      </a:r>
                      <a:r>
                        <a:rPr lang="ja-JP" altLang="en-US" sz="11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回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8000" marR="108000" marT="6350" marB="0" anchor="ctr"/>
                </a:tc>
                <a:extLst>
                  <a:ext uri="{0D108BD9-81ED-4DB2-BD59-A6C34878D82A}">
                    <a16:rowId xmlns:a16="http://schemas.microsoft.com/office/drawing/2014/main" val="2872730857"/>
                  </a:ext>
                </a:extLst>
              </a:tr>
              <a:tr h="360974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8000" marR="10800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8000" marR="10800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＊大阪府の夏休み</a:t>
                      </a:r>
                      <a:r>
                        <a:rPr lang="en-US" altLang="ja-JP" sz="11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r>
                        <a:rPr lang="ja-JP" altLang="en-US" sz="11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lang="en-US" altLang="ja-JP" sz="11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21</a:t>
                      </a:r>
                      <a:r>
                        <a:rPr lang="ja-JP" altLang="en-US" sz="11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日～</a:t>
                      </a:r>
                      <a:r>
                        <a:rPr lang="en-US" altLang="ja-JP" sz="11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</a:t>
                      </a:r>
                      <a:r>
                        <a:rPr lang="ja-JP" altLang="en-US" sz="11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lang="en-US" altLang="ja-JP" sz="11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24</a:t>
                      </a:r>
                      <a:r>
                        <a:rPr lang="ja-JP" altLang="en-US" sz="11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　</a:t>
                      </a:r>
                      <a:r>
                        <a:rPr lang="en-US" altLang="ja-JP" sz="11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35</a:t>
                      </a:r>
                      <a:r>
                        <a:rPr lang="ja-JP" altLang="en-US" sz="11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日間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8000" marR="108000" marT="6350" marB="0" anchor="ctr"/>
                </a:tc>
                <a:extLst>
                  <a:ext uri="{0D108BD9-81ED-4DB2-BD59-A6C34878D82A}">
                    <a16:rowId xmlns:a16="http://schemas.microsoft.com/office/drawing/2014/main" val="735502428"/>
                  </a:ext>
                </a:extLst>
              </a:tr>
            </a:tbl>
          </a:graphicData>
        </a:graphic>
      </p:graphicFrame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5F268B6-F3D1-D5BC-3EE4-F881D075E218}"/>
              </a:ext>
            </a:extLst>
          </p:cNvPr>
          <p:cNvSpPr txBox="1"/>
          <p:nvPr/>
        </p:nvSpPr>
        <p:spPr>
          <a:xfrm>
            <a:off x="0" y="288000"/>
            <a:ext cx="12192000" cy="523220"/>
          </a:xfrm>
          <a:prstGeom prst="rect">
            <a:avLst/>
          </a:prstGeom>
          <a:solidFill>
            <a:srgbClr val="0063B8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1"/>
            <a:r>
              <a:rPr kumimoji="1"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大阪・関西万博関連事業予算案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359486B-7CBD-2766-7212-F7965F62A5FE}"/>
              </a:ext>
            </a:extLst>
          </p:cNvPr>
          <p:cNvSpPr txBox="1"/>
          <p:nvPr/>
        </p:nvSpPr>
        <p:spPr>
          <a:xfrm>
            <a:off x="10348856" y="290736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kern="100" dirty="0">
                <a:solidFill>
                  <a:schemeClr val="bg1"/>
                </a:solidFill>
                <a:effectLst/>
                <a:latin typeface="AR丸ゴシック体M" panose="020F0609000000000000" pitchFamily="49" charset="-128"/>
                <a:ea typeface="AR丸ゴシック体M" panose="020F0609000000000000" pitchFamily="49" charset="-128"/>
                <a:cs typeface="Times New Roman" panose="02020603050405020304" pitchFamily="18" charset="0"/>
              </a:rPr>
              <a:t>（別紙③）</a:t>
            </a:r>
            <a:endParaRPr kumimoji="1" lang="ja-JP" alt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874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ADA54227-FED1-5A19-4B54-722F0BE12755}"/>
              </a:ext>
            </a:extLst>
          </p:cNvPr>
          <p:cNvCxnSpPr>
            <a:cxnSpLocks/>
          </p:cNvCxnSpPr>
          <p:nvPr/>
        </p:nvCxnSpPr>
        <p:spPr>
          <a:xfrm>
            <a:off x="6271630" y="3842171"/>
            <a:ext cx="0" cy="72727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59A20ED0-5CD1-49B4-7D7E-794B2E2E6E3D}"/>
              </a:ext>
            </a:extLst>
          </p:cNvPr>
          <p:cNvGraphicFramePr>
            <a:graphicFrameLocks noGrp="1"/>
          </p:cNvGraphicFramePr>
          <p:nvPr/>
        </p:nvGraphicFramePr>
        <p:xfrm>
          <a:off x="4332738" y="1187821"/>
          <a:ext cx="3877784" cy="28463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8070">
                  <a:extLst>
                    <a:ext uri="{9D8B030D-6E8A-4147-A177-3AD203B41FA5}">
                      <a16:colId xmlns:a16="http://schemas.microsoft.com/office/drawing/2014/main" val="1136304151"/>
                    </a:ext>
                  </a:extLst>
                </a:gridCol>
                <a:gridCol w="2529714">
                  <a:extLst>
                    <a:ext uri="{9D8B030D-6E8A-4147-A177-3AD203B41FA5}">
                      <a16:colId xmlns:a16="http://schemas.microsoft.com/office/drawing/2014/main" val="803140304"/>
                    </a:ext>
                  </a:extLst>
                </a:gridCol>
              </a:tblGrid>
              <a:tr h="42446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u="none" strike="noStrike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委　員　会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丸ゴシック体M" panose="020F0609000000000000" pitchFamily="49" charset="-128"/>
                        <a:ea typeface="AR丸ゴシック体M" panose="020F0609000000000000" pitchFamily="49" charset="-128"/>
                      </a:endParaRPr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5907184"/>
                  </a:ext>
                </a:extLst>
              </a:tr>
              <a:tr h="3130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u="none" strike="noStrike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委員長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丸ゴシック体M" panose="020F0609000000000000" pitchFamily="49" charset="-128"/>
                        <a:ea typeface="AR丸ゴシック体M" panose="020F0609000000000000" pitchFamily="49" charset="-128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u="none" strike="noStrike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立野純三</a:t>
                      </a:r>
                      <a:r>
                        <a:rPr lang="en-US" altLang="zh-TW" sz="1400" u="none" strike="noStrike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P</a:t>
                      </a:r>
                      <a:r>
                        <a:rPr lang="en-US" altLang="ja-JP" sz="1400" u="none" strike="noStrike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D</a:t>
                      </a:r>
                      <a:r>
                        <a:rPr lang="en-US" altLang="zh-TW" sz="1400" u="none" strike="noStrike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G</a:t>
                      </a:r>
                      <a:r>
                        <a:rPr lang="zh-TW" altLang="en-US" sz="1400" u="none" strike="noStrike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（大阪</a:t>
                      </a:r>
                      <a:r>
                        <a:rPr lang="en-US" altLang="zh-TW" sz="1400" u="none" strike="noStrike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)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AR丸ゴシック体M" panose="020F0609000000000000" pitchFamily="49" charset="-128"/>
                        <a:ea typeface="AR丸ゴシック体M" panose="020F0609000000000000" pitchFamily="49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27300572"/>
                  </a:ext>
                </a:extLst>
              </a:tr>
              <a:tr h="7512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u="none" strike="noStrike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副委員長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丸ゴシック体M" panose="020F0609000000000000" pitchFamily="49" charset="-128"/>
                        <a:ea typeface="AR丸ゴシック体M" panose="020F0609000000000000" pitchFamily="49" charset="-128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u="none" strike="noStrike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山本博史</a:t>
                      </a:r>
                      <a:r>
                        <a:rPr lang="en-US" altLang="ja-JP" sz="1400" u="none" strike="noStrike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PDG（</a:t>
                      </a:r>
                      <a:r>
                        <a:rPr lang="ja-JP" altLang="en-US" sz="1400" u="none" strike="noStrike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大阪南）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u="none" strike="noStrike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樋口信治　 （大阪）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u="none" strike="noStrike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早嶋　茂   （大阪）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丸ゴシック体M" panose="020F0609000000000000" pitchFamily="49" charset="-128"/>
                        <a:ea typeface="AR丸ゴシック体M" panose="020F0609000000000000" pitchFamily="49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26797873"/>
                  </a:ext>
                </a:extLst>
              </a:tr>
              <a:tr h="3131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u="none" strike="noStrike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アドバイザー</a:t>
                      </a:r>
                      <a:endParaRPr lang="en-US" altLang="ja-JP" sz="1400" u="none" strike="noStrike" dirty="0">
                        <a:effectLst/>
                        <a:latin typeface="AR丸ゴシック体M" panose="020F0609000000000000" pitchFamily="49" charset="-128"/>
                        <a:ea typeface="AR丸ゴシック体M" panose="020F0609000000000000" pitchFamily="49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400" u="none" strike="noStrike" dirty="0">
                        <a:effectLst/>
                        <a:latin typeface="AR丸ゴシック体M" panose="020F0609000000000000" pitchFamily="49" charset="-128"/>
                        <a:ea typeface="AR丸ゴシック体M" panose="020F0609000000000000" pitchFamily="49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u="none" strike="noStrike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幹事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丸ゴシック体M" panose="020F0609000000000000" pitchFamily="49" charset="-128"/>
                        <a:ea typeface="AR丸ゴシック体M" panose="020F0609000000000000" pitchFamily="49" charset="-128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辰馬政夫　 （大阪）</a:t>
                      </a:r>
                      <a:endParaRPr kumimoji="1" lang="en-US" altLang="ja-JP" sz="1400" dirty="0">
                        <a:latin typeface="AR丸ゴシック体M" panose="020F0609000000000000" pitchFamily="49" charset="-128"/>
                        <a:ea typeface="AR丸ゴシック体M" panose="020F0609000000000000" pitchFamily="49" charset="-128"/>
                      </a:endParaRPr>
                    </a:p>
                    <a:p>
                      <a:r>
                        <a:rPr kumimoji="1" lang="ja-JP" altLang="en-US" sz="1400" dirty="0"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北村　豪　 （大阪）</a:t>
                      </a:r>
                      <a:endParaRPr kumimoji="1" lang="en-US" altLang="ja-JP" sz="1400" dirty="0">
                        <a:latin typeface="AR丸ゴシック体M" panose="020F0609000000000000" pitchFamily="49" charset="-128"/>
                        <a:ea typeface="AR丸ゴシック体M" panose="020F0609000000000000" pitchFamily="49" charset="-128"/>
                      </a:endParaRPr>
                    </a:p>
                    <a:p>
                      <a:r>
                        <a:rPr kumimoji="1" lang="ja-JP" altLang="en-US" sz="1400" dirty="0"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生駒　伸夫 （大阪）</a:t>
                      </a:r>
                      <a:endParaRPr kumimoji="1" lang="en-US" altLang="ja-JP" sz="1400" dirty="0">
                        <a:latin typeface="AR丸ゴシック体M" panose="020F0609000000000000" pitchFamily="49" charset="-128"/>
                        <a:ea typeface="AR丸ゴシック体M" panose="020F0609000000000000" pitchFamily="49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00067082"/>
                  </a:ext>
                </a:extLst>
              </a:tr>
              <a:tr h="3131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u="none" strike="noStrike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委員</a:t>
                      </a:r>
                      <a:endParaRPr lang="en-US" altLang="ja-JP" sz="1400" u="none" strike="noStrike" dirty="0">
                        <a:effectLst/>
                        <a:latin typeface="AR丸ゴシック体M" panose="020F0609000000000000" pitchFamily="49" charset="-128"/>
                        <a:ea typeface="AR丸ゴシック体M" panose="020F0609000000000000" pitchFamily="49" charset="-128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15</a:t>
                      </a:r>
                      <a:r>
                        <a:rPr kumimoji="1" lang="ja-JP" altLang="en-US" sz="1400" dirty="0"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名</a:t>
                      </a:r>
                      <a:endParaRPr kumimoji="1" lang="en-US" altLang="ja-JP" sz="1400" dirty="0">
                        <a:latin typeface="AR丸ゴシック体M" panose="020F0609000000000000" pitchFamily="49" charset="-128"/>
                        <a:ea typeface="AR丸ゴシック体M" panose="020F0609000000000000" pitchFamily="49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6691754"/>
                  </a:ext>
                </a:extLst>
              </a:tr>
              <a:tr h="313010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計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22</a:t>
                      </a:r>
                      <a:r>
                        <a:rPr kumimoji="1" lang="ja-JP" altLang="en-US" sz="1400" dirty="0"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名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95603346"/>
                  </a:ext>
                </a:extLst>
              </a:tr>
            </a:tbl>
          </a:graphicData>
        </a:graphic>
      </p:graphicFrame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B3CEA5D3-479B-A544-E00A-6ED43F6B31F4}"/>
              </a:ext>
            </a:extLst>
          </p:cNvPr>
          <p:cNvGraphicFramePr>
            <a:graphicFrameLocks noGrp="1"/>
          </p:cNvGraphicFramePr>
          <p:nvPr/>
        </p:nvGraphicFramePr>
        <p:xfrm>
          <a:off x="300952" y="4585773"/>
          <a:ext cx="4485198" cy="18896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6348">
                  <a:extLst>
                    <a:ext uri="{9D8B030D-6E8A-4147-A177-3AD203B41FA5}">
                      <a16:colId xmlns:a16="http://schemas.microsoft.com/office/drawing/2014/main" val="228336537"/>
                    </a:ext>
                  </a:extLst>
                </a:gridCol>
                <a:gridCol w="3128850">
                  <a:extLst>
                    <a:ext uri="{9D8B030D-6E8A-4147-A177-3AD203B41FA5}">
                      <a16:colId xmlns:a16="http://schemas.microsoft.com/office/drawing/2014/main" val="867940949"/>
                    </a:ext>
                  </a:extLst>
                </a:gridCol>
              </a:tblGrid>
              <a:tr h="386046">
                <a:tc gridSpan="2"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フェローシップ事業小委員会</a:t>
                      </a:r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7140655"/>
                  </a:ext>
                </a:extLst>
              </a:tr>
              <a:tr h="386046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担当副委員長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u="none" strike="noStrike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山本博史</a:t>
                      </a:r>
                      <a:r>
                        <a:rPr lang="en-US" altLang="ja-JP" sz="1400" u="none" strike="noStrike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PDG（</a:t>
                      </a:r>
                      <a:r>
                        <a:rPr lang="ja-JP" altLang="en-US" sz="1400" u="none" strike="noStrike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大阪南）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56303642"/>
                  </a:ext>
                </a:extLst>
              </a:tr>
              <a:tr h="386046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チームリーダー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新開隆浩   （大阪南）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44748064"/>
                  </a:ext>
                </a:extLst>
              </a:tr>
              <a:tr h="590873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委員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井上寛基</a:t>
                      </a:r>
                      <a:r>
                        <a:rPr kumimoji="1" lang="en-US" altLang="ja-JP" sz="1400" dirty="0"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(</a:t>
                      </a:r>
                      <a:r>
                        <a:rPr kumimoji="1" lang="ja-JP" altLang="en-US" sz="1400" dirty="0"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大阪北）神藤佳浩</a:t>
                      </a:r>
                      <a:r>
                        <a:rPr kumimoji="1" lang="en-US" altLang="ja-JP" sz="1400" dirty="0"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(</a:t>
                      </a:r>
                      <a:r>
                        <a:rPr kumimoji="1" lang="ja-JP" altLang="en-US" sz="1400" dirty="0"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大阪南</a:t>
                      </a:r>
                      <a:r>
                        <a:rPr kumimoji="1" lang="en-US" altLang="ja-JP" sz="1400" dirty="0"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松山大祐</a:t>
                      </a:r>
                      <a:r>
                        <a:rPr kumimoji="1" lang="en-US" altLang="ja-JP" sz="1400" dirty="0"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(</a:t>
                      </a:r>
                      <a:r>
                        <a:rPr kumimoji="1" lang="ja-JP" altLang="en-US" sz="1400" dirty="0"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大阪南</a:t>
                      </a:r>
                      <a:r>
                        <a:rPr kumimoji="1" lang="en-US" altLang="ja-JP" sz="1400" dirty="0"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)</a:t>
                      </a:r>
                      <a:r>
                        <a:rPr kumimoji="1" lang="ja-JP" altLang="en-US" sz="1400" dirty="0"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 岡村良弘</a:t>
                      </a:r>
                      <a:r>
                        <a:rPr kumimoji="1" lang="en-US" altLang="ja-JP" sz="1400" dirty="0"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(</a:t>
                      </a:r>
                      <a:r>
                        <a:rPr kumimoji="1" lang="ja-JP" altLang="en-US" sz="1400" dirty="0"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大阪南</a:t>
                      </a:r>
                      <a:r>
                        <a:rPr kumimoji="1" lang="en-US" altLang="ja-JP" sz="1400" dirty="0"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下井謙政</a:t>
                      </a:r>
                      <a:r>
                        <a:rPr kumimoji="1" lang="en-US" altLang="ja-JP" sz="1400" dirty="0"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(</a:t>
                      </a:r>
                      <a:r>
                        <a:rPr kumimoji="1" lang="ja-JP" altLang="en-US" sz="1400" dirty="0"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大阪南</a:t>
                      </a:r>
                      <a:r>
                        <a:rPr kumimoji="1" lang="en-US" altLang="ja-JP" sz="1400" dirty="0"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)</a:t>
                      </a:r>
                      <a:endParaRPr kumimoji="1" lang="ja-JP" altLang="en-US" sz="1400" dirty="0">
                        <a:latin typeface="AR丸ゴシック体M" panose="020F0609000000000000" pitchFamily="49" charset="-128"/>
                        <a:ea typeface="AR丸ゴシック体M" panose="020F0609000000000000" pitchFamily="49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55203996"/>
                  </a:ext>
                </a:extLst>
              </a:tr>
            </a:tbl>
          </a:graphicData>
        </a:graphic>
      </p:graphicFrame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2AB104B3-CF01-4C02-6FFA-506DE939D05D}"/>
              </a:ext>
            </a:extLst>
          </p:cNvPr>
          <p:cNvGraphicFramePr>
            <a:graphicFrameLocks noGrp="1"/>
          </p:cNvGraphicFramePr>
          <p:nvPr/>
        </p:nvGraphicFramePr>
        <p:xfrm>
          <a:off x="5026158" y="4600651"/>
          <a:ext cx="3524106" cy="15844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7960">
                  <a:extLst>
                    <a:ext uri="{9D8B030D-6E8A-4147-A177-3AD203B41FA5}">
                      <a16:colId xmlns:a16="http://schemas.microsoft.com/office/drawing/2014/main" val="228336537"/>
                    </a:ext>
                  </a:extLst>
                </a:gridCol>
                <a:gridCol w="2556146">
                  <a:extLst>
                    <a:ext uri="{9D8B030D-6E8A-4147-A177-3AD203B41FA5}">
                      <a16:colId xmlns:a16="http://schemas.microsoft.com/office/drawing/2014/main" val="867940949"/>
                    </a:ext>
                  </a:extLst>
                </a:gridCol>
              </a:tblGrid>
              <a:tr h="395692">
                <a:tc gridSpan="2"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公共イメージ向上事業小委員会</a:t>
                      </a:r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7140655"/>
                  </a:ext>
                </a:extLst>
              </a:tr>
              <a:tr h="395692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担当</a:t>
                      </a:r>
                      <a:endParaRPr kumimoji="1" lang="en-US" altLang="ja-JP" sz="1200" dirty="0">
                        <a:latin typeface="AR丸ゴシック体M" panose="020F0609000000000000" pitchFamily="49" charset="-128"/>
                        <a:ea typeface="AR丸ゴシック体M" panose="020F0609000000000000" pitchFamily="49" charset="-128"/>
                      </a:endParaRPr>
                    </a:p>
                    <a:p>
                      <a:r>
                        <a:rPr kumimoji="1" lang="ja-JP" altLang="en-US" sz="1200" dirty="0"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副委員長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u="none" strike="noStrike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樋口信治（大阪）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56303642"/>
                  </a:ext>
                </a:extLst>
              </a:tr>
              <a:tr h="529787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委員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清水久博 </a:t>
                      </a:r>
                      <a:r>
                        <a:rPr kumimoji="1" lang="en-US" altLang="ja-JP" sz="1400" dirty="0"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(</a:t>
                      </a:r>
                      <a:r>
                        <a:rPr kumimoji="1" lang="ja-JP" altLang="en-US" sz="1400" dirty="0"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大阪南</a:t>
                      </a:r>
                      <a:r>
                        <a:rPr kumimoji="1" lang="en-US" altLang="ja-JP" sz="1400" dirty="0"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)</a:t>
                      </a:r>
                    </a:p>
                    <a:p>
                      <a:r>
                        <a:rPr kumimoji="1" lang="ja-JP" altLang="en-US" sz="1400" dirty="0"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岡部倫正（大阪城南）</a:t>
                      </a:r>
                      <a:endParaRPr kumimoji="1" lang="en-US" altLang="ja-JP" sz="1400" dirty="0">
                        <a:latin typeface="AR丸ゴシック体M" panose="020F0609000000000000" pitchFamily="49" charset="-128"/>
                        <a:ea typeface="AR丸ゴシック体M" panose="020F0609000000000000" pitchFamily="49" charset="-128"/>
                      </a:endParaRPr>
                    </a:p>
                    <a:p>
                      <a:r>
                        <a:rPr kumimoji="1" lang="ja-JP" altLang="en-US" sz="1400" dirty="0"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坂口雄哉 </a:t>
                      </a:r>
                      <a:r>
                        <a:rPr kumimoji="1" lang="en-US" altLang="ja-JP" sz="1050" dirty="0"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(</a:t>
                      </a:r>
                      <a:r>
                        <a:rPr kumimoji="1" lang="ja-JP" altLang="en-US" sz="1050" dirty="0"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大阪西南ステラ衛星</a:t>
                      </a:r>
                      <a:r>
                        <a:rPr kumimoji="1" lang="en-US" altLang="ja-JP" sz="1050" dirty="0"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)</a:t>
                      </a:r>
                      <a:endParaRPr kumimoji="1" lang="ja-JP" altLang="en-US" sz="1400" dirty="0">
                        <a:latin typeface="AR丸ゴシック体M" panose="020F0609000000000000" pitchFamily="49" charset="-128"/>
                        <a:ea typeface="AR丸ゴシック体M" panose="020F0609000000000000" pitchFamily="49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44748064"/>
                  </a:ext>
                </a:extLst>
              </a:tr>
            </a:tbl>
          </a:graphicData>
        </a:graphic>
      </p:graphicFrame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9E6FB4EE-4091-4744-4DDE-DC72FDA7EFAF}"/>
              </a:ext>
            </a:extLst>
          </p:cNvPr>
          <p:cNvGraphicFramePr>
            <a:graphicFrameLocks noGrp="1"/>
          </p:cNvGraphicFramePr>
          <p:nvPr/>
        </p:nvGraphicFramePr>
        <p:xfrm>
          <a:off x="8859393" y="4600651"/>
          <a:ext cx="2933321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703">
                  <a:extLst>
                    <a:ext uri="{9D8B030D-6E8A-4147-A177-3AD203B41FA5}">
                      <a16:colId xmlns:a16="http://schemas.microsoft.com/office/drawing/2014/main" val="228336537"/>
                    </a:ext>
                  </a:extLst>
                </a:gridCol>
                <a:gridCol w="2009618">
                  <a:extLst>
                    <a:ext uri="{9D8B030D-6E8A-4147-A177-3AD203B41FA5}">
                      <a16:colId xmlns:a16="http://schemas.microsoft.com/office/drawing/2014/main" val="867940949"/>
                    </a:ext>
                  </a:extLst>
                </a:gridCol>
              </a:tblGrid>
              <a:tr h="330010">
                <a:tc gridSpan="2"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総務</a:t>
                      </a:r>
                      <a:r>
                        <a:rPr kumimoji="1" lang="en-US" altLang="ja-JP" sz="1600" dirty="0"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/</a:t>
                      </a:r>
                      <a:r>
                        <a:rPr kumimoji="1" lang="ja-JP" altLang="en-US" sz="1600" dirty="0"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財務小委員会</a:t>
                      </a:r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7140655"/>
                  </a:ext>
                </a:extLst>
              </a:tr>
              <a:tr h="392436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担当</a:t>
                      </a:r>
                      <a:endParaRPr kumimoji="1" lang="en-US" altLang="ja-JP" sz="1200" dirty="0">
                        <a:latin typeface="AR丸ゴシック体M" panose="020F0609000000000000" pitchFamily="49" charset="-128"/>
                        <a:ea typeface="AR丸ゴシック体M" panose="020F0609000000000000" pitchFamily="49" charset="-128"/>
                      </a:endParaRPr>
                    </a:p>
                    <a:p>
                      <a:r>
                        <a:rPr kumimoji="1" lang="ja-JP" altLang="en-US" sz="1200" dirty="0"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副委員長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u="none" strike="noStrike" dirty="0">
                          <a:effectLst/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早嶋　茂（大阪）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丸ゴシック体M" panose="020F0609000000000000" pitchFamily="49" charset="-128"/>
                        <a:ea typeface="AR丸ゴシック体M" panose="020F0609000000000000" pitchFamily="49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56303642"/>
                  </a:ext>
                </a:extLst>
              </a:tr>
              <a:tr h="559008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委員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丹羽一郎（大阪東）</a:t>
                      </a:r>
                      <a:endParaRPr kumimoji="1" lang="en-US" altLang="ja-JP" sz="1400" dirty="0">
                        <a:latin typeface="AR丸ゴシック体M" panose="020F0609000000000000" pitchFamily="49" charset="-128"/>
                        <a:ea typeface="AR丸ゴシック体M" panose="020F0609000000000000" pitchFamily="49" charset="-128"/>
                      </a:endParaRPr>
                    </a:p>
                    <a:p>
                      <a:r>
                        <a:rPr kumimoji="1" lang="ja-JP" altLang="en-US" sz="1400" dirty="0"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岩﨑　隆（大阪西）</a:t>
                      </a:r>
                      <a:endParaRPr kumimoji="1" lang="en-US" altLang="ja-JP" sz="1400" dirty="0">
                        <a:latin typeface="AR丸ゴシック体M" panose="020F0609000000000000" pitchFamily="49" charset="-128"/>
                        <a:ea typeface="AR丸ゴシック体M" panose="020F0609000000000000" pitchFamily="49" charset="-128"/>
                      </a:endParaRPr>
                    </a:p>
                    <a:p>
                      <a:r>
                        <a:rPr kumimoji="1" lang="ja-JP" altLang="en-US" sz="1400" dirty="0">
                          <a:latin typeface="AR丸ゴシック体M" panose="020F0609000000000000" pitchFamily="49" charset="-128"/>
                          <a:ea typeface="AR丸ゴシック体M" panose="020F0609000000000000" pitchFamily="49" charset="-128"/>
                        </a:rPr>
                        <a:t>沖中隆志（大阪東）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55203996"/>
                  </a:ext>
                </a:extLst>
              </a:tr>
            </a:tbl>
          </a:graphicData>
        </a:graphic>
      </p:graphicFrame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54CB4837-B862-3CF4-E0F6-50915451F125}"/>
              </a:ext>
            </a:extLst>
          </p:cNvPr>
          <p:cNvCxnSpPr>
            <a:cxnSpLocks/>
          </p:cNvCxnSpPr>
          <p:nvPr/>
        </p:nvCxnSpPr>
        <p:spPr>
          <a:xfrm>
            <a:off x="2408698" y="4317421"/>
            <a:ext cx="791436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69F1109A-F8C1-B65F-BC2D-E617F354CE7C}"/>
              </a:ext>
            </a:extLst>
          </p:cNvPr>
          <p:cNvCxnSpPr>
            <a:cxnSpLocks/>
          </p:cNvCxnSpPr>
          <p:nvPr/>
        </p:nvCxnSpPr>
        <p:spPr>
          <a:xfrm>
            <a:off x="2408698" y="4299613"/>
            <a:ext cx="0" cy="50150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2ACD57AB-B0A0-E24E-6067-21ED345BC162}"/>
              </a:ext>
            </a:extLst>
          </p:cNvPr>
          <p:cNvCxnSpPr>
            <a:cxnSpLocks/>
          </p:cNvCxnSpPr>
          <p:nvPr/>
        </p:nvCxnSpPr>
        <p:spPr>
          <a:xfrm flipH="1">
            <a:off x="10323061" y="4299613"/>
            <a:ext cx="1" cy="41891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6789B4F-6FD6-19A7-7C9A-3246BA44C9F9}"/>
              </a:ext>
            </a:extLst>
          </p:cNvPr>
          <p:cNvSpPr txBox="1"/>
          <p:nvPr/>
        </p:nvSpPr>
        <p:spPr>
          <a:xfrm>
            <a:off x="0" y="288000"/>
            <a:ext cx="12192000" cy="523220"/>
          </a:xfrm>
          <a:prstGeom prst="rect">
            <a:avLst/>
          </a:prstGeom>
          <a:solidFill>
            <a:srgbClr val="0063B8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1"/>
            <a:r>
              <a:rPr kumimoji="1"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大阪・関西万博関連事業実行委員会組織</a:t>
            </a:r>
          </a:p>
        </p:txBody>
      </p:sp>
    </p:spTree>
    <p:extLst>
      <p:ext uri="{BB962C8B-B14F-4D97-AF65-F5344CB8AC3E}">
        <p14:creationId xmlns:p14="http://schemas.microsoft.com/office/powerpoint/2010/main" val="616170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1099</Words>
  <Application>Microsoft Office PowerPoint</Application>
  <PresentationFormat>ワイド画面</PresentationFormat>
  <Paragraphs>140</Paragraphs>
  <Slides>7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7</vt:i4>
      </vt:variant>
    </vt:vector>
  </HeadingPairs>
  <TitlesOfParts>
    <vt:vector size="18" baseType="lpstr">
      <vt:lpstr>AR丸ゴシック体M</vt:lpstr>
      <vt:lpstr>HG丸ｺﾞｼｯｸM-PRO</vt:lpstr>
      <vt:lpstr>Meiryo UI</vt:lpstr>
      <vt:lpstr>メイリオ</vt:lpstr>
      <vt:lpstr>游ゴシック</vt:lpstr>
      <vt:lpstr>游ゴシック Light</vt:lpstr>
      <vt:lpstr>Arial</vt:lpstr>
      <vt:lpstr>Segoe UI</vt:lpstr>
      <vt:lpstr>Office テーマ</vt:lpstr>
      <vt:lpstr>Office テーマ</vt:lpstr>
      <vt:lpstr>Office テーマ</vt:lpstr>
      <vt:lpstr>PowerPoint プレゼンテーション</vt:lpstr>
      <vt:lpstr>PowerPoint プレゼンテーション</vt:lpstr>
      <vt:lpstr> 2021-22(吉川(秀)G)年度 地区大会決議 （2021年12月3日） </vt:lpstr>
      <vt:lpstr>PowerPoint プレゼンテーション</vt:lpstr>
      <vt:lpstr> 2022-23(宮里G)年度 地区大会決議 （2022年12月16日） 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大阪・関西万博関連事業実行委員会組織</dc:title>
  <dc:creator>国際ロータリー2660</dc:creator>
  <cp:lastModifiedBy>岡松 展明</cp:lastModifiedBy>
  <cp:revision>20</cp:revision>
  <cp:lastPrinted>2023-10-27T05:25:32Z</cp:lastPrinted>
  <dcterms:created xsi:type="dcterms:W3CDTF">2023-10-27T04:09:19Z</dcterms:created>
  <dcterms:modified xsi:type="dcterms:W3CDTF">2023-11-08T03:15:32Z</dcterms:modified>
</cp:coreProperties>
</file>