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99" r:id="rId2"/>
    <p:sldMasterId id="2147483796" r:id="rId3"/>
  </p:sldMasterIdLst>
  <p:notesMasterIdLst>
    <p:notesMasterId r:id="rId11"/>
  </p:notesMasterIdLst>
  <p:sldIdLst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201" y="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26474EF3-14BD-4BE3-ADA3-9CFCDE63450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739" y="4925235"/>
            <a:ext cx="5682588" cy="402943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33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201" y="9721330"/>
            <a:ext cx="3078206" cy="513284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5289F00C-16A2-4A0D-A444-FF43072B4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923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6678">
              <a:defRPr/>
            </a:pPr>
            <a:r>
              <a:rPr kumimoji="1" lang="ja-JP" altLang="en-US" dirty="0"/>
              <a:t>パストガバナーの肩書きは？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932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66725" y="42545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532763" y="4204943"/>
            <a:ext cx="5919588" cy="4684549"/>
          </a:xfrm>
        </p:spPr>
        <p:txBody>
          <a:bodyPr/>
          <a:lstStyle/>
          <a:p>
            <a:endParaRPr lang="ja-JP" altLang="en-US" sz="1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6678">
              <a:defRPr/>
            </a:pPr>
            <a:fld id="{0EB44BB3-FD1C-400A-9BC7-843BD83770B0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46678">
                <a:defRPr/>
              </a:pPr>
              <a:t>6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819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DB105-FC44-8EFB-580E-B834DC950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8947FF-CF45-5383-3B57-A7815AE9A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DABCD-1464-EEBE-1ED5-E94399DF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FCAEF2-F064-3719-924B-4404A9AFE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807CB3-21FF-D09E-070E-F12EA7D2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07C7B-41A2-BF8F-846C-611AE3AF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3F2358-C7A8-2242-0D30-79C1BEC59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8BE338-E528-300F-F71D-41F64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A772-AAAF-4B9E-B5A3-59B9184FE7C0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291EED-7978-297D-F8AF-925FA0CD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5CD8C9-763C-69A3-755E-DFAA142D9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FE6F-C593-4285-8D30-D74F456DE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97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235CB4-51E5-9DBB-D063-959D6189A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199EA4-6E57-FCF9-DC1E-50BCCB29B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827F17-26F7-5C39-2A1F-53279BDE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BA772-AAAF-4B9E-B5A3-59B9184FE7C0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E0E1F3-B1F1-F721-C55B-D8ABD13BD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DBD247-AEF4-9789-DAF3-D8AB8B987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5FE6F-C593-4285-8D30-D74F456DE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69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FB2AF2-06D9-85AE-462C-C4325FC0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74B5DA-1FC7-08C0-9A43-0BCEDC80A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13361-E6CA-270B-9BD7-17C4FCD4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A897-2D96-4C0C-8A16-158948AAFEE3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3B8C7D-7FFE-A3DE-3B6C-7A189A49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749BDE-28B9-6467-3001-544363410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A8FA7-F874-49D7-BDFA-1DB033C8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72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38B0413-C309-ED65-D788-F481212FD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B60D32-9138-D278-4582-1DC929BF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17084C-72D8-B8E0-4CAA-ADFEB5543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1AF537-29FD-B1DA-100F-C5F767920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B4C305-F541-9B10-DF07-1B77728AB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64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9B4A3F-0F6C-C854-6B51-5BF9ECD0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5D2B65-AE2D-36E9-90DA-04B16B14E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80CCB0-C160-4C31-541F-022D99B82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BA772-AAAF-4B9E-B5A3-59B9184FE7C0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290F2E-8660-5EBB-FE4C-C181A7659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AD1B80-4A1E-BA9B-6691-28095C343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5FE6F-C593-4285-8D30-D74F456DE4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83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26F51A7-602C-3500-F29C-5A27CD8EA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5FF48E-651A-0AEB-4AC3-0EE04EDB5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F805D6-1722-1262-790D-281FDA4091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A897-2D96-4C0C-8A16-158948AAFEE3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58A091-2989-91D4-8388-3A0D239AE8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194955-FB5C-1BE9-A72B-A729BFAAB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A8FA7-F874-49D7-BDFA-1DB033C8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26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0" y="2362775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経緯説明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28800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F1938B-0B78-25C6-1C0C-2191135BB173}"/>
              </a:ext>
            </a:extLst>
          </p:cNvPr>
          <p:cNvSpPr/>
          <p:nvPr/>
        </p:nvSpPr>
        <p:spPr>
          <a:xfrm>
            <a:off x="4999668" y="5153171"/>
            <a:ext cx="648400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 w="10160">
                  <a:solidFill>
                    <a:srgbClr val="5B9BD5"/>
                  </a:solidFill>
                  <a:prstDash val="solid"/>
                </a:ln>
                <a:solidFill>
                  <a:srgbClr val="0063B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副委員長　　山本　博史</a:t>
            </a:r>
            <a:endParaRPr kumimoji="0" lang="en-US" altLang="ja-JP" sz="6000" b="1" i="0" u="none" strike="noStrike" kern="1200" cap="none" spc="0" normalizeH="0" baseline="0" noProof="0" dirty="0">
              <a:ln w="10160">
                <a:solidFill>
                  <a:srgbClr val="5B9BD5"/>
                </a:solidFill>
                <a:prstDash val="solid"/>
              </a:ln>
              <a:solidFill>
                <a:srgbClr val="0063B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egoe UI"/>
              <a:ea typeface="Meiryo UI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A0A9547-6D89-D161-8770-93E6AD8A784E}"/>
              </a:ext>
            </a:extLst>
          </p:cNvPr>
          <p:cNvSpPr txBox="1"/>
          <p:nvPr/>
        </p:nvSpPr>
        <p:spPr>
          <a:xfrm>
            <a:off x="8945656" y="5738908"/>
            <a:ext cx="2590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パストガバナー</a:t>
            </a:r>
          </a:p>
        </p:txBody>
      </p:sp>
      <p:pic>
        <p:nvPicPr>
          <p:cNvPr id="7" name="図 6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41D3BAF0-AB2D-2110-A660-D608FA924F6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54989"/>
            <a:ext cx="4829908" cy="150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0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6743D918-4D29-715C-BBE4-9947A3AC4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175361"/>
              </p:ext>
            </p:extLst>
          </p:nvPr>
        </p:nvGraphicFramePr>
        <p:xfrm>
          <a:off x="281457" y="1474787"/>
          <a:ext cx="11548302" cy="5108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4749">
                  <a:extLst>
                    <a:ext uri="{9D8B030D-6E8A-4147-A177-3AD203B41FA5}">
                      <a16:colId xmlns:a16="http://schemas.microsoft.com/office/drawing/2014/main" val="980249809"/>
                    </a:ext>
                  </a:extLst>
                </a:gridCol>
                <a:gridCol w="3614077">
                  <a:extLst>
                    <a:ext uri="{9D8B030D-6E8A-4147-A177-3AD203B41FA5}">
                      <a16:colId xmlns:a16="http://schemas.microsoft.com/office/drawing/2014/main" val="3390212344"/>
                    </a:ext>
                  </a:extLst>
                </a:gridCol>
                <a:gridCol w="5016875">
                  <a:extLst>
                    <a:ext uri="{9D8B030D-6E8A-4147-A177-3AD203B41FA5}">
                      <a16:colId xmlns:a16="http://schemas.microsoft.com/office/drawing/2014/main" val="4130616817"/>
                    </a:ext>
                  </a:extLst>
                </a:gridCol>
                <a:gridCol w="1482601">
                  <a:extLst>
                    <a:ext uri="{9D8B030D-6E8A-4147-A177-3AD203B41FA5}">
                      <a16:colId xmlns:a16="http://schemas.microsoft.com/office/drawing/2014/main" val="3841366997"/>
                    </a:ext>
                  </a:extLst>
                </a:gridCol>
              </a:tblGrid>
              <a:tr h="511743">
                <a:tc>
                  <a:txBody>
                    <a:bodyPr/>
                    <a:lstStyle/>
                    <a:p>
                      <a:pPr indent="266700" algn="just"/>
                      <a:r>
                        <a:rPr lang="ja-JP" alt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検討体制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審議承認済み事項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積立金合計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929241758"/>
                  </a:ext>
                </a:extLst>
              </a:tr>
              <a:tr h="1280777">
                <a:tc>
                  <a:txBody>
                    <a:bodyPr/>
                    <a:lstStyle/>
                    <a:p>
                      <a:pPr algn="just"/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2019-20</a:t>
                      </a:r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年度</a:t>
                      </a:r>
                    </a:p>
                    <a:p>
                      <a:pPr algn="just"/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（四宮</a:t>
                      </a:r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G</a:t>
                      </a:r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）</a:t>
                      </a:r>
                      <a:endParaRPr lang="ja-JP" sz="17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大阪のロータリー</a:t>
                      </a:r>
                      <a:r>
                        <a:rPr 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100</a:t>
                      </a:r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周年および</a:t>
                      </a:r>
                    </a:p>
                    <a:p>
                      <a:pPr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大阪万博に関する企画検討委員会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・特別会計 大阪関西万博積立金に</a:t>
                      </a:r>
                      <a:endParaRPr lang="en-US" altLang="ja-JP" sz="16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　</a:t>
                      </a:r>
                      <a:r>
                        <a:rPr 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1000</a:t>
                      </a: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万円繰入積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立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(2019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年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12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月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13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日地区大会会長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・</a:t>
                      </a:r>
                      <a:endParaRPr kumimoji="1" lang="en-US" altLang="ja-JP" sz="1600" kern="100" dirty="0">
                        <a:solidFill>
                          <a:schemeClr val="dk1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+mn-cs"/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　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幹事部門分科会にて地区補正予算として承認）</a:t>
                      </a:r>
                      <a:endParaRPr lang="ja-JP" sz="16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1000</a:t>
                      </a:r>
                      <a:r>
                        <a:rPr lang="ja-JP" alt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万円</a:t>
                      </a:r>
                      <a:endParaRPr lang="ja-JP" alt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val="919148961"/>
                  </a:ext>
                </a:extLst>
              </a:tr>
              <a:tr h="1374802">
                <a:tc>
                  <a:txBody>
                    <a:bodyPr/>
                    <a:lstStyle/>
                    <a:p>
                      <a:pPr algn="just"/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2020-21</a:t>
                      </a:r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年度</a:t>
                      </a:r>
                    </a:p>
                    <a:p>
                      <a:pPr algn="just"/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（簡</a:t>
                      </a:r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G</a:t>
                      </a:r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）</a:t>
                      </a:r>
                      <a:endParaRPr lang="ja-JP" sz="17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大阪・関西万博企画準備委員会</a:t>
                      </a:r>
                    </a:p>
                    <a:p>
                      <a:pPr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100</a:t>
                      </a:r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周年準備委員会と分離）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Bef>
                          <a:spcPts val="1200"/>
                        </a:spcBef>
                      </a:pP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・同上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 </a:t>
                      </a:r>
                      <a:r>
                        <a:rPr 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1000</a:t>
                      </a: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万円繰入積立</a:t>
                      </a:r>
                      <a:b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</a:b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 (2020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年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12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月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12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日地区大会 会長・幹事会にて</a:t>
                      </a:r>
                      <a:b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</a:b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  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地区決算として承認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  <a:endParaRPr lang="ja-JP" sz="16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2000</a:t>
                      </a:r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万円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9485849"/>
                  </a:ext>
                </a:extLst>
              </a:tr>
              <a:tr h="1941373">
                <a:tc>
                  <a:txBody>
                    <a:bodyPr/>
                    <a:lstStyle/>
                    <a:p>
                      <a:pPr algn="just"/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2021-22</a:t>
                      </a:r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年度</a:t>
                      </a:r>
                    </a:p>
                    <a:p>
                      <a:pPr algn="just"/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吉川</a:t>
                      </a:r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lang="ja-JP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秀</a:t>
                      </a:r>
                      <a:r>
                        <a:rPr lang="en-US" sz="17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)G)</a:t>
                      </a:r>
                      <a:endParaRPr lang="ja-JP" sz="17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pPr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大阪・関西万博関連事業</a:t>
                      </a:r>
                      <a:endParaRPr lang="en-US" alt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pPr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推進委員会</a:t>
                      </a:r>
                    </a:p>
                    <a:p>
                      <a:pPr algn="just"/>
                      <a:r>
                        <a:rPr 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・同上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 </a:t>
                      </a:r>
                      <a:r>
                        <a:rPr 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500</a:t>
                      </a: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万円繰入積立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(2021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年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3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月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13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日地区研修・</a:t>
                      </a:r>
                      <a:b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</a:b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  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協議会 会長・幹事部門にて地区予算として承認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2000"/>
                        </a:lnSpc>
                        <a:spcBef>
                          <a:spcPts val="600"/>
                        </a:spcBef>
                      </a:pP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・「大阪・関西万国博覧会の成功に向け協力する</a:t>
                      </a:r>
                      <a:b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</a:b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   </a:t>
                      </a:r>
                      <a:r>
                        <a:rPr 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件」地区大会決議案採択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（別紙①参照）</a:t>
                      </a:r>
                      <a:endParaRPr lang="ja-JP" sz="16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2500</a:t>
                      </a:r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万円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333929081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770885-A5AD-9F36-6845-66DCADCB494F}"/>
              </a:ext>
            </a:extLst>
          </p:cNvPr>
          <p:cNvSpPr txBox="1"/>
          <p:nvPr/>
        </p:nvSpPr>
        <p:spPr>
          <a:xfrm>
            <a:off x="0" y="39963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大阪・関西万博関連事業推進の経緯（１）（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2019-22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</p:spTree>
    <p:extLst>
      <p:ext uri="{BB962C8B-B14F-4D97-AF65-F5344CB8AC3E}">
        <p14:creationId xmlns:p14="http://schemas.microsoft.com/office/powerpoint/2010/main" val="163437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0752E-C390-CB45-B6A0-8694EBF2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2401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br>
              <a:rPr lang="en-US" altLang="ja-JP" sz="3600" b="1" kern="100" dirty="0">
                <a:effectLst/>
                <a:latin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en-US" altLang="ja-JP" sz="4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2021-22</a:t>
            </a:r>
            <a:r>
              <a:rPr lang="en-US" altLang="ja-JP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吉川</a:t>
            </a:r>
            <a:r>
              <a:rPr lang="en-US" altLang="ja-JP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秀</a:t>
            </a:r>
            <a:r>
              <a:rPr lang="en-US" altLang="ja-JP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)G)</a:t>
            </a:r>
            <a:r>
              <a:rPr lang="ja-JP" altLang="en-US" sz="4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ja-JP" sz="4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地区大会決議</a:t>
            </a:r>
            <a:br>
              <a:rPr lang="en-US" altLang="ja-JP" sz="36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2021</a:t>
            </a:r>
            <a:r>
              <a:rPr lang="ja-JP" altLang="en-US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日）</a:t>
            </a:r>
            <a:br>
              <a:rPr lang="ja-JP" altLang="ja-JP" sz="3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endParaRPr kumimoji="1" lang="ja-JP" altLang="en-US" sz="3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372998-AA60-EC71-1822-AE51ECA9E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0816"/>
            <a:ext cx="10515600" cy="407560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[</a:t>
            </a:r>
            <a:r>
              <a:rPr lang="ja-JP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決議第</a:t>
            </a:r>
            <a:r>
              <a:rPr lang="en-US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号］大阪・関西万博の成功</a:t>
            </a:r>
            <a:r>
              <a:rPr lang="ja-JP" altLang="en-US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に向け</a:t>
            </a:r>
            <a:r>
              <a:rPr lang="ja-JP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協力する件</a:t>
            </a:r>
            <a:endParaRPr lang="en-US" altLang="ja-JP" sz="112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400"/>
              </a:lnSpc>
              <a:spcBef>
                <a:spcPts val="0"/>
              </a:spcBef>
              <a:buNone/>
            </a:pPr>
            <a:br>
              <a:rPr lang="ja-JP" altLang="ja-JP" sz="1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en-US" altLang="ja-JP" sz="10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ja-JP" sz="10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年に開催される大阪・関西万博</a:t>
            </a:r>
            <a:r>
              <a:rPr lang="ja-JP" altLang="en-US" sz="10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博覧会</a:t>
            </a:r>
            <a:r>
              <a:rPr lang="ja-JP" altLang="ja-JP" sz="10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成功は大阪・関西はもとより、日本の将来の発展に寄与するものです。開催地に属する地区として、当地区クラブと会員は統一テーマ「いのち輝く未来社会のデザイン」に込められた開催の趣旨に賛同し、我々ロータリーが目指す“公共イメージの向上”</a:t>
            </a:r>
            <a:r>
              <a:rPr lang="ja-JP" altLang="en-US" sz="10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をアピールする絶好の機会という認識のもと、その成功に向けて協力するため、ロータリーに相応しい貢献を目指し十分な準備を進めることを決議致します。</a:t>
            </a:r>
            <a:r>
              <a:rPr lang="en-US" altLang="ja-JP" sz="1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 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5E97CB-AC75-4077-3290-6E35E6BE41EC}"/>
              </a:ext>
            </a:extLst>
          </p:cNvPr>
          <p:cNvSpPr txBox="1"/>
          <p:nvPr/>
        </p:nvSpPr>
        <p:spPr>
          <a:xfrm>
            <a:off x="10348856" y="29073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kern="100" dirty="0">
                <a:effectLst/>
                <a:latin typeface="AR丸ゴシック体M" panose="020F0609000000000000" pitchFamily="49" charset="-128"/>
                <a:ea typeface="AR丸ゴシック体M" panose="020F0609000000000000" pitchFamily="49" charset="-128"/>
                <a:cs typeface="Times New Roman" panose="02020603050405020304" pitchFamily="18" charset="0"/>
              </a:rPr>
              <a:t>（別紙①）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5930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6743D918-4D29-715C-BBE4-9947A3AC4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23109"/>
              </p:ext>
            </p:extLst>
          </p:nvPr>
        </p:nvGraphicFramePr>
        <p:xfrm>
          <a:off x="278816" y="1448109"/>
          <a:ext cx="11548302" cy="4180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4749">
                  <a:extLst>
                    <a:ext uri="{9D8B030D-6E8A-4147-A177-3AD203B41FA5}">
                      <a16:colId xmlns:a16="http://schemas.microsoft.com/office/drawing/2014/main" val="980249809"/>
                    </a:ext>
                  </a:extLst>
                </a:gridCol>
                <a:gridCol w="3812565">
                  <a:extLst>
                    <a:ext uri="{9D8B030D-6E8A-4147-A177-3AD203B41FA5}">
                      <a16:colId xmlns:a16="http://schemas.microsoft.com/office/drawing/2014/main" val="3390212344"/>
                    </a:ext>
                  </a:extLst>
                </a:gridCol>
                <a:gridCol w="4804986">
                  <a:extLst>
                    <a:ext uri="{9D8B030D-6E8A-4147-A177-3AD203B41FA5}">
                      <a16:colId xmlns:a16="http://schemas.microsoft.com/office/drawing/2014/main" val="4130616817"/>
                    </a:ext>
                  </a:extLst>
                </a:gridCol>
                <a:gridCol w="1496002">
                  <a:extLst>
                    <a:ext uri="{9D8B030D-6E8A-4147-A177-3AD203B41FA5}">
                      <a16:colId xmlns:a16="http://schemas.microsoft.com/office/drawing/2014/main" val="3841366997"/>
                    </a:ext>
                  </a:extLst>
                </a:gridCol>
              </a:tblGrid>
              <a:tr h="514676">
                <a:tc>
                  <a:txBody>
                    <a:bodyPr/>
                    <a:lstStyle/>
                    <a:p>
                      <a:pPr indent="266700" algn="just"/>
                      <a:r>
                        <a:rPr lang="ja-JP" altLang="en-US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検討体制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審議承認済み事項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ja-JP" sz="18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積立金合計</a:t>
                      </a:r>
                      <a:endParaRPr lang="ja-JP" sz="18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929241758"/>
                  </a:ext>
                </a:extLst>
              </a:tr>
              <a:tr h="1432443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kumimoji="1" 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2022-23</a:t>
                      </a:r>
                      <a:r>
                        <a:rPr kumimoji="1" lang="ja-JP" alt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年度</a:t>
                      </a:r>
                    </a:p>
                    <a:p>
                      <a:pPr marL="0" algn="just" defTabSz="914400" rtl="0" eaLnBrk="1" latinLnBrk="0" hangingPunct="1"/>
                      <a:r>
                        <a:rPr kumimoji="1" lang="ja-JP" alt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（宮里</a:t>
                      </a:r>
                      <a:r>
                        <a:rPr kumimoji="1" 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G</a:t>
                      </a:r>
                      <a:r>
                        <a:rPr kumimoji="1" lang="ja-JP" alt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）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Bef>
                          <a:spcPts val="1200"/>
                        </a:spcBef>
                      </a:pPr>
                      <a:r>
                        <a:rPr kumimoji="1" lang="ja-JP" alt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大阪・関西万博関連事業推進委員会</a:t>
                      </a:r>
                    </a:p>
                    <a:p>
                      <a:pPr marL="0" indent="0" algn="just" defTabSz="914400" rtl="0" eaLnBrk="1" latinLnBrk="0" hangingPunct="1"/>
                      <a:r>
                        <a:rPr kumimoji="1" lang="ja-JP" alt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から同実行委員会に改組（</a:t>
                      </a:r>
                      <a:r>
                        <a:rPr kumimoji="1" 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10</a:t>
                      </a:r>
                      <a:r>
                        <a:rPr kumimoji="1" lang="ja-JP" alt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月）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2000"/>
                        </a:lnSpc>
                        <a:spcBef>
                          <a:spcPts val="1800"/>
                        </a:spcBef>
                      </a:pPr>
                      <a:endParaRPr kumimoji="1" lang="en-US" altLang="ja-JP" sz="1600" kern="100" dirty="0">
                        <a:solidFill>
                          <a:schemeClr val="dk1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・特別会計大阪関西万博積立金に</a:t>
                      </a: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500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万円繰入積立</a:t>
                      </a:r>
                      <a:b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</a:b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 (2022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年</a:t>
                      </a: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4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月</a:t>
                      </a: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9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日 地区研修・協議会 会長・幹事</a:t>
                      </a:r>
                      <a:b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</a:b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  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部門にて地区予算として承認</a:t>
                      </a: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</a:pPr>
                      <a:b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</a:b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・「大阪・関西万博の成功のために協力する件」 </a:t>
                      </a:r>
                      <a:b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</a:b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  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地区大会決議案採択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（別紙②参照）</a:t>
                      </a:r>
                      <a:endParaRPr lang="en-US" altLang="ja-JP" sz="16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2000"/>
                        </a:lnSpc>
                      </a:pPr>
                      <a:endParaRPr lang="en-US" altLang="ja-JP" sz="1600" kern="100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kumimoji="1" 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 3000</a:t>
                      </a:r>
                      <a:r>
                        <a:rPr kumimoji="1" lang="ja-JP" alt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万円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919148961"/>
                  </a:ext>
                </a:extLst>
              </a:tr>
              <a:tr h="1097938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kumimoji="1" 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2023-24</a:t>
                      </a:r>
                      <a:r>
                        <a:rPr kumimoji="1" lang="ja-JP" alt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年度</a:t>
                      </a:r>
                    </a:p>
                    <a:p>
                      <a:pPr marL="0" algn="just" defTabSz="914400" rtl="0" eaLnBrk="1" latinLnBrk="0" hangingPunct="1"/>
                      <a:r>
                        <a:rPr kumimoji="1" lang="ja-JP" alt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（延原</a:t>
                      </a:r>
                      <a:r>
                        <a:rPr kumimoji="1" 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G</a:t>
                      </a:r>
                      <a:r>
                        <a:rPr kumimoji="1" lang="ja-JP" altLang="en-US" sz="1700" b="1" kern="100" dirty="0">
                          <a:solidFill>
                            <a:schemeClr val="lt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）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kumimoji="1" lang="ja-JP" alt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大阪・関西万博関連事業実行委員会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2000"/>
                        </a:lnSpc>
                      </a:pPr>
                      <a:endParaRPr kumimoji="1" lang="en-US" altLang="ja-JP" sz="1600" kern="100" dirty="0">
                        <a:solidFill>
                          <a:schemeClr val="dk1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2000"/>
                        </a:lnSpc>
                      </a:pP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・同上</a:t>
                      </a:r>
                      <a:r>
                        <a:rPr kumimoji="1" 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1500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万円繰入積立</a:t>
                      </a:r>
                      <a:b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</a:b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 (2023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年</a:t>
                      </a: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4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月</a:t>
                      </a: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8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日地区研修・協議会 会長・幹事</a:t>
                      </a:r>
                      <a:b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</a:b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  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部門にて地区予算として承認</a:t>
                      </a: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)</a:t>
                      </a:r>
                      <a:endParaRPr kumimoji="1" lang="ja-JP" altLang="en-US" sz="1600" kern="100" dirty="0">
                        <a:solidFill>
                          <a:schemeClr val="dk1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ts val="2000"/>
                        </a:lnSpc>
                        <a:spcBef>
                          <a:spcPts val="600"/>
                        </a:spcBef>
                      </a:pP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・</a:t>
                      </a:r>
                      <a:r>
                        <a:rPr kumimoji="1" 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4500</a:t>
                      </a:r>
                      <a:r>
                        <a:rPr kumimoji="1" lang="ja-JP" altLang="en-US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万円の使途概要を予算と共に提示</a:t>
                      </a:r>
                      <a:b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</a:br>
                      <a:r>
                        <a:rPr kumimoji="1" lang="en-US" altLang="ja-JP" sz="16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 (</a:t>
                      </a:r>
                      <a:r>
                        <a:rPr lang="ja-JP" altLang="en-US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別紙③参照</a:t>
                      </a:r>
                      <a:r>
                        <a:rPr lang="en-US" altLang="ja-JP" sz="1600" kern="100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ts val="2000"/>
                        </a:lnSpc>
                      </a:pPr>
                      <a:endParaRPr kumimoji="1" lang="ja-JP" altLang="en-US" sz="1600" kern="100" dirty="0">
                        <a:solidFill>
                          <a:schemeClr val="dk1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/>
                      <a:r>
                        <a:rPr kumimoji="1" 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 4500</a:t>
                      </a:r>
                      <a:r>
                        <a:rPr kumimoji="1" lang="ja-JP" altLang="en-US" sz="1800" kern="100" dirty="0">
                          <a:solidFill>
                            <a:schemeClr val="dk1"/>
                          </a:solidFill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  <a:cs typeface="+mn-cs"/>
                        </a:rPr>
                        <a:t>万円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59485849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972ABB-8103-1A06-E567-F93F6CED794E}"/>
              </a:ext>
            </a:extLst>
          </p:cNvPr>
          <p:cNvSpPr txBox="1"/>
          <p:nvPr/>
        </p:nvSpPr>
        <p:spPr>
          <a:xfrm>
            <a:off x="0" y="28800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大阪・関西万博関連事業推進の経緯（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）（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2022-24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</p:spTree>
    <p:extLst>
      <p:ext uri="{BB962C8B-B14F-4D97-AF65-F5344CB8AC3E}">
        <p14:creationId xmlns:p14="http://schemas.microsoft.com/office/powerpoint/2010/main" val="413797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0752E-C390-CB45-B6A0-8694EBF2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2401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br>
              <a:rPr lang="en-US" altLang="ja-JP" sz="3600" b="1" kern="100" dirty="0">
                <a:effectLst/>
                <a:latin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en-US" altLang="ja-JP" sz="4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2022-</a:t>
            </a:r>
            <a:r>
              <a:rPr lang="en-US" altLang="ja-JP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23(</a:t>
            </a:r>
            <a:r>
              <a:rPr lang="ja-JP" altLang="en-US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宮里</a:t>
            </a:r>
            <a:r>
              <a:rPr lang="en-US" altLang="ja-JP" sz="4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G)</a:t>
            </a:r>
            <a:r>
              <a:rPr lang="ja-JP" altLang="en-US" sz="4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ja-JP" sz="4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地区大会決議</a:t>
            </a:r>
            <a:br>
              <a:rPr lang="en-US" altLang="ja-JP" sz="36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ja-JP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2022</a:t>
            </a:r>
            <a:r>
              <a:rPr lang="ja-JP" altLang="en-US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16</a:t>
            </a:r>
            <a:r>
              <a:rPr lang="ja-JP" altLang="ja-JP" sz="31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日）</a:t>
            </a:r>
            <a:br>
              <a:rPr lang="ja-JP" altLang="ja-JP" sz="3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endParaRPr kumimoji="1" lang="ja-JP" altLang="en-US" sz="3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372998-AA60-EC71-1822-AE51ECA9E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2900"/>
            <a:ext cx="10515600" cy="38926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[</a:t>
            </a:r>
            <a:r>
              <a:rPr lang="ja-JP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決議第</a:t>
            </a:r>
            <a:r>
              <a:rPr lang="en-US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1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号］大阪・関西万博の成功のために協力する件</a:t>
            </a:r>
            <a:endParaRPr lang="en-US" altLang="ja-JP" sz="112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400"/>
              </a:lnSpc>
              <a:spcBef>
                <a:spcPts val="0"/>
              </a:spcBef>
              <a:buNone/>
            </a:pPr>
            <a:br>
              <a:rPr lang="ja-JP" altLang="ja-JP" sz="1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</a:br>
            <a:r>
              <a:rPr lang="en-US" altLang="ja-JP" sz="10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ja-JP" sz="10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に開催される大阪・関西万博の成功は大阪・関西はもとより、日本の将来の発展に寄与するものです。開催地に属する地区として、当地区クラブと会員は統一テーマ「いのち輝く未来社会のデザイン」に込められた開催の趣旨に賛同し、我々ロータリーが目指す“公共イメージの向上”を推進する絶好の機会という認識のもと、その成功に向けて協力するため、ロータリーに相応しい貢献を目指し十分な準備を進めることを決議致します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5E97CB-AC75-4077-3290-6E35E6BE41EC}"/>
              </a:ext>
            </a:extLst>
          </p:cNvPr>
          <p:cNvSpPr txBox="1"/>
          <p:nvPr/>
        </p:nvSpPr>
        <p:spPr>
          <a:xfrm>
            <a:off x="10348856" y="29073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kern="100" dirty="0">
                <a:effectLst/>
                <a:latin typeface="AR丸ゴシック体M" panose="020F0609000000000000" pitchFamily="49" charset="-128"/>
                <a:ea typeface="AR丸ゴシック体M" panose="020F0609000000000000" pitchFamily="49" charset="-128"/>
                <a:cs typeface="Times New Roman" panose="02020603050405020304" pitchFamily="18" charset="0"/>
              </a:rPr>
              <a:t>（別紙②）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64244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06DA9224-E393-CCA9-F554-D69B4423FF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220430"/>
          <a:ext cx="12192000" cy="5051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1388">
                  <a:extLst>
                    <a:ext uri="{9D8B030D-6E8A-4147-A177-3AD203B41FA5}">
                      <a16:colId xmlns:a16="http://schemas.microsoft.com/office/drawing/2014/main" val="3547520745"/>
                    </a:ext>
                  </a:extLst>
                </a:gridCol>
                <a:gridCol w="1156447">
                  <a:extLst>
                    <a:ext uri="{9D8B030D-6E8A-4147-A177-3AD203B41FA5}">
                      <a16:colId xmlns:a16="http://schemas.microsoft.com/office/drawing/2014/main" val="3323954206"/>
                    </a:ext>
                  </a:extLst>
                </a:gridCol>
                <a:gridCol w="7324165">
                  <a:extLst>
                    <a:ext uri="{9D8B030D-6E8A-4147-A177-3AD203B41FA5}">
                      <a16:colId xmlns:a16="http://schemas.microsoft.com/office/drawing/2014/main" val="1715364202"/>
                    </a:ext>
                  </a:extLst>
                </a:gridCol>
              </a:tblGrid>
              <a:tr h="4399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大阪・関西万博デスク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6,000,000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一人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×7.5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時間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×243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　交通費　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700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円含む　＊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2025/1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　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年の設置を想定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832969002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ホームページ作成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4,500,000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1446164077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（ええもんマップサイト）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1,000,000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783198013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ウェルカムポスター作製展示（デジタルサイネージ）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6,200,000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新大阪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か所　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か月間　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秒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×1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　制作費用別途必要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2949609476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フレンドシップ例会助成金（エクスカーション企画）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7,700,000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通常例会の拡大版　万博開催期間中　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77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クラブ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×100,000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円（事業内容により変動する。）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3182892681"/>
                  </a:ext>
                </a:extLst>
              </a:tr>
              <a:tr h="5391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地区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EXPO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フェスタ開催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7,000,000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　開幕祭（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2660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地区ﾛｰﾀﾘｱﾝ＋各地区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RC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対象）以降、開催期間中毎月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　土曜日に開催</a:t>
                      </a:r>
                      <a:endParaRPr lang="en-US" altLang="ja-JP" sz="11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（開幕祭以外は、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IM1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組＋各地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RC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対象）計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回開催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4117915158"/>
                  </a:ext>
                </a:extLst>
              </a:tr>
              <a:tr h="46257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公共イメージ向上事業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6,600,000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100" b="1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3502010151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広報費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大阪・関西万博参加推進チラシ（全国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RC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向け）ﾎｰﾑﾍﾟｰｼﾞへ誘導　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ビデオ作成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3323866288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予備費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4,000,000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2384966606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1739409129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　計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45,000,000 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2247877396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＊万博開催期間中の土曜日、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2872730857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＊大阪府の夏休み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日～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　</a:t>
                      </a:r>
                      <a:r>
                        <a:rPr lang="en-US" altLang="ja-JP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</a:t>
                      </a:r>
                      <a:r>
                        <a:rPr lang="ja-JP" altLang="en-US" sz="1100" b="1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日間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8000" marR="108000" marT="6350" marB="0" anchor="ctr"/>
                </a:tc>
                <a:extLst>
                  <a:ext uri="{0D108BD9-81ED-4DB2-BD59-A6C34878D82A}">
                    <a16:rowId xmlns:a16="http://schemas.microsoft.com/office/drawing/2014/main" val="73550242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F268B6-F3D1-D5BC-3EE4-F881D075E218}"/>
              </a:ext>
            </a:extLst>
          </p:cNvPr>
          <p:cNvSpPr txBox="1"/>
          <p:nvPr/>
        </p:nvSpPr>
        <p:spPr>
          <a:xfrm>
            <a:off x="0" y="28800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大阪・関西万博関連事業予算案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59486B-7CBD-2766-7212-F7965F62A5FE}"/>
              </a:ext>
            </a:extLst>
          </p:cNvPr>
          <p:cNvSpPr txBox="1"/>
          <p:nvPr/>
        </p:nvSpPr>
        <p:spPr>
          <a:xfrm>
            <a:off x="10348856" y="29073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kern="100" dirty="0">
                <a:solidFill>
                  <a:schemeClr val="bg1"/>
                </a:solidFill>
                <a:effectLst/>
                <a:latin typeface="AR丸ゴシック体M" panose="020F0609000000000000" pitchFamily="49" charset="-128"/>
                <a:ea typeface="AR丸ゴシック体M" panose="020F0609000000000000" pitchFamily="49" charset="-128"/>
                <a:cs typeface="Times New Roman" panose="02020603050405020304" pitchFamily="18" charset="0"/>
              </a:rPr>
              <a:t>（別紙③）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7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DA54227-FED1-5A19-4B54-722F0BE12755}"/>
              </a:ext>
            </a:extLst>
          </p:cNvPr>
          <p:cNvCxnSpPr>
            <a:cxnSpLocks/>
          </p:cNvCxnSpPr>
          <p:nvPr/>
        </p:nvCxnSpPr>
        <p:spPr>
          <a:xfrm>
            <a:off x="6271630" y="3842171"/>
            <a:ext cx="0" cy="727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9A20ED0-5CD1-49B4-7D7E-794B2E2E6E3D}"/>
              </a:ext>
            </a:extLst>
          </p:cNvPr>
          <p:cNvGraphicFramePr>
            <a:graphicFrameLocks noGrp="1"/>
          </p:cNvGraphicFramePr>
          <p:nvPr/>
        </p:nvGraphicFramePr>
        <p:xfrm>
          <a:off x="4332738" y="1187821"/>
          <a:ext cx="3877784" cy="2846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070">
                  <a:extLst>
                    <a:ext uri="{9D8B030D-6E8A-4147-A177-3AD203B41FA5}">
                      <a16:colId xmlns:a16="http://schemas.microsoft.com/office/drawing/2014/main" val="1136304151"/>
                    </a:ext>
                  </a:extLst>
                </a:gridCol>
                <a:gridCol w="2529714">
                  <a:extLst>
                    <a:ext uri="{9D8B030D-6E8A-4147-A177-3AD203B41FA5}">
                      <a16:colId xmlns:a16="http://schemas.microsoft.com/office/drawing/2014/main" val="803140304"/>
                    </a:ext>
                  </a:extLst>
                </a:gridCol>
              </a:tblGrid>
              <a:tr h="42446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委　員　会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907184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委員長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立野純三</a:t>
                      </a:r>
                      <a:r>
                        <a:rPr lang="en-US" altLang="zh-TW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P</a:t>
                      </a:r>
                      <a:r>
                        <a:rPr lang="en-US" altLang="ja-JP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D</a:t>
                      </a:r>
                      <a:r>
                        <a:rPr lang="en-US" altLang="zh-TW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G</a:t>
                      </a:r>
                      <a:r>
                        <a:rPr lang="zh-TW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（大阪</a:t>
                      </a:r>
                      <a:r>
                        <a:rPr lang="en-US" altLang="zh-TW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7300572"/>
                  </a:ext>
                </a:extLst>
              </a:tr>
              <a:tr h="75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副委員長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山本博史</a:t>
                      </a:r>
                      <a:r>
                        <a:rPr lang="en-US" altLang="ja-JP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PDG（</a:t>
                      </a: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大阪南）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樋口信治　 （大阪）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早嶋　茂   （大阪）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6797873"/>
                  </a:ext>
                </a:extLst>
              </a:tr>
              <a:tr h="3131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アドバイザー</a:t>
                      </a:r>
                      <a:endParaRPr lang="en-US" altLang="ja-JP" sz="1400" u="none" strike="noStrike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u="none" strike="noStrike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幹事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辰馬政夫　 （大阪）</a:t>
                      </a:r>
                      <a:endParaRPr kumimoji="1" lang="en-US" altLang="ja-JP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北村　豪　 （大阪）</a:t>
                      </a:r>
                      <a:endParaRPr kumimoji="1" lang="en-US" altLang="ja-JP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生駒　伸夫 （大阪）</a:t>
                      </a:r>
                      <a:endParaRPr kumimoji="1" lang="en-US" altLang="ja-JP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0067082"/>
                  </a:ext>
                </a:extLst>
              </a:tr>
              <a:tr h="313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委員</a:t>
                      </a:r>
                      <a:endParaRPr lang="en-US" altLang="ja-JP" sz="1400" u="none" strike="noStrike" dirty="0"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15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名</a:t>
                      </a:r>
                      <a:endParaRPr kumimoji="1" lang="en-US" altLang="ja-JP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6691754"/>
                  </a:ext>
                </a:extLst>
              </a:tr>
              <a:tr h="31301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計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22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5603346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3CEA5D3-479B-A544-E00A-6ED43F6B31F4}"/>
              </a:ext>
            </a:extLst>
          </p:cNvPr>
          <p:cNvGraphicFramePr>
            <a:graphicFrameLocks noGrp="1"/>
          </p:cNvGraphicFramePr>
          <p:nvPr/>
        </p:nvGraphicFramePr>
        <p:xfrm>
          <a:off x="300952" y="4585773"/>
          <a:ext cx="4485198" cy="188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48">
                  <a:extLst>
                    <a:ext uri="{9D8B030D-6E8A-4147-A177-3AD203B41FA5}">
                      <a16:colId xmlns:a16="http://schemas.microsoft.com/office/drawing/2014/main" val="228336537"/>
                    </a:ext>
                  </a:extLst>
                </a:gridCol>
                <a:gridCol w="3128850">
                  <a:extLst>
                    <a:ext uri="{9D8B030D-6E8A-4147-A177-3AD203B41FA5}">
                      <a16:colId xmlns:a16="http://schemas.microsoft.com/office/drawing/2014/main" val="867940949"/>
                    </a:ext>
                  </a:extLst>
                </a:gridCol>
              </a:tblGrid>
              <a:tr h="386046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フェローシップ事業小委員会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140655"/>
                  </a:ext>
                </a:extLst>
              </a:tr>
              <a:tr h="38604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担当副委員長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山本博史</a:t>
                      </a:r>
                      <a:r>
                        <a:rPr lang="en-US" altLang="ja-JP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PDG（</a:t>
                      </a: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大阪南）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6303642"/>
                  </a:ext>
                </a:extLst>
              </a:tr>
              <a:tr h="38604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チームリーダー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新開隆浩   （大阪南）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4748064"/>
                  </a:ext>
                </a:extLst>
              </a:tr>
              <a:tr h="59087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委員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井上寛基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大阪北）神藤佳浩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大阪南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松山大祐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大阪南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 岡村良弘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大阪南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下井謙政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大阪南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  <a:endParaRPr kumimoji="1" lang="ja-JP" altLang="en-US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5203996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AB104B3-CF01-4C02-6FFA-506DE939D05D}"/>
              </a:ext>
            </a:extLst>
          </p:cNvPr>
          <p:cNvGraphicFramePr>
            <a:graphicFrameLocks noGrp="1"/>
          </p:cNvGraphicFramePr>
          <p:nvPr/>
        </p:nvGraphicFramePr>
        <p:xfrm>
          <a:off x="5026158" y="4600651"/>
          <a:ext cx="3524106" cy="1584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960">
                  <a:extLst>
                    <a:ext uri="{9D8B030D-6E8A-4147-A177-3AD203B41FA5}">
                      <a16:colId xmlns:a16="http://schemas.microsoft.com/office/drawing/2014/main" val="228336537"/>
                    </a:ext>
                  </a:extLst>
                </a:gridCol>
                <a:gridCol w="2556146">
                  <a:extLst>
                    <a:ext uri="{9D8B030D-6E8A-4147-A177-3AD203B41FA5}">
                      <a16:colId xmlns:a16="http://schemas.microsoft.com/office/drawing/2014/main" val="867940949"/>
                    </a:ext>
                  </a:extLst>
                </a:gridCol>
              </a:tblGrid>
              <a:tr h="395692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公共イメージ向上事業小委員会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140655"/>
                  </a:ext>
                </a:extLst>
              </a:tr>
              <a:tr h="395692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担当</a:t>
                      </a:r>
                      <a:endParaRPr kumimoji="1" lang="en-US" altLang="ja-JP" sz="12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r>
                        <a:rPr kumimoji="1" lang="ja-JP" altLang="en-US" sz="12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副委員長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樋口信治（大阪）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6303642"/>
                  </a:ext>
                </a:extLst>
              </a:tr>
              <a:tr h="52978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委員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清水久博 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大阪南</a:t>
                      </a:r>
                      <a:r>
                        <a:rPr kumimoji="1" lang="en-US" altLang="ja-JP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岡部倫正（大阪城南）</a:t>
                      </a:r>
                      <a:endParaRPr kumimoji="1" lang="en-US" altLang="ja-JP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坂口雄哉 </a:t>
                      </a:r>
                      <a:r>
                        <a:rPr kumimoji="1" lang="en-US" altLang="ja-JP" sz="105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大阪西南ステラ衛星</a:t>
                      </a:r>
                      <a:r>
                        <a:rPr kumimoji="1" lang="en-US" altLang="ja-JP" sz="105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)</a:t>
                      </a:r>
                      <a:endParaRPr kumimoji="1" lang="ja-JP" altLang="en-US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474806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9E6FB4EE-4091-4744-4DDE-DC72FDA7EFAF}"/>
              </a:ext>
            </a:extLst>
          </p:cNvPr>
          <p:cNvGraphicFramePr>
            <a:graphicFrameLocks noGrp="1"/>
          </p:cNvGraphicFramePr>
          <p:nvPr/>
        </p:nvGraphicFramePr>
        <p:xfrm>
          <a:off x="8859393" y="4600651"/>
          <a:ext cx="2933321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03">
                  <a:extLst>
                    <a:ext uri="{9D8B030D-6E8A-4147-A177-3AD203B41FA5}">
                      <a16:colId xmlns:a16="http://schemas.microsoft.com/office/drawing/2014/main" val="228336537"/>
                    </a:ext>
                  </a:extLst>
                </a:gridCol>
                <a:gridCol w="2009618">
                  <a:extLst>
                    <a:ext uri="{9D8B030D-6E8A-4147-A177-3AD203B41FA5}">
                      <a16:colId xmlns:a16="http://schemas.microsoft.com/office/drawing/2014/main" val="867940949"/>
                    </a:ext>
                  </a:extLst>
                </a:gridCol>
              </a:tblGrid>
              <a:tr h="33001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総務</a:t>
                      </a:r>
                      <a:r>
                        <a:rPr kumimoji="1" lang="en-US" altLang="ja-JP" sz="16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財務小委員会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140655"/>
                  </a:ext>
                </a:extLst>
              </a:tr>
              <a:tr h="39243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担当</a:t>
                      </a:r>
                      <a:endParaRPr kumimoji="1" lang="en-US" altLang="ja-JP" sz="12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r>
                        <a:rPr kumimoji="1" lang="ja-JP" altLang="en-US" sz="12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副委員長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早嶋　茂（大阪）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6303642"/>
                  </a:ext>
                </a:extLst>
              </a:tr>
              <a:tr h="55900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委員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丹羽一郎（大阪東）</a:t>
                      </a:r>
                      <a:endParaRPr kumimoji="1" lang="en-US" altLang="ja-JP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岩﨑　隆（大阪西）</a:t>
                      </a:r>
                      <a:endParaRPr kumimoji="1" lang="en-US" altLang="ja-JP" sz="1400" dirty="0">
                        <a:latin typeface="AR丸ゴシック体M" panose="020F0609000000000000" pitchFamily="49" charset="-128"/>
                        <a:ea typeface="AR丸ゴシック体M" panose="020F0609000000000000" pitchFamily="49" charset="-128"/>
                      </a:endParaRPr>
                    </a:p>
                    <a:p>
                      <a:r>
                        <a:rPr kumimoji="1" lang="ja-JP" altLang="en-US" sz="1400" dirty="0">
                          <a:latin typeface="AR丸ゴシック体M" panose="020F0609000000000000" pitchFamily="49" charset="-128"/>
                          <a:ea typeface="AR丸ゴシック体M" panose="020F0609000000000000" pitchFamily="49" charset="-128"/>
                        </a:rPr>
                        <a:t>沖中隆志（大阪東）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5203996"/>
                  </a:ext>
                </a:extLst>
              </a:tr>
            </a:tbl>
          </a:graphicData>
        </a:graphic>
      </p:graphicFrame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4CB4837-B862-3CF4-E0F6-50915451F125}"/>
              </a:ext>
            </a:extLst>
          </p:cNvPr>
          <p:cNvCxnSpPr>
            <a:cxnSpLocks/>
          </p:cNvCxnSpPr>
          <p:nvPr/>
        </p:nvCxnSpPr>
        <p:spPr>
          <a:xfrm>
            <a:off x="2408698" y="4317421"/>
            <a:ext cx="79143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9F1109A-F8C1-B65F-BC2D-E617F354CE7C}"/>
              </a:ext>
            </a:extLst>
          </p:cNvPr>
          <p:cNvCxnSpPr>
            <a:cxnSpLocks/>
          </p:cNvCxnSpPr>
          <p:nvPr/>
        </p:nvCxnSpPr>
        <p:spPr>
          <a:xfrm>
            <a:off x="2408698" y="4299613"/>
            <a:ext cx="0" cy="5015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2ACD57AB-B0A0-E24E-6067-21ED345BC162}"/>
              </a:ext>
            </a:extLst>
          </p:cNvPr>
          <p:cNvCxnSpPr>
            <a:cxnSpLocks/>
          </p:cNvCxnSpPr>
          <p:nvPr/>
        </p:nvCxnSpPr>
        <p:spPr>
          <a:xfrm flipH="1">
            <a:off x="10323061" y="4299613"/>
            <a:ext cx="1" cy="4189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6789B4F-6FD6-19A7-7C9A-3246BA44C9F9}"/>
              </a:ext>
            </a:extLst>
          </p:cNvPr>
          <p:cNvSpPr txBox="1"/>
          <p:nvPr/>
        </p:nvSpPr>
        <p:spPr>
          <a:xfrm>
            <a:off x="0" y="28800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大阪・関西万博関連事業実行委員会組織</a:t>
            </a:r>
          </a:p>
        </p:txBody>
      </p:sp>
    </p:spTree>
    <p:extLst>
      <p:ext uri="{BB962C8B-B14F-4D97-AF65-F5344CB8AC3E}">
        <p14:creationId xmlns:p14="http://schemas.microsoft.com/office/powerpoint/2010/main" val="61617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1099</Words>
  <Application>Microsoft Office PowerPoint</Application>
  <PresentationFormat>ワイド画面</PresentationFormat>
  <Paragraphs>140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7</vt:i4>
      </vt:variant>
    </vt:vector>
  </HeadingPairs>
  <TitlesOfParts>
    <vt:vector size="18" baseType="lpstr">
      <vt:lpstr>AR丸ゴシック体M</vt:lpstr>
      <vt:lpstr>HG丸ｺﾞｼｯｸM-PRO</vt:lpstr>
      <vt:lpstr>Meiryo UI</vt:lpstr>
      <vt:lpstr>メイリオ</vt:lpstr>
      <vt:lpstr>游ゴシック</vt:lpstr>
      <vt:lpstr>游ゴシック Light</vt:lpstr>
      <vt:lpstr>Arial</vt:lpstr>
      <vt:lpstr>Segoe UI</vt:lpstr>
      <vt:lpstr>Office テーマ</vt:lpstr>
      <vt:lpstr>Office テーマ</vt:lpstr>
      <vt:lpstr>Office テーマ</vt:lpstr>
      <vt:lpstr>PowerPoint プレゼンテーション</vt:lpstr>
      <vt:lpstr>PowerPoint プレゼンテーション</vt:lpstr>
      <vt:lpstr> 2021-22(吉川(秀)G)年度 地区大会決議 （2021年12月3日） </vt:lpstr>
      <vt:lpstr>PowerPoint プレゼンテーション</vt:lpstr>
      <vt:lpstr> 2022-23(宮里G)年度 地区大会決議 （2022年12月16日） 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大阪・関西万博関連事業実行委員会組織</dc:title>
  <dc:creator>国際ロータリー2660</dc:creator>
  <cp:lastModifiedBy>岡松 展明</cp:lastModifiedBy>
  <cp:revision>20</cp:revision>
  <cp:lastPrinted>2023-10-27T05:25:32Z</cp:lastPrinted>
  <dcterms:created xsi:type="dcterms:W3CDTF">2023-10-27T04:09:19Z</dcterms:created>
  <dcterms:modified xsi:type="dcterms:W3CDTF">2023-11-08T03:15:32Z</dcterms:modified>
</cp:coreProperties>
</file>