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notesMasterIdLst>
    <p:notesMasterId r:id="rId19"/>
  </p:notesMasterIdLst>
  <p:sldIdLst>
    <p:sldId id="256" r:id="rId2"/>
    <p:sldId id="257" r:id="rId3"/>
    <p:sldId id="261" r:id="rId4"/>
    <p:sldId id="266" r:id="rId5"/>
    <p:sldId id="265" r:id="rId6"/>
    <p:sldId id="273" r:id="rId7"/>
    <p:sldId id="274" r:id="rId8"/>
    <p:sldId id="267" r:id="rId9"/>
    <p:sldId id="269" r:id="rId10"/>
    <p:sldId id="268" r:id="rId11"/>
    <p:sldId id="259" r:id="rId12"/>
    <p:sldId id="260" r:id="rId13"/>
    <p:sldId id="258" r:id="rId14"/>
    <p:sldId id="263" r:id="rId15"/>
    <p:sldId id="264" r:id="rId16"/>
    <p:sldId id="262" r:id="rId17"/>
    <p:sldId id="271" r:id="rId1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0D99F5-7ED2-40E0-8495-0DE5B039C0C9}" v="96" dt="2023-10-26T07:53:18.62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43" autoAdjust="0"/>
    <p:restoredTop sz="67445" autoAdjust="0"/>
  </p:normalViewPr>
  <p:slideViewPr>
    <p:cSldViewPr snapToGrid="0">
      <p:cViewPr varScale="1">
        <p:scale>
          <a:sx n="48" d="100"/>
          <a:sy n="48" d="100"/>
        </p:scale>
        <p:origin x="1254" y="54"/>
      </p:cViewPr>
      <p:guideLst/>
    </p:cSldViewPr>
  </p:slideViewPr>
  <p:notesTextViewPr>
    <p:cViewPr>
      <p:scale>
        <a:sx n="1" d="1"/>
        <a:sy n="1" d="1"/>
      </p:scale>
      <p:origin x="0" y="0"/>
    </p:cViewPr>
  </p:notesTextViewPr>
  <p:notesViewPr>
    <p:cSldViewPr snapToGrid="0">
      <p:cViewPr varScale="1">
        <p:scale>
          <a:sx n="77" d="100"/>
          <a:sy n="77" d="100"/>
        </p:scale>
        <p:origin x="327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5"/>
          </p:nvPr>
        </p:nvSpPr>
        <p:spPr>
          <a:xfrm>
            <a:off x="3796572" y="0"/>
            <a:ext cx="2918831" cy="331073"/>
          </a:xfrm>
          <a:prstGeom prst="rect">
            <a:avLst/>
          </a:prstGeom>
        </p:spPr>
        <p:txBody>
          <a:bodyPr vert="horz" lIns="91440" tIns="45720" rIns="91440" bIns="45720" rtlCol="0" anchor="b"/>
          <a:lstStyle>
            <a:lvl1pPr algn="r">
              <a:defRPr sz="1200"/>
            </a:lvl1pPr>
          </a:lstStyle>
          <a:p>
            <a:fld id="{1AD46590-B6C9-4AEC-A852-077E7605DDBC}" type="slidenum">
              <a:rPr kumimoji="1" lang="ja-JP" altLang="en-US" smtClean="0"/>
              <a:t>‹#›</a:t>
            </a:fld>
            <a:endParaRPr kumimoji="1" lang="ja-JP" altLang="en-US"/>
          </a:p>
        </p:txBody>
      </p:sp>
      <p:sp>
        <p:nvSpPr>
          <p:cNvPr id="4" name="スライド イメージ プレースホルダー 3"/>
          <p:cNvSpPr>
            <a:spLocks noGrp="1" noRot="1" noChangeAspect="1"/>
          </p:cNvSpPr>
          <p:nvPr>
            <p:ph type="sldImg" idx="2"/>
          </p:nvPr>
        </p:nvSpPr>
        <p:spPr>
          <a:xfrm>
            <a:off x="832061" y="22068"/>
            <a:ext cx="5071640" cy="2853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0" y="3049049"/>
            <a:ext cx="6734204" cy="6795196"/>
          </a:xfrm>
          <a:prstGeom prst="rect">
            <a:avLst/>
          </a:prstGeom>
        </p:spPr>
        <p:txBody>
          <a:bodyPr vert="horz" lIns="91440" tIns="45720" rIns="91440" bIns="0" rtlCol="0"/>
          <a:lstStyle/>
          <a:p>
            <a:pPr lvl="0"/>
            <a:r>
              <a:rPr kumimoji="1" lang="ja-JP" altLang="en-US" dirty="0"/>
              <a:t>マスター テキストの書式設定</a:t>
            </a:r>
          </a:p>
        </p:txBody>
      </p:sp>
    </p:spTree>
    <p:extLst>
      <p:ext uri="{BB962C8B-B14F-4D97-AF65-F5344CB8AC3E}">
        <p14:creationId xmlns:p14="http://schemas.microsoft.com/office/powerpoint/2010/main" val="3887645103"/>
      </p:ext>
    </p:extLst>
  </p:cSld>
  <p:clrMap bg1="lt1" tx1="dk1" bg2="lt2" tx2="dk2" accent1="accent1" accent2="accent2" accent3="accent3" accent4="accent4" accent5="accent5" accent6="accent6" hlink="hlink" folHlink="folHlink"/>
  <p:notesStyle>
    <a:lvl1pPr marL="0" algn="just" defTabSz="914400" rtl="0" eaLnBrk="1" latinLnBrk="0" hangingPunct="1">
      <a:lnSpc>
        <a:spcPct val="150000"/>
      </a:lnSpc>
      <a:defRPr kumimoji="1" sz="14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本年度本委員会の副委員長を仰せつかっております早嶋でございます。</a:t>
            </a:r>
            <a:endParaRPr lang="en-US" altLang="ja-JP" dirty="0"/>
          </a:p>
          <a:p>
            <a:r>
              <a:rPr lang="ja-JP" altLang="en-US" dirty="0"/>
              <a:t>総務／財務を担当しております私の方からは、現時点で判明している前売り入場チケットの販売情報を中心にご説明します。</a:t>
            </a:r>
            <a:endParaRPr lang="en-US" altLang="ja-JP" dirty="0"/>
          </a:p>
          <a:p>
            <a:r>
              <a:rPr lang="ja-JP" altLang="en-US" dirty="0"/>
              <a:t>（次のスライドへ）</a:t>
            </a:r>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1</a:t>
            </a:fld>
            <a:endParaRPr lang="ja-JP" altLang="en-US"/>
          </a:p>
        </p:txBody>
      </p:sp>
      <p:sp>
        <p:nvSpPr>
          <p:cNvPr id="13" name="スライド イメージ プレースホルダー 12">
            <a:extLst>
              <a:ext uri="{FF2B5EF4-FFF2-40B4-BE49-F238E27FC236}">
                <a16:creationId xmlns:a16="http://schemas.microsoft.com/office/drawing/2014/main" id="{51F296E4-C4E8-BB4B-10C3-82F9CEEDF397}"/>
              </a:ext>
            </a:extLst>
          </p:cNvPr>
          <p:cNvSpPr>
            <a:spLocks noGrp="1" noRot="1" noChangeAspect="1"/>
          </p:cNvSpPr>
          <p:nvPr>
            <p:ph type="sldImg"/>
          </p:nvPr>
        </p:nvSpPr>
        <p:spPr/>
      </p:sp>
    </p:spTree>
    <p:extLst>
      <p:ext uri="{BB962C8B-B14F-4D97-AF65-F5344CB8AC3E}">
        <p14:creationId xmlns:p14="http://schemas.microsoft.com/office/powerpoint/2010/main" val="3007711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では、皆さんの大きな関心事項であろう「安く買えるのか？」ということについて現時点で判明していることをお伝えします。</a:t>
            </a:r>
            <a:endParaRPr lang="en-US" altLang="ja-JP" dirty="0"/>
          </a:p>
          <a:p>
            <a:r>
              <a:rPr lang="ja-JP" altLang="en-US" dirty="0"/>
              <a:t>定価販売が原則と伺っていますが、他者からチケットの譲渡を受けるときに定価以下で購入しても問題はないそうです。</a:t>
            </a:r>
            <a:endParaRPr lang="en-US" altLang="ja-JP" dirty="0"/>
          </a:p>
          <a:p>
            <a:r>
              <a:rPr lang="ja-JP" altLang="en-US" dirty="0"/>
              <a:t>一例を挙げますと、仮にクラブで</a:t>
            </a:r>
            <a:r>
              <a:rPr lang="en-US" altLang="ja-JP" dirty="0"/>
              <a:t>100</a:t>
            </a:r>
            <a:r>
              <a:rPr lang="ja-JP" altLang="en-US" dirty="0"/>
              <a:t>枚を定価で購入してクラブ会員やそのご家族には２割引で販売するという方法を取ることは可能です。</a:t>
            </a:r>
            <a:endParaRPr lang="en-US" altLang="ja-JP" dirty="0"/>
          </a:p>
          <a:p>
            <a:r>
              <a:rPr lang="ja-JP" altLang="en-US" dirty="0"/>
              <a:t>結果としてその２割引の分はクラブ負担になるとは思いますが。</a:t>
            </a:r>
            <a:endParaRPr lang="en-US" altLang="ja-JP" dirty="0"/>
          </a:p>
          <a:p>
            <a:r>
              <a:rPr lang="ja-JP" altLang="en-US" dirty="0"/>
              <a:t>また、報道等でご存じの方もおられるかもしれませんが、関西経済連合会の幹事社に対して</a:t>
            </a:r>
            <a:r>
              <a:rPr lang="en-US" altLang="ja-JP" dirty="0"/>
              <a:t>1</a:t>
            </a:r>
            <a:r>
              <a:rPr lang="ja-JP" altLang="en-US" dirty="0"/>
              <a:t>社あたり</a:t>
            </a:r>
            <a:r>
              <a:rPr lang="en-US" altLang="ja-JP" dirty="0"/>
              <a:t>10</a:t>
            </a:r>
            <a:r>
              <a:rPr lang="ja-JP" altLang="en-US" dirty="0"/>
              <a:t>万枚を超える前売り入場券の購入を求められています。</a:t>
            </a:r>
            <a:endParaRPr lang="en-US" altLang="ja-JP" dirty="0"/>
          </a:p>
          <a:p>
            <a:r>
              <a:rPr lang="ja-JP" altLang="en-US" dirty="0"/>
              <a:t>企業によっては処理しきれないところが出てくるかもしれませんので、そのチケットを安く譲っていただける可能性はあると考えております。</a:t>
            </a:r>
            <a:endParaRPr lang="en-US" altLang="ja-JP" dirty="0"/>
          </a:p>
          <a:p>
            <a:r>
              <a:rPr lang="ja-JP" altLang="en-US" dirty="0"/>
              <a:t>なお、後程新開チームリーダーから詳細の説明がありますが、開幕前日の</a:t>
            </a:r>
            <a:r>
              <a:rPr lang="en-US" altLang="ja-JP" dirty="0"/>
              <a:t>2025</a:t>
            </a:r>
            <a:r>
              <a:rPr lang="ja-JP" altLang="en-US" dirty="0"/>
              <a:t>年</a:t>
            </a:r>
            <a:r>
              <a:rPr lang="en-US" altLang="ja-JP" dirty="0"/>
              <a:t>4</a:t>
            </a:r>
            <a:r>
              <a:rPr lang="ja-JP" altLang="en-US" dirty="0"/>
              <a:t>月</a:t>
            </a:r>
            <a:r>
              <a:rPr lang="en-US" altLang="ja-JP" dirty="0"/>
              <a:t>12</a:t>
            </a:r>
            <a:r>
              <a:rPr lang="ja-JP" altLang="en-US" dirty="0"/>
              <a:t>日（土）に地区主催で開幕祭を大阪国際会議場で実施する予定です。</a:t>
            </a:r>
            <a:endParaRPr lang="en-US" altLang="ja-JP" dirty="0"/>
          </a:p>
          <a:p>
            <a:r>
              <a:rPr lang="ja-JP" altLang="en-US" dirty="0"/>
              <a:t>翌日が開幕日ということもあり、その日に入場できるチケットが入手できないかについては本委員会で現在検討中です。</a:t>
            </a:r>
            <a:endParaRPr lang="en-US" altLang="ja-JP" dirty="0"/>
          </a:p>
          <a:p>
            <a:pPr lvl="0"/>
            <a:r>
              <a:rPr lang="ja-JP" altLang="en-US" dirty="0"/>
              <a:t>（次のスライドへ）</a:t>
            </a:r>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10</a:t>
            </a:fld>
            <a:endParaRPr lang="ja-JP" altLang="en-US"/>
          </a:p>
        </p:txBody>
      </p:sp>
      <p:sp>
        <p:nvSpPr>
          <p:cNvPr id="13" name="スライド イメージ プレースホルダー 12">
            <a:extLst>
              <a:ext uri="{FF2B5EF4-FFF2-40B4-BE49-F238E27FC236}">
                <a16:creationId xmlns:a16="http://schemas.microsoft.com/office/drawing/2014/main" id="{F7BF0467-55A0-8AB4-A752-64B61A5A16A9}"/>
              </a:ext>
            </a:extLst>
          </p:cNvPr>
          <p:cNvSpPr>
            <a:spLocks noGrp="1" noRot="1" noChangeAspect="1"/>
          </p:cNvSpPr>
          <p:nvPr>
            <p:ph type="sldImg"/>
          </p:nvPr>
        </p:nvSpPr>
        <p:spPr/>
      </p:sp>
    </p:spTree>
    <p:extLst>
      <p:ext uri="{BB962C8B-B14F-4D97-AF65-F5344CB8AC3E}">
        <p14:creationId xmlns:p14="http://schemas.microsoft.com/office/powerpoint/2010/main" val="2316623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では、次にお伝えしたいことの２点目、万博公式ロゴマークと公式キャラクターについてです。</a:t>
            </a:r>
            <a:endParaRPr lang="en-US" altLang="ja-JP" dirty="0"/>
          </a:p>
          <a:p>
            <a:r>
              <a:rPr lang="ja-JP" altLang="en-US" dirty="0"/>
              <a:t>両者を混同されている方が居られるかもしれませんので、念のためご説明します。</a:t>
            </a:r>
            <a:endParaRPr lang="en-US" altLang="ja-JP" dirty="0"/>
          </a:p>
          <a:p>
            <a:r>
              <a:rPr lang="ja-JP" altLang="en-US" dirty="0"/>
              <a:t>まず、ミャクミャクですが、ロゴではなくキャラクターです。</a:t>
            </a:r>
            <a:endParaRPr lang="en-US" altLang="ja-JP" dirty="0"/>
          </a:p>
          <a:p>
            <a:r>
              <a:rPr lang="ja-JP" altLang="en-US" dirty="0"/>
              <a:t>また、公式ロゴマークは文字を含めた一体型ロゴですので、文字とマークを切り離して使用することはできません。</a:t>
            </a:r>
            <a:endParaRPr lang="en-US" altLang="ja-JP" dirty="0"/>
          </a:p>
          <a:p>
            <a:r>
              <a:rPr lang="ja-JP" altLang="en-US" dirty="0"/>
              <a:t>どちらも著作権および使用規定が厳密に定められていますので、無断使用は厳禁です。</a:t>
            </a:r>
            <a:endParaRPr lang="en-US" altLang="ja-JP" dirty="0"/>
          </a:p>
          <a:p>
            <a:r>
              <a:rPr lang="ja-JP" altLang="en-US" dirty="0"/>
              <a:t>自クラブで利用される場合は十分にご留意ください。</a:t>
            </a:r>
            <a:endParaRPr lang="en-US" altLang="ja-JP" dirty="0"/>
          </a:p>
          <a:p>
            <a:r>
              <a:rPr lang="ja-JP" altLang="en-US" dirty="0"/>
              <a:t>（次のスライドへ）</a:t>
            </a:r>
          </a:p>
          <a:p>
            <a:endParaRPr lang="ja-JP" altLang="en-US" dirty="0"/>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11</a:t>
            </a:fld>
            <a:endParaRPr lang="ja-JP" altLang="en-US"/>
          </a:p>
        </p:txBody>
      </p:sp>
      <p:sp>
        <p:nvSpPr>
          <p:cNvPr id="13" name="スライド イメージ プレースホルダー 12">
            <a:extLst>
              <a:ext uri="{FF2B5EF4-FFF2-40B4-BE49-F238E27FC236}">
                <a16:creationId xmlns:a16="http://schemas.microsoft.com/office/drawing/2014/main" id="{C6F83863-B521-16C4-1465-D70D81FE658C}"/>
              </a:ext>
            </a:extLst>
          </p:cNvPr>
          <p:cNvSpPr>
            <a:spLocks noGrp="1" noRot="1" noChangeAspect="1"/>
          </p:cNvSpPr>
          <p:nvPr>
            <p:ph type="sldImg"/>
          </p:nvPr>
        </p:nvSpPr>
        <p:spPr/>
      </p:sp>
    </p:spTree>
    <p:extLst>
      <p:ext uri="{BB962C8B-B14F-4D97-AF65-F5344CB8AC3E}">
        <p14:creationId xmlns:p14="http://schemas.microsoft.com/office/powerpoint/2010/main" val="3501765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画面右下に「</a:t>
            </a:r>
            <a:r>
              <a:rPr lang="en-US" altLang="ja-JP" dirty="0"/>
              <a:t>MEET</a:t>
            </a:r>
            <a:r>
              <a:rPr lang="ja-JP" altLang="en-US" dirty="0"/>
              <a:t> </a:t>
            </a:r>
            <a:r>
              <a:rPr lang="en-US" altLang="ja-JP" dirty="0"/>
              <a:t>ME</a:t>
            </a:r>
            <a:r>
              <a:rPr lang="ja-JP" altLang="en-US" dirty="0"/>
              <a:t> </a:t>
            </a:r>
            <a:r>
              <a:rPr lang="en-US" altLang="ja-JP" dirty="0"/>
              <a:t>AT</a:t>
            </a:r>
            <a:r>
              <a:rPr lang="ja-JP" altLang="en-US" dirty="0"/>
              <a:t> </a:t>
            </a:r>
            <a:r>
              <a:rPr lang="en-US" altLang="ja-JP" dirty="0"/>
              <a:t>EXPO 2025</a:t>
            </a:r>
            <a:r>
              <a:rPr lang="ja-JP" altLang="en-US" dirty="0"/>
              <a:t>」というメッセージと共に公式ロゴマークがありますが、このメッセージ付きロゴマークは万博機運醸成のために広く</a:t>
            </a:r>
            <a:r>
              <a:rPr lang="en-US" altLang="ja-JP" dirty="0"/>
              <a:t>PR</a:t>
            </a:r>
            <a:r>
              <a:rPr lang="ja-JP" altLang="en-US" dirty="0"/>
              <a:t>する目的で作られたものですので、申請さえ行えば無償で使用することが可能です。</a:t>
            </a:r>
            <a:endParaRPr lang="en-US" altLang="ja-JP" dirty="0"/>
          </a:p>
          <a:p>
            <a:r>
              <a:rPr lang="ja-JP" altLang="en-US" dirty="0"/>
              <a:t>当地区として登録済みですので、このように使用しております。</a:t>
            </a:r>
            <a:endParaRPr lang="en-US" altLang="ja-JP" dirty="0"/>
          </a:p>
          <a:p>
            <a:r>
              <a:rPr lang="ja-JP" altLang="en-US" dirty="0"/>
              <a:t>ただし、このメッセージ付きロゴマークを広告やポスターに使用することはできません。</a:t>
            </a:r>
            <a:endParaRPr lang="en-US" altLang="ja-JP" dirty="0"/>
          </a:p>
          <a:p>
            <a:r>
              <a:rPr lang="ja-JP" altLang="en-US" dirty="0"/>
              <a:t>利用制限があることをお含みおきいただく必要はありますが、各クラブでも是非、登録をご検討ください。</a:t>
            </a:r>
            <a:endParaRPr lang="en-US" altLang="ja-JP" dirty="0"/>
          </a:p>
          <a:p>
            <a:r>
              <a:rPr lang="ja-JP" altLang="en-US" dirty="0"/>
              <a:t>（次のスライドへ）</a:t>
            </a:r>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12</a:t>
            </a:fld>
            <a:endParaRPr lang="ja-JP" altLang="en-US"/>
          </a:p>
        </p:txBody>
      </p:sp>
      <p:sp>
        <p:nvSpPr>
          <p:cNvPr id="13" name="スライド イメージ プレースホルダー 12">
            <a:extLst>
              <a:ext uri="{FF2B5EF4-FFF2-40B4-BE49-F238E27FC236}">
                <a16:creationId xmlns:a16="http://schemas.microsoft.com/office/drawing/2014/main" id="{EAAA1D0B-A023-F713-D470-D76014CDACEF}"/>
              </a:ext>
            </a:extLst>
          </p:cNvPr>
          <p:cNvSpPr>
            <a:spLocks noGrp="1" noRot="1" noChangeAspect="1"/>
          </p:cNvSpPr>
          <p:nvPr>
            <p:ph type="sldImg"/>
          </p:nvPr>
        </p:nvSpPr>
        <p:spPr/>
      </p:sp>
    </p:spTree>
    <p:extLst>
      <p:ext uri="{BB962C8B-B14F-4D97-AF65-F5344CB8AC3E}">
        <p14:creationId xmlns:p14="http://schemas.microsoft.com/office/powerpoint/2010/main" val="2281318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今、メッセージ付きロゴマークは無償で使用できるとご説明しましたが、「ミャクミャク」は有償です。</a:t>
            </a:r>
            <a:endParaRPr lang="en-US" altLang="ja-JP" dirty="0"/>
          </a:p>
          <a:p>
            <a:r>
              <a:rPr lang="en-US" altLang="ja-JP" dirty="0"/>
              <a:t>TV</a:t>
            </a:r>
            <a:r>
              <a:rPr lang="ja-JP" altLang="en-US" dirty="0"/>
              <a:t>や報道等で「ミャクミャク」がイベント会場に出向き万博を</a:t>
            </a:r>
            <a:r>
              <a:rPr lang="en-US" altLang="ja-JP" dirty="0"/>
              <a:t>PR</a:t>
            </a:r>
            <a:r>
              <a:rPr lang="ja-JP" altLang="en-US" dirty="0"/>
              <a:t>している映像や写真をご覧になられた方もおられるかと思いますが、クラブ行事等へ呼びたい場合は少なくとも</a:t>
            </a:r>
            <a:r>
              <a:rPr lang="en-US" altLang="ja-JP" dirty="0"/>
              <a:t>100</a:t>
            </a:r>
            <a:r>
              <a:rPr lang="ja-JP" altLang="en-US" dirty="0"/>
              <a:t>万円以上の資金提供をする必要があります。</a:t>
            </a:r>
            <a:endParaRPr lang="en-US" altLang="ja-JP" dirty="0"/>
          </a:p>
          <a:p>
            <a:r>
              <a:rPr lang="ja-JP" altLang="en-US" dirty="0"/>
              <a:t>広告やポスターに使用するのみの用途でしたら</a:t>
            </a:r>
            <a:r>
              <a:rPr lang="en-US" altLang="ja-JP" dirty="0"/>
              <a:t>10</a:t>
            </a:r>
            <a:r>
              <a:rPr lang="ja-JP" altLang="en-US" dirty="0"/>
              <a:t>万円以上の資金提供で実現可能です。</a:t>
            </a:r>
            <a:endParaRPr lang="en-US" altLang="ja-JP" dirty="0"/>
          </a:p>
          <a:p>
            <a:pPr lvl="0"/>
            <a:r>
              <a:rPr lang="ja-JP" altLang="en-US" dirty="0"/>
              <a:t>（次のスライドへ）</a:t>
            </a:r>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13</a:t>
            </a:fld>
            <a:endParaRPr lang="ja-JP" altLang="en-US"/>
          </a:p>
        </p:txBody>
      </p:sp>
      <p:sp>
        <p:nvSpPr>
          <p:cNvPr id="13" name="スライド イメージ プレースホルダー 12">
            <a:extLst>
              <a:ext uri="{FF2B5EF4-FFF2-40B4-BE49-F238E27FC236}">
                <a16:creationId xmlns:a16="http://schemas.microsoft.com/office/drawing/2014/main" id="{A5C6B27B-E44E-67BC-53EC-C25A81E9C533}"/>
              </a:ext>
            </a:extLst>
          </p:cNvPr>
          <p:cNvSpPr>
            <a:spLocks noGrp="1" noRot="1" noChangeAspect="1"/>
          </p:cNvSpPr>
          <p:nvPr>
            <p:ph type="sldImg"/>
          </p:nvPr>
        </p:nvSpPr>
        <p:spPr/>
      </p:sp>
    </p:spTree>
    <p:extLst>
      <p:ext uri="{BB962C8B-B14F-4D97-AF65-F5344CB8AC3E}">
        <p14:creationId xmlns:p14="http://schemas.microsoft.com/office/powerpoint/2010/main" val="930483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万博の公式ロゴマークやキャラクターを使用する条件をまとめますと３つのパターンに分類されます。</a:t>
            </a:r>
            <a:endParaRPr lang="en-US" altLang="ja-JP" dirty="0"/>
          </a:p>
          <a:p>
            <a:r>
              <a:rPr lang="ja-JP" altLang="en-US" dirty="0"/>
              <a:t>一番低いグレードは無償で利用できるメッセージ付きロゴマークですが、キャラクターは利用できません。</a:t>
            </a:r>
            <a:endParaRPr lang="en-US" altLang="ja-JP" dirty="0"/>
          </a:p>
          <a:p>
            <a:r>
              <a:rPr lang="en-US" altLang="ja-JP" dirty="0"/>
              <a:t>10</a:t>
            </a:r>
            <a:r>
              <a:rPr lang="ja-JP" altLang="en-US" dirty="0"/>
              <a:t>万円以上を寄付すると「応援者」というグレードに上がり、ロゴやキャラクターの使用が可能となりますが、キャラクターはメッセージ付きの一体型キャラクターに限られます。</a:t>
            </a:r>
            <a:endParaRPr lang="en-US" altLang="ja-JP" dirty="0"/>
          </a:p>
          <a:p>
            <a:r>
              <a:rPr lang="en-US" altLang="ja-JP" dirty="0"/>
              <a:t>100</a:t>
            </a:r>
            <a:r>
              <a:rPr lang="ja-JP" altLang="en-US" dirty="0"/>
              <a:t>万円以上の資金提供であれば「協賛者」という扱いとなり、この中ではロゴやキャラクターの使用に最も制限が少なくなります。</a:t>
            </a:r>
            <a:endParaRPr lang="en-US" altLang="ja-JP" dirty="0"/>
          </a:p>
          <a:p>
            <a:pPr lvl="0"/>
            <a:r>
              <a:rPr lang="ja-JP" altLang="en-US" dirty="0"/>
              <a:t>（次のスライドへ）</a:t>
            </a:r>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14</a:t>
            </a:fld>
            <a:endParaRPr lang="ja-JP" altLang="en-US"/>
          </a:p>
        </p:txBody>
      </p:sp>
      <p:sp>
        <p:nvSpPr>
          <p:cNvPr id="13" name="スライド イメージ プレースホルダー 12">
            <a:extLst>
              <a:ext uri="{FF2B5EF4-FFF2-40B4-BE49-F238E27FC236}">
                <a16:creationId xmlns:a16="http://schemas.microsoft.com/office/drawing/2014/main" id="{3BAB949D-99EA-41FD-3B81-1138B4C93436}"/>
              </a:ext>
            </a:extLst>
          </p:cNvPr>
          <p:cNvSpPr>
            <a:spLocks noGrp="1" noRot="1" noChangeAspect="1"/>
          </p:cNvSpPr>
          <p:nvPr>
            <p:ph type="sldImg"/>
          </p:nvPr>
        </p:nvSpPr>
        <p:spPr/>
      </p:sp>
    </p:spTree>
    <p:extLst>
      <p:ext uri="{BB962C8B-B14F-4D97-AF65-F5344CB8AC3E}">
        <p14:creationId xmlns:p14="http://schemas.microsoft.com/office/powerpoint/2010/main" val="153687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こちらの表はどのグレードでどんなロゴマークやキャラクターが使えるのか？をお示ししたものです。</a:t>
            </a:r>
            <a:endParaRPr lang="en-US" altLang="ja-JP" dirty="0"/>
          </a:p>
          <a:p>
            <a:r>
              <a:rPr lang="ja-JP" altLang="en-US" dirty="0"/>
              <a:t>広告やチラシ・ポスターにロゴマークやキャラクターを使用されたいとお考えの場合は、まずは「応援者」になられることをお勧めします。</a:t>
            </a:r>
            <a:endParaRPr lang="en-US" altLang="ja-JP" dirty="0"/>
          </a:p>
          <a:p>
            <a:pPr lvl="0"/>
            <a:r>
              <a:rPr lang="ja-JP" altLang="en-US" dirty="0"/>
              <a:t>（次のスライドへ）</a:t>
            </a:r>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15</a:t>
            </a:fld>
            <a:endParaRPr lang="ja-JP" altLang="en-US"/>
          </a:p>
        </p:txBody>
      </p:sp>
      <p:sp>
        <p:nvSpPr>
          <p:cNvPr id="13" name="スライド イメージ プレースホルダー 12">
            <a:extLst>
              <a:ext uri="{FF2B5EF4-FFF2-40B4-BE49-F238E27FC236}">
                <a16:creationId xmlns:a16="http://schemas.microsoft.com/office/drawing/2014/main" id="{F4007D1F-DDEE-C31A-5EF1-A0F2BE7214EA}"/>
              </a:ext>
            </a:extLst>
          </p:cNvPr>
          <p:cNvSpPr>
            <a:spLocks noGrp="1" noRot="1" noChangeAspect="1"/>
          </p:cNvSpPr>
          <p:nvPr>
            <p:ph type="sldImg"/>
          </p:nvPr>
        </p:nvSpPr>
        <p:spPr/>
      </p:sp>
    </p:spTree>
    <p:extLst>
      <p:ext uri="{BB962C8B-B14F-4D97-AF65-F5344CB8AC3E}">
        <p14:creationId xmlns:p14="http://schemas.microsoft.com/office/powerpoint/2010/main" val="2442761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では、最後に当地区内での万博に関する問い合わせ窓口についてご説明します。</a:t>
            </a:r>
            <a:endParaRPr lang="en-US" altLang="ja-JP" dirty="0"/>
          </a:p>
          <a:p>
            <a:r>
              <a:rPr lang="ja-JP" altLang="en-US" dirty="0"/>
              <a:t>１年以上先の話になりますが、来年の</a:t>
            </a:r>
            <a:r>
              <a:rPr lang="en-US" altLang="ja-JP" dirty="0"/>
              <a:t>12</a:t>
            </a:r>
            <a:r>
              <a:rPr lang="ja-JP" altLang="en-US" dirty="0"/>
              <a:t>月頃よりガバナー事務所内に窓口を設置する方向で現在、検討を進めております。</a:t>
            </a:r>
            <a:endParaRPr lang="en-US" altLang="ja-JP" dirty="0"/>
          </a:p>
          <a:p>
            <a:r>
              <a:rPr lang="ja-JP" altLang="en-US" dirty="0"/>
              <a:t>設置期間は万博終了後の</a:t>
            </a:r>
            <a:r>
              <a:rPr lang="en-US" altLang="ja-JP" dirty="0"/>
              <a:t>2025</a:t>
            </a:r>
            <a:r>
              <a:rPr lang="ja-JP" altLang="en-US" dirty="0"/>
              <a:t>年</a:t>
            </a:r>
            <a:r>
              <a:rPr lang="en-US" altLang="ja-JP" dirty="0"/>
              <a:t>12</a:t>
            </a:r>
            <a:r>
              <a:rPr lang="ja-JP" altLang="en-US" dirty="0"/>
              <a:t>月頃までを想定しており、期間中は平日の</a:t>
            </a:r>
            <a:r>
              <a:rPr lang="en-US" altLang="ja-JP" dirty="0"/>
              <a:t>9</a:t>
            </a:r>
            <a:r>
              <a:rPr lang="ja-JP" altLang="en-US" dirty="0"/>
              <a:t>：</a:t>
            </a:r>
            <a:r>
              <a:rPr lang="en-US" altLang="ja-JP" dirty="0"/>
              <a:t>30</a:t>
            </a:r>
            <a:r>
              <a:rPr lang="ja-JP" altLang="en-US" dirty="0"/>
              <a:t>～</a:t>
            </a:r>
            <a:r>
              <a:rPr lang="en-US" altLang="ja-JP" dirty="0"/>
              <a:t>18</a:t>
            </a:r>
            <a:r>
              <a:rPr lang="ja-JP" altLang="en-US" dirty="0"/>
              <a:t>：</a:t>
            </a:r>
            <a:r>
              <a:rPr lang="en-US" altLang="ja-JP" dirty="0"/>
              <a:t>00</a:t>
            </a:r>
            <a:r>
              <a:rPr lang="ja-JP" altLang="en-US" dirty="0"/>
              <a:t>（基本的にはガバナー事務所の勤務時間に合わせることになります）の間での対応を予定しております。</a:t>
            </a:r>
            <a:endParaRPr lang="en-US" altLang="ja-JP" dirty="0"/>
          </a:p>
          <a:p>
            <a:r>
              <a:rPr lang="ja-JP" altLang="en-US" dirty="0"/>
              <a:t>ただ、どのような問い合わせが海外を含めてどこからどのように来るのかが想定できないこともあり、今のところ業務内容は画面に表示しているような一般的な問い合わせ内容を想定しております。</a:t>
            </a:r>
            <a:endParaRPr lang="en-US" altLang="ja-JP" dirty="0"/>
          </a:p>
          <a:p>
            <a:r>
              <a:rPr lang="ja-JP" altLang="en-US" dirty="0"/>
              <a:t>（次のスライドへ）</a:t>
            </a:r>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16</a:t>
            </a:fld>
            <a:endParaRPr lang="ja-JP" altLang="en-US"/>
          </a:p>
        </p:txBody>
      </p:sp>
      <p:sp>
        <p:nvSpPr>
          <p:cNvPr id="13" name="スライド イメージ プレースホルダー 12">
            <a:extLst>
              <a:ext uri="{FF2B5EF4-FFF2-40B4-BE49-F238E27FC236}">
                <a16:creationId xmlns:a16="http://schemas.microsoft.com/office/drawing/2014/main" id="{83AC10E6-6214-8E9F-9EE9-8EEE6D8C0BD3}"/>
              </a:ext>
            </a:extLst>
          </p:cNvPr>
          <p:cNvSpPr>
            <a:spLocks noGrp="1" noRot="1" noChangeAspect="1"/>
          </p:cNvSpPr>
          <p:nvPr>
            <p:ph type="sldImg"/>
          </p:nvPr>
        </p:nvSpPr>
        <p:spPr/>
      </p:sp>
    </p:spTree>
    <p:extLst>
      <p:ext uri="{BB962C8B-B14F-4D97-AF65-F5344CB8AC3E}">
        <p14:creationId xmlns:p14="http://schemas.microsoft.com/office/powerpoint/2010/main" val="30262783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私からのご説明は以上となります。</a:t>
            </a:r>
            <a:endParaRPr lang="en-US" altLang="ja-JP" dirty="0"/>
          </a:p>
          <a:p>
            <a:r>
              <a:rPr lang="ja-JP" altLang="en-US" dirty="0"/>
              <a:t>短い時間の中で駆け足でご説明した部分や内容を端折っている部分もございます。</a:t>
            </a:r>
            <a:endParaRPr lang="en-US" altLang="ja-JP" dirty="0"/>
          </a:p>
          <a:p>
            <a:r>
              <a:rPr lang="ja-JP" altLang="en-US" dirty="0"/>
              <a:t>質疑応答の時間が取れればよかったのですが、時間の都合上難しい状況です。</a:t>
            </a:r>
            <a:endParaRPr lang="en-US" altLang="ja-JP" dirty="0"/>
          </a:p>
          <a:p>
            <a:r>
              <a:rPr lang="ja-JP" altLang="en-US" dirty="0"/>
              <a:t>ご不明な点がございましたら、メール等で本委員会までお問い合わせいただきますと幸いです。</a:t>
            </a:r>
            <a:endParaRPr lang="en-US" altLang="ja-JP" dirty="0"/>
          </a:p>
          <a:p>
            <a:r>
              <a:rPr lang="ja-JP" altLang="en-US" dirty="0"/>
              <a:t>ご清聴ありがとうございました。</a:t>
            </a:r>
            <a:endParaRPr lang="en-US" altLang="ja-JP" dirty="0"/>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17</a:t>
            </a:fld>
            <a:endParaRPr lang="ja-JP" altLang="en-US"/>
          </a:p>
        </p:txBody>
      </p:sp>
      <p:sp>
        <p:nvSpPr>
          <p:cNvPr id="13" name="スライド イメージ プレースホルダー 12">
            <a:extLst>
              <a:ext uri="{FF2B5EF4-FFF2-40B4-BE49-F238E27FC236}">
                <a16:creationId xmlns:a16="http://schemas.microsoft.com/office/drawing/2014/main" id="{B80259FC-E547-307E-CEF9-C38C8FFE9EDA}"/>
              </a:ext>
            </a:extLst>
          </p:cNvPr>
          <p:cNvSpPr>
            <a:spLocks noGrp="1" noRot="1" noChangeAspect="1"/>
          </p:cNvSpPr>
          <p:nvPr>
            <p:ph type="sldImg"/>
          </p:nvPr>
        </p:nvSpPr>
        <p:spPr/>
      </p:sp>
    </p:spTree>
    <p:extLst>
      <p:ext uri="{BB962C8B-B14F-4D97-AF65-F5344CB8AC3E}">
        <p14:creationId xmlns:p14="http://schemas.microsoft.com/office/powerpoint/2010/main" val="2415720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本日、皆様にお伝えしたいことは画面に表示されているとおり、前売り入場チケット、万博のロゴマークとキャラクター、そして問い合わせ窓口の３点です。</a:t>
            </a:r>
            <a:endParaRPr lang="en-US" altLang="ja-JP" dirty="0"/>
          </a:p>
          <a:p>
            <a:r>
              <a:rPr lang="ja-JP" altLang="en-US" dirty="0"/>
              <a:t>（次のスライドへ）</a:t>
            </a:r>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2</a:t>
            </a:fld>
            <a:endParaRPr lang="ja-JP" altLang="en-US"/>
          </a:p>
        </p:txBody>
      </p:sp>
      <p:sp>
        <p:nvSpPr>
          <p:cNvPr id="13" name="スライド イメージ プレースホルダー 12">
            <a:extLst>
              <a:ext uri="{FF2B5EF4-FFF2-40B4-BE49-F238E27FC236}">
                <a16:creationId xmlns:a16="http://schemas.microsoft.com/office/drawing/2014/main" id="{039D3CF5-A3F6-C724-A9FD-5AC72B8E8E81}"/>
              </a:ext>
            </a:extLst>
          </p:cNvPr>
          <p:cNvSpPr>
            <a:spLocks noGrp="1" noRot="1" noChangeAspect="1"/>
          </p:cNvSpPr>
          <p:nvPr>
            <p:ph type="sldImg"/>
          </p:nvPr>
        </p:nvSpPr>
        <p:spPr/>
      </p:sp>
    </p:spTree>
    <p:extLst>
      <p:ext uri="{BB962C8B-B14F-4D97-AF65-F5344CB8AC3E}">
        <p14:creationId xmlns:p14="http://schemas.microsoft.com/office/powerpoint/2010/main" val="802837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まず１点目、入場チケットが入手可能となる時期は報道でご存じの方もおられると思いますが、今月末の</a:t>
            </a:r>
            <a:r>
              <a:rPr lang="en-US" altLang="ja-JP" dirty="0"/>
              <a:t>11</a:t>
            </a:r>
            <a:r>
              <a:rPr lang="ja-JP" altLang="en-US" dirty="0"/>
              <a:t>月</a:t>
            </a:r>
            <a:r>
              <a:rPr lang="en-US" altLang="ja-JP" dirty="0"/>
              <a:t>30</a:t>
            </a:r>
            <a:r>
              <a:rPr lang="ja-JP" altLang="en-US" dirty="0"/>
              <a:t>日（木）から販売が開始されます。</a:t>
            </a:r>
            <a:endParaRPr lang="en-US" altLang="ja-JP" dirty="0"/>
          </a:p>
          <a:p>
            <a:r>
              <a:rPr lang="ja-JP" altLang="en-US" dirty="0"/>
              <a:t>前売り入場チケットは開幕前日まで購入することができますが、来年の</a:t>
            </a:r>
            <a:r>
              <a:rPr lang="en-US" altLang="ja-JP" dirty="0"/>
              <a:t>10</a:t>
            </a:r>
            <a:r>
              <a:rPr lang="ja-JP" altLang="en-US" dirty="0"/>
              <a:t>月</a:t>
            </a:r>
            <a:r>
              <a:rPr lang="en-US" altLang="ja-JP" dirty="0"/>
              <a:t>6</a:t>
            </a:r>
            <a:r>
              <a:rPr lang="ja-JP" altLang="en-US" dirty="0"/>
              <a:t>日までに購入した場合は超早期購入割引期間となり、</a:t>
            </a:r>
            <a:r>
              <a:rPr lang="en-US" altLang="ja-JP" dirty="0"/>
              <a:t>7,500</a:t>
            </a:r>
            <a:r>
              <a:rPr lang="ja-JP" altLang="en-US" dirty="0"/>
              <a:t>円の１日券を</a:t>
            </a:r>
            <a:r>
              <a:rPr lang="en-US" altLang="ja-JP" dirty="0"/>
              <a:t>20</a:t>
            </a:r>
            <a:r>
              <a:rPr lang="ja-JP" altLang="en-US" dirty="0"/>
              <a:t>％引きの</a:t>
            </a:r>
            <a:r>
              <a:rPr lang="en-US" altLang="ja-JP" dirty="0"/>
              <a:t>6,000</a:t>
            </a:r>
            <a:r>
              <a:rPr lang="ja-JP" altLang="en-US" dirty="0"/>
              <a:t>円で購入可能です。</a:t>
            </a:r>
            <a:endParaRPr lang="en-US" altLang="ja-JP" dirty="0"/>
          </a:p>
          <a:p>
            <a:r>
              <a:rPr lang="ja-JP" altLang="en-US" dirty="0"/>
              <a:t>超早期購入割引期間を過ぎた場合は、</a:t>
            </a:r>
            <a:r>
              <a:rPr lang="en-US" altLang="ja-JP" dirty="0"/>
              <a:t>700</a:t>
            </a:r>
            <a:r>
              <a:rPr lang="ja-JP" altLang="en-US" dirty="0"/>
              <a:t>円アップとなりますが、</a:t>
            </a:r>
            <a:r>
              <a:rPr lang="en-US" altLang="ja-JP" dirty="0"/>
              <a:t>6,700</a:t>
            </a:r>
            <a:r>
              <a:rPr lang="ja-JP" altLang="en-US" dirty="0"/>
              <a:t>円で購入することが可能です。</a:t>
            </a:r>
            <a:endParaRPr lang="en-US" altLang="ja-JP" dirty="0"/>
          </a:p>
          <a:p>
            <a:r>
              <a:rPr lang="ja-JP" altLang="en-US" dirty="0"/>
              <a:t>（次のスライドへ）</a:t>
            </a:r>
            <a:endParaRPr lang="en-US" altLang="ja-JP" dirty="0"/>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3</a:t>
            </a:fld>
            <a:endParaRPr lang="ja-JP" altLang="en-US"/>
          </a:p>
        </p:txBody>
      </p:sp>
      <p:sp>
        <p:nvSpPr>
          <p:cNvPr id="13" name="スライド イメージ プレースホルダー 12">
            <a:extLst>
              <a:ext uri="{FF2B5EF4-FFF2-40B4-BE49-F238E27FC236}">
                <a16:creationId xmlns:a16="http://schemas.microsoft.com/office/drawing/2014/main" id="{CB53B82D-4DAC-FE45-9581-61F94A8DD347}"/>
              </a:ext>
            </a:extLst>
          </p:cNvPr>
          <p:cNvSpPr>
            <a:spLocks noGrp="1" noRot="1" noChangeAspect="1"/>
          </p:cNvSpPr>
          <p:nvPr>
            <p:ph type="sldImg"/>
          </p:nvPr>
        </p:nvSpPr>
        <p:spPr/>
      </p:sp>
    </p:spTree>
    <p:extLst>
      <p:ext uri="{BB962C8B-B14F-4D97-AF65-F5344CB8AC3E}">
        <p14:creationId xmlns:p14="http://schemas.microsoft.com/office/powerpoint/2010/main" val="3121100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dirty="0"/>
              <a:t>1970</a:t>
            </a:r>
            <a:r>
              <a:rPr lang="ja-JP" altLang="en-US" dirty="0"/>
              <a:t>年の大阪万博を経験した私にとってはチケット＝紙のイメージが強いのですが、大阪・関西万博は電子チケットでの販売が原則となります。</a:t>
            </a:r>
            <a:endParaRPr lang="en-US" altLang="ja-JP" dirty="0"/>
          </a:p>
          <a:p>
            <a:r>
              <a:rPr lang="ja-JP" altLang="en-US" dirty="0"/>
              <a:t>電子チケットには</a:t>
            </a:r>
            <a:r>
              <a:rPr lang="en-US" altLang="ja-JP" dirty="0"/>
              <a:t>10</a:t>
            </a:r>
            <a:r>
              <a:rPr lang="ja-JP" altLang="en-US" dirty="0"/>
              <a:t>桁の識別番号が付与されており、これを誰が使って入場するのか？を管理するために「万博</a:t>
            </a:r>
            <a:r>
              <a:rPr lang="en-US" altLang="ja-JP" dirty="0"/>
              <a:t>ID</a:t>
            </a:r>
            <a:r>
              <a:rPr lang="ja-JP" altLang="en-US" dirty="0"/>
              <a:t>」という個人を特定するための</a:t>
            </a:r>
            <a:r>
              <a:rPr lang="en-US" altLang="ja-JP" dirty="0"/>
              <a:t>ID</a:t>
            </a:r>
            <a:r>
              <a:rPr lang="ja-JP" altLang="en-US" dirty="0"/>
              <a:t>を必ず取得する必要があります。</a:t>
            </a:r>
            <a:endParaRPr lang="en-US" altLang="ja-JP" dirty="0"/>
          </a:p>
          <a:p>
            <a:r>
              <a:rPr lang="en-US" altLang="ja-JP" dirty="0"/>
              <a:t>Z</a:t>
            </a:r>
            <a:r>
              <a:rPr lang="ja-JP" altLang="en-US" dirty="0"/>
              <a:t>世代と言われるスマホ世代や</a:t>
            </a:r>
            <a:r>
              <a:rPr lang="en-US" altLang="ja-JP" dirty="0"/>
              <a:t>IT</a:t>
            </a:r>
            <a:r>
              <a:rPr lang="ja-JP" altLang="en-US" dirty="0"/>
              <a:t>に強い方ならばいざ知らず、</a:t>
            </a:r>
            <a:r>
              <a:rPr lang="en-US" altLang="ja-JP" dirty="0"/>
              <a:t>IT</a:t>
            </a:r>
            <a:r>
              <a:rPr lang="ja-JP" altLang="en-US" dirty="0"/>
              <a:t>弱者には少しハードルが高いのではないかとは感じております。</a:t>
            </a:r>
            <a:endParaRPr lang="en-US" altLang="ja-JP" dirty="0"/>
          </a:p>
          <a:p>
            <a:r>
              <a:rPr lang="ja-JP" altLang="en-US" dirty="0"/>
              <a:t>（次のスライドへ）</a:t>
            </a:r>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4</a:t>
            </a:fld>
            <a:endParaRPr lang="ja-JP" altLang="en-US"/>
          </a:p>
        </p:txBody>
      </p:sp>
      <p:sp>
        <p:nvSpPr>
          <p:cNvPr id="13" name="スライド イメージ プレースホルダー 12">
            <a:extLst>
              <a:ext uri="{FF2B5EF4-FFF2-40B4-BE49-F238E27FC236}">
                <a16:creationId xmlns:a16="http://schemas.microsoft.com/office/drawing/2014/main" id="{429AAB6E-61B9-EF7F-9747-F7B3BAFDD7DB}"/>
              </a:ext>
            </a:extLst>
          </p:cNvPr>
          <p:cNvSpPr>
            <a:spLocks noGrp="1" noRot="1" noChangeAspect="1"/>
          </p:cNvSpPr>
          <p:nvPr>
            <p:ph type="sldImg"/>
          </p:nvPr>
        </p:nvSpPr>
        <p:spPr/>
      </p:sp>
    </p:spTree>
    <p:extLst>
      <p:ext uri="{BB962C8B-B14F-4D97-AF65-F5344CB8AC3E}">
        <p14:creationId xmlns:p14="http://schemas.microsoft.com/office/powerpoint/2010/main" val="2719104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では、万博に行くためにはどんな流れで電子チケットを入手すれば良いのか？について開幕日に行くという前提で簡単にご説明します。</a:t>
            </a:r>
            <a:endParaRPr lang="en-US" altLang="ja-JP" dirty="0"/>
          </a:p>
          <a:p>
            <a:r>
              <a:rPr lang="ja-JP" altLang="en-US" dirty="0"/>
              <a:t>万博の開幕日は</a:t>
            </a:r>
            <a:r>
              <a:rPr lang="en-US" altLang="ja-JP" dirty="0"/>
              <a:t>2025</a:t>
            </a:r>
            <a:r>
              <a:rPr lang="ja-JP" altLang="en-US" dirty="0"/>
              <a:t>年</a:t>
            </a:r>
            <a:r>
              <a:rPr lang="en-US" altLang="ja-JP" dirty="0"/>
              <a:t>4</a:t>
            </a:r>
            <a:r>
              <a:rPr lang="ja-JP" altLang="en-US" dirty="0"/>
              <a:t>月</a:t>
            </a:r>
            <a:r>
              <a:rPr lang="en-US" altLang="ja-JP" dirty="0"/>
              <a:t>13</a:t>
            </a:r>
            <a:r>
              <a:rPr lang="ja-JP" altLang="en-US" dirty="0"/>
              <a:t>日（日）ですが、来場の予約が可能になるのは６ヶ月前である来年の</a:t>
            </a:r>
            <a:r>
              <a:rPr lang="en-US" altLang="ja-JP" dirty="0"/>
              <a:t>10</a:t>
            </a:r>
            <a:r>
              <a:rPr lang="ja-JP" altLang="en-US" dirty="0"/>
              <a:t>月</a:t>
            </a:r>
            <a:r>
              <a:rPr lang="en-US" altLang="ja-JP" dirty="0"/>
              <a:t>13</a:t>
            </a:r>
            <a:r>
              <a:rPr lang="ja-JP" altLang="en-US" dirty="0"/>
              <a:t>日（日）からとなります。</a:t>
            </a:r>
            <a:endParaRPr lang="en-US" altLang="ja-JP" dirty="0"/>
          </a:p>
          <a:p>
            <a:r>
              <a:rPr lang="ja-JP" altLang="en-US" dirty="0"/>
              <a:t>つまるところ、それまでに電子チケットを入手しておけば良いのですが、先ほどお伝えした「万博ＩＤ」もそれまでに取得しておかなければなりません。</a:t>
            </a:r>
            <a:endParaRPr lang="en-US" altLang="ja-JP" dirty="0"/>
          </a:p>
          <a:p>
            <a:r>
              <a:rPr lang="ja-JP" altLang="en-US" dirty="0"/>
              <a:t>（次のスライドへ）</a:t>
            </a:r>
            <a:endParaRPr lang="en-US" altLang="ja-JP" dirty="0"/>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5</a:t>
            </a:fld>
            <a:endParaRPr lang="ja-JP" altLang="en-US"/>
          </a:p>
        </p:txBody>
      </p:sp>
      <p:sp>
        <p:nvSpPr>
          <p:cNvPr id="13" name="スライド イメージ プレースホルダー 12">
            <a:extLst>
              <a:ext uri="{FF2B5EF4-FFF2-40B4-BE49-F238E27FC236}">
                <a16:creationId xmlns:a16="http://schemas.microsoft.com/office/drawing/2014/main" id="{FE44D69D-9907-79B4-F9A1-1D07F2FAD750}"/>
              </a:ext>
            </a:extLst>
          </p:cNvPr>
          <p:cNvSpPr>
            <a:spLocks noGrp="1" noRot="1" noChangeAspect="1"/>
          </p:cNvSpPr>
          <p:nvPr>
            <p:ph type="sldImg"/>
          </p:nvPr>
        </p:nvSpPr>
        <p:spPr/>
      </p:sp>
    </p:spTree>
    <p:extLst>
      <p:ext uri="{BB962C8B-B14F-4D97-AF65-F5344CB8AC3E}">
        <p14:creationId xmlns:p14="http://schemas.microsoft.com/office/powerpoint/2010/main" val="1459083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先ほど、電子チケットについては来年の</a:t>
            </a:r>
            <a:r>
              <a:rPr lang="en-US" altLang="ja-JP" dirty="0"/>
              <a:t>10</a:t>
            </a:r>
            <a:r>
              <a:rPr lang="ja-JP" altLang="en-US" dirty="0"/>
              <a:t>月</a:t>
            </a:r>
            <a:r>
              <a:rPr lang="en-US" altLang="ja-JP" dirty="0"/>
              <a:t>6</a:t>
            </a:r>
            <a:r>
              <a:rPr lang="ja-JP" altLang="en-US" dirty="0"/>
              <a:t>日までに購入すれば超早期購入割引が適用されるとお話ししました。</a:t>
            </a:r>
            <a:endParaRPr lang="en-US" altLang="ja-JP" dirty="0"/>
          </a:p>
          <a:p>
            <a:r>
              <a:rPr lang="ja-JP" altLang="en-US" dirty="0"/>
              <a:t>予約可能日の前日である来年の</a:t>
            </a:r>
            <a:r>
              <a:rPr lang="en-US" altLang="ja-JP" dirty="0"/>
              <a:t>10</a:t>
            </a:r>
            <a:r>
              <a:rPr lang="ja-JP" altLang="en-US" dirty="0"/>
              <a:t>月</a:t>
            </a:r>
            <a:r>
              <a:rPr lang="en-US" altLang="ja-JP" dirty="0"/>
              <a:t>12</a:t>
            </a:r>
            <a:r>
              <a:rPr lang="ja-JP" altLang="en-US" dirty="0"/>
              <a:t>日にチケットを購入してしまうと</a:t>
            </a:r>
            <a:r>
              <a:rPr lang="en-US" altLang="ja-JP" dirty="0"/>
              <a:t>1</a:t>
            </a:r>
            <a:r>
              <a:rPr lang="ja-JP" altLang="en-US" dirty="0"/>
              <a:t>日券であれば</a:t>
            </a:r>
            <a:r>
              <a:rPr lang="en-US" altLang="ja-JP" dirty="0"/>
              <a:t>700</a:t>
            </a:r>
            <a:r>
              <a:rPr lang="ja-JP" altLang="en-US" dirty="0"/>
              <a:t>円損をしてしまうことになりますので、ご注意ください。</a:t>
            </a:r>
            <a:endParaRPr lang="en-US" altLang="ja-JP" dirty="0"/>
          </a:p>
          <a:p>
            <a:r>
              <a:rPr lang="ja-JP" altLang="en-US" dirty="0"/>
              <a:t>もう一度申し上げますと、満</a:t>
            </a:r>
            <a:r>
              <a:rPr lang="en-US" altLang="ja-JP" dirty="0"/>
              <a:t>18</a:t>
            </a:r>
            <a:r>
              <a:rPr lang="ja-JP" altLang="en-US" dirty="0"/>
              <a:t>歳以上の</a:t>
            </a:r>
            <a:r>
              <a:rPr lang="en-US" altLang="ja-JP" dirty="0"/>
              <a:t>1</a:t>
            </a:r>
            <a:r>
              <a:rPr lang="ja-JP" altLang="en-US" dirty="0"/>
              <a:t>日券であれば、開幕前日までに購入すれば</a:t>
            </a:r>
            <a:r>
              <a:rPr lang="en-US" altLang="ja-JP" dirty="0"/>
              <a:t>7,500</a:t>
            </a:r>
            <a:r>
              <a:rPr lang="ja-JP" altLang="en-US" dirty="0"/>
              <a:t>円のチケットが</a:t>
            </a:r>
            <a:r>
              <a:rPr lang="en-US" altLang="ja-JP" dirty="0"/>
              <a:t>6,700</a:t>
            </a:r>
            <a:r>
              <a:rPr lang="ja-JP" altLang="en-US" dirty="0"/>
              <a:t>円で、来年の</a:t>
            </a:r>
            <a:r>
              <a:rPr lang="en-US" altLang="ja-JP" dirty="0"/>
              <a:t>10</a:t>
            </a:r>
            <a:r>
              <a:rPr lang="ja-JP" altLang="en-US" dirty="0"/>
              <a:t>月</a:t>
            </a:r>
            <a:r>
              <a:rPr lang="en-US" altLang="ja-JP" dirty="0"/>
              <a:t>6</a:t>
            </a:r>
            <a:r>
              <a:rPr lang="ja-JP" altLang="en-US" dirty="0"/>
              <a:t>日までに購入すれば</a:t>
            </a:r>
            <a:r>
              <a:rPr lang="en-US" altLang="ja-JP" dirty="0"/>
              <a:t>6,000</a:t>
            </a:r>
            <a:r>
              <a:rPr lang="ja-JP" altLang="en-US" dirty="0"/>
              <a:t>円で購入することができます。</a:t>
            </a:r>
            <a:endParaRPr lang="en-US" altLang="ja-JP" dirty="0"/>
          </a:p>
          <a:p>
            <a:r>
              <a:rPr lang="ja-JP" altLang="en-US" dirty="0"/>
              <a:t>（次のスライドへ）</a:t>
            </a:r>
          </a:p>
          <a:p>
            <a:endParaRPr lang="ja-JP" altLang="en-US" dirty="0"/>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6</a:t>
            </a:fld>
            <a:endParaRPr lang="ja-JP" altLang="en-US"/>
          </a:p>
        </p:txBody>
      </p:sp>
      <p:sp>
        <p:nvSpPr>
          <p:cNvPr id="13" name="スライド イメージ プレースホルダー 12">
            <a:extLst>
              <a:ext uri="{FF2B5EF4-FFF2-40B4-BE49-F238E27FC236}">
                <a16:creationId xmlns:a16="http://schemas.microsoft.com/office/drawing/2014/main" id="{80E9C683-E338-81C8-02F8-3B30E6F88154}"/>
              </a:ext>
            </a:extLst>
          </p:cNvPr>
          <p:cNvSpPr>
            <a:spLocks noGrp="1" noRot="1" noChangeAspect="1"/>
          </p:cNvSpPr>
          <p:nvPr>
            <p:ph type="sldImg"/>
          </p:nvPr>
        </p:nvSpPr>
        <p:spPr/>
      </p:sp>
    </p:spTree>
    <p:extLst>
      <p:ext uri="{BB962C8B-B14F-4D97-AF65-F5344CB8AC3E}">
        <p14:creationId xmlns:p14="http://schemas.microsoft.com/office/powerpoint/2010/main" val="38900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実はもっと安く変える方法もあります。</a:t>
            </a:r>
            <a:endParaRPr lang="en-US" altLang="ja-JP" dirty="0"/>
          </a:p>
          <a:p>
            <a:r>
              <a:rPr lang="ja-JP" altLang="en-US" dirty="0"/>
              <a:t>電子チケットにはいくつか種類があり、開幕日から</a:t>
            </a:r>
            <a:r>
              <a:rPr lang="en-US" altLang="ja-JP" dirty="0"/>
              <a:t>2</a:t>
            </a:r>
            <a:r>
              <a:rPr lang="ja-JP" altLang="en-US" dirty="0"/>
              <a:t>週間しか使えませんが、</a:t>
            </a:r>
            <a:r>
              <a:rPr lang="en-US" altLang="ja-JP" dirty="0"/>
              <a:t>4,000</a:t>
            </a:r>
            <a:r>
              <a:rPr lang="ja-JP" altLang="en-US" dirty="0"/>
              <a:t>円で購入できる開幕券もあります。</a:t>
            </a:r>
            <a:endParaRPr lang="en-US" altLang="ja-JP" dirty="0"/>
          </a:p>
          <a:p>
            <a:r>
              <a:rPr lang="ja-JP" altLang="en-US" dirty="0"/>
              <a:t>また、</a:t>
            </a:r>
            <a:r>
              <a:rPr lang="en-US" altLang="ja-JP" dirty="0"/>
              <a:t>4</a:t>
            </a:r>
            <a:r>
              <a:rPr lang="ja-JP" altLang="en-US" dirty="0"/>
              <a:t>月はバタバタしているけど夏までには行きたいとお考えの方であれば</a:t>
            </a:r>
            <a:r>
              <a:rPr lang="en-US" altLang="ja-JP" dirty="0"/>
              <a:t>5,000</a:t>
            </a:r>
            <a:r>
              <a:rPr lang="ja-JP" altLang="en-US" dirty="0"/>
              <a:t>円で購入できる前期券もお勧めです。</a:t>
            </a:r>
            <a:endParaRPr lang="en-US" altLang="ja-JP" dirty="0"/>
          </a:p>
          <a:p>
            <a:r>
              <a:rPr lang="ja-JP" altLang="en-US" dirty="0"/>
              <a:t>なお、この開幕券、建前上は開幕前日まで購入が可能となっていますが、販売数量が限定される予定と伺っていますので、チケット入手をお考えの方はできるだけ早めに購入されることをお勧めします。</a:t>
            </a:r>
            <a:endParaRPr lang="en-US" altLang="ja-JP" dirty="0"/>
          </a:p>
          <a:p>
            <a:r>
              <a:rPr lang="ja-JP" altLang="en-US" dirty="0"/>
              <a:t>（次のスライドへ）</a:t>
            </a:r>
            <a:endParaRPr lang="en-US" altLang="ja-JP" dirty="0"/>
          </a:p>
          <a:p>
            <a:endParaRPr lang="ja-JP" altLang="en-US" dirty="0"/>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7</a:t>
            </a:fld>
            <a:endParaRPr lang="ja-JP" altLang="en-US"/>
          </a:p>
        </p:txBody>
      </p:sp>
      <p:sp>
        <p:nvSpPr>
          <p:cNvPr id="13" name="スライド イメージ プレースホルダー 12">
            <a:extLst>
              <a:ext uri="{FF2B5EF4-FFF2-40B4-BE49-F238E27FC236}">
                <a16:creationId xmlns:a16="http://schemas.microsoft.com/office/drawing/2014/main" id="{45C0C4B3-83F1-2A24-12C1-343809AAE206}"/>
              </a:ext>
            </a:extLst>
          </p:cNvPr>
          <p:cNvSpPr>
            <a:spLocks noGrp="1" noRot="1" noChangeAspect="1"/>
          </p:cNvSpPr>
          <p:nvPr>
            <p:ph type="sldImg"/>
          </p:nvPr>
        </p:nvSpPr>
        <p:spPr/>
      </p:sp>
    </p:spTree>
    <p:extLst>
      <p:ext uri="{BB962C8B-B14F-4D97-AF65-F5344CB8AC3E}">
        <p14:creationId xmlns:p14="http://schemas.microsoft.com/office/powerpoint/2010/main" val="2737118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では、個人ではなくクラブ行事等で纏まった人数で行きたい場合はどうすれば良いの？ということなのですが、そのような場合は可能な限り１５名以上の人数で行かれることをお勧めします。</a:t>
            </a:r>
            <a:endParaRPr lang="en-US" altLang="ja-JP" dirty="0"/>
          </a:p>
          <a:p>
            <a:r>
              <a:rPr lang="ja-JP" altLang="en-US" dirty="0"/>
              <a:t>１５名以上の人数を確保できると「団体</a:t>
            </a:r>
            <a:r>
              <a:rPr lang="en-US" altLang="ja-JP" dirty="0"/>
              <a:t>ID</a:t>
            </a:r>
            <a:r>
              <a:rPr lang="ja-JP" altLang="en-US" dirty="0"/>
              <a:t>」という団体専用の</a:t>
            </a:r>
            <a:r>
              <a:rPr lang="en-US" altLang="ja-JP" dirty="0"/>
              <a:t>ID</a:t>
            </a:r>
            <a:r>
              <a:rPr lang="ja-JP" altLang="en-US" dirty="0"/>
              <a:t>を取得することができ、チケット管理がかなり楽になります。</a:t>
            </a:r>
            <a:endParaRPr lang="en-US" altLang="ja-JP" dirty="0"/>
          </a:p>
          <a:p>
            <a:r>
              <a:rPr lang="ja-JP" altLang="en-US" dirty="0"/>
              <a:t>最初の方に「チケットの識別番号は万博</a:t>
            </a:r>
            <a:r>
              <a:rPr lang="en-US" altLang="ja-JP" dirty="0"/>
              <a:t>ID</a:t>
            </a:r>
            <a:r>
              <a:rPr lang="ja-JP" altLang="en-US" dirty="0"/>
              <a:t>と紐付けをして個人情報を登録する必要がある」とご説明しましたが、この団体</a:t>
            </a:r>
            <a:r>
              <a:rPr lang="en-US" altLang="ja-JP" dirty="0"/>
              <a:t>ID</a:t>
            </a:r>
            <a:r>
              <a:rPr lang="ja-JP" altLang="en-US" dirty="0"/>
              <a:t>を利用するれば個人情報の登録が不要になります。</a:t>
            </a:r>
            <a:endParaRPr lang="en-US" altLang="ja-JP" dirty="0"/>
          </a:p>
          <a:p>
            <a:r>
              <a:rPr lang="ja-JP" altLang="en-US" dirty="0"/>
              <a:t>例えば、修学旅行や学校行事で特定の学年もしくはクラスが万博に行きたいと考えた場合、通常の手続きであれば生徒全員の情報登録が必要です。</a:t>
            </a:r>
            <a:endParaRPr lang="en-US" altLang="ja-JP" dirty="0"/>
          </a:p>
          <a:p>
            <a:r>
              <a:rPr lang="ja-JP" altLang="en-US" dirty="0"/>
              <a:t>しかし、生徒全員の情報登録となると、学校側の事務負担が大きくなりすぎるため入場管理を「団体</a:t>
            </a:r>
            <a:r>
              <a:rPr lang="en-US" altLang="ja-JP" dirty="0"/>
              <a:t>ID</a:t>
            </a:r>
            <a:r>
              <a:rPr lang="ja-JP" altLang="en-US" dirty="0"/>
              <a:t>」で代用するという訳です。</a:t>
            </a:r>
            <a:endParaRPr lang="en-US" altLang="ja-JP" dirty="0"/>
          </a:p>
          <a:p>
            <a:r>
              <a:rPr lang="ja-JP" altLang="en-US" dirty="0"/>
              <a:t>この「団体</a:t>
            </a:r>
            <a:r>
              <a:rPr lang="en-US" altLang="ja-JP" dirty="0"/>
              <a:t>ID</a:t>
            </a:r>
            <a:r>
              <a:rPr lang="ja-JP" altLang="en-US" dirty="0"/>
              <a:t>」にチケットの識別番号を紐付ける事務作業はあるのですが、番号だけの紐付けで良いので、個人情報の登録に比べるとはるかに管理がしやすいと思います。</a:t>
            </a:r>
            <a:endParaRPr lang="en-US" altLang="ja-JP" dirty="0"/>
          </a:p>
          <a:p>
            <a:r>
              <a:rPr lang="ja-JP" altLang="en-US" dirty="0"/>
              <a:t>来場当日は団体専用の入場口からになりますが、予め団体</a:t>
            </a:r>
            <a:r>
              <a:rPr lang="en-US" altLang="ja-JP" dirty="0"/>
              <a:t>ID</a:t>
            </a:r>
            <a:r>
              <a:rPr lang="ja-JP" altLang="en-US" dirty="0"/>
              <a:t>と紐付けられた電子チケットを入場者に渡すだけで良いので、急なメンバーの交代や欠員があっても対応しやすいです。</a:t>
            </a:r>
            <a:endParaRPr lang="en-US" altLang="ja-JP" dirty="0"/>
          </a:p>
          <a:p>
            <a:r>
              <a:rPr lang="ja-JP" altLang="en-US" dirty="0"/>
              <a:t>また、団体行動が適用されるのは入場時までで会場内に入ったあとは各々が都合の良いタイミングで会場を後にすることができます。</a:t>
            </a:r>
            <a:endParaRPr lang="en-US" altLang="ja-JP" dirty="0"/>
          </a:p>
          <a:p>
            <a:r>
              <a:rPr lang="ja-JP" altLang="en-US" dirty="0"/>
              <a:t>（次のスライドへ）</a:t>
            </a:r>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8</a:t>
            </a:fld>
            <a:endParaRPr lang="ja-JP" altLang="en-US"/>
          </a:p>
        </p:txBody>
      </p:sp>
      <p:sp>
        <p:nvSpPr>
          <p:cNvPr id="16" name="スライド イメージ プレースホルダー 15">
            <a:extLst>
              <a:ext uri="{FF2B5EF4-FFF2-40B4-BE49-F238E27FC236}">
                <a16:creationId xmlns:a16="http://schemas.microsoft.com/office/drawing/2014/main" id="{7F0814FC-D042-97F0-FCB8-44B69DB56394}"/>
              </a:ext>
            </a:extLst>
          </p:cNvPr>
          <p:cNvSpPr>
            <a:spLocks noGrp="1" noRot="1" noChangeAspect="1"/>
          </p:cNvSpPr>
          <p:nvPr>
            <p:ph type="sldImg"/>
          </p:nvPr>
        </p:nvSpPr>
        <p:spPr/>
      </p:sp>
    </p:spTree>
    <p:extLst>
      <p:ext uri="{BB962C8B-B14F-4D97-AF65-F5344CB8AC3E}">
        <p14:creationId xmlns:p14="http://schemas.microsoft.com/office/powerpoint/2010/main" val="2954217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ただし、団体で入場する場合には注意すべき点があります。</a:t>
            </a:r>
            <a:endParaRPr lang="en-US" altLang="ja-JP" dirty="0"/>
          </a:p>
          <a:p>
            <a:r>
              <a:rPr lang="ja-JP" altLang="en-US" dirty="0"/>
              <a:t>それは予約の段階で実数ではなく見込み数で人数予約をし、当日の来場人数と大きな乖離があった場合です。</a:t>
            </a:r>
            <a:endParaRPr lang="en-US" altLang="ja-JP" dirty="0"/>
          </a:p>
          <a:p>
            <a:r>
              <a:rPr lang="ja-JP" altLang="en-US" dirty="0"/>
              <a:t>特に予約人数より来場人数が多くなってしまった場合が問題で、１日もしくは１時間当たりの人流を厳密にコントロールしているため想定以上の人員流入は避けたいというのがその要因です。</a:t>
            </a:r>
            <a:endParaRPr lang="en-US" altLang="ja-JP" dirty="0"/>
          </a:p>
          <a:p>
            <a:r>
              <a:rPr lang="ja-JP" altLang="en-US" dirty="0"/>
              <a:t>中々、予約段階で来場者の確定数を把握することは難しいと思いますが、１５名で予約したのならば１５名の来場者を集める努力をしていただく必要はあると思います。</a:t>
            </a:r>
            <a:endParaRPr lang="en-US" altLang="ja-JP" dirty="0"/>
          </a:p>
          <a:p>
            <a:r>
              <a:rPr lang="ja-JP" altLang="en-US" dirty="0"/>
              <a:t>結果として１５名集まらなかった場合は、人流が減る方向に向かいますので、大きな問題にはならないと伺っています。</a:t>
            </a:r>
            <a:endParaRPr lang="en-US" altLang="ja-JP" dirty="0"/>
          </a:p>
          <a:p>
            <a:r>
              <a:rPr lang="ja-JP" altLang="en-US" dirty="0"/>
              <a:t>だからといって１００名で予約して実際は１５名だったというような事態は避けるべきだと思います。</a:t>
            </a:r>
            <a:endParaRPr lang="en-US" altLang="ja-JP" dirty="0"/>
          </a:p>
          <a:p>
            <a:r>
              <a:rPr lang="ja-JP" altLang="en-US" dirty="0"/>
              <a:t>また、記載はしていませんが、団体バスで来場しようとする場合は特に注意が必要です。団体バスの駐車スペースが限られていますので、来場方法については事前によく協議されることをお勧めします。</a:t>
            </a:r>
            <a:endParaRPr lang="en-US" altLang="ja-JP" dirty="0"/>
          </a:p>
          <a:p>
            <a:pPr lvl="0"/>
            <a:r>
              <a:rPr lang="ja-JP" altLang="en-US" dirty="0"/>
              <a:t>（次のスライドへ）</a:t>
            </a:r>
          </a:p>
        </p:txBody>
      </p:sp>
      <p:sp>
        <p:nvSpPr>
          <p:cNvPr id="4" name="スライド番号プレースホルダー 3"/>
          <p:cNvSpPr>
            <a:spLocks noGrp="1"/>
          </p:cNvSpPr>
          <p:nvPr>
            <p:ph type="sldNum" sz="quarter" idx="5"/>
          </p:nvPr>
        </p:nvSpPr>
        <p:spPr/>
        <p:txBody>
          <a:bodyPr/>
          <a:lstStyle/>
          <a:p>
            <a:fld id="{1AD46590-B6C9-4AEC-A852-077E7605DDBC}" type="slidenum">
              <a:rPr lang="ja-JP" altLang="en-US" smtClean="0"/>
              <a:pPr/>
              <a:t>9</a:t>
            </a:fld>
            <a:endParaRPr lang="ja-JP" altLang="en-US"/>
          </a:p>
        </p:txBody>
      </p:sp>
      <p:sp>
        <p:nvSpPr>
          <p:cNvPr id="10" name="スライド イメージ プレースホルダー 9">
            <a:extLst>
              <a:ext uri="{FF2B5EF4-FFF2-40B4-BE49-F238E27FC236}">
                <a16:creationId xmlns:a16="http://schemas.microsoft.com/office/drawing/2014/main" id="{277118BE-F1CE-8EF2-C491-99AA6BF54C86}"/>
              </a:ext>
            </a:extLst>
          </p:cNvPr>
          <p:cNvSpPr>
            <a:spLocks noGrp="1" noRot="1" noChangeAspect="1"/>
          </p:cNvSpPr>
          <p:nvPr>
            <p:ph type="sldImg"/>
          </p:nvPr>
        </p:nvSpPr>
        <p:spPr/>
      </p:sp>
    </p:spTree>
    <p:extLst>
      <p:ext uri="{BB962C8B-B14F-4D97-AF65-F5344CB8AC3E}">
        <p14:creationId xmlns:p14="http://schemas.microsoft.com/office/powerpoint/2010/main" val="3772815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A96A93-4F5F-3E23-87AF-9D06D3AAF6F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CA24686-87C9-A40F-688B-EA3FBB7C90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F84D71B-20C6-3BDA-E55E-1F1BD8353632}"/>
              </a:ext>
            </a:extLst>
          </p:cNvPr>
          <p:cNvSpPr>
            <a:spLocks noGrp="1"/>
          </p:cNvSpPr>
          <p:nvPr>
            <p:ph type="dt" sz="half" idx="10"/>
          </p:nvPr>
        </p:nvSpPr>
        <p:spPr/>
        <p:txBody>
          <a:bodyPr/>
          <a:lstStyle/>
          <a:p>
            <a:fld id="{68798F88-9808-4140-A3C6-B1C69D2DD442}" type="datetimeFigureOut">
              <a:rPr kumimoji="1" lang="ja-JP" altLang="en-US" smtClean="0"/>
              <a:t>2023/11/8</a:t>
            </a:fld>
            <a:endParaRPr kumimoji="1" lang="ja-JP" altLang="en-US"/>
          </a:p>
        </p:txBody>
      </p:sp>
      <p:sp>
        <p:nvSpPr>
          <p:cNvPr id="5" name="フッター プレースホルダー 4">
            <a:extLst>
              <a:ext uri="{FF2B5EF4-FFF2-40B4-BE49-F238E27FC236}">
                <a16:creationId xmlns:a16="http://schemas.microsoft.com/office/drawing/2014/main" id="{8CBCF399-F000-D3BA-DEC4-4BA7765905A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26B53B6-B117-0BD3-0FB8-9E8B6949B01A}"/>
              </a:ext>
            </a:extLst>
          </p:cNvPr>
          <p:cNvSpPr>
            <a:spLocks noGrp="1"/>
          </p:cNvSpPr>
          <p:nvPr>
            <p:ph type="sldNum" sz="quarter" idx="12"/>
          </p:nvPr>
        </p:nvSpPr>
        <p:spPr/>
        <p:txBody>
          <a:bodyPr/>
          <a:lstStyle/>
          <a:p>
            <a:fld id="{9C666EF3-718F-423B-B121-13D4E728F26F}" type="slidenum">
              <a:rPr kumimoji="1" lang="ja-JP" altLang="en-US" smtClean="0"/>
              <a:t>‹#›</a:t>
            </a:fld>
            <a:endParaRPr kumimoji="1" lang="ja-JP" altLang="en-US"/>
          </a:p>
        </p:txBody>
      </p:sp>
    </p:spTree>
    <p:extLst>
      <p:ext uri="{BB962C8B-B14F-4D97-AF65-F5344CB8AC3E}">
        <p14:creationId xmlns:p14="http://schemas.microsoft.com/office/powerpoint/2010/main" val="3690374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9C1E03-FF72-955A-01F8-BC3623640E2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06E1AAF-E2A9-DACC-CD24-3ED8A3A81F1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F03A933-6154-3AE9-8CE4-66AE50006891}"/>
              </a:ext>
            </a:extLst>
          </p:cNvPr>
          <p:cNvSpPr>
            <a:spLocks noGrp="1"/>
          </p:cNvSpPr>
          <p:nvPr>
            <p:ph type="dt" sz="half" idx="10"/>
          </p:nvPr>
        </p:nvSpPr>
        <p:spPr/>
        <p:txBody>
          <a:bodyPr/>
          <a:lstStyle/>
          <a:p>
            <a:fld id="{68798F88-9808-4140-A3C6-B1C69D2DD442}" type="datetimeFigureOut">
              <a:rPr kumimoji="1" lang="ja-JP" altLang="en-US" smtClean="0"/>
              <a:t>2023/11/8</a:t>
            </a:fld>
            <a:endParaRPr kumimoji="1" lang="ja-JP" altLang="en-US"/>
          </a:p>
        </p:txBody>
      </p:sp>
      <p:sp>
        <p:nvSpPr>
          <p:cNvPr id="5" name="フッター プレースホルダー 4">
            <a:extLst>
              <a:ext uri="{FF2B5EF4-FFF2-40B4-BE49-F238E27FC236}">
                <a16:creationId xmlns:a16="http://schemas.microsoft.com/office/drawing/2014/main" id="{F84B8DD0-343F-47E5-D735-EEEC2A46AFA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79CD4CA-0127-C86F-08BE-917C9A092728}"/>
              </a:ext>
            </a:extLst>
          </p:cNvPr>
          <p:cNvSpPr>
            <a:spLocks noGrp="1"/>
          </p:cNvSpPr>
          <p:nvPr>
            <p:ph type="sldNum" sz="quarter" idx="12"/>
          </p:nvPr>
        </p:nvSpPr>
        <p:spPr/>
        <p:txBody>
          <a:bodyPr/>
          <a:lstStyle/>
          <a:p>
            <a:fld id="{9C666EF3-718F-423B-B121-13D4E728F26F}" type="slidenum">
              <a:rPr kumimoji="1" lang="ja-JP" altLang="en-US" smtClean="0"/>
              <a:t>‹#›</a:t>
            </a:fld>
            <a:endParaRPr kumimoji="1" lang="ja-JP" altLang="en-US"/>
          </a:p>
        </p:txBody>
      </p:sp>
    </p:spTree>
    <p:extLst>
      <p:ext uri="{BB962C8B-B14F-4D97-AF65-F5344CB8AC3E}">
        <p14:creationId xmlns:p14="http://schemas.microsoft.com/office/powerpoint/2010/main" val="178289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0DD38B0-1EB1-4348-3486-36F73DE2029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E080A03-7081-C362-02E9-C0695C58DA5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A07D13C-76BE-156C-2C11-EF97FA897636}"/>
              </a:ext>
            </a:extLst>
          </p:cNvPr>
          <p:cNvSpPr>
            <a:spLocks noGrp="1"/>
          </p:cNvSpPr>
          <p:nvPr>
            <p:ph type="dt" sz="half" idx="10"/>
          </p:nvPr>
        </p:nvSpPr>
        <p:spPr/>
        <p:txBody>
          <a:bodyPr/>
          <a:lstStyle/>
          <a:p>
            <a:fld id="{68798F88-9808-4140-A3C6-B1C69D2DD442}" type="datetimeFigureOut">
              <a:rPr kumimoji="1" lang="ja-JP" altLang="en-US" smtClean="0"/>
              <a:t>2023/11/8</a:t>
            </a:fld>
            <a:endParaRPr kumimoji="1" lang="ja-JP" altLang="en-US"/>
          </a:p>
        </p:txBody>
      </p:sp>
      <p:sp>
        <p:nvSpPr>
          <p:cNvPr id="5" name="フッター プレースホルダー 4">
            <a:extLst>
              <a:ext uri="{FF2B5EF4-FFF2-40B4-BE49-F238E27FC236}">
                <a16:creationId xmlns:a16="http://schemas.microsoft.com/office/drawing/2014/main" id="{5F049E69-8B87-ECA8-8AA0-8487C5634E6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568B1BF-28B4-D053-EFC8-64F64B3EDB05}"/>
              </a:ext>
            </a:extLst>
          </p:cNvPr>
          <p:cNvSpPr>
            <a:spLocks noGrp="1"/>
          </p:cNvSpPr>
          <p:nvPr>
            <p:ph type="sldNum" sz="quarter" idx="12"/>
          </p:nvPr>
        </p:nvSpPr>
        <p:spPr/>
        <p:txBody>
          <a:bodyPr/>
          <a:lstStyle/>
          <a:p>
            <a:fld id="{9C666EF3-718F-423B-B121-13D4E728F26F}" type="slidenum">
              <a:rPr kumimoji="1" lang="ja-JP" altLang="en-US" smtClean="0"/>
              <a:t>‹#›</a:t>
            </a:fld>
            <a:endParaRPr kumimoji="1" lang="ja-JP" altLang="en-US"/>
          </a:p>
        </p:txBody>
      </p:sp>
    </p:spTree>
    <p:extLst>
      <p:ext uri="{BB962C8B-B14F-4D97-AF65-F5344CB8AC3E}">
        <p14:creationId xmlns:p14="http://schemas.microsoft.com/office/powerpoint/2010/main" val="2807286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2BBEFC-3E4C-D384-2A8D-1589C130B927}"/>
              </a:ext>
            </a:extLst>
          </p:cNvPr>
          <p:cNvSpPr>
            <a:spLocks noGrp="1"/>
          </p:cNvSpPr>
          <p:nvPr>
            <p:ph type="title"/>
          </p:nvPr>
        </p:nvSpPr>
        <p:spPr>
          <a:xfrm>
            <a:off x="0" y="598"/>
            <a:ext cx="12192000" cy="954027"/>
          </a:xfrm>
          <a:solidFill>
            <a:schemeClr val="accent1">
              <a:lumMod val="50000"/>
            </a:schemeClr>
          </a:solidFill>
        </p:spPr>
        <p:txBody>
          <a:bodyPr wrap="none">
            <a:normAutofit/>
          </a:bodyPr>
          <a:lstStyle>
            <a:lvl1pPr algn="ctr">
              <a:lnSpc>
                <a:spcPct val="100000"/>
              </a:lnSpc>
              <a:defRPr sz="4400" b="1">
                <a:solidFill>
                  <a:schemeClr val="bg1"/>
                </a:solidFill>
              </a:defRPr>
            </a:lvl1p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0037CD20-6334-3B78-C2D1-B6830F53A3F3}"/>
              </a:ext>
            </a:extLst>
          </p:cNvPr>
          <p:cNvSpPr>
            <a:spLocks noGrp="1"/>
          </p:cNvSpPr>
          <p:nvPr>
            <p:ph idx="1"/>
          </p:nvPr>
        </p:nvSpPr>
        <p:spPr>
          <a:xfrm>
            <a:off x="307298" y="1341621"/>
            <a:ext cx="11632368" cy="4422098"/>
          </a:xfrm>
        </p:spPr>
        <p:txBody>
          <a:bodyPr/>
          <a:lstStyle>
            <a:lvl1pPr algn="just">
              <a:defRPr sz="3600"/>
            </a:lvl1pPr>
            <a:lvl2pPr algn="just">
              <a:defRPr sz="3200"/>
            </a:lvl2pPr>
            <a:lvl3pPr algn="just">
              <a:defRPr sz="2400"/>
            </a:lvl3pPr>
            <a:lvl4pPr algn="just">
              <a:defRPr sz="2000"/>
            </a:lvl4pPr>
            <a:lvl5pPr algn="just">
              <a:defRPr sz="20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a:extLst>
              <a:ext uri="{FF2B5EF4-FFF2-40B4-BE49-F238E27FC236}">
                <a16:creationId xmlns:a16="http://schemas.microsoft.com/office/drawing/2014/main" id="{102DFE36-B8A8-9EDE-6FAD-26F5F4B0F5DA}"/>
              </a:ext>
            </a:extLst>
          </p:cNvPr>
          <p:cNvSpPr>
            <a:spLocks noGrp="1"/>
          </p:cNvSpPr>
          <p:nvPr>
            <p:ph type="sldNum" sz="quarter" idx="12"/>
          </p:nvPr>
        </p:nvSpPr>
        <p:spPr>
          <a:xfrm>
            <a:off x="4724400" y="6314034"/>
            <a:ext cx="2743200" cy="365125"/>
          </a:xfrm>
        </p:spPr>
        <p:txBody>
          <a:bodyPr/>
          <a:lstStyle>
            <a:lvl1pPr algn="ctr">
              <a:defRPr/>
            </a:lvl1pPr>
          </a:lstStyle>
          <a:p>
            <a:fld id="{9C666EF3-718F-423B-B121-13D4E728F26F}" type="slidenum">
              <a:rPr lang="ja-JP" altLang="en-US" smtClean="0"/>
              <a:pPr/>
              <a:t>‹#›</a:t>
            </a:fld>
            <a:endParaRPr lang="ja-JP" altLang="en-US"/>
          </a:p>
        </p:txBody>
      </p:sp>
      <p:pic>
        <p:nvPicPr>
          <p:cNvPr id="10" name="図 9" descr="テキスト&#10;&#10;自動的に生成された説明">
            <a:extLst>
              <a:ext uri="{FF2B5EF4-FFF2-40B4-BE49-F238E27FC236}">
                <a16:creationId xmlns:a16="http://schemas.microsoft.com/office/drawing/2014/main" id="{E117B420-CBB1-BEC6-CBFA-D3F5DC96AF9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978" y="5834887"/>
            <a:ext cx="2374397" cy="954026"/>
          </a:xfrm>
          <a:prstGeom prst="rect">
            <a:avLst/>
          </a:prstGeom>
        </p:spPr>
      </p:pic>
      <p:pic>
        <p:nvPicPr>
          <p:cNvPr id="12" name="図 11" descr="グラフィカル ユーザー インターフェイス&#10;&#10;低い精度で自動的に生成された説明">
            <a:extLst>
              <a:ext uri="{FF2B5EF4-FFF2-40B4-BE49-F238E27FC236}">
                <a16:creationId xmlns:a16="http://schemas.microsoft.com/office/drawing/2014/main" id="{FCEC928B-185F-CAB2-41A6-6A6715C3E77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981807" y="5857497"/>
            <a:ext cx="3210193" cy="1001368"/>
          </a:xfrm>
          <a:prstGeom prst="rect">
            <a:avLst/>
          </a:prstGeom>
        </p:spPr>
      </p:pic>
    </p:spTree>
    <p:extLst>
      <p:ext uri="{BB962C8B-B14F-4D97-AF65-F5344CB8AC3E}">
        <p14:creationId xmlns:p14="http://schemas.microsoft.com/office/powerpoint/2010/main" val="2869762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DE2DB6-9B33-92A2-3F1C-B437376C643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884641E-F370-98EC-DF91-DCFA628A3A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F65127F-6B66-63AC-C0E9-117E8ED7FB8B}"/>
              </a:ext>
            </a:extLst>
          </p:cNvPr>
          <p:cNvSpPr>
            <a:spLocks noGrp="1"/>
          </p:cNvSpPr>
          <p:nvPr>
            <p:ph type="dt" sz="half" idx="10"/>
          </p:nvPr>
        </p:nvSpPr>
        <p:spPr/>
        <p:txBody>
          <a:bodyPr/>
          <a:lstStyle/>
          <a:p>
            <a:fld id="{68798F88-9808-4140-A3C6-B1C69D2DD442}" type="datetimeFigureOut">
              <a:rPr kumimoji="1" lang="ja-JP" altLang="en-US" smtClean="0"/>
              <a:t>2023/11/8</a:t>
            </a:fld>
            <a:endParaRPr kumimoji="1" lang="ja-JP" altLang="en-US"/>
          </a:p>
        </p:txBody>
      </p:sp>
      <p:sp>
        <p:nvSpPr>
          <p:cNvPr id="5" name="フッター プレースホルダー 4">
            <a:extLst>
              <a:ext uri="{FF2B5EF4-FFF2-40B4-BE49-F238E27FC236}">
                <a16:creationId xmlns:a16="http://schemas.microsoft.com/office/drawing/2014/main" id="{7FF160E5-F170-CEA7-8B30-F858158B960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6306E97-CF46-A5B0-EDE5-E87CA7B71316}"/>
              </a:ext>
            </a:extLst>
          </p:cNvPr>
          <p:cNvSpPr>
            <a:spLocks noGrp="1"/>
          </p:cNvSpPr>
          <p:nvPr>
            <p:ph type="sldNum" sz="quarter" idx="12"/>
          </p:nvPr>
        </p:nvSpPr>
        <p:spPr/>
        <p:txBody>
          <a:bodyPr/>
          <a:lstStyle/>
          <a:p>
            <a:fld id="{9C666EF3-718F-423B-B121-13D4E728F26F}" type="slidenum">
              <a:rPr kumimoji="1" lang="ja-JP" altLang="en-US" smtClean="0"/>
              <a:t>‹#›</a:t>
            </a:fld>
            <a:endParaRPr kumimoji="1" lang="ja-JP" altLang="en-US"/>
          </a:p>
        </p:txBody>
      </p:sp>
    </p:spTree>
    <p:extLst>
      <p:ext uri="{BB962C8B-B14F-4D97-AF65-F5344CB8AC3E}">
        <p14:creationId xmlns:p14="http://schemas.microsoft.com/office/powerpoint/2010/main" val="850831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D8E8F4-9C1B-B8C5-0DD1-F8196EA36AD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FF8E61C-C51C-6BA7-77A1-619209A9EDC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A1EA5FC-3041-12DC-386B-2057EFA4C13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ECA634D-1E88-F4DA-E683-0D6C0901D098}"/>
              </a:ext>
            </a:extLst>
          </p:cNvPr>
          <p:cNvSpPr>
            <a:spLocks noGrp="1"/>
          </p:cNvSpPr>
          <p:nvPr>
            <p:ph type="dt" sz="half" idx="10"/>
          </p:nvPr>
        </p:nvSpPr>
        <p:spPr/>
        <p:txBody>
          <a:bodyPr/>
          <a:lstStyle/>
          <a:p>
            <a:fld id="{68798F88-9808-4140-A3C6-B1C69D2DD442}" type="datetimeFigureOut">
              <a:rPr kumimoji="1" lang="ja-JP" altLang="en-US" smtClean="0"/>
              <a:t>2023/11/8</a:t>
            </a:fld>
            <a:endParaRPr kumimoji="1" lang="ja-JP" altLang="en-US"/>
          </a:p>
        </p:txBody>
      </p:sp>
      <p:sp>
        <p:nvSpPr>
          <p:cNvPr id="6" name="フッター プレースホルダー 5">
            <a:extLst>
              <a:ext uri="{FF2B5EF4-FFF2-40B4-BE49-F238E27FC236}">
                <a16:creationId xmlns:a16="http://schemas.microsoft.com/office/drawing/2014/main" id="{DCB8BE83-5671-773C-73B8-BFE9BF208E5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C8A7393-0822-B408-486F-A404DC1FBED2}"/>
              </a:ext>
            </a:extLst>
          </p:cNvPr>
          <p:cNvSpPr>
            <a:spLocks noGrp="1"/>
          </p:cNvSpPr>
          <p:nvPr>
            <p:ph type="sldNum" sz="quarter" idx="12"/>
          </p:nvPr>
        </p:nvSpPr>
        <p:spPr/>
        <p:txBody>
          <a:bodyPr/>
          <a:lstStyle/>
          <a:p>
            <a:fld id="{9C666EF3-718F-423B-B121-13D4E728F26F}" type="slidenum">
              <a:rPr kumimoji="1" lang="ja-JP" altLang="en-US" smtClean="0"/>
              <a:t>‹#›</a:t>
            </a:fld>
            <a:endParaRPr kumimoji="1" lang="ja-JP" altLang="en-US"/>
          </a:p>
        </p:txBody>
      </p:sp>
    </p:spTree>
    <p:extLst>
      <p:ext uri="{BB962C8B-B14F-4D97-AF65-F5344CB8AC3E}">
        <p14:creationId xmlns:p14="http://schemas.microsoft.com/office/powerpoint/2010/main" val="3655585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393A2F-EEA2-F007-2E26-8B05ABC80C0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4DBB7DD-4AE4-4297-0C57-ED0AA863D4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F272F1A-8EA7-0257-B18E-E44E881B506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8C7E126-068E-EBC3-D9E7-A7517364D3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DB23A78-87F3-83D9-790D-C100DF0586F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C21C6EB-110E-6DD5-BD85-012897BCFCB2}"/>
              </a:ext>
            </a:extLst>
          </p:cNvPr>
          <p:cNvSpPr>
            <a:spLocks noGrp="1"/>
          </p:cNvSpPr>
          <p:nvPr>
            <p:ph type="dt" sz="half" idx="10"/>
          </p:nvPr>
        </p:nvSpPr>
        <p:spPr/>
        <p:txBody>
          <a:bodyPr/>
          <a:lstStyle/>
          <a:p>
            <a:fld id="{68798F88-9808-4140-A3C6-B1C69D2DD442}" type="datetimeFigureOut">
              <a:rPr kumimoji="1" lang="ja-JP" altLang="en-US" smtClean="0"/>
              <a:t>2023/11/8</a:t>
            </a:fld>
            <a:endParaRPr kumimoji="1" lang="ja-JP" altLang="en-US"/>
          </a:p>
        </p:txBody>
      </p:sp>
      <p:sp>
        <p:nvSpPr>
          <p:cNvPr id="8" name="フッター プレースホルダー 7">
            <a:extLst>
              <a:ext uri="{FF2B5EF4-FFF2-40B4-BE49-F238E27FC236}">
                <a16:creationId xmlns:a16="http://schemas.microsoft.com/office/drawing/2014/main" id="{60B0EB80-0D30-6D8F-1EA2-1D9B24D54B2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80F327D-290E-BF46-41D8-2DFC90680E69}"/>
              </a:ext>
            </a:extLst>
          </p:cNvPr>
          <p:cNvSpPr>
            <a:spLocks noGrp="1"/>
          </p:cNvSpPr>
          <p:nvPr>
            <p:ph type="sldNum" sz="quarter" idx="12"/>
          </p:nvPr>
        </p:nvSpPr>
        <p:spPr/>
        <p:txBody>
          <a:bodyPr/>
          <a:lstStyle/>
          <a:p>
            <a:fld id="{9C666EF3-718F-423B-B121-13D4E728F26F}" type="slidenum">
              <a:rPr kumimoji="1" lang="ja-JP" altLang="en-US" smtClean="0"/>
              <a:t>‹#›</a:t>
            </a:fld>
            <a:endParaRPr kumimoji="1" lang="ja-JP" altLang="en-US"/>
          </a:p>
        </p:txBody>
      </p:sp>
    </p:spTree>
    <p:extLst>
      <p:ext uri="{BB962C8B-B14F-4D97-AF65-F5344CB8AC3E}">
        <p14:creationId xmlns:p14="http://schemas.microsoft.com/office/powerpoint/2010/main" val="766659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E7843F-317F-F373-2DC9-6D88C0585D9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B5934C5-1A07-CA47-3CC1-4243D8A72E84}"/>
              </a:ext>
            </a:extLst>
          </p:cNvPr>
          <p:cNvSpPr>
            <a:spLocks noGrp="1"/>
          </p:cNvSpPr>
          <p:nvPr>
            <p:ph type="dt" sz="half" idx="10"/>
          </p:nvPr>
        </p:nvSpPr>
        <p:spPr/>
        <p:txBody>
          <a:bodyPr/>
          <a:lstStyle/>
          <a:p>
            <a:fld id="{68798F88-9808-4140-A3C6-B1C69D2DD442}" type="datetimeFigureOut">
              <a:rPr kumimoji="1" lang="ja-JP" altLang="en-US" smtClean="0"/>
              <a:t>2023/11/8</a:t>
            </a:fld>
            <a:endParaRPr kumimoji="1" lang="ja-JP" altLang="en-US"/>
          </a:p>
        </p:txBody>
      </p:sp>
      <p:sp>
        <p:nvSpPr>
          <p:cNvPr id="4" name="フッター プレースホルダー 3">
            <a:extLst>
              <a:ext uri="{FF2B5EF4-FFF2-40B4-BE49-F238E27FC236}">
                <a16:creationId xmlns:a16="http://schemas.microsoft.com/office/drawing/2014/main" id="{B55E7D18-7491-7ADE-4DBB-2D03B217688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6B9FC72-D145-1037-1DC2-56A167AC3AC4}"/>
              </a:ext>
            </a:extLst>
          </p:cNvPr>
          <p:cNvSpPr>
            <a:spLocks noGrp="1"/>
          </p:cNvSpPr>
          <p:nvPr>
            <p:ph type="sldNum" sz="quarter" idx="12"/>
          </p:nvPr>
        </p:nvSpPr>
        <p:spPr/>
        <p:txBody>
          <a:bodyPr/>
          <a:lstStyle/>
          <a:p>
            <a:fld id="{9C666EF3-718F-423B-B121-13D4E728F26F}" type="slidenum">
              <a:rPr kumimoji="1" lang="ja-JP" altLang="en-US" smtClean="0"/>
              <a:t>‹#›</a:t>
            </a:fld>
            <a:endParaRPr kumimoji="1" lang="ja-JP" altLang="en-US"/>
          </a:p>
        </p:txBody>
      </p:sp>
    </p:spTree>
    <p:extLst>
      <p:ext uri="{BB962C8B-B14F-4D97-AF65-F5344CB8AC3E}">
        <p14:creationId xmlns:p14="http://schemas.microsoft.com/office/powerpoint/2010/main" val="2424177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A3DB520-FC54-9C54-D984-F37D77FA948B}"/>
              </a:ext>
            </a:extLst>
          </p:cNvPr>
          <p:cNvSpPr>
            <a:spLocks noGrp="1"/>
          </p:cNvSpPr>
          <p:nvPr>
            <p:ph type="dt" sz="half" idx="10"/>
          </p:nvPr>
        </p:nvSpPr>
        <p:spPr/>
        <p:txBody>
          <a:bodyPr/>
          <a:lstStyle/>
          <a:p>
            <a:fld id="{68798F88-9808-4140-A3C6-B1C69D2DD442}" type="datetimeFigureOut">
              <a:rPr kumimoji="1" lang="ja-JP" altLang="en-US" smtClean="0"/>
              <a:t>2023/11/8</a:t>
            </a:fld>
            <a:endParaRPr kumimoji="1" lang="ja-JP" altLang="en-US"/>
          </a:p>
        </p:txBody>
      </p:sp>
      <p:sp>
        <p:nvSpPr>
          <p:cNvPr id="3" name="フッター プレースホルダー 2">
            <a:extLst>
              <a:ext uri="{FF2B5EF4-FFF2-40B4-BE49-F238E27FC236}">
                <a16:creationId xmlns:a16="http://schemas.microsoft.com/office/drawing/2014/main" id="{9872E132-EF76-9B05-437E-18344745A26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007C5F3-0A5A-0E55-06AC-5EC8A852B4C0}"/>
              </a:ext>
            </a:extLst>
          </p:cNvPr>
          <p:cNvSpPr>
            <a:spLocks noGrp="1"/>
          </p:cNvSpPr>
          <p:nvPr>
            <p:ph type="sldNum" sz="quarter" idx="12"/>
          </p:nvPr>
        </p:nvSpPr>
        <p:spPr/>
        <p:txBody>
          <a:bodyPr/>
          <a:lstStyle/>
          <a:p>
            <a:fld id="{9C666EF3-718F-423B-B121-13D4E728F26F}" type="slidenum">
              <a:rPr kumimoji="1" lang="ja-JP" altLang="en-US" smtClean="0"/>
              <a:t>‹#›</a:t>
            </a:fld>
            <a:endParaRPr kumimoji="1" lang="ja-JP" altLang="en-US"/>
          </a:p>
        </p:txBody>
      </p:sp>
    </p:spTree>
    <p:extLst>
      <p:ext uri="{BB962C8B-B14F-4D97-AF65-F5344CB8AC3E}">
        <p14:creationId xmlns:p14="http://schemas.microsoft.com/office/powerpoint/2010/main" val="2772240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ADB12A-2A41-96AE-E581-43680CA6601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B8F5010-1906-13AB-6AA2-59CC671E7F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72B881D-1FDD-63D6-C7BE-FF90E641AC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FD45FD7-9440-1FEC-AB27-B2657A0CF0FF}"/>
              </a:ext>
            </a:extLst>
          </p:cNvPr>
          <p:cNvSpPr>
            <a:spLocks noGrp="1"/>
          </p:cNvSpPr>
          <p:nvPr>
            <p:ph type="dt" sz="half" idx="10"/>
          </p:nvPr>
        </p:nvSpPr>
        <p:spPr/>
        <p:txBody>
          <a:bodyPr/>
          <a:lstStyle/>
          <a:p>
            <a:fld id="{68798F88-9808-4140-A3C6-B1C69D2DD442}" type="datetimeFigureOut">
              <a:rPr kumimoji="1" lang="ja-JP" altLang="en-US" smtClean="0"/>
              <a:t>2023/11/8</a:t>
            </a:fld>
            <a:endParaRPr kumimoji="1" lang="ja-JP" altLang="en-US"/>
          </a:p>
        </p:txBody>
      </p:sp>
      <p:sp>
        <p:nvSpPr>
          <p:cNvPr id="6" name="フッター プレースホルダー 5">
            <a:extLst>
              <a:ext uri="{FF2B5EF4-FFF2-40B4-BE49-F238E27FC236}">
                <a16:creationId xmlns:a16="http://schemas.microsoft.com/office/drawing/2014/main" id="{01AAEB7C-1EFB-94E9-E47D-F50152C3807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B62CF72-9A61-2479-7EBC-6D9C200CE9D4}"/>
              </a:ext>
            </a:extLst>
          </p:cNvPr>
          <p:cNvSpPr>
            <a:spLocks noGrp="1"/>
          </p:cNvSpPr>
          <p:nvPr>
            <p:ph type="sldNum" sz="quarter" idx="12"/>
          </p:nvPr>
        </p:nvSpPr>
        <p:spPr/>
        <p:txBody>
          <a:bodyPr/>
          <a:lstStyle/>
          <a:p>
            <a:fld id="{9C666EF3-718F-423B-B121-13D4E728F26F}" type="slidenum">
              <a:rPr kumimoji="1" lang="ja-JP" altLang="en-US" smtClean="0"/>
              <a:t>‹#›</a:t>
            </a:fld>
            <a:endParaRPr kumimoji="1" lang="ja-JP" altLang="en-US"/>
          </a:p>
        </p:txBody>
      </p:sp>
    </p:spTree>
    <p:extLst>
      <p:ext uri="{BB962C8B-B14F-4D97-AF65-F5344CB8AC3E}">
        <p14:creationId xmlns:p14="http://schemas.microsoft.com/office/powerpoint/2010/main" val="2530273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D3F98D-B565-D286-53FA-8E637149F57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D0D5133-874B-6785-F2EA-0F56328F1E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8C1FB03-0A4B-D9F2-6AE7-6E62CA1CE0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339A16E-40DE-4221-FC50-6202C350CA58}"/>
              </a:ext>
            </a:extLst>
          </p:cNvPr>
          <p:cNvSpPr>
            <a:spLocks noGrp="1"/>
          </p:cNvSpPr>
          <p:nvPr>
            <p:ph type="dt" sz="half" idx="10"/>
          </p:nvPr>
        </p:nvSpPr>
        <p:spPr/>
        <p:txBody>
          <a:bodyPr/>
          <a:lstStyle/>
          <a:p>
            <a:fld id="{68798F88-9808-4140-A3C6-B1C69D2DD442}" type="datetimeFigureOut">
              <a:rPr kumimoji="1" lang="ja-JP" altLang="en-US" smtClean="0"/>
              <a:t>2023/11/8</a:t>
            </a:fld>
            <a:endParaRPr kumimoji="1" lang="ja-JP" altLang="en-US"/>
          </a:p>
        </p:txBody>
      </p:sp>
      <p:sp>
        <p:nvSpPr>
          <p:cNvPr id="6" name="フッター プレースホルダー 5">
            <a:extLst>
              <a:ext uri="{FF2B5EF4-FFF2-40B4-BE49-F238E27FC236}">
                <a16:creationId xmlns:a16="http://schemas.microsoft.com/office/drawing/2014/main" id="{C32B1D2E-5321-9E72-860B-BCAC0043D092}"/>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B43FED17-A32B-239D-C4C6-1C6AAF4E8BF1}"/>
              </a:ext>
            </a:extLst>
          </p:cNvPr>
          <p:cNvSpPr>
            <a:spLocks noGrp="1"/>
          </p:cNvSpPr>
          <p:nvPr>
            <p:ph type="sldNum" sz="quarter" idx="12"/>
          </p:nvPr>
        </p:nvSpPr>
        <p:spPr/>
        <p:txBody>
          <a:bodyPr/>
          <a:lstStyle/>
          <a:p>
            <a:fld id="{9C666EF3-718F-423B-B121-13D4E728F26F}" type="slidenum">
              <a:rPr kumimoji="1" lang="ja-JP" altLang="en-US" smtClean="0"/>
              <a:t>‹#›</a:t>
            </a:fld>
            <a:endParaRPr kumimoji="1" lang="ja-JP" altLang="en-US"/>
          </a:p>
        </p:txBody>
      </p:sp>
    </p:spTree>
    <p:extLst>
      <p:ext uri="{BB962C8B-B14F-4D97-AF65-F5344CB8AC3E}">
        <p14:creationId xmlns:p14="http://schemas.microsoft.com/office/powerpoint/2010/main" val="2841160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C62EC09-F92E-329D-99DC-829B662571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50007A1-5647-C7D3-F1B8-D903B97187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946E1A2-0714-6EA8-B77F-814D45DAE7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798F88-9808-4140-A3C6-B1C69D2DD442}" type="datetimeFigureOut">
              <a:rPr kumimoji="1" lang="ja-JP" altLang="en-US" smtClean="0"/>
              <a:t>2023/11/8</a:t>
            </a:fld>
            <a:endParaRPr kumimoji="1" lang="ja-JP" altLang="en-US"/>
          </a:p>
        </p:txBody>
      </p:sp>
      <p:sp>
        <p:nvSpPr>
          <p:cNvPr id="5" name="フッター プレースホルダー 4">
            <a:extLst>
              <a:ext uri="{FF2B5EF4-FFF2-40B4-BE49-F238E27FC236}">
                <a16:creationId xmlns:a16="http://schemas.microsoft.com/office/drawing/2014/main" id="{934AF934-7615-35D2-CD18-11A7B4F404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62BACEB-69B2-79F8-2BCA-1E8B8DA9C5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66EF3-718F-423B-B121-13D4E728F26F}" type="slidenum">
              <a:rPr kumimoji="1" lang="ja-JP" altLang="en-US" smtClean="0"/>
              <a:t>‹#›</a:t>
            </a:fld>
            <a:endParaRPr kumimoji="1" lang="ja-JP" altLang="en-US"/>
          </a:p>
        </p:txBody>
      </p:sp>
    </p:spTree>
    <p:extLst>
      <p:ext uri="{BB962C8B-B14F-4D97-AF65-F5344CB8AC3E}">
        <p14:creationId xmlns:p14="http://schemas.microsoft.com/office/powerpoint/2010/main" val="2020460148"/>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0F1DCD-4D9E-A2A4-858D-4C49AF1FCCCC}"/>
              </a:ext>
            </a:extLst>
          </p:cNvPr>
          <p:cNvSpPr>
            <a:spLocks noGrp="1"/>
          </p:cNvSpPr>
          <p:nvPr>
            <p:ph type="ctrTitle"/>
          </p:nvPr>
        </p:nvSpPr>
        <p:spPr>
          <a:xfrm>
            <a:off x="0" y="2247336"/>
            <a:ext cx="12192000" cy="1909763"/>
          </a:xfrm>
          <a:solidFill>
            <a:schemeClr val="accent1">
              <a:lumMod val="50000"/>
            </a:schemeClr>
          </a:solidFill>
        </p:spPr>
        <p:txBody>
          <a:bodyPr anchor="ctr">
            <a:normAutofit/>
          </a:bodyPr>
          <a:lstStyle/>
          <a:p>
            <a:pPr>
              <a:lnSpc>
                <a:spcPct val="100000"/>
              </a:lnSpc>
            </a:pPr>
            <a:r>
              <a:rPr kumimoji="1" lang="ja-JP" altLang="en-US" sz="5400" b="1" dirty="0">
                <a:solidFill>
                  <a:schemeClr val="bg1"/>
                </a:solidFill>
              </a:rPr>
              <a:t>総務／財務小委員会からのご報告</a:t>
            </a:r>
          </a:p>
        </p:txBody>
      </p:sp>
      <p:sp>
        <p:nvSpPr>
          <p:cNvPr id="3" name="字幕 2">
            <a:extLst>
              <a:ext uri="{FF2B5EF4-FFF2-40B4-BE49-F238E27FC236}">
                <a16:creationId xmlns:a16="http://schemas.microsoft.com/office/drawing/2014/main" id="{3709484D-79DB-40B0-2973-7ED0C76F608B}"/>
              </a:ext>
            </a:extLst>
          </p:cNvPr>
          <p:cNvSpPr>
            <a:spLocks noGrp="1"/>
          </p:cNvSpPr>
          <p:nvPr>
            <p:ph type="subTitle" idx="1"/>
          </p:nvPr>
        </p:nvSpPr>
        <p:spPr>
          <a:xfrm>
            <a:off x="5249055" y="4768059"/>
            <a:ext cx="6000206" cy="1655762"/>
          </a:xfrm>
        </p:spPr>
        <p:txBody>
          <a:bodyPr anchor="ctr">
            <a:normAutofit/>
          </a:bodyPr>
          <a:lstStyle/>
          <a:p>
            <a:pPr algn="just">
              <a:lnSpc>
                <a:spcPct val="100000"/>
              </a:lnSpc>
            </a:pPr>
            <a:r>
              <a:rPr kumimoji="1" lang="ja-JP" altLang="en-US" b="1" dirty="0"/>
              <a:t>国際ロータリー第</a:t>
            </a:r>
            <a:r>
              <a:rPr kumimoji="1" lang="en-US" altLang="ja-JP" b="1" dirty="0"/>
              <a:t>2660</a:t>
            </a:r>
            <a:r>
              <a:rPr kumimoji="1" lang="ja-JP" altLang="en-US" b="1" dirty="0"/>
              <a:t>地区</a:t>
            </a:r>
            <a:endParaRPr kumimoji="1" lang="en-US" altLang="ja-JP" b="1" dirty="0"/>
          </a:p>
          <a:p>
            <a:pPr algn="just">
              <a:lnSpc>
                <a:spcPct val="100000"/>
              </a:lnSpc>
            </a:pPr>
            <a:r>
              <a:rPr lang="ja-JP" altLang="en-US" b="1" dirty="0"/>
              <a:t>大阪・関西万博関連事業実行委員会</a:t>
            </a:r>
            <a:endParaRPr lang="en-US" altLang="ja-JP" b="1" dirty="0"/>
          </a:p>
          <a:p>
            <a:pPr algn="just">
              <a:lnSpc>
                <a:spcPct val="100000"/>
              </a:lnSpc>
            </a:pPr>
            <a:r>
              <a:rPr kumimoji="1" lang="ja-JP" altLang="en-US" b="1" dirty="0"/>
              <a:t>副委員長　早嶋　茂（総務／財務担当）</a:t>
            </a:r>
          </a:p>
        </p:txBody>
      </p:sp>
      <p:pic>
        <p:nvPicPr>
          <p:cNvPr id="5" name="図 4" descr="グラフィカル ユーザー インターフェイス&#10;&#10;低い精度で自動的に生成された説明">
            <a:extLst>
              <a:ext uri="{FF2B5EF4-FFF2-40B4-BE49-F238E27FC236}">
                <a16:creationId xmlns:a16="http://schemas.microsoft.com/office/drawing/2014/main" id="{678A07C8-8B9E-23D4-C477-A8BB423559D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952206" y="0"/>
            <a:ext cx="6287589" cy="1961313"/>
          </a:xfrm>
          <a:prstGeom prst="rect">
            <a:avLst/>
          </a:prstGeom>
        </p:spPr>
      </p:pic>
      <p:pic>
        <p:nvPicPr>
          <p:cNvPr id="9" name="図 8" descr="文字が書かれている&#10;&#10;低い精度で自動的に生成された説明">
            <a:extLst>
              <a:ext uri="{FF2B5EF4-FFF2-40B4-BE49-F238E27FC236}">
                <a16:creationId xmlns:a16="http://schemas.microsoft.com/office/drawing/2014/main" id="{06F3EA9E-4853-D626-EFD7-78BF4C7F90F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207166" y="4858473"/>
            <a:ext cx="3494748" cy="1474934"/>
          </a:xfrm>
          <a:prstGeom prst="rect">
            <a:avLst/>
          </a:prstGeom>
        </p:spPr>
      </p:pic>
    </p:spTree>
    <p:extLst>
      <p:ext uri="{BB962C8B-B14F-4D97-AF65-F5344CB8AC3E}">
        <p14:creationId xmlns:p14="http://schemas.microsoft.com/office/powerpoint/2010/main" val="3239771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21A1DE-53FB-BC64-15F2-408065ED7D0D}"/>
              </a:ext>
            </a:extLst>
          </p:cNvPr>
          <p:cNvSpPr>
            <a:spLocks noGrp="1"/>
          </p:cNvSpPr>
          <p:nvPr>
            <p:ph type="title"/>
          </p:nvPr>
        </p:nvSpPr>
        <p:spPr/>
        <p:txBody>
          <a:bodyPr/>
          <a:lstStyle/>
          <a:p>
            <a:r>
              <a:rPr kumimoji="1" lang="ja-JP" altLang="en-US" b="1" dirty="0">
                <a:solidFill>
                  <a:schemeClr val="bg1"/>
                </a:solidFill>
              </a:rPr>
              <a:t>① 万博入場チケットの前売り販売</a:t>
            </a:r>
            <a:endParaRPr kumimoji="1" lang="ja-JP" altLang="en-US" dirty="0"/>
          </a:p>
        </p:txBody>
      </p:sp>
      <p:sp>
        <p:nvSpPr>
          <p:cNvPr id="3" name="コンテンツ プレースホルダー 2">
            <a:extLst>
              <a:ext uri="{FF2B5EF4-FFF2-40B4-BE49-F238E27FC236}">
                <a16:creationId xmlns:a16="http://schemas.microsoft.com/office/drawing/2014/main" id="{BB684C51-DD00-D400-DDAF-6497E6E5C8D6}"/>
              </a:ext>
            </a:extLst>
          </p:cNvPr>
          <p:cNvSpPr>
            <a:spLocks noGrp="1"/>
          </p:cNvSpPr>
          <p:nvPr>
            <p:ph idx="1"/>
          </p:nvPr>
        </p:nvSpPr>
        <p:spPr/>
        <p:txBody>
          <a:bodyPr>
            <a:normAutofit fontScale="85000" lnSpcReduction="10000"/>
          </a:bodyPr>
          <a:lstStyle/>
          <a:p>
            <a:pPr>
              <a:lnSpc>
                <a:spcPct val="150000"/>
              </a:lnSpc>
            </a:pPr>
            <a:r>
              <a:rPr kumimoji="1" lang="ja-JP" altLang="en-US" b="1" dirty="0"/>
              <a:t>電子チケットは安く買えるのか？</a:t>
            </a:r>
            <a:endParaRPr kumimoji="1" lang="en-US" altLang="ja-JP" b="1" dirty="0"/>
          </a:p>
          <a:p>
            <a:pPr lvl="1">
              <a:lnSpc>
                <a:spcPct val="150000"/>
              </a:lnSpc>
            </a:pPr>
            <a:r>
              <a:rPr kumimoji="1" lang="ja-JP" altLang="en-US" b="1" dirty="0"/>
              <a:t>原則は定価販売だが、他者からチケットの譲渡を受けるときは定価　以下で入手しても問題はなし</a:t>
            </a:r>
            <a:endParaRPr kumimoji="1" lang="en-US" altLang="ja-JP" b="1" dirty="0"/>
          </a:p>
          <a:p>
            <a:pPr lvl="1">
              <a:lnSpc>
                <a:spcPct val="150000"/>
              </a:lnSpc>
            </a:pPr>
            <a:r>
              <a:rPr lang="ja-JP" altLang="en-US" b="1" dirty="0"/>
              <a:t>つまり、自クラブでまとめ買いをして、クラブ会員やそのご家族に　値引き販売することは可能</a:t>
            </a:r>
            <a:endParaRPr lang="en-US" altLang="ja-JP" b="1" dirty="0"/>
          </a:p>
          <a:p>
            <a:pPr lvl="1">
              <a:lnSpc>
                <a:spcPct val="150000"/>
              </a:lnSpc>
            </a:pPr>
            <a:r>
              <a:rPr kumimoji="1" lang="ja-JP" altLang="en-US" b="1" dirty="0"/>
              <a:t>開幕日前日に地区主催で</a:t>
            </a:r>
            <a:r>
              <a:rPr lang="ja-JP" altLang="en-US" b="1" dirty="0"/>
              <a:t>開幕</a:t>
            </a:r>
            <a:r>
              <a:rPr kumimoji="1" lang="ja-JP" altLang="en-US" b="1" dirty="0"/>
              <a:t>祭を実施予定なので、開幕日に入場できるチケットの購入について現在検討中</a:t>
            </a:r>
          </a:p>
        </p:txBody>
      </p:sp>
    </p:spTree>
    <p:extLst>
      <p:ext uri="{BB962C8B-B14F-4D97-AF65-F5344CB8AC3E}">
        <p14:creationId xmlns:p14="http://schemas.microsoft.com/office/powerpoint/2010/main" val="2530313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072F5B-F809-F5E9-F979-06D58F96496F}"/>
              </a:ext>
            </a:extLst>
          </p:cNvPr>
          <p:cNvSpPr>
            <a:spLocks noGrp="1"/>
          </p:cNvSpPr>
          <p:nvPr>
            <p:ph type="title"/>
          </p:nvPr>
        </p:nvSpPr>
        <p:spPr/>
        <p:txBody>
          <a:bodyPr/>
          <a:lstStyle/>
          <a:p>
            <a:r>
              <a:rPr kumimoji="1" lang="ja-JP" altLang="en-US" sz="4000" b="1" dirty="0">
                <a:solidFill>
                  <a:schemeClr val="bg1"/>
                </a:solidFill>
              </a:rPr>
              <a:t>② 万博公式ロゴマークと公式キャラクター</a:t>
            </a:r>
            <a:endParaRPr kumimoji="1" lang="ja-JP" altLang="en-US" dirty="0"/>
          </a:p>
        </p:txBody>
      </p:sp>
      <p:pic>
        <p:nvPicPr>
          <p:cNvPr id="5" name="コンテンツ プレースホルダー 4" descr="アイコン&#10;&#10;自動的に生成された説明">
            <a:extLst>
              <a:ext uri="{FF2B5EF4-FFF2-40B4-BE49-F238E27FC236}">
                <a16:creationId xmlns:a16="http://schemas.microsoft.com/office/drawing/2014/main" id="{81CF390D-D27C-1127-0817-328B1BEE04CD}"/>
              </a:ext>
            </a:extLst>
          </p:cNvPr>
          <p:cNvPicPr>
            <a:picLocks noGrp="1" noChangeAspect="1"/>
          </p:cNvPicPr>
          <p:nvPr>
            <p:ph idx="1"/>
          </p:nvPr>
        </p:nvPicPr>
        <p:blipFill>
          <a:blip r:embed="rId3" cstate="screen">
            <a:extLst>
              <a:ext uri="{28A0092B-C50C-407E-A947-70E740481C1C}">
                <a14:useLocalDpi xmlns:a14="http://schemas.microsoft.com/office/drawing/2010/main"/>
              </a:ext>
            </a:extLst>
          </a:blip>
          <a:stretch>
            <a:fillRect/>
          </a:stretch>
        </p:blipFill>
        <p:spPr>
          <a:xfrm>
            <a:off x="2833387" y="1933601"/>
            <a:ext cx="2182233" cy="3598261"/>
          </a:xfrm>
        </p:spPr>
      </p:pic>
      <p:pic>
        <p:nvPicPr>
          <p:cNvPr id="7" name="図 6" descr="帽子, シャツ が含まれている画像&#10;&#10;自動的に生成された説明">
            <a:extLst>
              <a:ext uri="{FF2B5EF4-FFF2-40B4-BE49-F238E27FC236}">
                <a16:creationId xmlns:a16="http://schemas.microsoft.com/office/drawing/2014/main" id="{78EA7D8A-1B35-0C27-FD92-062B6B567890}"/>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723133" y="1779656"/>
            <a:ext cx="2680904" cy="3854790"/>
          </a:xfrm>
          <a:prstGeom prst="rect">
            <a:avLst/>
          </a:prstGeom>
        </p:spPr>
      </p:pic>
      <p:sp>
        <p:nvSpPr>
          <p:cNvPr id="8" name="テキスト ボックス 7">
            <a:extLst>
              <a:ext uri="{FF2B5EF4-FFF2-40B4-BE49-F238E27FC236}">
                <a16:creationId xmlns:a16="http://schemas.microsoft.com/office/drawing/2014/main" id="{0BD8A70F-4ABF-AC1B-8660-DA248C42EE25}"/>
              </a:ext>
            </a:extLst>
          </p:cNvPr>
          <p:cNvSpPr txBox="1"/>
          <p:nvPr/>
        </p:nvSpPr>
        <p:spPr>
          <a:xfrm>
            <a:off x="2395880" y="1257142"/>
            <a:ext cx="3057247" cy="584775"/>
          </a:xfrm>
          <a:prstGeom prst="rect">
            <a:avLst/>
          </a:prstGeom>
          <a:noFill/>
        </p:spPr>
        <p:txBody>
          <a:bodyPr wrap="none" rtlCol="0">
            <a:spAutoFit/>
          </a:bodyPr>
          <a:lstStyle/>
          <a:p>
            <a:r>
              <a:rPr kumimoji="1" lang="ja-JP" altLang="en-US" sz="3200" b="1" dirty="0"/>
              <a:t>公式ロゴマーク</a:t>
            </a:r>
          </a:p>
        </p:txBody>
      </p:sp>
      <p:sp>
        <p:nvSpPr>
          <p:cNvPr id="9" name="テキスト ボックス 8">
            <a:extLst>
              <a:ext uri="{FF2B5EF4-FFF2-40B4-BE49-F238E27FC236}">
                <a16:creationId xmlns:a16="http://schemas.microsoft.com/office/drawing/2014/main" id="{29BDE57D-5EC7-09D0-938D-C10791160DCB}"/>
              </a:ext>
            </a:extLst>
          </p:cNvPr>
          <p:cNvSpPr txBox="1"/>
          <p:nvPr/>
        </p:nvSpPr>
        <p:spPr>
          <a:xfrm>
            <a:off x="6329777" y="1257142"/>
            <a:ext cx="3467616" cy="584775"/>
          </a:xfrm>
          <a:prstGeom prst="rect">
            <a:avLst/>
          </a:prstGeom>
          <a:noFill/>
        </p:spPr>
        <p:txBody>
          <a:bodyPr wrap="none" rtlCol="0">
            <a:spAutoFit/>
          </a:bodyPr>
          <a:lstStyle/>
          <a:p>
            <a:r>
              <a:rPr kumimoji="1" lang="ja-JP" altLang="en-US" sz="3200" b="1" dirty="0"/>
              <a:t>公式キャラクター</a:t>
            </a:r>
            <a:endParaRPr kumimoji="1" lang="en-US" altLang="ja-JP" sz="3200" b="1" dirty="0"/>
          </a:p>
        </p:txBody>
      </p:sp>
      <p:sp>
        <p:nvSpPr>
          <p:cNvPr id="10" name="吹き出し: 角を丸めた四角形 9">
            <a:extLst>
              <a:ext uri="{FF2B5EF4-FFF2-40B4-BE49-F238E27FC236}">
                <a16:creationId xmlns:a16="http://schemas.microsoft.com/office/drawing/2014/main" id="{3B9A2261-B458-55C0-63FD-BF57722C24B6}"/>
              </a:ext>
            </a:extLst>
          </p:cNvPr>
          <p:cNvSpPr/>
          <p:nvPr/>
        </p:nvSpPr>
        <p:spPr>
          <a:xfrm>
            <a:off x="9631180" y="2006818"/>
            <a:ext cx="2241030" cy="1154242"/>
          </a:xfrm>
          <a:prstGeom prst="wedgeRoundRectCallout">
            <a:avLst>
              <a:gd name="adj1" fmla="val -77445"/>
              <a:gd name="adj2" fmla="val 21232"/>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愛称</a:t>
            </a:r>
            <a:endParaRPr kumimoji="1" lang="en-US" altLang="ja-JP" sz="2400" b="1" dirty="0"/>
          </a:p>
          <a:p>
            <a:pPr algn="ctr"/>
            <a:r>
              <a:rPr lang="ja-JP" altLang="en-US" sz="2400" b="1" dirty="0"/>
              <a:t>ミャクミャク</a:t>
            </a:r>
            <a:endParaRPr kumimoji="1" lang="ja-JP" altLang="en-US" sz="2400" b="1" dirty="0"/>
          </a:p>
        </p:txBody>
      </p:sp>
      <p:sp>
        <p:nvSpPr>
          <p:cNvPr id="12" name="吹き出し: 角を丸めた四角形 11">
            <a:extLst>
              <a:ext uri="{FF2B5EF4-FFF2-40B4-BE49-F238E27FC236}">
                <a16:creationId xmlns:a16="http://schemas.microsoft.com/office/drawing/2014/main" id="{15522E02-40E3-8FB8-4D62-D53512DB0547}"/>
              </a:ext>
            </a:extLst>
          </p:cNvPr>
          <p:cNvSpPr/>
          <p:nvPr/>
        </p:nvSpPr>
        <p:spPr>
          <a:xfrm>
            <a:off x="294806" y="4160405"/>
            <a:ext cx="2241030" cy="1154242"/>
          </a:xfrm>
          <a:prstGeom prst="wedgeRoundRectCallout">
            <a:avLst>
              <a:gd name="adj1" fmla="val 63378"/>
              <a:gd name="adj2" fmla="val -17327"/>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文字を含めた</a:t>
            </a:r>
            <a:endParaRPr kumimoji="1" lang="en-US" altLang="ja-JP" sz="2400" b="1" dirty="0"/>
          </a:p>
          <a:p>
            <a:pPr algn="ctr"/>
            <a:r>
              <a:rPr lang="ja-JP" altLang="en-US" sz="2400" b="1" dirty="0"/>
              <a:t>一体型ロゴ</a:t>
            </a:r>
            <a:endParaRPr kumimoji="1" lang="ja-JP" altLang="en-US" sz="2400" b="1" dirty="0"/>
          </a:p>
        </p:txBody>
      </p:sp>
      <p:sp>
        <p:nvSpPr>
          <p:cNvPr id="13" name="テキスト ボックス 12">
            <a:extLst>
              <a:ext uri="{FF2B5EF4-FFF2-40B4-BE49-F238E27FC236}">
                <a16:creationId xmlns:a16="http://schemas.microsoft.com/office/drawing/2014/main" id="{3965A682-D2CA-6930-9C4D-EDB877A89ECA}"/>
              </a:ext>
            </a:extLst>
          </p:cNvPr>
          <p:cNvSpPr txBox="1"/>
          <p:nvPr/>
        </p:nvSpPr>
        <p:spPr>
          <a:xfrm>
            <a:off x="9504492" y="3281442"/>
            <a:ext cx="2339102" cy="830997"/>
          </a:xfrm>
          <a:prstGeom prst="rect">
            <a:avLst/>
          </a:prstGeom>
          <a:noFill/>
        </p:spPr>
        <p:txBody>
          <a:bodyPr wrap="none" rtlCol="0">
            <a:spAutoFit/>
          </a:bodyPr>
          <a:lstStyle/>
          <a:p>
            <a:r>
              <a:rPr kumimoji="1" lang="en-US" altLang="ja-JP" sz="2400" b="1" dirty="0">
                <a:solidFill>
                  <a:srgbClr val="FF0000"/>
                </a:solidFill>
              </a:rPr>
              <a:t>※</a:t>
            </a:r>
            <a:r>
              <a:rPr kumimoji="1" lang="ja-JP" altLang="en-US" sz="2400" b="1" dirty="0">
                <a:solidFill>
                  <a:srgbClr val="FF0000"/>
                </a:solidFill>
              </a:rPr>
              <a:t>ロゴではない</a:t>
            </a:r>
            <a:endParaRPr kumimoji="1" lang="en-US" altLang="ja-JP" sz="2400" b="1" dirty="0">
              <a:solidFill>
                <a:srgbClr val="FF0000"/>
              </a:solidFill>
            </a:endParaRPr>
          </a:p>
          <a:p>
            <a:r>
              <a:rPr lang="ja-JP" altLang="en-US" sz="2400" b="1" dirty="0">
                <a:solidFill>
                  <a:srgbClr val="FF0000"/>
                </a:solidFill>
              </a:rPr>
              <a:t>　</a:t>
            </a:r>
            <a:r>
              <a:rPr kumimoji="1" lang="ja-JP" altLang="en-US" sz="2400" b="1" dirty="0">
                <a:solidFill>
                  <a:srgbClr val="FF0000"/>
                </a:solidFill>
              </a:rPr>
              <a:t>ことに注意</a:t>
            </a:r>
          </a:p>
        </p:txBody>
      </p:sp>
    </p:spTree>
    <p:extLst>
      <p:ext uri="{BB962C8B-B14F-4D97-AF65-F5344CB8AC3E}">
        <p14:creationId xmlns:p14="http://schemas.microsoft.com/office/powerpoint/2010/main" val="2313122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F60B6D-ECC2-210B-7665-5D47D4E4B55A}"/>
              </a:ext>
            </a:extLst>
          </p:cNvPr>
          <p:cNvSpPr>
            <a:spLocks noGrp="1"/>
          </p:cNvSpPr>
          <p:nvPr>
            <p:ph type="title"/>
          </p:nvPr>
        </p:nvSpPr>
        <p:spPr/>
        <p:txBody>
          <a:bodyPr/>
          <a:lstStyle/>
          <a:p>
            <a:r>
              <a:rPr kumimoji="1" lang="ja-JP" altLang="en-US" sz="4400" b="1" dirty="0">
                <a:solidFill>
                  <a:schemeClr val="bg1"/>
                </a:solidFill>
              </a:rPr>
              <a:t>② 万博公式ロゴマークと公式キャラクター</a:t>
            </a:r>
            <a:endParaRPr kumimoji="1" lang="ja-JP" altLang="en-US" dirty="0"/>
          </a:p>
        </p:txBody>
      </p:sp>
      <p:sp>
        <p:nvSpPr>
          <p:cNvPr id="3" name="コンテンツ プレースホルダー 2">
            <a:extLst>
              <a:ext uri="{FF2B5EF4-FFF2-40B4-BE49-F238E27FC236}">
                <a16:creationId xmlns:a16="http://schemas.microsoft.com/office/drawing/2014/main" id="{2D0A679B-431A-4561-2A77-8D3B54E9239A}"/>
              </a:ext>
            </a:extLst>
          </p:cNvPr>
          <p:cNvSpPr>
            <a:spLocks noGrp="1"/>
          </p:cNvSpPr>
          <p:nvPr>
            <p:ph idx="1"/>
          </p:nvPr>
        </p:nvSpPr>
        <p:spPr>
          <a:xfrm>
            <a:off x="307298" y="1341621"/>
            <a:ext cx="11632368" cy="2948409"/>
          </a:xfrm>
        </p:spPr>
        <p:txBody>
          <a:bodyPr/>
          <a:lstStyle/>
          <a:p>
            <a:pPr>
              <a:lnSpc>
                <a:spcPct val="120000"/>
              </a:lnSpc>
            </a:pPr>
            <a:r>
              <a:rPr kumimoji="1" lang="ja-JP" altLang="en-US" b="1" dirty="0"/>
              <a:t>無償で公式ロゴマークを利用するには？</a:t>
            </a:r>
            <a:endParaRPr kumimoji="1" lang="en-US" altLang="ja-JP" b="1" dirty="0"/>
          </a:p>
          <a:p>
            <a:pPr lvl="1">
              <a:lnSpc>
                <a:spcPct val="120000"/>
              </a:lnSpc>
              <a:spcBef>
                <a:spcPts val="600"/>
              </a:spcBef>
            </a:pPr>
            <a:r>
              <a:rPr kumimoji="1" lang="ja-JP" altLang="en-US" b="1" dirty="0"/>
              <a:t>万博協会の公式</a:t>
            </a:r>
            <a:r>
              <a:rPr kumimoji="1" lang="en-US" altLang="ja-JP" b="1" dirty="0"/>
              <a:t>HP</a:t>
            </a:r>
            <a:r>
              <a:rPr kumimoji="1" lang="ja-JP" altLang="en-US" b="1" dirty="0"/>
              <a:t>から「メッセージ付きロゴマーク」の　申請を行うことで使用可能（地区は登録済）</a:t>
            </a:r>
            <a:endParaRPr kumimoji="1" lang="en-US" altLang="ja-JP" b="1" dirty="0"/>
          </a:p>
          <a:p>
            <a:pPr marL="457200" lvl="1" indent="0" algn="ctr">
              <a:lnSpc>
                <a:spcPct val="120000"/>
              </a:lnSpc>
              <a:spcBef>
                <a:spcPts val="600"/>
              </a:spcBef>
              <a:buNone/>
            </a:pPr>
            <a:r>
              <a:rPr kumimoji="1" lang="en-US" altLang="ja-JP" sz="4000" b="1" dirty="0"/>
              <a:t>https://logo-dl.expo2025.or.jp/</a:t>
            </a:r>
            <a:endParaRPr kumimoji="1" lang="ja-JP" altLang="en-US" sz="4000" b="1" dirty="0"/>
          </a:p>
        </p:txBody>
      </p:sp>
      <p:pic>
        <p:nvPicPr>
          <p:cNvPr id="7" name="図 6">
            <a:extLst>
              <a:ext uri="{FF2B5EF4-FFF2-40B4-BE49-F238E27FC236}">
                <a16:creationId xmlns:a16="http://schemas.microsoft.com/office/drawing/2014/main" id="{EBBFB7AD-201B-4077-3092-47CDCB5F08D2}"/>
              </a:ext>
            </a:extLst>
          </p:cNvPr>
          <p:cNvPicPr>
            <a:picLocks noChangeAspect="1"/>
          </p:cNvPicPr>
          <p:nvPr/>
        </p:nvPicPr>
        <p:blipFill>
          <a:blip r:embed="rId3"/>
          <a:stretch>
            <a:fillRect/>
          </a:stretch>
        </p:blipFill>
        <p:spPr>
          <a:xfrm>
            <a:off x="2710408" y="4188334"/>
            <a:ext cx="5404243" cy="2615752"/>
          </a:xfrm>
          <a:prstGeom prst="rect">
            <a:avLst/>
          </a:prstGeom>
        </p:spPr>
      </p:pic>
      <p:sp>
        <p:nvSpPr>
          <p:cNvPr id="8" name="四角形: 角を丸くする 7">
            <a:extLst>
              <a:ext uri="{FF2B5EF4-FFF2-40B4-BE49-F238E27FC236}">
                <a16:creationId xmlns:a16="http://schemas.microsoft.com/office/drawing/2014/main" id="{38ED3047-FD7E-2C8C-F98D-2C51191A835C}"/>
              </a:ext>
            </a:extLst>
          </p:cNvPr>
          <p:cNvSpPr/>
          <p:nvPr/>
        </p:nvSpPr>
        <p:spPr>
          <a:xfrm>
            <a:off x="8637792" y="4200966"/>
            <a:ext cx="3374379" cy="461665"/>
          </a:xfrm>
          <a:prstGeom prst="round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rgbClr val="FFFF00"/>
                </a:solidFill>
              </a:rPr>
              <a:t>利用制限あり</a:t>
            </a:r>
          </a:p>
        </p:txBody>
      </p:sp>
      <p:sp>
        <p:nvSpPr>
          <p:cNvPr id="9" name="テキスト ボックス 8">
            <a:extLst>
              <a:ext uri="{FF2B5EF4-FFF2-40B4-BE49-F238E27FC236}">
                <a16:creationId xmlns:a16="http://schemas.microsoft.com/office/drawing/2014/main" id="{7D9BE62C-DD91-A7C4-7BE9-4201CAEF0514}"/>
              </a:ext>
            </a:extLst>
          </p:cNvPr>
          <p:cNvSpPr txBox="1"/>
          <p:nvPr/>
        </p:nvSpPr>
        <p:spPr>
          <a:xfrm>
            <a:off x="8763496" y="4758596"/>
            <a:ext cx="3122971" cy="461665"/>
          </a:xfrm>
          <a:prstGeom prst="rect">
            <a:avLst/>
          </a:prstGeom>
          <a:noFill/>
        </p:spPr>
        <p:txBody>
          <a:bodyPr wrap="none" rtlCol="0">
            <a:spAutoFit/>
          </a:bodyPr>
          <a:lstStyle/>
          <a:p>
            <a:r>
              <a:rPr kumimoji="1" lang="ja-JP" altLang="en-US" sz="2400" b="1" dirty="0">
                <a:solidFill>
                  <a:srgbClr val="FF0000"/>
                </a:solidFill>
              </a:rPr>
              <a:t>広告やポスターは</a:t>
            </a:r>
            <a:r>
              <a:rPr kumimoji="1" lang="en-US" altLang="ja-JP" sz="2400" b="1" dirty="0">
                <a:solidFill>
                  <a:srgbClr val="FF0000"/>
                </a:solidFill>
              </a:rPr>
              <a:t>NG</a:t>
            </a:r>
            <a:endParaRPr kumimoji="1" lang="ja-JP" altLang="en-US" sz="2400" b="1" dirty="0">
              <a:solidFill>
                <a:srgbClr val="FF0000"/>
              </a:solidFill>
            </a:endParaRPr>
          </a:p>
        </p:txBody>
      </p:sp>
      <p:sp>
        <p:nvSpPr>
          <p:cNvPr id="10" name="テキスト ボックス 9">
            <a:extLst>
              <a:ext uri="{FF2B5EF4-FFF2-40B4-BE49-F238E27FC236}">
                <a16:creationId xmlns:a16="http://schemas.microsoft.com/office/drawing/2014/main" id="{6A22BACA-DA0D-CF07-8FB8-611D94BF18F7}"/>
              </a:ext>
            </a:extLst>
          </p:cNvPr>
          <p:cNvSpPr txBox="1"/>
          <p:nvPr/>
        </p:nvSpPr>
        <p:spPr>
          <a:xfrm>
            <a:off x="8620027" y="5316225"/>
            <a:ext cx="3409908" cy="461665"/>
          </a:xfrm>
          <a:prstGeom prst="rect">
            <a:avLst/>
          </a:prstGeom>
          <a:noFill/>
        </p:spPr>
        <p:txBody>
          <a:bodyPr wrap="none" rtlCol="0">
            <a:spAutoFit/>
          </a:bodyPr>
          <a:lstStyle/>
          <a:p>
            <a:r>
              <a:rPr kumimoji="1" lang="ja-JP" altLang="en-US" sz="2400" b="1" dirty="0">
                <a:solidFill>
                  <a:schemeClr val="accent1"/>
                </a:solidFill>
              </a:rPr>
              <a:t>名刺やメール署名は</a:t>
            </a:r>
            <a:r>
              <a:rPr kumimoji="1" lang="en-US" altLang="ja-JP" sz="2400" b="1" dirty="0">
                <a:solidFill>
                  <a:schemeClr val="accent1"/>
                </a:solidFill>
              </a:rPr>
              <a:t>OK</a:t>
            </a:r>
            <a:endParaRPr kumimoji="1" lang="ja-JP" altLang="en-US" sz="2400" b="1" dirty="0">
              <a:solidFill>
                <a:schemeClr val="accent1"/>
              </a:solidFill>
            </a:endParaRPr>
          </a:p>
        </p:txBody>
      </p:sp>
    </p:spTree>
    <p:extLst>
      <p:ext uri="{BB962C8B-B14F-4D97-AF65-F5344CB8AC3E}">
        <p14:creationId xmlns:p14="http://schemas.microsoft.com/office/powerpoint/2010/main" val="3744242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586906-B205-58B6-8CF4-27EA1FB4B063}"/>
              </a:ext>
            </a:extLst>
          </p:cNvPr>
          <p:cNvSpPr>
            <a:spLocks noGrp="1"/>
          </p:cNvSpPr>
          <p:nvPr>
            <p:ph type="title"/>
          </p:nvPr>
        </p:nvSpPr>
        <p:spPr/>
        <p:txBody>
          <a:bodyPr>
            <a:normAutofit/>
          </a:bodyPr>
          <a:lstStyle/>
          <a:p>
            <a:r>
              <a:rPr kumimoji="1" lang="ja-JP" altLang="en-US" sz="4400" b="1" dirty="0">
                <a:solidFill>
                  <a:schemeClr val="bg1"/>
                </a:solidFill>
              </a:rPr>
              <a:t>② 万博公式ロゴマークと公式キャラクター</a:t>
            </a:r>
            <a:endParaRPr kumimoji="1" lang="ja-JP" altLang="en-US" sz="4400" dirty="0"/>
          </a:p>
        </p:txBody>
      </p:sp>
      <p:sp>
        <p:nvSpPr>
          <p:cNvPr id="3" name="コンテンツ プレースホルダー 2">
            <a:extLst>
              <a:ext uri="{FF2B5EF4-FFF2-40B4-BE49-F238E27FC236}">
                <a16:creationId xmlns:a16="http://schemas.microsoft.com/office/drawing/2014/main" id="{99A8E83E-D6D4-40A5-CA6C-70C81DCA5AE4}"/>
              </a:ext>
            </a:extLst>
          </p:cNvPr>
          <p:cNvSpPr>
            <a:spLocks noGrp="1"/>
          </p:cNvSpPr>
          <p:nvPr>
            <p:ph idx="1"/>
          </p:nvPr>
        </p:nvSpPr>
        <p:spPr/>
        <p:txBody>
          <a:bodyPr>
            <a:normAutofit fontScale="92500" lnSpcReduction="10000"/>
          </a:bodyPr>
          <a:lstStyle/>
          <a:p>
            <a:pPr algn="just">
              <a:lnSpc>
                <a:spcPct val="150000"/>
              </a:lnSpc>
            </a:pPr>
            <a:r>
              <a:rPr kumimoji="1" lang="ja-JP" altLang="en-US" sz="4000" b="1" dirty="0"/>
              <a:t>公式キャラクター「ミャクミャク」は</a:t>
            </a:r>
            <a:r>
              <a:rPr kumimoji="1" lang="ja-JP" altLang="en-US" sz="4000" b="1" dirty="0">
                <a:solidFill>
                  <a:srgbClr val="FF0000"/>
                </a:solidFill>
              </a:rPr>
              <a:t>有償</a:t>
            </a:r>
            <a:endParaRPr kumimoji="1" lang="en-US" altLang="ja-JP" sz="4000" b="1" dirty="0">
              <a:solidFill>
                <a:srgbClr val="FF0000"/>
              </a:solidFill>
            </a:endParaRPr>
          </a:p>
          <a:p>
            <a:pPr algn="just">
              <a:lnSpc>
                <a:spcPct val="150000"/>
              </a:lnSpc>
            </a:pPr>
            <a:r>
              <a:rPr lang="ja-JP" altLang="en-US" sz="4000" b="1" dirty="0"/>
              <a:t>クラブ行事等に「ミャクミャク」を呼びたい場合、少なくとも</a:t>
            </a:r>
            <a:r>
              <a:rPr lang="en-US" altLang="ja-JP" sz="4000" b="1" dirty="0">
                <a:solidFill>
                  <a:srgbClr val="FF0000"/>
                </a:solidFill>
              </a:rPr>
              <a:t>100</a:t>
            </a:r>
            <a:r>
              <a:rPr lang="ja-JP" altLang="en-US" sz="4000" b="1" dirty="0">
                <a:solidFill>
                  <a:srgbClr val="FF0000"/>
                </a:solidFill>
              </a:rPr>
              <a:t>万円以上</a:t>
            </a:r>
            <a:r>
              <a:rPr lang="ja-JP" altLang="en-US" sz="4000" b="1" dirty="0"/>
              <a:t>の資金提供が必要</a:t>
            </a:r>
            <a:endParaRPr lang="en-US" altLang="ja-JP" sz="4000" b="1" dirty="0"/>
          </a:p>
          <a:p>
            <a:pPr algn="just">
              <a:lnSpc>
                <a:spcPct val="150000"/>
              </a:lnSpc>
            </a:pPr>
            <a:r>
              <a:rPr kumimoji="1" lang="ja-JP" altLang="en-US" sz="4000" b="1" dirty="0"/>
              <a:t>キャラクターアイコンだけ使用したい場合は</a:t>
            </a:r>
            <a:r>
              <a:rPr kumimoji="1" lang="en-US" altLang="ja-JP" sz="4000" b="1" dirty="0"/>
              <a:t>10</a:t>
            </a:r>
            <a:r>
              <a:rPr kumimoji="1" lang="ja-JP" altLang="en-US" sz="4000" b="1" dirty="0"/>
              <a:t>万円以上で可</a:t>
            </a:r>
            <a:endParaRPr kumimoji="1" lang="en-US" altLang="ja-JP" sz="4000" b="1" dirty="0"/>
          </a:p>
          <a:p>
            <a:pPr algn="just">
              <a:lnSpc>
                <a:spcPct val="150000"/>
              </a:lnSpc>
            </a:pPr>
            <a:endParaRPr kumimoji="1" lang="ja-JP" altLang="en-US" sz="3200" b="1" dirty="0"/>
          </a:p>
        </p:txBody>
      </p:sp>
    </p:spTree>
    <p:extLst>
      <p:ext uri="{BB962C8B-B14F-4D97-AF65-F5344CB8AC3E}">
        <p14:creationId xmlns:p14="http://schemas.microsoft.com/office/powerpoint/2010/main" val="1592535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35246-6D88-CA25-1307-B7B2073EA4CF}"/>
              </a:ext>
            </a:extLst>
          </p:cNvPr>
          <p:cNvSpPr>
            <a:spLocks noGrp="1"/>
          </p:cNvSpPr>
          <p:nvPr>
            <p:ph type="title"/>
          </p:nvPr>
        </p:nvSpPr>
        <p:spPr/>
        <p:txBody>
          <a:bodyPr/>
          <a:lstStyle/>
          <a:p>
            <a:r>
              <a:rPr kumimoji="1" lang="ja-JP" altLang="en-US" sz="4400" b="1" dirty="0">
                <a:solidFill>
                  <a:schemeClr val="bg1"/>
                </a:solidFill>
              </a:rPr>
              <a:t>② 万博公式ロゴマークと公式キャラクター</a:t>
            </a:r>
            <a:endParaRPr kumimoji="1" lang="ja-JP" altLang="en-US" dirty="0"/>
          </a:p>
        </p:txBody>
      </p:sp>
      <p:sp>
        <p:nvSpPr>
          <p:cNvPr id="3" name="コンテンツ プレースホルダー 2">
            <a:extLst>
              <a:ext uri="{FF2B5EF4-FFF2-40B4-BE49-F238E27FC236}">
                <a16:creationId xmlns:a16="http://schemas.microsoft.com/office/drawing/2014/main" id="{E78D7703-7EEE-937C-AFB4-36D796FECBF1}"/>
              </a:ext>
            </a:extLst>
          </p:cNvPr>
          <p:cNvSpPr>
            <a:spLocks noGrp="1"/>
          </p:cNvSpPr>
          <p:nvPr>
            <p:ph idx="1"/>
          </p:nvPr>
        </p:nvSpPr>
        <p:spPr/>
        <p:txBody>
          <a:bodyPr lIns="0" rIns="0">
            <a:normAutofit fontScale="92500"/>
          </a:bodyPr>
          <a:lstStyle/>
          <a:p>
            <a:pPr>
              <a:lnSpc>
                <a:spcPct val="150000"/>
              </a:lnSpc>
            </a:pPr>
            <a:r>
              <a:rPr kumimoji="1" lang="ja-JP" altLang="en-US" b="1" dirty="0"/>
              <a:t>ロゴマークやキャラクターを使用するには？</a:t>
            </a:r>
            <a:endParaRPr kumimoji="1" lang="en-US" altLang="ja-JP" b="1" dirty="0"/>
          </a:p>
          <a:p>
            <a:pPr marL="971550" lvl="1" indent="-514350">
              <a:lnSpc>
                <a:spcPct val="150000"/>
              </a:lnSpc>
              <a:buFont typeface="+mj-ea"/>
              <a:buAutoNum type="circleNumDbPlain"/>
            </a:pPr>
            <a:r>
              <a:rPr kumimoji="1" lang="ja-JP" altLang="en-US" sz="3200" b="1" dirty="0"/>
              <a:t>万博の「協賛者」となる　</a:t>
            </a:r>
            <a:r>
              <a:rPr kumimoji="1" lang="en-US" altLang="ja-JP" sz="3200" b="1" dirty="0"/>
              <a:t>※100</a:t>
            </a:r>
            <a:r>
              <a:rPr kumimoji="1" lang="ja-JP" altLang="en-US" sz="3200" b="1" dirty="0"/>
              <a:t>万円以上</a:t>
            </a:r>
            <a:r>
              <a:rPr kumimoji="1" lang="en-US" altLang="ja-JP" sz="3200" b="1" dirty="0"/>
              <a:t>	</a:t>
            </a:r>
            <a:r>
              <a:rPr lang="ja-JP" altLang="en-US" sz="3200" b="1" dirty="0"/>
              <a:t>　</a:t>
            </a:r>
            <a:r>
              <a:rPr kumimoji="1" lang="ja-JP" altLang="en-US" sz="3200" b="1" dirty="0">
                <a:solidFill>
                  <a:srgbClr val="FF0000"/>
                </a:solidFill>
              </a:rPr>
              <a:t>ロゴ・キャラ</a:t>
            </a:r>
            <a:r>
              <a:rPr lang="ja-JP" altLang="en-US" sz="3200" b="1" dirty="0">
                <a:solidFill>
                  <a:srgbClr val="FF0000"/>
                </a:solidFill>
              </a:rPr>
              <a:t>可</a:t>
            </a:r>
            <a:endParaRPr kumimoji="1" lang="en-US" altLang="ja-JP" sz="3200" b="1" dirty="0">
              <a:solidFill>
                <a:srgbClr val="FF0000"/>
              </a:solidFill>
            </a:endParaRPr>
          </a:p>
          <a:p>
            <a:pPr marL="971550" lvl="1" indent="-514350">
              <a:lnSpc>
                <a:spcPct val="150000"/>
              </a:lnSpc>
              <a:buFont typeface="+mj-ea"/>
              <a:buAutoNum type="circleNumDbPlain"/>
            </a:pPr>
            <a:r>
              <a:rPr lang="ja-JP" altLang="en-US" sz="3200" b="1" dirty="0"/>
              <a:t>万博の「応援者」となる</a:t>
            </a:r>
            <a:r>
              <a:rPr kumimoji="1" lang="ja-JP" altLang="en-US" sz="3200" b="1" dirty="0"/>
              <a:t>　</a:t>
            </a:r>
            <a:r>
              <a:rPr kumimoji="1" lang="en-US" altLang="ja-JP" sz="3200" b="1" dirty="0"/>
              <a:t>※10</a:t>
            </a:r>
            <a:r>
              <a:rPr kumimoji="1" lang="ja-JP" altLang="en-US" sz="3200" b="1" dirty="0"/>
              <a:t>万円以上</a:t>
            </a:r>
            <a:r>
              <a:rPr kumimoji="1" lang="en-US" altLang="ja-JP" sz="3200" b="1" dirty="0"/>
              <a:t>	</a:t>
            </a:r>
            <a:r>
              <a:rPr kumimoji="1" lang="ja-JP" altLang="en-US" sz="3200" b="1" dirty="0"/>
              <a:t>　</a:t>
            </a:r>
            <a:r>
              <a:rPr kumimoji="1" lang="ja-JP" altLang="en-US" sz="3200" b="1" dirty="0">
                <a:solidFill>
                  <a:srgbClr val="FF0000"/>
                </a:solidFill>
              </a:rPr>
              <a:t>ロゴ・キャラ</a:t>
            </a:r>
            <a:r>
              <a:rPr lang="ja-JP" altLang="en-US" sz="3200" b="1" dirty="0">
                <a:solidFill>
                  <a:srgbClr val="FF0000"/>
                </a:solidFill>
              </a:rPr>
              <a:t>可</a:t>
            </a:r>
            <a:endParaRPr kumimoji="1" lang="en-US" altLang="ja-JP" sz="3200" b="1" dirty="0">
              <a:solidFill>
                <a:srgbClr val="FF0000"/>
              </a:solidFill>
            </a:endParaRPr>
          </a:p>
          <a:p>
            <a:pPr marL="914400" lvl="2" indent="0">
              <a:lnSpc>
                <a:spcPct val="150000"/>
              </a:lnSpc>
              <a:buNone/>
            </a:pPr>
            <a:r>
              <a:rPr lang="ja-JP" altLang="en-US" sz="2800" b="1" dirty="0">
                <a:solidFill>
                  <a:srgbClr val="FF0000"/>
                </a:solidFill>
              </a:rPr>
              <a:t>ただし、応援者はメッセージ付き一体型キャラクターのみ利用可</a:t>
            </a:r>
            <a:endParaRPr lang="en-US" altLang="ja-JP" sz="2800" b="1" dirty="0">
              <a:solidFill>
                <a:srgbClr val="FF0000"/>
              </a:solidFill>
            </a:endParaRPr>
          </a:p>
          <a:p>
            <a:pPr marL="971550" lvl="1" indent="-514350">
              <a:lnSpc>
                <a:spcPct val="150000"/>
              </a:lnSpc>
              <a:buFont typeface="+mj-ea"/>
              <a:buAutoNum type="circleNumDbPlain"/>
            </a:pPr>
            <a:r>
              <a:rPr kumimoji="1" lang="ja-JP" altLang="en-US" sz="3200" b="1" dirty="0"/>
              <a:t>「メッセージ付きロゴマーク」を申請する</a:t>
            </a:r>
            <a:r>
              <a:rPr kumimoji="1" lang="en-US" altLang="ja-JP" sz="3200" b="1" dirty="0"/>
              <a:t>	</a:t>
            </a:r>
            <a:r>
              <a:rPr kumimoji="1" lang="ja-JP" altLang="en-US" sz="3200" b="1" dirty="0"/>
              <a:t>　</a:t>
            </a:r>
            <a:r>
              <a:rPr kumimoji="1" lang="ja-JP" altLang="en-US" sz="3200" b="1" dirty="0">
                <a:solidFill>
                  <a:srgbClr val="FF0000"/>
                </a:solidFill>
              </a:rPr>
              <a:t>ロゴのみ</a:t>
            </a:r>
            <a:endParaRPr kumimoji="1" lang="en-US" altLang="ja-JP" sz="3200" b="1" dirty="0">
              <a:solidFill>
                <a:srgbClr val="FF0000"/>
              </a:solidFill>
            </a:endParaRPr>
          </a:p>
        </p:txBody>
      </p:sp>
    </p:spTree>
    <p:extLst>
      <p:ext uri="{BB962C8B-B14F-4D97-AF65-F5344CB8AC3E}">
        <p14:creationId xmlns:p14="http://schemas.microsoft.com/office/powerpoint/2010/main" val="3874608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5DA93C-773F-161E-AA92-F9BE12719BA5}"/>
              </a:ext>
            </a:extLst>
          </p:cNvPr>
          <p:cNvSpPr>
            <a:spLocks noGrp="1"/>
          </p:cNvSpPr>
          <p:nvPr>
            <p:ph type="title"/>
          </p:nvPr>
        </p:nvSpPr>
        <p:spPr/>
        <p:txBody>
          <a:bodyPr/>
          <a:lstStyle/>
          <a:p>
            <a:r>
              <a:rPr kumimoji="1" lang="ja-JP" altLang="en-US" sz="4400" b="1" dirty="0">
                <a:solidFill>
                  <a:schemeClr val="bg1"/>
                </a:solidFill>
              </a:rPr>
              <a:t>② 万博公式ロゴマークと公式キャラクター</a:t>
            </a:r>
            <a:endParaRPr kumimoji="1" lang="ja-JP" altLang="en-US" dirty="0"/>
          </a:p>
        </p:txBody>
      </p:sp>
      <p:pic>
        <p:nvPicPr>
          <p:cNvPr id="6" name="図 5" descr="ロゴ, 会社名&#10;&#10;自動的に生成された説明">
            <a:extLst>
              <a:ext uri="{FF2B5EF4-FFF2-40B4-BE49-F238E27FC236}">
                <a16:creationId xmlns:a16="http://schemas.microsoft.com/office/drawing/2014/main" id="{755369EB-DD67-2B11-31F4-18925E2E1548}"/>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881668" y="3398928"/>
            <a:ext cx="3952165" cy="995903"/>
          </a:xfrm>
          <a:prstGeom prst="rect">
            <a:avLst/>
          </a:prstGeom>
        </p:spPr>
      </p:pic>
      <p:pic>
        <p:nvPicPr>
          <p:cNvPr id="8" name="図 7" descr="グラフィカル ユーザー インターフェイス が含まれている画像&#10;&#10;自動的に生成された説明">
            <a:extLst>
              <a:ext uri="{FF2B5EF4-FFF2-40B4-BE49-F238E27FC236}">
                <a16:creationId xmlns:a16="http://schemas.microsoft.com/office/drawing/2014/main" id="{99710292-0B17-518B-66ED-31AC5E56979D}"/>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7198039" y="3140163"/>
            <a:ext cx="4915069" cy="1511598"/>
          </a:xfrm>
          <a:prstGeom prst="rect">
            <a:avLst/>
          </a:prstGeom>
        </p:spPr>
      </p:pic>
      <p:pic>
        <p:nvPicPr>
          <p:cNvPr id="9" name="図 8" descr="帽子, シャツ が含まれている画像&#10;&#10;自動的に生成された説明">
            <a:extLst>
              <a:ext uri="{FF2B5EF4-FFF2-40B4-BE49-F238E27FC236}">
                <a16:creationId xmlns:a16="http://schemas.microsoft.com/office/drawing/2014/main" id="{B07C476F-6A78-2566-5D33-AFF12C7B71F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223706" y="1729404"/>
            <a:ext cx="879307" cy="1264329"/>
          </a:xfrm>
          <a:prstGeom prst="rect">
            <a:avLst/>
          </a:prstGeom>
        </p:spPr>
      </p:pic>
      <p:pic>
        <p:nvPicPr>
          <p:cNvPr id="12" name="図 11" descr="ロゴ, 会社名&#10;&#10;自動的に生成された説明">
            <a:extLst>
              <a:ext uri="{FF2B5EF4-FFF2-40B4-BE49-F238E27FC236}">
                <a16:creationId xmlns:a16="http://schemas.microsoft.com/office/drawing/2014/main" id="{7071732F-4A07-F8E4-9DDA-B1548C237578}"/>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881668" y="1863617"/>
            <a:ext cx="3952165" cy="995903"/>
          </a:xfrm>
          <a:prstGeom prst="rect">
            <a:avLst/>
          </a:prstGeom>
        </p:spPr>
      </p:pic>
      <p:pic>
        <p:nvPicPr>
          <p:cNvPr id="16" name="図 15" descr="テキスト&#10;&#10;中程度の精度で自動的に生成された説明">
            <a:extLst>
              <a:ext uri="{FF2B5EF4-FFF2-40B4-BE49-F238E27FC236}">
                <a16:creationId xmlns:a16="http://schemas.microsoft.com/office/drawing/2014/main" id="{A95D4F49-CF9A-C64A-286D-3C68B7A3CB99}"/>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881668" y="4613264"/>
            <a:ext cx="3952165" cy="1232814"/>
          </a:xfrm>
          <a:prstGeom prst="rect">
            <a:avLst/>
          </a:prstGeom>
        </p:spPr>
      </p:pic>
      <p:cxnSp>
        <p:nvCxnSpPr>
          <p:cNvPr id="19" name="直線コネクタ 18">
            <a:extLst>
              <a:ext uri="{FF2B5EF4-FFF2-40B4-BE49-F238E27FC236}">
                <a16:creationId xmlns:a16="http://schemas.microsoft.com/office/drawing/2014/main" id="{7724E0D1-7CAF-6841-43C6-062425399736}"/>
              </a:ext>
            </a:extLst>
          </p:cNvPr>
          <p:cNvCxnSpPr>
            <a:cxnSpLocks/>
          </p:cNvCxnSpPr>
          <p:nvPr/>
        </p:nvCxnSpPr>
        <p:spPr>
          <a:xfrm>
            <a:off x="0" y="3083602"/>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E42AF5F8-4D11-F5B7-EE33-EF3627EE79C0}"/>
              </a:ext>
            </a:extLst>
          </p:cNvPr>
          <p:cNvCxnSpPr>
            <a:cxnSpLocks/>
          </p:cNvCxnSpPr>
          <p:nvPr/>
        </p:nvCxnSpPr>
        <p:spPr>
          <a:xfrm>
            <a:off x="0" y="4699383"/>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C45CDCA9-BF5F-A63B-F02B-62D2FFF33D17}"/>
              </a:ext>
            </a:extLst>
          </p:cNvPr>
          <p:cNvSpPr txBox="1"/>
          <p:nvPr/>
        </p:nvSpPr>
        <p:spPr>
          <a:xfrm>
            <a:off x="214312" y="2007625"/>
            <a:ext cx="1723549" cy="707886"/>
          </a:xfrm>
          <a:prstGeom prst="rect">
            <a:avLst/>
          </a:prstGeom>
          <a:noFill/>
        </p:spPr>
        <p:txBody>
          <a:bodyPr wrap="none" rtlCol="0">
            <a:spAutoFit/>
          </a:bodyPr>
          <a:lstStyle/>
          <a:p>
            <a:r>
              <a:rPr kumimoji="1" lang="ja-JP" altLang="en-US" sz="4000" b="1" dirty="0"/>
              <a:t>協賛者</a:t>
            </a:r>
          </a:p>
        </p:txBody>
      </p:sp>
      <p:sp>
        <p:nvSpPr>
          <p:cNvPr id="22" name="テキスト ボックス 21">
            <a:extLst>
              <a:ext uri="{FF2B5EF4-FFF2-40B4-BE49-F238E27FC236}">
                <a16:creationId xmlns:a16="http://schemas.microsoft.com/office/drawing/2014/main" id="{536FDF31-2929-3EDB-50AA-B6B973378A20}"/>
              </a:ext>
            </a:extLst>
          </p:cNvPr>
          <p:cNvSpPr txBox="1"/>
          <p:nvPr/>
        </p:nvSpPr>
        <p:spPr>
          <a:xfrm>
            <a:off x="214311" y="3542936"/>
            <a:ext cx="1723549" cy="707886"/>
          </a:xfrm>
          <a:prstGeom prst="rect">
            <a:avLst/>
          </a:prstGeom>
          <a:noFill/>
        </p:spPr>
        <p:txBody>
          <a:bodyPr wrap="none" rtlCol="0">
            <a:spAutoFit/>
          </a:bodyPr>
          <a:lstStyle/>
          <a:p>
            <a:r>
              <a:rPr lang="ja-JP" altLang="en-US" sz="4000" b="1" dirty="0"/>
              <a:t>応援</a:t>
            </a:r>
            <a:r>
              <a:rPr kumimoji="1" lang="ja-JP" altLang="en-US" sz="4000" b="1" dirty="0"/>
              <a:t>者</a:t>
            </a:r>
          </a:p>
        </p:txBody>
      </p:sp>
      <p:sp>
        <p:nvSpPr>
          <p:cNvPr id="23" name="テキスト ボックス 22">
            <a:extLst>
              <a:ext uri="{FF2B5EF4-FFF2-40B4-BE49-F238E27FC236}">
                <a16:creationId xmlns:a16="http://schemas.microsoft.com/office/drawing/2014/main" id="{91C541C7-1B27-C9B8-0E4B-532699E141C5}"/>
              </a:ext>
            </a:extLst>
          </p:cNvPr>
          <p:cNvSpPr txBox="1"/>
          <p:nvPr/>
        </p:nvSpPr>
        <p:spPr>
          <a:xfrm>
            <a:off x="120840" y="4814173"/>
            <a:ext cx="2339102" cy="830997"/>
          </a:xfrm>
          <a:prstGeom prst="rect">
            <a:avLst/>
          </a:prstGeom>
          <a:noFill/>
        </p:spPr>
        <p:txBody>
          <a:bodyPr wrap="none" rtlCol="0">
            <a:spAutoFit/>
          </a:bodyPr>
          <a:lstStyle/>
          <a:p>
            <a:r>
              <a:rPr kumimoji="1" lang="ja-JP" altLang="en-US" sz="2400" b="1" dirty="0"/>
              <a:t>メッセージ付き</a:t>
            </a:r>
            <a:endParaRPr kumimoji="1" lang="en-US" altLang="ja-JP" sz="2400" b="1" dirty="0"/>
          </a:p>
          <a:p>
            <a:r>
              <a:rPr lang="ja-JP" altLang="en-US" sz="2400" b="1" dirty="0"/>
              <a:t>ロゴマーク</a:t>
            </a:r>
            <a:endParaRPr kumimoji="1" lang="ja-JP" altLang="en-US" sz="2400" b="1" dirty="0"/>
          </a:p>
        </p:txBody>
      </p:sp>
      <p:sp>
        <p:nvSpPr>
          <p:cNvPr id="4" name="テキスト ボックス 3">
            <a:extLst>
              <a:ext uri="{FF2B5EF4-FFF2-40B4-BE49-F238E27FC236}">
                <a16:creationId xmlns:a16="http://schemas.microsoft.com/office/drawing/2014/main" id="{6E225844-6F75-095A-4460-6DCD90069BAC}"/>
              </a:ext>
            </a:extLst>
          </p:cNvPr>
          <p:cNvSpPr txBox="1"/>
          <p:nvPr/>
        </p:nvSpPr>
        <p:spPr>
          <a:xfrm>
            <a:off x="3329126" y="1059001"/>
            <a:ext cx="3057247" cy="584775"/>
          </a:xfrm>
          <a:prstGeom prst="rect">
            <a:avLst/>
          </a:prstGeom>
          <a:noFill/>
        </p:spPr>
        <p:txBody>
          <a:bodyPr wrap="none">
            <a:spAutoFit/>
          </a:bodyPr>
          <a:lstStyle/>
          <a:p>
            <a:r>
              <a:rPr kumimoji="1" lang="ja-JP" altLang="en-US" sz="3200" b="1" dirty="0">
                <a:solidFill>
                  <a:schemeClr val="tx1"/>
                </a:solidFill>
              </a:rPr>
              <a:t>公式ロゴマーク</a:t>
            </a:r>
            <a:endParaRPr lang="ja-JP" altLang="en-US" sz="3200" dirty="0"/>
          </a:p>
        </p:txBody>
      </p:sp>
      <p:sp>
        <p:nvSpPr>
          <p:cNvPr id="7" name="テキスト ボックス 6">
            <a:extLst>
              <a:ext uri="{FF2B5EF4-FFF2-40B4-BE49-F238E27FC236}">
                <a16:creationId xmlns:a16="http://schemas.microsoft.com/office/drawing/2014/main" id="{BFE1901B-ED20-7C7B-C0B7-CBE9E924DE50}"/>
              </a:ext>
            </a:extLst>
          </p:cNvPr>
          <p:cNvSpPr txBox="1"/>
          <p:nvPr/>
        </p:nvSpPr>
        <p:spPr>
          <a:xfrm>
            <a:off x="8143688" y="1059001"/>
            <a:ext cx="3467616" cy="584775"/>
          </a:xfrm>
          <a:prstGeom prst="rect">
            <a:avLst/>
          </a:prstGeom>
          <a:noFill/>
        </p:spPr>
        <p:txBody>
          <a:bodyPr wrap="none">
            <a:spAutoFit/>
          </a:bodyPr>
          <a:lstStyle/>
          <a:p>
            <a:pPr algn="ctr"/>
            <a:r>
              <a:rPr kumimoji="1" lang="ja-JP" altLang="en-US" sz="3200" b="1" dirty="0">
                <a:solidFill>
                  <a:schemeClr val="tx1"/>
                </a:solidFill>
              </a:rPr>
              <a:t>公式キャラクター</a:t>
            </a:r>
          </a:p>
        </p:txBody>
      </p:sp>
      <p:cxnSp>
        <p:nvCxnSpPr>
          <p:cNvPr id="10" name="直線コネクタ 9">
            <a:extLst>
              <a:ext uri="{FF2B5EF4-FFF2-40B4-BE49-F238E27FC236}">
                <a16:creationId xmlns:a16="http://schemas.microsoft.com/office/drawing/2014/main" id="{CDACABD1-1A78-E45A-CB67-249C1245853F}"/>
              </a:ext>
            </a:extLst>
          </p:cNvPr>
          <p:cNvCxnSpPr>
            <a:cxnSpLocks/>
          </p:cNvCxnSpPr>
          <p:nvPr/>
        </p:nvCxnSpPr>
        <p:spPr>
          <a:xfrm>
            <a:off x="7126061" y="959388"/>
            <a:ext cx="0" cy="479913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51BCCB78-1105-B68A-195C-72C0C76D25E0}"/>
              </a:ext>
            </a:extLst>
          </p:cNvPr>
          <p:cNvCxnSpPr>
            <a:cxnSpLocks/>
          </p:cNvCxnSpPr>
          <p:nvPr/>
        </p:nvCxnSpPr>
        <p:spPr>
          <a:xfrm>
            <a:off x="0" y="1682269"/>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481DB80B-7354-E917-CF5C-FE8186DD85EB}"/>
              </a:ext>
            </a:extLst>
          </p:cNvPr>
          <p:cNvCxnSpPr>
            <a:cxnSpLocks/>
          </p:cNvCxnSpPr>
          <p:nvPr/>
        </p:nvCxnSpPr>
        <p:spPr>
          <a:xfrm>
            <a:off x="0" y="5758525"/>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C4808C86-AA4D-3770-B4CD-812DEE7C797D}"/>
              </a:ext>
            </a:extLst>
          </p:cNvPr>
          <p:cNvCxnSpPr>
            <a:cxnSpLocks/>
          </p:cNvCxnSpPr>
          <p:nvPr/>
        </p:nvCxnSpPr>
        <p:spPr>
          <a:xfrm>
            <a:off x="2555632" y="959388"/>
            <a:ext cx="0" cy="479913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A6C43E8B-FC65-4731-CC99-145AF0650C40}"/>
              </a:ext>
            </a:extLst>
          </p:cNvPr>
          <p:cNvCxnSpPr>
            <a:cxnSpLocks/>
          </p:cNvCxnSpPr>
          <p:nvPr/>
        </p:nvCxnSpPr>
        <p:spPr>
          <a:xfrm flipH="1">
            <a:off x="7126061" y="4699383"/>
            <a:ext cx="5065938" cy="1059142"/>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8903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40B24F-3375-FA59-2BEA-E1C9AE0747E8}"/>
              </a:ext>
            </a:extLst>
          </p:cNvPr>
          <p:cNvSpPr>
            <a:spLocks noGrp="1"/>
          </p:cNvSpPr>
          <p:nvPr>
            <p:ph type="title"/>
          </p:nvPr>
        </p:nvSpPr>
        <p:spPr/>
        <p:txBody>
          <a:bodyPr>
            <a:normAutofit/>
          </a:bodyPr>
          <a:lstStyle/>
          <a:p>
            <a:r>
              <a:rPr kumimoji="1" lang="ja-JP" altLang="en-US" b="1" dirty="0">
                <a:solidFill>
                  <a:schemeClr val="bg1"/>
                </a:solidFill>
              </a:rPr>
              <a:t>③ 万博に関する問い合わせ窓口</a:t>
            </a:r>
            <a:endParaRPr kumimoji="1" lang="ja-JP" altLang="en-US" sz="4800" dirty="0"/>
          </a:p>
        </p:txBody>
      </p:sp>
      <p:sp>
        <p:nvSpPr>
          <p:cNvPr id="3" name="コンテンツ プレースホルダー 2">
            <a:extLst>
              <a:ext uri="{FF2B5EF4-FFF2-40B4-BE49-F238E27FC236}">
                <a16:creationId xmlns:a16="http://schemas.microsoft.com/office/drawing/2014/main" id="{D627639D-6BC7-9C70-7F65-FA9358DF9614}"/>
              </a:ext>
            </a:extLst>
          </p:cNvPr>
          <p:cNvSpPr>
            <a:spLocks noGrp="1"/>
          </p:cNvSpPr>
          <p:nvPr>
            <p:ph idx="1"/>
          </p:nvPr>
        </p:nvSpPr>
        <p:spPr/>
        <p:txBody>
          <a:bodyPr>
            <a:normAutofit fontScale="70000" lnSpcReduction="20000"/>
          </a:bodyPr>
          <a:lstStyle/>
          <a:p>
            <a:pPr>
              <a:lnSpc>
                <a:spcPct val="160000"/>
              </a:lnSpc>
            </a:pPr>
            <a:r>
              <a:rPr kumimoji="1" lang="en-US" altLang="ja-JP" b="1" dirty="0"/>
              <a:t>2024</a:t>
            </a:r>
            <a:r>
              <a:rPr kumimoji="1" lang="ja-JP" altLang="en-US" b="1" dirty="0"/>
              <a:t>年</a:t>
            </a:r>
            <a:r>
              <a:rPr kumimoji="1" lang="en-US" altLang="ja-JP" b="1" dirty="0"/>
              <a:t>12</a:t>
            </a:r>
            <a:r>
              <a:rPr kumimoji="1" lang="ja-JP" altLang="en-US" b="1" dirty="0"/>
              <a:t>月頃よりガバナー事務所内に窓口を設置する方向で検討中</a:t>
            </a:r>
            <a:endParaRPr kumimoji="1" lang="en-US" altLang="ja-JP" b="1" dirty="0"/>
          </a:p>
          <a:p>
            <a:pPr>
              <a:lnSpc>
                <a:spcPct val="160000"/>
              </a:lnSpc>
            </a:pPr>
            <a:r>
              <a:rPr lang="ja-JP" altLang="en-US" b="1" dirty="0"/>
              <a:t>設置期間は万博終了後の</a:t>
            </a:r>
            <a:r>
              <a:rPr lang="en-US" altLang="ja-JP" b="1" dirty="0"/>
              <a:t>2025</a:t>
            </a:r>
            <a:r>
              <a:rPr lang="ja-JP" altLang="en-US" b="1" dirty="0"/>
              <a:t>年</a:t>
            </a:r>
            <a:r>
              <a:rPr lang="en-US" altLang="ja-JP" b="1" dirty="0"/>
              <a:t>12</a:t>
            </a:r>
            <a:r>
              <a:rPr lang="ja-JP" altLang="en-US" b="1" dirty="0"/>
              <a:t>月頃までを予定</a:t>
            </a:r>
            <a:endParaRPr lang="en-US" altLang="ja-JP" b="1" dirty="0"/>
          </a:p>
          <a:p>
            <a:pPr>
              <a:lnSpc>
                <a:spcPct val="160000"/>
              </a:lnSpc>
            </a:pPr>
            <a:r>
              <a:rPr kumimoji="1" lang="ja-JP" altLang="en-US" b="1" dirty="0"/>
              <a:t>想定している執務時間や業務内容</a:t>
            </a:r>
            <a:r>
              <a:rPr lang="ja-JP" altLang="en-US" b="1" dirty="0"/>
              <a:t>は次の通り</a:t>
            </a:r>
            <a:endParaRPr lang="en-US" altLang="ja-JP" b="1" dirty="0"/>
          </a:p>
          <a:p>
            <a:pPr lvl="1">
              <a:lnSpc>
                <a:spcPct val="160000"/>
              </a:lnSpc>
            </a:pPr>
            <a:r>
              <a:rPr kumimoji="1" lang="ja-JP" altLang="en-US" b="1" dirty="0"/>
              <a:t>執務時間は平日の</a:t>
            </a:r>
            <a:r>
              <a:rPr kumimoji="1" lang="en-US" altLang="ja-JP" b="1" dirty="0"/>
              <a:t>9</a:t>
            </a:r>
            <a:r>
              <a:rPr kumimoji="1" lang="ja-JP" altLang="en-US" b="1" dirty="0"/>
              <a:t>：</a:t>
            </a:r>
            <a:r>
              <a:rPr kumimoji="1" lang="en-US" altLang="ja-JP" b="1" dirty="0"/>
              <a:t>30</a:t>
            </a:r>
            <a:r>
              <a:rPr kumimoji="1" lang="ja-JP" altLang="en-US" b="1" dirty="0"/>
              <a:t>～</a:t>
            </a:r>
            <a:r>
              <a:rPr kumimoji="1" lang="en-US" altLang="ja-JP" b="1" dirty="0"/>
              <a:t>18</a:t>
            </a:r>
            <a:r>
              <a:rPr kumimoji="1" lang="ja-JP" altLang="en-US" b="1" dirty="0"/>
              <a:t>：</a:t>
            </a:r>
            <a:r>
              <a:rPr kumimoji="1" lang="en-US" altLang="ja-JP" b="1" dirty="0"/>
              <a:t>00</a:t>
            </a:r>
          </a:p>
          <a:p>
            <a:pPr lvl="1">
              <a:lnSpc>
                <a:spcPct val="160000"/>
              </a:lnSpc>
            </a:pPr>
            <a:r>
              <a:rPr kumimoji="1" lang="ja-JP" altLang="en-US" b="1" dirty="0"/>
              <a:t>入場チケットの入手方法に関する問い合わせ</a:t>
            </a:r>
            <a:endParaRPr kumimoji="1" lang="en-US" altLang="ja-JP" b="1" dirty="0"/>
          </a:p>
          <a:p>
            <a:pPr lvl="1">
              <a:lnSpc>
                <a:spcPct val="160000"/>
              </a:lnSpc>
            </a:pPr>
            <a:r>
              <a:rPr lang="ja-JP" altLang="en-US" b="1" dirty="0"/>
              <a:t>地区主催で実施予定の開幕祭に関する問い合わせ</a:t>
            </a:r>
            <a:endParaRPr lang="en-US" altLang="ja-JP" b="1" dirty="0"/>
          </a:p>
          <a:p>
            <a:pPr lvl="1">
              <a:lnSpc>
                <a:spcPct val="160000"/>
              </a:lnSpc>
            </a:pPr>
            <a:r>
              <a:rPr kumimoji="1" lang="ja-JP" altLang="en-US" b="1" dirty="0"/>
              <a:t>各</a:t>
            </a:r>
            <a:r>
              <a:rPr kumimoji="1" lang="en-US" altLang="ja-JP" b="1" dirty="0"/>
              <a:t>IM</a:t>
            </a:r>
            <a:r>
              <a:rPr kumimoji="1" lang="ja-JP" altLang="en-US" b="1" dirty="0"/>
              <a:t>組もしくは各クラブで実施予定の万博イベントに関する問い合わせ</a:t>
            </a:r>
            <a:endParaRPr kumimoji="1" lang="en-US" altLang="ja-JP" b="1" dirty="0"/>
          </a:p>
        </p:txBody>
      </p:sp>
    </p:spTree>
    <p:extLst>
      <p:ext uri="{BB962C8B-B14F-4D97-AF65-F5344CB8AC3E}">
        <p14:creationId xmlns:p14="http://schemas.microsoft.com/office/powerpoint/2010/main" val="3643198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グラフィカル ユーザー インターフェイス&#10;&#10;低い精度で自動的に生成された説明">
            <a:extLst>
              <a:ext uri="{FF2B5EF4-FFF2-40B4-BE49-F238E27FC236}">
                <a16:creationId xmlns:a16="http://schemas.microsoft.com/office/drawing/2014/main" id="{F8A02403-7716-71ED-E2B0-D1A54EDFD16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0563" y="1535464"/>
            <a:ext cx="12140622" cy="3787073"/>
          </a:xfrm>
          <a:prstGeom prst="rect">
            <a:avLst/>
          </a:prstGeom>
        </p:spPr>
      </p:pic>
    </p:spTree>
    <p:extLst>
      <p:ext uri="{BB962C8B-B14F-4D97-AF65-F5344CB8AC3E}">
        <p14:creationId xmlns:p14="http://schemas.microsoft.com/office/powerpoint/2010/main" val="3051020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E3246D-4F45-AAB6-6836-72ECA08E27FD}"/>
              </a:ext>
            </a:extLst>
          </p:cNvPr>
          <p:cNvSpPr>
            <a:spLocks noGrp="1"/>
          </p:cNvSpPr>
          <p:nvPr>
            <p:ph type="title"/>
          </p:nvPr>
        </p:nvSpPr>
        <p:spPr/>
        <p:txBody>
          <a:bodyPr>
            <a:normAutofit/>
          </a:bodyPr>
          <a:lstStyle/>
          <a:p>
            <a:r>
              <a:rPr kumimoji="1" lang="ja-JP" altLang="en-US" sz="4400" b="1" dirty="0">
                <a:solidFill>
                  <a:schemeClr val="bg1"/>
                </a:solidFill>
              </a:rPr>
              <a:t>本日お伝えしたいこと</a:t>
            </a:r>
            <a:endParaRPr kumimoji="1" lang="ja-JP" altLang="en-US" sz="4400" dirty="0"/>
          </a:p>
        </p:txBody>
      </p:sp>
      <p:sp>
        <p:nvSpPr>
          <p:cNvPr id="3" name="コンテンツ プレースホルダー 2">
            <a:extLst>
              <a:ext uri="{FF2B5EF4-FFF2-40B4-BE49-F238E27FC236}">
                <a16:creationId xmlns:a16="http://schemas.microsoft.com/office/drawing/2014/main" id="{1699A176-DA15-88D2-2478-24E6B17821A2}"/>
              </a:ext>
            </a:extLst>
          </p:cNvPr>
          <p:cNvSpPr>
            <a:spLocks noGrp="1"/>
          </p:cNvSpPr>
          <p:nvPr>
            <p:ph idx="1"/>
          </p:nvPr>
        </p:nvSpPr>
        <p:spPr/>
        <p:txBody>
          <a:bodyPr>
            <a:normAutofit/>
          </a:bodyPr>
          <a:lstStyle/>
          <a:p>
            <a:pPr marL="742950" indent="-742950">
              <a:lnSpc>
                <a:spcPct val="150000"/>
              </a:lnSpc>
              <a:buFont typeface="+mj-ea"/>
              <a:buAutoNum type="circleNumDbPlain"/>
            </a:pPr>
            <a:r>
              <a:rPr lang="ja-JP" altLang="en-US" sz="4400" b="1" dirty="0"/>
              <a:t>万博入場チケットの前売り販売</a:t>
            </a:r>
            <a:endParaRPr kumimoji="1" lang="en-US" altLang="ja-JP" sz="4400" b="1" dirty="0"/>
          </a:p>
          <a:p>
            <a:pPr marL="742950" indent="-742950">
              <a:lnSpc>
                <a:spcPct val="150000"/>
              </a:lnSpc>
              <a:buFont typeface="+mj-ea"/>
              <a:buAutoNum type="circleNumDbPlain"/>
            </a:pPr>
            <a:r>
              <a:rPr kumimoji="1" lang="ja-JP" altLang="en-US" sz="4400" b="1" dirty="0"/>
              <a:t>万博公式ロゴマークと公式キャラクター</a:t>
            </a:r>
            <a:endParaRPr lang="en-US" altLang="ja-JP" sz="4400" b="1" dirty="0"/>
          </a:p>
          <a:p>
            <a:pPr marL="742950" indent="-742950">
              <a:lnSpc>
                <a:spcPct val="150000"/>
              </a:lnSpc>
              <a:buFont typeface="+mj-ea"/>
              <a:buAutoNum type="circleNumDbPlain"/>
            </a:pPr>
            <a:r>
              <a:rPr kumimoji="1" lang="ja-JP" altLang="en-US" sz="4400" b="1" dirty="0"/>
              <a:t>当地区内での万博に関する問い合わせ窓口</a:t>
            </a:r>
            <a:endParaRPr kumimoji="1" lang="en-US" altLang="ja-JP" sz="4400" b="1" dirty="0"/>
          </a:p>
        </p:txBody>
      </p:sp>
    </p:spTree>
    <p:extLst>
      <p:ext uri="{BB962C8B-B14F-4D97-AF65-F5344CB8AC3E}">
        <p14:creationId xmlns:p14="http://schemas.microsoft.com/office/powerpoint/2010/main" val="3894471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3E4862-5E0E-176C-EC09-3766E39D166F}"/>
              </a:ext>
            </a:extLst>
          </p:cNvPr>
          <p:cNvSpPr>
            <a:spLocks noGrp="1"/>
          </p:cNvSpPr>
          <p:nvPr>
            <p:ph type="title"/>
          </p:nvPr>
        </p:nvSpPr>
        <p:spPr/>
        <p:txBody>
          <a:bodyPr>
            <a:normAutofit/>
          </a:bodyPr>
          <a:lstStyle/>
          <a:p>
            <a:r>
              <a:rPr kumimoji="1" lang="ja-JP" altLang="en-US" b="1" dirty="0">
                <a:solidFill>
                  <a:schemeClr val="bg1"/>
                </a:solidFill>
              </a:rPr>
              <a:t>① 万博入場チケットの前売り販売</a:t>
            </a:r>
            <a:endParaRPr kumimoji="1" lang="ja-JP" altLang="en-US" sz="4800" dirty="0"/>
          </a:p>
        </p:txBody>
      </p:sp>
      <p:sp>
        <p:nvSpPr>
          <p:cNvPr id="3" name="コンテンツ プレースホルダー 2">
            <a:extLst>
              <a:ext uri="{FF2B5EF4-FFF2-40B4-BE49-F238E27FC236}">
                <a16:creationId xmlns:a16="http://schemas.microsoft.com/office/drawing/2014/main" id="{43F7D0C8-95D3-C010-643C-6A6E7AD0FFB4}"/>
              </a:ext>
            </a:extLst>
          </p:cNvPr>
          <p:cNvSpPr>
            <a:spLocks noGrp="1"/>
          </p:cNvSpPr>
          <p:nvPr>
            <p:ph idx="1"/>
          </p:nvPr>
        </p:nvSpPr>
        <p:spPr/>
        <p:txBody>
          <a:bodyPr/>
          <a:lstStyle/>
          <a:p>
            <a:pPr algn="just">
              <a:lnSpc>
                <a:spcPct val="150000"/>
              </a:lnSpc>
            </a:pPr>
            <a:r>
              <a:rPr kumimoji="1" lang="ja-JP" altLang="en-US" b="1" dirty="0"/>
              <a:t>開幕</a:t>
            </a:r>
            <a:r>
              <a:rPr kumimoji="1" lang="en-US" altLang="ja-JP" b="1" dirty="0"/>
              <a:t>500</a:t>
            </a:r>
            <a:r>
              <a:rPr kumimoji="1" lang="ja-JP" altLang="en-US" b="1" dirty="0"/>
              <a:t>日前である</a:t>
            </a:r>
            <a:r>
              <a:rPr kumimoji="1" lang="en-US" altLang="ja-JP" b="1" dirty="0"/>
              <a:t>2023</a:t>
            </a:r>
            <a:r>
              <a:rPr kumimoji="1" lang="ja-JP" altLang="en-US" b="1" dirty="0"/>
              <a:t>年</a:t>
            </a:r>
            <a:r>
              <a:rPr kumimoji="1" lang="en-US" altLang="ja-JP" b="1" dirty="0"/>
              <a:t>11</a:t>
            </a:r>
            <a:r>
              <a:rPr kumimoji="1" lang="ja-JP" altLang="en-US" b="1" dirty="0"/>
              <a:t>月</a:t>
            </a:r>
            <a:r>
              <a:rPr kumimoji="1" lang="en-US" altLang="ja-JP" b="1" dirty="0"/>
              <a:t>30</a:t>
            </a:r>
            <a:r>
              <a:rPr kumimoji="1" lang="ja-JP" altLang="en-US" b="1" dirty="0"/>
              <a:t>日</a:t>
            </a:r>
            <a:r>
              <a:rPr kumimoji="1" lang="en-US" altLang="ja-JP" b="1" dirty="0"/>
              <a:t>(</a:t>
            </a:r>
            <a:r>
              <a:rPr kumimoji="1" lang="ja-JP" altLang="en-US" b="1" dirty="0"/>
              <a:t>木</a:t>
            </a:r>
            <a:r>
              <a:rPr kumimoji="1" lang="en-US" altLang="ja-JP" b="1" dirty="0"/>
              <a:t>)</a:t>
            </a:r>
            <a:r>
              <a:rPr kumimoji="1" lang="ja-JP" altLang="en-US" b="1" dirty="0"/>
              <a:t>より前売り　入場チケットの販売が開始</a:t>
            </a:r>
            <a:endParaRPr kumimoji="1" lang="en-US" altLang="ja-JP" b="1" dirty="0"/>
          </a:p>
          <a:p>
            <a:pPr lvl="1" algn="just">
              <a:lnSpc>
                <a:spcPct val="150000"/>
              </a:lnSpc>
            </a:pPr>
            <a:r>
              <a:rPr lang="en-US" altLang="ja-JP" sz="3200" b="1" dirty="0">
                <a:solidFill>
                  <a:srgbClr val="FF0000"/>
                </a:solidFill>
              </a:rPr>
              <a:t>’</a:t>
            </a:r>
            <a:r>
              <a:rPr kumimoji="1" lang="en-US" altLang="ja-JP" sz="3200" b="1" dirty="0">
                <a:solidFill>
                  <a:srgbClr val="FF0000"/>
                </a:solidFill>
              </a:rPr>
              <a:t>23/11/30</a:t>
            </a:r>
            <a:r>
              <a:rPr kumimoji="1" lang="ja-JP" altLang="en-US" sz="3200" b="1" dirty="0">
                <a:solidFill>
                  <a:srgbClr val="FF0000"/>
                </a:solidFill>
              </a:rPr>
              <a:t>～</a:t>
            </a:r>
            <a:r>
              <a:rPr kumimoji="1" lang="en-US" altLang="ja-JP" sz="3200" b="1" dirty="0">
                <a:solidFill>
                  <a:srgbClr val="FF0000"/>
                </a:solidFill>
              </a:rPr>
              <a:t>’24/10/6</a:t>
            </a:r>
            <a:r>
              <a:rPr kumimoji="1" lang="ja-JP" altLang="en-US" sz="3200" b="1" dirty="0">
                <a:solidFill>
                  <a:srgbClr val="FF0000"/>
                </a:solidFill>
              </a:rPr>
              <a:t>まで</a:t>
            </a:r>
            <a:r>
              <a:rPr kumimoji="1" lang="ja-JP" altLang="en-US" b="1" dirty="0"/>
              <a:t>は超早期購入割引期間</a:t>
            </a:r>
            <a:endParaRPr kumimoji="1" lang="en-US" altLang="ja-JP" b="1" dirty="0"/>
          </a:p>
          <a:p>
            <a:pPr lvl="1" algn="just">
              <a:lnSpc>
                <a:spcPct val="150000"/>
              </a:lnSpc>
            </a:pPr>
            <a:r>
              <a:rPr lang="en-US" altLang="ja-JP" sz="3200" b="1" dirty="0">
                <a:solidFill>
                  <a:srgbClr val="FF0000"/>
                </a:solidFill>
              </a:rPr>
              <a:t>’</a:t>
            </a:r>
            <a:r>
              <a:rPr kumimoji="1" lang="en-US" altLang="ja-JP" sz="3200" b="1" dirty="0">
                <a:solidFill>
                  <a:srgbClr val="FF0000"/>
                </a:solidFill>
              </a:rPr>
              <a:t>24/10/7</a:t>
            </a:r>
            <a:r>
              <a:rPr lang="ja-JP" altLang="en-US" sz="3200" b="1" dirty="0">
                <a:solidFill>
                  <a:srgbClr val="FF0000"/>
                </a:solidFill>
              </a:rPr>
              <a:t>  </a:t>
            </a:r>
            <a:r>
              <a:rPr kumimoji="1" lang="ja-JP" altLang="en-US" sz="3200" b="1" dirty="0">
                <a:solidFill>
                  <a:srgbClr val="FF0000"/>
                </a:solidFill>
              </a:rPr>
              <a:t>～</a:t>
            </a:r>
            <a:r>
              <a:rPr kumimoji="1" lang="en-US" altLang="ja-JP" sz="3200" b="1" dirty="0">
                <a:solidFill>
                  <a:srgbClr val="FF0000"/>
                </a:solidFill>
              </a:rPr>
              <a:t>’25/4/12</a:t>
            </a:r>
            <a:r>
              <a:rPr kumimoji="1" lang="ja-JP" altLang="en-US" sz="3200" b="1" dirty="0">
                <a:solidFill>
                  <a:srgbClr val="FF0000"/>
                </a:solidFill>
              </a:rPr>
              <a:t>まで</a:t>
            </a:r>
            <a:r>
              <a:rPr kumimoji="1" lang="ja-JP" altLang="en-US" b="1" dirty="0"/>
              <a:t>は早期購入割引期間</a:t>
            </a:r>
          </a:p>
        </p:txBody>
      </p:sp>
      <p:sp>
        <p:nvSpPr>
          <p:cNvPr id="4" name="四角形: 角を丸くする 3">
            <a:extLst>
              <a:ext uri="{FF2B5EF4-FFF2-40B4-BE49-F238E27FC236}">
                <a16:creationId xmlns:a16="http://schemas.microsoft.com/office/drawing/2014/main" id="{207539AB-C5EA-A0FB-568C-9CB5E7CA2D61}"/>
              </a:ext>
            </a:extLst>
          </p:cNvPr>
          <p:cNvSpPr/>
          <p:nvPr/>
        </p:nvSpPr>
        <p:spPr>
          <a:xfrm>
            <a:off x="809625" y="4817205"/>
            <a:ext cx="10572750"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t>開幕前日までは前売り券の購入が可能</a:t>
            </a:r>
          </a:p>
        </p:txBody>
      </p:sp>
    </p:spTree>
    <p:extLst>
      <p:ext uri="{BB962C8B-B14F-4D97-AF65-F5344CB8AC3E}">
        <p14:creationId xmlns:p14="http://schemas.microsoft.com/office/powerpoint/2010/main" val="840556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E4B024-1D13-4002-616D-E24502F5E4B9}"/>
              </a:ext>
            </a:extLst>
          </p:cNvPr>
          <p:cNvSpPr>
            <a:spLocks noGrp="1"/>
          </p:cNvSpPr>
          <p:nvPr>
            <p:ph type="title"/>
          </p:nvPr>
        </p:nvSpPr>
        <p:spPr/>
        <p:txBody>
          <a:bodyPr/>
          <a:lstStyle/>
          <a:p>
            <a:r>
              <a:rPr kumimoji="1" lang="ja-JP" altLang="en-US" b="1" dirty="0">
                <a:solidFill>
                  <a:schemeClr val="bg1"/>
                </a:solidFill>
              </a:rPr>
              <a:t>① 万博入場チケットの前売り販売</a:t>
            </a:r>
            <a:endParaRPr kumimoji="1" lang="ja-JP" altLang="en-US" dirty="0"/>
          </a:p>
        </p:txBody>
      </p:sp>
      <p:sp>
        <p:nvSpPr>
          <p:cNvPr id="3" name="コンテンツ プレースホルダー 2">
            <a:extLst>
              <a:ext uri="{FF2B5EF4-FFF2-40B4-BE49-F238E27FC236}">
                <a16:creationId xmlns:a16="http://schemas.microsoft.com/office/drawing/2014/main" id="{B64C4E55-13EF-C738-2904-F889C46165AF}"/>
              </a:ext>
            </a:extLst>
          </p:cNvPr>
          <p:cNvSpPr>
            <a:spLocks noGrp="1"/>
          </p:cNvSpPr>
          <p:nvPr>
            <p:ph idx="1"/>
          </p:nvPr>
        </p:nvSpPr>
        <p:spPr/>
        <p:txBody>
          <a:bodyPr/>
          <a:lstStyle/>
          <a:p>
            <a:pPr algn="just">
              <a:lnSpc>
                <a:spcPct val="150000"/>
              </a:lnSpc>
            </a:pPr>
            <a:r>
              <a:rPr lang="ja-JP" altLang="en-US" b="1" dirty="0"/>
              <a:t>大阪・関西万博は電子チケット</a:t>
            </a:r>
            <a:endParaRPr lang="en-US" altLang="ja-JP" b="1" dirty="0"/>
          </a:p>
          <a:p>
            <a:pPr lvl="1" algn="just">
              <a:lnSpc>
                <a:spcPct val="150000"/>
              </a:lnSpc>
            </a:pPr>
            <a:r>
              <a:rPr kumimoji="1" lang="ja-JP" altLang="en-US" sz="3200" b="1" dirty="0"/>
              <a:t>このため個人を特定するために</a:t>
            </a:r>
            <a:r>
              <a:rPr kumimoji="1" lang="ja-JP" altLang="en-US" sz="3600" b="1" dirty="0">
                <a:solidFill>
                  <a:srgbClr val="FF0000"/>
                </a:solidFill>
              </a:rPr>
              <a:t>「万博</a:t>
            </a:r>
            <a:r>
              <a:rPr kumimoji="1" lang="en-US" altLang="ja-JP" sz="3600" b="1" dirty="0">
                <a:solidFill>
                  <a:srgbClr val="FF0000"/>
                </a:solidFill>
              </a:rPr>
              <a:t>ID</a:t>
            </a:r>
            <a:r>
              <a:rPr kumimoji="1" lang="ja-JP" altLang="en-US" sz="3600" b="1" dirty="0">
                <a:solidFill>
                  <a:srgbClr val="FF0000"/>
                </a:solidFill>
              </a:rPr>
              <a:t>」</a:t>
            </a:r>
            <a:r>
              <a:rPr kumimoji="1" lang="ja-JP" altLang="en-US" sz="3200" b="1" dirty="0"/>
              <a:t>を取得する　必要あり</a:t>
            </a:r>
            <a:endParaRPr kumimoji="1" lang="en-US" altLang="ja-JP" sz="3200" b="1" dirty="0"/>
          </a:p>
          <a:p>
            <a:pPr lvl="1" algn="just">
              <a:lnSpc>
                <a:spcPct val="150000"/>
              </a:lnSpc>
            </a:pPr>
            <a:r>
              <a:rPr lang="ja-JP" altLang="en-US" sz="3200" b="1" dirty="0"/>
              <a:t>この</a:t>
            </a:r>
            <a:r>
              <a:rPr lang="ja-JP" altLang="en-US" sz="3600" b="1" dirty="0">
                <a:solidFill>
                  <a:srgbClr val="FF0000"/>
                </a:solidFill>
              </a:rPr>
              <a:t>「万博</a:t>
            </a:r>
            <a:r>
              <a:rPr lang="en-US" altLang="ja-JP" sz="3600" b="1" dirty="0">
                <a:solidFill>
                  <a:srgbClr val="FF0000"/>
                </a:solidFill>
              </a:rPr>
              <a:t>ID</a:t>
            </a:r>
            <a:r>
              <a:rPr lang="ja-JP" altLang="en-US" sz="3600" b="1" dirty="0">
                <a:solidFill>
                  <a:srgbClr val="FF0000"/>
                </a:solidFill>
              </a:rPr>
              <a:t>」</a:t>
            </a:r>
            <a:r>
              <a:rPr lang="ja-JP" altLang="en-US" sz="3200" b="1" dirty="0"/>
              <a:t>にチケットの識別情報（</a:t>
            </a:r>
            <a:r>
              <a:rPr lang="en-US" altLang="ja-JP" sz="3200" b="1" dirty="0"/>
              <a:t>10</a:t>
            </a:r>
            <a:r>
              <a:rPr lang="ja-JP" altLang="en-US" sz="3200" b="1" dirty="0"/>
              <a:t>桁の英数字）が紐付けされることで入場が可能となる</a:t>
            </a:r>
            <a:endParaRPr kumimoji="1" lang="ja-JP" altLang="en-US" sz="3200" b="1" dirty="0"/>
          </a:p>
        </p:txBody>
      </p:sp>
    </p:spTree>
    <p:extLst>
      <p:ext uri="{BB962C8B-B14F-4D97-AF65-F5344CB8AC3E}">
        <p14:creationId xmlns:p14="http://schemas.microsoft.com/office/powerpoint/2010/main" val="1408229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DCA970-DEB3-733E-B697-F5C2FE8BC353}"/>
              </a:ext>
            </a:extLst>
          </p:cNvPr>
          <p:cNvSpPr>
            <a:spLocks noGrp="1"/>
          </p:cNvSpPr>
          <p:nvPr>
            <p:ph type="title"/>
          </p:nvPr>
        </p:nvSpPr>
        <p:spPr/>
        <p:txBody>
          <a:bodyPr/>
          <a:lstStyle/>
          <a:p>
            <a:r>
              <a:rPr kumimoji="1" lang="ja-JP" altLang="en-US" b="1" dirty="0">
                <a:solidFill>
                  <a:schemeClr val="bg1"/>
                </a:solidFill>
              </a:rPr>
              <a:t>① 万博入場チケットの前売り販売</a:t>
            </a:r>
            <a:endParaRPr kumimoji="1" lang="ja-JP" altLang="en-US" dirty="0"/>
          </a:p>
        </p:txBody>
      </p:sp>
      <p:sp>
        <p:nvSpPr>
          <p:cNvPr id="3" name="コンテンツ プレースホルダー 2">
            <a:extLst>
              <a:ext uri="{FF2B5EF4-FFF2-40B4-BE49-F238E27FC236}">
                <a16:creationId xmlns:a16="http://schemas.microsoft.com/office/drawing/2014/main" id="{BA33FDD6-A5BF-50C4-93EC-FA49DFF10441}"/>
              </a:ext>
            </a:extLst>
          </p:cNvPr>
          <p:cNvSpPr>
            <a:spLocks noGrp="1"/>
          </p:cNvSpPr>
          <p:nvPr>
            <p:ph idx="1"/>
          </p:nvPr>
        </p:nvSpPr>
        <p:spPr/>
        <p:txBody>
          <a:bodyPr>
            <a:normAutofit fontScale="92500"/>
          </a:bodyPr>
          <a:lstStyle/>
          <a:p>
            <a:pPr>
              <a:lnSpc>
                <a:spcPct val="150000"/>
              </a:lnSpc>
            </a:pPr>
            <a:r>
              <a:rPr kumimoji="1" lang="ja-JP" altLang="en-US" b="1" dirty="0"/>
              <a:t>開幕日に行きたい場合はどうすれば良い？</a:t>
            </a:r>
            <a:endParaRPr kumimoji="1" lang="en-US" altLang="ja-JP" b="1" dirty="0"/>
          </a:p>
          <a:p>
            <a:pPr marL="971550" lvl="1" indent="-514350">
              <a:lnSpc>
                <a:spcPct val="150000"/>
              </a:lnSpc>
              <a:buFont typeface="+mj-ea"/>
              <a:buAutoNum type="circleNumDbPlain"/>
            </a:pPr>
            <a:r>
              <a:rPr kumimoji="1" lang="ja-JP" altLang="en-US" b="1" dirty="0"/>
              <a:t>来場予約ができるのは</a:t>
            </a:r>
            <a:r>
              <a:rPr lang="ja-JP" altLang="en-US" b="1" dirty="0"/>
              <a:t>６</a:t>
            </a:r>
            <a:r>
              <a:rPr kumimoji="1" lang="ja-JP" altLang="en-US" b="1" dirty="0"/>
              <a:t>ヶ月前から</a:t>
            </a:r>
            <a:endParaRPr kumimoji="1" lang="en-US" altLang="ja-JP" b="1" dirty="0"/>
          </a:p>
          <a:p>
            <a:pPr marL="457200" lvl="1" indent="0">
              <a:lnSpc>
                <a:spcPct val="150000"/>
              </a:lnSpc>
              <a:buNone/>
            </a:pPr>
            <a:r>
              <a:rPr lang="ja-JP" altLang="en-US" b="1" dirty="0">
                <a:solidFill>
                  <a:srgbClr val="FF0000"/>
                </a:solidFill>
              </a:rPr>
              <a:t>　　</a:t>
            </a:r>
            <a:r>
              <a:rPr lang="en-US" altLang="ja-JP" b="1" dirty="0">
                <a:solidFill>
                  <a:srgbClr val="FF0000"/>
                </a:solidFill>
              </a:rPr>
              <a:t>2024</a:t>
            </a:r>
            <a:r>
              <a:rPr lang="ja-JP" altLang="en-US" b="1" dirty="0">
                <a:solidFill>
                  <a:srgbClr val="FF0000"/>
                </a:solidFill>
              </a:rPr>
              <a:t>年</a:t>
            </a:r>
            <a:r>
              <a:rPr lang="en-US" altLang="ja-JP" b="1" dirty="0">
                <a:solidFill>
                  <a:srgbClr val="FF0000"/>
                </a:solidFill>
              </a:rPr>
              <a:t>10</a:t>
            </a:r>
            <a:r>
              <a:rPr lang="ja-JP" altLang="en-US" b="1" dirty="0">
                <a:solidFill>
                  <a:srgbClr val="FF0000"/>
                </a:solidFill>
              </a:rPr>
              <a:t>月</a:t>
            </a:r>
            <a:r>
              <a:rPr lang="en-US" altLang="ja-JP" b="1" dirty="0">
                <a:solidFill>
                  <a:srgbClr val="FF0000"/>
                </a:solidFill>
              </a:rPr>
              <a:t>13</a:t>
            </a:r>
            <a:r>
              <a:rPr lang="ja-JP" altLang="en-US" b="1" dirty="0">
                <a:solidFill>
                  <a:srgbClr val="FF0000"/>
                </a:solidFill>
              </a:rPr>
              <a:t>日</a:t>
            </a:r>
            <a:r>
              <a:rPr lang="en-US" altLang="ja-JP" b="1" dirty="0">
                <a:solidFill>
                  <a:srgbClr val="FF0000"/>
                </a:solidFill>
              </a:rPr>
              <a:t>(</a:t>
            </a:r>
            <a:r>
              <a:rPr lang="ja-JP" altLang="en-US" b="1" dirty="0">
                <a:solidFill>
                  <a:srgbClr val="FF0000"/>
                </a:solidFill>
              </a:rPr>
              <a:t>日</a:t>
            </a:r>
            <a:r>
              <a:rPr lang="en-US" altLang="ja-JP" b="1" dirty="0">
                <a:solidFill>
                  <a:srgbClr val="FF0000"/>
                </a:solidFill>
              </a:rPr>
              <a:t>)</a:t>
            </a:r>
            <a:r>
              <a:rPr lang="ja-JP" altLang="en-US" b="1" dirty="0">
                <a:solidFill>
                  <a:srgbClr val="FF0000"/>
                </a:solidFill>
              </a:rPr>
              <a:t>以降</a:t>
            </a:r>
            <a:r>
              <a:rPr lang="ja-JP" altLang="en-US" b="1" dirty="0"/>
              <a:t>に万博</a:t>
            </a:r>
            <a:r>
              <a:rPr lang="en-US" altLang="ja-JP" b="1" dirty="0"/>
              <a:t>HP</a:t>
            </a:r>
            <a:r>
              <a:rPr lang="ja-JP" altLang="en-US" b="1" dirty="0"/>
              <a:t>から予約申し込み可能</a:t>
            </a:r>
            <a:endParaRPr kumimoji="1" lang="en-US" altLang="ja-JP" b="1" dirty="0"/>
          </a:p>
          <a:p>
            <a:pPr marL="971550" lvl="1" indent="-514350">
              <a:lnSpc>
                <a:spcPct val="150000"/>
              </a:lnSpc>
              <a:buFont typeface="+mj-ea"/>
              <a:buAutoNum type="circleNumDbPlain" startAt="2"/>
            </a:pPr>
            <a:r>
              <a:rPr kumimoji="1" lang="ja-JP" altLang="en-US" b="1" dirty="0"/>
              <a:t>それまでに</a:t>
            </a:r>
            <a:r>
              <a:rPr lang="ja-JP" altLang="en-US" b="1" dirty="0"/>
              <a:t>電子</a:t>
            </a:r>
            <a:r>
              <a:rPr kumimoji="1" lang="ja-JP" altLang="en-US" b="1" dirty="0"/>
              <a:t>チケット</a:t>
            </a:r>
            <a:r>
              <a:rPr lang="ja-JP" altLang="en-US" b="1" dirty="0"/>
              <a:t>と</a:t>
            </a:r>
            <a:r>
              <a:rPr kumimoji="1" lang="ja-JP" altLang="en-US" b="1" dirty="0"/>
              <a:t>「万博</a:t>
            </a:r>
            <a:r>
              <a:rPr kumimoji="1" lang="en-US" altLang="ja-JP" b="1" dirty="0"/>
              <a:t>ID</a:t>
            </a:r>
            <a:r>
              <a:rPr kumimoji="1" lang="ja-JP" altLang="en-US" b="1" dirty="0"/>
              <a:t>」を入手しておく</a:t>
            </a:r>
            <a:endParaRPr kumimoji="1" lang="en-US" altLang="ja-JP" b="1" dirty="0"/>
          </a:p>
          <a:p>
            <a:pPr marL="457200" lvl="1" indent="0">
              <a:lnSpc>
                <a:spcPct val="150000"/>
              </a:lnSpc>
              <a:buNone/>
            </a:pPr>
            <a:r>
              <a:rPr lang="ja-JP" altLang="en-US" b="1" dirty="0">
                <a:solidFill>
                  <a:srgbClr val="FF0000"/>
                </a:solidFill>
              </a:rPr>
              <a:t>　　最速は</a:t>
            </a:r>
            <a:r>
              <a:rPr lang="en-US" altLang="ja-JP" b="1" dirty="0">
                <a:solidFill>
                  <a:srgbClr val="FF0000"/>
                </a:solidFill>
              </a:rPr>
              <a:t>2023</a:t>
            </a:r>
            <a:r>
              <a:rPr lang="ja-JP" altLang="en-US" b="1" dirty="0">
                <a:solidFill>
                  <a:srgbClr val="FF0000"/>
                </a:solidFill>
              </a:rPr>
              <a:t>年</a:t>
            </a:r>
            <a:r>
              <a:rPr lang="en-US" altLang="ja-JP" b="1" dirty="0">
                <a:solidFill>
                  <a:srgbClr val="FF0000"/>
                </a:solidFill>
              </a:rPr>
              <a:t>11</a:t>
            </a:r>
            <a:r>
              <a:rPr lang="ja-JP" altLang="en-US" b="1" dirty="0">
                <a:solidFill>
                  <a:srgbClr val="FF0000"/>
                </a:solidFill>
              </a:rPr>
              <a:t>月</a:t>
            </a:r>
            <a:r>
              <a:rPr lang="en-US" altLang="ja-JP" b="1" dirty="0">
                <a:solidFill>
                  <a:srgbClr val="FF0000"/>
                </a:solidFill>
              </a:rPr>
              <a:t>30</a:t>
            </a:r>
            <a:r>
              <a:rPr lang="ja-JP" altLang="en-US" b="1" dirty="0">
                <a:solidFill>
                  <a:srgbClr val="FF0000"/>
                </a:solidFill>
              </a:rPr>
              <a:t>日</a:t>
            </a:r>
            <a:r>
              <a:rPr lang="en-US" altLang="ja-JP" b="1" dirty="0">
                <a:solidFill>
                  <a:srgbClr val="FF0000"/>
                </a:solidFill>
              </a:rPr>
              <a:t>(</a:t>
            </a:r>
            <a:r>
              <a:rPr lang="ja-JP" altLang="en-US" b="1" dirty="0">
                <a:solidFill>
                  <a:srgbClr val="FF0000"/>
                </a:solidFill>
              </a:rPr>
              <a:t>木</a:t>
            </a:r>
            <a:r>
              <a:rPr lang="en-US" altLang="ja-JP" b="1" dirty="0">
                <a:solidFill>
                  <a:srgbClr val="FF0000"/>
                </a:solidFill>
              </a:rPr>
              <a:t>)</a:t>
            </a:r>
            <a:r>
              <a:rPr lang="ja-JP" altLang="en-US" b="1" dirty="0">
                <a:solidFill>
                  <a:srgbClr val="FF0000"/>
                </a:solidFill>
              </a:rPr>
              <a:t>から</a:t>
            </a:r>
            <a:r>
              <a:rPr lang="ja-JP" altLang="en-US" b="1" dirty="0"/>
              <a:t>入手可能</a:t>
            </a:r>
            <a:endParaRPr kumimoji="1" lang="en-US" altLang="ja-JP" b="1" dirty="0"/>
          </a:p>
          <a:p>
            <a:pPr marL="971550" lvl="1" indent="-514350">
              <a:lnSpc>
                <a:spcPct val="150000"/>
              </a:lnSpc>
              <a:buFont typeface="+mj-ea"/>
              <a:buAutoNum type="circleNumDbPlain" startAt="3"/>
            </a:pPr>
            <a:endParaRPr kumimoji="1" lang="ja-JP" altLang="en-US" b="1" dirty="0"/>
          </a:p>
        </p:txBody>
      </p:sp>
    </p:spTree>
    <p:extLst>
      <p:ext uri="{BB962C8B-B14F-4D97-AF65-F5344CB8AC3E}">
        <p14:creationId xmlns:p14="http://schemas.microsoft.com/office/powerpoint/2010/main" val="313038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1B25BE-21AA-AE84-9F0A-F00E9922CEBB}"/>
              </a:ext>
            </a:extLst>
          </p:cNvPr>
          <p:cNvSpPr>
            <a:spLocks noGrp="1"/>
          </p:cNvSpPr>
          <p:nvPr>
            <p:ph type="title"/>
          </p:nvPr>
        </p:nvSpPr>
        <p:spPr/>
        <p:txBody>
          <a:bodyPr/>
          <a:lstStyle/>
          <a:p>
            <a:r>
              <a:rPr kumimoji="1" lang="ja-JP" altLang="en-US" b="1" dirty="0">
                <a:solidFill>
                  <a:schemeClr val="bg1"/>
                </a:solidFill>
              </a:rPr>
              <a:t>① 万博入場チケットの前売り販売</a:t>
            </a:r>
            <a:endParaRPr kumimoji="1" lang="ja-JP" altLang="en-US" dirty="0"/>
          </a:p>
        </p:txBody>
      </p:sp>
      <p:sp>
        <p:nvSpPr>
          <p:cNvPr id="6" name="四角形: 角を丸くする 5">
            <a:extLst>
              <a:ext uri="{FF2B5EF4-FFF2-40B4-BE49-F238E27FC236}">
                <a16:creationId xmlns:a16="http://schemas.microsoft.com/office/drawing/2014/main" id="{A3EE2BC1-FAE6-1406-864B-4B03DB689C75}"/>
              </a:ext>
            </a:extLst>
          </p:cNvPr>
          <p:cNvSpPr/>
          <p:nvPr/>
        </p:nvSpPr>
        <p:spPr>
          <a:xfrm>
            <a:off x="137144" y="4793291"/>
            <a:ext cx="3969110" cy="88243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vert="horz" wrap="none" rtlCol="0" anchor="ctr"/>
          <a:lstStyle/>
          <a:p>
            <a:pPr algn="ctr"/>
            <a:r>
              <a:rPr kumimoji="1" lang="ja-JP" altLang="en-US" sz="4400" b="1" dirty="0"/>
              <a:t>６</a:t>
            </a:r>
            <a:r>
              <a:rPr kumimoji="1" lang="en-US" altLang="ja-JP" sz="4400" b="1" dirty="0"/>
              <a:t>,</a:t>
            </a:r>
            <a:r>
              <a:rPr kumimoji="1" lang="ja-JP" altLang="en-US" sz="4400" b="1" dirty="0"/>
              <a:t>０００円</a:t>
            </a:r>
          </a:p>
        </p:txBody>
      </p:sp>
      <p:sp>
        <p:nvSpPr>
          <p:cNvPr id="7" name="テキスト ボックス 6">
            <a:extLst>
              <a:ext uri="{FF2B5EF4-FFF2-40B4-BE49-F238E27FC236}">
                <a16:creationId xmlns:a16="http://schemas.microsoft.com/office/drawing/2014/main" id="{98A83D03-5D9C-ED39-10F7-848E2753AD29}"/>
              </a:ext>
            </a:extLst>
          </p:cNvPr>
          <p:cNvSpPr txBox="1"/>
          <p:nvPr/>
        </p:nvSpPr>
        <p:spPr>
          <a:xfrm flipH="1">
            <a:off x="4733653" y="2173882"/>
            <a:ext cx="2789546" cy="1200329"/>
          </a:xfrm>
          <a:prstGeom prst="rect">
            <a:avLst/>
          </a:prstGeom>
          <a:noFill/>
        </p:spPr>
        <p:txBody>
          <a:bodyPr wrap="none" rtlCol="0">
            <a:spAutoFit/>
          </a:bodyPr>
          <a:lstStyle/>
          <a:p>
            <a:pPr algn="ctr"/>
            <a:r>
              <a:rPr kumimoji="1" lang="en-US" altLang="ja-JP" sz="3600" b="1" dirty="0"/>
              <a:t>25’4/12</a:t>
            </a:r>
            <a:r>
              <a:rPr kumimoji="1" lang="ja-JP" altLang="en-US" sz="3600" b="1" dirty="0"/>
              <a:t>まで</a:t>
            </a:r>
            <a:endParaRPr kumimoji="1" lang="en-US" altLang="ja-JP" sz="3600" b="1" dirty="0"/>
          </a:p>
          <a:p>
            <a:pPr algn="ctr"/>
            <a:r>
              <a:rPr lang="ja-JP" altLang="en-US" sz="3600" b="1" dirty="0"/>
              <a:t>早期割引</a:t>
            </a:r>
            <a:endParaRPr kumimoji="1" lang="ja-JP" altLang="en-US" sz="3600" b="1" dirty="0"/>
          </a:p>
        </p:txBody>
      </p:sp>
      <p:sp>
        <p:nvSpPr>
          <p:cNvPr id="8" name="テキスト ボックス 7">
            <a:extLst>
              <a:ext uri="{FF2B5EF4-FFF2-40B4-BE49-F238E27FC236}">
                <a16:creationId xmlns:a16="http://schemas.microsoft.com/office/drawing/2014/main" id="{7722C643-78CD-5A2E-EF69-0CAFFEC2BE2F}"/>
              </a:ext>
            </a:extLst>
          </p:cNvPr>
          <p:cNvSpPr txBox="1"/>
          <p:nvPr/>
        </p:nvSpPr>
        <p:spPr>
          <a:xfrm flipH="1">
            <a:off x="8858450" y="1179449"/>
            <a:ext cx="2492991" cy="646331"/>
          </a:xfrm>
          <a:prstGeom prst="rect">
            <a:avLst/>
          </a:prstGeom>
          <a:noFill/>
        </p:spPr>
        <p:txBody>
          <a:bodyPr wrap="none" rtlCol="0">
            <a:spAutoFit/>
          </a:bodyPr>
          <a:lstStyle/>
          <a:p>
            <a:pPr algn="ctr"/>
            <a:r>
              <a:rPr kumimoji="1" lang="ja-JP" altLang="en-US" sz="3600" b="1" dirty="0"/>
              <a:t>開幕日以降</a:t>
            </a:r>
          </a:p>
        </p:txBody>
      </p:sp>
      <p:sp>
        <p:nvSpPr>
          <p:cNvPr id="9" name="テキスト ボックス 8">
            <a:extLst>
              <a:ext uri="{FF2B5EF4-FFF2-40B4-BE49-F238E27FC236}">
                <a16:creationId xmlns:a16="http://schemas.microsoft.com/office/drawing/2014/main" id="{979C5E61-525E-DDCD-1126-C05D3DF801A6}"/>
              </a:ext>
            </a:extLst>
          </p:cNvPr>
          <p:cNvSpPr txBox="1"/>
          <p:nvPr/>
        </p:nvSpPr>
        <p:spPr>
          <a:xfrm flipH="1">
            <a:off x="726926" y="3587926"/>
            <a:ext cx="2789546" cy="1200329"/>
          </a:xfrm>
          <a:prstGeom prst="rect">
            <a:avLst/>
          </a:prstGeom>
          <a:noFill/>
        </p:spPr>
        <p:txBody>
          <a:bodyPr wrap="none" rtlCol="0">
            <a:spAutoFit/>
          </a:bodyPr>
          <a:lstStyle/>
          <a:p>
            <a:pPr algn="ctr"/>
            <a:r>
              <a:rPr kumimoji="1" lang="en-US" altLang="ja-JP" sz="3600" b="1" dirty="0"/>
              <a:t>24’10/6</a:t>
            </a:r>
            <a:r>
              <a:rPr kumimoji="1" lang="ja-JP" altLang="en-US" sz="3600" b="1" dirty="0"/>
              <a:t>まで</a:t>
            </a:r>
            <a:endParaRPr kumimoji="1" lang="en-US" altLang="ja-JP" sz="3600" b="1" dirty="0"/>
          </a:p>
          <a:p>
            <a:pPr algn="ctr"/>
            <a:r>
              <a:rPr lang="ja-JP" altLang="en-US" sz="3600" b="1" dirty="0"/>
              <a:t>超早期割引</a:t>
            </a:r>
            <a:endParaRPr kumimoji="1" lang="ja-JP" altLang="en-US" sz="3600" b="1" dirty="0"/>
          </a:p>
        </p:txBody>
      </p:sp>
      <p:sp>
        <p:nvSpPr>
          <p:cNvPr id="10" name="テキスト ボックス 9">
            <a:extLst>
              <a:ext uri="{FF2B5EF4-FFF2-40B4-BE49-F238E27FC236}">
                <a16:creationId xmlns:a16="http://schemas.microsoft.com/office/drawing/2014/main" id="{F489DFA4-4A59-86DF-553E-EBB04D239CAB}"/>
              </a:ext>
            </a:extLst>
          </p:cNvPr>
          <p:cNvSpPr txBox="1"/>
          <p:nvPr/>
        </p:nvSpPr>
        <p:spPr>
          <a:xfrm flipH="1">
            <a:off x="168964" y="1194093"/>
            <a:ext cx="5234125" cy="769441"/>
          </a:xfrm>
          <a:prstGeom prst="rect">
            <a:avLst/>
          </a:prstGeom>
          <a:noFill/>
        </p:spPr>
        <p:txBody>
          <a:bodyPr wrap="none" rtlCol="0">
            <a:spAutoFit/>
          </a:bodyPr>
          <a:lstStyle/>
          <a:p>
            <a:pPr algn="ctr"/>
            <a:r>
              <a:rPr kumimoji="1" lang="ja-JP" altLang="en-US" sz="4400" b="1" dirty="0"/>
              <a:t>１日券</a:t>
            </a:r>
            <a:r>
              <a:rPr lang="en-US" altLang="ja-JP" sz="4400" b="1" dirty="0"/>
              <a:t>(</a:t>
            </a:r>
            <a:r>
              <a:rPr lang="ja-JP" altLang="en-US" sz="4400" b="1" dirty="0"/>
              <a:t>満</a:t>
            </a:r>
            <a:r>
              <a:rPr lang="en-US" altLang="ja-JP" sz="4400" b="1" dirty="0"/>
              <a:t>18</a:t>
            </a:r>
            <a:r>
              <a:rPr lang="ja-JP" altLang="en-US" sz="4400" b="1" dirty="0"/>
              <a:t>歳以上</a:t>
            </a:r>
            <a:r>
              <a:rPr lang="en-US" altLang="ja-JP" sz="4400" b="1" dirty="0"/>
              <a:t>)</a:t>
            </a:r>
            <a:endParaRPr kumimoji="1" lang="ja-JP" altLang="en-US" sz="4400" b="1" dirty="0"/>
          </a:p>
        </p:txBody>
      </p:sp>
      <p:sp>
        <p:nvSpPr>
          <p:cNvPr id="13" name="四角形: 角を丸くする 12">
            <a:extLst>
              <a:ext uri="{FF2B5EF4-FFF2-40B4-BE49-F238E27FC236}">
                <a16:creationId xmlns:a16="http://schemas.microsoft.com/office/drawing/2014/main" id="{C3CCC604-B653-A9AE-BFD6-195F55EF6F10}"/>
              </a:ext>
            </a:extLst>
          </p:cNvPr>
          <p:cNvSpPr/>
          <p:nvPr/>
        </p:nvSpPr>
        <p:spPr>
          <a:xfrm>
            <a:off x="4143870" y="3367722"/>
            <a:ext cx="3969110" cy="88243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vert="horz" wrap="none" rtlCol="0" anchor="ctr"/>
          <a:lstStyle/>
          <a:p>
            <a:pPr algn="ctr"/>
            <a:r>
              <a:rPr kumimoji="1" lang="ja-JP" altLang="en-US" sz="4400" b="1" dirty="0"/>
              <a:t>６</a:t>
            </a:r>
            <a:r>
              <a:rPr kumimoji="1" lang="en-US" altLang="ja-JP" sz="4400" b="1" dirty="0"/>
              <a:t>,</a:t>
            </a:r>
            <a:r>
              <a:rPr lang="ja-JP" altLang="en-US" sz="4400" b="1" dirty="0"/>
              <a:t>７</a:t>
            </a:r>
            <a:r>
              <a:rPr kumimoji="1" lang="ja-JP" altLang="en-US" sz="4400" b="1" dirty="0"/>
              <a:t>００円</a:t>
            </a:r>
          </a:p>
        </p:txBody>
      </p:sp>
      <p:sp>
        <p:nvSpPr>
          <p:cNvPr id="14" name="四角形: 角を丸くする 13">
            <a:extLst>
              <a:ext uri="{FF2B5EF4-FFF2-40B4-BE49-F238E27FC236}">
                <a16:creationId xmlns:a16="http://schemas.microsoft.com/office/drawing/2014/main" id="{0A51679C-BB10-CF76-5977-2A19F30FA7B1}"/>
              </a:ext>
            </a:extLst>
          </p:cNvPr>
          <p:cNvSpPr/>
          <p:nvPr/>
        </p:nvSpPr>
        <p:spPr>
          <a:xfrm>
            <a:off x="8120389" y="1817117"/>
            <a:ext cx="3969110" cy="88243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vert="horz" wrap="none" rtlCol="0" anchor="ctr"/>
          <a:lstStyle/>
          <a:p>
            <a:pPr algn="ctr"/>
            <a:r>
              <a:rPr kumimoji="1" lang="ja-JP" altLang="en-US" sz="4400" b="1" dirty="0"/>
              <a:t>７</a:t>
            </a:r>
            <a:r>
              <a:rPr kumimoji="1" lang="en-US" altLang="ja-JP" sz="4400" b="1" dirty="0"/>
              <a:t>,</a:t>
            </a:r>
            <a:r>
              <a:rPr lang="ja-JP" altLang="en-US" sz="4400" b="1" dirty="0"/>
              <a:t>５</a:t>
            </a:r>
            <a:r>
              <a:rPr kumimoji="1" lang="ja-JP" altLang="en-US" sz="4400" b="1" dirty="0"/>
              <a:t>００円</a:t>
            </a:r>
          </a:p>
        </p:txBody>
      </p:sp>
      <p:cxnSp>
        <p:nvCxnSpPr>
          <p:cNvPr id="16" name="直線矢印コネクタ 15">
            <a:extLst>
              <a:ext uri="{FF2B5EF4-FFF2-40B4-BE49-F238E27FC236}">
                <a16:creationId xmlns:a16="http://schemas.microsoft.com/office/drawing/2014/main" id="{F36EB364-D01D-FE16-F58E-DB1503D1CFEE}"/>
              </a:ext>
            </a:extLst>
          </p:cNvPr>
          <p:cNvCxnSpPr>
            <a:cxnSpLocks/>
          </p:cNvCxnSpPr>
          <p:nvPr/>
        </p:nvCxnSpPr>
        <p:spPr>
          <a:xfrm flipH="1">
            <a:off x="4392004" y="4516286"/>
            <a:ext cx="2022171" cy="984352"/>
          </a:xfrm>
          <a:prstGeom prst="straightConnector1">
            <a:avLst/>
          </a:prstGeom>
          <a:ln w="304800">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C92137AC-CA97-092E-D68B-DA2FC48C5069}"/>
              </a:ext>
            </a:extLst>
          </p:cNvPr>
          <p:cNvCxnSpPr>
            <a:cxnSpLocks/>
          </p:cNvCxnSpPr>
          <p:nvPr/>
        </p:nvCxnSpPr>
        <p:spPr>
          <a:xfrm flipH="1">
            <a:off x="8373454" y="2936824"/>
            <a:ext cx="2022171" cy="984352"/>
          </a:xfrm>
          <a:prstGeom prst="straightConnector1">
            <a:avLst/>
          </a:prstGeom>
          <a:ln w="304800">
            <a:headEnd type="none" w="med" len="lg"/>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6F1E4362-0F72-B867-8872-792161AC699B}"/>
              </a:ext>
            </a:extLst>
          </p:cNvPr>
          <p:cNvSpPr txBox="1"/>
          <p:nvPr/>
        </p:nvSpPr>
        <p:spPr>
          <a:xfrm flipH="1">
            <a:off x="5875408" y="4880565"/>
            <a:ext cx="3116558" cy="707886"/>
          </a:xfrm>
          <a:prstGeom prst="rect">
            <a:avLst/>
          </a:prstGeom>
          <a:noFill/>
        </p:spPr>
        <p:txBody>
          <a:bodyPr wrap="none" rtlCol="0">
            <a:spAutoFit/>
          </a:bodyPr>
          <a:lstStyle/>
          <a:p>
            <a:pPr algn="ctr"/>
            <a:r>
              <a:rPr lang="ja-JP" altLang="en-US" sz="4000" b="1" dirty="0">
                <a:solidFill>
                  <a:srgbClr val="FF0000"/>
                </a:solidFill>
              </a:rPr>
              <a:t>更に－</a:t>
            </a:r>
            <a:r>
              <a:rPr lang="en-US" altLang="ja-JP" sz="4000" b="1" dirty="0">
                <a:solidFill>
                  <a:srgbClr val="FF0000"/>
                </a:solidFill>
              </a:rPr>
              <a:t>7</a:t>
            </a:r>
            <a:r>
              <a:rPr kumimoji="1" lang="en-US" altLang="ja-JP" sz="4000" b="1" dirty="0">
                <a:solidFill>
                  <a:srgbClr val="FF0000"/>
                </a:solidFill>
              </a:rPr>
              <a:t>00</a:t>
            </a:r>
            <a:r>
              <a:rPr kumimoji="1" lang="ja-JP" altLang="en-US" sz="4000" b="1" dirty="0">
                <a:solidFill>
                  <a:srgbClr val="FF0000"/>
                </a:solidFill>
              </a:rPr>
              <a:t>円</a:t>
            </a:r>
          </a:p>
        </p:txBody>
      </p:sp>
      <p:sp>
        <p:nvSpPr>
          <p:cNvPr id="19" name="テキスト ボックス 18">
            <a:extLst>
              <a:ext uri="{FF2B5EF4-FFF2-40B4-BE49-F238E27FC236}">
                <a16:creationId xmlns:a16="http://schemas.microsoft.com/office/drawing/2014/main" id="{434C37CC-B20A-33B9-2AC3-EED503DFC9DE}"/>
              </a:ext>
            </a:extLst>
          </p:cNvPr>
          <p:cNvSpPr txBox="1"/>
          <p:nvPr/>
        </p:nvSpPr>
        <p:spPr>
          <a:xfrm flipH="1">
            <a:off x="9824078" y="3233983"/>
            <a:ext cx="2090637" cy="707886"/>
          </a:xfrm>
          <a:prstGeom prst="rect">
            <a:avLst/>
          </a:prstGeom>
          <a:noFill/>
        </p:spPr>
        <p:txBody>
          <a:bodyPr wrap="none" rtlCol="0">
            <a:spAutoFit/>
          </a:bodyPr>
          <a:lstStyle/>
          <a:p>
            <a:pPr algn="ctr"/>
            <a:r>
              <a:rPr lang="ja-JP" altLang="en-US" sz="4000" b="1" dirty="0">
                <a:solidFill>
                  <a:srgbClr val="FF0000"/>
                </a:solidFill>
              </a:rPr>
              <a:t>－</a:t>
            </a:r>
            <a:r>
              <a:rPr lang="en-US" altLang="ja-JP" sz="4000" b="1" dirty="0">
                <a:solidFill>
                  <a:srgbClr val="FF0000"/>
                </a:solidFill>
              </a:rPr>
              <a:t>8</a:t>
            </a:r>
            <a:r>
              <a:rPr kumimoji="1" lang="en-US" altLang="ja-JP" sz="4000" b="1" dirty="0">
                <a:solidFill>
                  <a:srgbClr val="FF0000"/>
                </a:solidFill>
              </a:rPr>
              <a:t>00</a:t>
            </a:r>
            <a:r>
              <a:rPr kumimoji="1" lang="ja-JP" altLang="en-US" sz="4000" b="1" dirty="0">
                <a:solidFill>
                  <a:srgbClr val="FF0000"/>
                </a:solidFill>
              </a:rPr>
              <a:t>円</a:t>
            </a:r>
          </a:p>
        </p:txBody>
      </p:sp>
    </p:spTree>
    <p:extLst>
      <p:ext uri="{BB962C8B-B14F-4D97-AF65-F5344CB8AC3E}">
        <p14:creationId xmlns:p14="http://schemas.microsoft.com/office/powerpoint/2010/main" val="1417550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7C683B-1DE6-B6F0-4FF8-70CC8DF50A1F}"/>
              </a:ext>
            </a:extLst>
          </p:cNvPr>
          <p:cNvSpPr>
            <a:spLocks noGrp="1"/>
          </p:cNvSpPr>
          <p:nvPr>
            <p:ph type="title"/>
          </p:nvPr>
        </p:nvSpPr>
        <p:spPr/>
        <p:txBody>
          <a:bodyPr/>
          <a:lstStyle/>
          <a:p>
            <a:r>
              <a:rPr kumimoji="1" lang="ja-JP" altLang="en-US" b="1" dirty="0">
                <a:solidFill>
                  <a:schemeClr val="bg1"/>
                </a:solidFill>
              </a:rPr>
              <a:t>① 万博入場チケットの前売り販売</a:t>
            </a:r>
            <a:endParaRPr kumimoji="1" lang="ja-JP" altLang="en-US" dirty="0"/>
          </a:p>
        </p:txBody>
      </p:sp>
      <p:sp>
        <p:nvSpPr>
          <p:cNvPr id="6" name="テキスト ボックス 5">
            <a:extLst>
              <a:ext uri="{FF2B5EF4-FFF2-40B4-BE49-F238E27FC236}">
                <a16:creationId xmlns:a16="http://schemas.microsoft.com/office/drawing/2014/main" id="{377D89DF-647D-A969-2F26-B391AEDECEB4}"/>
              </a:ext>
            </a:extLst>
          </p:cNvPr>
          <p:cNvSpPr txBox="1"/>
          <p:nvPr/>
        </p:nvSpPr>
        <p:spPr>
          <a:xfrm flipH="1">
            <a:off x="8858450" y="1179449"/>
            <a:ext cx="2492991" cy="646331"/>
          </a:xfrm>
          <a:prstGeom prst="rect">
            <a:avLst/>
          </a:prstGeom>
          <a:noFill/>
        </p:spPr>
        <p:txBody>
          <a:bodyPr wrap="none" rtlCol="0">
            <a:spAutoFit/>
          </a:bodyPr>
          <a:lstStyle/>
          <a:p>
            <a:pPr algn="ctr"/>
            <a:r>
              <a:rPr kumimoji="1" lang="ja-JP" altLang="en-US" sz="3600" b="1" dirty="0"/>
              <a:t>開幕日以降</a:t>
            </a:r>
          </a:p>
        </p:txBody>
      </p:sp>
      <p:sp>
        <p:nvSpPr>
          <p:cNvPr id="8" name="テキスト ボックス 7">
            <a:extLst>
              <a:ext uri="{FF2B5EF4-FFF2-40B4-BE49-F238E27FC236}">
                <a16:creationId xmlns:a16="http://schemas.microsoft.com/office/drawing/2014/main" id="{570943AC-190F-82B2-6D51-3BE0EA1EE6AA}"/>
              </a:ext>
            </a:extLst>
          </p:cNvPr>
          <p:cNvSpPr txBox="1"/>
          <p:nvPr/>
        </p:nvSpPr>
        <p:spPr>
          <a:xfrm flipH="1">
            <a:off x="168964" y="1194093"/>
            <a:ext cx="5234125" cy="769441"/>
          </a:xfrm>
          <a:prstGeom prst="rect">
            <a:avLst/>
          </a:prstGeom>
          <a:noFill/>
        </p:spPr>
        <p:txBody>
          <a:bodyPr wrap="none" rtlCol="0">
            <a:spAutoFit/>
          </a:bodyPr>
          <a:lstStyle/>
          <a:p>
            <a:pPr algn="ctr"/>
            <a:r>
              <a:rPr kumimoji="1" lang="ja-JP" altLang="en-US" sz="4400" b="1" dirty="0"/>
              <a:t>１日券</a:t>
            </a:r>
            <a:r>
              <a:rPr lang="en-US" altLang="ja-JP" sz="4400" b="1" dirty="0"/>
              <a:t>(</a:t>
            </a:r>
            <a:r>
              <a:rPr lang="ja-JP" altLang="en-US" sz="4400" b="1" dirty="0"/>
              <a:t>満</a:t>
            </a:r>
            <a:r>
              <a:rPr lang="en-US" altLang="ja-JP" sz="4400" b="1" dirty="0"/>
              <a:t>18</a:t>
            </a:r>
            <a:r>
              <a:rPr lang="ja-JP" altLang="en-US" sz="4400" b="1" dirty="0"/>
              <a:t>歳以上</a:t>
            </a:r>
            <a:r>
              <a:rPr lang="en-US" altLang="ja-JP" sz="4400" b="1" dirty="0"/>
              <a:t>)</a:t>
            </a:r>
            <a:endParaRPr kumimoji="1" lang="ja-JP" altLang="en-US" sz="4400" b="1" dirty="0"/>
          </a:p>
        </p:txBody>
      </p:sp>
      <p:sp>
        <p:nvSpPr>
          <p:cNvPr id="10" name="四角形: 角を丸くする 9">
            <a:extLst>
              <a:ext uri="{FF2B5EF4-FFF2-40B4-BE49-F238E27FC236}">
                <a16:creationId xmlns:a16="http://schemas.microsoft.com/office/drawing/2014/main" id="{2A34532E-C826-42A9-3390-DC212F379231}"/>
              </a:ext>
            </a:extLst>
          </p:cNvPr>
          <p:cNvSpPr/>
          <p:nvPr/>
        </p:nvSpPr>
        <p:spPr>
          <a:xfrm>
            <a:off x="8120389" y="1817117"/>
            <a:ext cx="3969110" cy="88243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vert="horz" wrap="none" rtlCol="0" anchor="ctr"/>
          <a:lstStyle/>
          <a:p>
            <a:pPr algn="ctr"/>
            <a:r>
              <a:rPr kumimoji="1" lang="ja-JP" altLang="en-US" sz="4400" b="1" dirty="0"/>
              <a:t>７</a:t>
            </a:r>
            <a:r>
              <a:rPr kumimoji="1" lang="en-US" altLang="ja-JP" sz="4400" b="1" dirty="0"/>
              <a:t>,</a:t>
            </a:r>
            <a:r>
              <a:rPr lang="ja-JP" altLang="en-US" sz="4400" b="1" dirty="0"/>
              <a:t>５</a:t>
            </a:r>
            <a:r>
              <a:rPr kumimoji="1" lang="ja-JP" altLang="en-US" sz="4400" b="1" dirty="0"/>
              <a:t>００円</a:t>
            </a:r>
          </a:p>
        </p:txBody>
      </p:sp>
      <p:cxnSp>
        <p:nvCxnSpPr>
          <p:cNvPr id="11" name="直線矢印コネクタ 10">
            <a:extLst>
              <a:ext uri="{FF2B5EF4-FFF2-40B4-BE49-F238E27FC236}">
                <a16:creationId xmlns:a16="http://schemas.microsoft.com/office/drawing/2014/main" id="{3F051E02-B5D9-06B9-0126-238F24500E97}"/>
              </a:ext>
            </a:extLst>
          </p:cNvPr>
          <p:cNvCxnSpPr>
            <a:cxnSpLocks/>
          </p:cNvCxnSpPr>
          <p:nvPr/>
        </p:nvCxnSpPr>
        <p:spPr>
          <a:xfrm flipH="1">
            <a:off x="7516204" y="3002648"/>
            <a:ext cx="2022171" cy="984352"/>
          </a:xfrm>
          <a:prstGeom prst="straightConnector1">
            <a:avLst/>
          </a:prstGeom>
          <a:ln w="304800">
            <a:tailEnd type="triangle"/>
          </a:ln>
        </p:spPr>
        <p:style>
          <a:lnRef idx="1">
            <a:schemeClr val="accent1"/>
          </a:lnRef>
          <a:fillRef idx="0">
            <a:schemeClr val="accent1"/>
          </a:fillRef>
          <a:effectRef idx="0">
            <a:schemeClr val="accent1"/>
          </a:effectRef>
          <a:fontRef idx="minor">
            <a:schemeClr val="tx1"/>
          </a:fontRef>
        </p:style>
      </p:cxnSp>
      <p:sp>
        <p:nvSpPr>
          <p:cNvPr id="17" name="四角形: 角を丸くする 16">
            <a:extLst>
              <a:ext uri="{FF2B5EF4-FFF2-40B4-BE49-F238E27FC236}">
                <a16:creationId xmlns:a16="http://schemas.microsoft.com/office/drawing/2014/main" id="{11C721BD-4985-E242-D53A-E7E4057E6B56}"/>
              </a:ext>
            </a:extLst>
          </p:cNvPr>
          <p:cNvSpPr/>
          <p:nvPr/>
        </p:nvSpPr>
        <p:spPr>
          <a:xfrm>
            <a:off x="168964" y="2122038"/>
            <a:ext cx="7193861" cy="3535811"/>
          </a:xfrm>
          <a:prstGeom prst="round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a:solidFill>
                  <a:srgbClr val="FF0000"/>
                </a:solidFill>
              </a:rPr>
              <a:t>入場できる日を限定すると</a:t>
            </a:r>
            <a:r>
              <a:rPr lang="en-US" altLang="ja-JP" sz="4000" b="1" dirty="0">
                <a:solidFill>
                  <a:srgbClr val="FF0000"/>
                </a:solidFill>
              </a:rPr>
              <a:t>.....</a:t>
            </a:r>
          </a:p>
          <a:p>
            <a:pPr algn="ctr"/>
            <a:endParaRPr lang="en-US" altLang="ja-JP" sz="4000" b="1" dirty="0">
              <a:solidFill>
                <a:srgbClr val="FF0000"/>
              </a:solidFill>
            </a:endParaRPr>
          </a:p>
          <a:p>
            <a:pPr algn="ctr"/>
            <a:r>
              <a:rPr lang="ja-JP" altLang="en-US" sz="4000" b="1" dirty="0">
                <a:solidFill>
                  <a:srgbClr val="FF0000"/>
                </a:solidFill>
              </a:rPr>
              <a:t>開幕券</a:t>
            </a:r>
            <a:r>
              <a:rPr lang="en-US" altLang="ja-JP" sz="4000" b="1" dirty="0">
                <a:solidFill>
                  <a:srgbClr val="FF0000"/>
                </a:solidFill>
              </a:rPr>
              <a:t>(4/26</a:t>
            </a:r>
            <a:r>
              <a:rPr lang="ja-JP" altLang="en-US" sz="4000" b="1" dirty="0">
                <a:solidFill>
                  <a:srgbClr val="FF0000"/>
                </a:solidFill>
              </a:rPr>
              <a:t>まで</a:t>
            </a:r>
            <a:r>
              <a:rPr lang="en-US" altLang="ja-JP" sz="4000" b="1" dirty="0">
                <a:solidFill>
                  <a:srgbClr val="FF0000"/>
                </a:solidFill>
              </a:rPr>
              <a:t>)</a:t>
            </a:r>
            <a:r>
              <a:rPr lang="ja-JP" altLang="en-US" sz="4000" b="1" dirty="0">
                <a:solidFill>
                  <a:srgbClr val="FF0000"/>
                </a:solidFill>
              </a:rPr>
              <a:t>　</a:t>
            </a:r>
            <a:r>
              <a:rPr lang="en-US" altLang="ja-JP" sz="4000" b="1" dirty="0">
                <a:solidFill>
                  <a:srgbClr val="FF0000"/>
                </a:solidFill>
              </a:rPr>
              <a:t>4,000</a:t>
            </a:r>
            <a:r>
              <a:rPr lang="ja-JP" altLang="en-US" sz="4000" b="1" dirty="0">
                <a:solidFill>
                  <a:srgbClr val="FF0000"/>
                </a:solidFill>
              </a:rPr>
              <a:t>円</a:t>
            </a:r>
            <a:endParaRPr lang="en-US" altLang="ja-JP" sz="4000" b="1" dirty="0">
              <a:solidFill>
                <a:srgbClr val="FF0000"/>
              </a:solidFill>
            </a:endParaRPr>
          </a:p>
          <a:p>
            <a:pPr algn="ctr"/>
            <a:endParaRPr lang="en-US" altLang="ja-JP" sz="4000" b="1" dirty="0">
              <a:solidFill>
                <a:srgbClr val="FF0000"/>
              </a:solidFill>
            </a:endParaRPr>
          </a:p>
          <a:p>
            <a:pPr algn="ctr"/>
            <a:r>
              <a:rPr lang="ja-JP" altLang="en-US" sz="4000" b="1" dirty="0">
                <a:solidFill>
                  <a:srgbClr val="FF0000"/>
                </a:solidFill>
              </a:rPr>
              <a:t>前期券</a:t>
            </a:r>
            <a:r>
              <a:rPr lang="en-US" altLang="ja-JP" sz="4000" b="1" dirty="0">
                <a:solidFill>
                  <a:srgbClr val="FF0000"/>
                </a:solidFill>
              </a:rPr>
              <a:t>(7/18</a:t>
            </a:r>
            <a:r>
              <a:rPr lang="ja-JP" altLang="en-US" sz="4000" b="1" dirty="0">
                <a:solidFill>
                  <a:srgbClr val="FF0000"/>
                </a:solidFill>
              </a:rPr>
              <a:t>まで</a:t>
            </a:r>
            <a:r>
              <a:rPr lang="en-US" altLang="ja-JP" sz="4000" b="1" dirty="0">
                <a:solidFill>
                  <a:srgbClr val="FF0000"/>
                </a:solidFill>
              </a:rPr>
              <a:t>)</a:t>
            </a:r>
            <a:r>
              <a:rPr lang="ja-JP" altLang="en-US" sz="4000" b="1" dirty="0">
                <a:solidFill>
                  <a:srgbClr val="FF0000"/>
                </a:solidFill>
              </a:rPr>
              <a:t>　</a:t>
            </a:r>
            <a:r>
              <a:rPr lang="en-US" altLang="ja-JP" sz="4000" b="1" dirty="0">
                <a:solidFill>
                  <a:srgbClr val="FF0000"/>
                </a:solidFill>
              </a:rPr>
              <a:t>5,000</a:t>
            </a:r>
            <a:r>
              <a:rPr lang="ja-JP" altLang="en-US" sz="4000" b="1" dirty="0">
                <a:solidFill>
                  <a:srgbClr val="FF0000"/>
                </a:solidFill>
              </a:rPr>
              <a:t>円</a:t>
            </a:r>
            <a:endParaRPr kumimoji="1" lang="ja-JP" altLang="en-US" sz="4000" b="1" dirty="0">
              <a:solidFill>
                <a:srgbClr val="FF0000"/>
              </a:solidFill>
            </a:endParaRPr>
          </a:p>
        </p:txBody>
      </p:sp>
      <p:sp>
        <p:nvSpPr>
          <p:cNvPr id="18" name="四角形: 角を丸くする 17">
            <a:extLst>
              <a:ext uri="{FF2B5EF4-FFF2-40B4-BE49-F238E27FC236}">
                <a16:creationId xmlns:a16="http://schemas.microsoft.com/office/drawing/2014/main" id="{766F5483-E3E8-A703-8677-AE64BB20DA0F}"/>
              </a:ext>
            </a:extLst>
          </p:cNvPr>
          <p:cNvSpPr/>
          <p:nvPr/>
        </p:nvSpPr>
        <p:spPr>
          <a:xfrm>
            <a:off x="8120389" y="4461546"/>
            <a:ext cx="3344657" cy="1331098"/>
          </a:xfrm>
          <a:prstGeom prst="round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rgbClr val="FFFF00"/>
                </a:solidFill>
              </a:rPr>
              <a:t>開幕券は</a:t>
            </a:r>
            <a:endParaRPr kumimoji="1" lang="en-US" altLang="ja-JP" sz="3600" b="1" dirty="0">
              <a:solidFill>
                <a:srgbClr val="FFFF00"/>
              </a:solidFill>
            </a:endParaRPr>
          </a:p>
          <a:p>
            <a:pPr algn="ctr"/>
            <a:r>
              <a:rPr lang="ja-JP" altLang="en-US" sz="3600" b="1" dirty="0">
                <a:solidFill>
                  <a:srgbClr val="FFFF00"/>
                </a:solidFill>
              </a:rPr>
              <a:t>数量限定</a:t>
            </a:r>
            <a:endParaRPr kumimoji="1" lang="ja-JP" altLang="en-US" sz="3600" b="1" dirty="0">
              <a:solidFill>
                <a:srgbClr val="FFFF00"/>
              </a:solidFill>
            </a:endParaRPr>
          </a:p>
        </p:txBody>
      </p:sp>
      <p:sp>
        <p:nvSpPr>
          <p:cNvPr id="19" name="テキスト ボックス 18">
            <a:extLst>
              <a:ext uri="{FF2B5EF4-FFF2-40B4-BE49-F238E27FC236}">
                <a16:creationId xmlns:a16="http://schemas.microsoft.com/office/drawing/2014/main" id="{BA3FF184-5C5B-41CD-5C07-CD43841901FA}"/>
              </a:ext>
            </a:extLst>
          </p:cNvPr>
          <p:cNvSpPr txBox="1"/>
          <p:nvPr/>
        </p:nvSpPr>
        <p:spPr>
          <a:xfrm flipH="1">
            <a:off x="9153843" y="2835011"/>
            <a:ext cx="2526654" cy="1323439"/>
          </a:xfrm>
          <a:prstGeom prst="rect">
            <a:avLst/>
          </a:prstGeom>
          <a:noFill/>
        </p:spPr>
        <p:txBody>
          <a:bodyPr wrap="none" rtlCol="0">
            <a:spAutoFit/>
          </a:bodyPr>
          <a:lstStyle/>
          <a:p>
            <a:pPr algn="ctr"/>
            <a:r>
              <a:rPr lang="ja-JP" altLang="en-US" sz="4000" b="1" dirty="0">
                <a:solidFill>
                  <a:srgbClr val="FF0000"/>
                </a:solidFill>
              </a:rPr>
              <a:t>最大</a:t>
            </a:r>
            <a:endParaRPr lang="en-US" altLang="ja-JP" sz="4000" b="1" dirty="0">
              <a:solidFill>
                <a:srgbClr val="FF0000"/>
              </a:solidFill>
            </a:endParaRPr>
          </a:p>
          <a:p>
            <a:pPr algn="ctr"/>
            <a:r>
              <a:rPr lang="ja-JP" altLang="en-US" sz="4000" b="1" dirty="0">
                <a:solidFill>
                  <a:srgbClr val="FF0000"/>
                </a:solidFill>
              </a:rPr>
              <a:t>－</a:t>
            </a:r>
            <a:r>
              <a:rPr lang="en-US" altLang="ja-JP" sz="4000" b="1" dirty="0">
                <a:solidFill>
                  <a:srgbClr val="FF0000"/>
                </a:solidFill>
              </a:rPr>
              <a:t>3,5</a:t>
            </a:r>
            <a:r>
              <a:rPr kumimoji="1" lang="en-US" altLang="ja-JP" sz="4000" b="1" dirty="0">
                <a:solidFill>
                  <a:srgbClr val="FF0000"/>
                </a:solidFill>
              </a:rPr>
              <a:t>00</a:t>
            </a:r>
            <a:r>
              <a:rPr kumimoji="1" lang="ja-JP" altLang="en-US" sz="4000" b="1" dirty="0">
                <a:solidFill>
                  <a:srgbClr val="FF0000"/>
                </a:solidFill>
              </a:rPr>
              <a:t>円</a:t>
            </a:r>
          </a:p>
        </p:txBody>
      </p:sp>
    </p:spTree>
    <p:extLst>
      <p:ext uri="{BB962C8B-B14F-4D97-AF65-F5344CB8AC3E}">
        <p14:creationId xmlns:p14="http://schemas.microsoft.com/office/powerpoint/2010/main" val="2934354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C19550-D392-CF9F-13C0-201CF117FDF7}"/>
              </a:ext>
            </a:extLst>
          </p:cNvPr>
          <p:cNvSpPr>
            <a:spLocks noGrp="1"/>
          </p:cNvSpPr>
          <p:nvPr>
            <p:ph type="title"/>
          </p:nvPr>
        </p:nvSpPr>
        <p:spPr>
          <a:xfrm>
            <a:off x="0" y="0"/>
            <a:ext cx="12192000" cy="954027"/>
          </a:xfrm>
        </p:spPr>
        <p:txBody>
          <a:bodyPr/>
          <a:lstStyle/>
          <a:p>
            <a:r>
              <a:rPr kumimoji="1" lang="ja-JP" altLang="en-US" b="1" dirty="0">
                <a:solidFill>
                  <a:schemeClr val="bg1"/>
                </a:solidFill>
              </a:rPr>
              <a:t>① 万博入場チケットの前売り販売</a:t>
            </a:r>
            <a:endParaRPr kumimoji="1" lang="ja-JP" altLang="en-US" dirty="0"/>
          </a:p>
        </p:txBody>
      </p:sp>
      <p:sp>
        <p:nvSpPr>
          <p:cNvPr id="3" name="コンテンツ プレースホルダー 2">
            <a:extLst>
              <a:ext uri="{FF2B5EF4-FFF2-40B4-BE49-F238E27FC236}">
                <a16:creationId xmlns:a16="http://schemas.microsoft.com/office/drawing/2014/main" id="{983B713E-A0D9-3447-6ECB-50BEF3DA2A30}"/>
              </a:ext>
            </a:extLst>
          </p:cNvPr>
          <p:cNvSpPr>
            <a:spLocks noGrp="1"/>
          </p:cNvSpPr>
          <p:nvPr>
            <p:ph idx="1"/>
          </p:nvPr>
        </p:nvSpPr>
        <p:spPr/>
        <p:txBody>
          <a:bodyPr>
            <a:normAutofit lnSpcReduction="10000"/>
          </a:bodyPr>
          <a:lstStyle/>
          <a:p>
            <a:pPr>
              <a:lnSpc>
                <a:spcPct val="150000"/>
              </a:lnSpc>
            </a:pPr>
            <a:r>
              <a:rPr kumimoji="1" lang="ja-JP" altLang="en-US" b="1" dirty="0"/>
              <a:t>何人かで纏まって行きたい場合は？</a:t>
            </a:r>
            <a:endParaRPr kumimoji="1" lang="en-US" altLang="ja-JP" b="1" dirty="0"/>
          </a:p>
          <a:p>
            <a:pPr lvl="1">
              <a:lnSpc>
                <a:spcPct val="150000"/>
              </a:lnSpc>
            </a:pPr>
            <a:r>
              <a:rPr kumimoji="1" lang="en-US" altLang="ja-JP" sz="3200" b="1" dirty="0"/>
              <a:t>15</a:t>
            </a:r>
            <a:r>
              <a:rPr kumimoji="1" lang="ja-JP" altLang="en-US" sz="3200" b="1" dirty="0"/>
              <a:t>名以上で来場されることをオススメ</a:t>
            </a:r>
            <a:endParaRPr kumimoji="1" lang="en-US" altLang="ja-JP" sz="3200" b="1" dirty="0"/>
          </a:p>
          <a:p>
            <a:pPr lvl="2">
              <a:lnSpc>
                <a:spcPct val="150000"/>
              </a:lnSpc>
            </a:pPr>
            <a:r>
              <a:rPr lang="ja-JP" altLang="en-US" sz="3200" b="1" dirty="0">
                <a:solidFill>
                  <a:srgbClr val="FF0000"/>
                </a:solidFill>
              </a:rPr>
              <a:t>「団体</a:t>
            </a:r>
            <a:r>
              <a:rPr lang="en-US" altLang="ja-JP" sz="3200" b="1" dirty="0">
                <a:solidFill>
                  <a:srgbClr val="FF0000"/>
                </a:solidFill>
              </a:rPr>
              <a:t>ID</a:t>
            </a:r>
            <a:r>
              <a:rPr lang="ja-JP" altLang="en-US" sz="3200" b="1" dirty="0">
                <a:solidFill>
                  <a:srgbClr val="FF0000"/>
                </a:solidFill>
              </a:rPr>
              <a:t>」</a:t>
            </a:r>
            <a:r>
              <a:rPr lang="ja-JP" altLang="en-US" sz="2800" b="1" dirty="0"/>
              <a:t>というものが付与されるので、この</a:t>
            </a:r>
            <a:r>
              <a:rPr lang="en-US" altLang="ja-JP" sz="2800" b="1" dirty="0"/>
              <a:t>ID</a:t>
            </a:r>
            <a:r>
              <a:rPr lang="ja-JP" altLang="en-US" sz="2800" b="1" dirty="0"/>
              <a:t>にチケットの識別情報を紐付けることで纏まって入場することが可能</a:t>
            </a:r>
            <a:endParaRPr lang="en-US" altLang="ja-JP" sz="2800" b="1" dirty="0"/>
          </a:p>
          <a:p>
            <a:pPr lvl="2">
              <a:lnSpc>
                <a:spcPct val="150000"/>
              </a:lnSpc>
            </a:pPr>
            <a:r>
              <a:rPr kumimoji="1" lang="ja-JP" altLang="en-US" sz="2800" b="1" dirty="0"/>
              <a:t>この場合、</a:t>
            </a:r>
            <a:r>
              <a:rPr kumimoji="1" lang="ja-JP" altLang="en-US" sz="2800" b="1" u="sng" dirty="0"/>
              <a:t>個人情報を事前に登録する必要はなし</a:t>
            </a:r>
            <a:endParaRPr kumimoji="1" lang="en-US" altLang="ja-JP" sz="2800" b="1" u="sng" dirty="0"/>
          </a:p>
          <a:p>
            <a:pPr lvl="1" algn="just">
              <a:lnSpc>
                <a:spcPct val="150000"/>
              </a:lnSpc>
            </a:pPr>
            <a:r>
              <a:rPr lang="ja-JP" altLang="en-US" sz="3200" b="1" dirty="0"/>
              <a:t>団体としてチェックされるのは入場時のみ</a:t>
            </a:r>
            <a:endParaRPr lang="en-US" altLang="ja-JP" sz="3200" b="1" dirty="0"/>
          </a:p>
        </p:txBody>
      </p:sp>
    </p:spTree>
    <p:extLst>
      <p:ext uri="{BB962C8B-B14F-4D97-AF65-F5344CB8AC3E}">
        <p14:creationId xmlns:p14="http://schemas.microsoft.com/office/powerpoint/2010/main" val="3575453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17D1FF-6AAC-AD43-80AA-E0C9B84D16B6}"/>
              </a:ext>
            </a:extLst>
          </p:cNvPr>
          <p:cNvSpPr>
            <a:spLocks noGrp="1"/>
          </p:cNvSpPr>
          <p:nvPr>
            <p:ph type="title"/>
          </p:nvPr>
        </p:nvSpPr>
        <p:spPr/>
        <p:txBody>
          <a:bodyPr/>
          <a:lstStyle/>
          <a:p>
            <a:r>
              <a:rPr kumimoji="1" lang="ja-JP" altLang="en-US" b="1" dirty="0">
                <a:solidFill>
                  <a:schemeClr val="bg1"/>
                </a:solidFill>
              </a:rPr>
              <a:t>① 万博入場チケットの前売り販売</a:t>
            </a:r>
            <a:endParaRPr kumimoji="1" lang="ja-JP" altLang="en-US" dirty="0"/>
          </a:p>
        </p:txBody>
      </p:sp>
      <p:sp>
        <p:nvSpPr>
          <p:cNvPr id="3" name="コンテンツ プレースホルダー 2">
            <a:extLst>
              <a:ext uri="{FF2B5EF4-FFF2-40B4-BE49-F238E27FC236}">
                <a16:creationId xmlns:a16="http://schemas.microsoft.com/office/drawing/2014/main" id="{FFE51D0C-4183-B348-A9DD-259E47B84CFF}"/>
              </a:ext>
            </a:extLst>
          </p:cNvPr>
          <p:cNvSpPr>
            <a:spLocks noGrp="1"/>
          </p:cNvSpPr>
          <p:nvPr>
            <p:ph idx="1"/>
          </p:nvPr>
        </p:nvSpPr>
        <p:spPr/>
        <p:txBody>
          <a:bodyPr>
            <a:normAutofit lnSpcReduction="10000"/>
          </a:bodyPr>
          <a:lstStyle/>
          <a:p>
            <a:pPr>
              <a:lnSpc>
                <a:spcPct val="150000"/>
              </a:lnSpc>
            </a:pPr>
            <a:r>
              <a:rPr kumimoji="1" lang="ja-JP" altLang="en-US" b="1" dirty="0"/>
              <a:t>団体で入場するときの注意点</a:t>
            </a:r>
            <a:endParaRPr kumimoji="1" lang="en-US" altLang="ja-JP" b="1" dirty="0"/>
          </a:p>
          <a:p>
            <a:pPr lvl="1">
              <a:lnSpc>
                <a:spcPct val="150000"/>
              </a:lnSpc>
            </a:pPr>
            <a:r>
              <a:rPr kumimoji="1" lang="ja-JP" altLang="en-US" sz="3200" b="1" dirty="0"/>
              <a:t>万博会場内の人流コントロールをかなり緻密に行う予定とのことで、来場予約の人数と実際の来場人数に大きな乖離がある（</a:t>
            </a:r>
            <a:r>
              <a:rPr kumimoji="1" lang="ja-JP" altLang="en-US" sz="3200" b="1" dirty="0">
                <a:solidFill>
                  <a:srgbClr val="FF0000"/>
                </a:solidFill>
              </a:rPr>
              <a:t>特に予約人数より来場人数が多い場合</a:t>
            </a:r>
            <a:r>
              <a:rPr kumimoji="1" lang="ja-JP" altLang="en-US" sz="3200" b="1" dirty="0"/>
              <a:t>）のは問題</a:t>
            </a:r>
            <a:endParaRPr kumimoji="1" lang="en-US" altLang="ja-JP" sz="3200" b="1" dirty="0"/>
          </a:p>
          <a:p>
            <a:pPr lvl="1">
              <a:lnSpc>
                <a:spcPct val="150000"/>
              </a:lnSpc>
            </a:pPr>
            <a:r>
              <a:rPr lang="ja-JP" altLang="en-US" sz="3200" b="1" dirty="0"/>
              <a:t>見込み人数での予約ではなく実際に来場可能と思われる人数で予約すべき</a:t>
            </a:r>
            <a:endParaRPr kumimoji="1" lang="ja-JP" altLang="en-US" sz="3200" b="1" dirty="0"/>
          </a:p>
        </p:txBody>
      </p:sp>
    </p:spTree>
    <p:extLst>
      <p:ext uri="{BB962C8B-B14F-4D97-AF65-F5344CB8AC3E}">
        <p14:creationId xmlns:p14="http://schemas.microsoft.com/office/powerpoint/2010/main" val="16440043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648</TotalTime>
  <Words>3123</Words>
  <Application>Microsoft Office PowerPoint</Application>
  <PresentationFormat>ワイド画面</PresentationFormat>
  <Paragraphs>207</Paragraphs>
  <Slides>17</Slides>
  <Notes>17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17</vt:i4>
      </vt:variant>
    </vt:vector>
  </HeadingPairs>
  <TitlesOfParts>
    <vt:vector size="21" baseType="lpstr">
      <vt:lpstr>游ゴシック</vt:lpstr>
      <vt:lpstr>游ゴシック Light</vt:lpstr>
      <vt:lpstr>Arial</vt:lpstr>
      <vt:lpstr>Office テーマ</vt:lpstr>
      <vt:lpstr>総務／財務小委員会からのご報告</vt:lpstr>
      <vt:lpstr>本日お伝えしたいこと</vt:lpstr>
      <vt:lpstr>① 万博入場チケットの前売り販売</vt:lpstr>
      <vt:lpstr>① 万博入場チケットの前売り販売</vt:lpstr>
      <vt:lpstr>① 万博入場チケットの前売り販売</vt:lpstr>
      <vt:lpstr>① 万博入場チケットの前売り販売</vt:lpstr>
      <vt:lpstr>① 万博入場チケットの前売り販売</vt:lpstr>
      <vt:lpstr>① 万博入場チケットの前売り販売</vt:lpstr>
      <vt:lpstr>① 万博入場チケットの前売り販売</vt:lpstr>
      <vt:lpstr>① 万博入場チケットの前売り販売</vt:lpstr>
      <vt:lpstr>② 万博公式ロゴマークと公式キャラクター</vt:lpstr>
      <vt:lpstr>② 万博公式ロゴマークと公式キャラクター</vt:lpstr>
      <vt:lpstr>② 万博公式ロゴマークと公式キャラクター</vt:lpstr>
      <vt:lpstr>② 万博公式ロゴマークと公式キャラクター</vt:lpstr>
      <vt:lpstr>② 万博公式ロゴマークと公式キャラクター</vt:lpstr>
      <vt:lpstr>③ 万博に関する問い合わせ窓口</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大阪・関西万博関連イベントについて 2660地区万博デスクの機能について</dc:title>
  <dc:creator>安井 渉</dc:creator>
  <cp:lastModifiedBy>岡松 展明</cp:lastModifiedBy>
  <cp:revision>2</cp:revision>
  <cp:lastPrinted>2023-10-26T07:25:38Z</cp:lastPrinted>
  <dcterms:created xsi:type="dcterms:W3CDTF">2023-10-11T01:57:37Z</dcterms:created>
  <dcterms:modified xsi:type="dcterms:W3CDTF">2023-11-08T03:16:01Z</dcterms:modified>
</cp:coreProperties>
</file>