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1246" r:id="rId2"/>
    <p:sldId id="1247" r:id="rId3"/>
    <p:sldId id="1146" r:id="rId4"/>
    <p:sldId id="1228" r:id="rId5"/>
    <p:sldId id="1229" r:id="rId6"/>
    <p:sldId id="1230" r:id="rId7"/>
    <p:sldId id="1231" r:id="rId8"/>
    <p:sldId id="1232" r:id="rId9"/>
    <p:sldId id="1233" r:id="rId10"/>
    <p:sldId id="1238" r:id="rId11"/>
    <p:sldId id="1234" r:id="rId12"/>
    <p:sldId id="1235" r:id="rId13"/>
    <p:sldId id="1239" r:id="rId14"/>
    <p:sldId id="1240" r:id="rId15"/>
    <p:sldId id="123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隆浩 新開" initials="隆新" lastIdx="1" clrIdx="0">
    <p:extLst>
      <p:ext uri="{19B8F6BF-5375-455C-9EA6-DF929625EA0E}">
        <p15:presenceInfo xmlns:p15="http://schemas.microsoft.com/office/powerpoint/2012/main" userId="de1bc692da1fa2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B8"/>
    <a:srgbClr val="BC405C"/>
    <a:srgbClr val="4D8CB5"/>
    <a:srgbClr val="ECF8F9"/>
    <a:srgbClr val="0969B6"/>
    <a:srgbClr val="056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53689" autoAdjust="0"/>
  </p:normalViewPr>
  <p:slideViewPr>
    <p:cSldViewPr snapToGrid="0">
      <p:cViewPr varScale="1">
        <p:scale>
          <a:sx n="72" d="100"/>
          <a:sy n="72" d="100"/>
        </p:scale>
        <p:origin x="59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1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C7555-37B7-4959-B4A1-17DEF90D36E6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4CDC9-A0B9-4913-862D-09EE1C7BF8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87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06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693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91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28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414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994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29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79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8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89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777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266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045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91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3C8615-11EB-4C73-9781-66E5D02A457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13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DB105-FC44-8EFB-580E-B834DC95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8947FF-CF45-5383-3B57-A7815AE9A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ABCD-1464-EEBE-1ED5-E94399DF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FCAEF2-F064-3719-924B-4404A9AFE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807CB3-21FF-D09E-070E-F12EA7D2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15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3AC642-D820-71FE-25B3-49F438EE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5C8358-47E6-D014-E6A1-622371055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A0216A-149A-AE00-244A-02A0DB5A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F3AD92-5A35-93B3-58DC-77BAB1F0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43FB13-3694-086C-CB1D-FA46248E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2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02E0AE-B0EE-4531-C6A2-5AF60D1BA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10EAE0-4338-3D55-7C6D-AE38B1CA9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5B2E7C-9A39-58D0-7F69-E68A7B70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DEF3C-DF48-4F97-2091-77A4C1E2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75B246-610E-D36C-C1EC-EB0229F4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0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71803-777C-8B15-973C-598877CB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0AEA3E-5A13-3B2F-F87F-A942F55C6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4C11D5-B7C6-E640-9232-1971EC0C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14FFF9-B835-6323-267A-0EE44F73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DDE3D8-D500-DE1B-0E8E-6DD636667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49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216920-5945-E31B-B5FF-4417CFFB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CE70C-4B59-04C1-5963-AC658472D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0A29E-C3DA-B8BA-D0F6-00D4AF92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54F126-1F66-B442-58F9-B7972D709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B59F2-F5A8-BD75-BB5E-07224640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5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87E8FB-80D1-00B2-53DD-74993BEF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79CF0A-6AF7-2F78-C78D-13BBAD8C7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69BD31-906B-0A46-C296-845D8C9E0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761F6C-608A-294A-EA77-5AA03DF9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4018B1-2332-A15E-095A-4EBC3058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14D19E-D307-EDD0-17AF-8534FC27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13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E7DEC4-532D-0CAB-5BDF-147F236B6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F6A8DB-089D-1BC9-B578-CFA7EEFD3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C81F836-5D4C-66AD-AEB2-B9C0867CC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365669-E49D-2C94-3437-7409F2944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F3B55EF-1941-2480-9657-2B9268097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132611-1175-FA14-28A7-FECA64F0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F88114-7BFD-5AC2-817F-9798D958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771932-47BC-16D3-6A5D-70DD7DFA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23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9B33B-E34A-9042-CB48-81064A24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EC2C86-868D-AB86-2A97-637626C89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6817E1-E0C1-C53F-68C8-8BCC3E36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C7C0B0-B26C-48B4-D5B8-FB844F8E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89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8DD7551-72AB-7E66-B522-2874306E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A57FAF4-CC98-EED3-CEC9-2330E7E0E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A9B7783-C4AA-D5DF-F32C-7C3529B6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55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6E733-EEFA-8BF5-02F0-AFC020312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90A22B-A986-874E-2718-23E1669E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E3F8CD-0BBB-95A1-33BD-235BAB323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3A7120-48C0-7516-DE46-98FAF2139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8CB7E2-B384-C372-265A-3EBADE108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985CCF-588F-C98F-F80B-5168F71FA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7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C605A-12EC-35A7-2DEC-3E471E16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25EE80-DB3E-A613-5300-DBCDBD0DE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87D77B-ABE2-1422-4F94-F34427FA8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27426C-FD33-29CD-AE5D-4465D209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5978D9-D3A2-451D-2A31-A2A6F2FC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A3746E-B302-A1FF-9C95-724557A7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39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38B0413-C309-ED65-D788-F481212FD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B60D32-9138-D278-4582-1DC929BF6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17084C-72D8-B8E0-4CAA-ADFEB55436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1303-9CE5-4B1B-9D75-1F6EEE8CE39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1AF537-29FD-B1DA-100F-C5F767920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B4C305-F541-9B10-DF07-1B77728AB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253A3-EB47-458A-8203-CE55F8D0AD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64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313646" y="2165405"/>
            <a:ext cx="1219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大阪・関西万博関連事業について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F1938B-0B78-25C6-1C0C-2191135BB173}"/>
              </a:ext>
            </a:extLst>
          </p:cNvPr>
          <p:cNvSpPr/>
          <p:nvPr/>
        </p:nvSpPr>
        <p:spPr>
          <a:xfrm>
            <a:off x="5087594" y="5258681"/>
            <a:ext cx="648400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 w="10160">
                  <a:solidFill>
                    <a:srgbClr val="5B9BD5"/>
                  </a:solidFill>
                  <a:prstDash val="solid"/>
                </a:ln>
                <a:solidFill>
                  <a:srgbClr val="0063B8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チームリーダー　新開　隆博 </a:t>
            </a:r>
            <a:endParaRPr kumimoji="0" lang="en-US" altLang="ja-JP" sz="6000" b="1" i="0" u="none" strike="noStrike" kern="1200" cap="none" spc="0" normalizeH="0" baseline="0" noProof="0" dirty="0">
              <a:ln w="10160">
                <a:solidFill>
                  <a:srgbClr val="5B9BD5"/>
                </a:solidFill>
                <a:prstDash val="solid"/>
              </a:ln>
              <a:solidFill>
                <a:srgbClr val="0063B8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Segoe UI"/>
              <a:ea typeface="Meiryo UI"/>
              <a:cs typeface="+mn-cs"/>
            </a:endParaRPr>
          </a:p>
        </p:txBody>
      </p:sp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0828A275-96E7-A1E5-8BBB-36C045DB518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95982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2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444501" y="1323433"/>
            <a:ext cx="11493499" cy="516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【助成金申請】　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月末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までに日時・場所・予算総額・助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成金希望額・登録料・内容・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参加登録締切日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で決まっている項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目をご報告ください。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各地区へ広報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致します。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助成金の申請は、</a:t>
            </a:r>
            <a:r>
              <a:rPr lang="ja-JP" altLang="ja-JP" sz="3200" b="1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開催３か月前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までに事業計画とともに申請し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てください。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ロータリー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フェスタ</a:t>
            </a:r>
          </a:p>
        </p:txBody>
      </p:sp>
      <p:pic>
        <p:nvPicPr>
          <p:cNvPr id="7" name="図 6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D027EE65-76E8-4DE5-52AB-224086A6124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08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1" y="985343"/>
            <a:ext cx="121919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③ 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フェローシップ拡大例会及びエクスカーションについて</a:t>
            </a:r>
            <a:endParaRPr lang="en-US" altLang="ja-JP" sz="32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R="355600" algn="ctr">
              <a:lnSpc>
                <a:spcPts val="2200"/>
              </a:lnSpc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【目的・対象】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大阪・関西万博開催期間中に各ロータリークラブの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友好</a:t>
            </a:r>
            <a:endParaRPr lang="en-US" altLang="ja-JP" sz="28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クラブ・姉妹クラブ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を拡大例会・エクスカーションにお誘い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いただき、一人でも多くのロータリアンに大阪・関西万博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200"/>
              </a:lnSpc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に参加していただく機会にする。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1844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【実施期間】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2025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4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13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日～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10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13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拡大例会・エクスカーション</a:t>
            </a:r>
          </a:p>
        </p:txBody>
      </p:sp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4D899A44-350A-A472-D77A-2A2188890FB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5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1" y="1513702"/>
            <a:ext cx="12191999" cy="359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【助成金】１企画につき、原則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50,000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円～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100,000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円を助成致し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ます。金額はゲスト参加予定人数に応じ、支給致しま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す。また、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クラブで拡大例会、エクスカーション企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画の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両方開催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も可。但し、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予算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7,700,000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円が無く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なり次第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終了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とします。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32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拡大例会・エクスカーション</a:t>
            </a:r>
          </a:p>
        </p:txBody>
      </p:sp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69D3CD73-0D07-1892-2E31-CDD241A756F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4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2" y="1183762"/>
            <a:ext cx="12192001" cy="4943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【意思表示】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2023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11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月～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月末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の間に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所属</a:t>
            </a:r>
            <a:r>
              <a:rPr lang="en-US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IM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ガバナー</a:t>
            </a:r>
            <a:endParaRPr lang="en-US" altLang="ja-JP" sz="32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rgbClr val="FF0000"/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補佐</a:t>
            </a:r>
            <a:r>
              <a:rPr lang="ja-JP" altLang="en-US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エレクト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を通じ、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意思表示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をお願いします。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800100" algn="just">
              <a:lnSpc>
                <a:spcPts val="1600"/>
              </a:lnSpc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2025</a:t>
            </a: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7</a:t>
            </a: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月以降に実施をお考えのクラブも、予算の関係上、必ず、</a:t>
            </a:r>
            <a:endParaRPr lang="en-US" altLang="ja-JP" sz="30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ガバナー補佐を通じ、意思表示をしてから、助成金の申請をお願</a:t>
            </a:r>
            <a:endParaRPr lang="en-US" altLang="ja-JP" sz="30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いします。</a:t>
            </a:r>
            <a:endParaRPr lang="en-US" altLang="ja-JP" sz="30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予算が無くなるまで、</a:t>
            </a:r>
            <a:r>
              <a:rPr lang="ja-JP" altLang="ja-JP" sz="3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随時受け付け</a:t>
            </a: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ておりますが、助成金は、</a:t>
            </a:r>
            <a:r>
              <a:rPr lang="ja-JP" altLang="ja-JP" sz="3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申</a:t>
            </a:r>
            <a:endParaRPr lang="en-US" altLang="ja-JP" sz="30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請書の提出順</a:t>
            </a: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ではなく、</a:t>
            </a:r>
            <a:r>
              <a:rPr lang="ja-JP" altLang="ja-JP" sz="30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意思表示された順番</a:t>
            </a: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で確保致しますので、</a:t>
            </a:r>
            <a:endParaRPr lang="en-US" altLang="ja-JP" sz="30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8001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30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必ず意思表示を優先してお願いします。</a:t>
            </a:r>
            <a:endParaRPr lang="ja-JP" altLang="ja-JP" sz="30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拡大例会・エクスカーション</a:t>
            </a:r>
          </a:p>
        </p:txBody>
      </p:sp>
      <p:pic>
        <p:nvPicPr>
          <p:cNvPr id="3" name="図 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29241A00-692C-C3DB-1283-83BD5186145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292117"/>
            <a:ext cx="4060722" cy="1266678"/>
          </a:xfrm>
          <a:prstGeom prst="rect">
            <a:avLst/>
          </a:prstGeom>
        </p:spPr>
      </p:pic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9DF477EC-9702-94EC-4333-26A60EAFF1B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2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1" y="985343"/>
            <a:ext cx="12191999" cy="5797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4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【助成金申請】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－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25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の為の</a:t>
            </a: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PETS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開催日に申請書類はお渡し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132840" indent="-914400" algn="just">
              <a:lnSpc>
                <a:spcPts val="24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いたします。事業内容を記載の上、お申し込みください。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助成金の申請は、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実施日の３か月前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までに必ずお願いします。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実施日時・登録料・内容（特にエクスカーション）が判る資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料を添付下さい。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en-US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HP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のイベントカレンダーに掲載しますので、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参加登録締切</a:t>
            </a:r>
            <a:endParaRPr lang="en-US" altLang="ja-JP" sz="32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を設定してください。（カレンダーを見て、他地区から参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18540" algn="just">
              <a:lnSpc>
                <a:spcPts val="22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加希望があるかもしれません。）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拡大例会・エクスカーション</a:t>
            </a:r>
          </a:p>
        </p:txBody>
      </p:sp>
    </p:spTree>
    <p:extLst>
      <p:ext uri="{BB962C8B-B14F-4D97-AF65-F5344CB8AC3E}">
        <p14:creationId xmlns:p14="http://schemas.microsoft.com/office/powerpoint/2010/main" val="356678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1" y="1268668"/>
            <a:ext cx="12191999" cy="3835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18440" algn="just">
              <a:lnSpc>
                <a:spcPts val="24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余剰金】　</a:t>
            </a: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返金の必要はありません。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1285240" indent="-1066800" algn="just">
              <a:lnSpc>
                <a:spcPts val="2000"/>
              </a:lnSpc>
              <a:spcBef>
                <a:spcPts val="900"/>
              </a:spcBef>
              <a:spcAft>
                <a:spcPts val="400"/>
              </a:spcAft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285240" indent="-1066800" algn="just">
              <a:lnSpc>
                <a:spcPts val="20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【事業報告】　</a:t>
            </a:r>
            <a:r>
              <a:rPr lang="ja-JP" altLang="ja-JP" sz="32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参加人数の実績報告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は必ずお願いします。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285240" indent="-1066800" algn="just">
              <a:lnSpc>
                <a:spcPts val="20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実行委員会として大阪・関西万博関連事業の決算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285240" indent="-1066800" algn="just">
              <a:lnSpc>
                <a:spcPts val="20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報告を行う際、必要になります。忘れずにお願い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285240" indent="-1066800" algn="just">
              <a:lnSpc>
                <a:spcPts val="20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します。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980440" indent="-7620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1047750" indent="-914400" algn="just">
              <a:lnSpc>
                <a:spcPts val="24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拡大例会・エクスカーション</a:t>
            </a:r>
          </a:p>
        </p:txBody>
      </p:sp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AFFAB520-149B-3215-5787-1B6C63B0CE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1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1" y="1909857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大阪・関西万博関連事業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3692E2-A8A9-0C7B-16CE-67B45723E2FB}"/>
              </a:ext>
            </a:extLst>
          </p:cNvPr>
          <p:cNvSpPr txBox="1"/>
          <p:nvPr/>
        </p:nvSpPr>
        <p:spPr>
          <a:xfrm>
            <a:off x="-1" y="3023929"/>
            <a:ext cx="121920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①ロータリー大阪・関西万博開幕祭</a:t>
            </a:r>
            <a:endParaRPr lang="en-US" altLang="ja-JP" sz="40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GothicNeo" panose="020B0503020000020004" pitchFamily="34" charset="-127"/>
            </a:endParaRPr>
          </a:p>
          <a:p>
            <a:pPr lvl="4"/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②ロータリー</a:t>
            </a:r>
            <a:r>
              <a:rPr lang="en-US" altLang="ja-JP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EXPO</a:t>
            </a:r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フェスタ </a:t>
            </a:r>
            <a:r>
              <a:rPr lang="en-US" altLang="ja-JP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1</a:t>
            </a:r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～</a:t>
            </a:r>
            <a:r>
              <a:rPr lang="en-US" altLang="ja-JP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6</a:t>
            </a:r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組</a:t>
            </a:r>
            <a:endParaRPr lang="en-US" altLang="ja-JP" sz="40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GothicNeo" panose="020B0503020000020004" pitchFamily="34" charset="-127"/>
            </a:endParaRPr>
          </a:p>
          <a:p>
            <a:pPr lvl="4"/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③</a:t>
            </a:r>
            <a:r>
              <a:rPr lang="en-US" altLang="ja-JP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4</a:t>
            </a:r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フェローシップ例会</a:t>
            </a:r>
            <a:r>
              <a:rPr lang="ja-JP" altLang="en-US" sz="28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および</a:t>
            </a:r>
            <a:r>
              <a:rPr lang="ja-JP" altLang="en-US" sz="4000" b="1" dirty="0">
                <a:solidFill>
                  <a:srgbClr val="0063B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icrosoft GothicNeo" panose="020B0503020000020004" pitchFamily="34" charset="-127"/>
              </a:rPr>
              <a:t>エクスカーション</a:t>
            </a:r>
          </a:p>
          <a:p>
            <a:pPr algn="ctr"/>
            <a:endParaRPr lang="ja-JP" altLang="en-US" sz="40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icrosoft GothicNeo" panose="020B0503020000020004" pitchFamily="34" charset="-127"/>
            </a:endParaRPr>
          </a:p>
        </p:txBody>
      </p:sp>
      <p:pic>
        <p:nvPicPr>
          <p:cNvPr id="3" name="図 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8441A97F-D697-E425-56A3-9DD4787DD57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1" y="1622562"/>
            <a:ext cx="12191999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36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① </a:t>
            </a:r>
            <a:r>
              <a:rPr lang="ja-JP" altLang="ja-JP" sz="3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ロータリー大阪・関西万博開幕祭　プログラム（案）</a:t>
            </a:r>
            <a:endParaRPr lang="ja-JP" altLang="ja-JP" sz="36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889000" indent="2533650" algn="l">
              <a:spcBef>
                <a:spcPts val="600"/>
              </a:spcBef>
              <a:spcAft>
                <a:spcPts val="400"/>
              </a:spcAft>
            </a:pPr>
            <a:endParaRPr lang="en-US" altLang="ja-JP" sz="32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R="889000" indent="2533650" algn="l">
              <a:spcBef>
                <a:spcPts val="600"/>
              </a:spcBef>
              <a:spcAft>
                <a:spcPts val="400"/>
              </a:spcAft>
            </a:pP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日時　２０２５年４月１２日（土曜日）</a:t>
            </a:r>
            <a:r>
              <a:rPr lang="ja-JP" altLang="en-US" sz="32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889000" indent="2533650" algn="l">
              <a:spcBef>
                <a:spcPts val="600"/>
              </a:spcBef>
              <a:spcAft>
                <a:spcPts val="400"/>
              </a:spcAft>
            </a:pP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会場　大阪国際会議場</a:t>
            </a:r>
            <a:endParaRPr lang="en-US" altLang="ja-JP" sz="3200" b="1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R="889000" indent="2533650" algn="l">
              <a:spcBef>
                <a:spcPts val="600"/>
              </a:spcBef>
              <a:spcAft>
                <a:spcPts val="400"/>
              </a:spcAft>
            </a:pPr>
            <a:r>
              <a:rPr lang="ja-JP" altLang="en-US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メイン</a:t>
            </a:r>
            <a:r>
              <a:rPr lang="ja-JP" altLang="ja-JP" sz="32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ホール・イベントホール</a:t>
            </a:r>
            <a:endParaRPr lang="ja-JP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</a:t>
            </a:r>
          </a:p>
        </p:txBody>
      </p:sp>
      <p:pic>
        <p:nvPicPr>
          <p:cNvPr id="3" name="図 2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D8D68FFA-5663-879F-5F24-86B0117D52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8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427705" y="1753175"/>
            <a:ext cx="11764295" cy="4698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  <a:buFont typeface="AR P丸ゴシック体M"/>
              <a:buChar char="●"/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開会式　　　１６：３０～１８：００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大阪国際会議場　５階　メインホール　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シアター形式　１８００名</a:t>
            </a:r>
            <a:endParaRPr lang="en-US" altLang="ja-JP" sz="28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オープニングレセプション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国歌・ロータリーソング斉唱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開会挨拶及び来賓紹介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国際ロータリーの方向性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大阪・関西万博の見所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エンターテイメント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大阪・関西万博開幕祭</a:t>
            </a:r>
          </a:p>
        </p:txBody>
      </p:sp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159BD11E-93F5-1BFA-4420-8A1597B51AB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3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486695" y="1702233"/>
            <a:ext cx="11719819" cy="5057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  <a:buFont typeface="AR P丸ゴシック体M"/>
              <a:buChar char="●"/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懇親会　１８：３０～２０：１５　　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大阪国際会議場３階イベントホール　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立食形式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１８００名</a:t>
            </a:r>
            <a:endParaRPr lang="en-US" altLang="ja-JP" sz="28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挨拶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乾杯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Osaka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ええもん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MAP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紹介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大阪・関西万博関連事業紹介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エンター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テイメント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ロータリーソング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14514" y="542766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大阪・関西万博開幕祭</a:t>
            </a:r>
          </a:p>
        </p:txBody>
      </p:sp>
      <p:pic>
        <p:nvPicPr>
          <p:cNvPr id="8" name="図 7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139D82F4-DDA0-250A-A9DC-5E34B2DCCE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427703" y="1652354"/>
            <a:ext cx="11764298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  <a:buFont typeface="AR P丸ゴシック体M"/>
              <a:buChar char="●"/>
            </a:pP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参加者</a:t>
            </a:r>
            <a:endParaRPr lang="en-US" altLang="ja-JP" sz="32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来賓　　　　　　　　４０名　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他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地区パストガバナー　　１００名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各地ロータリアン　６６０名　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2660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地区ロータリアン　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１０００名</a:t>
            </a:r>
            <a:endParaRPr lang="en-US" altLang="ja-JP" sz="2800" kern="100" dirty="0">
              <a:solidFill>
                <a:srgbClr val="FF0000"/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indent="3352800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合計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 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１８００名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9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</a:t>
            </a:r>
            <a:r>
              <a:rPr lang="ja-JP" altLang="ja-JP" sz="32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登録料　　１０，０００円～１５，０００円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71664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大阪・関西万博開幕祭</a:t>
            </a:r>
          </a:p>
        </p:txBody>
      </p:sp>
      <p:pic>
        <p:nvPicPr>
          <p:cNvPr id="7" name="図 6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E263F729-3F20-F348-9B6B-EC3CED37DB1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1" y="1475751"/>
            <a:ext cx="12191999" cy="479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55600" algn="ctr">
              <a:spcBef>
                <a:spcPts val="600"/>
              </a:spcBef>
              <a:spcAft>
                <a:spcPts val="400"/>
              </a:spcAft>
            </a:pPr>
            <a:r>
              <a:rPr lang="ja-JP" altLang="en-US" sz="3600" b="1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② </a:t>
            </a:r>
            <a:r>
              <a:rPr lang="ja-JP" altLang="ja-JP" sz="3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ロータリー</a:t>
            </a:r>
            <a:r>
              <a:rPr lang="en-US" altLang="ja-JP" sz="3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EXPO </a:t>
            </a:r>
            <a:r>
              <a:rPr lang="ja-JP" altLang="ja-JP" sz="3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フェスタ１～６組について</a:t>
            </a:r>
            <a:endParaRPr lang="ja-JP" altLang="ja-JP" sz="36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04800" algn="r">
              <a:spcBef>
                <a:spcPts val="600"/>
              </a:spcBef>
              <a:spcAft>
                <a:spcPts val="400"/>
              </a:spcAft>
            </a:pPr>
            <a:r>
              <a:rPr lang="en-US" altLang="ja-JP" sz="1800" b="1" kern="100" dirty="0">
                <a:effectLst/>
                <a:latin typeface="AR P丸ゴシック体M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762000" indent="-762000" algn="just"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【目的】　積極的に全国のロータリアンに参加を促し、大阪の魅力を発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762000" indent="-7620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信するとともに大阪・関西万博の参加推進につなげる。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762000" indent="-762000" algn="just"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【実施期間】　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2025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4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13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日～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6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月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30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日（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2024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－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25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年度中）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ロータリー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フェスタ</a:t>
            </a:r>
          </a:p>
        </p:txBody>
      </p:sp>
      <p:pic>
        <p:nvPicPr>
          <p:cNvPr id="7" name="図 6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60A6E27B-CCF6-501C-9D2A-6A88AD7464B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6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-1" y="1080500"/>
            <a:ext cx="12191999" cy="6904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590800" indent="-2590800" algn="just"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対象者】　</a:t>
            </a:r>
            <a:r>
              <a:rPr lang="ja-JP" altLang="en-US" sz="2800" kern="100" dirty="0">
                <a:solidFill>
                  <a:srgbClr val="FF0000"/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第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2660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地区ロータリアン</a:t>
            </a:r>
            <a:r>
              <a:rPr lang="ja-JP" altLang="en-US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（パートナーについては、それぞれ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590800" indent="-25908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　　　　　　　　　   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のご判断にお任せします。）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324100" indent="-15240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　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全国ロータリアン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各地区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24‐25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の為の</a:t>
            </a:r>
            <a:r>
              <a:rPr lang="en-US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PETS</a:t>
            </a:r>
            <a:r>
              <a:rPr lang="ja-JP" altLang="ja-JP" sz="28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・地区協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2324100" indent="-1524000" algn="just">
              <a:spcBef>
                <a:spcPts val="600"/>
              </a:spcBef>
              <a:spcAft>
                <a:spcPts val="400"/>
              </a:spcAft>
            </a:pP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                                 </a:t>
            </a: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 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ｽｹｼﾞｭｰﾙを公表し、詳細の確認、申込は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HP</a:t>
            </a:r>
          </a:p>
          <a:p>
            <a:pPr marL="2324100" indent="-15240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　　　 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にて行ってもらう。）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533400" indent="3048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 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ロータリーファミリー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（但し、アルコールの提供がある</a:t>
            </a:r>
            <a:endParaRPr lang="en-US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533400" indent="304800" algn="just"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　　　　　　　　　　　　　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場合は、未成年は不可）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【助成金】　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1,000,000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円　</a:t>
            </a:r>
            <a:r>
              <a:rPr lang="en-US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</a:t>
            </a:r>
            <a:r>
              <a:rPr lang="ja-JP" altLang="ja-JP" sz="280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（原則、飲食以外に使用すること）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400"/>
              </a:spcAft>
            </a:pP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226695" algn="just">
              <a:lnSpc>
                <a:spcPts val="18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800" kern="10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</a:t>
            </a:r>
            <a:endParaRPr lang="ja-JP" altLang="ja-JP" sz="280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R="355600" algn="ctr">
              <a:spcBef>
                <a:spcPts val="600"/>
              </a:spcBef>
              <a:spcAft>
                <a:spcPts val="400"/>
              </a:spcAft>
            </a:pPr>
            <a:endParaRPr lang="ja-JP" altLang="en-US" sz="6600" b="1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557280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ロータリー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フェスタ</a:t>
            </a:r>
          </a:p>
        </p:txBody>
      </p:sp>
    </p:spTree>
    <p:extLst>
      <p:ext uri="{BB962C8B-B14F-4D97-AF65-F5344CB8AC3E}">
        <p14:creationId xmlns:p14="http://schemas.microsoft.com/office/powerpoint/2010/main" val="237597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AA8278-FE79-B869-439D-D6A850868371}"/>
              </a:ext>
            </a:extLst>
          </p:cNvPr>
          <p:cNvSpPr txBox="1"/>
          <p:nvPr/>
        </p:nvSpPr>
        <p:spPr>
          <a:xfrm>
            <a:off x="1" y="1262370"/>
            <a:ext cx="12191999" cy="3665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304800" algn="r">
              <a:spcBef>
                <a:spcPts val="600"/>
              </a:spcBef>
              <a:spcAft>
                <a:spcPts val="400"/>
              </a:spcAft>
            </a:pPr>
            <a:endParaRPr lang="ja-JP" altLang="ja-JP" sz="18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【事業計画・事業報告の確認方法】　</a:t>
            </a:r>
            <a:endParaRPr lang="en-US" altLang="ja-JP" sz="3200" kern="100" spc="-15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spc="-15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事業計画は、内容ではなく、助成金の使途の確認を目的とします。</a:t>
            </a:r>
            <a:endParaRPr lang="en-US" altLang="ja-JP" sz="3200" kern="100" spc="-15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spc="-15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spc="-15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事業報告・決算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は、必ず</a:t>
            </a:r>
            <a:r>
              <a:rPr lang="ja-JP" altLang="ja-JP" sz="3200" kern="100" spc="-15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必要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です。</a:t>
            </a:r>
            <a:r>
              <a:rPr lang="ja-JP" altLang="ja-JP" sz="3200" kern="100" spc="-15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実行委員会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として大阪・関</a:t>
            </a:r>
            <a:endParaRPr lang="en-US" altLang="ja-JP" sz="3200" kern="100" spc="-15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ja-JP" altLang="en-US" sz="3200" kern="100" spc="-15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　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西万博関連事業の</a:t>
            </a:r>
            <a:r>
              <a:rPr lang="ja-JP" altLang="ja-JP" sz="3200" kern="100" spc="-15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決算報告</a:t>
            </a:r>
            <a:r>
              <a:rPr lang="ja-JP" altLang="ja-JP" sz="3200" kern="100" spc="-15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を行う必要がありますのでご理解</a:t>
            </a:r>
            <a:endParaRPr lang="en-US" altLang="ja-JP" sz="3200" kern="100" spc="-15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AR P丸ゴシック体M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900"/>
              </a:spcBef>
              <a:spcAft>
                <a:spcPts val="400"/>
              </a:spcAft>
            </a:pPr>
            <a:r>
              <a:rPr lang="en-US" altLang="ja-JP" sz="3200" kern="100" spc="-15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   </a:t>
            </a:r>
            <a:r>
              <a:rPr lang="ja-JP" altLang="en-US" sz="3200" kern="100" spc="-150" dirty="0">
                <a:solidFill>
                  <a:schemeClr val="accent1">
                    <a:lumMod val="75000"/>
                  </a:schemeClr>
                </a:solidFill>
                <a:latin typeface="游明朝" panose="02020400000000000000" pitchFamily="18" charset="-128"/>
                <a:ea typeface="AR P丸ゴシック体M"/>
                <a:cs typeface="Times New Roman" panose="02020603050405020304" pitchFamily="18" charset="0"/>
              </a:rPr>
              <a:t>ください。</a:t>
            </a:r>
            <a:endParaRPr lang="ja-JP" altLang="en-US" sz="6600" b="1" spc="-150" dirty="0">
              <a:solidFill>
                <a:srgbClr val="0063B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GothicNeo" panose="020B0503020000020004" pitchFamily="34" charset="-127"/>
              <a:ea typeface="Microsoft GothicNeo" panose="020B0503020000020004" pitchFamily="34" charset="-127"/>
              <a:cs typeface="Microsoft GothicNeo" panose="020B0503020000020004" pitchFamily="34" charset="-127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A974CD-0C9B-2CC5-0472-F391372EA8E1}"/>
              </a:ext>
            </a:extLst>
          </p:cNvPr>
          <p:cNvSpPr txBox="1"/>
          <p:nvPr/>
        </p:nvSpPr>
        <p:spPr>
          <a:xfrm>
            <a:off x="0" y="615337"/>
            <a:ext cx="12192000" cy="523220"/>
          </a:xfrm>
          <a:prstGeom prst="rect">
            <a:avLst/>
          </a:prstGeom>
          <a:solidFill>
            <a:srgbClr val="0063B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1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大阪・関西万博関連事業説明会　　ロータリー</a:t>
            </a:r>
            <a:r>
              <a:rPr kumimoji="1" lang="en-US" altLang="ja-JP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フェスタ</a:t>
            </a:r>
          </a:p>
        </p:txBody>
      </p:sp>
      <p:pic>
        <p:nvPicPr>
          <p:cNvPr id="6" name="図 5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0757778A-1A95-4790-AE13-446313F2AF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305951"/>
            <a:ext cx="4347411" cy="135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1033</Words>
  <Application>Microsoft Office PowerPoint</Application>
  <PresentationFormat>ワイド画面</PresentationFormat>
  <Paragraphs>161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AR P丸ゴシック体M</vt:lpstr>
      <vt:lpstr>Meiryo UI</vt:lpstr>
      <vt:lpstr>Microsoft GothicNeo</vt:lpstr>
      <vt:lpstr>游ゴシック</vt:lpstr>
      <vt:lpstr>游ゴシック Light</vt:lpstr>
      <vt:lpstr>游明朝</vt:lpstr>
      <vt:lpstr>Arial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国際ロータリー2660</dc:creator>
  <cp:lastModifiedBy>岡松 展明</cp:lastModifiedBy>
  <cp:revision>32</cp:revision>
  <dcterms:created xsi:type="dcterms:W3CDTF">2023-03-16T00:31:26Z</dcterms:created>
  <dcterms:modified xsi:type="dcterms:W3CDTF">2023-11-08T05:12:31Z</dcterms:modified>
</cp:coreProperties>
</file>