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9" r:id="rId13"/>
    <p:sldId id="268" r:id="rId14"/>
    <p:sldId id="271" r:id="rId1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B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3BE4F3-19CE-1FD9-66AA-3858F1102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529222"/>
            <a:ext cx="10058400" cy="189977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b="1" dirty="0">
                <a:solidFill>
                  <a:srgbClr val="1414BC"/>
                </a:solidFill>
                <a:latin typeface="+mj-ea"/>
              </a:rPr>
              <a:t>事例紹介</a:t>
            </a:r>
            <a:endParaRPr kumimoji="1" lang="ja-JP" altLang="en-US" sz="8800" dirty="0">
              <a:solidFill>
                <a:srgbClr val="1414BC"/>
              </a:solidFill>
              <a:latin typeface="+mj-ea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ECFC98E-3AB8-AC99-5CC7-033779D38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317" y="4472398"/>
            <a:ext cx="11025799" cy="1578778"/>
          </a:xfrm>
        </p:spPr>
        <p:txBody>
          <a:bodyPr>
            <a:normAutofit fontScale="40000" lnSpcReduction="20000"/>
          </a:bodyPr>
          <a:lstStyle/>
          <a:p>
            <a:endParaRPr kumimoji="1" lang="en-US" altLang="ja-JP" dirty="0"/>
          </a:p>
          <a:p>
            <a:r>
              <a:rPr kumimoji="1" lang="ja-JP" altLang="en-US" sz="5800" dirty="0">
                <a:latin typeface="Verdana" panose="020B0604030504040204" pitchFamily="34" charset="0"/>
                <a:ea typeface="Verdana" panose="020B0604030504040204" pitchFamily="34" charset="0"/>
              </a:rPr>
              <a:t>　　　　　　　　　　</a:t>
            </a:r>
            <a:r>
              <a:rPr lang="en-US" altLang="ja-JP" sz="5900" dirty="0">
                <a:solidFill>
                  <a:srgbClr val="1414BC"/>
                </a:solidFill>
                <a:latin typeface="+mj-ea"/>
                <a:ea typeface="+mj-ea"/>
              </a:rPr>
              <a:t>I.M.</a:t>
            </a:r>
            <a:r>
              <a:rPr lang="ja-JP" altLang="en-US" sz="5900" dirty="0">
                <a:solidFill>
                  <a:srgbClr val="1414BC"/>
                </a:solidFill>
                <a:latin typeface="+mj-ea"/>
                <a:ea typeface="+mj-ea"/>
              </a:rPr>
              <a:t>第</a:t>
            </a:r>
            <a:r>
              <a:rPr lang="en-US" altLang="ja-JP" sz="5900" dirty="0">
                <a:solidFill>
                  <a:srgbClr val="1414BC"/>
                </a:solidFill>
                <a:latin typeface="+mj-ea"/>
                <a:ea typeface="+mj-ea"/>
              </a:rPr>
              <a:t>1</a:t>
            </a:r>
            <a:r>
              <a:rPr lang="ja-JP" altLang="en-US" sz="5900" dirty="0">
                <a:solidFill>
                  <a:srgbClr val="1414BC"/>
                </a:solidFill>
                <a:latin typeface="+mj-ea"/>
                <a:ea typeface="+mj-ea"/>
              </a:rPr>
              <a:t>組</a:t>
            </a:r>
            <a:r>
              <a:rPr lang="en-US" altLang="ja-JP" sz="5900" dirty="0">
                <a:solidFill>
                  <a:srgbClr val="1414BC"/>
                </a:solidFill>
                <a:latin typeface="+mj-ea"/>
                <a:ea typeface="+mj-ea"/>
              </a:rPr>
              <a:t>~</a:t>
            </a:r>
            <a:r>
              <a:rPr lang="ja-JP" altLang="en-US" sz="5900" dirty="0">
                <a:solidFill>
                  <a:srgbClr val="1414BC"/>
                </a:solidFill>
                <a:latin typeface="+mj-ea"/>
                <a:ea typeface="+mj-ea"/>
              </a:rPr>
              <a:t>第</a:t>
            </a:r>
            <a:r>
              <a:rPr lang="en-US" altLang="ja-JP" sz="5900" dirty="0">
                <a:solidFill>
                  <a:srgbClr val="1414BC"/>
                </a:solidFill>
                <a:latin typeface="+mj-ea"/>
                <a:ea typeface="+mj-ea"/>
              </a:rPr>
              <a:t>6</a:t>
            </a:r>
            <a:r>
              <a:rPr lang="ja-JP" altLang="en-US" sz="5900" dirty="0">
                <a:solidFill>
                  <a:srgbClr val="1414BC"/>
                </a:solidFill>
                <a:latin typeface="+mj-ea"/>
                <a:ea typeface="+mj-ea"/>
              </a:rPr>
              <a:t>組　ガバナー補佐エレクト</a:t>
            </a:r>
            <a:endParaRPr lang="en-US" altLang="ja-JP" sz="5900" dirty="0">
              <a:solidFill>
                <a:srgbClr val="1414BC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5900" dirty="0">
                <a:solidFill>
                  <a:srgbClr val="1414BC"/>
                </a:solidFill>
                <a:latin typeface="+mj-ea"/>
                <a:ea typeface="+mj-ea"/>
              </a:rPr>
              <a:t>長尾（大阪そねざき）・上本（吹田）・岡田（寝屋川）</a:t>
            </a:r>
            <a:endParaRPr kumimoji="1" lang="en-US" altLang="ja-JP" sz="5900" dirty="0">
              <a:solidFill>
                <a:srgbClr val="1414BC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5900" dirty="0">
                <a:solidFill>
                  <a:srgbClr val="1414BC"/>
                </a:solidFill>
                <a:latin typeface="+mj-ea"/>
                <a:ea typeface="+mj-ea"/>
              </a:rPr>
              <a:t>下條（大阪南）・菊（</a:t>
            </a:r>
            <a:r>
              <a:rPr lang="ja-JP" altLang="en-US" sz="5900" dirty="0">
                <a:solidFill>
                  <a:srgbClr val="1414BC"/>
                </a:solidFill>
                <a:latin typeface="+mj-ea"/>
                <a:ea typeface="+mj-ea"/>
              </a:rPr>
              <a:t>大阪ユニバーサルシティ</a:t>
            </a:r>
            <a:r>
              <a:rPr kumimoji="1" lang="ja-JP" altLang="en-US" sz="5900" dirty="0">
                <a:solidFill>
                  <a:srgbClr val="1414BC"/>
                </a:solidFill>
                <a:latin typeface="+mj-ea"/>
                <a:ea typeface="+mj-ea"/>
              </a:rPr>
              <a:t>）・片山（大阪帝塚山）</a:t>
            </a:r>
            <a:endParaRPr kumimoji="1" lang="en-US" altLang="ja-JP" sz="5900" dirty="0">
              <a:solidFill>
                <a:srgbClr val="1414BC"/>
              </a:solidFill>
              <a:latin typeface="+mj-ea"/>
              <a:ea typeface="+mj-ea"/>
            </a:endParaRPr>
          </a:p>
          <a:p>
            <a:endParaRPr kumimoji="1" lang="ja-JP" altLang="en-US" sz="4500" dirty="0">
              <a:solidFill>
                <a:srgbClr val="1414B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5306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A5D5F8-E89B-B9A1-DE6A-368E7051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355706"/>
            <a:ext cx="10058400" cy="113113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4000" b="1" dirty="0">
                <a:solidFill>
                  <a:srgbClr val="1414BC"/>
                </a:solidFill>
                <a:latin typeface="Verdana" panose="020B0604030504040204" pitchFamily="34" charset="0"/>
              </a:rPr>
              <a:t>フェローシップ拡大例会とエクスカーション</a:t>
            </a:r>
            <a:br>
              <a:rPr kumimoji="1" lang="en-US" altLang="ja-JP" sz="4000" b="1" dirty="0">
                <a:solidFill>
                  <a:srgbClr val="1414BC"/>
                </a:solidFill>
                <a:latin typeface="Verdana" panose="020B0604030504040204" pitchFamily="34" charset="0"/>
              </a:rPr>
            </a:br>
            <a:r>
              <a:rPr kumimoji="1" lang="ja-JP" altLang="en-US" sz="4000" b="1" dirty="0">
                <a:solidFill>
                  <a:srgbClr val="1414BC"/>
                </a:solidFill>
                <a:latin typeface="Verdana" panose="020B0604030504040204" pitchFamily="34" charset="0"/>
              </a:rPr>
              <a:t>の開催について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78F5DA-5BC8-99B3-B86F-9900409AA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75531"/>
            <a:ext cx="10246995" cy="4481834"/>
          </a:xfrm>
        </p:spPr>
        <p:txBody>
          <a:bodyPr>
            <a:norm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◆フェローシップ拡大例会</a:t>
            </a:r>
            <a:r>
              <a:rPr kumimoji="1" lang="ja-JP" altLang="en-US" sz="2400" dirty="0">
                <a:latin typeface="+mj-ea"/>
                <a:ea typeface="+mj-ea"/>
              </a:rPr>
              <a:t>とは</a:t>
            </a:r>
            <a:endParaRPr kumimoji="1" lang="en-US" altLang="ja-JP" sz="2400" dirty="0">
              <a:latin typeface="+mj-ea"/>
              <a:ea typeface="+mj-ea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・クラブが地区外のロータリアンを募り例会を行うもの。</a:t>
            </a:r>
            <a:endParaRPr kumimoji="1" lang="en-US" altLang="ja-JP" sz="24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endParaRPr kumimoji="1" lang="en-US" altLang="ja-JP" sz="2400" dirty="0">
              <a:latin typeface="+mj-ea"/>
              <a:ea typeface="+mj-ea"/>
            </a:endParaRPr>
          </a:p>
          <a:p>
            <a:endParaRPr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◆エクスカーション企画</a:t>
            </a:r>
            <a:r>
              <a:rPr kumimoji="1" lang="ja-JP" altLang="en-US" sz="2400" dirty="0">
                <a:latin typeface="+mj-ea"/>
                <a:ea typeface="+mj-ea"/>
              </a:rPr>
              <a:t>とは</a:t>
            </a:r>
            <a:endParaRPr kumimoji="1" lang="en-US" altLang="ja-JP" sz="2400" dirty="0">
              <a:latin typeface="+mj-ea"/>
              <a:ea typeface="+mj-ea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・大阪の魅力を発信できるようなエクスカーションを企画するもの。</a:t>
            </a:r>
            <a:endParaRPr lang="en-US" altLang="ja-JP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pic>
        <p:nvPicPr>
          <p:cNvPr id="4" name="グラフィックス 3" descr="戻る 単色塗りつぶし">
            <a:extLst>
              <a:ext uri="{FF2B5EF4-FFF2-40B4-BE49-F238E27FC236}">
                <a16:creationId xmlns:a16="http://schemas.microsoft.com/office/drawing/2014/main" id="{91170190-A5B4-C8E3-DB18-5481CAE01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539249">
            <a:off x="5074878" y="2957129"/>
            <a:ext cx="586424" cy="58642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9110DB-C1D8-7D27-A18C-7606520A9A11}"/>
              </a:ext>
            </a:extLst>
          </p:cNvPr>
          <p:cNvSpPr txBox="1"/>
          <p:nvPr/>
        </p:nvSpPr>
        <p:spPr>
          <a:xfrm>
            <a:off x="5585413" y="3104534"/>
            <a:ext cx="161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事例紹介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B3B43E-A287-5061-4A0D-E98400519799}"/>
              </a:ext>
            </a:extLst>
          </p:cNvPr>
          <p:cNvSpPr txBox="1"/>
          <p:nvPr/>
        </p:nvSpPr>
        <p:spPr>
          <a:xfrm>
            <a:off x="3148423" y="2642869"/>
            <a:ext cx="618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姉妹・友好クラブと共に拡大例会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D9F125F-A5F7-0A43-5FD9-FB1D148A4B02}"/>
              </a:ext>
            </a:extLst>
          </p:cNvPr>
          <p:cNvSpPr/>
          <p:nvPr/>
        </p:nvSpPr>
        <p:spPr>
          <a:xfrm>
            <a:off x="3045836" y="3087338"/>
            <a:ext cx="2003430" cy="4869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グラフィックス 7" descr="戻る 単色塗りつぶし">
            <a:extLst>
              <a:ext uri="{FF2B5EF4-FFF2-40B4-BE49-F238E27FC236}">
                <a16:creationId xmlns:a16="http://schemas.microsoft.com/office/drawing/2014/main" id="{901D9CBA-95DB-E163-0FF4-B702685D4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535041">
            <a:off x="8729767" y="5197236"/>
            <a:ext cx="586424" cy="58642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CEA39A5-901A-6D48-01C9-A5551EAA6387}"/>
              </a:ext>
            </a:extLst>
          </p:cNvPr>
          <p:cNvSpPr txBox="1"/>
          <p:nvPr/>
        </p:nvSpPr>
        <p:spPr>
          <a:xfrm>
            <a:off x="9258361" y="5341971"/>
            <a:ext cx="161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事例紹介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98E8A1C5-ED8F-5E3F-84FF-228AD49B12AB}"/>
              </a:ext>
            </a:extLst>
          </p:cNvPr>
          <p:cNvSpPr/>
          <p:nvPr/>
        </p:nvSpPr>
        <p:spPr>
          <a:xfrm>
            <a:off x="2416108" y="5448525"/>
            <a:ext cx="6488103" cy="6077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027D44-DFC9-8448-EF56-D0CF909720F3}"/>
              </a:ext>
            </a:extLst>
          </p:cNvPr>
          <p:cNvSpPr txBox="1"/>
          <p:nvPr/>
        </p:nvSpPr>
        <p:spPr>
          <a:xfrm>
            <a:off x="3148423" y="5533752"/>
            <a:ext cx="680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I.Y.F.R.</a:t>
            </a:r>
            <a:r>
              <a:rPr kumimoji="1" lang="ja-JP" altLang="en-US" sz="2400" u="sng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</a:t>
            </a:r>
            <a:r>
              <a:rPr kumimoji="1" lang="en-US" altLang="ja-JP" sz="2400" u="sng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(R.I.</a:t>
            </a:r>
            <a:r>
              <a:rPr kumimoji="1" lang="ja-JP" altLang="en-US" sz="2400" u="sng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公認のヨット同好会</a:t>
            </a:r>
            <a:r>
              <a:rPr kumimoji="1" lang="en-US" altLang="ja-JP" sz="2400" u="sng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)</a:t>
            </a:r>
            <a:r>
              <a:rPr kumimoji="1" lang="ja-JP" altLang="en-US" sz="2400" u="sng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の企画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D2A6621-5048-35B1-79FA-E9D5CE3C09E9}"/>
              </a:ext>
            </a:extLst>
          </p:cNvPr>
          <p:cNvSpPr txBox="1"/>
          <p:nvPr/>
        </p:nvSpPr>
        <p:spPr>
          <a:xfrm>
            <a:off x="3148424" y="5028785"/>
            <a:ext cx="680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会員のお店をめぐるスタンプラリー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70DA94-89DE-4529-E463-1B88E926B96E}"/>
              </a:ext>
            </a:extLst>
          </p:cNvPr>
          <p:cNvSpPr txBox="1"/>
          <p:nvPr/>
        </p:nvSpPr>
        <p:spPr>
          <a:xfrm>
            <a:off x="3148425" y="4609044"/>
            <a:ext cx="680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会員のヨットを利用したクルーズ＆</a:t>
            </a:r>
            <a:r>
              <a:rPr kumimoji="1" lang="en-US" altLang="ja-JP" sz="2400" u="sng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BBQ</a:t>
            </a:r>
            <a:endParaRPr kumimoji="1" lang="ja-JP" altLang="en-US" sz="2400" u="sng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75B1DF8-F2E3-22A2-8D51-ABF0C77688EE}"/>
              </a:ext>
            </a:extLst>
          </p:cNvPr>
          <p:cNvSpPr txBox="1"/>
          <p:nvPr/>
        </p:nvSpPr>
        <p:spPr>
          <a:xfrm>
            <a:off x="2998113" y="3139238"/>
            <a:ext cx="2147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・吹田西</a:t>
            </a:r>
            <a:r>
              <a:rPr kumimoji="1" lang="en-US" altLang="ja-JP" sz="2400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RC</a:t>
            </a:r>
            <a:endParaRPr kumimoji="1" lang="ja-JP" altLang="en-US" sz="24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62365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3BE4F3-19CE-1FD9-66AA-3858F1102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968928"/>
            <a:ext cx="10058400" cy="302448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b="1" dirty="0">
                <a:solidFill>
                  <a:srgbClr val="1414BC"/>
                </a:solidFill>
                <a:latin typeface="+mj-ea"/>
              </a:rPr>
              <a:t>フェローシップ</a:t>
            </a:r>
            <a:br>
              <a:rPr kumimoji="1" lang="en-US" altLang="ja-JP" b="1" dirty="0">
                <a:solidFill>
                  <a:srgbClr val="1414BC"/>
                </a:solidFill>
                <a:latin typeface="+mj-ea"/>
              </a:rPr>
            </a:br>
            <a:r>
              <a:rPr kumimoji="1" lang="ja-JP" altLang="en-US" b="1" dirty="0">
                <a:solidFill>
                  <a:srgbClr val="1414BC"/>
                </a:solidFill>
                <a:latin typeface="+mj-ea"/>
              </a:rPr>
              <a:t>拡大例会事例</a:t>
            </a:r>
            <a:r>
              <a:rPr kumimoji="1" lang="ja-JP" altLang="en-US" sz="8800" b="1" dirty="0">
                <a:solidFill>
                  <a:srgbClr val="C00000"/>
                </a:solidFill>
                <a:latin typeface="+mj-ea"/>
              </a:rPr>
              <a:t> </a:t>
            </a:r>
            <a:endParaRPr kumimoji="1" lang="ja-JP" altLang="en-US" sz="8800" dirty="0">
              <a:solidFill>
                <a:srgbClr val="1414BC"/>
              </a:solidFill>
              <a:latin typeface="+mj-ea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ECFC98E-3AB8-AC99-5CC7-033779D38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472398"/>
            <a:ext cx="10058400" cy="1416674"/>
          </a:xfrm>
        </p:spPr>
        <p:txBody>
          <a:bodyPr>
            <a:normAutofit fontScale="47500" lnSpcReduction="20000"/>
          </a:bodyPr>
          <a:lstStyle/>
          <a:p>
            <a:endParaRPr kumimoji="1" lang="en-US" altLang="ja-JP" dirty="0"/>
          </a:p>
          <a:p>
            <a:r>
              <a:rPr kumimoji="1" lang="ja-JP" altLang="en-US" sz="5800" dirty="0">
                <a:latin typeface="Verdana" panose="020B0604030504040204" pitchFamily="34" charset="0"/>
                <a:ea typeface="Verdana" panose="020B0604030504040204" pitchFamily="34" charset="0"/>
              </a:rPr>
              <a:t>　　　　　　　　　　</a:t>
            </a:r>
            <a:r>
              <a:rPr kumimoji="1" lang="en-US" altLang="ja-JP" sz="5900" dirty="0">
                <a:solidFill>
                  <a:srgbClr val="1414BC"/>
                </a:solidFill>
                <a:latin typeface="+mj-ea"/>
                <a:ea typeface="+mj-ea"/>
              </a:rPr>
              <a:t>I.M.</a:t>
            </a:r>
            <a:r>
              <a:rPr kumimoji="1" lang="ja-JP" altLang="en-US" sz="5900" dirty="0">
                <a:solidFill>
                  <a:srgbClr val="1414BC"/>
                </a:solidFill>
                <a:latin typeface="+mj-ea"/>
                <a:ea typeface="+mj-ea"/>
              </a:rPr>
              <a:t>第</a:t>
            </a:r>
            <a:r>
              <a:rPr lang="en-US" altLang="ja-JP" sz="5900" dirty="0">
                <a:solidFill>
                  <a:srgbClr val="1414BC"/>
                </a:solidFill>
                <a:latin typeface="+mj-ea"/>
                <a:ea typeface="+mj-ea"/>
              </a:rPr>
              <a:t>2</a:t>
            </a:r>
            <a:r>
              <a:rPr kumimoji="1" lang="ja-JP" altLang="en-US" sz="5900" dirty="0">
                <a:solidFill>
                  <a:srgbClr val="1414BC"/>
                </a:solidFill>
                <a:latin typeface="+mj-ea"/>
                <a:ea typeface="+mj-ea"/>
              </a:rPr>
              <a:t>組ガバナー補佐エレクト</a:t>
            </a:r>
            <a:endParaRPr kumimoji="1" lang="en-US" altLang="ja-JP" sz="5900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5800" dirty="0">
                <a:solidFill>
                  <a:srgbClr val="1414BC"/>
                </a:solidFill>
                <a:latin typeface="+mj-ea"/>
                <a:ea typeface="+mj-ea"/>
              </a:rPr>
              <a:t>　　　　　　　　　　</a:t>
            </a:r>
            <a:r>
              <a:rPr lang="ja-JP" altLang="en-US" sz="5900" dirty="0">
                <a:solidFill>
                  <a:srgbClr val="1414BC"/>
                </a:solidFill>
                <a:latin typeface="+mj-ea"/>
                <a:ea typeface="+mj-ea"/>
              </a:rPr>
              <a:t>上本 博</a:t>
            </a:r>
            <a:r>
              <a:rPr lang="ja-JP" altLang="en-US" sz="4500" dirty="0">
                <a:solidFill>
                  <a:srgbClr val="1414BC"/>
                </a:solidFill>
                <a:latin typeface="+mj-ea"/>
                <a:ea typeface="+mj-ea"/>
              </a:rPr>
              <a:t>（吹田</a:t>
            </a:r>
            <a:r>
              <a:rPr lang="en-US" altLang="ja-JP" sz="4500" dirty="0">
                <a:solidFill>
                  <a:srgbClr val="1414BC"/>
                </a:solidFill>
                <a:latin typeface="+mj-ea"/>
                <a:ea typeface="+mj-ea"/>
              </a:rPr>
              <a:t>RC</a:t>
            </a:r>
            <a:r>
              <a:rPr lang="ja-JP" altLang="en-US" sz="4500" dirty="0">
                <a:solidFill>
                  <a:srgbClr val="1414BC"/>
                </a:solidFill>
                <a:latin typeface="+mj-ea"/>
                <a:ea typeface="+mj-ea"/>
              </a:rPr>
              <a:t>）</a:t>
            </a:r>
            <a:endParaRPr kumimoji="1" lang="ja-JP" altLang="en-US" sz="4500" dirty="0">
              <a:solidFill>
                <a:srgbClr val="1414B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0308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13FBC-184A-5049-7E2A-02791186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10" y="206907"/>
            <a:ext cx="10351770" cy="1349251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>
                <a:solidFill>
                  <a:srgbClr val="1414BC"/>
                </a:solidFill>
                <a:latin typeface="+mj-ea"/>
              </a:rPr>
              <a:t>参考事例　</a:t>
            </a:r>
            <a:r>
              <a:rPr kumimoji="1" lang="ja-JP" altLang="en-US" sz="4000" b="1" dirty="0">
                <a:solidFill>
                  <a:srgbClr val="1414BC"/>
                </a:solidFill>
                <a:latin typeface="+mj-ea"/>
              </a:rPr>
              <a:t>フェローシップ拡大例会</a:t>
            </a:r>
            <a:endParaRPr kumimoji="1" lang="ja-JP" altLang="en-US" sz="4000" dirty="0">
              <a:solidFill>
                <a:srgbClr val="1414BC"/>
              </a:solidFill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413D78-8ACC-B6DE-419A-75ABAB108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6272"/>
            <a:ext cx="10058400" cy="3592822"/>
          </a:xfrm>
        </p:spPr>
        <p:txBody>
          <a:bodyPr>
            <a:normAutofit/>
          </a:bodyPr>
          <a:lstStyle/>
          <a:p>
            <a:endParaRPr kumimoji="1" lang="en-US" altLang="ja-JP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kumimoji="1" lang="en-US" altLang="ja-JP" sz="2400" dirty="0">
                <a:latin typeface="+mj-ea"/>
                <a:ea typeface="+mj-ea"/>
              </a:rPr>
              <a:t>【</a:t>
            </a:r>
            <a:r>
              <a:rPr kumimoji="1" lang="ja-JP" altLang="en-US" sz="2400" dirty="0">
                <a:latin typeface="+mj-ea"/>
                <a:ea typeface="+mj-ea"/>
              </a:rPr>
              <a:t>ホストクラブ</a:t>
            </a:r>
            <a:r>
              <a:rPr kumimoji="1" lang="en-US" altLang="ja-JP" sz="2400" dirty="0">
                <a:latin typeface="+mj-ea"/>
                <a:ea typeface="+mj-ea"/>
              </a:rPr>
              <a:t>】</a:t>
            </a:r>
            <a:r>
              <a:rPr kumimoji="1" lang="ja-JP" altLang="en-US" sz="2400" dirty="0">
                <a:latin typeface="+mj-ea"/>
                <a:ea typeface="+mj-ea"/>
              </a:rPr>
              <a:t>　</a:t>
            </a:r>
            <a:r>
              <a:rPr kumimoji="1" lang="en-US" altLang="ja-JP" sz="2400" dirty="0">
                <a:latin typeface="+mj-ea"/>
                <a:ea typeface="+mj-ea"/>
              </a:rPr>
              <a:t>I.M.</a:t>
            </a:r>
            <a:r>
              <a:rPr kumimoji="1" lang="ja-JP" altLang="en-US" sz="2400" dirty="0">
                <a:latin typeface="+mj-ea"/>
                <a:ea typeface="+mj-ea"/>
              </a:rPr>
              <a:t>第２組　吹田西</a:t>
            </a:r>
            <a:r>
              <a:rPr kumimoji="1" lang="en-US" altLang="ja-JP" sz="2400" dirty="0">
                <a:latin typeface="+mj-ea"/>
                <a:ea typeface="+mj-ea"/>
              </a:rPr>
              <a:t>RC</a:t>
            </a:r>
          </a:p>
          <a:p>
            <a:r>
              <a:rPr kumimoji="1" lang="en-US" altLang="ja-JP" sz="2400" dirty="0">
                <a:latin typeface="+mj-ea"/>
                <a:ea typeface="+mj-ea"/>
              </a:rPr>
              <a:t>【</a:t>
            </a:r>
            <a:r>
              <a:rPr kumimoji="1" lang="ja-JP" altLang="en-US" sz="2400" dirty="0">
                <a:latin typeface="+mj-ea"/>
                <a:ea typeface="+mj-ea"/>
              </a:rPr>
              <a:t>期日</a:t>
            </a:r>
            <a:r>
              <a:rPr kumimoji="1" lang="en-US" altLang="ja-JP" sz="2400" dirty="0">
                <a:latin typeface="+mj-ea"/>
                <a:ea typeface="+mj-ea"/>
              </a:rPr>
              <a:t>】</a:t>
            </a:r>
            <a:r>
              <a:rPr kumimoji="1"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2400" dirty="0">
                <a:latin typeface="+mj-ea"/>
                <a:ea typeface="+mj-ea"/>
              </a:rPr>
              <a:t>６</a:t>
            </a:r>
            <a:r>
              <a:rPr kumimoji="1" lang="ja-JP" altLang="en-US" sz="2400" dirty="0">
                <a:latin typeface="+mj-ea"/>
                <a:ea typeface="+mj-ea"/>
              </a:rPr>
              <a:t>月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lang="en-US" altLang="ja-JP" sz="2400" dirty="0">
                <a:latin typeface="+mj-ea"/>
                <a:ea typeface="+mj-ea"/>
              </a:rPr>
              <a:t>【</a:t>
            </a:r>
            <a:r>
              <a:rPr lang="ja-JP" altLang="en-US" sz="2400" dirty="0">
                <a:latin typeface="+mj-ea"/>
                <a:ea typeface="+mj-ea"/>
              </a:rPr>
              <a:t>場所</a:t>
            </a:r>
            <a:r>
              <a:rPr lang="en-US" altLang="ja-JP" sz="2400" dirty="0">
                <a:latin typeface="+mj-ea"/>
                <a:ea typeface="+mj-ea"/>
              </a:rPr>
              <a:t>】</a:t>
            </a:r>
            <a:r>
              <a:rPr lang="ja-JP" altLang="en-US" sz="2400" dirty="0">
                <a:latin typeface="+mj-ea"/>
                <a:ea typeface="+mj-ea"/>
              </a:rPr>
              <a:t>　未定</a:t>
            </a:r>
            <a:endParaRPr lang="en-US" altLang="ja-JP" sz="2400" dirty="0">
              <a:latin typeface="+mj-ea"/>
              <a:ea typeface="+mj-ea"/>
            </a:endParaRPr>
          </a:p>
          <a:p>
            <a:pPr marL="85725" indent="-85725"/>
            <a:r>
              <a:rPr kumimoji="1" lang="en-US" altLang="ja-JP" sz="2400" dirty="0">
                <a:latin typeface="+mj-ea"/>
                <a:ea typeface="+mj-ea"/>
              </a:rPr>
              <a:t>【</a:t>
            </a:r>
            <a:r>
              <a:rPr kumimoji="1" lang="ja-JP" altLang="en-US" sz="2400" dirty="0">
                <a:latin typeface="+mj-ea"/>
                <a:ea typeface="+mj-ea"/>
              </a:rPr>
              <a:t>概要</a:t>
            </a:r>
            <a:r>
              <a:rPr kumimoji="1" lang="en-US" altLang="ja-JP" sz="2400" dirty="0">
                <a:latin typeface="+mj-ea"/>
                <a:ea typeface="+mj-ea"/>
              </a:rPr>
              <a:t>】   </a:t>
            </a:r>
            <a:r>
              <a:rPr kumimoji="1" lang="ja-JP" altLang="en-US" sz="2400" dirty="0">
                <a:latin typeface="+mj-ea"/>
                <a:ea typeface="+mj-ea"/>
              </a:rPr>
              <a:t>国内友好クラブの熊本中央ロータリークラブを大阪にお呼び</a:t>
            </a:r>
            <a:br>
              <a:rPr kumimoji="1" lang="en-US" altLang="ja-JP" sz="2400" dirty="0">
                <a:latin typeface="+mj-ea"/>
                <a:ea typeface="+mj-ea"/>
              </a:rPr>
            </a:br>
            <a:r>
              <a:rPr kumimoji="1" lang="ja-JP" altLang="en-US" sz="2400" dirty="0">
                <a:latin typeface="+mj-ea"/>
                <a:ea typeface="+mj-ea"/>
              </a:rPr>
              <a:t>　　　　　して</a:t>
            </a:r>
            <a:r>
              <a:rPr lang="ja-JP" altLang="en-US" sz="2400" dirty="0">
                <a:latin typeface="+mj-ea"/>
                <a:ea typeface="+mj-ea"/>
              </a:rPr>
              <a:t>拡大例会を開催。場所や日程はこれから決めていく。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2F9AD8-D4EE-977D-60D7-A8FDD10D1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4599">
            <a:off x="7895375" y="1790059"/>
            <a:ext cx="2000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976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3BE4F3-19CE-1FD9-66AA-3858F1102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968928"/>
            <a:ext cx="10058400" cy="302448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b="1" dirty="0">
                <a:solidFill>
                  <a:srgbClr val="1414BC"/>
                </a:solidFill>
                <a:latin typeface="+mj-ea"/>
              </a:rPr>
              <a:t>エクスカーション</a:t>
            </a:r>
            <a:br>
              <a:rPr kumimoji="1" lang="en-US" altLang="ja-JP" b="1" dirty="0">
                <a:solidFill>
                  <a:srgbClr val="1414BC"/>
                </a:solidFill>
                <a:latin typeface="+mj-ea"/>
              </a:rPr>
            </a:br>
            <a:r>
              <a:rPr kumimoji="1" lang="ja-JP" altLang="en-US" b="1" dirty="0">
                <a:solidFill>
                  <a:srgbClr val="1414BC"/>
                </a:solidFill>
                <a:latin typeface="+mj-ea"/>
              </a:rPr>
              <a:t>事例</a:t>
            </a:r>
            <a:r>
              <a:rPr kumimoji="1" lang="ja-JP" altLang="en-US" sz="8800" b="1" dirty="0">
                <a:solidFill>
                  <a:srgbClr val="C00000"/>
                </a:solidFill>
                <a:latin typeface="+mj-ea"/>
              </a:rPr>
              <a:t> </a:t>
            </a:r>
            <a:endParaRPr kumimoji="1" lang="ja-JP" altLang="en-US" sz="8800" dirty="0">
              <a:solidFill>
                <a:srgbClr val="1414BC"/>
              </a:solidFill>
              <a:latin typeface="+mj-ea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C64FB26-9F9D-300B-0A2B-707E0A687CEE}"/>
              </a:ext>
            </a:extLst>
          </p:cNvPr>
          <p:cNvSpPr txBox="1">
            <a:spLocks/>
          </p:cNvSpPr>
          <p:nvPr/>
        </p:nvSpPr>
        <p:spPr>
          <a:xfrm>
            <a:off x="5504330" y="4786163"/>
            <a:ext cx="5486400" cy="141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600" dirty="0">
                <a:solidFill>
                  <a:srgbClr val="1414BC"/>
                </a:solidFill>
                <a:latin typeface="+mj-ea"/>
                <a:ea typeface="+mj-ea"/>
              </a:rPr>
              <a:t>I.M.</a:t>
            </a:r>
            <a:r>
              <a:rPr lang="ja-JP" altLang="en-US" sz="2600" dirty="0">
                <a:solidFill>
                  <a:srgbClr val="1414BC"/>
                </a:solidFill>
                <a:latin typeface="+mj-ea"/>
                <a:ea typeface="+mj-ea"/>
              </a:rPr>
              <a:t>第</a:t>
            </a:r>
            <a:r>
              <a:rPr lang="en-US" altLang="ja-JP" sz="2600" dirty="0">
                <a:solidFill>
                  <a:srgbClr val="1414BC"/>
                </a:solidFill>
                <a:latin typeface="+mj-ea"/>
                <a:ea typeface="+mj-ea"/>
              </a:rPr>
              <a:t>6</a:t>
            </a:r>
            <a:r>
              <a:rPr lang="ja-JP" altLang="en-US" sz="2600" dirty="0">
                <a:solidFill>
                  <a:srgbClr val="1414BC"/>
                </a:solidFill>
                <a:latin typeface="+mj-ea"/>
                <a:ea typeface="+mj-ea"/>
              </a:rPr>
              <a:t>組ガバナー補佐エレクト</a:t>
            </a:r>
            <a:endParaRPr lang="en-US" altLang="ja-JP" sz="2600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2600" dirty="0">
                <a:solidFill>
                  <a:srgbClr val="1414BC"/>
                </a:solidFill>
                <a:latin typeface="+mj-ea"/>
                <a:ea typeface="+mj-ea"/>
              </a:rPr>
              <a:t>片山 一歩</a:t>
            </a:r>
            <a:r>
              <a:rPr lang="ja-JP" altLang="en-US" sz="2200" dirty="0">
                <a:solidFill>
                  <a:srgbClr val="1414BC"/>
                </a:solidFill>
                <a:latin typeface="+mj-ea"/>
                <a:ea typeface="+mj-ea"/>
              </a:rPr>
              <a:t>（帝塚山</a:t>
            </a:r>
            <a:r>
              <a:rPr lang="en-US" altLang="ja-JP" sz="2200" dirty="0">
                <a:solidFill>
                  <a:srgbClr val="1414BC"/>
                </a:solidFill>
                <a:latin typeface="+mj-ea"/>
                <a:ea typeface="+mj-ea"/>
              </a:rPr>
              <a:t>RC</a:t>
            </a:r>
            <a:r>
              <a:rPr lang="ja-JP" altLang="en-US" sz="2200" dirty="0">
                <a:solidFill>
                  <a:srgbClr val="1414BC"/>
                </a:solidFill>
                <a:latin typeface="+mj-ea"/>
                <a:ea typeface="+mj-ea"/>
              </a:rPr>
              <a:t>）</a:t>
            </a:r>
            <a:endParaRPr lang="en-US" altLang="ja-JP" sz="2200" dirty="0">
              <a:solidFill>
                <a:srgbClr val="1414BC"/>
              </a:solidFill>
              <a:latin typeface="+mj-ea"/>
              <a:ea typeface="+mj-ea"/>
            </a:endParaRPr>
          </a:p>
          <a:p>
            <a:endParaRPr lang="ja-JP" altLang="en-US" sz="4500" dirty="0">
              <a:solidFill>
                <a:srgbClr val="1414B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77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3E34C73-7FE6-20B0-D298-9B9A5BCD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020" y="1804210"/>
            <a:ext cx="1515838" cy="16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2013FBC-184A-5049-7E2A-02791186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10" y="206907"/>
            <a:ext cx="10351770" cy="1349251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>
                <a:solidFill>
                  <a:srgbClr val="1414BC"/>
                </a:solidFill>
                <a:latin typeface="+mj-ea"/>
              </a:rPr>
              <a:t>参考事例　</a:t>
            </a:r>
            <a:r>
              <a:rPr kumimoji="1" lang="ja-JP" altLang="en-US" sz="4000" b="1" dirty="0">
                <a:solidFill>
                  <a:srgbClr val="1414BC"/>
                </a:solidFill>
                <a:latin typeface="+mj-ea"/>
              </a:rPr>
              <a:t>エクスカーション企画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413D78-8ACC-B6DE-419A-75ABAB108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910" y="1898265"/>
            <a:ext cx="7662050" cy="419773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kumimoji="1" lang="en-US" altLang="ja-JP" sz="1400" dirty="0">
                <a:latin typeface="+mj-ea"/>
                <a:ea typeface="+mj-ea"/>
              </a:rPr>
              <a:t>【</a:t>
            </a:r>
            <a:r>
              <a:rPr kumimoji="1" lang="ja-JP" altLang="en-US" sz="1400" dirty="0">
                <a:latin typeface="+mj-ea"/>
                <a:ea typeface="+mj-ea"/>
              </a:rPr>
              <a:t>趣旨</a:t>
            </a:r>
            <a:r>
              <a:rPr kumimoji="1" lang="en-US" altLang="ja-JP" sz="1400" dirty="0">
                <a:latin typeface="+mj-ea"/>
                <a:ea typeface="+mj-ea"/>
              </a:rPr>
              <a:t>】</a:t>
            </a:r>
            <a:r>
              <a:rPr kumimoji="1" lang="ja-JP" altLang="en-US" sz="1400" dirty="0">
                <a:latin typeface="+mj-ea"/>
                <a:ea typeface="+mj-ea"/>
              </a:rPr>
              <a:t>　</a:t>
            </a:r>
            <a:r>
              <a:rPr kumimoji="1" lang="ja-JP" altLang="en-US" sz="1600" b="1" dirty="0">
                <a:latin typeface="+mj-ea"/>
                <a:ea typeface="+mj-ea"/>
              </a:rPr>
              <a:t>メルボルン大阪ダブルハンドヨットレース</a:t>
            </a:r>
            <a:r>
              <a:rPr kumimoji="1" lang="ja-JP" altLang="en-US" sz="1400" dirty="0">
                <a:latin typeface="+mj-ea"/>
                <a:ea typeface="+mj-ea"/>
              </a:rPr>
              <a:t>の「ゴールイベント」に</a:t>
            </a:r>
            <a:endParaRPr kumimoji="1" lang="en-US" altLang="ja-JP" sz="1400" dirty="0">
              <a:latin typeface="+mj-ea"/>
              <a:ea typeface="+mj-ea"/>
            </a:endParaRPr>
          </a:p>
          <a:p>
            <a:pPr>
              <a:lnSpc>
                <a:spcPct val="70000"/>
              </a:lnSpc>
            </a:pPr>
            <a:r>
              <a:rPr lang="ja-JP" altLang="en-US" sz="1400" dirty="0">
                <a:latin typeface="+mj-ea"/>
                <a:ea typeface="+mj-ea"/>
              </a:rPr>
              <a:t>　　　　　</a:t>
            </a:r>
            <a:r>
              <a:rPr kumimoji="1" lang="ja-JP" altLang="en-US" sz="1400" dirty="0">
                <a:latin typeface="+mj-ea"/>
                <a:ea typeface="+mj-ea"/>
              </a:rPr>
              <a:t>参加・参加呼びかけ</a:t>
            </a:r>
            <a:endParaRPr kumimoji="1" lang="en-US" altLang="ja-JP" sz="1400" dirty="0">
              <a:latin typeface="+mj-ea"/>
              <a:ea typeface="+mj-ea"/>
            </a:endParaRPr>
          </a:p>
          <a:p>
            <a:pPr>
              <a:lnSpc>
                <a:spcPct val="70000"/>
              </a:lnSpc>
            </a:pPr>
            <a:r>
              <a:rPr kumimoji="1" lang="en-US" altLang="ja-JP" sz="1400" dirty="0">
                <a:latin typeface="+mj-ea"/>
                <a:ea typeface="+mj-ea"/>
              </a:rPr>
              <a:t>【</a:t>
            </a:r>
            <a:r>
              <a:rPr kumimoji="1" lang="ja-JP" altLang="en-US" sz="1400" dirty="0">
                <a:latin typeface="+mj-ea"/>
                <a:ea typeface="+mj-ea"/>
              </a:rPr>
              <a:t>期日</a:t>
            </a:r>
            <a:r>
              <a:rPr kumimoji="1" lang="en-US" altLang="ja-JP" sz="1400" dirty="0">
                <a:latin typeface="+mj-ea"/>
                <a:ea typeface="+mj-ea"/>
              </a:rPr>
              <a:t>】</a:t>
            </a:r>
            <a:r>
              <a:rPr kumimoji="1" lang="ja-JP" altLang="en-US" sz="1400" dirty="0">
                <a:latin typeface="+mj-ea"/>
                <a:ea typeface="+mj-ea"/>
              </a:rPr>
              <a:t>　レース開催時期：</a:t>
            </a:r>
            <a:r>
              <a:rPr kumimoji="1" lang="en-US" altLang="ja-JP" sz="1400" dirty="0">
                <a:latin typeface="+mj-ea"/>
                <a:ea typeface="+mj-ea"/>
              </a:rPr>
              <a:t>2025</a:t>
            </a:r>
            <a:r>
              <a:rPr kumimoji="1" lang="ja-JP" altLang="en-US" sz="1400" dirty="0">
                <a:latin typeface="+mj-ea"/>
                <a:ea typeface="+mj-ea"/>
              </a:rPr>
              <a:t>年</a:t>
            </a:r>
            <a:r>
              <a:rPr kumimoji="1" lang="en-US" altLang="ja-JP" sz="1400" dirty="0">
                <a:latin typeface="+mj-ea"/>
                <a:ea typeface="+mj-ea"/>
              </a:rPr>
              <a:t>3</a:t>
            </a:r>
            <a:r>
              <a:rPr kumimoji="1" lang="ja-JP" altLang="en-US" sz="1400" dirty="0">
                <a:latin typeface="+mj-ea"/>
                <a:ea typeface="+mj-ea"/>
              </a:rPr>
              <a:t>月</a:t>
            </a:r>
            <a:r>
              <a:rPr kumimoji="1" lang="en-US" altLang="ja-JP" sz="1400" dirty="0">
                <a:latin typeface="+mj-ea"/>
                <a:ea typeface="+mj-ea"/>
              </a:rPr>
              <a:t>9</a:t>
            </a:r>
            <a:r>
              <a:rPr kumimoji="1" lang="ja-JP" altLang="en-US" sz="1400" dirty="0">
                <a:latin typeface="+mj-ea"/>
                <a:ea typeface="+mj-ea"/>
              </a:rPr>
              <a:t>日～</a:t>
            </a:r>
            <a:r>
              <a:rPr kumimoji="1" lang="en-US" altLang="ja-JP" sz="1400" dirty="0">
                <a:latin typeface="+mj-ea"/>
                <a:ea typeface="+mj-ea"/>
              </a:rPr>
              <a:t>23</a:t>
            </a:r>
            <a:r>
              <a:rPr kumimoji="1" lang="ja-JP" altLang="en-US" sz="1400" dirty="0">
                <a:latin typeface="+mj-ea"/>
                <a:ea typeface="+mj-ea"/>
              </a:rPr>
              <a:t>日に豪メルボルン港を約</a:t>
            </a:r>
            <a:r>
              <a:rPr kumimoji="1" lang="en-US" altLang="ja-JP" sz="1400" dirty="0">
                <a:latin typeface="+mj-ea"/>
                <a:ea typeface="+mj-ea"/>
              </a:rPr>
              <a:t>50</a:t>
            </a:r>
            <a:r>
              <a:rPr kumimoji="1" lang="ja-JP" altLang="en-US" sz="1400" dirty="0">
                <a:latin typeface="+mj-ea"/>
                <a:ea typeface="+mj-ea"/>
              </a:rPr>
              <a:t>艇が出港</a:t>
            </a:r>
            <a:endParaRPr kumimoji="1" lang="en-US" altLang="ja-JP" sz="1400" dirty="0">
              <a:latin typeface="+mj-ea"/>
              <a:ea typeface="+mj-ea"/>
            </a:endParaRPr>
          </a:p>
          <a:p>
            <a:pPr>
              <a:lnSpc>
                <a:spcPct val="70000"/>
              </a:lnSpc>
            </a:pPr>
            <a:r>
              <a:rPr lang="ja-JP" altLang="en-US" sz="1400" dirty="0">
                <a:latin typeface="+mj-ea"/>
                <a:ea typeface="+mj-ea"/>
              </a:rPr>
              <a:t>　　　　　所要日数（３～６週間）</a:t>
            </a:r>
            <a:endParaRPr lang="en-US" altLang="ja-JP" sz="1400" dirty="0">
              <a:latin typeface="+mj-ea"/>
              <a:ea typeface="+mj-ea"/>
            </a:endParaRPr>
          </a:p>
          <a:p>
            <a:pPr>
              <a:lnSpc>
                <a:spcPct val="70000"/>
              </a:lnSpc>
            </a:pPr>
            <a:r>
              <a:rPr lang="ja-JP" altLang="en-US" sz="1400" dirty="0">
                <a:latin typeface="+mj-ea"/>
                <a:ea typeface="+mj-ea"/>
              </a:rPr>
              <a:t>　　　　　優勝艇は、</a:t>
            </a:r>
            <a:r>
              <a:rPr kumimoji="1" lang="en-US" altLang="ja-JP" sz="1400" dirty="0">
                <a:latin typeface="+mj-ea"/>
                <a:ea typeface="+mj-ea"/>
              </a:rPr>
              <a:t>2025/4/13</a:t>
            </a:r>
            <a:r>
              <a:rPr kumimoji="1" lang="ja-JP" altLang="en-US" sz="1400" dirty="0">
                <a:latin typeface="+mj-ea"/>
                <a:ea typeface="+mj-ea"/>
              </a:rPr>
              <a:t>（万博開催日）</a:t>
            </a:r>
            <a:r>
              <a:rPr lang="ja-JP" altLang="en-US" sz="1400" dirty="0">
                <a:latin typeface="+mj-ea"/>
                <a:ea typeface="+mj-ea"/>
              </a:rPr>
              <a:t>以降、夢洲にゴール、停泊。</a:t>
            </a:r>
            <a:endParaRPr kumimoji="1" lang="en-US" altLang="ja-JP" sz="1400" dirty="0">
              <a:latin typeface="+mj-ea"/>
              <a:ea typeface="+mj-ea"/>
            </a:endParaRPr>
          </a:p>
          <a:p>
            <a:pPr>
              <a:lnSpc>
                <a:spcPct val="70000"/>
              </a:lnSpc>
            </a:pPr>
            <a:r>
              <a:rPr lang="en-US" altLang="ja-JP" sz="1400" dirty="0">
                <a:latin typeface="+mj-ea"/>
                <a:ea typeface="+mj-ea"/>
              </a:rPr>
              <a:t>【</a:t>
            </a:r>
            <a:r>
              <a:rPr lang="ja-JP" altLang="en-US" sz="1400" dirty="0">
                <a:latin typeface="+mj-ea"/>
                <a:ea typeface="+mj-ea"/>
              </a:rPr>
              <a:t>場所</a:t>
            </a:r>
            <a:r>
              <a:rPr lang="en-US" altLang="ja-JP" sz="1400" dirty="0">
                <a:latin typeface="+mj-ea"/>
                <a:ea typeface="+mj-ea"/>
              </a:rPr>
              <a:t>】</a:t>
            </a:r>
            <a:r>
              <a:rPr lang="ja-JP" altLang="en-US" sz="1400" dirty="0">
                <a:latin typeface="+mj-ea"/>
                <a:ea typeface="+mj-ea"/>
              </a:rPr>
              <a:t>　夢洲北岸ヨットハーバーもしくは、北港ヨットハーバー（未定）</a:t>
            </a:r>
            <a:endParaRPr lang="en-US" altLang="ja-JP" sz="1400" dirty="0">
              <a:latin typeface="+mj-ea"/>
              <a:ea typeface="+mj-ea"/>
            </a:endParaRPr>
          </a:p>
          <a:p>
            <a:pPr marL="85725" indent="-85725">
              <a:lnSpc>
                <a:spcPct val="100000"/>
              </a:lnSpc>
            </a:pPr>
            <a:r>
              <a:rPr kumimoji="1" lang="en-US" altLang="ja-JP" sz="1400" dirty="0">
                <a:latin typeface="+mj-ea"/>
                <a:ea typeface="+mj-ea"/>
              </a:rPr>
              <a:t>【</a:t>
            </a:r>
            <a:r>
              <a:rPr lang="ja-JP" altLang="en-US" sz="1400" dirty="0">
                <a:latin typeface="+mj-ea"/>
                <a:ea typeface="+mj-ea"/>
              </a:rPr>
              <a:t>企画</a:t>
            </a:r>
            <a:r>
              <a:rPr kumimoji="1" lang="en-US" altLang="ja-JP" sz="1400" dirty="0">
                <a:latin typeface="+mj-ea"/>
                <a:ea typeface="+mj-ea"/>
              </a:rPr>
              <a:t>】   </a:t>
            </a:r>
            <a:r>
              <a:rPr kumimoji="1" lang="ja-JP" altLang="en-US" sz="1400" dirty="0">
                <a:latin typeface="+mj-ea"/>
                <a:ea typeface="+mj-ea"/>
              </a:rPr>
              <a:t>国際ロータリーの公式ヨット同好会　</a:t>
            </a:r>
            <a:r>
              <a:rPr kumimoji="1" lang="en-US" altLang="ja-JP" sz="1600" b="1" dirty="0">
                <a:latin typeface="+mj-ea"/>
                <a:ea typeface="+mj-ea"/>
              </a:rPr>
              <a:t>IYFR</a:t>
            </a:r>
            <a:r>
              <a:rPr kumimoji="1" lang="ja-JP" altLang="en-US" sz="1600" b="1" dirty="0">
                <a:latin typeface="+mj-ea"/>
                <a:ea typeface="+mj-ea"/>
              </a:rPr>
              <a:t>大阪湾フリート</a:t>
            </a:r>
            <a:br>
              <a:rPr lang="en-US" altLang="ja-JP" sz="1400" dirty="0">
                <a:latin typeface="+mj-ea"/>
                <a:ea typeface="+mj-ea"/>
              </a:rPr>
            </a:br>
            <a:r>
              <a:rPr lang="ja-JP" altLang="en-US" sz="1400" dirty="0">
                <a:latin typeface="+mj-ea"/>
                <a:ea typeface="+mj-ea"/>
              </a:rPr>
              <a:t>　　　　　が大阪で参加案内を企画します。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pPr marL="85725" indent="-85725">
              <a:lnSpc>
                <a:spcPct val="70000"/>
              </a:lnSpc>
            </a:pPr>
            <a:r>
              <a:rPr kumimoji="1" lang="en-US" altLang="ja-JP" sz="1400" dirty="0">
                <a:latin typeface="+mj-ea"/>
                <a:ea typeface="+mj-ea"/>
              </a:rPr>
              <a:t>【IYFR</a:t>
            </a:r>
            <a:r>
              <a:rPr kumimoji="1" lang="ja-JP" altLang="en-US" sz="1400" dirty="0">
                <a:latin typeface="+mj-ea"/>
                <a:ea typeface="+mj-ea"/>
              </a:rPr>
              <a:t>大阪湾フリート組織概要</a:t>
            </a:r>
            <a:r>
              <a:rPr kumimoji="1" lang="en-US" altLang="ja-JP" sz="1400" dirty="0">
                <a:latin typeface="+mj-ea"/>
                <a:ea typeface="+mj-ea"/>
              </a:rPr>
              <a:t>】</a:t>
            </a:r>
          </a:p>
          <a:p>
            <a:pPr marL="85725" indent="-85725">
              <a:lnSpc>
                <a:spcPct val="70000"/>
              </a:lnSpc>
            </a:pPr>
            <a:r>
              <a:rPr kumimoji="1" lang="ja-JP" altLang="en-US" sz="1400" dirty="0">
                <a:latin typeface="+mj-ea"/>
                <a:ea typeface="+mj-ea"/>
              </a:rPr>
              <a:t>　　　　　</a:t>
            </a:r>
            <a:r>
              <a:rPr lang="ja-JP" altLang="en-US" sz="1400" b="1" dirty="0">
                <a:latin typeface="+mj-ea"/>
                <a:ea typeface="+mj-ea"/>
              </a:rPr>
              <a:t>会長（コモドア）　　藤江正謹　大阪イブニング</a:t>
            </a:r>
            <a:r>
              <a:rPr lang="en-US" altLang="ja-JP" sz="1400" b="1" dirty="0">
                <a:latin typeface="+mj-ea"/>
                <a:ea typeface="+mj-ea"/>
              </a:rPr>
              <a:t>RC</a:t>
            </a:r>
          </a:p>
          <a:p>
            <a:pPr marL="85725" indent="-85725">
              <a:lnSpc>
                <a:spcPct val="70000"/>
              </a:lnSpc>
            </a:pPr>
            <a:r>
              <a:rPr lang="ja-JP" altLang="en-US" sz="1400" b="1" dirty="0">
                <a:latin typeface="+mj-ea"/>
                <a:ea typeface="+mj-ea"/>
              </a:rPr>
              <a:t>　　　　　幹事（セクレタリー）奥　公男　大阪イブニング</a:t>
            </a:r>
            <a:r>
              <a:rPr lang="en-US" altLang="ja-JP" sz="1400" b="1" dirty="0">
                <a:latin typeface="+mj-ea"/>
                <a:ea typeface="+mj-ea"/>
              </a:rPr>
              <a:t>RC</a:t>
            </a:r>
          </a:p>
          <a:p>
            <a:pPr marL="85725" indent="-85725">
              <a:lnSpc>
                <a:spcPct val="70000"/>
              </a:lnSpc>
            </a:pPr>
            <a:r>
              <a:rPr lang="ja-JP" altLang="en-US" sz="1400" b="1" dirty="0">
                <a:latin typeface="+mj-ea"/>
                <a:ea typeface="+mj-ea"/>
              </a:rPr>
              <a:t>　　　　　会計（トレジャー）　片山一歩　大阪帝塚山</a:t>
            </a:r>
            <a:r>
              <a:rPr lang="en-US" altLang="ja-JP" sz="1400" b="1" dirty="0">
                <a:latin typeface="+mj-ea"/>
                <a:ea typeface="+mj-ea"/>
              </a:rPr>
              <a:t>RC</a:t>
            </a:r>
          </a:p>
          <a:p>
            <a:pPr marL="85725" indent="-85725">
              <a:lnSpc>
                <a:spcPct val="70000"/>
              </a:lnSpc>
            </a:pPr>
            <a:endParaRPr lang="en-US" altLang="ja-JP" sz="1400" dirty="0">
              <a:latin typeface="+mj-ea"/>
              <a:ea typeface="+mj-ea"/>
            </a:endParaRPr>
          </a:p>
          <a:p>
            <a:pPr marL="85725" indent="-85725"/>
            <a:endParaRPr lang="en-US" altLang="ja-JP" sz="1400" dirty="0">
              <a:latin typeface="+mj-ea"/>
              <a:ea typeface="+mj-ea"/>
            </a:endParaRPr>
          </a:p>
          <a:p>
            <a:pPr marL="85725" indent="-85725"/>
            <a:endParaRPr lang="ja-JP" altLang="en-US" sz="1400" dirty="0">
              <a:latin typeface="+mj-ea"/>
              <a:ea typeface="+mj-ea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DD77DA-EF48-2114-88F8-88F22316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8405" y="1783790"/>
            <a:ext cx="1709033" cy="164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 descr="船舶, 輸送, 屋外, ボート が含まれている画像&#10;&#10;自動的に生成された説明">
            <a:extLst>
              <a:ext uri="{FF2B5EF4-FFF2-40B4-BE49-F238E27FC236}">
                <a16:creationId xmlns:a16="http://schemas.microsoft.com/office/drawing/2014/main" id="{B84D4F51-CB60-B962-7B8F-E281CEBD7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019" y="3771107"/>
            <a:ext cx="5291678" cy="24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8970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4081DF-3D24-573C-B056-34BB89AB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286603"/>
            <a:ext cx="10363200" cy="1450757"/>
          </a:xfrm>
        </p:spPr>
        <p:txBody>
          <a:bodyPr anchor="ctr"/>
          <a:lstStyle/>
          <a:p>
            <a:r>
              <a:rPr lang="ja-JP" altLang="en-US" b="1" dirty="0">
                <a:solidFill>
                  <a:srgbClr val="1414BC"/>
                </a:solidFill>
                <a:latin typeface="+mj-ea"/>
              </a:rPr>
              <a:t>ロータリー</a:t>
            </a:r>
            <a:r>
              <a:rPr kumimoji="1" lang="en-US" altLang="ja-JP" sz="4800" b="1" dirty="0">
                <a:solidFill>
                  <a:srgbClr val="CC0000"/>
                </a:solidFill>
                <a:latin typeface="+mj-ea"/>
              </a:rPr>
              <a:t>EXPO</a:t>
            </a:r>
            <a:r>
              <a:rPr kumimoji="1" lang="ja-JP" altLang="en-US" b="1" dirty="0">
                <a:solidFill>
                  <a:srgbClr val="1414BC"/>
                </a:solidFill>
                <a:latin typeface="+mj-ea"/>
              </a:rPr>
              <a:t>フェスタ担当クラブ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1908E445-EF0B-810A-3C41-BE752CE9D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877324"/>
              </p:ext>
            </p:extLst>
          </p:nvPr>
        </p:nvGraphicFramePr>
        <p:xfrm>
          <a:off x="1028090" y="1979052"/>
          <a:ext cx="10527415" cy="4289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474">
                  <a:extLst>
                    <a:ext uri="{9D8B030D-6E8A-4147-A177-3AD203B41FA5}">
                      <a16:colId xmlns:a16="http://schemas.microsoft.com/office/drawing/2014/main" val="3420157719"/>
                    </a:ext>
                  </a:extLst>
                </a:gridCol>
                <a:gridCol w="4496707">
                  <a:extLst>
                    <a:ext uri="{9D8B030D-6E8A-4147-A177-3AD203B41FA5}">
                      <a16:colId xmlns:a16="http://schemas.microsoft.com/office/drawing/2014/main" val="3976116891"/>
                    </a:ext>
                  </a:extLst>
                </a:gridCol>
                <a:gridCol w="2314617">
                  <a:extLst>
                    <a:ext uri="{9D8B030D-6E8A-4147-A177-3AD203B41FA5}">
                      <a16:colId xmlns:a16="http://schemas.microsoft.com/office/drawing/2014/main" val="2366155712"/>
                    </a:ext>
                  </a:extLst>
                </a:gridCol>
                <a:gridCol w="2314617">
                  <a:extLst>
                    <a:ext uri="{9D8B030D-6E8A-4147-A177-3AD203B41FA5}">
                      <a16:colId xmlns:a16="http://schemas.microsoft.com/office/drawing/2014/main" val="2420090377"/>
                    </a:ext>
                  </a:extLst>
                </a:gridCol>
              </a:tblGrid>
              <a:tr h="5763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+mj-ea"/>
                          <a:ea typeface="+mj-ea"/>
                        </a:rPr>
                        <a:t>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+mj-ea"/>
                          <a:ea typeface="+mj-ea"/>
                        </a:rPr>
                        <a:t>担当クラブ名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+mj-ea"/>
                          <a:ea typeface="+mj-ea"/>
                        </a:rPr>
                        <a:t>実施時期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+mj-ea"/>
                          <a:ea typeface="+mj-ea"/>
                        </a:rPr>
                        <a:t>内容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354038"/>
                  </a:ext>
                </a:extLst>
              </a:tr>
              <a:tr h="5763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IM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１組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大阪中央ロータリークラブ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2025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年</a:t>
                      </a:r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5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月</a:t>
                      </a:r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30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万博シンポジウムとパーティ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914966"/>
                  </a:ext>
                </a:extLst>
              </a:tr>
              <a:tr h="5763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IM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２組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大阪淀川ロータリークラブ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2025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年</a:t>
                      </a:r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4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小塚ゴシック Pro M" panose="020B0700000000000000" pitchFamily="34" charset="-128"/>
                        <a:ea typeface="小塚ゴシック Pro M" panose="020B0700000000000000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2975579"/>
                  </a:ext>
                </a:extLst>
              </a:tr>
              <a:tr h="5763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IM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３組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大阪城北ロータリークラブ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2025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年</a:t>
                      </a:r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5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月</a:t>
                      </a:r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14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日 </a:t>
                      </a:r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or 21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小塚ゴシック Pro M" panose="020B0700000000000000" pitchFamily="34" charset="-128"/>
                        <a:ea typeface="小塚ゴシック Pro M" panose="020B0700000000000000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8860198"/>
                  </a:ext>
                </a:extLst>
              </a:tr>
              <a:tr h="5763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IM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４組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八尾ロータリークラブ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2025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年</a:t>
                      </a:r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6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月</a:t>
                      </a:r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7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ファミリー企画と</a:t>
                      </a:r>
                      <a:endParaRPr kumimoji="1" lang="en-US" altLang="ja-JP" sz="1600" dirty="0">
                        <a:latin typeface="小塚ゴシック Pro M" panose="020B0700000000000000" pitchFamily="34" charset="-128"/>
                        <a:ea typeface="小塚ゴシック Pro M" panose="020B0700000000000000" pitchFamily="34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パーティ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800520"/>
                  </a:ext>
                </a:extLst>
              </a:tr>
              <a:tr h="5763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IM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５組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大阪ユニバーサルシティロータリークラブ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2025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年</a:t>
                      </a:r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4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月</a:t>
                      </a:r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19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USJ</a:t>
                      </a:r>
                      <a:r>
                        <a:rPr kumimoji="1" lang="ja-JP" altLang="en-US" sz="16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でショーとパーティ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069080"/>
                  </a:ext>
                </a:extLst>
              </a:tr>
              <a:tr h="5763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IM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６組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大阪天満橋ロータリークラブ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2025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年</a:t>
                      </a:r>
                      <a:r>
                        <a:rPr kumimoji="1" lang="en-US" altLang="ja-JP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5</a:t>
                      </a:r>
                      <a:r>
                        <a:rPr kumimoji="1" lang="ja-JP" altLang="en-US" sz="2000" dirty="0">
                          <a:latin typeface="小塚ゴシック Pro M" panose="020B0700000000000000" pitchFamily="34" charset="-128"/>
                          <a:ea typeface="小塚ゴシック Pro M" panose="020B0700000000000000" pitchFamily="34" charset="-128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小塚ゴシック Pro M" panose="020B0700000000000000" pitchFamily="34" charset="-128"/>
                        <a:ea typeface="小塚ゴシック Pro M" panose="020B0700000000000000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3233778"/>
                  </a:ext>
                </a:extLst>
              </a:tr>
            </a:tbl>
          </a:graphicData>
        </a:graphic>
      </p:graphicFrame>
      <p:sp>
        <p:nvSpPr>
          <p:cNvPr id="5" name="楕円 4">
            <a:extLst>
              <a:ext uri="{FF2B5EF4-FFF2-40B4-BE49-F238E27FC236}">
                <a16:creationId xmlns:a16="http://schemas.microsoft.com/office/drawing/2014/main" id="{995EB104-0ADA-7755-249D-FFA13039FFA1}"/>
              </a:ext>
            </a:extLst>
          </p:cNvPr>
          <p:cNvSpPr/>
          <p:nvPr/>
        </p:nvSpPr>
        <p:spPr>
          <a:xfrm>
            <a:off x="556091" y="4965196"/>
            <a:ext cx="11349038" cy="7143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グラフィックス 6" descr="戻る 単色塗りつぶし">
            <a:extLst>
              <a:ext uri="{FF2B5EF4-FFF2-40B4-BE49-F238E27FC236}">
                <a16:creationId xmlns:a16="http://schemas.microsoft.com/office/drawing/2014/main" id="{C54B43A8-BF8B-460F-26D6-F3F2115ABD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013629" flipV="1">
            <a:off x="8797498" y="5585837"/>
            <a:ext cx="527094" cy="51061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00DC33-14FF-D281-FC08-35A7927BB9E2}"/>
              </a:ext>
            </a:extLst>
          </p:cNvPr>
          <p:cNvSpPr txBox="1"/>
          <p:nvPr/>
        </p:nvSpPr>
        <p:spPr>
          <a:xfrm>
            <a:off x="9241799" y="5764446"/>
            <a:ext cx="145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事例紹介</a:t>
            </a:r>
          </a:p>
        </p:txBody>
      </p:sp>
    </p:spTree>
    <p:extLst>
      <p:ext uri="{BB962C8B-B14F-4D97-AF65-F5344CB8AC3E}">
        <p14:creationId xmlns:p14="http://schemas.microsoft.com/office/powerpoint/2010/main" val="320365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3BE4F3-19CE-1FD9-66AA-3858F1102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968928"/>
            <a:ext cx="10058400" cy="302448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b="1" dirty="0">
                <a:solidFill>
                  <a:srgbClr val="1414BC"/>
                </a:solidFill>
                <a:latin typeface="+mj-ea"/>
              </a:rPr>
              <a:t>ロータリー</a:t>
            </a:r>
            <a:br>
              <a:rPr kumimoji="1" lang="en-US" altLang="ja-JP" dirty="0">
                <a:latin typeface="+mj-ea"/>
              </a:rPr>
            </a:br>
            <a:r>
              <a:rPr kumimoji="1" lang="en-US" altLang="ja-JP" sz="8800" b="1" dirty="0">
                <a:solidFill>
                  <a:srgbClr val="CC0000"/>
                </a:solidFill>
                <a:latin typeface="+mj-ea"/>
              </a:rPr>
              <a:t>EXPO</a:t>
            </a:r>
            <a:r>
              <a:rPr kumimoji="1" lang="ja-JP" altLang="en-US" b="1" dirty="0">
                <a:solidFill>
                  <a:srgbClr val="1414BC"/>
                </a:solidFill>
                <a:latin typeface="+mj-ea"/>
              </a:rPr>
              <a:t>フェスタ事例</a:t>
            </a:r>
            <a:r>
              <a:rPr kumimoji="1" lang="ja-JP" altLang="en-US" sz="8800" b="1" dirty="0">
                <a:solidFill>
                  <a:srgbClr val="C00000"/>
                </a:solidFill>
                <a:latin typeface="+mj-ea"/>
              </a:rPr>
              <a:t> </a:t>
            </a:r>
            <a:endParaRPr kumimoji="1" lang="ja-JP" altLang="en-US" sz="8800" dirty="0">
              <a:solidFill>
                <a:srgbClr val="1414BC"/>
              </a:solidFill>
              <a:latin typeface="+mj-ea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ECFC98E-3AB8-AC99-5CC7-033779D38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472398"/>
            <a:ext cx="10058400" cy="1416674"/>
          </a:xfrm>
        </p:spPr>
        <p:txBody>
          <a:bodyPr>
            <a:normAutofit fontScale="47500" lnSpcReduction="20000"/>
          </a:bodyPr>
          <a:lstStyle/>
          <a:p>
            <a:endParaRPr kumimoji="1" lang="en-US" altLang="ja-JP" dirty="0"/>
          </a:p>
          <a:p>
            <a:r>
              <a:rPr kumimoji="1" lang="ja-JP" altLang="en-US" sz="5800" dirty="0">
                <a:latin typeface="Verdana" panose="020B0604030504040204" pitchFamily="34" charset="0"/>
                <a:ea typeface="Verdana" panose="020B0604030504040204" pitchFamily="34" charset="0"/>
              </a:rPr>
              <a:t>　　　　　　　　　　</a:t>
            </a:r>
            <a:r>
              <a:rPr kumimoji="1" lang="en-US" altLang="ja-JP" sz="5900" dirty="0">
                <a:solidFill>
                  <a:srgbClr val="1414BC"/>
                </a:solidFill>
                <a:latin typeface="+mj-ea"/>
                <a:ea typeface="+mj-ea"/>
              </a:rPr>
              <a:t>I.M.</a:t>
            </a:r>
            <a:r>
              <a:rPr kumimoji="1" lang="ja-JP" altLang="en-US" sz="5900" dirty="0">
                <a:solidFill>
                  <a:srgbClr val="1414BC"/>
                </a:solidFill>
                <a:latin typeface="+mj-ea"/>
                <a:ea typeface="+mj-ea"/>
              </a:rPr>
              <a:t>第</a:t>
            </a:r>
            <a:r>
              <a:rPr kumimoji="1" lang="en-US" altLang="ja-JP" sz="5900" dirty="0">
                <a:solidFill>
                  <a:srgbClr val="1414BC"/>
                </a:solidFill>
                <a:latin typeface="+mj-ea"/>
                <a:ea typeface="+mj-ea"/>
              </a:rPr>
              <a:t>5</a:t>
            </a:r>
            <a:r>
              <a:rPr kumimoji="1" lang="ja-JP" altLang="en-US" sz="5900" dirty="0">
                <a:solidFill>
                  <a:srgbClr val="1414BC"/>
                </a:solidFill>
                <a:latin typeface="+mj-ea"/>
                <a:ea typeface="+mj-ea"/>
              </a:rPr>
              <a:t>組ガバナー補佐エレクト</a:t>
            </a:r>
            <a:endParaRPr kumimoji="1" lang="en-US" altLang="ja-JP" sz="5900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5800" dirty="0">
                <a:solidFill>
                  <a:srgbClr val="1414BC"/>
                </a:solidFill>
                <a:latin typeface="+mj-ea"/>
                <a:ea typeface="+mj-ea"/>
              </a:rPr>
              <a:t>　　　　　　　　　　</a:t>
            </a:r>
            <a:r>
              <a:rPr lang="ja-JP" altLang="en-US" sz="5900" dirty="0">
                <a:solidFill>
                  <a:srgbClr val="1414BC"/>
                </a:solidFill>
                <a:latin typeface="+mj-ea"/>
                <a:ea typeface="+mj-ea"/>
              </a:rPr>
              <a:t>菊　康人</a:t>
            </a:r>
            <a:r>
              <a:rPr lang="ja-JP" altLang="en-US" sz="4500" dirty="0">
                <a:solidFill>
                  <a:srgbClr val="1414BC"/>
                </a:solidFill>
                <a:latin typeface="+mj-ea"/>
                <a:ea typeface="+mj-ea"/>
              </a:rPr>
              <a:t>（大阪ユニバーサルシティ</a:t>
            </a:r>
            <a:r>
              <a:rPr lang="en-US" altLang="ja-JP" sz="4500" dirty="0">
                <a:solidFill>
                  <a:srgbClr val="1414BC"/>
                </a:solidFill>
                <a:latin typeface="+mj-ea"/>
                <a:ea typeface="+mj-ea"/>
              </a:rPr>
              <a:t>RC</a:t>
            </a:r>
            <a:r>
              <a:rPr lang="ja-JP" altLang="en-US" sz="4500" dirty="0">
                <a:solidFill>
                  <a:srgbClr val="1414BC"/>
                </a:solidFill>
                <a:latin typeface="+mj-ea"/>
                <a:ea typeface="+mj-ea"/>
              </a:rPr>
              <a:t>）</a:t>
            </a:r>
            <a:endParaRPr kumimoji="1" lang="ja-JP" altLang="en-US" sz="4500" dirty="0">
              <a:solidFill>
                <a:srgbClr val="1414B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2804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13FBC-184A-5049-7E2A-02791186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64107"/>
            <a:ext cx="10351770" cy="134925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4000" dirty="0">
                <a:solidFill>
                  <a:srgbClr val="1414BC"/>
                </a:solidFill>
                <a:latin typeface="+mj-ea"/>
              </a:rPr>
              <a:t>参考事例　</a:t>
            </a:r>
            <a:r>
              <a:rPr kumimoji="1" lang="ja-JP" altLang="en-US" sz="4000" b="1" dirty="0">
                <a:solidFill>
                  <a:srgbClr val="1414BC"/>
                </a:solidFill>
                <a:latin typeface="+mj-ea"/>
              </a:rPr>
              <a:t>ロータリー</a:t>
            </a:r>
            <a:r>
              <a:rPr kumimoji="1" lang="ja-JP" altLang="en-US" sz="4400" b="1" dirty="0">
                <a:solidFill>
                  <a:srgbClr val="CC0000"/>
                </a:solidFill>
                <a:latin typeface="+mj-ea"/>
              </a:rPr>
              <a:t>ＥＸＰＯ</a:t>
            </a:r>
            <a:r>
              <a:rPr kumimoji="1" lang="ja-JP" altLang="en-US" sz="4000" b="1" dirty="0">
                <a:solidFill>
                  <a:srgbClr val="1414BC"/>
                </a:solidFill>
                <a:latin typeface="+mj-ea"/>
              </a:rPr>
              <a:t>フェスタ５組</a:t>
            </a:r>
            <a:r>
              <a:rPr kumimoji="1" lang="ja-JP" altLang="en-US" sz="2800" b="1" dirty="0">
                <a:solidFill>
                  <a:srgbClr val="1414BC"/>
                </a:solidFill>
                <a:latin typeface="+mj-ea"/>
              </a:rPr>
              <a:t>（仮）</a:t>
            </a:r>
            <a:br>
              <a:rPr kumimoji="1" lang="en-US" altLang="ja-JP" sz="4000" dirty="0">
                <a:solidFill>
                  <a:srgbClr val="1414BC"/>
                </a:solidFill>
                <a:latin typeface="+mj-ea"/>
              </a:rPr>
            </a:br>
            <a:endParaRPr kumimoji="1" lang="ja-JP" altLang="en-US" sz="4000" dirty="0">
              <a:solidFill>
                <a:srgbClr val="1414BC"/>
              </a:solidFill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413D78-8ACC-B6DE-419A-75ABAB108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ja-JP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kumimoji="1" lang="en-US" altLang="ja-JP" sz="2400" dirty="0">
                <a:latin typeface="+mj-ea"/>
                <a:ea typeface="+mj-ea"/>
              </a:rPr>
              <a:t>【</a:t>
            </a:r>
            <a:r>
              <a:rPr kumimoji="1" lang="ja-JP" altLang="en-US" sz="2400" dirty="0">
                <a:latin typeface="+mj-ea"/>
                <a:ea typeface="+mj-ea"/>
              </a:rPr>
              <a:t>ホストクラブ</a:t>
            </a:r>
            <a:r>
              <a:rPr kumimoji="1" lang="en-US" altLang="ja-JP" sz="2400" dirty="0">
                <a:latin typeface="+mj-ea"/>
                <a:ea typeface="+mj-ea"/>
              </a:rPr>
              <a:t>】</a:t>
            </a:r>
            <a:r>
              <a:rPr kumimoji="1" lang="ja-JP" altLang="en-US" sz="2400" dirty="0">
                <a:latin typeface="+mj-ea"/>
                <a:ea typeface="+mj-ea"/>
              </a:rPr>
              <a:t>　</a:t>
            </a:r>
            <a:r>
              <a:rPr kumimoji="1" lang="en-US" altLang="ja-JP" sz="2400" dirty="0">
                <a:latin typeface="+mj-ea"/>
                <a:ea typeface="+mj-ea"/>
              </a:rPr>
              <a:t>I.M.</a:t>
            </a:r>
            <a:r>
              <a:rPr kumimoji="1" lang="ja-JP" altLang="en-US" sz="2400" dirty="0">
                <a:latin typeface="+mj-ea"/>
                <a:ea typeface="+mj-ea"/>
              </a:rPr>
              <a:t>第５組　大阪ユニバーサルシティ</a:t>
            </a:r>
            <a:r>
              <a:rPr kumimoji="1" lang="en-US" altLang="ja-JP" sz="2400" dirty="0">
                <a:latin typeface="+mj-ea"/>
                <a:ea typeface="+mj-ea"/>
              </a:rPr>
              <a:t>RC</a:t>
            </a:r>
          </a:p>
          <a:p>
            <a:r>
              <a:rPr kumimoji="1" lang="en-US" altLang="ja-JP" sz="2400" dirty="0">
                <a:latin typeface="+mj-ea"/>
                <a:ea typeface="+mj-ea"/>
              </a:rPr>
              <a:t>【</a:t>
            </a:r>
            <a:r>
              <a:rPr kumimoji="1" lang="ja-JP" altLang="en-US" sz="2400" dirty="0">
                <a:latin typeface="+mj-ea"/>
                <a:ea typeface="+mj-ea"/>
              </a:rPr>
              <a:t>期日</a:t>
            </a:r>
            <a:r>
              <a:rPr kumimoji="1" lang="en-US" altLang="ja-JP" sz="2400" dirty="0">
                <a:latin typeface="+mj-ea"/>
                <a:ea typeface="+mj-ea"/>
              </a:rPr>
              <a:t>】</a:t>
            </a:r>
            <a:r>
              <a:rPr kumimoji="1" lang="ja-JP" altLang="en-US" sz="2400" dirty="0">
                <a:latin typeface="+mj-ea"/>
                <a:ea typeface="+mj-ea"/>
              </a:rPr>
              <a:t>　 ２０２５年４月１９日（土）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lang="en-US" altLang="ja-JP" sz="2400" dirty="0">
                <a:latin typeface="+mj-ea"/>
                <a:ea typeface="+mj-ea"/>
              </a:rPr>
              <a:t>【</a:t>
            </a:r>
            <a:r>
              <a:rPr lang="ja-JP" altLang="en-US" sz="2400" dirty="0">
                <a:latin typeface="+mj-ea"/>
                <a:ea typeface="+mj-ea"/>
              </a:rPr>
              <a:t>場所</a:t>
            </a:r>
            <a:r>
              <a:rPr lang="en-US" altLang="ja-JP" sz="2400" dirty="0">
                <a:latin typeface="+mj-ea"/>
                <a:ea typeface="+mj-ea"/>
              </a:rPr>
              <a:t>】</a:t>
            </a:r>
            <a:r>
              <a:rPr lang="ja-JP" altLang="en-US" sz="2400" dirty="0">
                <a:latin typeface="+mj-ea"/>
                <a:ea typeface="+mj-ea"/>
              </a:rPr>
              <a:t>　ユニバーサル・スタジオ・ジャパン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en-US" altLang="ja-JP" sz="2400" dirty="0">
                <a:latin typeface="+mj-ea"/>
                <a:ea typeface="+mj-ea"/>
              </a:rPr>
              <a:t>               </a:t>
            </a:r>
            <a:r>
              <a:rPr lang="ja-JP" altLang="en-US" sz="2400" dirty="0">
                <a:latin typeface="+mj-ea"/>
                <a:ea typeface="+mj-ea"/>
              </a:rPr>
              <a:t>ステージ３３</a:t>
            </a:r>
            <a:r>
              <a:rPr lang="en-US" altLang="ja-JP" sz="2400" baseline="30000" dirty="0">
                <a:latin typeface="+mj-ea"/>
                <a:ea typeface="+mj-ea"/>
              </a:rPr>
              <a:t>TM</a:t>
            </a:r>
            <a:r>
              <a:rPr lang="en-US" altLang="ja-JP" sz="2400" dirty="0">
                <a:latin typeface="+mj-ea"/>
                <a:ea typeface="+mj-ea"/>
              </a:rPr>
              <a:t>  </a:t>
            </a:r>
            <a:r>
              <a:rPr lang="ja-JP" altLang="en-US" sz="2400" dirty="0">
                <a:latin typeface="+mj-ea"/>
                <a:ea typeface="+mj-ea"/>
              </a:rPr>
              <a:t>または　ピーコック・シアター　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en-US" altLang="ja-JP" sz="2400" dirty="0">
                <a:latin typeface="+mj-ea"/>
                <a:ea typeface="+mj-ea"/>
              </a:rPr>
              <a:t>【</a:t>
            </a:r>
            <a:r>
              <a:rPr lang="ja-JP" altLang="en-US" sz="2400" dirty="0">
                <a:latin typeface="+mj-ea"/>
                <a:ea typeface="+mj-ea"/>
              </a:rPr>
              <a:t>時間</a:t>
            </a:r>
            <a:r>
              <a:rPr lang="en-US" altLang="ja-JP" sz="2400" dirty="0">
                <a:latin typeface="+mj-ea"/>
                <a:ea typeface="+mj-ea"/>
              </a:rPr>
              <a:t>】</a:t>
            </a:r>
            <a:r>
              <a:rPr lang="ja-JP" altLang="en-US" sz="2400" dirty="0">
                <a:latin typeface="+mj-ea"/>
                <a:ea typeface="+mj-ea"/>
              </a:rPr>
              <a:t>（開場</a:t>
            </a:r>
            <a:r>
              <a:rPr lang="en-US" altLang="ja-JP" sz="2400" dirty="0">
                <a:latin typeface="+mj-ea"/>
                <a:ea typeface="+mj-ea"/>
              </a:rPr>
              <a:t>11:40</a:t>
            </a:r>
            <a:r>
              <a:rPr lang="ja-JP" altLang="en-US" sz="2400" dirty="0">
                <a:latin typeface="+mj-ea"/>
                <a:ea typeface="+mj-ea"/>
              </a:rPr>
              <a:t>）</a:t>
            </a:r>
            <a:r>
              <a:rPr lang="en-US" altLang="ja-JP" sz="2400" dirty="0">
                <a:latin typeface="+mj-ea"/>
                <a:ea typeface="+mj-ea"/>
              </a:rPr>
              <a:t>12:00</a:t>
            </a:r>
            <a:r>
              <a:rPr lang="ja-JP" altLang="en-US" sz="2400" dirty="0">
                <a:latin typeface="+mj-ea"/>
                <a:ea typeface="+mj-ea"/>
              </a:rPr>
              <a:t>～</a:t>
            </a:r>
            <a:r>
              <a:rPr lang="en-US" altLang="ja-JP" sz="2400" dirty="0">
                <a:latin typeface="+mj-ea"/>
                <a:ea typeface="+mj-ea"/>
              </a:rPr>
              <a:t>14:00 ※ </a:t>
            </a:r>
            <a:r>
              <a:rPr lang="ja-JP" altLang="en-US" sz="2400" dirty="0">
                <a:latin typeface="+mj-ea"/>
                <a:ea typeface="+mj-ea"/>
              </a:rPr>
              <a:t>パーク営業</a:t>
            </a:r>
            <a:r>
              <a:rPr lang="en-US" altLang="ja-JP" sz="2400" dirty="0">
                <a:latin typeface="+mj-ea"/>
                <a:ea typeface="+mj-ea"/>
              </a:rPr>
              <a:t>9:00</a:t>
            </a:r>
            <a:r>
              <a:rPr lang="ja-JP" altLang="en-US" sz="2400" dirty="0">
                <a:latin typeface="+mj-ea"/>
                <a:ea typeface="+mj-ea"/>
              </a:rPr>
              <a:t>～</a:t>
            </a:r>
            <a:r>
              <a:rPr lang="en-US" altLang="ja-JP" sz="2400" dirty="0">
                <a:latin typeface="+mj-ea"/>
                <a:ea typeface="+mj-ea"/>
              </a:rPr>
              <a:t>21:00</a:t>
            </a:r>
          </a:p>
          <a:p>
            <a:r>
              <a:rPr kumimoji="1" lang="en-US" altLang="ja-JP" sz="2400" dirty="0">
                <a:latin typeface="+mj-ea"/>
                <a:ea typeface="+mj-ea"/>
              </a:rPr>
              <a:t>【</a:t>
            </a:r>
            <a:r>
              <a:rPr kumimoji="1" lang="ja-JP" altLang="en-US" sz="2400" dirty="0">
                <a:latin typeface="+mj-ea"/>
                <a:ea typeface="+mj-ea"/>
              </a:rPr>
              <a:t>概要</a:t>
            </a:r>
            <a:r>
              <a:rPr kumimoji="1" lang="en-US" altLang="ja-JP" sz="2400" dirty="0">
                <a:latin typeface="+mj-ea"/>
                <a:ea typeface="+mj-ea"/>
              </a:rPr>
              <a:t>】   </a:t>
            </a:r>
            <a:r>
              <a:rPr kumimoji="1" lang="ja-JP" altLang="en-US" sz="2400" dirty="0">
                <a:latin typeface="+mj-ea"/>
                <a:ea typeface="+mj-ea"/>
              </a:rPr>
              <a:t>スタジオ・パス＆食事</a:t>
            </a:r>
            <a:r>
              <a:rPr kumimoji="1" lang="en-US" altLang="ja-JP" sz="2400" dirty="0">
                <a:latin typeface="+mj-ea"/>
                <a:ea typeface="+mj-ea"/>
              </a:rPr>
              <a:t>/</a:t>
            </a:r>
            <a:r>
              <a:rPr kumimoji="1" lang="ja-JP" altLang="en-US" sz="2400" dirty="0">
                <a:latin typeface="+mj-ea"/>
                <a:ea typeface="+mj-ea"/>
              </a:rPr>
              <a:t>フリードリンク付パーティー（貸切）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lang="en-US" altLang="ja-JP" sz="2400" dirty="0">
                <a:latin typeface="+mj-ea"/>
                <a:ea typeface="+mj-ea"/>
              </a:rPr>
              <a:t>               </a:t>
            </a:r>
            <a:r>
              <a:rPr lang="ja-JP" altLang="en-US" sz="2400" dirty="0">
                <a:latin typeface="+mj-ea"/>
                <a:ea typeface="+mj-ea"/>
              </a:rPr>
              <a:t>パーティー料理を楽しみながらエンターテインショーを堪能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784170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15648E8-FCCC-93DF-9B87-F5E9AF810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6754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b="1" dirty="0">
                <a:solidFill>
                  <a:srgbClr val="1414BC"/>
                </a:solidFill>
                <a:latin typeface="+mj-ea"/>
              </a:rPr>
              <a:t>USJ</a:t>
            </a:r>
            <a:r>
              <a:rPr lang="ja-JP" altLang="en-US" sz="4000" b="1" dirty="0">
                <a:solidFill>
                  <a:srgbClr val="1414BC"/>
                </a:solidFill>
                <a:latin typeface="+mj-ea"/>
              </a:rPr>
              <a:t>の</a:t>
            </a:r>
            <a:r>
              <a:rPr lang="ja-JP" altLang="en-US" sz="4000" b="1" kern="900" spc="-30" dirty="0">
                <a:solidFill>
                  <a:srgbClr val="1414BC"/>
                </a:solidFill>
                <a:latin typeface="+mj-ea"/>
              </a:rPr>
              <a:t>ロケーション</a:t>
            </a:r>
            <a:r>
              <a:rPr lang="ja-JP" altLang="en-US" sz="4000" b="1" dirty="0">
                <a:solidFill>
                  <a:srgbClr val="1414BC"/>
                </a:solidFill>
                <a:latin typeface="+mj-ea"/>
              </a:rPr>
              <a:t>と万博へのアクセス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54E311B0-A1A4-0AFD-1206-777DD7707E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15F9C80-FBB2-9BAB-19BA-A211F6BB5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845735"/>
            <a:ext cx="5264989" cy="402336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・</a:t>
            </a:r>
            <a:r>
              <a:rPr lang="ja-JP" altLang="en-US" sz="2400" b="1" dirty="0">
                <a:solidFill>
                  <a:srgbClr val="1414BC"/>
                </a:solidFill>
                <a:latin typeface="+mj-ea"/>
                <a:ea typeface="+mj-ea"/>
              </a:rPr>
              <a:t>中之島</a:t>
            </a:r>
            <a:r>
              <a:rPr lang="en-US" altLang="ja-JP" sz="2400" b="1" dirty="0">
                <a:solidFill>
                  <a:srgbClr val="1414BC"/>
                </a:solidFill>
                <a:latin typeface="+mj-ea"/>
                <a:ea typeface="+mj-ea"/>
              </a:rPr>
              <a:t>GATE</a:t>
            </a:r>
            <a:r>
              <a:rPr lang="ja-JP" altLang="en-US" sz="2400" b="1" dirty="0">
                <a:solidFill>
                  <a:srgbClr val="1414BC"/>
                </a:solidFill>
                <a:latin typeface="+mj-ea"/>
                <a:ea typeface="+mj-ea"/>
              </a:rPr>
              <a:t>ターミナル</a:t>
            </a:r>
            <a:endParaRPr lang="en-US" altLang="ja-JP" sz="2400" b="1" dirty="0">
              <a:solidFill>
                <a:srgbClr val="1414BC"/>
              </a:solidFill>
              <a:latin typeface="+mj-ea"/>
              <a:ea typeface="+mj-ea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ja-JP" altLang="en-US" sz="2200" dirty="0">
                <a:latin typeface="+mj-ea"/>
                <a:ea typeface="+mj-ea"/>
              </a:rPr>
              <a:t>夢洲・</a:t>
            </a:r>
            <a:r>
              <a:rPr lang="en-US" altLang="ja-JP" sz="2200" dirty="0">
                <a:latin typeface="+mj-ea"/>
                <a:ea typeface="+mj-ea"/>
              </a:rPr>
              <a:t>USJ</a:t>
            </a:r>
            <a:r>
              <a:rPr lang="ja-JP" altLang="en-US" sz="2200" dirty="0">
                <a:latin typeface="+mj-ea"/>
                <a:ea typeface="+mj-ea"/>
              </a:rPr>
              <a:t>・道頓堀など市内へ旅客船での　アクセス（</a:t>
            </a:r>
            <a:r>
              <a:rPr lang="en-US" altLang="ja-JP" sz="2200" dirty="0">
                <a:latin typeface="+mj-ea"/>
                <a:ea typeface="+mj-ea"/>
              </a:rPr>
              <a:t>2025.4</a:t>
            </a:r>
            <a:r>
              <a:rPr lang="ja-JP" altLang="en-US" sz="2200" dirty="0">
                <a:latin typeface="+mj-ea"/>
                <a:ea typeface="+mj-ea"/>
              </a:rPr>
              <a:t>までに発着拠点整備）</a:t>
            </a:r>
            <a:endParaRPr lang="en-US" altLang="ja-JP" sz="2200" dirty="0">
              <a:latin typeface="+mj-ea"/>
              <a:ea typeface="+mj-ea"/>
            </a:endParaRPr>
          </a:p>
          <a:p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・</a:t>
            </a:r>
            <a:r>
              <a:rPr lang="ja-JP" altLang="en-US" sz="2400" b="1" dirty="0">
                <a:solidFill>
                  <a:srgbClr val="1414BC"/>
                </a:solidFill>
                <a:latin typeface="+mj-ea"/>
                <a:ea typeface="+mj-ea"/>
              </a:rPr>
              <a:t>前売りチケット</a:t>
            </a:r>
            <a:r>
              <a:rPr lang="ja-JP" altLang="en-US" sz="2200" dirty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ja-JP" altLang="en-US" sz="2200" dirty="0">
                <a:latin typeface="+mj-ea"/>
                <a:ea typeface="+mj-ea"/>
              </a:rPr>
              <a:t>開幕前～</a:t>
            </a:r>
            <a:r>
              <a:rPr lang="en-US" altLang="ja-JP" sz="2200" dirty="0">
                <a:latin typeface="+mj-ea"/>
                <a:ea typeface="+mj-ea"/>
              </a:rPr>
              <a:t>2025.4.12</a:t>
            </a:r>
            <a:r>
              <a:rPr lang="ja-JP" altLang="en-US" sz="2200" dirty="0">
                <a:latin typeface="+mj-ea"/>
                <a:ea typeface="+mj-ea"/>
              </a:rPr>
              <a:t>）</a:t>
            </a:r>
            <a:endParaRPr lang="en-US" altLang="ja-JP" sz="2200" dirty="0">
              <a:latin typeface="+mj-ea"/>
              <a:ea typeface="+mj-ea"/>
            </a:endParaRPr>
          </a:p>
          <a:p>
            <a:r>
              <a:rPr lang="ja-JP" altLang="en-US" sz="2200" u="sng" dirty="0">
                <a:latin typeface="+mj-ea"/>
                <a:ea typeface="+mj-ea"/>
              </a:rPr>
              <a:t>開幕券</a:t>
            </a:r>
            <a:r>
              <a:rPr lang="ja-JP" altLang="en-US" sz="2200" dirty="0">
                <a:latin typeface="+mj-ea"/>
                <a:ea typeface="+mj-ea"/>
              </a:rPr>
              <a:t>（</a:t>
            </a:r>
            <a:r>
              <a:rPr lang="en-US" altLang="ja-JP" sz="2200" dirty="0">
                <a:latin typeface="+mj-ea"/>
                <a:ea typeface="+mj-ea"/>
              </a:rPr>
              <a:t>4/13</a:t>
            </a:r>
            <a:r>
              <a:rPr lang="ja-JP" altLang="en-US" sz="2200" dirty="0">
                <a:latin typeface="+mj-ea"/>
                <a:ea typeface="+mj-ea"/>
              </a:rPr>
              <a:t>～</a:t>
            </a:r>
            <a:r>
              <a:rPr lang="en-US" altLang="ja-JP" sz="2200" dirty="0">
                <a:latin typeface="+mj-ea"/>
                <a:ea typeface="+mj-ea"/>
              </a:rPr>
              <a:t>4/26</a:t>
            </a:r>
            <a:r>
              <a:rPr lang="ja-JP" altLang="en-US" sz="2200" dirty="0">
                <a:latin typeface="+mj-ea"/>
                <a:ea typeface="+mj-ea"/>
              </a:rPr>
              <a:t>まで</a:t>
            </a:r>
            <a:r>
              <a:rPr lang="en-US" altLang="ja-JP" sz="2200" dirty="0">
                <a:latin typeface="+mj-ea"/>
                <a:ea typeface="+mj-ea"/>
              </a:rPr>
              <a:t> 1</a:t>
            </a:r>
            <a:r>
              <a:rPr lang="ja-JP" altLang="en-US" sz="2200" dirty="0">
                <a:latin typeface="+mj-ea"/>
                <a:ea typeface="+mj-ea"/>
              </a:rPr>
              <a:t>回入場可）</a:t>
            </a:r>
            <a:endParaRPr lang="en-US" altLang="ja-JP" sz="2200" dirty="0">
              <a:latin typeface="+mj-ea"/>
              <a:ea typeface="+mj-ea"/>
            </a:endParaRPr>
          </a:p>
          <a:p>
            <a:r>
              <a:rPr lang="en-US" altLang="ja-JP" dirty="0">
                <a:latin typeface="+mj-ea"/>
                <a:ea typeface="+mj-ea"/>
              </a:rPr>
              <a:t>18</a:t>
            </a:r>
            <a:r>
              <a:rPr lang="ja-JP" altLang="en-US" dirty="0">
                <a:latin typeface="+mj-ea"/>
                <a:ea typeface="+mj-ea"/>
              </a:rPr>
              <a:t>歳以上大人</a:t>
            </a:r>
            <a:r>
              <a:rPr lang="en-US" altLang="ja-JP" dirty="0">
                <a:latin typeface="+mj-ea"/>
                <a:ea typeface="+mj-ea"/>
              </a:rPr>
              <a:t>4,000</a:t>
            </a:r>
            <a:r>
              <a:rPr lang="ja-JP" altLang="en-US" dirty="0">
                <a:latin typeface="+mj-ea"/>
                <a:ea typeface="+mj-ea"/>
              </a:rPr>
              <a:t>円　</a:t>
            </a:r>
            <a:r>
              <a:rPr lang="en-US" altLang="ja-JP" dirty="0">
                <a:latin typeface="+mj-ea"/>
                <a:ea typeface="+mj-ea"/>
              </a:rPr>
              <a:t>12~17</a:t>
            </a:r>
            <a:r>
              <a:rPr lang="ja-JP" altLang="en-US" dirty="0">
                <a:latin typeface="+mj-ea"/>
                <a:ea typeface="+mj-ea"/>
              </a:rPr>
              <a:t>歳中人</a:t>
            </a:r>
            <a:r>
              <a:rPr lang="en-US" altLang="ja-JP" dirty="0">
                <a:latin typeface="+mj-ea"/>
                <a:ea typeface="+mj-ea"/>
              </a:rPr>
              <a:t>2,200</a:t>
            </a:r>
            <a:r>
              <a:rPr lang="ja-JP" altLang="en-US" dirty="0">
                <a:latin typeface="+mj-ea"/>
                <a:ea typeface="+mj-ea"/>
              </a:rPr>
              <a:t>円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sz="2200" u="sng" dirty="0">
                <a:latin typeface="+mj-ea"/>
                <a:ea typeface="+mj-ea"/>
              </a:rPr>
              <a:t>前期券</a:t>
            </a:r>
            <a:r>
              <a:rPr lang="ja-JP" altLang="en-US" sz="2200" dirty="0">
                <a:latin typeface="+mj-ea"/>
                <a:ea typeface="+mj-ea"/>
              </a:rPr>
              <a:t>（</a:t>
            </a:r>
            <a:r>
              <a:rPr lang="en-US" altLang="ja-JP" sz="2200" dirty="0">
                <a:latin typeface="+mj-ea"/>
                <a:ea typeface="+mj-ea"/>
              </a:rPr>
              <a:t>4/13</a:t>
            </a:r>
            <a:r>
              <a:rPr lang="ja-JP" altLang="en-US" sz="2200" dirty="0">
                <a:latin typeface="+mj-ea"/>
                <a:ea typeface="+mj-ea"/>
              </a:rPr>
              <a:t>～</a:t>
            </a:r>
            <a:r>
              <a:rPr lang="en-US" altLang="ja-JP" sz="2200" dirty="0">
                <a:latin typeface="+mj-ea"/>
                <a:ea typeface="+mj-ea"/>
              </a:rPr>
              <a:t>7/18</a:t>
            </a:r>
            <a:r>
              <a:rPr lang="ja-JP" altLang="en-US" sz="2200" dirty="0">
                <a:latin typeface="+mj-ea"/>
                <a:ea typeface="+mj-ea"/>
              </a:rPr>
              <a:t>まで </a:t>
            </a:r>
            <a:r>
              <a:rPr lang="en-US" altLang="ja-JP" sz="2200" dirty="0">
                <a:latin typeface="+mj-ea"/>
                <a:ea typeface="+mj-ea"/>
              </a:rPr>
              <a:t>1</a:t>
            </a:r>
            <a:r>
              <a:rPr lang="ja-JP" altLang="en-US" sz="2200" dirty="0">
                <a:latin typeface="+mj-ea"/>
                <a:ea typeface="+mj-ea"/>
              </a:rPr>
              <a:t>回入場可）</a:t>
            </a:r>
            <a:endParaRPr lang="en-US" altLang="ja-JP" sz="2200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大人</a:t>
            </a:r>
            <a:r>
              <a:rPr lang="en-US" altLang="ja-JP" dirty="0">
                <a:latin typeface="+mj-ea"/>
                <a:ea typeface="+mj-ea"/>
              </a:rPr>
              <a:t>5,000</a:t>
            </a:r>
            <a:r>
              <a:rPr lang="ja-JP" altLang="en-US" dirty="0">
                <a:latin typeface="+mj-ea"/>
                <a:ea typeface="+mj-ea"/>
              </a:rPr>
              <a:t>円　中人</a:t>
            </a:r>
            <a:r>
              <a:rPr lang="en-US" altLang="ja-JP" dirty="0">
                <a:latin typeface="+mj-ea"/>
                <a:ea typeface="+mj-ea"/>
              </a:rPr>
              <a:t>3,000</a:t>
            </a:r>
            <a:r>
              <a:rPr lang="ja-JP" altLang="en-US" dirty="0">
                <a:latin typeface="+mj-ea"/>
                <a:ea typeface="+mj-ea"/>
              </a:rPr>
              <a:t>円　小人</a:t>
            </a:r>
            <a:r>
              <a:rPr lang="en-US" altLang="ja-JP" dirty="0">
                <a:latin typeface="+mj-ea"/>
                <a:ea typeface="+mj-ea"/>
              </a:rPr>
              <a:t>1,200</a:t>
            </a:r>
            <a:r>
              <a:rPr lang="ja-JP" altLang="en-US" dirty="0">
                <a:latin typeface="+mj-ea"/>
                <a:ea typeface="+mj-ea"/>
              </a:rPr>
              <a:t>円</a:t>
            </a:r>
          </a:p>
        </p:txBody>
      </p:sp>
    </p:spTree>
    <p:extLst>
      <p:ext uri="{BB962C8B-B14F-4D97-AF65-F5344CB8AC3E}">
        <p14:creationId xmlns:p14="http://schemas.microsoft.com/office/powerpoint/2010/main" val="168065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DF8EE5-FE34-8ECE-5985-1E08E6B6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8851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rgbClr val="1414BC"/>
                </a:solidFill>
              </a:rPr>
              <a:t>　　　　</a:t>
            </a:r>
            <a:r>
              <a:rPr kumimoji="1" lang="ja-JP" altLang="en-US" sz="4000" b="1" dirty="0">
                <a:solidFill>
                  <a:srgbClr val="1414BC"/>
                </a:solidFill>
                <a:latin typeface="Verdana" panose="020B0604030504040204" pitchFamily="34" charset="0"/>
              </a:rPr>
              <a:t>ユニバーサル・パーティ（貸切）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6ADB218B-9340-08A6-950D-83C1E0CD8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1"/>
            <a:ext cx="4937760" cy="897149"/>
          </a:xfrm>
        </p:spPr>
        <p:txBody>
          <a:bodyPr>
            <a:noAutofit/>
          </a:bodyPr>
          <a:lstStyle/>
          <a:p>
            <a:r>
              <a:rPr lang="ja-JP" altLang="en-US" sz="2500" b="1" dirty="0">
                <a:solidFill>
                  <a:srgbClr val="1414BC"/>
                </a:solidFill>
                <a:latin typeface="+mj-ea"/>
                <a:ea typeface="+mj-ea"/>
              </a:rPr>
              <a:t>ザ・サウンド</a:t>
            </a:r>
            <a:r>
              <a:rPr lang="ja-JP" altLang="en-US" sz="2400" dirty="0">
                <a:latin typeface="+mj-ea"/>
                <a:ea typeface="+mj-ea"/>
              </a:rPr>
              <a:t>≪</a:t>
            </a:r>
            <a:r>
              <a:rPr lang="en-US" altLang="ja-JP" sz="2400" dirty="0">
                <a:latin typeface="+mj-ea"/>
                <a:ea typeface="+mj-ea"/>
              </a:rPr>
              <a:t>100</a:t>
            </a:r>
            <a:r>
              <a:rPr lang="ja-JP" altLang="en-US" sz="2400" dirty="0">
                <a:latin typeface="+mj-ea"/>
                <a:ea typeface="+mj-ea"/>
              </a:rPr>
              <a:t>～</a:t>
            </a:r>
            <a:r>
              <a:rPr lang="en-US" altLang="ja-JP" sz="2400" dirty="0">
                <a:latin typeface="+mj-ea"/>
                <a:ea typeface="+mj-ea"/>
              </a:rPr>
              <a:t>400</a:t>
            </a:r>
            <a:r>
              <a:rPr lang="ja-JP" altLang="en-US" sz="2200" dirty="0">
                <a:latin typeface="+mj-ea"/>
                <a:ea typeface="+mj-ea"/>
              </a:rPr>
              <a:t>名</a:t>
            </a:r>
            <a:r>
              <a:rPr lang="ja-JP" altLang="en-US" sz="2400" dirty="0">
                <a:latin typeface="+mj-ea"/>
                <a:ea typeface="+mj-ea"/>
              </a:rPr>
              <a:t>≫</a:t>
            </a:r>
            <a:endParaRPr lang="en-US" altLang="ja-JP" sz="2400" dirty="0">
              <a:latin typeface="+mj-ea"/>
              <a:ea typeface="+mj-ea"/>
            </a:endParaRPr>
          </a:p>
          <a:p>
            <a:pPr algn="ctr"/>
            <a:r>
              <a:rPr lang="ja-JP" altLang="en-US" sz="2400" dirty="0">
                <a:latin typeface="+mj-ea"/>
                <a:ea typeface="+mj-ea"/>
              </a:rPr>
              <a:t>ステージ</a:t>
            </a:r>
            <a:r>
              <a:rPr lang="en-US" altLang="ja-JP" sz="2400" dirty="0">
                <a:latin typeface="+mj-ea"/>
                <a:ea typeface="+mj-ea"/>
              </a:rPr>
              <a:t>33</a:t>
            </a:r>
            <a:r>
              <a:rPr lang="en-US" altLang="ja-JP" sz="2400" baseline="30000" dirty="0">
                <a:latin typeface="+mj-ea"/>
                <a:ea typeface="+mj-ea"/>
              </a:rPr>
              <a:t>TM</a:t>
            </a:r>
            <a:endParaRPr lang="ja-JP" altLang="en-US" sz="2400" baseline="30000" dirty="0">
              <a:latin typeface="+mj-ea"/>
              <a:ea typeface="+mj-ea"/>
            </a:endParaRP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24F7E94F-A007-D827-7D18-7B1261666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897148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3200" b="1" dirty="0">
                <a:solidFill>
                  <a:srgbClr val="1414BC"/>
                </a:solidFill>
                <a:latin typeface="+mj-ea"/>
                <a:ea typeface="+mj-ea"/>
              </a:rPr>
              <a:t>ザ・ショータイム</a:t>
            </a:r>
            <a:r>
              <a:rPr lang="ja-JP" altLang="en-US" sz="3100" dirty="0">
                <a:latin typeface="+mj-ea"/>
                <a:ea typeface="+mj-ea"/>
              </a:rPr>
              <a:t>≪</a:t>
            </a:r>
            <a:r>
              <a:rPr lang="en-US" altLang="ja-JP" sz="3100" dirty="0">
                <a:latin typeface="+mj-ea"/>
                <a:ea typeface="+mj-ea"/>
              </a:rPr>
              <a:t>90</a:t>
            </a:r>
            <a:r>
              <a:rPr lang="ja-JP" altLang="en-US" sz="3100" dirty="0">
                <a:latin typeface="+mj-ea"/>
                <a:ea typeface="+mj-ea"/>
              </a:rPr>
              <a:t>～</a:t>
            </a:r>
            <a:r>
              <a:rPr lang="en-US" altLang="ja-JP" sz="3100" dirty="0">
                <a:latin typeface="+mj-ea"/>
                <a:ea typeface="+mj-ea"/>
              </a:rPr>
              <a:t>240</a:t>
            </a:r>
            <a:r>
              <a:rPr lang="ja-JP" altLang="en-US" sz="2800" dirty="0">
                <a:latin typeface="+mj-ea"/>
                <a:ea typeface="+mj-ea"/>
              </a:rPr>
              <a:t>名</a:t>
            </a:r>
            <a:r>
              <a:rPr lang="ja-JP" altLang="en-US" sz="3100" dirty="0">
                <a:latin typeface="+mj-ea"/>
                <a:ea typeface="+mj-ea"/>
              </a:rPr>
              <a:t>≫</a:t>
            </a:r>
            <a:endParaRPr lang="en-US" altLang="ja-JP" sz="3100" dirty="0">
              <a:latin typeface="+mj-ea"/>
              <a:ea typeface="+mj-ea"/>
            </a:endParaRPr>
          </a:p>
          <a:p>
            <a:pPr algn="ctr"/>
            <a:r>
              <a:rPr lang="ja-JP" altLang="en-US" sz="3100" dirty="0">
                <a:latin typeface="+mj-ea"/>
                <a:ea typeface="+mj-ea"/>
              </a:rPr>
              <a:t>ピーコック・シアター</a:t>
            </a:r>
            <a:endParaRPr lang="ja-JP" altLang="en-US" sz="3100" baseline="30000" dirty="0">
              <a:latin typeface="+mj-ea"/>
              <a:ea typeface="+mj-ea"/>
            </a:endParaRPr>
          </a:p>
        </p:txBody>
      </p:sp>
      <p:pic>
        <p:nvPicPr>
          <p:cNvPr id="16" name="コンテンツ プレースホルダー 15">
            <a:extLst>
              <a:ext uri="{FF2B5EF4-FFF2-40B4-BE49-F238E27FC236}">
                <a16:creationId xmlns:a16="http://schemas.microsoft.com/office/drawing/2014/main" id="{A1326E3C-40AF-5953-9FD6-7439B1CB20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7530" y="2936546"/>
            <a:ext cx="4935341" cy="3286125"/>
          </a:xfrm>
        </p:spPr>
      </p:pic>
      <p:pic>
        <p:nvPicPr>
          <p:cNvPr id="18" name="コンテンツ プレースホルダー 17">
            <a:extLst>
              <a:ext uri="{FF2B5EF4-FFF2-40B4-BE49-F238E27FC236}">
                <a16:creationId xmlns:a16="http://schemas.microsoft.com/office/drawing/2014/main" id="{2FD59333-A520-6305-B9C4-9F9622B44C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19129" y="2936545"/>
            <a:ext cx="4935341" cy="3286125"/>
          </a:xfr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DAC2446-F58A-2A5D-F7CE-54795E1E8A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006" y="567167"/>
            <a:ext cx="1813048" cy="950484"/>
          </a:xfrm>
          <a:prstGeom prst="rect">
            <a:avLst/>
          </a:prstGeom>
          <a:solidFill>
            <a:srgbClr val="1414BC"/>
          </a:solidFill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0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81305-802D-DF6A-0378-08C56053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>
                <a:solidFill>
                  <a:srgbClr val="1414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UNIVERSAL PARTY</a:t>
            </a:r>
            <a:br>
              <a:rPr kumimoji="1" lang="en-US" altLang="ja-JP" dirty="0">
                <a:solidFill>
                  <a:srgbClr val="1414BC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1" lang="en-US" altLang="ja-JP" sz="4000" b="1" spc="0" dirty="0">
                <a:solidFill>
                  <a:srgbClr val="1414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SOUND  </a:t>
            </a:r>
            <a:r>
              <a:rPr kumimoji="1" lang="en-US" altLang="ja-JP" sz="2800" b="1" dirty="0">
                <a:solidFill>
                  <a:srgbClr val="1414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 Stage33</a:t>
            </a:r>
            <a:r>
              <a:rPr kumimoji="1" lang="en-US" altLang="ja-JP" sz="2800" b="1" baseline="30000" dirty="0">
                <a:solidFill>
                  <a:srgbClr val="1414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TM</a:t>
            </a:r>
            <a:r>
              <a:rPr kumimoji="1" lang="ja-JP" altLang="en-US" sz="2800" b="1" dirty="0">
                <a:solidFill>
                  <a:srgbClr val="1414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　</a:t>
            </a:r>
            <a:endParaRPr kumimoji="1" lang="ja-JP" altLang="en-US" sz="2800" b="1" dirty="0">
              <a:solidFill>
                <a:srgbClr val="1414BC"/>
              </a:solidFill>
              <a:latin typeface="Verdana" panose="020B060403050404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11F17B-CC66-0BF4-2A36-720514539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044557"/>
            <a:ext cx="4937760" cy="4150759"/>
          </a:xfrm>
        </p:spPr>
        <p:txBody>
          <a:bodyPr>
            <a:normAutofit fontScale="62500" lnSpcReduction="20000"/>
          </a:bodyPr>
          <a:lstStyle/>
          <a:p>
            <a:endParaRPr kumimoji="1" lang="en-US" altLang="ja-JP" sz="2400" b="1" dirty="0">
              <a:solidFill>
                <a:srgbClr val="1414B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kumimoji="1" lang="ja-JP" altLang="en-US" sz="3400" b="1" dirty="0">
                <a:solidFill>
                  <a:srgbClr val="1414BC"/>
                </a:solidFill>
                <a:latin typeface="+mj-ea"/>
                <a:ea typeface="+mj-ea"/>
              </a:rPr>
              <a:t>≪着席ビュッフェ料理≫２時間</a:t>
            </a:r>
            <a:endParaRPr kumimoji="1" lang="en-US" altLang="ja-JP" sz="34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3100" dirty="0">
                <a:latin typeface="+mj-ea"/>
                <a:ea typeface="+mj-ea"/>
              </a:rPr>
              <a:t>・大人（</a:t>
            </a:r>
            <a:r>
              <a:rPr lang="en-US" altLang="ja-JP" sz="3100" dirty="0">
                <a:latin typeface="+mj-ea"/>
                <a:ea typeface="+mj-ea"/>
              </a:rPr>
              <a:t>12</a:t>
            </a:r>
            <a:r>
              <a:rPr lang="ja-JP" altLang="en-US" sz="3100" dirty="0">
                <a:latin typeface="+mj-ea"/>
                <a:ea typeface="+mj-ea"/>
              </a:rPr>
              <a:t>歳以上</a:t>
            </a:r>
            <a:r>
              <a:rPr lang="ja-JP" altLang="en-US" sz="3100" spc="100" dirty="0">
                <a:latin typeface="+mj-ea"/>
                <a:ea typeface="+mj-ea"/>
              </a:rPr>
              <a:t>）</a:t>
            </a:r>
            <a:r>
              <a:rPr kumimoji="1" lang="en-US" altLang="ja-JP" sz="3100" dirty="0">
                <a:latin typeface="+mj-ea"/>
                <a:ea typeface="+mj-ea"/>
              </a:rPr>
              <a:t>¥18,000</a:t>
            </a:r>
            <a:r>
              <a:rPr kumimoji="1" lang="ja-JP" altLang="en-US" sz="2400" spc="-100" dirty="0">
                <a:latin typeface="+mj-ea"/>
                <a:ea typeface="+mj-ea"/>
              </a:rPr>
              <a:t>（税込）～</a:t>
            </a:r>
            <a:endParaRPr kumimoji="1" lang="en-US" altLang="ja-JP" sz="2400" spc="-1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3000" dirty="0">
                <a:latin typeface="+mj-ea"/>
                <a:ea typeface="+mj-ea"/>
              </a:rPr>
              <a:t>・子供（</a:t>
            </a:r>
            <a:r>
              <a:rPr lang="en-US" altLang="ja-JP" sz="3000" dirty="0">
                <a:latin typeface="+mj-ea"/>
                <a:ea typeface="+mj-ea"/>
              </a:rPr>
              <a:t>4</a:t>
            </a:r>
            <a:r>
              <a:rPr lang="ja-JP" altLang="en-US" sz="3000" dirty="0">
                <a:latin typeface="+mj-ea"/>
                <a:ea typeface="+mj-ea"/>
              </a:rPr>
              <a:t>～</a:t>
            </a:r>
            <a:r>
              <a:rPr lang="en-US" altLang="ja-JP" sz="3000" dirty="0">
                <a:latin typeface="+mj-ea"/>
                <a:ea typeface="+mj-ea"/>
              </a:rPr>
              <a:t>11</a:t>
            </a:r>
            <a:r>
              <a:rPr lang="ja-JP" altLang="en-US" sz="3000" dirty="0">
                <a:latin typeface="+mj-ea"/>
                <a:ea typeface="+mj-ea"/>
              </a:rPr>
              <a:t>歳）￥</a:t>
            </a:r>
            <a:r>
              <a:rPr lang="en-US" altLang="ja-JP" sz="3000" dirty="0">
                <a:latin typeface="+mj-ea"/>
                <a:ea typeface="+mj-ea"/>
              </a:rPr>
              <a:t>15</a:t>
            </a:r>
            <a:r>
              <a:rPr kumimoji="1" lang="en-US" altLang="ja-JP" sz="3000" dirty="0">
                <a:latin typeface="+mj-ea"/>
                <a:ea typeface="+mj-ea"/>
              </a:rPr>
              <a:t>,000</a:t>
            </a:r>
            <a:r>
              <a:rPr kumimoji="1" lang="ja-JP" altLang="en-US" sz="2400" spc="-100" dirty="0">
                <a:latin typeface="+mj-ea"/>
                <a:ea typeface="+mj-ea"/>
              </a:rPr>
              <a:t>（税込）～</a:t>
            </a:r>
            <a:endParaRPr kumimoji="1" lang="en-US" altLang="ja-JP" sz="2400" spc="-100" dirty="0">
              <a:latin typeface="+mj-ea"/>
              <a:ea typeface="+mj-ea"/>
            </a:endParaRPr>
          </a:p>
          <a:p>
            <a:endParaRPr kumimoji="1" lang="en-US" altLang="ja-JP" sz="24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kumimoji="1" lang="ja-JP" altLang="en-US" sz="3400" b="1" dirty="0">
                <a:solidFill>
                  <a:srgbClr val="1414BC"/>
                </a:solidFill>
                <a:latin typeface="+mj-ea"/>
                <a:ea typeface="+mj-ea"/>
              </a:rPr>
              <a:t>≪フリードリンク≫</a:t>
            </a:r>
            <a:endParaRPr kumimoji="1" lang="en-US" altLang="ja-JP" sz="3400" dirty="0">
              <a:latin typeface="+mj-ea"/>
              <a:ea typeface="+mj-ea"/>
            </a:endParaRPr>
          </a:p>
          <a:p>
            <a:endParaRPr lang="en-US" altLang="ja-JP" sz="24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3400" b="1" dirty="0">
                <a:solidFill>
                  <a:srgbClr val="1414BC"/>
                </a:solidFill>
                <a:latin typeface="+mj-ea"/>
                <a:ea typeface="+mj-ea"/>
              </a:rPr>
              <a:t>≪スタジオ・パス付≫</a:t>
            </a:r>
            <a:endParaRPr lang="en-US" altLang="ja-JP" sz="34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  </a:t>
            </a:r>
            <a:r>
              <a:rPr lang="ja-JP" altLang="en-US" sz="3000" dirty="0">
                <a:latin typeface="+mj-ea"/>
                <a:ea typeface="+mj-ea"/>
              </a:rPr>
              <a:t>・大人 ￥</a:t>
            </a:r>
            <a:r>
              <a:rPr lang="en-US" altLang="ja-JP" sz="3000" dirty="0">
                <a:latin typeface="+mj-ea"/>
                <a:ea typeface="+mj-ea"/>
              </a:rPr>
              <a:t>8,600</a:t>
            </a:r>
            <a:r>
              <a:rPr lang="ja-JP" altLang="en-US" sz="2400" spc="-100" dirty="0">
                <a:latin typeface="+mj-ea"/>
                <a:ea typeface="+mj-ea"/>
              </a:rPr>
              <a:t>（税込）～</a:t>
            </a:r>
            <a:endParaRPr lang="en-US" altLang="ja-JP" sz="2400" spc="-1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　   　　　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　　　　　 　　　　 　　　　　　　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2B6CD4-17BB-6C53-0911-35D0D8050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972638"/>
            <a:ext cx="4937760" cy="4150759"/>
          </a:xfrm>
        </p:spPr>
        <p:txBody>
          <a:bodyPr>
            <a:normAutofit fontScale="62500" lnSpcReduction="20000"/>
          </a:bodyPr>
          <a:lstStyle/>
          <a:p>
            <a:endParaRPr kumimoji="1" lang="en-US" altLang="ja-JP" sz="2400" b="1" dirty="0">
              <a:solidFill>
                <a:srgbClr val="1414BC"/>
              </a:solidFill>
              <a:latin typeface="Verdana" panose="020B0604030504040204" pitchFamily="34" charset="0"/>
            </a:endParaRPr>
          </a:p>
          <a:p>
            <a:r>
              <a:rPr kumimoji="1" lang="ja-JP" altLang="en-US" sz="3400" b="1" dirty="0">
                <a:solidFill>
                  <a:srgbClr val="1414BC"/>
                </a:solidFill>
                <a:latin typeface="+mj-ea"/>
                <a:ea typeface="+mj-ea"/>
              </a:rPr>
              <a:t>≪着席コース料理≫</a:t>
            </a:r>
            <a:r>
              <a:rPr kumimoji="1" lang="en-US" altLang="ja-JP" sz="3400" b="1" dirty="0">
                <a:solidFill>
                  <a:srgbClr val="1414BC"/>
                </a:solidFill>
                <a:latin typeface="+mj-ea"/>
                <a:ea typeface="+mj-ea"/>
              </a:rPr>
              <a:t>2</a:t>
            </a:r>
            <a:r>
              <a:rPr kumimoji="1" lang="ja-JP" altLang="en-US" sz="3400" b="1" dirty="0">
                <a:solidFill>
                  <a:srgbClr val="1414BC"/>
                </a:solidFill>
                <a:latin typeface="+mj-ea"/>
                <a:ea typeface="+mj-ea"/>
              </a:rPr>
              <a:t>時間</a:t>
            </a:r>
            <a:r>
              <a:rPr kumimoji="1" lang="en-US" altLang="ja-JP" sz="3400" b="1" dirty="0">
                <a:solidFill>
                  <a:srgbClr val="1414BC"/>
                </a:solidFill>
                <a:latin typeface="+mj-ea"/>
                <a:ea typeface="+mj-ea"/>
              </a:rPr>
              <a:t>30</a:t>
            </a:r>
            <a:r>
              <a:rPr kumimoji="1" lang="ja-JP" altLang="en-US" sz="3400" b="1" dirty="0">
                <a:solidFill>
                  <a:srgbClr val="1414BC"/>
                </a:solidFill>
                <a:latin typeface="+mj-ea"/>
                <a:ea typeface="+mj-ea"/>
              </a:rPr>
              <a:t>分</a:t>
            </a:r>
            <a:endParaRPr kumimoji="1" lang="en-US" altLang="ja-JP" sz="34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3000" dirty="0">
                <a:latin typeface="+mj-ea"/>
                <a:ea typeface="+mj-ea"/>
              </a:rPr>
              <a:t>・大人（</a:t>
            </a:r>
            <a:r>
              <a:rPr lang="en-US" altLang="ja-JP" sz="3000" dirty="0">
                <a:latin typeface="+mj-ea"/>
                <a:ea typeface="+mj-ea"/>
              </a:rPr>
              <a:t>12</a:t>
            </a:r>
            <a:r>
              <a:rPr lang="ja-JP" altLang="en-US" sz="3000" dirty="0">
                <a:latin typeface="+mj-ea"/>
                <a:ea typeface="+mj-ea"/>
              </a:rPr>
              <a:t>歳以上）</a:t>
            </a:r>
            <a:r>
              <a:rPr kumimoji="1" lang="ja-JP" altLang="en-US" sz="3000" dirty="0">
                <a:latin typeface="+mj-ea"/>
                <a:ea typeface="+mj-ea"/>
              </a:rPr>
              <a:t>￥</a:t>
            </a:r>
            <a:r>
              <a:rPr kumimoji="1" lang="en-US" altLang="ja-JP" sz="3000" dirty="0">
                <a:latin typeface="+mj-ea"/>
                <a:ea typeface="+mj-ea"/>
              </a:rPr>
              <a:t>22,000</a:t>
            </a:r>
            <a:r>
              <a:rPr kumimoji="1" lang="ja-JP" altLang="en-US" sz="2400" spc="-100" dirty="0">
                <a:latin typeface="+mj-ea"/>
                <a:ea typeface="+mj-ea"/>
              </a:rPr>
              <a:t>（税込）～</a:t>
            </a:r>
            <a:endParaRPr kumimoji="1" lang="en-US" altLang="ja-JP" sz="2400" spc="-1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3000" dirty="0">
                <a:latin typeface="+mj-ea"/>
                <a:ea typeface="+mj-ea"/>
              </a:rPr>
              <a:t>・子供（</a:t>
            </a:r>
            <a:r>
              <a:rPr lang="en-US" altLang="ja-JP" sz="3000" dirty="0">
                <a:latin typeface="+mj-ea"/>
                <a:ea typeface="+mj-ea"/>
              </a:rPr>
              <a:t>4</a:t>
            </a:r>
            <a:r>
              <a:rPr lang="ja-JP" altLang="en-US" sz="3000" dirty="0">
                <a:latin typeface="+mj-ea"/>
                <a:ea typeface="+mj-ea"/>
              </a:rPr>
              <a:t>～</a:t>
            </a:r>
            <a:r>
              <a:rPr lang="en-US" altLang="ja-JP" sz="3000" dirty="0">
                <a:latin typeface="+mj-ea"/>
                <a:ea typeface="+mj-ea"/>
              </a:rPr>
              <a:t>11</a:t>
            </a:r>
            <a:r>
              <a:rPr lang="ja-JP" altLang="en-US" sz="3000" dirty="0">
                <a:latin typeface="+mj-ea"/>
                <a:ea typeface="+mj-ea"/>
              </a:rPr>
              <a:t>歳）</a:t>
            </a:r>
            <a:r>
              <a:rPr kumimoji="1" lang="ja-JP" altLang="en-US" sz="3000" dirty="0">
                <a:latin typeface="+mj-ea"/>
                <a:ea typeface="+mj-ea"/>
              </a:rPr>
              <a:t>￥</a:t>
            </a:r>
            <a:r>
              <a:rPr kumimoji="1" lang="en-US" altLang="ja-JP" sz="3000" dirty="0">
                <a:latin typeface="+mj-ea"/>
                <a:ea typeface="+mj-ea"/>
              </a:rPr>
              <a:t>16,000</a:t>
            </a:r>
            <a:r>
              <a:rPr kumimoji="1" lang="ja-JP" altLang="en-US" sz="2400" dirty="0">
                <a:latin typeface="+mj-ea"/>
                <a:ea typeface="+mj-ea"/>
              </a:rPr>
              <a:t>（</a:t>
            </a:r>
            <a:r>
              <a:rPr kumimoji="1" lang="ja-JP" altLang="en-US" sz="2400" spc="-100" dirty="0">
                <a:latin typeface="+mj-ea"/>
                <a:ea typeface="+mj-ea"/>
              </a:rPr>
              <a:t>税込）～</a:t>
            </a:r>
            <a:endParaRPr kumimoji="1" lang="en-US" altLang="ja-JP" sz="2400" spc="-100" dirty="0">
              <a:latin typeface="+mj-ea"/>
              <a:ea typeface="+mj-ea"/>
            </a:endParaRPr>
          </a:p>
          <a:p>
            <a:endParaRPr lang="en-US" altLang="ja-JP" sz="24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3400" b="1" dirty="0">
                <a:solidFill>
                  <a:srgbClr val="1414BC"/>
                </a:solidFill>
                <a:latin typeface="+mj-ea"/>
                <a:ea typeface="+mj-ea"/>
              </a:rPr>
              <a:t>≪フリードリンク≫</a:t>
            </a:r>
            <a:endParaRPr lang="en-US" altLang="ja-JP" sz="3400" b="1" dirty="0">
              <a:solidFill>
                <a:srgbClr val="1414BC"/>
              </a:solidFill>
              <a:latin typeface="+mj-ea"/>
              <a:ea typeface="+mj-ea"/>
            </a:endParaRPr>
          </a:p>
          <a:p>
            <a:endParaRPr kumimoji="1" lang="en-US" altLang="ja-JP" sz="24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kumimoji="1" lang="ja-JP" altLang="en-US" sz="3400" b="1" dirty="0">
                <a:solidFill>
                  <a:srgbClr val="1414BC"/>
                </a:solidFill>
                <a:latin typeface="+mj-ea"/>
                <a:ea typeface="+mj-ea"/>
              </a:rPr>
              <a:t>≪スタジオ・パス付≫</a:t>
            </a:r>
            <a:endParaRPr kumimoji="1" lang="en-US" altLang="ja-JP" sz="34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  </a:t>
            </a:r>
            <a:r>
              <a:rPr kumimoji="1" lang="ja-JP" altLang="en-US" sz="3000" dirty="0">
                <a:latin typeface="+mj-ea"/>
                <a:ea typeface="+mj-ea"/>
              </a:rPr>
              <a:t>・大人　￥</a:t>
            </a:r>
            <a:r>
              <a:rPr kumimoji="1" lang="en-US" altLang="ja-JP" sz="3000" dirty="0">
                <a:latin typeface="+mj-ea"/>
                <a:ea typeface="+mj-ea"/>
              </a:rPr>
              <a:t>8,600</a:t>
            </a:r>
            <a:r>
              <a:rPr kumimoji="1" lang="ja-JP" altLang="en-US" sz="2400" spc="-100" dirty="0">
                <a:latin typeface="+mj-ea"/>
                <a:ea typeface="+mj-ea"/>
              </a:rPr>
              <a:t>（税込）～</a:t>
            </a:r>
            <a:endParaRPr kumimoji="1" lang="ja-JP" altLang="en-US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52E3F2-0A4E-625F-5623-93C795E7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>
                <a:solidFill>
                  <a:srgbClr val="1414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UNIVERSAL PARTY</a:t>
            </a:r>
            <a:br>
              <a:rPr kumimoji="1" lang="en-US" altLang="ja-JP" dirty="0"/>
            </a:br>
            <a:r>
              <a:rPr kumimoji="1" lang="en-US" altLang="ja-JP" sz="4000" b="1" spc="-30" dirty="0">
                <a:solidFill>
                  <a:srgbClr val="1414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SHOW TIME </a:t>
            </a:r>
            <a:r>
              <a:rPr kumimoji="1" lang="en-US" altLang="ja-JP" sz="4000" b="1" dirty="0">
                <a:solidFill>
                  <a:srgbClr val="1414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1" lang="en-US" altLang="ja-JP" sz="2800" b="1" dirty="0">
                <a:solidFill>
                  <a:srgbClr val="1414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 PEACOCK THEATER</a:t>
            </a:r>
            <a:endParaRPr kumimoji="1" lang="ja-JP" altLang="en-US" sz="2800" b="1" dirty="0">
              <a:solidFill>
                <a:srgbClr val="1414BC"/>
              </a:solidFill>
              <a:latin typeface="Verdana" panose="020B060403050404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1036F1-9C9A-E886-80A7-7AA384E58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044557"/>
            <a:ext cx="4937760" cy="4218220"/>
          </a:xfrm>
        </p:spPr>
        <p:txBody>
          <a:bodyPr>
            <a:normAutofit fontScale="92500" lnSpcReduction="20000"/>
          </a:bodyPr>
          <a:lstStyle/>
          <a:p>
            <a:endParaRPr kumimoji="1" lang="en-US" altLang="ja-JP" sz="2000" b="1" dirty="0">
              <a:solidFill>
                <a:srgbClr val="1414B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kumimoji="1" lang="ja-JP" altLang="en-US" sz="2600" b="1" dirty="0">
                <a:solidFill>
                  <a:srgbClr val="1414BC"/>
                </a:solidFill>
                <a:latin typeface="+mj-ea"/>
                <a:ea typeface="+mj-ea"/>
              </a:rPr>
              <a:t>≪着席ビュッフェ料理≫２時間</a:t>
            </a:r>
            <a:endParaRPr kumimoji="1" lang="en-US" altLang="ja-JP" sz="26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2200" dirty="0">
                <a:latin typeface="+mj-ea"/>
                <a:ea typeface="+mj-ea"/>
              </a:rPr>
              <a:t>　</a:t>
            </a:r>
            <a:r>
              <a:rPr lang="ja-JP" altLang="en-US" sz="2100" dirty="0">
                <a:latin typeface="+mj-ea"/>
                <a:ea typeface="+mj-ea"/>
              </a:rPr>
              <a:t>・大人（</a:t>
            </a:r>
            <a:r>
              <a:rPr lang="en-US" altLang="ja-JP" sz="2100" dirty="0">
                <a:latin typeface="+mj-ea"/>
                <a:ea typeface="+mj-ea"/>
              </a:rPr>
              <a:t>12</a:t>
            </a:r>
            <a:r>
              <a:rPr lang="ja-JP" altLang="en-US" sz="2100" dirty="0">
                <a:latin typeface="+mj-ea"/>
                <a:ea typeface="+mj-ea"/>
              </a:rPr>
              <a:t>歳以上） </a:t>
            </a:r>
            <a:r>
              <a:rPr kumimoji="1" lang="en-US" altLang="ja-JP" sz="2100" dirty="0">
                <a:latin typeface="+mj-ea"/>
                <a:ea typeface="+mj-ea"/>
              </a:rPr>
              <a:t>¥19,000</a:t>
            </a:r>
            <a:r>
              <a:rPr kumimoji="1" lang="ja-JP" altLang="en-US" sz="1600" spc="-100" dirty="0">
                <a:latin typeface="+mj-ea"/>
                <a:ea typeface="+mj-ea"/>
              </a:rPr>
              <a:t>（税込）～</a:t>
            </a:r>
            <a:endParaRPr kumimoji="1" lang="en-US" altLang="ja-JP" sz="1600" spc="-100" dirty="0">
              <a:latin typeface="+mj-ea"/>
              <a:ea typeface="+mj-ea"/>
            </a:endParaRPr>
          </a:p>
          <a:p>
            <a:r>
              <a:rPr lang="ja-JP" altLang="en-US" sz="2200" dirty="0">
                <a:latin typeface="+mj-ea"/>
                <a:ea typeface="+mj-ea"/>
              </a:rPr>
              <a:t>　</a:t>
            </a:r>
            <a:r>
              <a:rPr lang="ja-JP" altLang="en-US" sz="2100" dirty="0">
                <a:latin typeface="+mj-ea"/>
                <a:ea typeface="+mj-ea"/>
              </a:rPr>
              <a:t>・子供（</a:t>
            </a:r>
            <a:r>
              <a:rPr lang="en-US" altLang="ja-JP" sz="2100" dirty="0">
                <a:latin typeface="+mj-ea"/>
                <a:ea typeface="+mj-ea"/>
              </a:rPr>
              <a:t>4</a:t>
            </a:r>
            <a:r>
              <a:rPr lang="ja-JP" altLang="en-US" sz="2100" dirty="0">
                <a:latin typeface="+mj-ea"/>
                <a:ea typeface="+mj-ea"/>
              </a:rPr>
              <a:t>～</a:t>
            </a:r>
            <a:r>
              <a:rPr lang="en-US" altLang="ja-JP" sz="2100" dirty="0">
                <a:latin typeface="+mj-ea"/>
                <a:ea typeface="+mj-ea"/>
              </a:rPr>
              <a:t>11</a:t>
            </a:r>
            <a:r>
              <a:rPr lang="ja-JP" altLang="en-US" sz="2100" dirty="0">
                <a:latin typeface="+mj-ea"/>
                <a:ea typeface="+mj-ea"/>
              </a:rPr>
              <a:t>歳）</a:t>
            </a:r>
            <a:r>
              <a:rPr kumimoji="1" lang="ja-JP" altLang="en-US" sz="2100" dirty="0">
                <a:latin typeface="+mj-ea"/>
                <a:ea typeface="+mj-ea"/>
              </a:rPr>
              <a:t>￥</a:t>
            </a:r>
            <a:r>
              <a:rPr kumimoji="1" lang="en-US" altLang="ja-JP" sz="2100" dirty="0">
                <a:latin typeface="+mj-ea"/>
                <a:ea typeface="+mj-ea"/>
              </a:rPr>
              <a:t>16,000</a:t>
            </a:r>
            <a:r>
              <a:rPr kumimoji="1" lang="ja-JP" altLang="en-US" sz="1600" spc="-100" dirty="0">
                <a:latin typeface="+mj-ea"/>
                <a:ea typeface="+mj-ea"/>
              </a:rPr>
              <a:t>（税込）～</a:t>
            </a:r>
            <a:endParaRPr kumimoji="1" lang="en-US" altLang="ja-JP" sz="1600" spc="-100" dirty="0">
              <a:latin typeface="+mj-ea"/>
              <a:ea typeface="+mj-ea"/>
            </a:endParaRPr>
          </a:p>
          <a:p>
            <a:endParaRPr kumimoji="1" lang="en-US" altLang="ja-JP" sz="22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kumimoji="1" lang="ja-JP" altLang="en-US" sz="2600" b="1" dirty="0">
                <a:solidFill>
                  <a:srgbClr val="1414BC"/>
                </a:solidFill>
                <a:latin typeface="+mj-ea"/>
                <a:ea typeface="+mj-ea"/>
              </a:rPr>
              <a:t>≪フリードリンク≫</a:t>
            </a:r>
            <a:endParaRPr kumimoji="1" lang="en-US" altLang="ja-JP" sz="2600" dirty="0">
              <a:latin typeface="+mj-ea"/>
              <a:ea typeface="+mj-ea"/>
            </a:endParaRPr>
          </a:p>
          <a:p>
            <a:endParaRPr lang="en-US" altLang="ja-JP" sz="22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2600" b="1" dirty="0">
                <a:solidFill>
                  <a:srgbClr val="1414BC"/>
                </a:solidFill>
                <a:latin typeface="+mj-ea"/>
                <a:ea typeface="+mj-ea"/>
              </a:rPr>
              <a:t>≪スタジオ・パス付≫</a:t>
            </a:r>
            <a:endParaRPr lang="en-US" altLang="ja-JP" sz="26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2200" dirty="0">
                <a:latin typeface="+mj-ea"/>
                <a:ea typeface="+mj-ea"/>
              </a:rPr>
              <a:t>　</a:t>
            </a:r>
            <a:r>
              <a:rPr lang="ja-JP" altLang="en-US" sz="2100" dirty="0">
                <a:latin typeface="+mj-ea"/>
                <a:ea typeface="+mj-ea"/>
              </a:rPr>
              <a:t>・大人　￥</a:t>
            </a:r>
            <a:r>
              <a:rPr lang="en-US" altLang="ja-JP" sz="2100" dirty="0">
                <a:latin typeface="+mj-ea"/>
                <a:ea typeface="+mj-ea"/>
              </a:rPr>
              <a:t>8,600</a:t>
            </a:r>
            <a:r>
              <a:rPr lang="ja-JP" altLang="en-US" sz="1600" spc="-100" dirty="0">
                <a:latin typeface="+mj-ea"/>
                <a:ea typeface="+mj-ea"/>
              </a:rPr>
              <a:t>（税込）～</a:t>
            </a:r>
            <a:endParaRPr lang="en-US" altLang="ja-JP" sz="1600" spc="-100" dirty="0">
              <a:latin typeface="+mj-ea"/>
              <a:ea typeface="+mj-ea"/>
            </a:endParaRPr>
          </a:p>
          <a:p>
            <a:r>
              <a:rPr lang="ja-JP" altLang="en-US" sz="2200" dirty="0">
                <a:latin typeface="+mj-ea"/>
                <a:ea typeface="+mj-ea"/>
              </a:rPr>
              <a:t>　　   　　　</a:t>
            </a:r>
            <a:endParaRPr lang="en-US" altLang="ja-JP" sz="2200" dirty="0">
              <a:latin typeface="+mj-ea"/>
              <a:ea typeface="+mj-ea"/>
            </a:endParaRPr>
          </a:p>
          <a:p>
            <a:endParaRPr kumimoji="1" lang="en-US" altLang="ja-JP" sz="2000" b="1" dirty="0">
              <a:solidFill>
                <a:srgbClr val="1414B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8D9BD0C-6351-235C-1879-670237E5D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044557"/>
            <a:ext cx="4937760" cy="4218219"/>
          </a:xfrm>
        </p:spPr>
        <p:txBody>
          <a:bodyPr>
            <a:normAutofit fontScale="92500" lnSpcReduction="20000"/>
          </a:bodyPr>
          <a:lstStyle/>
          <a:p>
            <a:endParaRPr kumimoji="1" lang="en-US" altLang="ja-JP" dirty="0"/>
          </a:p>
          <a:p>
            <a:r>
              <a:rPr lang="ja-JP" altLang="en-US" sz="2600" b="1" dirty="0">
                <a:solidFill>
                  <a:srgbClr val="1414BC"/>
                </a:solidFill>
                <a:latin typeface="+mj-ea"/>
                <a:ea typeface="+mj-ea"/>
              </a:rPr>
              <a:t>≪着席コース料理≫　なし</a:t>
            </a:r>
            <a:r>
              <a:rPr lang="en-US" altLang="ja-JP" sz="2600" b="1" dirty="0">
                <a:solidFill>
                  <a:srgbClr val="1414BC"/>
                </a:solidFill>
                <a:latin typeface="+mj-ea"/>
                <a:ea typeface="+mj-ea"/>
              </a:rPr>
              <a:t> </a:t>
            </a:r>
            <a:endParaRPr kumimoji="1" lang="ja-JP" altLang="en-US" sz="2600" b="1" dirty="0">
              <a:solidFill>
                <a:srgbClr val="1414B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2242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B54D69-519D-E216-32CC-32B17116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287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rgbClr val="1414BC"/>
                </a:solidFill>
                <a:latin typeface="Verdana" panose="020B0604030504040204" pitchFamily="34" charset="0"/>
              </a:rPr>
              <a:t>パーティープラン（未定）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A16A0F-9CF3-14B0-640D-81943A6B9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599"/>
          </a:xfrm>
        </p:spPr>
        <p:txBody>
          <a:bodyPr>
            <a:normAutofit/>
          </a:bodyPr>
          <a:lstStyle/>
          <a:p>
            <a:r>
              <a:rPr lang="ja-JP" altLang="en-US" sz="2600" b="1" dirty="0">
                <a:solidFill>
                  <a:srgbClr val="1414BC"/>
                </a:solidFill>
                <a:latin typeface="+mj-ea"/>
                <a:ea typeface="+mj-ea"/>
              </a:rPr>
              <a:t>≪収容人数</a:t>
            </a:r>
            <a:r>
              <a:rPr lang="en-US" altLang="ja-JP" sz="2600" b="1" dirty="0">
                <a:solidFill>
                  <a:srgbClr val="1414BC"/>
                </a:solidFill>
                <a:latin typeface="+mj-ea"/>
                <a:ea typeface="+mj-ea"/>
              </a:rPr>
              <a:t>max</a:t>
            </a:r>
            <a:r>
              <a:rPr lang="ja-JP" altLang="en-US" sz="2600" b="1" dirty="0">
                <a:solidFill>
                  <a:srgbClr val="1414BC"/>
                </a:solidFill>
                <a:latin typeface="+mj-ea"/>
                <a:ea typeface="+mj-ea"/>
              </a:rPr>
              <a:t>≫</a:t>
            </a:r>
            <a:endParaRPr lang="en-US" altLang="ja-JP" sz="26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2200" dirty="0">
                <a:latin typeface="+mj-ea"/>
                <a:ea typeface="+mj-ea"/>
              </a:rPr>
              <a:t>・</a:t>
            </a:r>
            <a:r>
              <a:rPr lang="en-US" altLang="ja-JP" sz="2200" dirty="0">
                <a:latin typeface="+mj-ea"/>
                <a:ea typeface="+mj-ea"/>
              </a:rPr>
              <a:t>SOUND  600</a:t>
            </a:r>
            <a:r>
              <a:rPr lang="ja-JP" altLang="en-US" sz="2200" dirty="0">
                <a:latin typeface="+mj-ea"/>
                <a:ea typeface="+mj-ea"/>
              </a:rPr>
              <a:t>名（着席</a:t>
            </a:r>
            <a:r>
              <a:rPr lang="en-US" altLang="ja-JP" sz="2200" dirty="0">
                <a:latin typeface="+mj-ea"/>
                <a:ea typeface="+mj-ea"/>
              </a:rPr>
              <a:t>400</a:t>
            </a:r>
            <a:r>
              <a:rPr lang="ja-JP" altLang="en-US" sz="2200" dirty="0">
                <a:latin typeface="+mj-ea"/>
                <a:ea typeface="+mj-ea"/>
              </a:rPr>
              <a:t>名）　・</a:t>
            </a:r>
            <a:r>
              <a:rPr lang="en-US" altLang="ja-JP" sz="2200" dirty="0">
                <a:latin typeface="+mj-ea"/>
                <a:ea typeface="+mj-ea"/>
              </a:rPr>
              <a:t>SHOW 400</a:t>
            </a:r>
            <a:r>
              <a:rPr lang="ja-JP" altLang="en-US" sz="2200" dirty="0">
                <a:latin typeface="+mj-ea"/>
                <a:ea typeface="+mj-ea"/>
              </a:rPr>
              <a:t>名（着席</a:t>
            </a:r>
            <a:r>
              <a:rPr lang="en-US" altLang="ja-JP" sz="2200" dirty="0">
                <a:latin typeface="+mj-ea"/>
                <a:ea typeface="+mj-ea"/>
              </a:rPr>
              <a:t>240</a:t>
            </a:r>
            <a:r>
              <a:rPr lang="ja-JP" altLang="en-US" sz="2200" dirty="0">
                <a:latin typeface="+mj-ea"/>
                <a:ea typeface="+mj-ea"/>
              </a:rPr>
              <a:t>名）</a:t>
            </a:r>
            <a:endParaRPr lang="en-US" altLang="ja-JP" sz="2200" dirty="0">
              <a:latin typeface="+mj-ea"/>
              <a:ea typeface="+mj-ea"/>
            </a:endParaRPr>
          </a:p>
          <a:p>
            <a:r>
              <a:rPr lang="ja-JP" altLang="en-US" sz="2600" b="1" dirty="0">
                <a:solidFill>
                  <a:srgbClr val="1414BC"/>
                </a:solidFill>
                <a:latin typeface="+mj-ea"/>
                <a:ea typeface="+mj-ea"/>
              </a:rPr>
              <a:t>≪料金≫（着席・立食ともに同一料金）</a:t>
            </a:r>
            <a:endParaRPr lang="en-US" altLang="ja-JP" sz="26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2200" dirty="0">
                <a:latin typeface="+mj-ea"/>
                <a:ea typeface="+mj-ea"/>
              </a:rPr>
              <a:t>・ビュッフェ大人￥</a:t>
            </a:r>
            <a:r>
              <a:rPr lang="en-US" altLang="ja-JP" sz="2200" dirty="0">
                <a:latin typeface="+mj-ea"/>
                <a:ea typeface="+mj-ea"/>
              </a:rPr>
              <a:t>18,000</a:t>
            </a:r>
            <a:r>
              <a:rPr lang="ja-JP" altLang="en-US" sz="2200" dirty="0">
                <a:latin typeface="+mj-ea"/>
                <a:ea typeface="+mj-ea"/>
              </a:rPr>
              <a:t>～　・コース料理（</a:t>
            </a:r>
            <a:r>
              <a:rPr lang="en-US" altLang="ja-JP" sz="2200" dirty="0">
                <a:latin typeface="+mj-ea"/>
                <a:ea typeface="+mj-ea"/>
              </a:rPr>
              <a:t>SOUND</a:t>
            </a:r>
            <a:r>
              <a:rPr lang="ja-JP" altLang="en-US" sz="2200" dirty="0">
                <a:latin typeface="+mj-ea"/>
                <a:ea typeface="+mj-ea"/>
              </a:rPr>
              <a:t>のみ）大人￥</a:t>
            </a:r>
            <a:r>
              <a:rPr lang="en-US" altLang="ja-JP" sz="2200" dirty="0">
                <a:latin typeface="+mj-ea"/>
                <a:ea typeface="+mj-ea"/>
              </a:rPr>
              <a:t>22,000</a:t>
            </a:r>
            <a:r>
              <a:rPr lang="ja-JP" altLang="en-US" sz="2200" dirty="0">
                <a:latin typeface="+mj-ea"/>
                <a:ea typeface="+mj-ea"/>
              </a:rPr>
              <a:t>～ </a:t>
            </a:r>
            <a:endParaRPr lang="en-US" altLang="ja-JP" sz="2200" dirty="0">
              <a:latin typeface="+mj-ea"/>
              <a:ea typeface="+mj-ea"/>
            </a:endParaRPr>
          </a:p>
          <a:p>
            <a:r>
              <a:rPr lang="ja-JP" altLang="en-US" sz="2600" b="1" dirty="0">
                <a:solidFill>
                  <a:srgbClr val="1414BC"/>
                </a:solidFill>
                <a:latin typeface="+mj-ea"/>
                <a:ea typeface="+mj-ea"/>
              </a:rPr>
              <a:t>≪スタジオ・パス付</a:t>
            </a:r>
            <a:r>
              <a:rPr lang="ja-JP" altLang="en-US" sz="2600" dirty="0">
                <a:solidFill>
                  <a:srgbClr val="1414BC"/>
                </a:solidFill>
                <a:latin typeface="+mj-ea"/>
                <a:ea typeface="+mj-ea"/>
              </a:rPr>
              <a:t>（</a:t>
            </a:r>
            <a:r>
              <a:rPr lang="en-US" altLang="ja-JP" sz="2600" dirty="0">
                <a:solidFill>
                  <a:srgbClr val="1414BC"/>
                </a:solidFill>
                <a:latin typeface="+mj-ea"/>
                <a:ea typeface="+mj-ea"/>
              </a:rPr>
              <a:t>\8,600</a:t>
            </a:r>
            <a:r>
              <a:rPr lang="ja-JP" altLang="en-US" sz="2600" dirty="0">
                <a:solidFill>
                  <a:srgbClr val="1414BC"/>
                </a:solidFill>
                <a:latin typeface="+mj-ea"/>
                <a:ea typeface="+mj-ea"/>
              </a:rPr>
              <a:t>～）</a:t>
            </a:r>
            <a:r>
              <a:rPr lang="ja-JP" altLang="en-US" sz="2600" b="1" dirty="0">
                <a:solidFill>
                  <a:srgbClr val="1414BC"/>
                </a:solidFill>
                <a:latin typeface="+mj-ea"/>
                <a:ea typeface="+mj-ea"/>
              </a:rPr>
              <a:t>≫（パーティ料金に含まれる）</a:t>
            </a:r>
            <a:endParaRPr lang="en-US" altLang="ja-JP" sz="26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2200" dirty="0">
                <a:latin typeface="+mj-ea"/>
                <a:ea typeface="+mj-ea"/>
              </a:rPr>
              <a:t>・事前にお渡しするスタジオ・パスで朝</a:t>
            </a:r>
            <a:r>
              <a:rPr lang="en-US" altLang="ja-JP" sz="2200" dirty="0">
                <a:latin typeface="+mj-ea"/>
                <a:ea typeface="+mj-ea"/>
              </a:rPr>
              <a:t>9</a:t>
            </a:r>
            <a:r>
              <a:rPr lang="ja-JP" altLang="en-US" sz="2200" dirty="0">
                <a:latin typeface="+mj-ea"/>
                <a:ea typeface="+mj-ea"/>
              </a:rPr>
              <a:t>時からＵＳＪに入場可能（～</a:t>
            </a:r>
            <a:r>
              <a:rPr lang="en-US" altLang="ja-JP" sz="2200" dirty="0">
                <a:latin typeface="+mj-ea"/>
                <a:ea typeface="+mj-ea"/>
              </a:rPr>
              <a:t>9PM</a:t>
            </a:r>
            <a:r>
              <a:rPr lang="ja-JP" altLang="en-US" sz="2200" dirty="0">
                <a:latin typeface="+mj-ea"/>
                <a:ea typeface="+mj-ea"/>
              </a:rPr>
              <a:t>）</a:t>
            </a:r>
          </a:p>
          <a:p>
            <a:r>
              <a:rPr lang="ja-JP" altLang="en-US" sz="2600" b="1" dirty="0">
                <a:solidFill>
                  <a:srgbClr val="1414BC"/>
                </a:solidFill>
                <a:latin typeface="+mj-ea"/>
                <a:ea typeface="+mj-ea"/>
              </a:rPr>
              <a:t>≪登録料の減額≫（登録人数に応じ、スタジオ・パスに適用）　</a:t>
            </a:r>
            <a:endParaRPr lang="en-US" altLang="ja-JP" sz="2600" b="1" dirty="0">
              <a:solidFill>
                <a:srgbClr val="1414BC"/>
              </a:solidFill>
              <a:latin typeface="+mj-ea"/>
              <a:ea typeface="+mj-ea"/>
            </a:endParaRPr>
          </a:p>
          <a:p>
            <a:r>
              <a:rPr lang="ja-JP" altLang="en-US" sz="2200" dirty="0">
                <a:latin typeface="+mj-ea"/>
                <a:ea typeface="+mj-ea"/>
              </a:rPr>
              <a:t>・ロータリー補助</a:t>
            </a:r>
            <a:r>
              <a:rPr lang="en-US" altLang="ja-JP" sz="2200" dirty="0">
                <a:latin typeface="+mj-ea"/>
                <a:ea typeface="+mj-ea"/>
              </a:rPr>
              <a:t>100</a:t>
            </a:r>
            <a:r>
              <a:rPr lang="ja-JP" altLang="en-US" sz="2200" dirty="0">
                <a:latin typeface="+mj-ea"/>
                <a:ea typeface="+mj-ea"/>
              </a:rPr>
              <a:t>万＋ホストクラブ拠出</a:t>
            </a:r>
            <a:r>
              <a:rPr lang="en-US" altLang="ja-JP" sz="2200" dirty="0">
                <a:latin typeface="+mj-ea"/>
                <a:ea typeface="+mj-ea"/>
              </a:rPr>
              <a:t>100</a:t>
            </a:r>
            <a:r>
              <a:rPr lang="ja-JP" altLang="en-US" sz="2200" dirty="0">
                <a:latin typeface="+mj-ea"/>
                <a:ea typeface="+mj-ea"/>
              </a:rPr>
              <a:t>万により</a:t>
            </a:r>
            <a:r>
              <a:rPr lang="en-US" altLang="ja-JP" sz="2200" dirty="0">
                <a:latin typeface="+mj-ea"/>
                <a:ea typeface="+mj-ea"/>
              </a:rPr>
              <a:t>5~7,000</a:t>
            </a:r>
            <a:r>
              <a:rPr lang="ja-JP" altLang="en-US" sz="2200" dirty="0">
                <a:latin typeface="+mj-ea"/>
                <a:ea typeface="+mj-ea"/>
              </a:rPr>
              <a:t>円補填</a:t>
            </a:r>
            <a:endParaRPr lang="en-US" altLang="ja-JP" sz="2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1798811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1009</Words>
  <Application>Microsoft Office PowerPoint</Application>
  <PresentationFormat>ワイド画面</PresentationFormat>
  <Paragraphs>143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メイリオ</vt:lpstr>
      <vt:lpstr>小塚ゴシック Pro B</vt:lpstr>
      <vt:lpstr>小塚ゴシック Pro M</vt:lpstr>
      <vt:lpstr>Calibri</vt:lpstr>
      <vt:lpstr>Calibri Light</vt:lpstr>
      <vt:lpstr>Constantia</vt:lpstr>
      <vt:lpstr>Verdana</vt:lpstr>
      <vt:lpstr>レトロスペクト</vt:lpstr>
      <vt:lpstr>事例紹介</vt:lpstr>
      <vt:lpstr>ロータリーEXPOフェスタ担当クラブ</vt:lpstr>
      <vt:lpstr>ロータリー EXPOフェスタ事例 </vt:lpstr>
      <vt:lpstr>参考事例　ロータリーＥＸＰＯフェスタ５組（仮） </vt:lpstr>
      <vt:lpstr>USJのロケーションと万博へのアクセス</vt:lpstr>
      <vt:lpstr>　　　　ユニバーサル・パーティ（貸切）</vt:lpstr>
      <vt:lpstr>UNIVERSAL PARTY THE SOUND  at Stage33TM　</vt:lpstr>
      <vt:lpstr>UNIVERSAL PARTY THE SHOW TIME  at PEACOCK THEATER</vt:lpstr>
      <vt:lpstr>パーティープラン（未定）</vt:lpstr>
      <vt:lpstr>フェローシップ拡大例会とエクスカーション の開催について</vt:lpstr>
      <vt:lpstr>フェローシップ 拡大例会事例 </vt:lpstr>
      <vt:lpstr>参考事例　フェローシップ拡大例会</vt:lpstr>
      <vt:lpstr>エクスカーション 事例 </vt:lpstr>
      <vt:lpstr>参考事例　エクスカーション企画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第2660地区 EXPOフェスタ（事例）</dc:title>
  <dc:creator>康人 菊</dc:creator>
  <cp:lastModifiedBy>岡松 展明</cp:lastModifiedBy>
  <cp:revision>12</cp:revision>
  <cp:lastPrinted>2023-10-27T04:38:40Z</cp:lastPrinted>
  <dcterms:created xsi:type="dcterms:W3CDTF">2023-10-24T17:14:29Z</dcterms:created>
  <dcterms:modified xsi:type="dcterms:W3CDTF">2023-11-08T03:17:03Z</dcterms:modified>
</cp:coreProperties>
</file>