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001" r:id="rId2"/>
    <p:sldId id="986" r:id="rId3"/>
    <p:sldId id="561" r:id="rId4"/>
    <p:sldId id="560" r:id="rId5"/>
    <p:sldId id="258" r:id="rId6"/>
    <p:sldId id="990" r:id="rId7"/>
    <p:sldId id="267" r:id="rId8"/>
    <p:sldId id="988" r:id="rId9"/>
    <p:sldId id="1057" r:id="rId10"/>
    <p:sldId id="996" r:id="rId11"/>
    <p:sldId id="323" r:id="rId12"/>
    <p:sldId id="1058" r:id="rId13"/>
    <p:sldId id="1065" r:id="rId14"/>
    <p:sldId id="1063" r:id="rId15"/>
    <p:sldId id="1064" r:id="rId16"/>
    <p:sldId id="307" r:id="rId17"/>
    <p:sldId id="270" r:id="rId18"/>
    <p:sldId id="1037" r:id="rId19"/>
    <p:sldId id="1036" r:id="rId20"/>
    <p:sldId id="259" r:id="rId21"/>
    <p:sldId id="1060" r:id="rId22"/>
    <p:sldId id="563" r:id="rId23"/>
    <p:sldId id="1066" r:id="rId24"/>
    <p:sldId id="1051" r:id="rId25"/>
    <p:sldId id="275" r:id="rId26"/>
    <p:sldId id="1059" r:id="rId27"/>
    <p:sldId id="315" r:id="rId28"/>
    <p:sldId id="316" r:id="rId29"/>
    <p:sldId id="559" r:id="rId30"/>
    <p:sldId id="546" r:id="rId31"/>
    <p:sldId id="542" r:id="rId32"/>
    <p:sldId id="549" r:id="rId33"/>
    <p:sldId id="548" r:id="rId34"/>
    <p:sldId id="903" r:id="rId3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631" autoAdjust="0"/>
  </p:normalViewPr>
  <p:slideViewPr>
    <p:cSldViewPr snapToGrid="0" showGuides="1">
      <p:cViewPr varScale="1">
        <p:scale>
          <a:sx n="59" d="100"/>
          <a:sy n="59" d="100"/>
        </p:scale>
        <p:origin x="1134" y="84"/>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1A7C3-F29E-4DD4-8A69-05A3A371196A}" type="datetimeFigureOut">
              <a:rPr kumimoji="1" lang="ja-JP" altLang="en-US" smtClean="0"/>
              <a:t>2022/8/31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11749-3B39-4098-85DC-2471BBD3294B}" type="slidenum">
              <a:rPr kumimoji="1" lang="ja-JP" altLang="en-US" smtClean="0"/>
              <a:t>‹#›</a:t>
            </a:fld>
            <a:endParaRPr kumimoji="1" lang="ja-JP" altLang="en-US"/>
          </a:p>
        </p:txBody>
      </p:sp>
    </p:spTree>
    <p:extLst>
      <p:ext uri="{BB962C8B-B14F-4D97-AF65-F5344CB8AC3E}">
        <p14:creationId xmlns:p14="http://schemas.microsoft.com/office/powerpoint/2010/main" val="35499261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y.rotary.org/en/take-action/apply-grants/programs-scale-gran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1</a:t>
            </a:fld>
            <a:endParaRPr kumimoji="1" lang="ja-JP" altLang="en-US"/>
          </a:p>
        </p:txBody>
      </p:sp>
    </p:spTree>
    <p:extLst>
      <p:ext uri="{BB962C8B-B14F-4D97-AF65-F5344CB8AC3E}">
        <p14:creationId xmlns:p14="http://schemas.microsoft.com/office/powerpoint/2010/main" val="9465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2022-23</a:t>
            </a:r>
            <a:r>
              <a:rPr kumimoji="1" lang="ja-JP" altLang="en-US" dirty="0"/>
              <a:t>年度　ロータリー財団 地区補助金活動の立案についてお願い</a:t>
            </a:r>
            <a:endParaRPr kumimoji="1" lang="en-US" altLang="ja-JP" dirty="0"/>
          </a:p>
          <a:p>
            <a:r>
              <a:rPr kumimoji="1" lang="ja-JP" altLang="en-US" dirty="0"/>
              <a:t>次年度の地区補助金申請については、今年度に引き続き特にコロナ禍で顕著になった「経済的に恵まれない子供達や生活困窮学生達」への支援施策を重点とし、地域社会におけるニーズ調査に基づいた人道的社会奉仕事業の立案をお願い申し上げます。</a:t>
            </a:r>
            <a:endParaRPr kumimoji="1" lang="en-US" altLang="ja-JP" dirty="0"/>
          </a:p>
          <a:p>
            <a:r>
              <a:rPr kumimoji="1" lang="ja-JP" altLang="en-US" dirty="0"/>
              <a:t>地区補助金の申請受理は、申請期間内に不備の無い申請書類等の先着順とし、申請期間内であっても地区補助金額が地区財団活動資金（</a:t>
            </a:r>
            <a:r>
              <a:rPr kumimoji="1" lang="en-US" altLang="ja-JP" dirty="0"/>
              <a:t>DDF</a:t>
            </a:r>
            <a:r>
              <a:rPr kumimoji="1" lang="ja-JP" altLang="en-US" dirty="0"/>
              <a:t>）の</a:t>
            </a:r>
            <a:r>
              <a:rPr kumimoji="1" lang="en-US" altLang="ja-JP" dirty="0"/>
              <a:t>50</a:t>
            </a:r>
            <a:r>
              <a:rPr kumimoji="1" lang="ja-JP" altLang="en-US" dirty="0"/>
              <a:t>％に達した場合は、申請を打ち切ることになります。</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10</a:t>
            </a:fld>
            <a:endParaRPr kumimoji="1" lang="ja-JP" altLang="en-US"/>
          </a:p>
        </p:txBody>
      </p:sp>
    </p:spTree>
    <p:extLst>
      <p:ext uri="{BB962C8B-B14F-4D97-AF65-F5344CB8AC3E}">
        <p14:creationId xmlns:p14="http://schemas.microsoft.com/office/powerpoint/2010/main" val="70876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ご覧いただいているのは、皆様が地区補助金やグローバル補助金を利用頂く場合の必読書です。</a:t>
            </a:r>
            <a:endParaRPr kumimoji="1" lang="en-US" altLang="ja-JP" dirty="0"/>
          </a:p>
          <a:p>
            <a:r>
              <a:rPr kumimoji="1" lang="ja-JP" altLang="en-US" dirty="0"/>
              <a:t>①</a:t>
            </a:r>
            <a:r>
              <a:rPr kumimoji="1" lang="ja-JP" altLang="en-US" b="0" dirty="0"/>
              <a:t>ロータリー財団発行の</a:t>
            </a:r>
            <a:r>
              <a:rPr kumimoji="1" lang="ja-JP" altLang="en-US" b="1" dirty="0"/>
              <a:t>地区補助金・授与と受諾の条件　　</a:t>
            </a:r>
            <a:endParaRPr kumimoji="1" lang="en-US" altLang="ja-JP" b="1" dirty="0"/>
          </a:p>
          <a:p>
            <a:r>
              <a:rPr kumimoji="1" lang="ja-JP" altLang="en-US" dirty="0"/>
              <a:t>　　これには、</a:t>
            </a:r>
            <a:r>
              <a:rPr kumimoji="1" lang="en-US" altLang="ja-JP" dirty="0"/>
              <a:t>R</a:t>
            </a:r>
            <a:r>
              <a:rPr kumimoji="1" lang="ja-JP" altLang="en-US" dirty="0"/>
              <a:t>財団の補助金についての詳細が記載されています。</a:t>
            </a:r>
            <a:endParaRPr kumimoji="1" lang="en-US" altLang="ja-JP" dirty="0"/>
          </a:p>
          <a:p>
            <a:r>
              <a:rPr kumimoji="1" lang="ja-JP" altLang="en-US" dirty="0"/>
              <a:t>　　</a:t>
            </a:r>
            <a:endParaRPr kumimoji="1" lang="en-US" altLang="ja-JP" dirty="0"/>
          </a:p>
          <a:p>
            <a:r>
              <a:rPr kumimoji="1" lang="ja-JP" altLang="en-US" dirty="0"/>
              <a:t>②</a:t>
            </a:r>
            <a:r>
              <a:rPr kumimoji="1" lang="ja-JP" altLang="en-US" b="1" dirty="0"/>
              <a:t>財団補助金申請ハンドブック　</a:t>
            </a:r>
            <a:r>
              <a:rPr kumimoji="1" lang="en-US" altLang="ja-JP" b="1" dirty="0"/>
              <a:t>2022-23</a:t>
            </a:r>
            <a:r>
              <a:rPr kumimoji="1" lang="ja-JP" altLang="en-US" b="1" dirty="0"/>
              <a:t>年度版</a:t>
            </a:r>
            <a:endParaRPr kumimoji="1" lang="en-US" altLang="ja-JP" b="1" dirty="0"/>
          </a:p>
          <a:p>
            <a:r>
              <a:rPr kumimoji="1" lang="ja-JP" altLang="en-US" b="1" dirty="0"/>
              <a:t>　　財団</a:t>
            </a:r>
            <a:r>
              <a:rPr kumimoji="1" lang="ja-JP" altLang="en-US" b="0" dirty="0"/>
              <a:t>補助金に関する地区の申請要件や申請手続き等が記載されています。　</a:t>
            </a:r>
          </a:p>
          <a:p>
            <a:endParaRPr kumimoji="1" lang="en-US" altLang="ja-JP" dirty="0"/>
          </a:p>
          <a:p>
            <a:r>
              <a:rPr kumimoji="1" lang="ja-JP" altLang="en-US" dirty="0"/>
              <a:t>補助金小委員会では、</a:t>
            </a:r>
            <a:r>
              <a:rPr kumimoji="1" lang="en-US" altLang="ja-JP" dirty="0"/>
              <a:t>3</a:t>
            </a:r>
            <a:r>
              <a:rPr kumimoji="1" lang="ja-JP" altLang="en-US" dirty="0"/>
              <a:t>月～</a:t>
            </a:r>
            <a:r>
              <a:rPr kumimoji="1" lang="en-US" altLang="ja-JP" dirty="0"/>
              <a:t>4</a:t>
            </a:r>
            <a:r>
              <a:rPr kumimoji="1" lang="ja-JP" altLang="en-US" dirty="0"/>
              <a:t>月に、補助金申請を受け付けていますが、</a:t>
            </a:r>
            <a:endParaRPr kumimoji="1" lang="en-US" altLang="ja-JP" dirty="0"/>
          </a:p>
          <a:p>
            <a:r>
              <a:rPr kumimoji="1" lang="ja-JP" altLang="en-US" dirty="0"/>
              <a:t>この、授与と受託の条件と、財団補助金申請ハンドブックの要件に</a:t>
            </a:r>
          </a:p>
          <a:p>
            <a:r>
              <a:rPr kumimoji="1" lang="ja-JP" altLang="en-US" dirty="0"/>
              <a:t>基づいて、公平な審査を行なっております。</a:t>
            </a:r>
            <a:endParaRPr kumimoji="1" lang="en-US" altLang="ja-JP" dirty="0"/>
          </a:p>
          <a:p>
            <a:r>
              <a:rPr kumimoji="1" lang="ja-JP" altLang="en-US" dirty="0"/>
              <a:t>審査と申しますと、上から目線という印象がありますが、私どもではいかに補助金を有効利用して頂くかを鑑みて</a:t>
            </a:r>
          </a:p>
          <a:p>
            <a:r>
              <a:rPr kumimoji="1" lang="ja-JP" altLang="en-US" dirty="0"/>
              <a:t>審査というよりは補助金を使って頂くには、どの様にすればいいのかをアドバイスさせて頂くことと思っております。</a:t>
            </a:r>
            <a:endParaRPr kumimoji="1" lang="en-US" altLang="ja-JP" dirty="0"/>
          </a:p>
          <a:p>
            <a:endParaRPr kumimoji="1" lang="ja-JP" altLang="en-US" dirty="0"/>
          </a:p>
          <a:p>
            <a:r>
              <a:rPr kumimoji="1" lang="ja-JP" altLang="en-US" dirty="0"/>
              <a:t>授与と受託の条件お及び、財団補助金申請ハンドブックは、</a:t>
            </a:r>
            <a:endParaRPr kumimoji="1" lang="en-US" altLang="ja-JP" dirty="0"/>
          </a:p>
          <a:p>
            <a:r>
              <a:rPr kumimoji="1" lang="ja-JP" altLang="en-US" dirty="0"/>
              <a:t>地区ウエブサイトよりダウンロード可能ですので補助金申請の際には</a:t>
            </a:r>
            <a:endParaRPr kumimoji="1" lang="en-US" altLang="ja-JP" dirty="0"/>
          </a:p>
          <a:p>
            <a:r>
              <a:rPr kumimoji="1" lang="ja-JP" altLang="en-US" b="1" dirty="0"/>
              <a:t>最新版</a:t>
            </a:r>
            <a:r>
              <a:rPr kumimoji="1" lang="ja-JP" altLang="en-US" dirty="0"/>
              <a:t>をご一読頂きますようお願い申し上げます。</a:t>
            </a:r>
            <a:endParaRPr kumimoji="1" lang="en-US" altLang="ja-JP" dirty="0"/>
          </a:p>
        </p:txBody>
      </p:sp>
      <p:sp>
        <p:nvSpPr>
          <p:cNvPr id="4" name="スライド番号プレースホルダー 3"/>
          <p:cNvSpPr>
            <a:spLocks noGrp="1"/>
          </p:cNvSpPr>
          <p:nvPr>
            <p:ph type="sldNum" sz="quarter" idx="5"/>
          </p:nvPr>
        </p:nvSpPr>
        <p:spPr/>
        <p:txBody>
          <a:bodyPr/>
          <a:lstStyle/>
          <a:p>
            <a:fld id="{9335A986-8D2C-49D2-89BD-AA2BF5510BB9}" type="slidenum">
              <a:rPr kumimoji="1" lang="ja-JP" altLang="en-US" smtClean="0"/>
              <a:t>11</a:t>
            </a:fld>
            <a:endParaRPr kumimoji="1" lang="ja-JP" altLang="en-US"/>
          </a:p>
        </p:txBody>
      </p:sp>
    </p:spTree>
    <p:extLst>
      <p:ext uri="{BB962C8B-B14F-4D97-AF65-F5344CB8AC3E}">
        <p14:creationId xmlns:p14="http://schemas.microsoft.com/office/powerpoint/2010/main" val="3364290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補助金を申請する際は授与と受諾の条件</a:t>
            </a:r>
            <a:endParaRPr kumimoji="1" lang="en-US" altLang="ja-JP" dirty="0"/>
          </a:p>
          <a:p>
            <a:r>
              <a:rPr kumimoji="1" lang="ja-JP" altLang="en-US" dirty="0"/>
              <a:t>補助金ハンドブックを熟読して申請をしてください。</a:t>
            </a:r>
            <a:endParaRPr kumimoji="1" lang="en-US" altLang="ja-JP" dirty="0"/>
          </a:p>
          <a:p>
            <a:endParaRPr kumimoji="1" lang="en-US" altLang="ja-JP" dirty="0"/>
          </a:p>
          <a:p>
            <a:r>
              <a:rPr kumimoji="1" lang="en-US" altLang="ja-JP" dirty="0"/>
              <a:t>10%</a:t>
            </a:r>
            <a:r>
              <a:rPr kumimoji="1" lang="ja-JP" altLang="en-US" dirty="0"/>
              <a:t>　</a:t>
            </a:r>
            <a:r>
              <a:rPr kumimoji="1" lang="en-US" altLang="ja-JP" dirty="0"/>
              <a:t>3</a:t>
            </a:r>
            <a:r>
              <a:rPr kumimoji="1" lang="ja-JP" altLang="en-US" dirty="0"/>
              <a:t>月～</a:t>
            </a:r>
            <a:r>
              <a:rPr kumimoji="1" lang="en-US" altLang="ja-JP" dirty="0"/>
              <a:t>4</a:t>
            </a:r>
            <a:r>
              <a:rPr kumimoji="1" lang="ja-JP" altLang="en-US" dirty="0"/>
              <a:t>月の補助金受付期間における一回の申請で承認されたクラブの承認率</a:t>
            </a:r>
            <a:endParaRPr kumimoji="1" lang="en-US" altLang="ja-JP" dirty="0"/>
          </a:p>
          <a:p>
            <a:r>
              <a:rPr kumimoji="1" lang="ja-JP" altLang="en-US" dirty="0"/>
              <a:t>残り９０％は修正依頼をお願いする事になります。</a:t>
            </a:r>
            <a:endParaRPr kumimoji="1" lang="en-US" altLang="ja-JP" dirty="0"/>
          </a:p>
          <a:p>
            <a:r>
              <a:rPr kumimoji="1" lang="ja-JP" altLang="en-US" dirty="0"/>
              <a:t>軽微な修正が</a:t>
            </a:r>
            <a:r>
              <a:rPr kumimoji="1" lang="en-US" altLang="ja-JP" dirty="0"/>
              <a:t>60%</a:t>
            </a:r>
            <a:r>
              <a:rPr kumimoji="1" lang="ja-JP" altLang="en-US" dirty="0"/>
              <a:t>・・・一読頂いていれば修正箇所は</a:t>
            </a:r>
            <a:r>
              <a:rPr kumimoji="1" lang="en-US" altLang="ja-JP" dirty="0"/>
              <a:t>1</a:t>
            </a:r>
            <a:r>
              <a:rPr kumimoji="1" lang="ja-JP" altLang="en-US" dirty="0"/>
              <a:t>か所空箇所</a:t>
            </a:r>
            <a:endParaRPr kumimoji="1" lang="en-US" altLang="ja-JP" dirty="0"/>
          </a:p>
          <a:p>
            <a:r>
              <a:rPr kumimoji="1" lang="ja-JP" altLang="en-US" dirty="0"/>
              <a:t>中にはハンドブックを全く読まずに申請するクラブ・・・というより担当者もあり</a:t>
            </a:r>
            <a:endParaRPr kumimoji="1" lang="en-US" altLang="ja-JP" dirty="0"/>
          </a:p>
          <a:p>
            <a:r>
              <a:rPr kumimoji="1" lang="ja-JP" altLang="en-US" dirty="0"/>
              <a:t>その場合の修正箇所は</a:t>
            </a:r>
            <a:r>
              <a:rPr kumimoji="1" lang="en-US" altLang="ja-JP" dirty="0"/>
              <a:t>10</a:t>
            </a:r>
            <a:r>
              <a:rPr kumimoji="1" lang="ja-JP" altLang="en-US" dirty="0"/>
              <a:t>か所にも及ぶ・・・。</a:t>
            </a:r>
            <a:endParaRPr kumimoji="1" lang="en-US" altLang="ja-JP" dirty="0"/>
          </a:p>
          <a:p>
            <a:r>
              <a:rPr kumimoji="1" lang="ja-JP" altLang="en-US" dirty="0"/>
              <a:t>書くだけ書いて提出したら、問題点あったら言って来るだろう！</a:t>
            </a:r>
            <a:endParaRPr kumimoji="1" lang="en-US" altLang="ja-JP" dirty="0"/>
          </a:p>
          <a:p>
            <a:r>
              <a:rPr kumimoji="1" lang="ja-JP" altLang="en-US" dirty="0"/>
              <a:t>と書面には書いてませんが、思い浮かびます。</a:t>
            </a:r>
            <a:endParaRPr kumimoji="1" lang="en-US" altLang="ja-JP" dirty="0"/>
          </a:p>
          <a:p>
            <a:endParaRPr kumimoji="1" lang="en-US" altLang="ja-JP" dirty="0"/>
          </a:p>
          <a:p>
            <a:r>
              <a:rPr kumimoji="1" lang="ja-JP" altLang="en-US" dirty="0"/>
              <a:t>修正依頼はには、その問題個所の記載されているハンドブックの箇所と修正事項を記載させて頂くが、</a:t>
            </a:r>
            <a:endParaRPr kumimoji="1" lang="en-US" altLang="ja-JP" dirty="0"/>
          </a:p>
          <a:p>
            <a:r>
              <a:rPr kumimoji="1" lang="en-US" altLang="ja-JP" dirty="0"/>
              <a:t>10</a:t>
            </a:r>
            <a:r>
              <a:rPr kumimoji="1" lang="ja-JP" altLang="en-US" dirty="0"/>
              <a:t>か所にも及ぶと書類作成には</a:t>
            </a:r>
            <a:r>
              <a:rPr kumimoji="1" lang="en-US" altLang="ja-JP" dirty="0"/>
              <a:t>3</a:t>
            </a:r>
            <a:r>
              <a:rPr kumimoji="1" lang="ja-JP" altLang="en-US" dirty="0"/>
              <a:t>時間ほど時間を要する。</a:t>
            </a:r>
            <a:endParaRPr kumimoji="1" lang="en-US" altLang="ja-JP" dirty="0"/>
          </a:p>
          <a:p>
            <a:r>
              <a:rPr kumimoji="1" lang="ja-JP" altLang="en-US" dirty="0"/>
              <a:t>会長も申請書に署名する以上は留意頂きたい。</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12</a:t>
            </a:fld>
            <a:endParaRPr kumimoji="1" lang="ja-JP" altLang="en-US"/>
          </a:p>
        </p:txBody>
      </p:sp>
    </p:spTree>
    <p:extLst>
      <p:ext uri="{BB962C8B-B14F-4D97-AF65-F5344CB8AC3E}">
        <p14:creationId xmlns:p14="http://schemas.microsoft.com/office/powerpoint/2010/main" val="255847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補助金ハンドブックを見ずして申請されたと思われる申請書</a:t>
            </a:r>
            <a:endParaRPr kumimoji="1" lang="en-US" altLang="ja-JP" dirty="0"/>
          </a:p>
          <a:p>
            <a:r>
              <a:rPr kumimoji="1" lang="ja-JP" altLang="en-US" dirty="0"/>
              <a:t>あるクラブの修正依頼書です。　クラブというよりは担当者の方の取り組み方次第と思います。</a:t>
            </a:r>
            <a:endParaRPr kumimoji="1" lang="en-US" altLang="ja-JP" dirty="0"/>
          </a:p>
          <a:p>
            <a:r>
              <a:rPr kumimoji="1" lang="ja-JP" altLang="en-US" dirty="0"/>
              <a:t>よくある訂正事項としてのサンプル例を全て実践された凝縮された修正依頼書です。</a:t>
            </a:r>
            <a:endParaRPr kumimoji="1" lang="en-US" altLang="ja-JP" dirty="0"/>
          </a:p>
          <a:p>
            <a:r>
              <a:rPr kumimoji="1" lang="ja-JP" altLang="en-US" dirty="0"/>
              <a:t>通常、修正依頼をお願いするクラブには１～２件程度の修正。</a:t>
            </a:r>
            <a:endParaRPr kumimoji="1" lang="en-US" altLang="ja-JP" dirty="0"/>
          </a:p>
          <a:p>
            <a:r>
              <a:rPr kumimoji="1" lang="ja-JP" altLang="en-US" dirty="0"/>
              <a:t>中には私どもでは判断できない内容もあり、その時は財団室へ問い合わせをする事もあります。</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13</a:t>
            </a:fld>
            <a:endParaRPr kumimoji="1" lang="ja-JP" altLang="en-US"/>
          </a:p>
        </p:txBody>
      </p:sp>
    </p:spTree>
    <p:extLst>
      <p:ext uri="{BB962C8B-B14F-4D97-AF65-F5344CB8AC3E}">
        <p14:creationId xmlns:p14="http://schemas.microsoft.com/office/powerpoint/2010/main" val="3353839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ここ数年コロナ禍のため補助金受付期間を延長しましたが、次年度もそうなるかはわかりません。</a:t>
            </a:r>
            <a:endParaRPr kumimoji="1" lang="en-US" altLang="ja-JP" dirty="0"/>
          </a:p>
          <a:p>
            <a:r>
              <a:rPr kumimoji="1" lang="ja-JP" altLang="en-US" dirty="0"/>
              <a:t>修正期間中に、不備のない申請が届くと、補助金が枯渇する可能性があることをご留意ください。</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14</a:t>
            </a:fld>
            <a:endParaRPr kumimoji="1" lang="ja-JP" altLang="en-US"/>
          </a:p>
        </p:txBody>
      </p:sp>
    </p:spTree>
    <p:extLst>
      <p:ext uri="{BB962C8B-B14F-4D97-AF65-F5344CB8AC3E}">
        <p14:creationId xmlns:p14="http://schemas.microsoft.com/office/powerpoint/2010/main" val="1732745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latin typeface="+mn-ea"/>
                <a:ea typeface="+mn-ea"/>
                <a:cs typeface="MS PMincho" pitchFamily="-107" charset="-128"/>
              </a:rPr>
              <a:t>では次に、グローバル補助金についてご説明します。</a:t>
            </a:r>
            <a:endParaRPr lang="en-US" altLang="ja" sz="1200" b="0" i="0" u="none" kern="1200" baseline="0" dirty="0">
              <a:solidFill>
                <a:schemeClr val="tx1"/>
              </a:solidFill>
              <a:effectLst/>
              <a:latin typeface="+mn-ea"/>
              <a:ea typeface="+mn-ea"/>
              <a:cs typeface="MS PMincho" pitchFamily="-107" charset="-128"/>
            </a:endParaRPr>
          </a:p>
          <a:p>
            <a:pPr algn="l" rtl="0"/>
            <a:r>
              <a:rPr lang="ja" sz="1200" b="0" i="0" u="none" kern="1200" baseline="0" dirty="0">
                <a:solidFill>
                  <a:schemeClr val="tx1"/>
                </a:solidFill>
                <a:effectLst/>
                <a:latin typeface="+mn-ea"/>
                <a:ea typeface="+mn-ea"/>
                <a:cs typeface="MS PMincho" pitchFamily="-107" charset="-128"/>
              </a:rPr>
              <a:t>グローバル補助金は、ロータリーの重点分野に該当し、持続可能かつ測定可能な成果をもたらす大規模な国際的活動を支援します。</a:t>
            </a:r>
            <a:endParaRPr lang="en-US" altLang="ja" sz="1200" b="0" i="0" u="none" kern="1200" baseline="0" dirty="0">
              <a:solidFill>
                <a:schemeClr val="tx1"/>
              </a:solidFill>
              <a:effectLst/>
              <a:latin typeface="+mn-ea"/>
              <a:ea typeface="+mn-ea"/>
              <a:cs typeface="MS PMincho" pitchFamily="-107" charset="-128"/>
            </a:endParaRPr>
          </a:p>
          <a:p>
            <a:pPr algn="l" rtl="0"/>
            <a:r>
              <a:rPr lang="ja" sz="1200" b="0" i="0" u="none" kern="1200" baseline="0" dirty="0">
                <a:solidFill>
                  <a:schemeClr val="tx1"/>
                </a:solidFill>
                <a:effectLst/>
                <a:latin typeface="+mn-ea"/>
                <a:ea typeface="+mn-ea"/>
                <a:cs typeface="MS PMincho" pitchFamily="-107" charset="-128"/>
              </a:rPr>
              <a:t>グローバル補助金における主要な特徴は、活動の実施地のクラブまたは地区と、</a:t>
            </a:r>
            <a:endParaRPr lang="en-US" altLang="ja" sz="1200" b="0" i="0" u="none" kern="1200" baseline="0" dirty="0">
              <a:solidFill>
                <a:schemeClr val="tx1"/>
              </a:solidFill>
              <a:effectLst/>
              <a:latin typeface="+mn-ea"/>
              <a:ea typeface="+mn-ea"/>
              <a:cs typeface="MS PMincho" pitchFamily="-107" charset="-128"/>
            </a:endParaRPr>
          </a:p>
          <a:p>
            <a:pPr algn="l" rtl="0"/>
            <a:r>
              <a:rPr lang="ja" sz="1200" b="0" i="0" u="none" kern="1200" baseline="0" dirty="0">
                <a:solidFill>
                  <a:schemeClr val="tx1"/>
                </a:solidFill>
                <a:effectLst/>
                <a:latin typeface="+mn-ea"/>
                <a:ea typeface="+mn-ea"/>
                <a:cs typeface="MS PMincho" pitchFamily="-107" charset="-128"/>
              </a:rPr>
              <a:t>海外のクラブまたは地区間のパートナーシップです。</a:t>
            </a:r>
            <a:endParaRPr lang="en-US" altLang="ja" sz="1200" b="0" i="0" u="none" kern="1200" baseline="0" dirty="0">
              <a:solidFill>
                <a:schemeClr val="tx1"/>
              </a:solidFill>
              <a:effectLst/>
              <a:latin typeface="+mn-ea"/>
              <a:ea typeface="+mn-ea"/>
              <a:cs typeface="MS PMincho" pitchFamily="-107" charset="-128"/>
            </a:endParaRPr>
          </a:p>
          <a:p>
            <a:pPr algn="l" rtl="0"/>
            <a:r>
              <a:rPr lang="ja" sz="1200" b="0" i="0" u="none" kern="1200" baseline="0" dirty="0">
                <a:solidFill>
                  <a:schemeClr val="tx1"/>
                </a:solidFill>
                <a:effectLst/>
                <a:latin typeface="+mn-ea"/>
                <a:ea typeface="+mn-ea"/>
                <a:cs typeface="MS PMincho" pitchFamily="-107" charset="-128"/>
              </a:rPr>
              <a:t>双方のクラブ／地区は、補助金を申請する前に、参加資格の認定を受けている必要があります。</a:t>
            </a:r>
          </a:p>
          <a:p>
            <a:endParaRPr lang="ja" sz="1200" b="0" i="0" kern="1200" dirty="0">
              <a:solidFill>
                <a:schemeClr val="tx1"/>
              </a:solidFill>
              <a:effectLst/>
              <a:latin typeface="+mn-ea"/>
              <a:ea typeface="+mn-ea"/>
              <a:cs typeface="MS PGothic" charset="0"/>
            </a:endParaRPr>
          </a:p>
          <a:p>
            <a:pPr algn="l" rtl="0"/>
            <a:r>
              <a:rPr lang="ja" sz="1200" b="0" i="0" u="none" kern="1200" baseline="0" dirty="0">
                <a:solidFill>
                  <a:schemeClr val="tx1"/>
                </a:solidFill>
                <a:effectLst/>
                <a:latin typeface="+mn-ea"/>
                <a:ea typeface="+mn-ea"/>
              </a:rPr>
              <a:t>グローバル補助金の最低予算は30,000ドルであり、財団は、すべてのDDF寄贈に対して80％のWFを上乗せします。</a:t>
            </a:r>
          </a:p>
          <a:p>
            <a:endParaRPr lang="ja" sz="1200" b="0" i="0" kern="1200" dirty="0">
              <a:solidFill>
                <a:schemeClr val="tx1"/>
              </a:solidFill>
              <a:effectLst/>
              <a:latin typeface="+mn-ea"/>
              <a:ea typeface="+mn-ea"/>
            </a:endParaRPr>
          </a:p>
          <a:p>
            <a:pPr algn="l" rtl="0"/>
            <a:r>
              <a:rPr lang="ja" sz="1200" b="0" i="0" u="none" kern="1200" baseline="0" dirty="0">
                <a:solidFill>
                  <a:schemeClr val="tx1"/>
                </a:solidFill>
                <a:effectLst/>
                <a:latin typeface="+mn-ea"/>
                <a:ea typeface="+mn-ea"/>
              </a:rPr>
              <a:t>グローバル補助金による職業研修チームでは、専門職業人のグループが海外に赴き、</a:t>
            </a:r>
            <a:endParaRPr lang="en-US" altLang="ja" sz="1200" b="0" i="0" u="none" kern="1200" baseline="0" dirty="0">
              <a:solidFill>
                <a:schemeClr val="tx1"/>
              </a:solidFill>
              <a:effectLst/>
              <a:latin typeface="+mn-ea"/>
              <a:ea typeface="+mn-ea"/>
            </a:endParaRPr>
          </a:p>
          <a:p>
            <a:pPr algn="l" rtl="0"/>
            <a:r>
              <a:rPr lang="ja" sz="1200" b="0" i="0" u="none" kern="1200" baseline="0" dirty="0">
                <a:solidFill>
                  <a:schemeClr val="tx1"/>
                </a:solidFill>
                <a:effectLst/>
                <a:latin typeface="+mn-ea"/>
                <a:ea typeface="+mn-ea"/>
              </a:rPr>
              <a:t>スキルや知識を学んだり、現地の専門職業人にスキルや知識を教えたりします。</a:t>
            </a:r>
            <a:endParaRPr lang="ja" sz="1200" b="0" kern="1200" dirty="0">
              <a:solidFill>
                <a:schemeClr val="tx1"/>
              </a:solidFill>
              <a:effectLst/>
              <a:latin typeface="+mn-ea"/>
              <a:ea typeface="+mn-ea"/>
              <a:cs typeface="MS PGothic" charset="0"/>
            </a:endParaRPr>
          </a:p>
        </p:txBody>
      </p:sp>
      <p:sp>
        <p:nvSpPr>
          <p:cNvPr id="4" name="Slide Number Placeholder 3"/>
          <p:cNvSpPr>
            <a:spLocks noGrp="1"/>
          </p:cNvSpPr>
          <p:nvPr>
            <p:ph type="sldNum" sz="quarter" idx="5"/>
          </p:nvPr>
        </p:nvSpPr>
        <p:spPr/>
        <p:txBody>
          <a:bodyPr/>
          <a:lstStyle/>
          <a:p>
            <a:pPr algn="l" rtl="0"/>
            <a:fld id="{DB827055-821E-4F6B-AAA9-2685E1493D9C}" type="slidenum">
              <a:rPr/>
              <a:t>16</a:t>
            </a:fld>
            <a:endParaRPr lang="ja" dirty="0"/>
          </a:p>
        </p:txBody>
      </p:sp>
    </p:spTree>
    <p:extLst>
      <p:ext uri="{BB962C8B-B14F-4D97-AF65-F5344CB8AC3E}">
        <p14:creationId xmlns:p14="http://schemas.microsoft.com/office/powerpoint/2010/main" val="126021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0"/>
              </a:spcBef>
              <a:spcAft>
                <a:spcPts val="0"/>
              </a:spcAft>
            </a:pPr>
            <a:r>
              <a:rPr lang="ja" sz="18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ロータリーでは、地元のニーズに応じた独自の活動を行う一方、海外でも非常に大きな成果をもたらす活動も行っています。ロータリーではこれらの活動分野を「重点分野」と呼んでいます。グローバル補助金を通じて、以下の分野の活動を重点的に支援しています。  </a:t>
            </a:r>
          </a:p>
          <a:p>
            <a:pPr marL="0" marR="0" algn="l" rtl="0">
              <a:spcBef>
                <a:spcPts val="0"/>
              </a:spcBef>
              <a:spcAft>
                <a:spcPts val="0"/>
              </a:spcAft>
            </a:pPr>
            <a:endParaRPr lang="ja" sz="1800" b="0" i="0" kern="120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171450" marR="0" indent="-171450" algn="l" rtl="0">
              <a:spcBef>
                <a:spcPts val="0"/>
              </a:spcBef>
              <a:spcAft>
                <a:spcPts val="0"/>
              </a:spcAft>
              <a:buFont typeface="Arial" pitchFamily="34" charset="0"/>
              <a:buChar char="•"/>
            </a:pPr>
            <a:r>
              <a:rPr lang="ja" sz="1200" b="0" i="0" u="none" baseline="0" dirty="0">
                <a:effectLst/>
                <a:latin typeface="MS PGothic" panose="020B0600070205080204" pitchFamily="34" charset="-128"/>
                <a:ea typeface="MS PGothic" panose="020B0600070205080204" pitchFamily="34" charset="-128"/>
              </a:rPr>
              <a:t>平和構築と紛争予防</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ja" sz="1200" b="0" i="0" u="none" baseline="0" dirty="0">
                <a:effectLst/>
                <a:latin typeface="MS PGothic" panose="020B0600070205080204" pitchFamily="34" charset="-128"/>
                <a:ea typeface="MS PGothic" panose="020B0600070205080204" pitchFamily="34" charset="-128"/>
              </a:rPr>
              <a:t>疾病予防と治療</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ja" sz="1200" b="0" i="0" u="none" baseline="0" dirty="0">
                <a:effectLst/>
                <a:latin typeface="MS PGothic" panose="020B0600070205080204" pitchFamily="34" charset="-128"/>
                <a:ea typeface="MS PGothic" panose="020B0600070205080204" pitchFamily="34" charset="-128"/>
              </a:rPr>
              <a:t>水と衛生</a:t>
            </a:r>
          </a:p>
          <a:p>
            <a:pPr marL="171450" marR="0" indent="-171450" algn="l" rtl="0">
              <a:spcBef>
                <a:spcPts val="0"/>
              </a:spcBef>
              <a:spcAft>
                <a:spcPts val="0"/>
              </a:spcAft>
              <a:buFont typeface="Arial" pitchFamily="34" charset="0"/>
              <a:buChar char="•"/>
            </a:pPr>
            <a:r>
              <a:rPr lang="ja" sz="1200" b="0" i="0" u="none" baseline="0" dirty="0">
                <a:effectLst/>
                <a:latin typeface="MS PGothic" panose="020B0600070205080204" pitchFamily="34" charset="-128"/>
                <a:ea typeface="MS PGothic" panose="020B0600070205080204" pitchFamily="34" charset="-128"/>
              </a:rPr>
              <a:t>母子の健康</a:t>
            </a:r>
          </a:p>
          <a:p>
            <a:pPr marL="171450" marR="0" indent="-171450" algn="l" rtl="0">
              <a:spcBef>
                <a:spcPts val="0"/>
              </a:spcBef>
              <a:spcAft>
                <a:spcPts val="0"/>
              </a:spcAft>
              <a:buFont typeface="Arial" pitchFamily="34" charset="0"/>
              <a:buChar char="•"/>
            </a:pPr>
            <a:r>
              <a:rPr lang="ja" sz="1200" b="0" i="0" u="none" baseline="0" dirty="0">
                <a:effectLst/>
                <a:latin typeface="MS PGothic" panose="020B0600070205080204" pitchFamily="34" charset="-128"/>
                <a:ea typeface="MS PGothic" panose="020B0600070205080204" pitchFamily="34" charset="-128"/>
              </a:rPr>
              <a:t>基本的教育と識字率向上</a:t>
            </a:r>
          </a:p>
          <a:p>
            <a:pPr marL="171450" marR="0" indent="-171450" algn="l" rtl="0">
              <a:spcBef>
                <a:spcPts val="0"/>
              </a:spcBef>
              <a:spcAft>
                <a:spcPts val="0"/>
              </a:spcAft>
              <a:buFont typeface="Arial" pitchFamily="34" charset="0"/>
              <a:buChar char="•"/>
            </a:pPr>
            <a:r>
              <a:rPr lang="ja" sz="1200" b="0" i="0" u="none" baseline="0" dirty="0">
                <a:effectLst/>
                <a:latin typeface="MS PGothic" panose="020B0600070205080204" pitchFamily="34" charset="-128"/>
                <a:ea typeface="MS PGothic" panose="020B0600070205080204" pitchFamily="34" charset="-128"/>
              </a:rPr>
              <a:t>地域社会の経済発展</a:t>
            </a:r>
          </a:p>
          <a:p>
            <a:pPr marL="171450" marR="0" indent="-171450" algn="l" rtl="0">
              <a:spcBef>
                <a:spcPts val="0"/>
              </a:spcBef>
              <a:spcAft>
                <a:spcPts val="0"/>
              </a:spcAft>
              <a:buFont typeface="Arial" pitchFamily="34" charset="0"/>
              <a:buChar char="•"/>
            </a:pPr>
            <a:r>
              <a:rPr lang="ja" sz="1200" b="0" i="0" u="none" baseline="0" dirty="0">
                <a:effectLst/>
                <a:latin typeface="MS PGothic" panose="020B0600070205080204" pitchFamily="34" charset="-128"/>
                <a:ea typeface="MS PGothic" panose="020B0600070205080204" pitchFamily="34" charset="-128"/>
              </a:rPr>
              <a:t>環境：これは新たな重点分野として追加されました。</a:t>
            </a:r>
          </a:p>
          <a:p>
            <a:endParaRPr lang="ja"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5"/>
          </p:nvPr>
        </p:nvSpPr>
        <p:spPr/>
        <p:txBody>
          <a:bodyPr/>
          <a:lstStyle/>
          <a:p>
            <a:pPr algn="l" rtl="0"/>
            <a:fld id="{DB827055-821E-4F6B-AAA9-2685E1493D9C}" type="slidenum">
              <a:rPr/>
              <a:t>17</a:t>
            </a:fld>
            <a:endParaRPr lang="ja" dirty="0"/>
          </a:p>
        </p:txBody>
      </p:sp>
    </p:spTree>
    <p:extLst>
      <p:ext uri="{BB962C8B-B14F-4D97-AF65-F5344CB8AC3E}">
        <p14:creationId xmlns:p14="http://schemas.microsoft.com/office/powerpoint/2010/main" val="167111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申請は</a:t>
            </a:r>
            <a:r>
              <a:rPr kumimoji="1" lang="en-US" altLang="ja-JP" dirty="0"/>
              <a:t>MYROTARY</a:t>
            </a:r>
            <a:r>
              <a:rPr kumimoji="1" lang="ja-JP" altLang="en-US" dirty="0"/>
              <a:t>より申請する。</a:t>
            </a:r>
            <a:endParaRPr kumimoji="1" lang="en-US" altLang="ja-JP" dirty="0"/>
          </a:p>
          <a:p>
            <a:r>
              <a:rPr kumimoji="1" lang="ja-JP" altLang="en-US" dirty="0"/>
              <a:t>地区の財団委員会ではＤＤＦ申請部分が授与と受諾の条件、補助金ハンドブック</a:t>
            </a:r>
            <a:r>
              <a:rPr kumimoji="1" lang="en-US" altLang="ja-JP" dirty="0"/>
              <a:t>(</a:t>
            </a:r>
            <a:r>
              <a:rPr kumimoji="1" lang="ja-JP" altLang="en-US" dirty="0"/>
              <a:t>地区要件）に合致しているかを審査します。</a:t>
            </a:r>
            <a:endParaRPr kumimoji="1" lang="en-US" altLang="ja-JP" dirty="0"/>
          </a:p>
          <a:p>
            <a:r>
              <a:rPr kumimoji="1" lang="ja-JP" altLang="en-US" dirty="0"/>
              <a:t>プロジェクトの中身は財団本部の担当者が審査します。</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18</a:t>
            </a:fld>
            <a:endParaRPr kumimoji="1" lang="ja-JP" altLang="en-US"/>
          </a:p>
        </p:txBody>
      </p:sp>
    </p:spTree>
    <p:extLst>
      <p:ext uri="{BB962C8B-B14F-4D97-AF65-F5344CB8AC3E}">
        <p14:creationId xmlns:p14="http://schemas.microsoft.com/office/powerpoint/2010/main" val="399864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補助金の申請前に、パートナーとなる提唱クラブ／地区とプロジェクト</a:t>
            </a:r>
          </a:p>
          <a:p>
            <a:r>
              <a:rPr kumimoji="1" lang="ja-JP" altLang="en-US" dirty="0"/>
              <a:t>についてよく話し合い、地区財団委員長に活動内容と必要資金につい</a:t>
            </a:r>
          </a:p>
          <a:p>
            <a:r>
              <a:rPr kumimoji="1" lang="ja-JP" altLang="en-US" dirty="0"/>
              <a:t>て説明しましょう。申請書には必須情報を明確かつわかりやすく入力し</a:t>
            </a:r>
          </a:p>
          <a:p>
            <a:r>
              <a:rPr kumimoji="1" lang="ja-JP" altLang="en-US" dirty="0"/>
              <a:t>てください。グローバル補助金の要件を満たすために必要であれば、補</a:t>
            </a:r>
          </a:p>
          <a:p>
            <a:r>
              <a:rPr kumimoji="1" lang="ja-JP" altLang="en-US" dirty="0"/>
              <a:t>助金担当職員が申請書への変更を提案します。 </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19</a:t>
            </a:fld>
            <a:endParaRPr kumimoji="1" lang="ja-JP" altLang="en-US"/>
          </a:p>
        </p:txBody>
      </p:sp>
    </p:spTree>
    <p:extLst>
      <p:ext uri="{BB962C8B-B14F-4D97-AF65-F5344CB8AC3E}">
        <p14:creationId xmlns:p14="http://schemas.microsoft.com/office/powerpoint/2010/main" val="1474720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ラーニングセンター　☞　ロータリー財団　☞　ロータリーの重点分野</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20</a:t>
            </a:fld>
            <a:endParaRPr kumimoji="1" lang="ja-JP" altLang="en-US"/>
          </a:p>
        </p:txBody>
      </p:sp>
    </p:spTree>
    <p:extLst>
      <p:ext uri="{BB962C8B-B14F-4D97-AF65-F5344CB8AC3E}">
        <p14:creationId xmlns:p14="http://schemas.microsoft.com/office/powerpoint/2010/main" val="350772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財団補助金をご利用頂く場合の受領資格とは何か・・・</a:t>
            </a:r>
            <a:endParaRPr kumimoji="1" lang="en-US" altLang="ja-JP" dirty="0"/>
          </a:p>
          <a:p>
            <a:r>
              <a:rPr kumimoji="1" lang="ja-JP" altLang="en-US" dirty="0"/>
              <a:t>・すべての財団補助金はロータリー</a:t>
            </a:r>
          </a:p>
          <a:p>
            <a:r>
              <a:rPr kumimoji="1" lang="ja-JP" altLang="en-US" dirty="0"/>
              <a:t>  財団の使命を守るものであること</a:t>
            </a:r>
          </a:p>
          <a:p>
            <a:endParaRPr kumimoji="1" lang="en-US" altLang="ja-JP" dirty="0"/>
          </a:p>
          <a:p>
            <a:r>
              <a:rPr kumimoji="1" lang="ja-JP" altLang="en-US" dirty="0"/>
              <a:t>その使命とは・・・</a:t>
            </a:r>
            <a:endParaRPr kumimoji="1" lang="en-US" altLang="ja-JP" dirty="0"/>
          </a:p>
          <a:p>
            <a:r>
              <a:rPr kumimoji="1" lang="ja-JP" altLang="en-US" dirty="0"/>
              <a:t>ロータリアンが、人びとの健康状態を改善し、</a:t>
            </a:r>
            <a:endParaRPr kumimoji="1" lang="en-US" altLang="ja-JP" dirty="0"/>
          </a:p>
          <a:p>
            <a:r>
              <a:rPr kumimoji="1" lang="ja-JP" altLang="en-US" dirty="0"/>
              <a:t>質の高い教育を提供し、環境保全に取り組み、</a:t>
            </a:r>
            <a:endParaRPr kumimoji="1" lang="en-US" altLang="ja-JP" dirty="0"/>
          </a:p>
          <a:p>
            <a:r>
              <a:rPr kumimoji="1" lang="ja-JP" altLang="en-US" dirty="0"/>
              <a:t>貧困をなくすことを通じて、世界理解、親善、</a:t>
            </a:r>
            <a:endParaRPr kumimoji="1" lang="en-US" altLang="ja-JP" dirty="0"/>
          </a:p>
          <a:p>
            <a:r>
              <a:rPr kumimoji="1" lang="ja-JP" altLang="en-US" dirty="0"/>
              <a:t>平和を構築できるよう支援することです。</a:t>
            </a:r>
          </a:p>
          <a:p>
            <a:endParaRPr kumimoji="1" lang="en-US" altLang="ja-JP" dirty="0"/>
          </a:p>
          <a:p>
            <a:r>
              <a:rPr kumimoji="1" lang="ja-JP" altLang="en-US" dirty="0"/>
              <a:t>ロータリアンの直接参加を含むこと　</a:t>
            </a:r>
            <a:endParaRPr kumimoji="1" lang="en-US" altLang="ja-JP" dirty="0"/>
          </a:p>
          <a:p>
            <a:r>
              <a:rPr kumimoji="1" lang="ja-JP" altLang="en-US" dirty="0"/>
              <a:t>ロータリアンが汗を流す活動であること</a:t>
            </a:r>
            <a:endParaRPr kumimoji="1" lang="en-US" altLang="ja-JP" dirty="0"/>
          </a:p>
          <a:p>
            <a:endParaRPr kumimoji="1" lang="en-US" altLang="ja-JP" dirty="0"/>
          </a:p>
          <a:p>
            <a:r>
              <a:rPr kumimoji="1" lang="ja-JP" altLang="en-US" dirty="0"/>
              <a:t>公共イメージだけのプロジェクト　</a:t>
            </a:r>
            <a:endParaRPr kumimoji="1" lang="en-US" altLang="ja-JP" dirty="0"/>
          </a:p>
          <a:p>
            <a:r>
              <a:rPr kumimoji="1" lang="ja-JP" altLang="en-US" dirty="0"/>
              <a:t>物品を寄贈するだけのプロジェクトには活用できません。</a:t>
            </a:r>
            <a:endParaRPr kumimoji="1" lang="en-US" altLang="ja-JP" dirty="0"/>
          </a:p>
          <a:p>
            <a:r>
              <a:rPr kumimoji="1" lang="ja-JP" altLang="en-US" dirty="0"/>
              <a:t>その場合はご自身のクラブ予算で実施をしてください。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3D18A28-4E2A-408D-ABB2-DE0154C3F0A6}" type="slidenum">
              <a:rPr kumimoji="1" lang="ja-JP" altLang="en-US" smtClean="0"/>
              <a:t>2</a:t>
            </a:fld>
            <a:endParaRPr kumimoji="1" lang="ja-JP" altLang="en-US"/>
          </a:p>
        </p:txBody>
      </p:sp>
    </p:spTree>
    <p:extLst>
      <p:ext uri="{BB962C8B-B14F-4D97-AF65-F5344CB8AC3E}">
        <p14:creationId xmlns:p14="http://schemas.microsoft.com/office/powerpoint/2010/main" val="1723267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社会奉仕　国際奉仕の奉仕事業の事例が掲載されたロータリーボイス</a:t>
            </a:r>
            <a:endParaRPr kumimoji="1" lang="en-US" altLang="ja-JP" dirty="0"/>
          </a:p>
          <a:p>
            <a:r>
              <a:rPr kumimoji="1" lang="ja-JP" altLang="en-US" dirty="0"/>
              <a:t>ご一読ください。</a:t>
            </a:r>
            <a:br>
              <a:rPr kumimoji="1" lang="en-US" altLang="ja-JP" dirty="0"/>
            </a:br>
            <a:r>
              <a:rPr kumimoji="1" lang="ja-JP" altLang="en-US" dirty="0"/>
              <a:t>検索窓で宮里と入力頂きますと、グローバル補助金 申請のヒント　</a:t>
            </a:r>
            <a:r>
              <a:rPr kumimoji="1" lang="en-US" altLang="ja-JP" dirty="0"/>
              <a:t>2018</a:t>
            </a:r>
            <a:r>
              <a:rPr kumimoji="1" lang="ja-JP" altLang="en-US" dirty="0"/>
              <a:t>年</a:t>
            </a:r>
            <a:r>
              <a:rPr kumimoji="1" lang="en-US" altLang="ja-JP" dirty="0"/>
              <a:t>5</a:t>
            </a:r>
            <a:r>
              <a:rPr kumimoji="1" lang="ja-JP" altLang="en-US" dirty="0"/>
              <a:t>月の論文が掲載されています。</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21</a:t>
            </a:fld>
            <a:endParaRPr kumimoji="1" lang="ja-JP" altLang="en-US"/>
          </a:p>
        </p:txBody>
      </p:sp>
    </p:spTree>
    <p:extLst>
      <p:ext uri="{BB962C8B-B14F-4D97-AF65-F5344CB8AC3E}">
        <p14:creationId xmlns:p14="http://schemas.microsoft.com/office/powerpoint/2010/main" val="1660074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rPr>
              <a:t>ローターアクトクラブとロータリーの補助金について、良いニュースがあります。これまで、ロータリークラブによる数多くの補助金プロジェクトに、ローターアクトクラブが協力してきましたが、今年度からは、ローターアクトクラブが補助金を直接申請できるようになります。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 sz="1200" kern="1200" dirty="0">
              <a:solidFill>
                <a:schemeClr val="tx1"/>
              </a:solidFill>
              <a:effectLst/>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rPr>
              <a:t>2022年1月より、地区は、地区補助金の使用計画にローターアクトクラブを含めることができます。</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 sz="1200" kern="1200" dirty="0">
              <a:solidFill>
                <a:schemeClr val="tx1"/>
              </a:solidFill>
              <a:effectLst/>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rPr>
              <a:t>また、2022年7月から、ローターアクトクラブもグローバル補助金を申請でき、地元や海外での奉仕の取り組みを支援できます。ローターアクトクラブがグローバル補助金の協同提唱者となるには、過去にグローバル補助金でロータリークラブまたは地区と協力した経験があり、参加資格認定を受ける必要があります。さらに、グローバル補助金の申請を希望するローターアクトクラブは、補助金申請書においてロータリークラブを協同提唱者としなければなりません。</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 sz="1200" kern="1200" dirty="0">
              <a:solidFill>
                <a:schemeClr val="tx1"/>
              </a:solidFill>
              <a:effectLst/>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rPr>
              <a:t>一般的に、ローターアクトクラブは地区補助金の活用から始めることが奨励されています。補助金でプロジェクトを実行する力が身についたら、グローバル補助金への移行を検討できるでしょう。</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ja" sz="1200" kern="1200" dirty="0">
              <a:solidFill>
                <a:schemeClr val="tx1"/>
              </a:solidFill>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5"/>
          </p:nvPr>
        </p:nvSpPr>
        <p:spPr/>
        <p:txBody>
          <a:bodyPr/>
          <a:lstStyle/>
          <a:p>
            <a:pPr algn="l" rtl="0"/>
            <a:fld id="{DB827055-821E-4F6B-AAA9-2685E1493D9C}" type="slidenum">
              <a:rPr/>
              <a:t>22</a:t>
            </a:fld>
            <a:endParaRPr lang="ja" dirty="0"/>
          </a:p>
        </p:txBody>
      </p:sp>
    </p:spTree>
    <p:extLst>
      <p:ext uri="{BB962C8B-B14F-4D97-AF65-F5344CB8AC3E}">
        <p14:creationId xmlns:p14="http://schemas.microsoft.com/office/powerpoint/2010/main" val="1028658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5705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6853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en-US" altLang="ja-JP" b="1"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2D0418CC-52CB-4FDC-BA51-3FBF3900082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F14C81DE-E4F5-480D-B1C5-881D0A3CDCC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財団セミナー</a:t>
            </a:r>
          </a:p>
        </p:txBody>
      </p:sp>
    </p:spTree>
    <p:extLst>
      <p:ext uri="{BB962C8B-B14F-4D97-AF65-F5344CB8AC3E}">
        <p14:creationId xmlns:p14="http://schemas.microsoft.com/office/powerpoint/2010/main" val="398662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”協力”とは何の具体例を示す定義はございません。</a:t>
            </a:r>
          </a:p>
          <a:p>
            <a:r>
              <a:rPr kumimoji="1" lang="ja-JP" altLang="en-US" dirty="0"/>
              <a:t>ロータリークラブの国際奉仕事業に、</a:t>
            </a:r>
            <a:r>
              <a:rPr kumimoji="1" lang="en-US" altLang="ja-JP" dirty="0"/>
              <a:t>RAC</a:t>
            </a:r>
            <a:r>
              <a:rPr kumimoji="1" lang="ja-JP" altLang="en-US" dirty="0"/>
              <a:t>会員が</a:t>
            </a:r>
            <a:r>
              <a:rPr kumimoji="1" lang="en-US" altLang="ja-JP" dirty="0"/>
              <a:t>GG</a:t>
            </a:r>
            <a:r>
              <a:rPr kumimoji="1" lang="ja-JP" altLang="en-US" dirty="0"/>
              <a:t>事前調査に同行した等</a:t>
            </a:r>
          </a:p>
          <a:p>
            <a:r>
              <a:rPr kumimoji="1" lang="ja-JP" altLang="en-US" dirty="0"/>
              <a:t>過去のプロジェクトにおいてＲＡＣに関しての奉仕事業の関わりは直接的、間接的かは問いませんので、</a:t>
            </a:r>
          </a:p>
          <a:p>
            <a:r>
              <a:rPr kumimoji="1" lang="en-US" altLang="ja-JP" dirty="0"/>
              <a:t>RAC</a:t>
            </a:r>
            <a:r>
              <a:rPr kumimoji="1" lang="ja-JP" altLang="en-US" dirty="0"/>
              <a:t>が過去に参加した</a:t>
            </a:r>
            <a:r>
              <a:rPr kumimoji="1" lang="en-US" altLang="ja-JP" dirty="0"/>
              <a:t>GG</a:t>
            </a:r>
            <a:r>
              <a:rPr kumimoji="1" lang="ja-JP" altLang="en-US" dirty="0"/>
              <a:t>プロジェクトの申請書</a:t>
            </a:r>
            <a:r>
              <a:rPr kumimoji="1" lang="en-US" altLang="ja-JP" dirty="0"/>
              <a:t>No</a:t>
            </a:r>
            <a:r>
              <a:rPr kumimoji="1" lang="ja-JP" altLang="en-US" dirty="0"/>
              <a:t>、</a:t>
            </a:r>
            <a:endParaRPr kumimoji="1" lang="en-US" altLang="ja-JP" dirty="0"/>
          </a:p>
          <a:p>
            <a:r>
              <a:rPr kumimoji="1" lang="ja-JP" altLang="en-US" dirty="0"/>
              <a:t>及び、ローターアクトクラブが当該プロジェクトに参加して、</a:t>
            </a:r>
          </a:p>
          <a:p>
            <a:r>
              <a:rPr kumimoji="1" lang="ja-JP" altLang="en-US" dirty="0"/>
              <a:t>何について協力したか確認できる内容を書面にて提出して下さい。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26</a:t>
            </a:fld>
            <a:endParaRPr kumimoji="1" lang="ja-JP" altLang="en-US"/>
          </a:p>
        </p:txBody>
      </p:sp>
    </p:spTree>
    <p:extLst>
      <p:ext uri="{BB962C8B-B14F-4D97-AF65-F5344CB8AC3E}">
        <p14:creationId xmlns:p14="http://schemas.microsoft.com/office/powerpoint/2010/main" val="3493534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それではここで、ロータリーの新しい補助金である災害救援補助金についてご説明します。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この補助金は、自然災害により被災した地域における救援および復興活動を支援します。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被災地にある資格ある地区は、25,000ドルを上限として補助金を申請できます（ただし災害救援基金の残額状況に基づきます）。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補助金の資金は、水や食料、医薬品、衣服といった基本的な物資を提供するために使用できます。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 sz="1200" kern="120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申請する地区は、被災地のニーズを特定する責任があります。これらの地区はまた、</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特定したニーズに補助金を充てるために、地元当局や地元団体と緊密に協力するべきです。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 sz="1200" kern="120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lvl="0"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この補助金は、ロータリー災害救援基金への寄付によって賄われます。この基金への寄付は、</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lvl="0"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現金寄付と地区財団活動資金（DDF）で受け付けています。この基金は、</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lvl="0"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災害救援を目的とした一般的な基金であり、寄付を行うにあたって特定の災害を指定することはできません。 </a:t>
            </a:r>
          </a:p>
        </p:txBody>
      </p:sp>
      <p:sp>
        <p:nvSpPr>
          <p:cNvPr id="4" name="Slide Number Placeholder 3"/>
          <p:cNvSpPr>
            <a:spLocks noGrp="1"/>
          </p:cNvSpPr>
          <p:nvPr>
            <p:ph type="sldNum" sz="quarter" idx="5"/>
          </p:nvPr>
        </p:nvSpPr>
        <p:spPr/>
        <p:txBody>
          <a:bodyPr/>
          <a:lstStyle/>
          <a:p>
            <a:pPr algn="l" rtl="0"/>
            <a:fld id="{DB827055-821E-4F6B-AAA9-2685E1493D9C}" type="slidenum">
              <a:rPr/>
              <a:t>27</a:t>
            </a:fld>
            <a:endParaRPr lang="ja" dirty="0"/>
          </a:p>
        </p:txBody>
      </p:sp>
    </p:spTree>
    <p:extLst>
      <p:ext uri="{BB962C8B-B14F-4D97-AF65-F5344CB8AC3E}">
        <p14:creationId xmlns:p14="http://schemas.microsoft.com/office/powerpoint/2010/main" val="330097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もう一つ、資金を確保する機会としてご紹介したいのが、</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「大規模プログラム補助金」です。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大規模プログラム補助金は、ロータリーのコミュニティがより大きな世界的インパクトをもたらし、その活動成果を測る方法となります。</a:t>
            </a: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大規模プログラム補助金は、長期にわたってリソースを提供することにより、重点分野において、ロータリー会員主導の奉仕プロジェクトの範囲、インパクト、持続可能性をさらに高めることのできる新しい補助金です。この補助金により、ロータリー会員は経験豊富なパートナー団体と協力し、広大な地域においてニーズのある大勢の人に恩恵をもたらす大規模で効果の高いプログラムを実施することができます。 </a:t>
            </a: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ロータリー財団は、ロータリークラブまたは地区が提唱し、パートナー団体との強い協力の下で実施されるプログラムに対し、200万ドルの補助金を毎年一口授与します。競争制に基づいて授与され、コンセプトノート（プログラムの大筋）と詳細な申請書を提出する必要があります。申請者は、実証された成果を明らかに示す証拠とともに、成功と持続可能性を高めるために主な全関係者の関与も含め、詳細にいたるまで完全にプログラムを立案するべきです。モニタリング、評価、学習計画もプログラムに完全に組み込む必要があります。この補助金は、3～5年にわたり、プログラムの規模を徐々に拡大するために活用されます。 </a:t>
            </a: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fontAlgn="base"/>
            <a:r>
              <a:rPr lang="ja" sz="1200" b="0" i="0" u="none" kern="1200" baseline="0" dirty="0">
                <a:solidFill>
                  <a:schemeClr val="tx1"/>
                </a:solidFill>
                <a:effectLst/>
                <a:latin typeface="MS PGothic" panose="020B0600070205080204" pitchFamily="34" charset="-128"/>
                <a:ea typeface="MS PGothic" panose="020B0600070205080204" pitchFamily="34" charset="-128"/>
              </a:rPr>
              <a:t>詳しくは、</a:t>
            </a:r>
            <a:r>
              <a:rPr lang="ja" sz="1200" b="0" i="0" u="none" kern="1200" baseline="0" dirty="0">
                <a:solidFill>
                  <a:schemeClr val="tx1"/>
                </a:solidFill>
                <a:effectLst/>
                <a:latin typeface="MS PGothic" panose="020B0600070205080204" pitchFamily="34" charset="-128"/>
                <a:ea typeface="MS PGothic" panose="020B0600070205080204" pitchFamily="34" charset="-128"/>
                <a:hlinkClick r:id="rId3"/>
              </a:rPr>
              <a:t>rotary.org/programsofscale</a:t>
            </a:r>
            <a:r>
              <a:rPr lang="ja" sz="1200" b="0" i="0" u="none" kern="1200" baseline="0" dirty="0">
                <a:solidFill>
                  <a:schemeClr val="tx1"/>
                </a:solidFill>
                <a:effectLst/>
                <a:latin typeface="MS PGothic" panose="020B0600070205080204" pitchFamily="34" charset="-128"/>
                <a:ea typeface="MS PGothic" panose="020B0600070205080204" pitchFamily="34" charset="-128"/>
              </a:rPr>
              <a:t>をご参照ください。 </a:t>
            </a:r>
          </a:p>
        </p:txBody>
      </p:sp>
      <p:sp>
        <p:nvSpPr>
          <p:cNvPr id="4" name="Slide Number Placeholder 3"/>
          <p:cNvSpPr>
            <a:spLocks noGrp="1"/>
          </p:cNvSpPr>
          <p:nvPr>
            <p:ph type="sldNum" sz="quarter" idx="5"/>
          </p:nvPr>
        </p:nvSpPr>
        <p:spPr/>
        <p:txBody>
          <a:bodyPr/>
          <a:lstStyle/>
          <a:p>
            <a:pPr algn="l" rtl="0"/>
            <a:fld id="{DB827055-821E-4F6B-AAA9-2685E1493D9C}" type="slidenum">
              <a:rPr/>
              <a:t>28</a:t>
            </a:fld>
            <a:endParaRPr lang="ja" dirty="0"/>
          </a:p>
        </p:txBody>
      </p:sp>
    </p:spTree>
    <p:extLst>
      <p:ext uri="{BB962C8B-B14F-4D97-AF65-F5344CB8AC3E}">
        <p14:creationId xmlns:p14="http://schemas.microsoft.com/office/powerpoint/2010/main" val="3377252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dirty="0"/>
          </a:p>
        </p:txBody>
      </p:sp>
      <p:sp>
        <p:nvSpPr>
          <p:cNvPr id="4" name="Slide Number Placeholder 3"/>
          <p:cNvSpPr>
            <a:spLocks noGrp="1"/>
          </p:cNvSpPr>
          <p:nvPr>
            <p:ph type="sldNum" sz="quarter" idx="5"/>
          </p:nvPr>
        </p:nvSpPr>
        <p:spPr/>
        <p:txBody>
          <a:bodyPr/>
          <a:lstStyle/>
          <a:p>
            <a:pPr algn="l" rtl="0"/>
            <a:fld id="{DB827055-821E-4F6B-AAA9-2685E1493D9C}" type="slidenum">
              <a:rPr/>
              <a:t>29</a:t>
            </a:fld>
            <a:endParaRPr lang="ja" dirty="0"/>
          </a:p>
        </p:txBody>
      </p:sp>
    </p:spTree>
    <p:extLst>
      <p:ext uri="{BB962C8B-B14F-4D97-AF65-F5344CB8AC3E}">
        <p14:creationId xmlns:p14="http://schemas.microsoft.com/office/powerpoint/2010/main" val="957735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rPr>
              <a:t>ではここで、地域社会調査について見ていきましょう。</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rPr>
              <a:t>地域社会調査は、補助金資金を使ったプロジェクトを開始する前に行うべき最初のステップです。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rPr>
              <a:t>地域社会の強み、弱み、可能性をより良く理解できるため、最大の効果をもたらすプロジェクトを立案することが可能となります。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Gothic" charset="0"/>
              </a:rPr>
              <a:t>地域社会をよく知ることで、どのようなプロジェクトが最も適しており、どのように意義あるインパクトをもたらすクラブの能力を最大限に生かせるかを探ることができます。  </a:t>
            </a:r>
          </a:p>
          <a:p>
            <a:endParaRPr lang="ja" b="0"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地域社会調査は、グローバル補助金と大規模プログラム補助金の必須要件です。  </a:t>
            </a:r>
          </a:p>
        </p:txBody>
      </p:sp>
      <p:sp>
        <p:nvSpPr>
          <p:cNvPr id="4" name="Slide Number Placeholder 3"/>
          <p:cNvSpPr>
            <a:spLocks noGrp="1"/>
          </p:cNvSpPr>
          <p:nvPr>
            <p:ph type="sldNum" sz="quarter" idx="5"/>
          </p:nvPr>
        </p:nvSpPr>
        <p:spPr/>
        <p:txBody>
          <a:bodyPr/>
          <a:lstStyle/>
          <a:p>
            <a:pPr algn="l" rtl="0"/>
            <a:fld id="{DB827055-821E-4F6B-AAA9-2685E1493D9C}" type="slidenum">
              <a:rPr/>
              <a:t>30</a:t>
            </a:fld>
            <a:endParaRPr lang="ja" dirty="0"/>
          </a:p>
        </p:txBody>
      </p:sp>
    </p:spTree>
    <p:extLst>
      <p:ext uri="{BB962C8B-B14F-4D97-AF65-F5344CB8AC3E}">
        <p14:creationId xmlns:p14="http://schemas.microsoft.com/office/powerpoint/2010/main" val="342056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3</a:t>
            </a:fld>
            <a:endParaRPr kumimoji="1" lang="ja-JP" altLang="en-US"/>
          </a:p>
        </p:txBody>
      </p:sp>
    </p:spTree>
    <p:extLst>
      <p:ext uri="{BB962C8B-B14F-4D97-AF65-F5344CB8AC3E}">
        <p14:creationId xmlns:p14="http://schemas.microsoft.com/office/powerpoint/2010/main" val="3222512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地域社会調査を行うことで、地域社会の現状をより良く理解できるほか、</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奉仕活動の優先事項を決める上で、クラブ・地区と受益者の両方に有益です。</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地域社会ですでに活発に活動しているとしても、調査をしてみることで、新たな強みや機会が判明する場合があります。</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また、すでに地域社会で課題として挙がっていることに対する新たなアプローチを模索することもできるでしょう。  </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調査を始める前に、地域社会に関して具体的に何を知りたいのかを検討しましょう。</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効果的な調査によって、これまで知らなかったことが明らかにになります。</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地域調社会調査はまた、地域社会との信頼関係を築き、末永く続く成果をもたらす活動に、</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地元の人たちに積極的に参加してもらう一助となります。</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信頼を築き、地域社会の人たちに「自分たちの活動」という意識を持ってもらい、</a:t>
            </a:r>
            <a:endParaRPr lang="en-US" altLang="ja" b="0" i="0" u="none" baseline="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rPr>
              <a:t>持続可能性を向上させる重要な第一歩ということです。</a:t>
            </a:r>
          </a:p>
        </p:txBody>
      </p:sp>
      <p:sp>
        <p:nvSpPr>
          <p:cNvPr id="4" name="Slide Number Placeholder 3"/>
          <p:cNvSpPr>
            <a:spLocks noGrp="1"/>
          </p:cNvSpPr>
          <p:nvPr>
            <p:ph type="sldNum" sz="quarter" idx="5"/>
          </p:nvPr>
        </p:nvSpPr>
        <p:spPr/>
        <p:txBody>
          <a:bodyPr/>
          <a:lstStyle/>
          <a:p>
            <a:pPr algn="l" rtl="0"/>
            <a:fld id="{DB827055-821E-4F6B-AAA9-2685E1493D9C}" type="slidenum">
              <a:rPr/>
              <a:t>31</a:t>
            </a:fld>
            <a:endParaRPr lang="ja" dirty="0"/>
          </a:p>
        </p:txBody>
      </p:sp>
    </p:spTree>
    <p:extLst>
      <p:ext uri="{BB962C8B-B14F-4D97-AF65-F5344CB8AC3E}">
        <p14:creationId xmlns:p14="http://schemas.microsoft.com/office/powerpoint/2010/main" val="1127914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Font typeface="Arial" panose="020B0604020202020204" pitchFamily="34" charset="0"/>
              <a:buNone/>
            </a:pPr>
            <a:r>
              <a:rPr lang="ja" b="0" i="0" u="none" baseline="0" dirty="0">
                <a:latin typeface="MS PGothic" panose="020B0600070205080204" pitchFamily="34" charset="-128"/>
                <a:ea typeface="MS PGothic" panose="020B0600070205080204" pitchFamily="34" charset="-128"/>
              </a:rPr>
              <a:t>地域調査を行うときに基本的に抑えておくべきポイントをご紹介します。    </a:t>
            </a:r>
          </a:p>
          <a:p>
            <a:pPr marL="0" indent="0" algn="l" rtl="0">
              <a:buFont typeface="Arial" panose="020B0604020202020204" pitchFamily="34" charset="0"/>
              <a:buNone/>
            </a:pPr>
            <a:endParaRPr lang="ja" dirty="0">
              <a:latin typeface="MS PGothic" panose="020B0600070205080204" pitchFamily="34" charset="-128"/>
              <a:ea typeface="MS PGothic" panose="020B0600070205080204" pitchFamily="34" charset="-128"/>
            </a:endParaRPr>
          </a:p>
          <a:p>
            <a:pPr marL="171450" indent="-171450"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偏見は禁物 ：偏った情報や憶測は地域社会の真のニーズを理解する上での妨げとなります。  </a:t>
            </a:r>
          </a:p>
          <a:p>
            <a:pPr marL="171450" indent="-171450"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さまざまな人からの協力：  地元地域の人口の構成を分析し、多様なグループから協力者を募りましょう（性別、年齢、収入、職業など）。      </a:t>
            </a:r>
          </a:p>
          <a:p>
            <a:pPr marL="171450" indent="-171450"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過小評価されているグループへの配慮 ：女性、若者、高齢者などは、しばしば過小評価される傾向があります。これらのグループが安心して意見を述べることのできる機会を設けましょう。  </a:t>
            </a:r>
          </a:p>
          <a:p>
            <a:pPr marL="171450" indent="-171450"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自分が部外者であることを意識 ： 自分の住む地域以外または海外でプロジェクトを実施する場合、小さな町や村であっても、その地域に詳しい人や団体とつながりを築いてから地元関係者と連絡を取るべきです。  </a:t>
            </a:r>
          </a:p>
          <a:p>
            <a:pPr marL="171450" indent="-171450"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決定前の約束はしない：  クラブでの決定後に正式な連絡が行われることを関係者に伝えた上で、事前に協力をお願いしましょう。また、今後の活動への参加も促しましょう。  </a:t>
            </a:r>
          </a:p>
          <a:p>
            <a:pPr marL="171450" indent="-171450" algn="l" rtl="0">
              <a:buFont typeface="Arial" panose="020B0604020202020204" pitchFamily="34" charset="0"/>
              <a:buChar char="•"/>
            </a:pPr>
            <a:endParaRPr lang="ja" b="0" dirty="0">
              <a:latin typeface="MS PGothic" panose="020B0600070205080204" pitchFamily="34" charset="-128"/>
              <a:ea typeface="MS PGothic" panose="020B0600070205080204" pitchFamily="34" charset="-128"/>
            </a:endParaRPr>
          </a:p>
          <a:p>
            <a:pPr marL="0" indent="0" algn="l" rtl="0">
              <a:buFont typeface="Arial" panose="020B0604020202020204" pitchFamily="34" charset="0"/>
              <a:buNone/>
            </a:pPr>
            <a:r>
              <a:rPr lang="ja" b="0" i="0" u="none" baseline="0" dirty="0">
                <a:latin typeface="MS PGothic" panose="020B0600070205080204" pitchFamily="34" charset="-128"/>
                <a:ea typeface="MS PGothic" panose="020B0600070205080204" pitchFamily="34" charset="-128"/>
              </a:rPr>
              <a:t>地域社会調査に関する最後の点ですが、クラブは自分たちだけで調査を行わなければならないわけではありません。例えば、地元の奉仕団体、大学、病院など、地域社会調査の経験がある組織とパートナーシップを組んで実施することができます。</a:t>
            </a:r>
          </a:p>
        </p:txBody>
      </p:sp>
      <p:sp>
        <p:nvSpPr>
          <p:cNvPr id="4" name="Slide Number Placeholder 3"/>
          <p:cNvSpPr>
            <a:spLocks noGrp="1"/>
          </p:cNvSpPr>
          <p:nvPr>
            <p:ph type="sldNum" sz="quarter" idx="5"/>
          </p:nvPr>
        </p:nvSpPr>
        <p:spPr/>
        <p:txBody>
          <a:bodyPr/>
          <a:lstStyle/>
          <a:p>
            <a:pPr algn="l" rtl="0"/>
            <a:fld id="{DB827055-821E-4F6B-AAA9-2685E1493D9C}" type="slidenum">
              <a:rPr/>
              <a:t>32</a:t>
            </a:fld>
            <a:endParaRPr lang="ja" dirty="0"/>
          </a:p>
        </p:txBody>
      </p:sp>
    </p:spTree>
    <p:extLst>
      <p:ext uri="{BB962C8B-B14F-4D97-AF65-F5344CB8AC3E}">
        <p14:creationId xmlns:p14="http://schemas.microsoft.com/office/powerpoint/2010/main" val="239170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r>
              <a:rPr lang="ja" b="0" i="0" u="none" baseline="0" dirty="0">
                <a:latin typeface="MS PGothic" panose="020B0600070205080204" pitchFamily="34" charset="-128"/>
                <a:ea typeface="MS PGothic" panose="020B0600070205080204" pitchFamily="34" charset="-128"/>
              </a:rPr>
              <a:t>ほんの数名の地域関係者と話をするだけでは、地域社会の強み、</a:t>
            </a:r>
            <a:endParaRPr lang="en-US" altLang="ja" b="0" i="0" u="none" baseline="0" dirty="0">
              <a:latin typeface="MS PGothic" panose="020B0600070205080204" pitchFamily="34" charset="-128"/>
              <a:ea typeface="MS PGothic" panose="020B0600070205080204" pitchFamily="34" charset="-128"/>
            </a:endParaRPr>
          </a:p>
          <a:p>
            <a:pPr lvl="0" algn="l" rtl="0"/>
            <a:r>
              <a:rPr lang="ja" b="0" i="0" u="none" baseline="0" dirty="0">
                <a:latin typeface="MS PGothic" panose="020B0600070205080204" pitchFamily="34" charset="-128"/>
                <a:ea typeface="MS PGothic" panose="020B0600070205080204" pitchFamily="34" charset="-128"/>
              </a:rPr>
              <a:t>改善点、ニーズを深く理解することはできません。</a:t>
            </a:r>
            <a:endParaRPr lang="en-US" altLang="ja" b="0" i="0" u="none" baseline="0" dirty="0">
              <a:latin typeface="MS PGothic" panose="020B0600070205080204" pitchFamily="34" charset="-128"/>
              <a:ea typeface="MS PGothic" panose="020B0600070205080204" pitchFamily="34" charset="-128"/>
            </a:endParaRPr>
          </a:p>
          <a:p>
            <a:pPr lvl="0" algn="l" rtl="0"/>
            <a:r>
              <a:rPr lang="ja" b="0" i="0" u="none" baseline="0" dirty="0">
                <a:latin typeface="MS PGothic" panose="020B0600070205080204" pitchFamily="34" charset="-128"/>
                <a:ea typeface="MS PGothic" panose="020B0600070205080204" pitchFamily="34" charset="-128"/>
              </a:rPr>
              <a:t>地域社会のさまざまな方面の関係者を含めた包括的な調査を実施しましょう。</a:t>
            </a:r>
          </a:p>
          <a:p>
            <a:pPr lvl="0" algn="l" rtl="0"/>
            <a:endParaRPr lang="ja" dirty="0">
              <a:latin typeface="MS PGothic" panose="020B0600070205080204" pitchFamily="34" charset="-128"/>
              <a:ea typeface="MS PGothic" panose="020B0600070205080204" pitchFamily="34" charset="-128"/>
            </a:endParaRPr>
          </a:p>
          <a:p>
            <a:pPr lvl="0" algn="l" rtl="0"/>
            <a:r>
              <a:rPr lang="ja" b="0" i="0" u="none" baseline="0" dirty="0">
                <a:latin typeface="MS PGothic" panose="020B0600070205080204" pitchFamily="34" charset="-128"/>
                <a:ea typeface="MS PGothic" panose="020B0600070205080204" pitchFamily="34" charset="-128"/>
              </a:rPr>
              <a:t>これらは、利用できる六つの調査手法ですが、これらに限られるものではありません。</a:t>
            </a:r>
            <a:endParaRPr lang="en-US" altLang="ja" b="0" i="0" u="none" baseline="0" dirty="0">
              <a:latin typeface="MS PGothic" panose="020B0600070205080204" pitchFamily="34" charset="-128"/>
              <a:ea typeface="MS PGothic" panose="020B0600070205080204" pitchFamily="34" charset="-128"/>
            </a:endParaRPr>
          </a:p>
          <a:p>
            <a:pPr lvl="0" algn="l" rtl="0"/>
            <a:r>
              <a:rPr lang="ja" b="0" i="0" u="none" baseline="0" dirty="0">
                <a:latin typeface="MS PGothic" panose="020B0600070205080204" pitchFamily="34" charset="-128"/>
                <a:ea typeface="MS PGothic" panose="020B0600070205080204" pitchFamily="34" charset="-128"/>
              </a:rPr>
              <a:t>クラブのリソースや、地元の人びとの要望を取り入れ、これらを組み合わせることもできます。</a:t>
            </a:r>
          </a:p>
          <a:p>
            <a:pPr lvl="0" algn="l" rtl="0"/>
            <a:endParaRPr lang="ja" dirty="0">
              <a:latin typeface="MS PGothic" panose="020B0600070205080204" pitchFamily="34" charset="-128"/>
              <a:ea typeface="MS PGothic" panose="020B0600070205080204" pitchFamily="34" charset="-128"/>
            </a:endParaRPr>
          </a:p>
          <a:p>
            <a:pPr lvl="0" algn="l" rtl="0"/>
            <a:r>
              <a:rPr lang="ja" b="0" i="0" u="none" baseline="0" dirty="0">
                <a:latin typeface="MS PGothic" panose="020B0600070205080204" pitchFamily="34" charset="-128"/>
                <a:ea typeface="MS PGothic" panose="020B0600070205080204" pitchFamily="34" charset="-128"/>
              </a:rPr>
              <a:t>My ROTARYからダウンロードできる「地域調査の方法」では、具体的な調査方法についてさまざまな情報をご覧いただけます。  </a:t>
            </a:r>
            <a:endParaRPr lang="ja"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5"/>
          </p:nvPr>
        </p:nvSpPr>
        <p:spPr/>
        <p:txBody>
          <a:bodyPr/>
          <a:lstStyle/>
          <a:p>
            <a:pPr algn="l" rtl="0"/>
            <a:fld id="{DB827055-821E-4F6B-AAA9-2685E1493D9C}" type="slidenum">
              <a:rPr>
                <a:latin typeface="MS PGothic" panose="020B0600070205080204" pitchFamily="34" charset="-128"/>
                <a:ea typeface="MS PGothic" panose="020B0600070205080204" pitchFamily="34" charset="-128"/>
              </a:rPr>
              <a:t>33</a:t>
            </a:fld>
            <a:endParaRPr lang="ja"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461333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今日は、ロータリー財団の補助金について</a:t>
            </a:r>
          </a:p>
          <a:p>
            <a:r>
              <a:rPr kumimoji="1" lang="ja-JP" altLang="en-US" dirty="0"/>
              <a:t>お話して参りました。</a:t>
            </a:r>
          </a:p>
          <a:p>
            <a:endParaRPr kumimoji="1" lang="en-US" altLang="ja-JP" dirty="0"/>
          </a:p>
          <a:p>
            <a:r>
              <a:rPr kumimoji="1" lang="ja-JP" altLang="en-US" dirty="0"/>
              <a:t>ご清聴ありがとうございました。</a:t>
            </a:r>
            <a:endParaRPr kumimoji="1" lang="en-US" altLang="ja-JP" dirty="0"/>
          </a:p>
          <a:p>
            <a:r>
              <a:rPr kumimoji="1" lang="en-US" altLang="ja-JP" dirty="0"/>
              <a:t>Yours in Rotary</a:t>
            </a:r>
          </a:p>
        </p:txBody>
      </p:sp>
      <p:sp>
        <p:nvSpPr>
          <p:cNvPr id="4" name="スライド番号プレースホルダー 3"/>
          <p:cNvSpPr>
            <a:spLocks noGrp="1"/>
          </p:cNvSpPr>
          <p:nvPr>
            <p:ph type="sldNum" sz="quarter" idx="5"/>
          </p:nvPr>
        </p:nvSpPr>
        <p:spPr/>
        <p:txBody>
          <a:bodyPr/>
          <a:lstStyle/>
          <a:p>
            <a:fld id="{9335A986-8D2C-49D2-89BD-AA2BF5510BB9}" type="slidenum">
              <a:rPr kumimoji="1" lang="ja-JP" altLang="en-US" smtClean="0"/>
              <a:t>34</a:t>
            </a:fld>
            <a:endParaRPr kumimoji="1" lang="ja-JP" altLang="en-US"/>
          </a:p>
        </p:txBody>
      </p:sp>
    </p:spTree>
    <p:extLst>
      <p:ext uri="{BB962C8B-B14F-4D97-AF65-F5344CB8AC3E}">
        <p14:creationId xmlns:p14="http://schemas.microsoft.com/office/powerpoint/2010/main" val="195582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cs typeface="MS PMincho" pitchFamily="-84" charset="-128"/>
              </a:rPr>
              <a:t>ロータリー財団は、補助金の提供を通じて、</a:t>
            </a:r>
            <a:endParaRPr lang="en-US" altLang="ja" b="0" i="0" u="none" baseline="0" dirty="0">
              <a:latin typeface="MS PGothic" panose="020B0600070205080204" pitchFamily="34" charset="-128"/>
              <a:ea typeface="MS PGothic" panose="020B0600070205080204" pitchFamily="34" charset="-128"/>
              <a:cs typeface="MS PMincho"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cs typeface="MS PMincho" pitchFamily="-84" charset="-128"/>
              </a:rPr>
              <a:t>ロータリアンが世界各地で実施する幅広い人道的プロジェクト、奨学金、</a:t>
            </a:r>
            <a:endParaRPr lang="en-US" altLang="ja" b="0" i="0" u="none" baseline="0" dirty="0">
              <a:latin typeface="MS PGothic" panose="020B0600070205080204" pitchFamily="34" charset="-128"/>
              <a:ea typeface="MS PGothic" panose="020B0600070205080204" pitchFamily="34" charset="-128"/>
              <a:cs typeface="MS PMincho"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cs typeface="MS PMincho" pitchFamily="-84" charset="-128"/>
              </a:rPr>
              <a:t>研修活動を支援するための補助金を提供しています。</a:t>
            </a:r>
            <a:endParaRPr lang="en-US" altLang="ja" b="0" i="0" u="none" baseline="0" dirty="0">
              <a:latin typeface="MS PGothic" panose="020B0600070205080204" pitchFamily="34" charset="-128"/>
              <a:ea typeface="MS PGothic" panose="020B0600070205080204" pitchFamily="34" charset="-128"/>
              <a:cs typeface="MS PMincho"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cs typeface="MS PMincho" pitchFamily="-84" charset="-128"/>
              </a:rPr>
              <a:t>補助金には、</a:t>
            </a:r>
            <a:r>
              <a:rPr lang="ja-JP" altLang="en-US" b="0" i="0" u="none" baseline="0" dirty="0">
                <a:latin typeface="MS PGothic" panose="020B0600070205080204" pitchFamily="34" charset="-128"/>
                <a:ea typeface="MS PGothic" panose="020B0600070205080204" pitchFamily="34" charset="-128"/>
                <a:cs typeface="MS PMincho" pitchFamily="-84" charset="-128"/>
              </a:rPr>
              <a:t>「地区補助金」、</a:t>
            </a:r>
            <a:r>
              <a:rPr lang="ja" b="0" i="0" u="none" baseline="0" dirty="0">
                <a:latin typeface="MS PGothic" panose="020B0600070205080204" pitchFamily="34" charset="-128"/>
                <a:ea typeface="MS PGothic" panose="020B0600070205080204" pitchFamily="34" charset="-128"/>
                <a:cs typeface="MS PGothic" panose="020B0604020202020204" pitchFamily="34" charset="0"/>
              </a:rPr>
              <a:t>「グローバル補助金」、「災害救援補助金」の3種類があります。</a:t>
            </a:r>
            <a:endParaRPr lang="en-US" altLang="ja" b="0" i="0" u="none" baseline="0" dirty="0">
              <a:latin typeface="MS PGothic" panose="020B0600070205080204" pitchFamily="34" charset="-128"/>
              <a:ea typeface="MS PGothic" panose="020B0600070205080204" pitchFamily="34" charset="-128"/>
              <a:cs typeface="MS PGothic"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 b="0" i="0" u="none" baseline="0" dirty="0">
                <a:latin typeface="MS PGothic" panose="020B0600070205080204" pitchFamily="34" charset="-128"/>
                <a:ea typeface="MS PGothic" panose="020B0600070205080204" pitchFamily="34" charset="-128"/>
                <a:cs typeface="MS PGothic" panose="020B0604020202020204" pitchFamily="34" charset="0"/>
              </a:rPr>
              <a:t>各補助金について詳しくご説明いたします。  </a:t>
            </a:r>
            <a:endParaRPr lang="ja" altLang="en-US" b="0" dirty="0">
              <a:latin typeface="MS PGothic" panose="020B0600070205080204" pitchFamily="34" charset="-128"/>
              <a:ea typeface="MS PGothic" panose="020B0600070205080204" pitchFamily="34" charset="-128"/>
              <a:cs typeface="MS PMincho" pitchFamily="-84" charset="-128"/>
            </a:endParaRPr>
          </a:p>
          <a:p>
            <a:endParaRPr lang="ja"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5"/>
          </p:nvPr>
        </p:nvSpPr>
        <p:spPr/>
        <p:txBody>
          <a:bodyPr/>
          <a:lstStyle/>
          <a:p>
            <a:pPr algn="l" rtl="0"/>
            <a:fld id="{DB827055-821E-4F6B-AAA9-2685E1493D9C}" type="slidenum">
              <a:rPr>
                <a:latin typeface="MS PGothic" panose="020B0600070205080204" pitchFamily="34" charset="-128"/>
                <a:ea typeface="MS PGothic" panose="020B0600070205080204" pitchFamily="34" charset="-128"/>
              </a:rPr>
              <a:t>4</a:t>
            </a:fld>
            <a:endParaRPr lang="ja"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77717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地区補助金の資金</a:t>
            </a:r>
          </a:p>
          <a:p>
            <a:endParaRPr kumimoji="1" lang="ja-JP" altLang="en-US" dirty="0"/>
          </a:p>
          <a:p>
            <a:r>
              <a:rPr kumimoji="1" lang="ja-JP" altLang="en-US" dirty="0"/>
              <a:t>地区は、毎年一口の地区補助金を申請できます。財団から地区に一括で支払われた後、</a:t>
            </a:r>
            <a:endParaRPr kumimoji="1" lang="en-US" altLang="ja-JP" dirty="0"/>
          </a:p>
          <a:p>
            <a:r>
              <a:rPr kumimoji="1" lang="ja-JP" altLang="en-US" dirty="0"/>
              <a:t>地区が必要に応じてクラブに資金を配分します。</a:t>
            </a:r>
            <a:endParaRPr kumimoji="1" lang="en-US" altLang="ja-JP" dirty="0"/>
          </a:p>
          <a:p>
            <a:endParaRPr kumimoji="1" lang="en-US" altLang="ja-JP" dirty="0"/>
          </a:p>
          <a:p>
            <a:r>
              <a:rPr kumimoji="1" lang="ja-JP" altLang="en-US" dirty="0"/>
              <a:t>補助金の使途について</a:t>
            </a:r>
            <a:r>
              <a:rPr kumimoji="1" lang="en-US" altLang="ja-JP" dirty="0"/>
              <a:t>2660</a:t>
            </a:r>
            <a:r>
              <a:rPr kumimoji="1" lang="ja-JP" altLang="en-US" dirty="0"/>
              <a:t>地区独自の要件や指針を定めています。</a:t>
            </a:r>
            <a:endParaRPr kumimoji="1" lang="en-US" altLang="ja-JP" dirty="0"/>
          </a:p>
          <a:p>
            <a:r>
              <a:rPr kumimoji="1" lang="ja-JP" altLang="en-US" dirty="0"/>
              <a:t>これらはの要件補助金ハンドブックに記載されていますので申請の際は</a:t>
            </a:r>
            <a:endParaRPr kumimoji="1" lang="en-US" altLang="ja-JP" dirty="0"/>
          </a:p>
          <a:p>
            <a:r>
              <a:rPr kumimoji="1" lang="ja-JP" altLang="en-US" dirty="0"/>
              <a:t>必ずご一読下さい。</a:t>
            </a:r>
          </a:p>
        </p:txBody>
      </p:sp>
      <p:sp>
        <p:nvSpPr>
          <p:cNvPr id="4" name="スライド番号プレースホルダー 3"/>
          <p:cNvSpPr>
            <a:spLocks noGrp="1"/>
          </p:cNvSpPr>
          <p:nvPr>
            <p:ph type="sldNum" sz="quarter" idx="5"/>
          </p:nvPr>
        </p:nvSpPr>
        <p:spPr/>
        <p:txBody>
          <a:bodyPr/>
          <a:lstStyle/>
          <a:p>
            <a:fld id="{87111749-3B39-4098-85DC-2471BBD3294B}" type="slidenum">
              <a:rPr kumimoji="1" lang="ja-JP" altLang="en-US" smtClean="0"/>
              <a:t>5</a:t>
            </a:fld>
            <a:endParaRPr kumimoji="1" lang="ja-JP" altLang="en-US"/>
          </a:p>
        </p:txBody>
      </p:sp>
    </p:spTree>
    <p:extLst>
      <p:ext uri="{BB962C8B-B14F-4D97-AF65-F5344CB8AC3E}">
        <p14:creationId xmlns:p14="http://schemas.microsoft.com/office/powerpoint/2010/main" val="10885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a:t>
            </a:r>
            <a:r>
              <a:rPr kumimoji="1" lang="en-US" altLang="ja-JP" dirty="0"/>
              <a:t>-</a:t>
            </a:r>
            <a:r>
              <a:rPr kumimoji="1" lang="ja-JP" altLang="en-US" dirty="0"/>
              <a:t>タリーでは申請するべきである</a:t>
            </a:r>
            <a:endParaRPr kumimoji="1" lang="en-US" altLang="ja-JP" dirty="0"/>
          </a:p>
          <a:p>
            <a:r>
              <a:rPr kumimoji="1" lang="ja-JP" altLang="en-US" dirty="0"/>
              <a:t>「</a:t>
            </a:r>
            <a:r>
              <a:rPr kumimoji="1" lang="en-US" altLang="ja-JP" dirty="0"/>
              <a:t>should</a:t>
            </a:r>
            <a:r>
              <a:rPr kumimoji="1" lang="ja-JP" altLang="en-US" dirty="0"/>
              <a:t>」シュッド　がよく使われます。</a:t>
            </a:r>
            <a:endParaRPr kumimoji="1" lang="en-US" altLang="ja-JP" dirty="0"/>
          </a:p>
          <a:p>
            <a:r>
              <a:rPr kumimoji="1" lang="ja-JP" altLang="en-US" dirty="0"/>
              <a:t>他にもこの表現が多く見受けられます。</a:t>
            </a:r>
            <a:endParaRPr kumimoji="1" lang="en-US" altLang="ja-JP" dirty="0"/>
          </a:p>
          <a:p>
            <a:r>
              <a:rPr kumimoji="1" lang="ja-JP" altLang="en-US" dirty="0"/>
              <a:t>国際ロータリーの細則の</a:t>
            </a:r>
            <a:r>
              <a:rPr kumimoji="1" lang="en-US" altLang="ja-JP" dirty="0"/>
              <a:t>3</a:t>
            </a:r>
            <a:r>
              <a:rPr kumimoji="1" lang="ja-JP" altLang="en-US" dirty="0"/>
              <a:t>条</a:t>
            </a:r>
            <a:r>
              <a:rPr kumimoji="1" lang="en-US" altLang="ja-JP" dirty="0"/>
              <a:t>5</a:t>
            </a:r>
            <a:r>
              <a:rPr kumimoji="1" lang="ja-JP" altLang="en-US" dirty="0"/>
              <a:t>節に喫煙の項目がありますが</a:t>
            </a:r>
            <a:endParaRPr kumimoji="1" lang="en-US" altLang="ja-JP" dirty="0"/>
          </a:p>
          <a:p>
            <a:r>
              <a:rPr kumimoji="1" lang="ja-JP" altLang="en-US" dirty="0"/>
              <a:t>ここでも会員並びに来賓は会合その他のロータリーの行事中、喫煙するべきでヘはない。</a:t>
            </a:r>
            <a:endParaRPr kumimoji="1" lang="en-US" altLang="ja-JP" dirty="0"/>
          </a:p>
          <a:p>
            <a:r>
              <a:rPr kumimoji="1" lang="ja-JP" altLang="en-US" dirty="0"/>
              <a:t>ひとつの話題として</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6</a:t>
            </a:fld>
            <a:endParaRPr kumimoji="1" lang="ja-JP" altLang="en-US"/>
          </a:p>
        </p:txBody>
      </p:sp>
    </p:spTree>
    <p:extLst>
      <p:ext uri="{BB962C8B-B14F-4D97-AF65-F5344CB8AC3E}">
        <p14:creationId xmlns:p14="http://schemas.microsoft.com/office/powerpoint/2010/main" val="4174622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地区補助金は、地元や海外の地域社会のニーズに取り組むための、比較的規模の小さい、</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lvl="0"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短期的な活動を支援します。補助金資金の配分は、各地区が決定します。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lvl="0"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地区補助金は地区やクラブのさまざまなプロジェクトや活動に柔軟に活用できます。  </a:t>
            </a:r>
          </a:p>
          <a:p>
            <a:pPr lvl="0" algn="l" rtl="0"/>
            <a:endParaRPr lang="ja" sz="1200" b="0" i="0" kern="1200" baseline="0" dirty="0">
              <a:solidFill>
                <a:schemeClr val="tx1"/>
              </a:solidFill>
              <a:effectLst/>
              <a:latin typeface="MS PGothic" panose="020B0600070205080204" pitchFamily="34" charset="-128"/>
              <a:ea typeface="MS PGothic" panose="020B0600070205080204"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資格認定については後程詳しくご説明します。</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地区は、DDF（地区財団活動資金）の50％までを地区補助金として毎年申請できます。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この50％は、3年前に地区が年次基金に寄付した額（および恒久基金への寄付の投資収益）</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によって生まれたDDFを基に計算されます。</a:t>
            </a:r>
            <a:endParaRPr lang="en-US" alt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endParaRP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cs typeface="MS PMincho" pitchFamily="-107" charset="-128"/>
              </a:rPr>
              <a:t>地区に一括して補助金が支払われた後、地区がクラブに資金を支給します。</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地区補助金は、地元での奉仕プロジェクト、海外での人道的プロジェクト、</a:t>
            </a:r>
            <a:endParaRPr lang="en-US" altLang="ja" b="0" i="0" u="none" baseline="0"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職業に関連する交換活動など、さまざまな目的のために使用できます。</a:t>
            </a:r>
            <a:endParaRPr lang="en-US" altLang="ja" b="0" i="0" u="none" baseline="0"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奨学金の支給も柔軟に行うことができ、学業レベルや学問分野の制約はありません。</a:t>
            </a:r>
            <a:endParaRPr lang="en-US" altLang="ja" b="0" i="0" u="none" baseline="0"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また、職業に関連する交換活動を行う場合も、重点分野の指定は必要なく、</a:t>
            </a:r>
            <a:endParaRPr lang="en-US" altLang="ja" b="0" i="0" u="none" baseline="0"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必ずしも研修を提供する必要もありません。</a:t>
            </a:r>
            <a:endParaRPr lang="ja"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5"/>
          </p:nvPr>
        </p:nvSpPr>
        <p:spPr/>
        <p:txBody>
          <a:bodyPr/>
          <a:lstStyle/>
          <a:p>
            <a:pPr algn="l" rtl="0"/>
            <a:fld id="{DB827055-821E-4F6B-AAA9-2685E1493D9C}" type="slidenum">
              <a:rPr/>
              <a:t>7</a:t>
            </a:fld>
            <a:endParaRPr lang="ja" dirty="0"/>
          </a:p>
        </p:txBody>
      </p:sp>
    </p:spTree>
    <p:extLst>
      <p:ext uri="{BB962C8B-B14F-4D97-AF65-F5344CB8AC3E}">
        <p14:creationId xmlns:p14="http://schemas.microsoft.com/office/powerpoint/2010/main" val="221785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基本補助金額ですが・・・</a:t>
            </a:r>
          </a:p>
          <a:p>
            <a:r>
              <a:rPr kumimoji="1" lang="ja-JP" altLang="en-US" dirty="0"/>
              <a:t>２０２２</a:t>
            </a:r>
            <a:r>
              <a:rPr kumimoji="1" lang="en-US" altLang="ja-JP" dirty="0"/>
              <a:t>-</a:t>
            </a:r>
            <a:r>
              <a:rPr kumimoji="1" lang="ja-JP" altLang="en-US" dirty="0"/>
              <a:t>２３年度の年次基金寄付は　　　　　　　　　　　　　　</a:t>
            </a:r>
            <a:endParaRPr kumimoji="1" lang="en-US" altLang="ja-JP" dirty="0"/>
          </a:p>
          <a:p>
            <a:r>
              <a:rPr kumimoji="1" lang="ja-JP" altLang="en-US" dirty="0"/>
              <a:t>３年前の２０１９</a:t>
            </a:r>
            <a:r>
              <a:rPr kumimoji="1" lang="en-US" altLang="ja-JP" dirty="0"/>
              <a:t>-</a:t>
            </a:r>
            <a:r>
              <a:rPr kumimoji="1" lang="ja-JP" altLang="en-US" dirty="0"/>
              <a:t>２０年度の寄付実績が対象となります。</a:t>
            </a:r>
          </a:p>
          <a:p>
            <a:endParaRPr kumimoji="1" lang="ja-JP" altLang="en-US" dirty="0"/>
          </a:p>
          <a:p>
            <a:r>
              <a:rPr kumimoji="1" lang="ja-JP" altLang="en-US" dirty="0"/>
              <a:t>・プロジェクトの総額は</a:t>
            </a:r>
            <a:r>
              <a:rPr kumimoji="1" lang="en-US" altLang="ja-JP" dirty="0"/>
              <a:t>40</a:t>
            </a:r>
            <a:r>
              <a:rPr kumimoji="1" lang="ja-JP" altLang="en-US" dirty="0"/>
              <a:t>万円以上であること。</a:t>
            </a:r>
          </a:p>
          <a:p>
            <a:r>
              <a:rPr kumimoji="1" lang="ja-JP" altLang="en-US" dirty="0"/>
              <a:t>・クラブ負担額は、地区補助金申請額と同額以上となることです。</a:t>
            </a:r>
          </a:p>
          <a:p>
            <a:r>
              <a:rPr kumimoji="1" lang="ja-JP" altLang="en-US" dirty="0"/>
              <a:t>☆補助金の額は・・・</a:t>
            </a:r>
          </a:p>
          <a:p>
            <a:r>
              <a:rPr kumimoji="1" lang="ja-JP" altLang="en-US" dirty="0"/>
              <a:t>・人道奉仕、奨学金、職業研修に関する補助金は、</a:t>
            </a:r>
            <a:r>
              <a:rPr kumimoji="1" lang="en-US" altLang="ja-JP" dirty="0"/>
              <a:t>20</a:t>
            </a:r>
            <a:r>
              <a:rPr kumimoji="1" lang="ja-JP" altLang="en-US" dirty="0"/>
              <a:t>万円～</a:t>
            </a:r>
            <a:r>
              <a:rPr kumimoji="1" lang="en-US" altLang="ja-JP" dirty="0"/>
              <a:t>60</a:t>
            </a:r>
            <a:r>
              <a:rPr kumimoji="1" lang="ja-JP" altLang="en-US" dirty="0"/>
              <a:t>万円</a:t>
            </a:r>
          </a:p>
          <a:p>
            <a:r>
              <a:rPr kumimoji="1" lang="ja-JP" altLang="en-US" dirty="0"/>
              <a:t>・人道的国際奉仕は、</a:t>
            </a:r>
            <a:r>
              <a:rPr kumimoji="1" lang="en-US" altLang="ja-JP" dirty="0"/>
              <a:t>20</a:t>
            </a:r>
            <a:r>
              <a:rPr kumimoji="1" lang="ja-JP" altLang="en-US" dirty="0"/>
              <a:t>万円～</a:t>
            </a:r>
            <a:r>
              <a:rPr kumimoji="1" lang="en-US" altLang="ja-JP" dirty="0"/>
              <a:t>100</a:t>
            </a:r>
            <a:r>
              <a:rPr kumimoji="1" lang="ja-JP" altLang="en-US" dirty="0"/>
              <a:t>万円が限度額となります。</a:t>
            </a:r>
          </a:p>
          <a:p>
            <a:r>
              <a:rPr kumimoji="1" lang="ja-JP" altLang="en-US" dirty="0"/>
              <a:t>尚、地区補助金を満額受領頂くためには、</a:t>
            </a:r>
            <a:r>
              <a:rPr kumimoji="1" lang="en-US" altLang="ja-JP" dirty="0"/>
              <a:t>2020-21</a:t>
            </a:r>
            <a:r>
              <a:rPr kumimoji="1" lang="ja-JP" altLang="en-US" dirty="0"/>
              <a:t>年度の年次基金寄付の、</a:t>
            </a:r>
          </a:p>
          <a:p>
            <a:r>
              <a:rPr kumimoji="1" lang="ja-JP" altLang="en-US" dirty="0"/>
              <a:t>普通寄付と特別寄付の合計額が、</a:t>
            </a:r>
            <a:r>
              <a:rPr kumimoji="1" lang="en-US" altLang="ja-JP" dirty="0"/>
              <a:t>1</a:t>
            </a:r>
            <a:r>
              <a:rPr kumimoji="1" lang="ja-JP" altLang="en-US" dirty="0"/>
              <a:t>人当たり平均</a:t>
            </a:r>
            <a:r>
              <a:rPr kumimoji="1" lang="en-US" altLang="ja-JP" dirty="0"/>
              <a:t>150㌦</a:t>
            </a:r>
            <a:r>
              <a:rPr kumimoji="1" lang="ja-JP" altLang="en-US" dirty="0"/>
              <a:t>以上となっていることが要件となっております。</a:t>
            </a:r>
          </a:p>
          <a:p>
            <a:r>
              <a:rPr kumimoji="1" lang="ja-JP" altLang="en-US" dirty="0"/>
              <a:t>尚、達成額</a:t>
            </a:r>
            <a:r>
              <a:rPr kumimoji="1" lang="en-US" altLang="ja-JP" dirty="0"/>
              <a:t>100㌦</a:t>
            </a:r>
            <a:r>
              <a:rPr kumimoji="1" lang="ja-JP" altLang="en-US" dirty="0"/>
              <a:t>～</a:t>
            </a:r>
            <a:r>
              <a:rPr kumimoji="1" lang="en-US" altLang="ja-JP" dirty="0"/>
              <a:t>149㌦</a:t>
            </a:r>
            <a:r>
              <a:rPr kumimoji="1" lang="ja-JP" altLang="en-US" dirty="0"/>
              <a:t>の場合は</a:t>
            </a:r>
            <a:r>
              <a:rPr kumimoji="1" lang="en-US" altLang="ja-JP" dirty="0"/>
              <a:t>90%</a:t>
            </a:r>
            <a:r>
              <a:rPr kumimoji="1" lang="ja-JP" altLang="en-US" dirty="0"/>
              <a:t>・・・。</a:t>
            </a:r>
            <a:r>
              <a:rPr kumimoji="1" lang="en-US" altLang="ja-JP" dirty="0"/>
              <a:t>99㌦</a:t>
            </a:r>
            <a:r>
              <a:rPr kumimoji="1" lang="ja-JP" altLang="en-US" dirty="0"/>
              <a:t>以下の場合は</a:t>
            </a:r>
            <a:r>
              <a:rPr kumimoji="1" lang="en-US" altLang="ja-JP" dirty="0"/>
              <a:t>80%</a:t>
            </a:r>
            <a:r>
              <a:rPr kumimoji="1" lang="ja-JP" altLang="en-US" dirty="0"/>
              <a:t>となっております。</a:t>
            </a:r>
          </a:p>
          <a:p>
            <a:endParaRPr kumimoji="1" lang="ja-JP" altLang="en-US" dirty="0"/>
          </a:p>
          <a:p>
            <a:r>
              <a:rPr kumimoji="1" lang="ja-JP" altLang="en-US" dirty="0"/>
              <a:t>○ところで、今年度の吉川ガバナーの方針のひとつに、</a:t>
            </a:r>
          </a:p>
          <a:p>
            <a:r>
              <a:rPr kumimoji="1" lang="ja-JP" altLang="en-US" dirty="0"/>
              <a:t>地域の子供たちの支援があります。</a:t>
            </a:r>
          </a:p>
          <a:p>
            <a:r>
              <a:rPr kumimoji="1" lang="ja-JP" altLang="en-US" dirty="0"/>
              <a:t>実行は宮里ガバナーエレクトの年度となりますが、</a:t>
            </a:r>
          </a:p>
          <a:p>
            <a:r>
              <a:rPr kumimoji="1" lang="ja-JP" altLang="en-US" dirty="0"/>
              <a:t>地域の子供たちを支援するプロジェクトを検討頂けたら幸いです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8</a:t>
            </a:fld>
            <a:endParaRPr kumimoji="1" lang="ja-JP" altLang="en-US"/>
          </a:p>
        </p:txBody>
      </p:sp>
    </p:spTree>
    <p:extLst>
      <p:ext uri="{BB962C8B-B14F-4D97-AF65-F5344CB8AC3E}">
        <p14:creationId xmlns:p14="http://schemas.microsoft.com/office/powerpoint/2010/main" val="186818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2021</a:t>
            </a:r>
            <a:r>
              <a:rPr kumimoji="1" lang="ja-JP" altLang="en-US" dirty="0"/>
              <a:t>年度に申請したプロジェクト　　　　　　　　　　　　　</a:t>
            </a:r>
            <a:endParaRPr kumimoji="1" lang="en-US" altLang="ja-JP" dirty="0"/>
          </a:p>
          <a:p>
            <a:r>
              <a:rPr kumimoji="1" lang="ja-JP" altLang="en-US" dirty="0"/>
              <a:t>財団から補助金の入金後に開始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9</a:t>
            </a:fld>
            <a:endParaRPr kumimoji="1" lang="ja-JP" altLang="en-US"/>
          </a:p>
        </p:txBody>
      </p:sp>
    </p:spTree>
    <p:extLst>
      <p:ext uri="{BB962C8B-B14F-4D97-AF65-F5344CB8AC3E}">
        <p14:creationId xmlns:p14="http://schemas.microsoft.com/office/powerpoint/2010/main" val="117207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F89A7D-1786-4910-BADD-3DBBD40DD11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707D45E-FA6C-C641-FF49-C2EE54DE6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F0222B-B849-7C59-5616-D2E75DE002DC}"/>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5" name="フッター プレースホルダー 4">
            <a:extLst>
              <a:ext uri="{FF2B5EF4-FFF2-40B4-BE49-F238E27FC236}">
                <a16:creationId xmlns:a16="http://schemas.microsoft.com/office/drawing/2014/main" id="{21D344C2-B02D-2FF1-D375-DC92B3F14C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94F8BC-9C7D-DCF0-C268-94CC11EB7289}"/>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2689745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87AE88-CF94-798E-83CE-E50F9C9D50E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42C8CA-CBD0-B8A0-22C0-6ACE8042B07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FF3090-7312-00A6-9FDB-EB728926D244}"/>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5" name="フッター プレースホルダー 4">
            <a:extLst>
              <a:ext uri="{FF2B5EF4-FFF2-40B4-BE49-F238E27FC236}">
                <a16:creationId xmlns:a16="http://schemas.microsoft.com/office/drawing/2014/main" id="{046DDD02-8DF5-1FDA-8522-044CB3E86AE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63AAE1-D4F5-CAC0-C653-5EA28EB2853E}"/>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367095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514414F-C417-3179-19A1-D5C33BB4DED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79BA56-DA42-38AE-A434-CA32C84C76E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F5B6CE-DD26-B977-254F-215692D92AB6}"/>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5" name="フッター プレースホルダー 4">
            <a:extLst>
              <a:ext uri="{FF2B5EF4-FFF2-40B4-BE49-F238E27FC236}">
                <a16:creationId xmlns:a16="http://schemas.microsoft.com/office/drawing/2014/main" id="{D5CF6043-BF4F-CA14-D6FD-52F6ED97ED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368476-7606-0A51-5FC0-AFC62B7DCEB8}"/>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382353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44076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9312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52468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endParaRP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1880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78D00C-7596-80A4-4C83-5AC0E819060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00534A-F9B4-1573-20B0-418DF20372D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3AA2F4-5EB7-D349-02E4-12AA6873EAAB}"/>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5" name="フッター プレースホルダー 4">
            <a:extLst>
              <a:ext uri="{FF2B5EF4-FFF2-40B4-BE49-F238E27FC236}">
                <a16:creationId xmlns:a16="http://schemas.microsoft.com/office/drawing/2014/main" id="{EE7B8AA3-0269-99FA-30A1-77F21AED58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A31D04-86B1-8424-3AA9-09F21B193EA5}"/>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282615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427A20-4FC4-6479-AC09-F04860F91CB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FD46FD0-40B4-42FB-FA16-B4E80956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594B06C-7FFE-45EE-714B-B333E40D8C49}"/>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5" name="フッター プレースホルダー 4">
            <a:extLst>
              <a:ext uri="{FF2B5EF4-FFF2-40B4-BE49-F238E27FC236}">
                <a16:creationId xmlns:a16="http://schemas.microsoft.com/office/drawing/2014/main" id="{98895977-DF23-32C4-35B0-015773E69D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292D2E-88D8-008D-CC4D-5349F9D055D1}"/>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311065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6FCBCC-30DA-3FA5-6D26-C6F132C0992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5A22F1-95CE-7C51-9367-C825013FEAB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4CA3179-8997-CDCB-19AE-6FF3ECE7745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A53D6D9-38C3-33D7-8967-2170D1576353}"/>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6" name="フッター プレースホルダー 5">
            <a:extLst>
              <a:ext uri="{FF2B5EF4-FFF2-40B4-BE49-F238E27FC236}">
                <a16:creationId xmlns:a16="http://schemas.microsoft.com/office/drawing/2014/main" id="{5D1F08E9-83EA-1640-2657-CFB113D76C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193D53-D1D9-EDAD-1128-FEAAC8D504B1}"/>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357783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72728-79ED-4060-6E7F-034611C579B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9705D9-8E27-D198-FB29-B5078F4AD9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AD17F10-9237-3BD0-1FF2-7DE6E708E22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E236913-65A0-62B0-903C-6774BC8DD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A1EF94A-70C4-7A64-F937-B5463AB5547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3793B2D-32DB-C6BF-AE4E-5C707C0B106C}"/>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8" name="フッター プレースホルダー 7">
            <a:extLst>
              <a:ext uri="{FF2B5EF4-FFF2-40B4-BE49-F238E27FC236}">
                <a16:creationId xmlns:a16="http://schemas.microsoft.com/office/drawing/2014/main" id="{04FF6D34-6195-BA5B-C3EE-772C4C8539D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EBBDC6C-7A82-630C-A782-7A756CE47D93}"/>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11611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2C39B-0506-0373-9291-0B55FBF22DB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35C47EB-D518-2931-1E63-CD9A60D9E9EE}"/>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4" name="フッター プレースホルダー 3">
            <a:extLst>
              <a:ext uri="{FF2B5EF4-FFF2-40B4-BE49-F238E27FC236}">
                <a16:creationId xmlns:a16="http://schemas.microsoft.com/office/drawing/2014/main" id="{80559CF9-D9AA-BC52-BDCD-9B53F5B3B4C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8D41ABE-D15F-8B2A-64A7-4F1313D63F94}"/>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293534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4BE80E-4B52-8A3C-60B6-80DBC104978E}"/>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3" name="フッター プレースホルダー 2">
            <a:extLst>
              <a:ext uri="{FF2B5EF4-FFF2-40B4-BE49-F238E27FC236}">
                <a16:creationId xmlns:a16="http://schemas.microsoft.com/office/drawing/2014/main" id="{6B4319CB-4C49-8F55-50A0-6FDA0ED4424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2C67C7-4DB4-70FD-1152-FD72B6533DB9}"/>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318205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FE1D77-F5BA-36F4-5123-044B13D5B6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2C8117-201F-8A3D-6629-54FD5CC44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B6AF43E-6873-8C22-DC35-E0849852D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6A8A01E-F364-0ECB-59F6-E49364472D82}"/>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6" name="フッター プレースホルダー 5">
            <a:extLst>
              <a:ext uri="{FF2B5EF4-FFF2-40B4-BE49-F238E27FC236}">
                <a16:creationId xmlns:a16="http://schemas.microsoft.com/office/drawing/2014/main" id="{6396FED1-5BA0-BB63-8549-3AEEF08B27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787C59B-D379-FA89-0AF1-557BBF6EE59E}"/>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9148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3F453-A616-E774-3A59-DFCDAB6B011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76986D3-C07B-1E7F-EA57-D75B17AE7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2875C2A-5FF4-0386-909B-2392C75B3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42664FC-8E6B-5293-7B3F-B47466611D1A}"/>
              </a:ext>
            </a:extLst>
          </p:cNvPr>
          <p:cNvSpPr>
            <a:spLocks noGrp="1"/>
          </p:cNvSpPr>
          <p:nvPr>
            <p:ph type="dt" sz="half" idx="10"/>
          </p:nvPr>
        </p:nvSpPr>
        <p:spPr/>
        <p:txBody>
          <a:bodyPr/>
          <a:lstStyle/>
          <a:p>
            <a:fld id="{DA185D0F-F39E-4B8F-929C-E5DFB3994279}" type="datetimeFigureOut">
              <a:rPr kumimoji="1" lang="ja-JP" altLang="en-US" smtClean="0"/>
              <a:t>2022/8/31</a:t>
            </a:fld>
            <a:endParaRPr kumimoji="1" lang="ja-JP" altLang="en-US"/>
          </a:p>
        </p:txBody>
      </p:sp>
      <p:sp>
        <p:nvSpPr>
          <p:cNvPr id="6" name="フッター プレースホルダー 5">
            <a:extLst>
              <a:ext uri="{FF2B5EF4-FFF2-40B4-BE49-F238E27FC236}">
                <a16:creationId xmlns:a16="http://schemas.microsoft.com/office/drawing/2014/main" id="{335BDC3E-9D33-8F91-91A5-86478ACF2F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50EABF-5775-29E0-724E-ECF5F6C026A9}"/>
              </a:ext>
            </a:extLst>
          </p:cNvPr>
          <p:cNvSpPr>
            <a:spLocks noGrp="1"/>
          </p:cNvSpPr>
          <p:nvPr>
            <p:ph type="sldNum" sz="quarter" idx="12"/>
          </p:nvPr>
        </p:nvSpPr>
        <p:spPr/>
        <p:txBody>
          <a:body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426870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3745D66-22F4-7FA2-B790-5CDEAA13A0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93FF89-5111-63B1-169B-4C6A4DB56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B66628-EE83-D875-FFC7-E6721BF4A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85D0F-F39E-4B8F-929C-E5DFB3994279}" type="datetimeFigureOut">
              <a:rPr kumimoji="1" lang="ja-JP" altLang="en-US" smtClean="0"/>
              <a:t>2022/8/31</a:t>
            </a:fld>
            <a:endParaRPr kumimoji="1" lang="ja-JP" altLang="en-US"/>
          </a:p>
        </p:txBody>
      </p:sp>
      <p:sp>
        <p:nvSpPr>
          <p:cNvPr id="5" name="フッター プレースホルダー 4">
            <a:extLst>
              <a:ext uri="{FF2B5EF4-FFF2-40B4-BE49-F238E27FC236}">
                <a16:creationId xmlns:a16="http://schemas.microsoft.com/office/drawing/2014/main" id="{3742B18A-9592-ED05-6C99-7A431DC64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0DF569C-43CD-A9BA-7238-21317E48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F50CC-471C-4305-B26A-30C3F95BE2B1}" type="slidenum">
              <a:rPr kumimoji="1" lang="ja-JP" altLang="en-US" smtClean="0"/>
              <a:t>‹#›</a:t>
            </a:fld>
            <a:endParaRPr kumimoji="1" lang="ja-JP" altLang="en-US"/>
          </a:p>
        </p:txBody>
      </p:sp>
    </p:spTree>
    <p:extLst>
      <p:ext uri="{BB962C8B-B14F-4D97-AF65-F5344CB8AC3E}">
        <p14:creationId xmlns:p14="http://schemas.microsoft.com/office/powerpoint/2010/main" val="3259632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63E13CD-2B30-869D-EB11-D3AECBA155CA}"/>
              </a:ext>
            </a:extLst>
          </p:cNvPr>
          <p:cNvSpPr txBox="1"/>
          <p:nvPr/>
        </p:nvSpPr>
        <p:spPr>
          <a:xfrm>
            <a:off x="2403103" y="2307138"/>
            <a:ext cx="7689273" cy="1754326"/>
          </a:xfrm>
          <a:prstGeom prst="rect">
            <a:avLst/>
          </a:prstGeom>
          <a:noFill/>
        </p:spPr>
        <p:txBody>
          <a:bodyPr wrap="square">
            <a:spAutoFit/>
          </a:bodyPr>
          <a:lstStyle/>
          <a:p>
            <a:r>
              <a:rPr lang="ja-JP" altLang="en-US" sz="5400" b="1" dirty="0"/>
              <a:t>　財団の補助金活動の</a:t>
            </a:r>
          </a:p>
          <a:p>
            <a:r>
              <a:rPr lang="ja-JP" altLang="en-US" sz="5400" b="1" dirty="0"/>
              <a:t>　　要件と留意事項</a:t>
            </a:r>
          </a:p>
        </p:txBody>
      </p:sp>
      <p:sp>
        <p:nvSpPr>
          <p:cNvPr id="5" name="テキスト ボックス 4">
            <a:extLst>
              <a:ext uri="{FF2B5EF4-FFF2-40B4-BE49-F238E27FC236}">
                <a16:creationId xmlns:a16="http://schemas.microsoft.com/office/drawing/2014/main" id="{8E525D26-3D43-589B-C738-6869D33DAC10}"/>
              </a:ext>
            </a:extLst>
          </p:cNvPr>
          <p:cNvSpPr txBox="1"/>
          <p:nvPr/>
        </p:nvSpPr>
        <p:spPr>
          <a:xfrm>
            <a:off x="1219200" y="5003953"/>
            <a:ext cx="10612582" cy="1200329"/>
          </a:xfrm>
          <a:prstGeom prst="rect">
            <a:avLst/>
          </a:prstGeom>
          <a:noFill/>
        </p:spPr>
        <p:txBody>
          <a:bodyPr wrap="square">
            <a:spAutoFit/>
          </a:bodyPr>
          <a:lstStyle/>
          <a:p>
            <a:r>
              <a:rPr lang="ja-JP" altLang="en-US" sz="4000" b="1" dirty="0"/>
              <a:t>　　　　　新堂 博（大阪城北</a:t>
            </a:r>
            <a:r>
              <a:rPr lang="en-US" altLang="ja-JP" sz="4000" b="1" dirty="0"/>
              <a:t>RC</a:t>
            </a:r>
            <a:r>
              <a:rPr lang="ja-JP" altLang="en-US" sz="4000" b="1" dirty="0"/>
              <a:t>）</a:t>
            </a:r>
          </a:p>
          <a:p>
            <a:r>
              <a:rPr lang="ja-JP" altLang="en-US" sz="3200" b="1" dirty="0"/>
              <a:t>地区ロータリー財団委員会　補助金小委員会委員長</a:t>
            </a:r>
          </a:p>
        </p:txBody>
      </p:sp>
      <p:pic>
        <p:nvPicPr>
          <p:cNvPr id="7" name="図 6">
            <a:extLst>
              <a:ext uri="{FF2B5EF4-FFF2-40B4-BE49-F238E27FC236}">
                <a16:creationId xmlns:a16="http://schemas.microsoft.com/office/drawing/2014/main" id="{800B7FF5-6B5C-A852-431A-39A267038C84}"/>
              </a:ext>
            </a:extLst>
          </p:cNvPr>
          <p:cNvPicPr>
            <a:picLocks noChangeAspect="1"/>
          </p:cNvPicPr>
          <p:nvPr/>
        </p:nvPicPr>
        <p:blipFill>
          <a:blip r:embed="rId3"/>
          <a:stretch>
            <a:fillRect/>
          </a:stretch>
        </p:blipFill>
        <p:spPr>
          <a:xfrm>
            <a:off x="372811" y="0"/>
            <a:ext cx="2190223" cy="1553674"/>
          </a:xfrm>
          <a:prstGeom prst="rect">
            <a:avLst/>
          </a:prstGeom>
        </p:spPr>
      </p:pic>
      <p:pic>
        <p:nvPicPr>
          <p:cNvPr id="2" name="図 1">
            <a:extLst>
              <a:ext uri="{FF2B5EF4-FFF2-40B4-BE49-F238E27FC236}">
                <a16:creationId xmlns:a16="http://schemas.microsoft.com/office/drawing/2014/main" id="{02A7EFD0-9E91-02B8-6CD4-8DF2218ABEDC}"/>
              </a:ext>
            </a:extLst>
          </p:cNvPr>
          <p:cNvPicPr>
            <a:picLocks noChangeAspect="1"/>
          </p:cNvPicPr>
          <p:nvPr/>
        </p:nvPicPr>
        <p:blipFill>
          <a:blip r:embed="rId4"/>
          <a:stretch>
            <a:fillRect/>
          </a:stretch>
        </p:blipFill>
        <p:spPr>
          <a:xfrm>
            <a:off x="6938624" y="6698"/>
            <a:ext cx="5078408" cy="1450974"/>
          </a:xfrm>
          <a:prstGeom prst="rect">
            <a:avLst/>
          </a:prstGeom>
        </p:spPr>
      </p:pic>
    </p:spTree>
    <p:extLst>
      <p:ext uri="{BB962C8B-B14F-4D97-AF65-F5344CB8AC3E}">
        <p14:creationId xmlns:p14="http://schemas.microsoft.com/office/powerpoint/2010/main" val="623625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4ED75FF-AA6D-4165-BF7C-B7DA151BAFDB}"/>
              </a:ext>
            </a:extLst>
          </p:cNvPr>
          <p:cNvSpPr txBox="1"/>
          <p:nvPr/>
        </p:nvSpPr>
        <p:spPr>
          <a:xfrm>
            <a:off x="499246" y="638629"/>
            <a:ext cx="11512822" cy="516510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3200" b="1" dirty="0"/>
              <a:t>　　　</a:t>
            </a:r>
            <a:endParaRPr lang="en-US" altLang="ja-JP" sz="3200" b="1" dirty="0"/>
          </a:p>
          <a:p>
            <a:endParaRPr lang="en-US" altLang="ja-JP" sz="3200" b="1" dirty="0"/>
          </a:p>
          <a:p>
            <a:endParaRPr lang="en-US" altLang="ja-JP" sz="3200" b="1" dirty="0"/>
          </a:p>
          <a:p>
            <a:r>
              <a:rPr lang="ja-JP" altLang="en-US" sz="3200" b="1" dirty="0"/>
              <a:t>　「経済的に恵まれない子供達や生活困窮学生達への支援」</a:t>
            </a:r>
            <a:endParaRPr lang="en-US" altLang="ja-JP" sz="3200" b="1" dirty="0"/>
          </a:p>
          <a:p>
            <a:endParaRPr lang="en-US" altLang="ja-JP" sz="3200" b="1" dirty="0"/>
          </a:p>
          <a:p>
            <a:endParaRPr lang="en-US" altLang="ja-JP" sz="3200" b="1" dirty="0"/>
          </a:p>
          <a:p>
            <a:r>
              <a:rPr lang="ja-JP" altLang="en-US" sz="3200" b="1" dirty="0"/>
              <a:t>　　　　地域社会におけるニーズ調査に基づいた</a:t>
            </a:r>
            <a:endParaRPr lang="en-US" altLang="ja-JP" sz="3200" b="1" dirty="0"/>
          </a:p>
          <a:p>
            <a:r>
              <a:rPr lang="ja-JP" altLang="en-US" sz="3200" b="1" dirty="0"/>
              <a:t>　　　　　　　人道的社会奉仕事業の立案</a:t>
            </a:r>
            <a:endParaRPr lang="en-US" altLang="ja-JP" sz="3200" b="1" dirty="0"/>
          </a:p>
          <a:p>
            <a:endParaRPr lang="en-US" altLang="ja-JP" sz="3200" b="1" dirty="0"/>
          </a:p>
          <a:p>
            <a:endParaRPr lang="ja-JP" altLang="en-US" sz="3200" b="1" dirty="0"/>
          </a:p>
        </p:txBody>
      </p:sp>
      <p:sp>
        <p:nvSpPr>
          <p:cNvPr id="5" name="テキスト ボックス 4">
            <a:extLst>
              <a:ext uri="{FF2B5EF4-FFF2-40B4-BE49-F238E27FC236}">
                <a16:creationId xmlns:a16="http://schemas.microsoft.com/office/drawing/2014/main" id="{A214A609-144C-4ED6-B04A-B5FC859F7CE9}"/>
              </a:ext>
            </a:extLst>
          </p:cNvPr>
          <p:cNvSpPr txBox="1"/>
          <p:nvPr/>
        </p:nvSpPr>
        <p:spPr>
          <a:xfrm>
            <a:off x="3480597" y="939689"/>
            <a:ext cx="4973350" cy="646331"/>
          </a:xfrm>
          <a:prstGeom prst="rect">
            <a:avLst/>
          </a:prstGeom>
          <a:noFill/>
        </p:spPr>
        <p:txBody>
          <a:bodyPr wrap="square">
            <a:spAutoFit/>
          </a:bodyPr>
          <a:lstStyle/>
          <a:p>
            <a:r>
              <a:rPr lang="en-US" altLang="ja-JP" sz="3600" b="1" dirty="0"/>
              <a:t>2022-23</a:t>
            </a:r>
            <a:r>
              <a:rPr lang="ja-JP" altLang="en-US" sz="3600" b="1" dirty="0"/>
              <a:t>年度重点目標</a:t>
            </a:r>
          </a:p>
        </p:txBody>
      </p:sp>
    </p:spTree>
    <p:extLst>
      <p:ext uri="{BB962C8B-B14F-4D97-AF65-F5344CB8AC3E}">
        <p14:creationId xmlns:p14="http://schemas.microsoft.com/office/powerpoint/2010/main" val="106495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964D62C-B992-4590-A881-719C5D083140}"/>
              </a:ext>
            </a:extLst>
          </p:cNvPr>
          <p:cNvSpPr txBox="1"/>
          <p:nvPr/>
        </p:nvSpPr>
        <p:spPr>
          <a:xfrm>
            <a:off x="583097" y="168446"/>
            <a:ext cx="11198086"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000" b="1" dirty="0"/>
              <a:t>　　　　　　　　　</a:t>
            </a:r>
            <a:r>
              <a:rPr lang="ja-JP" altLang="en-US" sz="2800" b="1" dirty="0"/>
              <a:t>　①地区補助金　授与と受諾の条件　　　　　　　　　　　　　</a:t>
            </a:r>
          </a:p>
          <a:p>
            <a:r>
              <a:rPr lang="ja-JP" altLang="en-US" sz="2800" b="1" dirty="0"/>
              <a:t>　　　　　　②</a:t>
            </a:r>
            <a:r>
              <a:rPr lang="en-US" altLang="ja-JP" sz="2800" b="1" dirty="0"/>
              <a:t>2660</a:t>
            </a:r>
            <a:r>
              <a:rPr lang="ja-JP" altLang="en-US" sz="2800" b="1" dirty="0"/>
              <a:t>地区・財団補助金申請ハンドブック</a:t>
            </a:r>
            <a:r>
              <a:rPr lang="en-US" altLang="ja-JP" sz="2800" b="1" dirty="0"/>
              <a:t>(</a:t>
            </a:r>
            <a:r>
              <a:rPr lang="ja-JP" altLang="en-US" sz="2800" b="1" dirty="0"/>
              <a:t>地区要件）</a:t>
            </a:r>
          </a:p>
        </p:txBody>
      </p:sp>
      <p:pic>
        <p:nvPicPr>
          <p:cNvPr id="4" name="図 3" descr="グラフィカル ユーザー インターフェイス, アプリケーション, PowerPoint&#10;&#10;自動的に生成された説明">
            <a:extLst>
              <a:ext uri="{FF2B5EF4-FFF2-40B4-BE49-F238E27FC236}">
                <a16:creationId xmlns:a16="http://schemas.microsoft.com/office/drawing/2014/main" id="{5FE1DFE0-5312-4AA2-9692-4BE12E9D8FC8}"/>
              </a:ext>
            </a:extLst>
          </p:cNvPr>
          <p:cNvPicPr>
            <a:picLocks noChangeAspect="1"/>
          </p:cNvPicPr>
          <p:nvPr/>
        </p:nvPicPr>
        <p:blipFill rotWithShape="1">
          <a:blip r:embed="rId3"/>
          <a:srcRect l="32369" t="18596" r="36842" b="5263"/>
          <a:stretch/>
        </p:blipFill>
        <p:spPr>
          <a:xfrm>
            <a:off x="7137585" y="1210889"/>
            <a:ext cx="4462883" cy="5546559"/>
          </a:xfrm>
          <a:prstGeom prst="rect">
            <a:avLst/>
          </a:prstGeom>
        </p:spPr>
      </p:pic>
      <p:sp>
        <p:nvSpPr>
          <p:cNvPr id="5" name="四角形: 角を丸くする 4">
            <a:extLst>
              <a:ext uri="{FF2B5EF4-FFF2-40B4-BE49-F238E27FC236}">
                <a16:creationId xmlns:a16="http://schemas.microsoft.com/office/drawing/2014/main" id="{A7A89B1A-C876-4129-9D15-E6DCC213DD5B}"/>
              </a:ext>
            </a:extLst>
          </p:cNvPr>
          <p:cNvSpPr/>
          <p:nvPr/>
        </p:nvSpPr>
        <p:spPr>
          <a:xfrm>
            <a:off x="6413863" y="3984171"/>
            <a:ext cx="5367320" cy="109809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C893DBEA-4E8D-2C77-6500-4082EAC23846}"/>
              </a:ext>
            </a:extLst>
          </p:cNvPr>
          <p:cNvPicPr>
            <a:picLocks noChangeAspect="1"/>
          </p:cNvPicPr>
          <p:nvPr/>
        </p:nvPicPr>
        <p:blipFill rotWithShape="1">
          <a:blip r:embed="rId4"/>
          <a:srcRect l="22053" t="23596" r="23465" b="7570"/>
          <a:stretch/>
        </p:blipFill>
        <p:spPr>
          <a:xfrm>
            <a:off x="430549" y="1421443"/>
            <a:ext cx="5665451" cy="5125449"/>
          </a:xfrm>
          <a:prstGeom prst="rect">
            <a:avLst/>
          </a:prstGeom>
        </p:spPr>
      </p:pic>
      <p:sp>
        <p:nvSpPr>
          <p:cNvPr id="13" name="楕円 12">
            <a:extLst>
              <a:ext uri="{FF2B5EF4-FFF2-40B4-BE49-F238E27FC236}">
                <a16:creationId xmlns:a16="http://schemas.microsoft.com/office/drawing/2014/main" id="{1EFEAB47-6015-B31C-B1E9-7B34AAE71369}"/>
              </a:ext>
            </a:extLst>
          </p:cNvPr>
          <p:cNvSpPr/>
          <p:nvPr/>
        </p:nvSpPr>
        <p:spPr>
          <a:xfrm>
            <a:off x="2238255" y="2181817"/>
            <a:ext cx="1480456" cy="74309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37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4441625-13EC-872F-719A-EDEF72685D38}"/>
              </a:ext>
            </a:extLst>
          </p:cNvPr>
          <p:cNvSpPr txBox="1"/>
          <p:nvPr/>
        </p:nvSpPr>
        <p:spPr>
          <a:xfrm>
            <a:off x="0" y="852126"/>
            <a:ext cx="12177817" cy="2308324"/>
          </a:xfrm>
          <a:prstGeom prst="rect">
            <a:avLst/>
          </a:prstGeom>
          <a:noFill/>
        </p:spPr>
        <p:txBody>
          <a:bodyPr wrap="square">
            <a:spAutoFit/>
          </a:bodyPr>
          <a:lstStyle/>
          <a:p>
            <a:r>
              <a:rPr lang="ja-JP" altLang="en-US" sz="3600" b="1" dirty="0"/>
              <a:t>①</a:t>
            </a:r>
            <a:r>
              <a:rPr lang="ja-JP" altLang="en-US" sz="3600" b="1" dirty="0">
                <a:solidFill>
                  <a:srgbClr val="C00000"/>
                </a:solidFill>
              </a:rPr>
              <a:t>ロータリー財団　授与と受諾の条件</a:t>
            </a:r>
            <a:endParaRPr lang="en-US" altLang="ja-JP" sz="3600" b="1" dirty="0">
              <a:solidFill>
                <a:srgbClr val="C00000"/>
              </a:solidFill>
            </a:endParaRPr>
          </a:p>
          <a:p>
            <a:r>
              <a:rPr lang="en-US" altLang="ja-JP" sz="3600" b="1" dirty="0"/>
              <a:t>   </a:t>
            </a:r>
            <a:r>
              <a:rPr lang="ja-JP" altLang="en-US" sz="3600" b="1" dirty="0"/>
              <a:t>・グローバル補助金</a:t>
            </a:r>
            <a:endParaRPr lang="en-US" altLang="ja-JP" sz="3600" b="1" dirty="0"/>
          </a:p>
          <a:p>
            <a:r>
              <a:rPr lang="ja-JP" altLang="en-US" sz="3600" b="1" dirty="0"/>
              <a:t>   ・地区補助金</a:t>
            </a:r>
          </a:p>
          <a:p>
            <a:r>
              <a:rPr lang="ja-JP" altLang="en-US" sz="3600" b="1" dirty="0"/>
              <a:t>②</a:t>
            </a:r>
            <a:r>
              <a:rPr lang="ja-JP" altLang="en-US" sz="3600" b="1" dirty="0">
                <a:solidFill>
                  <a:srgbClr val="C00000"/>
                </a:solidFill>
              </a:rPr>
              <a:t>補助金ハンドブック</a:t>
            </a:r>
            <a:r>
              <a:rPr lang="ja-JP" altLang="en-US" sz="3600" b="1" dirty="0"/>
              <a:t>を一読してから申請をしてください　</a:t>
            </a:r>
          </a:p>
        </p:txBody>
      </p:sp>
      <p:sp>
        <p:nvSpPr>
          <p:cNvPr id="4" name="四角形: 角を丸くする 3">
            <a:extLst>
              <a:ext uri="{FF2B5EF4-FFF2-40B4-BE49-F238E27FC236}">
                <a16:creationId xmlns:a16="http://schemas.microsoft.com/office/drawing/2014/main" id="{8D1CD572-0D59-23B7-1063-F2D4B206C74F}"/>
              </a:ext>
            </a:extLst>
          </p:cNvPr>
          <p:cNvSpPr/>
          <p:nvPr/>
        </p:nvSpPr>
        <p:spPr>
          <a:xfrm>
            <a:off x="1320138" y="3368739"/>
            <a:ext cx="4558145" cy="136558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8000" b="1" dirty="0"/>
              <a:t>１０％</a:t>
            </a:r>
          </a:p>
        </p:txBody>
      </p:sp>
      <p:sp>
        <p:nvSpPr>
          <p:cNvPr id="5" name="テキスト ボックス 4">
            <a:extLst>
              <a:ext uri="{FF2B5EF4-FFF2-40B4-BE49-F238E27FC236}">
                <a16:creationId xmlns:a16="http://schemas.microsoft.com/office/drawing/2014/main" id="{56D2BD6D-2DE8-B40A-30B0-0BBAB9C104F0}"/>
              </a:ext>
            </a:extLst>
          </p:cNvPr>
          <p:cNvSpPr txBox="1"/>
          <p:nvPr/>
        </p:nvSpPr>
        <p:spPr>
          <a:xfrm>
            <a:off x="3048000" y="169512"/>
            <a:ext cx="6096000" cy="646331"/>
          </a:xfrm>
          <a:prstGeom prst="rect">
            <a:avLst/>
          </a:prstGeom>
          <a:noFill/>
        </p:spPr>
        <p:txBody>
          <a:bodyPr wrap="square">
            <a:spAutoFit/>
          </a:bodyPr>
          <a:lstStyle/>
          <a:p>
            <a:r>
              <a:rPr lang="ja-JP" altLang="en-US" sz="3600" b="1" dirty="0"/>
              <a:t>地区補助金を申請する際は</a:t>
            </a:r>
          </a:p>
        </p:txBody>
      </p:sp>
      <p:sp>
        <p:nvSpPr>
          <p:cNvPr id="7" name="テキスト ボックス 6">
            <a:extLst>
              <a:ext uri="{FF2B5EF4-FFF2-40B4-BE49-F238E27FC236}">
                <a16:creationId xmlns:a16="http://schemas.microsoft.com/office/drawing/2014/main" id="{50935034-F7E4-2F3E-C99E-70DC84EF3033}"/>
              </a:ext>
            </a:extLst>
          </p:cNvPr>
          <p:cNvSpPr txBox="1"/>
          <p:nvPr/>
        </p:nvSpPr>
        <p:spPr>
          <a:xfrm>
            <a:off x="467870" y="4942610"/>
            <a:ext cx="5849588" cy="1569660"/>
          </a:xfrm>
          <a:prstGeom prst="rect">
            <a:avLst/>
          </a:prstGeom>
          <a:noFill/>
        </p:spPr>
        <p:txBody>
          <a:bodyPr wrap="square">
            <a:spAutoFit/>
          </a:bodyPr>
          <a:lstStyle/>
          <a:p>
            <a:r>
              <a:rPr lang="en-US" altLang="ja-JP" sz="3200" b="1" dirty="0"/>
              <a:t>3</a:t>
            </a:r>
            <a:r>
              <a:rPr lang="ja-JP" altLang="en-US" sz="3200" b="1" dirty="0"/>
              <a:t>月～</a:t>
            </a:r>
            <a:r>
              <a:rPr lang="en-US" altLang="ja-JP" sz="3200" b="1" dirty="0"/>
              <a:t>4</a:t>
            </a:r>
            <a:r>
              <a:rPr lang="ja-JP" altLang="en-US" sz="3200" b="1" dirty="0"/>
              <a:t>月の補助金受付期間に</a:t>
            </a:r>
            <a:endParaRPr lang="en-US" altLang="ja-JP" sz="3200" b="1" dirty="0"/>
          </a:p>
          <a:p>
            <a:r>
              <a:rPr lang="ja-JP" altLang="en-US" sz="3200" b="1" dirty="0"/>
              <a:t>おいて一回目の申請で</a:t>
            </a:r>
            <a:endParaRPr lang="en-US" altLang="ja-JP" sz="3200" b="1" dirty="0"/>
          </a:p>
          <a:p>
            <a:r>
              <a:rPr lang="ja-JP" altLang="en-US" sz="3200" b="1" dirty="0"/>
              <a:t>承認されたクラブの承認率</a:t>
            </a:r>
          </a:p>
        </p:txBody>
      </p:sp>
      <p:pic>
        <p:nvPicPr>
          <p:cNvPr id="2" name="図 1">
            <a:extLst>
              <a:ext uri="{FF2B5EF4-FFF2-40B4-BE49-F238E27FC236}">
                <a16:creationId xmlns:a16="http://schemas.microsoft.com/office/drawing/2014/main" id="{69BB8305-CE65-82AB-D159-FED2A87E7AAE}"/>
              </a:ext>
            </a:extLst>
          </p:cNvPr>
          <p:cNvPicPr>
            <a:picLocks noChangeAspect="1"/>
          </p:cNvPicPr>
          <p:nvPr/>
        </p:nvPicPr>
        <p:blipFill>
          <a:blip r:embed="rId3"/>
          <a:stretch>
            <a:fillRect/>
          </a:stretch>
        </p:blipFill>
        <p:spPr>
          <a:xfrm>
            <a:off x="6958715" y="3196733"/>
            <a:ext cx="4655674" cy="3491755"/>
          </a:xfrm>
          <a:prstGeom prst="rect">
            <a:avLst/>
          </a:prstGeom>
        </p:spPr>
      </p:pic>
    </p:spTree>
    <p:extLst>
      <p:ext uri="{BB962C8B-B14F-4D97-AF65-F5344CB8AC3E}">
        <p14:creationId xmlns:p14="http://schemas.microsoft.com/office/powerpoint/2010/main" val="6074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5AEC60-A3E0-364D-9C00-A399B9F15905}"/>
              </a:ext>
            </a:extLst>
          </p:cNvPr>
          <p:cNvPicPr>
            <a:picLocks noChangeAspect="1"/>
          </p:cNvPicPr>
          <p:nvPr/>
        </p:nvPicPr>
        <p:blipFill rotWithShape="1">
          <a:blip r:embed="rId3"/>
          <a:srcRect l="19762" t="27725" r="20357" b="10476"/>
          <a:stretch/>
        </p:blipFill>
        <p:spPr>
          <a:xfrm>
            <a:off x="369888" y="645887"/>
            <a:ext cx="5573486" cy="6212113"/>
          </a:xfrm>
          <a:prstGeom prst="rect">
            <a:avLst/>
          </a:prstGeom>
        </p:spPr>
      </p:pic>
      <p:sp>
        <p:nvSpPr>
          <p:cNvPr id="7" name="テキスト ボックス 6">
            <a:extLst>
              <a:ext uri="{FF2B5EF4-FFF2-40B4-BE49-F238E27FC236}">
                <a16:creationId xmlns:a16="http://schemas.microsoft.com/office/drawing/2014/main" id="{8CC55A21-3A48-412C-FF0F-66EE4872B4B9}"/>
              </a:ext>
            </a:extLst>
          </p:cNvPr>
          <p:cNvSpPr txBox="1"/>
          <p:nvPr/>
        </p:nvSpPr>
        <p:spPr>
          <a:xfrm>
            <a:off x="2750230" y="108857"/>
            <a:ext cx="6096000" cy="400110"/>
          </a:xfrm>
          <a:prstGeom prst="rect">
            <a:avLst/>
          </a:prstGeom>
          <a:noFill/>
        </p:spPr>
        <p:txBody>
          <a:bodyPr wrap="square">
            <a:spAutoFit/>
          </a:bodyPr>
          <a:lstStyle/>
          <a:p>
            <a:r>
              <a:rPr lang="en-US" altLang="zh-TW" sz="2000" b="1" dirty="0">
                <a:solidFill>
                  <a:srgbClr val="C00000"/>
                </a:solidFill>
              </a:rPr>
              <a:t>2022-23</a:t>
            </a:r>
            <a:r>
              <a:rPr lang="zh-TW" altLang="en-US" sz="2000" b="1" dirty="0">
                <a:solidFill>
                  <a:srgbClr val="C00000"/>
                </a:solidFill>
              </a:rPr>
              <a:t>年度 地区補助金申請書 修正再提出依頼書</a:t>
            </a:r>
          </a:p>
        </p:txBody>
      </p:sp>
      <p:pic>
        <p:nvPicPr>
          <p:cNvPr id="9" name="図 8">
            <a:extLst>
              <a:ext uri="{FF2B5EF4-FFF2-40B4-BE49-F238E27FC236}">
                <a16:creationId xmlns:a16="http://schemas.microsoft.com/office/drawing/2014/main" id="{2E3A14B7-3236-A2BA-95D1-EF66AD0D8293}"/>
              </a:ext>
            </a:extLst>
          </p:cNvPr>
          <p:cNvPicPr>
            <a:picLocks noChangeAspect="1"/>
          </p:cNvPicPr>
          <p:nvPr/>
        </p:nvPicPr>
        <p:blipFill rotWithShape="1">
          <a:blip r:embed="rId4"/>
          <a:srcRect l="31905" t="26455" r="22381" b="9418"/>
          <a:stretch/>
        </p:blipFill>
        <p:spPr>
          <a:xfrm>
            <a:off x="6248628" y="645887"/>
            <a:ext cx="5573487" cy="5929084"/>
          </a:xfrm>
          <a:prstGeom prst="rect">
            <a:avLst/>
          </a:prstGeom>
        </p:spPr>
      </p:pic>
    </p:spTree>
    <p:extLst>
      <p:ext uri="{BB962C8B-B14F-4D97-AF65-F5344CB8AC3E}">
        <p14:creationId xmlns:p14="http://schemas.microsoft.com/office/powerpoint/2010/main" val="53669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11CE52B-8E32-DB82-AC47-B2CB29DA71A9}"/>
              </a:ext>
            </a:extLst>
          </p:cNvPr>
          <p:cNvSpPr txBox="1"/>
          <p:nvPr/>
        </p:nvSpPr>
        <p:spPr>
          <a:xfrm>
            <a:off x="827315" y="790160"/>
            <a:ext cx="9681029" cy="1815882"/>
          </a:xfrm>
          <a:prstGeom prst="rect">
            <a:avLst/>
          </a:prstGeom>
          <a:noFill/>
        </p:spPr>
        <p:txBody>
          <a:bodyPr wrap="square">
            <a:spAutoFit/>
          </a:bodyPr>
          <a:lstStyle/>
          <a:p>
            <a:r>
              <a:rPr lang="ja-JP" altLang="en-US" sz="2800" b="1" dirty="0">
                <a:solidFill>
                  <a:srgbClr val="C00000"/>
                </a:solidFill>
              </a:rPr>
              <a:t>地区補助金審査</a:t>
            </a:r>
            <a:endParaRPr lang="en-US" altLang="ja-JP" sz="2800" b="1" dirty="0">
              <a:solidFill>
                <a:srgbClr val="C00000"/>
              </a:solidFill>
            </a:endParaRPr>
          </a:p>
          <a:p>
            <a:r>
              <a:rPr lang="ja-JP" altLang="en-US" sz="2800" b="1" dirty="0"/>
              <a:t>補助金の審査は、地区補助金小委員会が担当します。審査の方法は、原則として</a:t>
            </a:r>
            <a:r>
              <a:rPr lang="ja-JP" altLang="en-US" sz="2800" b="1" u="sng" dirty="0">
                <a:solidFill>
                  <a:schemeClr val="accent1"/>
                </a:solidFill>
              </a:rPr>
              <a:t>書類に不備がなければ先着順</a:t>
            </a:r>
            <a:r>
              <a:rPr lang="ja-JP" altLang="en-US" sz="2800" b="1" dirty="0"/>
              <a:t>とし、補助金が枯渇次第受付を締め切ります</a:t>
            </a:r>
          </a:p>
        </p:txBody>
      </p:sp>
      <p:sp>
        <p:nvSpPr>
          <p:cNvPr id="7" name="テキスト ボックス 6">
            <a:extLst>
              <a:ext uri="{FF2B5EF4-FFF2-40B4-BE49-F238E27FC236}">
                <a16:creationId xmlns:a16="http://schemas.microsoft.com/office/drawing/2014/main" id="{B0E89A09-63A7-E2C1-A764-DDF590C48F51}"/>
              </a:ext>
            </a:extLst>
          </p:cNvPr>
          <p:cNvSpPr txBox="1"/>
          <p:nvPr/>
        </p:nvSpPr>
        <p:spPr>
          <a:xfrm>
            <a:off x="827315" y="3336668"/>
            <a:ext cx="11161485" cy="3108543"/>
          </a:xfrm>
          <a:prstGeom prst="rect">
            <a:avLst/>
          </a:prstGeom>
          <a:noFill/>
        </p:spPr>
        <p:txBody>
          <a:bodyPr wrap="square">
            <a:spAutoFit/>
          </a:bodyPr>
          <a:lstStyle/>
          <a:p>
            <a:r>
              <a:rPr lang="ja-JP" altLang="en-US" dirty="0"/>
              <a:t> </a:t>
            </a:r>
            <a:r>
              <a:rPr lang="ja-JP" altLang="en-US" sz="2800" b="1" dirty="0">
                <a:solidFill>
                  <a:srgbClr val="C00000"/>
                </a:solidFill>
              </a:rPr>
              <a:t>第</a:t>
            </a:r>
            <a:r>
              <a:rPr lang="en-US" altLang="ja-JP" sz="2800" b="1" dirty="0">
                <a:solidFill>
                  <a:srgbClr val="C00000"/>
                </a:solidFill>
              </a:rPr>
              <a:t>2660</a:t>
            </a:r>
            <a:r>
              <a:rPr lang="ja-JP" altLang="en-US" sz="2800" b="1" dirty="0">
                <a:solidFill>
                  <a:srgbClr val="C00000"/>
                </a:solidFill>
              </a:rPr>
              <a:t>地区の承認</a:t>
            </a:r>
            <a:endParaRPr lang="en-US" altLang="ja-JP" sz="2800" b="1" dirty="0">
              <a:solidFill>
                <a:srgbClr val="C00000"/>
              </a:solidFill>
            </a:endParaRPr>
          </a:p>
          <a:p>
            <a:r>
              <a:rPr lang="ja-JP" altLang="en-US" sz="2800" b="1" dirty="0"/>
              <a:t>地区による審査の結果は、地区財団委員会が「地区審査報告書」をもってクラブへ連絡を行います。</a:t>
            </a:r>
            <a:endParaRPr lang="en-US" altLang="ja-JP" sz="2800" b="1" dirty="0"/>
          </a:p>
          <a:p>
            <a:r>
              <a:rPr lang="ja-JP" altLang="en-US" sz="2800" b="1" dirty="0"/>
              <a:t>承認の場合、地区がロータリー財団に地区補助金を申請することを承認したという連絡であり、ロータリー財団からの正式な承認ではありませんので、クラブはまだプロジェクトや活動を開始する事はできません。 </a:t>
            </a:r>
            <a:endParaRPr lang="ja-JP" alt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614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B2CE60D-6D1B-7A3A-0085-F5D173267ACA}"/>
              </a:ext>
            </a:extLst>
          </p:cNvPr>
          <p:cNvSpPr txBox="1"/>
          <p:nvPr/>
        </p:nvSpPr>
        <p:spPr>
          <a:xfrm>
            <a:off x="384628" y="1332583"/>
            <a:ext cx="11422743" cy="3970318"/>
          </a:xfrm>
          <a:prstGeom prst="rect">
            <a:avLst/>
          </a:prstGeom>
          <a:noFill/>
        </p:spPr>
        <p:txBody>
          <a:bodyPr wrap="square">
            <a:spAutoFit/>
          </a:bodyPr>
          <a:lstStyle/>
          <a:p>
            <a:r>
              <a:rPr lang="ja-JP" altLang="en-US" sz="2800" b="1" dirty="0">
                <a:solidFill>
                  <a:srgbClr val="C00000"/>
                </a:solidFill>
              </a:rPr>
              <a:t>ロータリー財団の承認 </a:t>
            </a:r>
            <a:endParaRPr lang="en-US" altLang="ja-JP" sz="2800" b="1" dirty="0">
              <a:solidFill>
                <a:srgbClr val="C00000"/>
              </a:solidFill>
            </a:endParaRPr>
          </a:p>
          <a:p>
            <a:endParaRPr lang="ja-JP" altLang="en-US" sz="2800" b="1" dirty="0">
              <a:solidFill>
                <a:srgbClr val="C00000"/>
              </a:solidFill>
            </a:endParaRPr>
          </a:p>
          <a:p>
            <a:r>
              <a:rPr lang="ja-JP" altLang="en-US" sz="2800" b="1" dirty="0"/>
              <a:t>ロータリー財団の正式な承認は、地区財団委員会を通じて</a:t>
            </a:r>
            <a:endParaRPr lang="en-US" altLang="ja-JP" sz="2800" b="1" dirty="0"/>
          </a:p>
          <a:p>
            <a:r>
              <a:rPr lang="ja-JP" altLang="en-US" sz="2800" b="1" dirty="0"/>
              <a:t>「補助金口座情報連絡のお願い」の書式発送をもって通知致します。</a:t>
            </a:r>
            <a:endParaRPr lang="en-US" altLang="ja-JP" sz="2800" b="1" dirty="0"/>
          </a:p>
          <a:p>
            <a:r>
              <a:rPr lang="ja-JP" altLang="en-US" sz="2800" b="1" dirty="0"/>
              <a:t>この書式を受領したクラブは補助金口座を開設し、地区財団委員会に口座情報を提供の上、地区補助金の着金を待ちます。</a:t>
            </a:r>
            <a:endParaRPr lang="en-US" altLang="ja-JP" sz="2800" b="1" dirty="0"/>
          </a:p>
          <a:p>
            <a:endParaRPr lang="en-US" altLang="ja-JP" sz="2800" b="1" dirty="0"/>
          </a:p>
          <a:p>
            <a:r>
              <a:rPr lang="ja-JP" altLang="en-US" sz="2800" b="1" dirty="0"/>
              <a:t>尚、</a:t>
            </a:r>
            <a:r>
              <a:rPr lang="ja-JP" altLang="en-US" sz="2800" b="1" dirty="0">
                <a:solidFill>
                  <a:schemeClr val="accent1"/>
                </a:solidFill>
              </a:rPr>
              <a:t>財団より地区を通じて追加の問い合わせがあった場合は、全申請クラブの着金時期に影響</a:t>
            </a:r>
            <a:r>
              <a:rPr lang="ja-JP" altLang="en-US" sz="2800" b="1" dirty="0"/>
              <a:t>しますので速やかなご回答をお願いします。</a:t>
            </a:r>
          </a:p>
        </p:txBody>
      </p:sp>
    </p:spTree>
    <p:extLst>
      <p:ext uri="{BB962C8B-B14F-4D97-AF65-F5344CB8AC3E}">
        <p14:creationId xmlns:p14="http://schemas.microsoft.com/office/powerpoint/2010/main" val="3754164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122527" y="101812"/>
            <a:ext cx="6052458" cy="665437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r" rtl="0"/>
            <a:r>
              <a:rPr lang="ja" b="0" i="0" u="none" baseline="0" dirty="0">
                <a:latin typeface="MS PGothic" panose="020B0600070205080204" pitchFamily="34" charset="-128"/>
                <a:ea typeface="MS PGothic" panose="020B0600070205080204" pitchFamily="34" charset="-128"/>
              </a:rPr>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954292" y="203625"/>
            <a:ext cx="4978400" cy="785280"/>
          </a:xfrm>
        </p:spPr>
        <p:txBody>
          <a:bodyPr/>
          <a:lstStyle/>
          <a:p>
            <a:pPr lvl="0" algn="l" rtl="0"/>
            <a:r>
              <a:rPr lang="ja" sz="3600" b="1" i="0" u="none" baseline="0" dirty="0">
                <a:latin typeface="MS PGothic" panose="020B0600070205080204" pitchFamily="34" charset="-128"/>
                <a:ea typeface="MS PGothic" panose="020B0600070205080204" pitchFamily="34" charset="-128"/>
              </a:rPr>
              <a:t>グローバル補助金</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349852" y="1257755"/>
            <a:ext cx="5582840" cy="5331395"/>
          </a:xfrm>
        </p:spPr>
        <p:txBody>
          <a:bodyPr>
            <a:noAutofit/>
          </a:bodyPr>
          <a:lstStyle/>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大規模、長期のプロジェクト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持続可能、測定可能な成果をもたらす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重点分野に該当する活動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海外のクラブや地区と協力</a:t>
            </a:r>
            <a:endParaRPr lang="en-US" altLang="ja" sz="3200" b="1" i="0" u="none" baseline="0" dirty="0">
              <a:latin typeface="MS PGothic" panose="020B0600070205080204" pitchFamily="34" charset="-128"/>
              <a:ea typeface="MS PGothic" panose="020B0600070205080204" pitchFamily="34" charset="-128"/>
            </a:endParaRPr>
          </a:p>
          <a:p>
            <a:pPr algn="l" rtl="0"/>
            <a:r>
              <a:rPr lang="ja-JP" altLang="en-US" sz="3200" b="1" dirty="0">
                <a:latin typeface="MS PGothic" panose="020B0600070205080204" pitchFamily="34" charset="-128"/>
                <a:ea typeface="MS PGothic" panose="020B0600070205080204" pitchFamily="34" charset="-128"/>
              </a:rPr>
              <a:t>　 実施国　援助国側の役割</a:t>
            </a:r>
            <a:r>
              <a:rPr lang="ja" sz="3200" b="1" i="0" u="none" baseline="0" dirty="0">
                <a:latin typeface="MS PGothic" panose="020B0600070205080204" pitchFamily="34" charset="-128"/>
                <a:ea typeface="MS PGothic" panose="020B0600070205080204" pitchFamily="34" charset="-128"/>
              </a:rPr>
              <a:t>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最低予算30,000ドル</a:t>
            </a:r>
            <a:endParaRPr lang="en-US" altLang="ja" sz="3200" b="1" i="0" u="none" baseline="0" dirty="0">
              <a:latin typeface="MS PGothic" panose="020B0600070205080204" pitchFamily="34" charset="-128"/>
              <a:ea typeface="MS PGothic" panose="020B0600070205080204" pitchFamily="34" charset="-128"/>
            </a:endParaRPr>
          </a:p>
          <a:p>
            <a:pPr marL="342900" indent="-342900" algn="l" rtl="0">
              <a:buFont typeface="Arial" panose="020B0604020202020204" pitchFamily="34" charset="0"/>
              <a:buChar char="•"/>
            </a:pPr>
            <a:r>
              <a:rPr lang="en-US" altLang="ja-JP" sz="3200" b="1" i="0" u="none" baseline="0" dirty="0">
                <a:latin typeface="MS PGothic" panose="020B0600070205080204" pitchFamily="34" charset="-128"/>
                <a:ea typeface="MS PGothic" panose="020B0600070205080204" pitchFamily="34" charset="-128"/>
              </a:rPr>
              <a:t>DDF</a:t>
            </a:r>
            <a:r>
              <a:rPr lang="ja-JP" altLang="en-US" sz="3200" b="1" i="0" u="none" baseline="0" dirty="0">
                <a:latin typeface="MS PGothic" panose="020B0600070205080204" pitchFamily="34" charset="-128"/>
                <a:ea typeface="MS PGothic" panose="020B0600070205080204" pitchFamily="34" charset="-128"/>
              </a:rPr>
              <a:t>の上限は</a:t>
            </a:r>
            <a:r>
              <a:rPr lang="en-US" altLang="ja-JP" sz="3200" b="1" i="0" u="none" baseline="0" dirty="0">
                <a:latin typeface="MS PGothic" panose="020B0600070205080204" pitchFamily="34" charset="-128"/>
                <a:ea typeface="MS PGothic" panose="020B0600070205080204" pitchFamily="34" charset="-128"/>
              </a:rPr>
              <a:t>$20,000</a:t>
            </a:r>
            <a:r>
              <a:rPr lang="ja" sz="3200" b="1" i="0" u="none" baseline="0" dirty="0">
                <a:latin typeface="MS PGothic" panose="020B0600070205080204" pitchFamily="34" charset="-128"/>
                <a:ea typeface="MS PGothic" panose="020B0600070205080204" pitchFamily="34" charset="-128"/>
              </a:rPr>
              <a:t>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WF（国際財団活動資金）からの上乗せ </a:t>
            </a:r>
            <a:r>
              <a:rPr lang="ja-JP" altLang="en-US" sz="3200" b="1" i="0" u="none" baseline="0" dirty="0">
                <a:latin typeface="MS PGothic" panose="020B0600070205080204" pitchFamily="34" charset="-128"/>
                <a:ea typeface="MS PGothic" panose="020B0600070205080204" pitchFamily="34" charset="-128"/>
              </a:rPr>
              <a:t>８０％</a:t>
            </a:r>
            <a:r>
              <a:rPr lang="ja" sz="3200" b="1" i="0" u="none" baseline="0" dirty="0">
                <a:latin typeface="MS PGothic" panose="020B0600070205080204" pitchFamily="34" charset="-128"/>
                <a:ea typeface="MS PGothic" panose="020B0600070205080204" pitchFamily="34" charset="-128"/>
              </a:rPr>
              <a:t> </a:t>
            </a:r>
          </a:p>
        </p:txBody>
      </p:sp>
      <p:pic>
        <p:nvPicPr>
          <p:cNvPr id="4" name="図 3">
            <a:extLst>
              <a:ext uri="{FF2B5EF4-FFF2-40B4-BE49-F238E27FC236}">
                <a16:creationId xmlns:a16="http://schemas.microsoft.com/office/drawing/2014/main" id="{82A84346-99C3-4D8D-7348-827429E31243}"/>
              </a:ext>
            </a:extLst>
          </p:cNvPr>
          <p:cNvPicPr>
            <a:picLocks noChangeAspect="1"/>
          </p:cNvPicPr>
          <p:nvPr/>
        </p:nvPicPr>
        <p:blipFill>
          <a:blip r:embed="rId4"/>
          <a:stretch>
            <a:fillRect/>
          </a:stretch>
        </p:blipFill>
        <p:spPr>
          <a:xfrm>
            <a:off x="6561529" y="203625"/>
            <a:ext cx="5049900" cy="3012538"/>
          </a:xfrm>
          <a:prstGeom prst="rect">
            <a:avLst/>
          </a:prstGeom>
        </p:spPr>
      </p:pic>
      <p:pic>
        <p:nvPicPr>
          <p:cNvPr id="5" name="図 4">
            <a:extLst>
              <a:ext uri="{FF2B5EF4-FFF2-40B4-BE49-F238E27FC236}">
                <a16:creationId xmlns:a16="http://schemas.microsoft.com/office/drawing/2014/main" id="{27377119-A6C3-196A-3740-86656952C523}"/>
              </a:ext>
            </a:extLst>
          </p:cNvPr>
          <p:cNvPicPr>
            <a:picLocks noChangeAspect="1"/>
          </p:cNvPicPr>
          <p:nvPr/>
        </p:nvPicPr>
        <p:blipFill>
          <a:blip r:embed="rId5"/>
          <a:stretch>
            <a:fillRect/>
          </a:stretch>
        </p:blipFill>
        <p:spPr>
          <a:xfrm>
            <a:off x="6561529" y="3429000"/>
            <a:ext cx="5045906" cy="3225375"/>
          </a:xfrm>
          <a:prstGeom prst="rect">
            <a:avLst/>
          </a:prstGeom>
        </p:spPr>
      </p:pic>
    </p:spTree>
    <p:custDataLst>
      <p:tags r:id="rId1"/>
    </p:custDataLst>
    <p:extLst>
      <p:ext uri="{BB962C8B-B14F-4D97-AF65-F5344CB8AC3E}">
        <p14:creationId xmlns:p14="http://schemas.microsoft.com/office/powerpoint/2010/main" val="3989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05188" y="301749"/>
            <a:ext cx="11506200" cy="930443"/>
          </a:xfrm>
        </p:spPr>
        <p:txBody>
          <a:bodyPr/>
          <a:lstStyle/>
          <a:p>
            <a:pPr lvl="0" algn="l" rtl="0"/>
            <a:r>
              <a:rPr lang="ja-JP" altLang="en-US" b="1" i="0" u="none" baseline="0" dirty="0">
                <a:latin typeface="MS PGothic" panose="020B0600070205080204" pitchFamily="34" charset="-128"/>
                <a:ea typeface="MS PGothic" panose="020B0600070205080204" pitchFamily="34" charset="-128"/>
              </a:rPr>
              <a:t>　</a:t>
            </a:r>
            <a:r>
              <a:rPr lang="ja-JP" altLang="en-US" sz="5400" b="1" i="0" u="none" baseline="0" dirty="0">
                <a:latin typeface="MS PGothic" panose="020B0600070205080204" pitchFamily="34" charset="-128"/>
                <a:ea typeface="MS PGothic" panose="020B0600070205080204" pitchFamily="34" charset="-128"/>
              </a:rPr>
              <a:t>７</a:t>
            </a:r>
            <a:r>
              <a:rPr lang="ja" sz="5400" b="1" i="0" u="none" baseline="0" dirty="0">
                <a:latin typeface="MS PGothic" panose="020B0600070205080204" pitchFamily="34" charset="-128"/>
                <a:ea typeface="MS PGothic" panose="020B0600070205080204" pitchFamily="34" charset="-128"/>
              </a:rPr>
              <a:t>重点分野</a:t>
            </a:r>
            <a:endParaRPr lang="ja" sz="5400" dirty="0">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740399" cy="3967775"/>
          </a:xfrm>
        </p:spPr>
        <p:txBody>
          <a:bodyPr>
            <a:normAutofit/>
          </a:bodyPr>
          <a:lstStyle/>
          <a:p>
            <a:pPr marL="173038" indent="-173038" algn="l" rtl="0"/>
            <a:r>
              <a:rPr lang="ja" sz="3200" b="1" i="0" u="none" baseline="0" dirty="0">
                <a:ea typeface="MS PGothic" panose="020B0600070205080204" pitchFamily="34" charset="-128"/>
              </a:rPr>
              <a:t>平和構築と紛争予防</a:t>
            </a:r>
          </a:p>
          <a:p>
            <a:pPr marL="173038" indent="-173038" algn="l" rtl="0"/>
            <a:r>
              <a:rPr lang="ja" sz="3200" b="1" i="0" u="none" baseline="0" dirty="0">
                <a:ea typeface="MS PGothic" panose="020B0600070205080204" pitchFamily="34" charset="-128"/>
              </a:rPr>
              <a:t>疾病予防と治療</a:t>
            </a:r>
          </a:p>
          <a:p>
            <a:pPr marL="173038" indent="-173038" algn="l" rtl="0"/>
            <a:r>
              <a:rPr lang="ja" sz="3200" b="1" i="0" u="none" baseline="0" dirty="0">
                <a:ea typeface="MS PGothic" panose="020B0600070205080204" pitchFamily="34" charset="-128"/>
              </a:rPr>
              <a:t>水と衛生</a:t>
            </a:r>
          </a:p>
          <a:p>
            <a:pPr marL="173038" indent="-173038" algn="l" rtl="0"/>
            <a:r>
              <a:rPr lang="ja" sz="3200" b="1" i="0" u="none" baseline="0" dirty="0">
                <a:ea typeface="MS PGothic" panose="020B0600070205080204" pitchFamily="34" charset="-128"/>
              </a:rPr>
              <a:t>母子の健康</a:t>
            </a:r>
          </a:p>
          <a:p>
            <a:pPr marL="173038" indent="-173038" algn="l" rtl="0"/>
            <a:r>
              <a:rPr lang="ja" sz="3200" b="1" i="0" u="none" baseline="0" dirty="0">
                <a:ea typeface="MS PGothic" panose="020B0600070205080204" pitchFamily="34" charset="-128"/>
              </a:rPr>
              <a:t>基本的教育と識字率向上</a:t>
            </a:r>
          </a:p>
          <a:p>
            <a:pPr marL="173038" indent="-173038" algn="l" rtl="0"/>
            <a:r>
              <a:rPr lang="ja" sz="3200" b="1" i="0" u="none" baseline="0" dirty="0">
                <a:ea typeface="MS PGothic" panose="020B0600070205080204" pitchFamily="34" charset="-128"/>
              </a:rPr>
              <a:t>地域社会の経済発展</a:t>
            </a:r>
          </a:p>
          <a:p>
            <a:pPr marL="173038" indent="-173038" algn="l" rtl="0"/>
            <a:r>
              <a:rPr lang="ja" sz="3200" b="1" i="0" u="none" baseline="0" dirty="0">
                <a:ea typeface="MS PGothic" panose="020B0600070205080204" pitchFamily="34" charset="-128"/>
              </a:rPr>
              <a:t>環境</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algn="r" rtl="0"/>
            <a:fld id="{97A94E25-127B-4C48-AF96-44BA7B823777}" type="slidenum">
              <a:rPr>
                <a:latin typeface="MS PGothic" panose="020B0600070205080204" pitchFamily="34" charset="-128"/>
                <a:ea typeface="MS PGothic" panose="020B0600070205080204" pitchFamily="34" charset="-128"/>
              </a:rPr>
              <a:pPr algn="r" rtl="0"/>
              <a:t>17</a:t>
            </a:fld>
            <a:endParaRPr lang="ja" dirty="0">
              <a:latin typeface="MS PGothic" panose="020B0600070205080204" pitchFamily="34" charset="-128"/>
              <a:ea typeface="MS PGothic" panose="020B0600070205080204" pitchFamily="34" charset="-128"/>
            </a:endParaRPr>
          </a:p>
        </p:txBody>
      </p:sp>
      <p:pic>
        <p:nvPicPr>
          <p:cNvPr id="11" name="Picture 10" descr="Diagram&#10;&#10;Description automatically generated">
            <a:extLst>
              <a:ext uri="{FF2B5EF4-FFF2-40B4-BE49-F238E27FC236}">
                <a16:creationId xmlns:a16="http://schemas.microsoft.com/office/drawing/2014/main" id="{147B51C3-C739-4BF7-AE60-C93F49138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217" y="1770743"/>
            <a:ext cx="6389147" cy="4586514"/>
          </a:xfrm>
          <a:prstGeom prst="rect">
            <a:avLst/>
          </a:prstGeom>
        </p:spPr>
      </p:pic>
    </p:spTree>
    <p:custDataLst>
      <p:tags r:id="rId1"/>
    </p:custDataLst>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2797BDE-5105-66C6-5B85-BD7786144214}"/>
              </a:ext>
            </a:extLst>
          </p:cNvPr>
          <p:cNvPicPr>
            <a:picLocks noChangeAspect="1"/>
          </p:cNvPicPr>
          <p:nvPr/>
        </p:nvPicPr>
        <p:blipFill rotWithShape="1">
          <a:blip r:embed="rId3"/>
          <a:srcRect l="20476" t="36190" r="37262" b="7301"/>
          <a:stretch/>
        </p:blipFill>
        <p:spPr>
          <a:xfrm>
            <a:off x="188686" y="418933"/>
            <a:ext cx="11146972" cy="6313714"/>
          </a:xfrm>
          <a:prstGeom prst="rect">
            <a:avLst/>
          </a:prstGeom>
        </p:spPr>
      </p:pic>
      <p:sp>
        <p:nvSpPr>
          <p:cNvPr id="4" name="テキスト ボックス 3">
            <a:extLst>
              <a:ext uri="{FF2B5EF4-FFF2-40B4-BE49-F238E27FC236}">
                <a16:creationId xmlns:a16="http://schemas.microsoft.com/office/drawing/2014/main" id="{A6C61959-D253-C348-98D9-B3B6CA631B23}"/>
              </a:ext>
            </a:extLst>
          </p:cNvPr>
          <p:cNvSpPr txBox="1"/>
          <p:nvPr/>
        </p:nvSpPr>
        <p:spPr>
          <a:xfrm>
            <a:off x="1204685" y="125353"/>
            <a:ext cx="3744686" cy="461665"/>
          </a:xfrm>
          <a:prstGeom prst="rect">
            <a:avLst/>
          </a:prstGeom>
          <a:noFill/>
        </p:spPr>
        <p:txBody>
          <a:bodyPr wrap="square">
            <a:spAutoFit/>
          </a:bodyPr>
          <a:lstStyle/>
          <a:p>
            <a:r>
              <a:rPr lang="en-US" altLang="ja-JP" sz="2400" b="1" dirty="0"/>
              <a:t>Host sponsor</a:t>
            </a:r>
          </a:p>
        </p:txBody>
      </p:sp>
      <p:sp>
        <p:nvSpPr>
          <p:cNvPr id="6" name="テキスト ボックス 5">
            <a:extLst>
              <a:ext uri="{FF2B5EF4-FFF2-40B4-BE49-F238E27FC236}">
                <a16:creationId xmlns:a16="http://schemas.microsoft.com/office/drawing/2014/main" id="{81A8CCD4-C0CF-6BA5-7EB5-CC99D3DDAB31}"/>
              </a:ext>
            </a:extLst>
          </p:cNvPr>
          <p:cNvSpPr txBox="1"/>
          <p:nvPr/>
        </p:nvSpPr>
        <p:spPr>
          <a:xfrm>
            <a:off x="6096000" y="125353"/>
            <a:ext cx="6096000" cy="461665"/>
          </a:xfrm>
          <a:prstGeom prst="rect">
            <a:avLst/>
          </a:prstGeom>
          <a:noFill/>
        </p:spPr>
        <p:txBody>
          <a:bodyPr wrap="square">
            <a:spAutoFit/>
          </a:bodyPr>
          <a:lstStyle/>
          <a:p>
            <a:r>
              <a:rPr lang="en-US" altLang="ja-JP" sz="2400" b="1" dirty="0"/>
              <a:t>International</a:t>
            </a:r>
            <a:r>
              <a:rPr lang="ja-JP" altLang="en-US" sz="2400" b="1" dirty="0"/>
              <a:t>　</a:t>
            </a:r>
            <a:r>
              <a:rPr lang="en-US" altLang="ja-JP" sz="2400" b="1" dirty="0"/>
              <a:t>sponsor</a:t>
            </a:r>
          </a:p>
        </p:txBody>
      </p:sp>
      <p:sp>
        <p:nvSpPr>
          <p:cNvPr id="8" name="テキスト ボックス 7">
            <a:extLst>
              <a:ext uri="{FF2B5EF4-FFF2-40B4-BE49-F238E27FC236}">
                <a16:creationId xmlns:a16="http://schemas.microsoft.com/office/drawing/2014/main" id="{668F49F8-99E1-D586-3DC4-89CDF6AE6930}"/>
              </a:ext>
            </a:extLst>
          </p:cNvPr>
          <p:cNvSpPr txBox="1"/>
          <p:nvPr/>
        </p:nvSpPr>
        <p:spPr>
          <a:xfrm>
            <a:off x="1204685" y="3886591"/>
            <a:ext cx="6096000" cy="461665"/>
          </a:xfrm>
          <a:prstGeom prst="rect">
            <a:avLst/>
          </a:prstGeom>
          <a:noFill/>
        </p:spPr>
        <p:txBody>
          <a:bodyPr wrap="square">
            <a:spAutoFit/>
          </a:bodyPr>
          <a:lstStyle/>
          <a:p>
            <a:r>
              <a:rPr lang="en-US" altLang="ja-JP" sz="2400" b="1" dirty="0"/>
              <a:t>Both sponsors</a:t>
            </a:r>
          </a:p>
        </p:txBody>
      </p:sp>
    </p:spTree>
    <p:extLst>
      <p:ext uri="{BB962C8B-B14F-4D97-AF65-F5344CB8AC3E}">
        <p14:creationId xmlns:p14="http://schemas.microsoft.com/office/powerpoint/2010/main" val="4205152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B6F259-14CA-1DEE-B509-6D5D17ED8A9B}"/>
              </a:ext>
            </a:extLst>
          </p:cNvPr>
          <p:cNvPicPr>
            <a:picLocks noChangeAspect="1"/>
          </p:cNvPicPr>
          <p:nvPr/>
        </p:nvPicPr>
        <p:blipFill rotWithShape="1">
          <a:blip r:embed="rId3"/>
          <a:srcRect l="20476" t="53518" r="36180" b="7514"/>
          <a:stretch/>
        </p:blipFill>
        <p:spPr>
          <a:xfrm>
            <a:off x="254908" y="175985"/>
            <a:ext cx="11614253" cy="6428015"/>
          </a:xfrm>
          <a:prstGeom prst="rect">
            <a:avLst/>
          </a:prstGeom>
        </p:spPr>
      </p:pic>
    </p:spTree>
    <p:extLst>
      <p:ext uri="{BB962C8B-B14F-4D97-AF65-F5344CB8AC3E}">
        <p14:creationId xmlns:p14="http://schemas.microsoft.com/office/powerpoint/2010/main" val="232072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C83EFD9-2B13-4110-A74F-CDB5B6E7A2BD}"/>
              </a:ext>
            </a:extLst>
          </p:cNvPr>
          <p:cNvPicPr>
            <a:picLocks noChangeAspect="1"/>
          </p:cNvPicPr>
          <p:nvPr/>
        </p:nvPicPr>
        <p:blipFill rotWithShape="1">
          <a:blip r:embed="rId3"/>
          <a:srcRect l="23931" r="15391" b="1"/>
          <a:stretch/>
        </p:blipFill>
        <p:spPr>
          <a:xfrm>
            <a:off x="7801929" y="665642"/>
            <a:ext cx="3912223" cy="3455858"/>
          </a:xfrm>
          <a:prstGeom prst="rect">
            <a:avLst/>
          </a:prstGeom>
          <a:effectLst>
            <a:softEdge rad="736600"/>
          </a:effectLst>
        </p:spPr>
      </p:pic>
      <p:sp>
        <p:nvSpPr>
          <p:cNvPr id="3" name="テキスト ボックス 2">
            <a:extLst>
              <a:ext uri="{FF2B5EF4-FFF2-40B4-BE49-F238E27FC236}">
                <a16:creationId xmlns:a16="http://schemas.microsoft.com/office/drawing/2014/main" id="{6166137B-C2A5-4AFC-B17C-D0B04F295D96}"/>
              </a:ext>
            </a:extLst>
          </p:cNvPr>
          <p:cNvSpPr txBox="1"/>
          <p:nvPr/>
        </p:nvSpPr>
        <p:spPr>
          <a:xfrm>
            <a:off x="477848" y="2761264"/>
            <a:ext cx="9149879" cy="1648481"/>
          </a:xfrm>
          <a:prstGeom prst="rect">
            <a:avLst/>
          </a:prstGeom>
        </p:spPr>
        <p:txBody>
          <a:bodyPr vert="horz" lIns="91440" tIns="45720" rIns="91440" bIns="45720" rtlCol="0" anchor="t">
            <a:normAutofit/>
          </a:bodyPr>
          <a:lstStyle/>
          <a:p>
            <a:pPr>
              <a:lnSpc>
                <a:spcPct val="90000"/>
              </a:lnSpc>
              <a:spcAft>
                <a:spcPts val="600"/>
              </a:spcAft>
            </a:pPr>
            <a:r>
              <a:rPr lang="ja-JP" altLang="en-US" sz="3900" b="1" dirty="0"/>
              <a:t>・すべての財団補助金はロータリー</a:t>
            </a:r>
            <a:endParaRPr lang="en-US" altLang="ja-JP" sz="3900" b="1" dirty="0"/>
          </a:p>
          <a:p>
            <a:pPr>
              <a:lnSpc>
                <a:spcPct val="90000"/>
              </a:lnSpc>
              <a:spcAft>
                <a:spcPts val="600"/>
              </a:spcAft>
            </a:pPr>
            <a:r>
              <a:rPr lang="ja-JP" altLang="en-US" sz="3900" b="1" dirty="0"/>
              <a:t>  財団の使命に関連していること。</a:t>
            </a:r>
            <a:endParaRPr lang="en-US" altLang="ja-JP" sz="3900" b="1" dirty="0"/>
          </a:p>
        </p:txBody>
      </p:sp>
      <p:sp>
        <p:nvSpPr>
          <p:cNvPr id="15" name="テキスト ボックス 14">
            <a:extLst>
              <a:ext uri="{FF2B5EF4-FFF2-40B4-BE49-F238E27FC236}">
                <a16:creationId xmlns:a16="http://schemas.microsoft.com/office/drawing/2014/main" id="{99A56E13-F9BB-4946-9B45-FAF618B04769}"/>
              </a:ext>
            </a:extLst>
          </p:cNvPr>
          <p:cNvSpPr txBox="1"/>
          <p:nvPr/>
        </p:nvSpPr>
        <p:spPr>
          <a:xfrm>
            <a:off x="109412" y="775018"/>
            <a:ext cx="6023101" cy="1384995"/>
          </a:xfrm>
          <a:prstGeom prst="rect">
            <a:avLst/>
          </a:prstGeom>
          <a:noFill/>
        </p:spPr>
        <p:txBody>
          <a:bodyPr wrap="square">
            <a:spAutoFit/>
          </a:bodyPr>
          <a:lstStyle/>
          <a:p>
            <a:r>
              <a:rPr lang="ja-JP" altLang="en-US" sz="4800" b="1" dirty="0"/>
              <a:t>   　　</a:t>
            </a:r>
            <a:r>
              <a:rPr lang="ja-JP" altLang="en-US" sz="4800" b="1" dirty="0">
                <a:solidFill>
                  <a:srgbClr val="C00000"/>
                </a:solidFill>
              </a:rPr>
              <a:t>財団補助金</a:t>
            </a:r>
            <a:endParaRPr lang="en-US" altLang="ja-JP" sz="4800" b="1" dirty="0">
              <a:solidFill>
                <a:srgbClr val="C00000"/>
              </a:solidFill>
            </a:endParaRPr>
          </a:p>
          <a:p>
            <a:r>
              <a:rPr lang="ja-JP" altLang="en-US" sz="3600" b="1" dirty="0">
                <a:solidFill>
                  <a:srgbClr val="C00000"/>
                </a:solidFill>
              </a:rPr>
              <a:t>　  ～受領資格の指針より～</a:t>
            </a:r>
          </a:p>
        </p:txBody>
      </p:sp>
      <p:sp>
        <p:nvSpPr>
          <p:cNvPr id="6" name="テキスト ボックス 5">
            <a:extLst>
              <a:ext uri="{FF2B5EF4-FFF2-40B4-BE49-F238E27FC236}">
                <a16:creationId xmlns:a16="http://schemas.microsoft.com/office/drawing/2014/main" id="{B6B9DE0A-45D7-4729-AECA-0A41710B44D7}"/>
              </a:ext>
            </a:extLst>
          </p:cNvPr>
          <p:cNvSpPr txBox="1"/>
          <p:nvPr/>
        </p:nvSpPr>
        <p:spPr>
          <a:xfrm>
            <a:off x="477848" y="5010996"/>
            <a:ext cx="10685419" cy="1323439"/>
          </a:xfrm>
          <a:prstGeom prst="rect">
            <a:avLst/>
          </a:prstGeom>
          <a:noFill/>
        </p:spPr>
        <p:txBody>
          <a:bodyPr wrap="square">
            <a:spAutoFit/>
          </a:bodyPr>
          <a:lstStyle/>
          <a:p>
            <a:r>
              <a:rPr lang="ja-JP" altLang="en-US" sz="4000" b="1" dirty="0"/>
              <a:t>・ロータリアンが積極的に参加する事。</a:t>
            </a:r>
            <a:endParaRPr lang="en-US" altLang="ja-JP" sz="4000" b="1" dirty="0"/>
          </a:p>
          <a:p>
            <a:r>
              <a:rPr lang="ja-JP" altLang="en-US" sz="4000" b="1" dirty="0"/>
              <a:t>　</a:t>
            </a:r>
            <a:r>
              <a:rPr lang="en-US" altLang="ja-JP" sz="4000" b="1" dirty="0"/>
              <a:t>(</a:t>
            </a:r>
            <a:r>
              <a:rPr lang="ja-JP" altLang="en-US" sz="4000" b="1" dirty="0"/>
              <a:t>ロータリアンが汗を流す活動であること）</a:t>
            </a:r>
          </a:p>
        </p:txBody>
      </p:sp>
    </p:spTree>
    <p:extLst>
      <p:ext uri="{BB962C8B-B14F-4D97-AF65-F5344CB8AC3E}">
        <p14:creationId xmlns:p14="http://schemas.microsoft.com/office/powerpoint/2010/main" val="32438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986802D-A51F-2875-54E4-D6C9CA67B92A}"/>
              </a:ext>
            </a:extLst>
          </p:cNvPr>
          <p:cNvPicPr>
            <a:picLocks noChangeAspect="1"/>
          </p:cNvPicPr>
          <p:nvPr/>
        </p:nvPicPr>
        <p:blipFill>
          <a:blip r:embed="rId3"/>
          <a:stretch>
            <a:fillRect/>
          </a:stretch>
        </p:blipFill>
        <p:spPr>
          <a:xfrm>
            <a:off x="783772" y="141515"/>
            <a:ext cx="4644572" cy="6574970"/>
          </a:xfrm>
          <a:prstGeom prst="rect">
            <a:avLst/>
          </a:prstGeom>
        </p:spPr>
      </p:pic>
      <p:pic>
        <p:nvPicPr>
          <p:cNvPr id="3" name="図 2">
            <a:extLst>
              <a:ext uri="{FF2B5EF4-FFF2-40B4-BE49-F238E27FC236}">
                <a16:creationId xmlns:a16="http://schemas.microsoft.com/office/drawing/2014/main" id="{F4B85647-55A7-398D-D2BB-F22FB4E4EB07}"/>
              </a:ext>
            </a:extLst>
          </p:cNvPr>
          <p:cNvPicPr>
            <a:picLocks noChangeAspect="1"/>
          </p:cNvPicPr>
          <p:nvPr/>
        </p:nvPicPr>
        <p:blipFill>
          <a:blip r:embed="rId4"/>
          <a:stretch>
            <a:fillRect/>
          </a:stretch>
        </p:blipFill>
        <p:spPr>
          <a:xfrm>
            <a:off x="6621962" y="141515"/>
            <a:ext cx="5120095" cy="6574970"/>
          </a:xfrm>
          <a:prstGeom prst="rect">
            <a:avLst/>
          </a:prstGeom>
        </p:spPr>
      </p:pic>
      <p:pic>
        <p:nvPicPr>
          <p:cNvPr id="9" name="図 8">
            <a:extLst>
              <a:ext uri="{FF2B5EF4-FFF2-40B4-BE49-F238E27FC236}">
                <a16:creationId xmlns:a16="http://schemas.microsoft.com/office/drawing/2014/main" id="{36FFD4D8-0C7C-1924-7B6D-009AF3EDCDE4}"/>
              </a:ext>
            </a:extLst>
          </p:cNvPr>
          <p:cNvPicPr>
            <a:picLocks noChangeAspect="1"/>
          </p:cNvPicPr>
          <p:nvPr/>
        </p:nvPicPr>
        <p:blipFill rotWithShape="1">
          <a:blip r:embed="rId5"/>
          <a:srcRect l="1995" t="16245" r="743" b="6296"/>
          <a:stretch/>
        </p:blipFill>
        <p:spPr>
          <a:xfrm>
            <a:off x="449943" y="2446702"/>
            <a:ext cx="6059486" cy="2714532"/>
          </a:xfrm>
          <a:prstGeom prst="rect">
            <a:avLst/>
          </a:prstGeom>
        </p:spPr>
      </p:pic>
      <p:pic>
        <p:nvPicPr>
          <p:cNvPr id="10" name="図 9">
            <a:extLst>
              <a:ext uri="{FF2B5EF4-FFF2-40B4-BE49-F238E27FC236}">
                <a16:creationId xmlns:a16="http://schemas.microsoft.com/office/drawing/2014/main" id="{EDA18591-9401-F94E-D526-6DCDFBDF0F65}"/>
              </a:ext>
            </a:extLst>
          </p:cNvPr>
          <p:cNvPicPr>
            <a:picLocks noChangeAspect="1"/>
          </p:cNvPicPr>
          <p:nvPr/>
        </p:nvPicPr>
        <p:blipFill>
          <a:blip r:embed="rId6"/>
          <a:stretch>
            <a:fillRect/>
          </a:stretch>
        </p:blipFill>
        <p:spPr>
          <a:xfrm>
            <a:off x="3479686" y="3211286"/>
            <a:ext cx="7334124" cy="3109229"/>
          </a:xfrm>
          <a:prstGeom prst="rect">
            <a:avLst/>
          </a:prstGeom>
        </p:spPr>
      </p:pic>
      <p:sp>
        <p:nvSpPr>
          <p:cNvPr id="12" name="テキスト ボックス 11">
            <a:extLst>
              <a:ext uri="{FF2B5EF4-FFF2-40B4-BE49-F238E27FC236}">
                <a16:creationId xmlns:a16="http://schemas.microsoft.com/office/drawing/2014/main" id="{30F9CE35-AA0A-59C2-1790-B5573D2621F1}"/>
              </a:ext>
            </a:extLst>
          </p:cNvPr>
          <p:cNvSpPr txBox="1"/>
          <p:nvPr/>
        </p:nvSpPr>
        <p:spPr>
          <a:xfrm>
            <a:off x="449943" y="2050732"/>
            <a:ext cx="97536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ja-JP" altLang="en-US" b="1" dirty="0"/>
              <a:t>Ｍ</a:t>
            </a:r>
            <a:r>
              <a:rPr lang="en-US" altLang="ja-JP" b="1" dirty="0"/>
              <a:t>y Rotary </a:t>
            </a:r>
            <a:r>
              <a:rPr lang="ja-JP" altLang="en-US" b="1" dirty="0"/>
              <a:t>　☞　ラーニングセンター　☞　ロータリー財団　☞　ロータリーの重点分野</a:t>
            </a:r>
          </a:p>
        </p:txBody>
      </p:sp>
    </p:spTree>
    <p:extLst>
      <p:ext uri="{BB962C8B-B14F-4D97-AF65-F5344CB8AC3E}">
        <p14:creationId xmlns:p14="http://schemas.microsoft.com/office/powerpoint/2010/main" val="38085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A1B33B-79F0-613F-A238-D2B7ACAA6F2B}"/>
              </a:ext>
            </a:extLst>
          </p:cNvPr>
          <p:cNvPicPr>
            <a:picLocks noChangeAspect="1"/>
          </p:cNvPicPr>
          <p:nvPr/>
        </p:nvPicPr>
        <p:blipFill rotWithShape="1">
          <a:blip r:embed="rId3"/>
          <a:srcRect l="10177" t="26667" r="12561" b="15555"/>
          <a:stretch/>
        </p:blipFill>
        <p:spPr>
          <a:xfrm>
            <a:off x="174168" y="232229"/>
            <a:ext cx="9419771" cy="4484914"/>
          </a:xfrm>
          <a:prstGeom prst="rect">
            <a:avLst/>
          </a:prstGeom>
        </p:spPr>
      </p:pic>
      <p:sp>
        <p:nvSpPr>
          <p:cNvPr id="4" name="吹き出し: 四角形 3">
            <a:extLst>
              <a:ext uri="{FF2B5EF4-FFF2-40B4-BE49-F238E27FC236}">
                <a16:creationId xmlns:a16="http://schemas.microsoft.com/office/drawing/2014/main" id="{BA0104D6-5902-6E87-DB9A-F7EB65AF20A6}"/>
              </a:ext>
            </a:extLst>
          </p:cNvPr>
          <p:cNvSpPr/>
          <p:nvPr/>
        </p:nvSpPr>
        <p:spPr>
          <a:xfrm>
            <a:off x="5515425" y="442686"/>
            <a:ext cx="1712689" cy="612648"/>
          </a:xfrm>
          <a:prstGeom prst="wedgeRectCallout">
            <a:avLst>
              <a:gd name="adj1" fmla="val 91488"/>
              <a:gd name="adj2" fmla="val -4411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000" b="1" dirty="0"/>
              <a:t>宮里</a:t>
            </a:r>
          </a:p>
        </p:txBody>
      </p:sp>
      <p:pic>
        <p:nvPicPr>
          <p:cNvPr id="6" name="図 5">
            <a:extLst>
              <a:ext uri="{FF2B5EF4-FFF2-40B4-BE49-F238E27FC236}">
                <a16:creationId xmlns:a16="http://schemas.microsoft.com/office/drawing/2014/main" id="{A53B3CFE-170F-D5D9-7F04-1E457197919E}"/>
              </a:ext>
            </a:extLst>
          </p:cNvPr>
          <p:cNvPicPr>
            <a:picLocks noChangeAspect="1"/>
          </p:cNvPicPr>
          <p:nvPr/>
        </p:nvPicPr>
        <p:blipFill rotWithShape="1">
          <a:blip r:embed="rId4"/>
          <a:srcRect l="22738" t="32804" r="24524" b="10476"/>
          <a:stretch/>
        </p:blipFill>
        <p:spPr>
          <a:xfrm>
            <a:off x="4775201" y="1758724"/>
            <a:ext cx="7480004" cy="4656590"/>
          </a:xfrm>
          <a:prstGeom prst="rect">
            <a:avLst/>
          </a:prstGeom>
        </p:spPr>
      </p:pic>
      <p:sp>
        <p:nvSpPr>
          <p:cNvPr id="2" name="四角形: 角を丸くする 1">
            <a:extLst>
              <a:ext uri="{FF2B5EF4-FFF2-40B4-BE49-F238E27FC236}">
                <a16:creationId xmlns:a16="http://schemas.microsoft.com/office/drawing/2014/main" id="{D482A2D0-B26D-43B6-79D8-FC73F0E457F3}"/>
              </a:ext>
            </a:extLst>
          </p:cNvPr>
          <p:cNvSpPr/>
          <p:nvPr/>
        </p:nvSpPr>
        <p:spPr>
          <a:xfrm>
            <a:off x="1095826" y="5109029"/>
            <a:ext cx="3367314"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t>プロジェクト事例</a:t>
            </a:r>
          </a:p>
        </p:txBody>
      </p:sp>
    </p:spTree>
    <p:extLst>
      <p:ext uri="{BB962C8B-B14F-4D97-AF65-F5344CB8AC3E}">
        <p14:creationId xmlns:p14="http://schemas.microsoft.com/office/powerpoint/2010/main" val="33970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480695"/>
            <a:ext cx="11506200" cy="740229"/>
          </a:xfrm>
        </p:spPr>
        <p:txBody>
          <a:bodyPr/>
          <a:lstStyle/>
          <a:p>
            <a:pPr lvl="0" algn="l" rtl="0"/>
            <a:r>
              <a:rPr lang="ja" b="1" i="0" u="none" baseline="0" dirty="0">
                <a:latin typeface="MS PGothic" panose="020B0600070205080204" pitchFamily="34" charset="-128"/>
                <a:ea typeface="MS PGothic" panose="020B0600070205080204" pitchFamily="34" charset="-128"/>
              </a:rPr>
              <a:t>ローターアクト</a:t>
            </a:r>
            <a:r>
              <a:rPr lang="ja-JP" altLang="en-US" b="1" i="0" u="none" baseline="0" dirty="0">
                <a:latin typeface="MS PGothic" panose="020B0600070205080204" pitchFamily="34" charset="-128"/>
                <a:ea typeface="MS PGothic" panose="020B0600070205080204" pitchFamily="34" charset="-128"/>
              </a:rPr>
              <a:t>クラブ</a:t>
            </a:r>
            <a:r>
              <a:rPr lang="ja" b="1" i="0" u="none" baseline="0" dirty="0">
                <a:latin typeface="MS PGothic" panose="020B0600070205080204" pitchFamily="34" charset="-128"/>
                <a:ea typeface="MS PGothic" panose="020B0600070205080204" pitchFamily="34" charset="-128"/>
              </a:rPr>
              <a:t>の</a:t>
            </a:r>
            <a:r>
              <a:rPr lang="ja-JP" altLang="en-US" b="1" i="0" u="none" baseline="0" dirty="0">
                <a:latin typeface="MS PGothic" panose="020B0600070205080204" pitchFamily="34" charset="-128"/>
                <a:ea typeface="MS PGothic" panose="020B0600070205080204" pitchFamily="34" charset="-128"/>
              </a:rPr>
              <a:t>補助金活用</a:t>
            </a:r>
            <a:endParaRPr lang="ja" b="1" i="0" u="none" baseline="0" dirty="0">
              <a:latin typeface="MS PGothic" panose="020B0600070205080204" pitchFamily="34" charset="-128"/>
              <a:ea typeface="MS PGothic" panose="020B0600070205080204" pitchFamily="34" charset="-128"/>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2266110"/>
            <a:ext cx="7128932" cy="4139225"/>
          </a:xfrm>
        </p:spPr>
        <p:txBody>
          <a:bodyPr>
            <a:normAutofit/>
          </a:bodyPr>
          <a:lstStyle/>
          <a:p>
            <a:pPr marL="173038" indent="-173038" algn="l" rtl="0"/>
            <a:r>
              <a:rPr lang="ja" b="0" i="0" u="none" baseline="0" dirty="0">
                <a:latin typeface="MS PGothic" panose="020B0600070205080204" pitchFamily="34" charset="-128"/>
                <a:ea typeface="MS PGothic" panose="020B0600070205080204" pitchFamily="34" charset="-128"/>
              </a:rPr>
              <a:t>2022年1月：地区補助金の使用計画でのローター</a:t>
            </a:r>
            <a:br>
              <a:rPr lang="en-US" altLang="ja" b="0" i="0" u="none" baseline="0" dirty="0">
                <a:latin typeface="MS PGothic" panose="020B0600070205080204" pitchFamily="34" charset="-128"/>
                <a:ea typeface="MS PGothic" panose="020B0600070205080204" pitchFamily="34" charset="-128"/>
              </a:rPr>
            </a:br>
            <a:r>
              <a:rPr lang="ja" b="0" i="0" u="none" baseline="0" dirty="0">
                <a:latin typeface="MS PGothic" panose="020B0600070205080204" pitchFamily="34" charset="-128"/>
                <a:ea typeface="MS PGothic" panose="020B0600070205080204" pitchFamily="34" charset="-128"/>
              </a:rPr>
              <a:t>アクトクラブの</a:t>
            </a:r>
            <a:r>
              <a:rPr lang="ja-JP" altLang="en-US" b="0" i="0" u="none" baseline="0" dirty="0">
                <a:latin typeface="MS PGothic" panose="020B0600070205080204" pitchFamily="34" charset="-128"/>
                <a:ea typeface="MS PGothic" panose="020B0600070205080204" pitchFamily="34" charset="-128"/>
              </a:rPr>
              <a:t>参加</a:t>
            </a:r>
            <a:r>
              <a:rPr lang="ja" b="0" i="0" u="none" baseline="0" dirty="0">
                <a:latin typeface="MS PGothic" panose="020B0600070205080204" pitchFamily="34" charset="-128"/>
                <a:ea typeface="MS PGothic" panose="020B0600070205080204" pitchFamily="34" charset="-128"/>
              </a:rPr>
              <a:t>が可能に</a:t>
            </a:r>
          </a:p>
          <a:p>
            <a:pPr marL="173038" indent="-173038" algn="l" rtl="0"/>
            <a:r>
              <a:rPr lang="ja" b="0" i="0" u="none" baseline="0" dirty="0">
                <a:latin typeface="MS PGothic" panose="020B0600070205080204" pitchFamily="34" charset="-128"/>
                <a:ea typeface="MS PGothic" panose="020B0600070205080204" pitchFamily="34" charset="-128"/>
              </a:rPr>
              <a:t>2022年7月：ローターアクトクラブによるグローバル</a:t>
            </a:r>
            <a:br>
              <a:rPr lang="en-US" altLang="ja" b="0" i="0" u="none" baseline="0" dirty="0">
                <a:latin typeface="MS PGothic" panose="020B0600070205080204" pitchFamily="34" charset="-128"/>
                <a:ea typeface="MS PGothic" panose="020B0600070205080204" pitchFamily="34" charset="-128"/>
              </a:rPr>
            </a:br>
            <a:r>
              <a:rPr lang="ja" b="0" i="0" u="none" baseline="0" dirty="0">
                <a:latin typeface="MS PGothic" panose="020B0600070205080204" pitchFamily="34" charset="-128"/>
                <a:ea typeface="MS PGothic" panose="020B0600070205080204" pitchFamily="34" charset="-128"/>
              </a:rPr>
              <a:t>補助金の申請が可能に</a:t>
            </a:r>
          </a:p>
          <a:p>
            <a:pPr marL="401638" lvl="1" indent="-173038" algn="l" rtl="0"/>
            <a:r>
              <a:rPr lang="ja" b="1" i="0" u="none" baseline="0" dirty="0">
                <a:latin typeface="MS PGothic" panose="020B0600070205080204" pitchFamily="34" charset="-128"/>
                <a:ea typeface="MS PGothic" panose="020B0600070205080204" pitchFamily="34" charset="-128"/>
              </a:rPr>
              <a:t>グローバル補助金への参加経験</a:t>
            </a:r>
          </a:p>
          <a:p>
            <a:pPr marL="401638" lvl="1" indent="-173038" algn="l" rtl="0"/>
            <a:r>
              <a:rPr lang="ja" b="1" i="0" u="none" baseline="0" dirty="0">
                <a:latin typeface="MS PGothic" panose="020B0600070205080204" pitchFamily="34" charset="-128"/>
                <a:ea typeface="MS PGothic" panose="020B0600070205080204" pitchFamily="34" charset="-128"/>
              </a:rPr>
              <a:t>ロータリークラブとの協力</a:t>
            </a:r>
            <a:endParaRPr lang="en-US" altLang="ja" b="1" i="0" u="none" baseline="0" dirty="0">
              <a:latin typeface="MS PGothic" panose="020B0600070205080204" pitchFamily="34" charset="-128"/>
              <a:ea typeface="MS PGothic" panose="020B0600070205080204" pitchFamily="34" charset="-128"/>
            </a:endParaRPr>
          </a:p>
          <a:p>
            <a:pPr marL="401638" lvl="1" indent="-173038" algn="l" rtl="0"/>
            <a:endParaRPr lang="en-US" altLang="ja" b="1" dirty="0">
              <a:latin typeface="MS PGothic" panose="020B0600070205080204" pitchFamily="34" charset="-128"/>
              <a:ea typeface="MS PGothic" panose="020B0600070205080204" pitchFamily="34" charset="-128"/>
            </a:endParaRPr>
          </a:p>
          <a:p>
            <a:pPr marL="401638" lvl="1" indent="-173038" algn="l" rtl="0"/>
            <a:endParaRPr lang="ja" b="1" i="0" u="none" baseline="0" dirty="0">
              <a:latin typeface="MS PGothic" panose="020B0600070205080204" pitchFamily="34" charset="-128"/>
              <a:ea typeface="MS PGothic" panose="020B0600070205080204" pitchFamily="34" charset="-128"/>
            </a:endParaRPr>
          </a:p>
          <a:p>
            <a:pPr marL="173038" indent="-173038" algn="l" rtl="0"/>
            <a:r>
              <a:rPr lang="ja" b="0" i="0" u="none" baseline="0" dirty="0">
                <a:latin typeface="MS PGothic" panose="020B0600070205080204" pitchFamily="34" charset="-128"/>
                <a:ea typeface="MS PGothic" panose="020B0600070205080204" pitchFamily="34" charset="-128"/>
              </a:rPr>
              <a:t>地区補助金から始め、グローバル補助金へと</a:t>
            </a:r>
            <a:br>
              <a:rPr lang="en-US" altLang="ja" b="0" i="0" u="none" baseline="0" dirty="0">
                <a:latin typeface="MS PGothic" panose="020B0600070205080204" pitchFamily="34" charset="-128"/>
                <a:ea typeface="MS PGothic" panose="020B0600070205080204" pitchFamily="34" charset="-128"/>
              </a:rPr>
            </a:br>
            <a:r>
              <a:rPr lang="ja" b="0" i="0" u="none" baseline="0" dirty="0">
                <a:latin typeface="MS PGothic" panose="020B0600070205080204" pitchFamily="34" charset="-128"/>
                <a:ea typeface="MS PGothic" panose="020B0600070205080204" pitchFamily="34" charset="-128"/>
              </a:rPr>
              <a:t>移行することが推奨される</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algn="r" rtl="0"/>
            <a:fld id="{97A94E25-127B-4C48-AF96-44BA7B823777}" type="slidenum">
              <a:rPr>
                <a:latin typeface="MS PGothic" panose="020B0600070205080204" pitchFamily="34" charset="-128"/>
                <a:ea typeface="MS PGothic" panose="020B0600070205080204" pitchFamily="34" charset="-128"/>
              </a:rPr>
              <a:pPr algn="r" rtl="0"/>
              <a:t>22</a:t>
            </a:fld>
            <a:endParaRPr lang="ja" dirty="0">
              <a:latin typeface="MS PGothic" panose="020B0600070205080204" pitchFamily="34" charset="-128"/>
              <a:ea typeface="MS PGothic" panose="020B0600070205080204" pitchFamily="34" charset="-128"/>
            </a:endParaRPr>
          </a:p>
        </p:txBody>
      </p:sp>
      <p:pic>
        <p:nvPicPr>
          <p:cNvPr id="4" name="Picture 3" descr="A picture containing computer&#10;&#10;Description automatically generated">
            <a:extLst>
              <a:ext uri="{FF2B5EF4-FFF2-40B4-BE49-F238E27FC236}">
                <a16:creationId xmlns:a16="http://schemas.microsoft.com/office/drawing/2014/main" id="{3FF14BD3-669E-41F4-9A7E-DEA097C8489E}"/>
              </a:ext>
            </a:extLst>
          </p:cNvPr>
          <p:cNvPicPr>
            <a:picLocks noChangeAspect="1"/>
          </p:cNvPicPr>
          <p:nvPr/>
        </p:nvPicPr>
        <p:blipFill rotWithShape="1">
          <a:blip r:embed="rId4">
            <a:extLst>
              <a:ext uri="{28A0092B-C50C-407E-A947-70E740481C1C}">
                <a14:useLocalDpi xmlns:a14="http://schemas.microsoft.com/office/drawing/2010/main" val="0"/>
              </a:ext>
            </a:extLst>
          </a:blip>
          <a:srcRect b="22456"/>
          <a:stretch/>
        </p:blipFill>
        <p:spPr>
          <a:xfrm>
            <a:off x="7315200" y="1586049"/>
            <a:ext cx="4572000" cy="5156381"/>
          </a:xfrm>
          <a:prstGeom prst="rect">
            <a:avLst/>
          </a:prstGeom>
        </p:spPr>
      </p:pic>
      <p:pic>
        <p:nvPicPr>
          <p:cNvPr id="6" name="図 5">
            <a:extLst>
              <a:ext uri="{FF2B5EF4-FFF2-40B4-BE49-F238E27FC236}">
                <a16:creationId xmlns:a16="http://schemas.microsoft.com/office/drawing/2014/main" id="{A826B436-834E-B46B-3DEA-749AA015A9AE}"/>
              </a:ext>
            </a:extLst>
          </p:cNvPr>
          <p:cNvPicPr>
            <a:picLocks noChangeAspect="1"/>
          </p:cNvPicPr>
          <p:nvPr/>
        </p:nvPicPr>
        <p:blipFill rotWithShape="1">
          <a:blip r:embed="rId5"/>
          <a:srcRect l="23703" t="18243" r="27910" b="15573"/>
          <a:stretch/>
        </p:blipFill>
        <p:spPr>
          <a:xfrm>
            <a:off x="7315200" y="1586049"/>
            <a:ext cx="4572000" cy="5156381"/>
          </a:xfrm>
          <a:prstGeom prst="rect">
            <a:avLst/>
          </a:prstGeom>
        </p:spPr>
      </p:pic>
    </p:spTree>
    <p:custDataLst>
      <p:tags r:id="rId1"/>
    </p:custDataLst>
    <p:extLst>
      <p:ext uri="{BB962C8B-B14F-4D97-AF65-F5344CB8AC3E}">
        <p14:creationId xmlns:p14="http://schemas.microsoft.com/office/powerpoint/2010/main" val="306145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72C08EA-D8E9-45CA-B032-F5124BAE15CE}"/>
              </a:ext>
            </a:extLst>
          </p:cNvPr>
          <p:cNvSpPr txBox="1"/>
          <p:nvPr/>
        </p:nvSpPr>
        <p:spPr>
          <a:xfrm>
            <a:off x="182881" y="1088679"/>
            <a:ext cx="1119486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１．</a:t>
            </a:r>
            <a:r>
              <a:rPr kumimoji="1" lang="en-US" altLang="ja-JP" sz="2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RAC</a:t>
            </a:r>
            <a:r>
              <a:rPr kumimoji="1" lang="ja-JP" altLang="en-US" sz="2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の財団補助金プログラム参加（人道奉仕活動に対する補助金申請）要件</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① 資格認定プロセスに参加する（ロータリークラブと同様）</a:t>
            </a:r>
          </a:p>
        </p:txBody>
      </p:sp>
      <p:sp>
        <p:nvSpPr>
          <p:cNvPr id="9" name="テキスト ボックス 8">
            <a:extLst>
              <a:ext uri="{FF2B5EF4-FFF2-40B4-BE49-F238E27FC236}">
                <a16:creationId xmlns:a16="http://schemas.microsoft.com/office/drawing/2014/main" id="{C30CCB3E-0EC1-40F3-881D-B993D6F96615}"/>
              </a:ext>
            </a:extLst>
          </p:cNvPr>
          <p:cNvSpPr txBox="1"/>
          <p:nvPr/>
        </p:nvSpPr>
        <p:spPr>
          <a:xfrm>
            <a:off x="431074" y="4152077"/>
            <a:ext cx="1145612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②「財団補助金 授与と受諾の条件」および「</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RID2660 </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補助金ハンドブック」</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の遵守（地区ウェブサイトからダウンロード可）</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③ ロータリー財団から下記の認証を受けていること（地区要件）</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年度内に、少なくとも</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名の会員により合計</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50</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ドルを財団に寄付したローターアクトクラブ（寄付分類は問わない）。会員が</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名以下のクラブであっても全員により合計</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50</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ドルを寄付したクラブは別途地区財団委員会に御連絡下さい。</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aphicFrame>
        <p:nvGraphicFramePr>
          <p:cNvPr id="10" name="表 10">
            <a:extLst>
              <a:ext uri="{FF2B5EF4-FFF2-40B4-BE49-F238E27FC236}">
                <a16:creationId xmlns:a16="http://schemas.microsoft.com/office/drawing/2014/main" id="{3A9303A8-AEA1-4280-AB17-65ABD9398737}"/>
              </a:ext>
            </a:extLst>
          </p:cNvPr>
          <p:cNvGraphicFramePr>
            <a:graphicFrameLocks noGrp="1"/>
          </p:cNvGraphicFramePr>
          <p:nvPr/>
        </p:nvGraphicFramePr>
        <p:xfrm>
          <a:off x="498566" y="2227452"/>
          <a:ext cx="11194867" cy="1920240"/>
        </p:xfrm>
        <a:graphic>
          <a:graphicData uri="http://schemas.openxmlformats.org/drawingml/2006/table">
            <a:tbl>
              <a:tblPr firstRow="1" bandRow="1">
                <a:tableStyleId>{5C22544A-7EE6-4342-B048-85BDC9FD1C3A}</a:tableStyleId>
              </a:tblPr>
              <a:tblGrid>
                <a:gridCol w="11194867">
                  <a:extLst>
                    <a:ext uri="{9D8B030D-6E8A-4147-A177-3AD203B41FA5}">
                      <a16:colId xmlns:a16="http://schemas.microsoft.com/office/drawing/2014/main" val="2060743907"/>
                    </a:ext>
                  </a:extLst>
                </a:gridCol>
              </a:tblGrid>
              <a:tr h="1744887">
                <a:tc>
                  <a:txBody>
                    <a:bodyPr/>
                    <a:lstStyle/>
                    <a:p>
                      <a:r>
                        <a:rPr kumimoji="1" lang="ja-JP" altLang="en-US" dirty="0"/>
                        <a:t>　　　　　　　　　　　　　　　　　　</a:t>
                      </a:r>
                      <a:r>
                        <a:rPr kumimoji="1" lang="ja-JP" altLang="en-US" sz="2400" dirty="0">
                          <a:solidFill>
                            <a:schemeClr val="tx1"/>
                          </a:solidFill>
                        </a:rPr>
                        <a:t>（資格認定プロセス）</a:t>
                      </a:r>
                      <a:endParaRPr kumimoji="1" lang="en-US" altLang="ja-JP" sz="2400" dirty="0">
                        <a:solidFill>
                          <a:schemeClr val="tx1"/>
                        </a:solidFill>
                      </a:endParaRPr>
                    </a:p>
                    <a:p>
                      <a:r>
                        <a:rPr kumimoji="1" lang="en-US" altLang="ja-JP" sz="2400" dirty="0">
                          <a:solidFill>
                            <a:schemeClr val="tx1"/>
                          </a:solidFill>
                        </a:rPr>
                        <a:t> 1)</a:t>
                      </a:r>
                      <a:r>
                        <a:rPr kumimoji="1" lang="ja-JP" altLang="en-US" sz="2400" dirty="0">
                          <a:solidFill>
                            <a:schemeClr val="tx1"/>
                          </a:solidFill>
                        </a:rPr>
                        <a:t>補助金管理セミナー</a:t>
                      </a:r>
                      <a:r>
                        <a:rPr kumimoji="1" lang="en-US" altLang="ja-JP" sz="2400" dirty="0">
                          <a:solidFill>
                            <a:schemeClr val="tx1"/>
                          </a:solidFill>
                        </a:rPr>
                        <a:t>(</a:t>
                      </a:r>
                      <a:r>
                        <a:rPr kumimoji="1" lang="ja-JP" altLang="en-US" sz="2400" dirty="0">
                          <a:solidFill>
                            <a:schemeClr val="tx1"/>
                          </a:solidFill>
                        </a:rPr>
                        <a:t>毎年</a:t>
                      </a:r>
                      <a:r>
                        <a:rPr kumimoji="1" lang="en-US" altLang="ja-JP" sz="2400" dirty="0">
                          <a:solidFill>
                            <a:schemeClr val="tx1"/>
                          </a:solidFill>
                        </a:rPr>
                        <a:t>1</a:t>
                      </a:r>
                      <a:r>
                        <a:rPr kumimoji="1" lang="ja-JP" altLang="en-US" sz="2400" dirty="0">
                          <a:solidFill>
                            <a:schemeClr val="tx1"/>
                          </a:solidFill>
                        </a:rPr>
                        <a:t>月に開催）に少なくともクラブ 代表者</a:t>
                      </a:r>
                      <a:r>
                        <a:rPr kumimoji="1" lang="en-US" altLang="ja-JP" sz="2400" dirty="0">
                          <a:solidFill>
                            <a:schemeClr val="tx1"/>
                          </a:solidFill>
                        </a:rPr>
                        <a:t>1</a:t>
                      </a:r>
                      <a:r>
                        <a:rPr kumimoji="1" lang="ja-JP" altLang="en-US" sz="2400" dirty="0">
                          <a:solidFill>
                            <a:schemeClr val="tx1"/>
                          </a:solidFill>
                        </a:rPr>
                        <a:t>名が</a:t>
                      </a:r>
                      <a:endParaRPr kumimoji="1" lang="en-US" altLang="ja-JP" sz="2400" dirty="0">
                        <a:solidFill>
                          <a:schemeClr val="tx1"/>
                        </a:solidFill>
                      </a:endParaRPr>
                    </a:p>
                    <a:p>
                      <a:r>
                        <a:rPr kumimoji="1" lang="ja-JP" altLang="en-US" sz="2400" dirty="0">
                          <a:solidFill>
                            <a:schemeClr val="tx1"/>
                          </a:solidFill>
                        </a:rPr>
                        <a:t>　 出席する。</a:t>
                      </a:r>
                      <a:endParaRPr kumimoji="1" lang="en-US" altLang="ja-JP" sz="2400" dirty="0">
                        <a:solidFill>
                          <a:schemeClr val="tx1"/>
                        </a:solidFill>
                      </a:endParaRPr>
                    </a:p>
                    <a:p>
                      <a:endParaRPr kumimoji="1" lang="ja-JP" altLang="en-US" sz="2400" dirty="0">
                        <a:solidFill>
                          <a:schemeClr val="tx1"/>
                        </a:solidFill>
                      </a:endParaRPr>
                    </a:p>
                    <a:p>
                      <a:r>
                        <a:rPr kumimoji="1" lang="en-US" altLang="ja-JP" sz="2400" dirty="0">
                          <a:solidFill>
                            <a:schemeClr val="tx1"/>
                          </a:solidFill>
                        </a:rPr>
                        <a:t> 2)</a:t>
                      </a:r>
                      <a:r>
                        <a:rPr kumimoji="1" lang="ja-JP" altLang="en-US" sz="2400" dirty="0">
                          <a:solidFill>
                            <a:schemeClr val="tx1"/>
                          </a:solidFill>
                        </a:rPr>
                        <a:t>クラブの覚書（</a:t>
                      </a:r>
                      <a:r>
                        <a:rPr kumimoji="1" lang="en-US" altLang="ja-JP" sz="2400" dirty="0">
                          <a:solidFill>
                            <a:schemeClr val="tx1"/>
                          </a:solidFill>
                        </a:rPr>
                        <a:t>MOU</a:t>
                      </a:r>
                      <a:r>
                        <a:rPr kumimoji="1" lang="ja-JP" altLang="en-US" sz="2400" dirty="0">
                          <a:solidFill>
                            <a:schemeClr val="tx1"/>
                          </a:solidFill>
                        </a:rPr>
                        <a:t>）の署名と提出</a:t>
                      </a:r>
                    </a:p>
                  </a:txBody>
                  <a:tcPr>
                    <a:solidFill>
                      <a:schemeClr val="bg1">
                        <a:lumMod val="85000"/>
                      </a:schemeClr>
                    </a:solidFill>
                  </a:tcPr>
                </a:tc>
                <a:extLst>
                  <a:ext uri="{0D108BD9-81ED-4DB2-BD59-A6C34878D82A}">
                    <a16:rowId xmlns:a16="http://schemas.microsoft.com/office/drawing/2014/main" val="1759514497"/>
                  </a:ext>
                </a:extLst>
              </a:tr>
            </a:tbl>
          </a:graphicData>
        </a:graphic>
      </p:graphicFrame>
      <p:pic>
        <p:nvPicPr>
          <p:cNvPr id="4" name="図 3" descr="ロゴ&#10;&#10;自動的に生成された説明">
            <a:extLst>
              <a:ext uri="{FF2B5EF4-FFF2-40B4-BE49-F238E27FC236}">
                <a16:creationId xmlns:a16="http://schemas.microsoft.com/office/drawing/2014/main" id="{AB938161-A64B-4345-B3A8-C522211C2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209"/>
            <a:ext cx="3042458" cy="1315863"/>
          </a:xfrm>
          <a:prstGeom prst="rect">
            <a:avLst/>
          </a:prstGeom>
        </p:spPr>
      </p:pic>
    </p:spTree>
    <p:extLst>
      <p:ext uri="{BB962C8B-B14F-4D97-AF65-F5344CB8AC3E}">
        <p14:creationId xmlns:p14="http://schemas.microsoft.com/office/powerpoint/2010/main" val="3597100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97055AEA-AC23-4991-BC17-3E222C92454A}"/>
              </a:ext>
            </a:extLst>
          </p:cNvPr>
          <p:cNvGraphicFramePr>
            <a:graphicFrameLocks noGrp="1"/>
          </p:cNvGraphicFramePr>
          <p:nvPr/>
        </p:nvGraphicFramePr>
        <p:xfrm>
          <a:off x="176347" y="2894504"/>
          <a:ext cx="11839306" cy="1906096"/>
        </p:xfrm>
        <a:graphic>
          <a:graphicData uri="http://schemas.openxmlformats.org/drawingml/2006/table">
            <a:tbl>
              <a:tblPr firstRow="1" bandRow="1">
                <a:tableStyleId>{F5AB1C69-6EDB-4FF4-983F-18BD219EF322}</a:tableStyleId>
              </a:tblPr>
              <a:tblGrid>
                <a:gridCol w="2959827">
                  <a:extLst>
                    <a:ext uri="{9D8B030D-6E8A-4147-A177-3AD203B41FA5}">
                      <a16:colId xmlns:a16="http://schemas.microsoft.com/office/drawing/2014/main" val="2317726466"/>
                    </a:ext>
                  </a:extLst>
                </a:gridCol>
                <a:gridCol w="2959827">
                  <a:extLst>
                    <a:ext uri="{9D8B030D-6E8A-4147-A177-3AD203B41FA5}">
                      <a16:colId xmlns:a16="http://schemas.microsoft.com/office/drawing/2014/main" val="694783394"/>
                    </a:ext>
                  </a:extLst>
                </a:gridCol>
                <a:gridCol w="3256272">
                  <a:extLst>
                    <a:ext uri="{9D8B030D-6E8A-4147-A177-3AD203B41FA5}">
                      <a16:colId xmlns:a16="http://schemas.microsoft.com/office/drawing/2014/main" val="3301819600"/>
                    </a:ext>
                  </a:extLst>
                </a:gridCol>
                <a:gridCol w="2663380">
                  <a:extLst>
                    <a:ext uri="{9D8B030D-6E8A-4147-A177-3AD203B41FA5}">
                      <a16:colId xmlns:a16="http://schemas.microsoft.com/office/drawing/2014/main" val="698507369"/>
                    </a:ext>
                  </a:extLst>
                </a:gridCol>
              </a:tblGrid>
              <a:tr h="560616">
                <a:tc>
                  <a:txBody>
                    <a:bodyPr/>
                    <a:lstStyle/>
                    <a:p>
                      <a:r>
                        <a:rPr kumimoji="1" lang="ja-JP" altLang="en-US" dirty="0"/>
                        <a:t>　　　</a:t>
                      </a:r>
                      <a:r>
                        <a:rPr kumimoji="1" lang="ja-JP" altLang="en-US" sz="2400" b="1" dirty="0">
                          <a:solidFill>
                            <a:schemeClr val="tx1"/>
                          </a:solidFill>
                        </a:rPr>
                        <a:t>活動の種類</a:t>
                      </a:r>
                    </a:p>
                  </a:txBody>
                  <a:tcPr/>
                </a:tc>
                <a:tc>
                  <a:txBody>
                    <a:bodyPr/>
                    <a:lstStyle/>
                    <a:p>
                      <a:r>
                        <a:rPr kumimoji="1" lang="ja-JP" altLang="en-US" sz="2400" b="1" dirty="0">
                          <a:solidFill>
                            <a:schemeClr val="tx1"/>
                          </a:solidFill>
                        </a:rPr>
                        <a:t>プロジェクト総額</a:t>
                      </a:r>
                    </a:p>
                  </a:txBody>
                  <a:tcPr/>
                </a:tc>
                <a:tc>
                  <a:txBody>
                    <a:bodyPr/>
                    <a:lstStyle/>
                    <a:p>
                      <a:r>
                        <a:rPr kumimoji="1" lang="ja-JP" altLang="en-US" dirty="0"/>
                        <a:t>　</a:t>
                      </a:r>
                      <a:r>
                        <a:rPr kumimoji="1" lang="ja-JP" altLang="en-US" sz="2400" b="1" dirty="0">
                          <a:solidFill>
                            <a:schemeClr val="tx1"/>
                          </a:solidFill>
                        </a:rPr>
                        <a:t>　クラブ負担金</a:t>
                      </a:r>
                    </a:p>
                  </a:txBody>
                  <a:tcPr/>
                </a:tc>
                <a:tc>
                  <a:txBody>
                    <a:bodyPr/>
                    <a:lstStyle/>
                    <a:p>
                      <a:r>
                        <a:rPr kumimoji="1" lang="ja-JP" altLang="en-US" dirty="0"/>
                        <a:t>　</a:t>
                      </a:r>
                      <a:r>
                        <a:rPr kumimoji="1" lang="ja-JP" altLang="en-US" sz="2400" dirty="0">
                          <a:solidFill>
                            <a:schemeClr val="tx1"/>
                          </a:solidFill>
                        </a:rPr>
                        <a:t>　地区補助金</a:t>
                      </a:r>
                    </a:p>
                  </a:txBody>
                  <a:tcPr/>
                </a:tc>
                <a:extLst>
                  <a:ext uri="{0D108BD9-81ED-4DB2-BD59-A6C34878D82A}">
                    <a16:rowId xmlns:a16="http://schemas.microsoft.com/office/drawing/2014/main" val="1807964431"/>
                  </a:ext>
                </a:extLst>
              </a:tr>
              <a:tr h="1345480">
                <a:tc>
                  <a:txBody>
                    <a:bodyPr/>
                    <a:lstStyle/>
                    <a:p>
                      <a:r>
                        <a:rPr kumimoji="1" lang="ja-JP" altLang="en-US" dirty="0"/>
                        <a:t>　　　</a:t>
                      </a:r>
                      <a:endParaRPr kumimoji="1" lang="en-US" altLang="ja-JP" dirty="0"/>
                    </a:p>
                    <a:p>
                      <a:r>
                        <a:rPr kumimoji="1" lang="en-US" altLang="ja-JP" sz="2400" b="1" dirty="0"/>
                        <a:t>    </a:t>
                      </a:r>
                      <a:r>
                        <a:rPr kumimoji="1" lang="ja-JP" altLang="en-US" sz="2400" b="1" dirty="0"/>
                        <a:t>社会奉仕活動</a:t>
                      </a:r>
                    </a:p>
                  </a:txBody>
                  <a:tcPr/>
                </a:tc>
                <a:tc>
                  <a:txBody>
                    <a:bodyPr/>
                    <a:lstStyle/>
                    <a:p>
                      <a:r>
                        <a:rPr kumimoji="1" lang="ja-JP" altLang="en-US" sz="2400" b="1" dirty="0"/>
                        <a:t>　</a:t>
                      </a:r>
                      <a:endParaRPr kumimoji="1" lang="en-US" altLang="ja-JP" sz="2400" b="1" dirty="0"/>
                    </a:p>
                    <a:p>
                      <a:r>
                        <a:rPr kumimoji="1" lang="en-US" altLang="ja-JP" sz="2400" b="1" dirty="0"/>
                        <a:t>   </a:t>
                      </a:r>
                      <a:r>
                        <a:rPr kumimoji="1" lang="ja-JP" altLang="en-US" sz="2400" b="1" dirty="0"/>
                        <a:t>　</a:t>
                      </a:r>
                      <a:r>
                        <a:rPr kumimoji="1" lang="en-US" altLang="ja-JP" sz="2400" b="1" dirty="0"/>
                        <a:t>20</a:t>
                      </a:r>
                      <a:r>
                        <a:rPr kumimoji="1" lang="ja-JP" altLang="en-US" sz="2400" b="1" dirty="0"/>
                        <a:t>万円以上</a:t>
                      </a:r>
                    </a:p>
                  </a:txBody>
                  <a:tcPr/>
                </a:tc>
                <a:tc>
                  <a:txBody>
                    <a:bodyPr/>
                    <a:lstStyle/>
                    <a:p>
                      <a:r>
                        <a:rPr kumimoji="1" lang="ja-JP" altLang="en-US" dirty="0"/>
                        <a:t>　</a:t>
                      </a:r>
                      <a:endParaRPr kumimoji="1" lang="en-US" altLang="ja-JP" dirty="0"/>
                    </a:p>
                    <a:p>
                      <a:r>
                        <a:rPr kumimoji="1" lang="en-US" altLang="ja-JP" sz="2400" b="1" dirty="0"/>
                        <a:t>   </a:t>
                      </a:r>
                      <a:r>
                        <a:rPr kumimoji="1" lang="ja-JP" altLang="en-US" sz="2400" b="1" dirty="0"/>
                        <a:t>地区補助金申請額</a:t>
                      </a:r>
                      <a:endParaRPr kumimoji="1" lang="en-US" altLang="ja-JP" sz="2400" b="1" dirty="0"/>
                    </a:p>
                    <a:p>
                      <a:r>
                        <a:rPr kumimoji="1" lang="ja-JP" altLang="en-US" sz="2400" b="1" dirty="0"/>
                        <a:t>　　   の</a:t>
                      </a:r>
                      <a:r>
                        <a:rPr kumimoji="1" lang="en-US" altLang="ja-JP" sz="2400" b="1" dirty="0"/>
                        <a:t>10</a:t>
                      </a:r>
                      <a:r>
                        <a:rPr kumimoji="1" lang="ja-JP" altLang="en-US" sz="2400" b="1" dirty="0"/>
                        <a:t>％以上</a:t>
                      </a:r>
                    </a:p>
                  </a:txBody>
                  <a:tcPr/>
                </a:tc>
                <a:tc>
                  <a:txBody>
                    <a:bodyPr/>
                    <a:lstStyle/>
                    <a:p>
                      <a:r>
                        <a:rPr kumimoji="1" lang="ja-JP" altLang="en-US" dirty="0"/>
                        <a:t>　</a:t>
                      </a:r>
                      <a:endParaRPr kumimoji="1" lang="en-US" altLang="ja-JP" dirty="0"/>
                    </a:p>
                    <a:p>
                      <a:r>
                        <a:rPr kumimoji="1" lang="en-US" altLang="ja-JP" sz="2400" b="1" dirty="0">
                          <a:solidFill>
                            <a:schemeClr val="tx1"/>
                          </a:solidFill>
                        </a:rPr>
                        <a:t> 18</a:t>
                      </a:r>
                      <a:r>
                        <a:rPr kumimoji="1" lang="ja-JP" altLang="en-US" sz="2400" b="1" dirty="0">
                          <a:solidFill>
                            <a:schemeClr val="tx1"/>
                          </a:solidFill>
                        </a:rPr>
                        <a:t>万円～</a:t>
                      </a:r>
                      <a:r>
                        <a:rPr kumimoji="1" lang="en-US" altLang="ja-JP" sz="2400" b="1" dirty="0">
                          <a:solidFill>
                            <a:schemeClr val="tx1"/>
                          </a:solidFill>
                        </a:rPr>
                        <a:t>30</a:t>
                      </a:r>
                      <a:r>
                        <a:rPr kumimoji="1" lang="ja-JP" altLang="en-US" sz="2400" b="1" dirty="0">
                          <a:solidFill>
                            <a:schemeClr val="tx1"/>
                          </a:solidFill>
                        </a:rPr>
                        <a:t>万円</a:t>
                      </a:r>
                    </a:p>
                  </a:txBody>
                  <a:tcPr/>
                </a:tc>
                <a:extLst>
                  <a:ext uri="{0D108BD9-81ED-4DB2-BD59-A6C34878D82A}">
                    <a16:rowId xmlns:a16="http://schemas.microsoft.com/office/drawing/2014/main" val="102858606"/>
                  </a:ext>
                </a:extLst>
              </a:tr>
            </a:tbl>
          </a:graphicData>
        </a:graphic>
      </p:graphicFrame>
      <p:sp>
        <p:nvSpPr>
          <p:cNvPr id="6" name="テキスト ボックス 5">
            <a:extLst>
              <a:ext uri="{FF2B5EF4-FFF2-40B4-BE49-F238E27FC236}">
                <a16:creationId xmlns:a16="http://schemas.microsoft.com/office/drawing/2014/main" id="{5CFCBFF4-DA7A-4D4C-B868-38B85E2A1496}"/>
              </a:ext>
            </a:extLst>
          </p:cNvPr>
          <p:cNvSpPr txBox="1"/>
          <p:nvPr/>
        </p:nvSpPr>
        <p:spPr>
          <a:xfrm>
            <a:off x="176347" y="1885797"/>
            <a:ext cx="84320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２．地区補助金配分額</a:t>
            </a:r>
          </a:p>
        </p:txBody>
      </p:sp>
      <p:pic>
        <p:nvPicPr>
          <p:cNvPr id="5" name="図 4" descr="ロゴ&#10;&#10;自動的に生成された説明">
            <a:extLst>
              <a:ext uri="{FF2B5EF4-FFF2-40B4-BE49-F238E27FC236}">
                <a16:creationId xmlns:a16="http://schemas.microsoft.com/office/drawing/2014/main" id="{98219A80-D266-43B1-BDB7-F481D213D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209"/>
            <a:ext cx="3042458" cy="1315863"/>
          </a:xfrm>
          <a:prstGeom prst="rect">
            <a:avLst/>
          </a:prstGeom>
        </p:spPr>
      </p:pic>
    </p:spTree>
    <p:extLst>
      <p:ext uri="{BB962C8B-B14F-4D97-AF65-F5344CB8AC3E}">
        <p14:creationId xmlns:p14="http://schemas.microsoft.com/office/powerpoint/2010/main" val="440063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FEBC1087-CD86-4D4A-A529-5809DD54B527}"/>
              </a:ext>
            </a:extLst>
          </p:cNvPr>
          <p:cNvGraphicFramePr>
            <a:graphicFrameLocks noGrp="1"/>
          </p:cNvGraphicFramePr>
          <p:nvPr/>
        </p:nvGraphicFramePr>
        <p:xfrm>
          <a:off x="351171" y="3058345"/>
          <a:ext cx="11518231" cy="3530640"/>
        </p:xfrm>
        <a:graphic>
          <a:graphicData uri="http://schemas.openxmlformats.org/drawingml/2006/table">
            <a:tbl>
              <a:tblPr firstRow="1" firstCol="1" bandRow="1"/>
              <a:tblGrid>
                <a:gridCol w="2887580">
                  <a:extLst>
                    <a:ext uri="{9D8B030D-6E8A-4147-A177-3AD203B41FA5}">
                      <a16:colId xmlns:a16="http://schemas.microsoft.com/office/drawing/2014/main" val="4288511174"/>
                    </a:ext>
                  </a:extLst>
                </a:gridCol>
                <a:gridCol w="7267074">
                  <a:extLst>
                    <a:ext uri="{9D8B030D-6E8A-4147-A177-3AD203B41FA5}">
                      <a16:colId xmlns:a16="http://schemas.microsoft.com/office/drawing/2014/main" val="3088357987"/>
                    </a:ext>
                  </a:extLst>
                </a:gridCol>
                <a:gridCol w="1363577">
                  <a:extLst>
                    <a:ext uri="{9D8B030D-6E8A-4147-A177-3AD203B41FA5}">
                      <a16:colId xmlns:a16="http://schemas.microsoft.com/office/drawing/2014/main" val="908616468"/>
                    </a:ext>
                  </a:extLst>
                </a:gridCol>
              </a:tblGrid>
              <a:tr h="1569174">
                <a:tc>
                  <a:txBody>
                    <a:bodyPr/>
                    <a:lstStyle/>
                    <a:p>
                      <a:pPr algn="ct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提</a:t>
                      </a:r>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唱</a:t>
                      </a:r>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者</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indent="-139700" algn="just"/>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・実施国または援助国の代表提唱者のいずれかは、</a:t>
                      </a:r>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p>
                    <a:p>
                      <a:pPr marL="139700" indent="-139700" algn="just"/>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ロータリークラブまたは地区であること。</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marL="139700" indent="-139700" algn="just"/>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・提唱</a:t>
                      </a:r>
                      <a:r>
                        <a:rPr lang="en-US"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RAC</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は、過去ロータリークラブのグローバル</a:t>
                      </a:r>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p>
                    <a:p>
                      <a:pPr marL="139700" indent="-139700" algn="just"/>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補助金活動に協力した経験があること。</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財団要件</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351966"/>
                  </a:ext>
                </a:extLst>
              </a:tr>
              <a:tr h="392293">
                <a:tc>
                  <a:txBody>
                    <a:bodyPr/>
                    <a:lstStyle/>
                    <a:p>
                      <a:pPr algn="ct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活</a:t>
                      </a:r>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動</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人道的国際奉仕活動</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176507355"/>
                  </a:ext>
                </a:extLst>
              </a:tr>
              <a:tr h="392293">
                <a:tc>
                  <a:txBody>
                    <a:bodyPr/>
                    <a:lstStyle/>
                    <a:p>
                      <a:pPr algn="ctr"/>
                      <a:r>
                        <a:rPr lang="ja-JP" sz="2400" b="1" kern="10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プロジェクト総額</a:t>
                      </a:r>
                      <a:endParaRPr lang="ja-JP" sz="2400" b="1" kern="10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400" b="1" kern="100" dirty="0">
                          <a:solidFill>
                            <a:schemeClr val="accent1">
                              <a:lumMod val="75000"/>
                            </a:schemeClr>
                          </a:solidFill>
                          <a:effectLst/>
                          <a:latin typeface="HG丸ｺﾞｼｯｸM-PRO" panose="020F0600000000000000" pitchFamily="50" charset="-128"/>
                          <a:ea typeface="游明朝" panose="02020400000000000000" pitchFamily="18" charset="-128"/>
                          <a:cs typeface="Times New Roman" panose="02020603050405020304" pitchFamily="18" charset="0"/>
                        </a:rPr>
                        <a:t>30,000</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ドル以上</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634308407"/>
                  </a:ext>
                </a:extLst>
              </a:tr>
              <a:tr h="392293">
                <a:tc>
                  <a:txBody>
                    <a:bodyPr/>
                    <a:lstStyle/>
                    <a:p>
                      <a:pPr algn="ctr"/>
                      <a:r>
                        <a:rPr lang="en-US" sz="2400" b="1" kern="100">
                          <a:solidFill>
                            <a:schemeClr val="accent1">
                              <a:lumMod val="75000"/>
                            </a:schemeClr>
                          </a:solidFill>
                          <a:effectLst/>
                          <a:latin typeface="HG丸ｺﾞｼｯｸM-PRO" panose="020F0600000000000000" pitchFamily="50" charset="-128"/>
                          <a:ea typeface="游明朝" panose="02020400000000000000" pitchFamily="18" charset="-128"/>
                          <a:cs typeface="Times New Roman" panose="02020603050405020304" pitchFamily="18" charset="0"/>
                        </a:rPr>
                        <a:t>DDF</a:t>
                      </a:r>
                      <a:r>
                        <a:rPr lang="ja-JP" sz="2400" b="1" kern="10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申請額</a:t>
                      </a:r>
                      <a:endParaRPr lang="ja-JP" sz="2400" b="1" kern="10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400" b="1" kern="100" dirty="0">
                          <a:solidFill>
                            <a:schemeClr val="accent1">
                              <a:lumMod val="75000"/>
                            </a:schemeClr>
                          </a:solidFill>
                          <a:effectLst/>
                          <a:latin typeface="HG丸ｺﾞｼｯｸM-PRO" panose="020F0600000000000000" pitchFamily="50" charset="-128"/>
                          <a:ea typeface="游明朝" panose="02020400000000000000" pitchFamily="18" charset="-128"/>
                          <a:cs typeface="Times New Roman" panose="02020603050405020304" pitchFamily="18" charset="0"/>
                        </a:rPr>
                        <a:t>17,000</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ドル以下</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r>
                        <a:rPr lang="ja-JP" sz="2400" b="1" kern="10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地区要件</a:t>
                      </a:r>
                      <a:endParaRPr lang="ja-JP" sz="2400" b="1" kern="10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511381"/>
                  </a:ext>
                </a:extLst>
              </a:tr>
              <a:tr h="784587">
                <a:tc>
                  <a:txBody>
                    <a:bodyPr/>
                    <a:lstStyle/>
                    <a:p>
                      <a:pPr algn="l"/>
                      <a:r>
                        <a:rPr lang="en-US" sz="2400" b="1" kern="100" dirty="0">
                          <a:solidFill>
                            <a:schemeClr val="accent1">
                              <a:lumMod val="75000"/>
                            </a:schemeClr>
                          </a:solidFill>
                          <a:effectLst/>
                          <a:latin typeface="HG丸ｺﾞｼｯｸM-PRO" panose="020F0600000000000000" pitchFamily="50" charset="-128"/>
                          <a:ea typeface="游明朝" panose="02020400000000000000" pitchFamily="18" charset="-128"/>
                          <a:cs typeface="Times New Roman" panose="02020603050405020304" pitchFamily="18" charset="0"/>
                        </a:rPr>
                        <a:t>      RAC</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拠出金</a:t>
                      </a:r>
                      <a:r>
                        <a:rPr lang="en-US" alt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endParaRPr>
                    </a:p>
                    <a:p>
                      <a:pPr algn="l"/>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代表提唱クラブ</a:t>
                      </a:r>
                      <a:r>
                        <a:rPr lang="en-US" alt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400" b="1" kern="100" dirty="0">
                          <a:solidFill>
                            <a:schemeClr val="accent1">
                              <a:lumMod val="75000"/>
                            </a:schemeClr>
                          </a:solidFill>
                          <a:effectLst/>
                          <a:latin typeface="HG丸ｺﾞｼｯｸM-PRO" panose="020F0600000000000000" pitchFamily="50" charset="-128"/>
                          <a:ea typeface="游明朝" panose="02020400000000000000" pitchFamily="18" charset="-128"/>
                          <a:cs typeface="Times New Roman" panose="02020603050405020304" pitchFamily="18" charset="0"/>
                        </a:rPr>
                        <a:t>400</a:t>
                      </a:r>
                      <a:r>
                        <a:rPr lang="ja-JP" sz="2400" b="1" kern="100" dirty="0">
                          <a:solidFill>
                            <a:schemeClr val="accent1">
                              <a:lumMod val="75000"/>
                            </a:schemeClr>
                          </a:solidFill>
                          <a:effectLst/>
                          <a:latin typeface="游明朝" panose="02020400000000000000" pitchFamily="18" charset="-128"/>
                          <a:ea typeface="HG丸ｺﾞｼｯｸM-PRO" panose="020F0600000000000000" pitchFamily="50" charset="-128"/>
                          <a:cs typeface="Times New Roman" panose="02020603050405020304" pitchFamily="18" charset="0"/>
                        </a:rPr>
                        <a:t>ドル以上</a:t>
                      </a:r>
                      <a:endParaRPr lang="ja-JP" sz="2400" b="1" kern="100" dirty="0">
                        <a:solidFill>
                          <a:schemeClr val="accent1">
                            <a:lumMod val="7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274428409"/>
                  </a:ext>
                </a:extLst>
              </a:tr>
            </a:tbl>
          </a:graphicData>
        </a:graphic>
      </p:graphicFrame>
      <p:sp>
        <p:nvSpPr>
          <p:cNvPr id="7" name="正方形/長方形 6">
            <a:extLst>
              <a:ext uri="{FF2B5EF4-FFF2-40B4-BE49-F238E27FC236}">
                <a16:creationId xmlns:a16="http://schemas.microsoft.com/office/drawing/2014/main" id="{C55ADE31-EAC7-44C9-9332-0AD54952729B}"/>
              </a:ext>
            </a:extLst>
          </p:cNvPr>
          <p:cNvSpPr/>
          <p:nvPr/>
        </p:nvSpPr>
        <p:spPr>
          <a:xfrm>
            <a:off x="180975" y="152400"/>
            <a:ext cx="11858625" cy="61912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2700020" algn="ctr"/>
                <a:tab pos="5400040" algn="r"/>
              </a:tabLst>
              <a:defRPr/>
            </a:pPr>
            <a:r>
              <a:rPr kumimoji="1" lang="en-US" altLang="ja-JP" sz="3200" b="1"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RAC</a:t>
            </a:r>
            <a:r>
              <a:rPr kumimoji="1" lang="ja-JP" altLang="ja-JP" sz="3200" b="1" i="0" u="none" strike="noStrike" kern="100" cap="none" spc="0" normalizeH="0" baseline="0" noProof="0" dirty="0">
                <a:ln>
                  <a:noFill/>
                </a:ln>
                <a:solidFill>
                  <a:prstClr val="white"/>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のためのロータリー財団補助金申請要件</a:t>
            </a:r>
            <a:r>
              <a:rPr kumimoji="1" lang="en-US" altLang="ja-JP" sz="3200" b="1" i="0" u="none" strike="noStrike" kern="100" cap="none" spc="0" normalizeH="0" baseline="0" noProof="0" dirty="0">
                <a:ln>
                  <a:noFill/>
                </a:ln>
                <a:solidFill>
                  <a:prstClr val="white"/>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(GG)</a:t>
            </a:r>
          </a:p>
        </p:txBody>
      </p:sp>
      <p:pic>
        <p:nvPicPr>
          <p:cNvPr id="5" name="図 4" descr="ロゴ&#10;&#10;自動的に生成された説明">
            <a:extLst>
              <a:ext uri="{FF2B5EF4-FFF2-40B4-BE49-F238E27FC236}">
                <a16:creationId xmlns:a16="http://schemas.microsoft.com/office/drawing/2014/main" id="{64E70680-7B1F-4A06-A06F-BBA966004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 y="685299"/>
            <a:ext cx="3042458" cy="1315863"/>
          </a:xfrm>
          <a:prstGeom prst="rect">
            <a:avLst/>
          </a:prstGeom>
        </p:spPr>
      </p:pic>
      <p:sp>
        <p:nvSpPr>
          <p:cNvPr id="8" name="テキスト ボックス 7">
            <a:extLst>
              <a:ext uri="{FF2B5EF4-FFF2-40B4-BE49-F238E27FC236}">
                <a16:creationId xmlns:a16="http://schemas.microsoft.com/office/drawing/2014/main" id="{B204EF3B-584A-459A-947D-833AEEC82353}"/>
              </a:ext>
            </a:extLst>
          </p:cNvPr>
          <p:cNvSpPr txBox="1"/>
          <p:nvPr/>
        </p:nvSpPr>
        <p:spPr>
          <a:xfrm>
            <a:off x="779798" y="1940543"/>
            <a:ext cx="11412202" cy="954107"/>
          </a:xfrm>
          <a:prstGeom prst="rect">
            <a:avLst/>
          </a:prstGeom>
          <a:noFill/>
        </p:spPr>
        <p:txBody>
          <a:bodyPr wrap="square">
            <a:spAutoFit/>
          </a:bodyPr>
          <a:lstStyle/>
          <a:p>
            <a:pPr marL="280670" marR="0" lvl="0" indent="-280670" algn="l" defTabSz="914400" rtl="0" eaLnBrk="1" fontAlgn="auto" latinLnBrk="0" hangingPunct="1">
              <a:lnSpc>
                <a:spcPct val="100000"/>
              </a:lnSpc>
              <a:spcBef>
                <a:spcPts val="0"/>
              </a:spcBef>
              <a:spcAft>
                <a:spcPts val="0"/>
              </a:spcAft>
              <a:buClrTx/>
              <a:buSzTx/>
              <a:buFontTx/>
              <a:buNone/>
              <a:tabLst/>
              <a:defRPr/>
            </a:pPr>
            <a:r>
              <a:rPr kumimoji="1" lang="ja-JP"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グローバル補助金申請要件と地区財団活動資金（</a:t>
            </a:r>
            <a:r>
              <a:rPr kumimoji="1" lang="en-US"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DDF</a:t>
            </a:r>
            <a:r>
              <a:rPr kumimoji="1" lang="ja-JP"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）配分額</a:t>
            </a:r>
            <a:endParaRPr kumimoji="1" lang="en-US"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endParaRPr>
          </a:p>
          <a:p>
            <a:pPr marL="280670" marR="0" lvl="0" indent="-28067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                                                                </a:t>
            </a:r>
            <a:r>
              <a:rPr kumimoji="1" lang="ja-JP"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a:t>
            </a:r>
            <a:r>
              <a:rPr kumimoji="1" lang="en-US"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2022</a:t>
            </a:r>
            <a:r>
              <a:rPr kumimoji="1" lang="ja-JP"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年</a:t>
            </a:r>
            <a:r>
              <a:rPr kumimoji="1" lang="en-US"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7</a:t>
            </a:r>
            <a:r>
              <a:rPr kumimoji="1" lang="ja-JP"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HG丸ｺﾞｼｯｸM-PRO" panose="020F0600000000000000" pitchFamily="50" charset="-128"/>
                <a:cs typeface="Times New Roman" panose="02020603050405020304" pitchFamily="18" charset="0"/>
              </a:rPr>
              <a:t>月から申請可能）</a:t>
            </a:r>
            <a:endParaRPr kumimoji="1" lang="ja-JP" altLang="ja-JP" sz="2800" b="1" i="0" u="none" strike="noStrike" kern="100" cap="none" spc="0" normalizeH="0" baseline="0" noProof="0" dirty="0">
              <a:ln>
                <a:noFill/>
              </a:ln>
              <a:solidFill>
                <a:srgbClr val="4472C4">
                  <a:lumMod val="75000"/>
                </a:srgbClr>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9" name="Picture 4" descr="ãã­ã¼ã¿ãªã¼è²¡å£ãã®ç»åæ¤ç´¢çµæ">
            <a:extLst>
              <a:ext uri="{FF2B5EF4-FFF2-40B4-BE49-F238E27FC236}">
                <a16:creationId xmlns:a16="http://schemas.microsoft.com/office/drawing/2014/main" id="{DAC3E750-74DA-47D2-9058-4A396C0337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783868" y="878682"/>
            <a:ext cx="2006747" cy="75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62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B98C7B7-D939-6B47-E2F7-A7ED4214D647}"/>
              </a:ext>
            </a:extLst>
          </p:cNvPr>
          <p:cNvSpPr txBox="1"/>
          <p:nvPr/>
        </p:nvSpPr>
        <p:spPr>
          <a:xfrm>
            <a:off x="355600" y="530891"/>
            <a:ext cx="11480800" cy="3108543"/>
          </a:xfrm>
          <a:prstGeom prst="rect">
            <a:avLst/>
          </a:prstGeom>
          <a:noFill/>
        </p:spPr>
        <p:txBody>
          <a:bodyPr wrap="square">
            <a:spAutoFit/>
          </a:bodyPr>
          <a:lstStyle/>
          <a:p>
            <a:r>
              <a:rPr lang="ja-JP" altLang="en-US" sz="2800" b="1" dirty="0"/>
              <a:t>　　「提唱</a:t>
            </a:r>
            <a:r>
              <a:rPr lang="en-US" altLang="ja-JP" sz="2800" b="1" dirty="0"/>
              <a:t>RAC</a:t>
            </a:r>
            <a:r>
              <a:rPr lang="ja-JP" altLang="en-US" sz="2800" b="1" dirty="0"/>
              <a:t>は、過去にロータリークラブの</a:t>
            </a:r>
            <a:endParaRPr lang="en-US" altLang="ja-JP" sz="2800" b="1" dirty="0"/>
          </a:p>
          <a:p>
            <a:r>
              <a:rPr lang="ja-JP" altLang="en-US" sz="2800" b="1" dirty="0"/>
              <a:t>　　　　　　　グローバル補助金活動に協力した経験があること」</a:t>
            </a:r>
          </a:p>
          <a:p>
            <a:endParaRPr lang="ja-JP" altLang="en-US" sz="2800" b="1" dirty="0"/>
          </a:p>
          <a:p>
            <a:endParaRPr lang="ja-JP" altLang="en-US" sz="2800" b="1" dirty="0"/>
          </a:p>
          <a:p>
            <a:r>
              <a:rPr lang="ja-JP" altLang="en-US" sz="2800" b="1" dirty="0"/>
              <a:t>　　過去のプロジェクトにおいてＲＡＣ会員が、</a:t>
            </a:r>
            <a:r>
              <a:rPr lang="en-US" altLang="ja-JP" sz="2800" b="1" dirty="0"/>
              <a:t>GG</a:t>
            </a:r>
            <a:r>
              <a:rPr lang="ja-JP" altLang="en-US" sz="2800" b="1" dirty="0"/>
              <a:t>補助金事業に</a:t>
            </a:r>
            <a:endParaRPr lang="en-US" altLang="ja-JP" sz="2800" b="1" dirty="0"/>
          </a:p>
          <a:p>
            <a:r>
              <a:rPr lang="ja-JP" altLang="en-US" sz="2800" b="1" dirty="0"/>
              <a:t>　　直接的、間接的に関与したかは問いません。</a:t>
            </a:r>
            <a:endParaRPr lang="en-US" altLang="ja-JP" sz="2800" b="1" dirty="0"/>
          </a:p>
          <a:p>
            <a:endParaRPr lang="ja-JP" altLang="en-US" sz="2800" b="1" dirty="0"/>
          </a:p>
        </p:txBody>
      </p:sp>
      <p:sp>
        <p:nvSpPr>
          <p:cNvPr id="5" name="テキスト ボックス 4">
            <a:extLst>
              <a:ext uri="{FF2B5EF4-FFF2-40B4-BE49-F238E27FC236}">
                <a16:creationId xmlns:a16="http://schemas.microsoft.com/office/drawing/2014/main" id="{E82C986F-902B-237B-31A4-6B6E5F874D36}"/>
              </a:ext>
            </a:extLst>
          </p:cNvPr>
          <p:cNvSpPr txBox="1"/>
          <p:nvPr/>
        </p:nvSpPr>
        <p:spPr>
          <a:xfrm>
            <a:off x="355600" y="3639434"/>
            <a:ext cx="11633200" cy="2246769"/>
          </a:xfrm>
          <a:prstGeom prst="rect">
            <a:avLst/>
          </a:prstGeom>
          <a:noFill/>
        </p:spPr>
        <p:txBody>
          <a:bodyPr wrap="square">
            <a:spAutoFit/>
          </a:bodyPr>
          <a:lstStyle/>
          <a:p>
            <a:r>
              <a:rPr lang="ja-JP" altLang="en-US" sz="2800" b="1" dirty="0">
                <a:solidFill>
                  <a:srgbClr val="C00000"/>
                </a:solidFill>
              </a:rPr>
              <a:t>　</a:t>
            </a:r>
            <a:r>
              <a:rPr lang="en-US" altLang="ja-JP" sz="2800" b="1" dirty="0">
                <a:solidFill>
                  <a:srgbClr val="C00000"/>
                </a:solidFill>
              </a:rPr>
              <a:t>RAC</a:t>
            </a:r>
            <a:r>
              <a:rPr lang="ja-JP" altLang="en-US" sz="2800" b="1" dirty="0">
                <a:solidFill>
                  <a:srgbClr val="C00000"/>
                </a:solidFill>
              </a:rPr>
              <a:t>が過去に参加した</a:t>
            </a:r>
            <a:r>
              <a:rPr lang="en-US" altLang="ja-JP" sz="2800" b="1" dirty="0">
                <a:solidFill>
                  <a:srgbClr val="C00000"/>
                </a:solidFill>
              </a:rPr>
              <a:t>GG</a:t>
            </a:r>
            <a:r>
              <a:rPr lang="ja-JP" altLang="en-US" sz="2800" b="1" dirty="0">
                <a:solidFill>
                  <a:srgbClr val="C00000"/>
                </a:solidFill>
              </a:rPr>
              <a:t>プロジェクトの申請番号、申請年度、</a:t>
            </a:r>
            <a:endParaRPr lang="en-US" altLang="ja-JP" sz="2800" b="1" dirty="0">
              <a:solidFill>
                <a:srgbClr val="C00000"/>
              </a:solidFill>
            </a:endParaRPr>
          </a:p>
          <a:p>
            <a:r>
              <a:rPr lang="ja-JP" altLang="en-US" sz="2800" b="1" dirty="0">
                <a:solidFill>
                  <a:srgbClr val="C00000"/>
                </a:solidFill>
              </a:rPr>
              <a:t>実施時期、実施国の</a:t>
            </a:r>
            <a:r>
              <a:rPr lang="en-US" altLang="ja-JP" sz="2800" b="1" dirty="0">
                <a:solidFill>
                  <a:srgbClr val="C00000"/>
                </a:solidFill>
              </a:rPr>
              <a:t>RC</a:t>
            </a:r>
            <a:r>
              <a:rPr lang="ja-JP" altLang="en-US" sz="2800" b="1" dirty="0">
                <a:solidFill>
                  <a:srgbClr val="C00000"/>
                </a:solidFill>
              </a:rPr>
              <a:t>等、ローターアクトクラブが当該プロジェクトに参加して、協力した内容が確認できる書面を添付して下さい。</a:t>
            </a:r>
            <a:endParaRPr lang="en-US" altLang="ja-JP" sz="2800" b="1" dirty="0">
              <a:solidFill>
                <a:srgbClr val="C00000"/>
              </a:solidFill>
            </a:endParaRPr>
          </a:p>
          <a:p>
            <a:endParaRPr lang="en-US" altLang="ja-JP" sz="2800" b="1" dirty="0"/>
          </a:p>
          <a:p>
            <a:r>
              <a:rPr lang="ja-JP" altLang="en-US" sz="2800" b="1" dirty="0"/>
              <a:t>　　（例）Ｒ</a:t>
            </a:r>
            <a:r>
              <a:rPr lang="en-US" altLang="ja-JP" sz="2800" b="1" dirty="0"/>
              <a:t>AC</a:t>
            </a:r>
            <a:r>
              <a:rPr lang="ja-JP" altLang="en-US" sz="2800" b="1" dirty="0"/>
              <a:t>会員が</a:t>
            </a:r>
            <a:r>
              <a:rPr lang="en-US" altLang="ja-JP" sz="2800" b="1" dirty="0"/>
              <a:t>GG</a:t>
            </a:r>
            <a:r>
              <a:rPr lang="ja-JP" altLang="en-US" sz="2800" b="1" dirty="0"/>
              <a:t>プロジェクトの事前調査に同行した等。</a:t>
            </a:r>
          </a:p>
        </p:txBody>
      </p:sp>
    </p:spTree>
    <p:extLst>
      <p:ext uri="{BB962C8B-B14F-4D97-AF65-F5344CB8AC3E}">
        <p14:creationId xmlns:p14="http://schemas.microsoft.com/office/powerpoint/2010/main" val="60743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pPr algn="r" rtl="0"/>
            <a:r>
              <a:rPr lang="ja" b="0" i="0" u="none" baseline="0" dirty="0">
                <a:latin typeface="MS PGothic" panose="020B0600070205080204" pitchFamily="34" charset="-128"/>
                <a:ea typeface="MS PGothic" panose="020B0600070205080204" pitchFamily="34" charset="-128"/>
              </a:rPr>
              <a:t>subhead</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33804" y="3383631"/>
            <a:ext cx="5016329" cy="2364025"/>
          </a:xfrm>
        </p:spPr>
        <p:txBody>
          <a:bodyPr>
            <a:normAutofit/>
          </a:bodyPr>
          <a:lstStyle/>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自然災害により被災した地域の</a:t>
            </a:r>
            <a:br>
              <a:rPr lang="en-US" altLang="ja" sz="2400" b="0" i="0" u="none" baseline="0" dirty="0">
                <a:latin typeface="MS PGothic" panose="020B0600070205080204" pitchFamily="34" charset="-128"/>
                <a:ea typeface="MS PGothic" panose="020B0600070205080204" pitchFamily="34" charset="-128"/>
              </a:rPr>
            </a:br>
            <a:r>
              <a:rPr lang="ja" sz="2400" b="0" i="0" u="none" baseline="0" dirty="0">
                <a:latin typeface="MS PGothic" panose="020B0600070205080204" pitchFamily="34" charset="-128"/>
                <a:ea typeface="MS PGothic" panose="020B0600070205080204" pitchFamily="34" charset="-128"/>
              </a:rPr>
              <a:t>救援および復興活動を支援  </a:t>
            </a:r>
          </a:p>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災害救援基金への寄付によって</a:t>
            </a:r>
            <a:br>
              <a:rPr lang="en-US" altLang="ja" sz="2400" b="0" i="0" u="none" baseline="0" dirty="0">
                <a:latin typeface="MS PGothic" panose="020B0600070205080204" pitchFamily="34" charset="-128"/>
                <a:ea typeface="MS PGothic" panose="020B0600070205080204" pitchFamily="34" charset="-128"/>
              </a:rPr>
            </a:br>
            <a:r>
              <a:rPr lang="ja" sz="2400" b="0" i="0" u="none" baseline="0" dirty="0">
                <a:latin typeface="MS PGothic" panose="020B0600070205080204" pitchFamily="34" charset="-128"/>
                <a:ea typeface="MS PGothic" panose="020B0600070205080204" pitchFamily="34" charset="-128"/>
              </a:rPr>
              <a:t>支えられる  </a:t>
            </a:r>
          </a:p>
        </p:txBody>
      </p:sp>
      <p:sp>
        <p:nvSpPr>
          <p:cNvPr id="13" name="Text Placeholder 26">
            <a:extLst>
              <a:ext uri="{FF2B5EF4-FFF2-40B4-BE49-F238E27FC236}">
                <a16:creationId xmlns:a16="http://schemas.microsoft.com/office/drawing/2014/main" id="{495F941A-67B1-4050-9628-7F4663285213}"/>
              </a:ext>
            </a:extLst>
          </p:cNvPr>
          <p:cNvSpPr>
            <a:spLocks noGrp="1"/>
          </p:cNvSpPr>
          <p:nvPr>
            <p:ph type="body" sz="quarter" idx="14"/>
          </p:nvPr>
        </p:nvSpPr>
        <p:spPr>
          <a:xfrm>
            <a:off x="6629408" y="2117787"/>
            <a:ext cx="4978400" cy="1135062"/>
          </a:xfrm>
        </p:spPr>
        <p:txBody>
          <a:bodyPr/>
          <a:lstStyle/>
          <a:p>
            <a:pPr lvl="0" algn="l" rtl="0"/>
            <a:r>
              <a:rPr lang="ja" sz="4000" b="1" i="0" u="none" baseline="0" dirty="0">
                <a:latin typeface="MS PGothic" panose="020B0600070205080204" pitchFamily="34" charset="-128"/>
                <a:ea typeface="MS PGothic" panose="020B0600070205080204" pitchFamily="34" charset="-128"/>
              </a:rPr>
              <a:t>災害救援補助金</a:t>
            </a:r>
          </a:p>
        </p:txBody>
      </p:sp>
      <p:pic>
        <p:nvPicPr>
          <p:cNvPr id="2" name="図 1">
            <a:extLst>
              <a:ext uri="{FF2B5EF4-FFF2-40B4-BE49-F238E27FC236}">
                <a16:creationId xmlns:a16="http://schemas.microsoft.com/office/drawing/2014/main" id="{2497E3CA-DC39-698F-F7BB-CA43547FB319}"/>
              </a:ext>
            </a:extLst>
          </p:cNvPr>
          <p:cNvPicPr>
            <a:picLocks noChangeAspect="1"/>
          </p:cNvPicPr>
          <p:nvPr/>
        </p:nvPicPr>
        <p:blipFill>
          <a:blip r:embed="rId4"/>
          <a:stretch>
            <a:fillRect/>
          </a:stretch>
        </p:blipFill>
        <p:spPr>
          <a:xfrm>
            <a:off x="-73562" y="0"/>
            <a:ext cx="6206075" cy="7246847"/>
          </a:xfrm>
          <a:prstGeom prst="rect">
            <a:avLst/>
          </a:prstGeom>
        </p:spPr>
      </p:pic>
    </p:spTree>
    <p:custDataLst>
      <p:tags r:id="rId1"/>
    </p:custDataLst>
    <p:extLst>
      <p:ext uri="{BB962C8B-B14F-4D97-AF65-F5344CB8AC3E}">
        <p14:creationId xmlns:p14="http://schemas.microsoft.com/office/powerpoint/2010/main" val="25246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p:spPr>
        <p:txBody>
          <a:bodyPr/>
          <a:lstStyle/>
          <a:p>
            <a:pPr algn="r" rtl="0"/>
            <a:r>
              <a:rPr lang="ja" b="0" i="0" u="none" baseline="0" dirty="0">
                <a:latin typeface="MS PGothic" panose="020B0600070205080204" pitchFamily="34" charset="-128"/>
                <a:ea typeface="MS PGothic" panose="020B0600070205080204" pitchFamily="34" charset="-128"/>
              </a:rPr>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74194" y="2046538"/>
            <a:ext cx="4995989" cy="1135062"/>
          </a:xfrm>
        </p:spPr>
        <p:txBody>
          <a:bodyPr/>
          <a:lstStyle/>
          <a:p>
            <a:pPr lvl="0" algn="l" rtl="0"/>
            <a:r>
              <a:rPr lang="ja" sz="4000" b="1" i="0" u="none" baseline="0" dirty="0">
                <a:latin typeface="MS PGothic" panose="020B0600070205080204" pitchFamily="34" charset="-128"/>
                <a:ea typeface="MS PGothic" panose="020B0600070205080204" pitchFamily="34" charset="-128"/>
              </a:rPr>
              <a:t>大規模プログラム</a:t>
            </a:r>
            <a:endParaRPr lang="en-US" altLang="ja" sz="4000" b="1" i="0" u="none" baseline="0" dirty="0">
              <a:latin typeface="MS PGothic" panose="020B0600070205080204" pitchFamily="34" charset="-128"/>
              <a:ea typeface="MS PGothic" panose="020B0600070205080204" pitchFamily="34" charset="-128"/>
            </a:endParaRPr>
          </a:p>
          <a:p>
            <a:pPr lvl="0" algn="l" rtl="0"/>
            <a:r>
              <a:rPr lang="ja" sz="4000" b="1" i="0" u="none" baseline="0" dirty="0">
                <a:latin typeface="MS PGothic" panose="020B0600070205080204" pitchFamily="34" charset="-128"/>
                <a:ea typeface="MS PGothic" panose="020B0600070205080204" pitchFamily="34" charset="-128"/>
              </a:rPr>
              <a:t>補助金</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65728" y="3383631"/>
            <a:ext cx="5312558" cy="3031683"/>
          </a:xfrm>
        </p:spPr>
        <p:txBody>
          <a:bodyPr>
            <a:normAutofit/>
          </a:bodyPr>
          <a:lstStyle/>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大勢の人に恩恵をもたらす長期の</a:t>
            </a:r>
            <a:br>
              <a:rPr lang="en-US" altLang="ja" sz="2400" b="0" i="0" u="none" baseline="0" dirty="0">
                <a:latin typeface="MS PGothic" panose="020B0600070205080204" pitchFamily="34" charset="-128"/>
                <a:ea typeface="MS PGothic" panose="020B0600070205080204" pitchFamily="34" charset="-128"/>
              </a:rPr>
            </a:br>
            <a:r>
              <a:rPr lang="ja" sz="2400" b="0" i="0" u="none" baseline="0" dirty="0">
                <a:latin typeface="MS PGothic" panose="020B0600070205080204" pitchFamily="34" charset="-128"/>
                <a:ea typeface="MS PGothic" panose="020B0600070205080204" pitchFamily="34" charset="-128"/>
              </a:rPr>
              <a:t>活動  </a:t>
            </a:r>
          </a:p>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重点分野に該当  </a:t>
            </a:r>
          </a:p>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WFから200万ドル（ロータリアンからの追加資金は必要なし）  </a:t>
            </a:r>
          </a:p>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パートナー団体と協力して実施  </a:t>
            </a:r>
          </a:p>
          <a:p>
            <a:pPr marL="342900" indent="-342900" algn="l" rtl="0">
              <a:buFont typeface="Arial" panose="020B0604020202020204" pitchFamily="34" charset="0"/>
              <a:buChar char="•"/>
            </a:pPr>
            <a:r>
              <a:rPr lang="ja" sz="2400" b="0" i="0" u="none" baseline="0" dirty="0">
                <a:latin typeface="MS PGothic" panose="020B0600070205080204" pitchFamily="34" charset="-128"/>
                <a:ea typeface="MS PGothic" panose="020B0600070205080204" pitchFamily="34" charset="-128"/>
              </a:rPr>
              <a:t>競争制の2段階の申請プロセス  </a:t>
            </a:r>
          </a:p>
        </p:txBody>
      </p:sp>
      <p:pic>
        <p:nvPicPr>
          <p:cNvPr id="4" name="図 3">
            <a:extLst>
              <a:ext uri="{FF2B5EF4-FFF2-40B4-BE49-F238E27FC236}">
                <a16:creationId xmlns:a16="http://schemas.microsoft.com/office/drawing/2014/main" id="{03669D95-6716-2044-8B28-46CD1A7C5E02}"/>
              </a:ext>
            </a:extLst>
          </p:cNvPr>
          <p:cNvPicPr>
            <a:picLocks noChangeAspect="1"/>
          </p:cNvPicPr>
          <p:nvPr/>
        </p:nvPicPr>
        <p:blipFill>
          <a:blip r:embed="rId4"/>
          <a:stretch>
            <a:fillRect/>
          </a:stretch>
        </p:blipFill>
        <p:spPr>
          <a:xfrm>
            <a:off x="6255657" y="115571"/>
            <a:ext cx="5704114" cy="3066029"/>
          </a:xfrm>
          <a:prstGeom prst="rect">
            <a:avLst/>
          </a:prstGeom>
        </p:spPr>
      </p:pic>
      <p:pic>
        <p:nvPicPr>
          <p:cNvPr id="5" name="図 4">
            <a:extLst>
              <a:ext uri="{FF2B5EF4-FFF2-40B4-BE49-F238E27FC236}">
                <a16:creationId xmlns:a16="http://schemas.microsoft.com/office/drawing/2014/main" id="{65A9A490-07B4-38CB-1633-DC22C025AA09}"/>
              </a:ext>
            </a:extLst>
          </p:cNvPr>
          <p:cNvPicPr>
            <a:picLocks noChangeAspect="1"/>
          </p:cNvPicPr>
          <p:nvPr/>
        </p:nvPicPr>
        <p:blipFill>
          <a:blip r:embed="rId5"/>
          <a:stretch>
            <a:fillRect/>
          </a:stretch>
        </p:blipFill>
        <p:spPr>
          <a:xfrm>
            <a:off x="6255657" y="3541486"/>
            <a:ext cx="5704114" cy="3200943"/>
          </a:xfrm>
          <a:prstGeom prst="rect">
            <a:avLst/>
          </a:prstGeom>
        </p:spPr>
      </p:pic>
    </p:spTree>
    <p:custDataLst>
      <p:tags r:id="rId1"/>
    </p:custDataLst>
    <p:extLst>
      <p:ext uri="{BB962C8B-B14F-4D97-AF65-F5344CB8AC3E}">
        <p14:creationId xmlns:p14="http://schemas.microsoft.com/office/powerpoint/2010/main" val="34508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ound, outdoor, person&#10;&#10;Description automatically generated">
            <a:extLst>
              <a:ext uri="{FF2B5EF4-FFF2-40B4-BE49-F238E27FC236}">
                <a16:creationId xmlns:a16="http://schemas.microsoft.com/office/drawing/2014/main" id="{B07DA84F-7273-4A0A-9B7C-5A82891532F2}"/>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7813" b="7813"/>
          <a:stretch>
            <a:fillRect/>
          </a:stretch>
        </p:blipFill>
        <p:spPr>
          <a:xfrm>
            <a:off x="36513" y="35579"/>
            <a:ext cx="12192000" cy="6858000"/>
          </a:xfrm>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xfrm>
            <a:off x="6356803" y="-15104"/>
            <a:ext cx="5871710" cy="6888208"/>
          </a:xfrm>
          <a:solidFill>
            <a:srgbClr val="17458F">
              <a:alpha val="60000"/>
            </a:srgbClr>
          </a:solidFill>
        </p:spPr>
        <p:txBody>
          <a:bodyPr/>
          <a:lstStyle/>
          <a:p>
            <a:endParaRPr lang="ja" dirty="0">
              <a:latin typeface="MS PGothic" panose="020B0600070205080204" pitchFamily="34" charset="-128"/>
              <a:ea typeface="MS PGothic" panose="020B0600070205080204" pitchFamily="34" charset="-128"/>
            </a:endParaRPr>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p:txBody>
          <a:bodyPr/>
          <a:lstStyle/>
          <a:p>
            <a:pPr lvl="0" algn="l" rtl="0"/>
            <a:r>
              <a:rPr lang="ja" sz="6000" b="1" i="0" u="none" baseline="0" dirty="0">
                <a:latin typeface="MS PGothic" panose="020B0600070205080204" pitchFamily="34" charset="-128"/>
                <a:ea typeface="MS PGothic" panose="020B0600070205080204" pitchFamily="34" charset="-128"/>
              </a:rPr>
              <a:t>地域社会調査</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algn="r" rtl="0"/>
            <a:fld id="{97A94E25-127B-4C48-AF96-44BA7B823777}" type="slidenum">
              <a:rPr/>
              <a:pPr algn="r" rtl="0"/>
              <a:t>29</a:t>
            </a:fld>
            <a:endParaRPr lang="ja"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ja" dirty="0"/>
          </a:p>
        </p:txBody>
      </p:sp>
      <p:sp>
        <p:nvSpPr>
          <p:cNvPr id="3" name="テキスト ボックス 2">
            <a:extLst>
              <a:ext uri="{FF2B5EF4-FFF2-40B4-BE49-F238E27FC236}">
                <a16:creationId xmlns:a16="http://schemas.microsoft.com/office/drawing/2014/main" id="{BDDF78C6-DC08-84F8-6D5A-51223045CC92}"/>
              </a:ext>
            </a:extLst>
          </p:cNvPr>
          <p:cNvSpPr txBox="1"/>
          <p:nvPr/>
        </p:nvSpPr>
        <p:spPr>
          <a:xfrm>
            <a:off x="787985" y="4091517"/>
            <a:ext cx="9619342"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ja-JP" altLang="en-US" sz="3600" b="1" dirty="0"/>
              <a:t>　　ロータリアンが積極的に参加する事</a:t>
            </a:r>
          </a:p>
          <a:p>
            <a:r>
              <a:rPr lang="ja-JP" altLang="en-US" sz="3600" b="1" dirty="0"/>
              <a:t>　</a:t>
            </a:r>
            <a:r>
              <a:rPr lang="en-US" altLang="ja-JP" sz="3600" b="1" dirty="0"/>
              <a:t>(</a:t>
            </a:r>
            <a:r>
              <a:rPr lang="ja-JP" altLang="en-US" sz="3600" b="1" dirty="0"/>
              <a:t>ロータリアンが汗を流す活動であること）</a:t>
            </a:r>
          </a:p>
        </p:txBody>
      </p:sp>
      <p:pic>
        <p:nvPicPr>
          <p:cNvPr id="2" name="図 1">
            <a:extLst>
              <a:ext uri="{FF2B5EF4-FFF2-40B4-BE49-F238E27FC236}">
                <a16:creationId xmlns:a16="http://schemas.microsoft.com/office/drawing/2014/main" id="{F45C09B0-2AF6-3F9C-D690-C222141F9DE5}"/>
              </a:ext>
            </a:extLst>
          </p:cNvPr>
          <p:cNvPicPr>
            <a:picLocks noChangeAspect="1"/>
          </p:cNvPicPr>
          <p:nvPr/>
        </p:nvPicPr>
        <p:blipFill rotWithShape="1">
          <a:blip r:embed="rId5"/>
          <a:srcRect t="22789" b="21041"/>
          <a:stretch/>
        </p:blipFill>
        <p:spPr>
          <a:xfrm>
            <a:off x="9884813" y="5869217"/>
            <a:ext cx="2188654" cy="873213"/>
          </a:xfrm>
          <a:prstGeom prst="rect">
            <a:avLst/>
          </a:prstGeom>
        </p:spPr>
      </p:pic>
    </p:spTree>
    <p:custDataLst>
      <p:tags r:id="rId1"/>
    </p:custDataLst>
    <p:extLst>
      <p:ext uri="{BB962C8B-B14F-4D97-AF65-F5344CB8AC3E}">
        <p14:creationId xmlns:p14="http://schemas.microsoft.com/office/powerpoint/2010/main" val="251611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B51936-B794-852A-0692-3A47A3B95495}"/>
              </a:ext>
            </a:extLst>
          </p:cNvPr>
          <p:cNvPicPr>
            <a:picLocks noChangeAspect="1"/>
          </p:cNvPicPr>
          <p:nvPr/>
        </p:nvPicPr>
        <p:blipFill>
          <a:blip r:embed="rId3"/>
          <a:stretch>
            <a:fillRect/>
          </a:stretch>
        </p:blipFill>
        <p:spPr>
          <a:xfrm>
            <a:off x="625475" y="2485067"/>
            <a:ext cx="4512581" cy="3152658"/>
          </a:xfrm>
          <a:prstGeom prst="rect">
            <a:avLst/>
          </a:prstGeom>
        </p:spPr>
      </p:pic>
      <p:sp>
        <p:nvSpPr>
          <p:cNvPr id="4" name="テキスト ボックス 3">
            <a:extLst>
              <a:ext uri="{FF2B5EF4-FFF2-40B4-BE49-F238E27FC236}">
                <a16:creationId xmlns:a16="http://schemas.microsoft.com/office/drawing/2014/main" id="{CE2898FF-FFA8-E186-6B94-11E7A5CDBB7B}"/>
              </a:ext>
            </a:extLst>
          </p:cNvPr>
          <p:cNvSpPr txBox="1"/>
          <p:nvPr/>
        </p:nvSpPr>
        <p:spPr>
          <a:xfrm>
            <a:off x="332996" y="269075"/>
            <a:ext cx="8432801" cy="1107996"/>
          </a:xfrm>
          <a:prstGeom prst="rect">
            <a:avLst/>
          </a:prstGeom>
          <a:noFill/>
        </p:spPr>
        <p:txBody>
          <a:bodyPr wrap="square">
            <a:spAutoFit/>
          </a:bodyPr>
          <a:lstStyle/>
          <a:p>
            <a:r>
              <a:rPr lang="ja-JP" altLang="en-US" sz="6600" b="1" dirty="0"/>
              <a:t>ロータリーの補助金</a:t>
            </a:r>
          </a:p>
        </p:txBody>
      </p:sp>
      <p:sp>
        <p:nvSpPr>
          <p:cNvPr id="6" name="テキスト ボックス 5">
            <a:extLst>
              <a:ext uri="{FF2B5EF4-FFF2-40B4-BE49-F238E27FC236}">
                <a16:creationId xmlns:a16="http://schemas.microsoft.com/office/drawing/2014/main" id="{FE5E1301-9581-5EF5-DC04-2256D2910B50}"/>
              </a:ext>
            </a:extLst>
          </p:cNvPr>
          <p:cNvSpPr txBox="1"/>
          <p:nvPr/>
        </p:nvSpPr>
        <p:spPr>
          <a:xfrm>
            <a:off x="493485" y="1377071"/>
            <a:ext cx="6952343" cy="646331"/>
          </a:xfrm>
          <a:prstGeom prst="rect">
            <a:avLst/>
          </a:prstGeom>
          <a:noFill/>
        </p:spPr>
        <p:txBody>
          <a:bodyPr wrap="square">
            <a:spAutoFit/>
          </a:bodyPr>
          <a:lstStyle/>
          <a:p>
            <a:r>
              <a:rPr lang="ja-JP" altLang="en-US" sz="3600" b="1" dirty="0"/>
              <a:t>補助金活用の要件と留意事項</a:t>
            </a:r>
          </a:p>
        </p:txBody>
      </p:sp>
      <p:sp>
        <p:nvSpPr>
          <p:cNvPr id="8" name="テキスト ボックス 7">
            <a:extLst>
              <a:ext uri="{FF2B5EF4-FFF2-40B4-BE49-F238E27FC236}">
                <a16:creationId xmlns:a16="http://schemas.microsoft.com/office/drawing/2014/main" id="{38AA0C59-ECD4-5DE3-0955-C29BD58CCD16}"/>
              </a:ext>
            </a:extLst>
          </p:cNvPr>
          <p:cNvSpPr txBox="1"/>
          <p:nvPr/>
        </p:nvSpPr>
        <p:spPr>
          <a:xfrm>
            <a:off x="5507597" y="2708376"/>
            <a:ext cx="6248975" cy="2739211"/>
          </a:xfrm>
          <a:prstGeom prst="rect">
            <a:avLst/>
          </a:prstGeom>
          <a:noFill/>
        </p:spPr>
        <p:txBody>
          <a:bodyPr wrap="square">
            <a:spAutoFit/>
          </a:bodyPr>
          <a:lstStyle/>
          <a:p>
            <a:r>
              <a:rPr lang="ja-JP" altLang="en-US" sz="2800" b="1" dirty="0"/>
              <a:t>　　</a:t>
            </a:r>
            <a:r>
              <a:rPr lang="ja-JP" altLang="en-US" sz="3200" b="1" dirty="0"/>
              <a:t>ロータリー財団の使命</a:t>
            </a:r>
            <a:endParaRPr lang="en-US" altLang="ja-JP" sz="3200" b="1" dirty="0"/>
          </a:p>
          <a:p>
            <a:r>
              <a:rPr lang="ja-JP" altLang="en-US" sz="2800" b="1" dirty="0"/>
              <a:t>ロータリー会員が、人びとの健康状態を改善し、質の高い教育を提供し、</a:t>
            </a:r>
            <a:endParaRPr lang="en-US" altLang="ja-JP" sz="2800" b="1" dirty="0"/>
          </a:p>
          <a:p>
            <a:r>
              <a:rPr lang="ja-JP" altLang="en-US" sz="2800" b="1" dirty="0"/>
              <a:t>環境保全に取り組み、貧困をなくすことを通じて、世界理解、親善、平和を構築できるよう支援することです。</a:t>
            </a:r>
          </a:p>
        </p:txBody>
      </p:sp>
      <p:pic>
        <p:nvPicPr>
          <p:cNvPr id="5" name="図 4">
            <a:extLst>
              <a:ext uri="{FF2B5EF4-FFF2-40B4-BE49-F238E27FC236}">
                <a16:creationId xmlns:a16="http://schemas.microsoft.com/office/drawing/2014/main" id="{10E3DBCF-B457-6DD2-B535-7BB2D9F51247}"/>
              </a:ext>
            </a:extLst>
          </p:cNvPr>
          <p:cNvPicPr>
            <a:picLocks noChangeAspect="1"/>
          </p:cNvPicPr>
          <p:nvPr/>
        </p:nvPicPr>
        <p:blipFill>
          <a:blip r:embed="rId4"/>
          <a:stretch>
            <a:fillRect/>
          </a:stretch>
        </p:blipFill>
        <p:spPr>
          <a:xfrm>
            <a:off x="9834930" y="45765"/>
            <a:ext cx="2188654" cy="1554615"/>
          </a:xfrm>
          <a:prstGeom prst="rect">
            <a:avLst/>
          </a:prstGeom>
        </p:spPr>
      </p:pic>
    </p:spTree>
    <p:extLst>
      <p:ext uri="{BB962C8B-B14F-4D97-AF65-F5344CB8AC3E}">
        <p14:creationId xmlns:p14="http://schemas.microsoft.com/office/powerpoint/2010/main" val="332873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171574"/>
          </a:xfrm>
        </p:spPr>
        <p:txBody>
          <a:bodyPr/>
          <a:lstStyle/>
          <a:p>
            <a:pPr lvl="0" algn="l" rtl="0"/>
            <a:r>
              <a:rPr lang="ja" b="1" i="0" u="none" baseline="0" dirty="0">
                <a:latin typeface="MS PGothic" panose="020B0600070205080204" pitchFamily="34" charset="-128"/>
                <a:ea typeface="MS PGothic" panose="020B0600070205080204" pitchFamily="34" charset="-128"/>
              </a:rPr>
              <a:t>地域社会調査とは？</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2584517"/>
            <a:ext cx="5261428" cy="3040675"/>
          </a:xfrm>
        </p:spPr>
        <p:txBody>
          <a:bodyPr>
            <a:noAutofit/>
          </a:bodyPr>
          <a:lstStyle/>
          <a:p>
            <a:pPr marL="0" indent="0" algn="l" rtl="0">
              <a:buNone/>
            </a:pPr>
            <a:r>
              <a:rPr lang="ja" sz="3200" b="1" i="0" u="none" baseline="0" dirty="0">
                <a:latin typeface="MS PGothic" panose="020B0600070205080204" pitchFamily="34" charset="-128"/>
                <a:ea typeface="MS PGothic" panose="020B0600070205080204" pitchFamily="34" charset="-128"/>
              </a:rPr>
              <a:t>地域社会の強み、改善点、ニーズ、リソースを調査  </a:t>
            </a:r>
            <a:endParaRPr lang="en-US" altLang="ja" sz="3200" b="1" i="0" u="none" baseline="0" dirty="0">
              <a:latin typeface="MS PGothic" panose="020B0600070205080204" pitchFamily="34" charset="-128"/>
              <a:ea typeface="MS PGothic" panose="020B0600070205080204" pitchFamily="34" charset="-128"/>
            </a:endParaRPr>
          </a:p>
          <a:p>
            <a:pPr marL="0" indent="0" algn="l" rtl="0">
              <a:buNone/>
            </a:pPr>
            <a:endParaRPr lang="ja" sz="3200" b="1" i="0" u="none" baseline="0" dirty="0">
              <a:latin typeface="MS PGothic" panose="020B0600070205080204" pitchFamily="34" charset="-128"/>
              <a:ea typeface="MS PGothic" panose="020B0600070205080204" pitchFamily="34" charset="-128"/>
            </a:endParaRPr>
          </a:p>
          <a:p>
            <a:pPr marL="0" indent="0" algn="l" rtl="0">
              <a:buNone/>
            </a:pPr>
            <a:r>
              <a:rPr lang="ja" sz="3200" b="1" i="0" u="none" baseline="0" dirty="0">
                <a:latin typeface="MS PGothic" panose="020B0600070205080204" pitchFamily="34" charset="-128"/>
                <a:ea typeface="MS PGothic" panose="020B0600070205080204" pitchFamily="34" charset="-128"/>
              </a:rPr>
              <a:t>効果的なプロジェクトとする</a:t>
            </a:r>
            <a:br>
              <a:rPr lang="en-US" altLang="ja" sz="3200" b="1" i="0" u="none" baseline="0" dirty="0">
                <a:latin typeface="MS PGothic" panose="020B0600070205080204" pitchFamily="34" charset="-128"/>
                <a:ea typeface="MS PGothic" panose="020B0600070205080204" pitchFamily="34" charset="-128"/>
              </a:rPr>
            </a:br>
            <a:r>
              <a:rPr lang="ja" sz="3200" b="1" i="0" u="none" baseline="0" dirty="0">
                <a:latin typeface="MS PGothic" panose="020B0600070205080204" pitchFamily="34" charset="-128"/>
                <a:ea typeface="MS PGothic" panose="020B0600070205080204" pitchFamily="34" charset="-128"/>
              </a:rPr>
              <a:t>ためのリソースを特定  </a:t>
            </a:r>
          </a:p>
        </p:txBody>
      </p:sp>
      <p:pic>
        <p:nvPicPr>
          <p:cNvPr id="2" name="図 1">
            <a:extLst>
              <a:ext uri="{FF2B5EF4-FFF2-40B4-BE49-F238E27FC236}">
                <a16:creationId xmlns:a16="http://schemas.microsoft.com/office/drawing/2014/main" id="{DD1B2634-1038-096D-FEA5-07C2F2B6AD1B}"/>
              </a:ext>
            </a:extLst>
          </p:cNvPr>
          <p:cNvPicPr>
            <a:picLocks noChangeAspect="1"/>
          </p:cNvPicPr>
          <p:nvPr/>
        </p:nvPicPr>
        <p:blipFill rotWithShape="1">
          <a:blip r:embed="rId4"/>
          <a:srcRect l="22387" t="28359" r="8004" b="5398"/>
          <a:stretch/>
        </p:blipFill>
        <p:spPr>
          <a:xfrm>
            <a:off x="5642428" y="2323259"/>
            <a:ext cx="6035879" cy="3903369"/>
          </a:xfrm>
          <a:prstGeom prst="rect">
            <a:avLst/>
          </a:prstGeom>
        </p:spPr>
      </p:pic>
    </p:spTree>
    <p:custDataLst>
      <p:tags r:id="rId1"/>
    </p:custDataLst>
    <p:extLst>
      <p:ext uri="{BB962C8B-B14F-4D97-AF65-F5344CB8AC3E}">
        <p14:creationId xmlns:p14="http://schemas.microsoft.com/office/powerpoint/2010/main" val="16795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55602" y="480695"/>
            <a:ext cx="11506200" cy="718456"/>
          </a:xfrm>
        </p:spPr>
        <p:txBody>
          <a:bodyPr/>
          <a:lstStyle/>
          <a:p>
            <a:pPr lvl="0" algn="l" rtl="0"/>
            <a:r>
              <a:rPr lang="ja" b="1" i="0" u="none" baseline="0" dirty="0">
                <a:latin typeface="MS PGothic" panose="020B0600070205080204" pitchFamily="34" charset="-128"/>
                <a:ea typeface="MS PGothic" panose="020B0600070205080204" pitchFamily="34" charset="-128"/>
              </a:rPr>
              <a:t>地域社会調査の利点</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71716" y="1969381"/>
            <a:ext cx="6789118" cy="3858918"/>
          </a:xfrm>
        </p:spPr>
        <p:txBody>
          <a:bodyPr>
            <a:noAutofit/>
          </a:bodyPr>
          <a:lstStyle/>
          <a:p>
            <a:pPr marL="173038" indent="-173038" algn="l" rtl="0"/>
            <a:r>
              <a:rPr lang="ja" sz="3200" b="1" i="0" u="none" baseline="0" dirty="0">
                <a:latin typeface="MS PGothic" panose="020B0600070205080204" pitchFamily="34" charset="-128"/>
                <a:ea typeface="MS PGothic" panose="020B0600070205080204" pitchFamily="34" charset="-128"/>
              </a:rPr>
              <a:t>地域社会の現状をより良く理解できる</a:t>
            </a:r>
          </a:p>
          <a:p>
            <a:pPr marL="173038" indent="-173038" algn="l" rtl="0"/>
            <a:r>
              <a:rPr lang="ja" sz="3200" b="1" i="0" u="none" baseline="0" dirty="0">
                <a:latin typeface="MS PGothic" panose="020B0600070205080204" pitchFamily="34" charset="-128"/>
                <a:ea typeface="MS PGothic" panose="020B0600070205080204" pitchFamily="34" charset="-128"/>
              </a:rPr>
              <a:t>奉仕のニーズが最も大きい分野を特定できる  </a:t>
            </a:r>
          </a:p>
          <a:p>
            <a:pPr marL="173038" indent="-173038" algn="l" rtl="0"/>
            <a:r>
              <a:rPr lang="ja" sz="3200" b="1" i="0" u="none" baseline="0" dirty="0">
                <a:latin typeface="MS PGothic" panose="020B0600070205080204" pitchFamily="34" charset="-128"/>
                <a:ea typeface="MS PGothic" panose="020B0600070205080204" pitchFamily="34" charset="-128"/>
              </a:rPr>
              <a:t>地域社会との信頼関係を築ける  </a:t>
            </a:r>
          </a:p>
          <a:p>
            <a:pPr marL="173038" indent="-173038" algn="l" rtl="0"/>
            <a:r>
              <a:rPr lang="ja" sz="3200" b="1" i="0" u="none" baseline="0" dirty="0">
                <a:latin typeface="MS PGothic" panose="020B0600070205080204" pitchFamily="34" charset="-128"/>
                <a:ea typeface="MS PGothic" panose="020B0600070205080204" pitchFamily="34" charset="-128"/>
              </a:rPr>
              <a:t>地元の人たちの参加を促進できる  </a:t>
            </a:r>
          </a:p>
          <a:p>
            <a:pPr marL="173038" indent="-173038" algn="l" rtl="0"/>
            <a:r>
              <a:rPr lang="ja" sz="3200" b="1" i="0" u="none" baseline="0" dirty="0">
                <a:latin typeface="MS PGothic" panose="020B0600070205080204" pitchFamily="34" charset="-128"/>
                <a:ea typeface="MS PGothic" panose="020B0600070205080204" pitchFamily="34" charset="-128"/>
              </a:rPr>
              <a:t>受益社会の人たちに「自分たちの活動」という意識が芽生え、プロジェクトの持続可能性を向上できる  </a:t>
            </a:r>
          </a:p>
        </p:txBody>
      </p:sp>
      <p:pic>
        <p:nvPicPr>
          <p:cNvPr id="6" name="Picture 5">
            <a:extLst>
              <a:ext uri="{FF2B5EF4-FFF2-40B4-BE49-F238E27FC236}">
                <a16:creationId xmlns:a16="http://schemas.microsoft.com/office/drawing/2014/main" id="{598516A0-E6D9-4608-A56D-E2AA1100E9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857"/>
          <a:stretch/>
        </p:blipFill>
        <p:spPr>
          <a:xfrm>
            <a:off x="7829249" y="1849098"/>
            <a:ext cx="4032553" cy="4704645"/>
          </a:xfrm>
          <a:prstGeom prst="rect">
            <a:avLst/>
          </a:prstGeom>
        </p:spPr>
      </p:pic>
    </p:spTree>
    <p:custDataLst>
      <p:tags r:id="rId1"/>
    </p:custDataLst>
    <p:extLst>
      <p:ext uri="{BB962C8B-B14F-4D97-AF65-F5344CB8AC3E}">
        <p14:creationId xmlns:p14="http://schemas.microsoft.com/office/powerpoint/2010/main" val="22137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377371"/>
            <a:ext cx="11506200" cy="638629"/>
          </a:xfrm>
        </p:spPr>
        <p:txBody>
          <a:bodyPr>
            <a:noAutofit/>
          </a:bodyPr>
          <a:lstStyle/>
          <a:p>
            <a:pPr lvl="0" algn="l" rtl="0"/>
            <a:r>
              <a:rPr lang="ja" sz="5400" b="1" i="0" u="none" baseline="0" dirty="0">
                <a:latin typeface="MS PGothic" panose="020B0600070205080204" pitchFamily="34" charset="-128"/>
                <a:ea typeface="MS PGothic" panose="020B0600070205080204" pitchFamily="34" charset="-128"/>
              </a:rPr>
              <a:t>地域調査におけるヒント</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6094185" cy="3189446"/>
          </a:xfrm>
        </p:spPr>
        <p:txBody>
          <a:bodyPr>
            <a:noAutofit/>
          </a:bodyPr>
          <a:lstStyle/>
          <a:p>
            <a:pPr marL="173038" indent="-173038" algn="l" rtl="0"/>
            <a:r>
              <a:rPr lang="ja" sz="3200" b="1" i="0" u="none" baseline="0" dirty="0">
                <a:latin typeface="MS PGothic" panose="020B0600070205080204" pitchFamily="34" charset="-128"/>
                <a:ea typeface="MS PGothic" panose="020B0600070205080204" pitchFamily="34" charset="-128"/>
              </a:rPr>
              <a:t>偏見は禁物  </a:t>
            </a:r>
          </a:p>
          <a:p>
            <a:pPr marL="173038" indent="-173038" algn="l" rtl="0"/>
            <a:r>
              <a:rPr lang="ja" sz="3200" b="1" i="0" u="none" baseline="0" dirty="0">
                <a:latin typeface="MS PGothic" panose="020B0600070205080204" pitchFamily="34" charset="-128"/>
                <a:ea typeface="MS PGothic" panose="020B0600070205080204" pitchFamily="34" charset="-128"/>
              </a:rPr>
              <a:t>さまざまな人からの協力  </a:t>
            </a:r>
          </a:p>
          <a:p>
            <a:pPr marL="173038" indent="-173038" algn="l" rtl="0"/>
            <a:r>
              <a:rPr lang="ja" sz="3200" b="1" i="0" u="none" baseline="0" dirty="0">
                <a:latin typeface="MS PGothic" panose="020B0600070205080204" pitchFamily="34" charset="-128"/>
                <a:ea typeface="MS PGothic" panose="020B0600070205080204" pitchFamily="34" charset="-128"/>
              </a:rPr>
              <a:t>過小評価されているグループへの配慮  </a:t>
            </a:r>
          </a:p>
          <a:p>
            <a:pPr marL="173038" indent="-173038" algn="l" rtl="0"/>
            <a:r>
              <a:rPr lang="ja" sz="3200" b="1" i="0" u="none" baseline="0" dirty="0">
                <a:latin typeface="MS PGothic" panose="020B0600070205080204" pitchFamily="34" charset="-128"/>
                <a:ea typeface="MS PGothic" panose="020B0600070205080204" pitchFamily="34" charset="-128"/>
              </a:rPr>
              <a:t>自分が部外者であることを意識  </a:t>
            </a:r>
          </a:p>
          <a:p>
            <a:pPr marL="173038" indent="-173038" algn="l" rtl="0"/>
            <a:r>
              <a:rPr lang="ja" sz="3200" b="1" i="0" u="none" baseline="0" dirty="0">
                <a:latin typeface="MS PGothic" panose="020B0600070205080204" pitchFamily="34" charset="-128"/>
                <a:ea typeface="MS PGothic" panose="020B0600070205080204" pitchFamily="34" charset="-128"/>
              </a:rPr>
              <a:t>決定前の約束はしない  </a:t>
            </a:r>
          </a:p>
        </p:txBody>
      </p:sp>
      <p:pic>
        <p:nvPicPr>
          <p:cNvPr id="6" name="Picture 5" descr="A picture containing person, grass, outdoor, standing&#10;&#10;Description automatically generated">
            <a:extLst>
              <a:ext uri="{FF2B5EF4-FFF2-40B4-BE49-F238E27FC236}">
                <a16:creationId xmlns:a16="http://schemas.microsoft.com/office/drawing/2014/main" id="{E7E53927-2380-48BE-BC9F-6E1AE2889B1B}"/>
              </a:ext>
            </a:extLst>
          </p:cNvPr>
          <p:cNvPicPr>
            <a:picLocks noChangeAspect="1"/>
          </p:cNvPicPr>
          <p:nvPr/>
        </p:nvPicPr>
        <p:blipFill rotWithShape="1">
          <a:blip r:embed="rId4">
            <a:extLst>
              <a:ext uri="{28A0092B-C50C-407E-A947-70E740481C1C}">
                <a14:useLocalDpi xmlns:a14="http://schemas.microsoft.com/office/drawing/2010/main" val="0"/>
              </a:ext>
            </a:extLst>
          </a:blip>
          <a:srcRect t="15447" b="7009"/>
          <a:stretch/>
        </p:blipFill>
        <p:spPr>
          <a:xfrm>
            <a:off x="6509657" y="1767246"/>
            <a:ext cx="5087258" cy="4861880"/>
          </a:xfrm>
          <a:prstGeom prst="rect">
            <a:avLst/>
          </a:prstGeom>
        </p:spPr>
      </p:pic>
    </p:spTree>
    <p:custDataLst>
      <p:tags r:id="rId1"/>
    </p:custDataLst>
    <p:extLst>
      <p:ext uri="{BB962C8B-B14F-4D97-AF65-F5344CB8AC3E}">
        <p14:creationId xmlns:p14="http://schemas.microsoft.com/office/powerpoint/2010/main" val="337877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79413" y="144054"/>
            <a:ext cx="11506200" cy="1074056"/>
          </a:xfrm>
        </p:spPr>
        <p:txBody>
          <a:bodyPr/>
          <a:lstStyle/>
          <a:p>
            <a:pPr lvl="0" algn="l" rtl="0"/>
            <a:r>
              <a:rPr lang="ja" b="1" i="0" u="none" baseline="0" dirty="0">
                <a:latin typeface="MS PGothic" panose="020B0600070205080204" pitchFamily="34" charset="-128"/>
                <a:ea typeface="MS PGothic" panose="020B0600070205080204" pitchFamily="34" charset="-128"/>
              </a:rPr>
              <a:t>地域社会調査のための手法</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689429" y="1917767"/>
            <a:ext cx="4813299" cy="3887946"/>
          </a:xfrm>
        </p:spPr>
        <p:txBody>
          <a:bodyPr>
            <a:noAutofit/>
          </a:bodyPr>
          <a:lstStyle/>
          <a:p>
            <a:pPr marL="173038" indent="-173038" algn="l" rtl="0"/>
            <a:r>
              <a:rPr lang="ja" sz="3600" b="1" i="0" u="none" baseline="0" dirty="0">
                <a:latin typeface="MS PGothic" panose="020B0600070205080204" pitchFamily="34" charset="-128"/>
                <a:ea typeface="MS PGothic" panose="020B0600070205080204" pitchFamily="34" charset="-128"/>
              </a:rPr>
              <a:t>住民会合</a:t>
            </a:r>
          </a:p>
          <a:p>
            <a:pPr marL="173038" indent="-173038" algn="l" rtl="0"/>
            <a:r>
              <a:rPr lang="ja" sz="3600" b="1" i="0" u="none" baseline="0" dirty="0">
                <a:latin typeface="MS PGothic" panose="020B0600070205080204" pitchFamily="34" charset="-128"/>
                <a:ea typeface="MS PGothic" panose="020B0600070205080204" pitchFamily="34" charset="-128"/>
              </a:rPr>
              <a:t>アンケート調査</a:t>
            </a:r>
          </a:p>
          <a:p>
            <a:pPr marL="173038" indent="-173038" algn="l" rtl="0"/>
            <a:r>
              <a:rPr lang="ja" sz="3600" b="1" i="0" u="none" baseline="0" dirty="0">
                <a:latin typeface="MS PGothic" panose="020B0600070205080204" pitchFamily="34" charset="-128"/>
                <a:ea typeface="MS PGothic" panose="020B0600070205080204" pitchFamily="34" charset="-128"/>
              </a:rPr>
              <a:t>インタビュー調査</a:t>
            </a:r>
          </a:p>
          <a:p>
            <a:pPr marL="173038" indent="-173038" algn="l" rtl="0"/>
            <a:r>
              <a:rPr lang="ja" sz="3600" b="1" i="0" u="none" baseline="0" dirty="0">
                <a:latin typeface="MS PGothic" panose="020B0600070205080204" pitchFamily="34" charset="-128"/>
                <a:ea typeface="MS PGothic" panose="020B0600070205080204" pitchFamily="34" charset="-128"/>
              </a:rPr>
              <a:t>座談会</a:t>
            </a:r>
          </a:p>
          <a:p>
            <a:pPr marL="173038" indent="-173038" algn="l" rtl="0"/>
            <a:r>
              <a:rPr lang="ja" sz="3600" b="1" i="0" u="none" baseline="0" dirty="0">
                <a:latin typeface="MS PGothic" panose="020B0600070205080204" pitchFamily="34" charset="-128"/>
                <a:ea typeface="MS PGothic" panose="020B0600070205080204" pitchFamily="34" charset="-128"/>
              </a:rPr>
              <a:t>地域リソース調査</a:t>
            </a:r>
          </a:p>
          <a:p>
            <a:pPr marL="173038" indent="-173038" algn="l" rtl="0"/>
            <a:r>
              <a:rPr lang="ja" sz="3600" b="1" i="0" u="none" baseline="0" dirty="0">
                <a:latin typeface="MS PGothic" panose="020B0600070205080204" pitchFamily="34" charset="-128"/>
                <a:ea typeface="MS PGothic" panose="020B0600070205080204" pitchFamily="34" charset="-128"/>
              </a:rPr>
              <a:t>マッピング調査</a:t>
            </a:r>
          </a:p>
        </p:txBody>
      </p:sp>
      <p:pic>
        <p:nvPicPr>
          <p:cNvPr id="6" name="Picture 5">
            <a:extLst>
              <a:ext uri="{FF2B5EF4-FFF2-40B4-BE49-F238E27FC236}">
                <a16:creationId xmlns:a16="http://schemas.microsoft.com/office/drawing/2014/main" id="{F5BD26CF-4275-4038-9B2C-0EE15B9CCB5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28114" y="1917767"/>
            <a:ext cx="3941910" cy="4596313"/>
          </a:xfrm>
          <a:prstGeom prst="rect">
            <a:avLst/>
          </a:prstGeom>
          <a:ln>
            <a:solidFill>
              <a:srgbClr val="BCBDC0"/>
            </a:solidFill>
            <a:miter lim="800000"/>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9198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2C15105-2837-40B1-9DDE-B4BF3CE7EAFC}"/>
              </a:ext>
            </a:extLst>
          </p:cNvPr>
          <p:cNvSpPr txBox="1"/>
          <p:nvPr/>
        </p:nvSpPr>
        <p:spPr>
          <a:xfrm>
            <a:off x="2391204" y="2503526"/>
            <a:ext cx="8382502" cy="769441"/>
          </a:xfrm>
          <a:prstGeom prst="rect">
            <a:avLst/>
          </a:prstGeom>
          <a:noFill/>
        </p:spPr>
        <p:txBody>
          <a:bodyPr wrap="square">
            <a:spAutoFit/>
          </a:bodyPr>
          <a:lstStyle/>
          <a:p>
            <a:r>
              <a:rPr lang="ja-JP" altLang="en-US" sz="4400" b="1" dirty="0"/>
              <a:t>ご清聴ありがとうございました。</a:t>
            </a:r>
          </a:p>
        </p:txBody>
      </p:sp>
      <p:pic>
        <p:nvPicPr>
          <p:cNvPr id="2" name="図 1">
            <a:extLst>
              <a:ext uri="{FF2B5EF4-FFF2-40B4-BE49-F238E27FC236}">
                <a16:creationId xmlns:a16="http://schemas.microsoft.com/office/drawing/2014/main" id="{4806CA10-9474-DEB8-73A8-85FBBA045BC0}"/>
              </a:ext>
            </a:extLst>
          </p:cNvPr>
          <p:cNvPicPr>
            <a:picLocks noChangeAspect="1"/>
          </p:cNvPicPr>
          <p:nvPr/>
        </p:nvPicPr>
        <p:blipFill>
          <a:blip r:embed="rId3"/>
          <a:stretch>
            <a:fillRect/>
          </a:stretch>
        </p:blipFill>
        <p:spPr>
          <a:xfrm>
            <a:off x="6793482" y="134484"/>
            <a:ext cx="5078408" cy="1450974"/>
          </a:xfrm>
          <a:prstGeom prst="rect">
            <a:avLst/>
          </a:prstGeom>
        </p:spPr>
      </p:pic>
      <p:pic>
        <p:nvPicPr>
          <p:cNvPr id="3" name="図 2">
            <a:extLst>
              <a:ext uri="{FF2B5EF4-FFF2-40B4-BE49-F238E27FC236}">
                <a16:creationId xmlns:a16="http://schemas.microsoft.com/office/drawing/2014/main" id="{32998095-9A10-8C53-2D05-B931FD0686E3}"/>
              </a:ext>
            </a:extLst>
          </p:cNvPr>
          <p:cNvPicPr>
            <a:picLocks noChangeAspect="1"/>
          </p:cNvPicPr>
          <p:nvPr/>
        </p:nvPicPr>
        <p:blipFill>
          <a:blip r:embed="rId4"/>
          <a:stretch>
            <a:fillRect/>
          </a:stretch>
        </p:blipFill>
        <p:spPr>
          <a:xfrm>
            <a:off x="367369" y="4278180"/>
            <a:ext cx="4047671" cy="2322534"/>
          </a:xfrm>
          <a:prstGeom prst="rect">
            <a:avLst/>
          </a:prstGeom>
        </p:spPr>
      </p:pic>
    </p:spTree>
    <p:extLst>
      <p:ext uri="{BB962C8B-B14F-4D97-AF65-F5344CB8AC3E}">
        <p14:creationId xmlns:p14="http://schemas.microsoft.com/office/powerpoint/2010/main" val="64565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723743" y="1741714"/>
            <a:ext cx="4978400" cy="669420"/>
          </a:xfrm>
        </p:spPr>
        <p:txBody>
          <a:bodyPr/>
          <a:lstStyle/>
          <a:p>
            <a:pPr algn="l" rtl="0"/>
            <a:r>
              <a:rPr lang="ja" b="1" i="0" u="none" baseline="0" dirty="0">
                <a:latin typeface="MS PGothic" panose="020B0600070205080204" pitchFamily="34" charset="-128"/>
                <a:ea typeface="MS PGothic" panose="020B0600070205080204" pitchFamily="34" charset="-128"/>
              </a:rPr>
              <a:t>補助金の種類</a:t>
            </a:r>
          </a:p>
        </p:txBody>
      </p:sp>
      <p:sp>
        <p:nvSpPr>
          <p:cNvPr id="3" name="Subtitle 2">
            <a:extLst>
              <a:ext uri="{FF2B5EF4-FFF2-40B4-BE49-F238E27FC236}">
                <a16:creationId xmlns:a16="http://schemas.microsoft.com/office/drawing/2014/main" id="{70E074D5-ADC0-4ACF-972E-82F6AA8E0F0D}"/>
              </a:ext>
            </a:extLst>
          </p:cNvPr>
          <p:cNvSpPr>
            <a:spLocks noGrp="1"/>
          </p:cNvSpPr>
          <p:nvPr>
            <p:ph type="subTitle" idx="1"/>
          </p:nvPr>
        </p:nvSpPr>
        <p:spPr>
          <a:xfrm>
            <a:off x="6547151" y="2856619"/>
            <a:ext cx="4986867" cy="2069219"/>
          </a:xfrm>
          <a:noFill/>
          <a:ln>
            <a:noFill/>
          </a:ln>
        </p:spPr>
        <p:style>
          <a:lnRef idx="0">
            <a:scrgbClr r="0" g="0" b="0"/>
          </a:lnRef>
          <a:fillRef idx="0">
            <a:scrgbClr r="0" g="0" b="0"/>
          </a:fillRef>
          <a:effectRef idx="0">
            <a:scrgbClr r="0" g="0" b="0"/>
          </a:effectRef>
          <a:fontRef idx="minor">
            <a:schemeClr val="accent3"/>
          </a:fontRef>
        </p:style>
        <p:txBody>
          <a:bodyPr>
            <a:normAutofit/>
          </a:bodyPr>
          <a:lstStyle/>
          <a:p>
            <a:pPr marL="457200" indent="-457200" algn="l" rtl="0">
              <a:buFont typeface="Arial" panose="020B0604020202020204" pitchFamily="34" charset="0"/>
              <a:buChar char="•"/>
            </a:pPr>
            <a:r>
              <a:rPr lang="ja" sz="4000" b="1" i="0" u="none" baseline="0" dirty="0">
                <a:latin typeface="MS PGothic" panose="020B0600070205080204" pitchFamily="34" charset="-128"/>
                <a:ea typeface="MS PGothic" panose="020B0600070205080204" pitchFamily="34" charset="-128"/>
              </a:rPr>
              <a:t>地区補助金</a:t>
            </a:r>
          </a:p>
          <a:p>
            <a:pPr marL="457200" indent="-457200" algn="l" rtl="0">
              <a:buFont typeface="Arial" panose="020B0604020202020204" pitchFamily="34" charset="0"/>
              <a:buChar char="•"/>
            </a:pPr>
            <a:r>
              <a:rPr lang="ja" sz="4000" b="1" i="0" u="none" baseline="0" dirty="0">
                <a:latin typeface="MS PGothic" panose="020B0600070205080204" pitchFamily="34" charset="-128"/>
                <a:ea typeface="MS PGothic" panose="020B0600070205080204" pitchFamily="34" charset="-128"/>
              </a:rPr>
              <a:t>グローバル補助金</a:t>
            </a:r>
          </a:p>
          <a:p>
            <a:pPr marL="457200" indent="-457200" algn="l" rtl="0">
              <a:buFont typeface="Arial" panose="020B0604020202020204" pitchFamily="34" charset="0"/>
              <a:buChar char="•"/>
            </a:pPr>
            <a:r>
              <a:rPr lang="ja" sz="4000" b="1" i="0" u="none" baseline="0" dirty="0">
                <a:latin typeface="MS PGothic" panose="020B0600070205080204" pitchFamily="34" charset="-128"/>
                <a:ea typeface="MS PGothic" panose="020B0600070205080204" pitchFamily="34" charset="-128"/>
              </a:rPr>
              <a:t>災害救援補助金</a:t>
            </a:r>
            <a:endParaRPr lang="ja" sz="4000" dirty="0">
              <a:latin typeface="MS PGothic" panose="020B0600070205080204" pitchFamily="34" charset="-128"/>
              <a:ea typeface="MS PGothic" panose="020B0600070205080204" pitchFamily="34" charset="-128"/>
            </a:endParaRPr>
          </a:p>
        </p:txBody>
      </p:sp>
      <p:pic>
        <p:nvPicPr>
          <p:cNvPr id="9" name="図プレースホルダー 8">
            <a:extLst>
              <a:ext uri="{FF2B5EF4-FFF2-40B4-BE49-F238E27FC236}">
                <a16:creationId xmlns:a16="http://schemas.microsoft.com/office/drawing/2014/main" id="{BB23FB2E-AB11-B03C-9B05-6D8BD08462E0}"/>
              </a:ext>
            </a:extLst>
          </p:cNvPr>
          <p:cNvPicPr>
            <a:picLocks noGrp="1" noChangeAspect="1"/>
          </p:cNvPicPr>
          <p:nvPr>
            <p:ph type="pic" sz="quarter" idx="13"/>
          </p:nvPr>
        </p:nvPicPr>
        <p:blipFill>
          <a:blip r:embed="rId4"/>
          <a:srcRect t="7813" b="7813"/>
          <a:stretch>
            <a:fillRect/>
          </a:stretch>
        </p:blipFill>
        <p:spPr>
          <a:xfrm>
            <a:off x="537027" y="193424"/>
            <a:ext cx="4986867" cy="2805113"/>
          </a:xfrm>
          <a:prstGeom prst="rect">
            <a:avLst/>
          </a:prstGeom>
        </p:spPr>
      </p:pic>
      <p:pic>
        <p:nvPicPr>
          <p:cNvPr id="10" name="図 9">
            <a:extLst>
              <a:ext uri="{FF2B5EF4-FFF2-40B4-BE49-F238E27FC236}">
                <a16:creationId xmlns:a16="http://schemas.microsoft.com/office/drawing/2014/main" id="{67DEBA92-07EF-79E3-1926-C00965887D48}"/>
              </a:ext>
            </a:extLst>
          </p:cNvPr>
          <p:cNvPicPr>
            <a:picLocks noChangeAspect="1"/>
          </p:cNvPicPr>
          <p:nvPr/>
        </p:nvPicPr>
        <p:blipFill>
          <a:blip r:embed="rId5"/>
          <a:stretch>
            <a:fillRect/>
          </a:stretch>
        </p:blipFill>
        <p:spPr>
          <a:xfrm>
            <a:off x="624114" y="3300628"/>
            <a:ext cx="4899780" cy="3250420"/>
          </a:xfrm>
          <a:prstGeom prst="rect">
            <a:avLst/>
          </a:prstGeom>
        </p:spPr>
      </p:pic>
    </p:spTree>
    <p:custDataLst>
      <p:tags r:id="rId1"/>
    </p:custDataLst>
    <p:extLst>
      <p:ext uri="{BB962C8B-B14F-4D97-AF65-F5344CB8AC3E}">
        <p14:creationId xmlns:p14="http://schemas.microsoft.com/office/powerpoint/2010/main" val="44899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ED858A-0F31-8626-8C27-3CF0C43376D8}"/>
              </a:ext>
            </a:extLst>
          </p:cNvPr>
          <p:cNvPicPr>
            <a:picLocks noChangeAspect="1"/>
          </p:cNvPicPr>
          <p:nvPr/>
        </p:nvPicPr>
        <p:blipFill rotWithShape="1">
          <a:blip r:embed="rId3"/>
          <a:srcRect t="17990"/>
          <a:stretch/>
        </p:blipFill>
        <p:spPr>
          <a:xfrm>
            <a:off x="827314" y="508000"/>
            <a:ext cx="10943772" cy="6212114"/>
          </a:xfrm>
          <a:prstGeom prst="rect">
            <a:avLst/>
          </a:prstGeom>
        </p:spPr>
      </p:pic>
    </p:spTree>
    <p:extLst>
      <p:ext uri="{BB962C8B-B14F-4D97-AF65-F5344CB8AC3E}">
        <p14:creationId xmlns:p14="http://schemas.microsoft.com/office/powerpoint/2010/main" val="1132395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D356C3C-2066-4456-8F19-32EC2AA6E8EE}"/>
              </a:ext>
            </a:extLst>
          </p:cNvPr>
          <p:cNvSpPr/>
          <p:nvPr/>
        </p:nvSpPr>
        <p:spPr>
          <a:xfrm>
            <a:off x="263047" y="71117"/>
            <a:ext cx="11834943" cy="6662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t>グローバル補助金＆地区補助金　いずれかのタイプを決定する</a:t>
            </a:r>
          </a:p>
        </p:txBody>
      </p:sp>
      <p:sp>
        <p:nvSpPr>
          <p:cNvPr id="3" name="正方形/長方形 2">
            <a:extLst>
              <a:ext uri="{FF2B5EF4-FFF2-40B4-BE49-F238E27FC236}">
                <a16:creationId xmlns:a16="http://schemas.microsoft.com/office/drawing/2014/main" id="{37E7227B-77FE-4B82-9454-269DDA98AC47}"/>
              </a:ext>
            </a:extLst>
          </p:cNvPr>
          <p:cNvSpPr/>
          <p:nvPr/>
        </p:nvSpPr>
        <p:spPr>
          <a:xfrm>
            <a:off x="237995" y="752811"/>
            <a:ext cx="11859995" cy="574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800" b="1" dirty="0"/>
              <a:t>7</a:t>
            </a:r>
            <a:r>
              <a:rPr kumimoji="1" lang="ja-JP" altLang="en-US" sz="2800" b="1" dirty="0"/>
              <a:t>重点分野のひとつに該当するプロジェクトか？</a:t>
            </a:r>
          </a:p>
        </p:txBody>
      </p:sp>
      <p:sp>
        <p:nvSpPr>
          <p:cNvPr id="4" name="矢印: 下 3">
            <a:extLst>
              <a:ext uri="{FF2B5EF4-FFF2-40B4-BE49-F238E27FC236}">
                <a16:creationId xmlns:a16="http://schemas.microsoft.com/office/drawing/2014/main" id="{155DA919-2173-44EB-8BD9-7373B9C9565F}"/>
              </a:ext>
            </a:extLst>
          </p:cNvPr>
          <p:cNvSpPr/>
          <p:nvPr/>
        </p:nvSpPr>
        <p:spPr>
          <a:xfrm>
            <a:off x="8798888" y="1403811"/>
            <a:ext cx="1463041" cy="57716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2000" b="1" dirty="0"/>
          </a:p>
          <a:p>
            <a:pPr algn="ctr"/>
            <a:r>
              <a:rPr kumimoji="1" lang="en-US" altLang="ja-JP" sz="2000" b="1" dirty="0">
                <a:solidFill>
                  <a:schemeClr val="bg1"/>
                </a:solidFill>
              </a:rPr>
              <a:t>YES</a:t>
            </a:r>
            <a:br>
              <a:rPr kumimoji="1" lang="en-US" altLang="ja-JP" sz="2000" b="1" dirty="0"/>
            </a:br>
            <a:endParaRPr kumimoji="1" lang="ja-JP" altLang="en-US" sz="2000" b="1" dirty="0"/>
          </a:p>
        </p:txBody>
      </p:sp>
      <p:sp>
        <p:nvSpPr>
          <p:cNvPr id="5" name="矢印: 下 4">
            <a:extLst>
              <a:ext uri="{FF2B5EF4-FFF2-40B4-BE49-F238E27FC236}">
                <a16:creationId xmlns:a16="http://schemas.microsoft.com/office/drawing/2014/main" id="{A9219DEE-1F77-45A5-A756-BD45D771AF68}"/>
              </a:ext>
            </a:extLst>
          </p:cNvPr>
          <p:cNvSpPr/>
          <p:nvPr/>
        </p:nvSpPr>
        <p:spPr>
          <a:xfrm>
            <a:off x="2024631" y="1403811"/>
            <a:ext cx="1311496" cy="64115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en-US" altLang="ja-JP" b="1" dirty="0">
                <a:solidFill>
                  <a:schemeClr val="tx1"/>
                </a:solidFill>
              </a:rPr>
              <a:t>NO</a:t>
            </a:r>
            <a:endParaRPr kumimoji="1" lang="ja-JP" altLang="en-US" b="1" dirty="0">
              <a:solidFill>
                <a:schemeClr val="tx1"/>
              </a:solidFill>
            </a:endParaRPr>
          </a:p>
        </p:txBody>
      </p:sp>
      <p:sp>
        <p:nvSpPr>
          <p:cNvPr id="6" name="正方形/長方形 5">
            <a:extLst>
              <a:ext uri="{FF2B5EF4-FFF2-40B4-BE49-F238E27FC236}">
                <a16:creationId xmlns:a16="http://schemas.microsoft.com/office/drawing/2014/main" id="{522AA9A4-758D-49E9-89CE-C6D867DE79A1}"/>
              </a:ext>
            </a:extLst>
          </p:cNvPr>
          <p:cNvSpPr/>
          <p:nvPr/>
        </p:nvSpPr>
        <p:spPr>
          <a:xfrm>
            <a:off x="279614" y="2101727"/>
            <a:ext cx="3397848" cy="13773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b="1" dirty="0"/>
              <a:t>地区補助金は</a:t>
            </a:r>
            <a:r>
              <a:rPr kumimoji="1" lang="en-US" altLang="ja-JP" sz="2000" b="1" dirty="0"/>
              <a:t>7</a:t>
            </a:r>
            <a:r>
              <a:rPr kumimoji="1" lang="ja-JP" altLang="en-US" sz="2000" b="1" dirty="0"/>
              <a:t>つの重点分野に該当する必要はない</a:t>
            </a:r>
            <a:endParaRPr kumimoji="1" lang="en-US" altLang="ja-JP" sz="2000" b="1" dirty="0"/>
          </a:p>
          <a:p>
            <a:pPr algn="ctr"/>
            <a:r>
              <a:rPr lang="ja-JP" altLang="en-US" sz="2400" b="1" dirty="0">
                <a:solidFill>
                  <a:schemeClr val="tx1"/>
                </a:solidFill>
              </a:rPr>
              <a:t>地区補助金</a:t>
            </a:r>
            <a:r>
              <a:rPr lang="ja-JP" altLang="en-US" sz="2000" b="1" dirty="0">
                <a:solidFill>
                  <a:schemeClr val="tx1"/>
                </a:solidFill>
              </a:rPr>
              <a:t>を申請</a:t>
            </a:r>
            <a:endParaRPr lang="en-US" altLang="ja-JP" sz="2000" b="1" dirty="0">
              <a:solidFill>
                <a:schemeClr val="tx1"/>
              </a:solidFill>
            </a:endParaRPr>
          </a:p>
          <a:p>
            <a:pPr algn="ctr"/>
            <a:r>
              <a:rPr kumimoji="1" lang="ja-JP" altLang="en-US" sz="2000" b="1" dirty="0">
                <a:solidFill>
                  <a:schemeClr val="tx1"/>
                </a:solidFill>
              </a:rPr>
              <a:t>するべきである</a:t>
            </a:r>
            <a:endParaRPr kumimoji="1" lang="ja-JP" altLang="en-US" b="1" dirty="0">
              <a:solidFill>
                <a:schemeClr val="tx1"/>
              </a:solidFill>
            </a:endParaRPr>
          </a:p>
        </p:txBody>
      </p:sp>
      <p:sp>
        <p:nvSpPr>
          <p:cNvPr id="7" name="正方形/長方形 6">
            <a:extLst>
              <a:ext uri="{FF2B5EF4-FFF2-40B4-BE49-F238E27FC236}">
                <a16:creationId xmlns:a16="http://schemas.microsoft.com/office/drawing/2014/main" id="{2926953A-DAEE-4F26-AC25-7FDA4F6AB1E6}"/>
              </a:ext>
            </a:extLst>
          </p:cNvPr>
          <p:cNvSpPr/>
          <p:nvPr/>
        </p:nvSpPr>
        <p:spPr>
          <a:xfrm>
            <a:off x="4141455" y="2019657"/>
            <a:ext cx="7956535" cy="66620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sz="2000" b="1" dirty="0">
                <a:solidFill>
                  <a:schemeClr val="tx1"/>
                </a:solidFill>
              </a:rPr>
              <a:t>7</a:t>
            </a:r>
            <a:r>
              <a:rPr kumimoji="1" lang="ja-JP" altLang="en-US" sz="2000" b="1" dirty="0">
                <a:solidFill>
                  <a:schemeClr val="tx1"/>
                </a:solidFill>
              </a:rPr>
              <a:t>つの重点分野の少なくとも</a:t>
            </a:r>
            <a:r>
              <a:rPr kumimoji="1" lang="en-US" altLang="ja-JP" sz="2000" b="1" dirty="0">
                <a:solidFill>
                  <a:schemeClr val="tx1"/>
                </a:solidFill>
              </a:rPr>
              <a:t>1</a:t>
            </a:r>
            <a:r>
              <a:rPr kumimoji="1" lang="ja-JP" altLang="en-US" sz="2000" b="1" dirty="0">
                <a:solidFill>
                  <a:schemeClr val="tx1"/>
                </a:solidFill>
              </a:rPr>
              <a:t>つに該当する人道的プロジェクトを</a:t>
            </a:r>
            <a:endParaRPr kumimoji="1" lang="en-US" altLang="ja-JP" sz="2000" b="1" dirty="0">
              <a:solidFill>
                <a:schemeClr val="tx1"/>
              </a:solidFill>
            </a:endParaRPr>
          </a:p>
          <a:p>
            <a:pPr algn="ctr"/>
            <a:r>
              <a:rPr kumimoji="1" lang="ja-JP" altLang="en-US" sz="2000" b="1" dirty="0">
                <a:solidFill>
                  <a:schemeClr val="tx1"/>
                </a:solidFill>
              </a:rPr>
              <a:t>通じて地域社会に持続可能な要件を満たしているか。</a:t>
            </a:r>
            <a:endParaRPr kumimoji="1" lang="ja-JP" altLang="en-US" sz="2000" b="1" dirty="0">
              <a:solidFill>
                <a:schemeClr val="bg1"/>
              </a:solidFill>
            </a:endParaRPr>
          </a:p>
        </p:txBody>
      </p:sp>
      <p:sp>
        <p:nvSpPr>
          <p:cNvPr id="8" name="正方形/長方形 7">
            <a:extLst>
              <a:ext uri="{FF2B5EF4-FFF2-40B4-BE49-F238E27FC236}">
                <a16:creationId xmlns:a16="http://schemas.microsoft.com/office/drawing/2014/main" id="{7727F6DF-22C1-41F7-B2D6-E6B11DE944D8}"/>
              </a:ext>
            </a:extLst>
          </p:cNvPr>
          <p:cNvSpPr/>
          <p:nvPr/>
        </p:nvSpPr>
        <p:spPr>
          <a:xfrm>
            <a:off x="4141456" y="2689407"/>
            <a:ext cx="7956534" cy="54864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800" b="1" dirty="0">
                <a:solidFill>
                  <a:schemeClr val="bg1"/>
                </a:solidFill>
              </a:rPr>
              <a:t>全予算は</a:t>
            </a:r>
            <a:r>
              <a:rPr kumimoji="1" lang="en-US" altLang="ja-JP" sz="2800" b="1" dirty="0">
                <a:solidFill>
                  <a:schemeClr val="bg1"/>
                </a:solidFill>
              </a:rPr>
              <a:t>3</a:t>
            </a:r>
            <a:r>
              <a:rPr kumimoji="1" lang="ja-JP" altLang="en-US" sz="2800" b="1" dirty="0">
                <a:solidFill>
                  <a:schemeClr val="bg1"/>
                </a:solidFill>
              </a:rPr>
              <a:t>万ドル以上か？</a:t>
            </a:r>
          </a:p>
        </p:txBody>
      </p:sp>
      <p:sp>
        <p:nvSpPr>
          <p:cNvPr id="10" name="正方形/長方形 9">
            <a:extLst>
              <a:ext uri="{FF2B5EF4-FFF2-40B4-BE49-F238E27FC236}">
                <a16:creationId xmlns:a16="http://schemas.microsoft.com/office/drawing/2014/main" id="{010F875D-8F56-43DC-92EF-1F73C8BD07CA}"/>
              </a:ext>
            </a:extLst>
          </p:cNvPr>
          <p:cNvSpPr/>
          <p:nvPr/>
        </p:nvSpPr>
        <p:spPr>
          <a:xfrm>
            <a:off x="279614" y="4048720"/>
            <a:ext cx="4805953" cy="7315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b="1" dirty="0">
                <a:solidFill>
                  <a:schemeClr val="tx1"/>
                </a:solidFill>
              </a:rPr>
              <a:t>地区補助金の最低予算額は</a:t>
            </a:r>
            <a:r>
              <a:rPr kumimoji="1" lang="en-US" altLang="ja-JP" sz="2000" b="1" dirty="0">
                <a:solidFill>
                  <a:schemeClr val="tx1"/>
                </a:solidFill>
              </a:rPr>
              <a:t>40</a:t>
            </a:r>
            <a:r>
              <a:rPr kumimoji="1" lang="ja-JP" altLang="en-US" sz="2000" b="1" dirty="0">
                <a:solidFill>
                  <a:schemeClr val="tx1"/>
                </a:solidFill>
              </a:rPr>
              <a:t>万円</a:t>
            </a:r>
            <a:endParaRPr kumimoji="1" lang="en-US" altLang="ja-JP" sz="2000" b="1" dirty="0">
              <a:solidFill>
                <a:schemeClr val="tx1"/>
              </a:solidFill>
            </a:endParaRPr>
          </a:p>
          <a:p>
            <a:pPr algn="ctr"/>
            <a:r>
              <a:rPr lang="ja-JP" altLang="en-US" sz="2400" b="1" dirty="0">
                <a:solidFill>
                  <a:schemeClr val="tx1"/>
                </a:solidFill>
              </a:rPr>
              <a:t>地区補助金</a:t>
            </a:r>
            <a:r>
              <a:rPr lang="ja-JP" altLang="en-US" sz="2000" b="1" dirty="0">
                <a:solidFill>
                  <a:schemeClr val="tx1"/>
                </a:solidFill>
              </a:rPr>
              <a:t>を申請するべきである</a:t>
            </a:r>
            <a:endParaRPr kumimoji="1" lang="ja-JP" altLang="en-US" sz="2000" b="1" dirty="0">
              <a:solidFill>
                <a:schemeClr val="tx1"/>
              </a:solidFill>
            </a:endParaRPr>
          </a:p>
        </p:txBody>
      </p:sp>
      <p:sp>
        <p:nvSpPr>
          <p:cNvPr id="12" name="正方形/長方形 11">
            <a:extLst>
              <a:ext uri="{FF2B5EF4-FFF2-40B4-BE49-F238E27FC236}">
                <a16:creationId xmlns:a16="http://schemas.microsoft.com/office/drawing/2014/main" id="{B2F11AEA-5C17-41BA-BCBE-2A330AB4D8CB}"/>
              </a:ext>
            </a:extLst>
          </p:cNvPr>
          <p:cNvSpPr/>
          <p:nvPr/>
        </p:nvSpPr>
        <p:spPr>
          <a:xfrm>
            <a:off x="5332260" y="3849637"/>
            <a:ext cx="6765730" cy="46025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b="1" dirty="0">
                <a:solidFill>
                  <a:schemeClr val="tx1"/>
                </a:solidFill>
              </a:rPr>
              <a:t>Ｄ</a:t>
            </a:r>
            <a:r>
              <a:rPr kumimoji="1" lang="en-US" altLang="ja-JP" sz="2400" b="1" dirty="0">
                <a:solidFill>
                  <a:schemeClr val="tx1"/>
                </a:solidFill>
              </a:rPr>
              <a:t>DF</a:t>
            </a:r>
            <a:r>
              <a:rPr kumimoji="1" lang="ja-JP" altLang="en-US" sz="2400" b="1" dirty="0">
                <a:solidFill>
                  <a:schemeClr val="tx1"/>
                </a:solidFill>
              </a:rPr>
              <a:t>に対する</a:t>
            </a:r>
            <a:r>
              <a:rPr kumimoji="1" lang="en-US" altLang="ja-JP" sz="2400" b="1" dirty="0">
                <a:solidFill>
                  <a:schemeClr val="tx1"/>
                </a:solidFill>
              </a:rPr>
              <a:t>WF</a:t>
            </a:r>
            <a:r>
              <a:rPr kumimoji="1" lang="ja-JP" altLang="en-US" sz="2400" b="1" dirty="0">
                <a:solidFill>
                  <a:schemeClr val="tx1"/>
                </a:solidFill>
              </a:rPr>
              <a:t>からの上乗せは８０％</a:t>
            </a:r>
          </a:p>
        </p:txBody>
      </p:sp>
      <p:sp>
        <p:nvSpPr>
          <p:cNvPr id="13" name="正方形/長方形 12">
            <a:extLst>
              <a:ext uri="{FF2B5EF4-FFF2-40B4-BE49-F238E27FC236}">
                <a16:creationId xmlns:a16="http://schemas.microsoft.com/office/drawing/2014/main" id="{D2462AEF-895C-44E7-9DF8-58629A8A7B11}"/>
              </a:ext>
            </a:extLst>
          </p:cNvPr>
          <p:cNvSpPr/>
          <p:nvPr/>
        </p:nvSpPr>
        <p:spPr>
          <a:xfrm>
            <a:off x="5332260" y="4342583"/>
            <a:ext cx="6765730" cy="72661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solidFill>
                  <a:schemeClr val="bg1"/>
                </a:solidFill>
              </a:rPr>
              <a:t>他の地区や</a:t>
            </a:r>
            <a:r>
              <a:rPr kumimoji="1" lang="en-US" altLang="ja-JP" sz="2400" b="1" dirty="0">
                <a:solidFill>
                  <a:schemeClr val="bg1"/>
                </a:solidFill>
              </a:rPr>
              <a:t>RC</a:t>
            </a:r>
            <a:r>
              <a:rPr kumimoji="1" lang="ja-JP" altLang="en-US" sz="2400" b="1" dirty="0">
                <a:solidFill>
                  <a:schemeClr val="bg1"/>
                </a:solidFill>
              </a:rPr>
              <a:t>とパートナーを組むか？</a:t>
            </a:r>
            <a:endParaRPr kumimoji="1" lang="en-US" altLang="ja-JP" sz="2400" b="1" dirty="0">
              <a:solidFill>
                <a:schemeClr val="bg1"/>
              </a:solidFill>
            </a:endParaRPr>
          </a:p>
          <a:p>
            <a:pPr algn="ctr"/>
            <a:r>
              <a:rPr kumimoji="1" lang="ja-JP" altLang="en-US" sz="2000" b="1" dirty="0">
                <a:solidFill>
                  <a:schemeClr val="bg1"/>
                </a:solidFill>
              </a:rPr>
              <a:t>実施国側・援助国側の両提唱者は適切か？</a:t>
            </a:r>
          </a:p>
        </p:txBody>
      </p:sp>
      <p:sp>
        <p:nvSpPr>
          <p:cNvPr id="17" name="フローチャート: 代替処理 16">
            <a:extLst>
              <a:ext uri="{FF2B5EF4-FFF2-40B4-BE49-F238E27FC236}">
                <a16:creationId xmlns:a16="http://schemas.microsoft.com/office/drawing/2014/main" id="{48577A26-1E6E-4507-A719-7E5A0A18D57A}"/>
              </a:ext>
            </a:extLst>
          </p:cNvPr>
          <p:cNvSpPr/>
          <p:nvPr/>
        </p:nvSpPr>
        <p:spPr>
          <a:xfrm>
            <a:off x="6639592" y="5721948"/>
            <a:ext cx="5458398" cy="925799"/>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a:t>グローバル補助金を申請</a:t>
            </a:r>
            <a:endParaRPr kumimoji="1" lang="en-US" altLang="ja-JP" sz="2800" b="1" dirty="0"/>
          </a:p>
          <a:p>
            <a:pPr algn="ctr"/>
            <a:r>
              <a:rPr kumimoji="1" lang="ja-JP" altLang="en-US" sz="2800" b="1" dirty="0"/>
              <a:t>するべきである</a:t>
            </a:r>
          </a:p>
        </p:txBody>
      </p:sp>
      <p:sp>
        <p:nvSpPr>
          <p:cNvPr id="20" name="正方形/長方形 19">
            <a:extLst>
              <a:ext uri="{FF2B5EF4-FFF2-40B4-BE49-F238E27FC236}">
                <a16:creationId xmlns:a16="http://schemas.microsoft.com/office/drawing/2014/main" id="{ED199803-03AA-4FAC-B682-69E151FCCDAB}"/>
              </a:ext>
            </a:extLst>
          </p:cNvPr>
          <p:cNvSpPr/>
          <p:nvPr/>
        </p:nvSpPr>
        <p:spPr>
          <a:xfrm>
            <a:off x="279614" y="5581091"/>
            <a:ext cx="6107538" cy="5240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b="1" dirty="0">
                <a:solidFill>
                  <a:schemeClr val="tx1"/>
                </a:solidFill>
              </a:rPr>
              <a:t>地区補助金は国際的提唱者は必ずしも必要ではない</a:t>
            </a:r>
          </a:p>
        </p:txBody>
      </p:sp>
      <p:sp>
        <p:nvSpPr>
          <p:cNvPr id="22" name="正方形/長方形 21">
            <a:extLst>
              <a:ext uri="{FF2B5EF4-FFF2-40B4-BE49-F238E27FC236}">
                <a16:creationId xmlns:a16="http://schemas.microsoft.com/office/drawing/2014/main" id="{82A4835C-47E0-4163-8289-2B28E6BC4834}"/>
              </a:ext>
            </a:extLst>
          </p:cNvPr>
          <p:cNvSpPr/>
          <p:nvPr/>
        </p:nvSpPr>
        <p:spPr>
          <a:xfrm>
            <a:off x="279614" y="6041349"/>
            <a:ext cx="6107538" cy="60993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solidFill>
                  <a:schemeClr val="tx1"/>
                </a:solidFill>
              </a:rPr>
              <a:t>地区補助金を申請</a:t>
            </a:r>
            <a:r>
              <a:rPr kumimoji="1" lang="ja-JP" altLang="en-US" sz="2000" b="1" dirty="0">
                <a:solidFill>
                  <a:schemeClr val="tx1"/>
                </a:solidFill>
              </a:rPr>
              <a:t>するべきである</a:t>
            </a:r>
          </a:p>
        </p:txBody>
      </p:sp>
      <p:sp>
        <p:nvSpPr>
          <p:cNvPr id="23" name="矢印: 下 22">
            <a:extLst>
              <a:ext uri="{FF2B5EF4-FFF2-40B4-BE49-F238E27FC236}">
                <a16:creationId xmlns:a16="http://schemas.microsoft.com/office/drawing/2014/main" id="{C41C1C1A-EFC9-46CD-B850-F5CE252280B7}"/>
              </a:ext>
            </a:extLst>
          </p:cNvPr>
          <p:cNvSpPr/>
          <p:nvPr/>
        </p:nvSpPr>
        <p:spPr>
          <a:xfrm>
            <a:off x="3797853" y="3262588"/>
            <a:ext cx="1399032" cy="766446"/>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b="1" dirty="0">
                <a:solidFill>
                  <a:schemeClr val="tx1"/>
                </a:solidFill>
              </a:rPr>
              <a:t>NO</a:t>
            </a:r>
            <a:endParaRPr kumimoji="1" lang="ja-JP" altLang="en-US" b="1" dirty="0">
              <a:solidFill>
                <a:schemeClr val="tx1"/>
              </a:solidFill>
            </a:endParaRPr>
          </a:p>
        </p:txBody>
      </p:sp>
      <p:sp>
        <p:nvSpPr>
          <p:cNvPr id="24" name="矢印: 下 23">
            <a:extLst>
              <a:ext uri="{FF2B5EF4-FFF2-40B4-BE49-F238E27FC236}">
                <a16:creationId xmlns:a16="http://schemas.microsoft.com/office/drawing/2014/main" id="{F402FEF7-77D5-413C-B3AE-0637072489D2}"/>
              </a:ext>
            </a:extLst>
          </p:cNvPr>
          <p:cNvSpPr/>
          <p:nvPr/>
        </p:nvSpPr>
        <p:spPr>
          <a:xfrm>
            <a:off x="5085567" y="5095015"/>
            <a:ext cx="1185323" cy="460257"/>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b="1" dirty="0">
                <a:solidFill>
                  <a:schemeClr val="tx1"/>
                </a:solidFill>
              </a:rPr>
              <a:t>NO</a:t>
            </a:r>
            <a:endParaRPr kumimoji="1" lang="ja-JP" altLang="en-US" b="1" dirty="0">
              <a:solidFill>
                <a:schemeClr val="tx1"/>
              </a:solidFill>
            </a:endParaRPr>
          </a:p>
        </p:txBody>
      </p:sp>
      <p:sp>
        <p:nvSpPr>
          <p:cNvPr id="25" name="矢印: 下 24">
            <a:extLst>
              <a:ext uri="{FF2B5EF4-FFF2-40B4-BE49-F238E27FC236}">
                <a16:creationId xmlns:a16="http://schemas.microsoft.com/office/drawing/2014/main" id="{E55F63E5-13A6-4D9C-BE23-CD894CCD110E}"/>
              </a:ext>
            </a:extLst>
          </p:cNvPr>
          <p:cNvSpPr/>
          <p:nvPr/>
        </p:nvSpPr>
        <p:spPr>
          <a:xfrm>
            <a:off x="8715125" y="3305514"/>
            <a:ext cx="1546804" cy="54864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000" b="1" dirty="0">
                <a:solidFill>
                  <a:schemeClr val="bg1"/>
                </a:solidFill>
              </a:rPr>
              <a:t>YES</a:t>
            </a:r>
            <a:endParaRPr kumimoji="1" lang="ja-JP" altLang="en-US" sz="2000" b="1" dirty="0">
              <a:solidFill>
                <a:schemeClr val="bg1"/>
              </a:solidFill>
            </a:endParaRPr>
          </a:p>
        </p:txBody>
      </p:sp>
      <p:sp>
        <p:nvSpPr>
          <p:cNvPr id="26" name="矢印: 下 25">
            <a:extLst>
              <a:ext uri="{FF2B5EF4-FFF2-40B4-BE49-F238E27FC236}">
                <a16:creationId xmlns:a16="http://schemas.microsoft.com/office/drawing/2014/main" id="{03C9856B-C968-484E-9CE1-BFC170A0E477}"/>
              </a:ext>
            </a:extLst>
          </p:cNvPr>
          <p:cNvSpPr/>
          <p:nvPr/>
        </p:nvSpPr>
        <p:spPr>
          <a:xfrm>
            <a:off x="8690073" y="5141989"/>
            <a:ext cx="1596908" cy="50716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000" b="1" dirty="0">
                <a:solidFill>
                  <a:schemeClr val="bg1"/>
                </a:solidFill>
              </a:rPr>
              <a:t>YES</a:t>
            </a:r>
            <a:endParaRPr kumimoji="1" lang="ja-JP" altLang="en-US" sz="2000" b="1" dirty="0">
              <a:solidFill>
                <a:schemeClr val="bg1"/>
              </a:solidFill>
            </a:endParaRPr>
          </a:p>
        </p:txBody>
      </p:sp>
    </p:spTree>
    <p:extLst>
      <p:ext uri="{BB962C8B-B14F-4D97-AF65-F5344CB8AC3E}">
        <p14:creationId xmlns:p14="http://schemas.microsoft.com/office/powerpoint/2010/main" val="324026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74457" y="86542"/>
            <a:ext cx="5999010" cy="659003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r" rtl="0"/>
            <a:r>
              <a:rPr lang="ja" b="0" i="0" u="none" baseline="0" dirty="0">
                <a:latin typeface="MS PGothic" panose="020B0600070205080204" pitchFamily="34" charset="-128"/>
                <a:ea typeface="MS PGothic" panose="020B0600070205080204" pitchFamily="34" charset="-128"/>
              </a:rPr>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438786" y="582158"/>
            <a:ext cx="4978400" cy="1135062"/>
          </a:xfrm>
        </p:spPr>
        <p:txBody>
          <a:bodyPr/>
          <a:lstStyle/>
          <a:p>
            <a:pPr lvl="0" algn="l" rtl="0"/>
            <a:r>
              <a:rPr lang="ja" sz="4000" b="1" i="0" u="none" baseline="0" dirty="0">
                <a:latin typeface="MS PGothic" panose="020B0600070205080204" pitchFamily="34" charset="-128"/>
                <a:ea typeface="MS PGothic" panose="020B0600070205080204" pitchFamily="34" charset="-128"/>
              </a:rPr>
              <a:t>地区補助金</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207882" y="2131548"/>
            <a:ext cx="5440209" cy="2189854"/>
          </a:xfrm>
        </p:spPr>
        <p:txBody>
          <a:bodyPr>
            <a:noAutofit/>
          </a:bodyPr>
          <a:lstStyle/>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小規模、短期のプロジェクト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地元または海外での活動  </a:t>
            </a:r>
          </a:p>
          <a:p>
            <a:pPr marL="342900" indent="-342900" algn="l" rtl="0">
              <a:buFont typeface="Arial" panose="020B0604020202020204" pitchFamily="34" charset="0"/>
              <a:buChar char="•"/>
            </a:pPr>
            <a:r>
              <a:rPr lang="ja" sz="3200" b="1" i="0" u="none" baseline="0" dirty="0">
                <a:latin typeface="MS PGothic" panose="020B0600070205080204" pitchFamily="34" charset="-128"/>
                <a:ea typeface="MS PGothic" panose="020B0600070205080204" pitchFamily="34" charset="-128"/>
              </a:rPr>
              <a:t>ロータリー財団の使命を支える活動  </a:t>
            </a:r>
          </a:p>
        </p:txBody>
      </p:sp>
      <p:pic>
        <p:nvPicPr>
          <p:cNvPr id="5" name="図プレースホルダー 4">
            <a:extLst>
              <a:ext uri="{FF2B5EF4-FFF2-40B4-BE49-F238E27FC236}">
                <a16:creationId xmlns:a16="http://schemas.microsoft.com/office/drawing/2014/main" id="{9A7D33D8-7F9F-3BD9-DBF9-CF55052DFF88}"/>
              </a:ext>
            </a:extLst>
          </p:cNvPr>
          <p:cNvPicPr>
            <a:picLocks noGrp="1" noChangeAspect="1"/>
          </p:cNvPicPr>
          <p:nvPr>
            <p:ph type="pic" sz="quarter" idx="13"/>
          </p:nvPr>
        </p:nvPicPr>
        <p:blipFill>
          <a:blip r:embed="rId4"/>
          <a:srcRect l="16667" r="16667"/>
          <a:stretch>
            <a:fillRect/>
          </a:stretch>
        </p:blipFill>
        <p:spPr>
          <a:xfrm>
            <a:off x="444374" y="86541"/>
            <a:ext cx="5604683" cy="6535873"/>
          </a:xfrm>
          <a:prstGeom prst="rect">
            <a:avLst/>
          </a:prstGeom>
        </p:spPr>
      </p:pic>
    </p:spTree>
    <p:custDataLst>
      <p:tags r:id="rId1"/>
    </p:custDataLst>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25E1B8B-5712-4479-BD61-3CCA31DE9DFF}"/>
              </a:ext>
            </a:extLst>
          </p:cNvPr>
          <p:cNvSpPr/>
          <p:nvPr/>
        </p:nvSpPr>
        <p:spPr>
          <a:xfrm>
            <a:off x="-19156" y="0"/>
            <a:ext cx="12191999" cy="70703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4400" b="1" dirty="0">
                <a:solidFill>
                  <a:schemeClr val="bg1"/>
                </a:solidFill>
              </a:rPr>
              <a:t>DG</a:t>
            </a:r>
            <a:r>
              <a:rPr lang="ja-JP" altLang="en-US" sz="4400" b="1" dirty="0">
                <a:solidFill>
                  <a:schemeClr val="bg1"/>
                </a:solidFill>
              </a:rPr>
              <a:t>・</a:t>
            </a:r>
            <a:r>
              <a:rPr kumimoji="1" lang="ja-JP" altLang="en-US" sz="4400" b="1" dirty="0">
                <a:solidFill>
                  <a:schemeClr val="bg1"/>
                </a:solidFill>
              </a:rPr>
              <a:t>地区財団補助金（</a:t>
            </a:r>
            <a:r>
              <a:rPr kumimoji="1" lang="en-US" altLang="ja-JP" sz="4400" b="1" dirty="0">
                <a:solidFill>
                  <a:schemeClr val="bg1"/>
                </a:solidFill>
              </a:rPr>
              <a:t>1</a:t>
            </a:r>
            <a:r>
              <a:rPr kumimoji="1" lang="ja-JP" altLang="en-US" sz="4400" b="1" dirty="0">
                <a:solidFill>
                  <a:schemeClr val="bg1"/>
                </a:solidFill>
              </a:rPr>
              <a:t>年以内）</a:t>
            </a:r>
          </a:p>
        </p:txBody>
      </p:sp>
      <p:sp>
        <p:nvSpPr>
          <p:cNvPr id="5" name="正方形/長方形 4">
            <a:extLst>
              <a:ext uri="{FF2B5EF4-FFF2-40B4-BE49-F238E27FC236}">
                <a16:creationId xmlns:a16="http://schemas.microsoft.com/office/drawing/2014/main" id="{8AC78F88-04DE-4239-803D-437E9329BDEA}"/>
              </a:ext>
            </a:extLst>
          </p:cNvPr>
          <p:cNvSpPr/>
          <p:nvPr/>
        </p:nvSpPr>
        <p:spPr>
          <a:xfrm>
            <a:off x="352695" y="2077811"/>
            <a:ext cx="309589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dirty="0"/>
              <a:t>人道奉仕</a:t>
            </a:r>
          </a:p>
        </p:txBody>
      </p:sp>
      <p:sp>
        <p:nvSpPr>
          <p:cNvPr id="6" name="正方形/長方形 5">
            <a:extLst>
              <a:ext uri="{FF2B5EF4-FFF2-40B4-BE49-F238E27FC236}">
                <a16:creationId xmlns:a16="http://schemas.microsoft.com/office/drawing/2014/main" id="{28AAAFD2-9002-44FB-8B4B-7EC464A39A09}"/>
              </a:ext>
            </a:extLst>
          </p:cNvPr>
          <p:cNvSpPr/>
          <p:nvPr/>
        </p:nvSpPr>
        <p:spPr>
          <a:xfrm>
            <a:off x="352697" y="2978331"/>
            <a:ext cx="3095897"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dirty="0"/>
              <a:t>奨学金</a:t>
            </a:r>
          </a:p>
        </p:txBody>
      </p:sp>
      <p:sp>
        <p:nvSpPr>
          <p:cNvPr id="7" name="正方形/長方形 6">
            <a:extLst>
              <a:ext uri="{FF2B5EF4-FFF2-40B4-BE49-F238E27FC236}">
                <a16:creationId xmlns:a16="http://schemas.microsoft.com/office/drawing/2014/main" id="{A7682083-E4B4-4D38-B9B5-16D9A504C97E}"/>
              </a:ext>
            </a:extLst>
          </p:cNvPr>
          <p:cNvSpPr/>
          <p:nvPr/>
        </p:nvSpPr>
        <p:spPr>
          <a:xfrm>
            <a:off x="352695" y="3892735"/>
            <a:ext cx="3095897"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dirty="0"/>
              <a:t>職業研修</a:t>
            </a:r>
          </a:p>
        </p:txBody>
      </p:sp>
      <p:sp>
        <p:nvSpPr>
          <p:cNvPr id="8" name="正方形/長方形 7">
            <a:extLst>
              <a:ext uri="{FF2B5EF4-FFF2-40B4-BE49-F238E27FC236}">
                <a16:creationId xmlns:a16="http://schemas.microsoft.com/office/drawing/2014/main" id="{14335762-775F-4733-A894-92061E4C23FC}"/>
              </a:ext>
            </a:extLst>
          </p:cNvPr>
          <p:cNvSpPr/>
          <p:nvPr/>
        </p:nvSpPr>
        <p:spPr>
          <a:xfrm>
            <a:off x="352693" y="4803866"/>
            <a:ext cx="3095898" cy="11005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3200" b="1" dirty="0"/>
              <a:t>人道的国際奉仕</a:t>
            </a:r>
          </a:p>
        </p:txBody>
      </p:sp>
      <p:sp>
        <p:nvSpPr>
          <p:cNvPr id="9" name="正方形/長方形 8">
            <a:extLst>
              <a:ext uri="{FF2B5EF4-FFF2-40B4-BE49-F238E27FC236}">
                <a16:creationId xmlns:a16="http://schemas.microsoft.com/office/drawing/2014/main" id="{A7B027C1-1C1F-41FD-B90B-1FE22B4C28AB}"/>
              </a:ext>
            </a:extLst>
          </p:cNvPr>
          <p:cNvSpPr/>
          <p:nvPr/>
        </p:nvSpPr>
        <p:spPr>
          <a:xfrm>
            <a:off x="3448590" y="1453236"/>
            <a:ext cx="3095895" cy="600886"/>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kumimoji="1" lang="ja-JP" altLang="en-US" sz="2400" b="1" dirty="0"/>
              <a:t>プロジェクト総額</a:t>
            </a:r>
          </a:p>
        </p:txBody>
      </p:sp>
      <p:sp>
        <p:nvSpPr>
          <p:cNvPr id="10" name="正方形/長方形 9">
            <a:extLst>
              <a:ext uri="{FF2B5EF4-FFF2-40B4-BE49-F238E27FC236}">
                <a16:creationId xmlns:a16="http://schemas.microsoft.com/office/drawing/2014/main" id="{6B063074-4B37-4211-9F62-08AB93DC8E07}"/>
              </a:ext>
            </a:extLst>
          </p:cNvPr>
          <p:cNvSpPr/>
          <p:nvPr/>
        </p:nvSpPr>
        <p:spPr>
          <a:xfrm>
            <a:off x="3448591" y="2054126"/>
            <a:ext cx="3095895" cy="38502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600" b="1" dirty="0"/>
              <a:t>40</a:t>
            </a:r>
            <a:r>
              <a:rPr kumimoji="1" lang="ja-JP" altLang="en-US" sz="3600" b="1" dirty="0"/>
              <a:t>万円以上</a:t>
            </a:r>
          </a:p>
        </p:txBody>
      </p:sp>
      <p:sp>
        <p:nvSpPr>
          <p:cNvPr id="11" name="正方形/長方形 10">
            <a:extLst>
              <a:ext uri="{FF2B5EF4-FFF2-40B4-BE49-F238E27FC236}">
                <a16:creationId xmlns:a16="http://schemas.microsoft.com/office/drawing/2014/main" id="{3906376B-13F1-44FB-9476-A05C5DEE717D}"/>
              </a:ext>
            </a:extLst>
          </p:cNvPr>
          <p:cNvSpPr/>
          <p:nvPr/>
        </p:nvSpPr>
        <p:spPr>
          <a:xfrm>
            <a:off x="6544485" y="1453235"/>
            <a:ext cx="2560325" cy="62457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2400" b="1" dirty="0"/>
              <a:t>クラブ負担額</a:t>
            </a:r>
          </a:p>
        </p:txBody>
      </p:sp>
      <p:sp>
        <p:nvSpPr>
          <p:cNvPr id="12" name="正方形/長方形 11">
            <a:extLst>
              <a:ext uri="{FF2B5EF4-FFF2-40B4-BE49-F238E27FC236}">
                <a16:creationId xmlns:a16="http://schemas.microsoft.com/office/drawing/2014/main" id="{F77672F5-999D-47F2-A002-505D573C63A0}"/>
              </a:ext>
            </a:extLst>
          </p:cNvPr>
          <p:cNvSpPr/>
          <p:nvPr/>
        </p:nvSpPr>
        <p:spPr>
          <a:xfrm>
            <a:off x="6544482" y="2041068"/>
            <a:ext cx="2560325" cy="38535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dirty="0"/>
              <a:t>地区補助金申請額と</a:t>
            </a:r>
            <a:endParaRPr kumimoji="1" lang="en-US" altLang="ja-JP" sz="3200" b="1" dirty="0"/>
          </a:p>
          <a:p>
            <a:pPr algn="ctr"/>
            <a:r>
              <a:rPr lang="ja-JP" altLang="en-US" sz="3200" b="1" dirty="0"/>
              <a:t>同額以上</a:t>
            </a:r>
            <a:endParaRPr kumimoji="1" lang="ja-JP" altLang="en-US" sz="3200" b="1" dirty="0"/>
          </a:p>
        </p:txBody>
      </p:sp>
      <p:sp>
        <p:nvSpPr>
          <p:cNvPr id="13" name="正方形/長方形 12">
            <a:extLst>
              <a:ext uri="{FF2B5EF4-FFF2-40B4-BE49-F238E27FC236}">
                <a16:creationId xmlns:a16="http://schemas.microsoft.com/office/drawing/2014/main" id="{FF9083A8-2EE0-4DA6-B683-D3A21EE6D4A4}"/>
              </a:ext>
            </a:extLst>
          </p:cNvPr>
          <p:cNvSpPr/>
          <p:nvPr/>
        </p:nvSpPr>
        <p:spPr>
          <a:xfrm>
            <a:off x="9104809" y="1453234"/>
            <a:ext cx="2734493" cy="594371"/>
          </a:xfrm>
          <a:prstGeom prst="rect">
            <a:avLst/>
          </a:prstGeom>
          <a:solidFill>
            <a:srgbClr val="96969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400" b="1" dirty="0"/>
              <a:t>補助金</a:t>
            </a:r>
          </a:p>
        </p:txBody>
      </p:sp>
      <p:sp>
        <p:nvSpPr>
          <p:cNvPr id="14" name="正方形/長方形 13">
            <a:extLst>
              <a:ext uri="{FF2B5EF4-FFF2-40B4-BE49-F238E27FC236}">
                <a16:creationId xmlns:a16="http://schemas.microsoft.com/office/drawing/2014/main" id="{22F3DB6E-A49E-4277-A76B-791152E348AC}"/>
              </a:ext>
            </a:extLst>
          </p:cNvPr>
          <p:cNvSpPr/>
          <p:nvPr/>
        </p:nvSpPr>
        <p:spPr>
          <a:xfrm>
            <a:off x="9104807" y="2041068"/>
            <a:ext cx="2734494" cy="27864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p>
          <a:p>
            <a:pPr algn="ctr"/>
            <a:r>
              <a:rPr kumimoji="1" lang="en-US" altLang="ja-JP" sz="2800" b="1" dirty="0"/>
              <a:t>20</a:t>
            </a:r>
            <a:r>
              <a:rPr kumimoji="1" lang="ja-JP" altLang="en-US" sz="2800" b="1" dirty="0"/>
              <a:t>万円～</a:t>
            </a:r>
            <a:endParaRPr kumimoji="1" lang="en-US" altLang="ja-JP" sz="2800" b="1" dirty="0"/>
          </a:p>
          <a:p>
            <a:pPr algn="ctr"/>
            <a:r>
              <a:rPr lang="en-US" altLang="ja-JP" sz="2800" b="1" dirty="0"/>
              <a:t>60</a:t>
            </a:r>
            <a:r>
              <a:rPr lang="ja-JP" altLang="en-US" sz="2800" b="1" dirty="0"/>
              <a:t>万円</a:t>
            </a:r>
            <a:endParaRPr kumimoji="1" lang="ja-JP" altLang="en-US" sz="2800" b="1" dirty="0"/>
          </a:p>
        </p:txBody>
      </p:sp>
      <p:sp>
        <p:nvSpPr>
          <p:cNvPr id="15" name="正方形/長方形 14">
            <a:extLst>
              <a:ext uri="{FF2B5EF4-FFF2-40B4-BE49-F238E27FC236}">
                <a16:creationId xmlns:a16="http://schemas.microsoft.com/office/drawing/2014/main" id="{6E2C4559-F51C-4A9F-9845-083F8BEE8555}"/>
              </a:ext>
            </a:extLst>
          </p:cNvPr>
          <p:cNvSpPr/>
          <p:nvPr/>
        </p:nvSpPr>
        <p:spPr>
          <a:xfrm>
            <a:off x="9104808" y="4810797"/>
            <a:ext cx="2734493" cy="1083812"/>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sz="2800" b="1" dirty="0">
                <a:solidFill>
                  <a:schemeClr val="tx1"/>
                </a:solidFill>
              </a:rPr>
              <a:t>20</a:t>
            </a:r>
            <a:r>
              <a:rPr kumimoji="1" lang="ja-JP" altLang="en-US" sz="2800" b="1" dirty="0">
                <a:solidFill>
                  <a:schemeClr val="tx1"/>
                </a:solidFill>
              </a:rPr>
              <a:t>万円～</a:t>
            </a:r>
            <a:endParaRPr kumimoji="1" lang="en-US" altLang="ja-JP" sz="2800" b="1" dirty="0">
              <a:solidFill>
                <a:schemeClr val="tx1"/>
              </a:solidFill>
            </a:endParaRPr>
          </a:p>
          <a:p>
            <a:pPr algn="ctr"/>
            <a:r>
              <a:rPr kumimoji="1" lang="en-US" altLang="ja-JP" sz="2800" b="1" dirty="0">
                <a:solidFill>
                  <a:schemeClr val="tx1"/>
                </a:solidFill>
              </a:rPr>
              <a:t>100</a:t>
            </a:r>
            <a:r>
              <a:rPr kumimoji="1" lang="ja-JP" altLang="en-US" sz="2800" b="1" dirty="0">
                <a:solidFill>
                  <a:schemeClr val="tx1"/>
                </a:solidFill>
              </a:rPr>
              <a:t>万円</a:t>
            </a:r>
          </a:p>
        </p:txBody>
      </p:sp>
      <p:sp>
        <p:nvSpPr>
          <p:cNvPr id="17" name="テキスト ボックス 16">
            <a:extLst>
              <a:ext uri="{FF2B5EF4-FFF2-40B4-BE49-F238E27FC236}">
                <a16:creationId xmlns:a16="http://schemas.microsoft.com/office/drawing/2014/main" id="{6EB0CC59-0E0D-4325-9C5A-A524E484DA36}"/>
              </a:ext>
            </a:extLst>
          </p:cNvPr>
          <p:cNvSpPr txBox="1"/>
          <p:nvPr/>
        </p:nvSpPr>
        <p:spPr>
          <a:xfrm>
            <a:off x="970461" y="6167737"/>
            <a:ext cx="10251078" cy="461665"/>
          </a:xfrm>
          <a:prstGeom prst="rect">
            <a:avLst/>
          </a:prstGeom>
          <a:noFill/>
        </p:spPr>
        <p:txBody>
          <a:bodyPr wrap="square">
            <a:spAutoFit/>
          </a:bodyPr>
          <a:lstStyle/>
          <a:p>
            <a:r>
              <a:rPr lang="ja-JP" altLang="en-US" sz="2400" b="1" dirty="0"/>
              <a:t>　＊寄付実績に基づいて減額される場合も。最低補助金は</a:t>
            </a:r>
            <a:r>
              <a:rPr lang="en-US" altLang="ja-JP" sz="2400" b="1" dirty="0"/>
              <a:t>20</a:t>
            </a:r>
            <a:r>
              <a:rPr lang="ja-JP" altLang="en-US" sz="2400" b="1" dirty="0"/>
              <a:t>万円です。</a:t>
            </a:r>
          </a:p>
        </p:txBody>
      </p:sp>
      <p:sp>
        <p:nvSpPr>
          <p:cNvPr id="18" name="楕円 17">
            <a:extLst>
              <a:ext uri="{FF2B5EF4-FFF2-40B4-BE49-F238E27FC236}">
                <a16:creationId xmlns:a16="http://schemas.microsoft.com/office/drawing/2014/main" id="{4202A44D-7921-4E5A-8513-F090525A2F85}"/>
              </a:ext>
            </a:extLst>
          </p:cNvPr>
          <p:cNvSpPr/>
          <p:nvPr/>
        </p:nvSpPr>
        <p:spPr>
          <a:xfrm>
            <a:off x="206246" y="823281"/>
            <a:ext cx="3095895" cy="914400"/>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t>基本補助金額</a:t>
            </a:r>
          </a:p>
        </p:txBody>
      </p:sp>
    </p:spTree>
    <p:extLst>
      <p:ext uri="{BB962C8B-B14F-4D97-AF65-F5344CB8AC3E}">
        <p14:creationId xmlns:p14="http://schemas.microsoft.com/office/powerpoint/2010/main" val="387168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3AA7559-EF5C-414C-B430-EBC7D4340853}"/>
              </a:ext>
            </a:extLst>
          </p:cNvPr>
          <p:cNvPicPr>
            <a:picLocks noChangeAspect="1"/>
          </p:cNvPicPr>
          <p:nvPr/>
        </p:nvPicPr>
        <p:blipFill>
          <a:blip r:embed="rId3"/>
          <a:stretch>
            <a:fillRect/>
          </a:stretch>
        </p:blipFill>
        <p:spPr>
          <a:xfrm>
            <a:off x="1625477" y="901303"/>
            <a:ext cx="9266723" cy="646232"/>
          </a:xfrm>
          <a:prstGeom prst="rect">
            <a:avLst/>
          </a:prstGeom>
        </p:spPr>
      </p:pic>
      <p:graphicFrame>
        <p:nvGraphicFramePr>
          <p:cNvPr id="3" name="表 2">
            <a:extLst>
              <a:ext uri="{FF2B5EF4-FFF2-40B4-BE49-F238E27FC236}">
                <a16:creationId xmlns:a16="http://schemas.microsoft.com/office/drawing/2014/main" id="{7BD26716-0304-4FE1-A8B8-D5A5AF8A38F9}"/>
              </a:ext>
            </a:extLst>
          </p:cNvPr>
          <p:cNvGraphicFramePr>
            <a:graphicFrameLocks noGrp="1"/>
          </p:cNvGraphicFramePr>
          <p:nvPr/>
        </p:nvGraphicFramePr>
        <p:xfrm>
          <a:off x="1638003" y="2015536"/>
          <a:ext cx="9660475" cy="369094"/>
        </p:xfrm>
        <a:graphic>
          <a:graphicData uri="http://schemas.openxmlformats.org/drawingml/2006/table">
            <a:tbl>
              <a:tblPr firstRow="1" bandRow="1"/>
              <a:tblGrid>
                <a:gridCol w="878812">
                  <a:extLst>
                    <a:ext uri="{9D8B030D-6E8A-4147-A177-3AD203B41FA5}">
                      <a16:colId xmlns:a16="http://schemas.microsoft.com/office/drawing/2014/main" val="4772196"/>
                    </a:ext>
                  </a:extLst>
                </a:gridCol>
                <a:gridCol w="798333">
                  <a:extLst>
                    <a:ext uri="{9D8B030D-6E8A-4147-A177-3AD203B41FA5}">
                      <a16:colId xmlns:a16="http://schemas.microsoft.com/office/drawing/2014/main" val="326590437"/>
                    </a:ext>
                  </a:extLst>
                </a:gridCol>
                <a:gridCol w="798333">
                  <a:extLst>
                    <a:ext uri="{9D8B030D-6E8A-4147-A177-3AD203B41FA5}">
                      <a16:colId xmlns:a16="http://schemas.microsoft.com/office/drawing/2014/main" val="2373702098"/>
                    </a:ext>
                  </a:extLst>
                </a:gridCol>
                <a:gridCol w="798333">
                  <a:extLst>
                    <a:ext uri="{9D8B030D-6E8A-4147-A177-3AD203B41FA5}">
                      <a16:colId xmlns:a16="http://schemas.microsoft.com/office/drawing/2014/main" val="3521597191"/>
                    </a:ext>
                  </a:extLst>
                </a:gridCol>
                <a:gridCol w="798333">
                  <a:extLst>
                    <a:ext uri="{9D8B030D-6E8A-4147-A177-3AD203B41FA5}">
                      <a16:colId xmlns:a16="http://schemas.microsoft.com/office/drawing/2014/main" val="3248163094"/>
                    </a:ext>
                  </a:extLst>
                </a:gridCol>
                <a:gridCol w="798333">
                  <a:extLst>
                    <a:ext uri="{9D8B030D-6E8A-4147-A177-3AD203B41FA5}">
                      <a16:colId xmlns:a16="http://schemas.microsoft.com/office/drawing/2014/main" val="3968833018"/>
                    </a:ext>
                  </a:extLst>
                </a:gridCol>
                <a:gridCol w="798333">
                  <a:extLst>
                    <a:ext uri="{9D8B030D-6E8A-4147-A177-3AD203B41FA5}">
                      <a16:colId xmlns:a16="http://schemas.microsoft.com/office/drawing/2014/main" val="501775114"/>
                    </a:ext>
                  </a:extLst>
                </a:gridCol>
                <a:gridCol w="798333">
                  <a:extLst>
                    <a:ext uri="{9D8B030D-6E8A-4147-A177-3AD203B41FA5}">
                      <a16:colId xmlns:a16="http://schemas.microsoft.com/office/drawing/2014/main" val="222151447"/>
                    </a:ext>
                  </a:extLst>
                </a:gridCol>
                <a:gridCol w="798333">
                  <a:extLst>
                    <a:ext uri="{9D8B030D-6E8A-4147-A177-3AD203B41FA5}">
                      <a16:colId xmlns:a16="http://schemas.microsoft.com/office/drawing/2014/main" val="1255652968"/>
                    </a:ext>
                  </a:extLst>
                </a:gridCol>
                <a:gridCol w="798333">
                  <a:extLst>
                    <a:ext uri="{9D8B030D-6E8A-4147-A177-3AD203B41FA5}">
                      <a16:colId xmlns:a16="http://schemas.microsoft.com/office/drawing/2014/main" val="3487477535"/>
                    </a:ext>
                  </a:extLst>
                </a:gridCol>
                <a:gridCol w="798333">
                  <a:extLst>
                    <a:ext uri="{9D8B030D-6E8A-4147-A177-3AD203B41FA5}">
                      <a16:colId xmlns:a16="http://schemas.microsoft.com/office/drawing/2014/main" val="1785681557"/>
                    </a:ext>
                  </a:extLst>
                </a:gridCol>
                <a:gridCol w="798333">
                  <a:extLst>
                    <a:ext uri="{9D8B030D-6E8A-4147-A177-3AD203B41FA5}">
                      <a16:colId xmlns:a16="http://schemas.microsoft.com/office/drawing/2014/main" val="968173693"/>
                    </a:ext>
                  </a:extLst>
                </a:gridCol>
              </a:tblGrid>
              <a:tr h="300165">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7</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8</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9</a:t>
                      </a: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月</a:t>
                      </a:r>
                      <a:endParaRPr kumimoji="1" lang="ja-JP" altLang="en-US" sz="2000" dirty="0">
                        <a:latin typeface="HG丸ｺﾞｼｯｸM-PRO" panose="020F0600000000000000" pitchFamily="50" charset="-128"/>
                        <a:ea typeface="HG丸ｺﾞｼｯｸM-PRO" panose="020F0600000000000000" pitchFamily="50" charset="-128"/>
                      </a:endParaRP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spc="-100" dirty="0">
                          <a:latin typeface="HG丸ｺﾞｼｯｸM-PRO" panose="020F0600000000000000" pitchFamily="50" charset="-128"/>
                          <a:ea typeface="HG丸ｺﾞｼｯｸM-PRO" panose="020F0600000000000000" pitchFamily="50" charset="-128"/>
                        </a:rPr>
                        <a:t>10</a:t>
                      </a:r>
                      <a:r>
                        <a:rPr kumimoji="1" lang="ja-JP" altLang="en-US" sz="2000" b="0" i="0" u="none" strike="noStrike" kern="1200" cap="none" spc="-10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月</a:t>
                      </a:r>
                      <a:endParaRPr kumimoji="1" lang="ja-JP" altLang="en-US" sz="2000" spc="-100" dirty="0">
                        <a:latin typeface="HG丸ｺﾞｼｯｸM-PRO" panose="020F0600000000000000" pitchFamily="50" charset="-128"/>
                        <a:ea typeface="HG丸ｺﾞｼｯｸM-PRO" panose="020F0600000000000000" pitchFamily="50" charset="-128"/>
                      </a:endParaRP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spc="-100" baseline="0" dirty="0">
                          <a:latin typeface="HG丸ｺﾞｼｯｸM-PRO" panose="020F0600000000000000" pitchFamily="50" charset="-128"/>
                          <a:ea typeface="HG丸ｺﾞｼｯｸM-PRO" panose="020F0600000000000000" pitchFamily="50" charset="-128"/>
                        </a:rPr>
                        <a:t>11</a:t>
                      </a:r>
                      <a:r>
                        <a:rPr kumimoji="1" lang="ja-JP" altLang="en-US" sz="2000" spc="-100" baseline="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spc="-100" baseline="0" dirty="0">
                          <a:latin typeface="HG丸ｺﾞｼｯｸM-PRO" panose="020F0600000000000000" pitchFamily="50" charset="-128"/>
                          <a:ea typeface="HG丸ｺﾞｼｯｸM-PRO" panose="020F0600000000000000" pitchFamily="50" charset="-128"/>
                        </a:rPr>
                        <a:t>12</a:t>
                      </a:r>
                      <a:r>
                        <a:rPr kumimoji="1" lang="ja-JP" altLang="en-US" sz="2000" spc="-100" baseline="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highlight>
                            <a:srgbClr val="FFFF00"/>
                          </a:highlight>
                          <a:latin typeface="HG丸ｺﾞｼｯｸM-PRO" panose="020F0600000000000000" pitchFamily="50" charset="-128"/>
                          <a:ea typeface="HG丸ｺﾞｼｯｸM-PRO" panose="020F0600000000000000" pitchFamily="50" charset="-128"/>
                        </a:rPr>
                        <a:t>1</a:t>
                      </a:r>
                      <a:r>
                        <a:rPr kumimoji="1" lang="ja-JP" altLang="en-US" sz="2000" dirty="0">
                          <a:highlight>
                            <a:srgbClr val="FFFF00"/>
                          </a:highlight>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b="1" dirty="0">
                          <a:latin typeface="HG丸ｺﾞｼｯｸM-PRO" panose="020F0600000000000000" pitchFamily="50" charset="-128"/>
                          <a:ea typeface="HG丸ｺﾞｼｯｸM-PRO" panose="020F0600000000000000" pitchFamily="50" charset="-128"/>
                        </a:rPr>
                        <a:t>2</a:t>
                      </a:r>
                      <a:r>
                        <a:rPr kumimoji="1" lang="ja-JP" altLang="en-US" sz="2000" b="1"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b="1" dirty="0">
                          <a:solidFill>
                            <a:schemeClr val="accent2"/>
                          </a:solidFill>
                          <a:highlight>
                            <a:srgbClr val="FFFF00"/>
                          </a:highlight>
                          <a:latin typeface="HG丸ｺﾞｼｯｸM-PRO" panose="020F0600000000000000" pitchFamily="50" charset="-128"/>
                          <a:ea typeface="HG丸ｺﾞｼｯｸM-PRO" panose="020F0600000000000000" pitchFamily="50" charset="-128"/>
                        </a:rPr>
                        <a:t>3</a:t>
                      </a:r>
                      <a:r>
                        <a:rPr kumimoji="1" lang="ja-JP" altLang="en-US" sz="2000" b="1" dirty="0">
                          <a:solidFill>
                            <a:schemeClr val="accent2"/>
                          </a:solidFill>
                          <a:highlight>
                            <a:srgbClr val="FFFF00"/>
                          </a:highlight>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b="1" dirty="0">
                          <a:solidFill>
                            <a:schemeClr val="accent2"/>
                          </a:solidFill>
                          <a:highlight>
                            <a:srgbClr val="FFFF00"/>
                          </a:highlight>
                          <a:latin typeface="HG丸ｺﾞｼｯｸM-PRO" panose="020F0600000000000000" pitchFamily="50" charset="-128"/>
                          <a:ea typeface="HG丸ｺﾞｼｯｸM-PRO" panose="020F0600000000000000" pitchFamily="50" charset="-128"/>
                        </a:rPr>
                        <a:t>4</a:t>
                      </a:r>
                      <a:r>
                        <a:rPr kumimoji="1" lang="ja-JP" altLang="en-US" sz="2000" b="1" dirty="0">
                          <a:solidFill>
                            <a:schemeClr val="accent2"/>
                          </a:solidFill>
                          <a:highlight>
                            <a:srgbClr val="FFFF00"/>
                          </a:highlight>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solidFill>
                            <a:srgbClr val="C00000"/>
                          </a:solidFill>
                          <a:latin typeface="HG丸ｺﾞｼｯｸM-PRO" panose="020F0600000000000000" pitchFamily="50" charset="-128"/>
                          <a:ea typeface="HG丸ｺﾞｼｯｸM-PRO" panose="020F0600000000000000" pitchFamily="50" charset="-128"/>
                        </a:rPr>
                        <a:t>5</a:t>
                      </a:r>
                      <a:r>
                        <a:rPr kumimoji="1" lang="ja-JP" altLang="en-US" sz="2000" dirty="0">
                          <a:solidFill>
                            <a:srgbClr val="C00000"/>
                          </a:solidFill>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solidFill>
                            <a:srgbClr val="C00000"/>
                          </a:solidFill>
                          <a:latin typeface="HG丸ｺﾞｼｯｸM-PRO" panose="020F0600000000000000" pitchFamily="50" charset="-128"/>
                          <a:ea typeface="HG丸ｺﾞｼｯｸM-PRO" panose="020F0600000000000000" pitchFamily="50" charset="-128"/>
                        </a:rPr>
                        <a:t>6</a:t>
                      </a:r>
                      <a:r>
                        <a:rPr kumimoji="1" lang="ja-JP" altLang="en-US" sz="2000" dirty="0">
                          <a:solidFill>
                            <a:srgbClr val="C00000"/>
                          </a:solidFill>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879322"/>
                  </a:ext>
                </a:extLst>
              </a:tr>
            </a:tbl>
          </a:graphicData>
        </a:graphic>
      </p:graphicFrame>
      <p:sp>
        <p:nvSpPr>
          <p:cNvPr id="4" name="正方形/長方形 3">
            <a:extLst>
              <a:ext uri="{FF2B5EF4-FFF2-40B4-BE49-F238E27FC236}">
                <a16:creationId xmlns:a16="http://schemas.microsoft.com/office/drawing/2014/main" id="{560B1F1B-0698-4D4F-991A-3EF20065B0E1}"/>
              </a:ext>
            </a:extLst>
          </p:cNvPr>
          <p:cNvSpPr/>
          <p:nvPr/>
        </p:nvSpPr>
        <p:spPr>
          <a:xfrm>
            <a:off x="1202500" y="1531295"/>
            <a:ext cx="10371550" cy="5182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chemeClr val="tx1"/>
                </a:solidFill>
              </a:rPr>
              <a:t>2022-23</a:t>
            </a:r>
            <a:r>
              <a:rPr kumimoji="1" lang="ja-JP" altLang="en-US" sz="2800" b="1" dirty="0">
                <a:solidFill>
                  <a:schemeClr val="tx1"/>
                </a:solidFill>
              </a:rPr>
              <a:t>年度　</a:t>
            </a:r>
            <a:r>
              <a:rPr kumimoji="1" lang="en-US" altLang="ja-JP" sz="2000" b="1" dirty="0">
                <a:solidFill>
                  <a:schemeClr val="tx1"/>
                </a:solidFill>
              </a:rPr>
              <a:t>2023-24</a:t>
            </a:r>
            <a:r>
              <a:rPr kumimoji="1" lang="ja-JP" altLang="en-US" sz="2000" b="1" dirty="0">
                <a:solidFill>
                  <a:schemeClr val="tx1"/>
                </a:solidFill>
              </a:rPr>
              <a:t>年度･･･　･･･</a:t>
            </a:r>
          </a:p>
        </p:txBody>
      </p:sp>
      <p:sp>
        <p:nvSpPr>
          <p:cNvPr id="6" name="吹き出し: 四角形 5">
            <a:extLst>
              <a:ext uri="{FF2B5EF4-FFF2-40B4-BE49-F238E27FC236}">
                <a16:creationId xmlns:a16="http://schemas.microsoft.com/office/drawing/2014/main" id="{B1AE25BE-BD22-4D6F-A3D0-6EAFAFC5B437}"/>
              </a:ext>
            </a:extLst>
          </p:cNvPr>
          <p:cNvSpPr/>
          <p:nvPr/>
        </p:nvSpPr>
        <p:spPr>
          <a:xfrm>
            <a:off x="3282545" y="2793304"/>
            <a:ext cx="2896961" cy="926926"/>
          </a:xfrm>
          <a:prstGeom prst="wedgeRectCallout">
            <a:avLst>
              <a:gd name="adj1" fmla="val 74864"/>
              <a:gd name="adj2" fmla="val -9502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400" b="1" dirty="0"/>
              <a:t>次年度の</a:t>
            </a:r>
            <a:r>
              <a:rPr lang="ja-JP" altLang="en-US" sz="2400" b="1" dirty="0"/>
              <a:t>資格認定　</a:t>
            </a:r>
            <a:r>
              <a:rPr lang="en-US" altLang="ja-JP" sz="2400" b="1" dirty="0"/>
              <a:t>23</a:t>
            </a:r>
            <a:r>
              <a:rPr lang="ja-JP" altLang="en-US" sz="2400" b="1" dirty="0"/>
              <a:t>年</a:t>
            </a:r>
            <a:r>
              <a:rPr lang="en-US" altLang="ja-JP" sz="2400" b="1" dirty="0"/>
              <a:t>1</a:t>
            </a:r>
            <a:r>
              <a:rPr lang="ja-JP" altLang="en-US" sz="2400" b="1" dirty="0"/>
              <a:t>月</a:t>
            </a:r>
            <a:r>
              <a:rPr lang="en-US" altLang="ja-JP" sz="2400" b="1" dirty="0"/>
              <a:t>28</a:t>
            </a:r>
            <a:r>
              <a:rPr lang="ja-JP" altLang="en-US" sz="2400" b="1" dirty="0"/>
              <a:t>日</a:t>
            </a:r>
            <a:r>
              <a:rPr lang="en-US" altLang="ja-JP" sz="2400" b="1" dirty="0"/>
              <a:t>(</a:t>
            </a:r>
            <a:r>
              <a:rPr lang="ja-JP" altLang="en-US" sz="2400" b="1" dirty="0"/>
              <a:t>土）</a:t>
            </a:r>
            <a:endParaRPr kumimoji="1" lang="ja-JP" altLang="en-US" sz="2400" b="1" dirty="0"/>
          </a:p>
        </p:txBody>
      </p:sp>
      <p:sp>
        <p:nvSpPr>
          <p:cNvPr id="9" name="正方形/長方形 8">
            <a:extLst>
              <a:ext uri="{FF2B5EF4-FFF2-40B4-BE49-F238E27FC236}">
                <a16:creationId xmlns:a16="http://schemas.microsoft.com/office/drawing/2014/main" id="{B52460E6-92C0-4951-A7C2-254F50C1C12F}"/>
              </a:ext>
            </a:extLst>
          </p:cNvPr>
          <p:cNvSpPr/>
          <p:nvPr/>
        </p:nvSpPr>
        <p:spPr>
          <a:xfrm>
            <a:off x="1202499" y="3995966"/>
            <a:ext cx="10371550" cy="61264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sz="2800" b="1" dirty="0"/>
              <a:t>2023-24</a:t>
            </a:r>
            <a:r>
              <a:rPr kumimoji="1" lang="ja-JP" altLang="en-US" sz="2800" b="1" dirty="0"/>
              <a:t>年度　</a:t>
            </a:r>
            <a:r>
              <a:rPr kumimoji="1" lang="en-US" altLang="ja-JP" sz="2000" b="1" dirty="0"/>
              <a:t>2024-25</a:t>
            </a:r>
            <a:r>
              <a:rPr kumimoji="1" lang="ja-JP" altLang="en-US" sz="2000" b="1" dirty="0"/>
              <a:t>年度･･･　･･･</a:t>
            </a:r>
          </a:p>
        </p:txBody>
      </p:sp>
      <p:graphicFrame>
        <p:nvGraphicFramePr>
          <p:cNvPr id="10" name="表 9">
            <a:extLst>
              <a:ext uri="{FF2B5EF4-FFF2-40B4-BE49-F238E27FC236}">
                <a16:creationId xmlns:a16="http://schemas.microsoft.com/office/drawing/2014/main" id="{7F24C886-9A83-4DB0-9231-B4FD25D35738}"/>
              </a:ext>
            </a:extLst>
          </p:cNvPr>
          <p:cNvGraphicFramePr>
            <a:graphicFrameLocks noGrp="1"/>
          </p:cNvGraphicFramePr>
          <p:nvPr/>
        </p:nvGraphicFramePr>
        <p:xfrm>
          <a:off x="1616395" y="4685894"/>
          <a:ext cx="9677538" cy="484241"/>
        </p:xfrm>
        <a:graphic>
          <a:graphicData uri="http://schemas.openxmlformats.org/drawingml/2006/table">
            <a:tbl>
              <a:tblPr firstRow="1" bandRow="1"/>
              <a:tblGrid>
                <a:gridCol w="880365">
                  <a:extLst>
                    <a:ext uri="{9D8B030D-6E8A-4147-A177-3AD203B41FA5}">
                      <a16:colId xmlns:a16="http://schemas.microsoft.com/office/drawing/2014/main" val="1401054601"/>
                    </a:ext>
                  </a:extLst>
                </a:gridCol>
                <a:gridCol w="799743">
                  <a:extLst>
                    <a:ext uri="{9D8B030D-6E8A-4147-A177-3AD203B41FA5}">
                      <a16:colId xmlns:a16="http://schemas.microsoft.com/office/drawing/2014/main" val="396910466"/>
                    </a:ext>
                  </a:extLst>
                </a:gridCol>
                <a:gridCol w="799743">
                  <a:extLst>
                    <a:ext uri="{9D8B030D-6E8A-4147-A177-3AD203B41FA5}">
                      <a16:colId xmlns:a16="http://schemas.microsoft.com/office/drawing/2014/main" val="3872334804"/>
                    </a:ext>
                  </a:extLst>
                </a:gridCol>
                <a:gridCol w="799743">
                  <a:extLst>
                    <a:ext uri="{9D8B030D-6E8A-4147-A177-3AD203B41FA5}">
                      <a16:colId xmlns:a16="http://schemas.microsoft.com/office/drawing/2014/main" val="3735889625"/>
                    </a:ext>
                  </a:extLst>
                </a:gridCol>
                <a:gridCol w="799743">
                  <a:extLst>
                    <a:ext uri="{9D8B030D-6E8A-4147-A177-3AD203B41FA5}">
                      <a16:colId xmlns:a16="http://schemas.microsoft.com/office/drawing/2014/main" val="2027010814"/>
                    </a:ext>
                  </a:extLst>
                </a:gridCol>
                <a:gridCol w="799743">
                  <a:extLst>
                    <a:ext uri="{9D8B030D-6E8A-4147-A177-3AD203B41FA5}">
                      <a16:colId xmlns:a16="http://schemas.microsoft.com/office/drawing/2014/main" val="1009156238"/>
                    </a:ext>
                  </a:extLst>
                </a:gridCol>
                <a:gridCol w="799743">
                  <a:extLst>
                    <a:ext uri="{9D8B030D-6E8A-4147-A177-3AD203B41FA5}">
                      <a16:colId xmlns:a16="http://schemas.microsoft.com/office/drawing/2014/main" val="1462175618"/>
                    </a:ext>
                  </a:extLst>
                </a:gridCol>
                <a:gridCol w="799743">
                  <a:extLst>
                    <a:ext uri="{9D8B030D-6E8A-4147-A177-3AD203B41FA5}">
                      <a16:colId xmlns:a16="http://schemas.microsoft.com/office/drawing/2014/main" val="1208699924"/>
                    </a:ext>
                  </a:extLst>
                </a:gridCol>
                <a:gridCol w="799743">
                  <a:extLst>
                    <a:ext uri="{9D8B030D-6E8A-4147-A177-3AD203B41FA5}">
                      <a16:colId xmlns:a16="http://schemas.microsoft.com/office/drawing/2014/main" val="2927063632"/>
                    </a:ext>
                  </a:extLst>
                </a:gridCol>
                <a:gridCol w="799743">
                  <a:extLst>
                    <a:ext uri="{9D8B030D-6E8A-4147-A177-3AD203B41FA5}">
                      <a16:colId xmlns:a16="http://schemas.microsoft.com/office/drawing/2014/main" val="2785322437"/>
                    </a:ext>
                  </a:extLst>
                </a:gridCol>
                <a:gridCol w="799743">
                  <a:extLst>
                    <a:ext uri="{9D8B030D-6E8A-4147-A177-3AD203B41FA5}">
                      <a16:colId xmlns:a16="http://schemas.microsoft.com/office/drawing/2014/main" val="819801964"/>
                    </a:ext>
                  </a:extLst>
                </a:gridCol>
                <a:gridCol w="799743">
                  <a:extLst>
                    <a:ext uri="{9D8B030D-6E8A-4147-A177-3AD203B41FA5}">
                      <a16:colId xmlns:a16="http://schemas.microsoft.com/office/drawing/2014/main" val="3975035248"/>
                    </a:ext>
                  </a:extLst>
                </a:gridCol>
              </a:tblGrid>
              <a:tr h="484241">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7</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8</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9</a:t>
                      </a: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月</a:t>
                      </a:r>
                      <a:endParaRPr kumimoji="1" lang="ja-JP" altLang="en-US" sz="2000" dirty="0">
                        <a:latin typeface="HG丸ｺﾞｼｯｸM-PRO" panose="020F0600000000000000" pitchFamily="50" charset="-128"/>
                        <a:ea typeface="HG丸ｺﾞｼｯｸM-PRO" panose="020F0600000000000000" pitchFamily="50" charset="-128"/>
                      </a:endParaRP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spc="-100" dirty="0">
                          <a:latin typeface="HG丸ｺﾞｼｯｸM-PRO" panose="020F0600000000000000" pitchFamily="50" charset="-128"/>
                          <a:ea typeface="HG丸ｺﾞｼｯｸM-PRO" panose="020F0600000000000000" pitchFamily="50" charset="-128"/>
                        </a:rPr>
                        <a:t>10</a:t>
                      </a:r>
                      <a:r>
                        <a:rPr kumimoji="1" lang="ja-JP" altLang="en-US" sz="2000" b="0" i="0" u="none" strike="noStrike" kern="1200" cap="none" spc="-10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月</a:t>
                      </a:r>
                      <a:endParaRPr kumimoji="1" lang="ja-JP" altLang="en-US" sz="2000" spc="-100" dirty="0">
                        <a:latin typeface="HG丸ｺﾞｼｯｸM-PRO" panose="020F0600000000000000" pitchFamily="50" charset="-128"/>
                        <a:ea typeface="HG丸ｺﾞｼｯｸM-PRO" panose="020F0600000000000000" pitchFamily="50" charset="-128"/>
                      </a:endParaRP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spc="-100" baseline="0" dirty="0">
                          <a:latin typeface="HG丸ｺﾞｼｯｸM-PRO" panose="020F0600000000000000" pitchFamily="50" charset="-128"/>
                          <a:ea typeface="HG丸ｺﾞｼｯｸM-PRO" panose="020F0600000000000000" pitchFamily="50" charset="-128"/>
                        </a:rPr>
                        <a:t>11</a:t>
                      </a:r>
                      <a:r>
                        <a:rPr kumimoji="1" lang="ja-JP" altLang="en-US" sz="2000" spc="-100" baseline="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spc="-100" baseline="0" dirty="0">
                          <a:latin typeface="HG丸ｺﾞｼｯｸM-PRO" panose="020F0600000000000000" pitchFamily="50" charset="-128"/>
                          <a:ea typeface="HG丸ｺﾞｼｯｸM-PRO" panose="020F0600000000000000" pitchFamily="50" charset="-128"/>
                        </a:rPr>
                        <a:t>12</a:t>
                      </a:r>
                      <a:r>
                        <a:rPr kumimoji="1" lang="ja-JP" altLang="en-US" sz="2000" spc="-100" baseline="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1</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b="1" dirty="0">
                          <a:latin typeface="HG丸ｺﾞｼｯｸM-PRO" panose="020F0600000000000000" pitchFamily="50" charset="-128"/>
                          <a:ea typeface="HG丸ｺﾞｼｯｸM-PRO" panose="020F0600000000000000" pitchFamily="50" charset="-128"/>
                        </a:rPr>
                        <a:t>2</a:t>
                      </a:r>
                      <a:r>
                        <a:rPr kumimoji="1" lang="ja-JP" altLang="en-US" sz="2000" b="1"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3</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4</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5</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a:r>
                        <a:rPr kumimoji="1" lang="en-US" altLang="ja-JP" sz="2000" dirty="0">
                          <a:latin typeface="HG丸ｺﾞｼｯｸM-PRO" panose="020F0600000000000000" pitchFamily="50" charset="-128"/>
                          <a:ea typeface="HG丸ｺﾞｼｯｸM-PRO" panose="020F0600000000000000" pitchFamily="50" charset="-128"/>
                        </a:rPr>
                        <a:t>6</a:t>
                      </a:r>
                      <a:r>
                        <a:rPr kumimoji="1" lang="ja-JP" altLang="en-US" sz="2000" dirty="0">
                          <a:latin typeface="HG丸ｺﾞｼｯｸM-PRO" panose="020F0600000000000000" pitchFamily="50" charset="-128"/>
                          <a:ea typeface="HG丸ｺﾞｼｯｸM-PRO" panose="020F0600000000000000" pitchFamily="50" charset="-128"/>
                        </a:rPr>
                        <a:t>月</a:t>
                      </a:r>
                    </a:p>
                  </a:txBody>
                  <a:tcPr marL="64294" marR="64294" marT="32147" marB="32147" anchor="b">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8935026"/>
                  </a:ext>
                </a:extLst>
              </a:tr>
            </a:tbl>
          </a:graphicData>
        </a:graphic>
      </p:graphicFrame>
      <p:sp>
        <p:nvSpPr>
          <p:cNvPr id="12" name="テキスト ボックス 11">
            <a:extLst>
              <a:ext uri="{FF2B5EF4-FFF2-40B4-BE49-F238E27FC236}">
                <a16:creationId xmlns:a16="http://schemas.microsoft.com/office/drawing/2014/main" id="{4CE68771-B3BE-4C0E-B333-5813BE87EAEE}"/>
              </a:ext>
            </a:extLst>
          </p:cNvPr>
          <p:cNvSpPr txBox="1"/>
          <p:nvPr/>
        </p:nvSpPr>
        <p:spPr>
          <a:xfrm>
            <a:off x="5319386" y="5278559"/>
            <a:ext cx="6616650" cy="138499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ja-JP" altLang="en-US" sz="2400" b="1" dirty="0"/>
              <a:t>　</a:t>
            </a:r>
            <a:r>
              <a:rPr lang="ja-JP" altLang="en-US" sz="2000" b="1" dirty="0">
                <a:solidFill>
                  <a:schemeClr val="tx1"/>
                </a:solidFill>
              </a:rPr>
              <a:t>原則として補助金受領後</a:t>
            </a:r>
            <a:r>
              <a:rPr lang="en-US" altLang="ja-JP" sz="2000" b="1" dirty="0">
                <a:solidFill>
                  <a:schemeClr val="tx1"/>
                </a:solidFill>
              </a:rPr>
              <a:t>6</a:t>
            </a:r>
            <a:r>
              <a:rPr lang="ja-JP" altLang="en-US" sz="2000" b="1" dirty="0">
                <a:solidFill>
                  <a:schemeClr val="tx1"/>
                </a:solidFill>
              </a:rPr>
              <a:t>カ月以内に最終報告書を</a:t>
            </a:r>
            <a:endParaRPr lang="en-US" altLang="ja-JP" sz="2000" b="1" dirty="0">
              <a:solidFill>
                <a:schemeClr val="tx1"/>
              </a:solidFill>
            </a:endParaRPr>
          </a:p>
          <a:p>
            <a:r>
              <a:rPr lang="ja-JP" altLang="en-US" sz="2000" b="1" dirty="0">
                <a:solidFill>
                  <a:schemeClr val="tx1"/>
                </a:solidFill>
              </a:rPr>
              <a:t>　資金管理小委員会に提出。活動が提出期限に完了</a:t>
            </a:r>
            <a:endParaRPr lang="en-US" altLang="ja-JP" sz="2000" b="1" dirty="0">
              <a:solidFill>
                <a:schemeClr val="tx1"/>
              </a:solidFill>
            </a:endParaRPr>
          </a:p>
          <a:p>
            <a:r>
              <a:rPr lang="ja-JP" altLang="en-US" sz="2000" b="1" dirty="0">
                <a:solidFill>
                  <a:schemeClr val="tx1"/>
                </a:solidFill>
              </a:rPr>
              <a:t>　しない場合は</a:t>
            </a:r>
            <a:r>
              <a:rPr lang="en-US" altLang="ja-JP" sz="2000" b="1" dirty="0">
                <a:solidFill>
                  <a:schemeClr val="tx1"/>
                </a:solidFill>
              </a:rPr>
              <a:t>､</a:t>
            </a:r>
            <a:r>
              <a:rPr lang="ja-JP" altLang="en-US" sz="2000" b="1" dirty="0">
                <a:solidFill>
                  <a:schemeClr val="tx1"/>
                </a:solidFill>
              </a:rPr>
              <a:t>中間報告を提出</a:t>
            </a:r>
            <a:r>
              <a:rPr lang="en-US" altLang="ja-JP" sz="2000" b="1" dirty="0">
                <a:solidFill>
                  <a:schemeClr val="tx1"/>
                </a:solidFill>
              </a:rPr>
              <a:t>､</a:t>
            </a:r>
            <a:r>
              <a:rPr lang="ja-JP" altLang="en-US" sz="2000" b="1" dirty="0">
                <a:solidFill>
                  <a:schemeClr val="tx1"/>
                </a:solidFill>
              </a:rPr>
              <a:t>遅くとも年度内に</a:t>
            </a:r>
            <a:endParaRPr lang="en-US" altLang="ja-JP" sz="2000" b="1" dirty="0">
              <a:solidFill>
                <a:schemeClr val="tx1"/>
              </a:solidFill>
            </a:endParaRPr>
          </a:p>
          <a:p>
            <a:r>
              <a:rPr lang="ja-JP" altLang="en-US" sz="2000" b="1" dirty="0">
                <a:solidFill>
                  <a:schemeClr val="tx1"/>
                </a:solidFill>
              </a:rPr>
              <a:t>　終了すること。財団本部からの着金に影響します。</a:t>
            </a:r>
          </a:p>
        </p:txBody>
      </p:sp>
      <p:sp>
        <p:nvSpPr>
          <p:cNvPr id="13" name="吹き出し: 四角形 12">
            <a:extLst>
              <a:ext uri="{FF2B5EF4-FFF2-40B4-BE49-F238E27FC236}">
                <a16:creationId xmlns:a16="http://schemas.microsoft.com/office/drawing/2014/main" id="{3A5AC8BC-3259-4C0E-ABEE-F51F0E474EDC}"/>
              </a:ext>
            </a:extLst>
          </p:cNvPr>
          <p:cNvSpPr/>
          <p:nvPr/>
        </p:nvSpPr>
        <p:spPr>
          <a:xfrm>
            <a:off x="6204059" y="2817672"/>
            <a:ext cx="2984601" cy="902558"/>
          </a:xfrm>
          <a:prstGeom prst="wedgeRectCallout">
            <a:avLst>
              <a:gd name="adj1" fmla="val 39635"/>
              <a:gd name="adj2" fmla="val -10671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2400" b="1" dirty="0"/>
              <a:t>次年度の申請受付</a:t>
            </a:r>
            <a:endParaRPr kumimoji="1" lang="en-US" altLang="ja-JP" sz="2400" b="1" dirty="0"/>
          </a:p>
          <a:p>
            <a:pPr algn="ctr"/>
            <a:r>
              <a:rPr lang="en-US" altLang="ja-JP" sz="2400" b="1" dirty="0"/>
              <a:t>3</a:t>
            </a:r>
            <a:r>
              <a:rPr lang="ja-JP" altLang="en-US" sz="2400" b="1" dirty="0"/>
              <a:t>月＆</a:t>
            </a:r>
            <a:r>
              <a:rPr lang="en-US" altLang="ja-JP" sz="2400" b="1" dirty="0"/>
              <a:t>4</a:t>
            </a:r>
            <a:r>
              <a:rPr lang="ja-JP" altLang="en-US" sz="2400" b="1" dirty="0"/>
              <a:t>月</a:t>
            </a:r>
            <a:endParaRPr kumimoji="1" lang="ja-JP" altLang="en-US" sz="2400" b="1" dirty="0"/>
          </a:p>
        </p:txBody>
      </p:sp>
      <p:sp>
        <p:nvSpPr>
          <p:cNvPr id="15" name="吹き出し: 四角形 14">
            <a:extLst>
              <a:ext uri="{FF2B5EF4-FFF2-40B4-BE49-F238E27FC236}">
                <a16:creationId xmlns:a16="http://schemas.microsoft.com/office/drawing/2014/main" id="{276731CD-A705-4A9A-918D-5358C52CE522}"/>
              </a:ext>
            </a:extLst>
          </p:cNvPr>
          <p:cNvSpPr/>
          <p:nvPr/>
        </p:nvSpPr>
        <p:spPr>
          <a:xfrm>
            <a:off x="2006978" y="5493594"/>
            <a:ext cx="2551134" cy="1119162"/>
          </a:xfrm>
          <a:prstGeom prst="wedgeRectCallout">
            <a:avLst>
              <a:gd name="adj1" fmla="val -2687"/>
              <a:gd name="adj2" fmla="val -89236"/>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b="1" dirty="0"/>
              <a:t>財団から補助金着金後</a:t>
            </a:r>
            <a:endParaRPr kumimoji="1" lang="en-US" altLang="ja-JP" b="1" dirty="0"/>
          </a:p>
          <a:p>
            <a:pPr algn="ctr"/>
            <a:r>
              <a:rPr kumimoji="1" lang="ja-JP" altLang="en-US" b="1" dirty="0"/>
              <a:t>プロジェクトの開始</a:t>
            </a:r>
            <a:endParaRPr kumimoji="1" lang="en-US" altLang="ja-JP" b="1" dirty="0"/>
          </a:p>
          <a:p>
            <a:pPr algn="ctr"/>
            <a:r>
              <a:rPr lang="en-US" altLang="ja-JP" b="1" dirty="0"/>
              <a:t>9</a:t>
            </a:r>
            <a:r>
              <a:rPr lang="ja-JP" altLang="en-US" b="1" dirty="0"/>
              <a:t>月中旬以降</a:t>
            </a:r>
            <a:endParaRPr kumimoji="1" lang="ja-JP" altLang="en-US" b="1" dirty="0"/>
          </a:p>
        </p:txBody>
      </p:sp>
      <p:sp>
        <p:nvSpPr>
          <p:cNvPr id="19" name="フローチャート: 結合子 18">
            <a:extLst>
              <a:ext uri="{FF2B5EF4-FFF2-40B4-BE49-F238E27FC236}">
                <a16:creationId xmlns:a16="http://schemas.microsoft.com/office/drawing/2014/main" id="{92185C68-985A-4FEC-8791-9C90CAF23EF9}"/>
              </a:ext>
            </a:extLst>
          </p:cNvPr>
          <p:cNvSpPr/>
          <p:nvPr/>
        </p:nvSpPr>
        <p:spPr>
          <a:xfrm>
            <a:off x="3282545" y="4683179"/>
            <a:ext cx="650100" cy="486956"/>
          </a:xfrm>
          <a:prstGeom prst="flowChartConnector">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矢印: ストライプ 10">
            <a:extLst>
              <a:ext uri="{FF2B5EF4-FFF2-40B4-BE49-F238E27FC236}">
                <a16:creationId xmlns:a16="http://schemas.microsoft.com/office/drawing/2014/main" id="{22B98554-F6E5-46EB-90C1-B6F77649F6BA}"/>
              </a:ext>
            </a:extLst>
          </p:cNvPr>
          <p:cNvSpPr/>
          <p:nvPr/>
        </p:nvSpPr>
        <p:spPr>
          <a:xfrm>
            <a:off x="9237766" y="2529721"/>
            <a:ext cx="2360836" cy="1478459"/>
          </a:xfrm>
          <a:prstGeom prst="stripedRightArrow">
            <a:avLst>
              <a:gd name="adj1" fmla="val 50000"/>
              <a:gd name="adj2" fmla="val 4836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b="1" dirty="0">
                <a:solidFill>
                  <a:schemeClr val="tx1"/>
                </a:solidFill>
              </a:rPr>
              <a:t>承認手続期間</a:t>
            </a:r>
            <a:r>
              <a:rPr kumimoji="1" lang="en-US" altLang="ja-JP" sz="2000" b="1" dirty="0">
                <a:solidFill>
                  <a:schemeClr val="tx1"/>
                </a:solidFill>
              </a:rPr>
              <a:t>5</a:t>
            </a:r>
            <a:r>
              <a:rPr kumimoji="1" lang="ja-JP" altLang="en-US" sz="2000" b="1" dirty="0">
                <a:solidFill>
                  <a:schemeClr val="tx1"/>
                </a:solidFill>
              </a:rPr>
              <a:t>月＆</a:t>
            </a:r>
            <a:r>
              <a:rPr kumimoji="1" lang="en-US" altLang="ja-JP" sz="2000" b="1" dirty="0">
                <a:solidFill>
                  <a:schemeClr val="tx1"/>
                </a:solidFill>
              </a:rPr>
              <a:t>6</a:t>
            </a:r>
            <a:r>
              <a:rPr kumimoji="1" lang="ja-JP" altLang="en-US" sz="2000" b="1" dirty="0">
                <a:solidFill>
                  <a:schemeClr val="tx1"/>
                </a:solidFill>
              </a:rPr>
              <a:t>月</a:t>
            </a:r>
          </a:p>
        </p:txBody>
      </p:sp>
      <p:pic>
        <p:nvPicPr>
          <p:cNvPr id="16" name="図 15" descr="テキスト, ロゴ&#10;&#10;自動的に生成された説明">
            <a:extLst>
              <a:ext uri="{FF2B5EF4-FFF2-40B4-BE49-F238E27FC236}">
                <a16:creationId xmlns:a16="http://schemas.microsoft.com/office/drawing/2014/main" id="{6651AFE2-B516-41B3-A52A-5ECDE89E0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24" y="185237"/>
            <a:ext cx="1626321" cy="612935"/>
          </a:xfrm>
          <a:prstGeom prst="rect">
            <a:avLst/>
          </a:prstGeom>
        </p:spPr>
      </p:pic>
      <p:graphicFrame>
        <p:nvGraphicFramePr>
          <p:cNvPr id="20" name="表 19">
            <a:extLst>
              <a:ext uri="{FF2B5EF4-FFF2-40B4-BE49-F238E27FC236}">
                <a16:creationId xmlns:a16="http://schemas.microsoft.com/office/drawing/2014/main" id="{FEB3E167-1FB2-4F30-A8E2-C97C3CBAFBAA}"/>
              </a:ext>
            </a:extLst>
          </p:cNvPr>
          <p:cNvGraphicFramePr>
            <a:graphicFrameLocks noGrp="1"/>
          </p:cNvGraphicFramePr>
          <p:nvPr/>
        </p:nvGraphicFramePr>
        <p:xfrm>
          <a:off x="1998986" y="245244"/>
          <a:ext cx="8194028" cy="492919"/>
        </p:xfrm>
        <a:graphic>
          <a:graphicData uri="http://schemas.openxmlformats.org/drawingml/2006/table">
            <a:tbl>
              <a:tblPr firstRow="1" bandRow="1">
                <a:tableStyleId>{5940675A-B579-460E-94D1-54222C63F5DA}</a:tableStyleId>
              </a:tblPr>
              <a:tblGrid>
                <a:gridCol w="8194028">
                  <a:extLst>
                    <a:ext uri="{9D8B030D-6E8A-4147-A177-3AD203B41FA5}">
                      <a16:colId xmlns:a16="http://schemas.microsoft.com/office/drawing/2014/main" val="1465501517"/>
                    </a:ext>
                  </a:extLst>
                </a:gridCol>
              </a:tblGrid>
              <a:tr h="492919">
                <a:tc>
                  <a:txBody>
                    <a:bodyPr/>
                    <a:lstStyle/>
                    <a:p>
                      <a:pPr algn="ctr"/>
                      <a:r>
                        <a:rPr kumimoji="1" lang="ja-JP" altLang="en-US" sz="2800" b="1" dirty="0">
                          <a:solidFill>
                            <a:srgbClr val="002060"/>
                          </a:solidFill>
                          <a:latin typeface="HG丸ｺﾞｼｯｸM-PRO" panose="020F0600000000000000" pitchFamily="50" charset="-128"/>
                          <a:ea typeface="HG丸ｺﾞｼｯｸM-PRO" panose="020F0600000000000000" pitchFamily="50" charset="-128"/>
                        </a:rPr>
                        <a:t>地区補助金の業務サイクル</a:t>
                      </a:r>
                    </a:p>
                  </a:txBody>
                  <a:tcPr marL="64294" marR="64294" marT="32147" marB="321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37324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5"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TotalTime>
  <Words>5388</Words>
  <Application>Microsoft Office PowerPoint</Application>
  <PresentationFormat>ワイド画面</PresentationFormat>
  <Paragraphs>514</Paragraphs>
  <Slides>34</Slides>
  <Notes>33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34</vt:i4>
      </vt:variant>
    </vt:vector>
  </HeadingPairs>
  <TitlesOfParts>
    <vt:vector size="42" baseType="lpstr">
      <vt:lpstr>HG丸ｺﾞｼｯｸM-PRO</vt:lpstr>
      <vt:lpstr>MS PGothic</vt:lpstr>
      <vt:lpstr>MS PMincho</vt: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７重点分野</vt:lpstr>
      <vt:lpstr>PowerPoint プレゼンテーション</vt:lpstr>
      <vt:lpstr>PowerPoint プレゼンテーション</vt:lpstr>
      <vt:lpstr>PowerPoint プレゼンテーション</vt:lpstr>
      <vt:lpstr>PowerPoint プレゼンテーション</vt:lpstr>
      <vt:lpstr>ローターアクトクラブの補助金活用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地域社会調査とは？</vt:lpstr>
      <vt:lpstr>地域社会調査の利点</vt:lpstr>
      <vt:lpstr>地域調査におけるヒント</vt:lpstr>
      <vt:lpstr>地域社会調査のための手法</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hirotour</dc:creator>
  <cp:lastModifiedBy>国際ロータリー2660</cp:lastModifiedBy>
  <cp:revision>108</cp:revision>
  <dcterms:created xsi:type="dcterms:W3CDTF">2022-07-15T02:05:17Z</dcterms:created>
  <dcterms:modified xsi:type="dcterms:W3CDTF">2022-08-31T01:45:52Z</dcterms:modified>
</cp:coreProperties>
</file>