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324" r:id="rId4"/>
    <p:sldId id="328" r:id="rId5"/>
    <p:sldId id="262" r:id="rId6"/>
    <p:sldId id="330" r:id="rId7"/>
    <p:sldId id="331"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64A892-571F-D047-A64C-27A369FD1E63}" v="2" dt="2022-08-07T03:00:43.48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1"/>
    <p:restoredTop sz="61690" autoAdjust="0"/>
  </p:normalViewPr>
  <p:slideViewPr>
    <p:cSldViewPr snapToGrid="0" snapToObjects="1">
      <p:cViewPr varScale="1">
        <p:scale>
          <a:sx n="70" d="100"/>
          <a:sy n="70" d="100"/>
        </p:scale>
        <p:origin x="1818" y="66"/>
      </p:cViewPr>
      <p:guideLst/>
    </p:cSldViewPr>
  </p:slideViewPr>
  <p:notesTextViewPr>
    <p:cViewPr>
      <p:scale>
        <a:sx n="1" d="1"/>
        <a:sy n="1" d="1"/>
      </p:scale>
      <p:origin x="0" y="0"/>
    </p:cViewPr>
  </p:notesTextViewPr>
  <p:notesViewPr>
    <p:cSldViewPr snapToGrid="0" snapToObjects="1">
      <p:cViewPr varScale="1">
        <p:scale>
          <a:sx n="71" d="100"/>
          <a:sy n="71" d="100"/>
        </p:scale>
        <p:origin x="2407"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E51838-BF6C-4AB3-8F78-984E9F6AC898}" type="doc">
      <dgm:prSet loTypeId="urn:microsoft.com/office/officeart/2005/8/layout/chevron1" loCatId="process" qsTypeId="urn:microsoft.com/office/officeart/2005/8/quickstyle/simple1" qsCatId="simple" csTypeId="urn:microsoft.com/office/officeart/2005/8/colors/accent1_2" csCatId="accent1" phldr="1"/>
      <dgm:spPr/>
    </dgm:pt>
    <dgm:pt modelId="{0F8BCC61-E5F8-4CAF-88EC-C33719DFF6CE}">
      <dgm:prSet phldrT="[テキスト]"/>
      <dgm:spPr/>
      <dgm:t>
        <a:bodyPr/>
        <a:lstStyle/>
        <a:p>
          <a:r>
            <a:rPr kumimoji="1" lang="ja-JP" altLang="en-US" dirty="0"/>
            <a:t>候補者募集</a:t>
          </a:r>
        </a:p>
      </dgm:t>
    </dgm:pt>
    <dgm:pt modelId="{E6F0BE3C-C9EC-45E3-9A52-37B7F7A1DBA6}" type="parTrans" cxnId="{37E1B3D5-0F79-4B00-B736-913B6267F50A}">
      <dgm:prSet/>
      <dgm:spPr/>
      <dgm:t>
        <a:bodyPr/>
        <a:lstStyle/>
        <a:p>
          <a:endParaRPr kumimoji="1" lang="ja-JP" altLang="en-US"/>
        </a:p>
      </dgm:t>
    </dgm:pt>
    <dgm:pt modelId="{98C279A8-3EAA-484B-9FEA-CE7AC2A63E21}" type="sibTrans" cxnId="{37E1B3D5-0F79-4B00-B736-913B6267F50A}">
      <dgm:prSet/>
      <dgm:spPr/>
      <dgm:t>
        <a:bodyPr/>
        <a:lstStyle/>
        <a:p>
          <a:endParaRPr kumimoji="1" lang="ja-JP" altLang="en-US"/>
        </a:p>
      </dgm:t>
    </dgm:pt>
    <dgm:pt modelId="{8B6FC2DF-67A1-47B2-8EE9-7E56EF6F2A5C}">
      <dgm:prSet phldrT="[テキスト]"/>
      <dgm:spPr/>
      <dgm:t>
        <a:bodyPr/>
        <a:lstStyle/>
        <a:p>
          <a:r>
            <a:rPr kumimoji="1" lang="ja-JP" altLang="en-US" dirty="0"/>
            <a:t>選考</a:t>
          </a:r>
        </a:p>
      </dgm:t>
    </dgm:pt>
    <dgm:pt modelId="{16592A98-388C-497A-90EA-261DC36E63D1}" type="parTrans" cxnId="{D918ACA6-3B00-4C7F-809D-990005A2C8A1}">
      <dgm:prSet/>
      <dgm:spPr/>
      <dgm:t>
        <a:bodyPr/>
        <a:lstStyle/>
        <a:p>
          <a:endParaRPr kumimoji="1" lang="ja-JP" altLang="en-US"/>
        </a:p>
      </dgm:t>
    </dgm:pt>
    <dgm:pt modelId="{77AECB65-B39B-4057-AE2E-A4E391E63D3E}" type="sibTrans" cxnId="{D918ACA6-3B00-4C7F-809D-990005A2C8A1}">
      <dgm:prSet/>
      <dgm:spPr/>
      <dgm:t>
        <a:bodyPr/>
        <a:lstStyle/>
        <a:p>
          <a:endParaRPr kumimoji="1" lang="ja-JP" altLang="en-US"/>
        </a:p>
      </dgm:t>
    </dgm:pt>
    <dgm:pt modelId="{0493D501-D266-4A56-95E4-C4D1AC252614}">
      <dgm:prSet phldrT="[テキスト]"/>
      <dgm:spPr/>
      <dgm:t>
        <a:bodyPr/>
        <a:lstStyle/>
        <a:p>
          <a:r>
            <a:rPr kumimoji="1" lang="ja-JP" altLang="en-US" dirty="0"/>
            <a:t>最終候補者</a:t>
          </a:r>
        </a:p>
      </dgm:t>
    </dgm:pt>
    <dgm:pt modelId="{90123B20-AC2B-4BBE-B97D-42F3C5467041}" type="parTrans" cxnId="{9CBA7C41-4670-4F7D-A7B7-4FFC41A8F3FC}">
      <dgm:prSet/>
      <dgm:spPr/>
      <dgm:t>
        <a:bodyPr/>
        <a:lstStyle/>
        <a:p>
          <a:endParaRPr kumimoji="1" lang="ja-JP" altLang="en-US"/>
        </a:p>
      </dgm:t>
    </dgm:pt>
    <dgm:pt modelId="{516D29A8-29EE-4F46-BADB-259647626DD6}" type="sibTrans" cxnId="{9CBA7C41-4670-4F7D-A7B7-4FFC41A8F3FC}">
      <dgm:prSet/>
      <dgm:spPr/>
      <dgm:t>
        <a:bodyPr/>
        <a:lstStyle/>
        <a:p>
          <a:endParaRPr kumimoji="1" lang="ja-JP" altLang="en-US"/>
        </a:p>
      </dgm:t>
    </dgm:pt>
    <dgm:pt modelId="{580A2005-A5D4-43EA-B473-B4018F575550}" type="pres">
      <dgm:prSet presAssocID="{AEE51838-BF6C-4AB3-8F78-984E9F6AC898}" presName="Name0" presStyleCnt="0">
        <dgm:presLayoutVars>
          <dgm:dir/>
          <dgm:animLvl val="lvl"/>
          <dgm:resizeHandles val="exact"/>
        </dgm:presLayoutVars>
      </dgm:prSet>
      <dgm:spPr/>
    </dgm:pt>
    <dgm:pt modelId="{4EAEECAB-D34E-490A-A42B-C5FC7FECB56B}" type="pres">
      <dgm:prSet presAssocID="{0F8BCC61-E5F8-4CAF-88EC-C33719DFF6CE}" presName="parTxOnly" presStyleLbl="node1" presStyleIdx="0" presStyleCnt="3">
        <dgm:presLayoutVars>
          <dgm:chMax val="0"/>
          <dgm:chPref val="0"/>
          <dgm:bulletEnabled val="1"/>
        </dgm:presLayoutVars>
      </dgm:prSet>
      <dgm:spPr/>
    </dgm:pt>
    <dgm:pt modelId="{5CFC624B-8DA6-402B-9269-FAD90FAE5939}" type="pres">
      <dgm:prSet presAssocID="{98C279A8-3EAA-484B-9FEA-CE7AC2A63E21}" presName="parTxOnlySpace" presStyleCnt="0"/>
      <dgm:spPr/>
    </dgm:pt>
    <dgm:pt modelId="{C351E53E-232B-47C6-8AFB-6191CE964BE3}" type="pres">
      <dgm:prSet presAssocID="{8B6FC2DF-67A1-47B2-8EE9-7E56EF6F2A5C}" presName="parTxOnly" presStyleLbl="node1" presStyleIdx="1" presStyleCnt="3">
        <dgm:presLayoutVars>
          <dgm:chMax val="0"/>
          <dgm:chPref val="0"/>
          <dgm:bulletEnabled val="1"/>
        </dgm:presLayoutVars>
      </dgm:prSet>
      <dgm:spPr/>
    </dgm:pt>
    <dgm:pt modelId="{0BA1951F-911D-45A4-B1B1-B74F912C18A9}" type="pres">
      <dgm:prSet presAssocID="{77AECB65-B39B-4057-AE2E-A4E391E63D3E}" presName="parTxOnlySpace" presStyleCnt="0"/>
      <dgm:spPr/>
    </dgm:pt>
    <dgm:pt modelId="{4A861B77-0E56-4979-905B-E7EA02D4DFFD}" type="pres">
      <dgm:prSet presAssocID="{0493D501-D266-4A56-95E4-C4D1AC252614}" presName="parTxOnly" presStyleLbl="node1" presStyleIdx="2" presStyleCnt="3">
        <dgm:presLayoutVars>
          <dgm:chMax val="0"/>
          <dgm:chPref val="0"/>
          <dgm:bulletEnabled val="1"/>
        </dgm:presLayoutVars>
      </dgm:prSet>
      <dgm:spPr/>
    </dgm:pt>
  </dgm:ptLst>
  <dgm:cxnLst>
    <dgm:cxn modelId="{9CBA7C41-4670-4F7D-A7B7-4FFC41A8F3FC}" srcId="{AEE51838-BF6C-4AB3-8F78-984E9F6AC898}" destId="{0493D501-D266-4A56-95E4-C4D1AC252614}" srcOrd="2" destOrd="0" parTransId="{90123B20-AC2B-4BBE-B97D-42F3C5467041}" sibTransId="{516D29A8-29EE-4F46-BADB-259647626DD6}"/>
    <dgm:cxn modelId="{D14D9789-A3B0-4342-B14C-D64D70C4B2EE}" type="presOf" srcId="{0493D501-D266-4A56-95E4-C4D1AC252614}" destId="{4A861B77-0E56-4979-905B-E7EA02D4DFFD}" srcOrd="0" destOrd="0" presId="urn:microsoft.com/office/officeart/2005/8/layout/chevron1"/>
    <dgm:cxn modelId="{D918ACA6-3B00-4C7F-809D-990005A2C8A1}" srcId="{AEE51838-BF6C-4AB3-8F78-984E9F6AC898}" destId="{8B6FC2DF-67A1-47B2-8EE9-7E56EF6F2A5C}" srcOrd="1" destOrd="0" parTransId="{16592A98-388C-497A-90EA-261DC36E63D1}" sibTransId="{77AECB65-B39B-4057-AE2E-A4E391E63D3E}"/>
    <dgm:cxn modelId="{A8792BC9-EFE4-473F-8F21-544CF93CDE3E}" type="presOf" srcId="{0F8BCC61-E5F8-4CAF-88EC-C33719DFF6CE}" destId="{4EAEECAB-D34E-490A-A42B-C5FC7FECB56B}" srcOrd="0" destOrd="0" presId="urn:microsoft.com/office/officeart/2005/8/layout/chevron1"/>
    <dgm:cxn modelId="{37E1B3D5-0F79-4B00-B736-913B6267F50A}" srcId="{AEE51838-BF6C-4AB3-8F78-984E9F6AC898}" destId="{0F8BCC61-E5F8-4CAF-88EC-C33719DFF6CE}" srcOrd="0" destOrd="0" parTransId="{E6F0BE3C-C9EC-45E3-9A52-37B7F7A1DBA6}" sibTransId="{98C279A8-3EAA-484B-9FEA-CE7AC2A63E21}"/>
    <dgm:cxn modelId="{9CE3D5F3-A34D-4AE0-82BE-7712430CB6B9}" type="presOf" srcId="{8B6FC2DF-67A1-47B2-8EE9-7E56EF6F2A5C}" destId="{C351E53E-232B-47C6-8AFB-6191CE964BE3}" srcOrd="0" destOrd="0" presId="urn:microsoft.com/office/officeart/2005/8/layout/chevron1"/>
    <dgm:cxn modelId="{2B2B11F4-7722-45B5-8241-A1FC278DAFDF}" type="presOf" srcId="{AEE51838-BF6C-4AB3-8F78-984E9F6AC898}" destId="{580A2005-A5D4-43EA-B473-B4018F575550}" srcOrd="0" destOrd="0" presId="urn:microsoft.com/office/officeart/2005/8/layout/chevron1"/>
    <dgm:cxn modelId="{EAE5C50E-4E34-4757-9051-2E9593A0E7F6}" type="presParOf" srcId="{580A2005-A5D4-43EA-B473-B4018F575550}" destId="{4EAEECAB-D34E-490A-A42B-C5FC7FECB56B}" srcOrd="0" destOrd="0" presId="urn:microsoft.com/office/officeart/2005/8/layout/chevron1"/>
    <dgm:cxn modelId="{ABC68C31-D435-40B2-9390-353CE828CBB7}" type="presParOf" srcId="{580A2005-A5D4-43EA-B473-B4018F575550}" destId="{5CFC624B-8DA6-402B-9269-FAD90FAE5939}" srcOrd="1" destOrd="0" presId="urn:microsoft.com/office/officeart/2005/8/layout/chevron1"/>
    <dgm:cxn modelId="{6B2BAD9B-6EDD-4F75-B5F9-989C46F625F8}" type="presParOf" srcId="{580A2005-A5D4-43EA-B473-B4018F575550}" destId="{C351E53E-232B-47C6-8AFB-6191CE964BE3}" srcOrd="2" destOrd="0" presId="urn:microsoft.com/office/officeart/2005/8/layout/chevron1"/>
    <dgm:cxn modelId="{6DE94074-3538-4D05-B285-2BA3E9638F23}" type="presParOf" srcId="{580A2005-A5D4-43EA-B473-B4018F575550}" destId="{0BA1951F-911D-45A4-B1B1-B74F912C18A9}" srcOrd="3" destOrd="0" presId="urn:microsoft.com/office/officeart/2005/8/layout/chevron1"/>
    <dgm:cxn modelId="{4395AE85-D9E8-46C8-9817-D96E5B79B5D8}" type="presParOf" srcId="{580A2005-A5D4-43EA-B473-B4018F575550}" destId="{4A861B77-0E56-4979-905B-E7EA02D4DFFD}"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EECAB-D34E-490A-A42B-C5FC7FECB56B}">
      <dsp:nvSpPr>
        <dsp:cNvPr id="0" name=""/>
        <dsp:cNvSpPr/>
      </dsp:nvSpPr>
      <dsp:spPr>
        <a:xfrm>
          <a:off x="2381" y="420307"/>
          <a:ext cx="2901156" cy="116046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kumimoji="1" lang="ja-JP" altLang="en-US" sz="2500" kern="1200" dirty="0"/>
            <a:t>候補者募集</a:t>
          </a:r>
        </a:p>
      </dsp:txBody>
      <dsp:txXfrm>
        <a:off x="582612" y="420307"/>
        <a:ext cx="1740694" cy="1160462"/>
      </dsp:txXfrm>
    </dsp:sp>
    <dsp:sp modelId="{C351E53E-232B-47C6-8AFB-6191CE964BE3}">
      <dsp:nvSpPr>
        <dsp:cNvPr id="0" name=""/>
        <dsp:cNvSpPr/>
      </dsp:nvSpPr>
      <dsp:spPr>
        <a:xfrm>
          <a:off x="2613421" y="420307"/>
          <a:ext cx="2901156" cy="116046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kumimoji="1" lang="ja-JP" altLang="en-US" sz="2500" kern="1200" dirty="0"/>
            <a:t>選考</a:t>
          </a:r>
        </a:p>
      </dsp:txBody>
      <dsp:txXfrm>
        <a:off x="3193652" y="420307"/>
        <a:ext cx="1740694" cy="1160462"/>
      </dsp:txXfrm>
    </dsp:sp>
    <dsp:sp modelId="{4A861B77-0E56-4979-905B-E7EA02D4DFFD}">
      <dsp:nvSpPr>
        <dsp:cNvPr id="0" name=""/>
        <dsp:cNvSpPr/>
      </dsp:nvSpPr>
      <dsp:spPr>
        <a:xfrm>
          <a:off x="5224462" y="420307"/>
          <a:ext cx="2901156" cy="116046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kumimoji="1" lang="ja-JP" altLang="en-US" sz="2500" kern="1200" dirty="0"/>
            <a:t>最終候補者</a:t>
          </a:r>
        </a:p>
      </dsp:txBody>
      <dsp:txXfrm>
        <a:off x="5804693" y="420307"/>
        <a:ext cx="1740694" cy="116046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9A25B-E65F-9A4C-99A8-15189A2DED03}" type="datetimeFigureOut">
              <a:rPr kumimoji="1" lang="ja-JP" altLang="en-US" smtClean="0"/>
              <a:t>2022/9/8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78EC63-EDA4-844F-88CD-541FA3EAE3A7}" type="slidenum">
              <a:rPr kumimoji="1" lang="ja-JP" altLang="en-US" smtClean="0"/>
              <a:t>‹#›</a:t>
            </a:fld>
            <a:endParaRPr kumimoji="1" lang="ja-JP" altLang="en-US"/>
          </a:p>
        </p:txBody>
      </p:sp>
    </p:spTree>
    <p:extLst>
      <p:ext uri="{BB962C8B-B14F-4D97-AF65-F5344CB8AC3E}">
        <p14:creationId xmlns:p14="http://schemas.microsoft.com/office/powerpoint/2010/main" val="14461692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それでは奨学金小委員会より本日の発表をさせていただきます。</a:t>
            </a:r>
            <a:endParaRPr kumimoji="1" lang="en-US" altLang="ja-JP" dirty="0"/>
          </a:p>
          <a:p>
            <a:r>
              <a:rPr kumimoji="1" lang="ja-JP" altLang="en-US" dirty="0"/>
              <a:t>発表者の奨学金小委員会委員長の塚本が今回出席できなかったため、奨学金小委員会委員の〇〇が替りに発表します。</a:t>
            </a:r>
            <a:endParaRPr kumimoji="1" lang="en-US" altLang="ja-JP" dirty="0"/>
          </a:p>
          <a:p>
            <a:r>
              <a:rPr kumimoji="1" lang="ja-JP" altLang="en-US" dirty="0"/>
              <a:t>よろしくお願いします。</a:t>
            </a:r>
            <a:endParaRPr kumimoji="1" lang="en-US" altLang="ja-JP" dirty="0"/>
          </a:p>
          <a:p>
            <a:r>
              <a:rPr kumimoji="1" lang="ja-JP" altLang="en-US" dirty="0"/>
              <a:t>本日の発表テーマですが、現在募集がスタートしたばかりのグローバル補助金を使った奨学金プログラムについて説明いたします。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1</a:t>
            </a:fld>
            <a:endParaRPr kumimoji="1" lang="ja-JP" altLang="en-US"/>
          </a:p>
        </p:txBody>
      </p:sp>
    </p:spTree>
    <p:extLst>
      <p:ext uri="{BB962C8B-B14F-4D97-AF65-F5344CB8AC3E}">
        <p14:creationId xmlns:p14="http://schemas.microsoft.com/office/powerpoint/2010/main" val="1876848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本日発表する内容はまず最初にグローバル補助金奨学生とは、次に募集要項について、</a:t>
            </a:r>
            <a:r>
              <a:rPr kumimoji="1" lang="en-US" altLang="ja-JP" dirty="0"/>
              <a:t>3</a:t>
            </a:r>
            <a:r>
              <a:rPr kumimoji="1" lang="ja-JP" altLang="en-US" dirty="0"/>
              <a:t>番目にスポンサークラブの役割、</a:t>
            </a:r>
            <a:r>
              <a:rPr kumimoji="1" lang="en-US" altLang="ja-JP" dirty="0"/>
              <a:t>4</a:t>
            </a:r>
            <a:r>
              <a:rPr kumimoji="1" lang="ja-JP" altLang="en-US" dirty="0"/>
              <a:t>番目に今回ご出席の皆様へのお願い</a:t>
            </a:r>
            <a:endParaRPr kumimoji="1" lang="en-US" altLang="ja-JP" dirty="0"/>
          </a:p>
          <a:p>
            <a:r>
              <a:rPr kumimoji="1" lang="ja-JP" altLang="en-US" dirty="0"/>
              <a:t>そして最後に今回の発表のメインであるグローバル奨学生で帰国したばかりの上砂君に留学中のお話をしていただきます。</a:t>
            </a:r>
            <a:endParaRPr kumimoji="1" lang="en-US" altLang="ja-JP" dirty="0"/>
          </a:p>
          <a:p>
            <a:r>
              <a:rPr kumimoji="1" lang="ja-JP" altLang="en-US" dirty="0"/>
              <a:t>最後までお付き合いのほどよろしくお願いします。</a:t>
            </a:r>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2</a:t>
            </a:fld>
            <a:endParaRPr kumimoji="1" lang="ja-JP" altLang="en-US"/>
          </a:p>
        </p:txBody>
      </p:sp>
    </p:spTree>
    <p:extLst>
      <p:ext uri="{BB962C8B-B14F-4D97-AF65-F5344CB8AC3E}">
        <p14:creationId xmlns:p14="http://schemas.microsoft.com/office/powerpoint/2010/main" val="2945865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それではグローバル補助金奨学生についてご説明いたします。</a:t>
            </a:r>
            <a:endParaRPr kumimoji="1" lang="en-US" altLang="ja-JP" dirty="0"/>
          </a:p>
          <a:p>
            <a:r>
              <a:rPr kumimoji="1" lang="ja-JP" altLang="en-US"/>
              <a:t>名前の通り、グローバル補助金を使った奨学金です。</a:t>
            </a:r>
            <a:endParaRPr kumimoji="1" lang="en-US" altLang="ja-JP" dirty="0"/>
          </a:p>
          <a:p>
            <a:r>
              <a:rPr kumimoji="1" lang="ja-JP" altLang="en-US"/>
              <a:t>グローバル補助金を使いますので、</a:t>
            </a:r>
            <a:r>
              <a:rPr kumimoji="1" lang="en-US" altLang="ja-JP" dirty="0"/>
              <a:t>DDF</a:t>
            </a:r>
            <a:r>
              <a:rPr kumimoji="1" lang="ja-JP" altLang="en-US"/>
              <a:t>と</a:t>
            </a:r>
            <a:r>
              <a:rPr kumimoji="1" lang="en-US" altLang="ja-JP" dirty="0"/>
              <a:t>WF</a:t>
            </a:r>
            <a:r>
              <a:rPr kumimoji="1" lang="ja-JP" altLang="en-US"/>
              <a:t>が財源となります。</a:t>
            </a:r>
            <a:endParaRPr kumimoji="1" lang="en-US" altLang="ja-JP" dirty="0"/>
          </a:p>
          <a:p>
            <a:r>
              <a:rPr kumimoji="1" lang="ja-JP" altLang="en-US"/>
              <a:t>奨学生を送り出す側のスポンサークラブと受け入れる側のホストクラブが代表提唱クラブとしてグローバル補助金を申請します。</a:t>
            </a:r>
            <a:endParaRPr kumimoji="1" lang="en-US" altLang="ja-JP" dirty="0"/>
          </a:p>
          <a:p>
            <a:r>
              <a:rPr kumimoji="1" lang="ja-JP" altLang="en-US"/>
              <a:t>（</a:t>
            </a:r>
            <a:r>
              <a:rPr kumimoji="1" lang="en-US" altLang="ja-JP" dirty="0"/>
              <a:t>※</a:t>
            </a:r>
            <a:r>
              <a:rPr kumimoji="1" lang="ja-JP" altLang="en-US"/>
              <a:t>の説明）なお、当地区ではスポンサークラブは拠出金０で</a:t>
            </a:r>
            <a:r>
              <a:rPr kumimoji="1" lang="en-US" altLang="ja-JP" dirty="0"/>
              <a:t>DDF</a:t>
            </a:r>
            <a:r>
              <a:rPr kumimoji="1" lang="ja-JP" altLang="en-US"/>
              <a:t>と</a:t>
            </a:r>
            <a:r>
              <a:rPr kumimoji="1" lang="en-US" altLang="ja-JP" dirty="0"/>
              <a:t>WF</a:t>
            </a:r>
            <a:r>
              <a:rPr kumimoji="1" lang="ja-JP" altLang="en-US"/>
              <a:t>で</a:t>
            </a:r>
            <a:r>
              <a:rPr kumimoji="1" lang="en-US" altLang="ja-JP" dirty="0"/>
              <a:t>100</a:t>
            </a:r>
            <a:r>
              <a:rPr kumimoji="1" lang="ja-JP" altLang="en-US"/>
              <a:t>％拠出します。申請には必ずスポンサーホスト両クラブとも代表提唱者</a:t>
            </a:r>
            <a:r>
              <a:rPr kumimoji="1" lang="en-US" altLang="ja-JP" dirty="0"/>
              <a:t>1</a:t>
            </a:r>
            <a:r>
              <a:rPr kumimoji="1" lang="ja-JP" altLang="en-US"/>
              <a:t>名、副代表提唱者</a:t>
            </a:r>
            <a:r>
              <a:rPr kumimoji="1" lang="en-US" altLang="ja-JP" dirty="0"/>
              <a:t>2</a:t>
            </a:r>
            <a:r>
              <a:rPr kumimoji="1" lang="ja-JP" altLang="en-US"/>
              <a:t>名の人選が必要です。奨学生の渡航が翌年８月以降になりますのでロータリー年度をまたぐ事業となりますので人選にはご注意願います。</a:t>
            </a:r>
            <a:endParaRPr kumimoji="1" lang="en-US" altLang="ja-JP" dirty="0"/>
          </a:p>
          <a:p>
            <a:r>
              <a:rPr kumimoji="1" lang="ja-JP" altLang="en-US"/>
              <a:t>奨学生の応募条件は学士号取得以上で留学先大学院での専攻が７重点分野であることが必要です。もちろん大学院の授業についていける語学力も必要です。</a:t>
            </a:r>
            <a:endParaRPr kumimoji="1" lang="en-US" altLang="ja-JP" dirty="0"/>
          </a:p>
          <a:p>
            <a:r>
              <a:rPr kumimoji="1" lang="ja-JP" altLang="en-US"/>
              <a:t>奨学生の最終候補者は地区幹部とロータリー財団委員会で選考します。</a:t>
            </a:r>
            <a:endParaRPr kumimoji="1" lang="en-US" altLang="ja-JP" dirty="0"/>
          </a:p>
          <a:p>
            <a:r>
              <a:rPr kumimoji="1" lang="ja-JP" altLang="en-US"/>
              <a:t>奨学金はグローバル補助金の条件である</a:t>
            </a:r>
            <a:r>
              <a:rPr kumimoji="1" lang="en-US" altLang="ja-JP" dirty="0"/>
              <a:t>30,000</a:t>
            </a:r>
            <a:r>
              <a:rPr kumimoji="1" lang="ja-JP" altLang="en-US"/>
              <a:t>ドル以上授業料はもちろんのこと渡航費、生活費も対象となります。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3</a:t>
            </a:fld>
            <a:endParaRPr kumimoji="1" lang="ja-JP" altLang="en-US"/>
          </a:p>
        </p:txBody>
      </p:sp>
    </p:spTree>
    <p:extLst>
      <p:ext uri="{BB962C8B-B14F-4D97-AF65-F5344CB8AC3E}">
        <p14:creationId xmlns:p14="http://schemas.microsoft.com/office/powerpoint/2010/main" val="3314430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募集期間ですが９月１日</a:t>
            </a:r>
            <a:r>
              <a:rPr kumimoji="1" lang="en-US" altLang="ja-JP" dirty="0"/>
              <a:t>〜</a:t>
            </a:r>
            <a:r>
              <a:rPr kumimoji="1" lang="ja-JP" altLang="en-US"/>
              <a:t>１０月３１日まで募集要項は地区</a:t>
            </a:r>
            <a:r>
              <a:rPr kumimoji="1" lang="en-US" altLang="ja-JP" dirty="0"/>
              <a:t>HP</a:t>
            </a:r>
            <a:r>
              <a:rPr kumimoji="1" lang="ja-JP" altLang="en-US"/>
              <a:t>とガバナー月信９月号に掲載しています。</a:t>
            </a:r>
            <a:endParaRPr kumimoji="1" lang="en-US" altLang="ja-JP" dirty="0"/>
          </a:p>
          <a:p>
            <a:r>
              <a:rPr kumimoji="1" lang="en-US" altLang="ja-JP" dirty="0"/>
              <a:t>11</a:t>
            </a:r>
            <a:r>
              <a:rPr kumimoji="1" lang="ja-JP" altLang="en-US"/>
              <a:t>月</a:t>
            </a:r>
            <a:r>
              <a:rPr kumimoji="1" lang="en-US" altLang="ja-JP" dirty="0"/>
              <a:t>2</a:t>
            </a:r>
            <a:r>
              <a:rPr kumimoji="1" lang="ja-JP" altLang="en-US"/>
              <a:t>日に応募者多数の場合書類選考、</a:t>
            </a:r>
            <a:r>
              <a:rPr kumimoji="1" lang="en-US" altLang="ja-JP" dirty="0"/>
              <a:t>11</a:t>
            </a:r>
            <a:r>
              <a:rPr kumimoji="1" lang="ja-JP" altLang="en-US"/>
              <a:t>月</a:t>
            </a:r>
            <a:r>
              <a:rPr kumimoji="1" lang="en-US" altLang="ja-JP" dirty="0"/>
              <a:t>6</a:t>
            </a:r>
            <a:r>
              <a:rPr kumimoji="1" lang="ja-JP" altLang="en-US"/>
              <a:t>日に最終面接を実施し１週間程度で合格者発表します。</a:t>
            </a:r>
            <a:endParaRPr kumimoji="1" lang="en-US" altLang="ja-JP" dirty="0"/>
          </a:p>
          <a:p>
            <a:r>
              <a:rPr kumimoji="1" lang="ja-JP" altLang="en-US"/>
              <a:t>各クラブにもグローバル奨学生の応募者から問い合わせが来るかもしれませんので、ガバナー事務所にその場合ご連絡願います。</a:t>
            </a:r>
            <a:endParaRPr kumimoji="1" lang="en-US" altLang="ja-JP" dirty="0"/>
          </a:p>
          <a:p>
            <a:r>
              <a:rPr kumimoji="1" lang="ja-JP" altLang="en-US"/>
              <a:t>合格した最終候補者はスポンサークラブ募集の為の</a:t>
            </a:r>
            <a:r>
              <a:rPr kumimoji="1" lang="en-US" altLang="ja-JP" dirty="0"/>
              <a:t>PR</a:t>
            </a:r>
            <a:r>
              <a:rPr kumimoji="1" lang="ja-JP" altLang="en-US"/>
              <a:t>動画に出演してもらい地区</a:t>
            </a:r>
            <a:r>
              <a:rPr kumimoji="1" lang="en-US" altLang="ja-JP" dirty="0"/>
              <a:t>HP</a:t>
            </a:r>
            <a:r>
              <a:rPr kumimoji="1" lang="ja-JP" altLang="en-US"/>
              <a:t>に掲載します。</a:t>
            </a:r>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4</a:t>
            </a:fld>
            <a:endParaRPr kumimoji="1" lang="ja-JP" altLang="en-US"/>
          </a:p>
        </p:txBody>
      </p:sp>
    </p:spTree>
    <p:extLst>
      <p:ext uri="{BB962C8B-B14F-4D97-AF65-F5344CB8AC3E}">
        <p14:creationId xmlns:p14="http://schemas.microsoft.com/office/powerpoint/2010/main" val="2906035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次にスポンサークラブの役割について説明します。</a:t>
            </a:r>
            <a:endParaRPr kumimoji="1" lang="en-US" altLang="ja-JP" dirty="0"/>
          </a:p>
          <a:p>
            <a:r>
              <a:rPr kumimoji="1" lang="ja-JP" altLang="en-US"/>
              <a:t>スポンサークラブは年末から</a:t>
            </a:r>
            <a:r>
              <a:rPr kumimoji="1" lang="en-US" altLang="ja-JP" dirty="0"/>
              <a:t>1</a:t>
            </a:r>
            <a:r>
              <a:rPr kumimoji="1" lang="ja-JP" altLang="en-US"/>
              <a:t>月末にかけて募集します。</a:t>
            </a:r>
            <a:endParaRPr kumimoji="1" lang="en-US" altLang="ja-JP" dirty="0"/>
          </a:p>
          <a:p>
            <a:r>
              <a:rPr kumimoji="1" lang="ja-JP" altLang="en-US"/>
              <a:t>最初に代表提唱者１名と副代表提唱者２名を人選して頂き、マイロータリーからのグローバル補助金申請</a:t>
            </a:r>
            <a:r>
              <a:rPr kumimoji="1" lang="en-US" altLang="ja-JP" dirty="0"/>
              <a:t>〜</a:t>
            </a:r>
            <a:r>
              <a:rPr kumimoji="1" lang="ja-JP" altLang="en-US"/>
              <a:t>承認</a:t>
            </a:r>
            <a:r>
              <a:rPr kumimoji="1" lang="en-US" altLang="ja-JP" dirty="0"/>
              <a:t>〜</a:t>
            </a:r>
            <a:r>
              <a:rPr kumimoji="1" lang="ja-JP" altLang="en-US"/>
              <a:t>送金受入まで担当いただきます。</a:t>
            </a:r>
            <a:endParaRPr kumimoji="1" lang="en-US" altLang="ja-JP" dirty="0"/>
          </a:p>
          <a:p>
            <a:r>
              <a:rPr kumimoji="1" lang="ja-JP" altLang="en-US"/>
              <a:t>申請内容と共同提唱するホストクラブの選定など奨学金小委員会でフォローさせて頂きます。</a:t>
            </a:r>
            <a:endParaRPr kumimoji="1" lang="en-US" altLang="ja-JP" dirty="0"/>
          </a:p>
          <a:p>
            <a:r>
              <a:rPr kumimoji="1" lang="ja-JP" altLang="en-US"/>
              <a:t>次に留学中の奨学生との連絡維持、経費関係のチェックです。</a:t>
            </a:r>
            <a:r>
              <a:rPr kumimoji="1" lang="en-US" altLang="ja-JP" dirty="0"/>
              <a:t>75</a:t>
            </a:r>
            <a:r>
              <a:rPr kumimoji="1" lang="ja-JP" altLang="en-US"/>
              <a:t>ドル以上は領収書が必要になります。また奨学金対象にならない費用との仕分けも必要のなるかと思います。</a:t>
            </a:r>
            <a:endParaRPr kumimoji="1" lang="en-US" altLang="ja-JP" dirty="0"/>
          </a:p>
          <a:p>
            <a:r>
              <a:rPr kumimoji="1" lang="ja-JP" altLang="en-US"/>
              <a:t>帰国後にグローバル補助金最終報告書作成と財団本部への提出します。</a:t>
            </a:r>
            <a:endParaRPr kumimoji="1" lang="en-US" altLang="ja-JP" dirty="0"/>
          </a:p>
          <a:p>
            <a:r>
              <a:rPr kumimoji="1" lang="ja-JP" altLang="en-US"/>
              <a:t>最後に太字で書いていますが、グローバル補助金の利用条件である持続可能な事業として、奨学金を渡して卒業したらそれで終わりではなく今後も奨学生にロータリーに関わっていただくことが重要です。</a:t>
            </a:r>
            <a:endParaRPr kumimoji="1" lang="en-US" altLang="ja-JP" dirty="0"/>
          </a:p>
          <a:p>
            <a:r>
              <a:rPr kumimoji="1" lang="ja-JP" altLang="en-US"/>
              <a:t>学友活動、クラブの活動などに参加を促して帰国後もコンタクトを取り関係を維持して頂きます。</a:t>
            </a:r>
            <a:endParaRPr kumimoji="1" lang="en-US" altLang="ja-JP" dirty="0"/>
          </a:p>
          <a:p>
            <a:r>
              <a:rPr kumimoji="1" lang="ja-JP" altLang="en-US"/>
              <a:t>例えば彼らの専攻やネットワークを活用して新たな奉仕事業を進めるのもクラブにとって有益だと思います。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5</a:t>
            </a:fld>
            <a:endParaRPr kumimoji="1" lang="ja-JP" altLang="en-US"/>
          </a:p>
        </p:txBody>
      </p:sp>
    </p:spTree>
    <p:extLst>
      <p:ext uri="{BB962C8B-B14F-4D97-AF65-F5344CB8AC3E}">
        <p14:creationId xmlns:p14="http://schemas.microsoft.com/office/powerpoint/2010/main" val="1386868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奨学金小委員会からのお願いです。</a:t>
            </a:r>
            <a:endParaRPr kumimoji="1" lang="en-US" altLang="ja-JP" dirty="0"/>
          </a:p>
          <a:p>
            <a:r>
              <a:rPr kumimoji="1" lang="ja-JP" altLang="en-US"/>
              <a:t>グローバル補助金による奨学金ということで、スポンサークラブになるのは、何かややこしく感じるとか、煩わしさを感じるかもしれません。</a:t>
            </a:r>
            <a:endParaRPr kumimoji="1" lang="en-US" altLang="ja-JP" dirty="0"/>
          </a:p>
          <a:p>
            <a:r>
              <a:rPr kumimoji="1" lang="ja-JP" altLang="en-US"/>
              <a:t>しかしながら、他のグローバル補助金は実施国側の代表提唱クラブが積極的に動かないと前に進めにくいですが、奨学金は日本側主導で進められるグローバル補助金事業です。</a:t>
            </a:r>
            <a:endParaRPr kumimoji="1" lang="en-US" altLang="ja-JP" dirty="0"/>
          </a:p>
          <a:p>
            <a:r>
              <a:rPr kumimoji="1" lang="ja-JP" altLang="en-US"/>
              <a:t>また、日本に在住の若い人たちに留学という大きな機会を与えられますし、彼らは卒業してロータリーの活動目標である地域社会への持続的な変化の担い手になっていきます。</a:t>
            </a:r>
            <a:endParaRPr kumimoji="1" lang="en-US" altLang="ja-JP" dirty="0"/>
          </a:p>
          <a:p>
            <a:r>
              <a:rPr kumimoji="1" lang="ja-JP" altLang="en-US"/>
              <a:t>また、ロータリアンになって一緒に行動するかもしれません。ぜひ趣旨をご理解されてスポンサークラブに手をあげていただければと思います。</a:t>
            </a:r>
            <a:endParaRPr kumimoji="1" lang="en-US" altLang="ja-JP" dirty="0"/>
          </a:p>
          <a:p>
            <a:endParaRPr kumimoji="1" lang="en-US" altLang="ja-JP" dirty="0"/>
          </a:p>
          <a:p>
            <a:r>
              <a:rPr kumimoji="1" lang="ja-JP" altLang="en-US"/>
              <a:t>次にまだグローバル補助金による奨学金の存在を知らない方もおられるので、皆様のクラブで連携している</a:t>
            </a:r>
            <a:r>
              <a:rPr kumimoji="1" lang="en-US" altLang="ja-JP" dirty="0"/>
              <a:t>NPO</a:t>
            </a:r>
            <a:r>
              <a:rPr kumimoji="1" lang="ja-JP" altLang="en-US"/>
              <a:t>などの団体等にも本プログラムを紹介願います。</a:t>
            </a:r>
            <a:endParaRPr kumimoji="1" lang="en-US" altLang="ja-JP" dirty="0"/>
          </a:p>
          <a:p>
            <a:r>
              <a:rPr kumimoji="1" lang="ja-JP" altLang="en-US"/>
              <a:t>彼らのネットワークに留学を検討している優秀な人材が存在するかもしれません。もしおられたら奨学金小委員会にご紹介いただけたら応募方法等連絡いたします。</a:t>
            </a:r>
            <a:endParaRPr kumimoji="1" lang="en-US" altLang="ja-JP" dirty="0"/>
          </a:p>
          <a:p>
            <a:endParaRPr kumimoji="1" lang="en-US" altLang="ja-JP" dirty="0"/>
          </a:p>
          <a:p>
            <a:r>
              <a:rPr kumimoji="1" lang="ja-JP" altLang="en-US"/>
              <a:t>最後にたまにクラブのホームページを見て問い合わせしてくる応募者もおられます、応対が面倒であれば奨学金小委員会にご紹介いただければ対応いたします。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6</a:t>
            </a:fld>
            <a:endParaRPr kumimoji="1" lang="ja-JP" altLang="en-US"/>
          </a:p>
        </p:txBody>
      </p:sp>
    </p:spTree>
    <p:extLst>
      <p:ext uri="{BB962C8B-B14F-4D97-AF65-F5344CB8AC3E}">
        <p14:creationId xmlns:p14="http://schemas.microsoft.com/office/powerpoint/2010/main" val="827386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以上になりますが、奨学金小委員会からのグローバル補助金を使った奨学金についての発表を終わります。</a:t>
            </a:r>
            <a:endParaRPr kumimoji="1" lang="en-US" altLang="ja-JP" dirty="0"/>
          </a:p>
          <a:p>
            <a:r>
              <a:rPr kumimoji="1" lang="ja-JP" altLang="en-US"/>
              <a:t>最後になりますが、</a:t>
            </a:r>
            <a:r>
              <a:rPr kumimoji="1" lang="en-US" altLang="ja-JP" dirty="0"/>
              <a:t>2019−20</a:t>
            </a:r>
            <a:r>
              <a:rPr kumimoji="1" lang="ja-JP" altLang="en-US"/>
              <a:t>年度グローバル奨学生の上砂君にグローバル奨学生について実際留学中の体験等発表して頂きます。</a:t>
            </a:r>
            <a:endParaRPr kumimoji="1" lang="en-US" altLang="ja-JP" dirty="0"/>
          </a:p>
          <a:p>
            <a:r>
              <a:rPr kumimoji="1" lang="ja-JP" altLang="en-US"/>
              <a:t>上砂君おねがいします。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278EC63-EDA4-844F-88CD-541FA3EAE3A7}" type="slidenum">
              <a:rPr kumimoji="1" lang="ja-JP" altLang="en-US" smtClean="0"/>
              <a:t>7</a:t>
            </a:fld>
            <a:endParaRPr kumimoji="1" lang="ja-JP" altLang="en-US"/>
          </a:p>
        </p:txBody>
      </p:sp>
    </p:spTree>
    <p:extLst>
      <p:ext uri="{BB962C8B-B14F-4D97-AF65-F5344CB8AC3E}">
        <p14:creationId xmlns:p14="http://schemas.microsoft.com/office/powerpoint/2010/main" val="3928779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D1FD7A-2527-6995-EBF8-FCFC346E6D6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166CF3A-FD46-B40F-510E-6EA26D5C5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id="{E9BEC8C1-1226-DAC7-EAC4-C2545065D4A4}"/>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8" name="スライド番号プレースホルダー 7">
            <a:extLst>
              <a:ext uri="{FF2B5EF4-FFF2-40B4-BE49-F238E27FC236}">
                <a16:creationId xmlns:a16="http://schemas.microsoft.com/office/drawing/2014/main" id="{F5208F61-90D4-941E-C5C5-E03C2A5397E2}"/>
              </a:ext>
            </a:extLst>
          </p:cNvPr>
          <p:cNvSpPr>
            <a:spLocks noGrp="1"/>
          </p:cNvSpPr>
          <p:nvPr>
            <p:ph type="sldNum" sz="quarter" idx="11"/>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2170740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4FE07F-8322-6D41-997E-C14DF4F482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2DF735-D8E1-A1D5-400E-8A1C47080FB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6EA871-AFC9-E71B-229C-946ECBF7B781}"/>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5" name="フッター プレースホルダー 4">
            <a:extLst>
              <a:ext uri="{FF2B5EF4-FFF2-40B4-BE49-F238E27FC236}">
                <a16:creationId xmlns:a16="http://schemas.microsoft.com/office/drawing/2014/main" id="{1B0022B8-B78C-2A02-43D4-5E80E6152A33}"/>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64D3AD-DCBC-A010-9F7C-7C103139BB66}"/>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391979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C8B20D9-2218-10A2-E7F4-DDE928AC2B8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FC8BE01-1906-90C2-70E4-79BACBAC682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593FC8-C42B-37EC-D6CD-7001372FDCD4}"/>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5" name="フッター プレースホルダー 4">
            <a:extLst>
              <a:ext uri="{FF2B5EF4-FFF2-40B4-BE49-F238E27FC236}">
                <a16:creationId xmlns:a16="http://schemas.microsoft.com/office/drawing/2014/main" id="{09268812-BD03-F970-C1F2-E653CE5A8276}"/>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829167-1D28-36CC-BE59-F10D6B1E7D4A}"/>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2805623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206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705E4-16E8-DD72-0B3D-5D1F44A9786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79172E-0941-F685-B2B1-8348D707C82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C6B0F6-1036-5AFC-4E23-F6C31BF0B8F9}"/>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5" name="フッター プレースホルダー 4">
            <a:extLst>
              <a:ext uri="{FF2B5EF4-FFF2-40B4-BE49-F238E27FC236}">
                <a16:creationId xmlns:a16="http://schemas.microsoft.com/office/drawing/2014/main" id="{45C7AAE9-9C2A-F2E7-7665-DE5EDBCC3FC7}"/>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C95075-E685-A362-B7C7-0F1D75A80DB2}"/>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14297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5233EE-6ED0-4A21-FF2C-7F77DE85C19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F10650B-F320-B77F-D0A2-B4B019062B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A4BF988-37C2-5ACD-C99E-9135B24798A0}"/>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5" name="フッター プレースホルダー 4">
            <a:extLst>
              <a:ext uri="{FF2B5EF4-FFF2-40B4-BE49-F238E27FC236}">
                <a16:creationId xmlns:a16="http://schemas.microsoft.com/office/drawing/2014/main" id="{F7AF4CB3-5179-25C6-0D29-F90B0AAEEA59}"/>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611684-7D14-397E-0CAC-4D40FF7EB05B}"/>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2189708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1E3C59-0C41-7BDF-3912-A1ACC1ECE8C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1496B3-4F79-F4A2-63D1-EFE756D2C9F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A7E925F-118D-FBA1-3D84-FAE71197ABF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C1D1505-F5EC-F943-658F-01839031D135}"/>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6" name="フッター プレースホルダー 5">
            <a:extLst>
              <a:ext uri="{FF2B5EF4-FFF2-40B4-BE49-F238E27FC236}">
                <a16:creationId xmlns:a16="http://schemas.microsoft.com/office/drawing/2014/main" id="{CDB38F19-C8F0-D5B0-B89D-3F34F56B2573}"/>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8E4F84-9584-BB34-F6BF-EAFF5D670D4A}"/>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3310577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1FBF2-FD38-3576-A205-06DC3A6C57E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95A24F-A177-0B00-5A19-9ABA1D6342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500ED88-D545-C6C4-B9F8-76875F417E0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E012D3C-AD4E-A530-D4D3-3FE6E09880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C421ECD-3E0C-52FF-C7FD-02F4BB9F91A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FC05956-9EF3-612B-535D-6FEF1071AB1C}"/>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8" name="フッター プレースホルダー 7">
            <a:extLst>
              <a:ext uri="{FF2B5EF4-FFF2-40B4-BE49-F238E27FC236}">
                <a16:creationId xmlns:a16="http://schemas.microsoft.com/office/drawing/2014/main" id="{238ACA6C-94A1-B815-EB1D-CE7F92B7EC5E}"/>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986E18E-6BF5-0E56-96C6-1EECA55A323A}"/>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293501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338FC8-A5A0-5515-7007-5AE8BD8FBFDC}"/>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9454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1472B75-258F-BCEC-D61E-BC829C025CA5}"/>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3" name="フッター プレースホルダー 2">
            <a:extLst>
              <a:ext uri="{FF2B5EF4-FFF2-40B4-BE49-F238E27FC236}">
                <a16:creationId xmlns:a16="http://schemas.microsoft.com/office/drawing/2014/main" id="{678E0DAA-369E-2ABE-603C-4D35367BEADB}"/>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C5D30FB-351C-F8F8-F44F-FD005A458667}"/>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368044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2C8776-20B1-B920-43B9-70D378B59D4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FFEB62-FD91-DA49-EEA8-FDDAD9665A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AF1E18E-33EA-1EEB-DCD5-068185B54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7D3691D-C14B-BCED-24BD-A46A2D3919A6}"/>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6" name="フッター プレースホルダー 5">
            <a:extLst>
              <a:ext uri="{FF2B5EF4-FFF2-40B4-BE49-F238E27FC236}">
                <a16:creationId xmlns:a16="http://schemas.microsoft.com/office/drawing/2014/main" id="{7157400D-B33E-8510-5235-A68E4881E7A0}"/>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19D414-6F91-C051-32B1-5F0ED8DC5C64}"/>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194126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A09FD5-CB2C-79B8-6C2D-7455556CFCB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A7CFA9B-6A21-E256-7BC9-13F0649A4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4E75DA5-85D8-7F2B-FB48-B0E5520FA5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719B40C-7BD9-A059-FAFE-356F8CD83676}"/>
              </a:ext>
            </a:extLst>
          </p:cNvPr>
          <p:cNvSpPr>
            <a:spLocks noGrp="1"/>
          </p:cNvSpPr>
          <p:nvPr>
            <p:ph type="dt" sz="half" idx="10"/>
          </p:nvPr>
        </p:nvSpPr>
        <p:spPr/>
        <p:txBody>
          <a:bodyPr/>
          <a:lstStyle/>
          <a:p>
            <a:fld id="{A7D9672C-2235-9441-AF0B-36AF60740C55}" type="datetimeFigureOut">
              <a:rPr kumimoji="1" lang="ja-JP" altLang="en-US" smtClean="0"/>
              <a:t>2022/9/8</a:t>
            </a:fld>
            <a:endParaRPr kumimoji="1" lang="ja-JP" altLang="en-US"/>
          </a:p>
        </p:txBody>
      </p:sp>
      <p:sp>
        <p:nvSpPr>
          <p:cNvPr id="6" name="フッター プレースホルダー 5">
            <a:extLst>
              <a:ext uri="{FF2B5EF4-FFF2-40B4-BE49-F238E27FC236}">
                <a16:creationId xmlns:a16="http://schemas.microsoft.com/office/drawing/2014/main" id="{CB3A3AF7-FDBE-418D-04E8-7DF9E6A2AEFE}"/>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7148EA9-2487-C984-9AEE-678B88B88160}"/>
              </a:ext>
            </a:extLst>
          </p:cNvPr>
          <p:cNvSpPr>
            <a:spLocks noGrp="1"/>
          </p:cNvSpPr>
          <p:nvPr>
            <p:ph type="sldNum" sz="quarter" idx="12"/>
          </p:nvPr>
        </p:nvSpPr>
        <p:spPr/>
        <p:txBody>
          <a:bodyPr/>
          <a:lstStyle/>
          <a:p>
            <a:fld id="{AD326D58-013E-CB44-9C7E-6A4A46F04EAF}" type="slidenum">
              <a:rPr kumimoji="1" lang="ja-JP" altLang="en-US" smtClean="0"/>
              <a:t>‹#›</a:t>
            </a:fld>
            <a:endParaRPr kumimoji="1" lang="ja-JP" altLang="en-US"/>
          </a:p>
        </p:txBody>
      </p:sp>
    </p:spTree>
    <p:extLst>
      <p:ext uri="{BB962C8B-B14F-4D97-AF65-F5344CB8AC3E}">
        <p14:creationId xmlns:p14="http://schemas.microsoft.com/office/powerpoint/2010/main" val="339442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652">
              <a:schemeClr val="bg1"/>
            </a:gs>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F66E9D5-6AE2-CC6E-8C14-2A13F081CA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89EEC3-F5FC-1820-0923-824ACE5B6A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A38895-B52D-C026-C782-75E86B4A72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D9672C-2235-9441-AF0B-36AF60740C55}" type="datetimeFigureOut">
              <a:rPr kumimoji="1" lang="ja-JP" altLang="en-US" smtClean="0"/>
              <a:t>2022/9/8</a:t>
            </a:fld>
            <a:endParaRPr kumimoji="1" lang="ja-JP" altLang="en-US"/>
          </a:p>
        </p:txBody>
      </p:sp>
      <p:sp>
        <p:nvSpPr>
          <p:cNvPr id="6" name="スライド番号プレースホルダー 5">
            <a:extLst>
              <a:ext uri="{FF2B5EF4-FFF2-40B4-BE49-F238E27FC236}">
                <a16:creationId xmlns:a16="http://schemas.microsoft.com/office/drawing/2014/main" id="{BB89AB18-E612-1404-7ABB-BAB57ACACD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26D58-013E-CB44-9C7E-6A4A46F04EAF}" type="slidenum">
              <a:rPr kumimoji="1" lang="ja-JP" altLang="en-US" smtClean="0"/>
              <a:t>‹#›</a:t>
            </a:fld>
            <a:endParaRPr kumimoji="1" lang="ja-JP" altLang="en-US"/>
          </a:p>
        </p:txBody>
      </p:sp>
      <p:pic>
        <p:nvPicPr>
          <p:cNvPr id="8" name="図 7" descr="ロゴ&#10;&#10;中程度の精度で自動的に生成された説明">
            <a:extLst>
              <a:ext uri="{FF2B5EF4-FFF2-40B4-BE49-F238E27FC236}">
                <a16:creationId xmlns:a16="http://schemas.microsoft.com/office/drawing/2014/main" id="{BCCF0B24-FD59-BEEB-2EF5-73D50F2129B7}"/>
              </a:ext>
            </a:extLst>
          </p:cNvPr>
          <p:cNvPicPr>
            <a:picLocks noChangeAspect="1"/>
          </p:cNvPicPr>
          <p:nvPr userDrawn="1"/>
        </p:nvPicPr>
        <p:blipFill>
          <a:blip r:embed="rId14">
            <a:extLst>
              <a:ext uri="{BEBA8EAE-BF5A-486C-A8C5-ECC9F3942E4B}">
                <a14:imgProps xmlns:a14="http://schemas.microsoft.com/office/drawing/2010/main">
                  <a14:imgLayer r:embed="rId15">
                    <a14:imgEffect>
                      <a14:backgroundRemoval t="8796" b="89815" l="2078" r="97433">
                        <a14:foregroundMark x1="35452" y1="6481" x2="56357" y2="9722"/>
                        <a14:foregroundMark x1="56357" y1="9722" x2="73472" y2="7870"/>
                        <a14:foregroundMark x1="73472" y1="7870" x2="89609" y2="18056"/>
                        <a14:foregroundMark x1="89609" y1="18056" x2="96944" y2="69444"/>
                        <a14:foregroundMark x1="96944" y1="69444" x2="81296" y2="97222"/>
                        <a14:foregroundMark x1="81296" y1="97222" x2="26895" y2="98148"/>
                        <a14:foregroundMark x1="26895" y1="98148" x2="4523" y2="67593"/>
                        <a14:foregroundMark x1="4523" y1="67593" x2="15526" y2="21759"/>
                        <a14:foregroundMark x1="15526" y1="21759" x2="35819" y2="9722"/>
                        <a14:foregroundMark x1="23472" y1="37500" x2="56724" y2="98148"/>
                        <a14:foregroundMark x1="56724" y1="98148" x2="79462" y2="45370"/>
                        <a14:foregroundMark x1="79462" y1="45370" x2="97433" y2="33333"/>
                        <a14:foregroundMark x1="97433" y1="33333" x2="95966" y2="27778"/>
                        <a14:foregroundMark x1="4401" y1="24537" x2="26650" y2="45370"/>
                        <a14:foregroundMark x1="3790" y1="10648" x2="2078" y2="55093"/>
                        <a14:foregroundMark x1="17237" y1="55093" x2="26039" y2="55093"/>
                        <a14:foregroundMark x1="25183" y1="55093" x2="25183" y2="55093"/>
                        <a14:foregroundMark x1="25795" y1="62500" x2="28362" y2="63426"/>
                        <a14:foregroundMark x1="32641" y1="72222" x2="32641" y2="72222"/>
                        <a14:foregroundMark x1="15770" y1="61574" x2="15770" y2="61574"/>
                      </a14:backgroundRemoval>
                    </a14:imgEffect>
                  </a14:imgLayer>
                </a14:imgProps>
              </a:ext>
            </a:extLst>
          </a:blip>
          <a:stretch>
            <a:fillRect/>
          </a:stretch>
        </p:blipFill>
        <p:spPr>
          <a:xfrm>
            <a:off x="8678353" y="116639"/>
            <a:ext cx="3371740" cy="890337"/>
          </a:xfrm>
          <a:prstGeom prst="rect">
            <a:avLst/>
          </a:prstGeom>
        </p:spPr>
      </p:pic>
    </p:spTree>
    <p:extLst>
      <p:ext uri="{BB962C8B-B14F-4D97-AF65-F5344CB8AC3E}">
        <p14:creationId xmlns:p14="http://schemas.microsoft.com/office/powerpoint/2010/main" val="248201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5E363C-1668-78D7-D821-FF5F4D56137F}"/>
              </a:ext>
            </a:extLst>
          </p:cNvPr>
          <p:cNvSpPr>
            <a:spLocks noGrp="1"/>
          </p:cNvSpPr>
          <p:nvPr>
            <p:ph type="ctrTitle"/>
          </p:nvPr>
        </p:nvSpPr>
        <p:spPr>
          <a:xfrm>
            <a:off x="1524000" y="2107095"/>
            <a:ext cx="9144000" cy="1402867"/>
          </a:xfrm>
        </p:spPr>
        <p:txBody>
          <a:bodyPr/>
          <a:lstStyle/>
          <a:p>
            <a:r>
              <a:rPr lang="ja-JP" altLang="en-US" dirty="0"/>
              <a:t>財団奨学金プログラム</a:t>
            </a:r>
            <a:endParaRPr kumimoji="1" lang="ja-JP" altLang="en-US" dirty="0"/>
          </a:p>
        </p:txBody>
      </p:sp>
      <p:sp>
        <p:nvSpPr>
          <p:cNvPr id="3" name="字幕 2">
            <a:extLst>
              <a:ext uri="{FF2B5EF4-FFF2-40B4-BE49-F238E27FC236}">
                <a16:creationId xmlns:a16="http://schemas.microsoft.com/office/drawing/2014/main" id="{41A4DDF3-BC5E-C3CC-86B4-FB59E4996A33}"/>
              </a:ext>
            </a:extLst>
          </p:cNvPr>
          <p:cNvSpPr>
            <a:spLocks noGrp="1"/>
          </p:cNvSpPr>
          <p:nvPr>
            <p:ph type="subTitle" idx="1"/>
          </p:nvPr>
        </p:nvSpPr>
        <p:spPr>
          <a:xfrm>
            <a:off x="1524000" y="3829879"/>
            <a:ext cx="9144000" cy="569844"/>
          </a:xfrm>
        </p:spPr>
        <p:txBody>
          <a:bodyPr anchor="ctr">
            <a:normAutofit/>
          </a:bodyPr>
          <a:lstStyle/>
          <a:p>
            <a:r>
              <a:rPr kumimoji="1" lang="en-US" altLang="ja-JP" sz="2800" b="1" dirty="0"/>
              <a:t>2022-23</a:t>
            </a:r>
            <a:r>
              <a:rPr kumimoji="1" lang="ja-JP" altLang="en-US" sz="2800" b="1" dirty="0"/>
              <a:t>年度　地区ロータリー財団セミナー</a:t>
            </a:r>
          </a:p>
        </p:txBody>
      </p:sp>
      <p:sp>
        <p:nvSpPr>
          <p:cNvPr id="4" name="テキスト ボックス 3">
            <a:extLst>
              <a:ext uri="{FF2B5EF4-FFF2-40B4-BE49-F238E27FC236}">
                <a16:creationId xmlns:a16="http://schemas.microsoft.com/office/drawing/2014/main" id="{F7CDA3FB-05A3-D93A-227A-D79F3EA40FF1}"/>
              </a:ext>
            </a:extLst>
          </p:cNvPr>
          <p:cNvSpPr txBox="1"/>
          <p:nvPr/>
        </p:nvSpPr>
        <p:spPr>
          <a:xfrm>
            <a:off x="5234609" y="5049078"/>
            <a:ext cx="6493565" cy="830997"/>
          </a:xfrm>
          <a:prstGeom prst="rect">
            <a:avLst/>
          </a:prstGeom>
          <a:noFill/>
        </p:spPr>
        <p:txBody>
          <a:bodyPr wrap="square" rtlCol="0">
            <a:spAutoFit/>
          </a:bodyPr>
          <a:lstStyle/>
          <a:p>
            <a:pPr algn="r"/>
            <a:r>
              <a:rPr kumimoji="1" lang="ja-JP" altLang="en-US" sz="2400" b="1" dirty="0">
                <a:latin typeface="+mn-ea"/>
              </a:rPr>
              <a:t>地区ロータリー財団委員会</a:t>
            </a:r>
            <a:r>
              <a:rPr lang="en-US" altLang="ja-JP" sz="2400" b="1" dirty="0">
                <a:latin typeface="+mn-ea"/>
              </a:rPr>
              <a:t>/</a:t>
            </a:r>
            <a:r>
              <a:rPr lang="ja-JP" altLang="en-US" sz="2400" b="1" dirty="0">
                <a:latin typeface="+mn-ea"/>
              </a:rPr>
              <a:t> 奨学金小委員会</a:t>
            </a:r>
            <a:endParaRPr lang="en-US" altLang="ja-JP" sz="2400" b="1" dirty="0">
              <a:latin typeface="+mn-ea"/>
            </a:endParaRPr>
          </a:p>
          <a:p>
            <a:pPr algn="r"/>
            <a:r>
              <a:rPr kumimoji="1" lang="ja-JP" altLang="en-US" sz="2400" b="1" dirty="0">
                <a:latin typeface="+mn-ea"/>
              </a:rPr>
              <a:t>塚本　英（大阪北梅田</a:t>
            </a:r>
            <a:r>
              <a:rPr kumimoji="1" lang="en-US" altLang="ja-JP" sz="2400" b="1" dirty="0">
                <a:latin typeface="+mn-ea"/>
              </a:rPr>
              <a:t>RC</a:t>
            </a:r>
            <a:r>
              <a:rPr kumimoji="1" lang="ja-JP" altLang="en-US" dirty="0"/>
              <a:t>）</a:t>
            </a:r>
          </a:p>
        </p:txBody>
      </p:sp>
    </p:spTree>
    <p:extLst>
      <p:ext uri="{BB962C8B-B14F-4D97-AF65-F5344CB8AC3E}">
        <p14:creationId xmlns:p14="http://schemas.microsoft.com/office/powerpoint/2010/main" val="79902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0315B2C-686B-D00B-BDCC-2E51443B0AA5}"/>
              </a:ext>
            </a:extLst>
          </p:cNvPr>
          <p:cNvSpPr txBox="1"/>
          <p:nvPr/>
        </p:nvSpPr>
        <p:spPr>
          <a:xfrm>
            <a:off x="457200" y="566057"/>
            <a:ext cx="4560864" cy="646331"/>
          </a:xfrm>
          <a:prstGeom prst="rect">
            <a:avLst/>
          </a:prstGeom>
          <a:noFill/>
        </p:spPr>
        <p:txBody>
          <a:bodyPr wrap="none" rtlCol="0">
            <a:spAutoFit/>
          </a:bodyPr>
          <a:lstStyle/>
          <a:p>
            <a:r>
              <a:rPr kumimoji="1" lang="ja-JP" altLang="en-US" sz="3600" b="1"/>
              <a:t>１</a:t>
            </a:r>
            <a:r>
              <a:rPr kumimoji="1" lang="en-US" altLang="ja-JP" sz="3600" b="1" dirty="0"/>
              <a:t>.</a:t>
            </a:r>
            <a:r>
              <a:rPr kumimoji="1" lang="ja-JP" altLang="en-US" sz="3600" b="1"/>
              <a:t> 本日説明する内容</a:t>
            </a:r>
          </a:p>
        </p:txBody>
      </p:sp>
      <p:sp>
        <p:nvSpPr>
          <p:cNvPr id="3" name="テキスト ボックス 2">
            <a:extLst>
              <a:ext uri="{FF2B5EF4-FFF2-40B4-BE49-F238E27FC236}">
                <a16:creationId xmlns:a16="http://schemas.microsoft.com/office/drawing/2014/main" id="{1935C1EB-619A-7ED9-525F-4FD15FE5034A}"/>
              </a:ext>
            </a:extLst>
          </p:cNvPr>
          <p:cNvSpPr txBox="1"/>
          <p:nvPr/>
        </p:nvSpPr>
        <p:spPr>
          <a:xfrm>
            <a:off x="457200" y="1326137"/>
            <a:ext cx="8467047" cy="5693866"/>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kumimoji="1" lang="ja-JP" altLang="en-US" sz="2800" dirty="0"/>
              <a:t>グローバル補助金奨学</a:t>
            </a:r>
            <a:r>
              <a:rPr lang="ja-JP" altLang="en-US" sz="2800" dirty="0"/>
              <a:t>生</a:t>
            </a:r>
            <a:r>
              <a:rPr kumimoji="1" lang="ja-JP" altLang="en-US" sz="2800" dirty="0"/>
              <a:t>とは</a:t>
            </a:r>
            <a:endParaRPr kumimoji="1" lang="en-US" altLang="ja-JP" sz="2800" dirty="0"/>
          </a:p>
          <a:p>
            <a:pPr marL="285750" indent="-285750">
              <a:lnSpc>
                <a:spcPct val="200000"/>
              </a:lnSpc>
              <a:buFont typeface="Arial" panose="020B0604020202020204" pitchFamily="34" charset="0"/>
              <a:buChar char="•"/>
            </a:pPr>
            <a:r>
              <a:rPr lang="ja-JP" altLang="en-US" sz="2800" dirty="0"/>
              <a:t>募集要項</a:t>
            </a:r>
            <a:endParaRPr kumimoji="1" lang="en-US" altLang="ja-JP" sz="2800" dirty="0"/>
          </a:p>
          <a:p>
            <a:pPr marL="285750" indent="-285750">
              <a:lnSpc>
                <a:spcPct val="200000"/>
              </a:lnSpc>
              <a:buFont typeface="Arial" panose="020B0604020202020204" pitchFamily="34" charset="0"/>
              <a:buChar char="•"/>
            </a:pPr>
            <a:r>
              <a:rPr lang="ja-JP" altLang="en-US" sz="2800" dirty="0"/>
              <a:t>スポンサークラブの役割</a:t>
            </a:r>
            <a:endParaRPr lang="en-US" altLang="ja-JP" sz="2800" dirty="0"/>
          </a:p>
          <a:p>
            <a:pPr marL="285750" indent="-285750">
              <a:lnSpc>
                <a:spcPct val="200000"/>
              </a:lnSpc>
              <a:buFont typeface="Arial" panose="020B0604020202020204" pitchFamily="34" charset="0"/>
              <a:buChar char="•"/>
            </a:pPr>
            <a:r>
              <a:rPr lang="ja-JP" altLang="en-US" sz="2800" dirty="0"/>
              <a:t>皆様へのお願い</a:t>
            </a:r>
            <a:endParaRPr lang="en-US" altLang="ja-JP" sz="2800" dirty="0"/>
          </a:p>
          <a:p>
            <a:pPr marL="285750" indent="-285750">
              <a:lnSpc>
                <a:spcPct val="200000"/>
              </a:lnSpc>
              <a:buFont typeface="Arial" panose="020B0604020202020204" pitchFamily="34" charset="0"/>
              <a:buChar char="•"/>
            </a:pPr>
            <a:r>
              <a:rPr lang="ja-JP" altLang="en-US" sz="2800" dirty="0"/>
              <a:t>グローバル補助金奨学生 上砂君からの修了報告</a:t>
            </a:r>
            <a:endParaRPr lang="en-US" altLang="ja-JP" sz="2800" dirty="0"/>
          </a:p>
          <a:p>
            <a:pPr marL="285750" indent="-285750">
              <a:lnSpc>
                <a:spcPct val="200000"/>
              </a:lnSpc>
              <a:buFont typeface="Arial" panose="020B0604020202020204" pitchFamily="34" charset="0"/>
              <a:buChar char="•"/>
            </a:pPr>
            <a:endParaRPr lang="en-US" altLang="ja-JP" sz="2800" dirty="0"/>
          </a:p>
          <a:p>
            <a:pPr marL="285750" indent="-285750">
              <a:buFont typeface="Arial" panose="020B0604020202020204" pitchFamily="34" charset="0"/>
              <a:buChar char="•"/>
            </a:pPr>
            <a:endParaRPr kumimoji="1" lang="ja-JP" altLang="en-US" sz="2800" dirty="0"/>
          </a:p>
        </p:txBody>
      </p:sp>
      <p:pic>
        <p:nvPicPr>
          <p:cNvPr id="4" name="Picture 1" descr="page1image45694976">
            <a:extLst>
              <a:ext uri="{FF2B5EF4-FFF2-40B4-BE49-F238E27FC236}">
                <a16:creationId xmlns:a16="http://schemas.microsoft.com/office/drawing/2014/main" id="{6AFEF8DA-8BD7-4FCE-E1AD-73CDCAB33F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9650" y="3200400"/>
            <a:ext cx="127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page1image45694976">
            <a:extLst>
              <a:ext uri="{FF2B5EF4-FFF2-40B4-BE49-F238E27FC236}">
                <a16:creationId xmlns:a16="http://schemas.microsoft.com/office/drawing/2014/main" id="{6AFEF8DA-8BD7-4FCE-E1AD-73CDCAB33F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2050" y="3352800"/>
            <a:ext cx="127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171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CDCF92-55C3-4DA7-88B3-EC2282C06878}"/>
              </a:ext>
            </a:extLst>
          </p:cNvPr>
          <p:cNvSpPr txBox="1"/>
          <p:nvPr/>
        </p:nvSpPr>
        <p:spPr>
          <a:xfrm>
            <a:off x="376176" y="349508"/>
            <a:ext cx="6186309" cy="854080"/>
          </a:xfrm>
          <a:prstGeom prst="rect">
            <a:avLst/>
          </a:prstGeom>
          <a:noFill/>
        </p:spPr>
        <p:txBody>
          <a:bodyPr wrap="none" rtlCol="0">
            <a:spAutoFit/>
          </a:bodyPr>
          <a:lstStyle/>
          <a:p>
            <a:pPr marR="0" lvl="0" algn="l" defTabSz="914400" rtl="0" eaLnBrk="1" fontAlgn="auto" latinLnBrk="0" hangingPunct="1">
              <a:lnSpc>
                <a:spcPct val="150000"/>
              </a:lnSpc>
              <a:spcBef>
                <a:spcPts val="0"/>
              </a:spcBef>
              <a:spcAft>
                <a:spcPts val="0"/>
              </a:spcAft>
              <a:buClrTx/>
              <a:buSzTx/>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２．グローバル補助金奨学生</a:t>
            </a: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 name="テキスト ボックス 2">
            <a:extLst>
              <a:ext uri="{FF2B5EF4-FFF2-40B4-BE49-F238E27FC236}">
                <a16:creationId xmlns:a16="http://schemas.microsoft.com/office/drawing/2014/main" id="{84A3502D-03CA-4138-856C-FEE53E963926}"/>
              </a:ext>
            </a:extLst>
          </p:cNvPr>
          <p:cNvSpPr txBox="1"/>
          <p:nvPr/>
        </p:nvSpPr>
        <p:spPr>
          <a:xfrm>
            <a:off x="376176" y="1617883"/>
            <a:ext cx="11376269" cy="4258858"/>
          </a:xfrm>
          <a:prstGeom prst="rect">
            <a:avLst/>
          </a:prstGeom>
          <a:noFill/>
        </p:spPr>
        <p:txBody>
          <a:bodyPr wrap="square" rtlCol="0">
            <a:spAutoFit/>
          </a:bodyPr>
          <a:lstStyle/>
          <a:p>
            <a:pPr marL="457200" marR="0" lvl="0" indent="-457200" algn="l" defTabSz="914400" rtl="0" eaLnBrk="1" fontAlgn="auto" latinLnBrk="0" hangingPunct="1">
              <a:lnSpc>
                <a:spcPct val="200000"/>
              </a:lnSpc>
              <a:spcBef>
                <a:spcPts val="0"/>
              </a:spcBef>
              <a:spcAft>
                <a:spcPts val="0"/>
              </a:spcAft>
              <a:buClrTx/>
              <a:buSzTx/>
              <a:buFont typeface="Wingdings" panose="05000000000000000000" pitchFamily="2" charset="2"/>
              <a:buChar char="l"/>
              <a:tabLst/>
              <a:defRPr/>
            </a:pPr>
            <a:r>
              <a:rPr kumimoji="1" lang="ja-JP" altLang="en-US" sz="2400" i="0" u="none" strike="noStrike" kern="1200" cap="none" spc="0" normalizeH="0" baseline="0" noProof="0" dirty="0">
                <a:ln>
                  <a:noFill/>
                </a:ln>
                <a:solidFill>
                  <a:prstClr val="black"/>
                </a:solidFill>
                <a:effectLst/>
                <a:uLnTx/>
                <a:uFillTx/>
                <a:latin typeface="+mn-ea"/>
                <a:cs typeface="+mn-cs"/>
              </a:rPr>
              <a:t>グローバル補助金を使用した奨学金で留学。（</a:t>
            </a:r>
            <a:r>
              <a:rPr kumimoji="1" lang="en-US" altLang="ja-JP" sz="2400" i="0" u="none" strike="noStrike" kern="1200" cap="none" spc="0" normalizeH="0" baseline="0" noProof="0" dirty="0">
                <a:ln>
                  <a:noFill/>
                </a:ln>
                <a:solidFill>
                  <a:prstClr val="black"/>
                </a:solidFill>
                <a:effectLst/>
                <a:uLnTx/>
                <a:uFillTx/>
                <a:latin typeface="+mn-ea"/>
                <a:cs typeface="+mn-cs"/>
              </a:rPr>
              <a:t>DDF</a:t>
            </a:r>
            <a:r>
              <a:rPr kumimoji="1" lang="ja-JP" altLang="en-US" sz="2400" i="0" u="none" strike="noStrike" kern="1200" cap="none" spc="0" normalizeH="0" baseline="0" noProof="0" dirty="0">
                <a:ln>
                  <a:noFill/>
                </a:ln>
                <a:solidFill>
                  <a:prstClr val="black"/>
                </a:solidFill>
                <a:effectLst/>
                <a:uLnTx/>
                <a:uFillTx/>
                <a:latin typeface="+mn-ea"/>
                <a:cs typeface="+mn-cs"/>
              </a:rPr>
              <a:t>・</a:t>
            </a:r>
            <a:r>
              <a:rPr kumimoji="1" lang="en-US" altLang="ja-JP" sz="2400" i="0" u="none" strike="noStrike" kern="1200" cap="none" spc="0" normalizeH="0" baseline="0" noProof="0" dirty="0">
                <a:ln>
                  <a:noFill/>
                </a:ln>
                <a:solidFill>
                  <a:prstClr val="black"/>
                </a:solidFill>
                <a:effectLst/>
                <a:uLnTx/>
                <a:uFillTx/>
                <a:latin typeface="+mn-ea"/>
                <a:cs typeface="+mn-cs"/>
              </a:rPr>
              <a:t>WF</a:t>
            </a:r>
            <a:r>
              <a:rPr kumimoji="1" lang="ja-JP" altLang="en-US" sz="2400" i="0" u="none" strike="noStrike" kern="1200" cap="none" spc="0" normalizeH="0" baseline="0" noProof="0" dirty="0">
                <a:ln>
                  <a:noFill/>
                </a:ln>
                <a:solidFill>
                  <a:prstClr val="black"/>
                </a:solidFill>
                <a:effectLst/>
                <a:uLnTx/>
                <a:uFillTx/>
                <a:latin typeface="+mn-ea"/>
                <a:cs typeface="+mn-cs"/>
              </a:rPr>
              <a:t>が財源</a:t>
            </a:r>
            <a:r>
              <a:rPr lang="en-US" altLang="ja-JP" sz="2400" dirty="0">
                <a:solidFill>
                  <a:prstClr val="black"/>
                </a:solidFill>
                <a:latin typeface="+mn-ea"/>
              </a:rPr>
              <a:t>)</a:t>
            </a:r>
            <a:r>
              <a:rPr lang="ja-JP" altLang="en-US" sz="2400">
                <a:solidFill>
                  <a:prstClr val="black"/>
                </a:solidFill>
                <a:latin typeface="+mn-ea"/>
              </a:rPr>
              <a:t>。</a:t>
            </a:r>
            <a:endParaRPr kumimoji="1" lang="en-US" altLang="ja-JP" sz="2400" i="0" u="none" strike="noStrike" kern="1200" cap="none" spc="0" normalizeH="0" baseline="0" noProof="0" dirty="0">
              <a:ln>
                <a:noFill/>
              </a:ln>
              <a:solidFill>
                <a:prstClr val="black"/>
              </a:solidFill>
              <a:effectLst/>
              <a:uLnTx/>
              <a:uFillTx/>
              <a:latin typeface="+mn-ea"/>
              <a:cs typeface="+mn-cs"/>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mn-ea"/>
              </a:rPr>
              <a:t>スポンサークラブとホストクラブ</a:t>
            </a:r>
            <a:r>
              <a:rPr lang="en-US" altLang="ja-JP" sz="2400" dirty="0">
                <a:solidFill>
                  <a:prstClr val="black"/>
                </a:solidFill>
                <a:latin typeface="+mn-ea"/>
              </a:rPr>
              <a:t>(</a:t>
            </a:r>
            <a:r>
              <a:rPr lang="ja-JP" altLang="en-US" sz="2400" dirty="0">
                <a:solidFill>
                  <a:prstClr val="black"/>
                </a:solidFill>
                <a:latin typeface="+mn-ea"/>
              </a:rPr>
              <a:t>留学先国</a:t>
            </a:r>
            <a:r>
              <a:rPr lang="en-US" altLang="ja-JP" sz="2400" dirty="0">
                <a:solidFill>
                  <a:prstClr val="black"/>
                </a:solidFill>
                <a:latin typeface="+mn-ea"/>
              </a:rPr>
              <a:t>)</a:t>
            </a:r>
            <a:r>
              <a:rPr lang="ja-JP" altLang="en-US" sz="2400" dirty="0">
                <a:solidFill>
                  <a:prstClr val="black"/>
                </a:solidFill>
                <a:latin typeface="+mn-ea"/>
              </a:rPr>
              <a:t>で補助金申請</a:t>
            </a:r>
            <a:r>
              <a:rPr lang="ja-JP" altLang="en-US" sz="2400">
                <a:solidFill>
                  <a:prstClr val="black"/>
                </a:solidFill>
                <a:latin typeface="+mn-ea"/>
              </a:rPr>
              <a:t>。</a:t>
            </a:r>
            <a:r>
              <a:rPr lang="en-US" altLang="ja-JP" sz="2400" dirty="0">
                <a:solidFill>
                  <a:prstClr val="black"/>
                </a:solidFill>
                <a:latin typeface="+mn-ea"/>
              </a:rPr>
              <a:t>※</a:t>
            </a:r>
            <a:endParaRPr lang="ja-JP" altLang="en-US" sz="3200" dirty="0">
              <a:solidFill>
                <a:prstClr val="black"/>
              </a:solidFill>
              <a:latin typeface="+mn-ea"/>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mn-ea"/>
              </a:rPr>
              <a:t>応募条件は日本在住で学士号取得、留学先大学院で</a:t>
            </a:r>
            <a:r>
              <a:rPr lang="en-US" altLang="ja-JP" sz="2400" dirty="0">
                <a:solidFill>
                  <a:prstClr val="black"/>
                </a:solidFill>
                <a:latin typeface="+mn-ea"/>
              </a:rPr>
              <a:t>7</a:t>
            </a:r>
            <a:r>
              <a:rPr lang="ja-JP" altLang="en-US" sz="2400" dirty="0">
                <a:solidFill>
                  <a:prstClr val="black"/>
                </a:solidFill>
                <a:latin typeface="+mn-ea"/>
              </a:rPr>
              <a:t>重点分野に関わる専攻。</a:t>
            </a:r>
            <a:endParaRPr lang="en-US" altLang="ja-JP" sz="2400" dirty="0">
              <a:solidFill>
                <a:prstClr val="black"/>
              </a:solidFill>
              <a:latin typeface="+mn-ea"/>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mn-ea"/>
              </a:rPr>
              <a:t>地区幹部、ロータリー財団委員会が最終候補者を</a:t>
            </a:r>
            <a:r>
              <a:rPr lang="ja-JP" altLang="en-US" sz="2400">
                <a:solidFill>
                  <a:prstClr val="black"/>
                </a:solidFill>
                <a:latin typeface="+mn-ea"/>
              </a:rPr>
              <a:t>選考。</a:t>
            </a:r>
            <a:endParaRPr lang="en-US" altLang="ja-JP" sz="2400" dirty="0">
              <a:solidFill>
                <a:prstClr val="black"/>
              </a:solidFill>
              <a:latin typeface="+mn-ea"/>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2400" i="0" u="none" strike="noStrike" kern="1200" cap="none" spc="0" normalizeH="0" baseline="0" noProof="0" dirty="0">
                <a:ln>
                  <a:noFill/>
                </a:ln>
                <a:solidFill>
                  <a:prstClr val="black"/>
                </a:solidFill>
                <a:effectLst/>
                <a:uLnTx/>
                <a:uFillTx/>
                <a:latin typeface="+mn-ea"/>
                <a:cs typeface="+mn-cs"/>
              </a:rPr>
              <a:t>奨学金は</a:t>
            </a:r>
            <a:r>
              <a:rPr kumimoji="1" lang="en-US" altLang="ja-JP" sz="2400" i="0" u="none" strike="noStrike" kern="1200" cap="none" spc="0" normalizeH="0" baseline="0" noProof="0" dirty="0">
                <a:ln>
                  <a:noFill/>
                </a:ln>
                <a:solidFill>
                  <a:prstClr val="black"/>
                </a:solidFill>
                <a:effectLst/>
                <a:uLnTx/>
                <a:uFillTx/>
                <a:latin typeface="+mn-ea"/>
                <a:cs typeface="+mn-cs"/>
              </a:rPr>
              <a:t>30,000</a:t>
            </a:r>
            <a:r>
              <a:rPr kumimoji="1" lang="ja-JP" altLang="en-US" sz="2400" i="0" u="none" strike="noStrike" kern="1200" cap="none" spc="0" normalizeH="0" baseline="0" noProof="0" dirty="0">
                <a:ln>
                  <a:noFill/>
                </a:ln>
                <a:solidFill>
                  <a:prstClr val="black"/>
                </a:solidFill>
                <a:effectLst/>
                <a:uLnTx/>
                <a:uFillTx/>
                <a:latin typeface="+mn-ea"/>
                <a:cs typeface="+mn-cs"/>
              </a:rPr>
              <a:t>ドル以上、授業料・渡航費・滞在費も対象。</a:t>
            </a:r>
            <a:endParaRPr kumimoji="1" lang="en-US" altLang="ja-JP" sz="2400" i="0" u="none" strike="noStrike" kern="1200" cap="none" spc="0" normalizeH="0" baseline="0" noProof="0" dirty="0">
              <a:ln>
                <a:noFill/>
              </a:ln>
              <a:solidFill>
                <a:prstClr val="black"/>
              </a:solidFill>
              <a:effectLst/>
              <a:uLnTx/>
              <a:uFillTx/>
              <a:latin typeface="+mn-ea"/>
              <a:cs typeface="+mn-cs"/>
            </a:endParaRPr>
          </a:p>
          <a:p>
            <a:pPr marR="0" lvl="0" algn="l" defTabSz="914400" rtl="0" eaLnBrk="1" fontAlgn="auto" latinLnBrk="0" hangingPunct="1">
              <a:lnSpc>
                <a:spcPct val="150000"/>
              </a:lnSpc>
              <a:spcBef>
                <a:spcPts val="0"/>
              </a:spcBef>
              <a:spcAft>
                <a:spcPts val="0"/>
              </a:spcAft>
              <a:buClrTx/>
              <a:buSzTx/>
              <a:tabLst/>
              <a:defRPr/>
            </a:pPr>
            <a:r>
              <a:rPr lang="en-US" altLang="ja-JP" b="1" dirty="0">
                <a:solidFill>
                  <a:srgbClr val="C00000"/>
                </a:solidFill>
                <a:latin typeface="+mn-ea"/>
              </a:rPr>
              <a:t>※</a:t>
            </a:r>
            <a:r>
              <a:rPr lang="ja-JP" altLang="en-US" b="1">
                <a:solidFill>
                  <a:srgbClr val="C00000"/>
                </a:solidFill>
                <a:latin typeface="+mn-ea"/>
              </a:rPr>
              <a:t> </a:t>
            </a:r>
            <a:r>
              <a:rPr lang="ja-JP" altLang="en-US" b="1" dirty="0">
                <a:solidFill>
                  <a:srgbClr val="C00000"/>
                </a:solidFill>
                <a:latin typeface="+mn-ea"/>
              </a:rPr>
              <a:t>スポンサークラブは拠出金０、</a:t>
            </a:r>
            <a:r>
              <a:rPr lang="en-US" altLang="ja-JP" b="1" dirty="0">
                <a:solidFill>
                  <a:srgbClr val="C00000"/>
                </a:solidFill>
                <a:latin typeface="+mn-ea"/>
              </a:rPr>
              <a:t>DDF+WF</a:t>
            </a:r>
            <a:r>
              <a:rPr lang="ja-JP" altLang="en-US" b="1" dirty="0">
                <a:solidFill>
                  <a:srgbClr val="C00000"/>
                </a:solidFill>
                <a:latin typeface="+mn-ea"/>
              </a:rPr>
              <a:t>で</a:t>
            </a:r>
            <a:r>
              <a:rPr lang="en-US" altLang="ja-JP" b="1" dirty="0">
                <a:solidFill>
                  <a:srgbClr val="C00000"/>
                </a:solidFill>
                <a:latin typeface="+mn-ea"/>
              </a:rPr>
              <a:t>100</a:t>
            </a:r>
            <a:r>
              <a:rPr lang="ja-JP" altLang="en-US" b="1" dirty="0">
                <a:solidFill>
                  <a:srgbClr val="C00000"/>
                </a:solidFill>
                <a:latin typeface="+mn-ea"/>
              </a:rPr>
              <a:t>％拠出。</a:t>
            </a:r>
            <a:endParaRPr lang="en-US" altLang="ja-JP" b="1" dirty="0">
              <a:solidFill>
                <a:srgbClr val="C00000"/>
              </a:solidFill>
              <a:latin typeface="+mn-ea"/>
            </a:endParaRPr>
          </a:p>
          <a:p>
            <a:pPr marR="0" lvl="0" algn="l" defTabSz="914400" rtl="0" eaLnBrk="1" fontAlgn="auto" latinLnBrk="0" hangingPunct="1">
              <a:lnSpc>
                <a:spcPct val="150000"/>
              </a:lnSpc>
              <a:spcBef>
                <a:spcPts val="0"/>
              </a:spcBef>
              <a:spcAft>
                <a:spcPts val="0"/>
              </a:spcAft>
              <a:buClrTx/>
              <a:buSzTx/>
              <a:tabLst/>
              <a:defRPr/>
            </a:pPr>
            <a:r>
              <a:rPr lang="ja-JP" altLang="en-US" b="1">
                <a:solidFill>
                  <a:srgbClr val="C00000"/>
                </a:solidFill>
                <a:latin typeface="+mn-ea"/>
              </a:rPr>
              <a:t>　</a:t>
            </a:r>
            <a:r>
              <a:rPr lang="en-US" altLang="ja-JP" b="1" dirty="0">
                <a:solidFill>
                  <a:srgbClr val="C00000"/>
                </a:solidFill>
                <a:latin typeface="+mn-ea"/>
              </a:rPr>
              <a:t> </a:t>
            </a:r>
            <a:r>
              <a:rPr lang="ja-JP" altLang="en-US" b="1">
                <a:solidFill>
                  <a:srgbClr val="C00000"/>
                </a:solidFill>
                <a:latin typeface="+mn-ea"/>
              </a:rPr>
              <a:t>代表</a:t>
            </a:r>
            <a:r>
              <a:rPr lang="ja-JP" altLang="en-US" b="1" dirty="0">
                <a:solidFill>
                  <a:srgbClr val="C00000"/>
                </a:solidFill>
                <a:latin typeface="+mn-ea"/>
              </a:rPr>
              <a:t>提唱者</a:t>
            </a:r>
            <a:r>
              <a:rPr lang="en-US" altLang="ja-JP" b="1" dirty="0">
                <a:solidFill>
                  <a:srgbClr val="C00000"/>
                </a:solidFill>
                <a:latin typeface="+mn-ea"/>
              </a:rPr>
              <a:t>1</a:t>
            </a:r>
            <a:r>
              <a:rPr lang="ja-JP" altLang="en-US" b="1" dirty="0">
                <a:solidFill>
                  <a:srgbClr val="C00000"/>
                </a:solidFill>
                <a:latin typeface="+mn-ea"/>
              </a:rPr>
              <a:t>名、副代表提唱者</a:t>
            </a:r>
            <a:r>
              <a:rPr lang="en-US" altLang="ja-JP" b="1" dirty="0">
                <a:solidFill>
                  <a:srgbClr val="C00000"/>
                </a:solidFill>
                <a:latin typeface="+mn-ea"/>
              </a:rPr>
              <a:t>2</a:t>
            </a:r>
            <a:r>
              <a:rPr lang="ja-JP" altLang="en-US" b="1" dirty="0">
                <a:solidFill>
                  <a:srgbClr val="C00000"/>
                </a:solidFill>
                <a:latin typeface="+mn-ea"/>
              </a:rPr>
              <a:t>名を各クラブで登録申請。次年度にまたがる事業であるので</a:t>
            </a:r>
            <a:r>
              <a:rPr lang="ja-JP" altLang="en-US" b="1">
                <a:solidFill>
                  <a:srgbClr val="C00000"/>
                </a:solidFill>
                <a:latin typeface="+mn-ea"/>
              </a:rPr>
              <a:t>注意。</a:t>
            </a:r>
            <a:endParaRPr lang="en-US" altLang="ja-JP" b="1" dirty="0">
              <a:solidFill>
                <a:srgbClr val="C00000"/>
              </a:solidFill>
              <a:latin typeface="+mn-ea"/>
            </a:endParaRPr>
          </a:p>
          <a:p>
            <a:pPr marR="0" lvl="0" algn="l" defTabSz="914400" rtl="0" eaLnBrk="1" fontAlgn="auto" latinLnBrk="0" hangingPunct="1">
              <a:lnSpc>
                <a:spcPct val="150000"/>
              </a:lnSpc>
              <a:spcBef>
                <a:spcPts val="0"/>
              </a:spcBef>
              <a:spcAft>
                <a:spcPts val="0"/>
              </a:spcAft>
              <a:buClrTx/>
              <a:buSzTx/>
              <a:tabLst/>
              <a:defRPr/>
            </a:pPr>
            <a:endParaRPr lang="en-US" altLang="ja-JP" b="1" dirty="0">
              <a:solidFill>
                <a:srgbClr val="C00000"/>
              </a:solidFill>
              <a:latin typeface="+mn-ea"/>
            </a:endParaRPr>
          </a:p>
        </p:txBody>
      </p:sp>
    </p:spTree>
    <p:extLst>
      <p:ext uri="{BB962C8B-B14F-4D97-AF65-F5344CB8AC3E}">
        <p14:creationId xmlns:p14="http://schemas.microsoft.com/office/powerpoint/2010/main" val="1140363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CDCF92-55C3-4DA7-88B3-EC2282C06878}"/>
              </a:ext>
            </a:extLst>
          </p:cNvPr>
          <p:cNvSpPr txBox="1"/>
          <p:nvPr/>
        </p:nvSpPr>
        <p:spPr>
          <a:xfrm>
            <a:off x="376176" y="349508"/>
            <a:ext cx="2954655" cy="85408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3600" b="1" dirty="0">
                <a:solidFill>
                  <a:prstClr val="black"/>
                </a:solidFill>
                <a:latin typeface="Calibri" panose="020F0502020204030204"/>
                <a:ea typeface="メイリオ" panose="020B0604030504040204" pitchFamily="50" charset="-128"/>
              </a:rPr>
              <a:t>３</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．募集期間</a:t>
            </a: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aphicFrame>
        <p:nvGraphicFramePr>
          <p:cNvPr id="4" name="図表 3">
            <a:extLst>
              <a:ext uri="{FF2B5EF4-FFF2-40B4-BE49-F238E27FC236}">
                <a16:creationId xmlns:a16="http://schemas.microsoft.com/office/drawing/2014/main" id="{09C6432F-C9AD-2885-EDE5-DF874B491EC9}"/>
              </a:ext>
            </a:extLst>
          </p:cNvPr>
          <p:cNvGraphicFramePr/>
          <p:nvPr>
            <p:extLst>
              <p:ext uri="{D42A27DB-BD31-4B8C-83A1-F6EECF244321}">
                <p14:modId xmlns:p14="http://schemas.microsoft.com/office/powerpoint/2010/main" val="3282985467"/>
              </p:ext>
            </p:extLst>
          </p:nvPr>
        </p:nvGraphicFramePr>
        <p:xfrm>
          <a:off x="1968919" y="2427193"/>
          <a:ext cx="8128000" cy="2001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a:extLst>
              <a:ext uri="{FF2B5EF4-FFF2-40B4-BE49-F238E27FC236}">
                <a16:creationId xmlns:a16="http://schemas.microsoft.com/office/drawing/2014/main" id="{53B0CB20-65C8-AF7D-386D-1C7B47D46F95}"/>
              </a:ext>
            </a:extLst>
          </p:cNvPr>
          <p:cNvSpPr txBox="1"/>
          <p:nvPr/>
        </p:nvSpPr>
        <p:spPr>
          <a:xfrm>
            <a:off x="1099930" y="2060398"/>
            <a:ext cx="9925879" cy="369332"/>
          </a:xfrm>
          <a:prstGeom prst="rect">
            <a:avLst/>
          </a:prstGeom>
          <a:noFill/>
        </p:spPr>
        <p:txBody>
          <a:bodyPr wrap="square" rtlCol="0">
            <a:spAutoFit/>
          </a:bodyPr>
          <a:lstStyle/>
          <a:p>
            <a:r>
              <a:rPr kumimoji="1" lang="ja-JP" altLang="en-US" b="1" dirty="0"/>
              <a:t>９月１日～</a:t>
            </a:r>
            <a:r>
              <a:rPr kumimoji="1" lang="ja-JP" altLang="en-US" b="1"/>
              <a:t>１０月３１日　１１月２日</a:t>
            </a:r>
            <a:r>
              <a:rPr kumimoji="1" lang="en-US" altLang="ja-JP" b="1" dirty="0"/>
              <a:t>(</a:t>
            </a:r>
            <a:r>
              <a:rPr kumimoji="1" lang="ja-JP" altLang="en-US" b="1"/>
              <a:t>書類選考</a:t>
            </a:r>
            <a:r>
              <a:rPr kumimoji="1" lang="en-US" altLang="ja-JP" b="1" dirty="0"/>
              <a:t>)</a:t>
            </a:r>
            <a:r>
              <a:rPr kumimoji="1" lang="ja-JP" altLang="en-US" b="1"/>
              <a:t>１１月６日</a:t>
            </a:r>
            <a:r>
              <a:rPr kumimoji="1" lang="en-US" altLang="ja-JP" b="1" dirty="0"/>
              <a:t>(</a:t>
            </a:r>
            <a:r>
              <a:rPr kumimoji="1" lang="ja-JP" altLang="en-US" b="1" dirty="0"/>
              <a:t>最終面接</a:t>
            </a:r>
            <a:r>
              <a:rPr kumimoji="1" lang="en-US" altLang="ja-JP" b="1" dirty="0"/>
              <a:t>)</a:t>
            </a:r>
            <a:r>
              <a:rPr kumimoji="1" lang="ja-JP" altLang="en-US" b="1" dirty="0"/>
              <a:t>　１３日以降合格者発表</a:t>
            </a:r>
          </a:p>
        </p:txBody>
      </p:sp>
      <p:sp>
        <p:nvSpPr>
          <p:cNvPr id="6" name="テキスト ボックス 5">
            <a:extLst>
              <a:ext uri="{FF2B5EF4-FFF2-40B4-BE49-F238E27FC236}">
                <a16:creationId xmlns:a16="http://schemas.microsoft.com/office/drawing/2014/main" id="{4F87A33E-BBE0-9010-3347-3002CD27764E}"/>
              </a:ext>
            </a:extLst>
          </p:cNvPr>
          <p:cNvSpPr txBox="1"/>
          <p:nvPr/>
        </p:nvSpPr>
        <p:spPr>
          <a:xfrm>
            <a:off x="376175" y="4428271"/>
            <a:ext cx="10980937" cy="2369880"/>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b="1" dirty="0"/>
              <a:t>募集要項は地区</a:t>
            </a:r>
            <a:r>
              <a:rPr kumimoji="1" lang="en-US" altLang="ja-JP" sz="2800" b="1" dirty="0"/>
              <a:t>HP</a:t>
            </a:r>
            <a:r>
              <a:rPr kumimoji="1" lang="ja-JP" altLang="en-US" sz="2800" b="1" dirty="0"/>
              <a:t>とガバナー月信９月号にて掲載</a:t>
            </a:r>
            <a:endParaRPr kumimoji="1" lang="en-US" altLang="ja-JP" sz="2800" b="1" dirty="0"/>
          </a:p>
          <a:p>
            <a:pPr marL="457200" indent="-457200">
              <a:buFont typeface="Arial" panose="020B0604020202020204" pitchFamily="34" charset="0"/>
              <a:buChar char="•"/>
            </a:pPr>
            <a:r>
              <a:rPr lang="ja-JP" altLang="en-US" sz="2800" b="1" dirty="0"/>
              <a:t>応募者からの問い合わせはガバナー事務所まで</a:t>
            </a:r>
            <a:endParaRPr lang="en-US" altLang="ja-JP" sz="2800" b="1" dirty="0"/>
          </a:p>
          <a:p>
            <a:pPr marL="457200" indent="-457200">
              <a:buFont typeface="Arial" panose="020B0604020202020204" pitchFamily="34" charset="0"/>
              <a:buChar char="•"/>
            </a:pPr>
            <a:r>
              <a:rPr kumimoji="1" lang="ja-JP" altLang="en-US" sz="2800" b="1" dirty="0"/>
              <a:t>最終候補者は地区</a:t>
            </a:r>
            <a:r>
              <a:rPr kumimoji="1" lang="en-US" altLang="ja-JP" sz="2800" b="1" dirty="0"/>
              <a:t>HP</a:t>
            </a:r>
            <a:r>
              <a:rPr kumimoji="1" lang="ja-JP" altLang="en-US" sz="2800" b="1" dirty="0"/>
              <a:t>にてスポンサークラブ募集の</a:t>
            </a:r>
            <a:r>
              <a:rPr kumimoji="1" lang="en-US" altLang="ja-JP" sz="2800" b="1" dirty="0"/>
              <a:t>PR</a:t>
            </a:r>
            <a:r>
              <a:rPr kumimoji="1" lang="ja-JP" altLang="en-US" sz="2800" b="1" dirty="0"/>
              <a:t>動画掲載</a:t>
            </a:r>
            <a:endParaRPr kumimoji="1" lang="en-US" altLang="ja-JP" sz="2800" b="1" dirty="0"/>
          </a:p>
          <a:p>
            <a:endParaRPr kumimoji="1" lang="en-US" altLang="ja-JP" sz="2800" b="1" dirty="0"/>
          </a:p>
          <a:p>
            <a:endParaRPr kumimoji="1" lang="en-US" altLang="ja-JP" dirty="0"/>
          </a:p>
          <a:p>
            <a:endParaRPr kumimoji="1" lang="ja-JP" altLang="en-US" dirty="0"/>
          </a:p>
        </p:txBody>
      </p:sp>
    </p:spTree>
    <p:extLst>
      <p:ext uri="{BB962C8B-B14F-4D97-AF65-F5344CB8AC3E}">
        <p14:creationId xmlns:p14="http://schemas.microsoft.com/office/powerpoint/2010/main" val="3354856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CDCF92-55C3-4DA7-88B3-EC2282C06878}"/>
              </a:ext>
            </a:extLst>
          </p:cNvPr>
          <p:cNvSpPr txBox="1"/>
          <p:nvPr/>
        </p:nvSpPr>
        <p:spPr>
          <a:xfrm>
            <a:off x="345314" y="384610"/>
            <a:ext cx="5889754" cy="854080"/>
          </a:xfrm>
          <a:prstGeom prst="rect">
            <a:avLst/>
          </a:prstGeom>
          <a:noFill/>
        </p:spPr>
        <p:txBody>
          <a:bodyPr wrap="none" rtlCol="0">
            <a:spAutoFit/>
          </a:bodyPr>
          <a:lstStyle/>
          <a:p>
            <a:pPr>
              <a:lnSpc>
                <a:spcPct val="150000"/>
              </a:lnSpc>
              <a:defRPr/>
            </a:pPr>
            <a:r>
              <a:rPr lang="en-US" altLang="ja-JP" sz="3600" b="1" dirty="0">
                <a:solidFill>
                  <a:prstClr val="black"/>
                </a:solidFill>
                <a:latin typeface="+mj-ea"/>
                <a:ea typeface="+mj-ea"/>
              </a:rPr>
              <a:t>4</a:t>
            </a:r>
            <a:r>
              <a:rPr kumimoji="1" lang="en-US" altLang="ja-JP" sz="3600" b="1" i="0" u="none" strike="noStrike" kern="1200" cap="none" spc="0" normalizeH="0" baseline="0" noProof="0" dirty="0">
                <a:ln>
                  <a:noFill/>
                </a:ln>
                <a:solidFill>
                  <a:prstClr val="black"/>
                </a:solidFill>
                <a:effectLst/>
                <a:uLnTx/>
                <a:uFillTx/>
                <a:latin typeface="+mj-ea"/>
                <a:ea typeface="+mj-ea"/>
                <a:cs typeface="+mn-cs"/>
              </a:rPr>
              <a:t>. </a:t>
            </a:r>
            <a:r>
              <a:rPr kumimoji="1" lang="ja-JP" altLang="en-US" sz="3600" b="1" i="0" u="none" strike="noStrike" kern="1200" cap="none" spc="0" normalizeH="0" baseline="0" noProof="0" dirty="0">
                <a:ln>
                  <a:noFill/>
                </a:ln>
                <a:solidFill>
                  <a:prstClr val="black"/>
                </a:solidFill>
                <a:effectLst/>
                <a:uLnTx/>
                <a:uFillTx/>
                <a:latin typeface="+mj-ea"/>
                <a:ea typeface="+mj-ea"/>
                <a:cs typeface="+mn-cs"/>
              </a:rPr>
              <a:t>スポンサークラブ</a:t>
            </a:r>
            <a:r>
              <a:rPr lang="ja-JP" altLang="en-US" sz="3600" b="1" dirty="0">
                <a:solidFill>
                  <a:prstClr val="black"/>
                </a:solidFill>
                <a:latin typeface="+mj-ea"/>
                <a:ea typeface="+mj-ea"/>
              </a:rPr>
              <a:t>の役割</a:t>
            </a:r>
            <a:endParaRPr kumimoji="1" lang="en-US" altLang="ja-JP" sz="3600" b="1" i="0" u="none" strike="noStrike" kern="1200" cap="none" spc="0" normalizeH="0" baseline="0" noProof="0" dirty="0">
              <a:ln>
                <a:noFill/>
              </a:ln>
              <a:solidFill>
                <a:prstClr val="black"/>
              </a:solidFill>
              <a:effectLst/>
              <a:uLnTx/>
              <a:uFillTx/>
              <a:latin typeface="+mj-ea"/>
              <a:ea typeface="+mj-ea"/>
              <a:cs typeface="+mn-cs"/>
            </a:endParaRPr>
          </a:p>
        </p:txBody>
      </p:sp>
      <p:sp>
        <p:nvSpPr>
          <p:cNvPr id="3" name="テキスト ボックス 2">
            <a:extLst>
              <a:ext uri="{FF2B5EF4-FFF2-40B4-BE49-F238E27FC236}">
                <a16:creationId xmlns:a16="http://schemas.microsoft.com/office/drawing/2014/main" id="{84A3502D-03CA-4138-856C-FEE53E963926}"/>
              </a:ext>
            </a:extLst>
          </p:cNvPr>
          <p:cNvSpPr txBox="1"/>
          <p:nvPr/>
        </p:nvSpPr>
        <p:spPr>
          <a:xfrm>
            <a:off x="345314" y="1839715"/>
            <a:ext cx="11343331" cy="3747180"/>
          </a:xfrm>
          <a:prstGeom prst="rect">
            <a:avLst/>
          </a:prstGeom>
          <a:noFill/>
        </p:spPr>
        <p:txBody>
          <a:bodyPr wrap="square" rtlCol="0">
            <a:spAutoFit/>
          </a:bodyPr>
          <a:lstStyle/>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メイリオ" panose="020B0604030504040204" pitchFamily="50" charset="-128"/>
                <a:ea typeface="メイリオ" panose="020B0604030504040204" pitchFamily="50" charset="-128"/>
              </a:rPr>
              <a:t>マイ</a:t>
            </a:r>
            <a:r>
              <a:rPr kumimoji="1" lang="ja-JP" altLang="en-US" sz="2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ロータリーからのグローバル補助金申請</a:t>
            </a:r>
            <a:r>
              <a:rPr kumimoji="1" lang="ja-JP" altLang="en-US" sz="240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～承認</a:t>
            </a:r>
            <a:r>
              <a:rPr lang="en-US" altLang="ja-JP" sz="2400" dirty="0">
                <a:solidFill>
                  <a:prstClr val="black"/>
                </a:solidFill>
                <a:latin typeface="メイリオ" panose="020B0604030504040204" pitchFamily="50" charset="-128"/>
                <a:ea typeface="メイリオ" panose="020B0604030504040204" pitchFamily="50" charset="-128"/>
              </a:rPr>
              <a:t>〜</a:t>
            </a:r>
            <a:r>
              <a:rPr lang="ja-JP" altLang="en-US" sz="2400">
                <a:solidFill>
                  <a:prstClr val="black"/>
                </a:solidFill>
                <a:latin typeface="メイリオ" panose="020B0604030504040204" pitchFamily="50" charset="-128"/>
                <a:ea typeface="メイリオ" panose="020B0604030504040204" pitchFamily="50" charset="-128"/>
              </a:rPr>
              <a:t>送金受入</a:t>
            </a:r>
            <a:r>
              <a:rPr kumimoji="1" lang="en-US" altLang="ja-JP" sz="2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2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留学中の奨学生との連絡維持、留学経費関係のチェック</a:t>
            </a:r>
            <a:br>
              <a:rPr lang="en-US" altLang="ja-JP" sz="2400" noProof="0" dirty="0">
                <a:solidFill>
                  <a:prstClr val="black"/>
                </a:solidFill>
                <a:latin typeface="メイリオ" panose="020B0604030504040204" pitchFamily="50" charset="-128"/>
                <a:ea typeface="メイリオ" panose="020B0604030504040204" pitchFamily="50" charset="-128"/>
              </a:rPr>
            </a:br>
            <a:r>
              <a:rPr lang="ja-JP" altLang="en-US" sz="2400" noProof="0" dirty="0">
                <a:solidFill>
                  <a:prstClr val="black"/>
                </a:solidFill>
                <a:latin typeface="メイリオ" panose="020B0604030504040204" pitchFamily="50" charset="-128"/>
                <a:ea typeface="メイリオ" panose="020B0604030504040204" pitchFamily="50" charset="-128"/>
              </a:rPr>
              <a:t>→</a:t>
            </a:r>
            <a:r>
              <a:rPr lang="en-US" altLang="ja-JP" sz="2400" noProof="0" dirty="0">
                <a:solidFill>
                  <a:prstClr val="black"/>
                </a:solidFill>
                <a:latin typeface="メイリオ" panose="020B0604030504040204" pitchFamily="50" charset="-128"/>
                <a:ea typeface="メイリオ" panose="020B0604030504040204" pitchFamily="50" charset="-128"/>
              </a:rPr>
              <a:t>75</a:t>
            </a:r>
            <a:r>
              <a:rPr lang="ja-JP" altLang="en-US" sz="2400" noProof="0" dirty="0">
                <a:solidFill>
                  <a:prstClr val="black"/>
                </a:solidFill>
                <a:latin typeface="メイリオ" panose="020B0604030504040204" pitchFamily="50" charset="-128"/>
                <a:ea typeface="メイリオ" panose="020B0604030504040204" pitchFamily="50" charset="-128"/>
              </a:rPr>
              <a:t>ドル以上は領収書必要。奨学金対象にならない費用</a:t>
            </a:r>
            <a:r>
              <a:rPr lang="ja-JP" altLang="en-US" sz="2400" noProof="0">
                <a:solidFill>
                  <a:prstClr val="black"/>
                </a:solidFill>
                <a:latin typeface="メイリオ" panose="020B0604030504040204" pitchFamily="50" charset="-128"/>
                <a:ea typeface="メイリオ" panose="020B0604030504040204" pitchFamily="50" charset="-128"/>
              </a:rPr>
              <a:t>仕分け。</a:t>
            </a:r>
            <a:endParaRPr kumimoji="1" lang="en-US" altLang="ja-JP" sz="2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メイリオ" panose="020B0604030504040204" pitchFamily="50" charset="-128"/>
                <a:ea typeface="メイリオ" panose="020B0604030504040204" pitchFamily="50" charset="-128"/>
              </a:rPr>
              <a:t>課程修了後の報告書作成と財団本部へ</a:t>
            </a:r>
            <a:r>
              <a:rPr lang="ja-JP" altLang="en-US" sz="2400">
                <a:solidFill>
                  <a:prstClr val="black"/>
                </a:solidFill>
                <a:latin typeface="メイリオ" panose="020B0604030504040204" pitchFamily="50" charset="-128"/>
                <a:ea typeface="メイリオ" panose="020B0604030504040204" pitchFamily="50" charset="-128"/>
              </a:rPr>
              <a:t>の提出</a:t>
            </a:r>
            <a:r>
              <a:rPr lang="en-US" altLang="ja-JP" sz="2400" dirty="0">
                <a:solidFill>
                  <a:prstClr val="black"/>
                </a:solidFill>
                <a:latin typeface="メイリオ" panose="020B0604030504040204" pitchFamily="50" charset="-128"/>
                <a:ea typeface="メイリオ" panose="020B0604030504040204" pitchFamily="50" charset="-128"/>
              </a:rPr>
              <a:t>※</a:t>
            </a:r>
            <a:endParaRPr kumimoji="1" lang="en-US" altLang="ja-JP" sz="2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57200" lvl="0" indent="-457200">
              <a:lnSpc>
                <a:spcPct val="150000"/>
              </a:lnSpc>
              <a:buFont typeface="Wingdings" panose="05000000000000000000" pitchFamily="2" charset="2"/>
              <a:buChar char="l"/>
              <a:defRPr/>
            </a:pPr>
            <a:r>
              <a:rPr lang="ja-JP" altLang="en-US" sz="2400" b="1" dirty="0">
                <a:latin typeface="メイリオ" panose="020B0604030504040204" pitchFamily="50" charset="-128"/>
              </a:rPr>
              <a:t>課程修了後の学友活動・クラブの活動へ</a:t>
            </a:r>
            <a:r>
              <a:rPr lang="ja-JP" altLang="en-US" sz="2400" b="1" dirty="0">
                <a:latin typeface="メイリオ" panose="020B0604030504040204" pitchFamily="50" charset="-128"/>
                <a:ea typeface="メイリオ" panose="020B0604030504040204" pitchFamily="50" charset="-128"/>
              </a:rPr>
              <a:t>の参加促進</a:t>
            </a:r>
            <a:endParaRPr lang="en-US" altLang="ja-JP" sz="2400" b="1" dirty="0">
              <a:latin typeface="メイリオ" panose="020B0604030504040204" pitchFamily="50" charset="-128"/>
              <a:ea typeface="メイリオ" panose="020B0604030504040204" pitchFamily="50" charset="-128"/>
            </a:endParaRPr>
          </a:p>
          <a:p>
            <a:pPr lvl="0">
              <a:lnSpc>
                <a:spcPct val="150000"/>
              </a:lnSpc>
              <a:defRPr/>
            </a:pPr>
            <a:r>
              <a:rPr lang="en-US" altLang="ja-JP" sz="2000" dirty="0">
                <a:latin typeface="メイリオ" panose="020B0604030504040204" pitchFamily="50" charset="-128"/>
                <a:ea typeface="メイリオ" panose="020B0604030504040204" pitchFamily="50" charset="-128"/>
              </a:rPr>
              <a:t>※</a:t>
            </a:r>
            <a:r>
              <a:rPr lang="ja-JP" altLang="en-US" sz="2000">
                <a:latin typeface="メイリオ" panose="020B0604030504040204" pitchFamily="50" charset="-128"/>
                <a:ea typeface="メイリオ" panose="020B0604030504040204" pitchFamily="50" charset="-128"/>
              </a:rPr>
              <a:t>奨学</a:t>
            </a:r>
            <a:r>
              <a:rPr lang="ja-JP" altLang="en-US" sz="2000" dirty="0">
                <a:latin typeface="メイリオ" panose="020B0604030504040204" pitchFamily="50" charset="-128"/>
                <a:ea typeface="メイリオ" panose="020B0604030504040204" pitchFamily="50" charset="-128"/>
              </a:rPr>
              <a:t>金小委員会が全面支援。</a:t>
            </a:r>
            <a:endParaRPr lang="en-US" altLang="ja-JP" sz="2000" dirty="0">
              <a:latin typeface="メイリオ" panose="020B0604030504040204" pitchFamily="50" charset="-128"/>
              <a:ea typeface="メイリオ" panose="020B0604030504040204" pitchFamily="50" charset="-128"/>
            </a:endParaRPr>
          </a:p>
          <a:p>
            <a:pPr lvl="0">
              <a:lnSpc>
                <a:spcPct val="150000"/>
              </a:lnSpc>
              <a:defRPr/>
            </a:pP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3390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CDCF92-55C3-4DA7-88B3-EC2282C06878}"/>
              </a:ext>
            </a:extLst>
          </p:cNvPr>
          <p:cNvSpPr txBox="1"/>
          <p:nvPr/>
        </p:nvSpPr>
        <p:spPr>
          <a:xfrm>
            <a:off x="345314" y="384610"/>
            <a:ext cx="6813084" cy="85408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 </a:t>
            </a:r>
            <a:r>
              <a:rPr lang="ja-JP" altLang="en-US" sz="3600" b="1" dirty="0">
                <a:solidFill>
                  <a:prstClr val="black"/>
                </a:solidFill>
                <a:latin typeface="メイリオ" panose="020B0604030504040204" pitchFamily="50" charset="-128"/>
                <a:ea typeface="メイリオ" panose="020B0604030504040204" pitchFamily="50" charset="-128"/>
              </a:rPr>
              <a:t>奨学金小委員会からのお願い</a:t>
            </a:r>
            <a:endParaRPr kumimoji="1" lang="en-US" altLang="ja-JP" sz="3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テキスト ボックス 2">
            <a:extLst>
              <a:ext uri="{FF2B5EF4-FFF2-40B4-BE49-F238E27FC236}">
                <a16:creationId xmlns:a16="http://schemas.microsoft.com/office/drawing/2014/main" id="{84A3502D-03CA-4138-856C-FEE53E963926}"/>
              </a:ext>
            </a:extLst>
          </p:cNvPr>
          <p:cNvSpPr txBox="1"/>
          <p:nvPr/>
        </p:nvSpPr>
        <p:spPr>
          <a:xfrm>
            <a:off x="345314" y="1839715"/>
            <a:ext cx="11343331" cy="2816156"/>
          </a:xfrm>
          <a:prstGeom prst="rect">
            <a:avLst/>
          </a:prstGeom>
          <a:noFill/>
        </p:spPr>
        <p:txBody>
          <a:bodyPr wrap="square" rtlCol="0">
            <a:spAutoFit/>
          </a:bodyPr>
          <a:lstStyle/>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スポンサークラブへの立候補（</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23</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月末まで）のご検討願います。</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メイリオ" panose="020B0604030504040204" pitchFamily="50" charset="-128"/>
                <a:ea typeface="メイリオ" panose="020B0604030504040204" pitchFamily="50" charset="-128"/>
              </a:rPr>
              <a:t>クラブの奉仕事業等で関係のある</a:t>
            </a:r>
            <a:r>
              <a:rPr lang="en-US" altLang="ja-JP" sz="2400" dirty="0">
                <a:solidFill>
                  <a:prstClr val="black"/>
                </a:solidFill>
                <a:latin typeface="メイリオ" panose="020B0604030504040204" pitchFamily="50" charset="-128"/>
                <a:ea typeface="メイリオ" panose="020B0604030504040204" pitchFamily="50" charset="-128"/>
              </a:rPr>
              <a:t>NPO</a:t>
            </a:r>
            <a:r>
              <a:rPr lang="ja-JP" altLang="en-US" sz="2400" dirty="0">
                <a:solidFill>
                  <a:prstClr val="black"/>
                </a:solidFill>
                <a:latin typeface="メイリオ" panose="020B0604030504040204" pitchFamily="50" charset="-128"/>
                <a:ea typeface="メイリオ" panose="020B0604030504040204" pitchFamily="50" charset="-128"/>
              </a:rPr>
              <a:t>や</a:t>
            </a:r>
            <a:r>
              <a:rPr lang="en-US" altLang="ja-JP" sz="2400" dirty="0">
                <a:solidFill>
                  <a:prstClr val="black"/>
                </a:solidFill>
                <a:latin typeface="メイリオ" panose="020B0604030504040204" pitchFamily="50" charset="-128"/>
                <a:ea typeface="メイリオ" panose="020B0604030504040204" pitchFamily="50" charset="-128"/>
              </a:rPr>
              <a:t>NGO</a:t>
            </a:r>
            <a:r>
              <a:rPr lang="ja-JP" altLang="en-US" sz="2400" dirty="0">
                <a:solidFill>
                  <a:prstClr val="black"/>
                </a:solidFill>
                <a:latin typeface="メイリオ" panose="020B0604030504040204" pitchFamily="50" charset="-128"/>
                <a:ea typeface="メイリオ" panose="020B0604030504040204" pitchFamily="50" charset="-128"/>
              </a:rPr>
              <a:t>などに本プログラムのご紹介願います。</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クラブにグローバル補助金での奨学金について問い合わせがあった場合、</a:t>
            </a:r>
            <a:b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ガバナー事務所にご連絡願います。</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26547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CDCF92-55C3-4DA7-88B3-EC2282C06878}"/>
              </a:ext>
            </a:extLst>
          </p:cNvPr>
          <p:cNvSpPr txBox="1"/>
          <p:nvPr/>
        </p:nvSpPr>
        <p:spPr>
          <a:xfrm>
            <a:off x="345314" y="384610"/>
            <a:ext cx="7736413" cy="854080"/>
          </a:xfrm>
          <a:prstGeom prst="rect">
            <a:avLst/>
          </a:prstGeom>
          <a:noFill/>
        </p:spPr>
        <p:txBody>
          <a:bodyPr wrap="non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 </a:t>
            </a:r>
            <a:r>
              <a:rPr kumimoji="1" lang="ja-JP" altLang="en-US" sz="3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グローバル奨学生からの修了報告</a:t>
            </a:r>
            <a:endParaRPr kumimoji="1" lang="en-US" altLang="ja-JP" sz="3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テキスト ボックス 2">
            <a:extLst>
              <a:ext uri="{FF2B5EF4-FFF2-40B4-BE49-F238E27FC236}">
                <a16:creationId xmlns:a16="http://schemas.microsoft.com/office/drawing/2014/main" id="{84A3502D-03CA-4138-856C-FEE53E963926}"/>
              </a:ext>
            </a:extLst>
          </p:cNvPr>
          <p:cNvSpPr txBox="1"/>
          <p:nvPr/>
        </p:nvSpPr>
        <p:spPr>
          <a:xfrm>
            <a:off x="914663" y="1859340"/>
            <a:ext cx="10402996" cy="3413820"/>
          </a:xfrm>
          <a:prstGeom prst="rect">
            <a:avLst/>
          </a:prstGeom>
          <a:noFill/>
        </p:spPr>
        <p:txBody>
          <a:bodyPr wrap="square" rtlCol="0">
            <a:spAutoFit/>
          </a:bodyPr>
          <a:lstStyle/>
          <a:p>
            <a:pPr>
              <a:lnSpc>
                <a:spcPct val="200000"/>
              </a:lnSpc>
            </a:pP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2019-20</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年度グローバル奨学生　</a:t>
            </a:r>
            <a:endPar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endParaRPr>
          </a:p>
          <a:p>
            <a:pPr>
              <a:lnSpc>
                <a:spcPct val="200000"/>
              </a:lnSpc>
            </a:pP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LSE</a:t>
            </a:r>
            <a:r>
              <a:rPr lang="ja-JP" altLang="en-US" sz="2800" b="1" dirty="0">
                <a:latin typeface="Calibri" panose="020F0502020204030204" pitchFamily="34" charset="0"/>
                <a:ea typeface="Meiryo UI" panose="020B0604030504040204" pitchFamily="50" charset="-128"/>
                <a:cs typeface="Times New Roman" panose="02020603050405020304" pitchFamily="18" charset="0"/>
              </a:rPr>
              <a:t>（</a:t>
            </a: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THE LONDON</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　</a:t>
            </a: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SCHOOL OF</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　</a:t>
            </a: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ECONOMICS</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　</a:t>
            </a: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AND POLITICAL</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　</a:t>
            </a:r>
            <a:r>
              <a:rPr lang="en-US" altLang="ja-JP" sz="2800" b="1" dirty="0">
                <a:effectLst/>
                <a:latin typeface="Calibri" panose="020F0502020204030204" pitchFamily="34" charset="0"/>
                <a:ea typeface="Meiryo UI" panose="020B0604030504040204" pitchFamily="50" charset="-128"/>
                <a:cs typeface="Times New Roman" panose="02020603050405020304" pitchFamily="18" charset="0"/>
              </a:rPr>
              <a:t>SCIENCE</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a:t>
            </a:r>
            <a:r>
              <a:rPr lang="ja-JP" altLang="en-US" sz="2800" b="1" dirty="0">
                <a:latin typeface="Calibri" panose="020F0502020204030204" pitchFamily="34" charset="0"/>
                <a:ea typeface="Meiryo UI" panose="020B0604030504040204" pitchFamily="50" charset="-128"/>
                <a:cs typeface="Times New Roman" panose="02020603050405020304" pitchFamily="18" charset="0"/>
              </a:rPr>
              <a:t>比較政治学専攻</a:t>
            </a:r>
            <a:endParaRPr lang="en-US" altLang="ja-JP" sz="2800" b="1">
              <a:latin typeface="Calibri" panose="020F0502020204030204" pitchFamily="34" charset="0"/>
              <a:ea typeface="Meiryo UI" panose="020B0604030504040204" pitchFamily="50" charset="-128"/>
              <a:cs typeface="Times New Roman" panose="02020603050405020304" pitchFamily="18" charset="0"/>
            </a:endParaRPr>
          </a:p>
          <a:p>
            <a:pPr>
              <a:lnSpc>
                <a:spcPct val="200000"/>
              </a:lnSpc>
            </a:pPr>
            <a:r>
              <a:rPr lang="ja-JP" altLang="ja-JP" sz="2800" b="1">
                <a:effectLst/>
                <a:latin typeface="Calibri" panose="020F0502020204030204" pitchFamily="34" charset="0"/>
                <a:ea typeface="Meiryo UI" panose="020B0604030504040204" pitchFamily="50" charset="-128"/>
                <a:cs typeface="Times New Roman" panose="02020603050405020304" pitchFamily="18" charset="0"/>
              </a:rPr>
              <a:t>上砂考</a:t>
            </a:r>
            <a:r>
              <a:rPr lang="ja-JP" altLang="ja-JP" sz="2800" b="1" dirty="0">
                <a:effectLst/>
                <a:latin typeface="Calibri" panose="020F0502020204030204" pitchFamily="34" charset="0"/>
                <a:ea typeface="Meiryo UI" panose="020B0604030504040204" pitchFamily="50" charset="-128"/>
                <a:cs typeface="Times New Roman" panose="02020603050405020304" pitchFamily="18" charset="0"/>
              </a:rPr>
              <a:t>廣</a:t>
            </a:r>
            <a:r>
              <a:rPr lang="ja-JP" altLang="en-US" sz="2800" b="1" dirty="0">
                <a:effectLst/>
                <a:latin typeface="Calibri" panose="020F0502020204030204" pitchFamily="34" charset="0"/>
                <a:ea typeface="Meiryo UI" panose="020B0604030504040204" pitchFamily="50" charset="-128"/>
                <a:cs typeface="Times New Roman" panose="02020603050405020304" pitchFamily="18" charset="0"/>
              </a:rPr>
              <a:t>君</a:t>
            </a:r>
            <a:endParaRPr lang="ja-JP" altLang="ja-JP" sz="2800" b="1"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24110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TotalTime>
  <Words>1410</Words>
  <Application>Microsoft Office PowerPoint</Application>
  <PresentationFormat>ワイド画面</PresentationFormat>
  <Paragraphs>89</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Arial</vt:lpstr>
      <vt:lpstr>Calibri</vt:lpstr>
      <vt:lpstr>Wingdings</vt:lpstr>
      <vt:lpstr>Office テーマ</vt:lpstr>
      <vt:lpstr>財団奨学金プログラム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スポンサークラブの役割</dc:title>
  <dc:creator>塚本 英</dc:creator>
  <cp:lastModifiedBy>国際ロータリー2660</cp:lastModifiedBy>
  <cp:revision>13</cp:revision>
  <dcterms:created xsi:type="dcterms:W3CDTF">2022-04-21T12:47:14Z</dcterms:created>
  <dcterms:modified xsi:type="dcterms:W3CDTF">2022-09-08T09:10:48Z</dcterms:modified>
</cp:coreProperties>
</file>