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 id="2147483867" r:id="rId2"/>
    <p:sldMasterId id="2147483762" r:id="rId3"/>
    <p:sldMasterId id="2147483814" r:id="rId4"/>
    <p:sldMasterId id="2147483854" r:id="rId5"/>
  </p:sldMasterIdLst>
  <p:notesMasterIdLst>
    <p:notesMasterId r:id="rId25"/>
  </p:notesMasterIdLst>
  <p:handoutMasterIdLst>
    <p:handoutMasterId r:id="rId26"/>
  </p:handoutMasterIdLst>
  <p:sldIdLst>
    <p:sldId id="638" r:id="rId6"/>
    <p:sldId id="671" r:id="rId7"/>
    <p:sldId id="680" r:id="rId8"/>
    <p:sldId id="688" r:id="rId9"/>
    <p:sldId id="689" r:id="rId10"/>
    <p:sldId id="661" r:id="rId11"/>
    <p:sldId id="686" r:id="rId12"/>
    <p:sldId id="682" r:id="rId13"/>
    <p:sldId id="667" r:id="rId14"/>
    <p:sldId id="676" r:id="rId15"/>
    <p:sldId id="683" r:id="rId16"/>
    <p:sldId id="684" r:id="rId17"/>
    <p:sldId id="685" r:id="rId18"/>
    <p:sldId id="670" r:id="rId19"/>
    <p:sldId id="663" r:id="rId20"/>
    <p:sldId id="678" r:id="rId21"/>
    <p:sldId id="681" r:id="rId22"/>
    <p:sldId id="677" r:id="rId23"/>
    <p:sldId id="656" r:id="rId24"/>
  </p:sldIdLst>
  <p:sldSz cx="12192000" cy="6858000"/>
  <p:notesSz cx="7104063" cy="102346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Arial" charset="0"/>
      </a:defRPr>
    </a:lvl5pPr>
    <a:lvl6pPr marL="2286000" algn="l" defTabSz="914400" rtl="0" eaLnBrk="1" latinLnBrk="0" hangingPunct="1">
      <a:defRPr kumimoji="1" sz="2400" kern="1200">
        <a:solidFill>
          <a:schemeClr val="tx1"/>
        </a:solidFill>
        <a:latin typeface="Times New Roman" pitchFamily="18" charset="0"/>
        <a:ea typeface="+mn-ea"/>
        <a:cs typeface="Arial" charset="0"/>
      </a:defRPr>
    </a:lvl6pPr>
    <a:lvl7pPr marL="2743200" algn="l" defTabSz="914400" rtl="0" eaLnBrk="1" latinLnBrk="0" hangingPunct="1">
      <a:defRPr kumimoji="1" sz="2400" kern="1200">
        <a:solidFill>
          <a:schemeClr val="tx1"/>
        </a:solidFill>
        <a:latin typeface="Times New Roman" pitchFamily="18" charset="0"/>
        <a:ea typeface="+mn-ea"/>
        <a:cs typeface="Arial" charset="0"/>
      </a:defRPr>
    </a:lvl7pPr>
    <a:lvl8pPr marL="3200400" algn="l" defTabSz="914400" rtl="0" eaLnBrk="1" latinLnBrk="0" hangingPunct="1">
      <a:defRPr kumimoji="1" sz="2400" kern="1200">
        <a:solidFill>
          <a:schemeClr val="tx1"/>
        </a:solidFill>
        <a:latin typeface="Times New Roman" pitchFamily="18" charset="0"/>
        <a:ea typeface="+mn-ea"/>
        <a:cs typeface="Arial" charset="0"/>
      </a:defRPr>
    </a:lvl8pPr>
    <a:lvl9pPr marL="3657600" algn="l" defTabSz="914400" rtl="0" eaLnBrk="1" latinLnBrk="0" hangingPunct="1">
      <a:defRPr kumimoji="1"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256" userDrawn="1">
          <p15:clr>
            <a:srgbClr val="A4A3A4"/>
          </p15:clr>
        </p15:guide>
        <p15:guide id="2" pos="5504" userDrawn="1">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a:srgbClr val="00B4E7"/>
    <a:srgbClr val="00246C"/>
    <a:srgbClr val="E7E7E8"/>
    <a:srgbClr val="16316B"/>
    <a:srgbClr val="66FFFF"/>
    <a:srgbClr val="17458F"/>
    <a:srgbClr val="005DAA"/>
    <a:srgbClr val="00A84E"/>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64259" autoAdjust="0"/>
  </p:normalViewPr>
  <p:slideViewPr>
    <p:cSldViewPr>
      <p:cViewPr varScale="1">
        <p:scale>
          <a:sx n="101" d="100"/>
          <a:sy n="101" d="100"/>
        </p:scale>
        <p:origin x="120" y="402"/>
      </p:cViewPr>
      <p:guideLst>
        <p:guide orient="horz" pos="2256"/>
        <p:guide pos="55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5" d="100"/>
          <a:sy n="85" d="100"/>
        </p:scale>
        <p:origin x="2970" y="-186"/>
      </p:cViewPr>
      <p:guideLst>
        <p:guide orient="horz" pos="3225"/>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3" name="Rectangle 3"/>
          <p:cNvSpPr>
            <a:spLocks noGrp="1" noChangeArrowheads="1"/>
          </p:cNvSpPr>
          <p:nvPr>
            <p:ph type="dt" sz="quarter"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A893F2C1-799C-4691-A5D1-0DC3A7AF93DD}" type="datetime1">
              <a:rPr lang="en-US" altLang="ja-JP" smtClean="0"/>
              <a:t>9/13/2022</a:t>
            </a:fld>
            <a:endParaRPr lang="en-US" dirty="0"/>
          </a:p>
        </p:txBody>
      </p:sp>
      <p:sp>
        <p:nvSpPr>
          <p:cNvPr id="133124" name="Rectangle 4"/>
          <p:cNvSpPr>
            <a:spLocks noGrp="1" noChangeArrowheads="1"/>
          </p:cNvSpPr>
          <p:nvPr>
            <p:ph type="ftr" sz="quarter" idx="2"/>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5" name="Rectangle 5"/>
          <p:cNvSpPr>
            <a:spLocks noGrp="1" noChangeArrowheads="1"/>
          </p:cNvSpPr>
          <p:nvPr>
            <p:ph type="sldNum" sz="quarter" idx="3"/>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45F96E47-C8E2-4485-8231-C437400F7202}" type="slidenum">
              <a:rPr lang="en-US"/>
              <a:pPr>
                <a:defRPr/>
              </a:pPr>
              <a:t>‹#›</a:t>
            </a:fld>
            <a:endParaRPr lang="en-US" dirty="0"/>
          </a:p>
        </p:txBody>
      </p:sp>
    </p:spTree>
    <p:extLst>
      <p:ext uri="{BB962C8B-B14F-4D97-AF65-F5344CB8AC3E}">
        <p14:creationId xmlns:p14="http://schemas.microsoft.com/office/powerpoint/2010/main" val="1127115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59" name="Rectangle 3"/>
          <p:cNvSpPr>
            <a:spLocks noGrp="1" noChangeArrowheads="1"/>
          </p:cNvSpPr>
          <p:nvPr>
            <p:ph type="dt"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8588E9C0-C33E-444E-941A-4E8185B7C400}" type="datetime1">
              <a:rPr lang="en-US" altLang="ja-JP" smtClean="0"/>
              <a:t>9/13/2022</a:t>
            </a:fld>
            <a:endParaRPr lang="en-US" dirty="0"/>
          </a:p>
        </p:txBody>
      </p:sp>
      <p:sp>
        <p:nvSpPr>
          <p:cNvPr id="65540" name="Rectangle 4"/>
          <p:cNvSpPr>
            <a:spLocks noGrp="1" noRot="1" noChangeAspect="1" noChangeArrowheads="1" noTextEdit="1"/>
          </p:cNvSpPr>
          <p:nvPr>
            <p:ph type="sldImg" idx="2"/>
          </p:nvPr>
        </p:nvSpPr>
        <p:spPr bwMode="auto">
          <a:xfrm>
            <a:off x="144463" y="768350"/>
            <a:ext cx="68199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61" name="Rectangle 5"/>
          <p:cNvSpPr>
            <a:spLocks noGrp="1" noChangeArrowheads="1"/>
          </p:cNvSpPr>
          <p:nvPr>
            <p:ph type="body" sz="quarter" idx="3"/>
          </p:nvPr>
        </p:nvSpPr>
        <p:spPr bwMode="auto">
          <a:xfrm>
            <a:off x="709444" y="4860396"/>
            <a:ext cx="5685181" cy="46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63" name="Rectangle 7"/>
          <p:cNvSpPr>
            <a:spLocks noGrp="1" noChangeArrowheads="1"/>
          </p:cNvSpPr>
          <p:nvPr>
            <p:ph type="sldNum" sz="quarter" idx="5"/>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650A5DD0-1CB4-4EBD-9286-DD7038B13226}" type="slidenum">
              <a:rPr lang="en-US"/>
              <a:pPr>
                <a:defRPr/>
              </a:pPr>
              <a:t>‹#›</a:t>
            </a:fld>
            <a:endParaRPr lang="en-US" dirty="0"/>
          </a:p>
        </p:txBody>
      </p:sp>
    </p:spTree>
    <p:extLst>
      <p:ext uri="{BB962C8B-B14F-4D97-AF65-F5344CB8AC3E}">
        <p14:creationId xmlns:p14="http://schemas.microsoft.com/office/powerpoint/2010/main" val="19725575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a:t>
            </a:fld>
            <a:endParaRPr lang="en-US" altLang="ja-JP" dirty="0"/>
          </a:p>
        </p:txBody>
      </p:sp>
      <p:sp>
        <p:nvSpPr>
          <p:cNvPr id="47107" name="Rectangle 2"/>
          <p:cNvSpPr>
            <a:spLocks noGrp="1" noRot="1" noChangeAspect="1" noChangeArrowheads="1" noTextEdit="1"/>
          </p:cNvSpPr>
          <p:nvPr>
            <p:ph type="sldImg"/>
          </p:nvPr>
        </p:nvSpPr>
        <p:spPr>
          <a:xfrm>
            <a:off x="144463" y="768350"/>
            <a:ext cx="6819900" cy="3836988"/>
          </a:xfrm>
          <a:ln/>
        </p:spPr>
      </p:sp>
      <p:sp>
        <p:nvSpPr>
          <p:cNvPr id="47108" name="Rectangle 3"/>
          <p:cNvSpPr>
            <a:spLocks noGrp="1" noChangeArrowheads="1"/>
          </p:cNvSpPr>
          <p:nvPr>
            <p:ph type="body" idx="1"/>
          </p:nvPr>
        </p:nvSpPr>
        <p:spPr>
          <a:noFill/>
          <a:ln/>
        </p:spPr>
        <p:txBody>
          <a:bodyPr/>
          <a:lstStyle/>
          <a:p>
            <a:pPr eaLnBrk="1" hangingPunct="1"/>
            <a:endParaRPr kumimoji="0" lang="ja-JP" altLang="en-US" dirty="0">
              <a:latin typeface="Arial" pitchFamily="34" charset="0"/>
              <a:ea typeface="ヒラギノ角ゴ Pro W3" charset="-128"/>
            </a:endParaRPr>
          </a:p>
        </p:txBody>
      </p:sp>
    </p:spTree>
    <p:extLst>
      <p:ext uri="{BB962C8B-B14F-4D97-AF65-F5344CB8AC3E}">
        <p14:creationId xmlns:p14="http://schemas.microsoft.com/office/powerpoint/2010/main" val="502494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10</a:t>
            </a:fld>
            <a:endParaRPr kumimoji="1" lang="ja-JP" altLang="en-US"/>
          </a:p>
        </p:txBody>
      </p:sp>
    </p:spTree>
    <p:extLst>
      <p:ext uri="{BB962C8B-B14F-4D97-AF65-F5344CB8AC3E}">
        <p14:creationId xmlns:p14="http://schemas.microsoft.com/office/powerpoint/2010/main" val="1619002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11</a:t>
            </a:fld>
            <a:endParaRPr kumimoji="1" lang="ja-JP" altLang="en-US"/>
          </a:p>
        </p:txBody>
      </p:sp>
    </p:spTree>
    <p:extLst>
      <p:ext uri="{BB962C8B-B14F-4D97-AF65-F5344CB8AC3E}">
        <p14:creationId xmlns:p14="http://schemas.microsoft.com/office/powerpoint/2010/main" val="2566912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12</a:t>
            </a:fld>
            <a:endParaRPr kumimoji="1" lang="ja-JP" altLang="en-US"/>
          </a:p>
        </p:txBody>
      </p:sp>
    </p:spTree>
    <p:extLst>
      <p:ext uri="{BB962C8B-B14F-4D97-AF65-F5344CB8AC3E}">
        <p14:creationId xmlns:p14="http://schemas.microsoft.com/office/powerpoint/2010/main" val="1113959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13</a:t>
            </a:fld>
            <a:endParaRPr lang="en-US" altLang="ja-JP" dirty="0"/>
          </a:p>
        </p:txBody>
      </p:sp>
      <p:sp>
        <p:nvSpPr>
          <p:cNvPr id="47107" name="Rectangle 2"/>
          <p:cNvSpPr>
            <a:spLocks noGrp="1" noRot="1" noChangeAspect="1" noChangeArrowheads="1" noTextEdit="1"/>
          </p:cNvSpPr>
          <p:nvPr>
            <p:ph type="sldImg"/>
          </p:nvPr>
        </p:nvSpPr>
        <p:spPr>
          <a:xfrm>
            <a:off x="144463" y="768350"/>
            <a:ext cx="6819900" cy="3836988"/>
          </a:xfrm>
          <a:ln/>
        </p:spPr>
      </p:sp>
      <p:sp>
        <p:nvSpPr>
          <p:cNvPr id="47108" name="Rectangle 3"/>
          <p:cNvSpPr>
            <a:spLocks noGrp="1" noChangeArrowheads="1"/>
          </p:cNvSpPr>
          <p:nvPr>
            <p:ph type="body" idx="1"/>
          </p:nvPr>
        </p:nvSpPr>
        <p:spPr>
          <a:noFill/>
          <a:ln/>
        </p:spPr>
        <p:txBody>
          <a:bodyPr/>
          <a:lstStyle/>
          <a:p>
            <a:pPr eaLnBrk="1" hangingPunct="1"/>
            <a:endParaRPr kumimoji="0" lang="ja-JP" altLang="en-US" dirty="0">
              <a:latin typeface="Arial" pitchFamily="34" charset="0"/>
              <a:ea typeface="ヒラギノ角ゴ Pro W3" charset="-128"/>
            </a:endParaRPr>
          </a:p>
        </p:txBody>
      </p:sp>
    </p:spTree>
    <p:extLst>
      <p:ext uri="{BB962C8B-B14F-4D97-AF65-F5344CB8AC3E}">
        <p14:creationId xmlns:p14="http://schemas.microsoft.com/office/powerpoint/2010/main" val="3380474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EF7C3BE9-BF9D-4A23-937B-04E5F892DD12}" type="datetime1">
              <a:rPr lang="en-US" altLang="ja-JP" smtClean="0"/>
              <a:t>9/13/2022</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14</a:t>
            </a:fld>
            <a:endParaRPr lang="en-US" dirty="0"/>
          </a:p>
        </p:txBody>
      </p:sp>
    </p:spTree>
    <p:extLst>
      <p:ext uri="{BB962C8B-B14F-4D97-AF65-F5344CB8AC3E}">
        <p14:creationId xmlns:p14="http://schemas.microsoft.com/office/powerpoint/2010/main" val="994775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15</a:t>
            </a:fld>
            <a:endParaRPr lang="en-US" dirty="0"/>
          </a:p>
        </p:txBody>
      </p:sp>
    </p:spTree>
    <p:extLst>
      <p:ext uri="{BB962C8B-B14F-4D97-AF65-F5344CB8AC3E}">
        <p14:creationId xmlns:p14="http://schemas.microsoft.com/office/powerpoint/2010/main" val="3162108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16</a:t>
            </a:fld>
            <a:endParaRPr lang="en-US" dirty="0"/>
          </a:p>
        </p:txBody>
      </p:sp>
    </p:spTree>
    <p:extLst>
      <p:ext uri="{BB962C8B-B14F-4D97-AF65-F5344CB8AC3E}">
        <p14:creationId xmlns:p14="http://schemas.microsoft.com/office/powerpoint/2010/main" val="923830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17</a:t>
            </a:fld>
            <a:endParaRPr lang="en-US" dirty="0"/>
          </a:p>
        </p:txBody>
      </p:sp>
    </p:spTree>
    <p:extLst>
      <p:ext uri="{BB962C8B-B14F-4D97-AF65-F5344CB8AC3E}">
        <p14:creationId xmlns:p14="http://schemas.microsoft.com/office/powerpoint/2010/main" val="2249247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18</a:t>
            </a:fld>
            <a:endParaRPr lang="en-US" dirty="0"/>
          </a:p>
        </p:txBody>
      </p:sp>
    </p:spTree>
    <p:extLst>
      <p:ext uri="{BB962C8B-B14F-4D97-AF65-F5344CB8AC3E}">
        <p14:creationId xmlns:p14="http://schemas.microsoft.com/office/powerpoint/2010/main" val="4007201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xfrm>
            <a:off x="144463" y="768350"/>
            <a:ext cx="6819900" cy="3836988"/>
          </a:xfrm>
          <a:ln/>
        </p:spPr>
      </p:sp>
      <p:sp>
        <p:nvSpPr>
          <p:cNvPr id="51203" name="ノート プレースホルダ 2"/>
          <p:cNvSpPr>
            <a:spLocks noGrp="1"/>
          </p:cNvSpPr>
          <p:nvPr>
            <p:ph type="body" idx="1"/>
          </p:nvPr>
        </p:nvSpPr>
        <p:spPr>
          <a:noFill/>
          <a:ln/>
        </p:spPr>
        <p:txBody>
          <a:bodyPr/>
          <a:lstStyle/>
          <a:p>
            <a:endParaRPr lang="ja-JP" altLang="en-US" dirty="0">
              <a:latin typeface="Arial" pitchFamily="34" charset="0"/>
              <a:ea typeface="ヒラギノ角ゴ Pro W3" charset="-128"/>
            </a:endParaRPr>
          </a:p>
        </p:txBody>
      </p:sp>
      <p:sp>
        <p:nvSpPr>
          <p:cNvPr id="51204" name="スライド番号プレースホルダ 3"/>
          <p:cNvSpPr>
            <a:spLocks noGrp="1"/>
          </p:cNvSpPr>
          <p:nvPr>
            <p:ph type="sldNum" sz="quarter" idx="5"/>
          </p:nvPr>
        </p:nvSpPr>
        <p:spPr>
          <a:noFill/>
        </p:spPr>
        <p:txBody>
          <a:bodyPr/>
          <a:lstStyle/>
          <a:p>
            <a:pPr defTabSz="973145"/>
            <a:fld id="{5B263264-3FF7-4461-AA42-1D5008D23238}" type="slidenum">
              <a:rPr lang="en-US" altLang="ja-JP" smtClean="0"/>
              <a:pPr defTabSz="973145"/>
              <a:t>19</a:t>
            </a:fld>
            <a:endParaRPr lang="en-US" altLang="ja-JP"/>
          </a:p>
        </p:txBody>
      </p:sp>
    </p:spTree>
    <p:extLst>
      <p:ext uri="{BB962C8B-B14F-4D97-AF65-F5344CB8AC3E}">
        <p14:creationId xmlns:p14="http://schemas.microsoft.com/office/powerpoint/2010/main" val="407932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idx="10"/>
          </p:nvPr>
        </p:nvSpPr>
        <p:spPr/>
        <p:txBody>
          <a:bodyPr/>
          <a:lstStyle/>
          <a:p>
            <a:pPr>
              <a:defRPr/>
            </a:pPr>
            <a:fld id="{1E36E8BA-EE77-4E47-9AB2-627EEFAC841F}" type="datetime1">
              <a:rPr lang="en-US" altLang="ja-JP" smtClean="0"/>
              <a:t>9/13/2022</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a:t>
            </a:fld>
            <a:endParaRPr lang="en-US" dirty="0"/>
          </a:p>
        </p:txBody>
      </p:sp>
    </p:spTree>
    <p:extLst>
      <p:ext uri="{BB962C8B-B14F-4D97-AF65-F5344CB8AC3E}">
        <p14:creationId xmlns:p14="http://schemas.microsoft.com/office/powerpoint/2010/main" val="4259710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1E36E8BA-EE77-4E47-9AB2-627EEFAC841F}" type="datetime1">
              <a:rPr lang="en-US" altLang="ja-JP" smtClean="0"/>
              <a:t>9/13/2022</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3</a:t>
            </a:fld>
            <a:endParaRPr lang="en-US" dirty="0"/>
          </a:p>
        </p:txBody>
      </p:sp>
    </p:spTree>
    <p:extLst>
      <p:ext uri="{BB962C8B-B14F-4D97-AF65-F5344CB8AC3E}">
        <p14:creationId xmlns:p14="http://schemas.microsoft.com/office/powerpoint/2010/main" val="4263144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4</a:t>
            </a:fld>
            <a:endParaRPr lang="en-US" dirty="0"/>
          </a:p>
        </p:txBody>
      </p:sp>
    </p:spTree>
    <p:extLst>
      <p:ext uri="{BB962C8B-B14F-4D97-AF65-F5344CB8AC3E}">
        <p14:creationId xmlns:p14="http://schemas.microsoft.com/office/powerpoint/2010/main" val="3216005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5</a:t>
            </a:fld>
            <a:endParaRPr lang="en-US" dirty="0"/>
          </a:p>
        </p:txBody>
      </p:sp>
    </p:spTree>
    <p:extLst>
      <p:ext uri="{BB962C8B-B14F-4D97-AF65-F5344CB8AC3E}">
        <p14:creationId xmlns:p14="http://schemas.microsoft.com/office/powerpoint/2010/main" val="330720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6</a:t>
            </a:fld>
            <a:endParaRPr lang="en-US" dirty="0"/>
          </a:p>
        </p:txBody>
      </p:sp>
    </p:spTree>
    <p:extLst>
      <p:ext uri="{BB962C8B-B14F-4D97-AF65-F5344CB8AC3E}">
        <p14:creationId xmlns:p14="http://schemas.microsoft.com/office/powerpoint/2010/main" val="2678651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idx="1"/>
          </p:nvPr>
        </p:nvSpPr>
        <p:spPr/>
        <p:txBody>
          <a:bodyPr/>
          <a:lstStyle/>
          <a:p>
            <a:pPr>
              <a:defRPr/>
            </a:pPr>
            <a:fld id="{8588E9C0-C33E-444E-941A-4E8185B7C400}" type="datetime1">
              <a:rPr lang="en-US" altLang="ja-JP" smtClean="0"/>
              <a:t>9/13/2022</a:t>
            </a:fld>
            <a:endParaRPr lang="en-US" dirty="0"/>
          </a:p>
        </p:txBody>
      </p:sp>
      <p:sp>
        <p:nvSpPr>
          <p:cNvPr id="5" name="スライド番号プレースホルダー 4"/>
          <p:cNvSpPr>
            <a:spLocks noGrp="1"/>
          </p:cNvSpPr>
          <p:nvPr>
            <p:ph type="sldNum" sz="quarter" idx="5"/>
          </p:nvPr>
        </p:nvSpPr>
        <p:spPr/>
        <p:txBody>
          <a:bodyPr/>
          <a:lstStyle/>
          <a:p>
            <a:pPr>
              <a:defRPr/>
            </a:pPr>
            <a:fld id="{650A5DD0-1CB4-4EBD-9286-DD7038B13226}" type="slidenum">
              <a:rPr lang="en-US" smtClean="0"/>
              <a:pPr>
                <a:defRPr/>
              </a:pPr>
              <a:t>7</a:t>
            </a:fld>
            <a:endParaRPr lang="en-US" dirty="0"/>
          </a:p>
        </p:txBody>
      </p:sp>
    </p:spTree>
    <p:extLst>
      <p:ext uri="{BB962C8B-B14F-4D97-AF65-F5344CB8AC3E}">
        <p14:creationId xmlns:p14="http://schemas.microsoft.com/office/powerpoint/2010/main" val="1482211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8</a:t>
            </a:fld>
            <a:endParaRPr lang="en-US" altLang="ja-JP" dirty="0"/>
          </a:p>
        </p:txBody>
      </p:sp>
      <p:sp>
        <p:nvSpPr>
          <p:cNvPr id="47107" name="Rectangle 2"/>
          <p:cNvSpPr>
            <a:spLocks noGrp="1" noRot="1" noChangeAspect="1" noChangeArrowheads="1" noTextEdit="1"/>
          </p:cNvSpPr>
          <p:nvPr>
            <p:ph type="sldImg"/>
          </p:nvPr>
        </p:nvSpPr>
        <p:spPr>
          <a:xfrm>
            <a:off x="144463" y="768350"/>
            <a:ext cx="6819900" cy="3836988"/>
          </a:xfrm>
          <a:ln/>
        </p:spPr>
      </p:sp>
      <p:sp>
        <p:nvSpPr>
          <p:cNvPr id="47108" name="Rectangle 3"/>
          <p:cNvSpPr>
            <a:spLocks noGrp="1" noChangeArrowheads="1"/>
          </p:cNvSpPr>
          <p:nvPr>
            <p:ph type="body" idx="1"/>
          </p:nvPr>
        </p:nvSpPr>
        <p:spPr>
          <a:noFill/>
          <a:ln/>
        </p:spPr>
        <p:txBody>
          <a:bodyPr/>
          <a:lstStyle/>
          <a:p>
            <a:pPr eaLnBrk="1" hangingPunct="1"/>
            <a:endParaRPr kumimoji="0" lang="en-US" altLang="ja-JP" dirty="0">
              <a:latin typeface="Arial" pitchFamily="34" charset="0"/>
              <a:ea typeface="ヒラギノ角ゴ Pro W3" charset="-128"/>
            </a:endParaRPr>
          </a:p>
        </p:txBody>
      </p:sp>
    </p:spTree>
    <p:extLst>
      <p:ext uri="{BB962C8B-B14F-4D97-AF65-F5344CB8AC3E}">
        <p14:creationId xmlns:p14="http://schemas.microsoft.com/office/powerpoint/2010/main" val="1770359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9</a:t>
            </a:fld>
            <a:endParaRPr kumimoji="1" lang="ja-JP" altLang="en-US"/>
          </a:p>
        </p:txBody>
      </p:sp>
    </p:spTree>
    <p:extLst>
      <p:ext uri="{BB962C8B-B14F-4D97-AF65-F5344CB8AC3E}">
        <p14:creationId xmlns:p14="http://schemas.microsoft.com/office/powerpoint/2010/main" val="3537988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 Id="rId4" Type="http://schemas.openxmlformats.org/officeDocument/2006/relationships/image" Target="../media/image9.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819400"/>
            <a:ext cx="12192000" cy="838200"/>
          </a:xfrm>
          <a:prstGeom prst="rect">
            <a:avLst/>
          </a:prstGeom>
          <a:noFill/>
          <a:effectLst/>
        </p:spPr>
        <p:txBody>
          <a:bodyPr lIns="91440" tIns="45720" rIns="91440" bIns="45720" anchor="t" anchorCtr="0">
            <a:noAutofit/>
          </a:bodyPr>
          <a:lstStyle>
            <a:lvl1pPr algn="ctr">
              <a:defRPr sz="4400" b="1" i="0">
                <a:solidFill>
                  <a:schemeClr val="bg1"/>
                </a:solidFill>
                <a:latin typeface="Arial Narrow"/>
                <a:cs typeface="Arial Narrow"/>
              </a:defRPr>
            </a:lvl1pPr>
          </a:lstStyle>
          <a:p>
            <a:r>
              <a:rPr lang="en-US" dirty="0"/>
              <a:t>CLICK TO EDIT MASTER TITLE STYLE</a:t>
            </a:r>
          </a:p>
        </p:txBody>
      </p:sp>
    </p:spTree>
    <p:extLst>
      <p:ext uri="{BB962C8B-B14F-4D97-AF65-F5344CB8AC3E}">
        <p14:creationId xmlns:p14="http://schemas.microsoft.com/office/powerpoint/2010/main" val="736029668"/>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874136519"/>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596420667"/>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extLst>
      <p:ext uri="{BB962C8B-B14F-4D97-AF65-F5344CB8AC3E}">
        <p14:creationId xmlns:p14="http://schemas.microsoft.com/office/powerpoint/2010/main" val="855586259"/>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252054998"/>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55382936"/>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65032198"/>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609600" y="1219201"/>
            <a:ext cx="109728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609600" y="274638"/>
            <a:ext cx="109728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529749728"/>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reserve="1">
  <p:cSld name="タイトル（中央）">
    <p:spTree>
      <p:nvGrpSpPr>
        <p:cNvPr id="1" name=""/>
        <p:cNvGrpSpPr/>
        <p:nvPr/>
      </p:nvGrpSpPr>
      <p:grpSpPr>
        <a:xfrm>
          <a:off x="0" y="0"/>
          <a:ext cx="0" cy="0"/>
          <a:chOff x="0" y="0"/>
          <a:chExt cx="0" cy="0"/>
        </a:xfrm>
      </p:grpSpPr>
      <p:pic>
        <p:nvPicPr>
          <p:cNvPr id="167" name="image1.png" descr="\\DROBO-FS\QuickDrops\JB\PPTX NG\Droplets\LightingOverlay.png"/>
          <p:cNvPicPr>
            <a:picLocks noChangeAspect="1"/>
          </p:cNvPicPr>
          <p:nvPr/>
        </p:nvPicPr>
        <p:blipFill>
          <a:blip r:embed="rId2"/>
          <a:stretch>
            <a:fillRect/>
          </a:stretch>
        </p:blipFill>
        <p:spPr>
          <a:xfrm>
            <a:off x="2" y="-1"/>
            <a:ext cx="12192004" cy="6858001"/>
          </a:xfrm>
          <a:prstGeom prst="rect">
            <a:avLst/>
          </a:prstGeom>
          <a:ln w="12700">
            <a:miter lim="400000"/>
          </a:ln>
        </p:spPr>
      </p:pic>
      <p:sp>
        <p:nvSpPr>
          <p:cNvPr id="168" name="Shape 168"/>
          <p:cNvSpPr>
            <a:spLocks noGrp="1"/>
          </p:cNvSpPr>
          <p:nvPr>
            <p:ph type="title"/>
          </p:nvPr>
        </p:nvSpPr>
        <p:spPr>
          <a:xfrm>
            <a:off x="1190626" y="2268142"/>
            <a:ext cx="9810751"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73251891"/>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9776080"/>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609600" y="3505200"/>
            <a:ext cx="11582400" cy="1828800"/>
          </a:xfrm>
          <a:prstGeom prst="rect">
            <a:avLst/>
          </a:prstGeom>
          <a:noFill/>
          <a:effectLst/>
        </p:spPr>
        <p:txBody>
          <a:bodyPr lIns="0" tIns="0" rIns="0" bIns="0" anchor="t" anchorCtr="0">
            <a:noAutofit/>
          </a:bodyPr>
          <a:lstStyle>
            <a:lvl1pPr algn="l">
              <a:defRPr sz="3600" b="1" i="0">
                <a:solidFill>
                  <a:srgbClr val="17458F"/>
                </a:solidFill>
                <a:latin typeface="Arial Narrow"/>
                <a:cs typeface="Arial Narrow"/>
              </a:defRPr>
            </a:lvl1pPr>
          </a:lstStyle>
          <a:p>
            <a:r>
              <a:rPr lang="en-US" dirty="0"/>
              <a:t>CLICK TO EDIT MASTER SECTION BREAK</a:t>
            </a:r>
          </a:p>
        </p:txBody>
      </p:sp>
      <p:sp>
        <p:nvSpPr>
          <p:cNvPr id="10" name="Subtitle 2"/>
          <p:cNvSpPr>
            <a:spLocks noGrp="1"/>
          </p:cNvSpPr>
          <p:nvPr>
            <p:ph type="subTitle" idx="1" hasCustomPrompt="1"/>
          </p:nvPr>
        </p:nvSpPr>
        <p:spPr>
          <a:xfrm>
            <a:off x="3860800" y="6248400"/>
            <a:ext cx="80264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361563979"/>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11200" y="4611744"/>
            <a:ext cx="85344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58738461"/>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8839200" cy="487362"/>
          </a:xfrm>
          <a:prstGeom prst="rect">
            <a:avLst/>
          </a:prstGeom>
        </p:spPr>
        <p:txBody>
          <a:bodyPr/>
          <a:lstStyle/>
          <a:p>
            <a:r>
              <a:rPr lang="en-US" dirty="0"/>
              <a:t>CLICK TO EDIT MASTER TITLE STYLE</a:t>
            </a:r>
          </a:p>
        </p:txBody>
      </p:sp>
      <p:sp>
        <p:nvSpPr>
          <p:cNvPr id="4" name="Subtitle 2"/>
          <p:cNvSpPr>
            <a:spLocks noGrp="1"/>
          </p:cNvSpPr>
          <p:nvPr>
            <p:ph type="subTitle" idx="1" hasCustomPrompt="1"/>
          </p:nvPr>
        </p:nvSpPr>
        <p:spPr>
          <a:xfrm>
            <a:off x="3860800" y="6248400"/>
            <a:ext cx="80264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2729744666"/>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48E848FA-8FD6-48C0-B492-27E5BD9086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41601" y="0"/>
            <a:ext cx="6563588" cy="1757401"/>
          </a:xfrm>
          <a:prstGeom prst="rect">
            <a:avLst/>
          </a:prstGeom>
        </p:spPr>
      </p:pic>
    </p:spTree>
    <p:extLst>
      <p:ext uri="{BB962C8B-B14F-4D97-AF65-F5344CB8AC3E}">
        <p14:creationId xmlns:p14="http://schemas.microsoft.com/office/powerpoint/2010/main" val="3384425684"/>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772094363"/>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2606444034"/>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4A89BED8-9DEB-4B6B-9F2B-8BB5D108E1F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7750" r="57845"/>
          <a:stretch/>
        </p:blipFill>
        <p:spPr>
          <a:xfrm>
            <a:off x="8989181" y="-32770"/>
            <a:ext cx="222002" cy="1251970"/>
          </a:xfrm>
          <a:prstGeom prst="rect">
            <a:avLst/>
          </a:prstGeom>
        </p:spPr>
      </p:pic>
      <p:pic>
        <p:nvPicPr>
          <p:cNvPr id="3" name="図 2">
            <a:extLst>
              <a:ext uri="{FF2B5EF4-FFF2-40B4-BE49-F238E27FC236}">
                <a16:creationId xmlns:a16="http://schemas.microsoft.com/office/drawing/2014/main" id="{828804BF-13FB-0168-5CF7-AF794DE7A12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64975"/>
          <a:stretch/>
        </p:blipFill>
        <p:spPr>
          <a:xfrm>
            <a:off x="9381616" y="121608"/>
            <a:ext cx="2505584" cy="923069"/>
          </a:xfrm>
          <a:prstGeom prst="rect">
            <a:avLst/>
          </a:prstGeom>
        </p:spPr>
      </p:pic>
      <p:pic>
        <p:nvPicPr>
          <p:cNvPr id="4" name="図 3">
            <a:extLst>
              <a:ext uri="{FF2B5EF4-FFF2-40B4-BE49-F238E27FC236}">
                <a16:creationId xmlns:a16="http://schemas.microsoft.com/office/drawing/2014/main" id="{7B72B7C2-E3B0-8C87-5EB9-FAB976DE6345}"/>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8666" t="35294" r="4667" b="27941"/>
          <a:stretch/>
        </p:blipFill>
        <p:spPr>
          <a:xfrm>
            <a:off x="6696000" y="154800"/>
            <a:ext cx="2207381" cy="946020"/>
          </a:xfrm>
          <a:prstGeom prst="rect">
            <a:avLst/>
          </a:prstGeom>
        </p:spPr>
      </p:pic>
    </p:spTree>
    <p:extLst>
      <p:ext uri="{BB962C8B-B14F-4D97-AF65-F5344CB8AC3E}">
        <p14:creationId xmlns:p14="http://schemas.microsoft.com/office/powerpoint/2010/main" val="1225082272"/>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609600" y="274638"/>
            <a:ext cx="98552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sz="1800"/>
              <a:t>CLICK TO EDIT MASTER TITLE STYLE</a:t>
            </a:r>
            <a:endParaRPr lang="en-US" sz="1800" dirty="0"/>
          </a:p>
        </p:txBody>
      </p:sp>
    </p:spTree>
    <p:extLst>
      <p:ext uri="{BB962C8B-B14F-4D97-AF65-F5344CB8AC3E}">
        <p14:creationId xmlns:p14="http://schemas.microsoft.com/office/powerpoint/2010/main" val="151095310"/>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228224668"/>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0" y="1535113"/>
            <a:ext cx="5386917"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535113"/>
            <a:ext cx="5389033"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170197496"/>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68893237"/>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609600" y="1219201"/>
            <a:ext cx="109728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609600" y="274638"/>
            <a:ext cx="109728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14108578"/>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976929"/>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884896" y="6250165"/>
            <a:ext cx="504892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258185" y="6250165"/>
            <a:ext cx="504892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737600" y="6356351"/>
            <a:ext cx="3196216" cy="365125"/>
          </a:xfrm>
        </p:spPr>
        <p:txBody>
          <a:bodyPr/>
          <a:lstStyle>
            <a:lvl1pPr>
              <a:defRPr sz="1200"/>
            </a:lvl1pPr>
          </a:lstStyle>
          <a:p>
            <a:fld id="{48296678-7821-497A-A94A-DDC763C0106C}" type="slidenum">
              <a:rPr lang="ja-JP" altLang="en-US" smtClean="0"/>
              <a:pPr/>
              <a:t>‹#›</a:t>
            </a:fld>
            <a:endParaRPr lang="ja-JP" altLang="en-US" dirty="0"/>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6884896" y="6250165"/>
            <a:ext cx="504892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258185" y="6250165"/>
            <a:ext cx="504892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860800" y="6172200"/>
            <a:ext cx="8026400" cy="17526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CHOOSE ONE: TAKE ACTION, EXCHANGE</a:t>
            </a:r>
          </a:p>
        </p:txBody>
      </p:sp>
      <p:sp>
        <p:nvSpPr>
          <p:cNvPr id="4"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050843275"/>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173661077"/>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609600" y="274638"/>
            <a:ext cx="98552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sz="1800" dirty="0">
                <a:solidFill>
                  <a:schemeClr val="bg1"/>
                </a:solidFill>
              </a:rPr>
              <a:t>CLICK TO EDIT MASTER TITLE STYLE</a:t>
            </a:r>
          </a:p>
        </p:txBody>
      </p:sp>
    </p:spTree>
    <p:extLst>
      <p:ext uri="{BB962C8B-B14F-4D97-AF65-F5344CB8AC3E}">
        <p14:creationId xmlns:p14="http://schemas.microsoft.com/office/powerpoint/2010/main" val="420917489"/>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96825869"/>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0" y="1535113"/>
            <a:ext cx="5386917"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535113"/>
            <a:ext cx="5389033"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86431611"/>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696093067"/>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9707872"/>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1_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504553"/>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484109338"/>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6184834"/>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20424265"/>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9" name="Content Placeholder 8"/>
          <p:cNvSpPr>
            <a:spLocks noGrp="1"/>
          </p:cNvSpPr>
          <p:nvPr>
            <p:ph sz="quarter" idx="13"/>
          </p:nvPr>
        </p:nvSpPr>
        <p:spPr>
          <a:xfrm>
            <a:off x="902207"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64483939"/>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750172537"/>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321690716"/>
      </p:ext>
    </p:extLst>
  </p:cSld>
  <p:clrMapOvr>
    <a:masterClrMapping/>
  </p:clrMapOvr>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5.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5.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4.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10.emf"/><Relationship Id="rId4" Type="http://schemas.openxmlformats.org/officeDocument/2006/relationships/slideLayout" Target="../slideLayouts/slideLayout35.xml"/><Relationship Id="rId9"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TRF100_lockup_R.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11201" y="5715001"/>
            <a:ext cx="4775015" cy="838201"/>
          </a:xfrm>
          <a:prstGeom prst="rect">
            <a:avLst/>
          </a:prstGeom>
        </p:spPr>
      </p:pic>
      <p:sp>
        <p:nvSpPr>
          <p:cNvPr id="4" name="Rectangle 3"/>
          <p:cNvSpPr/>
          <p:nvPr userDrawn="1"/>
        </p:nvSpPr>
        <p:spPr>
          <a:xfrm>
            <a:off x="0" y="2286000"/>
            <a:ext cx="12192000" cy="19050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Tree>
    <p:extLst>
      <p:ext uri="{BB962C8B-B14F-4D97-AF65-F5344CB8AC3E}">
        <p14:creationId xmlns:p14="http://schemas.microsoft.com/office/powerpoint/2010/main" val="1619940863"/>
      </p:ext>
    </p:extLst>
  </p:cSld>
  <p:clrMap bg1="lt1" tx1="dk1" bg2="lt2" tx2="dk2" accent1="accent1" accent2="accent2" accent3="accent3" accent4="accent4" accent5="accent5" accent6="accent6" hlink="hlink" folHlink="folHlink"/>
  <p:sldLayoutIdLst>
    <p:sldLayoutId id="2147483853" r:id="rId1"/>
    <p:sldLayoutId id="2147483861" r:id="rId2"/>
    <p:sldLayoutId id="2147483863" r:id="rId3"/>
  </p:sldLayoutIdLst>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endParaRPr kumimoji="1" lang="ja-JP" altLang="en-US"/>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48296678-7821-497A-A94A-DDC763C0106C}" type="slidenum">
              <a:rPr kumimoji="1" lang="ja-JP" altLang="en-US" smtClean="0"/>
              <a:t>‹#›</a:t>
            </a:fld>
            <a:endParaRPr kumimoji="1" lang="ja-JP" altLang="en-US"/>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447064206"/>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Lst>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12192000" cy="59436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pic>
        <p:nvPicPr>
          <p:cNvPr id="2" name="Picture 1" descr="TRF100_lockup_R.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09600" y="6172201"/>
            <a:ext cx="2604551" cy="457200"/>
          </a:xfrm>
          <a:prstGeom prst="rect">
            <a:avLst/>
          </a:prstGeom>
        </p:spPr>
      </p:pic>
    </p:spTree>
    <p:extLst>
      <p:ext uri="{BB962C8B-B14F-4D97-AF65-F5344CB8AC3E}">
        <p14:creationId xmlns:p14="http://schemas.microsoft.com/office/powerpoint/2010/main" val="26968005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84" r:id="rId3"/>
  </p:sldLayoutIdLst>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b="1" i="0" kern="1200">
          <a:solidFill>
            <a:srgbClr val="16316B"/>
          </a:solidFill>
          <a:latin typeface="Arial Narrow"/>
          <a:ea typeface="+mn-ea"/>
          <a:cs typeface="Arial Narrow"/>
        </a:defRPr>
      </a:lvl1pPr>
      <a:lvl2pPr marL="742950" indent="-285750" algn="l" defTabSz="457200" rtl="0" eaLnBrk="1" latinLnBrk="0" hangingPunct="1">
        <a:spcBef>
          <a:spcPct val="20000"/>
        </a:spcBef>
        <a:buFont typeface="Arial"/>
        <a:buChar char="–"/>
        <a:defRPr sz="2800" b="1" i="0" kern="1200">
          <a:solidFill>
            <a:srgbClr val="16316B"/>
          </a:solidFill>
          <a:latin typeface="Arial Narrow"/>
          <a:ea typeface="+mn-ea"/>
          <a:cs typeface="Arial Narrow"/>
        </a:defRPr>
      </a:lvl2pPr>
      <a:lvl3pPr marL="1143000" indent="-228600" algn="l" defTabSz="457200" rtl="0" eaLnBrk="1" latinLnBrk="0" hangingPunct="1">
        <a:spcBef>
          <a:spcPct val="20000"/>
        </a:spcBef>
        <a:buFont typeface="Arial"/>
        <a:buChar char="•"/>
        <a:defRPr sz="2400" b="1" i="0" kern="1200">
          <a:solidFill>
            <a:srgbClr val="16316B"/>
          </a:solidFill>
          <a:latin typeface="Arial Narrow"/>
          <a:ea typeface="+mn-ea"/>
          <a:cs typeface="Arial Narrow"/>
        </a:defRPr>
      </a:lvl3pPr>
      <a:lvl4pPr marL="16002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4pPr>
      <a:lvl5pPr marL="20574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
        <p:nvSpPr>
          <p:cNvPr id="7" name="Text Placeholder 2"/>
          <p:cNvSpPr>
            <a:spLocks noGrp="1"/>
          </p:cNvSpPr>
          <p:nvPr>
            <p:ph type="body" idx="1"/>
          </p:nvPr>
        </p:nvSpPr>
        <p:spPr>
          <a:xfrm>
            <a:off x="609600" y="1600201"/>
            <a:ext cx="109728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8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09600" y="6172201"/>
            <a:ext cx="2604551" cy="457200"/>
          </a:xfrm>
          <a:prstGeom prst="rect">
            <a:avLst/>
          </a:prstGeom>
        </p:spPr>
      </p:pic>
    </p:spTree>
    <p:extLst>
      <p:ext uri="{BB962C8B-B14F-4D97-AF65-F5344CB8AC3E}">
        <p14:creationId xmlns:p14="http://schemas.microsoft.com/office/powerpoint/2010/main" val="199935828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83" r:id="rId3"/>
    <p:sldLayoutId id="2147483817" r:id="rId4"/>
    <p:sldLayoutId id="2147483818" r:id="rId5"/>
    <p:sldLayoutId id="2147483819" r:id="rId6"/>
    <p:sldLayoutId id="2147483820" r:id="rId7"/>
    <p:sldLayoutId id="2147483862" r:id="rId8"/>
    <p:sldLayoutId id="2147483865" r:id="rId9"/>
    <p:sldLayoutId id="2147483866" r:id="rId10"/>
  </p:sldLayoutIdLst>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58674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
        <p:nvSpPr>
          <p:cNvPr id="7" name="Text Placeholder 2"/>
          <p:cNvSpPr>
            <a:spLocks noGrp="1"/>
          </p:cNvSpPr>
          <p:nvPr>
            <p:ph type="body" idx="1"/>
          </p:nvPr>
        </p:nvSpPr>
        <p:spPr>
          <a:xfrm>
            <a:off x="609600" y="1600201"/>
            <a:ext cx="109728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pic>
        <p:nvPicPr>
          <p:cNvPr id="6" name="Picture 5" descr="IC16-Seoul_lockup_PMS_C.eps"/>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09600" y="6172201"/>
            <a:ext cx="2784000" cy="433175"/>
          </a:xfrm>
          <a:prstGeom prst="rect">
            <a:avLst/>
          </a:prstGeom>
        </p:spPr>
      </p:pic>
    </p:spTree>
    <p:extLst>
      <p:ext uri="{BB962C8B-B14F-4D97-AF65-F5344CB8AC3E}">
        <p14:creationId xmlns:p14="http://schemas.microsoft.com/office/powerpoint/2010/main" val="229945888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85" r:id="rId7"/>
    <p:sldLayoutId id="2147483898" r:id="rId8"/>
  </p:sldLayoutIdLst>
  <mc:AlternateContent xmlns:mc="http://schemas.openxmlformats.org/markup-compatibility/2006" xmlns:p14="http://schemas.microsoft.com/office/powerpoint/2010/main">
    <mc:Choice Requires="p14">
      <p:transition spd="med" p14:dur="600">
        <p14:warp dir="in"/>
      </p:transition>
    </mc:Choice>
    <mc:Fallback xmlns="">
      <p:transition spd="med">
        <p:fade/>
      </p:transition>
    </mc:Fallback>
  </mc:AlternateConten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bg1"/>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chemeClr val="bg1"/>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サブタイトル 5"/>
          <p:cNvSpPr>
            <a:spLocks noGrp="1"/>
          </p:cNvSpPr>
          <p:nvPr>
            <p:ph type="subTitle" idx="4294967295"/>
          </p:nvPr>
        </p:nvSpPr>
        <p:spPr>
          <a:xfrm>
            <a:off x="5105400" y="5181600"/>
            <a:ext cx="7086600" cy="1143000"/>
          </a:xfrm>
          <a:prstGeom prst="rect">
            <a:avLst/>
          </a:prstGeom>
        </p:spPr>
        <p:txBody>
          <a:bodyPr>
            <a:normAutofit/>
          </a:bodyPr>
          <a:lstStyle/>
          <a:p>
            <a:pPr marL="0" indent="0">
              <a:buNone/>
              <a:defRPr/>
            </a:pPr>
            <a:r>
              <a:rPr lang="en-US" altLang="ja-JP" sz="2800" b="1" dirty="0">
                <a:latin typeface="ＭＳ Ｐゴシック" panose="020B0600070205080204" pitchFamily="50" charset="-128"/>
                <a:ea typeface="ＭＳ Ｐゴシック" panose="020B0600070205080204" pitchFamily="50" charset="-128"/>
              </a:rPr>
              <a:t>2022-23</a:t>
            </a:r>
            <a:r>
              <a:rPr lang="ja-JP" altLang="en-US" sz="2800" b="1" dirty="0">
                <a:latin typeface="ＭＳ Ｐゴシック" panose="020B0600070205080204" pitchFamily="50" charset="-128"/>
                <a:ea typeface="ＭＳ Ｐゴシック" panose="020B0600070205080204" pitchFamily="50" charset="-128"/>
              </a:rPr>
              <a:t>年度 地区財団委員会　</a:t>
            </a:r>
            <a:endParaRPr lang="en-US" altLang="ja-JP" sz="2800" b="1" dirty="0">
              <a:latin typeface="ＭＳ Ｐゴシック" panose="020B0600070205080204" pitchFamily="50" charset="-128"/>
              <a:ea typeface="ＭＳ Ｐゴシック" panose="020B0600070205080204" pitchFamily="50" charset="-128"/>
            </a:endParaRPr>
          </a:p>
          <a:p>
            <a:pPr marL="0" indent="0">
              <a:buNone/>
              <a:defRPr/>
            </a:pPr>
            <a:r>
              <a:rPr lang="ja-JP" altLang="en-US" sz="2800" b="1" dirty="0">
                <a:latin typeface="ＭＳ Ｐゴシック" panose="020B0600070205080204" pitchFamily="50" charset="-128"/>
                <a:ea typeface="ＭＳ Ｐゴシック" panose="020B0600070205080204" pitchFamily="50" charset="-128"/>
              </a:rPr>
              <a:t>資金管理小委員会　相馬　康人（八尾</a:t>
            </a:r>
            <a:r>
              <a:rPr lang="en-US" altLang="ja-JP" sz="2800" b="1" dirty="0">
                <a:latin typeface="ＭＳ Ｐゴシック" panose="020B0600070205080204" pitchFamily="50" charset="-128"/>
                <a:ea typeface="ＭＳ Ｐゴシック" panose="020B0600070205080204" pitchFamily="50" charset="-128"/>
              </a:rPr>
              <a:t>RC</a:t>
            </a:r>
            <a:r>
              <a:rPr lang="ja-JP" altLang="en-US" sz="2800" b="1" dirty="0">
                <a:latin typeface="ＭＳ Ｐゴシック" panose="020B0600070205080204" pitchFamily="50" charset="-128"/>
                <a:ea typeface="ＭＳ Ｐゴシック" panose="020B0600070205080204" pitchFamily="50" charset="-128"/>
              </a:rPr>
              <a:t>）</a:t>
            </a:r>
          </a:p>
        </p:txBody>
      </p:sp>
      <p:sp>
        <p:nvSpPr>
          <p:cNvPr id="5" name="タイトル 4"/>
          <p:cNvSpPr>
            <a:spLocks noGrp="1"/>
          </p:cNvSpPr>
          <p:nvPr>
            <p:ph type="ctrTitle" idx="4294967295"/>
          </p:nvPr>
        </p:nvSpPr>
        <p:spPr>
          <a:xfrm>
            <a:off x="2895600" y="2819400"/>
            <a:ext cx="9296400" cy="990600"/>
          </a:xfrm>
          <a:prstGeom prst="rect">
            <a:avLst/>
          </a:prstGeom>
        </p:spPr>
        <p:txBody>
          <a:bodyPr/>
          <a:lstStyle/>
          <a:p>
            <a:pPr>
              <a:defRPr/>
            </a:pPr>
            <a:r>
              <a:rPr lang="ja-JP" altLang="en-US" sz="4000" dirty="0"/>
              <a:t>　</a:t>
            </a:r>
          </a:p>
        </p:txBody>
      </p:sp>
      <p:sp>
        <p:nvSpPr>
          <p:cNvPr id="17412" name="タイトル 2"/>
          <p:cNvSpPr txBox="1">
            <a:spLocks/>
          </p:cNvSpPr>
          <p:nvPr/>
        </p:nvSpPr>
        <p:spPr bwMode="auto">
          <a:xfrm>
            <a:off x="1015638" y="990600"/>
            <a:ext cx="5308962" cy="1600200"/>
          </a:xfrm>
          <a:prstGeom prst="rect">
            <a:avLst/>
          </a:prstGeom>
          <a:noFill/>
          <a:ln w="9525">
            <a:noFill/>
            <a:miter lim="800000"/>
            <a:headEnd/>
            <a:tailEnd/>
          </a:ln>
        </p:spPr>
        <p:txBody>
          <a:bodyPr anchor="ctr"/>
          <a:lstStyle/>
          <a:p>
            <a:pPr>
              <a:spcAft>
                <a:spcPts val="1200"/>
              </a:spcAft>
            </a:pP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2022</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年</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9</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月</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3</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日</a:t>
            </a:r>
            <a:endPar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RI2660</a:t>
            </a:r>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地区</a:t>
            </a:r>
            <a:endPar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ロータリー財団セミナー</a:t>
            </a:r>
          </a:p>
        </p:txBody>
      </p:sp>
      <p:sp>
        <p:nvSpPr>
          <p:cNvPr id="6" name="正方形/長方形 5"/>
          <p:cNvSpPr/>
          <p:nvPr/>
        </p:nvSpPr>
        <p:spPr>
          <a:xfrm>
            <a:off x="1495425" y="3124200"/>
            <a:ext cx="8763000" cy="1015663"/>
          </a:xfrm>
          <a:prstGeom prst="rect">
            <a:avLst/>
          </a:prstGeom>
        </p:spPr>
        <p:txBody>
          <a:bodyPr wrap="square">
            <a:spAutoFit/>
          </a:bodyPr>
          <a:lstStyle/>
          <a:p>
            <a:pPr algn="ctr"/>
            <a:r>
              <a:rPr lang="ja-JP" altLang="en-US" sz="6000" dirty="0">
                <a:solidFill>
                  <a:schemeClr val="tx2"/>
                </a:solidFill>
                <a:latin typeface="ＭＳ Ｐゴシック" panose="020B0600070205080204" pitchFamily="50" charset="-128"/>
                <a:ea typeface="ＭＳ Ｐゴシック" panose="020B0600070205080204" pitchFamily="50" charset="-128"/>
              </a:rPr>
              <a:t>財団補助金の管理・運用</a:t>
            </a:r>
          </a:p>
        </p:txBody>
      </p:sp>
    </p:spTree>
    <p:extLst>
      <p:ext uri="{BB962C8B-B14F-4D97-AF65-F5344CB8AC3E}">
        <p14:creationId xmlns:p14="http://schemas.microsoft.com/office/powerpoint/2010/main" val="531791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049000" cy="3980087"/>
          </a:xfrm>
          <a:prstGeom prst="rect">
            <a:avLst/>
          </a:prstGeom>
          <a:ln>
            <a:solidFill>
              <a:srgbClr val="002060"/>
            </a:solidFill>
          </a:ln>
        </p:spPr>
        <p:txBody>
          <a:bodyPr bIns="324000">
            <a:sp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①ロータリー会員の移動費を費用計上。</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②協力団体の運営費を費用計上。</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③既存のイベントへの支援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（協力団体の運営費の実質的な支援につながる）</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④講師への報酬が過大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（講師一人当たりの報酬はプロジェクト予算の </a:t>
            </a:r>
            <a:r>
              <a:rPr lang="en-US" altLang="ja-JP" sz="1800" dirty="0">
                <a:solidFill>
                  <a:schemeClr val="bg2">
                    <a:lumMod val="10000"/>
                  </a:schemeClr>
                </a:solidFill>
                <a:latin typeface="ＭＳ Ｐゴシック" panose="020B0600070205080204" pitchFamily="50" charset="-128"/>
                <a:ea typeface="ＭＳ Ｐゴシック" panose="020B0600070205080204" pitchFamily="50" charset="-128"/>
              </a:rPr>
              <a:t>10%</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または </a:t>
            </a:r>
            <a:r>
              <a:rPr lang="en-US" altLang="ja-JP" sz="1800" dirty="0">
                <a:solidFill>
                  <a:schemeClr val="bg2">
                    <a:lumMod val="10000"/>
                  </a:schemeClr>
                </a:solidFill>
                <a:latin typeface="ＭＳ Ｐゴシック" panose="020B0600070205080204" pitchFamily="50" charset="-128"/>
                <a:ea typeface="ＭＳ Ｐゴシック" panose="020B0600070205080204" pitchFamily="50" charset="-128"/>
              </a:rPr>
              <a:t>10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万円まで）</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⑤発注先・協力団体に所属するロータリー会員が、プロジェクト担当者になっている。</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⑥同一の受益者または地域に対し、前年度以前と同等の支援内容を継続。</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補助金管理・運用上の不備事例②　（事業内容）</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10423843"/>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049000" cy="3980087"/>
          </a:xfrm>
          <a:prstGeom prst="rect">
            <a:avLst/>
          </a:prstGeom>
          <a:ln>
            <a:solidFill>
              <a:srgbClr val="002060"/>
            </a:solidFill>
          </a:ln>
        </p:spPr>
        <p:txBody>
          <a:bodyPr bIns="324000">
            <a:sp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①領収書の日付・宛名の不備。</a:t>
            </a: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②領収書と支出額の合計不一致、または領収書の不足。</a:t>
            </a: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③領収書を提出すべきところ、請求書と銀行振込の控えや納品書、振込金受取書</a:t>
            </a:r>
          </a:p>
          <a:p>
            <a:pPr marL="0" indent="0">
              <a:lnSpc>
                <a:spcPct val="150000"/>
              </a:lnSpc>
              <a:buNone/>
            </a:pPr>
            <a:r>
              <a:rPr lang="ja-JP" altLang="en-US" sz="2400" dirty="0">
                <a:solidFill>
                  <a:schemeClr val="bg1"/>
                </a:solidFill>
                <a:latin typeface="ＭＳ Ｐゴシック" panose="020B0600070205080204" pitchFamily="50" charset="-128"/>
                <a:ea typeface="ＭＳ Ｐゴシック" panose="020B0600070205080204" pitchFamily="50" charset="-128"/>
              </a:rPr>
              <a:t>③</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の添付しかない。</a:t>
            </a: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④海外のレシートがついていたが、内容の把握ができない。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endPar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補助金管理・運用上の不備事例③　（領収書）</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790953176"/>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049000" cy="3980087"/>
          </a:xfrm>
          <a:prstGeom prst="rect">
            <a:avLst/>
          </a:prstGeom>
          <a:ln>
            <a:solidFill>
              <a:srgbClr val="002060"/>
            </a:solidFill>
          </a:ln>
        </p:spPr>
        <p:txBody>
          <a:bodyPr bIns="324000">
            <a:sp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①ロータリ</a:t>
            </a:r>
            <a:r>
              <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レートの勘違い。</a:t>
            </a: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②収入合計と支出合計の不一致。</a:t>
            </a: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③利子の計上の失念。</a:t>
            </a: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④ロータリー会員の関連する団体が受益者・発注先となっているが、</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1"/>
                </a:solidFill>
                <a:latin typeface="ＭＳ Ｐゴシック" panose="020B0600070205080204" pitchFamily="50" charset="-128"/>
                <a:ea typeface="ＭＳ Ｐゴシック" panose="020B0600070205080204" pitchFamily="50" charset="-128"/>
              </a:rPr>
              <a:t>④</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その団体でなければならない理由の記載が不足しており、妥当性が不明瞭。</a:t>
            </a:r>
          </a:p>
          <a:p>
            <a:pPr marL="0" indent="0">
              <a:lnSpc>
                <a:spcPct val="150000"/>
              </a:lnSpc>
              <a:buNone/>
            </a:pPr>
            <a:endPar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補助金管理・運用上の不備事例④　（報告書）</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31927296"/>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95425" y="2819400"/>
            <a:ext cx="8763000" cy="769441"/>
          </a:xfrm>
          <a:prstGeom prst="rect">
            <a:avLst/>
          </a:prstGeom>
        </p:spPr>
        <p:txBody>
          <a:bodyPr wrap="square">
            <a:spAutoFit/>
          </a:bodyPr>
          <a:lstStyle/>
          <a:p>
            <a:pPr algn="ctr"/>
            <a:r>
              <a:rPr lang="ja-JP" altLang="en-US" sz="4400" dirty="0">
                <a:solidFill>
                  <a:schemeClr val="tx2"/>
                </a:solidFill>
                <a:latin typeface="ＭＳ Ｐゴシック" panose="020B0600070205080204" pitchFamily="50" charset="-128"/>
                <a:ea typeface="ＭＳ Ｐゴシック" panose="020B0600070205080204" pitchFamily="50" charset="-128"/>
              </a:rPr>
              <a:t>クラブからいただいたご質問</a:t>
            </a:r>
            <a:endParaRPr lang="ja-JP" altLang="en-US" sz="36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86907158"/>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2900" y="2286000"/>
            <a:ext cx="11581200" cy="3934800"/>
          </a:xfrm>
          <a:prstGeom prst="rect">
            <a:avLst/>
          </a:prstGeom>
          <a:ln>
            <a:solidFill>
              <a:srgbClr val="002060"/>
            </a:solidFill>
          </a:ln>
        </p:spPr>
        <p:txBody>
          <a:bodyPr wrap="square">
            <a:noAutofit/>
          </a:bodyPr>
          <a:lstStyle/>
          <a:p>
            <a:pPr>
              <a:lnSpc>
                <a:spcPct val="200000"/>
              </a:lnSpc>
            </a:pPr>
            <a:r>
              <a:rPr lang="en-US" altLang="ja-JP" dirty="0">
                <a:solidFill>
                  <a:srgbClr val="16316B"/>
                </a:solidFill>
                <a:latin typeface="ＭＳ Ｐゴシック" panose="020B0600070205080204" pitchFamily="50" charset="-128"/>
                <a:ea typeface="ＭＳ Ｐゴシック" panose="020B0600070205080204" pitchFamily="50" charset="-128"/>
              </a:rPr>
              <a:t>【</a:t>
            </a:r>
            <a:r>
              <a:rPr lang="ja-JP" altLang="en-US" dirty="0">
                <a:solidFill>
                  <a:srgbClr val="16316B"/>
                </a:solidFill>
                <a:latin typeface="ＭＳ Ｐゴシック" panose="020B0600070205080204" pitchFamily="50" charset="-128"/>
                <a:ea typeface="ＭＳ Ｐゴシック" panose="020B0600070205080204" pitchFamily="50" charset="-128"/>
              </a:rPr>
              <a:t>地区補助金と</a:t>
            </a:r>
            <a:r>
              <a:rPr lang="en-US" altLang="ja-JP" dirty="0">
                <a:solidFill>
                  <a:srgbClr val="16316B"/>
                </a:solidFill>
                <a:latin typeface="ＭＳ Ｐゴシック" panose="020B0600070205080204" pitchFamily="50" charset="-128"/>
                <a:ea typeface="ＭＳ Ｐゴシック" panose="020B0600070205080204" pitchFamily="50" charset="-128"/>
              </a:rPr>
              <a:t>RI </a:t>
            </a:r>
            <a:r>
              <a:rPr lang="ja-JP" altLang="en-US" dirty="0">
                <a:solidFill>
                  <a:srgbClr val="16316B"/>
                </a:solidFill>
                <a:latin typeface="ＭＳ Ｐゴシック" panose="020B0600070205080204" pitchFamily="50" charset="-128"/>
                <a:ea typeface="ＭＳ Ｐゴシック" panose="020B0600070205080204" pitchFamily="50" charset="-128"/>
              </a:rPr>
              <a:t>為替レート（ロータリー・レート）</a:t>
            </a:r>
            <a:r>
              <a:rPr lang="en-US" altLang="ja-JP" dirty="0">
                <a:solidFill>
                  <a:srgbClr val="16316B"/>
                </a:solidFill>
                <a:latin typeface="ＭＳ Ｐゴシック" panose="020B0600070205080204" pitchFamily="50" charset="-128"/>
                <a:ea typeface="ＭＳ Ｐゴシック" panose="020B0600070205080204" pitchFamily="50" charset="-128"/>
              </a:rPr>
              <a:t>】</a:t>
            </a:r>
            <a:endParaRPr lang="ja-JP" altLang="en-US" dirty="0">
              <a:solidFill>
                <a:srgbClr val="16316B"/>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補助金の申請と支払を含む全ての資金のやりとりは、その時点の</a:t>
            </a:r>
            <a:r>
              <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rPr>
              <a:t>RI </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為替レートを使用します（クラブへの</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補助金支払いは、地区が財団から一括して地区補助金を受領した時点における</a:t>
            </a:r>
            <a:r>
              <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rPr>
              <a:t>RI</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為替レートで支払われ</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ます）。補助金承認時から為替レートが変動した場合、クラブは為替損益に以下の方法で対応してください。</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50000"/>
              </a:lnSpc>
            </a:pP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000" b="1" dirty="0">
                <a:solidFill>
                  <a:srgbClr val="FF0000"/>
                </a:solidFill>
                <a:latin typeface="ＭＳ Ｐゴシック" panose="020B0600070205080204" pitchFamily="50" charset="-128"/>
                <a:ea typeface="ＭＳ Ｐゴシック" panose="020B0600070205080204" pitchFamily="50" charset="-128"/>
              </a:rPr>
              <a:t>為替差損</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・・・クラブは</a:t>
            </a:r>
            <a:r>
              <a:rPr lang="ja-JP" altLang="en-US" sz="2000" b="1" dirty="0">
                <a:solidFill>
                  <a:srgbClr val="FF0000"/>
                </a:solidFill>
                <a:latin typeface="ＭＳ Ｐゴシック" panose="020B0600070205080204" pitchFamily="50" charset="-128"/>
                <a:ea typeface="ＭＳ Ｐゴシック" panose="020B0600070205080204" pitchFamily="50" charset="-128"/>
              </a:rPr>
              <a:t>拠出金を増額</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する、または活動の</a:t>
            </a:r>
            <a:r>
              <a:rPr lang="ja-JP" altLang="en-US" sz="2000" b="1" dirty="0">
                <a:solidFill>
                  <a:srgbClr val="FF0000"/>
                </a:solidFill>
                <a:latin typeface="ＭＳ Ｐゴシック" panose="020B0600070205080204" pitchFamily="50" charset="-128"/>
                <a:ea typeface="ＭＳ Ｐゴシック" panose="020B0600070205080204" pitchFamily="50" charset="-128"/>
              </a:rPr>
              <a:t>規模を縮小</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するなど</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＊為替差益・・・クラブは補給品を増量したり上位品種に変更する、または</a:t>
            </a:r>
            <a:r>
              <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rPr>
              <a:t>20</a:t>
            </a:r>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万円を下回らない範囲でクラブ</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r>
              <a:rPr lang="ja-JP" altLang="en-US" sz="2000" b="1" dirty="0">
                <a:solidFill>
                  <a:schemeClr val="bg2">
                    <a:lumMod val="10000"/>
                  </a:schemeClr>
                </a:solidFill>
                <a:latin typeface="ＭＳ Ｐゴシック" panose="020B0600070205080204" pitchFamily="50" charset="-128"/>
                <a:ea typeface="ＭＳ Ｐゴシック" panose="020B0600070205080204" pitchFamily="50" charset="-128"/>
              </a:rPr>
              <a:t>　　　　　　　　　　拠出金を減額するなど</a:t>
            </a:r>
            <a:endParaRPr lang="en-US" altLang="ja-JP" sz="2000" b="1" dirty="0">
              <a:solidFill>
                <a:schemeClr val="bg2">
                  <a:lumMod val="10000"/>
                </a:schemeClr>
              </a:solidFill>
              <a:latin typeface="ＭＳ Ｐゴシック" panose="020B0600070205080204" pitchFamily="50" charset="-128"/>
              <a:ea typeface="ＭＳ Ｐゴシック" panose="020B0600070205080204" pitchFamily="50" charset="-128"/>
            </a:endParaRPr>
          </a:p>
          <a:p>
            <a:endPar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42900" y="1522800"/>
            <a:ext cx="6696000"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地区補助金のＲＩ為替レート</a:t>
            </a:r>
          </a:p>
        </p:txBody>
      </p:sp>
    </p:spTree>
    <p:extLst>
      <p:ext uri="{BB962C8B-B14F-4D97-AF65-F5344CB8AC3E}">
        <p14:creationId xmlns:p14="http://schemas.microsoft.com/office/powerpoint/2010/main" val="3604048068"/>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3934800"/>
          </a:xfrm>
          <a:prstGeom prst="rect">
            <a:avLst/>
          </a:prstGeom>
          <a:ln>
            <a:solidFill>
              <a:srgbClr val="002060"/>
            </a:solidFill>
          </a:ln>
        </p:spPr>
        <p:txBody>
          <a:bodyPr wrap="square" tIns="46800" bIns="324000">
            <a:noAutofit/>
          </a:bodyPr>
          <a:lstStyle/>
          <a:p>
            <a:pPr>
              <a:lnSpc>
                <a:spcPct val="200000"/>
              </a:lnSpc>
            </a:pPr>
            <a:r>
              <a:rPr lang="en-US" altLang="ja-JP" dirty="0">
                <a:solidFill>
                  <a:srgbClr val="16316B"/>
                </a:solidFill>
                <a:latin typeface="ＭＳ Ｐゴシック" panose="020B0600070205080204" pitchFamily="50" charset="-128"/>
                <a:ea typeface="ＭＳ Ｐゴシック" panose="020B0600070205080204" pitchFamily="50" charset="-128"/>
              </a:rPr>
              <a:t>【</a:t>
            </a:r>
            <a:r>
              <a:rPr lang="ja-JP" altLang="en-US" dirty="0">
                <a:solidFill>
                  <a:srgbClr val="16316B"/>
                </a:solidFill>
                <a:latin typeface="ＭＳ Ｐゴシック" panose="020B0600070205080204" pitchFamily="50" charset="-128"/>
                <a:ea typeface="ＭＳ Ｐゴシック" panose="020B0600070205080204" pitchFamily="50" charset="-128"/>
              </a:rPr>
              <a:t>未使用の地区補助金</a:t>
            </a:r>
            <a:r>
              <a:rPr lang="en-US" altLang="ja-JP" dirty="0">
                <a:solidFill>
                  <a:srgbClr val="16316B"/>
                </a:solidFill>
                <a:latin typeface="ＭＳ Ｐゴシック" panose="020B0600070205080204" pitchFamily="50" charset="-128"/>
                <a:ea typeface="ＭＳ Ｐゴシック" panose="020B0600070205080204" pitchFamily="50" charset="-128"/>
              </a:rPr>
              <a:t>】</a:t>
            </a:r>
            <a:endParaRPr lang="ja-JP" altLang="en-US" dirty="0">
              <a:solidFill>
                <a:srgbClr val="16316B"/>
              </a:solidFill>
              <a:latin typeface="ＭＳ Ｐゴシック" panose="020B0600070205080204" pitchFamily="50" charset="-128"/>
              <a:ea typeface="ＭＳ Ｐゴシック" panose="020B0600070205080204" pitchFamily="50" charset="-128"/>
            </a:endParaRP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プロジェクト完了後に補助金の資金が残っている場合、あるいは為替差益による増額分はなるべくプロジェクト関連費（プロジェクトのための追加の補給品など）に使用して下さい。</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未使用の補助金は金額の多寡に関わらず、速やかに地区に返金しなければなりません。</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振込の場合、銀行手数料はクラブ負担）</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地区補助金の余剰金</a:t>
            </a:r>
          </a:p>
        </p:txBody>
      </p:sp>
    </p:spTree>
    <p:extLst>
      <p:ext uri="{BB962C8B-B14F-4D97-AF65-F5344CB8AC3E}">
        <p14:creationId xmlns:p14="http://schemas.microsoft.com/office/powerpoint/2010/main" val="734814487"/>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3933921"/>
          </a:xfrm>
          <a:prstGeom prst="rect">
            <a:avLst/>
          </a:prstGeom>
          <a:ln>
            <a:solidFill>
              <a:srgbClr val="002060"/>
            </a:solidFill>
          </a:ln>
        </p:spPr>
        <p:txBody>
          <a:bodyPr wrap="square" bIns="324000">
            <a:spAutoFit/>
          </a:bodyPr>
          <a:lstStyle/>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全面中止の旨の最終報告書を作成・提出下さい。</a:t>
            </a: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地区からの連絡後、補助金は地区宛に振込で返金願います。</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3">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（銀行手数料はクラブで御負担下さい）</a:t>
            </a: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中止前に発生した経費については、当初のプロジェクト予算における</a:t>
            </a: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クラブ拠出と補助金額の割合に従って按分負担となります。 </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地区補助金の中止</a:t>
            </a:r>
          </a:p>
        </p:txBody>
      </p:sp>
    </p:spTree>
    <p:extLst>
      <p:ext uri="{BB962C8B-B14F-4D97-AF65-F5344CB8AC3E}">
        <p14:creationId xmlns:p14="http://schemas.microsoft.com/office/powerpoint/2010/main" val="1884254411"/>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3933921"/>
          </a:xfrm>
          <a:prstGeom prst="rect">
            <a:avLst/>
          </a:prstGeom>
          <a:ln>
            <a:solidFill>
              <a:srgbClr val="002060"/>
            </a:solidFill>
          </a:ln>
        </p:spPr>
        <p:txBody>
          <a:bodyPr wrap="square" bIns="324000">
            <a:spAutoFit/>
          </a:bodyPr>
          <a:lstStyle/>
          <a:p>
            <a:pPr marL="0" marR="0" lvl="0" indent="0" algn="l" defTabSz="914400" rtl="0" eaLnBrk="1" fontAlgn="base" latinLnBrk="0" hangingPunct="1">
              <a:lnSpc>
                <a:spcPct val="2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EEECE1">
                    <a:lumMod val="10000"/>
                  </a:srgbClr>
                </a:solidFill>
                <a:effectLst/>
                <a:uLnTx/>
                <a:uFillTx/>
                <a:latin typeface="ＭＳ Ｐゴシック" panose="020B0600070205080204" pitchFamily="50" charset="-128"/>
                <a:ea typeface="ＭＳ Ｐゴシック" panose="020B0600070205080204" pitchFamily="50" charset="-128"/>
                <a:cs typeface="Arial" charset="0"/>
              </a:rPr>
              <a:t>一部変更の場合は変更内容を地区にご連絡ください。</a:t>
            </a:r>
          </a:p>
          <a:p>
            <a:pPr marL="0" marR="0" lvl="0" indent="0" algn="l" defTabSz="914400" rtl="0" eaLnBrk="1" fontAlgn="base" latinLnBrk="0" hangingPunct="1">
              <a:lnSpc>
                <a:spcPct val="2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EEECE1">
                    <a:lumMod val="10000"/>
                  </a:srgbClr>
                </a:solidFill>
                <a:effectLst/>
                <a:uLnTx/>
                <a:uFillTx/>
                <a:latin typeface="ＭＳ Ｐゴシック" panose="020B0600070205080204" pitchFamily="50" charset="-128"/>
                <a:ea typeface="ＭＳ Ｐゴシック" panose="020B0600070205080204" pitchFamily="50" charset="-128"/>
                <a:cs typeface="Arial" charset="0"/>
              </a:rPr>
              <a:t>全面変更の場合は変更理由を地区にご連絡ください。地区より、提出依頼がありましたら変更後の内容で申請書を作成・提出願います。変更内容または新規の申請書の</a:t>
            </a:r>
            <a:r>
              <a:rPr kumimoji="1" lang="ja-JP" altLang="en-US" sz="24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Arial" charset="0"/>
              </a:rPr>
              <a:t>承認を</a:t>
            </a:r>
            <a:endParaRPr kumimoji="1" lang="en-US" altLang="ja-JP" sz="24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Arial" charset="0"/>
            </a:endParaRPr>
          </a:p>
          <a:p>
            <a:pPr marL="0" marR="0" lvl="0" indent="0" algn="l" defTabSz="914400" rtl="0" eaLnBrk="1" fontAlgn="base" latinLnBrk="0" hangingPunct="1">
              <a:lnSpc>
                <a:spcPct val="2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Arial" charset="0"/>
              </a:rPr>
              <a:t>地区から通知するまで、補助金支出は行わないでください。</a:t>
            </a:r>
            <a:r>
              <a:rPr kumimoji="1" lang="ja-JP" altLang="en-US" sz="2400" b="0" i="0" u="none" strike="noStrike" kern="1200" cap="none" spc="0" normalizeH="0" baseline="0" noProof="0" dirty="0">
                <a:ln>
                  <a:noFill/>
                </a:ln>
                <a:solidFill>
                  <a:srgbClr val="EEECE1">
                    <a:lumMod val="10000"/>
                  </a:srgbClr>
                </a:solidFill>
                <a:effectLst/>
                <a:uLnTx/>
                <a:uFillTx/>
                <a:latin typeface="ＭＳ Ｐゴシック" panose="020B0600070205080204" pitchFamily="50" charset="-128"/>
                <a:ea typeface="ＭＳ Ｐゴシック" panose="020B0600070205080204" pitchFamily="50" charset="-128"/>
                <a:cs typeface="Arial" charset="0"/>
              </a:rPr>
              <a:t>（ただし当初の申請内容に沿ってすでに発生している、または変更しない部分の経費については充当可）</a:t>
            </a:r>
          </a:p>
        </p:txBody>
      </p:sp>
      <p:sp>
        <p:nvSpPr>
          <p:cNvPr id="9" name="正方形/長方形 8"/>
          <p:cNvSpPr/>
          <p:nvPr/>
        </p:nvSpPr>
        <p:spPr>
          <a:xfrm>
            <a:off x="1667510" y="2935951"/>
            <a:ext cx="9000491" cy="33855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Times New Roman" pitchFamily="18" charset="0"/>
              <a:ea typeface="ＭＳ Ｐ明朝" panose="02020600040205080304" pitchFamily="18" charset="-128"/>
              <a:cs typeface="Arial" charset="0"/>
            </a:endParaRPr>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1F497D"/>
                </a:solidFill>
                <a:effectLst/>
                <a:uLnTx/>
                <a:uFillTx/>
                <a:latin typeface="ＭＳ Ｐゴシック" panose="020B0600070205080204" pitchFamily="50" charset="-128"/>
                <a:ea typeface="ＭＳ Ｐゴシック" panose="020B0600070205080204" pitchFamily="50" charset="-128"/>
                <a:cs typeface="Arial" charset="0"/>
              </a:rPr>
              <a:t>地区補助金の変更</a:t>
            </a:r>
          </a:p>
        </p:txBody>
      </p:sp>
    </p:spTree>
    <p:extLst>
      <p:ext uri="{BB962C8B-B14F-4D97-AF65-F5344CB8AC3E}">
        <p14:creationId xmlns:p14="http://schemas.microsoft.com/office/powerpoint/2010/main" val="866677287"/>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3934800"/>
          </a:xfrm>
          <a:prstGeom prst="rect">
            <a:avLst/>
          </a:prstGeom>
          <a:ln>
            <a:solidFill>
              <a:srgbClr val="002060"/>
            </a:solidFill>
          </a:ln>
        </p:spPr>
        <p:txBody>
          <a:bodyPr wrap="square" bIns="324000">
            <a:spAutoFit/>
          </a:bodyPr>
          <a:lstStyle/>
          <a:p>
            <a:pPr>
              <a:lnSpc>
                <a:spcPct val="200000"/>
              </a:lnSpc>
            </a:pP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授与と受諾の条件</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endParaRPr lang="ja-JP" altLang="en-US" sz="2800" dirty="0">
              <a:solidFill>
                <a:srgbClr val="16316B"/>
              </a:solidFill>
              <a:latin typeface="ＭＳ Ｐゴシック" panose="020B0600070205080204" pitchFamily="50" charset="-128"/>
              <a:ea typeface="ＭＳ Ｐゴシック" panose="020B0600070205080204" pitchFamily="50" charset="-128"/>
            </a:endParaRPr>
          </a:p>
          <a:p>
            <a:pPr lvl="2">
              <a:lnSpc>
                <a:spcPct val="200000"/>
              </a:lnSpc>
            </a:pP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2022</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年</a:t>
            </a: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4</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月版が最新版</a:t>
            </a:r>
            <a:endPar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財団補助金申請ハンドブック</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endParaRPr lang="ja-JP" altLang="en-US" sz="2800" dirty="0">
              <a:solidFill>
                <a:srgbClr val="16316B"/>
              </a:solidFill>
              <a:latin typeface="ＭＳ Ｐゴシック" panose="020B0600070205080204" pitchFamily="50" charset="-128"/>
              <a:ea typeface="ＭＳ Ｐゴシック" panose="020B0600070205080204" pitchFamily="50" charset="-128"/>
            </a:endParaRPr>
          </a:p>
          <a:p>
            <a:pPr lvl="2">
              <a:lnSpc>
                <a:spcPct val="200000"/>
              </a:lnSpc>
            </a:pP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2021</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年</a:t>
            </a: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8</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月版が最新版（近日中に更新予定）</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参考資料について</a:t>
            </a:r>
          </a:p>
        </p:txBody>
      </p:sp>
      <p:sp>
        <p:nvSpPr>
          <p:cNvPr id="2" name="テキスト ボックス 1">
            <a:extLst>
              <a:ext uri="{FF2B5EF4-FFF2-40B4-BE49-F238E27FC236}">
                <a16:creationId xmlns:a16="http://schemas.microsoft.com/office/drawing/2014/main" id="{0B5DF40D-C679-0D2A-FCC8-EF5FA01AA513}"/>
              </a:ext>
            </a:extLst>
          </p:cNvPr>
          <p:cNvSpPr txBox="1"/>
          <p:nvPr/>
        </p:nvSpPr>
        <p:spPr>
          <a:xfrm>
            <a:off x="6400799" y="2466765"/>
            <a:ext cx="4953001" cy="1495635"/>
          </a:xfrm>
          <a:prstGeom prst="rect">
            <a:avLst/>
          </a:prstGeom>
          <a:noFill/>
          <a:ln>
            <a:solidFill>
              <a:srgbClr val="002060"/>
            </a:solidFill>
          </a:ln>
        </p:spPr>
        <p:txBody>
          <a:bodyPr wrap="square" tIns="126000" bIns="126000" spcCol="360000" rtlCol="0">
            <a:spAutoFit/>
          </a:bodyPr>
          <a:lstStyle/>
          <a:p>
            <a:pPr>
              <a:lnSpc>
                <a:spcPts val="2500"/>
              </a:lnSpc>
            </a:pPr>
            <a:r>
              <a:rPr lang="en-US" altLang="ja-JP" sz="1800" b="1" dirty="0">
                <a:latin typeface="+mj-ea"/>
                <a:ea typeface="+mj-ea"/>
              </a:rPr>
              <a:t>※</a:t>
            </a:r>
            <a:r>
              <a:rPr lang="ja-JP" altLang="en-US" sz="1800" b="1" dirty="0">
                <a:latin typeface="+mj-ea"/>
                <a:ea typeface="+mj-ea"/>
              </a:rPr>
              <a:t> 授与と受諾の条件は、最新版より</a:t>
            </a:r>
            <a:endParaRPr lang="en-US" altLang="ja-JP" sz="1800" b="1" dirty="0">
              <a:latin typeface="+mj-ea"/>
              <a:ea typeface="+mj-ea"/>
            </a:endParaRPr>
          </a:p>
          <a:p>
            <a:pPr>
              <a:lnSpc>
                <a:spcPts val="2500"/>
              </a:lnSpc>
            </a:pPr>
            <a:r>
              <a:rPr kumimoji="1" lang="ja-JP" altLang="en-US" sz="1800" b="1" dirty="0">
                <a:latin typeface="+mj-ea"/>
                <a:ea typeface="+mj-ea"/>
              </a:rPr>
              <a:t>　　　　・地区補助金用</a:t>
            </a:r>
            <a:endParaRPr kumimoji="1" lang="en-US" altLang="ja-JP" sz="1800" b="1" dirty="0">
              <a:latin typeface="+mj-ea"/>
              <a:ea typeface="+mj-ea"/>
            </a:endParaRPr>
          </a:p>
          <a:p>
            <a:pPr>
              <a:lnSpc>
                <a:spcPts val="2500"/>
              </a:lnSpc>
            </a:pPr>
            <a:r>
              <a:rPr lang="ja-JP" altLang="en-US" sz="1800" b="1" dirty="0">
                <a:latin typeface="+mj-ea"/>
                <a:ea typeface="+mj-ea"/>
              </a:rPr>
              <a:t>　　　　・</a:t>
            </a:r>
            <a:r>
              <a:rPr kumimoji="1" lang="ja-JP" altLang="en-US" sz="1800" b="1" dirty="0">
                <a:latin typeface="+mj-ea"/>
                <a:ea typeface="+mj-ea"/>
              </a:rPr>
              <a:t>グローバル補助金用</a:t>
            </a:r>
            <a:endParaRPr kumimoji="1" lang="en-US" altLang="ja-JP" sz="1800" b="1" dirty="0">
              <a:latin typeface="+mj-ea"/>
              <a:ea typeface="+mj-ea"/>
            </a:endParaRPr>
          </a:p>
          <a:p>
            <a:pPr>
              <a:lnSpc>
                <a:spcPts val="2500"/>
              </a:lnSpc>
            </a:pPr>
            <a:r>
              <a:rPr lang="ja-JP" altLang="en-US" sz="1800" b="1" dirty="0">
                <a:latin typeface="+mj-ea"/>
                <a:ea typeface="+mj-ea"/>
              </a:rPr>
              <a:t>　　　　　　　　　の</a:t>
            </a:r>
            <a:r>
              <a:rPr kumimoji="1" lang="en-US" altLang="ja-JP" sz="1800" b="1" dirty="0">
                <a:latin typeface="+mj-ea"/>
                <a:ea typeface="+mj-ea"/>
              </a:rPr>
              <a:t>2</a:t>
            </a:r>
            <a:r>
              <a:rPr kumimoji="1" lang="ja-JP" altLang="en-US" sz="1800" b="1" dirty="0">
                <a:latin typeface="+mj-ea"/>
                <a:ea typeface="+mj-ea"/>
              </a:rPr>
              <a:t>種類が発行されて</a:t>
            </a:r>
            <a:r>
              <a:rPr lang="ja-JP" altLang="en-US" sz="1800" b="1" dirty="0">
                <a:latin typeface="+mj-ea"/>
                <a:ea typeface="+mj-ea"/>
              </a:rPr>
              <a:t>います。</a:t>
            </a:r>
            <a:endParaRPr kumimoji="1" lang="ja-JP" altLang="en-US" sz="1800" b="1" dirty="0">
              <a:latin typeface="+mj-ea"/>
              <a:ea typeface="+mj-ea"/>
            </a:endParaRPr>
          </a:p>
        </p:txBody>
      </p:sp>
    </p:spTree>
    <p:extLst>
      <p:ext uri="{BB962C8B-B14F-4D97-AF65-F5344CB8AC3E}">
        <p14:creationId xmlns:p14="http://schemas.microsoft.com/office/powerpoint/2010/main" val="2252730113"/>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p:cNvSpPr txBox="1">
            <a:spLocks/>
          </p:cNvSpPr>
          <p:nvPr/>
        </p:nvSpPr>
        <p:spPr bwMode="auto">
          <a:xfrm>
            <a:off x="2362200" y="2818800"/>
            <a:ext cx="7315200" cy="914400"/>
          </a:xfrm>
          <a:prstGeom prst="rect">
            <a:avLst/>
          </a:prstGeom>
          <a:noFill/>
          <a:ln w="9525">
            <a:noFill/>
            <a:miter lim="800000"/>
            <a:headEnd/>
            <a:tailEnd/>
          </a:ln>
        </p:spPr>
        <p:txBody>
          <a:bodyPr/>
          <a:lstStyle/>
          <a:p>
            <a:pPr algn="ctr" defTabSz="457200">
              <a:lnSpc>
                <a:spcPts val="5500"/>
              </a:lnSpc>
              <a:spcBef>
                <a:spcPct val="20000"/>
              </a:spcBef>
            </a:pPr>
            <a:r>
              <a:rPr lang="ja-JP" altLang="en-US" sz="44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ご静聴ありがとうございました</a:t>
            </a:r>
            <a:endParaRPr lang="en-US" altLang="ja-JP" sz="44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p:txBody>
      </p:sp>
      <p:grpSp>
        <p:nvGrpSpPr>
          <p:cNvPr id="45060" name="グループ化 11"/>
          <p:cNvGrpSpPr>
            <a:grpSpLocks/>
          </p:cNvGrpSpPr>
          <p:nvPr/>
        </p:nvGrpSpPr>
        <p:grpSpPr bwMode="auto">
          <a:xfrm>
            <a:off x="7391400" y="5257800"/>
            <a:ext cx="3648976" cy="1046321"/>
            <a:chOff x="457199" y="823746"/>
            <a:chExt cx="3648530" cy="1046097"/>
          </a:xfrm>
        </p:grpSpPr>
        <p:sp>
          <p:nvSpPr>
            <p:cNvPr id="4" name="正方形/長方形 3"/>
            <p:cNvSpPr/>
            <p:nvPr/>
          </p:nvSpPr>
          <p:spPr>
            <a:xfrm>
              <a:off x="457199" y="1066581"/>
              <a:ext cx="2484135" cy="180936"/>
            </a:xfrm>
            <a:prstGeom prst="rect">
              <a:avLst/>
            </a:prstGeom>
            <a:solidFill>
              <a:srgbClr val="FFD6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457199" y="1276086"/>
              <a:ext cx="2666674" cy="179350"/>
            </a:xfrm>
            <a:prstGeom prst="rect">
              <a:avLst/>
            </a:prstGeom>
            <a:solidFill>
              <a:srgbClr val="00A0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ltLang="ja-JP">
                  <a:solidFill>
                    <a:srgbClr val="FFFFFF"/>
                  </a:solidFill>
                  <a:cs typeface="ＭＳ Ｐゴシック" charset="0"/>
                </a:rPr>
                <a:t> </a:t>
              </a:r>
              <a:endParaRPr lang="ja-JP" altLang="en-US">
                <a:solidFill>
                  <a:srgbClr val="FFFFFF"/>
                </a:solidFill>
                <a:cs typeface="ＭＳ Ｐゴシック" charset="0"/>
              </a:endParaRPr>
            </a:p>
          </p:txBody>
        </p:sp>
        <p:sp>
          <p:nvSpPr>
            <p:cNvPr id="8" name="正方形/長方形 7"/>
            <p:cNvSpPr/>
            <p:nvPr/>
          </p:nvSpPr>
          <p:spPr>
            <a:xfrm>
              <a:off x="457199" y="1484005"/>
              <a:ext cx="2825405" cy="180936"/>
            </a:xfrm>
            <a:prstGeom prst="rect">
              <a:avLst/>
            </a:prstGeom>
            <a:solidFill>
              <a:srgbClr val="0D379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45066" name="正方形/長方形 8"/>
            <p:cNvSpPr>
              <a:spLocks noChangeArrowheads="1"/>
            </p:cNvSpPr>
            <p:nvPr/>
          </p:nvSpPr>
          <p:spPr bwMode="auto">
            <a:xfrm>
              <a:off x="2712761" y="823746"/>
              <a:ext cx="1392968" cy="964161"/>
            </a:xfrm>
            <a:prstGeom prst="rect">
              <a:avLst/>
            </a:prstGeom>
            <a:noFill/>
            <a:ln w="9525">
              <a:noFill/>
              <a:miter lim="800000"/>
              <a:headEnd/>
              <a:tailEnd/>
            </a:ln>
          </p:spPr>
          <p:txBody>
            <a:bodyPr wrap="none">
              <a:spAutoFit/>
            </a:bodyPr>
            <a:lstStyle/>
            <a:p>
              <a:pPr>
                <a:lnSpc>
                  <a:spcPts val="1650"/>
                </a:lnSpc>
              </a:pPr>
              <a:r>
                <a:rPr lang="en-US" altLang="ja-JP" sz="1900" b="1" dirty="0">
                  <a:solidFill>
                    <a:srgbClr val="1B1A11"/>
                  </a:solidFill>
                  <a:latin typeface="Arial Narrow" pitchFamily="34" charset="0"/>
                </a:rPr>
                <a:t>EVERY</a:t>
              </a:r>
            </a:p>
            <a:p>
              <a:pPr>
                <a:lnSpc>
                  <a:spcPts val="1650"/>
                </a:lnSpc>
              </a:pPr>
              <a:r>
                <a:rPr lang="en-US" altLang="ja-JP" sz="1900" b="1" dirty="0">
                  <a:solidFill>
                    <a:srgbClr val="1B1A11"/>
                  </a:solidFill>
                  <a:latin typeface="Arial Narrow" pitchFamily="34" charset="0"/>
                </a:rPr>
                <a:t>   ROTARIAN</a:t>
              </a:r>
            </a:p>
            <a:p>
              <a:pPr>
                <a:lnSpc>
                  <a:spcPts val="1650"/>
                </a:lnSpc>
              </a:pPr>
              <a:r>
                <a:rPr lang="en-US" altLang="ja-JP" sz="1900" b="1" dirty="0">
                  <a:solidFill>
                    <a:srgbClr val="1B1A11"/>
                  </a:solidFill>
                  <a:latin typeface="Arial Narrow" pitchFamily="34" charset="0"/>
                </a:rPr>
                <a:t>       EVERY</a:t>
              </a:r>
            </a:p>
            <a:p>
              <a:pPr>
                <a:lnSpc>
                  <a:spcPts val="1650"/>
                </a:lnSpc>
              </a:pPr>
              <a:r>
                <a:rPr lang="en-US" altLang="ja-JP" sz="1900" b="1" dirty="0">
                  <a:solidFill>
                    <a:srgbClr val="1B1A11"/>
                  </a:solidFill>
                  <a:latin typeface="Arial Narrow" pitchFamily="34" charset="0"/>
                </a:rPr>
                <a:t>           YEAR</a:t>
              </a:r>
              <a:endParaRPr lang="ja-JP" altLang="en-US" sz="1900" b="1" dirty="0">
                <a:solidFill>
                  <a:srgbClr val="1B1A11"/>
                </a:solidFill>
                <a:latin typeface="Arial Narrow" pitchFamily="34" charset="0"/>
              </a:endParaRPr>
            </a:p>
          </p:txBody>
        </p:sp>
        <p:sp>
          <p:nvSpPr>
            <p:cNvPr id="45067" name="テキスト ボックス 10"/>
            <p:cNvSpPr txBox="1">
              <a:spLocks noChangeArrowheads="1"/>
            </p:cNvSpPr>
            <p:nvPr/>
          </p:nvSpPr>
          <p:spPr bwMode="auto">
            <a:xfrm>
              <a:off x="1606409" y="1623675"/>
              <a:ext cx="1593511" cy="246168"/>
            </a:xfrm>
            <a:prstGeom prst="rect">
              <a:avLst/>
            </a:prstGeom>
            <a:noFill/>
            <a:ln w="9525">
              <a:noFill/>
              <a:miter lim="800000"/>
              <a:headEnd/>
              <a:tailEnd/>
            </a:ln>
          </p:spPr>
          <p:txBody>
            <a:bodyPr wrap="none">
              <a:spAutoFit/>
            </a:bodyPr>
            <a:lstStyle/>
            <a:p>
              <a:r>
                <a:rPr lang="en-US" altLang="ja-JP" sz="1000" b="1">
                  <a:solidFill>
                    <a:srgbClr val="1B1A11"/>
                  </a:solidFill>
                  <a:latin typeface="Arial Narrow" pitchFamily="34" charset="0"/>
                </a:rPr>
                <a:t>YOUR GIFT TO THE WORLD</a:t>
              </a:r>
              <a:endParaRPr lang="ja-JP" altLang="en-US" sz="1000" b="1">
                <a:solidFill>
                  <a:srgbClr val="1B1A11"/>
                </a:solidFill>
                <a:latin typeface="Arial Narrow" pitchFamily="34" charset="0"/>
              </a:endParaRPr>
            </a:p>
          </p:txBody>
        </p:sp>
      </p:grpSp>
    </p:spTree>
    <p:extLst>
      <p:ext uri="{BB962C8B-B14F-4D97-AF65-F5344CB8AC3E}">
        <p14:creationId xmlns:p14="http://schemas.microsoft.com/office/powerpoint/2010/main" val="2446209857"/>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50"/>
                                  </p:stCondLst>
                                  <p:childTnLst>
                                    <p:set>
                                      <p:cBhvr>
                                        <p:cTn id="6" dur="1" fill="hold">
                                          <p:stCondLst>
                                            <p:cond delay="0"/>
                                          </p:stCondLst>
                                        </p:cTn>
                                        <p:tgtEl>
                                          <p:spTgt spid="45058"/>
                                        </p:tgtEl>
                                        <p:attrNameLst>
                                          <p:attrName>style.visibility</p:attrName>
                                        </p:attrNameLst>
                                      </p:cBhvr>
                                      <p:to>
                                        <p:strVal val="visible"/>
                                      </p:to>
                                    </p:set>
                                    <p:animEffect transition="in" filter="barn(inVertical)">
                                      <p:cBhvr>
                                        <p:cTn id="7" dur="4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914400" y="1371600"/>
            <a:ext cx="10800000" cy="715963"/>
          </a:xfrm>
          <a:prstGeom prst="rect">
            <a:avLst/>
          </a:prstGeom>
        </p:spPr>
        <p:txBody>
          <a:bodyPr>
            <a:noAutofit/>
          </a:bodyPr>
          <a:lstStyle/>
          <a:p>
            <a:r>
              <a:rPr kumimoji="1" lang="ja-JP" altLang="en-US" sz="3600" dirty="0">
                <a:solidFill>
                  <a:schemeClr val="tx2"/>
                </a:solidFill>
                <a:latin typeface="ＭＳ Ｐゴシック" panose="020B0600070205080204" pitchFamily="50" charset="-128"/>
                <a:ea typeface="ＭＳ Ｐゴシック" panose="020B0600070205080204" pitchFamily="50" charset="-128"/>
              </a:rPr>
              <a:t>資金管理小委員会　</a:t>
            </a:r>
            <a:r>
              <a:rPr kumimoji="1" lang="ja-JP" altLang="en-US" sz="2800" dirty="0">
                <a:solidFill>
                  <a:schemeClr val="tx2"/>
                </a:solidFill>
                <a:latin typeface="ＭＳ Ｐゴシック" panose="020B0600070205080204" pitchFamily="50" charset="-128"/>
                <a:ea typeface="ＭＳ Ｐゴシック" panose="020B0600070205080204" pitchFamily="50" charset="-128"/>
              </a:rPr>
              <a:t>：主たる活動は報告書の審査・承認</a:t>
            </a:r>
          </a:p>
        </p:txBody>
      </p:sp>
      <p:sp>
        <p:nvSpPr>
          <p:cNvPr id="2" name="正方形/長方形 1">
            <a:extLst>
              <a:ext uri="{FF2B5EF4-FFF2-40B4-BE49-F238E27FC236}">
                <a16:creationId xmlns:a16="http://schemas.microsoft.com/office/drawing/2014/main" id="{3B8F17EE-58FD-4435-9C83-895ECC32B518}"/>
              </a:ext>
            </a:extLst>
          </p:cNvPr>
          <p:cNvSpPr/>
          <p:nvPr/>
        </p:nvSpPr>
        <p:spPr>
          <a:xfrm>
            <a:off x="1828800" y="2286000"/>
            <a:ext cx="9220200" cy="1527809"/>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8" name="正方形/長方形 7">
            <a:extLst>
              <a:ext uri="{FF2B5EF4-FFF2-40B4-BE49-F238E27FC236}">
                <a16:creationId xmlns:a16="http://schemas.microsoft.com/office/drawing/2014/main" id="{0D7342E8-BD51-4DC8-9BE5-3B11549B78C8}"/>
              </a:ext>
            </a:extLst>
          </p:cNvPr>
          <p:cNvSpPr/>
          <p:nvPr/>
        </p:nvSpPr>
        <p:spPr>
          <a:xfrm>
            <a:off x="1828800" y="4114800"/>
            <a:ext cx="9220200" cy="229743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3" name="テキスト ボックス 2">
            <a:extLst>
              <a:ext uri="{FF2B5EF4-FFF2-40B4-BE49-F238E27FC236}">
                <a16:creationId xmlns:a16="http://schemas.microsoft.com/office/drawing/2014/main" id="{C55263CF-5F3D-4B35-8256-E4CD7BF1AFE9}"/>
              </a:ext>
            </a:extLst>
          </p:cNvPr>
          <p:cNvSpPr txBox="1"/>
          <p:nvPr/>
        </p:nvSpPr>
        <p:spPr>
          <a:xfrm>
            <a:off x="1986579" y="2438401"/>
            <a:ext cx="1899621" cy="523220"/>
          </a:xfrm>
          <a:prstGeom prst="rect">
            <a:avLst/>
          </a:prstGeom>
          <a:noFill/>
        </p:spPr>
        <p:txBody>
          <a:bodyPr wrap="square" rtlCol="0">
            <a:spAutoFit/>
          </a:bodyPr>
          <a:lstStyle/>
          <a:p>
            <a:r>
              <a:rPr kumimoji="1" lang="ja-JP" altLang="en-US" sz="2800" dirty="0">
                <a:latin typeface="+mj-ea"/>
                <a:ea typeface="+mj-ea"/>
              </a:rPr>
              <a:t>活動方針：</a:t>
            </a:r>
          </a:p>
        </p:txBody>
      </p:sp>
      <p:sp>
        <p:nvSpPr>
          <p:cNvPr id="7" name="テキスト ボックス 6">
            <a:extLst>
              <a:ext uri="{FF2B5EF4-FFF2-40B4-BE49-F238E27FC236}">
                <a16:creationId xmlns:a16="http://schemas.microsoft.com/office/drawing/2014/main" id="{B8BB6286-1B90-483A-B3D9-553B49B6A510}"/>
              </a:ext>
            </a:extLst>
          </p:cNvPr>
          <p:cNvSpPr txBox="1"/>
          <p:nvPr/>
        </p:nvSpPr>
        <p:spPr>
          <a:xfrm>
            <a:off x="1986579" y="4354830"/>
            <a:ext cx="1899621" cy="523220"/>
          </a:xfrm>
          <a:prstGeom prst="rect">
            <a:avLst/>
          </a:prstGeom>
          <a:noFill/>
        </p:spPr>
        <p:txBody>
          <a:bodyPr wrap="square" rtlCol="0">
            <a:spAutoFit/>
          </a:bodyPr>
          <a:lstStyle/>
          <a:p>
            <a:r>
              <a:rPr kumimoji="1" lang="ja-JP" altLang="en-US" sz="2800" dirty="0">
                <a:latin typeface="+mj-ea"/>
                <a:ea typeface="+mj-ea"/>
              </a:rPr>
              <a:t>活動計画：</a:t>
            </a:r>
          </a:p>
        </p:txBody>
      </p:sp>
      <p:sp>
        <p:nvSpPr>
          <p:cNvPr id="9" name="テキスト ボックス 8">
            <a:extLst>
              <a:ext uri="{FF2B5EF4-FFF2-40B4-BE49-F238E27FC236}">
                <a16:creationId xmlns:a16="http://schemas.microsoft.com/office/drawing/2014/main" id="{B0248368-2BEF-48E8-8D38-A13F66536436}"/>
              </a:ext>
            </a:extLst>
          </p:cNvPr>
          <p:cNvSpPr txBox="1"/>
          <p:nvPr/>
        </p:nvSpPr>
        <p:spPr>
          <a:xfrm>
            <a:off x="3860202" y="2448582"/>
            <a:ext cx="7010400" cy="523220"/>
          </a:xfrm>
          <a:prstGeom prst="rect">
            <a:avLst/>
          </a:prstGeom>
          <a:noFill/>
        </p:spPr>
        <p:txBody>
          <a:bodyPr wrap="square" rtlCol="0">
            <a:spAutoFit/>
          </a:bodyPr>
          <a:lstStyle/>
          <a:p>
            <a:r>
              <a:rPr lang="ja-JP" altLang="en-US" sz="2800" dirty="0">
                <a:latin typeface="+mj-ea"/>
                <a:ea typeface="+mj-ea"/>
              </a:rPr>
              <a:t>クラブによる</a:t>
            </a:r>
            <a:r>
              <a:rPr lang="ja-JP" altLang="en-US" sz="2800" dirty="0">
                <a:solidFill>
                  <a:srgbClr val="FF0000"/>
                </a:solidFill>
                <a:latin typeface="+mj-ea"/>
                <a:ea typeface="+mj-ea"/>
              </a:rPr>
              <a:t>補助金の適正利用</a:t>
            </a:r>
            <a:endParaRPr kumimoji="1" lang="ja-JP" altLang="en-US" sz="2800" dirty="0">
              <a:latin typeface="+mj-ea"/>
              <a:ea typeface="+mj-ea"/>
            </a:endParaRPr>
          </a:p>
        </p:txBody>
      </p:sp>
      <p:sp>
        <p:nvSpPr>
          <p:cNvPr id="10" name="テキスト ボックス 9">
            <a:extLst>
              <a:ext uri="{FF2B5EF4-FFF2-40B4-BE49-F238E27FC236}">
                <a16:creationId xmlns:a16="http://schemas.microsoft.com/office/drawing/2014/main" id="{D489C9FC-DEDC-4D0F-B61D-4D8B6F9AFF52}"/>
              </a:ext>
            </a:extLst>
          </p:cNvPr>
          <p:cNvSpPr txBox="1"/>
          <p:nvPr/>
        </p:nvSpPr>
        <p:spPr>
          <a:xfrm>
            <a:off x="3886200" y="3110974"/>
            <a:ext cx="7010400" cy="523220"/>
          </a:xfrm>
          <a:prstGeom prst="rect">
            <a:avLst/>
          </a:prstGeom>
          <a:noFill/>
        </p:spPr>
        <p:txBody>
          <a:bodyPr wrap="square" rtlCol="0">
            <a:spAutoFit/>
          </a:bodyPr>
          <a:lstStyle/>
          <a:p>
            <a:r>
              <a:rPr lang="ja-JP" altLang="en-US" sz="2800" dirty="0">
                <a:latin typeface="+mj-ea"/>
                <a:ea typeface="+mj-ea"/>
              </a:rPr>
              <a:t>クラブへの依頼・指摘の</a:t>
            </a:r>
            <a:r>
              <a:rPr lang="ja-JP" altLang="en-US" sz="2800" dirty="0">
                <a:solidFill>
                  <a:srgbClr val="FF0000"/>
                </a:solidFill>
                <a:latin typeface="+mj-ea"/>
                <a:ea typeface="+mj-ea"/>
              </a:rPr>
              <a:t>均質化・画一化</a:t>
            </a:r>
            <a:endParaRPr lang="en-US" altLang="ja-JP" sz="2800" dirty="0">
              <a:solidFill>
                <a:srgbClr val="FF0000"/>
              </a:solidFill>
              <a:latin typeface="+mj-ea"/>
              <a:ea typeface="+mj-ea"/>
            </a:endParaRPr>
          </a:p>
        </p:txBody>
      </p:sp>
      <p:sp>
        <p:nvSpPr>
          <p:cNvPr id="12" name="テキスト ボックス 11">
            <a:extLst>
              <a:ext uri="{FF2B5EF4-FFF2-40B4-BE49-F238E27FC236}">
                <a16:creationId xmlns:a16="http://schemas.microsoft.com/office/drawing/2014/main" id="{FF87E70F-966E-4DCE-B8DB-58911257C96A}"/>
              </a:ext>
            </a:extLst>
          </p:cNvPr>
          <p:cNvSpPr txBox="1"/>
          <p:nvPr/>
        </p:nvSpPr>
        <p:spPr>
          <a:xfrm>
            <a:off x="3886200" y="4354830"/>
            <a:ext cx="7010400" cy="523220"/>
          </a:xfrm>
          <a:prstGeom prst="rect">
            <a:avLst/>
          </a:prstGeom>
          <a:noFill/>
        </p:spPr>
        <p:txBody>
          <a:bodyPr wrap="square" rtlCol="0">
            <a:spAutoFit/>
          </a:bodyPr>
          <a:lstStyle/>
          <a:p>
            <a:r>
              <a:rPr lang="ja-JP" altLang="en-US" sz="2800" dirty="0">
                <a:latin typeface="+mj-ea"/>
                <a:ea typeface="+mj-ea"/>
              </a:rPr>
              <a:t>補助金申請段階からコミット</a:t>
            </a:r>
            <a:endParaRPr lang="en-US" altLang="ja-JP" sz="2800" dirty="0">
              <a:solidFill>
                <a:srgbClr val="FF0000"/>
              </a:solidFill>
              <a:latin typeface="+mj-ea"/>
              <a:ea typeface="+mj-ea"/>
            </a:endParaRPr>
          </a:p>
        </p:txBody>
      </p:sp>
      <p:sp>
        <p:nvSpPr>
          <p:cNvPr id="13" name="テキスト ボックス 12">
            <a:extLst>
              <a:ext uri="{FF2B5EF4-FFF2-40B4-BE49-F238E27FC236}">
                <a16:creationId xmlns:a16="http://schemas.microsoft.com/office/drawing/2014/main" id="{6933DFF2-3B6A-4BCB-ADE0-2BF4B3326618}"/>
              </a:ext>
            </a:extLst>
          </p:cNvPr>
          <p:cNvSpPr txBox="1"/>
          <p:nvPr/>
        </p:nvSpPr>
        <p:spPr>
          <a:xfrm>
            <a:off x="3886200" y="4974610"/>
            <a:ext cx="7010400" cy="523220"/>
          </a:xfrm>
          <a:prstGeom prst="rect">
            <a:avLst/>
          </a:prstGeom>
          <a:noFill/>
        </p:spPr>
        <p:txBody>
          <a:bodyPr wrap="square" rtlCol="0">
            <a:spAutoFit/>
          </a:bodyPr>
          <a:lstStyle/>
          <a:p>
            <a:r>
              <a:rPr lang="ja-JP" altLang="en-US" sz="2800" dirty="0">
                <a:latin typeface="+mj-ea"/>
                <a:ea typeface="+mj-ea"/>
              </a:rPr>
              <a:t>クラブへの情報提供（ハンドブック等）</a:t>
            </a:r>
            <a:endParaRPr lang="en-US" altLang="ja-JP" sz="2800" dirty="0">
              <a:solidFill>
                <a:srgbClr val="FF0000"/>
              </a:solidFill>
              <a:latin typeface="+mj-ea"/>
              <a:ea typeface="+mj-ea"/>
            </a:endParaRPr>
          </a:p>
        </p:txBody>
      </p:sp>
      <p:sp>
        <p:nvSpPr>
          <p:cNvPr id="14" name="テキスト ボックス 13">
            <a:extLst>
              <a:ext uri="{FF2B5EF4-FFF2-40B4-BE49-F238E27FC236}">
                <a16:creationId xmlns:a16="http://schemas.microsoft.com/office/drawing/2014/main" id="{088B6401-F29F-49E4-95E7-FA50EE0340E7}"/>
              </a:ext>
            </a:extLst>
          </p:cNvPr>
          <p:cNvSpPr txBox="1"/>
          <p:nvPr/>
        </p:nvSpPr>
        <p:spPr>
          <a:xfrm>
            <a:off x="3886200" y="5584210"/>
            <a:ext cx="7162800" cy="523220"/>
          </a:xfrm>
          <a:prstGeom prst="rect">
            <a:avLst/>
          </a:prstGeom>
          <a:noFill/>
        </p:spPr>
        <p:txBody>
          <a:bodyPr wrap="square" rtlCol="0">
            <a:spAutoFit/>
          </a:bodyPr>
          <a:lstStyle/>
          <a:p>
            <a:r>
              <a:rPr lang="ja-JP" altLang="en-US" sz="2800" dirty="0">
                <a:latin typeface="+mj-ea"/>
                <a:ea typeface="+mj-ea"/>
              </a:rPr>
              <a:t>委員会内での情報共有（グループウェア活用）</a:t>
            </a:r>
            <a:endParaRPr lang="en-US" altLang="ja-JP" sz="2800" dirty="0">
              <a:latin typeface="+mj-ea"/>
              <a:ea typeface="+mj-ea"/>
            </a:endParaRPr>
          </a:p>
        </p:txBody>
      </p:sp>
    </p:spTree>
    <p:extLst>
      <p:ext uri="{BB962C8B-B14F-4D97-AF65-F5344CB8AC3E}">
        <p14:creationId xmlns:p14="http://schemas.microsoft.com/office/powerpoint/2010/main" val="3242936758"/>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914400" y="1371600"/>
            <a:ext cx="4114800" cy="715963"/>
          </a:xfrm>
          <a:prstGeom prst="rect">
            <a:avLst/>
          </a:prstGeom>
        </p:spPr>
        <p:txBody>
          <a:bodyPr>
            <a:noAutofit/>
          </a:bodyPr>
          <a:lstStyle/>
          <a:p>
            <a:r>
              <a:rPr kumimoji="1" lang="ja-JP" altLang="en-US" sz="3600" dirty="0">
                <a:solidFill>
                  <a:schemeClr val="tx2"/>
                </a:solidFill>
                <a:latin typeface="ＭＳ Ｐゴシック" panose="020B0600070205080204" pitchFamily="50" charset="-128"/>
                <a:ea typeface="ＭＳ Ｐゴシック" panose="020B0600070205080204" pitchFamily="50" charset="-128"/>
              </a:rPr>
              <a:t>前年度の反省</a:t>
            </a:r>
          </a:p>
        </p:txBody>
      </p:sp>
      <p:sp>
        <p:nvSpPr>
          <p:cNvPr id="2" name="正方形/長方形 1">
            <a:extLst>
              <a:ext uri="{FF2B5EF4-FFF2-40B4-BE49-F238E27FC236}">
                <a16:creationId xmlns:a16="http://schemas.microsoft.com/office/drawing/2014/main" id="{3B8F17EE-58FD-4435-9C83-895ECC32B518}"/>
              </a:ext>
            </a:extLst>
          </p:cNvPr>
          <p:cNvSpPr/>
          <p:nvPr/>
        </p:nvSpPr>
        <p:spPr>
          <a:xfrm>
            <a:off x="1828800" y="2153960"/>
            <a:ext cx="9220200" cy="173224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3" name="テキスト ボックス 2">
            <a:extLst>
              <a:ext uri="{FF2B5EF4-FFF2-40B4-BE49-F238E27FC236}">
                <a16:creationId xmlns:a16="http://schemas.microsoft.com/office/drawing/2014/main" id="{C55263CF-5F3D-4B35-8256-E4CD7BF1AFE9}"/>
              </a:ext>
            </a:extLst>
          </p:cNvPr>
          <p:cNvSpPr txBox="1"/>
          <p:nvPr/>
        </p:nvSpPr>
        <p:spPr>
          <a:xfrm>
            <a:off x="1986579" y="2287250"/>
            <a:ext cx="8833821" cy="1446550"/>
          </a:xfrm>
          <a:prstGeom prst="rect">
            <a:avLst/>
          </a:prstGeom>
          <a:noFill/>
        </p:spPr>
        <p:txBody>
          <a:bodyPr wrap="square" rtlCol="0">
            <a:spAutoFit/>
          </a:bodyPr>
          <a:lstStyle/>
          <a:p>
            <a:r>
              <a:rPr kumimoji="1" lang="ja-JP" altLang="en-US" sz="2200" dirty="0">
                <a:latin typeface="+mj-ea"/>
                <a:ea typeface="+mj-ea"/>
              </a:rPr>
              <a:t>新型コロナ感染流行 第</a:t>
            </a:r>
            <a:r>
              <a:rPr kumimoji="1" lang="en-US" altLang="ja-JP" sz="2200" dirty="0">
                <a:latin typeface="+mj-ea"/>
                <a:ea typeface="+mj-ea"/>
              </a:rPr>
              <a:t>5</a:t>
            </a:r>
            <a:r>
              <a:rPr kumimoji="1" lang="ja-JP" altLang="en-US" sz="2200" dirty="0">
                <a:latin typeface="+mj-ea"/>
                <a:ea typeface="+mj-ea"/>
              </a:rPr>
              <a:t>波・第</a:t>
            </a:r>
            <a:r>
              <a:rPr kumimoji="1" lang="en-US" altLang="ja-JP" sz="2200" dirty="0">
                <a:latin typeface="+mj-ea"/>
                <a:ea typeface="+mj-ea"/>
              </a:rPr>
              <a:t>6</a:t>
            </a:r>
            <a:r>
              <a:rPr kumimoji="1" lang="ja-JP" altLang="en-US" sz="2200" dirty="0">
                <a:latin typeface="+mj-ea"/>
                <a:ea typeface="+mj-ea"/>
              </a:rPr>
              <a:t>波、ならびに旅行を伴う事業に対する</a:t>
            </a:r>
            <a:endParaRPr kumimoji="1" lang="en-US" altLang="ja-JP" sz="2200" dirty="0">
              <a:latin typeface="+mj-ea"/>
              <a:ea typeface="+mj-ea"/>
            </a:endParaRPr>
          </a:p>
          <a:p>
            <a:r>
              <a:rPr kumimoji="1" lang="ja-JP" altLang="en-US" sz="2200" dirty="0">
                <a:latin typeface="+mj-ea"/>
                <a:ea typeface="+mj-ea"/>
              </a:rPr>
              <a:t>財団からの実施延期要請の影響により、多数のクラブの事業実施が</a:t>
            </a:r>
            <a:endParaRPr kumimoji="1" lang="en-US" altLang="ja-JP" sz="2200" dirty="0">
              <a:latin typeface="+mj-ea"/>
              <a:ea typeface="+mj-ea"/>
            </a:endParaRPr>
          </a:p>
          <a:p>
            <a:r>
              <a:rPr kumimoji="1" lang="ja-JP" altLang="en-US" sz="2200" dirty="0">
                <a:latin typeface="+mj-ea"/>
                <a:ea typeface="+mj-ea"/>
              </a:rPr>
              <a:t>年度末近くにならざるを得ず、報告書提出が年度末に集中。</a:t>
            </a:r>
            <a:endParaRPr kumimoji="1" lang="en-US" altLang="ja-JP" sz="2200" dirty="0">
              <a:latin typeface="+mj-ea"/>
              <a:ea typeface="+mj-ea"/>
            </a:endParaRPr>
          </a:p>
          <a:p>
            <a:r>
              <a:rPr lang="ja-JP" altLang="en-US" sz="2200" dirty="0">
                <a:latin typeface="+mj-ea"/>
                <a:ea typeface="+mj-ea"/>
              </a:rPr>
              <a:t>報告書承認も大幅に遅延（通常年度は</a:t>
            </a:r>
            <a:r>
              <a:rPr lang="en-US" altLang="ja-JP" sz="2200" dirty="0">
                <a:latin typeface="+mj-ea"/>
                <a:ea typeface="+mj-ea"/>
              </a:rPr>
              <a:t>2</a:t>
            </a:r>
            <a:r>
              <a:rPr lang="ja-JP" altLang="en-US" sz="2200" dirty="0">
                <a:latin typeface="+mj-ea"/>
                <a:ea typeface="+mj-ea"/>
              </a:rPr>
              <a:t>月末までに大半完了）。</a:t>
            </a:r>
            <a:endParaRPr kumimoji="1" lang="en-US" altLang="ja-JP" sz="2200" dirty="0">
              <a:latin typeface="+mj-ea"/>
              <a:ea typeface="+mj-ea"/>
            </a:endParaRPr>
          </a:p>
        </p:txBody>
      </p:sp>
      <p:sp>
        <p:nvSpPr>
          <p:cNvPr id="5" name="タイトル 3">
            <a:extLst>
              <a:ext uri="{FF2B5EF4-FFF2-40B4-BE49-F238E27FC236}">
                <a16:creationId xmlns:a16="http://schemas.microsoft.com/office/drawing/2014/main" id="{2A85D4C7-3CB1-3161-CAA9-FE848016A6BD}"/>
              </a:ext>
            </a:extLst>
          </p:cNvPr>
          <p:cNvSpPr txBox="1">
            <a:spLocks/>
          </p:cNvSpPr>
          <p:nvPr/>
        </p:nvSpPr>
        <p:spPr>
          <a:xfrm>
            <a:off x="990600" y="4084637"/>
            <a:ext cx="6400800" cy="715963"/>
          </a:xfrm>
          <a:prstGeom prst="rect">
            <a:avLst/>
          </a:prstGeom>
        </p:spPr>
        <p:txBody>
          <a:bodyPr vert="horz" lIns="91440" tIns="45720" rIns="91440" bIns="45720" rtlCol="0" anchor="t">
            <a:noAutofit/>
          </a:bodyPr>
          <a:lstStyle>
            <a:lvl1pPr algn="l" defTabSz="457200" rtl="0" eaLnBrk="1" latinLnBrk="0" hangingPunct="1">
              <a:spcBef>
                <a:spcPct val="0"/>
              </a:spcBef>
              <a:buNone/>
              <a:defRPr sz="1800" b="1" i="0" kern="1200">
                <a:solidFill>
                  <a:schemeClr val="bg1"/>
                </a:solidFill>
                <a:latin typeface="Arial Narrow"/>
                <a:ea typeface="+mj-ea"/>
                <a:cs typeface="Arial Narrow"/>
              </a:defRPr>
            </a:lvl1pPr>
          </a:lstStyle>
          <a:p>
            <a:pPr fontAlgn="auto">
              <a:spcAft>
                <a:spcPts val="0"/>
              </a:spcAft>
            </a:pPr>
            <a:r>
              <a:rPr kumimoji="1" lang="ja-JP" altLang="en-US" sz="3600" dirty="0">
                <a:solidFill>
                  <a:schemeClr val="tx2"/>
                </a:solidFill>
                <a:latin typeface="ＭＳ Ｐゴシック" panose="020B0600070205080204" pitchFamily="50" charset="-128"/>
                <a:ea typeface="ＭＳ Ｐゴシック" panose="020B0600070205080204" pitchFamily="50" charset="-128"/>
              </a:rPr>
              <a:t>クラブの皆さまへのお願い</a:t>
            </a:r>
          </a:p>
        </p:txBody>
      </p:sp>
      <p:sp>
        <p:nvSpPr>
          <p:cNvPr id="6" name="正方形/長方形 5">
            <a:extLst>
              <a:ext uri="{FF2B5EF4-FFF2-40B4-BE49-F238E27FC236}">
                <a16:creationId xmlns:a16="http://schemas.microsoft.com/office/drawing/2014/main" id="{7109F378-24E4-4AC8-B53D-5F94699C480E}"/>
              </a:ext>
            </a:extLst>
          </p:cNvPr>
          <p:cNvSpPr/>
          <p:nvPr/>
        </p:nvSpPr>
        <p:spPr>
          <a:xfrm>
            <a:off x="1905000" y="4876800"/>
            <a:ext cx="9220200" cy="173224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1" name="テキスト ボックス 10">
            <a:extLst>
              <a:ext uri="{FF2B5EF4-FFF2-40B4-BE49-F238E27FC236}">
                <a16:creationId xmlns:a16="http://schemas.microsoft.com/office/drawing/2014/main" id="{8A328EE9-3000-B31C-CABD-DF1C430F4CA3}"/>
              </a:ext>
            </a:extLst>
          </p:cNvPr>
          <p:cNvSpPr txBox="1"/>
          <p:nvPr/>
        </p:nvSpPr>
        <p:spPr>
          <a:xfrm>
            <a:off x="2062779" y="4973361"/>
            <a:ext cx="8833821" cy="1446550"/>
          </a:xfrm>
          <a:prstGeom prst="rect">
            <a:avLst/>
          </a:prstGeom>
          <a:noFill/>
        </p:spPr>
        <p:txBody>
          <a:bodyPr wrap="square" rtlCol="0">
            <a:spAutoFit/>
          </a:bodyPr>
          <a:lstStyle/>
          <a:p>
            <a:r>
              <a:rPr lang="ja-JP" altLang="en-US" sz="2200" dirty="0">
                <a:latin typeface="+mj-ea"/>
                <a:ea typeface="+mj-ea"/>
              </a:rPr>
              <a:t>想定外の事態に備え、事業着手の前倒しをお勧めします。</a:t>
            </a:r>
            <a:endParaRPr lang="en-US" altLang="ja-JP" sz="2200" dirty="0">
              <a:latin typeface="+mj-ea"/>
              <a:ea typeface="+mj-ea"/>
            </a:endParaRPr>
          </a:p>
          <a:p>
            <a:r>
              <a:rPr kumimoji="1" lang="ja-JP" altLang="en-US" sz="2200" dirty="0">
                <a:latin typeface="+mj-ea"/>
                <a:ea typeface="+mj-ea"/>
              </a:rPr>
              <a:t>感染流行が落ち着く兆候があれば予定時期に関わらず、</a:t>
            </a:r>
            <a:endParaRPr kumimoji="1" lang="en-US" altLang="ja-JP" sz="2200" dirty="0">
              <a:latin typeface="+mj-ea"/>
              <a:ea typeface="+mj-ea"/>
            </a:endParaRPr>
          </a:p>
          <a:p>
            <a:r>
              <a:rPr kumimoji="1" lang="ja-JP" altLang="en-US" sz="2200" dirty="0">
                <a:latin typeface="+mj-ea"/>
                <a:ea typeface="+mj-ea"/>
              </a:rPr>
              <a:t>支援先・協力団体と調整して準備していただき、可能であれば</a:t>
            </a:r>
            <a:endParaRPr kumimoji="1" lang="en-US" altLang="ja-JP" sz="2200" dirty="0">
              <a:latin typeface="+mj-ea"/>
              <a:ea typeface="+mj-ea"/>
            </a:endParaRPr>
          </a:p>
          <a:p>
            <a:r>
              <a:rPr kumimoji="1" lang="ja-JP" altLang="en-US" sz="2200" dirty="0">
                <a:latin typeface="+mj-ea"/>
                <a:ea typeface="+mj-ea"/>
              </a:rPr>
              <a:t>沈静次第すぐに着手してくださいますようお願いいたします。</a:t>
            </a:r>
            <a:endParaRPr kumimoji="1" lang="en-US" altLang="ja-JP" sz="2200" dirty="0">
              <a:latin typeface="+mj-ea"/>
              <a:ea typeface="+mj-ea"/>
            </a:endParaRPr>
          </a:p>
        </p:txBody>
      </p:sp>
    </p:spTree>
    <p:extLst>
      <p:ext uri="{BB962C8B-B14F-4D97-AF65-F5344CB8AC3E}">
        <p14:creationId xmlns:p14="http://schemas.microsoft.com/office/powerpoint/2010/main" val="3290704015"/>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400" fill="hold"/>
                                        <p:tgtEl>
                                          <p:spTgt spid="5"/>
                                        </p:tgtEl>
                                        <p:attrNameLst>
                                          <p:attrName>ppt_x</p:attrName>
                                        </p:attrNameLst>
                                      </p:cBhvr>
                                      <p:tavLst>
                                        <p:tav tm="0">
                                          <p:val>
                                            <p:strVal val="#ppt_x"/>
                                          </p:val>
                                        </p:tav>
                                        <p:tav tm="100000">
                                          <p:val>
                                            <p:strVal val="#ppt_x"/>
                                          </p:val>
                                        </p:tav>
                                      </p:tavLst>
                                    </p:anim>
                                    <p:anim calcmode="lin" valueType="num">
                                      <p:cBhvr additive="base">
                                        <p:cTn id="8" dur="4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400" fill="hold"/>
                                        <p:tgtEl>
                                          <p:spTgt spid="6"/>
                                        </p:tgtEl>
                                        <p:attrNameLst>
                                          <p:attrName>ppt_x</p:attrName>
                                        </p:attrNameLst>
                                      </p:cBhvr>
                                      <p:tavLst>
                                        <p:tav tm="0">
                                          <p:val>
                                            <p:strVal val="#ppt_x"/>
                                          </p:val>
                                        </p:tav>
                                        <p:tav tm="100000">
                                          <p:val>
                                            <p:strVal val="#ppt_x"/>
                                          </p:val>
                                        </p:tav>
                                      </p:tavLst>
                                    </p:anim>
                                    <p:anim calcmode="lin" valueType="num">
                                      <p:cBhvr additive="base">
                                        <p:cTn id="12" dur="4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400" fill="hold"/>
                                        <p:tgtEl>
                                          <p:spTgt spid="11"/>
                                        </p:tgtEl>
                                        <p:attrNameLst>
                                          <p:attrName>ppt_x</p:attrName>
                                        </p:attrNameLst>
                                      </p:cBhvr>
                                      <p:tavLst>
                                        <p:tav tm="0">
                                          <p:val>
                                            <p:strVal val="#ppt_x"/>
                                          </p:val>
                                        </p:tav>
                                        <p:tav tm="100000">
                                          <p:val>
                                            <p:strVal val="#ppt_x"/>
                                          </p:val>
                                        </p:tav>
                                      </p:tavLst>
                                    </p:anim>
                                    <p:anim calcmode="lin" valueType="num">
                                      <p:cBhvr additive="base">
                                        <p:cTn id="16" dur="4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地区補助金の報告書</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2C069D30-C552-CA14-4C95-4A179AFD44B5}"/>
              </a:ext>
            </a:extLst>
          </p:cNvPr>
          <p:cNvSpPr txBox="1"/>
          <p:nvPr/>
        </p:nvSpPr>
        <p:spPr>
          <a:xfrm>
            <a:off x="1143000" y="1980000"/>
            <a:ext cx="9982200" cy="956480"/>
          </a:xfrm>
          <a:prstGeom prst="rect">
            <a:avLst/>
          </a:prstGeom>
          <a:noFill/>
        </p:spPr>
        <p:txBody>
          <a:bodyPr wrap="square" rtlCol="0">
            <a:spAutoFit/>
          </a:bodyPr>
          <a:lstStyle/>
          <a:p>
            <a:pPr lvl="0">
              <a:lnSpc>
                <a:spcPts val="3600"/>
              </a:lnSpc>
            </a:pPr>
            <a:r>
              <a:rPr lang="en-US" altLang="ja-JP" sz="2800" b="1" dirty="0">
                <a:latin typeface="ＭＳ Ｐゴシック" panose="020B0600070205080204" pitchFamily="50" charset="-128"/>
                <a:ea typeface="ＭＳ Ｐゴシック" panose="020B0600070205080204" pitchFamily="50" charset="-128"/>
              </a:rPr>
              <a:t>【</a:t>
            </a:r>
            <a:r>
              <a:rPr lang="ja-JP" altLang="en-US" sz="2800" b="1" dirty="0">
                <a:latin typeface="ＭＳ Ｐゴシック" panose="020B0600070205080204" pitchFamily="50" charset="-128"/>
                <a:ea typeface="ＭＳ Ｐゴシック" panose="020B0600070205080204" pitchFamily="50" charset="-128"/>
              </a:rPr>
              <a:t>報告要件</a:t>
            </a:r>
            <a:r>
              <a:rPr lang="en-US" altLang="ja-JP" sz="2800" b="1" dirty="0">
                <a:latin typeface="ＭＳ Ｐゴシック" panose="020B0600070205080204" pitchFamily="50" charset="-128"/>
                <a:ea typeface="ＭＳ Ｐゴシック" panose="020B0600070205080204" pitchFamily="50" charset="-128"/>
              </a:rPr>
              <a:t>】</a:t>
            </a:r>
          </a:p>
          <a:p>
            <a:pPr lvl="0">
              <a:lnSpc>
                <a:spcPts val="3600"/>
              </a:lnSpc>
            </a:pPr>
            <a:r>
              <a:rPr lang="ja-JP" altLang="en-US" dirty="0">
                <a:latin typeface="ＭＳ Ｐゴシック" panose="020B0600070205080204" pitchFamily="50" charset="-128"/>
                <a:ea typeface="ＭＳ Ｐゴシック" panose="020B0600070205080204" pitchFamily="50" charset="-128"/>
              </a:rPr>
              <a:t>　　　　　　　　　　</a:t>
            </a:r>
            <a:r>
              <a:rPr lang="ja-JP" altLang="en-US" sz="2600" dirty="0">
                <a:latin typeface="ＭＳ Ｐゴシック" panose="020B0600070205080204" pitchFamily="50" charset="-128"/>
                <a:ea typeface="ＭＳ Ｐゴシック" panose="020B0600070205080204" pitchFamily="50" charset="-128"/>
              </a:rPr>
              <a:t>・・・所定の書式で記入のうえ、地区財団委員会に提出</a:t>
            </a:r>
          </a:p>
        </p:txBody>
      </p:sp>
      <p:sp>
        <p:nvSpPr>
          <p:cNvPr id="7" name="テキスト ボックス 6">
            <a:extLst>
              <a:ext uri="{FF2B5EF4-FFF2-40B4-BE49-F238E27FC236}">
                <a16:creationId xmlns:a16="http://schemas.microsoft.com/office/drawing/2014/main" id="{87B247F1-7D1E-3F6D-4259-1E06B5CA8677}"/>
              </a:ext>
            </a:extLst>
          </p:cNvPr>
          <p:cNvSpPr txBox="1"/>
          <p:nvPr/>
        </p:nvSpPr>
        <p:spPr>
          <a:xfrm>
            <a:off x="1752600" y="3276601"/>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中間報告書</a:t>
            </a:r>
            <a:endParaRPr kumimoji="1" lang="ja-JP" altLang="en-US" dirty="0">
              <a:solidFill>
                <a:schemeClr val="bg1"/>
              </a:solidFill>
              <a:latin typeface="+mj-ea"/>
              <a:ea typeface="+mj-ea"/>
            </a:endParaRPr>
          </a:p>
        </p:txBody>
      </p:sp>
      <p:sp>
        <p:nvSpPr>
          <p:cNvPr id="9" name="テキスト ボックス 8">
            <a:extLst>
              <a:ext uri="{FF2B5EF4-FFF2-40B4-BE49-F238E27FC236}">
                <a16:creationId xmlns:a16="http://schemas.microsoft.com/office/drawing/2014/main" id="{C1D60C83-D64C-2412-5560-68F3797A83A4}"/>
              </a:ext>
            </a:extLst>
          </p:cNvPr>
          <p:cNvSpPr txBox="1"/>
          <p:nvPr/>
        </p:nvSpPr>
        <p:spPr>
          <a:xfrm>
            <a:off x="1752600" y="5004000"/>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最終報告書</a:t>
            </a:r>
            <a:endParaRPr kumimoji="1" lang="ja-JP" altLang="en-US" dirty="0">
              <a:solidFill>
                <a:schemeClr val="bg1"/>
              </a:solidFill>
              <a:latin typeface="+mj-ea"/>
              <a:ea typeface="+mj-ea"/>
            </a:endParaRPr>
          </a:p>
        </p:txBody>
      </p:sp>
      <p:sp>
        <p:nvSpPr>
          <p:cNvPr id="10" name="吹き出し: 四角形 9">
            <a:extLst>
              <a:ext uri="{FF2B5EF4-FFF2-40B4-BE49-F238E27FC236}">
                <a16:creationId xmlns:a16="http://schemas.microsoft.com/office/drawing/2014/main" id="{7D0E0BD7-E1EF-8D78-A6CA-DE5EA8357975}"/>
              </a:ext>
            </a:extLst>
          </p:cNvPr>
          <p:cNvSpPr/>
          <p:nvPr/>
        </p:nvSpPr>
        <p:spPr>
          <a:xfrm>
            <a:off x="4804954" y="3276600"/>
            <a:ext cx="5943600" cy="671233"/>
          </a:xfrm>
          <a:prstGeom prst="wedgeRectCallout">
            <a:avLst>
              <a:gd name="adj1" fmla="val -59954"/>
              <a:gd name="adj2" fmla="val -2118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補助金口座の通帳コピー添付</a:t>
            </a:r>
            <a:endParaRPr kumimoji="1" lang="ja-JP" altLang="en-US" dirty="0">
              <a:solidFill>
                <a:schemeClr val="tx1"/>
              </a:solidFill>
            </a:endParaRPr>
          </a:p>
        </p:txBody>
      </p:sp>
      <p:sp>
        <p:nvSpPr>
          <p:cNvPr id="12" name="吹き出し: 四角形 11">
            <a:extLst>
              <a:ext uri="{FF2B5EF4-FFF2-40B4-BE49-F238E27FC236}">
                <a16:creationId xmlns:a16="http://schemas.microsoft.com/office/drawing/2014/main" id="{12BB5D8C-A071-3B52-CF56-5228C6AD9FA9}"/>
              </a:ext>
            </a:extLst>
          </p:cNvPr>
          <p:cNvSpPr/>
          <p:nvPr/>
        </p:nvSpPr>
        <p:spPr>
          <a:xfrm>
            <a:off x="4804954" y="5004000"/>
            <a:ext cx="5943600" cy="671233"/>
          </a:xfrm>
          <a:prstGeom prst="wedgeRectCallout">
            <a:avLst>
              <a:gd name="adj1" fmla="val -59954"/>
              <a:gd name="adj2" fmla="val -2118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補助金口座の通帳コピーと領収書添付</a:t>
            </a:r>
          </a:p>
        </p:txBody>
      </p:sp>
      <p:sp>
        <p:nvSpPr>
          <p:cNvPr id="14" name="テキスト ボックス 13">
            <a:extLst>
              <a:ext uri="{FF2B5EF4-FFF2-40B4-BE49-F238E27FC236}">
                <a16:creationId xmlns:a16="http://schemas.microsoft.com/office/drawing/2014/main" id="{9950D463-6EE3-AE44-C5DC-62C1AD44B47C}"/>
              </a:ext>
            </a:extLst>
          </p:cNvPr>
          <p:cNvSpPr txBox="1"/>
          <p:nvPr/>
        </p:nvSpPr>
        <p:spPr>
          <a:xfrm>
            <a:off x="2819401" y="40032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補助金受領後、６ヵ月以内に活動が完了しない場合</a:t>
            </a:r>
          </a:p>
          <a:p>
            <a:pPr lvl="0"/>
            <a:endParaRPr lang="en-US" altLang="ja-JP" dirty="0">
              <a:latin typeface="ＭＳ Ｐゴシック" panose="020B0600070205080204" pitchFamily="50" charset="-128"/>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17617C3C-7A3B-E7EE-92A4-54ABBC3C6C37}"/>
              </a:ext>
            </a:extLst>
          </p:cNvPr>
          <p:cNvSpPr txBox="1"/>
          <p:nvPr/>
        </p:nvSpPr>
        <p:spPr>
          <a:xfrm>
            <a:off x="2819401" y="57276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プロジェクト完了後、</a:t>
            </a:r>
            <a:r>
              <a:rPr lang="en-US" altLang="ja-JP" dirty="0">
                <a:solidFill>
                  <a:srgbClr val="FF0000"/>
                </a:solidFill>
                <a:latin typeface="ＭＳ Ｐゴシック" panose="020B0600070205080204" pitchFamily="50" charset="-128"/>
                <a:ea typeface="ＭＳ Ｐゴシック" panose="020B0600070205080204" pitchFamily="50" charset="-128"/>
              </a:rPr>
              <a:t>2</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p>
          <a:p>
            <a:pPr lvl="0"/>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695969275"/>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グローバル補助金の報告書</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2C069D30-C552-CA14-4C95-4A179AFD44B5}"/>
              </a:ext>
            </a:extLst>
          </p:cNvPr>
          <p:cNvSpPr txBox="1"/>
          <p:nvPr/>
        </p:nvSpPr>
        <p:spPr>
          <a:xfrm>
            <a:off x="1143000" y="1980000"/>
            <a:ext cx="9982200" cy="956480"/>
          </a:xfrm>
          <a:prstGeom prst="rect">
            <a:avLst/>
          </a:prstGeom>
          <a:noFill/>
        </p:spPr>
        <p:txBody>
          <a:bodyPr wrap="square" rtlCol="0">
            <a:spAutoFit/>
          </a:bodyPr>
          <a:lstStyle/>
          <a:p>
            <a:pPr lvl="0">
              <a:lnSpc>
                <a:spcPts val="3600"/>
              </a:lnSpc>
            </a:pPr>
            <a:r>
              <a:rPr lang="en-US" altLang="ja-JP" sz="2800" b="1" dirty="0">
                <a:latin typeface="ＭＳ Ｐゴシック" panose="020B0600070205080204" pitchFamily="50" charset="-128"/>
                <a:ea typeface="ＭＳ Ｐゴシック" panose="020B0600070205080204" pitchFamily="50" charset="-128"/>
              </a:rPr>
              <a:t>【</a:t>
            </a:r>
            <a:r>
              <a:rPr lang="ja-JP" altLang="en-US" sz="2800" b="1" dirty="0">
                <a:latin typeface="ＭＳ Ｐゴシック" panose="020B0600070205080204" pitchFamily="50" charset="-128"/>
                <a:ea typeface="ＭＳ Ｐゴシック" panose="020B0600070205080204" pitchFamily="50" charset="-128"/>
              </a:rPr>
              <a:t>報告要件</a:t>
            </a:r>
            <a:r>
              <a:rPr lang="en-US" altLang="ja-JP" sz="2800" b="1" dirty="0">
                <a:latin typeface="ＭＳ Ｐゴシック" panose="020B0600070205080204" pitchFamily="50" charset="-128"/>
                <a:ea typeface="ＭＳ Ｐゴシック" panose="020B0600070205080204" pitchFamily="50" charset="-128"/>
              </a:rPr>
              <a:t>】</a:t>
            </a:r>
          </a:p>
          <a:p>
            <a:pPr lvl="0">
              <a:lnSpc>
                <a:spcPts val="3600"/>
              </a:lnSpc>
            </a:pPr>
            <a:r>
              <a:rPr lang="ja-JP" altLang="en-US" dirty="0">
                <a:latin typeface="ＭＳ Ｐゴシック" panose="020B0600070205080204" pitchFamily="50" charset="-128"/>
                <a:ea typeface="ＭＳ Ｐゴシック" panose="020B0600070205080204" pitchFamily="50" charset="-128"/>
              </a:rPr>
              <a:t>　　　　　　　　　　</a:t>
            </a:r>
            <a:r>
              <a:rPr lang="ja-JP" altLang="en-US" sz="2600" dirty="0">
                <a:latin typeface="ＭＳ Ｐゴシック" panose="020B0600070205080204" pitchFamily="50" charset="-128"/>
                <a:ea typeface="ＭＳ Ｐゴシック" panose="020B0600070205080204" pitchFamily="50" charset="-128"/>
              </a:rPr>
              <a:t>・・・申請書同様、ロータリー財団へオンラインで提出</a:t>
            </a:r>
          </a:p>
        </p:txBody>
      </p:sp>
      <p:sp>
        <p:nvSpPr>
          <p:cNvPr id="7" name="テキスト ボックス 6">
            <a:extLst>
              <a:ext uri="{FF2B5EF4-FFF2-40B4-BE49-F238E27FC236}">
                <a16:creationId xmlns:a16="http://schemas.microsoft.com/office/drawing/2014/main" id="{87B247F1-7D1E-3F6D-4259-1E06B5CA8677}"/>
              </a:ext>
            </a:extLst>
          </p:cNvPr>
          <p:cNvSpPr txBox="1"/>
          <p:nvPr/>
        </p:nvSpPr>
        <p:spPr>
          <a:xfrm>
            <a:off x="1752600" y="3276601"/>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中間報告書</a:t>
            </a:r>
            <a:endParaRPr kumimoji="1" lang="ja-JP" altLang="en-US" dirty="0">
              <a:solidFill>
                <a:schemeClr val="bg1"/>
              </a:solidFill>
              <a:latin typeface="+mj-ea"/>
              <a:ea typeface="+mj-ea"/>
            </a:endParaRPr>
          </a:p>
        </p:txBody>
      </p:sp>
      <p:sp>
        <p:nvSpPr>
          <p:cNvPr id="9" name="テキスト ボックス 8">
            <a:extLst>
              <a:ext uri="{FF2B5EF4-FFF2-40B4-BE49-F238E27FC236}">
                <a16:creationId xmlns:a16="http://schemas.microsoft.com/office/drawing/2014/main" id="{C1D60C83-D64C-2412-5560-68F3797A83A4}"/>
              </a:ext>
            </a:extLst>
          </p:cNvPr>
          <p:cNvSpPr txBox="1"/>
          <p:nvPr/>
        </p:nvSpPr>
        <p:spPr>
          <a:xfrm>
            <a:off x="1752600" y="5004000"/>
            <a:ext cx="2514600" cy="671233"/>
          </a:xfrm>
          <a:prstGeom prst="rect">
            <a:avLst/>
          </a:prstGeom>
          <a:solidFill>
            <a:srgbClr val="002060"/>
          </a:solidFill>
        </p:spPr>
        <p:txBody>
          <a:bodyPr wrap="square" rtlCol="0" anchor="ctr" anchorCtr="1">
            <a:noAutofit/>
          </a:bodyPr>
          <a:lstStyle/>
          <a:p>
            <a:pPr algn="ctr"/>
            <a:r>
              <a:rPr lang="ja-JP" altLang="en-US" dirty="0">
                <a:solidFill>
                  <a:schemeClr val="bg1"/>
                </a:solidFill>
                <a:latin typeface="+mj-ea"/>
                <a:ea typeface="+mj-ea"/>
              </a:rPr>
              <a:t>最終報告書</a:t>
            </a:r>
            <a:endParaRPr kumimoji="1" lang="ja-JP" altLang="en-US" dirty="0">
              <a:solidFill>
                <a:schemeClr val="bg1"/>
              </a:solidFill>
              <a:latin typeface="+mj-ea"/>
              <a:ea typeface="+mj-ea"/>
            </a:endParaRPr>
          </a:p>
        </p:txBody>
      </p:sp>
      <p:sp>
        <p:nvSpPr>
          <p:cNvPr id="14" name="テキスト ボックス 13">
            <a:extLst>
              <a:ext uri="{FF2B5EF4-FFF2-40B4-BE49-F238E27FC236}">
                <a16:creationId xmlns:a16="http://schemas.microsoft.com/office/drawing/2014/main" id="{9950D463-6EE3-AE44-C5DC-62C1AD44B47C}"/>
              </a:ext>
            </a:extLst>
          </p:cNvPr>
          <p:cNvSpPr txBox="1"/>
          <p:nvPr/>
        </p:nvSpPr>
        <p:spPr>
          <a:xfrm>
            <a:off x="2819401" y="40032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補助金の最初の支給を受けてから</a:t>
            </a:r>
            <a:r>
              <a:rPr lang="en-US" altLang="ja-JP" dirty="0">
                <a:solidFill>
                  <a:srgbClr val="FF0000"/>
                </a:solidFill>
                <a:latin typeface="ＭＳ Ｐゴシック" panose="020B0600070205080204" pitchFamily="50" charset="-128"/>
                <a:ea typeface="ＭＳ Ｐゴシック" panose="020B0600070205080204" pitchFamily="50" charset="-128"/>
              </a:rPr>
              <a:t>12 </a:t>
            </a:r>
            <a:r>
              <a:rPr lang="ja-JP" altLang="en-US" dirty="0">
                <a:solidFill>
                  <a:srgbClr val="FF0000"/>
                </a:solidFill>
                <a:latin typeface="ＭＳ Ｐゴシック" panose="020B0600070205080204" pitchFamily="50" charset="-128"/>
                <a:ea typeface="ＭＳ Ｐゴシック" panose="020B0600070205080204" pitchFamily="50" charset="-128"/>
              </a:rPr>
              <a:t>カ月以内に提出</a:t>
            </a:r>
          </a:p>
          <a:p>
            <a:pPr lvl="0"/>
            <a:r>
              <a:rPr lang="ja-JP" altLang="en-US" dirty="0">
                <a:latin typeface="ＭＳ Ｐゴシック" panose="020B0600070205080204" pitchFamily="50" charset="-128"/>
                <a:ea typeface="ＭＳ Ｐゴシック" panose="020B0600070205080204" pitchFamily="50" charset="-128"/>
              </a:rPr>
              <a:t>（その後もプロジェクト完了まで、</a:t>
            </a:r>
            <a:r>
              <a:rPr lang="en-US" altLang="ja-JP" dirty="0">
                <a:latin typeface="ＭＳ Ｐゴシック" panose="020B0600070205080204" pitchFamily="50" charset="-128"/>
                <a:ea typeface="ＭＳ Ｐゴシック" panose="020B0600070205080204" pitchFamily="50" charset="-128"/>
              </a:rPr>
              <a:t>12 </a:t>
            </a:r>
            <a:r>
              <a:rPr lang="ja-JP" altLang="en-US" dirty="0">
                <a:latin typeface="ＭＳ Ｐゴシック" panose="020B0600070205080204" pitchFamily="50" charset="-128"/>
                <a:ea typeface="ＭＳ Ｐゴシック" panose="020B0600070205080204" pitchFamily="50" charset="-128"/>
              </a:rPr>
              <a:t>ヵ月毎に提出）</a:t>
            </a:r>
          </a:p>
        </p:txBody>
      </p:sp>
      <p:sp>
        <p:nvSpPr>
          <p:cNvPr id="22" name="テキスト ボックス 21">
            <a:extLst>
              <a:ext uri="{FF2B5EF4-FFF2-40B4-BE49-F238E27FC236}">
                <a16:creationId xmlns:a16="http://schemas.microsoft.com/office/drawing/2014/main" id="{17617C3C-7A3B-E7EE-92A4-54ABBC3C6C37}"/>
              </a:ext>
            </a:extLst>
          </p:cNvPr>
          <p:cNvSpPr txBox="1"/>
          <p:nvPr/>
        </p:nvSpPr>
        <p:spPr>
          <a:xfrm>
            <a:off x="2819401" y="5727600"/>
            <a:ext cx="8458200" cy="830997"/>
          </a:xfrm>
          <a:prstGeom prst="rect">
            <a:avLst/>
          </a:prstGeom>
          <a:noFill/>
        </p:spPr>
        <p:txBody>
          <a:bodyPr wrap="square" rtlCol="0">
            <a:spAutoFit/>
          </a:bodyPr>
          <a:lstStyle/>
          <a:p>
            <a:pPr lvl="0"/>
            <a:r>
              <a:rPr lang="ja-JP" altLang="en-US" dirty="0">
                <a:latin typeface="ＭＳ Ｐゴシック" panose="020B0600070205080204" pitchFamily="50" charset="-128"/>
                <a:ea typeface="ＭＳ Ｐゴシック" panose="020B0600070205080204" pitchFamily="50" charset="-128"/>
              </a:rPr>
              <a:t>プロジェクト完了後、</a:t>
            </a:r>
            <a:r>
              <a:rPr lang="en-US" altLang="ja-JP" dirty="0">
                <a:solidFill>
                  <a:srgbClr val="FF0000"/>
                </a:solidFill>
                <a:latin typeface="ＭＳ Ｐゴシック" panose="020B0600070205080204" pitchFamily="50" charset="-128"/>
                <a:ea typeface="ＭＳ Ｐゴシック" panose="020B0600070205080204" pitchFamily="50" charset="-128"/>
              </a:rPr>
              <a:t>2</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p>
          <a:p>
            <a:pPr lvl="0"/>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434581496"/>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地区補助金報告書での留意点①　（報告書・通帳）</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397C349A-272C-4C22-96F2-E110368E1E1A}"/>
              </a:ext>
            </a:extLst>
          </p:cNvPr>
          <p:cNvSpPr/>
          <p:nvPr/>
        </p:nvSpPr>
        <p:spPr>
          <a:xfrm>
            <a:off x="427763" y="2045901"/>
            <a:ext cx="11049000" cy="4583499"/>
          </a:xfrm>
          <a:prstGeom prst="rect">
            <a:avLst/>
          </a:prstGeom>
          <a:ln>
            <a:solidFill>
              <a:srgbClr val="002060"/>
            </a:solidFill>
          </a:ln>
        </p:spPr>
        <p:txBody>
          <a:bodyPr wrap="square">
            <a:spAutoFit/>
          </a:bodyPr>
          <a:lstStyle/>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報告書の提出期限（注）を遵守する。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中間報告書の場合も、通帳コピーを添付する。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報告書の収入および支出欄と通帳口座の入出金記録を整合させてください。</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報告書支出欄の各項目と領収書に整理番号をふる。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活動完了後の口座の残金はゼロにする。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利子も収入として計上。</a:t>
            </a:r>
            <a:endParaRPr lang="en-US" altLang="ja-JP" sz="2200" dirty="0">
              <a:latin typeface="ＭＳ Ｐゴシック" panose="020B0600070205080204" pitchFamily="50" charset="-128"/>
              <a:ea typeface="ＭＳ Ｐゴシック" panose="020B0600070205080204" pitchFamily="50" charset="-128"/>
            </a:endParaRP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受益者の個人データ（氏名・年齢・生年月日など個人が特定されうる情報）または受益者の写真は添付しない。 </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endParaRPr lang="en-US" altLang="ja-JP" sz="2200" dirty="0">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3786E70B-5AB3-41DE-ADCF-33FB9C8E90D7}"/>
              </a:ext>
            </a:extLst>
          </p:cNvPr>
          <p:cNvSpPr txBox="1"/>
          <p:nvPr/>
        </p:nvSpPr>
        <p:spPr>
          <a:xfrm>
            <a:off x="5091111" y="5791200"/>
            <a:ext cx="6248400" cy="706155"/>
          </a:xfrm>
          <a:prstGeom prst="rect">
            <a:avLst/>
          </a:prstGeom>
          <a:noFill/>
        </p:spPr>
        <p:txBody>
          <a:bodyPr wrap="square" rtlCol="0">
            <a:spAutoFit/>
          </a:bodyPr>
          <a:lstStyle/>
          <a:p>
            <a:pPr>
              <a:lnSpc>
                <a:spcPts val="2600"/>
              </a:lnSpc>
            </a:pPr>
            <a:r>
              <a:rPr lang="ja-JP" altLang="en-US" sz="1400" b="1" dirty="0">
                <a:latin typeface="ＭＳ Ｐゴシック" panose="020B0600070205080204" pitchFamily="50" charset="-128"/>
                <a:ea typeface="ＭＳ Ｐゴシック" panose="020B0600070205080204" pitchFamily="50" charset="-128"/>
              </a:rPr>
              <a:t>（注）提出期限とは、</a:t>
            </a:r>
            <a:r>
              <a:rPr lang="ja-JP" altLang="en-US" sz="1400" b="1" dirty="0">
                <a:solidFill>
                  <a:srgbClr val="FF0000"/>
                </a:solidFill>
                <a:latin typeface="ＭＳ Ｐゴシック" panose="020B0600070205080204" pitchFamily="50" charset="-128"/>
                <a:ea typeface="ＭＳ Ｐゴシック" panose="020B0600070205080204" pitchFamily="50" charset="-128"/>
              </a:rPr>
              <a:t>不備のない報告書</a:t>
            </a:r>
            <a:r>
              <a:rPr lang="ja-JP" altLang="en-US" sz="1400" b="1" dirty="0">
                <a:latin typeface="ＭＳ Ｐゴシック" panose="020B0600070205080204" pitchFamily="50" charset="-128"/>
                <a:ea typeface="ＭＳ Ｐゴシック" panose="020B0600070205080204" pitchFamily="50" charset="-128"/>
              </a:rPr>
              <a:t>（下書きや不備のある書類は不可）が</a:t>
            </a:r>
            <a:endParaRPr lang="en-US" altLang="ja-JP" sz="1400" b="1" dirty="0">
              <a:latin typeface="ＭＳ Ｐゴシック" panose="020B0600070205080204" pitchFamily="50" charset="-128"/>
              <a:ea typeface="ＭＳ Ｐゴシック" panose="020B0600070205080204" pitchFamily="50" charset="-128"/>
            </a:endParaRPr>
          </a:p>
          <a:p>
            <a:pPr lvl="1">
              <a:lnSpc>
                <a:spcPts val="2600"/>
              </a:lnSpc>
            </a:pPr>
            <a:r>
              <a:rPr lang="ja-JP" altLang="en-US" sz="1400" b="1" dirty="0">
                <a:latin typeface="ＭＳ Ｐゴシック" panose="020B0600070205080204" pitchFamily="50" charset="-128"/>
                <a:ea typeface="ＭＳ Ｐゴシック" panose="020B0600070205080204" pitchFamily="50" charset="-128"/>
              </a:rPr>
              <a:t>地区財団委員会に受理されるべき期限です（補助金受領後、</a:t>
            </a:r>
            <a:r>
              <a:rPr lang="en-US" altLang="ja-JP" sz="1400" b="1" dirty="0">
                <a:latin typeface="ＭＳ Ｐゴシック" panose="020B0600070205080204" pitchFamily="50" charset="-128"/>
                <a:ea typeface="ＭＳ Ｐゴシック" panose="020B0600070205080204" pitchFamily="50" charset="-128"/>
              </a:rPr>
              <a:t>6</a:t>
            </a:r>
            <a:r>
              <a:rPr lang="ja-JP" altLang="en-US" sz="1400" b="1" dirty="0">
                <a:latin typeface="ＭＳ Ｐゴシック" panose="020B0600070205080204" pitchFamily="50" charset="-128"/>
                <a:ea typeface="ＭＳ Ｐゴシック" panose="020B0600070205080204" pitchFamily="50" charset="-128"/>
              </a:rPr>
              <a:t>ヶ月以内）</a:t>
            </a:r>
            <a:endParaRPr lang="en-US" altLang="ja-JP" sz="1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23458981"/>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地区補助金報告書での留意点②　（領収書）</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397C349A-272C-4C22-96F2-E110368E1E1A}"/>
              </a:ext>
            </a:extLst>
          </p:cNvPr>
          <p:cNvSpPr/>
          <p:nvPr/>
        </p:nvSpPr>
        <p:spPr>
          <a:xfrm>
            <a:off x="427763" y="2045901"/>
            <a:ext cx="11049000" cy="4583499"/>
          </a:xfrm>
          <a:prstGeom prst="rect">
            <a:avLst/>
          </a:prstGeom>
          <a:ln>
            <a:solidFill>
              <a:srgbClr val="002060"/>
            </a:solidFill>
          </a:ln>
        </p:spPr>
        <p:txBody>
          <a:bodyPr wrap="square">
            <a:noAutofit/>
          </a:bodyPr>
          <a:lstStyle/>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領収書は</a:t>
            </a:r>
            <a:r>
              <a:rPr lang="ja-JP" altLang="en-US" sz="2200" dirty="0">
                <a:solidFill>
                  <a:srgbClr val="FF0000"/>
                </a:solidFill>
                <a:latin typeface="ＭＳ Ｐゴシック" panose="020B0600070205080204" pitchFamily="50" charset="-128"/>
                <a:ea typeface="ＭＳ Ｐゴシック" panose="020B0600070205080204" pitchFamily="50" charset="-128"/>
              </a:rPr>
              <a:t>全て提唱クラブ宛</a:t>
            </a:r>
            <a:r>
              <a:rPr lang="ja-JP" altLang="en-US" sz="2200" dirty="0">
                <a:latin typeface="ＭＳ Ｐゴシック" panose="020B0600070205080204" pitchFamily="50" charset="-128"/>
                <a:ea typeface="ＭＳ Ｐゴシック" panose="020B0600070205080204" pitchFamily="50" charset="-128"/>
              </a:rPr>
              <a:t>に発行され、日付・但書が明記されていること。</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領収書の</a:t>
            </a:r>
            <a:r>
              <a:rPr lang="ja-JP" altLang="en-US" sz="2200" dirty="0">
                <a:solidFill>
                  <a:srgbClr val="FF0000"/>
                </a:solidFill>
                <a:latin typeface="ＭＳ Ｐゴシック" panose="020B0600070205080204" pitchFamily="50" charset="-128"/>
                <a:ea typeface="ＭＳ Ｐゴシック" panose="020B0600070205080204" pitchFamily="50" charset="-128"/>
              </a:rPr>
              <a:t>発行者は、購入業者</a:t>
            </a:r>
            <a:r>
              <a:rPr lang="ja-JP" altLang="en-US" sz="2200" dirty="0">
                <a:latin typeface="ＭＳ Ｐゴシック" panose="020B0600070205080204" pitchFamily="50" charset="-128"/>
                <a:ea typeface="ＭＳ Ｐゴシック" panose="020B0600070205080204" pitchFamily="50" charset="-128"/>
              </a:rPr>
              <a:t>であること。</a:t>
            </a:r>
            <a:endParaRPr lang="en-US" altLang="ja-JP" sz="2200" dirty="0">
              <a:latin typeface="ＭＳ Ｐゴシック" panose="020B0600070205080204" pitchFamily="50" charset="-128"/>
              <a:ea typeface="ＭＳ Ｐゴシック" panose="020B0600070205080204" pitchFamily="50" charset="-128"/>
            </a:endParaRPr>
          </a:p>
          <a:p>
            <a:pPr lvl="3">
              <a:lnSpc>
                <a:spcPct val="150000"/>
              </a:lnSpc>
            </a:pPr>
            <a:r>
              <a:rPr lang="ja-JP" altLang="en-US" sz="2200" dirty="0">
                <a:latin typeface="ＭＳ Ｐゴシック" panose="020B0600070205080204" pitchFamily="50" charset="-128"/>
                <a:ea typeface="ＭＳ Ｐゴシック" panose="020B0600070205080204" pitchFamily="50" charset="-128"/>
              </a:rPr>
              <a:t>（受益者や協力団体、実施国側提唱ロータリークラブ発行の領収書は不可）</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領収書は経費の支出内容がわかるように日付・但書が明記されていること。</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領収書やその他会計書類が他言語の場合、和訳を添付すること。</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領収書・報告書の</a:t>
            </a:r>
            <a:r>
              <a:rPr lang="ja-JP" altLang="en-US" sz="2200" dirty="0">
                <a:solidFill>
                  <a:srgbClr val="FF0000"/>
                </a:solidFill>
                <a:latin typeface="ＭＳ Ｐゴシック" panose="020B0600070205080204" pitchFamily="50" charset="-128"/>
                <a:ea typeface="ＭＳ Ｐゴシック" panose="020B0600070205080204" pitchFamily="50" charset="-128"/>
              </a:rPr>
              <a:t>原本の提出は必要ありません</a:t>
            </a:r>
            <a:r>
              <a:rPr lang="ja-JP" altLang="en-US" sz="2200" dirty="0">
                <a:latin typeface="ＭＳ Ｐゴシック" panose="020B0600070205080204" pitchFamily="50" charset="-128"/>
                <a:ea typeface="ＭＳ Ｐゴシック" panose="020B0600070205080204" pitchFamily="50" charset="-128"/>
              </a:rPr>
              <a:t>。全ての書類（申請書・報告書・領収書を含む会計書類）の原本はクラブで大切に保管下さい。 </a:t>
            </a:r>
          </a:p>
        </p:txBody>
      </p:sp>
    </p:spTree>
    <p:extLst>
      <p:ext uri="{BB962C8B-B14F-4D97-AF65-F5344CB8AC3E}">
        <p14:creationId xmlns:p14="http://schemas.microsoft.com/office/powerpoint/2010/main" val="3529012804"/>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95425" y="2819400"/>
            <a:ext cx="8763000" cy="1323439"/>
          </a:xfrm>
          <a:prstGeom prst="rect">
            <a:avLst/>
          </a:prstGeom>
        </p:spPr>
        <p:txBody>
          <a:bodyPr wrap="square">
            <a:spAutoFit/>
          </a:bodyPr>
          <a:lstStyle/>
          <a:p>
            <a:pPr algn="ctr"/>
            <a:r>
              <a:rPr lang="ja-JP" altLang="en-US" sz="4400" dirty="0">
                <a:solidFill>
                  <a:schemeClr val="tx2"/>
                </a:solidFill>
                <a:latin typeface="ＭＳ Ｐゴシック" panose="020B0600070205080204" pitchFamily="50" charset="-128"/>
                <a:ea typeface="ＭＳ Ｐゴシック" panose="020B0600070205080204" pitchFamily="50" charset="-128"/>
              </a:rPr>
              <a:t>補助金管理・運用上の不備事例</a:t>
            </a:r>
            <a:endParaRPr lang="en-US" altLang="ja-JP" sz="4400" dirty="0">
              <a:solidFill>
                <a:schemeClr val="tx2"/>
              </a:solidFill>
              <a:latin typeface="ＭＳ Ｐゴシック" panose="020B0600070205080204" pitchFamily="50" charset="-128"/>
              <a:ea typeface="ＭＳ Ｐゴシック" panose="020B0600070205080204" pitchFamily="50" charset="-128"/>
            </a:endParaRPr>
          </a:p>
          <a:p>
            <a:pPr algn="ctr"/>
            <a:r>
              <a:rPr lang="ja-JP" altLang="en-US" sz="3600" dirty="0">
                <a:solidFill>
                  <a:schemeClr val="tx2"/>
                </a:solidFill>
                <a:latin typeface="ＭＳ Ｐゴシック" panose="020B0600070205080204" pitchFamily="50" charset="-128"/>
                <a:ea typeface="ＭＳ Ｐゴシック" panose="020B0600070205080204" pitchFamily="50" charset="-128"/>
              </a:rPr>
              <a:t>（報告書上、散見される問題点）</a:t>
            </a:r>
          </a:p>
        </p:txBody>
      </p:sp>
    </p:spTree>
    <p:extLst>
      <p:ext uri="{BB962C8B-B14F-4D97-AF65-F5344CB8AC3E}">
        <p14:creationId xmlns:p14="http://schemas.microsoft.com/office/powerpoint/2010/main" val="4262377137"/>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049000" cy="3980087"/>
          </a:xfrm>
          <a:prstGeom prst="rect">
            <a:avLst/>
          </a:prstGeom>
          <a:ln>
            <a:solidFill>
              <a:srgbClr val="002060"/>
            </a:solidFill>
          </a:ln>
        </p:spPr>
        <p:txBody>
          <a:bodyPr bIns="324000">
            <a:sp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①補助金着金前の着手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（発注含む）</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②補助金の着金時、補助金専用口座が残高０になっていない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（特に利子）</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③補助金専用口座へのクラブ拠出金の入金遅延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（補助金着金後、極力早期）</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③変更申請が無い状態で、申請書と異なる内容でプロジェクトを実施。</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④協力団体や受益者に対して現金を直接送金 </a:t>
            </a:r>
            <a:r>
              <a:rPr lang="ja-JP" altLang="en-US" sz="1800" dirty="0">
                <a:solidFill>
                  <a:schemeClr val="bg2">
                    <a:lumMod val="10000"/>
                  </a:schemeClr>
                </a:solidFill>
                <a:latin typeface="ＭＳ Ｐゴシック" panose="020B0600070205080204" pitchFamily="50" charset="-128"/>
                <a:ea typeface="ＭＳ Ｐゴシック" panose="020B0600070205080204" pitchFamily="50" charset="-128"/>
              </a:rPr>
              <a:t>（物品調達は必ずクラブが実施）</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⑤補助金専用口座からクラブの決済口座に振り替えて入出金。</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440000"/>
            <a:ext cx="10287000" cy="838200"/>
          </a:xfrm>
          <a:prstGeom prst="rect">
            <a:avLst/>
          </a:prstGeom>
        </p:spPr>
        <p:txBody>
          <a:bodyPr>
            <a:noAutofit/>
          </a:bodyPr>
          <a:lstStyle/>
          <a:p>
            <a:r>
              <a:rPr lang="ja-JP" altLang="en-US" sz="3200" dirty="0">
                <a:solidFill>
                  <a:schemeClr val="tx2"/>
                </a:solidFill>
                <a:latin typeface="ＭＳ Ｐゴシック" panose="020B0600070205080204" pitchFamily="50" charset="-128"/>
                <a:ea typeface="ＭＳ Ｐゴシック" panose="020B0600070205080204" pitchFamily="50" charset="-128"/>
              </a:rPr>
              <a:t>補助金管理・運用上の不備事例①　（資金運用）</a:t>
            </a:r>
            <a:endParaRPr kumimoji="1" lang="ja-JP" altLang="en-US" sz="32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11594997"/>
      </p:ext>
    </p:extLst>
  </p:cSld>
  <p:clrMapOvr>
    <a:masterClrMapping/>
  </p:clrMapOvr>
  <mc:AlternateContent xmlns:mc="http://schemas.openxmlformats.org/markup-compatibility/2006" xmlns:p14="http://schemas.microsoft.com/office/powerpoint/2010/main">
    <mc:Choice Requires="p14">
      <p:transition>
        <p14:warp dir="in"/>
      </p:transition>
    </mc:Choice>
    <mc:Fallback xmlns="">
      <p:transition>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21977</TotalTime>
  <Words>1558</Words>
  <Application>Microsoft Office PowerPoint</Application>
  <PresentationFormat>ワイド画面</PresentationFormat>
  <Paragraphs>157</Paragraphs>
  <Slides>19</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5</vt:i4>
      </vt:variant>
      <vt:variant>
        <vt:lpstr>スライド タイトル</vt:lpstr>
      </vt:variant>
      <vt:variant>
        <vt:i4>19</vt:i4>
      </vt:variant>
    </vt:vector>
  </HeadingPairs>
  <TitlesOfParts>
    <vt:vector size="33" baseType="lpstr">
      <vt:lpstr>ＭＳ Ｐゴシック</vt:lpstr>
      <vt:lpstr>Arial</vt:lpstr>
      <vt:lpstr>Arial Narrow</vt:lpstr>
      <vt:lpstr>Arial Narrow Bold</vt:lpstr>
      <vt:lpstr>Calibri</vt:lpstr>
      <vt:lpstr>Candara</vt:lpstr>
      <vt:lpstr>Georgia</vt:lpstr>
      <vt:lpstr>Symbol</vt:lpstr>
      <vt:lpstr>Times New Roman</vt:lpstr>
      <vt:lpstr>1_Custom Design</vt:lpstr>
      <vt:lpstr>ウェーブ</vt:lpstr>
      <vt:lpstr>Custom Design</vt:lpstr>
      <vt:lpstr>2_Custom Design</vt:lpstr>
      <vt:lpstr>3_Custom Design</vt:lpstr>
      <vt:lpstr>　</vt:lpstr>
      <vt:lpstr>資金管理小委員会　：主たる活動は報告書の審査・承認</vt:lpstr>
      <vt:lpstr>前年度の反省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補助金管理・運用上の不備事例①　（資金運用）</vt:lpstr>
      <vt:lpstr>補助金管理・運用上の不備事例②　（事業内容）</vt:lpstr>
      <vt:lpstr>補助金管理・運用上の不備事例③　（領収書）</vt:lpstr>
      <vt:lpstr>補助金管理・運用上の不備事例④　（報告書）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Donor Database Functional Overview</dc:title>
  <dc:creator>Simone Webb</dc:creator>
  <cp:lastModifiedBy>o1top</cp:lastModifiedBy>
  <cp:revision>1026</cp:revision>
  <cp:lastPrinted>2021-08-31T03:21:53Z</cp:lastPrinted>
  <dcterms:created xsi:type="dcterms:W3CDTF">2007-01-17T18:13:17Z</dcterms:created>
  <dcterms:modified xsi:type="dcterms:W3CDTF">2022-09-12T20:16:49Z</dcterms:modified>
</cp:coreProperties>
</file>