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84" r:id="rId4"/>
    <p:sldMasterId id="2147483700" r:id="rId5"/>
  </p:sldMasterIdLst>
  <p:notesMasterIdLst>
    <p:notesMasterId r:id="rId31"/>
  </p:notesMasterIdLst>
  <p:sldIdLst>
    <p:sldId id="828" r:id="rId6"/>
    <p:sldId id="942" r:id="rId7"/>
    <p:sldId id="932" r:id="rId8"/>
    <p:sldId id="939" r:id="rId9"/>
    <p:sldId id="882" r:id="rId10"/>
    <p:sldId id="865" r:id="rId11"/>
    <p:sldId id="839" r:id="rId12"/>
    <p:sldId id="867" r:id="rId13"/>
    <p:sldId id="940" r:id="rId14"/>
    <p:sldId id="945" r:id="rId15"/>
    <p:sldId id="885" r:id="rId16"/>
    <p:sldId id="838" r:id="rId17"/>
    <p:sldId id="903" r:id="rId18"/>
    <p:sldId id="855" r:id="rId19"/>
    <p:sldId id="845" r:id="rId20"/>
    <p:sldId id="856" r:id="rId21"/>
    <p:sldId id="857" r:id="rId22"/>
    <p:sldId id="846" r:id="rId23"/>
    <p:sldId id="858" r:id="rId24"/>
    <p:sldId id="850" r:id="rId25"/>
    <p:sldId id="840" r:id="rId26"/>
    <p:sldId id="847" r:id="rId27"/>
    <p:sldId id="947" r:id="rId28"/>
    <p:sldId id="881" r:id="rId29"/>
    <p:sldId id="862"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 id="2" name="WS041" initials="W" lastIdx="2" clrIdx="1">
    <p:extLst>
      <p:ext uri="{19B8F6BF-5375-455C-9EA6-DF929625EA0E}">
        <p15:presenceInfo xmlns:p15="http://schemas.microsoft.com/office/powerpoint/2012/main" userId="WS0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75676" autoAdjust="0"/>
  </p:normalViewPr>
  <p:slideViewPr>
    <p:cSldViewPr snapToGrid="0">
      <p:cViewPr varScale="1">
        <p:scale>
          <a:sx n="54" d="100"/>
          <a:sy n="54" d="100"/>
        </p:scale>
        <p:origin x="1332" y="72"/>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 d="1"/>
        <a:sy n="1" d="1"/>
      </p:scale>
      <p:origin x="0" y="-7632"/>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8C024F22-F7BB-4474-9DFA-ADD59EB31F74}" type="datetimeFigureOut">
              <a:rPr kumimoji="1" lang="ja-JP" altLang="en-US" smtClean="0"/>
              <a:pPr/>
              <a:t>2023/2/20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a:t>
            </a:fld>
            <a:endParaRPr kumimoji="1" lang="ja-JP" altLang="en-US"/>
          </a:p>
        </p:txBody>
      </p:sp>
    </p:spTree>
    <p:extLst>
      <p:ext uri="{BB962C8B-B14F-4D97-AF65-F5344CB8AC3E}">
        <p14:creationId xmlns:p14="http://schemas.microsoft.com/office/powerpoint/2010/main" val="418460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10</a:t>
            </a:fld>
            <a:endParaRPr kumimoji="1" lang="ja-JP" altLang="en-US"/>
          </a:p>
        </p:txBody>
      </p:sp>
    </p:spTree>
    <p:extLst>
      <p:ext uri="{BB962C8B-B14F-4D97-AF65-F5344CB8AC3E}">
        <p14:creationId xmlns:p14="http://schemas.microsoft.com/office/powerpoint/2010/main" val="89024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11</a:t>
            </a:fld>
            <a:endParaRPr kumimoji="1" lang="ja-JP" altLang="en-US"/>
          </a:p>
        </p:txBody>
      </p:sp>
    </p:spTree>
    <p:extLst>
      <p:ext uri="{BB962C8B-B14F-4D97-AF65-F5344CB8AC3E}">
        <p14:creationId xmlns:p14="http://schemas.microsoft.com/office/powerpoint/2010/main" val="325309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12</a:t>
            </a:fld>
            <a:endParaRPr kumimoji="1" lang="ja-JP" altLang="en-US"/>
          </a:p>
        </p:txBody>
      </p:sp>
    </p:spTree>
    <p:extLst>
      <p:ext uri="{BB962C8B-B14F-4D97-AF65-F5344CB8AC3E}">
        <p14:creationId xmlns:p14="http://schemas.microsoft.com/office/powerpoint/2010/main" val="194951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13</a:t>
            </a:fld>
            <a:endParaRPr kumimoji="1" lang="ja-JP" altLang="en-US"/>
          </a:p>
        </p:txBody>
      </p:sp>
    </p:spTree>
    <p:extLst>
      <p:ext uri="{BB962C8B-B14F-4D97-AF65-F5344CB8AC3E}">
        <p14:creationId xmlns:p14="http://schemas.microsoft.com/office/powerpoint/2010/main" val="213227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14</a:t>
            </a:fld>
            <a:endParaRPr kumimoji="1" lang="ja-JP" altLang="en-US"/>
          </a:p>
        </p:txBody>
      </p:sp>
    </p:spTree>
    <p:extLst>
      <p:ext uri="{BB962C8B-B14F-4D97-AF65-F5344CB8AC3E}">
        <p14:creationId xmlns:p14="http://schemas.microsoft.com/office/powerpoint/2010/main" val="101981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15</a:t>
            </a:fld>
            <a:endParaRPr kumimoji="1" lang="ja-JP" altLang="en-US"/>
          </a:p>
        </p:txBody>
      </p:sp>
    </p:spTree>
    <p:extLst>
      <p:ext uri="{BB962C8B-B14F-4D97-AF65-F5344CB8AC3E}">
        <p14:creationId xmlns:p14="http://schemas.microsoft.com/office/powerpoint/2010/main" val="46558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16</a:t>
            </a:fld>
            <a:endParaRPr kumimoji="1" lang="ja-JP" altLang="en-US"/>
          </a:p>
        </p:txBody>
      </p:sp>
    </p:spTree>
    <p:extLst>
      <p:ext uri="{BB962C8B-B14F-4D97-AF65-F5344CB8AC3E}">
        <p14:creationId xmlns:p14="http://schemas.microsoft.com/office/powerpoint/2010/main" val="213834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zh-CN" altLang="en-US" b="0" dirty="0">
                <a:latin typeface="HG丸ｺﾞｼｯｸM-PRO" panose="020F0600000000000000" pitchFamily="50" charset="-128"/>
                <a:ea typeface="HG丸ｺﾞｼｯｸM-PRO" panose="020F0600000000000000" pitchFamily="50" charset="-128"/>
              </a:rPr>
              <a:t>２０２０年　　</a:t>
            </a:r>
            <a:r>
              <a:rPr kumimoji="1" lang="ja-JP" altLang="en-US" b="0" dirty="0">
                <a:latin typeface="HG丸ｺﾞｼｯｸM-PRO" panose="020F0600000000000000" pitchFamily="50" charset="-128"/>
                <a:ea typeface="HG丸ｺﾞｼｯｸM-PRO" panose="020F0600000000000000" pitchFamily="50" charset="-128"/>
              </a:rPr>
              <a:t>　　　　</a:t>
            </a:r>
            <a:r>
              <a:rPr kumimoji="1" lang="zh-CN" altLang="en-US" b="0" dirty="0">
                <a:latin typeface="HG丸ｺﾞｼｯｸM-PRO" panose="020F0600000000000000" pitchFamily="50" charset="-128"/>
                <a:ea typeface="HG丸ｺﾞｼｯｸM-PRO" panose="020F0600000000000000" pitchFamily="50" charset="-128"/>
              </a:rPr>
              <a:t>会員数　３９名 （８月３１日時点）</a:t>
            </a:r>
          </a:p>
          <a:p>
            <a:r>
              <a:rPr kumimoji="1" lang="zh-CN" altLang="en-US" b="0" dirty="0">
                <a:latin typeface="HG丸ｺﾞｼｯｸM-PRO" panose="020F0600000000000000" pitchFamily="50" charset="-128"/>
                <a:ea typeface="HG丸ｺﾞｼｯｸM-PRO" panose="020F0600000000000000" pitchFamily="50" charset="-128"/>
              </a:rPr>
              <a:t>２０２０</a:t>
            </a:r>
            <a:r>
              <a:rPr kumimoji="1" lang="en-US" altLang="zh-CN" b="0" dirty="0">
                <a:latin typeface="HG丸ｺﾞｼｯｸM-PRO" panose="020F0600000000000000" pitchFamily="50" charset="-128"/>
                <a:ea typeface="HG丸ｺﾞｼｯｸM-PRO" panose="020F0600000000000000" pitchFamily="50" charset="-128"/>
              </a:rPr>
              <a:t>-</a:t>
            </a:r>
            <a:r>
              <a:rPr kumimoji="1" lang="zh-CN" altLang="en-US" b="0" dirty="0">
                <a:latin typeface="HG丸ｺﾞｼｯｸM-PRO" panose="020F0600000000000000" pitchFamily="50" charset="-128"/>
                <a:ea typeface="HG丸ｺﾞｼｯｸM-PRO" panose="020F0600000000000000" pitchFamily="50" charset="-128"/>
              </a:rPr>
              <a:t>２０２１　会員数　５０名　目標</a:t>
            </a:r>
          </a:p>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17</a:t>
            </a:fld>
            <a:endParaRPr kumimoji="1" lang="ja-JP" altLang="en-US"/>
          </a:p>
        </p:txBody>
      </p:sp>
    </p:spTree>
    <p:extLst>
      <p:ext uri="{BB962C8B-B14F-4D97-AF65-F5344CB8AC3E}">
        <p14:creationId xmlns:p14="http://schemas.microsoft.com/office/powerpoint/2010/main" val="4079838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18</a:t>
            </a:fld>
            <a:endParaRPr kumimoji="1" lang="ja-JP" altLang="en-US"/>
          </a:p>
        </p:txBody>
      </p:sp>
    </p:spTree>
    <p:extLst>
      <p:ext uri="{BB962C8B-B14F-4D97-AF65-F5344CB8AC3E}">
        <p14:creationId xmlns:p14="http://schemas.microsoft.com/office/powerpoint/2010/main" val="102648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19</a:t>
            </a:fld>
            <a:endParaRPr kumimoji="1" lang="ja-JP" altLang="en-US"/>
          </a:p>
        </p:txBody>
      </p:sp>
    </p:spTree>
    <p:extLst>
      <p:ext uri="{BB962C8B-B14F-4D97-AF65-F5344CB8AC3E}">
        <p14:creationId xmlns:p14="http://schemas.microsoft.com/office/powerpoint/2010/main" val="277592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3854111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20</a:t>
            </a:fld>
            <a:endParaRPr kumimoji="1" lang="ja-JP" altLang="en-US"/>
          </a:p>
        </p:txBody>
      </p:sp>
    </p:spTree>
    <p:extLst>
      <p:ext uri="{BB962C8B-B14F-4D97-AF65-F5344CB8AC3E}">
        <p14:creationId xmlns:p14="http://schemas.microsoft.com/office/powerpoint/2010/main" val="385009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21</a:t>
            </a:fld>
            <a:endParaRPr kumimoji="1" lang="ja-JP" altLang="en-US"/>
          </a:p>
        </p:txBody>
      </p:sp>
    </p:spTree>
    <p:extLst>
      <p:ext uri="{BB962C8B-B14F-4D97-AF65-F5344CB8AC3E}">
        <p14:creationId xmlns:p14="http://schemas.microsoft.com/office/powerpoint/2010/main" val="340787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ロータリー・ダイナースカードの当地区内での保有クラブ・検討クラブは</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クラブです。ポリオプラスへの寄付の為にご協力を引き続きお願い致します。</a:t>
            </a:r>
          </a:p>
          <a:p>
            <a:r>
              <a:rPr kumimoji="1" lang="ja-JP" altLang="en-US" b="0" dirty="0">
                <a:latin typeface="HG丸ｺﾞｼｯｸM-PRO" panose="020F0600000000000000" pitchFamily="50" charset="-128"/>
                <a:ea typeface="HG丸ｺﾞｼｯｸM-PRO" panose="020F0600000000000000" pitchFamily="50" charset="-128"/>
              </a:rPr>
              <a:t>昨年度実績で日本の中での第</a:t>
            </a:r>
            <a:r>
              <a:rPr kumimoji="1" lang="en-US" altLang="ja-JP" b="0" dirty="0">
                <a:latin typeface="HG丸ｺﾞｼｯｸM-PRO" panose="020F0600000000000000" pitchFamily="50" charset="-128"/>
                <a:ea typeface="HG丸ｺﾞｼｯｸM-PRO" panose="020F0600000000000000" pitchFamily="50" charset="-128"/>
              </a:rPr>
              <a:t>3</a:t>
            </a:r>
            <a:r>
              <a:rPr kumimoji="1" lang="ja-JP" altLang="en-US" b="0" dirty="0">
                <a:latin typeface="HG丸ｺﾞｼｯｸM-PRO" panose="020F0600000000000000" pitchFamily="50" charset="-128"/>
                <a:ea typeface="HG丸ｺﾞｼｯｸM-PRO" panose="020F0600000000000000" pitchFamily="50" charset="-128"/>
              </a:rPr>
              <a:t>地域（九州・四国・中国・近畿・三重・岐阜）の中で大阪平野ＲＣさんがご使用金額として約</a:t>
            </a:r>
            <a:r>
              <a:rPr kumimoji="1" lang="en-US" altLang="ja-JP" b="0" dirty="0">
                <a:latin typeface="HG丸ｺﾞｼｯｸM-PRO" panose="020F0600000000000000" pitchFamily="50" charset="-128"/>
                <a:ea typeface="HG丸ｺﾞｼｯｸM-PRO" panose="020F0600000000000000" pitchFamily="50" charset="-128"/>
              </a:rPr>
              <a:t>11,000,000</a:t>
            </a:r>
            <a:r>
              <a:rPr kumimoji="1" lang="ja-JP" altLang="en-US" b="0" dirty="0">
                <a:latin typeface="HG丸ｺﾞｼｯｸM-PRO" panose="020F0600000000000000" pitchFamily="50" charset="-128"/>
                <a:ea typeface="HG丸ｺﾞｼｯｸM-PRO" panose="020F0600000000000000" pitchFamily="50" charset="-128"/>
              </a:rPr>
              <a:t>円</a:t>
            </a:r>
          </a:p>
          <a:p>
            <a:r>
              <a:rPr kumimoji="1" lang="ja-JP" altLang="en-US" b="0" dirty="0">
                <a:latin typeface="HG丸ｺﾞｼｯｸM-PRO" panose="020F0600000000000000" pitchFamily="50" charset="-128"/>
                <a:ea typeface="HG丸ｺﾞｼｯｸM-PRO" panose="020F0600000000000000" pitchFamily="50" charset="-128"/>
              </a:rPr>
              <a:t>ポリオプラスに　</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の３３，０００円の貢献となりました。　年間のご使用金額が少額でも当地区としての積み重ねが肝要であります。</a:t>
            </a:r>
          </a:p>
          <a:p>
            <a:r>
              <a:rPr kumimoji="1" lang="ja-JP" altLang="en-US" b="0" dirty="0">
                <a:latin typeface="HG丸ｺﾞｼｯｸM-PRO" panose="020F0600000000000000" pitchFamily="50" charset="-128"/>
                <a:ea typeface="HG丸ｺﾞｼｯｸM-PRO" panose="020F0600000000000000" pitchFamily="50" charset="-128"/>
              </a:rPr>
              <a:t>国際大会登録料・財団寄付・人頭分担金・地区大会登録料・例会施設料・懇親会他、クラブとしての活動費に是非お役立てください。</a:t>
            </a:r>
            <a:endParaRPr kumimoji="1" lang="en-US" altLang="ja-JP" b="0" dirty="0">
              <a:latin typeface="HG丸ｺﾞｼｯｸM-PRO" panose="020F0600000000000000" pitchFamily="50" charset="-128"/>
              <a:ea typeface="HG丸ｺﾞｼｯｸM-PRO" panose="020F0600000000000000" pitchFamily="50" charset="-128"/>
            </a:endParaRPr>
          </a:p>
          <a:p>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ポリオ根絶のための活動経費がワクチンとして使用された場合のシミュレーション：Ａクラブ　年間　</a:t>
            </a:r>
            <a:r>
              <a:rPr kumimoji="1" lang="en-US" altLang="ja-JP" b="0" dirty="0">
                <a:latin typeface="HG丸ｺﾞｼｯｸM-PRO" panose="020F0600000000000000" pitchFamily="50" charset="-128"/>
                <a:ea typeface="HG丸ｺﾞｼｯｸM-PRO" panose="020F0600000000000000" pitchFamily="50" charset="-128"/>
              </a:rPr>
              <a:t>5,000,000</a:t>
            </a:r>
            <a:r>
              <a:rPr kumimoji="1" lang="ja-JP" altLang="en-US" b="0" dirty="0">
                <a:latin typeface="HG丸ｺﾞｼｯｸM-PRO" panose="020F0600000000000000" pitchFamily="50" charset="-128"/>
                <a:ea typeface="HG丸ｺﾞｼｯｸM-PRO" panose="020F0600000000000000" pitchFamily="50" charset="-128"/>
              </a:rPr>
              <a:t>円　カードご使用</a:t>
            </a:r>
            <a:r>
              <a:rPr kumimoji="1" lang="en-US" altLang="ja-JP" b="0" dirty="0">
                <a:latin typeface="HG丸ｺﾞｼｯｸM-PRO" panose="020F0600000000000000" pitchFamily="50" charset="-128"/>
                <a:ea typeface="HG丸ｺﾞｼｯｸM-PRO" panose="020F0600000000000000" pitchFamily="50" charset="-128"/>
              </a:rPr>
              <a:t>×0.3%=</a:t>
            </a:r>
            <a:r>
              <a:rPr kumimoji="1" lang="ja-JP" altLang="en-US" b="0" dirty="0">
                <a:latin typeface="HG丸ｺﾞｼｯｸM-PRO" panose="020F0600000000000000" pitchFamily="50" charset="-128"/>
                <a:ea typeface="HG丸ｺﾞｼｯｸM-PRO" panose="020F0600000000000000" pitchFamily="50" charset="-128"/>
              </a:rPr>
              <a:t>ワクチン</a:t>
            </a:r>
            <a:r>
              <a:rPr kumimoji="1" lang="en-US" altLang="ja-JP" b="0" dirty="0">
                <a:latin typeface="HG丸ｺﾞｼｯｸM-PRO" panose="020F0600000000000000" pitchFamily="50" charset="-128"/>
                <a:ea typeface="HG丸ｺﾞｼｯｸM-PRO" panose="020F0600000000000000" pitchFamily="50" charset="-128"/>
              </a:rPr>
              <a:t>250</a:t>
            </a:r>
            <a:r>
              <a:rPr kumimoji="1" lang="ja-JP" altLang="en-US" b="0" dirty="0">
                <a:latin typeface="HG丸ｺﾞｼｯｸM-PRO" panose="020F0600000000000000" pitchFamily="50" charset="-128"/>
                <a:ea typeface="HG丸ｺﾞｼｯｸM-PRO" panose="020F0600000000000000" pitchFamily="50" charset="-128"/>
              </a:rPr>
              <a:t>人分</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22</a:t>
            </a:fld>
            <a:endParaRPr kumimoji="1" lang="ja-JP" altLang="en-US"/>
          </a:p>
        </p:txBody>
      </p:sp>
    </p:spTree>
    <p:extLst>
      <p:ext uri="{BB962C8B-B14F-4D97-AF65-F5344CB8AC3E}">
        <p14:creationId xmlns:p14="http://schemas.microsoft.com/office/powerpoint/2010/main" val="41593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23</a:t>
            </a:fld>
            <a:endParaRPr kumimoji="1" lang="ja-JP" altLang="en-US"/>
          </a:p>
        </p:txBody>
      </p:sp>
    </p:spTree>
    <p:extLst>
      <p:ext uri="{BB962C8B-B14F-4D97-AF65-F5344CB8AC3E}">
        <p14:creationId xmlns:p14="http://schemas.microsoft.com/office/powerpoint/2010/main" val="269109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pPr defTabSz="922355">
              <a:defRPr/>
            </a:pPr>
            <a:r>
              <a:rPr kumimoji="1" lang="ja-JP" altLang="en-US" b="0" dirty="0"/>
              <a:t>恒久基金寄付の認証：</a:t>
            </a:r>
            <a:r>
              <a:rPr lang="en-US" altLang="ja-JP" dirty="0">
                <a:solidFill>
                  <a:srgbClr val="C00000"/>
                </a:solidFill>
                <a:latin typeface="+mn-ea"/>
              </a:rPr>
              <a:t>2660</a:t>
            </a:r>
            <a:r>
              <a:rPr lang="ja-JP" altLang="en-US" dirty="0">
                <a:solidFill>
                  <a:srgbClr val="C00000"/>
                </a:solidFill>
                <a:latin typeface="+mn-ea"/>
              </a:rPr>
              <a:t>地区では</a:t>
            </a:r>
            <a:r>
              <a:rPr lang="en-US" altLang="ja-JP" dirty="0">
                <a:solidFill>
                  <a:srgbClr val="C00000"/>
                </a:solidFill>
                <a:latin typeface="+mn-ea"/>
              </a:rPr>
              <a:t>2</a:t>
            </a:r>
            <a:r>
              <a:rPr lang="ja-JP" altLang="en-US" dirty="0">
                <a:solidFill>
                  <a:srgbClr val="C00000"/>
                </a:solidFill>
                <a:latin typeface="+mn-ea"/>
              </a:rPr>
              <a:t>回目以降恒久基金寄付が</a:t>
            </a:r>
            <a:r>
              <a:rPr lang="en-US" altLang="ja-JP" dirty="0">
                <a:solidFill>
                  <a:srgbClr val="C00000"/>
                </a:solidFill>
                <a:latin typeface="+mn-ea"/>
              </a:rPr>
              <a:t>1,000</a:t>
            </a:r>
            <a:r>
              <a:rPr lang="ja-JP" altLang="en-US" dirty="0">
                <a:solidFill>
                  <a:srgbClr val="C00000"/>
                </a:solidFill>
                <a:latin typeface="+mn-ea"/>
              </a:rPr>
              <a:t>ドルに到達した方に感謝を表してピンを贈呈しています。</a:t>
            </a:r>
            <a:endParaRPr lang="en-US" altLang="ja-JP" dirty="0">
              <a:solidFill>
                <a:srgbClr val="C00000"/>
              </a:solidFill>
              <a:latin typeface="+mn-ea"/>
            </a:endParaRPr>
          </a:p>
          <a:p>
            <a:pPr defTabSz="922355">
              <a:defRPr/>
            </a:pPr>
            <a:endParaRPr lang="en-US" altLang="ja-JP" dirty="0">
              <a:solidFill>
                <a:srgbClr val="C00000"/>
              </a:solidFill>
              <a:latin typeface="+mn-ea"/>
            </a:endParaRPr>
          </a:p>
          <a:p>
            <a:pPr defTabSz="922355">
              <a:defRPr/>
            </a:pPr>
            <a:r>
              <a:rPr kumimoji="1" lang="ja-JP" altLang="en-US" b="0" dirty="0"/>
              <a:t>恒久基金への寄付目標は</a:t>
            </a:r>
            <a:r>
              <a:rPr kumimoji="1" lang="en-US" altLang="ja-JP" b="0" dirty="0"/>
              <a:t>2025</a:t>
            </a:r>
            <a:r>
              <a:rPr kumimoji="1" lang="ja-JP" altLang="en-US" b="0" dirty="0"/>
              <a:t>年までに</a:t>
            </a:r>
            <a:r>
              <a:rPr kumimoji="1" lang="en-US" altLang="ja-JP" b="0" dirty="0"/>
              <a:t>20</a:t>
            </a:r>
            <a:r>
              <a:rPr kumimoji="1" lang="ja-JP" altLang="en-US" b="0" dirty="0"/>
              <a:t>億</a:t>
            </a:r>
            <a:r>
              <a:rPr kumimoji="1" lang="en-US" altLang="ja-JP" b="0" dirty="0"/>
              <a:t>2,500</a:t>
            </a:r>
            <a:r>
              <a:rPr kumimoji="1" lang="ja-JP" altLang="en-US" b="0" dirty="0"/>
              <a:t>万ドルとされています。</a:t>
            </a:r>
            <a:endParaRPr kumimoji="1" lang="en-US" altLang="ja-JP" b="0"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24</a:t>
            </a:fld>
            <a:endParaRPr kumimoji="1" lang="ja-JP" altLang="en-US"/>
          </a:p>
        </p:txBody>
      </p:sp>
    </p:spTree>
    <p:extLst>
      <p:ext uri="{BB962C8B-B14F-4D97-AF65-F5344CB8AC3E}">
        <p14:creationId xmlns:p14="http://schemas.microsoft.com/office/powerpoint/2010/main" val="73192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3</a:t>
            </a:fld>
            <a:endParaRPr kumimoji="1" lang="ja-JP" altLang="en-US"/>
          </a:p>
        </p:txBody>
      </p:sp>
    </p:spTree>
    <p:extLst>
      <p:ext uri="{BB962C8B-B14F-4D97-AF65-F5344CB8AC3E}">
        <p14:creationId xmlns:p14="http://schemas.microsoft.com/office/powerpoint/2010/main" val="306567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4</a:t>
            </a:fld>
            <a:endParaRPr kumimoji="1" lang="ja-JP" altLang="en-US"/>
          </a:p>
        </p:txBody>
      </p:sp>
    </p:spTree>
    <p:extLst>
      <p:ext uri="{BB962C8B-B14F-4D97-AF65-F5344CB8AC3E}">
        <p14:creationId xmlns:p14="http://schemas.microsoft.com/office/powerpoint/2010/main" val="382318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アーチクランフは、基金や財団創立にとどまらず、標準定款起草　・地区のコンセプト　・地区ガバナーを創設など数多くの功績を残している。</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ポールハリスとは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36</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年来の親友で、亡くなった際には棺の付添人も務めた。　当時クランフは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78</a:t>
            </a:r>
            <a:r>
              <a:rPr lang="ja-JP" altLang="en-US" sz="1200" dirty="0">
                <a:solidFill>
                  <a:schemeClr val="bg1"/>
                </a:solidFill>
                <a:latin typeface="HG丸ｺﾞｼｯｸM-PRO" panose="020F0600000000000000" pitchFamily="50" charset="-128"/>
                <a:ea typeface="HG丸ｺﾞｼｯｸM-PRO" panose="020F0600000000000000" pitchFamily="50" charset="-128"/>
              </a:rPr>
              <a:t>歳であった。</a:t>
            </a: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アーチクランフは、</a:t>
            </a:r>
            <a:r>
              <a:rPr lang="en-US" altLang="ja-JP" sz="1200" dirty="0">
                <a:solidFill>
                  <a:schemeClr val="bg1"/>
                </a:solidFill>
                <a:latin typeface="HG丸ｺﾞｼｯｸM-PRO" panose="020F0600000000000000" pitchFamily="50" charset="-128"/>
                <a:ea typeface="HG丸ｺﾞｼｯｸM-PRO" panose="020F0600000000000000" pitchFamily="50" charset="-128"/>
              </a:rPr>
              <a:t>1914</a:t>
            </a:r>
            <a:r>
              <a:rPr lang="ja-JP" altLang="en-US" sz="1200" dirty="0">
                <a:solidFill>
                  <a:schemeClr val="bg1"/>
                </a:solidFill>
                <a:latin typeface="HG丸ｺﾞｼｯｸM-PRO" panose="020F0600000000000000" pitchFamily="50" charset="-128"/>
                <a:ea typeface="HG丸ｺﾞｼｯｸM-PRO" panose="020F0600000000000000" pitchFamily="50" charset="-128"/>
              </a:rPr>
              <a:t>年に国際ロータリー連合会破綻状態（１回限りの寄付で切り抜けた）となった事を憂慮し、会費収入が予期せず減少しても、連合会（現在の国際ロータリー）の財務の安定を保つ為の恒久的基金の必要性を強く感じていた。　</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1"/>
                </a:solidFill>
                <a:latin typeface="HG丸ｺﾞｼｯｸM-PRO" panose="020F0600000000000000" pitchFamily="50" charset="-128"/>
                <a:ea typeface="HG丸ｺﾞｼｯｸM-PRO" panose="020F0600000000000000" pitchFamily="50" charset="-128"/>
              </a:rPr>
              <a:t>アトランタ国際大会における基金設立の呼びかけは、</a:t>
            </a:r>
            <a:r>
              <a:rPr lang="ja-JP" altLang="en-US" sz="1200" dirty="0">
                <a:latin typeface="HG丸ｺﾞｼｯｸM-PRO" panose="020F0600000000000000" pitchFamily="50" charset="-128"/>
                <a:ea typeface="HG丸ｺﾞｼｯｸM-PRO" panose="020F0600000000000000" pitchFamily="50" charset="-128"/>
              </a:rPr>
              <a:t>「世界で良いことをしよう」という目的には間違いないが、戦争による世界経済の悪化など万一のための国際ロータリーの後ろ盾、つまり基金がロータリーを不滅にする手段と考えたといわれている。</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5</a:t>
            </a:fld>
            <a:endParaRPr kumimoji="1" lang="ja-JP" altLang="en-US"/>
          </a:p>
        </p:txBody>
      </p:sp>
    </p:spTree>
    <p:extLst>
      <p:ext uri="{BB962C8B-B14F-4D97-AF65-F5344CB8AC3E}">
        <p14:creationId xmlns:p14="http://schemas.microsoft.com/office/powerpoint/2010/main" val="109895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272565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r>
              <a:rPr kumimoji="1" lang="ja-JP" altLang="en-US" b="0" dirty="0">
                <a:latin typeface="HG丸ｺﾞｼｯｸM-PRO" panose="020F0600000000000000" pitchFamily="50" charset="-128"/>
                <a:ea typeface="HG丸ｺﾞｼｯｸM-PRO" panose="020F0600000000000000" pitchFamily="50" charset="-128"/>
              </a:rPr>
              <a:t>・「寄付ゼロクラブ」とは一般的に「年次基金寄付がゼロのクラブ」を指します。　当地区では、ポリオについても「寄付ゼロクラブ」と呼んでいます。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・「一人あたりの寄付」も年次基金寄付が対象ですが、やはり当地区ではポリオも「一人あたり寄付」を算出しています。</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・ロータリー災害救援基金は</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年から開始され、当地区では目標額を設定していません。　</a:t>
            </a:r>
            <a:r>
              <a:rPr kumimoji="1" lang="en-US" altLang="ja-JP" b="0" dirty="0">
                <a:latin typeface="HG丸ｺﾞｼｯｸM-PRO" panose="020F0600000000000000" pitchFamily="50" charset="-128"/>
                <a:ea typeface="HG丸ｺﾞｼｯｸM-PRO" panose="020F0600000000000000" pitchFamily="50" charset="-128"/>
              </a:rPr>
              <a:t>2019</a:t>
            </a:r>
            <a:r>
              <a:rPr kumimoji="1" lang="ja-JP" altLang="en-US" b="0" dirty="0">
                <a:latin typeface="HG丸ｺﾞｼｯｸM-PRO" panose="020F0600000000000000" pitchFamily="50" charset="-128"/>
                <a:ea typeface="HG丸ｺﾞｼｯｸM-PRO" panose="020F0600000000000000" pitchFamily="50" charset="-128"/>
              </a:rPr>
              <a:t>－</a:t>
            </a:r>
            <a:r>
              <a:rPr kumimoji="1" lang="en-US" altLang="ja-JP" b="0" dirty="0">
                <a:latin typeface="HG丸ｺﾞｼｯｸM-PRO" panose="020F0600000000000000" pitchFamily="50" charset="-128"/>
                <a:ea typeface="HG丸ｺﾞｼｯｸM-PRO" panose="020F0600000000000000" pitchFamily="50" charset="-128"/>
              </a:rPr>
              <a:t>20</a:t>
            </a:r>
            <a:r>
              <a:rPr kumimoji="1" lang="ja-JP" altLang="en-US" b="0" dirty="0">
                <a:latin typeface="HG丸ｺﾞｼｯｸM-PRO" panose="020F0600000000000000" pitchFamily="50" charset="-128"/>
                <a:ea typeface="HG丸ｺﾞｼｯｸM-PRO" panose="020F0600000000000000" pitchFamily="50" charset="-128"/>
              </a:rPr>
              <a:t>年度は緊急措置として新型コロナ対応の活動にも申請が可能でしたが、今年度からは災害のみを対象としています。この基金への寄付は、特定の災害を指定することはできません。</a:t>
            </a: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7</a:t>
            </a:fld>
            <a:endParaRPr kumimoji="1" lang="ja-JP" altLang="en-US"/>
          </a:p>
        </p:txBody>
      </p:sp>
    </p:spTree>
    <p:extLst>
      <p:ext uri="{BB962C8B-B14F-4D97-AF65-F5344CB8AC3E}">
        <p14:creationId xmlns:p14="http://schemas.microsoft.com/office/powerpoint/2010/main" val="77450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8</a:t>
            </a:fld>
            <a:endParaRPr kumimoji="1" lang="ja-JP" altLang="en-US"/>
          </a:p>
        </p:txBody>
      </p:sp>
    </p:spTree>
    <p:extLst>
      <p:ext uri="{BB962C8B-B14F-4D97-AF65-F5344CB8AC3E}">
        <p14:creationId xmlns:p14="http://schemas.microsoft.com/office/powerpoint/2010/main" val="337240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1243013"/>
            <a:ext cx="5959475" cy="3352800"/>
          </a:xfrm>
        </p:spPr>
      </p:sp>
      <p:sp>
        <p:nvSpPr>
          <p:cNvPr id="3" name="ノート プレースホルダー 2"/>
          <p:cNvSpPr>
            <a:spLocks noGrp="1"/>
          </p:cNvSpPr>
          <p:nvPr>
            <p:ph type="body" idx="1"/>
          </p:nvPr>
        </p:nvSpPr>
        <p:spPr/>
        <p:txBody>
          <a:bodyPr/>
          <a:lstStyle/>
          <a:p>
            <a:endParaRPr kumimoji="1" lang="ja-JP" altLang="en-US" b="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9</a:t>
            </a:fld>
            <a:endParaRPr kumimoji="1" lang="ja-JP" altLang="en-US"/>
          </a:p>
        </p:txBody>
      </p:sp>
    </p:spTree>
    <p:extLst>
      <p:ext uri="{BB962C8B-B14F-4D97-AF65-F5344CB8AC3E}">
        <p14:creationId xmlns:p14="http://schemas.microsoft.com/office/powerpoint/2010/main" val="2812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6823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091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82475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39510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6790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40139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38392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4142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4567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52374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74652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5739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extLst>
      <p:ext uri="{BB962C8B-B14F-4D97-AF65-F5344CB8AC3E}">
        <p14:creationId xmlns:p14="http://schemas.microsoft.com/office/powerpoint/2010/main" val="1430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341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99983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19159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32710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41873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17442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280F94-2FCF-4AEE-8560-B051CAABC4A8}" type="datetimeFigureOut">
              <a:rPr kumimoji="1" lang="ja-JP" altLang="en-US" smtClean="0"/>
              <a:pPr/>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EAC2C2-9634-4762-ADC6-B8EDEA88E7BA}" type="slidenum">
              <a:rPr kumimoji="1" lang="ja-JP" altLang="en-US" smtClean="0"/>
              <a:pPr/>
              <a:t>‹#›</a:t>
            </a:fld>
            <a:endParaRPr kumimoji="1" lang="ja-JP" altLang="en-US"/>
          </a:p>
        </p:txBody>
      </p:sp>
    </p:spTree>
    <p:extLst>
      <p:ext uri="{BB962C8B-B14F-4D97-AF65-F5344CB8AC3E}">
        <p14:creationId xmlns:p14="http://schemas.microsoft.com/office/powerpoint/2010/main" val="2443434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2FCF9-CE33-3847-9706-1046D2EB27A1}" type="slidenum">
              <a:rPr lang="en-US" smtClean="0"/>
              <a:pPr/>
              <a:t>‹#›</a:t>
            </a:fld>
            <a:endParaRPr lang="en-US" dirty="0"/>
          </a:p>
        </p:txBody>
      </p:sp>
    </p:spTree>
    <p:extLst>
      <p:ext uri="{BB962C8B-B14F-4D97-AF65-F5344CB8AC3E}">
        <p14:creationId xmlns:p14="http://schemas.microsoft.com/office/powerpoint/2010/main" val="1125053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0774580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C7D40F2-79DB-4455-BFA6-098C5A87FFA3}"/>
              </a:ext>
            </a:extLst>
          </p:cNvPr>
          <p:cNvSpPr txBox="1"/>
          <p:nvPr/>
        </p:nvSpPr>
        <p:spPr>
          <a:xfrm>
            <a:off x="1895596" y="1126596"/>
            <a:ext cx="8655521" cy="1806240"/>
          </a:xfrm>
          <a:prstGeom prst="rect">
            <a:avLst/>
          </a:prstGeom>
        </p:spPr>
        <p:txBody>
          <a:bodyPr vert="horz" lIns="68580" tIns="34290" rIns="68580" bIns="34290" rtlCol="0" anchor="b">
            <a:normAutofit/>
          </a:bodyPr>
          <a:lstStyle/>
          <a:p>
            <a:pPr algn="ctr">
              <a:spcBef>
                <a:spcPct val="0"/>
              </a:spcBef>
              <a:spcAft>
                <a:spcPts val="450"/>
              </a:spcAft>
            </a:pP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2023-24</a:t>
            </a:r>
            <a:r>
              <a:rPr lang="ja-JP" altLang="en-US"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 年度のための</a:t>
            </a:r>
            <a:r>
              <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 </a:t>
            </a:r>
          </a:p>
          <a:p>
            <a:pPr algn="ctr">
              <a:spcBef>
                <a:spcPct val="0"/>
              </a:spcBef>
              <a:spcAft>
                <a:spcPts val="450"/>
              </a:spcAft>
            </a:pPr>
            <a:r>
              <a:rPr lang="ja-JP" altLang="en-US"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地区ロータリー財団</a:t>
            </a:r>
            <a:endParaRPr lang="en-US" altLang="ja-JP"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endParaRPr>
          </a:p>
          <a:p>
            <a:pPr algn="ctr">
              <a:spcBef>
                <a:spcPct val="0"/>
              </a:spcBef>
              <a:spcAft>
                <a:spcPts val="450"/>
              </a:spcAft>
            </a:pPr>
            <a:r>
              <a:rPr lang="ja-JP" altLang="en-US" sz="36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rPr>
              <a:t>補助金管理セミナー</a:t>
            </a:r>
            <a:endParaRPr lang="en-US" altLang="ja-JP" sz="2800" b="1" dirty="0">
              <a:ln>
                <a:solidFill>
                  <a:schemeClr val="accent1">
                    <a:lumMod val="50000"/>
                  </a:schemeClr>
                </a:solidFill>
              </a:ln>
              <a:solidFill>
                <a:srgbClr val="0070C0"/>
              </a:solidFill>
              <a:latin typeface="HG丸ｺﾞｼｯｸM-PRO" panose="020F0600000000000000" pitchFamily="50" charset="-128"/>
              <a:ea typeface="HG丸ｺﾞｼｯｸM-PRO" panose="020F0600000000000000" pitchFamily="50" charset="-128"/>
              <a:cs typeface="+mj-cs"/>
            </a:endParaRPr>
          </a:p>
        </p:txBody>
      </p:sp>
      <p:sp>
        <p:nvSpPr>
          <p:cNvPr id="9" name="テキスト ボックス 8">
            <a:extLst>
              <a:ext uri="{FF2B5EF4-FFF2-40B4-BE49-F238E27FC236}">
                <a16:creationId xmlns:a16="http://schemas.microsoft.com/office/drawing/2014/main" id="{78EC4F3F-DA2A-4D04-AAEE-7C629A0DA05A}"/>
              </a:ext>
            </a:extLst>
          </p:cNvPr>
          <p:cNvSpPr txBox="1"/>
          <p:nvPr/>
        </p:nvSpPr>
        <p:spPr>
          <a:xfrm>
            <a:off x="0" y="3172728"/>
            <a:ext cx="12192000" cy="1027204"/>
          </a:xfrm>
          <a:prstGeom prst="rect">
            <a:avLst/>
          </a:prstGeom>
          <a:solidFill>
            <a:schemeClr val="accent1">
              <a:lumMod val="20000"/>
              <a:lumOff val="80000"/>
            </a:schemeClr>
          </a:solidFill>
          <a:ln>
            <a:noFill/>
          </a:ln>
        </p:spPr>
        <p:txBody>
          <a:bodyPr wrap="square" rtlCol="0">
            <a:spAutoFit/>
          </a:bodyPr>
          <a:lstStyle/>
          <a:p>
            <a:pPr algn="ctr">
              <a:lnSpc>
                <a:spcPct val="150000"/>
              </a:lnSpc>
              <a:spcBef>
                <a:spcPct val="0"/>
              </a:spcBef>
              <a:spcAft>
                <a:spcPts val="450"/>
              </a:spcAft>
            </a:pPr>
            <a:r>
              <a:rPr lang="ja-JP" altLang="en-US"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財団寄付と認証</a:t>
            </a:r>
            <a:endParaRPr lang="en-US" altLang="ja-JP" sz="4800" b="1" spc="15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7FC9D72E-B4A0-4E60-9D64-8949F4383EFE}"/>
              </a:ext>
            </a:extLst>
          </p:cNvPr>
          <p:cNvSpPr txBox="1"/>
          <p:nvPr/>
        </p:nvSpPr>
        <p:spPr>
          <a:xfrm>
            <a:off x="6257365" y="5392536"/>
            <a:ext cx="5548319" cy="1156727"/>
          </a:xfrm>
          <a:prstGeom prst="rect">
            <a:avLst/>
          </a:prstGeom>
          <a:noFill/>
        </p:spPr>
        <p:txBody>
          <a:bodyPr wrap="square" rtlCol="0">
            <a:spAutoFit/>
          </a:bodyPr>
          <a:lstStyle/>
          <a:p>
            <a:pPr>
              <a:lnSpc>
                <a:spcPts val="2625"/>
              </a:lnSpc>
              <a:spcBef>
                <a:spcPct val="0"/>
              </a:spcBef>
              <a:spcAft>
                <a:spcPts val="450"/>
              </a:spcAft>
            </a:pPr>
            <a:r>
              <a:rPr lang="ja-JP" altLang="en-US" sz="2400" b="1" dirty="0">
                <a:solidFill>
                  <a:srgbClr val="002060"/>
                </a:solidFill>
                <a:latin typeface="HG丸ｺﾞｼｯｸM-PRO" panose="020F0600000000000000" pitchFamily="50" charset="-128"/>
                <a:ea typeface="HG丸ｺﾞｼｯｸM-PRO" panose="020F0600000000000000" pitchFamily="50" charset="-128"/>
              </a:rPr>
              <a:t>地区ロータリー財団 資金推進小委員会</a:t>
            </a:r>
            <a:endParaRPr lang="en-US" altLang="ja-JP" sz="2400" b="1" dirty="0">
              <a:solidFill>
                <a:srgbClr val="002060"/>
              </a:solidFill>
              <a:latin typeface="HG丸ｺﾞｼｯｸM-PRO" panose="020F0600000000000000" pitchFamily="50" charset="-128"/>
              <a:ea typeface="HG丸ｺﾞｼｯｸM-PRO" panose="020F0600000000000000" pitchFamily="50" charset="-128"/>
            </a:endParaRPr>
          </a:p>
          <a:p>
            <a:pPr>
              <a:lnSpc>
                <a:spcPts val="2625"/>
              </a:lnSpc>
              <a:spcBef>
                <a:spcPct val="0"/>
              </a:spcBef>
              <a:spcAft>
                <a:spcPts val="450"/>
              </a:spcAft>
            </a:pPr>
            <a:r>
              <a:rPr lang="en-US" altLang="ja-JP" sz="2400" b="1" dirty="0">
                <a:solidFill>
                  <a:srgbClr val="002060"/>
                </a:solidFill>
                <a:latin typeface="HG丸ｺﾞｼｯｸM-PRO" panose="020F0600000000000000" pitchFamily="50" charset="-128"/>
                <a:ea typeface="HG丸ｺﾞｼｯｸM-PRO" panose="020F0600000000000000" pitchFamily="50" charset="-128"/>
              </a:rPr>
              <a:t>PHS</a:t>
            </a:r>
            <a:r>
              <a:rPr lang="ja-JP" altLang="en-US" sz="2400" b="1" dirty="0">
                <a:solidFill>
                  <a:srgbClr val="002060"/>
                </a:solidFill>
                <a:latin typeface="HG丸ｺﾞｼｯｸM-PRO" panose="020F0600000000000000" pitchFamily="50" charset="-128"/>
                <a:ea typeface="HG丸ｺﾞｼｯｸM-PRO" panose="020F0600000000000000" pitchFamily="50" charset="-128"/>
              </a:rPr>
              <a:t>コーディネーター　　　　　　　委員長 明石 晃／大阪西</a:t>
            </a:r>
            <a:r>
              <a:rPr lang="en-US" altLang="ja-JP" sz="2400" b="1" dirty="0">
                <a:solidFill>
                  <a:srgbClr val="002060"/>
                </a:solidFill>
                <a:latin typeface="HG丸ｺﾞｼｯｸM-PRO" panose="020F0600000000000000" pitchFamily="50" charset="-128"/>
                <a:ea typeface="HG丸ｺﾞｼｯｸM-PRO" panose="020F0600000000000000" pitchFamily="50" charset="-128"/>
              </a:rPr>
              <a:t>RC</a:t>
            </a:r>
            <a:endParaRPr lang="ja-JP" altLang="en-US" sz="2400" b="1"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BDC311DD-4EF5-B41A-A4CA-29000E1174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12000" y="308737"/>
            <a:ext cx="3327600" cy="797371"/>
          </a:xfrm>
          <a:prstGeom prst="rect">
            <a:avLst/>
          </a:prstGeom>
        </p:spPr>
      </p:pic>
    </p:spTree>
    <p:extLst>
      <p:ext uri="{BB962C8B-B14F-4D97-AF65-F5344CB8AC3E}">
        <p14:creationId xmlns:p14="http://schemas.microsoft.com/office/powerpoint/2010/main" val="537215069"/>
      </p:ext>
    </p:extLst>
  </p:cSld>
  <p:clrMapOvr>
    <a:masterClrMapping/>
  </p:clrMapOvr>
  <mc:AlternateContent xmlns:mc="http://schemas.openxmlformats.org/markup-compatibility/2006" xmlns:p14="http://schemas.microsoft.com/office/powerpoint/2010/main">
    <mc:Choice Requires="p14">
      <p:transition spd="slow" p14:dur="2000" advTm="71020"/>
    </mc:Choice>
    <mc:Fallback xmlns="">
      <p:transition spd="slow" advTm="710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目的の違い</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１．年次基金寄付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今日の人びと</a:t>
            </a:r>
            <a:r>
              <a:rPr lang="ja-JP" altLang="en-US" sz="2400" dirty="0">
                <a:latin typeface="HG丸ｺﾞｼｯｸM-PRO" panose="020F0600000000000000" pitchFamily="50" charset="-128"/>
                <a:ea typeface="HG丸ｺﾞｼｯｸM-PRO" panose="020F0600000000000000" pitchFamily="50" charset="-128"/>
              </a:rPr>
              <a:t>への支援に生かされる寄付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２．恒久基金寄付</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後世の</a:t>
            </a:r>
            <a:r>
              <a:rPr lang="ja-JP" altLang="en-US" sz="2400" dirty="0">
                <a:latin typeface="HG丸ｺﾞｼｯｸM-PRO" panose="020F0600000000000000" pitchFamily="50" charset="-128"/>
                <a:ea typeface="HG丸ｺﾞｼｯｸM-PRO" panose="020F0600000000000000" pitchFamily="50" charset="-128"/>
              </a:rPr>
              <a:t>ロータリーアンが末永く奉仕活動を継続していけるように</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創設された寄付で、恒久基金への寄付は「永久に」生かされます。</a:t>
            </a: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04000" y="5871326"/>
            <a:ext cx="3435600" cy="797371"/>
          </a:xfrm>
          <a:prstGeom prst="rect">
            <a:avLst/>
          </a:prstGeom>
        </p:spPr>
      </p:pic>
    </p:spTree>
    <p:extLst>
      <p:ext uri="{BB962C8B-B14F-4D97-AF65-F5344CB8AC3E}">
        <p14:creationId xmlns:p14="http://schemas.microsoft.com/office/powerpoint/2010/main" val="2723108329"/>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fade">
                                      <p:cBhvr>
                                        <p:cTn id="14" dur="1000"/>
                                        <p:tgtEl>
                                          <p:spTgt spid="2">
                                            <p:txEl>
                                              <p:pRg st="8" end="8"/>
                                            </p:txEl>
                                          </p:spTgt>
                                        </p:tgtEl>
                                      </p:cBhvr>
                                    </p:animEffect>
                                    <p:anim calcmode="lin" valueType="num">
                                      <p:cBhvr>
                                        <p:cTn id="1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1000"/>
                                        <p:tgtEl>
                                          <p:spTgt spid="2">
                                            <p:txEl>
                                              <p:pRg st="9" end="9"/>
                                            </p:txEl>
                                          </p:spTgt>
                                        </p:tgtEl>
                                      </p:cBhvr>
                                    </p:animEffect>
                                    <p:anim calcmode="lin" valueType="num">
                                      <p:cBhvr>
                                        <p:cTn id="2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３．恒久基金に関する誤解？</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116785"/>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１．これまでの地区目標の文言</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kumimoji="1"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「各クラブ ベネファクターを１会員</a:t>
            </a:r>
            <a:r>
              <a:rPr kumimoji="1" lang="ja-JP" altLang="en-US" sz="1600" b="0" dirty="0">
                <a:latin typeface="HG丸ｺﾞｼｯｸM-PRO" panose="020F0600000000000000" pitchFamily="50" charset="-128"/>
                <a:ea typeface="HG丸ｺﾞｼｯｸM-PRO" panose="020F0600000000000000" pitchFamily="50" charset="-128"/>
              </a:rPr>
              <a:t>以上</a:t>
            </a:r>
            <a:r>
              <a:rPr kumimoji="1" lang="ja-JP" altLang="en-US" sz="2400" b="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２．現状</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⇒各クラブの会長が就任年度に</a:t>
            </a:r>
            <a:r>
              <a:rPr lang="en-US" altLang="ja-JP" sz="2400" dirty="0">
                <a:latin typeface="HG丸ｺﾞｼｯｸM-PRO" panose="020F0600000000000000" pitchFamily="50" charset="-128"/>
                <a:ea typeface="HG丸ｺﾞｼｯｸM-PRO" panose="020F0600000000000000" pitchFamily="50" charset="-128"/>
              </a:rPr>
              <a:t>1,000</a:t>
            </a:r>
            <a:r>
              <a:rPr lang="ja-JP" altLang="en-US" sz="2400" dirty="0">
                <a:latin typeface="HG丸ｺﾞｼｯｸM-PRO" panose="020F0600000000000000" pitchFamily="50" charset="-128"/>
                <a:ea typeface="HG丸ｺﾞｼｯｸM-PRO" panose="020F0600000000000000" pitchFamily="50" charset="-128"/>
              </a:rPr>
              <a:t>ドル一括で行うもの</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３．上記の結果</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⇒各クラブの会長経験者以外の方は、恒久基金という存在を知らない・・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⇒ご寄付頂いた会長も習慣で行ったので内容が分からない・・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４．問題点</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このままの状態でいいのでしょうか？</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1200" y="5864126"/>
            <a:ext cx="3428400" cy="797371"/>
          </a:xfrm>
          <a:prstGeom prst="rect">
            <a:avLst/>
          </a:prstGeom>
        </p:spPr>
      </p:pic>
    </p:spTree>
    <p:extLst>
      <p:ext uri="{BB962C8B-B14F-4D97-AF65-F5344CB8AC3E}">
        <p14:creationId xmlns:p14="http://schemas.microsoft.com/office/powerpoint/2010/main" val="3482359223"/>
      </p:ext>
    </p:extLst>
  </p:cSld>
  <p:clrMapOvr>
    <a:masterClrMapping/>
  </p:clrMapOvr>
  <p:transition spd="slow" advTm="1932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４．地区目標について（いくら寄付したらいいの？）</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760005474"/>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180" y="4630116"/>
            <a:ext cx="1041992" cy="1028868"/>
          </a:xfrm>
          <a:prstGeom prst="rect">
            <a:avLst/>
          </a:prstGeom>
        </p:spPr>
      </p:pic>
      <p:pic>
        <p:nvPicPr>
          <p:cNvPr id="14" name="図 13">
            <a:extLst>
              <a:ext uri="{FF2B5EF4-FFF2-40B4-BE49-F238E27FC236}">
                <a16:creationId xmlns:a16="http://schemas.microsoft.com/office/drawing/2014/main" id="{21EBEC5E-6893-42B7-BEC1-7D8CF4DD750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445600" y="5908229"/>
            <a:ext cx="3473130" cy="797371"/>
          </a:xfrm>
          <a:prstGeom prst="rect">
            <a:avLst/>
          </a:prstGeom>
        </p:spPr>
      </p:pic>
    </p:spTree>
    <p:extLst>
      <p:ext uri="{BB962C8B-B14F-4D97-AF65-F5344CB8AC3E}">
        <p14:creationId xmlns:p14="http://schemas.microsoft.com/office/powerpoint/2010/main" val="921221645"/>
      </p:ext>
    </p:extLst>
  </p:cSld>
  <p:clrMapOvr>
    <a:masterClrMapping/>
  </p:clrMapOvr>
  <p:transition spd="slow" advTm="25217">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３．財団寄付の種類（いくら寄付したらいいの？）</a:t>
            </a:r>
          </a:p>
        </p:txBody>
      </p:sp>
      <p:pic>
        <p:nvPicPr>
          <p:cNvPr id="3" name="図 2">
            <a:extLst>
              <a:ext uri="{FF2B5EF4-FFF2-40B4-BE49-F238E27FC236}">
                <a16:creationId xmlns:a16="http://schemas.microsoft.com/office/drawing/2014/main" id="{8822F70E-02FE-4FAA-BE7F-60348CDADAF2}"/>
              </a:ext>
            </a:extLst>
          </p:cNvPr>
          <p:cNvPicPr>
            <a:picLocks noChangeAspect="1"/>
          </p:cNvPicPr>
          <p:nvPr/>
        </p:nvPicPr>
        <p:blipFill>
          <a:blip r:embed="rId4"/>
          <a:stretch>
            <a:fillRect/>
          </a:stretch>
        </p:blipFill>
        <p:spPr>
          <a:xfrm>
            <a:off x="1050776" y="1100895"/>
            <a:ext cx="9556377" cy="5038164"/>
          </a:xfrm>
          <a:prstGeom prst="rect">
            <a:avLst/>
          </a:prstGeom>
        </p:spPr>
      </p:pic>
      <p:sp>
        <p:nvSpPr>
          <p:cNvPr id="2" name="テキスト ボックス 1">
            <a:extLst>
              <a:ext uri="{FF2B5EF4-FFF2-40B4-BE49-F238E27FC236}">
                <a16:creationId xmlns:a16="http://schemas.microsoft.com/office/drawing/2014/main" id="{DCB38E55-2E38-E1D4-E30D-633D1C7A7B5E}"/>
              </a:ext>
            </a:extLst>
          </p:cNvPr>
          <p:cNvSpPr txBox="1"/>
          <p:nvPr/>
        </p:nvSpPr>
        <p:spPr>
          <a:xfrm>
            <a:off x="5603631" y="1234372"/>
            <a:ext cx="6435969" cy="400110"/>
          </a:xfrm>
          <a:prstGeom prst="rect">
            <a:avLst/>
          </a:prstGeom>
          <a:noFill/>
        </p:spPr>
        <p:txBody>
          <a:bodyPr wrap="square" rtlCol="0">
            <a:spAutoFit/>
          </a:bodyPr>
          <a:lstStyle/>
          <a:p>
            <a:r>
              <a:rPr kumimoji="1" lang="ja-JP" altLang="en-US" sz="2000" b="1" dirty="0">
                <a:solidFill>
                  <a:srgbClr val="FF0000"/>
                </a:solidFill>
              </a:rPr>
              <a:t>（注）ポリオと恒久基金への寄付は含まれません！</a:t>
            </a:r>
          </a:p>
        </p:txBody>
      </p:sp>
      <p:sp>
        <p:nvSpPr>
          <p:cNvPr id="4" name="テキスト ボックス 3">
            <a:extLst>
              <a:ext uri="{FF2B5EF4-FFF2-40B4-BE49-F238E27FC236}">
                <a16:creationId xmlns:a16="http://schemas.microsoft.com/office/drawing/2014/main" id="{6E3CD907-8469-0088-38EF-99CD914DE297}"/>
              </a:ext>
            </a:extLst>
          </p:cNvPr>
          <p:cNvSpPr txBox="1"/>
          <p:nvPr/>
        </p:nvSpPr>
        <p:spPr>
          <a:xfrm>
            <a:off x="2746431" y="6176686"/>
            <a:ext cx="6987969" cy="400110"/>
          </a:xfrm>
          <a:prstGeom prst="rect">
            <a:avLst/>
          </a:prstGeom>
          <a:noFill/>
        </p:spPr>
        <p:txBody>
          <a:bodyPr wrap="square" rtlCol="0">
            <a:spAutoFit/>
          </a:bodyPr>
          <a:lstStyle/>
          <a:p>
            <a:r>
              <a:rPr lang="ja-JP" altLang="en-US" sz="2000" b="1" dirty="0">
                <a:solidFill>
                  <a:srgbClr val="FF0000"/>
                </a:solidFill>
              </a:rPr>
              <a:t>前年度の寄付実績が地区補助金の配分率に反映されます</a:t>
            </a:r>
            <a:endParaRPr kumimoji="1" lang="ja-JP" altLang="en-US" sz="2000" b="1" dirty="0">
              <a:solidFill>
                <a:srgbClr val="FF0000"/>
              </a:solidFill>
            </a:endParaRPr>
          </a:p>
        </p:txBody>
      </p:sp>
    </p:spTree>
    <p:custDataLst>
      <p:tags r:id="rId1"/>
    </p:custDataLst>
    <p:extLst>
      <p:ext uri="{BB962C8B-B14F-4D97-AF65-F5344CB8AC3E}">
        <p14:creationId xmlns:p14="http://schemas.microsoft.com/office/powerpoint/2010/main" val="67933971"/>
      </p:ext>
    </p:extLst>
  </p:cSld>
  <p:clrMapOvr>
    <a:masterClrMapping/>
  </p:clrMapOvr>
  <p:transition spd="slow" advTm="31954">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45604"/>
            <a:ext cx="5762625"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ベネファクター</a:t>
            </a:r>
          </a:p>
        </p:txBody>
      </p:sp>
      <p:graphicFrame>
        <p:nvGraphicFramePr>
          <p:cNvPr id="3" name="表 2">
            <a:extLst>
              <a:ext uri="{FF2B5EF4-FFF2-40B4-BE49-F238E27FC236}">
                <a16:creationId xmlns:a16="http://schemas.microsoft.com/office/drawing/2014/main" id="{7E52B4DD-20BA-46F0-A465-3161ECD3121D}"/>
              </a:ext>
            </a:extLst>
          </p:cNvPr>
          <p:cNvGraphicFramePr>
            <a:graphicFrameLocks noGrp="1"/>
          </p:cNvGraphicFramePr>
          <p:nvPr/>
        </p:nvGraphicFramePr>
        <p:xfrm>
          <a:off x="511175" y="2096888"/>
          <a:ext cx="11061700" cy="426720"/>
        </p:xfrm>
        <a:graphic>
          <a:graphicData uri="http://schemas.openxmlformats.org/drawingml/2006/table">
            <a:tbl>
              <a:tblPr firstRow="1" firstCol="1" lastRow="1" lastCol="1" bandRow="1" bandCol="1"/>
              <a:tblGrid>
                <a:gridCol w="3230046">
                  <a:extLst>
                    <a:ext uri="{9D8B030D-6E8A-4147-A177-3AD203B41FA5}">
                      <a16:colId xmlns:a16="http://schemas.microsoft.com/office/drawing/2014/main" val="3161498464"/>
                    </a:ext>
                  </a:extLst>
                </a:gridCol>
                <a:gridCol w="2601031">
                  <a:extLst>
                    <a:ext uri="{9D8B030D-6E8A-4147-A177-3AD203B41FA5}">
                      <a16:colId xmlns:a16="http://schemas.microsoft.com/office/drawing/2014/main" val="1943456376"/>
                    </a:ext>
                  </a:extLst>
                </a:gridCol>
                <a:gridCol w="5230623">
                  <a:extLst>
                    <a:ext uri="{9D8B030D-6E8A-4147-A177-3AD203B41FA5}">
                      <a16:colId xmlns:a16="http://schemas.microsoft.com/office/drawing/2014/main" val="1508941496"/>
                    </a:ext>
                  </a:extLst>
                </a:gridCol>
              </a:tblGrid>
              <a:tr h="292100">
                <a:tc>
                  <a:txBody>
                    <a:bodyPr/>
                    <a:lstStyle/>
                    <a:p>
                      <a:pPr marL="429260">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66040"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2280">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認証状と襟ピン（ウィング）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771123"/>
                  </a:ext>
                </a:extLst>
              </a:tr>
            </a:tbl>
          </a:graphicData>
        </a:graphic>
      </p:graphicFrame>
      <p:pic>
        <p:nvPicPr>
          <p:cNvPr id="7" name="図 6">
            <a:extLst>
              <a:ext uri="{FF2B5EF4-FFF2-40B4-BE49-F238E27FC236}">
                <a16:creationId xmlns:a16="http://schemas.microsoft.com/office/drawing/2014/main" id="{99C8CC1E-8CFA-417F-BFEC-76D1D3E57E71}"/>
              </a:ext>
            </a:extLst>
          </p:cNvPr>
          <p:cNvPicPr>
            <a:picLocks noChangeAspect="1"/>
          </p:cNvPicPr>
          <p:nvPr/>
        </p:nvPicPr>
        <p:blipFill>
          <a:blip r:embed="rId3"/>
          <a:stretch>
            <a:fillRect/>
          </a:stretch>
        </p:blipFill>
        <p:spPr>
          <a:xfrm>
            <a:off x="6542086" y="3429000"/>
            <a:ext cx="4786313" cy="3237391"/>
          </a:xfrm>
          <a:prstGeom prst="rect">
            <a:avLst/>
          </a:prstGeom>
        </p:spPr>
      </p:pic>
      <p:sp>
        <p:nvSpPr>
          <p:cNvPr id="11" name="テキスト ボックス 10">
            <a:extLst>
              <a:ext uri="{FF2B5EF4-FFF2-40B4-BE49-F238E27FC236}">
                <a16:creationId xmlns:a16="http://schemas.microsoft.com/office/drawing/2014/main" id="{D6450FC9-5201-4E35-9DF8-DFC1A945BC0F}"/>
              </a:ext>
            </a:extLst>
          </p:cNvPr>
          <p:cNvSpPr txBox="1"/>
          <p:nvPr/>
        </p:nvSpPr>
        <p:spPr>
          <a:xfrm>
            <a:off x="346074" y="2690117"/>
            <a:ext cx="11528425" cy="400110"/>
          </a:xfrm>
          <a:prstGeom prst="rect">
            <a:avLst/>
          </a:prstGeom>
          <a:solidFill>
            <a:schemeClr val="bg1"/>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ベネファクターの認証は、恒久基金への寄付合計が</a:t>
            </a:r>
            <a:r>
              <a:rPr lang="en-US"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 </a:t>
            </a:r>
            <a:r>
              <a:rPr lang="ja-JP" altLang="ja-JP" sz="2000" dirty="0">
                <a:solidFill>
                  <a:srgbClr val="FF0000"/>
                </a:solidFill>
                <a:effectLst/>
                <a:latin typeface="HG丸ｺﾞｼｯｸM-PRO" panose="020F0600000000000000" pitchFamily="50" charset="-128"/>
                <a:ea typeface="HG丸ｺﾞｼｯｸM-PRO" panose="020F0600000000000000" pitchFamily="50" charset="-128"/>
                <a:cs typeface="HGP明朝E" panose="02020900000000000000" pitchFamily="18" charset="-128"/>
              </a:rPr>
              <a:t>に達した</a:t>
            </a:r>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１回のみ贈られるものです。</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0B406217-68C1-4D29-9DF1-0E99E6FCCAAC}"/>
              </a:ext>
            </a:extLst>
          </p:cNvPr>
          <p:cNvSpPr txBox="1"/>
          <p:nvPr/>
        </p:nvSpPr>
        <p:spPr>
          <a:xfrm>
            <a:off x="346074" y="3379931"/>
            <a:ext cx="5749926" cy="1667764"/>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2660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地区では</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2019-20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年度から、</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rial" charset="0"/>
              </a:rPr>
              <a:t>回目以降の寄付者には地区よりピンが贈呈されます。</a:t>
            </a:r>
          </a:p>
        </p:txBody>
      </p:sp>
      <p:pic>
        <p:nvPicPr>
          <p:cNvPr id="14" name="図 13">
            <a:extLst>
              <a:ext uri="{FF2B5EF4-FFF2-40B4-BE49-F238E27FC236}">
                <a16:creationId xmlns:a16="http://schemas.microsoft.com/office/drawing/2014/main" id="{C02F8E1A-EDC8-4E44-9E59-173D8A532DE1}"/>
              </a:ext>
            </a:extLst>
          </p:cNvPr>
          <p:cNvPicPr>
            <a:picLocks noChangeAspect="1"/>
          </p:cNvPicPr>
          <p:nvPr/>
        </p:nvPicPr>
        <p:blipFill>
          <a:blip r:embed="rId4"/>
          <a:stretch>
            <a:fillRect/>
          </a:stretch>
        </p:blipFill>
        <p:spPr>
          <a:xfrm>
            <a:off x="2723184" y="4749084"/>
            <a:ext cx="1639966" cy="1176630"/>
          </a:xfrm>
          <a:prstGeom prst="rect">
            <a:avLst/>
          </a:prstGeom>
        </p:spPr>
      </p:pic>
      <p:pic>
        <p:nvPicPr>
          <p:cNvPr id="9" name="図 8">
            <a:extLst>
              <a:ext uri="{FF2B5EF4-FFF2-40B4-BE49-F238E27FC236}">
                <a16:creationId xmlns:a16="http://schemas.microsoft.com/office/drawing/2014/main" id="{C0240DFA-A9D4-485E-AA25-160908D5CB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4523" y="977272"/>
            <a:ext cx="1015513" cy="953107"/>
          </a:xfrm>
          <a:prstGeom prst="rect">
            <a:avLst/>
          </a:prstGeom>
        </p:spPr>
      </p:pic>
    </p:spTree>
    <p:extLst>
      <p:ext uri="{BB962C8B-B14F-4D97-AF65-F5344CB8AC3E}">
        <p14:creationId xmlns:p14="http://schemas.microsoft.com/office/powerpoint/2010/main" val="53090784"/>
      </p:ext>
    </p:extLst>
  </p:cSld>
  <p:clrMapOvr>
    <a:masterClrMapping/>
  </p:clrMapOvr>
  <p:transition spd="slow" advTm="69232">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graphicFrame>
        <p:nvGraphicFramePr>
          <p:cNvPr id="2" name="表 1">
            <a:extLst>
              <a:ext uri="{FF2B5EF4-FFF2-40B4-BE49-F238E27FC236}">
                <a16:creationId xmlns:a16="http://schemas.microsoft.com/office/drawing/2014/main" id="{F9F0FF99-6D58-4233-B394-826A1409E9D5}"/>
              </a:ext>
            </a:extLst>
          </p:cNvPr>
          <p:cNvGraphicFramePr>
            <a:graphicFrameLocks noGrp="1"/>
          </p:cNvGraphicFramePr>
          <p:nvPr>
            <p:extLst>
              <p:ext uri="{D42A27DB-BD31-4B8C-83A1-F6EECF244321}">
                <p14:modId xmlns:p14="http://schemas.microsoft.com/office/powerpoint/2010/main" val="4169563788"/>
              </p:ext>
            </p:extLst>
          </p:nvPr>
        </p:nvGraphicFramePr>
        <p:xfrm>
          <a:off x="373696" y="2581315"/>
          <a:ext cx="11473181" cy="4166235"/>
        </p:xfrm>
        <a:graphic>
          <a:graphicData uri="http://schemas.openxmlformats.org/drawingml/2006/table">
            <a:tbl>
              <a:tblPr firstRow="1" firstCol="1" lastRow="1" lastCol="1" bandRow="1" bandCol="1"/>
              <a:tblGrid>
                <a:gridCol w="3402888">
                  <a:extLst>
                    <a:ext uri="{9D8B030D-6E8A-4147-A177-3AD203B41FA5}">
                      <a16:colId xmlns:a16="http://schemas.microsoft.com/office/drawing/2014/main" val="2537992586"/>
                    </a:ext>
                  </a:extLst>
                </a:gridCol>
                <a:gridCol w="3402888">
                  <a:extLst>
                    <a:ext uri="{9D8B030D-6E8A-4147-A177-3AD203B41FA5}">
                      <a16:colId xmlns:a16="http://schemas.microsoft.com/office/drawing/2014/main" val="3166024794"/>
                    </a:ext>
                  </a:extLst>
                </a:gridCol>
                <a:gridCol w="4667405">
                  <a:extLst>
                    <a:ext uri="{9D8B030D-6E8A-4147-A177-3AD203B41FA5}">
                      <a16:colId xmlns:a16="http://schemas.microsoft.com/office/drawing/2014/main" val="1457716307"/>
                    </a:ext>
                  </a:extLst>
                </a:gridCol>
              </a:tblGrid>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$1,000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認証状と襟ピン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8424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+1</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$2,000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07969"/>
                  </a:ext>
                </a:extLst>
              </a:tr>
              <a:tr h="29083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+2</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$3,000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03487"/>
                  </a:ext>
                </a:extLst>
              </a:tr>
              <a:tr h="289560">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+3</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$4,000</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55513"/>
                  </a:ext>
                </a:extLst>
              </a:tr>
              <a:tr h="29019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+4</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$5,000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32925"/>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+5</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$6,000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襟ピン（サファイア</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54263"/>
                  </a:ext>
                </a:extLst>
              </a:tr>
              <a:tr h="290195">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+6</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$7,000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966270"/>
                  </a:ext>
                </a:extLst>
              </a:tr>
              <a:tr h="288925">
                <a:tc>
                  <a:txBody>
                    <a:bodyPr/>
                    <a:lstStyle/>
                    <a:p>
                      <a:pPr marL="569595" marR="56324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+7</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70"/>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$8,000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70"/>
                        </a:spcBef>
                        <a:spcAft>
                          <a:spcPts val="0"/>
                        </a:spcAft>
                      </a:pP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 </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57507"/>
                  </a:ext>
                </a:extLst>
              </a:tr>
              <a:tr h="292100">
                <a:tc>
                  <a:txBody>
                    <a:bodyPr/>
                    <a:lstStyle/>
                    <a:p>
                      <a:pPr marL="569595" marR="56324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PHF +8</a:t>
                      </a:r>
                      <a:endPar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9595" marR="564515" algn="ctr">
                        <a:lnSpc>
                          <a:spcPct val="150000"/>
                        </a:lnSpc>
                        <a:spcBef>
                          <a:spcPts val="485"/>
                        </a:spcBef>
                        <a:spcAft>
                          <a:spcPts val="0"/>
                        </a:spcAft>
                      </a:pP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$9,000</a:t>
                      </a:r>
                      <a:r>
                        <a:rPr lang="ja-JP" sz="240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0030">
                        <a:lnSpc>
                          <a:spcPct val="150000"/>
                        </a:lnSpc>
                        <a:spcBef>
                          <a:spcPts val="485"/>
                        </a:spcBef>
                        <a:spcAft>
                          <a:spcPts val="0"/>
                        </a:spcAft>
                      </a:pP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襟ピン（ルビー</a:t>
                      </a:r>
                      <a:r>
                        <a:rPr 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 </a:t>
                      </a:r>
                      <a:r>
                        <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粒）</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92352"/>
                  </a:ext>
                </a:extLst>
              </a:tr>
            </a:tbl>
          </a:graphicData>
        </a:graphic>
      </p:graphicFrame>
      <p:sp>
        <p:nvSpPr>
          <p:cNvPr id="4" name="テキスト ボックス 3">
            <a:extLst>
              <a:ext uri="{FF2B5EF4-FFF2-40B4-BE49-F238E27FC236}">
                <a16:creationId xmlns:a16="http://schemas.microsoft.com/office/drawing/2014/main" id="{5892345A-4583-4714-88B5-FF4CB5C44F4B}"/>
              </a:ext>
            </a:extLst>
          </p:cNvPr>
          <p:cNvSpPr txBox="1"/>
          <p:nvPr/>
        </p:nvSpPr>
        <p:spPr>
          <a:xfrm>
            <a:off x="180975" y="1074414"/>
            <a:ext cx="5762625" cy="830997"/>
          </a:xfrm>
          <a:prstGeom prst="rect">
            <a:avLst/>
          </a:prstGeom>
          <a:noFill/>
        </p:spPr>
        <p:txBody>
          <a:bodyPr wrap="squar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ポール・ハリス・フェロー ／</a:t>
            </a: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マルチプル・ポール・ハリス・フェロー</a:t>
            </a:r>
          </a:p>
        </p:txBody>
      </p:sp>
      <p:pic>
        <p:nvPicPr>
          <p:cNvPr id="5" name="image17.jpeg">
            <a:extLst>
              <a:ext uri="{FF2B5EF4-FFF2-40B4-BE49-F238E27FC236}">
                <a16:creationId xmlns:a16="http://schemas.microsoft.com/office/drawing/2014/main" id="{D32B4941-F8F1-4863-920D-19A819372A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382444" y="899537"/>
            <a:ext cx="2435860" cy="1645920"/>
          </a:xfrm>
          <a:prstGeom prst="rect">
            <a:avLst/>
          </a:prstGeom>
        </p:spPr>
      </p:pic>
      <p:pic>
        <p:nvPicPr>
          <p:cNvPr id="9" name="図 8">
            <a:extLst>
              <a:ext uri="{FF2B5EF4-FFF2-40B4-BE49-F238E27FC236}">
                <a16:creationId xmlns:a16="http://schemas.microsoft.com/office/drawing/2014/main" id="{A96C7381-10B2-4E77-9534-58A6E59B43C9}"/>
              </a:ext>
            </a:extLst>
          </p:cNvPr>
          <p:cNvPicPr>
            <a:picLocks noChangeAspect="1"/>
          </p:cNvPicPr>
          <p:nvPr/>
        </p:nvPicPr>
        <p:blipFill>
          <a:blip r:embed="rId4"/>
          <a:stretch>
            <a:fillRect/>
          </a:stretch>
        </p:blipFill>
        <p:spPr>
          <a:xfrm>
            <a:off x="7376540" y="978738"/>
            <a:ext cx="1899320" cy="1192961"/>
          </a:xfrm>
          <a:prstGeom prst="rect">
            <a:avLst/>
          </a:prstGeom>
        </p:spPr>
      </p:pic>
      <p:pic>
        <p:nvPicPr>
          <p:cNvPr id="7" name="図 6">
            <a:extLst>
              <a:ext uri="{FF2B5EF4-FFF2-40B4-BE49-F238E27FC236}">
                <a16:creationId xmlns:a16="http://schemas.microsoft.com/office/drawing/2014/main" id="{0CC55DE6-5EAF-40E3-8726-ED9FE72F4C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6002" y="1017126"/>
            <a:ext cx="1379946" cy="1282729"/>
          </a:xfrm>
          <a:prstGeom prst="rect">
            <a:avLst/>
          </a:prstGeom>
        </p:spPr>
      </p:pic>
    </p:spTree>
    <p:extLst>
      <p:ext uri="{BB962C8B-B14F-4D97-AF65-F5344CB8AC3E}">
        <p14:creationId xmlns:p14="http://schemas.microsoft.com/office/powerpoint/2010/main" val="237716545"/>
      </p:ext>
    </p:extLst>
  </p:cSld>
  <p:clrMapOvr>
    <a:masterClrMapping/>
  </p:clrMapOvr>
  <p:transition spd="slow" advTm="4441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11192318" cy="584775"/>
          </a:xfrm>
          <a:prstGeom prst="rect">
            <a:avLst/>
          </a:prstGeom>
          <a:noFill/>
        </p:spPr>
        <p:txBody>
          <a:bodyPr wrap="square" rtlCol="0">
            <a:spAutoFit/>
          </a:bodyPr>
          <a:lstStyle/>
          <a:p>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メジャードナー／アーチ・クランフ・ソサエティ</a:t>
            </a:r>
          </a:p>
        </p:txBody>
      </p:sp>
      <p:graphicFrame>
        <p:nvGraphicFramePr>
          <p:cNvPr id="2" name="表 1">
            <a:extLst>
              <a:ext uri="{FF2B5EF4-FFF2-40B4-BE49-F238E27FC236}">
                <a16:creationId xmlns:a16="http://schemas.microsoft.com/office/drawing/2014/main" id="{F3882924-F740-4738-B944-2F16529DD555}"/>
              </a:ext>
            </a:extLst>
          </p:cNvPr>
          <p:cNvGraphicFramePr>
            <a:graphicFrameLocks noGrp="1"/>
          </p:cNvGraphicFramePr>
          <p:nvPr/>
        </p:nvGraphicFramePr>
        <p:xfrm>
          <a:off x="180975" y="2469804"/>
          <a:ext cx="11442701" cy="2734185"/>
        </p:xfrm>
        <a:graphic>
          <a:graphicData uri="http://schemas.openxmlformats.org/drawingml/2006/table">
            <a:tbl>
              <a:tblPr firstRow="1" firstCol="1" lastRow="1" lastCol="1" bandRow="1" bandCol="1"/>
              <a:tblGrid>
                <a:gridCol w="1104900">
                  <a:extLst>
                    <a:ext uri="{9D8B030D-6E8A-4147-A177-3AD203B41FA5}">
                      <a16:colId xmlns:a16="http://schemas.microsoft.com/office/drawing/2014/main" val="2704865315"/>
                    </a:ext>
                  </a:extLst>
                </a:gridCol>
                <a:gridCol w="1651000">
                  <a:extLst>
                    <a:ext uri="{9D8B030D-6E8A-4147-A177-3AD203B41FA5}">
                      <a16:colId xmlns:a16="http://schemas.microsoft.com/office/drawing/2014/main" val="4045933620"/>
                    </a:ext>
                  </a:extLst>
                </a:gridCol>
                <a:gridCol w="3048000">
                  <a:extLst>
                    <a:ext uri="{9D8B030D-6E8A-4147-A177-3AD203B41FA5}">
                      <a16:colId xmlns:a16="http://schemas.microsoft.com/office/drawing/2014/main" val="1330905870"/>
                    </a:ext>
                  </a:extLst>
                </a:gridCol>
                <a:gridCol w="5638801">
                  <a:extLst>
                    <a:ext uri="{9D8B030D-6E8A-4147-A177-3AD203B41FA5}">
                      <a16:colId xmlns:a16="http://schemas.microsoft.com/office/drawing/2014/main" val="329971372"/>
                    </a:ext>
                  </a:extLst>
                </a:gridCol>
              </a:tblGrid>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a:t>
                      </a:r>
                      <a:endParaRPr lang="ja-JP" sz="280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00000"/>
                        </a:lnSpc>
                        <a:spcBef>
                          <a:spcPts val="15"/>
                        </a:spcBef>
                      </a:pPr>
                      <a:r>
                        <a:rPr lang="en-US" sz="2400" b="1"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クリスタルと襟ピン／ペンダントトップ</a:t>
                      </a:r>
                      <a:endPar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p>
                      <a:pPr marL="66675" algn="l">
                        <a:lnSpc>
                          <a:spcPct val="10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080848"/>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43016941"/>
                  </a:ext>
                </a:extLst>
              </a:tr>
              <a:tr h="504000">
                <a:tc>
                  <a:txBody>
                    <a:bodyPr/>
                    <a:lstStyle/>
                    <a:p>
                      <a:pPr marR="28575" algn="ctr">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70"/>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3</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1335" algn="l">
                        <a:spcBef>
                          <a:spcPts val="470"/>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$50,000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00717669"/>
                  </a:ext>
                </a:extLst>
              </a:tr>
              <a:tr h="504000">
                <a:tc>
                  <a:txBody>
                    <a:bodyPr/>
                    <a:lstStyle/>
                    <a:p>
                      <a:pPr marR="28575" algn="ctr">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MD</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l">
                        <a:spcBef>
                          <a:spcPts val="485"/>
                        </a:spcBef>
                        <a:spcAft>
                          <a:spcPts val="0"/>
                        </a:spcAft>
                      </a:pP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レベル</a:t>
                      </a: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4</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$100,000</a:t>
                      </a:r>
                      <a:r>
                        <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18363281"/>
                  </a:ext>
                </a:extLst>
              </a:tr>
              <a:tr h="0">
                <a:tc gridSpan="2">
                  <a:txBody>
                    <a:bodyPr/>
                    <a:lstStyle/>
                    <a:p>
                      <a:pPr marR="28575" algn="ctr">
                        <a:lnSpc>
                          <a:spcPts val="3000"/>
                        </a:lnSpc>
                        <a:spcBef>
                          <a:spcPts val="485"/>
                        </a:spcBef>
                        <a:spcAft>
                          <a:spcPts val="0"/>
                        </a:spcAft>
                      </a:pPr>
                      <a:r>
                        <a:rPr lang="ja-JP" altLang="en-US"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アーチ・クランフ・ソサエティ</a:t>
                      </a:r>
                      <a:endParaRPr lang="ja-JP" sz="24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6195" algn="l">
                        <a:spcBef>
                          <a:spcPts val="48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87680" algn="l">
                        <a:spcBef>
                          <a:spcPts val="485"/>
                        </a:spcBef>
                        <a:spcAft>
                          <a:spcPts val="0"/>
                        </a:spcAft>
                      </a:pPr>
                      <a:r>
                        <a:rPr lang="en-US" alt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 $250,000</a:t>
                      </a:r>
                      <a:r>
                        <a:rPr lang="ja-JP" altLang="en-US"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a:t>
                      </a: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66675" algn="l">
                        <a:lnSpc>
                          <a:spcPct val="150000"/>
                        </a:lnSpc>
                        <a:spcBef>
                          <a:spcPts val="5"/>
                        </a:spcBef>
                        <a:spcAft>
                          <a:spcPts val="0"/>
                        </a:spcAft>
                      </a:pPr>
                      <a:endParaRPr lang="ja-JP" sz="2800" dirty="0">
                        <a:effectLst/>
                        <a:latin typeface="HG丸ｺﾞｼｯｸM-PRO" panose="020F0600000000000000" pitchFamily="50" charset="-128"/>
                        <a:ea typeface="HG丸ｺﾞｼｯｸM-PRO" panose="020F0600000000000000" pitchFamily="50" charset="-128"/>
                        <a:cs typeface="HGP明朝E" panose="02020900000000000000" pitchFamily="18"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31237"/>
                  </a:ext>
                </a:extLst>
              </a:tr>
            </a:tbl>
          </a:graphicData>
        </a:graphic>
      </p:graphicFrame>
      <p:sp>
        <p:nvSpPr>
          <p:cNvPr id="13" name="テキスト ボックス 12">
            <a:extLst>
              <a:ext uri="{FF2B5EF4-FFF2-40B4-BE49-F238E27FC236}">
                <a16:creationId xmlns:a16="http://schemas.microsoft.com/office/drawing/2014/main" id="{C4EB948D-44C5-45ED-B634-8D2B03BCFCD4}"/>
              </a:ext>
            </a:extLst>
          </p:cNvPr>
          <p:cNvSpPr txBox="1"/>
          <p:nvPr/>
        </p:nvSpPr>
        <p:spPr>
          <a:xfrm>
            <a:off x="333375" y="1611784"/>
            <a:ext cx="11080602" cy="707886"/>
          </a:xfrm>
          <a:prstGeom prst="rect">
            <a:avLst/>
          </a:prstGeom>
          <a:solidFill>
            <a:schemeClr val="accent5">
              <a:lumMod val="20000"/>
              <a:lumOff val="80000"/>
            </a:schemeClr>
          </a:solidFill>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ご寄付の分類にかかわらず累計額が </a:t>
            </a:r>
            <a:r>
              <a:rPr lang="en-US" altLang="ja-JP" sz="2000" dirty="0">
                <a:latin typeface="HG丸ｺﾞｼｯｸM-PRO" panose="020F0600000000000000" pitchFamily="50" charset="-128"/>
                <a:ea typeface="HG丸ｺﾞｼｯｸM-PRO" panose="020F0600000000000000" pitchFamily="50" charset="-128"/>
              </a:rPr>
              <a:t>1 </a:t>
            </a:r>
            <a:r>
              <a:rPr lang="ja-JP" altLang="en-US" sz="2000" dirty="0">
                <a:latin typeface="HG丸ｺﾞｼｯｸM-PRO" panose="020F0600000000000000" pitchFamily="50" charset="-128"/>
                <a:ea typeface="HG丸ｺﾞｼｯｸM-PRO" panose="020F0600000000000000" pitchFamily="50" charset="-128"/>
              </a:rPr>
              <a:t>万ドル以上でメジャードナー、</a:t>
            </a:r>
            <a:r>
              <a:rPr lang="en-US" altLang="ja-JP" sz="2000" dirty="0">
                <a:latin typeface="HG丸ｺﾞｼｯｸM-PRO" panose="020F0600000000000000" pitchFamily="50" charset="-128"/>
                <a:ea typeface="HG丸ｺﾞｼｯｸM-PRO" panose="020F0600000000000000" pitchFamily="50" charset="-128"/>
              </a:rPr>
              <a:t>25 </a:t>
            </a:r>
            <a:r>
              <a:rPr lang="ja-JP" altLang="en-US" sz="2000" dirty="0">
                <a:latin typeface="HG丸ｺﾞｼｯｸM-PRO" panose="020F0600000000000000" pitchFamily="50" charset="-128"/>
                <a:ea typeface="HG丸ｺﾞｼｯｸM-PRO" panose="020F0600000000000000" pitchFamily="50" charset="-128"/>
              </a:rPr>
              <a:t>万ドル以上でアーチ・クランフ・ソサエティの認証が個人またはご夫妻に対して贈られます。</a:t>
            </a:r>
          </a:p>
        </p:txBody>
      </p:sp>
      <p:pic>
        <p:nvPicPr>
          <p:cNvPr id="16" name="図 15">
            <a:extLst>
              <a:ext uri="{FF2B5EF4-FFF2-40B4-BE49-F238E27FC236}">
                <a16:creationId xmlns:a16="http://schemas.microsoft.com/office/drawing/2014/main" id="{512EB492-B8D8-46A4-844B-DC347171DC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0820" y="4220468"/>
            <a:ext cx="2732321" cy="2051495"/>
          </a:xfrm>
          <a:prstGeom prst="rect">
            <a:avLst/>
          </a:prstGeom>
        </p:spPr>
      </p:pic>
      <p:pic>
        <p:nvPicPr>
          <p:cNvPr id="18" name="図 17">
            <a:extLst>
              <a:ext uri="{FF2B5EF4-FFF2-40B4-BE49-F238E27FC236}">
                <a16:creationId xmlns:a16="http://schemas.microsoft.com/office/drawing/2014/main" id="{826BB1AD-9FCD-4A34-858E-A095E1A2A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877" y="4704794"/>
            <a:ext cx="3170148" cy="2051495"/>
          </a:xfrm>
          <a:prstGeom prst="rect">
            <a:avLst/>
          </a:prstGeom>
        </p:spPr>
      </p:pic>
      <p:pic>
        <p:nvPicPr>
          <p:cNvPr id="8" name="図 7">
            <a:extLst>
              <a:ext uri="{FF2B5EF4-FFF2-40B4-BE49-F238E27FC236}">
                <a16:creationId xmlns:a16="http://schemas.microsoft.com/office/drawing/2014/main" id="{F4A3D5C0-4D15-4EF5-BC2E-A4804FF156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4585" y="5457474"/>
            <a:ext cx="1379945" cy="1248126"/>
          </a:xfrm>
          <a:prstGeom prst="rect">
            <a:avLst/>
          </a:prstGeom>
        </p:spPr>
      </p:pic>
      <p:pic>
        <p:nvPicPr>
          <p:cNvPr id="9" name="図 8">
            <a:extLst>
              <a:ext uri="{FF2B5EF4-FFF2-40B4-BE49-F238E27FC236}">
                <a16:creationId xmlns:a16="http://schemas.microsoft.com/office/drawing/2014/main" id="{0F7AB47D-D8FF-49B3-B590-309835E09C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6970" y="5463646"/>
            <a:ext cx="1379946" cy="1282729"/>
          </a:xfrm>
          <a:prstGeom prst="rect">
            <a:avLst/>
          </a:prstGeom>
        </p:spPr>
      </p:pic>
    </p:spTree>
    <p:extLst>
      <p:ext uri="{BB962C8B-B14F-4D97-AF65-F5344CB8AC3E}">
        <p14:creationId xmlns:p14="http://schemas.microsoft.com/office/powerpoint/2010/main" val="1288883859"/>
      </p:ext>
    </p:extLst>
  </p:cSld>
  <p:clrMapOvr>
    <a:masterClrMapping/>
  </p:clrMapOvr>
  <p:transition spd="slow" advTm="1434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５．財団寄付の認証について（個人の認証）</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333375" y="958274"/>
            <a:ext cx="7578725"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ポール・ハリス・ソサエティ（</a:t>
            </a:r>
            <a:r>
              <a:rPr lang="en-US" altLang="ja-JP" sz="3200" dirty="0">
                <a:solidFill>
                  <a:srgbClr val="FF0000"/>
                </a:solidFill>
                <a:latin typeface="HG丸ｺﾞｼｯｸM-PRO" panose="020F0600000000000000" pitchFamily="50" charset="-128"/>
                <a:ea typeface="HG丸ｺﾞｼｯｸM-PRO" panose="020F0600000000000000" pitchFamily="50" charset="-128"/>
              </a:rPr>
              <a:t>PHS</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C2D73B0-EE5F-41E9-965C-1010A856F120}"/>
              </a:ext>
            </a:extLst>
          </p:cNvPr>
          <p:cNvSpPr txBox="1"/>
          <p:nvPr/>
        </p:nvSpPr>
        <p:spPr>
          <a:xfrm>
            <a:off x="611187" y="1729798"/>
            <a:ext cx="10969625" cy="707886"/>
          </a:xfrm>
          <a:prstGeom prst="rect">
            <a:avLst/>
          </a:prstGeom>
          <a:solidFill>
            <a:schemeClr val="accent5">
              <a:lumMod val="20000"/>
              <a:lumOff val="80000"/>
            </a:schemeClr>
          </a:solidFill>
        </p:spPr>
        <p:txBody>
          <a:bodyPr wrap="square">
            <a:spAutoFit/>
          </a:bodyPr>
          <a:lstStyle/>
          <a:p>
            <a:r>
              <a:rPr lang="ja-JP" altLang="en-US" sz="2000" dirty="0">
                <a:solidFill>
                  <a:srgbClr val="000000"/>
                </a:solidFill>
                <a:latin typeface="HG丸ｺﾞｼｯｸM-PRO" panose="020F0600000000000000" pitchFamily="50" charset="-128"/>
                <a:ea typeface="HG丸ｺﾞｼｯｸM-PRO" panose="020F0600000000000000" pitchFamily="50" charset="-128"/>
              </a:rPr>
              <a:t>ポール・ハリス・ソサエティ（</a:t>
            </a:r>
            <a:r>
              <a:rPr lang="en-US" altLang="ja-JP" sz="2000" dirty="0">
                <a:solidFill>
                  <a:srgbClr val="000000"/>
                </a:solidFill>
                <a:latin typeface="HG丸ｺﾞｼｯｸM-PRO" panose="020F0600000000000000" pitchFamily="50" charset="-128"/>
                <a:ea typeface="HG丸ｺﾞｼｯｸM-PRO" panose="020F0600000000000000" pitchFamily="50" charset="-128"/>
              </a:rPr>
              <a:t>PHS</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年次基金／ポリオプラス</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へ、一括もしくは合計で、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毎年 </a:t>
            </a:r>
            <a:r>
              <a:rPr lang="en-US" altLang="ja-JP" sz="2000" dirty="0">
                <a:solidFill>
                  <a:srgbClr val="FF0000"/>
                </a:solidFill>
                <a:latin typeface="HG丸ｺﾞｼｯｸM-PRO" panose="020F0600000000000000" pitchFamily="50" charset="-128"/>
                <a:ea typeface="HG丸ｺﾞｼｯｸM-PRO" panose="020F0600000000000000" pitchFamily="50" charset="-128"/>
              </a:rPr>
              <a:t>1,000 </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ドル以上</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のご支援を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誓約</a:t>
            </a:r>
            <a:r>
              <a:rPr lang="ja-JP" altLang="en-US" sz="2000" dirty="0">
                <a:solidFill>
                  <a:srgbClr val="000000"/>
                </a:solidFill>
                <a:latin typeface="HG丸ｺﾞｼｯｸM-PRO" panose="020F0600000000000000" pitchFamily="50" charset="-128"/>
                <a:ea typeface="HG丸ｺﾞｼｯｸM-PRO" panose="020F0600000000000000" pitchFamily="50" charset="-128"/>
              </a:rPr>
              <a:t>下さる個人の認証です。</a:t>
            </a:r>
          </a:p>
        </p:txBody>
      </p:sp>
      <p:graphicFrame>
        <p:nvGraphicFramePr>
          <p:cNvPr id="17" name="表 4">
            <a:extLst>
              <a:ext uri="{FF2B5EF4-FFF2-40B4-BE49-F238E27FC236}">
                <a16:creationId xmlns:a16="http://schemas.microsoft.com/office/drawing/2014/main" id="{37DDDD7A-CE3A-4EAE-B3F7-870FB200060A}"/>
              </a:ext>
            </a:extLst>
          </p:cNvPr>
          <p:cNvGraphicFramePr>
            <a:graphicFrameLocks noGrp="1"/>
          </p:cNvGraphicFramePr>
          <p:nvPr/>
        </p:nvGraphicFramePr>
        <p:xfrm>
          <a:off x="344009" y="4420317"/>
          <a:ext cx="11695591" cy="1981200"/>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入会方法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入会申込書</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推進用パンフレットの入会申込書に記入</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0">
                <a:tc>
                  <a:txBody>
                    <a:bodyPr/>
                    <a:lstStyle/>
                    <a:p>
                      <a:pPr algn="ctr">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行動する⇒寄付者の認証⇒</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PHS</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メンバー⇒入会フォーム</a:t>
                      </a:r>
                      <a:endParaRPr kumimoji="1" lang="ja-JP" altLang="en-US" sz="2800" b="0" dirty="0">
                        <a:solidFill>
                          <a:srgbClr val="C0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pic>
        <p:nvPicPr>
          <p:cNvPr id="19" name="図 18">
            <a:extLst>
              <a:ext uri="{FF2B5EF4-FFF2-40B4-BE49-F238E27FC236}">
                <a16:creationId xmlns:a16="http://schemas.microsoft.com/office/drawing/2014/main" id="{BD2025AA-07E4-462D-9FD7-BF752FA4E819}"/>
              </a:ext>
            </a:extLst>
          </p:cNvPr>
          <p:cNvPicPr>
            <a:picLocks noChangeAspect="1"/>
          </p:cNvPicPr>
          <p:nvPr/>
        </p:nvPicPr>
        <p:blipFill>
          <a:blip r:embed="rId3"/>
          <a:stretch>
            <a:fillRect/>
          </a:stretch>
        </p:blipFill>
        <p:spPr>
          <a:xfrm>
            <a:off x="7536371" y="2044225"/>
            <a:ext cx="2188654" cy="2962913"/>
          </a:xfrm>
          <a:prstGeom prst="rect">
            <a:avLst/>
          </a:prstGeom>
        </p:spPr>
      </p:pic>
      <p:sp>
        <p:nvSpPr>
          <p:cNvPr id="22" name="吹き出し: 四角形 21">
            <a:extLst>
              <a:ext uri="{FF2B5EF4-FFF2-40B4-BE49-F238E27FC236}">
                <a16:creationId xmlns:a16="http://schemas.microsoft.com/office/drawing/2014/main" id="{7C3B0120-6BB3-4192-97D4-BF96780DF0CE}"/>
              </a:ext>
            </a:extLst>
          </p:cNvPr>
          <p:cNvSpPr/>
          <p:nvPr/>
        </p:nvSpPr>
        <p:spPr>
          <a:xfrm>
            <a:off x="1372154" y="2624433"/>
            <a:ext cx="5342972" cy="1689659"/>
          </a:xfrm>
          <a:prstGeom prst="wedgeRectCallout">
            <a:avLst>
              <a:gd name="adj1" fmla="val -38132"/>
              <a:gd name="adj2" fmla="val -60208"/>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寄付例（オンライン定額寄付が便利です！）　</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・年度内に少額にわけて寄付する</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・年に１回、＄１</a:t>
            </a:r>
            <a:r>
              <a:rPr kumimoji="1" lang="en-US" altLang="ja-JP" sz="20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０００　一括にて</a:t>
            </a:r>
          </a:p>
          <a:p>
            <a:r>
              <a:rPr kumimoji="1"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rPr>
              <a:t>　　・毎月＄８４をクレジットカードにて</a:t>
            </a:r>
          </a:p>
        </p:txBody>
      </p:sp>
      <p:pic>
        <p:nvPicPr>
          <p:cNvPr id="8" name="図 7">
            <a:extLst>
              <a:ext uri="{FF2B5EF4-FFF2-40B4-BE49-F238E27FC236}">
                <a16:creationId xmlns:a16="http://schemas.microsoft.com/office/drawing/2014/main" id="{44A1F294-0D3C-4094-B956-5AC5353D9B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5025" y="2798401"/>
            <a:ext cx="1380004" cy="1195111"/>
          </a:xfrm>
          <a:prstGeom prst="rect">
            <a:avLst/>
          </a:prstGeom>
        </p:spPr>
      </p:pic>
    </p:spTree>
    <p:extLst>
      <p:ext uri="{BB962C8B-B14F-4D97-AF65-F5344CB8AC3E}">
        <p14:creationId xmlns:p14="http://schemas.microsoft.com/office/powerpoint/2010/main" val="3572962245"/>
      </p:ext>
    </p:extLst>
  </p:cSld>
  <p:clrMapOvr>
    <a:masterClrMapping/>
  </p:clrMapOvr>
  <p:transition spd="slow" advTm="101902">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1846127958"/>
              </p:ext>
            </p:extLst>
          </p:nvPr>
        </p:nvGraphicFramePr>
        <p:xfrm>
          <a:off x="216306" y="1732441"/>
          <a:ext cx="11759387" cy="46634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Rotarian,</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Every Year </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が年次基金寄付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ロータリー財団寄付クラブ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寄付分類に関わらず会員</a:t>
                      </a: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全て</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が財団寄付</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25</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ドル以上で、一人あたりの寄付額が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ドルに達しているクラブ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ポール・ハリス・ソサエティ・クラブ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会員全てが年次基金かポリオプラスに</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ドル以上寄付したクラブ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年次基金寄付一人あたりの寄付額上位３クラブ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地区内で一人あたりの年次基金寄付額が上位</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位に入ったクラブ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AA55CBD8-81C2-4C23-9898-4EC3E5CC723A}"/>
              </a:ext>
            </a:extLst>
          </p:cNvPr>
          <p:cNvPicPr>
            <a:picLocks noChangeAspect="1"/>
          </p:cNvPicPr>
          <p:nvPr/>
        </p:nvPicPr>
        <p:blipFill>
          <a:blip r:embed="rId3"/>
          <a:stretch>
            <a:fillRect/>
          </a:stretch>
        </p:blipFill>
        <p:spPr>
          <a:xfrm>
            <a:off x="9147464" y="3907018"/>
            <a:ext cx="2649492" cy="1783991"/>
          </a:xfrm>
          <a:prstGeom prst="rect">
            <a:avLst/>
          </a:prstGeom>
        </p:spPr>
      </p:pic>
    </p:spTree>
    <p:extLst>
      <p:ext uri="{BB962C8B-B14F-4D97-AF65-F5344CB8AC3E}">
        <p14:creationId xmlns:p14="http://schemas.microsoft.com/office/powerpoint/2010/main" val="2578170338"/>
      </p:ext>
    </p:extLst>
  </p:cSld>
  <p:clrMapOvr>
    <a:masterClrMapping/>
  </p:clrMapOvr>
  <p:transition spd="slow" advTm="4992">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５．財団寄付の認証について（クラブの認証）</a:t>
            </a:r>
          </a:p>
        </p:txBody>
      </p:sp>
      <p:graphicFrame>
        <p:nvGraphicFramePr>
          <p:cNvPr id="5" name="表 5">
            <a:extLst>
              <a:ext uri="{FF2B5EF4-FFF2-40B4-BE49-F238E27FC236}">
                <a16:creationId xmlns:a16="http://schemas.microsoft.com/office/drawing/2014/main" id="{84726B01-B131-4F70-9CE5-6A8F0ABE6FD2}"/>
              </a:ext>
            </a:extLst>
          </p:cNvPr>
          <p:cNvGraphicFramePr>
            <a:graphicFrameLocks noGrp="1"/>
          </p:cNvGraphicFramePr>
          <p:nvPr>
            <p:extLst>
              <p:ext uri="{D42A27DB-BD31-4B8C-83A1-F6EECF244321}">
                <p14:modId xmlns:p14="http://schemas.microsoft.com/office/powerpoint/2010/main" val="3134167363"/>
              </p:ext>
            </p:extLst>
          </p:nvPr>
        </p:nvGraphicFramePr>
        <p:xfrm>
          <a:off x="216306" y="1732441"/>
          <a:ext cx="11759387" cy="4358640"/>
        </p:xfrm>
        <a:graphic>
          <a:graphicData uri="http://schemas.openxmlformats.org/drawingml/2006/table">
            <a:tbl>
              <a:tblPr firstRow="1" bandRow="1">
                <a:tableStyleId>{5C22544A-7EE6-4342-B048-85BDC9FD1C3A}</a:tableStyleId>
              </a:tblPr>
              <a:tblGrid>
                <a:gridCol w="625864">
                  <a:extLst>
                    <a:ext uri="{9D8B030D-6E8A-4147-A177-3AD203B41FA5}">
                      <a16:colId xmlns:a16="http://schemas.microsoft.com/office/drawing/2014/main" val="1756129595"/>
                    </a:ext>
                  </a:extLst>
                </a:gridCol>
                <a:gridCol w="11133523">
                  <a:extLst>
                    <a:ext uri="{9D8B030D-6E8A-4147-A177-3AD203B41FA5}">
                      <a16:colId xmlns:a16="http://schemas.microsoft.com/office/drawing/2014/main" val="3284577516"/>
                    </a:ext>
                  </a:extLst>
                </a:gridCol>
              </a:tblGrid>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100%</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 ポール・ハリス・フェロー・クラブ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327259373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会員全てがポール・ハリス・フェローのクラブ</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464970"/>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589604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Rotary’s Promise</a:t>
                      </a:r>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クラブ</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3369656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会員全てが恒久基金に寄付したクラブ（感謝状）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4185722"/>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0335150"/>
                  </a:ext>
                </a:extLst>
              </a:tr>
              <a:tr h="370840">
                <a:tc gridSpan="2">
                  <a:txBody>
                    <a:bodyPr/>
                    <a:lstStyle/>
                    <a:p>
                      <a:r>
                        <a:rPr kumimoji="1"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rPr>
                        <a:t>End Polio Now</a:t>
                      </a:r>
                      <a:endPar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131965584"/>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ポリオプラスへ</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ドル以上寄付をしたクラブ（感謝状）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6319005"/>
                  </a:ext>
                </a:extLst>
              </a:tr>
              <a:tr h="370840">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3077818"/>
                  </a:ext>
                </a:extLst>
              </a:tr>
              <a:tr h="370840">
                <a:tc gridSpan="2">
                  <a:txBody>
                    <a:bodyPr/>
                    <a:lstStyle/>
                    <a:p>
                      <a:r>
                        <a:rPr kumimoji="1"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ローターアクトクラブへの感謝状</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36910535"/>
                  </a:ext>
                </a:extLst>
              </a:tr>
              <a:tr h="291759">
                <a:tc>
                  <a:txBody>
                    <a:bodyPr/>
                    <a:lstStyle/>
                    <a:p>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クラブ又は会員から</a:t>
                      </a:r>
                      <a:r>
                        <a:rPr kumimoji="1" lang="ja-JP" altLang="en-US" sz="2000" b="0">
                          <a:solidFill>
                            <a:schemeClr val="tx1"/>
                          </a:solidFill>
                          <a:latin typeface="HG丸ｺﾞｼｯｸM-PRO" panose="020F0600000000000000" pitchFamily="50" charset="-128"/>
                          <a:ea typeface="HG丸ｺﾞｼｯｸM-PRO" panose="020F0600000000000000" pitchFamily="50" charset="-128"/>
                        </a:rPr>
                        <a:t>の寄付合計</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が</a:t>
                      </a:r>
                      <a:r>
                        <a:rPr kumimoji="1" lang="en-US" altLang="ja-JP" sz="2000" b="0" dirty="0">
                          <a:solidFill>
                            <a:schemeClr val="tx1"/>
                          </a:solidFill>
                          <a:latin typeface="HG丸ｺﾞｼｯｸM-PRO" panose="020F0600000000000000" pitchFamily="50" charset="-128"/>
                          <a:ea typeface="HG丸ｺﾞｼｯｸM-PRO" panose="020F0600000000000000" pitchFamily="50" charset="-128"/>
                        </a:rPr>
                        <a:t>100</a:t>
                      </a:r>
                      <a:r>
                        <a:rPr kumimoji="1" lang="ja-JP" altLang="en-US" sz="2000" b="0" dirty="0">
                          <a:solidFill>
                            <a:schemeClr val="tx1"/>
                          </a:solidFill>
                          <a:latin typeface="HG丸ｺﾞｼｯｸM-PRO" panose="020F0600000000000000" pitchFamily="50" charset="-128"/>
                          <a:ea typeface="HG丸ｺﾞｼｯｸM-PRO" panose="020F0600000000000000" pitchFamily="50" charset="-128"/>
                        </a:rPr>
                        <a:t>ドルに達したクラブに贈られる「寄付達成証」</a:t>
                      </a:r>
                      <a:endParaRPr kumimoji="1" lang="en-US" altLang="ja-JP" sz="20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3969581"/>
                  </a:ext>
                </a:extLst>
              </a:tr>
            </a:tbl>
          </a:graphicData>
        </a:graphic>
      </p:graphicFrame>
      <p:sp>
        <p:nvSpPr>
          <p:cNvPr id="8" name="テキスト ボックス 7">
            <a:extLst>
              <a:ext uri="{FF2B5EF4-FFF2-40B4-BE49-F238E27FC236}">
                <a16:creationId xmlns:a16="http://schemas.microsoft.com/office/drawing/2014/main" id="{1DF7EA4D-D4AF-4942-B95E-29005CDCCB3D}"/>
              </a:ext>
            </a:extLst>
          </p:cNvPr>
          <p:cNvSpPr txBox="1"/>
          <p:nvPr/>
        </p:nvSpPr>
        <p:spPr>
          <a:xfrm>
            <a:off x="251638" y="898040"/>
            <a:ext cx="11688724" cy="707886"/>
          </a:xfrm>
          <a:prstGeom prst="rect">
            <a:avLst/>
          </a:prstGeom>
          <a:solidFill>
            <a:schemeClr val="accent5">
              <a:lumMod val="20000"/>
              <a:lumOff val="80000"/>
            </a:schemeClr>
          </a:solidFill>
          <a:ln>
            <a:noFill/>
          </a:ln>
        </p:spPr>
        <p:txBody>
          <a:bodyPr wrap="square">
            <a:spAutoFit/>
          </a:bodyPr>
          <a:lstStyle/>
          <a:p>
            <a:r>
              <a:rPr lang="ja-JP" altLang="ja-JP" sz="2000" dirty="0">
                <a:effectLst/>
                <a:latin typeface="HG丸ｺﾞｼｯｸM-PRO" panose="020F0600000000000000" pitchFamily="50" charset="-128"/>
                <a:ea typeface="HG丸ｺﾞｼｯｸM-PRO" panose="020F0600000000000000" pitchFamily="50" charset="-128"/>
                <a:cs typeface="HGP明朝E" panose="02020900000000000000" pitchFamily="18" charset="-128"/>
              </a:rPr>
              <a:t>認証品としてバナーや感謝状が贈られます。バナーの認証状況は、「クラブのバナー認証レポート」で確認できます。</a:t>
            </a:r>
            <a:endParaRPr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8685051"/>
      </p:ext>
    </p:extLst>
  </p:cSld>
  <p:clrMapOvr>
    <a:masterClrMapping/>
  </p:clrMapOvr>
  <p:transition spd="slow" advTm="1327">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　本日、皆様にお伝えしたいこと！</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とをする為の基金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466725" y="1170533"/>
            <a:ext cx="10963275" cy="5539978"/>
          </a:xfrm>
          <a:prstGeom prst="rect">
            <a:avLst/>
          </a:prstGeom>
          <a:noFill/>
        </p:spPr>
        <p:txBody>
          <a:bodyPr wrap="square" rtlCol="0">
            <a:spAutoFit/>
          </a:bodyPr>
          <a:lstStyle/>
          <a:p>
            <a:pPr>
              <a:lnSpc>
                <a:spcPts val="3300"/>
              </a:lnSpc>
            </a:pPr>
            <a:r>
              <a:rPr lang="ja-JP" altLang="en-US" sz="2400" dirty="0">
                <a:latin typeface="HG丸ｺﾞｼｯｸM-PRO" panose="020F0600000000000000" pitchFamily="50" charset="-128"/>
                <a:ea typeface="HG丸ｺﾞｼｯｸM-PRO" panose="020F0600000000000000" pitchFamily="50" charset="-128"/>
              </a:rPr>
              <a:t>１．ロータリー財団への寄付はなぜ必要か？</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２．財団寄付の種類について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３．恒久基金に関する誤解？</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４．地区目標について</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５．財団寄付の認証について（個人・クラブ）</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r>
              <a:rPr lang="ja-JP" altLang="en-US" sz="2400" dirty="0">
                <a:latin typeface="HG丸ｺﾞｼｯｸM-PRO" panose="020F0600000000000000" pitchFamily="50" charset="-128"/>
                <a:ea typeface="HG丸ｺﾞｼｯｸM-PRO" panose="020F0600000000000000" pitchFamily="50" charset="-128"/>
              </a:rPr>
              <a:t>６．本日のまとめ</a:t>
            </a: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70400" y="5864126"/>
            <a:ext cx="3169200" cy="797371"/>
          </a:xfrm>
          <a:prstGeom prst="rect">
            <a:avLst/>
          </a:prstGeom>
        </p:spPr>
      </p:pic>
    </p:spTree>
    <p:extLst>
      <p:ext uri="{BB962C8B-B14F-4D97-AF65-F5344CB8AC3E}">
        <p14:creationId xmlns:p14="http://schemas.microsoft.com/office/powerpoint/2010/main" val="3477158315"/>
      </p:ext>
    </p:extLst>
  </p:cSld>
  <p:clrMapOvr>
    <a:masterClrMapping/>
  </p:clrMapOvr>
  <p:transition spd="slow" advTm="19322">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タイトル 1">
            <a:extLst>
              <a:ext uri="{FF2B5EF4-FFF2-40B4-BE49-F238E27FC236}">
                <a16:creationId xmlns:a16="http://schemas.microsoft.com/office/drawing/2014/main" id="{334D9807-DF90-43A6-807B-2D0393110356}"/>
              </a:ext>
            </a:extLst>
          </p:cNvPr>
          <p:cNvSpPr txBox="1">
            <a:spLocks/>
          </p:cNvSpPr>
          <p:nvPr/>
        </p:nvSpPr>
        <p:spPr bwMode="auto">
          <a:xfrm>
            <a:off x="777875" y="2036620"/>
            <a:ext cx="11083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 ロータリー財団の協力団体</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pP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＊「特定公益増進法人」への寄付金として取り扱われ、税制上の</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800" dirty="0">
                <a:solidFill>
                  <a:srgbClr val="C00000"/>
                </a:solidFill>
                <a:latin typeface="HG丸ｺﾞｼｯｸM-PRO" panose="020F0600000000000000" pitchFamily="50" charset="-128"/>
                <a:ea typeface="HG丸ｺﾞｼｯｸM-PRO" panose="020F0600000000000000" pitchFamily="50" charset="-128"/>
                <a:cs typeface="Meiryo UI" pitchFamily="50" charset="-128"/>
              </a:rPr>
              <a:t>優遇措置</a:t>
            </a:r>
            <a:r>
              <a:rPr kumimoji="0" lang="ja-JP" altLang="en-US" sz="2800" dirty="0">
                <a:latin typeface="HG丸ｺﾞｼｯｸM-PRO" panose="020F0600000000000000" pitchFamily="50" charset="-128"/>
                <a:ea typeface="HG丸ｺﾞｼｯｸM-PRO" panose="020F0600000000000000" pitchFamily="50" charset="-128"/>
                <a:cs typeface="Meiryo UI" pitchFamily="50" charset="-128"/>
              </a:rPr>
              <a:t>の対象</a:t>
            </a:r>
            <a:endParaRPr kumimoji="0" lang="en-US" altLang="ja-JP" sz="2800" dirty="0">
              <a:latin typeface="HG丸ｺﾞｼｯｸM-PRO" panose="020F0600000000000000" pitchFamily="50" charset="-128"/>
              <a:ea typeface="HG丸ｺﾞｼｯｸM-PRO" panose="020F0600000000000000" pitchFamily="50" charset="-128"/>
              <a:cs typeface="Meiryo UI" pitchFamily="50" charset="-128"/>
            </a:endParaRPr>
          </a:p>
          <a:p>
            <a:pPr eaLnBrk="0" hangingPunct="0">
              <a:lnSpc>
                <a:spcPct val="150000"/>
              </a:lnSpc>
              <a:spcBef>
                <a:spcPts val="1266"/>
              </a:spcBef>
            </a:pPr>
            <a:r>
              <a:rPr kumimoji="0" lang="en-US" altLang="ja-JP" sz="2800" dirty="0">
                <a:latin typeface="HG丸ｺﾞｼｯｸM-PRO" panose="020F0600000000000000" pitchFamily="50" charset="-128"/>
                <a:ea typeface="HG丸ｺﾞｼｯｸM-PRO" panose="020F0600000000000000" pitchFamily="50" charset="-128"/>
                <a:cs typeface="Meiryo UI" pitchFamily="50" charset="-128"/>
              </a:rPr>
              <a:t>    </a:t>
            </a:r>
            <a:endParaRPr lang="ja-JP" altLang="en-US" sz="28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タイトル 1">
            <a:extLst>
              <a:ext uri="{FF2B5EF4-FFF2-40B4-BE49-F238E27FC236}">
                <a16:creationId xmlns:a16="http://schemas.microsoft.com/office/drawing/2014/main" id="{9468859F-E46F-45EE-991D-A453C0F950A3}"/>
              </a:ext>
            </a:extLst>
          </p:cNvPr>
          <p:cNvSpPr txBox="1">
            <a:spLocks/>
          </p:cNvSpPr>
          <p:nvPr/>
        </p:nvSpPr>
        <p:spPr bwMode="auto">
          <a:xfrm>
            <a:off x="180975" y="1128049"/>
            <a:ext cx="8861425" cy="71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4" tIns="45588" rIns="91174" bIns="45588"/>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0" hangingPunct="0"/>
            <a:r>
              <a:rPr kumimoji="0" lang="ja-JP" altLang="en-US" sz="3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公益財団法人 ロータリー日本財団</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r>
              <a:rPr kumimoji="0" lang="en-US" altLang="ja-JP"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2010.12.24</a:t>
            </a:r>
            <a:r>
              <a:rPr kumimoji="0" lang="ja-JP" altLang="en-US" sz="22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rPr>
              <a:t>）</a:t>
            </a:r>
            <a:endParaRPr kumimoji="0"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吹き出し: 角を丸めた四角形 7">
            <a:extLst>
              <a:ext uri="{FF2B5EF4-FFF2-40B4-BE49-F238E27FC236}">
                <a16:creationId xmlns:a16="http://schemas.microsoft.com/office/drawing/2014/main" id="{D9A98A55-FC6E-4B0B-BC1F-75E2A249A892}"/>
              </a:ext>
            </a:extLst>
          </p:cNvPr>
          <p:cNvSpPr/>
          <p:nvPr/>
        </p:nvSpPr>
        <p:spPr>
          <a:xfrm>
            <a:off x="5753100" y="4053350"/>
            <a:ext cx="5727700" cy="622300"/>
          </a:xfrm>
          <a:prstGeom prst="wedgeRoundRectCallout">
            <a:avLst>
              <a:gd name="adj1" fmla="val 16067"/>
              <a:gd name="adj2" fmla="val -779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2800" dirty="0">
                <a:solidFill>
                  <a:srgbClr val="FF0000"/>
                </a:solidFill>
                <a:latin typeface="HG丸ｺﾞｼｯｸM-PRO" panose="020F0600000000000000" pitchFamily="50" charset="-128"/>
                <a:ea typeface="HG丸ｺﾞｼｯｸM-PRO" panose="020F0600000000000000" pitchFamily="50" charset="-128"/>
                <a:cs typeface="Meiryo UI" pitchFamily="50" charset="-128"/>
              </a:rPr>
              <a:t>「所得控除」または「税額控除」</a:t>
            </a:r>
            <a:endParaRPr kumimoji="1" lang="ja-JP" altLang="en-US" sz="2800" dirty="0">
              <a:solidFill>
                <a:srgbClr val="FF0000"/>
              </a:solidFill>
            </a:endParaRPr>
          </a:p>
        </p:txBody>
      </p:sp>
      <p:sp>
        <p:nvSpPr>
          <p:cNvPr id="9" name="正方形/長方形 8">
            <a:extLst>
              <a:ext uri="{FF2B5EF4-FFF2-40B4-BE49-F238E27FC236}">
                <a16:creationId xmlns:a16="http://schemas.microsoft.com/office/drawing/2014/main" id="{B5E8B34F-7882-4B40-84D9-D30DB2669783}"/>
              </a:ext>
            </a:extLst>
          </p:cNvPr>
          <p:cNvSpPr/>
          <p:nvPr/>
        </p:nvSpPr>
        <p:spPr>
          <a:xfrm>
            <a:off x="5438774" y="4872180"/>
            <a:ext cx="6600826" cy="1507839"/>
          </a:xfrm>
          <a:prstGeom prst="rect">
            <a:avLst/>
          </a:prstGeom>
          <a:solidFill>
            <a:schemeClr val="accent5">
              <a:lumMod val="20000"/>
              <a:lumOff val="80000"/>
            </a:schemeClr>
          </a:solidFill>
          <a:ln>
            <a:noFill/>
          </a:ln>
        </p:spPr>
        <p:txBody>
          <a:bodyPr wrap="square" lIns="91174" tIns="45588" rIns="91174" bIns="45588">
            <a:spAutoFit/>
          </a:bodyPr>
          <a:lstStyle/>
          <a:p>
            <a:pPr defTabSz="912199"/>
            <a:r>
              <a:rPr lang="ja-JP" altLang="en-US" sz="2400" u="sng" dirty="0">
                <a:latin typeface="HG丸ｺﾞｼｯｸM-PRO" panose="020F0600000000000000" pitchFamily="50" charset="-128"/>
                <a:ea typeface="HG丸ｺﾞｼｯｸM-PRO" panose="020F0600000000000000" pitchFamily="50" charset="-128"/>
              </a:rPr>
              <a:t>確定申告用領収証の発送時期（所属クラブ宛）</a:t>
            </a:r>
            <a:endParaRPr lang="en-US" altLang="ja-JP" sz="2400" u="sng"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月分　翌年</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月末</a:t>
            </a:r>
            <a:endParaRPr lang="en-US" altLang="ja-JP" sz="2400" dirty="0">
              <a:latin typeface="HG丸ｺﾞｼｯｸM-PRO" panose="020F0600000000000000" pitchFamily="50" charset="-128"/>
              <a:ea typeface="HG丸ｺﾞｼｯｸM-PRO" panose="020F0600000000000000" pitchFamily="50" charset="-128"/>
            </a:endParaRPr>
          </a:p>
          <a:p>
            <a:pPr algn="ctr" defTabSz="912199">
              <a:spcBef>
                <a:spcPts val="1200"/>
              </a:spcBef>
            </a:pPr>
            <a:r>
              <a:rPr lang="en-US" altLang="ja-JP" sz="2400" dirty="0">
                <a:latin typeface="HG丸ｺﾞｼｯｸM-PRO" panose="020F0600000000000000" pitchFamily="50" charset="-128"/>
                <a:ea typeface="HG丸ｺﾞｼｯｸM-PRO" panose="020F0600000000000000" pitchFamily="50" charset="-128"/>
              </a:rPr>
              <a:t>         1</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月分　 同年</a:t>
            </a:r>
            <a:r>
              <a:rPr lang="en-US" altLang="ja-JP" sz="2400" dirty="0">
                <a:latin typeface="HG丸ｺﾞｼｯｸM-PRO" panose="020F0600000000000000" pitchFamily="50" charset="-128"/>
                <a:ea typeface="HG丸ｺﾞｼｯｸM-PRO" panose="020F0600000000000000" pitchFamily="50" charset="-128"/>
              </a:rPr>
              <a:t>7</a:t>
            </a:r>
            <a:r>
              <a:rPr lang="ja-JP" altLang="en-US" sz="2400" dirty="0">
                <a:latin typeface="HG丸ｺﾞｼｯｸM-PRO" panose="020F0600000000000000" pitchFamily="50" charset="-128"/>
                <a:ea typeface="HG丸ｺﾞｼｯｸM-PRO" panose="020F0600000000000000" pitchFamily="50" charset="-128"/>
              </a:rPr>
              <a:t>月末</a:t>
            </a:r>
          </a:p>
        </p:txBody>
      </p:sp>
      <p:pic>
        <p:nvPicPr>
          <p:cNvPr id="7" name="図 6">
            <a:extLst>
              <a:ext uri="{FF2B5EF4-FFF2-40B4-BE49-F238E27FC236}">
                <a16:creationId xmlns:a16="http://schemas.microsoft.com/office/drawing/2014/main" id="{441A4563-4B7D-4A9A-9338-291570C68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423" y="4559015"/>
            <a:ext cx="1379946" cy="1282729"/>
          </a:xfrm>
          <a:prstGeom prst="rect">
            <a:avLst/>
          </a:prstGeom>
        </p:spPr>
      </p:pic>
      <p:pic>
        <p:nvPicPr>
          <p:cNvPr id="10" name="図 9">
            <a:extLst>
              <a:ext uri="{FF2B5EF4-FFF2-40B4-BE49-F238E27FC236}">
                <a16:creationId xmlns:a16="http://schemas.microsoft.com/office/drawing/2014/main" id="{6F0D35B9-785B-4260-B88D-0867530BB4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9011" y="4559015"/>
            <a:ext cx="1379945" cy="1248126"/>
          </a:xfrm>
          <a:prstGeom prst="rect">
            <a:avLst/>
          </a:prstGeom>
        </p:spPr>
      </p:pic>
    </p:spTree>
    <p:extLst>
      <p:ext uri="{BB962C8B-B14F-4D97-AF65-F5344CB8AC3E}">
        <p14:creationId xmlns:p14="http://schemas.microsoft.com/office/powerpoint/2010/main" val="2223890365"/>
      </p:ext>
    </p:extLst>
  </p:cSld>
  <p:clrMapOvr>
    <a:masterClrMapping/>
  </p:clrMapOvr>
  <p:transition spd="slow" advTm="10857">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５．財団寄付の認証について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2" name="表 4">
            <a:extLst>
              <a:ext uri="{FF2B5EF4-FFF2-40B4-BE49-F238E27FC236}">
                <a16:creationId xmlns:a16="http://schemas.microsoft.com/office/drawing/2014/main" id="{2BA8C006-755B-4338-B4CE-B48B81D1FB44}"/>
              </a:ext>
            </a:extLst>
          </p:cNvPr>
          <p:cNvGraphicFramePr>
            <a:graphicFrameLocks noGrp="1"/>
          </p:cNvGraphicFramePr>
          <p:nvPr>
            <p:extLst>
              <p:ext uri="{D42A27DB-BD31-4B8C-83A1-F6EECF244321}">
                <p14:modId xmlns:p14="http://schemas.microsoft.com/office/powerpoint/2010/main" val="3062321679"/>
              </p:ext>
            </p:extLst>
          </p:nvPr>
        </p:nvGraphicFramePr>
        <p:xfrm>
          <a:off x="180975" y="1013463"/>
          <a:ext cx="11695591" cy="5475259"/>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678650">
                <a:tc>
                  <a:txBody>
                    <a:bodyPr/>
                    <a:lstStyle/>
                    <a:p>
                      <a:pPr algn="ctr">
                        <a:lnSpc>
                          <a:spcPct val="15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方法</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2742235">
                <a:tc>
                  <a:txBody>
                    <a:bodyPr/>
                    <a:lstStyle/>
                    <a:p>
                      <a:pPr algn="ctr">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銀行振込</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寄付分類を決める</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寄付送金明細書を記入する</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寄付金を「公益財団法人ロータリー日本財団」に</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振り込む</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2054374">
                <a:tc>
                  <a:txBody>
                    <a:bodyPr/>
                    <a:lstStyle/>
                    <a:p>
                      <a:pPr algn="ctr">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オンライン</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0" dirty="0">
                          <a:solidFill>
                            <a:schemeClr val="tx1"/>
                          </a:solidFill>
                          <a:latin typeface="HG丸ｺﾞｼｯｸM-PRO" panose="020F0600000000000000" pitchFamily="50" charset="-128"/>
                          <a:ea typeface="HG丸ｺﾞｼｯｸM-PRO" panose="020F0600000000000000" pitchFamily="50" charset="-128"/>
                        </a:rPr>
                        <a:t>My ROTARY</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で手続き（</a:t>
                      </a:r>
                      <a:r>
                        <a:rPr kumimoji="1" lang="ja-JP" altLang="en-US" sz="2800" b="0" u="sng" dirty="0">
                          <a:solidFill>
                            <a:srgbClr val="FF0000"/>
                          </a:solidFill>
                          <a:latin typeface="HG丸ｺﾞｼｯｸM-PRO" panose="020F0600000000000000" pitchFamily="50" charset="-128"/>
                          <a:ea typeface="HG丸ｺﾞｼｯｸM-PRO" panose="020F0600000000000000" pitchFamily="50" charset="-128"/>
                        </a:rPr>
                        <a:t>クレジットカード決済</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税制上の優遇措置を受けるために、手続き画面で</a:t>
                      </a:r>
                      <a:endParaRPr kumimoji="1" lang="en-US" altLang="ja-JP" sz="2800" b="0" dirty="0">
                        <a:solidFill>
                          <a:srgbClr val="C00000"/>
                        </a:solidFill>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2800" b="0" dirty="0">
                          <a:solidFill>
                            <a:srgbClr val="C00000"/>
                          </a:solidFill>
                          <a:highlight>
                            <a:srgbClr val="FFFF00"/>
                          </a:highlight>
                          <a:latin typeface="HG丸ｺﾞｼｯｸM-PRO" panose="020F0600000000000000" pitchFamily="50" charset="-128"/>
                          <a:ea typeface="HG丸ｺﾞｼｯｸM-PRO" panose="020F0600000000000000" pitchFamily="50" charset="-128"/>
                        </a:rPr>
                        <a:t>国は日本</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2800" b="0" dirty="0">
                          <a:solidFill>
                            <a:srgbClr val="C00000"/>
                          </a:solidFill>
                          <a:highlight>
                            <a:srgbClr val="FFFF00"/>
                          </a:highlight>
                          <a:latin typeface="HG丸ｺﾞｼｯｸM-PRO" panose="020F0600000000000000" pitchFamily="50" charset="-128"/>
                          <a:ea typeface="HG丸ｺﾞｼｯｸM-PRO" panose="020F0600000000000000" pitchFamily="50" charset="-128"/>
                        </a:rPr>
                        <a:t>通貨は円</a:t>
                      </a:r>
                      <a:r>
                        <a:rPr kumimoji="1" lang="ja-JP" altLang="en-US" sz="2800" b="0" dirty="0">
                          <a:solidFill>
                            <a:srgbClr val="C00000"/>
                          </a:solidFill>
                          <a:latin typeface="HG丸ｺﾞｼｯｸM-PRO" panose="020F0600000000000000" pitchFamily="50" charset="-128"/>
                          <a:ea typeface="HG丸ｺﾞｼｯｸM-PRO" panose="020F0600000000000000" pitchFamily="50" charset="-128"/>
                        </a:rPr>
                        <a:t>を 選択する</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bl>
          </a:graphicData>
        </a:graphic>
      </p:graphicFrame>
    </p:spTree>
    <p:extLst>
      <p:ext uri="{BB962C8B-B14F-4D97-AF65-F5344CB8AC3E}">
        <p14:creationId xmlns:p14="http://schemas.microsoft.com/office/powerpoint/2010/main" val="1473060766"/>
      </p:ext>
    </p:extLst>
  </p:cSld>
  <p:clrMapOvr>
    <a:masterClrMapping/>
  </p:clrMapOvr>
  <p:transition spd="slow" advTm="47232">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（番外編）ロータリー・クレジットカード</a:t>
            </a:r>
          </a:p>
        </p:txBody>
      </p:sp>
      <p:sp>
        <p:nvSpPr>
          <p:cNvPr id="5" name="テキスト ボックス 4">
            <a:extLst>
              <a:ext uri="{FF2B5EF4-FFF2-40B4-BE49-F238E27FC236}">
                <a16:creationId xmlns:a16="http://schemas.microsoft.com/office/drawing/2014/main" id="{538650E1-2DA8-4B24-9223-5DB56ADBB309}"/>
              </a:ext>
            </a:extLst>
          </p:cNvPr>
          <p:cNvSpPr txBox="1"/>
          <p:nvPr/>
        </p:nvSpPr>
        <p:spPr>
          <a:xfrm>
            <a:off x="180975" y="1042013"/>
            <a:ext cx="11177256" cy="1405193"/>
          </a:xfrm>
          <a:prstGeom prst="rect">
            <a:avLst/>
          </a:prstGeom>
          <a:solidFill>
            <a:schemeClr val="accent5">
              <a:lumMod val="20000"/>
              <a:lumOff val="80000"/>
            </a:schemeClr>
          </a:solidFill>
        </p:spPr>
        <p:txBody>
          <a:bodyPr wrap="square">
            <a:spAutoFit/>
          </a:bodyPr>
          <a:lstStyle/>
          <a:p>
            <a:pPr algn="l" rtl="0">
              <a:lnSpc>
                <a:spcPct val="150000"/>
              </a:lnSpc>
            </a:pP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カード利用金額に応じて、ポリオ根絶の活動資金を支援できます。</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年にこのプログラムが開始されて以来、既に</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860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万米ドルが財団に寄付され、そのうち</a:t>
            </a:r>
            <a:r>
              <a:rPr lang="en-US" altLang="ja-JP" sz="2000" b="0" i="0" dirty="0">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万ドルが</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ポリオ</a:t>
            </a:r>
            <a:r>
              <a:rPr lang="ja-JP" altLang="en-US" sz="2000" b="1" dirty="0">
                <a:solidFill>
                  <a:srgbClr val="C00000"/>
                </a:solidFill>
                <a:latin typeface="HG丸ｺﾞｼｯｸM-PRO" panose="020F0600000000000000" pitchFamily="50" charset="-128"/>
                <a:ea typeface="HG丸ｺﾞｼｯｸM-PRO" panose="020F0600000000000000" pitchFamily="50" charset="-128"/>
              </a:rPr>
              <a:t>根絶</a:t>
            </a:r>
            <a:r>
              <a:rPr lang="ja-JP" altLang="en-US" sz="2000" b="1" i="0" u="none" strike="noStrike" dirty="0">
                <a:solidFill>
                  <a:srgbClr val="C00000"/>
                </a:solidFill>
                <a:effectLst/>
                <a:latin typeface="HG丸ｺﾞｼｯｸM-PRO" panose="020F0600000000000000" pitchFamily="50" charset="-128"/>
                <a:ea typeface="HG丸ｺﾞｼｯｸM-PRO" panose="020F0600000000000000" pitchFamily="50" charset="-128"/>
              </a:rPr>
              <a:t>活動</a:t>
            </a:r>
            <a:r>
              <a:rPr lang="ja-JP" altLang="en-US" sz="2000" b="0" i="0" dirty="0">
                <a:solidFill>
                  <a:srgbClr val="000000"/>
                </a:solidFill>
                <a:effectLst/>
                <a:latin typeface="HG丸ｺﾞｼｯｸM-PRO" panose="020F0600000000000000" pitchFamily="50" charset="-128"/>
                <a:ea typeface="HG丸ｺﾞｼｯｸM-PRO" panose="020F0600000000000000" pitchFamily="50" charset="-128"/>
              </a:rPr>
              <a:t>に役立てられました。</a:t>
            </a:r>
          </a:p>
        </p:txBody>
      </p:sp>
      <p:sp>
        <p:nvSpPr>
          <p:cNvPr id="4" name="テキスト ボックス 3">
            <a:extLst>
              <a:ext uri="{FF2B5EF4-FFF2-40B4-BE49-F238E27FC236}">
                <a16:creationId xmlns:a16="http://schemas.microsoft.com/office/drawing/2014/main" id="{965F98BC-6545-4588-ACAE-C36F255565A1}"/>
              </a:ext>
            </a:extLst>
          </p:cNvPr>
          <p:cNvSpPr txBox="1"/>
          <p:nvPr/>
        </p:nvSpPr>
        <p:spPr>
          <a:xfrm>
            <a:off x="457201" y="3602370"/>
            <a:ext cx="8746958" cy="1800475"/>
          </a:xfrm>
          <a:prstGeom prst="rect">
            <a:avLst/>
          </a:prstGeom>
          <a:noFill/>
        </p:spPr>
        <p:txBody>
          <a:bodyPr wrap="square" lIns="91421" tIns="45711" rIns="91421" bIns="45711" rtlCol="0">
            <a:spAutoFit/>
          </a:bodyPr>
          <a:lstStyle/>
          <a:p>
            <a:pPr marL="342900" indent="-342900">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クラブの預金口座を引落口座として指定することが出来る</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事前一報で高額利用が可能（</a:t>
            </a:r>
            <a:r>
              <a:rPr lang="en-US" altLang="ja-JP" sz="2400" dirty="0">
                <a:solidFill>
                  <a:srgbClr val="002060"/>
                </a:solidFill>
                <a:latin typeface="HG丸ｺﾞｼｯｸM-PRO" panose="020F0600000000000000" pitchFamily="50" charset="-128"/>
                <a:ea typeface="HG丸ｺﾞｼｯｸM-PRO" panose="020F0600000000000000" pitchFamily="50" charset="-128"/>
              </a:rPr>
              <a:t>1,000</a:t>
            </a:r>
            <a:r>
              <a:rPr lang="ja-JP" altLang="en-US" sz="2400" dirty="0">
                <a:solidFill>
                  <a:srgbClr val="002060"/>
                </a:solidFill>
                <a:latin typeface="HG丸ｺﾞｼｯｸM-PRO" panose="020F0600000000000000" pitchFamily="50" charset="-128"/>
                <a:ea typeface="HG丸ｺﾞｼｯｸM-PRO" panose="020F0600000000000000" pitchFamily="50" charset="-128"/>
              </a:rPr>
              <a:t>万円未満は不要）</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年会費無料</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spcBef>
                <a:spcPts val="600"/>
              </a:spcBef>
              <a:buFont typeface="Wingdings" panose="05000000000000000000" pitchFamily="2" charset="2"/>
              <a:buChar char="Ø"/>
            </a:pPr>
            <a:r>
              <a:rPr lang="ja-JP" altLang="en-US" sz="2400" dirty="0">
                <a:solidFill>
                  <a:srgbClr val="002060"/>
                </a:solidFill>
                <a:latin typeface="HG丸ｺﾞｼｯｸM-PRO" panose="020F0600000000000000" pitchFamily="50" charset="-128"/>
                <a:ea typeface="HG丸ｺﾞｼｯｸM-PRO" panose="020F0600000000000000" pitchFamily="50" charset="-128"/>
              </a:rPr>
              <a:t>ロータリークラブの運営に利用できる</a:t>
            </a:r>
            <a:endParaRPr lang="en-US" altLang="ja-JP" sz="2400" dirty="0">
              <a:solidFill>
                <a:srgbClr val="FF0000"/>
              </a:solidFill>
              <a:uFill>
                <a:solidFill>
                  <a:srgbClr val="FF0066"/>
                </a:solidFill>
              </a:u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BDBFF55-CFAA-424B-B1C7-BEC50462B366}"/>
              </a:ext>
            </a:extLst>
          </p:cNvPr>
          <p:cNvSpPr txBox="1"/>
          <p:nvPr/>
        </p:nvSpPr>
        <p:spPr>
          <a:xfrm>
            <a:off x="325353" y="2793965"/>
            <a:ext cx="6093994" cy="461665"/>
          </a:xfrm>
          <a:prstGeom prst="rect">
            <a:avLst/>
          </a:prstGeom>
          <a:noFill/>
        </p:spPr>
        <p:txBody>
          <a:bodyPr wrap="square">
            <a:spAutoFit/>
          </a:bodyPr>
          <a:lstStyle/>
          <a:p>
            <a:r>
              <a:rPr lang="ja-JP" altLang="en-US" sz="2400" b="1" dirty="0">
                <a:solidFill>
                  <a:schemeClr val="accent1">
                    <a:lumMod val="50000"/>
                  </a:schemeClr>
                </a:solidFill>
                <a:latin typeface="HG丸ｺﾞｼｯｸM-PRO" panose="020F0600000000000000" pitchFamily="50" charset="-128"/>
                <a:ea typeface="HG丸ｺﾞｼｯｸM-PRO" panose="020F0600000000000000" pitchFamily="50" charset="-128"/>
              </a:rPr>
              <a:t>ダイナースクラブ・コーポレイトカード</a:t>
            </a:r>
            <a:endParaRPr lang="en-US" altLang="ja-JP" sz="24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吹き出し: 四角形 7">
            <a:extLst>
              <a:ext uri="{FF2B5EF4-FFF2-40B4-BE49-F238E27FC236}">
                <a16:creationId xmlns:a16="http://schemas.microsoft.com/office/drawing/2014/main" id="{2DB3B3A1-F07F-42F5-A07C-6FC3CDB60E34}"/>
              </a:ext>
            </a:extLst>
          </p:cNvPr>
          <p:cNvSpPr/>
          <p:nvPr/>
        </p:nvSpPr>
        <p:spPr>
          <a:xfrm>
            <a:off x="2244388" y="5506611"/>
            <a:ext cx="7164307" cy="1198989"/>
          </a:xfrm>
          <a:prstGeom prst="wedgeRectCallout">
            <a:avLst>
              <a:gd name="adj1" fmla="val -29576"/>
              <a:gd name="adj2" fmla="val -59559"/>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・人頭分担金・世界大会　登録料</a:t>
            </a:r>
            <a:endParaRPr lang="en-US" altLang="ja-JP"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endParaRPr>
          </a:p>
          <a:p>
            <a:pPr>
              <a:spcBef>
                <a:spcPts val="600"/>
              </a:spcBef>
            </a:pPr>
            <a:r>
              <a:rPr lang="ja-JP" altLang="en-US" sz="2400" dirty="0">
                <a:solidFill>
                  <a:schemeClr val="tx1"/>
                </a:solidFill>
                <a:uFill>
                  <a:solidFill>
                    <a:srgbClr val="FF0066"/>
                  </a:solidFill>
                </a:uFill>
                <a:latin typeface="HG丸ｺﾞｼｯｸM-PRO" panose="020F0600000000000000" pitchFamily="50" charset="-128"/>
                <a:ea typeface="HG丸ｺﾞｼｯｸM-PRO" panose="020F0600000000000000" pitchFamily="50" charset="-128"/>
              </a:rPr>
              <a:t>・例会会場費支払い　・各懇親会支払　・その他</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AA198919-A569-4182-A0EB-F9DF440B0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6805" y="2226277"/>
            <a:ext cx="2547994" cy="1604653"/>
          </a:xfrm>
          <a:prstGeom prst="rect">
            <a:avLst/>
          </a:prstGeom>
        </p:spPr>
      </p:pic>
    </p:spTree>
    <p:extLst>
      <p:ext uri="{BB962C8B-B14F-4D97-AF65-F5344CB8AC3E}">
        <p14:creationId xmlns:p14="http://schemas.microsoft.com/office/powerpoint/2010/main" val="1620039694"/>
      </p:ext>
    </p:extLst>
  </p:cSld>
  <p:clrMapOvr>
    <a:masterClrMapping/>
  </p:clrMapOvr>
  <p:transition spd="slow" advTm="15849">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046C2F6A-A99A-48C5-B73C-DE24D3E27965}"/>
              </a:ext>
            </a:extLst>
          </p:cNvPr>
          <p:cNvPicPr>
            <a:picLocks noChangeAspect="1"/>
          </p:cNvPicPr>
          <p:nvPr/>
        </p:nvPicPr>
        <p:blipFill>
          <a:blip r:embed="rId3"/>
          <a:stretch>
            <a:fillRect/>
          </a:stretch>
        </p:blipFill>
        <p:spPr>
          <a:xfrm>
            <a:off x="180976" y="1500187"/>
            <a:ext cx="11858624" cy="4282047"/>
          </a:xfrm>
          <a:prstGeom prst="rect">
            <a:avLst/>
          </a:prstGeom>
        </p:spPr>
      </p:pic>
      <p:pic>
        <p:nvPicPr>
          <p:cNvPr id="6" name="図 5">
            <a:extLst>
              <a:ext uri="{FF2B5EF4-FFF2-40B4-BE49-F238E27FC236}">
                <a16:creationId xmlns:a16="http://schemas.microsoft.com/office/drawing/2014/main" id="{8A676B3F-374E-4866-928C-A6413AA5B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A423F074-9C0F-4BEF-B5D4-5A487C0BAC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8988" y="5901212"/>
            <a:ext cx="814649" cy="804388"/>
          </a:xfrm>
          <a:prstGeom prst="rect">
            <a:avLst/>
          </a:prstGeom>
        </p:spPr>
      </p:pic>
      <p:pic>
        <p:nvPicPr>
          <p:cNvPr id="9" name="図 8">
            <a:extLst>
              <a:ext uri="{FF2B5EF4-FFF2-40B4-BE49-F238E27FC236}">
                <a16:creationId xmlns:a16="http://schemas.microsoft.com/office/drawing/2014/main" id="{21EBEC5E-6893-42B7-BEC1-7D8CF4DD750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424000" y="5782234"/>
            <a:ext cx="3587024" cy="797371"/>
          </a:xfrm>
          <a:prstGeom prst="rect">
            <a:avLst/>
          </a:prstGeom>
        </p:spPr>
      </p:pic>
    </p:spTree>
    <p:extLst>
      <p:ext uri="{BB962C8B-B14F-4D97-AF65-F5344CB8AC3E}">
        <p14:creationId xmlns:p14="http://schemas.microsoft.com/office/powerpoint/2010/main" val="3993526807"/>
      </p:ext>
    </p:extLst>
  </p:cSld>
  <p:clrMapOvr>
    <a:masterClrMapping/>
  </p:clrMapOvr>
  <p:transition spd="slow" advTm="18543">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６．本日のまとめ　地区目標について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25483633"/>
              </p:ext>
            </p:extLst>
          </p:nvPr>
        </p:nvGraphicFramePr>
        <p:xfrm>
          <a:off x="405899" y="1082576"/>
          <a:ext cx="11512831" cy="4422481"/>
        </p:xfrm>
        <a:graphic>
          <a:graphicData uri="http://schemas.openxmlformats.org/drawingml/2006/table">
            <a:tbl>
              <a:tblPr firstRow="1" bandRow="1">
                <a:tableStyleId>{5C22544A-7EE6-4342-B048-85BDC9FD1C3A}</a:tableStyleId>
              </a:tblPr>
              <a:tblGrid>
                <a:gridCol w="4138961">
                  <a:extLst>
                    <a:ext uri="{9D8B030D-6E8A-4147-A177-3AD203B41FA5}">
                      <a16:colId xmlns:a16="http://schemas.microsoft.com/office/drawing/2014/main" val="319061171"/>
                    </a:ext>
                  </a:extLst>
                </a:gridCol>
                <a:gridCol w="7373870">
                  <a:extLst>
                    <a:ext uri="{9D8B030D-6E8A-4147-A177-3AD203B41FA5}">
                      <a16:colId xmlns:a16="http://schemas.microsoft.com/office/drawing/2014/main" val="2207289001"/>
                    </a:ext>
                  </a:extLst>
                </a:gridCol>
              </a:tblGrid>
              <a:tr h="579426">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寄付の分類</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目標</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579426">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7556324"/>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150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704729">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564350"/>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kumimoji="1" lang="en-US" altLang="ja-JP" sz="2800" b="1" dirty="0">
                          <a:solidFill>
                            <a:schemeClr val="accent1">
                              <a:lumMod val="50000"/>
                            </a:schemeClr>
                          </a:solidFill>
                          <a:latin typeface="HG丸ｺﾞｼｯｸM-PRO" panose="020F0600000000000000" pitchFamily="50" charset="-128"/>
                          <a:ea typeface="HG丸ｺﾞｼｯｸM-PRO" panose="020F0600000000000000" pitchFamily="50" charset="-128"/>
                        </a:rPr>
                        <a:t>50</a:t>
                      </a:r>
                      <a:r>
                        <a:rPr kumimoji="1" lang="ja-JP" altLang="en-US" sz="2800" b="1" dirty="0">
                          <a:solidFill>
                            <a:schemeClr val="accent1">
                              <a:lumMod val="50000"/>
                            </a:schemeClr>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chemeClr val="accent1">
                              <a:lumMod val="50000"/>
                            </a:schemeClr>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639725">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kumimoji="1" lang="ja-JP" altLang="en-US" sz="2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955998"/>
                  </a:ext>
                </a:extLst>
              </a:tr>
              <a:tr h="639725">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0</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ドル</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以上</a:t>
                      </a:r>
                      <a:r>
                        <a:rPr kumimoji="1" lang="ja-JP" altLang="en-US" sz="2800" b="0" dirty="0">
                          <a:solidFill>
                            <a:srgbClr val="FF0000"/>
                          </a:solidFill>
                          <a:latin typeface="HG丸ｺﾞｼｯｸM-PRO" panose="020F0600000000000000" pitchFamily="50" charset="-128"/>
                          <a:ea typeface="HG丸ｺﾞｼｯｸM-PRO" panose="020F0600000000000000" pitchFamily="50" charset="-128"/>
                        </a:rPr>
                        <a:t>／会員一人あたり</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5027491"/>
                  </a:ext>
                </a:extLst>
              </a:tr>
            </a:tbl>
          </a:graphicData>
        </a:graphic>
      </p:graphicFrame>
      <p:sp>
        <p:nvSpPr>
          <p:cNvPr id="6" name="矢印: 右 5">
            <a:extLst>
              <a:ext uri="{FF2B5EF4-FFF2-40B4-BE49-F238E27FC236}">
                <a16:creationId xmlns:a16="http://schemas.microsoft.com/office/drawing/2014/main" id="{5D8BE226-7E1F-4E01-8AB3-83FC8314E118}"/>
              </a:ext>
            </a:extLst>
          </p:cNvPr>
          <p:cNvSpPr/>
          <p:nvPr/>
        </p:nvSpPr>
        <p:spPr>
          <a:xfrm>
            <a:off x="4533010" y="2254432"/>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A67B3AC8-4E07-4237-87DB-1720DFA38CF8}"/>
              </a:ext>
            </a:extLst>
          </p:cNvPr>
          <p:cNvSpPr/>
          <p:nvPr/>
        </p:nvSpPr>
        <p:spPr>
          <a:xfrm>
            <a:off x="4533011" y="4833998"/>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C7BDDD4-9346-4FB8-9B60-75F47D276BB3}"/>
              </a:ext>
            </a:extLst>
          </p:cNvPr>
          <p:cNvSpPr/>
          <p:nvPr/>
        </p:nvSpPr>
        <p:spPr>
          <a:xfrm>
            <a:off x="4533011" y="3518324"/>
            <a:ext cx="1041991" cy="606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B778036-B430-4D6D-905C-DCA303F81E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99" y="1892299"/>
            <a:ext cx="814649" cy="805689"/>
          </a:xfrm>
          <a:prstGeom prst="rect">
            <a:avLst/>
          </a:prstGeom>
        </p:spPr>
      </p:pic>
      <p:pic>
        <p:nvPicPr>
          <p:cNvPr id="10" name="図 9">
            <a:extLst>
              <a:ext uri="{FF2B5EF4-FFF2-40B4-BE49-F238E27FC236}">
                <a16:creationId xmlns:a16="http://schemas.microsoft.com/office/drawing/2014/main" id="{CF829A43-A664-4656-AC32-C85140DC9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384" y="2963649"/>
            <a:ext cx="667678" cy="660334"/>
          </a:xfrm>
          <a:prstGeom prst="rect">
            <a:avLst/>
          </a:prstGeom>
        </p:spPr>
      </p:pic>
      <p:pic>
        <p:nvPicPr>
          <p:cNvPr id="11" name="図 10">
            <a:extLst>
              <a:ext uri="{FF2B5EF4-FFF2-40B4-BE49-F238E27FC236}">
                <a16:creationId xmlns:a16="http://schemas.microsoft.com/office/drawing/2014/main" id="{F38ACD1A-149B-43C3-9186-914358A927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180" y="4630116"/>
            <a:ext cx="1041992" cy="1028868"/>
          </a:xfrm>
          <a:prstGeom prst="rect">
            <a:avLst/>
          </a:prstGeom>
        </p:spPr>
      </p:pic>
      <p:pic>
        <p:nvPicPr>
          <p:cNvPr id="14" name="図 13">
            <a:extLst>
              <a:ext uri="{FF2B5EF4-FFF2-40B4-BE49-F238E27FC236}">
                <a16:creationId xmlns:a16="http://schemas.microsoft.com/office/drawing/2014/main" id="{21EBEC5E-6893-42B7-BEC1-7D8CF4DD750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68000" y="5908229"/>
            <a:ext cx="3471600" cy="797371"/>
          </a:xfrm>
          <a:prstGeom prst="rect">
            <a:avLst/>
          </a:prstGeom>
        </p:spPr>
      </p:pic>
    </p:spTree>
    <p:extLst>
      <p:ext uri="{BB962C8B-B14F-4D97-AF65-F5344CB8AC3E}">
        <p14:creationId xmlns:p14="http://schemas.microsoft.com/office/powerpoint/2010/main" val="1208988216"/>
      </p:ext>
    </p:extLst>
  </p:cSld>
  <p:clrMapOvr>
    <a:masterClrMapping/>
  </p:clrMapOvr>
  <p:transition spd="slow" advTm="6282">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EC4F3F-DA2A-4D04-AAEE-7C629A0DA05A}"/>
              </a:ext>
            </a:extLst>
          </p:cNvPr>
          <p:cNvSpPr txBox="1"/>
          <p:nvPr/>
        </p:nvSpPr>
        <p:spPr>
          <a:xfrm>
            <a:off x="495759" y="2846762"/>
            <a:ext cx="11171104" cy="2003112"/>
          </a:xfrm>
          <a:prstGeom prst="rect">
            <a:avLst/>
          </a:prstGeom>
          <a:noFill/>
          <a:ln>
            <a:noFill/>
          </a:ln>
        </p:spPr>
        <p:txBody>
          <a:bodyPr wrap="square" rtlCol="0">
            <a:spAutoFit/>
          </a:bodyPr>
          <a:lstStyle/>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皆様からの財団寄付が、　　　　　　　　　　　　地域社会や世界での奉仕活動を支える</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ct val="0"/>
              </a:spcBef>
              <a:spcAft>
                <a:spcPts val="450"/>
              </a:spcAft>
            </a:pPr>
            <a:r>
              <a:rPr lang="ja-JP" altLang="en-US"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財源となります！</a:t>
            </a:r>
            <a:endParaRPr lang="en-US" altLang="ja-JP" sz="4000" b="1" dirty="0">
              <a:solidFill>
                <a:schemeClr val="accent5">
                  <a:lumMod val="7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C05DBEF-C9F3-4932-B60C-5D360588135B}"/>
              </a:ext>
            </a:extLst>
          </p:cNvPr>
          <p:cNvSpPr txBox="1"/>
          <p:nvPr/>
        </p:nvSpPr>
        <p:spPr>
          <a:xfrm>
            <a:off x="1135990" y="1476210"/>
            <a:ext cx="9890642" cy="871392"/>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ご清聴、有難うございました！</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a:extLst>
              <a:ext uri="{FF2B5EF4-FFF2-40B4-BE49-F238E27FC236}">
                <a16:creationId xmlns:a16="http://schemas.microsoft.com/office/drawing/2014/main" id="{8C4888FB-7963-4C41-8A42-2419AB574708}"/>
              </a:ext>
            </a:extLst>
          </p:cNvPr>
          <p:cNvSpPr txBox="1"/>
          <p:nvPr/>
        </p:nvSpPr>
        <p:spPr>
          <a:xfrm>
            <a:off x="722752" y="4887676"/>
            <a:ext cx="10746495" cy="1323439"/>
          </a:xfrm>
          <a:prstGeom prst="rect">
            <a:avLst/>
          </a:prstGeom>
          <a:noFill/>
        </p:spPr>
        <p:txBody>
          <a:bodyPr wrap="square">
            <a:spAutoFit/>
          </a:bodyPr>
          <a:lstStyle/>
          <a:p>
            <a:pPr marL="0" marR="0" lvl="0" indent="0" algn="ctr" defTabSz="914400" rtl="0" eaLnBrk="1" fontAlgn="auto" latinLnBrk="0" hangingPunct="1">
              <a:spcBef>
                <a:spcPct val="0"/>
              </a:spcBef>
              <a:spcAft>
                <a:spcPts val="450"/>
              </a:spcAft>
              <a:buClrTx/>
              <a:buSzTx/>
              <a:buFontTx/>
              <a:buNone/>
              <a:tabLst/>
              <a:defRPr/>
            </a:pPr>
            <a:r>
              <a:rPr kumimoji="1" lang="ja-JP" alt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今後ともロータリー財団への御理解と御協力をお願い致します！</a:t>
            </a:r>
            <a:endParaRPr kumimoji="1" lang="en-US" altLang="ja-JP"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88800" y="400701"/>
            <a:ext cx="3557544" cy="797371"/>
          </a:xfrm>
          <a:prstGeom prst="rect">
            <a:avLst/>
          </a:prstGeom>
        </p:spPr>
      </p:pic>
    </p:spTree>
    <p:extLst>
      <p:ext uri="{BB962C8B-B14F-4D97-AF65-F5344CB8AC3E}">
        <p14:creationId xmlns:p14="http://schemas.microsoft.com/office/powerpoint/2010/main" val="1417576758"/>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046C2F6A-A99A-48C5-B73C-DE24D3E27965}"/>
              </a:ext>
            </a:extLst>
          </p:cNvPr>
          <p:cNvPicPr>
            <a:picLocks noChangeAspect="1"/>
          </p:cNvPicPr>
          <p:nvPr/>
        </p:nvPicPr>
        <p:blipFill>
          <a:blip r:embed="rId3"/>
          <a:stretch>
            <a:fillRect/>
          </a:stretch>
        </p:blipFill>
        <p:spPr>
          <a:xfrm>
            <a:off x="180976" y="1500187"/>
            <a:ext cx="11858624" cy="4282047"/>
          </a:xfrm>
          <a:prstGeom prst="rect">
            <a:avLst/>
          </a:prstGeom>
        </p:spPr>
      </p:pic>
      <p:pic>
        <p:nvPicPr>
          <p:cNvPr id="6" name="図 5">
            <a:extLst>
              <a:ext uri="{FF2B5EF4-FFF2-40B4-BE49-F238E27FC236}">
                <a16:creationId xmlns:a16="http://schemas.microsoft.com/office/drawing/2014/main" id="{8A676B3F-374E-4866-928C-A6413AA5B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3710" y="5936280"/>
            <a:ext cx="855278" cy="717176"/>
          </a:xfrm>
          <a:prstGeom prst="rect">
            <a:avLst/>
          </a:prstGeom>
        </p:spPr>
      </p:pic>
      <p:pic>
        <p:nvPicPr>
          <p:cNvPr id="8" name="図 7">
            <a:extLst>
              <a:ext uri="{FF2B5EF4-FFF2-40B4-BE49-F238E27FC236}">
                <a16:creationId xmlns:a16="http://schemas.microsoft.com/office/drawing/2014/main" id="{A423F074-9C0F-4BEF-B5D4-5A487C0BAC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8988" y="5901212"/>
            <a:ext cx="814649" cy="804388"/>
          </a:xfrm>
          <a:prstGeom prst="rect">
            <a:avLst/>
          </a:prstGeom>
        </p:spPr>
      </p:pic>
      <p:pic>
        <p:nvPicPr>
          <p:cNvPr id="9" name="図 8">
            <a:extLst>
              <a:ext uri="{FF2B5EF4-FFF2-40B4-BE49-F238E27FC236}">
                <a16:creationId xmlns:a16="http://schemas.microsoft.com/office/drawing/2014/main" id="{21EBEC5E-6893-42B7-BEC1-7D8CF4DD750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971200" y="5901212"/>
            <a:ext cx="3039824" cy="678393"/>
          </a:xfrm>
          <a:prstGeom prst="rect">
            <a:avLst/>
          </a:prstGeom>
        </p:spPr>
      </p:pic>
    </p:spTree>
    <p:extLst>
      <p:ext uri="{BB962C8B-B14F-4D97-AF65-F5344CB8AC3E}">
        <p14:creationId xmlns:p14="http://schemas.microsoft.com/office/powerpoint/2010/main" val="1337823006"/>
      </p:ext>
    </p:extLst>
  </p:cSld>
  <p:clrMapOvr>
    <a:masterClrMapping/>
  </p:clrMapOvr>
  <p:transition spd="slow" advTm="18543">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r>
              <a:rPr lang="ja-JP" altLang="en-US" sz="2800" b="1" dirty="0">
                <a:solidFill>
                  <a:schemeClr val="accent1">
                    <a:lumMod val="75000"/>
                  </a:schemeClr>
                </a:solidFill>
                <a:latin typeface="HG丸ｺﾞｼｯｸM-PRO" panose="020F0600000000000000" pitchFamily="50" charset="-128"/>
                <a:ea typeface="HG丸ｺﾞｼｯｸM-PRO" panose="020F0600000000000000" pitchFamily="50" charset="-128"/>
              </a:rPr>
              <a:t>金</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C0C2C46-3E13-4185-A0B3-F2971D44666C}"/>
              </a:ext>
            </a:extLst>
          </p:cNvPr>
          <p:cNvSpPr txBox="1"/>
          <p:nvPr/>
        </p:nvSpPr>
        <p:spPr>
          <a:xfrm>
            <a:off x="762000" y="1254082"/>
            <a:ext cx="10963275" cy="2577629"/>
          </a:xfrm>
          <a:prstGeom prst="rect">
            <a:avLst/>
          </a:prstGeom>
          <a:noFill/>
        </p:spPr>
        <p:txBody>
          <a:bodyPr wrap="square" rtlCol="0">
            <a:spAutoFit/>
          </a:bodyPr>
          <a:lstStyle/>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60800" y="5860285"/>
            <a:ext cx="3478800" cy="797371"/>
          </a:xfrm>
          <a:prstGeom prst="rect">
            <a:avLst/>
          </a:prstGeom>
        </p:spPr>
      </p:pic>
      <p:pic>
        <p:nvPicPr>
          <p:cNvPr id="4" name="図 3">
            <a:extLst>
              <a:ext uri="{FF2B5EF4-FFF2-40B4-BE49-F238E27FC236}">
                <a16:creationId xmlns:a16="http://schemas.microsoft.com/office/drawing/2014/main" id="{3CDE2745-1E5D-294F-9DB9-A8A54F5558CE}"/>
              </a:ext>
            </a:extLst>
          </p:cNvPr>
          <p:cNvPicPr>
            <a:picLocks noChangeAspect="1"/>
          </p:cNvPicPr>
          <p:nvPr/>
        </p:nvPicPr>
        <p:blipFill>
          <a:blip r:embed="rId4"/>
          <a:stretch>
            <a:fillRect/>
          </a:stretch>
        </p:blipFill>
        <p:spPr>
          <a:xfrm>
            <a:off x="180974" y="1811215"/>
            <a:ext cx="11858625" cy="3499339"/>
          </a:xfrm>
          <a:prstGeom prst="rect">
            <a:avLst/>
          </a:prstGeom>
        </p:spPr>
      </p:pic>
    </p:spTree>
    <p:extLst>
      <p:ext uri="{BB962C8B-B14F-4D97-AF65-F5344CB8AC3E}">
        <p14:creationId xmlns:p14="http://schemas.microsoft.com/office/powerpoint/2010/main" val="1591845406"/>
      </p:ext>
    </p:extLst>
  </p:cSld>
  <p:clrMapOvr>
    <a:masterClrMapping/>
  </p:clrMapOvr>
  <p:transition spd="slow" advTm="18543">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3335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a:t>
            </a:r>
            <a:endParaRPr kumimoji="1" lang="ja-JP" altLang="en-US" sz="2800" b="1"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1955F313-4D32-4184-97A5-1FF699FDA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9225" y="1701919"/>
            <a:ext cx="2547938" cy="3166161"/>
          </a:xfrm>
          <a:prstGeom prst="rect">
            <a:avLst/>
          </a:prstGeom>
        </p:spPr>
      </p:pic>
      <p:sp>
        <p:nvSpPr>
          <p:cNvPr id="10" name="テキスト ボックス 9">
            <a:extLst>
              <a:ext uri="{FF2B5EF4-FFF2-40B4-BE49-F238E27FC236}">
                <a16:creationId xmlns:a16="http://schemas.microsoft.com/office/drawing/2014/main" id="{022BB597-B8C9-4E03-8B91-4B1B5D88E996}"/>
              </a:ext>
            </a:extLst>
          </p:cNvPr>
          <p:cNvSpPr txBox="1"/>
          <p:nvPr/>
        </p:nvSpPr>
        <p:spPr>
          <a:xfrm>
            <a:off x="902495" y="4988440"/>
            <a:ext cx="3857625" cy="1405193"/>
          </a:xfrm>
          <a:prstGeom prst="rect">
            <a:avLst/>
          </a:prstGeom>
          <a:noFill/>
        </p:spPr>
        <p:txBody>
          <a:bodyPr wrap="square">
            <a:spAutoFit/>
          </a:bodyPr>
          <a:lstStyle/>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solidFill>
                  <a:srgbClr val="0070C0"/>
                </a:solidFill>
                <a:latin typeface="HG丸ｺﾞｼｯｸM-PRO" panose="020F0600000000000000" pitchFamily="50" charset="-128"/>
                <a:ea typeface="HG丸ｺﾞｼｯｸM-PRO" panose="020F0600000000000000" pitchFamily="50" charset="-128"/>
              </a:rPr>
              <a:t>アーチ・クランフ</a:t>
            </a:r>
            <a:endParaRPr lang="en-US" altLang="ja-JP" sz="2000" dirty="0">
              <a:solidFill>
                <a:srgbClr val="0070C0"/>
              </a:solidFill>
              <a:latin typeface="HG丸ｺﾞｼｯｸM-PRO" panose="020F0600000000000000" pitchFamily="50" charset="-128"/>
              <a:ea typeface="HG丸ｺﾞｼｯｸM-PRO" panose="020F0600000000000000" pitchFamily="50" charset="-128"/>
            </a:endParaRP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ja-JP" altLang="en-US" sz="2000" dirty="0">
                <a:latin typeface="HG丸ｺﾞｼｯｸM-PRO" panose="020F0600000000000000" pitchFamily="50" charset="-128"/>
                <a:ea typeface="HG丸ｺﾞｼｯｸM-PRO" panose="020F0600000000000000" pitchFamily="50" charset="-128"/>
              </a:rPr>
              <a:t>クリーブランド</a:t>
            </a:r>
            <a:r>
              <a:rPr lang="en-US" altLang="ja-JP" sz="2000" dirty="0">
                <a:latin typeface="HG丸ｺﾞｼｯｸM-PRO" panose="020F0600000000000000" pitchFamily="50" charset="-128"/>
                <a:ea typeface="HG丸ｺﾞｼｯｸM-PRO" panose="020F0600000000000000" pitchFamily="50" charset="-128"/>
              </a:rPr>
              <a:t>RC</a:t>
            </a:r>
            <a:r>
              <a:rPr lang="ja-JP" altLang="en-US" sz="2000" dirty="0">
                <a:latin typeface="HG丸ｺﾞｼｯｸM-PRO" panose="020F0600000000000000" pitchFamily="50" charset="-128"/>
                <a:ea typeface="HG丸ｺﾞｼｯｸM-PRO" panose="020F0600000000000000" pitchFamily="50" charset="-128"/>
              </a:rPr>
              <a:t>の創立会員</a:t>
            </a:r>
          </a:p>
          <a:p>
            <a:pPr algn="ctr">
              <a:lnSpc>
                <a:spcPct val="150000"/>
              </a:lnSpc>
              <a:defRPr sz="3300">
                <a:effectLst>
                  <a:outerShdw blurRad="38100" dist="12700" dir="5400000" rotWithShape="0">
                    <a:srgbClr val="000000">
                      <a:alpha val="50000"/>
                    </a:srgbClr>
                  </a:outerShdw>
                </a:effectLst>
                <a:latin typeface="ヒラギノ丸ゴ Pro"/>
                <a:ea typeface="ヒラギノ丸ゴ Pro"/>
                <a:cs typeface="ヒラギノ丸ゴ Pro"/>
                <a:sym typeface="ヒラギノ丸ゴ Pro"/>
              </a:defRPr>
            </a:pPr>
            <a:r>
              <a:rPr lang="en-US" altLang="ja-JP" sz="2000" dirty="0">
                <a:latin typeface="HG丸ｺﾞｼｯｸM-PRO" panose="020F0600000000000000" pitchFamily="50" charset="-128"/>
                <a:ea typeface="HG丸ｺﾞｼｯｸM-PRO" panose="020F0600000000000000" pitchFamily="50" charset="-128"/>
              </a:rPr>
              <a:t>1917-18 RI</a:t>
            </a:r>
            <a:r>
              <a:rPr lang="ja-JP" altLang="en-US" sz="2000" dirty="0">
                <a:latin typeface="HG丸ｺﾞｼｯｸM-PRO" panose="020F0600000000000000" pitchFamily="50" charset="-128"/>
                <a:ea typeface="HG丸ｺﾞｼｯｸM-PRO" panose="020F0600000000000000" pitchFamily="50" charset="-128"/>
              </a:rPr>
              <a:t>会長</a:t>
            </a:r>
          </a:p>
        </p:txBody>
      </p:sp>
      <p:sp>
        <p:nvSpPr>
          <p:cNvPr id="13" name="テキスト ボックス 12">
            <a:extLst>
              <a:ext uri="{FF2B5EF4-FFF2-40B4-BE49-F238E27FC236}">
                <a16:creationId xmlns:a16="http://schemas.microsoft.com/office/drawing/2014/main" id="{0F6A1463-6CDA-474F-B86B-8726EE8C10B6}"/>
              </a:ext>
            </a:extLst>
          </p:cNvPr>
          <p:cNvSpPr txBox="1"/>
          <p:nvPr/>
        </p:nvSpPr>
        <p:spPr>
          <a:xfrm>
            <a:off x="4584278" y="3667569"/>
            <a:ext cx="7455322" cy="646331"/>
          </a:xfrm>
          <a:prstGeom prst="rect">
            <a:avLst/>
          </a:prstGeom>
          <a:noFill/>
        </p:spPr>
        <p:txBody>
          <a:bodyPr wrap="square">
            <a:spAutoFit/>
          </a:bodyPr>
          <a:lstStyle/>
          <a:p>
            <a:r>
              <a:rPr lang="en-US" altLang="ja-JP" sz="3200" dirty="0">
                <a:latin typeface="HG丸ｺﾞｼｯｸM-PRO" panose="020F0600000000000000" pitchFamily="50" charset="-128"/>
                <a:ea typeface="HG丸ｺﾞｼｯｸM-PRO" panose="020F0600000000000000" pitchFamily="50" charset="-128"/>
              </a:rPr>
              <a:t>『</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世界で</a:t>
            </a:r>
            <a:r>
              <a:rPr lang="ja-JP" altLang="en-US" sz="3600" b="1" u="sng" dirty="0">
                <a:solidFill>
                  <a:schemeClr val="accent1">
                    <a:lumMod val="75000"/>
                  </a:schemeClr>
                </a:solidFill>
                <a:latin typeface="HG丸ｺﾞｼｯｸM-PRO" panose="020F0600000000000000" pitchFamily="50" charset="-128"/>
                <a:ea typeface="HG丸ｺﾞｼｯｸM-PRO" panose="020F0600000000000000" pitchFamily="50" charset="-128"/>
              </a:rPr>
              <a:t>良いこと</a:t>
            </a:r>
            <a:r>
              <a:rPr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rPr>
              <a:t>をする為の基金</a:t>
            </a:r>
            <a:r>
              <a:rPr lang="en-US" altLang="ja-JP" sz="3200" dirty="0">
                <a:latin typeface="HG丸ｺﾞｼｯｸM-PRO" panose="020F0600000000000000" pitchFamily="50" charset="-128"/>
                <a:ea typeface="HG丸ｺﾞｼｯｸM-PRO" panose="020F0600000000000000" pitchFamily="50" charset="-128"/>
              </a:rPr>
              <a:t>』</a:t>
            </a:r>
            <a:endParaRPr lang="ja-JP" altLang="en-US" sz="3200" dirty="0"/>
          </a:p>
        </p:txBody>
      </p:sp>
      <p:sp>
        <p:nvSpPr>
          <p:cNvPr id="8" name="テキスト ボックス 7">
            <a:extLst>
              <a:ext uri="{FF2B5EF4-FFF2-40B4-BE49-F238E27FC236}">
                <a16:creationId xmlns:a16="http://schemas.microsoft.com/office/drawing/2014/main" id="{539B0D95-2EFC-4EBF-BDC8-F51C26599B9E}"/>
              </a:ext>
            </a:extLst>
          </p:cNvPr>
          <p:cNvSpPr txBox="1"/>
          <p:nvPr/>
        </p:nvSpPr>
        <p:spPr>
          <a:xfrm>
            <a:off x="5695950" y="2348613"/>
            <a:ext cx="4248150"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1917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アトランタ国際大会</a:t>
            </a:r>
          </a:p>
        </p:txBody>
      </p:sp>
      <p:sp>
        <p:nvSpPr>
          <p:cNvPr id="9" name="テキスト ボックス 8">
            <a:extLst>
              <a:ext uri="{FF2B5EF4-FFF2-40B4-BE49-F238E27FC236}">
                <a16:creationId xmlns:a16="http://schemas.microsoft.com/office/drawing/2014/main" id="{E46DC845-9286-43EF-ACAE-467BC1A3F040}"/>
              </a:ext>
            </a:extLst>
          </p:cNvPr>
          <p:cNvSpPr txBox="1"/>
          <p:nvPr/>
        </p:nvSpPr>
        <p:spPr>
          <a:xfrm>
            <a:off x="1197769" y="1166963"/>
            <a:ext cx="2990850"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ロータリー財団の父</a:t>
            </a:r>
          </a:p>
        </p:txBody>
      </p:sp>
      <p:pic>
        <p:nvPicPr>
          <p:cNvPr id="2" name="図 1">
            <a:extLst>
              <a:ext uri="{FF2B5EF4-FFF2-40B4-BE49-F238E27FC236}">
                <a16:creationId xmlns:a16="http://schemas.microsoft.com/office/drawing/2014/main" id="{6950F606-0543-71DF-C1FF-87EC6C8A3F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83200" y="5760634"/>
            <a:ext cx="3356400" cy="797371"/>
          </a:xfrm>
          <a:prstGeom prst="rect">
            <a:avLst/>
          </a:prstGeom>
        </p:spPr>
      </p:pic>
    </p:spTree>
    <p:extLst>
      <p:ext uri="{BB962C8B-B14F-4D97-AF65-F5344CB8AC3E}">
        <p14:creationId xmlns:p14="http://schemas.microsoft.com/office/powerpoint/2010/main" val="1619270493"/>
      </p:ext>
    </p:extLst>
  </p:cSld>
  <p:clrMapOvr>
    <a:masterClrMapping/>
  </p:clrMapOvr>
  <mc:AlternateContent xmlns:mc="http://schemas.openxmlformats.org/markup-compatibility/2006" xmlns:p14="http://schemas.microsoft.com/office/powerpoint/2010/main">
    <mc:Choice Requires="p14">
      <p:transition spd="slow" p14:dur="1250" advTm="25310">
        <p:pull/>
      </p:transition>
    </mc:Choice>
    <mc:Fallback xmlns="">
      <p:transition spd="slow" advTm="2531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１．ロータリー財団への寄付はなぜ必要か？ </a:t>
            </a:r>
          </a:p>
        </p:txBody>
      </p:sp>
      <p:pic>
        <p:nvPicPr>
          <p:cNvPr id="3" name="図 2">
            <a:extLst>
              <a:ext uri="{FF2B5EF4-FFF2-40B4-BE49-F238E27FC236}">
                <a16:creationId xmlns:a16="http://schemas.microsoft.com/office/drawing/2014/main" id="{DFFACF7D-C8A9-629C-E5E5-F908A6D12E13}"/>
              </a:ext>
            </a:extLst>
          </p:cNvPr>
          <p:cNvPicPr>
            <a:picLocks noChangeAspect="1"/>
          </p:cNvPicPr>
          <p:nvPr/>
        </p:nvPicPr>
        <p:blipFill>
          <a:blip r:embed="rId4"/>
          <a:stretch>
            <a:fillRect/>
          </a:stretch>
        </p:blipFill>
        <p:spPr>
          <a:xfrm>
            <a:off x="180975" y="967154"/>
            <a:ext cx="11858625" cy="5738446"/>
          </a:xfrm>
          <a:prstGeom prst="rect">
            <a:avLst/>
          </a:prstGeom>
        </p:spPr>
      </p:pic>
      <p:sp>
        <p:nvSpPr>
          <p:cNvPr id="2" name="右中かっこ 1">
            <a:extLst>
              <a:ext uri="{FF2B5EF4-FFF2-40B4-BE49-F238E27FC236}">
                <a16:creationId xmlns:a16="http://schemas.microsoft.com/office/drawing/2014/main" id="{34471513-C05E-741B-8F0F-7000069F0341}"/>
              </a:ext>
            </a:extLst>
          </p:cNvPr>
          <p:cNvSpPr/>
          <p:nvPr/>
        </p:nvSpPr>
        <p:spPr>
          <a:xfrm>
            <a:off x="10269415" y="3042138"/>
            <a:ext cx="439616" cy="28487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4" name="テキスト ボックス 3">
            <a:extLst>
              <a:ext uri="{FF2B5EF4-FFF2-40B4-BE49-F238E27FC236}">
                <a16:creationId xmlns:a16="http://schemas.microsoft.com/office/drawing/2014/main" id="{66C6502E-D969-8AC4-A216-A92024894573}"/>
              </a:ext>
            </a:extLst>
          </p:cNvPr>
          <p:cNvSpPr txBox="1"/>
          <p:nvPr/>
        </p:nvSpPr>
        <p:spPr>
          <a:xfrm>
            <a:off x="10709031" y="4466492"/>
            <a:ext cx="925298" cy="400110"/>
          </a:xfrm>
          <a:prstGeom prst="rect">
            <a:avLst/>
          </a:prstGeom>
          <a:noFill/>
        </p:spPr>
        <p:txBody>
          <a:bodyPr wrap="square" rtlCol="0">
            <a:spAutoFit/>
          </a:bodyPr>
          <a:lstStyle/>
          <a:p>
            <a:r>
              <a:rPr kumimoji="1" lang="ja-JP" altLang="en-US" sz="2000" dirty="0">
                <a:solidFill>
                  <a:srgbClr val="FF0000"/>
                </a:solidFill>
              </a:rPr>
              <a:t>支出</a:t>
            </a:r>
            <a:r>
              <a:rPr kumimoji="1" lang="ja-JP" altLang="en-US" dirty="0">
                <a:solidFill>
                  <a:srgbClr val="FF0000"/>
                </a:solidFill>
              </a:rPr>
              <a:t>　</a:t>
            </a:r>
          </a:p>
        </p:txBody>
      </p:sp>
      <p:sp>
        <p:nvSpPr>
          <p:cNvPr id="5" name="左中かっこ 4">
            <a:extLst>
              <a:ext uri="{FF2B5EF4-FFF2-40B4-BE49-F238E27FC236}">
                <a16:creationId xmlns:a16="http://schemas.microsoft.com/office/drawing/2014/main" id="{D1567F5C-AF2C-801C-11F6-EFC8AAF20645}"/>
              </a:ext>
            </a:extLst>
          </p:cNvPr>
          <p:cNvSpPr/>
          <p:nvPr/>
        </p:nvSpPr>
        <p:spPr>
          <a:xfrm>
            <a:off x="8616463" y="2110155"/>
            <a:ext cx="298937" cy="6367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A7F415E-02D0-9C6D-1DCF-FB3B0414FCBB}"/>
              </a:ext>
            </a:extLst>
          </p:cNvPr>
          <p:cNvSpPr txBox="1"/>
          <p:nvPr/>
        </p:nvSpPr>
        <p:spPr>
          <a:xfrm>
            <a:off x="7872642" y="2346754"/>
            <a:ext cx="928459" cy="400110"/>
          </a:xfrm>
          <a:prstGeom prst="rect">
            <a:avLst/>
          </a:prstGeom>
          <a:noFill/>
        </p:spPr>
        <p:txBody>
          <a:bodyPr wrap="none" rtlCol="0">
            <a:spAutoFit/>
          </a:bodyPr>
          <a:lstStyle/>
          <a:p>
            <a:r>
              <a:rPr kumimoji="1" lang="ja-JP" altLang="en-US" sz="2000" dirty="0">
                <a:solidFill>
                  <a:schemeClr val="accent5">
                    <a:lumMod val="50000"/>
                  </a:schemeClr>
                </a:solidFill>
              </a:rPr>
              <a:t>収入</a:t>
            </a:r>
            <a:r>
              <a:rPr kumimoji="1" lang="ja-JP" altLang="en-US" dirty="0"/>
              <a:t>　</a:t>
            </a:r>
          </a:p>
        </p:txBody>
      </p:sp>
    </p:spTree>
    <p:custDataLst>
      <p:tags r:id="rId1"/>
    </p:custDataLst>
    <p:extLst>
      <p:ext uri="{BB962C8B-B14F-4D97-AF65-F5344CB8AC3E}">
        <p14:creationId xmlns:p14="http://schemas.microsoft.com/office/powerpoint/2010/main" val="3551497332"/>
      </p:ext>
    </p:extLst>
  </p:cSld>
  <p:clrMapOvr>
    <a:masterClrMapping/>
  </p:clrMapOvr>
  <p:transition spd="slow" advTm="23362">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4" name="表 4">
            <a:extLst>
              <a:ext uri="{FF2B5EF4-FFF2-40B4-BE49-F238E27FC236}">
                <a16:creationId xmlns:a16="http://schemas.microsoft.com/office/drawing/2014/main" id="{A12E0405-13B9-4CE5-833F-A004781EEE23}"/>
              </a:ext>
            </a:extLst>
          </p:cNvPr>
          <p:cNvGraphicFramePr>
            <a:graphicFrameLocks noGrp="1"/>
          </p:cNvGraphicFramePr>
          <p:nvPr>
            <p:extLst>
              <p:ext uri="{D42A27DB-BD31-4B8C-83A1-F6EECF244321}">
                <p14:modId xmlns:p14="http://schemas.microsoft.com/office/powerpoint/2010/main" val="2349612603"/>
              </p:ext>
            </p:extLst>
          </p:nvPr>
        </p:nvGraphicFramePr>
        <p:xfrm>
          <a:off x="180975" y="829916"/>
          <a:ext cx="11695591" cy="5207685"/>
        </p:xfrm>
        <a:graphic>
          <a:graphicData uri="http://schemas.openxmlformats.org/drawingml/2006/table">
            <a:tbl>
              <a:tblPr firstRow="1" bandRow="1">
                <a:tableStyleId>{5C22544A-7EE6-4342-B048-85BDC9FD1C3A}</a:tableStyleId>
              </a:tblPr>
              <a:tblGrid>
                <a:gridCol w="2495464">
                  <a:extLst>
                    <a:ext uri="{9D8B030D-6E8A-4147-A177-3AD203B41FA5}">
                      <a16:colId xmlns:a16="http://schemas.microsoft.com/office/drawing/2014/main" val="319061171"/>
                    </a:ext>
                  </a:extLst>
                </a:gridCol>
                <a:gridCol w="9200127">
                  <a:extLst>
                    <a:ext uri="{9D8B030D-6E8A-4147-A177-3AD203B41FA5}">
                      <a16:colId xmlns:a16="http://schemas.microsoft.com/office/drawing/2014/main" val="2207289001"/>
                    </a:ext>
                  </a:extLst>
                </a:gridCol>
              </a:tblGrid>
              <a:tr h="456624">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概要</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31830761"/>
                  </a:ext>
                </a:extLst>
              </a:tr>
              <a:tr h="1495904">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年次基金寄付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年間運用された後、国際財団活動資金と地区財団活動資金</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等分され</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、クラブが実施する地元や海外における奉仕活動</a:t>
                      </a:r>
                      <a:endParaRPr kumimoji="1" lang="en-US" altLang="ja-JP" sz="2400" b="0" dirty="0">
                        <a:solidFill>
                          <a:schemeClr val="tx1"/>
                        </a:solidFill>
                        <a:latin typeface="HG丸ｺﾞｼｯｸM-PRO" panose="020F0600000000000000" pitchFamily="50" charset="-128"/>
                        <a:ea typeface="HG丸ｺﾞｼｯｸM-PRO" panose="020F0600000000000000" pitchFamily="50" charset="-128"/>
                      </a:endParaRPr>
                    </a:p>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を支える主な資金源です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777565332"/>
                  </a:ext>
                </a:extLst>
              </a:tr>
              <a:tr h="1132597">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ポリオプラス基金寄付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全ての子供にポリオ予防接種を行うために生かされ、ビル＆メリンダ・ゲイツ財団から</a:t>
                      </a:r>
                      <a:r>
                        <a:rPr kumimoji="1" lang="en-US" altLang="ja-JP" sz="24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倍の上乗せの対象となります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463416324"/>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恒久基金寄付</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0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基金は投資され元本は支出されることはなく、利用可能な</a:t>
                      </a:r>
                      <a:r>
                        <a:rPr kumimoji="1" lang="ja-JP" altLang="en-US" sz="2400" b="0" dirty="0">
                          <a:solidFill>
                            <a:srgbClr val="FF0000"/>
                          </a:solidFill>
                          <a:latin typeface="HG丸ｺﾞｼｯｸM-PRO" panose="020F0600000000000000" pitchFamily="50" charset="-128"/>
                          <a:ea typeface="HG丸ｺﾞｼｯｸM-PRO" panose="020F0600000000000000" pitchFamily="50" charset="-128"/>
                        </a:rPr>
                        <a:t>収益</a:t>
                      </a: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の一部が財団プログラムを恒久的に支えます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15027491"/>
                  </a:ext>
                </a:extLst>
              </a:tr>
              <a:tr h="1030512">
                <a:tc>
                  <a:txBody>
                    <a:bodyPr/>
                    <a:lstStyle/>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ロータリー</a:t>
                      </a:r>
                      <a:endParaRPr kumimoji="1" lang="en-US" altLang="ja-JP" sz="28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0" dirty="0">
                          <a:solidFill>
                            <a:schemeClr val="tx1"/>
                          </a:solidFill>
                          <a:latin typeface="HG丸ｺﾞｼｯｸM-PRO" panose="020F0600000000000000" pitchFamily="50" charset="-128"/>
                          <a:ea typeface="HG丸ｺﾞｼｯｸM-PRO" panose="020F0600000000000000" pitchFamily="50" charset="-128"/>
                        </a:rPr>
                        <a:t>災害救援基金</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pPr algn="l">
                        <a:lnSpc>
                          <a:spcPct val="150000"/>
                        </a:lnSpc>
                      </a:pPr>
                      <a:r>
                        <a:rPr kumimoji="1" lang="ja-JP" altLang="en-US" sz="2400" b="0" dirty="0">
                          <a:solidFill>
                            <a:schemeClr val="tx1"/>
                          </a:solidFill>
                          <a:latin typeface="HG丸ｺﾞｼｯｸM-PRO" panose="020F0600000000000000" pitchFamily="50" charset="-128"/>
                          <a:ea typeface="HG丸ｺﾞｼｯｸM-PRO" panose="020F0600000000000000" pitchFamily="50" charset="-128"/>
                        </a:rPr>
                        <a:t>クラブや地区による災害救援活動や復興活動に生かされます</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58961397"/>
                  </a:ext>
                </a:extLst>
              </a:tr>
            </a:tbl>
          </a:graphicData>
        </a:graphic>
      </p:graphicFrame>
      <p:pic>
        <p:nvPicPr>
          <p:cNvPr id="6" name="図 5">
            <a:extLst>
              <a:ext uri="{FF2B5EF4-FFF2-40B4-BE49-F238E27FC236}">
                <a16:creationId xmlns:a16="http://schemas.microsoft.com/office/drawing/2014/main" id="{21EBEC5E-6893-42B7-BEC1-7D8CF4DD7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97600" y="6095992"/>
            <a:ext cx="3342000" cy="797371"/>
          </a:xfrm>
          <a:prstGeom prst="rect">
            <a:avLst/>
          </a:prstGeom>
        </p:spPr>
      </p:pic>
    </p:spTree>
    <p:extLst>
      <p:ext uri="{BB962C8B-B14F-4D97-AF65-F5344CB8AC3E}">
        <p14:creationId xmlns:p14="http://schemas.microsoft.com/office/powerpoint/2010/main" val="4218603143"/>
      </p:ext>
    </p:extLst>
  </p:cSld>
  <p:clrMapOvr>
    <a:masterClrMapping/>
  </p:clrMapOvr>
  <p:transition spd="slow" advTm="3078">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10228543"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年次基金寄付とポリオプラス基金寄付のイメージ図</a:t>
            </a:r>
          </a:p>
        </p:txBody>
      </p:sp>
      <p:pic>
        <p:nvPicPr>
          <p:cNvPr id="6" name="図 5">
            <a:extLst>
              <a:ext uri="{FF2B5EF4-FFF2-40B4-BE49-F238E27FC236}">
                <a16:creationId xmlns:a16="http://schemas.microsoft.com/office/drawing/2014/main" id="{FA54CC95-E6E2-41C4-AA9F-320243827948}"/>
              </a:ext>
            </a:extLst>
          </p:cNvPr>
          <p:cNvPicPr>
            <a:picLocks noChangeAspect="1"/>
          </p:cNvPicPr>
          <p:nvPr/>
        </p:nvPicPr>
        <p:blipFill>
          <a:blip r:embed="rId4"/>
          <a:stretch>
            <a:fillRect/>
          </a:stretch>
        </p:blipFill>
        <p:spPr>
          <a:xfrm>
            <a:off x="3217954" y="1939954"/>
            <a:ext cx="4867275" cy="4524375"/>
          </a:xfrm>
          <a:prstGeom prst="rect">
            <a:avLst/>
          </a:prstGeom>
        </p:spPr>
      </p:pic>
      <p:pic>
        <p:nvPicPr>
          <p:cNvPr id="7" name="図 6">
            <a:extLst>
              <a:ext uri="{FF2B5EF4-FFF2-40B4-BE49-F238E27FC236}">
                <a16:creationId xmlns:a16="http://schemas.microsoft.com/office/drawing/2014/main" id="{21EBEC5E-6893-42B7-BEC1-7D8CF4DD75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27200" y="5908229"/>
            <a:ext cx="3212400" cy="797371"/>
          </a:xfrm>
          <a:prstGeom prst="rect">
            <a:avLst/>
          </a:prstGeom>
        </p:spPr>
      </p:pic>
    </p:spTree>
    <p:custDataLst>
      <p:tags r:id="rId1"/>
    </p:custDataLst>
    <p:extLst>
      <p:ext uri="{BB962C8B-B14F-4D97-AF65-F5344CB8AC3E}">
        <p14:creationId xmlns:p14="http://schemas.microsoft.com/office/powerpoint/2010/main" val="1003397776"/>
      </p:ext>
    </p:extLst>
  </p:cSld>
  <p:clrMapOvr>
    <a:masterClrMapping/>
  </p:clrMapOvr>
  <p:transition spd="slow" advTm="319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A17B49F-D03A-4029-B31A-2D46460F52FB}"/>
              </a:ext>
            </a:extLst>
          </p:cNvPr>
          <p:cNvSpPr/>
          <p:nvPr/>
        </p:nvSpPr>
        <p:spPr>
          <a:xfrm>
            <a:off x="180975" y="152400"/>
            <a:ext cx="11858625" cy="61912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HG丸ｺﾞｼｯｸM-PRO" panose="020F0600000000000000" pitchFamily="50" charset="-128"/>
                <a:ea typeface="HG丸ｺﾞｼｯｸM-PRO" panose="020F0600000000000000" pitchFamily="50" charset="-128"/>
              </a:rPr>
              <a:t>２．財団寄付の種類について </a:t>
            </a:r>
          </a:p>
        </p:txBody>
      </p:sp>
      <p:sp>
        <p:nvSpPr>
          <p:cNvPr id="4" name="テキスト ボックス 3">
            <a:extLst>
              <a:ext uri="{FF2B5EF4-FFF2-40B4-BE49-F238E27FC236}">
                <a16:creationId xmlns:a16="http://schemas.microsoft.com/office/drawing/2014/main" id="{5892345A-4583-4714-88B5-FF4CB5C44F4B}"/>
              </a:ext>
            </a:extLst>
          </p:cNvPr>
          <p:cNvSpPr txBox="1"/>
          <p:nvPr/>
        </p:nvSpPr>
        <p:spPr>
          <a:xfrm>
            <a:off x="511175" y="1355179"/>
            <a:ext cx="5762625" cy="584775"/>
          </a:xfrm>
          <a:prstGeom prst="rect">
            <a:avLst/>
          </a:prstGeom>
          <a:noFill/>
        </p:spPr>
        <p:txBody>
          <a:bodyPr wrap="square" rtlCol="0">
            <a:spAutoFit/>
          </a:bodyPr>
          <a:lstStyle/>
          <a:p>
            <a:r>
              <a:rPr kumimoji="1" lang="ja-JP" altLang="en-US" sz="3200" dirty="0">
                <a:solidFill>
                  <a:schemeClr val="accent1">
                    <a:lumMod val="50000"/>
                  </a:schemeClr>
                </a:solidFill>
                <a:latin typeface="HG丸ｺﾞｼｯｸM-PRO" panose="020F0600000000000000" pitchFamily="50" charset="-128"/>
                <a:ea typeface="HG丸ｺﾞｼｯｸM-PRO" panose="020F0600000000000000" pitchFamily="50" charset="-128"/>
              </a:rPr>
              <a:t>恒久基金寄付のイメージ図</a:t>
            </a:r>
          </a:p>
        </p:txBody>
      </p:sp>
      <p:pic>
        <p:nvPicPr>
          <p:cNvPr id="5" name="図 4">
            <a:extLst>
              <a:ext uri="{FF2B5EF4-FFF2-40B4-BE49-F238E27FC236}">
                <a16:creationId xmlns:a16="http://schemas.microsoft.com/office/drawing/2014/main" id="{92D108F9-C826-4096-B9B3-1D70ED1DABC7}"/>
              </a:ext>
            </a:extLst>
          </p:cNvPr>
          <p:cNvPicPr>
            <a:picLocks noChangeAspect="1"/>
          </p:cNvPicPr>
          <p:nvPr/>
        </p:nvPicPr>
        <p:blipFill>
          <a:blip r:embed="rId4"/>
          <a:stretch>
            <a:fillRect/>
          </a:stretch>
        </p:blipFill>
        <p:spPr>
          <a:xfrm>
            <a:off x="3801035" y="1939954"/>
            <a:ext cx="4894730" cy="4593937"/>
          </a:xfrm>
          <a:prstGeom prst="rect">
            <a:avLst/>
          </a:prstGeom>
        </p:spPr>
      </p:pic>
      <p:pic>
        <p:nvPicPr>
          <p:cNvPr id="7" name="図 6">
            <a:extLst>
              <a:ext uri="{FF2B5EF4-FFF2-40B4-BE49-F238E27FC236}">
                <a16:creationId xmlns:a16="http://schemas.microsoft.com/office/drawing/2014/main" id="{21EBEC5E-6893-42B7-BEC1-7D8CF4DD750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34400" y="5908229"/>
            <a:ext cx="3205200" cy="797371"/>
          </a:xfrm>
          <a:prstGeom prst="rect">
            <a:avLst/>
          </a:prstGeom>
        </p:spPr>
      </p:pic>
    </p:spTree>
    <p:custDataLst>
      <p:tags r:id="rId1"/>
    </p:custDataLst>
    <p:extLst>
      <p:ext uri="{BB962C8B-B14F-4D97-AF65-F5344CB8AC3E}">
        <p14:creationId xmlns:p14="http://schemas.microsoft.com/office/powerpoint/2010/main" val="4046562697"/>
      </p:ext>
    </p:extLst>
  </p:cSld>
  <p:clrMapOvr>
    <a:masterClrMapping/>
  </p:clrMapOvr>
  <p:transition spd="slow" advTm="2336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TotalTime>
  <Words>2287</Words>
  <Application>Microsoft Office PowerPoint</Application>
  <PresentationFormat>ワイド画面</PresentationFormat>
  <Paragraphs>278</Paragraphs>
  <Slides>25</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25</vt:i4>
      </vt:variant>
    </vt:vector>
  </HeadingPairs>
  <TitlesOfParts>
    <vt:vector size="39" baseType="lpstr">
      <vt:lpstr>HG丸ｺﾞｼｯｸM-PRO</vt:lpstr>
      <vt:lpstr>游ゴシック</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3_Custom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岡松 展明</cp:lastModifiedBy>
  <cp:revision>291</cp:revision>
  <cp:lastPrinted>2022-08-20T00:55:49Z</cp:lastPrinted>
  <dcterms:created xsi:type="dcterms:W3CDTF">2020-08-17T02:22:10Z</dcterms:created>
  <dcterms:modified xsi:type="dcterms:W3CDTF">2023-02-20T05:14:29Z</dcterms:modified>
</cp:coreProperties>
</file>