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1663" r:id="rId2"/>
    <p:sldId id="1648" r:id="rId3"/>
    <p:sldId id="1664" r:id="rId4"/>
    <p:sldId id="1657" r:id="rId5"/>
    <p:sldId id="1669" r:id="rId6"/>
    <p:sldId id="1670" r:id="rId7"/>
    <p:sldId id="1671" r:id="rId8"/>
    <p:sldId id="1658" r:id="rId9"/>
    <p:sldId id="1672" r:id="rId10"/>
    <p:sldId id="1660" r:id="rId11"/>
    <p:sldId id="777" r:id="rId12"/>
    <p:sldId id="1679" r:id="rId13"/>
    <p:sldId id="1668" r:id="rId14"/>
    <p:sldId id="1678" r:id="rId15"/>
    <p:sldId id="1680" r:id="rId16"/>
    <p:sldId id="1681" r:id="rId17"/>
    <p:sldId id="1682" r:id="rId18"/>
    <p:sldId id="1684" r:id="rId19"/>
    <p:sldId id="1675" r:id="rId20"/>
    <p:sldId id="1610" r:id="rId21"/>
    <p:sldId id="1685" r:id="rId22"/>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07A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95026" autoAdjust="0"/>
  </p:normalViewPr>
  <p:slideViewPr>
    <p:cSldViewPr snapToGrid="0">
      <p:cViewPr varScale="1">
        <p:scale>
          <a:sx n="68" d="100"/>
          <a:sy n="68" d="100"/>
        </p:scale>
        <p:origin x="696" y="54"/>
      </p:cViewPr>
      <p:guideLst>
        <p:guide orient="horz" pos="2160"/>
        <p:guide pos="3840"/>
      </p:guideLst>
    </p:cSldViewPr>
  </p:slideViewPr>
  <p:notesTextViewPr>
    <p:cViewPr>
      <p:scale>
        <a:sx n="1" d="1"/>
        <a:sy n="1" d="1"/>
      </p:scale>
      <p:origin x="0" y="0"/>
    </p:cViewPr>
  </p:notesTextViewPr>
  <p:sorterViewPr>
    <p:cViewPr>
      <p:scale>
        <a:sx n="100" d="100"/>
        <a:sy n="100" d="100"/>
      </p:scale>
      <p:origin x="0" y="-18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42D1C-1EA2-36E0-549C-1745ED423C9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D940734-0C34-7C53-D995-7223E20049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3EDD308-B1C1-EA36-A555-16F225DFCD03}"/>
              </a:ext>
            </a:extLst>
          </p:cNvPr>
          <p:cNvSpPr>
            <a:spLocks noGrp="1"/>
          </p:cNvSpPr>
          <p:nvPr>
            <p:ph type="dt" sz="half" idx="10"/>
          </p:nvPr>
        </p:nvSpPr>
        <p:spPr/>
        <p:txBody>
          <a:bodyPr/>
          <a:lstStyle/>
          <a:p>
            <a:fld id="{DB46E727-ABC3-4D1B-8FEB-048E3A7F4F5F}" type="datetimeFigureOut">
              <a:rPr kumimoji="1" lang="ja-JP" altLang="en-US" smtClean="0"/>
              <a:t>2023/2/20</a:t>
            </a:fld>
            <a:endParaRPr kumimoji="1" lang="ja-JP" altLang="en-US"/>
          </a:p>
        </p:txBody>
      </p:sp>
      <p:sp>
        <p:nvSpPr>
          <p:cNvPr id="5" name="フッター プレースホルダー 4">
            <a:extLst>
              <a:ext uri="{FF2B5EF4-FFF2-40B4-BE49-F238E27FC236}">
                <a16:creationId xmlns:a16="http://schemas.microsoft.com/office/drawing/2014/main" id="{0737C7BC-D06A-340E-334A-53307FCB5B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3F202E-5DF2-FE34-C2FF-450194D2D766}"/>
              </a:ext>
            </a:extLst>
          </p:cNvPr>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8764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ABC508-0268-50D7-B24F-3B74697CB06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2A8E253-AC76-8E14-8B80-B7BA86D1C30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F3AA175-606D-D6ED-015C-A1797BC51BAE}"/>
              </a:ext>
            </a:extLst>
          </p:cNvPr>
          <p:cNvSpPr>
            <a:spLocks noGrp="1"/>
          </p:cNvSpPr>
          <p:nvPr>
            <p:ph type="dt" sz="half" idx="10"/>
          </p:nvPr>
        </p:nvSpPr>
        <p:spPr/>
        <p:txBody>
          <a:bodyPr/>
          <a:lstStyle/>
          <a:p>
            <a:fld id="{DB46E727-ABC3-4D1B-8FEB-048E3A7F4F5F}" type="datetimeFigureOut">
              <a:rPr kumimoji="1" lang="ja-JP" altLang="en-US" smtClean="0"/>
              <a:t>2023/2/20</a:t>
            </a:fld>
            <a:endParaRPr kumimoji="1" lang="ja-JP" altLang="en-US"/>
          </a:p>
        </p:txBody>
      </p:sp>
      <p:sp>
        <p:nvSpPr>
          <p:cNvPr id="5" name="フッター プレースホルダー 4">
            <a:extLst>
              <a:ext uri="{FF2B5EF4-FFF2-40B4-BE49-F238E27FC236}">
                <a16:creationId xmlns:a16="http://schemas.microsoft.com/office/drawing/2014/main" id="{735D00C4-AAD2-9C20-A584-B3D37EBBC4A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EF25C3-413B-5822-EA4C-03CA4BD142F4}"/>
              </a:ext>
            </a:extLst>
          </p:cNvPr>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39371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262DDA3-65BA-DF31-8220-27D8F7D831F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5A126F4-FCF5-2E2C-AB50-B8E46B9E1D2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88FD9F-70E3-EDF8-6680-16393FBAF802}"/>
              </a:ext>
            </a:extLst>
          </p:cNvPr>
          <p:cNvSpPr>
            <a:spLocks noGrp="1"/>
          </p:cNvSpPr>
          <p:nvPr>
            <p:ph type="dt" sz="half" idx="10"/>
          </p:nvPr>
        </p:nvSpPr>
        <p:spPr/>
        <p:txBody>
          <a:bodyPr/>
          <a:lstStyle/>
          <a:p>
            <a:fld id="{DB46E727-ABC3-4D1B-8FEB-048E3A7F4F5F}" type="datetimeFigureOut">
              <a:rPr kumimoji="1" lang="ja-JP" altLang="en-US" smtClean="0"/>
              <a:t>2023/2/20</a:t>
            </a:fld>
            <a:endParaRPr kumimoji="1" lang="ja-JP" altLang="en-US"/>
          </a:p>
        </p:txBody>
      </p:sp>
      <p:sp>
        <p:nvSpPr>
          <p:cNvPr id="5" name="フッター プレースホルダー 4">
            <a:extLst>
              <a:ext uri="{FF2B5EF4-FFF2-40B4-BE49-F238E27FC236}">
                <a16:creationId xmlns:a16="http://schemas.microsoft.com/office/drawing/2014/main" id="{AEF852F1-878C-513F-3BDD-028C71C6AD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78C20B-79BC-2B73-01B2-256A17688173}"/>
              </a:ext>
            </a:extLst>
          </p:cNvPr>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245863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93A52E-8482-34EA-94BF-29077EDABB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890379-EE0A-6300-6CDB-C9D1DB10B90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D7CFA1F-76C0-CDDB-463F-35300DF16070}"/>
              </a:ext>
            </a:extLst>
          </p:cNvPr>
          <p:cNvSpPr>
            <a:spLocks noGrp="1"/>
          </p:cNvSpPr>
          <p:nvPr>
            <p:ph type="dt" sz="half" idx="10"/>
          </p:nvPr>
        </p:nvSpPr>
        <p:spPr/>
        <p:txBody>
          <a:bodyPr/>
          <a:lstStyle/>
          <a:p>
            <a:fld id="{DB46E727-ABC3-4D1B-8FEB-048E3A7F4F5F}" type="datetimeFigureOut">
              <a:rPr kumimoji="1" lang="ja-JP" altLang="en-US" smtClean="0"/>
              <a:t>2023/2/20</a:t>
            </a:fld>
            <a:endParaRPr kumimoji="1" lang="ja-JP" altLang="en-US"/>
          </a:p>
        </p:txBody>
      </p:sp>
      <p:sp>
        <p:nvSpPr>
          <p:cNvPr id="5" name="フッター プレースホルダー 4">
            <a:extLst>
              <a:ext uri="{FF2B5EF4-FFF2-40B4-BE49-F238E27FC236}">
                <a16:creationId xmlns:a16="http://schemas.microsoft.com/office/drawing/2014/main" id="{8B64D482-E595-6AD8-01C8-B3D8726A64C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886BB6C-60A5-F486-AA51-8637EE5FA85E}"/>
              </a:ext>
            </a:extLst>
          </p:cNvPr>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298920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EF7DF8-E890-F375-0BDE-EBF718CE6D0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25AD72-CB22-C0CD-FF7E-9446547DB3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34EE297-A265-B675-B727-299CBC9220BB}"/>
              </a:ext>
            </a:extLst>
          </p:cNvPr>
          <p:cNvSpPr>
            <a:spLocks noGrp="1"/>
          </p:cNvSpPr>
          <p:nvPr>
            <p:ph type="dt" sz="half" idx="10"/>
          </p:nvPr>
        </p:nvSpPr>
        <p:spPr/>
        <p:txBody>
          <a:bodyPr/>
          <a:lstStyle/>
          <a:p>
            <a:fld id="{DB46E727-ABC3-4D1B-8FEB-048E3A7F4F5F}" type="datetimeFigureOut">
              <a:rPr kumimoji="1" lang="ja-JP" altLang="en-US" smtClean="0"/>
              <a:t>2023/2/20</a:t>
            </a:fld>
            <a:endParaRPr kumimoji="1" lang="ja-JP" altLang="en-US"/>
          </a:p>
        </p:txBody>
      </p:sp>
      <p:sp>
        <p:nvSpPr>
          <p:cNvPr id="5" name="フッター プレースホルダー 4">
            <a:extLst>
              <a:ext uri="{FF2B5EF4-FFF2-40B4-BE49-F238E27FC236}">
                <a16:creationId xmlns:a16="http://schemas.microsoft.com/office/drawing/2014/main" id="{E9366C38-CD04-256F-831B-847589C622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664745-1E6A-EED4-7600-17F25E7CFF26}"/>
              </a:ext>
            </a:extLst>
          </p:cNvPr>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345482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D29127-A849-745B-4801-4BD340EF466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E2E10F-EE4F-C63F-B9A0-F20F4D7484C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08E7B66-FD34-1137-AB57-D6193790E6B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33902D-A1AC-0E73-F6F5-9BAD6216C332}"/>
              </a:ext>
            </a:extLst>
          </p:cNvPr>
          <p:cNvSpPr>
            <a:spLocks noGrp="1"/>
          </p:cNvSpPr>
          <p:nvPr>
            <p:ph type="dt" sz="half" idx="10"/>
          </p:nvPr>
        </p:nvSpPr>
        <p:spPr/>
        <p:txBody>
          <a:bodyPr/>
          <a:lstStyle/>
          <a:p>
            <a:fld id="{DB46E727-ABC3-4D1B-8FEB-048E3A7F4F5F}" type="datetimeFigureOut">
              <a:rPr kumimoji="1" lang="ja-JP" altLang="en-US" smtClean="0"/>
              <a:t>2023/2/20</a:t>
            </a:fld>
            <a:endParaRPr kumimoji="1" lang="ja-JP" altLang="en-US"/>
          </a:p>
        </p:txBody>
      </p:sp>
      <p:sp>
        <p:nvSpPr>
          <p:cNvPr id="6" name="フッター プレースホルダー 5">
            <a:extLst>
              <a:ext uri="{FF2B5EF4-FFF2-40B4-BE49-F238E27FC236}">
                <a16:creationId xmlns:a16="http://schemas.microsoft.com/office/drawing/2014/main" id="{85675967-75AB-D0C2-4198-238633F9ED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62A69DB-6C62-CEFE-394C-FB3C5D926147}"/>
              </a:ext>
            </a:extLst>
          </p:cNvPr>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209916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9D7BE1-2826-3E2F-7AA2-B93FFD1774D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EBBE93F-C034-42EF-68E8-A1AD658C8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E2ED64E-52CC-4672-B76A-E75857A2B42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AEED88-F81C-74D0-F47B-94BA80A857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7CC2A31-BB37-72EF-4416-FA5DC09223C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4EB04DA-68D6-DECA-F32A-918077A13872}"/>
              </a:ext>
            </a:extLst>
          </p:cNvPr>
          <p:cNvSpPr>
            <a:spLocks noGrp="1"/>
          </p:cNvSpPr>
          <p:nvPr>
            <p:ph type="dt" sz="half" idx="10"/>
          </p:nvPr>
        </p:nvSpPr>
        <p:spPr/>
        <p:txBody>
          <a:bodyPr/>
          <a:lstStyle/>
          <a:p>
            <a:fld id="{DB46E727-ABC3-4D1B-8FEB-048E3A7F4F5F}" type="datetimeFigureOut">
              <a:rPr kumimoji="1" lang="ja-JP" altLang="en-US" smtClean="0"/>
              <a:t>2023/2/20</a:t>
            </a:fld>
            <a:endParaRPr kumimoji="1" lang="ja-JP" altLang="en-US"/>
          </a:p>
        </p:txBody>
      </p:sp>
      <p:sp>
        <p:nvSpPr>
          <p:cNvPr id="8" name="フッター プレースホルダー 7">
            <a:extLst>
              <a:ext uri="{FF2B5EF4-FFF2-40B4-BE49-F238E27FC236}">
                <a16:creationId xmlns:a16="http://schemas.microsoft.com/office/drawing/2014/main" id="{9CD5EF2D-C72B-BA3A-47BE-73054C9A499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716E00A-526A-3627-204C-3393643C21AD}"/>
              </a:ext>
            </a:extLst>
          </p:cNvPr>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271289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CE73BE-02EC-E978-B5B7-D6D74151FC4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EFBA8C3-9417-33A3-185C-F00A4BBB7273}"/>
              </a:ext>
            </a:extLst>
          </p:cNvPr>
          <p:cNvSpPr>
            <a:spLocks noGrp="1"/>
          </p:cNvSpPr>
          <p:nvPr>
            <p:ph type="dt" sz="half" idx="10"/>
          </p:nvPr>
        </p:nvSpPr>
        <p:spPr/>
        <p:txBody>
          <a:bodyPr/>
          <a:lstStyle/>
          <a:p>
            <a:fld id="{DB46E727-ABC3-4D1B-8FEB-048E3A7F4F5F}" type="datetimeFigureOut">
              <a:rPr kumimoji="1" lang="ja-JP" altLang="en-US" smtClean="0"/>
              <a:t>2023/2/20</a:t>
            </a:fld>
            <a:endParaRPr kumimoji="1" lang="ja-JP" altLang="en-US"/>
          </a:p>
        </p:txBody>
      </p:sp>
      <p:sp>
        <p:nvSpPr>
          <p:cNvPr id="4" name="フッター プレースホルダー 3">
            <a:extLst>
              <a:ext uri="{FF2B5EF4-FFF2-40B4-BE49-F238E27FC236}">
                <a16:creationId xmlns:a16="http://schemas.microsoft.com/office/drawing/2014/main" id="{3E4D2AF2-4343-3206-1D63-61A5B6A7E5D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0688CCE-C2FC-E4EA-B843-4E4C92ADD40A}"/>
              </a:ext>
            </a:extLst>
          </p:cNvPr>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193192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80D6F3C-C62D-F788-169D-D7CE16CD7711}"/>
              </a:ext>
            </a:extLst>
          </p:cNvPr>
          <p:cNvSpPr>
            <a:spLocks noGrp="1"/>
          </p:cNvSpPr>
          <p:nvPr>
            <p:ph type="dt" sz="half" idx="10"/>
          </p:nvPr>
        </p:nvSpPr>
        <p:spPr/>
        <p:txBody>
          <a:bodyPr/>
          <a:lstStyle/>
          <a:p>
            <a:fld id="{DB46E727-ABC3-4D1B-8FEB-048E3A7F4F5F}" type="datetimeFigureOut">
              <a:rPr kumimoji="1" lang="ja-JP" altLang="en-US" smtClean="0"/>
              <a:t>2023/2/20</a:t>
            </a:fld>
            <a:endParaRPr kumimoji="1" lang="ja-JP" altLang="en-US"/>
          </a:p>
        </p:txBody>
      </p:sp>
      <p:sp>
        <p:nvSpPr>
          <p:cNvPr id="3" name="フッター プレースホルダー 2">
            <a:extLst>
              <a:ext uri="{FF2B5EF4-FFF2-40B4-BE49-F238E27FC236}">
                <a16:creationId xmlns:a16="http://schemas.microsoft.com/office/drawing/2014/main" id="{472C39EA-C6C3-8202-2BFC-42152B13E10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EC938CB-5D2C-968C-EC89-99D842E5A761}"/>
              </a:ext>
            </a:extLst>
          </p:cNvPr>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133283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280192-6D2F-A3E3-354C-7CA303B9236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F59319-2352-C881-5033-33C03CAD50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AEFD92C-7124-B028-21EE-24273C253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56DF260-7C98-BF14-07E2-3E8C8C9789F4}"/>
              </a:ext>
            </a:extLst>
          </p:cNvPr>
          <p:cNvSpPr>
            <a:spLocks noGrp="1"/>
          </p:cNvSpPr>
          <p:nvPr>
            <p:ph type="dt" sz="half" idx="10"/>
          </p:nvPr>
        </p:nvSpPr>
        <p:spPr/>
        <p:txBody>
          <a:bodyPr/>
          <a:lstStyle/>
          <a:p>
            <a:fld id="{DB46E727-ABC3-4D1B-8FEB-048E3A7F4F5F}" type="datetimeFigureOut">
              <a:rPr kumimoji="1" lang="ja-JP" altLang="en-US" smtClean="0"/>
              <a:t>2023/2/20</a:t>
            </a:fld>
            <a:endParaRPr kumimoji="1" lang="ja-JP" altLang="en-US"/>
          </a:p>
        </p:txBody>
      </p:sp>
      <p:sp>
        <p:nvSpPr>
          <p:cNvPr id="6" name="フッター プレースホルダー 5">
            <a:extLst>
              <a:ext uri="{FF2B5EF4-FFF2-40B4-BE49-F238E27FC236}">
                <a16:creationId xmlns:a16="http://schemas.microsoft.com/office/drawing/2014/main" id="{E8E3793E-B550-C498-4AE6-730CC58AE03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5BD5CBE-B63D-41E2-5CCF-93753178043F}"/>
              </a:ext>
            </a:extLst>
          </p:cNvPr>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99096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9FE8ED-D822-F00F-0442-65C37902422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6A5E92-6660-7EC5-9B57-84E9AC731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1C800EC-D535-653B-6619-11AD68321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E66943A-0883-B4EC-8EAA-0DA7B292936A}"/>
              </a:ext>
            </a:extLst>
          </p:cNvPr>
          <p:cNvSpPr>
            <a:spLocks noGrp="1"/>
          </p:cNvSpPr>
          <p:nvPr>
            <p:ph type="dt" sz="half" idx="10"/>
          </p:nvPr>
        </p:nvSpPr>
        <p:spPr/>
        <p:txBody>
          <a:bodyPr/>
          <a:lstStyle/>
          <a:p>
            <a:fld id="{DB46E727-ABC3-4D1B-8FEB-048E3A7F4F5F}" type="datetimeFigureOut">
              <a:rPr kumimoji="1" lang="ja-JP" altLang="en-US" smtClean="0"/>
              <a:t>2023/2/20</a:t>
            </a:fld>
            <a:endParaRPr kumimoji="1" lang="ja-JP" altLang="en-US"/>
          </a:p>
        </p:txBody>
      </p:sp>
      <p:sp>
        <p:nvSpPr>
          <p:cNvPr id="6" name="フッター プレースホルダー 5">
            <a:extLst>
              <a:ext uri="{FF2B5EF4-FFF2-40B4-BE49-F238E27FC236}">
                <a16:creationId xmlns:a16="http://schemas.microsoft.com/office/drawing/2014/main" id="{C3DAF909-051C-104B-E1BF-A21C815A4F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210216-84F6-AC03-A5EB-B761C6E19DDA}"/>
              </a:ext>
            </a:extLst>
          </p:cNvPr>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138103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0A7B790-3520-6D1A-55E6-806B874CFC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43D1B5-AF5A-E40F-D7E3-DF62D7E18F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413266-4671-808A-7C7B-3EAA066791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6E727-ABC3-4D1B-8FEB-048E3A7F4F5F}" type="datetimeFigureOut">
              <a:rPr kumimoji="1" lang="ja-JP" altLang="en-US" smtClean="0"/>
              <a:t>2023/2/20</a:t>
            </a:fld>
            <a:endParaRPr kumimoji="1" lang="ja-JP" altLang="en-US"/>
          </a:p>
        </p:txBody>
      </p:sp>
      <p:sp>
        <p:nvSpPr>
          <p:cNvPr id="5" name="フッター プレースホルダー 4">
            <a:extLst>
              <a:ext uri="{FF2B5EF4-FFF2-40B4-BE49-F238E27FC236}">
                <a16:creationId xmlns:a16="http://schemas.microsoft.com/office/drawing/2014/main" id="{543627B7-5818-FB24-56E1-71EF844DB6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577728A-A74B-07D2-00C2-5056E80106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122850593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9.wdp"/><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25.png"/><Relationship Id="rId4" Type="http://schemas.microsoft.com/office/2007/relationships/hdphoto" Target="../media/hdphoto11.wdp"/></Relationships>
</file>

<file path=ppt/slides/_rels/slide1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177B5DB-3D6D-E3BC-5EC0-E10D430BFF20}"/>
              </a:ext>
            </a:extLst>
          </p:cNvPr>
          <p:cNvSpPr txBox="1"/>
          <p:nvPr/>
        </p:nvSpPr>
        <p:spPr>
          <a:xfrm>
            <a:off x="137651" y="314631"/>
            <a:ext cx="11779045" cy="1754326"/>
          </a:xfrm>
          <a:prstGeom prst="rect">
            <a:avLst/>
          </a:prstGeom>
          <a:noFill/>
        </p:spPr>
        <p:txBody>
          <a:bodyPr wrap="square" rtlCol="0">
            <a:spAutoFit/>
          </a:bodyPr>
          <a:lstStyle/>
          <a:p>
            <a:r>
              <a:rPr lang="ja-JP" altLang="en-US" sz="5400" b="1" dirty="0">
                <a:solidFill>
                  <a:srgbClr val="C00000"/>
                </a:solidFill>
                <a:latin typeface="ＭＳ 明朝" panose="02020609040205080304" pitchFamily="17" charset="-128"/>
                <a:ea typeface="ＭＳ 明朝" panose="02020609040205080304" pitchFamily="17" charset="-128"/>
              </a:rPr>
              <a:t>日本のポリオ後症候群を知り、</a:t>
            </a:r>
            <a:endParaRPr lang="en-US" altLang="ja-JP" sz="5400" b="1" dirty="0">
              <a:solidFill>
                <a:srgbClr val="C00000"/>
              </a:solidFill>
              <a:latin typeface="ＭＳ 明朝" panose="02020609040205080304" pitchFamily="17" charset="-128"/>
              <a:ea typeface="ＭＳ 明朝" panose="02020609040205080304" pitchFamily="17" charset="-128"/>
            </a:endParaRPr>
          </a:p>
          <a:p>
            <a:r>
              <a:rPr lang="ja-JP" altLang="en-US" sz="5400" b="1" dirty="0">
                <a:solidFill>
                  <a:srgbClr val="C00000"/>
                </a:solidFill>
                <a:latin typeface="ＭＳ 明朝" panose="02020609040205080304" pitchFamily="17" charset="-128"/>
                <a:ea typeface="ＭＳ 明朝" panose="02020609040205080304" pitchFamily="17" charset="-128"/>
              </a:rPr>
              <a:t>世界から根絶の決意を再確認しよう</a:t>
            </a:r>
            <a:endParaRPr kumimoji="1" lang="ja-JP" altLang="en-US" sz="5400" b="1" dirty="0">
              <a:solidFill>
                <a:srgbClr val="C00000"/>
              </a:solidFill>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F628CCFE-36C9-9FA8-11B8-57C739E5307C}"/>
              </a:ext>
            </a:extLst>
          </p:cNvPr>
          <p:cNvSpPr txBox="1"/>
          <p:nvPr/>
        </p:nvSpPr>
        <p:spPr>
          <a:xfrm>
            <a:off x="-49162" y="5184870"/>
            <a:ext cx="12241162" cy="830997"/>
          </a:xfrm>
          <a:prstGeom prst="rect">
            <a:avLst/>
          </a:prstGeom>
          <a:noFill/>
        </p:spPr>
        <p:txBody>
          <a:bodyPr wrap="square" rtlCol="0">
            <a:spAutoFit/>
          </a:bodyPr>
          <a:lstStyle/>
          <a:p>
            <a:r>
              <a:rPr kumimoji="1" lang="ja-JP" altLang="en-US" sz="2400" dirty="0">
                <a:latin typeface="ＭＳ 明朝" panose="02020609040205080304" pitchFamily="17" charset="-128"/>
                <a:ea typeface="ＭＳ 明朝" panose="02020609040205080304" pitchFamily="17" charset="-128"/>
              </a:rPr>
              <a:t>このような機会を与えて下さった宮里ガバナー、村橋地区財団委員長をはじめてとする委員会の皆様に心から感謝申し上げます。</a:t>
            </a:r>
          </a:p>
        </p:txBody>
      </p:sp>
      <p:sp>
        <p:nvSpPr>
          <p:cNvPr id="4" name="テキスト ボックス 3">
            <a:extLst>
              <a:ext uri="{FF2B5EF4-FFF2-40B4-BE49-F238E27FC236}">
                <a16:creationId xmlns:a16="http://schemas.microsoft.com/office/drawing/2014/main" id="{174C7486-2FE5-2FCA-C7FB-282A7F6493BB}"/>
              </a:ext>
            </a:extLst>
          </p:cNvPr>
          <p:cNvSpPr txBox="1"/>
          <p:nvPr/>
        </p:nvSpPr>
        <p:spPr>
          <a:xfrm>
            <a:off x="1927122" y="3211414"/>
            <a:ext cx="7263527" cy="830997"/>
          </a:xfrm>
          <a:prstGeom prst="rect">
            <a:avLst/>
          </a:prstGeom>
          <a:noFill/>
        </p:spPr>
        <p:txBody>
          <a:bodyPr wrap="none" rtlCol="0">
            <a:spAutoFit/>
          </a:bodyPr>
          <a:lstStyle/>
          <a:p>
            <a:pPr algn="ctr"/>
            <a:r>
              <a:rPr kumimoji="1" lang="ja-JP" altLang="en-US" sz="2400" dirty="0">
                <a:latin typeface="ＭＳ 明朝" panose="02020609040205080304" pitchFamily="17" charset="-128"/>
                <a:ea typeface="ＭＳ 明朝" panose="02020609040205080304" pitchFamily="17" charset="-128"/>
              </a:rPr>
              <a:t>大阪中之島</a:t>
            </a:r>
            <a:r>
              <a:rPr kumimoji="1" lang="en-US" altLang="ja-JP" sz="2400" dirty="0">
                <a:latin typeface="ＭＳ 明朝" panose="02020609040205080304" pitchFamily="17" charset="-128"/>
                <a:ea typeface="ＭＳ 明朝" panose="02020609040205080304" pitchFamily="17" charset="-128"/>
              </a:rPr>
              <a:t>RC</a:t>
            </a:r>
            <a:r>
              <a:rPr kumimoji="1" lang="ja-JP" altLang="en-US" sz="2400">
                <a:latin typeface="ＭＳ 明朝" panose="02020609040205080304" pitchFamily="17" charset="-128"/>
                <a:ea typeface="ＭＳ 明朝" panose="02020609040205080304" pitchFamily="17" charset="-128"/>
              </a:rPr>
              <a:t>会長</a:t>
            </a:r>
            <a:r>
              <a:rPr lang="ja-JP" altLang="en-US" sz="2400">
                <a:latin typeface="ＭＳ 明朝" panose="02020609040205080304" pitchFamily="17" charset="-128"/>
                <a:ea typeface="ＭＳ 明朝" panose="02020609040205080304" pitchFamily="17" charset="-128"/>
              </a:rPr>
              <a:t>エレクト</a:t>
            </a:r>
            <a:r>
              <a:rPr kumimoji="1" lang="ja-JP" altLang="en-US" sz="2400">
                <a:latin typeface="ＭＳ 明朝" panose="02020609040205080304" pitchFamily="17" charset="-128"/>
                <a:ea typeface="ＭＳ 明朝" panose="02020609040205080304" pitchFamily="17" charset="-128"/>
              </a:rPr>
              <a:t>　</a:t>
            </a:r>
            <a:r>
              <a:rPr kumimoji="1" lang="ja-JP" altLang="en-US" sz="2400" dirty="0">
                <a:latin typeface="ＭＳ 明朝" panose="02020609040205080304" pitchFamily="17" charset="-128"/>
                <a:ea typeface="ＭＳ 明朝" panose="02020609040205080304" pitchFamily="17" charset="-128"/>
              </a:rPr>
              <a:t>地区職業奉仕副委員長</a:t>
            </a:r>
            <a:endParaRPr kumimoji="1" lang="en-US" altLang="ja-JP" sz="2400" dirty="0">
              <a:latin typeface="ＭＳ 明朝" panose="02020609040205080304" pitchFamily="17" charset="-128"/>
              <a:ea typeface="ＭＳ 明朝" panose="02020609040205080304" pitchFamily="17" charset="-128"/>
            </a:endParaRPr>
          </a:p>
          <a:p>
            <a:pPr algn="ctr"/>
            <a:r>
              <a:rPr lang="ja-JP" altLang="en-US" sz="2400" dirty="0">
                <a:latin typeface="ＭＳ 明朝" panose="02020609040205080304" pitchFamily="17" charset="-128"/>
                <a:ea typeface="ＭＳ 明朝" panose="02020609040205080304" pitchFamily="17" charset="-128"/>
              </a:rPr>
              <a:t>戸田佳孝</a:t>
            </a:r>
            <a:endParaRPr kumimoji="1" lang="ja-JP" altLang="en-US" sz="2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53099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8189A5-DDF5-57F3-88AE-CA0D8EB6CD6C}"/>
              </a:ext>
            </a:extLst>
          </p:cNvPr>
          <p:cNvSpPr>
            <a:spLocks noGrp="1"/>
          </p:cNvSpPr>
          <p:nvPr>
            <p:ph type="title"/>
          </p:nvPr>
        </p:nvSpPr>
        <p:spPr>
          <a:xfrm>
            <a:off x="0" y="89822"/>
            <a:ext cx="12192000" cy="1325563"/>
          </a:xfrm>
        </p:spPr>
        <p:txBody>
          <a:bodyPr>
            <a:normAutofit/>
          </a:bodyPr>
          <a:lstStyle/>
          <a:p>
            <a:pPr algn="r"/>
            <a:r>
              <a:rPr kumimoji="1" lang="ja-JP" altLang="en-US" b="1" dirty="0">
                <a:solidFill>
                  <a:srgbClr val="0000FF"/>
                </a:solidFill>
                <a:latin typeface="ＭＳ 明朝" panose="02020609040205080304" pitchFamily="17" charset="-128"/>
                <a:ea typeface="ＭＳ 明朝" panose="02020609040205080304" pitchFamily="17" charset="-128"/>
              </a:rPr>
              <a:t>親に恩返しするつもりが</a:t>
            </a:r>
            <a:r>
              <a:rPr lang="ja-JP" altLang="en-US" b="1" dirty="0">
                <a:solidFill>
                  <a:srgbClr val="0000FF"/>
                </a:solidFill>
                <a:latin typeface="ＭＳ 明朝" panose="02020609040205080304" pitchFamily="17" charset="-128"/>
                <a:ea typeface="ＭＳ 明朝" panose="02020609040205080304" pitchFamily="17" charset="-128"/>
              </a:rPr>
              <a:t>ポリオ後症候群</a:t>
            </a:r>
            <a:r>
              <a:rPr kumimoji="1" lang="ja-JP" altLang="en-US" b="1" dirty="0">
                <a:solidFill>
                  <a:srgbClr val="0000FF"/>
                </a:solidFill>
                <a:latin typeface="ＭＳ 明朝" panose="02020609040205080304" pitchFamily="17" charset="-128"/>
                <a:ea typeface="ＭＳ 明朝" panose="02020609040205080304" pitchFamily="17" charset="-128"/>
              </a:rPr>
              <a:t>で親の</a:t>
            </a:r>
            <a:br>
              <a:rPr kumimoji="1" lang="en-US" altLang="ja-JP" b="1" dirty="0">
                <a:solidFill>
                  <a:srgbClr val="0000FF"/>
                </a:solidFill>
                <a:latin typeface="ＭＳ 明朝" panose="02020609040205080304" pitchFamily="17" charset="-128"/>
                <a:ea typeface="ＭＳ 明朝" panose="02020609040205080304" pitchFamily="17" charset="-128"/>
              </a:rPr>
            </a:br>
            <a:r>
              <a:rPr kumimoji="1" lang="ja-JP" altLang="en-US" b="1" dirty="0">
                <a:solidFill>
                  <a:srgbClr val="0000FF"/>
                </a:solidFill>
                <a:latin typeface="ＭＳ 明朝" panose="02020609040205080304" pitchFamily="17" charset="-128"/>
                <a:ea typeface="ＭＳ 明朝" panose="02020609040205080304" pitchFamily="17" charset="-128"/>
              </a:rPr>
              <a:t>介護ができなくなった悔しさ</a:t>
            </a:r>
          </a:p>
        </p:txBody>
      </p:sp>
      <p:pic>
        <p:nvPicPr>
          <p:cNvPr id="1026" name="Picture 2" descr="脳性まひを理解する : 読売理工医療福祉専門学校:介護福祉学科ニュース">
            <a:extLst>
              <a:ext uri="{FF2B5EF4-FFF2-40B4-BE49-F238E27FC236}">
                <a16:creationId xmlns:a16="http://schemas.microsoft.com/office/drawing/2014/main" id="{67B7D3CD-1AB0-F5C6-0FC7-AB7C0A936E14}"/>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colorTemperature colorTemp="470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167149" y="1173679"/>
            <a:ext cx="3440755" cy="550110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2679DBF2-5592-8E91-591E-38980DED6BDC}"/>
              </a:ext>
            </a:extLst>
          </p:cNvPr>
          <p:cNvSpPr txBox="1"/>
          <p:nvPr/>
        </p:nvSpPr>
        <p:spPr>
          <a:xfrm>
            <a:off x="3624469" y="1413594"/>
            <a:ext cx="8416947" cy="5355312"/>
          </a:xfrm>
          <a:prstGeom prst="rect">
            <a:avLst/>
          </a:prstGeom>
          <a:noFill/>
        </p:spPr>
        <p:txBody>
          <a:bodyPr wrap="square">
            <a:spAutoFit/>
          </a:bodyPr>
          <a:lstStyle/>
          <a:p>
            <a:pPr algn="just"/>
            <a:r>
              <a:rPr lang="ja-JP" altLang="en-US" sz="2400" kern="100" dirty="0">
                <a:effectLst/>
                <a:latin typeface="ＭＳ 明朝" panose="02020609040205080304" pitchFamily="17" charset="-128"/>
                <a:ea typeface="ＭＳ 明朝" panose="02020609040205080304" pitchFamily="17" charset="-128"/>
                <a:cs typeface="Times New Roman" panose="02020603050405020304" pitchFamily="18" charset="0"/>
              </a:rPr>
              <a:t>幼い頃</a:t>
            </a:r>
            <a:r>
              <a:rPr lang="ja-JP" alt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rPr>
              <a:t>路面電車の中で座らせてもらえなかった。母が座席に座り、好奇の目の中で、私を自分の前に立たせ両手で支えているのです。</a:t>
            </a:r>
            <a:r>
              <a:rPr lang="en-US" alt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rPr>
              <a:t>それはリハビリでもあり、障害を意識し過ぎることなく受け入れるという生き方を教えてくれました。</a:t>
            </a:r>
            <a:endParaRPr lang="en-US" alt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400" kern="100" dirty="0">
                <a:effectLst/>
                <a:latin typeface="ＭＳ 明朝" panose="02020609040205080304" pitchFamily="17" charset="-128"/>
                <a:ea typeface="ＭＳ 明朝" panose="02020609040205080304" pitchFamily="17" charset="-128"/>
                <a:cs typeface="Times New Roman" panose="02020603050405020304" pitchFamily="18" charset="0"/>
              </a:rPr>
              <a:t>その母親が９０歳を目前に、サポートを受けなくては生活できなくなっています。母の老後は、</a:t>
            </a:r>
            <a:r>
              <a:rPr lang="ja-JP" altLang="en-US" sz="24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母への感謝として私がサポートしていこうと決めていました</a:t>
            </a:r>
            <a:r>
              <a:rPr lang="ja-JP" altLang="en-US" sz="2400" kern="100" dirty="0">
                <a:effectLst/>
                <a:latin typeface="ＭＳ 明朝" panose="02020609040205080304" pitchFamily="17" charset="-128"/>
                <a:ea typeface="ＭＳ 明朝" panose="02020609040205080304" pitchFamily="17" charset="-128"/>
                <a:cs typeface="Times New Roman" panose="02020603050405020304" pitchFamily="18" charset="0"/>
              </a:rPr>
              <a:t>。しかし、私は３０歳前後から体調が落ちていたのですが、</a:t>
            </a:r>
            <a:r>
              <a:rPr lang="ja-JP" altLang="en-US" sz="24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ポストポリオ症候群を発症</a:t>
            </a:r>
            <a:r>
              <a:rPr lang="ja-JP" altLang="en-US" sz="2400" kern="100" dirty="0">
                <a:effectLst/>
                <a:latin typeface="ＭＳ 明朝" panose="02020609040205080304" pitchFamily="17" charset="-128"/>
                <a:ea typeface="ＭＳ 明朝" panose="02020609040205080304" pitchFamily="17" charset="-128"/>
                <a:cs typeface="Times New Roman" panose="02020603050405020304" pitchFamily="18" charset="0"/>
              </a:rPr>
              <a:t>し、障害は両上下肢、体幹に広がりました。強い痛みがあり、痛み止めなしでは朝起きることもできません。私はもう動くことが叶いませんので、</a:t>
            </a:r>
            <a:r>
              <a:rPr lang="ja-JP" altLang="en-US" sz="24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ただただ母に申し訳ないと思う</a:t>
            </a:r>
            <a:r>
              <a:rPr lang="ja-JP" altLang="en-US" sz="2400" kern="100" dirty="0">
                <a:effectLst/>
                <a:latin typeface="ＭＳ 明朝" panose="02020609040205080304" pitchFamily="17" charset="-128"/>
                <a:ea typeface="ＭＳ 明朝" panose="02020609040205080304" pitchFamily="17" charset="-128"/>
                <a:cs typeface="Times New Roman" panose="02020603050405020304" pitchFamily="18" charset="0"/>
              </a:rPr>
              <a:t>だけです。</a:t>
            </a:r>
            <a:endParaRPr lang="en-US" alt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稲村敦子</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「ノーマライゼーション　障害者の福祉」　</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2009</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年</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10</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月号</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より</a:t>
            </a:r>
            <a:endParaRPr lang="ja-JP" alt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AD83C2CA-E663-21CD-884A-1B86E21578E1}"/>
              </a:ext>
            </a:extLst>
          </p:cNvPr>
          <p:cNvSpPr/>
          <p:nvPr/>
        </p:nvSpPr>
        <p:spPr>
          <a:xfrm>
            <a:off x="2015613" y="1907458"/>
            <a:ext cx="530942" cy="1179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0371150-7BFB-2474-19E2-94E1BFD51DF9}"/>
              </a:ext>
            </a:extLst>
          </p:cNvPr>
          <p:cNvSpPr/>
          <p:nvPr/>
        </p:nvSpPr>
        <p:spPr>
          <a:xfrm rot="20587687">
            <a:off x="1094587" y="3580545"/>
            <a:ext cx="530942" cy="1179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1443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a:extLst>
              <a:ext uri="{FF2B5EF4-FFF2-40B4-BE49-F238E27FC236}">
                <a16:creationId xmlns:a16="http://schemas.microsoft.com/office/drawing/2014/main" id="{1294177C-8DCB-6932-219D-337C9447FAAB}"/>
              </a:ext>
            </a:extLst>
          </p:cNvPr>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rot="5400000">
            <a:off x="-1383173" y="1653956"/>
            <a:ext cx="6451823" cy="3375518"/>
          </a:xfrm>
        </p:spPr>
      </p:pic>
      <p:sp>
        <p:nvSpPr>
          <p:cNvPr id="3" name="テキスト ボックス 2">
            <a:extLst>
              <a:ext uri="{FF2B5EF4-FFF2-40B4-BE49-F238E27FC236}">
                <a16:creationId xmlns:a16="http://schemas.microsoft.com/office/drawing/2014/main" id="{9ACE6C0E-90D0-3B63-7560-100E846D24D6}"/>
              </a:ext>
            </a:extLst>
          </p:cNvPr>
          <p:cNvSpPr txBox="1"/>
          <p:nvPr/>
        </p:nvSpPr>
        <p:spPr>
          <a:xfrm>
            <a:off x="3790544" y="603115"/>
            <a:ext cx="8202039" cy="2308324"/>
          </a:xfrm>
          <a:prstGeom prst="rect">
            <a:avLst/>
          </a:prstGeom>
          <a:noFill/>
        </p:spPr>
        <p:txBody>
          <a:bodyPr wrap="square" rtlCol="0">
            <a:spAutoFit/>
          </a:bodyPr>
          <a:lstStyle/>
          <a:p>
            <a:r>
              <a:rPr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A</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さん（</a:t>
            </a:r>
            <a:r>
              <a:rPr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68</a:t>
            </a:r>
            <a:r>
              <a:rPr lang="ja-JP" altLang="ja-JP" sz="2400" dirty="0">
                <a:latin typeface="ＭＳ 明朝" panose="02020609040205080304" pitchFamily="17" charset="-128"/>
                <a:ea typeface="ＭＳ 明朝" panose="02020609040205080304" pitchFamily="17" charset="-128"/>
                <a:cs typeface="Times New Roman" panose="02020603050405020304" pitchFamily="18" charset="0"/>
              </a:rPr>
              <a:t>歳</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女性）</a:t>
            </a:r>
            <a:r>
              <a:rPr lang="ja-JP" altLang="ja-JP" sz="24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6</a:t>
            </a:r>
            <a:r>
              <a:rPr lang="ja-JP" altLang="ja-JP" sz="2400" dirty="0">
                <a:latin typeface="ＭＳ 明朝" panose="02020609040205080304" pitchFamily="17" charset="-128"/>
                <a:ea typeface="ＭＳ 明朝" panose="02020609040205080304" pitchFamily="17" charset="-128"/>
                <a:cs typeface="Times New Roman" panose="02020603050405020304" pitchFamily="18" charset="0"/>
              </a:rPr>
              <a:t>歳の時にポリオにかかり、「</a:t>
            </a:r>
            <a:r>
              <a:rPr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6</a:t>
            </a:r>
            <a:r>
              <a:rPr lang="ja-JP" altLang="ja-JP" sz="2400" dirty="0">
                <a:latin typeface="ＭＳ 明朝" panose="02020609040205080304" pitchFamily="17" charset="-128"/>
                <a:ea typeface="ＭＳ 明朝" panose="02020609040205080304" pitchFamily="17" charset="-128"/>
                <a:cs typeface="Times New Roman" panose="02020603050405020304" pitchFamily="18" charset="0"/>
              </a:rPr>
              <a:t>ヶ月も入院していたの。毎日痛い</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髄液検査を受けていたの</a:t>
            </a:r>
            <a:r>
              <a:rPr lang="ja-JP" altLang="ja-JP" sz="2400" dirty="0">
                <a:latin typeface="ＭＳ 明朝" panose="02020609040205080304" pitchFamily="17" charset="-128"/>
                <a:ea typeface="ＭＳ 明朝" panose="02020609040205080304" pitchFamily="17" charset="-128"/>
                <a:cs typeface="Times New Roman" panose="02020603050405020304" pitchFamily="18" charset="0"/>
              </a:rPr>
              <a:t>を覚えている。小学校</a:t>
            </a:r>
            <a:r>
              <a:rPr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1</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年生の前半は通学できなかったので</a:t>
            </a:r>
            <a:r>
              <a:rPr lang="ja-JP" altLang="ja-JP" sz="24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400" b="1"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未だにたし算が苦手</a:t>
            </a:r>
            <a:r>
              <a:rPr lang="ja-JP" altLang="ja-JP" sz="2400" dirty="0">
                <a:latin typeface="ＭＳ 明朝" panose="02020609040205080304" pitchFamily="17" charset="-128"/>
                <a:ea typeface="ＭＳ 明朝" panose="02020609040205080304" pitchFamily="17" charset="-128"/>
                <a:cs typeface="Times New Roman" panose="02020603050405020304" pitchFamily="18" charset="0"/>
              </a:rPr>
              <a:t>なの。算数苦手が私の後遺症かな」と彼女は冗談混じり話し</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ます。</a:t>
            </a:r>
            <a:r>
              <a:rPr lang="en-US" altLang="ja-JP" sz="2400" b="1"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50</a:t>
            </a:r>
            <a:r>
              <a:rPr lang="ja-JP" altLang="en-US" sz="2400" b="1"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歳</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から</a:t>
            </a:r>
            <a:r>
              <a:rPr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30</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年以上挙がっていた</a:t>
            </a:r>
            <a:r>
              <a:rPr lang="ja-JP" altLang="ja-JP" sz="2400" dirty="0">
                <a:latin typeface="ＭＳ 明朝" panose="02020609040205080304" pitchFamily="17" charset="-128"/>
                <a:ea typeface="ＭＳ 明朝" panose="02020609040205080304" pitchFamily="17" charset="-128"/>
                <a:cs typeface="Times New Roman" panose="02020603050405020304" pitchFamily="18" charset="0"/>
              </a:rPr>
              <a:t>右腕が</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挙がらなくなってきて日常生活に不自由</a:t>
            </a:r>
            <a:endParaRPr kumimoji="1" lang="ja-JP" altLang="en-US" sz="2400" dirty="0">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6A156A16-808F-AC2A-D932-FB9F3084C9C0}"/>
              </a:ext>
            </a:extLst>
          </p:cNvPr>
          <p:cNvSpPr txBox="1"/>
          <p:nvPr/>
        </p:nvSpPr>
        <p:spPr>
          <a:xfrm>
            <a:off x="1222125" y="4905773"/>
            <a:ext cx="2639228" cy="1477328"/>
          </a:xfrm>
          <a:prstGeom prst="rect">
            <a:avLst/>
          </a:prstGeom>
          <a:solidFill>
            <a:schemeClr val="bg1"/>
          </a:solidFill>
        </p:spPr>
        <p:txBody>
          <a:bodyPr wrap="square">
            <a:spAutoFit/>
          </a:bodyPr>
          <a:lstStyle/>
          <a:p>
            <a:r>
              <a:rPr lang="ja-JP" altLang="ja-JP" sz="1800" b="1" dirty="0">
                <a:solidFill>
                  <a:srgbClr val="FF0000"/>
                </a:solidFill>
                <a:effectLst/>
                <a:ea typeface="ＭＳ 明朝" panose="02020609040205080304" pitchFamily="17" charset="-128"/>
                <a:cs typeface="Times New Roman" panose="02020603050405020304" pitchFamily="18" charset="0"/>
              </a:rPr>
              <a:t>翼状肩甲</a:t>
            </a:r>
            <a:r>
              <a:rPr lang="ja-JP" altLang="en-US" b="1" dirty="0">
                <a:solidFill>
                  <a:srgbClr val="FF0000"/>
                </a:solidFill>
                <a:ea typeface="ＭＳ 明朝" panose="02020609040205080304" pitchFamily="17" charset="-128"/>
                <a:cs typeface="Times New Roman" panose="02020603050405020304" pitchFamily="18" charset="0"/>
              </a:rPr>
              <a:t>：</a:t>
            </a:r>
            <a:r>
              <a:rPr lang="ja-JP" altLang="ja-JP" sz="1800" dirty="0">
                <a:effectLst/>
                <a:ea typeface="ＭＳ 明朝" panose="02020609040205080304" pitchFamily="17" charset="-128"/>
                <a:cs typeface="Times New Roman" panose="02020603050405020304" pitchFamily="18" charset="0"/>
              </a:rPr>
              <a:t>筋肉が麻痺することにより、上腕を挙げたときに肩甲骨が背中に</a:t>
            </a:r>
            <a:r>
              <a:rPr lang="ja-JP" altLang="en-US" sz="1800" dirty="0">
                <a:effectLst/>
                <a:ea typeface="ＭＳ 明朝" panose="02020609040205080304" pitchFamily="17" charset="-128"/>
                <a:cs typeface="Times New Roman" panose="02020603050405020304" pitchFamily="18" charset="0"/>
              </a:rPr>
              <a:t>浮き上がり、腕が</a:t>
            </a:r>
            <a:r>
              <a:rPr lang="ja-JP" altLang="en-US" dirty="0">
                <a:ea typeface="ＭＳ 明朝" panose="02020609040205080304" pitchFamily="17" charset="-128"/>
                <a:cs typeface="Times New Roman" panose="02020603050405020304" pitchFamily="18" charset="0"/>
              </a:rPr>
              <a:t>挙がりにくい</a:t>
            </a:r>
            <a:endParaRPr lang="ja-JP" altLang="en-US" dirty="0"/>
          </a:p>
        </p:txBody>
      </p:sp>
      <p:cxnSp>
        <p:nvCxnSpPr>
          <p:cNvPr id="7" name="直線矢印コネクタ 6">
            <a:extLst>
              <a:ext uri="{FF2B5EF4-FFF2-40B4-BE49-F238E27FC236}">
                <a16:creationId xmlns:a16="http://schemas.microsoft.com/office/drawing/2014/main" id="{EF21F70F-4055-5B3E-0645-0FF6A62C8577}"/>
              </a:ext>
            </a:extLst>
          </p:cNvPr>
          <p:cNvCxnSpPr>
            <a:cxnSpLocks/>
          </p:cNvCxnSpPr>
          <p:nvPr/>
        </p:nvCxnSpPr>
        <p:spPr>
          <a:xfrm flipH="1" flipV="1">
            <a:off x="1964942" y="3578735"/>
            <a:ext cx="336696" cy="118853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2FEC1E1A-570C-1C2D-410A-D1C1D6BDA850}"/>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4408482" y="3081418"/>
            <a:ext cx="1884576" cy="1857482"/>
          </a:xfrm>
          <a:prstGeom prst="rect">
            <a:avLst/>
          </a:prstGeom>
        </p:spPr>
      </p:pic>
      <p:pic>
        <p:nvPicPr>
          <p:cNvPr id="13" name="コンテンツ プレースホルダー 4">
            <a:extLst>
              <a:ext uri="{FF2B5EF4-FFF2-40B4-BE49-F238E27FC236}">
                <a16:creationId xmlns:a16="http://schemas.microsoft.com/office/drawing/2014/main" id="{807DEBF7-4A54-5905-36B9-42F1C0E0C0C6}"/>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4408482" y="4952618"/>
            <a:ext cx="1884576" cy="1857483"/>
          </a:xfrm>
          <a:prstGeom prst="rect">
            <a:avLst/>
          </a:prstGeom>
        </p:spPr>
      </p:pic>
      <p:sp>
        <p:nvSpPr>
          <p:cNvPr id="14" name="テキスト ボックス 13">
            <a:extLst>
              <a:ext uri="{FF2B5EF4-FFF2-40B4-BE49-F238E27FC236}">
                <a16:creationId xmlns:a16="http://schemas.microsoft.com/office/drawing/2014/main" id="{83084626-E678-E40A-7D87-8E9C578A14DE}"/>
              </a:ext>
            </a:extLst>
          </p:cNvPr>
          <p:cNvSpPr txBox="1"/>
          <p:nvPr/>
        </p:nvSpPr>
        <p:spPr>
          <a:xfrm>
            <a:off x="6371617" y="3183895"/>
            <a:ext cx="5820383" cy="1569660"/>
          </a:xfrm>
          <a:prstGeom prst="rect">
            <a:avLst/>
          </a:prstGeom>
          <a:noFill/>
        </p:spPr>
        <p:txBody>
          <a:bodyPr wrap="square" rtlCol="0">
            <a:spAutoFit/>
          </a:bodyPr>
          <a:lstStyle/>
          <a:p>
            <a:r>
              <a:rPr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B</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さん（</a:t>
            </a:r>
            <a:r>
              <a:rPr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64</a:t>
            </a:r>
            <a:r>
              <a:rPr lang="ja-JP" altLang="ja-JP" sz="2400" dirty="0">
                <a:latin typeface="ＭＳ 明朝" panose="02020609040205080304" pitchFamily="17" charset="-128"/>
                <a:ea typeface="ＭＳ 明朝" panose="02020609040205080304" pitchFamily="17" charset="-128"/>
                <a:cs typeface="Times New Roman" panose="02020603050405020304" pitchFamily="18" charset="0"/>
              </a:rPr>
              <a:t>歳</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男性）</a:t>
            </a:r>
            <a:r>
              <a:rPr lang="ja-JP" altLang="ja-JP" sz="24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4</a:t>
            </a:r>
            <a:r>
              <a:rPr lang="ja-JP" altLang="ja-JP" sz="2400" dirty="0">
                <a:latin typeface="ＭＳ 明朝" panose="02020609040205080304" pitchFamily="17" charset="-128"/>
                <a:ea typeface="ＭＳ 明朝" panose="02020609040205080304" pitchFamily="17" charset="-128"/>
                <a:cs typeface="Times New Roman" panose="02020603050405020304" pitchFamily="18" charset="0"/>
              </a:rPr>
              <a:t>歳の時にポリオ</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。訓練で</a:t>
            </a:r>
            <a:r>
              <a:rPr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8</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歳で歩けるようになったが、</a:t>
            </a:r>
            <a:r>
              <a:rPr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32</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歳から利き足だった左足が</a:t>
            </a:r>
            <a:r>
              <a:rPr lang="ja-JP" altLang="en-US" sz="2400" b="1" dirty="0">
                <a:solidFill>
                  <a:srgbClr val="C00000"/>
                </a:solidFill>
                <a:latin typeface="ＭＳ 明朝" panose="02020609040205080304" pitchFamily="17" charset="-128"/>
                <a:ea typeface="ＭＳ 明朝" panose="02020609040205080304" pitchFamily="17" charset="-128"/>
                <a:cs typeface="Times New Roman" panose="02020603050405020304" pitchFamily="18" charset="0"/>
              </a:rPr>
              <a:t>右足以上に痛くなってきた</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4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1494A573-E0B0-36A1-F5A3-87B5C9D8E06F}"/>
              </a:ext>
            </a:extLst>
          </p:cNvPr>
          <p:cNvSpPr txBox="1"/>
          <p:nvPr/>
        </p:nvSpPr>
        <p:spPr>
          <a:xfrm>
            <a:off x="6096000" y="5225074"/>
            <a:ext cx="1650249" cy="1477328"/>
          </a:xfrm>
          <a:prstGeom prst="rect">
            <a:avLst/>
          </a:prstGeom>
          <a:solidFill>
            <a:schemeClr val="bg1"/>
          </a:solidFill>
        </p:spPr>
        <p:txBody>
          <a:bodyPr wrap="square">
            <a:spAutoFit/>
          </a:bodyPr>
          <a:lstStyle/>
          <a:p>
            <a:r>
              <a:rPr kumimoji="1" lang="ja-JP" altLang="en-US" dirty="0">
                <a:latin typeface="ＭＳ 明朝" panose="02020609040205080304" pitchFamily="17" charset="-128"/>
                <a:ea typeface="ＭＳ 明朝" panose="02020609040205080304" pitchFamily="17" charset="-128"/>
              </a:rPr>
              <a:t>ポリオでは</a:t>
            </a:r>
            <a:r>
              <a:rPr kumimoji="1" lang="ja-JP" altLang="en-US" b="1" dirty="0">
                <a:solidFill>
                  <a:srgbClr val="C00000"/>
                </a:solidFill>
                <a:latin typeface="ＭＳ 明朝" panose="02020609040205080304" pitchFamily="17" charset="-128"/>
                <a:ea typeface="ＭＳ 明朝" panose="02020609040205080304" pitchFamily="17" charset="-128"/>
              </a:rPr>
              <a:t>親指の</a:t>
            </a:r>
            <a:r>
              <a:rPr lang="ja-JP" altLang="en-US" b="1" dirty="0">
                <a:solidFill>
                  <a:srgbClr val="C00000"/>
                </a:solidFill>
                <a:latin typeface="ＭＳ 明朝" panose="02020609040205080304" pitchFamily="17" charset="-128"/>
                <a:ea typeface="ＭＳ 明朝" panose="02020609040205080304" pitchFamily="17" charset="-128"/>
              </a:rPr>
              <a:t>付け根に重心</a:t>
            </a:r>
            <a:r>
              <a:rPr lang="ja-JP" altLang="en-US" dirty="0">
                <a:latin typeface="ＭＳ 明朝" panose="02020609040205080304" pitchFamily="17" charset="-128"/>
                <a:ea typeface="ＭＳ 明朝" panose="02020609040205080304" pitchFamily="17" charset="-128"/>
              </a:rPr>
              <a:t>をかけて歩くから</a:t>
            </a:r>
            <a:r>
              <a:rPr lang="ja-JP" altLang="en-US" b="1" dirty="0">
                <a:solidFill>
                  <a:srgbClr val="C00000"/>
                </a:solidFill>
                <a:latin typeface="ＭＳ 明朝" panose="02020609040205080304" pitchFamily="17" charset="-128"/>
                <a:ea typeface="ＭＳ 明朝" panose="02020609040205080304" pitchFamily="17" charset="-128"/>
              </a:rPr>
              <a:t>外反母趾</a:t>
            </a:r>
            <a:r>
              <a:rPr lang="ja-JP" altLang="en-US" dirty="0">
                <a:latin typeface="ＭＳ 明朝" panose="02020609040205080304" pitchFamily="17" charset="-128"/>
                <a:ea typeface="ＭＳ 明朝" panose="02020609040205080304" pitchFamily="17" charset="-128"/>
              </a:rPr>
              <a:t>が進行</a:t>
            </a:r>
            <a:endParaRPr lang="ja-JP" altLang="en-US" dirty="0"/>
          </a:p>
        </p:txBody>
      </p:sp>
      <p:sp>
        <p:nvSpPr>
          <p:cNvPr id="16" name="テキスト ボックス 15">
            <a:extLst>
              <a:ext uri="{FF2B5EF4-FFF2-40B4-BE49-F238E27FC236}">
                <a16:creationId xmlns:a16="http://schemas.microsoft.com/office/drawing/2014/main" id="{959AB467-9FFE-5772-A106-ACDC6B448649}"/>
              </a:ext>
            </a:extLst>
          </p:cNvPr>
          <p:cNvSpPr txBox="1"/>
          <p:nvPr/>
        </p:nvSpPr>
        <p:spPr>
          <a:xfrm>
            <a:off x="7746249" y="4780991"/>
            <a:ext cx="4293140" cy="1938992"/>
          </a:xfrm>
          <a:prstGeom prst="rect">
            <a:avLst/>
          </a:prstGeom>
          <a:noFill/>
        </p:spPr>
        <p:txBody>
          <a:bodyPr wrap="square" rtlCol="0">
            <a:spAutoFit/>
          </a:bodyPr>
          <a:lstStyle/>
          <a:p>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バスのステップが昇れない</a:t>
            </a:r>
            <a:r>
              <a:rPr kumimoji="1" lang="ja-JP" altLang="en-US" sz="2400" dirty="0">
                <a:latin typeface="ＭＳ 明朝" panose="02020609040205080304" pitchFamily="17" charset="-128"/>
                <a:ea typeface="ＭＳ 明朝" panose="02020609040205080304" pitchFamily="17" charset="-128"/>
              </a:rPr>
              <a:t>。現在は戸田クリニックで足の指の関節にヒアルロン酸注射</a:t>
            </a:r>
            <a:endParaRPr kumimoji="1"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（健康保険では認められていいないが</a:t>
            </a: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）を受けている</a:t>
            </a:r>
            <a:endParaRPr kumimoji="1" lang="ja-JP" altLang="en-US" sz="2400" dirty="0">
              <a:latin typeface="ＭＳ 明朝" panose="02020609040205080304" pitchFamily="17" charset="-128"/>
              <a:ea typeface="ＭＳ 明朝" panose="02020609040205080304" pitchFamily="17" charset="-128"/>
            </a:endParaRPr>
          </a:p>
        </p:txBody>
      </p:sp>
      <p:sp>
        <p:nvSpPr>
          <p:cNvPr id="17" name="テキスト ボックス 16">
            <a:extLst>
              <a:ext uri="{FF2B5EF4-FFF2-40B4-BE49-F238E27FC236}">
                <a16:creationId xmlns:a16="http://schemas.microsoft.com/office/drawing/2014/main" id="{104E64C2-8B1C-E444-1322-3C29AC3D4A8D}"/>
              </a:ext>
            </a:extLst>
          </p:cNvPr>
          <p:cNvSpPr txBox="1"/>
          <p:nvPr/>
        </p:nvSpPr>
        <p:spPr>
          <a:xfrm>
            <a:off x="3561111" y="75698"/>
            <a:ext cx="8630889" cy="584775"/>
          </a:xfrm>
          <a:prstGeom prst="rect">
            <a:avLst/>
          </a:prstGeom>
          <a:noFill/>
        </p:spPr>
        <p:txBody>
          <a:bodyPr wrap="none" rtlCol="0">
            <a:spAutoFit/>
          </a:bodyPr>
          <a:lstStyle/>
          <a:p>
            <a:r>
              <a:rPr kumimoji="1" lang="ja-JP" altLang="en-US" sz="3200" b="1" dirty="0">
                <a:solidFill>
                  <a:srgbClr val="0000FF"/>
                </a:solidFill>
                <a:latin typeface="ＭＳ 明朝" panose="02020609040205080304" pitchFamily="17" charset="-128"/>
                <a:ea typeface="ＭＳ 明朝" panose="02020609040205080304" pitchFamily="17" charset="-128"/>
              </a:rPr>
              <a:t>戸田クリニック通院中</a:t>
            </a:r>
            <a:r>
              <a:rPr lang="ja-JP" altLang="en-US" sz="3200" b="1" dirty="0">
                <a:solidFill>
                  <a:srgbClr val="0000FF"/>
                </a:solidFill>
                <a:latin typeface="ＭＳ 明朝" panose="02020609040205080304" pitchFamily="17" charset="-128"/>
                <a:ea typeface="ＭＳ 明朝" panose="02020609040205080304" pitchFamily="17" charset="-128"/>
              </a:rPr>
              <a:t>のポリオ後症候群は</a:t>
            </a:r>
            <a:r>
              <a:rPr lang="en-US" altLang="ja-JP" sz="3200" b="1" dirty="0">
                <a:solidFill>
                  <a:srgbClr val="0000FF"/>
                </a:solidFill>
                <a:latin typeface="ＭＳ 明朝" panose="02020609040205080304" pitchFamily="17" charset="-128"/>
                <a:ea typeface="ＭＳ 明朝" panose="02020609040205080304" pitchFamily="17" charset="-128"/>
              </a:rPr>
              <a:t>5</a:t>
            </a:r>
            <a:r>
              <a:rPr lang="ja-JP" altLang="en-US" sz="3200" b="1" dirty="0">
                <a:solidFill>
                  <a:srgbClr val="0000FF"/>
                </a:solidFill>
                <a:latin typeface="ＭＳ 明朝" panose="02020609040205080304" pitchFamily="17" charset="-128"/>
                <a:ea typeface="ＭＳ 明朝" panose="02020609040205080304" pitchFamily="17" charset="-128"/>
              </a:rPr>
              <a:t>人</a:t>
            </a:r>
            <a:endParaRPr kumimoji="1" lang="ja-JP" altLang="en-US" sz="3200" b="1" dirty="0">
              <a:solidFill>
                <a:srgbClr val="0000FF"/>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159476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7F9FFCD-34F2-E449-0AF4-0EF6CED2622F}"/>
              </a:ext>
            </a:extLst>
          </p:cNvPr>
          <p:cNvSpPr>
            <a:spLocks noGrp="1"/>
          </p:cNvSpPr>
          <p:nvPr>
            <p:ph idx="1"/>
          </p:nvPr>
        </p:nvSpPr>
        <p:spPr>
          <a:xfrm>
            <a:off x="1603861" y="62679"/>
            <a:ext cx="10550457" cy="2412977"/>
          </a:xfrm>
        </p:spPr>
        <p:txBody>
          <a:bodyPr>
            <a:normAutofit/>
          </a:bodyPr>
          <a:lstStyle/>
          <a:p>
            <a:pPr marL="0" indent="0">
              <a:buNone/>
            </a:pPr>
            <a:r>
              <a:rPr lang="en-US" altLang="ja-JP" dirty="0">
                <a:latin typeface="ＭＳ 明朝" panose="02020609040205080304" pitchFamily="17" charset="-128"/>
                <a:ea typeface="ＭＳ 明朝" panose="02020609040205080304" pitchFamily="17" charset="-128"/>
                <a:cs typeface="Leelawadee" panose="020B0502040204020203" pitchFamily="34" charset="-34"/>
              </a:rPr>
              <a:t>C</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さん（</a:t>
            </a:r>
            <a:r>
              <a:rPr lang="en-US" altLang="ja-JP" dirty="0">
                <a:latin typeface="ＭＳ 明朝" panose="02020609040205080304" pitchFamily="17" charset="-128"/>
                <a:ea typeface="ＭＳ 明朝" panose="02020609040205080304" pitchFamily="17" charset="-128"/>
                <a:cs typeface="Leelawadee" panose="020B0502040204020203" pitchFamily="34" charset="-34"/>
              </a:rPr>
              <a:t>68</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歳男性）。</a:t>
            </a:r>
            <a:r>
              <a:rPr lang="en-US" altLang="ja-JP" dirty="0">
                <a:latin typeface="ＭＳ 明朝" panose="02020609040205080304" pitchFamily="17" charset="-128"/>
                <a:ea typeface="ＭＳ 明朝" panose="02020609040205080304" pitchFamily="17" charset="-128"/>
                <a:cs typeface="Leelawadee" panose="020B0502040204020203" pitchFamily="34" charset="-34"/>
              </a:rPr>
              <a:t>8</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歳の時に罹患、</a:t>
            </a:r>
            <a:r>
              <a:rPr lang="en-US" altLang="ja-JP" dirty="0">
                <a:latin typeface="ＭＳ 明朝" panose="02020609040205080304" pitchFamily="17" charset="-128"/>
                <a:ea typeface="ＭＳ 明朝" panose="02020609040205080304" pitchFamily="17" charset="-128"/>
                <a:cs typeface="Leelawadee" panose="020B0502040204020203" pitchFamily="34" charset="-34"/>
              </a:rPr>
              <a:t>11</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歳まで歩行訓練したが、</a:t>
            </a:r>
            <a:r>
              <a:rPr lang="ja-JP" altLang="en-US" u="sng" dirty="0">
                <a:latin typeface="ＭＳ 明朝" panose="02020609040205080304" pitchFamily="17" charset="-128"/>
                <a:ea typeface="ＭＳ 明朝" panose="02020609040205080304" pitchFamily="17" charset="-128"/>
                <a:cs typeface="Leelawadee" panose="020B0502040204020203" pitchFamily="34" charset="-34"/>
              </a:rPr>
              <a:t>私立中学の受験でポリオが原因で不合格</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となった。歩けるようになってから</a:t>
            </a:r>
            <a:r>
              <a:rPr lang="en-US" altLang="ja-JP" dirty="0">
                <a:latin typeface="ＭＳ 明朝" panose="02020609040205080304" pitchFamily="17" charset="-128"/>
                <a:ea typeface="ＭＳ 明朝" panose="02020609040205080304" pitchFamily="17" charset="-128"/>
                <a:cs typeface="Leelawadee" panose="020B0502040204020203" pitchFamily="34" charset="-34"/>
              </a:rPr>
              <a:t>38</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年後の</a:t>
            </a:r>
            <a:r>
              <a:rPr lang="en-US" altLang="ja-JP" dirty="0">
                <a:latin typeface="ＭＳ 明朝" panose="02020609040205080304" pitchFamily="17" charset="-128"/>
                <a:ea typeface="ＭＳ 明朝" panose="02020609040205080304" pitchFamily="17" charset="-128"/>
                <a:cs typeface="Leelawadee" panose="020B0502040204020203" pitchFamily="34" charset="-34"/>
              </a:rPr>
              <a:t>49</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歳で</a:t>
            </a:r>
            <a:r>
              <a:rPr kumimoji="1" lang="ja-JP" altLang="en-US" dirty="0">
                <a:latin typeface="ＭＳ 明朝" panose="02020609040205080304" pitchFamily="17" charset="-128"/>
                <a:ea typeface="ＭＳ 明朝" panose="02020609040205080304" pitchFamily="17" charset="-128"/>
                <a:cs typeface="Leelawadee" panose="020B0502040204020203" pitchFamily="34" charset="-34"/>
              </a:rPr>
              <a:t>尋常でない</a:t>
            </a:r>
            <a:r>
              <a:rPr kumimoji="1" lang="ja-JP" altLang="en-US" b="1" dirty="0">
                <a:solidFill>
                  <a:srgbClr val="C00000"/>
                </a:solidFill>
                <a:latin typeface="ＭＳ 明朝" panose="02020609040205080304" pitchFamily="17" charset="-128"/>
                <a:ea typeface="ＭＳ 明朝" panose="02020609040205080304" pitchFamily="17" charset="-128"/>
                <a:cs typeface="Leelawadee" panose="020B0502040204020203" pitchFamily="34" charset="-34"/>
              </a:rPr>
              <a:t>全身疲労感で</a:t>
            </a:r>
            <a:r>
              <a:rPr kumimoji="1" lang="ja-JP" altLang="en-US" dirty="0">
                <a:latin typeface="ＭＳ 明朝" panose="02020609040205080304" pitchFamily="17" charset="-128"/>
                <a:ea typeface="ＭＳ 明朝" panose="02020609040205080304" pitchFamily="17" charset="-128"/>
                <a:cs typeface="Leelawadee" panose="020B0502040204020203" pitchFamily="34" charset="-34"/>
              </a:rPr>
              <a:t>ポリオ後症候群発症。他の整形外科を受診するも坐骨神経痛と診断され手術を受けたが、改善せず戸田クリニックを受診した。</a:t>
            </a:r>
            <a:r>
              <a:rPr kumimoji="1" lang="ja-JP" altLang="en-US" b="1" dirty="0">
                <a:solidFill>
                  <a:srgbClr val="C00000"/>
                </a:solidFill>
                <a:latin typeface="ＭＳ 明朝" panose="02020609040205080304" pitchFamily="17" charset="-128"/>
                <a:ea typeface="ＭＳ 明朝" panose="02020609040205080304" pitchFamily="17" charset="-128"/>
                <a:cs typeface="Leelawadee" panose="020B0502040204020203" pitchFamily="34" charset="-34"/>
              </a:rPr>
              <a:t>現在</a:t>
            </a:r>
            <a:r>
              <a:rPr lang="ja-JP" altLang="en-US" b="1" dirty="0">
                <a:solidFill>
                  <a:srgbClr val="C00000"/>
                </a:solidFill>
                <a:latin typeface="ＭＳ 明朝" panose="02020609040205080304" pitchFamily="17" charset="-128"/>
                <a:ea typeface="ＭＳ 明朝" panose="02020609040205080304" pitchFamily="17" charset="-128"/>
                <a:cs typeface="Leelawadee" panose="020B0502040204020203" pitchFamily="34" charset="-34"/>
              </a:rPr>
              <a:t>杖とシルバーカーと車いすを使い分けている</a:t>
            </a:r>
            <a:r>
              <a:rPr kumimoji="1" lang="ja-JP" altLang="en-US" dirty="0">
                <a:latin typeface="ＭＳ 明朝" panose="02020609040205080304" pitchFamily="17" charset="-128"/>
                <a:ea typeface="ＭＳ 明朝" panose="02020609040205080304" pitchFamily="17" charset="-128"/>
                <a:cs typeface="Leelawadee" panose="020B0502040204020203" pitchFamily="34" charset="-34"/>
              </a:rPr>
              <a:t>。</a:t>
            </a:r>
          </a:p>
        </p:txBody>
      </p:sp>
      <p:sp>
        <p:nvSpPr>
          <p:cNvPr id="4" name="コンテンツ プレースホルダー 2">
            <a:extLst>
              <a:ext uri="{FF2B5EF4-FFF2-40B4-BE49-F238E27FC236}">
                <a16:creationId xmlns:a16="http://schemas.microsoft.com/office/drawing/2014/main" id="{91BB5BDA-BC54-D98D-A9AB-ECD1D4D5691F}"/>
              </a:ext>
            </a:extLst>
          </p:cNvPr>
          <p:cNvSpPr txBox="1">
            <a:spLocks/>
          </p:cNvSpPr>
          <p:nvPr/>
        </p:nvSpPr>
        <p:spPr>
          <a:xfrm>
            <a:off x="37682" y="2805836"/>
            <a:ext cx="12074192" cy="2222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524000" indent="0">
              <a:buFont typeface="Arial" panose="020B0604020202020204" pitchFamily="34" charset="0"/>
              <a:buNone/>
            </a:pPr>
            <a:r>
              <a:rPr lang="en-US" altLang="ja-JP" dirty="0">
                <a:latin typeface="ＭＳ 明朝" panose="02020609040205080304" pitchFamily="17" charset="-128"/>
                <a:ea typeface="ＭＳ 明朝" panose="02020609040205080304" pitchFamily="17" charset="-128"/>
                <a:cs typeface="Leelawadee" panose="020B0502040204020203" pitchFamily="34" charset="-34"/>
              </a:rPr>
              <a:t>D</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さん（</a:t>
            </a:r>
            <a:r>
              <a:rPr lang="en-US" altLang="ja-JP" dirty="0">
                <a:latin typeface="ＭＳ 明朝" panose="02020609040205080304" pitchFamily="17" charset="-128"/>
                <a:ea typeface="ＭＳ 明朝" panose="02020609040205080304" pitchFamily="17" charset="-128"/>
                <a:cs typeface="Leelawadee" panose="020B0502040204020203" pitchFamily="34" charset="-34"/>
              </a:rPr>
              <a:t>70</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歳女性）。</a:t>
            </a:r>
            <a:r>
              <a:rPr lang="en-US" altLang="ja-JP" dirty="0">
                <a:latin typeface="ＭＳ 明朝" panose="02020609040205080304" pitchFamily="17" charset="-128"/>
                <a:ea typeface="ＭＳ 明朝" panose="02020609040205080304" pitchFamily="17" charset="-128"/>
                <a:cs typeface="Leelawadee" panose="020B0502040204020203" pitchFamily="34" charset="-34"/>
              </a:rPr>
              <a:t>6</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歳の時に罹患。小学校は親が自転車　で送り迎えしていたが、</a:t>
            </a:r>
            <a:r>
              <a:rPr lang="ja-JP" altLang="en-US" u="sng" dirty="0">
                <a:latin typeface="ＭＳ 明朝" panose="02020609040205080304" pitchFamily="17" charset="-128"/>
                <a:ea typeface="ＭＳ 明朝" panose="02020609040205080304" pitchFamily="17" charset="-128"/>
                <a:cs typeface="Leelawadee" panose="020B0502040204020203" pitchFamily="34" charset="-34"/>
              </a:rPr>
              <a:t>警官に二人乗りの常習犯として罰金何度も払わされた</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a:t>
            </a:r>
            <a:r>
              <a:rPr lang="en-US" altLang="ja-JP" dirty="0">
                <a:latin typeface="ＭＳ 明朝" panose="02020609040205080304" pitchFamily="17" charset="-128"/>
                <a:ea typeface="ＭＳ 明朝" panose="02020609040205080304" pitchFamily="17" charset="-128"/>
                <a:cs typeface="Leelawadee" panose="020B0502040204020203" pitchFamily="34" charset="-34"/>
              </a:rPr>
              <a:t>42</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歳で呼吸が困難になった。股関節の脱臼のため足の長さが左右</a:t>
            </a:r>
            <a:r>
              <a:rPr lang="en-US" altLang="ja-JP" dirty="0">
                <a:latin typeface="ＭＳ 明朝" panose="02020609040205080304" pitchFamily="17" charset="-128"/>
                <a:ea typeface="ＭＳ 明朝" panose="02020609040205080304" pitchFamily="17" charset="-128"/>
                <a:cs typeface="Leelawadee" panose="020B0502040204020203" pitchFamily="34" charset="-34"/>
              </a:rPr>
              <a:t>3cm</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違う。義肢装具士が作製した装具より</a:t>
            </a:r>
            <a:r>
              <a:rPr lang="ja-JP" altLang="en-US" b="1" dirty="0">
                <a:solidFill>
                  <a:srgbClr val="C00000"/>
                </a:solidFill>
                <a:latin typeface="ＭＳ 明朝" panose="02020609040205080304" pitchFamily="17" charset="-128"/>
                <a:ea typeface="ＭＳ 明朝" panose="02020609040205080304" pitchFamily="17" charset="-128"/>
                <a:cs typeface="Leelawadee" panose="020B0502040204020203" pitchFamily="34" charset="-34"/>
              </a:rPr>
              <a:t>自分で畳から作った装具を使用</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a:t>
            </a:r>
            <a:endParaRPr lang="ja-JP" altLang="en-US" b="1" dirty="0">
              <a:latin typeface="ＭＳ 明朝" panose="02020609040205080304" pitchFamily="17" charset="-128"/>
              <a:ea typeface="ＭＳ 明朝" panose="02020609040205080304" pitchFamily="17" charset="-128"/>
              <a:cs typeface="Leelawadee" panose="020B0502040204020203" pitchFamily="34" charset="-34"/>
            </a:endParaRPr>
          </a:p>
        </p:txBody>
      </p:sp>
      <p:pic>
        <p:nvPicPr>
          <p:cNvPr id="2" name="Picture 2" descr="X70 | 製品紹介 | 橋本エンジニアリング（車いす FEEL THE X サイト）">
            <a:extLst>
              <a:ext uri="{FF2B5EF4-FFF2-40B4-BE49-F238E27FC236}">
                <a16:creationId xmlns:a16="http://schemas.microsoft.com/office/drawing/2014/main" id="{B7A62616-8937-085E-3508-5F1227FC3BC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1063" b="4616"/>
          <a:stretch/>
        </p:blipFill>
        <p:spPr bwMode="auto">
          <a:xfrm>
            <a:off x="-67061" y="4910764"/>
            <a:ext cx="2273145" cy="196498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6B0ADF67-41EA-4406-A7A5-A0BACCC2C281}"/>
              </a:ext>
            </a:extLst>
          </p:cNvPr>
          <p:cNvSpPr txBox="1"/>
          <p:nvPr/>
        </p:nvSpPr>
        <p:spPr>
          <a:xfrm>
            <a:off x="-64102" y="4750224"/>
            <a:ext cx="2273144" cy="584775"/>
          </a:xfrm>
          <a:prstGeom prst="rect">
            <a:avLst/>
          </a:prstGeom>
          <a:solidFill>
            <a:schemeClr val="bg1"/>
          </a:solidFill>
        </p:spPr>
        <p:txBody>
          <a:bodyPr wrap="square">
            <a:spAutoFit/>
          </a:bodyPr>
          <a:lstStyle/>
          <a:p>
            <a:r>
              <a:rPr lang="ja-JP" altLang="en-US" sz="1600" dirty="0">
                <a:latin typeface="ＭＳ 明朝" panose="02020609040205080304" pitchFamily="17" charset="-128"/>
                <a:ea typeface="ＭＳ 明朝" panose="02020609040205080304" pitchFamily="17" charset="-128"/>
              </a:rPr>
              <a:t>橋本エンジニアリング</a:t>
            </a:r>
            <a:r>
              <a:rPr lang="en-US" altLang="ja-JP" sz="1600" dirty="0">
                <a:latin typeface="ＭＳ 明朝" panose="02020609040205080304" pitchFamily="17" charset="-128"/>
                <a:ea typeface="ＭＳ 明朝" panose="02020609040205080304" pitchFamily="17" charset="-128"/>
              </a:rPr>
              <a:t>MC-X.</a:t>
            </a:r>
            <a:r>
              <a:rPr lang="ja-JP" altLang="en-US" sz="1600" dirty="0">
                <a:latin typeface="ＭＳ 明朝" panose="02020609040205080304" pitchFamily="17" charset="-128"/>
                <a:ea typeface="ＭＳ 明朝" panose="02020609040205080304" pitchFamily="17" charset="-128"/>
              </a:rPr>
              <a:t>定価</a:t>
            </a:r>
            <a:r>
              <a:rPr lang="en-US" altLang="ja-JP" sz="1600" dirty="0">
                <a:latin typeface="ＭＳ 明朝" panose="02020609040205080304" pitchFamily="17" charset="-128"/>
                <a:ea typeface="ＭＳ 明朝" panose="02020609040205080304" pitchFamily="17" charset="-128"/>
              </a:rPr>
              <a:t>39</a:t>
            </a:r>
            <a:r>
              <a:rPr lang="ja-JP" altLang="en-US" sz="1600" dirty="0">
                <a:latin typeface="ＭＳ 明朝" panose="02020609040205080304" pitchFamily="17" charset="-128"/>
                <a:ea typeface="ＭＳ 明朝" panose="02020609040205080304" pitchFamily="17" charset="-128"/>
              </a:rPr>
              <a:t>万</a:t>
            </a:r>
            <a:r>
              <a:rPr lang="en-US" altLang="ja-JP" sz="1600" dirty="0">
                <a:latin typeface="ＭＳ 明朝" panose="02020609040205080304" pitchFamily="17" charset="-128"/>
                <a:ea typeface="ＭＳ 明朝" panose="02020609040205080304" pitchFamily="17" charset="-128"/>
              </a:rPr>
              <a:t>8</a:t>
            </a:r>
            <a:r>
              <a:rPr lang="ja-JP" altLang="en-US" sz="1600" dirty="0">
                <a:latin typeface="ＭＳ 明朝" panose="02020609040205080304" pitchFamily="17" charset="-128"/>
                <a:ea typeface="ＭＳ 明朝" panose="02020609040205080304" pitchFamily="17" charset="-128"/>
              </a:rPr>
              <a:t>千円</a:t>
            </a:r>
            <a:endParaRPr lang="en-US" altLang="ja-JP" sz="1600" dirty="0">
              <a:latin typeface="ＭＳ 明朝" panose="02020609040205080304" pitchFamily="17" charset="-128"/>
              <a:ea typeface="ＭＳ 明朝" panose="02020609040205080304" pitchFamily="17" charset="-128"/>
            </a:endParaRPr>
          </a:p>
        </p:txBody>
      </p:sp>
      <p:sp>
        <p:nvSpPr>
          <p:cNvPr id="9" name="コンテンツ プレースホルダー 2">
            <a:extLst>
              <a:ext uri="{FF2B5EF4-FFF2-40B4-BE49-F238E27FC236}">
                <a16:creationId xmlns:a16="http://schemas.microsoft.com/office/drawing/2014/main" id="{B913772D-2CFD-022B-8C8F-C57408B79DF6}"/>
              </a:ext>
            </a:extLst>
          </p:cNvPr>
          <p:cNvSpPr txBox="1">
            <a:spLocks/>
          </p:cNvSpPr>
          <p:nvPr/>
        </p:nvSpPr>
        <p:spPr>
          <a:xfrm>
            <a:off x="2247470" y="4982659"/>
            <a:ext cx="9820059" cy="1821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a:latin typeface="ＭＳ 明朝" panose="02020609040205080304" pitchFamily="17" charset="-128"/>
                <a:ea typeface="ＭＳ 明朝" panose="02020609040205080304" pitchFamily="17" charset="-128"/>
                <a:cs typeface="Leelawadee" panose="020B0502040204020203" pitchFamily="34" charset="-34"/>
              </a:rPr>
              <a:t>E</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さん（</a:t>
            </a:r>
            <a:r>
              <a:rPr lang="en-US" altLang="ja-JP" dirty="0">
                <a:latin typeface="ＭＳ 明朝" panose="02020609040205080304" pitchFamily="17" charset="-128"/>
                <a:ea typeface="ＭＳ 明朝" panose="02020609040205080304" pitchFamily="17" charset="-128"/>
                <a:cs typeface="Leelawadee" panose="020B0502040204020203" pitchFamily="34" charset="-34"/>
              </a:rPr>
              <a:t>72</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歳女性）。</a:t>
            </a:r>
            <a:r>
              <a:rPr lang="en-US" altLang="ja-JP" dirty="0">
                <a:latin typeface="ＭＳ 明朝" panose="02020609040205080304" pitchFamily="17" charset="-128"/>
                <a:ea typeface="ＭＳ 明朝" panose="02020609040205080304" pitchFamily="17" charset="-128"/>
                <a:cs typeface="Leelawadee" panose="020B0502040204020203" pitchFamily="34" charset="-34"/>
              </a:rPr>
              <a:t>3</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歳の時に罹患。</a:t>
            </a:r>
            <a:r>
              <a:rPr lang="ja-JP" altLang="en-US" u="sng" dirty="0">
                <a:latin typeface="ＭＳ 明朝" panose="02020609040205080304" pitchFamily="17" charset="-128"/>
                <a:ea typeface="ＭＳ 明朝" panose="02020609040205080304" pitchFamily="17" charset="-128"/>
                <a:cs typeface="Leelawadee" panose="020B0502040204020203" pitchFamily="34" charset="-34"/>
              </a:rPr>
              <a:t>成長を止める手術を３回受けたが失敗され</a:t>
            </a:r>
            <a:r>
              <a:rPr lang="en-US" altLang="ja-JP" u="sng" dirty="0">
                <a:latin typeface="ＭＳ 明朝" panose="02020609040205080304" pitchFamily="17" charset="-128"/>
                <a:ea typeface="ＭＳ 明朝" panose="02020609040205080304" pitchFamily="17" charset="-128"/>
                <a:cs typeface="Leelawadee" panose="020B0502040204020203" pitchFamily="34" charset="-34"/>
              </a:rPr>
              <a:t>3.5cm</a:t>
            </a:r>
            <a:r>
              <a:rPr lang="ja-JP" altLang="en-US" u="sng" dirty="0">
                <a:latin typeface="ＭＳ 明朝" panose="02020609040205080304" pitchFamily="17" charset="-128"/>
                <a:ea typeface="ＭＳ 明朝" panose="02020609040205080304" pitchFamily="17" charset="-128"/>
                <a:cs typeface="Leelawadee" panose="020B0502040204020203" pitchFamily="34" charset="-34"/>
              </a:rPr>
              <a:t>の脚長差ができた</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a:t>
            </a:r>
            <a:r>
              <a:rPr lang="en-US" altLang="ja-JP" dirty="0">
                <a:latin typeface="ＭＳ 明朝" panose="02020609040205080304" pitchFamily="17" charset="-128"/>
                <a:ea typeface="ＭＳ 明朝" panose="02020609040205080304" pitchFamily="17" charset="-128"/>
                <a:cs typeface="Leelawadee" panose="020B0502040204020203" pitchFamily="34" charset="-34"/>
              </a:rPr>
              <a:t>54</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歳でポリオ後症候群。筋肉が萎縮し良い方の足が重だるくなり</a:t>
            </a:r>
            <a:r>
              <a:rPr lang="en-US" altLang="ja-JP" dirty="0">
                <a:latin typeface="ＭＳ 明朝" panose="02020609040205080304" pitchFamily="17" charset="-128"/>
                <a:ea typeface="ＭＳ 明朝" panose="02020609040205080304" pitchFamily="17" charset="-128"/>
                <a:cs typeface="Leelawadee" panose="020B0502040204020203" pitchFamily="34" charset="-34"/>
              </a:rPr>
              <a:t>5</a:t>
            </a:r>
            <a:r>
              <a:rPr lang="ja-JP" altLang="en-US" dirty="0">
                <a:latin typeface="ＭＳ 明朝" panose="02020609040205080304" pitchFamily="17" charset="-128"/>
                <a:ea typeface="ＭＳ 明朝" panose="02020609040205080304" pitchFamily="17" charset="-128"/>
                <a:cs typeface="Leelawadee" panose="020B0502040204020203" pitchFamily="34" charset="-34"/>
              </a:rPr>
              <a:t>ｍ歩けなくなった。戸田クリニックを通じて</a:t>
            </a:r>
            <a:r>
              <a:rPr lang="ja-JP" altLang="en-US" b="1" dirty="0">
                <a:solidFill>
                  <a:srgbClr val="C00000"/>
                </a:solidFill>
                <a:latin typeface="ＭＳ 明朝" panose="02020609040205080304" pitchFamily="17" charset="-128"/>
                <a:ea typeface="ＭＳ 明朝" panose="02020609040205080304" pitchFamily="17" charset="-128"/>
                <a:cs typeface="Leelawadee" panose="020B0502040204020203" pitchFamily="34" charset="-34"/>
              </a:rPr>
              <a:t>カーボン製車椅子購入</a:t>
            </a:r>
            <a:endParaRPr lang="ja-JP" altLang="en-US" dirty="0">
              <a:latin typeface="ＭＳ 明朝" panose="02020609040205080304" pitchFamily="17" charset="-128"/>
              <a:ea typeface="ＭＳ 明朝" panose="02020609040205080304" pitchFamily="17" charset="-128"/>
              <a:cs typeface="Leelawadee" panose="020B0502040204020203" pitchFamily="34" charset="-34"/>
            </a:endParaRPr>
          </a:p>
        </p:txBody>
      </p:sp>
      <p:pic>
        <p:nvPicPr>
          <p:cNvPr id="7" name="図 6">
            <a:extLst>
              <a:ext uri="{FF2B5EF4-FFF2-40B4-BE49-F238E27FC236}">
                <a16:creationId xmlns:a16="http://schemas.microsoft.com/office/drawing/2014/main" id="{34F4A647-6692-6F24-409B-3CC720AB029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rot="5400000">
            <a:off x="-555009" y="3057889"/>
            <a:ext cx="2393004" cy="1087905"/>
          </a:xfrm>
          <a:prstGeom prst="rect">
            <a:avLst/>
          </a:prstGeom>
        </p:spPr>
      </p:pic>
      <p:pic>
        <p:nvPicPr>
          <p:cNvPr id="11" name="図 10">
            <a:extLst>
              <a:ext uri="{FF2B5EF4-FFF2-40B4-BE49-F238E27FC236}">
                <a16:creationId xmlns:a16="http://schemas.microsoft.com/office/drawing/2014/main" id="{120982A9-B268-477D-28AE-05C9BDB8DD68}"/>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42094" y="568539"/>
            <a:ext cx="2243678" cy="1364407"/>
          </a:xfrm>
          <a:prstGeom prst="rect">
            <a:avLst/>
          </a:prstGeom>
        </p:spPr>
      </p:pic>
    </p:spTree>
    <p:extLst>
      <p:ext uri="{BB962C8B-B14F-4D97-AF65-F5344CB8AC3E}">
        <p14:creationId xmlns:p14="http://schemas.microsoft.com/office/powerpoint/2010/main" val="56014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EBD5BDF7-601B-2E68-800A-8CB4304E5344}"/>
              </a:ext>
            </a:extLst>
          </p:cNvPr>
          <p:cNvSpPr txBox="1"/>
          <p:nvPr/>
        </p:nvSpPr>
        <p:spPr>
          <a:xfrm>
            <a:off x="5960715" y="1442319"/>
            <a:ext cx="6231285" cy="646331"/>
          </a:xfrm>
          <a:prstGeom prst="rect">
            <a:avLst/>
          </a:prstGeom>
          <a:noFill/>
        </p:spPr>
        <p:txBody>
          <a:bodyPr wrap="square">
            <a:spAutoFit/>
          </a:bodyPr>
          <a:lstStyle/>
          <a:p>
            <a:r>
              <a:rPr lang="ja-JP" altLang="en-US" sz="1800" b="1" dirty="0">
                <a:effectLst/>
                <a:latin typeface="ＭＳ 明朝" panose="02020609040205080304" pitchFamily="17" charset="-128"/>
                <a:ea typeface="ＭＳ 明朝" panose="02020609040205080304" pitchFamily="17" charset="-128"/>
              </a:rPr>
              <a:t>真々田弘：誰が医療を守るのか</a:t>
            </a:r>
            <a:r>
              <a:rPr lang="en-US" altLang="ja-JP" sz="1800" b="1" dirty="0">
                <a:effectLst/>
                <a:latin typeface="ＭＳ 明朝" panose="02020609040205080304" pitchFamily="17" charset="-128"/>
                <a:ea typeface="ＭＳ 明朝" panose="02020609040205080304" pitchFamily="17" charset="-128"/>
              </a:rPr>
              <a:t>.</a:t>
            </a:r>
            <a:r>
              <a:rPr lang="ja-JP" altLang="en-US" sz="1800" b="1" dirty="0">
                <a:effectLst/>
                <a:latin typeface="ＭＳ 明朝" panose="02020609040205080304" pitchFamily="17" charset="-128"/>
                <a:ea typeface="ＭＳ 明朝" panose="02020609040205080304" pitchFamily="17" charset="-128"/>
              </a:rPr>
              <a:t>「崩壊」の現場とポリオの記録から</a:t>
            </a:r>
            <a:r>
              <a:rPr lang="en-US" altLang="ja-JP" sz="1800" b="1" dirty="0">
                <a:effectLst/>
                <a:latin typeface="ＭＳ 明朝" panose="02020609040205080304" pitchFamily="17" charset="-128"/>
                <a:ea typeface="ＭＳ 明朝" panose="02020609040205080304" pitchFamily="17" charset="-128"/>
              </a:rPr>
              <a:t>.</a:t>
            </a:r>
            <a:r>
              <a:rPr lang="ja-JP" altLang="en-US" sz="1800" b="1" dirty="0">
                <a:effectLst/>
                <a:latin typeface="ＭＳ 明朝" panose="02020609040205080304" pitchFamily="17" charset="-128"/>
                <a:ea typeface="ＭＳ 明朝" panose="02020609040205080304" pitchFamily="17" charset="-128"/>
              </a:rPr>
              <a:t>第１刷</a:t>
            </a:r>
            <a:r>
              <a:rPr lang="en-US" altLang="ja-JP" sz="1800" b="1" dirty="0">
                <a:effectLst/>
                <a:latin typeface="ＭＳ 明朝" panose="02020609040205080304" pitchFamily="17" charset="-128"/>
                <a:ea typeface="ＭＳ 明朝" panose="02020609040205080304" pitchFamily="17" charset="-128"/>
              </a:rPr>
              <a:t>. </a:t>
            </a:r>
            <a:r>
              <a:rPr lang="ja-JP" altLang="en-US" sz="1800" b="1" dirty="0">
                <a:effectLst/>
                <a:latin typeface="ＭＳ 明朝" panose="02020609040205080304" pitchFamily="17" charset="-128"/>
                <a:ea typeface="ＭＳ 明朝" panose="02020609040205080304" pitchFamily="17" charset="-128"/>
              </a:rPr>
              <a:t>新日本出版社、東京</a:t>
            </a:r>
            <a:r>
              <a:rPr lang="en-US" altLang="ja-JP" sz="1800" b="1" dirty="0">
                <a:effectLst/>
                <a:latin typeface="ＭＳ 明朝" panose="02020609040205080304" pitchFamily="17" charset="-128"/>
                <a:ea typeface="ＭＳ 明朝" panose="02020609040205080304" pitchFamily="17" charset="-128"/>
              </a:rPr>
              <a:t>,2010</a:t>
            </a:r>
            <a:endParaRPr lang="ja-JP" altLang="en-US" sz="2400" dirty="0">
              <a:latin typeface="ＭＳ 明朝" panose="02020609040205080304" pitchFamily="17" charset="-128"/>
              <a:ea typeface="ＭＳ 明朝" panose="02020609040205080304" pitchFamily="17" charset="-128"/>
            </a:endParaRPr>
          </a:p>
        </p:txBody>
      </p:sp>
      <p:pic>
        <p:nvPicPr>
          <p:cNvPr id="5" name="Picture 2" descr="写真】これぞ昭和！な写真、くわえタバコの運動会やチャンバラ｜NEWSポストセブン">
            <a:extLst>
              <a:ext uri="{FF2B5EF4-FFF2-40B4-BE49-F238E27FC236}">
                <a16:creationId xmlns:a16="http://schemas.microsoft.com/office/drawing/2014/main" id="{91363D4C-2BB5-D012-647E-3B4ED2329EB2}"/>
              </a:ext>
            </a:extLst>
          </p:cNvPr>
          <p:cNvPicPr>
            <a:picLocks noChangeAspect="1" noChangeArrowheads="1"/>
          </p:cNvPicPr>
          <p:nvPr/>
        </p:nvPicPr>
        <p:blipFill rotWithShape="1">
          <a:blip r:embed="rId2" cstate="email">
            <a:graysc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222119" y="1602839"/>
            <a:ext cx="2368681" cy="29075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昭和の子供たち おままごと イラスト素材 [ 2189214 ] - フォトライブラリー photolibrary">
            <a:extLst>
              <a:ext uri="{FF2B5EF4-FFF2-40B4-BE49-F238E27FC236}">
                <a16:creationId xmlns:a16="http://schemas.microsoft.com/office/drawing/2014/main" id="{CE20AD32-0A9F-F304-6ADA-85F5D87EB70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3077936" y="2232040"/>
            <a:ext cx="3328675" cy="2378513"/>
          </a:xfrm>
          <a:prstGeom prst="rect">
            <a:avLst/>
          </a:prstGeom>
          <a:noFill/>
          <a:extLst>
            <a:ext uri="{909E8E84-426E-40DD-AFC4-6F175D3DCCD1}">
              <a14:hiddenFill xmlns:a14="http://schemas.microsoft.com/office/drawing/2010/main">
                <a:solidFill>
                  <a:srgbClr val="FFFFFF"/>
                </a:solidFill>
              </a14:hiddenFill>
            </a:ext>
          </a:extLst>
        </p:spPr>
      </p:pic>
      <p:sp>
        <p:nvSpPr>
          <p:cNvPr id="12" name="思考の吹き出し: 雲形 11">
            <a:extLst>
              <a:ext uri="{FF2B5EF4-FFF2-40B4-BE49-F238E27FC236}">
                <a16:creationId xmlns:a16="http://schemas.microsoft.com/office/drawing/2014/main" id="{B65A8622-37E5-D421-9829-A9CF320F901F}"/>
              </a:ext>
            </a:extLst>
          </p:cNvPr>
          <p:cNvSpPr/>
          <p:nvPr/>
        </p:nvSpPr>
        <p:spPr>
          <a:xfrm rot="21396006">
            <a:off x="3108068" y="1429996"/>
            <a:ext cx="2632074" cy="1604087"/>
          </a:xfrm>
          <a:prstGeom prst="cloudCallout">
            <a:avLst>
              <a:gd name="adj1" fmla="val -26690"/>
              <a:gd name="adj2" fmla="val 915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杉の葉っぱのお魚を召し上がれ</a:t>
            </a:r>
            <a:endParaRPr kumimoji="1" lang="en-US" altLang="ja-JP" sz="20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pic>
        <p:nvPicPr>
          <p:cNvPr id="1032" name="Picture 8" descr="衛生（昭和34年）▷便所の汲み取り（バキュームカー） | ジャパンアーカイブズ - Japan Archives">
            <a:extLst>
              <a:ext uri="{FF2B5EF4-FFF2-40B4-BE49-F238E27FC236}">
                <a16:creationId xmlns:a16="http://schemas.microsoft.com/office/drawing/2014/main" id="{9F046A3C-D011-4B89-9F1E-A58FBB31BFE4}"/>
              </a:ext>
            </a:extLst>
          </p:cNvPr>
          <p:cNvPicPr>
            <a:picLocks noChangeAspect="1"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6894929" y="2232040"/>
            <a:ext cx="4645166" cy="237851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AD4AEBDB-39C6-0585-AD00-3020F781965D}"/>
              </a:ext>
            </a:extLst>
          </p:cNvPr>
          <p:cNvSpPr txBox="1"/>
          <p:nvPr/>
        </p:nvSpPr>
        <p:spPr>
          <a:xfrm>
            <a:off x="17085" y="5504640"/>
            <a:ext cx="12174915" cy="1292662"/>
          </a:xfrm>
          <a:prstGeom prst="rect">
            <a:avLst/>
          </a:prstGeom>
          <a:noFill/>
        </p:spPr>
        <p:txBody>
          <a:bodyPr wrap="square" rtlCol="0">
            <a:spAutoFit/>
          </a:bodyPr>
          <a:lstStyle/>
          <a:p>
            <a:pPr marL="1524000" indent="-1524000"/>
            <a:r>
              <a:rPr kumimoji="1" lang="ja-JP" altLang="en-US" sz="3900" b="1" dirty="0">
                <a:solidFill>
                  <a:srgbClr val="C00000"/>
                </a:solidFill>
                <a:latin typeface="ＭＳ 明朝" panose="02020609040205080304" pitchFamily="17" charset="-128"/>
                <a:ea typeface="ＭＳ 明朝" panose="02020609040205080304" pitchFamily="17" charset="-128"/>
              </a:rPr>
              <a:t>問題：野生株が根絶された</a:t>
            </a:r>
            <a:r>
              <a:rPr kumimoji="1" lang="en-US" altLang="ja-JP" sz="3900" b="1" dirty="0">
                <a:solidFill>
                  <a:srgbClr val="C00000"/>
                </a:solidFill>
                <a:latin typeface="ＭＳ 明朝" panose="02020609040205080304" pitchFamily="17" charset="-128"/>
                <a:ea typeface="ＭＳ 明朝" panose="02020609040205080304" pitchFamily="17" charset="-128"/>
              </a:rPr>
              <a:t>1980</a:t>
            </a:r>
            <a:r>
              <a:rPr kumimoji="1" lang="ja-JP" altLang="en-US" sz="3900" b="1" dirty="0">
                <a:solidFill>
                  <a:srgbClr val="C00000"/>
                </a:solidFill>
                <a:latin typeface="ＭＳ 明朝" panose="02020609040205080304" pitchFamily="17" charset="-128"/>
                <a:ea typeface="ＭＳ 明朝" panose="02020609040205080304" pitchFamily="17" charset="-128"/>
              </a:rPr>
              <a:t>年以降</a:t>
            </a:r>
            <a:r>
              <a:rPr kumimoji="1" lang="en-US" altLang="ja-JP" sz="3900" b="1" dirty="0">
                <a:solidFill>
                  <a:srgbClr val="C00000"/>
                </a:solidFill>
                <a:latin typeface="ＭＳ 明朝" panose="02020609040205080304" pitchFamily="17" charset="-128"/>
                <a:ea typeface="ＭＳ 明朝" panose="02020609040205080304" pitchFamily="17" charset="-128"/>
              </a:rPr>
              <a:t>2011</a:t>
            </a:r>
            <a:r>
              <a:rPr kumimoji="1" lang="ja-JP" altLang="en-US" sz="3900" b="1" dirty="0">
                <a:solidFill>
                  <a:srgbClr val="C00000"/>
                </a:solidFill>
                <a:latin typeface="ＭＳ 明朝" panose="02020609040205080304" pitchFamily="17" charset="-128"/>
                <a:ea typeface="ＭＳ 明朝" panose="02020609040205080304" pitchFamily="17" charset="-128"/>
              </a:rPr>
              <a:t>年まで生ワクチンを使用し続けた</a:t>
            </a:r>
            <a:endParaRPr kumimoji="1" lang="en-US" altLang="ja-JP" sz="3900" b="1" dirty="0">
              <a:solidFill>
                <a:srgbClr val="C00000"/>
              </a:solidFill>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FE4AA0FE-7C43-8723-BA78-B7CA23235ADE}"/>
              </a:ext>
            </a:extLst>
          </p:cNvPr>
          <p:cNvSpPr txBox="1"/>
          <p:nvPr/>
        </p:nvSpPr>
        <p:spPr>
          <a:xfrm>
            <a:off x="17085" y="65159"/>
            <a:ext cx="12157830" cy="1138773"/>
          </a:xfrm>
          <a:prstGeom prst="rect">
            <a:avLst/>
          </a:prstGeom>
          <a:noFill/>
        </p:spPr>
        <p:txBody>
          <a:bodyPr wrap="square" rtlCol="0">
            <a:spAutoFit/>
          </a:bodyPr>
          <a:lstStyle/>
          <a:p>
            <a:pPr algn="ctr"/>
            <a:r>
              <a:rPr lang="en-US" altLang="ja-JP" sz="3200" b="1" dirty="0">
                <a:solidFill>
                  <a:srgbClr val="FF0000"/>
                </a:solidFill>
                <a:latin typeface="ＭＳ 明朝" panose="02020609040205080304" pitchFamily="17" charset="-128"/>
                <a:ea typeface="ＭＳ 明朝" panose="02020609040205080304" pitchFamily="17" charset="-128"/>
              </a:rPr>
              <a:t>2</a:t>
            </a:r>
            <a:r>
              <a:rPr lang="ja-JP" altLang="en-US" sz="3200" b="1" dirty="0">
                <a:solidFill>
                  <a:srgbClr val="FF0000"/>
                </a:solidFill>
                <a:latin typeface="ＭＳ 明朝" panose="02020609040205080304" pitchFamily="17" charset="-128"/>
                <a:ea typeface="ＭＳ 明朝" panose="02020609040205080304" pitchFamily="17" charset="-128"/>
              </a:rPr>
              <a:t>章　</a:t>
            </a:r>
            <a:r>
              <a:rPr kumimoji="1" lang="ja-JP" altLang="en-US" sz="3200" b="1" dirty="0">
                <a:solidFill>
                  <a:srgbClr val="FF0000"/>
                </a:solidFill>
                <a:latin typeface="ＭＳ 明朝" panose="02020609040205080304" pitchFamily="17" charset="-128"/>
                <a:ea typeface="ＭＳ 明朝" panose="02020609040205080304" pitchFamily="17" charset="-128"/>
              </a:rPr>
              <a:t>生ワクチンからの感染した若いポリオ患者さんについて</a:t>
            </a:r>
            <a:endParaRPr kumimoji="1" lang="en-US" altLang="ja-JP" sz="3200" b="1" dirty="0">
              <a:solidFill>
                <a:srgbClr val="FF0000"/>
              </a:solidFill>
              <a:latin typeface="ＭＳ 明朝" panose="02020609040205080304" pitchFamily="17" charset="-128"/>
              <a:ea typeface="ＭＳ 明朝" panose="02020609040205080304" pitchFamily="17" charset="-128"/>
            </a:endParaRPr>
          </a:p>
          <a:p>
            <a:pPr algn="ctr"/>
            <a:r>
              <a:rPr kumimoji="1" lang="ja-JP" altLang="en-US" sz="1200" dirty="0">
                <a:latin typeface="ＭＳ 明朝" panose="02020609040205080304" pitchFamily="17" charset="-128"/>
                <a:ea typeface="ＭＳ 明朝" panose="02020609040205080304" pitchFamily="17" charset="-128"/>
              </a:rPr>
              <a:t>　　　</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2400" dirty="0">
                <a:latin typeface="ＭＳ 明朝" panose="02020609040205080304" pitchFamily="17" charset="-128"/>
                <a:ea typeface="ＭＳ 明朝" panose="02020609040205080304" pitchFamily="17" charset="-128"/>
              </a:rPr>
              <a:t>昭和</a:t>
            </a:r>
            <a:r>
              <a:rPr lang="en-US" altLang="ja-JP" sz="2400" dirty="0">
                <a:latin typeface="ＭＳ 明朝" panose="02020609040205080304" pitchFamily="17" charset="-128"/>
                <a:ea typeface="ＭＳ 明朝" panose="02020609040205080304" pitchFamily="17" charset="-128"/>
              </a:rPr>
              <a:t>30</a:t>
            </a:r>
            <a:r>
              <a:rPr lang="ja-JP" altLang="en-US" sz="2400" dirty="0">
                <a:latin typeface="ＭＳ 明朝" panose="02020609040205080304" pitchFamily="17" charset="-128"/>
                <a:ea typeface="ＭＳ 明朝" panose="02020609040205080304" pitchFamily="17" charset="-128"/>
              </a:rPr>
              <a:t>年代の日本の人々の暮らしはまだ貧しかった。トイレも汲取式が当たり前だった。</a:t>
            </a:r>
            <a:endParaRPr lang="en-US" altLang="ja-JP" sz="2400" dirty="0">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D243F7BA-437A-27EC-433C-13B927B660B9}"/>
              </a:ext>
            </a:extLst>
          </p:cNvPr>
          <p:cNvSpPr txBox="1"/>
          <p:nvPr/>
        </p:nvSpPr>
        <p:spPr>
          <a:xfrm>
            <a:off x="-17085" y="4632680"/>
            <a:ext cx="12192000" cy="830997"/>
          </a:xfrm>
          <a:prstGeom prst="rect">
            <a:avLst/>
          </a:prstGeom>
          <a:noFill/>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そんな</a:t>
            </a:r>
            <a:r>
              <a:rPr lang="en-US" altLang="ja-JP" sz="2400" dirty="0">
                <a:latin typeface="ＭＳ 明朝" panose="02020609040205080304" pitchFamily="17" charset="-128"/>
                <a:ea typeface="ＭＳ 明朝" panose="02020609040205080304" pitchFamily="17" charset="-128"/>
              </a:rPr>
              <a:t>1960</a:t>
            </a:r>
            <a:r>
              <a:rPr lang="ja-JP" altLang="en-US" sz="2400" dirty="0">
                <a:latin typeface="ＭＳ 明朝" panose="02020609040205080304" pitchFamily="17" charset="-128"/>
                <a:ea typeface="ＭＳ 明朝" panose="02020609040205080304" pitchFamily="17" charset="-128"/>
              </a:rPr>
              <a:t>年（</a:t>
            </a:r>
            <a:r>
              <a:rPr lang="ja-JP" altLang="en-US" sz="2400" b="1" dirty="0">
                <a:solidFill>
                  <a:srgbClr val="C00000"/>
                </a:solidFill>
                <a:latin typeface="ＭＳ 明朝" panose="02020609040205080304" pitchFamily="17" charset="-128"/>
                <a:ea typeface="ＭＳ 明朝" panose="02020609040205080304" pitchFamily="17" charset="-128"/>
              </a:rPr>
              <a:t>昭和</a:t>
            </a:r>
            <a:r>
              <a:rPr lang="en-US" altLang="ja-JP" sz="2400" b="1" dirty="0">
                <a:solidFill>
                  <a:srgbClr val="C00000"/>
                </a:solidFill>
                <a:latin typeface="ＭＳ 明朝" panose="02020609040205080304" pitchFamily="17" charset="-128"/>
                <a:ea typeface="ＭＳ 明朝" panose="02020609040205080304" pitchFamily="17" charset="-128"/>
              </a:rPr>
              <a:t>35</a:t>
            </a:r>
            <a:r>
              <a:rPr lang="ja-JP" altLang="en-US" sz="2400" b="1" dirty="0">
                <a:solidFill>
                  <a:srgbClr val="C00000"/>
                </a:solidFill>
                <a:latin typeface="ＭＳ 明朝" panose="02020609040205080304" pitchFamily="17" charset="-128"/>
                <a:ea typeface="ＭＳ 明朝" panose="02020609040205080304" pitchFamily="17" charset="-128"/>
              </a:rPr>
              <a:t>年</a:t>
            </a:r>
            <a:r>
              <a:rPr lang="ja-JP" altLang="en-US" sz="2400" dirty="0">
                <a:latin typeface="ＭＳ 明朝" panose="02020609040205080304" pitchFamily="17" charset="-128"/>
                <a:ea typeface="ＭＳ 明朝" panose="02020609040205080304" pitchFamily="17" charset="-128"/>
              </a:rPr>
              <a:t>）</a:t>
            </a:r>
            <a:r>
              <a:rPr lang="en-US" altLang="ja-JP" sz="2400" b="1" dirty="0">
                <a:solidFill>
                  <a:srgbClr val="C00000"/>
                </a:solidFill>
                <a:latin typeface="ＭＳ 明朝" panose="02020609040205080304" pitchFamily="17" charset="-128"/>
                <a:ea typeface="ＭＳ 明朝" panose="02020609040205080304" pitchFamily="17" charset="-128"/>
              </a:rPr>
              <a:t>5</a:t>
            </a:r>
            <a:r>
              <a:rPr lang="ja-JP" altLang="en-US" sz="2400" b="1" dirty="0">
                <a:solidFill>
                  <a:srgbClr val="C00000"/>
                </a:solidFill>
                <a:latin typeface="ＭＳ 明朝" panose="02020609040205080304" pitchFamily="17" charset="-128"/>
                <a:ea typeface="ＭＳ 明朝" panose="02020609040205080304" pitchFamily="17" charset="-128"/>
              </a:rPr>
              <a:t>千名以上の患者が出るポリオの大流行したが、</a:t>
            </a:r>
            <a:r>
              <a:rPr lang="ja-JP" altLang="en-US" sz="2400" dirty="0">
                <a:latin typeface="ＭＳ 明朝" panose="02020609040205080304" pitchFamily="17" charset="-128"/>
                <a:ea typeface="ＭＳ 明朝" panose="02020609040205080304" pitchFamily="17" charset="-128"/>
              </a:rPr>
              <a:t>生ワクチンを緊急輸入し、一斉に投与することで流行は急速に収束</a:t>
            </a:r>
            <a:endParaRPr kumimoji="1" lang="ja-JP" altLang="en-US" sz="2400" dirty="0"/>
          </a:p>
        </p:txBody>
      </p:sp>
    </p:spTree>
    <p:extLst>
      <p:ext uri="{BB962C8B-B14F-4D97-AF65-F5344CB8AC3E}">
        <p14:creationId xmlns:p14="http://schemas.microsoft.com/office/powerpoint/2010/main" val="315634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ポリオワクチン… 「不活化」 独自輸入で接種も | ヨミドクター(読売新聞)">
            <a:extLst>
              <a:ext uri="{FF2B5EF4-FFF2-40B4-BE49-F238E27FC236}">
                <a16:creationId xmlns:a16="http://schemas.microsoft.com/office/drawing/2014/main" id="{C2A9905A-23C9-757C-22F1-61898C150D4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
          <a:stretch/>
        </p:blipFill>
        <p:spPr bwMode="auto">
          <a:xfrm>
            <a:off x="38911" y="642025"/>
            <a:ext cx="4531023" cy="575877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3D82D510-CF87-EF11-04EA-49548D23439F}"/>
              </a:ext>
            </a:extLst>
          </p:cNvPr>
          <p:cNvSpPr/>
          <p:nvPr/>
        </p:nvSpPr>
        <p:spPr>
          <a:xfrm>
            <a:off x="107004" y="5486403"/>
            <a:ext cx="1984443" cy="51556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E5B4A24-1370-072B-F821-1B4FD5CF43B4}"/>
              </a:ext>
            </a:extLst>
          </p:cNvPr>
          <p:cNvSpPr txBox="1"/>
          <p:nvPr/>
        </p:nvSpPr>
        <p:spPr>
          <a:xfrm>
            <a:off x="4569933" y="96510"/>
            <a:ext cx="7583155" cy="1077218"/>
          </a:xfrm>
          <a:prstGeom prst="rect">
            <a:avLst/>
          </a:prstGeom>
          <a:noFill/>
        </p:spPr>
        <p:txBody>
          <a:bodyPr wrap="square" rtlCol="0">
            <a:spAutoFit/>
          </a:bodyPr>
          <a:lstStyle/>
          <a:p>
            <a:r>
              <a:rPr kumimoji="1" lang="ja-JP" altLang="en-US" sz="3200" b="1" dirty="0">
                <a:solidFill>
                  <a:srgbClr val="FF0000"/>
                </a:solidFill>
                <a:latin typeface="ＭＳ 明朝" panose="02020609040205080304" pitchFamily="17" charset="-128"/>
                <a:ea typeface="ＭＳ 明朝" panose="02020609040205080304" pitchFamily="17" charset="-128"/>
              </a:rPr>
              <a:t>病気を予防するはずの生ワクチンによって毎年患者がでるという矛盾が発生</a:t>
            </a:r>
          </a:p>
        </p:txBody>
      </p:sp>
      <p:pic>
        <p:nvPicPr>
          <p:cNvPr id="5" name="Picture 2" descr="Fecal–oral route - Wikipedia">
            <a:extLst>
              <a:ext uri="{FF2B5EF4-FFF2-40B4-BE49-F238E27FC236}">
                <a16:creationId xmlns:a16="http://schemas.microsoft.com/office/drawing/2014/main" id="{E9AAE8BD-AF20-EC4F-7C35-E54B2462C320}"/>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4748337" y="2434880"/>
            <a:ext cx="5875508" cy="257390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A2C5E88-ADE0-4516-054A-8988E404E81A}"/>
              </a:ext>
            </a:extLst>
          </p:cNvPr>
          <p:cNvSpPr txBox="1"/>
          <p:nvPr/>
        </p:nvSpPr>
        <p:spPr>
          <a:xfrm>
            <a:off x="4762584" y="1342966"/>
            <a:ext cx="7236765" cy="830997"/>
          </a:xfrm>
          <a:prstGeom prst="rect">
            <a:avLst/>
          </a:prstGeom>
          <a:noFill/>
        </p:spPr>
        <p:txBody>
          <a:bodyPr wrap="square" rtlCol="0">
            <a:spAutoFit/>
          </a:bodyPr>
          <a:lstStyle/>
          <a:p>
            <a:pPr marL="2693988" indent="-2693988"/>
            <a:r>
              <a:rPr kumimoji="1" lang="ja-JP" altLang="en-US" sz="2400" dirty="0">
                <a:latin typeface="ＭＳ 明朝" panose="02020609040205080304" pitchFamily="17" charset="-128"/>
                <a:ea typeface="ＭＳ 明朝" panose="02020609040205080304" pitchFamily="17" charset="-128"/>
              </a:rPr>
              <a:t>生ワクチンの利点：安価、</a:t>
            </a:r>
            <a:r>
              <a:rPr lang="ja-JP" altLang="en-US" sz="2400" dirty="0">
                <a:latin typeface="ＭＳ 明朝" panose="02020609040205080304" pitchFamily="17" charset="-128"/>
                <a:ea typeface="ＭＳ 明朝" panose="02020609040205080304" pitchFamily="17" charset="-128"/>
              </a:rPr>
              <a:t>効果が強い、投与が簡単、</a:t>
            </a:r>
            <a:endParaRPr lang="en-US" altLang="ja-JP" sz="2400" dirty="0">
              <a:latin typeface="ＭＳ 明朝" panose="02020609040205080304" pitchFamily="17" charset="-128"/>
              <a:ea typeface="ＭＳ 明朝" panose="02020609040205080304" pitchFamily="17" charset="-128"/>
            </a:endParaRPr>
          </a:p>
          <a:p>
            <a:pPr marL="2693988" indent="-2693988"/>
            <a:r>
              <a:rPr lang="ja-JP" altLang="en-US" sz="2400" dirty="0">
                <a:latin typeface="ＭＳ 明朝" panose="02020609040205080304" pitchFamily="17" charset="-128"/>
                <a:ea typeface="ＭＳ 明朝" panose="02020609040205080304" pitchFamily="17" charset="-128"/>
              </a:rPr>
              <a:t>　　　　　　　　　一斉投与ができる</a:t>
            </a:r>
            <a:endParaRPr kumimoji="1" lang="ja-JP" altLang="en-US" sz="2400" dirty="0">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5F756586-B4F0-65D5-6F1C-DB57859EBB6D}"/>
              </a:ext>
            </a:extLst>
          </p:cNvPr>
          <p:cNvSpPr txBox="1"/>
          <p:nvPr/>
        </p:nvSpPr>
        <p:spPr>
          <a:xfrm>
            <a:off x="4430232" y="5184192"/>
            <a:ext cx="7654764" cy="461665"/>
          </a:xfrm>
          <a:prstGeom prst="rect">
            <a:avLst/>
          </a:prstGeom>
          <a:noFill/>
        </p:spPr>
        <p:txBody>
          <a:bodyPr wrap="square" rtlCol="0">
            <a:spAutoFit/>
          </a:bodyPr>
          <a:lstStyle/>
          <a:p>
            <a:r>
              <a:rPr kumimoji="1" lang="ja-JP" altLang="en-US" sz="2400" b="1" dirty="0">
                <a:solidFill>
                  <a:srgbClr val="FF0000"/>
                </a:solidFill>
                <a:latin typeface="ＭＳ 明朝" panose="02020609040205080304" pitchFamily="17" charset="-128"/>
                <a:ea typeface="ＭＳ 明朝" panose="02020609040205080304" pitchFamily="17" charset="-128"/>
              </a:rPr>
              <a:t>日本：</a:t>
            </a:r>
            <a:r>
              <a:rPr kumimoji="1" lang="en-US" altLang="ja-JP" sz="2400" b="1" dirty="0">
                <a:solidFill>
                  <a:srgbClr val="FF0000"/>
                </a:solidFill>
                <a:latin typeface="ＭＳ 明朝" panose="02020609040205080304" pitchFamily="17" charset="-128"/>
                <a:ea typeface="ＭＳ 明朝" panose="02020609040205080304" pitchFamily="17" charset="-128"/>
              </a:rPr>
              <a:t>2012</a:t>
            </a:r>
            <a:r>
              <a:rPr kumimoji="1" lang="ja-JP" altLang="en-US" sz="2400" b="1" dirty="0">
                <a:solidFill>
                  <a:srgbClr val="FF0000"/>
                </a:solidFill>
                <a:latin typeface="ＭＳ 明朝" panose="02020609040205080304" pitchFamily="17" charset="-128"/>
                <a:ea typeface="ＭＳ 明朝" panose="02020609040205080304" pitchFamily="17" charset="-128"/>
              </a:rPr>
              <a:t>年不活化ポリオワクチン定期接種化に転換</a:t>
            </a:r>
          </a:p>
        </p:txBody>
      </p:sp>
      <p:sp>
        <p:nvSpPr>
          <p:cNvPr id="8" name="テキスト ボックス 7">
            <a:extLst>
              <a:ext uri="{FF2B5EF4-FFF2-40B4-BE49-F238E27FC236}">
                <a16:creationId xmlns:a16="http://schemas.microsoft.com/office/drawing/2014/main" id="{6549E917-0504-BC36-E579-E4EF3845FB8D}"/>
              </a:ext>
            </a:extLst>
          </p:cNvPr>
          <p:cNvSpPr txBox="1"/>
          <p:nvPr/>
        </p:nvSpPr>
        <p:spPr>
          <a:xfrm>
            <a:off x="4705629" y="5802475"/>
            <a:ext cx="7236765" cy="400110"/>
          </a:xfrm>
          <a:prstGeom prst="rect">
            <a:avLst/>
          </a:prstGeom>
          <a:noFill/>
        </p:spPr>
        <p:txBody>
          <a:bodyPr wrap="square" rtlCol="0">
            <a:spAutoFit/>
          </a:bodyPr>
          <a:lstStyle/>
          <a:p>
            <a:r>
              <a:rPr kumimoji="1" lang="ja-JP" altLang="en-US" sz="2000" dirty="0">
                <a:latin typeface="ＭＳ 明朝" panose="02020609040205080304" pitchFamily="17" charset="-128"/>
                <a:ea typeface="ＭＳ 明朝" panose="02020609040205080304" pitchFamily="17" charset="-128"/>
              </a:rPr>
              <a:t>不活化ワクチンは注射で投与するという欠点がある</a:t>
            </a:r>
          </a:p>
        </p:txBody>
      </p:sp>
      <p:sp>
        <p:nvSpPr>
          <p:cNvPr id="9" name="テキスト ボックス 8">
            <a:extLst>
              <a:ext uri="{FF2B5EF4-FFF2-40B4-BE49-F238E27FC236}">
                <a16:creationId xmlns:a16="http://schemas.microsoft.com/office/drawing/2014/main" id="{0FD2CF67-ED07-D5D0-3DA5-1584521A759B}"/>
              </a:ext>
            </a:extLst>
          </p:cNvPr>
          <p:cNvSpPr txBox="1"/>
          <p:nvPr/>
        </p:nvSpPr>
        <p:spPr>
          <a:xfrm>
            <a:off x="8113069" y="4620671"/>
            <a:ext cx="2778184" cy="369332"/>
          </a:xfrm>
          <a:prstGeom prst="rect">
            <a:avLst/>
          </a:prstGeom>
          <a:solidFill>
            <a:schemeClr val="bg1"/>
          </a:solidFill>
        </p:spPr>
        <p:txBody>
          <a:bodyPr wrap="square">
            <a:spAutoFit/>
          </a:bodyPr>
          <a:lstStyle/>
          <a:p>
            <a:r>
              <a:rPr lang="ja-JP" altLang="en-US" b="1" dirty="0">
                <a:solidFill>
                  <a:srgbClr val="FF0000"/>
                </a:solidFill>
                <a:latin typeface="ＭＳ 明朝" panose="02020609040205080304" pitchFamily="17" charset="-128"/>
                <a:ea typeface="ＭＳ 明朝" panose="02020609040205080304" pitchFamily="17" charset="-128"/>
              </a:rPr>
              <a:t>麻痺を発症するのは</a:t>
            </a:r>
            <a:r>
              <a:rPr lang="en-US" altLang="ja-JP" b="1" dirty="0">
                <a:solidFill>
                  <a:srgbClr val="FF0000"/>
                </a:solidFill>
                <a:latin typeface="ＭＳ 明朝" panose="02020609040205080304" pitchFamily="17" charset="-128"/>
                <a:ea typeface="ＭＳ 明朝" panose="02020609040205080304" pitchFamily="17" charset="-128"/>
              </a:rPr>
              <a:t>0.1%</a:t>
            </a:r>
            <a:endParaRPr lang="ja-JP" altLang="en-US" b="1" dirty="0">
              <a:solidFill>
                <a:srgbClr val="FF0000"/>
              </a:solidFill>
              <a:latin typeface="ＭＳ 明朝" panose="02020609040205080304" pitchFamily="17" charset="-128"/>
              <a:ea typeface="ＭＳ 明朝" panose="02020609040205080304" pitchFamily="17" charset="-128"/>
            </a:endParaRPr>
          </a:p>
        </p:txBody>
      </p:sp>
      <p:sp>
        <p:nvSpPr>
          <p:cNvPr id="10" name="テキスト ボックス 9">
            <a:extLst>
              <a:ext uri="{FF2B5EF4-FFF2-40B4-BE49-F238E27FC236}">
                <a16:creationId xmlns:a16="http://schemas.microsoft.com/office/drawing/2014/main" id="{CDAC535A-9436-629A-BD9E-B9E7B49A3379}"/>
              </a:ext>
            </a:extLst>
          </p:cNvPr>
          <p:cNvSpPr txBox="1"/>
          <p:nvPr/>
        </p:nvSpPr>
        <p:spPr>
          <a:xfrm>
            <a:off x="7086979" y="2343201"/>
            <a:ext cx="3670570" cy="369332"/>
          </a:xfrm>
          <a:prstGeom prst="rect">
            <a:avLst/>
          </a:prstGeom>
          <a:solidFill>
            <a:schemeClr val="bg1"/>
          </a:solidFill>
        </p:spPr>
        <p:txBody>
          <a:bodyPr wrap="square">
            <a:spAutoFit/>
          </a:bodyPr>
          <a:lstStyle/>
          <a:p>
            <a:r>
              <a:rPr lang="ja-JP" altLang="en-US" dirty="0">
                <a:latin typeface="ＭＳ 明朝" panose="02020609040205080304" pitchFamily="17" charset="-128"/>
                <a:ea typeface="ＭＳ 明朝" panose="02020609040205080304" pitchFamily="17" charset="-128"/>
              </a:rPr>
              <a:t>エンテロウィルス。腸管で増える</a:t>
            </a:r>
            <a:endParaRPr lang="ja-JP" altLang="en-US" dirty="0"/>
          </a:p>
        </p:txBody>
      </p:sp>
    </p:spTree>
    <p:extLst>
      <p:ext uri="{BB962C8B-B14F-4D97-AF65-F5344CB8AC3E}">
        <p14:creationId xmlns:p14="http://schemas.microsoft.com/office/powerpoint/2010/main" val="2247550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EABF9D4-4D10-CDF9-5C82-F02D1D809D5E}"/>
              </a:ext>
            </a:extLst>
          </p:cNvPr>
          <p:cNvSpPr txBox="1"/>
          <p:nvPr/>
        </p:nvSpPr>
        <p:spPr>
          <a:xfrm>
            <a:off x="2403848" y="1815882"/>
            <a:ext cx="9788152" cy="2677656"/>
          </a:xfrm>
          <a:prstGeom prst="rect">
            <a:avLst/>
          </a:prstGeom>
          <a:noFill/>
        </p:spPr>
        <p:txBody>
          <a:bodyPr wrap="square" rtlCol="0">
            <a:spAutoFit/>
          </a:bodyPr>
          <a:lstStyle/>
          <a:p>
            <a:r>
              <a:rPr kumimoji="1" lang="ja-JP" altLang="en-US" sz="2400" dirty="0">
                <a:latin typeface="ＭＳ 明朝" panose="02020609040205080304" pitchFamily="17" charset="-128"/>
                <a:ea typeface="ＭＳ 明朝" panose="02020609040205080304" pitchFamily="17" charset="-128"/>
              </a:rPr>
              <a:t>パキスタンでは</a:t>
            </a:r>
            <a:r>
              <a:rPr kumimoji="1" lang="en-US" altLang="ja-JP" sz="2400" dirty="0">
                <a:latin typeface="ＭＳ 明朝" panose="02020609040205080304" pitchFamily="17" charset="-128"/>
                <a:ea typeface="ＭＳ 明朝" panose="02020609040205080304" pitchFamily="17" charset="-128"/>
              </a:rPr>
              <a:t>CIA(</a:t>
            </a:r>
            <a:r>
              <a:rPr kumimoji="1" lang="ja-JP" altLang="en-US" sz="2400" dirty="0">
                <a:latin typeface="ＭＳ 明朝" panose="02020609040205080304" pitchFamily="17" charset="-128"/>
                <a:ea typeface="ＭＳ 明朝" panose="02020609040205080304" pitchFamily="17" charset="-128"/>
              </a:rPr>
              <a:t>米国の中央情報局</a:t>
            </a:r>
            <a:r>
              <a:rPr kumimoji="1" lang="en-US" altLang="ja-JP" sz="2400" dirty="0">
                <a:latin typeface="ＭＳ 明朝" panose="02020609040205080304" pitchFamily="17" charset="-128"/>
                <a:ea typeface="ＭＳ 明朝" panose="02020609040205080304" pitchFamily="17" charset="-128"/>
              </a:rPr>
              <a:t>)</a:t>
            </a:r>
            <a:r>
              <a:rPr kumimoji="1" lang="ja-JP" altLang="en-US" sz="2400" dirty="0">
                <a:latin typeface="ＭＳ 明朝" panose="02020609040205080304" pitchFamily="17" charset="-128"/>
                <a:ea typeface="ＭＳ 明朝" panose="02020609040205080304" pitchFamily="17" charset="-128"/>
              </a:rPr>
              <a:t>がビン･ラディン氏の屋敷があり、彼がどの屋敷にいるか</a:t>
            </a:r>
            <a:r>
              <a:rPr lang="ja-JP" altLang="en-US" sz="2400" dirty="0">
                <a:latin typeface="ＭＳ 明朝" panose="02020609040205080304" pitchFamily="17" charset="-128"/>
                <a:ea typeface="ＭＳ 明朝" panose="02020609040205080304" pitchFamily="17" charset="-128"/>
              </a:rPr>
              <a:t>確信できませんでした。ラディン氏には沢山の奥さんがいたので沢山の子供がいました。</a:t>
            </a:r>
            <a:r>
              <a:rPr lang="en-US" altLang="ja-JP" sz="2400" dirty="0">
                <a:latin typeface="ＭＳ 明朝" panose="02020609040205080304" pitchFamily="17" charset="-128"/>
                <a:ea typeface="ＭＳ 明朝" panose="02020609040205080304" pitchFamily="17" charset="-128"/>
              </a:rPr>
              <a:t>CIA</a:t>
            </a:r>
            <a:r>
              <a:rPr kumimoji="1" lang="ja-JP" altLang="en-US" sz="2400" dirty="0">
                <a:latin typeface="ＭＳ 明朝" panose="02020609040205080304" pitchFamily="17" charset="-128"/>
                <a:ea typeface="ＭＳ 明朝" panose="02020609040205080304" pitchFamily="17" charset="-128"/>
              </a:rPr>
              <a:t>は「ラディン氏がこの屋敷いれば、子供も一緒にいるはずだ」と考え、</a:t>
            </a:r>
            <a:r>
              <a:rPr lang="en-US" altLang="ja-JP" sz="2400" dirty="0">
                <a:latin typeface="ＭＳ 明朝" panose="02020609040205080304" pitchFamily="17" charset="-128"/>
                <a:ea typeface="ＭＳ 明朝" panose="02020609040205080304" pitchFamily="17" charset="-128"/>
              </a:rPr>
              <a:t>B</a:t>
            </a:r>
            <a:r>
              <a:rPr lang="ja-JP" altLang="en-US" sz="2400" dirty="0">
                <a:latin typeface="ＭＳ 明朝" panose="02020609040205080304" pitchFamily="17" charset="-128"/>
                <a:ea typeface="ＭＳ 明朝" panose="02020609040205080304" pitchFamily="17" charset="-128"/>
              </a:rPr>
              <a:t>型肝炎</a:t>
            </a:r>
            <a:r>
              <a:rPr kumimoji="1" lang="ja-JP" altLang="en-US" sz="2400" b="1" dirty="0">
                <a:solidFill>
                  <a:srgbClr val="C00000"/>
                </a:solidFill>
                <a:latin typeface="ＭＳ 明朝" panose="02020609040205080304" pitchFamily="17" charset="-128"/>
                <a:ea typeface="ＭＳ 明朝" panose="02020609040205080304" pitchFamily="17" charset="-128"/>
              </a:rPr>
              <a:t>予防接種をするグループを装って</a:t>
            </a:r>
            <a:r>
              <a:rPr kumimoji="1" lang="ja-JP" altLang="en-US" sz="2400" dirty="0">
                <a:latin typeface="ＭＳ 明朝" panose="02020609040205080304" pitchFamily="17" charset="-128"/>
                <a:ea typeface="ＭＳ 明朝" panose="02020609040205080304" pitchFamily="17" charset="-128"/>
              </a:rPr>
              <a:t>町の子供を集めました。注射の時に採取した</a:t>
            </a:r>
            <a:r>
              <a:rPr kumimoji="1" lang="en-US" altLang="ja-JP" sz="2400" dirty="0">
                <a:latin typeface="ＭＳ 明朝" panose="02020609040205080304" pitchFamily="17" charset="-128"/>
                <a:ea typeface="ＭＳ 明朝" panose="02020609040205080304" pitchFamily="17" charset="-128"/>
              </a:rPr>
              <a:t>DNA</a:t>
            </a:r>
            <a:r>
              <a:rPr kumimoji="1" lang="ja-JP" altLang="en-US" sz="2400" dirty="0">
                <a:latin typeface="ＭＳ 明朝" panose="02020609040205080304" pitchFamily="17" charset="-128"/>
                <a:ea typeface="ＭＳ 明朝" panose="02020609040205080304" pitchFamily="17" charset="-128"/>
              </a:rPr>
              <a:t>からラディン氏に</a:t>
            </a:r>
            <a:r>
              <a:rPr kumimoji="1" lang="ja-JP" altLang="en-US" sz="2400" b="1" dirty="0">
                <a:solidFill>
                  <a:srgbClr val="C00000"/>
                </a:solidFill>
                <a:latin typeface="ＭＳ 明朝" panose="02020609040205080304" pitchFamily="17" charset="-128"/>
                <a:ea typeface="ＭＳ 明朝" panose="02020609040205080304" pitchFamily="17" charset="-128"/>
              </a:rPr>
              <a:t>一致した</a:t>
            </a:r>
            <a:r>
              <a:rPr kumimoji="1" lang="en-US" altLang="ja-JP" sz="2400" b="1" dirty="0">
                <a:solidFill>
                  <a:srgbClr val="C00000"/>
                </a:solidFill>
                <a:latin typeface="ＭＳ 明朝" panose="02020609040205080304" pitchFamily="17" charset="-128"/>
                <a:ea typeface="ＭＳ 明朝" panose="02020609040205080304" pitchFamily="17" charset="-128"/>
              </a:rPr>
              <a:t>DNA</a:t>
            </a:r>
            <a:r>
              <a:rPr kumimoji="1" lang="ja-JP" altLang="en-US" sz="2400" b="1" dirty="0">
                <a:solidFill>
                  <a:srgbClr val="C00000"/>
                </a:solidFill>
                <a:latin typeface="ＭＳ 明朝" panose="02020609040205080304" pitchFamily="17" charset="-128"/>
                <a:ea typeface="ＭＳ 明朝" panose="02020609040205080304" pitchFamily="17" charset="-128"/>
              </a:rPr>
              <a:t>の子供がいることを確認し、その屋敷を襲撃し、ラディン氏を殺害</a:t>
            </a:r>
            <a:r>
              <a:rPr kumimoji="1" lang="ja-JP" altLang="en-US" sz="2400" dirty="0">
                <a:latin typeface="ＭＳ 明朝" panose="02020609040205080304" pitchFamily="17" charset="-128"/>
                <a:ea typeface="ＭＳ 明朝" panose="02020609040205080304" pitchFamily="17" charset="-128"/>
              </a:rPr>
              <a:t>しました（</a:t>
            </a:r>
            <a:r>
              <a:rPr kumimoji="1" lang="en-US" altLang="ja-JP" sz="2400" dirty="0">
                <a:latin typeface="ＭＳ 明朝" panose="02020609040205080304" pitchFamily="17" charset="-128"/>
                <a:ea typeface="ＭＳ 明朝" panose="02020609040205080304" pitchFamily="17" charset="-128"/>
              </a:rPr>
              <a:t>2011</a:t>
            </a:r>
            <a:r>
              <a:rPr kumimoji="1" lang="ja-JP" altLang="en-US" sz="2400" dirty="0">
                <a:latin typeface="ＭＳ 明朝" panose="02020609040205080304" pitchFamily="17" charset="-128"/>
                <a:ea typeface="ＭＳ 明朝" panose="02020609040205080304" pitchFamily="17" charset="-128"/>
              </a:rPr>
              <a:t>年５月）。</a:t>
            </a:r>
            <a:endParaRPr kumimoji="1" lang="en-US" altLang="ja-JP" sz="2400" dirty="0">
              <a:latin typeface="ＭＳ 明朝" panose="02020609040205080304" pitchFamily="17" charset="-128"/>
              <a:ea typeface="ＭＳ 明朝" panose="02020609040205080304" pitchFamily="17" charset="-128"/>
            </a:endParaRPr>
          </a:p>
        </p:txBody>
      </p:sp>
      <p:cxnSp>
        <p:nvCxnSpPr>
          <p:cNvPr id="5" name="直線矢印コネクタ 4">
            <a:extLst>
              <a:ext uri="{FF2B5EF4-FFF2-40B4-BE49-F238E27FC236}">
                <a16:creationId xmlns:a16="http://schemas.microsoft.com/office/drawing/2014/main" id="{E8E1DDBA-7044-206F-B4EC-C2A190ABE263}"/>
              </a:ext>
            </a:extLst>
          </p:cNvPr>
          <p:cNvCxnSpPr>
            <a:cxnSpLocks/>
          </p:cNvCxnSpPr>
          <p:nvPr/>
        </p:nvCxnSpPr>
        <p:spPr>
          <a:xfrm>
            <a:off x="3715886" y="4493538"/>
            <a:ext cx="0" cy="4039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BECA3D2D-7667-9BF9-62A1-9EE5C27F9B0B}"/>
              </a:ext>
            </a:extLst>
          </p:cNvPr>
          <p:cNvSpPr txBox="1"/>
          <p:nvPr/>
        </p:nvSpPr>
        <p:spPr>
          <a:xfrm>
            <a:off x="0" y="5042118"/>
            <a:ext cx="12192000" cy="1815882"/>
          </a:xfrm>
          <a:prstGeom prst="rect">
            <a:avLst/>
          </a:prstGeom>
          <a:noFill/>
        </p:spPr>
        <p:txBody>
          <a:bodyPr wrap="square" rtlCol="0">
            <a:spAutoFit/>
          </a:bodyPr>
          <a:lstStyle/>
          <a:p>
            <a:r>
              <a:rPr lang="ja-JP" altLang="en-US" sz="2800" dirty="0">
                <a:latin typeface="ＭＳ 明朝" panose="02020609040205080304" pitchFamily="17" charset="-128"/>
                <a:ea typeface="ＭＳ 明朝" panose="02020609040205080304" pitchFamily="17" charset="-128"/>
              </a:rPr>
              <a:t>イスラム教徒</a:t>
            </a:r>
            <a:r>
              <a:rPr kumimoji="1" lang="ja-JP" altLang="en-US" sz="2800" dirty="0">
                <a:latin typeface="ＭＳ 明朝" panose="02020609040205080304" pitchFamily="17" charset="-128"/>
                <a:ea typeface="ＭＳ 明朝" panose="02020609040205080304" pitchFamily="17" charset="-128"/>
              </a:rPr>
              <a:t>に</a:t>
            </a:r>
            <a:r>
              <a:rPr kumimoji="1" lang="ja-JP" altLang="en-US" sz="2800" b="1" dirty="0">
                <a:solidFill>
                  <a:srgbClr val="C00000"/>
                </a:solidFill>
                <a:latin typeface="ＭＳ 明朝" panose="02020609040205080304" pitchFamily="17" charset="-128"/>
                <a:ea typeface="ＭＳ 明朝" panose="02020609040205080304" pitchFamily="17" charset="-128"/>
              </a:rPr>
              <a:t>ポリオワクチンに来る連中は皆</a:t>
            </a:r>
            <a:r>
              <a:rPr kumimoji="1" lang="en-US" altLang="ja-JP" sz="2800" b="1" dirty="0">
                <a:solidFill>
                  <a:srgbClr val="C00000"/>
                </a:solidFill>
                <a:latin typeface="ＭＳ 明朝" panose="02020609040205080304" pitchFamily="17" charset="-128"/>
                <a:ea typeface="ＭＳ 明朝" panose="02020609040205080304" pitchFamily="17" charset="-128"/>
              </a:rPr>
              <a:t>CIA</a:t>
            </a:r>
            <a:r>
              <a:rPr kumimoji="1" lang="ja-JP" altLang="en-US" sz="2800" b="1" dirty="0">
                <a:solidFill>
                  <a:srgbClr val="C00000"/>
                </a:solidFill>
                <a:latin typeface="ＭＳ 明朝" panose="02020609040205080304" pitchFamily="17" charset="-128"/>
                <a:ea typeface="ＭＳ 明朝" panose="02020609040205080304" pitchFamily="17" charset="-128"/>
              </a:rPr>
              <a:t>の手先</a:t>
            </a:r>
            <a:r>
              <a:rPr kumimoji="1" lang="ja-JP" altLang="en-US" sz="2800" dirty="0">
                <a:latin typeface="ＭＳ 明朝" panose="02020609040205080304" pitchFamily="17" charset="-128"/>
                <a:ea typeface="ＭＳ 明朝" panose="02020609040205080304" pitchFamily="17" charset="-128"/>
              </a:rPr>
              <a:t>だという噂が広がり、</a:t>
            </a:r>
            <a:r>
              <a:rPr lang="ja-JP" altLang="en-US" sz="2800" b="1" i="0" dirty="0">
                <a:solidFill>
                  <a:srgbClr val="C00000"/>
                </a:solidFill>
                <a:effectLst/>
                <a:latin typeface="ＭＳ 明朝" panose="02020609040205080304" pitchFamily="17" charset="-128"/>
                <a:ea typeface="ＭＳ 明朝" panose="02020609040205080304" pitchFamily="17" charset="-128"/>
              </a:rPr>
              <a:t>パキスタンではポリオのワクチン接種チームを狙う攻撃が相次いだ。</a:t>
            </a:r>
            <a:r>
              <a:rPr lang="ja-JP" altLang="en-US" sz="2800" i="0" dirty="0">
                <a:effectLst/>
                <a:latin typeface="ＭＳ 明朝" panose="02020609040205080304" pitchFamily="17" charset="-128"/>
                <a:ea typeface="ＭＳ 明朝" panose="02020609040205080304" pitchFamily="17" charset="-128"/>
              </a:rPr>
              <a:t>アフガニスタンの現政権を握っている</a:t>
            </a:r>
            <a:r>
              <a:rPr kumimoji="1" lang="ja-JP" altLang="en-US" sz="2800" dirty="0">
                <a:latin typeface="ＭＳ 明朝" panose="02020609040205080304" pitchFamily="17" charset="-128"/>
                <a:ea typeface="ＭＳ 明朝" panose="02020609040205080304" pitchFamily="17" charset="-128"/>
              </a:rPr>
              <a:t>タリバンはアンチ･ポリオワクチンだから</a:t>
            </a:r>
            <a:r>
              <a:rPr kumimoji="1" lang="ja-JP" altLang="en-US" sz="2800" b="1" dirty="0">
                <a:solidFill>
                  <a:srgbClr val="C00000"/>
                </a:solidFill>
                <a:latin typeface="ＭＳ 明朝" panose="02020609040205080304" pitchFamily="17" charset="-128"/>
                <a:ea typeface="ＭＳ 明朝" panose="02020609040205080304" pitchFamily="17" charset="-128"/>
              </a:rPr>
              <a:t>野生株さえ根絶できない</a:t>
            </a:r>
            <a:r>
              <a:rPr kumimoji="1" lang="ja-JP" altLang="en-US" sz="2800" dirty="0">
                <a:latin typeface="ＭＳ 明朝" panose="02020609040205080304" pitchFamily="17" charset="-128"/>
                <a:ea typeface="ＭＳ 明朝" panose="02020609040205080304" pitchFamily="17" charset="-128"/>
              </a:rPr>
              <a:t>。生ワクチンからの感染者も増える。</a:t>
            </a:r>
          </a:p>
        </p:txBody>
      </p:sp>
      <p:pic>
        <p:nvPicPr>
          <p:cNvPr id="4" name="Picture 2" descr="9,701 Osama Bin Laden Photos and Premium High Res Pictures - Getty Images">
            <a:extLst>
              <a:ext uri="{FF2B5EF4-FFF2-40B4-BE49-F238E27FC236}">
                <a16:creationId xmlns:a16="http://schemas.microsoft.com/office/drawing/2014/main" id="{76091F48-0180-F336-1E72-3F91D32C92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935" y="1717553"/>
            <a:ext cx="2141645" cy="287431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DAAEDA68-7A0E-98C2-8C1E-77ABA4D06AC9}"/>
              </a:ext>
            </a:extLst>
          </p:cNvPr>
          <p:cNvSpPr txBox="1"/>
          <p:nvPr/>
        </p:nvSpPr>
        <p:spPr>
          <a:xfrm>
            <a:off x="0" y="207290"/>
            <a:ext cx="12192000" cy="1231106"/>
          </a:xfrm>
          <a:prstGeom prst="rect">
            <a:avLst/>
          </a:prstGeom>
          <a:noFill/>
        </p:spPr>
        <p:txBody>
          <a:bodyPr wrap="square" rtlCol="0">
            <a:spAutoFit/>
          </a:bodyPr>
          <a:lstStyle/>
          <a:p>
            <a:r>
              <a:rPr lang="ja-JP" altLang="en-US" b="1" dirty="0">
                <a:latin typeface="ＭＳ 明朝" panose="02020609040205080304" pitchFamily="17" charset="-128"/>
                <a:ea typeface="ＭＳ 明朝" panose="02020609040205080304" pitchFamily="17" charset="-128"/>
              </a:rPr>
              <a:t>関場慶博（</a:t>
            </a:r>
            <a:r>
              <a:rPr lang="en-US" altLang="ja-JP" b="1" dirty="0">
                <a:latin typeface="ＭＳ 明朝" panose="02020609040205080304" pitchFamily="17" charset="-128"/>
                <a:ea typeface="ＭＳ 明朝" panose="02020609040205080304" pitchFamily="17" charset="-128"/>
              </a:rPr>
              <a:t>D2830</a:t>
            </a:r>
            <a:r>
              <a:rPr lang="ja-JP" altLang="en-US" b="1" dirty="0">
                <a:latin typeface="ＭＳ 明朝" panose="02020609040205080304" pitchFamily="17" charset="-128"/>
                <a:ea typeface="ＭＳ 明朝" panose="02020609040205080304" pitchFamily="17" charset="-128"/>
              </a:rPr>
              <a:t>パストガバナー）</a:t>
            </a:r>
            <a:r>
              <a:rPr lang="en-US" altLang="ja-JP" b="1"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世界のポリオの状況とポリオ撲滅について。ポリオの会</a:t>
            </a:r>
            <a:r>
              <a:rPr lang="en-US" altLang="ja-JP" dirty="0">
                <a:latin typeface="ＭＳ 明朝" panose="02020609040205080304" pitchFamily="17" charset="-128"/>
                <a:ea typeface="ＭＳ 明朝" panose="02020609040205080304" pitchFamily="17" charset="-128"/>
              </a:rPr>
              <a:t>2016</a:t>
            </a:r>
            <a:r>
              <a:rPr lang="ja-JP" altLang="en-US" dirty="0">
                <a:latin typeface="ＭＳ 明朝" panose="02020609040205080304" pitchFamily="17" charset="-128"/>
                <a:ea typeface="ＭＳ 明朝" panose="02020609040205080304" pitchFamily="17" charset="-128"/>
              </a:rPr>
              <a:t>年総会記念講演</a:t>
            </a:r>
            <a:endParaRPr lang="en-US" altLang="ja-JP" dirty="0">
              <a:latin typeface="ＭＳ 明朝" panose="02020609040205080304" pitchFamily="17" charset="-128"/>
              <a:ea typeface="ＭＳ 明朝" panose="02020609040205080304" pitchFamily="17" charset="-128"/>
            </a:endParaRPr>
          </a:p>
          <a:p>
            <a:r>
              <a:rPr lang="ja-JP" altLang="ja-JP" sz="2800" b="1" kern="100" dirty="0">
                <a:solidFill>
                  <a:srgbClr val="C00000"/>
                </a:solidFill>
                <a:effectLst/>
                <a:ea typeface="ＭＳ 明朝" panose="02020609040205080304" pitchFamily="17" charset="-128"/>
                <a:cs typeface="Times New Roman" panose="02020603050405020304" pitchFamily="18" charset="0"/>
              </a:rPr>
              <a:t>インド</a:t>
            </a:r>
            <a:r>
              <a:rPr lang="ja-JP" altLang="en-US" sz="2800" kern="100" dirty="0">
                <a:ea typeface="ＭＳ 明朝" panose="02020609040205080304" pitchFamily="17" charset="-128"/>
                <a:cs typeface="Times New Roman" panose="02020603050405020304" pitchFamily="18" charset="0"/>
              </a:rPr>
              <a:t>で</a:t>
            </a:r>
            <a:r>
              <a:rPr lang="ja-JP" altLang="ja-JP" sz="2800" kern="100" dirty="0">
                <a:effectLst/>
                <a:ea typeface="ＭＳ 明朝" panose="02020609040205080304" pitchFamily="17" charset="-128"/>
                <a:cs typeface="Times New Roman" panose="02020603050405020304" pitchFamily="18" charset="0"/>
              </a:rPr>
              <a:t>生ワクチンからのポリオ感染の話をすると「関場、お前それ今言われたって困るだろう。今は</a:t>
            </a:r>
            <a:r>
              <a:rPr lang="ja-JP" altLang="ja-JP" sz="2800" b="1" kern="100" dirty="0">
                <a:solidFill>
                  <a:srgbClr val="C00000"/>
                </a:solidFill>
                <a:effectLst/>
                <a:ea typeface="ＭＳ 明朝" panose="02020609040205080304" pitchFamily="17" charset="-128"/>
                <a:cs typeface="Times New Roman" panose="02020603050405020304" pitchFamily="18" charset="0"/>
              </a:rPr>
              <a:t>とにかく野生株撲滅が先だ</a:t>
            </a:r>
            <a:r>
              <a:rPr lang="ja-JP" altLang="ja-JP" sz="2800" b="1" kern="100" dirty="0">
                <a:effectLst/>
                <a:ea typeface="ＭＳ 明朝" panose="02020609040205080304" pitchFamily="17" charset="-128"/>
                <a:cs typeface="Times New Roman" panose="02020603050405020304" pitchFamily="18" charset="0"/>
              </a:rPr>
              <a:t>」</a:t>
            </a:r>
            <a:r>
              <a:rPr lang="ja-JP" altLang="ja-JP" sz="2800" kern="100" dirty="0">
                <a:effectLst/>
                <a:ea typeface="ＭＳ 明朝" panose="02020609040205080304" pitchFamily="17" charset="-128"/>
                <a:cs typeface="Times New Roman" panose="02020603050405020304" pitchFamily="18" charset="0"/>
              </a:rPr>
              <a:t>と言われた</a:t>
            </a:r>
            <a:r>
              <a:rPr lang="ja-JP" altLang="en-US" sz="2800" kern="100" dirty="0">
                <a:ea typeface="ＭＳ 明朝" panose="02020609040205080304" pitchFamily="17" charset="-128"/>
                <a:cs typeface="Times New Roman" panose="02020603050405020304" pitchFamily="18" charset="0"/>
              </a:rPr>
              <a:t>。</a:t>
            </a:r>
            <a:endParaRPr kumimoji="1" lang="ja-JP" altLang="en-US" sz="2800" dirty="0">
              <a:solidFill>
                <a:srgbClr val="C00000"/>
              </a:solidFill>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A707428F-D53C-6EB8-7587-ACDA6C7C602A}"/>
              </a:ext>
            </a:extLst>
          </p:cNvPr>
          <p:cNvSpPr txBox="1"/>
          <p:nvPr/>
        </p:nvSpPr>
        <p:spPr>
          <a:xfrm>
            <a:off x="4155440" y="4574458"/>
            <a:ext cx="6994222" cy="369332"/>
          </a:xfrm>
          <a:prstGeom prst="rect">
            <a:avLst/>
          </a:prstGeom>
          <a:noFill/>
        </p:spPr>
        <p:txBody>
          <a:bodyPr wrap="none" rtlCol="0">
            <a:spAutoFit/>
          </a:bodyPr>
          <a:lstStyle/>
          <a:p>
            <a:r>
              <a:rPr kumimoji="1" lang="en-US" altLang="ja-JP" dirty="0">
                <a:latin typeface="ＭＳ 明朝" panose="02020609040205080304" pitchFamily="17" charset="-128"/>
                <a:ea typeface="ＭＳ 明朝" panose="02020609040205080304" pitchFamily="17" charset="-128"/>
              </a:rPr>
              <a:t>2014</a:t>
            </a:r>
            <a:r>
              <a:rPr kumimoji="1" lang="ja-JP" altLang="en-US" dirty="0">
                <a:latin typeface="ＭＳ 明朝" panose="02020609040205080304" pitchFamily="17" charset="-128"/>
                <a:ea typeface="ＭＳ 明朝" panose="02020609040205080304" pitchFamily="17" charset="-128"/>
              </a:rPr>
              <a:t>年５月２０日</a:t>
            </a:r>
            <a:r>
              <a:rPr kumimoji="1" lang="en-US" altLang="ja-JP" dirty="0">
                <a:latin typeface="ＭＳ 明朝" panose="02020609040205080304" pitchFamily="17" charset="-128"/>
                <a:ea typeface="ＭＳ 明朝" panose="02020609040205080304" pitchFamily="17" charset="-128"/>
              </a:rPr>
              <a:t>CIA</a:t>
            </a:r>
            <a:r>
              <a:rPr kumimoji="1" lang="ja-JP" altLang="en-US" dirty="0">
                <a:latin typeface="ＭＳ 明朝" panose="02020609040205080304" pitchFamily="17" charset="-128"/>
                <a:ea typeface="ＭＳ 明朝" panose="02020609040205080304" pitchFamily="17" charset="-128"/>
              </a:rPr>
              <a:t>が事実であることを認め今後はしないと発表</a:t>
            </a:r>
          </a:p>
        </p:txBody>
      </p:sp>
    </p:spTree>
    <p:extLst>
      <p:ext uri="{BB962C8B-B14F-4D97-AF65-F5344CB8AC3E}">
        <p14:creationId xmlns:p14="http://schemas.microsoft.com/office/powerpoint/2010/main" val="612164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0B517364-F56C-32E3-DEA3-62D8984D87F1}"/>
              </a:ext>
            </a:extLst>
          </p:cNvPr>
          <p:cNvSpPr>
            <a:spLocks noGrp="1"/>
          </p:cNvSpPr>
          <p:nvPr>
            <p:ph type="title"/>
          </p:nvPr>
        </p:nvSpPr>
        <p:spPr>
          <a:xfrm>
            <a:off x="0" y="1361045"/>
            <a:ext cx="12120663" cy="3645954"/>
          </a:xfrm>
        </p:spPr>
        <p:txBody>
          <a:bodyPr>
            <a:noAutofit/>
          </a:bodyPr>
          <a:lstStyle/>
          <a:p>
            <a:r>
              <a:rPr lang="en-US" altLang="ja-JP" sz="1800" dirty="0">
                <a:effectLst/>
                <a:ea typeface="ＭＳ 明朝" panose="02020609040205080304" pitchFamily="17" charset="-128"/>
                <a:cs typeface="Times New Roman" panose="02020603050405020304" pitchFamily="18" charset="0"/>
              </a:rPr>
              <a:t>2022</a:t>
            </a:r>
            <a:r>
              <a:rPr lang="ja-JP" altLang="en-US" sz="1800" dirty="0">
                <a:effectLst/>
                <a:ea typeface="ＭＳ 明朝" panose="02020609040205080304" pitchFamily="17" charset="-128"/>
                <a:cs typeface="Times New Roman" panose="02020603050405020304" pitchFamily="18" charset="0"/>
              </a:rPr>
              <a:t>年</a:t>
            </a:r>
            <a:r>
              <a:rPr lang="en-US" altLang="ja-JP" sz="1800" dirty="0">
                <a:effectLst/>
                <a:ea typeface="ＭＳ 明朝" panose="02020609040205080304" pitchFamily="17" charset="-128"/>
                <a:cs typeface="Times New Roman" panose="02020603050405020304" pitchFamily="18" charset="0"/>
              </a:rPr>
              <a:t>12</a:t>
            </a:r>
            <a:r>
              <a:rPr lang="ja-JP" altLang="en-US" sz="1800" dirty="0">
                <a:effectLst/>
                <a:ea typeface="ＭＳ 明朝" panose="02020609040205080304" pitchFamily="17" charset="-128"/>
                <a:cs typeface="Times New Roman" panose="02020603050405020304" pitchFamily="18" charset="0"/>
              </a:rPr>
              <a:t>月に小山万里子様（ポリオの会代表）から戸田にいただいたメールより引用</a:t>
            </a:r>
            <a:br>
              <a:rPr lang="en-US" altLang="ja-JP" sz="1800" dirty="0">
                <a:effectLst/>
                <a:ea typeface="ＭＳ 明朝" panose="02020609040205080304" pitchFamily="17" charset="-128"/>
                <a:cs typeface="Times New Roman" panose="02020603050405020304" pitchFamily="18" charset="0"/>
              </a:rPr>
            </a:br>
            <a:r>
              <a:rPr lang="ja-JP" altLang="en-US" sz="2600" kern="100" dirty="0">
                <a:effectLst/>
                <a:latin typeface="游明朝" panose="02020400000000000000" pitchFamily="18" charset="-128"/>
                <a:ea typeface="ＭＳ 明朝" panose="02020609040205080304" pitchFamily="17" charset="-128"/>
                <a:cs typeface="Times New Roman" panose="02020603050405020304" pitchFamily="18" charset="0"/>
              </a:rPr>
              <a:t>ポリオの会では</a:t>
            </a:r>
            <a:r>
              <a:rPr lang="ja-JP" altLang="ja-JP" sz="2600" kern="100" dirty="0">
                <a:effectLst/>
                <a:latin typeface="游明朝" panose="02020400000000000000" pitchFamily="18" charset="-128"/>
                <a:ea typeface="ＭＳ 明朝" panose="02020609040205080304" pitchFamily="17" charset="-128"/>
                <a:cs typeface="Times New Roman" panose="02020603050405020304" pitchFamily="18" charset="0"/>
              </a:rPr>
              <a:t>生ワクから不活化ポリオワクチンへの</a:t>
            </a:r>
            <a:r>
              <a:rPr lang="ja-JP" altLang="ja-JP" sz="2600" b="1" kern="100" dirty="0">
                <a:solidFill>
                  <a:srgbClr val="C00000"/>
                </a:solidFill>
                <a:effectLst/>
                <a:latin typeface="游明朝" panose="02020400000000000000" pitchFamily="18" charset="-128"/>
                <a:ea typeface="ＭＳ 明朝" panose="02020609040205080304" pitchFamily="17" charset="-128"/>
                <a:cs typeface="Times New Roman" panose="02020603050405020304" pitchFamily="18" charset="0"/>
              </a:rPr>
              <a:t>切り替え</a:t>
            </a:r>
            <a:r>
              <a:rPr lang="ja-JP" altLang="en-US" sz="2600" b="1" kern="100" dirty="0">
                <a:solidFill>
                  <a:srgbClr val="C00000"/>
                </a:solidFill>
                <a:effectLst/>
                <a:latin typeface="游明朝" panose="02020400000000000000" pitchFamily="18" charset="-128"/>
                <a:ea typeface="ＭＳ 明朝" panose="02020609040205080304" pitchFamily="17" charset="-128"/>
                <a:cs typeface="Times New Roman" panose="02020603050405020304" pitchFamily="18" charset="0"/>
              </a:rPr>
              <a:t>を厚労省などに働きかけていましたが、それが</a:t>
            </a:r>
            <a:r>
              <a:rPr lang="ja-JP" altLang="ja-JP" sz="2600" b="1" kern="100" dirty="0">
                <a:solidFill>
                  <a:srgbClr val="C00000"/>
                </a:solidFill>
                <a:effectLst/>
                <a:latin typeface="游明朝" panose="02020400000000000000" pitchFamily="18" charset="-128"/>
                <a:ea typeface="ＭＳ 明朝" panose="02020609040205080304" pitchFamily="17" charset="-128"/>
                <a:cs typeface="Times New Roman" panose="02020603050405020304" pitchFamily="18" charset="0"/>
              </a:rPr>
              <a:t>実現</a:t>
            </a:r>
            <a:r>
              <a:rPr lang="ja-JP" altLang="en-US" sz="2600" b="1" kern="100" dirty="0">
                <a:solidFill>
                  <a:srgbClr val="C00000"/>
                </a:solidFill>
                <a:latin typeface="游明朝" panose="02020400000000000000" pitchFamily="18" charset="-128"/>
                <a:ea typeface="ＭＳ 明朝" panose="02020609040205080304" pitchFamily="17" charset="-128"/>
                <a:cs typeface="Times New Roman" panose="02020603050405020304" pitchFamily="18" charset="0"/>
              </a:rPr>
              <a:t>する</a:t>
            </a:r>
            <a:r>
              <a:rPr lang="ja-JP" altLang="ja-JP" sz="2600" b="1" kern="100" dirty="0">
                <a:solidFill>
                  <a:srgbClr val="C00000"/>
                </a:solidFill>
                <a:effectLst/>
                <a:latin typeface="游明朝" panose="02020400000000000000" pitchFamily="18" charset="-128"/>
                <a:ea typeface="ＭＳ 明朝" panose="02020609040205080304" pitchFamily="17" charset="-128"/>
                <a:cs typeface="Times New Roman" panose="02020603050405020304" pitchFamily="18" charset="0"/>
              </a:rPr>
              <a:t>半月前に</a:t>
            </a:r>
            <a:r>
              <a:rPr lang="ja-JP" altLang="ja-JP" sz="2600" kern="100" dirty="0">
                <a:effectLst/>
                <a:latin typeface="游明朝" panose="02020400000000000000" pitchFamily="18" charset="-128"/>
                <a:ea typeface="ＭＳ 明朝" panose="02020609040205080304" pitchFamily="17" charset="-128"/>
                <a:cs typeface="Times New Roman" panose="02020603050405020304" pitchFamily="18" charset="0"/>
              </a:rPr>
              <a:t>保育所での二次感染</a:t>
            </a:r>
            <a:r>
              <a:rPr lang="ja-JP" altLang="en-US" sz="2600" kern="100" dirty="0">
                <a:latin typeface="游明朝" panose="02020400000000000000" pitchFamily="18" charset="-128"/>
                <a:ea typeface="ＭＳ 明朝" panose="02020609040205080304" pitchFamily="17" charset="-128"/>
                <a:cs typeface="Times New Roman" panose="02020603050405020304" pitchFamily="18" charset="0"/>
              </a:rPr>
              <a:t>者が出てしまいました</a:t>
            </a:r>
            <a:r>
              <a:rPr lang="ja-JP" altLang="ja-JP" sz="26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en-US" sz="2600" kern="100" dirty="0">
                <a:effectLst/>
                <a:latin typeface="游明朝" panose="02020400000000000000" pitchFamily="18" charset="-128"/>
                <a:ea typeface="ＭＳ 明朝" panose="02020609040205080304" pitchFamily="17" charset="-128"/>
                <a:cs typeface="Times New Roman" panose="02020603050405020304" pitchFamily="18" charset="0"/>
              </a:rPr>
              <a:t>彼自身</a:t>
            </a:r>
            <a:r>
              <a:rPr lang="ja-JP" altLang="ja-JP" sz="2600" dirty="0">
                <a:effectLst/>
                <a:ea typeface="ＭＳ 明朝" panose="02020609040205080304" pitchFamily="17" charset="-128"/>
                <a:cs typeface="Times New Roman" panose="02020603050405020304" pitchFamily="18" charset="0"/>
              </a:rPr>
              <a:t>生ワクチンでポリオになり重度麻痺で大変な生活を送っている</a:t>
            </a:r>
            <a:r>
              <a:rPr lang="en-US" altLang="ja-JP" sz="2600" dirty="0">
                <a:effectLst/>
                <a:ea typeface="ＭＳ 明朝" panose="02020609040205080304" pitchFamily="17" charset="-128"/>
                <a:cs typeface="Times New Roman" panose="02020603050405020304" pitchFamily="18" charset="0"/>
              </a:rPr>
              <a:t>30</a:t>
            </a:r>
            <a:r>
              <a:rPr lang="ja-JP" altLang="en-US" sz="2600" dirty="0">
                <a:effectLst/>
                <a:ea typeface="ＭＳ 明朝" panose="02020609040205080304" pitchFamily="17" charset="-128"/>
                <a:cs typeface="Times New Roman" panose="02020603050405020304" pitchFamily="18" charset="0"/>
              </a:rPr>
              <a:t>代の会員</a:t>
            </a:r>
            <a:r>
              <a:rPr lang="ja-JP" altLang="ja-JP" sz="2600" dirty="0">
                <a:effectLst/>
                <a:ea typeface="ＭＳ 明朝" panose="02020609040205080304" pitchFamily="17" charset="-128"/>
                <a:cs typeface="Times New Roman" panose="02020603050405020304" pitchFamily="18" charset="0"/>
              </a:rPr>
              <a:t>が、</a:t>
            </a:r>
            <a:r>
              <a:rPr lang="ja-JP" altLang="en-US" sz="2600" dirty="0">
                <a:ea typeface="ＭＳ 明朝" panose="02020609040205080304" pitchFamily="17" charset="-128"/>
                <a:cs typeface="Times New Roman" panose="02020603050405020304" pitchFamily="18" charset="0"/>
              </a:rPr>
              <a:t>ポリオの会</a:t>
            </a:r>
            <a:r>
              <a:rPr lang="ja-JP" altLang="ja-JP" sz="2600" dirty="0">
                <a:effectLst/>
                <a:ea typeface="ＭＳ 明朝" panose="02020609040205080304" pitchFamily="17" charset="-128"/>
                <a:cs typeface="Times New Roman" panose="02020603050405020304" pitchFamily="18" charset="0"/>
              </a:rPr>
              <a:t>の定例会の時に、</a:t>
            </a:r>
            <a:r>
              <a:rPr lang="ja-JP" altLang="en-US" sz="2600" dirty="0">
                <a:effectLst/>
                <a:ea typeface="ＭＳ 明朝" panose="02020609040205080304" pitchFamily="17" charset="-128"/>
                <a:cs typeface="Times New Roman" panose="02020603050405020304" pitchFamily="18" charset="0"/>
              </a:rPr>
              <a:t>一番幼いポリオ患者</a:t>
            </a:r>
            <a:r>
              <a:rPr lang="ja-JP" altLang="ja-JP" sz="2600" dirty="0">
                <a:effectLst/>
                <a:ea typeface="ＭＳ 明朝" panose="02020609040205080304" pitchFamily="17" charset="-128"/>
                <a:cs typeface="Times New Roman" panose="02020603050405020304" pitchFamily="18" charset="0"/>
              </a:rPr>
              <a:t>を抱きしめて、</a:t>
            </a:r>
            <a:r>
              <a:rPr lang="ja-JP" altLang="en-US" sz="2600" dirty="0">
                <a:effectLst/>
                <a:ea typeface="ＭＳ 明朝" panose="02020609040205080304" pitchFamily="17" charset="-128"/>
                <a:cs typeface="Times New Roman" panose="02020603050405020304" pitchFamily="18" charset="0"/>
              </a:rPr>
              <a:t>「</a:t>
            </a:r>
            <a:r>
              <a:rPr lang="ja-JP" altLang="ja-JP" sz="2600" b="1" dirty="0">
                <a:solidFill>
                  <a:srgbClr val="C00000"/>
                </a:solidFill>
                <a:effectLst/>
                <a:ea typeface="ＭＳ 明朝" panose="02020609040205080304" pitchFamily="17" charset="-128"/>
                <a:cs typeface="Times New Roman" panose="02020603050405020304" pitchFamily="18" charset="0"/>
              </a:rPr>
              <a:t>ごめんなさい。</a:t>
            </a:r>
            <a:r>
              <a:rPr lang="ja-JP" altLang="en-US" sz="2600" b="1" dirty="0">
                <a:solidFill>
                  <a:srgbClr val="C00000"/>
                </a:solidFill>
                <a:ea typeface="ＭＳ 明朝" panose="02020609040205080304" pitchFamily="17" charset="-128"/>
                <a:cs typeface="Times New Roman" panose="02020603050405020304" pitchFamily="18" charset="0"/>
              </a:rPr>
              <a:t>僕</a:t>
            </a:r>
            <a:r>
              <a:rPr lang="ja-JP" altLang="ja-JP" sz="2600" b="1" dirty="0">
                <a:solidFill>
                  <a:srgbClr val="C00000"/>
                </a:solidFill>
                <a:effectLst/>
                <a:ea typeface="ＭＳ 明朝" panose="02020609040205080304" pitchFamily="17" charset="-128"/>
                <a:cs typeface="Times New Roman" panose="02020603050405020304" pitchFamily="18" charset="0"/>
              </a:rPr>
              <a:t>が最後のポリオであるはずだったのに。ぼくの力が足りなくて，君をポリオにしてしまった。</a:t>
            </a:r>
            <a:r>
              <a:rPr lang="ja-JP" altLang="en-US" sz="2600" b="1" dirty="0">
                <a:solidFill>
                  <a:srgbClr val="C00000"/>
                </a:solidFill>
                <a:ea typeface="ＭＳ 明朝" panose="02020609040205080304" pitchFamily="17" charset="-128"/>
                <a:cs typeface="Times New Roman" panose="02020603050405020304" pitchFamily="18" charset="0"/>
              </a:rPr>
              <a:t>」</a:t>
            </a:r>
            <a:r>
              <a:rPr lang="ja-JP" altLang="ja-JP" sz="2600" dirty="0">
                <a:effectLst/>
                <a:ea typeface="ＭＳ 明朝" panose="02020609040205080304" pitchFamily="17" charset="-128"/>
                <a:cs typeface="Times New Roman" panose="02020603050405020304" pitchFamily="18" charset="0"/>
              </a:rPr>
              <a:t>と泣</a:t>
            </a:r>
            <a:r>
              <a:rPr lang="ja-JP" altLang="en-US" sz="2600" dirty="0">
                <a:effectLst/>
                <a:ea typeface="ＭＳ 明朝" panose="02020609040205080304" pitchFamily="17" charset="-128"/>
                <a:cs typeface="Times New Roman" panose="02020603050405020304" pitchFamily="18" charset="0"/>
              </a:rPr>
              <a:t>きました。皆もらい泣きしました</a:t>
            </a:r>
            <a:br>
              <a:rPr lang="en-US" altLang="ja-JP" sz="1200" dirty="0">
                <a:effectLst/>
                <a:ea typeface="ＭＳ 明朝" panose="02020609040205080304" pitchFamily="17" charset="-128"/>
                <a:cs typeface="Times New Roman" panose="02020603050405020304" pitchFamily="18" charset="0"/>
              </a:rPr>
            </a:br>
            <a:endParaRPr kumimoji="1" lang="ja-JP" altLang="en-US" sz="2000" dirty="0"/>
          </a:p>
        </p:txBody>
      </p:sp>
      <p:sp>
        <p:nvSpPr>
          <p:cNvPr id="3" name="テキスト ボックス 2">
            <a:extLst>
              <a:ext uri="{FF2B5EF4-FFF2-40B4-BE49-F238E27FC236}">
                <a16:creationId xmlns:a16="http://schemas.microsoft.com/office/drawing/2014/main" id="{3E0FEF03-A9E2-14F7-1942-543F513431F4}"/>
              </a:ext>
            </a:extLst>
          </p:cNvPr>
          <p:cNvSpPr txBox="1"/>
          <p:nvPr/>
        </p:nvSpPr>
        <p:spPr>
          <a:xfrm>
            <a:off x="97276" y="39708"/>
            <a:ext cx="12023387" cy="1200329"/>
          </a:xfrm>
          <a:prstGeom prst="rect">
            <a:avLst/>
          </a:prstGeom>
          <a:noFill/>
        </p:spPr>
        <p:txBody>
          <a:bodyPr wrap="square">
            <a:spAutoFit/>
          </a:bodyPr>
          <a:lstStyle/>
          <a:p>
            <a:r>
              <a:rPr lang="ja-JP" altLang="en-US" sz="3600" b="1" kern="100" dirty="0">
                <a:solidFill>
                  <a:srgbClr val="0000FF"/>
                </a:solidFill>
                <a:latin typeface="游明朝" panose="02020400000000000000" pitchFamily="18" charset="-128"/>
                <a:ea typeface="ＭＳ 明朝" panose="02020609040205080304" pitchFamily="17" charset="-128"/>
                <a:cs typeface="Times New Roman" panose="02020603050405020304" pitchFamily="18" charset="0"/>
              </a:rPr>
              <a:t>日本では</a:t>
            </a:r>
            <a:r>
              <a:rPr lang="en-US" altLang="ja-JP" sz="3600" b="1" kern="100" dirty="0">
                <a:solidFill>
                  <a:srgbClr val="0000FF"/>
                </a:solidFill>
                <a:latin typeface="游明朝" panose="02020400000000000000" pitchFamily="18" charset="-128"/>
                <a:ea typeface="ＭＳ 明朝" panose="02020609040205080304" pitchFamily="17" charset="-128"/>
                <a:cs typeface="Times New Roman" panose="02020603050405020304" pitchFamily="18" charset="0"/>
              </a:rPr>
              <a:t>2011</a:t>
            </a:r>
            <a:r>
              <a:rPr lang="ja-JP" altLang="en-US" sz="3600" b="1" kern="100" dirty="0">
                <a:solidFill>
                  <a:srgbClr val="0000FF"/>
                </a:solidFill>
                <a:latin typeface="游明朝" panose="02020400000000000000" pitchFamily="18" charset="-128"/>
                <a:ea typeface="ＭＳ 明朝" panose="02020609040205080304" pitchFamily="17" charset="-128"/>
                <a:cs typeface="Times New Roman" panose="02020603050405020304" pitchFamily="18" charset="0"/>
              </a:rPr>
              <a:t>年まで生ワクチンが投与され続け、新規ポリオ患者が続いた。だから最後のポリオ患者は現在</a:t>
            </a:r>
            <a:r>
              <a:rPr lang="en-US" altLang="ja-JP" sz="3600" b="1" kern="100" dirty="0">
                <a:solidFill>
                  <a:srgbClr val="0000FF"/>
                </a:solidFill>
                <a:latin typeface="游明朝" panose="02020400000000000000" pitchFamily="18" charset="-128"/>
                <a:ea typeface="ＭＳ 明朝" panose="02020609040205080304" pitchFamily="17" charset="-128"/>
                <a:cs typeface="Times New Roman" panose="02020603050405020304" pitchFamily="18" charset="0"/>
              </a:rPr>
              <a:t>11</a:t>
            </a:r>
            <a:r>
              <a:rPr lang="ja-JP" altLang="en-US" sz="3600" b="1" kern="100" dirty="0">
                <a:solidFill>
                  <a:srgbClr val="0000FF"/>
                </a:solidFill>
                <a:latin typeface="游明朝" panose="02020400000000000000" pitchFamily="18" charset="-128"/>
                <a:ea typeface="ＭＳ 明朝" panose="02020609040205080304" pitchFamily="17" charset="-128"/>
                <a:cs typeface="Times New Roman" panose="02020603050405020304" pitchFamily="18" charset="0"/>
              </a:rPr>
              <a:t>歳</a:t>
            </a:r>
            <a:endParaRPr lang="ja-JP" altLang="en-US" dirty="0"/>
          </a:p>
        </p:txBody>
      </p:sp>
      <p:pic>
        <p:nvPicPr>
          <p:cNvPr id="8" name="図 7">
            <a:extLst>
              <a:ext uri="{FF2B5EF4-FFF2-40B4-BE49-F238E27FC236}">
                <a16:creationId xmlns:a16="http://schemas.microsoft.com/office/drawing/2014/main" id="{5896F5D2-83B0-876B-8801-5A9144AC13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8815016" y="3947312"/>
            <a:ext cx="2370781" cy="3450596"/>
          </a:xfrm>
          <a:prstGeom prst="rect">
            <a:avLst/>
          </a:prstGeom>
        </p:spPr>
      </p:pic>
      <p:sp>
        <p:nvSpPr>
          <p:cNvPr id="11" name="テキスト ボックス 10">
            <a:extLst>
              <a:ext uri="{FF2B5EF4-FFF2-40B4-BE49-F238E27FC236}">
                <a16:creationId xmlns:a16="http://schemas.microsoft.com/office/drawing/2014/main" id="{B2292FDE-6E7E-D8EF-B3BA-E1EAF215406E}"/>
              </a:ext>
            </a:extLst>
          </p:cNvPr>
          <p:cNvSpPr txBox="1"/>
          <p:nvPr/>
        </p:nvSpPr>
        <p:spPr>
          <a:xfrm>
            <a:off x="6546882" y="5536664"/>
            <a:ext cx="1800493" cy="1200329"/>
          </a:xfrm>
          <a:prstGeom prst="rect">
            <a:avLst/>
          </a:prstGeom>
          <a:solidFill>
            <a:schemeClr val="bg2"/>
          </a:solidFill>
        </p:spPr>
        <p:txBody>
          <a:bodyPr wrap="square" rtlCol="0">
            <a:spAutoFit/>
          </a:bodyPr>
          <a:lstStyle/>
          <a:p>
            <a:r>
              <a:rPr kumimoji="1" lang="ja-JP" altLang="en-US" dirty="0">
                <a:latin typeface="ＭＳ 明朝" panose="02020609040205080304" pitchFamily="17" charset="-128"/>
                <a:ea typeface="ＭＳ 明朝" panose="02020609040205080304" pitchFamily="17" charset="-128"/>
              </a:rPr>
              <a:t>昭和</a:t>
            </a:r>
            <a:r>
              <a:rPr kumimoji="1" lang="en-US" altLang="ja-JP" dirty="0">
                <a:latin typeface="ＭＳ 明朝" panose="02020609040205080304" pitchFamily="17" charset="-128"/>
                <a:ea typeface="ＭＳ 明朝" panose="02020609040205080304" pitchFamily="17" charset="-128"/>
              </a:rPr>
              <a:t>51</a:t>
            </a:r>
            <a:r>
              <a:rPr kumimoji="1" lang="ja-JP" altLang="en-US" dirty="0">
                <a:latin typeface="ＭＳ 明朝" panose="02020609040205080304" pitchFamily="17" charset="-128"/>
                <a:ea typeface="ＭＳ 明朝" panose="02020609040205080304" pitchFamily="17" charset="-128"/>
              </a:rPr>
              <a:t>年生まれ</a:t>
            </a:r>
            <a:endParaRPr kumimoji="1"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46</a:t>
            </a:r>
            <a:r>
              <a:rPr lang="ja-JP" altLang="en-US" dirty="0">
                <a:latin typeface="ＭＳ 明朝" panose="02020609040205080304" pitchFamily="17" charset="-128"/>
                <a:ea typeface="ＭＳ 明朝" panose="02020609040205080304" pitchFamily="17" charset="-128"/>
              </a:rPr>
              <a:t>歳</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１歳の時に生ワクチンで</a:t>
            </a:r>
            <a:r>
              <a:rPr kumimoji="1" lang="ja-JP" altLang="en-US" dirty="0">
                <a:latin typeface="ＭＳ 明朝" panose="02020609040205080304" pitchFamily="17" charset="-128"/>
                <a:ea typeface="ＭＳ 明朝" panose="02020609040205080304" pitchFamily="17" charset="-128"/>
              </a:rPr>
              <a:t>罹患</a:t>
            </a:r>
          </a:p>
        </p:txBody>
      </p:sp>
      <p:sp>
        <p:nvSpPr>
          <p:cNvPr id="12" name="テキスト ボックス 11">
            <a:extLst>
              <a:ext uri="{FF2B5EF4-FFF2-40B4-BE49-F238E27FC236}">
                <a16:creationId xmlns:a16="http://schemas.microsoft.com/office/drawing/2014/main" id="{C0AA9630-BECF-D4E5-42E2-8EEE406BDF59}"/>
              </a:ext>
            </a:extLst>
          </p:cNvPr>
          <p:cNvSpPr txBox="1"/>
          <p:nvPr/>
        </p:nvSpPr>
        <p:spPr>
          <a:xfrm>
            <a:off x="10338507" y="6052610"/>
            <a:ext cx="1800493" cy="646331"/>
          </a:xfrm>
          <a:prstGeom prst="rect">
            <a:avLst/>
          </a:prstGeom>
          <a:solidFill>
            <a:schemeClr val="bg2"/>
          </a:solidFill>
        </p:spPr>
        <p:txBody>
          <a:bodyPr wrap="none" rtlCol="0">
            <a:spAutoFit/>
          </a:bodyPr>
          <a:lstStyle/>
          <a:p>
            <a:r>
              <a:rPr kumimoji="1" lang="ja-JP" altLang="en-US" dirty="0">
                <a:latin typeface="ＭＳ 明朝" panose="02020609040205080304" pitchFamily="17" charset="-128"/>
                <a:ea typeface="ＭＳ 明朝" panose="02020609040205080304" pitchFamily="17" charset="-128"/>
              </a:rPr>
              <a:t>昭和</a:t>
            </a:r>
            <a:r>
              <a:rPr lang="en-US" altLang="ja-JP" dirty="0">
                <a:latin typeface="ＭＳ 明朝" panose="02020609040205080304" pitchFamily="17" charset="-128"/>
                <a:ea typeface="ＭＳ 明朝" panose="02020609040205080304" pitchFamily="17" charset="-128"/>
              </a:rPr>
              <a:t>63</a:t>
            </a:r>
            <a:r>
              <a:rPr kumimoji="1" lang="ja-JP" altLang="en-US" dirty="0">
                <a:latin typeface="ＭＳ 明朝" panose="02020609040205080304" pitchFamily="17" charset="-128"/>
                <a:ea typeface="ＭＳ 明朝" panose="02020609040205080304" pitchFamily="17" charset="-128"/>
              </a:rPr>
              <a:t>年生まれ</a:t>
            </a:r>
            <a:endParaRPr kumimoji="1"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34</a:t>
            </a:r>
            <a:r>
              <a:rPr lang="ja-JP" altLang="en-US" dirty="0">
                <a:latin typeface="ＭＳ 明朝" panose="02020609040205080304" pitchFamily="17" charset="-128"/>
                <a:ea typeface="ＭＳ 明朝" panose="02020609040205080304" pitchFamily="17" charset="-128"/>
              </a:rPr>
              <a:t>歳</a:t>
            </a:r>
            <a:endParaRPr kumimoji="1" lang="en-US" altLang="ja-JP" dirty="0">
              <a:latin typeface="ＭＳ 明朝" panose="02020609040205080304" pitchFamily="17" charset="-128"/>
              <a:ea typeface="ＭＳ 明朝" panose="02020609040205080304" pitchFamily="17" charset="-128"/>
            </a:endParaRPr>
          </a:p>
        </p:txBody>
      </p:sp>
      <p:sp>
        <p:nvSpPr>
          <p:cNvPr id="13" name="テキスト ボックス 12">
            <a:extLst>
              <a:ext uri="{FF2B5EF4-FFF2-40B4-BE49-F238E27FC236}">
                <a16:creationId xmlns:a16="http://schemas.microsoft.com/office/drawing/2014/main" id="{0AB84F0F-0138-B340-DE70-05568B45DD9F}"/>
              </a:ext>
            </a:extLst>
          </p:cNvPr>
          <p:cNvSpPr txBox="1"/>
          <p:nvPr/>
        </p:nvSpPr>
        <p:spPr>
          <a:xfrm>
            <a:off x="1582484" y="6298831"/>
            <a:ext cx="5767076" cy="400110"/>
          </a:xfrm>
          <a:prstGeom prst="rect">
            <a:avLst/>
          </a:prstGeom>
          <a:noFill/>
        </p:spPr>
        <p:txBody>
          <a:bodyPr wrap="square" rtlCol="0">
            <a:spAutoFit/>
          </a:bodyPr>
          <a:lstStyle/>
          <a:p>
            <a:r>
              <a:rPr kumimoji="1" lang="ja-JP" altLang="en-US" sz="2000" dirty="0">
                <a:latin typeface="ＭＳ 明朝" panose="02020609040205080304" pitchFamily="17" charset="-128"/>
                <a:ea typeface="ＭＳ 明朝" panose="02020609040205080304" pitchFamily="17" charset="-128"/>
              </a:rPr>
              <a:t>（ポリオの会ニュース</a:t>
            </a:r>
            <a:r>
              <a:rPr lang="en-US" altLang="ja-JP" sz="2000" dirty="0">
                <a:latin typeface="ＭＳ 明朝" panose="02020609040205080304" pitchFamily="17" charset="-128"/>
                <a:ea typeface="ＭＳ 明朝" panose="02020609040205080304" pitchFamily="17" charset="-128"/>
              </a:rPr>
              <a:t>2019</a:t>
            </a:r>
            <a:r>
              <a:rPr lang="ja-JP" altLang="en-US" sz="2000" dirty="0">
                <a:latin typeface="ＭＳ 明朝" panose="02020609040205080304" pitchFamily="17" charset="-128"/>
                <a:ea typeface="ＭＳ 明朝" panose="02020609040205080304" pitchFamily="17" charset="-128"/>
              </a:rPr>
              <a:t>年</a:t>
            </a:r>
            <a:r>
              <a:rPr lang="en-US" altLang="ja-JP" sz="2000" dirty="0">
                <a:latin typeface="ＭＳ 明朝" panose="02020609040205080304" pitchFamily="17" charset="-128"/>
                <a:ea typeface="ＭＳ 明朝" panose="02020609040205080304" pitchFamily="17" charset="-128"/>
              </a:rPr>
              <a:t>2</a:t>
            </a:r>
            <a:r>
              <a:rPr lang="ja-JP" altLang="en-US" sz="2000" dirty="0">
                <a:latin typeface="ＭＳ 明朝" panose="02020609040205080304" pitchFamily="17" charset="-128"/>
                <a:ea typeface="ＭＳ 明朝" panose="02020609040205080304" pitchFamily="17" charset="-128"/>
              </a:rPr>
              <a:t>号より引用</a:t>
            </a:r>
            <a:r>
              <a:rPr lang="en-US" altLang="ja-JP" sz="2000" dirty="0">
                <a:latin typeface="ＭＳ 明朝" panose="02020609040205080304" pitchFamily="17" charset="-128"/>
                <a:ea typeface="ＭＳ 明朝" panose="02020609040205080304" pitchFamily="17" charset="-128"/>
              </a:rPr>
              <a:t>)</a:t>
            </a:r>
            <a:endParaRPr kumimoji="1" lang="ja-JP" altLang="en-US" sz="2000" dirty="0">
              <a:latin typeface="ＭＳ 明朝" panose="02020609040205080304" pitchFamily="17" charset="-128"/>
              <a:ea typeface="ＭＳ 明朝" panose="02020609040205080304" pitchFamily="17" charset="-128"/>
            </a:endParaRPr>
          </a:p>
        </p:txBody>
      </p:sp>
      <p:sp>
        <p:nvSpPr>
          <p:cNvPr id="14" name="正方形/長方形 13">
            <a:extLst>
              <a:ext uri="{FF2B5EF4-FFF2-40B4-BE49-F238E27FC236}">
                <a16:creationId xmlns:a16="http://schemas.microsoft.com/office/drawing/2014/main" id="{B2BF0BBC-45B7-159D-DE82-E8FF258236CE}"/>
              </a:ext>
            </a:extLst>
          </p:cNvPr>
          <p:cNvSpPr/>
          <p:nvPr/>
        </p:nvSpPr>
        <p:spPr>
          <a:xfrm rot="715884">
            <a:off x="9035777" y="5293382"/>
            <a:ext cx="393533" cy="583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E65BAD9-AB94-8A1F-F5E6-98C1A591A649}"/>
              </a:ext>
            </a:extLst>
          </p:cNvPr>
          <p:cNvSpPr/>
          <p:nvPr/>
        </p:nvSpPr>
        <p:spPr>
          <a:xfrm rot="584707">
            <a:off x="11041986" y="4834608"/>
            <a:ext cx="393533" cy="583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C754BFE-6496-2AB7-3E36-E44672222F1A}"/>
              </a:ext>
            </a:extLst>
          </p:cNvPr>
          <p:cNvSpPr txBox="1"/>
          <p:nvPr/>
        </p:nvSpPr>
        <p:spPr>
          <a:xfrm>
            <a:off x="97276" y="5253332"/>
            <a:ext cx="6664031" cy="954107"/>
          </a:xfrm>
          <a:prstGeom prst="rect">
            <a:avLst/>
          </a:prstGeom>
          <a:noFill/>
        </p:spPr>
        <p:txBody>
          <a:bodyPr wrap="square">
            <a:spAutoFit/>
          </a:bodyPr>
          <a:lstStyle/>
          <a:p>
            <a:r>
              <a:rPr lang="ja-JP" altLang="ja-JP" sz="2800" b="1" kern="100" dirty="0">
                <a:solidFill>
                  <a:srgbClr val="0000FF"/>
                </a:solidFill>
                <a:effectLst/>
                <a:latin typeface="游明朝" panose="02020400000000000000" pitchFamily="18" charset="-128"/>
                <a:ea typeface="ＭＳ 明朝" panose="02020609040205080304" pitchFamily="17" charset="-128"/>
                <a:cs typeface="Times New Roman" panose="02020603050405020304" pitchFamily="18" charset="0"/>
              </a:rPr>
              <a:t>生ワクチン由来</a:t>
            </a:r>
            <a:r>
              <a:rPr lang="ja-JP" altLang="ja-JP" sz="2800" kern="100" dirty="0">
                <a:effectLst/>
                <a:latin typeface="游明朝" panose="02020400000000000000" pitchFamily="18" charset="-128"/>
                <a:ea typeface="ＭＳ 明朝" panose="02020609040205080304" pitchFamily="17" charset="-128"/>
                <a:cs typeface="Times New Roman" panose="02020603050405020304" pitchFamily="18" charset="0"/>
              </a:rPr>
              <a:t>のポリオ罹患者会員は</a:t>
            </a:r>
            <a:endParaRPr lang="en-US" altLang="ja-JP" sz="2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r>
              <a:rPr lang="ja-JP" altLang="ja-JP" sz="2800" kern="100" dirty="0">
                <a:effectLst/>
                <a:latin typeface="游明朝" panose="02020400000000000000" pitchFamily="18" charset="-128"/>
                <a:ea typeface="ＭＳ 明朝" panose="02020609040205080304" pitchFamily="17" charset="-128"/>
                <a:cs typeface="Times New Roman" panose="02020603050405020304" pitchFamily="18" charset="0"/>
              </a:rPr>
              <a:t>中学生から</a:t>
            </a:r>
            <a:r>
              <a:rPr lang="en-US" altLang="ja-JP" sz="2800" kern="100" dirty="0">
                <a:effectLst/>
                <a:latin typeface="游明朝" panose="02020400000000000000" pitchFamily="18" charset="-128"/>
                <a:ea typeface="ＭＳ 明朝" panose="02020609040205080304" pitchFamily="17" charset="-128"/>
                <a:cs typeface="Times New Roman" panose="02020603050405020304" pitchFamily="18" charset="0"/>
              </a:rPr>
              <a:t>50</a:t>
            </a:r>
            <a:r>
              <a:rPr lang="ja-JP" altLang="ja-JP" sz="2800" kern="100" dirty="0">
                <a:effectLst/>
                <a:latin typeface="游明朝" panose="02020400000000000000" pitchFamily="18" charset="-128"/>
                <a:ea typeface="ＭＳ 明朝" panose="02020609040205080304" pitchFamily="17" charset="-128"/>
                <a:cs typeface="Times New Roman" panose="02020603050405020304" pitchFamily="18" charset="0"/>
              </a:rPr>
              <a:t>代</a:t>
            </a:r>
            <a:r>
              <a:rPr lang="ja-JP" altLang="en-US" sz="2800" kern="100" dirty="0">
                <a:effectLst/>
                <a:latin typeface="游明朝" panose="02020400000000000000" pitchFamily="18" charset="-128"/>
                <a:ea typeface="ＭＳ 明朝" panose="02020609040205080304" pitchFamily="17" charset="-128"/>
                <a:cs typeface="Times New Roman" panose="02020603050405020304" pitchFamily="18" charset="0"/>
              </a:rPr>
              <a:t>以下</a:t>
            </a:r>
            <a:r>
              <a:rPr lang="ja-JP" altLang="en-US" sz="2800" kern="100" dirty="0">
                <a:latin typeface="游明朝" panose="02020400000000000000" pitchFamily="18" charset="-128"/>
                <a:ea typeface="ＭＳ 明朝" panose="02020609040205080304" pitchFamily="17" charset="-128"/>
                <a:cs typeface="Times New Roman" panose="02020603050405020304" pitchFamily="18" charset="0"/>
              </a:rPr>
              <a:t>（</a:t>
            </a:r>
            <a:r>
              <a:rPr lang="ja-JP" altLang="en-US" sz="2800" b="1" kern="100" dirty="0">
                <a:solidFill>
                  <a:srgbClr val="0000FF"/>
                </a:solidFill>
                <a:latin typeface="游明朝" panose="02020400000000000000" pitchFamily="18" charset="-128"/>
                <a:ea typeface="ＭＳ 明朝" panose="02020609040205080304" pitchFamily="17" charset="-128"/>
                <a:cs typeface="Times New Roman" panose="02020603050405020304" pitchFamily="18" charset="0"/>
              </a:rPr>
              <a:t>平均</a:t>
            </a:r>
            <a:r>
              <a:rPr lang="en-US" altLang="ja-JP" sz="2800" b="1" kern="100" dirty="0">
                <a:solidFill>
                  <a:srgbClr val="0000FF"/>
                </a:solidFill>
                <a:latin typeface="游明朝" panose="02020400000000000000" pitchFamily="18" charset="-128"/>
                <a:ea typeface="ＭＳ 明朝" panose="02020609040205080304" pitchFamily="17" charset="-128"/>
                <a:cs typeface="Times New Roman" panose="02020603050405020304" pitchFamily="18" charset="0"/>
              </a:rPr>
              <a:t>:42.3</a:t>
            </a:r>
            <a:r>
              <a:rPr lang="ja-JP" altLang="en-US" sz="2800" b="1" kern="100" dirty="0">
                <a:solidFill>
                  <a:srgbClr val="0000FF"/>
                </a:solidFill>
                <a:latin typeface="游明朝" panose="02020400000000000000" pitchFamily="18" charset="-128"/>
                <a:ea typeface="ＭＳ 明朝" panose="02020609040205080304" pitchFamily="17" charset="-128"/>
                <a:cs typeface="Times New Roman" panose="02020603050405020304" pitchFamily="18" charset="0"/>
              </a:rPr>
              <a:t>歳</a:t>
            </a:r>
            <a:r>
              <a:rPr lang="ja-JP" altLang="en-US" sz="2800" kern="100" dirty="0">
                <a:latin typeface="游明朝" panose="02020400000000000000" pitchFamily="18" charset="-128"/>
                <a:ea typeface="ＭＳ 明朝" panose="02020609040205080304" pitchFamily="17" charset="-128"/>
                <a:cs typeface="Times New Roman" panose="02020603050405020304" pitchFamily="18" charset="0"/>
              </a:rPr>
              <a:t>）</a:t>
            </a:r>
            <a:endParaRPr lang="ja-JP" altLang="en-US" sz="2800" dirty="0"/>
          </a:p>
        </p:txBody>
      </p:sp>
    </p:spTree>
    <p:extLst>
      <p:ext uri="{BB962C8B-B14F-4D97-AF65-F5344CB8AC3E}">
        <p14:creationId xmlns:p14="http://schemas.microsoft.com/office/powerpoint/2010/main" val="2544539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89C3E0-7C82-E951-B021-52DBA38FFD7A}"/>
              </a:ext>
            </a:extLst>
          </p:cNvPr>
          <p:cNvSpPr>
            <a:spLocks noGrp="1"/>
          </p:cNvSpPr>
          <p:nvPr>
            <p:ph type="title"/>
          </p:nvPr>
        </p:nvSpPr>
        <p:spPr>
          <a:xfrm>
            <a:off x="58366" y="160845"/>
            <a:ext cx="12075268" cy="1325563"/>
          </a:xfrm>
        </p:spPr>
        <p:txBody>
          <a:bodyPr>
            <a:normAutofit/>
          </a:bodyPr>
          <a:lstStyle/>
          <a:p>
            <a:r>
              <a:rPr kumimoji="1" lang="ja-JP" altLang="en-US" b="1" dirty="0">
                <a:solidFill>
                  <a:srgbClr val="C00000"/>
                </a:solidFill>
                <a:latin typeface="ＭＳ 明朝" panose="02020609040205080304" pitchFamily="17" charset="-128"/>
                <a:ea typeface="ＭＳ 明朝" panose="02020609040205080304" pitchFamily="17" charset="-128"/>
              </a:rPr>
              <a:t>ポリオと診断できなかった医師が「お母さんが息子さんの足を踏んだんでしょう」と言った</a:t>
            </a:r>
          </a:p>
        </p:txBody>
      </p:sp>
      <p:pic>
        <p:nvPicPr>
          <p:cNvPr id="5" name="図 4">
            <a:extLst>
              <a:ext uri="{FF2B5EF4-FFF2-40B4-BE49-F238E27FC236}">
                <a16:creationId xmlns:a16="http://schemas.microsoft.com/office/drawing/2014/main" id="{D0450E98-3495-9D49-E987-8838C46C1D9C}"/>
              </a:ext>
            </a:extLst>
          </p:cNvPr>
          <p:cNvPicPr>
            <a:picLocks noChangeAspect="1"/>
          </p:cNvPicPr>
          <p:nvPr/>
        </p:nvPicPr>
        <p:blipFill rotWithShape="1">
          <a:blip r:embed="rId2" cstate="print">
            <a:graysc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132917" y="1596974"/>
            <a:ext cx="2454641" cy="1939030"/>
          </a:xfrm>
          <a:prstGeom prst="rect">
            <a:avLst/>
          </a:prstGeom>
        </p:spPr>
      </p:pic>
      <p:sp>
        <p:nvSpPr>
          <p:cNvPr id="6" name="正方形/長方形 5">
            <a:extLst>
              <a:ext uri="{FF2B5EF4-FFF2-40B4-BE49-F238E27FC236}">
                <a16:creationId xmlns:a16="http://schemas.microsoft.com/office/drawing/2014/main" id="{EB740D7E-EDBD-8502-3AB6-33FBB6F382A5}"/>
              </a:ext>
            </a:extLst>
          </p:cNvPr>
          <p:cNvSpPr/>
          <p:nvPr/>
        </p:nvSpPr>
        <p:spPr>
          <a:xfrm>
            <a:off x="1176482" y="1905693"/>
            <a:ext cx="393533" cy="583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19396A9-3453-BA1A-C684-CB48DE41F378}"/>
              </a:ext>
            </a:extLst>
          </p:cNvPr>
          <p:cNvSpPr txBox="1"/>
          <p:nvPr/>
        </p:nvSpPr>
        <p:spPr>
          <a:xfrm>
            <a:off x="58366" y="3536004"/>
            <a:ext cx="2723745" cy="646331"/>
          </a:xfrm>
          <a:prstGeom prst="rect">
            <a:avLst/>
          </a:prstGeom>
          <a:noFill/>
        </p:spPr>
        <p:txBody>
          <a:bodyPr wrap="square" rtlCol="0">
            <a:spAutoFit/>
          </a:bodyPr>
          <a:lstStyle/>
          <a:p>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4</a:t>
            </a:r>
            <a:r>
              <a:rPr kumimoji="1" lang="ja-JP" altLang="en-US" dirty="0">
                <a:latin typeface="ＭＳ 明朝" panose="02020609040205080304" pitchFamily="17" charset="-128"/>
                <a:ea typeface="ＭＳ 明朝" panose="02020609040205080304" pitchFamily="17" charset="-128"/>
              </a:rPr>
              <a:t>年生まれ　</a:t>
            </a:r>
            <a:r>
              <a:rPr kumimoji="1" lang="en-US" altLang="ja-JP" dirty="0">
                <a:latin typeface="ＭＳ 明朝" panose="02020609040205080304" pitchFamily="17" charset="-128"/>
                <a:ea typeface="ＭＳ 明朝" panose="02020609040205080304" pitchFamily="17" charset="-128"/>
              </a:rPr>
              <a:t>30</a:t>
            </a:r>
            <a:r>
              <a:rPr lang="ja-JP" altLang="en-US" dirty="0">
                <a:latin typeface="ＭＳ 明朝" panose="02020609040205080304" pitchFamily="17" charset="-128"/>
                <a:ea typeface="ＭＳ 明朝" panose="02020609040205080304" pitchFamily="17" charset="-128"/>
              </a:rPr>
              <a:t>歳。</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0</a:t>
            </a:r>
            <a:r>
              <a:rPr lang="ja-JP" altLang="en-US" dirty="0">
                <a:latin typeface="ＭＳ 明朝" panose="02020609040205080304" pitchFamily="17" charset="-128"/>
                <a:ea typeface="ＭＳ 明朝" panose="02020609040205080304" pitchFamily="17" charset="-128"/>
              </a:rPr>
              <a:t>歳時生ワクチンで</a:t>
            </a:r>
            <a:r>
              <a:rPr kumimoji="1" lang="ja-JP" altLang="en-US" dirty="0">
                <a:latin typeface="ＭＳ 明朝" panose="02020609040205080304" pitchFamily="17" charset="-128"/>
                <a:ea typeface="ＭＳ 明朝" panose="02020609040205080304" pitchFamily="17" charset="-128"/>
              </a:rPr>
              <a:t>罹患</a:t>
            </a:r>
          </a:p>
        </p:txBody>
      </p:sp>
      <p:sp>
        <p:nvSpPr>
          <p:cNvPr id="8" name="テキスト ボックス 7">
            <a:extLst>
              <a:ext uri="{FF2B5EF4-FFF2-40B4-BE49-F238E27FC236}">
                <a16:creationId xmlns:a16="http://schemas.microsoft.com/office/drawing/2014/main" id="{B60A4A3C-D9E1-6F6A-19AD-4C5A3923E586}"/>
              </a:ext>
            </a:extLst>
          </p:cNvPr>
          <p:cNvSpPr txBox="1"/>
          <p:nvPr/>
        </p:nvSpPr>
        <p:spPr>
          <a:xfrm>
            <a:off x="2532435" y="1666992"/>
            <a:ext cx="9604442" cy="1938992"/>
          </a:xfrm>
          <a:prstGeom prst="rect">
            <a:avLst/>
          </a:prstGeom>
          <a:noFill/>
        </p:spPr>
        <p:txBody>
          <a:bodyPr wrap="square" rtlCol="0">
            <a:spAutoFit/>
          </a:bodyPr>
          <a:lstStyle/>
          <a:p>
            <a:r>
              <a:rPr kumimoji="1" lang="ja-JP" altLang="en-US" sz="2400" dirty="0">
                <a:latin typeface="ＭＳ 明朝" panose="02020609040205080304" pitchFamily="17" charset="-128"/>
                <a:ea typeface="ＭＳ 明朝" panose="02020609040205080304" pitchFamily="17" charset="-128"/>
              </a:rPr>
              <a:t>生後間もない発症でしたので自分の症状を伝えることはできませんでした。</a:t>
            </a:r>
            <a:r>
              <a:rPr kumimoji="1" lang="ja-JP" altLang="en-US" sz="2400" b="1" dirty="0">
                <a:solidFill>
                  <a:srgbClr val="C00000"/>
                </a:solidFill>
                <a:latin typeface="ＭＳ 明朝" panose="02020609040205080304" pitchFamily="17" charset="-128"/>
                <a:ea typeface="ＭＳ 明朝" panose="02020609040205080304" pitchFamily="17" charset="-128"/>
              </a:rPr>
              <a:t>母が原因不明の高熱で足のグラグラの私を抱えていろいろな病院に行ったんですが、</a:t>
            </a:r>
            <a:r>
              <a:rPr lang="ja-JP" altLang="en-US" sz="2400" b="1" dirty="0">
                <a:solidFill>
                  <a:srgbClr val="C00000"/>
                </a:solidFill>
                <a:latin typeface="ＭＳ 明朝" panose="02020609040205080304" pitchFamily="17" charset="-128"/>
                <a:ea typeface="ＭＳ 明朝" panose="02020609040205080304" pitchFamily="17" charset="-128"/>
              </a:rPr>
              <a:t>どこの病院も門前払い</a:t>
            </a:r>
            <a:r>
              <a:rPr lang="ja-JP" altLang="en-US" sz="2400" dirty="0">
                <a:latin typeface="ＭＳ 明朝" panose="02020609040205080304" pitchFamily="17" charset="-128"/>
                <a:ea typeface="ＭＳ 明朝" panose="02020609040205080304" pitchFamily="17" charset="-128"/>
              </a:rPr>
              <a:t>だったそうです。挙げ句の果てにある病院</a:t>
            </a:r>
            <a:r>
              <a:rPr kumimoji="1" lang="ja-JP" altLang="en-US" sz="2400" dirty="0">
                <a:latin typeface="ＭＳ 明朝" panose="02020609040205080304" pitchFamily="17" charset="-128"/>
                <a:ea typeface="ＭＳ 明朝" panose="02020609040205080304" pitchFamily="17" charset="-128"/>
              </a:rPr>
              <a:t>で「お母さんが息子さんの足を踏んだんでしょう」と言われたそうです。。</a:t>
            </a:r>
            <a:endParaRPr kumimoji="1" lang="en-US" altLang="ja-JP" sz="2400" dirty="0">
              <a:latin typeface="ＭＳ 明朝" panose="02020609040205080304" pitchFamily="17" charset="-128"/>
              <a:ea typeface="ＭＳ 明朝" panose="02020609040205080304" pitchFamily="17" charset="-128"/>
            </a:endParaRPr>
          </a:p>
        </p:txBody>
      </p:sp>
      <p:sp>
        <p:nvSpPr>
          <p:cNvPr id="10" name="テキスト ボックス 9">
            <a:extLst>
              <a:ext uri="{FF2B5EF4-FFF2-40B4-BE49-F238E27FC236}">
                <a16:creationId xmlns:a16="http://schemas.microsoft.com/office/drawing/2014/main" id="{56C0931E-BFCF-AA27-4236-360C8BC6D68F}"/>
              </a:ext>
            </a:extLst>
          </p:cNvPr>
          <p:cNvSpPr txBox="1"/>
          <p:nvPr/>
        </p:nvSpPr>
        <p:spPr>
          <a:xfrm>
            <a:off x="6945253" y="3244334"/>
            <a:ext cx="5113830" cy="369332"/>
          </a:xfrm>
          <a:prstGeom prst="rect">
            <a:avLst/>
          </a:prstGeom>
          <a:noFill/>
        </p:spPr>
        <p:txBody>
          <a:bodyPr wrap="square">
            <a:spAutoFit/>
          </a:bodyPr>
          <a:lstStyle/>
          <a:p>
            <a:r>
              <a:rPr kumimoji="1" lang="en-US" altLang="ja-JP" sz="1800" dirty="0">
                <a:latin typeface="ＭＳ 明朝" panose="02020609040205080304" pitchFamily="17" charset="-128"/>
                <a:ea typeface="ＭＳ 明朝" panose="02020609040205080304" pitchFamily="17" charset="-128"/>
              </a:rPr>
              <a:t>(</a:t>
            </a:r>
            <a:r>
              <a:rPr kumimoji="1" lang="ja-JP" altLang="en-US" sz="1800" dirty="0">
                <a:latin typeface="ＭＳ 明朝" panose="02020609040205080304" pitchFamily="17" charset="-128"/>
                <a:ea typeface="ＭＳ 明朝" panose="02020609040205080304" pitchFamily="17" charset="-128"/>
              </a:rPr>
              <a:t>ポリオの会ニュース</a:t>
            </a:r>
            <a:r>
              <a:rPr lang="en-US" altLang="ja-JP" sz="1800" dirty="0">
                <a:latin typeface="ＭＳ 明朝" panose="02020609040205080304" pitchFamily="17" charset="-128"/>
                <a:ea typeface="ＭＳ 明朝" panose="02020609040205080304" pitchFamily="17" charset="-128"/>
              </a:rPr>
              <a:t>2022</a:t>
            </a:r>
            <a:r>
              <a:rPr lang="ja-JP" altLang="en-US" sz="1800" dirty="0">
                <a:latin typeface="ＭＳ 明朝" panose="02020609040205080304" pitchFamily="17" charset="-128"/>
                <a:ea typeface="ＭＳ 明朝" panose="02020609040205080304" pitchFamily="17" charset="-128"/>
              </a:rPr>
              <a:t>年</a:t>
            </a:r>
            <a:r>
              <a:rPr lang="en-US" altLang="ja-JP" sz="1800" dirty="0">
                <a:latin typeface="ＭＳ 明朝" panose="02020609040205080304" pitchFamily="17" charset="-128"/>
                <a:ea typeface="ＭＳ 明朝" panose="02020609040205080304" pitchFamily="17" charset="-128"/>
              </a:rPr>
              <a:t>2</a:t>
            </a:r>
            <a:r>
              <a:rPr lang="ja-JP" altLang="en-US" sz="1800" dirty="0">
                <a:latin typeface="ＭＳ 明朝" panose="02020609040205080304" pitchFamily="17" charset="-128"/>
                <a:ea typeface="ＭＳ 明朝" panose="02020609040205080304" pitchFamily="17" charset="-128"/>
              </a:rPr>
              <a:t>号</a:t>
            </a:r>
            <a:r>
              <a:rPr lang="en-US" altLang="ja-JP" sz="1800" dirty="0">
                <a:latin typeface="ＭＳ 明朝" panose="02020609040205080304" pitchFamily="17" charset="-128"/>
                <a:ea typeface="ＭＳ 明朝" panose="02020609040205080304" pitchFamily="17" charset="-128"/>
              </a:rPr>
              <a:t>18</a:t>
            </a:r>
            <a:r>
              <a:rPr lang="ja-JP" altLang="en-US" sz="1800" dirty="0">
                <a:latin typeface="ＭＳ 明朝" panose="02020609040205080304" pitchFamily="17" charset="-128"/>
                <a:ea typeface="ＭＳ 明朝" panose="02020609040205080304" pitchFamily="17" charset="-128"/>
              </a:rPr>
              <a:t>頁より引用）</a:t>
            </a:r>
            <a:endParaRPr kumimoji="1" lang="ja-JP" altLang="en-US" sz="1800" dirty="0">
              <a:latin typeface="ＭＳ 明朝" panose="02020609040205080304" pitchFamily="17" charset="-128"/>
              <a:ea typeface="ＭＳ 明朝" panose="02020609040205080304" pitchFamily="17" charset="-128"/>
            </a:endParaRPr>
          </a:p>
        </p:txBody>
      </p:sp>
      <p:sp>
        <p:nvSpPr>
          <p:cNvPr id="3" name="タイトル 1">
            <a:extLst>
              <a:ext uri="{FF2B5EF4-FFF2-40B4-BE49-F238E27FC236}">
                <a16:creationId xmlns:a16="http://schemas.microsoft.com/office/drawing/2014/main" id="{30E7221B-7D69-944B-B86E-EF3F63EDF100}"/>
              </a:ext>
            </a:extLst>
          </p:cNvPr>
          <p:cNvSpPr txBox="1">
            <a:spLocks/>
          </p:cNvSpPr>
          <p:nvPr/>
        </p:nvSpPr>
        <p:spPr>
          <a:xfrm>
            <a:off x="48206" y="4160535"/>
            <a:ext cx="12192000" cy="82997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solidFill>
                  <a:srgbClr val="0000FF"/>
                </a:solidFill>
                <a:latin typeface="ＭＳ 明朝" panose="02020609040205080304" pitchFamily="17" charset="-128"/>
                <a:ea typeface="ＭＳ 明朝" panose="02020609040205080304" pitchFamily="17" charset="-128"/>
              </a:rPr>
              <a:t>障害者女性（ダブルマイノリティー）へ差別は日本でも悲惨</a:t>
            </a:r>
          </a:p>
        </p:txBody>
      </p:sp>
      <p:sp>
        <p:nvSpPr>
          <p:cNvPr id="4" name="テキスト ボックス 3">
            <a:extLst>
              <a:ext uri="{FF2B5EF4-FFF2-40B4-BE49-F238E27FC236}">
                <a16:creationId xmlns:a16="http://schemas.microsoft.com/office/drawing/2014/main" id="{FBCB4621-460D-A09A-07AF-9A9F5DAC7F81}"/>
              </a:ext>
            </a:extLst>
          </p:cNvPr>
          <p:cNvSpPr txBox="1"/>
          <p:nvPr/>
        </p:nvSpPr>
        <p:spPr>
          <a:xfrm>
            <a:off x="58366" y="5261140"/>
            <a:ext cx="12000717" cy="1200329"/>
          </a:xfrm>
          <a:prstGeom prst="rect">
            <a:avLst/>
          </a:prstGeom>
          <a:noFill/>
        </p:spPr>
        <p:txBody>
          <a:bodyPr wrap="square" rtlCol="0">
            <a:spAutoFit/>
          </a:bodyPr>
          <a:lstStyle/>
          <a:p>
            <a:r>
              <a:rPr kumimoji="1" lang="ja-JP" altLang="en-US" sz="2400" dirty="0">
                <a:latin typeface="ＭＳ 明朝" panose="02020609040205080304" pitchFamily="17" charset="-128"/>
                <a:ea typeface="ＭＳ 明朝" panose="02020609040205080304" pitchFamily="17" charset="-128"/>
              </a:rPr>
              <a:t>義兄からセクシャルハラスメントを受けたが誰にも言えない。年老いた両親にはあまりにも屈辱的で相談できない。</a:t>
            </a:r>
            <a:r>
              <a:rPr kumimoji="1" lang="ja-JP" altLang="en-US" sz="2400" b="1" dirty="0">
                <a:solidFill>
                  <a:srgbClr val="C00000"/>
                </a:solidFill>
                <a:latin typeface="ＭＳ 明朝" panose="02020609040205080304" pitchFamily="17" charset="-128"/>
                <a:ea typeface="ＭＳ 明朝" panose="02020609040205080304" pitchFamily="17" charset="-128"/>
              </a:rPr>
              <a:t>自分は自立して家を出られないし、姉に言えば家族を壊してしまう</a:t>
            </a:r>
            <a:r>
              <a:rPr kumimoji="1" lang="ja-JP" altLang="en-US" sz="2400" dirty="0">
                <a:latin typeface="ＭＳ 明朝" panose="02020609040205080304" pitchFamily="17" charset="-128"/>
                <a:ea typeface="ＭＳ 明朝" panose="02020609040205080304" pitchFamily="17" charset="-128"/>
              </a:rPr>
              <a:t>。⇒</a:t>
            </a:r>
            <a:r>
              <a:rPr kumimoji="1" lang="en-US" altLang="ja-JP" sz="2400" dirty="0">
                <a:latin typeface="ＭＳ 明朝" panose="02020609040205080304" pitchFamily="17" charset="-128"/>
                <a:ea typeface="ＭＳ 明朝" panose="02020609040205080304" pitchFamily="17" charset="-128"/>
              </a:rPr>
              <a:t>DPI</a:t>
            </a:r>
            <a:r>
              <a:rPr kumimoji="1" lang="ja-JP" altLang="en-US" sz="2400" dirty="0">
                <a:latin typeface="ＭＳ 明朝" panose="02020609040205080304" pitchFamily="17" charset="-128"/>
                <a:ea typeface="ＭＳ 明朝" panose="02020609040205080304" pitchFamily="17" charset="-128"/>
              </a:rPr>
              <a:t>女性障害ネットワークに相談⇒自立支援を受けている</a:t>
            </a:r>
            <a:endParaRPr kumimoji="1" lang="en-US" altLang="ja-JP" sz="2400" dirty="0">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9A9AEB9B-11CC-6B85-C8A1-69677D118F51}"/>
              </a:ext>
            </a:extLst>
          </p:cNvPr>
          <p:cNvSpPr txBox="1"/>
          <p:nvPr/>
        </p:nvSpPr>
        <p:spPr>
          <a:xfrm>
            <a:off x="101752" y="4896162"/>
            <a:ext cx="4628744" cy="369332"/>
          </a:xfrm>
          <a:prstGeom prst="rect">
            <a:avLst/>
          </a:prstGeom>
          <a:noFill/>
        </p:spPr>
        <p:txBody>
          <a:bodyPr wrap="square" rtlCol="0">
            <a:spAutoFit/>
          </a:bodyPr>
          <a:lstStyle/>
          <a:p>
            <a:r>
              <a:rPr lang="en-US" altLang="ja-JP" dirty="0">
                <a:latin typeface="ＭＳ 明朝" panose="02020609040205080304" pitchFamily="17" charset="-128"/>
                <a:ea typeface="ＭＳ 明朝" panose="02020609040205080304" pitchFamily="17" charset="-128"/>
              </a:rPr>
              <a:t>30</a:t>
            </a:r>
            <a:r>
              <a:rPr lang="ja-JP" altLang="en-US" dirty="0">
                <a:latin typeface="ＭＳ 明朝" panose="02020609040205080304" pitchFamily="17" charset="-128"/>
                <a:ea typeface="ＭＳ 明朝" panose="02020609040205080304" pitchFamily="17" charset="-128"/>
              </a:rPr>
              <a:t>代女性。小児時に生ワクチンで</a:t>
            </a:r>
            <a:r>
              <a:rPr kumimoji="1" lang="ja-JP" altLang="en-US" dirty="0">
                <a:latin typeface="ＭＳ 明朝" panose="02020609040205080304" pitchFamily="17" charset="-128"/>
                <a:ea typeface="ＭＳ 明朝" panose="02020609040205080304" pitchFamily="17" charset="-128"/>
              </a:rPr>
              <a:t>罹患</a:t>
            </a:r>
          </a:p>
        </p:txBody>
      </p:sp>
    </p:spTree>
    <p:extLst>
      <p:ext uri="{BB962C8B-B14F-4D97-AF65-F5344CB8AC3E}">
        <p14:creationId xmlns:p14="http://schemas.microsoft.com/office/powerpoint/2010/main" val="3245452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B0B2CA-BCBA-1DA0-97D2-B8CB4CF38B2A}"/>
              </a:ext>
            </a:extLst>
          </p:cNvPr>
          <p:cNvSpPr>
            <a:spLocks noGrp="1"/>
          </p:cNvSpPr>
          <p:nvPr>
            <p:ph type="title"/>
          </p:nvPr>
        </p:nvSpPr>
        <p:spPr>
          <a:xfrm>
            <a:off x="121919" y="61270"/>
            <a:ext cx="11984737" cy="1325563"/>
          </a:xfrm>
        </p:spPr>
        <p:txBody>
          <a:bodyPr>
            <a:normAutofit fontScale="90000"/>
          </a:bodyPr>
          <a:lstStyle/>
          <a:p>
            <a:r>
              <a:rPr kumimoji="1" lang="ja-JP" altLang="en-US" b="1" dirty="0">
                <a:solidFill>
                  <a:srgbClr val="0000FF"/>
                </a:solidFill>
                <a:latin typeface="ＭＳ 明朝" panose="02020609040205080304" pitchFamily="17" charset="-128"/>
                <a:ea typeface="ＭＳ 明朝" panose="02020609040205080304" pitchFamily="17" charset="-128"/>
              </a:rPr>
              <a:t>まず、野生株による感染を０にしなければ根絶できない。だから安価な生ワクチンの普及は絶対必要！</a:t>
            </a:r>
          </a:p>
        </p:txBody>
      </p:sp>
      <p:pic>
        <p:nvPicPr>
          <p:cNvPr id="1026" name="Picture 2" descr="Polio Now – GPEI">
            <a:extLst>
              <a:ext uri="{FF2B5EF4-FFF2-40B4-BE49-F238E27FC236}">
                <a16:creationId xmlns:a16="http://schemas.microsoft.com/office/drawing/2014/main" id="{D58B4D1F-0E28-AFE0-CA2D-1FCF3A49B25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1919" y="1690687"/>
            <a:ext cx="7107937" cy="5280873"/>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C0D27BB2-A628-F55A-890E-C877E325C5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97018" y="5236297"/>
            <a:ext cx="2796540" cy="1735264"/>
          </a:xfrm>
          <a:prstGeom prst="rect">
            <a:avLst/>
          </a:prstGeom>
        </p:spPr>
      </p:pic>
      <p:sp>
        <p:nvSpPr>
          <p:cNvPr id="6" name="テキスト ボックス 5">
            <a:extLst>
              <a:ext uri="{FF2B5EF4-FFF2-40B4-BE49-F238E27FC236}">
                <a16:creationId xmlns:a16="http://schemas.microsoft.com/office/drawing/2014/main" id="{DD584186-9ED3-6CF8-B224-3F66BA288350}"/>
              </a:ext>
            </a:extLst>
          </p:cNvPr>
          <p:cNvSpPr txBox="1"/>
          <p:nvPr/>
        </p:nvSpPr>
        <p:spPr>
          <a:xfrm>
            <a:off x="0" y="5236297"/>
            <a:ext cx="1999488" cy="1569660"/>
          </a:xfrm>
          <a:prstGeom prst="rect">
            <a:avLst/>
          </a:prstGeom>
          <a:solidFill>
            <a:schemeClr val="bg1"/>
          </a:solidFill>
        </p:spPr>
        <p:txBody>
          <a:bodyPr wrap="square" rtlCol="0">
            <a:spAutoFit/>
          </a:bodyPr>
          <a:lstStyle/>
          <a:p>
            <a:r>
              <a:rPr lang="en-US" altLang="ja-JP" sz="2400" dirty="0">
                <a:latin typeface="ＭＳ 明朝" panose="02020609040205080304" pitchFamily="17" charset="-128"/>
                <a:ea typeface="ＭＳ 明朝" panose="02020609040205080304" pitchFamily="17" charset="-128"/>
              </a:rPr>
              <a:t>2022</a:t>
            </a:r>
            <a:r>
              <a:rPr lang="ja-JP" altLang="en-US" sz="2400" dirty="0">
                <a:latin typeface="ＭＳ 明朝" panose="02020609040205080304" pitchFamily="17" charset="-128"/>
                <a:ea typeface="ＭＳ 明朝" panose="02020609040205080304" pitchFamily="17" charset="-128"/>
              </a:rPr>
              <a:t>年</a:t>
            </a:r>
            <a:r>
              <a:rPr lang="en-US" altLang="ja-JP" sz="2400" dirty="0">
                <a:latin typeface="ＭＳ 明朝" panose="02020609040205080304" pitchFamily="17" charset="-128"/>
                <a:ea typeface="ＭＳ 明朝" panose="02020609040205080304" pitchFamily="17" charset="-128"/>
              </a:rPr>
              <a:t>12</a:t>
            </a:r>
            <a:r>
              <a:rPr lang="ja-JP" altLang="en-US" sz="2400" dirty="0">
                <a:latin typeface="ＭＳ 明朝" panose="02020609040205080304" pitchFamily="17" charset="-128"/>
                <a:ea typeface="ＭＳ 明朝" panose="02020609040205080304" pitchFamily="17" charset="-128"/>
              </a:rPr>
              <a:t>月から前の</a:t>
            </a:r>
            <a:r>
              <a:rPr lang="en-US" altLang="ja-JP" sz="2400" dirty="0">
                <a:latin typeface="ＭＳ 明朝" panose="02020609040205080304" pitchFamily="17" charset="-128"/>
                <a:ea typeface="ＭＳ 明朝" panose="02020609040205080304" pitchFamily="17" charset="-128"/>
              </a:rPr>
              <a:t>6</a:t>
            </a:r>
            <a:r>
              <a:rPr lang="ja-JP" altLang="en-US" sz="2400" dirty="0">
                <a:latin typeface="ＭＳ 明朝" panose="02020609040205080304" pitchFamily="17" charset="-128"/>
                <a:ea typeface="ＭＳ 明朝" panose="02020609040205080304" pitchFamily="17" charset="-128"/>
              </a:rPr>
              <a:t>ヶ月間の野生株発症</a:t>
            </a:r>
            <a:endParaRPr kumimoji="1" lang="ja-JP" altLang="en-US" sz="2400" dirty="0">
              <a:latin typeface="ＭＳ 明朝" panose="02020609040205080304" pitchFamily="17" charset="-128"/>
              <a:ea typeface="ＭＳ 明朝" panose="02020609040205080304" pitchFamily="17" charset="-128"/>
            </a:endParaRPr>
          </a:p>
        </p:txBody>
      </p:sp>
      <p:cxnSp>
        <p:nvCxnSpPr>
          <p:cNvPr id="7" name="直線矢印コネクタ 6">
            <a:extLst>
              <a:ext uri="{FF2B5EF4-FFF2-40B4-BE49-F238E27FC236}">
                <a16:creationId xmlns:a16="http://schemas.microsoft.com/office/drawing/2014/main" id="{58B1B720-A950-78FB-F537-3AEEE0BC0F30}"/>
              </a:ext>
            </a:extLst>
          </p:cNvPr>
          <p:cNvCxnSpPr>
            <a:cxnSpLocks/>
          </p:cNvCxnSpPr>
          <p:nvPr/>
        </p:nvCxnSpPr>
        <p:spPr>
          <a:xfrm>
            <a:off x="9406128" y="1525084"/>
            <a:ext cx="0" cy="4039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A052E8BA-2AFB-762B-3D76-4E52F9F520CE}"/>
              </a:ext>
            </a:extLst>
          </p:cNvPr>
          <p:cNvSpPr txBox="1"/>
          <p:nvPr/>
        </p:nvSpPr>
        <p:spPr>
          <a:xfrm>
            <a:off x="7461504" y="1871212"/>
            <a:ext cx="4645152" cy="1754326"/>
          </a:xfrm>
          <a:prstGeom prst="rect">
            <a:avLst/>
          </a:prstGeom>
          <a:noFill/>
        </p:spPr>
        <p:txBody>
          <a:bodyPr wrap="square" rtlCol="0">
            <a:spAutoFit/>
          </a:bodyPr>
          <a:lstStyle/>
          <a:p>
            <a:r>
              <a:rPr kumimoji="1" lang="ja-JP" altLang="en-US" sz="3600" dirty="0">
                <a:latin typeface="ＭＳ 明朝" panose="02020609040205080304" pitchFamily="17" charset="-128"/>
                <a:ea typeface="ＭＳ 明朝" panose="02020609040205080304" pitchFamily="17" charset="-128"/>
              </a:rPr>
              <a:t>ロータリーのやっていることは正しい</a:t>
            </a:r>
            <a:r>
              <a:rPr lang="ja-JP" altLang="en-US" sz="3600" dirty="0">
                <a:latin typeface="ＭＳ 明朝" panose="02020609040205080304" pitchFamily="17" charset="-128"/>
                <a:ea typeface="ＭＳ 明朝" panose="02020609040205080304" pitchFamily="17" charset="-128"/>
              </a:rPr>
              <a:t>し、続けていくべきだ。</a:t>
            </a:r>
            <a:endParaRPr kumimoji="1" lang="ja-JP" altLang="en-US" sz="3600" dirty="0">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14210A40-A63A-A078-577E-78CF783F0F46}"/>
              </a:ext>
            </a:extLst>
          </p:cNvPr>
          <p:cNvSpPr txBox="1"/>
          <p:nvPr/>
        </p:nvSpPr>
        <p:spPr>
          <a:xfrm>
            <a:off x="7351775" y="3947921"/>
            <a:ext cx="4645152" cy="1384995"/>
          </a:xfrm>
          <a:prstGeom prst="rect">
            <a:avLst/>
          </a:prstGeom>
          <a:noFill/>
        </p:spPr>
        <p:txBody>
          <a:bodyPr wrap="square" rtlCol="0">
            <a:spAutoFit/>
          </a:bodyPr>
          <a:lstStyle/>
          <a:p>
            <a:r>
              <a:rPr lang="en-US" altLang="ja-JP" sz="2800" dirty="0">
                <a:latin typeface="ＭＳ 明朝" panose="02020609040205080304" pitchFamily="17" charset="-128"/>
                <a:ea typeface="ＭＳ 明朝" panose="02020609040205080304" pitchFamily="17" charset="-128"/>
              </a:rPr>
              <a:t>2018</a:t>
            </a:r>
            <a:r>
              <a:rPr lang="ja-JP" altLang="en-US" sz="2800" dirty="0">
                <a:latin typeface="ＭＳ 明朝" panose="02020609040205080304" pitchFamily="17" charset="-128"/>
                <a:ea typeface="ＭＳ 明朝" panose="02020609040205080304" pitchFamily="17" charset="-128"/>
              </a:rPr>
              <a:t>年に撲滅宣言する予定であったが、</a:t>
            </a:r>
            <a:r>
              <a:rPr lang="en-US" altLang="ja-JP" sz="2800" dirty="0">
                <a:latin typeface="ＭＳ 明朝" panose="02020609040205080304" pitchFamily="17" charset="-128"/>
                <a:ea typeface="ＭＳ 明朝" panose="02020609040205080304" pitchFamily="17" charset="-128"/>
              </a:rPr>
              <a:t>2020</a:t>
            </a:r>
            <a:r>
              <a:rPr lang="ja-JP" altLang="en-US" sz="2800" dirty="0">
                <a:latin typeface="ＭＳ 明朝" panose="02020609040205080304" pitchFamily="17" charset="-128"/>
                <a:ea typeface="ＭＳ 明朝" panose="02020609040205080304" pitchFamily="17" charset="-128"/>
              </a:rPr>
              <a:t>年の宣言を目指したが</a:t>
            </a:r>
            <a:r>
              <a:rPr lang="en-US" altLang="ja-JP" sz="2800" dirty="0">
                <a:latin typeface="ＭＳ 明朝" panose="02020609040205080304" pitchFamily="17" charset="-128"/>
                <a:ea typeface="ＭＳ 明朝" panose="02020609040205080304" pitchFamily="17" charset="-128"/>
              </a:rPr>
              <a:t>…</a:t>
            </a:r>
            <a:endParaRPr kumimoji="1" lang="ja-JP" altLang="en-US" sz="2800" dirty="0">
              <a:latin typeface="ＭＳ 明朝" panose="02020609040205080304" pitchFamily="17" charset="-128"/>
              <a:ea typeface="ＭＳ 明朝" panose="02020609040205080304" pitchFamily="17" charset="-128"/>
            </a:endParaRPr>
          </a:p>
        </p:txBody>
      </p:sp>
      <p:sp>
        <p:nvSpPr>
          <p:cNvPr id="10" name="テキスト ボックス 9">
            <a:extLst>
              <a:ext uri="{FF2B5EF4-FFF2-40B4-BE49-F238E27FC236}">
                <a16:creationId xmlns:a16="http://schemas.microsoft.com/office/drawing/2014/main" id="{5AEF9754-39D7-1286-AFFD-36806D19F767}"/>
              </a:ext>
            </a:extLst>
          </p:cNvPr>
          <p:cNvSpPr txBox="1"/>
          <p:nvPr/>
        </p:nvSpPr>
        <p:spPr>
          <a:xfrm>
            <a:off x="8023099" y="5442209"/>
            <a:ext cx="4181856" cy="1323439"/>
          </a:xfrm>
          <a:prstGeom prst="rect">
            <a:avLst/>
          </a:prstGeom>
          <a:noFill/>
        </p:spPr>
        <p:txBody>
          <a:bodyPr wrap="square" rtlCol="0">
            <a:spAutoFit/>
          </a:bodyPr>
          <a:lstStyle/>
          <a:p>
            <a:r>
              <a:rPr kumimoji="1" lang="ja-JP" altLang="en-US" sz="4000" b="1" dirty="0">
                <a:solidFill>
                  <a:srgbClr val="C00000"/>
                </a:solidFill>
                <a:latin typeface="ＭＳ 明朝" panose="02020609040205080304" pitchFamily="17" charset="-128"/>
                <a:ea typeface="ＭＳ 明朝" panose="02020609040205080304" pitchFamily="17" charset="-128"/>
              </a:rPr>
              <a:t>長期の支援を行う必要がある</a:t>
            </a:r>
          </a:p>
        </p:txBody>
      </p:sp>
    </p:spTree>
    <p:extLst>
      <p:ext uri="{BB962C8B-B14F-4D97-AF65-F5344CB8AC3E}">
        <p14:creationId xmlns:p14="http://schemas.microsoft.com/office/powerpoint/2010/main" val="118501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B503F6-AF34-DB0B-8833-BEE1B55DFC4C}"/>
              </a:ext>
            </a:extLst>
          </p:cNvPr>
          <p:cNvSpPr>
            <a:spLocks noGrp="1"/>
          </p:cNvSpPr>
          <p:nvPr>
            <p:ph type="title"/>
          </p:nvPr>
        </p:nvSpPr>
        <p:spPr>
          <a:xfrm>
            <a:off x="2004672" y="0"/>
            <a:ext cx="7596528" cy="805307"/>
          </a:xfrm>
        </p:spPr>
        <p:txBody>
          <a:bodyPr>
            <a:normAutofit fontScale="90000"/>
          </a:bodyPr>
          <a:lstStyle/>
          <a:p>
            <a:r>
              <a:rPr kumimoji="1" lang="ja-JP" altLang="en-US" sz="4000" b="1" dirty="0">
                <a:solidFill>
                  <a:srgbClr val="0000FF"/>
                </a:solidFill>
                <a:latin typeface="ＭＳ 明朝" panose="02020609040205080304" pitchFamily="17" charset="-128"/>
                <a:ea typeface="ＭＳ 明朝" panose="02020609040205080304" pitchFamily="17" charset="-128"/>
              </a:rPr>
              <a:t>日本のポリオ患者をとりまく問題点</a:t>
            </a:r>
          </a:p>
        </p:txBody>
      </p:sp>
      <p:sp>
        <p:nvSpPr>
          <p:cNvPr id="3" name="コンテンツ プレースホルダー 2">
            <a:extLst>
              <a:ext uri="{FF2B5EF4-FFF2-40B4-BE49-F238E27FC236}">
                <a16:creationId xmlns:a16="http://schemas.microsoft.com/office/drawing/2014/main" id="{F697693A-5908-6193-9896-3B13FDC0F6B8}"/>
              </a:ext>
            </a:extLst>
          </p:cNvPr>
          <p:cNvSpPr>
            <a:spLocks noGrp="1"/>
          </p:cNvSpPr>
          <p:nvPr>
            <p:ph idx="1"/>
          </p:nvPr>
        </p:nvSpPr>
        <p:spPr>
          <a:xfrm>
            <a:off x="2004672" y="3852295"/>
            <a:ext cx="10187328" cy="3046988"/>
          </a:xfrm>
        </p:spPr>
        <p:txBody>
          <a:bodyPr>
            <a:normAutofit lnSpcReduction="10000"/>
          </a:bodyPr>
          <a:lstStyle/>
          <a:p>
            <a:pPr marL="0" indent="0">
              <a:buNone/>
            </a:pPr>
            <a:r>
              <a:rPr kumimoji="1" lang="en-US" altLang="ja-JP" sz="3200" dirty="0">
                <a:latin typeface="ＭＳ 明朝" panose="02020609040205080304" pitchFamily="17" charset="-128"/>
                <a:ea typeface="ＭＳ 明朝" panose="02020609040205080304" pitchFamily="17" charset="-128"/>
              </a:rPr>
              <a:t>(</a:t>
            </a:r>
            <a:r>
              <a:rPr kumimoji="1" lang="ja-JP" altLang="en-US" sz="3200" dirty="0">
                <a:latin typeface="ＭＳ 明朝" panose="02020609040205080304" pitchFamily="17" charset="-128"/>
                <a:ea typeface="ＭＳ 明朝" panose="02020609040205080304" pitchFamily="17" charset="-128"/>
              </a:rPr>
              <a:t>日本人に）</a:t>
            </a:r>
            <a:r>
              <a:rPr kumimoji="1" lang="ja-JP" altLang="en-US" sz="3200" b="1" dirty="0">
                <a:solidFill>
                  <a:srgbClr val="C00000"/>
                </a:solidFill>
                <a:latin typeface="ＭＳ 明朝" panose="02020609040205080304" pitchFamily="17" charset="-128"/>
                <a:ea typeface="ＭＳ 明朝" panose="02020609040205080304" pitchFamily="17" charset="-128"/>
              </a:rPr>
              <a:t>ポリオに罹患した私達が生きていることをもう一度知っていただきたい。そのことがポリオの根絶につながります</a:t>
            </a:r>
            <a:r>
              <a:rPr kumimoji="1" lang="ja-JP" altLang="en-US" sz="3200" dirty="0">
                <a:latin typeface="ＭＳ 明朝" panose="02020609040205080304" pitchFamily="17" charset="-128"/>
                <a:ea typeface="ＭＳ 明朝" panose="02020609040205080304" pitchFamily="17" charset="-128"/>
              </a:rPr>
              <a:t>。ポリオの根絶とは私達ポリオを生きた最後の一人が息を引き取る時のことです。その実現は</a:t>
            </a:r>
            <a:r>
              <a:rPr kumimoji="1" lang="en-US" altLang="ja-JP" sz="3200" dirty="0">
                <a:latin typeface="ＭＳ 明朝" panose="02020609040205080304" pitchFamily="17" charset="-128"/>
                <a:ea typeface="ＭＳ 明朝" panose="02020609040205080304" pitchFamily="17" charset="-128"/>
              </a:rPr>
              <a:t>22</a:t>
            </a:r>
            <a:r>
              <a:rPr kumimoji="1" lang="ja-JP" altLang="en-US" sz="3200" dirty="0">
                <a:latin typeface="ＭＳ 明朝" panose="02020609040205080304" pitchFamily="17" charset="-128"/>
                <a:ea typeface="ＭＳ 明朝" panose="02020609040205080304" pitchFamily="17" charset="-128"/>
              </a:rPr>
              <a:t>世紀の半ばになるでしょう。長い道のりです。それでも到達する日を私達は目指し、待ちます。</a:t>
            </a:r>
            <a:endParaRPr kumimoji="1" lang="en-US" altLang="ja-JP" sz="3200" dirty="0">
              <a:latin typeface="ＭＳ 明朝" panose="02020609040205080304" pitchFamily="17" charset="-128"/>
              <a:ea typeface="ＭＳ 明朝" panose="02020609040205080304" pitchFamily="17" charset="-128"/>
            </a:endParaRPr>
          </a:p>
          <a:p>
            <a:pPr marL="0" indent="0">
              <a:buNone/>
            </a:pPr>
            <a:r>
              <a:rPr lang="ja-JP" altLang="en-US" sz="1900" dirty="0">
                <a:effectLst/>
                <a:latin typeface="ＭＳ 明朝" panose="02020609040205080304" pitchFamily="17" charset="-128"/>
                <a:ea typeface="ＭＳ 明朝" panose="02020609040205080304" pitchFamily="17" charset="-128"/>
                <a:cs typeface="Times New Roman" panose="02020603050405020304" pitchFamily="18" charset="0"/>
              </a:rPr>
              <a:t>　　　　　　小山万里子</a:t>
            </a:r>
            <a:r>
              <a:rPr lang="en-US" altLang="ja-JP" sz="19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900" dirty="0">
                <a:effectLst/>
                <a:latin typeface="ＭＳ 明朝" panose="02020609040205080304" pitchFamily="17" charset="-128"/>
                <a:ea typeface="ＭＳ 明朝" panose="02020609040205080304" pitchFamily="17" charset="-128"/>
                <a:cs typeface="Times New Roman" panose="02020603050405020304" pitchFamily="18" charset="0"/>
              </a:rPr>
              <a:t>ポリオの会責任者</a:t>
            </a:r>
            <a:r>
              <a:rPr lang="en-US" altLang="ja-JP" sz="19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900" dirty="0">
                <a:effectLst/>
                <a:latin typeface="ＭＳ 明朝" panose="02020609040205080304" pitchFamily="17" charset="-128"/>
                <a:ea typeface="ＭＳ 明朝" panose="02020609040205080304" pitchFamily="17" charset="-128"/>
                <a:cs typeface="Times New Roman" panose="02020603050405020304" pitchFamily="18" charset="0"/>
              </a:rPr>
              <a:t>：</a:t>
            </a:r>
            <a:r>
              <a:rPr kumimoji="1" lang="ja-JP" altLang="en-US" sz="2000" dirty="0">
                <a:latin typeface="ＭＳ 明朝" panose="02020609040205080304" pitchFamily="17" charset="-128"/>
                <a:ea typeface="ＭＳ 明朝" panose="02020609040205080304" pitchFamily="17" charset="-128"/>
              </a:rPr>
              <a:t>ポリオの会ニュース</a:t>
            </a:r>
            <a:r>
              <a:rPr kumimoji="1" lang="en-US" altLang="ja-JP" sz="2000" dirty="0">
                <a:latin typeface="ＭＳ 明朝" panose="02020609040205080304" pitchFamily="17" charset="-128"/>
                <a:ea typeface="ＭＳ 明朝" panose="02020609040205080304" pitchFamily="17" charset="-128"/>
              </a:rPr>
              <a:t>2022</a:t>
            </a:r>
            <a:r>
              <a:rPr kumimoji="1" lang="ja-JP" altLang="en-US" sz="2000" dirty="0">
                <a:latin typeface="ＭＳ 明朝" panose="02020609040205080304" pitchFamily="17" charset="-128"/>
                <a:ea typeface="ＭＳ 明朝" panose="02020609040205080304" pitchFamily="17" charset="-128"/>
              </a:rPr>
              <a:t>年</a:t>
            </a:r>
            <a:r>
              <a:rPr kumimoji="1" lang="en-US" altLang="ja-JP" sz="2000" dirty="0">
                <a:latin typeface="ＭＳ 明朝" panose="02020609040205080304" pitchFamily="17" charset="-128"/>
                <a:ea typeface="ＭＳ 明朝" panose="02020609040205080304" pitchFamily="17" charset="-128"/>
              </a:rPr>
              <a:t>1</a:t>
            </a:r>
            <a:r>
              <a:rPr kumimoji="1" lang="ja-JP" altLang="en-US" sz="2000" dirty="0">
                <a:latin typeface="ＭＳ 明朝" panose="02020609040205080304" pitchFamily="17" charset="-128"/>
                <a:ea typeface="ＭＳ 明朝" panose="02020609040205080304" pitchFamily="17" charset="-128"/>
              </a:rPr>
              <a:t>号</a:t>
            </a:r>
            <a:r>
              <a:rPr kumimoji="1" lang="en-US" altLang="ja-JP" sz="2000" dirty="0">
                <a:latin typeface="ＭＳ 明朝" panose="02020609040205080304" pitchFamily="17" charset="-128"/>
                <a:ea typeface="ＭＳ 明朝" panose="02020609040205080304" pitchFamily="17" charset="-128"/>
              </a:rPr>
              <a:t>6</a:t>
            </a:r>
            <a:r>
              <a:rPr kumimoji="1" lang="ja-JP" altLang="en-US" sz="2000" dirty="0">
                <a:latin typeface="ＭＳ 明朝" panose="02020609040205080304" pitchFamily="17" charset="-128"/>
                <a:ea typeface="ＭＳ 明朝" panose="02020609040205080304" pitchFamily="17" charset="-128"/>
              </a:rPr>
              <a:t>頁より引用</a:t>
            </a:r>
            <a:endParaRPr kumimoji="1" lang="ja-JP" altLang="en-US" sz="1900" dirty="0">
              <a:latin typeface="ＭＳ 明朝" panose="02020609040205080304" pitchFamily="17" charset="-128"/>
              <a:ea typeface="ＭＳ 明朝" panose="02020609040205080304" pitchFamily="17" charset="-128"/>
            </a:endParaRPr>
          </a:p>
        </p:txBody>
      </p:sp>
      <p:pic>
        <p:nvPicPr>
          <p:cNvPr id="4" name="Picture 8" descr="サイドバーでクエリ検索">
            <a:extLst>
              <a:ext uri="{FF2B5EF4-FFF2-40B4-BE49-F238E27FC236}">
                <a16:creationId xmlns:a16="http://schemas.microsoft.com/office/drawing/2014/main" id="{D4F6E36B-165A-A12E-8F24-D251DF0B0735}"/>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230221" y="3852296"/>
            <a:ext cx="1864384" cy="286695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E1EF65C6-50E6-CA95-9BAD-4C01FD29D3FD}"/>
              </a:ext>
            </a:extLst>
          </p:cNvPr>
          <p:cNvSpPr txBox="1"/>
          <p:nvPr/>
        </p:nvSpPr>
        <p:spPr>
          <a:xfrm>
            <a:off x="60246" y="805307"/>
            <a:ext cx="12071507" cy="2831544"/>
          </a:xfrm>
          <a:prstGeom prst="rect">
            <a:avLst/>
          </a:prstGeom>
          <a:noFill/>
        </p:spPr>
        <p:txBody>
          <a:bodyPr wrap="square" rtlCol="0">
            <a:spAutoFit/>
          </a:bodyPr>
          <a:lstStyle/>
          <a:p>
            <a:pPr marL="450850" indent="-450850"/>
            <a:r>
              <a:rPr kumimoji="1" lang="en-US" altLang="ja-JP" sz="3200" dirty="0">
                <a:latin typeface="ＭＳ 明朝" panose="02020609040205080304" pitchFamily="17" charset="-128"/>
                <a:ea typeface="ＭＳ 明朝" panose="02020609040205080304" pitchFamily="17" charset="-128"/>
              </a:rPr>
              <a:t>1.</a:t>
            </a:r>
            <a:r>
              <a:rPr kumimoji="1" lang="ja-JP" altLang="en-US" sz="3200" dirty="0">
                <a:latin typeface="ＭＳ 明朝" panose="02020609040205080304" pitchFamily="17" charset="-128"/>
                <a:ea typeface="ＭＳ 明朝" panose="02020609040205080304" pitchFamily="17" charset="-128"/>
              </a:rPr>
              <a:t>ポリオを実際診療した経験がある医師が減り、</a:t>
            </a:r>
            <a:r>
              <a:rPr kumimoji="1" lang="ja-JP" altLang="en-US" sz="3200" b="1" dirty="0">
                <a:solidFill>
                  <a:srgbClr val="C00000"/>
                </a:solidFill>
                <a:latin typeface="ＭＳ 明朝" panose="02020609040205080304" pitchFamily="17" charset="-128"/>
                <a:ea typeface="ＭＳ 明朝" panose="02020609040205080304" pitchFamily="17" charset="-128"/>
              </a:rPr>
              <a:t>正しい診断が下されていない</a:t>
            </a:r>
            <a:r>
              <a:rPr kumimoji="1" lang="ja-JP" altLang="en-US" sz="3200" dirty="0">
                <a:latin typeface="ＭＳ 明朝" panose="02020609040205080304" pitchFamily="17" charset="-128"/>
                <a:ea typeface="ＭＳ 明朝" panose="02020609040205080304" pitchFamily="17" charset="-128"/>
              </a:rPr>
              <a:t>ポリオ後症候群や生ワクチンによるポリオ患者が沢山いる。</a:t>
            </a:r>
            <a:endParaRPr kumimoji="1" lang="en-US" altLang="ja-JP" sz="3200" dirty="0">
              <a:latin typeface="ＭＳ 明朝" panose="02020609040205080304" pitchFamily="17" charset="-128"/>
              <a:ea typeface="ＭＳ 明朝" panose="02020609040205080304" pitchFamily="17" charset="-128"/>
            </a:endParaRPr>
          </a:p>
          <a:p>
            <a:pPr marL="450850" indent="-450850"/>
            <a:r>
              <a:rPr lang="en-US" altLang="ja-JP" sz="3200" dirty="0">
                <a:latin typeface="ＭＳ 明朝" panose="02020609040205080304" pitchFamily="17" charset="-128"/>
                <a:ea typeface="ＭＳ 明朝" panose="02020609040205080304" pitchFamily="17" charset="-128"/>
              </a:rPr>
              <a:t>2.</a:t>
            </a:r>
            <a:r>
              <a:rPr lang="ja-JP" altLang="en-US" sz="3200" dirty="0">
                <a:latin typeface="ＭＳ 明朝" panose="02020609040205080304" pitchFamily="17" charset="-128"/>
                <a:ea typeface="ＭＳ 明朝" panose="02020609040205080304" pitchFamily="17" charset="-128"/>
              </a:rPr>
              <a:t>生ワクチンによるポリオの認定基準のハードルが高すぎる。</a:t>
            </a:r>
            <a:r>
              <a:rPr lang="ja-JP" altLang="en-US" sz="3200" b="1" dirty="0">
                <a:solidFill>
                  <a:srgbClr val="C00000"/>
                </a:solidFill>
                <a:latin typeface="ＭＳ 明朝" panose="02020609040205080304" pitchFamily="17" charset="-128"/>
                <a:ea typeface="ＭＳ 明朝" panose="02020609040205080304" pitchFamily="17" charset="-128"/>
              </a:rPr>
              <a:t>患者自身が根拠を集め、申請しなければならない</a:t>
            </a:r>
            <a:r>
              <a:rPr lang="ja-JP" altLang="en-US" sz="3200" dirty="0">
                <a:latin typeface="ＭＳ 明朝" panose="02020609040205080304" pitchFamily="17" charset="-128"/>
                <a:ea typeface="ＭＳ 明朝" panose="02020609040205080304" pitchFamily="17" charset="-128"/>
              </a:rPr>
              <a:t>。負担が大きい</a:t>
            </a:r>
            <a:endParaRPr kumimoji="1" lang="en-US" altLang="ja-JP" sz="3200" dirty="0">
              <a:latin typeface="ＭＳ 明朝" panose="02020609040205080304" pitchFamily="17" charset="-128"/>
              <a:ea typeface="ＭＳ 明朝" panose="02020609040205080304" pitchFamily="17" charset="-128"/>
            </a:endParaRPr>
          </a:p>
          <a:p>
            <a:pPr marL="450850" indent="-450850"/>
            <a:r>
              <a:rPr lang="ja-JP" altLang="en-US" dirty="0">
                <a:latin typeface="ＭＳ 明朝" panose="02020609040205080304" pitchFamily="17" charset="-128"/>
                <a:ea typeface="ＭＳ 明朝" panose="02020609040205080304" pitchFamily="17" charset="-128"/>
                <a:cs typeface="Times New Roman" panose="02020603050405020304" pitchFamily="18" charset="0"/>
              </a:rPr>
              <a:t>　　　　　　　　　　　　　　　　　　　　　　　　　　　斉藤貴士</a:t>
            </a:r>
            <a:r>
              <a:rPr lang="ja-JP" altLang="en-US" dirty="0">
                <a:effectLst/>
                <a:latin typeface="ＭＳ 明朝" panose="02020609040205080304" pitchFamily="17" charset="-128"/>
                <a:ea typeface="ＭＳ 明朝" panose="02020609040205080304" pitchFamily="17" charset="-128"/>
                <a:cs typeface="Times New Roman" panose="02020603050405020304" pitchFamily="18" charset="0"/>
              </a:rPr>
              <a:t>：</a:t>
            </a:r>
            <a:r>
              <a:rPr kumimoji="1" lang="ja-JP" altLang="en-US" dirty="0">
                <a:latin typeface="ＭＳ 明朝" panose="02020609040205080304" pitchFamily="17" charset="-128"/>
                <a:ea typeface="ＭＳ 明朝" panose="02020609040205080304" pitchFamily="17" charset="-128"/>
              </a:rPr>
              <a:t>ポリオの会ニュース</a:t>
            </a:r>
            <a:r>
              <a:rPr kumimoji="1" lang="en-US" altLang="ja-JP" dirty="0">
                <a:latin typeface="ＭＳ 明朝" panose="02020609040205080304" pitchFamily="17" charset="-128"/>
                <a:ea typeface="ＭＳ 明朝" panose="02020609040205080304" pitchFamily="17" charset="-128"/>
              </a:rPr>
              <a:t>2018</a:t>
            </a:r>
            <a:r>
              <a:rPr kumimoji="1" lang="ja-JP" altLang="en-US" dirty="0">
                <a:latin typeface="ＭＳ 明朝" panose="02020609040205080304" pitchFamily="17" charset="-128"/>
                <a:ea typeface="ＭＳ 明朝" panose="02020609040205080304" pitchFamily="17" charset="-128"/>
              </a:rPr>
              <a:t>年</a:t>
            </a:r>
            <a:r>
              <a:rPr kumimoji="1" lang="en-US" altLang="ja-JP" dirty="0">
                <a:latin typeface="ＭＳ 明朝" panose="02020609040205080304" pitchFamily="17" charset="-128"/>
                <a:ea typeface="ＭＳ 明朝" panose="02020609040205080304" pitchFamily="17" charset="-128"/>
              </a:rPr>
              <a:t>1</a:t>
            </a:r>
            <a:r>
              <a:rPr kumimoji="1" lang="ja-JP" altLang="en-US" dirty="0">
                <a:latin typeface="ＭＳ 明朝" panose="02020609040205080304" pitchFamily="17" charset="-128"/>
                <a:ea typeface="ＭＳ 明朝" panose="02020609040205080304" pitchFamily="17" charset="-128"/>
              </a:rPr>
              <a:t>号</a:t>
            </a:r>
            <a:r>
              <a:rPr kumimoji="1" lang="en-US" altLang="ja-JP" dirty="0">
                <a:latin typeface="ＭＳ 明朝" panose="02020609040205080304" pitchFamily="17" charset="-128"/>
                <a:ea typeface="ＭＳ 明朝" panose="02020609040205080304" pitchFamily="17" charset="-128"/>
              </a:rPr>
              <a:t>56</a:t>
            </a:r>
            <a:r>
              <a:rPr kumimoji="1" lang="ja-JP" altLang="en-US" dirty="0">
                <a:latin typeface="ＭＳ 明朝" panose="02020609040205080304" pitchFamily="17" charset="-128"/>
                <a:ea typeface="ＭＳ 明朝" panose="02020609040205080304" pitchFamily="17" charset="-128"/>
              </a:rPr>
              <a:t>頁より</a:t>
            </a:r>
            <a:r>
              <a:rPr lang="ja-JP" altLang="en-US" dirty="0">
                <a:latin typeface="ＭＳ 明朝" panose="02020609040205080304" pitchFamily="17" charset="-128"/>
                <a:ea typeface="ＭＳ 明朝" panose="02020609040205080304" pitchFamily="17" charset="-128"/>
              </a:rPr>
              <a:t>引用</a:t>
            </a:r>
            <a:endParaRPr kumimoji="1" lang="ja-JP" altLang="en-US" sz="3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3942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63C66B-0F0F-3827-5528-D6FA9D76689E}"/>
              </a:ext>
            </a:extLst>
          </p:cNvPr>
          <p:cNvSpPr>
            <a:spLocks noGrp="1"/>
          </p:cNvSpPr>
          <p:nvPr>
            <p:ph type="title"/>
          </p:nvPr>
        </p:nvSpPr>
        <p:spPr>
          <a:xfrm>
            <a:off x="107707" y="5356788"/>
            <a:ext cx="12000689" cy="1325563"/>
          </a:xfrm>
          <a:solidFill>
            <a:schemeClr val="bg1"/>
          </a:solidFill>
        </p:spPr>
        <p:txBody>
          <a:bodyPr>
            <a:normAutofit fontScale="90000"/>
          </a:bodyPr>
          <a:lstStyle/>
          <a:p>
            <a:r>
              <a:rPr lang="ja-JP" altLang="en-US" b="1" dirty="0">
                <a:solidFill>
                  <a:srgbClr val="FF0000"/>
                </a:solidFill>
                <a:latin typeface="ＭＳ 明朝" panose="02020609040205080304" pitchFamily="17" charset="-128"/>
                <a:ea typeface="ＭＳ 明朝" panose="02020609040205080304" pitchFamily="17" charset="-128"/>
              </a:rPr>
              <a:t>①</a:t>
            </a:r>
            <a:r>
              <a:rPr lang="en-US" altLang="ja-JP" b="1" dirty="0">
                <a:solidFill>
                  <a:srgbClr val="FF0000"/>
                </a:solidFill>
                <a:latin typeface="ＭＳ 明朝" panose="02020609040205080304" pitchFamily="17" charset="-128"/>
                <a:ea typeface="ＭＳ 明朝" panose="02020609040205080304" pitchFamily="17" charset="-128"/>
              </a:rPr>
              <a:t>15</a:t>
            </a:r>
            <a:r>
              <a:rPr lang="ja-JP" altLang="en-US" b="1" dirty="0">
                <a:solidFill>
                  <a:srgbClr val="FF0000"/>
                </a:solidFill>
                <a:latin typeface="ＭＳ 明朝" panose="02020609040205080304" pitchFamily="17" charset="-128"/>
                <a:ea typeface="ＭＳ 明朝" panose="02020609040205080304" pitchFamily="17" charset="-128"/>
              </a:rPr>
              <a:t>年以上経って起こる</a:t>
            </a:r>
            <a:r>
              <a:rPr kumimoji="1" lang="ja-JP" altLang="en-US" b="1" dirty="0">
                <a:solidFill>
                  <a:srgbClr val="FF0000"/>
                </a:solidFill>
                <a:latin typeface="ＭＳ 明朝" panose="02020609040205080304" pitchFamily="17" charset="-128"/>
                <a:ea typeface="ＭＳ 明朝" panose="02020609040205080304" pitchFamily="17" charset="-128"/>
              </a:rPr>
              <a:t>高齢者のポリオ後症候群</a:t>
            </a:r>
            <a:br>
              <a:rPr kumimoji="1" lang="en-US" altLang="ja-JP" b="1" dirty="0">
                <a:solidFill>
                  <a:srgbClr val="FF0000"/>
                </a:solidFill>
                <a:latin typeface="ＭＳ 明朝" panose="02020609040205080304" pitchFamily="17" charset="-128"/>
                <a:ea typeface="ＭＳ 明朝" panose="02020609040205080304" pitchFamily="17" charset="-128"/>
              </a:rPr>
            </a:br>
            <a:r>
              <a:rPr kumimoji="1" lang="ja-JP" altLang="en-US" b="1" dirty="0">
                <a:solidFill>
                  <a:srgbClr val="FF0000"/>
                </a:solidFill>
                <a:latin typeface="ＭＳ 明朝" panose="02020609040205080304" pitchFamily="17" charset="-128"/>
                <a:ea typeface="ＭＳ 明朝" panose="02020609040205080304" pitchFamily="17" charset="-128"/>
              </a:rPr>
              <a:t>②生ワクチン</a:t>
            </a:r>
            <a:r>
              <a:rPr lang="ja-JP" altLang="en-US" b="1" dirty="0">
                <a:solidFill>
                  <a:srgbClr val="FF0000"/>
                </a:solidFill>
                <a:latin typeface="ＭＳ 明朝" panose="02020609040205080304" pitchFamily="17" charset="-128"/>
                <a:ea typeface="ＭＳ 明朝" panose="02020609040205080304" pitchFamily="17" charset="-128"/>
              </a:rPr>
              <a:t>から感染した若いポリオ患者</a:t>
            </a:r>
            <a:endParaRPr kumimoji="1" lang="ja-JP" altLang="en-US" b="1" dirty="0">
              <a:solidFill>
                <a:srgbClr val="FF0000"/>
              </a:solidFill>
              <a:latin typeface="ＭＳ 明朝" panose="02020609040205080304" pitchFamily="17" charset="-128"/>
              <a:ea typeface="ＭＳ 明朝" panose="02020609040205080304" pitchFamily="17" charset="-128"/>
            </a:endParaRPr>
          </a:p>
        </p:txBody>
      </p:sp>
      <p:pic>
        <p:nvPicPr>
          <p:cNvPr id="1028" name="Picture 4" descr="ポリオ根絶 | My ROTARY">
            <a:extLst>
              <a:ext uri="{FF2B5EF4-FFF2-40B4-BE49-F238E27FC236}">
                <a16:creationId xmlns:a16="http://schemas.microsoft.com/office/drawing/2014/main" id="{3FBC5A2B-99EA-C948-E717-37F9E2C5435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8687849" y="46012"/>
            <a:ext cx="3102074" cy="288492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B705F53-58FF-25D6-0108-2EDE6C6F3121}"/>
              </a:ext>
            </a:extLst>
          </p:cNvPr>
          <p:cNvSpPr txBox="1"/>
          <p:nvPr/>
        </p:nvSpPr>
        <p:spPr>
          <a:xfrm>
            <a:off x="8687849" y="46012"/>
            <a:ext cx="1740309" cy="923330"/>
          </a:xfrm>
          <a:prstGeom prst="rect">
            <a:avLst/>
          </a:prstGeom>
          <a:solidFill>
            <a:schemeClr val="bg1"/>
          </a:solidFill>
        </p:spPr>
        <p:txBody>
          <a:bodyPr wrap="square" rtlCol="0">
            <a:spAutoFit/>
          </a:bodyPr>
          <a:lstStyle/>
          <a:p>
            <a:r>
              <a:rPr kumimoji="1" lang="ja-JP" altLang="en-US" dirty="0">
                <a:latin typeface="ＭＳ 明朝" panose="02020609040205080304" pitchFamily="17" charset="-128"/>
                <a:ea typeface="ＭＳ 明朝" panose="02020609040205080304" pitchFamily="17" charset="-128"/>
              </a:rPr>
              <a:t>世界中の子供に生ワクチンを提供</a:t>
            </a:r>
          </a:p>
        </p:txBody>
      </p:sp>
      <p:sp>
        <p:nvSpPr>
          <p:cNvPr id="4" name="テキスト ボックス 3">
            <a:extLst>
              <a:ext uri="{FF2B5EF4-FFF2-40B4-BE49-F238E27FC236}">
                <a16:creationId xmlns:a16="http://schemas.microsoft.com/office/drawing/2014/main" id="{9921244B-A3DE-0D04-0A54-4672B2A25ED9}"/>
              </a:ext>
            </a:extLst>
          </p:cNvPr>
          <p:cNvSpPr txBox="1"/>
          <p:nvPr/>
        </p:nvSpPr>
        <p:spPr>
          <a:xfrm>
            <a:off x="-18619" y="2942374"/>
            <a:ext cx="12052570" cy="2000548"/>
          </a:xfrm>
          <a:prstGeom prst="rect">
            <a:avLst/>
          </a:prstGeom>
          <a:noFill/>
        </p:spPr>
        <p:txBody>
          <a:bodyPr wrap="square" rtlCol="0">
            <a:spAutoFit/>
          </a:bodyPr>
          <a:lstStyle/>
          <a:p>
            <a:pPr algn="ctr"/>
            <a:r>
              <a:rPr lang="ja-JP" altLang="en-US" sz="2800" kern="100" dirty="0">
                <a:latin typeface="Century" panose="02040604050505020304" pitchFamily="18" charset="0"/>
                <a:ea typeface="ＭＳ 明朝" panose="02020609040205080304" pitchFamily="17" charset="-128"/>
                <a:cs typeface="Times New Roman" panose="02020603050405020304" pitchFamily="18" charset="0"/>
              </a:rPr>
              <a:t>しかし、現在の日本の一般人にとってポリオは身近な病気ではない</a:t>
            </a:r>
            <a:endParaRPr lang="en-US"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ja-JP" altLang="en-US" sz="2800" kern="100" dirty="0">
                <a:latin typeface="Century" panose="02040604050505020304" pitchFamily="18" charset="0"/>
                <a:ea typeface="ＭＳ 明朝" panose="02020609040205080304" pitchFamily="17" charset="-128"/>
                <a:cs typeface="Times New Roman" panose="02020603050405020304" pitchFamily="18" charset="0"/>
              </a:rPr>
              <a:t>↓</a:t>
            </a:r>
            <a:endParaRPr lang="en-US"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ja-JP" altLang="en-US" sz="28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ロータリークラブの活動があまり高く評価されてないように私は考える</a:t>
            </a:r>
            <a:endParaRPr lang="en-US" altLang="ja-JP" sz="28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algn="ctr"/>
            <a:endParaRPr lang="en-US" altLang="ja-JP" sz="1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algn="ctr"/>
            <a:r>
              <a:rPr lang="ja-JP" altLang="en-US" sz="2800" b="1" kern="100" dirty="0">
                <a:solidFill>
                  <a:srgbClr val="0000FF"/>
                </a:solidFill>
                <a:latin typeface="Century" panose="02040604050505020304" pitchFamily="18" charset="0"/>
                <a:ea typeface="ＭＳ 明朝" panose="02020609040205080304" pitchFamily="17" charset="-128"/>
                <a:cs typeface="Times New Roman" panose="02020603050405020304" pitchFamily="18" charset="0"/>
              </a:rPr>
              <a:t>私の提案：今も続くポリオの怖さを広報に加えてはいかがでしょうか？</a:t>
            </a:r>
            <a:endParaRPr kumimoji="1" lang="ja-JP" altLang="en-US" sz="2800" dirty="0">
              <a:solidFill>
                <a:srgbClr val="0000FF"/>
              </a:solidFill>
            </a:endParaRPr>
          </a:p>
        </p:txBody>
      </p:sp>
      <p:sp>
        <p:nvSpPr>
          <p:cNvPr id="5" name="テキスト ボックス 4">
            <a:extLst>
              <a:ext uri="{FF2B5EF4-FFF2-40B4-BE49-F238E27FC236}">
                <a16:creationId xmlns:a16="http://schemas.microsoft.com/office/drawing/2014/main" id="{C0119CA3-79C5-5A72-DDBF-914AC19367FA}"/>
              </a:ext>
            </a:extLst>
          </p:cNvPr>
          <p:cNvSpPr txBox="1"/>
          <p:nvPr/>
        </p:nvSpPr>
        <p:spPr>
          <a:xfrm>
            <a:off x="-100330" y="46012"/>
            <a:ext cx="8162782" cy="954107"/>
          </a:xfrm>
          <a:prstGeom prst="rect">
            <a:avLst/>
          </a:prstGeom>
          <a:noFill/>
        </p:spPr>
        <p:txBody>
          <a:bodyPr wrap="square" rtlCol="0">
            <a:spAutoFit/>
          </a:bodyPr>
          <a:lstStyle/>
          <a:p>
            <a:r>
              <a:rPr kumimoji="1" lang="ja-JP" altLang="en-US" sz="2800" b="1" dirty="0">
                <a:solidFill>
                  <a:srgbClr val="0000FF"/>
                </a:solidFill>
                <a:latin typeface="ＭＳ 明朝" panose="02020609040205080304" pitchFamily="17" charset="-128"/>
                <a:ea typeface="ＭＳ 明朝" panose="02020609040205080304" pitchFamily="17" charset="-128"/>
              </a:rPr>
              <a:t>まずはロータリー財団の皆様のポリオエンドに対するご長年にわたる尽力に心から敬意を示します</a:t>
            </a:r>
          </a:p>
        </p:txBody>
      </p:sp>
      <p:sp>
        <p:nvSpPr>
          <p:cNvPr id="7" name="テキスト ボックス 6">
            <a:extLst>
              <a:ext uri="{FF2B5EF4-FFF2-40B4-BE49-F238E27FC236}">
                <a16:creationId xmlns:a16="http://schemas.microsoft.com/office/drawing/2014/main" id="{F27486AA-B6C4-FEE9-BBDB-B27901DF129E}"/>
              </a:ext>
            </a:extLst>
          </p:cNvPr>
          <p:cNvSpPr txBox="1"/>
          <p:nvPr/>
        </p:nvSpPr>
        <p:spPr>
          <a:xfrm>
            <a:off x="107707" y="1371082"/>
            <a:ext cx="8362545" cy="1200329"/>
          </a:xfrm>
          <a:prstGeom prst="rect">
            <a:avLst/>
          </a:prstGeom>
          <a:noFill/>
        </p:spPr>
        <p:txBody>
          <a:bodyPr wrap="square">
            <a:spAutoFit/>
          </a:bodyPr>
          <a:lstStyle/>
          <a:p>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21</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億ドル</a:t>
            </a:r>
            <a:r>
              <a:rPr lang="ja-JP" altLang="ja-JP" sz="2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2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約</a:t>
            </a:r>
            <a:r>
              <a:rPr lang="en-US" altLang="ja-JP" sz="2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3</a:t>
            </a:r>
            <a:r>
              <a:rPr lang="ja-JP" altLang="ja-JP" sz="2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兆円）の費用と無数のボランティア</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でポリオ撲滅運動に捧げ、</a:t>
            </a:r>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122</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カ国の</a:t>
            </a:r>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30</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億人近い子どもをポリオから守って</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きた。</a:t>
            </a:r>
            <a:r>
              <a:rPr lang="ja-JP" altLang="en-US" sz="2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日本が先導した運動</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（麹町</a:t>
            </a:r>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RC</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故山田彝さん）</a:t>
            </a:r>
            <a:endParaRPr lang="ja-JP" altLang="en-US" sz="2400" dirty="0"/>
          </a:p>
        </p:txBody>
      </p:sp>
    </p:spTree>
    <p:extLst>
      <p:ext uri="{BB962C8B-B14F-4D97-AF65-F5344CB8AC3E}">
        <p14:creationId xmlns:p14="http://schemas.microsoft.com/office/powerpoint/2010/main" val="3011600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089AF3E-6459-11F1-8A5D-17FB2A67DF24}"/>
              </a:ext>
            </a:extLst>
          </p:cNvPr>
          <p:cNvSpPr txBox="1"/>
          <p:nvPr/>
        </p:nvSpPr>
        <p:spPr>
          <a:xfrm>
            <a:off x="0" y="2346960"/>
            <a:ext cx="6898640" cy="2308324"/>
          </a:xfrm>
          <a:prstGeom prst="rect">
            <a:avLst/>
          </a:prstGeom>
          <a:noFill/>
        </p:spPr>
        <p:txBody>
          <a:bodyPr wrap="square" rtlCol="0">
            <a:spAutoFit/>
          </a:bodyPr>
          <a:lstStyle/>
          <a:p>
            <a:r>
              <a:rPr kumimoji="1" lang="ja-JP" altLang="en-US" sz="3600" dirty="0">
                <a:latin typeface="ＭＳ 明朝" panose="02020609040205080304" pitchFamily="17" charset="-128"/>
                <a:ea typeface="ＭＳ 明朝" panose="02020609040205080304" pitchFamily="17" charset="-128"/>
              </a:rPr>
              <a:t>この講演の内容の一部はロータリーの友３月号友愛の広場に掲載されます。ご覧いただければ幸せです。</a:t>
            </a:r>
          </a:p>
        </p:txBody>
      </p:sp>
      <p:pic>
        <p:nvPicPr>
          <p:cNvPr id="7" name="図 6">
            <a:extLst>
              <a:ext uri="{FF2B5EF4-FFF2-40B4-BE49-F238E27FC236}">
                <a16:creationId xmlns:a16="http://schemas.microsoft.com/office/drawing/2014/main" id="{14CAF88E-F4F0-0392-FEB4-4B21304434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761161" y="1137478"/>
            <a:ext cx="6858000" cy="4583043"/>
          </a:xfrm>
          <a:prstGeom prst="rect">
            <a:avLst/>
          </a:prstGeom>
        </p:spPr>
      </p:pic>
      <p:sp>
        <p:nvSpPr>
          <p:cNvPr id="4" name="テキスト ボックス 3">
            <a:extLst>
              <a:ext uri="{FF2B5EF4-FFF2-40B4-BE49-F238E27FC236}">
                <a16:creationId xmlns:a16="http://schemas.microsoft.com/office/drawing/2014/main" id="{0AE8D0AC-1EC9-FBA6-74CB-BFDD7285E80E}"/>
              </a:ext>
            </a:extLst>
          </p:cNvPr>
          <p:cNvSpPr txBox="1"/>
          <p:nvPr/>
        </p:nvSpPr>
        <p:spPr>
          <a:xfrm>
            <a:off x="6725920" y="5048756"/>
            <a:ext cx="3262432" cy="707886"/>
          </a:xfrm>
          <a:prstGeom prst="rect">
            <a:avLst/>
          </a:prstGeom>
          <a:noFill/>
        </p:spPr>
        <p:txBody>
          <a:bodyPr wrap="none" rtlCol="0">
            <a:spAutoFit/>
          </a:bodyPr>
          <a:lstStyle/>
          <a:p>
            <a:r>
              <a:rPr kumimoji="1" lang="ja-JP" altLang="en-US" sz="4000" dirty="0">
                <a:solidFill>
                  <a:srgbClr val="FF0000"/>
                </a:solidFill>
                <a:latin typeface="ＭＳ 明朝" panose="02020609040205080304" pitchFamily="17" charset="-128"/>
                <a:ea typeface="ＭＳ 明朝" panose="02020609040205080304" pitchFamily="17" charset="-128"/>
              </a:rPr>
              <a:t>ゲラ校正原稿</a:t>
            </a:r>
          </a:p>
        </p:txBody>
      </p:sp>
    </p:spTree>
    <p:extLst>
      <p:ext uri="{BB962C8B-B14F-4D97-AF65-F5344CB8AC3E}">
        <p14:creationId xmlns:p14="http://schemas.microsoft.com/office/powerpoint/2010/main" val="367067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31F9C75-AC8A-2178-84F8-A226365E363F}"/>
              </a:ext>
            </a:extLst>
          </p:cNvPr>
          <p:cNvSpPr txBox="1"/>
          <p:nvPr/>
        </p:nvSpPr>
        <p:spPr>
          <a:xfrm>
            <a:off x="279400" y="2561564"/>
            <a:ext cx="11633200" cy="1107996"/>
          </a:xfrm>
          <a:prstGeom prst="rect">
            <a:avLst/>
          </a:prstGeom>
          <a:noFill/>
        </p:spPr>
        <p:txBody>
          <a:bodyPr wrap="square" rtlCol="0">
            <a:spAutoFit/>
          </a:bodyPr>
          <a:lstStyle/>
          <a:p>
            <a:r>
              <a:rPr kumimoji="1" lang="ja-JP" altLang="en-US" sz="6600" dirty="0">
                <a:latin typeface="ＭＳ 明朝" panose="02020609040205080304" pitchFamily="17" charset="-128"/>
                <a:ea typeface="ＭＳ 明朝" panose="02020609040205080304" pitchFamily="17" charset="-128"/>
              </a:rPr>
              <a:t>ご清聴有り難うございました</a:t>
            </a:r>
          </a:p>
        </p:txBody>
      </p:sp>
    </p:spTree>
    <p:extLst>
      <p:ext uri="{BB962C8B-B14F-4D97-AF65-F5344CB8AC3E}">
        <p14:creationId xmlns:p14="http://schemas.microsoft.com/office/powerpoint/2010/main" val="264986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d F.D.R. Know He Was Dying? Did Anyone? - The New York Times">
            <a:extLst>
              <a:ext uri="{FF2B5EF4-FFF2-40B4-BE49-F238E27FC236}">
                <a16:creationId xmlns:a16="http://schemas.microsoft.com/office/drawing/2014/main" id="{A587F232-B42F-E337-58D0-E42CADB23D96}"/>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3182848" y="1969676"/>
            <a:ext cx="2470825" cy="3394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s Final Battle' Tells the Story of FDR's Last Months - WSJ">
            <a:extLst>
              <a:ext uri="{FF2B5EF4-FFF2-40B4-BE49-F238E27FC236}">
                <a16:creationId xmlns:a16="http://schemas.microsoft.com/office/drawing/2014/main" id="{54CD2C07-4539-7AAB-327A-8969BA5E9533}"/>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flipH="1">
            <a:off x="215912" y="1989633"/>
            <a:ext cx="2548648" cy="337474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3F502864-DE84-4AAE-36B8-67515A7C3400}"/>
              </a:ext>
            </a:extLst>
          </p:cNvPr>
          <p:cNvSpPr txBox="1"/>
          <p:nvPr/>
        </p:nvSpPr>
        <p:spPr>
          <a:xfrm>
            <a:off x="0" y="1833650"/>
            <a:ext cx="1569660" cy="369332"/>
          </a:xfrm>
          <a:prstGeom prst="rect">
            <a:avLst/>
          </a:prstGeom>
          <a:solidFill>
            <a:schemeClr val="bg1"/>
          </a:solidFill>
        </p:spPr>
        <p:txBody>
          <a:bodyPr wrap="none" rtlCol="0">
            <a:spAutoFit/>
          </a:bodyPr>
          <a:lstStyle/>
          <a:p>
            <a:r>
              <a:rPr lang="ja-JP" altLang="en-US" dirty="0">
                <a:latin typeface="ＭＳ 明朝" panose="02020609040205080304" pitchFamily="17" charset="-128"/>
                <a:ea typeface="ＭＳ 明朝" panose="02020609040205080304" pitchFamily="17" charset="-128"/>
              </a:rPr>
              <a:t>真珠湾攻撃後</a:t>
            </a:r>
            <a:endParaRPr kumimoji="1" lang="ja-JP" altLang="en-US"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81CB3879-0BAE-3AD3-9C92-B01FE84D46B8}"/>
              </a:ext>
            </a:extLst>
          </p:cNvPr>
          <p:cNvSpPr txBox="1"/>
          <p:nvPr/>
        </p:nvSpPr>
        <p:spPr>
          <a:xfrm>
            <a:off x="4129988" y="1906159"/>
            <a:ext cx="1569660" cy="369332"/>
          </a:xfrm>
          <a:prstGeom prst="rect">
            <a:avLst/>
          </a:prstGeom>
          <a:solidFill>
            <a:schemeClr val="bg1"/>
          </a:solidFill>
        </p:spPr>
        <p:txBody>
          <a:bodyPr wrap="none" rtlCol="0">
            <a:spAutoFit/>
          </a:bodyPr>
          <a:lstStyle/>
          <a:p>
            <a:r>
              <a:rPr lang="ja-JP" altLang="en-US" dirty="0">
                <a:latin typeface="ＭＳ 明朝" panose="02020609040205080304" pitchFamily="17" charset="-128"/>
                <a:ea typeface="ＭＳ 明朝" panose="02020609040205080304" pitchFamily="17" charset="-128"/>
              </a:rPr>
              <a:t>ヤルタ会談後</a:t>
            </a:r>
            <a:endParaRPr kumimoji="1" lang="ja-JP" altLang="en-US" dirty="0">
              <a:latin typeface="ＭＳ 明朝" panose="02020609040205080304" pitchFamily="17" charset="-128"/>
              <a:ea typeface="ＭＳ 明朝" panose="02020609040205080304" pitchFamily="17" charset="-128"/>
            </a:endParaRPr>
          </a:p>
        </p:txBody>
      </p:sp>
      <p:sp>
        <p:nvSpPr>
          <p:cNvPr id="4" name="矢印: 右 3">
            <a:extLst>
              <a:ext uri="{FF2B5EF4-FFF2-40B4-BE49-F238E27FC236}">
                <a16:creationId xmlns:a16="http://schemas.microsoft.com/office/drawing/2014/main" id="{6E0F5BD1-AD30-6032-D77D-E5B47DD2CF98}"/>
              </a:ext>
            </a:extLst>
          </p:cNvPr>
          <p:cNvSpPr/>
          <p:nvPr/>
        </p:nvSpPr>
        <p:spPr>
          <a:xfrm>
            <a:off x="2685168" y="3406254"/>
            <a:ext cx="707923" cy="393291"/>
          </a:xfrm>
          <a:prstGeom prst="rightArrow">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A42687F-0B94-815D-7EA9-E16A1FA187E9}"/>
              </a:ext>
            </a:extLst>
          </p:cNvPr>
          <p:cNvSpPr txBox="1"/>
          <p:nvPr/>
        </p:nvSpPr>
        <p:spPr>
          <a:xfrm>
            <a:off x="2394392" y="3915495"/>
            <a:ext cx="1382478" cy="646331"/>
          </a:xfrm>
          <a:prstGeom prst="rect">
            <a:avLst/>
          </a:prstGeom>
          <a:solidFill>
            <a:schemeClr val="bg1"/>
          </a:solidFill>
        </p:spPr>
        <p:txBody>
          <a:bodyPr wrap="square" rtlCol="0">
            <a:spAutoFit/>
          </a:bodyPr>
          <a:lstStyle/>
          <a:p>
            <a:r>
              <a:rPr kumimoji="1" lang="ja-JP" altLang="en-US" dirty="0">
                <a:latin typeface="ＭＳ 明朝" panose="02020609040205080304" pitchFamily="17" charset="-128"/>
                <a:ea typeface="ＭＳ 明朝" panose="02020609040205080304" pitchFamily="17" charset="-128"/>
              </a:rPr>
              <a:t>ポリオ後</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症候群</a:t>
            </a:r>
            <a:r>
              <a:rPr lang="ja-JP" altLang="en-US" dirty="0">
                <a:latin typeface="ＭＳ 明朝" panose="02020609040205080304" pitchFamily="17" charset="-128"/>
                <a:ea typeface="ＭＳ 明朝" panose="02020609040205080304" pitchFamily="17" charset="-128"/>
              </a:rPr>
              <a:t>発症</a:t>
            </a:r>
            <a:endParaRPr kumimoji="1" lang="ja-JP" altLang="en-US" dirty="0">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79B7F5BD-28F1-454B-F16D-1DEF25A35858}"/>
              </a:ext>
            </a:extLst>
          </p:cNvPr>
          <p:cNvSpPr txBox="1"/>
          <p:nvPr/>
        </p:nvSpPr>
        <p:spPr>
          <a:xfrm>
            <a:off x="0" y="-22481"/>
            <a:ext cx="12205252" cy="1323439"/>
          </a:xfrm>
          <a:prstGeom prst="rect">
            <a:avLst/>
          </a:prstGeom>
          <a:noFill/>
        </p:spPr>
        <p:txBody>
          <a:bodyPr wrap="square" rtlCol="0">
            <a:spAutoFit/>
          </a:bodyPr>
          <a:lstStyle/>
          <a:p>
            <a:pPr algn="ctr"/>
            <a:r>
              <a:rPr kumimoji="1" lang="ja-JP" altLang="en-US" sz="4000" b="1" dirty="0">
                <a:solidFill>
                  <a:srgbClr val="FF0000"/>
                </a:solidFill>
                <a:latin typeface="ＭＳ 明朝" panose="02020609040205080304" pitchFamily="17" charset="-128"/>
                <a:ea typeface="ＭＳ 明朝" panose="02020609040205080304" pitchFamily="17" charset="-128"/>
              </a:rPr>
              <a:t>日本の運命を変えたポリオ後症候群（</a:t>
            </a:r>
            <a:r>
              <a:rPr kumimoji="1" lang="en-US" altLang="ja-JP" sz="4000" b="1" dirty="0">
                <a:solidFill>
                  <a:srgbClr val="FF0000"/>
                </a:solidFill>
                <a:latin typeface="ＭＳ 明朝" panose="02020609040205080304" pitchFamily="17" charset="-128"/>
                <a:ea typeface="ＭＳ 明朝" panose="02020609040205080304" pitchFamily="17" charset="-128"/>
              </a:rPr>
              <a:t>PSS</a:t>
            </a:r>
            <a:r>
              <a:rPr kumimoji="1" lang="ja-JP" altLang="en-US" sz="4000" b="1" dirty="0">
                <a:solidFill>
                  <a:srgbClr val="FF0000"/>
                </a:solidFill>
                <a:latin typeface="ＭＳ 明朝" panose="02020609040205080304" pitchFamily="17" charset="-128"/>
                <a:ea typeface="ＭＳ 明朝" panose="02020609040205080304" pitchFamily="17" charset="-128"/>
              </a:rPr>
              <a:t>）患者：</a:t>
            </a:r>
            <a:endParaRPr kumimoji="1" lang="en-US" altLang="ja-JP" sz="4000" b="1" dirty="0">
              <a:solidFill>
                <a:srgbClr val="FF0000"/>
              </a:solidFill>
              <a:latin typeface="ＭＳ 明朝" panose="02020609040205080304" pitchFamily="17" charset="-128"/>
              <a:ea typeface="ＭＳ 明朝" panose="02020609040205080304" pitchFamily="17" charset="-128"/>
            </a:endParaRPr>
          </a:p>
          <a:p>
            <a:pPr algn="ctr"/>
            <a:r>
              <a:rPr kumimoji="1" lang="ja-JP" altLang="en-US" sz="4000" b="1" dirty="0">
                <a:solidFill>
                  <a:srgbClr val="FF0000"/>
                </a:solidFill>
                <a:latin typeface="ＭＳ 明朝" panose="02020609040205080304" pitchFamily="17" charset="-128"/>
                <a:ea typeface="ＭＳ 明朝" panose="02020609040205080304" pitchFamily="17" charset="-128"/>
              </a:rPr>
              <a:t>フランクリン･</a:t>
            </a:r>
            <a:r>
              <a:rPr kumimoji="1" lang="en-US" altLang="ja-JP" sz="4000" b="1" dirty="0">
                <a:solidFill>
                  <a:srgbClr val="FF0000"/>
                </a:solidFill>
                <a:latin typeface="ＭＳ 明朝" panose="02020609040205080304" pitchFamily="17" charset="-128"/>
                <a:ea typeface="ＭＳ 明朝" panose="02020609040205080304" pitchFamily="17" charset="-128"/>
              </a:rPr>
              <a:t>D</a:t>
            </a:r>
            <a:r>
              <a:rPr kumimoji="1" lang="ja-JP" altLang="en-US" sz="4000" b="1" dirty="0">
                <a:solidFill>
                  <a:srgbClr val="FF0000"/>
                </a:solidFill>
                <a:latin typeface="ＭＳ 明朝" panose="02020609040205080304" pitchFamily="17" charset="-128"/>
                <a:ea typeface="ＭＳ 明朝" panose="02020609040205080304" pitchFamily="17" charset="-128"/>
              </a:rPr>
              <a:t>･ルーズベルト（</a:t>
            </a:r>
            <a:r>
              <a:rPr kumimoji="1" lang="en-US" altLang="ja-JP" sz="4000" b="1" dirty="0">
                <a:solidFill>
                  <a:srgbClr val="FF0000"/>
                </a:solidFill>
                <a:latin typeface="ＭＳ 明朝" panose="02020609040205080304" pitchFamily="17" charset="-128"/>
                <a:ea typeface="ＭＳ 明朝" panose="02020609040205080304" pitchFamily="17" charset="-128"/>
              </a:rPr>
              <a:t>FDR</a:t>
            </a:r>
            <a:r>
              <a:rPr kumimoji="1" lang="ja-JP" altLang="en-US" sz="4000" b="1" dirty="0">
                <a:solidFill>
                  <a:srgbClr val="FF0000"/>
                </a:solidFill>
                <a:latin typeface="ＭＳ 明朝" panose="02020609040205080304" pitchFamily="17" charset="-128"/>
                <a:ea typeface="ＭＳ 明朝" panose="02020609040205080304" pitchFamily="17" charset="-128"/>
              </a:rPr>
              <a:t>）大統領</a:t>
            </a:r>
          </a:p>
        </p:txBody>
      </p:sp>
      <p:sp>
        <p:nvSpPr>
          <p:cNvPr id="10" name="テキスト ボックス 9">
            <a:extLst>
              <a:ext uri="{FF2B5EF4-FFF2-40B4-BE49-F238E27FC236}">
                <a16:creationId xmlns:a16="http://schemas.microsoft.com/office/drawing/2014/main" id="{EBD5BDF7-601B-2E68-800A-8CB4304E5344}"/>
              </a:ext>
            </a:extLst>
          </p:cNvPr>
          <p:cNvSpPr txBox="1"/>
          <p:nvPr/>
        </p:nvSpPr>
        <p:spPr>
          <a:xfrm>
            <a:off x="5768485" y="1318022"/>
            <a:ext cx="6326234" cy="5539978"/>
          </a:xfrm>
          <a:prstGeom prst="rect">
            <a:avLst/>
          </a:prstGeom>
          <a:noFill/>
        </p:spPr>
        <p:txBody>
          <a:bodyPr wrap="square">
            <a:spAutoFit/>
          </a:bodyPr>
          <a:lstStyle/>
          <a:p>
            <a:r>
              <a:rPr lang="en-US" altLang="ja-JP" sz="1800" b="1" dirty="0" err="1">
                <a:effectLst/>
                <a:latin typeface="ＭＳ 明朝" panose="02020609040205080304" pitchFamily="17" charset="-128"/>
                <a:ea typeface="ＭＳ 明朝" panose="02020609040205080304" pitchFamily="17" charset="-128"/>
              </a:rPr>
              <a:t>Lomazow</a:t>
            </a:r>
            <a:r>
              <a:rPr lang="en-US" altLang="ja-JP" sz="1800" b="1" dirty="0">
                <a:effectLst/>
                <a:latin typeface="ＭＳ 明朝" panose="02020609040205080304" pitchFamily="17" charset="-128"/>
                <a:ea typeface="ＭＳ 明朝" panose="02020609040205080304" pitchFamily="17" charset="-128"/>
              </a:rPr>
              <a:t> S, </a:t>
            </a:r>
            <a:r>
              <a:rPr lang="en-US" altLang="ja-JP" sz="1800" b="1" dirty="0" err="1">
                <a:effectLst/>
                <a:latin typeface="ＭＳ 明朝" panose="02020609040205080304" pitchFamily="17" charset="-128"/>
                <a:ea typeface="ＭＳ 明朝" panose="02020609040205080304" pitchFamily="17" charset="-128"/>
              </a:rPr>
              <a:t>Fettman</a:t>
            </a:r>
            <a:r>
              <a:rPr lang="en-US" altLang="ja-JP" sz="1800" b="1" dirty="0">
                <a:effectLst/>
                <a:latin typeface="ＭＳ 明朝" panose="02020609040205080304" pitchFamily="17" charset="-128"/>
                <a:ea typeface="ＭＳ 明朝" panose="02020609040205080304" pitchFamily="17" charset="-128"/>
              </a:rPr>
              <a:t> E</a:t>
            </a:r>
            <a:r>
              <a:rPr lang="ja-JP" altLang="ja-JP" sz="1800" b="1" dirty="0">
                <a:effectLst/>
                <a:latin typeface="Times New Roman" panose="02020603050405020304" pitchFamily="18" charset="0"/>
                <a:ea typeface="ＭＳ 明朝" panose="02020609040205080304" pitchFamily="17" charset="-128"/>
              </a:rPr>
              <a:t>：ルーズベルトの死の秘密</a:t>
            </a:r>
            <a:r>
              <a:rPr lang="en-US" altLang="ja-JP" sz="1800" b="1" dirty="0">
                <a:effectLst/>
                <a:latin typeface="Times New Roman" panose="02020603050405020304" pitchFamily="18" charset="0"/>
                <a:ea typeface="ＭＳ 明朝" panose="02020609040205080304" pitchFamily="17" charset="-128"/>
              </a:rPr>
              <a:t>.</a:t>
            </a:r>
            <a:r>
              <a:rPr lang="ja-JP" altLang="ja-JP" sz="1800" b="1" dirty="0">
                <a:effectLst/>
                <a:latin typeface="Times New Roman" panose="02020603050405020304" pitchFamily="18" charset="0"/>
                <a:ea typeface="ＭＳ 明朝" panose="02020609040205080304" pitchFamily="17" charset="-128"/>
              </a:rPr>
              <a:t>日本が戦った男の死に方</a:t>
            </a:r>
            <a:r>
              <a:rPr lang="en-US" altLang="ja-JP" sz="1800" b="1" dirty="0">
                <a:effectLst/>
                <a:latin typeface="Times New Roman" panose="02020603050405020304" pitchFamily="18" charset="0"/>
                <a:ea typeface="ＭＳ 明朝" panose="02020609040205080304" pitchFamily="17" charset="-128"/>
              </a:rPr>
              <a:t>(</a:t>
            </a:r>
            <a:r>
              <a:rPr lang="ja-JP" altLang="ja-JP" sz="1800" b="1" dirty="0">
                <a:effectLst/>
                <a:latin typeface="Times New Roman" panose="02020603050405020304" pitchFamily="18" charset="0"/>
                <a:ea typeface="ＭＳ 明朝" panose="02020609040205080304" pitchFamily="17" charset="-128"/>
              </a:rPr>
              <a:t>渡辺惣樹訳</a:t>
            </a:r>
            <a:r>
              <a:rPr lang="en-US" altLang="ja-JP" sz="1800" b="1" dirty="0">
                <a:effectLst/>
                <a:latin typeface="Times New Roman" panose="02020603050405020304" pitchFamily="18" charset="0"/>
                <a:ea typeface="ＭＳ 明朝" panose="02020609040205080304" pitchFamily="17" charset="-128"/>
              </a:rPr>
              <a:t>).</a:t>
            </a:r>
            <a:r>
              <a:rPr lang="ja-JP" altLang="en-US" b="1" dirty="0">
                <a:latin typeface="Times New Roman" panose="02020603050405020304" pitchFamily="18" charset="0"/>
                <a:ea typeface="ＭＳ 明朝" panose="02020609040205080304" pitchFamily="17" charset="-128"/>
              </a:rPr>
              <a:t>訳者まえがき</a:t>
            </a:r>
            <a:r>
              <a:rPr lang="en-US" altLang="ja-JP" b="1" dirty="0">
                <a:latin typeface="Times New Roman" panose="02020603050405020304" pitchFamily="18" charset="0"/>
                <a:ea typeface="ＭＳ 明朝" panose="02020609040205080304" pitchFamily="17" charset="-128"/>
              </a:rPr>
              <a:t>,</a:t>
            </a:r>
            <a:r>
              <a:rPr lang="ja-JP" altLang="en-US" b="1" dirty="0">
                <a:latin typeface="Times New Roman" panose="02020603050405020304" pitchFamily="18" charset="0"/>
                <a:ea typeface="ＭＳ 明朝" panose="02020609040205080304" pitchFamily="17" charset="-128"/>
              </a:rPr>
              <a:t>はじめに</a:t>
            </a:r>
            <a:r>
              <a:rPr lang="en-US" altLang="ja-JP" b="1" dirty="0">
                <a:latin typeface="Times New Roman" panose="02020603050405020304" pitchFamily="18" charset="0"/>
                <a:ea typeface="ＭＳ 明朝" panose="02020609040205080304" pitchFamily="17" charset="-128"/>
              </a:rPr>
              <a:t>.</a:t>
            </a:r>
            <a:r>
              <a:rPr lang="ja-JP" altLang="ja-JP" sz="1800" b="1" dirty="0">
                <a:effectLst/>
                <a:latin typeface="Times New Roman" panose="02020603050405020304" pitchFamily="18" charset="0"/>
                <a:ea typeface="ＭＳ 明朝" panose="02020609040205080304" pitchFamily="17" charset="-128"/>
              </a:rPr>
              <a:t>第１刷</a:t>
            </a:r>
            <a:r>
              <a:rPr lang="en-US" altLang="ja-JP" sz="1800" b="1" dirty="0">
                <a:effectLst/>
                <a:latin typeface="Times New Roman" panose="02020603050405020304" pitchFamily="18" charset="0"/>
                <a:ea typeface="ＭＳ 明朝" panose="02020609040205080304" pitchFamily="17" charset="-128"/>
              </a:rPr>
              <a:t>. </a:t>
            </a:r>
            <a:r>
              <a:rPr lang="ja-JP" altLang="ja-JP" sz="1800" b="1" dirty="0">
                <a:effectLst/>
                <a:latin typeface="Times New Roman" panose="02020603050405020304" pitchFamily="18" charset="0"/>
                <a:ea typeface="ＭＳ 明朝" panose="02020609040205080304" pitchFamily="17" charset="-128"/>
              </a:rPr>
              <a:t>草思社、東京</a:t>
            </a:r>
            <a:r>
              <a:rPr lang="en-US" altLang="ja-JP" sz="1800" b="1" dirty="0">
                <a:effectLst/>
                <a:latin typeface="Times New Roman" panose="02020603050405020304" pitchFamily="18" charset="0"/>
                <a:ea typeface="ＭＳ 明朝" panose="02020609040205080304" pitchFamily="17" charset="-128"/>
              </a:rPr>
              <a:t>,2015</a:t>
            </a:r>
          </a:p>
          <a:p>
            <a:endParaRPr lang="en-US" altLang="ja-JP" sz="1200" dirty="0">
              <a:latin typeface="ＭＳ 明朝" panose="02020609040205080304" pitchFamily="17" charset="-128"/>
              <a:ea typeface="ＭＳ 明朝" panose="02020609040205080304" pitchFamily="17" charset="-128"/>
              <a:cs typeface="Times New Roman" panose="02020603050405020304" pitchFamily="18" charset="0"/>
            </a:endParaRPr>
          </a:p>
          <a:p>
            <a:r>
              <a:rPr lang="en-US" altLang="ja-JP" sz="2400" dirty="0">
                <a:effectLst/>
                <a:latin typeface="ＭＳ 明朝" panose="02020609040205080304" pitchFamily="17" charset="-128"/>
                <a:ea typeface="ＭＳ 明朝" panose="02020609040205080304" pitchFamily="17" charset="-128"/>
                <a:cs typeface="Times New Roman" panose="02020603050405020304" pitchFamily="18" charset="0"/>
              </a:rPr>
              <a:t>200</a:t>
            </a:r>
            <a:r>
              <a:rPr lang="ja-JP" altLang="ja-JP" sz="2400" dirty="0">
                <a:effectLst/>
                <a:latin typeface="ＭＳ 明朝" panose="02020609040205080304" pitchFamily="17" charset="-128"/>
                <a:ea typeface="ＭＳ 明朝" panose="02020609040205080304" pitchFamily="17" charset="-128"/>
                <a:cs typeface="Times New Roman" panose="02020603050405020304" pitchFamily="18" charset="0"/>
              </a:rPr>
              <a:t>万人が命を失った日本では太平洋戦争の原因を日本の</a:t>
            </a:r>
            <a:r>
              <a:rPr lang="ja-JP" altLang="en-US" sz="2400" dirty="0">
                <a:effectLst/>
                <a:latin typeface="ＭＳ 明朝" panose="02020609040205080304" pitchFamily="17" charset="-128"/>
                <a:ea typeface="ＭＳ 明朝" panose="02020609040205080304" pitchFamily="17" charset="-128"/>
                <a:cs typeface="Times New Roman" panose="02020603050405020304" pitchFamily="18" charset="0"/>
              </a:rPr>
              <a:t>愚かさ</a:t>
            </a:r>
            <a:r>
              <a:rPr lang="ja-JP" altLang="ja-JP" sz="2400" dirty="0">
                <a:effectLst/>
                <a:latin typeface="ＭＳ 明朝" panose="02020609040205080304" pitchFamily="17" charset="-128"/>
                <a:ea typeface="ＭＳ 明朝" panose="02020609040205080304" pitchFamily="17" charset="-128"/>
                <a:cs typeface="Times New Roman" panose="02020603050405020304" pitchFamily="18" charset="0"/>
              </a:rPr>
              <a:t>だけ</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に求めて</a:t>
            </a:r>
            <a:r>
              <a:rPr lang="ja-JP" altLang="en-US" sz="2400" dirty="0">
                <a:effectLst/>
                <a:latin typeface="ＭＳ 明朝" panose="02020609040205080304" pitchFamily="17" charset="-128"/>
                <a:ea typeface="ＭＳ 明朝" panose="02020609040205080304" pitchFamily="17" charset="-128"/>
                <a:cs typeface="Times New Roman" panose="02020603050405020304" pitchFamily="18" charset="0"/>
              </a:rPr>
              <a:t>いるが</a:t>
            </a:r>
            <a:r>
              <a:rPr lang="ja-JP" altLang="ja-JP" sz="2400" dirty="0">
                <a:effectLst/>
                <a:latin typeface="ＭＳ 明朝" panose="02020609040205080304" pitchFamily="17" charset="-128"/>
                <a:ea typeface="ＭＳ 明朝" panose="02020609040205080304" pitchFamily="17" charset="-128"/>
                <a:cs typeface="Times New Roman" panose="02020603050405020304" pitchFamily="18" charset="0"/>
              </a:rPr>
              <a:t>、それは</a:t>
            </a:r>
            <a:r>
              <a:rPr lang="ja-JP" altLang="en-US" sz="2400" dirty="0">
                <a:latin typeface="ＭＳ 明朝" panose="02020609040205080304" pitchFamily="17" charset="-128"/>
                <a:ea typeface="ＭＳ 明朝" panose="02020609040205080304" pitchFamily="17" charset="-128"/>
                <a:cs typeface="Times New Roman" panose="02020603050405020304" pitchFamily="18" charset="0"/>
              </a:rPr>
              <a:t>アジア諸国への問題であり</a:t>
            </a:r>
            <a:r>
              <a:rPr lang="ja-JP" altLang="en-US" sz="2400" dirty="0">
                <a:effectLst/>
                <a:latin typeface="ＭＳ 明朝" panose="02020609040205080304" pitchFamily="17" charset="-128"/>
                <a:ea typeface="ＭＳ 明朝" panose="02020609040205080304" pitchFamily="17" charset="-128"/>
                <a:cs typeface="Times New Roman" panose="02020603050405020304" pitchFamily="18" charset="0"/>
              </a:rPr>
              <a:t>、米国には侵略していない</a:t>
            </a:r>
            <a:r>
              <a:rPr lang="ja-JP" altLang="ja-JP" sz="24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400" b="1"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日</a:t>
            </a:r>
            <a:r>
              <a:rPr lang="ja-JP" altLang="en-US" sz="2400" b="1"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中の局地戦</a:t>
            </a:r>
            <a:r>
              <a:rPr lang="ja-JP" altLang="ja-JP" sz="2400" b="1"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を世界大戦</a:t>
            </a:r>
            <a:r>
              <a:rPr lang="ja-JP" altLang="en-US" sz="2400" b="1"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にまで拡大したのは</a:t>
            </a:r>
            <a:r>
              <a:rPr lang="ja-JP" altLang="ja-JP" sz="2400" b="1"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ルーズベルト</a:t>
            </a:r>
            <a:r>
              <a:rPr lang="ja-JP" altLang="en-US" sz="2400" b="1"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大統領</a:t>
            </a:r>
            <a:r>
              <a:rPr lang="ja-JP" altLang="en-US" sz="2400" dirty="0">
                <a:effectLst/>
                <a:latin typeface="ＭＳ 明朝" panose="02020609040205080304" pitchFamily="17" charset="-128"/>
                <a:ea typeface="ＭＳ 明朝" panose="02020609040205080304" pitchFamily="17" charset="-128"/>
                <a:cs typeface="Times New Roman" panose="02020603050405020304" pitchFamily="18" charset="0"/>
              </a:rPr>
              <a:t>であり、</a:t>
            </a:r>
            <a:r>
              <a:rPr lang="ja-JP" altLang="ja-JP" sz="2400" dirty="0">
                <a:effectLst/>
                <a:latin typeface="ＭＳ 明朝" panose="02020609040205080304" pitchFamily="17" charset="-128"/>
                <a:ea typeface="ＭＳ 明朝" panose="02020609040205080304" pitchFamily="17" charset="-128"/>
                <a:cs typeface="Times New Roman" panose="02020603050405020304" pitchFamily="18" charset="0"/>
              </a:rPr>
              <a:t>死に至る病を抱えたルーズベルトがど</a:t>
            </a:r>
            <a:r>
              <a:rPr lang="ja-JP" altLang="en-US" sz="2400" dirty="0">
                <a:effectLst/>
                <a:latin typeface="ＭＳ 明朝" panose="02020609040205080304" pitchFamily="17" charset="-128"/>
                <a:ea typeface="ＭＳ 明朝" panose="02020609040205080304" pitchFamily="17" charset="-128"/>
                <a:cs typeface="Times New Roman" panose="02020603050405020304" pitchFamily="18" charset="0"/>
              </a:rPr>
              <a:t>のようにして</a:t>
            </a:r>
            <a:r>
              <a:rPr lang="ja-JP" altLang="ja-JP" sz="2400" dirty="0">
                <a:effectLst/>
                <a:latin typeface="ＭＳ 明朝" panose="02020609040205080304" pitchFamily="17" charset="-128"/>
                <a:ea typeface="ＭＳ 明朝" panose="02020609040205080304" pitchFamily="17" charset="-128"/>
                <a:cs typeface="Times New Roman" panose="02020603050405020304" pitchFamily="18" charset="0"/>
              </a:rPr>
              <a:t>政権を維持し</a:t>
            </a:r>
            <a:r>
              <a:rPr lang="ja-JP" altLang="en-US" sz="2400" dirty="0">
                <a:effectLst/>
                <a:latin typeface="ＭＳ 明朝" panose="02020609040205080304" pitchFamily="17" charset="-128"/>
                <a:ea typeface="ＭＳ 明朝" panose="02020609040205080304" pitchFamily="17" charset="-128"/>
                <a:cs typeface="Times New Roman" panose="02020603050405020304" pitchFamily="18" charset="0"/>
              </a:rPr>
              <a:t>、その結果何が起こったのかを日本人は</a:t>
            </a:r>
            <a:r>
              <a:rPr lang="ja-JP" altLang="ja-JP" sz="2400" dirty="0">
                <a:effectLst/>
                <a:latin typeface="ＭＳ 明朝" panose="02020609040205080304" pitchFamily="17" charset="-128"/>
                <a:ea typeface="ＭＳ 明朝" panose="02020609040205080304" pitchFamily="17" charset="-128"/>
                <a:cs typeface="Times New Roman" panose="02020603050405020304" pitchFamily="18" charset="0"/>
              </a:rPr>
              <a:t>知るべきである。</a:t>
            </a:r>
            <a:endParaRPr lang="en-US" altLang="ja-JP" sz="2400" dirty="0">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ja-JP" sz="2400" b="1" dirty="0">
                <a:solidFill>
                  <a:srgbClr val="FF0000"/>
                </a:solidFill>
                <a:effectLst/>
                <a:latin typeface="Times New Roman" panose="02020603050405020304" pitchFamily="18" charset="0"/>
                <a:ea typeface="ＭＳ 明朝" panose="02020609040205080304" pitchFamily="17" charset="-128"/>
              </a:rPr>
              <a:t>ヤルタ会談（</a:t>
            </a:r>
            <a:r>
              <a:rPr lang="en-US" altLang="ja-JP" sz="2400" b="1" dirty="0">
                <a:solidFill>
                  <a:srgbClr val="FF0000"/>
                </a:solidFill>
                <a:effectLst/>
                <a:latin typeface="Times New Roman" panose="02020603050405020304" pitchFamily="18" charset="0"/>
                <a:ea typeface="ＭＳ 明朝" panose="02020609040205080304" pitchFamily="17" charset="-128"/>
              </a:rPr>
              <a:t>1945</a:t>
            </a:r>
            <a:r>
              <a:rPr lang="ja-JP" altLang="ja-JP" sz="2400" b="1" dirty="0">
                <a:solidFill>
                  <a:srgbClr val="FF0000"/>
                </a:solidFill>
                <a:effectLst/>
                <a:latin typeface="Times New Roman" panose="02020603050405020304" pitchFamily="18" charset="0"/>
                <a:ea typeface="ＭＳ 明朝" panose="02020609040205080304" pitchFamily="17" charset="-128"/>
              </a:rPr>
              <a:t>年</a:t>
            </a:r>
            <a:r>
              <a:rPr lang="en-US" altLang="ja-JP" sz="2400" b="1" dirty="0">
                <a:solidFill>
                  <a:srgbClr val="FF0000"/>
                </a:solidFill>
                <a:effectLst/>
                <a:latin typeface="Times New Roman" panose="02020603050405020304" pitchFamily="18" charset="0"/>
                <a:ea typeface="ＭＳ 明朝" panose="02020609040205080304" pitchFamily="17" charset="-128"/>
              </a:rPr>
              <a:t>2</a:t>
            </a:r>
            <a:r>
              <a:rPr lang="ja-JP" altLang="ja-JP" sz="2400" b="1" dirty="0">
                <a:solidFill>
                  <a:srgbClr val="FF0000"/>
                </a:solidFill>
                <a:effectLst/>
                <a:latin typeface="Times New Roman" panose="02020603050405020304" pitchFamily="18" charset="0"/>
                <a:ea typeface="ＭＳ 明朝" panose="02020609040205080304" pitchFamily="17" charset="-128"/>
              </a:rPr>
              <a:t>月）の時に</a:t>
            </a:r>
            <a:r>
              <a:rPr lang="ja-JP" altLang="en-US" sz="2400" b="1" dirty="0">
                <a:solidFill>
                  <a:srgbClr val="FF0000"/>
                </a:solidFill>
                <a:latin typeface="Times New Roman" panose="02020603050405020304" pitchFamily="18" charset="0"/>
                <a:ea typeface="ＭＳ 明朝" panose="02020609040205080304" pitchFamily="17" charset="-128"/>
              </a:rPr>
              <a:t>彼は</a:t>
            </a:r>
            <a:r>
              <a:rPr lang="ja-JP" altLang="ja-JP" sz="2400" b="1" dirty="0">
                <a:solidFill>
                  <a:srgbClr val="FF0000"/>
                </a:solidFill>
                <a:effectLst/>
                <a:latin typeface="Times New Roman" panose="02020603050405020304" pitchFamily="18" charset="0"/>
                <a:ea typeface="ＭＳ 明朝" panose="02020609040205080304" pitchFamily="17" charset="-128"/>
              </a:rPr>
              <a:t>ポリオの後遺症と皮膚がんと弱った心臓のため病人でありソビエトの独裁者スターリンとまともな交渉などできる状態ではなかった</a:t>
            </a:r>
            <a:r>
              <a:rPr lang="ja-JP" altLang="ja-JP" sz="2400" dirty="0">
                <a:solidFill>
                  <a:srgbClr val="FF0000"/>
                </a:solidFill>
                <a:effectLst/>
                <a:latin typeface="Times New Roman" panose="02020603050405020304" pitchFamily="18" charset="0"/>
                <a:ea typeface="ＭＳ 明朝" panose="02020609040205080304" pitchFamily="17" charset="-128"/>
              </a:rPr>
              <a:t>。</a:t>
            </a:r>
            <a:endParaRPr lang="ja-JP" altLang="en-US" sz="2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67745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st-Polio Syndrome - Symptoms, Causes, Diagnosis and Treatment">
            <a:extLst>
              <a:ext uri="{FF2B5EF4-FFF2-40B4-BE49-F238E27FC236}">
                <a16:creationId xmlns:a16="http://schemas.microsoft.com/office/drawing/2014/main" id="{A4266846-5BA1-1F44-CDB1-CFC83EBEB1FB}"/>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bwMode="auto">
          <a:xfrm>
            <a:off x="1811214" y="3173509"/>
            <a:ext cx="8210987" cy="357443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940DDDE8-7912-E910-8DFC-749FC28884DF}"/>
              </a:ext>
            </a:extLst>
          </p:cNvPr>
          <p:cNvSpPr txBox="1"/>
          <p:nvPr/>
        </p:nvSpPr>
        <p:spPr>
          <a:xfrm>
            <a:off x="187187" y="106720"/>
            <a:ext cx="11817626" cy="707886"/>
          </a:xfrm>
          <a:prstGeom prst="rect">
            <a:avLst/>
          </a:prstGeom>
          <a:solidFill>
            <a:schemeClr val="bg1"/>
          </a:solidFill>
        </p:spPr>
        <p:txBody>
          <a:bodyPr wrap="square" rtlCol="0">
            <a:spAutoFit/>
          </a:bodyPr>
          <a:lstStyle/>
          <a:p>
            <a:r>
              <a:rPr kumimoji="1" lang="ja-JP" altLang="en-US" sz="4000" b="1" dirty="0">
                <a:solidFill>
                  <a:srgbClr val="C00000"/>
                </a:solidFill>
                <a:latin typeface="ＭＳ 明朝" panose="02020609040205080304" pitchFamily="17" charset="-128"/>
                <a:ea typeface="ＭＳ 明朝" panose="02020609040205080304" pitchFamily="17" charset="-128"/>
              </a:rPr>
              <a:t>ポリオ後（ポストポリオ）症候群</a:t>
            </a:r>
            <a:r>
              <a:rPr lang="en-US" altLang="ja-JP" sz="4000" b="1" dirty="0">
                <a:solidFill>
                  <a:srgbClr val="C00000"/>
                </a:solidFill>
                <a:latin typeface="ＭＳ 明朝" panose="02020609040205080304" pitchFamily="17" charset="-128"/>
                <a:ea typeface="ＭＳ 明朝" panose="02020609040205080304" pitchFamily="17" charset="-128"/>
              </a:rPr>
              <a:t>(</a:t>
            </a:r>
            <a:r>
              <a:rPr kumimoji="1" lang="en-US" altLang="ja-JP" sz="4000" b="1" dirty="0">
                <a:solidFill>
                  <a:srgbClr val="C00000"/>
                </a:solidFill>
                <a:latin typeface="ＭＳ 明朝" panose="02020609040205080304" pitchFamily="17" charset="-128"/>
                <a:ea typeface="ＭＳ 明朝" panose="02020609040205080304" pitchFamily="17" charset="-128"/>
              </a:rPr>
              <a:t>PPS</a:t>
            </a:r>
            <a:r>
              <a:rPr kumimoji="1" lang="ja-JP" altLang="en-US" sz="4000" b="1" dirty="0">
                <a:solidFill>
                  <a:srgbClr val="C00000"/>
                </a:solidFill>
                <a:latin typeface="ＭＳ 明朝" panose="02020609040205080304" pitchFamily="17" charset="-128"/>
                <a:ea typeface="ＭＳ 明朝" panose="02020609040205080304" pitchFamily="17" charset="-128"/>
              </a:rPr>
              <a:t>）診断基準</a:t>
            </a:r>
          </a:p>
        </p:txBody>
      </p:sp>
      <p:sp>
        <p:nvSpPr>
          <p:cNvPr id="5" name="テキスト ボックス 4">
            <a:extLst>
              <a:ext uri="{FF2B5EF4-FFF2-40B4-BE49-F238E27FC236}">
                <a16:creationId xmlns:a16="http://schemas.microsoft.com/office/drawing/2014/main" id="{8997402B-772C-DFD2-A1F3-D01DC1F73766}"/>
              </a:ext>
            </a:extLst>
          </p:cNvPr>
          <p:cNvSpPr txBox="1"/>
          <p:nvPr/>
        </p:nvSpPr>
        <p:spPr>
          <a:xfrm>
            <a:off x="1846040" y="5916948"/>
            <a:ext cx="1691442" cy="707886"/>
          </a:xfrm>
          <a:prstGeom prst="rect">
            <a:avLst/>
          </a:prstGeom>
          <a:solidFill>
            <a:schemeClr val="bg1"/>
          </a:solidFill>
        </p:spPr>
        <p:txBody>
          <a:bodyPr wrap="square" rtlCol="0">
            <a:spAutoFit/>
          </a:bodyPr>
          <a:lstStyle/>
          <a:p>
            <a:pPr algn="ctr"/>
            <a:r>
              <a:rPr kumimoji="1" lang="ja-JP" altLang="en-US" sz="2000" b="1" dirty="0">
                <a:solidFill>
                  <a:srgbClr val="0000FF"/>
                </a:solidFill>
                <a:latin typeface="ＭＳ 明朝" panose="02020609040205080304" pitchFamily="17" charset="-128"/>
                <a:ea typeface="ＭＳ 明朝" panose="02020609040205080304" pitchFamily="17" charset="-128"/>
              </a:rPr>
              <a:t>普通でない</a:t>
            </a:r>
            <a:endParaRPr kumimoji="1" lang="en-US" altLang="ja-JP" sz="2000" b="1" dirty="0">
              <a:solidFill>
                <a:srgbClr val="0000FF"/>
              </a:solidFill>
              <a:latin typeface="ＭＳ 明朝" panose="02020609040205080304" pitchFamily="17" charset="-128"/>
              <a:ea typeface="ＭＳ 明朝" panose="02020609040205080304" pitchFamily="17" charset="-128"/>
            </a:endParaRPr>
          </a:p>
          <a:p>
            <a:pPr algn="ctr"/>
            <a:r>
              <a:rPr kumimoji="1" lang="ja-JP" altLang="en-US" sz="2000" b="1" dirty="0">
                <a:solidFill>
                  <a:srgbClr val="0000FF"/>
                </a:solidFill>
                <a:latin typeface="ＭＳ 明朝" panose="02020609040205080304" pitchFamily="17" charset="-128"/>
                <a:ea typeface="ＭＳ 明朝" panose="02020609040205080304" pitchFamily="17" charset="-128"/>
              </a:rPr>
              <a:t>疲労</a:t>
            </a:r>
          </a:p>
        </p:txBody>
      </p:sp>
      <p:sp>
        <p:nvSpPr>
          <p:cNvPr id="7" name="テキスト ボックス 6">
            <a:extLst>
              <a:ext uri="{FF2B5EF4-FFF2-40B4-BE49-F238E27FC236}">
                <a16:creationId xmlns:a16="http://schemas.microsoft.com/office/drawing/2014/main" id="{55D73E7D-5F5B-DA86-EB99-77D06DD52944}"/>
              </a:ext>
            </a:extLst>
          </p:cNvPr>
          <p:cNvSpPr txBox="1"/>
          <p:nvPr/>
        </p:nvSpPr>
        <p:spPr>
          <a:xfrm>
            <a:off x="3684426" y="5877220"/>
            <a:ext cx="2083689" cy="830997"/>
          </a:xfrm>
          <a:prstGeom prst="rect">
            <a:avLst/>
          </a:prstGeom>
          <a:solidFill>
            <a:schemeClr val="bg1"/>
          </a:solidFill>
        </p:spPr>
        <p:txBody>
          <a:bodyPr wrap="square" rtlCol="0">
            <a:spAutoFit/>
          </a:bodyPr>
          <a:lstStyle/>
          <a:p>
            <a:r>
              <a:rPr kumimoji="1" lang="ja-JP" altLang="en-US" sz="2400" b="1" dirty="0">
                <a:solidFill>
                  <a:srgbClr val="0000FF"/>
                </a:solidFill>
                <a:latin typeface="ＭＳ 明朝" panose="02020609040205080304" pitchFamily="17" charset="-128"/>
                <a:ea typeface="ＭＳ 明朝" panose="02020609040205080304" pitchFamily="17" charset="-128"/>
              </a:rPr>
              <a:t>脚の筋肉が急速に痩せる</a:t>
            </a:r>
          </a:p>
        </p:txBody>
      </p:sp>
      <p:sp>
        <p:nvSpPr>
          <p:cNvPr id="3" name="テキスト ボックス 2">
            <a:extLst>
              <a:ext uri="{FF2B5EF4-FFF2-40B4-BE49-F238E27FC236}">
                <a16:creationId xmlns:a16="http://schemas.microsoft.com/office/drawing/2014/main" id="{D5BD7042-D523-B4C9-2939-E12B5F1D7F64}"/>
              </a:ext>
            </a:extLst>
          </p:cNvPr>
          <p:cNvSpPr txBox="1"/>
          <p:nvPr/>
        </p:nvSpPr>
        <p:spPr>
          <a:xfrm>
            <a:off x="5807724" y="6007049"/>
            <a:ext cx="2376091" cy="461665"/>
          </a:xfrm>
          <a:prstGeom prst="rect">
            <a:avLst/>
          </a:prstGeom>
          <a:solidFill>
            <a:schemeClr val="bg1"/>
          </a:solidFill>
        </p:spPr>
        <p:txBody>
          <a:bodyPr wrap="square" rtlCol="0">
            <a:spAutoFit/>
          </a:bodyPr>
          <a:lstStyle/>
          <a:p>
            <a:r>
              <a:rPr kumimoji="1" lang="ja-JP" altLang="en-US" sz="2400" b="1" dirty="0">
                <a:solidFill>
                  <a:srgbClr val="0000FF"/>
                </a:solidFill>
                <a:latin typeface="ＭＳ 明朝" panose="02020609040205080304" pitchFamily="17" charset="-128"/>
                <a:ea typeface="ＭＳ 明朝" panose="02020609040205080304" pitchFamily="17" charset="-128"/>
              </a:rPr>
              <a:t>筋肉痛や関節痛</a:t>
            </a:r>
            <a:endParaRPr kumimoji="1" lang="en-US" altLang="ja-JP" sz="2400" b="1" dirty="0">
              <a:solidFill>
                <a:srgbClr val="0000FF"/>
              </a:solidFill>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9B5D77A7-CF19-DEE7-0C45-22D327C20949}"/>
              </a:ext>
            </a:extLst>
          </p:cNvPr>
          <p:cNvSpPr txBox="1"/>
          <p:nvPr/>
        </p:nvSpPr>
        <p:spPr>
          <a:xfrm>
            <a:off x="8203620" y="6040059"/>
            <a:ext cx="1858190" cy="461665"/>
          </a:xfrm>
          <a:prstGeom prst="rect">
            <a:avLst/>
          </a:prstGeom>
          <a:solidFill>
            <a:schemeClr val="bg1"/>
          </a:solidFill>
        </p:spPr>
        <p:txBody>
          <a:bodyPr wrap="square" rtlCol="0">
            <a:spAutoFit/>
          </a:bodyPr>
          <a:lstStyle/>
          <a:p>
            <a:r>
              <a:rPr kumimoji="1" lang="ja-JP" altLang="en-US" sz="2400" b="1" dirty="0">
                <a:solidFill>
                  <a:srgbClr val="0000FF"/>
                </a:solidFill>
                <a:latin typeface="ＭＳ 明朝" panose="02020609040205080304" pitchFamily="17" charset="-128"/>
                <a:ea typeface="ＭＳ 明朝" panose="02020609040205080304" pitchFamily="17" charset="-128"/>
              </a:rPr>
              <a:t>呼吸困難感</a:t>
            </a:r>
            <a:endParaRPr kumimoji="1" lang="en-US" altLang="ja-JP" sz="2400" b="1" dirty="0">
              <a:solidFill>
                <a:srgbClr val="0000FF"/>
              </a:solidFill>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F53358B1-CDB5-CE40-AB06-D76413CDE8BF}"/>
              </a:ext>
            </a:extLst>
          </p:cNvPr>
          <p:cNvSpPr txBox="1"/>
          <p:nvPr/>
        </p:nvSpPr>
        <p:spPr>
          <a:xfrm>
            <a:off x="943306" y="865185"/>
            <a:ext cx="9649618" cy="2308324"/>
          </a:xfrm>
          <a:prstGeom prst="rect">
            <a:avLst/>
          </a:prstGeom>
          <a:noFill/>
        </p:spPr>
        <p:txBody>
          <a:bodyPr wrap="square" rtlCol="0">
            <a:spAutoFit/>
          </a:bodyPr>
          <a:lstStyle/>
          <a:p>
            <a:r>
              <a:rPr kumimoji="1" lang="en-US" altLang="ja-JP" sz="3600" dirty="0">
                <a:latin typeface="ＭＳ 明朝" panose="02020609040205080304" pitchFamily="17" charset="-128"/>
                <a:ea typeface="ＭＳ 明朝" panose="02020609040205080304" pitchFamily="17" charset="-128"/>
              </a:rPr>
              <a:t>1.</a:t>
            </a:r>
            <a:r>
              <a:rPr kumimoji="1" lang="ja-JP" altLang="en-US" sz="3600" dirty="0">
                <a:latin typeface="ＭＳ 明朝" panose="02020609040205080304" pitchFamily="17" charset="-128"/>
                <a:ea typeface="ＭＳ 明朝" panose="02020609040205080304" pitchFamily="17" charset="-128"/>
              </a:rPr>
              <a:t>ポリオにかかったことがある</a:t>
            </a:r>
            <a:endParaRPr kumimoji="1" lang="en-US" altLang="ja-JP" sz="3600" dirty="0">
              <a:latin typeface="ＭＳ 明朝" panose="02020609040205080304" pitchFamily="17" charset="-128"/>
              <a:ea typeface="ＭＳ 明朝" panose="02020609040205080304" pitchFamily="17" charset="-128"/>
            </a:endParaRPr>
          </a:p>
          <a:p>
            <a:r>
              <a:rPr kumimoji="1" lang="en-US" altLang="ja-JP" sz="3600" dirty="0">
                <a:latin typeface="ＭＳ 明朝" panose="02020609040205080304" pitchFamily="17" charset="-128"/>
                <a:ea typeface="ＭＳ 明朝" panose="02020609040205080304" pitchFamily="17" charset="-128"/>
              </a:rPr>
              <a:t>2.</a:t>
            </a:r>
            <a:r>
              <a:rPr lang="ja-JP" altLang="en-US" sz="3600" dirty="0">
                <a:latin typeface="ＭＳ 明朝" panose="02020609040205080304" pitchFamily="17" charset="-128"/>
                <a:ea typeface="ＭＳ 明朝" panose="02020609040205080304" pitchFamily="17" charset="-128"/>
              </a:rPr>
              <a:t>そ</a:t>
            </a:r>
            <a:r>
              <a:rPr kumimoji="1" lang="ja-JP" altLang="en-US" sz="3600" dirty="0">
                <a:latin typeface="ＭＳ 明朝" panose="02020609040205080304" pitchFamily="17" charset="-128"/>
                <a:ea typeface="ＭＳ 明朝" panose="02020609040205080304" pitchFamily="17" charset="-128"/>
              </a:rPr>
              <a:t>の時の症状は回復した</a:t>
            </a:r>
            <a:endParaRPr kumimoji="1" lang="en-US" altLang="ja-JP" sz="3600" dirty="0">
              <a:latin typeface="ＭＳ 明朝" panose="02020609040205080304" pitchFamily="17" charset="-128"/>
              <a:ea typeface="ＭＳ 明朝" panose="02020609040205080304" pitchFamily="17" charset="-128"/>
            </a:endParaRPr>
          </a:p>
          <a:p>
            <a:r>
              <a:rPr kumimoji="1" lang="en-US" altLang="ja-JP" sz="3600" dirty="0">
                <a:latin typeface="ＭＳ 明朝" panose="02020609040205080304" pitchFamily="17" charset="-128"/>
                <a:ea typeface="ＭＳ 明朝" panose="02020609040205080304" pitchFamily="17" charset="-128"/>
              </a:rPr>
              <a:t>3.</a:t>
            </a:r>
            <a:r>
              <a:rPr kumimoji="1" lang="ja-JP" altLang="en-US" sz="3600" b="1" dirty="0">
                <a:solidFill>
                  <a:srgbClr val="FF0000"/>
                </a:solidFill>
                <a:latin typeface="ＭＳ 明朝" panose="02020609040205080304" pitchFamily="17" charset="-128"/>
                <a:ea typeface="ＭＳ 明朝" panose="02020609040205080304" pitchFamily="17" charset="-128"/>
              </a:rPr>
              <a:t>少なくとも</a:t>
            </a:r>
            <a:r>
              <a:rPr kumimoji="1" lang="en-US" altLang="ja-JP" sz="3600" b="1" dirty="0">
                <a:solidFill>
                  <a:srgbClr val="FF0000"/>
                </a:solidFill>
                <a:latin typeface="ＭＳ 明朝" panose="02020609040205080304" pitchFamily="17" charset="-128"/>
                <a:ea typeface="ＭＳ 明朝" panose="02020609040205080304" pitchFamily="17" charset="-128"/>
              </a:rPr>
              <a:t>15</a:t>
            </a:r>
            <a:r>
              <a:rPr kumimoji="1" lang="ja-JP" altLang="en-US" sz="3600" b="1" dirty="0">
                <a:solidFill>
                  <a:srgbClr val="FF0000"/>
                </a:solidFill>
                <a:latin typeface="ＭＳ 明朝" panose="02020609040205080304" pitchFamily="17" charset="-128"/>
                <a:ea typeface="ＭＳ 明朝" panose="02020609040205080304" pitchFamily="17" charset="-128"/>
              </a:rPr>
              <a:t>年以上症状が出ていなかった</a:t>
            </a:r>
            <a:endParaRPr kumimoji="1" lang="en-US" altLang="ja-JP" sz="3600" b="1" dirty="0">
              <a:solidFill>
                <a:srgbClr val="FF0000"/>
              </a:solidFill>
              <a:latin typeface="ＭＳ 明朝" panose="02020609040205080304" pitchFamily="17" charset="-128"/>
              <a:ea typeface="ＭＳ 明朝" panose="02020609040205080304" pitchFamily="17" charset="-128"/>
            </a:endParaRPr>
          </a:p>
          <a:p>
            <a:r>
              <a:rPr kumimoji="1" lang="en-US" altLang="ja-JP" sz="3600" dirty="0">
                <a:latin typeface="ＭＳ 明朝" panose="02020609040205080304" pitchFamily="17" charset="-128"/>
                <a:ea typeface="ＭＳ 明朝" panose="02020609040205080304" pitchFamily="17" charset="-128"/>
              </a:rPr>
              <a:t>4.</a:t>
            </a:r>
            <a:r>
              <a:rPr lang="en-US" altLang="ja-JP" sz="3600" dirty="0">
                <a:latin typeface="ＭＳ 明朝" panose="02020609040205080304" pitchFamily="17" charset="-128"/>
                <a:ea typeface="ＭＳ 明朝" panose="02020609040205080304" pitchFamily="17" charset="-128"/>
              </a:rPr>
              <a:t>15</a:t>
            </a:r>
            <a:r>
              <a:rPr lang="ja-JP" altLang="en-US" sz="3600" dirty="0">
                <a:latin typeface="ＭＳ 明朝" panose="02020609040205080304" pitchFamily="17" charset="-128"/>
                <a:ea typeface="ＭＳ 明朝" panose="02020609040205080304" pitchFamily="17" charset="-128"/>
              </a:rPr>
              <a:t>年以上経って</a:t>
            </a:r>
            <a:r>
              <a:rPr kumimoji="1" lang="ja-JP" altLang="en-US" sz="3600" dirty="0">
                <a:latin typeface="ＭＳ 明朝" panose="02020609040205080304" pitchFamily="17" charset="-128"/>
                <a:ea typeface="ＭＳ 明朝" panose="02020609040205080304" pitchFamily="17" charset="-128"/>
              </a:rPr>
              <a:t>以下のような症状がある</a:t>
            </a:r>
          </a:p>
        </p:txBody>
      </p:sp>
      <p:sp>
        <p:nvSpPr>
          <p:cNvPr id="9" name="テキスト ボックス 8">
            <a:extLst>
              <a:ext uri="{FF2B5EF4-FFF2-40B4-BE49-F238E27FC236}">
                <a16:creationId xmlns:a16="http://schemas.microsoft.com/office/drawing/2014/main" id="{3410F020-DE06-6192-27BC-B2A6C7E339A5}"/>
              </a:ext>
            </a:extLst>
          </p:cNvPr>
          <p:cNvSpPr txBox="1"/>
          <p:nvPr/>
        </p:nvSpPr>
        <p:spPr>
          <a:xfrm>
            <a:off x="9993018" y="5316783"/>
            <a:ext cx="2140086" cy="1200329"/>
          </a:xfrm>
          <a:prstGeom prst="rect">
            <a:avLst/>
          </a:prstGeom>
          <a:noFill/>
        </p:spPr>
        <p:txBody>
          <a:bodyPr wrap="square" rtlCol="0">
            <a:spAutoFit/>
          </a:bodyPr>
          <a:lstStyle/>
          <a:p>
            <a:pPr marL="273050" indent="-273050"/>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FDR</a:t>
            </a:r>
            <a:r>
              <a:rPr kumimoji="1" lang="ja-JP" altLang="en-US" dirty="0">
                <a:latin typeface="ＭＳ 明朝" panose="02020609040205080304" pitchFamily="17" charset="-128"/>
                <a:ea typeface="ＭＳ 明朝" panose="02020609040205080304" pitchFamily="17" charset="-128"/>
              </a:rPr>
              <a:t>の場合</a:t>
            </a:r>
            <a:r>
              <a:rPr lang="ja-JP" altLang="en-US" dirty="0">
                <a:latin typeface="ＭＳ 明朝" panose="02020609040205080304" pitchFamily="17" charset="-128"/>
                <a:ea typeface="ＭＳ 明朝" panose="02020609040205080304" pitchFamily="17" charset="-128"/>
              </a:rPr>
              <a:t>、呼吸困難から心臓が弱ったと考えられる</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15105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cruitment of Small and Large Motor Units - YouTube">
            <a:extLst>
              <a:ext uri="{FF2B5EF4-FFF2-40B4-BE49-F238E27FC236}">
                <a16:creationId xmlns:a16="http://schemas.microsoft.com/office/drawing/2014/main" id="{ADFAB5FF-8917-9758-9EEE-D3C371BB3A6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444333"/>
            <a:ext cx="3293806" cy="2490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Vを充電しながら駐車できる、新しい形の充電インフラが横浜市に登場 - Car Watch">
            <a:extLst>
              <a:ext uri="{FF2B5EF4-FFF2-40B4-BE49-F238E27FC236}">
                <a16:creationId xmlns:a16="http://schemas.microsoft.com/office/drawing/2014/main" id="{128477B0-14BD-E994-F0E9-B034BF078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681" y="4177441"/>
            <a:ext cx="3112851" cy="20752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低圧受電契約で最大120kW高出力が可能な蓄電池搭載型EV急速充電器の予約販売開始 ～電気自動車充電 インフラ、ソフトウエア事業に参入～｜ENECHANGE株式会社のプレスリリース">
            <a:extLst>
              <a:ext uri="{FF2B5EF4-FFF2-40B4-BE49-F238E27FC236}">
                <a16:creationId xmlns:a16="http://schemas.microsoft.com/office/drawing/2014/main" id="{BDB515BE-D899-8A72-E7B5-6D2A941475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62658" y="3998488"/>
            <a:ext cx="4519742" cy="2433140"/>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DA4F3F75-7ECE-69D2-B22D-E2C96F2E3C3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3913995" y="1062435"/>
            <a:ext cx="2490284" cy="3168607"/>
          </a:xfrm>
          <a:prstGeom prst="rect">
            <a:avLst/>
          </a:prstGeom>
        </p:spPr>
      </p:pic>
      <p:sp>
        <p:nvSpPr>
          <p:cNvPr id="4" name="テキスト ボックス 3">
            <a:extLst>
              <a:ext uri="{FF2B5EF4-FFF2-40B4-BE49-F238E27FC236}">
                <a16:creationId xmlns:a16="http://schemas.microsoft.com/office/drawing/2014/main" id="{D502CC51-1C78-1A21-8D52-2123C04048CF}"/>
              </a:ext>
            </a:extLst>
          </p:cNvPr>
          <p:cNvSpPr txBox="1"/>
          <p:nvPr/>
        </p:nvSpPr>
        <p:spPr>
          <a:xfrm>
            <a:off x="5159138" y="1729936"/>
            <a:ext cx="1732726" cy="954107"/>
          </a:xfrm>
          <a:prstGeom prst="rect">
            <a:avLst/>
          </a:prstGeom>
          <a:solidFill>
            <a:schemeClr val="bg1"/>
          </a:solidFill>
        </p:spPr>
        <p:txBody>
          <a:bodyPr wrap="square" rtlCol="0">
            <a:spAutoFit/>
          </a:bodyPr>
          <a:lstStyle/>
          <a:p>
            <a:r>
              <a:rPr kumimoji="1" lang="ja-JP" altLang="en-US" sz="2800" b="1" dirty="0">
                <a:solidFill>
                  <a:srgbClr val="FF0000"/>
                </a:solidFill>
                <a:latin typeface="ＭＳ 明朝" panose="02020609040205080304" pitchFamily="17" charset="-128"/>
                <a:ea typeface="ＭＳ 明朝" panose="02020609040205080304" pitchFamily="17" charset="-128"/>
              </a:rPr>
              <a:t>神経</a:t>
            </a:r>
            <a:r>
              <a:rPr kumimoji="1" lang="en-US" altLang="ja-JP" sz="2800" b="1" dirty="0">
                <a:solidFill>
                  <a:srgbClr val="FF0000"/>
                </a:solidFill>
                <a:latin typeface="ＭＳ 明朝" panose="02020609040205080304" pitchFamily="17" charset="-128"/>
                <a:ea typeface="ＭＳ 明朝" panose="02020609040205080304" pitchFamily="17" charset="-128"/>
              </a:rPr>
              <a:t>-</a:t>
            </a:r>
          </a:p>
          <a:p>
            <a:r>
              <a:rPr lang="ja-JP" altLang="en-US" sz="2800" b="1" dirty="0">
                <a:solidFill>
                  <a:srgbClr val="FF0000"/>
                </a:solidFill>
                <a:latin typeface="ＭＳ 明朝" panose="02020609040205080304" pitchFamily="17" charset="-128"/>
                <a:ea typeface="ＭＳ 明朝" panose="02020609040205080304" pitchFamily="17" charset="-128"/>
              </a:rPr>
              <a:t>筋肉連合</a:t>
            </a:r>
            <a:endParaRPr kumimoji="1" lang="ja-JP" altLang="en-US" sz="2800" b="1" dirty="0">
              <a:solidFill>
                <a:srgbClr val="FF0000"/>
              </a:solidFill>
              <a:latin typeface="ＭＳ 明朝" panose="02020609040205080304" pitchFamily="17" charset="-128"/>
              <a:ea typeface="ＭＳ 明朝" panose="02020609040205080304" pitchFamily="17" charset="-128"/>
            </a:endParaRPr>
          </a:p>
        </p:txBody>
      </p:sp>
      <p:pic>
        <p:nvPicPr>
          <p:cNvPr id="6" name="図 5">
            <a:extLst>
              <a:ext uri="{FF2B5EF4-FFF2-40B4-BE49-F238E27FC236}">
                <a16:creationId xmlns:a16="http://schemas.microsoft.com/office/drawing/2014/main" id="{352CAAA1-435C-3F34-F1F2-1FD66B8BA54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93530" y="1182054"/>
            <a:ext cx="3393279" cy="2709310"/>
          </a:xfrm>
          <a:prstGeom prst="rect">
            <a:avLst/>
          </a:prstGeom>
        </p:spPr>
      </p:pic>
      <p:pic>
        <p:nvPicPr>
          <p:cNvPr id="7" name="Picture 2" descr="急速充電器故障のお知らせ – 江別店Blog – 北海道三菱自動車販売株式会社 | 札幌及び道央地域の三菱自動車 新車・中古車販売会社">
            <a:extLst>
              <a:ext uri="{FF2B5EF4-FFF2-40B4-BE49-F238E27FC236}">
                <a16:creationId xmlns:a16="http://schemas.microsoft.com/office/drawing/2014/main" id="{DF66B0E4-03AF-9721-2798-8B61114CD3F8}"/>
              </a:ext>
            </a:extLst>
          </p:cNvPr>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bwMode="auto">
          <a:xfrm>
            <a:off x="4357532" y="3915089"/>
            <a:ext cx="1738468" cy="233712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72A9FE59-2552-CC62-CD10-5F19117A20CD}"/>
              </a:ext>
            </a:extLst>
          </p:cNvPr>
          <p:cNvSpPr txBox="1"/>
          <p:nvPr/>
        </p:nvSpPr>
        <p:spPr>
          <a:xfrm>
            <a:off x="78658" y="19556"/>
            <a:ext cx="12113342" cy="1138773"/>
          </a:xfrm>
          <a:prstGeom prst="rect">
            <a:avLst/>
          </a:prstGeom>
          <a:noFill/>
        </p:spPr>
        <p:txBody>
          <a:bodyPr wrap="square" rtlCol="0">
            <a:spAutoFit/>
          </a:bodyPr>
          <a:lstStyle/>
          <a:p>
            <a:r>
              <a:rPr lang="ja-JP" altLang="en-US" sz="3400" b="1" dirty="0">
                <a:latin typeface="ＭＳ 明朝" panose="02020609040205080304" pitchFamily="17" charset="-128"/>
                <a:ea typeface="ＭＳ 明朝" panose="02020609040205080304" pitchFamily="17" charset="-128"/>
              </a:rPr>
              <a:t>神経を充電器、筋肉を自動車に喩えると、今までの充電器が潰れても複数台充電できる機械が開発されれば自動車は動く</a:t>
            </a:r>
            <a:endParaRPr kumimoji="1" lang="ja-JP" altLang="en-US" sz="3400" b="1" dirty="0">
              <a:latin typeface="ＭＳ 明朝" panose="02020609040205080304" pitchFamily="17" charset="-128"/>
              <a:ea typeface="ＭＳ 明朝" panose="02020609040205080304" pitchFamily="17" charset="-128"/>
            </a:endParaRPr>
          </a:p>
        </p:txBody>
      </p:sp>
      <p:cxnSp>
        <p:nvCxnSpPr>
          <p:cNvPr id="5" name="直線コネクタ 4">
            <a:extLst>
              <a:ext uri="{FF2B5EF4-FFF2-40B4-BE49-F238E27FC236}">
                <a16:creationId xmlns:a16="http://schemas.microsoft.com/office/drawing/2014/main" id="{8814A686-72A9-0072-8BAE-69879775CB3B}"/>
              </a:ext>
            </a:extLst>
          </p:cNvPr>
          <p:cNvCxnSpPr>
            <a:cxnSpLocks/>
          </p:cNvCxnSpPr>
          <p:nvPr/>
        </p:nvCxnSpPr>
        <p:spPr>
          <a:xfrm>
            <a:off x="78658" y="6624536"/>
            <a:ext cx="6422661"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D242CDF9-C67E-8139-8A94-8D64A6CA0569}"/>
              </a:ext>
            </a:extLst>
          </p:cNvPr>
          <p:cNvCxnSpPr>
            <a:cxnSpLocks/>
          </p:cNvCxnSpPr>
          <p:nvPr/>
        </p:nvCxnSpPr>
        <p:spPr>
          <a:xfrm flipV="1">
            <a:off x="6493683" y="5803770"/>
            <a:ext cx="0" cy="820766"/>
          </a:xfrm>
          <a:prstGeom prst="line">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17EF994-D030-4A45-78BC-3824C6A9635C}"/>
              </a:ext>
            </a:extLst>
          </p:cNvPr>
          <p:cNvSpPr txBox="1"/>
          <p:nvPr/>
        </p:nvSpPr>
        <p:spPr>
          <a:xfrm>
            <a:off x="6153200" y="4345678"/>
            <a:ext cx="738664" cy="1458091"/>
          </a:xfrm>
          <a:prstGeom prst="rect">
            <a:avLst/>
          </a:prstGeom>
          <a:noFill/>
        </p:spPr>
        <p:txBody>
          <a:bodyPr vert="eaVert" wrap="none" rtlCol="0">
            <a:spAutoFit/>
          </a:bodyPr>
          <a:lstStyle/>
          <a:p>
            <a:r>
              <a:rPr kumimoji="1" lang="ja-JP" altLang="en-US" sz="3600" b="1" dirty="0">
                <a:solidFill>
                  <a:srgbClr val="0000FF"/>
                </a:solidFill>
                <a:latin typeface="ＭＳ 明朝" panose="02020609040205080304" pitchFamily="17" charset="-128"/>
                <a:ea typeface="ＭＳ 明朝" panose="02020609040205080304" pitchFamily="17" charset="-128"/>
              </a:rPr>
              <a:t>ポリオ</a:t>
            </a:r>
          </a:p>
        </p:txBody>
      </p:sp>
      <p:cxnSp>
        <p:nvCxnSpPr>
          <p:cNvPr id="18" name="直線コネクタ 17">
            <a:extLst>
              <a:ext uri="{FF2B5EF4-FFF2-40B4-BE49-F238E27FC236}">
                <a16:creationId xmlns:a16="http://schemas.microsoft.com/office/drawing/2014/main" id="{468CBD2E-9275-963F-5DFF-F193FE009E91}"/>
              </a:ext>
            </a:extLst>
          </p:cNvPr>
          <p:cNvCxnSpPr>
            <a:cxnSpLocks/>
          </p:cNvCxnSpPr>
          <p:nvPr/>
        </p:nvCxnSpPr>
        <p:spPr>
          <a:xfrm>
            <a:off x="6025501" y="6717943"/>
            <a:ext cx="582194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1CBD2EC6-5DA3-9629-0068-53C0112671D8}"/>
              </a:ext>
            </a:extLst>
          </p:cNvPr>
          <p:cNvCxnSpPr>
            <a:cxnSpLocks/>
          </p:cNvCxnSpPr>
          <p:nvPr/>
        </p:nvCxnSpPr>
        <p:spPr>
          <a:xfrm flipV="1">
            <a:off x="11847443" y="5897177"/>
            <a:ext cx="0" cy="820766"/>
          </a:xfrm>
          <a:prstGeom prst="line">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18340FC9-6375-5824-CE10-3D1C59B9E429}"/>
              </a:ext>
            </a:extLst>
          </p:cNvPr>
          <p:cNvSpPr txBox="1"/>
          <p:nvPr/>
        </p:nvSpPr>
        <p:spPr>
          <a:xfrm>
            <a:off x="11576447" y="3191008"/>
            <a:ext cx="615553" cy="2572179"/>
          </a:xfrm>
          <a:prstGeom prst="rect">
            <a:avLst/>
          </a:prstGeom>
          <a:noFill/>
        </p:spPr>
        <p:txBody>
          <a:bodyPr vert="eaVert" wrap="none" rtlCol="0">
            <a:spAutoFit/>
          </a:bodyPr>
          <a:lstStyle/>
          <a:p>
            <a:r>
              <a:rPr kumimoji="1" lang="ja-JP" altLang="en-US" sz="2800" b="1" dirty="0">
                <a:solidFill>
                  <a:srgbClr val="C00000"/>
                </a:solidFill>
                <a:latin typeface="ＭＳ 明朝" panose="02020609040205080304" pitchFamily="17" charset="-128"/>
                <a:ea typeface="ＭＳ 明朝" panose="02020609040205080304" pitchFamily="17" charset="-128"/>
              </a:rPr>
              <a:t>ポリオから回復</a:t>
            </a:r>
          </a:p>
        </p:txBody>
      </p:sp>
    </p:spTree>
    <p:extLst>
      <p:ext uri="{BB962C8B-B14F-4D97-AF65-F5344CB8AC3E}">
        <p14:creationId xmlns:p14="http://schemas.microsoft.com/office/powerpoint/2010/main" val="73435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pter 7: Polio Research, Conquering the &quot;Crippler&quot; | Connaught Fund">
            <a:extLst>
              <a:ext uri="{FF2B5EF4-FFF2-40B4-BE49-F238E27FC236}">
                <a16:creationId xmlns:a16="http://schemas.microsoft.com/office/drawing/2014/main" id="{78E3501C-F79F-A3EF-52AF-8FE1FF1A9BED}"/>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bwMode="auto">
          <a:xfrm>
            <a:off x="93356" y="2104757"/>
            <a:ext cx="3257100" cy="415208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610A679F-856D-8D53-89EB-457800584623}"/>
              </a:ext>
            </a:extLst>
          </p:cNvPr>
          <p:cNvSpPr txBox="1"/>
          <p:nvPr/>
        </p:nvSpPr>
        <p:spPr>
          <a:xfrm>
            <a:off x="0" y="0"/>
            <a:ext cx="11974741" cy="1938992"/>
          </a:xfrm>
          <a:prstGeom prst="rect">
            <a:avLst/>
          </a:prstGeom>
          <a:noFill/>
        </p:spPr>
        <p:txBody>
          <a:bodyPr wrap="square" rtlCol="0">
            <a:spAutoFit/>
          </a:bodyPr>
          <a:lstStyle/>
          <a:p>
            <a:r>
              <a:rPr kumimoji="1" lang="ja-JP" altLang="en-US" sz="4000" b="1" dirty="0">
                <a:solidFill>
                  <a:srgbClr val="FF0000"/>
                </a:solidFill>
                <a:latin typeface="ＭＳ 明朝" panose="02020609040205080304" pitchFamily="17" charset="-128"/>
                <a:ea typeface="ＭＳ 明朝" panose="02020609040205080304" pitchFamily="17" charset="-128"/>
              </a:rPr>
              <a:t>厳しい運動訓練を行うことによって生き残っている神経と筋肉が結びつき、一旦は通常の社会生活が送れるようになる。しかし</a:t>
            </a:r>
            <a:r>
              <a:rPr kumimoji="1" lang="en-US" altLang="ja-JP" sz="4000" b="1" dirty="0">
                <a:solidFill>
                  <a:srgbClr val="FF0000"/>
                </a:solidFill>
                <a:latin typeface="ＭＳ 明朝" panose="02020609040205080304" pitchFamily="17" charset="-128"/>
                <a:ea typeface="ＭＳ 明朝" panose="02020609040205080304" pitchFamily="17" charset="-128"/>
              </a:rPr>
              <a:t>…</a:t>
            </a:r>
            <a:endParaRPr kumimoji="1" lang="ja-JP" altLang="en-US" sz="4000" b="1" dirty="0">
              <a:solidFill>
                <a:srgbClr val="FF0000"/>
              </a:solidFill>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165824E9-3F1F-68AE-FDC2-456C3031BB9B}"/>
              </a:ext>
            </a:extLst>
          </p:cNvPr>
          <p:cNvSpPr txBox="1"/>
          <p:nvPr/>
        </p:nvSpPr>
        <p:spPr>
          <a:xfrm>
            <a:off x="3433856" y="4630765"/>
            <a:ext cx="8758144" cy="2062103"/>
          </a:xfrm>
          <a:prstGeom prst="rect">
            <a:avLst/>
          </a:prstGeom>
          <a:noFill/>
        </p:spPr>
        <p:txBody>
          <a:bodyPr wrap="square">
            <a:spAutoFit/>
          </a:bodyPr>
          <a:lstStyle/>
          <a:p>
            <a:r>
              <a:rPr lang="ja-JP" altLang="en-US" sz="2400" dirty="0">
                <a:latin typeface="ＭＳ 明朝" panose="02020609040205080304" pitchFamily="17" charset="-128"/>
                <a:ea typeface="ＭＳ 明朝" panose="02020609040205080304" pitchFamily="17" charset="-128"/>
              </a:rPr>
              <a:t>神経からの新しい枝は元からの枝に比べて弱いことに加えて、通常より多くの筋肉を動かすのでオーバーワークとなり、年月と共に次第に衰えて機能しなくなります。また筋力も老化で弱くなってきます。</a:t>
            </a:r>
            <a:endParaRPr lang="en-US" altLang="ja-JP" sz="2400" dirty="0">
              <a:latin typeface="ＭＳ 明朝" panose="02020609040205080304" pitchFamily="17" charset="-128"/>
              <a:ea typeface="ＭＳ 明朝" panose="02020609040205080304" pitchFamily="17" charset="-128"/>
            </a:endParaRPr>
          </a:p>
          <a:p>
            <a:r>
              <a:rPr lang="ja-JP" altLang="en-US" sz="3200" b="1" dirty="0">
                <a:solidFill>
                  <a:srgbClr val="FF0000"/>
                </a:solidFill>
                <a:latin typeface="ＭＳ 明朝" panose="02020609040205080304" pitchFamily="17" charset="-128"/>
                <a:ea typeface="ＭＳ 明朝" panose="02020609040205080304" pitchFamily="17" charset="-128"/>
              </a:rPr>
              <a:t>そして</a:t>
            </a:r>
            <a:r>
              <a:rPr lang="en-US" altLang="ja-JP" sz="3200" b="1" dirty="0">
                <a:solidFill>
                  <a:srgbClr val="FF0000"/>
                </a:solidFill>
                <a:latin typeface="ＭＳ 明朝" panose="02020609040205080304" pitchFamily="17" charset="-128"/>
                <a:ea typeface="ＭＳ 明朝" panose="02020609040205080304" pitchFamily="17" charset="-128"/>
              </a:rPr>
              <a:t>15</a:t>
            </a:r>
            <a:r>
              <a:rPr lang="ja-JP" altLang="en-US" sz="3200" b="1" dirty="0">
                <a:solidFill>
                  <a:srgbClr val="FF0000"/>
                </a:solidFill>
                <a:latin typeface="ＭＳ 明朝" panose="02020609040205080304" pitchFamily="17" charset="-128"/>
                <a:ea typeface="ＭＳ 明朝" panose="02020609040205080304" pitchFamily="17" charset="-128"/>
              </a:rPr>
              <a:t>年以上経過してから</a:t>
            </a:r>
            <a:r>
              <a:rPr lang="en-US" altLang="ja-JP" sz="3200" b="1" dirty="0">
                <a:solidFill>
                  <a:srgbClr val="FF0000"/>
                </a:solidFill>
                <a:latin typeface="ＭＳ 明朝" panose="02020609040205080304" pitchFamily="17" charset="-128"/>
                <a:ea typeface="ＭＳ 明朝" panose="02020609040205080304" pitchFamily="17" charset="-128"/>
              </a:rPr>
              <a:t>PPS</a:t>
            </a:r>
            <a:r>
              <a:rPr lang="ja-JP" altLang="en-US" sz="3200" b="1" dirty="0">
                <a:solidFill>
                  <a:srgbClr val="FF0000"/>
                </a:solidFill>
                <a:latin typeface="ＭＳ 明朝" panose="02020609040205080304" pitchFamily="17" charset="-128"/>
                <a:ea typeface="ＭＳ 明朝" panose="02020609040205080304" pitchFamily="17" charset="-128"/>
              </a:rPr>
              <a:t>が起こります</a:t>
            </a:r>
          </a:p>
        </p:txBody>
      </p:sp>
      <p:pic>
        <p:nvPicPr>
          <p:cNvPr id="6" name="図 5">
            <a:extLst>
              <a:ext uri="{FF2B5EF4-FFF2-40B4-BE49-F238E27FC236}">
                <a16:creationId xmlns:a16="http://schemas.microsoft.com/office/drawing/2014/main" id="{2E0E3D4F-20D8-C2B1-DD76-CA7F0C68D9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44383" y="1498458"/>
            <a:ext cx="4319081" cy="3132307"/>
          </a:xfrm>
          <a:prstGeom prst="rect">
            <a:avLst/>
          </a:prstGeom>
        </p:spPr>
      </p:pic>
      <p:pic>
        <p:nvPicPr>
          <p:cNvPr id="2052" name="Picture 4" descr="Frustration at broken electric car charging point | Wilts and  Gloucestershire Standard">
            <a:extLst>
              <a:ext uri="{FF2B5EF4-FFF2-40B4-BE49-F238E27FC236}">
                <a16:creationId xmlns:a16="http://schemas.microsoft.com/office/drawing/2014/main" id="{98382E11-3846-46CE-1B66-0964D94F047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86836" y="2133512"/>
            <a:ext cx="2451003" cy="230272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3D84FBA4-66DA-D58E-FE92-ADBFCE514B69}"/>
              </a:ext>
            </a:extLst>
          </p:cNvPr>
          <p:cNvSpPr txBox="1"/>
          <p:nvPr/>
        </p:nvSpPr>
        <p:spPr>
          <a:xfrm>
            <a:off x="3350456" y="3235912"/>
            <a:ext cx="1274807" cy="1200329"/>
          </a:xfrm>
          <a:prstGeom prst="rect">
            <a:avLst/>
          </a:prstGeom>
          <a:solidFill>
            <a:schemeClr val="bg1"/>
          </a:solidFill>
        </p:spPr>
        <p:txBody>
          <a:bodyPr wrap="square" rtlCol="0">
            <a:spAutoFit/>
          </a:bodyPr>
          <a:lstStyle/>
          <a:p>
            <a:r>
              <a:rPr kumimoji="1" lang="ja-JP" altLang="en-US" dirty="0">
                <a:latin typeface="ＭＳ 明朝" panose="02020609040205080304" pitchFamily="17" charset="-128"/>
                <a:ea typeface="ＭＳ 明朝" panose="02020609040205080304" pitchFamily="17" charset="-128"/>
              </a:rPr>
              <a:t>オーバーワークで複数台の</a:t>
            </a:r>
            <a:endParaRPr kumimoji="1"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充電不能</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246020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267 Doctors Thinking Stock Photos - Free &amp; Royalty-Free Stock Photos from  Dreamstime">
            <a:extLst>
              <a:ext uri="{FF2B5EF4-FFF2-40B4-BE49-F238E27FC236}">
                <a16:creationId xmlns:a16="http://schemas.microsoft.com/office/drawing/2014/main" id="{68A71DD3-A8AC-9B63-EBAB-B0DF9A5BCDA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65504" y="2050340"/>
            <a:ext cx="4513499" cy="465341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07065291-DCDA-206E-10A1-146C9F78A860}"/>
              </a:ext>
            </a:extLst>
          </p:cNvPr>
          <p:cNvSpPr txBox="1"/>
          <p:nvPr/>
        </p:nvSpPr>
        <p:spPr>
          <a:xfrm>
            <a:off x="583660" y="2149813"/>
            <a:ext cx="1167319" cy="923330"/>
          </a:xfrm>
          <a:prstGeom prst="rect">
            <a:avLst/>
          </a:prstGeom>
          <a:noFill/>
        </p:spPr>
        <p:txBody>
          <a:bodyPr wrap="square" rtlCol="0">
            <a:spAutoFit/>
          </a:bodyPr>
          <a:lstStyle/>
          <a:p>
            <a:r>
              <a:rPr kumimoji="1" lang="ja-JP" altLang="en-US" b="1" dirty="0">
                <a:solidFill>
                  <a:srgbClr val="FF0000"/>
                </a:solidFill>
                <a:latin typeface="ＭＳ 明朝" panose="02020609040205080304" pitchFamily="17" charset="-128"/>
                <a:ea typeface="ＭＳ 明朝" panose="02020609040205080304" pitchFamily="17" charset="-128"/>
              </a:rPr>
              <a:t>ポリオ</a:t>
            </a:r>
            <a:endParaRPr kumimoji="1" lang="en-US" altLang="ja-JP" b="1" dirty="0">
              <a:solidFill>
                <a:srgbClr val="FF0000"/>
              </a:solidFill>
              <a:latin typeface="ＭＳ 明朝" panose="02020609040205080304" pitchFamily="17" charset="-128"/>
              <a:ea typeface="ＭＳ 明朝" panose="02020609040205080304" pitchFamily="17" charset="-128"/>
            </a:endParaRPr>
          </a:p>
          <a:p>
            <a:r>
              <a:rPr lang="ja-JP" altLang="en-US" b="1" dirty="0">
                <a:solidFill>
                  <a:srgbClr val="FF0000"/>
                </a:solidFill>
                <a:latin typeface="ＭＳ 明朝" panose="02020609040205080304" pitchFamily="17" charset="-128"/>
                <a:ea typeface="ＭＳ 明朝" panose="02020609040205080304" pitchFamily="17" charset="-128"/>
              </a:rPr>
              <a:t>って習ったっけ？</a:t>
            </a:r>
            <a:endParaRPr kumimoji="1" lang="ja-JP" altLang="en-US" b="1" dirty="0">
              <a:solidFill>
                <a:srgbClr val="FF0000"/>
              </a:solidFill>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4EA608E1-1BFD-8DDA-4CB9-EF11CF30C90C}"/>
              </a:ext>
            </a:extLst>
          </p:cNvPr>
          <p:cNvSpPr txBox="1"/>
          <p:nvPr/>
        </p:nvSpPr>
        <p:spPr>
          <a:xfrm>
            <a:off x="2676727" y="2149813"/>
            <a:ext cx="1167319" cy="923330"/>
          </a:xfrm>
          <a:prstGeom prst="rect">
            <a:avLst/>
          </a:prstGeom>
          <a:noFill/>
        </p:spPr>
        <p:txBody>
          <a:bodyPr wrap="square" rtlCol="0">
            <a:spAutoFit/>
          </a:bodyPr>
          <a:lstStyle/>
          <a:p>
            <a:r>
              <a:rPr lang="ja-JP" altLang="en-US" b="1" dirty="0">
                <a:solidFill>
                  <a:srgbClr val="FF0000"/>
                </a:solidFill>
                <a:latin typeface="ＭＳ 明朝" panose="02020609040205080304" pitchFamily="17" charset="-128"/>
                <a:ea typeface="ＭＳ 明朝" panose="02020609040205080304" pitchFamily="17" charset="-128"/>
              </a:rPr>
              <a:t>カリキュラムにないよ</a:t>
            </a:r>
            <a:endParaRPr kumimoji="1" lang="ja-JP" altLang="en-US" b="1" dirty="0">
              <a:solidFill>
                <a:srgbClr val="FF0000"/>
              </a:solidFill>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E8336866-D577-4E22-3C90-0CB7CF37CDC9}"/>
              </a:ext>
            </a:extLst>
          </p:cNvPr>
          <p:cNvSpPr txBox="1"/>
          <p:nvPr/>
        </p:nvSpPr>
        <p:spPr>
          <a:xfrm flipH="1">
            <a:off x="0" y="28467"/>
            <a:ext cx="12026496" cy="1692771"/>
          </a:xfrm>
          <a:prstGeom prst="rect">
            <a:avLst/>
          </a:prstGeom>
          <a:noFill/>
        </p:spPr>
        <p:txBody>
          <a:bodyPr wrap="square" rtlCol="0">
            <a:spAutoFit/>
          </a:bodyPr>
          <a:lstStyle/>
          <a:p>
            <a:r>
              <a:rPr lang="ja-JP" altLang="ja-JP" sz="4000" b="1"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ポリオ経験者</a:t>
            </a:r>
            <a:r>
              <a:rPr lang="ja-JP" altLang="en-US" sz="4000" b="1"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がポリオ後症候群になる確率</a:t>
            </a:r>
            <a:r>
              <a:rPr lang="ja-JP" altLang="ja-JP" sz="4000" b="1"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は</a:t>
            </a:r>
            <a:r>
              <a:rPr lang="en-US" altLang="ja-JP" sz="4000" b="1"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 75 %</a:t>
            </a:r>
            <a:r>
              <a:rPr lang="ja-JP" altLang="en-US" sz="4000" b="1" dirty="0">
                <a:solidFill>
                  <a:srgbClr val="C00000"/>
                </a:solidFill>
                <a:latin typeface="ＭＳ 明朝" panose="02020609040205080304" pitchFamily="17" charset="-128"/>
                <a:ea typeface="ＭＳ 明朝" panose="02020609040205080304" pitchFamily="17" charset="-128"/>
                <a:cs typeface="Times New Roman" panose="02020603050405020304" pitchFamily="18" charset="0"/>
              </a:rPr>
              <a:t>。ポリオ後症候群の患者数は少なくとも全国に４万人</a:t>
            </a:r>
            <a:endParaRPr lang="en-US" altLang="ja-JP" sz="4000" b="1" dirty="0">
              <a:solidFill>
                <a:srgbClr val="C00000"/>
              </a:solidFill>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sz="2400" dirty="0">
              <a:solidFill>
                <a:srgbClr val="FF0000"/>
              </a:solidFill>
            </a:endParaRPr>
          </a:p>
        </p:txBody>
      </p:sp>
      <p:sp>
        <p:nvSpPr>
          <p:cNvPr id="6" name="テキスト ボックス 5">
            <a:extLst>
              <a:ext uri="{FF2B5EF4-FFF2-40B4-BE49-F238E27FC236}">
                <a16:creationId xmlns:a16="http://schemas.microsoft.com/office/drawing/2014/main" id="{75A733B8-2AEF-627C-7E79-6E9E94AC4132}"/>
              </a:ext>
            </a:extLst>
          </p:cNvPr>
          <p:cNvSpPr txBox="1"/>
          <p:nvPr/>
        </p:nvSpPr>
        <p:spPr>
          <a:xfrm>
            <a:off x="82752" y="1299632"/>
            <a:ext cx="12026496" cy="646331"/>
          </a:xfrm>
          <a:prstGeom prst="rect">
            <a:avLst/>
          </a:prstGeom>
          <a:noFill/>
        </p:spPr>
        <p:txBody>
          <a:bodyPr wrap="square" rtlCol="0">
            <a:spAutoFit/>
          </a:bodyPr>
          <a:lstStyle/>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青柳陽一郎</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（藤田保健衛生大学）ほか：ポストポリオ症候群</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en-US" altLang="ja-JP" sz="1800" dirty="0">
                <a:effectLst/>
                <a:latin typeface="ＭＳ 明朝" panose="02020609040205080304" pitchFamily="17" charset="-128"/>
                <a:cs typeface="Times New Roman" panose="02020603050405020304" pitchFamily="18" charset="0"/>
              </a:rPr>
              <a:t>The Japanese Journal of Rehabilitation Medicine.52</a:t>
            </a:r>
            <a:r>
              <a:rPr lang="en-US" altLang="ja-JP"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800" dirty="0">
                <a:effectLst/>
                <a:ea typeface="ＭＳ 明朝" panose="02020609040205080304" pitchFamily="17" charset="-128"/>
                <a:cs typeface="Times New Roman" panose="02020603050405020304" pitchFamily="18" charset="0"/>
              </a:rPr>
              <a:t>625-633,2015.</a:t>
            </a:r>
            <a:endParaRPr kumimoji="1" lang="ja-JP" altLang="en-US" dirty="0"/>
          </a:p>
        </p:txBody>
      </p:sp>
      <p:sp>
        <p:nvSpPr>
          <p:cNvPr id="8" name="テキスト ボックス 7">
            <a:extLst>
              <a:ext uri="{FF2B5EF4-FFF2-40B4-BE49-F238E27FC236}">
                <a16:creationId xmlns:a16="http://schemas.microsoft.com/office/drawing/2014/main" id="{14080DF4-100E-2B6F-6604-A2993A029D7E}"/>
              </a:ext>
            </a:extLst>
          </p:cNvPr>
          <p:cNvSpPr txBox="1"/>
          <p:nvPr/>
        </p:nvSpPr>
        <p:spPr>
          <a:xfrm>
            <a:off x="4653063" y="2050340"/>
            <a:ext cx="7512997" cy="2677656"/>
          </a:xfrm>
          <a:prstGeom prst="rect">
            <a:avLst/>
          </a:prstGeom>
          <a:noFill/>
        </p:spPr>
        <p:txBody>
          <a:bodyPr wrap="square">
            <a:spAutoFit/>
          </a:bodyPr>
          <a:lstStyle/>
          <a:p>
            <a:pPr algn="just"/>
            <a:r>
              <a:rPr lang="ja-JP" altLang="en-US" sz="2400" dirty="0">
                <a:latin typeface="ＭＳ 明朝" panose="02020609040205080304" pitchFamily="17" charset="-128"/>
                <a:ea typeface="ＭＳ 明朝" panose="02020609040205080304" pitchFamily="17" charset="-128"/>
              </a:rPr>
              <a:t>ポリオ経験者で身体障害者手帳保持者が約</a:t>
            </a:r>
            <a:r>
              <a:rPr lang="en-US" altLang="ja-JP" sz="2400" dirty="0">
                <a:latin typeface="ＭＳ 明朝" panose="02020609040205080304" pitchFamily="17" charset="-128"/>
                <a:ea typeface="ＭＳ 明朝" panose="02020609040205080304" pitchFamily="17" charset="-128"/>
              </a:rPr>
              <a:t>5</a:t>
            </a:r>
            <a:r>
              <a:rPr lang="ja-JP" altLang="en-US" sz="2400" dirty="0">
                <a:latin typeface="ＭＳ 明朝" panose="02020609040205080304" pitchFamily="17" charset="-128"/>
                <a:ea typeface="ＭＳ 明朝" panose="02020609040205080304" pitchFamily="17" charset="-128"/>
              </a:rPr>
              <a:t>万人</a:t>
            </a: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その</a:t>
            </a:r>
            <a:r>
              <a:rPr lang="en-US" altLang="ja-JP" sz="2400" dirty="0">
                <a:latin typeface="ＭＳ 明朝" panose="02020609040205080304" pitchFamily="17" charset="-128"/>
                <a:ea typeface="ＭＳ 明朝" panose="02020609040205080304" pitchFamily="17" charset="-128"/>
              </a:rPr>
              <a:t>75%</a:t>
            </a:r>
            <a:r>
              <a:rPr lang="ja-JP" altLang="en-US" sz="2400" dirty="0">
                <a:latin typeface="ＭＳ 明朝" panose="02020609040205080304" pitchFamily="17" charset="-128"/>
                <a:ea typeface="ＭＳ 明朝" panose="02020609040205080304" pitchFamily="17" charset="-128"/>
              </a:rPr>
              <a:t>であるからわが国の</a:t>
            </a:r>
            <a:r>
              <a:rPr lang="en-US" altLang="ja-JP" sz="2400" b="1" dirty="0">
                <a:solidFill>
                  <a:srgbClr val="C00000"/>
                </a:solidFill>
                <a:latin typeface="ＭＳ 明朝" panose="02020609040205080304" pitchFamily="17" charset="-128"/>
                <a:ea typeface="ＭＳ 明朝" panose="02020609040205080304" pitchFamily="17" charset="-128"/>
              </a:rPr>
              <a:t>PPS</a:t>
            </a:r>
            <a:r>
              <a:rPr lang="ja-JP" altLang="en-US" sz="2400" b="1" dirty="0">
                <a:solidFill>
                  <a:srgbClr val="C00000"/>
                </a:solidFill>
                <a:latin typeface="ＭＳ 明朝" panose="02020609040205080304" pitchFamily="17" charset="-128"/>
                <a:ea typeface="ＭＳ 明朝" panose="02020609040205080304" pitchFamily="17" charset="-128"/>
              </a:rPr>
              <a:t>患者は少なくとも全国で約</a:t>
            </a:r>
            <a:r>
              <a:rPr lang="en-US" altLang="ja-JP" sz="2400" b="1" dirty="0">
                <a:solidFill>
                  <a:srgbClr val="C00000"/>
                </a:solidFill>
                <a:latin typeface="ＭＳ 明朝" panose="02020609040205080304" pitchFamily="17" charset="-128"/>
                <a:ea typeface="ＭＳ 明朝" panose="02020609040205080304" pitchFamily="17" charset="-128"/>
              </a:rPr>
              <a:t>4</a:t>
            </a:r>
            <a:r>
              <a:rPr lang="ja-JP" altLang="en-US" sz="2400" b="1" dirty="0">
                <a:solidFill>
                  <a:srgbClr val="C00000"/>
                </a:solidFill>
                <a:latin typeface="ＭＳ 明朝" panose="02020609040205080304" pitchFamily="17" charset="-128"/>
                <a:ea typeface="ＭＳ 明朝" panose="02020609040205080304" pitchFamily="17" charset="-128"/>
              </a:rPr>
              <a:t>万人</a:t>
            </a:r>
            <a:r>
              <a:rPr lang="ja-JP" altLang="en-US" sz="2400" dirty="0">
                <a:latin typeface="ＭＳ 明朝" panose="02020609040205080304" pitchFamily="17" charset="-128"/>
                <a:ea typeface="ＭＳ 明朝" panose="02020609040205080304" pitchFamily="17" charset="-128"/>
              </a:rPr>
              <a:t>と見積もられる。</a:t>
            </a:r>
            <a:endParaRPr lang="en-US" altLang="ja-JP" sz="2400" dirty="0">
              <a:latin typeface="ＭＳ 明朝" panose="02020609040205080304" pitchFamily="17" charset="-128"/>
              <a:ea typeface="ＭＳ 明朝" panose="02020609040205080304" pitchFamily="17" charset="-128"/>
            </a:endParaRPr>
          </a:p>
          <a:p>
            <a:pPr algn="just"/>
            <a:endParaRPr lang="en-US" altLang="ja-JP" sz="2400" dirty="0">
              <a:latin typeface="ＭＳ 明朝" panose="02020609040205080304" pitchFamily="17" charset="-128"/>
              <a:ea typeface="ＭＳ 明朝" panose="02020609040205080304" pitchFamily="17" charset="-128"/>
            </a:endParaRPr>
          </a:p>
          <a:p>
            <a:pPr algn="just"/>
            <a:r>
              <a:rPr lang="ja-JP" altLang="ja-JP" sz="2400" b="1" dirty="0">
                <a:solidFill>
                  <a:srgbClr val="FF0000"/>
                </a:solidFill>
                <a:effectLst/>
                <a:ea typeface="ＭＳ 明朝" panose="02020609040205080304" pitchFamily="17" charset="-128"/>
                <a:cs typeface="Times New Roman" panose="02020603050405020304" pitchFamily="18" charset="0"/>
              </a:rPr>
              <a:t>ポリオは小児疾患であるが</a:t>
            </a:r>
            <a:r>
              <a:rPr lang="en-US" altLang="ja-JP" sz="2400" b="1" dirty="0">
                <a:solidFill>
                  <a:srgbClr val="FF0000"/>
                </a:solidFill>
                <a:effectLst/>
                <a:ea typeface="ＭＳ 明朝" panose="02020609040205080304" pitchFamily="17" charset="-128"/>
                <a:cs typeface="Times New Roman" panose="02020603050405020304" pitchFamily="18" charset="0"/>
              </a:rPr>
              <a:t>,</a:t>
            </a:r>
            <a:r>
              <a:rPr lang="ja-JP" altLang="en-US" sz="2400" b="1" dirty="0">
                <a:solidFill>
                  <a:srgbClr val="FF0000"/>
                </a:solidFill>
                <a:effectLst/>
                <a:ea typeface="ＭＳ 明朝" panose="02020609040205080304" pitchFamily="17" charset="-128"/>
                <a:cs typeface="Times New Roman" panose="02020603050405020304" pitchFamily="18" charset="0"/>
              </a:rPr>
              <a:t>ポリオ後症候群</a:t>
            </a:r>
            <a:r>
              <a:rPr lang="ja-JP" altLang="ja-JP" sz="2400" b="1" dirty="0">
                <a:solidFill>
                  <a:srgbClr val="FF0000"/>
                </a:solidFill>
                <a:effectLst/>
                <a:ea typeface="ＭＳ 明朝" panose="02020609040205080304" pitchFamily="17" charset="-128"/>
                <a:cs typeface="Times New Roman" panose="02020603050405020304" pitchFamily="18" charset="0"/>
              </a:rPr>
              <a:t>は高齢者として受診するため</a:t>
            </a:r>
            <a:r>
              <a:rPr lang="ja-JP" altLang="en-US" sz="2400" b="1" dirty="0">
                <a:solidFill>
                  <a:srgbClr val="FF0000"/>
                </a:solidFill>
                <a:effectLst/>
                <a:ea typeface="ＭＳ 明朝" panose="02020609040205080304" pitchFamily="17" charset="-128"/>
                <a:cs typeface="Times New Roman" panose="02020603050405020304" pitchFamily="18" charset="0"/>
              </a:rPr>
              <a:t>治療に詳しい医師が少ない。</a:t>
            </a:r>
            <a:endParaRPr lang="en-US" altLang="ja-JP" sz="2400" b="1" dirty="0">
              <a:solidFill>
                <a:srgbClr val="FF0000"/>
              </a:solidFill>
              <a:effectLst/>
              <a:ea typeface="ＭＳ 明朝" panose="02020609040205080304" pitchFamily="17" charset="-128"/>
              <a:cs typeface="Times New Roman" panose="02020603050405020304" pitchFamily="18" charset="0"/>
            </a:endParaRPr>
          </a:p>
          <a:p>
            <a:pPr algn="just"/>
            <a:r>
              <a:rPr lang="ja-JP" altLang="en-US" sz="2400" b="1"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このため見逃されているケースが多い</a:t>
            </a:r>
            <a:endParaRPr lang="ja-JP" altLang="en-US" sz="2400" dirty="0">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82C51835-7FF6-E2D6-05AD-BFEAA71AAA1A}"/>
              </a:ext>
            </a:extLst>
          </p:cNvPr>
          <p:cNvSpPr txBox="1"/>
          <p:nvPr/>
        </p:nvSpPr>
        <p:spPr>
          <a:xfrm>
            <a:off x="5435601" y="5486083"/>
            <a:ext cx="4704079" cy="830997"/>
          </a:xfrm>
          <a:prstGeom prst="rect">
            <a:avLst/>
          </a:prstGeom>
          <a:solidFill>
            <a:schemeClr val="bg1"/>
          </a:solidFill>
        </p:spPr>
        <p:txBody>
          <a:bodyPr wrap="square">
            <a:spAutoFit/>
          </a:bodyPr>
          <a:lstStyle/>
          <a:p>
            <a:r>
              <a:rPr lang="ja-JP" altLang="en-US" sz="2400" dirty="0">
                <a:latin typeface="ＭＳ 明朝" panose="02020609040205080304" pitchFamily="17" charset="-128"/>
                <a:ea typeface="ＭＳ 明朝" panose="02020609040205080304" pitchFamily="17" charset="-128"/>
              </a:rPr>
              <a:t>多くの整形外科医は</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ポリオに興味がない医師が多い</a:t>
            </a:r>
          </a:p>
        </p:txBody>
      </p:sp>
    </p:spTree>
    <p:extLst>
      <p:ext uri="{BB962C8B-B14F-4D97-AF65-F5344CB8AC3E}">
        <p14:creationId xmlns:p14="http://schemas.microsoft.com/office/powerpoint/2010/main" val="35848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7C8074-385A-14C7-75D8-71376CF8FCE0}"/>
              </a:ext>
            </a:extLst>
          </p:cNvPr>
          <p:cNvSpPr>
            <a:spLocks noGrp="1"/>
          </p:cNvSpPr>
          <p:nvPr>
            <p:ph type="title"/>
          </p:nvPr>
        </p:nvSpPr>
        <p:spPr>
          <a:xfrm>
            <a:off x="88490" y="58088"/>
            <a:ext cx="11926529" cy="1325563"/>
          </a:xfrm>
        </p:spPr>
        <p:txBody>
          <a:bodyPr>
            <a:normAutofit fontScale="90000"/>
          </a:bodyPr>
          <a:lstStyle/>
          <a:p>
            <a:r>
              <a:rPr lang="ja-JP" altLang="en-US" b="1" dirty="0">
                <a:solidFill>
                  <a:srgbClr val="FF0000"/>
                </a:solidFill>
                <a:latin typeface="ＭＳ 明朝" panose="02020609040205080304" pitchFamily="17" charset="-128"/>
                <a:ea typeface="ＭＳ 明朝" panose="02020609040205080304" pitchFamily="17" charset="-128"/>
              </a:rPr>
              <a:t>ポリオ後</a:t>
            </a:r>
            <a:r>
              <a:rPr kumimoji="1" lang="ja-JP" altLang="en-US" b="1" dirty="0">
                <a:solidFill>
                  <a:srgbClr val="FF0000"/>
                </a:solidFill>
                <a:latin typeface="ＭＳ 明朝" panose="02020609040205080304" pitchFamily="17" charset="-128"/>
                <a:ea typeface="ＭＳ 明朝" panose="02020609040205080304" pitchFamily="17" charset="-128"/>
              </a:rPr>
              <a:t>症候群では腰痛の</a:t>
            </a:r>
            <a:r>
              <a:rPr lang="ja-JP" altLang="en-US" b="1" dirty="0">
                <a:solidFill>
                  <a:srgbClr val="FF0000"/>
                </a:solidFill>
                <a:latin typeface="ＭＳ 明朝" panose="02020609040205080304" pitchFamily="17" charset="-128"/>
                <a:ea typeface="ＭＳ 明朝" panose="02020609040205080304" pitchFamily="17" charset="-128"/>
              </a:rPr>
              <a:t>発生率が</a:t>
            </a:r>
            <a:r>
              <a:rPr kumimoji="1" lang="ja-JP" altLang="en-US" b="1" dirty="0">
                <a:solidFill>
                  <a:srgbClr val="FF0000"/>
                </a:solidFill>
                <a:latin typeface="ＭＳ 明朝" panose="02020609040205080304" pitchFamily="17" charset="-128"/>
                <a:ea typeface="ＭＳ 明朝" panose="02020609040205080304" pitchFamily="17" charset="-128"/>
              </a:rPr>
              <a:t>高く、利き足や利き腕が痛むので急激に労働能力が落ちる</a:t>
            </a:r>
          </a:p>
        </p:txBody>
      </p:sp>
      <p:pic>
        <p:nvPicPr>
          <p:cNvPr id="1026" name="Picture 2" descr="Your Work Peak Is Earlier Than You Think - The Atlantic">
            <a:extLst>
              <a:ext uri="{FF2B5EF4-FFF2-40B4-BE49-F238E27FC236}">
                <a16:creationId xmlns:a16="http://schemas.microsoft.com/office/drawing/2014/main" id="{68C00E5C-7EF9-F00D-3DB4-44747A3E8AF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58960" y="1896121"/>
            <a:ext cx="3239311" cy="48006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359CB2E6-F7FA-7DC0-CE2D-DE1162E860BC}"/>
              </a:ext>
            </a:extLst>
          </p:cNvPr>
          <p:cNvSpPr txBox="1"/>
          <p:nvPr/>
        </p:nvSpPr>
        <p:spPr>
          <a:xfrm>
            <a:off x="5410358" y="1308527"/>
            <a:ext cx="6526003" cy="369332"/>
          </a:xfrm>
          <a:prstGeom prst="rect">
            <a:avLst/>
          </a:prstGeom>
          <a:noFill/>
        </p:spPr>
        <p:txBody>
          <a:bodyPr wrap="square">
            <a:spAutoFit/>
          </a:bodyPr>
          <a:lstStyle/>
          <a:p>
            <a:pPr algn="just"/>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村上武史</a:t>
            </a:r>
            <a:r>
              <a:rPr lang="ja-JP" altLang="en-US" kern="100" dirty="0">
                <a:latin typeface="ＭＳ 明朝" panose="02020609040205080304" pitchFamily="17" charset="-128"/>
                <a:ea typeface="ＭＳ 明朝" panose="02020609040205080304" pitchFamily="17" charset="-128"/>
                <a:cs typeface="Times New Roman" panose="02020603050405020304" pitchFamily="18" charset="0"/>
              </a:rPr>
              <a:t>ほか：</a:t>
            </a:r>
            <a:r>
              <a:rPr lang="ja-JP" altLang="ja-JP" dirty="0">
                <a:latin typeface="ＭＳ 明朝" panose="02020609040205080304" pitchFamily="17" charset="-128"/>
                <a:ea typeface="ＭＳ 明朝" panose="02020609040205080304" pitchFamily="17" charset="-128"/>
                <a:cs typeface="Times New Roman" panose="02020603050405020304" pitchFamily="18" charset="0"/>
              </a:rPr>
              <a:t>総合リハビリテーション</a:t>
            </a:r>
            <a:r>
              <a:rPr lang="en-US" altLang="ja-JP" dirty="0">
                <a:latin typeface="ＭＳ 明朝" panose="02020609040205080304" pitchFamily="17" charset="-128"/>
                <a:ea typeface="ＭＳ 明朝" panose="02020609040205080304" pitchFamily="17" charset="-128"/>
                <a:cs typeface="Times New Roman" panose="02020603050405020304" pitchFamily="18" charset="0"/>
              </a:rPr>
              <a:t>.50:875-879,2022</a:t>
            </a:r>
            <a:endParaRPr lang="ja-JP" altLang="en-US" dirty="0">
              <a:latin typeface="ＭＳ 明朝" panose="02020609040205080304" pitchFamily="17" charset="-128"/>
              <a:ea typeface="ＭＳ 明朝" panose="02020609040205080304" pitchFamily="17" charset="-128"/>
            </a:endParaRPr>
          </a:p>
        </p:txBody>
      </p:sp>
      <p:sp>
        <p:nvSpPr>
          <p:cNvPr id="7" name="思考の吹き出し: 雲形 6">
            <a:extLst>
              <a:ext uri="{FF2B5EF4-FFF2-40B4-BE49-F238E27FC236}">
                <a16:creationId xmlns:a16="http://schemas.microsoft.com/office/drawing/2014/main" id="{622025CF-E774-2867-EF04-50C54A76E7FD}"/>
              </a:ext>
            </a:extLst>
          </p:cNvPr>
          <p:cNvSpPr/>
          <p:nvPr/>
        </p:nvSpPr>
        <p:spPr>
          <a:xfrm rot="21396006">
            <a:off x="5915348" y="4893979"/>
            <a:ext cx="3708618" cy="1594511"/>
          </a:xfrm>
          <a:prstGeom prst="cloudCallout">
            <a:avLst>
              <a:gd name="adj1" fmla="val -45334"/>
              <a:gd name="adj2" fmla="val -2038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b="1" dirty="0">
                <a:solidFill>
                  <a:schemeClr val="tx1"/>
                </a:solidFill>
                <a:latin typeface="ＭＳ 明朝" panose="02020609040205080304" pitchFamily="17" charset="-128"/>
                <a:ea typeface="ＭＳ 明朝" panose="02020609040205080304" pitchFamily="17" charset="-128"/>
              </a:rPr>
              <a:t>歳のせいにしては急過ぎる</a:t>
            </a:r>
            <a:endParaRPr kumimoji="1" lang="en-US" altLang="ja-JP" sz="2400" b="1" dirty="0">
              <a:solidFill>
                <a:schemeClr val="tx1"/>
              </a:solidFill>
              <a:latin typeface="ＭＳ 明朝" panose="02020609040205080304" pitchFamily="17" charset="-128"/>
              <a:ea typeface="ＭＳ 明朝" panose="02020609040205080304" pitchFamily="17" charset="-128"/>
            </a:endParaRPr>
          </a:p>
        </p:txBody>
      </p:sp>
      <p:pic>
        <p:nvPicPr>
          <p:cNvPr id="2050" name="Picture 2" descr="Navigating Back Pain – Part 2: Who Treats Back Pain?">
            <a:extLst>
              <a:ext uri="{FF2B5EF4-FFF2-40B4-BE49-F238E27FC236}">
                <a16:creationId xmlns:a16="http://schemas.microsoft.com/office/drawing/2014/main" id="{4FBA9837-BB02-C02C-8554-B77E357C974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491" y="1896121"/>
            <a:ext cx="4080386" cy="2680976"/>
          </a:xfrm>
          <a:prstGeom prst="rect">
            <a:avLst/>
          </a:prstGeom>
          <a:noFill/>
          <a:extLst>
            <a:ext uri="{909E8E84-426E-40DD-AFC4-6F175D3DCCD1}">
              <a14:hiddenFill xmlns:a14="http://schemas.microsoft.com/office/drawing/2010/main">
                <a:solidFill>
                  <a:srgbClr val="FFFFFF"/>
                </a:solidFill>
              </a14:hiddenFill>
            </a:ext>
          </a:extLst>
        </p:spPr>
      </p:pic>
      <p:sp>
        <p:nvSpPr>
          <p:cNvPr id="3" name="思考の吹き出し: 雲形 2">
            <a:extLst>
              <a:ext uri="{FF2B5EF4-FFF2-40B4-BE49-F238E27FC236}">
                <a16:creationId xmlns:a16="http://schemas.microsoft.com/office/drawing/2014/main" id="{C4321F3C-811A-5C48-CFBA-EC19842D82D1}"/>
              </a:ext>
            </a:extLst>
          </p:cNvPr>
          <p:cNvSpPr/>
          <p:nvPr/>
        </p:nvSpPr>
        <p:spPr>
          <a:xfrm rot="21396006">
            <a:off x="87423" y="3298139"/>
            <a:ext cx="2872076" cy="2436799"/>
          </a:xfrm>
          <a:prstGeom prst="cloudCallout">
            <a:avLst>
              <a:gd name="adj1" fmla="val -12217"/>
              <a:gd name="adj2" fmla="val -695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b="1" dirty="0">
                <a:solidFill>
                  <a:schemeClr val="tx1"/>
                </a:solidFill>
                <a:latin typeface="ＭＳ 明朝" panose="02020609040205080304" pitchFamily="17" charset="-128"/>
                <a:ea typeface="ＭＳ 明朝" panose="02020609040205080304" pitchFamily="17" charset="-128"/>
              </a:rPr>
              <a:t>腰痛は歳のせいですよ。</a:t>
            </a:r>
            <a:endParaRPr kumimoji="1" lang="en-US" altLang="ja-JP" sz="2400" b="1" dirty="0">
              <a:solidFill>
                <a:schemeClr val="tx1"/>
              </a:solidFill>
              <a:latin typeface="ＭＳ 明朝" panose="02020609040205080304" pitchFamily="17" charset="-128"/>
              <a:ea typeface="ＭＳ 明朝" panose="02020609040205080304" pitchFamily="17" charset="-128"/>
            </a:endParaRPr>
          </a:p>
          <a:p>
            <a:pPr algn="just"/>
            <a:r>
              <a:rPr kumimoji="1" lang="ja-JP" altLang="en-US" sz="2400" b="1" dirty="0">
                <a:solidFill>
                  <a:schemeClr val="tx1"/>
                </a:solidFill>
                <a:latin typeface="ＭＳ 明朝" panose="02020609040205080304" pitchFamily="17" charset="-128"/>
                <a:ea typeface="ＭＳ 明朝" panose="02020609040205080304" pitchFamily="17" charset="-128"/>
              </a:rPr>
              <a:t>湿布出しときますね</a:t>
            </a:r>
            <a:endParaRPr kumimoji="1" lang="en-US" altLang="ja-JP" sz="2400" b="1" dirty="0">
              <a:solidFill>
                <a:schemeClr val="tx1"/>
              </a:solidFill>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BF7AC67D-7214-A3C1-0122-D2843A4BA0C4}"/>
              </a:ext>
            </a:extLst>
          </p:cNvPr>
          <p:cNvSpPr txBox="1"/>
          <p:nvPr/>
        </p:nvSpPr>
        <p:spPr>
          <a:xfrm>
            <a:off x="7164588" y="1884981"/>
            <a:ext cx="4938921" cy="2800767"/>
          </a:xfrm>
          <a:prstGeom prst="rect">
            <a:avLst/>
          </a:prstGeom>
          <a:noFill/>
        </p:spPr>
        <p:txBody>
          <a:bodyPr wrap="square">
            <a:spAutoFit/>
          </a:bodyPr>
          <a:lstStyle/>
          <a:p>
            <a:pPr algn="just"/>
            <a:r>
              <a:rPr lang="ja-JP" alt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rPr>
              <a:t>産業医科大学ではポリオ検診を行っている</a:t>
            </a:r>
            <a:r>
              <a:rPr lang="ja-JP" altLang="en-US" sz="24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alt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rPr>
              <a:t>2019</a:t>
            </a:r>
            <a:r>
              <a:rPr lang="ja-JP" alt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rPr>
              <a:t>年に参加したポリオ罹患者の</a:t>
            </a:r>
            <a:r>
              <a:rPr lang="ja-JP" altLang="ja-JP" sz="28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平均年齢は</a:t>
            </a:r>
            <a:r>
              <a:rPr lang="en-US" altLang="ja-JP" sz="28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68</a:t>
            </a:r>
            <a:r>
              <a:rPr lang="ja-JP" altLang="ja-JP" sz="28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8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5.9</a:t>
            </a:r>
            <a:r>
              <a:rPr lang="ja-JP" altLang="ja-JP" sz="28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歳</a:t>
            </a:r>
            <a:endParaRPr lang="en-US" altLang="ja-JP" sz="28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8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腰痛</a:t>
            </a:r>
            <a:r>
              <a:rPr lang="ja-JP" altLang="en-US" sz="28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を訴えた割合</a:t>
            </a:r>
            <a:r>
              <a:rPr lang="ja-JP" altLang="ja-JP" sz="28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は</a:t>
            </a:r>
            <a:r>
              <a:rPr lang="en-US" altLang="ja-JP" sz="28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72.7%</a:t>
            </a:r>
          </a:p>
          <a:p>
            <a:pPr algn="just"/>
            <a:r>
              <a:rPr lang="ja-JP" alt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rPr>
              <a:t>と高値であり</a:t>
            </a:r>
            <a:r>
              <a:rPr lang="en-US" alt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rPr>
              <a:t>健常高齢者より腰痛の割合高かった。</a:t>
            </a:r>
          </a:p>
        </p:txBody>
      </p:sp>
    </p:spTree>
    <p:extLst>
      <p:ext uri="{BB962C8B-B14F-4D97-AF65-F5344CB8AC3E}">
        <p14:creationId xmlns:p14="http://schemas.microsoft.com/office/powerpoint/2010/main" val="213340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7C8074-385A-14C7-75D8-71376CF8FCE0}"/>
              </a:ext>
            </a:extLst>
          </p:cNvPr>
          <p:cNvSpPr>
            <a:spLocks noGrp="1"/>
          </p:cNvSpPr>
          <p:nvPr>
            <p:ph type="title"/>
          </p:nvPr>
        </p:nvSpPr>
        <p:spPr>
          <a:xfrm>
            <a:off x="1" y="-14473"/>
            <a:ext cx="12230910" cy="1325563"/>
          </a:xfrm>
        </p:spPr>
        <p:txBody>
          <a:bodyPr>
            <a:normAutofit fontScale="90000"/>
          </a:bodyPr>
          <a:lstStyle/>
          <a:p>
            <a:r>
              <a:rPr lang="ja-JP" altLang="en-US" b="1" dirty="0">
                <a:solidFill>
                  <a:srgbClr val="FF0000"/>
                </a:solidFill>
                <a:latin typeface="ＭＳ 明朝" panose="02020609040205080304" pitchFamily="17" charset="-128"/>
                <a:ea typeface="ＭＳ 明朝" panose="02020609040205080304" pitchFamily="17" charset="-128"/>
              </a:rPr>
              <a:t>ポリオ後症候群患者は</a:t>
            </a:r>
            <a:r>
              <a:rPr kumimoji="1" lang="ja-JP" altLang="en-US" b="1" dirty="0">
                <a:solidFill>
                  <a:srgbClr val="FF0000"/>
                </a:solidFill>
                <a:latin typeface="ＭＳ 明朝" panose="02020609040205080304" pitchFamily="17" charset="-128"/>
                <a:ea typeface="ＭＳ 明朝" panose="02020609040205080304" pitchFamily="17" charset="-128"/>
              </a:rPr>
              <a:t>今まで社会参加する習慣が少なく、努力家が多いので自分から他人を頼らない</a:t>
            </a:r>
          </a:p>
        </p:txBody>
      </p:sp>
      <p:pic>
        <p:nvPicPr>
          <p:cNvPr id="1030" name="Picture 6" descr="4,001 Pediatric Physical Therapy Stock Photos, Pictures &amp; Royalty-Free  Images - iStock">
            <a:extLst>
              <a:ext uri="{FF2B5EF4-FFF2-40B4-BE49-F238E27FC236}">
                <a16:creationId xmlns:a16="http://schemas.microsoft.com/office/drawing/2014/main" id="{195DFA68-B426-43D8-D044-2E081EC72C8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20376" y="1721419"/>
            <a:ext cx="3382088" cy="337025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2CA4A09F-3A60-1E42-FE07-598B38F1D44C}"/>
              </a:ext>
            </a:extLst>
          </p:cNvPr>
          <p:cNvSpPr txBox="1"/>
          <p:nvPr/>
        </p:nvSpPr>
        <p:spPr>
          <a:xfrm>
            <a:off x="3978612" y="1352087"/>
            <a:ext cx="7840496" cy="369332"/>
          </a:xfrm>
          <a:prstGeom prst="rect">
            <a:avLst/>
          </a:prstGeom>
          <a:noFill/>
        </p:spPr>
        <p:txBody>
          <a:bodyPr wrap="square">
            <a:spAutoFit/>
          </a:bodyPr>
          <a:lstStyle/>
          <a:p>
            <a:pPr algn="just"/>
            <a:r>
              <a:rPr lang="ja-JP" altLang="ja-JP" kern="100" dirty="0">
                <a:latin typeface="游明朝" panose="02020400000000000000" pitchFamily="18" charset="-128"/>
                <a:ea typeface="ＭＳ 明朝" panose="02020609040205080304" pitchFamily="17" charset="-128"/>
                <a:cs typeface="Times New Roman" panose="02020603050405020304" pitchFamily="18" charset="0"/>
              </a:rPr>
              <a:t>佐伯覚</a:t>
            </a:r>
            <a:r>
              <a:rPr lang="en-US" altLang="ja-JP" kern="100" dirty="0">
                <a:latin typeface="游明朝" panose="02020400000000000000" pitchFamily="18" charset="-128"/>
                <a:ea typeface="ＭＳ 明朝" panose="02020609040205080304" pitchFamily="17" charset="-128"/>
                <a:cs typeface="Times New Roman" panose="02020603050405020304" pitchFamily="18" charset="0"/>
              </a:rPr>
              <a:t>(</a:t>
            </a:r>
            <a:r>
              <a:rPr lang="ja-JP" altLang="en-US" kern="100" dirty="0">
                <a:latin typeface="游明朝" panose="02020400000000000000" pitchFamily="18" charset="-128"/>
                <a:ea typeface="ＭＳ 明朝" panose="02020609040205080304" pitchFamily="17" charset="-128"/>
                <a:cs typeface="Times New Roman" panose="02020603050405020304" pitchFamily="18" charset="0"/>
              </a:rPr>
              <a:t>産業医科大学）ほか：</a:t>
            </a:r>
            <a:r>
              <a:rPr lang="ja-JP" altLang="ja-JP" dirty="0">
                <a:ea typeface="ＭＳ 明朝" panose="02020609040205080304" pitchFamily="17" charset="-128"/>
                <a:cs typeface="Times New Roman" panose="02020603050405020304" pitchFamily="18" charset="0"/>
              </a:rPr>
              <a:t>日本職業・災害医学会会誌</a:t>
            </a:r>
            <a:r>
              <a:rPr lang="ja-JP" altLang="en-US" dirty="0">
                <a:ea typeface="ＭＳ 明朝" panose="02020609040205080304" pitchFamily="17" charset="-128"/>
                <a:cs typeface="Times New Roman" panose="02020603050405020304" pitchFamily="18" charset="0"/>
              </a:rPr>
              <a:t>：</a:t>
            </a:r>
            <a:r>
              <a:rPr lang="en-US" altLang="ja-JP" dirty="0">
                <a:ea typeface="ＭＳ 明朝" panose="02020609040205080304" pitchFamily="17" charset="-128"/>
                <a:cs typeface="Times New Roman" panose="02020603050405020304" pitchFamily="18" charset="0"/>
              </a:rPr>
              <a:t>59.73-77,2011.</a:t>
            </a:r>
            <a:endParaRPr lang="ja-JP" altLang="en-US" dirty="0"/>
          </a:p>
        </p:txBody>
      </p:sp>
      <p:pic>
        <p:nvPicPr>
          <p:cNvPr id="3" name="Picture 2" descr="4,264 Wife Advice Photos - Free &amp; Royalty-Free Stock Photos from Dreamstime">
            <a:extLst>
              <a:ext uri="{FF2B5EF4-FFF2-40B4-BE49-F238E27FC236}">
                <a16:creationId xmlns:a16="http://schemas.microsoft.com/office/drawing/2014/main" id="{E0A8ECE3-1502-2189-CCDB-99C77C5D86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6932" y="1845759"/>
            <a:ext cx="5144657" cy="3427628"/>
          </a:xfrm>
          <a:prstGeom prst="rect">
            <a:avLst/>
          </a:prstGeom>
          <a:noFill/>
          <a:extLst>
            <a:ext uri="{909E8E84-426E-40DD-AFC4-6F175D3DCCD1}">
              <a14:hiddenFill xmlns:a14="http://schemas.microsoft.com/office/drawing/2010/main">
                <a:solidFill>
                  <a:srgbClr val="FFFFFF"/>
                </a:solidFill>
              </a14:hiddenFill>
            </a:ext>
          </a:extLst>
        </p:spPr>
      </p:pic>
      <p:sp>
        <p:nvSpPr>
          <p:cNvPr id="4" name="思考の吹き出し: 雲形 3">
            <a:extLst>
              <a:ext uri="{FF2B5EF4-FFF2-40B4-BE49-F238E27FC236}">
                <a16:creationId xmlns:a16="http://schemas.microsoft.com/office/drawing/2014/main" id="{9741DC9C-752B-0EE4-9338-8EA3FE7B0F73}"/>
              </a:ext>
            </a:extLst>
          </p:cNvPr>
          <p:cNvSpPr/>
          <p:nvPr/>
        </p:nvSpPr>
        <p:spPr>
          <a:xfrm rot="21396006">
            <a:off x="6380222" y="3200257"/>
            <a:ext cx="3960938" cy="2145896"/>
          </a:xfrm>
          <a:prstGeom prst="cloudCallout">
            <a:avLst>
              <a:gd name="adj1" fmla="val 10149"/>
              <a:gd name="adj2" fmla="val -644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000" b="1" dirty="0">
                <a:solidFill>
                  <a:schemeClr val="tx1"/>
                </a:solidFill>
                <a:latin typeface="ＭＳ 明朝" panose="02020609040205080304" pitchFamily="17" charset="-128"/>
                <a:ea typeface="ＭＳ 明朝" panose="02020609040205080304" pitchFamily="17" charset="-128"/>
              </a:rPr>
              <a:t>ポリオ</a:t>
            </a:r>
            <a:r>
              <a:rPr kumimoji="1" lang="ja-JP" altLang="en-US" sz="2000" b="1" dirty="0">
                <a:solidFill>
                  <a:schemeClr val="tx1"/>
                </a:solidFill>
                <a:latin typeface="ＭＳ 明朝" panose="02020609040205080304" pitchFamily="17" charset="-128"/>
                <a:ea typeface="ＭＳ 明朝" panose="02020609040205080304" pitchFamily="17" charset="-128"/>
              </a:rPr>
              <a:t>の症状は</a:t>
            </a:r>
            <a:r>
              <a:rPr lang="en-US" altLang="ja-JP" sz="2000" b="1" dirty="0">
                <a:solidFill>
                  <a:schemeClr val="tx1"/>
                </a:solidFill>
                <a:latin typeface="ＭＳ 明朝" panose="02020609040205080304" pitchFamily="17" charset="-128"/>
                <a:ea typeface="ＭＳ 明朝" panose="02020609040205080304" pitchFamily="17" charset="-128"/>
              </a:rPr>
              <a:t>15</a:t>
            </a:r>
            <a:r>
              <a:rPr lang="ja-JP" altLang="en-US" sz="2000" b="1" dirty="0">
                <a:solidFill>
                  <a:schemeClr val="tx1"/>
                </a:solidFill>
                <a:latin typeface="ＭＳ 明朝" panose="02020609040205080304" pitchFamily="17" charset="-128"/>
                <a:ea typeface="ＭＳ 明朝" panose="02020609040205080304" pitchFamily="17" charset="-128"/>
              </a:rPr>
              <a:t>年後に再発するら</a:t>
            </a:r>
            <a:r>
              <a:rPr kumimoji="1" lang="ja-JP" altLang="en-US" sz="2000" b="1" dirty="0">
                <a:solidFill>
                  <a:schemeClr val="tx1"/>
                </a:solidFill>
                <a:latin typeface="ＭＳ 明朝" panose="02020609040205080304" pitchFamily="17" charset="-128"/>
                <a:ea typeface="ＭＳ 明朝" panose="02020609040205080304" pitchFamily="17" charset="-128"/>
              </a:rPr>
              <a:t>しいわよ。そろそろ病院に行って調べてもらいましょう</a:t>
            </a:r>
            <a:endParaRPr kumimoji="1" lang="en-US" altLang="ja-JP" sz="2000" b="1" dirty="0">
              <a:solidFill>
                <a:schemeClr val="tx1"/>
              </a:solidFill>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0395D06E-FBF0-E4C7-ED84-72DB33695348}"/>
              </a:ext>
            </a:extLst>
          </p:cNvPr>
          <p:cNvSpPr txBox="1"/>
          <p:nvPr/>
        </p:nvSpPr>
        <p:spPr>
          <a:xfrm>
            <a:off x="10301588" y="2074200"/>
            <a:ext cx="1909867" cy="1938992"/>
          </a:xfrm>
          <a:prstGeom prst="rect">
            <a:avLst/>
          </a:prstGeom>
          <a:noFill/>
        </p:spPr>
        <p:txBody>
          <a:bodyPr wrap="square">
            <a:spAutoFit/>
          </a:bodyPr>
          <a:lstStyle/>
          <a:p>
            <a:r>
              <a:rPr kumimoji="1" lang="ja-JP" altLang="en-US" sz="2400" dirty="0">
                <a:latin typeface="ＭＳ 明朝" panose="02020609040205080304" pitchFamily="17" charset="-128"/>
                <a:ea typeface="ＭＳ 明朝" panose="02020609040205080304" pitchFamily="17" charset="-128"/>
              </a:rPr>
              <a:t>ポリオだったことを知っている人が受診を勧め</a:t>
            </a:r>
            <a:r>
              <a:rPr lang="ja-JP" altLang="en-US" sz="2400" dirty="0">
                <a:latin typeface="ＭＳ 明朝" panose="02020609040205080304" pitchFamily="17" charset="-128"/>
                <a:ea typeface="ＭＳ 明朝" panose="02020609040205080304" pitchFamily="17" charset="-128"/>
              </a:rPr>
              <a:t>よう</a:t>
            </a:r>
          </a:p>
        </p:txBody>
      </p:sp>
      <p:cxnSp>
        <p:nvCxnSpPr>
          <p:cNvPr id="12" name="直線矢印コネクタ 11">
            <a:extLst>
              <a:ext uri="{FF2B5EF4-FFF2-40B4-BE49-F238E27FC236}">
                <a16:creationId xmlns:a16="http://schemas.microsoft.com/office/drawing/2014/main" id="{2F71FE84-C1DF-1AF2-86D2-2E54D8F44938}"/>
              </a:ext>
            </a:extLst>
          </p:cNvPr>
          <p:cNvCxnSpPr/>
          <p:nvPr/>
        </p:nvCxnSpPr>
        <p:spPr>
          <a:xfrm>
            <a:off x="3978612" y="2938749"/>
            <a:ext cx="10797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184DA879-7C44-BC63-B006-05AF457EA781}"/>
              </a:ext>
            </a:extLst>
          </p:cNvPr>
          <p:cNvSpPr txBox="1"/>
          <p:nvPr/>
        </p:nvSpPr>
        <p:spPr>
          <a:xfrm>
            <a:off x="4070109" y="2452205"/>
            <a:ext cx="919177" cy="369332"/>
          </a:xfrm>
          <a:prstGeom prst="rect">
            <a:avLst/>
          </a:prstGeom>
          <a:solidFill>
            <a:schemeClr val="bg1"/>
          </a:solidFill>
        </p:spPr>
        <p:txBody>
          <a:bodyPr wrap="square" rtlCol="0">
            <a:spAutoFit/>
          </a:bodyPr>
          <a:lstStyle/>
          <a:p>
            <a:r>
              <a:rPr kumimoji="1" lang="en-US" altLang="ja-JP" dirty="0">
                <a:latin typeface="ＭＳ 明朝" panose="02020609040205080304" pitchFamily="17" charset="-128"/>
                <a:ea typeface="ＭＳ 明朝" panose="02020609040205080304" pitchFamily="17" charset="-128"/>
              </a:rPr>
              <a:t>15</a:t>
            </a:r>
            <a:r>
              <a:rPr kumimoji="1" lang="ja-JP" altLang="en-US" dirty="0">
                <a:latin typeface="ＭＳ 明朝" panose="02020609040205080304" pitchFamily="17" charset="-128"/>
                <a:ea typeface="ＭＳ 明朝" panose="02020609040205080304" pitchFamily="17" charset="-128"/>
              </a:rPr>
              <a:t>年後</a:t>
            </a:r>
            <a:endParaRPr kumimoji="1" lang="en-US" altLang="ja-JP" dirty="0">
              <a:latin typeface="ＭＳ 明朝" panose="02020609040205080304" pitchFamily="17" charset="-128"/>
              <a:ea typeface="ＭＳ 明朝" panose="02020609040205080304" pitchFamily="17" charset="-128"/>
            </a:endParaRPr>
          </a:p>
        </p:txBody>
      </p:sp>
      <p:sp>
        <p:nvSpPr>
          <p:cNvPr id="14" name="テキスト ボックス 13">
            <a:extLst>
              <a:ext uri="{FF2B5EF4-FFF2-40B4-BE49-F238E27FC236}">
                <a16:creationId xmlns:a16="http://schemas.microsoft.com/office/drawing/2014/main" id="{AD34296C-279E-B491-F4DE-57DF68204408}"/>
              </a:ext>
            </a:extLst>
          </p:cNvPr>
          <p:cNvSpPr txBox="1"/>
          <p:nvPr/>
        </p:nvSpPr>
        <p:spPr>
          <a:xfrm>
            <a:off x="1556115" y="3918029"/>
            <a:ext cx="3073787" cy="1015663"/>
          </a:xfrm>
          <a:prstGeom prst="rect">
            <a:avLst/>
          </a:prstGeom>
          <a:solidFill>
            <a:schemeClr val="bg1"/>
          </a:solidFill>
        </p:spPr>
        <p:txBody>
          <a:bodyPr wrap="square" rtlCol="0">
            <a:spAutoFit/>
          </a:bodyPr>
          <a:lstStyle/>
          <a:p>
            <a:r>
              <a:rPr kumimoji="1" lang="ja-JP" altLang="en-US" sz="2000" dirty="0">
                <a:latin typeface="ＭＳ 明朝" panose="02020609040205080304" pitchFamily="17" charset="-128"/>
                <a:ea typeface="ＭＳ 明朝" panose="02020609040205080304" pitchFamily="17" charset="-128"/>
              </a:rPr>
              <a:t>努力する癖がついているから少々のことで</a:t>
            </a:r>
            <a:r>
              <a:rPr lang="ja-JP" altLang="en-US"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活動を止める」と言わない</a:t>
            </a:r>
            <a:endParaRPr kumimoji="1" lang="en-US" altLang="ja-JP" dirty="0">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2F1E74AB-B04F-E693-7960-0CF900B07355}"/>
              </a:ext>
            </a:extLst>
          </p:cNvPr>
          <p:cNvSpPr txBox="1"/>
          <p:nvPr/>
        </p:nvSpPr>
        <p:spPr>
          <a:xfrm flipH="1">
            <a:off x="184824" y="5407989"/>
            <a:ext cx="11906656" cy="1292662"/>
          </a:xfrm>
          <a:prstGeom prst="rect">
            <a:avLst/>
          </a:prstGeom>
          <a:noFill/>
        </p:spPr>
        <p:txBody>
          <a:bodyPr wrap="square" rtlCol="0">
            <a:spAutoFit/>
          </a:bodyPr>
          <a:lstStyle/>
          <a:p>
            <a:r>
              <a:rPr lang="ja-JP" altLang="en-US" sz="2600" dirty="0">
                <a:latin typeface="ＭＳ 明朝" panose="02020609040205080304" pitchFamily="17" charset="-128"/>
                <a:ea typeface="ＭＳ 明朝" panose="02020609040205080304" pitchFamily="17" charset="-128"/>
              </a:rPr>
              <a:t>ポリオ後症候群の治療法（</a:t>
            </a:r>
            <a:r>
              <a:rPr lang="en-US" altLang="ja-JP" sz="2600" dirty="0">
                <a:latin typeface="ＭＳ 明朝" panose="02020609040205080304" pitchFamily="17" charset="-128"/>
                <a:ea typeface="ＭＳ 明朝" panose="02020609040205080304" pitchFamily="17" charset="-128"/>
              </a:rPr>
              <a:t>NHS</a:t>
            </a:r>
            <a:r>
              <a:rPr lang="ja-JP" altLang="en-US" sz="2600" dirty="0">
                <a:latin typeface="ＭＳ 明朝" panose="02020609040205080304" pitchFamily="17" charset="-128"/>
                <a:ea typeface="ＭＳ 明朝" panose="02020609040205080304" pitchFamily="17" charset="-128"/>
              </a:rPr>
              <a:t>：英国国営医療サービス事業）</a:t>
            </a:r>
            <a:endParaRPr lang="en-US" altLang="ja-JP" sz="2600" dirty="0">
              <a:latin typeface="ＭＳ 明朝" panose="02020609040205080304" pitchFamily="17" charset="-128"/>
              <a:ea typeface="ＭＳ 明朝" panose="02020609040205080304" pitchFamily="17" charset="-128"/>
            </a:endParaRPr>
          </a:p>
          <a:p>
            <a:r>
              <a:rPr kumimoji="1" lang="ja-JP" altLang="en-US" sz="2600" dirty="0">
                <a:latin typeface="ＭＳ 明朝" panose="02020609040205080304" pitchFamily="17" charset="-128"/>
                <a:ea typeface="ＭＳ 明朝" panose="02020609040205080304" pitchFamily="17" charset="-128"/>
              </a:rPr>
              <a:t>･</a:t>
            </a:r>
            <a:r>
              <a:rPr kumimoji="1" lang="ja-JP" altLang="en-US" sz="2600" b="1" dirty="0">
                <a:solidFill>
                  <a:srgbClr val="FF0000"/>
                </a:solidFill>
                <a:latin typeface="ＭＳ 明朝" panose="02020609040205080304" pitchFamily="17" charset="-128"/>
                <a:ea typeface="ＭＳ 明朝" panose="02020609040205080304" pitchFamily="17" charset="-128"/>
              </a:rPr>
              <a:t>疲労する前に活動を止める</a:t>
            </a:r>
            <a:r>
              <a:rPr kumimoji="1" lang="ja-JP" altLang="en-US" sz="2600" dirty="0">
                <a:latin typeface="ＭＳ 明朝" panose="02020609040205080304" pitchFamily="17" charset="-128"/>
                <a:ea typeface="ＭＳ 明朝" panose="02020609040205080304" pitchFamily="17" charset="-128"/>
              </a:rPr>
              <a:t>習慣を身につける。･</a:t>
            </a:r>
            <a:r>
              <a:rPr kumimoji="1" lang="ja-JP" altLang="en-US" sz="2600" b="1" dirty="0">
                <a:solidFill>
                  <a:srgbClr val="FF0000"/>
                </a:solidFill>
                <a:latin typeface="ＭＳ 明朝" panose="02020609040205080304" pitchFamily="17" charset="-128"/>
                <a:ea typeface="ＭＳ 明朝" panose="02020609040205080304" pitchFamily="17" charset="-128"/>
              </a:rPr>
              <a:t>杖や車いす</a:t>
            </a:r>
            <a:r>
              <a:rPr kumimoji="1" lang="ja-JP" altLang="en-US" sz="2600" dirty="0">
                <a:latin typeface="ＭＳ 明朝" panose="02020609040205080304" pitchFamily="17" charset="-128"/>
                <a:ea typeface="ＭＳ 明朝" panose="02020609040205080304" pitchFamily="17" charset="-128"/>
              </a:rPr>
              <a:t>等を使う。</a:t>
            </a:r>
            <a:endParaRPr kumimoji="1" lang="en-US" altLang="ja-JP" sz="2600" dirty="0">
              <a:latin typeface="ＭＳ 明朝" panose="02020609040205080304" pitchFamily="17" charset="-128"/>
              <a:ea typeface="ＭＳ 明朝" panose="02020609040205080304" pitchFamily="17" charset="-128"/>
            </a:endParaRPr>
          </a:p>
          <a:p>
            <a:r>
              <a:rPr kumimoji="1" lang="ja-JP" altLang="en-US" sz="2600" dirty="0">
                <a:latin typeface="ＭＳ 明朝" panose="02020609040205080304" pitchFamily="17" charset="-128"/>
                <a:ea typeface="ＭＳ 明朝" panose="02020609040205080304" pitchFamily="17" charset="-128"/>
              </a:rPr>
              <a:t>･</a:t>
            </a:r>
            <a:r>
              <a:rPr kumimoji="1" lang="ja-JP" altLang="en-US" sz="2600" b="1" dirty="0">
                <a:solidFill>
                  <a:srgbClr val="FF0000"/>
                </a:solidFill>
                <a:latin typeface="ＭＳ 明朝" panose="02020609040205080304" pitchFamily="17" charset="-128"/>
                <a:ea typeface="ＭＳ 明朝" panose="02020609040205080304" pitchFamily="17" charset="-128"/>
              </a:rPr>
              <a:t>体重管理</a:t>
            </a:r>
            <a:r>
              <a:rPr kumimoji="1" lang="ja-JP" altLang="en-US" sz="2600" dirty="0">
                <a:latin typeface="ＭＳ 明朝" panose="02020609040205080304" pitchFamily="17" charset="-128"/>
                <a:ea typeface="ＭＳ 明朝" panose="02020609040205080304" pitchFamily="17" charset="-128"/>
              </a:rPr>
              <a:t>。</a:t>
            </a:r>
            <a:r>
              <a:rPr lang="ja-JP" altLang="en-US" sz="2600" dirty="0">
                <a:latin typeface="ＭＳ 明朝" panose="02020609040205080304" pitchFamily="17" charset="-128"/>
                <a:ea typeface="ＭＳ 明朝" panose="02020609040205080304" pitchFamily="17" charset="-128"/>
              </a:rPr>
              <a:t>･</a:t>
            </a:r>
            <a:r>
              <a:rPr lang="ja-JP" altLang="en-US" sz="2600" b="1" dirty="0">
                <a:solidFill>
                  <a:srgbClr val="FF0000"/>
                </a:solidFill>
                <a:latin typeface="ＭＳ 明朝" panose="02020609040205080304" pitchFamily="17" charset="-128"/>
                <a:ea typeface="ＭＳ 明朝" panose="02020609040205080304" pitchFamily="17" charset="-128"/>
              </a:rPr>
              <a:t>消炎鎮痛剤</a:t>
            </a:r>
            <a:r>
              <a:rPr lang="ja-JP" altLang="en-US" sz="2600" dirty="0">
                <a:latin typeface="ＭＳ 明朝" panose="02020609040205080304" pitchFamily="17" charset="-128"/>
                <a:ea typeface="ＭＳ 明朝" panose="02020609040205080304" pitchFamily="17" charset="-128"/>
              </a:rPr>
              <a:t>の服用　･トリガーポイント</a:t>
            </a:r>
            <a:r>
              <a:rPr lang="ja-JP" altLang="en-US" sz="2600" b="1" dirty="0">
                <a:solidFill>
                  <a:srgbClr val="FF0000"/>
                </a:solidFill>
                <a:latin typeface="ＭＳ 明朝" panose="02020609040205080304" pitchFamily="17" charset="-128"/>
                <a:ea typeface="ＭＳ 明朝" panose="02020609040205080304" pitchFamily="17" charset="-128"/>
              </a:rPr>
              <a:t>注射</a:t>
            </a:r>
            <a:r>
              <a:rPr lang="ja-JP" altLang="en-US" sz="2600" dirty="0">
                <a:latin typeface="ＭＳ 明朝" panose="02020609040205080304" pitchFamily="17" charset="-128"/>
                <a:ea typeface="ＭＳ 明朝" panose="02020609040205080304" pitchFamily="17" charset="-128"/>
              </a:rPr>
              <a:t>　･</a:t>
            </a:r>
            <a:r>
              <a:rPr lang="ja-JP" altLang="en-US" sz="2600" b="1" dirty="0">
                <a:solidFill>
                  <a:srgbClr val="FF0000"/>
                </a:solidFill>
                <a:latin typeface="ＭＳ 明朝" panose="02020609040205080304" pitchFamily="17" charset="-128"/>
                <a:ea typeface="ＭＳ 明朝" panose="02020609040205080304" pitchFamily="17" charset="-128"/>
              </a:rPr>
              <a:t>ストレッチ</a:t>
            </a:r>
            <a:r>
              <a:rPr lang="ja-JP" altLang="en-US" sz="2600" dirty="0">
                <a:latin typeface="ＭＳ 明朝" panose="02020609040205080304" pitchFamily="17" charset="-128"/>
                <a:ea typeface="ＭＳ 明朝" panose="02020609040205080304" pitchFamily="17" charset="-128"/>
              </a:rPr>
              <a:t>ング</a:t>
            </a:r>
            <a:endParaRPr kumimoji="1" lang="ja-JP" altLang="en-US" sz="2600" dirty="0">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D704A86A-A80E-741D-CA60-CE716A238CF5}"/>
              </a:ext>
            </a:extLst>
          </p:cNvPr>
          <p:cNvSpPr txBox="1"/>
          <p:nvPr/>
        </p:nvSpPr>
        <p:spPr>
          <a:xfrm>
            <a:off x="10282133" y="5487986"/>
            <a:ext cx="1909867" cy="276999"/>
          </a:xfrm>
          <a:prstGeom prst="rect">
            <a:avLst/>
          </a:prstGeom>
          <a:noFill/>
        </p:spPr>
        <p:txBody>
          <a:bodyPr wrap="square">
            <a:spAutoFit/>
          </a:bodyPr>
          <a:lstStyle/>
          <a:p>
            <a:r>
              <a:rPr lang="ja-JP" altLang="en-US" sz="1200" dirty="0">
                <a:solidFill>
                  <a:srgbClr val="242424"/>
                </a:solidFill>
                <a:latin typeface="ヒラギノ角ゴ Pro W3"/>
              </a:rPr>
              <a:t>装具は拒否する人が６割</a:t>
            </a:r>
            <a:endParaRPr lang="ja-JP" altLang="en-US" sz="1200" dirty="0"/>
          </a:p>
        </p:txBody>
      </p:sp>
    </p:spTree>
    <p:extLst>
      <p:ext uri="{BB962C8B-B14F-4D97-AF65-F5344CB8AC3E}">
        <p14:creationId xmlns:p14="http://schemas.microsoft.com/office/powerpoint/2010/main" val="4020011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2649</TotalTime>
  <Words>2778</Words>
  <Application>Microsoft Office PowerPoint</Application>
  <PresentationFormat>ワイド画面</PresentationFormat>
  <Paragraphs>143</Paragraphs>
  <Slides>21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ＭＳ 明朝</vt:lpstr>
      <vt:lpstr>ヒラギノ角ゴ Pro W3</vt:lpstr>
      <vt:lpstr>游ゴシック</vt:lpstr>
      <vt:lpstr>游ゴシック Light</vt:lpstr>
      <vt:lpstr>游明朝</vt:lpstr>
      <vt:lpstr>Arial</vt:lpstr>
      <vt:lpstr>Century</vt:lpstr>
      <vt:lpstr>Times New Roman</vt:lpstr>
      <vt:lpstr>Office テーマ</vt:lpstr>
      <vt:lpstr>PowerPoint プレゼンテーション</vt:lpstr>
      <vt:lpstr>①15年以上経って起こる高齢者のポリオ後症候群 ②生ワクチンから感染した若いポリオ患者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ポリオ後症候群では腰痛の発生率が高く、利き足や利き腕が痛むので急激に労働能力が落ちる</vt:lpstr>
      <vt:lpstr>ポリオ後症候群患者は今まで社会参加する習慣が少なく、努力家が多いので自分から他人を頼らない</vt:lpstr>
      <vt:lpstr>親に恩返しするつもりがポリオ後症候群で親の 介護ができなくなった悔しさ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2022年12月に小山万里子様（ポリオの会代表）から戸田にいただいたメールより引用 ポリオの会では生ワクから不活化ポリオワクチンへの切り替えを厚労省などに働きかけていましたが、それが実現する半月前に保育所での二次感染者が出てしまいました。彼自身生ワクチンでポリオになり重度麻痺で大変な生活を送っている30代の会員が、ポリオの会の定例会の時に、一番幼いポリオ患者を抱きしめて、「ごめんなさい。僕が最後のポリオであるはずだったのに。ぼくの力が足りなくて，君をポリオにしてしまった。」と泣きました。皆もらい泣きしました </vt:lpstr>
      <vt:lpstr>ポリオと診断できなかった医師が「お母さんが息子さんの足を踏んだんでしょう」と言った</vt:lpstr>
      <vt:lpstr>まず、野生株による感染を０にしなければ根絶できない。だから安価な生ワクチンの普及は絶対必要！</vt:lpstr>
      <vt:lpstr>日本のポリオ患者をとりまく問題点</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toda</dc:creator>
  <cp:lastModifiedBy>岡松 展明</cp:lastModifiedBy>
  <cp:revision>234</cp:revision>
  <cp:lastPrinted>2022-03-26T07:50:14Z</cp:lastPrinted>
  <dcterms:created xsi:type="dcterms:W3CDTF">2019-02-10T23:15:00Z</dcterms:created>
  <dcterms:modified xsi:type="dcterms:W3CDTF">2023-02-20T05:16:00Z</dcterms:modified>
</cp:coreProperties>
</file>