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45"/>
  </p:notesMasterIdLst>
  <p:handoutMasterIdLst>
    <p:handoutMasterId r:id="rId46"/>
  </p:handoutMasterIdLst>
  <p:sldIdLst>
    <p:sldId id="256" r:id="rId2"/>
    <p:sldId id="312" r:id="rId3"/>
    <p:sldId id="335" r:id="rId4"/>
    <p:sldId id="278" r:id="rId5"/>
    <p:sldId id="279" r:id="rId6"/>
    <p:sldId id="280" r:id="rId7"/>
    <p:sldId id="336" r:id="rId8"/>
    <p:sldId id="257" r:id="rId9"/>
    <p:sldId id="337" r:id="rId10"/>
    <p:sldId id="328" r:id="rId11"/>
    <p:sldId id="258" r:id="rId12"/>
    <p:sldId id="338" r:id="rId13"/>
    <p:sldId id="319" r:id="rId14"/>
    <p:sldId id="329" r:id="rId15"/>
    <p:sldId id="330" r:id="rId16"/>
    <p:sldId id="331" r:id="rId17"/>
    <p:sldId id="332" r:id="rId18"/>
    <p:sldId id="320" r:id="rId19"/>
    <p:sldId id="339" r:id="rId20"/>
    <p:sldId id="340" r:id="rId21"/>
    <p:sldId id="341" r:id="rId22"/>
    <p:sldId id="324" r:id="rId23"/>
    <p:sldId id="342" r:id="rId24"/>
    <p:sldId id="343" r:id="rId25"/>
    <p:sldId id="310" r:id="rId26"/>
    <p:sldId id="293" r:id="rId27"/>
    <p:sldId id="295" r:id="rId28"/>
    <p:sldId id="296" r:id="rId29"/>
    <p:sldId id="261" r:id="rId30"/>
    <p:sldId id="297" r:id="rId31"/>
    <p:sldId id="265" r:id="rId32"/>
    <p:sldId id="298" r:id="rId33"/>
    <p:sldId id="299" r:id="rId34"/>
    <p:sldId id="267" r:id="rId35"/>
    <p:sldId id="333" r:id="rId36"/>
    <p:sldId id="300" r:id="rId37"/>
    <p:sldId id="309" r:id="rId38"/>
    <p:sldId id="303" r:id="rId39"/>
    <p:sldId id="304" r:id="rId40"/>
    <p:sldId id="277" r:id="rId41"/>
    <p:sldId id="305" r:id="rId42"/>
    <p:sldId id="306" r:id="rId43"/>
    <p:sldId id="313" r:id="rId44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99"/>
    <a:srgbClr val="FF0066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2353" autoAdjust="0"/>
  </p:normalViewPr>
  <p:slideViewPr>
    <p:cSldViewPr snapToGrid="0">
      <p:cViewPr varScale="1">
        <p:scale>
          <a:sx n="58" d="100"/>
          <a:sy n="58" d="100"/>
        </p:scale>
        <p:origin x="63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3.svg"/><Relationship Id="rId1" Type="http://schemas.openxmlformats.org/officeDocument/2006/relationships/image" Target="../media/image12.png"/><Relationship Id="rId6" Type="http://schemas.openxmlformats.org/officeDocument/2006/relationships/image" Target="../media/image7.svg"/><Relationship Id="rId5" Type="http://schemas.openxmlformats.org/officeDocument/2006/relationships/image" Target="../media/image1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31368-7614-4BC1-8CD2-000C091255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E0437153-8A11-4451-AF41-934E80390C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altLang="en-US" sz="2800" dirty="0">
              <a:solidFill>
                <a:schemeClr val="tx2"/>
              </a:solidFill>
            </a:rPr>
            <a:t>はじめに</a:t>
          </a:r>
          <a:endParaRPr lang="en-US" sz="2800" dirty="0">
            <a:solidFill>
              <a:schemeClr val="tx2"/>
            </a:solidFill>
          </a:endParaRPr>
        </a:p>
      </dgm:t>
    </dgm:pt>
    <dgm:pt modelId="{1729785C-54D2-40E0-BB6C-71F92AA38743}" type="parTrans" cxnId="{0886FFA2-1422-4441-876E-ACD5B633ED09}">
      <dgm:prSet/>
      <dgm:spPr/>
      <dgm:t>
        <a:bodyPr/>
        <a:lstStyle/>
        <a:p>
          <a:endParaRPr lang="en-US"/>
        </a:p>
      </dgm:t>
    </dgm:pt>
    <dgm:pt modelId="{4CF7F3C4-80D8-4919-B319-EA29495840F3}" type="sibTrans" cxnId="{0886FFA2-1422-4441-876E-ACD5B633ED09}">
      <dgm:prSet/>
      <dgm:spPr/>
      <dgm:t>
        <a:bodyPr/>
        <a:lstStyle/>
        <a:p>
          <a:endParaRPr lang="en-US"/>
        </a:p>
      </dgm:t>
    </dgm:pt>
    <dgm:pt modelId="{BF6C1F44-8389-4ABA-A135-D35376C62C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altLang="en-US" sz="2800" dirty="0"/>
            <a:t>ハラスメント</a:t>
          </a:r>
          <a:endParaRPr lang="en-US" sz="2800" dirty="0"/>
        </a:p>
      </dgm:t>
    </dgm:pt>
    <dgm:pt modelId="{483D4232-C91B-4E90-9315-385EB84616D2}" type="parTrans" cxnId="{78DA203D-4C03-463A-A818-C96AA247BD42}">
      <dgm:prSet/>
      <dgm:spPr/>
      <dgm:t>
        <a:bodyPr/>
        <a:lstStyle/>
        <a:p>
          <a:endParaRPr lang="en-US"/>
        </a:p>
      </dgm:t>
    </dgm:pt>
    <dgm:pt modelId="{0896353E-3261-4ECB-83C3-3A1AB3E3E8FA}" type="sibTrans" cxnId="{78DA203D-4C03-463A-A818-C96AA247BD42}">
      <dgm:prSet/>
      <dgm:spPr/>
      <dgm:t>
        <a:bodyPr/>
        <a:lstStyle/>
        <a:p>
          <a:endParaRPr lang="en-US"/>
        </a:p>
      </dgm:t>
    </dgm:pt>
    <dgm:pt modelId="{B742EF85-4F23-49B4-BC7F-D9263464B0C6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ja-JP" altLang="en-US" sz="2400" dirty="0"/>
            <a:t>ＲＩの青少年保護に関する規定の変遷と要点</a:t>
          </a:r>
          <a:r>
            <a:rPr kumimoji="1" lang="ja-JP" sz="2400" dirty="0"/>
            <a:t>　　　</a:t>
          </a:r>
          <a:endParaRPr lang="en-US" sz="2400" dirty="0"/>
        </a:p>
      </dgm:t>
    </dgm:pt>
    <dgm:pt modelId="{436172A6-759C-41BE-8A2F-77D7944C7F2A}" type="parTrans" cxnId="{167359A3-9207-4A34-87A3-3BBE4A5E8E0C}">
      <dgm:prSet/>
      <dgm:spPr/>
      <dgm:t>
        <a:bodyPr/>
        <a:lstStyle/>
        <a:p>
          <a:endParaRPr lang="en-US"/>
        </a:p>
      </dgm:t>
    </dgm:pt>
    <dgm:pt modelId="{17B2672E-1CF9-40A5-96C9-4B13660ACB58}" type="sibTrans" cxnId="{167359A3-9207-4A34-87A3-3BBE4A5E8E0C}">
      <dgm:prSet/>
      <dgm:spPr/>
      <dgm:t>
        <a:bodyPr/>
        <a:lstStyle/>
        <a:p>
          <a:endParaRPr lang="en-US"/>
        </a:p>
      </dgm:t>
    </dgm:pt>
    <dgm:pt modelId="{03A1A9EF-6F65-4EC2-A42C-AA2EF6ED6597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ja-JP" altLang="en-US" sz="2800" dirty="0">
              <a:solidFill>
                <a:schemeClr val="tx2"/>
              </a:solidFill>
            </a:rPr>
            <a:t>危機管理委員会の現状報告と課題</a:t>
          </a:r>
          <a:r>
            <a:rPr kumimoji="1" lang="ja-JP" sz="2800" dirty="0">
              <a:solidFill>
                <a:schemeClr val="tx2"/>
              </a:solidFill>
            </a:rPr>
            <a:t>　</a:t>
          </a:r>
          <a:endParaRPr lang="en-US" sz="2800" dirty="0">
            <a:solidFill>
              <a:schemeClr val="tx2"/>
            </a:solidFill>
          </a:endParaRPr>
        </a:p>
      </dgm:t>
    </dgm:pt>
    <dgm:pt modelId="{18ADBC8B-198F-49B6-B8DF-EF64B93E944C}" type="parTrans" cxnId="{438445F2-D431-4D39-8D4A-546693770444}">
      <dgm:prSet/>
      <dgm:spPr/>
      <dgm:t>
        <a:bodyPr/>
        <a:lstStyle/>
        <a:p>
          <a:endParaRPr lang="en-US"/>
        </a:p>
      </dgm:t>
    </dgm:pt>
    <dgm:pt modelId="{2DF9ABA2-68D3-4D11-9EFD-93771E533207}" type="sibTrans" cxnId="{438445F2-D431-4D39-8D4A-546693770444}">
      <dgm:prSet/>
      <dgm:spPr/>
      <dgm:t>
        <a:bodyPr/>
        <a:lstStyle/>
        <a:p>
          <a:endParaRPr lang="en-US"/>
        </a:p>
      </dgm:t>
    </dgm:pt>
    <dgm:pt modelId="{9040978D-D439-4814-974E-40B09C782925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ja-JP" altLang="en-US" sz="2800" dirty="0"/>
            <a:t>まとめ</a:t>
          </a:r>
        </a:p>
      </dgm:t>
    </dgm:pt>
    <dgm:pt modelId="{A31CCF83-5253-48CA-80B5-3FF8EF5008C7}" type="parTrans" cxnId="{AF2D7666-B13E-4299-B43F-66CD312B18C7}">
      <dgm:prSet/>
      <dgm:spPr/>
      <dgm:t>
        <a:bodyPr/>
        <a:lstStyle/>
        <a:p>
          <a:endParaRPr kumimoji="1" lang="ja-JP" altLang="en-US"/>
        </a:p>
      </dgm:t>
    </dgm:pt>
    <dgm:pt modelId="{60AAF81F-582A-4070-8539-087299E399F5}" type="sibTrans" cxnId="{AF2D7666-B13E-4299-B43F-66CD312B18C7}">
      <dgm:prSet/>
      <dgm:spPr/>
      <dgm:t>
        <a:bodyPr/>
        <a:lstStyle/>
        <a:p>
          <a:endParaRPr kumimoji="1" lang="ja-JP" altLang="en-US"/>
        </a:p>
      </dgm:t>
    </dgm:pt>
    <dgm:pt modelId="{95B04073-1CD9-450F-A917-63F664326ECF}" type="pres">
      <dgm:prSet presAssocID="{12631368-7614-4BC1-8CD2-000C091255D3}" presName="root" presStyleCnt="0">
        <dgm:presLayoutVars>
          <dgm:dir/>
          <dgm:resizeHandles val="exact"/>
        </dgm:presLayoutVars>
      </dgm:prSet>
      <dgm:spPr/>
    </dgm:pt>
    <dgm:pt modelId="{62373712-F6A9-48EC-97EE-D2B4E1BFF209}" type="pres">
      <dgm:prSet presAssocID="{E0437153-8A11-4451-AF41-934E80390C6A}" presName="compNode" presStyleCnt="0"/>
      <dgm:spPr/>
    </dgm:pt>
    <dgm:pt modelId="{1452A57F-A00D-4BCB-ABC9-4C747C715D5D}" type="pres">
      <dgm:prSet presAssocID="{E0437153-8A11-4451-AF41-934E80390C6A}" presName="bgRect" presStyleLbl="bgShp" presStyleIdx="0" presStyleCnt="5"/>
      <dgm:spPr/>
    </dgm:pt>
    <dgm:pt modelId="{2050749F-4FC1-4B47-B8F1-EF208AB7A059}" type="pres">
      <dgm:prSet presAssocID="{E0437153-8A11-4451-AF41-934E80390C6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対話"/>
        </a:ext>
      </dgm:extLst>
    </dgm:pt>
    <dgm:pt modelId="{8BF72FE4-FFB3-48CF-A34A-A8D268F3E941}" type="pres">
      <dgm:prSet presAssocID="{E0437153-8A11-4451-AF41-934E80390C6A}" presName="spaceRect" presStyleCnt="0"/>
      <dgm:spPr/>
    </dgm:pt>
    <dgm:pt modelId="{D939D120-5594-4FBD-8B41-1DD4712939DB}" type="pres">
      <dgm:prSet presAssocID="{E0437153-8A11-4451-AF41-934E80390C6A}" presName="parTx" presStyleLbl="revTx" presStyleIdx="0" presStyleCnt="5">
        <dgm:presLayoutVars>
          <dgm:chMax val="0"/>
          <dgm:chPref val="0"/>
        </dgm:presLayoutVars>
      </dgm:prSet>
      <dgm:spPr/>
    </dgm:pt>
    <dgm:pt modelId="{043C8AD3-3239-4FDF-A6D7-323B7D851ED4}" type="pres">
      <dgm:prSet presAssocID="{4CF7F3C4-80D8-4919-B319-EA29495840F3}" presName="sibTrans" presStyleCnt="0"/>
      <dgm:spPr/>
    </dgm:pt>
    <dgm:pt modelId="{16C9743B-1F9A-4221-BEB2-C6BCCBEAEDF4}" type="pres">
      <dgm:prSet presAssocID="{BF6C1F44-8389-4ABA-A135-D35376C62C81}" presName="compNode" presStyleCnt="0"/>
      <dgm:spPr/>
    </dgm:pt>
    <dgm:pt modelId="{EDD07FE6-50F7-483C-B271-BCDC7F264DDA}" type="pres">
      <dgm:prSet presAssocID="{BF6C1F44-8389-4ABA-A135-D35376C62C81}" presName="bgRect" presStyleLbl="bgShp" presStyleIdx="1" presStyleCnt="5"/>
      <dgm:spPr/>
    </dgm:pt>
    <dgm:pt modelId="{7BE13D7C-2CB5-4743-977C-13C67EF4EF4C}" type="pres">
      <dgm:prSet presAssocID="{BF6C1F44-8389-4ABA-A135-D35376C62C8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挙手"/>
        </a:ext>
      </dgm:extLst>
    </dgm:pt>
    <dgm:pt modelId="{5E913D9C-FB7A-4549-BDA0-CA7AF1ABC776}" type="pres">
      <dgm:prSet presAssocID="{BF6C1F44-8389-4ABA-A135-D35376C62C81}" presName="spaceRect" presStyleCnt="0"/>
      <dgm:spPr/>
    </dgm:pt>
    <dgm:pt modelId="{6876831B-665B-4F83-8A66-65ADBF26C8C6}" type="pres">
      <dgm:prSet presAssocID="{BF6C1F44-8389-4ABA-A135-D35376C62C81}" presName="parTx" presStyleLbl="revTx" presStyleIdx="1" presStyleCnt="5">
        <dgm:presLayoutVars>
          <dgm:chMax val="0"/>
          <dgm:chPref val="0"/>
        </dgm:presLayoutVars>
      </dgm:prSet>
      <dgm:spPr/>
    </dgm:pt>
    <dgm:pt modelId="{062F0A5E-0170-4109-A7BC-7500D6A9BF95}" type="pres">
      <dgm:prSet presAssocID="{0896353E-3261-4ECB-83C3-3A1AB3E3E8FA}" presName="sibTrans" presStyleCnt="0"/>
      <dgm:spPr/>
    </dgm:pt>
    <dgm:pt modelId="{F979095F-8982-49FA-8E3E-FB3B4AB0B3F7}" type="pres">
      <dgm:prSet presAssocID="{B742EF85-4F23-49B4-BC7F-D9263464B0C6}" presName="compNode" presStyleCnt="0"/>
      <dgm:spPr/>
    </dgm:pt>
    <dgm:pt modelId="{C76CE3C1-F7A7-4802-AEE0-3A6F55927950}" type="pres">
      <dgm:prSet presAssocID="{B742EF85-4F23-49B4-BC7F-D9263464B0C6}" presName="bgRect" presStyleLbl="bgShp" presStyleIdx="2" presStyleCnt="5"/>
      <dgm:spPr/>
    </dgm:pt>
    <dgm:pt modelId="{314AC8B6-2022-4426-99AE-82F2F9D51C96}" type="pres">
      <dgm:prSet presAssocID="{B742EF85-4F23-49B4-BC7F-D9263464B0C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カスタマー レビュー (RTL)"/>
        </a:ext>
      </dgm:extLst>
    </dgm:pt>
    <dgm:pt modelId="{78679F82-F41B-4D22-8F84-47F3C437E152}" type="pres">
      <dgm:prSet presAssocID="{B742EF85-4F23-49B4-BC7F-D9263464B0C6}" presName="spaceRect" presStyleCnt="0"/>
      <dgm:spPr/>
    </dgm:pt>
    <dgm:pt modelId="{99DEB654-6FD7-48E7-A61A-0432B1991E95}" type="pres">
      <dgm:prSet presAssocID="{B742EF85-4F23-49B4-BC7F-D9263464B0C6}" presName="parTx" presStyleLbl="revTx" presStyleIdx="2" presStyleCnt="5">
        <dgm:presLayoutVars>
          <dgm:chMax val="0"/>
          <dgm:chPref val="0"/>
        </dgm:presLayoutVars>
      </dgm:prSet>
      <dgm:spPr/>
    </dgm:pt>
    <dgm:pt modelId="{F8D76E97-FCA7-4E35-AD16-09124BAE20AB}" type="pres">
      <dgm:prSet presAssocID="{17B2672E-1CF9-40A5-96C9-4B13660ACB58}" presName="sibTrans" presStyleCnt="0"/>
      <dgm:spPr/>
    </dgm:pt>
    <dgm:pt modelId="{9546D9E0-598E-402F-98E6-15A74EEA29E7}" type="pres">
      <dgm:prSet presAssocID="{03A1A9EF-6F65-4EC2-A42C-AA2EF6ED6597}" presName="compNode" presStyleCnt="0"/>
      <dgm:spPr/>
    </dgm:pt>
    <dgm:pt modelId="{47F532FF-FEEF-4336-B686-C234C3D70ADA}" type="pres">
      <dgm:prSet presAssocID="{03A1A9EF-6F65-4EC2-A42C-AA2EF6ED6597}" presName="bgRect" presStyleLbl="bgShp" presStyleIdx="3" presStyleCnt="5"/>
      <dgm:spPr/>
    </dgm:pt>
    <dgm:pt modelId="{7AEBECCE-5D30-4A6C-9EB6-7D17735F12D2}" type="pres">
      <dgm:prSet presAssocID="{03A1A9EF-6F65-4EC2-A42C-AA2EF6ED659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教室"/>
        </a:ext>
      </dgm:extLst>
    </dgm:pt>
    <dgm:pt modelId="{CE5961FA-48D2-43E9-9BA6-7553C6D4111C}" type="pres">
      <dgm:prSet presAssocID="{03A1A9EF-6F65-4EC2-A42C-AA2EF6ED6597}" presName="spaceRect" presStyleCnt="0"/>
      <dgm:spPr/>
    </dgm:pt>
    <dgm:pt modelId="{F61C5EC3-B3FF-4DDE-A2F1-B3F1E162FC12}" type="pres">
      <dgm:prSet presAssocID="{03A1A9EF-6F65-4EC2-A42C-AA2EF6ED6597}" presName="parTx" presStyleLbl="revTx" presStyleIdx="3" presStyleCnt="5">
        <dgm:presLayoutVars>
          <dgm:chMax val="0"/>
          <dgm:chPref val="0"/>
        </dgm:presLayoutVars>
      </dgm:prSet>
      <dgm:spPr/>
    </dgm:pt>
    <dgm:pt modelId="{091421F3-C2D1-4217-BF62-9086A2BBEA1A}" type="pres">
      <dgm:prSet presAssocID="{2DF9ABA2-68D3-4D11-9EFD-93771E533207}" presName="sibTrans" presStyleCnt="0"/>
      <dgm:spPr/>
    </dgm:pt>
    <dgm:pt modelId="{CB4C86AF-46F1-497A-B576-FA212645E5B9}" type="pres">
      <dgm:prSet presAssocID="{9040978D-D439-4814-974E-40B09C782925}" presName="compNode" presStyleCnt="0"/>
      <dgm:spPr/>
    </dgm:pt>
    <dgm:pt modelId="{3D8F1FD2-5B05-44D4-927D-889A49581B57}" type="pres">
      <dgm:prSet presAssocID="{9040978D-D439-4814-974E-40B09C782925}" presName="bgRect" presStyleLbl="bgShp" presStyleIdx="4" presStyleCnt="5"/>
      <dgm:spPr/>
    </dgm:pt>
    <dgm:pt modelId="{48257F69-2FA7-4A6F-9C03-1DBD98A96E00}" type="pres">
      <dgm:prSet presAssocID="{9040978D-D439-4814-974E-40B09C78292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思案中の吹き出し"/>
        </a:ext>
      </dgm:extLst>
    </dgm:pt>
    <dgm:pt modelId="{21139320-D1D7-41A9-BA9A-195E989B83C5}" type="pres">
      <dgm:prSet presAssocID="{9040978D-D439-4814-974E-40B09C782925}" presName="spaceRect" presStyleCnt="0"/>
      <dgm:spPr/>
    </dgm:pt>
    <dgm:pt modelId="{B3361A19-65A7-46FD-AE3D-4CDDDE6EF335}" type="pres">
      <dgm:prSet presAssocID="{9040978D-D439-4814-974E-40B09C782925}" presName="parTx" presStyleLbl="revTx" presStyleIdx="4" presStyleCnt="5" custLinFactNeighborX="329">
        <dgm:presLayoutVars>
          <dgm:chMax val="0"/>
          <dgm:chPref val="0"/>
        </dgm:presLayoutVars>
      </dgm:prSet>
      <dgm:spPr/>
    </dgm:pt>
  </dgm:ptLst>
  <dgm:cxnLst>
    <dgm:cxn modelId="{989C7E23-B30E-48C5-92C8-CB39B6CFD6DB}" type="presOf" srcId="{9040978D-D439-4814-974E-40B09C782925}" destId="{B3361A19-65A7-46FD-AE3D-4CDDDE6EF335}" srcOrd="0" destOrd="0" presId="urn:microsoft.com/office/officeart/2018/2/layout/IconVerticalSolidList"/>
    <dgm:cxn modelId="{78DA203D-4C03-463A-A818-C96AA247BD42}" srcId="{12631368-7614-4BC1-8CD2-000C091255D3}" destId="{BF6C1F44-8389-4ABA-A135-D35376C62C81}" srcOrd="1" destOrd="0" parTransId="{483D4232-C91B-4E90-9315-385EB84616D2}" sibTransId="{0896353E-3261-4ECB-83C3-3A1AB3E3E8FA}"/>
    <dgm:cxn modelId="{675F4D42-79D4-481E-B032-438DD9BE66A3}" type="presOf" srcId="{BF6C1F44-8389-4ABA-A135-D35376C62C81}" destId="{6876831B-665B-4F83-8A66-65ADBF26C8C6}" srcOrd="0" destOrd="0" presId="urn:microsoft.com/office/officeart/2018/2/layout/IconVerticalSolidList"/>
    <dgm:cxn modelId="{AF2D7666-B13E-4299-B43F-66CD312B18C7}" srcId="{12631368-7614-4BC1-8CD2-000C091255D3}" destId="{9040978D-D439-4814-974E-40B09C782925}" srcOrd="4" destOrd="0" parTransId="{A31CCF83-5253-48CA-80B5-3FF8EF5008C7}" sibTransId="{60AAF81F-582A-4070-8539-087299E399F5}"/>
    <dgm:cxn modelId="{E4697167-FE4A-4724-8A56-7A2A5F9582E0}" type="presOf" srcId="{03A1A9EF-6F65-4EC2-A42C-AA2EF6ED6597}" destId="{F61C5EC3-B3FF-4DDE-A2F1-B3F1E162FC12}" srcOrd="0" destOrd="0" presId="urn:microsoft.com/office/officeart/2018/2/layout/IconVerticalSolidList"/>
    <dgm:cxn modelId="{0886FFA2-1422-4441-876E-ACD5B633ED09}" srcId="{12631368-7614-4BC1-8CD2-000C091255D3}" destId="{E0437153-8A11-4451-AF41-934E80390C6A}" srcOrd="0" destOrd="0" parTransId="{1729785C-54D2-40E0-BB6C-71F92AA38743}" sibTransId="{4CF7F3C4-80D8-4919-B319-EA29495840F3}"/>
    <dgm:cxn modelId="{167359A3-9207-4A34-87A3-3BBE4A5E8E0C}" srcId="{12631368-7614-4BC1-8CD2-000C091255D3}" destId="{B742EF85-4F23-49B4-BC7F-D9263464B0C6}" srcOrd="2" destOrd="0" parTransId="{436172A6-759C-41BE-8A2F-77D7944C7F2A}" sibTransId="{17B2672E-1CF9-40A5-96C9-4B13660ACB58}"/>
    <dgm:cxn modelId="{DC7C28AC-D4D7-45C9-BA27-115B39C23E00}" type="presOf" srcId="{12631368-7614-4BC1-8CD2-000C091255D3}" destId="{95B04073-1CD9-450F-A917-63F664326ECF}" srcOrd="0" destOrd="0" presId="urn:microsoft.com/office/officeart/2018/2/layout/IconVerticalSolidList"/>
    <dgm:cxn modelId="{762888EF-81A8-4F1C-838A-D3E002FB8956}" type="presOf" srcId="{E0437153-8A11-4451-AF41-934E80390C6A}" destId="{D939D120-5594-4FBD-8B41-1DD4712939DB}" srcOrd="0" destOrd="0" presId="urn:microsoft.com/office/officeart/2018/2/layout/IconVerticalSolidList"/>
    <dgm:cxn modelId="{438445F2-D431-4D39-8D4A-546693770444}" srcId="{12631368-7614-4BC1-8CD2-000C091255D3}" destId="{03A1A9EF-6F65-4EC2-A42C-AA2EF6ED6597}" srcOrd="3" destOrd="0" parTransId="{18ADBC8B-198F-49B6-B8DF-EF64B93E944C}" sibTransId="{2DF9ABA2-68D3-4D11-9EFD-93771E533207}"/>
    <dgm:cxn modelId="{1440E6FA-665D-46D0-9760-0DC456611596}" type="presOf" srcId="{B742EF85-4F23-49B4-BC7F-D9263464B0C6}" destId="{99DEB654-6FD7-48E7-A61A-0432B1991E95}" srcOrd="0" destOrd="0" presId="urn:microsoft.com/office/officeart/2018/2/layout/IconVerticalSolidList"/>
    <dgm:cxn modelId="{88AAD6E5-F7AD-443C-8EB9-9B6DE367D980}" type="presParOf" srcId="{95B04073-1CD9-450F-A917-63F664326ECF}" destId="{62373712-F6A9-48EC-97EE-D2B4E1BFF209}" srcOrd="0" destOrd="0" presId="urn:microsoft.com/office/officeart/2018/2/layout/IconVerticalSolidList"/>
    <dgm:cxn modelId="{E35CE003-346D-42ED-A0F5-D1E14932DC19}" type="presParOf" srcId="{62373712-F6A9-48EC-97EE-D2B4E1BFF209}" destId="{1452A57F-A00D-4BCB-ABC9-4C747C715D5D}" srcOrd="0" destOrd="0" presId="urn:microsoft.com/office/officeart/2018/2/layout/IconVerticalSolidList"/>
    <dgm:cxn modelId="{1975F25B-9A29-409D-B984-C31C39F8F209}" type="presParOf" srcId="{62373712-F6A9-48EC-97EE-D2B4E1BFF209}" destId="{2050749F-4FC1-4B47-B8F1-EF208AB7A059}" srcOrd="1" destOrd="0" presId="urn:microsoft.com/office/officeart/2018/2/layout/IconVerticalSolidList"/>
    <dgm:cxn modelId="{7D56103B-454D-4E83-AF90-9FBC181C864B}" type="presParOf" srcId="{62373712-F6A9-48EC-97EE-D2B4E1BFF209}" destId="{8BF72FE4-FFB3-48CF-A34A-A8D268F3E941}" srcOrd="2" destOrd="0" presId="urn:microsoft.com/office/officeart/2018/2/layout/IconVerticalSolidList"/>
    <dgm:cxn modelId="{336C832C-474B-431C-BD3B-0C1AC4C4CB6F}" type="presParOf" srcId="{62373712-F6A9-48EC-97EE-D2B4E1BFF209}" destId="{D939D120-5594-4FBD-8B41-1DD4712939DB}" srcOrd="3" destOrd="0" presId="urn:microsoft.com/office/officeart/2018/2/layout/IconVerticalSolidList"/>
    <dgm:cxn modelId="{FE573FD5-865A-4FE1-B255-3ADE4216979E}" type="presParOf" srcId="{95B04073-1CD9-450F-A917-63F664326ECF}" destId="{043C8AD3-3239-4FDF-A6D7-323B7D851ED4}" srcOrd="1" destOrd="0" presId="urn:microsoft.com/office/officeart/2018/2/layout/IconVerticalSolidList"/>
    <dgm:cxn modelId="{C11D557D-9422-4EE3-B946-D2FA8E243D67}" type="presParOf" srcId="{95B04073-1CD9-450F-A917-63F664326ECF}" destId="{16C9743B-1F9A-4221-BEB2-C6BCCBEAEDF4}" srcOrd="2" destOrd="0" presId="urn:microsoft.com/office/officeart/2018/2/layout/IconVerticalSolidList"/>
    <dgm:cxn modelId="{E66F1EAD-40B3-4D66-8F3D-2E6A055103DC}" type="presParOf" srcId="{16C9743B-1F9A-4221-BEB2-C6BCCBEAEDF4}" destId="{EDD07FE6-50F7-483C-B271-BCDC7F264DDA}" srcOrd="0" destOrd="0" presId="urn:microsoft.com/office/officeart/2018/2/layout/IconVerticalSolidList"/>
    <dgm:cxn modelId="{F2718AE7-1881-4462-8E9C-48306F844E5B}" type="presParOf" srcId="{16C9743B-1F9A-4221-BEB2-C6BCCBEAEDF4}" destId="{7BE13D7C-2CB5-4743-977C-13C67EF4EF4C}" srcOrd="1" destOrd="0" presId="urn:microsoft.com/office/officeart/2018/2/layout/IconVerticalSolidList"/>
    <dgm:cxn modelId="{80B62C5C-A2A0-46EC-AD5E-F839053BDA08}" type="presParOf" srcId="{16C9743B-1F9A-4221-BEB2-C6BCCBEAEDF4}" destId="{5E913D9C-FB7A-4549-BDA0-CA7AF1ABC776}" srcOrd="2" destOrd="0" presId="urn:microsoft.com/office/officeart/2018/2/layout/IconVerticalSolidList"/>
    <dgm:cxn modelId="{E2AB9402-7F79-44D1-B18E-582621313E32}" type="presParOf" srcId="{16C9743B-1F9A-4221-BEB2-C6BCCBEAEDF4}" destId="{6876831B-665B-4F83-8A66-65ADBF26C8C6}" srcOrd="3" destOrd="0" presId="urn:microsoft.com/office/officeart/2018/2/layout/IconVerticalSolidList"/>
    <dgm:cxn modelId="{1385D3F4-6D40-4531-A76A-8D90B49593DF}" type="presParOf" srcId="{95B04073-1CD9-450F-A917-63F664326ECF}" destId="{062F0A5E-0170-4109-A7BC-7500D6A9BF95}" srcOrd="3" destOrd="0" presId="urn:microsoft.com/office/officeart/2018/2/layout/IconVerticalSolidList"/>
    <dgm:cxn modelId="{95EA7D18-0890-4D87-92DD-EBF70FD3A7E1}" type="presParOf" srcId="{95B04073-1CD9-450F-A917-63F664326ECF}" destId="{F979095F-8982-49FA-8E3E-FB3B4AB0B3F7}" srcOrd="4" destOrd="0" presId="urn:microsoft.com/office/officeart/2018/2/layout/IconVerticalSolidList"/>
    <dgm:cxn modelId="{207E20F0-3F88-4F45-82F3-86F2CF854847}" type="presParOf" srcId="{F979095F-8982-49FA-8E3E-FB3B4AB0B3F7}" destId="{C76CE3C1-F7A7-4802-AEE0-3A6F55927950}" srcOrd="0" destOrd="0" presId="urn:microsoft.com/office/officeart/2018/2/layout/IconVerticalSolidList"/>
    <dgm:cxn modelId="{D41EA76F-52FD-454D-9376-27235D579A33}" type="presParOf" srcId="{F979095F-8982-49FA-8E3E-FB3B4AB0B3F7}" destId="{314AC8B6-2022-4426-99AE-82F2F9D51C96}" srcOrd="1" destOrd="0" presId="urn:microsoft.com/office/officeart/2018/2/layout/IconVerticalSolidList"/>
    <dgm:cxn modelId="{977CB1E5-B86E-48E7-970F-688B7FA78A5A}" type="presParOf" srcId="{F979095F-8982-49FA-8E3E-FB3B4AB0B3F7}" destId="{78679F82-F41B-4D22-8F84-47F3C437E152}" srcOrd="2" destOrd="0" presId="urn:microsoft.com/office/officeart/2018/2/layout/IconVerticalSolidList"/>
    <dgm:cxn modelId="{5779BEA7-CCF0-45C7-B808-17C9773C7524}" type="presParOf" srcId="{F979095F-8982-49FA-8E3E-FB3B4AB0B3F7}" destId="{99DEB654-6FD7-48E7-A61A-0432B1991E95}" srcOrd="3" destOrd="0" presId="urn:microsoft.com/office/officeart/2018/2/layout/IconVerticalSolidList"/>
    <dgm:cxn modelId="{99857791-D58F-4972-9008-B9EE53ED0CF9}" type="presParOf" srcId="{95B04073-1CD9-450F-A917-63F664326ECF}" destId="{F8D76E97-FCA7-4E35-AD16-09124BAE20AB}" srcOrd="5" destOrd="0" presId="urn:microsoft.com/office/officeart/2018/2/layout/IconVerticalSolidList"/>
    <dgm:cxn modelId="{FAA74A5B-9EA8-438F-B5EC-2038447C58B4}" type="presParOf" srcId="{95B04073-1CD9-450F-A917-63F664326ECF}" destId="{9546D9E0-598E-402F-98E6-15A74EEA29E7}" srcOrd="6" destOrd="0" presId="urn:microsoft.com/office/officeart/2018/2/layout/IconVerticalSolidList"/>
    <dgm:cxn modelId="{8E794B0B-04E3-4E21-A415-D76B653D8A7D}" type="presParOf" srcId="{9546D9E0-598E-402F-98E6-15A74EEA29E7}" destId="{47F532FF-FEEF-4336-B686-C234C3D70ADA}" srcOrd="0" destOrd="0" presId="urn:microsoft.com/office/officeart/2018/2/layout/IconVerticalSolidList"/>
    <dgm:cxn modelId="{171141F9-4453-4C32-8EB6-9F63A9599707}" type="presParOf" srcId="{9546D9E0-598E-402F-98E6-15A74EEA29E7}" destId="{7AEBECCE-5D30-4A6C-9EB6-7D17735F12D2}" srcOrd="1" destOrd="0" presId="urn:microsoft.com/office/officeart/2018/2/layout/IconVerticalSolidList"/>
    <dgm:cxn modelId="{A40E68FE-33E9-4CB7-A854-0D3A8B29E0B9}" type="presParOf" srcId="{9546D9E0-598E-402F-98E6-15A74EEA29E7}" destId="{CE5961FA-48D2-43E9-9BA6-7553C6D4111C}" srcOrd="2" destOrd="0" presId="urn:microsoft.com/office/officeart/2018/2/layout/IconVerticalSolidList"/>
    <dgm:cxn modelId="{00EF4DCE-AD53-4C70-A730-D655BAA5C64B}" type="presParOf" srcId="{9546D9E0-598E-402F-98E6-15A74EEA29E7}" destId="{F61C5EC3-B3FF-4DDE-A2F1-B3F1E162FC12}" srcOrd="3" destOrd="0" presId="urn:microsoft.com/office/officeart/2018/2/layout/IconVerticalSolidList"/>
    <dgm:cxn modelId="{669A7EFF-D8B2-410C-94AD-698F0B0842AB}" type="presParOf" srcId="{95B04073-1CD9-450F-A917-63F664326ECF}" destId="{091421F3-C2D1-4217-BF62-9086A2BBEA1A}" srcOrd="7" destOrd="0" presId="urn:microsoft.com/office/officeart/2018/2/layout/IconVerticalSolidList"/>
    <dgm:cxn modelId="{E960987E-8490-425E-93EF-7A87F2BF4F5B}" type="presParOf" srcId="{95B04073-1CD9-450F-A917-63F664326ECF}" destId="{CB4C86AF-46F1-497A-B576-FA212645E5B9}" srcOrd="8" destOrd="0" presId="urn:microsoft.com/office/officeart/2018/2/layout/IconVerticalSolidList"/>
    <dgm:cxn modelId="{65F35EF6-2633-4289-A092-A0AC6138F0D7}" type="presParOf" srcId="{CB4C86AF-46F1-497A-B576-FA212645E5B9}" destId="{3D8F1FD2-5B05-44D4-927D-889A49581B57}" srcOrd="0" destOrd="0" presId="urn:microsoft.com/office/officeart/2018/2/layout/IconVerticalSolidList"/>
    <dgm:cxn modelId="{43078BCA-082A-4FD8-8FDC-F7D16732AFDA}" type="presParOf" srcId="{CB4C86AF-46F1-497A-B576-FA212645E5B9}" destId="{48257F69-2FA7-4A6F-9C03-1DBD98A96E00}" srcOrd="1" destOrd="0" presId="urn:microsoft.com/office/officeart/2018/2/layout/IconVerticalSolidList"/>
    <dgm:cxn modelId="{680B9603-9920-43F0-830B-9618BA25F8F9}" type="presParOf" srcId="{CB4C86AF-46F1-497A-B576-FA212645E5B9}" destId="{21139320-D1D7-41A9-BA9A-195E989B83C5}" srcOrd="2" destOrd="0" presId="urn:microsoft.com/office/officeart/2018/2/layout/IconVerticalSolidList"/>
    <dgm:cxn modelId="{B539400E-EAFA-48BB-B90C-D86B51826969}" type="presParOf" srcId="{CB4C86AF-46F1-497A-B576-FA212645E5B9}" destId="{B3361A19-65A7-46FD-AE3D-4CDDDE6EF3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2A57F-A00D-4BCB-ABC9-4C747C715D5D}">
      <dsp:nvSpPr>
        <dsp:cNvPr id="0" name=""/>
        <dsp:cNvSpPr/>
      </dsp:nvSpPr>
      <dsp:spPr>
        <a:xfrm>
          <a:off x="0" y="4413"/>
          <a:ext cx="6963221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0749F-4FC1-4B47-B8F1-EF208AB7A059}">
      <dsp:nvSpPr>
        <dsp:cNvPr id="0" name=""/>
        <dsp:cNvSpPr/>
      </dsp:nvSpPr>
      <dsp:spPr>
        <a:xfrm>
          <a:off x="284404" y="215954"/>
          <a:ext cx="517099" cy="5170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9D120-5594-4FBD-8B41-1DD4712939DB}">
      <dsp:nvSpPr>
        <dsp:cNvPr id="0" name=""/>
        <dsp:cNvSpPr/>
      </dsp:nvSpPr>
      <dsp:spPr>
        <a:xfrm>
          <a:off x="1085908" y="4413"/>
          <a:ext cx="5877312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kern="1200" dirty="0">
              <a:solidFill>
                <a:schemeClr val="tx2"/>
              </a:solidFill>
            </a:rPr>
            <a:t>はじめに</a:t>
          </a:r>
          <a:endParaRPr lang="en-US" sz="2800" kern="1200" dirty="0">
            <a:solidFill>
              <a:schemeClr val="tx2"/>
            </a:solidFill>
          </a:endParaRPr>
        </a:p>
      </dsp:txBody>
      <dsp:txXfrm>
        <a:off x="1085908" y="4413"/>
        <a:ext cx="5877312" cy="940180"/>
      </dsp:txXfrm>
    </dsp:sp>
    <dsp:sp modelId="{EDD07FE6-50F7-483C-B271-BCDC7F264DDA}">
      <dsp:nvSpPr>
        <dsp:cNvPr id="0" name=""/>
        <dsp:cNvSpPr/>
      </dsp:nvSpPr>
      <dsp:spPr>
        <a:xfrm>
          <a:off x="0" y="1179639"/>
          <a:ext cx="6963221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13D7C-2CB5-4743-977C-13C67EF4EF4C}">
      <dsp:nvSpPr>
        <dsp:cNvPr id="0" name=""/>
        <dsp:cNvSpPr/>
      </dsp:nvSpPr>
      <dsp:spPr>
        <a:xfrm>
          <a:off x="284404" y="1391180"/>
          <a:ext cx="517099" cy="5170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6831B-665B-4F83-8A66-65ADBF26C8C6}">
      <dsp:nvSpPr>
        <dsp:cNvPr id="0" name=""/>
        <dsp:cNvSpPr/>
      </dsp:nvSpPr>
      <dsp:spPr>
        <a:xfrm>
          <a:off x="1085908" y="1179639"/>
          <a:ext cx="5877312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kern="1200" dirty="0"/>
            <a:t>ハラスメント</a:t>
          </a:r>
          <a:endParaRPr lang="en-US" sz="2800" kern="1200" dirty="0"/>
        </a:p>
      </dsp:txBody>
      <dsp:txXfrm>
        <a:off x="1085908" y="1179639"/>
        <a:ext cx="5877312" cy="940180"/>
      </dsp:txXfrm>
    </dsp:sp>
    <dsp:sp modelId="{C76CE3C1-F7A7-4802-AEE0-3A6F55927950}">
      <dsp:nvSpPr>
        <dsp:cNvPr id="0" name=""/>
        <dsp:cNvSpPr/>
      </dsp:nvSpPr>
      <dsp:spPr>
        <a:xfrm>
          <a:off x="0" y="2354865"/>
          <a:ext cx="6963221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AC8B6-2022-4426-99AE-82F2F9D51C96}">
      <dsp:nvSpPr>
        <dsp:cNvPr id="0" name=""/>
        <dsp:cNvSpPr/>
      </dsp:nvSpPr>
      <dsp:spPr>
        <a:xfrm>
          <a:off x="284404" y="2566406"/>
          <a:ext cx="517099" cy="5170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EB654-6FD7-48E7-A61A-0432B1991E95}">
      <dsp:nvSpPr>
        <dsp:cNvPr id="0" name=""/>
        <dsp:cNvSpPr/>
      </dsp:nvSpPr>
      <dsp:spPr>
        <a:xfrm>
          <a:off x="1085908" y="2354865"/>
          <a:ext cx="5877312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ＲＩの青少年保護に関する規定の変遷と要点</a:t>
          </a:r>
          <a:r>
            <a:rPr kumimoji="1" lang="ja-JP" sz="2400" kern="1200" dirty="0"/>
            <a:t>　　　</a:t>
          </a:r>
          <a:endParaRPr lang="en-US" sz="2400" kern="1200" dirty="0"/>
        </a:p>
      </dsp:txBody>
      <dsp:txXfrm>
        <a:off x="1085908" y="2354865"/>
        <a:ext cx="5877312" cy="940180"/>
      </dsp:txXfrm>
    </dsp:sp>
    <dsp:sp modelId="{47F532FF-FEEF-4336-B686-C234C3D70ADA}">
      <dsp:nvSpPr>
        <dsp:cNvPr id="0" name=""/>
        <dsp:cNvSpPr/>
      </dsp:nvSpPr>
      <dsp:spPr>
        <a:xfrm>
          <a:off x="0" y="3530091"/>
          <a:ext cx="6963221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BECCE-5D30-4A6C-9EB6-7D17735F12D2}">
      <dsp:nvSpPr>
        <dsp:cNvPr id="0" name=""/>
        <dsp:cNvSpPr/>
      </dsp:nvSpPr>
      <dsp:spPr>
        <a:xfrm>
          <a:off x="284404" y="3741632"/>
          <a:ext cx="517099" cy="5170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C5EC3-B3FF-4DDE-A2F1-B3F1E162FC12}">
      <dsp:nvSpPr>
        <dsp:cNvPr id="0" name=""/>
        <dsp:cNvSpPr/>
      </dsp:nvSpPr>
      <dsp:spPr>
        <a:xfrm>
          <a:off x="1085908" y="3530091"/>
          <a:ext cx="5877312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>
              <a:solidFill>
                <a:schemeClr val="tx2"/>
              </a:solidFill>
            </a:rPr>
            <a:t>危機管理委員会の現状報告と課題</a:t>
          </a:r>
          <a:r>
            <a:rPr kumimoji="1" lang="ja-JP" sz="2800" kern="1200" dirty="0">
              <a:solidFill>
                <a:schemeClr val="tx2"/>
              </a:solidFill>
            </a:rPr>
            <a:t>　</a:t>
          </a:r>
          <a:endParaRPr lang="en-US" sz="2800" kern="1200" dirty="0">
            <a:solidFill>
              <a:schemeClr val="tx2"/>
            </a:solidFill>
          </a:endParaRPr>
        </a:p>
      </dsp:txBody>
      <dsp:txXfrm>
        <a:off x="1085908" y="3530091"/>
        <a:ext cx="5877312" cy="940180"/>
      </dsp:txXfrm>
    </dsp:sp>
    <dsp:sp modelId="{3D8F1FD2-5B05-44D4-927D-889A49581B57}">
      <dsp:nvSpPr>
        <dsp:cNvPr id="0" name=""/>
        <dsp:cNvSpPr/>
      </dsp:nvSpPr>
      <dsp:spPr>
        <a:xfrm>
          <a:off x="0" y="4705317"/>
          <a:ext cx="6963221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57F69-2FA7-4A6F-9C03-1DBD98A96E00}">
      <dsp:nvSpPr>
        <dsp:cNvPr id="0" name=""/>
        <dsp:cNvSpPr/>
      </dsp:nvSpPr>
      <dsp:spPr>
        <a:xfrm>
          <a:off x="284404" y="4916857"/>
          <a:ext cx="517099" cy="51709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61A19-65A7-46FD-AE3D-4CDDDE6EF335}">
      <dsp:nvSpPr>
        <dsp:cNvPr id="0" name=""/>
        <dsp:cNvSpPr/>
      </dsp:nvSpPr>
      <dsp:spPr>
        <a:xfrm>
          <a:off x="1085908" y="4705317"/>
          <a:ext cx="5877312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/>
            <a:t>まとめ</a:t>
          </a:r>
        </a:p>
      </dsp:txBody>
      <dsp:txXfrm>
        <a:off x="1085908" y="4705317"/>
        <a:ext cx="5877312" cy="940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6DE4873-2235-42CE-9DBB-B74F0A8E60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3CDB5D6-9382-47A9-A230-133B520B06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58C1B-6C93-4A5E-9563-E46549514B1F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BC498E5-599C-4DAD-83CF-E46C905B01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BF12CD-4930-4E45-B597-4A3C0CB093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49AB6-C2B8-4932-98D6-4F8A5CAF73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050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B418-3CEF-465F-9E18-19F586C7AC62}" type="datetimeFigureOut">
              <a:rPr kumimoji="1" lang="ja-JP" altLang="en-US" smtClean="0"/>
              <a:t>2020/5/21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A0A30-281D-4002-9372-5FC1614FC65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16205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7547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1580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1214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534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277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日本に限らず世界的に「ハラスメント」は大きく変化</a:t>
            </a:r>
          </a:p>
          <a:p>
            <a:r>
              <a:rPr lang="ja-JP" altLang="en-US" dirty="0"/>
              <a:t>　　　・メディア報道やＳＮＳの普及により、深刻化し、思いもよらない影響を及ぼしています。</a:t>
            </a:r>
          </a:p>
          <a:p>
            <a:r>
              <a:rPr lang="ja-JP" altLang="en-US" dirty="0"/>
              <a:t>　　　　　ＲＩが危機管理をはじめるきっかけは０４－０５国際大会（大阪）ワーキンググループでロータリアンのセクハラ爆弾発言（スコットランドヤード グルド警部）</a:t>
            </a:r>
          </a:p>
          <a:p>
            <a:r>
              <a:rPr lang="ja-JP" altLang="en-US" dirty="0"/>
              <a:t>        　当地区では４年前に組織化</a:t>
            </a:r>
          </a:p>
          <a:p>
            <a:r>
              <a:rPr lang="ja-JP" altLang="en-US" dirty="0"/>
              <a:t>　　　　　　　　　　　　この４年間で大きな変化</a:t>
            </a:r>
          </a:p>
          <a:p>
            <a:r>
              <a:rPr lang="ja-JP" altLang="en-US" dirty="0"/>
              <a:t>　　　・青少年の意識の変化（告発する、ＳＮＳで発信する）</a:t>
            </a:r>
          </a:p>
          <a:p>
            <a:r>
              <a:rPr lang="ja-JP" altLang="en-US" dirty="0"/>
              <a:t>　　　　　　　（例）中高生の制服の自由化</a:t>
            </a:r>
          </a:p>
          <a:p>
            <a:r>
              <a:rPr lang="ja-JP" altLang="en-US" dirty="0"/>
              <a:t>　　　　　ロータリアン・ロータリークラブはステータスが高く、報道の絶好のターゲットになる。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873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日本に限らず世界的に「ハラスメント」は大きく変化</a:t>
            </a:r>
          </a:p>
          <a:p>
            <a:r>
              <a:rPr lang="ja-JP" altLang="en-US" dirty="0"/>
              <a:t>　　　・メディア報道やＳＮＳの普及により、深刻化し、思いもよらない影響を及ぼしています。</a:t>
            </a:r>
          </a:p>
          <a:p>
            <a:r>
              <a:rPr lang="ja-JP" altLang="en-US" dirty="0"/>
              <a:t>　　　　　ＲＩが危機管理をはじめるきっかけは０４－０５国際大会（大阪）ワーキンググループでロータリアンのセクハラ爆弾発言（スコットランドヤード グルド警部）</a:t>
            </a:r>
          </a:p>
          <a:p>
            <a:r>
              <a:rPr lang="ja-JP" altLang="en-US" dirty="0"/>
              <a:t>        　当地区では４年前に組織化</a:t>
            </a:r>
          </a:p>
          <a:p>
            <a:r>
              <a:rPr lang="ja-JP" altLang="en-US" dirty="0"/>
              <a:t>　　　　　　　　　　　　この４年間で大きな変化</a:t>
            </a:r>
          </a:p>
          <a:p>
            <a:r>
              <a:rPr lang="ja-JP" altLang="en-US" dirty="0"/>
              <a:t>　　　・青少年の意識の変化（告発する、ＳＮＳで発信する）</a:t>
            </a:r>
          </a:p>
          <a:p>
            <a:r>
              <a:rPr lang="ja-JP" altLang="en-US" dirty="0"/>
              <a:t>　　　　　　　（例）中高生の制服の自由化</a:t>
            </a:r>
          </a:p>
          <a:p>
            <a:r>
              <a:rPr lang="ja-JP" altLang="en-US" dirty="0"/>
              <a:t>　　　　　ロータリアン・ロータリークラブはステータスが高く、報道の絶好のターゲットになる。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5528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5089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928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2820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3652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728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8864-8741-45B1-AAF9-943F4E96D84C}" type="datetime1">
              <a:rPr kumimoji="1" lang="ja-JP" altLang="en-US" smtClean="0"/>
              <a:t>2020/5/21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25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A9FC-287A-4E2F-A4E8-B5E0028D170C}" type="datetime1">
              <a:rPr kumimoji="1" lang="ja-JP" altLang="en-US" smtClean="0"/>
              <a:t>2020/5/21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466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48CB-17FE-40D3-8CA5-F4798EA59F33}" type="datetime1">
              <a:rPr kumimoji="1" lang="ja-JP" altLang="en-US" smtClean="0"/>
              <a:t>2020/5/21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0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841D-5B5A-4A9B-826E-717FD7127B55}" type="datetime1">
              <a:rPr kumimoji="1" lang="ja-JP" altLang="en-US" smtClean="0"/>
              <a:t>2020/5/21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600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719D-4C13-4D12-8432-9B8932DF1A63}" type="datetime1">
              <a:rPr kumimoji="1" lang="ja-JP" altLang="en-US" smtClean="0"/>
              <a:t>2020/5/21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56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33E9-8D20-4F88-9714-3DECBF550C17}" type="datetime1">
              <a:rPr kumimoji="1" lang="ja-JP" altLang="en-US" smtClean="0"/>
              <a:t>2020/5/21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853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CFAF-A8B0-4338-B52C-62A69A24EA28}" type="datetime1">
              <a:rPr kumimoji="1" lang="ja-JP" altLang="en-US" smtClean="0"/>
              <a:t>2020/5/21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90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DAA4-91A2-4175-9981-5EA118951873}" type="datetime1">
              <a:rPr kumimoji="1" lang="ja-JP" altLang="en-US" smtClean="0"/>
              <a:t>2020/5/21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308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76A0-4EBC-4145-8B46-108E7098C60F}" type="datetime1">
              <a:rPr kumimoji="1" lang="ja-JP" altLang="en-US" smtClean="0"/>
              <a:t>2020/5/21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45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0BF9A6A-7630-482D-968B-5FEAB1F17048}" type="datetime1">
              <a:rPr kumimoji="1" lang="ja-JP" altLang="en-US" smtClean="0"/>
              <a:t>2020/5/21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978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4BD-EDC3-4A6C-BC94-684240D6A4A3}" type="datetime1">
              <a:rPr kumimoji="1" lang="ja-JP" altLang="en-US" smtClean="0"/>
              <a:t>2020/5/21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0D5-88B7-484F-93F1-8CCA3219EE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508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51EAEF-9CC7-4DDC-8C87-813F92297F7D}" type="datetime1">
              <a:rPr kumimoji="1" lang="ja-JP" altLang="en-US" smtClean="0"/>
              <a:t>2020/5/21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fld id="{9350F0D5-88B7-484F-93F1-8CCA3219EE9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67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anytime@ri2660.gr.jp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DF87DE-D0BD-4AD5-8F83-07FFCFC3B52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06994" y="1578409"/>
            <a:ext cx="9903881" cy="2576350"/>
          </a:xfrm>
        </p:spPr>
        <p:txBody>
          <a:bodyPr>
            <a:normAutofit fontScale="90000"/>
          </a:bodyPr>
          <a:lstStyle/>
          <a:p>
            <a:r>
              <a:rPr lang="ja-JP" altLang="en-US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ロータリーの</a:t>
            </a:r>
            <a:br>
              <a:rPr lang="en-US" altLang="ja-JP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ja-JP" altLang="en-US" sz="66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青少年保護のための危機管理</a:t>
            </a:r>
            <a:r>
              <a:rPr lang="ja-JP" altLang="en-US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について思うこと</a:t>
            </a:r>
            <a:endParaRPr kumimoji="1" lang="ja-JP" altLang="en-US"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80E14C0-7349-47FB-835C-7272116C895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360746" y="4485376"/>
            <a:ext cx="4281250" cy="6612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solidFill>
                  <a:schemeClr val="tx1">
                    <a:alpha val="80000"/>
                  </a:schemeClr>
                </a:solidFill>
              </a:rPr>
              <a:t>国際ロータリー第</a:t>
            </a:r>
            <a:r>
              <a:rPr kumimoji="1" lang="en-US" altLang="ja-JP" dirty="0">
                <a:solidFill>
                  <a:schemeClr val="tx1">
                    <a:alpha val="80000"/>
                  </a:schemeClr>
                </a:solidFill>
              </a:rPr>
              <a:t>2660</a:t>
            </a:r>
            <a:r>
              <a:rPr kumimoji="1" lang="ja-JP" altLang="en-US" dirty="0">
                <a:solidFill>
                  <a:schemeClr val="tx1">
                    <a:alpha val="80000"/>
                  </a:schemeClr>
                </a:solidFill>
              </a:rPr>
              <a:t>地区</a:t>
            </a:r>
            <a:endParaRPr kumimoji="1" lang="en-US" altLang="ja-JP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dirty="0">
                <a:solidFill>
                  <a:schemeClr val="tx1">
                    <a:alpha val="80000"/>
                  </a:schemeClr>
                </a:solidFill>
              </a:rPr>
              <a:t>青少年保護のための危機管理委員会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C6BC172-1CA7-42CD-BF46-50D1C4EF9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93" y="558178"/>
            <a:ext cx="5586430" cy="810522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BD84EED-2458-46C6-8CCD-83B8EA21A23E}"/>
              </a:ext>
            </a:extLst>
          </p:cNvPr>
          <p:cNvGrpSpPr/>
          <p:nvPr/>
        </p:nvGrpSpPr>
        <p:grpSpPr>
          <a:xfrm>
            <a:off x="6360746" y="5146610"/>
            <a:ext cx="5692710" cy="1046886"/>
            <a:chOff x="4885612" y="5169355"/>
            <a:chExt cx="5029187" cy="1046886"/>
          </a:xfrm>
        </p:grpSpPr>
        <p:sp>
          <p:nvSpPr>
            <p:cNvPr id="4" name="字幕 2">
              <a:extLst>
                <a:ext uri="{FF2B5EF4-FFF2-40B4-BE49-F238E27FC236}">
                  <a16:creationId xmlns:a16="http://schemas.microsoft.com/office/drawing/2014/main" id="{C116E6D0-DF7E-4BD4-A880-D899CE2EC840}"/>
                </a:ext>
              </a:extLst>
            </p:cNvPr>
            <p:cNvSpPr txBox="1">
              <a:spLocks/>
            </p:cNvSpPr>
            <p:nvPr/>
          </p:nvSpPr>
          <p:spPr>
            <a:xfrm>
              <a:off x="6605568" y="5556204"/>
              <a:ext cx="3309231" cy="5276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kumimoji="1"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800" dirty="0">
                  <a:solidFill>
                    <a:schemeClr val="tx1">
                      <a:alpha val="80000"/>
                    </a:schemeClr>
                  </a:solidFill>
                </a:rPr>
                <a:t>委員長　片山　勉</a:t>
              </a:r>
            </a:p>
          </p:txBody>
        </p:sp>
        <p:sp>
          <p:nvSpPr>
            <p:cNvPr id="6" name="字幕 2">
              <a:extLst>
                <a:ext uri="{FF2B5EF4-FFF2-40B4-BE49-F238E27FC236}">
                  <a16:creationId xmlns:a16="http://schemas.microsoft.com/office/drawing/2014/main" id="{C7E5C8E0-B764-4FDA-9BAD-BAF3CEB08852}"/>
                </a:ext>
              </a:extLst>
            </p:cNvPr>
            <p:cNvSpPr txBox="1">
              <a:spLocks/>
            </p:cNvSpPr>
            <p:nvPr/>
          </p:nvSpPr>
          <p:spPr>
            <a:xfrm>
              <a:off x="4885612" y="5169355"/>
              <a:ext cx="2616001" cy="10468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kumimoji="1"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dirty="0">
                  <a:solidFill>
                    <a:schemeClr val="tx1">
                      <a:alpha val="80000"/>
                    </a:schemeClr>
                  </a:solidFill>
                </a:rPr>
                <a:t>2018-19</a:t>
              </a:r>
              <a:r>
                <a:rPr lang="ja-JP" altLang="en-US" sz="2000" dirty="0">
                  <a:solidFill>
                    <a:schemeClr val="tx1">
                      <a:alpha val="80000"/>
                    </a:schemeClr>
                  </a:solidFill>
                </a:rPr>
                <a:t>年度</a:t>
              </a:r>
              <a:endParaRPr lang="en-US" altLang="ja-JP" sz="2000" dirty="0">
                <a:solidFill>
                  <a:schemeClr val="tx1">
                    <a:alpha val="80000"/>
                  </a:schemeClr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dirty="0">
                  <a:solidFill>
                    <a:schemeClr val="tx1">
                      <a:alpha val="80000"/>
                    </a:schemeClr>
                  </a:solidFill>
                </a:rPr>
                <a:t>2019-20</a:t>
              </a:r>
              <a:r>
                <a:rPr lang="ja-JP" altLang="en-US" sz="2000" dirty="0">
                  <a:solidFill>
                    <a:schemeClr val="tx1">
                      <a:alpha val="80000"/>
                    </a:schemeClr>
                  </a:solidFill>
                </a:rPr>
                <a:t>年度</a:t>
              </a:r>
              <a:endParaRPr lang="en-US" altLang="ja-JP" sz="2000" dirty="0">
                <a:solidFill>
                  <a:schemeClr val="tx1">
                    <a:alpha val="80000"/>
                  </a:schemeClr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dirty="0">
                  <a:solidFill>
                    <a:schemeClr val="tx1">
                      <a:alpha val="80000"/>
                    </a:schemeClr>
                  </a:solidFill>
                </a:rPr>
                <a:t>2020-21</a:t>
              </a:r>
              <a:r>
                <a:rPr lang="ja-JP" altLang="en-US" sz="2000" dirty="0">
                  <a:solidFill>
                    <a:schemeClr val="tx1">
                      <a:alpha val="80000"/>
                    </a:schemeClr>
                  </a:solidFill>
                </a:rPr>
                <a:t>年度</a:t>
              </a:r>
            </a:p>
          </p:txBody>
        </p:sp>
      </p:grp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BDA1D53-AD36-42FF-86D3-A41C661DD61B}"/>
              </a:ext>
            </a:extLst>
          </p:cNvPr>
          <p:cNvCxnSpPr/>
          <p:nvPr/>
        </p:nvCxnSpPr>
        <p:spPr>
          <a:xfrm>
            <a:off x="1197037" y="4153874"/>
            <a:ext cx="98256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20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C74299-DA4A-436A-85D9-3516A31F53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2377" y="114870"/>
            <a:ext cx="11107246" cy="973138"/>
          </a:xfrm>
        </p:spPr>
        <p:txBody>
          <a:bodyPr>
            <a:noAutofit/>
          </a:bodyPr>
          <a:lstStyle/>
          <a:p>
            <a:r>
              <a:rPr lang="ja-JP" altLang="en-US" sz="4000" dirty="0">
                <a:solidFill>
                  <a:srgbClr val="000099"/>
                </a:solidFill>
              </a:rPr>
              <a:t>日本に限らず、世界的に「ハラスメント」は大きく変化</a:t>
            </a:r>
            <a:endParaRPr kumimoji="1" lang="ja-JP" altLang="en-US" sz="4000" dirty="0">
              <a:solidFill>
                <a:srgbClr val="000099"/>
              </a:solidFill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5E26F2D-CCF4-4C63-A15B-0BBC5FD6B886}"/>
              </a:ext>
            </a:extLst>
          </p:cNvPr>
          <p:cNvSpPr txBox="1">
            <a:spLocks/>
          </p:cNvSpPr>
          <p:nvPr/>
        </p:nvSpPr>
        <p:spPr>
          <a:xfrm>
            <a:off x="913701" y="1513424"/>
            <a:ext cx="10258161" cy="4628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l"/>
            </a:pPr>
            <a:r>
              <a:rPr lang="ja-JP" altLang="en-US" sz="3200" dirty="0">
                <a:solidFill>
                  <a:schemeClr val="tx2"/>
                </a:solidFill>
              </a:rPr>
              <a:t>告発し易い環境と意識の変化。</a:t>
            </a:r>
            <a:endParaRPr lang="en-US" altLang="ja-JP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2"/>
                </a:solidFill>
              </a:rPr>
              <a:t>　メディア報道やＳＮＳの普及により</a:t>
            </a:r>
            <a:r>
              <a:rPr lang="ja-JP" altLang="en-US" sz="3200" dirty="0">
                <a:solidFill>
                  <a:srgbClr val="FF0000"/>
                </a:solidFill>
              </a:rPr>
              <a:t>告発や配信が容易に</a:t>
            </a:r>
            <a:r>
              <a:rPr lang="ja-JP" altLang="en-US" sz="3200" dirty="0">
                <a:solidFill>
                  <a:schemeClr val="tx2"/>
                </a:solidFill>
              </a:rPr>
              <a:t>。</a:t>
            </a:r>
            <a:endParaRPr lang="en-US" altLang="ja-JP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2"/>
                </a:solidFill>
              </a:rPr>
              <a:t>　いわゆる「炎上」が深刻化。</a:t>
            </a:r>
            <a:endParaRPr lang="en-US" altLang="ja-JP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2"/>
                </a:solidFill>
              </a:rPr>
              <a:t>　ハラスメント賛否両論型炎上が多く、口論になりやすい。</a:t>
            </a:r>
            <a:endParaRPr lang="en-US" altLang="ja-JP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ja-JP" sz="3200" dirty="0">
              <a:solidFill>
                <a:schemeClr val="tx2"/>
              </a:solidFill>
            </a:endParaRPr>
          </a:p>
          <a:p>
            <a:pPr>
              <a:buClr>
                <a:srgbClr val="000099"/>
              </a:buClr>
              <a:buFont typeface="Wingdings" panose="05000000000000000000" pitchFamily="2" charset="2"/>
              <a:buChar char="l"/>
            </a:pPr>
            <a:r>
              <a:rPr lang="ja-JP" altLang="en-US" sz="3200" dirty="0">
                <a:solidFill>
                  <a:schemeClr val="tx2"/>
                </a:solidFill>
              </a:rPr>
              <a:t>ハラスメントは、社会に問題提起できる。</a:t>
            </a:r>
            <a:endParaRPr lang="en-US" altLang="ja-JP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2"/>
                </a:solidFill>
              </a:rPr>
              <a:t>　社会的ステータスの高いロータリアンは、</a:t>
            </a:r>
            <a:endParaRPr lang="en-US" altLang="ja-JP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2"/>
                </a:solidFill>
              </a:rPr>
              <a:t>　報道の</a:t>
            </a:r>
            <a:r>
              <a:rPr lang="ja-JP" altLang="en-US" sz="3200" dirty="0">
                <a:solidFill>
                  <a:srgbClr val="FF0000"/>
                </a:solidFill>
              </a:rPr>
              <a:t>絶好のターゲット</a:t>
            </a:r>
            <a:r>
              <a:rPr lang="ja-JP" altLang="en-US" sz="3200" dirty="0">
                <a:solidFill>
                  <a:schemeClr val="tx2"/>
                </a:solidFill>
              </a:rPr>
              <a:t>。</a:t>
            </a:r>
            <a:endParaRPr lang="en-US" altLang="ja-JP" sz="3200" dirty="0">
              <a:solidFill>
                <a:schemeClr val="tx2"/>
              </a:solidFill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FA513D7-7CCE-46C9-9BCF-78FFE3712AD7}"/>
              </a:ext>
            </a:extLst>
          </p:cNvPr>
          <p:cNvSpPr txBox="1">
            <a:spLocks/>
          </p:cNvSpPr>
          <p:nvPr/>
        </p:nvSpPr>
        <p:spPr>
          <a:xfrm>
            <a:off x="762699" y="2315803"/>
            <a:ext cx="10515600" cy="714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E083F76-4F4E-4094-925C-D9539DD9E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44" y="4082507"/>
            <a:ext cx="3653219" cy="24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79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FA513D7-7CCE-46C9-9BCF-78FFE3712AD7}"/>
              </a:ext>
            </a:extLst>
          </p:cNvPr>
          <p:cNvSpPr txBox="1">
            <a:spLocks/>
          </p:cNvSpPr>
          <p:nvPr/>
        </p:nvSpPr>
        <p:spPr>
          <a:xfrm>
            <a:off x="762699" y="2315803"/>
            <a:ext cx="10515600" cy="714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dirty="0"/>
          </a:p>
        </p:txBody>
      </p:sp>
      <p:sp>
        <p:nvSpPr>
          <p:cNvPr id="9" name="星: 24 pt 8">
            <a:extLst>
              <a:ext uri="{FF2B5EF4-FFF2-40B4-BE49-F238E27FC236}">
                <a16:creationId xmlns:a16="http://schemas.microsoft.com/office/drawing/2014/main" id="{DE495100-3A64-41F7-A584-E804956A2A13}"/>
              </a:ext>
            </a:extLst>
          </p:cNvPr>
          <p:cNvSpPr/>
          <p:nvPr/>
        </p:nvSpPr>
        <p:spPr>
          <a:xfrm>
            <a:off x="-626533" y="-529666"/>
            <a:ext cx="13445066" cy="7917331"/>
          </a:xfrm>
          <a:prstGeom prst="star24">
            <a:avLst>
              <a:gd name="adj" fmla="val 30603"/>
            </a:avLst>
          </a:prstGeom>
          <a:solidFill>
            <a:srgbClr val="FFFF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DDFD5FD2-1D42-4CF6-A44C-D2F3A15CA09F}"/>
              </a:ext>
            </a:extLst>
          </p:cNvPr>
          <p:cNvSpPr txBox="1">
            <a:spLocks/>
          </p:cNvSpPr>
          <p:nvPr/>
        </p:nvSpPr>
        <p:spPr>
          <a:xfrm>
            <a:off x="402073" y="1612117"/>
            <a:ext cx="11646693" cy="3633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「ハラスメント」に対する意識・環境の</a:t>
            </a:r>
            <a:endParaRPr lang="en-US" altLang="ja-JP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ja-JP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変化を理解する！</a:t>
            </a:r>
            <a:endParaRPr lang="en-US" altLang="ja-JP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altLang="ja-JP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ja-JP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予防は社会の変化への対応。</a:t>
            </a:r>
            <a:endParaRPr lang="en-US" altLang="ja-JP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altLang="ja-JP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ja-JP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私たちの周りでハラスメントが起こっている。</a:t>
            </a:r>
            <a:endParaRPr lang="en-US" altLang="ja-JP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272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C736D3D-7A0D-416C-9CD0-8FBACBAD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7200" dirty="0">
                <a:solidFill>
                  <a:schemeClr val="accent2"/>
                </a:solidFill>
              </a:rPr>
              <a:t>ＲＩの青少年保護に関する規定の変遷と要点　</a:t>
            </a:r>
            <a:endParaRPr kumimoji="1" lang="ja-JP" altLang="en-US"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80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22C8881-8187-4F01-9E2D-3D91123392B5}"/>
              </a:ext>
            </a:extLst>
          </p:cNvPr>
          <p:cNvCxnSpPr>
            <a:cxnSpLocks/>
          </p:cNvCxnSpPr>
          <p:nvPr/>
        </p:nvCxnSpPr>
        <p:spPr>
          <a:xfrm>
            <a:off x="191636" y="5469090"/>
            <a:ext cx="116890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DF8427-C490-4249-AFF2-D1DB4DF0E549}"/>
              </a:ext>
            </a:extLst>
          </p:cNvPr>
          <p:cNvSpPr txBox="1"/>
          <p:nvPr/>
        </p:nvSpPr>
        <p:spPr>
          <a:xfrm>
            <a:off x="1030224" y="4975314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2002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A3FC9E-8BA9-44DF-A54F-FA9F3700E857}"/>
              </a:ext>
            </a:extLst>
          </p:cNvPr>
          <p:cNvSpPr txBox="1"/>
          <p:nvPr/>
        </p:nvSpPr>
        <p:spPr>
          <a:xfrm>
            <a:off x="2799588" y="4969742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2006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28EC1F-5060-4E29-A4D5-F96CD4A06E54}"/>
              </a:ext>
            </a:extLst>
          </p:cNvPr>
          <p:cNvSpPr txBox="1"/>
          <p:nvPr/>
        </p:nvSpPr>
        <p:spPr>
          <a:xfrm>
            <a:off x="6096000" y="4969740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2018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C277D3-C7EA-424F-AF15-B1E41B3EA3EB}"/>
              </a:ext>
            </a:extLst>
          </p:cNvPr>
          <p:cNvSpPr txBox="1"/>
          <p:nvPr/>
        </p:nvSpPr>
        <p:spPr>
          <a:xfrm>
            <a:off x="8093202" y="4977798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2019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A5400E-5B93-4045-8DDD-A6DA1770608D}"/>
              </a:ext>
            </a:extLst>
          </p:cNvPr>
          <p:cNvSpPr txBox="1"/>
          <p:nvPr/>
        </p:nvSpPr>
        <p:spPr>
          <a:xfrm>
            <a:off x="9879330" y="4975030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2020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185962C7-F073-4FA9-BA59-64C4C74C5E69}"/>
              </a:ext>
            </a:extLst>
          </p:cNvPr>
          <p:cNvSpPr/>
          <p:nvPr/>
        </p:nvSpPr>
        <p:spPr>
          <a:xfrm>
            <a:off x="3486023" y="2150631"/>
            <a:ext cx="5219954" cy="1895443"/>
          </a:xfrm>
          <a:prstGeom prst="wedgeRectCallout">
            <a:avLst>
              <a:gd name="adj1" fmla="val -77875"/>
              <a:gd name="adj2" fmla="val 10360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99"/>
              </a:buClr>
            </a:pP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「青少年保護規定」を制定</a:t>
            </a:r>
            <a:endParaRPr lang="en-US" altLang="ja-JP" sz="3200" dirty="0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AF40B865-7026-4F78-A35C-2C44B4366373}"/>
              </a:ext>
            </a:extLst>
          </p:cNvPr>
          <p:cNvSpPr txBox="1">
            <a:spLocks/>
          </p:cNvSpPr>
          <p:nvPr/>
        </p:nvSpPr>
        <p:spPr>
          <a:xfrm>
            <a:off x="588962" y="495073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400" b="1" dirty="0">
                <a:solidFill>
                  <a:srgbClr val="000099"/>
                </a:solidFill>
              </a:rPr>
              <a:t>ＲＩの青少年保護に関する規定の変遷</a:t>
            </a:r>
            <a:endParaRPr lang="en-US" altLang="ja-JP" sz="4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1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22C8881-8187-4F01-9E2D-3D91123392B5}"/>
              </a:ext>
            </a:extLst>
          </p:cNvPr>
          <p:cNvCxnSpPr>
            <a:cxnSpLocks/>
          </p:cNvCxnSpPr>
          <p:nvPr/>
        </p:nvCxnSpPr>
        <p:spPr>
          <a:xfrm>
            <a:off x="191636" y="5469090"/>
            <a:ext cx="116890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DF8427-C490-4249-AFF2-D1DB4DF0E549}"/>
              </a:ext>
            </a:extLst>
          </p:cNvPr>
          <p:cNvSpPr txBox="1"/>
          <p:nvPr/>
        </p:nvSpPr>
        <p:spPr>
          <a:xfrm>
            <a:off x="1030224" y="4975314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2002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A3FC9E-8BA9-44DF-A54F-FA9F3700E857}"/>
              </a:ext>
            </a:extLst>
          </p:cNvPr>
          <p:cNvSpPr txBox="1"/>
          <p:nvPr/>
        </p:nvSpPr>
        <p:spPr>
          <a:xfrm>
            <a:off x="2799588" y="4969742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2006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28EC1F-5060-4E29-A4D5-F96CD4A06E54}"/>
              </a:ext>
            </a:extLst>
          </p:cNvPr>
          <p:cNvSpPr txBox="1"/>
          <p:nvPr/>
        </p:nvSpPr>
        <p:spPr>
          <a:xfrm>
            <a:off x="6096000" y="4969740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2018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C277D3-C7EA-424F-AF15-B1E41B3EA3EB}"/>
              </a:ext>
            </a:extLst>
          </p:cNvPr>
          <p:cNvSpPr txBox="1"/>
          <p:nvPr/>
        </p:nvSpPr>
        <p:spPr>
          <a:xfrm>
            <a:off x="8093202" y="4977798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2019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A5400E-5B93-4045-8DDD-A6DA1770608D}"/>
              </a:ext>
            </a:extLst>
          </p:cNvPr>
          <p:cNvSpPr txBox="1"/>
          <p:nvPr/>
        </p:nvSpPr>
        <p:spPr>
          <a:xfrm>
            <a:off x="9879330" y="4975030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2020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39AAE913-F5F1-4D2C-8EE4-8B218CFDEFB2}"/>
              </a:ext>
            </a:extLst>
          </p:cNvPr>
          <p:cNvSpPr/>
          <p:nvPr/>
        </p:nvSpPr>
        <p:spPr>
          <a:xfrm>
            <a:off x="2425065" y="2150334"/>
            <a:ext cx="7341870" cy="1879921"/>
          </a:xfrm>
          <a:prstGeom prst="wedgeRectCallout">
            <a:avLst>
              <a:gd name="adj1" fmla="val -36953"/>
              <a:gd name="adj2" fmla="val 10639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99"/>
              </a:buClr>
            </a:pP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「青少年保護と旅行に関する規定」</a:t>
            </a: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制定</a:t>
            </a:r>
          </a:p>
          <a:p>
            <a:pPr algn="ctr">
              <a:buClr>
                <a:srgbClr val="000099"/>
              </a:buClr>
            </a:pPr>
            <a:r>
              <a:rPr kumimoji="1" lang="ja-JP" altLang="en-US" sz="3200" dirty="0">
                <a:solidFill>
                  <a:srgbClr val="FF0000"/>
                </a:solidFill>
              </a:rPr>
              <a:t>対象は「青少年交換留学生」</a:t>
            </a:r>
            <a:endParaRPr kumimoji="1" lang="ja-JP" altLang="en-US" sz="3200" dirty="0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2B428C7F-64E3-4AA0-B8F8-3AE048BDF622}"/>
              </a:ext>
            </a:extLst>
          </p:cNvPr>
          <p:cNvSpPr txBox="1">
            <a:spLocks/>
          </p:cNvSpPr>
          <p:nvPr/>
        </p:nvSpPr>
        <p:spPr>
          <a:xfrm>
            <a:off x="588962" y="495073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400" b="1" dirty="0">
                <a:solidFill>
                  <a:srgbClr val="000099"/>
                </a:solidFill>
              </a:rPr>
              <a:t>ＲＩの青少年保護に関する規定の変遷</a:t>
            </a:r>
            <a:endParaRPr lang="en-US" altLang="ja-JP" sz="4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4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22C8881-8187-4F01-9E2D-3D91123392B5}"/>
              </a:ext>
            </a:extLst>
          </p:cNvPr>
          <p:cNvCxnSpPr>
            <a:cxnSpLocks/>
          </p:cNvCxnSpPr>
          <p:nvPr/>
        </p:nvCxnSpPr>
        <p:spPr>
          <a:xfrm>
            <a:off x="191636" y="5469090"/>
            <a:ext cx="116890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DF8427-C490-4249-AFF2-D1DB4DF0E549}"/>
              </a:ext>
            </a:extLst>
          </p:cNvPr>
          <p:cNvSpPr txBox="1"/>
          <p:nvPr/>
        </p:nvSpPr>
        <p:spPr>
          <a:xfrm>
            <a:off x="1030224" y="4975314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2002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A3FC9E-8BA9-44DF-A54F-FA9F3700E857}"/>
              </a:ext>
            </a:extLst>
          </p:cNvPr>
          <p:cNvSpPr txBox="1"/>
          <p:nvPr/>
        </p:nvSpPr>
        <p:spPr>
          <a:xfrm>
            <a:off x="2799588" y="4969742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2006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28EC1F-5060-4E29-A4D5-F96CD4A06E54}"/>
              </a:ext>
            </a:extLst>
          </p:cNvPr>
          <p:cNvSpPr txBox="1"/>
          <p:nvPr/>
        </p:nvSpPr>
        <p:spPr>
          <a:xfrm>
            <a:off x="6096000" y="4969740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2018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C277D3-C7EA-424F-AF15-B1E41B3EA3EB}"/>
              </a:ext>
            </a:extLst>
          </p:cNvPr>
          <p:cNvSpPr txBox="1"/>
          <p:nvPr/>
        </p:nvSpPr>
        <p:spPr>
          <a:xfrm>
            <a:off x="8093202" y="4977798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2019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A5400E-5B93-4045-8DDD-A6DA1770608D}"/>
              </a:ext>
            </a:extLst>
          </p:cNvPr>
          <p:cNvSpPr txBox="1"/>
          <p:nvPr/>
        </p:nvSpPr>
        <p:spPr>
          <a:xfrm>
            <a:off x="9879330" y="4975030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2020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9F5197CB-E4B5-4467-8C9A-0CD5DAAC6740}"/>
              </a:ext>
            </a:extLst>
          </p:cNvPr>
          <p:cNvSpPr/>
          <p:nvPr/>
        </p:nvSpPr>
        <p:spPr>
          <a:xfrm>
            <a:off x="2608580" y="2129371"/>
            <a:ext cx="6990079" cy="2474099"/>
          </a:xfrm>
          <a:prstGeom prst="wedgeRectCallout">
            <a:avLst>
              <a:gd name="adj1" fmla="val -313"/>
              <a:gd name="adj2" fmla="val 7384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0099"/>
              </a:buClr>
            </a:pP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「青少年保護と旅行に関する規定」</a:t>
            </a: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改正</a:t>
            </a:r>
          </a:p>
          <a:p>
            <a:pPr>
              <a:buClr>
                <a:srgbClr val="000099"/>
              </a:buClr>
            </a:pPr>
            <a:r>
              <a:rPr kumimoji="1" lang="ja-JP" altLang="en-US" sz="3200" dirty="0">
                <a:solidFill>
                  <a:srgbClr val="000099"/>
                </a:solidFill>
              </a:rPr>
              <a:t>対象を、</a:t>
            </a:r>
            <a:r>
              <a:rPr kumimoji="1" lang="ja-JP" altLang="en-US" sz="3200" dirty="0">
                <a:solidFill>
                  <a:srgbClr val="FF0000"/>
                </a:solidFill>
              </a:rPr>
              <a:t>青少年交換留学生に加え、</a:t>
            </a:r>
            <a:br>
              <a:rPr kumimoji="1" lang="en-US" altLang="ja-JP" sz="3200" dirty="0">
                <a:solidFill>
                  <a:srgbClr val="FF0000"/>
                </a:solidFill>
              </a:rPr>
            </a:br>
            <a:r>
              <a:rPr kumimoji="1" lang="ja-JP" altLang="en-US" sz="3200" dirty="0">
                <a:solidFill>
                  <a:srgbClr val="FF0000"/>
                </a:solidFill>
              </a:rPr>
              <a:t>ＲＹＬＡ・ＲＡＣ・ＩＡＣを追加したＲＩの</a:t>
            </a:r>
            <a:br>
              <a:rPr kumimoji="1" lang="en-US" altLang="ja-JP" sz="3200" dirty="0">
                <a:solidFill>
                  <a:srgbClr val="FF0000"/>
                </a:solidFill>
              </a:rPr>
            </a:br>
            <a:r>
              <a:rPr kumimoji="1" lang="ja-JP" altLang="en-US" sz="3200" dirty="0">
                <a:solidFill>
                  <a:srgbClr val="FF0000"/>
                </a:solidFill>
              </a:rPr>
              <a:t>青少年奉仕プロジェクトに拡大</a:t>
            </a:r>
            <a:endParaRPr kumimoji="1" lang="ja-JP" altLang="en-US" sz="3200" dirty="0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1EB4E75E-4140-4E30-8DE1-1EF0959ACCCF}"/>
              </a:ext>
            </a:extLst>
          </p:cNvPr>
          <p:cNvSpPr txBox="1">
            <a:spLocks/>
          </p:cNvSpPr>
          <p:nvPr/>
        </p:nvSpPr>
        <p:spPr>
          <a:xfrm>
            <a:off x="588962" y="495073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400" b="1" dirty="0">
                <a:solidFill>
                  <a:srgbClr val="000099"/>
                </a:solidFill>
              </a:rPr>
              <a:t>ＲＩの青少年保護に関する規定の変遷</a:t>
            </a:r>
            <a:endParaRPr lang="en-US" altLang="ja-JP" sz="4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07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22C8881-8187-4F01-9E2D-3D91123392B5}"/>
              </a:ext>
            </a:extLst>
          </p:cNvPr>
          <p:cNvCxnSpPr>
            <a:cxnSpLocks/>
          </p:cNvCxnSpPr>
          <p:nvPr/>
        </p:nvCxnSpPr>
        <p:spPr>
          <a:xfrm>
            <a:off x="191636" y="5469090"/>
            <a:ext cx="116890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DF8427-C490-4249-AFF2-D1DB4DF0E549}"/>
              </a:ext>
            </a:extLst>
          </p:cNvPr>
          <p:cNvSpPr txBox="1"/>
          <p:nvPr/>
        </p:nvSpPr>
        <p:spPr>
          <a:xfrm>
            <a:off x="1030224" y="4975314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2002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A3FC9E-8BA9-44DF-A54F-FA9F3700E857}"/>
              </a:ext>
            </a:extLst>
          </p:cNvPr>
          <p:cNvSpPr txBox="1"/>
          <p:nvPr/>
        </p:nvSpPr>
        <p:spPr>
          <a:xfrm>
            <a:off x="2799588" y="4969742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2006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28EC1F-5060-4E29-A4D5-F96CD4A06E54}"/>
              </a:ext>
            </a:extLst>
          </p:cNvPr>
          <p:cNvSpPr txBox="1"/>
          <p:nvPr/>
        </p:nvSpPr>
        <p:spPr>
          <a:xfrm>
            <a:off x="6096000" y="4969740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2018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C277D3-C7EA-424F-AF15-B1E41B3EA3EB}"/>
              </a:ext>
            </a:extLst>
          </p:cNvPr>
          <p:cNvSpPr txBox="1"/>
          <p:nvPr/>
        </p:nvSpPr>
        <p:spPr>
          <a:xfrm>
            <a:off x="8093202" y="4977798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2019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A5400E-5B93-4045-8DDD-A6DA1770608D}"/>
              </a:ext>
            </a:extLst>
          </p:cNvPr>
          <p:cNvSpPr txBox="1"/>
          <p:nvPr/>
        </p:nvSpPr>
        <p:spPr>
          <a:xfrm>
            <a:off x="9879330" y="4975030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2020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BBBB7532-DF45-4017-952E-D91D6C9F52B2}"/>
              </a:ext>
            </a:extLst>
          </p:cNvPr>
          <p:cNvSpPr/>
          <p:nvPr/>
        </p:nvSpPr>
        <p:spPr>
          <a:xfrm>
            <a:off x="2464219" y="2203975"/>
            <a:ext cx="7263562" cy="1786938"/>
          </a:xfrm>
          <a:prstGeom prst="wedgeRectCallout">
            <a:avLst>
              <a:gd name="adj1" fmla="val 33672"/>
              <a:gd name="adj2" fmla="val 11161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99"/>
              </a:buClr>
            </a:pP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「青少年保護と旅行に関する規定」</a:t>
            </a: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改正</a:t>
            </a:r>
            <a:endParaRPr lang="ja-JP" alt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000099"/>
              </a:buClr>
            </a:pPr>
            <a:r>
              <a:rPr kumimoji="1" lang="ja-JP" altLang="en-US" sz="3200" dirty="0">
                <a:solidFill>
                  <a:srgbClr val="FF0000"/>
                </a:solidFill>
              </a:rPr>
              <a:t>ロータリーの行動規範に１項目を追加</a:t>
            </a:r>
            <a:endParaRPr kumimoji="1" lang="ja-JP" altLang="en-US" sz="3200" dirty="0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E77F059E-27EC-4E74-AE6A-6D884ABFB1BA}"/>
              </a:ext>
            </a:extLst>
          </p:cNvPr>
          <p:cNvSpPr txBox="1">
            <a:spLocks/>
          </p:cNvSpPr>
          <p:nvPr/>
        </p:nvSpPr>
        <p:spPr>
          <a:xfrm>
            <a:off x="588962" y="495073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400" b="1" dirty="0">
                <a:solidFill>
                  <a:srgbClr val="000099"/>
                </a:solidFill>
              </a:rPr>
              <a:t>ＲＩの青少年保護に関する規定の変遷</a:t>
            </a:r>
            <a:endParaRPr lang="en-US" altLang="ja-JP" sz="4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58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22C8881-8187-4F01-9E2D-3D91123392B5}"/>
              </a:ext>
            </a:extLst>
          </p:cNvPr>
          <p:cNvCxnSpPr>
            <a:cxnSpLocks/>
          </p:cNvCxnSpPr>
          <p:nvPr/>
        </p:nvCxnSpPr>
        <p:spPr>
          <a:xfrm>
            <a:off x="191636" y="5469090"/>
            <a:ext cx="116890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DF8427-C490-4249-AFF2-D1DB4DF0E549}"/>
              </a:ext>
            </a:extLst>
          </p:cNvPr>
          <p:cNvSpPr txBox="1"/>
          <p:nvPr/>
        </p:nvSpPr>
        <p:spPr>
          <a:xfrm>
            <a:off x="1030224" y="4975314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2002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A3FC9E-8BA9-44DF-A54F-FA9F3700E857}"/>
              </a:ext>
            </a:extLst>
          </p:cNvPr>
          <p:cNvSpPr txBox="1"/>
          <p:nvPr/>
        </p:nvSpPr>
        <p:spPr>
          <a:xfrm>
            <a:off x="2799588" y="4969742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2006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28EC1F-5060-4E29-A4D5-F96CD4A06E54}"/>
              </a:ext>
            </a:extLst>
          </p:cNvPr>
          <p:cNvSpPr txBox="1"/>
          <p:nvPr/>
        </p:nvSpPr>
        <p:spPr>
          <a:xfrm>
            <a:off x="6096000" y="4969740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2018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C277D3-C7EA-424F-AF15-B1E41B3EA3EB}"/>
              </a:ext>
            </a:extLst>
          </p:cNvPr>
          <p:cNvSpPr txBox="1"/>
          <p:nvPr/>
        </p:nvSpPr>
        <p:spPr>
          <a:xfrm>
            <a:off x="8093202" y="4977798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2019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A5400E-5B93-4045-8DDD-A6DA1770608D}"/>
              </a:ext>
            </a:extLst>
          </p:cNvPr>
          <p:cNvSpPr txBox="1"/>
          <p:nvPr/>
        </p:nvSpPr>
        <p:spPr>
          <a:xfrm>
            <a:off x="9879330" y="4975030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2020</a:t>
            </a:r>
            <a:r>
              <a:rPr kumimoji="1" lang="ja-JP" altLang="en-US" sz="3200" dirty="0"/>
              <a:t>年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2BC6C0B1-75FD-4C96-9725-A5045B8C05CC}"/>
              </a:ext>
            </a:extLst>
          </p:cNvPr>
          <p:cNvSpPr/>
          <p:nvPr/>
        </p:nvSpPr>
        <p:spPr>
          <a:xfrm>
            <a:off x="1941095" y="2146778"/>
            <a:ext cx="7786686" cy="2348028"/>
          </a:xfrm>
          <a:prstGeom prst="wedgeRectCallout">
            <a:avLst>
              <a:gd name="adj1" fmla="val 53482"/>
              <a:gd name="adj2" fmla="val 8038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0099"/>
              </a:buClr>
            </a:pP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「成人ハラスメントポリシー」の</a:t>
            </a: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発表</a:t>
            </a:r>
            <a:endParaRPr lang="en-US" altLang="ja-JP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>
              <a:buClr>
                <a:srgbClr val="000099"/>
              </a:buClr>
            </a:pP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「青少年保護と旅行に関する規定」の</a:t>
            </a: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改正</a:t>
            </a:r>
            <a:endParaRPr lang="en-US" altLang="ja-JP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C5A09F59-CCE2-4BDA-8044-0A84B4C9E96D}"/>
              </a:ext>
            </a:extLst>
          </p:cNvPr>
          <p:cNvSpPr txBox="1">
            <a:spLocks/>
          </p:cNvSpPr>
          <p:nvPr/>
        </p:nvSpPr>
        <p:spPr>
          <a:xfrm>
            <a:off x="588962" y="495073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400" b="1" dirty="0">
                <a:solidFill>
                  <a:srgbClr val="000099"/>
                </a:solidFill>
              </a:rPr>
              <a:t>ＲＩの青少年保護に関する規定の変遷</a:t>
            </a:r>
            <a:endParaRPr lang="en-US" altLang="ja-JP" sz="4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1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D8F62A9-C0C5-4942-8D43-CF5E8ED0DFF2}"/>
              </a:ext>
            </a:extLst>
          </p:cNvPr>
          <p:cNvGrpSpPr/>
          <p:nvPr/>
        </p:nvGrpSpPr>
        <p:grpSpPr>
          <a:xfrm>
            <a:off x="557849" y="960673"/>
            <a:ext cx="9070542" cy="595032"/>
            <a:chOff x="354410" y="1125321"/>
            <a:chExt cx="9070542" cy="595032"/>
          </a:xfrm>
        </p:grpSpPr>
        <p:sp>
          <p:nvSpPr>
            <p:cNvPr id="8" name="コンテンツ プレースホルダー 2">
              <a:extLst>
                <a:ext uri="{FF2B5EF4-FFF2-40B4-BE49-F238E27FC236}">
                  <a16:creationId xmlns:a16="http://schemas.microsoft.com/office/drawing/2014/main" id="{C1AC330F-C0D1-4B27-A028-4AB5C135A32A}"/>
                </a:ext>
              </a:extLst>
            </p:cNvPr>
            <p:cNvSpPr txBox="1">
              <a:spLocks/>
            </p:cNvSpPr>
            <p:nvPr/>
          </p:nvSpPr>
          <p:spPr>
            <a:xfrm>
              <a:off x="354410" y="1125321"/>
              <a:ext cx="1973942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altLang="ja-JP" sz="3200" dirty="0">
                  <a:solidFill>
                    <a:schemeClr val="tx2"/>
                  </a:solidFill>
                </a:rPr>
                <a:t>2006</a:t>
              </a:r>
              <a:r>
                <a:rPr lang="ja-JP" altLang="en-US" sz="3200" dirty="0">
                  <a:solidFill>
                    <a:schemeClr val="tx2"/>
                  </a:solidFill>
                </a:rPr>
                <a:t>年　</a:t>
              </a:r>
              <a:endParaRPr lang="en-US" altLang="ja-JP" sz="3200" dirty="0">
                <a:solidFill>
                  <a:srgbClr val="000099"/>
                </a:solidFill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9CA866E-F499-4056-BCBB-83DA6E105937}"/>
                </a:ext>
              </a:extLst>
            </p:cNvPr>
            <p:cNvSpPr txBox="1"/>
            <p:nvPr/>
          </p:nvSpPr>
          <p:spPr>
            <a:xfrm>
              <a:off x="2074863" y="1135578"/>
              <a:ext cx="73500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99"/>
                </a:buClr>
              </a:pPr>
              <a:r>
                <a:rPr lang="ja-JP" altLang="en-US" sz="3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「青少年保護と旅行に関する規定」を制定</a:t>
              </a:r>
              <a:endParaRPr lang="en-US" altLang="ja-JP" sz="3200" dirty="0"/>
            </a:p>
          </p:txBody>
        </p:sp>
      </p:grp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1F2BAC5-3970-447A-8FA2-2031E0B909D1}"/>
              </a:ext>
            </a:extLst>
          </p:cNvPr>
          <p:cNvSpPr txBox="1">
            <a:spLocks/>
          </p:cNvSpPr>
          <p:nvPr/>
        </p:nvSpPr>
        <p:spPr>
          <a:xfrm>
            <a:off x="820492" y="2235293"/>
            <a:ext cx="11139598" cy="393954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ja-JP" sz="3000" dirty="0"/>
              <a:t>ＲＩはハラスメントに対して、いかなる違反も法規適用する</a:t>
            </a:r>
            <a:r>
              <a:rPr lang="ja-JP" altLang="en-US" sz="3000" dirty="0"/>
              <a:t>。</a:t>
            </a:r>
            <a:br>
              <a:rPr lang="en-US" altLang="ja-JP" sz="3000" dirty="0"/>
            </a:br>
            <a:r>
              <a:rPr lang="ja-JP" altLang="en-US" sz="3000" dirty="0"/>
              <a:t> </a:t>
            </a:r>
            <a:r>
              <a:rPr lang="ja-JP" altLang="ja-JP" sz="3000" b="1" u="wavyHeavy" dirty="0">
                <a:solidFill>
                  <a:srgbClr val="FF0000"/>
                </a:solidFill>
              </a:rPr>
              <a:t>ゼロ容認方式</a:t>
            </a:r>
            <a:endParaRPr lang="en-US" altLang="ja-JP" sz="3000" b="1" u="wavyHeavy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ja-JP" altLang="en-US" sz="3000" dirty="0"/>
              <a:t>申し立てが受理された時点で</a:t>
            </a:r>
            <a:r>
              <a:rPr lang="ja-JP" altLang="en-US" sz="3000" dirty="0">
                <a:solidFill>
                  <a:srgbClr val="FF0000"/>
                </a:solidFill>
              </a:rPr>
              <a:t>全て司法機関（警察）に委ねる。</a:t>
            </a:r>
            <a:endParaRPr lang="en-US" altLang="ja-JP" sz="3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ja-JP" altLang="en-US" sz="3000" dirty="0">
                <a:solidFill>
                  <a:srgbClr val="FF0000"/>
                </a:solidFill>
              </a:rPr>
              <a:t>被疑者と青少年との接触を断つ。</a:t>
            </a:r>
            <a:endParaRPr lang="en-US" altLang="ja-JP" sz="3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ja-JP" altLang="en-US" sz="3000" dirty="0"/>
              <a:t>被疑者が有罪と宣告され、それに関与したロータリアンについても、</a:t>
            </a:r>
            <a:r>
              <a:rPr lang="ja-JP" altLang="en-US" sz="3000" dirty="0">
                <a:solidFill>
                  <a:srgbClr val="FF0000"/>
                </a:solidFill>
              </a:rPr>
              <a:t>クラブは会員の身分を</a:t>
            </a:r>
            <a:r>
              <a:rPr lang="ja-JP" altLang="en-US" sz="3000">
                <a:solidFill>
                  <a:srgbClr val="FF0000"/>
                </a:solidFill>
              </a:rPr>
              <a:t>終結する。</a:t>
            </a:r>
            <a:r>
              <a:rPr lang="ja-JP" altLang="en-US" sz="3000" dirty="0"/>
              <a:t>クラブがこれを怠った場合は、</a:t>
            </a:r>
            <a:br>
              <a:rPr lang="en-US" altLang="ja-JP" sz="3000" dirty="0"/>
            </a:br>
            <a:r>
              <a:rPr lang="ja-JP" altLang="en-US" sz="3000" dirty="0">
                <a:solidFill>
                  <a:srgbClr val="FF0000"/>
                </a:solidFill>
              </a:rPr>
              <a:t>ＲＩはその身分を終結し、クラブの認証を取り消す。</a:t>
            </a:r>
            <a:endParaRPr lang="en-US" altLang="ja-JP" sz="3000" dirty="0">
              <a:solidFill>
                <a:srgbClr val="FF0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EFA4A0F-39B3-474E-B9F4-AB7F9D592D8C}"/>
              </a:ext>
            </a:extLst>
          </p:cNvPr>
          <p:cNvSpPr/>
          <p:nvPr/>
        </p:nvSpPr>
        <p:spPr>
          <a:xfrm>
            <a:off x="2386246" y="1482818"/>
            <a:ext cx="4477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99"/>
              </a:buClr>
            </a:pPr>
            <a:r>
              <a:rPr kumimoji="1" lang="ja-JP" altLang="en-US" sz="3200" dirty="0">
                <a:solidFill>
                  <a:srgbClr val="FF0000"/>
                </a:solidFill>
              </a:rPr>
              <a:t>対象：青少年交換留学生</a:t>
            </a:r>
            <a:endParaRPr kumimoji="1" lang="ja-JP" altLang="en-US" sz="3200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131B3DF-2A7C-47B3-A186-8F53833B089F}"/>
              </a:ext>
            </a:extLst>
          </p:cNvPr>
          <p:cNvSpPr txBox="1">
            <a:spLocks/>
          </p:cNvSpPr>
          <p:nvPr/>
        </p:nvSpPr>
        <p:spPr>
          <a:xfrm>
            <a:off x="620076" y="145568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400" b="1" dirty="0">
                <a:solidFill>
                  <a:srgbClr val="000099"/>
                </a:solidFill>
              </a:rPr>
              <a:t>ＲＩの青少年保護に関する規定の要点</a:t>
            </a:r>
            <a:endParaRPr lang="en-US" altLang="ja-JP" sz="4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09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D8F62A9-C0C5-4942-8D43-CF5E8ED0DFF2}"/>
              </a:ext>
            </a:extLst>
          </p:cNvPr>
          <p:cNvGrpSpPr/>
          <p:nvPr/>
        </p:nvGrpSpPr>
        <p:grpSpPr>
          <a:xfrm>
            <a:off x="557849" y="960673"/>
            <a:ext cx="9070542" cy="595032"/>
            <a:chOff x="354410" y="1125321"/>
            <a:chExt cx="9070542" cy="595032"/>
          </a:xfrm>
        </p:grpSpPr>
        <p:sp>
          <p:nvSpPr>
            <p:cNvPr id="8" name="コンテンツ プレースホルダー 2">
              <a:extLst>
                <a:ext uri="{FF2B5EF4-FFF2-40B4-BE49-F238E27FC236}">
                  <a16:creationId xmlns:a16="http://schemas.microsoft.com/office/drawing/2014/main" id="{C1AC330F-C0D1-4B27-A028-4AB5C135A32A}"/>
                </a:ext>
              </a:extLst>
            </p:cNvPr>
            <p:cNvSpPr txBox="1">
              <a:spLocks/>
            </p:cNvSpPr>
            <p:nvPr/>
          </p:nvSpPr>
          <p:spPr>
            <a:xfrm>
              <a:off x="354410" y="1125321"/>
              <a:ext cx="1973942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altLang="ja-JP" sz="3200" dirty="0">
                  <a:solidFill>
                    <a:schemeClr val="tx2"/>
                  </a:solidFill>
                </a:rPr>
                <a:t>2006</a:t>
              </a:r>
              <a:r>
                <a:rPr lang="ja-JP" altLang="en-US" sz="3200" dirty="0">
                  <a:solidFill>
                    <a:schemeClr val="tx2"/>
                  </a:solidFill>
                </a:rPr>
                <a:t>年　</a:t>
              </a:r>
              <a:endParaRPr lang="en-US" altLang="ja-JP" sz="3200" dirty="0">
                <a:solidFill>
                  <a:srgbClr val="000099"/>
                </a:solidFill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9CA866E-F499-4056-BCBB-83DA6E105937}"/>
                </a:ext>
              </a:extLst>
            </p:cNvPr>
            <p:cNvSpPr txBox="1"/>
            <p:nvPr/>
          </p:nvSpPr>
          <p:spPr>
            <a:xfrm>
              <a:off x="2074863" y="1135578"/>
              <a:ext cx="73500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99"/>
                </a:buClr>
              </a:pPr>
              <a:r>
                <a:rPr lang="ja-JP" altLang="en-US" sz="3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「青少年保護と旅行に関する規定」を制定</a:t>
              </a:r>
              <a:endParaRPr lang="en-US" altLang="ja-JP" sz="3200" dirty="0"/>
            </a:p>
          </p:txBody>
        </p:sp>
      </p:grp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1F2BAC5-3970-447A-8FA2-2031E0B909D1}"/>
              </a:ext>
            </a:extLst>
          </p:cNvPr>
          <p:cNvSpPr txBox="1">
            <a:spLocks/>
          </p:cNvSpPr>
          <p:nvPr/>
        </p:nvSpPr>
        <p:spPr>
          <a:xfrm>
            <a:off x="732810" y="1820724"/>
            <a:ext cx="11139598" cy="503727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セクハラが起こった場合、地区役員が知った時から</a:t>
            </a:r>
            <a:br>
              <a:rPr lang="en-US" altLang="ja-JP" sz="3200" dirty="0"/>
            </a:br>
            <a:r>
              <a:rPr lang="ja-JP" altLang="en-US" sz="3200" dirty="0"/>
              <a:t> </a:t>
            </a:r>
            <a:r>
              <a:rPr lang="ja-JP" altLang="en-US" sz="3200" dirty="0">
                <a:solidFill>
                  <a:srgbClr val="FF0000"/>
                </a:solidFill>
              </a:rPr>
              <a:t>７２時間以内にＲＩに報告しなければならない。</a:t>
            </a:r>
            <a:br>
              <a:rPr lang="en-US" altLang="ja-JP" sz="3200" dirty="0">
                <a:solidFill>
                  <a:srgbClr val="FF0000"/>
                </a:solidFill>
              </a:rPr>
            </a:br>
            <a:r>
              <a:rPr lang="ja-JP" altLang="en-US" sz="3200" dirty="0">
                <a:solidFill>
                  <a:srgbClr val="FF0000"/>
                </a:solidFill>
              </a:rPr>
              <a:t> </a:t>
            </a:r>
            <a:r>
              <a:rPr lang="ja-JP" altLang="ja-JP" sz="3200" dirty="0"/>
              <a:t>怠った場合はクラブの認証を取り消す。</a:t>
            </a:r>
            <a:endParaRPr lang="en-US" altLang="ja-JP" sz="3200" dirty="0"/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ガバナー・地区委員長・クラブ会長・クラブ委員長を</a:t>
            </a:r>
            <a:br>
              <a:rPr lang="en-US" altLang="ja-JP" sz="3200" dirty="0"/>
            </a:br>
            <a:r>
              <a:rPr lang="ja-JP" altLang="en-US" sz="3200" dirty="0"/>
              <a:t> 対象 とした損害賠償保険への加入。</a:t>
            </a:r>
            <a:endParaRPr lang="en-US" altLang="ja-JP" sz="3200" dirty="0"/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青少年交換留学生が旅行する際の手続き要項の規定と</a:t>
            </a:r>
            <a:br>
              <a:rPr lang="en-US" altLang="ja-JP" sz="3200" dirty="0"/>
            </a:br>
            <a:r>
              <a:rPr lang="ja-JP" altLang="en-US" sz="3200" dirty="0"/>
              <a:t> 保険に加入する。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地区に危機管理委員会を設置する。</a:t>
            </a:r>
            <a:endParaRPr lang="en-US" altLang="ja-JP" sz="3200" dirty="0"/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ja-JP" sz="3200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131B3DF-2A7C-47B3-A186-8F53833B089F}"/>
              </a:ext>
            </a:extLst>
          </p:cNvPr>
          <p:cNvSpPr txBox="1">
            <a:spLocks/>
          </p:cNvSpPr>
          <p:nvPr/>
        </p:nvSpPr>
        <p:spPr>
          <a:xfrm>
            <a:off x="620076" y="145568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400" b="1" dirty="0">
                <a:solidFill>
                  <a:srgbClr val="000099"/>
                </a:solidFill>
              </a:rPr>
              <a:t>ＲＩの青少年保護に関する規定の要点</a:t>
            </a:r>
            <a:endParaRPr lang="en-US" altLang="ja-JP" sz="4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0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0360608-6F42-4274-AEBB-97854B55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89" y="578299"/>
            <a:ext cx="3084844" cy="5772840"/>
          </a:xfrm>
        </p:spPr>
        <p:txBody>
          <a:bodyPr anchor="ctr" anchorCtr="0">
            <a:normAutofit/>
          </a:bodyPr>
          <a:lstStyle/>
          <a:p>
            <a:pPr algn="ctr"/>
            <a:r>
              <a:rPr kumimoji="1" lang="ja-JP" altLang="en-US" sz="3600" dirty="0">
                <a:solidFill>
                  <a:srgbClr val="FFFFFF"/>
                </a:solidFill>
              </a:rPr>
              <a:t>本日の流れ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コンテンツ プレースホルダー 2">
            <a:extLst>
              <a:ext uri="{FF2B5EF4-FFF2-40B4-BE49-F238E27FC236}">
                <a16:creationId xmlns:a16="http://schemas.microsoft.com/office/drawing/2014/main" id="{4B0704AC-D60E-4BBD-B262-65EE046A59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442803"/>
              </p:ext>
            </p:extLst>
          </p:nvPr>
        </p:nvGraphicFramePr>
        <p:xfrm>
          <a:off x="4576317" y="639763"/>
          <a:ext cx="6963221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005589B-B036-4513-A373-151CB61CB8F1}"/>
              </a:ext>
            </a:extLst>
          </p:cNvPr>
          <p:cNvSpPr txBox="1"/>
          <p:nvPr/>
        </p:nvSpPr>
        <p:spPr>
          <a:xfrm>
            <a:off x="6743700" y="5416170"/>
            <a:ext cx="4898636" cy="9401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02" tIns="99502" rIns="99502" bIns="99502" numCol="1" spcCol="1270" anchor="ctr" anchorCtr="0">
            <a:noAutofit/>
          </a:bodyPr>
          <a:lstStyle/>
          <a:p>
            <a:pPr marL="0" lvl="0" indent="0" algn="l" defTabSz="124460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2600" kern="1200" dirty="0"/>
              <a:t>ロータリーの青少年保護のための</a:t>
            </a:r>
            <a:endParaRPr kumimoji="1" lang="en-US" altLang="ja-JP" sz="2600" kern="1200" dirty="0"/>
          </a:p>
          <a:p>
            <a:pPr marL="0" lvl="0" indent="0" algn="l" defTabSz="124460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2600" kern="1200" dirty="0"/>
              <a:t>危機管理について思うこと</a:t>
            </a:r>
          </a:p>
        </p:txBody>
      </p:sp>
    </p:spTree>
    <p:extLst>
      <p:ext uri="{BB962C8B-B14F-4D97-AF65-F5344CB8AC3E}">
        <p14:creationId xmlns:p14="http://schemas.microsoft.com/office/powerpoint/2010/main" val="2434423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D8F62A9-C0C5-4942-8D43-CF5E8ED0DFF2}"/>
              </a:ext>
            </a:extLst>
          </p:cNvPr>
          <p:cNvGrpSpPr/>
          <p:nvPr/>
        </p:nvGrpSpPr>
        <p:grpSpPr>
          <a:xfrm>
            <a:off x="557849" y="960673"/>
            <a:ext cx="9070542" cy="595032"/>
            <a:chOff x="354410" y="1125321"/>
            <a:chExt cx="9070542" cy="595032"/>
          </a:xfrm>
        </p:grpSpPr>
        <p:sp>
          <p:nvSpPr>
            <p:cNvPr id="8" name="コンテンツ プレースホルダー 2">
              <a:extLst>
                <a:ext uri="{FF2B5EF4-FFF2-40B4-BE49-F238E27FC236}">
                  <a16:creationId xmlns:a16="http://schemas.microsoft.com/office/drawing/2014/main" id="{C1AC330F-C0D1-4B27-A028-4AB5C135A32A}"/>
                </a:ext>
              </a:extLst>
            </p:cNvPr>
            <p:cNvSpPr txBox="1">
              <a:spLocks/>
            </p:cNvSpPr>
            <p:nvPr/>
          </p:nvSpPr>
          <p:spPr>
            <a:xfrm>
              <a:off x="354410" y="1125321"/>
              <a:ext cx="1973942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altLang="ja-JP" sz="3200" dirty="0">
                  <a:solidFill>
                    <a:schemeClr val="tx2"/>
                  </a:solidFill>
                </a:rPr>
                <a:t>2018</a:t>
              </a:r>
              <a:r>
                <a:rPr lang="ja-JP" altLang="en-US" sz="3200" dirty="0">
                  <a:solidFill>
                    <a:schemeClr val="tx2"/>
                  </a:solidFill>
                </a:rPr>
                <a:t>年　</a:t>
              </a:r>
              <a:endParaRPr lang="en-US" altLang="ja-JP" sz="3200" dirty="0">
                <a:solidFill>
                  <a:srgbClr val="000099"/>
                </a:solidFill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9CA866E-F499-4056-BCBB-83DA6E105937}"/>
                </a:ext>
              </a:extLst>
            </p:cNvPr>
            <p:cNvSpPr txBox="1"/>
            <p:nvPr/>
          </p:nvSpPr>
          <p:spPr>
            <a:xfrm>
              <a:off x="2074863" y="1135578"/>
              <a:ext cx="73500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99"/>
                </a:buClr>
              </a:pPr>
              <a:r>
                <a:rPr lang="ja-JP" altLang="en-US" sz="3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「青少年保護と旅行に関する規定」を改正</a:t>
              </a:r>
              <a:endParaRPr lang="en-US" altLang="ja-JP" sz="3200" dirty="0"/>
            </a:p>
          </p:txBody>
        </p:sp>
      </p:grpSp>
      <p:sp>
        <p:nvSpPr>
          <p:cNvPr id="7" name="タイトル 1">
            <a:extLst>
              <a:ext uri="{FF2B5EF4-FFF2-40B4-BE49-F238E27FC236}">
                <a16:creationId xmlns:a16="http://schemas.microsoft.com/office/drawing/2014/main" id="{B131B3DF-2A7C-47B3-A186-8F53833B089F}"/>
              </a:ext>
            </a:extLst>
          </p:cNvPr>
          <p:cNvSpPr txBox="1">
            <a:spLocks/>
          </p:cNvSpPr>
          <p:nvPr/>
        </p:nvSpPr>
        <p:spPr>
          <a:xfrm>
            <a:off x="620076" y="145568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400" b="1" dirty="0">
                <a:solidFill>
                  <a:srgbClr val="000099"/>
                </a:solidFill>
              </a:rPr>
              <a:t>ＲＩの青少年保護に関する規定の要点</a:t>
            </a:r>
            <a:endParaRPr lang="en-US" altLang="ja-JP" sz="4400" b="1" dirty="0">
              <a:solidFill>
                <a:srgbClr val="000099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C183436-D1A6-4CBF-BCEA-E28F98376D16}"/>
              </a:ext>
            </a:extLst>
          </p:cNvPr>
          <p:cNvSpPr/>
          <p:nvPr/>
        </p:nvSpPr>
        <p:spPr>
          <a:xfrm>
            <a:off x="2278302" y="1457766"/>
            <a:ext cx="9354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99"/>
              </a:buClr>
            </a:pPr>
            <a:r>
              <a:rPr kumimoji="1" lang="ja-JP" altLang="en-US" sz="3200" dirty="0">
                <a:solidFill>
                  <a:srgbClr val="FF0000"/>
                </a:solidFill>
              </a:rPr>
              <a:t>対象：ＲＩの青少年奉仕プロジェクトの全てに拡大</a:t>
            </a:r>
            <a:endParaRPr kumimoji="1" lang="en-US" altLang="ja-JP" sz="3200" dirty="0">
              <a:solidFill>
                <a:srgbClr val="FF0000"/>
              </a:solidFill>
            </a:endParaRPr>
          </a:p>
          <a:p>
            <a:pPr>
              <a:buClr>
                <a:srgbClr val="000099"/>
              </a:buClr>
            </a:pPr>
            <a:r>
              <a:rPr kumimoji="1" lang="ja-JP" altLang="en-US" sz="3200" dirty="0">
                <a:solidFill>
                  <a:srgbClr val="FF0000"/>
                </a:solidFill>
              </a:rPr>
              <a:t>　　　　ＲＹＬＡ・ＲＹＬＡ・ＩＡＣを追加</a:t>
            </a:r>
            <a:endParaRPr kumimoji="1" lang="ja-JP" altLang="en-US" sz="32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55F7B460-A1A5-495F-8A05-4826DD886A2B}"/>
              </a:ext>
            </a:extLst>
          </p:cNvPr>
          <p:cNvSpPr txBox="1">
            <a:spLocks/>
          </p:cNvSpPr>
          <p:nvPr/>
        </p:nvSpPr>
        <p:spPr>
          <a:xfrm>
            <a:off x="727808" y="3011352"/>
            <a:ext cx="5745464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600" dirty="0"/>
              <a:t>個人情報保護法の遵守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618734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D8F62A9-C0C5-4942-8D43-CF5E8ED0DFF2}"/>
              </a:ext>
            </a:extLst>
          </p:cNvPr>
          <p:cNvGrpSpPr/>
          <p:nvPr/>
        </p:nvGrpSpPr>
        <p:grpSpPr>
          <a:xfrm>
            <a:off x="557849" y="960673"/>
            <a:ext cx="9070542" cy="595032"/>
            <a:chOff x="354410" y="1125321"/>
            <a:chExt cx="9070542" cy="595032"/>
          </a:xfrm>
        </p:grpSpPr>
        <p:sp>
          <p:nvSpPr>
            <p:cNvPr id="8" name="コンテンツ プレースホルダー 2">
              <a:extLst>
                <a:ext uri="{FF2B5EF4-FFF2-40B4-BE49-F238E27FC236}">
                  <a16:creationId xmlns:a16="http://schemas.microsoft.com/office/drawing/2014/main" id="{C1AC330F-C0D1-4B27-A028-4AB5C135A32A}"/>
                </a:ext>
              </a:extLst>
            </p:cNvPr>
            <p:cNvSpPr txBox="1">
              <a:spLocks/>
            </p:cNvSpPr>
            <p:nvPr/>
          </p:nvSpPr>
          <p:spPr>
            <a:xfrm>
              <a:off x="354410" y="1125321"/>
              <a:ext cx="1973942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altLang="ja-JP" sz="3200" dirty="0">
                  <a:solidFill>
                    <a:schemeClr val="tx2"/>
                  </a:solidFill>
                </a:rPr>
                <a:t>2019</a:t>
              </a:r>
              <a:r>
                <a:rPr lang="ja-JP" altLang="en-US" sz="3200" dirty="0">
                  <a:solidFill>
                    <a:schemeClr val="tx2"/>
                  </a:solidFill>
                </a:rPr>
                <a:t>年　</a:t>
              </a:r>
              <a:endParaRPr lang="en-US" altLang="ja-JP" sz="3200" dirty="0">
                <a:solidFill>
                  <a:srgbClr val="000099"/>
                </a:solidFill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9CA866E-F499-4056-BCBB-83DA6E105937}"/>
                </a:ext>
              </a:extLst>
            </p:cNvPr>
            <p:cNvSpPr txBox="1"/>
            <p:nvPr/>
          </p:nvSpPr>
          <p:spPr>
            <a:xfrm>
              <a:off x="2074863" y="1135578"/>
              <a:ext cx="73500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99"/>
                </a:buClr>
              </a:pPr>
              <a:r>
                <a:rPr lang="ja-JP" altLang="en-US" sz="3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「青少年保護と旅行に関する規定」を改正</a:t>
              </a:r>
              <a:endParaRPr lang="en-US" altLang="ja-JP" sz="3200" dirty="0"/>
            </a:p>
          </p:txBody>
        </p:sp>
      </p:grpSp>
      <p:sp>
        <p:nvSpPr>
          <p:cNvPr id="7" name="タイトル 1">
            <a:extLst>
              <a:ext uri="{FF2B5EF4-FFF2-40B4-BE49-F238E27FC236}">
                <a16:creationId xmlns:a16="http://schemas.microsoft.com/office/drawing/2014/main" id="{B131B3DF-2A7C-47B3-A186-8F53833B089F}"/>
              </a:ext>
            </a:extLst>
          </p:cNvPr>
          <p:cNvSpPr txBox="1">
            <a:spLocks/>
          </p:cNvSpPr>
          <p:nvPr/>
        </p:nvSpPr>
        <p:spPr>
          <a:xfrm>
            <a:off x="620076" y="145568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400" b="1" dirty="0">
                <a:solidFill>
                  <a:srgbClr val="000099"/>
                </a:solidFill>
              </a:rPr>
              <a:t>ＲＩの青少年保護に関する規定の要点</a:t>
            </a:r>
            <a:endParaRPr lang="en-US" altLang="ja-JP" sz="4400" b="1" dirty="0">
              <a:solidFill>
                <a:srgbClr val="000099"/>
              </a:solidFill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3401259D-3316-4D3E-9651-AEA9310BD29B}"/>
              </a:ext>
            </a:extLst>
          </p:cNvPr>
          <p:cNvSpPr txBox="1">
            <a:spLocks/>
          </p:cNvSpPr>
          <p:nvPr/>
        </p:nvSpPr>
        <p:spPr>
          <a:xfrm>
            <a:off x="733078" y="1969685"/>
            <a:ext cx="10928505" cy="379591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ロータリアンの行動規範に</a:t>
            </a:r>
            <a:r>
              <a:rPr lang="en-US" altLang="ja-JP" sz="3200" dirty="0"/>
              <a:t>1</a:t>
            </a:r>
            <a:r>
              <a:rPr lang="ja-JP" altLang="en-US" sz="3200" dirty="0"/>
              <a:t>項目を追加。</a:t>
            </a:r>
            <a:br>
              <a:rPr lang="en-US" altLang="ja-JP" sz="3200" dirty="0"/>
            </a:br>
            <a:r>
              <a:rPr lang="ja-JP" altLang="en-US" sz="3200" dirty="0"/>
              <a:t> ロータリーの会合・行事、および活動において</a:t>
            </a:r>
            <a:r>
              <a:rPr lang="ja-JP" altLang="en-US" sz="3200" dirty="0">
                <a:solidFill>
                  <a:srgbClr val="FF0000"/>
                </a:solidFill>
              </a:rPr>
              <a:t>ハラスメントの</a:t>
            </a:r>
            <a:br>
              <a:rPr lang="en-US" altLang="ja-JP" sz="3200" dirty="0">
                <a:solidFill>
                  <a:srgbClr val="FF0000"/>
                </a:solidFill>
              </a:rPr>
            </a:br>
            <a:r>
              <a:rPr lang="ja-JP" altLang="en-US" sz="3200" dirty="0">
                <a:solidFill>
                  <a:srgbClr val="FF0000"/>
                </a:solidFill>
              </a:rPr>
              <a:t> ない環境を維持する</a:t>
            </a:r>
            <a:r>
              <a:rPr lang="ja-JP" altLang="en-US" sz="3200" dirty="0"/>
              <a:t>ことを支援し、ハラスメントの疑いが</a:t>
            </a:r>
            <a:br>
              <a:rPr lang="en-US" altLang="ja-JP" sz="3200" dirty="0"/>
            </a:br>
            <a:r>
              <a:rPr lang="ja-JP" altLang="en-US" sz="3200" dirty="0"/>
              <a:t> あれば</a:t>
            </a:r>
            <a:r>
              <a:rPr lang="ja-JP" altLang="en-US" sz="3200" dirty="0">
                <a:solidFill>
                  <a:srgbClr val="FF0000"/>
                </a:solidFill>
              </a:rPr>
              <a:t>報告した人への報復が起こらないように</a:t>
            </a:r>
            <a:r>
              <a:rPr lang="ja-JP" altLang="en-US" sz="3200" dirty="0"/>
              <a:t>確認する。</a:t>
            </a:r>
            <a:endParaRPr lang="en-US" altLang="ja-JP" sz="3200" dirty="0"/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ja-JP" sz="1400" dirty="0"/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インターアクトの海外研修は青少年交換留学生の</a:t>
            </a:r>
            <a:br>
              <a:rPr lang="en-US" altLang="ja-JP" sz="3200" dirty="0"/>
            </a:br>
            <a:r>
              <a:rPr lang="ja-JP" altLang="en-US" sz="3200" dirty="0"/>
              <a:t> 旅行手続きに準ずる。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505661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25F0C14-C70A-49B0-819B-6EFB5D6D1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11" y="303027"/>
            <a:ext cx="11095682" cy="58709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71D989-66C6-4E61-9733-2610696832F6}"/>
              </a:ext>
            </a:extLst>
          </p:cNvPr>
          <p:cNvSpPr txBox="1"/>
          <p:nvPr/>
        </p:nvSpPr>
        <p:spPr>
          <a:xfrm>
            <a:off x="758952" y="4846321"/>
            <a:ext cx="4663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i="1" dirty="0">
                <a:solidFill>
                  <a:srgbClr val="FF0000"/>
                </a:solidFill>
                <a:latin typeface="Century" panose="02040604050505020304" pitchFamily="18" charset="0"/>
              </a:rPr>
              <a:t>5</a:t>
            </a:r>
            <a:r>
              <a:rPr kumimoji="1" lang="ja-JP" altLang="en-US" sz="2400" b="1" i="1" dirty="0">
                <a:solidFill>
                  <a:srgbClr val="FF0000"/>
                </a:solidFill>
                <a:latin typeface="Century" panose="02040604050505020304" pitchFamily="18" charset="0"/>
              </a:rPr>
              <a:t>．</a:t>
            </a:r>
          </a:p>
        </p:txBody>
      </p:sp>
    </p:spTree>
    <p:extLst>
      <p:ext uri="{BB962C8B-B14F-4D97-AF65-F5344CB8AC3E}">
        <p14:creationId xmlns:p14="http://schemas.microsoft.com/office/powerpoint/2010/main" val="2715536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1AC330F-C0D1-4B27-A028-4AB5C135A32A}"/>
              </a:ext>
            </a:extLst>
          </p:cNvPr>
          <p:cNvSpPr txBox="1">
            <a:spLocks/>
          </p:cNvSpPr>
          <p:nvPr/>
        </p:nvSpPr>
        <p:spPr>
          <a:xfrm>
            <a:off x="536911" y="1788253"/>
            <a:ext cx="1973942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ja-JP" sz="3200" dirty="0">
                <a:solidFill>
                  <a:schemeClr val="tx2"/>
                </a:solidFill>
              </a:rPr>
              <a:t>2020</a:t>
            </a:r>
            <a:r>
              <a:rPr lang="ja-JP" altLang="en-US" sz="3200" dirty="0">
                <a:solidFill>
                  <a:schemeClr val="tx2"/>
                </a:solidFill>
              </a:rPr>
              <a:t>年</a:t>
            </a:r>
            <a:endParaRPr lang="en-US" altLang="ja-JP" sz="3200" dirty="0">
              <a:solidFill>
                <a:srgbClr val="000099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536911" y="133156"/>
            <a:ext cx="100303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99"/>
              </a:buClr>
            </a:pPr>
            <a:r>
              <a:rPr lang="ja-JP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「成人ハラスメントポリシー」の発表</a:t>
            </a:r>
            <a:endParaRPr lang="en-US" altLang="ja-JP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0099"/>
              </a:buClr>
            </a:pPr>
            <a:r>
              <a:rPr lang="ja-JP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「青少年保護と旅行に関する規定」を改正</a:t>
            </a:r>
            <a:endParaRPr lang="en-US" altLang="ja-JP" sz="4400" dirty="0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3401259D-3316-4D3E-9651-AEA9310BD29B}"/>
              </a:ext>
            </a:extLst>
          </p:cNvPr>
          <p:cNvSpPr txBox="1">
            <a:spLocks/>
          </p:cNvSpPr>
          <p:nvPr/>
        </p:nvSpPr>
        <p:spPr>
          <a:xfrm>
            <a:off x="741633" y="2286000"/>
            <a:ext cx="8882928" cy="358497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「成人ハラスメントポリシー」の制定。</a:t>
            </a:r>
            <a:endParaRPr lang="en-US" altLang="ja-JP" sz="3200" dirty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「青少年保護と旅行に関する規定」の改正。</a:t>
            </a:r>
            <a:endParaRPr lang="en-US" altLang="ja-JP" sz="3200" dirty="0"/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ガバナーエレクト・クラブ会長エレクトは就任前に</a:t>
            </a:r>
            <a:br>
              <a:rPr lang="en-US" altLang="ja-JP" sz="3200" dirty="0"/>
            </a:br>
            <a:r>
              <a:rPr lang="ja-JP" altLang="en-US" sz="3200" dirty="0"/>
              <a:t> 危機管理研修を受ける。</a:t>
            </a:r>
            <a:endParaRPr lang="en-US" altLang="ja-JP" sz="3200" dirty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地区は青少年保護役員を任命すべきである。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411327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536911" y="133156"/>
            <a:ext cx="8400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99"/>
              </a:buClr>
            </a:pPr>
            <a:r>
              <a:rPr lang="ja-JP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「成人ハラスメントポリシー」の要点</a:t>
            </a:r>
            <a:endParaRPr lang="en-US" altLang="ja-JP" sz="4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C183436-D1A6-4CBF-BCEA-E28F98376D16}"/>
              </a:ext>
            </a:extLst>
          </p:cNvPr>
          <p:cNvSpPr/>
          <p:nvPr/>
        </p:nvSpPr>
        <p:spPr>
          <a:xfrm>
            <a:off x="368968" y="902597"/>
            <a:ext cx="11438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99"/>
              </a:buClr>
            </a:pPr>
            <a:r>
              <a:rPr kumimoji="1" lang="ja-JP" altLang="en-US" sz="3200" dirty="0">
                <a:solidFill>
                  <a:srgbClr val="FF0000"/>
                </a:solidFill>
              </a:rPr>
              <a:t>対象</a:t>
            </a:r>
            <a:r>
              <a:rPr kumimoji="1" lang="ja-JP" altLang="en-US" sz="3200" dirty="0"/>
              <a:t>：</a:t>
            </a:r>
            <a:r>
              <a:rPr kumimoji="1" lang="ja-JP" altLang="en-US" sz="3200" dirty="0">
                <a:solidFill>
                  <a:srgbClr val="FF0000"/>
                </a:solidFill>
              </a:rPr>
              <a:t>クラブ</a:t>
            </a:r>
            <a:r>
              <a:rPr kumimoji="1" lang="ja-JP" altLang="en-US" sz="3200" dirty="0"/>
              <a:t>・地区が実施する例会を含む会合、行事、活動の全て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3401259D-3316-4D3E-9651-AEA9310BD29B}"/>
              </a:ext>
            </a:extLst>
          </p:cNvPr>
          <p:cNvSpPr txBox="1">
            <a:spLocks/>
          </p:cNvSpPr>
          <p:nvPr/>
        </p:nvSpPr>
        <p:spPr>
          <a:xfrm>
            <a:off x="713901" y="4899174"/>
            <a:ext cx="8968593" cy="12449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セクハラだけでなく、全てのハラスメントに拡大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「性的虐待」を「虐待」に改正</a:t>
            </a:r>
            <a:endParaRPr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985AD7-8A42-4A92-A107-972CA221AA45}"/>
              </a:ext>
            </a:extLst>
          </p:cNvPr>
          <p:cNvSpPr txBox="1"/>
          <p:nvPr/>
        </p:nvSpPr>
        <p:spPr>
          <a:xfrm>
            <a:off x="536911" y="3460522"/>
            <a:ext cx="10110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99"/>
              </a:buClr>
            </a:pPr>
            <a:r>
              <a:rPr lang="ja-JP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「青少年保護と旅行に関する規定」の要点</a:t>
            </a:r>
            <a:endParaRPr lang="en-US" altLang="ja-JP" sz="44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6D174EB-2C81-4821-A416-DDBFEC698338}"/>
              </a:ext>
            </a:extLst>
          </p:cNvPr>
          <p:cNvSpPr/>
          <p:nvPr/>
        </p:nvSpPr>
        <p:spPr>
          <a:xfrm>
            <a:off x="368969" y="4269981"/>
            <a:ext cx="1127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99"/>
              </a:buClr>
            </a:pPr>
            <a:r>
              <a:rPr kumimoji="1" lang="ja-JP" altLang="en-US" sz="3200" dirty="0">
                <a:solidFill>
                  <a:srgbClr val="FF0000"/>
                </a:solidFill>
              </a:rPr>
              <a:t>対象</a:t>
            </a:r>
            <a:r>
              <a:rPr kumimoji="1" lang="ja-JP" altLang="en-US" sz="3200" dirty="0"/>
              <a:t>：</a:t>
            </a:r>
            <a:r>
              <a:rPr kumimoji="1" lang="ja-JP" altLang="en-US" sz="3200" dirty="0">
                <a:solidFill>
                  <a:srgbClr val="FF0000"/>
                </a:solidFill>
              </a:rPr>
              <a:t>クラブ</a:t>
            </a:r>
            <a:r>
              <a:rPr kumimoji="1" lang="ja-JP" altLang="en-US" sz="3200" dirty="0"/>
              <a:t>・地区が実施する青少年奉仕プロジェクトの全て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E544AA9B-FD47-4D98-B4D4-937F40B279C8}"/>
              </a:ext>
            </a:extLst>
          </p:cNvPr>
          <p:cNvSpPr txBox="1">
            <a:spLocks/>
          </p:cNvSpPr>
          <p:nvPr/>
        </p:nvSpPr>
        <p:spPr>
          <a:xfrm>
            <a:off x="713901" y="1522497"/>
            <a:ext cx="8614611" cy="18890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犯罪行為の申し立て</a:t>
            </a:r>
            <a:br>
              <a:rPr lang="en-US" altLang="ja-JP" sz="3200" dirty="0"/>
            </a:br>
            <a:r>
              <a:rPr lang="ja-JP" altLang="en-US" sz="3200" dirty="0"/>
              <a:t>（司法機関に届ける・被害者への報復禁止）</a:t>
            </a:r>
            <a:endParaRPr lang="en-US" altLang="ja-JP" sz="3200" dirty="0"/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3200" dirty="0"/>
              <a:t>ＲＩへの報告義務（</a:t>
            </a:r>
            <a:r>
              <a:rPr lang="en-US" altLang="ja-JP" sz="3200" dirty="0"/>
              <a:t>1</a:t>
            </a:r>
            <a:r>
              <a:rPr lang="ja-JP" altLang="en-US" sz="3200" dirty="0"/>
              <a:t>ケ月以内）と機能の喪失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346415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7483F9-81EC-4B5A-9950-4C79AFD30E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561" y="181674"/>
            <a:ext cx="11936412" cy="965200"/>
          </a:xfrm>
        </p:spPr>
        <p:txBody>
          <a:bodyPr>
            <a:normAutofit/>
          </a:bodyPr>
          <a:lstStyle/>
          <a:p>
            <a:r>
              <a:rPr lang="ja-JP" altLang="en-US" sz="5400" dirty="0">
                <a:solidFill>
                  <a:srgbClr val="0070C0"/>
                </a:solidFill>
              </a:rPr>
              <a:t>地区危機管理委員会の現状報告と課題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1AC330F-C0D1-4B27-A028-4AB5C135A32A}"/>
              </a:ext>
            </a:extLst>
          </p:cNvPr>
          <p:cNvSpPr txBox="1">
            <a:spLocks/>
          </p:cNvSpPr>
          <p:nvPr/>
        </p:nvSpPr>
        <p:spPr>
          <a:xfrm>
            <a:off x="677081" y="1671275"/>
            <a:ext cx="10989373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ロータリー青少年保護のための地区危機管理委員会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8388E2-F10E-46FF-A13C-29AD49527593}"/>
              </a:ext>
            </a:extLst>
          </p:cNvPr>
          <p:cNvSpPr txBox="1"/>
          <p:nvPr/>
        </p:nvSpPr>
        <p:spPr>
          <a:xfrm>
            <a:off x="399625" y="2317606"/>
            <a:ext cx="1119106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+mj-lt"/>
              <a:buAutoNum type="arabicPeriod"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自然災害・テロ・パンデミック等 発生時の危機管理はガバナー主管事項として、地区危機管理委員会は必要なシステムを構築する。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青少年保護のための危機管理を委員会の責務とする。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+mj-lt"/>
              <a:buAutoNum type="arabicPeriod" startAt="2"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地区危機管理委員会の構成（</a:t>
            </a: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2020-21</a:t>
            </a: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年度）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B2422A8-4775-495A-B11F-653F489F4552}"/>
              </a:ext>
            </a:extLst>
          </p:cNvPr>
          <p:cNvCxnSpPr/>
          <p:nvPr/>
        </p:nvCxnSpPr>
        <p:spPr>
          <a:xfrm>
            <a:off x="399625" y="1146874"/>
            <a:ext cx="111910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15C2AF-24F2-4C13-9180-6E28B537D206}"/>
              </a:ext>
            </a:extLst>
          </p:cNvPr>
          <p:cNvSpPr txBox="1"/>
          <p:nvPr/>
        </p:nvSpPr>
        <p:spPr>
          <a:xfrm>
            <a:off x="399624" y="120209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改称</a:t>
            </a:r>
          </a:p>
        </p:txBody>
      </p:sp>
    </p:spTree>
    <p:extLst>
      <p:ext uri="{BB962C8B-B14F-4D97-AF65-F5344CB8AC3E}">
        <p14:creationId xmlns:p14="http://schemas.microsoft.com/office/powerpoint/2010/main" val="3262596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296513" y="166219"/>
            <a:ext cx="11598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000099"/>
              </a:buClr>
              <a:buFont typeface="+mj-lt"/>
              <a:buAutoNum type="arabicPeriod"/>
            </a:pPr>
            <a:r>
              <a:rPr lang="ja-JP" altLang="en-US" sz="3200" dirty="0">
                <a:solidFill>
                  <a:srgbClr val="000099"/>
                </a:solidFill>
              </a:rPr>
              <a:t>自然災害・テロ・パンデミック等 発生時の危機管理は</a:t>
            </a:r>
            <a:br>
              <a:rPr lang="en-US" altLang="ja-JP" sz="3200" dirty="0">
                <a:solidFill>
                  <a:srgbClr val="000099"/>
                </a:solidFill>
              </a:rPr>
            </a:br>
            <a:r>
              <a:rPr lang="ja-JP" altLang="en-US" sz="3200" dirty="0">
                <a:solidFill>
                  <a:srgbClr val="000099"/>
                </a:solidFill>
              </a:rPr>
              <a:t>ガバナー主管事項として、地区危機管理委員会は必要な</a:t>
            </a:r>
            <a:br>
              <a:rPr lang="en-US" altLang="ja-JP" sz="3200" dirty="0">
                <a:solidFill>
                  <a:srgbClr val="000099"/>
                </a:solidFill>
              </a:rPr>
            </a:br>
            <a:r>
              <a:rPr lang="ja-JP" altLang="en-US" sz="3200" dirty="0">
                <a:solidFill>
                  <a:srgbClr val="000099"/>
                </a:solidFill>
              </a:rPr>
              <a:t>システムを構築する。</a:t>
            </a:r>
            <a:endParaRPr lang="en-US" altLang="ja-JP" sz="3200" dirty="0">
              <a:solidFill>
                <a:srgbClr val="000099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E1B0E5-892E-4E3E-BD97-8A88C8180FED}"/>
              </a:ext>
            </a:extLst>
          </p:cNvPr>
          <p:cNvSpPr txBox="1"/>
          <p:nvPr/>
        </p:nvSpPr>
        <p:spPr>
          <a:xfrm>
            <a:off x="1236981" y="1735879"/>
            <a:ext cx="10918440" cy="45574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ガバナー事務所のデータ保全措置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受け入れ奨学生の安否確認システムの構築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endParaRPr lang="en-US" altLang="ja-JP" sz="800" dirty="0"/>
          </a:p>
          <a:p>
            <a:pPr marL="742950" indent="-742950"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地区内クラブ及びロータリアンの被災状況の</a:t>
            </a:r>
            <a:br>
              <a:rPr lang="en-US" altLang="ja-JP" sz="3600" dirty="0"/>
            </a:br>
            <a:r>
              <a:rPr lang="ja-JP" altLang="en-US" sz="3600" dirty="0"/>
              <a:t>確認システムの構築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危機管理積立金の増額（１千万円→２千万円）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危機発生時はガバナーに情報を提供する。</a:t>
            </a:r>
            <a:endParaRPr lang="en-US" altLang="ja-JP" sz="3600" dirty="0"/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130D91A8-CC6F-40DF-B0A8-C03EF4FA0602}"/>
              </a:ext>
            </a:extLst>
          </p:cNvPr>
          <p:cNvSpPr/>
          <p:nvPr/>
        </p:nvSpPr>
        <p:spPr>
          <a:xfrm rot="20541462">
            <a:off x="444385" y="1985568"/>
            <a:ext cx="697605" cy="697605"/>
          </a:xfrm>
          <a:prstGeom prst="flowChartConnector">
            <a:avLst/>
          </a:prstGeom>
          <a:noFill/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rgbClr val="C00000"/>
                </a:solidFill>
              </a:rPr>
              <a:t>済</a:t>
            </a:r>
          </a:p>
        </p:txBody>
      </p:sp>
      <p:sp>
        <p:nvSpPr>
          <p:cNvPr id="9" name="フローチャート: 結合子 8">
            <a:extLst>
              <a:ext uri="{FF2B5EF4-FFF2-40B4-BE49-F238E27FC236}">
                <a16:creationId xmlns:a16="http://schemas.microsoft.com/office/drawing/2014/main" id="{32B87A45-0485-44EB-8E82-EF8438701B34}"/>
              </a:ext>
            </a:extLst>
          </p:cNvPr>
          <p:cNvSpPr/>
          <p:nvPr/>
        </p:nvSpPr>
        <p:spPr>
          <a:xfrm rot="20541462">
            <a:off x="414766" y="4650137"/>
            <a:ext cx="697605" cy="697605"/>
          </a:xfrm>
          <a:prstGeom prst="flowChartConnector">
            <a:avLst/>
          </a:prstGeom>
          <a:noFill/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rgbClr val="C00000"/>
                </a:solidFill>
              </a:rPr>
              <a:t>済</a:t>
            </a:r>
          </a:p>
        </p:txBody>
      </p:sp>
      <p:sp>
        <p:nvSpPr>
          <p:cNvPr id="7" name="フローチャート: 代替処理 6">
            <a:extLst>
              <a:ext uri="{FF2B5EF4-FFF2-40B4-BE49-F238E27FC236}">
                <a16:creationId xmlns:a16="http://schemas.microsoft.com/office/drawing/2014/main" id="{55C3CB89-B382-465F-998B-4D42DF812ABF}"/>
              </a:ext>
            </a:extLst>
          </p:cNvPr>
          <p:cNvSpPr/>
          <p:nvPr/>
        </p:nvSpPr>
        <p:spPr>
          <a:xfrm rot="20850915">
            <a:off x="48743" y="2895840"/>
            <a:ext cx="1345894" cy="598159"/>
          </a:xfrm>
          <a:prstGeom prst="flowChartAlternateProcess">
            <a:avLst/>
          </a:prstGeom>
          <a:noFill/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C00000"/>
                </a:solidFill>
              </a:rPr>
              <a:t>検討中</a:t>
            </a:r>
          </a:p>
        </p:txBody>
      </p:sp>
      <p:sp>
        <p:nvSpPr>
          <p:cNvPr id="11" name="フローチャート: 代替処理 10">
            <a:extLst>
              <a:ext uri="{FF2B5EF4-FFF2-40B4-BE49-F238E27FC236}">
                <a16:creationId xmlns:a16="http://schemas.microsoft.com/office/drawing/2014/main" id="{E72C9B03-1CB2-4E9A-81AF-06B08A29A4B7}"/>
              </a:ext>
            </a:extLst>
          </p:cNvPr>
          <p:cNvSpPr/>
          <p:nvPr/>
        </p:nvSpPr>
        <p:spPr>
          <a:xfrm rot="20850915">
            <a:off x="85322" y="3716086"/>
            <a:ext cx="1345894" cy="598159"/>
          </a:xfrm>
          <a:prstGeom prst="flowChartAlternateProcess">
            <a:avLst/>
          </a:prstGeom>
          <a:noFill/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C00000"/>
                </a:solidFill>
              </a:rPr>
              <a:t>検討中</a:t>
            </a:r>
          </a:p>
        </p:txBody>
      </p:sp>
    </p:spTree>
    <p:extLst>
      <p:ext uri="{BB962C8B-B14F-4D97-AF65-F5344CB8AC3E}">
        <p14:creationId xmlns:p14="http://schemas.microsoft.com/office/powerpoint/2010/main" val="599428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174593" y="166219"/>
            <a:ext cx="115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000099"/>
              </a:buClr>
              <a:buFont typeface="+mj-lt"/>
              <a:buAutoNum type="arabicPeriod" startAt="2"/>
            </a:pPr>
            <a:r>
              <a:rPr lang="ja-JP" altLang="en-US" sz="3200" dirty="0">
                <a:solidFill>
                  <a:srgbClr val="000099"/>
                </a:solidFill>
              </a:rPr>
              <a:t>青少年保護のための危機管理を委員会の責務とする。</a:t>
            </a:r>
            <a:endParaRPr lang="en-US" altLang="ja-JP" sz="3200" dirty="0">
              <a:solidFill>
                <a:srgbClr val="000099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E1B0E5-892E-4E3E-BD97-8A88C8180FED}"/>
              </a:ext>
            </a:extLst>
          </p:cNvPr>
          <p:cNvSpPr txBox="1"/>
          <p:nvPr/>
        </p:nvSpPr>
        <p:spPr>
          <a:xfrm>
            <a:off x="692075" y="848958"/>
            <a:ext cx="10826044" cy="55451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indent="-742950"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対象</a:t>
            </a:r>
            <a:r>
              <a:rPr lang="ja-JP" altLang="en-US" sz="3600" b="1" dirty="0"/>
              <a:t>：</a:t>
            </a:r>
            <a:r>
              <a:rPr lang="ja-JP" altLang="en-US" sz="3600" dirty="0"/>
              <a:t>全ての青少年奉仕活動（米山奨学生・</a:t>
            </a:r>
            <a:br>
              <a:rPr lang="en-US" altLang="ja-JP" sz="3600" dirty="0"/>
            </a:br>
            <a:r>
              <a:rPr lang="ja-JP" altLang="en-US" sz="3600" dirty="0"/>
              <a:t>一部学友会員を含む／</a:t>
            </a:r>
            <a:r>
              <a:rPr lang="ja-JP" altLang="en-US" sz="3600" u="wavyHeavy" dirty="0">
                <a:solidFill>
                  <a:srgbClr val="FF0000"/>
                </a:solidFill>
              </a:rPr>
              <a:t>性別や未成年の区別なく</a:t>
            </a:r>
            <a:r>
              <a:rPr lang="ja-JP" altLang="en-US" sz="3600" dirty="0"/>
              <a:t>）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211447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174593" y="166219"/>
            <a:ext cx="115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000099"/>
              </a:buClr>
              <a:buFont typeface="+mj-lt"/>
              <a:buAutoNum type="arabicPeriod" startAt="2"/>
            </a:pPr>
            <a:r>
              <a:rPr lang="ja-JP" altLang="en-US" sz="3200" dirty="0">
                <a:solidFill>
                  <a:srgbClr val="000099"/>
                </a:solidFill>
              </a:rPr>
              <a:t>青少年保護のための危機管理を委員会の責務とする。</a:t>
            </a:r>
            <a:endParaRPr lang="en-US" altLang="ja-JP" sz="3200" dirty="0">
              <a:solidFill>
                <a:srgbClr val="000099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E1B0E5-892E-4E3E-BD97-8A88C8180FED}"/>
              </a:ext>
            </a:extLst>
          </p:cNvPr>
          <p:cNvSpPr txBox="1"/>
          <p:nvPr/>
        </p:nvSpPr>
        <p:spPr>
          <a:xfrm>
            <a:off x="692075" y="848958"/>
            <a:ext cx="10826044" cy="55451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indent="-742950"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対象</a:t>
            </a:r>
            <a:r>
              <a:rPr lang="ja-JP" altLang="en-US" sz="3600" b="1" dirty="0"/>
              <a:t>：</a:t>
            </a:r>
            <a:r>
              <a:rPr lang="ja-JP" altLang="en-US" sz="3600" dirty="0"/>
              <a:t>全ての青少年奉仕活動（米山奨学生・</a:t>
            </a:r>
            <a:br>
              <a:rPr lang="en-US" altLang="ja-JP" sz="3600" dirty="0"/>
            </a:br>
            <a:r>
              <a:rPr lang="ja-JP" altLang="en-US" sz="3600" dirty="0"/>
              <a:t>一部学友会員を含む／</a:t>
            </a:r>
            <a:r>
              <a:rPr lang="ja-JP" altLang="en-US" sz="3600" u="wavyHeavy" dirty="0">
                <a:solidFill>
                  <a:srgbClr val="FF0000"/>
                </a:solidFill>
              </a:rPr>
              <a:t>性別や未成年の区別なく</a:t>
            </a:r>
            <a:r>
              <a:rPr lang="ja-JP" altLang="en-US" sz="3600" dirty="0"/>
              <a:t>）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２４時間対応の緊急連絡先カード制作・配布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141579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192163D-0152-4081-9239-7C4152D43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7972"/>
          <a:stretch/>
        </p:blipFill>
        <p:spPr>
          <a:xfrm>
            <a:off x="2700776" y="1807511"/>
            <a:ext cx="6790447" cy="4373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1DD8EDF-8383-4084-9C51-B2DD7EB6BA1B}"/>
              </a:ext>
            </a:extLst>
          </p:cNvPr>
          <p:cNvSpPr txBox="1">
            <a:spLocks/>
          </p:cNvSpPr>
          <p:nvPr/>
        </p:nvSpPr>
        <p:spPr>
          <a:xfrm>
            <a:off x="821265" y="395742"/>
            <a:ext cx="10583333" cy="1217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ja-JP" sz="3600" dirty="0"/>
              <a:t>ハラスメント発生時のＲＩゼロ・トレランス対応の為に、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ja-JP" sz="3600" dirty="0"/>
              <a:t>２４時間対応の緊急連絡先（名刺サイズ）制作・配布</a:t>
            </a:r>
            <a:endParaRPr lang="en-US" altLang="ja-JP" sz="4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3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C736D3D-7A0D-416C-9CD0-8FBACBAD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accent2"/>
                </a:solidFill>
              </a:rPr>
              <a:t>はじめに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270FA8-A8BD-4661-BA10-4B58268C6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300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174593" y="166219"/>
            <a:ext cx="115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000099"/>
              </a:buClr>
              <a:buFont typeface="+mj-lt"/>
              <a:buAutoNum type="arabicPeriod" startAt="2"/>
            </a:pPr>
            <a:r>
              <a:rPr lang="ja-JP" altLang="en-US" sz="3200" dirty="0">
                <a:solidFill>
                  <a:srgbClr val="000099"/>
                </a:solidFill>
              </a:rPr>
              <a:t>青少年保護のための危機管理を委員会の責務とする。</a:t>
            </a:r>
            <a:endParaRPr lang="en-US" altLang="ja-JP" sz="3200" dirty="0">
              <a:solidFill>
                <a:srgbClr val="000099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E1B0E5-892E-4E3E-BD97-8A88C8180FED}"/>
              </a:ext>
            </a:extLst>
          </p:cNvPr>
          <p:cNvSpPr txBox="1"/>
          <p:nvPr/>
        </p:nvSpPr>
        <p:spPr>
          <a:xfrm>
            <a:off x="692075" y="848958"/>
            <a:ext cx="10826044" cy="55451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indent="-742950"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対象</a:t>
            </a:r>
            <a:r>
              <a:rPr lang="ja-JP" altLang="en-US" sz="3600" b="1" dirty="0"/>
              <a:t>：</a:t>
            </a:r>
            <a:r>
              <a:rPr lang="ja-JP" altLang="en-US" sz="3600" dirty="0"/>
              <a:t>全ての青少年奉仕活動（米山奨学生・</a:t>
            </a:r>
            <a:br>
              <a:rPr lang="en-US" altLang="ja-JP" sz="3600" dirty="0"/>
            </a:br>
            <a:r>
              <a:rPr lang="ja-JP" altLang="en-US" sz="3600" dirty="0"/>
              <a:t>一部学友会員を含む／</a:t>
            </a:r>
            <a:r>
              <a:rPr lang="ja-JP" altLang="en-US" sz="3600" u="wavyHeavy" dirty="0">
                <a:solidFill>
                  <a:srgbClr val="FF0000"/>
                </a:solidFill>
              </a:rPr>
              <a:t>性別や未成年の区別なく</a:t>
            </a:r>
            <a:r>
              <a:rPr lang="ja-JP" altLang="en-US" sz="3600" dirty="0"/>
              <a:t>）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２４時間対応の緊急連絡先カード制作・配布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 startAt="3"/>
            </a:pPr>
            <a:r>
              <a:rPr lang="ja-JP" altLang="en-US" sz="3600" dirty="0"/>
              <a:t>ロータリークラブ・ロータリアンへの啓発と研修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469365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9A72F9E2-F6CB-48D1-AC60-5C226DDFA3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066504"/>
              </p:ext>
            </p:extLst>
          </p:nvPr>
        </p:nvGraphicFramePr>
        <p:xfrm>
          <a:off x="524935" y="286544"/>
          <a:ext cx="4229100" cy="598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0" name="Acrobat Document" r:id="rId3" imgW="8019977" imgH="11344050" progId="AcroExch.Document.DC">
                  <p:embed/>
                </p:oleObj>
              </mc:Choice>
              <mc:Fallback>
                <p:oleObj name="Acrobat Document" r:id="rId3" imgW="8019977" imgH="11344050" progId="AcroExch.Document.DC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9A72F9E2-F6CB-48D1-AC60-5C226DDFA3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4935" y="286544"/>
                        <a:ext cx="4229100" cy="598011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9725906-1A72-40B6-95EA-E6B66F5B99C6}"/>
              </a:ext>
            </a:extLst>
          </p:cNvPr>
          <p:cNvSpPr/>
          <p:nvPr/>
        </p:nvSpPr>
        <p:spPr>
          <a:xfrm>
            <a:off x="4855633" y="860120"/>
            <a:ext cx="72462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000" dirty="0">
                <a:solidFill>
                  <a:schemeClr val="tx2"/>
                </a:solidFill>
              </a:rPr>
              <a:t>地区主催のセミナーやクラブ例会での卓話</a:t>
            </a:r>
            <a:endParaRPr lang="en-US" altLang="ja-JP" sz="3000" dirty="0">
              <a:solidFill>
                <a:schemeClr val="tx2"/>
              </a:solidFill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099DD64-FE65-4BD6-8FDE-47A9E0788B48}"/>
              </a:ext>
            </a:extLst>
          </p:cNvPr>
          <p:cNvSpPr/>
          <p:nvPr/>
        </p:nvSpPr>
        <p:spPr>
          <a:xfrm>
            <a:off x="747339" y="5409967"/>
            <a:ext cx="3422708" cy="4446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C167FCB-B86F-4F40-B828-0CE8C9DF8CB1}"/>
              </a:ext>
            </a:extLst>
          </p:cNvPr>
          <p:cNvSpPr/>
          <p:nvPr/>
        </p:nvSpPr>
        <p:spPr>
          <a:xfrm>
            <a:off x="4855633" y="1414118"/>
            <a:ext cx="6811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000" dirty="0">
                <a:solidFill>
                  <a:schemeClr val="tx2"/>
                </a:solidFill>
              </a:rPr>
              <a:t>ポスターの制作・配布</a:t>
            </a:r>
            <a:endParaRPr lang="en-US" altLang="ja-JP" sz="3000" dirty="0">
              <a:solidFill>
                <a:schemeClr val="tx2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3E076C8-F07F-4D01-8F44-BFB6DB3DD23B}"/>
              </a:ext>
            </a:extLst>
          </p:cNvPr>
          <p:cNvGrpSpPr/>
          <p:nvPr/>
        </p:nvGrpSpPr>
        <p:grpSpPr>
          <a:xfrm>
            <a:off x="4378688" y="1657418"/>
            <a:ext cx="7655936" cy="4146748"/>
            <a:chOff x="4378688" y="1657418"/>
            <a:chExt cx="7655936" cy="4146748"/>
          </a:xfrm>
        </p:grpSpPr>
        <p:sp>
          <p:nvSpPr>
            <p:cNvPr id="17" name="爆発: 14 pt 16">
              <a:extLst>
                <a:ext uri="{FF2B5EF4-FFF2-40B4-BE49-F238E27FC236}">
                  <a16:creationId xmlns:a16="http://schemas.microsoft.com/office/drawing/2014/main" id="{487B9053-C18C-45F6-9FF6-EC20E243DF0F}"/>
                </a:ext>
              </a:extLst>
            </p:cNvPr>
            <p:cNvSpPr/>
            <p:nvPr/>
          </p:nvSpPr>
          <p:spPr>
            <a:xfrm rot="386907">
              <a:off x="4378688" y="1657418"/>
              <a:ext cx="7655936" cy="4146748"/>
            </a:xfrm>
            <a:prstGeom prst="irregularSeal2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94CCC18-7731-4793-B90A-294CE5D8408A}"/>
                </a:ext>
              </a:extLst>
            </p:cNvPr>
            <p:cNvSpPr/>
            <p:nvPr/>
          </p:nvSpPr>
          <p:spPr>
            <a:xfrm>
              <a:off x="4415600" y="2973544"/>
              <a:ext cx="681143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ロータリアンはセクハラと</a:t>
              </a:r>
              <a:endParaRPr lang="en-US" altLang="ja-JP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ja-JP" alt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受け止められる</a:t>
              </a:r>
              <a:endParaRPr lang="en-US" altLang="ja-JP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ja-JP" alt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行動・言動をしないことを宣言</a:t>
              </a:r>
              <a:endParaRPr lang="en-US" altLang="ja-JP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5" name="グラフィックス 14" descr="マーケティング">
            <a:extLst>
              <a:ext uri="{FF2B5EF4-FFF2-40B4-BE49-F238E27FC236}">
                <a16:creationId xmlns:a16="http://schemas.microsoft.com/office/drawing/2014/main" id="{4CF760D5-8016-484B-8979-C8F33F83C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013078" y="4422542"/>
            <a:ext cx="2178922" cy="217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61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174593" y="166219"/>
            <a:ext cx="115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000099"/>
              </a:buClr>
              <a:buFont typeface="+mj-lt"/>
              <a:buAutoNum type="arabicPeriod" startAt="2"/>
            </a:pPr>
            <a:r>
              <a:rPr lang="ja-JP" altLang="en-US" sz="3200" dirty="0">
                <a:solidFill>
                  <a:srgbClr val="000099"/>
                </a:solidFill>
              </a:rPr>
              <a:t>青少年保護のための危機管理を委員会の責務とする。</a:t>
            </a:r>
            <a:endParaRPr lang="en-US" altLang="ja-JP" sz="3200" dirty="0">
              <a:solidFill>
                <a:srgbClr val="000099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E1B0E5-892E-4E3E-BD97-8A88C8180FED}"/>
              </a:ext>
            </a:extLst>
          </p:cNvPr>
          <p:cNvSpPr txBox="1"/>
          <p:nvPr/>
        </p:nvSpPr>
        <p:spPr>
          <a:xfrm>
            <a:off x="692075" y="857086"/>
            <a:ext cx="10826044" cy="55451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indent="-742950"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対象</a:t>
            </a:r>
            <a:r>
              <a:rPr lang="ja-JP" altLang="en-US" sz="3600" b="1" dirty="0"/>
              <a:t>：</a:t>
            </a:r>
            <a:r>
              <a:rPr lang="ja-JP" altLang="en-US" sz="3600" dirty="0"/>
              <a:t>全ての青少年奉仕活動（米山奨学生・</a:t>
            </a:r>
            <a:br>
              <a:rPr lang="en-US" altLang="ja-JP" sz="3600" dirty="0"/>
            </a:br>
            <a:r>
              <a:rPr lang="ja-JP" altLang="en-US" sz="3600" dirty="0"/>
              <a:t>一部学友会員を含む／</a:t>
            </a:r>
            <a:r>
              <a:rPr lang="ja-JP" altLang="en-US" sz="3600" u="wavyHeavy" dirty="0">
                <a:solidFill>
                  <a:srgbClr val="FF0000"/>
                </a:solidFill>
              </a:rPr>
              <a:t>性別や未成年の区別なく</a:t>
            </a:r>
            <a:r>
              <a:rPr lang="ja-JP" altLang="en-US" sz="3600" dirty="0"/>
              <a:t>）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２４時間対応の緊急連絡先カード制作・配布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 startAt="3"/>
            </a:pPr>
            <a:r>
              <a:rPr lang="ja-JP" altLang="en-US" sz="3600" dirty="0"/>
              <a:t>ロータリークラブ・ロータリアンへの啓発と研修</a:t>
            </a:r>
            <a:endParaRPr lang="en-US" altLang="ja-JP" sz="3600" dirty="0"/>
          </a:p>
          <a:p>
            <a:pPr marL="742950" indent="-742950">
              <a:buClr>
                <a:srgbClr val="000099"/>
              </a:buClr>
              <a:buFont typeface="+mj-ea"/>
              <a:buAutoNum type="circleNumDbPlain" startAt="3"/>
            </a:pPr>
            <a:r>
              <a:rPr lang="ja-JP" altLang="en-US" sz="3600" dirty="0"/>
              <a:t>「青少年のためのハラスメント相談窓口」を</a:t>
            </a:r>
            <a:br>
              <a:rPr lang="en-US" altLang="ja-JP" sz="3600" dirty="0"/>
            </a:br>
            <a:r>
              <a:rPr lang="ja-JP" altLang="en-US" sz="3600" dirty="0"/>
              <a:t>ガバナー事務所に設置と周知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1241980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C5DC5C0F-C521-4FCE-B271-099376886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88" y="166254"/>
            <a:ext cx="4613889" cy="652549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図 4" descr="テキスト, 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D04417C2-13A4-4DE5-ADFE-FE865FAC3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254"/>
            <a:ext cx="4613889" cy="652549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58572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D1BDD73-F2E0-4EF2-9EDD-627457907194}"/>
              </a:ext>
            </a:extLst>
          </p:cNvPr>
          <p:cNvSpPr/>
          <p:nvPr/>
        </p:nvSpPr>
        <p:spPr>
          <a:xfrm>
            <a:off x="363414" y="216875"/>
            <a:ext cx="11828586" cy="6116813"/>
          </a:xfrm>
          <a:prstGeom prst="rect">
            <a:avLst/>
          </a:prstGeom>
        </p:spPr>
        <p:txBody>
          <a:bodyPr wrap="none" anchor="t" anchorCtr="0"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600" dirty="0"/>
              <a:t>【</a:t>
            </a:r>
            <a:r>
              <a:rPr kumimoji="1" lang="ja-JP" altLang="en-US" sz="3600" dirty="0"/>
              <a:t>第</a:t>
            </a:r>
            <a:r>
              <a:rPr kumimoji="1" lang="en-US" altLang="ja-JP" sz="3600" dirty="0"/>
              <a:t>2660</a:t>
            </a:r>
            <a:r>
              <a:rPr kumimoji="1" lang="ja-JP" altLang="en-US" sz="3600" dirty="0"/>
              <a:t>地区 青少年のためのハラスメント相談窓口</a:t>
            </a:r>
            <a:r>
              <a:rPr kumimoji="1" lang="en-US" altLang="ja-JP" sz="3600" dirty="0"/>
              <a:t>】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ja-JP" sz="14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800" spc="-300" dirty="0"/>
              <a:t>専用メールアドレス　</a:t>
            </a:r>
            <a:r>
              <a:rPr kumimoji="1" lang="ja-JP" altLang="en-US" sz="2800" dirty="0"/>
              <a:t>　</a:t>
            </a:r>
            <a:r>
              <a:rPr kumimoji="1" lang="en-US" altLang="ja-JP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anytime@ri2660.gr.jp</a:t>
            </a:r>
            <a:endParaRPr kumimoji="1" lang="en-US" altLang="ja-JP" sz="2800" dirty="0"/>
          </a:p>
          <a:p>
            <a:pPr lvl="0" algn="di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800" dirty="0"/>
              <a:t>使用言語　　　　　　英語または日本語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800" dirty="0"/>
              <a:t>窓口担当者　　　 　ガバナー事務所　杉本 亜鶴巳</a:t>
            </a:r>
            <a:endParaRPr kumimoji="1" lang="en-US" altLang="ja-JP" sz="2800" dirty="0"/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ja-JP" altLang="en-US" sz="2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800" dirty="0"/>
              <a:t>相　談　員　　　　 　塩谷 眞治（地区危機管理委員</a:t>
            </a:r>
            <a:r>
              <a:rPr kumimoji="1" lang="en-US" altLang="ja-JP" sz="2800" dirty="0"/>
              <a:t>/</a:t>
            </a:r>
            <a:r>
              <a:rPr kumimoji="1" lang="ja-JP" altLang="en-US" sz="2800" dirty="0"/>
              <a:t>大阪東</a:t>
            </a:r>
            <a:r>
              <a:rPr kumimoji="1" lang="en-US" altLang="ja-JP" sz="2800" dirty="0"/>
              <a:t>RC</a:t>
            </a:r>
            <a:r>
              <a:rPr kumimoji="1" lang="ja-JP" altLang="en-US" sz="2800" dirty="0"/>
              <a:t>）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800" dirty="0"/>
              <a:t>相　談　員　　　　 　角谷 真枝（地区危機管理委員</a:t>
            </a:r>
            <a:r>
              <a:rPr kumimoji="1" lang="en-US" altLang="ja-JP" sz="2800" dirty="0"/>
              <a:t>/</a:t>
            </a:r>
            <a:r>
              <a:rPr kumimoji="1" lang="ja-JP" altLang="en-US" sz="2800" dirty="0"/>
              <a:t>茨木西</a:t>
            </a:r>
            <a:r>
              <a:rPr kumimoji="1" lang="en-US" altLang="ja-JP" sz="2800" dirty="0"/>
              <a:t>RC</a:t>
            </a:r>
            <a:r>
              <a:rPr kumimoji="1" lang="ja-JP" altLang="en-US" sz="2800" dirty="0"/>
              <a:t>）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800" dirty="0"/>
              <a:t>相　談　員　　　　 　林　 小微（米山学友</a:t>
            </a:r>
            <a:r>
              <a:rPr kumimoji="1" lang="en-US" altLang="ja-JP" sz="2800" dirty="0"/>
              <a:t>/</a:t>
            </a:r>
            <a:r>
              <a:rPr kumimoji="1" lang="ja-JP" altLang="en-US" sz="2800" dirty="0"/>
              <a:t>米山奨学生学友会 関西）</a:t>
            </a:r>
            <a:endParaRPr kumimoji="1" lang="en-US" altLang="ja-JP" sz="2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ja-JP" sz="2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800" dirty="0"/>
              <a:t>対応について　　　 相談窓口で受け付け次第、ガバナーに 報告のうえ</a:t>
            </a:r>
            <a:endParaRPr kumimoji="1" lang="en-US" altLang="ja-JP" sz="2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800" dirty="0"/>
              <a:t>　　　　　　　　　　　　相談員が検討し、より専門性が必要な場合は人選し、</a:t>
            </a:r>
            <a:endParaRPr kumimoji="1" lang="en-US" altLang="ja-JP" sz="2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800" dirty="0"/>
              <a:t>　　　　　　　　　　　　地区担当委員会と話し合い速やかに対応する。</a:t>
            </a:r>
          </a:p>
        </p:txBody>
      </p:sp>
    </p:spTree>
    <p:extLst>
      <p:ext uri="{BB962C8B-B14F-4D97-AF65-F5344CB8AC3E}">
        <p14:creationId xmlns:p14="http://schemas.microsoft.com/office/powerpoint/2010/main" val="1757704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174593" y="166219"/>
            <a:ext cx="115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000099"/>
              </a:buClr>
              <a:buFont typeface="+mj-lt"/>
              <a:buAutoNum type="arabicPeriod" startAt="2"/>
            </a:pPr>
            <a:r>
              <a:rPr lang="ja-JP" altLang="en-US" sz="3200" dirty="0">
                <a:solidFill>
                  <a:srgbClr val="000099"/>
                </a:solidFill>
              </a:rPr>
              <a:t>青少年保護のための危機管理を委員会の責務とする。</a:t>
            </a:r>
            <a:endParaRPr lang="en-US" altLang="ja-JP" sz="3200" dirty="0">
              <a:solidFill>
                <a:srgbClr val="000099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E1B0E5-892E-4E3E-BD97-8A88C8180FED}"/>
              </a:ext>
            </a:extLst>
          </p:cNvPr>
          <p:cNvSpPr txBox="1"/>
          <p:nvPr/>
        </p:nvSpPr>
        <p:spPr>
          <a:xfrm>
            <a:off x="692075" y="848958"/>
            <a:ext cx="10826044" cy="55451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indent="-742950"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対象</a:t>
            </a:r>
            <a:r>
              <a:rPr lang="ja-JP" altLang="en-US" sz="3600" b="1" dirty="0"/>
              <a:t>：</a:t>
            </a:r>
            <a:r>
              <a:rPr lang="ja-JP" altLang="en-US" sz="3600" dirty="0"/>
              <a:t>全ての青少年奉仕活動（米山奨学生・</a:t>
            </a:r>
            <a:br>
              <a:rPr lang="en-US" altLang="ja-JP" sz="3600" dirty="0"/>
            </a:br>
            <a:r>
              <a:rPr lang="ja-JP" altLang="en-US" sz="3600" dirty="0"/>
              <a:t>一部学友会員を含む／</a:t>
            </a:r>
            <a:r>
              <a:rPr lang="ja-JP" altLang="en-US" sz="3600" u="wavyHeavy" dirty="0">
                <a:solidFill>
                  <a:srgbClr val="FF0000"/>
                </a:solidFill>
              </a:rPr>
              <a:t>性別や未成年の区別なく</a:t>
            </a:r>
            <a:r>
              <a:rPr lang="ja-JP" altLang="en-US" sz="3600" dirty="0"/>
              <a:t>）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２４時間対応の緊急連絡先カード制作・配布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 startAt="3"/>
            </a:pPr>
            <a:r>
              <a:rPr lang="ja-JP" altLang="en-US" sz="3600" dirty="0"/>
              <a:t>ロータリークラブ・ロータリアンへの啓発と研修</a:t>
            </a:r>
            <a:endParaRPr lang="en-US" altLang="ja-JP" sz="3600" dirty="0"/>
          </a:p>
          <a:p>
            <a:pPr marL="742950" indent="-742950">
              <a:buClr>
                <a:srgbClr val="000099"/>
              </a:buClr>
              <a:buFont typeface="+mj-ea"/>
              <a:buAutoNum type="circleNumDbPlain" startAt="3"/>
            </a:pPr>
            <a:r>
              <a:rPr lang="ja-JP" altLang="en-US" sz="3600" dirty="0"/>
              <a:t>「青少年のためのハラスメント相談窓口」を</a:t>
            </a:r>
            <a:br>
              <a:rPr lang="en-US" altLang="ja-JP" sz="3600" dirty="0"/>
            </a:br>
            <a:r>
              <a:rPr lang="ja-JP" altLang="en-US" sz="3600" dirty="0"/>
              <a:t>ガバナー事務所に設置と周知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 startAt="3"/>
            </a:pPr>
            <a:r>
              <a:rPr lang="ja-JP" altLang="en-US" sz="3600" dirty="0"/>
              <a:t>青少年に対するセクハラ予防対応の手引き（案）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854068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174593" y="166219"/>
            <a:ext cx="115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000099"/>
              </a:buClr>
              <a:buFont typeface="+mj-lt"/>
              <a:buAutoNum type="arabicPeriod" startAt="2"/>
            </a:pPr>
            <a:r>
              <a:rPr lang="ja-JP" altLang="en-US" sz="3200" dirty="0">
                <a:solidFill>
                  <a:srgbClr val="000099"/>
                </a:solidFill>
              </a:rPr>
              <a:t>青少年保護のための危機管理を委員会の責務とする。</a:t>
            </a:r>
            <a:endParaRPr lang="en-US" altLang="ja-JP" sz="3200" dirty="0">
              <a:solidFill>
                <a:srgbClr val="000099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E1B0E5-892E-4E3E-BD97-8A88C8180FED}"/>
              </a:ext>
            </a:extLst>
          </p:cNvPr>
          <p:cNvSpPr txBox="1"/>
          <p:nvPr/>
        </p:nvSpPr>
        <p:spPr>
          <a:xfrm>
            <a:off x="692075" y="848958"/>
            <a:ext cx="10826044" cy="55451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indent="-742950"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対象</a:t>
            </a:r>
            <a:r>
              <a:rPr lang="ja-JP" altLang="en-US" sz="3600" b="1" dirty="0"/>
              <a:t>：</a:t>
            </a:r>
            <a:r>
              <a:rPr lang="ja-JP" altLang="en-US" sz="3600" dirty="0"/>
              <a:t>全ての青少年奉仕活動（米山奨学生・</a:t>
            </a:r>
            <a:br>
              <a:rPr lang="en-US" altLang="ja-JP" sz="3600" dirty="0"/>
            </a:br>
            <a:r>
              <a:rPr lang="ja-JP" altLang="en-US" sz="3600" dirty="0"/>
              <a:t>一部学友会員を含む／</a:t>
            </a:r>
            <a:r>
              <a:rPr lang="ja-JP" altLang="en-US" sz="3600" u="wavyHeavy" dirty="0">
                <a:solidFill>
                  <a:srgbClr val="FF0000"/>
                </a:solidFill>
              </a:rPr>
              <a:t>性別や未成年の区別なく</a:t>
            </a:r>
            <a:r>
              <a:rPr lang="ja-JP" altLang="en-US" sz="3600" dirty="0"/>
              <a:t>）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/>
              <a:t>２４時間対応の緊急連絡先カード制作・配布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 startAt="3"/>
            </a:pPr>
            <a:r>
              <a:rPr lang="ja-JP" altLang="en-US" sz="3600" dirty="0"/>
              <a:t>ロータリークラブ・ロータリアンへの啓発と研修</a:t>
            </a:r>
            <a:endParaRPr lang="en-US" altLang="ja-JP" sz="3600" dirty="0"/>
          </a:p>
          <a:p>
            <a:pPr marL="742950" indent="-742950">
              <a:buClr>
                <a:srgbClr val="000099"/>
              </a:buClr>
              <a:buFont typeface="+mj-ea"/>
              <a:buAutoNum type="circleNumDbPlain" startAt="3"/>
            </a:pPr>
            <a:r>
              <a:rPr lang="ja-JP" altLang="en-US" sz="3600" dirty="0"/>
              <a:t>「青少年のためのハラスメント相談窓口」を</a:t>
            </a:r>
            <a:br>
              <a:rPr lang="en-US" altLang="ja-JP" sz="3600" dirty="0"/>
            </a:br>
            <a:r>
              <a:rPr lang="ja-JP" altLang="en-US" sz="3600" dirty="0"/>
              <a:t>ガバナー事務所に設置と周知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 startAt="3"/>
            </a:pPr>
            <a:r>
              <a:rPr lang="ja-JP" altLang="en-US" sz="3600" dirty="0"/>
              <a:t>青少年に対するセクハラ予防対応の手引き（案）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 startAt="3"/>
            </a:pPr>
            <a:r>
              <a:rPr lang="ja-JP" altLang="en-US" sz="3600" dirty="0"/>
              <a:t>ハラスメントの範囲拡大への対応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522931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B00B5E-4C0C-4E26-B794-AE7D089FA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65" y="46566"/>
            <a:ext cx="11199983" cy="702303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rgbClr val="000099"/>
                </a:solidFill>
              </a:rPr>
              <a:t>第</a:t>
            </a:r>
            <a:r>
              <a:rPr lang="en-US" altLang="ja-JP" sz="3600" dirty="0">
                <a:solidFill>
                  <a:srgbClr val="000099"/>
                </a:solidFill>
              </a:rPr>
              <a:t>2660</a:t>
            </a:r>
            <a:r>
              <a:rPr lang="ja-JP" altLang="en-US" sz="3600" dirty="0">
                <a:solidFill>
                  <a:srgbClr val="000099"/>
                </a:solidFill>
              </a:rPr>
              <a:t>地区 危機管理委員会の構成（第三者委員会）</a:t>
            </a:r>
            <a:endParaRPr kumimoji="1" lang="ja-JP" altLang="en-US" sz="3600" dirty="0">
              <a:solidFill>
                <a:srgbClr val="000099"/>
              </a:solidFill>
            </a:endParaRPr>
          </a:p>
        </p:txBody>
      </p:sp>
      <p:sp>
        <p:nvSpPr>
          <p:cNvPr id="47" name="縦書きテキスト プレースホルダー 46">
            <a:extLst>
              <a:ext uri="{FF2B5EF4-FFF2-40B4-BE49-F238E27FC236}">
                <a16:creationId xmlns:a16="http://schemas.microsoft.com/office/drawing/2014/main" id="{DFC41C12-E4AE-44B3-9E8F-D3A630FC5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60984" y="748627"/>
            <a:ext cx="7708636" cy="5993550"/>
          </a:xfrm>
          <a:ln w="50800" cap="sq" cmpd="dbl">
            <a:solidFill>
              <a:schemeClr val="accent2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790180"/>
                      <a:gd name="connsiteY0" fmla="*/ 0 h 5716694"/>
                      <a:gd name="connsiteX1" fmla="*/ 677146 w 7790180"/>
                      <a:gd name="connsiteY1" fmla="*/ 0 h 5716694"/>
                      <a:gd name="connsiteX2" fmla="*/ 1354293 w 7790180"/>
                      <a:gd name="connsiteY2" fmla="*/ 0 h 5716694"/>
                      <a:gd name="connsiteX3" fmla="*/ 2031439 w 7790180"/>
                      <a:gd name="connsiteY3" fmla="*/ 0 h 5716694"/>
                      <a:gd name="connsiteX4" fmla="*/ 2708586 w 7790180"/>
                      <a:gd name="connsiteY4" fmla="*/ 0 h 5716694"/>
                      <a:gd name="connsiteX5" fmla="*/ 3463634 w 7790180"/>
                      <a:gd name="connsiteY5" fmla="*/ 0 h 5716694"/>
                      <a:gd name="connsiteX6" fmla="*/ 4062878 w 7790180"/>
                      <a:gd name="connsiteY6" fmla="*/ 0 h 5716694"/>
                      <a:gd name="connsiteX7" fmla="*/ 4740025 w 7790180"/>
                      <a:gd name="connsiteY7" fmla="*/ 0 h 5716694"/>
                      <a:gd name="connsiteX8" fmla="*/ 5339270 w 7790180"/>
                      <a:gd name="connsiteY8" fmla="*/ 0 h 5716694"/>
                      <a:gd name="connsiteX9" fmla="*/ 5938514 w 7790180"/>
                      <a:gd name="connsiteY9" fmla="*/ 0 h 5716694"/>
                      <a:gd name="connsiteX10" fmla="*/ 6537759 w 7790180"/>
                      <a:gd name="connsiteY10" fmla="*/ 0 h 5716694"/>
                      <a:gd name="connsiteX11" fmla="*/ 6903298 w 7790180"/>
                      <a:gd name="connsiteY11" fmla="*/ 0 h 5716694"/>
                      <a:gd name="connsiteX12" fmla="*/ 7790180 w 7790180"/>
                      <a:gd name="connsiteY12" fmla="*/ 0 h 5716694"/>
                      <a:gd name="connsiteX13" fmla="*/ 7790180 w 7790180"/>
                      <a:gd name="connsiteY13" fmla="*/ 400169 h 5716694"/>
                      <a:gd name="connsiteX14" fmla="*/ 7790180 w 7790180"/>
                      <a:gd name="connsiteY14" fmla="*/ 1029005 h 5716694"/>
                      <a:gd name="connsiteX15" fmla="*/ 7790180 w 7790180"/>
                      <a:gd name="connsiteY15" fmla="*/ 1543507 h 5716694"/>
                      <a:gd name="connsiteX16" fmla="*/ 7790180 w 7790180"/>
                      <a:gd name="connsiteY16" fmla="*/ 2000843 h 5716694"/>
                      <a:gd name="connsiteX17" fmla="*/ 7790180 w 7790180"/>
                      <a:gd name="connsiteY17" fmla="*/ 2401011 h 5716694"/>
                      <a:gd name="connsiteX18" fmla="*/ 7790180 w 7790180"/>
                      <a:gd name="connsiteY18" fmla="*/ 2858347 h 5716694"/>
                      <a:gd name="connsiteX19" fmla="*/ 7790180 w 7790180"/>
                      <a:gd name="connsiteY19" fmla="*/ 3315683 h 5716694"/>
                      <a:gd name="connsiteX20" fmla="*/ 7790180 w 7790180"/>
                      <a:gd name="connsiteY20" fmla="*/ 3887352 h 5716694"/>
                      <a:gd name="connsiteX21" fmla="*/ 7790180 w 7790180"/>
                      <a:gd name="connsiteY21" fmla="*/ 4459021 h 5716694"/>
                      <a:gd name="connsiteX22" fmla="*/ 7790180 w 7790180"/>
                      <a:gd name="connsiteY22" fmla="*/ 4973524 h 5716694"/>
                      <a:gd name="connsiteX23" fmla="*/ 7790180 w 7790180"/>
                      <a:gd name="connsiteY23" fmla="*/ 5716694 h 5716694"/>
                      <a:gd name="connsiteX24" fmla="*/ 7346739 w 7790180"/>
                      <a:gd name="connsiteY24" fmla="*/ 5716694 h 5716694"/>
                      <a:gd name="connsiteX25" fmla="*/ 6747494 w 7790180"/>
                      <a:gd name="connsiteY25" fmla="*/ 5716694 h 5716694"/>
                      <a:gd name="connsiteX26" fmla="*/ 6070348 w 7790180"/>
                      <a:gd name="connsiteY26" fmla="*/ 5716694 h 5716694"/>
                      <a:gd name="connsiteX27" fmla="*/ 5704809 w 7790180"/>
                      <a:gd name="connsiteY27" fmla="*/ 5716694 h 5716694"/>
                      <a:gd name="connsiteX28" fmla="*/ 4949761 w 7790180"/>
                      <a:gd name="connsiteY28" fmla="*/ 5716694 h 5716694"/>
                      <a:gd name="connsiteX29" fmla="*/ 4428418 w 7790180"/>
                      <a:gd name="connsiteY29" fmla="*/ 5716694 h 5716694"/>
                      <a:gd name="connsiteX30" fmla="*/ 3751271 w 7790180"/>
                      <a:gd name="connsiteY30" fmla="*/ 5716694 h 5716694"/>
                      <a:gd name="connsiteX31" fmla="*/ 3385732 w 7790180"/>
                      <a:gd name="connsiteY31" fmla="*/ 5716694 h 5716694"/>
                      <a:gd name="connsiteX32" fmla="*/ 2630684 w 7790180"/>
                      <a:gd name="connsiteY32" fmla="*/ 5716694 h 5716694"/>
                      <a:gd name="connsiteX33" fmla="*/ 2109341 w 7790180"/>
                      <a:gd name="connsiteY33" fmla="*/ 5716694 h 5716694"/>
                      <a:gd name="connsiteX34" fmla="*/ 1510096 w 7790180"/>
                      <a:gd name="connsiteY34" fmla="*/ 5716694 h 5716694"/>
                      <a:gd name="connsiteX35" fmla="*/ 1066655 w 7790180"/>
                      <a:gd name="connsiteY35" fmla="*/ 5716694 h 5716694"/>
                      <a:gd name="connsiteX36" fmla="*/ 0 w 7790180"/>
                      <a:gd name="connsiteY36" fmla="*/ 5716694 h 5716694"/>
                      <a:gd name="connsiteX37" fmla="*/ 0 w 7790180"/>
                      <a:gd name="connsiteY37" fmla="*/ 5030691 h 5716694"/>
                      <a:gd name="connsiteX38" fmla="*/ 0 w 7790180"/>
                      <a:gd name="connsiteY38" fmla="*/ 4459021 h 5716694"/>
                      <a:gd name="connsiteX39" fmla="*/ 0 w 7790180"/>
                      <a:gd name="connsiteY39" fmla="*/ 4058853 h 5716694"/>
                      <a:gd name="connsiteX40" fmla="*/ 0 w 7790180"/>
                      <a:gd name="connsiteY40" fmla="*/ 3430016 h 5716694"/>
                      <a:gd name="connsiteX41" fmla="*/ 0 w 7790180"/>
                      <a:gd name="connsiteY41" fmla="*/ 2858347 h 5716694"/>
                      <a:gd name="connsiteX42" fmla="*/ 0 w 7790180"/>
                      <a:gd name="connsiteY42" fmla="*/ 2229511 h 5716694"/>
                      <a:gd name="connsiteX43" fmla="*/ 0 w 7790180"/>
                      <a:gd name="connsiteY43" fmla="*/ 1657841 h 5716694"/>
                      <a:gd name="connsiteX44" fmla="*/ 0 w 7790180"/>
                      <a:gd name="connsiteY44" fmla="*/ 1029005 h 5716694"/>
                      <a:gd name="connsiteX45" fmla="*/ 0 w 7790180"/>
                      <a:gd name="connsiteY45" fmla="*/ 0 h 5716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7790180" h="5716694" fill="none" extrusionOk="0">
                        <a:moveTo>
                          <a:pt x="0" y="0"/>
                        </a:moveTo>
                        <a:cubicBezTo>
                          <a:pt x="189346" y="-3726"/>
                          <a:pt x="438913" y="45904"/>
                          <a:pt x="677146" y="0"/>
                        </a:cubicBezTo>
                        <a:cubicBezTo>
                          <a:pt x="915379" y="-45904"/>
                          <a:pt x="1075017" y="62477"/>
                          <a:pt x="1354293" y="0"/>
                        </a:cubicBezTo>
                        <a:cubicBezTo>
                          <a:pt x="1633569" y="-62477"/>
                          <a:pt x="1780578" y="76927"/>
                          <a:pt x="2031439" y="0"/>
                        </a:cubicBezTo>
                        <a:cubicBezTo>
                          <a:pt x="2282300" y="-76927"/>
                          <a:pt x="2539047" y="55216"/>
                          <a:pt x="2708586" y="0"/>
                        </a:cubicBezTo>
                        <a:cubicBezTo>
                          <a:pt x="2878125" y="-55216"/>
                          <a:pt x="3278877" y="10664"/>
                          <a:pt x="3463634" y="0"/>
                        </a:cubicBezTo>
                        <a:cubicBezTo>
                          <a:pt x="3648391" y="-10664"/>
                          <a:pt x="3900569" y="57365"/>
                          <a:pt x="4062878" y="0"/>
                        </a:cubicBezTo>
                        <a:cubicBezTo>
                          <a:pt x="4225187" y="-57365"/>
                          <a:pt x="4526919" y="26749"/>
                          <a:pt x="4740025" y="0"/>
                        </a:cubicBezTo>
                        <a:cubicBezTo>
                          <a:pt x="4953131" y="-26749"/>
                          <a:pt x="5119772" y="32817"/>
                          <a:pt x="5339270" y="0"/>
                        </a:cubicBezTo>
                        <a:cubicBezTo>
                          <a:pt x="5558768" y="-32817"/>
                          <a:pt x="5732591" y="16013"/>
                          <a:pt x="5938514" y="0"/>
                        </a:cubicBezTo>
                        <a:cubicBezTo>
                          <a:pt x="6144437" y="-16013"/>
                          <a:pt x="6297955" y="18894"/>
                          <a:pt x="6537759" y="0"/>
                        </a:cubicBezTo>
                        <a:cubicBezTo>
                          <a:pt x="6777564" y="-18894"/>
                          <a:pt x="6743948" y="16562"/>
                          <a:pt x="6903298" y="0"/>
                        </a:cubicBezTo>
                        <a:cubicBezTo>
                          <a:pt x="7062648" y="-16562"/>
                          <a:pt x="7507325" y="101857"/>
                          <a:pt x="7790180" y="0"/>
                        </a:cubicBezTo>
                        <a:cubicBezTo>
                          <a:pt x="7808330" y="132461"/>
                          <a:pt x="7774805" y="300645"/>
                          <a:pt x="7790180" y="400169"/>
                        </a:cubicBezTo>
                        <a:cubicBezTo>
                          <a:pt x="7805555" y="499693"/>
                          <a:pt x="7789117" y="824823"/>
                          <a:pt x="7790180" y="1029005"/>
                        </a:cubicBezTo>
                        <a:cubicBezTo>
                          <a:pt x="7791243" y="1233187"/>
                          <a:pt x="7731313" y="1400469"/>
                          <a:pt x="7790180" y="1543507"/>
                        </a:cubicBezTo>
                        <a:cubicBezTo>
                          <a:pt x="7849047" y="1686545"/>
                          <a:pt x="7744941" y="1907892"/>
                          <a:pt x="7790180" y="2000843"/>
                        </a:cubicBezTo>
                        <a:cubicBezTo>
                          <a:pt x="7835419" y="2093794"/>
                          <a:pt x="7763472" y="2233452"/>
                          <a:pt x="7790180" y="2401011"/>
                        </a:cubicBezTo>
                        <a:cubicBezTo>
                          <a:pt x="7816888" y="2568570"/>
                          <a:pt x="7782468" y="2670655"/>
                          <a:pt x="7790180" y="2858347"/>
                        </a:cubicBezTo>
                        <a:cubicBezTo>
                          <a:pt x="7797892" y="3046039"/>
                          <a:pt x="7761312" y="3109343"/>
                          <a:pt x="7790180" y="3315683"/>
                        </a:cubicBezTo>
                        <a:cubicBezTo>
                          <a:pt x="7819048" y="3522023"/>
                          <a:pt x="7727899" y="3606174"/>
                          <a:pt x="7790180" y="3887352"/>
                        </a:cubicBezTo>
                        <a:cubicBezTo>
                          <a:pt x="7852461" y="4168530"/>
                          <a:pt x="7764103" y="4343829"/>
                          <a:pt x="7790180" y="4459021"/>
                        </a:cubicBezTo>
                        <a:cubicBezTo>
                          <a:pt x="7816257" y="4574213"/>
                          <a:pt x="7781223" y="4726799"/>
                          <a:pt x="7790180" y="4973524"/>
                        </a:cubicBezTo>
                        <a:cubicBezTo>
                          <a:pt x="7799137" y="5220249"/>
                          <a:pt x="7739979" y="5547435"/>
                          <a:pt x="7790180" y="5716694"/>
                        </a:cubicBezTo>
                        <a:cubicBezTo>
                          <a:pt x="7652053" y="5758348"/>
                          <a:pt x="7442754" y="5705119"/>
                          <a:pt x="7346739" y="5716694"/>
                        </a:cubicBezTo>
                        <a:cubicBezTo>
                          <a:pt x="7250724" y="5728269"/>
                          <a:pt x="6956806" y="5714101"/>
                          <a:pt x="6747494" y="5716694"/>
                        </a:cubicBezTo>
                        <a:cubicBezTo>
                          <a:pt x="6538183" y="5719287"/>
                          <a:pt x="6255266" y="5696680"/>
                          <a:pt x="6070348" y="5716694"/>
                        </a:cubicBezTo>
                        <a:cubicBezTo>
                          <a:pt x="5885430" y="5736708"/>
                          <a:pt x="5836484" y="5693569"/>
                          <a:pt x="5704809" y="5716694"/>
                        </a:cubicBezTo>
                        <a:cubicBezTo>
                          <a:pt x="5573134" y="5739819"/>
                          <a:pt x="5146727" y="5663216"/>
                          <a:pt x="4949761" y="5716694"/>
                        </a:cubicBezTo>
                        <a:cubicBezTo>
                          <a:pt x="4752795" y="5770172"/>
                          <a:pt x="4536125" y="5657800"/>
                          <a:pt x="4428418" y="5716694"/>
                        </a:cubicBezTo>
                        <a:cubicBezTo>
                          <a:pt x="4320711" y="5775588"/>
                          <a:pt x="3952412" y="5646585"/>
                          <a:pt x="3751271" y="5716694"/>
                        </a:cubicBezTo>
                        <a:cubicBezTo>
                          <a:pt x="3550130" y="5786803"/>
                          <a:pt x="3474976" y="5698755"/>
                          <a:pt x="3385732" y="5716694"/>
                        </a:cubicBezTo>
                        <a:cubicBezTo>
                          <a:pt x="3296488" y="5734633"/>
                          <a:pt x="2825373" y="5627823"/>
                          <a:pt x="2630684" y="5716694"/>
                        </a:cubicBezTo>
                        <a:cubicBezTo>
                          <a:pt x="2435995" y="5805565"/>
                          <a:pt x="2297312" y="5677880"/>
                          <a:pt x="2109341" y="5716694"/>
                        </a:cubicBezTo>
                        <a:cubicBezTo>
                          <a:pt x="1921370" y="5755508"/>
                          <a:pt x="1639001" y="5698335"/>
                          <a:pt x="1510096" y="5716694"/>
                        </a:cubicBezTo>
                        <a:cubicBezTo>
                          <a:pt x="1381191" y="5735053"/>
                          <a:pt x="1213412" y="5687120"/>
                          <a:pt x="1066655" y="5716694"/>
                        </a:cubicBezTo>
                        <a:cubicBezTo>
                          <a:pt x="919898" y="5746268"/>
                          <a:pt x="491645" y="5639785"/>
                          <a:pt x="0" y="5716694"/>
                        </a:cubicBezTo>
                        <a:cubicBezTo>
                          <a:pt x="-52798" y="5401906"/>
                          <a:pt x="72040" y="5243436"/>
                          <a:pt x="0" y="5030691"/>
                        </a:cubicBezTo>
                        <a:cubicBezTo>
                          <a:pt x="-72040" y="4817946"/>
                          <a:pt x="9101" y="4634753"/>
                          <a:pt x="0" y="4459021"/>
                        </a:cubicBezTo>
                        <a:cubicBezTo>
                          <a:pt x="-9101" y="4283289"/>
                          <a:pt x="34389" y="4157236"/>
                          <a:pt x="0" y="4058853"/>
                        </a:cubicBezTo>
                        <a:cubicBezTo>
                          <a:pt x="-34389" y="3960470"/>
                          <a:pt x="18114" y="3618963"/>
                          <a:pt x="0" y="3430016"/>
                        </a:cubicBezTo>
                        <a:cubicBezTo>
                          <a:pt x="-18114" y="3241069"/>
                          <a:pt x="23911" y="3079575"/>
                          <a:pt x="0" y="2858347"/>
                        </a:cubicBezTo>
                        <a:cubicBezTo>
                          <a:pt x="-23911" y="2637119"/>
                          <a:pt x="6893" y="2405068"/>
                          <a:pt x="0" y="2229511"/>
                        </a:cubicBezTo>
                        <a:cubicBezTo>
                          <a:pt x="-6893" y="2053954"/>
                          <a:pt x="46188" y="1932252"/>
                          <a:pt x="0" y="1657841"/>
                        </a:cubicBezTo>
                        <a:cubicBezTo>
                          <a:pt x="-46188" y="1383430"/>
                          <a:pt x="14613" y="1176854"/>
                          <a:pt x="0" y="1029005"/>
                        </a:cubicBezTo>
                        <a:cubicBezTo>
                          <a:pt x="-14613" y="881156"/>
                          <a:pt x="62088" y="267465"/>
                          <a:pt x="0" y="0"/>
                        </a:cubicBezTo>
                        <a:close/>
                      </a:path>
                      <a:path w="7790180" h="5716694" stroke="0" extrusionOk="0">
                        <a:moveTo>
                          <a:pt x="0" y="0"/>
                        </a:moveTo>
                        <a:cubicBezTo>
                          <a:pt x="219003" y="-14074"/>
                          <a:pt x="295530" y="16379"/>
                          <a:pt x="521343" y="0"/>
                        </a:cubicBezTo>
                        <a:cubicBezTo>
                          <a:pt x="747156" y="-16379"/>
                          <a:pt x="732768" y="29999"/>
                          <a:pt x="886882" y="0"/>
                        </a:cubicBezTo>
                        <a:cubicBezTo>
                          <a:pt x="1040996" y="-29999"/>
                          <a:pt x="1415248" y="53200"/>
                          <a:pt x="1641930" y="0"/>
                        </a:cubicBezTo>
                        <a:cubicBezTo>
                          <a:pt x="1868612" y="-53200"/>
                          <a:pt x="1954204" y="54416"/>
                          <a:pt x="2163273" y="0"/>
                        </a:cubicBezTo>
                        <a:cubicBezTo>
                          <a:pt x="2372342" y="-54416"/>
                          <a:pt x="2483998" y="1133"/>
                          <a:pt x="2684616" y="0"/>
                        </a:cubicBezTo>
                        <a:cubicBezTo>
                          <a:pt x="2885234" y="-1133"/>
                          <a:pt x="3153142" y="83085"/>
                          <a:pt x="3439664" y="0"/>
                        </a:cubicBezTo>
                        <a:cubicBezTo>
                          <a:pt x="3726186" y="-83085"/>
                          <a:pt x="3687944" y="1213"/>
                          <a:pt x="3883105" y="0"/>
                        </a:cubicBezTo>
                        <a:cubicBezTo>
                          <a:pt x="4078266" y="-1213"/>
                          <a:pt x="4475513" y="39264"/>
                          <a:pt x="4638153" y="0"/>
                        </a:cubicBezTo>
                        <a:cubicBezTo>
                          <a:pt x="4800793" y="-39264"/>
                          <a:pt x="5184553" y="73187"/>
                          <a:pt x="5393202" y="0"/>
                        </a:cubicBezTo>
                        <a:cubicBezTo>
                          <a:pt x="5601851" y="-73187"/>
                          <a:pt x="5769453" y="41412"/>
                          <a:pt x="5992446" y="0"/>
                        </a:cubicBezTo>
                        <a:cubicBezTo>
                          <a:pt x="6215439" y="-41412"/>
                          <a:pt x="6506168" y="57604"/>
                          <a:pt x="6747494" y="0"/>
                        </a:cubicBezTo>
                        <a:cubicBezTo>
                          <a:pt x="6988820" y="-57604"/>
                          <a:pt x="7154845" y="4902"/>
                          <a:pt x="7268837" y="0"/>
                        </a:cubicBezTo>
                        <a:cubicBezTo>
                          <a:pt x="7382829" y="-4902"/>
                          <a:pt x="7533726" y="19566"/>
                          <a:pt x="7790180" y="0"/>
                        </a:cubicBezTo>
                        <a:cubicBezTo>
                          <a:pt x="7854964" y="166450"/>
                          <a:pt x="7774269" y="448858"/>
                          <a:pt x="7790180" y="628836"/>
                        </a:cubicBezTo>
                        <a:cubicBezTo>
                          <a:pt x="7806091" y="808814"/>
                          <a:pt x="7748103" y="1022032"/>
                          <a:pt x="7790180" y="1200506"/>
                        </a:cubicBezTo>
                        <a:cubicBezTo>
                          <a:pt x="7832257" y="1378980"/>
                          <a:pt x="7753317" y="1539449"/>
                          <a:pt x="7790180" y="1772175"/>
                        </a:cubicBezTo>
                        <a:cubicBezTo>
                          <a:pt x="7827043" y="2004901"/>
                          <a:pt x="7736964" y="2236333"/>
                          <a:pt x="7790180" y="2401011"/>
                        </a:cubicBezTo>
                        <a:cubicBezTo>
                          <a:pt x="7843396" y="2565689"/>
                          <a:pt x="7784323" y="2837319"/>
                          <a:pt x="7790180" y="3029848"/>
                        </a:cubicBezTo>
                        <a:cubicBezTo>
                          <a:pt x="7796037" y="3222377"/>
                          <a:pt x="7769977" y="3520521"/>
                          <a:pt x="7790180" y="3658684"/>
                        </a:cubicBezTo>
                        <a:cubicBezTo>
                          <a:pt x="7810383" y="3796847"/>
                          <a:pt x="7762429" y="3901768"/>
                          <a:pt x="7790180" y="4058853"/>
                        </a:cubicBezTo>
                        <a:cubicBezTo>
                          <a:pt x="7817931" y="4215938"/>
                          <a:pt x="7783828" y="4333526"/>
                          <a:pt x="7790180" y="4516188"/>
                        </a:cubicBezTo>
                        <a:cubicBezTo>
                          <a:pt x="7796532" y="4698851"/>
                          <a:pt x="7775208" y="5012000"/>
                          <a:pt x="7790180" y="5145025"/>
                        </a:cubicBezTo>
                        <a:cubicBezTo>
                          <a:pt x="7805152" y="5278050"/>
                          <a:pt x="7752814" y="5489518"/>
                          <a:pt x="7790180" y="5716694"/>
                        </a:cubicBezTo>
                        <a:cubicBezTo>
                          <a:pt x="7675198" y="5741482"/>
                          <a:pt x="7509379" y="5678032"/>
                          <a:pt x="7346739" y="5716694"/>
                        </a:cubicBezTo>
                        <a:cubicBezTo>
                          <a:pt x="7184099" y="5755356"/>
                          <a:pt x="7080398" y="5685670"/>
                          <a:pt x="6981200" y="5716694"/>
                        </a:cubicBezTo>
                        <a:cubicBezTo>
                          <a:pt x="6882002" y="5747718"/>
                          <a:pt x="6691723" y="5702846"/>
                          <a:pt x="6615661" y="5716694"/>
                        </a:cubicBezTo>
                        <a:cubicBezTo>
                          <a:pt x="6539599" y="5730542"/>
                          <a:pt x="6278261" y="5662345"/>
                          <a:pt x="6016416" y="5716694"/>
                        </a:cubicBezTo>
                        <a:cubicBezTo>
                          <a:pt x="5754571" y="5771043"/>
                          <a:pt x="5755485" y="5668369"/>
                          <a:pt x="5572975" y="5716694"/>
                        </a:cubicBezTo>
                        <a:cubicBezTo>
                          <a:pt x="5390465" y="5765019"/>
                          <a:pt x="5219913" y="5712001"/>
                          <a:pt x="4895829" y="5716694"/>
                        </a:cubicBezTo>
                        <a:cubicBezTo>
                          <a:pt x="4571745" y="5721387"/>
                          <a:pt x="4544824" y="5669055"/>
                          <a:pt x="4452387" y="5716694"/>
                        </a:cubicBezTo>
                        <a:cubicBezTo>
                          <a:pt x="4359950" y="5764333"/>
                          <a:pt x="4009737" y="5658587"/>
                          <a:pt x="3775241" y="5716694"/>
                        </a:cubicBezTo>
                        <a:cubicBezTo>
                          <a:pt x="3540745" y="5774801"/>
                          <a:pt x="3483842" y="5706537"/>
                          <a:pt x="3409702" y="5716694"/>
                        </a:cubicBezTo>
                        <a:cubicBezTo>
                          <a:pt x="3335562" y="5726851"/>
                          <a:pt x="2870352" y="5645584"/>
                          <a:pt x="2732555" y="5716694"/>
                        </a:cubicBezTo>
                        <a:cubicBezTo>
                          <a:pt x="2594758" y="5787804"/>
                          <a:pt x="2425424" y="5675661"/>
                          <a:pt x="2289114" y="5716694"/>
                        </a:cubicBezTo>
                        <a:cubicBezTo>
                          <a:pt x="2152804" y="5757727"/>
                          <a:pt x="2059314" y="5707324"/>
                          <a:pt x="1923575" y="5716694"/>
                        </a:cubicBezTo>
                        <a:cubicBezTo>
                          <a:pt x="1787836" y="5726064"/>
                          <a:pt x="1662559" y="5715393"/>
                          <a:pt x="1480134" y="5716694"/>
                        </a:cubicBezTo>
                        <a:cubicBezTo>
                          <a:pt x="1297709" y="5717995"/>
                          <a:pt x="1077548" y="5683740"/>
                          <a:pt x="802988" y="5716694"/>
                        </a:cubicBezTo>
                        <a:cubicBezTo>
                          <a:pt x="528428" y="5749648"/>
                          <a:pt x="289568" y="5630162"/>
                          <a:pt x="0" y="5716694"/>
                        </a:cubicBezTo>
                        <a:cubicBezTo>
                          <a:pt x="-28133" y="5519103"/>
                          <a:pt x="649" y="5418197"/>
                          <a:pt x="0" y="5316525"/>
                        </a:cubicBezTo>
                        <a:cubicBezTo>
                          <a:pt x="-649" y="5214853"/>
                          <a:pt x="3154" y="5067815"/>
                          <a:pt x="0" y="4916357"/>
                        </a:cubicBezTo>
                        <a:cubicBezTo>
                          <a:pt x="-3154" y="4764899"/>
                          <a:pt x="56217" y="4495378"/>
                          <a:pt x="0" y="4287521"/>
                        </a:cubicBezTo>
                        <a:cubicBezTo>
                          <a:pt x="-56217" y="4079664"/>
                          <a:pt x="31195" y="4042563"/>
                          <a:pt x="0" y="3887352"/>
                        </a:cubicBezTo>
                        <a:cubicBezTo>
                          <a:pt x="-31195" y="3732141"/>
                          <a:pt x="22646" y="3550042"/>
                          <a:pt x="0" y="3315683"/>
                        </a:cubicBezTo>
                        <a:cubicBezTo>
                          <a:pt x="-22646" y="3081324"/>
                          <a:pt x="37564" y="2966524"/>
                          <a:pt x="0" y="2858347"/>
                        </a:cubicBezTo>
                        <a:cubicBezTo>
                          <a:pt x="-37564" y="2750170"/>
                          <a:pt x="622" y="2561494"/>
                          <a:pt x="0" y="2286678"/>
                        </a:cubicBezTo>
                        <a:cubicBezTo>
                          <a:pt x="-622" y="2011862"/>
                          <a:pt x="12007" y="1987459"/>
                          <a:pt x="0" y="1715008"/>
                        </a:cubicBezTo>
                        <a:cubicBezTo>
                          <a:pt x="-12007" y="1442557"/>
                          <a:pt x="62894" y="1296014"/>
                          <a:pt x="0" y="1143339"/>
                        </a:cubicBezTo>
                        <a:cubicBezTo>
                          <a:pt x="-62894" y="990664"/>
                          <a:pt x="58026" y="812832"/>
                          <a:pt x="0" y="571669"/>
                        </a:cubicBezTo>
                        <a:cubicBezTo>
                          <a:pt x="-58026" y="330506"/>
                          <a:pt x="7953" y="2554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n-US" altLang="ja-JP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ja-JP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委 員 会</a:t>
            </a:r>
            <a:r>
              <a:rPr lang="en-US" altLang="ja-JP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</a:p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chemeClr val="tx2"/>
                </a:solidFill>
              </a:rPr>
              <a:t>片山　　 勉・・・会社経営</a:t>
            </a:r>
          </a:p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chemeClr val="tx2"/>
                </a:solidFill>
              </a:rPr>
              <a:t>近藤　眞道・・・住　職</a:t>
            </a:r>
          </a:p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chemeClr val="tx2"/>
                </a:solidFill>
              </a:rPr>
              <a:t>益田　哲生・・・弁護士</a:t>
            </a:r>
          </a:p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chemeClr val="tx2"/>
                </a:solidFill>
              </a:rPr>
              <a:t>辰野　久夫・・・弁護士</a:t>
            </a:r>
          </a:p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chemeClr val="tx2"/>
                </a:solidFill>
              </a:rPr>
              <a:t>塩谷　眞治・・・会社経営</a:t>
            </a:r>
            <a:endParaRPr lang="en-US" altLang="ja-JP" sz="3200" dirty="0">
              <a:solidFill>
                <a:schemeClr val="tx2"/>
              </a:solidFill>
            </a:endParaRPr>
          </a:p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chemeClr val="tx2"/>
                </a:solidFill>
              </a:rPr>
              <a:t>角谷　真枝・・・医療（病院経営）</a:t>
            </a:r>
            <a:endParaRPr lang="en-US" altLang="ja-JP" sz="3200" dirty="0">
              <a:solidFill>
                <a:schemeClr val="tx2"/>
              </a:solidFill>
            </a:endParaRPr>
          </a:p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chemeClr val="tx2"/>
                </a:solidFill>
              </a:rPr>
              <a:t>廣瀬　彰久・・・</a:t>
            </a:r>
            <a:r>
              <a:rPr lang="zh-TW" altLang="en-US" sz="3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福祉（特養経営）</a:t>
            </a:r>
            <a:endParaRPr lang="ja-JP" altLang="en-US" sz="32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chemeClr val="tx2"/>
                </a:solidFill>
              </a:rPr>
              <a:t>菅沼　清高・・・元・警察庁官房長</a:t>
            </a:r>
          </a:p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chemeClr val="tx2"/>
                </a:solidFill>
              </a:rPr>
              <a:t>畑山　博史・・・大阪日日新聞</a:t>
            </a:r>
          </a:p>
        </p:txBody>
      </p:sp>
      <p:sp>
        <p:nvSpPr>
          <p:cNvPr id="48" name="縦書きテキスト プレースホルダー 46">
            <a:extLst>
              <a:ext uri="{FF2B5EF4-FFF2-40B4-BE49-F238E27FC236}">
                <a16:creationId xmlns:a16="http://schemas.microsoft.com/office/drawing/2014/main" id="{D6FC7BEF-4D27-48A5-86A9-A4ECC3E44038}"/>
              </a:ext>
            </a:extLst>
          </p:cNvPr>
          <p:cNvSpPr txBox="1">
            <a:spLocks/>
          </p:cNvSpPr>
          <p:nvPr/>
        </p:nvSpPr>
        <p:spPr>
          <a:xfrm>
            <a:off x="-88900" y="1032934"/>
            <a:ext cx="6875780" cy="4023360"/>
          </a:xfrm>
          <a:prstGeom prst="rect">
            <a:avLst/>
          </a:prstGeom>
        </p:spPr>
        <p:txBody>
          <a:bodyPr vert="eaVert" lIns="45720" tIns="0" rIns="45720" bIns="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010D5F5-6BF5-4441-A73E-E72778E74209}"/>
              </a:ext>
            </a:extLst>
          </p:cNvPr>
          <p:cNvGrpSpPr/>
          <p:nvPr/>
        </p:nvGrpSpPr>
        <p:grpSpPr>
          <a:xfrm>
            <a:off x="266699" y="748869"/>
            <a:ext cx="3810001" cy="5989237"/>
            <a:chOff x="507999" y="1028700"/>
            <a:chExt cx="3771901" cy="5829300"/>
          </a:xfrm>
        </p:grpSpPr>
        <p:sp>
          <p:nvSpPr>
            <p:cNvPr id="49" name="縦書きテキスト プレースホルダー 46">
              <a:extLst>
                <a:ext uri="{FF2B5EF4-FFF2-40B4-BE49-F238E27FC236}">
                  <a16:creationId xmlns:a16="http://schemas.microsoft.com/office/drawing/2014/main" id="{4D829EE2-A006-47A8-8B88-67BDDA463CD7}"/>
                </a:ext>
              </a:extLst>
            </p:cNvPr>
            <p:cNvSpPr txBox="1">
              <a:spLocks/>
            </p:cNvSpPr>
            <p:nvPr/>
          </p:nvSpPr>
          <p:spPr>
            <a:xfrm>
              <a:off x="507999" y="1028700"/>
              <a:ext cx="3771901" cy="5829300"/>
            </a:xfrm>
            <a:prstGeom prst="rect">
              <a:avLst/>
            </a:prstGeom>
            <a:ln w="50800" cmpd="dbl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lIns="45720" tIns="0" rIns="45720" bIns="0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500"/>
                </a:lnSpc>
              </a:pPr>
              <a:r>
                <a:rPr lang="en-US" altLang="ja-JP" sz="36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【</a:t>
              </a:r>
              <a:r>
                <a:rPr lang="ja-JP" altLang="en-US" sz="36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アドバイザー</a:t>
              </a:r>
              <a:r>
                <a:rPr lang="en-US" altLang="ja-JP" sz="36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】</a:t>
              </a:r>
            </a:p>
            <a:p>
              <a:pPr>
                <a:lnSpc>
                  <a:spcPts val="4500"/>
                </a:lnSpc>
              </a:pPr>
              <a:r>
                <a:rPr lang="ja-JP" altLang="en-US" sz="3200" dirty="0">
                  <a:solidFill>
                    <a:schemeClr val="tx2"/>
                  </a:solidFill>
                </a:rPr>
                <a:t>四宮　孝郎・・・直前ガバナー</a:t>
              </a:r>
              <a:endParaRPr lang="en-US" altLang="ja-JP" sz="3200" dirty="0">
                <a:solidFill>
                  <a:schemeClr val="tx2"/>
                </a:solidFill>
              </a:endParaRPr>
            </a:p>
            <a:p>
              <a:endParaRPr lang="en-US" altLang="ja-JP" sz="3200" dirty="0">
                <a:solidFill>
                  <a:schemeClr val="tx2"/>
                </a:solidFill>
              </a:endParaRPr>
            </a:p>
            <a:p>
              <a:endParaRPr lang="ja-JP" altLang="en-US" sz="3200" dirty="0">
                <a:solidFill>
                  <a:schemeClr val="tx2"/>
                </a:solidFill>
              </a:endParaRPr>
            </a:p>
            <a:p>
              <a:pPr>
                <a:lnSpc>
                  <a:spcPts val="4500"/>
                </a:lnSpc>
              </a:pPr>
              <a:r>
                <a:rPr lang="ja-JP" altLang="en-US" sz="3200" dirty="0">
                  <a:solidFill>
                    <a:schemeClr val="tx2"/>
                  </a:solidFill>
                </a:rPr>
                <a:t>吉田　政雄・・・地区代表幹事</a:t>
              </a:r>
            </a:p>
            <a:p>
              <a:endParaRPr lang="ja-JP" altLang="en-US" sz="3200" dirty="0"/>
            </a:p>
          </p:txBody>
        </p:sp>
        <p:sp>
          <p:nvSpPr>
            <p:cNvPr id="50" name="縦書きテキスト プレースホルダー 46">
              <a:extLst>
                <a:ext uri="{FF2B5EF4-FFF2-40B4-BE49-F238E27FC236}">
                  <a16:creationId xmlns:a16="http://schemas.microsoft.com/office/drawing/2014/main" id="{8734548D-D782-4406-8E28-914DE208D502}"/>
                </a:ext>
              </a:extLst>
            </p:cNvPr>
            <p:cNvSpPr txBox="1">
              <a:spLocks/>
            </p:cNvSpPr>
            <p:nvPr/>
          </p:nvSpPr>
          <p:spPr>
            <a:xfrm>
              <a:off x="1255819" y="1028700"/>
              <a:ext cx="1339689" cy="5829300"/>
            </a:xfrm>
            <a:prstGeom prst="rect">
              <a:avLst/>
            </a:prstGeom>
            <a:ln w="222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lIns="45720" tIns="0" rIns="45720" bIns="0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3200" dirty="0">
                  <a:solidFill>
                    <a:schemeClr val="tx2"/>
                  </a:solidFill>
                </a:rPr>
                <a:t>吉川　秀隆・・・ガバナーエレクト</a:t>
              </a:r>
            </a:p>
            <a:p>
              <a:pPr marL="0" indent="0">
                <a:lnSpc>
                  <a:spcPct val="50000"/>
                </a:lnSpc>
                <a:buNone/>
              </a:pPr>
              <a:r>
                <a:rPr lang="ja-JP" altLang="en-US" sz="3200" dirty="0">
                  <a:solidFill>
                    <a:schemeClr val="tx2"/>
                  </a:solidFill>
                </a:rPr>
                <a:t>　　　　　　　　　　</a:t>
              </a:r>
              <a:r>
                <a:rPr lang="ja-JP" altLang="en-US" sz="2400" dirty="0">
                  <a:solidFill>
                    <a:schemeClr val="tx2"/>
                  </a:solidFill>
                </a:rPr>
                <a:t>青少年奉仕統括委員長</a:t>
              </a:r>
              <a:endParaRPr lang="ja-JP" altLang="en-US" sz="3200" dirty="0">
                <a:solidFill>
                  <a:schemeClr val="tx2"/>
                </a:solidFill>
              </a:endParaRPr>
            </a:p>
          </p:txBody>
        </p:sp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851E8A2-0334-4677-A886-387E09A5123A}"/>
              </a:ext>
            </a:extLst>
          </p:cNvPr>
          <p:cNvSpPr txBox="1"/>
          <p:nvPr/>
        </p:nvSpPr>
        <p:spPr>
          <a:xfrm>
            <a:off x="10923705" y="768604"/>
            <a:ext cx="492443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委員長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0F6CE92-E663-41A5-A1D6-4F44AA8A7DD3}"/>
              </a:ext>
            </a:extLst>
          </p:cNvPr>
          <p:cNvSpPr txBox="1"/>
          <p:nvPr/>
        </p:nvSpPr>
        <p:spPr>
          <a:xfrm>
            <a:off x="10221501" y="768604"/>
            <a:ext cx="492443" cy="11054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副委員長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7409699-96A9-485E-92C5-AE2D50DDA9FE}"/>
              </a:ext>
            </a:extLst>
          </p:cNvPr>
          <p:cNvSpPr txBox="1"/>
          <p:nvPr/>
        </p:nvSpPr>
        <p:spPr>
          <a:xfrm>
            <a:off x="5716207" y="3554102"/>
            <a:ext cx="492443" cy="1358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外部構成員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6C1813F-E706-49C2-9958-1CAF68D66A06}"/>
              </a:ext>
            </a:extLst>
          </p:cNvPr>
          <p:cNvSpPr txBox="1"/>
          <p:nvPr/>
        </p:nvSpPr>
        <p:spPr>
          <a:xfrm>
            <a:off x="4918935" y="3554102"/>
            <a:ext cx="492443" cy="1358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外部構成員</a:t>
            </a:r>
          </a:p>
        </p:txBody>
      </p:sp>
    </p:spTree>
    <p:extLst>
      <p:ext uri="{BB962C8B-B14F-4D97-AF65-F5344CB8AC3E}">
        <p14:creationId xmlns:p14="http://schemas.microsoft.com/office/powerpoint/2010/main" val="2565220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7483F9-81EC-4B5A-9950-4C79AFD3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27" y="149780"/>
            <a:ext cx="11935839" cy="1325563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0070C0"/>
                </a:solidFill>
              </a:rPr>
              <a:t>地区危機管理委員会の現状報告と課題</a:t>
            </a:r>
            <a:endParaRPr kumimoji="1" lang="ja-JP" altLang="en-US" sz="4400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1935569" y="2070172"/>
            <a:ext cx="85165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0099"/>
              </a:buClr>
              <a:buFont typeface="Wingdings" panose="05000000000000000000" pitchFamily="2" charset="2"/>
              <a:buChar char="l"/>
            </a:pPr>
            <a:r>
              <a:rPr lang="ja-JP" altLang="en-US" sz="4000" dirty="0"/>
              <a:t>危機管理委員長はＲＩへの報告及び</a:t>
            </a:r>
            <a:endParaRPr lang="en-US" altLang="ja-JP" sz="4000" dirty="0"/>
          </a:p>
          <a:p>
            <a:pPr>
              <a:buClr>
                <a:srgbClr val="000099"/>
              </a:buClr>
            </a:pPr>
            <a:r>
              <a:rPr lang="ja-JP" altLang="en-US" sz="4000" dirty="0"/>
              <a:t>　　広報・マスコミへの対応を行う。</a:t>
            </a:r>
            <a:endParaRPr lang="en-US" altLang="ja-JP" sz="4000" dirty="0"/>
          </a:p>
          <a:p>
            <a:pPr>
              <a:buClr>
                <a:srgbClr val="000099"/>
              </a:buClr>
            </a:pPr>
            <a:endParaRPr lang="en-US" altLang="ja-JP" sz="4000" dirty="0"/>
          </a:p>
          <a:p>
            <a:pPr marL="571500" indent="-571500">
              <a:buClr>
                <a:srgbClr val="000099"/>
              </a:buClr>
              <a:buFont typeface="Wingdings" panose="05000000000000000000" pitchFamily="2" charset="2"/>
              <a:buChar char="l"/>
            </a:pPr>
            <a:r>
              <a:rPr lang="ja-JP" altLang="en-US" sz="4000" dirty="0"/>
              <a:t>危機管理委員長が不在の場合は、</a:t>
            </a:r>
            <a:endParaRPr lang="en-US" altLang="ja-JP" sz="4000" dirty="0"/>
          </a:p>
          <a:p>
            <a:pPr>
              <a:buClr>
                <a:srgbClr val="000099"/>
              </a:buClr>
            </a:pPr>
            <a:r>
              <a:rPr lang="ja-JP" altLang="en-US" sz="4000" dirty="0"/>
              <a:t>　　副委員長がこれを代行する。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3216934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7483F9-81EC-4B5A-9950-4C79AFD3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79" y="455436"/>
            <a:ext cx="10361039" cy="85090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000099"/>
                </a:solidFill>
              </a:rPr>
              <a:t>地区危機管理委員会の現状報告と課題</a:t>
            </a:r>
            <a:endParaRPr kumimoji="1" lang="ja-JP" altLang="en-US" sz="4400" dirty="0">
              <a:solidFill>
                <a:srgbClr val="000099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A866E-F499-4056-BCBB-83DA6E105937}"/>
              </a:ext>
            </a:extLst>
          </p:cNvPr>
          <p:cNvSpPr txBox="1"/>
          <p:nvPr/>
        </p:nvSpPr>
        <p:spPr>
          <a:xfrm>
            <a:off x="996950" y="1785643"/>
            <a:ext cx="101980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9"/>
              </a:buClr>
            </a:pPr>
            <a:r>
              <a:rPr lang="ja-JP" altLang="en-US" sz="4000" dirty="0"/>
              <a:t>クラブや地区委員会だけで、</a:t>
            </a:r>
            <a:r>
              <a:rPr lang="en-US" altLang="ja-JP" sz="4000" dirty="0"/>
              <a:t>『</a:t>
            </a:r>
            <a:r>
              <a:rPr lang="ja-JP" altLang="en-US" sz="4000" dirty="0"/>
              <a:t>こと</a:t>
            </a:r>
            <a:r>
              <a:rPr lang="en-US" altLang="ja-JP" sz="4000" dirty="0"/>
              <a:t>』</a:t>
            </a:r>
            <a:r>
              <a:rPr lang="ja-JP" altLang="en-US" sz="4000" dirty="0"/>
              <a:t>を進めるのではなく、クラブ会長と地区危機管理委員会が情報を共有し、一緒に行動することが重要です。</a:t>
            </a:r>
            <a:endParaRPr lang="en-US" altLang="ja-JP" sz="4000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AE026AD-3F17-48A7-8920-A32C1DAADCB7}"/>
              </a:ext>
            </a:extLst>
          </p:cNvPr>
          <p:cNvGrpSpPr/>
          <p:nvPr/>
        </p:nvGrpSpPr>
        <p:grpSpPr>
          <a:xfrm>
            <a:off x="2340864" y="4102861"/>
            <a:ext cx="7798281" cy="2253389"/>
            <a:chOff x="2340864" y="4102861"/>
            <a:chExt cx="7798281" cy="2253389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BBF62A1-6B49-4030-8175-341157BA8EA4}"/>
                </a:ext>
              </a:extLst>
            </p:cNvPr>
            <p:cNvSpPr txBox="1"/>
            <p:nvPr/>
          </p:nvSpPr>
          <p:spPr>
            <a:xfrm>
              <a:off x="2340864" y="4167726"/>
              <a:ext cx="393710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99"/>
                </a:buClr>
              </a:pPr>
              <a:r>
                <a:rPr lang="ja-JP" altLang="en-US" sz="4400" dirty="0">
                  <a:solidFill>
                    <a:srgbClr val="FF0000"/>
                  </a:solidFill>
                </a:rPr>
                <a:t>①直　ち　に</a:t>
              </a:r>
              <a:endParaRPr lang="en-US" altLang="ja-JP" sz="4400" dirty="0">
                <a:solidFill>
                  <a:srgbClr val="FF0000"/>
                </a:solidFill>
              </a:endParaRPr>
            </a:p>
            <a:p>
              <a:pPr>
                <a:buClr>
                  <a:srgbClr val="000099"/>
                </a:buClr>
              </a:pPr>
              <a:r>
                <a:rPr lang="ja-JP" altLang="en-US" sz="4400" dirty="0">
                  <a:solidFill>
                    <a:srgbClr val="FF0000"/>
                  </a:solidFill>
                </a:rPr>
                <a:t>②事実のみを</a:t>
              </a:r>
              <a:endParaRPr lang="en-US" altLang="ja-JP" sz="4400" dirty="0">
                <a:solidFill>
                  <a:srgbClr val="FF0000"/>
                </a:solidFill>
              </a:endParaRPr>
            </a:p>
            <a:p>
              <a:pPr>
                <a:buClr>
                  <a:srgbClr val="000099"/>
                </a:buClr>
              </a:pPr>
              <a:r>
                <a:rPr lang="ja-JP" altLang="en-US" sz="4400" dirty="0">
                  <a:solidFill>
                    <a:srgbClr val="FF0000"/>
                  </a:solidFill>
                </a:rPr>
                <a:t>③正　確　に</a:t>
              </a:r>
              <a:endParaRPr lang="en-US" altLang="ja-JP" sz="4400" dirty="0">
                <a:solidFill>
                  <a:srgbClr val="FF0000"/>
                </a:solidFill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9E0F97B2-85FF-4494-AA25-C9D906DE7D16}"/>
                </a:ext>
              </a:extLst>
            </p:cNvPr>
            <p:cNvGrpSpPr/>
            <p:nvPr/>
          </p:nvGrpSpPr>
          <p:grpSpPr>
            <a:xfrm>
              <a:off x="5744946" y="4102861"/>
              <a:ext cx="4394199" cy="2253389"/>
              <a:chOff x="5744946" y="4102861"/>
              <a:chExt cx="4394199" cy="2253389"/>
            </a:xfrm>
          </p:grpSpPr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16FD245-B051-46E2-9B0A-2C272614A688}"/>
                  </a:ext>
                </a:extLst>
              </p:cNvPr>
              <p:cNvSpPr txBox="1"/>
              <p:nvPr/>
            </p:nvSpPr>
            <p:spPr>
              <a:xfrm>
                <a:off x="6303747" y="4629392"/>
                <a:ext cx="383539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99"/>
                  </a:buClr>
                </a:pPr>
                <a:r>
                  <a:rPr lang="ja-JP" altLang="en-US" sz="7200" dirty="0">
                    <a:solidFill>
                      <a:srgbClr val="FF0000"/>
                    </a:solidFill>
                  </a:rPr>
                  <a:t>報告を！</a:t>
                </a:r>
                <a:endParaRPr lang="en-US" altLang="ja-JP" sz="7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右大かっこ 5">
                <a:extLst>
                  <a:ext uri="{FF2B5EF4-FFF2-40B4-BE49-F238E27FC236}">
                    <a16:creationId xmlns:a16="http://schemas.microsoft.com/office/drawing/2014/main" id="{4F16AAD6-A2E0-474B-B6FD-176F2052938A}"/>
                  </a:ext>
                </a:extLst>
              </p:cNvPr>
              <p:cNvSpPr/>
              <p:nvPr/>
            </p:nvSpPr>
            <p:spPr>
              <a:xfrm>
                <a:off x="5744946" y="4102861"/>
                <a:ext cx="482601" cy="2253389"/>
              </a:xfrm>
              <a:prstGeom prst="rightBracket">
                <a:avLst>
                  <a:gd name="adj" fmla="val 92543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771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703A1B-BE68-4C98-A810-C4199BA39E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3985" y="1442581"/>
            <a:ext cx="10985326" cy="45448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4800" dirty="0">
                <a:solidFill>
                  <a:schemeClr val="tx2"/>
                </a:solidFill>
              </a:rPr>
              <a:t>自分や自分の組織にとって、</a:t>
            </a:r>
            <a:endParaRPr lang="en-US" altLang="ja-JP" sz="48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4800" dirty="0">
                <a:solidFill>
                  <a:schemeClr val="tx2"/>
                </a:solidFill>
              </a:rPr>
              <a:t>好ましくないことの全て。</a:t>
            </a:r>
            <a:endParaRPr lang="en-US" altLang="ja-JP" sz="4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4800" dirty="0">
                <a:solidFill>
                  <a:schemeClr val="tx2"/>
                </a:solidFill>
              </a:rPr>
              <a:t>自然災害、テロ、パンデミック、経済的破綻</a:t>
            </a:r>
            <a:endParaRPr lang="en-US" altLang="ja-JP" sz="4800" dirty="0">
              <a:solidFill>
                <a:schemeClr val="tx2"/>
              </a:solidFill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ja-JP" altLang="en-US" sz="4800" dirty="0">
                <a:solidFill>
                  <a:schemeClr val="tx2"/>
                </a:solidFill>
              </a:rPr>
              <a:t>ｅｔｃ・・・　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F2BD1968-25C5-43A5-B628-C4A56F2816F5}"/>
              </a:ext>
            </a:extLst>
          </p:cNvPr>
          <p:cNvSpPr txBox="1">
            <a:spLocks/>
          </p:cNvSpPr>
          <p:nvPr/>
        </p:nvSpPr>
        <p:spPr>
          <a:xfrm>
            <a:off x="1008062" y="515937"/>
            <a:ext cx="10175875" cy="7969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rgbClr val="000099"/>
                </a:solidFill>
              </a:rPr>
              <a:t>「危機」とは</a:t>
            </a:r>
          </a:p>
        </p:txBody>
      </p:sp>
    </p:spTree>
    <p:extLst>
      <p:ext uri="{BB962C8B-B14F-4D97-AF65-F5344CB8AC3E}">
        <p14:creationId xmlns:p14="http://schemas.microsoft.com/office/powerpoint/2010/main" val="790816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E4120B-B52A-4955-B19D-AEECA468C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159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solidFill>
                  <a:srgbClr val="0070C0"/>
                </a:solidFill>
              </a:rPr>
              <a:t>まとめ「危機管理について思うこと」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03C50E74-2DCC-43D8-9559-0AED5B28DA5F}"/>
              </a:ext>
            </a:extLst>
          </p:cNvPr>
          <p:cNvSpPr txBox="1">
            <a:spLocks/>
          </p:cNvSpPr>
          <p:nvPr/>
        </p:nvSpPr>
        <p:spPr>
          <a:xfrm>
            <a:off x="752971" y="3268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9678933D-D053-4075-B3B0-361D8B898AC0}"/>
              </a:ext>
            </a:extLst>
          </p:cNvPr>
          <p:cNvSpPr txBox="1">
            <a:spLocks/>
          </p:cNvSpPr>
          <p:nvPr/>
        </p:nvSpPr>
        <p:spPr>
          <a:xfrm>
            <a:off x="752971" y="2032882"/>
            <a:ext cx="10780297" cy="37958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/>
              <a:t>青少年奉仕＝「未来のリーダーを育てる」</a:t>
            </a:r>
            <a:endParaRPr lang="en-US" altLang="ja-JP" sz="36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ロータリーの素晴らしい活動。</a:t>
            </a:r>
            <a:endParaRPr lang="en-US" altLang="ja-JP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3600" dirty="0"/>
              <a:t>クラブ・地区が積極的に実施でき、青少年が安全かつ安心な環境でロータリープログラムに参加できるように地区は支援します。</a:t>
            </a:r>
          </a:p>
        </p:txBody>
      </p:sp>
    </p:spTree>
    <p:extLst>
      <p:ext uri="{BB962C8B-B14F-4D97-AF65-F5344CB8AC3E}">
        <p14:creationId xmlns:p14="http://schemas.microsoft.com/office/powerpoint/2010/main" val="2563084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E4120B-B52A-4955-B19D-AEECA468C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971" y="177800"/>
            <a:ext cx="10515600" cy="707522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solidFill>
                  <a:srgbClr val="000099"/>
                </a:solidFill>
              </a:rPr>
              <a:t>まとめ「危機管理について思うこと」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03C50E74-2DCC-43D8-9559-0AED5B28DA5F}"/>
              </a:ext>
            </a:extLst>
          </p:cNvPr>
          <p:cNvSpPr txBox="1">
            <a:spLocks/>
          </p:cNvSpPr>
          <p:nvPr/>
        </p:nvSpPr>
        <p:spPr>
          <a:xfrm>
            <a:off x="752971" y="3268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162C44A-AB4B-4F6D-A210-1AEB243E0611}"/>
              </a:ext>
            </a:extLst>
          </p:cNvPr>
          <p:cNvSpPr txBox="1">
            <a:spLocks/>
          </p:cNvSpPr>
          <p:nvPr/>
        </p:nvSpPr>
        <p:spPr>
          <a:xfrm>
            <a:off x="531564" y="1057563"/>
            <a:ext cx="11660436" cy="575747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99"/>
              </a:buClr>
              <a:buFont typeface="Wingdings" panose="05000000000000000000" pitchFamily="2" charset="2"/>
              <a:buChar char="l"/>
            </a:pPr>
            <a:r>
              <a:rPr lang="ja-JP" altLang="en-US" sz="3600" dirty="0"/>
              <a:t>　青少年を守ることはロータリアン・ロータリークラブを</a:t>
            </a:r>
            <a:br>
              <a:rPr lang="en-US" altLang="ja-JP" sz="3600" dirty="0"/>
            </a:br>
            <a:r>
              <a:rPr lang="ja-JP" altLang="en-US" sz="3600" dirty="0"/>
              <a:t>　 守ることにもなります。</a:t>
            </a:r>
            <a:endParaRPr lang="en-US" altLang="ja-JP" sz="3600" dirty="0"/>
          </a:p>
          <a:p>
            <a:pPr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Char char="l"/>
            </a:pPr>
            <a:r>
              <a:rPr lang="ja-JP" altLang="en-US" sz="3600" dirty="0"/>
              <a:t>　青少年を守る視点を最優先すべきです。</a:t>
            </a:r>
            <a:endParaRPr lang="en-US" altLang="ja-JP" sz="3600" dirty="0"/>
          </a:p>
          <a:p>
            <a:pPr>
              <a:buClr>
                <a:srgbClr val="000099"/>
              </a:buClr>
              <a:buFont typeface="Wingdings" panose="05000000000000000000" pitchFamily="2" charset="2"/>
              <a:buChar char="l"/>
            </a:pPr>
            <a:r>
              <a:rPr lang="ja-JP" altLang="en-US" sz="3600" dirty="0"/>
              <a:t>　ハラスメントが起こってからの対処ではなく、</a:t>
            </a:r>
            <a:br>
              <a:rPr lang="en-US" altLang="ja-JP" sz="3600" dirty="0"/>
            </a:br>
            <a:r>
              <a:rPr lang="ja-JP" altLang="en-US" sz="3600" dirty="0"/>
              <a:t>　 起こさないようにすることです。</a:t>
            </a:r>
            <a:endParaRPr lang="en-US" altLang="ja-JP" sz="3600" dirty="0"/>
          </a:p>
          <a:p>
            <a:pPr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Char char="l"/>
            </a:pPr>
            <a:r>
              <a:rPr lang="ja-JP" altLang="en-US" sz="3600" dirty="0"/>
              <a:t>　分け隔てなく、陰日向なく接する。</a:t>
            </a:r>
            <a:endParaRPr lang="en-US" altLang="ja-JP" sz="3600" dirty="0"/>
          </a:p>
          <a:p>
            <a:pPr>
              <a:buClr>
                <a:srgbClr val="000099"/>
              </a:buClr>
              <a:buFont typeface="Wingdings" panose="05000000000000000000" pitchFamily="2" charset="2"/>
              <a:buChar char="l"/>
            </a:pPr>
            <a:r>
              <a:rPr lang="ja-JP" altLang="en-US" sz="3600" dirty="0"/>
              <a:t>　変化を受け入れること、人としての尊厳を保つこと、</a:t>
            </a:r>
            <a:br>
              <a:rPr lang="en-US" altLang="ja-JP" sz="3600" dirty="0"/>
            </a:br>
            <a:r>
              <a:rPr lang="ja-JP" altLang="en-US" sz="3600" dirty="0"/>
              <a:t>　 自分を磨く（高潔性・寛容の精神・品格）ことでは</a:t>
            </a:r>
            <a:br>
              <a:rPr lang="en-US" altLang="ja-JP" sz="3600" dirty="0"/>
            </a:br>
            <a:r>
              <a:rPr lang="ja-JP" altLang="en-US" sz="3600" dirty="0"/>
              <a:t>　 ないでしょうか。</a:t>
            </a:r>
            <a:endParaRPr lang="en-US" altLang="ja-JP" sz="4400" dirty="0"/>
          </a:p>
        </p:txBody>
      </p:sp>
    </p:spTree>
    <p:extLst>
      <p:ext uri="{BB962C8B-B14F-4D97-AF65-F5344CB8AC3E}">
        <p14:creationId xmlns:p14="http://schemas.microsoft.com/office/powerpoint/2010/main" val="1298910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E4120B-B52A-4955-B19D-AEECA468C1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2971" y="526949"/>
            <a:ext cx="10515600" cy="708025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solidFill>
                  <a:srgbClr val="000099"/>
                </a:solidFill>
              </a:rPr>
              <a:t>まとめ「危機管理について思うこと」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03C50E74-2DCC-43D8-9559-0AED5B28DA5F}"/>
              </a:ext>
            </a:extLst>
          </p:cNvPr>
          <p:cNvSpPr txBox="1">
            <a:spLocks/>
          </p:cNvSpPr>
          <p:nvPr/>
        </p:nvSpPr>
        <p:spPr>
          <a:xfrm>
            <a:off x="752971" y="3268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C2D12BD-7091-4870-B604-F69956FE4D79}"/>
              </a:ext>
            </a:extLst>
          </p:cNvPr>
          <p:cNvSpPr txBox="1">
            <a:spLocks/>
          </p:cNvSpPr>
          <p:nvPr/>
        </p:nvSpPr>
        <p:spPr>
          <a:xfrm>
            <a:off x="923429" y="2148658"/>
            <a:ext cx="10345142" cy="25606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青少年を、</a:t>
            </a:r>
            <a:endParaRPr lang="en-US" altLang="ja-JP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altLang="ja-JP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/>
                  </a:solidFill>
                </a:uFill>
              </a:rPr>
              <a:t>『</a:t>
            </a:r>
            <a:r>
              <a:rPr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/>
                  </a:solidFill>
                </a:uFill>
              </a:rPr>
              <a:t>我が子</a:t>
            </a:r>
            <a:r>
              <a:rPr lang="en-US" altLang="ja-JP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/>
                  </a:solidFill>
                </a:uFill>
              </a:rPr>
              <a:t>』</a:t>
            </a:r>
            <a:r>
              <a:rPr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/>
                  </a:solidFill>
                </a:uFill>
              </a:rPr>
              <a:t>と思う</a:t>
            </a:r>
            <a:r>
              <a:rPr lang="ja-JP" alt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ことでしょう</a:t>
            </a:r>
          </a:p>
        </p:txBody>
      </p:sp>
    </p:spTree>
    <p:extLst>
      <p:ext uri="{BB962C8B-B14F-4D97-AF65-F5344CB8AC3E}">
        <p14:creationId xmlns:p14="http://schemas.microsoft.com/office/powerpoint/2010/main" val="224136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DF87DE-D0BD-4AD5-8F83-07FFCFC3B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500" y="573676"/>
            <a:ext cx="9867900" cy="3673474"/>
          </a:xfrm>
        </p:spPr>
        <p:txBody>
          <a:bodyPr>
            <a:normAutofit/>
          </a:bodyPr>
          <a:lstStyle/>
          <a:p>
            <a:r>
              <a:rPr lang="ja-JP" alt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ご清聴ありがとうございました。</a:t>
            </a:r>
            <a:endParaRPr kumimoji="1" lang="ja-JP" alt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675841F-BAE5-4265-8A3F-A348B7DE5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93" y="558178"/>
            <a:ext cx="5586430" cy="810522"/>
          </a:xfrm>
          <a:prstGeom prst="rect">
            <a:avLst/>
          </a:prstGeom>
        </p:spPr>
      </p:pic>
      <p:sp>
        <p:nvSpPr>
          <p:cNvPr id="8" name="字幕 2">
            <a:extLst>
              <a:ext uri="{FF2B5EF4-FFF2-40B4-BE49-F238E27FC236}">
                <a16:creationId xmlns:a16="http://schemas.microsoft.com/office/drawing/2014/main" id="{40330738-80B7-44AF-B0CE-F552980F82EF}"/>
              </a:ext>
            </a:extLst>
          </p:cNvPr>
          <p:cNvSpPr txBox="1">
            <a:spLocks/>
          </p:cNvSpPr>
          <p:nvPr/>
        </p:nvSpPr>
        <p:spPr>
          <a:xfrm>
            <a:off x="6360746" y="4485376"/>
            <a:ext cx="4281250" cy="66123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国際ロータリー第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2660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地区</a:t>
            </a:r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青少年保護のための危機管理委員会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CE45F70-A979-4377-84AA-00939DA7BD49}"/>
              </a:ext>
            </a:extLst>
          </p:cNvPr>
          <p:cNvGrpSpPr/>
          <p:nvPr/>
        </p:nvGrpSpPr>
        <p:grpSpPr>
          <a:xfrm>
            <a:off x="6360746" y="5146610"/>
            <a:ext cx="5692710" cy="1046886"/>
            <a:chOff x="4885612" y="5169355"/>
            <a:chExt cx="5029187" cy="1046886"/>
          </a:xfrm>
        </p:grpSpPr>
        <p:sp>
          <p:nvSpPr>
            <p:cNvPr id="10" name="字幕 2">
              <a:extLst>
                <a:ext uri="{FF2B5EF4-FFF2-40B4-BE49-F238E27FC236}">
                  <a16:creationId xmlns:a16="http://schemas.microsoft.com/office/drawing/2014/main" id="{3E6A121F-993D-4578-A561-ACC688B762BF}"/>
                </a:ext>
              </a:extLst>
            </p:cNvPr>
            <p:cNvSpPr txBox="1">
              <a:spLocks/>
            </p:cNvSpPr>
            <p:nvPr/>
          </p:nvSpPr>
          <p:spPr>
            <a:xfrm>
              <a:off x="6605568" y="5556204"/>
              <a:ext cx="3309231" cy="5276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kumimoji="1"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rgbClr val="1CADE4"/>
                </a:buClr>
                <a:buSzPct val="100000"/>
                <a:buFont typeface="Calibri" panose="020F0502020204030204" pitchFamily="34" charset="0"/>
                <a:buNone/>
                <a:tabLst/>
                <a:defRPr/>
              </a:pPr>
              <a:r>
                <a:rPr kumimoji="1" lang="ja-JP" altLang="en-US" sz="2800" b="0" i="0" u="none" strike="noStrike" kern="1200" cap="all" spc="200" normalizeH="0" baseline="0" noProof="0" dirty="0">
                  <a:ln>
                    <a:noFill/>
                  </a:ln>
                  <a:solidFill>
                    <a:srgbClr val="000000">
                      <a:alpha val="8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rPr>
                <a:t>委員長　片山　勉</a:t>
              </a:r>
            </a:p>
          </p:txBody>
        </p:sp>
        <p:sp>
          <p:nvSpPr>
            <p:cNvPr id="11" name="字幕 2">
              <a:extLst>
                <a:ext uri="{FF2B5EF4-FFF2-40B4-BE49-F238E27FC236}">
                  <a16:creationId xmlns:a16="http://schemas.microsoft.com/office/drawing/2014/main" id="{CD8C73B8-FEAE-43A7-A310-D869A1482BFB}"/>
                </a:ext>
              </a:extLst>
            </p:cNvPr>
            <p:cNvSpPr txBox="1">
              <a:spLocks/>
            </p:cNvSpPr>
            <p:nvPr/>
          </p:nvSpPr>
          <p:spPr>
            <a:xfrm>
              <a:off x="4885612" y="5169355"/>
              <a:ext cx="2616001" cy="10468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kumimoji="1"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ADE4"/>
                </a:buClr>
                <a:buSzPct val="100000"/>
                <a:buFont typeface="Calibri" panose="020F0502020204030204" pitchFamily="34" charset="0"/>
                <a:buNone/>
                <a:tabLst/>
                <a:defRPr/>
              </a:pPr>
              <a:r>
                <a:rPr kumimoji="1" lang="en-US" altLang="ja-JP" sz="2000" b="0" i="0" u="none" strike="noStrike" kern="1200" cap="all" spc="200" normalizeH="0" baseline="0" noProof="0" dirty="0">
                  <a:ln>
                    <a:noFill/>
                  </a:ln>
                  <a:solidFill>
                    <a:srgbClr val="000000">
                      <a:alpha val="8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rPr>
                <a:t>2018-19</a:t>
              </a:r>
              <a:r>
                <a:rPr kumimoji="1" lang="ja-JP" altLang="en-US" sz="2000" b="0" i="0" u="none" strike="noStrike" kern="1200" cap="all" spc="200" normalizeH="0" baseline="0" noProof="0" dirty="0">
                  <a:ln>
                    <a:noFill/>
                  </a:ln>
                  <a:solidFill>
                    <a:srgbClr val="000000">
                      <a:alpha val="8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rPr>
                <a:t>年度</a:t>
              </a:r>
              <a:endParaRPr kumimoji="1" lang="en-US" altLang="ja-JP" sz="2000" b="0" i="0" u="none" strike="noStrike" kern="1200" cap="all" spc="200" normalizeH="0" baseline="0" noProof="0" dirty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ADE4"/>
                </a:buClr>
                <a:buSzPct val="100000"/>
                <a:buFont typeface="Calibri" panose="020F0502020204030204" pitchFamily="34" charset="0"/>
                <a:buNone/>
                <a:tabLst/>
                <a:defRPr/>
              </a:pPr>
              <a:r>
                <a:rPr kumimoji="1" lang="en-US" altLang="ja-JP" sz="2000" b="0" i="0" u="none" strike="noStrike" kern="1200" cap="all" spc="200" normalizeH="0" baseline="0" noProof="0" dirty="0">
                  <a:ln>
                    <a:noFill/>
                  </a:ln>
                  <a:solidFill>
                    <a:srgbClr val="000000">
                      <a:alpha val="8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rPr>
                <a:t>2019-20</a:t>
              </a:r>
              <a:r>
                <a:rPr kumimoji="1" lang="ja-JP" altLang="en-US" sz="2000" b="0" i="0" u="none" strike="noStrike" kern="1200" cap="all" spc="200" normalizeH="0" baseline="0" noProof="0" dirty="0">
                  <a:ln>
                    <a:noFill/>
                  </a:ln>
                  <a:solidFill>
                    <a:srgbClr val="000000">
                      <a:alpha val="8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rPr>
                <a:t>年度</a:t>
              </a:r>
              <a:endParaRPr kumimoji="1" lang="en-US" altLang="ja-JP" sz="2000" b="0" i="0" u="none" strike="noStrike" kern="1200" cap="all" spc="200" normalizeH="0" baseline="0" noProof="0" dirty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ADE4"/>
                </a:buClr>
                <a:buSzPct val="100000"/>
                <a:buFont typeface="Calibri" panose="020F0502020204030204" pitchFamily="34" charset="0"/>
                <a:buNone/>
                <a:tabLst/>
                <a:defRPr/>
              </a:pPr>
              <a:r>
                <a:rPr kumimoji="1" lang="en-US" altLang="ja-JP" sz="2000" b="0" i="0" u="none" strike="noStrike" kern="1200" cap="all" spc="200" normalizeH="0" baseline="0" noProof="0" dirty="0">
                  <a:ln>
                    <a:noFill/>
                  </a:ln>
                  <a:solidFill>
                    <a:srgbClr val="000000">
                      <a:alpha val="8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rPr>
                <a:t>2020-21</a:t>
              </a:r>
              <a:r>
                <a:rPr kumimoji="1" lang="ja-JP" altLang="en-US" sz="2000" b="0" i="0" u="none" strike="noStrike" kern="1200" cap="all" spc="200" normalizeH="0" baseline="0" noProof="0" dirty="0">
                  <a:ln>
                    <a:noFill/>
                  </a:ln>
                  <a:solidFill>
                    <a:srgbClr val="000000">
                      <a:alpha val="8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rPr>
                <a:t>年度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262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0360608-6F42-4274-AEBB-97854B552A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8062" y="515937"/>
            <a:ext cx="10175875" cy="796925"/>
          </a:xfrm>
        </p:spPr>
        <p:txBody>
          <a:bodyPr anchor="ctr" anchorCtr="0">
            <a:normAutofit/>
          </a:bodyPr>
          <a:lstStyle/>
          <a:p>
            <a:r>
              <a:rPr kumimoji="1" lang="ja-JP" altLang="en-US" dirty="0">
                <a:solidFill>
                  <a:srgbClr val="000099"/>
                </a:solidFill>
              </a:rPr>
              <a:t>危機管理の基本姿勢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703A1B-BE68-4C98-A810-C4199BA39E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5866" y="1561571"/>
            <a:ext cx="10972800" cy="4398962"/>
          </a:xfrm>
        </p:spPr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800" dirty="0">
                <a:solidFill>
                  <a:srgbClr val="FF0000"/>
                </a:solidFill>
              </a:rPr>
              <a:t>「必ず起こる」との自覚と覚悟</a:t>
            </a:r>
            <a:endParaRPr lang="en-US" altLang="ja-JP" sz="3800" dirty="0">
              <a:solidFill>
                <a:srgbClr val="FF0000"/>
              </a:solidFill>
            </a:endParaRPr>
          </a:p>
          <a:p>
            <a:pPr marL="742950" indent="-742950">
              <a:lnSpc>
                <a:spcPct val="10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800" dirty="0">
                <a:solidFill>
                  <a:schemeClr val="tx2"/>
                </a:solidFill>
              </a:rPr>
              <a:t>予防、演習と業務執行におけるマニュアルの励行</a:t>
            </a:r>
            <a:endParaRPr lang="en-US" altLang="ja-JP" sz="3800" dirty="0">
              <a:solidFill>
                <a:schemeClr val="tx2"/>
              </a:solidFill>
            </a:endParaRPr>
          </a:p>
          <a:p>
            <a:pPr marL="742950" indent="-742950">
              <a:lnSpc>
                <a:spcPct val="10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800" dirty="0">
                <a:solidFill>
                  <a:schemeClr val="tx2"/>
                </a:solidFill>
              </a:rPr>
              <a:t>発生時の想定と対策の策定</a:t>
            </a:r>
            <a:endParaRPr lang="en-US" altLang="ja-JP" sz="3800" dirty="0">
              <a:solidFill>
                <a:schemeClr val="tx2"/>
              </a:solidFill>
            </a:endParaRPr>
          </a:p>
          <a:p>
            <a:pPr marL="742950" indent="-742950">
              <a:lnSpc>
                <a:spcPct val="10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800" dirty="0">
                <a:solidFill>
                  <a:schemeClr val="tx2"/>
                </a:solidFill>
              </a:rPr>
              <a:t>専門的知見、経験、能力、アドバイザーの確保</a:t>
            </a:r>
            <a:endParaRPr lang="en-US" altLang="ja-JP" sz="3800" dirty="0">
              <a:solidFill>
                <a:schemeClr val="tx2"/>
              </a:solidFill>
            </a:endParaRPr>
          </a:p>
          <a:p>
            <a:pPr marL="742950" indent="-742950">
              <a:lnSpc>
                <a:spcPct val="10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800" dirty="0">
                <a:solidFill>
                  <a:schemeClr val="tx2"/>
                </a:solidFill>
              </a:rPr>
              <a:t>被害者対策、被害回復・復旧の専門チームの確保</a:t>
            </a:r>
            <a:endParaRPr lang="en-US" altLang="ja-JP" sz="3800" dirty="0">
              <a:solidFill>
                <a:schemeClr val="tx2"/>
              </a:solidFill>
            </a:endParaRPr>
          </a:p>
          <a:p>
            <a:pPr marL="742950" indent="-742950">
              <a:lnSpc>
                <a:spcPct val="10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800" dirty="0">
                <a:solidFill>
                  <a:schemeClr val="tx2"/>
                </a:solidFill>
              </a:rPr>
              <a:t>広報マスコミ対策の研究</a:t>
            </a:r>
            <a:endParaRPr lang="en-US" altLang="ja-JP" sz="3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0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0360608-6F42-4274-AEBB-97854B552A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9032" y="446087"/>
            <a:ext cx="11014075" cy="752475"/>
          </a:xfrm>
        </p:spPr>
        <p:txBody>
          <a:bodyPr anchor="ctr" anchorCtr="0">
            <a:normAutofit/>
          </a:bodyPr>
          <a:lstStyle/>
          <a:p>
            <a:r>
              <a:rPr kumimoji="1" lang="ja-JP" altLang="en-US" sz="4400" dirty="0">
                <a:solidFill>
                  <a:srgbClr val="000099"/>
                </a:solidFill>
              </a:rPr>
              <a:t>危機管理について承知しておくべき基本事項</a:t>
            </a:r>
          </a:p>
        </p:txBody>
      </p:sp>
      <p:sp useBgFill="1"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703A1B-BE68-4C98-A810-C4199BA39E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5760" y="1308322"/>
            <a:ext cx="11015662" cy="4881563"/>
          </a:xfrm>
        </p:spPr>
        <p:txBody>
          <a:bodyPr>
            <a:noAutofit/>
          </a:bodyPr>
          <a:lstStyle/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>
                <a:solidFill>
                  <a:schemeClr val="tx2"/>
                </a:solidFill>
              </a:rPr>
              <a:t>危機は常に</a:t>
            </a:r>
            <a:r>
              <a:rPr lang="ja-JP" altLang="en-US" sz="3600" dirty="0">
                <a:solidFill>
                  <a:srgbClr val="FF0000"/>
                </a:solidFill>
              </a:rPr>
              <a:t>想像を超えて</a:t>
            </a:r>
            <a:r>
              <a:rPr lang="ja-JP" altLang="en-US" sz="3600" dirty="0">
                <a:solidFill>
                  <a:schemeClr val="tx2"/>
                </a:solidFill>
              </a:rPr>
              <a:t>発生するもの。</a:t>
            </a:r>
            <a:endParaRPr lang="en-US" altLang="ja-JP" sz="3600" dirty="0">
              <a:solidFill>
                <a:schemeClr val="tx2"/>
              </a:solidFill>
            </a:endParaRPr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>
                <a:solidFill>
                  <a:schemeClr val="tx2"/>
                </a:solidFill>
              </a:rPr>
              <a:t>突発に対して人間はすぐに反応できない。</a:t>
            </a:r>
            <a:endParaRPr lang="en-US" altLang="ja-JP" sz="3600" dirty="0">
              <a:solidFill>
                <a:schemeClr val="tx2"/>
              </a:solidFill>
            </a:endParaRPr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>
                <a:solidFill>
                  <a:schemeClr val="tx2"/>
                </a:solidFill>
              </a:rPr>
              <a:t>「三人寄れば文殊の知恵」は</a:t>
            </a:r>
            <a:r>
              <a:rPr lang="ja-JP" altLang="en-US" sz="3600" dirty="0">
                <a:solidFill>
                  <a:srgbClr val="FF0000"/>
                </a:solidFill>
              </a:rPr>
              <a:t>通用しない。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>
                <a:solidFill>
                  <a:schemeClr val="tx2"/>
                </a:solidFill>
              </a:rPr>
              <a:t>注意していれば危機には</a:t>
            </a:r>
            <a:r>
              <a:rPr lang="ja-JP" altLang="en-US" sz="3600" dirty="0">
                <a:solidFill>
                  <a:srgbClr val="FF0000"/>
                </a:solidFill>
              </a:rPr>
              <a:t>必ず前兆がある。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 marL="742950" indent="-742950">
              <a:lnSpc>
                <a:spcPct val="150000"/>
              </a:lnSpc>
              <a:buClr>
                <a:srgbClr val="000099"/>
              </a:buClr>
              <a:buFont typeface="+mj-ea"/>
              <a:buAutoNum type="circleNumDbPlain"/>
            </a:pPr>
            <a:r>
              <a:rPr lang="ja-JP" altLang="en-US" sz="3600" dirty="0">
                <a:solidFill>
                  <a:schemeClr val="tx2"/>
                </a:solidFill>
              </a:rPr>
              <a:t>世の中の理解や同情をあてにしてはいけない。</a:t>
            </a:r>
            <a:endParaRPr lang="en-US" altLang="ja-JP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6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C736D3D-7A0D-416C-9CD0-8FBACBAD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</a:rPr>
              <a:t>ハラスメント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270FA8-A8BD-4661-BA10-4B58268C6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29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703A1B-BE68-4C98-A810-C4199BA39E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8962" y="1327714"/>
            <a:ext cx="11511180" cy="50352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3600" dirty="0">
                <a:solidFill>
                  <a:schemeClr val="tx2"/>
                </a:solidFill>
              </a:rPr>
              <a:t>ハラスメントとは大まかに定義すると、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ja-JP" altLang="en-US" sz="3600" dirty="0">
                <a:solidFill>
                  <a:schemeClr val="tx2"/>
                </a:solidFill>
              </a:rPr>
              <a:t>個人またはグループをあらゆる特性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ja-JP" altLang="en-US" sz="3600" dirty="0">
                <a:solidFill>
                  <a:schemeClr val="tx2"/>
                </a:solidFill>
              </a:rPr>
              <a:t>（年齢、民族、人種、肌の色、能力、宗教、社会経済的地位、文化、性別、性的指向または性自認）に基づいて、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ja-JP" altLang="en-US" sz="3600" dirty="0">
                <a:solidFill>
                  <a:schemeClr val="tx2"/>
                </a:solidFill>
              </a:rPr>
              <a:t>言葉であれ、身体的であれ、誹謗、中傷、侮辱、憤慨、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ja-JP" altLang="en-US" sz="3600" dirty="0">
                <a:solidFill>
                  <a:schemeClr val="tx2"/>
                </a:solidFill>
              </a:rPr>
              <a:t>または攻撃する言動を指す。</a:t>
            </a:r>
            <a:endParaRPr lang="en-US" altLang="ja-JP" sz="3600" dirty="0">
              <a:solidFill>
                <a:schemeClr val="tx2"/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BC0C95C-45A9-44BE-BFCB-DE289E2DA00A}"/>
              </a:ext>
            </a:extLst>
          </p:cNvPr>
          <p:cNvSpPr txBox="1">
            <a:spLocks/>
          </p:cNvSpPr>
          <p:nvPr/>
        </p:nvSpPr>
        <p:spPr>
          <a:xfrm>
            <a:off x="588962" y="495073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b="1" dirty="0">
                <a:solidFill>
                  <a:srgbClr val="000099"/>
                </a:solidFill>
              </a:rPr>
              <a:t>ハラスメント＝</a:t>
            </a:r>
            <a:r>
              <a:rPr lang="en-US" altLang="ja-JP" sz="4400" b="1" dirty="0">
                <a:solidFill>
                  <a:srgbClr val="000099"/>
                </a:solidFill>
              </a:rPr>
              <a:t>『</a:t>
            </a:r>
            <a:r>
              <a:rPr lang="ja-JP" altLang="en-US" sz="4400" b="1" dirty="0">
                <a:solidFill>
                  <a:srgbClr val="000099"/>
                </a:solidFill>
              </a:rPr>
              <a:t>嫌がらせ、いじめ</a:t>
            </a:r>
            <a:r>
              <a:rPr lang="en-US" altLang="ja-JP" sz="4400" b="1" dirty="0">
                <a:solidFill>
                  <a:srgbClr val="000099"/>
                </a:solidFill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146655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703A1B-BE68-4C98-A810-C4199BA39E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0617" y="1265379"/>
            <a:ext cx="11310764" cy="50975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ja-JP" sz="3600" dirty="0">
                <a:solidFill>
                  <a:schemeClr val="tx2"/>
                </a:solidFill>
              </a:rPr>
              <a:t>青少年に対して、その性別や性的指向、性自認を問わず、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ja-JP" altLang="ja-JP" sz="3600" dirty="0">
                <a:solidFill>
                  <a:schemeClr val="tx2"/>
                </a:solidFill>
              </a:rPr>
              <a:t>間接</a:t>
            </a:r>
            <a:r>
              <a:rPr lang="ja-JP" altLang="en-US" sz="3600" dirty="0">
                <a:solidFill>
                  <a:schemeClr val="tx2"/>
                </a:solidFill>
              </a:rPr>
              <a:t>的</a:t>
            </a:r>
            <a:r>
              <a:rPr lang="ja-JP" altLang="ja-JP" sz="3600" dirty="0">
                <a:solidFill>
                  <a:schemeClr val="tx2"/>
                </a:solidFill>
              </a:rPr>
              <a:t>または直接</a:t>
            </a:r>
            <a:r>
              <a:rPr lang="ja-JP" altLang="en-US" sz="3600" dirty="0">
                <a:solidFill>
                  <a:schemeClr val="tx2"/>
                </a:solidFill>
              </a:rPr>
              <a:t>、</a:t>
            </a:r>
            <a:r>
              <a:rPr lang="ja-JP" altLang="ja-JP" sz="3600" dirty="0">
                <a:solidFill>
                  <a:schemeClr val="tx2"/>
                </a:solidFill>
              </a:rPr>
              <a:t>性的な誘いかけや性的行為の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ja-JP" altLang="ja-JP" sz="3600" dirty="0">
                <a:solidFill>
                  <a:schemeClr val="tx2"/>
                </a:solidFill>
              </a:rPr>
              <a:t>要求をするだけでなく、大人がハラスメントとして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ja-JP" altLang="ja-JP" sz="3600" dirty="0">
                <a:solidFill>
                  <a:schemeClr val="tx2"/>
                </a:solidFill>
              </a:rPr>
              <a:t>全く</a:t>
            </a:r>
            <a:r>
              <a:rPr lang="ja-JP" altLang="ja-JP" sz="3600" dirty="0">
                <a:solidFill>
                  <a:srgbClr val="FF0000"/>
                </a:solidFill>
              </a:rPr>
              <a:t>認識していない言動</a:t>
            </a:r>
            <a:r>
              <a:rPr lang="ja-JP" altLang="ja-JP" sz="3600" dirty="0">
                <a:solidFill>
                  <a:schemeClr val="tx2"/>
                </a:solidFill>
              </a:rPr>
              <a:t>も、青少年がハラスメントとして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ja-JP" altLang="ja-JP" sz="3600" dirty="0">
                <a:solidFill>
                  <a:schemeClr val="tx2"/>
                </a:solidFill>
              </a:rPr>
              <a:t>感じてしまえば、それは、すなわちハラスメントとして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ja-JP" altLang="ja-JP" sz="3600" dirty="0">
                <a:solidFill>
                  <a:schemeClr val="tx2"/>
                </a:solidFill>
              </a:rPr>
              <a:t>判断される可能性がある。</a:t>
            </a:r>
            <a:endParaRPr lang="en-US" altLang="ja-JP" sz="3600" dirty="0">
              <a:solidFill>
                <a:schemeClr val="tx2"/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BC0C95C-45A9-44BE-BFCB-DE289E2DA00A}"/>
              </a:ext>
            </a:extLst>
          </p:cNvPr>
          <p:cNvSpPr txBox="1">
            <a:spLocks/>
          </p:cNvSpPr>
          <p:nvPr/>
        </p:nvSpPr>
        <p:spPr>
          <a:xfrm>
            <a:off x="588962" y="495073"/>
            <a:ext cx="11014075" cy="7524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400" b="1" dirty="0">
                <a:solidFill>
                  <a:srgbClr val="000099"/>
                </a:solidFill>
              </a:rPr>
              <a:t>セクシャルハラスメント</a:t>
            </a:r>
            <a:endParaRPr lang="en-US" altLang="ja-JP" sz="4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95743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ユーザー定義 6">
      <a:dk1>
        <a:srgbClr val="000000"/>
      </a:dk1>
      <a:lt1>
        <a:sysClr val="window" lastClr="FFFFFF"/>
      </a:lt1>
      <a:dk2>
        <a:srgbClr val="000000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4523</TotalTime>
  <Words>2722</Words>
  <Application>Microsoft Office PowerPoint</Application>
  <PresentationFormat>ワイド画面</PresentationFormat>
  <Paragraphs>273</Paragraphs>
  <Slides>43</Slides>
  <Notes>12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53" baseType="lpstr">
      <vt:lpstr>HG丸ｺﾞｼｯｸM-PRO</vt:lpstr>
      <vt:lpstr>ＭＳ Ｐゴシック</vt:lpstr>
      <vt:lpstr>游ゴシック</vt:lpstr>
      <vt:lpstr>Arial</vt:lpstr>
      <vt:lpstr>Calibri</vt:lpstr>
      <vt:lpstr>Calibri Light</vt:lpstr>
      <vt:lpstr>Century</vt:lpstr>
      <vt:lpstr>Wingdings</vt:lpstr>
      <vt:lpstr>レトロスペクト</vt:lpstr>
      <vt:lpstr>Acrobat Document</vt:lpstr>
      <vt:lpstr>ロータリーの 青少年保護のための危機管理について思うこと</vt:lpstr>
      <vt:lpstr>本日の流れ</vt:lpstr>
      <vt:lpstr>はじめに</vt:lpstr>
      <vt:lpstr>PowerPoint プレゼンテーション</vt:lpstr>
      <vt:lpstr>危機管理の基本姿勢</vt:lpstr>
      <vt:lpstr>危機管理について承知しておくべき基本事項</vt:lpstr>
      <vt:lpstr>ハラスメント</vt:lpstr>
      <vt:lpstr>PowerPoint プレゼンテーション</vt:lpstr>
      <vt:lpstr>PowerPoint プレゼンテーション</vt:lpstr>
      <vt:lpstr>日本に限らず、世界的に「ハラスメント」は大きく変化</vt:lpstr>
      <vt:lpstr>PowerPoint プレゼンテーション</vt:lpstr>
      <vt:lpstr>ＲＩの青少年保護に関する規定の変遷と要点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地区危機管理委員会の現状報告と課題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第2660地区 危機管理委員会の構成（第三者委員会）</vt:lpstr>
      <vt:lpstr>地区危機管理委員会の現状報告と課題</vt:lpstr>
      <vt:lpstr>地区危機管理委員会の現状報告と課題</vt:lpstr>
      <vt:lpstr>まとめ「危機管理について思うこと」</vt:lpstr>
      <vt:lpstr>まとめ「危機管理について思うこと」</vt:lpstr>
      <vt:lpstr>まとめ「危機管理について思うこと」</vt:lpstr>
      <vt:lpstr>ご清聴ありがとうございました。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ロータリーの危機管理について思うこと</dc:title>
  <dc:creator>owner</dc:creator>
  <cp:lastModifiedBy>国際ロータリー2660</cp:lastModifiedBy>
  <cp:revision>244</cp:revision>
  <cp:lastPrinted>2020-01-16T01:08:52Z</cp:lastPrinted>
  <dcterms:created xsi:type="dcterms:W3CDTF">2020-01-14T01:43:15Z</dcterms:created>
  <dcterms:modified xsi:type="dcterms:W3CDTF">2020-05-21T01:15:37Z</dcterms:modified>
</cp:coreProperties>
</file>