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handoutMasterIdLst>
    <p:handoutMasterId r:id="rId18"/>
  </p:handoutMasterIdLst>
  <p:sldIdLst>
    <p:sldId id="257" r:id="rId2"/>
    <p:sldId id="258" r:id="rId3"/>
    <p:sldId id="259" r:id="rId4"/>
    <p:sldId id="260" r:id="rId5"/>
    <p:sldId id="270" r:id="rId6"/>
    <p:sldId id="272" r:id="rId7"/>
    <p:sldId id="262" r:id="rId8"/>
    <p:sldId id="263" r:id="rId9"/>
    <p:sldId id="264" r:id="rId10"/>
    <p:sldId id="275" r:id="rId11"/>
    <p:sldId id="265" r:id="rId12"/>
    <p:sldId id="279" r:id="rId13"/>
    <p:sldId id="266" r:id="rId14"/>
    <p:sldId id="267" r:id="rId15"/>
    <p:sldId id="268"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979" autoAdjust="0"/>
    <p:restoredTop sz="25532" autoAdjust="0"/>
  </p:normalViewPr>
  <p:slideViewPr>
    <p:cSldViewPr snapToGrid="0">
      <p:cViewPr varScale="1">
        <p:scale>
          <a:sx n="22" d="100"/>
          <a:sy n="22" d="100"/>
        </p:scale>
        <p:origin x="2794" y="24"/>
      </p:cViewPr>
      <p:guideLst/>
    </p:cSldViewPr>
  </p:slideViewPr>
  <p:notesTextViewPr>
    <p:cViewPr>
      <p:scale>
        <a:sx n="1" d="1"/>
        <a:sy n="1" d="1"/>
      </p:scale>
      <p:origin x="0" y="0"/>
    </p:cViewPr>
  </p:notesTextViewPr>
  <p:notesViewPr>
    <p:cSldViewPr snapToGrid="0">
      <p:cViewPr varScale="1">
        <p:scale>
          <a:sx n="60" d="100"/>
          <a:sy n="60" d="100"/>
        </p:scale>
        <p:origin x="327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B790749-E670-7A4F-660C-9839BC45F6FA}"/>
              </a:ext>
            </a:extLst>
          </p:cNvPr>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EEC33AF-B60B-4BB1-F825-1B3540CBE847}"/>
              </a:ext>
            </a:extLst>
          </p:cNvPr>
          <p:cNvSpPr>
            <a:spLocks noGrp="1"/>
          </p:cNvSpPr>
          <p:nvPr>
            <p:ph type="dt" sz="quarter" idx="1"/>
          </p:nvPr>
        </p:nvSpPr>
        <p:spPr>
          <a:xfrm>
            <a:off x="3849826" y="0"/>
            <a:ext cx="2946246" cy="498328"/>
          </a:xfrm>
          <a:prstGeom prst="rect">
            <a:avLst/>
          </a:prstGeom>
        </p:spPr>
        <p:txBody>
          <a:bodyPr vert="horz" lIns="92108" tIns="46054" rIns="92108" bIns="46054" rtlCol="0"/>
          <a:lstStyle>
            <a:lvl1pPr algn="r">
              <a:defRPr sz="1200"/>
            </a:lvl1pPr>
          </a:lstStyle>
          <a:p>
            <a:fld id="{376F36CC-4757-4F8B-AA1E-F8218DB52CC1}" type="datetimeFigureOut">
              <a:rPr kumimoji="1" lang="ja-JP" altLang="en-US" smtClean="0"/>
              <a:t>2023/8/3</a:t>
            </a:fld>
            <a:endParaRPr kumimoji="1" lang="ja-JP" altLang="en-US"/>
          </a:p>
        </p:txBody>
      </p:sp>
      <p:sp>
        <p:nvSpPr>
          <p:cNvPr id="4" name="フッター プレースホルダー 3">
            <a:extLst>
              <a:ext uri="{FF2B5EF4-FFF2-40B4-BE49-F238E27FC236}">
                <a16:creationId xmlns:a16="http://schemas.microsoft.com/office/drawing/2014/main" id="{150F68A3-ECA6-644F-7C91-1F00797AB549}"/>
              </a:ext>
            </a:extLst>
          </p:cNvPr>
          <p:cNvSpPr>
            <a:spLocks noGrp="1"/>
          </p:cNvSpPr>
          <p:nvPr>
            <p:ph type="ftr" sz="quarter" idx="2"/>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FAEC143-DA03-ABE8-78D6-791A94BDAA1C}"/>
              </a:ext>
            </a:extLst>
          </p:cNvPr>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58CC154F-4537-4D37-AE61-098636D30AB0}" type="slidenum">
              <a:rPr kumimoji="1" lang="ja-JP" altLang="en-US" smtClean="0"/>
              <a:t>‹#›</a:t>
            </a:fld>
            <a:endParaRPr kumimoji="1" lang="ja-JP" altLang="en-US"/>
          </a:p>
        </p:txBody>
      </p:sp>
    </p:spTree>
    <p:extLst>
      <p:ext uri="{BB962C8B-B14F-4D97-AF65-F5344CB8AC3E}">
        <p14:creationId xmlns:p14="http://schemas.microsoft.com/office/powerpoint/2010/main" val="19550375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420687" y="157163"/>
            <a:ext cx="5956300"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203200" y="3962399"/>
            <a:ext cx="6362700" cy="5829301"/>
          </a:xfrm>
          <a:prstGeom prst="rect">
            <a:avLst/>
          </a:prstGeom>
        </p:spPr>
        <p:txBody>
          <a:bodyPr vert="horz" lIns="92108" tIns="46054" rIns="92108" bIns="4605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5717830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100" kern="1200">
        <a:solidFill>
          <a:schemeClr val="tx1"/>
        </a:solidFill>
        <a:latin typeface="+mn-lt"/>
        <a:ea typeface="+mn-ea"/>
        <a:cs typeface="+mn-cs"/>
      </a:defRPr>
    </a:lvl1pPr>
    <a:lvl2pPr marL="457200" algn="l" defTabSz="914400" rtl="0" eaLnBrk="1" latinLnBrk="0" hangingPunct="1">
      <a:defRPr kumimoji="1" sz="1100" kern="1200">
        <a:solidFill>
          <a:schemeClr val="tx1"/>
        </a:solidFill>
        <a:latin typeface="+mn-lt"/>
        <a:ea typeface="+mn-ea"/>
        <a:cs typeface="+mn-cs"/>
      </a:defRPr>
    </a:lvl2pPr>
    <a:lvl3pPr marL="914400" algn="l" defTabSz="914400" rtl="0" eaLnBrk="1" latinLnBrk="0" hangingPunct="1">
      <a:defRPr kumimoji="1" sz="1100" kern="1200">
        <a:solidFill>
          <a:schemeClr val="tx1"/>
        </a:solidFill>
        <a:latin typeface="+mn-lt"/>
        <a:ea typeface="+mn-ea"/>
        <a:cs typeface="+mn-cs"/>
      </a:defRPr>
    </a:lvl3pPr>
    <a:lvl4pPr marL="1371600" algn="l" defTabSz="914400" rtl="0" eaLnBrk="1" latinLnBrk="0" hangingPunct="1">
      <a:defRPr kumimoji="1" sz="1100" kern="1200">
        <a:solidFill>
          <a:schemeClr val="tx1"/>
        </a:solidFill>
        <a:latin typeface="+mn-lt"/>
        <a:ea typeface="+mn-ea"/>
        <a:cs typeface="+mn-cs"/>
      </a:defRPr>
    </a:lvl4pPr>
    <a:lvl5pPr marL="1828800" algn="l" defTabSz="914400" rtl="0" eaLnBrk="1" latinLnBrk="0" hangingPunct="1">
      <a:defRPr kumimoji="1" sz="11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26"/>
          <p:cNvSpPr>
            <a:spLocks noGrp="1" noRot="1" noChangeAspect="1" noChangeArrowheads="1" noTextEdit="1"/>
          </p:cNvSpPr>
          <p:nvPr>
            <p:ph type="sldImg"/>
          </p:nvPr>
        </p:nvSpPr>
        <p:spPr bwMode="auto">
          <a:xfrm>
            <a:off x="1598613" y="134938"/>
            <a:ext cx="3778250" cy="2125662"/>
          </a:xfrm>
          <a:solidFill>
            <a:srgbClr val="FFFFFF"/>
          </a:solidFill>
          <a:ln>
            <a:solidFill>
              <a:srgbClr val="000000"/>
            </a:solidFill>
            <a:miter lim="800000"/>
            <a:headEnd/>
            <a:tailEnd/>
          </a:ln>
        </p:spPr>
      </p:sp>
      <p:sp>
        <p:nvSpPr>
          <p:cNvPr id="21508" name="Rectangle 1027"/>
          <p:cNvSpPr>
            <a:spLocks noGrp="1" noChangeArrowheads="1"/>
          </p:cNvSpPr>
          <p:nvPr>
            <p:ph type="body" idx="1"/>
          </p:nvPr>
        </p:nvSpPr>
        <p:spPr bwMode="auto">
          <a:xfrm>
            <a:off x="203200" y="2603501"/>
            <a:ext cx="6362700" cy="7188200"/>
          </a:xfrm>
          <a:solidFill>
            <a:srgbClr val="FFFFFF"/>
          </a:solidFill>
          <a:ln>
            <a:noFill/>
            <a:miter lim="800000"/>
            <a:headEnd/>
            <a:tailEnd/>
          </a:ln>
        </p:spPr>
        <p:txBody>
          <a:bodyPr wrap="square" numCol="1" anchor="t" anchorCtr="0" compatLnSpc="1">
            <a:prstTxWarp prst="textNoShape">
              <a:avLst/>
            </a:prstTxWarp>
          </a:bodyPr>
          <a:lstStyle/>
          <a:p>
            <a:pPr eaLnBrk="1" hangingPunct="1">
              <a:lnSpc>
                <a:spcPct val="250000"/>
              </a:lnSpc>
              <a:spcBef>
                <a:spcPct val="0"/>
              </a:spcBef>
            </a:pPr>
            <a:r>
              <a:rPr lang="ja-JP" altLang="en-US" dirty="0">
                <a:latin typeface="Times New Roman" charset="0"/>
              </a:rPr>
              <a:t>みなさん　こんにちは。</a:t>
            </a:r>
            <a:endParaRPr lang="en-US" altLang="ja-JP" dirty="0">
              <a:latin typeface="Times New Roman" charset="0"/>
            </a:endParaRPr>
          </a:p>
          <a:p>
            <a:pPr eaLnBrk="1" hangingPunct="1">
              <a:lnSpc>
                <a:spcPct val="250000"/>
              </a:lnSpc>
              <a:spcBef>
                <a:spcPct val="0"/>
              </a:spcBef>
            </a:pPr>
            <a:r>
              <a:rPr lang="ja-JP" altLang="en-US" dirty="0">
                <a:latin typeface="Times New Roman" charset="0"/>
              </a:rPr>
              <a:t>只今、ご紹介をいただきました大和田雅江でございます。</a:t>
            </a:r>
            <a:endParaRPr lang="en-US" altLang="ja-JP" dirty="0">
              <a:latin typeface="Times New Roman" charset="0"/>
            </a:endParaRPr>
          </a:p>
          <a:p>
            <a:pPr eaLnBrk="1" hangingPunct="1">
              <a:lnSpc>
                <a:spcPct val="250000"/>
              </a:lnSpc>
              <a:spcBef>
                <a:spcPct val="0"/>
              </a:spcBef>
            </a:pPr>
            <a:endParaRPr lang="en-US" altLang="ja-JP" dirty="0">
              <a:latin typeface="Times New Roman" charset="0"/>
            </a:endParaRPr>
          </a:p>
          <a:p>
            <a:pPr eaLnBrk="1" hangingPunct="1">
              <a:lnSpc>
                <a:spcPct val="250000"/>
              </a:lnSpc>
              <a:spcBef>
                <a:spcPct val="0"/>
              </a:spcBef>
            </a:pPr>
            <a:r>
              <a:rPr lang="ja-JP" altLang="en-US" dirty="0">
                <a:latin typeface="Times New Roman" charset="0"/>
              </a:rPr>
              <a:t>本日は、「ロータリーの職業奉仕・歴史と変遷」について、お話いたします。</a:t>
            </a:r>
            <a:endParaRPr lang="en-US" altLang="ja-JP" dirty="0">
              <a:latin typeface="Times New Roman" charset="0"/>
            </a:endParaRPr>
          </a:p>
          <a:p>
            <a:pPr eaLnBrk="1" hangingPunct="1">
              <a:lnSpc>
                <a:spcPct val="250000"/>
              </a:lnSpc>
              <a:spcBef>
                <a:spcPct val="0"/>
              </a:spcBef>
            </a:pPr>
            <a:endParaRPr lang="en-US" altLang="ja-JP" dirty="0">
              <a:latin typeface="Times New Roman" charset="0"/>
            </a:endParaRPr>
          </a:p>
          <a:p>
            <a:pPr eaLnBrk="1" hangingPunct="1">
              <a:lnSpc>
                <a:spcPct val="250000"/>
              </a:lnSpc>
              <a:spcBef>
                <a:spcPct val="0"/>
              </a:spcBef>
            </a:pPr>
            <a:r>
              <a:rPr lang="ja-JP" altLang="en-US" dirty="0">
                <a:latin typeface="Times New Roman" charset="0"/>
              </a:rPr>
              <a:t>まず自己紹介をさせていただきます。</a:t>
            </a:r>
            <a:endParaRPr lang="en-US" altLang="ja-JP" dirty="0">
              <a:latin typeface="Times New Roman" charset="0"/>
            </a:endParaRPr>
          </a:p>
          <a:p>
            <a:pPr eaLnBrk="1" hangingPunct="1">
              <a:lnSpc>
                <a:spcPct val="250000"/>
              </a:lnSpc>
              <a:spcBef>
                <a:spcPct val="0"/>
              </a:spcBef>
            </a:pPr>
            <a:r>
              <a:rPr lang="ja-JP" altLang="en-US" dirty="0">
                <a:latin typeface="Times New Roman" charset="0"/>
              </a:rPr>
              <a:t>私は、現在、地区職業奉仕委員会副委員長をさせていただいております。</a:t>
            </a:r>
            <a:endParaRPr lang="en-US" altLang="ja-JP" dirty="0">
              <a:latin typeface="Times New Roman" charset="0"/>
            </a:endParaRPr>
          </a:p>
          <a:p>
            <a:pPr eaLnBrk="1" hangingPunct="1">
              <a:lnSpc>
                <a:spcPct val="250000"/>
              </a:lnSpc>
              <a:spcBef>
                <a:spcPct val="0"/>
              </a:spcBef>
            </a:pPr>
            <a:endParaRPr lang="en-US" altLang="ja-JP" dirty="0">
              <a:latin typeface="Times New Roman" charset="0"/>
            </a:endParaRPr>
          </a:p>
          <a:p>
            <a:pPr>
              <a:lnSpc>
                <a:spcPct val="250000"/>
              </a:lnSpc>
              <a:spcBef>
                <a:spcPct val="0"/>
              </a:spcBef>
            </a:pPr>
            <a:r>
              <a:rPr lang="en-US" altLang="ja-JP" dirty="0">
                <a:latin typeface="Times New Roman" charset="0"/>
              </a:rPr>
              <a:t>1989</a:t>
            </a:r>
            <a:r>
              <a:rPr lang="ja-JP" altLang="en-US" dirty="0">
                <a:latin typeface="Times New Roman" charset="0"/>
              </a:rPr>
              <a:t>年、女性の入会を</a:t>
            </a:r>
            <a:r>
              <a:rPr lang="en-US" altLang="ja-JP" dirty="0">
                <a:latin typeface="Times New Roman" charset="0"/>
              </a:rPr>
              <a:t>RI</a:t>
            </a:r>
            <a:r>
              <a:rPr lang="ja-JP" altLang="en-US" dirty="0">
                <a:latin typeface="Times New Roman" charset="0"/>
              </a:rPr>
              <a:t>が認めて、</a:t>
            </a:r>
            <a:r>
              <a:rPr lang="en-US" altLang="ja-JP" dirty="0">
                <a:latin typeface="Times New Roman" charset="0"/>
              </a:rPr>
              <a:t>8</a:t>
            </a:r>
            <a:r>
              <a:rPr lang="ja-JP" altLang="en-US" dirty="0">
                <a:latin typeface="Times New Roman" charset="0"/>
              </a:rPr>
              <a:t>年目に「女性が入れる会を作る」という呼びかけで、</a:t>
            </a:r>
            <a:endParaRPr lang="en-US" altLang="ja-JP" dirty="0">
              <a:latin typeface="Times New Roman" charset="0"/>
            </a:endParaRPr>
          </a:p>
          <a:p>
            <a:pPr>
              <a:lnSpc>
                <a:spcPct val="250000"/>
              </a:lnSpc>
              <a:spcBef>
                <a:spcPct val="0"/>
              </a:spcBef>
            </a:pPr>
            <a:r>
              <a:rPr lang="en-US" altLang="ja-JP" dirty="0">
                <a:latin typeface="Times New Roman" charset="0"/>
              </a:rPr>
              <a:t>1996</a:t>
            </a:r>
            <a:r>
              <a:rPr lang="ja-JP" altLang="en-US" dirty="0">
                <a:latin typeface="Times New Roman" charset="0"/>
              </a:rPr>
              <a:t>年、大東中央ロータリークラブを誕生させて、私はチャーターメンバーです。</a:t>
            </a:r>
            <a:endParaRPr lang="en-US" altLang="ja-JP" dirty="0">
              <a:latin typeface="Times New Roman" charset="0"/>
            </a:endParaRPr>
          </a:p>
          <a:p>
            <a:pPr>
              <a:lnSpc>
                <a:spcPct val="250000"/>
              </a:lnSpc>
              <a:spcBef>
                <a:spcPct val="0"/>
              </a:spcBef>
            </a:pPr>
            <a:r>
              <a:rPr lang="ja-JP" altLang="en-US" dirty="0">
                <a:latin typeface="Times New Roman" charset="0"/>
              </a:rPr>
              <a:t>入会歴</a:t>
            </a:r>
            <a:r>
              <a:rPr lang="en-US" altLang="ja-JP" dirty="0">
                <a:latin typeface="Times New Roman" charset="0"/>
              </a:rPr>
              <a:t>27</a:t>
            </a:r>
            <a:r>
              <a:rPr lang="ja-JP" altLang="en-US" dirty="0">
                <a:latin typeface="Times New Roman" charset="0"/>
              </a:rPr>
              <a:t>年になります。</a:t>
            </a:r>
            <a:endParaRPr lang="en-US" altLang="ja-JP" dirty="0">
              <a:latin typeface="Times New Roman" charset="0"/>
            </a:endParaRPr>
          </a:p>
          <a:p>
            <a:pPr>
              <a:lnSpc>
                <a:spcPct val="250000"/>
              </a:lnSpc>
              <a:spcBef>
                <a:spcPct val="0"/>
              </a:spcBef>
            </a:pPr>
            <a:endParaRPr lang="en-US" altLang="ja-JP" dirty="0">
              <a:latin typeface="Times New Roman" charset="0"/>
            </a:endParaRPr>
          </a:p>
          <a:p>
            <a:pPr>
              <a:lnSpc>
                <a:spcPct val="250000"/>
              </a:lnSpc>
              <a:spcBef>
                <a:spcPct val="0"/>
              </a:spcBef>
            </a:pPr>
            <a:r>
              <a:rPr lang="ja-JP" altLang="en-US" dirty="0">
                <a:latin typeface="Times New Roman" charset="0"/>
              </a:rPr>
              <a:t>現在は、大阪西ロータリークラブに所属しております。</a:t>
            </a:r>
            <a:endParaRPr lang="en-US" altLang="ja-JP" dirty="0">
              <a:latin typeface="Times New Roman" charset="0"/>
            </a:endParaRPr>
          </a:p>
          <a:p>
            <a:pPr>
              <a:lnSpc>
                <a:spcPct val="250000"/>
              </a:lnSpc>
              <a:spcBef>
                <a:spcPct val="0"/>
              </a:spcBef>
            </a:pPr>
            <a:endParaRPr lang="en-US" altLang="ja-JP" dirty="0">
              <a:latin typeface="Times New Roman" charset="0"/>
            </a:endParaRPr>
          </a:p>
          <a:p>
            <a:pPr eaLnBrk="1" hangingPunct="1">
              <a:lnSpc>
                <a:spcPct val="250000"/>
              </a:lnSpc>
              <a:spcBef>
                <a:spcPct val="0"/>
              </a:spcBef>
            </a:pPr>
            <a:r>
              <a:rPr lang="ja-JP" altLang="en-US" dirty="0">
                <a:latin typeface="Times New Roman" charset="0"/>
              </a:rPr>
              <a:t>本日はよろしくお願い申し上げます。</a:t>
            </a:r>
            <a:endParaRPr lang="en-US" altLang="ja-JP" dirty="0">
              <a:latin typeface="Times New Roman" charset="0"/>
            </a:endParaRPr>
          </a:p>
          <a:p>
            <a:pPr eaLnBrk="1" hangingPunct="1">
              <a:lnSpc>
                <a:spcPct val="250000"/>
              </a:lnSpc>
              <a:spcBef>
                <a:spcPct val="0"/>
              </a:spcBef>
            </a:pPr>
            <a:r>
              <a:rPr lang="ja-JP" altLang="en-US" dirty="0">
                <a:latin typeface="Times New Roman" charset="0"/>
              </a:rPr>
              <a:t>それでは、</a:t>
            </a:r>
            <a:r>
              <a:rPr lang="en-US" altLang="ja-JP" dirty="0">
                <a:latin typeface="Times New Roman" charset="0"/>
              </a:rPr>
              <a:t>20</a:t>
            </a:r>
            <a:r>
              <a:rPr lang="ja-JP" altLang="en-US" dirty="0">
                <a:latin typeface="Times New Roman" charset="0"/>
              </a:rPr>
              <a:t>分間という限られた時間ですので、簡単にご説明させていただきます。</a:t>
            </a:r>
            <a:endParaRPr lang="en-US" altLang="ja-JP" dirty="0">
              <a:latin typeface="Times New Roman" charset="0"/>
            </a:endParaRPr>
          </a:p>
          <a:p>
            <a:pPr eaLnBrk="1" hangingPunct="1">
              <a:lnSpc>
                <a:spcPct val="250000"/>
              </a:lnSpc>
              <a:spcBef>
                <a:spcPct val="0"/>
              </a:spcBef>
            </a:pPr>
            <a:endParaRPr lang="en-US" altLang="ja-JP" dirty="0">
              <a:latin typeface="Times New Roman" charset="0"/>
            </a:endParaRPr>
          </a:p>
          <a:p>
            <a:pPr eaLnBrk="1" hangingPunct="1">
              <a:lnSpc>
                <a:spcPct val="250000"/>
              </a:lnSpc>
              <a:spcBef>
                <a:spcPct val="0"/>
              </a:spcBef>
            </a:pPr>
            <a:endParaRPr lang="en-US" altLang="ja-JP" dirty="0">
              <a:latin typeface="Times New Roman" charset="0"/>
            </a:endParaRPr>
          </a:p>
        </p:txBody>
      </p:sp>
      <p:sp>
        <p:nvSpPr>
          <p:cNvPr id="2" name="スライド番号プレースホルダー 3">
            <a:extLst>
              <a:ext uri="{FF2B5EF4-FFF2-40B4-BE49-F238E27FC236}">
                <a16:creationId xmlns:a16="http://schemas.microsoft.com/office/drawing/2014/main" id="{B434A656-33DE-F91D-2E2F-F58FAF4C034C}"/>
              </a:ext>
            </a:extLst>
          </p:cNvPr>
          <p:cNvSpPr txBox="1">
            <a:spLocks/>
          </p:cNvSpPr>
          <p:nvPr/>
        </p:nvSpPr>
        <p:spPr>
          <a:xfrm>
            <a:off x="3850442" y="9428584"/>
            <a:ext cx="2945660" cy="4980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823540-6895-416D-BA35-B04F883E7A67}" type="slidenum">
              <a:rPr kumimoji="1" lang="ja-JP" altLang="en-US" smtClean="0"/>
              <a:pPr algn="r"/>
              <a:t>1</a:t>
            </a:fld>
            <a:endParaRPr kumimoji="1" lang="ja-JP" altLang="en-US" dirty="0"/>
          </a:p>
        </p:txBody>
      </p:sp>
    </p:spTree>
    <p:extLst>
      <p:ext uri="{BB962C8B-B14F-4D97-AF65-F5344CB8AC3E}">
        <p14:creationId xmlns:p14="http://schemas.microsoft.com/office/powerpoint/2010/main" val="1825073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4463" y="182563"/>
            <a:ext cx="3940175" cy="2217737"/>
          </a:xfrm>
        </p:spPr>
      </p:sp>
      <p:sp>
        <p:nvSpPr>
          <p:cNvPr id="3" name="ノート プレースホルダー 2"/>
          <p:cNvSpPr>
            <a:spLocks noGrp="1"/>
          </p:cNvSpPr>
          <p:nvPr>
            <p:ph type="body" idx="1"/>
          </p:nvPr>
        </p:nvSpPr>
        <p:spPr>
          <a:xfrm>
            <a:off x="203200" y="2578099"/>
            <a:ext cx="6362700" cy="7213601"/>
          </a:xfrm>
        </p:spPr>
        <p:txBody>
          <a:bodyPr/>
          <a:lstStyle/>
          <a:p>
            <a:pPr indent="149225" algn="just">
              <a:lnSpc>
                <a:spcPct val="250000"/>
              </a:lnSpc>
            </a:pPr>
            <a:r>
              <a:rPr lang="ja-JP" altLang="ja-JP" sz="1200" kern="100" dirty="0">
                <a:effectLst/>
                <a:latin typeface="+mn-ea"/>
                <a:cs typeface="Times New Roman" panose="02020603050405020304" pitchFamily="18" charset="0"/>
              </a:rPr>
              <a:t>ロータリーの哲学を端的に表現し、</a:t>
            </a:r>
            <a:r>
              <a:rPr lang="ja-JP" altLang="ja-JP" sz="1200" u="sng" kern="100" dirty="0">
                <a:effectLst/>
                <a:latin typeface="+mn-ea"/>
                <a:cs typeface="Times New Roman" panose="02020603050405020304" pitchFamily="18" charset="0"/>
              </a:rPr>
              <a:t>職業奉仕の理念の実行</a:t>
            </a:r>
            <a:r>
              <a:rPr lang="ja-JP" altLang="ja-JP" sz="1200" kern="100" dirty="0">
                <a:effectLst/>
                <a:latin typeface="+mn-ea"/>
                <a:cs typeface="Times New Roman" panose="02020603050405020304" pitchFamily="18" charset="0"/>
              </a:rPr>
              <a:t>に役立つものとして、</a:t>
            </a:r>
            <a:endParaRPr lang="en-US" altLang="ja-JP" sz="1200" kern="100" dirty="0">
              <a:effectLst/>
              <a:latin typeface="+mn-ea"/>
              <a:cs typeface="Times New Roman" panose="02020603050405020304" pitchFamily="18" charset="0"/>
            </a:endParaRPr>
          </a:p>
          <a:p>
            <a:pPr indent="149225" algn="just">
              <a:lnSpc>
                <a:spcPct val="250000"/>
              </a:lnSpc>
            </a:pPr>
            <a:r>
              <a:rPr lang="ja-JP" altLang="ja-JP" sz="1200" kern="100" dirty="0">
                <a:effectLst/>
                <a:latin typeface="+mn-ea"/>
                <a:cs typeface="Times New Roman" panose="02020603050405020304" pitchFamily="18" charset="0"/>
              </a:rPr>
              <a:t>皆さんもよくご存じの「四つのテスト」があります。</a:t>
            </a:r>
            <a:endParaRPr lang="en-US" altLang="ja-JP" sz="1200" kern="100" dirty="0">
              <a:effectLst/>
              <a:latin typeface="+mn-ea"/>
              <a:cs typeface="Times New Roman" panose="02020603050405020304" pitchFamily="18" charset="0"/>
            </a:endParaRPr>
          </a:p>
          <a:p>
            <a:pPr indent="149225" algn="just">
              <a:lnSpc>
                <a:spcPct val="250000"/>
              </a:lnSpc>
            </a:pPr>
            <a:r>
              <a:rPr lang="ja-JP" altLang="ja-JP" sz="1200" kern="100" dirty="0">
                <a:effectLst/>
                <a:latin typeface="+mn-ea"/>
                <a:cs typeface="Times New Roman" panose="02020603050405020304" pitchFamily="18" charset="0"/>
              </a:rPr>
              <a:t>これは、ハーバート・テーラーが</a:t>
            </a:r>
            <a:r>
              <a:rPr lang="en-US" altLang="ja-JP" sz="1200" kern="100" dirty="0">
                <a:effectLst/>
                <a:latin typeface="+mn-ea"/>
                <a:cs typeface="Times New Roman" panose="02020603050405020304" pitchFamily="18" charset="0"/>
              </a:rPr>
              <a:t>1932</a:t>
            </a:r>
            <a:r>
              <a:rPr lang="ja-JP" altLang="ja-JP" sz="1200" kern="100" dirty="0">
                <a:effectLst/>
                <a:latin typeface="+mn-ea"/>
                <a:cs typeface="Times New Roman" panose="02020603050405020304" pitchFamily="18" charset="0"/>
              </a:rPr>
              <a:t>年の世界大恐慌時に考えたもので、</a:t>
            </a:r>
            <a:endParaRPr lang="en-US" altLang="ja-JP" sz="1200" kern="100" dirty="0">
              <a:effectLst/>
              <a:latin typeface="+mn-ea"/>
              <a:cs typeface="Times New Roman" panose="02020603050405020304" pitchFamily="18" charset="0"/>
            </a:endParaRPr>
          </a:p>
          <a:p>
            <a:pPr indent="149225" algn="just">
              <a:lnSpc>
                <a:spcPct val="250000"/>
              </a:lnSpc>
            </a:pPr>
            <a:r>
              <a:rPr lang="ja-JP" altLang="ja-JP" sz="1200" kern="100" dirty="0">
                <a:effectLst/>
                <a:latin typeface="+mn-ea"/>
                <a:cs typeface="Times New Roman" panose="02020603050405020304" pitchFamily="18" charset="0"/>
              </a:rPr>
              <a:t>商取引の公正さを測る尺度として活用されてきました。</a:t>
            </a:r>
          </a:p>
          <a:p>
            <a:pPr indent="152400" algn="just">
              <a:lnSpc>
                <a:spcPct val="250000"/>
              </a:lnSpc>
            </a:pPr>
            <a:r>
              <a:rPr lang="ja-JP" altLang="ja-JP" sz="1200" kern="100" dirty="0">
                <a:effectLst/>
                <a:latin typeface="+mn-ea"/>
                <a:cs typeface="Times New Roman" panose="02020603050405020304" pitchFamily="18" charset="0"/>
              </a:rPr>
              <a:t>彼は、破産の危機に瀕していた「クラブ・アルミニウム製品株式会社」の再建を任され、その時、育成の指針として会社の従業員が使えるような倫理上の尺度として作られたのが、「四つのテスト」です。</a:t>
            </a:r>
            <a:endParaRPr lang="en-US" altLang="ja-JP" sz="1200" kern="100" dirty="0">
              <a:effectLst/>
              <a:latin typeface="+mn-ea"/>
              <a:cs typeface="Times New Roman" panose="02020603050405020304" pitchFamily="18" charset="0"/>
            </a:endParaRPr>
          </a:p>
          <a:p>
            <a:pPr indent="152400" algn="just">
              <a:lnSpc>
                <a:spcPct val="250000"/>
              </a:lnSpc>
            </a:pPr>
            <a:endParaRPr lang="ja-JP" altLang="ja-JP" sz="1200" kern="100" dirty="0">
              <a:effectLst/>
              <a:latin typeface="+mn-ea"/>
              <a:cs typeface="Times New Roman" panose="02020603050405020304" pitchFamily="18" charset="0"/>
            </a:endParaRPr>
          </a:p>
          <a:p>
            <a:pPr algn="just">
              <a:lnSpc>
                <a:spcPct val="250000"/>
              </a:lnSpc>
            </a:pPr>
            <a:r>
              <a:rPr lang="ja-JP" altLang="ja-JP" sz="1200" kern="100" dirty="0">
                <a:effectLst/>
                <a:latin typeface="+mn-ea"/>
                <a:cs typeface="Times New Roman" panose="02020603050405020304" pitchFamily="18" charset="0"/>
              </a:rPr>
              <a:t>その後、</a:t>
            </a:r>
            <a:r>
              <a:rPr lang="en-US" altLang="ja-JP" sz="1200" kern="100" dirty="0">
                <a:effectLst/>
                <a:latin typeface="+mn-ea"/>
                <a:cs typeface="Times New Roman" panose="02020603050405020304" pitchFamily="18" charset="0"/>
              </a:rPr>
              <a:t>1954</a:t>
            </a:r>
            <a:r>
              <a:rPr lang="ja-JP" altLang="ja-JP" sz="1200" kern="100" dirty="0">
                <a:effectLst/>
                <a:latin typeface="+mn-ea"/>
                <a:cs typeface="Times New Roman" panose="02020603050405020304" pitchFamily="18" charset="0"/>
              </a:rPr>
              <a:t>年に「四つのテスト」の版権</a:t>
            </a:r>
            <a:r>
              <a:rPr lang="ja-JP" altLang="en-US" sz="1200" kern="100" dirty="0">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は</a:t>
            </a:r>
            <a:r>
              <a:rPr lang="en-US" altLang="ja-JP" sz="1200" kern="100" dirty="0">
                <a:effectLst/>
                <a:latin typeface="+mn-ea"/>
                <a:cs typeface="Times New Roman" panose="02020603050405020304" pitchFamily="18" charset="0"/>
              </a:rPr>
              <a:t>RI</a:t>
            </a:r>
            <a:r>
              <a:rPr lang="ja-JP" altLang="ja-JP" sz="1200" kern="100" dirty="0">
                <a:effectLst/>
                <a:latin typeface="+mn-ea"/>
                <a:cs typeface="Times New Roman" panose="02020603050405020304" pitchFamily="18" charset="0"/>
              </a:rPr>
              <a:t>に寄贈されることになります。</a:t>
            </a:r>
            <a:endParaRPr lang="en-US" altLang="ja-JP" sz="1200" kern="100" dirty="0">
              <a:effectLst/>
              <a:latin typeface="+mn-ea"/>
              <a:cs typeface="Times New Roman" panose="02020603050405020304" pitchFamily="18" charset="0"/>
            </a:endParaRPr>
          </a:p>
          <a:p>
            <a:pPr algn="just">
              <a:lnSpc>
                <a:spcPct val="250000"/>
              </a:lnSpc>
            </a:pPr>
            <a:r>
              <a:rPr lang="ja-JP" altLang="en-US" sz="1200" kern="100" dirty="0">
                <a:effectLst/>
                <a:latin typeface="+mn-ea"/>
                <a:cs typeface="Times New Roman" panose="02020603050405020304" pitchFamily="18" charset="0"/>
              </a:rPr>
              <a:t>現在、各クラブで、唱和されていると思いますが、</a:t>
            </a:r>
            <a:endParaRPr lang="en-US" altLang="ja-JP" sz="1200" kern="100" dirty="0">
              <a:effectLst/>
              <a:latin typeface="+mn-ea"/>
              <a:cs typeface="Times New Roman" panose="02020603050405020304" pitchFamily="18" charset="0"/>
            </a:endParaRPr>
          </a:p>
          <a:p>
            <a:pPr algn="just">
              <a:lnSpc>
                <a:spcPct val="250000"/>
              </a:lnSpc>
            </a:pPr>
            <a:r>
              <a:rPr lang="ja-JP" altLang="en-US" sz="1200" kern="100" dirty="0">
                <a:effectLst/>
                <a:latin typeface="+mn-ea"/>
                <a:cs typeface="Times New Roman" panose="02020603050405020304" pitchFamily="18" charset="0"/>
              </a:rPr>
              <a:t>ロータリークラブでは、いろいろな職業の人の集まり、それぞれの考え方の違いから運営上もめた時、「四つのテスト」に照らして会をまとめていくことが大切であると、</a:t>
            </a:r>
            <a:endParaRPr lang="en-US" altLang="ja-JP" sz="1200" kern="100" dirty="0">
              <a:effectLst/>
              <a:latin typeface="+mn-ea"/>
              <a:cs typeface="Times New Roman" panose="02020603050405020304" pitchFamily="18" charset="0"/>
            </a:endParaRPr>
          </a:p>
          <a:p>
            <a:pPr algn="just">
              <a:lnSpc>
                <a:spcPct val="250000"/>
              </a:lnSpc>
            </a:pPr>
            <a:r>
              <a:rPr lang="ja-JP" altLang="en-US" sz="1200" kern="100" dirty="0">
                <a:effectLst/>
                <a:latin typeface="+mn-ea"/>
                <a:cs typeface="Times New Roman" panose="02020603050405020304" pitchFamily="18" charset="0"/>
              </a:rPr>
              <a:t>私は先輩会員から教えてもらいました。</a:t>
            </a:r>
            <a:endParaRPr lang="ja-JP" altLang="ja-JP" sz="1200" kern="100" dirty="0">
              <a:effectLst/>
              <a:latin typeface="+mn-ea"/>
              <a:cs typeface="Times New Roman" panose="02020603050405020304" pitchFamily="18" charset="0"/>
            </a:endParaRPr>
          </a:p>
        </p:txBody>
      </p:sp>
      <p:sp>
        <p:nvSpPr>
          <p:cNvPr id="4" name="スライド番号プレースホルダー 3"/>
          <p:cNvSpPr>
            <a:spLocks noGrp="1"/>
          </p:cNvSpPr>
          <p:nvPr>
            <p:ph type="sldNum" sz="quarter" idx="5"/>
          </p:nvPr>
        </p:nvSpPr>
        <p:spPr>
          <a:xfrm>
            <a:off x="3850442" y="9428584"/>
            <a:ext cx="2945660" cy="498055"/>
          </a:xfrm>
          <a:prstGeom prst="rect">
            <a:avLst/>
          </a:prstGeom>
        </p:spPr>
        <p:txBody>
          <a:bodyPr/>
          <a:lstStyle/>
          <a:p>
            <a:pPr algn="r"/>
            <a:fld id="{09823540-6895-416D-BA35-B04F883E7A67}" type="slidenum">
              <a:rPr kumimoji="1" lang="ja-JP" altLang="en-US" smtClean="0"/>
              <a:pPr algn="r"/>
              <a:t>10</a:t>
            </a:fld>
            <a:endParaRPr kumimoji="1" lang="ja-JP" altLang="en-US" dirty="0"/>
          </a:p>
        </p:txBody>
      </p:sp>
    </p:spTree>
    <p:extLst>
      <p:ext uri="{BB962C8B-B14F-4D97-AF65-F5344CB8AC3E}">
        <p14:creationId xmlns:p14="http://schemas.microsoft.com/office/powerpoint/2010/main" val="175060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2550" y="238125"/>
            <a:ext cx="4092575" cy="2301875"/>
          </a:xfrm>
        </p:spPr>
      </p:sp>
      <p:sp>
        <p:nvSpPr>
          <p:cNvPr id="3" name="ノート プレースホルダー 2"/>
          <p:cNvSpPr>
            <a:spLocks noGrp="1"/>
          </p:cNvSpPr>
          <p:nvPr>
            <p:ph type="body" idx="1"/>
          </p:nvPr>
        </p:nvSpPr>
        <p:spPr>
          <a:xfrm>
            <a:off x="203200" y="2527300"/>
            <a:ext cx="6362700" cy="7399337"/>
          </a:xfrm>
        </p:spPr>
        <p:txBody>
          <a:bodyPr/>
          <a:lstStyle/>
          <a:p>
            <a:pPr indent="152400" algn="just">
              <a:lnSpc>
                <a:spcPct val="200000"/>
              </a:lnSpc>
            </a:pPr>
            <a:r>
              <a:rPr lang="ja-JP" altLang="ja-JP" sz="1200" kern="100" dirty="0">
                <a:effectLst/>
                <a:latin typeface="+mn-ea"/>
                <a:ea typeface="+mn-ea"/>
                <a:cs typeface="Times New Roman" panose="02020603050405020304" pitchFamily="18" charset="0"/>
              </a:rPr>
              <a:t>（職業奉仕に関する声明）</a:t>
            </a:r>
          </a:p>
          <a:p>
            <a:pPr indent="152400" algn="just">
              <a:lnSpc>
                <a:spcPct val="200000"/>
              </a:lnSpc>
            </a:pPr>
            <a:r>
              <a:rPr lang="en-US" altLang="ja-JP" sz="1200" u="sng" kern="100" dirty="0">
                <a:effectLst/>
                <a:latin typeface="+mn-ea"/>
                <a:ea typeface="+mn-ea"/>
                <a:cs typeface="Times New Roman" panose="02020603050405020304" pitchFamily="18" charset="0"/>
              </a:rPr>
              <a:t>1987</a:t>
            </a:r>
            <a:r>
              <a:rPr lang="ja-JP" altLang="ja-JP" sz="1200" u="sng" kern="100" dirty="0">
                <a:effectLst/>
                <a:latin typeface="+mn-ea"/>
                <a:ea typeface="+mn-ea"/>
                <a:cs typeface="Times New Roman" panose="02020603050405020304" pitchFamily="18" charset="0"/>
              </a:rPr>
              <a:t>年</a:t>
            </a:r>
            <a:r>
              <a:rPr lang="ja-JP" altLang="ja-JP" sz="1200" kern="100" dirty="0">
                <a:effectLst/>
                <a:latin typeface="+mn-ea"/>
                <a:ea typeface="+mn-ea"/>
                <a:cs typeface="Times New Roman" panose="02020603050405020304" pitchFamily="18" charset="0"/>
              </a:rPr>
              <a:t>、国際ロータリーは</a:t>
            </a:r>
            <a:r>
              <a:rPr lang="en-US" altLang="ja-JP" sz="1200" kern="100" dirty="0">
                <a:effectLst/>
                <a:latin typeface="+mn-ea"/>
                <a:ea typeface="+mn-ea"/>
                <a:cs typeface="Times New Roman" panose="02020603050405020304" pitchFamily="18" charset="0"/>
              </a:rPr>
              <a:t>40</a:t>
            </a:r>
            <a:r>
              <a:rPr lang="ja-JP" altLang="ja-JP" sz="1200" kern="100" dirty="0">
                <a:effectLst/>
                <a:latin typeface="+mn-ea"/>
                <a:ea typeface="+mn-ea"/>
                <a:cs typeface="Times New Roman" panose="02020603050405020304" pitchFamily="18" charset="0"/>
              </a:rPr>
              <a:t>年ぶりに</a:t>
            </a:r>
            <a:r>
              <a:rPr lang="ja-JP" altLang="ja-JP" sz="1200" u="sng" kern="100" dirty="0">
                <a:effectLst/>
                <a:latin typeface="+mn-ea"/>
                <a:ea typeface="+mn-ea"/>
                <a:cs typeface="Times New Roman" panose="02020603050405020304" pitchFamily="18" charset="0"/>
              </a:rPr>
              <a:t>職業奉仕に関する特別委員会を招集</a:t>
            </a:r>
            <a:r>
              <a:rPr lang="ja-JP" altLang="ja-JP" sz="1200" kern="100" dirty="0">
                <a:effectLst/>
                <a:latin typeface="+mn-ea"/>
                <a:ea typeface="+mn-ea"/>
                <a:cs typeface="Times New Roman" panose="02020603050405020304" pitchFamily="18" charset="0"/>
              </a:rPr>
              <a:t>しました。</a:t>
            </a:r>
            <a:endParaRPr lang="en-US" altLang="ja-JP" sz="1200" kern="100" dirty="0">
              <a:effectLst/>
              <a:latin typeface="+mn-ea"/>
              <a:ea typeface="+mn-ea"/>
              <a:cs typeface="Times New Roman" panose="02020603050405020304" pitchFamily="18" charset="0"/>
            </a:endParaRPr>
          </a:p>
          <a:p>
            <a:pPr indent="152400" algn="just">
              <a:lnSpc>
                <a:spcPct val="200000"/>
              </a:lnSpc>
            </a:pPr>
            <a:endParaRPr lang="en-US" altLang="ja-JP" sz="1200" kern="100" dirty="0">
              <a:latin typeface="+mn-ea"/>
              <a:cs typeface="Times New Roman" panose="02020603050405020304" pitchFamily="18" charset="0"/>
            </a:endParaRPr>
          </a:p>
          <a:p>
            <a:pPr indent="152400" algn="just">
              <a:lnSpc>
                <a:spcPct val="200000"/>
              </a:lnSpc>
            </a:pPr>
            <a:r>
              <a:rPr lang="ja-JP" altLang="ja-JP" sz="1200" kern="100" dirty="0">
                <a:effectLst/>
                <a:latin typeface="+mn-ea"/>
                <a:ea typeface="+mn-ea"/>
                <a:cs typeface="Times New Roman" panose="02020603050405020304" pitchFamily="18" charset="0"/>
              </a:rPr>
              <a:t>その審議の結果、</a:t>
            </a:r>
            <a:r>
              <a:rPr lang="ja-JP" altLang="ja-JP" sz="1200" u="sng" kern="100" dirty="0">
                <a:effectLst/>
                <a:latin typeface="+mn-ea"/>
                <a:ea typeface="+mn-ea"/>
                <a:cs typeface="Times New Roman" panose="02020603050405020304" pitchFamily="18" charset="0"/>
              </a:rPr>
              <a:t>職業奉仕における新方針として採択</a:t>
            </a:r>
            <a:r>
              <a:rPr lang="ja-JP" altLang="ja-JP" sz="1200" kern="100" dirty="0">
                <a:effectLst/>
                <a:latin typeface="+mn-ea"/>
                <a:ea typeface="+mn-ea"/>
                <a:cs typeface="Times New Roman" panose="02020603050405020304" pitchFamily="18" charset="0"/>
              </a:rPr>
              <a:t>され、</a:t>
            </a:r>
            <a:r>
              <a:rPr lang="ja-JP" altLang="ja-JP" sz="1200" b="1" kern="100" dirty="0">
                <a:effectLst/>
                <a:latin typeface="+mn-ea"/>
                <a:ea typeface="+mn-ea"/>
                <a:cs typeface="Times New Roman" panose="02020603050405020304" pitchFamily="18" charset="0"/>
              </a:rPr>
              <a:t>「ロータリアンの職業宣言」</a:t>
            </a:r>
            <a:r>
              <a:rPr lang="ja-JP" altLang="ja-JP" sz="1200" kern="100" dirty="0">
                <a:effectLst/>
                <a:latin typeface="+mn-ea"/>
                <a:ea typeface="+mn-ea"/>
                <a:cs typeface="Times New Roman" panose="02020603050405020304" pitchFamily="18" charset="0"/>
              </a:rPr>
              <a:t>が採択されたのと同じ</a:t>
            </a:r>
            <a:r>
              <a:rPr lang="en-US" altLang="ja-JP" sz="1200" kern="100" dirty="0">
                <a:effectLst/>
                <a:latin typeface="+mn-ea"/>
                <a:ea typeface="+mn-ea"/>
                <a:cs typeface="Times New Roman" panose="02020603050405020304" pitchFamily="18" charset="0"/>
              </a:rPr>
              <a:t>1989</a:t>
            </a:r>
            <a:r>
              <a:rPr lang="ja-JP" altLang="ja-JP" sz="1200" kern="100" dirty="0">
                <a:effectLst/>
                <a:latin typeface="+mn-ea"/>
                <a:ea typeface="+mn-ea"/>
                <a:cs typeface="Times New Roman" panose="02020603050405020304" pitchFamily="18" charset="0"/>
              </a:rPr>
              <a:t>年に</a:t>
            </a:r>
            <a:r>
              <a:rPr lang="ja-JP" altLang="ja-JP" sz="1200" b="1" u="sng" kern="100" dirty="0">
                <a:effectLst/>
                <a:latin typeface="+mn-ea"/>
                <a:ea typeface="+mn-ea"/>
                <a:cs typeface="Times New Roman" panose="02020603050405020304" pitchFamily="18" charset="0"/>
              </a:rPr>
              <a:t>「職業奉仕に関する声明」</a:t>
            </a:r>
            <a:r>
              <a:rPr lang="ja-JP" altLang="ja-JP" sz="1200" kern="100" dirty="0">
                <a:effectLst/>
                <a:latin typeface="+mn-ea"/>
                <a:ea typeface="+mn-ea"/>
                <a:cs typeface="Times New Roman" panose="02020603050405020304" pitchFamily="18" charset="0"/>
              </a:rPr>
              <a:t>として決議されました。</a:t>
            </a:r>
            <a:endParaRPr lang="en-US" altLang="ja-JP" sz="1200" kern="100" dirty="0">
              <a:effectLst/>
              <a:latin typeface="+mn-ea"/>
              <a:ea typeface="+mn-ea"/>
              <a:cs typeface="Times New Roman" panose="02020603050405020304" pitchFamily="18" charset="0"/>
            </a:endParaRPr>
          </a:p>
          <a:p>
            <a:pPr indent="152400" algn="just">
              <a:lnSpc>
                <a:spcPct val="200000"/>
              </a:lnSpc>
            </a:pPr>
            <a:endParaRPr lang="ja-JP" altLang="ja-JP" sz="1200" kern="100" dirty="0">
              <a:effectLst/>
              <a:latin typeface="+mn-ea"/>
              <a:ea typeface="+mn-ea"/>
              <a:cs typeface="Times New Roman" panose="02020603050405020304" pitchFamily="18" charset="0"/>
            </a:endParaRPr>
          </a:p>
          <a:p>
            <a:pPr indent="152400" algn="just">
              <a:lnSpc>
                <a:spcPct val="200000"/>
              </a:lnSpc>
            </a:pPr>
            <a:r>
              <a:rPr lang="ja-JP" altLang="ja-JP" sz="1200" kern="100" dirty="0">
                <a:effectLst/>
                <a:latin typeface="+mn-ea"/>
                <a:ea typeface="+mn-ea"/>
                <a:cs typeface="Times New Roman" panose="02020603050405020304" pitchFamily="18" charset="0"/>
              </a:rPr>
              <a:t>この声明は、</a:t>
            </a:r>
            <a:r>
              <a:rPr lang="ja-JP" altLang="ja-JP" sz="1200" b="1" kern="100" dirty="0">
                <a:effectLst/>
                <a:latin typeface="+mn-ea"/>
                <a:ea typeface="+mn-ea"/>
                <a:cs typeface="Times New Roman" panose="02020603050405020304" pitchFamily="18" charset="0"/>
              </a:rPr>
              <a:t>個人奉仕を主とする従来の「職業奉仕」の理念を基礎とする</a:t>
            </a:r>
            <a:r>
              <a:rPr lang="ja-JP" altLang="ja-JP" sz="1200" kern="100" dirty="0">
                <a:effectLst/>
                <a:latin typeface="+mn-ea"/>
                <a:ea typeface="+mn-ea"/>
                <a:cs typeface="Times New Roman" panose="02020603050405020304" pitchFamily="18" charset="0"/>
              </a:rPr>
              <a:t>ものであることが分かります。</a:t>
            </a:r>
            <a:endParaRPr lang="en-US" altLang="ja-JP" sz="1200" kern="100" dirty="0">
              <a:effectLst/>
              <a:latin typeface="+mn-ea"/>
              <a:ea typeface="+mn-ea"/>
              <a:cs typeface="Times New Roman" panose="02020603050405020304" pitchFamily="18" charset="0"/>
            </a:endParaRPr>
          </a:p>
          <a:p>
            <a:pPr indent="152400" algn="just">
              <a:lnSpc>
                <a:spcPct val="200000"/>
              </a:lnSpc>
            </a:pPr>
            <a:endParaRPr lang="en-US" altLang="ja-JP" sz="1200" kern="100" dirty="0">
              <a:latin typeface="+mn-ea"/>
              <a:cs typeface="Times New Roman" panose="02020603050405020304" pitchFamily="18" charset="0"/>
            </a:endParaRPr>
          </a:p>
          <a:p>
            <a:pPr indent="152400" algn="just">
              <a:lnSpc>
                <a:spcPct val="200000"/>
              </a:lnSpc>
            </a:pPr>
            <a:r>
              <a:rPr lang="ja-JP" altLang="ja-JP" sz="1200" kern="100" dirty="0">
                <a:effectLst/>
                <a:latin typeface="+mn-ea"/>
                <a:ea typeface="+mn-ea"/>
                <a:cs typeface="Times New Roman" panose="02020603050405020304" pitchFamily="18" charset="0"/>
              </a:rPr>
              <a:t>ただ、「会員個人が行う職業奉仕に加え、クラブも職業奉仕活動を行わなければならない」と規定したと解釈できないこともなく、個人奉仕か団体奉仕かという点について、若干の混乱を招いいたと言われています</a:t>
            </a:r>
            <a:r>
              <a:rPr lang="ja-JP" altLang="en-US" sz="1200" kern="100" dirty="0">
                <a:latin typeface="+mn-ea"/>
                <a:cs typeface="Times New Roman" panose="02020603050405020304" pitchFamily="18" charset="0"/>
              </a:rPr>
              <a:t>。</a:t>
            </a:r>
            <a:endParaRPr lang="en-US" altLang="ja-JP" sz="1200" kern="100" dirty="0">
              <a:latin typeface="+mn-ea"/>
              <a:cs typeface="Times New Roman" panose="02020603050405020304" pitchFamily="18" charset="0"/>
            </a:endParaRPr>
          </a:p>
          <a:p>
            <a:pPr indent="152400" algn="just">
              <a:lnSpc>
                <a:spcPct val="200000"/>
              </a:lnSpc>
            </a:pPr>
            <a:endParaRPr lang="en-US" altLang="ja-JP" sz="1200" kern="100" dirty="0">
              <a:effectLst/>
              <a:latin typeface="+mn-ea"/>
              <a:ea typeface="+mn-ea"/>
              <a:cs typeface="Times New Roman" panose="02020603050405020304" pitchFamily="18" charset="0"/>
            </a:endParaRPr>
          </a:p>
          <a:p>
            <a:pPr marL="0" indent="0">
              <a:lnSpc>
                <a:spcPct val="200000"/>
              </a:lnSpc>
              <a:buNone/>
            </a:pPr>
            <a:r>
              <a:rPr lang="en-US" altLang="ja-JP" sz="1200" dirty="0">
                <a:solidFill>
                  <a:schemeClr val="accent1"/>
                </a:solidFill>
                <a:latin typeface="HG丸ｺﾞｼｯｸM-PRO" panose="020F0600000000000000" pitchFamily="50" charset="-128"/>
                <a:ea typeface="HG丸ｺﾞｼｯｸM-PRO" panose="020F0600000000000000" pitchFamily="50" charset="-128"/>
              </a:rPr>
              <a:t>1989</a:t>
            </a:r>
            <a:r>
              <a:rPr lang="ja-JP" altLang="en-US" sz="1200" dirty="0">
                <a:solidFill>
                  <a:schemeClr val="accent1"/>
                </a:solidFill>
                <a:latin typeface="HG丸ｺﾞｼｯｸM-PRO" panose="020F0600000000000000" pitchFamily="50" charset="-128"/>
                <a:ea typeface="HG丸ｺﾞｼｯｸM-PRO" panose="020F0600000000000000" pitchFamily="50" charset="-128"/>
              </a:rPr>
              <a:t>年</a:t>
            </a:r>
            <a:r>
              <a:rPr lang="en-US" altLang="ja-JP" sz="1200" dirty="0">
                <a:solidFill>
                  <a:schemeClr val="accent1"/>
                </a:solidFill>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84</a:t>
            </a:r>
            <a:r>
              <a:rPr lang="ja-JP" altLang="en-US" sz="1200" dirty="0">
                <a:latin typeface="HG丸ｺﾞｼｯｸM-PRO" panose="020F0600000000000000" pitchFamily="50" charset="-128"/>
                <a:ea typeface="HG丸ｺﾞｼｯｸM-PRO" panose="020F0600000000000000" pitchFamily="50" charset="-128"/>
              </a:rPr>
              <a:t>年間の伝統を変える」　　女性の入会に道</a:t>
            </a:r>
            <a:endParaRPr lang="en-US" altLang="ja-JP" sz="1200" dirty="0">
              <a:latin typeface="HG丸ｺﾞｼｯｸM-PRO" panose="020F0600000000000000" pitchFamily="50" charset="-128"/>
              <a:ea typeface="HG丸ｺﾞｼｯｸM-PRO" panose="020F0600000000000000" pitchFamily="50" charset="-128"/>
            </a:endParaRPr>
          </a:p>
          <a:p>
            <a:pPr marL="0" indent="0">
              <a:lnSpc>
                <a:spcPct val="200000"/>
              </a:lnSpc>
              <a:buNone/>
            </a:pPr>
            <a:r>
              <a:rPr lang="ja-JP" altLang="en-US" sz="1200" dirty="0">
                <a:latin typeface="HG丸ｺﾞｼｯｸM-PRO" panose="020F0600000000000000" pitchFamily="50" charset="-128"/>
                <a:ea typeface="HG丸ｺﾞｼｯｸM-PRO" panose="020F0600000000000000" pitchFamily="50" charset="-128"/>
              </a:rPr>
              <a:t>　　　　　「規定審議会報告」で</a:t>
            </a:r>
            <a:r>
              <a:rPr lang="ja-JP" altLang="en-US" sz="1200" b="1" dirty="0">
                <a:latin typeface="HG丸ｺﾞｼｯｸM-PRO" panose="020F0600000000000000" pitchFamily="50" charset="-128"/>
                <a:ea typeface="HG丸ｺﾞｼｯｸM-PRO" panose="020F0600000000000000" pitchFamily="50" charset="-128"/>
              </a:rPr>
              <a:t>「ロータリークラブ青年男子によって構成される」</a:t>
            </a:r>
            <a:endParaRPr lang="en-US" altLang="ja-JP" sz="1200" b="1" dirty="0">
              <a:latin typeface="HG丸ｺﾞｼｯｸM-PRO" panose="020F0600000000000000" pitchFamily="50" charset="-128"/>
              <a:ea typeface="HG丸ｺﾞｼｯｸM-PRO" panose="020F0600000000000000" pitchFamily="50" charset="-128"/>
            </a:endParaRPr>
          </a:p>
          <a:p>
            <a:pPr marL="0" indent="0">
              <a:lnSpc>
                <a:spcPct val="200000"/>
              </a:lnSpc>
              <a:buNone/>
            </a:pPr>
            <a:r>
              <a:rPr lang="ja-JP" altLang="en-US" sz="1200" b="1"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という</a:t>
            </a:r>
            <a:r>
              <a:rPr lang="en-US" altLang="ja-JP" sz="1200" dirty="0">
                <a:latin typeface="HG丸ｺﾞｼｯｸM-PRO" panose="020F0600000000000000" pitchFamily="50" charset="-128"/>
                <a:ea typeface="HG丸ｺﾞｼｯｸM-PRO" panose="020F0600000000000000" pitchFamily="50" charset="-128"/>
              </a:rPr>
              <a:t>RI</a:t>
            </a:r>
            <a:r>
              <a:rPr lang="ja-JP" altLang="en-US" sz="1200" dirty="0">
                <a:latin typeface="HG丸ｺﾞｼｯｸM-PRO" panose="020F0600000000000000" pitchFamily="50" charset="-128"/>
                <a:ea typeface="HG丸ｺﾞｼｯｸM-PRO" panose="020F0600000000000000" pitchFamily="50" charset="-128"/>
              </a:rPr>
              <a:t>定款・クラブ定款の条項のうち</a:t>
            </a:r>
            <a:r>
              <a:rPr lang="ja-JP" altLang="en-US" sz="1200" b="1" dirty="0">
                <a:latin typeface="HG丸ｺﾞｼｯｸM-PRO" panose="020F0600000000000000" pitchFamily="50" charset="-128"/>
                <a:ea typeface="HG丸ｺﾞｼｯｸM-PRO" panose="020F0600000000000000" pitchFamily="50" charset="-128"/>
              </a:rPr>
              <a:t>「男子」</a:t>
            </a:r>
            <a:r>
              <a:rPr lang="ja-JP" altLang="en-US" sz="1200" dirty="0">
                <a:latin typeface="HG丸ｺﾞｼｯｸM-PRO" panose="020F0600000000000000" pitchFamily="50" charset="-128"/>
                <a:ea typeface="HG丸ｺﾞｼｯｸM-PRO" panose="020F0600000000000000" pitchFamily="50" charset="-128"/>
              </a:rPr>
              <a:t>の文字を削除。</a:t>
            </a:r>
            <a:endParaRPr lang="en-US" altLang="ja-JP" sz="1200" dirty="0">
              <a:latin typeface="HG丸ｺﾞｼｯｸM-PRO" panose="020F0600000000000000" pitchFamily="50" charset="-128"/>
              <a:ea typeface="HG丸ｺﾞｼｯｸM-PRO" panose="020F0600000000000000" pitchFamily="50" charset="-128"/>
            </a:endParaRPr>
          </a:p>
          <a:p>
            <a:pPr marL="0" indent="0">
              <a:lnSpc>
                <a:spcPct val="200000"/>
              </a:lnSpc>
              <a:buNone/>
            </a:pP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90</a:t>
            </a:r>
            <a:r>
              <a:rPr lang="ja-JP" altLang="en-US" sz="1200" dirty="0">
                <a:latin typeface="HG丸ｺﾞｼｯｸM-PRO" panose="020F0600000000000000" pitchFamily="50" charset="-128"/>
                <a:ea typeface="HG丸ｺﾞｼｯｸM-PRO" panose="020F0600000000000000" pitchFamily="50" charset="-128"/>
              </a:rPr>
              <a:t>分間に及ぶ討論の後、賛成</a:t>
            </a:r>
            <a:r>
              <a:rPr lang="en-US" altLang="ja-JP" sz="1200" dirty="0">
                <a:latin typeface="HG丸ｺﾞｼｯｸM-PRO" panose="020F0600000000000000" pitchFamily="50" charset="-128"/>
                <a:ea typeface="HG丸ｺﾞｼｯｸM-PRO" panose="020F0600000000000000" pitchFamily="50" charset="-128"/>
              </a:rPr>
              <a:t>328</a:t>
            </a:r>
            <a:r>
              <a:rPr lang="ja-JP" altLang="en-US" sz="1200" dirty="0">
                <a:latin typeface="HG丸ｺﾞｼｯｸM-PRO" panose="020F0600000000000000" pitchFamily="50" charset="-128"/>
                <a:ea typeface="HG丸ｺﾞｼｯｸM-PRO" panose="020F0600000000000000" pitchFamily="50" charset="-128"/>
              </a:rPr>
              <a:t>、反対</a:t>
            </a:r>
            <a:r>
              <a:rPr lang="en-US" altLang="ja-JP" sz="1200" dirty="0">
                <a:latin typeface="HG丸ｺﾞｼｯｸM-PRO" panose="020F0600000000000000" pitchFamily="50" charset="-128"/>
                <a:ea typeface="HG丸ｺﾞｼｯｸM-PRO" panose="020F0600000000000000" pitchFamily="50" charset="-128"/>
              </a:rPr>
              <a:t>117</a:t>
            </a:r>
            <a:r>
              <a:rPr lang="ja-JP" altLang="en-US" sz="1200" dirty="0">
                <a:latin typeface="HG丸ｺﾞｼｯｸM-PRO" panose="020F0600000000000000" pitchFamily="50" charset="-128"/>
                <a:ea typeface="HG丸ｺﾞｼｯｸM-PRO" panose="020F0600000000000000" pitchFamily="50" charset="-128"/>
              </a:rPr>
              <a:t>、約</a:t>
            </a:r>
            <a:r>
              <a:rPr lang="en-US" altLang="ja-JP" sz="1200" dirty="0">
                <a:latin typeface="HG丸ｺﾞｼｯｸM-PRO" panose="020F0600000000000000" pitchFamily="50" charset="-128"/>
                <a:ea typeface="HG丸ｺﾞｼｯｸM-PRO" panose="020F0600000000000000" pitchFamily="50" charset="-128"/>
              </a:rPr>
              <a:t>75</a:t>
            </a:r>
            <a:r>
              <a:rPr lang="ja-JP" altLang="en-US" sz="1200" dirty="0">
                <a:latin typeface="HG丸ｺﾞｼｯｸM-PRO" panose="020F0600000000000000" pitchFamily="50" charset="-128"/>
                <a:ea typeface="HG丸ｺﾞｼｯｸM-PRO" panose="020F0600000000000000" pitchFamily="50" charset="-128"/>
              </a:rPr>
              <a:t>％の賛成で採択。</a:t>
            </a:r>
            <a:endParaRPr lang="en-US" altLang="ja-JP" sz="1200" dirty="0">
              <a:latin typeface="HG丸ｺﾞｼｯｸM-PRO" panose="020F0600000000000000" pitchFamily="50" charset="-128"/>
              <a:ea typeface="HG丸ｺﾞｼｯｸM-PRO" panose="020F0600000000000000" pitchFamily="50" charset="-128"/>
            </a:endParaRPr>
          </a:p>
          <a:p>
            <a:pPr marL="0" indent="0">
              <a:lnSpc>
                <a:spcPct val="200000"/>
              </a:lnSpc>
              <a:buNone/>
            </a:pPr>
            <a:r>
              <a:rPr lang="ja-JP" altLang="en-US" sz="1200" dirty="0">
                <a:latin typeface="HG丸ｺﾞｼｯｸM-PRO" panose="020F0600000000000000" pitchFamily="50" charset="-128"/>
                <a:ea typeface="HG丸ｺﾞｼｯｸM-PRO" panose="020F0600000000000000" pitchFamily="50" charset="-128"/>
              </a:rPr>
              <a:t>　　　　　　女性の入会が認められた。</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EC714296-5193-4A8B-A53D-12EF9797F24D}"/>
              </a:ext>
            </a:extLst>
          </p:cNvPr>
          <p:cNvSpPr txBox="1">
            <a:spLocks/>
          </p:cNvSpPr>
          <p:nvPr/>
        </p:nvSpPr>
        <p:spPr>
          <a:xfrm>
            <a:off x="3850442" y="9428584"/>
            <a:ext cx="2945660" cy="4980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823540-6895-416D-BA35-B04F883E7A67}" type="slidenum">
              <a:rPr kumimoji="1" lang="ja-JP" altLang="en-US" smtClean="0"/>
              <a:pPr algn="r"/>
              <a:t>11</a:t>
            </a:fld>
            <a:endParaRPr kumimoji="1" lang="ja-JP" altLang="en-US" dirty="0"/>
          </a:p>
        </p:txBody>
      </p:sp>
    </p:spTree>
    <p:extLst>
      <p:ext uri="{BB962C8B-B14F-4D97-AF65-F5344CB8AC3E}">
        <p14:creationId xmlns:p14="http://schemas.microsoft.com/office/powerpoint/2010/main" val="2960773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57163"/>
            <a:ext cx="5956300" cy="3349625"/>
          </a:xfrm>
        </p:spPr>
      </p:sp>
      <p:sp>
        <p:nvSpPr>
          <p:cNvPr id="3" name="ノート プレースホルダー 2"/>
          <p:cNvSpPr>
            <a:spLocks noGrp="1"/>
          </p:cNvSpPr>
          <p:nvPr>
            <p:ph type="body" idx="1"/>
          </p:nvPr>
        </p:nvSpPr>
        <p:spPr>
          <a:xfrm>
            <a:off x="203200" y="3962400"/>
            <a:ext cx="6362700" cy="4641274"/>
          </a:xfrm>
        </p:spPr>
        <p:txBody>
          <a:bodyPr/>
          <a:lstStyle/>
          <a:p>
            <a:pPr marL="0" indent="0">
              <a:buNone/>
            </a:pPr>
            <a:r>
              <a:rPr lang="ja-JP" altLang="en-US" sz="1100" kern="100" dirty="0">
                <a:effectLst/>
                <a:latin typeface="+mn-ea"/>
                <a:ea typeface="+mn-ea"/>
                <a:cs typeface="Times New Roman" panose="02020603050405020304" pitchFamily="18" charset="0"/>
              </a:rPr>
              <a:t>国際ロータリー理事会は２０２３年までに、女性会員の割合を</a:t>
            </a:r>
            <a:r>
              <a:rPr lang="en-US" altLang="ja-JP" sz="1100" kern="100" dirty="0">
                <a:effectLst/>
                <a:latin typeface="+mn-ea"/>
                <a:ea typeface="+mn-ea"/>
                <a:cs typeface="Times New Roman" panose="02020603050405020304" pitchFamily="18" charset="0"/>
              </a:rPr>
              <a:t>30</a:t>
            </a:r>
            <a:r>
              <a:rPr lang="ja-JP" altLang="en-US" sz="1100" kern="100" dirty="0">
                <a:effectLst/>
                <a:latin typeface="+mn-ea"/>
                <a:ea typeface="+mn-ea"/>
                <a:cs typeface="Times New Roman" panose="02020603050405020304" pitchFamily="18" charset="0"/>
              </a:rPr>
              <a:t>％にするという意欲的な目標を　</a:t>
            </a:r>
            <a:endParaRPr lang="en-US" altLang="ja-JP" sz="1100" kern="100" dirty="0">
              <a:effectLst/>
              <a:latin typeface="+mn-ea"/>
              <a:ea typeface="+mn-ea"/>
              <a:cs typeface="Times New Roman" panose="02020603050405020304" pitchFamily="18" charset="0"/>
            </a:endParaRPr>
          </a:p>
          <a:p>
            <a:pPr marL="0" indent="0">
              <a:buNone/>
            </a:pPr>
            <a:endParaRPr lang="en-US" altLang="ja-JP" kern="100" dirty="0">
              <a:latin typeface="+mn-ea"/>
              <a:cs typeface="Times New Roman" panose="02020603050405020304" pitchFamily="18" charset="0"/>
            </a:endParaRPr>
          </a:p>
          <a:p>
            <a:pPr marL="0" indent="0">
              <a:buNone/>
            </a:pPr>
            <a:r>
              <a:rPr lang="ja-JP" altLang="en-US" sz="1100" kern="100" dirty="0">
                <a:effectLst/>
                <a:latin typeface="+mn-ea"/>
                <a:ea typeface="+mn-ea"/>
                <a:cs typeface="Times New Roman" panose="02020603050405020304" pitchFamily="18" charset="0"/>
              </a:rPr>
              <a:t>設定しましたが、</a:t>
            </a:r>
            <a:endParaRPr lang="en-US" altLang="ja-JP" sz="1100" kern="100" dirty="0">
              <a:effectLst/>
              <a:latin typeface="+mn-ea"/>
              <a:ea typeface="+mn-ea"/>
              <a:cs typeface="Times New Roman" panose="02020603050405020304" pitchFamily="18" charset="0"/>
            </a:endParaRPr>
          </a:p>
          <a:p>
            <a:pPr marL="0" indent="0">
              <a:buNone/>
            </a:pPr>
            <a:endParaRPr lang="en-US" altLang="ja-JP" sz="1100" kern="100" dirty="0">
              <a:effectLst/>
              <a:latin typeface="+mn-ea"/>
              <a:ea typeface="+mn-ea"/>
              <a:cs typeface="Times New Roman" panose="02020603050405020304" pitchFamily="18" charset="0"/>
            </a:endParaRPr>
          </a:p>
          <a:p>
            <a:pPr marL="0" indent="0">
              <a:buNone/>
            </a:pPr>
            <a:endParaRPr lang="en-US" altLang="ja-JP" sz="1100" kern="100" dirty="0">
              <a:effectLst/>
              <a:latin typeface="+mn-ea"/>
              <a:ea typeface="+mn-ea"/>
              <a:cs typeface="Times New Roman" panose="02020603050405020304" pitchFamily="18" charset="0"/>
            </a:endParaRPr>
          </a:p>
          <a:p>
            <a:pPr marL="0" indent="0">
              <a:buNone/>
            </a:pPr>
            <a:r>
              <a:rPr lang="ja-JP" altLang="en-US" sz="1100" kern="100" dirty="0">
                <a:latin typeface="+mn-ea"/>
                <a:cs typeface="Times New Roman" panose="02020603050405020304" pitchFamily="18" charset="0"/>
              </a:rPr>
              <a:t>ロータリーの友</a:t>
            </a:r>
            <a:r>
              <a:rPr lang="en-US" altLang="ja-JP" sz="1100" kern="100" dirty="0">
                <a:latin typeface="+mn-ea"/>
                <a:cs typeface="Times New Roman" panose="02020603050405020304" pitchFamily="18" charset="0"/>
              </a:rPr>
              <a:t>2022</a:t>
            </a:r>
            <a:r>
              <a:rPr lang="ja-JP" altLang="en-US" sz="1100" kern="100" dirty="0">
                <a:latin typeface="+mn-ea"/>
                <a:cs typeface="Times New Roman" panose="02020603050405020304" pitchFamily="18" charset="0"/>
              </a:rPr>
              <a:t>年</a:t>
            </a:r>
            <a:r>
              <a:rPr lang="en-US" altLang="ja-JP" sz="1100" kern="100" dirty="0">
                <a:latin typeface="+mn-ea"/>
                <a:cs typeface="Times New Roman" panose="02020603050405020304" pitchFamily="18" charset="0"/>
              </a:rPr>
              <a:t>8</a:t>
            </a:r>
            <a:r>
              <a:rPr lang="ja-JP" altLang="en-US" sz="1100" kern="100" dirty="0">
                <a:latin typeface="+mn-ea"/>
                <a:cs typeface="Times New Roman" panose="02020603050405020304" pitchFamily="18" charset="0"/>
              </a:rPr>
              <a:t>月号によると、日本女性会員比率は、</a:t>
            </a:r>
            <a:r>
              <a:rPr lang="en-US" altLang="ja-JP" sz="1100" kern="100" dirty="0">
                <a:latin typeface="+mn-ea"/>
                <a:cs typeface="Times New Roman" panose="02020603050405020304" pitchFamily="18" charset="0"/>
              </a:rPr>
              <a:t>219</a:t>
            </a:r>
            <a:r>
              <a:rPr lang="ja-JP" altLang="en-US" sz="1100" kern="100" dirty="0">
                <a:latin typeface="+mn-ea"/>
                <a:cs typeface="Times New Roman" panose="02020603050405020304" pitchFamily="18" charset="0"/>
              </a:rPr>
              <a:t>か国の地域で、</a:t>
            </a:r>
            <a:r>
              <a:rPr lang="en-US" altLang="ja-JP" sz="1100" kern="100" dirty="0">
                <a:latin typeface="+mn-ea"/>
                <a:cs typeface="Times New Roman" panose="02020603050405020304" pitchFamily="18" charset="0"/>
              </a:rPr>
              <a:t>217</a:t>
            </a:r>
            <a:r>
              <a:rPr lang="ja-JP" altLang="en-US" sz="1100" kern="100" dirty="0">
                <a:latin typeface="+mn-ea"/>
                <a:cs typeface="Times New Roman" panose="02020603050405020304" pitchFamily="18" charset="0"/>
              </a:rPr>
              <a:t>位であります。</a:t>
            </a:r>
            <a:endParaRPr lang="ja-JP" altLang="ja-JP" sz="1100" kern="100" dirty="0">
              <a:effectLst/>
              <a:latin typeface="+mn-ea"/>
              <a:ea typeface="+mn-ea"/>
              <a:cs typeface="Times New Roman" panose="02020603050405020304" pitchFamily="18" charset="0"/>
            </a:endParaRPr>
          </a:p>
          <a:p>
            <a:pPr marL="0" indent="0">
              <a:buNone/>
            </a:pPr>
            <a:endParaRPr lang="en-US" altLang="ja-JP" sz="1100" dirty="0">
              <a:latin typeface="+mn-ea"/>
            </a:endParaRPr>
          </a:p>
          <a:p>
            <a:pPr marL="0" indent="0">
              <a:buNone/>
            </a:pPr>
            <a:endParaRPr lang="en-US" altLang="ja-JP" sz="1100" dirty="0">
              <a:latin typeface="+mn-ea"/>
            </a:endParaRPr>
          </a:p>
          <a:p>
            <a:pPr marL="0" indent="0">
              <a:buNone/>
            </a:pPr>
            <a:r>
              <a:rPr lang="ja-JP" altLang="en-US" sz="1100" dirty="0">
                <a:latin typeface="+mn-ea"/>
              </a:rPr>
              <a:t>現在</a:t>
            </a:r>
            <a:r>
              <a:rPr lang="en-US" altLang="ja-JP" sz="1100" dirty="0">
                <a:latin typeface="+mn-ea"/>
              </a:rPr>
              <a:t>2660</a:t>
            </a:r>
            <a:r>
              <a:rPr lang="ja-JP" altLang="en-US" sz="1100" dirty="0">
                <a:latin typeface="+mn-ea"/>
              </a:rPr>
              <a:t>地区においては、女性会員</a:t>
            </a:r>
            <a:r>
              <a:rPr lang="en-US" altLang="ja-JP" sz="1100" dirty="0">
                <a:latin typeface="+mn-ea"/>
              </a:rPr>
              <a:t>298</a:t>
            </a:r>
            <a:r>
              <a:rPr lang="ja-JP" altLang="en-US" sz="1100" dirty="0">
                <a:latin typeface="+mn-ea"/>
              </a:rPr>
              <a:t>名</a:t>
            </a:r>
            <a:endParaRPr lang="en-US" altLang="ja-JP" sz="1100" dirty="0">
              <a:latin typeface="+mn-ea"/>
            </a:endParaRPr>
          </a:p>
          <a:p>
            <a:pPr marL="0" indent="0">
              <a:buNone/>
            </a:pPr>
            <a:endParaRPr lang="en-US" altLang="ja-JP" sz="1100" dirty="0">
              <a:latin typeface="+mn-ea"/>
            </a:endParaRPr>
          </a:p>
          <a:p>
            <a:pPr marL="0" indent="0">
              <a:buNone/>
            </a:pPr>
            <a:endParaRPr lang="en-US" altLang="ja-JP" sz="1100" dirty="0">
              <a:latin typeface="+mn-ea"/>
            </a:endParaRPr>
          </a:p>
          <a:p>
            <a:pPr marL="0" indent="0">
              <a:buNone/>
            </a:pPr>
            <a:r>
              <a:rPr lang="ja-JP" altLang="en-US" sz="1100" dirty="0">
                <a:latin typeface="+mn-ea"/>
              </a:rPr>
              <a:t>クラブ数　</a:t>
            </a:r>
            <a:r>
              <a:rPr lang="en-US" altLang="ja-JP" sz="1100" dirty="0">
                <a:latin typeface="+mn-ea"/>
              </a:rPr>
              <a:t>77</a:t>
            </a:r>
            <a:r>
              <a:rPr lang="ja-JP" altLang="en-US" sz="1100" dirty="0">
                <a:latin typeface="+mn-ea"/>
              </a:rPr>
              <a:t>クラブ中、</a:t>
            </a:r>
            <a:r>
              <a:rPr lang="en-US" altLang="ja-JP" sz="1100" dirty="0">
                <a:latin typeface="+mn-ea"/>
              </a:rPr>
              <a:t>16</a:t>
            </a:r>
            <a:r>
              <a:rPr lang="ja-JP" altLang="en-US" sz="1100" dirty="0">
                <a:latin typeface="+mn-ea"/>
              </a:rPr>
              <a:t>クラブが女性会員</a:t>
            </a:r>
            <a:endParaRPr lang="en-US" altLang="ja-JP" sz="1100" dirty="0">
              <a:latin typeface="+mn-ea"/>
            </a:endParaRPr>
          </a:p>
          <a:p>
            <a:pPr marL="0" indent="0">
              <a:buNone/>
            </a:pPr>
            <a:endParaRPr lang="en-US" altLang="ja-JP" sz="1100" dirty="0">
              <a:latin typeface="+mn-ea"/>
            </a:endParaRPr>
          </a:p>
          <a:p>
            <a:pPr marL="0" indent="0">
              <a:buNone/>
            </a:pPr>
            <a:endParaRPr lang="en-US" altLang="ja-JP" sz="1100" dirty="0">
              <a:latin typeface="+mn-ea"/>
            </a:endParaRPr>
          </a:p>
          <a:p>
            <a:pPr marL="0" indent="0">
              <a:buNone/>
            </a:pPr>
            <a:r>
              <a:rPr lang="ja-JP" altLang="en-US" sz="1100" dirty="0">
                <a:latin typeface="+mn-ea"/>
              </a:rPr>
              <a:t>ゼロであり、全体の</a:t>
            </a:r>
            <a:r>
              <a:rPr lang="en-US" altLang="ja-JP" sz="1100" dirty="0">
                <a:latin typeface="+mn-ea"/>
              </a:rPr>
              <a:t>9</a:t>
            </a:r>
            <a:r>
              <a:rPr lang="ja-JP" altLang="en-US" sz="1100" dirty="0">
                <a:latin typeface="+mn-ea"/>
              </a:rPr>
              <a:t>％。</a:t>
            </a:r>
            <a:endParaRPr lang="en-US" altLang="ja-JP" sz="1100" dirty="0">
              <a:latin typeface="+mn-ea"/>
            </a:endParaRPr>
          </a:p>
          <a:p>
            <a:endParaRPr kumimoji="1" lang="en-US" altLang="ja-JP" dirty="0"/>
          </a:p>
          <a:p>
            <a:endParaRPr kumimoji="1" lang="en-US" altLang="ja-JP" dirty="0"/>
          </a:p>
          <a:p>
            <a:r>
              <a:rPr kumimoji="1" lang="ja-JP" altLang="en-US" dirty="0"/>
              <a:t>大阪商工会議所によると、大阪府下の女性会は１６地区あり、約７７０名</a:t>
            </a:r>
            <a:endParaRPr kumimoji="1" lang="en-US" altLang="ja-JP" dirty="0"/>
          </a:p>
          <a:p>
            <a:endParaRPr kumimoji="1" lang="en-US" altLang="ja-JP" dirty="0"/>
          </a:p>
          <a:p>
            <a:endParaRPr kumimoji="1" lang="en-US" altLang="ja-JP" dirty="0"/>
          </a:p>
          <a:p>
            <a:r>
              <a:rPr kumimoji="1" lang="ja-JP" altLang="en-US" dirty="0"/>
              <a:t>大阪市の女性会員数は約２４０名</a:t>
            </a:r>
            <a:endParaRPr kumimoji="1" lang="en-US" altLang="ja-JP" dirty="0"/>
          </a:p>
          <a:p>
            <a:endParaRPr kumimoji="1" lang="en-US" altLang="ja-JP" dirty="0"/>
          </a:p>
          <a:p>
            <a:endParaRPr kumimoji="1" lang="en-US" altLang="ja-JP" dirty="0"/>
          </a:p>
          <a:p>
            <a:r>
              <a:rPr kumimoji="1" lang="ja-JP" altLang="en-US" dirty="0"/>
              <a:t>女性会員を３０％増やす目標を達成するには、ここに声掛けすることではないかと思います。</a:t>
            </a:r>
          </a:p>
        </p:txBody>
      </p:sp>
      <p:sp>
        <p:nvSpPr>
          <p:cNvPr id="4" name="スライド番号プレースホルダー 3">
            <a:extLst>
              <a:ext uri="{FF2B5EF4-FFF2-40B4-BE49-F238E27FC236}">
                <a16:creationId xmlns:a16="http://schemas.microsoft.com/office/drawing/2014/main" id="{0424871F-D019-5F88-209C-7FFEDDEED2C1}"/>
              </a:ext>
            </a:extLst>
          </p:cNvPr>
          <p:cNvSpPr txBox="1">
            <a:spLocks/>
          </p:cNvSpPr>
          <p:nvPr/>
        </p:nvSpPr>
        <p:spPr>
          <a:xfrm>
            <a:off x="3850442" y="9428584"/>
            <a:ext cx="2945660" cy="4980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823540-6895-416D-BA35-B04F883E7A67}" type="slidenum">
              <a:rPr kumimoji="1" lang="ja-JP" altLang="en-US" smtClean="0"/>
              <a:pPr algn="r"/>
              <a:t>12</a:t>
            </a:fld>
            <a:endParaRPr kumimoji="1" lang="ja-JP" altLang="en-US" dirty="0"/>
          </a:p>
        </p:txBody>
      </p:sp>
    </p:spTree>
    <p:extLst>
      <p:ext uri="{BB962C8B-B14F-4D97-AF65-F5344CB8AC3E}">
        <p14:creationId xmlns:p14="http://schemas.microsoft.com/office/powerpoint/2010/main" val="2234199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17650" y="96838"/>
            <a:ext cx="3733800" cy="2100262"/>
          </a:xfrm>
        </p:spPr>
      </p:sp>
      <p:sp>
        <p:nvSpPr>
          <p:cNvPr id="3" name="ノート プレースホルダー 2"/>
          <p:cNvSpPr>
            <a:spLocks noGrp="1"/>
          </p:cNvSpPr>
          <p:nvPr>
            <p:ph type="body" idx="1"/>
          </p:nvPr>
        </p:nvSpPr>
        <p:spPr>
          <a:xfrm>
            <a:off x="38100" y="2336801"/>
            <a:ext cx="6681802" cy="7112000"/>
          </a:xfrm>
        </p:spPr>
        <p:txBody>
          <a:bodyPr/>
          <a:lstStyle/>
          <a:p>
            <a:pPr lvl="0">
              <a:lnSpc>
                <a:spcPct val="150000"/>
              </a:lnSpc>
            </a:pPr>
            <a:r>
              <a:rPr lang="ja-JP" altLang="en-US" sz="1200" dirty="0">
                <a:solidFill>
                  <a:prstClr val="black"/>
                </a:solidFill>
                <a:latin typeface="+mn-ea"/>
                <a:ea typeface="+mn-ea"/>
              </a:rPr>
              <a:t>このスライドに示した「ロータリーの樹」は、</a:t>
            </a:r>
            <a:r>
              <a:rPr lang="en-US" altLang="ja-JP" sz="1200" dirty="0">
                <a:solidFill>
                  <a:prstClr val="black"/>
                </a:solidFill>
                <a:latin typeface="+mn-ea"/>
                <a:ea typeface="+mn-ea"/>
              </a:rPr>
              <a:t>2008</a:t>
            </a:r>
            <a:r>
              <a:rPr lang="ja-JP" altLang="en-US" sz="1200" dirty="0">
                <a:solidFill>
                  <a:prstClr val="black"/>
                </a:solidFill>
                <a:latin typeface="+mn-ea"/>
                <a:ea typeface="+mn-ea"/>
              </a:rPr>
              <a:t>年に、当時の渡辺好政</a:t>
            </a:r>
            <a:r>
              <a:rPr lang="en-US" altLang="ja-JP" sz="1200" dirty="0">
                <a:solidFill>
                  <a:prstClr val="black"/>
                </a:solidFill>
                <a:latin typeface="+mn-ea"/>
                <a:ea typeface="+mn-ea"/>
              </a:rPr>
              <a:t>RI</a:t>
            </a:r>
            <a:r>
              <a:rPr lang="ja-JP" altLang="en-US" sz="1200" dirty="0">
                <a:solidFill>
                  <a:prstClr val="black"/>
                </a:solidFill>
                <a:latin typeface="+mn-ea"/>
                <a:ea typeface="+mn-ea"/>
              </a:rPr>
              <a:t>理事が、</a:t>
            </a:r>
            <a:r>
              <a:rPr lang="en-US" altLang="ja-JP" sz="1200" dirty="0">
                <a:solidFill>
                  <a:prstClr val="black"/>
                </a:solidFill>
                <a:latin typeface="+mn-ea"/>
                <a:ea typeface="+mn-ea"/>
              </a:rPr>
              <a:t>RI</a:t>
            </a:r>
            <a:r>
              <a:rPr lang="ja-JP" altLang="en-US" sz="1200" dirty="0">
                <a:solidFill>
                  <a:prstClr val="black"/>
                </a:solidFill>
                <a:latin typeface="+mn-ea"/>
                <a:ea typeface="+mn-ea"/>
              </a:rPr>
              <a:t>国際協議会で行なった「ロータリーにおける職業奉仕の重要性について」という講演で示したものです。</a:t>
            </a:r>
            <a:endParaRPr lang="en-US" altLang="ja-JP" sz="1200" dirty="0">
              <a:solidFill>
                <a:prstClr val="black"/>
              </a:solidFill>
              <a:latin typeface="+mn-ea"/>
              <a:ea typeface="+mn-ea"/>
            </a:endParaRPr>
          </a:p>
          <a:p>
            <a:pPr lvl="0">
              <a:lnSpc>
                <a:spcPct val="150000"/>
              </a:lnSpc>
            </a:pPr>
            <a:endParaRPr lang="en-US" altLang="ja-JP" sz="1200" dirty="0">
              <a:solidFill>
                <a:prstClr val="black"/>
              </a:solidFill>
              <a:latin typeface="+mn-ea"/>
              <a:ea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dirty="0">
                <a:solidFill>
                  <a:prstClr val="black"/>
                </a:solidFill>
                <a:latin typeface="+mn-ea"/>
                <a:ea typeface="+mn-ea"/>
              </a:rPr>
              <a:t>基本理念である「奉仕の理念」を実践する手段が、職業奉仕であることを分かりやすく説明しています。</a:t>
            </a:r>
            <a:endParaRPr lang="en-US" altLang="ja-JP" sz="1200" dirty="0">
              <a:solidFill>
                <a:prstClr val="black"/>
              </a:solidFill>
              <a:latin typeface="+mn-ea"/>
              <a:ea typeface="+mn-ea"/>
            </a:endParaRPr>
          </a:p>
          <a:p>
            <a:pPr lvl="0">
              <a:lnSpc>
                <a:spcPct val="150000"/>
              </a:lnSpc>
            </a:pPr>
            <a:endParaRPr lang="en-US" altLang="ja-JP" sz="1200" dirty="0">
              <a:solidFill>
                <a:prstClr val="black"/>
              </a:solidFill>
              <a:latin typeface="+mn-ea"/>
              <a:ea typeface="+mn-ea"/>
            </a:endParaRPr>
          </a:p>
          <a:p>
            <a:pPr lvl="0">
              <a:lnSpc>
                <a:spcPct val="150000"/>
              </a:lnSpc>
            </a:pPr>
            <a:r>
              <a:rPr lang="ja-JP" altLang="en-US" sz="1200" dirty="0">
                <a:solidFill>
                  <a:prstClr val="black"/>
                </a:solidFill>
                <a:latin typeface="+mn-ea"/>
                <a:ea typeface="+mn-ea"/>
              </a:rPr>
              <a:t>「ロータリーの樹・２００８」として、</a:t>
            </a:r>
            <a:r>
              <a:rPr lang="en-US" altLang="ja-JP" sz="1200" dirty="0">
                <a:solidFill>
                  <a:prstClr val="black"/>
                </a:solidFill>
                <a:latin typeface="+mn-ea"/>
                <a:ea typeface="+mn-ea"/>
              </a:rPr>
              <a:t>2013</a:t>
            </a:r>
            <a:r>
              <a:rPr lang="ja-JP" altLang="en-US" sz="1200" dirty="0">
                <a:solidFill>
                  <a:prstClr val="black"/>
                </a:solidFill>
                <a:latin typeface="+mn-ea"/>
                <a:ea typeface="+mn-ea"/>
              </a:rPr>
              <a:t>年の</a:t>
            </a:r>
            <a:r>
              <a:rPr lang="en-US" altLang="ja-JP" sz="1200" dirty="0">
                <a:solidFill>
                  <a:prstClr val="black"/>
                </a:solidFill>
                <a:latin typeface="+mn-ea"/>
                <a:ea typeface="+mn-ea"/>
              </a:rPr>
              <a:t>RI</a:t>
            </a:r>
            <a:r>
              <a:rPr lang="ja-JP" altLang="en-US" sz="1200" dirty="0">
                <a:solidFill>
                  <a:prstClr val="black"/>
                </a:solidFill>
                <a:latin typeface="+mn-ea"/>
                <a:ea typeface="+mn-ea"/>
              </a:rPr>
              <a:t>規定審議会において正式に採択されました。</a:t>
            </a:r>
            <a:endParaRPr lang="en-US" altLang="ja-JP" sz="1200" dirty="0">
              <a:solidFill>
                <a:prstClr val="black"/>
              </a:solidFill>
              <a:latin typeface="+mn-ea"/>
              <a:ea typeface="+mn-ea"/>
            </a:endParaRPr>
          </a:p>
          <a:p>
            <a:pPr lvl="0">
              <a:lnSpc>
                <a:spcPct val="150000"/>
              </a:lnSpc>
            </a:pPr>
            <a:endParaRPr lang="en-US" altLang="ja-JP" sz="1200" dirty="0">
              <a:solidFill>
                <a:prstClr val="black"/>
              </a:solidFill>
              <a:latin typeface="+mn-ea"/>
              <a:ea typeface="+mn-ea"/>
            </a:endParaRPr>
          </a:p>
          <a:p>
            <a:pPr lvl="0">
              <a:lnSpc>
                <a:spcPct val="150000"/>
              </a:lnSpc>
            </a:pPr>
            <a:r>
              <a:rPr lang="ja-JP" altLang="en-US" sz="1200" dirty="0">
                <a:solidFill>
                  <a:prstClr val="black"/>
                </a:solidFill>
                <a:latin typeface="+mn-ea"/>
                <a:ea typeface="+mn-ea"/>
              </a:rPr>
              <a:t>ここで着目していただきたい点が二つあります。一つは、職業奉仕が「ロータリーの樹」の「幹」となっていることです。</a:t>
            </a:r>
            <a:endParaRPr lang="en-US" altLang="ja-JP" sz="1200" dirty="0">
              <a:solidFill>
                <a:prstClr val="black"/>
              </a:solidFill>
              <a:latin typeface="+mn-ea"/>
              <a:ea typeface="+mn-ea"/>
            </a:endParaRPr>
          </a:p>
          <a:p>
            <a:pPr lvl="0">
              <a:lnSpc>
                <a:spcPct val="150000"/>
              </a:lnSpc>
            </a:pPr>
            <a:endParaRPr lang="en-US" altLang="ja-JP" sz="1200" dirty="0">
              <a:solidFill>
                <a:prstClr val="black"/>
              </a:solidFill>
              <a:latin typeface="+mn-ea"/>
              <a:ea typeface="+mn-ea"/>
            </a:endParaRPr>
          </a:p>
          <a:p>
            <a:pPr lvl="0">
              <a:lnSpc>
                <a:spcPct val="150000"/>
              </a:lnSpc>
            </a:pPr>
            <a:r>
              <a:rPr lang="ja-JP" altLang="en-US" sz="1200" dirty="0">
                <a:solidFill>
                  <a:prstClr val="black"/>
                </a:solidFill>
                <a:latin typeface="+mn-ea"/>
                <a:ea typeface="+mn-ea"/>
              </a:rPr>
              <a:t>もう一つは、「ロータリーの樹」の「根」の部分に、「四つのテスト」「超我の奉仕」「最もよく奉仕する者、最も多く報いられる」「親睦と奉仕」といった「奉仕の理想」の基本概念が示されていることです。</a:t>
            </a:r>
            <a:endParaRPr lang="en-US" altLang="ja-JP" sz="1200" dirty="0">
              <a:solidFill>
                <a:prstClr val="black"/>
              </a:solidFill>
              <a:latin typeface="+mn-ea"/>
              <a:ea typeface="+mn-ea"/>
            </a:endParaRPr>
          </a:p>
          <a:p>
            <a:pPr lvl="0">
              <a:lnSpc>
                <a:spcPct val="150000"/>
              </a:lnSpc>
            </a:pPr>
            <a:endParaRPr lang="en-US" altLang="ja-JP" sz="1200" dirty="0">
              <a:solidFill>
                <a:prstClr val="black"/>
              </a:solidFill>
              <a:latin typeface="+mn-ea"/>
              <a:ea typeface="+mn-ea"/>
            </a:endParaRPr>
          </a:p>
          <a:p>
            <a:pPr lvl="0">
              <a:lnSpc>
                <a:spcPct val="150000"/>
              </a:lnSpc>
            </a:pPr>
            <a:r>
              <a:rPr lang="ja-JP" altLang="en-US" sz="1200" dirty="0">
                <a:solidFill>
                  <a:prstClr val="black"/>
                </a:solidFill>
                <a:latin typeface="+mn-ea"/>
                <a:ea typeface="+mn-ea"/>
              </a:rPr>
              <a:t>まさに「根」と「幹」、ロータリーの「根幹」が、「奉仕の理想」と「職業奉仕」で構成されているのです。</a:t>
            </a:r>
            <a:endParaRPr lang="en-US" altLang="ja-JP" sz="1200" dirty="0">
              <a:solidFill>
                <a:prstClr val="black"/>
              </a:solidFill>
              <a:latin typeface="+mn-ea"/>
              <a:ea typeface="+mn-ea"/>
            </a:endParaRPr>
          </a:p>
          <a:p>
            <a:pPr lvl="0">
              <a:lnSpc>
                <a:spcPct val="150000"/>
              </a:lnSpc>
            </a:pPr>
            <a:endParaRPr lang="en-US" altLang="ja-JP" sz="1200" dirty="0">
              <a:solidFill>
                <a:prstClr val="black"/>
              </a:solidFill>
              <a:latin typeface="+mn-ea"/>
              <a:ea typeface="+mn-ea"/>
            </a:endParaRPr>
          </a:p>
          <a:p>
            <a:pPr lvl="0">
              <a:lnSpc>
                <a:spcPct val="150000"/>
              </a:lnSpc>
            </a:pPr>
            <a:r>
              <a:rPr lang="ja-JP" altLang="en-US" sz="1200" dirty="0">
                <a:solidFill>
                  <a:prstClr val="black"/>
                </a:solidFill>
                <a:latin typeface="+mn-ea"/>
                <a:ea typeface="+mn-ea"/>
              </a:rPr>
              <a:t>枝が伸びて実った「果実」は、青少年奉仕、社会奉仕、国際奉仕、米山奨学金、ロータリー財団に基づく奉仕となっています。</a:t>
            </a:r>
            <a:r>
              <a:rPr lang="en-US" altLang="ja-JP" sz="1200" kern="100" dirty="0">
                <a:effectLst/>
                <a:latin typeface="+mn-ea"/>
                <a:ea typeface="+mn-ea"/>
                <a:cs typeface="Times New Roman" panose="02020603050405020304" pitchFamily="18" charset="0"/>
              </a:rPr>
              <a:t> </a:t>
            </a:r>
            <a:endParaRPr lang="ja-JP" altLang="ja-JP" sz="1200" kern="100" dirty="0">
              <a:effectLst/>
              <a:latin typeface="+mn-ea"/>
              <a:ea typeface="+mn-ea"/>
              <a:cs typeface="Times New Roman" panose="02020603050405020304" pitchFamily="18" charset="0"/>
            </a:endParaRPr>
          </a:p>
          <a:p>
            <a:pPr>
              <a:lnSpc>
                <a:spcPct val="150000"/>
              </a:lnSpc>
            </a:pPr>
            <a:br>
              <a:rPr lang="en-US" altLang="ja-JP" sz="1800" dirty="0">
                <a:effectLst/>
                <a:latin typeface="游明朝" panose="02020400000000000000" pitchFamily="18" charset="-128"/>
                <a:cs typeface="Times New Roman" panose="02020603050405020304" pitchFamily="18" charset="0"/>
              </a:rPr>
            </a:br>
            <a:endParaRPr kumimoji="1" lang="ja-JP" altLang="en-US" dirty="0"/>
          </a:p>
        </p:txBody>
      </p:sp>
      <p:sp>
        <p:nvSpPr>
          <p:cNvPr id="4" name="スライド番号プレースホルダー 3">
            <a:extLst>
              <a:ext uri="{FF2B5EF4-FFF2-40B4-BE49-F238E27FC236}">
                <a16:creationId xmlns:a16="http://schemas.microsoft.com/office/drawing/2014/main" id="{EE2E5B1F-1496-ED3F-91A9-52D3C8F05FA5}"/>
              </a:ext>
            </a:extLst>
          </p:cNvPr>
          <p:cNvSpPr txBox="1">
            <a:spLocks/>
          </p:cNvSpPr>
          <p:nvPr/>
        </p:nvSpPr>
        <p:spPr>
          <a:xfrm>
            <a:off x="3850442" y="9428584"/>
            <a:ext cx="2945660" cy="4980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823540-6895-416D-BA35-B04F883E7A67}" type="slidenum">
              <a:rPr kumimoji="1" lang="ja-JP" altLang="en-US" smtClean="0"/>
              <a:pPr algn="r"/>
              <a:t>13</a:t>
            </a:fld>
            <a:endParaRPr kumimoji="1" lang="ja-JP" altLang="en-US" dirty="0"/>
          </a:p>
        </p:txBody>
      </p:sp>
    </p:spTree>
    <p:extLst>
      <p:ext uri="{BB962C8B-B14F-4D97-AF65-F5344CB8AC3E}">
        <p14:creationId xmlns:p14="http://schemas.microsoft.com/office/powerpoint/2010/main" val="1742869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22413" y="161925"/>
            <a:ext cx="3752850" cy="2111375"/>
          </a:xfrm>
        </p:spPr>
      </p:sp>
      <p:sp>
        <p:nvSpPr>
          <p:cNvPr id="3" name="ノート プレースホルダー 2"/>
          <p:cNvSpPr>
            <a:spLocks noGrp="1"/>
          </p:cNvSpPr>
          <p:nvPr>
            <p:ph type="body" idx="1"/>
          </p:nvPr>
        </p:nvSpPr>
        <p:spPr>
          <a:xfrm>
            <a:off x="127000" y="2463801"/>
            <a:ext cx="6592902" cy="7327900"/>
          </a:xfrm>
        </p:spPr>
        <p:txBody>
          <a:bodyPr/>
          <a:lstStyle/>
          <a:p>
            <a:pPr indent="149225" algn="just">
              <a:lnSpc>
                <a:spcPct val="250000"/>
              </a:lnSpc>
            </a:pPr>
            <a:r>
              <a:rPr lang="en-US" altLang="ja-JP" sz="1200" kern="100" dirty="0">
                <a:effectLst/>
                <a:latin typeface="+mn-ea"/>
                <a:ea typeface="+mn-ea"/>
                <a:cs typeface="Times New Roman" panose="02020603050405020304" pitchFamily="18" charset="0"/>
              </a:rPr>
              <a:t>2016</a:t>
            </a:r>
            <a:r>
              <a:rPr lang="ja-JP" altLang="ja-JP" sz="1200" kern="100" dirty="0">
                <a:effectLst/>
                <a:latin typeface="+mn-ea"/>
                <a:ea typeface="+mn-ea"/>
                <a:cs typeface="Times New Roman" panose="02020603050405020304" pitchFamily="18" charset="0"/>
              </a:rPr>
              <a:t>年の規定審議会で、「奉仕の第二部門を改正する件」が採択されました。</a:t>
            </a:r>
            <a:endParaRPr lang="en-US" altLang="ja-JP" sz="1200" kern="100" dirty="0">
              <a:effectLst/>
              <a:latin typeface="+mn-ea"/>
              <a:ea typeface="+mn-ea"/>
              <a:cs typeface="Times New Roman" panose="02020603050405020304" pitchFamily="18" charset="0"/>
            </a:endParaRPr>
          </a:p>
          <a:p>
            <a:pPr indent="149225" algn="just">
              <a:lnSpc>
                <a:spcPct val="250000"/>
              </a:lnSpc>
            </a:pPr>
            <a:r>
              <a:rPr lang="ja-JP" altLang="ja-JP" sz="1200" kern="100" dirty="0">
                <a:effectLst/>
                <a:latin typeface="+mn-ea"/>
                <a:ea typeface="+mn-ea"/>
                <a:cs typeface="Times New Roman" panose="02020603050405020304" pitchFamily="18" charset="0"/>
              </a:rPr>
              <a:t>職業奉仕部門においては、「自己の職業上の手腕を、社会の問題やニーズに役立てるため、クラブが開発したプロジェクトに応えることが含まれる」という決議が採択されました。</a:t>
            </a:r>
            <a:endParaRPr lang="en-US" altLang="ja-JP" sz="1200" kern="100" dirty="0">
              <a:effectLst/>
              <a:latin typeface="+mn-ea"/>
              <a:ea typeface="+mn-ea"/>
              <a:cs typeface="Times New Roman" panose="02020603050405020304" pitchFamily="18" charset="0"/>
            </a:endParaRPr>
          </a:p>
          <a:p>
            <a:pPr indent="149225" algn="just">
              <a:lnSpc>
                <a:spcPct val="250000"/>
              </a:lnSpc>
            </a:pPr>
            <a:endParaRPr lang="ja-JP" altLang="ja-JP" sz="1200" kern="100" dirty="0">
              <a:effectLst/>
              <a:latin typeface="+mn-ea"/>
              <a:ea typeface="+mn-ea"/>
              <a:cs typeface="Times New Roman" panose="02020603050405020304" pitchFamily="18" charset="0"/>
            </a:endParaRPr>
          </a:p>
          <a:p>
            <a:pPr indent="152400" algn="just">
              <a:lnSpc>
                <a:spcPct val="250000"/>
              </a:lnSpc>
            </a:pPr>
            <a:r>
              <a:rPr lang="ja-JP" altLang="en-US" sz="1200" kern="100" dirty="0">
                <a:effectLst/>
                <a:latin typeface="+mn-ea"/>
                <a:ea typeface="+mn-ea"/>
                <a:cs typeface="Times New Roman" panose="02020603050405020304" pitchFamily="18" charset="0"/>
              </a:rPr>
              <a:t>最後になりますが、</a:t>
            </a:r>
            <a:r>
              <a:rPr lang="en-US" altLang="ja-JP" sz="1200" kern="100" dirty="0">
                <a:effectLst/>
                <a:latin typeface="+mn-ea"/>
                <a:ea typeface="+mn-ea"/>
                <a:cs typeface="Times New Roman" panose="02020603050405020304" pitchFamily="18" charset="0"/>
              </a:rPr>
              <a:t>1970</a:t>
            </a:r>
            <a:r>
              <a:rPr lang="ja-JP" altLang="en-US" sz="1200" kern="100" dirty="0">
                <a:effectLst/>
                <a:latin typeface="+mn-ea"/>
                <a:ea typeface="+mn-ea"/>
                <a:cs typeface="Times New Roman" panose="02020603050405020304" pitchFamily="18" charset="0"/>
              </a:rPr>
              <a:t>年松下電器創業者である松下幸之助さんが次のように、言葉を残しております。</a:t>
            </a:r>
            <a:endParaRPr lang="en-US" altLang="ja-JP" sz="1200" kern="100" dirty="0">
              <a:effectLst/>
              <a:latin typeface="+mn-ea"/>
              <a:ea typeface="+mn-ea"/>
              <a:cs typeface="Times New Roman" panose="02020603050405020304" pitchFamily="18" charset="0"/>
            </a:endParaRPr>
          </a:p>
          <a:p>
            <a:pPr indent="152400" algn="just">
              <a:lnSpc>
                <a:spcPct val="250000"/>
              </a:lnSpc>
            </a:pPr>
            <a:r>
              <a:rPr lang="en-US" altLang="ja-JP" sz="1200" b="1" kern="100" dirty="0">
                <a:latin typeface="+mn-ea"/>
                <a:cs typeface="Times New Roman" panose="02020603050405020304" pitchFamily="18" charset="0"/>
              </a:rPr>
              <a:t>『</a:t>
            </a:r>
            <a:r>
              <a:rPr lang="ja-JP" altLang="en-US" sz="1200" b="1" kern="100" dirty="0">
                <a:latin typeface="+mn-ea"/>
                <a:cs typeface="Times New Roman" panose="02020603050405020304" pitchFamily="18" charset="0"/>
              </a:rPr>
              <a:t>自分の職業は社会にやらせてもらっているのだ。言いかえれば、社会に奉仕貢献することによってのみ存在しうるのであり、そうでなければ、この仕事は全く存在価値が無いのだ、</a:t>
            </a:r>
            <a:endParaRPr lang="en-US" altLang="ja-JP" sz="1200" b="1" kern="100" dirty="0">
              <a:latin typeface="+mn-ea"/>
              <a:cs typeface="Times New Roman" panose="02020603050405020304" pitchFamily="18" charset="0"/>
            </a:endParaRPr>
          </a:p>
          <a:p>
            <a:pPr indent="152400" algn="just">
              <a:lnSpc>
                <a:spcPct val="250000"/>
              </a:lnSpc>
            </a:pPr>
            <a:r>
              <a:rPr lang="ja-JP" altLang="en-US" sz="1200" b="1" kern="100" dirty="0">
                <a:latin typeface="+mn-ea"/>
                <a:cs typeface="Times New Roman" panose="02020603050405020304" pitchFamily="18" charset="0"/>
              </a:rPr>
              <a:t>という認識をしっかりと持たなくてはならない</a:t>
            </a:r>
            <a:r>
              <a:rPr lang="en-US" altLang="ja-JP" sz="1200" b="1" kern="100" dirty="0">
                <a:latin typeface="+mn-ea"/>
                <a:cs typeface="Times New Roman" panose="02020603050405020304" pitchFamily="18" charset="0"/>
              </a:rPr>
              <a:t>』</a:t>
            </a:r>
          </a:p>
          <a:p>
            <a:pPr indent="152400" algn="just">
              <a:lnSpc>
                <a:spcPct val="250000"/>
              </a:lnSpc>
            </a:pPr>
            <a:endParaRPr lang="en-US" altLang="ja-JP" sz="1200" b="1" kern="100" dirty="0">
              <a:latin typeface="+mn-ea"/>
              <a:cs typeface="Times New Roman" panose="02020603050405020304" pitchFamily="18" charset="0"/>
            </a:endParaRPr>
          </a:p>
          <a:p>
            <a:pPr indent="152400" algn="just">
              <a:lnSpc>
                <a:spcPct val="250000"/>
              </a:lnSpc>
            </a:pPr>
            <a:r>
              <a:rPr lang="ja-JP" altLang="en-US" sz="1200" kern="100" dirty="0">
                <a:latin typeface="+mn-ea"/>
                <a:cs typeface="Times New Roman" panose="02020603050405020304" pitchFamily="18" charset="0"/>
              </a:rPr>
              <a:t>このことをお伝えし、本日の卓話を終えさせていただきます。</a:t>
            </a:r>
            <a:endParaRPr lang="en-US" altLang="ja-JP" sz="1200" kern="100" dirty="0">
              <a:latin typeface="+mn-ea"/>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38E316D1-912E-B065-6160-0445FE70F5C6}"/>
              </a:ext>
            </a:extLst>
          </p:cNvPr>
          <p:cNvSpPr txBox="1">
            <a:spLocks/>
          </p:cNvSpPr>
          <p:nvPr/>
        </p:nvSpPr>
        <p:spPr>
          <a:xfrm>
            <a:off x="3850442" y="9428584"/>
            <a:ext cx="2945660" cy="4980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823540-6895-416D-BA35-B04F883E7A67}" type="slidenum">
              <a:rPr kumimoji="1" lang="ja-JP" altLang="en-US" smtClean="0"/>
              <a:pPr algn="r"/>
              <a:t>14</a:t>
            </a:fld>
            <a:endParaRPr kumimoji="1" lang="ja-JP" altLang="en-US" dirty="0"/>
          </a:p>
        </p:txBody>
      </p:sp>
    </p:spTree>
    <p:extLst>
      <p:ext uri="{BB962C8B-B14F-4D97-AF65-F5344CB8AC3E}">
        <p14:creationId xmlns:p14="http://schemas.microsoft.com/office/powerpoint/2010/main" val="2320989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76388" y="134938"/>
            <a:ext cx="3644900" cy="2049462"/>
          </a:xfrm>
        </p:spPr>
      </p:sp>
      <p:sp>
        <p:nvSpPr>
          <p:cNvPr id="3" name="ノート プレースホルダー 2"/>
          <p:cNvSpPr>
            <a:spLocks noGrp="1"/>
          </p:cNvSpPr>
          <p:nvPr>
            <p:ph type="body" idx="1"/>
          </p:nvPr>
        </p:nvSpPr>
        <p:spPr>
          <a:xfrm>
            <a:off x="203200" y="2286001"/>
            <a:ext cx="6362700" cy="7505700"/>
          </a:xfrm>
        </p:spPr>
        <p:txBody>
          <a:bodyPr/>
          <a:lstStyle/>
          <a:p>
            <a:endParaRPr kumimoji="1" lang="ja-JP" altLang="en-US" dirty="0"/>
          </a:p>
        </p:txBody>
      </p:sp>
      <p:sp>
        <p:nvSpPr>
          <p:cNvPr id="5" name="スライド番号プレースホルダー 3">
            <a:extLst>
              <a:ext uri="{FF2B5EF4-FFF2-40B4-BE49-F238E27FC236}">
                <a16:creationId xmlns:a16="http://schemas.microsoft.com/office/drawing/2014/main" id="{9E3B0BCA-6C7A-B491-7830-308CD2326A97}"/>
              </a:ext>
            </a:extLst>
          </p:cNvPr>
          <p:cNvSpPr txBox="1">
            <a:spLocks/>
          </p:cNvSpPr>
          <p:nvPr/>
        </p:nvSpPr>
        <p:spPr>
          <a:xfrm>
            <a:off x="3863142" y="9517484"/>
            <a:ext cx="2945660" cy="4980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823540-6895-416D-BA35-B04F883E7A67}" type="slidenum">
              <a:rPr kumimoji="1" lang="ja-JP" altLang="en-US" smtClean="0"/>
              <a:pPr algn="r"/>
              <a:t>15</a:t>
            </a:fld>
            <a:endParaRPr kumimoji="1" lang="ja-JP" altLang="en-US" dirty="0"/>
          </a:p>
        </p:txBody>
      </p:sp>
    </p:spTree>
    <p:extLst>
      <p:ext uri="{BB962C8B-B14F-4D97-AF65-F5344CB8AC3E}">
        <p14:creationId xmlns:p14="http://schemas.microsoft.com/office/powerpoint/2010/main" val="63580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75" y="60325"/>
            <a:ext cx="4225925" cy="2378075"/>
          </a:xfrm>
        </p:spPr>
      </p:sp>
      <p:sp>
        <p:nvSpPr>
          <p:cNvPr id="3" name="ノート プレースホルダー 2"/>
          <p:cNvSpPr>
            <a:spLocks noGrp="1"/>
          </p:cNvSpPr>
          <p:nvPr>
            <p:ph type="body" idx="1"/>
          </p:nvPr>
        </p:nvSpPr>
        <p:spPr>
          <a:xfrm>
            <a:off x="76200" y="2641599"/>
            <a:ext cx="6592902" cy="7150101"/>
          </a:xfrm>
        </p:spPr>
        <p:txBody>
          <a:bodyPr/>
          <a:lstStyle/>
          <a:p>
            <a:pPr>
              <a:lnSpc>
                <a:spcPct val="250000"/>
              </a:lnSpc>
            </a:pPr>
            <a:r>
              <a:rPr kumimoji="1" lang="ja-JP" altLang="en-US" dirty="0"/>
              <a:t>職業奉仕の歴史は、ロータリークラブの歴史と重なる部分が多いですが、</a:t>
            </a:r>
            <a:endParaRPr kumimoji="1" lang="en-US" altLang="ja-JP" dirty="0"/>
          </a:p>
          <a:p>
            <a:pPr>
              <a:lnSpc>
                <a:spcPct val="250000"/>
              </a:lnSpc>
            </a:pPr>
            <a:r>
              <a:rPr kumimoji="1" lang="ja-JP" altLang="en-US" dirty="0"/>
              <a:t>重要項目と人物を中心にこれを年表式に表してみました。</a:t>
            </a:r>
            <a:endParaRPr kumimoji="1" lang="en-US" altLang="ja-JP" dirty="0"/>
          </a:p>
          <a:p>
            <a:pPr>
              <a:lnSpc>
                <a:spcPct val="250000"/>
              </a:lnSpc>
            </a:pPr>
            <a:r>
              <a:rPr kumimoji="1" lang="ja-JP" altLang="en-US" dirty="0"/>
              <a:t>創立期の</a:t>
            </a:r>
            <a:r>
              <a:rPr kumimoji="1" lang="en-US" altLang="ja-JP" dirty="0"/>
              <a:t>5</a:t>
            </a:r>
            <a:r>
              <a:rPr kumimoji="1" lang="ja-JP" altLang="en-US" dirty="0"/>
              <a:t>年　</a:t>
            </a:r>
            <a:r>
              <a:rPr kumimoji="1" lang="en-US" altLang="ja-JP" dirty="0"/>
              <a:t>…</a:t>
            </a:r>
            <a:r>
              <a:rPr kumimoji="1" lang="ja-JP" altLang="en-US" dirty="0"/>
              <a:t>　日本では、明治時代</a:t>
            </a:r>
            <a:endParaRPr kumimoji="1" lang="en-US" altLang="ja-JP" dirty="0"/>
          </a:p>
          <a:p>
            <a:pPr>
              <a:lnSpc>
                <a:spcPct val="250000"/>
              </a:lnSpc>
            </a:pPr>
            <a:r>
              <a:rPr kumimoji="1" lang="ja-JP" altLang="en-US" dirty="0"/>
              <a:t>展開期（てんかいき）の</a:t>
            </a:r>
            <a:r>
              <a:rPr kumimoji="1" lang="en-US" altLang="ja-JP" dirty="0"/>
              <a:t>10</a:t>
            </a:r>
            <a:r>
              <a:rPr kumimoji="1" lang="ja-JP" altLang="en-US" dirty="0"/>
              <a:t>年　</a:t>
            </a:r>
            <a:r>
              <a:rPr kumimoji="1" lang="en-US" altLang="ja-JP" dirty="0"/>
              <a:t>…</a:t>
            </a:r>
            <a:r>
              <a:rPr kumimoji="1" lang="ja-JP" altLang="en-US" dirty="0"/>
              <a:t>　日本では、大正時代</a:t>
            </a:r>
            <a:endParaRPr kumimoji="1" lang="en-US" altLang="ja-JP" dirty="0"/>
          </a:p>
          <a:p>
            <a:pPr>
              <a:lnSpc>
                <a:spcPct val="250000"/>
              </a:lnSpc>
            </a:pPr>
            <a:r>
              <a:rPr kumimoji="1" lang="ja-JP" altLang="en-US" dirty="0"/>
              <a:t>やや混乱した成長期の</a:t>
            </a:r>
            <a:r>
              <a:rPr kumimoji="1" lang="en-US" altLang="ja-JP" dirty="0"/>
              <a:t>15</a:t>
            </a:r>
            <a:r>
              <a:rPr kumimoji="1" lang="ja-JP" altLang="en-US" dirty="0"/>
              <a:t>年　</a:t>
            </a:r>
            <a:r>
              <a:rPr kumimoji="1" lang="en-US" altLang="ja-JP" dirty="0"/>
              <a:t>…</a:t>
            </a:r>
            <a:r>
              <a:rPr kumimoji="1" lang="ja-JP" altLang="en-US" dirty="0"/>
              <a:t>　日本では、</a:t>
            </a:r>
            <a:r>
              <a:rPr kumimoji="1" lang="en-US" altLang="ja-JP" dirty="0"/>
              <a:t>1935</a:t>
            </a:r>
            <a:r>
              <a:rPr kumimoji="1" lang="ja-JP" altLang="en-US" dirty="0"/>
              <a:t>年日中戦争、</a:t>
            </a:r>
            <a:r>
              <a:rPr kumimoji="1" lang="en-US" altLang="ja-JP" dirty="0"/>
              <a:t>1939</a:t>
            </a:r>
            <a:r>
              <a:rPr kumimoji="1" lang="ja-JP" altLang="en-US" dirty="0"/>
              <a:t>年第二次世界大戦、</a:t>
            </a:r>
            <a:r>
              <a:rPr kumimoji="1" lang="en-US" altLang="ja-JP" dirty="0"/>
              <a:t>1945</a:t>
            </a:r>
            <a:r>
              <a:rPr kumimoji="1" lang="ja-JP" altLang="en-US" dirty="0"/>
              <a:t>年終戦</a:t>
            </a:r>
            <a:endParaRPr kumimoji="1" lang="en-US" altLang="ja-JP" dirty="0"/>
          </a:p>
          <a:p>
            <a:pPr>
              <a:lnSpc>
                <a:spcPct val="250000"/>
              </a:lnSpc>
            </a:pPr>
            <a:r>
              <a:rPr kumimoji="1" lang="ja-JP" altLang="en-US" dirty="0"/>
              <a:t>そして、</a:t>
            </a:r>
            <a:r>
              <a:rPr kumimoji="1" lang="en-US" altLang="ja-JP" dirty="0"/>
              <a:t>4</a:t>
            </a:r>
            <a:r>
              <a:rPr kumimoji="1" lang="ja-JP" altLang="en-US" dirty="0"/>
              <a:t>つのテストの誕生以降の約</a:t>
            </a:r>
            <a:r>
              <a:rPr kumimoji="1" lang="en-US" altLang="ja-JP" dirty="0"/>
              <a:t>20</a:t>
            </a:r>
            <a:r>
              <a:rPr kumimoji="1" lang="ja-JP" altLang="en-US" dirty="0"/>
              <a:t>年間</a:t>
            </a:r>
            <a:endParaRPr kumimoji="1" lang="en-US" altLang="ja-JP" dirty="0"/>
          </a:p>
          <a:p>
            <a:pPr>
              <a:lnSpc>
                <a:spcPct val="250000"/>
              </a:lnSpc>
            </a:pPr>
            <a:r>
              <a:rPr kumimoji="1" lang="ja-JP" altLang="en-US" dirty="0"/>
              <a:t>最後にここ約</a:t>
            </a:r>
            <a:r>
              <a:rPr kumimoji="1" lang="en-US" altLang="ja-JP" dirty="0"/>
              <a:t>30</a:t>
            </a:r>
            <a:r>
              <a:rPr kumimoji="1" lang="ja-JP" altLang="en-US" dirty="0"/>
              <a:t>年の近年です。</a:t>
            </a:r>
            <a:endParaRPr kumimoji="1" lang="en-US" altLang="ja-JP" dirty="0"/>
          </a:p>
          <a:p>
            <a:pPr>
              <a:lnSpc>
                <a:spcPct val="250000"/>
              </a:lnSpc>
            </a:pPr>
            <a:r>
              <a:rPr kumimoji="1" lang="ja-JP" altLang="en-US" dirty="0"/>
              <a:t>それぞれについて、簡単に説明しながら、順にみていきたいと思います。</a:t>
            </a:r>
            <a:endParaRPr kumimoji="1" lang="en-US" altLang="ja-JP" dirty="0"/>
          </a:p>
        </p:txBody>
      </p:sp>
      <p:sp>
        <p:nvSpPr>
          <p:cNvPr id="4" name="スライド番号プレースホルダー 3">
            <a:extLst>
              <a:ext uri="{FF2B5EF4-FFF2-40B4-BE49-F238E27FC236}">
                <a16:creationId xmlns:a16="http://schemas.microsoft.com/office/drawing/2014/main" id="{7B93A229-F3AA-5DA4-CD40-170D6C4E9325}"/>
              </a:ext>
            </a:extLst>
          </p:cNvPr>
          <p:cNvSpPr txBox="1">
            <a:spLocks/>
          </p:cNvSpPr>
          <p:nvPr/>
        </p:nvSpPr>
        <p:spPr>
          <a:xfrm>
            <a:off x="3850442" y="9428584"/>
            <a:ext cx="2945660" cy="4980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823540-6895-416D-BA35-B04F883E7A67}" type="slidenum">
              <a:rPr kumimoji="1" lang="ja-JP" altLang="en-US" smtClean="0"/>
              <a:pPr algn="r"/>
              <a:t>2</a:t>
            </a:fld>
            <a:endParaRPr kumimoji="1" lang="ja-JP" altLang="en-US" dirty="0"/>
          </a:p>
        </p:txBody>
      </p:sp>
    </p:spTree>
    <p:extLst>
      <p:ext uri="{BB962C8B-B14F-4D97-AF65-F5344CB8AC3E}">
        <p14:creationId xmlns:p14="http://schemas.microsoft.com/office/powerpoint/2010/main" val="382431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9225" y="134938"/>
            <a:ext cx="3959225" cy="2227262"/>
          </a:xfrm>
        </p:spPr>
      </p:sp>
      <p:sp>
        <p:nvSpPr>
          <p:cNvPr id="3" name="ノート プレースホルダー 2"/>
          <p:cNvSpPr>
            <a:spLocks noGrp="1"/>
          </p:cNvSpPr>
          <p:nvPr>
            <p:ph type="body" idx="1"/>
          </p:nvPr>
        </p:nvSpPr>
        <p:spPr>
          <a:xfrm>
            <a:off x="203200" y="2603501"/>
            <a:ext cx="6362700" cy="7188200"/>
          </a:xfrm>
        </p:spPr>
        <p:txBody>
          <a:bodyPr/>
          <a:lstStyle/>
          <a:p>
            <a:pPr>
              <a:lnSpc>
                <a:spcPct val="150000"/>
              </a:lnSpc>
            </a:pPr>
            <a:r>
              <a:rPr lang="ja-JP" altLang="en-US" dirty="0"/>
              <a:t>「親睦」と「奉仕」</a:t>
            </a:r>
            <a:endParaRPr lang="en-US" altLang="ja-JP" dirty="0"/>
          </a:p>
          <a:p>
            <a:pPr>
              <a:lnSpc>
                <a:spcPct val="150000"/>
              </a:lnSpc>
            </a:pPr>
            <a:endParaRPr kumimoji="1" lang="en-US" altLang="ja-JP" sz="1100" dirty="0"/>
          </a:p>
          <a:p>
            <a:pPr>
              <a:lnSpc>
                <a:spcPct val="150000"/>
              </a:lnSpc>
            </a:pPr>
            <a:r>
              <a:rPr kumimoji="1" lang="ja-JP" altLang="en-US" sz="1100" dirty="0"/>
              <a:t>皆さんもご存知の通り、ロータリークラブは</a:t>
            </a:r>
            <a:r>
              <a:rPr kumimoji="1" lang="en-US" altLang="ja-JP" sz="1100" dirty="0"/>
              <a:t>1905</a:t>
            </a:r>
            <a:r>
              <a:rPr kumimoji="1" lang="ja-JP" altLang="en-US" sz="1100" dirty="0"/>
              <a:t>年、シカゴの青年弁護士　ポールハリスが、</a:t>
            </a:r>
            <a:endParaRPr kumimoji="1" lang="en-US" altLang="ja-JP" sz="1100" dirty="0"/>
          </a:p>
          <a:p>
            <a:pPr>
              <a:lnSpc>
                <a:spcPct val="150000"/>
              </a:lnSpc>
            </a:pPr>
            <a:endParaRPr kumimoji="1" lang="en-US" altLang="ja-JP" sz="1100" dirty="0"/>
          </a:p>
          <a:p>
            <a:pPr>
              <a:lnSpc>
                <a:spcPct val="150000"/>
              </a:lnSpc>
            </a:pPr>
            <a:r>
              <a:rPr kumimoji="1" lang="ja-JP" altLang="en-US" sz="1100" dirty="0"/>
              <a:t>「友情とビジネスを混ぜ合わせたら友情もビジネスも増えるのではないか」　</a:t>
            </a:r>
            <a:endParaRPr kumimoji="1" lang="en-US" altLang="ja-JP" sz="1100" dirty="0"/>
          </a:p>
          <a:p>
            <a:pPr>
              <a:lnSpc>
                <a:spcPct val="150000"/>
              </a:lnSpc>
            </a:pPr>
            <a:endParaRPr kumimoji="1" lang="en-US" altLang="ja-JP" sz="1100" dirty="0"/>
          </a:p>
          <a:p>
            <a:pPr>
              <a:lnSpc>
                <a:spcPct val="150000"/>
              </a:lnSpc>
            </a:pPr>
            <a:r>
              <a:rPr kumimoji="1" lang="ja-JP" altLang="en-US" sz="1100" dirty="0"/>
              <a:t>というアイデアをもとにして、</a:t>
            </a:r>
            <a:r>
              <a:rPr kumimoji="1" lang="en-US" altLang="ja-JP" sz="1100" dirty="0"/>
              <a:t>3</a:t>
            </a:r>
            <a:r>
              <a:rPr kumimoji="1" lang="ja-JP" altLang="en-US" sz="1100" dirty="0"/>
              <a:t>人の友情と語り合って発足させたと言われています。</a:t>
            </a:r>
            <a:endParaRPr kumimoji="1" lang="en-US" altLang="ja-JP" sz="1100" dirty="0"/>
          </a:p>
          <a:p>
            <a:pPr>
              <a:lnSpc>
                <a:spcPct val="150000"/>
              </a:lnSpc>
            </a:pPr>
            <a:endParaRPr kumimoji="1" lang="en-US" altLang="ja-JP" sz="1100" dirty="0"/>
          </a:p>
          <a:p>
            <a:pPr>
              <a:lnSpc>
                <a:spcPct val="150000"/>
              </a:lnSpc>
            </a:pPr>
            <a:endParaRPr kumimoji="1" lang="en-US" altLang="ja-JP" sz="1100" dirty="0"/>
          </a:p>
          <a:p>
            <a:pPr>
              <a:lnSpc>
                <a:spcPct val="150000"/>
              </a:lnSpc>
            </a:pPr>
            <a:r>
              <a:rPr kumimoji="1" lang="ja-JP" altLang="en-US" sz="1100" dirty="0"/>
              <a:t>当初会員を一業種一人に制限し、これがロータリーの職業分類制度の始まりと言われています。</a:t>
            </a:r>
            <a:endParaRPr kumimoji="1" lang="en-US" altLang="ja-JP" sz="1100" dirty="0"/>
          </a:p>
          <a:p>
            <a:pPr>
              <a:lnSpc>
                <a:spcPct val="150000"/>
              </a:lnSpc>
            </a:pPr>
            <a:endParaRPr kumimoji="1" lang="en-US" altLang="ja-JP" sz="1100" dirty="0"/>
          </a:p>
          <a:p>
            <a:pPr>
              <a:lnSpc>
                <a:spcPct val="150000"/>
              </a:lnSpc>
            </a:pPr>
            <a:endParaRPr kumimoji="1" lang="en-US" altLang="ja-JP" sz="1100" dirty="0"/>
          </a:p>
          <a:p>
            <a:pPr>
              <a:lnSpc>
                <a:spcPct val="150000"/>
              </a:lnSpc>
            </a:pPr>
            <a:r>
              <a:rPr kumimoji="1" lang="ja-JP" altLang="en-US" sz="1100" dirty="0"/>
              <a:t>この職業分類制度によって会員は２つの責務を負うことになります。</a:t>
            </a:r>
            <a:endParaRPr kumimoji="1" lang="en-US" altLang="ja-JP" sz="1100" dirty="0"/>
          </a:p>
          <a:p>
            <a:pPr>
              <a:lnSpc>
                <a:spcPct val="150000"/>
              </a:lnSpc>
            </a:pPr>
            <a:endParaRPr kumimoji="1" lang="en-US" altLang="ja-JP" sz="1100" dirty="0"/>
          </a:p>
          <a:p>
            <a:pPr>
              <a:lnSpc>
                <a:spcPct val="150000"/>
              </a:lnSpc>
            </a:pPr>
            <a:r>
              <a:rPr kumimoji="1" lang="en-US" altLang="ja-JP" sz="1100" dirty="0"/>
              <a:t>1</a:t>
            </a:r>
            <a:r>
              <a:rPr kumimoji="1" lang="ja-JP" altLang="en-US" sz="1100" dirty="0"/>
              <a:t>つ目は、「クラブに対しては自己の職業の代表者という責務」、</a:t>
            </a:r>
            <a:endParaRPr kumimoji="1" lang="en-US" altLang="ja-JP" sz="1100" dirty="0"/>
          </a:p>
          <a:p>
            <a:pPr>
              <a:lnSpc>
                <a:spcPct val="150000"/>
              </a:lnSpc>
            </a:pPr>
            <a:endParaRPr kumimoji="1" lang="en-US" altLang="ja-JP" sz="1100" dirty="0"/>
          </a:p>
          <a:p>
            <a:pPr>
              <a:lnSpc>
                <a:spcPct val="150000"/>
              </a:lnSpc>
            </a:pPr>
            <a:r>
              <a:rPr kumimoji="1" lang="ja-JP" altLang="en-US" sz="1100" dirty="0"/>
              <a:t>もうひとつは、「ロータリアン以外の人に対しては日常の仕事を通してロータリー精神を普及する責務」です。</a:t>
            </a:r>
            <a:endParaRPr kumimoji="1" lang="en-US" altLang="ja-JP" sz="1100" dirty="0"/>
          </a:p>
          <a:p>
            <a:pPr>
              <a:lnSpc>
                <a:spcPct val="150000"/>
              </a:lnSpc>
            </a:pPr>
            <a:endParaRPr kumimoji="1" lang="en-US" altLang="ja-JP" sz="1100" dirty="0"/>
          </a:p>
          <a:p>
            <a:pPr>
              <a:lnSpc>
                <a:spcPct val="150000"/>
              </a:lnSpc>
            </a:pPr>
            <a:r>
              <a:rPr kumimoji="1" lang="ja-JP" altLang="en-US" sz="1100" dirty="0"/>
              <a:t>この</a:t>
            </a:r>
            <a:r>
              <a:rPr kumimoji="1" lang="en-US" altLang="ja-JP" sz="1100" dirty="0"/>
              <a:t>2</a:t>
            </a:r>
            <a:r>
              <a:rPr kumimoji="1" lang="ja-JP" altLang="en-US" sz="1100" dirty="0"/>
              <a:t>つの責務が職業奉仕の基礎となっています。</a:t>
            </a:r>
            <a:endParaRPr kumimoji="1" lang="en-US" altLang="ja-JP" sz="1100" dirty="0"/>
          </a:p>
          <a:p>
            <a:pPr>
              <a:lnSpc>
                <a:spcPct val="150000"/>
              </a:lnSpc>
            </a:pPr>
            <a:endParaRPr kumimoji="1" lang="en-US" altLang="ja-JP" sz="1100" dirty="0"/>
          </a:p>
          <a:p>
            <a:pPr>
              <a:lnSpc>
                <a:spcPct val="150000"/>
              </a:lnSpc>
            </a:pPr>
            <a:r>
              <a:rPr kumimoji="1" lang="ja-JP" altLang="en-US" sz="1100" dirty="0"/>
              <a:t>創立時は、「親睦」団体だったのですが、やがて「奉仕」も行うクラブに変わっていきます。</a:t>
            </a:r>
            <a:endParaRPr kumimoji="1" lang="en-US" altLang="ja-JP" sz="1100" dirty="0"/>
          </a:p>
          <a:p>
            <a:pPr>
              <a:lnSpc>
                <a:spcPct val="150000"/>
              </a:lnSpc>
            </a:pPr>
            <a:endParaRPr kumimoji="1" lang="en-US" altLang="ja-JP" sz="1100" dirty="0"/>
          </a:p>
          <a:p>
            <a:pPr>
              <a:lnSpc>
                <a:spcPct val="150000"/>
              </a:lnSpc>
            </a:pPr>
            <a:r>
              <a:rPr kumimoji="1" lang="ja-JP" altLang="en-US" sz="1100" dirty="0"/>
              <a:t>そのきっかけが</a:t>
            </a:r>
            <a:r>
              <a:rPr kumimoji="1" lang="en-US" altLang="ja-JP" sz="1100" dirty="0"/>
              <a:t>1906</a:t>
            </a:r>
            <a:r>
              <a:rPr kumimoji="1" lang="ja-JP" altLang="en-US" sz="1100" dirty="0"/>
              <a:t>年に入会した ドナルドカーター です。</a:t>
            </a:r>
            <a:endParaRPr kumimoji="1" lang="en-US" altLang="ja-JP" sz="1100" dirty="0"/>
          </a:p>
          <a:p>
            <a:pPr>
              <a:lnSpc>
                <a:spcPct val="150000"/>
              </a:lnSpc>
            </a:pPr>
            <a:endParaRPr kumimoji="1" lang="en-US" altLang="ja-JP" sz="1100" dirty="0"/>
          </a:p>
          <a:p>
            <a:pPr>
              <a:lnSpc>
                <a:spcPct val="150000"/>
              </a:lnSpc>
            </a:pPr>
            <a:r>
              <a:rPr kumimoji="1" lang="ja-JP" altLang="en-US" sz="1100" dirty="0"/>
              <a:t>入会にあたり、「奉仕」の考え方を持ち込み、クラブ定款を改正し、「親睦」と「奉仕」が融合したクラブとなりました。</a:t>
            </a:r>
            <a:endParaRPr kumimoji="1" lang="en-US" altLang="ja-JP" sz="1100" dirty="0"/>
          </a:p>
        </p:txBody>
      </p:sp>
      <p:sp>
        <p:nvSpPr>
          <p:cNvPr id="4" name="スライド番号プレースホルダー 3">
            <a:extLst>
              <a:ext uri="{FF2B5EF4-FFF2-40B4-BE49-F238E27FC236}">
                <a16:creationId xmlns:a16="http://schemas.microsoft.com/office/drawing/2014/main" id="{EE6187F2-8226-87E1-1A3E-8BDD1CB2CA3F}"/>
              </a:ext>
            </a:extLst>
          </p:cNvPr>
          <p:cNvSpPr txBox="1">
            <a:spLocks/>
          </p:cNvSpPr>
          <p:nvPr/>
        </p:nvSpPr>
        <p:spPr>
          <a:xfrm>
            <a:off x="3850442" y="9428584"/>
            <a:ext cx="2945660" cy="4980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823540-6895-416D-BA35-B04F883E7A67}" type="slidenum">
              <a:rPr kumimoji="1" lang="ja-JP" altLang="en-US" smtClean="0"/>
              <a:pPr algn="r"/>
              <a:t>3</a:t>
            </a:fld>
            <a:endParaRPr kumimoji="1" lang="ja-JP" altLang="en-US" dirty="0"/>
          </a:p>
        </p:txBody>
      </p:sp>
    </p:spTree>
    <p:extLst>
      <p:ext uri="{BB962C8B-B14F-4D97-AF65-F5344CB8AC3E}">
        <p14:creationId xmlns:p14="http://schemas.microsoft.com/office/powerpoint/2010/main" val="2907851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3038" y="149225"/>
            <a:ext cx="3911600" cy="2200275"/>
          </a:xfrm>
        </p:spPr>
      </p:sp>
      <p:sp>
        <p:nvSpPr>
          <p:cNvPr id="3" name="ノート プレースホルダー 2"/>
          <p:cNvSpPr>
            <a:spLocks noGrp="1"/>
          </p:cNvSpPr>
          <p:nvPr>
            <p:ph type="body" idx="1"/>
          </p:nvPr>
        </p:nvSpPr>
        <p:spPr>
          <a:xfrm>
            <a:off x="203200" y="2349501"/>
            <a:ext cx="6362700" cy="7442200"/>
          </a:xfrm>
        </p:spPr>
        <p:txBody>
          <a:bodyPr/>
          <a:lstStyle/>
          <a:p>
            <a:pPr>
              <a:lnSpc>
                <a:spcPct val="200000"/>
              </a:lnSpc>
            </a:pPr>
            <a:r>
              <a:rPr kumimoji="1" lang="ja-JP" altLang="en-US" dirty="0"/>
              <a:t>（シェルドン）「ロータリーの二大標語」</a:t>
            </a:r>
            <a:endParaRPr kumimoji="1" lang="en-US" altLang="ja-JP" dirty="0"/>
          </a:p>
          <a:p>
            <a:pPr>
              <a:lnSpc>
                <a:spcPct val="200000"/>
              </a:lnSpc>
            </a:pPr>
            <a:r>
              <a:rPr kumimoji="1" lang="ja-JP" altLang="en-US" dirty="0"/>
              <a:t>ロータリーの発足後しばらくして、ロータリーの目的や存在理由について、疑問を持つ人が出始めました。</a:t>
            </a:r>
            <a:endParaRPr kumimoji="1" lang="en-US" altLang="ja-JP" dirty="0"/>
          </a:p>
          <a:p>
            <a:pPr>
              <a:lnSpc>
                <a:spcPct val="200000"/>
              </a:lnSpc>
            </a:pPr>
            <a:r>
              <a:rPr kumimoji="1" lang="ja-JP" altLang="en-US" dirty="0"/>
              <a:t>そして、ロータリーの新しい理想を考え、それを明確にするために委員会が設置されました。</a:t>
            </a:r>
            <a:endParaRPr kumimoji="1" lang="en-US" altLang="ja-JP" dirty="0"/>
          </a:p>
          <a:p>
            <a:pPr>
              <a:lnSpc>
                <a:spcPct val="200000"/>
              </a:lnSpc>
            </a:pPr>
            <a:r>
              <a:rPr kumimoji="1" lang="ja-JP" altLang="en-US" dirty="0"/>
              <a:t>そこで委員長に任命されたのが、アーサー・フレデリック・シェルドンです。</a:t>
            </a:r>
            <a:endParaRPr kumimoji="1" lang="en-US" altLang="ja-JP" dirty="0"/>
          </a:p>
          <a:p>
            <a:pPr>
              <a:lnSpc>
                <a:spcPct val="200000"/>
              </a:lnSpc>
            </a:pPr>
            <a:r>
              <a:rPr kumimoji="1" lang="ja-JP" altLang="en-US" dirty="0"/>
              <a:t>彼は</a:t>
            </a:r>
            <a:r>
              <a:rPr kumimoji="1" lang="en-US" altLang="ja-JP" dirty="0"/>
              <a:t>1902</a:t>
            </a:r>
            <a:r>
              <a:rPr kumimoji="1" lang="ja-JP" altLang="en-US" dirty="0"/>
              <a:t>年にシカゴでビジネススクールを設立し、サービス理念を盛り込んだ経営学を教えていました。</a:t>
            </a:r>
            <a:endParaRPr kumimoji="1" lang="en-US" altLang="ja-JP" dirty="0"/>
          </a:p>
          <a:p>
            <a:pPr>
              <a:lnSpc>
                <a:spcPct val="200000"/>
              </a:lnSpc>
            </a:pPr>
            <a:r>
              <a:rPr kumimoji="1" lang="ja-JP" altLang="en-US" dirty="0"/>
              <a:t>当時のシカゴの商取引は「騙すより騙されたほうが悪い」「法さえ犯さなければ何をやっても良い」をいうような荒廃した職業モラルもない状態でした。</a:t>
            </a:r>
            <a:endParaRPr kumimoji="1" lang="en-US" altLang="ja-JP" dirty="0"/>
          </a:p>
          <a:p>
            <a:pPr>
              <a:lnSpc>
                <a:spcPct val="200000"/>
              </a:lnSpc>
            </a:pPr>
            <a:r>
              <a:rPr kumimoji="1" lang="ja-JP" altLang="en-US" dirty="0"/>
              <a:t>そんな中でもモラルを維持して発展している商店や会社があり、その共通点が「</a:t>
            </a:r>
            <a:r>
              <a:rPr kumimoji="1" lang="en-US" altLang="ja-JP" dirty="0"/>
              <a:t>Service</a:t>
            </a:r>
            <a:r>
              <a:rPr kumimoji="1" lang="ja-JP" altLang="en-US" dirty="0"/>
              <a:t>」という事でした。</a:t>
            </a:r>
            <a:endParaRPr kumimoji="1" lang="en-US" altLang="ja-JP" dirty="0"/>
          </a:p>
          <a:p>
            <a:pPr>
              <a:lnSpc>
                <a:spcPct val="200000"/>
              </a:lnSpc>
            </a:pPr>
            <a:r>
              <a:rPr kumimoji="1" lang="en-US" altLang="ja-JP" dirty="0"/>
              <a:t>1910</a:t>
            </a:r>
            <a:r>
              <a:rPr kumimoji="1" lang="ja-JP" altLang="en-US" dirty="0"/>
              <a:t>年、最初の全米ロータリー大会がシカゴで開かれ、全米ロータリー連合会が結成されました。</a:t>
            </a:r>
            <a:endParaRPr kumimoji="1" lang="en-US" altLang="ja-JP" dirty="0"/>
          </a:p>
          <a:p>
            <a:pPr>
              <a:lnSpc>
                <a:spcPct val="200000"/>
              </a:lnSpc>
            </a:pPr>
            <a:r>
              <a:rPr kumimoji="1" lang="ja-JP" altLang="en-US" dirty="0"/>
              <a:t>そして、この大会の閉会時にシェルドンが語った中にこの言葉があり、今ではロータリークラブの標語となっています。「最もよく奉仕する者、最も多く報いられる」</a:t>
            </a:r>
            <a:endParaRPr lang="en-US" altLang="ja-JP" dirty="0"/>
          </a:p>
          <a:p>
            <a:pPr>
              <a:lnSpc>
                <a:spcPct val="200000"/>
              </a:lnSpc>
            </a:pPr>
            <a:endParaRPr kumimoji="1" lang="en-US" altLang="ja-JP" dirty="0"/>
          </a:p>
          <a:p>
            <a:pPr>
              <a:lnSpc>
                <a:spcPct val="200000"/>
              </a:lnSpc>
            </a:pPr>
            <a:r>
              <a:rPr kumimoji="1" lang="ja-JP" altLang="en-US" dirty="0"/>
              <a:t>（コリンズ）</a:t>
            </a:r>
            <a:endParaRPr kumimoji="1" lang="en-US" altLang="ja-JP" dirty="0"/>
          </a:p>
          <a:p>
            <a:pPr>
              <a:lnSpc>
                <a:spcPct val="200000"/>
              </a:lnSpc>
            </a:pPr>
            <a:r>
              <a:rPr kumimoji="1" lang="ja-JP" altLang="en-US" dirty="0"/>
              <a:t>また、この大会の最終日にミネアポリスロータリークラブの会長、ベンジャミン・フランクリン・コリンズが、自分のクラブで採用し、厳守してきた原則は「</a:t>
            </a:r>
            <a:r>
              <a:rPr kumimoji="1" lang="en-US" altLang="ja-JP" dirty="0"/>
              <a:t>Service not Self(</a:t>
            </a:r>
            <a:r>
              <a:rPr kumimoji="1" lang="ja-JP" altLang="en-US" dirty="0"/>
              <a:t>超我の奉仕）」に修正されました。</a:t>
            </a:r>
            <a:endParaRPr kumimoji="1" lang="en-US" altLang="ja-JP" dirty="0"/>
          </a:p>
          <a:p>
            <a:pPr>
              <a:lnSpc>
                <a:spcPct val="200000"/>
              </a:lnSpc>
            </a:pPr>
            <a:endParaRPr lang="en-US" altLang="ja-JP" dirty="0"/>
          </a:p>
          <a:p>
            <a:pPr>
              <a:lnSpc>
                <a:spcPct val="200000"/>
              </a:lnSpc>
            </a:pPr>
            <a:r>
              <a:rPr kumimoji="1" lang="ja-JP" altLang="en-US" dirty="0"/>
              <a:t>ロータリーの二大標語となりました。</a:t>
            </a:r>
            <a:endParaRPr kumimoji="1" lang="en-US" altLang="ja-JP" dirty="0"/>
          </a:p>
        </p:txBody>
      </p:sp>
      <p:sp>
        <p:nvSpPr>
          <p:cNvPr id="4" name="スライド番号プレースホルダー 3">
            <a:extLst>
              <a:ext uri="{FF2B5EF4-FFF2-40B4-BE49-F238E27FC236}">
                <a16:creationId xmlns:a16="http://schemas.microsoft.com/office/drawing/2014/main" id="{E59206DD-9650-4F9B-9BA7-7A9FC9383AC3}"/>
              </a:ext>
            </a:extLst>
          </p:cNvPr>
          <p:cNvSpPr txBox="1">
            <a:spLocks/>
          </p:cNvSpPr>
          <p:nvPr/>
        </p:nvSpPr>
        <p:spPr>
          <a:xfrm>
            <a:off x="3850442" y="9428584"/>
            <a:ext cx="2945660" cy="4980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823540-6895-416D-BA35-B04F883E7A67}" type="slidenum">
              <a:rPr kumimoji="1" lang="ja-JP" altLang="en-US" smtClean="0"/>
              <a:pPr algn="r"/>
              <a:t>4</a:t>
            </a:fld>
            <a:endParaRPr kumimoji="1" lang="ja-JP" altLang="en-US" dirty="0"/>
          </a:p>
        </p:txBody>
      </p:sp>
    </p:spTree>
    <p:extLst>
      <p:ext uri="{BB962C8B-B14F-4D97-AF65-F5344CB8AC3E}">
        <p14:creationId xmlns:p14="http://schemas.microsoft.com/office/powerpoint/2010/main" val="213140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90675" y="131763"/>
            <a:ext cx="3678238" cy="2070100"/>
          </a:xfrm>
        </p:spPr>
      </p:sp>
      <p:sp>
        <p:nvSpPr>
          <p:cNvPr id="3" name="ノート プレースホルダー 2"/>
          <p:cNvSpPr>
            <a:spLocks noGrp="1"/>
          </p:cNvSpPr>
          <p:nvPr>
            <p:ph type="body" idx="1"/>
          </p:nvPr>
        </p:nvSpPr>
        <p:spPr>
          <a:xfrm>
            <a:off x="203200" y="2336801"/>
            <a:ext cx="6362700" cy="7454900"/>
          </a:xfrm>
        </p:spPr>
        <p:txBody>
          <a:bodyPr/>
          <a:lstStyle/>
          <a:p>
            <a:pPr>
              <a:lnSpc>
                <a:spcPct val="200000"/>
              </a:lnSpc>
            </a:pPr>
            <a:r>
              <a:rPr kumimoji="1" lang="ja-JP" altLang="en-US" sz="1200" dirty="0"/>
              <a:t>（ロータリーの</a:t>
            </a:r>
            <a:r>
              <a:rPr lang="ja-JP" altLang="en-US" sz="1200" dirty="0"/>
              <a:t>目標</a:t>
            </a:r>
            <a:r>
              <a:rPr kumimoji="1" lang="ja-JP" altLang="en-US" sz="1200" dirty="0"/>
              <a:t>）</a:t>
            </a:r>
            <a:endParaRPr kumimoji="1" lang="en-US" altLang="ja-JP" sz="1200" dirty="0"/>
          </a:p>
          <a:p>
            <a:pPr>
              <a:lnSpc>
                <a:spcPct val="200000"/>
              </a:lnSpc>
            </a:pPr>
            <a:endParaRPr kumimoji="1" lang="en-US" altLang="ja-JP" sz="1200" dirty="0"/>
          </a:p>
          <a:p>
            <a:pPr>
              <a:lnSpc>
                <a:spcPct val="200000"/>
              </a:lnSpc>
            </a:pPr>
            <a:r>
              <a:rPr kumimoji="1" lang="ja-JP" altLang="en-US" sz="1200" dirty="0"/>
              <a:t>どのような組織（企業や団体等）にも、その目的あるいは目標が必要です。</a:t>
            </a:r>
            <a:endParaRPr kumimoji="1" lang="en-US" altLang="ja-JP" sz="1200" dirty="0"/>
          </a:p>
          <a:p>
            <a:pPr>
              <a:lnSpc>
                <a:spcPct val="200000"/>
              </a:lnSpc>
            </a:pPr>
            <a:endParaRPr kumimoji="1" lang="en-US" altLang="ja-JP" sz="1200" dirty="0"/>
          </a:p>
          <a:p>
            <a:pPr>
              <a:lnSpc>
                <a:spcPct val="200000"/>
              </a:lnSpc>
            </a:pPr>
            <a:r>
              <a:rPr kumimoji="1" lang="ja-JP" altLang="en-US" sz="1200" dirty="0"/>
              <a:t>全米ロータリー連合会は</a:t>
            </a:r>
            <a:r>
              <a:rPr kumimoji="1" lang="en-US" altLang="ja-JP" sz="1200" dirty="0"/>
              <a:t>1912</a:t>
            </a:r>
            <a:r>
              <a:rPr kumimoji="1" lang="ja-JP" altLang="en-US" sz="1200" dirty="0"/>
              <a:t>年に「ロータリーの目的」を定めました。</a:t>
            </a:r>
            <a:endParaRPr kumimoji="1" lang="en-US" altLang="ja-JP" sz="1200" dirty="0"/>
          </a:p>
          <a:p>
            <a:pPr>
              <a:lnSpc>
                <a:spcPct val="200000"/>
              </a:lnSpc>
            </a:pPr>
            <a:endParaRPr kumimoji="1" lang="en-US" altLang="ja-JP" sz="1200" dirty="0"/>
          </a:p>
          <a:p>
            <a:pPr>
              <a:lnSpc>
                <a:spcPct val="200000"/>
              </a:lnSpc>
            </a:pPr>
            <a:r>
              <a:rPr kumimoji="1" lang="ja-JP" altLang="en-US" sz="1200" dirty="0"/>
              <a:t>これはその後、時代と共に変更が繰り返され現在に至っています。</a:t>
            </a:r>
            <a:endParaRPr kumimoji="1" lang="en-US" altLang="ja-JP" sz="1200" dirty="0"/>
          </a:p>
          <a:p>
            <a:pPr>
              <a:lnSpc>
                <a:spcPct val="200000"/>
              </a:lnSpc>
            </a:pPr>
            <a:endParaRPr lang="en-US" altLang="ja-JP" sz="1200" dirty="0"/>
          </a:p>
          <a:p>
            <a:pPr>
              <a:lnSpc>
                <a:spcPct val="200000"/>
              </a:lnSpc>
            </a:pPr>
            <a:r>
              <a:rPr kumimoji="1" lang="ja-JP" altLang="en-US" sz="1200" dirty="0"/>
              <a:t>その対象は自らの事業のみならず社会生活にわたっています。</a:t>
            </a:r>
            <a:endParaRPr kumimoji="1" lang="en-US" altLang="ja-JP" sz="1200" dirty="0"/>
          </a:p>
          <a:p>
            <a:pPr>
              <a:lnSpc>
                <a:spcPct val="200000"/>
              </a:lnSpc>
            </a:pPr>
            <a:r>
              <a:rPr lang="ja-JP" altLang="en-US" sz="1200" dirty="0"/>
              <a:t>「職業は社会に奉仕する手段である」と提唱。“職業奉仕の理念”</a:t>
            </a:r>
            <a:endParaRPr kumimoji="1" lang="en-US" altLang="ja-JP" sz="1200" dirty="0"/>
          </a:p>
          <a:p>
            <a:pPr>
              <a:lnSpc>
                <a:spcPct val="200000"/>
              </a:lnSpc>
            </a:pPr>
            <a:endParaRPr kumimoji="1" lang="en-US" altLang="ja-JP" sz="1800" dirty="0"/>
          </a:p>
          <a:p>
            <a:pPr marL="0" marR="0" lvl="0" indent="0" algn="l" defTabSz="914400" rtl="0" eaLnBrk="1" fontAlgn="auto" latinLnBrk="0" hangingPunct="1">
              <a:lnSpc>
                <a:spcPct val="2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6277F958-3FC8-2D70-8277-5A37BCA2C939}"/>
              </a:ext>
            </a:extLst>
          </p:cNvPr>
          <p:cNvSpPr txBox="1">
            <a:spLocks/>
          </p:cNvSpPr>
          <p:nvPr/>
        </p:nvSpPr>
        <p:spPr>
          <a:xfrm>
            <a:off x="3850442" y="9428584"/>
            <a:ext cx="2945660" cy="4980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823540-6895-416D-BA35-B04F883E7A67}" type="slidenum">
              <a:rPr kumimoji="1" lang="ja-JP" altLang="en-US" smtClean="0"/>
              <a:pPr algn="r"/>
              <a:t>5</a:t>
            </a:fld>
            <a:endParaRPr kumimoji="1" lang="ja-JP" altLang="en-US" dirty="0"/>
          </a:p>
        </p:txBody>
      </p:sp>
    </p:spTree>
    <p:extLst>
      <p:ext uri="{BB962C8B-B14F-4D97-AF65-F5344CB8AC3E}">
        <p14:creationId xmlns:p14="http://schemas.microsoft.com/office/powerpoint/2010/main" val="8165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612900" y="106363"/>
            <a:ext cx="3633788" cy="2044700"/>
          </a:xfrm>
          <a:ln/>
        </p:spPr>
      </p:sp>
      <p:sp>
        <p:nvSpPr>
          <p:cNvPr id="166915" name="Rectangle 3"/>
          <p:cNvSpPr>
            <a:spLocks noGrp="1" noChangeArrowheads="1"/>
          </p:cNvSpPr>
          <p:nvPr>
            <p:ph type="body" idx="1"/>
          </p:nvPr>
        </p:nvSpPr>
        <p:spPr>
          <a:xfrm>
            <a:off x="114300" y="2247898"/>
            <a:ext cx="6553199" cy="7581902"/>
          </a:xfrm>
          <a:noFill/>
        </p:spPr>
        <p:txBody>
          <a:bodyPr/>
          <a:lstStyle/>
          <a:p>
            <a:pPr>
              <a:lnSpc>
                <a:spcPct val="200000"/>
              </a:lnSpc>
            </a:pPr>
            <a:r>
              <a:rPr kumimoji="1" lang="ja-JP" altLang="en-US" sz="1200" dirty="0"/>
              <a:t>（ロータリーの倫理訓）</a:t>
            </a:r>
            <a:endParaRPr kumimoji="1" lang="en-US" altLang="ja-JP" sz="1200" dirty="0"/>
          </a:p>
          <a:p>
            <a:pPr>
              <a:lnSpc>
                <a:spcPct val="200000"/>
              </a:lnSpc>
            </a:pPr>
            <a:r>
              <a:rPr kumimoji="1" lang="ja-JP" altLang="en-US" sz="1200" dirty="0"/>
              <a:t>アーサー・フレデリック・シェルドンらの努力によって、</a:t>
            </a:r>
            <a:endParaRPr kumimoji="1" lang="en-US" altLang="ja-JP" sz="1200" dirty="0"/>
          </a:p>
          <a:p>
            <a:pPr>
              <a:lnSpc>
                <a:spcPct val="200000"/>
              </a:lnSpc>
            </a:pPr>
            <a:r>
              <a:rPr kumimoji="1" lang="ja-JP" altLang="en-US" sz="1200" dirty="0"/>
              <a:t>ロータリー活動の基本は「自分の職業を通しての奉仕である」という</a:t>
            </a:r>
            <a:endParaRPr kumimoji="1" lang="en-US" altLang="ja-JP" sz="1200" dirty="0"/>
          </a:p>
          <a:p>
            <a:pPr>
              <a:lnSpc>
                <a:spcPct val="200000"/>
              </a:lnSpc>
            </a:pPr>
            <a:r>
              <a:rPr kumimoji="1" lang="ja-JP" altLang="en-US" sz="1200" dirty="0"/>
              <a:t>「ロータリーの根本原理」が定着しました。</a:t>
            </a:r>
            <a:endParaRPr kumimoji="1" lang="en-US" altLang="ja-JP" sz="1200" dirty="0"/>
          </a:p>
          <a:p>
            <a:pPr>
              <a:lnSpc>
                <a:spcPct val="200000"/>
              </a:lnSpc>
            </a:pPr>
            <a:r>
              <a:rPr kumimoji="1" lang="ja-JP" altLang="en-US" sz="1200" dirty="0"/>
              <a:t>職業奉仕はロータリアン一人一人が例会に出席して、他の会員との交流、親睦を通して</a:t>
            </a:r>
            <a:endParaRPr kumimoji="1" lang="en-US" altLang="ja-JP" sz="1200" dirty="0"/>
          </a:p>
          <a:p>
            <a:pPr>
              <a:lnSpc>
                <a:spcPct val="200000"/>
              </a:lnSpc>
            </a:pPr>
            <a:r>
              <a:rPr kumimoji="1" lang="ja-JP" altLang="en-US" sz="1200" dirty="0"/>
              <a:t>モラルを高め、日常の生活では自分の職業に真剣に取り組み、社員はもとより仕入れ先や顧客など周囲の人たちのモラルを向上させて、業界の手本となり、その業界のモラルを向上させていくことです。</a:t>
            </a:r>
            <a:endParaRPr kumimoji="1" lang="en-US" altLang="ja-JP" sz="1200" dirty="0"/>
          </a:p>
          <a:p>
            <a:pPr>
              <a:lnSpc>
                <a:spcPct val="200000"/>
              </a:lnSpc>
            </a:pPr>
            <a:endParaRPr kumimoji="1" lang="en-US" altLang="ja-JP" sz="1200" dirty="0"/>
          </a:p>
          <a:p>
            <a:pPr>
              <a:lnSpc>
                <a:spcPct val="200000"/>
              </a:lnSpc>
            </a:pPr>
            <a:r>
              <a:rPr kumimoji="1" lang="ja-JP" altLang="en-US" sz="1200" dirty="0"/>
              <a:t>この職業奉仕の基本理念は</a:t>
            </a:r>
            <a:r>
              <a:rPr lang="ja-JP" altLang="en-US" sz="1200" dirty="0"/>
              <a:t>、</a:t>
            </a:r>
            <a:r>
              <a:rPr kumimoji="1" lang="en-US" altLang="ja-JP" sz="1200" dirty="0"/>
              <a:t>1915</a:t>
            </a:r>
            <a:r>
              <a:rPr kumimoji="1" lang="ja-JP" altLang="en-US" sz="1200" dirty="0"/>
              <a:t>年のサンフランシスコ大会でロータリーの倫理訓</a:t>
            </a:r>
            <a:endParaRPr kumimoji="1" lang="en-US" altLang="ja-JP" sz="1200" dirty="0"/>
          </a:p>
          <a:p>
            <a:pPr>
              <a:lnSpc>
                <a:spcPct val="200000"/>
              </a:lnSpc>
            </a:pPr>
            <a:r>
              <a:rPr kumimoji="1" lang="ja-JP" altLang="en-US" sz="1200" dirty="0"/>
              <a:t>（道徳律）という形で表現されることとなりました。</a:t>
            </a:r>
            <a:endParaRPr kumimoji="1" lang="en-US" altLang="ja-JP" sz="1200" dirty="0"/>
          </a:p>
          <a:p>
            <a:pPr>
              <a:lnSpc>
                <a:spcPct val="200000"/>
              </a:lnSpc>
            </a:pPr>
            <a:endParaRPr kumimoji="1" lang="en-US" altLang="ja-JP" sz="1200" dirty="0"/>
          </a:p>
          <a:p>
            <a:pPr>
              <a:lnSpc>
                <a:spcPct val="200000"/>
              </a:lnSpc>
            </a:pPr>
            <a:r>
              <a:rPr kumimoji="1" lang="ja-JP" altLang="en-US" sz="1200" dirty="0"/>
              <a:t>ただ、残念なことに、宗教色が強い部分があったこと、その内容の厳しさもあり、</a:t>
            </a:r>
            <a:r>
              <a:rPr kumimoji="1" lang="en-US" altLang="ja-JP" sz="1200" dirty="0"/>
              <a:t>1915</a:t>
            </a:r>
            <a:r>
              <a:rPr kumimoji="1" lang="ja-JP" altLang="en-US" sz="1200" dirty="0"/>
              <a:t>年ロータリーのあらゆる文書から姿を消すことになりました。</a:t>
            </a:r>
            <a:endParaRPr kumimoji="1" lang="en-US" altLang="ja-JP" sz="1200" dirty="0"/>
          </a:p>
          <a:p>
            <a:pPr>
              <a:lnSpc>
                <a:spcPct val="200000"/>
              </a:lnSpc>
            </a:pPr>
            <a:endParaRPr kumimoji="1" lang="en-US" altLang="ja-JP" sz="1200" dirty="0"/>
          </a:p>
          <a:p>
            <a:pPr>
              <a:lnSpc>
                <a:spcPct val="200000"/>
              </a:lnSpc>
            </a:pPr>
            <a:r>
              <a:rPr kumimoji="1" lang="ja-JP" altLang="en-US" sz="1200" dirty="0"/>
              <a:t>このようにして、ロータリーの倫理訓（道徳律）は姿を消すことになったのですが、</a:t>
            </a:r>
            <a:endParaRPr kumimoji="1" lang="en-US" altLang="ja-JP" sz="1200" dirty="0"/>
          </a:p>
          <a:p>
            <a:pPr>
              <a:lnSpc>
                <a:spcPct val="200000"/>
              </a:lnSpc>
            </a:pPr>
            <a:r>
              <a:rPr kumimoji="1" lang="ja-JP" altLang="en-US" sz="1200" dirty="0"/>
              <a:t>その内容は職業奉仕の根本原理を表すものとしてその復活を望む声も多く、</a:t>
            </a:r>
            <a:endParaRPr kumimoji="1" lang="en-US" altLang="ja-JP" sz="1200" dirty="0"/>
          </a:p>
          <a:p>
            <a:pPr>
              <a:lnSpc>
                <a:spcPct val="200000"/>
              </a:lnSpc>
            </a:pPr>
            <a:r>
              <a:rPr kumimoji="1" lang="en-US" altLang="ja-JP" sz="1200" dirty="0"/>
              <a:t>1989</a:t>
            </a:r>
            <a:r>
              <a:rPr kumimoji="1" lang="ja-JP" altLang="en-US" sz="1200" dirty="0"/>
              <a:t>年</a:t>
            </a:r>
            <a:r>
              <a:rPr kumimoji="1" lang="en-US" altLang="ja-JP" sz="1200" dirty="0"/>
              <a:t>RI</a:t>
            </a:r>
            <a:r>
              <a:rPr kumimoji="1" lang="ja-JP" altLang="en-US" sz="1200" dirty="0"/>
              <a:t>理事会はロータリーの倫理訓に代わるものとして「職業宣言」を採択することになります。</a:t>
            </a:r>
          </a:p>
          <a:p>
            <a:pPr>
              <a:lnSpc>
                <a:spcPct val="200000"/>
              </a:lnSpc>
            </a:pPr>
            <a:endParaRPr lang="ja-JP" altLang="en-US" dirty="0">
              <a:solidFill>
                <a:schemeClr val="tx1"/>
              </a:solidFill>
              <a:latin typeface="+mn-ea"/>
              <a:ea typeface="+mn-ea"/>
            </a:endParaRPr>
          </a:p>
        </p:txBody>
      </p:sp>
      <p:sp>
        <p:nvSpPr>
          <p:cNvPr id="2" name="スライド番号プレースホルダー 3">
            <a:extLst>
              <a:ext uri="{FF2B5EF4-FFF2-40B4-BE49-F238E27FC236}">
                <a16:creationId xmlns:a16="http://schemas.microsoft.com/office/drawing/2014/main" id="{868D277F-49FB-E989-7998-B37A609CBBA8}"/>
              </a:ext>
            </a:extLst>
          </p:cNvPr>
          <p:cNvSpPr txBox="1">
            <a:spLocks/>
          </p:cNvSpPr>
          <p:nvPr/>
        </p:nvSpPr>
        <p:spPr>
          <a:xfrm>
            <a:off x="3850442" y="9428584"/>
            <a:ext cx="2945660" cy="4980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823540-6895-416D-BA35-B04F883E7A67}" type="slidenum">
              <a:rPr kumimoji="1" lang="ja-JP" altLang="en-US" smtClean="0"/>
              <a:pPr algn="r"/>
              <a:t>6</a:t>
            </a:fld>
            <a:endParaRPr kumimoji="1" lang="ja-JP" altLang="en-US" dirty="0"/>
          </a:p>
        </p:txBody>
      </p:sp>
    </p:spTree>
    <p:extLst>
      <p:ext uri="{BB962C8B-B14F-4D97-AF65-F5344CB8AC3E}">
        <p14:creationId xmlns:p14="http://schemas.microsoft.com/office/powerpoint/2010/main" val="231213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41438" y="136525"/>
            <a:ext cx="4114800" cy="2314575"/>
          </a:xfrm>
        </p:spPr>
      </p:sp>
      <p:sp>
        <p:nvSpPr>
          <p:cNvPr id="3" name="ノート プレースホルダー 2"/>
          <p:cNvSpPr>
            <a:spLocks noGrp="1"/>
          </p:cNvSpPr>
          <p:nvPr>
            <p:ph type="body" idx="1"/>
          </p:nvPr>
        </p:nvSpPr>
        <p:spPr>
          <a:xfrm>
            <a:off x="203200" y="2451100"/>
            <a:ext cx="6426200" cy="7340601"/>
          </a:xfrm>
        </p:spPr>
        <p:txBody>
          <a:bodyPr/>
          <a:lstStyle/>
          <a:p>
            <a:pPr>
              <a:lnSpc>
                <a:spcPct val="250000"/>
              </a:lnSpc>
            </a:pPr>
            <a:r>
              <a:rPr kumimoji="1" lang="ja-JP" altLang="en-US" dirty="0"/>
              <a:t>ロータリー活動の基本はロータリアンが毎週の例会に出席して奉仕の心を学び、それを通して親睦を深め、更に奉仕の心を深め、充実させていくところにあります。</a:t>
            </a:r>
            <a:endParaRPr kumimoji="1" lang="en-US" altLang="ja-JP" dirty="0"/>
          </a:p>
          <a:p>
            <a:pPr>
              <a:lnSpc>
                <a:spcPct val="250000"/>
              </a:lnSpc>
            </a:pPr>
            <a:r>
              <a:rPr kumimoji="1" lang="ja-JP" altLang="en-US" dirty="0"/>
              <a:t>例会出席によって形成された奉仕の心はロータリアン個人がそれぞれの家庭、地域社会、国際社会で実践に移すことになります。</a:t>
            </a:r>
            <a:endParaRPr kumimoji="1" lang="en-US" altLang="ja-JP" dirty="0"/>
          </a:p>
          <a:p>
            <a:pPr>
              <a:lnSpc>
                <a:spcPct val="250000"/>
              </a:lnSpc>
            </a:pPr>
            <a:r>
              <a:rPr kumimoji="1" lang="en-US" altLang="ja-JP" dirty="0"/>
              <a:t>1910</a:t>
            </a:r>
            <a:r>
              <a:rPr kumimoji="1" lang="ja-JP" altLang="en-US" dirty="0"/>
              <a:t>年代に入って、このようなクラブとしての実践を伴わないロータリーの理念に飽き足らず、クラブとしての金銭的奉仕や身体的奉仕の実践をも積極的にするべきであるという動きが顕著になってきました。</a:t>
            </a:r>
            <a:endParaRPr kumimoji="1" lang="en-US" altLang="ja-JP" dirty="0"/>
          </a:p>
          <a:p>
            <a:pPr>
              <a:lnSpc>
                <a:spcPct val="250000"/>
              </a:lnSpc>
            </a:pPr>
            <a:r>
              <a:rPr kumimoji="1" lang="ja-JP" altLang="en-US" dirty="0"/>
              <a:t>実践派の先頭に立ったのは身体障害児の保護、教育に貢献してきたエドガーアレンでした。</a:t>
            </a:r>
            <a:endParaRPr kumimoji="1" lang="en-US" altLang="ja-JP" dirty="0"/>
          </a:p>
          <a:p>
            <a:pPr>
              <a:lnSpc>
                <a:spcPct val="250000"/>
              </a:lnSpc>
            </a:pPr>
            <a:r>
              <a:rPr kumimoji="1" lang="en-US" altLang="ja-JP" dirty="0"/>
              <a:t>1922</a:t>
            </a:r>
            <a:r>
              <a:rPr kumimoji="1" lang="ja-JP" altLang="en-US" dirty="0"/>
              <a:t>年のロサンジェルス大会に身体障害児救済事業に関する決議案を共同提案として提出しました。</a:t>
            </a:r>
            <a:endParaRPr kumimoji="1" lang="en-US" altLang="ja-JP" dirty="0"/>
          </a:p>
          <a:p>
            <a:pPr>
              <a:lnSpc>
                <a:spcPct val="250000"/>
              </a:lnSpc>
            </a:pPr>
            <a:r>
              <a:rPr kumimoji="1" lang="ja-JP" altLang="en-US" dirty="0"/>
              <a:t>理事会はこれを受けてこの事業を奨励する決議</a:t>
            </a:r>
            <a:r>
              <a:rPr kumimoji="1" lang="en-US" altLang="ja-JP" dirty="0"/>
              <a:t>22</a:t>
            </a:r>
            <a:r>
              <a:rPr kumimoji="1" lang="ja-JP" altLang="en-US" dirty="0"/>
              <a:t>－</a:t>
            </a:r>
            <a:r>
              <a:rPr kumimoji="1" lang="en-US" altLang="ja-JP" dirty="0"/>
              <a:t>17</a:t>
            </a:r>
            <a:r>
              <a:rPr kumimoji="1" lang="ja-JP" altLang="en-US" dirty="0"/>
              <a:t>を採択しました。</a:t>
            </a:r>
            <a:endParaRPr kumimoji="1" lang="en-US" altLang="ja-JP" dirty="0"/>
          </a:p>
          <a:p>
            <a:pPr>
              <a:lnSpc>
                <a:spcPct val="250000"/>
              </a:lnSpc>
            </a:pPr>
            <a:r>
              <a:rPr kumimoji="1" lang="ja-JP" altLang="en-US" dirty="0"/>
              <a:t>これにより実践派の動きはますます活発になり、「ロータリー創立の理念を守るべき」というシェルドンを中心とする理念派の対立が深まり、ロータリーは分裂の危機に瀕します。</a:t>
            </a:r>
            <a:endParaRPr kumimoji="1" lang="en-US" altLang="ja-JP" dirty="0"/>
          </a:p>
          <a:p>
            <a:pPr>
              <a:lnSpc>
                <a:spcPct val="250000"/>
              </a:lnSpc>
            </a:pPr>
            <a:endParaRPr kumimoji="1" lang="ja-JP" altLang="en-US" dirty="0"/>
          </a:p>
        </p:txBody>
      </p:sp>
      <p:sp>
        <p:nvSpPr>
          <p:cNvPr id="4" name="スライド番号プレースホルダー 3">
            <a:extLst>
              <a:ext uri="{FF2B5EF4-FFF2-40B4-BE49-F238E27FC236}">
                <a16:creationId xmlns:a16="http://schemas.microsoft.com/office/drawing/2014/main" id="{7E7F6E49-FB59-BEEA-79E8-6779038941C1}"/>
              </a:ext>
            </a:extLst>
          </p:cNvPr>
          <p:cNvSpPr txBox="1">
            <a:spLocks/>
          </p:cNvSpPr>
          <p:nvPr/>
        </p:nvSpPr>
        <p:spPr>
          <a:xfrm>
            <a:off x="3850442" y="9428584"/>
            <a:ext cx="2945660" cy="4980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823540-6895-416D-BA35-B04F883E7A67}" type="slidenum">
              <a:rPr kumimoji="1" lang="ja-JP" altLang="en-US" smtClean="0"/>
              <a:pPr algn="r"/>
              <a:t>7</a:t>
            </a:fld>
            <a:endParaRPr kumimoji="1" lang="ja-JP" altLang="en-US" dirty="0"/>
          </a:p>
        </p:txBody>
      </p:sp>
    </p:spTree>
    <p:extLst>
      <p:ext uri="{BB962C8B-B14F-4D97-AF65-F5344CB8AC3E}">
        <p14:creationId xmlns:p14="http://schemas.microsoft.com/office/powerpoint/2010/main" val="12520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71588" y="187325"/>
            <a:ext cx="4225925" cy="2378075"/>
          </a:xfrm>
        </p:spPr>
      </p:sp>
      <p:sp>
        <p:nvSpPr>
          <p:cNvPr id="3" name="ノート プレースホルダー 2"/>
          <p:cNvSpPr>
            <a:spLocks noGrp="1"/>
          </p:cNvSpPr>
          <p:nvPr>
            <p:ph type="body" idx="1"/>
          </p:nvPr>
        </p:nvSpPr>
        <p:spPr>
          <a:xfrm>
            <a:off x="203200" y="2794001"/>
            <a:ext cx="6451600" cy="6997700"/>
          </a:xfrm>
        </p:spPr>
        <p:txBody>
          <a:bodyPr/>
          <a:lstStyle/>
          <a:p>
            <a:pPr>
              <a:lnSpc>
                <a:spcPct val="250000"/>
              </a:lnSpc>
            </a:pPr>
            <a:r>
              <a:rPr kumimoji="1" lang="ja-JP" altLang="en-US" dirty="0"/>
              <a:t>国際ロータリー理事会は、両派の考え方を調和させるとともに、従来からある色々な奉仕の考え方や行動を整理、調和させるための努力を繰り返していきます。</a:t>
            </a:r>
            <a:endParaRPr kumimoji="1" lang="en-US" altLang="ja-JP" dirty="0"/>
          </a:p>
          <a:p>
            <a:pPr>
              <a:lnSpc>
                <a:spcPct val="250000"/>
              </a:lnSpc>
            </a:pPr>
            <a:r>
              <a:rPr kumimoji="1" lang="ja-JP" altLang="en-US" dirty="0"/>
              <a:t>そして、</a:t>
            </a:r>
            <a:r>
              <a:rPr kumimoji="1" lang="en-US" altLang="ja-JP" dirty="0"/>
              <a:t>1923</a:t>
            </a:r>
            <a:r>
              <a:rPr kumimoji="1" lang="ja-JP" altLang="en-US" dirty="0"/>
              <a:t>年のセントルイス国際大会で、決議</a:t>
            </a:r>
            <a:r>
              <a:rPr kumimoji="1" lang="en-US" altLang="ja-JP" dirty="0"/>
              <a:t>23</a:t>
            </a:r>
            <a:r>
              <a:rPr kumimoji="1" lang="ja-JP" altLang="en-US" dirty="0"/>
              <a:t>－</a:t>
            </a:r>
            <a:r>
              <a:rPr kumimoji="1" lang="en-US" altLang="ja-JP" dirty="0"/>
              <a:t>24</a:t>
            </a:r>
            <a:r>
              <a:rPr kumimoji="1" lang="ja-JP" altLang="en-US" dirty="0"/>
              <a:t>が採択され、論戦の終止符が打たれ、対立は解消しました。</a:t>
            </a:r>
            <a:endParaRPr kumimoji="1" lang="en-US" altLang="ja-JP" dirty="0"/>
          </a:p>
          <a:p>
            <a:pPr>
              <a:lnSpc>
                <a:spcPct val="250000"/>
              </a:lnSpc>
            </a:pPr>
            <a:endParaRPr lang="en-US" altLang="ja-JP" dirty="0"/>
          </a:p>
          <a:p>
            <a:pPr>
              <a:lnSpc>
                <a:spcPct val="250000"/>
              </a:lnSpc>
            </a:pPr>
            <a:r>
              <a:rPr kumimoji="1" lang="ja-JP" altLang="en-US" dirty="0"/>
              <a:t>決議</a:t>
            </a:r>
            <a:r>
              <a:rPr kumimoji="1" lang="en-US" altLang="ja-JP" dirty="0"/>
              <a:t>23</a:t>
            </a:r>
            <a:r>
              <a:rPr kumimoji="1" lang="ja-JP" altLang="en-US" dirty="0"/>
              <a:t>－</a:t>
            </a:r>
            <a:r>
              <a:rPr kumimoji="1" lang="en-US" altLang="ja-JP" dirty="0"/>
              <a:t>24</a:t>
            </a:r>
            <a:r>
              <a:rPr kumimoji="1" lang="ja-JP" altLang="en-US" dirty="0"/>
              <a:t>は国際ロータリー並びにロータリークラブの未来の指針として綱領に基づく諸活動に関するロータリーの方針を明確に表すために提案されたものであり、ロータリーの綱領に基づくすべての活動の指針であると同時にロータリーの奉仕理念を表す唯一の文書でもあります。</a:t>
            </a:r>
            <a:endParaRPr kumimoji="1" lang="en-US" altLang="ja-JP" dirty="0"/>
          </a:p>
          <a:p>
            <a:pPr>
              <a:lnSpc>
                <a:spcPct val="250000"/>
              </a:lnSpc>
            </a:pPr>
            <a:endParaRPr kumimoji="1" lang="en-US" altLang="ja-JP" dirty="0"/>
          </a:p>
          <a:p>
            <a:pPr>
              <a:lnSpc>
                <a:spcPct val="250000"/>
              </a:lnSpc>
            </a:pPr>
            <a:r>
              <a:rPr kumimoji="1" lang="ja-JP" altLang="en-US" dirty="0"/>
              <a:t>さらにこの決議で忘れてならないことは第</a:t>
            </a:r>
            <a:r>
              <a:rPr kumimoji="1" lang="en-US" altLang="ja-JP" dirty="0"/>
              <a:t>4</a:t>
            </a:r>
            <a:r>
              <a:rPr kumimoji="1" lang="ja-JP" altLang="en-US" dirty="0"/>
              <a:t>条で個人にもクラブにも奉仕の理念に基づく実践が求められていることを述べた上で、第</a:t>
            </a:r>
            <a:r>
              <a:rPr kumimoji="1" lang="en-US" altLang="ja-JP" dirty="0"/>
              <a:t>6</a:t>
            </a:r>
            <a:r>
              <a:rPr kumimoji="1" lang="ja-JP" altLang="en-US" dirty="0"/>
              <a:t>条</a:t>
            </a:r>
            <a:r>
              <a:rPr kumimoji="1" lang="en-US" altLang="ja-JP" dirty="0"/>
              <a:t>G</a:t>
            </a:r>
            <a:r>
              <a:rPr kumimoji="1" lang="ja-JP" altLang="en-US" dirty="0"/>
              <a:t>項にロータリーの奉仕活動の実践は個人奉仕が原則であってクラブが行う奉仕活動は会員の訓練のための例示に過ぎないことが明記されていて、奉仕の実践は個人奉仕か団体奉仕かという論争に終止符が打たれていることです。</a:t>
            </a:r>
            <a:endParaRPr kumimoji="1" lang="en-US" altLang="ja-JP" dirty="0"/>
          </a:p>
          <a:p>
            <a:pPr>
              <a:lnSpc>
                <a:spcPct val="250000"/>
              </a:lnSpc>
            </a:pPr>
            <a:endParaRPr kumimoji="1" lang="ja-JP" altLang="en-US" dirty="0"/>
          </a:p>
        </p:txBody>
      </p:sp>
      <p:sp>
        <p:nvSpPr>
          <p:cNvPr id="4" name="スライド番号プレースホルダー 3">
            <a:extLst>
              <a:ext uri="{FF2B5EF4-FFF2-40B4-BE49-F238E27FC236}">
                <a16:creationId xmlns:a16="http://schemas.microsoft.com/office/drawing/2014/main" id="{37283759-4094-4724-706E-A1F9F07A9E22}"/>
              </a:ext>
            </a:extLst>
          </p:cNvPr>
          <p:cNvSpPr txBox="1">
            <a:spLocks/>
          </p:cNvSpPr>
          <p:nvPr/>
        </p:nvSpPr>
        <p:spPr>
          <a:xfrm>
            <a:off x="3850442" y="9428584"/>
            <a:ext cx="2945660" cy="4980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823540-6895-416D-BA35-B04F883E7A67}" type="slidenum">
              <a:rPr kumimoji="1" lang="ja-JP" altLang="en-US" smtClean="0"/>
              <a:pPr algn="r"/>
              <a:t>8</a:t>
            </a:fld>
            <a:endParaRPr kumimoji="1" lang="ja-JP" altLang="en-US" dirty="0"/>
          </a:p>
        </p:txBody>
      </p:sp>
    </p:spTree>
    <p:extLst>
      <p:ext uri="{BB962C8B-B14F-4D97-AF65-F5344CB8AC3E}">
        <p14:creationId xmlns:p14="http://schemas.microsoft.com/office/powerpoint/2010/main" val="282672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39863" y="238125"/>
            <a:ext cx="3889375" cy="2187575"/>
          </a:xfrm>
        </p:spPr>
      </p:sp>
      <p:sp>
        <p:nvSpPr>
          <p:cNvPr id="3" name="ノート プレースホルダー 2"/>
          <p:cNvSpPr>
            <a:spLocks noGrp="1"/>
          </p:cNvSpPr>
          <p:nvPr>
            <p:ph type="body" idx="1"/>
          </p:nvPr>
        </p:nvSpPr>
        <p:spPr>
          <a:xfrm>
            <a:off x="203200" y="2743201"/>
            <a:ext cx="6438900" cy="7048500"/>
          </a:xfrm>
        </p:spPr>
        <p:txBody>
          <a:bodyPr/>
          <a:lstStyle/>
          <a:p>
            <a:pPr>
              <a:lnSpc>
                <a:spcPct val="250000"/>
              </a:lnSpc>
            </a:pPr>
            <a:r>
              <a:rPr kumimoji="1" lang="ja-JP" altLang="en-US" dirty="0"/>
              <a:t>（職業奉仕）</a:t>
            </a:r>
            <a:endParaRPr kumimoji="1" lang="en-US" altLang="ja-JP" dirty="0"/>
          </a:p>
          <a:p>
            <a:pPr>
              <a:lnSpc>
                <a:spcPct val="250000"/>
              </a:lnSpc>
            </a:pPr>
            <a:r>
              <a:rPr kumimoji="1" lang="ja-JP" altLang="en-US" sz="1200" dirty="0">
                <a:latin typeface="+mn-ea"/>
                <a:ea typeface="+mn-ea"/>
              </a:rPr>
              <a:t>ロータリーの四大奉仕、すなわち、クラブ奉仕、職業奉仕、社会奉仕、国際奉仕の考え方は</a:t>
            </a:r>
            <a:endParaRPr kumimoji="1" lang="en-US" altLang="ja-JP" sz="1200" dirty="0">
              <a:latin typeface="+mn-ea"/>
              <a:ea typeface="+mn-ea"/>
            </a:endParaRPr>
          </a:p>
          <a:p>
            <a:pPr>
              <a:lnSpc>
                <a:spcPct val="250000"/>
              </a:lnSpc>
            </a:pPr>
            <a:r>
              <a:rPr kumimoji="1" lang="ja-JP" altLang="en-US" sz="1200" dirty="0">
                <a:latin typeface="+mn-ea"/>
                <a:ea typeface="+mn-ea"/>
              </a:rPr>
              <a:t>１９２７年ベルギーのオステンドで開かれた国際大会で決められたものです。</a:t>
            </a:r>
            <a:endParaRPr kumimoji="1" lang="en-US" altLang="ja-JP" sz="1200" dirty="0">
              <a:latin typeface="+mn-ea"/>
              <a:ea typeface="+mn-ea"/>
            </a:endParaRPr>
          </a:p>
          <a:p>
            <a:pPr marL="0" marR="0" lvl="0" indent="0" algn="l" defTabSz="914400" rtl="0" eaLnBrk="1" fontAlgn="auto" latinLnBrk="0" hangingPunct="1">
              <a:lnSpc>
                <a:spcPct val="250000"/>
              </a:lnSpc>
              <a:spcBef>
                <a:spcPts val="0"/>
              </a:spcBef>
              <a:spcAft>
                <a:spcPts val="0"/>
              </a:spcAft>
              <a:buClrTx/>
              <a:buSzTx/>
              <a:buFontTx/>
              <a:buNone/>
              <a:tabLst/>
              <a:defRPr/>
            </a:pPr>
            <a:r>
              <a:rPr lang="ja-JP" altLang="ja-JP" sz="1200" kern="100" dirty="0">
                <a:effectLst/>
                <a:latin typeface="+mn-ea"/>
                <a:ea typeface="+mn-ea"/>
                <a:cs typeface="Times New Roman" panose="02020603050405020304" pitchFamily="18" charset="0"/>
              </a:rPr>
              <a:t>このとき、それまでロータリークラブの基本理念として</a:t>
            </a:r>
            <a:r>
              <a:rPr lang="ja-JP" altLang="ja-JP" sz="1200" b="0" kern="100" dirty="0">
                <a:effectLst/>
                <a:latin typeface="+mn-ea"/>
                <a:ea typeface="+mn-ea"/>
                <a:cs typeface="Times New Roman" panose="02020603050405020304" pitchFamily="18" charset="0"/>
              </a:rPr>
              <a:t>「一般奉仕概念」</a:t>
            </a:r>
            <a:r>
              <a:rPr lang="ja-JP" altLang="ja-JP" sz="1200" kern="100" dirty="0">
                <a:effectLst/>
                <a:latin typeface="+mn-ea"/>
                <a:ea typeface="+mn-ea"/>
                <a:cs typeface="Times New Roman" panose="02020603050405020304" pitchFamily="18" charset="0"/>
              </a:rPr>
              <a:t>と呼ばれていたものに、</a:t>
            </a:r>
            <a:r>
              <a:rPr lang="ja-JP" altLang="ja-JP" sz="1200" b="0" u="sng" kern="100" dirty="0">
                <a:effectLst/>
                <a:latin typeface="+mn-ea"/>
                <a:ea typeface="+mn-ea"/>
                <a:cs typeface="Times New Roman" panose="02020603050405020304" pitchFamily="18" charset="0"/>
              </a:rPr>
              <a:t>「</a:t>
            </a:r>
            <a:r>
              <a:rPr lang="en-US" altLang="ja-JP" sz="1200" b="0" u="sng" kern="100" dirty="0">
                <a:effectLst/>
                <a:latin typeface="+mn-ea"/>
                <a:ea typeface="+mn-ea"/>
                <a:cs typeface="Times New Roman" panose="02020603050405020304" pitchFamily="18" charset="0"/>
              </a:rPr>
              <a:t>Vocational Service</a:t>
            </a:r>
            <a:r>
              <a:rPr lang="ja-JP" altLang="ja-JP" sz="1200" b="0" u="sng" kern="100" dirty="0">
                <a:effectLst/>
                <a:latin typeface="+mn-ea"/>
                <a:ea typeface="+mn-ea"/>
                <a:cs typeface="Times New Roman" panose="02020603050405020304" pitchFamily="18" charset="0"/>
              </a:rPr>
              <a:t>（職業奉仕）」</a:t>
            </a:r>
            <a:r>
              <a:rPr lang="ja-JP" altLang="ja-JP" sz="1200" kern="100" dirty="0">
                <a:effectLst/>
                <a:latin typeface="+mn-ea"/>
                <a:ea typeface="+mn-ea"/>
                <a:cs typeface="Times New Roman" panose="02020603050405020304" pitchFamily="18" charset="0"/>
              </a:rPr>
              <a:t>という呼び名が正式に与えられました。</a:t>
            </a:r>
          </a:p>
          <a:p>
            <a:pPr>
              <a:lnSpc>
                <a:spcPct val="250000"/>
              </a:lnSpc>
            </a:pPr>
            <a:endParaRPr kumimoji="1" lang="ja-JP" altLang="en-US" dirty="0"/>
          </a:p>
        </p:txBody>
      </p:sp>
      <p:sp>
        <p:nvSpPr>
          <p:cNvPr id="4" name="スライド番号プレースホルダー 3">
            <a:extLst>
              <a:ext uri="{FF2B5EF4-FFF2-40B4-BE49-F238E27FC236}">
                <a16:creationId xmlns:a16="http://schemas.microsoft.com/office/drawing/2014/main" id="{B5D209C4-C8D7-5C2D-04D7-AD34910942A2}"/>
              </a:ext>
            </a:extLst>
          </p:cNvPr>
          <p:cNvSpPr txBox="1">
            <a:spLocks/>
          </p:cNvSpPr>
          <p:nvPr/>
        </p:nvSpPr>
        <p:spPr>
          <a:xfrm>
            <a:off x="3850442" y="9428584"/>
            <a:ext cx="2945660" cy="4980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823540-6895-416D-BA35-B04F883E7A67}" type="slidenum">
              <a:rPr kumimoji="1" lang="ja-JP" altLang="en-US" smtClean="0"/>
              <a:pPr algn="r"/>
              <a:t>9</a:t>
            </a:fld>
            <a:endParaRPr kumimoji="1" lang="ja-JP" altLang="en-US" dirty="0"/>
          </a:p>
        </p:txBody>
      </p:sp>
    </p:spTree>
    <p:extLst>
      <p:ext uri="{BB962C8B-B14F-4D97-AF65-F5344CB8AC3E}">
        <p14:creationId xmlns:p14="http://schemas.microsoft.com/office/powerpoint/2010/main" val="130437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347177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70849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ja-JP" altLang="en-US"/>
              <a:t>マスタ サブタイトルの書式設定</a:t>
            </a:r>
          </a:p>
        </p:txBody>
      </p:sp>
    </p:spTree>
    <p:extLst>
      <p:ext uri="{BB962C8B-B14F-4D97-AF65-F5344CB8AC3E}">
        <p14:creationId xmlns:p14="http://schemas.microsoft.com/office/powerpoint/2010/main" val="268199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751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58987995"/>
      </p:ext>
    </p:extLst>
  </p:cSld>
  <p:clrMap bg1="lt1" tx1="dk1" bg2="lt2" tx2="dk2" accent1="accent1" accent2="accent2" accent3="accent3" accent4="accent4" accent5="accent5" accent6="accent6" hlink="hlink" folHlink="folHlink"/>
  <p:sldLayoutIdLst>
    <p:sldLayoutId id="2147483798" r:id="rId1"/>
    <p:sldLayoutId id="2147483794" r:id="rId2"/>
    <p:sldLayoutId id="2147483793" r:id="rId3"/>
    <p:sldLayoutId id="2147483799" r:id="rId4"/>
  </p:sldLayoutIdLst>
  <p:hf sldNum="0" hdr="0" ftr="0" dt="0"/>
  <p:txStyles>
    <p:titleStyle>
      <a:lvl1pPr algn="ctr" rtl="0" eaLnBrk="0" fontAlgn="base" hangingPunct="0">
        <a:spcBef>
          <a:spcPct val="0"/>
        </a:spcBef>
        <a:spcAft>
          <a:spcPct val="0"/>
        </a:spcAft>
        <a:defRPr kumimoji="1" sz="4062" kern="1200">
          <a:solidFill>
            <a:schemeClr val="tx1"/>
          </a:solidFill>
          <a:latin typeface="+mj-lt"/>
          <a:ea typeface="+mj-ea"/>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pitchFamily="50" charset="-128"/>
        </a:defRPr>
      </a:lvl5pPr>
      <a:lvl6pPr marL="422041" algn="ctr" rtl="0" fontAlgn="base">
        <a:spcBef>
          <a:spcPct val="0"/>
        </a:spcBef>
        <a:spcAft>
          <a:spcPct val="0"/>
        </a:spcAft>
        <a:defRPr kumimoji="1" sz="4062">
          <a:solidFill>
            <a:schemeClr val="tx1"/>
          </a:solidFill>
          <a:latin typeface="Calibri" pitchFamily="34" charset="0"/>
          <a:ea typeface="ＭＳ Ｐゴシック" pitchFamily="50" charset="-128"/>
        </a:defRPr>
      </a:lvl6pPr>
      <a:lvl7pPr marL="844083" algn="ctr" rtl="0" fontAlgn="base">
        <a:spcBef>
          <a:spcPct val="0"/>
        </a:spcBef>
        <a:spcAft>
          <a:spcPct val="0"/>
        </a:spcAft>
        <a:defRPr kumimoji="1" sz="4062">
          <a:solidFill>
            <a:schemeClr val="tx1"/>
          </a:solidFill>
          <a:latin typeface="Calibri" pitchFamily="34" charset="0"/>
          <a:ea typeface="ＭＳ Ｐゴシック" pitchFamily="50"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pitchFamily="50"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pitchFamily="50" charset="-128"/>
        </a:defRPr>
      </a:lvl9pPr>
    </p:titleStyle>
    <p:bodyStyle>
      <a:lvl1pPr marL="316531" indent="-316531" algn="l" rtl="0" eaLnBrk="0" fontAlgn="base" hangingPunct="0">
        <a:spcBef>
          <a:spcPct val="20000"/>
        </a:spcBef>
        <a:spcAft>
          <a:spcPct val="0"/>
        </a:spcAft>
        <a:buFont typeface="Arial" charset="0"/>
        <a:buChar char="•"/>
        <a:defRPr kumimoji="1"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charset="0"/>
        <a:buChar char="–"/>
        <a:defRPr kumimoji="1"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charset="0"/>
        <a:buChar char="•"/>
        <a:defRPr kumimoji="1"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charset="0"/>
        <a:buChar char="–"/>
        <a:defRPr kumimoji="1"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050"/>
          <p:cNvSpPr>
            <a:spLocks noGrp="1" noChangeArrowheads="1"/>
          </p:cNvSpPr>
          <p:nvPr>
            <p:ph type="ctrTitle"/>
          </p:nvPr>
        </p:nvSpPr>
        <p:spPr>
          <a:xfrm>
            <a:off x="1779664" y="1643382"/>
            <a:ext cx="7364336" cy="2497931"/>
          </a:xfrm>
        </p:spPr>
        <p:txBody>
          <a:bodyPr/>
          <a:lstStyle/>
          <a:p>
            <a:pPr eaLnBrk="1" hangingPunct="1"/>
            <a:br>
              <a:rPr lang="en-US" altLang="ja-JP" sz="3692" b="1" dirty="0">
                <a:solidFill>
                  <a:srgbClr val="FF0000"/>
                </a:solidFill>
                <a:latin typeface="HG丸ｺﾞｼｯｸM-PRO" pitchFamily="50" charset="-128"/>
                <a:ea typeface="HG丸ｺﾞｼｯｸM-PRO" pitchFamily="50" charset="-128"/>
              </a:rPr>
            </a:br>
            <a:r>
              <a:rPr lang="ja-JP" altLang="en-US" sz="4431" b="1" dirty="0">
                <a:solidFill>
                  <a:srgbClr val="FF0000"/>
                </a:solidFill>
                <a:latin typeface="HG丸ｺﾞｼｯｸM-PRO" pitchFamily="50" charset="-128"/>
                <a:ea typeface="HG丸ｺﾞｼｯｸM-PRO" pitchFamily="50" charset="-128"/>
              </a:rPr>
              <a:t>ロータリーの職業奉仕</a:t>
            </a:r>
            <a:br>
              <a:rPr lang="en-US" altLang="ja-JP" sz="4431" b="1" dirty="0">
                <a:solidFill>
                  <a:srgbClr val="FF0000"/>
                </a:solidFill>
                <a:latin typeface="HG丸ｺﾞｼｯｸM-PRO" pitchFamily="50" charset="-128"/>
                <a:ea typeface="HG丸ｺﾞｼｯｸM-PRO" pitchFamily="50" charset="-128"/>
              </a:rPr>
            </a:br>
            <a:r>
              <a:rPr lang="ja-JP" altLang="en-US" sz="4431" b="1" dirty="0">
                <a:solidFill>
                  <a:srgbClr val="FF0000"/>
                </a:solidFill>
                <a:latin typeface="HG丸ｺﾞｼｯｸM-PRO" pitchFamily="50" charset="-128"/>
                <a:ea typeface="HG丸ｺﾞｼｯｸM-PRO" pitchFamily="50" charset="-128"/>
              </a:rPr>
              <a:t>歴史と変遷</a:t>
            </a:r>
            <a:br>
              <a:rPr lang="en-US" altLang="ja-JP" sz="4431" b="1" dirty="0">
                <a:solidFill>
                  <a:srgbClr val="FF0000"/>
                </a:solidFill>
                <a:latin typeface="HG丸ｺﾞｼｯｸM-PRO" pitchFamily="50" charset="-128"/>
                <a:ea typeface="HG丸ｺﾞｼｯｸM-PRO" pitchFamily="50" charset="-128"/>
              </a:rPr>
            </a:br>
            <a:br>
              <a:rPr lang="en-US" altLang="ja-JP" sz="4431" b="1" dirty="0">
                <a:solidFill>
                  <a:srgbClr val="FF0000"/>
                </a:solidFill>
                <a:latin typeface="HG丸ｺﾞｼｯｸM-PRO" pitchFamily="50" charset="-128"/>
                <a:ea typeface="HG丸ｺﾞｼｯｸM-PRO" pitchFamily="50" charset="-128"/>
              </a:rPr>
            </a:br>
            <a:endParaRPr lang="ja-JP" altLang="en-US" sz="2585" b="1" dirty="0">
              <a:solidFill>
                <a:srgbClr val="0000FF"/>
              </a:solidFill>
            </a:endParaRPr>
          </a:p>
        </p:txBody>
      </p:sp>
      <p:sp>
        <p:nvSpPr>
          <p:cNvPr id="2" name="テキスト ボックス 1">
            <a:extLst>
              <a:ext uri="{FF2B5EF4-FFF2-40B4-BE49-F238E27FC236}">
                <a16:creationId xmlns:a16="http://schemas.microsoft.com/office/drawing/2014/main" id="{8DED921D-176B-124F-8204-F2E56F2873F6}"/>
              </a:ext>
            </a:extLst>
          </p:cNvPr>
          <p:cNvSpPr txBox="1"/>
          <p:nvPr/>
        </p:nvSpPr>
        <p:spPr>
          <a:xfrm>
            <a:off x="2423595" y="4450672"/>
            <a:ext cx="5568967" cy="1143390"/>
          </a:xfrm>
          <a:prstGeom prst="rect">
            <a:avLst/>
          </a:prstGeom>
          <a:noFill/>
        </p:spPr>
        <p:txBody>
          <a:bodyPr wrap="square" rtlCol="0">
            <a:spAutoFit/>
          </a:bodyPr>
          <a:lstStyle/>
          <a:p>
            <a:pPr defTabSz="844083" fontAlgn="base">
              <a:spcBef>
                <a:spcPct val="0"/>
              </a:spcBef>
              <a:spcAft>
                <a:spcPct val="0"/>
              </a:spcAft>
            </a:pPr>
            <a:r>
              <a:rPr kumimoji="1" lang="ja-JP" altLang="en-US" sz="2215" dirty="0">
                <a:solidFill>
                  <a:prstClr val="black"/>
                </a:solidFill>
                <a:latin typeface="HGMaruGothicMPRO" panose="020F0600000000000000" pitchFamily="34" charset="-128"/>
                <a:ea typeface="HGMaruGothicMPRO" panose="020F0600000000000000" pitchFamily="34" charset="-128"/>
              </a:rPr>
              <a:t>国際ロータリー第</a:t>
            </a:r>
            <a:r>
              <a:rPr kumimoji="1" lang="en-US" altLang="ja-JP" sz="2215" dirty="0">
                <a:solidFill>
                  <a:prstClr val="black"/>
                </a:solidFill>
                <a:latin typeface="メイリオ" panose="020B0604030504040204" pitchFamily="50" charset="-128"/>
                <a:ea typeface="メイリオ" panose="020B0604030504040204" pitchFamily="50" charset="-128"/>
              </a:rPr>
              <a:t>2660</a:t>
            </a:r>
            <a:r>
              <a:rPr kumimoji="1" lang="ja-JP" altLang="en-US" sz="2215" dirty="0">
                <a:solidFill>
                  <a:prstClr val="black"/>
                </a:solidFill>
                <a:latin typeface="HGMaruGothicMPRO" panose="020F0600000000000000" pitchFamily="34" charset="-128"/>
                <a:ea typeface="HGMaruGothicMPRO" panose="020F0600000000000000" pitchFamily="34" charset="-128"/>
              </a:rPr>
              <a:t>地区</a:t>
            </a:r>
            <a:endParaRPr kumimoji="1" lang="en-US" altLang="ja-JP" sz="2215"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en-US" altLang="ja-JP" sz="2215" dirty="0">
                <a:solidFill>
                  <a:prstClr val="black"/>
                </a:solidFill>
                <a:latin typeface="メイリオ" panose="020B0604030504040204" pitchFamily="50" charset="-128"/>
                <a:ea typeface="メイリオ" panose="020B0604030504040204" pitchFamily="50" charset="-128"/>
              </a:rPr>
              <a:t>2023-24</a:t>
            </a:r>
            <a:r>
              <a:rPr kumimoji="1" lang="ja-JP" altLang="en-US" sz="2215" dirty="0">
                <a:solidFill>
                  <a:prstClr val="black"/>
                </a:solidFill>
                <a:latin typeface="HGMaruGothicMPRO" panose="020F0600000000000000" pitchFamily="34" charset="-128"/>
                <a:ea typeface="HGMaruGothicMPRO" panose="020F0600000000000000" pitchFamily="34" charset="-128"/>
              </a:rPr>
              <a:t>年度　職業奉仕委員会副委員長</a:t>
            </a:r>
            <a:endParaRPr kumimoji="1" lang="en-US" altLang="ja-JP" sz="2215"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215" dirty="0">
                <a:solidFill>
                  <a:prstClr val="black"/>
                </a:solidFill>
                <a:latin typeface="HG丸ｺﾞｼｯｸM-PRO" panose="020F0400000000000000" pitchFamily="50" charset="-128"/>
                <a:ea typeface="HG丸ｺﾞｼｯｸM-PRO" pitchFamily="50" charset="-128"/>
              </a:rPr>
              <a:t>大阪西</a:t>
            </a:r>
            <a:r>
              <a:rPr lang="ja-JP" altLang="en-US" sz="2400" dirty="0">
                <a:latin typeface="HGMaruGothicMPRO" panose="020F0600000000000000" pitchFamily="34" charset="-128"/>
                <a:ea typeface="HGMaruGothicMPRO" panose="020F0600000000000000" pitchFamily="34" charset="-128"/>
              </a:rPr>
              <a:t>ロータリークラブ</a:t>
            </a:r>
            <a:r>
              <a:rPr kumimoji="1" lang="ja-JP" altLang="en-US" sz="2215" dirty="0">
                <a:solidFill>
                  <a:prstClr val="black"/>
                </a:solidFill>
                <a:latin typeface="HG丸ｺﾞｼｯｸM-PRO" panose="020F0400000000000000" pitchFamily="50" charset="-128"/>
                <a:ea typeface="HG丸ｺﾞｼｯｸM-PRO" pitchFamily="50" charset="-128"/>
              </a:rPr>
              <a:t>　大和田雅江</a:t>
            </a:r>
          </a:p>
        </p:txBody>
      </p:sp>
      <p:pic>
        <p:nvPicPr>
          <p:cNvPr id="3" name="図 2" descr="ロゴ が含まれている画像&#10;&#10;自動的に生成された説明">
            <a:extLst>
              <a:ext uri="{FF2B5EF4-FFF2-40B4-BE49-F238E27FC236}">
                <a16:creationId xmlns:a16="http://schemas.microsoft.com/office/drawing/2014/main" id="{F076D52A-CFF5-F95C-E1FA-E2C65ECC51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9028" y="446693"/>
            <a:ext cx="3691475" cy="993918"/>
          </a:xfrm>
          <a:prstGeom prst="rect">
            <a:avLst/>
          </a:prstGeom>
          <a:noFill/>
          <a:ln>
            <a:noFill/>
          </a:ln>
        </p:spPr>
      </p:pic>
      <p:sp>
        <p:nvSpPr>
          <p:cNvPr id="5" name="スライド番号プレースホルダー 3">
            <a:extLst>
              <a:ext uri="{FF2B5EF4-FFF2-40B4-BE49-F238E27FC236}">
                <a16:creationId xmlns:a16="http://schemas.microsoft.com/office/drawing/2014/main" id="{B8BF1C39-034D-CAA1-EA71-007363BA9224}"/>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1</a:t>
            </a:fld>
            <a:endParaRPr lang="ja-JP" altLang="en-US" sz="2000" dirty="0">
              <a:solidFill>
                <a:schemeClr val="tx1"/>
              </a:solidFill>
            </a:endParaRPr>
          </a:p>
        </p:txBody>
      </p:sp>
    </p:spTree>
    <p:extLst>
      <p:ext uri="{BB962C8B-B14F-4D97-AF65-F5344CB8AC3E}">
        <p14:creationId xmlns:p14="http://schemas.microsoft.com/office/powerpoint/2010/main" val="997545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98897" y="4305668"/>
            <a:ext cx="10173903" cy="2431435"/>
          </a:xfrm>
          <a:prstGeom prst="rect">
            <a:avLst/>
          </a:prstGeom>
          <a:noFill/>
        </p:spPr>
        <p:txBody>
          <a:bodyPr wrap="square" rtlCol="0">
            <a:spAutoFit/>
          </a:bodyPr>
          <a:lstStyle/>
          <a:p>
            <a:pPr defTabSz="914400">
              <a:defRPr/>
            </a:pPr>
            <a:endParaRPr kumimoji="1"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defTabSz="914400">
              <a:defRPr/>
            </a:pPr>
            <a:r>
              <a:rPr kumimoji="1" lang="ja-JP" altLang="en-US" sz="2400" dirty="0">
                <a:solidFill>
                  <a:prstClr val="black"/>
                </a:solidFill>
                <a:latin typeface="HG丸ｺﾞｼｯｸM-PRO" panose="020F0600000000000000" pitchFamily="50" charset="-128"/>
                <a:ea typeface="HG丸ｺﾞｼｯｸM-PRO" panose="020F0600000000000000" pitchFamily="50" charset="-128"/>
              </a:rPr>
              <a:t>ロータリーの哲学を端的に表現し、職業奉仕の理念の実行に役立つもの</a:t>
            </a:r>
            <a:endParaRPr kumimoji="1"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defTabSz="914400">
              <a:defRPr/>
            </a:pPr>
            <a:endParaRPr kumimoji="1"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defTabSz="914400">
              <a:defRPr/>
            </a:pPr>
            <a:r>
              <a:rPr kumimoji="1" lang="ja-JP" altLang="en-US" sz="2400" dirty="0">
                <a:solidFill>
                  <a:prstClr val="black"/>
                </a:solidFill>
                <a:latin typeface="HG丸ｺﾞｼｯｸM-PRO" panose="020F0600000000000000" pitchFamily="50" charset="-128"/>
                <a:ea typeface="HG丸ｺﾞｼｯｸM-PRO" panose="020F0600000000000000" pitchFamily="50" charset="-128"/>
              </a:rPr>
              <a:t>日常の商取引・産業活動におけるロータリアンの言動の自己評価のためのテスト形式の基準</a:t>
            </a:r>
            <a:endParaRPr kumimoji="1"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defTabSz="914400">
              <a:defRPr/>
            </a:pPr>
            <a:endParaRPr kumimoji="1" lang="ja-JP" altLang="en-US" sz="2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正方形/長方形 4">
            <a:extLst>
              <a:ext uri="{FF2B5EF4-FFF2-40B4-BE49-F238E27FC236}">
                <a16:creationId xmlns:a16="http://schemas.microsoft.com/office/drawing/2014/main" id="{C7054B11-8EE3-524B-8514-D7F5140D3D0F}"/>
              </a:ext>
            </a:extLst>
          </p:cNvPr>
          <p:cNvSpPr/>
          <p:nvPr/>
        </p:nvSpPr>
        <p:spPr>
          <a:xfrm>
            <a:off x="2352559" y="324748"/>
            <a:ext cx="6480637" cy="3883755"/>
          </a:xfrm>
          <a:prstGeom prst="rect">
            <a:avLst/>
          </a:prstGeom>
          <a:ln>
            <a:solidFill>
              <a:srgbClr val="FF0000"/>
            </a:solidFill>
          </a:ln>
        </p:spPr>
        <p:txBody>
          <a:bodyPr wrap="square">
            <a:spAutoFit/>
          </a:bodyPr>
          <a:lstStyle/>
          <a:p>
            <a:pPr defTabSz="914400">
              <a:lnSpc>
                <a:spcPct val="150000"/>
              </a:lnSpc>
              <a:defRPr/>
            </a:pPr>
            <a:r>
              <a:rPr kumimoji="1" lang="ja-JP" altLang="en-US" sz="2400" b="1" dirty="0">
                <a:solidFill>
                  <a:prstClr val="black"/>
                </a:solidFill>
                <a:latin typeface="HGMaruGothicMPRO" panose="020F0600000000000000" pitchFamily="34" charset="-128"/>
                <a:ea typeface="HGMaruGothicMPRO" panose="020F0600000000000000" pitchFamily="34" charset="-128"/>
              </a:rPr>
              <a:t>四つのテスト</a:t>
            </a:r>
            <a:endParaRPr kumimoji="1" lang="en-US" altLang="ja-JP" sz="2400" b="1" dirty="0">
              <a:solidFill>
                <a:prstClr val="black"/>
              </a:solidFill>
              <a:latin typeface="HGMaruGothicMPRO" panose="020F0600000000000000" pitchFamily="34" charset="-128"/>
              <a:ea typeface="HGMaruGothicMPRO" panose="020F0600000000000000" pitchFamily="34" charset="-128"/>
            </a:endParaRPr>
          </a:p>
          <a:p>
            <a:pPr defTabSz="914400">
              <a:lnSpc>
                <a:spcPct val="150000"/>
              </a:lnSpc>
              <a:defRPr/>
            </a:pPr>
            <a:r>
              <a:rPr kumimoji="1" lang="ja-JP" altLang="en-US" sz="2400" b="1" dirty="0">
                <a:solidFill>
                  <a:prstClr val="black"/>
                </a:solidFill>
                <a:latin typeface="HGMaruGothicMPRO" panose="020F0600000000000000" pitchFamily="34" charset="-128"/>
                <a:ea typeface="HGMaruGothicMPRO" panose="020F0600000000000000" pitchFamily="34" charset="-128"/>
              </a:rPr>
              <a:t>　言行はこれに照らしてから</a:t>
            </a:r>
            <a:endParaRPr kumimoji="1" lang="en-US" altLang="ja-JP" sz="2400" b="1" dirty="0">
              <a:solidFill>
                <a:prstClr val="black"/>
              </a:solidFill>
              <a:latin typeface="HGMaruGothicMPRO" panose="020F0600000000000000" pitchFamily="34" charset="-128"/>
              <a:ea typeface="HGMaruGothicMPRO" panose="020F0600000000000000" pitchFamily="34" charset="-128"/>
            </a:endParaRPr>
          </a:p>
          <a:p>
            <a:pPr defTabSz="914400">
              <a:lnSpc>
                <a:spcPct val="150000"/>
              </a:lnSpc>
              <a:defRPr/>
            </a:pPr>
            <a:endParaRPr kumimoji="1" lang="en-US" altLang="ja-JP" sz="2400" b="1" dirty="0">
              <a:solidFill>
                <a:prstClr val="black"/>
              </a:solidFill>
              <a:latin typeface="HGMaruGothicMPRO" panose="020F0600000000000000" pitchFamily="34" charset="-128"/>
              <a:ea typeface="HGMaruGothicMPRO" panose="020F0600000000000000" pitchFamily="34" charset="-128"/>
            </a:endParaRPr>
          </a:p>
          <a:p>
            <a:pPr defTabSz="914400">
              <a:lnSpc>
                <a:spcPct val="150000"/>
              </a:lnSpc>
              <a:defRPr/>
            </a:pPr>
            <a:r>
              <a:rPr kumimoji="1" lang="ja-JP" altLang="en-US" sz="2400" b="1" dirty="0">
                <a:solidFill>
                  <a:prstClr val="black"/>
                </a:solidFill>
                <a:latin typeface="HGMaruGothicMPRO" panose="020F0600000000000000" pitchFamily="34" charset="-128"/>
                <a:ea typeface="HGMaruGothicMPRO" panose="020F0600000000000000" pitchFamily="34" charset="-128"/>
              </a:rPr>
              <a:t>１．真実かどうか</a:t>
            </a:r>
            <a:br>
              <a:rPr kumimoji="1" lang="ja-JP" altLang="en-US" sz="2400" dirty="0">
                <a:solidFill>
                  <a:prstClr val="black"/>
                </a:solidFill>
                <a:latin typeface="HGMaruGothicMPRO" panose="020F0600000000000000" pitchFamily="34" charset="-128"/>
                <a:ea typeface="HGMaruGothicMPRO" panose="020F0600000000000000" pitchFamily="34" charset="-128"/>
              </a:rPr>
            </a:br>
            <a:r>
              <a:rPr kumimoji="1" lang="ja-JP" altLang="en-US" sz="2400" dirty="0">
                <a:solidFill>
                  <a:prstClr val="black"/>
                </a:solidFill>
                <a:latin typeface="HGMaruGothicMPRO" panose="020F0600000000000000" pitchFamily="34" charset="-128"/>
                <a:ea typeface="HGMaruGothicMPRO" panose="020F0600000000000000" pitchFamily="34" charset="-128"/>
              </a:rPr>
              <a:t>２．</a:t>
            </a:r>
            <a:r>
              <a:rPr kumimoji="1" lang="ja-JP" altLang="en-US" sz="2400" b="1" dirty="0">
                <a:solidFill>
                  <a:prstClr val="black"/>
                </a:solidFill>
                <a:latin typeface="HGMaruGothicMPRO" panose="020F0600000000000000" pitchFamily="34" charset="-128"/>
                <a:ea typeface="HGMaruGothicMPRO" panose="020F0600000000000000" pitchFamily="34" charset="-128"/>
              </a:rPr>
              <a:t>みんなに公平か</a:t>
            </a:r>
            <a:br>
              <a:rPr kumimoji="1" lang="ja-JP" altLang="en-US" sz="2400" dirty="0">
                <a:solidFill>
                  <a:prstClr val="black"/>
                </a:solidFill>
                <a:latin typeface="HGMaruGothicMPRO" panose="020F0600000000000000" pitchFamily="34" charset="-128"/>
                <a:ea typeface="HGMaruGothicMPRO" panose="020F0600000000000000" pitchFamily="34" charset="-128"/>
              </a:rPr>
            </a:br>
            <a:r>
              <a:rPr kumimoji="1" lang="ja-JP" altLang="en-US" sz="2400" dirty="0">
                <a:solidFill>
                  <a:prstClr val="black"/>
                </a:solidFill>
                <a:latin typeface="HGMaruGothicMPRO" panose="020F0600000000000000" pitchFamily="34" charset="-128"/>
                <a:ea typeface="HGMaruGothicMPRO" panose="020F0600000000000000" pitchFamily="34" charset="-128"/>
              </a:rPr>
              <a:t>３．</a:t>
            </a:r>
            <a:r>
              <a:rPr kumimoji="1" lang="ja-JP" altLang="en-US" sz="2400" b="1" dirty="0">
                <a:solidFill>
                  <a:prstClr val="black"/>
                </a:solidFill>
                <a:latin typeface="HGMaruGothicMPRO" panose="020F0600000000000000" pitchFamily="34" charset="-128"/>
                <a:ea typeface="HGMaruGothicMPRO" panose="020F0600000000000000" pitchFamily="34" charset="-128"/>
              </a:rPr>
              <a:t>好意と友情を深めるか</a:t>
            </a:r>
            <a:br>
              <a:rPr kumimoji="1" lang="ja-JP" altLang="en-US" sz="2400" dirty="0">
                <a:solidFill>
                  <a:prstClr val="black"/>
                </a:solidFill>
                <a:latin typeface="HGMaruGothicMPRO" panose="020F0600000000000000" pitchFamily="34" charset="-128"/>
                <a:ea typeface="HGMaruGothicMPRO" panose="020F0600000000000000" pitchFamily="34" charset="-128"/>
              </a:rPr>
            </a:br>
            <a:r>
              <a:rPr kumimoji="1" lang="ja-JP" altLang="en-US" sz="2400" dirty="0">
                <a:solidFill>
                  <a:prstClr val="black"/>
                </a:solidFill>
                <a:latin typeface="HGMaruGothicMPRO" panose="020F0600000000000000" pitchFamily="34" charset="-128"/>
                <a:ea typeface="HGMaruGothicMPRO" panose="020F0600000000000000" pitchFamily="34" charset="-128"/>
              </a:rPr>
              <a:t>４．</a:t>
            </a:r>
            <a:r>
              <a:rPr kumimoji="1" lang="ja-JP" altLang="en-US" sz="2400" b="1" dirty="0">
                <a:solidFill>
                  <a:prstClr val="black"/>
                </a:solidFill>
                <a:latin typeface="HGMaruGothicMPRO" panose="020F0600000000000000" pitchFamily="34" charset="-128"/>
                <a:ea typeface="HGMaruGothicMPRO" panose="020F0600000000000000" pitchFamily="34" charset="-128"/>
              </a:rPr>
              <a:t>みんなのためになるか どうか</a:t>
            </a:r>
            <a:endParaRPr kumimoji="1" lang="ja-JP" altLang="en-US" sz="2400" dirty="0">
              <a:solidFill>
                <a:prstClr val="black"/>
              </a:solidFill>
              <a:latin typeface="HGMaruGothicMPRO" panose="020F0600000000000000" pitchFamily="34" charset="-128"/>
              <a:ea typeface="HGMaruGothicMPRO" panose="020F0600000000000000" pitchFamily="34" charset="-128"/>
            </a:endParaRPr>
          </a:p>
        </p:txBody>
      </p:sp>
      <p:sp>
        <p:nvSpPr>
          <p:cNvPr id="2" name="スライド番号プレースホルダー 3">
            <a:extLst>
              <a:ext uri="{FF2B5EF4-FFF2-40B4-BE49-F238E27FC236}">
                <a16:creationId xmlns:a16="http://schemas.microsoft.com/office/drawing/2014/main" id="{9DD9F1BF-DAC1-4AB6-D5C7-4C57DCAAD6DC}"/>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10</a:t>
            </a:fld>
            <a:endParaRPr lang="ja-JP" altLang="en-US" sz="2000" dirty="0">
              <a:solidFill>
                <a:schemeClr val="tx1"/>
              </a:solidFill>
            </a:endParaRPr>
          </a:p>
        </p:txBody>
      </p:sp>
    </p:spTree>
    <p:extLst>
      <p:ext uri="{BB962C8B-B14F-4D97-AF65-F5344CB8AC3E}">
        <p14:creationId xmlns:p14="http://schemas.microsoft.com/office/powerpoint/2010/main" val="414845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9B1BF2-B3EC-4302-8FD6-28439EAF19EC}"/>
              </a:ext>
            </a:extLst>
          </p:cNvPr>
          <p:cNvSpPr>
            <a:spLocks noGrp="1"/>
          </p:cNvSpPr>
          <p:nvPr>
            <p:ph type="title"/>
          </p:nvPr>
        </p:nvSpPr>
        <p:spPr>
          <a:xfrm>
            <a:off x="1938671" y="129672"/>
            <a:ext cx="8229600" cy="1055077"/>
          </a:xfrm>
        </p:spPr>
        <p:txBody>
          <a:bodyPr/>
          <a:lstStyle/>
          <a:p>
            <a:pPr algn="l"/>
            <a:r>
              <a:rPr lang="ja-JP" altLang="en-US" sz="2400" dirty="0">
                <a:solidFill>
                  <a:srgbClr val="00B050"/>
                </a:solidFill>
                <a:latin typeface="HG丸ｺﾞｼｯｸM-PRO" panose="020F0600000000000000" pitchFamily="50" charset="-128"/>
                <a:ea typeface="HG丸ｺﾞｼｯｸM-PRO" panose="020F0600000000000000" pitchFamily="50" charset="-128"/>
              </a:rPr>
              <a:t>その５　＜直近</a:t>
            </a:r>
            <a:r>
              <a:rPr lang="en-US" altLang="ja-JP" sz="2400" dirty="0">
                <a:solidFill>
                  <a:srgbClr val="00B050"/>
                </a:solidFill>
                <a:latin typeface="HG丸ｺﾞｼｯｸM-PRO" panose="020F0600000000000000" pitchFamily="50" charset="-128"/>
                <a:ea typeface="HG丸ｺﾞｼｯｸM-PRO" panose="020F0600000000000000" pitchFamily="50" charset="-128"/>
              </a:rPr>
              <a:t>30</a:t>
            </a:r>
            <a:r>
              <a:rPr lang="ja-JP" altLang="en-US" sz="2400" dirty="0">
                <a:solidFill>
                  <a:srgbClr val="00B050"/>
                </a:solidFill>
                <a:latin typeface="HG丸ｺﾞｼｯｸM-PRO" panose="020F0600000000000000" pitchFamily="50" charset="-128"/>
                <a:ea typeface="HG丸ｺﾞｼｯｸM-PRO" panose="020F0600000000000000" pitchFamily="50" charset="-128"/>
              </a:rPr>
              <a:t>年＞</a:t>
            </a:r>
            <a:r>
              <a:rPr lang="ja-JP" altLang="en-US" sz="2400" dirty="0">
                <a:latin typeface="HG丸ｺﾞｼｯｸM-PRO" panose="020F0600000000000000" pitchFamily="50" charset="-128"/>
                <a:ea typeface="HG丸ｺﾞｼｯｸM-PRO" panose="020F0600000000000000" pitchFamily="50" charset="-128"/>
              </a:rPr>
              <a:t>　　　</a:t>
            </a:r>
            <a:r>
              <a:rPr lang="ja-JP" altLang="en-US" sz="3200" b="1" i="1" dirty="0">
                <a:latin typeface="HG丸ｺﾞｼｯｸM-PRO" panose="020F0600000000000000" pitchFamily="50" charset="-128"/>
                <a:ea typeface="HG丸ｺﾞｼｯｸM-PRO" panose="020F0600000000000000" pitchFamily="50" charset="-128"/>
              </a:rPr>
              <a:t>ロータリーの樹</a:t>
            </a:r>
          </a:p>
        </p:txBody>
      </p:sp>
      <p:sp>
        <p:nvSpPr>
          <p:cNvPr id="3" name="コンテンツ プレースホルダー 2">
            <a:extLst>
              <a:ext uri="{FF2B5EF4-FFF2-40B4-BE49-F238E27FC236}">
                <a16:creationId xmlns:a16="http://schemas.microsoft.com/office/drawing/2014/main" id="{344B48A2-DD23-4D3A-8AB3-558D3374FF20}"/>
              </a:ext>
            </a:extLst>
          </p:cNvPr>
          <p:cNvSpPr>
            <a:spLocks noGrp="1"/>
          </p:cNvSpPr>
          <p:nvPr>
            <p:ph idx="1"/>
          </p:nvPr>
        </p:nvSpPr>
        <p:spPr>
          <a:xfrm>
            <a:off x="992375" y="677858"/>
            <a:ext cx="10692808" cy="4866507"/>
          </a:xfrm>
        </p:spPr>
        <p:txBody>
          <a:bodyPr/>
          <a:lstStyle/>
          <a:p>
            <a:pPr marL="0" indent="0">
              <a:lnSpc>
                <a:spcPct val="150000"/>
              </a:lnSpc>
              <a:buNone/>
            </a:pPr>
            <a:endParaRPr lang="en-US" altLang="ja-JP" sz="1662" dirty="0">
              <a:solidFill>
                <a:srgbClr val="0070C0"/>
              </a:solidFill>
            </a:endParaRPr>
          </a:p>
          <a:p>
            <a:pPr marL="0" indent="0">
              <a:lnSpc>
                <a:spcPct val="150000"/>
              </a:lnSpc>
              <a:buNone/>
            </a:pPr>
            <a:r>
              <a:rPr lang="en-US" altLang="ja-JP" sz="2215" dirty="0">
                <a:solidFill>
                  <a:srgbClr val="0070C0"/>
                </a:solidFill>
                <a:latin typeface="HG丸ｺﾞｼｯｸM-PRO" panose="020F0600000000000000" pitchFamily="50" charset="-128"/>
                <a:ea typeface="HG丸ｺﾞｼｯｸM-PRO" panose="020F0600000000000000" pitchFamily="50" charset="-128"/>
              </a:rPr>
              <a:t>1987</a:t>
            </a:r>
            <a:r>
              <a:rPr lang="ja-JP" altLang="en-US" sz="2215" dirty="0">
                <a:latin typeface="HG丸ｺﾞｼｯｸM-PRO" panose="020F0600000000000000" pitchFamily="50" charset="-128"/>
                <a:ea typeface="HG丸ｺﾞｼｯｸM-PRO" panose="020F0600000000000000" pitchFamily="50" charset="-128"/>
              </a:rPr>
              <a:t>　　職業奉仕に関する特別委員会　</a:t>
            </a:r>
            <a:r>
              <a:rPr lang="ja-JP" altLang="en-US" sz="1846" dirty="0">
                <a:latin typeface="HG丸ｺﾞｼｯｸM-PRO" panose="020F0600000000000000" pitchFamily="50" charset="-128"/>
                <a:ea typeface="HG丸ｺﾞｼｯｸM-PRO" panose="020F0600000000000000" pitchFamily="50" charset="-128"/>
              </a:rPr>
              <a:t>招集</a:t>
            </a:r>
            <a:r>
              <a:rPr lang="ja-JP" altLang="en-US" sz="1662" dirty="0">
                <a:latin typeface="HG丸ｺﾞｼｯｸM-PRO" panose="020F0600000000000000" pitchFamily="50" charset="-128"/>
                <a:ea typeface="HG丸ｺﾞｼｯｸM-PRO" panose="020F0600000000000000" pitchFamily="50" charset="-128"/>
              </a:rPr>
              <a:t>　</a:t>
            </a:r>
            <a:endParaRPr lang="en-US" altLang="ja-JP" sz="1662"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en-US" altLang="ja-JP" sz="2215" dirty="0">
                <a:solidFill>
                  <a:srgbClr val="0070C0"/>
                </a:solidFill>
                <a:latin typeface="HG丸ｺﾞｼｯｸM-PRO" panose="020F0600000000000000" pitchFamily="50" charset="-128"/>
                <a:ea typeface="HG丸ｺﾞｼｯｸM-PRO" panose="020F0600000000000000" pitchFamily="50" charset="-128"/>
              </a:rPr>
              <a:t>1989</a:t>
            </a:r>
            <a:r>
              <a:rPr lang="ja-JP" altLang="en-US" sz="2215" dirty="0">
                <a:latin typeface="HG丸ｺﾞｼｯｸM-PRO" panose="020F0600000000000000" pitchFamily="50" charset="-128"/>
                <a:ea typeface="HG丸ｺﾞｼｯｸM-PRO" panose="020F0600000000000000" pitchFamily="50" charset="-128"/>
              </a:rPr>
              <a:t>　　「職業奉仕に関する声明」　</a:t>
            </a:r>
            <a:r>
              <a:rPr lang="ja-JP" altLang="en-US" sz="1846" dirty="0">
                <a:latin typeface="HG丸ｺﾞｼｯｸM-PRO" panose="020F0600000000000000" pitchFamily="50" charset="-128"/>
                <a:ea typeface="HG丸ｺﾞｼｯｸM-PRO" panose="020F0600000000000000" pitchFamily="50" charset="-128"/>
              </a:rPr>
              <a:t>及び</a:t>
            </a:r>
            <a:endParaRPr lang="en-US" altLang="ja-JP" sz="1846"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215" dirty="0">
                <a:latin typeface="HG丸ｺﾞｼｯｸM-PRO" panose="020F0600000000000000" pitchFamily="50" charset="-128"/>
                <a:ea typeface="HG丸ｺﾞｼｯｸM-PRO" panose="020F0600000000000000" pitchFamily="50" charset="-128"/>
              </a:rPr>
              <a:t>　　　　　　　　　「ロータリアンの職業宣言」　</a:t>
            </a:r>
            <a:r>
              <a:rPr lang="ja-JP" altLang="en-US" sz="1846" dirty="0">
                <a:latin typeface="HG丸ｺﾞｼｯｸM-PRO" panose="020F0600000000000000" pitchFamily="50" charset="-128"/>
                <a:ea typeface="HG丸ｺﾞｼｯｸM-PRO" panose="020F0600000000000000" pitchFamily="50" charset="-128"/>
              </a:rPr>
              <a:t>採択</a:t>
            </a:r>
            <a:endParaRPr lang="en-US" altLang="ja-JP" sz="1846"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en-US" altLang="ja-JP" sz="2220" dirty="0">
                <a:solidFill>
                  <a:schemeClr val="accent1"/>
                </a:solidFill>
                <a:latin typeface="HG丸ｺﾞｼｯｸM-PRO" panose="020F0600000000000000" pitchFamily="50" charset="-128"/>
                <a:ea typeface="HG丸ｺﾞｼｯｸM-PRO" panose="020F0600000000000000" pitchFamily="50" charset="-128"/>
              </a:rPr>
              <a:t>1989    </a:t>
            </a:r>
            <a:r>
              <a:rPr lang="ja-JP" altLang="en-US" sz="2220" dirty="0">
                <a:latin typeface="HG丸ｺﾞｼｯｸM-PRO" panose="020F0600000000000000" pitchFamily="50" charset="-128"/>
                <a:ea typeface="HG丸ｺﾞｼｯｸM-PRO" panose="020F0600000000000000" pitchFamily="50" charset="-128"/>
              </a:rPr>
              <a:t>「</a:t>
            </a:r>
            <a:r>
              <a:rPr lang="en-US" altLang="ja-JP" sz="2220" dirty="0">
                <a:latin typeface="HG丸ｺﾞｼｯｸM-PRO" panose="020F0600000000000000" pitchFamily="50" charset="-128"/>
                <a:ea typeface="HG丸ｺﾞｼｯｸM-PRO" panose="020F0600000000000000" pitchFamily="50" charset="-128"/>
              </a:rPr>
              <a:t>84</a:t>
            </a:r>
            <a:r>
              <a:rPr lang="ja-JP" altLang="en-US" sz="2220" dirty="0">
                <a:latin typeface="HG丸ｺﾞｼｯｸM-PRO" panose="020F0600000000000000" pitchFamily="50" charset="-128"/>
                <a:ea typeface="HG丸ｺﾞｼｯｸM-PRO" panose="020F0600000000000000" pitchFamily="50" charset="-128"/>
              </a:rPr>
              <a:t>年間の伝統を変える」</a:t>
            </a:r>
            <a:endParaRPr lang="en-US" altLang="ja-JP" sz="2220"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220" dirty="0">
                <a:latin typeface="HG丸ｺﾞｼｯｸM-PRO" panose="020F0600000000000000" pitchFamily="50" charset="-128"/>
                <a:ea typeface="HG丸ｺﾞｼｯｸM-PRO" panose="020F0600000000000000" pitchFamily="50" charset="-128"/>
              </a:rPr>
              <a:t>　　　　　女性の入会に道</a:t>
            </a:r>
            <a:endParaRPr lang="en-US" altLang="ja-JP" sz="2220"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220" dirty="0">
                <a:latin typeface="HG丸ｺﾞｼｯｸM-PRO" panose="020F0600000000000000" pitchFamily="50" charset="-128"/>
                <a:ea typeface="HG丸ｺﾞｼｯｸM-PRO" panose="020F0600000000000000" pitchFamily="50" charset="-128"/>
              </a:rPr>
              <a:t>　　　　　「規定審議会報告」で</a:t>
            </a:r>
            <a:r>
              <a:rPr lang="ja-JP" altLang="en-US" sz="2220" b="1" dirty="0">
                <a:latin typeface="HG丸ｺﾞｼｯｸM-PRO" panose="020F0600000000000000" pitchFamily="50" charset="-128"/>
                <a:ea typeface="HG丸ｺﾞｼｯｸM-PRO" panose="020F0600000000000000" pitchFamily="50" charset="-128"/>
              </a:rPr>
              <a:t>「ロータリークラブ青年男子によって</a:t>
            </a:r>
            <a:endParaRPr lang="en-US" altLang="ja-JP" sz="2220" b="1"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220" b="1" dirty="0">
                <a:latin typeface="HG丸ｺﾞｼｯｸM-PRO" panose="020F0600000000000000" pitchFamily="50" charset="-128"/>
                <a:ea typeface="HG丸ｺﾞｼｯｸM-PRO" panose="020F0600000000000000" pitchFamily="50" charset="-128"/>
              </a:rPr>
              <a:t>　　　　　構成される」</a:t>
            </a:r>
            <a:r>
              <a:rPr lang="ja-JP" altLang="en-US" sz="2220" dirty="0">
                <a:latin typeface="HG丸ｺﾞｼｯｸM-PRO" panose="020F0600000000000000" pitchFamily="50" charset="-128"/>
                <a:ea typeface="HG丸ｺﾞｼｯｸM-PRO" panose="020F0600000000000000" pitchFamily="50" charset="-128"/>
              </a:rPr>
              <a:t>という</a:t>
            </a:r>
            <a:r>
              <a:rPr lang="en-US" altLang="ja-JP" sz="2220" dirty="0">
                <a:latin typeface="HG丸ｺﾞｼｯｸM-PRO" panose="020F0600000000000000" pitchFamily="50" charset="-128"/>
                <a:ea typeface="HG丸ｺﾞｼｯｸM-PRO" panose="020F0600000000000000" pitchFamily="50" charset="-128"/>
              </a:rPr>
              <a:t>RI</a:t>
            </a:r>
            <a:r>
              <a:rPr lang="ja-JP" altLang="en-US" sz="2220" dirty="0">
                <a:latin typeface="HG丸ｺﾞｼｯｸM-PRO" panose="020F0600000000000000" pitchFamily="50" charset="-128"/>
                <a:ea typeface="HG丸ｺﾞｼｯｸM-PRO" panose="020F0600000000000000" pitchFamily="50" charset="-128"/>
              </a:rPr>
              <a:t>定款・クラブ定款の条項のうち</a:t>
            </a:r>
            <a:r>
              <a:rPr lang="ja-JP" altLang="en-US" sz="2220" b="1" dirty="0">
                <a:latin typeface="HG丸ｺﾞｼｯｸM-PRO" panose="020F0600000000000000" pitchFamily="50" charset="-128"/>
                <a:ea typeface="HG丸ｺﾞｼｯｸM-PRO" panose="020F0600000000000000" pitchFamily="50" charset="-128"/>
              </a:rPr>
              <a:t>「男子」</a:t>
            </a:r>
            <a:endParaRPr lang="en-US" altLang="ja-JP" sz="2220" b="1"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220" b="1" dirty="0">
                <a:latin typeface="HG丸ｺﾞｼｯｸM-PRO" panose="020F0600000000000000" pitchFamily="50" charset="-128"/>
                <a:ea typeface="HG丸ｺﾞｼｯｸM-PRO" panose="020F0600000000000000" pitchFamily="50" charset="-128"/>
              </a:rPr>
              <a:t>　　　　　</a:t>
            </a:r>
            <a:r>
              <a:rPr lang="ja-JP" altLang="en-US" sz="2220" dirty="0">
                <a:latin typeface="HG丸ｺﾞｼｯｸM-PRO" panose="020F0600000000000000" pitchFamily="50" charset="-128"/>
                <a:ea typeface="HG丸ｺﾞｼｯｸM-PRO" panose="020F0600000000000000" pitchFamily="50" charset="-128"/>
              </a:rPr>
              <a:t>の文字を削除。</a:t>
            </a:r>
            <a:r>
              <a:rPr lang="en-US" altLang="ja-JP" sz="2220" dirty="0">
                <a:latin typeface="HG丸ｺﾞｼｯｸM-PRO" panose="020F0600000000000000" pitchFamily="50" charset="-128"/>
                <a:ea typeface="HG丸ｺﾞｼｯｸM-PRO" panose="020F0600000000000000" pitchFamily="50" charset="-128"/>
              </a:rPr>
              <a:t>90</a:t>
            </a:r>
            <a:r>
              <a:rPr lang="ja-JP" altLang="en-US" sz="2220" dirty="0">
                <a:latin typeface="HG丸ｺﾞｼｯｸM-PRO" panose="020F0600000000000000" pitchFamily="50" charset="-128"/>
                <a:ea typeface="HG丸ｺﾞｼｯｸM-PRO" panose="020F0600000000000000" pitchFamily="50" charset="-128"/>
              </a:rPr>
              <a:t>分間に及ぶ討論の後、賛成</a:t>
            </a:r>
            <a:r>
              <a:rPr lang="en-US" altLang="ja-JP" sz="2220" dirty="0">
                <a:latin typeface="HG丸ｺﾞｼｯｸM-PRO" panose="020F0600000000000000" pitchFamily="50" charset="-128"/>
                <a:ea typeface="HG丸ｺﾞｼｯｸM-PRO" panose="020F0600000000000000" pitchFamily="50" charset="-128"/>
              </a:rPr>
              <a:t>328</a:t>
            </a:r>
            <a:r>
              <a:rPr lang="ja-JP" altLang="en-US" sz="2220" dirty="0">
                <a:latin typeface="HG丸ｺﾞｼｯｸM-PRO" panose="020F0600000000000000" pitchFamily="50" charset="-128"/>
                <a:ea typeface="HG丸ｺﾞｼｯｸM-PRO" panose="020F0600000000000000" pitchFamily="50" charset="-128"/>
              </a:rPr>
              <a:t>、反対</a:t>
            </a:r>
            <a:r>
              <a:rPr lang="en-US" altLang="ja-JP" sz="2220" dirty="0">
                <a:latin typeface="HG丸ｺﾞｼｯｸM-PRO" panose="020F0600000000000000" pitchFamily="50" charset="-128"/>
                <a:ea typeface="HG丸ｺﾞｼｯｸM-PRO" panose="020F0600000000000000" pitchFamily="50" charset="-128"/>
              </a:rPr>
              <a:t>117</a:t>
            </a:r>
            <a:r>
              <a:rPr lang="ja-JP" altLang="en-US" sz="2220" dirty="0">
                <a:latin typeface="HG丸ｺﾞｼｯｸM-PRO" panose="020F0600000000000000" pitchFamily="50" charset="-128"/>
                <a:ea typeface="HG丸ｺﾞｼｯｸM-PRO" panose="020F0600000000000000" pitchFamily="50" charset="-128"/>
              </a:rPr>
              <a:t>、</a:t>
            </a:r>
            <a:endParaRPr lang="en-US" altLang="ja-JP" sz="2220" dirty="0">
              <a:latin typeface="HG丸ｺﾞｼｯｸM-PRO" panose="020F0600000000000000" pitchFamily="50" charset="-128"/>
              <a:ea typeface="HG丸ｺﾞｼｯｸM-PRO" panose="020F0600000000000000" pitchFamily="50" charset="-128"/>
            </a:endParaRPr>
          </a:p>
          <a:p>
            <a:pPr marL="0" indent="0">
              <a:lnSpc>
                <a:spcPct val="150000"/>
              </a:lnSpc>
              <a:buNone/>
            </a:pPr>
            <a:r>
              <a:rPr lang="ja-JP" altLang="en-US" sz="2220" dirty="0">
                <a:latin typeface="HG丸ｺﾞｼｯｸM-PRO" panose="020F0600000000000000" pitchFamily="50" charset="-128"/>
                <a:ea typeface="HG丸ｺﾞｼｯｸM-PRO" panose="020F0600000000000000" pitchFamily="50" charset="-128"/>
              </a:rPr>
              <a:t>　　　　　約</a:t>
            </a:r>
            <a:r>
              <a:rPr lang="en-US" altLang="ja-JP" sz="2220" dirty="0">
                <a:latin typeface="HG丸ｺﾞｼｯｸM-PRO" panose="020F0600000000000000" pitchFamily="50" charset="-128"/>
                <a:ea typeface="HG丸ｺﾞｼｯｸM-PRO" panose="020F0600000000000000" pitchFamily="50" charset="-128"/>
              </a:rPr>
              <a:t>75</a:t>
            </a:r>
            <a:r>
              <a:rPr lang="ja-JP" altLang="en-US" sz="2220" dirty="0">
                <a:latin typeface="HG丸ｺﾞｼｯｸM-PRO" panose="020F0600000000000000" pitchFamily="50" charset="-128"/>
                <a:ea typeface="HG丸ｺﾞｼｯｸM-PRO" panose="020F0600000000000000" pitchFamily="50" charset="-128"/>
              </a:rPr>
              <a:t>％の賛成で採択。女性の入会が認められた。</a:t>
            </a:r>
            <a:endParaRPr lang="en-US" altLang="ja-JP" sz="2220" dirty="0">
              <a:latin typeface="HG丸ｺﾞｼｯｸM-PRO" panose="020F0600000000000000" pitchFamily="50" charset="-128"/>
              <a:ea typeface="HG丸ｺﾞｼｯｸM-PRO" panose="020F0600000000000000" pitchFamily="50" charset="-128"/>
            </a:endParaRPr>
          </a:p>
          <a:p>
            <a:pPr marL="0" indent="0">
              <a:lnSpc>
                <a:spcPct val="150000"/>
              </a:lnSpc>
              <a:buNone/>
            </a:pPr>
            <a:endParaRPr lang="en-US" altLang="ja-JP" sz="2215" dirty="0">
              <a:latin typeface="+mn-ea"/>
            </a:endParaRPr>
          </a:p>
          <a:p>
            <a:pPr marL="0" indent="0">
              <a:lnSpc>
                <a:spcPct val="150000"/>
              </a:lnSpc>
              <a:buNone/>
            </a:pPr>
            <a:r>
              <a:rPr lang="ja-JP" altLang="en-US" sz="1846" dirty="0"/>
              <a:t>　　　　　　　　　　　</a:t>
            </a:r>
            <a:endParaRPr lang="en-US" altLang="ja-JP" sz="1846" dirty="0"/>
          </a:p>
          <a:p>
            <a:pPr marL="0" indent="0">
              <a:lnSpc>
                <a:spcPct val="150000"/>
              </a:lnSpc>
              <a:buNone/>
            </a:pPr>
            <a:endParaRPr lang="en-US" altLang="ja-JP" sz="1846" dirty="0"/>
          </a:p>
          <a:p>
            <a:pPr marL="0" indent="0">
              <a:lnSpc>
                <a:spcPct val="150000"/>
              </a:lnSpc>
              <a:buNone/>
            </a:pPr>
            <a:endParaRPr lang="en-US" altLang="ja-JP" sz="1846" dirty="0"/>
          </a:p>
          <a:p>
            <a:pPr marL="0" indent="0">
              <a:lnSpc>
                <a:spcPct val="150000"/>
              </a:lnSpc>
              <a:buNone/>
            </a:pPr>
            <a:r>
              <a:rPr lang="ja-JP" altLang="en-US" sz="1846" dirty="0"/>
              <a:t>　　　　　　　　　　　　　　　　　　　　　　</a:t>
            </a:r>
            <a:endParaRPr lang="en-US" altLang="ja-JP" sz="1846" dirty="0"/>
          </a:p>
          <a:p>
            <a:pPr marL="0" indent="0">
              <a:lnSpc>
                <a:spcPct val="150000"/>
              </a:lnSpc>
              <a:buNone/>
            </a:pPr>
            <a:endParaRPr lang="en-US" altLang="ja-JP" sz="1846" dirty="0"/>
          </a:p>
          <a:p>
            <a:pPr marL="0" indent="0">
              <a:lnSpc>
                <a:spcPct val="150000"/>
              </a:lnSpc>
              <a:buNone/>
            </a:pPr>
            <a:endParaRPr lang="en-US" altLang="ja-JP" sz="1846" dirty="0"/>
          </a:p>
          <a:p>
            <a:pPr marL="0" indent="0">
              <a:lnSpc>
                <a:spcPct val="150000"/>
              </a:lnSpc>
              <a:buNone/>
            </a:pPr>
            <a:endParaRPr lang="en-US" altLang="ja-JP" sz="1846" dirty="0"/>
          </a:p>
          <a:p>
            <a:pPr marL="0" indent="0">
              <a:lnSpc>
                <a:spcPct val="150000"/>
              </a:lnSpc>
              <a:buNone/>
            </a:pPr>
            <a:endParaRPr lang="en-US" altLang="ja-JP" sz="1846" dirty="0"/>
          </a:p>
          <a:p>
            <a:pPr marL="0" indent="0">
              <a:lnSpc>
                <a:spcPct val="150000"/>
              </a:lnSpc>
              <a:buNone/>
            </a:pPr>
            <a:r>
              <a:rPr lang="ja-JP" altLang="en-US" sz="1846" dirty="0"/>
              <a:t>　　　　　　　</a:t>
            </a:r>
            <a:endParaRPr lang="en-US" altLang="ja-JP" sz="1846" dirty="0"/>
          </a:p>
          <a:p>
            <a:pPr marL="0" indent="0">
              <a:lnSpc>
                <a:spcPct val="150000"/>
              </a:lnSpc>
              <a:buNone/>
            </a:pPr>
            <a:endParaRPr lang="ja-JP" altLang="en-US" sz="2215" dirty="0"/>
          </a:p>
        </p:txBody>
      </p:sp>
      <p:sp>
        <p:nvSpPr>
          <p:cNvPr id="4" name="スライド番号プレースホルダー 3">
            <a:extLst>
              <a:ext uri="{FF2B5EF4-FFF2-40B4-BE49-F238E27FC236}">
                <a16:creationId xmlns:a16="http://schemas.microsoft.com/office/drawing/2014/main" id="{B32551FA-4D48-A6C1-A434-31D16EFB6059}"/>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11</a:t>
            </a:fld>
            <a:endParaRPr lang="ja-JP" altLang="en-US" sz="2000" dirty="0">
              <a:solidFill>
                <a:schemeClr val="tx1"/>
              </a:solidFill>
            </a:endParaRPr>
          </a:p>
        </p:txBody>
      </p:sp>
    </p:spTree>
    <p:extLst>
      <p:ext uri="{BB962C8B-B14F-4D97-AF65-F5344CB8AC3E}">
        <p14:creationId xmlns:p14="http://schemas.microsoft.com/office/powerpoint/2010/main" val="143538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00E30C-DB74-BB3D-2184-76E7E06B3664}"/>
              </a:ext>
            </a:extLst>
          </p:cNvPr>
          <p:cNvSpPr>
            <a:spLocks noGrp="1"/>
          </p:cNvSpPr>
          <p:nvPr>
            <p:ph type="title"/>
          </p:nvPr>
        </p:nvSpPr>
        <p:spPr/>
        <p:txBody>
          <a:bodyPr/>
          <a:lstStyle/>
          <a:p>
            <a:r>
              <a:rPr kumimoji="1" lang="ja-JP" altLang="en-US" sz="2400" dirty="0"/>
              <a:t>多様性のあるクラブづくりへ</a:t>
            </a:r>
            <a:r>
              <a:rPr kumimoji="1" lang="ja-JP" altLang="en-US" sz="2400" dirty="0">
                <a:solidFill>
                  <a:schemeClr val="accent6">
                    <a:lumMod val="75000"/>
                  </a:schemeClr>
                </a:solidFill>
              </a:rPr>
              <a:t>　</a:t>
            </a:r>
            <a:r>
              <a:rPr kumimoji="1" lang="ja-JP" altLang="en-US" dirty="0">
                <a:solidFill>
                  <a:srgbClr val="FF00FF"/>
                </a:solidFill>
              </a:rPr>
              <a:t>女性会員を増やそう！</a:t>
            </a:r>
          </a:p>
        </p:txBody>
      </p:sp>
      <p:sp>
        <p:nvSpPr>
          <p:cNvPr id="3" name="コンテンツ プレースホルダー 2">
            <a:extLst>
              <a:ext uri="{FF2B5EF4-FFF2-40B4-BE49-F238E27FC236}">
                <a16:creationId xmlns:a16="http://schemas.microsoft.com/office/drawing/2014/main" id="{2A696E62-3696-245E-5650-540743999FBC}"/>
              </a:ext>
            </a:extLst>
          </p:cNvPr>
          <p:cNvSpPr>
            <a:spLocks noGrp="1"/>
          </p:cNvSpPr>
          <p:nvPr>
            <p:ph idx="1"/>
          </p:nvPr>
        </p:nvSpPr>
        <p:spPr>
          <a:xfrm>
            <a:off x="707456" y="1508253"/>
            <a:ext cx="10777087" cy="4525963"/>
          </a:xfrm>
        </p:spPr>
        <p:txBody>
          <a:bodyPr/>
          <a:lstStyle/>
          <a:p>
            <a:pPr marL="0" indent="0">
              <a:buNone/>
            </a:pPr>
            <a:r>
              <a:rPr lang="ja-JP" alt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国際ロータリー理事会は２０２３年までに女性会員の割合を</a:t>
            </a:r>
            <a:r>
              <a:rPr lang="en-US" alt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lang="ja-JP" altLang="en-US"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％にするという意欲的な目標を設定したが、</a:t>
            </a:r>
            <a:endParaRPr lang="en-US" alt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buNone/>
            </a:pPr>
            <a:endParaRPr lang="en-US" alt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buNone/>
            </a:pPr>
            <a:r>
              <a:rPr lang="ja-JP" altLang="en-US"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ロータリーの友</a:t>
            </a:r>
            <a:r>
              <a:rPr lang="en-US"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2022</a:t>
            </a:r>
            <a:r>
              <a:rPr lang="ja-JP" altLang="en-US"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8</a:t>
            </a:r>
            <a:r>
              <a:rPr lang="ja-JP" altLang="en-US"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月号によると、日本女性会員比率は、</a:t>
            </a:r>
            <a:r>
              <a:rPr lang="en-US"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219</a:t>
            </a:r>
            <a:r>
              <a:rPr lang="ja-JP" altLang="en-US"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か国の地域で、</a:t>
            </a:r>
            <a:r>
              <a:rPr lang="en-US"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217</a:t>
            </a:r>
            <a:r>
              <a:rPr lang="ja-JP" altLang="en-US"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位であります。</a:t>
            </a:r>
            <a:endParaRPr lang="ja-JP" alt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現在</a:t>
            </a:r>
            <a:r>
              <a:rPr lang="en-US" altLang="ja-JP" sz="2400" dirty="0">
                <a:latin typeface="HG丸ｺﾞｼｯｸM-PRO" panose="020F0600000000000000" pitchFamily="50" charset="-128"/>
                <a:ea typeface="HG丸ｺﾞｼｯｸM-PRO" panose="020F0600000000000000" pitchFamily="50" charset="-128"/>
              </a:rPr>
              <a:t>2660</a:t>
            </a:r>
            <a:r>
              <a:rPr lang="ja-JP" altLang="en-US" sz="2400" dirty="0">
                <a:latin typeface="HG丸ｺﾞｼｯｸM-PRO" panose="020F0600000000000000" pitchFamily="50" charset="-128"/>
                <a:ea typeface="HG丸ｺﾞｼｯｸM-PRO" panose="020F0600000000000000" pitchFamily="50" charset="-128"/>
              </a:rPr>
              <a:t>地区においては、女性会員</a:t>
            </a:r>
            <a:r>
              <a:rPr lang="en-US" altLang="ja-JP" sz="2400" dirty="0">
                <a:latin typeface="HG丸ｺﾞｼｯｸM-PRO" panose="020F0600000000000000" pitchFamily="50" charset="-128"/>
                <a:ea typeface="HG丸ｺﾞｼｯｸM-PRO" panose="020F0600000000000000" pitchFamily="50" charset="-128"/>
              </a:rPr>
              <a:t>298</a:t>
            </a:r>
            <a:r>
              <a:rPr lang="ja-JP" altLang="en-US" sz="2400" dirty="0">
                <a:latin typeface="HG丸ｺﾞｼｯｸM-PRO" panose="020F0600000000000000" pitchFamily="50" charset="-128"/>
                <a:ea typeface="HG丸ｺﾞｼｯｸM-PRO" panose="020F0600000000000000" pitchFamily="50" charset="-128"/>
              </a:rPr>
              <a:t>名</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クラブ数　</a:t>
            </a:r>
            <a:r>
              <a:rPr lang="en-US" altLang="ja-JP" sz="2400" dirty="0">
                <a:latin typeface="HG丸ｺﾞｼｯｸM-PRO" panose="020F0600000000000000" pitchFamily="50" charset="-128"/>
                <a:ea typeface="HG丸ｺﾞｼｯｸM-PRO" panose="020F0600000000000000" pitchFamily="50" charset="-128"/>
              </a:rPr>
              <a:t>77</a:t>
            </a:r>
            <a:r>
              <a:rPr lang="ja-JP" altLang="en-US" sz="2400" dirty="0">
                <a:latin typeface="HG丸ｺﾞｼｯｸM-PRO" panose="020F0600000000000000" pitchFamily="50" charset="-128"/>
                <a:ea typeface="HG丸ｺﾞｼｯｸM-PRO" panose="020F0600000000000000" pitchFamily="50" charset="-128"/>
              </a:rPr>
              <a:t>クラブ中、</a:t>
            </a:r>
            <a:r>
              <a:rPr lang="en-US" altLang="ja-JP" sz="2400" dirty="0">
                <a:latin typeface="HG丸ｺﾞｼｯｸM-PRO" panose="020F0600000000000000" pitchFamily="50" charset="-128"/>
                <a:ea typeface="HG丸ｺﾞｼｯｸM-PRO" panose="020F0600000000000000" pitchFamily="50" charset="-128"/>
              </a:rPr>
              <a:t>16</a:t>
            </a:r>
            <a:r>
              <a:rPr lang="ja-JP" altLang="en-US" sz="2400" dirty="0">
                <a:latin typeface="HG丸ｺﾞｼｯｸM-PRO" panose="020F0600000000000000" pitchFamily="50" charset="-128"/>
                <a:ea typeface="HG丸ｺﾞｼｯｸM-PRO" panose="020F0600000000000000" pitchFamily="50" charset="-128"/>
              </a:rPr>
              <a:t>クラブが女性会員</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ゼロであり、全体の</a:t>
            </a:r>
            <a:r>
              <a:rPr lang="en-US" altLang="ja-JP" sz="2400" dirty="0">
                <a:latin typeface="HG丸ｺﾞｼｯｸM-PRO" panose="020F0600000000000000" pitchFamily="50" charset="-128"/>
                <a:ea typeface="HG丸ｺﾞｼｯｸM-PRO" panose="020F0600000000000000" pitchFamily="50" charset="-128"/>
              </a:rPr>
              <a:t>9</a:t>
            </a:r>
            <a:r>
              <a:rPr lang="ja-JP" altLang="en-US" sz="24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（２０２２年２月時点）</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0AA82432-CA52-BCC1-12E9-5E53D16737AC}"/>
              </a:ext>
            </a:extLst>
          </p:cNvPr>
          <p:cNvPicPr>
            <a:picLocks noChangeAspect="1"/>
          </p:cNvPicPr>
          <p:nvPr/>
        </p:nvPicPr>
        <p:blipFill>
          <a:blip r:embed="rId3"/>
          <a:stretch>
            <a:fillRect/>
          </a:stretch>
        </p:blipFill>
        <p:spPr>
          <a:xfrm>
            <a:off x="8190358" y="3863185"/>
            <a:ext cx="2377646" cy="2536156"/>
          </a:xfrm>
          <a:prstGeom prst="rect">
            <a:avLst/>
          </a:prstGeom>
          <a:ln>
            <a:solidFill>
              <a:schemeClr val="bg1">
                <a:lumMod val="75000"/>
              </a:schemeClr>
            </a:solidFill>
          </a:ln>
        </p:spPr>
      </p:pic>
      <p:sp>
        <p:nvSpPr>
          <p:cNvPr id="7" name="スライド番号プレースホルダー 3">
            <a:extLst>
              <a:ext uri="{FF2B5EF4-FFF2-40B4-BE49-F238E27FC236}">
                <a16:creationId xmlns:a16="http://schemas.microsoft.com/office/drawing/2014/main" id="{FD4751DF-3DC8-89D9-5A9B-58455F8D4073}"/>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12</a:t>
            </a:fld>
            <a:endParaRPr lang="ja-JP" altLang="en-US" sz="2000" dirty="0">
              <a:solidFill>
                <a:schemeClr val="tx1"/>
              </a:solidFill>
            </a:endParaRPr>
          </a:p>
        </p:txBody>
      </p:sp>
    </p:spTree>
    <p:extLst>
      <p:ext uri="{BB962C8B-B14F-4D97-AF65-F5344CB8AC3E}">
        <p14:creationId xmlns:p14="http://schemas.microsoft.com/office/powerpoint/2010/main" val="411529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E36FD95E-D4AD-4143-BB0E-31CF56A63B40}"/>
              </a:ext>
            </a:extLst>
          </p:cNvPr>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761422" y="211756"/>
            <a:ext cx="8473114" cy="6242213"/>
          </a:xfrm>
          <a:prstGeom prst="rect">
            <a:avLst/>
          </a:prstGeom>
          <a:noFill/>
          <a:ln>
            <a:noFill/>
          </a:ln>
        </p:spPr>
      </p:pic>
      <p:sp>
        <p:nvSpPr>
          <p:cNvPr id="3" name="テキスト ボックス 2">
            <a:extLst>
              <a:ext uri="{FF2B5EF4-FFF2-40B4-BE49-F238E27FC236}">
                <a16:creationId xmlns:a16="http://schemas.microsoft.com/office/drawing/2014/main" id="{E2904A70-2D63-7A48-A547-1B45CB365725}"/>
              </a:ext>
            </a:extLst>
          </p:cNvPr>
          <p:cNvSpPr txBox="1"/>
          <p:nvPr/>
        </p:nvSpPr>
        <p:spPr>
          <a:xfrm>
            <a:off x="4060169" y="6453970"/>
            <a:ext cx="5670142" cy="319639"/>
          </a:xfrm>
          <a:prstGeom prst="rect">
            <a:avLst/>
          </a:prstGeom>
          <a:noFill/>
        </p:spPr>
        <p:txBody>
          <a:bodyPr wrap="none" rtlCol="0">
            <a:spAutoFit/>
          </a:bodyPr>
          <a:lstStyle/>
          <a:p>
            <a:pPr algn="ctr" defTabSz="844083" fontAlgn="base">
              <a:spcBef>
                <a:spcPct val="0"/>
              </a:spcBef>
              <a:spcAft>
                <a:spcPct val="0"/>
              </a:spcAft>
            </a:pPr>
            <a:r>
              <a:rPr kumimoji="1" lang="ja-JP" altLang="en-US" sz="1477" dirty="0">
                <a:solidFill>
                  <a:prstClr val="black"/>
                </a:solidFill>
                <a:latin typeface="HGMaruGothicMPRO" panose="020F0600000000000000" pitchFamily="34" charset="-128"/>
                <a:ea typeface="HGMaruGothicMPRO" panose="020F0600000000000000" pitchFamily="34" charset="-128"/>
              </a:rPr>
              <a:t>＊</a:t>
            </a:r>
            <a:r>
              <a:rPr kumimoji="1" lang="en-US" altLang="ja-JP" sz="1477" dirty="0">
                <a:solidFill>
                  <a:prstClr val="black"/>
                </a:solidFill>
                <a:latin typeface="HGMaruGothicMPRO" panose="020F0600000000000000" pitchFamily="34" charset="-128"/>
                <a:ea typeface="HGMaruGothicMPRO" panose="020F0600000000000000" pitchFamily="34" charset="-128"/>
              </a:rPr>
              <a:t>『</a:t>
            </a:r>
            <a:r>
              <a:rPr kumimoji="1" lang="ja-JP" altLang="en-US" sz="1477" dirty="0">
                <a:solidFill>
                  <a:prstClr val="black"/>
                </a:solidFill>
                <a:latin typeface="HGMaruGothicMPRO" panose="020F0600000000000000" pitchFamily="34" charset="-128"/>
                <a:ea typeface="HGMaruGothicMPRO" panose="020F0600000000000000" pitchFamily="34" charset="-128"/>
              </a:rPr>
              <a:t>ロータリーの樹・２００８</a:t>
            </a:r>
            <a:r>
              <a:rPr kumimoji="1" lang="en-US" altLang="ja-JP" sz="1477" dirty="0">
                <a:solidFill>
                  <a:prstClr val="black"/>
                </a:solidFill>
                <a:latin typeface="HGMaruGothicMPRO" panose="020F0600000000000000" pitchFamily="34" charset="-128"/>
                <a:ea typeface="HGMaruGothicMPRO" panose="020F0600000000000000" pitchFamily="34" charset="-128"/>
              </a:rPr>
              <a:t>』</a:t>
            </a:r>
            <a:r>
              <a:rPr kumimoji="1" lang="ja-JP" altLang="en-US" sz="1477" dirty="0">
                <a:solidFill>
                  <a:prstClr val="black"/>
                </a:solidFill>
                <a:latin typeface="HGMaruGothicMPRO" panose="020F0600000000000000" pitchFamily="34" charset="-128"/>
                <a:ea typeface="HGMaruGothicMPRO" panose="020F0600000000000000" pitchFamily="34" charset="-128"/>
              </a:rPr>
              <a:t>を一部修正いたしております。</a:t>
            </a:r>
            <a:endParaRPr kumimoji="1" lang="en-US" altLang="ja-JP" sz="1477" dirty="0">
              <a:solidFill>
                <a:prstClr val="black"/>
              </a:solidFill>
              <a:latin typeface="HGMaruGothicMPRO" panose="020F0600000000000000" pitchFamily="34" charset="-128"/>
              <a:ea typeface="HGMaruGothicMPRO" panose="020F0600000000000000" pitchFamily="34" charset="-128"/>
            </a:endParaRPr>
          </a:p>
        </p:txBody>
      </p:sp>
      <p:sp>
        <p:nvSpPr>
          <p:cNvPr id="2" name="テキスト ボックス 1">
            <a:extLst>
              <a:ext uri="{FF2B5EF4-FFF2-40B4-BE49-F238E27FC236}">
                <a16:creationId xmlns:a16="http://schemas.microsoft.com/office/drawing/2014/main" id="{CE07C651-CA3D-35CC-6F8C-B39C5F59EDA0}"/>
              </a:ext>
            </a:extLst>
          </p:cNvPr>
          <p:cNvSpPr txBox="1"/>
          <p:nvPr/>
        </p:nvSpPr>
        <p:spPr>
          <a:xfrm>
            <a:off x="8646846" y="72637"/>
            <a:ext cx="2530549" cy="523220"/>
          </a:xfrm>
          <a:prstGeom prst="rect">
            <a:avLst/>
          </a:prstGeom>
          <a:noFill/>
        </p:spPr>
        <p:txBody>
          <a:bodyPr wrap="square" rtlCol="0">
            <a:spAutoFit/>
          </a:bodyPr>
          <a:lstStyle/>
          <a:p>
            <a:pPr algn="ctr"/>
            <a:r>
              <a:rPr kumimoji="1" lang="en-US" altLang="ja-JP" sz="2800" dirty="0">
                <a:latin typeface="HG丸ｺﾞｼｯｸM-PRO" panose="020F0600000000000000" pitchFamily="50" charset="-128"/>
                <a:ea typeface="HG丸ｺﾞｼｯｸM-PRO" panose="020F0600000000000000" pitchFamily="50" charset="-128"/>
              </a:rPr>
              <a:t>—2008</a:t>
            </a:r>
            <a:r>
              <a:rPr kumimoji="1" lang="ja-JP" altLang="en-US" sz="2800" dirty="0">
                <a:latin typeface="HG丸ｺﾞｼｯｸM-PRO" panose="020F0600000000000000" pitchFamily="50" charset="-128"/>
                <a:ea typeface="HG丸ｺﾞｼｯｸM-PRO" panose="020F0600000000000000" pitchFamily="50" charset="-128"/>
              </a:rPr>
              <a:t>年</a:t>
            </a:r>
          </a:p>
        </p:txBody>
      </p:sp>
      <p:sp>
        <p:nvSpPr>
          <p:cNvPr id="5" name="スライド番号プレースホルダー 3">
            <a:extLst>
              <a:ext uri="{FF2B5EF4-FFF2-40B4-BE49-F238E27FC236}">
                <a16:creationId xmlns:a16="http://schemas.microsoft.com/office/drawing/2014/main" id="{8F8536C6-6845-80B1-F546-040836CFC228}"/>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13</a:t>
            </a:fld>
            <a:endParaRPr lang="ja-JP" altLang="en-US" sz="2000" dirty="0">
              <a:solidFill>
                <a:schemeClr val="tx1"/>
              </a:solidFill>
            </a:endParaRPr>
          </a:p>
        </p:txBody>
      </p:sp>
    </p:spTree>
    <p:extLst>
      <p:ext uri="{BB962C8B-B14F-4D97-AF65-F5344CB8AC3E}">
        <p14:creationId xmlns:p14="http://schemas.microsoft.com/office/powerpoint/2010/main" val="507440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1B0C3B-7B68-7F48-8090-3838D14F52B3}"/>
              </a:ext>
            </a:extLst>
          </p:cNvPr>
          <p:cNvSpPr>
            <a:spLocks noGrp="1"/>
          </p:cNvSpPr>
          <p:nvPr>
            <p:ph type="title"/>
          </p:nvPr>
        </p:nvSpPr>
        <p:spPr>
          <a:xfrm>
            <a:off x="1407942" y="49094"/>
            <a:ext cx="9353101" cy="1055077"/>
          </a:xfrm>
        </p:spPr>
        <p:txBody>
          <a:bodyPr/>
          <a:lstStyle/>
          <a:p>
            <a:pPr algn="l"/>
            <a:br>
              <a:rPr lang="en-US" altLang="ja-JP" sz="1477" dirty="0">
                <a:latin typeface="HGMaruGothicMPRO" panose="020F0600000000000000" pitchFamily="34" charset="-128"/>
                <a:ea typeface="HGMaruGothicMPRO" panose="020F0600000000000000" pitchFamily="34" charset="-128"/>
              </a:rPr>
            </a:br>
            <a:r>
              <a:rPr lang="ja-JP" altLang="en-US" sz="2400" b="1" dirty="0">
                <a:solidFill>
                  <a:srgbClr val="00B050"/>
                </a:solidFill>
                <a:latin typeface="HGMaruGothicMPRO" panose="020F0600000000000000" pitchFamily="34" charset="-128"/>
                <a:ea typeface="HGMaruGothicMPRO" panose="020F0600000000000000" pitchFamily="34" charset="-128"/>
              </a:rPr>
              <a:t>その５－２＜直近＞　</a:t>
            </a:r>
            <a:r>
              <a:rPr lang="ja-JP" altLang="en-US" sz="2800" b="1" i="1" dirty="0">
                <a:latin typeface="HGMaruGothicMPRO" panose="020F0600000000000000" pitchFamily="34" charset="-128"/>
                <a:ea typeface="HGMaruGothicMPRO" panose="020F0600000000000000" pitchFamily="34" charset="-128"/>
              </a:rPr>
              <a:t>「職業奉仕」はロータリーの根幹？</a:t>
            </a:r>
            <a:br>
              <a:rPr lang="en-US" altLang="ja-JP" sz="2400" dirty="0">
                <a:solidFill>
                  <a:srgbClr val="00B050"/>
                </a:solidFill>
                <a:latin typeface="HGMaruGothicMPRO" panose="020F0600000000000000" pitchFamily="34" charset="-128"/>
                <a:ea typeface="HGMaruGothicMPRO" panose="020F0600000000000000" pitchFamily="34" charset="-128"/>
              </a:rPr>
            </a:br>
            <a:r>
              <a:rPr lang="ja-JP" altLang="en-US" sz="1477" dirty="0">
                <a:latin typeface="HGMaruGothicMPRO" panose="020F0600000000000000" pitchFamily="34" charset="-128"/>
                <a:ea typeface="HGMaruGothicMPRO" panose="020F0600000000000000" pitchFamily="34" charset="-128"/>
              </a:rPr>
              <a:t>　　　　　　　　　　　　　　</a:t>
            </a:r>
            <a:endParaRPr lang="ja-JP" altLang="en-US" sz="1846" dirty="0">
              <a:latin typeface="HGMaruGothicMPRO" panose="020F0600000000000000" pitchFamily="34" charset="-128"/>
              <a:ea typeface="HGMaruGothicMPRO" panose="020F0600000000000000" pitchFamily="34" charset="-128"/>
            </a:endParaRPr>
          </a:p>
        </p:txBody>
      </p:sp>
      <p:sp>
        <p:nvSpPr>
          <p:cNvPr id="3" name="コンテンツ プレースホルダー 2">
            <a:extLst>
              <a:ext uri="{FF2B5EF4-FFF2-40B4-BE49-F238E27FC236}">
                <a16:creationId xmlns:a16="http://schemas.microsoft.com/office/drawing/2014/main" id="{69CF389A-A67F-BE4C-B7C8-C290A020D156}"/>
              </a:ext>
            </a:extLst>
          </p:cNvPr>
          <p:cNvSpPr>
            <a:spLocks noGrp="1"/>
          </p:cNvSpPr>
          <p:nvPr>
            <p:ph idx="1"/>
          </p:nvPr>
        </p:nvSpPr>
        <p:spPr>
          <a:xfrm>
            <a:off x="648101" y="846302"/>
            <a:ext cx="10986703" cy="5422443"/>
          </a:xfrm>
        </p:spPr>
        <p:txBody>
          <a:bodyPr/>
          <a:lstStyle/>
          <a:p>
            <a:pPr marL="0" indent="0">
              <a:buNone/>
            </a:pPr>
            <a:endParaRPr lang="en-US" altLang="ja-JP" sz="1846" dirty="0">
              <a:latin typeface="HGMaruGothicMPRO" panose="020F0600000000000000" pitchFamily="34" charset="-128"/>
              <a:ea typeface="HGMaruGothicMPRO" panose="020F0600000000000000" pitchFamily="34" charset="-128"/>
            </a:endParaRPr>
          </a:p>
          <a:p>
            <a:pPr marL="0" indent="0">
              <a:buNone/>
            </a:pPr>
            <a:r>
              <a:rPr lang="en-US" altLang="ja-JP" sz="2400" dirty="0">
                <a:solidFill>
                  <a:srgbClr val="0070C0"/>
                </a:solidFill>
                <a:latin typeface="HGMaruGothicMPRO" panose="020F0600000000000000" pitchFamily="34" charset="-128"/>
                <a:ea typeface="HGMaruGothicMPRO" panose="020F0600000000000000" pitchFamily="34" charset="-128"/>
              </a:rPr>
              <a:t>2016</a:t>
            </a:r>
            <a:r>
              <a:rPr lang="ja-JP" altLang="en-US" sz="2400" dirty="0">
                <a:latin typeface="HGMaruGothicMPRO" panose="020F0600000000000000" pitchFamily="34" charset="-128"/>
                <a:ea typeface="HGMaruGothicMPRO" panose="020F0600000000000000" pitchFamily="34" charset="-128"/>
              </a:rPr>
              <a:t>　「 奉仕の第二部門を改正する件」の採択</a:t>
            </a:r>
            <a:endParaRPr lang="en-US" altLang="ja-JP" sz="2400" dirty="0">
              <a:latin typeface="HGMaruGothicMPRO" panose="020F0600000000000000" pitchFamily="34" charset="-128"/>
              <a:ea typeface="HGMaruGothicMPRO" panose="020F0600000000000000" pitchFamily="34" charset="-128"/>
            </a:endParaRPr>
          </a:p>
          <a:p>
            <a:pPr marL="0" indent="0">
              <a:buNone/>
            </a:pPr>
            <a:r>
              <a:rPr lang="ja-JP" altLang="en-US" sz="2000" dirty="0">
                <a:latin typeface="HGMaruGothicMPRO" panose="020F0600000000000000" pitchFamily="34" charset="-128"/>
                <a:ea typeface="HGMaruGothicMPRO" panose="020F0600000000000000" pitchFamily="34" charset="-128"/>
              </a:rPr>
              <a:t>　　　　　　　　　　　　　</a:t>
            </a:r>
            <a:r>
              <a:rPr lang="en-US" altLang="ja-JP" sz="2000" dirty="0">
                <a:latin typeface="HGMaruGothicMPRO" panose="020F0600000000000000" pitchFamily="34" charset="-128"/>
                <a:ea typeface="HGMaruGothicMPRO" panose="020F0600000000000000" pitchFamily="34" charset="-128"/>
              </a:rPr>
              <a:t>RI </a:t>
            </a:r>
            <a:r>
              <a:rPr lang="ja-JP" altLang="en-US" sz="2000" dirty="0">
                <a:latin typeface="HGMaruGothicMPRO" panose="020F0600000000000000" pitchFamily="34" charset="-128"/>
                <a:ea typeface="HGMaruGothicMPRO" panose="020F0600000000000000" pitchFamily="34" charset="-128"/>
              </a:rPr>
              <a:t>規定審議会</a:t>
            </a:r>
            <a:endParaRPr lang="en-US" altLang="ja-JP" sz="2000" dirty="0">
              <a:latin typeface="HGMaruGothicMPRO" panose="020F0600000000000000" pitchFamily="34" charset="-128"/>
              <a:ea typeface="HGMaruGothicMPRO" panose="020F0600000000000000" pitchFamily="34" charset="-128"/>
            </a:endParaRPr>
          </a:p>
          <a:p>
            <a:pPr marL="0" indent="0">
              <a:buNone/>
            </a:pPr>
            <a:endParaRPr lang="en-US" altLang="ja-JP" sz="1800" b="1" dirty="0">
              <a:latin typeface="HGMaruGothicMPRO" panose="020F0600000000000000" pitchFamily="34" charset="-128"/>
              <a:ea typeface="HGMaruGothicMPRO" panose="020F0600000000000000" pitchFamily="34" charset="-128"/>
            </a:endParaRPr>
          </a:p>
          <a:p>
            <a:pPr marL="0" indent="0">
              <a:lnSpc>
                <a:spcPct val="150000"/>
              </a:lnSpc>
              <a:buNone/>
            </a:pPr>
            <a:r>
              <a:rPr lang="ja-JP" altLang="en-US" sz="2000" b="1" dirty="0">
                <a:latin typeface="HGMaruGothicMPRO" panose="020F0600000000000000" pitchFamily="34" charset="-128"/>
                <a:ea typeface="HGMaruGothicMPRO" panose="020F0600000000000000" pitchFamily="34" charset="-128"/>
              </a:rPr>
              <a:t>　</a:t>
            </a:r>
            <a:r>
              <a:rPr lang="ja-JP" altLang="en-US" sz="2400" b="1" dirty="0">
                <a:latin typeface="HGMaruGothicMPRO" panose="020F0600000000000000" pitchFamily="34" charset="-128"/>
                <a:ea typeface="HGMaruGothicMPRO" panose="020F0600000000000000" pitchFamily="34" charset="-128"/>
              </a:rPr>
              <a:t>ロータリーの理念に従って自分自身を律し、事業を行うこと</a:t>
            </a:r>
            <a:endParaRPr lang="en-US" altLang="ja-JP" sz="2400" b="1" dirty="0">
              <a:latin typeface="HGMaruGothicMPRO" panose="020F0600000000000000" pitchFamily="34" charset="-128"/>
              <a:ea typeface="HGMaruGothicMPRO" panose="020F0600000000000000" pitchFamily="34" charset="-128"/>
            </a:endParaRPr>
          </a:p>
          <a:p>
            <a:pPr marL="0" indent="0">
              <a:lnSpc>
                <a:spcPct val="150000"/>
              </a:lnSpc>
              <a:buNone/>
            </a:pPr>
            <a:r>
              <a:rPr lang="ja-JP" altLang="en-US" sz="2400" b="1" dirty="0">
                <a:latin typeface="HGMaruGothicMPRO" panose="020F0600000000000000" pitchFamily="34" charset="-128"/>
                <a:ea typeface="HGMaruGothicMPRO" panose="020F0600000000000000" pitchFamily="34" charset="-128"/>
              </a:rPr>
              <a:t>そして、</a:t>
            </a:r>
            <a:r>
              <a:rPr lang="ja-JP" altLang="en-US" sz="2400" b="1" dirty="0">
                <a:solidFill>
                  <a:srgbClr val="FF0000"/>
                </a:solidFill>
                <a:latin typeface="HGMaruGothicMPRO" panose="020F0600000000000000" pitchFamily="34" charset="-128"/>
                <a:ea typeface="HGMaruGothicMPRO" panose="020F0600000000000000" pitchFamily="34" charset="-128"/>
              </a:rPr>
              <a:t>自己の職業上の手腕を社会の問題やニーズに役立てるためクラブが</a:t>
            </a:r>
            <a:endParaRPr lang="en-US" altLang="ja-JP" sz="2400" b="1" dirty="0">
              <a:solidFill>
                <a:srgbClr val="FF0000"/>
              </a:solidFill>
              <a:latin typeface="HGMaruGothicMPRO" panose="020F0600000000000000" pitchFamily="34" charset="-128"/>
              <a:ea typeface="HGMaruGothicMPRO" panose="020F0600000000000000" pitchFamily="34" charset="-128"/>
            </a:endParaRPr>
          </a:p>
          <a:p>
            <a:pPr marL="0" indent="0">
              <a:lnSpc>
                <a:spcPct val="150000"/>
              </a:lnSpc>
              <a:buNone/>
            </a:pPr>
            <a:r>
              <a:rPr lang="ja-JP" altLang="en-US" sz="2400" b="1" dirty="0">
                <a:solidFill>
                  <a:srgbClr val="FF0000"/>
                </a:solidFill>
                <a:latin typeface="HGMaruGothicMPRO" panose="020F0600000000000000" pitchFamily="34" charset="-128"/>
                <a:ea typeface="HGMaruGothicMPRO" panose="020F0600000000000000" pitchFamily="34" charset="-128"/>
              </a:rPr>
              <a:t>開発したプロジェクトに応えることが含まれる。</a:t>
            </a:r>
            <a:endParaRPr lang="en-US" altLang="ja-JP" sz="2400" b="1" dirty="0">
              <a:solidFill>
                <a:srgbClr val="FF0000"/>
              </a:solidFill>
              <a:latin typeface="HGMaruGothicMPRO" panose="020F0600000000000000" pitchFamily="34" charset="-128"/>
              <a:ea typeface="HGMaruGothicMPRO" panose="020F0600000000000000" pitchFamily="34" charset="-128"/>
            </a:endParaRPr>
          </a:p>
          <a:p>
            <a:pPr marL="0" indent="0">
              <a:lnSpc>
                <a:spcPct val="150000"/>
              </a:lnSpc>
              <a:buNone/>
            </a:pPr>
            <a:r>
              <a:rPr lang="ja-JP" altLang="en-US" sz="1846" dirty="0">
                <a:latin typeface="HGMaruGothicMPRO" panose="020F0600000000000000" pitchFamily="34" charset="-128"/>
                <a:ea typeface="HGMaruGothicMPRO" panose="020F0600000000000000" pitchFamily="34" charset="-128"/>
              </a:rPr>
              <a:t>　　　　　　　　　　　</a:t>
            </a:r>
            <a:endParaRPr lang="ja-JP" altLang="ja-JP" sz="1846" dirty="0">
              <a:latin typeface="HGMaruGothicMPRO" panose="020F0600000000000000" pitchFamily="34" charset="-128"/>
              <a:ea typeface="HGMaruGothicMPRO" panose="020F0600000000000000" pitchFamily="34" charset="-128"/>
            </a:endParaRPr>
          </a:p>
          <a:p>
            <a:pPr marL="0" indent="0">
              <a:lnSpc>
                <a:spcPct val="150000"/>
              </a:lnSpc>
              <a:buNone/>
            </a:pPr>
            <a:r>
              <a:rPr lang="ja-JP" altLang="en-US" sz="2215" dirty="0">
                <a:latin typeface="HGMaruGothicMPRO" panose="020F0600000000000000" pitchFamily="34" charset="-128"/>
                <a:ea typeface="HGMaruGothicMPRO" panose="020F0600000000000000" pitchFamily="34" charset="-128"/>
              </a:rPr>
              <a:t>１９７０年　ロータリアンであった 松下電器創業者　松下幸之助氏の言葉によれば、</a:t>
            </a:r>
            <a:br>
              <a:rPr lang="en-US" altLang="ja-JP" sz="2215" dirty="0">
                <a:latin typeface="HGMaruGothicMPRO" panose="020F0600000000000000" pitchFamily="34" charset="-128"/>
                <a:ea typeface="HGMaruGothicMPRO" panose="020F0600000000000000" pitchFamily="34" charset="-128"/>
              </a:rPr>
            </a:br>
            <a:r>
              <a:rPr lang="en-US" altLang="ja-JP" sz="2215" dirty="0">
                <a:latin typeface="HGMaruGothicMPRO" panose="020F0600000000000000" pitchFamily="34" charset="-128"/>
                <a:ea typeface="HGMaruGothicMPRO" panose="020F0600000000000000" pitchFamily="34" charset="-128"/>
              </a:rPr>
              <a:t>『</a:t>
            </a:r>
            <a:r>
              <a:rPr lang="ja-JP" altLang="en-US" sz="2215" dirty="0">
                <a:latin typeface="HGMaruGothicMPRO" panose="020F0600000000000000" pitchFamily="34" charset="-128"/>
                <a:ea typeface="HGMaruGothicMPRO" panose="020F0600000000000000" pitchFamily="34" charset="-128"/>
              </a:rPr>
              <a:t>自分の職業は社会にやらせてもらっているのだ。言いかえれば、社会に奉仕貢献することによってのみ存在しうるのであり、そうでなければ、この仕事は全く存在価値が無いのだ、という認識をしっかりと持たなくてはならない</a:t>
            </a:r>
            <a:r>
              <a:rPr lang="en-US" altLang="ja-JP" sz="2215" dirty="0">
                <a:latin typeface="HGMaruGothicMPRO" panose="020F0600000000000000" pitchFamily="34" charset="-128"/>
                <a:ea typeface="HGMaruGothicMPRO" panose="020F0600000000000000" pitchFamily="34" charset="-128"/>
              </a:rPr>
              <a:t>』</a:t>
            </a:r>
            <a:endParaRPr lang="ja-JP" altLang="en-US" sz="2215" dirty="0"/>
          </a:p>
        </p:txBody>
      </p:sp>
      <p:sp>
        <p:nvSpPr>
          <p:cNvPr id="4" name="スライド番号プレースホルダー 3">
            <a:extLst>
              <a:ext uri="{FF2B5EF4-FFF2-40B4-BE49-F238E27FC236}">
                <a16:creationId xmlns:a16="http://schemas.microsoft.com/office/drawing/2014/main" id="{3CC8A43B-2505-E157-46B6-F041D8F1CFE5}"/>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14</a:t>
            </a:fld>
            <a:endParaRPr lang="ja-JP" altLang="en-US" sz="2000" dirty="0">
              <a:solidFill>
                <a:schemeClr val="tx1"/>
              </a:solidFill>
            </a:endParaRPr>
          </a:p>
        </p:txBody>
      </p:sp>
    </p:spTree>
    <p:extLst>
      <p:ext uri="{BB962C8B-B14F-4D97-AF65-F5344CB8AC3E}">
        <p14:creationId xmlns:p14="http://schemas.microsoft.com/office/powerpoint/2010/main" val="2892254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A1C583-179B-4AB5-AD15-A74935105C91}"/>
              </a:ext>
            </a:extLst>
          </p:cNvPr>
          <p:cNvSpPr>
            <a:spLocks noGrp="1"/>
          </p:cNvSpPr>
          <p:nvPr>
            <p:ph type="ctrTitle"/>
          </p:nvPr>
        </p:nvSpPr>
        <p:spPr/>
        <p:txBody>
          <a:bodyPr/>
          <a:lstStyle/>
          <a:p>
            <a:r>
              <a:rPr kumimoji="1" lang="ja-JP" altLang="en-US" dirty="0"/>
              <a:t>ご清聴ありがとうございました。</a:t>
            </a:r>
          </a:p>
        </p:txBody>
      </p:sp>
      <p:sp>
        <p:nvSpPr>
          <p:cNvPr id="3" name="字幕 2">
            <a:extLst>
              <a:ext uri="{FF2B5EF4-FFF2-40B4-BE49-F238E27FC236}">
                <a16:creationId xmlns:a16="http://schemas.microsoft.com/office/drawing/2014/main" id="{F9BB0CB7-4B76-48B0-BCCB-3F0492E0894F}"/>
              </a:ext>
            </a:extLst>
          </p:cNvPr>
          <p:cNvSpPr>
            <a:spLocks noGrp="1"/>
          </p:cNvSpPr>
          <p:nvPr>
            <p:ph type="subTitle" idx="1"/>
          </p:nvPr>
        </p:nvSpPr>
        <p:spPr/>
        <p:txBody>
          <a:bodyPr/>
          <a:lstStyle/>
          <a:p>
            <a:endParaRPr kumimoji="1" lang="en-US" altLang="ja-JP" dirty="0"/>
          </a:p>
          <a:p>
            <a:r>
              <a:rPr lang="ja-JP" altLang="en-US" dirty="0"/>
              <a:t>２０２３－２０２４年度</a:t>
            </a:r>
            <a:endParaRPr lang="en-US" altLang="ja-JP" dirty="0"/>
          </a:p>
          <a:p>
            <a:r>
              <a:rPr kumimoji="1" lang="ja-JP" altLang="en-US" dirty="0"/>
              <a:t>クラブ職業奉仕委員長会議</a:t>
            </a:r>
          </a:p>
        </p:txBody>
      </p:sp>
      <p:pic>
        <p:nvPicPr>
          <p:cNvPr id="4" name="図 3" descr="ロゴ が含まれている画像&#10;&#10;自動的に生成された説明">
            <a:extLst>
              <a:ext uri="{FF2B5EF4-FFF2-40B4-BE49-F238E27FC236}">
                <a16:creationId xmlns:a16="http://schemas.microsoft.com/office/drawing/2014/main" id="{2E0AD050-39A0-CE33-87E5-BB17A2976A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629" y="571091"/>
            <a:ext cx="4226478" cy="1137966"/>
          </a:xfrm>
          <a:prstGeom prst="rect">
            <a:avLst/>
          </a:prstGeom>
          <a:noFill/>
          <a:ln>
            <a:noFill/>
          </a:ln>
        </p:spPr>
      </p:pic>
      <p:sp>
        <p:nvSpPr>
          <p:cNvPr id="5" name="スライド番号プレースホルダー 3">
            <a:extLst>
              <a:ext uri="{FF2B5EF4-FFF2-40B4-BE49-F238E27FC236}">
                <a16:creationId xmlns:a16="http://schemas.microsoft.com/office/drawing/2014/main" id="{97F8F8D9-6046-DF52-3A09-8233918BEF56}"/>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15</a:t>
            </a:fld>
            <a:endParaRPr lang="ja-JP" altLang="en-US" sz="2000" dirty="0">
              <a:solidFill>
                <a:schemeClr val="tx1"/>
              </a:solidFill>
            </a:endParaRPr>
          </a:p>
        </p:txBody>
      </p:sp>
    </p:spTree>
    <p:extLst>
      <p:ext uri="{BB962C8B-B14F-4D97-AF65-F5344CB8AC3E}">
        <p14:creationId xmlns:p14="http://schemas.microsoft.com/office/powerpoint/2010/main" val="225388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335854-880A-4257-831A-9B05F2281727}"/>
              </a:ext>
            </a:extLst>
          </p:cNvPr>
          <p:cNvSpPr>
            <a:spLocks noGrp="1"/>
          </p:cNvSpPr>
          <p:nvPr>
            <p:ph type="title"/>
          </p:nvPr>
        </p:nvSpPr>
        <p:spPr>
          <a:xfrm>
            <a:off x="1775523" y="517282"/>
            <a:ext cx="8574491" cy="422030"/>
          </a:xfrm>
        </p:spPr>
        <p:txBody>
          <a:bodyPr/>
          <a:lstStyle/>
          <a:p>
            <a:pPr algn="l"/>
            <a:r>
              <a:rPr lang="ja-JP" altLang="en-US" sz="1846" dirty="0">
                <a:solidFill>
                  <a:srgbClr val="00B050"/>
                </a:solidFill>
              </a:rPr>
              <a:t>創立期  展開期 　成長期  　　四つのテスト　　　　　　　　</a:t>
            </a:r>
            <a:r>
              <a:rPr lang="ja-JP" altLang="en-US" sz="2215" dirty="0"/>
              <a:t>　　　　　   </a:t>
            </a:r>
            <a:r>
              <a:rPr lang="ja-JP" altLang="en-US" sz="1846" dirty="0">
                <a:solidFill>
                  <a:srgbClr val="00B050"/>
                </a:solidFill>
              </a:rPr>
              <a:t>近年</a:t>
            </a:r>
          </a:p>
        </p:txBody>
      </p:sp>
      <p:sp>
        <p:nvSpPr>
          <p:cNvPr id="3" name="コンテンツ プレースホルダー 2">
            <a:extLst>
              <a:ext uri="{FF2B5EF4-FFF2-40B4-BE49-F238E27FC236}">
                <a16:creationId xmlns:a16="http://schemas.microsoft.com/office/drawing/2014/main" id="{334DC930-6B86-4DB2-A1B6-91C4BDF083A2}"/>
              </a:ext>
            </a:extLst>
          </p:cNvPr>
          <p:cNvSpPr>
            <a:spLocks noGrp="1"/>
          </p:cNvSpPr>
          <p:nvPr>
            <p:ph idx="1"/>
          </p:nvPr>
        </p:nvSpPr>
        <p:spPr>
          <a:xfrm>
            <a:off x="1801006" y="939311"/>
            <a:ext cx="9369757" cy="5401408"/>
          </a:xfrm>
        </p:spPr>
        <p:txBody>
          <a:bodyPr/>
          <a:lstStyle/>
          <a:p>
            <a:pPr marL="0" indent="0">
              <a:buNone/>
            </a:pPr>
            <a:r>
              <a:rPr lang="en-US" altLang="ja-JP" sz="1477" dirty="0"/>
              <a:t>1905….......1915……….1925……….1935……….1945……….1955               1985..........1995……….2005..........2015…...2023</a:t>
            </a:r>
            <a:endParaRPr lang="en-US" altLang="ja-JP" sz="1292" dirty="0"/>
          </a:p>
          <a:p>
            <a:pPr marL="0" indent="0">
              <a:buNone/>
            </a:pPr>
            <a:r>
              <a:rPr lang="en-US" altLang="ja-JP" sz="1846" dirty="0">
                <a:solidFill>
                  <a:srgbClr val="0070C0"/>
                </a:solidFill>
              </a:rPr>
              <a:t>1905</a:t>
            </a:r>
            <a:r>
              <a:rPr lang="ja-JP" altLang="en-US" sz="1846" dirty="0"/>
              <a:t>　◎ロータリー誕生</a:t>
            </a:r>
            <a:endParaRPr lang="en-US" altLang="ja-JP" sz="1846" dirty="0"/>
          </a:p>
          <a:p>
            <a:pPr marL="0" indent="0">
              <a:buNone/>
            </a:pPr>
            <a:r>
              <a:rPr lang="ja-JP" altLang="en-US" sz="1846" dirty="0">
                <a:solidFill>
                  <a:srgbClr val="FF0000"/>
                </a:solidFill>
              </a:rPr>
              <a:t>　　　　　</a:t>
            </a:r>
            <a:r>
              <a:rPr lang="ja-JP" altLang="en-US" sz="2215" i="1" dirty="0"/>
              <a:t>親睦</a:t>
            </a:r>
            <a:r>
              <a:rPr lang="ja-JP" altLang="en-US" sz="1846" dirty="0"/>
              <a:t>　　</a:t>
            </a:r>
            <a:r>
              <a:rPr lang="ja-JP" altLang="en-US" sz="1846" dirty="0">
                <a:solidFill>
                  <a:srgbClr val="FF0000"/>
                </a:solidFill>
              </a:rPr>
              <a:t>ポール・ハリス</a:t>
            </a:r>
            <a:r>
              <a:rPr lang="ja-JP" altLang="en-US" sz="1477" dirty="0">
                <a:solidFill>
                  <a:srgbClr val="FF0000"/>
                </a:solidFill>
              </a:rPr>
              <a:t>　　　　　　　　　　　　　　　　　　</a:t>
            </a:r>
            <a:r>
              <a:rPr lang="en-US" altLang="ja-JP" sz="1846" dirty="0">
                <a:solidFill>
                  <a:srgbClr val="0070C0"/>
                </a:solidFill>
              </a:rPr>
              <a:t>1987</a:t>
            </a:r>
            <a:r>
              <a:rPr lang="ja-JP" altLang="en-US" sz="1846" dirty="0"/>
              <a:t>　　職業奉仕に関する声明</a:t>
            </a:r>
            <a:endParaRPr lang="en-US" altLang="ja-JP" sz="1846" dirty="0"/>
          </a:p>
          <a:p>
            <a:pPr marL="0" indent="0">
              <a:buNone/>
            </a:pPr>
            <a:r>
              <a:rPr lang="ja-JP" altLang="en-US" sz="1846" dirty="0">
                <a:solidFill>
                  <a:srgbClr val="FF0000"/>
                </a:solidFill>
              </a:rPr>
              <a:t>　  </a:t>
            </a:r>
            <a:r>
              <a:rPr lang="en-US" altLang="ja-JP" sz="1846" dirty="0">
                <a:solidFill>
                  <a:schemeClr val="tx2">
                    <a:lumMod val="60000"/>
                    <a:lumOff val="40000"/>
                  </a:schemeClr>
                </a:solidFill>
              </a:rPr>
              <a:t>1906   </a:t>
            </a:r>
            <a:r>
              <a:rPr lang="ja-JP" altLang="en-US" sz="2000" i="1" dirty="0"/>
              <a:t>奉仕</a:t>
            </a:r>
            <a:r>
              <a:rPr lang="ja-JP" altLang="en-US" sz="1846" dirty="0"/>
              <a:t>　　</a:t>
            </a:r>
            <a:r>
              <a:rPr lang="ja-JP" altLang="en-US" sz="2000" i="1" dirty="0">
                <a:solidFill>
                  <a:srgbClr val="FF0000"/>
                </a:solidFill>
              </a:rPr>
              <a:t>ドナルド・カーター</a:t>
            </a:r>
            <a:r>
              <a:rPr lang="ja-JP" altLang="en-US" sz="2000" dirty="0"/>
              <a:t>　　　　　　　</a:t>
            </a:r>
            <a:r>
              <a:rPr lang="ja-JP" altLang="en-US" sz="2000" dirty="0">
                <a:solidFill>
                  <a:srgbClr val="FF0000"/>
                </a:solidFill>
              </a:rPr>
              <a:t>　　  </a:t>
            </a:r>
            <a:r>
              <a:rPr lang="ja-JP" altLang="en-US" sz="2215" i="1" dirty="0"/>
              <a:t>　</a:t>
            </a:r>
            <a:r>
              <a:rPr lang="en-US" altLang="ja-JP" sz="1846" dirty="0">
                <a:solidFill>
                  <a:srgbClr val="0070C0"/>
                </a:solidFill>
              </a:rPr>
              <a:t>1989</a:t>
            </a:r>
            <a:r>
              <a:rPr lang="ja-JP" altLang="en-US" sz="1846" dirty="0">
                <a:solidFill>
                  <a:srgbClr val="FF0000"/>
                </a:solidFill>
              </a:rPr>
              <a:t>　</a:t>
            </a:r>
            <a:r>
              <a:rPr lang="ja-JP" altLang="en-US" sz="1846" dirty="0"/>
              <a:t>ロータリアンの職業宣言</a:t>
            </a:r>
            <a:endParaRPr lang="en-US" altLang="ja-JP" sz="1846" dirty="0"/>
          </a:p>
          <a:p>
            <a:pPr marL="0" indent="0">
              <a:buNone/>
            </a:pPr>
            <a:r>
              <a:rPr lang="ja-JP" altLang="en-US" sz="1108" dirty="0"/>
              <a:t>　　　　　　　　　　　　　　　　　　　　　　　　　　　　　　　　　　　　　　　　　　　　　　　</a:t>
            </a:r>
            <a:endParaRPr lang="en-US" altLang="ja-JP" sz="1108" dirty="0"/>
          </a:p>
          <a:p>
            <a:pPr marL="0" indent="0">
              <a:buNone/>
            </a:pPr>
            <a:r>
              <a:rPr lang="ja-JP" altLang="en-US" sz="1846" dirty="0"/>
              <a:t>　　　　</a:t>
            </a:r>
            <a:r>
              <a:rPr lang="en-US" altLang="ja-JP" sz="1846" dirty="0">
                <a:solidFill>
                  <a:srgbClr val="0070C0"/>
                </a:solidFill>
              </a:rPr>
              <a:t>1910</a:t>
            </a:r>
            <a:r>
              <a:rPr lang="en-US" altLang="ja-JP" sz="1846" dirty="0"/>
              <a:t>  </a:t>
            </a:r>
            <a:r>
              <a:rPr lang="ja-JP" altLang="en-US" sz="1846" dirty="0"/>
              <a:t>全米シカゴ大会　　</a:t>
            </a:r>
            <a:r>
              <a:rPr lang="ja-JP" altLang="en-US" sz="2215" i="1" dirty="0"/>
              <a:t>二大標語</a:t>
            </a:r>
            <a:r>
              <a:rPr lang="ja-JP" altLang="en-US" sz="1846" dirty="0"/>
              <a:t>　　</a:t>
            </a:r>
            <a:endParaRPr lang="en-US" altLang="ja-JP" sz="1662" dirty="0"/>
          </a:p>
          <a:p>
            <a:pPr marL="0" indent="0">
              <a:buNone/>
            </a:pPr>
            <a:r>
              <a:rPr lang="ja-JP" altLang="en-US" sz="1846" dirty="0"/>
              <a:t>　　　　　　</a:t>
            </a:r>
            <a:r>
              <a:rPr lang="en-US" altLang="ja-JP" sz="1846" dirty="0">
                <a:solidFill>
                  <a:srgbClr val="FF0000"/>
                </a:solidFill>
              </a:rPr>
              <a:t>A.F.</a:t>
            </a:r>
            <a:r>
              <a:rPr lang="ja-JP" altLang="en-US" sz="1846" dirty="0">
                <a:solidFill>
                  <a:srgbClr val="FF0000"/>
                </a:solidFill>
              </a:rPr>
              <a:t>シェルドン／</a:t>
            </a:r>
            <a:r>
              <a:rPr lang="en-US" altLang="ja-JP" sz="1846" dirty="0">
                <a:solidFill>
                  <a:srgbClr val="FF0000"/>
                </a:solidFill>
              </a:rPr>
              <a:t>B.F.</a:t>
            </a:r>
            <a:r>
              <a:rPr lang="ja-JP" altLang="en-US" sz="1846" dirty="0">
                <a:solidFill>
                  <a:srgbClr val="FF0000"/>
                </a:solidFill>
              </a:rPr>
              <a:t>コリンズ　　　　　</a:t>
            </a:r>
            <a:r>
              <a:rPr lang="ja-JP" altLang="en-US" sz="1477" dirty="0">
                <a:solidFill>
                  <a:srgbClr val="FF0000"/>
                </a:solidFill>
              </a:rPr>
              <a:t>　</a:t>
            </a:r>
            <a:r>
              <a:rPr lang="ja-JP" altLang="en-US" sz="1846" dirty="0">
                <a:solidFill>
                  <a:srgbClr val="FF0000"/>
                </a:solidFill>
              </a:rPr>
              <a:t>　　　　　　　　　　　　　　　　</a:t>
            </a:r>
            <a:r>
              <a:rPr lang="ja-JP" altLang="en-US" sz="1846" dirty="0">
                <a:solidFill>
                  <a:srgbClr val="0070C0"/>
                </a:solidFill>
              </a:rPr>
              <a:t>　</a:t>
            </a:r>
            <a:r>
              <a:rPr lang="en-US" altLang="ja-JP" sz="1846" dirty="0">
                <a:solidFill>
                  <a:srgbClr val="0070C0"/>
                </a:solidFill>
              </a:rPr>
              <a:t>2008</a:t>
            </a:r>
            <a:r>
              <a:rPr lang="ja-JP" altLang="en-US" sz="1846" dirty="0">
                <a:solidFill>
                  <a:srgbClr val="FF0000"/>
                </a:solidFill>
              </a:rPr>
              <a:t>　　　</a:t>
            </a:r>
            <a:endParaRPr lang="en-US" altLang="ja-JP" sz="1846" dirty="0"/>
          </a:p>
          <a:p>
            <a:pPr marL="0" indent="0">
              <a:buNone/>
            </a:pPr>
            <a:r>
              <a:rPr lang="ja-JP" altLang="en-US" sz="1846" dirty="0"/>
              <a:t>　　　　　</a:t>
            </a:r>
            <a:r>
              <a:rPr lang="en-US" altLang="ja-JP" sz="1846" dirty="0">
                <a:solidFill>
                  <a:srgbClr val="0070C0"/>
                </a:solidFill>
              </a:rPr>
              <a:t>1912</a:t>
            </a:r>
            <a:r>
              <a:rPr lang="ja-JP" altLang="en-US" sz="1846" dirty="0"/>
              <a:t>　ロータリーの目的</a:t>
            </a:r>
            <a:r>
              <a:rPr lang="en-US" altLang="ja-JP" sz="1846" dirty="0"/>
              <a:t>(</a:t>
            </a:r>
            <a:r>
              <a:rPr lang="ja-JP" altLang="en-US" sz="1846" dirty="0"/>
              <a:t>綱領</a:t>
            </a:r>
            <a:r>
              <a:rPr lang="en-US" altLang="ja-JP" sz="1846" dirty="0"/>
              <a:t>)</a:t>
            </a:r>
            <a:r>
              <a:rPr lang="ja-JP" altLang="en-US" sz="1846" dirty="0"/>
              <a:t>　　　　　　　　　　　　　　　　　　　</a:t>
            </a:r>
            <a:r>
              <a:rPr lang="ja-JP" altLang="en-US" sz="1846" dirty="0">
                <a:solidFill>
                  <a:srgbClr val="FF0000"/>
                </a:solidFill>
              </a:rPr>
              <a:t>渡辺好政</a:t>
            </a:r>
            <a:endParaRPr lang="en-US" altLang="ja-JP" sz="1846" dirty="0"/>
          </a:p>
          <a:p>
            <a:pPr marL="0" indent="0">
              <a:buNone/>
            </a:pPr>
            <a:r>
              <a:rPr lang="ja-JP" altLang="en-US" sz="1846" dirty="0"/>
              <a:t>　　　　　　　</a:t>
            </a:r>
            <a:r>
              <a:rPr lang="en-US" altLang="ja-JP" sz="1846" dirty="0">
                <a:solidFill>
                  <a:srgbClr val="0070C0"/>
                </a:solidFill>
              </a:rPr>
              <a:t>1915</a:t>
            </a:r>
            <a:r>
              <a:rPr lang="ja-JP" altLang="en-US" sz="1846" dirty="0"/>
              <a:t>　ロータリーの倫理訓　　　　　　　　　　　　　　　　　　</a:t>
            </a:r>
            <a:r>
              <a:rPr lang="ja-JP" altLang="en-US" sz="2215" i="1" dirty="0"/>
              <a:t>ロータリーの樹</a:t>
            </a:r>
            <a:endParaRPr lang="en-US" altLang="ja-JP" sz="2215" i="1" dirty="0"/>
          </a:p>
          <a:p>
            <a:pPr marL="0" indent="0">
              <a:buNone/>
            </a:pPr>
            <a:endParaRPr lang="en-US" altLang="ja-JP" sz="1292" dirty="0"/>
          </a:p>
          <a:p>
            <a:pPr marL="0" indent="0">
              <a:buNone/>
            </a:pPr>
            <a:r>
              <a:rPr lang="ja-JP" altLang="en-US" sz="1846" dirty="0"/>
              <a:t>　　　　　　　実践派　</a:t>
            </a:r>
            <a:r>
              <a:rPr lang="ja-JP" altLang="en-US" sz="1846" dirty="0">
                <a:solidFill>
                  <a:srgbClr val="FF0000"/>
                </a:solidFill>
              </a:rPr>
              <a:t>エドガー・アレン　　　　　　　　　　　　　　　　　　　　</a:t>
            </a:r>
            <a:r>
              <a:rPr lang="ja-JP" altLang="en-US" sz="1846" dirty="0"/>
              <a:t>規程審議会</a:t>
            </a:r>
            <a:r>
              <a:rPr lang="en-US" altLang="ja-JP" sz="1846" dirty="0">
                <a:solidFill>
                  <a:srgbClr val="0070C0"/>
                </a:solidFill>
              </a:rPr>
              <a:t>2016</a:t>
            </a:r>
          </a:p>
          <a:p>
            <a:pPr marL="0" indent="0">
              <a:buNone/>
            </a:pPr>
            <a:r>
              <a:rPr lang="ja-JP" altLang="en-US" sz="1846" dirty="0">
                <a:solidFill>
                  <a:srgbClr val="FF0000"/>
                </a:solidFill>
              </a:rPr>
              <a:t>　　　　　　　　　</a:t>
            </a:r>
            <a:r>
              <a:rPr lang="en-US" altLang="ja-JP" sz="1846" dirty="0">
                <a:solidFill>
                  <a:srgbClr val="0070C0"/>
                </a:solidFill>
              </a:rPr>
              <a:t>1923</a:t>
            </a:r>
            <a:r>
              <a:rPr lang="ja-JP" altLang="en-US" sz="1846" dirty="0">
                <a:solidFill>
                  <a:srgbClr val="0070C0"/>
                </a:solidFill>
              </a:rPr>
              <a:t>　</a:t>
            </a:r>
            <a:r>
              <a:rPr lang="ja-JP" altLang="en-US" sz="1846" i="1" dirty="0"/>
              <a:t>決議２３－３４　</a:t>
            </a:r>
            <a:r>
              <a:rPr lang="ja-JP" altLang="en-US" sz="1846" dirty="0"/>
              <a:t>　　　　　　　　　　　　　　　　　</a:t>
            </a:r>
            <a:endParaRPr lang="en-US" altLang="ja-JP" sz="1292" dirty="0">
              <a:solidFill>
                <a:srgbClr val="FF0000"/>
              </a:solidFill>
            </a:endParaRPr>
          </a:p>
          <a:p>
            <a:pPr marL="0" indent="0">
              <a:buNone/>
            </a:pPr>
            <a:r>
              <a:rPr lang="ja-JP" altLang="en-US" sz="1846" dirty="0">
                <a:solidFill>
                  <a:srgbClr val="FF0000"/>
                </a:solidFill>
              </a:rPr>
              <a:t>　　　　　　　　　　　　</a:t>
            </a:r>
            <a:r>
              <a:rPr lang="en-US" altLang="ja-JP" sz="1846" dirty="0">
                <a:solidFill>
                  <a:srgbClr val="0070C0"/>
                </a:solidFill>
              </a:rPr>
              <a:t>1927</a:t>
            </a:r>
            <a:r>
              <a:rPr lang="ja-JP" altLang="en-US" sz="1846" dirty="0">
                <a:solidFill>
                  <a:srgbClr val="FF0000"/>
                </a:solidFill>
              </a:rPr>
              <a:t>　</a:t>
            </a:r>
            <a:r>
              <a:rPr lang="ja-JP" altLang="en-US" sz="1846" dirty="0"/>
              <a:t>「職業奉仕」命名　　　　　　　　　　　　　　奉仕第二部門　改正</a:t>
            </a:r>
            <a:endParaRPr lang="en-US" altLang="ja-JP" sz="1292" dirty="0"/>
          </a:p>
          <a:p>
            <a:pPr marL="0" indent="0">
              <a:buNone/>
            </a:pPr>
            <a:r>
              <a:rPr lang="ja-JP" altLang="en-US" sz="1846" dirty="0"/>
              <a:t>　　　　　　　　　　　　　　</a:t>
            </a:r>
            <a:r>
              <a:rPr lang="en-US" altLang="ja-JP" sz="1846" dirty="0">
                <a:solidFill>
                  <a:srgbClr val="0070C0"/>
                </a:solidFill>
              </a:rPr>
              <a:t>1932</a:t>
            </a:r>
            <a:r>
              <a:rPr lang="ja-JP" altLang="en-US" sz="1846" dirty="0">
                <a:solidFill>
                  <a:srgbClr val="0070C0"/>
                </a:solidFill>
              </a:rPr>
              <a:t>　　　　　　　　</a:t>
            </a:r>
            <a:r>
              <a:rPr lang="en-US" altLang="ja-JP" sz="1800" dirty="0">
                <a:solidFill>
                  <a:srgbClr val="0070C0"/>
                </a:solidFill>
              </a:rPr>
              <a:t>1954</a:t>
            </a:r>
            <a:r>
              <a:rPr lang="ja-JP" altLang="en-US" sz="1800" dirty="0">
                <a:solidFill>
                  <a:srgbClr val="0070C0"/>
                </a:solidFill>
              </a:rPr>
              <a:t>　</a:t>
            </a:r>
            <a:r>
              <a:rPr lang="en-US" altLang="ja-JP" sz="1800" dirty="0"/>
              <a:t>RI</a:t>
            </a:r>
            <a:r>
              <a:rPr lang="ja-JP" altLang="en-US" sz="1800" dirty="0"/>
              <a:t>へ版権を寄贈</a:t>
            </a:r>
            <a:endParaRPr lang="en-US" altLang="ja-JP" sz="1800" dirty="0"/>
          </a:p>
          <a:p>
            <a:pPr marL="0" indent="0">
              <a:buNone/>
            </a:pPr>
            <a:r>
              <a:rPr lang="ja-JP" altLang="en-US" sz="2000" dirty="0">
                <a:solidFill>
                  <a:srgbClr val="FF0000"/>
                </a:solidFill>
              </a:rPr>
              <a:t>　　　　　　　　　　　　　　</a:t>
            </a:r>
            <a:r>
              <a:rPr lang="ja-JP" altLang="en-US" sz="2215" i="1" dirty="0"/>
              <a:t>四つのテスト</a:t>
            </a:r>
            <a:endParaRPr lang="en-US" altLang="ja-JP" sz="1800" dirty="0">
              <a:solidFill>
                <a:srgbClr val="FF0000"/>
              </a:solidFill>
            </a:endParaRPr>
          </a:p>
          <a:p>
            <a:pPr marL="0" indent="0">
              <a:buNone/>
            </a:pPr>
            <a:r>
              <a:rPr lang="ja-JP" altLang="en-US" sz="1477" dirty="0"/>
              <a:t>　　　　　　　　　　　　　　　　　　　</a:t>
            </a:r>
            <a:r>
              <a:rPr lang="ja-JP" altLang="en-US" sz="1850" dirty="0">
                <a:solidFill>
                  <a:srgbClr val="FF0000"/>
                </a:solidFill>
              </a:rPr>
              <a:t>ハーバート・テーラー</a:t>
            </a:r>
            <a:endParaRPr lang="en-US" altLang="ja-JP" sz="1850" dirty="0">
              <a:solidFill>
                <a:srgbClr val="FF0000"/>
              </a:solidFill>
            </a:endParaRPr>
          </a:p>
          <a:p>
            <a:pPr marL="0" indent="0">
              <a:buNone/>
            </a:pPr>
            <a:endParaRPr lang="en-US" altLang="ja-JP" sz="1477" dirty="0"/>
          </a:p>
          <a:p>
            <a:pPr marL="0" indent="0">
              <a:buNone/>
            </a:pPr>
            <a:endParaRPr lang="ja-JP" altLang="en-US" sz="1477" dirty="0"/>
          </a:p>
        </p:txBody>
      </p:sp>
      <p:cxnSp>
        <p:nvCxnSpPr>
          <p:cNvPr id="6" name="直線コネクタ 5">
            <a:extLst>
              <a:ext uri="{FF2B5EF4-FFF2-40B4-BE49-F238E27FC236}">
                <a16:creationId xmlns:a16="http://schemas.microsoft.com/office/drawing/2014/main" id="{DCFDFCCC-6132-42E1-A868-73C226EC6643}"/>
              </a:ext>
            </a:extLst>
          </p:cNvPr>
          <p:cNvCxnSpPr/>
          <p:nvPr/>
        </p:nvCxnSpPr>
        <p:spPr>
          <a:xfrm>
            <a:off x="2107865" y="1235529"/>
            <a:ext cx="0" cy="4985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392BF73E-C38E-430A-9877-107C35228F7C}"/>
              </a:ext>
            </a:extLst>
          </p:cNvPr>
          <p:cNvCxnSpPr>
            <a:cxnSpLocks/>
          </p:cNvCxnSpPr>
          <p:nvPr/>
        </p:nvCxnSpPr>
        <p:spPr>
          <a:xfrm>
            <a:off x="3747456" y="1235529"/>
            <a:ext cx="66469" cy="4985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59AD4E50-C1CC-4366-A77A-73A22C6BA0ED}"/>
              </a:ext>
            </a:extLst>
          </p:cNvPr>
          <p:cNvCxnSpPr/>
          <p:nvPr/>
        </p:nvCxnSpPr>
        <p:spPr>
          <a:xfrm>
            <a:off x="5523562" y="1408157"/>
            <a:ext cx="66469" cy="5105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4DC00E3-F562-45D9-B140-A2D2D1F20D7D}"/>
              </a:ext>
            </a:extLst>
          </p:cNvPr>
          <p:cNvCxnSpPr/>
          <p:nvPr/>
        </p:nvCxnSpPr>
        <p:spPr>
          <a:xfrm>
            <a:off x="8077200" y="1235529"/>
            <a:ext cx="0" cy="5105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BC34AC1-42D3-40EE-A321-B40470E5ECF6}"/>
              </a:ext>
            </a:extLst>
          </p:cNvPr>
          <p:cNvCxnSpPr/>
          <p:nvPr/>
        </p:nvCxnSpPr>
        <p:spPr>
          <a:xfrm>
            <a:off x="9751791" y="1235529"/>
            <a:ext cx="0" cy="5105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70019705-84B1-457B-A9C9-838ED37B5A70}"/>
              </a:ext>
            </a:extLst>
          </p:cNvPr>
          <p:cNvCxnSpPr>
            <a:cxnSpLocks/>
          </p:cNvCxnSpPr>
          <p:nvPr/>
        </p:nvCxnSpPr>
        <p:spPr>
          <a:xfrm flipH="1">
            <a:off x="2573150" y="517282"/>
            <a:ext cx="66469" cy="42203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B2C6987B-236F-46AA-941A-CA52BA56988F}"/>
              </a:ext>
            </a:extLst>
          </p:cNvPr>
          <p:cNvCxnSpPr>
            <a:cxnSpLocks/>
          </p:cNvCxnSpPr>
          <p:nvPr/>
        </p:nvCxnSpPr>
        <p:spPr>
          <a:xfrm flipH="1">
            <a:off x="3399890" y="517282"/>
            <a:ext cx="66468" cy="42203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643D2002-2598-47B8-B643-14B9FCB5A922}"/>
              </a:ext>
            </a:extLst>
          </p:cNvPr>
          <p:cNvCxnSpPr>
            <a:cxnSpLocks/>
          </p:cNvCxnSpPr>
          <p:nvPr/>
        </p:nvCxnSpPr>
        <p:spPr>
          <a:xfrm flipH="1">
            <a:off x="4367808" y="517282"/>
            <a:ext cx="66468" cy="42203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矢印: 右 28">
            <a:extLst>
              <a:ext uri="{FF2B5EF4-FFF2-40B4-BE49-F238E27FC236}">
                <a16:creationId xmlns:a16="http://schemas.microsoft.com/office/drawing/2014/main" id="{7118417E-7D56-4C71-BF4C-E081577F68E3}"/>
              </a:ext>
            </a:extLst>
          </p:cNvPr>
          <p:cNvSpPr/>
          <p:nvPr/>
        </p:nvSpPr>
        <p:spPr>
          <a:xfrm>
            <a:off x="5488515" y="4632276"/>
            <a:ext cx="4595623" cy="332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39" name="矢印: 五方向 38">
            <a:extLst>
              <a:ext uri="{FF2B5EF4-FFF2-40B4-BE49-F238E27FC236}">
                <a16:creationId xmlns:a16="http://schemas.microsoft.com/office/drawing/2014/main" id="{DBE43769-B528-49EF-964D-A6F20DCDEC42}"/>
              </a:ext>
            </a:extLst>
          </p:cNvPr>
          <p:cNvSpPr/>
          <p:nvPr/>
        </p:nvSpPr>
        <p:spPr>
          <a:xfrm>
            <a:off x="1841989" y="517282"/>
            <a:ext cx="4785760" cy="422030"/>
          </a:xfrm>
          <a:prstGeom prst="homePlat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31" name="矢印: 上向き折線 30">
            <a:extLst>
              <a:ext uri="{FF2B5EF4-FFF2-40B4-BE49-F238E27FC236}">
                <a16:creationId xmlns:a16="http://schemas.microsoft.com/office/drawing/2014/main" id="{30C42D68-169F-422F-A2AA-8948B58C8A23}"/>
              </a:ext>
            </a:extLst>
          </p:cNvPr>
          <p:cNvSpPr/>
          <p:nvPr/>
        </p:nvSpPr>
        <p:spPr>
          <a:xfrm>
            <a:off x="5697191" y="2675794"/>
            <a:ext cx="2519673" cy="1300785"/>
          </a:xfrm>
          <a:prstGeom prst="bentUpArrow">
            <a:avLst>
              <a:gd name="adj1" fmla="val 10466"/>
              <a:gd name="adj2" fmla="val 11613"/>
              <a:gd name="adj3" fmla="val 25000"/>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40" name="矢印: 五方向 39">
            <a:extLst>
              <a:ext uri="{FF2B5EF4-FFF2-40B4-BE49-F238E27FC236}">
                <a16:creationId xmlns:a16="http://schemas.microsoft.com/office/drawing/2014/main" id="{DCCE859A-B0F1-4EE3-9B0C-953A1FCF6C94}"/>
              </a:ext>
            </a:extLst>
          </p:cNvPr>
          <p:cNvSpPr/>
          <p:nvPr/>
        </p:nvSpPr>
        <p:spPr>
          <a:xfrm>
            <a:off x="7292445" y="517282"/>
            <a:ext cx="2918356" cy="422030"/>
          </a:xfrm>
          <a:prstGeom prst="homePlat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41" name="矢印: 山形 40">
            <a:extLst>
              <a:ext uri="{FF2B5EF4-FFF2-40B4-BE49-F238E27FC236}">
                <a16:creationId xmlns:a16="http://schemas.microsoft.com/office/drawing/2014/main" id="{F624D20E-4D36-4B85-9E28-1EC10EAA6E05}"/>
              </a:ext>
            </a:extLst>
          </p:cNvPr>
          <p:cNvSpPr/>
          <p:nvPr/>
        </p:nvSpPr>
        <p:spPr>
          <a:xfrm>
            <a:off x="6627752" y="517282"/>
            <a:ext cx="332347" cy="422030"/>
          </a:xfrm>
          <a:prstGeom prst="chevron">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black"/>
              </a:solidFill>
              <a:latin typeface="Calibri"/>
              <a:ea typeface="ＭＳ Ｐゴシック" panose="020B0600070205080204" pitchFamily="50" charset="-128"/>
            </a:endParaRPr>
          </a:p>
        </p:txBody>
      </p:sp>
      <p:sp>
        <p:nvSpPr>
          <p:cNvPr id="43" name="矢印: 山形 42">
            <a:extLst>
              <a:ext uri="{FF2B5EF4-FFF2-40B4-BE49-F238E27FC236}">
                <a16:creationId xmlns:a16="http://schemas.microsoft.com/office/drawing/2014/main" id="{7C8409D8-B106-48B7-90A2-641E84C73DCE}"/>
              </a:ext>
            </a:extLst>
          </p:cNvPr>
          <p:cNvSpPr/>
          <p:nvPr/>
        </p:nvSpPr>
        <p:spPr>
          <a:xfrm>
            <a:off x="6893629" y="517282"/>
            <a:ext cx="332346" cy="422030"/>
          </a:xfrm>
          <a:prstGeom prst="chevron">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black"/>
              </a:solidFill>
              <a:latin typeface="Calibri"/>
              <a:ea typeface="ＭＳ Ｐゴシック" panose="020B0600070205080204" pitchFamily="50" charset="-128"/>
            </a:endParaRPr>
          </a:p>
        </p:txBody>
      </p:sp>
      <p:sp>
        <p:nvSpPr>
          <p:cNvPr id="44" name="四角形: 角を丸くする 43">
            <a:extLst>
              <a:ext uri="{FF2B5EF4-FFF2-40B4-BE49-F238E27FC236}">
                <a16:creationId xmlns:a16="http://schemas.microsoft.com/office/drawing/2014/main" id="{6BB6F4FA-81B2-4A9B-AC60-9D516F239B10}"/>
              </a:ext>
            </a:extLst>
          </p:cNvPr>
          <p:cNvSpPr/>
          <p:nvPr/>
        </p:nvSpPr>
        <p:spPr>
          <a:xfrm>
            <a:off x="2630351" y="1619173"/>
            <a:ext cx="784760" cy="332345"/>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srgbClr val="FF6600"/>
              </a:solidFill>
              <a:latin typeface="Calibri"/>
              <a:ea typeface="ＭＳ Ｐゴシック" panose="020B0600070205080204" pitchFamily="50" charset="-128"/>
            </a:endParaRPr>
          </a:p>
        </p:txBody>
      </p:sp>
      <p:sp>
        <p:nvSpPr>
          <p:cNvPr id="45" name="四角形: 角を丸くする 44">
            <a:extLst>
              <a:ext uri="{FF2B5EF4-FFF2-40B4-BE49-F238E27FC236}">
                <a16:creationId xmlns:a16="http://schemas.microsoft.com/office/drawing/2014/main" id="{A2A34165-89A2-41E8-846C-13508BAAB326}"/>
              </a:ext>
            </a:extLst>
          </p:cNvPr>
          <p:cNvSpPr/>
          <p:nvPr/>
        </p:nvSpPr>
        <p:spPr>
          <a:xfrm>
            <a:off x="2690438" y="2011889"/>
            <a:ext cx="744025" cy="355561"/>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46" name="四角形: 角を丸くする 45">
            <a:extLst>
              <a:ext uri="{FF2B5EF4-FFF2-40B4-BE49-F238E27FC236}">
                <a16:creationId xmlns:a16="http://schemas.microsoft.com/office/drawing/2014/main" id="{B5B8E86A-BD84-40A9-B626-49A217283FA3}"/>
              </a:ext>
            </a:extLst>
          </p:cNvPr>
          <p:cNvSpPr/>
          <p:nvPr/>
        </p:nvSpPr>
        <p:spPr>
          <a:xfrm>
            <a:off x="4969516" y="2652641"/>
            <a:ext cx="1171688" cy="332345"/>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47" name="四角形: 角を丸くする 46">
            <a:extLst>
              <a:ext uri="{FF2B5EF4-FFF2-40B4-BE49-F238E27FC236}">
                <a16:creationId xmlns:a16="http://schemas.microsoft.com/office/drawing/2014/main" id="{B9438F40-2053-4445-AEB2-5683C618978B}"/>
              </a:ext>
            </a:extLst>
          </p:cNvPr>
          <p:cNvSpPr/>
          <p:nvPr/>
        </p:nvSpPr>
        <p:spPr>
          <a:xfrm>
            <a:off x="3903559" y="4655782"/>
            <a:ext cx="1460268" cy="332345"/>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48" name="四角形: 角を丸くする 47">
            <a:extLst>
              <a:ext uri="{FF2B5EF4-FFF2-40B4-BE49-F238E27FC236}">
                <a16:creationId xmlns:a16="http://schemas.microsoft.com/office/drawing/2014/main" id="{246653BF-7CC6-414F-822E-F0A3E8EF11B6}"/>
              </a:ext>
            </a:extLst>
          </p:cNvPr>
          <p:cNvSpPr/>
          <p:nvPr/>
        </p:nvSpPr>
        <p:spPr>
          <a:xfrm>
            <a:off x="4234872" y="5693525"/>
            <a:ext cx="1703405" cy="332345"/>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49" name="矢印: 右 48">
            <a:extLst>
              <a:ext uri="{FF2B5EF4-FFF2-40B4-BE49-F238E27FC236}">
                <a16:creationId xmlns:a16="http://schemas.microsoft.com/office/drawing/2014/main" id="{D65C6E0C-DADC-48CA-ACE4-1C06764AC524}"/>
              </a:ext>
            </a:extLst>
          </p:cNvPr>
          <p:cNvSpPr/>
          <p:nvPr/>
        </p:nvSpPr>
        <p:spPr>
          <a:xfrm>
            <a:off x="6242899" y="2706657"/>
            <a:ext cx="3915385" cy="199407"/>
          </a:xfrm>
          <a:prstGeom prst="rightArrow">
            <a:avLst>
              <a:gd name="adj1" fmla="val 100000"/>
              <a:gd name="adj2" fmla="val 80599"/>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dirty="0">
              <a:solidFill>
                <a:prstClr val="white"/>
              </a:solidFill>
              <a:latin typeface="Calibri"/>
              <a:ea typeface="ＭＳ Ｐゴシック" panose="020B0600070205080204" pitchFamily="50" charset="-128"/>
            </a:endParaRPr>
          </a:p>
        </p:txBody>
      </p:sp>
      <p:sp>
        <p:nvSpPr>
          <p:cNvPr id="50" name="矢印: 右 49">
            <a:extLst>
              <a:ext uri="{FF2B5EF4-FFF2-40B4-BE49-F238E27FC236}">
                <a16:creationId xmlns:a16="http://schemas.microsoft.com/office/drawing/2014/main" id="{9DC31C08-85DA-4EB1-A5C3-D80B61EFB712}"/>
              </a:ext>
            </a:extLst>
          </p:cNvPr>
          <p:cNvSpPr/>
          <p:nvPr/>
        </p:nvSpPr>
        <p:spPr>
          <a:xfrm>
            <a:off x="6096000" y="5693526"/>
            <a:ext cx="4072914" cy="332345"/>
          </a:xfrm>
          <a:prstGeom prst="right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51" name="四角形: 角を丸くする 50">
            <a:extLst>
              <a:ext uri="{FF2B5EF4-FFF2-40B4-BE49-F238E27FC236}">
                <a16:creationId xmlns:a16="http://schemas.microsoft.com/office/drawing/2014/main" id="{25F3A18B-24FE-4F95-A949-E89059A9A47D}"/>
              </a:ext>
            </a:extLst>
          </p:cNvPr>
          <p:cNvSpPr/>
          <p:nvPr/>
        </p:nvSpPr>
        <p:spPr>
          <a:xfrm>
            <a:off x="8355947" y="3694879"/>
            <a:ext cx="1854835" cy="332345"/>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CEACD6A9-0475-18F8-0258-E79F71D4CA70}"/>
              </a:ext>
            </a:extLst>
          </p:cNvPr>
          <p:cNvSpPr txBox="1"/>
          <p:nvPr/>
        </p:nvSpPr>
        <p:spPr>
          <a:xfrm>
            <a:off x="7208872" y="2328530"/>
            <a:ext cx="3678865" cy="369332"/>
          </a:xfrm>
          <a:prstGeom prst="rect">
            <a:avLst/>
          </a:prstGeom>
          <a:noFill/>
        </p:spPr>
        <p:txBody>
          <a:bodyPr wrap="square" rtlCol="0">
            <a:spAutoFit/>
          </a:bodyPr>
          <a:lstStyle/>
          <a:p>
            <a:r>
              <a:rPr kumimoji="1" lang="en-US" altLang="ja-JP" dirty="0">
                <a:solidFill>
                  <a:schemeClr val="accent1"/>
                </a:solidFill>
              </a:rPr>
              <a:t>1989</a:t>
            </a:r>
            <a:r>
              <a:rPr kumimoji="1" lang="en-US" altLang="ja-JP" dirty="0"/>
              <a:t>   </a:t>
            </a:r>
            <a:r>
              <a:rPr kumimoji="1" lang="ja-JP" altLang="en-US" dirty="0"/>
              <a:t>女性の入会を</a:t>
            </a:r>
            <a:r>
              <a:rPr kumimoji="1" lang="en-US" altLang="ja-JP" dirty="0"/>
              <a:t>RI</a:t>
            </a:r>
            <a:r>
              <a:rPr kumimoji="1" lang="ja-JP" altLang="en-US" dirty="0"/>
              <a:t>が認める</a:t>
            </a:r>
          </a:p>
        </p:txBody>
      </p:sp>
      <p:sp>
        <p:nvSpPr>
          <p:cNvPr id="11" name="スライド番号プレースホルダー 3">
            <a:extLst>
              <a:ext uri="{FF2B5EF4-FFF2-40B4-BE49-F238E27FC236}">
                <a16:creationId xmlns:a16="http://schemas.microsoft.com/office/drawing/2014/main" id="{875220A6-4B0A-81BD-8C52-4371DE128387}"/>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2</a:t>
            </a:fld>
            <a:endParaRPr lang="ja-JP" altLang="en-US" sz="2000" dirty="0">
              <a:solidFill>
                <a:schemeClr val="tx1"/>
              </a:solidFill>
            </a:endParaRPr>
          </a:p>
        </p:txBody>
      </p:sp>
    </p:spTree>
    <p:extLst>
      <p:ext uri="{BB962C8B-B14F-4D97-AF65-F5344CB8AC3E}">
        <p14:creationId xmlns:p14="http://schemas.microsoft.com/office/powerpoint/2010/main" val="2381394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4519FF-44BE-744A-90A3-299CF9E7E36A}"/>
              </a:ext>
            </a:extLst>
          </p:cNvPr>
          <p:cNvSpPr>
            <a:spLocks noGrp="1"/>
          </p:cNvSpPr>
          <p:nvPr>
            <p:ph type="title"/>
          </p:nvPr>
        </p:nvSpPr>
        <p:spPr>
          <a:xfrm>
            <a:off x="1981200" y="263772"/>
            <a:ext cx="8229600" cy="1055077"/>
          </a:xfrm>
        </p:spPr>
        <p:txBody>
          <a:bodyPr/>
          <a:lstStyle/>
          <a:p>
            <a:pPr algn="l"/>
            <a:r>
              <a:rPr lang="ja-JP" altLang="en-US" sz="2400" b="1" dirty="0">
                <a:solidFill>
                  <a:srgbClr val="00B050"/>
                </a:solidFill>
                <a:latin typeface="HGMaruGothicMPRO" panose="020F0600000000000000" pitchFamily="34" charset="-128"/>
                <a:ea typeface="HGMaruGothicMPRO" panose="020F0600000000000000" pitchFamily="34" charset="-128"/>
              </a:rPr>
              <a:t>その１</a:t>
            </a:r>
            <a:r>
              <a:rPr lang="en-US" altLang="ja-JP" sz="2400" b="1" dirty="0">
                <a:solidFill>
                  <a:srgbClr val="00B050"/>
                </a:solidFill>
                <a:latin typeface="HGMaruGothicMPRO" panose="020F0600000000000000" pitchFamily="34" charset="-128"/>
                <a:ea typeface="HGMaruGothicMPRO" panose="020F0600000000000000" pitchFamily="34" charset="-128"/>
              </a:rPr>
              <a:t> </a:t>
            </a:r>
            <a:r>
              <a:rPr lang="ja-JP" altLang="en-US" sz="2400" b="1" dirty="0">
                <a:solidFill>
                  <a:srgbClr val="00B050"/>
                </a:solidFill>
                <a:latin typeface="HGMaruGothicMPRO" panose="020F0600000000000000" pitchFamily="34" charset="-128"/>
                <a:ea typeface="HGMaruGothicMPRO" panose="020F0600000000000000" pitchFamily="34" charset="-128"/>
              </a:rPr>
              <a:t>＜創立期＞</a:t>
            </a:r>
            <a:r>
              <a:rPr lang="ja-JP" altLang="en-US" sz="2400" b="1" dirty="0">
                <a:latin typeface="HGMaruGothicMPRO" panose="020F0600000000000000" pitchFamily="34" charset="-128"/>
                <a:ea typeface="HGMaruGothicMPRO" panose="020F0600000000000000" pitchFamily="34" charset="-128"/>
              </a:rPr>
              <a:t>　　　</a:t>
            </a:r>
            <a:r>
              <a:rPr lang="ja-JP" altLang="en-US" sz="3200" b="1" i="1" dirty="0">
                <a:latin typeface="HGMaruGothicMPRO" panose="020F0600000000000000" pitchFamily="34" charset="-128"/>
                <a:ea typeface="HGMaruGothicMPRO" panose="020F0600000000000000" pitchFamily="34" charset="-128"/>
              </a:rPr>
              <a:t>「親睦」と「奉仕」</a:t>
            </a:r>
            <a:endParaRPr lang="ja-JP" altLang="en-US" sz="2400" b="1" i="1" dirty="0">
              <a:latin typeface="HGMaruGothicMPRO" panose="020F0600000000000000" pitchFamily="34" charset="-128"/>
              <a:ea typeface="HGMaruGothicMPRO" panose="020F0600000000000000" pitchFamily="34" charset="-128"/>
            </a:endParaRPr>
          </a:p>
        </p:txBody>
      </p:sp>
      <p:sp>
        <p:nvSpPr>
          <p:cNvPr id="4" name="テキスト ボックス 3">
            <a:extLst>
              <a:ext uri="{FF2B5EF4-FFF2-40B4-BE49-F238E27FC236}">
                <a16:creationId xmlns:a16="http://schemas.microsoft.com/office/drawing/2014/main" id="{694D2A39-DE6A-AC4B-B04B-2AE4C4EF8E83}"/>
              </a:ext>
            </a:extLst>
          </p:cNvPr>
          <p:cNvSpPr txBox="1"/>
          <p:nvPr/>
        </p:nvSpPr>
        <p:spPr>
          <a:xfrm>
            <a:off x="827773" y="1579333"/>
            <a:ext cx="10491536" cy="5324535"/>
          </a:xfrm>
          <a:prstGeom prst="rect">
            <a:avLst/>
          </a:prstGeom>
          <a:noFill/>
        </p:spPr>
        <p:txBody>
          <a:bodyPr wrap="square" rtlCol="0">
            <a:spAutoFit/>
          </a:bodyPr>
          <a:lstStyle/>
          <a:p>
            <a:pPr defTabSz="844083" fontAlgn="base">
              <a:spcBef>
                <a:spcPct val="0"/>
              </a:spcBef>
              <a:spcAft>
                <a:spcPct val="0"/>
              </a:spcAft>
            </a:pPr>
            <a:r>
              <a:rPr kumimoji="1" lang="en-US" altLang="ja-JP" sz="2400" dirty="0">
                <a:solidFill>
                  <a:srgbClr val="0070C0"/>
                </a:solidFill>
                <a:latin typeface="HGMaruGothicMPRO" panose="020F0600000000000000" pitchFamily="34" charset="-128"/>
                <a:ea typeface="HGMaruGothicMPRO" panose="020F0600000000000000" pitchFamily="34" charset="-128"/>
              </a:rPr>
              <a:t>1905</a:t>
            </a:r>
            <a:r>
              <a:rPr kumimoji="1" lang="ja-JP" altLang="ja-JP" sz="2400" dirty="0">
                <a:solidFill>
                  <a:prstClr val="black"/>
                </a:solidFill>
                <a:latin typeface="HGMaruGothicMPRO" panose="020F0600000000000000" pitchFamily="34" charset="-128"/>
                <a:ea typeface="HGMaruGothicMPRO" panose="020F0600000000000000" pitchFamily="34" charset="-128"/>
              </a:rPr>
              <a:t>　</a:t>
            </a:r>
            <a:r>
              <a:rPr kumimoji="1" lang="ja-JP" altLang="ja-JP" sz="2400" b="1" dirty="0">
                <a:solidFill>
                  <a:srgbClr val="FF0000"/>
                </a:solidFill>
                <a:latin typeface="HGMaruGothicMPRO" panose="020F0600000000000000" pitchFamily="34" charset="-128"/>
                <a:ea typeface="HGMaruGothicMPRO" panose="020F0600000000000000" pitchFamily="34" charset="-128"/>
              </a:rPr>
              <a:t>ポール・ハリス</a:t>
            </a:r>
            <a:r>
              <a:rPr kumimoji="1" lang="ja-JP" altLang="ja-JP" dirty="0">
                <a:solidFill>
                  <a:prstClr val="black"/>
                </a:solidFill>
                <a:latin typeface="HGMaruGothicMPRO" panose="020F0600000000000000" pitchFamily="34" charset="-128"/>
                <a:ea typeface="HGMaruGothicMPRO" panose="020F0600000000000000" pitchFamily="34" charset="-128"/>
              </a:rPr>
              <a:t>　</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dirty="0">
                <a:solidFill>
                  <a:prstClr val="black"/>
                </a:solidFill>
                <a:latin typeface="HGMaruGothicMPRO" panose="020F0600000000000000" pitchFamily="34" charset="-128"/>
                <a:ea typeface="HGMaruGothicMPRO" panose="020F0600000000000000" pitchFamily="34" charset="-128"/>
              </a:rPr>
              <a:t>　　　　　　　</a:t>
            </a:r>
            <a:r>
              <a:rPr kumimoji="1" lang="ja-JP" altLang="en-US" sz="2000" dirty="0">
                <a:solidFill>
                  <a:prstClr val="black"/>
                </a:solidFill>
                <a:latin typeface="HGMaruGothicMPRO" panose="020F0600000000000000" pitchFamily="34" charset="-128"/>
                <a:ea typeface="HGMaruGothicMPRO" panose="020F0600000000000000" pitchFamily="34" charset="-128"/>
              </a:rPr>
              <a:t>職業人の</a:t>
            </a:r>
            <a:r>
              <a:rPr kumimoji="1" lang="ja-JP" altLang="ja-JP" sz="2000" dirty="0">
                <a:solidFill>
                  <a:prstClr val="black"/>
                </a:solidFill>
                <a:latin typeface="HGMaruGothicMPRO" panose="020F0600000000000000" pitchFamily="34" charset="-128"/>
                <a:ea typeface="HGMaruGothicMPRO" panose="020F0600000000000000" pitchFamily="34" charset="-128"/>
              </a:rPr>
              <a:t>「親睦」</a:t>
            </a:r>
            <a:r>
              <a:rPr kumimoji="1" lang="ja-JP" altLang="en-US" sz="2000" dirty="0">
                <a:solidFill>
                  <a:prstClr val="black"/>
                </a:solidFill>
                <a:latin typeface="HGMaruGothicMPRO" panose="020F0600000000000000" pitchFamily="34" charset="-128"/>
                <a:ea typeface="HGMaruGothicMPRO" panose="020F0600000000000000" pitchFamily="34" charset="-128"/>
              </a:rPr>
              <a:t>を軸に一業種一人で</a:t>
            </a:r>
            <a:r>
              <a:rPr kumimoji="1" lang="ja-JP" altLang="ja-JP" sz="2000" dirty="0">
                <a:solidFill>
                  <a:prstClr val="black"/>
                </a:solidFill>
                <a:latin typeface="HGMaruGothicMPRO" panose="020F0600000000000000" pitchFamily="34" charset="-128"/>
                <a:ea typeface="HGMaruGothicMPRO" panose="020F0600000000000000" pitchFamily="34" charset="-128"/>
              </a:rPr>
              <a:t>スタート</a:t>
            </a:r>
            <a:r>
              <a:rPr kumimoji="1" lang="ja-JP" altLang="en-US" sz="2000" dirty="0">
                <a:solidFill>
                  <a:prstClr val="black"/>
                </a:solidFill>
                <a:latin typeface="HGMaruGothicMPRO" panose="020F0600000000000000" pitchFamily="34" charset="-128"/>
                <a:ea typeface="HGMaruGothicMPRO" panose="020F0600000000000000" pitchFamily="34" charset="-128"/>
              </a:rPr>
              <a:t>（シカゴ）</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400" dirty="0">
                <a:solidFill>
                  <a:prstClr val="black"/>
                </a:solidFill>
                <a:latin typeface="HGMaruGothicMPRO" panose="020F0600000000000000" pitchFamily="34" charset="-128"/>
                <a:ea typeface="HGMaruGothicMPRO" panose="020F0600000000000000" pitchFamily="34" charset="-128"/>
              </a:rPr>
              <a:t>　　　　　</a:t>
            </a:r>
            <a:r>
              <a:rPr kumimoji="1" lang="ja-JP" altLang="en-US" sz="2400" b="1" dirty="0">
                <a:solidFill>
                  <a:prstClr val="black"/>
                </a:solidFill>
                <a:latin typeface="HGMaruGothicMPRO" panose="020F0600000000000000" pitchFamily="34" charset="-128"/>
                <a:ea typeface="HGMaruGothicMPRO" panose="020F0600000000000000" pitchFamily="34" charset="-128"/>
              </a:rPr>
              <a:t>二つの責務　⇒　「職業奉仕」の基礎</a:t>
            </a:r>
            <a:endParaRPr kumimoji="1" lang="en-US" altLang="ja-JP" sz="2400" b="1"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en-US" altLang="ja-JP" sz="2400" dirty="0">
                <a:solidFill>
                  <a:srgbClr val="0070C0"/>
                </a:solidFill>
                <a:latin typeface="HGMaruGothicMPRO" panose="020F0600000000000000" pitchFamily="34" charset="-128"/>
                <a:ea typeface="HGMaruGothicMPRO" panose="020F0600000000000000" pitchFamily="34" charset="-128"/>
              </a:rPr>
              <a:t>1906</a:t>
            </a:r>
            <a:r>
              <a:rPr kumimoji="1" lang="ja-JP" altLang="ja-JP" sz="2400" dirty="0">
                <a:solidFill>
                  <a:prstClr val="black"/>
                </a:solidFill>
                <a:latin typeface="HGMaruGothicMPRO" panose="020F0600000000000000" pitchFamily="34" charset="-128"/>
                <a:ea typeface="HGMaruGothicMPRO" panose="020F0600000000000000" pitchFamily="34" charset="-128"/>
              </a:rPr>
              <a:t>　</a:t>
            </a:r>
            <a:r>
              <a:rPr kumimoji="1" lang="ja-JP" altLang="ja-JP" sz="2400" b="1" dirty="0">
                <a:solidFill>
                  <a:srgbClr val="FF0000"/>
                </a:solidFill>
                <a:latin typeface="HGMaruGothicMPRO" panose="020F0600000000000000" pitchFamily="34" charset="-128"/>
                <a:ea typeface="HGMaruGothicMPRO" panose="020F0600000000000000" pitchFamily="34" charset="-128"/>
              </a:rPr>
              <a:t>ドナルド・カーター</a:t>
            </a:r>
            <a:endParaRPr kumimoji="1" lang="en-US" altLang="ja-JP" sz="2400" b="1" dirty="0">
              <a:solidFill>
                <a:srgbClr val="FF0000"/>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b="1" dirty="0">
                <a:solidFill>
                  <a:prstClr val="black"/>
                </a:solidFill>
                <a:latin typeface="HGMaruGothicMPRO" panose="020F0600000000000000" pitchFamily="34" charset="-128"/>
                <a:ea typeface="HGMaruGothicMPRO" panose="020F0600000000000000" pitchFamily="34" charset="-128"/>
              </a:rPr>
              <a:t>　　　　　　　入会に当たり</a:t>
            </a:r>
            <a:r>
              <a:rPr kumimoji="1" lang="ja-JP" altLang="ja-JP" sz="2000" dirty="0">
                <a:solidFill>
                  <a:prstClr val="black"/>
                </a:solidFill>
                <a:latin typeface="HGMaruGothicMPRO" panose="020F0600000000000000" pitchFamily="34" charset="-128"/>
                <a:ea typeface="HGMaruGothicMPRO" panose="020F0600000000000000" pitchFamily="34" charset="-128"/>
              </a:rPr>
              <a:t>「奉仕」の考え方を持ち込む</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1600" dirty="0">
                <a:solidFill>
                  <a:prstClr val="black"/>
                </a:solidFill>
                <a:latin typeface="Times New Roman" charset="0"/>
                <a:ea typeface="HG丸ｺﾞｼｯｸM-PRO" pitchFamily="50" charset="-128"/>
              </a:rPr>
              <a:t>　　　　</a:t>
            </a:r>
            <a:endParaRPr kumimoji="1" lang="en-US" altLang="ja-JP" sz="1600" dirty="0">
              <a:solidFill>
                <a:prstClr val="black"/>
              </a:solidFill>
              <a:latin typeface="Times New Roman" charset="0"/>
              <a:ea typeface="HG丸ｺﾞｼｯｸM-PRO" pitchFamily="50" charset="-128"/>
            </a:endParaRPr>
          </a:p>
          <a:p>
            <a:pPr defTabSz="844083" fontAlgn="base">
              <a:spcBef>
                <a:spcPct val="0"/>
              </a:spcBef>
              <a:spcAft>
                <a:spcPct val="0"/>
              </a:spcAft>
            </a:pPr>
            <a:r>
              <a:rPr kumimoji="1" lang="ja-JP" altLang="en-US" sz="1600" b="1" dirty="0">
                <a:solidFill>
                  <a:prstClr val="black"/>
                </a:solidFill>
                <a:latin typeface="Times New Roman" charset="0"/>
                <a:ea typeface="HG丸ｺﾞｼｯｸM-PRO" pitchFamily="50" charset="-128"/>
              </a:rPr>
              <a:t>             　　　　</a:t>
            </a:r>
            <a:r>
              <a:rPr kumimoji="1" lang="ja-JP" altLang="en-US" b="1" dirty="0">
                <a:solidFill>
                  <a:prstClr val="black"/>
                </a:solidFill>
                <a:latin typeface="Times New Roman" charset="0"/>
                <a:ea typeface="HG丸ｺﾞｼｯｸM-PRO" pitchFamily="50" charset="-128"/>
              </a:rPr>
              <a:t>クラブ定款 </a:t>
            </a:r>
            <a:r>
              <a:rPr kumimoji="1" lang="ja-JP" altLang="en-US" dirty="0">
                <a:solidFill>
                  <a:prstClr val="black"/>
                </a:solidFill>
                <a:latin typeface="Times New Roman" charset="0"/>
                <a:ea typeface="HG丸ｺﾞｼｯｸM-PRO" pitchFamily="50" charset="-128"/>
              </a:rPr>
              <a:t>（第３条　追加）</a:t>
            </a:r>
            <a:r>
              <a:rPr kumimoji="1" lang="en-US" altLang="ja-JP" u="sng" dirty="0">
                <a:solidFill>
                  <a:prstClr val="black"/>
                </a:solidFill>
                <a:latin typeface="Times New Roman" charset="0"/>
                <a:ea typeface="HG丸ｺﾞｼｯｸM-PRO" pitchFamily="50" charset="-128"/>
              </a:rPr>
              <a:t> </a:t>
            </a:r>
          </a:p>
          <a:p>
            <a:pPr defTabSz="844083" fontAlgn="base">
              <a:spcBef>
                <a:spcPct val="0"/>
              </a:spcBef>
              <a:spcAft>
                <a:spcPct val="0"/>
              </a:spcAft>
            </a:pPr>
            <a:r>
              <a:rPr kumimoji="1" lang="ja-JP" altLang="en-US" b="1" dirty="0">
                <a:solidFill>
                  <a:prstClr val="black"/>
                </a:solidFill>
                <a:latin typeface="Times New Roman" charset="0"/>
                <a:ea typeface="HG丸ｺﾞｼｯｸM-PRO" pitchFamily="50" charset="-128"/>
              </a:rPr>
              <a:t>　　　　　　             </a:t>
            </a:r>
            <a:r>
              <a:rPr kumimoji="1" lang="ja-JP" altLang="ja-JP" b="1" dirty="0">
                <a:solidFill>
                  <a:prstClr val="black"/>
                </a:solidFill>
                <a:latin typeface="Times New Roman" charset="0"/>
                <a:ea typeface="HG丸ｺﾞｼｯｸM-PRO" pitchFamily="50" charset="-128"/>
              </a:rPr>
              <a:t>　シカゴ市の</a:t>
            </a:r>
            <a:r>
              <a:rPr kumimoji="1" lang="ja-JP" altLang="en-US" b="1" dirty="0">
                <a:solidFill>
                  <a:prstClr val="black"/>
                </a:solidFill>
                <a:latin typeface="Times New Roman" charset="0"/>
                <a:ea typeface="HG丸ｺﾞｼｯｸM-PRO" pitchFamily="50" charset="-128"/>
              </a:rPr>
              <a:t>最大の利益を推進し、</a:t>
            </a:r>
            <a:endParaRPr kumimoji="1" lang="en-US" altLang="ja-JP" b="1" dirty="0">
              <a:solidFill>
                <a:prstClr val="black"/>
              </a:solidFill>
              <a:latin typeface="Times New Roman" charset="0"/>
              <a:ea typeface="HG丸ｺﾞｼｯｸM-PRO" pitchFamily="50" charset="-128"/>
            </a:endParaRPr>
          </a:p>
          <a:p>
            <a:pPr defTabSz="844083" fontAlgn="base">
              <a:spcBef>
                <a:spcPct val="0"/>
              </a:spcBef>
              <a:spcAft>
                <a:spcPct val="0"/>
              </a:spcAft>
            </a:pPr>
            <a:r>
              <a:rPr kumimoji="1" lang="ja-JP" altLang="en-US" b="1" dirty="0">
                <a:solidFill>
                  <a:prstClr val="black"/>
                </a:solidFill>
                <a:latin typeface="Times New Roman" charset="0"/>
                <a:ea typeface="HG丸ｺﾞｼｯｸM-PRO" pitchFamily="50" charset="-128"/>
              </a:rPr>
              <a:t>　　　　　　　　　　　シカゴ市民としての誇りと忠誠心を</a:t>
            </a:r>
            <a:r>
              <a:rPr kumimoji="1" lang="en-US" altLang="ja-JP" b="1" dirty="0">
                <a:solidFill>
                  <a:prstClr val="black"/>
                </a:solidFill>
                <a:latin typeface="Times New Roman" charset="0"/>
                <a:ea typeface="HG丸ｺﾞｼｯｸM-PRO" pitchFamily="50" charset="-128"/>
              </a:rPr>
              <a:t>   </a:t>
            </a:r>
            <a:r>
              <a:rPr kumimoji="1" lang="ja-JP" altLang="en-US" b="1" dirty="0">
                <a:solidFill>
                  <a:prstClr val="black"/>
                </a:solidFill>
                <a:latin typeface="Times New Roman" charset="0"/>
                <a:ea typeface="HG丸ｺﾞｼｯｸM-PRO" pitchFamily="50" charset="-128"/>
              </a:rPr>
              <a:t>市民の間に広める</a:t>
            </a:r>
            <a:endParaRPr kumimoji="1" lang="en-US" altLang="ja-JP" b="1" dirty="0">
              <a:solidFill>
                <a:prstClr val="black"/>
              </a:solidFill>
              <a:latin typeface="Times New Roman" charset="0"/>
              <a:ea typeface="HG丸ｺﾞｼｯｸM-PRO" pitchFamily="50" charset="-128"/>
            </a:endParaRPr>
          </a:p>
          <a:p>
            <a:pPr algn="ctr" defTabSz="844083" fontAlgn="base">
              <a:spcBef>
                <a:spcPct val="0"/>
              </a:spcBef>
              <a:spcAft>
                <a:spcPct val="0"/>
              </a:spcAft>
            </a:pPr>
            <a:endParaRPr kumimoji="1" lang="en-US" altLang="ja-JP" b="1" dirty="0">
              <a:solidFill>
                <a:prstClr val="black"/>
              </a:solidFill>
              <a:latin typeface="Times New Roman" charset="0"/>
              <a:ea typeface="HG丸ｺﾞｼｯｸM-PRO" pitchFamily="50" charset="-128"/>
            </a:endParaRPr>
          </a:p>
          <a:p>
            <a:pPr algn="ctr" defTabSz="844083" fontAlgn="base">
              <a:spcBef>
                <a:spcPct val="0"/>
              </a:spcBef>
              <a:spcAft>
                <a:spcPct val="0"/>
              </a:spcAft>
            </a:pPr>
            <a:endParaRPr kumimoji="1" lang="en-US" altLang="ja-JP" sz="2400" b="1" dirty="0">
              <a:solidFill>
                <a:prstClr val="black"/>
              </a:solidFill>
              <a:latin typeface="Times New Roman" charset="0"/>
              <a:ea typeface="HG丸ｺﾞｼｯｸM-PRO" pitchFamily="50" charset="-128"/>
            </a:endParaRPr>
          </a:p>
          <a:p>
            <a:pPr algn="ctr" defTabSz="844083" fontAlgn="base">
              <a:spcBef>
                <a:spcPct val="0"/>
              </a:spcBef>
              <a:spcAft>
                <a:spcPct val="0"/>
              </a:spcAft>
            </a:pPr>
            <a:r>
              <a:rPr kumimoji="1" lang="ja-JP" altLang="en-US" sz="2400" b="1" dirty="0">
                <a:solidFill>
                  <a:prstClr val="black"/>
                </a:solidFill>
                <a:latin typeface="Times New Roman" charset="0"/>
                <a:ea typeface="HG丸ｺﾞｼｯｸM-PRO" pitchFamily="50" charset="-128"/>
              </a:rPr>
              <a:t>「親睦」と「奉仕」が融合したクラブ　へ</a:t>
            </a:r>
            <a:endParaRPr kumimoji="1" lang="ja-JP" altLang="ja-JP" sz="2400" b="1" dirty="0">
              <a:solidFill>
                <a:prstClr val="black"/>
              </a:solidFill>
              <a:latin typeface="Times New Roman" charset="0"/>
              <a:ea typeface="HG丸ｺﾞｼｯｸM-PRO" pitchFamily="50" charset="-128"/>
            </a:endParaRPr>
          </a:p>
          <a:p>
            <a:pPr defTabSz="844083" fontAlgn="base">
              <a:spcBef>
                <a:spcPct val="0"/>
              </a:spcBef>
              <a:spcAft>
                <a:spcPct val="0"/>
              </a:spcAft>
            </a:pPr>
            <a:r>
              <a:rPr kumimoji="1" lang="en-US" altLang="ja-JP" sz="1600" b="1" dirty="0">
                <a:solidFill>
                  <a:prstClr val="black"/>
                </a:solidFill>
                <a:latin typeface="Times New Roman" charset="0"/>
                <a:ea typeface="HG丸ｺﾞｼｯｸM-PRO" pitchFamily="50" charset="-128"/>
              </a:rPr>
              <a:t> </a:t>
            </a:r>
            <a:endParaRPr kumimoji="1" lang="ja-JP" altLang="ja-JP" sz="1600" dirty="0">
              <a:solidFill>
                <a:prstClr val="black"/>
              </a:solidFill>
              <a:latin typeface="Times New Roman" charset="0"/>
              <a:ea typeface="HG丸ｺﾞｼｯｸM-PRO" pitchFamily="50" charset="-128"/>
            </a:endParaRPr>
          </a:p>
          <a:p>
            <a:pPr defTabSz="844083" fontAlgn="base">
              <a:spcBef>
                <a:spcPct val="0"/>
              </a:spcBef>
              <a:spcAft>
                <a:spcPct val="0"/>
              </a:spcAft>
            </a:pPr>
            <a:endParaRPr kumimoji="1" lang="en-US" altLang="ja-JP" sz="1600" dirty="0">
              <a:solidFill>
                <a:prstClr val="black"/>
              </a:solidFill>
              <a:latin typeface="HGMaruGothicMPRO" panose="020F0600000000000000" pitchFamily="34" charset="-128"/>
              <a:ea typeface="HGMaruGothicMPRO" panose="020F0600000000000000" pitchFamily="34" charset="-128"/>
            </a:endParaRPr>
          </a:p>
        </p:txBody>
      </p:sp>
      <p:sp>
        <p:nvSpPr>
          <p:cNvPr id="5" name="四角形: 角を丸くする 4">
            <a:extLst>
              <a:ext uri="{FF2B5EF4-FFF2-40B4-BE49-F238E27FC236}">
                <a16:creationId xmlns:a16="http://schemas.microsoft.com/office/drawing/2014/main" id="{1B4F8813-117B-4474-A44C-37AE2A0AE54B}"/>
              </a:ext>
            </a:extLst>
          </p:cNvPr>
          <p:cNvSpPr/>
          <p:nvPr/>
        </p:nvSpPr>
        <p:spPr>
          <a:xfrm>
            <a:off x="2659416" y="5704024"/>
            <a:ext cx="6912000" cy="841039"/>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7" name="スライド番号プレースホルダー 3">
            <a:extLst>
              <a:ext uri="{FF2B5EF4-FFF2-40B4-BE49-F238E27FC236}">
                <a16:creationId xmlns:a16="http://schemas.microsoft.com/office/drawing/2014/main" id="{8A7C94A5-EC99-113F-F43D-744B72180993}"/>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3</a:t>
            </a:fld>
            <a:endParaRPr lang="ja-JP" altLang="en-US" sz="2000" dirty="0">
              <a:solidFill>
                <a:schemeClr val="tx1"/>
              </a:solidFill>
            </a:endParaRPr>
          </a:p>
        </p:txBody>
      </p:sp>
    </p:spTree>
    <p:extLst>
      <p:ext uri="{BB962C8B-B14F-4D97-AF65-F5344CB8AC3E}">
        <p14:creationId xmlns:p14="http://schemas.microsoft.com/office/powerpoint/2010/main" val="366828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7B07B8-5A43-D947-830B-1837D57B14CB}"/>
              </a:ext>
            </a:extLst>
          </p:cNvPr>
          <p:cNvSpPr>
            <a:spLocks noGrp="1"/>
          </p:cNvSpPr>
          <p:nvPr>
            <p:ph type="title"/>
          </p:nvPr>
        </p:nvSpPr>
        <p:spPr>
          <a:xfrm>
            <a:off x="1974802" y="89491"/>
            <a:ext cx="8229600" cy="1055077"/>
          </a:xfrm>
        </p:spPr>
        <p:txBody>
          <a:bodyPr/>
          <a:lstStyle/>
          <a:p>
            <a:pPr algn="l"/>
            <a:r>
              <a:rPr lang="ja-JP" altLang="en-US" sz="2400" b="1" dirty="0">
                <a:solidFill>
                  <a:srgbClr val="00B050"/>
                </a:solidFill>
                <a:latin typeface="HGMaruGothicMPRO" panose="020F0600000000000000" pitchFamily="34" charset="-128"/>
                <a:ea typeface="HGMaruGothicMPRO" panose="020F0600000000000000" pitchFamily="34" charset="-128"/>
              </a:rPr>
              <a:t>その２</a:t>
            </a:r>
            <a:r>
              <a:rPr lang="en-US" altLang="ja-JP" sz="2400" b="1" dirty="0">
                <a:solidFill>
                  <a:srgbClr val="00B050"/>
                </a:solidFill>
                <a:latin typeface="HGMaruGothicMPRO" panose="020F0600000000000000" pitchFamily="34" charset="-128"/>
                <a:ea typeface="HGMaruGothicMPRO" panose="020F0600000000000000" pitchFamily="34" charset="-128"/>
              </a:rPr>
              <a:t> </a:t>
            </a:r>
            <a:r>
              <a:rPr lang="ja-JP" altLang="en-US" sz="2400" b="1" dirty="0">
                <a:solidFill>
                  <a:srgbClr val="00B050"/>
                </a:solidFill>
                <a:latin typeface="HGMaruGothicMPRO" panose="020F0600000000000000" pitchFamily="34" charset="-128"/>
                <a:ea typeface="HGMaruGothicMPRO" panose="020F0600000000000000" pitchFamily="34" charset="-128"/>
              </a:rPr>
              <a:t>＜展開期＞　</a:t>
            </a:r>
            <a:r>
              <a:rPr lang="ja-JP" altLang="en-US" sz="2954" b="1" i="1" dirty="0">
                <a:latin typeface="HGMaruGothicMPRO" panose="020F0600000000000000" pitchFamily="34" charset="-128"/>
                <a:ea typeface="HGMaruGothicMPRO" panose="020F0600000000000000" pitchFamily="34" charset="-128"/>
              </a:rPr>
              <a:t>ロータリーの二大標語</a:t>
            </a:r>
            <a:r>
              <a:rPr lang="ja-JP" altLang="en-US" sz="2215" dirty="0">
                <a:solidFill>
                  <a:srgbClr val="00B050"/>
                </a:solidFill>
                <a:latin typeface="HGMaruGothicMPRO" panose="020F0600000000000000" pitchFamily="34" charset="-128"/>
                <a:ea typeface="HGMaruGothicMPRO" panose="020F0600000000000000" pitchFamily="34" charset="-128"/>
              </a:rPr>
              <a:t>　　</a:t>
            </a:r>
          </a:p>
        </p:txBody>
      </p:sp>
      <p:sp>
        <p:nvSpPr>
          <p:cNvPr id="4" name="テキスト ボックス 3">
            <a:extLst>
              <a:ext uri="{FF2B5EF4-FFF2-40B4-BE49-F238E27FC236}">
                <a16:creationId xmlns:a16="http://schemas.microsoft.com/office/drawing/2014/main" id="{E289C208-BDDA-F242-A43A-692C2DDAE7F5}"/>
              </a:ext>
            </a:extLst>
          </p:cNvPr>
          <p:cNvSpPr txBox="1"/>
          <p:nvPr/>
        </p:nvSpPr>
        <p:spPr>
          <a:xfrm>
            <a:off x="742770" y="1144568"/>
            <a:ext cx="10345534" cy="5724644"/>
          </a:xfrm>
          <a:prstGeom prst="rect">
            <a:avLst/>
          </a:prstGeom>
          <a:noFill/>
        </p:spPr>
        <p:txBody>
          <a:bodyPr wrap="square" rtlCol="0">
            <a:spAutoFit/>
          </a:bodyPr>
          <a:lstStyle/>
          <a:p>
            <a:pPr defTabSz="844083" fontAlgn="base">
              <a:spcBef>
                <a:spcPct val="0"/>
              </a:spcBef>
              <a:spcAft>
                <a:spcPct val="0"/>
              </a:spcAft>
            </a:pPr>
            <a:r>
              <a:rPr kumimoji="1" lang="en-US" altLang="ja-JP" sz="2800" dirty="0">
                <a:solidFill>
                  <a:srgbClr val="0070C0"/>
                </a:solidFill>
                <a:latin typeface="HGMaruGothicMPRO" panose="020F0600000000000000" pitchFamily="34" charset="-128"/>
                <a:ea typeface="HGMaruGothicMPRO" panose="020F0600000000000000" pitchFamily="34" charset="-128"/>
              </a:rPr>
              <a:t>1910</a:t>
            </a:r>
            <a:r>
              <a:rPr kumimoji="1" lang="ja-JP" altLang="en-US" sz="2400" dirty="0">
                <a:solidFill>
                  <a:srgbClr val="0070C0"/>
                </a:solidFill>
                <a:latin typeface="HGMaruGothicMPRO" panose="020F0600000000000000" pitchFamily="34" charset="-128"/>
                <a:ea typeface="HGMaruGothicMPRO" panose="020F0600000000000000" pitchFamily="34" charset="-128"/>
              </a:rPr>
              <a:t> </a:t>
            </a:r>
            <a:r>
              <a:rPr kumimoji="1" lang="ja-JP" altLang="en-US" sz="2400" dirty="0">
                <a:solidFill>
                  <a:prstClr val="black"/>
                </a:solidFill>
                <a:latin typeface="HGMaruGothicMPRO" panose="020F0600000000000000" pitchFamily="34" charset="-128"/>
                <a:ea typeface="HGMaruGothicMPRO" panose="020F0600000000000000" pitchFamily="34" charset="-128"/>
              </a:rPr>
              <a:t>  全米ロータリー大会（シカゴ）</a:t>
            </a:r>
            <a:r>
              <a:rPr kumimoji="1" lang="en-US" altLang="ja-JP" sz="2400" dirty="0">
                <a:solidFill>
                  <a:prstClr val="black"/>
                </a:solidFill>
                <a:latin typeface="HGMaruGothicMPRO" panose="020F0600000000000000" pitchFamily="34" charset="-128"/>
                <a:ea typeface="HGMaruGothicMPRO" panose="020F0600000000000000" pitchFamily="34" charset="-128"/>
              </a:rPr>
              <a:t>〜1911</a:t>
            </a:r>
            <a:r>
              <a:rPr kumimoji="1" lang="ja-JP" altLang="en-US" sz="2400" dirty="0">
                <a:solidFill>
                  <a:prstClr val="black"/>
                </a:solidFill>
                <a:latin typeface="HGMaruGothicMPRO" panose="020F0600000000000000" pitchFamily="34" charset="-128"/>
                <a:ea typeface="HGMaruGothicMPRO" panose="020F0600000000000000" pitchFamily="34" charset="-128"/>
              </a:rPr>
              <a:t>（ポートランド）</a:t>
            </a:r>
            <a:endParaRPr kumimoji="1" lang="en-US" altLang="ja-JP" sz="24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000" dirty="0">
                <a:solidFill>
                  <a:prstClr val="black"/>
                </a:solidFill>
                <a:latin typeface="HGMaruGothicMPRO" panose="020F0600000000000000" pitchFamily="34" charset="-128"/>
                <a:ea typeface="HGMaruGothicMPRO" panose="020F0600000000000000" pitchFamily="34" charset="-128"/>
              </a:rPr>
              <a:t>　　　　  </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en-US" altLang="ja-JP" sz="2800" b="1" dirty="0">
                <a:solidFill>
                  <a:srgbClr val="FF0000"/>
                </a:solidFill>
                <a:latin typeface="HGMaruGothicMPRO" panose="020F0600000000000000" pitchFamily="34" charset="-128"/>
                <a:ea typeface="HGMaruGothicMPRO" panose="020F0600000000000000" pitchFamily="34" charset="-128"/>
              </a:rPr>
              <a:t>          </a:t>
            </a:r>
            <a:r>
              <a:rPr kumimoji="1" lang="ja-JP" altLang="ja-JP" sz="2800" b="1" dirty="0">
                <a:solidFill>
                  <a:srgbClr val="FF0000"/>
                </a:solidFill>
                <a:latin typeface="HGMaruGothicMPRO" panose="020F0600000000000000" pitchFamily="34" charset="-128"/>
                <a:ea typeface="HGMaruGothicMPRO" panose="020F0600000000000000" pitchFamily="34" charset="-128"/>
              </a:rPr>
              <a:t>アーサー・フレデリック・シェルドン</a:t>
            </a:r>
            <a:r>
              <a:rPr kumimoji="1" lang="ja-JP" altLang="en-US" sz="2800" b="1" dirty="0">
                <a:solidFill>
                  <a:srgbClr val="FF0000"/>
                </a:solidFill>
                <a:latin typeface="HGMaruGothicMPRO" panose="020F0600000000000000" pitchFamily="34" charset="-128"/>
                <a:ea typeface="HGMaruGothicMPRO" panose="020F0600000000000000" pitchFamily="34" charset="-128"/>
              </a:rPr>
              <a:t> </a:t>
            </a:r>
            <a:endParaRPr kumimoji="1" lang="en-US" altLang="ja-JP" sz="2800" b="1" dirty="0">
              <a:solidFill>
                <a:srgbClr val="FF0000"/>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000" b="1" dirty="0">
                <a:solidFill>
                  <a:prstClr val="black"/>
                </a:solidFill>
                <a:latin typeface="HGMaruGothicMPRO" panose="020F0600000000000000" pitchFamily="34" charset="-128"/>
                <a:ea typeface="HGMaruGothicMPRO" panose="020F0600000000000000" pitchFamily="34" charset="-128"/>
              </a:rPr>
              <a:t>　　　　　</a:t>
            </a:r>
            <a:endParaRPr kumimoji="1" lang="en-US" altLang="ja-JP" b="1"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b="1" dirty="0">
                <a:solidFill>
                  <a:prstClr val="black"/>
                </a:solidFill>
                <a:latin typeface="HGMaruGothicMPRO" panose="020F0600000000000000" pitchFamily="34" charset="-128"/>
                <a:ea typeface="HGMaruGothicMPRO" panose="020F0600000000000000" pitchFamily="34" charset="-128"/>
              </a:rPr>
              <a:t>　　　　　</a:t>
            </a:r>
            <a:r>
              <a:rPr kumimoji="1" lang="ja-JP" altLang="ja-JP" sz="2400" b="1" dirty="0">
                <a:solidFill>
                  <a:prstClr val="black"/>
                </a:solidFill>
                <a:latin typeface="HGMaruGothicMPRO" panose="020F0600000000000000" pitchFamily="34" charset="-128"/>
                <a:ea typeface="HGMaruGothicMPRO" panose="020F0600000000000000" pitchFamily="34" charset="-128"/>
              </a:rPr>
              <a:t>「最もよく奉仕する者、最も多く報いられる</a:t>
            </a:r>
            <a:r>
              <a:rPr kumimoji="1" lang="ja-JP" altLang="en-US" sz="2400" b="1" dirty="0">
                <a:solidFill>
                  <a:prstClr val="black"/>
                </a:solidFill>
                <a:latin typeface="HGMaruGothicMPRO" panose="020F0600000000000000" pitchFamily="34" charset="-128"/>
                <a:ea typeface="HGMaruGothicMPRO" panose="020F0600000000000000" pitchFamily="34" charset="-128"/>
              </a:rPr>
              <a:t>」</a:t>
            </a:r>
            <a:endParaRPr kumimoji="1" lang="en-US" altLang="ja-JP" sz="2400" b="1"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400" dirty="0">
                <a:solidFill>
                  <a:prstClr val="black"/>
                </a:solidFill>
                <a:latin typeface="HGMaruGothicMPRO" panose="020F0600000000000000" pitchFamily="34" charset="-128"/>
                <a:ea typeface="HGMaruGothicMPRO" panose="020F0600000000000000" pitchFamily="34" charset="-128"/>
              </a:rPr>
              <a:t>　　　　　</a:t>
            </a:r>
            <a:r>
              <a:rPr kumimoji="1" lang="en-US" altLang="ja-JP" sz="2400" b="1" dirty="0">
                <a:solidFill>
                  <a:prstClr val="black"/>
                </a:solidFill>
                <a:latin typeface="メイリオ" panose="020B0604030504040204" pitchFamily="50" charset="-128"/>
                <a:ea typeface="メイリオ" panose="020B0604030504040204" pitchFamily="50" charset="-128"/>
              </a:rPr>
              <a:t>He Profits Most Who Serves H</a:t>
            </a:r>
            <a:r>
              <a:rPr lang="en-US" altLang="ja-JP" sz="2800" b="1" dirty="0">
                <a:latin typeface="メイリオ" panose="020B0604030504040204" pitchFamily="50" charset="-128"/>
                <a:ea typeface="メイリオ" panose="020B0604030504040204" pitchFamily="50" charset="-128"/>
              </a:rPr>
              <a:t>is Fellows B</a:t>
            </a:r>
            <a:r>
              <a:rPr kumimoji="1" lang="en-US" altLang="ja-JP" sz="2400" b="1" dirty="0">
                <a:solidFill>
                  <a:prstClr val="black"/>
                </a:solidFill>
                <a:latin typeface="メイリオ" panose="020B0604030504040204" pitchFamily="50" charset="-128"/>
                <a:ea typeface="メイリオ" panose="020B0604030504040204" pitchFamily="50" charset="-128"/>
              </a:rPr>
              <a:t>est</a:t>
            </a:r>
            <a:r>
              <a:rPr kumimoji="1" lang="ja-JP" altLang="en-US" sz="2400" b="1" dirty="0">
                <a:solidFill>
                  <a:prstClr val="black"/>
                </a:solidFill>
                <a:latin typeface="メイリオ" panose="020B0604030504040204" pitchFamily="50" charset="-128"/>
                <a:ea typeface="メイリオ" panose="020B0604030504040204" pitchFamily="50" charset="-128"/>
              </a:rPr>
              <a:t>．</a:t>
            </a:r>
            <a:endParaRPr kumimoji="1" lang="en-US" altLang="ja-JP" sz="2400" b="1" dirty="0">
              <a:solidFill>
                <a:prstClr val="black"/>
              </a:solidFill>
              <a:latin typeface="メイリオ" panose="020B0604030504040204" pitchFamily="50" charset="-128"/>
              <a:ea typeface="メイリオ" panose="020B0604030504040204" pitchFamily="50" charset="-128"/>
            </a:endParaRPr>
          </a:p>
          <a:p>
            <a:pPr defTabSz="844083" fontAlgn="base">
              <a:spcBef>
                <a:spcPct val="0"/>
              </a:spcBef>
              <a:spcAft>
                <a:spcPct val="0"/>
              </a:spcAft>
            </a:pPr>
            <a:r>
              <a:rPr kumimoji="1" lang="ja-JP" altLang="en-US" dirty="0">
                <a:solidFill>
                  <a:prstClr val="black"/>
                </a:solidFill>
                <a:latin typeface="メイリオ" panose="020B0604030504040204" pitchFamily="50" charset="-128"/>
                <a:ea typeface="メイリオ" panose="020B0604030504040204" pitchFamily="50" charset="-128"/>
              </a:rPr>
              <a:t>　　　　　　　　　     </a:t>
            </a:r>
            <a:endParaRPr kumimoji="1" lang="en-US" altLang="ja-JP" dirty="0">
              <a:solidFill>
                <a:prstClr val="black"/>
              </a:solidFill>
              <a:latin typeface="メイリオ" panose="020B0604030504040204" pitchFamily="50" charset="-128"/>
              <a:ea typeface="メイリオ" panose="020B0604030504040204" pitchFamily="50" charset="-128"/>
            </a:endParaRPr>
          </a:p>
          <a:p>
            <a:pPr defTabSz="844083" fontAlgn="base">
              <a:spcBef>
                <a:spcPct val="0"/>
              </a:spcBef>
              <a:spcAft>
                <a:spcPct val="0"/>
              </a:spcAft>
            </a:pPr>
            <a:r>
              <a:rPr kumimoji="1" lang="en-US" altLang="ja-JP" dirty="0">
                <a:solidFill>
                  <a:prstClr val="black"/>
                </a:solidFill>
                <a:latin typeface="メイリオ" panose="020B0604030504040204" pitchFamily="50" charset="-128"/>
                <a:ea typeface="メイリオ" panose="020B0604030504040204" pitchFamily="50" charset="-128"/>
              </a:rPr>
              <a:t>                   </a:t>
            </a:r>
            <a:r>
              <a:rPr kumimoji="1" lang="ja-JP" altLang="en-US" sz="2400" dirty="0">
                <a:solidFill>
                  <a:prstClr val="black"/>
                </a:solidFill>
                <a:latin typeface="メイリオ" panose="020B0604030504040204" pitchFamily="50" charset="-128"/>
                <a:ea typeface="メイリオ" panose="020B0604030504040204" pitchFamily="50" charset="-128"/>
              </a:rPr>
              <a:t>（</a:t>
            </a:r>
            <a:r>
              <a:rPr kumimoji="1" lang="en-US" altLang="ja-JP" sz="2400" b="1" dirty="0">
                <a:solidFill>
                  <a:prstClr val="black"/>
                </a:solidFill>
                <a:latin typeface="メイリオ" panose="020B0604030504040204" pitchFamily="50" charset="-128"/>
                <a:ea typeface="メイリオ" panose="020B0604030504040204" pitchFamily="50" charset="-128"/>
              </a:rPr>
              <a:t>One Profits Most Who Serves Best.</a:t>
            </a:r>
            <a:r>
              <a:rPr kumimoji="1" lang="ja-JP" altLang="en-US" sz="2400" dirty="0">
                <a:solidFill>
                  <a:prstClr val="black"/>
                </a:solidFill>
                <a:latin typeface="メイリオ" panose="020B0604030504040204" pitchFamily="50" charset="-128"/>
                <a:ea typeface="メイリオ" panose="020B0604030504040204" pitchFamily="50" charset="-128"/>
              </a:rPr>
              <a:t>）</a:t>
            </a:r>
            <a:endParaRPr kumimoji="1" lang="en-US" altLang="ja-JP" sz="2400" dirty="0">
              <a:solidFill>
                <a:prstClr val="black"/>
              </a:solidFill>
              <a:latin typeface="メイリオ" panose="020B0604030504040204" pitchFamily="50" charset="-128"/>
              <a:ea typeface="メイリオ" panose="020B0604030504040204" pitchFamily="50" charset="-128"/>
            </a:endParaRPr>
          </a:p>
          <a:p>
            <a:pPr defTabSz="844083" fontAlgn="base">
              <a:spcBef>
                <a:spcPct val="0"/>
              </a:spcBef>
              <a:spcAft>
                <a:spcPct val="0"/>
              </a:spcAft>
            </a:pPr>
            <a:r>
              <a:rPr kumimoji="1" lang="en-US" altLang="ja-JP" dirty="0">
                <a:solidFill>
                  <a:prstClr val="black"/>
                </a:solidFill>
                <a:latin typeface="HGMaruGothicMPRO" panose="020F0600000000000000" pitchFamily="34" charset="-128"/>
                <a:ea typeface="HGMaruGothicMPRO" panose="020F0600000000000000" pitchFamily="34" charset="-128"/>
              </a:rPr>
              <a:t>         </a:t>
            </a:r>
            <a:r>
              <a:rPr kumimoji="1" lang="ja-JP" altLang="en-US" dirty="0">
                <a:solidFill>
                  <a:prstClr val="black"/>
                </a:solidFill>
                <a:latin typeface="HGMaruGothicMPRO" panose="020F0600000000000000" pitchFamily="34" charset="-128"/>
                <a:ea typeface="HGMaruGothicMPRO" panose="020F0600000000000000" pitchFamily="34" charset="-128"/>
              </a:rPr>
              <a:t>      　</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en-US" altLang="ja-JP" dirty="0">
                <a:solidFill>
                  <a:prstClr val="black"/>
                </a:solidFill>
                <a:latin typeface="HGMaruGothicMPRO" panose="020F0600000000000000" pitchFamily="34" charset="-128"/>
                <a:ea typeface="HGMaruGothicMPRO" panose="020F0600000000000000" pitchFamily="34" charset="-128"/>
              </a:rPr>
              <a:t>              </a:t>
            </a:r>
          </a:p>
          <a:p>
            <a:pPr defTabSz="844083" fontAlgn="base">
              <a:spcBef>
                <a:spcPct val="0"/>
              </a:spcBef>
              <a:spcAft>
                <a:spcPct val="0"/>
              </a:spcAft>
            </a:pPr>
            <a:r>
              <a:rPr kumimoji="1" lang="ja-JP" altLang="en-US" sz="2400" b="1" dirty="0">
                <a:solidFill>
                  <a:prstClr val="black"/>
                </a:solidFill>
                <a:latin typeface="HGMaruGothicMPRO" panose="020F0600000000000000" pitchFamily="34" charset="-128"/>
                <a:ea typeface="HGMaruGothicMPRO" panose="020F0600000000000000" pitchFamily="34" charset="-128"/>
              </a:rPr>
              <a:t>　　　  </a:t>
            </a:r>
            <a:r>
              <a:rPr kumimoji="1" lang="ja-JP" altLang="ja-JP" sz="2800" b="1" dirty="0">
                <a:solidFill>
                  <a:srgbClr val="FF0000"/>
                </a:solidFill>
                <a:latin typeface="HGMaruGothicMPRO" panose="020F0600000000000000" pitchFamily="34" charset="-128"/>
                <a:ea typeface="HGMaruGothicMPRO" panose="020F0600000000000000" pitchFamily="34" charset="-128"/>
              </a:rPr>
              <a:t>ベンジャミン・フランクリン・コリンズ</a:t>
            </a:r>
            <a:endParaRPr kumimoji="1" lang="en-US" altLang="ja-JP" sz="2400" b="1"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dirty="0">
                <a:solidFill>
                  <a:prstClr val="black"/>
                </a:solidFill>
                <a:latin typeface="HGMaruGothicMPRO" panose="020F0600000000000000" pitchFamily="34" charset="-128"/>
                <a:ea typeface="HGMaruGothicMPRO" panose="020F0600000000000000" pitchFamily="34" charset="-128"/>
              </a:rPr>
              <a:t>　　　　      </a:t>
            </a:r>
            <a:r>
              <a:rPr kumimoji="1" lang="ja-JP" altLang="ja-JP" sz="2400" b="1" dirty="0">
                <a:solidFill>
                  <a:prstClr val="black"/>
                </a:solidFill>
                <a:latin typeface="HGMaruGothicMPRO" panose="020F0600000000000000" pitchFamily="34" charset="-128"/>
                <a:ea typeface="HGMaruGothicMPRO" panose="020F0600000000000000" pitchFamily="34" charset="-128"/>
              </a:rPr>
              <a:t>「超我の奉仕」</a:t>
            </a:r>
            <a:r>
              <a:rPr kumimoji="1" lang="ja-JP" altLang="en-US" sz="2400" b="1" dirty="0">
                <a:solidFill>
                  <a:prstClr val="black"/>
                </a:solidFill>
                <a:latin typeface="HGMaruGothicMPRO" panose="020F0600000000000000" pitchFamily="34" charset="-128"/>
                <a:ea typeface="HGMaruGothicMPRO" panose="020F0600000000000000" pitchFamily="34" charset="-128"/>
              </a:rPr>
              <a:t>　</a:t>
            </a:r>
            <a:r>
              <a:rPr kumimoji="1" lang="en-US" altLang="ja-JP" sz="2400" b="1" dirty="0">
                <a:solidFill>
                  <a:prstClr val="black"/>
                </a:solidFill>
                <a:latin typeface="メイリオ" panose="020B0604030504040204" pitchFamily="50" charset="-128"/>
                <a:ea typeface="メイリオ" panose="020B0604030504040204" pitchFamily="50" charset="-128"/>
              </a:rPr>
              <a:t>Service above Self</a:t>
            </a:r>
          </a:p>
          <a:p>
            <a:pPr defTabSz="844083" fontAlgn="base">
              <a:spcBef>
                <a:spcPct val="0"/>
              </a:spcBef>
              <a:spcAft>
                <a:spcPct val="0"/>
              </a:spcAft>
            </a:pPr>
            <a:endParaRPr kumimoji="1" lang="en-US" altLang="ja-JP" sz="2400" b="1"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800" b="1" dirty="0">
                <a:solidFill>
                  <a:prstClr val="black"/>
                </a:solidFill>
                <a:latin typeface="HGMaruGothicMPRO" panose="020F0600000000000000" pitchFamily="34" charset="-128"/>
                <a:ea typeface="HGMaruGothicMPRO" panose="020F0600000000000000" pitchFamily="34" charset="-128"/>
              </a:rPr>
              <a:t>　　　　　　　　　　　　　　　</a:t>
            </a:r>
            <a:r>
              <a:rPr kumimoji="1" lang="ja-JP" altLang="en-US" sz="2400" b="1" dirty="0">
                <a:solidFill>
                  <a:prstClr val="black"/>
                </a:solidFill>
                <a:latin typeface="HGMaruGothicMPRO" panose="020F0600000000000000" pitchFamily="34" charset="-128"/>
                <a:ea typeface="HGMaruGothicMPRO" panose="020F0600000000000000" pitchFamily="34" charset="-128"/>
              </a:rPr>
              <a:t>ロータリーの　</a:t>
            </a:r>
            <a:r>
              <a:rPr kumimoji="1" lang="ja-JP" altLang="en-US" sz="2800" b="1" i="1" dirty="0">
                <a:solidFill>
                  <a:prstClr val="black"/>
                </a:solidFill>
                <a:latin typeface="HGMaruGothicMPRO" panose="020F0600000000000000" pitchFamily="34" charset="-128"/>
                <a:ea typeface="HGMaruGothicMPRO" panose="020F0600000000000000" pitchFamily="34" charset="-128"/>
              </a:rPr>
              <a:t>二大標語　</a:t>
            </a:r>
            <a:r>
              <a:rPr kumimoji="1" lang="ja-JP" altLang="en-US" sz="2400" dirty="0">
                <a:solidFill>
                  <a:prstClr val="black"/>
                </a:solidFill>
                <a:latin typeface="HGMaruGothicMPRO" panose="020F0600000000000000" pitchFamily="34" charset="-128"/>
                <a:ea typeface="HGMaruGothicMPRO" panose="020F0600000000000000" pitchFamily="34" charset="-128"/>
              </a:rPr>
              <a:t>へ</a:t>
            </a:r>
            <a:r>
              <a:rPr kumimoji="1" lang="ja-JP" altLang="en-US" sz="2800" b="1" i="1" dirty="0">
                <a:solidFill>
                  <a:prstClr val="black"/>
                </a:solidFill>
                <a:latin typeface="HGMaruGothicMPRO" panose="020F0600000000000000" pitchFamily="34" charset="-128"/>
                <a:ea typeface="HGMaruGothicMPRO" panose="020F0600000000000000" pitchFamily="34" charset="-128"/>
              </a:rPr>
              <a:t>　</a:t>
            </a:r>
            <a:endParaRPr kumimoji="1" lang="en-US" altLang="ja-JP" sz="2800" b="1"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dirty="0">
              <a:solidFill>
                <a:prstClr val="black"/>
              </a:solidFill>
              <a:latin typeface="HGMaruGothicMPRO" panose="020F0600000000000000" pitchFamily="34" charset="-128"/>
              <a:ea typeface="HGMaruGothicMPRO" panose="020F0600000000000000" pitchFamily="34" charset="-128"/>
            </a:endParaRPr>
          </a:p>
        </p:txBody>
      </p:sp>
      <p:sp>
        <p:nvSpPr>
          <p:cNvPr id="5" name="四角形: 角を丸くする 4">
            <a:extLst>
              <a:ext uri="{FF2B5EF4-FFF2-40B4-BE49-F238E27FC236}">
                <a16:creationId xmlns:a16="http://schemas.microsoft.com/office/drawing/2014/main" id="{D86DABA1-4680-4113-9551-9C8BB986C4C5}"/>
              </a:ext>
            </a:extLst>
          </p:cNvPr>
          <p:cNvSpPr/>
          <p:nvPr/>
        </p:nvSpPr>
        <p:spPr>
          <a:xfrm>
            <a:off x="1843078" y="2508059"/>
            <a:ext cx="8460000" cy="165600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8" name="四角形: 角を丸くする 7">
            <a:extLst>
              <a:ext uri="{FF2B5EF4-FFF2-40B4-BE49-F238E27FC236}">
                <a16:creationId xmlns:a16="http://schemas.microsoft.com/office/drawing/2014/main" id="{4BF88E4E-570E-4A45-8811-E81D7D37F2EB}"/>
              </a:ext>
            </a:extLst>
          </p:cNvPr>
          <p:cNvSpPr/>
          <p:nvPr/>
        </p:nvSpPr>
        <p:spPr>
          <a:xfrm>
            <a:off x="2074086" y="5115288"/>
            <a:ext cx="5796000" cy="710315"/>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6" name="スライド番号プレースホルダー 3">
            <a:extLst>
              <a:ext uri="{FF2B5EF4-FFF2-40B4-BE49-F238E27FC236}">
                <a16:creationId xmlns:a16="http://schemas.microsoft.com/office/drawing/2014/main" id="{B5EB91B5-ACE3-3A38-5DE6-595E66253AEA}"/>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4</a:t>
            </a:fld>
            <a:endParaRPr lang="ja-JP" altLang="en-US" sz="2000" dirty="0">
              <a:solidFill>
                <a:schemeClr val="tx1"/>
              </a:solidFill>
            </a:endParaRPr>
          </a:p>
        </p:txBody>
      </p:sp>
    </p:spTree>
    <p:extLst>
      <p:ext uri="{BB962C8B-B14F-4D97-AF65-F5344CB8AC3E}">
        <p14:creationId xmlns:p14="http://schemas.microsoft.com/office/powerpoint/2010/main" val="297391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p:cNvPicPr>
            <a:picLocks noGrp="1" noChangeAspect="1" noChangeArrowheads="1"/>
          </p:cNvPicPr>
          <p:nvPr>
            <p:ph idx="1"/>
          </p:nvPr>
        </p:nvPicPr>
        <p:blipFill rotWithShape="1">
          <a:blip r:embed="rId3" cstate="email">
            <a:grayscl/>
            <a:extLst>
              <a:ext uri="{28A0092B-C50C-407E-A947-70E740481C1C}">
                <a14:useLocalDpi xmlns:a14="http://schemas.microsoft.com/office/drawing/2010/main"/>
              </a:ext>
            </a:extLst>
          </a:blip>
          <a:srcRect l="3811" t="14583" r="59235" b="9322"/>
          <a:stretch/>
        </p:blipFill>
        <p:spPr bwMode="auto">
          <a:xfrm>
            <a:off x="8742439" y="822192"/>
            <a:ext cx="1558846" cy="2045916"/>
          </a:xfrm>
          <a:noFill/>
          <a:ln/>
        </p:spPr>
      </p:pic>
      <p:sp>
        <p:nvSpPr>
          <p:cNvPr id="2" name="テキスト ボックス 1">
            <a:extLst>
              <a:ext uri="{FF2B5EF4-FFF2-40B4-BE49-F238E27FC236}">
                <a16:creationId xmlns:a16="http://schemas.microsoft.com/office/drawing/2014/main" id="{96C98AD6-E800-B540-9AC8-F42688F68152}"/>
              </a:ext>
            </a:extLst>
          </p:cNvPr>
          <p:cNvSpPr txBox="1"/>
          <p:nvPr/>
        </p:nvSpPr>
        <p:spPr>
          <a:xfrm>
            <a:off x="1524000" y="189292"/>
            <a:ext cx="8802410" cy="584775"/>
          </a:xfrm>
          <a:prstGeom prst="rect">
            <a:avLst/>
          </a:prstGeom>
          <a:noFill/>
        </p:spPr>
        <p:txBody>
          <a:bodyPr wrap="none" rtlCol="0">
            <a:spAutoFit/>
          </a:bodyPr>
          <a:lstStyle/>
          <a:p>
            <a:r>
              <a:rPr lang="ja-JP" altLang="en-US" sz="3200" dirty="0">
                <a:latin typeface="HGMaruGothicMPRO" panose="020F0600000000000000" pitchFamily="34" charset="-128"/>
                <a:ea typeface="HGMaruGothicMPRO" panose="020F0600000000000000" pitchFamily="34" charset="-128"/>
              </a:rPr>
              <a:t>「最もよく奉仕する者、最も多く報いられる」</a:t>
            </a:r>
            <a:endParaRPr lang="en-US" altLang="ja-JP" sz="3200" dirty="0">
              <a:latin typeface="HGMaruGothicMPRO" panose="020F0600000000000000" pitchFamily="34" charset="-128"/>
              <a:ea typeface="HGMaruGothicMPRO" panose="020F0600000000000000" pitchFamily="34" charset="-128"/>
            </a:endParaRPr>
          </a:p>
        </p:txBody>
      </p:sp>
      <p:sp>
        <p:nvSpPr>
          <p:cNvPr id="3" name="正方形/長方形 2">
            <a:extLst>
              <a:ext uri="{FF2B5EF4-FFF2-40B4-BE49-F238E27FC236}">
                <a16:creationId xmlns:a16="http://schemas.microsoft.com/office/drawing/2014/main" id="{74926E7B-BAB2-9644-B6B3-9AD224E477A0}"/>
              </a:ext>
            </a:extLst>
          </p:cNvPr>
          <p:cNvSpPr/>
          <p:nvPr/>
        </p:nvSpPr>
        <p:spPr>
          <a:xfrm>
            <a:off x="1380575" y="1004101"/>
            <a:ext cx="8036108" cy="1815882"/>
          </a:xfrm>
          <a:prstGeom prst="rect">
            <a:avLst/>
          </a:prstGeom>
        </p:spPr>
        <p:txBody>
          <a:bodyPr wrap="square">
            <a:spAutoFit/>
          </a:bodyPr>
          <a:lstStyle/>
          <a:p>
            <a:r>
              <a:rPr lang="ja-JP" altLang="ja-JP" sz="2800" b="1" dirty="0">
                <a:solidFill>
                  <a:schemeClr val="accent4">
                    <a:lumMod val="75000"/>
                  </a:schemeClr>
                </a:solidFill>
                <a:latin typeface="HGMaruGothicMPRO" panose="020F0600000000000000" pitchFamily="34" charset="-128"/>
                <a:ea typeface="HGMaruGothicMPRO" panose="020F0600000000000000" pitchFamily="34" charset="-128"/>
              </a:rPr>
              <a:t>アーサー・フレデリック・シェルドン</a:t>
            </a:r>
            <a:r>
              <a:rPr lang="ja-JP" altLang="en-US" sz="2800" b="1" dirty="0">
                <a:solidFill>
                  <a:schemeClr val="accent4">
                    <a:lumMod val="75000"/>
                  </a:schemeClr>
                </a:solidFill>
                <a:latin typeface="HGMaruGothicMPRO" panose="020F0600000000000000" pitchFamily="34" charset="-128"/>
                <a:ea typeface="HGMaruGothicMPRO" panose="020F0600000000000000" pitchFamily="34" charset="-128"/>
              </a:rPr>
              <a:t> </a:t>
            </a:r>
            <a:endParaRPr lang="en-US" altLang="ja-JP" sz="2800" b="1" dirty="0">
              <a:solidFill>
                <a:schemeClr val="accent4">
                  <a:lumMod val="75000"/>
                </a:schemeClr>
              </a:solidFill>
              <a:latin typeface="HGMaruGothicMPRO" panose="020F0600000000000000" pitchFamily="34" charset="-128"/>
              <a:ea typeface="HGMaruGothicMPRO" panose="020F0600000000000000" pitchFamily="34" charset="-128"/>
            </a:endParaRPr>
          </a:p>
          <a:p>
            <a:r>
              <a:rPr lang="ja-JP" altLang="en-US" sz="2400" b="1" dirty="0">
                <a:latin typeface="HGMaruGothicMPRO" panose="020F0600000000000000" pitchFamily="34" charset="-128"/>
                <a:ea typeface="HGMaruGothicMPRO" panose="020F0600000000000000" pitchFamily="34" charset="-128"/>
              </a:rPr>
              <a:t>　</a:t>
            </a:r>
            <a:r>
              <a:rPr lang="en-US" altLang="ja-JP" sz="2000" b="1" dirty="0">
                <a:latin typeface="メイリオ" panose="020B0604030504040204" pitchFamily="50" charset="-128"/>
                <a:ea typeface="メイリオ" panose="020B0604030504040204" pitchFamily="50" charset="-128"/>
              </a:rPr>
              <a:t>He Profits Most Who Serves His Fellows Best.</a:t>
            </a:r>
          </a:p>
          <a:p>
            <a:r>
              <a:rPr lang="ja-JP" altLang="en-US" sz="2000" dirty="0">
                <a:latin typeface="HGMaruGothicMPRO" panose="020F0600000000000000" pitchFamily="34" charset="-128"/>
                <a:ea typeface="HGMaruGothicMPRO" panose="020F0600000000000000" pitchFamily="34" charset="-128"/>
              </a:rPr>
              <a:t>　　</a:t>
            </a:r>
            <a:r>
              <a:rPr lang="en-US" altLang="ja-JP" sz="2000" dirty="0">
                <a:latin typeface="HGMaruGothicMPRO" panose="020F0600000000000000" pitchFamily="34" charset="-128"/>
                <a:ea typeface="HGMaruGothicMPRO" panose="020F0600000000000000" pitchFamily="34" charset="-128"/>
              </a:rPr>
              <a:t>1910</a:t>
            </a:r>
            <a:r>
              <a:rPr lang="ja-JP" altLang="en-US" sz="2000" dirty="0">
                <a:latin typeface="HGMaruGothicMPRO" panose="020F0600000000000000" pitchFamily="34" charset="-128"/>
                <a:ea typeface="HGMaruGothicMPRO" panose="020F0600000000000000" pitchFamily="34" charset="-128"/>
              </a:rPr>
              <a:t>年   全米ロータリー大会（シカゴ）</a:t>
            </a:r>
            <a:r>
              <a:rPr lang="en-US" altLang="ja-JP" sz="2000" dirty="0">
                <a:latin typeface="HGMaruGothicMPRO" panose="020F0600000000000000" pitchFamily="34" charset="-128"/>
                <a:ea typeface="HGMaruGothicMPRO" panose="020F0600000000000000" pitchFamily="34" charset="-128"/>
              </a:rPr>
              <a:t>〜1911</a:t>
            </a:r>
            <a:r>
              <a:rPr lang="ja-JP" altLang="en-US" sz="2000" dirty="0">
                <a:latin typeface="HGMaruGothicMPRO" panose="020F0600000000000000" pitchFamily="34" charset="-128"/>
                <a:ea typeface="HGMaruGothicMPRO" panose="020F0600000000000000" pitchFamily="34" charset="-128"/>
              </a:rPr>
              <a:t>年</a:t>
            </a:r>
            <a:endParaRPr lang="en-US" altLang="ja-JP" sz="2000" dirty="0">
              <a:latin typeface="HGMaruGothicMPRO" panose="020F0600000000000000" pitchFamily="34" charset="-128"/>
              <a:ea typeface="HGMaruGothicMPRO" panose="020F0600000000000000" pitchFamily="34" charset="-128"/>
            </a:endParaRPr>
          </a:p>
          <a:p>
            <a:r>
              <a:rPr lang="ja-JP" altLang="en-US" sz="2000" dirty="0">
                <a:latin typeface="HGMaruGothicMPRO" panose="020F0600000000000000" pitchFamily="34" charset="-128"/>
                <a:ea typeface="HGMaruGothicMPRO" panose="020F0600000000000000" pitchFamily="34" charset="-128"/>
              </a:rPr>
              <a:t>　　（ポートランド）</a:t>
            </a:r>
            <a:endParaRPr lang="en-US" altLang="ja-JP" sz="2000" dirty="0">
              <a:latin typeface="HGMaruGothicMPRO" panose="020F0600000000000000" pitchFamily="34" charset="-128"/>
              <a:ea typeface="HGMaruGothicMPRO" panose="020F0600000000000000" pitchFamily="34" charset="-128"/>
            </a:endParaRPr>
          </a:p>
          <a:p>
            <a:endParaRPr lang="en-US" altLang="ja-JP" sz="2000" dirty="0">
              <a:latin typeface="HGMaruGothicMPRO" panose="020F0600000000000000" pitchFamily="34" charset="-128"/>
              <a:ea typeface="HGMaruGothicMPRO" panose="020F0600000000000000" pitchFamily="34" charset="-128"/>
            </a:endParaRPr>
          </a:p>
        </p:txBody>
      </p:sp>
      <p:sp>
        <p:nvSpPr>
          <p:cNvPr id="4" name="テキスト ボックス 3">
            <a:extLst>
              <a:ext uri="{FF2B5EF4-FFF2-40B4-BE49-F238E27FC236}">
                <a16:creationId xmlns:a16="http://schemas.microsoft.com/office/drawing/2014/main" id="{454174FD-36D8-ED4F-B903-B94BE34AD19F}"/>
              </a:ext>
            </a:extLst>
          </p:cNvPr>
          <p:cNvSpPr txBox="1"/>
          <p:nvPr/>
        </p:nvSpPr>
        <p:spPr>
          <a:xfrm>
            <a:off x="4387972" y="6078116"/>
            <a:ext cx="2795958" cy="523220"/>
          </a:xfrm>
          <a:prstGeom prst="rect">
            <a:avLst/>
          </a:prstGeom>
          <a:noFill/>
          <a:ln w="38100">
            <a:solidFill>
              <a:srgbClr val="FF0000"/>
            </a:solidFill>
          </a:ln>
        </p:spPr>
        <p:txBody>
          <a:bodyPr wrap="none" rtlCol="0">
            <a:spAutoFit/>
          </a:bodyPr>
          <a:lstStyle/>
          <a:p>
            <a:pPr algn="ctr"/>
            <a:r>
              <a:rPr kumimoji="1" lang="ja-JP" altLang="en-US" sz="2800" dirty="0">
                <a:latin typeface="HGMaruGothicMPRO" panose="020F0600000000000000" pitchFamily="34" charset="-128"/>
                <a:ea typeface="HGMaruGothicMPRO" panose="020F0600000000000000" pitchFamily="34" charset="-128"/>
              </a:rPr>
              <a:t>職業奉仕の理念</a:t>
            </a:r>
          </a:p>
        </p:txBody>
      </p:sp>
      <p:sp>
        <p:nvSpPr>
          <p:cNvPr id="5" name="テキスト ボックス 4">
            <a:extLst>
              <a:ext uri="{FF2B5EF4-FFF2-40B4-BE49-F238E27FC236}">
                <a16:creationId xmlns:a16="http://schemas.microsoft.com/office/drawing/2014/main" id="{87A1AEEE-0143-4082-834F-04F850E49CF3}"/>
              </a:ext>
            </a:extLst>
          </p:cNvPr>
          <p:cNvSpPr txBox="1"/>
          <p:nvPr/>
        </p:nvSpPr>
        <p:spPr>
          <a:xfrm>
            <a:off x="588310" y="2969573"/>
            <a:ext cx="10645540" cy="3108543"/>
          </a:xfrm>
          <a:prstGeom prst="rect">
            <a:avLst/>
          </a:prstGeom>
          <a:noFill/>
        </p:spPr>
        <p:txBody>
          <a:bodyPr wrap="square" rtlCol="0">
            <a:spAutoFit/>
          </a:bodyPr>
          <a:lstStyle/>
          <a:p>
            <a:r>
              <a:rPr lang="ja-JP" altLang="ja-JP" sz="28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ロータリーの発足後</a:t>
            </a:r>
            <a:r>
              <a:rPr lang="ja-JP" altLang="en-US" sz="28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28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ロータリーの目的や存在理由について疑問</a:t>
            </a:r>
            <a:endParaRPr lang="en-US" altLang="ja-JP" sz="28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endParaRPr lang="en-US"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r>
              <a:rPr lang="ja-JP" altLang="en-US" sz="2800" b="1"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28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悪徳と信用不安が横行し、消費者は自分で自分を守るしかなかった</a:t>
            </a:r>
            <a:r>
              <a:rPr lang="ja-JP" altLang="en-US" sz="28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が</a:t>
            </a:r>
            <a:r>
              <a:rPr lang="ja-JP" altLang="ja-JP" sz="28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公明正大に経営している商店や会社が大成功している</a:t>
            </a:r>
            <a:endParaRPr lang="en-US" altLang="ja-JP" sz="28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r>
              <a:rPr lang="ja-JP" altLang="ja-JP" sz="28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理由を探求し</a:t>
            </a:r>
            <a:r>
              <a:rPr lang="ja-JP" altLang="ja-JP" sz="28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「職業は社会に奉仕する手段である」</a:t>
            </a:r>
            <a:r>
              <a:rPr lang="ja-JP" altLang="ja-JP" sz="28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と</a:t>
            </a:r>
            <a:r>
              <a:rPr lang="ja-JP" altLang="en-US" sz="28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提唱</a:t>
            </a:r>
            <a:r>
              <a:rPr lang="ja-JP" altLang="en-US" sz="28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2800" kern="10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r>
              <a:rPr lang="ja-JP" altLang="en-US" sz="28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　　　　　　　　⇩　　⇩　　⇩　　⇩　　⇩</a:t>
            </a:r>
            <a:endParaRPr lang="en-US" altLang="ja-JP" sz="2800" kern="10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r>
              <a:rPr lang="ja-JP" altLang="en-US" sz="28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28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他のロータリアンを納得させることができた。</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6" name="スライド番号プレースホルダー 3">
            <a:extLst>
              <a:ext uri="{FF2B5EF4-FFF2-40B4-BE49-F238E27FC236}">
                <a16:creationId xmlns:a16="http://schemas.microsoft.com/office/drawing/2014/main" id="{A081CE18-1E16-B90A-FA05-12ABA8D21823}"/>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5</a:t>
            </a:fld>
            <a:endParaRPr lang="ja-JP" altLang="en-US" sz="2000" dirty="0">
              <a:solidFill>
                <a:schemeClr val="tx1"/>
              </a:solidFill>
            </a:endParaRPr>
          </a:p>
        </p:txBody>
      </p:sp>
    </p:spTree>
    <p:extLst>
      <p:ext uri="{BB962C8B-B14F-4D97-AF65-F5344CB8AC3E}">
        <p14:creationId xmlns:p14="http://schemas.microsoft.com/office/powerpoint/2010/main" val="355887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3" name="Picture 3" descr="フランク・コリンズ"/>
          <p:cNvPicPr>
            <a:picLocks noChangeAspect="1" noChangeArrowheads="1"/>
          </p:cNvPicPr>
          <p:nvPr/>
        </p:nvPicPr>
        <p:blipFill>
          <a:blip r:embed="rId3" cstate="email">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9056755" y="166835"/>
            <a:ext cx="1243787" cy="1842195"/>
          </a:xfrm>
          <a:prstGeom prst="rect">
            <a:avLst/>
          </a:prstGeom>
          <a:noFill/>
          <a:ln w="9525">
            <a:noFill/>
            <a:miter lim="800000"/>
            <a:headEnd/>
            <a:tailEnd/>
          </a:ln>
        </p:spPr>
      </p:pic>
      <p:sp>
        <p:nvSpPr>
          <p:cNvPr id="3" name="テキスト ボックス 2">
            <a:extLst>
              <a:ext uri="{FF2B5EF4-FFF2-40B4-BE49-F238E27FC236}">
                <a16:creationId xmlns:a16="http://schemas.microsoft.com/office/drawing/2014/main" id="{24D1D84B-200E-404C-877D-8A64AC7179C2}"/>
              </a:ext>
            </a:extLst>
          </p:cNvPr>
          <p:cNvSpPr txBox="1"/>
          <p:nvPr/>
        </p:nvSpPr>
        <p:spPr>
          <a:xfrm>
            <a:off x="4037689" y="3"/>
            <a:ext cx="3057247" cy="584775"/>
          </a:xfrm>
          <a:prstGeom prst="rect">
            <a:avLst/>
          </a:prstGeom>
          <a:noFill/>
        </p:spPr>
        <p:txBody>
          <a:bodyPr wrap="none" rtlCol="0">
            <a:spAutoFit/>
          </a:bodyPr>
          <a:lstStyle/>
          <a:p>
            <a:pPr defTabSz="914400">
              <a:defRPr/>
            </a:pPr>
            <a:r>
              <a:rPr kumimoji="1" lang="ja-JP" altLang="en-US" sz="3200" dirty="0">
                <a:solidFill>
                  <a:prstClr val="black"/>
                </a:solidFill>
                <a:latin typeface="HGMaruGothicMPRO" panose="020F0600000000000000" pitchFamily="34" charset="-128"/>
                <a:ea typeface="HGMaruGothicMPRO" panose="020F0600000000000000" pitchFamily="34" charset="-128"/>
              </a:rPr>
              <a:t>「超我の奉仕」</a:t>
            </a:r>
            <a:endParaRPr kumimoji="1" lang="en-US" altLang="ja-JP" sz="3200" dirty="0">
              <a:solidFill>
                <a:prstClr val="black"/>
              </a:solidFill>
              <a:latin typeface="HGMaruGothicMPRO" panose="020F0600000000000000" pitchFamily="34" charset="-128"/>
              <a:ea typeface="HGMaruGothicMPRO" panose="020F0600000000000000" pitchFamily="34" charset="-128"/>
            </a:endParaRPr>
          </a:p>
        </p:txBody>
      </p:sp>
      <p:sp>
        <p:nvSpPr>
          <p:cNvPr id="6" name="正方形/長方形 5">
            <a:extLst>
              <a:ext uri="{FF2B5EF4-FFF2-40B4-BE49-F238E27FC236}">
                <a16:creationId xmlns:a16="http://schemas.microsoft.com/office/drawing/2014/main" id="{AE0E0A79-4B0F-C24A-845D-ECE946BEE4FE}"/>
              </a:ext>
            </a:extLst>
          </p:cNvPr>
          <p:cNvSpPr/>
          <p:nvPr/>
        </p:nvSpPr>
        <p:spPr>
          <a:xfrm>
            <a:off x="1837195" y="723504"/>
            <a:ext cx="7400483" cy="1508105"/>
          </a:xfrm>
          <a:prstGeom prst="rect">
            <a:avLst/>
          </a:prstGeom>
        </p:spPr>
        <p:txBody>
          <a:bodyPr wrap="square">
            <a:spAutoFit/>
          </a:bodyPr>
          <a:lstStyle/>
          <a:p>
            <a:pPr defTabSz="914400">
              <a:defRPr/>
            </a:pPr>
            <a:r>
              <a:rPr kumimoji="1" lang="ja-JP" altLang="ja-JP" sz="2800" b="1" dirty="0">
                <a:solidFill>
                  <a:srgbClr val="002060"/>
                </a:solidFill>
                <a:latin typeface="HGMaruGothicMPRO" panose="020F0600000000000000" pitchFamily="34" charset="-128"/>
                <a:ea typeface="HGMaruGothicMPRO" panose="020F0600000000000000" pitchFamily="34" charset="-128"/>
              </a:rPr>
              <a:t>ベンジャミン・フランクリン・コリンズ</a:t>
            </a:r>
            <a:endParaRPr kumimoji="1" lang="en-US" altLang="ja-JP" sz="2800" b="1" dirty="0">
              <a:solidFill>
                <a:srgbClr val="002060"/>
              </a:solidFill>
              <a:latin typeface="HGMaruGothicMPRO" panose="020F0600000000000000" pitchFamily="34" charset="-128"/>
              <a:ea typeface="HGMaruGothicMPRO" panose="020F0600000000000000" pitchFamily="34" charset="-128"/>
            </a:endParaRPr>
          </a:p>
          <a:p>
            <a:pPr defTabSz="914400">
              <a:defRPr/>
            </a:pPr>
            <a:r>
              <a:rPr kumimoji="1" lang="ja-JP" altLang="en-US" sz="2000" dirty="0">
                <a:solidFill>
                  <a:prstClr val="black"/>
                </a:solidFill>
                <a:latin typeface="HGMaruGothicMPRO" panose="020F0600000000000000" pitchFamily="34" charset="-128"/>
                <a:ea typeface="HGMaruGothicMPRO" panose="020F0600000000000000" pitchFamily="34" charset="-128"/>
              </a:rPr>
              <a:t>　</a:t>
            </a:r>
            <a:r>
              <a:rPr kumimoji="1" lang="en-US" altLang="ja-JP" sz="2000" dirty="0">
                <a:solidFill>
                  <a:prstClr val="black"/>
                </a:solidFill>
                <a:latin typeface="HGMaruGothicMPRO" panose="020F0600000000000000" pitchFamily="34" charset="-128"/>
                <a:ea typeface="HGMaruGothicMPRO" panose="020F0600000000000000" pitchFamily="34" charset="-128"/>
              </a:rPr>
              <a:t>1911</a:t>
            </a:r>
            <a:r>
              <a:rPr kumimoji="1" lang="ja-JP" altLang="en-US" sz="2000" dirty="0">
                <a:solidFill>
                  <a:prstClr val="black"/>
                </a:solidFill>
                <a:latin typeface="HGMaruGothicMPRO" panose="020F0600000000000000" pitchFamily="34" charset="-128"/>
                <a:ea typeface="HGMaruGothicMPRO" panose="020F0600000000000000" pitchFamily="34" charset="-128"/>
              </a:rPr>
              <a:t>年</a:t>
            </a:r>
            <a:r>
              <a:rPr kumimoji="1" lang="en-US" altLang="ja-JP" sz="2000" dirty="0">
                <a:solidFill>
                  <a:prstClr val="black"/>
                </a:solidFill>
                <a:latin typeface="HGMaruGothicMPRO" panose="020F0600000000000000" pitchFamily="34" charset="-128"/>
                <a:ea typeface="HGMaruGothicMPRO" panose="020F0600000000000000" pitchFamily="34" charset="-128"/>
              </a:rPr>
              <a:t>   </a:t>
            </a:r>
            <a:r>
              <a:rPr kumimoji="1" lang="ja-JP" altLang="en-US" sz="2000" dirty="0">
                <a:solidFill>
                  <a:prstClr val="black"/>
                </a:solidFill>
                <a:latin typeface="HGMaruGothicMPRO" panose="020F0600000000000000" pitchFamily="34" charset="-128"/>
                <a:ea typeface="HGMaruGothicMPRO" panose="020F0600000000000000" pitchFamily="34" charset="-128"/>
              </a:rPr>
              <a:t>全米ロータリー大会（ポートランド）</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sz="2400" dirty="0">
              <a:solidFill>
                <a:prstClr val="black"/>
              </a:solidFill>
              <a:latin typeface="HGMaruGothicMPRO" panose="020F0600000000000000" pitchFamily="34" charset="-128"/>
              <a:ea typeface="HGMaruGothicMPRO" panose="020F0600000000000000" pitchFamily="34" charset="-128"/>
            </a:endParaRPr>
          </a:p>
          <a:p>
            <a:pPr defTabSz="914400">
              <a:defRPr/>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p:txBody>
      </p:sp>
      <p:sp>
        <p:nvSpPr>
          <p:cNvPr id="2" name="テキスト ボックス 1">
            <a:extLst>
              <a:ext uri="{FF2B5EF4-FFF2-40B4-BE49-F238E27FC236}">
                <a16:creationId xmlns:a16="http://schemas.microsoft.com/office/drawing/2014/main" id="{51FD4265-A1A2-4E4C-9B22-18F685BC4904}"/>
              </a:ext>
            </a:extLst>
          </p:cNvPr>
          <p:cNvSpPr txBox="1"/>
          <p:nvPr/>
        </p:nvSpPr>
        <p:spPr>
          <a:xfrm>
            <a:off x="4189055" y="6119220"/>
            <a:ext cx="3852000" cy="523220"/>
          </a:xfrm>
          <a:prstGeom prst="rect">
            <a:avLst/>
          </a:prstGeom>
          <a:noFill/>
          <a:ln w="38100">
            <a:solidFill>
              <a:srgbClr val="FF0000"/>
            </a:solidFill>
          </a:ln>
        </p:spPr>
        <p:txBody>
          <a:bodyPr wrap="none" rtlCol="0">
            <a:spAutoFit/>
          </a:bodyPr>
          <a:lstStyle/>
          <a:p>
            <a:pPr defTabSz="914400">
              <a:defRPr/>
            </a:pPr>
            <a:r>
              <a:rPr kumimoji="1" lang="ja-JP" altLang="en-US" sz="2800" dirty="0">
                <a:solidFill>
                  <a:prstClr val="black"/>
                </a:solidFill>
                <a:latin typeface="HGMaruGothicMPRO" panose="020F0600000000000000" pitchFamily="34" charset="-128"/>
                <a:ea typeface="HGMaruGothicMPRO" panose="020F0600000000000000" pitchFamily="34" charset="-128"/>
              </a:rPr>
              <a:t>人道的奉仕活動の理念</a:t>
            </a:r>
          </a:p>
        </p:txBody>
      </p:sp>
      <p:sp>
        <p:nvSpPr>
          <p:cNvPr id="4" name="テキスト ボックス 3">
            <a:extLst>
              <a:ext uri="{FF2B5EF4-FFF2-40B4-BE49-F238E27FC236}">
                <a16:creationId xmlns:a16="http://schemas.microsoft.com/office/drawing/2014/main" id="{4AE149B1-AD98-449E-8B7B-247839991752}"/>
              </a:ext>
            </a:extLst>
          </p:cNvPr>
          <p:cNvSpPr txBox="1"/>
          <p:nvPr/>
        </p:nvSpPr>
        <p:spPr>
          <a:xfrm>
            <a:off x="904775" y="1664060"/>
            <a:ext cx="10077650" cy="4323491"/>
          </a:xfrm>
          <a:prstGeom prst="rect">
            <a:avLst/>
          </a:prstGeom>
          <a:noFill/>
        </p:spPr>
        <p:txBody>
          <a:bodyPr wrap="square" rtlCol="0">
            <a:spAutoFit/>
          </a:bodyPr>
          <a:lstStyle/>
          <a:p>
            <a:pPr marL="6350" indent="-6350">
              <a:lnSpc>
                <a:spcPct val="146000"/>
              </a:lnSpc>
              <a:spcAft>
                <a:spcPts val="15"/>
              </a:spcAft>
            </a:pPr>
            <a:r>
              <a:rPr lang="ja-JP" altLang="en-US"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自分のクラブで採用し、厳守してきた原則は</a:t>
            </a:r>
            <a:endParaRPr lang="en-US"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6350" indent="-6350">
              <a:lnSpc>
                <a:spcPct val="146000"/>
              </a:lnSpc>
              <a:spcAft>
                <a:spcPts val="15"/>
              </a:spcAft>
            </a:pPr>
            <a:r>
              <a:rPr lang="ja-JP" altLang="en-US" sz="2400" b="1" kern="100" dirty="0">
                <a:solidFill>
                  <a:srgbClr val="0070C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2400" b="1" kern="100" dirty="0">
                <a:solidFill>
                  <a:srgbClr val="0070C0"/>
                </a:solidFill>
                <a:latin typeface="HG丸ｺﾞｼｯｸM-PRO" panose="020F0600000000000000" pitchFamily="50" charset="-128"/>
                <a:ea typeface="HG丸ｺﾞｼｯｸM-PRO" panose="020F0600000000000000" pitchFamily="50" charset="-128"/>
                <a:cs typeface="ＭＳ 明朝" panose="02020609040205080304" pitchFamily="17" charset="-128"/>
              </a:rPr>
              <a:t>Service not Self</a:t>
            </a:r>
            <a:r>
              <a:rPr lang="ja-JP" altLang="en-US" sz="2400" b="1" kern="100" dirty="0">
                <a:solidFill>
                  <a:srgbClr val="0070C0"/>
                </a:solidFill>
                <a:latin typeface="HG丸ｺﾞｼｯｸM-PRO" panose="020F0600000000000000" pitchFamily="50" charset="-128"/>
                <a:ea typeface="HG丸ｺﾞｼｯｸM-PRO" panose="020F0600000000000000" pitchFamily="50" charset="-128"/>
                <a:cs typeface="ＭＳ 明朝" panose="02020609040205080304" pitchFamily="17" charset="-128"/>
              </a:rPr>
              <a:t>（無私の奉仕）」</a:t>
            </a:r>
            <a:r>
              <a:rPr lang="ja-JP" altLang="en-US"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である。</a:t>
            </a:r>
            <a:endParaRPr lang="en-US"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6350" indent="-6350">
              <a:lnSpc>
                <a:spcPct val="146000"/>
              </a:lnSpc>
              <a:spcAft>
                <a:spcPts val="15"/>
              </a:spcAft>
            </a:pPr>
            <a:r>
              <a:rPr lang="ja-JP" altLang="en-US"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これによってクラブを組織し、新しい会員にもこの精神を学ばせるのがよいと演説。</a:t>
            </a:r>
            <a:endParaRPr lang="en-US"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6350" indent="-6350">
              <a:lnSpc>
                <a:spcPct val="146000"/>
              </a:lnSpc>
              <a:spcAft>
                <a:spcPts val="15"/>
              </a:spcAft>
            </a:pPr>
            <a:r>
              <a:rPr lang="ja-JP" altLang="en-US"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こ</a:t>
            </a:r>
            <a:r>
              <a:rPr lang="ja-JP"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の標語</a:t>
            </a:r>
            <a:r>
              <a:rPr lang="ja-JP" altLang="en-US"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は</a:t>
            </a:r>
            <a:r>
              <a:rPr lang="ja-JP"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参加者の賛成を得たが、人は皆自己を尊ばねばならない</a:t>
            </a:r>
            <a:endParaRPr lang="en-US"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6350" indent="-6350">
              <a:lnSpc>
                <a:spcPct val="146000"/>
              </a:lnSpc>
              <a:spcAft>
                <a:spcPts val="15"/>
              </a:spcAft>
            </a:pPr>
            <a:r>
              <a:rPr lang="ja-JP"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自己を守らなければならない</a:t>
            </a:r>
            <a:r>
              <a:rPr lang="ja-JP" altLang="en-US"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6350" indent="-6350">
              <a:lnSpc>
                <a:spcPct val="146000"/>
              </a:lnSpc>
              <a:spcAft>
                <a:spcPts val="15"/>
              </a:spcAft>
            </a:pPr>
            <a:r>
              <a:rPr lang="ja-JP" altLang="en-US" sz="2400"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24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自己を否定する</a:t>
            </a:r>
            <a:r>
              <a:rPr lang="en-US" altLang="ja-JP" sz="24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not</a:t>
            </a:r>
            <a:r>
              <a:rPr lang="ja-JP" altLang="ja-JP" sz="24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よりも</a:t>
            </a:r>
            <a:r>
              <a:rPr lang="ja-JP" altLang="ja-JP" sz="24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自己を第二に置く</a:t>
            </a:r>
            <a:r>
              <a:rPr lang="en-US" altLang="ja-JP" sz="24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【above】</a:t>
            </a:r>
            <a:r>
              <a:rPr lang="ja-JP" altLang="ja-JP" sz="24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の方がよい</a:t>
            </a:r>
            <a:r>
              <a:rPr lang="ja-JP" altLang="en-US" sz="24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en-US" altLang="ja-JP" sz="2400" b="1" kern="10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6350" indent="-6350">
              <a:lnSpc>
                <a:spcPct val="146000"/>
              </a:lnSpc>
              <a:spcAft>
                <a:spcPts val="15"/>
              </a:spcAft>
            </a:pPr>
            <a:r>
              <a:rPr lang="ja-JP" altLang="en-US" sz="24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24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en-US" altLang="ja-JP" sz="24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Service above Self</a:t>
            </a:r>
            <a:r>
              <a:rPr lang="ja-JP" altLang="ja-JP" sz="2400" b="1" kern="100" dirty="0">
                <a:solidFill>
                  <a:srgbClr val="FF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（超我の奉仕）」</a:t>
            </a:r>
            <a:r>
              <a:rPr lang="ja-JP"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に修正さ</a:t>
            </a:r>
            <a:r>
              <a:rPr lang="ja-JP" altLang="en-US"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せ</a:t>
            </a:r>
            <a:r>
              <a:rPr lang="ja-JP" altLang="ja-JP" sz="2400" kern="10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た。</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3">
            <a:extLst>
              <a:ext uri="{FF2B5EF4-FFF2-40B4-BE49-F238E27FC236}">
                <a16:creationId xmlns:a16="http://schemas.microsoft.com/office/drawing/2014/main" id="{F925BB5B-DE7D-3C83-1BB9-6B90D0052A4F}"/>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6</a:t>
            </a:fld>
            <a:endParaRPr lang="ja-JP" altLang="en-US" sz="2000" dirty="0">
              <a:solidFill>
                <a:schemeClr val="tx1"/>
              </a:solidFill>
            </a:endParaRPr>
          </a:p>
        </p:txBody>
      </p:sp>
    </p:spTree>
    <p:extLst>
      <p:ext uri="{BB962C8B-B14F-4D97-AF65-F5344CB8AC3E}">
        <p14:creationId xmlns:p14="http://schemas.microsoft.com/office/powerpoint/2010/main" val="25305425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3CD7B9B-1943-1A4A-9602-8A371418AB7C}"/>
              </a:ext>
            </a:extLst>
          </p:cNvPr>
          <p:cNvSpPr txBox="1"/>
          <p:nvPr/>
        </p:nvSpPr>
        <p:spPr>
          <a:xfrm>
            <a:off x="557196" y="947053"/>
            <a:ext cx="10781364" cy="5940088"/>
          </a:xfrm>
          <a:prstGeom prst="rect">
            <a:avLst/>
          </a:prstGeom>
          <a:noFill/>
        </p:spPr>
        <p:txBody>
          <a:bodyPr wrap="square" rtlCol="0">
            <a:spAutoFit/>
          </a:bodyPr>
          <a:lstStyle/>
          <a:p>
            <a:pPr defTabSz="844083" fontAlgn="base">
              <a:spcBef>
                <a:spcPct val="0"/>
              </a:spcBef>
              <a:spcAft>
                <a:spcPct val="0"/>
              </a:spcAft>
            </a:pPr>
            <a:r>
              <a:rPr kumimoji="1" lang="en-US" altLang="ja-JP" sz="2800" dirty="0">
                <a:solidFill>
                  <a:srgbClr val="0070C0"/>
                </a:solidFill>
                <a:latin typeface="HGMaruGothicMPRO" panose="020F0600000000000000" pitchFamily="34" charset="-128"/>
                <a:ea typeface="HGMaruGothicMPRO" panose="020F0600000000000000" pitchFamily="34" charset="-128"/>
              </a:rPr>
              <a:t>1910</a:t>
            </a:r>
            <a:r>
              <a:rPr kumimoji="1" lang="ja-JP" altLang="en-US" sz="2800" dirty="0">
                <a:solidFill>
                  <a:srgbClr val="0070C0"/>
                </a:solidFill>
                <a:latin typeface="HGMaruGothicMPRO" panose="020F0600000000000000" pitchFamily="34" charset="-128"/>
                <a:ea typeface="HGMaruGothicMPRO" panose="020F0600000000000000" pitchFamily="34" charset="-128"/>
              </a:rPr>
              <a:t>年代</a:t>
            </a:r>
            <a:r>
              <a:rPr kumimoji="1" lang="ja-JP" altLang="en-US" sz="2800" dirty="0">
                <a:solidFill>
                  <a:prstClr val="black"/>
                </a:solidFill>
                <a:latin typeface="HGMaruGothicMPRO" panose="020F0600000000000000" pitchFamily="34" charset="-128"/>
                <a:ea typeface="HGMaruGothicMPRO" panose="020F0600000000000000" pitchFamily="34" charset="-128"/>
              </a:rPr>
              <a:t>～　実践派の動きが顕在化</a:t>
            </a:r>
            <a:endParaRPr kumimoji="1" lang="en-US" altLang="ja-JP" sz="28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400" dirty="0">
                <a:solidFill>
                  <a:prstClr val="black"/>
                </a:solidFill>
                <a:latin typeface="HGMaruGothicMPRO" panose="020F0600000000000000" pitchFamily="34" charset="-128"/>
                <a:ea typeface="HGMaruGothicMPRO" panose="020F0600000000000000" pitchFamily="34" charset="-128"/>
              </a:rPr>
              <a:t>　　　　実践派：クラブとしての金銭的・身体的奉仕の実践を積極化すべし</a:t>
            </a:r>
            <a:endParaRPr kumimoji="1" lang="en-US" altLang="ja-JP" sz="24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800" dirty="0">
                <a:solidFill>
                  <a:prstClr val="black"/>
                </a:solidFill>
                <a:latin typeface="HGMaruGothicMPRO" panose="020F0600000000000000" pitchFamily="34" charset="-128"/>
                <a:ea typeface="HGMaruGothicMPRO" panose="020F0600000000000000" pitchFamily="34" charset="-128"/>
              </a:rPr>
              <a:t>　</a:t>
            </a:r>
            <a:endParaRPr kumimoji="1" lang="en-US" altLang="ja-JP" sz="28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en-US" altLang="ja-JP" sz="2800" dirty="0">
                <a:solidFill>
                  <a:srgbClr val="0070C0"/>
                </a:solidFill>
                <a:latin typeface="HGMaruGothicMPRO" panose="020F0600000000000000" pitchFamily="34" charset="-128"/>
                <a:ea typeface="HGMaruGothicMPRO" panose="020F0600000000000000" pitchFamily="34" charset="-128"/>
              </a:rPr>
              <a:t>1922</a:t>
            </a:r>
            <a:r>
              <a:rPr kumimoji="1" lang="ja-JP" altLang="en-US" sz="2800" dirty="0">
                <a:solidFill>
                  <a:prstClr val="black"/>
                </a:solidFill>
                <a:latin typeface="HGMaruGothicMPRO" panose="020F0600000000000000" pitchFamily="34" charset="-128"/>
                <a:ea typeface="HGMaruGothicMPRO" panose="020F0600000000000000" pitchFamily="34" charset="-128"/>
              </a:rPr>
              <a:t>　</a:t>
            </a:r>
            <a:r>
              <a:rPr kumimoji="1" lang="ja-JP" altLang="en-US" sz="2800" dirty="0">
                <a:solidFill>
                  <a:srgbClr val="FF0000"/>
                </a:solidFill>
                <a:latin typeface="HGMaruGothicMPRO" panose="020F0600000000000000" pitchFamily="34" charset="-128"/>
                <a:ea typeface="HGMaruGothicMPRO" panose="020F0600000000000000" pitchFamily="34" charset="-128"/>
              </a:rPr>
              <a:t>エドガー・アレン　　</a:t>
            </a:r>
            <a:r>
              <a:rPr kumimoji="1" lang="ja-JP" altLang="en-US" dirty="0">
                <a:solidFill>
                  <a:prstClr val="black"/>
                </a:solidFill>
                <a:latin typeface="HGMaruGothicMPRO" panose="020F0600000000000000" pitchFamily="34" charset="-128"/>
                <a:ea typeface="HGMaruGothicMPRO" panose="020F0600000000000000" pitchFamily="34" charset="-128"/>
              </a:rPr>
              <a:t>ロサンゼルス大会</a:t>
            </a:r>
            <a:r>
              <a:rPr kumimoji="1" lang="ja-JP" altLang="en-US" sz="2800" dirty="0">
                <a:solidFill>
                  <a:srgbClr val="FF0000"/>
                </a:solidFill>
                <a:latin typeface="HGMaruGothicMPRO" panose="020F0600000000000000" pitchFamily="34" charset="-128"/>
                <a:ea typeface="HGMaruGothicMPRO" panose="020F0600000000000000" pitchFamily="34" charset="-128"/>
              </a:rPr>
              <a:t>　　</a:t>
            </a:r>
            <a:endParaRPr kumimoji="1" lang="en-US" altLang="ja-JP" sz="2800" dirty="0">
              <a:solidFill>
                <a:srgbClr val="FF0000"/>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dirty="0">
              <a:solidFill>
                <a:srgbClr val="FF0000"/>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800" dirty="0">
                <a:solidFill>
                  <a:srgbClr val="FF0000"/>
                </a:solidFill>
                <a:latin typeface="HGMaruGothicMPRO" panose="020F0600000000000000" pitchFamily="34" charset="-128"/>
                <a:ea typeface="HGMaruGothicMPRO" panose="020F0600000000000000" pitchFamily="34" charset="-128"/>
              </a:rPr>
              <a:t>　　　　</a:t>
            </a:r>
            <a:r>
              <a:rPr kumimoji="1" lang="ja-JP" altLang="en-US" sz="2400" dirty="0">
                <a:solidFill>
                  <a:prstClr val="black"/>
                </a:solidFill>
                <a:latin typeface="HGMaruGothicMPRO" panose="020F0600000000000000" pitchFamily="34" charset="-128"/>
                <a:ea typeface="HGMaruGothicMPRO" panose="020F0600000000000000" pitchFamily="34" charset="-128"/>
              </a:rPr>
              <a:t>「身体障害児救済事業に関する決議案」提出</a:t>
            </a:r>
            <a:endParaRPr kumimoji="1" lang="en-US" altLang="ja-JP" sz="24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400" dirty="0">
                <a:solidFill>
                  <a:prstClr val="black"/>
                </a:solidFill>
                <a:latin typeface="HGMaruGothicMPRO" panose="020F0600000000000000" pitchFamily="34" charset="-128"/>
                <a:ea typeface="HGMaruGothicMPRO" panose="020F0600000000000000" pitchFamily="34" charset="-128"/>
              </a:rPr>
              <a:t>　　　　　　　⇒　この事業を奨励する決議</a:t>
            </a:r>
            <a:r>
              <a:rPr kumimoji="1" lang="en-US" altLang="ja-JP" sz="2400" dirty="0">
                <a:solidFill>
                  <a:prstClr val="black"/>
                </a:solidFill>
                <a:latin typeface="HGMaruGothicMPRO" panose="020F0600000000000000" pitchFamily="34" charset="-128"/>
                <a:ea typeface="HGMaruGothicMPRO" panose="020F0600000000000000" pitchFamily="34" charset="-128"/>
              </a:rPr>
              <a:t>22</a:t>
            </a:r>
            <a:r>
              <a:rPr kumimoji="1" lang="ja-JP" altLang="en-US" sz="2400" dirty="0">
                <a:solidFill>
                  <a:prstClr val="black"/>
                </a:solidFill>
                <a:latin typeface="HGMaruGothicMPRO" panose="020F0600000000000000" pitchFamily="34" charset="-128"/>
                <a:ea typeface="HGMaruGothicMPRO" panose="020F0600000000000000" pitchFamily="34" charset="-128"/>
              </a:rPr>
              <a:t>－</a:t>
            </a:r>
            <a:r>
              <a:rPr kumimoji="1" lang="en-US" altLang="ja-JP" sz="2400" dirty="0">
                <a:solidFill>
                  <a:prstClr val="black"/>
                </a:solidFill>
                <a:latin typeface="HGMaruGothicMPRO" panose="020F0600000000000000" pitchFamily="34" charset="-128"/>
                <a:ea typeface="HGMaruGothicMPRO" panose="020F0600000000000000" pitchFamily="34" charset="-128"/>
              </a:rPr>
              <a:t>17</a:t>
            </a:r>
            <a:r>
              <a:rPr kumimoji="1" lang="ja-JP" altLang="en-US" sz="2400" dirty="0">
                <a:solidFill>
                  <a:prstClr val="black"/>
                </a:solidFill>
                <a:latin typeface="HGMaruGothicMPRO" panose="020F0600000000000000" pitchFamily="34" charset="-128"/>
                <a:ea typeface="HGMaruGothicMPRO" panose="020F0600000000000000" pitchFamily="34" charset="-128"/>
              </a:rPr>
              <a:t>を理事会が採択</a:t>
            </a:r>
            <a:endParaRPr kumimoji="1" lang="en-US" altLang="ja-JP" sz="24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800" dirty="0">
                <a:solidFill>
                  <a:prstClr val="black"/>
                </a:solidFill>
                <a:latin typeface="HGMaruGothicMPRO" panose="020F0600000000000000" pitchFamily="34" charset="-128"/>
                <a:ea typeface="HGMaruGothicMPRO" panose="020F0600000000000000" pitchFamily="34" charset="-128"/>
              </a:rPr>
              <a:t>　</a:t>
            </a:r>
            <a:endParaRPr kumimoji="1" lang="en-US" altLang="ja-JP" sz="28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800" dirty="0">
                <a:solidFill>
                  <a:prstClr val="black"/>
                </a:solidFill>
                <a:latin typeface="HGMaruGothicMPRO" panose="020F0600000000000000" pitchFamily="34" charset="-128"/>
                <a:ea typeface="HGMaruGothicMPRO" panose="020F0600000000000000" pitchFamily="34" charset="-128"/>
              </a:rPr>
              <a:t>　　　　</a:t>
            </a:r>
            <a:r>
              <a:rPr kumimoji="1" lang="en-US" altLang="ja-JP" sz="2800" dirty="0">
                <a:solidFill>
                  <a:srgbClr val="FF0000"/>
                </a:solidFill>
                <a:latin typeface="HGMaruGothicMPRO" panose="020F0600000000000000" pitchFamily="34" charset="-128"/>
                <a:ea typeface="HGMaruGothicMPRO" panose="020F0600000000000000" pitchFamily="34" charset="-128"/>
              </a:rPr>
              <a:t>A.F.</a:t>
            </a:r>
            <a:r>
              <a:rPr kumimoji="1" lang="ja-JP" altLang="en-US" sz="2800" dirty="0">
                <a:solidFill>
                  <a:srgbClr val="FF0000"/>
                </a:solidFill>
                <a:latin typeface="HGMaruGothicMPRO" panose="020F0600000000000000" pitchFamily="34" charset="-128"/>
                <a:ea typeface="HGMaruGothicMPRO" panose="020F0600000000000000" pitchFamily="34" charset="-128"/>
              </a:rPr>
              <a:t>シェルドン　</a:t>
            </a:r>
            <a:r>
              <a:rPr kumimoji="1" lang="ja-JP" altLang="en-US" sz="2400" dirty="0">
                <a:solidFill>
                  <a:prstClr val="black"/>
                </a:solidFill>
                <a:latin typeface="HGMaruGothicMPRO" panose="020F0600000000000000" pitchFamily="34" charset="-128"/>
                <a:ea typeface="HGMaruGothicMPRO" panose="020F0600000000000000" pitchFamily="34" charset="-128"/>
              </a:rPr>
              <a:t>理念派の中心人物</a:t>
            </a:r>
            <a:endParaRPr kumimoji="1" lang="en-US" altLang="ja-JP" sz="24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dirty="0">
                <a:solidFill>
                  <a:srgbClr val="FF0000"/>
                </a:solidFill>
                <a:latin typeface="HGMaruGothicMPRO" panose="020F0600000000000000" pitchFamily="34" charset="-128"/>
                <a:ea typeface="HGMaruGothicMPRO" panose="020F0600000000000000" pitchFamily="34" charset="-128"/>
              </a:rPr>
              <a:t>　</a:t>
            </a:r>
            <a:endParaRPr kumimoji="1" lang="en-US" altLang="ja-JP" dirty="0">
              <a:solidFill>
                <a:srgbClr val="FF0000"/>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400" dirty="0">
                <a:solidFill>
                  <a:srgbClr val="FF0000"/>
                </a:solidFill>
                <a:latin typeface="HGMaruGothicMPRO" panose="020F0600000000000000" pitchFamily="34" charset="-128"/>
                <a:ea typeface="HGMaruGothicMPRO" panose="020F0600000000000000" pitchFamily="34" charset="-128"/>
              </a:rPr>
              <a:t>　　　　　　</a:t>
            </a:r>
            <a:r>
              <a:rPr kumimoji="1" lang="ja-JP" altLang="en-US" sz="2400" dirty="0">
                <a:solidFill>
                  <a:prstClr val="black"/>
                </a:solidFill>
                <a:latin typeface="HGMaruGothicMPRO" panose="020F0600000000000000" pitchFamily="34" charset="-128"/>
                <a:ea typeface="HGMaruGothicMPRO" panose="020F0600000000000000" pitchFamily="34" charset="-128"/>
              </a:rPr>
              <a:t>「ロータリー創立の理念を守るべき」</a:t>
            </a:r>
            <a:endParaRPr kumimoji="1" lang="en-US" altLang="ja-JP" sz="24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sz="24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800" dirty="0">
                <a:solidFill>
                  <a:prstClr val="black"/>
                </a:solidFill>
                <a:latin typeface="HGMaruGothicMPRO" panose="020F0600000000000000" pitchFamily="34" charset="-128"/>
                <a:ea typeface="HGMaruGothicMPRO" panose="020F0600000000000000" pitchFamily="34" charset="-128"/>
              </a:rPr>
              <a:t>　　両派の対立が深まり、ロータリーは 　</a:t>
            </a:r>
            <a:r>
              <a:rPr kumimoji="1" lang="ja-JP" altLang="en-US" sz="2800" b="1" i="1" dirty="0">
                <a:solidFill>
                  <a:prstClr val="black"/>
                </a:solidFill>
                <a:latin typeface="HGMaruGothicMPRO" panose="020F0600000000000000" pitchFamily="34" charset="-128"/>
                <a:ea typeface="HGMaruGothicMPRO" panose="020F0600000000000000" pitchFamily="34" charset="-128"/>
              </a:rPr>
              <a:t>分裂の危機 　</a:t>
            </a:r>
            <a:r>
              <a:rPr kumimoji="1" lang="ja-JP" altLang="en-US" sz="2800" dirty="0">
                <a:solidFill>
                  <a:prstClr val="black"/>
                </a:solidFill>
                <a:latin typeface="HGMaruGothicMPRO" panose="020F0600000000000000" pitchFamily="34" charset="-128"/>
                <a:ea typeface="HGMaruGothicMPRO" panose="020F0600000000000000" pitchFamily="34" charset="-128"/>
              </a:rPr>
              <a:t>へ</a:t>
            </a:r>
            <a:endParaRPr kumimoji="1" lang="en-US" altLang="ja-JP" dirty="0">
              <a:solidFill>
                <a:prstClr val="black"/>
              </a:solidFill>
              <a:latin typeface="Times New Roman" charset="0"/>
              <a:ea typeface="HG丸ｺﾞｼｯｸM-PRO" pitchFamily="50" charset="-128"/>
            </a:endParaRPr>
          </a:p>
          <a:p>
            <a:pPr defTabSz="844083" fontAlgn="base">
              <a:spcBef>
                <a:spcPct val="0"/>
              </a:spcBef>
              <a:spcAft>
                <a:spcPct val="0"/>
              </a:spcAft>
            </a:pPr>
            <a:endParaRPr kumimoji="1" lang="en-US" altLang="ja-JP" sz="1600" dirty="0">
              <a:solidFill>
                <a:prstClr val="black"/>
              </a:solidFill>
              <a:latin typeface="Times New Roman" charset="0"/>
              <a:ea typeface="HG丸ｺﾞｼｯｸM-PRO" pitchFamily="50" charset="-128"/>
            </a:endParaRPr>
          </a:p>
        </p:txBody>
      </p:sp>
      <p:sp>
        <p:nvSpPr>
          <p:cNvPr id="2" name="タイトル 1">
            <a:extLst>
              <a:ext uri="{FF2B5EF4-FFF2-40B4-BE49-F238E27FC236}">
                <a16:creationId xmlns:a16="http://schemas.microsoft.com/office/drawing/2014/main" id="{880AA539-756C-C44C-96B0-7E414CAADD30}"/>
              </a:ext>
            </a:extLst>
          </p:cNvPr>
          <p:cNvSpPr>
            <a:spLocks noGrp="1"/>
          </p:cNvSpPr>
          <p:nvPr>
            <p:ph type="title"/>
          </p:nvPr>
        </p:nvSpPr>
        <p:spPr>
          <a:xfrm>
            <a:off x="1981200" y="74522"/>
            <a:ext cx="8229600" cy="780281"/>
          </a:xfrm>
        </p:spPr>
        <p:txBody>
          <a:bodyPr/>
          <a:lstStyle/>
          <a:p>
            <a:pPr algn="l"/>
            <a:r>
              <a:rPr lang="ja-JP" altLang="en-US" sz="2400" b="1" dirty="0">
                <a:solidFill>
                  <a:srgbClr val="00B050"/>
                </a:solidFill>
                <a:latin typeface="HGMaruGothicMPRO" panose="020F0600000000000000" pitchFamily="34" charset="-128"/>
                <a:ea typeface="HGMaruGothicMPRO" panose="020F0600000000000000" pitchFamily="34" charset="-128"/>
              </a:rPr>
              <a:t>その</a:t>
            </a:r>
            <a:r>
              <a:rPr lang="en-US" altLang="ja-JP" sz="2400" b="1" dirty="0">
                <a:solidFill>
                  <a:srgbClr val="00B050"/>
                </a:solidFill>
                <a:latin typeface="HGMaruGothicMPRO" panose="020F0600000000000000" pitchFamily="34" charset="-128"/>
                <a:ea typeface="HGMaruGothicMPRO" panose="020F0600000000000000" pitchFamily="34" charset="-128"/>
              </a:rPr>
              <a:t>3 </a:t>
            </a:r>
            <a:r>
              <a:rPr lang="ja-JP" altLang="en-US" sz="2400" b="1" dirty="0">
                <a:solidFill>
                  <a:srgbClr val="00B050"/>
                </a:solidFill>
                <a:latin typeface="HGMaruGothicMPRO" panose="020F0600000000000000" pitchFamily="34" charset="-128"/>
                <a:ea typeface="HGMaruGothicMPRO" panose="020F0600000000000000" pitchFamily="34" charset="-128"/>
              </a:rPr>
              <a:t>＜成長期＞　</a:t>
            </a:r>
            <a:r>
              <a:rPr lang="ja-JP" altLang="en-US" sz="2954" b="1" i="1" dirty="0">
                <a:latin typeface="HGMaruGothicMPRO" panose="020F0600000000000000" pitchFamily="34" charset="-128"/>
                <a:ea typeface="HGMaruGothicMPRO" panose="020F0600000000000000" pitchFamily="34" charset="-128"/>
              </a:rPr>
              <a:t>理念派　</a:t>
            </a:r>
            <a:r>
              <a:rPr lang="en-US" altLang="ja-JP" sz="2954" b="1" i="1" dirty="0">
                <a:latin typeface="HGMaruGothicMPRO" panose="020F0600000000000000" pitchFamily="34" charset="-128"/>
                <a:ea typeface="HGMaruGothicMPRO" panose="020F0600000000000000" pitchFamily="34" charset="-128"/>
              </a:rPr>
              <a:t>vs</a:t>
            </a:r>
            <a:r>
              <a:rPr lang="ja-JP" altLang="en-US" sz="2954" b="1" i="1" dirty="0">
                <a:latin typeface="HGMaruGothicMPRO" panose="020F0600000000000000" pitchFamily="34" charset="-128"/>
                <a:ea typeface="HGMaruGothicMPRO" panose="020F0600000000000000" pitchFamily="34" charset="-128"/>
              </a:rPr>
              <a:t>　実践派</a:t>
            </a:r>
            <a:br>
              <a:rPr lang="en-US" altLang="ja-JP" sz="2954" b="1" i="1" dirty="0">
                <a:latin typeface="HGMaruGothicMPRO" panose="020F0600000000000000" pitchFamily="34" charset="-128"/>
                <a:ea typeface="HGMaruGothicMPRO" panose="020F0600000000000000" pitchFamily="34" charset="-128"/>
              </a:rPr>
            </a:br>
            <a:r>
              <a:rPr lang="ja-JP" altLang="en-US" sz="1477" dirty="0">
                <a:latin typeface="HGMaruGothicMPRO" panose="020F0600000000000000" pitchFamily="34" charset="-128"/>
                <a:ea typeface="HGMaruGothicMPRO" panose="020F0600000000000000" pitchFamily="34" charset="-128"/>
              </a:rPr>
              <a:t>　　　　　</a:t>
            </a:r>
            <a:endParaRPr lang="ja-JP" altLang="en-US" sz="1477" dirty="0"/>
          </a:p>
        </p:txBody>
      </p:sp>
      <p:sp>
        <p:nvSpPr>
          <p:cNvPr id="5" name="四角形: 角を丸くする 4">
            <a:extLst>
              <a:ext uri="{FF2B5EF4-FFF2-40B4-BE49-F238E27FC236}">
                <a16:creationId xmlns:a16="http://schemas.microsoft.com/office/drawing/2014/main" id="{8D7D5ABD-0701-41D6-B80C-F2968A003F4E}"/>
              </a:ext>
            </a:extLst>
          </p:cNvPr>
          <p:cNvSpPr/>
          <p:nvPr/>
        </p:nvSpPr>
        <p:spPr>
          <a:xfrm>
            <a:off x="7492760" y="6018739"/>
            <a:ext cx="1980000" cy="59822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7" name="スライド番号プレースホルダー 3">
            <a:extLst>
              <a:ext uri="{FF2B5EF4-FFF2-40B4-BE49-F238E27FC236}">
                <a16:creationId xmlns:a16="http://schemas.microsoft.com/office/drawing/2014/main" id="{B2D43EC8-A45F-FE18-179C-09793C9F9190}"/>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7</a:t>
            </a:fld>
            <a:endParaRPr lang="ja-JP" altLang="en-US" sz="2000" dirty="0">
              <a:solidFill>
                <a:schemeClr val="tx1"/>
              </a:solidFill>
            </a:endParaRPr>
          </a:p>
        </p:txBody>
      </p:sp>
    </p:spTree>
    <p:extLst>
      <p:ext uri="{BB962C8B-B14F-4D97-AF65-F5344CB8AC3E}">
        <p14:creationId xmlns:p14="http://schemas.microsoft.com/office/powerpoint/2010/main" val="114893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3CD7B9B-1943-1A4A-9602-8A371418AB7C}"/>
              </a:ext>
            </a:extLst>
          </p:cNvPr>
          <p:cNvSpPr txBox="1"/>
          <p:nvPr/>
        </p:nvSpPr>
        <p:spPr>
          <a:xfrm>
            <a:off x="1078028" y="998905"/>
            <a:ext cx="10019899" cy="6986528"/>
          </a:xfrm>
          <a:prstGeom prst="rect">
            <a:avLst/>
          </a:prstGeom>
          <a:noFill/>
        </p:spPr>
        <p:txBody>
          <a:bodyPr wrap="square" rtlCol="0">
            <a:spAutoFit/>
          </a:bodyPr>
          <a:lstStyle/>
          <a:p>
            <a:pPr defTabSz="844083" fontAlgn="base">
              <a:spcBef>
                <a:spcPct val="0"/>
              </a:spcBef>
              <a:spcAft>
                <a:spcPct val="0"/>
              </a:spcAft>
            </a:pPr>
            <a:r>
              <a:rPr kumimoji="1" lang="en-US" altLang="ja-JP" sz="2400" dirty="0">
                <a:solidFill>
                  <a:srgbClr val="0070C0"/>
                </a:solidFill>
                <a:latin typeface="HGMaruGothicMPRO" panose="020F0600000000000000" pitchFamily="34" charset="-128"/>
                <a:ea typeface="HGMaruGothicMPRO" panose="020F0600000000000000" pitchFamily="34" charset="-128"/>
              </a:rPr>
              <a:t>1923</a:t>
            </a:r>
            <a:r>
              <a:rPr kumimoji="1" lang="ja-JP" altLang="en-US" sz="2400" dirty="0">
                <a:solidFill>
                  <a:prstClr val="black"/>
                </a:solidFill>
                <a:latin typeface="HGMaruGothicMPRO" panose="020F0600000000000000" pitchFamily="34" charset="-128"/>
                <a:ea typeface="HGMaruGothicMPRO" panose="020F0600000000000000" pitchFamily="34" charset="-128"/>
              </a:rPr>
              <a:t>　決議</a:t>
            </a:r>
            <a:r>
              <a:rPr kumimoji="1" lang="en-US" altLang="ja-JP" sz="2400" dirty="0">
                <a:solidFill>
                  <a:prstClr val="black"/>
                </a:solidFill>
                <a:latin typeface="HGMaruGothicMPRO" panose="020F0600000000000000" pitchFamily="34" charset="-128"/>
                <a:ea typeface="HGMaruGothicMPRO" panose="020F0600000000000000" pitchFamily="34" charset="-128"/>
              </a:rPr>
              <a:t>23-34</a:t>
            </a:r>
            <a:r>
              <a:rPr kumimoji="1" lang="ja-JP" altLang="en-US" sz="2400" dirty="0">
                <a:solidFill>
                  <a:prstClr val="black"/>
                </a:solidFill>
                <a:latin typeface="HGMaruGothicMPRO" panose="020F0600000000000000" pitchFamily="34" charset="-128"/>
                <a:ea typeface="HGMaruGothicMPRO" panose="020F0600000000000000" pitchFamily="34" charset="-128"/>
              </a:rPr>
              <a:t>　　</a:t>
            </a:r>
            <a:r>
              <a:rPr kumimoji="1" lang="ja-JP" altLang="en-US" dirty="0">
                <a:solidFill>
                  <a:prstClr val="black"/>
                </a:solidFill>
                <a:latin typeface="HGMaruGothicMPRO" panose="020F0600000000000000" pitchFamily="34" charset="-128"/>
                <a:ea typeface="HGMaruGothicMPRO" panose="020F0600000000000000" pitchFamily="34" charset="-128"/>
              </a:rPr>
              <a:t>セントルイス国際大会にて採決</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1600" dirty="0">
                <a:solidFill>
                  <a:prstClr val="black"/>
                </a:solidFill>
                <a:latin typeface="HGMaruGothicMPRO" panose="020F0600000000000000" pitchFamily="34" charset="-128"/>
                <a:ea typeface="HGMaruGothicMPRO" panose="020F0600000000000000" pitchFamily="34" charset="-128"/>
              </a:rPr>
              <a:t>　</a:t>
            </a:r>
            <a:r>
              <a:rPr kumimoji="1" lang="ja-JP" altLang="en-US" dirty="0">
                <a:solidFill>
                  <a:prstClr val="black"/>
                </a:solidFill>
                <a:latin typeface="HGMaruGothicMPRO" panose="020F0600000000000000" pitchFamily="34" charset="-128"/>
                <a:ea typeface="HGMaruGothicMPRO" panose="020F0600000000000000" pitchFamily="34" charset="-128"/>
              </a:rPr>
              <a:t>　　　</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000" dirty="0">
                <a:solidFill>
                  <a:prstClr val="black"/>
                </a:solidFill>
                <a:latin typeface="HGMaruGothicMPRO" panose="020F0600000000000000" pitchFamily="34" charset="-128"/>
                <a:ea typeface="HGMaruGothicMPRO" panose="020F0600000000000000" pitchFamily="34" charset="-128"/>
              </a:rPr>
              <a:t>　　　　　「綱領に基づく諸活動に関するロータリーの方針」</a:t>
            </a:r>
            <a:r>
              <a:rPr kumimoji="1" lang="ja-JP" altLang="en-US" dirty="0">
                <a:solidFill>
                  <a:prstClr val="black"/>
                </a:solidFill>
                <a:latin typeface="HGMaruGothicMPRO" panose="020F0600000000000000" pitchFamily="34" charset="-128"/>
                <a:ea typeface="HGMaruGothicMPRO" panose="020F0600000000000000" pitchFamily="34" charset="-128"/>
              </a:rPr>
              <a:t>　　　　　　</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dirty="0">
                <a:solidFill>
                  <a:prstClr val="black"/>
                </a:solidFill>
                <a:latin typeface="HGMaruGothicMPRO" panose="020F0600000000000000" pitchFamily="34" charset="-128"/>
                <a:ea typeface="HGMaruGothicMPRO" panose="020F0600000000000000" pitchFamily="34" charset="-128"/>
              </a:rPr>
              <a:t>　　　　　</a:t>
            </a:r>
            <a:endParaRPr kumimoji="1" lang="en-US" altLang="ja-JP"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dirty="0">
                <a:solidFill>
                  <a:prstClr val="black"/>
                </a:solidFill>
                <a:latin typeface="HGMaruGothicMPRO" panose="020F0600000000000000" pitchFamily="34" charset="-128"/>
                <a:ea typeface="HGMaruGothicMPRO" panose="020F0600000000000000" pitchFamily="34" charset="-128"/>
              </a:rPr>
              <a:t>　　　　</a:t>
            </a:r>
            <a:r>
              <a:rPr kumimoji="1" lang="ja-JP" altLang="en-US" sz="1600" dirty="0">
                <a:solidFill>
                  <a:prstClr val="black"/>
                </a:solidFill>
                <a:latin typeface="HGMaruGothicMPRO" panose="020F0600000000000000" pitchFamily="34" charset="-128"/>
                <a:ea typeface="HGMaruGothicMPRO" panose="020F0600000000000000" pitchFamily="34" charset="-128"/>
              </a:rPr>
              <a:t>　　　　　後に</a:t>
            </a:r>
            <a:r>
              <a:rPr kumimoji="1" lang="ja-JP" altLang="en-US" sz="2000" dirty="0">
                <a:solidFill>
                  <a:prstClr val="black"/>
                </a:solidFill>
                <a:latin typeface="HGMaruGothicMPRO" panose="020F0600000000000000" pitchFamily="34" charset="-128"/>
                <a:ea typeface="HGMaruGothicMPRO" panose="020F0600000000000000" pitchFamily="34" charset="-128"/>
              </a:rPr>
              <a:t>「社会奉仕に関するロータリーの方針」</a:t>
            </a:r>
            <a:r>
              <a:rPr kumimoji="1" lang="ja-JP" altLang="en-US" sz="1600" dirty="0">
                <a:solidFill>
                  <a:prstClr val="black"/>
                </a:solidFill>
                <a:latin typeface="HGMaruGothicMPRO" panose="020F0600000000000000" pitchFamily="34" charset="-128"/>
                <a:ea typeface="HGMaruGothicMPRO" panose="020F0600000000000000" pitchFamily="34" charset="-128"/>
              </a:rPr>
              <a:t>に名称変更</a:t>
            </a:r>
            <a:endParaRPr kumimoji="1" lang="en-US" altLang="ja-JP" sz="16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sz="16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sz="16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400" b="1" i="1" dirty="0">
                <a:solidFill>
                  <a:prstClr val="black"/>
                </a:solidFill>
                <a:latin typeface="HGMaruGothicMPRO" panose="020F0600000000000000" pitchFamily="34" charset="-128"/>
                <a:ea typeface="HGMaruGothicMPRO" panose="020F0600000000000000" pitchFamily="34" charset="-128"/>
              </a:rPr>
              <a:t>決議</a:t>
            </a:r>
            <a:r>
              <a:rPr kumimoji="1" lang="en-US" altLang="ja-JP" sz="2400" b="1" i="1" dirty="0">
                <a:solidFill>
                  <a:prstClr val="black"/>
                </a:solidFill>
                <a:latin typeface="HGMaruGothicMPRO" panose="020F0600000000000000" pitchFamily="34" charset="-128"/>
                <a:ea typeface="HGMaruGothicMPRO" panose="020F0600000000000000" pitchFamily="34" charset="-128"/>
              </a:rPr>
              <a:t>23-34 </a:t>
            </a:r>
            <a:r>
              <a:rPr kumimoji="1" lang="ja-JP" altLang="en-US" sz="2000" dirty="0">
                <a:solidFill>
                  <a:prstClr val="black"/>
                </a:solidFill>
                <a:latin typeface="HGMaruGothicMPRO" panose="020F0600000000000000" pitchFamily="34" charset="-128"/>
                <a:ea typeface="HGMaruGothicMPRO" panose="020F0600000000000000" pitchFamily="34" charset="-128"/>
              </a:rPr>
              <a:t>とは、ロータリーの奉仕理念を表す唯一の文書</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000" dirty="0">
                <a:solidFill>
                  <a:prstClr val="black"/>
                </a:solidFill>
                <a:latin typeface="HGMaruGothicMPRO" panose="020F0600000000000000" pitchFamily="34" charset="-128"/>
                <a:ea typeface="HGMaruGothicMPRO" panose="020F0600000000000000" pitchFamily="34" charset="-128"/>
              </a:rPr>
              <a:t>　</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000" dirty="0">
                <a:solidFill>
                  <a:prstClr val="black"/>
                </a:solidFill>
                <a:latin typeface="HGMaruGothicMPRO" panose="020F0600000000000000" pitchFamily="34" charset="-128"/>
                <a:ea typeface="HGMaruGothicMPRO" panose="020F0600000000000000" pitchFamily="34" charset="-128"/>
              </a:rPr>
              <a:t>　　　個人奉仕か、団体奉仕か？</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000" dirty="0">
                <a:solidFill>
                  <a:prstClr val="black"/>
                </a:solidFill>
                <a:latin typeface="HGMaruGothicMPRO" panose="020F0600000000000000" pitchFamily="34" charset="-128"/>
                <a:ea typeface="HGMaruGothicMPRO" panose="020F0600000000000000" pitchFamily="34" charset="-128"/>
              </a:rPr>
              <a:t>　　　第</a:t>
            </a:r>
            <a:r>
              <a:rPr kumimoji="1" lang="en-US" altLang="ja-JP" sz="2000" dirty="0">
                <a:solidFill>
                  <a:prstClr val="black"/>
                </a:solidFill>
                <a:latin typeface="HGMaruGothicMPRO" panose="020F0600000000000000" pitchFamily="34" charset="-128"/>
                <a:ea typeface="HGMaruGothicMPRO" panose="020F0600000000000000" pitchFamily="34" charset="-128"/>
              </a:rPr>
              <a:t>4</a:t>
            </a:r>
            <a:r>
              <a:rPr kumimoji="1" lang="ja-JP" altLang="en-US" sz="2000" dirty="0">
                <a:solidFill>
                  <a:prstClr val="black"/>
                </a:solidFill>
                <a:latin typeface="HGMaruGothicMPRO" panose="020F0600000000000000" pitchFamily="34" charset="-128"/>
                <a:ea typeface="HGMaruGothicMPRO" panose="020F0600000000000000" pitchFamily="34" charset="-128"/>
              </a:rPr>
              <a:t>条と第</a:t>
            </a:r>
            <a:r>
              <a:rPr kumimoji="1" lang="en-US" altLang="ja-JP" sz="2000" dirty="0">
                <a:solidFill>
                  <a:prstClr val="black"/>
                </a:solidFill>
                <a:latin typeface="HGMaruGothicMPRO" panose="020F0600000000000000" pitchFamily="34" charset="-128"/>
                <a:ea typeface="HGMaruGothicMPRO" panose="020F0600000000000000" pitchFamily="34" charset="-128"/>
              </a:rPr>
              <a:t>6</a:t>
            </a:r>
            <a:r>
              <a:rPr kumimoji="1" lang="ja-JP" altLang="en-US" sz="2000" dirty="0">
                <a:solidFill>
                  <a:prstClr val="black"/>
                </a:solidFill>
                <a:latin typeface="HGMaruGothicMPRO" panose="020F0600000000000000" pitchFamily="34" charset="-128"/>
                <a:ea typeface="HGMaruGothicMPRO" panose="020F0600000000000000" pitchFamily="34" charset="-128"/>
              </a:rPr>
              <a:t>条に論争終結のための以下のような趣旨が明記</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lnSpc>
                <a:spcPct val="150000"/>
              </a:lnSpc>
              <a:spcBef>
                <a:spcPct val="0"/>
              </a:spcBef>
              <a:spcAft>
                <a:spcPct val="0"/>
              </a:spcAft>
            </a:pPr>
            <a:r>
              <a:rPr kumimoji="1" lang="ja-JP" altLang="en-US" sz="2000" dirty="0">
                <a:solidFill>
                  <a:prstClr val="black"/>
                </a:solidFill>
                <a:latin typeface="HGMaruGothicMPRO" panose="020F0600000000000000" pitchFamily="34" charset="-128"/>
                <a:ea typeface="HGMaruGothicMPRO" panose="020F0600000000000000" pitchFamily="34" charset="-128"/>
              </a:rPr>
              <a:t>　　　　・　ロータリーの奉仕の哲学は単なる理念の提唱ではなく、</a:t>
            </a:r>
            <a:r>
              <a:rPr kumimoji="1" lang="ja-JP" altLang="en-US" sz="2000" dirty="0">
                <a:solidFill>
                  <a:srgbClr val="FF0000"/>
                </a:solidFill>
                <a:latin typeface="HGMaruGothicMPRO" panose="020F0600000000000000" pitchFamily="34" charset="-128"/>
                <a:ea typeface="HGMaruGothicMPRO" panose="020F0600000000000000" pitchFamily="34" charset="-128"/>
              </a:rPr>
              <a:t>実践の哲学</a:t>
            </a:r>
            <a:r>
              <a:rPr kumimoji="1" lang="ja-JP" altLang="en-US" sz="2000" dirty="0">
                <a:solidFill>
                  <a:prstClr val="black"/>
                </a:solidFill>
                <a:latin typeface="HGMaruGothicMPRO" panose="020F0600000000000000" pitchFamily="34" charset="-128"/>
                <a:ea typeface="HGMaruGothicMPRO" panose="020F0600000000000000" pitchFamily="34" charset="-128"/>
              </a:rPr>
              <a:t>で</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lnSpc>
                <a:spcPct val="150000"/>
              </a:lnSpc>
              <a:spcBef>
                <a:spcPct val="0"/>
              </a:spcBef>
              <a:spcAft>
                <a:spcPct val="0"/>
              </a:spcAft>
            </a:pPr>
            <a:r>
              <a:rPr kumimoji="1" lang="ja-JP" altLang="en-US" sz="2000" dirty="0">
                <a:solidFill>
                  <a:prstClr val="black"/>
                </a:solidFill>
                <a:latin typeface="HGMaruGothicMPRO" panose="020F0600000000000000" pitchFamily="34" charset="-128"/>
                <a:ea typeface="HGMaruGothicMPRO" panose="020F0600000000000000" pitchFamily="34" charset="-128"/>
              </a:rPr>
              <a:t>　　　　　あり、</a:t>
            </a:r>
            <a:r>
              <a:rPr kumimoji="1" lang="ja-JP" altLang="en-US" sz="2000" dirty="0">
                <a:solidFill>
                  <a:srgbClr val="FF0000"/>
                </a:solidFill>
                <a:latin typeface="HGMaruGothicMPRO" panose="020F0600000000000000" pitchFamily="34" charset="-128"/>
                <a:ea typeface="HGMaruGothicMPRO" panose="020F0600000000000000" pitchFamily="34" charset="-128"/>
              </a:rPr>
              <a:t>奉仕活動を伴わねばならない</a:t>
            </a:r>
            <a:endParaRPr kumimoji="1" lang="en-US" altLang="ja-JP" sz="2000" dirty="0">
              <a:solidFill>
                <a:srgbClr val="FF0000"/>
              </a:solidFill>
              <a:latin typeface="HGMaruGothicMPRO" panose="020F0600000000000000" pitchFamily="34" charset="-128"/>
              <a:ea typeface="HGMaruGothicMPRO" panose="020F0600000000000000" pitchFamily="34" charset="-128"/>
            </a:endParaRPr>
          </a:p>
          <a:p>
            <a:pPr defTabSz="844083" fontAlgn="base">
              <a:lnSpc>
                <a:spcPct val="150000"/>
              </a:lnSpc>
              <a:spcBef>
                <a:spcPct val="0"/>
              </a:spcBef>
              <a:spcAft>
                <a:spcPct val="0"/>
              </a:spcAft>
            </a:pPr>
            <a:r>
              <a:rPr kumimoji="1" lang="ja-JP" altLang="en-US" sz="2000" dirty="0">
                <a:solidFill>
                  <a:prstClr val="black"/>
                </a:solidFill>
                <a:latin typeface="HGMaruGothicMPRO" panose="020F0600000000000000" pitchFamily="34" charset="-128"/>
                <a:ea typeface="HGMaruGothicMPRO" panose="020F0600000000000000" pitchFamily="34" charset="-128"/>
              </a:rPr>
              <a:t>　　　　・　ロータリーの奉仕活動の実践は</a:t>
            </a:r>
            <a:r>
              <a:rPr kumimoji="1" lang="ja-JP" altLang="en-US" sz="2000" dirty="0">
                <a:solidFill>
                  <a:prstClr val="black"/>
                </a:solidFill>
                <a:highlight>
                  <a:srgbClr val="FFFF00"/>
                </a:highlight>
                <a:latin typeface="HGMaruGothicMPRO" panose="020F0600000000000000" pitchFamily="34" charset="-128"/>
                <a:ea typeface="HGMaruGothicMPRO" panose="020F0600000000000000" pitchFamily="34" charset="-128"/>
              </a:rPr>
              <a:t>個人奉仕が原則</a:t>
            </a:r>
            <a:r>
              <a:rPr kumimoji="1" lang="ja-JP" altLang="en-US" sz="2000" dirty="0">
                <a:solidFill>
                  <a:prstClr val="black"/>
                </a:solidFill>
                <a:latin typeface="HGMaruGothicMPRO" panose="020F0600000000000000" pitchFamily="34" charset="-128"/>
                <a:ea typeface="HGMaruGothicMPRO" panose="020F0600000000000000" pitchFamily="34" charset="-128"/>
              </a:rPr>
              <a:t>であって、</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lnSpc>
                <a:spcPct val="150000"/>
              </a:lnSpc>
              <a:spcBef>
                <a:spcPct val="0"/>
              </a:spcBef>
              <a:spcAft>
                <a:spcPct val="0"/>
              </a:spcAft>
            </a:pPr>
            <a:r>
              <a:rPr kumimoji="1" lang="ja-JP" altLang="en-US" sz="2000" dirty="0">
                <a:solidFill>
                  <a:prstClr val="black"/>
                </a:solidFill>
                <a:latin typeface="HGMaruGothicMPRO" panose="020F0600000000000000" pitchFamily="34" charset="-128"/>
                <a:ea typeface="HGMaruGothicMPRO" panose="020F0600000000000000" pitchFamily="34" charset="-128"/>
              </a:rPr>
              <a:t>　　　　　　</a:t>
            </a:r>
            <a:r>
              <a:rPr kumimoji="1" lang="ja-JP" altLang="en-US" sz="2000" dirty="0">
                <a:solidFill>
                  <a:prstClr val="black"/>
                </a:solidFill>
                <a:highlight>
                  <a:srgbClr val="FFFF00"/>
                </a:highlight>
                <a:latin typeface="HGMaruGothicMPRO" panose="020F0600000000000000" pitchFamily="34" charset="-128"/>
                <a:ea typeface="HGMaruGothicMPRO" panose="020F0600000000000000" pitchFamily="34" charset="-128"/>
              </a:rPr>
              <a:t>クラブが行う奉仕活動は会員の訓練</a:t>
            </a:r>
            <a:r>
              <a:rPr kumimoji="1" lang="ja-JP" altLang="en-US" sz="2000" dirty="0">
                <a:solidFill>
                  <a:prstClr val="black"/>
                </a:solidFill>
                <a:latin typeface="HGMaruGothicMPRO" panose="020F0600000000000000" pitchFamily="34" charset="-128"/>
                <a:ea typeface="HGMaruGothicMPRO" panose="020F0600000000000000" pitchFamily="34" charset="-128"/>
              </a:rPr>
              <a:t>のための例示</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000" dirty="0">
                <a:solidFill>
                  <a:prstClr val="black"/>
                </a:solidFill>
                <a:latin typeface="HGMaruGothicMPRO" panose="020F0600000000000000" pitchFamily="34" charset="-128"/>
                <a:ea typeface="HGMaruGothicMPRO" panose="020F0600000000000000" pitchFamily="34" charset="-128"/>
              </a:rPr>
              <a:t>　　</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1600" dirty="0">
                <a:solidFill>
                  <a:prstClr val="black"/>
                </a:solidFill>
                <a:latin typeface="HGMaruGothicMPRO" panose="020F0600000000000000" pitchFamily="34" charset="-128"/>
                <a:ea typeface="HGMaruGothicMPRO" panose="020F0600000000000000" pitchFamily="34" charset="-128"/>
              </a:rPr>
              <a:t>　　　　  </a:t>
            </a:r>
            <a:r>
              <a:rPr kumimoji="1" lang="en-US" altLang="ja-JP" sz="1600" dirty="0">
                <a:solidFill>
                  <a:prstClr val="black"/>
                </a:solidFill>
                <a:latin typeface="HGMaruGothicMPRO" panose="020F0600000000000000" pitchFamily="34" charset="-128"/>
                <a:ea typeface="HGMaruGothicMPRO" panose="020F0600000000000000" pitchFamily="34" charset="-128"/>
              </a:rPr>
              <a:t>  </a:t>
            </a:r>
            <a:r>
              <a:rPr kumimoji="1" lang="ja-JP" altLang="en-US" sz="1600" dirty="0">
                <a:solidFill>
                  <a:prstClr val="black"/>
                </a:solidFill>
                <a:latin typeface="Times New Roman" charset="0"/>
                <a:ea typeface="HG丸ｺﾞｼｯｸM-PRO" pitchFamily="50" charset="-128"/>
              </a:rPr>
              <a:t> </a:t>
            </a:r>
            <a:endParaRPr kumimoji="1" lang="en-US" altLang="ja-JP" sz="1600" dirty="0">
              <a:solidFill>
                <a:prstClr val="black"/>
              </a:solidFill>
              <a:latin typeface="Times New Roman" charset="0"/>
              <a:ea typeface="HG丸ｺﾞｼｯｸM-PRO" pitchFamily="50" charset="-128"/>
            </a:endParaRPr>
          </a:p>
          <a:p>
            <a:pPr defTabSz="844083" fontAlgn="base">
              <a:spcBef>
                <a:spcPct val="0"/>
              </a:spcBef>
              <a:spcAft>
                <a:spcPct val="0"/>
              </a:spcAft>
            </a:pPr>
            <a:r>
              <a:rPr kumimoji="1" lang="ja-JP" altLang="en-US" sz="1600" dirty="0">
                <a:solidFill>
                  <a:prstClr val="black"/>
                </a:solidFill>
                <a:latin typeface="Times New Roman" charset="0"/>
                <a:ea typeface="HG丸ｺﾞｼｯｸM-PRO" pitchFamily="50" charset="-128"/>
              </a:rPr>
              <a:t>　　　　　　</a:t>
            </a:r>
            <a:endParaRPr kumimoji="1" lang="en-US" altLang="ja-JP" sz="1400" dirty="0">
              <a:solidFill>
                <a:prstClr val="black"/>
              </a:solidFill>
              <a:latin typeface="Times New Roman" charset="0"/>
              <a:ea typeface="HG丸ｺﾞｼｯｸM-PRO" pitchFamily="50" charset="-128"/>
            </a:endParaRPr>
          </a:p>
        </p:txBody>
      </p:sp>
      <p:sp>
        <p:nvSpPr>
          <p:cNvPr id="2" name="タイトル 1">
            <a:extLst>
              <a:ext uri="{FF2B5EF4-FFF2-40B4-BE49-F238E27FC236}">
                <a16:creationId xmlns:a16="http://schemas.microsoft.com/office/drawing/2014/main" id="{880AA539-756C-C44C-96B0-7E414CAADD30}"/>
              </a:ext>
            </a:extLst>
          </p:cNvPr>
          <p:cNvSpPr>
            <a:spLocks noGrp="1"/>
          </p:cNvSpPr>
          <p:nvPr>
            <p:ph type="title"/>
          </p:nvPr>
        </p:nvSpPr>
        <p:spPr>
          <a:xfrm>
            <a:off x="1981200" y="186381"/>
            <a:ext cx="8229600" cy="648890"/>
          </a:xfrm>
        </p:spPr>
        <p:txBody>
          <a:bodyPr/>
          <a:lstStyle/>
          <a:p>
            <a:pPr algn="l"/>
            <a:r>
              <a:rPr lang="ja-JP" altLang="en-US" sz="2400" b="1" dirty="0">
                <a:solidFill>
                  <a:srgbClr val="00B050"/>
                </a:solidFill>
                <a:latin typeface="HGMaruGothicMPRO" panose="020F0600000000000000" pitchFamily="34" charset="-128"/>
                <a:ea typeface="HGMaruGothicMPRO" panose="020F0600000000000000" pitchFamily="34" charset="-128"/>
              </a:rPr>
              <a:t>その</a:t>
            </a:r>
            <a:r>
              <a:rPr lang="en-US" altLang="ja-JP" sz="2400" b="1" dirty="0">
                <a:solidFill>
                  <a:srgbClr val="00B050"/>
                </a:solidFill>
                <a:latin typeface="HGMaruGothicMPRO" panose="020F0600000000000000" pitchFamily="34" charset="-128"/>
                <a:ea typeface="HGMaruGothicMPRO" panose="020F0600000000000000" pitchFamily="34" charset="-128"/>
              </a:rPr>
              <a:t>3</a:t>
            </a:r>
            <a:r>
              <a:rPr lang="ja-JP" altLang="en-US" sz="2400" b="1" dirty="0">
                <a:solidFill>
                  <a:srgbClr val="00B050"/>
                </a:solidFill>
                <a:latin typeface="HGMaruGothicMPRO" panose="020F0600000000000000" pitchFamily="34" charset="-128"/>
                <a:ea typeface="HGMaruGothicMPRO" panose="020F0600000000000000" pitchFamily="34" charset="-128"/>
              </a:rPr>
              <a:t>－２</a:t>
            </a:r>
            <a:r>
              <a:rPr lang="en-US" altLang="ja-JP" sz="2400" b="1" dirty="0">
                <a:solidFill>
                  <a:srgbClr val="00B050"/>
                </a:solidFill>
                <a:latin typeface="HGMaruGothicMPRO" panose="020F0600000000000000" pitchFamily="34" charset="-128"/>
                <a:ea typeface="HGMaruGothicMPRO" panose="020F0600000000000000" pitchFamily="34" charset="-128"/>
              </a:rPr>
              <a:t> </a:t>
            </a:r>
            <a:r>
              <a:rPr lang="ja-JP" altLang="en-US" sz="2400" b="1" dirty="0">
                <a:solidFill>
                  <a:srgbClr val="00B050"/>
                </a:solidFill>
                <a:latin typeface="HGMaruGothicMPRO" panose="020F0600000000000000" pitchFamily="34" charset="-128"/>
                <a:ea typeface="HGMaruGothicMPRO" panose="020F0600000000000000" pitchFamily="34" charset="-128"/>
              </a:rPr>
              <a:t>＜成長期－２＞　</a:t>
            </a:r>
            <a:r>
              <a:rPr lang="ja-JP" altLang="en-US" sz="3200" b="1" i="1" dirty="0">
                <a:latin typeface="HGMaruGothicMPRO" panose="020F0600000000000000" pitchFamily="34" charset="-128"/>
                <a:ea typeface="HGMaruGothicMPRO" panose="020F0600000000000000" pitchFamily="34" charset="-128"/>
              </a:rPr>
              <a:t>決議２３－３４</a:t>
            </a:r>
            <a:br>
              <a:rPr lang="en-US" altLang="ja-JP" sz="3200" b="1" i="1" dirty="0">
                <a:latin typeface="HGMaruGothicMPRO" panose="020F0600000000000000" pitchFamily="34" charset="-128"/>
                <a:ea typeface="HGMaruGothicMPRO" panose="020F0600000000000000" pitchFamily="34" charset="-128"/>
              </a:rPr>
            </a:br>
            <a:r>
              <a:rPr lang="ja-JP" altLang="en-US" sz="1600" dirty="0">
                <a:latin typeface="HGMaruGothicMPRO" panose="020F0600000000000000" pitchFamily="34" charset="-128"/>
                <a:ea typeface="HGMaruGothicMPRO" panose="020F0600000000000000" pitchFamily="34" charset="-128"/>
              </a:rPr>
              <a:t>　　　　　</a:t>
            </a:r>
            <a:endParaRPr lang="ja-JP" altLang="en-US" sz="1600" dirty="0"/>
          </a:p>
        </p:txBody>
      </p:sp>
      <p:sp>
        <p:nvSpPr>
          <p:cNvPr id="5" name="四角形: 角を丸くする 4">
            <a:extLst>
              <a:ext uri="{FF2B5EF4-FFF2-40B4-BE49-F238E27FC236}">
                <a16:creationId xmlns:a16="http://schemas.microsoft.com/office/drawing/2014/main" id="{2B32963F-B0A5-48D5-9CE9-6FEDAE2A8910}"/>
              </a:ext>
            </a:extLst>
          </p:cNvPr>
          <p:cNvSpPr/>
          <p:nvPr/>
        </p:nvSpPr>
        <p:spPr>
          <a:xfrm>
            <a:off x="3661081" y="2971530"/>
            <a:ext cx="4716000" cy="664689"/>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3" name="スライド番号プレースホルダー 3">
            <a:extLst>
              <a:ext uri="{FF2B5EF4-FFF2-40B4-BE49-F238E27FC236}">
                <a16:creationId xmlns:a16="http://schemas.microsoft.com/office/drawing/2014/main" id="{5DD8CC3E-DA63-2801-55A2-42DE6968897D}"/>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8</a:t>
            </a:fld>
            <a:endParaRPr lang="ja-JP" altLang="en-US" sz="2000" dirty="0">
              <a:solidFill>
                <a:schemeClr val="tx1"/>
              </a:solidFill>
            </a:endParaRPr>
          </a:p>
        </p:txBody>
      </p:sp>
    </p:spTree>
    <p:extLst>
      <p:ext uri="{BB962C8B-B14F-4D97-AF65-F5344CB8AC3E}">
        <p14:creationId xmlns:p14="http://schemas.microsoft.com/office/powerpoint/2010/main" val="322907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A73DC9-7196-9047-A995-25FE37E9CC12}"/>
              </a:ext>
            </a:extLst>
          </p:cNvPr>
          <p:cNvSpPr>
            <a:spLocks noGrp="1"/>
          </p:cNvSpPr>
          <p:nvPr>
            <p:ph type="title"/>
          </p:nvPr>
        </p:nvSpPr>
        <p:spPr>
          <a:xfrm>
            <a:off x="1292995" y="72512"/>
            <a:ext cx="10972800" cy="1143000"/>
          </a:xfrm>
        </p:spPr>
        <p:txBody>
          <a:bodyPr/>
          <a:lstStyle/>
          <a:p>
            <a:pPr algn="l"/>
            <a:br>
              <a:rPr lang="en-US" altLang="ja-JP" sz="1477" dirty="0">
                <a:latin typeface="HGMaruGothicMPRO" panose="020F0600000000000000" pitchFamily="34" charset="-128"/>
                <a:ea typeface="HGMaruGothicMPRO" panose="020F0600000000000000" pitchFamily="34" charset="-128"/>
              </a:rPr>
            </a:br>
            <a:r>
              <a:rPr lang="ja-JP" altLang="en-US" sz="2400" b="1" dirty="0">
                <a:solidFill>
                  <a:srgbClr val="00B050"/>
                </a:solidFill>
                <a:latin typeface="HGMaruGothicMPRO" panose="020F0600000000000000" pitchFamily="34" charset="-128"/>
                <a:ea typeface="HGMaruGothicMPRO" panose="020F0600000000000000" pitchFamily="34" charset="-128"/>
              </a:rPr>
              <a:t>その４ ＜四つのテスト＞　</a:t>
            </a:r>
            <a:r>
              <a:rPr lang="ja-JP" altLang="en-US" sz="3200" b="1" i="1" dirty="0">
                <a:latin typeface="HGMaruGothicMPRO" panose="020F0600000000000000" pitchFamily="34" charset="-128"/>
                <a:ea typeface="HGMaruGothicMPRO" panose="020F0600000000000000" pitchFamily="34" charset="-128"/>
              </a:rPr>
              <a:t>四大奉仕</a:t>
            </a:r>
            <a:r>
              <a:rPr lang="ja-JP" altLang="en-US" sz="2400" b="1" i="1" dirty="0">
                <a:latin typeface="HGMaruGothicMPRO" panose="020F0600000000000000" pitchFamily="34" charset="-128"/>
                <a:ea typeface="HGMaruGothicMPRO" panose="020F0600000000000000" pitchFamily="34" charset="-128"/>
              </a:rPr>
              <a:t>と</a:t>
            </a:r>
            <a:r>
              <a:rPr lang="ja-JP" altLang="en-US" sz="3200" b="1" i="1" dirty="0">
                <a:latin typeface="HGMaruGothicMPRO" panose="020F0600000000000000" pitchFamily="34" charset="-128"/>
                <a:ea typeface="HGMaruGothicMPRO" panose="020F0600000000000000" pitchFamily="34" charset="-128"/>
              </a:rPr>
              <a:t>四つのテスト</a:t>
            </a:r>
            <a:br>
              <a:rPr lang="en-US" altLang="ja-JP" sz="2215" dirty="0">
                <a:solidFill>
                  <a:srgbClr val="00B050"/>
                </a:solidFill>
                <a:latin typeface="HGMaruGothicMPRO" panose="020F0600000000000000" pitchFamily="34" charset="-128"/>
                <a:ea typeface="HGMaruGothicMPRO" panose="020F0600000000000000" pitchFamily="34" charset="-128"/>
              </a:rPr>
            </a:br>
            <a:r>
              <a:rPr lang="ja-JP" altLang="en-US" sz="1292" dirty="0">
                <a:latin typeface="HGMaruGothicMPRO" panose="020F0600000000000000" pitchFamily="34" charset="-128"/>
                <a:ea typeface="HGMaruGothicMPRO" panose="020F0600000000000000" pitchFamily="34" charset="-128"/>
              </a:rPr>
              <a:t>　　　　　　　　</a:t>
            </a:r>
            <a:r>
              <a:rPr lang="ja-JP" altLang="en-US" sz="1846" dirty="0">
                <a:latin typeface="HGMaruGothicMPRO" panose="020F0600000000000000" pitchFamily="34" charset="-128"/>
                <a:ea typeface="HGMaruGothicMPRO" panose="020F0600000000000000" pitchFamily="34" charset="-128"/>
              </a:rPr>
              <a:t>　</a:t>
            </a:r>
            <a:endParaRPr lang="ja-JP" altLang="en-US" sz="1846" dirty="0"/>
          </a:p>
        </p:txBody>
      </p:sp>
      <p:sp>
        <p:nvSpPr>
          <p:cNvPr id="5" name="テキスト ボックス 4">
            <a:extLst>
              <a:ext uri="{FF2B5EF4-FFF2-40B4-BE49-F238E27FC236}">
                <a16:creationId xmlns:a16="http://schemas.microsoft.com/office/drawing/2014/main" id="{299F30A1-F3D4-8340-AB7F-A17DC031F660}"/>
              </a:ext>
            </a:extLst>
          </p:cNvPr>
          <p:cNvSpPr txBox="1"/>
          <p:nvPr/>
        </p:nvSpPr>
        <p:spPr>
          <a:xfrm>
            <a:off x="866274" y="1141194"/>
            <a:ext cx="10520412" cy="5816977"/>
          </a:xfrm>
          <a:prstGeom prst="rect">
            <a:avLst/>
          </a:prstGeom>
          <a:noFill/>
        </p:spPr>
        <p:txBody>
          <a:bodyPr wrap="square" rtlCol="0">
            <a:spAutoFit/>
          </a:bodyPr>
          <a:lstStyle/>
          <a:p>
            <a:pPr defTabSz="844083" fontAlgn="base">
              <a:spcBef>
                <a:spcPct val="0"/>
              </a:spcBef>
              <a:spcAft>
                <a:spcPct val="0"/>
              </a:spcAft>
            </a:pPr>
            <a:endParaRPr kumimoji="1" lang="en-US" altLang="ja-JP" sz="2000" dirty="0">
              <a:solidFill>
                <a:prstClr val="black"/>
              </a:solidFill>
              <a:latin typeface="Times New Roman" charset="0"/>
              <a:ea typeface="HG丸ｺﾞｼｯｸM-PRO" pitchFamily="50" charset="-128"/>
            </a:endParaRPr>
          </a:p>
          <a:p>
            <a:pPr defTabSz="844083" fontAlgn="base">
              <a:spcBef>
                <a:spcPct val="0"/>
              </a:spcBef>
              <a:spcAft>
                <a:spcPct val="0"/>
              </a:spcAft>
            </a:pPr>
            <a:r>
              <a:rPr kumimoji="1" lang="en-US" altLang="ja-JP" sz="2800" dirty="0">
                <a:solidFill>
                  <a:srgbClr val="0070C0"/>
                </a:solidFill>
                <a:latin typeface="HGMaruGothicMPRO" panose="020F0600000000000000" pitchFamily="34" charset="-128"/>
                <a:ea typeface="HGMaruGothicMPRO" panose="020F0600000000000000" pitchFamily="34" charset="-128"/>
              </a:rPr>
              <a:t>1927</a:t>
            </a:r>
            <a:r>
              <a:rPr kumimoji="1" lang="en-US" altLang="ja-JP" sz="2800" dirty="0">
                <a:solidFill>
                  <a:prstClr val="black"/>
                </a:solidFill>
                <a:latin typeface="HGMaruGothicMPRO" panose="020F0600000000000000" pitchFamily="34" charset="-128"/>
                <a:ea typeface="HGMaruGothicMPRO" panose="020F0600000000000000" pitchFamily="34" charset="-128"/>
              </a:rPr>
              <a:t> </a:t>
            </a:r>
            <a:r>
              <a:rPr kumimoji="1" lang="ja-JP" altLang="en-US" sz="2800" dirty="0">
                <a:solidFill>
                  <a:prstClr val="black"/>
                </a:solidFill>
                <a:latin typeface="HGMaruGothicMPRO" panose="020F0600000000000000" pitchFamily="34" charset="-128"/>
                <a:ea typeface="HGMaruGothicMPRO" panose="020F0600000000000000" pitchFamily="34" charset="-128"/>
              </a:rPr>
              <a:t>　</a:t>
            </a:r>
            <a:r>
              <a:rPr kumimoji="1" lang="ja-JP" altLang="en-US" sz="2400" dirty="0">
                <a:solidFill>
                  <a:prstClr val="black"/>
                </a:solidFill>
                <a:latin typeface="Times New Roman" charset="0"/>
                <a:ea typeface="HG丸ｺﾞｼｯｸM-PRO" pitchFamily="50" charset="-128"/>
              </a:rPr>
              <a:t>ベルギーオステンド国際大会</a:t>
            </a:r>
            <a:r>
              <a:rPr kumimoji="1" lang="ja-JP" altLang="en-US" sz="2000" dirty="0">
                <a:solidFill>
                  <a:prstClr val="black"/>
                </a:solidFill>
                <a:latin typeface="Times New Roman" charset="0"/>
                <a:ea typeface="HG丸ｺﾞｼｯｸM-PRO" pitchFamily="50" charset="-128"/>
              </a:rPr>
              <a:t>　</a:t>
            </a:r>
            <a:endParaRPr kumimoji="1" lang="en-US" altLang="ja-JP" sz="2000" dirty="0">
              <a:solidFill>
                <a:prstClr val="black"/>
              </a:solidFill>
              <a:latin typeface="Times New Roman" charset="0"/>
              <a:ea typeface="HG丸ｺﾞｼｯｸM-PRO" pitchFamily="50" charset="-128"/>
            </a:endParaRPr>
          </a:p>
          <a:p>
            <a:pPr defTabSz="844083" fontAlgn="base">
              <a:spcBef>
                <a:spcPct val="0"/>
              </a:spcBef>
              <a:spcAft>
                <a:spcPct val="0"/>
              </a:spcAft>
            </a:pPr>
            <a:r>
              <a:rPr kumimoji="1" lang="ja-JP" altLang="en-US" dirty="0">
                <a:solidFill>
                  <a:prstClr val="black"/>
                </a:solidFill>
                <a:latin typeface="Times New Roman" charset="0"/>
                <a:ea typeface="HG丸ｺﾞｼｯｸM-PRO" pitchFamily="50" charset="-128"/>
              </a:rPr>
              <a:t>　　　　</a:t>
            </a:r>
            <a:endParaRPr kumimoji="1" lang="en-US" altLang="ja-JP" dirty="0">
              <a:solidFill>
                <a:prstClr val="black"/>
              </a:solidFill>
              <a:latin typeface="Times New Roman" charset="0"/>
              <a:ea typeface="HG丸ｺﾞｼｯｸM-PRO" pitchFamily="50" charset="-128"/>
            </a:endParaRPr>
          </a:p>
          <a:p>
            <a:pPr defTabSz="844083" fontAlgn="base">
              <a:spcBef>
                <a:spcPct val="0"/>
              </a:spcBef>
              <a:spcAft>
                <a:spcPct val="0"/>
              </a:spcAft>
            </a:pPr>
            <a:r>
              <a:rPr kumimoji="1" lang="ja-JP" altLang="en-US" dirty="0">
                <a:solidFill>
                  <a:prstClr val="black"/>
                </a:solidFill>
                <a:latin typeface="Times New Roman" charset="0"/>
                <a:ea typeface="HG丸ｺﾞｼｯｸM-PRO" pitchFamily="50" charset="-128"/>
              </a:rPr>
              <a:t>　　　　　　</a:t>
            </a:r>
            <a:r>
              <a:rPr kumimoji="1" lang="ja-JP" altLang="en-US" sz="2400" dirty="0">
                <a:solidFill>
                  <a:prstClr val="black"/>
                </a:solidFill>
                <a:latin typeface="Times New Roman" charset="0"/>
                <a:ea typeface="HG丸ｺﾞｼｯｸM-PRO" pitchFamily="50" charset="-128"/>
              </a:rPr>
              <a:t>四大奉仕　⇒　クラブ奉仕、職業奉仕、社会奉仕、国際奉仕</a:t>
            </a:r>
            <a:endParaRPr kumimoji="1" lang="en-US" altLang="ja-JP" sz="2400" dirty="0">
              <a:solidFill>
                <a:prstClr val="black"/>
              </a:solidFill>
              <a:latin typeface="Times New Roman" charset="0"/>
              <a:ea typeface="HG丸ｺﾞｼｯｸM-PRO" pitchFamily="50" charset="-128"/>
            </a:endParaRPr>
          </a:p>
          <a:p>
            <a:pPr defTabSz="844083" fontAlgn="base">
              <a:spcBef>
                <a:spcPct val="0"/>
              </a:spcBef>
              <a:spcAft>
                <a:spcPct val="0"/>
              </a:spcAft>
            </a:pPr>
            <a:r>
              <a:rPr kumimoji="1" lang="ja-JP" altLang="en-US" sz="1600" dirty="0">
                <a:solidFill>
                  <a:prstClr val="black"/>
                </a:solidFill>
                <a:latin typeface="Times New Roman" charset="0"/>
                <a:ea typeface="HG丸ｺﾞｼｯｸM-PRO" pitchFamily="50" charset="-128"/>
              </a:rPr>
              <a:t>　　　　 </a:t>
            </a:r>
            <a:r>
              <a:rPr kumimoji="1" lang="ja-JP" altLang="en-US" dirty="0">
                <a:solidFill>
                  <a:prstClr val="black"/>
                </a:solidFill>
                <a:latin typeface="Times New Roman" charset="0"/>
                <a:ea typeface="HG丸ｺﾞｼｯｸM-PRO" pitchFamily="50" charset="-128"/>
              </a:rPr>
              <a:t>　</a:t>
            </a:r>
            <a:endParaRPr kumimoji="1" lang="en-US" altLang="ja-JP" dirty="0">
              <a:solidFill>
                <a:prstClr val="black"/>
              </a:solidFill>
              <a:latin typeface="Times New Roman" charset="0"/>
              <a:ea typeface="HG丸ｺﾞｼｯｸM-PRO" pitchFamily="50" charset="-128"/>
            </a:endParaRPr>
          </a:p>
          <a:p>
            <a:pPr defTabSz="844083" fontAlgn="base">
              <a:spcBef>
                <a:spcPct val="0"/>
              </a:spcBef>
              <a:spcAft>
                <a:spcPct val="0"/>
              </a:spcAft>
            </a:pPr>
            <a:r>
              <a:rPr kumimoji="1" lang="ja-JP" altLang="en-US" sz="2400" dirty="0">
                <a:solidFill>
                  <a:prstClr val="black"/>
                </a:solidFill>
                <a:latin typeface="Times New Roman" charset="0"/>
                <a:ea typeface="HG丸ｺﾞｼｯｸM-PRO" pitchFamily="50" charset="-128"/>
              </a:rPr>
              <a:t>　　　　　</a:t>
            </a:r>
            <a:r>
              <a:rPr kumimoji="1" lang="en-US" altLang="ja-JP" sz="2800" b="1" dirty="0">
                <a:solidFill>
                  <a:prstClr val="black"/>
                </a:solidFill>
                <a:latin typeface="Times New Roman" charset="0"/>
                <a:ea typeface="HG丸ｺﾞｼｯｸM-PRO" pitchFamily="50" charset="-128"/>
              </a:rPr>
              <a:t>“Vocational Service”(</a:t>
            </a:r>
            <a:r>
              <a:rPr kumimoji="1" lang="ja-JP" altLang="en-US" sz="2800" b="1" dirty="0">
                <a:solidFill>
                  <a:prstClr val="black"/>
                </a:solidFill>
                <a:latin typeface="Times New Roman" charset="0"/>
                <a:ea typeface="HG丸ｺﾞｼｯｸM-PRO" pitchFamily="50" charset="-128"/>
              </a:rPr>
              <a:t>職業奉仕）</a:t>
            </a:r>
            <a:r>
              <a:rPr kumimoji="1" lang="ja-JP" altLang="en-US" sz="2400" dirty="0">
                <a:solidFill>
                  <a:prstClr val="black"/>
                </a:solidFill>
                <a:latin typeface="Times New Roman" charset="0"/>
                <a:ea typeface="HG丸ｺﾞｼｯｸM-PRO" pitchFamily="50" charset="-128"/>
              </a:rPr>
              <a:t>という呼び名が正式に</a:t>
            </a:r>
            <a:endParaRPr kumimoji="1" lang="en-US" altLang="ja-JP" sz="2400" dirty="0">
              <a:solidFill>
                <a:prstClr val="black"/>
              </a:solidFill>
              <a:latin typeface="Times New Roman" charset="0"/>
              <a:ea typeface="HG丸ｺﾞｼｯｸM-PRO" pitchFamily="50" charset="-128"/>
            </a:endParaRPr>
          </a:p>
          <a:p>
            <a:pPr defTabSz="844083" fontAlgn="base">
              <a:spcBef>
                <a:spcPct val="0"/>
              </a:spcBef>
              <a:spcAft>
                <a:spcPct val="0"/>
              </a:spcAft>
            </a:pPr>
            <a:r>
              <a:rPr kumimoji="1" lang="ja-JP" altLang="en-US" sz="2400" dirty="0">
                <a:solidFill>
                  <a:prstClr val="black"/>
                </a:solidFill>
                <a:latin typeface="Times New Roman" charset="0"/>
                <a:ea typeface="HG丸ｺﾞｼｯｸM-PRO" pitchFamily="50" charset="-128"/>
              </a:rPr>
              <a:t>　</a:t>
            </a:r>
            <a:endParaRPr kumimoji="1" lang="en-US" altLang="ja-JP" sz="2400" dirty="0">
              <a:solidFill>
                <a:prstClr val="black"/>
              </a:solidFill>
              <a:latin typeface="Times New Roman" charset="0"/>
              <a:ea typeface="HG丸ｺﾞｼｯｸM-PRO" pitchFamily="50" charset="-128"/>
            </a:endParaRPr>
          </a:p>
          <a:p>
            <a:pPr defTabSz="844083" fontAlgn="base">
              <a:spcBef>
                <a:spcPct val="0"/>
              </a:spcBef>
              <a:spcAft>
                <a:spcPct val="0"/>
              </a:spcAft>
            </a:pPr>
            <a:r>
              <a:rPr kumimoji="1" lang="en-US" altLang="ja-JP" sz="2800" dirty="0">
                <a:solidFill>
                  <a:srgbClr val="0070C0"/>
                </a:solidFill>
                <a:latin typeface="HGMaruGothicMPRO" panose="020F0600000000000000" pitchFamily="34" charset="-128"/>
                <a:ea typeface="HGMaruGothicMPRO" panose="020F0600000000000000" pitchFamily="34" charset="-128"/>
              </a:rPr>
              <a:t>1932</a:t>
            </a:r>
            <a:r>
              <a:rPr kumimoji="1" lang="ja-JP" altLang="ja-JP" sz="2000" dirty="0">
                <a:solidFill>
                  <a:prstClr val="black"/>
                </a:solidFill>
                <a:latin typeface="HGMaruGothicMPRO" panose="020F0600000000000000" pitchFamily="34" charset="-128"/>
                <a:ea typeface="HGMaruGothicMPRO" panose="020F0600000000000000" pitchFamily="34" charset="-128"/>
              </a:rPr>
              <a:t>　</a:t>
            </a:r>
            <a:r>
              <a:rPr kumimoji="1" lang="ja-JP" altLang="en-US" sz="2000" dirty="0">
                <a:solidFill>
                  <a:prstClr val="black"/>
                </a:solidFill>
                <a:latin typeface="HGMaruGothicMPRO" panose="020F0600000000000000" pitchFamily="34" charset="-128"/>
                <a:ea typeface="HGMaruGothicMPRO" panose="020F0600000000000000" pitchFamily="34" charset="-128"/>
              </a:rPr>
              <a:t>　</a:t>
            </a:r>
            <a:r>
              <a:rPr kumimoji="1" lang="ja-JP" altLang="ja-JP" sz="2800" dirty="0">
                <a:solidFill>
                  <a:srgbClr val="FF0000"/>
                </a:solidFill>
                <a:latin typeface="HGMaruGothicMPRO" panose="020F0600000000000000" pitchFamily="34" charset="-128"/>
                <a:ea typeface="HGMaruGothicMPRO" panose="020F0600000000000000" pitchFamily="34" charset="-128"/>
              </a:rPr>
              <a:t>ハーバー</a:t>
            </a:r>
            <a:r>
              <a:rPr kumimoji="1" lang="ja-JP" altLang="en-US" sz="2800" dirty="0">
                <a:solidFill>
                  <a:srgbClr val="FF0000"/>
                </a:solidFill>
                <a:latin typeface="HGMaruGothicMPRO" panose="020F0600000000000000" pitchFamily="34" charset="-128"/>
                <a:ea typeface="HGMaruGothicMPRO" panose="020F0600000000000000" pitchFamily="34" charset="-128"/>
              </a:rPr>
              <a:t>ト</a:t>
            </a:r>
            <a:r>
              <a:rPr kumimoji="1" lang="ja-JP" altLang="ja-JP" sz="2800" dirty="0">
                <a:solidFill>
                  <a:srgbClr val="FF0000"/>
                </a:solidFill>
                <a:latin typeface="HGMaruGothicMPRO" panose="020F0600000000000000" pitchFamily="34" charset="-128"/>
                <a:ea typeface="HGMaruGothicMPRO" panose="020F0600000000000000" pitchFamily="34" charset="-128"/>
              </a:rPr>
              <a:t>・テーラー</a:t>
            </a:r>
            <a:endParaRPr kumimoji="1" lang="en-US" altLang="ja-JP" sz="2800" dirty="0">
              <a:solidFill>
                <a:srgbClr val="FF0000"/>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dirty="0">
                <a:solidFill>
                  <a:srgbClr val="FF0000"/>
                </a:solidFill>
                <a:latin typeface="HGMaruGothicMPRO" panose="020F0600000000000000" pitchFamily="34" charset="-128"/>
                <a:ea typeface="HGMaruGothicMPRO" panose="020F0600000000000000" pitchFamily="34" charset="-128"/>
              </a:rPr>
              <a:t>　</a:t>
            </a:r>
            <a:r>
              <a:rPr kumimoji="1" lang="ja-JP" altLang="en-US" sz="2800" dirty="0">
                <a:solidFill>
                  <a:srgbClr val="FF0000"/>
                </a:solidFill>
                <a:latin typeface="HGMaruGothicMPRO" panose="020F0600000000000000" pitchFamily="34" charset="-128"/>
                <a:ea typeface="HGMaruGothicMPRO" panose="020F0600000000000000" pitchFamily="34" charset="-128"/>
              </a:rPr>
              <a:t>　　　　</a:t>
            </a:r>
            <a:r>
              <a:rPr kumimoji="1" lang="en-US" altLang="ja-JP" sz="2800" dirty="0">
                <a:solidFill>
                  <a:srgbClr val="FF0000"/>
                </a:solidFill>
                <a:latin typeface="HGMaruGothicMPRO" panose="020F0600000000000000" pitchFamily="34" charset="-128"/>
                <a:ea typeface="HGMaruGothicMPRO" panose="020F0600000000000000" pitchFamily="34" charset="-128"/>
              </a:rPr>
              <a:t> </a:t>
            </a:r>
          </a:p>
          <a:p>
            <a:pPr defTabSz="844083" fontAlgn="base">
              <a:spcBef>
                <a:spcPct val="0"/>
              </a:spcBef>
              <a:spcAft>
                <a:spcPct val="0"/>
              </a:spcAft>
            </a:pPr>
            <a:r>
              <a:rPr kumimoji="1" lang="ja-JP" altLang="en-US" sz="2800" dirty="0">
                <a:solidFill>
                  <a:srgbClr val="FF0000"/>
                </a:solidFill>
                <a:latin typeface="HGMaruGothicMPRO" panose="020F0600000000000000" pitchFamily="34" charset="-128"/>
                <a:ea typeface="HGMaruGothicMPRO" panose="020F0600000000000000" pitchFamily="34" charset="-128"/>
              </a:rPr>
              <a:t>　　　　</a:t>
            </a:r>
            <a:r>
              <a:rPr kumimoji="1" lang="en-US" altLang="ja-JP" sz="2800" dirty="0">
                <a:solidFill>
                  <a:srgbClr val="FF0000"/>
                </a:solidFill>
                <a:latin typeface="HGMaruGothicMPRO" panose="020F0600000000000000" pitchFamily="34" charset="-128"/>
                <a:ea typeface="HGMaruGothicMPRO" panose="020F0600000000000000" pitchFamily="34" charset="-128"/>
              </a:rPr>
              <a:t> </a:t>
            </a:r>
            <a:r>
              <a:rPr kumimoji="1" lang="ja-JP" altLang="ja-JP" sz="2000" dirty="0">
                <a:solidFill>
                  <a:prstClr val="black"/>
                </a:solidFill>
                <a:latin typeface="HGMaruGothicMPRO" panose="020F0600000000000000" pitchFamily="34" charset="-128"/>
                <a:ea typeface="HGMaruGothicMPRO" panose="020F0600000000000000" pitchFamily="34" charset="-128"/>
              </a:rPr>
              <a:t>会社再建のため</a:t>
            </a:r>
            <a:r>
              <a:rPr kumimoji="1" lang="ja-JP" altLang="ja-JP" sz="2800" b="1" dirty="0">
                <a:solidFill>
                  <a:prstClr val="black"/>
                </a:solidFill>
                <a:latin typeface="HGMaruGothicMPRO" panose="020F0600000000000000" pitchFamily="34" charset="-128"/>
                <a:ea typeface="HGMaruGothicMPRO" panose="020F0600000000000000" pitchFamily="34" charset="-128"/>
              </a:rPr>
              <a:t>「四つのテスト」</a:t>
            </a:r>
            <a:r>
              <a:rPr kumimoji="1" lang="ja-JP" altLang="ja-JP" sz="2000" dirty="0">
                <a:solidFill>
                  <a:prstClr val="black"/>
                </a:solidFill>
                <a:latin typeface="HGMaruGothicMPRO" panose="020F0600000000000000" pitchFamily="34" charset="-128"/>
                <a:ea typeface="HGMaruGothicMPRO" panose="020F0600000000000000" pitchFamily="34" charset="-128"/>
              </a:rPr>
              <a:t>考案し実践</a:t>
            </a: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endParaRPr kumimoji="1" lang="en-US" altLang="ja-JP"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dirty="0">
                <a:solidFill>
                  <a:prstClr val="black"/>
                </a:solidFill>
                <a:latin typeface="HGMaruGothicMPRO" panose="020F0600000000000000" pitchFamily="34" charset="-128"/>
                <a:ea typeface="HGMaruGothicMPRO" panose="020F0600000000000000" pitchFamily="34" charset="-128"/>
              </a:rPr>
              <a:t>　　　　　　</a:t>
            </a:r>
            <a:r>
              <a:rPr kumimoji="1" lang="ja-JP" altLang="ja-JP" sz="2400" dirty="0">
                <a:solidFill>
                  <a:prstClr val="black"/>
                </a:solidFill>
                <a:latin typeface="HGMaruGothicMPRO" panose="020F0600000000000000" pitchFamily="34" charset="-128"/>
                <a:ea typeface="HGMaruGothicMPRO" panose="020F0600000000000000" pitchFamily="34" charset="-128"/>
              </a:rPr>
              <a:t>その後</a:t>
            </a:r>
            <a:r>
              <a:rPr kumimoji="1" lang="ja-JP" altLang="en-US" sz="2400" dirty="0">
                <a:solidFill>
                  <a:prstClr val="black"/>
                </a:solidFill>
                <a:latin typeface="HGMaruGothicMPRO" panose="020F0600000000000000" pitchFamily="34" charset="-128"/>
                <a:ea typeface="HGMaruGothicMPRO" panose="020F0600000000000000" pitchFamily="34" charset="-128"/>
              </a:rPr>
              <a:t>　</a:t>
            </a:r>
            <a:r>
              <a:rPr kumimoji="1" lang="en-US" altLang="ja-JP" sz="2400" dirty="0">
                <a:solidFill>
                  <a:prstClr val="black"/>
                </a:solidFill>
                <a:latin typeface="HGMaruGothicMPRO" panose="020F0600000000000000" pitchFamily="34" charset="-128"/>
                <a:ea typeface="HGMaruGothicMPRO" panose="020F0600000000000000" pitchFamily="34" charset="-128"/>
              </a:rPr>
              <a:t>RI</a:t>
            </a:r>
            <a:r>
              <a:rPr kumimoji="1" lang="ja-JP" altLang="ja-JP" sz="2400" dirty="0">
                <a:solidFill>
                  <a:prstClr val="black"/>
                </a:solidFill>
                <a:latin typeface="HGMaruGothicMPRO" panose="020F0600000000000000" pitchFamily="34" charset="-128"/>
                <a:ea typeface="HGMaruGothicMPRO" panose="020F0600000000000000" pitchFamily="34" charset="-128"/>
              </a:rPr>
              <a:t>理事会</a:t>
            </a:r>
            <a:r>
              <a:rPr kumimoji="1" lang="ja-JP" altLang="en-US" sz="2400" dirty="0">
                <a:solidFill>
                  <a:prstClr val="black"/>
                </a:solidFill>
                <a:latin typeface="HGMaruGothicMPRO" panose="020F0600000000000000" pitchFamily="34" charset="-128"/>
                <a:ea typeface="HGMaruGothicMPRO" panose="020F0600000000000000" pitchFamily="34" charset="-128"/>
              </a:rPr>
              <a:t>が</a:t>
            </a:r>
            <a:r>
              <a:rPr kumimoji="1" lang="ja-JP" altLang="ja-JP" sz="2400" dirty="0">
                <a:solidFill>
                  <a:prstClr val="black"/>
                </a:solidFill>
                <a:latin typeface="HGMaruGothicMPRO" panose="020F0600000000000000" pitchFamily="34" charset="-128"/>
                <a:ea typeface="HGMaruGothicMPRO" panose="020F0600000000000000" pitchFamily="34" charset="-128"/>
              </a:rPr>
              <a:t>職業奉仕の構成要素として</a:t>
            </a:r>
            <a:r>
              <a:rPr kumimoji="1" lang="ja-JP" altLang="en-US" sz="2400" dirty="0">
                <a:solidFill>
                  <a:prstClr val="black"/>
                </a:solidFill>
                <a:latin typeface="HGMaruGothicMPRO" panose="020F0600000000000000" pitchFamily="34" charset="-128"/>
                <a:ea typeface="HGMaruGothicMPRO" panose="020F0600000000000000" pitchFamily="34" charset="-128"/>
              </a:rPr>
              <a:t>採択（</a:t>
            </a:r>
            <a:r>
              <a:rPr kumimoji="1" lang="en-US" altLang="ja-JP" sz="2400" dirty="0">
                <a:solidFill>
                  <a:prstClr val="black"/>
                </a:solidFill>
                <a:latin typeface="HGMaruGothicMPRO" panose="020F0600000000000000" pitchFamily="34" charset="-128"/>
                <a:ea typeface="HGMaruGothicMPRO" panose="020F0600000000000000" pitchFamily="34" charset="-128"/>
              </a:rPr>
              <a:t>1943</a:t>
            </a:r>
            <a:r>
              <a:rPr kumimoji="1" lang="ja-JP" altLang="en-US" sz="2400" dirty="0">
                <a:solidFill>
                  <a:prstClr val="black"/>
                </a:solidFill>
                <a:latin typeface="HGMaruGothicMPRO" panose="020F0600000000000000" pitchFamily="34" charset="-128"/>
                <a:ea typeface="HGMaruGothicMPRO" panose="020F0600000000000000" pitchFamily="34" charset="-128"/>
              </a:rPr>
              <a:t>年）</a:t>
            </a:r>
            <a:endParaRPr kumimoji="1" lang="ja-JP" altLang="ja-JP" sz="24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ja-JP" altLang="en-US" sz="2400" dirty="0">
                <a:solidFill>
                  <a:prstClr val="black"/>
                </a:solidFill>
                <a:latin typeface="HGMaruGothicMPRO" panose="020F0600000000000000" pitchFamily="34" charset="-128"/>
                <a:ea typeface="HGMaruGothicMPRO" panose="020F0600000000000000" pitchFamily="34" charset="-128"/>
              </a:rPr>
              <a:t>　</a:t>
            </a:r>
            <a:endParaRPr kumimoji="1" lang="en-US" altLang="ja-JP" sz="24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en-US" altLang="ja-JP" sz="2800" dirty="0">
                <a:solidFill>
                  <a:srgbClr val="0070C0"/>
                </a:solidFill>
                <a:latin typeface="HGMaruGothicMPRO" panose="020F0600000000000000" pitchFamily="34" charset="-128"/>
                <a:ea typeface="HGMaruGothicMPRO" panose="020F0600000000000000" pitchFamily="34" charset="-128"/>
              </a:rPr>
              <a:t>1954</a:t>
            </a:r>
            <a:r>
              <a:rPr kumimoji="1" lang="ja-JP" altLang="ja-JP" sz="2800" dirty="0">
                <a:solidFill>
                  <a:srgbClr val="0070C0"/>
                </a:solidFill>
                <a:latin typeface="HGMaruGothicMPRO" panose="020F0600000000000000" pitchFamily="34" charset="-128"/>
                <a:ea typeface="HGMaruGothicMPRO" panose="020F0600000000000000" pitchFamily="34" charset="-128"/>
              </a:rPr>
              <a:t>　</a:t>
            </a:r>
            <a:r>
              <a:rPr kumimoji="1" lang="ja-JP" altLang="ja-JP" sz="2400" dirty="0">
                <a:solidFill>
                  <a:prstClr val="black"/>
                </a:solidFill>
                <a:latin typeface="HGMaruGothicMPRO" panose="020F0600000000000000" pitchFamily="34" charset="-128"/>
                <a:ea typeface="HGMaruGothicMPRO" panose="020F0600000000000000" pitchFamily="34" charset="-128"/>
              </a:rPr>
              <a:t>「四つのテスト」の版権を</a:t>
            </a:r>
            <a:r>
              <a:rPr kumimoji="1" lang="en-US" altLang="ja-JP" sz="2400" dirty="0">
                <a:solidFill>
                  <a:prstClr val="black"/>
                </a:solidFill>
                <a:latin typeface="HGMaruGothicMPRO" panose="020F0600000000000000" pitchFamily="34" charset="-128"/>
                <a:ea typeface="HGMaruGothicMPRO" panose="020F0600000000000000" pitchFamily="34" charset="-128"/>
              </a:rPr>
              <a:t>RI</a:t>
            </a:r>
            <a:r>
              <a:rPr kumimoji="1" lang="ja-JP" altLang="ja-JP" sz="2400" dirty="0">
                <a:solidFill>
                  <a:prstClr val="black"/>
                </a:solidFill>
                <a:latin typeface="HGMaruGothicMPRO" panose="020F0600000000000000" pitchFamily="34" charset="-128"/>
                <a:ea typeface="HGMaruGothicMPRO" panose="020F0600000000000000" pitchFamily="34" charset="-128"/>
              </a:rPr>
              <a:t>に寄贈</a:t>
            </a:r>
            <a:endParaRPr kumimoji="1" lang="ja-JP" altLang="en-US" sz="2000" dirty="0">
              <a:solidFill>
                <a:prstClr val="black"/>
              </a:solidFill>
              <a:latin typeface="HGMaruGothicMPRO" panose="020F0600000000000000" pitchFamily="34" charset="-128"/>
              <a:ea typeface="HGMaruGothicMPRO" panose="020F0600000000000000" pitchFamily="34" charset="-128"/>
            </a:endParaRPr>
          </a:p>
          <a:p>
            <a:pPr defTabSz="844083" fontAlgn="base">
              <a:spcBef>
                <a:spcPct val="0"/>
              </a:spcBef>
              <a:spcAft>
                <a:spcPct val="0"/>
              </a:spcAft>
            </a:pPr>
            <a:r>
              <a:rPr kumimoji="1" lang="en-US" altLang="ja-JP" sz="1600" dirty="0">
                <a:solidFill>
                  <a:prstClr val="black"/>
                </a:solidFill>
                <a:latin typeface="Times New Roman" charset="0"/>
                <a:ea typeface="HG丸ｺﾞｼｯｸM-PRO" pitchFamily="50" charset="-128"/>
              </a:rPr>
              <a:t> </a:t>
            </a:r>
          </a:p>
          <a:p>
            <a:pPr defTabSz="844083" fontAlgn="base">
              <a:spcBef>
                <a:spcPct val="0"/>
              </a:spcBef>
              <a:spcAft>
                <a:spcPct val="0"/>
              </a:spcAft>
            </a:pPr>
            <a:endParaRPr kumimoji="1" lang="en-US" altLang="ja-JP" sz="1600" b="1" dirty="0">
              <a:solidFill>
                <a:prstClr val="black"/>
              </a:solidFill>
              <a:latin typeface="Times New Roman" charset="0"/>
              <a:ea typeface="HG丸ｺﾞｼｯｸM-PRO" pitchFamily="50" charset="-128"/>
            </a:endParaRPr>
          </a:p>
        </p:txBody>
      </p:sp>
      <p:sp>
        <p:nvSpPr>
          <p:cNvPr id="4" name="四角形: 角を丸くする 3">
            <a:extLst>
              <a:ext uri="{FF2B5EF4-FFF2-40B4-BE49-F238E27FC236}">
                <a16:creationId xmlns:a16="http://schemas.microsoft.com/office/drawing/2014/main" id="{D7BCDE61-FBED-41BF-9FA6-26EE9865F190}"/>
              </a:ext>
            </a:extLst>
          </p:cNvPr>
          <p:cNvSpPr/>
          <p:nvPr/>
        </p:nvSpPr>
        <p:spPr>
          <a:xfrm>
            <a:off x="2408255" y="2765220"/>
            <a:ext cx="5040000" cy="61200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7" name="四角形: 角を丸くする 6">
            <a:extLst>
              <a:ext uri="{FF2B5EF4-FFF2-40B4-BE49-F238E27FC236}">
                <a16:creationId xmlns:a16="http://schemas.microsoft.com/office/drawing/2014/main" id="{EFE9A336-49C8-4A5D-BF57-44302012593A}"/>
              </a:ext>
            </a:extLst>
          </p:cNvPr>
          <p:cNvSpPr/>
          <p:nvPr/>
        </p:nvSpPr>
        <p:spPr>
          <a:xfrm>
            <a:off x="4396323" y="4406406"/>
            <a:ext cx="2664000" cy="57600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pPr>
            <a:endParaRPr kumimoji="1" lang="ja-JP" altLang="en-US" sz="1108">
              <a:solidFill>
                <a:prstClr val="white"/>
              </a:solidFill>
              <a:latin typeface="Calibri"/>
              <a:ea typeface="ＭＳ Ｐゴシック" panose="020B0600070205080204" pitchFamily="50" charset="-128"/>
            </a:endParaRPr>
          </a:p>
        </p:txBody>
      </p:sp>
      <p:sp>
        <p:nvSpPr>
          <p:cNvPr id="3" name="スライド番号プレースホルダー 3">
            <a:extLst>
              <a:ext uri="{FF2B5EF4-FFF2-40B4-BE49-F238E27FC236}">
                <a16:creationId xmlns:a16="http://schemas.microsoft.com/office/drawing/2014/main" id="{072D95E5-15E1-EF87-C006-C30B3422322C}"/>
              </a:ext>
            </a:extLst>
          </p:cNvPr>
          <p:cNvSpPr txBox="1">
            <a:spLocks/>
          </p:cNvSpPr>
          <p:nvPr/>
        </p:nvSpPr>
        <p:spPr>
          <a:xfrm>
            <a:off x="9501204" y="635635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71F2601-CB5F-4C28-8FB1-8C1BF71C4BFA}" type="slidenum">
              <a:rPr lang="ja-JP" altLang="en-US" sz="2000">
                <a:solidFill>
                  <a:schemeClr val="tx1"/>
                </a:solidFill>
              </a:rPr>
              <a:pPr/>
              <a:t>9</a:t>
            </a:fld>
            <a:endParaRPr lang="ja-JP" altLang="en-US" sz="2000" dirty="0">
              <a:solidFill>
                <a:schemeClr val="tx1"/>
              </a:solidFill>
            </a:endParaRPr>
          </a:p>
        </p:txBody>
      </p:sp>
    </p:spTree>
    <p:extLst>
      <p:ext uri="{BB962C8B-B14F-4D97-AF65-F5344CB8AC3E}">
        <p14:creationId xmlns:p14="http://schemas.microsoft.com/office/powerpoint/2010/main" val="32823580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907</TotalTime>
  <Words>4070</Words>
  <Application>Microsoft Office PowerPoint</Application>
  <PresentationFormat>ワイド画面</PresentationFormat>
  <Paragraphs>390</Paragraphs>
  <Slides>15</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vt:i4>
      </vt:variant>
    </vt:vector>
  </HeadingPairs>
  <TitlesOfParts>
    <vt:vector size="25" baseType="lpstr">
      <vt:lpstr>HGMaruGothicMPRO</vt:lpstr>
      <vt:lpstr>HGMaruGothicMPRO</vt:lpstr>
      <vt:lpstr>ＭＳ Ｐゴシック</vt:lpstr>
      <vt:lpstr>メイリオ</vt:lpstr>
      <vt:lpstr>游ゴシック</vt:lpstr>
      <vt:lpstr>游明朝</vt:lpstr>
      <vt:lpstr>Arial</vt:lpstr>
      <vt:lpstr>Calibri</vt:lpstr>
      <vt:lpstr>Times New Roman</vt:lpstr>
      <vt:lpstr>Office テーマ</vt:lpstr>
      <vt:lpstr> ロータリーの職業奉仕 歴史と変遷  </vt:lpstr>
      <vt:lpstr>創立期  展開期 　成長期  　　四つのテスト　　　　　　　　　　　　　   近年</vt:lpstr>
      <vt:lpstr>その１ ＜創立期＞　　　「親睦」と「奉仕」</vt:lpstr>
      <vt:lpstr>その２ ＜展開期＞　ロータリーの二大標語　　</vt:lpstr>
      <vt:lpstr>PowerPoint プレゼンテーション</vt:lpstr>
      <vt:lpstr>PowerPoint プレゼンテーション</vt:lpstr>
      <vt:lpstr>その3 ＜成長期＞　理念派　vs　実践派 　　　　　</vt:lpstr>
      <vt:lpstr>その3－２ ＜成長期－２＞　決議２３－３４ 　　　　　</vt:lpstr>
      <vt:lpstr> その４ ＜四つのテスト＞　四大奉仕と四つのテスト 　　　　　　　　　</vt:lpstr>
      <vt:lpstr>PowerPoint プレゼンテーション</vt:lpstr>
      <vt:lpstr>その５　＜直近30年＞　　　ロータリーの樹</vt:lpstr>
      <vt:lpstr>多様性のあるクラブづくりへ　女性会員を増やそう！</vt:lpstr>
      <vt:lpstr>PowerPoint プレゼンテーション</vt:lpstr>
      <vt:lpstr> その５－２＜直近＞　「職業奉仕」はロータリーの根幹？ 　　　　　　　　　　　　　　</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rotary@2660.onmicrosoft.com</dc:creator>
  <cp:lastModifiedBy>ビギンワン 株式会社</cp:lastModifiedBy>
  <cp:revision>52</cp:revision>
  <cp:lastPrinted>2023-08-03T05:24:00Z</cp:lastPrinted>
  <dcterms:created xsi:type="dcterms:W3CDTF">2021-03-15T00:44:52Z</dcterms:created>
  <dcterms:modified xsi:type="dcterms:W3CDTF">2023-08-03T05:27:27Z</dcterms:modified>
</cp:coreProperties>
</file>