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399" r:id="rId2"/>
    <p:sldId id="1613" r:id="rId3"/>
    <p:sldId id="1585" r:id="rId4"/>
    <p:sldId id="1595" r:id="rId5"/>
    <p:sldId id="1617" r:id="rId6"/>
    <p:sldId id="407" r:id="rId7"/>
    <p:sldId id="409" r:id="rId8"/>
    <p:sldId id="1606" r:id="rId9"/>
    <p:sldId id="1608" r:id="rId10"/>
    <p:sldId id="1615" r:id="rId11"/>
    <p:sldId id="1616" r:id="rId12"/>
    <p:sldId id="1607" r:id="rId13"/>
    <p:sldId id="1609" r:id="rId14"/>
    <p:sldId id="1610" r:id="rId1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7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63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14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135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362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547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0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804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67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37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8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57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57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06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36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92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78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E727-ABC3-4D1B-8FEB-048E3A7F4F5F}" type="datetimeFigureOut">
              <a:rPr kumimoji="1" lang="ja-JP" altLang="en-US" smtClean="0"/>
              <a:t>2023/8/9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CE406E-6D6B-4A00-9E16-9A935B0095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0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1C26BBC-BD39-4135-A94F-17F38921C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621" y="2136723"/>
            <a:ext cx="9914517" cy="1125750"/>
          </a:xfrm>
        </p:spPr>
        <p:txBody>
          <a:bodyPr/>
          <a:lstStyle/>
          <a:p>
            <a:pPr marL="0" indent="0" algn="ctr"/>
            <a:r>
              <a:rPr lang="ja-JP" altLang="en-US" sz="44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合同出前授業（医療系シンポジウム）の紹介</a:t>
            </a:r>
            <a:endParaRPr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D9FB61-ACB9-4B68-A985-42351A3FBED5}"/>
              </a:ext>
            </a:extLst>
          </p:cNvPr>
          <p:cNvSpPr txBox="1"/>
          <p:nvPr/>
        </p:nvSpPr>
        <p:spPr>
          <a:xfrm>
            <a:off x="768450" y="430463"/>
            <a:ext cx="38523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2023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en-US" altLang="ja-JP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地区職業奉仕委員長会議</a:t>
            </a:r>
            <a:endParaRPr kumimoji="1" lang="en-US" altLang="ja-JP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08037E-034C-4C2F-AF44-5B0E075007F1}"/>
              </a:ext>
            </a:extLst>
          </p:cNvPr>
          <p:cNvSpPr txBox="1"/>
          <p:nvPr/>
        </p:nvSpPr>
        <p:spPr>
          <a:xfrm>
            <a:off x="1007901" y="3735902"/>
            <a:ext cx="71865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国際ロータリー第</a:t>
            </a:r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2660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地区</a:t>
            </a:r>
            <a:r>
              <a:rPr kumimoji="1" lang="zh-TW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職業奉仕委員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会</a:t>
            </a:r>
            <a:endParaRPr kumimoji="1" lang="en-US" altLang="ja-JP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ゲストスピーカー　戸田佳孝（大阪中之島</a:t>
            </a:r>
            <a:r>
              <a:rPr kumimoji="1" lang="en-US" altLang="ja-JP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RC</a:t>
            </a:r>
            <a:r>
              <a:rPr kumimoji="1" lang="ja-JP" altLang="en-US" sz="2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kumimoji="1" lang="zh-TW" altLang="en-US" sz="2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6FC95C-990B-C38C-9909-D0751EC70AA2}"/>
              </a:ext>
            </a:extLst>
          </p:cNvPr>
          <p:cNvSpPr txBox="1"/>
          <p:nvPr/>
        </p:nvSpPr>
        <p:spPr>
          <a:xfrm>
            <a:off x="184825" y="5233481"/>
            <a:ext cx="8932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素晴らしいテーブルディスカッション</a:t>
            </a:r>
            <a:endParaRPr kumimoji="1" lang="en-US" altLang="ja-JP" sz="4000" b="1" dirty="0">
              <a:solidFill>
                <a:srgbClr val="0000FF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4000" b="1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発表を有難うございました。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53428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EE6B63F-E5A4-0E84-0C16-F6F9FECB6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45" y="1916349"/>
            <a:ext cx="4097325" cy="486383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798BD5-2ACF-37F1-FA21-36EE796C290F}"/>
              </a:ext>
            </a:extLst>
          </p:cNvPr>
          <p:cNvSpPr txBox="1"/>
          <p:nvPr/>
        </p:nvSpPr>
        <p:spPr>
          <a:xfrm>
            <a:off x="0" y="110975"/>
            <a:ext cx="93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令和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　地区職業奉仕委員会後援豊中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RC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と大阪中之島による医療出前授業を開催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59F1DE-FFC6-6C15-28EE-5A2F952BBF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721" y="1335752"/>
            <a:ext cx="6122971" cy="2438579"/>
          </a:xfrm>
          <a:prstGeom prst="rect">
            <a:avLst/>
          </a:prstGeom>
        </p:spPr>
      </p:pic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E947DF4D-7107-71D6-8745-23F107204D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765" y="4553054"/>
            <a:ext cx="2239872" cy="220767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81FA61-9D24-B6DB-8B8E-7E3D61900E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07033" y="4530684"/>
            <a:ext cx="2786058" cy="169423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44DEC7-1E49-3448-7FB5-C15348543945}"/>
              </a:ext>
            </a:extLst>
          </p:cNvPr>
          <p:cNvSpPr txBox="1"/>
          <p:nvPr/>
        </p:nvSpPr>
        <p:spPr>
          <a:xfrm>
            <a:off x="4629738" y="3934792"/>
            <a:ext cx="37768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ポリオの後遺症についても講演</a:t>
            </a:r>
            <a:endParaRPr lang="en-US" altLang="ja-JP" sz="2000" b="1" kern="100" dirty="0">
              <a:solidFill>
                <a:srgbClr val="FF0000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en-US" sz="2000" b="1" kern="100" dirty="0">
                <a:solidFill>
                  <a:srgbClr val="FF0000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ゼロポリオへの協力を要請</a:t>
            </a:r>
            <a:endParaRPr lang="en-US" altLang="ja-JP" sz="2000" b="1" kern="100" dirty="0">
              <a:solidFill>
                <a:srgbClr val="FF0000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80F571-96C7-C500-E593-56A4DC6C201C}"/>
              </a:ext>
            </a:extLst>
          </p:cNvPr>
          <p:cNvSpPr txBox="1"/>
          <p:nvPr/>
        </p:nvSpPr>
        <p:spPr>
          <a:xfrm>
            <a:off x="204280" y="1459149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糖尿病と関節疾患の講演会</a:t>
            </a:r>
          </a:p>
        </p:txBody>
      </p:sp>
    </p:spTree>
    <p:extLst>
      <p:ext uri="{BB962C8B-B14F-4D97-AF65-F5344CB8AC3E}">
        <p14:creationId xmlns:p14="http://schemas.microsoft.com/office/powerpoint/2010/main" val="28264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96357D-ABB3-6CAB-E0C4-918E4FBD1340}"/>
              </a:ext>
            </a:extLst>
          </p:cNvPr>
          <p:cNvSpPr txBox="1"/>
          <p:nvPr/>
        </p:nvSpPr>
        <p:spPr>
          <a:xfrm>
            <a:off x="0" y="110975"/>
            <a:ext cx="93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令和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　地区職業奉仕委員会後援豊中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RC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と大阪中之島による医療出前授業を予定</a:t>
            </a:r>
          </a:p>
        </p:txBody>
      </p:sp>
      <p:pic>
        <p:nvPicPr>
          <p:cNvPr id="3" name="Picture 2" descr="2023-24年度国際ロータリー会長にゴードン R. マッキナリー氏が選出される | Rotary International">
            <a:extLst>
              <a:ext uri="{FF2B5EF4-FFF2-40B4-BE49-F238E27FC236}">
                <a16:creationId xmlns:a16="http://schemas.microsoft.com/office/drawing/2014/main" id="{EA30A9D6-3A2C-0550-3C5E-68E25E41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73" y="2113830"/>
            <a:ext cx="2526453" cy="378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748EAFC2-4C00-6D06-9E83-AAFD5578ABB4}"/>
              </a:ext>
            </a:extLst>
          </p:cNvPr>
          <p:cNvSpPr/>
          <p:nvPr/>
        </p:nvSpPr>
        <p:spPr>
          <a:xfrm rot="21396006">
            <a:off x="376651" y="3958995"/>
            <a:ext cx="3221928" cy="2187159"/>
          </a:xfrm>
          <a:prstGeom prst="cloudCallout">
            <a:avLst>
              <a:gd name="adj1" fmla="val 7922"/>
              <a:gd name="adj2" fmla="val -691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明朝" panose="02020609040205080304" pitchFamily="17" charset="-128"/>
                <a:cs typeface="Arial" panose="020B0604020202020204" pitchFamily="34" charset="0"/>
              </a:rPr>
              <a:t>メンタルヘルスで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明朝" panose="02020609040205080304" pitchFamily="17" charset="-128"/>
                <a:cs typeface="Arial" panose="020B0604020202020204" pitchFamily="34" charset="0"/>
              </a:rPr>
              <a:t>他人</a:t>
            </a:r>
            <a:r>
              <a:rPr kumimoji="0" lang="ja-JP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ＭＳ 明朝" panose="02020609040205080304" pitchFamily="17" charset="-128"/>
                <a:cs typeface="Arial" panose="020B0604020202020204" pitchFamily="34" charset="0"/>
              </a:rPr>
              <a:t>を助けることで、本質的に自分自身が助けられる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ＭＳ 明朝" panose="02020609040205080304" pitchFamily="17" charset="-128"/>
              <a:ea typeface="ＭＳ 明朝" panose="02020609040205080304" pitchFamily="17" charset="-128"/>
              <a:cs typeface="+mn-cs"/>
            </a:endParaRPr>
          </a:p>
        </p:txBody>
      </p:sp>
      <p:pic>
        <p:nvPicPr>
          <p:cNvPr id="5" name="Picture 2" descr="UTU-NET うつ病教室">
            <a:extLst>
              <a:ext uri="{FF2B5EF4-FFF2-40B4-BE49-F238E27FC236}">
                <a16:creationId xmlns:a16="http://schemas.microsoft.com/office/drawing/2014/main" id="{02527D69-41F9-B7CA-DAFF-5F4989852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47" t="28769" r="11448"/>
          <a:stretch/>
        </p:blipFill>
        <p:spPr bwMode="auto">
          <a:xfrm>
            <a:off x="3657600" y="3108859"/>
            <a:ext cx="6269368" cy="27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1490BE-745B-C1A8-13E9-D2DB4711C9F9}"/>
              </a:ext>
            </a:extLst>
          </p:cNvPr>
          <p:cNvSpPr txBox="1"/>
          <p:nvPr/>
        </p:nvSpPr>
        <p:spPr>
          <a:xfrm>
            <a:off x="4639570" y="1988005"/>
            <a:ext cx="42881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kern="100" dirty="0">
                <a:solidFill>
                  <a:srgbClr val="FF0000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来年は鬱病との付き合い方について講演予定</a:t>
            </a:r>
            <a:endParaRPr lang="en-US" altLang="ja-JP" sz="2800" b="1" kern="100" dirty="0">
              <a:solidFill>
                <a:srgbClr val="FF0000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1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C8F68B-5857-C914-BB45-D2A86A079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162" y="825351"/>
            <a:ext cx="2565417" cy="479167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5EC6F8-7CE8-9A30-D728-DB813734E963}"/>
              </a:ext>
            </a:extLst>
          </p:cNvPr>
          <p:cNvSpPr txBox="1"/>
          <p:nvPr/>
        </p:nvSpPr>
        <p:spPr>
          <a:xfrm>
            <a:off x="414154" y="5617028"/>
            <a:ext cx="301378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大阪中之島</a:t>
            </a:r>
            <a:r>
              <a:rPr lang="en-US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RC</a:t>
            </a:r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北村譲会長から</a:t>
            </a:r>
            <a:r>
              <a:rPr lang="ja-JP" altLang="en-US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開会の挨拶</a:t>
            </a:r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「ロータリークラブについて」の説明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C94E529-ECFD-5531-A2DD-8CCFEF337EBC}"/>
              </a:ext>
            </a:extLst>
          </p:cNvPr>
          <p:cNvSpPr txBox="1"/>
          <p:nvPr/>
        </p:nvSpPr>
        <p:spPr>
          <a:xfrm>
            <a:off x="3801869" y="5594737"/>
            <a:ext cx="313508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kern="100" dirty="0">
                <a:effectLst/>
                <a:latin typeface="ＭＳ 明朝" panose="02020609040205080304" pitchFamily="17" charset="-128"/>
                <a:cs typeface="Times New Roman" panose="02020603050405020304" pitchFamily="18" charset="0"/>
              </a:rPr>
              <a:t>2021-2022</a:t>
            </a:r>
            <a:r>
              <a:rPr lang="ja-JP" alt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地区職業奉仕委員会上甲悌二委員長</a:t>
            </a:r>
            <a:r>
              <a:rPr lang="ja-JP" altLang="en-US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lang="ja-JP" altLang="ja-JP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「ロータリークラブの職業奉仕とは」</a:t>
            </a:r>
            <a:r>
              <a:rPr lang="ja-JP" altLang="en-US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の話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274FFDD-92F5-2C99-5617-30B4E8CC0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2" y="845574"/>
            <a:ext cx="2652000" cy="442000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654A6E-B2F4-4D2C-A349-60C891507341}"/>
              </a:ext>
            </a:extLst>
          </p:cNvPr>
          <p:cNvSpPr txBox="1"/>
          <p:nvPr/>
        </p:nvSpPr>
        <p:spPr>
          <a:xfrm>
            <a:off x="8413105" y="4329232"/>
            <a:ext cx="256541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大阪東南</a:t>
            </a:r>
            <a:r>
              <a:rPr lang="en-US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RC</a:t>
            </a:r>
          </a:p>
          <a:p>
            <a:r>
              <a:rPr lang="ja-JP" altLang="ja-JP" kern="100" dirty="0"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北村佳久会長から「ロータリークラブに興味をもってほしい」との内容の閉会の挨拶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0B17E7-9680-4659-4B06-604C20CDC7EF}"/>
              </a:ext>
            </a:extLst>
          </p:cNvPr>
          <p:cNvSpPr txBox="1"/>
          <p:nvPr/>
        </p:nvSpPr>
        <p:spPr>
          <a:xfrm>
            <a:off x="58994" y="81943"/>
            <a:ext cx="114923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講演会の</a:t>
            </a:r>
            <a:r>
              <a:rPr kumimoji="1" lang="en-US" altLang="ja-JP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1/4</a:t>
            </a:r>
            <a:r>
              <a:rPr kumimoji="1"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の時間は、ロータリーや職業奉仕の説明に充てた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2B3FC18-0769-0CE6-25BB-11C1F8E41C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564" y="916922"/>
            <a:ext cx="2329746" cy="47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9546C21-5849-7F06-C215-D8CEC37AF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56" y="100021"/>
            <a:ext cx="8945448" cy="64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F9C75-AC8A-2178-84F8-A226365E363F}"/>
              </a:ext>
            </a:extLst>
          </p:cNvPr>
          <p:cNvSpPr txBox="1"/>
          <p:nvPr/>
        </p:nvSpPr>
        <p:spPr>
          <a:xfrm>
            <a:off x="1884784" y="2957804"/>
            <a:ext cx="7277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ご清聴有り難うございました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36706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83DC0A2-0F7D-D5F3-4049-5AC9ABAB53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887" y="3833089"/>
            <a:ext cx="1967883" cy="246003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FCA9A83-E1EA-40FF-AAC9-55F289341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748" y="626534"/>
            <a:ext cx="10490245" cy="323919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3F0892-EB8C-4383-BDCD-8405B5C33C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97" y="3823176"/>
            <a:ext cx="4404363" cy="28572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596C08-B6AE-E8C2-9208-4B3354E7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841" y="3816431"/>
            <a:ext cx="1334369" cy="19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D186A4-D28D-36B9-95C0-B04A37C0DF66}"/>
              </a:ext>
            </a:extLst>
          </p:cNvPr>
          <p:cNvSpPr txBox="1"/>
          <p:nvPr/>
        </p:nvSpPr>
        <p:spPr>
          <a:xfrm>
            <a:off x="5151175" y="5784401"/>
            <a:ext cx="140267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4D5156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2022-23</a:t>
            </a:r>
            <a:r>
              <a:rPr lang="ja-JP" altLang="en-US" sz="1200" dirty="0">
                <a:solidFill>
                  <a:srgbClr val="4D5156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年度</a:t>
            </a:r>
            <a:endParaRPr lang="en-US" altLang="ja-JP" sz="1200" dirty="0">
              <a:solidFill>
                <a:srgbClr val="4D5156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200" dirty="0">
                <a:solidFill>
                  <a:srgbClr val="4D5156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ジェニファー </a:t>
            </a:r>
            <a:r>
              <a:rPr lang="en-US" altLang="ja-JP" sz="1200" dirty="0">
                <a:solidFill>
                  <a:srgbClr val="4D5156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E. </a:t>
            </a:r>
            <a:r>
              <a:rPr lang="ja-JP" altLang="en-US" sz="1200" dirty="0">
                <a:solidFill>
                  <a:srgbClr val="4D5156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ジョーンズ</a:t>
            </a:r>
            <a:endParaRPr kumimoji="1" lang="ja-JP" altLang="en-US" sz="1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E213C9-3EBB-DA91-AD13-8B81F4FE762E}"/>
              </a:ext>
            </a:extLst>
          </p:cNvPr>
          <p:cNvSpPr txBox="1"/>
          <p:nvPr/>
        </p:nvSpPr>
        <p:spPr>
          <a:xfrm>
            <a:off x="647477" y="3317238"/>
            <a:ext cx="1825936" cy="625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職業的手腕を活かす奉仕を奨励</a:t>
            </a:r>
            <a:endParaRPr kumimoji="1"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1EC6D5-AED1-916E-3223-97A47686963B}"/>
              </a:ext>
            </a:extLst>
          </p:cNvPr>
          <p:cNvSpPr txBox="1"/>
          <p:nvPr/>
        </p:nvSpPr>
        <p:spPr>
          <a:xfrm>
            <a:off x="2863988" y="3373426"/>
            <a:ext cx="1725976" cy="625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地区に職業奉仕</a:t>
            </a:r>
            <a:r>
              <a:rPr kumimoji="1"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委員会不要</a:t>
            </a:r>
            <a:endParaRPr kumimoji="1"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40EF5C-D6E8-8ED8-0E3A-FCF2828B94F6}"/>
              </a:ext>
            </a:extLst>
          </p:cNvPr>
          <p:cNvSpPr txBox="1"/>
          <p:nvPr/>
        </p:nvSpPr>
        <p:spPr>
          <a:xfrm>
            <a:off x="6896736" y="3351512"/>
            <a:ext cx="1825936" cy="625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貧困救済のための職業奉仕</a:t>
            </a:r>
            <a:endParaRPr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02C7BD-F118-FA62-3C11-BF934655F264}"/>
              </a:ext>
            </a:extLst>
          </p:cNvPr>
          <p:cNvSpPr txBox="1"/>
          <p:nvPr/>
        </p:nvSpPr>
        <p:spPr>
          <a:xfrm>
            <a:off x="8850975" y="3395683"/>
            <a:ext cx="2321135" cy="625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世界平和のための職業奉仕</a:t>
            </a:r>
            <a:endParaRPr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B70B62-5536-601E-8FB4-A73A1219C518}"/>
              </a:ext>
            </a:extLst>
          </p:cNvPr>
          <p:cNvSpPr txBox="1"/>
          <p:nvPr/>
        </p:nvSpPr>
        <p:spPr>
          <a:xfrm>
            <a:off x="0" y="6290622"/>
            <a:ext cx="2726171" cy="359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SDGs</a:t>
            </a:r>
            <a:r>
              <a:rPr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のための職業奉仕</a:t>
            </a:r>
            <a:endParaRPr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36F98D-60CC-3F74-E3CE-AA6E9A1D1829}"/>
              </a:ext>
            </a:extLst>
          </p:cNvPr>
          <p:cNvSpPr txBox="1"/>
          <p:nvPr/>
        </p:nvSpPr>
        <p:spPr>
          <a:xfrm>
            <a:off x="2803131" y="6300534"/>
            <a:ext cx="1933237" cy="359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職業訓練を提供</a:t>
            </a:r>
            <a:endParaRPr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B96B9C-D586-449B-FAAB-78DF522EE856}"/>
              </a:ext>
            </a:extLst>
          </p:cNvPr>
          <p:cNvSpPr txBox="1"/>
          <p:nvPr/>
        </p:nvSpPr>
        <p:spPr>
          <a:xfrm>
            <a:off x="5151176" y="6390659"/>
            <a:ext cx="1334369" cy="3590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DEI</a:t>
            </a:r>
            <a:r>
              <a:rPr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優先</a:t>
            </a:r>
            <a:endParaRPr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D3134B1-839A-B6DE-961C-21329714F436}"/>
              </a:ext>
            </a:extLst>
          </p:cNvPr>
          <p:cNvSpPr txBox="1"/>
          <p:nvPr/>
        </p:nvSpPr>
        <p:spPr>
          <a:xfrm>
            <a:off x="4868833" y="3351512"/>
            <a:ext cx="1825937" cy="625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職業奉仕の分科会を無くした</a:t>
            </a:r>
            <a:endParaRPr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4029FB2-8384-5016-F3D3-9B57951D9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418322" cy="627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RI</a:t>
            </a:r>
            <a:r>
              <a:rPr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の職業奉仕の考えは</a:t>
            </a:r>
            <a:r>
              <a:rPr lang="en-US" altLang="ja-JP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年（</a:t>
            </a:r>
            <a:r>
              <a:rPr lang="en-US" altLang="ja-JP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2015</a:t>
            </a:r>
            <a:r>
              <a:rPr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年～</a:t>
            </a:r>
            <a:r>
              <a:rPr lang="en-US" altLang="ja-JP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2023</a:t>
            </a:r>
            <a:r>
              <a:rPr lang="ja-JP" altLang="en-US" sz="3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年）で激変</a:t>
            </a:r>
          </a:p>
        </p:txBody>
      </p:sp>
      <p:pic>
        <p:nvPicPr>
          <p:cNvPr id="1026" name="Picture 2" descr="会長エレクト | My ROTARY">
            <a:extLst>
              <a:ext uri="{FF2B5EF4-FFF2-40B4-BE49-F238E27FC236}">
                <a16:creationId xmlns:a16="http://schemas.microsoft.com/office/drawing/2014/main" id="{A7DD2793-8B5A-59FE-F345-369AF3A94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5847" y="3971428"/>
            <a:ext cx="1605377" cy="16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BDE20C-0CD2-28BA-E690-5E944F1896D4}"/>
              </a:ext>
            </a:extLst>
          </p:cNvPr>
          <p:cNvSpPr txBox="1"/>
          <p:nvPr/>
        </p:nvSpPr>
        <p:spPr>
          <a:xfrm>
            <a:off x="6619672" y="5751759"/>
            <a:ext cx="2300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b="0" i="0" dirty="0">
                <a:solidFill>
                  <a:srgbClr val="39424A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2023-24</a:t>
            </a:r>
            <a:r>
              <a:rPr lang="ja-JP" altLang="en-US" sz="1600" b="0" i="0" dirty="0">
                <a:solidFill>
                  <a:srgbClr val="39424A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年度ゴードン </a:t>
            </a:r>
            <a:r>
              <a:rPr lang="en-US" altLang="ja-JP" sz="1600" b="0" i="0" dirty="0">
                <a:solidFill>
                  <a:srgbClr val="39424A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R. </a:t>
            </a:r>
            <a:r>
              <a:rPr lang="ja-JP" altLang="en-US" sz="1600" b="0" i="0" dirty="0">
                <a:solidFill>
                  <a:srgbClr val="39424A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マッキナリー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D1CC84-C0F3-A86C-20EE-1F070ABE610E}"/>
              </a:ext>
            </a:extLst>
          </p:cNvPr>
          <p:cNvSpPr txBox="1"/>
          <p:nvPr/>
        </p:nvSpPr>
        <p:spPr>
          <a:xfrm>
            <a:off x="6645993" y="6232316"/>
            <a:ext cx="2760654" cy="625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1733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現時点で職業奉仕に関する発言は渉猟しえず</a:t>
            </a:r>
            <a:endParaRPr lang="en-US" altLang="ja-JP" sz="1733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8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47"/>
    </mc:Choice>
    <mc:Fallback xmlns="">
      <p:transition spd="slow" advTm="956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k Ridge, IL">
            <a:extLst>
              <a:ext uri="{FF2B5EF4-FFF2-40B4-BE49-F238E27FC236}">
                <a16:creationId xmlns:a16="http://schemas.microsoft.com/office/drawing/2014/main" id="{8B673B2A-3829-4CEA-A942-67B8B6F3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" y="1542175"/>
            <a:ext cx="3293113" cy="27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思考の吹き出し: 雲形 4">
            <a:extLst>
              <a:ext uri="{FF2B5EF4-FFF2-40B4-BE49-F238E27FC236}">
                <a16:creationId xmlns:a16="http://schemas.microsoft.com/office/drawing/2014/main" id="{48A3CDC6-93AE-46A3-AC09-826D193E8728}"/>
              </a:ext>
            </a:extLst>
          </p:cNvPr>
          <p:cNvSpPr/>
          <p:nvPr/>
        </p:nvSpPr>
        <p:spPr>
          <a:xfrm>
            <a:off x="71458" y="1339458"/>
            <a:ext cx="3518048" cy="939768"/>
          </a:xfrm>
          <a:prstGeom prst="cloudCallout">
            <a:avLst>
              <a:gd name="adj1" fmla="val -6585"/>
              <a:gd name="adj2" fmla="val 752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ロータリークラブにはいりませんか？</a:t>
            </a: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53133052-F89A-4876-AD75-CB77F5032486}"/>
              </a:ext>
            </a:extLst>
          </p:cNvPr>
          <p:cNvSpPr/>
          <p:nvPr/>
        </p:nvSpPr>
        <p:spPr>
          <a:xfrm>
            <a:off x="83311" y="3061702"/>
            <a:ext cx="2835747" cy="1246095"/>
          </a:xfrm>
          <a:prstGeom prst="cloudCallout">
            <a:avLst>
              <a:gd name="adj1" fmla="val 40034"/>
              <a:gd name="adj2" fmla="val -750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でも、私引退して、無職だから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3532D-4F03-449E-B889-EE790F79D813}"/>
              </a:ext>
            </a:extLst>
          </p:cNvPr>
          <p:cNvSpPr txBox="1"/>
          <p:nvPr/>
        </p:nvSpPr>
        <p:spPr>
          <a:xfrm>
            <a:off x="3413210" y="842600"/>
            <a:ext cx="70148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国際ロータリー（</a:t>
            </a:r>
            <a:r>
              <a:rPr lang="en-US" altLang="ja-JP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RI</a:t>
            </a:r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sz="4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引退者や仕事に従事していない主婦などを入れて</a:t>
            </a:r>
            <a:r>
              <a:rPr lang="ja-JP" altLang="en-US" sz="4000" b="1" u="sng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会員増強</a:t>
            </a:r>
            <a:r>
              <a:rPr lang="ja-JP" altLang="en-US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したいのでロータリー樹の根幹は職業奉仕の理念であるという考えを取り下げたい</a:t>
            </a:r>
            <a:endParaRPr lang="en-US" altLang="ja-JP" sz="4000" b="1" dirty="0">
              <a:solidFill>
                <a:srgbClr val="C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lang="ja-JP" altLang="en-US" dirty="0"/>
          </a:p>
        </p:txBody>
      </p:sp>
      <p:pic>
        <p:nvPicPr>
          <p:cNvPr id="1026" name="Picture 2" descr="Proud to be a Rotarian | Rotary Club of Sun Lakes">
            <a:extLst>
              <a:ext uri="{FF2B5EF4-FFF2-40B4-BE49-F238E27FC236}">
                <a16:creationId xmlns:a16="http://schemas.microsoft.com/office/drawing/2014/main" id="{B1AB4F4F-4C2A-491F-8E33-CBB7C08F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49821"/>
            <a:ext cx="2360167" cy="219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F3A27B-55D2-4045-B279-C4022A4B4983}"/>
              </a:ext>
            </a:extLst>
          </p:cNvPr>
          <p:cNvSpPr txBox="1"/>
          <p:nvPr/>
        </p:nvSpPr>
        <p:spPr>
          <a:xfrm>
            <a:off x="93763" y="0"/>
            <a:ext cx="9650380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267" b="1" kern="100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RI</a:t>
            </a:r>
            <a:r>
              <a:rPr lang="ja-JP" altLang="ja-JP" sz="4267" b="1" kern="100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が職奉仕</a:t>
            </a:r>
            <a:r>
              <a:rPr lang="ja-JP" altLang="en-US" sz="4267" b="1" kern="100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の理念</a:t>
            </a:r>
            <a:r>
              <a:rPr lang="ja-JP" altLang="ja-JP" sz="4267" b="1" kern="100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と重視しな</a:t>
            </a:r>
            <a:r>
              <a:rPr lang="ja-JP" altLang="en-US" sz="4267" b="1" kern="100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くなった理由の一つ</a:t>
            </a:r>
            <a:endParaRPr lang="ja-JP" altLang="en-US" sz="4267" dirty="0">
              <a:solidFill>
                <a:srgbClr val="0000FF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1ED043-8D1C-4263-BA3B-3A375B6ADC92}"/>
              </a:ext>
            </a:extLst>
          </p:cNvPr>
          <p:cNvSpPr txBox="1"/>
          <p:nvPr/>
        </p:nvSpPr>
        <p:spPr>
          <a:xfrm>
            <a:off x="2334640" y="4698952"/>
            <a:ext cx="89689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0000FF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日本のロータリクラブ</a:t>
            </a:r>
            <a:endParaRPr lang="en-US" altLang="ja-JP" sz="4000" b="1" dirty="0">
              <a:solidFill>
                <a:srgbClr val="0000FF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ロータリアンであることに誇りを持つため</a:t>
            </a:r>
            <a:r>
              <a:rPr lang="ja-JP" altLang="en-US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職業奉仕の</a:t>
            </a:r>
            <a:r>
              <a:rPr lang="ja-JP" altLang="en-US" sz="4000" b="1" u="sng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理念</a:t>
            </a:r>
            <a:r>
              <a:rPr lang="ja-JP" altLang="en-US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を大事に</a:t>
            </a:r>
            <a:r>
              <a:rPr lang="ja-JP" altLang="en-US" sz="4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したい</a:t>
            </a:r>
          </a:p>
        </p:txBody>
      </p:sp>
    </p:spTree>
    <p:extLst>
      <p:ext uri="{BB962C8B-B14F-4D97-AF65-F5344CB8AC3E}">
        <p14:creationId xmlns:p14="http://schemas.microsoft.com/office/powerpoint/2010/main" val="5151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47"/>
    </mc:Choice>
    <mc:Fallback xmlns="">
      <p:transition spd="slow" advTm="9594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CF389A-A67F-BE4C-B7C8-C290A020D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17991"/>
            <a:ext cx="9747115" cy="3417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2016</a:t>
            </a:r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　標準ロータリークラブ</a:t>
            </a:r>
            <a:r>
              <a:rPr lang="ja-JP" altLang="ja-JP" sz="20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定款　第６条　五大奉仕部門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0" indent="0">
              <a:buNone/>
            </a:pPr>
            <a:r>
              <a:rPr lang="en-US" altLang="ja-JP" sz="47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…</a:t>
            </a:r>
            <a:r>
              <a:rPr lang="ja-JP" altLang="ja-JP" sz="47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自己の職業上の手腕を社会の問題やニーズに役立てるために、クラブが開発したプロジェクトに応えること</a:t>
            </a:r>
            <a:r>
              <a:rPr lang="ja-JP" altLang="ja-JP" sz="44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が含まれる</a:t>
            </a:r>
            <a:r>
              <a:rPr lang="ja-JP" altLang="ja-JP" sz="4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。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C46FEDC-3DA9-F448-BAFC-A85825BA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7D89D-B0EC-4A55-ADA2-A3D59CDCB9B9}" type="slidenum">
              <a:rPr lang="en-US" altLang="ja-JP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</a:rPr>
              <a:pPr>
                <a:defRPr/>
              </a:pPr>
              <a:t>4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D2E3F373-08E1-4073-B0BA-09E29A71F95D}"/>
              </a:ext>
            </a:extLst>
          </p:cNvPr>
          <p:cNvSpPr/>
          <p:nvPr/>
        </p:nvSpPr>
        <p:spPr>
          <a:xfrm>
            <a:off x="5307465" y="3801781"/>
            <a:ext cx="429208" cy="421381"/>
          </a:xfrm>
          <a:prstGeom prst="downArrow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DB2B90-4771-4724-A1A8-DC945E2A0BBE}"/>
              </a:ext>
            </a:extLst>
          </p:cNvPr>
          <p:cNvSpPr txBox="1"/>
          <p:nvPr/>
        </p:nvSpPr>
        <p:spPr>
          <a:xfrm>
            <a:off x="-1030701" y="4172256"/>
            <a:ext cx="7570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3200" b="1" kern="100" dirty="0">
                <a:solidFill>
                  <a:srgbClr val="0000FF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理念</a:t>
            </a:r>
            <a:r>
              <a:rPr lang="ja-JP" altLang="ja-JP" sz="32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の職業奉仕と</a:t>
            </a:r>
            <a:r>
              <a:rPr lang="ja-JP" altLang="en-US" sz="32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並行して</a:t>
            </a:r>
            <a:endParaRPr lang="en-US" altLang="ja-JP" sz="32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3200" b="1" kern="100" dirty="0">
                <a:solidFill>
                  <a:srgbClr val="0000FF"/>
                </a:solidFill>
                <a:ea typeface="ＭＳ 明朝" panose="02020609040205080304" pitchFamily="17" charset="-128"/>
                <a:cs typeface="Times New Roman" panose="02020603050405020304" pitchFamily="18" charset="0"/>
              </a:rPr>
              <a:t>実践</a:t>
            </a:r>
            <a:r>
              <a:rPr lang="ja-JP" altLang="ja-JP" sz="32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の職業奉仕</a:t>
            </a:r>
            <a:r>
              <a:rPr lang="ja-JP" altLang="en-US" sz="32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が</a:t>
            </a:r>
            <a:r>
              <a:rPr lang="ja-JP" altLang="en-US" sz="3200" b="1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推奨</a:t>
            </a:r>
            <a:endParaRPr lang="ja-JP" altLang="en-US" sz="3200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1BBE501-36F0-4D3D-DF5F-C9ED6503BA07}"/>
              </a:ext>
            </a:extLst>
          </p:cNvPr>
          <p:cNvGrpSpPr/>
          <p:nvPr/>
        </p:nvGrpSpPr>
        <p:grpSpPr>
          <a:xfrm>
            <a:off x="642200" y="4340838"/>
            <a:ext cx="8748968" cy="2387294"/>
            <a:chOff x="3288123" y="4455403"/>
            <a:chExt cx="8748968" cy="238729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FBB4E7E-070A-D47B-9162-52387B351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48785" y="4455403"/>
              <a:ext cx="3688306" cy="2387294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1B4A8B3-AD42-BF47-E5A5-4022C6D341C6}"/>
                </a:ext>
              </a:extLst>
            </p:cNvPr>
            <p:cNvSpPr txBox="1"/>
            <p:nvPr/>
          </p:nvSpPr>
          <p:spPr>
            <a:xfrm>
              <a:off x="3288123" y="5482365"/>
              <a:ext cx="518160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例</a:t>
              </a:r>
              <a:endPara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ロータリーの友</a:t>
              </a:r>
              <a: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2020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年</a:t>
              </a:r>
              <a: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10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月号</a:t>
              </a:r>
              <a: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18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頁</a:t>
              </a:r>
              <a:endPara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  <a:p>
              <a:r>
                <a:rPr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大工の会員が中心となって被災地に仮説住宅を建てた（メキシコ）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91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88"/>
    </mc:Choice>
    <mc:Fallback xmlns="">
      <p:transition spd="slow" advTm="4818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CAE849-56FC-60D3-DAD1-8B6E85211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85" y="5255098"/>
            <a:ext cx="9095362" cy="1602902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日本人のロータリアンの誇りを大事にしつつ、</a:t>
            </a:r>
            <a:br>
              <a:rPr lang="en-US" altLang="ja-JP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en-US" altLang="ja-JP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RI</a:t>
            </a:r>
            <a:r>
              <a:rPr lang="ja-JP" altLang="en-US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の変化に協調するためには公共イメージ向上のために職業奉仕を使ってはどうか？</a:t>
            </a:r>
            <a:endParaRPr kumimoji="1" lang="ja-JP" altLang="en-US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7736338-72F2-6106-9415-B1D82F27D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41" y="612843"/>
            <a:ext cx="8103139" cy="467269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5A2A84-3574-061D-8015-E1EDF3534433}"/>
              </a:ext>
            </a:extLst>
          </p:cNvPr>
          <p:cNvSpPr txBox="1"/>
          <p:nvPr/>
        </p:nvSpPr>
        <p:spPr>
          <a:xfrm>
            <a:off x="-1" y="1"/>
            <a:ext cx="9484469" cy="58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RI</a:t>
            </a:r>
            <a:r>
              <a:rPr kumimoji="1" lang="ja-JP" altLang="en-US" sz="3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：職業奉仕委員会も会員増強につながる実践を</a:t>
            </a:r>
          </a:p>
        </p:txBody>
      </p:sp>
    </p:spTree>
    <p:extLst>
      <p:ext uri="{BB962C8B-B14F-4D97-AF65-F5344CB8AC3E}">
        <p14:creationId xmlns:p14="http://schemas.microsoft.com/office/powerpoint/2010/main" val="361603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6E9AD4-1767-4C20-90D8-9C917402FA17}"/>
              </a:ext>
            </a:extLst>
          </p:cNvPr>
          <p:cNvSpPr txBox="1"/>
          <p:nvPr/>
        </p:nvSpPr>
        <p:spPr>
          <a:xfrm>
            <a:off x="0" y="9291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一度にいろいろな病気の予防法が聞ける出前授業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D09AE9-071D-4EFD-8D18-AA40379F515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8363" y="875489"/>
            <a:ext cx="4445237" cy="5787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 descr="テキスト, 新聞 が含まれている画像&#10;&#10;自動的に生成された説明">
            <a:extLst>
              <a:ext uri="{FF2B5EF4-FFF2-40B4-BE49-F238E27FC236}">
                <a16:creationId xmlns:a16="http://schemas.microsoft.com/office/drawing/2014/main" id="{9050E1EF-769B-4060-B2B2-CCB30FE1B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183" y="749028"/>
            <a:ext cx="4869532" cy="59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12C246C-E675-4E83-B849-7EB17F99FB76}"/>
              </a:ext>
            </a:extLst>
          </p:cNvPr>
          <p:cNvGrpSpPr/>
          <p:nvPr/>
        </p:nvGrpSpPr>
        <p:grpSpPr>
          <a:xfrm>
            <a:off x="1207935" y="911112"/>
            <a:ext cx="4664627" cy="3004330"/>
            <a:chOff x="294827" y="778712"/>
            <a:chExt cx="4664627" cy="3004330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A92A210-3A14-4AD6-9AB7-C76EF9F99E88}"/>
                </a:ext>
              </a:extLst>
            </p:cNvPr>
            <p:cNvSpPr txBox="1"/>
            <p:nvPr/>
          </p:nvSpPr>
          <p:spPr>
            <a:xfrm>
              <a:off x="295694" y="3136711"/>
              <a:ext cx="46637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9</a:t>
              </a:r>
              <a:r>
                <a: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月</a:t>
              </a:r>
              <a:r>
                <a:rPr lang="en-US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24</a:t>
              </a:r>
              <a:r>
                <a: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日　コロナ禍の影響のため密を避け、参加者</a:t>
              </a:r>
              <a:r>
                <a:rPr lang="en-US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74</a:t>
              </a:r>
              <a:r>
                <a:rPr lang="ja-JP" altLang="ja-JP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名にしぼり開催。</a:t>
              </a:r>
              <a:endParaRPr lang="ja-JP" altLang="ja-JP" sz="1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3921DBB6-B203-4E71-9A01-C3E7A1273E1C}"/>
                </a:ext>
              </a:extLst>
            </p:cNvPr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4827" y="778712"/>
              <a:ext cx="4640216" cy="234914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924254F0-1408-4D64-892C-3E5449FC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44" y="0"/>
            <a:ext cx="5244446" cy="127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ja-JP" altLang="en-US" sz="24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出前授業に先立ち、</a:t>
            </a:r>
            <a:endParaRPr lang="en-US" altLang="ja-JP" sz="2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400" b="1" kern="100" dirty="0">
                <a:solidFill>
                  <a:srgbClr val="C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ロータリークラブの奉仕活動を説明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04DDFE3-3897-49A0-B56A-6A4E37DE1405}"/>
              </a:ext>
            </a:extLst>
          </p:cNvPr>
          <p:cNvGrpSpPr/>
          <p:nvPr/>
        </p:nvGrpSpPr>
        <p:grpSpPr>
          <a:xfrm>
            <a:off x="6452381" y="5249356"/>
            <a:ext cx="3704253" cy="1428121"/>
            <a:chOff x="7452065" y="4936640"/>
            <a:chExt cx="3704253" cy="142812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93076A1-163E-4E54-84AB-AC286879238C}"/>
                </a:ext>
              </a:extLst>
            </p:cNvPr>
            <p:cNvSpPr txBox="1"/>
            <p:nvPr/>
          </p:nvSpPr>
          <p:spPr>
            <a:xfrm>
              <a:off x="8422448" y="5320142"/>
              <a:ext cx="2733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高齢者の歯のトリセツ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（金森会長）</a:t>
              </a:r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03C2B67-8C79-4E0C-804F-DCD5BFD08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2065" y="4936640"/>
              <a:ext cx="961054" cy="1428121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E4357A9-4266-44F9-8C2F-11BAFE16F469}"/>
              </a:ext>
            </a:extLst>
          </p:cNvPr>
          <p:cNvGrpSpPr/>
          <p:nvPr/>
        </p:nvGrpSpPr>
        <p:grpSpPr>
          <a:xfrm>
            <a:off x="6452381" y="3647234"/>
            <a:ext cx="3872013" cy="1428121"/>
            <a:chOff x="7461492" y="3427654"/>
            <a:chExt cx="3872013" cy="142812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B1D2F37-CCC1-4F42-B346-374FBCBC2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1492" y="3427654"/>
              <a:ext cx="923730" cy="1428121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573EB63-5B6D-4E09-9CF5-8C108EF977FC}"/>
                </a:ext>
              </a:extLst>
            </p:cNvPr>
            <p:cNvSpPr txBox="1"/>
            <p:nvPr/>
          </p:nvSpPr>
          <p:spPr>
            <a:xfrm>
              <a:off x="8397472" y="3686337"/>
              <a:ext cx="29360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耳の構造と難聴</a:t>
              </a:r>
              <a:b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</a:b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（耳鼻咽喉科医栗山会員</a:t>
              </a:r>
              <a:b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</a:b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　超我奉仕賞受賞）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D7A21FA-8CF9-4E1D-B454-C01976F99B76}"/>
              </a:ext>
            </a:extLst>
          </p:cNvPr>
          <p:cNvGrpSpPr/>
          <p:nvPr/>
        </p:nvGrpSpPr>
        <p:grpSpPr>
          <a:xfrm>
            <a:off x="6452381" y="2007572"/>
            <a:ext cx="4137656" cy="1411903"/>
            <a:chOff x="7461492" y="1846991"/>
            <a:chExt cx="4137656" cy="141190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DA2C865-9D25-4455-9C8D-95DB961AB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1492" y="1846991"/>
              <a:ext cx="970383" cy="1411903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11D0A32-E8F3-4364-AD2A-A9B9D3870FF4}"/>
                </a:ext>
              </a:extLst>
            </p:cNvPr>
            <p:cNvSpPr txBox="1"/>
            <p:nvPr/>
          </p:nvSpPr>
          <p:spPr>
            <a:xfrm>
              <a:off x="8431875" y="2098429"/>
              <a:ext cx="31672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1</a:t>
              </a:r>
              <a:r>
                <a:rPr kumimoji="1" lang="ja-JP" altLang="en-US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日半分のアボカドと筋トレでひざの痛みはラクになる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（整形外科医戸田会員）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0CE63D9-2689-46AD-8747-5312B0EF6DB4}"/>
              </a:ext>
            </a:extLst>
          </p:cNvPr>
          <p:cNvGrpSpPr/>
          <p:nvPr/>
        </p:nvGrpSpPr>
        <p:grpSpPr>
          <a:xfrm>
            <a:off x="6452381" y="336230"/>
            <a:ext cx="4303159" cy="1428121"/>
            <a:chOff x="7461493" y="281443"/>
            <a:chExt cx="4303159" cy="142812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3DDCC01-6066-45E8-99F8-6AF76B9F3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61493" y="281443"/>
              <a:ext cx="961054" cy="1428121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EB02729-4EDB-4540-87E8-123925334A54}"/>
                </a:ext>
              </a:extLst>
            </p:cNvPr>
            <p:cNvSpPr txBox="1"/>
            <p:nvPr/>
          </p:nvSpPr>
          <p:spPr>
            <a:xfrm>
              <a:off x="8416326" y="690219"/>
              <a:ext cx="3348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国際ロータリーとは</a:t>
              </a:r>
              <a:b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</a:b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（耳鼻咽喉科医　高島</a:t>
              </a:r>
              <a:r>
                <a:rPr kumimoji="1" lang="en-US" altLang="ja-JP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PDG</a:t>
              </a:r>
              <a:r>
                <a:rPr kumimoji="1" lang="ja-JP" altLang="en-US" dirty="0">
                  <a:latin typeface="ＭＳ 明朝" panose="02020609040205080304" pitchFamily="17" charset="-128"/>
                  <a:ea typeface="ＭＳ 明朝" panose="02020609040205080304" pitchFamily="17" charset="-128"/>
                </a:rPr>
                <a:t>）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3624BC6-7D0A-43AB-8049-A580481B5A87}"/>
              </a:ext>
            </a:extLst>
          </p:cNvPr>
          <p:cNvGrpSpPr/>
          <p:nvPr/>
        </p:nvGrpSpPr>
        <p:grpSpPr>
          <a:xfrm>
            <a:off x="1195952" y="3915442"/>
            <a:ext cx="4795936" cy="2668771"/>
            <a:chOff x="345176" y="4041009"/>
            <a:chExt cx="4795936" cy="266877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1D7AB59-0720-4DF7-BC56-A4230EA0B1E6}"/>
                </a:ext>
              </a:extLst>
            </p:cNvPr>
            <p:cNvPicPr/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4411" y="4041009"/>
              <a:ext cx="4758613" cy="17354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FB6F9E8-2BA5-407F-8D3A-BD1EFCDBDB2F}"/>
                </a:ext>
              </a:extLst>
            </p:cNvPr>
            <p:cNvSpPr txBox="1"/>
            <p:nvPr/>
          </p:nvSpPr>
          <p:spPr>
            <a:xfrm>
              <a:off x="345176" y="5786450"/>
              <a:ext cx="479593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kern="100" dirty="0"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総合討論では一般参加者から多数の質問があり、時間内に収らず、</a:t>
              </a:r>
              <a:r>
                <a:rPr lang="ja-JP" altLang="en-US" b="1" kern="100" dirty="0">
                  <a:solidFill>
                    <a:srgbClr val="08721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講演後にも各講師に対する質問者が列をなした</a:t>
              </a:r>
              <a:endParaRPr lang="ja-JP" altLang="ja-JP" b="1" kern="100" dirty="0">
                <a:solidFill>
                  <a:srgbClr val="08721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99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1EED31-227A-3518-B4B7-4283BDD02902}"/>
              </a:ext>
            </a:extLst>
          </p:cNvPr>
          <p:cNvSpPr txBox="1"/>
          <p:nvPr/>
        </p:nvSpPr>
        <p:spPr>
          <a:xfrm>
            <a:off x="111967" y="326570"/>
            <a:ext cx="37110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しかし、単一のクラブでは、レパートリーに限りがあります。</a:t>
            </a:r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そこで</a:t>
            </a:r>
            <a:r>
              <a:rPr kumimoji="1"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地区職業奉仕委員会に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大阪東南</a:t>
            </a:r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RC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を紹介してもらい、健康についての出前授業を共催することとしました。</a:t>
            </a:r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認知症と腰痛の</a:t>
            </a:r>
            <a:endParaRPr kumimoji="1"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予防法に関する出前授業</a:t>
            </a:r>
          </a:p>
        </p:txBody>
      </p:sp>
      <p:pic>
        <p:nvPicPr>
          <p:cNvPr id="8" name="図 7" descr="新聞の記事&#10;&#10;自動的に生成された説明">
            <a:extLst>
              <a:ext uri="{FF2B5EF4-FFF2-40B4-BE49-F238E27FC236}">
                <a16:creationId xmlns:a16="http://schemas.microsoft.com/office/drawing/2014/main" id="{D21138BD-CA8B-20BF-DD17-ED66E196F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75174" y="599364"/>
            <a:ext cx="6454877" cy="55581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8A2DCA-BF17-75D2-746E-44D35D3918CA}"/>
              </a:ext>
            </a:extLst>
          </p:cNvPr>
          <p:cNvSpPr txBox="1"/>
          <p:nvPr/>
        </p:nvSpPr>
        <p:spPr>
          <a:xfrm>
            <a:off x="541175" y="6186197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令和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11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日朝日新聞夕刊</a:t>
            </a:r>
          </a:p>
        </p:txBody>
      </p:sp>
    </p:spTree>
    <p:extLst>
      <p:ext uri="{BB962C8B-B14F-4D97-AF65-F5344CB8AC3E}">
        <p14:creationId xmlns:p14="http://schemas.microsoft.com/office/powerpoint/2010/main" val="273437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9B45EB-38A3-F183-FCF4-009EA27B35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55" y="2202024"/>
            <a:ext cx="7620000" cy="363297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120C995-A9CC-97C4-E199-6F2DCF79B97A}"/>
              </a:ext>
            </a:extLst>
          </p:cNvPr>
          <p:cNvSpPr txBox="1"/>
          <p:nvPr/>
        </p:nvSpPr>
        <p:spPr>
          <a:xfrm>
            <a:off x="0" y="363894"/>
            <a:ext cx="9480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令和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28</a:t>
            </a:r>
            <a:r>
              <a:rPr kumimoji="1" lang="ja-JP" altLang="en-US" sz="3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　地区職業奉仕委員会が後援し、二つのロータリークラブによる高齢者向けの医療出前授業を開催</a:t>
            </a:r>
          </a:p>
        </p:txBody>
      </p:sp>
    </p:spTree>
    <p:extLst>
      <p:ext uri="{BB962C8B-B14F-4D97-AF65-F5344CB8AC3E}">
        <p14:creationId xmlns:p14="http://schemas.microsoft.com/office/powerpoint/2010/main" val="1079723024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860</TotalTime>
  <Words>716</Words>
  <Application>Microsoft Office PowerPoint</Application>
  <PresentationFormat>ワイド画面</PresentationFormat>
  <Paragraphs>67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明朝</vt:lpstr>
      <vt:lpstr>Arial</vt:lpstr>
      <vt:lpstr>Calibri</vt:lpstr>
      <vt:lpstr>Century</vt:lpstr>
      <vt:lpstr>Trebuchet MS</vt:lpstr>
      <vt:lpstr>Wingdings 3</vt:lpstr>
      <vt:lpstr>ファセット</vt:lpstr>
      <vt:lpstr>合同出前授業（医療系シンポジウム）の紹介</vt:lpstr>
      <vt:lpstr>PowerPoint プレゼンテーション</vt:lpstr>
      <vt:lpstr>PowerPoint プレゼンテーション</vt:lpstr>
      <vt:lpstr>PowerPoint プレゼンテーション</vt:lpstr>
      <vt:lpstr>日本人のロータリアンの誇りを大事にしつつ、 RIの変化に協調するためには公共イメージ向上のために職業奉仕を使ってはどうか？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toda</dc:creator>
  <cp:lastModifiedBy>岡松 展明</cp:lastModifiedBy>
  <cp:revision>119</cp:revision>
  <cp:lastPrinted>2022-03-26T07:50:14Z</cp:lastPrinted>
  <dcterms:created xsi:type="dcterms:W3CDTF">2019-02-10T23:15:00Z</dcterms:created>
  <dcterms:modified xsi:type="dcterms:W3CDTF">2023-08-09T05:10:04Z</dcterms:modified>
</cp:coreProperties>
</file>