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notesMasterIdLst>
    <p:notesMasterId r:id="rId14"/>
  </p:notesMasterIdLst>
  <p:sldIdLst>
    <p:sldId id="261" r:id="rId2"/>
    <p:sldId id="306" r:id="rId3"/>
    <p:sldId id="259" r:id="rId4"/>
    <p:sldId id="262" r:id="rId5"/>
    <p:sldId id="260" r:id="rId6"/>
    <p:sldId id="298" r:id="rId7"/>
    <p:sldId id="308" r:id="rId8"/>
    <p:sldId id="309" r:id="rId9"/>
    <p:sldId id="267" r:id="rId10"/>
    <p:sldId id="292" r:id="rId11"/>
    <p:sldId id="300" r:id="rId12"/>
    <p:sldId id="307" r:id="rId13"/>
  </p:sldIdLst>
  <p:sldSz cx="12192000" cy="6858000"/>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637" autoAdjust="0"/>
    <p:restoredTop sz="94660"/>
  </p:normalViewPr>
  <p:slideViewPr>
    <p:cSldViewPr snapToGrid="0">
      <p:cViewPr varScale="1">
        <p:scale>
          <a:sx n="107" d="100"/>
          <a:sy n="107" d="100"/>
        </p:scale>
        <p:origin x="42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3078427" cy="513508"/>
          </a:xfrm>
          <a:prstGeom prst="rect">
            <a:avLst/>
          </a:prstGeom>
        </p:spPr>
        <p:txBody>
          <a:bodyPr vert="horz" lIns="94796" tIns="47398" rIns="94796" bIns="47398"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3994" y="0"/>
            <a:ext cx="3078427" cy="513508"/>
          </a:xfrm>
          <a:prstGeom prst="rect">
            <a:avLst/>
          </a:prstGeom>
        </p:spPr>
        <p:txBody>
          <a:bodyPr vert="horz" lIns="94796" tIns="47398" rIns="94796" bIns="47398" rtlCol="0"/>
          <a:lstStyle>
            <a:lvl1pPr algn="r">
              <a:defRPr sz="1200"/>
            </a:lvl1pPr>
          </a:lstStyle>
          <a:p>
            <a:fld id="{EE336655-6C33-4710-900C-49DB95F7AD3E}" type="datetimeFigureOut">
              <a:rPr kumimoji="1" lang="ja-JP" altLang="en-US" smtClean="0"/>
              <a:t>2024/11/21</a:t>
            </a:fld>
            <a:endParaRPr kumimoji="1" lang="ja-JP" altLang="en-US"/>
          </a:p>
        </p:txBody>
      </p:sp>
      <p:sp>
        <p:nvSpPr>
          <p:cNvPr id="4" name="スライド イメージ プレースホルダー 3"/>
          <p:cNvSpPr>
            <a:spLocks noGrp="1" noRot="1" noChangeAspect="1"/>
          </p:cNvSpPr>
          <p:nvPr>
            <p:ph type="sldImg" idx="2"/>
          </p:nvPr>
        </p:nvSpPr>
        <p:spPr>
          <a:xfrm>
            <a:off x="481013" y="1279525"/>
            <a:ext cx="6142037" cy="3454400"/>
          </a:xfrm>
          <a:prstGeom prst="rect">
            <a:avLst/>
          </a:prstGeom>
          <a:noFill/>
          <a:ln w="12700">
            <a:solidFill>
              <a:prstClr val="black"/>
            </a:solidFill>
          </a:ln>
        </p:spPr>
        <p:txBody>
          <a:bodyPr vert="horz" lIns="94796" tIns="47398" rIns="94796" bIns="47398" rtlCol="0" anchor="ctr"/>
          <a:lstStyle/>
          <a:p>
            <a:endParaRPr lang="ja-JP" altLang="en-US"/>
          </a:p>
        </p:txBody>
      </p:sp>
      <p:sp>
        <p:nvSpPr>
          <p:cNvPr id="5" name="ノート プレースホルダー 4"/>
          <p:cNvSpPr>
            <a:spLocks noGrp="1"/>
          </p:cNvSpPr>
          <p:nvPr>
            <p:ph type="body" sz="quarter" idx="3"/>
          </p:nvPr>
        </p:nvSpPr>
        <p:spPr>
          <a:xfrm>
            <a:off x="710407" y="4925409"/>
            <a:ext cx="5683250" cy="4029879"/>
          </a:xfrm>
          <a:prstGeom prst="rect">
            <a:avLst/>
          </a:prstGeom>
        </p:spPr>
        <p:txBody>
          <a:bodyPr vert="horz" lIns="94796" tIns="47398" rIns="94796" bIns="4739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721109"/>
            <a:ext cx="3078427" cy="513507"/>
          </a:xfrm>
          <a:prstGeom prst="rect">
            <a:avLst/>
          </a:prstGeom>
        </p:spPr>
        <p:txBody>
          <a:bodyPr vert="horz" lIns="94796" tIns="47398" rIns="94796" bIns="4739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3994" y="9721109"/>
            <a:ext cx="3078427" cy="513507"/>
          </a:xfrm>
          <a:prstGeom prst="rect">
            <a:avLst/>
          </a:prstGeom>
        </p:spPr>
        <p:txBody>
          <a:bodyPr vert="horz" lIns="94796" tIns="47398" rIns="94796" bIns="47398" rtlCol="0" anchor="b"/>
          <a:lstStyle>
            <a:lvl1pPr algn="r">
              <a:defRPr sz="1200"/>
            </a:lvl1pPr>
          </a:lstStyle>
          <a:p>
            <a:fld id="{1D54D4A4-02D7-45DE-9AE4-E704B0AF125D}" type="slidenum">
              <a:rPr kumimoji="1" lang="ja-JP" altLang="en-US" smtClean="0"/>
              <a:t>‹#›</a:t>
            </a:fld>
            <a:endParaRPr kumimoji="1" lang="ja-JP" altLang="en-US"/>
          </a:p>
        </p:txBody>
      </p:sp>
    </p:spTree>
    <p:extLst>
      <p:ext uri="{BB962C8B-B14F-4D97-AF65-F5344CB8AC3E}">
        <p14:creationId xmlns:p14="http://schemas.microsoft.com/office/powerpoint/2010/main" val="33238913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783B041-4B57-4A4D-8F04-44D041786158}" type="datetimeFigureOut">
              <a:rPr kumimoji="1" lang="ja-JP" altLang="en-US" smtClean="0"/>
              <a:t>2024/11/21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0AF45-0971-4E30-9AEE-75F190907AE6}" type="slidenum">
              <a:rPr kumimoji="1" lang="ja-JP" altLang="en-US" smtClean="0"/>
              <a:t>‹#›</a:t>
            </a:fld>
            <a:endParaRPr kumimoji="1" lang="ja-JP" altLang="en-US"/>
          </a:p>
        </p:txBody>
      </p:sp>
    </p:spTree>
    <p:extLst>
      <p:ext uri="{BB962C8B-B14F-4D97-AF65-F5344CB8AC3E}">
        <p14:creationId xmlns:p14="http://schemas.microsoft.com/office/powerpoint/2010/main" val="2353732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783B041-4B57-4A4D-8F04-44D041786158}" type="datetimeFigureOut">
              <a:rPr kumimoji="1" lang="ja-JP" altLang="en-US" smtClean="0"/>
              <a:t>2024/11/21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0AF45-0971-4E30-9AEE-75F190907AE6}" type="slidenum">
              <a:rPr kumimoji="1" lang="ja-JP" altLang="en-US" smtClean="0"/>
              <a:t>‹#›</a:t>
            </a:fld>
            <a:endParaRPr kumimoji="1" lang="ja-JP" altLang="en-US"/>
          </a:p>
        </p:txBody>
      </p:sp>
    </p:spTree>
    <p:extLst>
      <p:ext uri="{BB962C8B-B14F-4D97-AF65-F5344CB8AC3E}">
        <p14:creationId xmlns:p14="http://schemas.microsoft.com/office/powerpoint/2010/main" val="1323260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B783B041-4B57-4A4D-8F04-44D041786158}" type="datetimeFigureOut">
              <a:rPr kumimoji="1" lang="ja-JP" altLang="en-US" smtClean="0"/>
              <a:t>2024/11/21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0AF45-0971-4E30-9AEE-75F190907AE6}" type="slidenum">
              <a:rPr kumimoji="1" lang="ja-JP" altLang="en-US" smtClean="0"/>
              <a:t>‹#›</a:t>
            </a:fld>
            <a:endParaRPr kumimoji="1" lang="ja-JP" altLang="en-US"/>
          </a:p>
        </p:txBody>
      </p:sp>
    </p:spTree>
    <p:extLst>
      <p:ext uri="{BB962C8B-B14F-4D97-AF65-F5344CB8AC3E}">
        <p14:creationId xmlns:p14="http://schemas.microsoft.com/office/powerpoint/2010/main" val="2059165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783B041-4B57-4A4D-8F04-44D041786158}" type="datetimeFigureOut">
              <a:rPr kumimoji="1" lang="ja-JP" altLang="en-US" smtClean="0"/>
              <a:t>2024/11/21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0AF45-0971-4E30-9AEE-75F190907AE6}" type="slidenum">
              <a:rPr kumimoji="1" lang="ja-JP" altLang="en-US" smtClean="0"/>
              <a:t>‹#›</a:t>
            </a:fld>
            <a:endParaRPr kumimoji="1" lang="ja-JP" altLang="en-US"/>
          </a:p>
        </p:txBody>
      </p:sp>
    </p:spTree>
    <p:extLst>
      <p:ext uri="{BB962C8B-B14F-4D97-AF65-F5344CB8AC3E}">
        <p14:creationId xmlns:p14="http://schemas.microsoft.com/office/powerpoint/2010/main" val="4063779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783B041-4B57-4A4D-8F04-44D041786158}" type="datetimeFigureOut">
              <a:rPr kumimoji="1" lang="ja-JP" altLang="en-US" smtClean="0"/>
              <a:t>2024/11/21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0AF45-0971-4E30-9AEE-75F190907AE6}" type="slidenum">
              <a:rPr kumimoji="1" lang="ja-JP" altLang="en-US" smtClean="0"/>
              <a:t>‹#›</a:t>
            </a:fld>
            <a:endParaRPr kumimoji="1" lang="ja-JP" altLang="en-US"/>
          </a:p>
        </p:txBody>
      </p:sp>
    </p:spTree>
    <p:extLst>
      <p:ext uri="{BB962C8B-B14F-4D97-AF65-F5344CB8AC3E}">
        <p14:creationId xmlns:p14="http://schemas.microsoft.com/office/powerpoint/2010/main" val="1364471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783B041-4B57-4A4D-8F04-44D041786158}" type="datetimeFigureOut">
              <a:rPr kumimoji="1" lang="ja-JP" altLang="en-US" smtClean="0"/>
              <a:t>2024/11/21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0AF45-0971-4E30-9AEE-75F190907AE6}" type="slidenum">
              <a:rPr kumimoji="1" lang="ja-JP" altLang="en-US" smtClean="0"/>
              <a:t>‹#›</a:t>
            </a:fld>
            <a:endParaRPr kumimoji="1" lang="ja-JP" altLang="en-US"/>
          </a:p>
        </p:txBody>
      </p:sp>
    </p:spTree>
    <p:extLst>
      <p:ext uri="{BB962C8B-B14F-4D97-AF65-F5344CB8AC3E}">
        <p14:creationId xmlns:p14="http://schemas.microsoft.com/office/powerpoint/2010/main" val="4158800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45127" y="2507550"/>
            <a:ext cx="515620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7550"/>
            <a:ext cx="51816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B783B041-4B57-4A4D-8F04-44D041786158}" type="datetimeFigureOut">
              <a:rPr kumimoji="1" lang="ja-JP" altLang="en-US" smtClean="0"/>
              <a:t>2024/11/21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F60AF45-0971-4E30-9AEE-75F190907AE6}"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2950059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783B041-4B57-4A4D-8F04-44D041786158}" type="datetimeFigureOut">
              <a:rPr kumimoji="1" lang="ja-JP" altLang="en-US" smtClean="0"/>
              <a:t>2024/11/21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F60AF45-0971-4E30-9AEE-75F190907AE6}"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908753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83B041-4B57-4A4D-8F04-44D041786158}" type="datetimeFigureOut">
              <a:rPr kumimoji="1" lang="ja-JP" altLang="en-US" smtClean="0"/>
              <a:t>2024/11/21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F60AF45-0971-4E30-9AEE-75F190907AE6}" type="slidenum">
              <a:rPr kumimoji="1" lang="ja-JP" altLang="en-US" smtClean="0"/>
              <a:t>‹#›</a:t>
            </a:fld>
            <a:endParaRPr kumimoji="1" lang="ja-JP" altLang="en-US"/>
          </a:p>
        </p:txBody>
      </p:sp>
    </p:spTree>
    <p:extLst>
      <p:ext uri="{BB962C8B-B14F-4D97-AF65-F5344CB8AC3E}">
        <p14:creationId xmlns:p14="http://schemas.microsoft.com/office/powerpoint/2010/main" val="2670486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ja-JP" altLang="en-US"/>
              <a:t>マスター タイトルの書式設定</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783B041-4B57-4A4D-8F04-44D041786158}" type="datetimeFigureOut">
              <a:rPr kumimoji="1" lang="ja-JP" altLang="en-US" smtClean="0"/>
              <a:t>2024/11/21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0AF45-0971-4E30-9AEE-75F190907AE6}" type="slidenum">
              <a:rPr kumimoji="1" lang="ja-JP" altLang="en-US" smtClean="0"/>
              <a:t>‹#›</a:t>
            </a:fld>
            <a:endParaRPr kumimoji="1" lang="ja-JP" altLang="en-US"/>
          </a:p>
        </p:txBody>
      </p:sp>
    </p:spTree>
    <p:extLst>
      <p:ext uri="{BB962C8B-B14F-4D97-AF65-F5344CB8AC3E}">
        <p14:creationId xmlns:p14="http://schemas.microsoft.com/office/powerpoint/2010/main" val="39657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783B041-4B57-4A4D-8F04-44D041786158}" type="datetimeFigureOut">
              <a:rPr kumimoji="1" lang="ja-JP" altLang="en-US" smtClean="0"/>
              <a:t>2024/11/21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0AF45-0971-4E30-9AEE-75F190907AE6}" type="slidenum">
              <a:rPr kumimoji="1" lang="ja-JP" altLang="en-US" smtClean="0"/>
              <a:t>‹#›</a:t>
            </a:fld>
            <a:endParaRPr kumimoji="1" lang="ja-JP" altLang="en-US"/>
          </a:p>
        </p:txBody>
      </p:sp>
    </p:spTree>
    <p:extLst>
      <p:ext uri="{BB962C8B-B14F-4D97-AF65-F5344CB8AC3E}">
        <p14:creationId xmlns:p14="http://schemas.microsoft.com/office/powerpoint/2010/main" val="3953678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B783B041-4B57-4A4D-8F04-44D041786158}" type="datetimeFigureOut">
              <a:rPr kumimoji="1" lang="ja-JP" altLang="en-US" smtClean="0"/>
              <a:t>2024/11/21</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AF60AF45-0971-4E30-9AEE-75F190907AE6}" type="slidenum">
              <a:rPr kumimoji="1" lang="ja-JP" altLang="en-US" smtClean="0"/>
              <a:t>‹#›</a:t>
            </a:fld>
            <a:endParaRPr kumimoji="1" lang="ja-JP" altLang="en-US"/>
          </a:p>
        </p:txBody>
      </p:sp>
    </p:spTree>
    <p:extLst>
      <p:ext uri="{BB962C8B-B14F-4D97-AF65-F5344CB8AC3E}">
        <p14:creationId xmlns:p14="http://schemas.microsoft.com/office/powerpoint/2010/main" val="149601036"/>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95413">
              <a:schemeClr val="bg1"/>
            </a:gs>
            <a:gs pos="61000">
              <a:srgbClr val="C1D9EF"/>
            </a:gs>
            <a:gs pos="6000">
              <a:schemeClr val="bg1"/>
            </a:gs>
            <a:gs pos="40000">
              <a:schemeClr val="accent1">
                <a:lumMod val="45000"/>
                <a:lumOff val="55000"/>
              </a:schemeClr>
            </a:gs>
          </a:gsLst>
          <a:lin ang="5400000" scaled="1"/>
        </a:gradFill>
        <a:effectLst/>
      </p:bgPr>
    </p:bg>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C1DCDA88-D52A-05E5-EC4E-264C6988CC74}"/>
              </a:ext>
            </a:extLst>
          </p:cNvPr>
          <p:cNvSpPr/>
          <p:nvPr/>
        </p:nvSpPr>
        <p:spPr>
          <a:xfrm>
            <a:off x="-1" y="2666456"/>
            <a:ext cx="12191999" cy="152508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indent="0" algn="ctr" defTabSz="914400" rtl="0" eaLnBrk="1" fontAlgn="auto" latinLnBrk="0" hangingPunct="1">
              <a:lnSpc>
                <a:spcPct val="100000"/>
              </a:lnSpc>
              <a:spcBef>
                <a:spcPts val="0"/>
              </a:spcBef>
              <a:spcAft>
                <a:spcPts val="0"/>
              </a:spcAft>
              <a:buClrTx/>
              <a:buSzTx/>
              <a:buFontTx/>
              <a:buNone/>
              <a:tabLst/>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 name="テキスト ボックス 1">
            <a:extLst>
              <a:ext uri="{FF2B5EF4-FFF2-40B4-BE49-F238E27FC236}">
                <a16:creationId xmlns:a16="http://schemas.microsoft.com/office/drawing/2014/main" id="{ECA53399-DB32-B898-F8FD-1B357F361BB0}"/>
              </a:ext>
            </a:extLst>
          </p:cNvPr>
          <p:cNvSpPr txBox="1"/>
          <p:nvPr/>
        </p:nvSpPr>
        <p:spPr>
          <a:xfrm>
            <a:off x="3241933" y="3363476"/>
            <a:ext cx="5467738" cy="584775"/>
          </a:xfrm>
          <a:prstGeom prst="rect">
            <a:avLst/>
          </a:prstGeom>
          <a:noFill/>
        </p:spPr>
        <p:txBody>
          <a:bodyPr wrap="square" rtlCol="0">
            <a:spAutoFit/>
          </a:bodyPr>
          <a:lstStyle/>
          <a:p>
            <a:pPr lvl="0">
              <a:defRPr/>
            </a:pPr>
            <a:r>
              <a:rPr kumimoji="1" lang="ja-JP" altLang="en-US" sz="32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日常</a:t>
            </a:r>
            <a:r>
              <a:rPr kumimoji="1" lang="ja-JP" altLang="en-US" sz="28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における</a:t>
            </a:r>
            <a:r>
              <a:rPr kumimoji="1" lang="ja-JP" altLang="en-US" sz="3200" dirty="0">
                <a:solidFill>
                  <a:prstClr val="white"/>
                </a:solidFill>
                <a:latin typeface="メイリオ" panose="020B0604030504040204" pitchFamily="50" charset="-128"/>
                <a:ea typeface="メイリオ" panose="020B0604030504040204" pitchFamily="50" charset="-128"/>
              </a:rPr>
              <a:t>理念の</a:t>
            </a:r>
            <a:r>
              <a:rPr kumimoji="1" lang="ja-JP" altLang="en-US" sz="32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実践</a:t>
            </a:r>
          </a:p>
        </p:txBody>
      </p:sp>
      <p:sp>
        <p:nvSpPr>
          <p:cNvPr id="7" name="テキスト ボックス 6">
            <a:extLst>
              <a:ext uri="{FF2B5EF4-FFF2-40B4-BE49-F238E27FC236}">
                <a16:creationId xmlns:a16="http://schemas.microsoft.com/office/drawing/2014/main" id="{01D38E9A-C1A6-1D7B-03FE-BEB899BA5E54}"/>
              </a:ext>
            </a:extLst>
          </p:cNvPr>
          <p:cNvSpPr txBox="1"/>
          <p:nvPr/>
        </p:nvSpPr>
        <p:spPr>
          <a:xfrm>
            <a:off x="2578356" y="5883050"/>
            <a:ext cx="370114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2660</a:t>
            </a:r>
            <a:r>
              <a:rPr kumimoji="1" lang="ja-JP" altLang="en-US" sz="18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地区　地区職業奉仕委員会</a:t>
            </a:r>
          </a:p>
        </p:txBody>
      </p:sp>
      <p:cxnSp>
        <p:nvCxnSpPr>
          <p:cNvPr id="8" name="直線コネクタ 7">
            <a:extLst>
              <a:ext uri="{FF2B5EF4-FFF2-40B4-BE49-F238E27FC236}">
                <a16:creationId xmlns:a16="http://schemas.microsoft.com/office/drawing/2014/main" id="{FB0EEDCB-1DA9-29A5-6AF5-5CFC6B1AE401}"/>
              </a:ext>
            </a:extLst>
          </p:cNvPr>
          <p:cNvCxnSpPr/>
          <p:nvPr/>
        </p:nvCxnSpPr>
        <p:spPr>
          <a:xfrm>
            <a:off x="3241933" y="3104275"/>
            <a:ext cx="0" cy="8084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C8407DC2-DB2C-740F-E64B-09ABE6E8C391}"/>
              </a:ext>
            </a:extLst>
          </p:cNvPr>
          <p:cNvSpPr txBox="1"/>
          <p:nvPr/>
        </p:nvSpPr>
        <p:spPr>
          <a:xfrm>
            <a:off x="1364214" y="3014966"/>
            <a:ext cx="214442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2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職業奉仕</a:t>
            </a:r>
          </a:p>
        </p:txBody>
      </p:sp>
      <p:pic>
        <p:nvPicPr>
          <p:cNvPr id="3" name="図 2">
            <a:extLst>
              <a:ext uri="{FF2B5EF4-FFF2-40B4-BE49-F238E27FC236}">
                <a16:creationId xmlns:a16="http://schemas.microsoft.com/office/drawing/2014/main" id="{CF5E2598-7E11-1E6F-B1BC-BA0D5AB6ACBA}"/>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9648934" y="6040736"/>
            <a:ext cx="2445411" cy="605618"/>
          </a:xfrm>
          <a:prstGeom prst="rect">
            <a:avLst/>
          </a:prstGeom>
          <a:effectLst>
            <a:softEdge rad="38100"/>
          </a:effectLst>
        </p:spPr>
      </p:pic>
      <p:grpSp>
        <p:nvGrpSpPr>
          <p:cNvPr id="4" name="グループ化 3">
            <a:extLst>
              <a:ext uri="{FF2B5EF4-FFF2-40B4-BE49-F238E27FC236}">
                <a16:creationId xmlns:a16="http://schemas.microsoft.com/office/drawing/2014/main" id="{6BE4FFAF-D894-3212-23B0-EEEC38B80264}"/>
              </a:ext>
            </a:extLst>
          </p:cNvPr>
          <p:cNvGrpSpPr/>
          <p:nvPr/>
        </p:nvGrpSpPr>
        <p:grpSpPr>
          <a:xfrm>
            <a:off x="8999220" y="123097"/>
            <a:ext cx="3192780" cy="646331"/>
            <a:chOff x="9152878" y="123097"/>
            <a:chExt cx="3039122" cy="646331"/>
          </a:xfrm>
        </p:grpSpPr>
        <p:sp>
          <p:nvSpPr>
            <p:cNvPr id="12" name="テキスト ボックス 11">
              <a:extLst>
                <a:ext uri="{FF2B5EF4-FFF2-40B4-BE49-F238E27FC236}">
                  <a16:creationId xmlns:a16="http://schemas.microsoft.com/office/drawing/2014/main" id="{E8E471CB-B1B6-5D64-4EBE-79CF644F5A0C}"/>
                </a:ext>
              </a:extLst>
            </p:cNvPr>
            <p:cNvSpPr txBox="1"/>
            <p:nvPr/>
          </p:nvSpPr>
          <p:spPr>
            <a:xfrm>
              <a:off x="9318716" y="123097"/>
              <a:ext cx="2873284"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第</a:t>
              </a:r>
              <a:r>
                <a:rPr kumimoji="1" lang="en-US" altLang="ja-JP" sz="16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2660</a:t>
              </a:r>
              <a:r>
                <a:rPr kumimoji="1" lang="ja-JP" altLang="en-US" sz="16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地区</a:t>
              </a:r>
              <a:r>
                <a:rPr kumimoji="1" lang="ja-JP" altLang="en-US" sz="18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職業奉仕委員会</a:t>
              </a:r>
            </a:p>
          </p:txBody>
        </p:sp>
        <p:cxnSp>
          <p:nvCxnSpPr>
            <p:cNvPr id="13" name="直線コネクタ 12">
              <a:extLst>
                <a:ext uri="{FF2B5EF4-FFF2-40B4-BE49-F238E27FC236}">
                  <a16:creationId xmlns:a16="http://schemas.microsoft.com/office/drawing/2014/main" id="{3E424FCC-302E-36CC-D4A3-B6F7AE92BD02}"/>
                </a:ext>
              </a:extLst>
            </p:cNvPr>
            <p:cNvCxnSpPr/>
            <p:nvPr/>
          </p:nvCxnSpPr>
          <p:spPr>
            <a:xfrm>
              <a:off x="9152878" y="488272"/>
              <a:ext cx="3039122" cy="0"/>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1884664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gradFill>
          <a:gsLst>
            <a:gs pos="95413">
              <a:schemeClr val="bg1">
                <a:alpha val="0"/>
              </a:schemeClr>
            </a:gs>
            <a:gs pos="61000">
              <a:srgbClr val="C1D9EF"/>
            </a:gs>
            <a:gs pos="6000">
              <a:schemeClr val="bg1"/>
            </a:gs>
            <a:gs pos="40000">
              <a:schemeClr val="accent1">
                <a:lumMod val="45000"/>
                <a:lumOff val="55000"/>
              </a:schemeClr>
            </a:gs>
          </a:gsLst>
          <a:lin ang="5400000" scaled="1"/>
        </a:gradFill>
        <a:effectLst/>
      </p:bgPr>
    </p:bg>
    <p:spTree>
      <p:nvGrpSpPr>
        <p:cNvPr id="1" name=""/>
        <p:cNvGrpSpPr/>
        <p:nvPr/>
      </p:nvGrpSpPr>
      <p:grpSpPr>
        <a:xfrm>
          <a:off x="0" y="0"/>
          <a:ext cx="0" cy="0"/>
          <a:chOff x="0" y="0"/>
          <a:chExt cx="0" cy="0"/>
        </a:xfrm>
      </p:grpSpPr>
      <p:pic>
        <p:nvPicPr>
          <p:cNvPr id="9" name="図 8">
            <a:extLst>
              <a:ext uri="{FF2B5EF4-FFF2-40B4-BE49-F238E27FC236}">
                <a16:creationId xmlns:a16="http://schemas.microsoft.com/office/drawing/2014/main" id="{61BE01EC-3948-76C2-1EA8-6DD25151CCFC}"/>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9648934" y="6040736"/>
            <a:ext cx="2445411" cy="605618"/>
          </a:xfrm>
          <a:prstGeom prst="rect">
            <a:avLst/>
          </a:prstGeom>
          <a:effectLst>
            <a:softEdge rad="38100"/>
          </a:effectLst>
        </p:spPr>
      </p:pic>
      <p:grpSp>
        <p:nvGrpSpPr>
          <p:cNvPr id="38" name="グループ化 37">
            <a:extLst>
              <a:ext uri="{FF2B5EF4-FFF2-40B4-BE49-F238E27FC236}">
                <a16:creationId xmlns:a16="http://schemas.microsoft.com/office/drawing/2014/main" id="{5D90C09A-A5E6-B63D-7860-B31C9D05437F}"/>
              </a:ext>
            </a:extLst>
          </p:cNvPr>
          <p:cNvGrpSpPr/>
          <p:nvPr/>
        </p:nvGrpSpPr>
        <p:grpSpPr>
          <a:xfrm>
            <a:off x="8999220" y="123097"/>
            <a:ext cx="3192780" cy="646331"/>
            <a:chOff x="9152878" y="123097"/>
            <a:chExt cx="3039122" cy="646331"/>
          </a:xfrm>
        </p:grpSpPr>
        <p:sp>
          <p:nvSpPr>
            <p:cNvPr id="39" name="テキスト ボックス 38">
              <a:extLst>
                <a:ext uri="{FF2B5EF4-FFF2-40B4-BE49-F238E27FC236}">
                  <a16:creationId xmlns:a16="http://schemas.microsoft.com/office/drawing/2014/main" id="{5495DD5D-4567-D8B9-62EE-5ACBAF2E470E}"/>
                </a:ext>
              </a:extLst>
            </p:cNvPr>
            <p:cNvSpPr txBox="1"/>
            <p:nvPr/>
          </p:nvSpPr>
          <p:spPr>
            <a:xfrm>
              <a:off x="9318716" y="123097"/>
              <a:ext cx="2873284"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第</a:t>
              </a:r>
              <a:r>
                <a:rPr kumimoji="1" lang="en-US" altLang="ja-JP"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2660</a:t>
              </a:r>
              <a:r>
                <a:rPr kumimoji="1" lang="ja-JP" altLang="en-US"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地区</a:t>
              </a:r>
              <a:r>
                <a:rPr kumimoji="1" lang="ja-JP" altLang="en-US" sz="18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職業奉仕委員会</a:t>
              </a:r>
            </a:p>
          </p:txBody>
        </p:sp>
        <p:cxnSp>
          <p:nvCxnSpPr>
            <p:cNvPr id="40" name="直線コネクタ 39">
              <a:extLst>
                <a:ext uri="{FF2B5EF4-FFF2-40B4-BE49-F238E27FC236}">
                  <a16:creationId xmlns:a16="http://schemas.microsoft.com/office/drawing/2014/main" id="{5FA4F525-ACF1-243D-6059-32C19A0F7316}"/>
                </a:ext>
              </a:extLst>
            </p:cNvPr>
            <p:cNvCxnSpPr/>
            <p:nvPr/>
          </p:nvCxnSpPr>
          <p:spPr>
            <a:xfrm>
              <a:off x="9152878" y="488272"/>
              <a:ext cx="3039122"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49" name="楕円 48">
            <a:extLst>
              <a:ext uri="{FF2B5EF4-FFF2-40B4-BE49-F238E27FC236}">
                <a16:creationId xmlns:a16="http://schemas.microsoft.com/office/drawing/2014/main" id="{FF82D06A-EAC3-BBB6-8D11-E91850D5F423}"/>
              </a:ext>
            </a:extLst>
          </p:cNvPr>
          <p:cNvSpPr/>
          <p:nvPr/>
        </p:nvSpPr>
        <p:spPr>
          <a:xfrm>
            <a:off x="1976412" y="2948992"/>
            <a:ext cx="2066271" cy="2066271"/>
          </a:xfrm>
          <a:prstGeom prst="ellipse">
            <a:avLst/>
          </a:prstGeom>
          <a:noFill/>
          <a:ln w="317500" cap="rnd" cmpd="sng">
            <a:gradFill>
              <a:gsLst>
                <a:gs pos="37000">
                  <a:srgbClr val="D6E6F5"/>
                </a:gs>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 name="テキスト ボックス 10">
            <a:extLst>
              <a:ext uri="{FF2B5EF4-FFF2-40B4-BE49-F238E27FC236}">
                <a16:creationId xmlns:a16="http://schemas.microsoft.com/office/drawing/2014/main" id="{65A7D681-C2A9-39B0-EA0B-A738C069ACAA}"/>
              </a:ext>
            </a:extLst>
          </p:cNvPr>
          <p:cNvSpPr txBox="1"/>
          <p:nvPr/>
        </p:nvSpPr>
        <p:spPr>
          <a:xfrm>
            <a:off x="6369749" y="3548031"/>
            <a:ext cx="2441358" cy="107721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3200" b="1" i="0" u="none" strike="noStrike" kern="120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信用</a:t>
            </a:r>
            <a:endParaRPr kumimoji="0" lang="en-US" altLang="ja-JP" sz="3200" b="1" i="0" u="none" strike="noStrike" kern="120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3200" b="1" i="0" u="none" strike="noStrike" kern="120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信頼</a:t>
            </a:r>
          </a:p>
        </p:txBody>
      </p:sp>
      <p:sp>
        <p:nvSpPr>
          <p:cNvPr id="26" name="テキスト ボックス 25">
            <a:extLst>
              <a:ext uri="{FF2B5EF4-FFF2-40B4-BE49-F238E27FC236}">
                <a16:creationId xmlns:a16="http://schemas.microsoft.com/office/drawing/2014/main" id="{A175E410-7AC2-6D10-DD79-145256A2467B}"/>
              </a:ext>
            </a:extLst>
          </p:cNvPr>
          <p:cNvSpPr txBox="1"/>
          <p:nvPr/>
        </p:nvSpPr>
        <p:spPr>
          <a:xfrm>
            <a:off x="8267081" y="3470813"/>
            <a:ext cx="1309504" cy="107721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3200" b="1" i="0" u="none" strike="noStrike" kern="120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自身</a:t>
            </a:r>
            <a:endParaRPr kumimoji="0" lang="en-US" altLang="ja-JP" sz="3200" b="1" i="0" u="none" strike="noStrike" kern="120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3200" b="1" i="0" u="none" strike="noStrike" kern="120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成長</a:t>
            </a:r>
          </a:p>
        </p:txBody>
      </p:sp>
      <p:sp>
        <p:nvSpPr>
          <p:cNvPr id="22" name="テキスト ボックス 21">
            <a:extLst>
              <a:ext uri="{FF2B5EF4-FFF2-40B4-BE49-F238E27FC236}">
                <a16:creationId xmlns:a16="http://schemas.microsoft.com/office/drawing/2014/main" id="{ED155E07-F28C-F3C7-BB1E-0BC84C71CCF3}"/>
              </a:ext>
            </a:extLst>
          </p:cNvPr>
          <p:cNvSpPr txBox="1"/>
          <p:nvPr/>
        </p:nvSpPr>
        <p:spPr>
          <a:xfrm>
            <a:off x="2082188" y="3240254"/>
            <a:ext cx="2066271" cy="138499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2800" b="1" i="0" u="none" strike="noStrike" kern="120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　 奉仕</a:t>
            </a:r>
            <a:endParaRPr kumimoji="0" lang="en-US" altLang="ja-JP" sz="2800" b="1" i="0" u="none" strike="noStrike" kern="120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800" b="1" dirty="0">
                <a:solidFill>
                  <a:prstClr val="black">
                    <a:lumMod val="75000"/>
                    <a:lumOff val="25000"/>
                  </a:prstClr>
                </a:solidFill>
                <a:latin typeface="メイリオ" panose="020B0604030504040204" pitchFamily="50" charset="-128"/>
                <a:ea typeface="メイリオ" panose="020B0604030504040204" pitchFamily="50" charset="-128"/>
              </a:rPr>
              <a:t> </a:t>
            </a:r>
            <a:r>
              <a:rPr kumimoji="0" lang="ja-JP" altLang="en-US" sz="2800" b="1" i="0" u="none" strike="noStrike" kern="120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社会貢献</a:t>
            </a:r>
            <a:endParaRPr kumimoji="0" lang="en-US" altLang="ja-JP" sz="2800" b="1" i="0" u="none" strike="noStrike" kern="120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2800" b="1" i="0" u="none" strike="noStrike" kern="120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社会的責任</a:t>
            </a:r>
          </a:p>
        </p:txBody>
      </p:sp>
      <p:sp>
        <p:nvSpPr>
          <p:cNvPr id="2" name="楕円 1">
            <a:extLst>
              <a:ext uri="{FF2B5EF4-FFF2-40B4-BE49-F238E27FC236}">
                <a16:creationId xmlns:a16="http://schemas.microsoft.com/office/drawing/2014/main" id="{4E26E0B8-0A90-ED9D-2581-884384A5C469}"/>
              </a:ext>
            </a:extLst>
          </p:cNvPr>
          <p:cNvSpPr/>
          <p:nvPr/>
        </p:nvSpPr>
        <p:spPr>
          <a:xfrm>
            <a:off x="5828991" y="2969905"/>
            <a:ext cx="2066271" cy="2066271"/>
          </a:xfrm>
          <a:prstGeom prst="ellipse">
            <a:avLst/>
          </a:prstGeom>
          <a:noFill/>
          <a:ln w="317500" cap="rnd" cmpd="sng">
            <a:gradFill>
              <a:gsLst>
                <a:gs pos="37000">
                  <a:srgbClr val="D6E6F5"/>
                </a:gs>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6" name="楕円 5">
            <a:extLst>
              <a:ext uri="{FF2B5EF4-FFF2-40B4-BE49-F238E27FC236}">
                <a16:creationId xmlns:a16="http://schemas.microsoft.com/office/drawing/2014/main" id="{7DE12F5B-AEB4-27DD-CA73-AC2D984387F2}"/>
              </a:ext>
            </a:extLst>
          </p:cNvPr>
          <p:cNvSpPr/>
          <p:nvPr/>
        </p:nvSpPr>
        <p:spPr>
          <a:xfrm>
            <a:off x="7777971" y="2921274"/>
            <a:ext cx="2066271" cy="2066271"/>
          </a:xfrm>
          <a:prstGeom prst="ellipse">
            <a:avLst/>
          </a:prstGeom>
          <a:noFill/>
          <a:ln w="317500" cap="rnd" cmpd="sng">
            <a:gradFill>
              <a:gsLst>
                <a:gs pos="37000">
                  <a:srgbClr val="D6E6F5"/>
                </a:gs>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7" name="二等辺三角形 6">
            <a:extLst>
              <a:ext uri="{FF2B5EF4-FFF2-40B4-BE49-F238E27FC236}">
                <a16:creationId xmlns:a16="http://schemas.microsoft.com/office/drawing/2014/main" id="{F7ABD3BA-C877-C102-CC36-FC4471C58851}"/>
              </a:ext>
            </a:extLst>
          </p:cNvPr>
          <p:cNvSpPr/>
          <p:nvPr/>
        </p:nvSpPr>
        <p:spPr>
          <a:xfrm rot="5400000">
            <a:off x="4604902" y="3857575"/>
            <a:ext cx="428706" cy="303694"/>
          </a:xfrm>
          <a:prstGeom prst="triangle">
            <a:avLst/>
          </a:prstGeom>
          <a:ln>
            <a:solidFill>
              <a:schemeClr val="bg1"/>
            </a:solidFill>
          </a:ln>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4" name="四角形: 角を丸くする 3">
            <a:extLst>
              <a:ext uri="{FF2B5EF4-FFF2-40B4-BE49-F238E27FC236}">
                <a16:creationId xmlns:a16="http://schemas.microsoft.com/office/drawing/2014/main" id="{50368C19-82E0-5D29-1D09-59C156D6D529}"/>
              </a:ext>
            </a:extLst>
          </p:cNvPr>
          <p:cNvSpPr/>
          <p:nvPr/>
        </p:nvSpPr>
        <p:spPr>
          <a:xfrm>
            <a:off x="5362114" y="2598487"/>
            <a:ext cx="5104660" cy="2915654"/>
          </a:xfrm>
          <a:prstGeom prst="roundRect">
            <a:avLst>
              <a:gd name="adj" fmla="val 12834"/>
            </a:avLst>
          </a:prstGeom>
          <a:noFill/>
          <a:ln w="38100">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indent="0" algn="ctr" defTabSz="914400" rtl="0" eaLnBrk="1" fontAlgn="auto" latinLnBrk="0" hangingPunct="1">
              <a:lnSpc>
                <a:spcPct val="100000"/>
              </a:lnSpc>
              <a:spcBef>
                <a:spcPts val="0"/>
              </a:spcBef>
              <a:spcAft>
                <a:spcPts val="0"/>
              </a:spcAft>
              <a:buClrTx/>
              <a:buSzTx/>
              <a:buFontTx/>
              <a:buNone/>
              <a:tabLst/>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 name="テキスト ボックス 2">
            <a:extLst>
              <a:ext uri="{FF2B5EF4-FFF2-40B4-BE49-F238E27FC236}">
                <a16:creationId xmlns:a16="http://schemas.microsoft.com/office/drawing/2014/main" id="{E979F2AB-F34D-AFFB-9C75-EDA4A1F1D4E6}"/>
              </a:ext>
            </a:extLst>
          </p:cNvPr>
          <p:cNvSpPr txBox="1"/>
          <p:nvPr/>
        </p:nvSpPr>
        <p:spPr>
          <a:xfrm>
            <a:off x="7000709" y="5266702"/>
            <a:ext cx="2066271" cy="523220"/>
          </a:xfrm>
          <a:prstGeom prst="rect">
            <a:avLst/>
          </a:prstGeom>
          <a:solidFill>
            <a:schemeClr val="bg1"/>
          </a:solid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ja-JP" altLang="en-US" sz="2800" b="1" i="0" u="none" strike="noStrike" kern="100" cap="none" spc="0" normalizeH="0" baseline="0" noProof="0" dirty="0">
                <a:ln>
                  <a:noFill/>
                </a:ln>
                <a:solidFill>
                  <a:srgbClr val="4472C4">
                    <a:lumMod val="50000"/>
                  </a:srgbClr>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無形の財産</a:t>
            </a:r>
            <a:endParaRPr kumimoji="0" lang="en-US" altLang="ja-JP" sz="2800" b="1" i="0" u="none" strike="noStrike" kern="100" cap="none" spc="0" normalizeH="0" baseline="0" noProof="0" dirty="0">
              <a:ln>
                <a:noFill/>
              </a:ln>
              <a:solidFill>
                <a:srgbClr val="4472C4">
                  <a:lumMod val="50000"/>
                </a:srgbClr>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0" name="正方形/長方形 9">
            <a:extLst>
              <a:ext uri="{FF2B5EF4-FFF2-40B4-BE49-F238E27FC236}">
                <a16:creationId xmlns:a16="http://schemas.microsoft.com/office/drawing/2014/main" id="{C3735B79-440C-3B2D-27DA-615489031598}"/>
              </a:ext>
            </a:extLst>
          </p:cNvPr>
          <p:cNvSpPr/>
          <p:nvPr/>
        </p:nvSpPr>
        <p:spPr>
          <a:xfrm>
            <a:off x="1112585" y="752753"/>
            <a:ext cx="10329258" cy="1190170"/>
          </a:xfrm>
          <a:prstGeom prst="rect">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2" name="テキスト ボックス 11">
            <a:extLst>
              <a:ext uri="{FF2B5EF4-FFF2-40B4-BE49-F238E27FC236}">
                <a16:creationId xmlns:a16="http://schemas.microsoft.com/office/drawing/2014/main" id="{1529C4BC-B06F-BD93-5AB2-575FAF1445E5}"/>
              </a:ext>
            </a:extLst>
          </p:cNvPr>
          <p:cNvSpPr txBox="1"/>
          <p:nvPr/>
        </p:nvSpPr>
        <p:spPr>
          <a:xfrm>
            <a:off x="1681634" y="1103797"/>
            <a:ext cx="8828732" cy="58477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3200" b="1" kern="100" dirty="0">
                <a:solidFill>
                  <a:srgbClr val="4472C4">
                    <a:lumMod val="50000"/>
                  </a:srgbClr>
                </a:solidFill>
                <a:latin typeface="メイリオ" panose="020B0604030504040204" pitchFamily="50" charset="-128"/>
                <a:ea typeface="メイリオ" panose="020B0604030504040204" pitchFamily="50" charset="-128"/>
                <a:cs typeface="Times New Roman" panose="02020603050405020304" pitchFamily="18" charset="0"/>
              </a:rPr>
              <a:t>「最もよく奉仕する者、最も多く報いられる」</a:t>
            </a:r>
            <a:endParaRPr kumimoji="0" lang="en-US" altLang="ja-JP" sz="3200" b="1" i="0" u="none" strike="noStrike" kern="100" cap="none" spc="0" normalizeH="0" baseline="0" noProof="0" dirty="0">
              <a:ln>
                <a:noFill/>
              </a:ln>
              <a:solidFill>
                <a:srgbClr val="4472C4">
                  <a:lumMod val="50000"/>
                </a:srgbClr>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10693925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gradFill>
          <a:gsLst>
            <a:gs pos="95413">
              <a:schemeClr val="bg1"/>
            </a:gs>
            <a:gs pos="61000">
              <a:srgbClr val="C1D9EF"/>
            </a:gs>
            <a:gs pos="6000">
              <a:schemeClr val="bg1"/>
            </a:gs>
            <a:gs pos="40000">
              <a:schemeClr val="accent1">
                <a:lumMod val="45000"/>
                <a:lumOff val="55000"/>
              </a:schemeClr>
            </a:gs>
          </a:gsLst>
          <a:lin ang="5400000" scaled="1"/>
        </a:gradFill>
        <a:effectLst/>
      </p:bgPr>
    </p:bg>
    <p:spTree>
      <p:nvGrpSpPr>
        <p:cNvPr id="1" name=""/>
        <p:cNvGrpSpPr/>
        <p:nvPr/>
      </p:nvGrpSpPr>
      <p:grpSpPr>
        <a:xfrm>
          <a:off x="0" y="0"/>
          <a:ext cx="0" cy="0"/>
          <a:chOff x="0" y="0"/>
          <a:chExt cx="0" cy="0"/>
        </a:xfrm>
      </p:grpSpPr>
      <p:grpSp>
        <p:nvGrpSpPr>
          <p:cNvPr id="9" name="グループ化 8">
            <a:extLst>
              <a:ext uri="{FF2B5EF4-FFF2-40B4-BE49-F238E27FC236}">
                <a16:creationId xmlns:a16="http://schemas.microsoft.com/office/drawing/2014/main" id="{014FB521-8E9C-C6F0-77FE-CA811E77A2C1}"/>
              </a:ext>
            </a:extLst>
          </p:cNvPr>
          <p:cNvGrpSpPr/>
          <p:nvPr/>
        </p:nvGrpSpPr>
        <p:grpSpPr>
          <a:xfrm>
            <a:off x="861134" y="778953"/>
            <a:ext cx="2911876" cy="961868"/>
            <a:chOff x="2" y="885738"/>
            <a:chExt cx="5648324" cy="1525087"/>
          </a:xfrm>
        </p:grpSpPr>
        <p:sp>
          <p:nvSpPr>
            <p:cNvPr id="6" name="正方形/長方形 5">
              <a:extLst>
                <a:ext uri="{FF2B5EF4-FFF2-40B4-BE49-F238E27FC236}">
                  <a16:creationId xmlns:a16="http://schemas.microsoft.com/office/drawing/2014/main" id="{C1DCDA88-D52A-05E5-EC4E-264C6988CC74}"/>
                </a:ext>
              </a:extLst>
            </p:cNvPr>
            <p:cNvSpPr/>
            <p:nvPr/>
          </p:nvSpPr>
          <p:spPr>
            <a:xfrm>
              <a:off x="2" y="885738"/>
              <a:ext cx="5648324" cy="1525087"/>
            </a:xfrm>
            <a:prstGeom prst="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 name="テキスト ボックス 1">
              <a:extLst>
                <a:ext uri="{FF2B5EF4-FFF2-40B4-BE49-F238E27FC236}">
                  <a16:creationId xmlns:a16="http://schemas.microsoft.com/office/drawing/2014/main" id="{ECA53399-DB32-B898-F8FD-1B357F361BB0}"/>
                </a:ext>
              </a:extLst>
            </p:cNvPr>
            <p:cNvSpPr txBox="1"/>
            <p:nvPr/>
          </p:nvSpPr>
          <p:spPr>
            <a:xfrm>
              <a:off x="371832" y="1233487"/>
              <a:ext cx="4904663" cy="82959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職業奉仕とは</a:t>
              </a:r>
            </a:p>
          </p:txBody>
        </p:sp>
      </p:grpSp>
      <p:pic>
        <p:nvPicPr>
          <p:cNvPr id="3" name="図 2">
            <a:extLst>
              <a:ext uri="{FF2B5EF4-FFF2-40B4-BE49-F238E27FC236}">
                <a16:creationId xmlns:a16="http://schemas.microsoft.com/office/drawing/2014/main" id="{7775550A-6272-87D6-5409-405C447E7C88}"/>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9648934" y="6040736"/>
            <a:ext cx="2445411" cy="605618"/>
          </a:xfrm>
          <a:prstGeom prst="rect">
            <a:avLst/>
          </a:prstGeom>
          <a:effectLst>
            <a:softEdge rad="38100"/>
          </a:effectLst>
        </p:spPr>
      </p:pic>
      <p:grpSp>
        <p:nvGrpSpPr>
          <p:cNvPr id="4" name="グループ化 3">
            <a:extLst>
              <a:ext uri="{FF2B5EF4-FFF2-40B4-BE49-F238E27FC236}">
                <a16:creationId xmlns:a16="http://schemas.microsoft.com/office/drawing/2014/main" id="{364DDAEA-D334-991E-9E68-E711E0023B11}"/>
              </a:ext>
            </a:extLst>
          </p:cNvPr>
          <p:cNvGrpSpPr/>
          <p:nvPr/>
        </p:nvGrpSpPr>
        <p:grpSpPr>
          <a:xfrm>
            <a:off x="8999220" y="132622"/>
            <a:ext cx="3192780" cy="646331"/>
            <a:chOff x="9152878" y="123097"/>
            <a:chExt cx="3039122" cy="646331"/>
          </a:xfrm>
        </p:grpSpPr>
        <p:sp>
          <p:nvSpPr>
            <p:cNvPr id="12" name="テキスト ボックス 11">
              <a:extLst>
                <a:ext uri="{FF2B5EF4-FFF2-40B4-BE49-F238E27FC236}">
                  <a16:creationId xmlns:a16="http://schemas.microsoft.com/office/drawing/2014/main" id="{FAF6129B-DDCE-D0B6-F7F8-360B1197D2E7}"/>
                </a:ext>
              </a:extLst>
            </p:cNvPr>
            <p:cNvSpPr txBox="1"/>
            <p:nvPr/>
          </p:nvSpPr>
          <p:spPr>
            <a:xfrm>
              <a:off x="9318716" y="123097"/>
              <a:ext cx="2873284"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第</a:t>
              </a:r>
              <a:r>
                <a:rPr kumimoji="1" lang="en-US" altLang="ja-JP"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2660</a:t>
              </a:r>
              <a:r>
                <a:rPr kumimoji="1" lang="ja-JP" altLang="en-US"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地区</a:t>
              </a:r>
              <a:r>
                <a:rPr kumimoji="1" lang="ja-JP" altLang="en-US" sz="18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職業奉仕委員会</a:t>
              </a:r>
            </a:p>
          </p:txBody>
        </p:sp>
        <p:cxnSp>
          <p:nvCxnSpPr>
            <p:cNvPr id="29" name="直線コネクタ 28">
              <a:extLst>
                <a:ext uri="{FF2B5EF4-FFF2-40B4-BE49-F238E27FC236}">
                  <a16:creationId xmlns:a16="http://schemas.microsoft.com/office/drawing/2014/main" id="{A4D37459-AEBD-445F-24C7-8CBF4D2D649D}"/>
                </a:ext>
              </a:extLst>
            </p:cNvPr>
            <p:cNvCxnSpPr/>
            <p:nvPr/>
          </p:nvCxnSpPr>
          <p:spPr>
            <a:xfrm>
              <a:off x="9152878" y="488272"/>
              <a:ext cx="3039122"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0" name="正方形/長方形 9">
            <a:extLst>
              <a:ext uri="{FF2B5EF4-FFF2-40B4-BE49-F238E27FC236}">
                <a16:creationId xmlns:a16="http://schemas.microsoft.com/office/drawing/2014/main" id="{FEC35311-13C6-EA94-AE62-B30EB0490957}"/>
              </a:ext>
            </a:extLst>
          </p:cNvPr>
          <p:cNvSpPr/>
          <p:nvPr/>
        </p:nvSpPr>
        <p:spPr>
          <a:xfrm>
            <a:off x="1517481" y="3639534"/>
            <a:ext cx="6774636" cy="1179595"/>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9" name="テキスト ボックス 18">
            <a:extLst>
              <a:ext uri="{FF2B5EF4-FFF2-40B4-BE49-F238E27FC236}">
                <a16:creationId xmlns:a16="http://schemas.microsoft.com/office/drawing/2014/main" id="{2F0B8EF8-56CD-95F4-3327-6E71274DDEA1}"/>
              </a:ext>
            </a:extLst>
          </p:cNvPr>
          <p:cNvSpPr txBox="1"/>
          <p:nvPr/>
        </p:nvSpPr>
        <p:spPr>
          <a:xfrm>
            <a:off x="1667235" y="3951247"/>
            <a:ext cx="6774636" cy="52322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dirty="0">
                <a:solidFill>
                  <a:prstClr val="white"/>
                </a:solidFill>
                <a:latin typeface="メイリオ" panose="020B0604030504040204" pitchFamily="50" charset="-128"/>
                <a:ea typeface="メイリオ" panose="020B0604030504040204" pitchFamily="50" charset="-128"/>
              </a:rPr>
              <a:t>自身の職業で社会へ奉仕できるチャンス</a:t>
            </a:r>
            <a:endParaRPr kumimoji="1" lang="ja-JP" altLang="en-US" sz="280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nvGrpSpPr>
          <p:cNvPr id="13" name="グループ化 12">
            <a:extLst>
              <a:ext uri="{FF2B5EF4-FFF2-40B4-BE49-F238E27FC236}">
                <a16:creationId xmlns:a16="http://schemas.microsoft.com/office/drawing/2014/main" id="{8D70B9D4-511F-42B9-02EB-659DF0299D3D}"/>
              </a:ext>
            </a:extLst>
          </p:cNvPr>
          <p:cNvGrpSpPr/>
          <p:nvPr/>
        </p:nvGrpSpPr>
        <p:grpSpPr>
          <a:xfrm>
            <a:off x="1517481" y="1581734"/>
            <a:ext cx="9375420" cy="1179595"/>
            <a:chOff x="1568368" y="1381230"/>
            <a:chExt cx="9911492" cy="1179595"/>
          </a:xfrm>
        </p:grpSpPr>
        <p:sp>
          <p:nvSpPr>
            <p:cNvPr id="17" name="正方形/長方形 16">
              <a:extLst>
                <a:ext uri="{FF2B5EF4-FFF2-40B4-BE49-F238E27FC236}">
                  <a16:creationId xmlns:a16="http://schemas.microsoft.com/office/drawing/2014/main" id="{8328E894-6C32-30A0-17DE-1CDC49758F90}"/>
                </a:ext>
              </a:extLst>
            </p:cNvPr>
            <p:cNvSpPr/>
            <p:nvPr/>
          </p:nvSpPr>
          <p:spPr>
            <a:xfrm>
              <a:off x="1568368" y="1381230"/>
              <a:ext cx="9911492" cy="1179595"/>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7" name="テキスト ボックス 6">
              <a:extLst>
                <a:ext uri="{FF2B5EF4-FFF2-40B4-BE49-F238E27FC236}">
                  <a16:creationId xmlns:a16="http://schemas.microsoft.com/office/drawing/2014/main" id="{52D78CB6-450E-82DC-4CA4-C7088E8BA8E6}"/>
                </a:ext>
              </a:extLst>
            </p:cNvPr>
            <p:cNvSpPr txBox="1"/>
            <p:nvPr/>
          </p:nvSpPr>
          <p:spPr>
            <a:xfrm>
              <a:off x="2537270" y="1749675"/>
              <a:ext cx="8285620" cy="52322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奉仕の理念を実践できるもっとも身近な方法</a:t>
              </a:r>
            </a:p>
          </p:txBody>
        </p:sp>
      </p:grpSp>
      <p:sp>
        <p:nvSpPr>
          <p:cNvPr id="14" name="正方形/長方形 13">
            <a:extLst>
              <a:ext uri="{FF2B5EF4-FFF2-40B4-BE49-F238E27FC236}">
                <a16:creationId xmlns:a16="http://schemas.microsoft.com/office/drawing/2014/main" id="{486E741E-633C-2EE4-2D6C-A98C5294D434}"/>
              </a:ext>
            </a:extLst>
          </p:cNvPr>
          <p:cNvSpPr/>
          <p:nvPr/>
        </p:nvSpPr>
        <p:spPr>
          <a:xfrm>
            <a:off x="5054553" y="4579986"/>
            <a:ext cx="6086923" cy="1179595"/>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 name="テキスト ボックス 10">
            <a:extLst>
              <a:ext uri="{FF2B5EF4-FFF2-40B4-BE49-F238E27FC236}">
                <a16:creationId xmlns:a16="http://schemas.microsoft.com/office/drawing/2014/main" id="{FB8A9ED1-7F91-D523-335F-3CCE10AA02B7}"/>
              </a:ext>
            </a:extLst>
          </p:cNvPr>
          <p:cNvSpPr txBox="1"/>
          <p:nvPr/>
        </p:nvSpPr>
        <p:spPr>
          <a:xfrm>
            <a:off x="5332249" y="4908173"/>
            <a:ext cx="5560652" cy="52322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dirty="0">
                <a:solidFill>
                  <a:prstClr val="white"/>
                </a:solidFill>
                <a:latin typeface="メイリオ" panose="020B0604030504040204" pitchFamily="50" charset="-128"/>
                <a:ea typeface="メイリオ" panose="020B0604030504040204" pitchFamily="50" charset="-128"/>
              </a:rPr>
              <a:t>職業人として成長できるチャンス</a:t>
            </a:r>
            <a:endParaRPr kumimoji="1" lang="ja-JP" altLang="en-US" sz="280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pic>
        <p:nvPicPr>
          <p:cNvPr id="15" name="図 14">
            <a:extLst>
              <a:ext uri="{FF2B5EF4-FFF2-40B4-BE49-F238E27FC236}">
                <a16:creationId xmlns:a16="http://schemas.microsoft.com/office/drawing/2014/main" id="{8479C63F-5563-9719-2317-EE53876D1413}"/>
              </a:ext>
            </a:extLst>
          </p:cNvPr>
          <p:cNvPicPr>
            <a:picLocks noChangeAspect="1"/>
          </p:cNvPicPr>
          <p:nvPr/>
        </p:nvPicPr>
        <p:blipFill>
          <a:blip r:embed="rId3"/>
          <a:stretch>
            <a:fillRect/>
          </a:stretch>
        </p:blipFill>
        <p:spPr>
          <a:xfrm rot="5400000">
            <a:off x="5937490" y="3050511"/>
            <a:ext cx="317019" cy="438950"/>
          </a:xfrm>
          <a:prstGeom prst="rect">
            <a:avLst/>
          </a:prstGeom>
        </p:spPr>
      </p:pic>
    </p:spTree>
    <p:extLst>
      <p:ext uri="{BB962C8B-B14F-4D97-AF65-F5344CB8AC3E}">
        <p14:creationId xmlns:p14="http://schemas.microsoft.com/office/powerpoint/2010/main" val="15318320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gradFill>
          <a:gsLst>
            <a:gs pos="95413">
              <a:schemeClr val="bg1"/>
            </a:gs>
            <a:gs pos="61000">
              <a:srgbClr val="C1D9EF"/>
            </a:gs>
            <a:gs pos="6000">
              <a:schemeClr val="bg1"/>
            </a:gs>
            <a:gs pos="40000">
              <a:schemeClr val="accent1">
                <a:lumMod val="45000"/>
                <a:lumOff val="55000"/>
              </a:schemeClr>
            </a:gs>
          </a:gsLst>
          <a:lin ang="5400000" scaled="1"/>
        </a:gradFill>
        <a:effectLst/>
      </p:bgPr>
    </p:bg>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7775550A-6272-87D6-5409-405C447E7C88}"/>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9648934" y="6040736"/>
            <a:ext cx="2445411" cy="605618"/>
          </a:xfrm>
          <a:prstGeom prst="rect">
            <a:avLst/>
          </a:prstGeom>
          <a:effectLst>
            <a:softEdge rad="38100"/>
          </a:effectLst>
        </p:spPr>
      </p:pic>
      <p:grpSp>
        <p:nvGrpSpPr>
          <p:cNvPr id="4" name="グループ化 3">
            <a:extLst>
              <a:ext uri="{FF2B5EF4-FFF2-40B4-BE49-F238E27FC236}">
                <a16:creationId xmlns:a16="http://schemas.microsoft.com/office/drawing/2014/main" id="{364DDAEA-D334-991E-9E68-E711E0023B11}"/>
              </a:ext>
            </a:extLst>
          </p:cNvPr>
          <p:cNvGrpSpPr/>
          <p:nvPr/>
        </p:nvGrpSpPr>
        <p:grpSpPr>
          <a:xfrm>
            <a:off x="8999220" y="132622"/>
            <a:ext cx="3192780" cy="646331"/>
            <a:chOff x="9152878" y="123097"/>
            <a:chExt cx="3039122" cy="646331"/>
          </a:xfrm>
        </p:grpSpPr>
        <p:sp>
          <p:nvSpPr>
            <p:cNvPr id="12" name="テキスト ボックス 11">
              <a:extLst>
                <a:ext uri="{FF2B5EF4-FFF2-40B4-BE49-F238E27FC236}">
                  <a16:creationId xmlns:a16="http://schemas.microsoft.com/office/drawing/2014/main" id="{FAF6129B-DDCE-D0B6-F7F8-360B1197D2E7}"/>
                </a:ext>
              </a:extLst>
            </p:cNvPr>
            <p:cNvSpPr txBox="1"/>
            <p:nvPr/>
          </p:nvSpPr>
          <p:spPr>
            <a:xfrm>
              <a:off x="9318716" y="123097"/>
              <a:ext cx="2873284"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第</a:t>
              </a:r>
              <a:r>
                <a:rPr kumimoji="1" lang="en-US" altLang="ja-JP"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2660</a:t>
              </a:r>
              <a:r>
                <a:rPr kumimoji="1" lang="ja-JP" altLang="en-US"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地区</a:t>
              </a:r>
              <a:r>
                <a:rPr kumimoji="1" lang="ja-JP" altLang="en-US" sz="18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職業奉仕委員会</a:t>
              </a:r>
            </a:p>
          </p:txBody>
        </p:sp>
        <p:cxnSp>
          <p:nvCxnSpPr>
            <p:cNvPr id="29" name="直線コネクタ 28">
              <a:extLst>
                <a:ext uri="{FF2B5EF4-FFF2-40B4-BE49-F238E27FC236}">
                  <a16:creationId xmlns:a16="http://schemas.microsoft.com/office/drawing/2014/main" id="{A4D37459-AEBD-445F-24C7-8CBF4D2D649D}"/>
                </a:ext>
              </a:extLst>
            </p:cNvPr>
            <p:cNvCxnSpPr/>
            <p:nvPr/>
          </p:nvCxnSpPr>
          <p:spPr>
            <a:xfrm>
              <a:off x="9152878" y="488272"/>
              <a:ext cx="3039122"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9" name="テキスト ボックス 18">
            <a:extLst>
              <a:ext uri="{FF2B5EF4-FFF2-40B4-BE49-F238E27FC236}">
                <a16:creationId xmlns:a16="http://schemas.microsoft.com/office/drawing/2014/main" id="{2F0B8EF8-56CD-95F4-3327-6E71274DDEA1}"/>
              </a:ext>
            </a:extLst>
          </p:cNvPr>
          <p:cNvSpPr txBox="1"/>
          <p:nvPr/>
        </p:nvSpPr>
        <p:spPr>
          <a:xfrm>
            <a:off x="3337403" y="5109984"/>
            <a:ext cx="5407101" cy="52322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schemeClr val="tx2"/>
                </a:solidFill>
                <a:effectLst/>
                <a:uLnTx/>
                <a:uFillTx/>
                <a:latin typeface="メイリオ" panose="020B0604030504040204" pitchFamily="50" charset="-128"/>
                <a:ea typeface="メイリオ" panose="020B0604030504040204" pitchFamily="50" charset="-128"/>
                <a:cs typeface="+mn-cs"/>
              </a:rPr>
              <a:t>ご清聴ありがとうございました</a:t>
            </a:r>
          </a:p>
        </p:txBody>
      </p:sp>
      <p:sp>
        <p:nvSpPr>
          <p:cNvPr id="7" name="テキスト ボックス 6">
            <a:extLst>
              <a:ext uri="{FF2B5EF4-FFF2-40B4-BE49-F238E27FC236}">
                <a16:creationId xmlns:a16="http://schemas.microsoft.com/office/drawing/2014/main" id="{52D78CB6-450E-82DC-4CA4-C7088E8BA8E6}"/>
              </a:ext>
            </a:extLst>
          </p:cNvPr>
          <p:cNvSpPr txBox="1"/>
          <p:nvPr/>
        </p:nvSpPr>
        <p:spPr>
          <a:xfrm>
            <a:off x="1047567" y="2767280"/>
            <a:ext cx="10351362" cy="1323439"/>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000" dirty="0">
                <a:latin typeface="メイリオ" panose="020B0604030504040204" pitchFamily="50" charset="-128"/>
                <a:ea typeface="メイリオ" panose="020B0604030504040204" pitchFamily="50" charset="-128"/>
              </a:rPr>
              <a:t>皆さんの職業を通じて</a:t>
            </a:r>
            <a:endParaRPr kumimoji="1" lang="en-US" altLang="ja-JP" sz="40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000" dirty="0">
                <a:latin typeface="メイリオ" panose="020B0604030504040204" pitchFamily="50" charset="-128"/>
                <a:ea typeface="メイリオ" panose="020B0604030504040204" pitchFamily="50" charset="-128"/>
              </a:rPr>
              <a:t>世の中をより良いものに変えていきましょう。</a:t>
            </a:r>
            <a:endParaRPr kumimoji="1" lang="ja-JP" altLang="en-US" sz="40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794619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gradFill>
          <a:gsLst>
            <a:gs pos="95413">
              <a:schemeClr val="bg1"/>
            </a:gs>
            <a:gs pos="61000">
              <a:srgbClr val="C1D9EF"/>
            </a:gs>
            <a:gs pos="6000">
              <a:schemeClr val="bg1"/>
            </a:gs>
            <a:gs pos="40000">
              <a:schemeClr val="accent1">
                <a:lumMod val="45000"/>
                <a:lumOff val="55000"/>
              </a:schemeClr>
            </a:gs>
          </a:gsLst>
          <a:lin ang="5400000" scaled="1"/>
        </a:gradFill>
        <a:effectLst/>
      </p:bgPr>
    </p:bg>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A0AC3077-002D-E7C7-256B-BB7009E4CD88}"/>
              </a:ext>
            </a:extLst>
          </p:cNvPr>
          <p:cNvGrpSpPr/>
          <p:nvPr/>
        </p:nvGrpSpPr>
        <p:grpSpPr>
          <a:xfrm>
            <a:off x="548172" y="307763"/>
            <a:ext cx="7071973" cy="6261135"/>
            <a:chOff x="548172" y="307763"/>
            <a:chExt cx="7071973" cy="6261135"/>
          </a:xfrm>
        </p:grpSpPr>
        <p:pic>
          <p:nvPicPr>
            <p:cNvPr id="9" name="図 8">
              <a:extLst>
                <a:ext uri="{FF2B5EF4-FFF2-40B4-BE49-F238E27FC236}">
                  <a16:creationId xmlns:a16="http://schemas.microsoft.com/office/drawing/2014/main" id="{501CD8DB-CE4C-4812-117A-3E738FDEAA53}"/>
                </a:ext>
              </a:extLst>
            </p:cNvPr>
            <p:cNvPicPr>
              <a:picLocks noChangeAspect="1"/>
            </p:cNvPicPr>
            <p:nvPr/>
          </p:nvPicPr>
          <p:blipFill>
            <a:blip r:embed="rId2"/>
            <a:stretch>
              <a:fillRect/>
            </a:stretch>
          </p:blipFill>
          <p:spPr>
            <a:xfrm>
              <a:off x="548172" y="307763"/>
              <a:ext cx="7071973" cy="6261135"/>
            </a:xfrm>
            <a:prstGeom prst="rect">
              <a:avLst/>
            </a:prstGeom>
            <a:noFill/>
            <a:ln>
              <a:noFill/>
            </a:ln>
            <a:effectLst>
              <a:softEdge rad="112500"/>
            </a:effectLst>
          </p:spPr>
        </p:pic>
        <p:sp>
          <p:nvSpPr>
            <p:cNvPr id="2" name="テキスト ボックス 1">
              <a:extLst>
                <a:ext uri="{FF2B5EF4-FFF2-40B4-BE49-F238E27FC236}">
                  <a16:creationId xmlns:a16="http://schemas.microsoft.com/office/drawing/2014/main" id="{ECA53399-DB32-B898-F8FD-1B357F361BB0}"/>
                </a:ext>
              </a:extLst>
            </p:cNvPr>
            <p:cNvSpPr txBox="1"/>
            <p:nvPr/>
          </p:nvSpPr>
          <p:spPr>
            <a:xfrm>
              <a:off x="827311" y="801561"/>
              <a:ext cx="550817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2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8" name="テキスト ボックス 7">
              <a:extLst>
                <a:ext uri="{FF2B5EF4-FFF2-40B4-BE49-F238E27FC236}">
                  <a16:creationId xmlns:a16="http://schemas.microsoft.com/office/drawing/2014/main" id="{97711E61-2A34-A2D7-42C1-30E549DF4E6D}"/>
                </a:ext>
              </a:extLst>
            </p:cNvPr>
            <p:cNvSpPr txBox="1"/>
            <p:nvPr/>
          </p:nvSpPr>
          <p:spPr>
            <a:xfrm>
              <a:off x="827311" y="1642502"/>
              <a:ext cx="6609187" cy="4524315"/>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ja-JP" altLang="ja-JP" sz="2000" b="0" i="0" u="none" strike="noStrike" kern="1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奉仕の第二部門である職業奉仕は、事業および専門職務の道徳の水準を高め、品位ある業務はすべて尊重されるべきであるという認識を深め、あらゆる職業に携わる中で奉仕の理念を実践していくという目的を持つものである。</a:t>
              </a:r>
              <a:endParaRPr kumimoji="0" lang="en-US" altLang="ja-JP" sz="2000" b="0" i="0" u="none" strike="noStrike" kern="1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ja-JP" altLang="ja-JP" sz="2000" b="0" i="0" u="none" strike="noStrike" kern="1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会員の役割には、ロータリーの理念に従って</a:t>
              </a:r>
              <a:r>
                <a:rPr kumimoji="0" lang="ja-JP" altLang="ja-JP" sz="2000" b="1" i="0" u="none" strike="noStrike" kern="100" cap="none" spc="0" normalizeH="0" baseline="0" noProof="0" dirty="0">
                  <a:ln>
                    <a:noFill/>
                  </a:ln>
                  <a:solidFill>
                    <a:schemeClr val="accent2">
                      <a:lumMod val="60000"/>
                      <a:lumOff val="40000"/>
                    </a:schemeClr>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自分自身を律し、事業を行うこと</a:t>
              </a:r>
              <a:r>
                <a:rPr kumimoji="0" lang="ja-JP" altLang="ja-JP" sz="2000" b="0" i="0" u="none" strike="noStrike" kern="1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、そして自己の職業上の手腕を社会の問題やニーズに役立てるために、</a:t>
              </a:r>
              <a:r>
                <a:rPr kumimoji="0" lang="ja-JP" altLang="ja-JP" sz="2000" b="1" i="0" u="none" strike="noStrike" kern="1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クラブが開発したプロジェクトに応える</a:t>
              </a:r>
              <a:r>
                <a:rPr kumimoji="0" lang="ja-JP" altLang="ja-JP" sz="2000" b="0" i="0" u="none" strike="noStrike" kern="1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ことが含まれる。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sp>
        <p:nvSpPr>
          <p:cNvPr id="6" name="テキスト ボックス 5">
            <a:extLst>
              <a:ext uri="{FF2B5EF4-FFF2-40B4-BE49-F238E27FC236}">
                <a16:creationId xmlns:a16="http://schemas.microsoft.com/office/drawing/2014/main" id="{704CA29F-FCF6-AAE6-47E8-C0C45C97291A}"/>
              </a:ext>
            </a:extLst>
          </p:cNvPr>
          <p:cNvSpPr txBox="1"/>
          <p:nvPr/>
        </p:nvSpPr>
        <p:spPr>
          <a:xfrm>
            <a:off x="779564" y="939192"/>
            <a:ext cx="5377546"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ja-JP" sz="2400" b="1" i="0" u="none" strike="noStrike" kern="1200" cap="none" spc="0" normalizeH="0" baseline="0" noProof="0" dirty="0">
                <a:ln>
                  <a:noFill/>
                </a:ln>
                <a:solidFill>
                  <a:prstClr val="white">
                    <a:lumMod val="95000"/>
                  </a:prstClr>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標準ロータリークラブ定款　第</a:t>
            </a:r>
            <a:r>
              <a:rPr kumimoji="0" lang="en-US" altLang="ja-JP" sz="2400" b="1" i="0" u="none" strike="noStrike" kern="1200" cap="none" spc="0" normalizeH="0" baseline="0" noProof="0" dirty="0">
                <a:ln>
                  <a:noFill/>
                </a:ln>
                <a:solidFill>
                  <a:prstClr val="white">
                    <a:lumMod val="95000"/>
                  </a:prstClr>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6</a:t>
            </a:r>
            <a:r>
              <a:rPr kumimoji="0" lang="ja-JP" altLang="ja-JP" sz="2400" b="1" i="0" u="none" strike="noStrike" kern="1200" cap="none" spc="0" normalizeH="0" baseline="0" noProof="0" dirty="0">
                <a:ln>
                  <a:noFill/>
                </a:ln>
                <a:solidFill>
                  <a:prstClr val="white">
                    <a:lumMod val="95000"/>
                  </a:prstClr>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条</a:t>
            </a:r>
            <a:r>
              <a:rPr kumimoji="0" lang="en-US" altLang="ja-JP" sz="2400" b="1" i="0" u="none" strike="noStrike" kern="1200" cap="none" spc="0" normalizeH="0" baseline="0" noProof="0" dirty="0">
                <a:ln>
                  <a:noFill/>
                </a:ln>
                <a:solidFill>
                  <a:prstClr val="white">
                    <a:lumMod val="95000"/>
                  </a:prstClr>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-2</a:t>
            </a:r>
            <a:endParaRPr kumimoji="0" lang="ja-JP" altLang="en-US" sz="2400" b="1" i="0" u="none" strike="noStrike" kern="1200" cap="none" spc="0" normalizeH="0" baseline="0" noProof="0" dirty="0">
              <a:ln>
                <a:noFill/>
              </a:ln>
              <a:solidFill>
                <a:prstClr val="white">
                  <a:lumMod val="95000"/>
                </a:prstClr>
              </a:solidFill>
              <a:effectLst/>
              <a:uLnTx/>
              <a:uFillTx/>
              <a:latin typeface="メイリオ" panose="020B0604030504040204" pitchFamily="50" charset="-128"/>
              <a:ea typeface="メイリオ" panose="020B0604030504040204" pitchFamily="50" charset="-128"/>
              <a:cs typeface="+mn-cs"/>
            </a:endParaRPr>
          </a:p>
        </p:txBody>
      </p:sp>
      <p:pic>
        <p:nvPicPr>
          <p:cNvPr id="10" name="図 9">
            <a:extLst>
              <a:ext uri="{FF2B5EF4-FFF2-40B4-BE49-F238E27FC236}">
                <a16:creationId xmlns:a16="http://schemas.microsoft.com/office/drawing/2014/main" id="{F038233E-4B28-BC42-4233-8DB6FF2389AB}"/>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9648934" y="6040736"/>
            <a:ext cx="2445411" cy="605618"/>
          </a:xfrm>
          <a:prstGeom prst="rect">
            <a:avLst/>
          </a:prstGeom>
          <a:effectLst>
            <a:softEdge rad="38100"/>
          </a:effectLst>
        </p:spPr>
      </p:pic>
      <p:sp>
        <p:nvSpPr>
          <p:cNvPr id="4" name="正方形/長方形 3">
            <a:extLst>
              <a:ext uri="{FF2B5EF4-FFF2-40B4-BE49-F238E27FC236}">
                <a16:creationId xmlns:a16="http://schemas.microsoft.com/office/drawing/2014/main" id="{38121842-0963-E605-4A94-796A40693DED}"/>
              </a:ext>
            </a:extLst>
          </p:cNvPr>
          <p:cNvSpPr/>
          <p:nvPr/>
        </p:nvSpPr>
        <p:spPr>
          <a:xfrm>
            <a:off x="7558860" y="2887599"/>
            <a:ext cx="301840" cy="284085"/>
          </a:xfrm>
          <a:prstGeom prst="rect">
            <a:avLst/>
          </a:prstGeom>
          <a:solidFill>
            <a:schemeClr val="accent2">
              <a:lumMod val="60000"/>
              <a:lumOff val="40000"/>
            </a:schemeClr>
          </a:solidFill>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7" name="正方形/長方形 6">
            <a:extLst>
              <a:ext uri="{FF2B5EF4-FFF2-40B4-BE49-F238E27FC236}">
                <a16:creationId xmlns:a16="http://schemas.microsoft.com/office/drawing/2014/main" id="{1F4B5738-2883-5AC5-8813-75D585B95E78}"/>
              </a:ext>
            </a:extLst>
          </p:cNvPr>
          <p:cNvSpPr/>
          <p:nvPr/>
        </p:nvSpPr>
        <p:spPr>
          <a:xfrm>
            <a:off x="7558860" y="3429000"/>
            <a:ext cx="301840" cy="284085"/>
          </a:xfrm>
          <a:prstGeom prst="rect">
            <a:avLst/>
          </a:prstGeom>
          <a:solidFill>
            <a:schemeClr val="accent2">
              <a:lumMod val="60000"/>
              <a:lumOff val="40000"/>
            </a:schemeClr>
          </a:solidFill>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 name="テキスト ボックス 4">
            <a:extLst>
              <a:ext uri="{FF2B5EF4-FFF2-40B4-BE49-F238E27FC236}">
                <a16:creationId xmlns:a16="http://schemas.microsoft.com/office/drawing/2014/main" id="{2B3C4F65-55C1-606F-1178-3A6497BAA43A}"/>
              </a:ext>
            </a:extLst>
          </p:cNvPr>
          <p:cNvSpPr txBox="1"/>
          <p:nvPr/>
        </p:nvSpPr>
        <p:spPr>
          <a:xfrm>
            <a:off x="7615767" y="2851919"/>
            <a:ext cx="4495024" cy="1154162"/>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4472C4"/>
                </a:solidFill>
                <a:effectLst/>
                <a:uLnTx/>
                <a:uFillTx/>
                <a:latin typeface="メイリオ" panose="020B0604030504040204" pitchFamily="50" charset="-128"/>
                <a:ea typeface="メイリオ" panose="020B0604030504040204" pitchFamily="50" charset="-128"/>
                <a:cs typeface="+mn-cs"/>
              </a:rPr>
              <a:t>自分自身を律し事業を行うこと</a:t>
            </a:r>
            <a:endParaRPr kumimoji="1" lang="en-US" altLang="ja-JP" sz="2400" b="1" i="0" u="none" strike="noStrike" kern="1200" cap="none" spc="0" normalizeH="0" baseline="0" noProof="0" dirty="0">
              <a:ln>
                <a:noFill/>
              </a:ln>
              <a:solidFill>
                <a:srgbClr val="4472C4"/>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4472C4"/>
                </a:solidFill>
                <a:effectLst/>
                <a:uLnTx/>
                <a:uFillTx/>
                <a:latin typeface="メイリオ" panose="020B0604030504040204" pitchFamily="50" charset="-128"/>
                <a:ea typeface="メイリオ" panose="020B0604030504040204" pitchFamily="50" charset="-128"/>
                <a:cs typeface="+mn-cs"/>
              </a:rPr>
              <a:t>職業上の手腕を社会に役立てる</a:t>
            </a:r>
          </a:p>
        </p:txBody>
      </p:sp>
      <p:grpSp>
        <p:nvGrpSpPr>
          <p:cNvPr id="14" name="グループ化 13">
            <a:extLst>
              <a:ext uri="{FF2B5EF4-FFF2-40B4-BE49-F238E27FC236}">
                <a16:creationId xmlns:a16="http://schemas.microsoft.com/office/drawing/2014/main" id="{88C449D7-E530-EF6A-8594-A4F9EB17FA0A}"/>
              </a:ext>
            </a:extLst>
          </p:cNvPr>
          <p:cNvGrpSpPr/>
          <p:nvPr/>
        </p:nvGrpSpPr>
        <p:grpSpPr>
          <a:xfrm>
            <a:off x="8999220" y="123097"/>
            <a:ext cx="3192780" cy="646331"/>
            <a:chOff x="9152878" y="123097"/>
            <a:chExt cx="3039122" cy="646331"/>
          </a:xfrm>
        </p:grpSpPr>
        <p:sp>
          <p:nvSpPr>
            <p:cNvPr id="15" name="テキスト ボックス 14">
              <a:extLst>
                <a:ext uri="{FF2B5EF4-FFF2-40B4-BE49-F238E27FC236}">
                  <a16:creationId xmlns:a16="http://schemas.microsoft.com/office/drawing/2014/main" id="{A0E7BDCD-E511-89ED-C124-65FE13B05385}"/>
                </a:ext>
              </a:extLst>
            </p:cNvPr>
            <p:cNvSpPr txBox="1"/>
            <p:nvPr/>
          </p:nvSpPr>
          <p:spPr>
            <a:xfrm>
              <a:off x="9318716" y="123097"/>
              <a:ext cx="2873284"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第</a:t>
              </a:r>
              <a:r>
                <a:rPr kumimoji="1" lang="en-US" altLang="ja-JP"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2660</a:t>
              </a:r>
              <a:r>
                <a:rPr kumimoji="1" lang="ja-JP" altLang="en-US"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地区</a:t>
              </a:r>
              <a:r>
                <a:rPr kumimoji="1" lang="ja-JP" altLang="en-US" sz="18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職業奉仕委員会</a:t>
              </a:r>
            </a:p>
          </p:txBody>
        </p:sp>
        <p:cxnSp>
          <p:nvCxnSpPr>
            <p:cNvPr id="16" name="直線コネクタ 15">
              <a:extLst>
                <a:ext uri="{FF2B5EF4-FFF2-40B4-BE49-F238E27FC236}">
                  <a16:creationId xmlns:a16="http://schemas.microsoft.com/office/drawing/2014/main" id="{E1F00CDB-97B7-5B09-27C0-EBA0BB9B0372}"/>
                </a:ext>
              </a:extLst>
            </p:cNvPr>
            <p:cNvCxnSpPr/>
            <p:nvPr/>
          </p:nvCxnSpPr>
          <p:spPr>
            <a:xfrm>
              <a:off x="9152878" y="488272"/>
              <a:ext cx="3039122"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3" name="グループ化 12">
            <a:extLst>
              <a:ext uri="{FF2B5EF4-FFF2-40B4-BE49-F238E27FC236}">
                <a16:creationId xmlns:a16="http://schemas.microsoft.com/office/drawing/2014/main" id="{6A5E773A-E967-4ADE-45C7-2D799063D8F1}"/>
              </a:ext>
            </a:extLst>
          </p:cNvPr>
          <p:cNvGrpSpPr/>
          <p:nvPr/>
        </p:nvGrpSpPr>
        <p:grpSpPr>
          <a:xfrm>
            <a:off x="7715637" y="2042341"/>
            <a:ext cx="4056153" cy="380638"/>
            <a:chOff x="7715637" y="2042341"/>
            <a:chExt cx="4056153" cy="380638"/>
          </a:xfrm>
        </p:grpSpPr>
        <p:sp>
          <p:nvSpPr>
            <p:cNvPr id="12" name="正方形/長方形 11">
              <a:extLst>
                <a:ext uri="{FF2B5EF4-FFF2-40B4-BE49-F238E27FC236}">
                  <a16:creationId xmlns:a16="http://schemas.microsoft.com/office/drawing/2014/main" id="{C951BC0E-4BFB-BC88-31B1-9F006D74B5E9}"/>
                </a:ext>
              </a:extLst>
            </p:cNvPr>
            <p:cNvSpPr/>
            <p:nvPr/>
          </p:nvSpPr>
          <p:spPr>
            <a:xfrm>
              <a:off x="7715637" y="2042341"/>
              <a:ext cx="4056153" cy="380638"/>
            </a:xfrm>
            <a:prstGeom prst="rect">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 name="テキスト ボックス 10">
              <a:extLst>
                <a:ext uri="{FF2B5EF4-FFF2-40B4-BE49-F238E27FC236}">
                  <a16:creationId xmlns:a16="http://schemas.microsoft.com/office/drawing/2014/main" id="{36D13337-5E83-36A8-7662-92E156BE8C2F}"/>
                </a:ext>
              </a:extLst>
            </p:cNvPr>
            <p:cNvSpPr txBox="1"/>
            <p:nvPr/>
          </p:nvSpPr>
          <p:spPr>
            <a:xfrm>
              <a:off x="7840137" y="2042341"/>
              <a:ext cx="3864142"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schemeClr val="tx2">
                      <a:lumMod val="75000"/>
                    </a:schemeClr>
                  </a:solidFill>
                  <a:effectLst/>
                  <a:uLnTx/>
                  <a:uFillTx/>
                  <a:latin typeface="Calibri"/>
                  <a:ea typeface="ＭＳ Ｐゴシック" panose="020B0600070205080204" pitchFamily="50" charset="-128"/>
                  <a:cs typeface="+mn-cs"/>
                </a:rPr>
                <a:t>職業に携わる中で奉仕の理念を実践</a:t>
              </a:r>
            </a:p>
          </p:txBody>
        </p:sp>
      </p:grpSp>
    </p:spTree>
    <p:extLst>
      <p:ext uri="{BB962C8B-B14F-4D97-AF65-F5344CB8AC3E}">
        <p14:creationId xmlns:p14="http://schemas.microsoft.com/office/powerpoint/2010/main" val="530275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gradFill>
          <a:gsLst>
            <a:gs pos="95413">
              <a:schemeClr val="bg1"/>
            </a:gs>
            <a:gs pos="61000">
              <a:srgbClr val="C1D9EF"/>
            </a:gs>
            <a:gs pos="6000">
              <a:schemeClr val="bg1"/>
            </a:gs>
            <a:gs pos="40000">
              <a:schemeClr val="accent1">
                <a:lumMod val="45000"/>
                <a:lumOff val="55000"/>
              </a:schemeClr>
            </a:gs>
          </a:gsLst>
          <a:lin ang="5400000" scaled="1"/>
        </a:gradFill>
        <a:effectLst/>
      </p:bgPr>
    </p:bg>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A0AC3077-002D-E7C7-256B-BB7009E4CD88}"/>
              </a:ext>
            </a:extLst>
          </p:cNvPr>
          <p:cNvGrpSpPr/>
          <p:nvPr/>
        </p:nvGrpSpPr>
        <p:grpSpPr>
          <a:xfrm>
            <a:off x="548172" y="307763"/>
            <a:ext cx="7071973" cy="6261135"/>
            <a:chOff x="548172" y="307763"/>
            <a:chExt cx="7071973" cy="6261135"/>
          </a:xfrm>
        </p:grpSpPr>
        <p:pic>
          <p:nvPicPr>
            <p:cNvPr id="9" name="図 8">
              <a:extLst>
                <a:ext uri="{FF2B5EF4-FFF2-40B4-BE49-F238E27FC236}">
                  <a16:creationId xmlns:a16="http://schemas.microsoft.com/office/drawing/2014/main" id="{501CD8DB-CE4C-4812-117A-3E738FDEAA53}"/>
                </a:ext>
              </a:extLst>
            </p:cNvPr>
            <p:cNvPicPr>
              <a:picLocks noChangeAspect="1"/>
            </p:cNvPicPr>
            <p:nvPr/>
          </p:nvPicPr>
          <p:blipFill>
            <a:blip r:embed="rId2"/>
            <a:stretch>
              <a:fillRect/>
            </a:stretch>
          </p:blipFill>
          <p:spPr>
            <a:xfrm>
              <a:off x="548172" y="307763"/>
              <a:ext cx="7071973" cy="6261135"/>
            </a:xfrm>
            <a:prstGeom prst="rect">
              <a:avLst/>
            </a:prstGeom>
            <a:noFill/>
            <a:ln>
              <a:noFill/>
            </a:ln>
            <a:effectLst>
              <a:softEdge rad="112500"/>
            </a:effectLst>
          </p:spPr>
        </p:pic>
        <p:sp>
          <p:nvSpPr>
            <p:cNvPr id="2" name="テキスト ボックス 1">
              <a:extLst>
                <a:ext uri="{FF2B5EF4-FFF2-40B4-BE49-F238E27FC236}">
                  <a16:creationId xmlns:a16="http://schemas.microsoft.com/office/drawing/2014/main" id="{ECA53399-DB32-B898-F8FD-1B357F361BB0}"/>
                </a:ext>
              </a:extLst>
            </p:cNvPr>
            <p:cNvSpPr txBox="1"/>
            <p:nvPr/>
          </p:nvSpPr>
          <p:spPr>
            <a:xfrm>
              <a:off x="2300515" y="488272"/>
              <a:ext cx="3292417"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ロータリーの行動規範</a:t>
              </a:r>
            </a:p>
          </p:txBody>
        </p:sp>
      </p:grpSp>
      <p:pic>
        <p:nvPicPr>
          <p:cNvPr id="5" name="図 4">
            <a:extLst>
              <a:ext uri="{FF2B5EF4-FFF2-40B4-BE49-F238E27FC236}">
                <a16:creationId xmlns:a16="http://schemas.microsoft.com/office/drawing/2014/main" id="{083A8CEE-391E-E5BC-5D21-C6BCFA0A0E1F}"/>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9648934" y="6040736"/>
            <a:ext cx="2445411" cy="605618"/>
          </a:xfrm>
          <a:prstGeom prst="rect">
            <a:avLst/>
          </a:prstGeom>
          <a:effectLst>
            <a:softEdge rad="38100"/>
          </a:effectLst>
        </p:spPr>
      </p:pic>
      <p:grpSp>
        <p:nvGrpSpPr>
          <p:cNvPr id="7" name="グループ化 6">
            <a:extLst>
              <a:ext uri="{FF2B5EF4-FFF2-40B4-BE49-F238E27FC236}">
                <a16:creationId xmlns:a16="http://schemas.microsoft.com/office/drawing/2014/main" id="{888E74F7-7CC6-3325-D300-0A7BDE3DD9C0}"/>
              </a:ext>
            </a:extLst>
          </p:cNvPr>
          <p:cNvGrpSpPr/>
          <p:nvPr/>
        </p:nvGrpSpPr>
        <p:grpSpPr>
          <a:xfrm>
            <a:off x="7661502" y="2935713"/>
            <a:ext cx="4207037" cy="1278404"/>
            <a:chOff x="7661502" y="2935713"/>
            <a:chExt cx="4207037" cy="1278404"/>
          </a:xfrm>
        </p:grpSpPr>
        <p:sp>
          <p:nvSpPr>
            <p:cNvPr id="4" name="正方形/長方形 3">
              <a:extLst>
                <a:ext uri="{FF2B5EF4-FFF2-40B4-BE49-F238E27FC236}">
                  <a16:creationId xmlns:a16="http://schemas.microsoft.com/office/drawing/2014/main" id="{41095649-4EB2-9E6C-3730-F7BBF4F91BD2}"/>
                </a:ext>
              </a:extLst>
            </p:cNvPr>
            <p:cNvSpPr/>
            <p:nvPr/>
          </p:nvSpPr>
          <p:spPr>
            <a:xfrm>
              <a:off x="7661502" y="2935713"/>
              <a:ext cx="301840" cy="284085"/>
            </a:xfrm>
            <a:prstGeom prst="rect">
              <a:avLst/>
            </a:prstGeom>
            <a:solidFill>
              <a:schemeClr val="accent2">
                <a:lumMod val="60000"/>
                <a:lumOff val="40000"/>
              </a:schemeClr>
            </a:solidFill>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marL="0" marR="0" indent="0" algn="ctr" defTabSz="914400" rtl="0" eaLnBrk="1" fontAlgn="auto" latinLnBrk="0" hangingPunct="1">
                <a:lnSpc>
                  <a:spcPct val="100000"/>
                </a:lnSpc>
                <a:spcBef>
                  <a:spcPts val="0"/>
                </a:spcBef>
                <a:spcAft>
                  <a:spcPts val="0"/>
                </a:spcAft>
                <a:buClrTx/>
                <a:buSzTx/>
                <a:buFontTx/>
                <a:buNone/>
                <a:tabLst/>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 name="テキスト ボックス 10">
              <a:extLst>
                <a:ext uri="{FF2B5EF4-FFF2-40B4-BE49-F238E27FC236}">
                  <a16:creationId xmlns:a16="http://schemas.microsoft.com/office/drawing/2014/main" id="{F9F8AC6B-DB91-224C-64C7-A16B003F2C9C}"/>
                </a:ext>
              </a:extLst>
            </p:cNvPr>
            <p:cNvSpPr txBox="1"/>
            <p:nvPr/>
          </p:nvSpPr>
          <p:spPr>
            <a:xfrm>
              <a:off x="7696976" y="3013788"/>
              <a:ext cx="4171563"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4472C4"/>
                  </a:solidFill>
                  <a:effectLst/>
                  <a:uLnTx/>
                  <a:uFillTx/>
                  <a:latin typeface="メイリオ" panose="020B0604030504040204" pitchFamily="50" charset="-128"/>
                  <a:ea typeface="メイリオ" panose="020B0604030504040204" pitchFamily="50" charset="-128"/>
                  <a:cs typeface="+mn-cs"/>
                </a:rPr>
                <a:t>ロータリアンは高い</a:t>
              </a:r>
              <a:r>
                <a:rPr kumimoji="1" lang="ja-JP" altLang="en-US" sz="2400" b="1" i="0" u="none" strike="noStrike" kern="1200" cap="none" spc="0" normalizeH="0" baseline="0" noProof="0" dirty="0">
                  <a:ln>
                    <a:noFill/>
                  </a:ln>
                  <a:solidFill>
                    <a:schemeClr val="accent2">
                      <a:lumMod val="75000"/>
                    </a:schemeClr>
                  </a:solidFill>
                  <a:effectLst/>
                  <a:uLnTx/>
                  <a:uFillTx/>
                  <a:latin typeface="メイリオ" panose="020B0604030504040204" pitchFamily="50" charset="-128"/>
                  <a:ea typeface="メイリオ" panose="020B0604030504040204" pitchFamily="50" charset="-128"/>
                  <a:cs typeface="+mn-cs"/>
                </a:rPr>
                <a:t>倫理観</a:t>
              </a:r>
              <a:r>
                <a:rPr kumimoji="1" lang="ja-JP" altLang="en-US" sz="2400" b="1" i="0" u="none" strike="noStrike" kern="1200" cap="none" spc="0" normalizeH="0" baseline="0" noProof="0" dirty="0">
                  <a:ln>
                    <a:noFill/>
                  </a:ln>
                  <a:solidFill>
                    <a:srgbClr val="4472C4"/>
                  </a:solidFill>
                  <a:effectLst/>
                  <a:uLnTx/>
                  <a:uFillTx/>
                  <a:latin typeface="メイリオ" panose="020B0604030504040204" pitchFamily="50" charset="-128"/>
                  <a:ea typeface="メイリオ" panose="020B0604030504040204" pitchFamily="50" charset="-128"/>
                  <a:cs typeface="+mn-cs"/>
                </a:rPr>
                <a:t>を持って職業に携わることが求められている</a:t>
              </a:r>
            </a:p>
          </p:txBody>
        </p:sp>
      </p:grpSp>
      <p:grpSp>
        <p:nvGrpSpPr>
          <p:cNvPr id="13" name="グループ化 12">
            <a:extLst>
              <a:ext uri="{FF2B5EF4-FFF2-40B4-BE49-F238E27FC236}">
                <a16:creationId xmlns:a16="http://schemas.microsoft.com/office/drawing/2014/main" id="{B64CB6F9-AFCB-CBC2-6AB0-CF800015C17B}"/>
              </a:ext>
            </a:extLst>
          </p:cNvPr>
          <p:cNvGrpSpPr/>
          <p:nvPr/>
        </p:nvGrpSpPr>
        <p:grpSpPr>
          <a:xfrm>
            <a:off x="8999220" y="123097"/>
            <a:ext cx="3192780" cy="646331"/>
            <a:chOff x="9152878" y="123097"/>
            <a:chExt cx="3039122" cy="646331"/>
          </a:xfrm>
        </p:grpSpPr>
        <p:sp>
          <p:nvSpPr>
            <p:cNvPr id="14" name="テキスト ボックス 13">
              <a:extLst>
                <a:ext uri="{FF2B5EF4-FFF2-40B4-BE49-F238E27FC236}">
                  <a16:creationId xmlns:a16="http://schemas.microsoft.com/office/drawing/2014/main" id="{8E7E02A0-126C-F8AB-CF06-3E6655EF1297}"/>
                </a:ext>
              </a:extLst>
            </p:cNvPr>
            <p:cNvSpPr txBox="1"/>
            <p:nvPr/>
          </p:nvSpPr>
          <p:spPr>
            <a:xfrm>
              <a:off x="9318716" y="123097"/>
              <a:ext cx="2873284"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第</a:t>
              </a:r>
              <a:r>
                <a:rPr kumimoji="1" lang="en-US" altLang="ja-JP" sz="16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2660</a:t>
              </a:r>
              <a:r>
                <a:rPr kumimoji="1" lang="ja-JP" altLang="en-US" sz="16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地区</a:t>
              </a:r>
              <a:r>
                <a:rPr kumimoji="1" lang="ja-JP" altLang="en-US" sz="18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職業奉仕委員会</a:t>
              </a:r>
            </a:p>
          </p:txBody>
        </p:sp>
        <p:cxnSp>
          <p:nvCxnSpPr>
            <p:cNvPr id="15" name="直線コネクタ 14">
              <a:extLst>
                <a:ext uri="{FF2B5EF4-FFF2-40B4-BE49-F238E27FC236}">
                  <a16:creationId xmlns:a16="http://schemas.microsoft.com/office/drawing/2014/main" id="{1483955A-BCCD-A6CE-F366-C9215EF7E43B}"/>
                </a:ext>
              </a:extLst>
            </p:cNvPr>
            <p:cNvCxnSpPr/>
            <p:nvPr/>
          </p:nvCxnSpPr>
          <p:spPr>
            <a:xfrm>
              <a:off x="9152878" y="488272"/>
              <a:ext cx="3039122"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0" name="テキスト ボックス 9">
            <a:extLst>
              <a:ext uri="{FF2B5EF4-FFF2-40B4-BE49-F238E27FC236}">
                <a16:creationId xmlns:a16="http://schemas.microsoft.com/office/drawing/2014/main" id="{352FFB83-3030-3BB0-C8D0-E292C18FD44F}"/>
              </a:ext>
            </a:extLst>
          </p:cNvPr>
          <p:cNvSpPr txBox="1"/>
          <p:nvPr/>
        </p:nvSpPr>
        <p:spPr>
          <a:xfrm>
            <a:off x="802731" y="917926"/>
            <a:ext cx="6562854" cy="5909310"/>
          </a:xfrm>
          <a:prstGeom prst="rect">
            <a:avLst/>
          </a:prstGeom>
          <a:noFill/>
        </p:spPr>
        <p:txBody>
          <a:bodyPr wrap="square">
            <a:spAutoFit/>
          </a:bodyPr>
          <a:lstStyle/>
          <a:p>
            <a:r>
              <a:rPr lang="ja-JP" altLang="en-US" b="1" dirty="0">
                <a:solidFill>
                  <a:schemeClr val="bg1"/>
                </a:solidFill>
                <a:latin typeface="メイリオ" panose="020B0604030504040204" pitchFamily="50" charset="-128"/>
                <a:ea typeface="メイリオ" panose="020B0604030504040204" pitchFamily="50" charset="-128"/>
              </a:rPr>
              <a:t>全会員（ロータリアンおよびローターアクター）には以下のことが求められる</a:t>
            </a:r>
            <a:endParaRPr lang="en-US" altLang="ja-JP" b="1" dirty="0">
              <a:solidFill>
                <a:schemeClr val="bg1"/>
              </a:solidFill>
              <a:latin typeface="メイリオ" panose="020B0604030504040204" pitchFamily="50" charset="-128"/>
              <a:ea typeface="メイリオ" panose="020B0604030504040204" pitchFamily="50" charset="-128"/>
            </a:endParaRPr>
          </a:p>
          <a:p>
            <a:endParaRPr lang="ja-JP" altLang="en-US" b="1" dirty="0">
              <a:solidFill>
                <a:schemeClr val="bg1"/>
              </a:solidFill>
              <a:latin typeface="メイリオ" panose="020B0604030504040204" pitchFamily="50" charset="-128"/>
              <a:ea typeface="メイリオ" panose="020B0604030504040204" pitchFamily="50" charset="-128"/>
            </a:endParaRPr>
          </a:p>
          <a:p>
            <a:pPr marL="342900" indent="-342900">
              <a:buAutoNum type="arabicPeriod"/>
            </a:pPr>
            <a:r>
              <a:rPr lang="ja-JP" altLang="en-US" b="1" dirty="0">
                <a:solidFill>
                  <a:schemeClr val="bg1"/>
                </a:solidFill>
                <a:latin typeface="メイリオ" panose="020B0604030504040204" pitchFamily="50" charset="-128"/>
                <a:ea typeface="メイリオ" panose="020B0604030504040204" pitchFamily="50" charset="-128"/>
              </a:rPr>
              <a:t>個人として、また事業において、高潔さと高い倫理基準を　　　もって行動する。</a:t>
            </a:r>
            <a:endParaRPr lang="en-US" altLang="ja-JP" b="1" dirty="0">
              <a:solidFill>
                <a:schemeClr val="bg1"/>
              </a:solidFill>
              <a:latin typeface="メイリオ" panose="020B0604030504040204" pitchFamily="50" charset="-128"/>
              <a:ea typeface="メイリオ" panose="020B0604030504040204" pitchFamily="50" charset="-128"/>
            </a:endParaRPr>
          </a:p>
          <a:p>
            <a:endParaRPr lang="ja-JP" altLang="en-US" b="1" dirty="0">
              <a:solidFill>
                <a:schemeClr val="bg1"/>
              </a:solidFill>
              <a:latin typeface="メイリオ" panose="020B0604030504040204" pitchFamily="50" charset="-128"/>
              <a:ea typeface="メイリオ" panose="020B0604030504040204" pitchFamily="50" charset="-128"/>
            </a:endParaRPr>
          </a:p>
          <a:p>
            <a:r>
              <a:rPr lang="en-US" altLang="ja-JP" b="1" dirty="0">
                <a:solidFill>
                  <a:schemeClr val="bg1"/>
                </a:solidFill>
                <a:latin typeface="メイリオ" panose="020B0604030504040204" pitchFamily="50" charset="-128"/>
                <a:ea typeface="メイリオ" panose="020B0604030504040204" pitchFamily="50" charset="-128"/>
              </a:rPr>
              <a:t>2. </a:t>
            </a:r>
            <a:r>
              <a:rPr lang="ja-JP" altLang="en-US" b="1" dirty="0">
                <a:solidFill>
                  <a:schemeClr val="bg1"/>
                </a:solidFill>
                <a:latin typeface="メイリオ" panose="020B0604030504040204" pitchFamily="50" charset="-128"/>
                <a:ea typeface="メイリオ" panose="020B0604030504040204" pitchFamily="50" charset="-128"/>
              </a:rPr>
              <a:t>他者に公平に接し、敬意をもって接すること。これには、</a:t>
            </a:r>
            <a:endParaRPr lang="en-US" altLang="ja-JP" b="1" dirty="0">
              <a:solidFill>
                <a:schemeClr val="bg1"/>
              </a:solidFill>
              <a:latin typeface="メイリオ" panose="020B0604030504040204" pitchFamily="50" charset="-128"/>
              <a:ea typeface="メイリオ" panose="020B0604030504040204" pitchFamily="50" charset="-128"/>
            </a:endParaRPr>
          </a:p>
          <a:p>
            <a:r>
              <a:rPr lang="en-US" altLang="ja-JP" b="1" dirty="0">
                <a:solidFill>
                  <a:schemeClr val="bg1"/>
                </a:solidFill>
                <a:latin typeface="メイリオ" panose="020B0604030504040204" pitchFamily="50" charset="-128"/>
                <a:ea typeface="メイリオ" panose="020B0604030504040204" pitchFamily="50" charset="-128"/>
              </a:rPr>
              <a:t> </a:t>
            </a:r>
            <a:r>
              <a:rPr lang="ja-JP" altLang="en-US" b="1" dirty="0">
                <a:solidFill>
                  <a:schemeClr val="bg1"/>
                </a:solidFill>
                <a:latin typeface="メイリオ" panose="020B0604030504040204" pitchFamily="50" charset="-128"/>
                <a:ea typeface="メイリオ" panose="020B0604030504040204" pitchFamily="50" charset="-128"/>
              </a:rPr>
              <a:t>　他者を尊重する言葉を使う、サポートを示す、温かく迎え</a:t>
            </a:r>
            <a:endParaRPr lang="en-US" altLang="ja-JP" b="1" dirty="0">
              <a:solidFill>
                <a:schemeClr val="bg1"/>
              </a:solidFill>
              <a:latin typeface="メイリオ" panose="020B0604030504040204" pitchFamily="50" charset="-128"/>
              <a:ea typeface="メイリオ" panose="020B0604030504040204" pitchFamily="50" charset="-128"/>
            </a:endParaRPr>
          </a:p>
          <a:p>
            <a:r>
              <a:rPr lang="en-US" altLang="ja-JP" b="1" dirty="0">
                <a:solidFill>
                  <a:schemeClr val="bg1"/>
                </a:solidFill>
                <a:latin typeface="メイリオ" panose="020B0604030504040204" pitchFamily="50" charset="-128"/>
                <a:ea typeface="メイリオ" panose="020B0604030504040204" pitchFamily="50" charset="-128"/>
              </a:rPr>
              <a:t>   </a:t>
            </a:r>
            <a:r>
              <a:rPr lang="ja-JP" altLang="en-US" b="1" dirty="0">
                <a:solidFill>
                  <a:schemeClr val="bg1"/>
                </a:solidFill>
                <a:latin typeface="メイリオ" panose="020B0604030504040204" pitchFamily="50" charset="-128"/>
                <a:ea typeface="メイリオ" panose="020B0604030504040204" pitchFamily="50" charset="-128"/>
              </a:rPr>
              <a:t> 入れるインクルーシブな環境を助長する、多様性を重ん</a:t>
            </a:r>
            <a:endParaRPr lang="en-US" altLang="ja-JP" b="1" dirty="0">
              <a:solidFill>
                <a:schemeClr val="bg1"/>
              </a:solidFill>
              <a:latin typeface="メイリオ" panose="020B0604030504040204" pitchFamily="50" charset="-128"/>
              <a:ea typeface="メイリオ" panose="020B0604030504040204" pitchFamily="50" charset="-128"/>
            </a:endParaRPr>
          </a:p>
          <a:p>
            <a:r>
              <a:rPr lang="en-US" altLang="ja-JP" b="1" dirty="0">
                <a:solidFill>
                  <a:schemeClr val="bg1"/>
                </a:solidFill>
                <a:latin typeface="メイリオ" panose="020B0604030504040204" pitchFamily="50" charset="-128"/>
                <a:ea typeface="メイリオ" panose="020B0604030504040204" pitchFamily="50" charset="-128"/>
              </a:rPr>
              <a:t>    </a:t>
            </a:r>
            <a:r>
              <a:rPr lang="ja-JP" altLang="en-US" b="1" dirty="0">
                <a:solidFill>
                  <a:schemeClr val="bg1"/>
                </a:solidFill>
                <a:latin typeface="メイリオ" panose="020B0604030504040204" pitchFamily="50" charset="-128"/>
                <a:ea typeface="メイリオ" panose="020B0604030504040204" pitchFamily="50" charset="-128"/>
              </a:rPr>
              <a:t>じるという「ロータリーの多様性・公平さ・インクルージ</a:t>
            </a:r>
            <a:endParaRPr lang="en-US" altLang="ja-JP" b="1" dirty="0">
              <a:solidFill>
                <a:schemeClr val="bg1"/>
              </a:solidFill>
              <a:latin typeface="メイリオ" panose="020B0604030504040204" pitchFamily="50" charset="-128"/>
              <a:ea typeface="メイリオ" panose="020B0604030504040204" pitchFamily="50" charset="-128"/>
            </a:endParaRPr>
          </a:p>
          <a:p>
            <a:r>
              <a:rPr lang="en-US" altLang="ja-JP" b="1" dirty="0">
                <a:solidFill>
                  <a:schemeClr val="bg1"/>
                </a:solidFill>
                <a:latin typeface="メイリオ" panose="020B0604030504040204" pitchFamily="50" charset="-128"/>
                <a:ea typeface="メイリオ" panose="020B0604030504040204" pitchFamily="50" charset="-128"/>
              </a:rPr>
              <a:t>    </a:t>
            </a:r>
            <a:r>
              <a:rPr lang="ja-JP" altLang="en-US" b="1" dirty="0">
                <a:solidFill>
                  <a:schemeClr val="bg1"/>
                </a:solidFill>
                <a:latin typeface="メイリオ" panose="020B0604030504040204" pitchFamily="50" charset="-128"/>
                <a:ea typeface="メイリオ" panose="020B0604030504040204" pitchFamily="50" charset="-128"/>
              </a:rPr>
              <a:t>ョン（</a:t>
            </a:r>
            <a:r>
              <a:rPr lang="en-US" altLang="ja-JP" b="1" dirty="0">
                <a:solidFill>
                  <a:schemeClr val="bg1"/>
                </a:solidFill>
                <a:latin typeface="メイリオ" panose="020B0604030504040204" pitchFamily="50" charset="-128"/>
                <a:ea typeface="メイリオ" panose="020B0604030504040204" pitchFamily="50" charset="-128"/>
              </a:rPr>
              <a:t>DEI</a:t>
            </a:r>
            <a:r>
              <a:rPr lang="ja-JP" altLang="en-US" b="1" dirty="0">
                <a:solidFill>
                  <a:schemeClr val="bg1"/>
                </a:solidFill>
                <a:latin typeface="メイリオ" panose="020B0604030504040204" pitchFamily="50" charset="-128"/>
                <a:ea typeface="メイリオ" panose="020B0604030504040204" pitchFamily="50" charset="-128"/>
              </a:rPr>
              <a:t>）の行動規範」を遵守することが含まれる。</a:t>
            </a:r>
            <a:endParaRPr lang="en-US" altLang="ja-JP" b="1" dirty="0">
              <a:solidFill>
                <a:schemeClr val="bg1"/>
              </a:solidFill>
              <a:latin typeface="メイリオ" panose="020B0604030504040204" pitchFamily="50" charset="-128"/>
              <a:ea typeface="メイリオ" panose="020B0604030504040204" pitchFamily="50" charset="-128"/>
            </a:endParaRPr>
          </a:p>
          <a:p>
            <a:endParaRPr lang="ja-JP" altLang="en-US" b="1" dirty="0">
              <a:solidFill>
                <a:schemeClr val="bg1"/>
              </a:solidFill>
              <a:latin typeface="メイリオ" panose="020B0604030504040204" pitchFamily="50" charset="-128"/>
              <a:ea typeface="メイリオ" panose="020B0604030504040204" pitchFamily="50" charset="-128"/>
            </a:endParaRPr>
          </a:p>
          <a:p>
            <a:r>
              <a:rPr lang="en-US" altLang="ja-JP" b="1" dirty="0">
                <a:solidFill>
                  <a:schemeClr val="bg1"/>
                </a:solidFill>
                <a:latin typeface="メイリオ" panose="020B0604030504040204" pitchFamily="50" charset="-128"/>
                <a:ea typeface="メイリオ" panose="020B0604030504040204" pitchFamily="50" charset="-128"/>
              </a:rPr>
              <a:t>3. </a:t>
            </a:r>
            <a:r>
              <a:rPr lang="ja-JP" altLang="en-US" b="1" dirty="0">
                <a:solidFill>
                  <a:schemeClr val="bg1"/>
                </a:solidFill>
                <a:latin typeface="メイリオ" panose="020B0604030504040204" pitchFamily="50" charset="-128"/>
                <a:ea typeface="メイリオ" panose="020B0604030504040204" pitchFamily="50" charset="-128"/>
              </a:rPr>
              <a:t>ロータリーを通じて自分の職業スキルを生かし、地域社会 </a:t>
            </a:r>
            <a:endParaRPr lang="en-US" altLang="ja-JP" b="1" dirty="0">
              <a:solidFill>
                <a:schemeClr val="bg1"/>
              </a:solidFill>
              <a:latin typeface="メイリオ" panose="020B0604030504040204" pitchFamily="50" charset="-128"/>
              <a:ea typeface="メイリオ" panose="020B0604030504040204" pitchFamily="50" charset="-128"/>
            </a:endParaRPr>
          </a:p>
          <a:p>
            <a:r>
              <a:rPr lang="en-US" altLang="ja-JP" b="1" dirty="0">
                <a:solidFill>
                  <a:schemeClr val="bg1"/>
                </a:solidFill>
                <a:latin typeface="メイリオ" panose="020B0604030504040204" pitchFamily="50" charset="-128"/>
                <a:ea typeface="メイリオ" panose="020B0604030504040204" pitchFamily="50" charset="-128"/>
              </a:rPr>
              <a:t>    </a:t>
            </a:r>
            <a:r>
              <a:rPr lang="ja-JP" altLang="en-US" b="1" dirty="0">
                <a:solidFill>
                  <a:schemeClr val="bg1"/>
                </a:solidFill>
                <a:latin typeface="メイリオ" panose="020B0604030504040204" pitchFamily="50" charset="-128"/>
                <a:ea typeface="メイリオ" panose="020B0604030504040204" pitchFamily="50" charset="-128"/>
              </a:rPr>
              <a:t>や世界のほかの地域の人びとの生活の質を高める。</a:t>
            </a:r>
            <a:endParaRPr lang="en-US" altLang="ja-JP" b="1" dirty="0">
              <a:solidFill>
                <a:schemeClr val="bg1"/>
              </a:solidFill>
              <a:latin typeface="メイリオ" panose="020B0604030504040204" pitchFamily="50" charset="-128"/>
              <a:ea typeface="メイリオ" panose="020B0604030504040204" pitchFamily="50" charset="-128"/>
            </a:endParaRPr>
          </a:p>
          <a:p>
            <a:endParaRPr lang="ja-JP" altLang="en-US" b="1" dirty="0">
              <a:solidFill>
                <a:schemeClr val="bg1"/>
              </a:solidFill>
              <a:latin typeface="メイリオ" panose="020B0604030504040204" pitchFamily="50" charset="-128"/>
              <a:ea typeface="メイリオ" panose="020B0604030504040204" pitchFamily="50" charset="-128"/>
            </a:endParaRPr>
          </a:p>
          <a:p>
            <a:r>
              <a:rPr lang="en-US" altLang="ja-JP" b="1" dirty="0">
                <a:solidFill>
                  <a:schemeClr val="bg1"/>
                </a:solidFill>
                <a:latin typeface="メイリオ" panose="020B0604030504040204" pitchFamily="50" charset="-128"/>
                <a:ea typeface="メイリオ" panose="020B0604030504040204" pitchFamily="50" charset="-128"/>
              </a:rPr>
              <a:t>4. </a:t>
            </a:r>
            <a:r>
              <a:rPr lang="ja-JP" altLang="en-US" b="1" dirty="0">
                <a:solidFill>
                  <a:schemeClr val="bg1"/>
                </a:solidFill>
                <a:latin typeface="メイリオ" panose="020B0604030504040204" pitchFamily="50" charset="-128"/>
                <a:ea typeface="メイリオ" panose="020B0604030504040204" pitchFamily="50" charset="-128"/>
              </a:rPr>
              <a:t>ロータリーやほかのロータリー会員の評判を落とすような</a:t>
            </a:r>
            <a:endParaRPr lang="en-US" altLang="ja-JP" b="1" dirty="0">
              <a:solidFill>
                <a:schemeClr val="bg1"/>
              </a:solidFill>
              <a:latin typeface="メイリオ" panose="020B0604030504040204" pitchFamily="50" charset="-128"/>
              <a:ea typeface="メイリオ" panose="020B0604030504040204" pitchFamily="50" charset="-128"/>
            </a:endParaRPr>
          </a:p>
          <a:p>
            <a:r>
              <a:rPr lang="en-US" altLang="ja-JP" b="1" dirty="0">
                <a:solidFill>
                  <a:schemeClr val="bg1"/>
                </a:solidFill>
                <a:latin typeface="メイリオ" panose="020B0604030504040204" pitchFamily="50" charset="-128"/>
                <a:ea typeface="メイリオ" panose="020B0604030504040204" pitchFamily="50" charset="-128"/>
              </a:rPr>
              <a:t>    </a:t>
            </a:r>
            <a:r>
              <a:rPr lang="ja-JP" altLang="en-US" b="1" dirty="0">
                <a:solidFill>
                  <a:schemeClr val="bg1"/>
                </a:solidFill>
                <a:latin typeface="メイリオ" panose="020B0604030504040204" pitchFamily="50" charset="-128"/>
                <a:ea typeface="メイリオ" panose="020B0604030504040204" pitchFamily="50" charset="-128"/>
              </a:rPr>
              <a:t>言動は避ける。</a:t>
            </a:r>
            <a:endParaRPr lang="en-US" altLang="ja-JP" b="1" dirty="0">
              <a:solidFill>
                <a:schemeClr val="bg1"/>
              </a:solidFill>
              <a:latin typeface="メイリオ" panose="020B0604030504040204" pitchFamily="50" charset="-128"/>
              <a:ea typeface="メイリオ" panose="020B0604030504040204" pitchFamily="50" charset="-128"/>
            </a:endParaRPr>
          </a:p>
          <a:p>
            <a:endParaRPr lang="ja-JP" altLang="en-US" b="1" dirty="0">
              <a:solidFill>
                <a:schemeClr val="bg1"/>
              </a:solidFill>
              <a:latin typeface="メイリオ" panose="020B0604030504040204" pitchFamily="50" charset="-128"/>
              <a:ea typeface="メイリオ" panose="020B0604030504040204" pitchFamily="50" charset="-128"/>
            </a:endParaRPr>
          </a:p>
          <a:p>
            <a:r>
              <a:rPr lang="en-US" altLang="ja-JP" b="1" dirty="0">
                <a:solidFill>
                  <a:schemeClr val="bg1"/>
                </a:solidFill>
                <a:latin typeface="メイリオ" panose="020B0604030504040204" pitchFamily="50" charset="-128"/>
                <a:ea typeface="メイリオ" panose="020B0604030504040204" pitchFamily="50" charset="-128"/>
              </a:rPr>
              <a:t>5. </a:t>
            </a:r>
            <a:r>
              <a:rPr lang="ja-JP" altLang="en-US" b="1" dirty="0">
                <a:solidFill>
                  <a:schemeClr val="bg1"/>
                </a:solidFill>
                <a:latin typeface="メイリオ" panose="020B0604030504040204" pitchFamily="50" charset="-128"/>
                <a:ea typeface="メイリオ" panose="020B0604030504040204" pitchFamily="50" charset="-128"/>
              </a:rPr>
              <a:t>ロータリー関連行事のすべての行動規範に従う。</a:t>
            </a:r>
          </a:p>
          <a:p>
            <a:r>
              <a:rPr lang="ja-JP" altLang="en-US" b="1" dirty="0">
                <a:solidFill>
                  <a:schemeClr val="bg1"/>
                </a:solidFill>
                <a:latin typeface="メイリオ" panose="020B0604030504040204" pitchFamily="50" charset="-128"/>
                <a:ea typeface="メイリオ" panose="020B0604030504040204" pitchFamily="50" charset="-128"/>
              </a:rPr>
              <a:t>                          （</a:t>
            </a:r>
            <a:r>
              <a:rPr lang="en-US" altLang="ja-JP" b="1" dirty="0">
                <a:solidFill>
                  <a:schemeClr val="bg1"/>
                </a:solidFill>
                <a:latin typeface="メイリオ" panose="020B0604030504040204" pitchFamily="50" charset="-128"/>
                <a:ea typeface="メイリオ" panose="020B0604030504040204" pitchFamily="50" charset="-128"/>
              </a:rPr>
              <a:t>2023 </a:t>
            </a:r>
            <a:r>
              <a:rPr lang="ja-JP" altLang="en-US" b="1" dirty="0">
                <a:solidFill>
                  <a:schemeClr val="bg1"/>
                </a:solidFill>
                <a:latin typeface="メイリオ" panose="020B0604030504040204" pitchFamily="50" charset="-128"/>
                <a:ea typeface="メイリオ" panose="020B0604030504040204" pitchFamily="50" charset="-128"/>
              </a:rPr>
              <a:t>年</a:t>
            </a:r>
            <a:r>
              <a:rPr lang="en-US" altLang="ja-JP" b="1" dirty="0">
                <a:solidFill>
                  <a:schemeClr val="bg1"/>
                </a:solidFill>
                <a:latin typeface="メイリオ" panose="020B0604030504040204" pitchFamily="50" charset="-128"/>
                <a:ea typeface="メイリオ" panose="020B0604030504040204" pitchFamily="50" charset="-128"/>
              </a:rPr>
              <a:t>4 </a:t>
            </a:r>
            <a:r>
              <a:rPr lang="ja-JP" altLang="en-US" b="1" dirty="0">
                <a:solidFill>
                  <a:schemeClr val="bg1"/>
                </a:solidFill>
                <a:latin typeface="メイリオ" panose="020B0604030504040204" pitchFamily="50" charset="-128"/>
                <a:ea typeface="メイリオ" panose="020B0604030504040204" pitchFamily="50" charset="-128"/>
              </a:rPr>
              <a:t>月理事会会合、決定</a:t>
            </a:r>
            <a:r>
              <a:rPr lang="en-US" altLang="ja-JP" b="1" dirty="0">
                <a:solidFill>
                  <a:schemeClr val="bg1"/>
                </a:solidFill>
                <a:latin typeface="メイリオ" panose="020B0604030504040204" pitchFamily="50" charset="-128"/>
                <a:ea typeface="メイリオ" panose="020B0604030504040204" pitchFamily="50" charset="-128"/>
              </a:rPr>
              <a:t>114 </a:t>
            </a:r>
            <a:r>
              <a:rPr lang="ja-JP" altLang="en-US" b="1" dirty="0">
                <a:solidFill>
                  <a:schemeClr val="bg1"/>
                </a:solidFill>
                <a:latin typeface="メイリオ" panose="020B0604030504040204" pitchFamily="50" charset="-128"/>
                <a:ea typeface="メイリオ" panose="020B0604030504040204" pitchFamily="50" charset="-128"/>
              </a:rPr>
              <a:t>号）</a:t>
            </a:r>
          </a:p>
        </p:txBody>
      </p:sp>
    </p:spTree>
    <p:extLst>
      <p:ext uri="{BB962C8B-B14F-4D97-AF65-F5344CB8AC3E}">
        <p14:creationId xmlns:p14="http://schemas.microsoft.com/office/powerpoint/2010/main" val="4175486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gradFill>
          <a:gsLst>
            <a:gs pos="95413">
              <a:schemeClr val="bg1"/>
            </a:gs>
            <a:gs pos="61000">
              <a:srgbClr val="C1D9EF"/>
            </a:gs>
            <a:gs pos="6000">
              <a:schemeClr val="bg1"/>
            </a:gs>
            <a:gs pos="40000">
              <a:schemeClr val="accent1">
                <a:lumMod val="45000"/>
                <a:lumOff val="55000"/>
              </a:schemeClr>
            </a:gs>
          </a:gsLst>
          <a:lin ang="5400000" scaled="1"/>
        </a:gradFill>
        <a:effectLst/>
      </p:bgPr>
    </p:bg>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37D34BCB-4217-DF57-1DFA-4FD6D06881EE}"/>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9648934" y="6040736"/>
            <a:ext cx="2445411" cy="605618"/>
          </a:xfrm>
          <a:prstGeom prst="rect">
            <a:avLst/>
          </a:prstGeom>
          <a:effectLst>
            <a:softEdge rad="38100"/>
          </a:effectLst>
        </p:spPr>
      </p:pic>
      <p:grpSp>
        <p:nvGrpSpPr>
          <p:cNvPr id="3" name="グループ化 2">
            <a:extLst>
              <a:ext uri="{FF2B5EF4-FFF2-40B4-BE49-F238E27FC236}">
                <a16:creationId xmlns:a16="http://schemas.microsoft.com/office/drawing/2014/main" id="{3EEA66E4-24DF-C000-4D3D-A13DAB43022B}"/>
              </a:ext>
            </a:extLst>
          </p:cNvPr>
          <p:cNvGrpSpPr/>
          <p:nvPr/>
        </p:nvGrpSpPr>
        <p:grpSpPr>
          <a:xfrm>
            <a:off x="8999220" y="123097"/>
            <a:ext cx="3192780" cy="646331"/>
            <a:chOff x="9152878" y="123097"/>
            <a:chExt cx="3039122" cy="646331"/>
          </a:xfrm>
        </p:grpSpPr>
        <p:sp>
          <p:nvSpPr>
            <p:cNvPr id="4" name="テキスト ボックス 3">
              <a:extLst>
                <a:ext uri="{FF2B5EF4-FFF2-40B4-BE49-F238E27FC236}">
                  <a16:creationId xmlns:a16="http://schemas.microsoft.com/office/drawing/2014/main" id="{69DDB0AC-032D-F391-6A75-0157E851F44E}"/>
                </a:ext>
              </a:extLst>
            </p:cNvPr>
            <p:cNvSpPr txBox="1"/>
            <p:nvPr/>
          </p:nvSpPr>
          <p:spPr>
            <a:xfrm>
              <a:off x="9318716" y="123097"/>
              <a:ext cx="2873284"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第</a:t>
              </a:r>
              <a:r>
                <a:rPr kumimoji="1" lang="en-US" altLang="ja-JP" sz="16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2660</a:t>
              </a:r>
              <a:r>
                <a:rPr kumimoji="1" lang="ja-JP" altLang="en-US" sz="16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地区</a:t>
              </a:r>
              <a:r>
                <a:rPr kumimoji="1" lang="ja-JP" altLang="en-US" sz="18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職業奉仕委員会</a:t>
              </a:r>
            </a:p>
          </p:txBody>
        </p:sp>
        <p:cxnSp>
          <p:nvCxnSpPr>
            <p:cNvPr id="11" name="直線コネクタ 10">
              <a:extLst>
                <a:ext uri="{FF2B5EF4-FFF2-40B4-BE49-F238E27FC236}">
                  <a16:creationId xmlns:a16="http://schemas.microsoft.com/office/drawing/2014/main" id="{D10C6078-4004-AC2A-507F-58D0DEA5C25B}"/>
                </a:ext>
              </a:extLst>
            </p:cNvPr>
            <p:cNvCxnSpPr/>
            <p:nvPr/>
          </p:nvCxnSpPr>
          <p:spPr>
            <a:xfrm>
              <a:off x="9152878" y="488272"/>
              <a:ext cx="3039122"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3" name="正方形/長方形 12">
            <a:extLst>
              <a:ext uri="{FF2B5EF4-FFF2-40B4-BE49-F238E27FC236}">
                <a16:creationId xmlns:a16="http://schemas.microsoft.com/office/drawing/2014/main" id="{CC629A4A-0733-D02A-AE94-853012B72A5B}"/>
              </a:ext>
            </a:extLst>
          </p:cNvPr>
          <p:cNvSpPr/>
          <p:nvPr/>
        </p:nvSpPr>
        <p:spPr>
          <a:xfrm>
            <a:off x="1092717" y="731238"/>
            <a:ext cx="2046090" cy="73519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indent="0" algn="ctr" defTabSz="914400" rtl="0" eaLnBrk="1" fontAlgn="auto" latinLnBrk="0" hangingPunct="1">
              <a:lnSpc>
                <a:spcPct val="100000"/>
              </a:lnSpc>
              <a:spcBef>
                <a:spcPts val="0"/>
              </a:spcBef>
              <a:spcAft>
                <a:spcPts val="0"/>
              </a:spcAft>
              <a:buClrTx/>
              <a:buSzTx/>
              <a:buFontTx/>
              <a:buNone/>
              <a:tabLst/>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 name="テキスト ボックス 1">
            <a:extLst>
              <a:ext uri="{FF2B5EF4-FFF2-40B4-BE49-F238E27FC236}">
                <a16:creationId xmlns:a16="http://schemas.microsoft.com/office/drawing/2014/main" id="{ECA53399-DB32-B898-F8FD-1B357F361BB0}"/>
              </a:ext>
            </a:extLst>
          </p:cNvPr>
          <p:cNvSpPr txBox="1"/>
          <p:nvPr/>
        </p:nvSpPr>
        <p:spPr>
          <a:xfrm>
            <a:off x="1399088" y="881662"/>
            <a:ext cx="1689807"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2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倫理観</a:t>
            </a:r>
          </a:p>
        </p:txBody>
      </p:sp>
      <p:sp>
        <p:nvSpPr>
          <p:cNvPr id="9" name="テキスト ボックス 8">
            <a:extLst>
              <a:ext uri="{FF2B5EF4-FFF2-40B4-BE49-F238E27FC236}">
                <a16:creationId xmlns:a16="http://schemas.microsoft.com/office/drawing/2014/main" id="{E27A91A9-60C9-768A-D075-F6D61F6EDEF4}"/>
              </a:ext>
            </a:extLst>
          </p:cNvPr>
          <p:cNvSpPr txBox="1"/>
          <p:nvPr/>
        </p:nvSpPr>
        <p:spPr>
          <a:xfrm>
            <a:off x="2256383" y="1355446"/>
            <a:ext cx="7404942" cy="1800493"/>
          </a:xfrm>
          <a:prstGeom prst="rect">
            <a:avLst/>
          </a:prstGeom>
          <a:solidFill>
            <a:schemeClr val="accent1">
              <a:lumMod val="60000"/>
              <a:lumOff val="40000"/>
            </a:schemeClr>
          </a:solidFill>
          <a:ln>
            <a:solidFill>
              <a:schemeClr val="tx2">
                <a:lumMod val="50000"/>
              </a:schemeClr>
            </a:solidFill>
          </a:ln>
        </p:spPr>
        <p:txBody>
          <a:bodyPr wrap="square" tIns="36000" bIns="36000" rtlCol="0">
            <a:normAutofit/>
          </a:bodyPr>
          <a:lstStyle/>
          <a:p>
            <a:pPr marL="0" marR="0" lvl="0" indent="0" defTabSz="914400" rtl="0" eaLnBrk="1" fontAlgn="auto" latinLnBrk="0" hangingPunct="1">
              <a:lnSpc>
                <a:spcPct val="150000"/>
              </a:lnSpc>
              <a:spcBef>
                <a:spcPts val="0"/>
              </a:spcBef>
              <a:spcAft>
                <a:spcPts val="0"/>
              </a:spcAft>
              <a:buClrTx/>
              <a:buSzTx/>
              <a:buFontTx/>
              <a:buNone/>
              <a:tabLst/>
              <a:defRPr/>
            </a:pPr>
            <a:r>
              <a:rPr lang="ja-JP" altLang="en-US" sz="2800" dirty="0">
                <a:solidFill>
                  <a:schemeClr val="tx2">
                    <a:lumMod val="75000"/>
                  </a:schemeClr>
                </a:solidFill>
                <a:latin typeface="メイリオ" panose="020B0604030504040204" pitchFamily="50" charset="-128"/>
                <a:ea typeface="メイリオ" panose="020B0604030504040204" pitchFamily="50" charset="-128"/>
              </a:rPr>
              <a:t>　</a:t>
            </a:r>
            <a:r>
              <a:rPr lang="ja-JP" altLang="en-US" sz="2400" dirty="0">
                <a:solidFill>
                  <a:schemeClr val="tx2">
                    <a:lumMod val="75000"/>
                  </a:schemeClr>
                </a:solidFill>
                <a:latin typeface="メイリオ" panose="020B0604030504040204" pitchFamily="50" charset="-128"/>
                <a:ea typeface="メイリオ" panose="020B0604030504040204" pitchFamily="50" charset="-128"/>
              </a:rPr>
              <a:t>人間の行動や価値観について、何が正しいか、</a:t>
            </a:r>
            <a:endParaRPr lang="en-US" altLang="ja-JP" sz="2400" dirty="0">
              <a:solidFill>
                <a:schemeClr val="tx2">
                  <a:lumMod val="75000"/>
                </a:schemeClr>
              </a:solidFill>
              <a:latin typeface="メイリオ" panose="020B0604030504040204" pitchFamily="50" charset="-128"/>
              <a:ea typeface="メイリオ" panose="020B0604030504040204" pitchFamily="50" charset="-128"/>
            </a:endParaRPr>
          </a:p>
          <a:p>
            <a:pPr marL="0" marR="0" lvl="0" indent="0" defTabSz="914400" rtl="0" eaLnBrk="1" fontAlgn="auto" latinLnBrk="0" hangingPunct="1">
              <a:lnSpc>
                <a:spcPct val="150000"/>
              </a:lnSpc>
              <a:spcBef>
                <a:spcPts val="0"/>
              </a:spcBef>
              <a:spcAft>
                <a:spcPts val="0"/>
              </a:spcAft>
              <a:buClrTx/>
              <a:buSzTx/>
              <a:buFontTx/>
              <a:buNone/>
              <a:tabLst/>
              <a:defRPr/>
            </a:pPr>
            <a:r>
              <a:rPr lang="ja-JP" altLang="en-US" sz="2400" dirty="0">
                <a:solidFill>
                  <a:schemeClr val="tx2">
                    <a:lumMod val="75000"/>
                  </a:schemeClr>
                </a:solidFill>
                <a:latin typeface="メイリオ" panose="020B0604030504040204" pitchFamily="50" charset="-128"/>
                <a:ea typeface="メイリオ" panose="020B0604030504040204" pitchFamily="50" charset="-128"/>
              </a:rPr>
              <a:t>　何が間違っているかを判断する基準。</a:t>
            </a:r>
            <a:endParaRPr lang="en-US" altLang="ja-JP" sz="2400" dirty="0">
              <a:solidFill>
                <a:schemeClr val="tx2">
                  <a:lumMod val="75000"/>
                </a:schemeClr>
              </a:solidFill>
              <a:latin typeface="メイリオ" panose="020B0604030504040204" pitchFamily="50" charset="-128"/>
              <a:ea typeface="メイリオ" panose="020B0604030504040204" pitchFamily="50" charset="-128"/>
            </a:endParaRPr>
          </a:p>
          <a:p>
            <a:pPr marL="0" marR="0" lvl="0" indent="0" defTabSz="914400" rtl="0" eaLnBrk="1" fontAlgn="auto" latinLnBrk="0" hangingPunct="1">
              <a:lnSpc>
                <a:spcPct val="150000"/>
              </a:lnSpc>
              <a:spcBef>
                <a:spcPts val="0"/>
              </a:spcBef>
              <a:spcAft>
                <a:spcPts val="0"/>
              </a:spcAft>
              <a:buClrTx/>
              <a:buSzTx/>
              <a:buFontTx/>
              <a:buNone/>
              <a:tabLst/>
              <a:defRPr/>
            </a:pPr>
            <a:r>
              <a:rPr lang="ja-JP" altLang="en-US" sz="2400" dirty="0">
                <a:solidFill>
                  <a:schemeClr val="tx2">
                    <a:lumMod val="75000"/>
                  </a:schemeClr>
                </a:solidFill>
                <a:latin typeface="メイリオ" panose="020B0604030504040204" pitchFamily="50" charset="-128"/>
                <a:ea typeface="メイリオ" panose="020B0604030504040204" pitchFamily="50" charset="-128"/>
              </a:rPr>
              <a:t>　また、その判断に基づく行動や態度。（広辞苑）</a:t>
            </a:r>
            <a:endParaRPr kumimoji="1" lang="ja-JP" altLang="en-US" sz="2400" i="0" u="none" strike="noStrike" kern="1200" cap="none" spc="0" normalizeH="0" baseline="0" noProof="0" dirty="0">
              <a:ln>
                <a:noFill/>
              </a:ln>
              <a:solidFill>
                <a:schemeClr val="tx2">
                  <a:lumMod val="75000"/>
                </a:schemeClr>
              </a:solidFill>
              <a:effectLst/>
              <a:uLnTx/>
              <a:uFillTx/>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3EF7E22B-1231-7187-061C-D37E9FD3DA6C}"/>
              </a:ext>
            </a:extLst>
          </p:cNvPr>
          <p:cNvSpPr txBox="1"/>
          <p:nvPr/>
        </p:nvSpPr>
        <p:spPr>
          <a:xfrm>
            <a:off x="3669991" y="3331688"/>
            <a:ext cx="4994059" cy="637675"/>
          </a:xfrm>
          <a:prstGeom prst="rect">
            <a:avLst/>
          </a:prstGeom>
          <a:noFill/>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ja-JP" altLang="en-US" sz="2400" b="0" i="0" u="none" strike="noStrike" kern="1200" cap="none" spc="0" normalizeH="0" baseline="0" noProof="0" dirty="0">
                <a:ln>
                  <a:noFill/>
                </a:ln>
                <a:solidFill>
                  <a:srgbClr val="44546A">
                    <a:lumMod val="75000"/>
                  </a:srgbClr>
                </a:solidFill>
                <a:effectLst/>
                <a:uLnTx/>
                <a:uFillTx/>
                <a:latin typeface="+mn-ea"/>
                <a:cs typeface="+mn-cs"/>
              </a:rPr>
              <a:t>倫理観は</a:t>
            </a:r>
            <a:r>
              <a:rPr kumimoji="0" lang="ja-JP" altLang="en-US" sz="2800" b="1" i="0" u="none" strike="noStrike" kern="1200" cap="none" spc="0" normalizeH="0" baseline="0" noProof="0" dirty="0">
                <a:ln>
                  <a:noFill/>
                </a:ln>
                <a:solidFill>
                  <a:srgbClr val="44546A">
                    <a:lumMod val="75000"/>
                  </a:srgbClr>
                </a:solidFill>
                <a:effectLst/>
                <a:uLnTx/>
                <a:uFillTx/>
                <a:latin typeface="+mn-ea"/>
                <a:cs typeface="+mn-cs"/>
              </a:rPr>
              <a:t>信頼を築くための基礎</a:t>
            </a:r>
            <a:endParaRPr kumimoji="1" lang="ja-JP" altLang="en-US" sz="2800" b="1" i="0" u="none" strike="noStrike" kern="1200" cap="none" spc="0" normalizeH="0" baseline="0" noProof="0" dirty="0">
              <a:ln>
                <a:noFill/>
              </a:ln>
              <a:solidFill>
                <a:srgbClr val="44546A">
                  <a:lumMod val="75000"/>
                </a:srgbClr>
              </a:solidFill>
              <a:effectLst/>
              <a:uLnTx/>
              <a:uFillTx/>
              <a:latin typeface="+mn-ea"/>
              <a:cs typeface="+mn-cs"/>
            </a:endParaRPr>
          </a:p>
        </p:txBody>
      </p:sp>
      <p:sp>
        <p:nvSpPr>
          <p:cNvPr id="8" name="テキスト ボックス 7">
            <a:extLst>
              <a:ext uri="{FF2B5EF4-FFF2-40B4-BE49-F238E27FC236}">
                <a16:creationId xmlns:a16="http://schemas.microsoft.com/office/drawing/2014/main" id="{2D51A37D-6094-9755-2E08-64EDEE0D28CA}"/>
              </a:ext>
            </a:extLst>
          </p:cNvPr>
          <p:cNvSpPr txBox="1"/>
          <p:nvPr/>
        </p:nvSpPr>
        <p:spPr>
          <a:xfrm>
            <a:off x="4311940" y="4023112"/>
            <a:ext cx="7487945" cy="637675"/>
          </a:xfrm>
          <a:prstGeom prst="rect">
            <a:avLst/>
          </a:prstGeom>
          <a:noFill/>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ja-JP" altLang="en-US" sz="2400" b="0" i="0" u="none" strike="noStrike" kern="1200" cap="none" spc="0" normalizeH="0" baseline="0" noProof="0" dirty="0">
                <a:ln>
                  <a:noFill/>
                </a:ln>
                <a:solidFill>
                  <a:srgbClr val="44546A">
                    <a:lumMod val="75000"/>
                  </a:srgbClr>
                </a:solidFill>
                <a:effectLst/>
                <a:uLnTx/>
                <a:uFillTx/>
                <a:latin typeface="+mn-ea"/>
              </a:rPr>
              <a:t>信頼は</a:t>
            </a:r>
            <a:r>
              <a:rPr kumimoji="0" lang="ja-JP" altLang="en-US" sz="2800" b="1" i="0" u="none" strike="noStrike" kern="1200" cap="none" spc="0" normalizeH="0" baseline="0" noProof="0" dirty="0">
                <a:ln>
                  <a:noFill/>
                </a:ln>
                <a:solidFill>
                  <a:srgbClr val="44546A">
                    <a:lumMod val="75000"/>
                  </a:srgbClr>
                </a:solidFill>
                <a:effectLst/>
                <a:uLnTx/>
                <a:uFillTx/>
                <a:latin typeface="+mn-ea"/>
              </a:rPr>
              <a:t>人間関係やビジネスにおける重要な要素</a:t>
            </a:r>
            <a:endParaRPr kumimoji="1" lang="ja-JP" altLang="en-US" sz="2800" b="1" i="0" u="none" strike="noStrike" kern="1200" cap="none" spc="0" normalizeH="0" baseline="0" noProof="0" dirty="0">
              <a:ln>
                <a:noFill/>
              </a:ln>
              <a:solidFill>
                <a:srgbClr val="44546A">
                  <a:lumMod val="75000"/>
                </a:srgbClr>
              </a:solidFill>
              <a:effectLst/>
              <a:uLnTx/>
              <a:uFillTx/>
              <a:latin typeface="+mn-ea"/>
            </a:endParaRPr>
          </a:p>
        </p:txBody>
      </p:sp>
      <p:sp>
        <p:nvSpPr>
          <p:cNvPr id="12" name="矢印: 上向き折線 11">
            <a:extLst>
              <a:ext uri="{FF2B5EF4-FFF2-40B4-BE49-F238E27FC236}">
                <a16:creationId xmlns:a16="http://schemas.microsoft.com/office/drawing/2014/main" id="{A02AF4E9-E868-98CF-37BD-14FC15597C36}"/>
              </a:ext>
            </a:extLst>
          </p:cNvPr>
          <p:cNvSpPr/>
          <p:nvPr/>
        </p:nvSpPr>
        <p:spPr>
          <a:xfrm rot="16200000" flipH="1" flipV="1">
            <a:off x="3170587" y="3423318"/>
            <a:ext cx="443956" cy="412810"/>
          </a:xfrm>
          <a:prstGeom prst="bentUpArrow">
            <a:avLst>
              <a:gd name="adj1" fmla="val 16540"/>
              <a:gd name="adj2" fmla="val 23077"/>
              <a:gd name="adj3" fmla="val 25000"/>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indent="0" algn="ctr" defTabSz="914400" rtl="0" eaLnBrk="1" fontAlgn="auto" latinLnBrk="0" hangingPunct="1">
              <a:lnSpc>
                <a:spcPct val="100000"/>
              </a:lnSpc>
              <a:spcBef>
                <a:spcPts val="0"/>
              </a:spcBef>
              <a:spcAft>
                <a:spcPts val="0"/>
              </a:spcAft>
              <a:buClrTx/>
              <a:buSzTx/>
              <a:buFontTx/>
              <a:buNone/>
              <a:tabLst/>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4" name="矢印: 上向き折線 13">
            <a:extLst>
              <a:ext uri="{FF2B5EF4-FFF2-40B4-BE49-F238E27FC236}">
                <a16:creationId xmlns:a16="http://schemas.microsoft.com/office/drawing/2014/main" id="{ABBF94E2-AF73-A951-4320-9ED99291B05D}"/>
              </a:ext>
            </a:extLst>
          </p:cNvPr>
          <p:cNvSpPr/>
          <p:nvPr/>
        </p:nvSpPr>
        <p:spPr>
          <a:xfrm rot="16200000" flipH="1" flipV="1">
            <a:off x="3883557" y="4107784"/>
            <a:ext cx="443956" cy="412810"/>
          </a:xfrm>
          <a:prstGeom prst="bentUpArrow">
            <a:avLst>
              <a:gd name="adj1" fmla="val 16540"/>
              <a:gd name="adj2" fmla="val 23077"/>
              <a:gd name="adj3" fmla="val 25000"/>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indent="0" algn="ctr" defTabSz="914400" rtl="0" eaLnBrk="1" fontAlgn="auto" latinLnBrk="0" hangingPunct="1">
              <a:lnSpc>
                <a:spcPct val="100000"/>
              </a:lnSpc>
              <a:spcBef>
                <a:spcPts val="0"/>
              </a:spcBef>
              <a:spcAft>
                <a:spcPts val="0"/>
              </a:spcAft>
              <a:buClrTx/>
              <a:buSzTx/>
              <a:buFontTx/>
              <a:buNone/>
              <a:tabLst/>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6" name="正方形/長方形 5">
            <a:extLst>
              <a:ext uri="{FF2B5EF4-FFF2-40B4-BE49-F238E27FC236}">
                <a16:creationId xmlns:a16="http://schemas.microsoft.com/office/drawing/2014/main" id="{FAFAB2B5-4EA4-4C52-C383-7AFC63FD5DB7}"/>
              </a:ext>
            </a:extLst>
          </p:cNvPr>
          <p:cNvSpPr/>
          <p:nvPr/>
        </p:nvSpPr>
        <p:spPr>
          <a:xfrm>
            <a:off x="2112803" y="4922343"/>
            <a:ext cx="7631920" cy="605617"/>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6" name="テキスト ボックス 15">
            <a:extLst>
              <a:ext uri="{FF2B5EF4-FFF2-40B4-BE49-F238E27FC236}">
                <a16:creationId xmlns:a16="http://schemas.microsoft.com/office/drawing/2014/main" id="{DB9F901C-DA03-302B-CA73-B2CCA2B2B514}"/>
              </a:ext>
            </a:extLst>
          </p:cNvPr>
          <p:cNvSpPr txBox="1"/>
          <p:nvPr/>
        </p:nvSpPr>
        <p:spPr>
          <a:xfrm>
            <a:off x="2447277" y="5040005"/>
            <a:ext cx="7082208" cy="400110"/>
          </a:xfrm>
          <a:prstGeom prst="rect">
            <a:avLst/>
          </a:prstGeom>
          <a:noFill/>
        </p:spPr>
        <p:txBody>
          <a:bodyPr wrap="square">
            <a:spAutoFit/>
          </a:bodyPr>
          <a:lstStyle/>
          <a:p>
            <a:r>
              <a:rPr lang="ja-JP" altLang="en-US" sz="2000" dirty="0"/>
              <a:t>ロータリアンとしての倫理観は、奉仕の理念と深く結びついている</a:t>
            </a:r>
          </a:p>
        </p:txBody>
      </p:sp>
    </p:spTree>
    <p:extLst>
      <p:ext uri="{BB962C8B-B14F-4D97-AF65-F5344CB8AC3E}">
        <p14:creationId xmlns:p14="http://schemas.microsoft.com/office/powerpoint/2010/main" val="18305620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gradFill>
          <a:gsLst>
            <a:gs pos="95413">
              <a:schemeClr val="bg1">
                <a:alpha val="0"/>
              </a:schemeClr>
            </a:gs>
            <a:gs pos="61000">
              <a:srgbClr val="C1D9EF"/>
            </a:gs>
            <a:gs pos="6000">
              <a:schemeClr val="bg1"/>
            </a:gs>
            <a:gs pos="40000">
              <a:schemeClr val="accent1">
                <a:lumMod val="45000"/>
                <a:lumOff val="55000"/>
              </a:schemeClr>
            </a:gs>
          </a:gsLst>
          <a:lin ang="5400000" scaled="1"/>
        </a:gradFill>
        <a:effectLst/>
      </p:bgPr>
    </p:bg>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60D0E7CB-459B-82A6-4616-C386B30FD134}"/>
              </a:ext>
            </a:extLst>
          </p:cNvPr>
          <p:cNvSpPr txBox="1"/>
          <p:nvPr/>
        </p:nvSpPr>
        <p:spPr>
          <a:xfrm>
            <a:off x="8454566" y="4437137"/>
            <a:ext cx="2189758"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ポールハリス</a:t>
            </a:r>
            <a:endParaRPr kumimoji="1" lang="en-US" altLang="ja-JP" sz="200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Paul Harris</a:t>
            </a:r>
            <a:endParaRPr kumimoji="1" lang="ja-JP" altLang="en-US" sz="200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pic>
        <p:nvPicPr>
          <p:cNvPr id="2" name="図 1">
            <a:extLst>
              <a:ext uri="{FF2B5EF4-FFF2-40B4-BE49-F238E27FC236}">
                <a16:creationId xmlns:a16="http://schemas.microsoft.com/office/drawing/2014/main" id="{30F6363B-5069-4F1F-F121-BDAD8D769203}"/>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9648934" y="6040736"/>
            <a:ext cx="2445411" cy="605618"/>
          </a:xfrm>
          <a:prstGeom prst="rect">
            <a:avLst/>
          </a:prstGeom>
          <a:effectLst>
            <a:softEdge rad="38100"/>
          </a:effectLst>
        </p:spPr>
      </p:pic>
      <p:grpSp>
        <p:nvGrpSpPr>
          <p:cNvPr id="4" name="グループ化 3">
            <a:extLst>
              <a:ext uri="{FF2B5EF4-FFF2-40B4-BE49-F238E27FC236}">
                <a16:creationId xmlns:a16="http://schemas.microsoft.com/office/drawing/2014/main" id="{43054E28-78F2-04A7-E1B0-14FCF7FB088B}"/>
              </a:ext>
            </a:extLst>
          </p:cNvPr>
          <p:cNvGrpSpPr/>
          <p:nvPr/>
        </p:nvGrpSpPr>
        <p:grpSpPr>
          <a:xfrm>
            <a:off x="8999220" y="123097"/>
            <a:ext cx="3192780" cy="646331"/>
            <a:chOff x="9152878" y="123097"/>
            <a:chExt cx="3039122" cy="646331"/>
          </a:xfrm>
        </p:grpSpPr>
        <p:sp>
          <p:nvSpPr>
            <p:cNvPr id="9" name="テキスト ボックス 8">
              <a:extLst>
                <a:ext uri="{FF2B5EF4-FFF2-40B4-BE49-F238E27FC236}">
                  <a16:creationId xmlns:a16="http://schemas.microsoft.com/office/drawing/2014/main" id="{6A791763-B913-0078-E108-D113BA7B0D74}"/>
                </a:ext>
              </a:extLst>
            </p:cNvPr>
            <p:cNvSpPr txBox="1"/>
            <p:nvPr/>
          </p:nvSpPr>
          <p:spPr>
            <a:xfrm>
              <a:off x="9318716" y="123097"/>
              <a:ext cx="2873284"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第</a:t>
              </a:r>
              <a:r>
                <a:rPr kumimoji="1" lang="en-US" altLang="ja-JP" sz="16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2660</a:t>
              </a:r>
              <a:r>
                <a:rPr kumimoji="1" lang="ja-JP" altLang="en-US" sz="16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地区</a:t>
              </a:r>
              <a:r>
                <a:rPr kumimoji="1" lang="ja-JP" altLang="en-US" sz="18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職業奉仕委員会</a:t>
              </a:r>
            </a:p>
          </p:txBody>
        </p:sp>
        <p:cxnSp>
          <p:nvCxnSpPr>
            <p:cNvPr id="10" name="直線コネクタ 9">
              <a:extLst>
                <a:ext uri="{FF2B5EF4-FFF2-40B4-BE49-F238E27FC236}">
                  <a16:creationId xmlns:a16="http://schemas.microsoft.com/office/drawing/2014/main" id="{9359892B-6BE9-83BC-9436-27B1E5AA6FF7}"/>
                </a:ext>
              </a:extLst>
            </p:cNvPr>
            <p:cNvCxnSpPr/>
            <p:nvPr/>
          </p:nvCxnSpPr>
          <p:spPr>
            <a:xfrm>
              <a:off x="9152878" y="488272"/>
              <a:ext cx="3039122"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8" name="テキスト ボックス 7">
            <a:extLst>
              <a:ext uri="{FF2B5EF4-FFF2-40B4-BE49-F238E27FC236}">
                <a16:creationId xmlns:a16="http://schemas.microsoft.com/office/drawing/2014/main" id="{97711E61-2A34-A2D7-42C1-30E549DF4E6D}"/>
              </a:ext>
            </a:extLst>
          </p:cNvPr>
          <p:cNvSpPr txBox="1"/>
          <p:nvPr/>
        </p:nvSpPr>
        <p:spPr>
          <a:xfrm>
            <a:off x="2058019" y="2788951"/>
            <a:ext cx="8813620" cy="1200329"/>
          </a:xfrm>
          <a:prstGeom prst="rect">
            <a:avLst/>
          </a:prstGeom>
          <a:noFill/>
        </p:spPr>
        <p:txBody>
          <a:bodyPr wrap="square" rtlCol="0">
            <a:spAutoFit/>
          </a:bodyPr>
          <a:lstStyle/>
          <a:p>
            <a:pPr algn="just"/>
            <a:r>
              <a:rPr lang="ja-JP" altLang="ja-JP" sz="2400" b="1" kern="100" dirty="0">
                <a:solidFill>
                  <a:schemeClr val="accent5">
                    <a:lumMod val="50000"/>
                  </a:schemeClr>
                </a:solidFill>
                <a:effectLst/>
                <a:latin typeface="メイリオ" panose="020B0604030504040204" pitchFamily="50" charset="-128"/>
                <a:ea typeface="メイリオ" panose="020B0604030504040204" pitchFamily="50" charset="-128"/>
                <a:cs typeface="Times New Roman" panose="02020603050405020304" pitchFamily="18" charset="0"/>
              </a:rPr>
              <a:t>「ロータリーが私たちにとって何を意味するにせよ、</a:t>
            </a:r>
            <a:endParaRPr lang="en-US" altLang="ja-JP" sz="2400" b="1" kern="100" dirty="0">
              <a:solidFill>
                <a:schemeClr val="accent5">
                  <a:lumMod val="50000"/>
                </a:schemeClr>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2400" b="1" kern="100" dirty="0">
                <a:solidFill>
                  <a:schemeClr val="accent5">
                    <a:lumMod val="50000"/>
                  </a:schemeClr>
                </a:solidFill>
                <a:latin typeface="メイリオ" panose="020B0604030504040204" pitchFamily="50" charset="-128"/>
                <a:ea typeface="メイリオ" panose="020B0604030504040204" pitchFamily="50" charset="-128"/>
                <a:cs typeface="Times New Roman" panose="02020603050405020304" pitchFamily="18" charset="0"/>
              </a:rPr>
              <a:t>　</a:t>
            </a:r>
            <a:endParaRPr lang="en-US" altLang="ja-JP" sz="2400" b="1" kern="100" dirty="0">
              <a:solidFill>
                <a:schemeClr val="accent5">
                  <a:lumMod val="50000"/>
                </a:schemeClr>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2400" b="1" kern="100" dirty="0">
                <a:solidFill>
                  <a:schemeClr val="accent5">
                    <a:lumMod val="50000"/>
                  </a:schemeClr>
                </a:solidFill>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2400" b="1" kern="100" dirty="0">
                <a:solidFill>
                  <a:schemeClr val="accent5">
                    <a:lumMod val="50000"/>
                  </a:schemeClr>
                </a:solidFill>
                <a:effectLst/>
                <a:latin typeface="メイリオ" panose="020B0604030504040204" pitchFamily="50" charset="-128"/>
                <a:ea typeface="メイリオ" panose="020B0604030504040204" pitchFamily="50" charset="-128"/>
                <a:cs typeface="Times New Roman" panose="02020603050405020304" pitchFamily="18" charset="0"/>
              </a:rPr>
              <a:t>世界はその活動成果によってロータリーを知るのです」</a:t>
            </a:r>
            <a:r>
              <a:rPr lang="ja-JP" altLang="en-US" sz="2400" b="1" kern="100" dirty="0">
                <a:solidFill>
                  <a:schemeClr val="accent5">
                    <a:lumMod val="50000"/>
                  </a:schemeClr>
                </a:solidFill>
                <a:effectLst/>
                <a:latin typeface="メイリオ" panose="020B0604030504040204" pitchFamily="50" charset="-128"/>
                <a:ea typeface="メイリオ" panose="020B0604030504040204" pitchFamily="50" charset="-128"/>
                <a:cs typeface="Times New Roman" panose="02020603050405020304" pitchFamily="18" charset="0"/>
              </a:rPr>
              <a:t>　　　　　　　　　　　　　　</a:t>
            </a:r>
            <a:endParaRPr lang="en-US" altLang="ja-JP" sz="2400" b="1" kern="100" dirty="0">
              <a:solidFill>
                <a:schemeClr val="accent5">
                  <a:lumMod val="50000"/>
                </a:schemeClr>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1345576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gradFill>
          <a:gsLst>
            <a:gs pos="95413">
              <a:schemeClr val="bg1"/>
            </a:gs>
            <a:gs pos="61000">
              <a:srgbClr val="C1D9EF"/>
            </a:gs>
            <a:gs pos="6000">
              <a:schemeClr val="bg1"/>
            </a:gs>
            <a:gs pos="40000">
              <a:schemeClr val="accent1">
                <a:lumMod val="45000"/>
                <a:lumOff val="55000"/>
              </a:schemeClr>
            </a:gs>
          </a:gsLst>
          <a:lin ang="5400000" scaled="1"/>
        </a:gradFill>
        <a:effectLst/>
      </p:bgPr>
    </p:bg>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37D34BCB-4217-DF57-1DFA-4FD6D06881EE}"/>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9648934" y="6040736"/>
            <a:ext cx="2445411" cy="605618"/>
          </a:xfrm>
          <a:prstGeom prst="rect">
            <a:avLst/>
          </a:prstGeom>
          <a:effectLst>
            <a:softEdge rad="38100"/>
          </a:effectLst>
        </p:spPr>
      </p:pic>
      <p:grpSp>
        <p:nvGrpSpPr>
          <p:cNvPr id="3" name="グループ化 2">
            <a:extLst>
              <a:ext uri="{FF2B5EF4-FFF2-40B4-BE49-F238E27FC236}">
                <a16:creationId xmlns:a16="http://schemas.microsoft.com/office/drawing/2014/main" id="{3EEA66E4-24DF-C000-4D3D-A13DAB43022B}"/>
              </a:ext>
            </a:extLst>
          </p:cNvPr>
          <p:cNvGrpSpPr/>
          <p:nvPr/>
        </p:nvGrpSpPr>
        <p:grpSpPr>
          <a:xfrm>
            <a:off x="8999220" y="123097"/>
            <a:ext cx="3192780" cy="646331"/>
            <a:chOff x="9152878" y="123097"/>
            <a:chExt cx="3039122" cy="646331"/>
          </a:xfrm>
        </p:grpSpPr>
        <p:sp>
          <p:nvSpPr>
            <p:cNvPr id="4" name="テキスト ボックス 3">
              <a:extLst>
                <a:ext uri="{FF2B5EF4-FFF2-40B4-BE49-F238E27FC236}">
                  <a16:creationId xmlns:a16="http://schemas.microsoft.com/office/drawing/2014/main" id="{69DDB0AC-032D-F391-6A75-0157E851F44E}"/>
                </a:ext>
              </a:extLst>
            </p:cNvPr>
            <p:cNvSpPr txBox="1"/>
            <p:nvPr/>
          </p:nvSpPr>
          <p:spPr>
            <a:xfrm>
              <a:off x="9318716" y="123097"/>
              <a:ext cx="2873284"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第</a:t>
              </a:r>
              <a:r>
                <a:rPr kumimoji="1" lang="en-US" altLang="ja-JP"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2660</a:t>
              </a:r>
              <a:r>
                <a:rPr kumimoji="1" lang="ja-JP" altLang="en-US"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地区</a:t>
              </a:r>
              <a:r>
                <a:rPr kumimoji="1" lang="ja-JP" altLang="en-US" sz="18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職業奉仕委員会</a:t>
              </a:r>
            </a:p>
          </p:txBody>
        </p:sp>
        <p:cxnSp>
          <p:nvCxnSpPr>
            <p:cNvPr id="11" name="直線コネクタ 10">
              <a:extLst>
                <a:ext uri="{FF2B5EF4-FFF2-40B4-BE49-F238E27FC236}">
                  <a16:creationId xmlns:a16="http://schemas.microsoft.com/office/drawing/2014/main" id="{D10C6078-4004-AC2A-507F-58D0DEA5C25B}"/>
                </a:ext>
              </a:extLst>
            </p:cNvPr>
            <p:cNvCxnSpPr/>
            <p:nvPr/>
          </p:nvCxnSpPr>
          <p:spPr>
            <a:xfrm>
              <a:off x="9152878" y="488272"/>
              <a:ext cx="3039122"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29" name="楕円 28">
            <a:extLst>
              <a:ext uri="{FF2B5EF4-FFF2-40B4-BE49-F238E27FC236}">
                <a16:creationId xmlns:a16="http://schemas.microsoft.com/office/drawing/2014/main" id="{E80D940A-0F88-706A-A505-0C67802CA7F5}"/>
              </a:ext>
            </a:extLst>
          </p:cNvPr>
          <p:cNvSpPr/>
          <p:nvPr/>
        </p:nvSpPr>
        <p:spPr>
          <a:xfrm>
            <a:off x="2512457" y="1069841"/>
            <a:ext cx="7107195" cy="2626311"/>
          </a:xfrm>
          <a:prstGeom prst="ellipse">
            <a:avLst/>
          </a:prstGeom>
          <a:noFill/>
          <a:ln w="57150">
            <a:solidFill>
              <a:schemeClr val="bg2">
                <a:lumMod val="50000"/>
                <a:alpha val="48000"/>
              </a:schemeClr>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indent="0" algn="ctr" defTabSz="914400" rtl="0" eaLnBrk="1" fontAlgn="auto" latinLnBrk="0" hangingPunct="1">
              <a:lnSpc>
                <a:spcPct val="100000"/>
              </a:lnSpc>
              <a:spcBef>
                <a:spcPts val="0"/>
              </a:spcBef>
              <a:spcAft>
                <a:spcPts val="0"/>
              </a:spcAft>
              <a:buClrTx/>
              <a:buSzTx/>
              <a:buFontTx/>
              <a:buNone/>
              <a:tabLst/>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44" name="二等辺三角形 43">
            <a:extLst>
              <a:ext uri="{FF2B5EF4-FFF2-40B4-BE49-F238E27FC236}">
                <a16:creationId xmlns:a16="http://schemas.microsoft.com/office/drawing/2014/main" id="{E4C691D7-AC8B-5E2B-CF74-7CC62FC668F8}"/>
              </a:ext>
            </a:extLst>
          </p:cNvPr>
          <p:cNvSpPr/>
          <p:nvPr/>
        </p:nvSpPr>
        <p:spPr>
          <a:xfrm rot="19821231">
            <a:off x="4747895" y="2221304"/>
            <a:ext cx="284086" cy="248575"/>
          </a:xfrm>
          <a:prstGeom prst="triangle">
            <a:avLst/>
          </a:prstGeom>
          <a:ln>
            <a:solidFill>
              <a:schemeClr val="bg1"/>
            </a:solidFill>
          </a:ln>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45" name="二等辺三角形 44">
            <a:extLst>
              <a:ext uri="{FF2B5EF4-FFF2-40B4-BE49-F238E27FC236}">
                <a16:creationId xmlns:a16="http://schemas.microsoft.com/office/drawing/2014/main" id="{F422AD16-C491-F235-F911-0E44C19F4A7A}"/>
              </a:ext>
            </a:extLst>
          </p:cNvPr>
          <p:cNvSpPr/>
          <p:nvPr/>
        </p:nvSpPr>
        <p:spPr>
          <a:xfrm rot="19821231">
            <a:off x="7021702" y="2265586"/>
            <a:ext cx="284086" cy="248575"/>
          </a:xfrm>
          <a:prstGeom prst="triangle">
            <a:avLst/>
          </a:prstGeom>
          <a:ln>
            <a:solidFill>
              <a:schemeClr val="bg1"/>
            </a:solidFill>
          </a:ln>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2" name="テキスト ボックス 21">
            <a:extLst>
              <a:ext uri="{FF2B5EF4-FFF2-40B4-BE49-F238E27FC236}">
                <a16:creationId xmlns:a16="http://schemas.microsoft.com/office/drawing/2014/main" id="{FBEF4219-EEBF-3278-706F-5D34643D54FD}"/>
              </a:ext>
            </a:extLst>
          </p:cNvPr>
          <p:cNvSpPr txBox="1"/>
          <p:nvPr/>
        </p:nvSpPr>
        <p:spPr>
          <a:xfrm>
            <a:off x="5091461" y="3397420"/>
            <a:ext cx="2009077" cy="400110"/>
          </a:xfrm>
          <a:prstGeom prst="rect">
            <a:avLst/>
          </a:prstGeom>
          <a:solidFill>
            <a:schemeClr val="accent1"/>
          </a:solidFill>
          <a:ln>
            <a:solidFill>
              <a:schemeClr val="bg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　</a:t>
            </a:r>
            <a:r>
              <a:rPr kumimoji="1" lang="ja-JP" altLang="en-US" sz="20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自身の職業</a:t>
            </a:r>
          </a:p>
        </p:txBody>
      </p:sp>
      <p:grpSp>
        <p:nvGrpSpPr>
          <p:cNvPr id="6" name="グループ化 5">
            <a:extLst>
              <a:ext uri="{FF2B5EF4-FFF2-40B4-BE49-F238E27FC236}">
                <a16:creationId xmlns:a16="http://schemas.microsoft.com/office/drawing/2014/main" id="{77C88EFC-0B0A-18AC-D106-F401290AE1CF}"/>
              </a:ext>
            </a:extLst>
          </p:cNvPr>
          <p:cNvGrpSpPr/>
          <p:nvPr/>
        </p:nvGrpSpPr>
        <p:grpSpPr>
          <a:xfrm>
            <a:off x="2111870" y="1011591"/>
            <a:ext cx="7850507" cy="4190104"/>
            <a:chOff x="2111870" y="1011591"/>
            <a:chExt cx="7850507" cy="4190104"/>
          </a:xfrm>
        </p:grpSpPr>
        <p:sp>
          <p:nvSpPr>
            <p:cNvPr id="23" name="楕円 22">
              <a:extLst>
                <a:ext uri="{FF2B5EF4-FFF2-40B4-BE49-F238E27FC236}">
                  <a16:creationId xmlns:a16="http://schemas.microsoft.com/office/drawing/2014/main" id="{0D40CDB8-5E69-6F4D-AF91-AFD1AA933F09}"/>
                </a:ext>
              </a:extLst>
            </p:cNvPr>
            <p:cNvSpPr/>
            <p:nvPr/>
          </p:nvSpPr>
          <p:spPr>
            <a:xfrm>
              <a:off x="2111870" y="1011591"/>
              <a:ext cx="7850507" cy="3855801"/>
            </a:xfrm>
            <a:prstGeom prst="ellipse">
              <a:avLst/>
            </a:prstGeom>
            <a:noFill/>
            <a:ln w="57150">
              <a:solidFill>
                <a:schemeClr val="bg2">
                  <a:lumMod val="50000"/>
                  <a:alpha val="48000"/>
                </a:schemeClr>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indent="0" algn="ctr" defTabSz="914400" rtl="0" eaLnBrk="1" fontAlgn="auto" latinLnBrk="0" hangingPunct="1">
                <a:lnSpc>
                  <a:spcPct val="100000"/>
                </a:lnSpc>
                <a:spcBef>
                  <a:spcPts val="0"/>
                </a:spcBef>
                <a:spcAft>
                  <a:spcPts val="0"/>
                </a:spcAft>
                <a:buClrTx/>
                <a:buSzTx/>
                <a:buFontTx/>
                <a:buNone/>
                <a:tabLst/>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46" name="二等辺三角形 45">
              <a:extLst>
                <a:ext uri="{FF2B5EF4-FFF2-40B4-BE49-F238E27FC236}">
                  <a16:creationId xmlns:a16="http://schemas.microsoft.com/office/drawing/2014/main" id="{4CE15077-A48F-936C-9B55-10732E3A272D}"/>
                </a:ext>
              </a:extLst>
            </p:cNvPr>
            <p:cNvSpPr/>
            <p:nvPr/>
          </p:nvSpPr>
          <p:spPr>
            <a:xfrm rot="10800000">
              <a:off x="5877233" y="4050855"/>
              <a:ext cx="338923" cy="317719"/>
            </a:xfrm>
            <a:prstGeom prst="triangle">
              <a:avLst>
                <a:gd name="adj" fmla="val 50838"/>
              </a:avLst>
            </a:prstGeom>
            <a:ln>
              <a:solidFill>
                <a:schemeClr val="bg1"/>
              </a:solidFill>
            </a:ln>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nvGrpSpPr>
            <p:cNvPr id="38" name="グループ化 37">
              <a:extLst>
                <a:ext uri="{FF2B5EF4-FFF2-40B4-BE49-F238E27FC236}">
                  <a16:creationId xmlns:a16="http://schemas.microsoft.com/office/drawing/2014/main" id="{7464643D-9510-7CF8-56CD-BECDBF3248F6}"/>
                </a:ext>
              </a:extLst>
            </p:cNvPr>
            <p:cNvGrpSpPr/>
            <p:nvPr/>
          </p:nvGrpSpPr>
          <p:grpSpPr>
            <a:xfrm>
              <a:off x="5008733" y="4525420"/>
              <a:ext cx="2075917" cy="676275"/>
              <a:chOff x="1516444" y="1951466"/>
              <a:chExt cx="1689807" cy="676275"/>
            </a:xfrm>
            <a:solidFill>
              <a:schemeClr val="accent1"/>
            </a:solidFill>
          </p:grpSpPr>
          <p:sp>
            <p:nvSpPr>
              <p:cNvPr id="39" name="正方形/長方形 38">
                <a:extLst>
                  <a:ext uri="{FF2B5EF4-FFF2-40B4-BE49-F238E27FC236}">
                    <a16:creationId xmlns:a16="http://schemas.microsoft.com/office/drawing/2014/main" id="{3F3B926C-D6E4-C7FC-0EE9-BF84CC84C79A}"/>
                  </a:ext>
                </a:extLst>
              </p:cNvPr>
              <p:cNvSpPr/>
              <p:nvPr/>
            </p:nvSpPr>
            <p:spPr>
              <a:xfrm>
                <a:off x="1516444" y="1951466"/>
                <a:ext cx="1689807" cy="676275"/>
              </a:xfrm>
              <a:prstGeom prst="rect">
                <a:avLst/>
              </a:prstGeom>
              <a:grp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40" name="テキスト ボックス 39">
                <a:extLst>
                  <a:ext uri="{FF2B5EF4-FFF2-40B4-BE49-F238E27FC236}">
                    <a16:creationId xmlns:a16="http://schemas.microsoft.com/office/drawing/2014/main" id="{959188FF-4A93-5CFE-BA95-DB5321DC9232}"/>
                  </a:ext>
                </a:extLst>
              </p:cNvPr>
              <p:cNvSpPr txBox="1"/>
              <p:nvPr/>
            </p:nvSpPr>
            <p:spPr>
              <a:xfrm>
                <a:off x="1557920" y="1990925"/>
                <a:ext cx="1606857" cy="523220"/>
              </a:xfrm>
              <a:prstGeom prst="rect">
                <a:avLst/>
              </a:prstGeom>
              <a:grp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社会の模範</a:t>
                </a:r>
              </a:p>
            </p:txBody>
          </p:sp>
        </p:grpSp>
      </p:grpSp>
      <p:sp>
        <p:nvSpPr>
          <p:cNvPr id="25" name="楕円 24">
            <a:extLst>
              <a:ext uri="{FF2B5EF4-FFF2-40B4-BE49-F238E27FC236}">
                <a16:creationId xmlns:a16="http://schemas.microsoft.com/office/drawing/2014/main" id="{247182FD-55E7-A64A-318E-90B5FFD41BB5}"/>
              </a:ext>
            </a:extLst>
          </p:cNvPr>
          <p:cNvSpPr/>
          <p:nvPr/>
        </p:nvSpPr>
        <p:spPr>
          <a:xfrm>
            <a:off x="1748979" y="1011591"/>
            <a:ext cx="8694042" cy="5180315"/>
          </a:xfrm>
          <a:prstGeom prst="ellipse">
            <a:avLst/>
          </a:prstGeom>
          <a:noFill/>
          <a:ln w="57150">
            <a:solidFill>
              <a:schemeClr val="bg2">
                <a:lumMod val="50000"/>
                <a:alpha val="48000"/>
              </a:schemeClr>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indent="0" algn="ctr" defTabSz="914400" rtl="0" eaLnBrk="1" fontAlgn="auto" latinLnBrk="0" hangingPunct="1">
              <a:lnSpc>
                <a:spcPct val="100000"/>
              </a:lnSpc>
              <a:spcBef>
                <a:spcPts val="0"/>
              </a:spcBef>
              <a:spcAft>
                <a:spcPts val="0"/>
              </a:spcAft>
              <a:buClrTx/>
              <a:buSzTx/>
              <a:buFontTx/>
              <a:buNone/>
              <a:tabLst/>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48" name="二等辺三角形 47">
            <a:extLst>
              <a:ext uri="{FF2B5EF4-FFF2-40B4-BE49-F238E27FC236}">
                <a16:creationId xmlns:a16="http://schemas.microsoft.com/office/drawing/2014/main" id="{FD3400FB-A754-81E2-DA97-93B03A3B3975}"/>
              </a:ext>
            </a:extLst>
          </p:cNvPr>
          <p:cNvSpPr/>
          <p:nvPr/>
        </p:nvSpPr>
        <p:spPr>
          <a:xfrm rot="10800000">
            <a:off x="5832341" y="5337944"/>
            <a:ext cx="428706" cy="303694"/>
          </a:xfrm>
          <a:prstGeom prst="triangle">
            <a:avLst/>
          </a:prstGeom>
          <a:ln>
            <a:solidFill>
              <a:schemeClr val="bg1"/>
            </a:solidFill>
          </a:ln>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4" name="テキスト ボックス 13">
            <a:extLst>
              <a:ext uri="{FF2B5EF4-FFF2-40B4-BE49-F238E27FC236}">
                <a16:creationId xmlns:a16="http://schemas.microsoft.com/office/drawing/2014/main" id="{035AA64E-77F4-F85C-6B00-025E7D464B90}"/>
              </a:ext>
            </a:extLst>
          </p:cNvPr>
          <p:cNvSpPr txBox="1"/>
          <p:nvPr/>
        </p:nvSpPr>
        <p:spPr>
          <a:xfrm>
            <a:off x="4511201" y="5820325"/>
            <a:ext cx="3109706" cy="523220"/>
          </a:xfrm>
          <a:prstGeom prst="rect">
            <a:avLst/>
          </a:prstGeom>
          <a:solidFill>
            <a:schemeClr val="accent1">
              <a:lumMod val="75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社会へ与える影響</a:t>
            </a:r>
          </a:p>
        </p:txBody>
      </p:sp>
      <p:sp>
        <p:nvSpPr>
          <p:cNvPr id="28" name="テキスト ボックス 27">
            <a:extLst>
              <a:ext uri="{FF2B5EF4-FFF2-40B4-BE49-F238E27FC236}">
                <a16:creationId xmlns:a16="http://schemas.microsoft.com/office/drawing/2014/main" id="{30E2A6E4-A39C-2111-E3B3-D52C7AB93052}"/>
              </a:ext>
            </a:extLst>
          </p:cNvPr>
          <p:cNvSpPr txBox="1"/>
          <p:nvPr/>
        </p:nvSpPr>
        <p:spPr>
          <a:xfrm>
            <a:off x="4794023" y="835159"/>
            <a:ext cx="2603951" cy="531581"/>
          </a:xfrm>
          <a:prstGeom prst="rect">
            <a:avLst/>
          </a:prstGeom>
          <a:solidFill>
            <a:schemeClr val="accent1">
              <a:lumMod val="75000"/>
            </a:schemeClr>
          </a:solidFill>
          <a:ln>
            <a:solidFill>
              <a:schemeClr val="bg1"/>
            </a:solidFill>
          </a:ln>
        </p:spPr>
        <p:txBody>
          <a:bodyPr wrap="square" tIns="54000" rtlCol="0" anchor="ctr">
            <a:spAutoFit/>
          </a:bodyPr>
          <a:lstStyle/>
          <a:p>
            <a:pPr marL="0" marR="0" lvl="0" indent="0" algn="l" defTabSz="914400" rtl="0" eaLnBrk="1" fontAlgn="auto" latinLnBrk="0" hangingPunct="1">
              <a:spcBef>
                <a:spcPts val="0"/>
              </a:spcBef>
              <a:spcAft>
                <a:spcPts val="0"/>
              </a:spcAft>
              <a:buClrTx/>
              <a:buSzTx/>
              <a:buFontTx/>
              <a:buNone/>
              <a:tabLst/>
              <a:defRPr/>
            </a:pPr>
            <a:r>
              <a:rPr kumimoji="1" lang="ja-JP" altLang="en-US" sz="2800" dirty="0">
                <a:solidFill>
                  <a:prstClr val="white"/>
                </a:solidFill>
                <a:latin typeface="メイリオ" panose="020B0604030504040204" pitchFamily="50" charset="-128"/>
                <a:ea typeface="メイリオ" panose="020B0604030504040204" pitchFamily="50" charset="-128"/>
              </a:rPr>
              <a:t> </a:t>
            </a:r>
            <a:r>
              <a:rPr kumimoji="1" lang="ja-JP" altLang="en-US" sz="2800" dirty="0">
                <a:solidFill>
                  <a:prstClr val="white"/>
                </a:solidFill>
                <a:latin typeface="ＭＳ ゴシック" panose="020B0609070205080204" pitchFamily="49" charset="-128"/>
                <a:ea typeface="ＭＳ ゴシック" panose="020B0609070205080204" pitchFamily="49" charset="-128"/>
              </a:rPr>
              <a:t>ロータリアン</a:t>
            </a:r>
            <a:endParaRPr kumimoji="1" lang="ja-JP" altLang="en-US" sz="28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endParaRPr>
          </a:p>
        </p:txBody>
      </p:sp>
      <p:sp>
        <p:nvSpPr>
          <p:cNvPr id="2" name="正方形/長方形 1">
            <a:extLst>
              <a:ext uri="{FF2B5EF4-FFF2-40B4-BE49-F238E27FC236}">
                <a16:creationId xmlns:a16="http://schemas.microsoft.com/office/drawing/2014/main" id="{54E1D29C-AF4C-329E-1F12-87DDB9660620}"/>
              </a:ext>
            </a:extLst>
          </p:cNvPr>
          <p:cNvSpPr/>
          <p:nvPr/>
        </p:nvSpPr>
        <p:spPr>
          <a:xfrm>
            <a:off x="3449821" y="2044858"/>
            <a:ext cx="1111167" cy="676275"/>
          </a:xfrm>
          <a:prstGeom prst="rect">
            <a:avLst/>
          </a:prstGeom>
          <a:solidFill>
            <a:schemeClr val="tx2">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倫理観</a:t>
            </a:r>
          </a:p>
        </p:txBody>
      </p:sp>
      <p:sp>
        <p:nvSpPr>
          <p:cNvPr id="7" name="正方形/長方形 6">
            <a:extLst>
              <a:ext uri="{FF2B5EF4-FFF2-40B4-BE49-F238E27FC236}">
                <a16:creationId xmlns:a16="http://schemas.microsoft.com/office/drawing/2014/main" id="{78D060D4-F40D-B037-BBA3-8FBEBCA0CE2E}"/>
              </a:ext>
            </a:extLst>
          </p:cNvPr>
          <p:cNvSpPr/>
          <p:nvPr/>
        </p:nvSpPr>
        <p:spPr>
          <a:xfrm>
            <a:off x="5455433" y="2036348"/>
            <a:ext cx="1111167" cy="676275"/>
          </a:xfrm>
          <a:prstGeom prst="rect">
            <a:avLst/>
          </a:prstGeom>
          <a:solidFill>
            <a:schemeClr val="tx2">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社会</a:t>
            </a:r>
            <a:endParaRPr kumimoji="1" lang="en-US" altLang="ja-JP" sz="20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a:solidFill>
                  <a:prstClr val="white"/>
                </a:solidFill>
                <a:latin typeface="Calibri"/>
                <a:ea typeface="ＭＳ Ｐゴシック" panose="020B0600070205080204" pitchFamily="50" charset="-128"/>
              </a:rPr>
              <a:t>貢献</a:t>
            </a:r>
            <a:endParaRPr kumimoji="1" lang="ja-JP" altLang="en-US" sz="20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8" name="正方形/長方形 7">
            <a:extLst>
              <a:ext uri="{FF2B5EF4-FFF2-40B4-BE49-F238E27FC236}">
                <a16:creationId xmlns:a16="http://schemas.microsoft.com/office/drawing/2014/main" id="{6AAD236E-4A2E-28F4-15F7-7E5C083E511F}"/>
              </a:ext>
            </a:extLst>
          </p:cNvPr>
          <p:cNvSpPr/>
          <p:nvPr/>
        </p:nvSpPr>
        <p:spPr>
          <a:xfrm>
            <a:off x="7773688" y="2055714"/>
            <a:ext cx="1111167" cy="676275"/>
          </a:xfrm>
          <a:prstGeom prst="rect">
            <a:avLst/>
          </a:prstGeom>
          <a:solidFill>
            <a:schemeClr val="tx2">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a:solidFill>
                  <a:prstClr val="white"/>
                </a:solidFill>
                <a:latin typeface="Calibri"/>
                <a:ea typeface="ＭＳ Ｐゴシック" panose="020B0600070205080204" pitchFamily="50" charset="-128"/>
              </a:rPr>
              <a:t>信用</a:t>
            </a:r>
            <a:endParaRPr kumimoji="1" lang="en-US" altLang="ja-JP" sz="20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561883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gradFill>
          <a:gsLst>
            <a:gs pos="95413">
              <a:schemeClr val="bg1"/>
            </a:gs>
            <a:gs pos="61000">
              <a:srgbClr val="C1D9EF"/>
            </a:gs>
            <a:gs pos="6000">
              <a:schemeClr val="bg1"/>
            </a:gs>
            <a:gs pos="40000">
              <a:schemeClr val="accent1">
                <a:lumMod val="45000"/>
                <a:lumOff val="55000"/>
              </a:schemeClr>
            </a:gs>
          </a:gsLst>
          <a:lin ang="5400000" scaled="1"/>
        </a:gradFill>
        <a:effectLst/>
      </p:bgPr>
    </p:bg>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E27A91A9-60C9-768A-D075-F6D61F6EDEF4}"/>
              </a:ext>
            </a:extLst>
          </p:cNvPr>
          <p:cNvSpPr txBox="1"/>
          <p:nvPr/>
        </p:nvSpPr>
        <p:spPr>
          <a:xfrm>
            <a:off x="1354694" y="5907690"/>
            <a:ext cx="6704808" cy="738664"/>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ja-JP" altLang="ja-JP" sz="14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『職業奉仕の励どころ』</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ja-JP" altLang="ja-JP" sz="14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昭和四十五年一月二十七日初版発行</a:t>
            </a:r>
            <a:r>
              <a:rPr kumimoji="0" lang="ja-JP" altLang="en-US" sz="14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　</a:t>
            </a:r>
            <a:r>
              <a:rPr kumimoji="0" lang="ja-JP" altLang="ja-JP" sz="14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昭和四十六年十月一日改訂再版</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ja-JP" altLang="ja-JP" sz="14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初版編集 国際ロータリー第三六五区 職業奉仕委員会</a:t>
            </a:r>
          </a:p>
        </p:txBody>
      </p:sp>
      <p:sp>
        <p:nvSpPr>
          <p:cNvPr id="11" name="テキスト ボックス 10">
            <a:extLst>
              <a:ext uri="{FF2B5EF4-FFF2-40B4-BE49-F238E27FC236}">
                <a16:creationId xmlns:a16="http://schemas.microsoft.com/office/drawing/2014/main" id="{188E7D66-F133-3B75-972A-4CFDF08AB2CE}"/>
              </a:ext>
            </a:extLst>
          </p:cNvPr>
          <p:cNvSpPr txBox="1"/>
          <p:nvPr/>
        </p:nvSpPr>
        <p:spPr>
          <a:xfrm>
            <a:off x="1244460" y="531561"/>
            <a:ext cx="9976915" cy="5570756"/>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ja-JP" altLang="ja-JP" sz="20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職業奉仕採点表</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  </a:t>
            </a:r>
            <a:r>
              <a:rPr kumimoji="0" lang="en-US"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1. </a:t>
            </a:r>
            <a:r>
              <a:rPr kumimoji="0" lang="ja-JP"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ロータリーの会員であることにより、職業を通じての私の社会奉仕活動は増加しました。</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  2. </a:t>
            </a:r>
            <a:r>
              <a:rPr kumimoji="0" lang="ja-JP"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私は適正な利益に対し、適正な価値あるものを提供します。</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  3. </a:t>
            </a:r>
            <a:r>
              <a:rPr kumimoji="0" lang="ja-JP"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私は必要な品物またはサービスのみを販売します。</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  4. </a:t>
            </a:r>
            <a:r>
              <a:rPr kumimoji="0" lang="ja-JP"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私</a:t>
            </a:r>
            <a:r>
              <a:rPr kumimoji="0" lang="ja-JP" altLang="en-US"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の商売の信条は親切であります</a:t>
            </a:r>
            <a:r>
              <a:rPr kumimoji="0" lang="ja-JP"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  5. </a:t>
            </a:r>
            <a:r>
              <a:rPr kumimoji="0" lang="ja-JP"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私は、たとえそれが商習慣であっても、如何なる形の賄賂（わいろ）も回避します。</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  6. </a:t>
            </a:r>
            <a:r>
              <a:rPr kumimoji="0" lang="ja-JP"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私は商売上の競争相手に対しても友好的であり、共通のサービスを改善するように</a:t>
            </a:r>
            <a:r>
              <a:rPr kumimoji="0" lang="ja-JP" altLang="en-US"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お互いに</a:t>
            </a:r>
            <a:r>
              <a:rPr kumimoji="0" lang="ja-JP"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協力します。</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  7. </a:t>
            </a:r>
            <a:r>
              <a:rPr kumimoji="0" lang="ja-JP"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私は商業上の高い道徳的水準を理解し実践するよう青少年を援助します。</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  8. </a:t>
            </a:r>
            <a:r>
              <a:rPr kumimoji="0" lang="ja-JP"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私の</a:t>
            </a:r>
            <a:r>
              <a:rPr kumimoji="0" lang="ja-JP" altLang="en-US"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広告は私の生産品を正しく表示します</a:t>
            </a:r>
            <a:r>
              <a:rPr kumimoji="0" lang="ja-JP"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  9. </a:t>
            </a:r>
            <a:r>
              <a:rPr kumimoji="0" lang="ja-JP"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私は道徳的</a:t>
            </a:r>
            <a:r>
              <a:rPr kumimoji="0" lang="ja-JP" altLang="en-US"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習慣指示</a:t>
            </a:r>
            <a:r>
              <a:rPr kumimoji="0" lang="ja-JP"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のため、同業組合において熱心に働きます。</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10. </a:t>
            </a:r>
            <a:r>
              <a:rPr kumimoji="0" lang="ja-JP"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私は従業員の提案を採用します。</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11. </a:t>
            </a:r>
            <a:r>
              <a:rPr kumimoji="0" lang="ja-JP"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私は従業員に十分昇進の機会を与えます。</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12. </a:t>
            </a:r>
            <a:r>
              <a:rPr kumimoji="0" lang="ja-JP"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私は、従業員</a:t>
            </a:r>
            <a:r>
              <a:rPr kumimoji="0" lang="ja-JP" altLang="en-US"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の過失につき</a:t>
            </a:r>
            <a:r>
              <a:rPr kumimoji="0" lang="ja-JP"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私にも責任があるときは、それを分担します。</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13. </a:t>
            </a:r>
            <a:r>
              <a:rPr kumimoji="0" lang="ja-JP"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私は職業奉仕に対する理解を深めるため、奉仕こそわがつとめを読みました。</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14.</a:t>
            </a:r>
            <a:r>
              <a:rPr kumimoji="0" lang="ja-JP" altLang="en-US"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 </a:t>
            </a:r>
            <a:r>
              <a:rPr kumimoji="0" lang="ja-JP"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私は</a:t>
            </a:r>
            <a:r>
              <a:rPr kumimoji="0" lang="ja-JP" altLang="en-US"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私の</a:t>
            </a:r>
            <a:r>
              <a:rPr kumimoji="0" lang="ja-JP"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職場</a:t>
            </a:r>
            <a:r>
              <a:rPr kumimoji="0" lang="ja-JP" altLang="en-US"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において</a:t>
            </a:r>
            <a:r>
              <a:rPr kumimoji="0" lang="ja-JP"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ロータリーの奉仕の</a:t>
            </a:r>
            <a:r>
              <a:rPr kumimoji="0" lang="ja-JP" altLang="en-US"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理想を分かち合う手段として、四つのテストを使用します。</a:t>
            </a:r>
            <a:r>
              <a:rPr kumimoji="0" lang="en-US"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15. </a:t>
            </a:r>
            <a:r>
              <a:rPr kumimoji="0" lang="ja-JP"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私は私の職業において、できるだけ他の人々を援助します。</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16. </a:t>
            </a:r>
            <a:r>
              <a:rPr kumimoji="0" lang="ja-JP"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私は</a:t>
            </a:r>
            <a:r>
              <a:rPr kumimoji="0" lang="ja-JP" altLang="en-US"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諸勘定</a:t>
            </a:r>
            <a:r>
              <a:rPr kumimoji="0" lang="ja-JP"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を速やかに支払います。</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17. </a:t>
            </a:r>
            <a:r>
              <a:rPr kumimoji="0" lang="ja-JP"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私は</a:t>
            </a:r>
            <a:r>
              <a:rPr kumimoji="0" lang="ja-JP" altLang="en-US"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賠償請求</a:t>
            </a:r>
            <a:r>
              <a:rPr kumimoji="0" lang="ja-JP"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、苦情および紛争の処理に関し、相手方の権利をも考慮します。</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18. </a:t>
            </a:r>
            <a:r>
              <a:rPr kumimoji="0" lang="ja-JP"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私は</a:t>
            </a:r>
            <a:r>
              <a:rPr kumimoji="0" lang="ja-JP" altLang="en-US"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従業員に適正な賃金を払います。</a:t>
            </a:r>
            <a:endParaRPr kumimoji="0" lang="en-US"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19. </a:t>
            </a:r>
            <a:r>
              <a:rPr kumimoji="0" lang="ja-JP"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私は従業員の賃金、保険金請求、税金の申告、その他諸会計書類の作成に当り、正直</a:t>
            </a:r>
            <a:r>
              <a:rPr kumimoji="0" lang="ja-JP" altLang="en-US"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を旨とします</a:t>
            </a:r>
            <a:r>
              <a:rPr kumimoji="0" lang="ja-JP"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20. </a:t>
            </a:r>
            <a:r>
              <a:rPr kumimoji="0" lang="ja-JP"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私が実践することによって、ロータリーは正しく評価されるものと信じます。</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 </a:t>
            </a:r>
            <a:endParaRPr kumimoji="0" lang="ja-JP"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p:txBody>
      </p:sp>
      <p:pic>
        <p:nvPicPr>
          <p:cNvPr id="2" name="図 1">
            <a:extLst>
              <a:ext uri="{FF2B5EF4-FFF2-40B4-BE49-F238E27FC236}">
                <a16:creationId xmlns:a16="http://schemas.microsoft.com/office/drawing/2014/main" id="{03A2E2E5-E0EC-4224-3787-66BCBA735CE7}"/>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9648934" y="6040736"/>
            <a:ext cx="2445411" cy="605618"/>
          </a:xfrm>
          <a:prstGeom prst="rect">
            <a:avLst/>
          </a:prstGeom>
          <a:effectLst>
            <a:softEdge rad="38100"/>
          </a:effectLst>
        </p:spPr>
      </p:pic>
      <p:sp>
        <p:nvSpPr>
          <p:cNvPr id="4" name="四角形: 角を丸くする 3">
            <a:extLst>
              <a:ext uri="{FF2B5EF4-FFF2-40B4-BE49-F238E27FC236}">
                <a16:creationId xmlns:a16="http://schemas.microsoft.com/office/drawing/2014/main" id="{F71FAA87-E420-3B32-7A8E-AC3E3769ECAD}"/>
              </a:ext>
            </a:extLst>
          </p:cNvPr>
          <p:cNvSpPr/>
          <p:nvPr/>
        </p:nvSpPr>
        <p:spPr>
          <a:xfrm>
            <a:off x="1113087" y="510005"/>
            <a:ext cx="10263573" cy="5329758"/>
          </a:xfrm>
          <a:prstGeom prst="roundRect">
            <a:avLst>
              <a:gd name="adj" fmla="val 2177"/>
            </a:avLst>
          </a:prstGeom>
          <a:noFill/>
          <a:ln w="38100">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nvGrpSpPr>
          <p:cNvPr id="7" name="グループ化 6">
            <a:extLst>
              <a:ext uri="{FF2B5EF4-FFF2-40B4-BE49-F238E27FC236}">
                <a16:creationId xmlns:a16="http://schemas.microsoft.com/office/drawing/2014/main" id="{7A217687-9081-2EA1-B025-336ADCEA422E}"/>
              </a:ext>
            </a:extLst>
          </p:cNvPr>
          <p:cNvGrpSpPr/>
          <p:nvPr/>
        </p:nvGrpSpPr>
        <p:grpSpPr>
          <a:xfrm>
            <a:off x="8999220" y="123097"/>
            <a:ext cx="3192780" cy="646331"/>
            <a:chOff x="9152878" y="123097"/>
            <a:chExt cx="3039122" cy="646331"/>
          </a:xfrm>
        </p:grpSpPr>
        <p:sp>
          <p:nvSpPr>
            <p:cNvPr id="8" name="テキスト ボックス 7">
              <a:extLst>
                <a:ext uri="{FF2B5EF4-FFF2-40B4-BE49-F238E27FC236}">
                  <a16:creationId xmlns:a16="http://schemas.microsoft.com/office/drawing/2014/main" id="{7A1BF075-1A92-F505-4DC9-79991B945B17}"/>
                </a:ext>
              </a:extLst>
            </p:cNvPr>
            <p:cNvSpPr txBox="1"/>
            <p:nvPr/>
          </p:nvSpPr>
          <p:spPr>
            <a:xfrm>
              <a:off x="9318716" y="123097"/>
              <a:ext cx="2873284"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第</a:t>
              </a:r>
              <a:r>
                <a:rPr kumimoji="1" lang="en-US" altLang="ja-JP"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2660</a:t>
              </a:r>
              <a:r>
                <a:rPr kumimoji="1" lang="ja-JP" altLang="en-US"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地区</a:t>
              </a:r>
              <a:r>
                <a:rPr kumimoji="1" lang="ja-JP" altLang="en-US" sz="18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職業奉仕委員会</a:t>
              </a:r>
            </a:p>
          </p:txBody>
        </p:sp>
        <p:cxnSp>
          <p:nvCxnSpPr>
            <p:cNvPr id="10" name="直線コネクタ 9">
              <a:extLst>
                <a:ext uri="{FF2B5EF4-FFF2-40B4-BE49-F238E27FC236}">
                  <a16:creationId xmlns:a16="http://schemas.microsoft.com/office/drawing/2014/main" id="{05C58855-022F-A864-6E51-1D6DCE2103F1}"/>
                </a:ext>
              </a:extLst>
            </p:cNvPr>
            <p:cNvCxnSpPr/>
            <p:nvPr/>
          </p:nvCxnSpPr>
          <p:spPr>
            <a:xfrm>
              <a:off x="9152878" y="488272"/>
              <a:ext cx="3039122" cy="0"/>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924838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gradFill>
          <a:gsLst>
            <a:gs pos="95413">
              <a:schemeClr val="bg1"/>
            </a:gs>
            <a:gs pos="61000">
              <a:srgbClr val="C1D9EF"/>
            </a:gs>
            <a:gs pos="6000">
              <a:schemeClr val="bg1"/>
            </a:gs>
            <a:gs pos="40000">
              <a:schemeClr val="accent1">
                <a:lumMod val="45000"/>
                <a:lumOff val="55000"/>
              </a:schemeClr>
            </a:gs>
          </a:gsLst>
          <a:lin ang="5400000" scaled="1"/>
        </a:gradFill>
        <a:effectLst/>
      </p:bgPr>
    </p:bg>
    <p:spTree>
      <p:nvGrpSpPr>
        <p:cNvPr id="1" name=""/>
        <p:cNvGrpSpPr/>
        <p:nvPr/>
      </p:nvGrpSpPr>
      <p:grpSpPr>
        <a:xfrm>
          <a:off x="0" y="0"/>
          <a:ext cx="0" cy="0"/>
          <a:chOff x="0" y="0"/>
          <a:chExt cx="0" cy="0"/>
        </a:xfrm>
      </p:grpSpPr>
      <p:grpSp>
        <p:nvGrpSpPr>
          <p:cNvPr id="8" name="グループ化 7">
            <a:extLst>
              <a:ext uri="{FF2B5EF4-FFF2-40B4-BE49-F238E27FC236}">
                <a16:creationId xmlns:a16="http://schemas.microsoft.com/office/drawing/2014/main" id="{68D16610-A2E8-2900-1482-60584F6CAF79}"/>
              </a:ext>
            </a:extLst>
          </p:cNvPr>
          <p:cNvGrpSpPr/>
          <p:nvPr/>
        </p:nvGrpSpPr>
        <p:grpSpPr>
          <a:xfrm>
            <a:off x="779561" y="801561"/>
            <a:ext cx="6607951" cy="5512376"/>
            <a:chOff x="779561" y="801561"/>
            <a:chExt cx="6607951" cy="5512376"/>
          </a:xfrm>
        </p:grpSpPr>
        <p:sp>
          <p:nvSpPr>
            <p:cNvPr id="2" name="テキスト ボックス 1">
              <a:extLst>
                <a:ext uri="{FF2B5EF4-FFF2-40B4-BE49-F238E27FC236}">
                  <a16:creationId xmlns:a16="http://schemas.microsoft.com/office/drawing/2014/main" id="{ECA53399-DB32-B898-F8FD-1B357F361BB0}"/>
                </a:ext>
              </a:extLst>
            </p:cNvPr>
            <p:cNvSpPr txBox="1"/>
            <p:nvPr/>
          </p:nvSpPr>
          <p:spPr>
            <a:xfrm>
              <a:off x="827311" y="801561"/>
              <a:ext cx="550817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2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6" name="テキスト ボックス 5">
              <a:extLst>
                <a:ext uri="{FF2B5EF4-FFF2-40B4-BE49-F238E27FC236}">
                  <a16:creationId xmlns:a16="http://schemas.microsoft.com/office/drawing/2014/main" id="{704CA29F-FCF6-AAE6-47E8-C0C45C97291A}"/>
                </a:ext>
              </a:extLst>
            </p:cNvPr>
            <p:cNvSpPr txBox="1"/>
            <p:nvPr/>
          </p:nvSpPr>
          <p:spPr>
            <a:xfrm>
              <a:off x="779563" y="939192"/>
              <a:ext cx="6500125" cy="432000"/>
            </a:xfrm>
            <a:prstGeom prst="rect">
              <a:avLst/>
            </a:prstGeom>
            <a:solidFill>
              <a:schemeClr val="accent1">
                <a:lumMod val="75000"/>
              </a:schemeClr>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2400" b="0" i="0" u="none" strike="noStrike" kern="1200" cap="none" spc="0" normalizeH="0" baseline="0" noProof="0" dirty="0">
                  <a:ln>
                    <a:noFill/>
                  </a:ln>
                  <a:solidFill>
                    <a:prstClr val="white">
                      <a:lumMod val="95000"/>
                    </a:prstClr>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１．真実かどうか</a:t>
              </a:r>
              <a:endParaRPr kumimoji="0" lang="ja-JP" altLang="en-US" sz="2400" b="0" i="0" u="none" strike="noStrike" kern="1200" cap="none" spc="0" normalizeH="0" baseline="0" noProof="0" dirty="0">
                <a:ln>
                  <a:noFill/>
                </a:ln>
                <a:solidFill>
                  <a:prstClr val="white">
                    <a:lumMod val="95000"/>
                  </a:prstClr>
                </a:solidFill>
                <a:effectLst/>
                <a:uLnTx/>
                <a:uFillTx/>
                <a:latin typeface="メイリオ" panose="020B0604030504040204" pitchFamily="50" charset="-128"/>
                <a:ea typeface="メイリオ" panose="020B0604030504040204" pitchFamily="50" charset="-128"/>
                <a:cs typeface="+mn-cs"/>
              </a:endParaRPr>
            </a:p>
          </p:txBody>
        </p:sp>
        <p:sp>
          <p:nvSpPr>
            <p:cNvPr id="5" name="テキスト ボックス 4">
              <a:extLst>
                <a:ext uri="{FF2B5EF4-FFF2-40B4-BE49-F238E27FC236}">
                  <a16:creationId xmlns:a16="http://schemas.microsoft.com/office/drawing/2014/main" id="{A25D4A99-E390-B5B9-13FE-B13FAB910FEF}"/>
                </a:ext>
              </a:extLst>
            </p:cNvPr>
            <p:cNvSpPr txBox="1"/>
            <p:nvPr/>
          </p:nvSpPr>
          <p:spPr>
            <a:xfrm>
              <a:off x="779562" y="2334464"/>
              <a:ext cx="6500125" cy="432000"/>
            </a:xfrm>
            <a:prstGeom prst="rect">
              <a:avLst/>
            </a:prstGeom>
            <a:solidFill>
              <a:schemeClr val="accent1">
                <a:lumMod val="75000"/>
              </a:schemeClr>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2400" b="0" i="0" u="none" strike="noStrike" kern="1200" cap="none" spc="0" normalizeH="0" baseline="0" noProof="0" dirty="0">
                  <a:ln>
                    <a:noFill/>
                  </a:ln>
                  <a:solidFill>
                    <a:prstClr val="white">
                      <a:lumMod val="95000"/>
                    </a:prstClr>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２．みんなに公平か</a:t>
              </a:r>
              <a:endParaRPr kumimoji="0" lang="ja-JP" altLang="en-US" sz="2400" b="0" i="0" u="none" strike="noStrike" kern="1200" cap="none" spc="0" normalizeH="0" baseline="0" noProof="0" dirty="0">
                <a:ln>
                  <a:noFill/>
                </a:ln>
                <a:solidFill>
                  <a:prstClr val="white">
                    <a:lumMod val="95000"/>
                  </a:prstClr>
                </a:solidFill>
                <a:effectLst/>
                <a:uLnTx/>
                <a:uFillTx/>
                <a:latin typeface="メイリオ" panose="020B0604030504040204" pitchFamily="50" charset="-128"/>
                <a:ea typeface="メイリオ" panose="020B0604030504040204" pitchFamily="50" charset="-128"/>
                <a:cs typeface="+mn-cs"/>
              </a:endParaRPr>
            </a:p>
          </p:txBody>
        </p:sp>
        <p:sp>
          <p:nvSpPr>
            <p:cNvPr id="10" name="テキスト ボックス 9">
              <a:extLst>
                <a:ext uri="{FF2B5EF4-FFF2-40B4-BE49-F238E27FC236}">
                  <a16:creationId xmlns:a16="http://schemas.microsoft.com/office/drawing/2014/main" id="{9659E3A8-C658-C92F-85A3-75DE7D18F80D}"/>
                </a:ext>
              </a:extLst>
            </p:cNvPr>
            <p:cNvSpPr txBox="1"/>
            <p:nvPr/>
          </p:nvSpPr>
          <p:spPr>
            <a:xfrm>
              <a:off x="779562" y="3729736"/>
              <a:ext cx="6500125" cy="461665"/>
            </a:xfrm>
            <a:prstGeom prst="rect">
              <a:avLst/>
            </a:prstGeom>
            <a:solidFill>
              <a:schemeClr val="accent1">
                <a:lumMod val="75000"/>
              </a:schemeClr>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2400" b="0" i="0" u="none" strike="noStrike" kern="1200" cap="none" spc="0" normalizeH="0" baseline="0" noProof="0" dirty="0">
                  <a:ln>
                    <a:noFill/>
                  </a:ln>
                  <a:solidFill>
                    <a:prstClr val="white">
                      <a:lumMod val="95000"/>
                    </a:prstClr>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３．好意と友情を深めるか</a:t>
              </a:r>
              <a:endParaRPr kumimoji="0" lang="ja-JP" altLang="en-US" sz="2400" b="0" i="0" u="none" strike="noStrike" kern="1200" cap="none" spc="0" normalizeH="0" baseline="0" noProof="0" dirty="0">
                <a:ln>
                  <a:noFill/>
                </a:ln>
                <a:solidFill>
                  <a:prstClr val="white">
                    <a:lumMod val="95000"/>
                  </a:prstClr>
                </a:solidFill>
                <a:effectLst/>
                <a:uLnTx/>
                <a:uFillTx/>
                <a:latin typeface="メイリオ" panose="020B0604030504040204" pitchFamily="50" charset="-128"/>
                <a:ea typeface="メイリオ" panose="020B0604030504040204" pitchFamily="50" charset="-128"/>
                <a:cs typeface="+mn-cs"/>
              </a:endParaRPr>
            </a:p>
          </p:txBody>
        </p:sp>
        <p:sp>
          <p:nvSpPr>
            <p:cNvPr id="12" name="テキスト ボックス 11">
              <a:extLst>
                <a:ext uri="{FF2B5EF4-FFF2-40B4-BE49-F238E27FC236}">
                  <a16:creationId xmlns:a16="http://schemas.microsoft.com/office/drawing/2014/main" id="{539A1C92-B457-255A-EC88-66D90EFE1B56}"/>
                </a:ext>
              </a:extLst>
            </p:cNvPr>
            <p:cNvSpPr txBox="1"/>
            <p:nvPr/>
          </p:nvSpPr>
          <p:spPr>
            <a:xfrm>
              <a:off x="779561" y="5149317"/>
              <a:ext cx="6500125" cy="461665"/>
            </a:xfrm>
            <a:prstGeom prst="rect">
              <a:avLst/>
            </a:prstGeom>
            <a:solidFill>
              <a:schemeClr val="accent1">
                <a:lumMod val="75000"/>
              </a:schemeClr>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2400" b="0" i="0" u="none" strike="noStrike" kern="1200" cap="none" spc="0" normalizeH="0" baseline="0" noProof="0" dirty="0">
                  <a:ln>
                    <a:noFill/>
                  </a:ln>
                  <a:solidFill>
                    <a:prstClr val="white">
                      <a:lumMod val="95000"/>
                    </a:prstClr>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４．みんなのためになるかどうか</a:t>
              </a:r>
              <a:endParaRPr kumimoji="0" lang="ja-JP" altLang="en-US" sz="2400" b="0" i="0" u="none" strike="noStrike" kern="1200" cap="none" spc="0" normalizeH="0" baseline="0" noProof="0" dirty="0">
                <a:ln>
                  <a:noFill/>
                </a:ln>
                <a:solidFill>
                  <a:prstClr val="white">
                    <a:lumMod val="95000"/>
                  </a:prstClr>
                </a:solidFill>
                <a:effectLst/>
                <a:uLnTx/>
                <a:uFillTx/>
                <a:latin typeface="メイリオ" panose="020B0604030504040204" pitchFamily="50" charset="-128"/>
                <a:ea typeface="メイリオ" panose="020B0604030504040204" pitchFamily="50" charset="-128"/>
                <a:cs typeface="+mn-cs"/>
              </a:endParaRPr>
            </a:p>
          </p:txBody>
        </p:sp>
        <p:sp>
          <p:nvSpPr>
            <p:cNvPr id="14" name="テキスト ボックス 13">
              <a:extLst>
                <a:ext uri="{FF2B5EF4-FFF2-40B4-BE49-F238E27FC236}">
                  <a16:creationId xmlns:a16="http://schemas.microsoft.com/office/drawing/2014/main" id="{55F720E1-FCD1-B000-3282-2871EAAC3E55}"/>
                </a:ext>
              </a:extLst>
            </p:cNvPr>
            <p:cNvSpPr txBox="1"/>
            <p:nvPr/>
          </p:nvSpPr>
          <p:spPr>
            <a:xfrm>
              <a:off x="1205982" y="1442468"/>
              <a:ext cx="6181530" cy="830997"/>
            </a:xfrm>
            <a:prstGeom prst="rect">
              <a:avLst/>
            </a:prstGeom>
            <a:noFill/>
          </p:spPr>
          <p:txBody>
            <a:bodyPr wrap="square">
              <a:spAutoFit/>
            </a:bodyPr>
            <a:lstStyle/>
            <a:p>
              <a:pPr marL="228600" marR="0" lvl="0" indent="0" algn="just" defTabSz="914400" rtl="0" eaLnBrk="1" fontAlgn="auto" latinLnBrk="0" hangingPunct="1">
                <a:lnSpc>
                  <a:spcPct val="100000"/>
                </a:lnSpc>
                <a:spcBef>
                  <a:spcPts val="0"/>
                </a:spcBef>
                <a:spcAft>
                  <a:spcPts val="0"/>
                </a:spcAft>
                <a:buClrTx/>
                <a:buSzTx/>
                <a:buFontTx/>
                <a:buNone/>
                <a:tabLst/>
                <a:defRPr/>
              </a:pPr>
              <a:r>
                <a:rPr kumimoji="0" lang="ja-JP" altLang="ja-JP" sz="16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日々の業務や人間関係において行うすべての行動は、真実であるかを問いかけることが重要です。偽りや誤解を招く行動は、信頼を失う原因となります。</a:t>
              </a:r>
            </a:p>
          </p:txBody>
        </p:sp>
        <p:sp>
          <p:nvSpPr>
            <p:cNvPr id="16" name="テキスト ボックス 15">
              <a:extLst>
                <a:ext uri="{FF2B5EF4-FFF2-40B4-BE49-F238E27FC236}">
                  <a16:creationId xmlns:a16="http://schemas.microsoft.com/office/drawing/2014/main" id="{3D5C5117-7327-B2AC-2EE7-1AC2CCC8EA9F}"/>
                </a:ext>
              </a:extLst>
            </p:cNvPr>
            <p:cNvSpPr txBox="1"/>
            <p:nvPr/>
          </p:nvSpPr>
          <p:spPr>
            <a:xfrm>
              <a:off x="1205982" y="2953034"/>
              <a:ext cx="6181530" cy="584775"/>
            </a:xfrm>
            <a:prstGeom prst="rect">
              <a:avLst/>
            </a:prstGeom>
            <a:noFill/>
          </p:spPr>
          <p:txBody>
            <a:bodyPr wrap="square">
              <a:spAutoFit/>
            </a:bodyPr>
            <a:lstStyle/>
            <a:p>
              <a:pPr marL="228600" marR="0" lvl="0" indent="0" algn="just" defTabSz="914400" rtl="0" eaLnBrk="1" fontAlgn="auto" latinLnBrk="0" hangingPunct="1">
                <a:lnSpc>
                  <a:spcPct val="100000"/>
                </a:lnSpc>
                <a:spcBef>
                  <a:spcPts val="0"/>
                </a:spcBef>
                <a:spcAft>
                  <a:spcPts val="0"/>
                </a:spcAft>
                <a:buClrTx/>
                <a:buSzTx/>
                <a:buFontTx/>
                <a:buNone/>
                <a:tabLst/>
                <a:defRPr/>
              </a:pPr>
              <a:r>
                <a:rPr kumimoji="0" lang="ja-JP" altLang="ja-JP" sz="16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公平さを保つことは、職業倫理の根幹です。どのような状況でも、公平に判断し、公平に扱うことが求められます。</a:t>
              </a:r>
            </a:p>
          </p:txBody>
        </p:sp>
        <p:sp>
          <p:nvSpPr>
            <p:cNvPr id="18" name="テキスト ボックス 17">
              <a:extLst>
                <a:ext uri="{FF2B5EF4-FFF2-40B4-BE49-F238E27FC236}">
                  <a16:creationId xmlns:a16="http://schemas.microsoft.com/office/drawing/2014/main" id="{0FB59C1C-7835-FCDC-FBB0-66443DCD7994}"/>
                </a:ext>
              </a:extLst>
            </p:cNvPr>
            <p:cNvSpPr txBox="1"/>
            <p:nvPr/>
          </p:nvSpPr>
          <p:spPr>
            <a:xfrm>
              <a:off x="1205982" y="4300166"/>
              <a:ext cx="6181530" cy="830997"/>
            </a:xfrm>
            <a:prstGeom prst="rect">
              <a:avLst/>
            </a:prstGeom>
            <a:noFill/>
          </p:spPr>
          <p:txBody>
            <a:bodyPr wrap="square">
              <a:spAutoFit/>
            </a:bodyPr>
            <a:lstStyle/>
            <a:p>
              <a:pPr marL="228600" marR="0" lvl="0" indent="0" algn="just" defTabSz="9144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自分</a:t>
              </a:r>
              <a:r>
                <a:rPr kumimoji="0" lang="ja-JP" altLang="ja-JP" sz="16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の行動が、他者との好意と友情を深めるものであるかを考えます。職場だけでなく、社会全体での信頼関係を築くことが大切です。</a:t>
              </a:r>
            </a:p>
          </p:txBody>
        </p:sp>
        <p:sp>
          <p:nvSpPr>
            <p:cNvPr id="20" name="テキスト ボックス 19">
              <a:extLst>
                <a:ext uri="{FF2B5EF4-FFF2-40B4-BE49-F238E27FC236}">
                  <a16:creationId xmlns:a16="http://schemas.microsoft.com/office/drawing/2014/main" id="{6245D368-E8DA-3F19-66D3-06C60C69DB3B}"/>
                </a:ext>
              </a:extLst>
            </p:cNvPr>
            <p:cNvSpPr txBox="1"/>
            <p:nvPr/>
          </p:nvSpPr>
          <p:spPr>
            <a:xfrm>
              <a:off x="1205982" y="5729162"/>
              <a:ext cx="6181530" cy="584775"/>
            </a:xfrm>
            <a:prstGeom prst="rect">
              <a:avLst/>
            </a:prstGeom>
            <a:noFill/>
          </p:spPr>
          <p:txBody>
            <a:bodyPr wrap="square">
              <a:spAutoFit/>
            </a:bodyPr>
            <a:lstStyle/>
            <a:p>
              <a:pPr marL="228600" marR="0" lvl="0" indent="0" algn="just" defTabSz="9144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自分</a:t>
              </a:r>
              <a:r>
                <a:rPr kumimoji="0" lang="ja-JP" altLang="ja-JP" sz="16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の行動が、個人だけでなく、社会全体のためになるかを問います。これにより、職業を通じた社会貢献が実現します。</a:t>
              </a:r>
            </a:p>
          </p:txBody>
        </p:sp>
      </p:grpSp>
      <p:pic>
        <p:nvPicPr>
          <p:cNvPr id="13" name="図 12">
            <a:extLst>
              <a:ext uri="{FF2B5EF4-FFF2-40B4-BE49-F238E27FC236}">
                <a16:creationId xmlns:a16="http://schemas.microsoft.com/office/drawing/2014/main" id="{A5916891-60C4-4F08-C5C1-39863421F872}"/>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9648934" y="6040736"/>
            <a:ext cx="2445411" cy="605618"/>
          </a:xfrm>
          <a:prstGeom prst="rect">
            <a:avLst/>
          </a:prstGeom>
          <a:effectLst>
            <a:softEdge rad="38100"/>
          </a:effectLst>
        </p:spPr>
      </p:pic>
      <p:grpSp>
        <p:nvGrpSpPr>
          <p:cNvPr id="7" name="グループ化 6">
            <a:extLst>
              <a:ext uri="{FF2B5EF4-FFF2-40B4-BE49-F238E27FC236}">
                <a16:creationId xmlns:a16="http://schemas.microsoft.com/office/drawing/2014/main" id="{47976191-E3A9-F180-8FD1-2712BDDF6247}"/>
              </a:ext>
            </a:extLst>
          </p:cNvPr>
          <p:cNvGrpSpPr/>
          <p:nvPr/>
        </p:nvGrpSpPr>
        <p:grpSpPr>
          <a:xfrm>
            <a:off x="8094161" y="3299759"/>
            <a:ext cx="4207037" cy="909072"/>
            <a:chOff x="7661502" y="2935713"/>
            <a:chExt cx="4207037" cy="909072"/>
          </a:xfrm>
        </p:grpSpPr>
        <p:sp>
          <p:nvSpPr>
            <p:cNvPr id="9" name="正方形/長方形 8">
              <a:extLst>
                <a:ext uri="{FF2B5EF4-FFF2-40B4-BE49-F238E27FC236}">
                  <a16:creationId xmlns:a16="http://schemas.microsoft.com/office/drawing/2014/main" id="{ADBC995F-5A02-E047-8D5B-5BAACD210DD5}"/>
                </a:ext>
              </a:extLst>
            </p:cNvPr>
            <p:cNvSpPr/>
            <p:nvPr/>
          </p:nvSpPr>
          <p:spPr>
            <a:xfrm>
              <a:off x="7661502" y="2935713"/>
              <a:ext cx="301840" cy="284085"/>
            </a:xfrm>
            <a:prstGeom prst="rect">
              <a:avLst/>
            </a:prstGeom>
            <a:solidFill>
              <a:schemeClr val="accent2">
                <a:lumMod val="60000"/>
                <a:lumOff val="40000"/>
              </a:schemeClr>
            </a:solidFill>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1" name="テキスト ボックス 20">
              <a:extLst>
                <a:ext uri="{FF2B5EF4-FFF2-40B4-BE49-F238E27FC236}">
                  <a16:creationId xmlns:a16="http://schemas.microsoft.com/office/drawing/2014/main" id="{A50787D4-64DF-F4D7-2AB1-261FF85CD865}"/>
                </a:ext>
              </a:extLst>
            </p:cNvPr>
            <p:cNvSpPr txBox="1"/>
            <p:nvPr/>
          </p:nvSpPr>
          <p:spPr>
            <a:xfrm>
              <a:off x="7696976" y="3013788"/>
              <a:ext cx="4171563"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4472C4"/>
                  </a:solidFill>
                  <a:effectLst/>
                  <a:uLnTx/>
                  <a:uFillTx/>
                  <a:latin typeface="メイリオ" panose="020B0604030504040204" pitchFamily="50" charset="-128"/>
                  <a:ea typeface="メイリオ" panose="020B0604030504040204" pitchFamily="50" charset="-128"/>
                  <a:cs typeface="+mn-cs"/>
                </a:rPr>
                <a:t>職業倫理として考える</a:t>
              </a:r>
              <a:endParaRPr kumimoji="1" lang="en-US" altLang="ja-JP" sz="2400" b="1" i="0" u="none" strike="noStrike" kern="1200" cap="none" spc="0" normalizeH="0" baseline="0" noProof="0" dirty="0">
                <a:ln>
                  <a:noFill/>
                </a:ln>
                <a:solidFill>
                  <a:srgbClr val="4472C4"/>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4472C4"/>
                  </a:solidFill>
                  <a:effectLst/>
                  <a:uLnTx/>
                  <a:uFillTx/>
                  <a:latin typeface="メイリオ" panose="020B0604030504040204" pitchFamily="50" charset="-128"/>
                  <a:ea typeface="メイリオ" panose="020B0604030504040204" pitchFamily="50" charset="-128"/>
                  <a:cs typeface="+mn-cs"/>
                </a:rPr>
                <a:t>　「四つのテスト」</a:t>
              </a:r>
            </a:p>
          </p:txBody>
        </p:sp>
      </p:grpSp>
      <p:grpSp>
        <p:nvGrpSpPr>
          <p:cNvPr id="22" name="グループ化 21">
            <a:extLst>
              <a:ext uri="{FF2B5EF4-FFF2-40B4-BE49-F238E27FC236}">
                <a16:creationId xmlns:a16="http://schemas.microsoft.com/office/drawing/2014/main" id="{066EEEC0-AA98-FC09-EF4C-211030B9C70E}"/>
              </a:ext>
            </a:extLst>
          </p:cNvPr>
          <p:cNvGrpSpPr/>
          <p:nvPr/>
        </p:nvGrpSpPr>
        <p:grpSpPr>
          <a:xfrm>
            <a:off x="8999220" y="123097"/>
            <a:ext cx="3192780" cy="646331"/>
            <a:chOff x="9152878" y="123097"/>
            <a:chExt cx="3039122" cy="646331"/>
          </a:xfrm>
        </p:grpSpPr>
        <p:sp>
          <p:nvSpPr>
            <p:cNvPr id="23" name="テキスト ボックス 22">
              <a:extLst>
                <a:ext uri="{FF2B5EF4-FFF2-40B4-BE49-F238E27FC236}">
                  <a16:creationId xmlns:a16="http://schemas.microsoft.com/office/drawing/2014/main" id="{18334C52-4675-4BE5-5759-6A6C266C4F77}"/>
                </a:ext>
              </a:extLst>
            </p:cNvPr>
            <p:cNvSpPr txBox="1"/>
            <p:nvPr/>
          </p:nvSpPr>
          <p:spPr>
            <a:xfrm>
              <a:off x="9318716" y="123097"/>
              <a:ext cx="2873284"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第</a:t>
              </a:r>
              <a:r>
                <a:rPr kumimoji="1" lang="en-US" altLang="ja-JP"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2660</a:t>
              </a:r>
              <a:r>
                <a:rPr kumimoji="1" lang="ja-JP" altLang="en-US"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地区</a:t>
              </a:r>
              <a:r>
                <a:rPr kumimoji="1" lang="ja-JP" altLang="en-US" sz="18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職業奉仕委員会</a:t>
              </a:r>
            </a:p>
          </p:txBody>
        </p:sp>
        <p:cxnSp>
          <p:nvCxnSpPr>
            <p:cNvPr id="24" name="直線コネクタ 23">
              <a:extLst>
                <a:ext uri="{FF2B5EF4-FFF2-40B4-BE49-F238E27FC236}">
                  <a16:creationId xmlns:a16="http://schemas.microsoft.com/office/drawing/2014/main" id="{6335323C-9384-0503-16E6-3D95584D2292}"/>
                </a:ext>
              </a:extLst>
            </p:cNvPr>
            <p:cNvCxnSpPr/>
            <p:nvPr/>
          </p:nvCxnSpPr>
          <p:spPr>
            <a:xfrm>
              <a:off x="9152878" y="488272"/>
              <a:ext cx="3039122" cy="0"/>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5062804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gradFill>
          <a:gsLst>
            <a:gs pos="95413">
              <a:schemeClr val="bg1">
                <a:alpha val="0"/>
              </a:schemeClr>
            </a:gs>
            <a:gs pos="61000">
              <a:srgbClr val="C1D9EF"/>
            </a:gs>
            <a:gs pos="6000">
              <a:schemeClr val="bg1"/>
            </a:gs>
            <a:gs pos="40000">
              <a:schemeClr val="accent1">
                <a:lumMod val="45000"/>
                <a:lumOff val="55000"/>
              </a:schemeClr>
            </a:gs>
          </a:gsLst>
          <a:lin ang="5400000" scaled="1"/>
        </a:gradFill>
        <a:effectLst/>
      </p:bgPr>
    </p:bg>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F0C29BDF-CEB8-613A-BCA7-D6ACC7107C97}"/>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9648934" y="6040736"/>
            <a:ext cx="2445411" cy="605618"/>
          </a:xfrm>
          <a:prstGeom prst="rect">
            <a:avLst/>
          </a:prstGeom>
          <a:effectLst>
            <a:softEdge rad="38100"/>
          </a:effectLst>
        </p:spPr>
      </p:pic>
      <p:grpSp>
        <p:nvGrpSpPr>
          <p:cNvPr id="4" name="グループ化 3">
            <a:extLst>
              <a:ext uri="{FF2B5EF4-FFF2-40B4-BE49-F238E27FC236}">
                <a16:creationId xmlns:a16="http://schemas.microsoft.com/office/drawing/2014/main" id="{FA5DF65A-AA6F-CB02-47B9-C8CAFF006E5A}"/>
              </a:ext>
            </a:extLst>
          </p:cNvPr>
          <p:cNvGrpSpPr/>
          <p:nvPr/>
        </p:nvGrpSpPr>
        <p:grpSpPr>
          <a:xfrm>
            <a:off x="8999220" y="123097"/>
            <a:ext cx="3192780" cy="646331"/>
            <a:chOff x="9152878" y="123097"/>
            <a:chExt cx="3039122" cy="646331"/>
          </a:xfrm>
        </p:grpSpPr>
        <p:sp>
          <p:nvSpPr>
            <p:cNvPr id="9" name="テキスト ボックス 8">
              <a:extLst>
                <a:ext uri="{FF2B5EF4-FFF2-40B4-BE49-F238E27FC236}">
                  <a16:creationId xmlns:a16="http://schemas.microsoft.com/office/drawing/2014/main" id="{677CE229-F222-E337-4A11-8C1A0C95B003}"/>
                </a:ext>
              </a:extLst>
            </p:cNvPr>
            <p:cNvSpPr txBox="1"/>
            <p:nvPr/>
          </p:nvSpPr>
          <p:spPr>
            <a:xfrm>
              <a:off x="9318716" y="123097"/>
              <a:ext cx="2873284"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第</a:t>
              </a:r>
              <a:r>
                <a:rPr kumimoji="1" lang="en-US" altLang="ja-JP" sz="16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2660</a:t>
              </a:r>
              <a:r>
                <a:rPr kumimoji="1" lang="ja-JP" altLang="en-US" sz="16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地区</a:t>
              </a:r>
              <a:r>
                <a:rPr kumimoji="1" lang="ja-JP" altLang="en-US" sz="18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職業奉仕委員会</a:t>
              </a:r>
            </a:p>
          </p:txBody>
        </p:sp>
        <p:cxnSp>
          <p:nvCxnSpPr>
            <p:cNvPr id="10" name="直線コネクタ 9">
              <a:extLst>
                <a:ext uri="{FF2B5EF4-FFF2-40B4-BE49-F238E27FC236}">
                  <a16:creationId xmlns:a16="http://schemas.microsoft.com/office/drawing/2014/main" id="{FDB1F4CF-C188-0E30-F8A5-6180743BD446}"/>
                </a:ext>
              </a:extLst>
            </p:cNvPr>
            <p:cNvCxnSpPr/>
            <p:nvPr/>
          </p:nvCxnSpPr>
          <p:spPr>
            <a:xfrm>
              <a:off x="9152878" y="488272"/>
              <a:ext cx="3039122"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2" name="テキスト ボックス 11">
            <a:extLst>
              <a:ext uri="{FF2B5EF4-FFF2-40B4-BE49-F238E27FC236}">
                <a16:creationId xmlns:a16="http://schemas.microsoft.com/office/drawing/2014/main" id="{A48FB6C0-56F1-54BE-DD62-3FE4C65BCC11}"/>
              </a:ext>
            </a:extLst>
          </p:cNvPr>
          <p:cNvSpPr txBox="1"/>
          <p:nvPr/>
        </p:nvSpPr>
        <p:spPr>
          <a:xfrm>
            <a:off x="4379888" y="5517516"/>
            <a:ext cx="3860929" cy="523220"/>
          </a:xfrm>
          <a:prstGeom prst="rect">
            <a:avLst/>
          </a:prstGeom>
          <a:noFill/>
        </p:spPr>
        <p:txBody>
          <a:bodyPr wrap="square">
            <a:spAutoFit/>
          </a:bodyPr>
          <a:lstStyle/>
          <a:p>
            <a:r>
              <a:rPr lang="ja-JP" altLang="en-US" sz="2800" dirty="0">
                <a:latin typeface="メイリオ" panose="020B0604030504040204" pitchFamily="50" charset="-128"/>
                <a:ea typeface="メイリオ" panose="020B0604030504040204" pitchFamily="50" charset="-128"/>
              </a:rPr>
              <a:t>報いられるの意味は？</a:t>
            </a:r>
            <a:endParaRPr lang="en-US" altLang="ja-JP" sz="2800" dirty="0">
              <a:latin typeface="メイリオ" panose="020B0604030504040204" pitchFamily="50" charset="-128"/>
              <a:ea typeface="メイリオ" panose="020B0604030504040204" pitchFamily="50" charset="-128"/>
            </a:endParaRPr>
          </a:p>
        </p:txBody>
      </p:sp>
      <p:sp>
        <p:nvSpPr>
          <p:cNvPr id="13" name="二等辺三角形 12">
            <a:extLst>
              <a:ext uri="{FF2B5EF4-FFF2-40B4-BE49-F238E27FC236}">
                <a16:creationId xmlns:a16="http://schemas.microsoft.com/office/drawing/2014/main" id="{0CAE7C74-690B-BF44-474D-99743ADA4A03}"/>
              </a:ext>
            </a:extLst>
          </p:cNvPr>
          <p:cNvSpPr/>
          <p:nvPr/>
        </p:nvSpPr>
        <p:spPr>
          <a:xfrm rot="10800000">
            <a:off x="5881647" y="4804390"/>
            <a:ext cx="428706" cy="303694"/>
          </a:xfrm>
          <a:prstGeom prst="triangle">
            <a:avLst/>
          </a:prstGeom>
          <a:ln>
            <a:solidFill>
              <a:schemeClr val="bg1"/>
            </a:solidFill>
          </a:ln>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5" name="テキスト ボックス 14">
            <a:extLst>
              <a:ext uri="{FF2B5EF4-FFF2-40B4-BE49-F238E27FC236}">
                <a16:creationId xmlns:a16="http://schemas.microsoft.com/office/drawing/2014/main" id="{F3B7E4DE-DE0D-51E1-DAE5-98DA796B41F6}"/>
              </a:ext>
            </a:extLst>
          </p:cNvPr>
          <p:cNvSpPr txBox="1"/>
          <p:nvPr/>
        </p:nvSpPr>
        <p:spPr>
          <a:xfrm>
            <a:off x="959424" y="659196"/>
            <a:ext cx="550817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2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nvGrpSpPr>
          <p:cNvPr id="5" name="グループ化 4">
            <a:extLst>
              <a:ext uri="{FF2B5EF4-FFF2-40B4-BE49-F238E27FC236}">
                <a16:creationId xmlns:a16="http://schemas.microsoft.com/office/drawing/2014/main" id="{961542D6-D8E6-8E0F-7D49-F1B67D7012DB}"/>
              </a:ext>
            </a:extLst>
          </p:cNvPr>
          <p:cNvGrpSpPr/>
          <p:nvPr/>
        </p:nvGrpSpPr>
        <p:grpSpPr>
          <a:xfrm>
            <a:off x="417250" y="756407"/>
            <a:ext cx="4545367" cy="961868"/>
            <a:chOff x="-220635" y="885738"/>
            <a:chExt cx="5648324" cy="1525087"/>
          </a:xfrm>
        </p:grpSpPr>
        <p:sp>
          <p:nvSpPr>
            <p:cNvPr id="8" name="正方形/長方形 7">
              <a:extLst>
                <a:ext uri="{FF2B5EF4-FFF2-40B4-BE49-F238E27FC236}">
                  <a16:creationId xmlns:a16="http://schemas.microsoft.com/office/drawing/2014/main" id="{67887891-A9CE-DE3F-B219-889BDDD75715}"/>
                </a:ext>
              </a:extLst>
            </p:cNvPr>
            <p:cNvSpPr/>
            <p:nvPr/>
          </p:nvSpPr>
          <p:spPr>
            <a:xfrm>
              <a:off x="-220635" y="885738"/>
              <a:ext cx="5648324" cy="1525087"/>
            </a:xfrm>
            <a:prstGeom prst="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 name="テキスト ボックス 10">
              <a:extLst>
                <a:ext uri="{FF2B5EF4-FFF2-40B4-BE49-F238E27FC236}">
                  <a16:creationId xmlns:a16="http://schemas.microsoft.com/office/drawing/2014/main" id="{3D1BC61B-B583-68CC-CCC1-E79F8B2A1086}"/>
                </a:ext>
              </a:extLst>
            </p:cNvPr>
            <p:cNvSpPr txBox="1"/>
            <p:nvPr/>
          </p:nvSpPr>
          <p:spPr>
            <a:xfrm>
              <a:off x="371832" y="1233486"/>
              <a:ext cx="4904663" cy="82959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rPr>
                <a:t>ロータリーの公式標語</a:t>
              </a:r>
            </a:p>
          </p:txBody>
        </p:sp>
      </p:grpSp>
      <p:sp>
        <p:nvSpPr>
          <p:cNvPr id="16" name="正方形/長方形 15">
            <a:extLst>
              <a:ext uri="{FF2B5EF4-FFF2-40B4-BE49-F238E27FC236}">
                <a16:creationId xmlns:a16="http://schemas.microsoft.com/office/drawing/2014/main" id="{6EE50778-53AE-F548-5100-5A05431F0232}"/>
              </a:ext>
            </a:extLst>
          </p:cNvPr>
          <p:cNvSpPr/>
          <p:nvPr/>
        </p:nvSpPr>
        <p:spPr>
          <a:xfrm>
            <a:off x="1353756" y="2003638"/>
            <a:ext cx="10329258" cy="961868"/>
          </a:xfrm>
          <a:prstGeom prst="rect">
            <a:avLst/>
          </a:prstGeom>
          <a:solidFill>
            <a:schemeClr val="accent1">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8" name="テキスト ボックス 17">
            <a:extLst>
              <a:ext uri="{FF2B5EF4-FFF2-40B4-BE49-F238E27FC236}">
                <a16:creationId xmlns:a16="http://schemas.microsoft.com/office/drawing/2014/main" id="{EF422FFB-73B0-4A4D-9B5A-E290AAA698FB}"/>
              </a:ext>
            </a:extLst>
          </p:cNvPr>
          <p:cNvSpPr txBox="1"/>
          <p:nvPr/>
        </p:nvSpPr>
        <p:spPr>
          <a:xfrm>
            <a:off x="3054246" y="2259608"/>
            <a:ext cx="3464139" cy="58477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3200" b="1" kern="100" dirty="0">
                <a:solidFill>
                  <a:srgbClr val="4472C4">
                    <a:lumMod val="50000"/>
                  </a:srgbClr>
                </a:solidFill>
                <a:latin typeface="メイリオ" panose="020B0604030504040204" pitchFamily="50" charset="-128"/>
                <a:ea typeface="メイリオ" panose="020B0604030504040204" pitchFamily="50" charset="-128"/>
                <a:cs typeface="Times New Roman" panose="02020603050405020304" pitchFamily="18" charset="0"/>
              </a:rPr>
              <a:t>「超我の奉仕」</a:t>
            </a:r>
            <a:endParaRPr lang="en-US" altLang="ja-JP" sz="3200" b="1" kern="100" dirty="0">
              <a:solidFill>
                <a:srgbClr val="4472C4">
                  <a:lumMod val="50000"/>
                </a:srgbClr>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9" name="正方形/長方形 18">
            <a:extLst>
              <a:ext uri="{FF2B5EF4-FFF2-40B4-BE49-F238E27FC236}">
                <a16:creationId xmlns:a16="http://schemas.microsoft.com/office/drawing/2014/main" id="{9F1A5155-BC01-0B99-BE34-D489D8732CCA}"/>
              </a:ext>
            </a:extLst>
          </p:cNvPr>
          <p:cNvSpPr/>
          <p:nvPr/>
        </p:nvSpPr>
        <p:spPr>
          <a:xfrm>
            <a:off x="1353756" y="3131500"/>
            <a:ext cx="10329258" cy="1190170"/>
          </a:xfrm>
          <a:prstGeom prst="rect">
            <a:avLst/>
          </a:prstGeom>
          <a:solidFill>
            <a:schemeClr val="accent1">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 name="テキスト ボックス 2">
            <a:extLst>
              <a:ext uri="{FF2B5EF4-FFF2-40B4-BE49-F238E27FC236}">
                <a16:creationId xmlns:a16="http://schemas.microsoft.com/office/drawing/2014/main" id="{ACE9BA34-8F01-A7D5-2DFE-2BF596406ED5}"/>
              </a:ext>
            </a:extLst>
          </p:cNvPr>
          <p:cNvSpPr txBox="1"/>
          <p:nvPr/>
        </p:nvSpPr>
        <p:spPr>
          <a:xfrm>
            <a:off x="2104019" y="3338777"/>
            <a:ext cx="8828732" cy="58477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3200" b="1" kern="100" dirty="0">
                <a:solidFill>
                  <a:srgbClr val="4472C4">
                    <a:lumMod val="50000"/>
                  </a:srgbClr>
                </a:solidFill>
                <a:latin typeface="メイリオ" panose="020B0604030504040204" pitchFamily="50" charset="-128"/>
                <a:ea typeface="メイリオ" panose="020B0604030504040204" pitchFamily="50" charset="-128"/>
                <a:cs typeface="Times New Roman" panose="02020603050405020304" pitchFamily="18" charset="0"/>
              </a:rPr>
              <a:t>「最もよく奉仕する者、最も多く報いられる」</a:t>
            </a:r>
            <a:endParaRPr kumimoji="0" lang="en-US" altLang="ja-JP" sz="3200" b="1" i="0" u="none" strike="noStrike" kern="100" cap="none" spc="0" normalizeH="0" baseline="0" noProof="0" dirty="0">
              <a:ln>
                <a:noFill/>
              </a:ln>
              <a:solidFill>
                <a:srgbClr val="4472C4">
                  <a:lumMod val="50000"/>
                </a:srgbClr>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7" name="テキスト ボックス 6">
            <a:extLst>
              <a:ext uri="{FF2B5EF4-FFF2-40B4-BE49-F238E27FC236}">
                <a16:creationId xmlns:a16="http://schemas.microsoft.com/office/drawing/2014/main" id="{4496C164-1AED-44C0-94AF-C43A655191A5}"/>
              </a:ext>
            </a:extLst>
          </p:cNvPr>
          <p:cNvSpPr txBox="1"/>
          <p:nvPr/>
        </p:nvSpPr>
        <p:spPr>
          <a:xfrm>
            <a:off x="6141918" y="2179926"/>
            <a:ext cx="5714603" cy="923330"/>
          </a:xfrm>
          <a:prstGeom prst="rect">
            <a:avLst/>
          </a:prstGeom>
          <a:noFill/>
        </p:spPr>
        <p:txBody>
          <a:bodyPr wrap="square">
            <a:spAutoFit/>
          </a:bodyPr>
          <a:lstStyle/>
          <a:p>
            <a:r>
              <a:rPr lang="ja-JP" altLang="en-US" dirty="0">
                <a:latin typeface="メイリオ" panose="020B0604030504040204" pitchFamily="50" charset="-128"/>
                <a:ea typeface="メイリオ" panose="020B0604030504040204" pitchFamily="50" charset="-128"/>
              </a:rPr>
              <a:t>利己的でないボランティア奉仕の哲学を</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最もよく言い表している言葉（ロータリー</a:t>
            </a:r>
            <a:r>
              <a:rPr lang="en-US" altLang="ja-JP" dirty="0">
                <a:latin typeface="メイリオ" panose="020B0604030504040204" pitchFamily="50" charset="-128"/>
                <a:ea typeface="メイリオ" panose="020B0604030504040204" pitchFamily="50" charset="-128"/>
              </a:rPr>
              <a:t>HP</a:t>
            </a:r>
            <a:r>
              <a:rPr lang="ja-JP" altLang="en-US" dirty="0">
                <a:latin typeface="メイリオ" panose="020B0604030504040204" pitchFamily="50" charset="-128"/>
                <a:ea typeface="メイリオ" panose="020B0604030504040204" pitchFamily="50" charset="-128"/>
              </a:rPr>
              <a:t>引用</a:t>
            </a:r>
            <a:r>
              <a:rPr lang="en-US" altLang="ja-JP" dirty="0">
                <a:latin typeface="メイリオ" panose="020B0604030504040204" pitchFamily="50" charset="-128"/>
                <a:ea typeface="メイリオ" panose="020B0604030504040204" pitchFamily="50" charset="-128"/>
              </a:rPr>
              <a:t>)</a:t>
            </a:r>
          </a:p>
          <a:p>
            <a:endParaRPr lang="ja-JP" altLang="en-US" dirty="0"/>
          </a:p>
        </p:txBody>
      </p:sp>
      <p:sp>
        <p:nvSpPr>
          <p:cNvPr id="6" name="テキスト ボックス 5">
            <a:extLst>
              <a:ext uri="{FF2B5EF4-FFF2-40B4-BE49-F238E27FC236}">
                <a16:creationId xmlns:a16="http://schemas.microsoft.com/office/drawing/2014/main" id="{CCF6B57B-6ADD-7E1D-AF4E-BEDA12C104E5}"/>
              </a:ext>
            </a:extLst>
          </p:cNvPr>
          <p:cNvSpPr txBox="1"/>
          <p:nvPr/>
        </p:nvSpPr>
        <p:spPr>
          <a:xfrm>
            <a:off x="7518437" y="3925133"/>
            <a:ext cx="4221842" cy="338554"/>
          </a:xfrm>
          <a:prstGeom prst="rect">
            <a:avLst/>
          </a:prstGeom>
          <a:noFill/>
        </p:spPr>
        <p:txBody>
          <a:bodyPr wrap="square">
            <a:spAutoFit/>
          </a:bodyPr>
          <a:lstStyle/>
          <a:p>
            <a:r>
              <a:rPr lang="ja-JP" altLang="ja-JP" sz="1600" dirty="0">
                <a:effectLst/>
                <a:latin typeface="メイリオ" panose="020B0604030504040204" pitchFamily="50" charset="-128"/>
                <a:ea typeface="メイリオ" panose="020B0604030504040204" pitchFamily="50" charset="-128"/>
                <a:cs typeface="Times New Roman" panose="02020603050405020304" pitchFamily="18" charset="0"/>
              </a:rPr>
              <a:t>アーサー・フレデリック・シェルドン</a:t>
            </a:r>
            <a:r>
              <a:rPr lang="ja-JP" altLang="en-US" sz="1600" dirty="0">
                <a:effectLst/>
                <a:latin typeface="メイリオ" panose="020B0604030504040204" pitchFamily="50" charset="-128"/>
                <a:ea typeface="メイリオ" panose="020B0604030504040204" pitchFamily="50" charset="-128"/>
                <a:cs typeface="Times New Roman" panose="02020603050405020304" pitchFamily="18" charset="0"/>
              </a:rPr>
              <a:t>提唱</a:t>
            </a:r>
            <a:endParaRPr lang="en-US" altLang="ja-JP" sz="16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1389515637"/>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marL="0" marR="0" indent="0" algn="ctr" defTabSz="914400" rtl="0" eaLnBrk="1" fontAlgn="auto" latinLnBrk="0" hangingPunct="1">
          <a:lnSpc>
            <a:spcPct val="100000"/>
          </a:lnSpc>
          <a:spcBef>
            <a:spcPts val="0"/>
          </a:spcBef>
          <a:spcAft>
            <a:spcPts val="0"/>
          </a:spcAft>
          <a:buClrTx/>
          <a:buSzTx/>
          <a:buFontTx/>
          <a:buNone/>
          <a:tabLst/>
          <a:defRPr kumimoji="1"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defRPr>
        </a:defPPr>
      </a:lstStyle>
      <a:style>
        <a:lnRef idx="2">
          <a:schemeClr val="accent1">
            <a:shade val="15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10660</TotalTime>
  <Words>1265</Words>
  <Application>Microsoft Office PowerPoint</Application>
  <PresentationFormat>ワイド画面</PresentationFormat>
  <Paragraphs>118</Paragraphs>
  <Slides>12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12</vt:i4>
      </vt:variant>
    </vt:vector>
  </HeadingPairs>
  <TitlesOfParts>
    <vt:vector size="21" baseType="lpstr">
      <vt:lpstr>ＭＳ Ｐゴシック</vt:lpstr>
      <vt:lpstr>ＭＳ ゴシック</vt:lpstr>
      <vt:lpstr>メイリオ</vt:lpstr>
      <vt:lpstr>游ゴシック</vt:lpstr>
      <vt:lpstr>游明朝</vt:lpstr>
      <vt:lpstr>Calibri</vt:lpstr>
      <vt:lpstr>Calibri Light</vt:lpstr>
      <vt:lpstr>Wingdings 2</vt:lpstr>
      <vt:lpstr>HDOfficeLightV0</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近藤　太郎</dc:creator>
  <cp:lastModifiedBy>展明 岡松</cp:lastModifiedBy>
  <cp:revision>80</cp:revision>
  <cp:lastPrinted>2024-09-30T12:37:05Z</cp:lastPrinted>
  <dcterms:created xsi:type="dcterms:W3CDTF">2024-08-06T06:53:30Z</dcterms:created>
  <dcterms:modified xsi:type="dcterms:W3CDTF">2024-11-21T07:12:01Z</dcterms:modified>
</cp:coreProperties>
</file>