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notesMasterIdLst>
    <p:notesMasterId r:id="rId19"/>
  </p:notesMasterIdLst>
  <p:sldIdLst>
    <p:sldId id="314" r:id="rId2"/>
    <p:sldId id="317" r:id="rId3"/>
    <p:sldId id="299" r:id="rId4"/>
    <p:sldId id="281" r:id="rId5"/>
    <p:sldId id="316" r:id="rId6"/>
    <p:sldId id="261" r:id="rId7"/>
    <p:sldId id="306" r:id="rId8"/>
    <p:sldId id="259" r:id="rId9"/>
    <p:sldId id="262" r:id="rId10"/>
    <p:sldId id="260" r:id="rId11"/>
    <p:sldId id="298" r:id="rId12"/>
    <p:sldId id="263" r:id="rId13"/>
    <p:sldId id="266" r:id="rId14"/>
    <p:sldId id="267" r:id="rId15"/>
    <p:sldId id="292" r:id="rId16"/>
    <p:sldId id="300" r:id="rId17"/>
    <p:sldId id="307" r:id="rId18"/>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78" autoAdjust="0"/>
    <p:restoredTop sz="94660"/>
  </p:normalViewPr>
  <p:slideViewPr>
    <p:cSldViewPr snapToGrid="0">
      <p:cViewPr varScale="1">
        <p:scale>
          <a:sx n="107" d="100"/>
          <a:sy n="107" d="100"/>
        </p:scale>
        <p:origin x="90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78427" cy="513508"/>
          </a:xfrm>
          <a:prstGeom prst="rect">
            <a:avLst/>
          </a:prstGeom>
        </p:spPr>
        <p:txBody>
          <a:bodyPr vert="horz" lIns="94796" tIns="47398" rIns="94796" bIns="47398"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994" y="0"/>
            <a:ext cx="3078427" cy="513508"/>
          </a:xfrm>
          <a:prstGeom prst="rect">
            <a:avLst/>
          </a:prstGeom>
        </p:spPr>
        <p:txBody>
          <a:bodyPr vert="horz" lIns="94796" tIns="47398" rIns="94796" bIns="47398" rtlCol="0"/>
          <a:lstStyle>
            <a:lvl1pPr algn="r">
              <a:defRPr sz="1200"/>
            </a:lvl1pPr>
          </a:lstStyle>
          <a:p>
            <a:fld id="{EE336655-6C33-4710-900C-49DB95F7AD3E}" type="datetimeFigureOut">
              <a:rPr kumimoji="1" lang="ja-JP" altLang="en-US" smtClean="0"/>
              <a:t>2024/11/21</a:t>
            </a:fld>
            <a:endParaRPr kumimoji="1" lang="ja-JP" altLang="en-US"/>
          </a:p>
        </p:txBody>
      </p:sp>
      <p:sp>
        <p:nvSpPr>
          <p:cNvPr id="4" name="スライド イメージ プレースホルダー 3"/>
          <p:cNvSpPr>
            <a:spLocks noGrp="1" noRot="1" noChangeAspect="1"/>
          </p:cNvSpPr>
          <p:nvPr>
            <p:ph type="sldImg" idx="2"/>
          </p:nvPr>
        </p:nvSpPr>
        <p:spPr>
          <a:xfrm>
            <a:off x="481013" y="1279525"/>
            <a:ext cx="6142037" cy="3454400"/>
          </a:xfrm>
          <a:prstGeom prst="rect">
            <a:avLst/>
          </a:prstGeom>
          <a:noFill/>
          <a:ln w="12700">
            <a:solidFill>
              <a:prstClr val="black"/>
            </a:solidFill>
          </a:ln>
        </p:spPr>
        <p:txBody>
          <a:bodyPr vert="horz" lIns="94796" tIns="47398" rIns="94796" bIns="47398" rtlCol="0" anchor="ctr"/>
          <a:lstStyle/>
          <a:p>
            <a:endParaRPr lang="ja-JP" altLang="en-US"/>
          </a:p>
        </p:txBody>
      </p:sp>
      <p:sp>
        <p:nvSpPr>
          <p:cNvPr id="5" name="ノート プレースホルダー 4"/>
          <p:cNvSpPr>
            <a:spLocks noGrp="1"/>
          </p:cNvSpPr>
          <p:nvPr>
            <p:ph type="body" sz="quarter" idx="3"/>
          </p:nvPr>
        </p:nvSpPr>
        <p:spPr>
          <a:xfrm>
            <a:off x="710407" y="4925409"/>
            <a:ext cx="5683250" cy="4029879"/>
          </a:xfrm>
          <a:prstGeom prst="rect">
            <a:avLst/>
          </a:prstGeom>
        </p:spPr>
        <p:txBody>
          <a:bodyPr vert="horz" lIns="94796" tIns="47398" rIns="94796" bIns="4739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721109"/>
            <a:ext cx="3078427" cy="513507"/>
          </a:xfrm>
          <a:prstGeom prst="rect">
            <a:avLst/>
          </a:prstGeom>
        </p:spPr>
        <p:txBody>
          <a:bodyPr vert="horz" lIns="94796" tIns="47398" rIns="94796" bIns="4739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994" y="9721109"/>
            <a:ext cx="3078427" cy="513507"/>
          </a:xfrm>
          <a:prstGeom prst="rect">
            <a:avLst/>
          </a:prstGeom>
        </p:spPr>
        <p:txBody>
          <a:bodyPr vert="horz" lIns="94796" tIns="47398" rIns="94796" bIns="47398" rtlCol="0" anchor="b"/>
          <a:lstStyle>
            <a:lvl1pPr algn="r">
              <a:defRPr sz="1200"/>
            </a:lvl1pPr>
          </a:lstStyle>
          <a:p>
            <a:fld id="{1D54D4A4-02D7-45DE-9AE4-E704B0AF125D}" type="slidenum">
              <a:rPr kumimoji="1" lang="ja-JP" altLang="en-US" smtClean="0"/>
              <a:t>‹#›</a:t>
            </a:fld>
            <a:endParaRPr kumimoji="1" lang="ja-JP" altLang="en-US"/>
          </a:p>
        </p:txBody>
      </p:sp>
    </p:spTree>
    <p:extLst>
      <p:ext uri="{BB962C8B-B14F-4D97-AF65-F5344CB8AC3E}">
        <p14:creationId xmlns:p14="http://schemas.microsoft.com/office/powerpoint/2010/main" val="33238913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783B041-4B57-4A4D-8F04-44D041786158}"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0AF45-0971-4E30-9AEE-75F190907AE6}" type="slidenum">
              <a:rPr kumimoji="1" lang="ja-JP" altLang="en-US" smtClean="0"/>
              <a:t>‹#›</a:t>
            </a:fld>
            <a:endParaRPr kumimoji="1" lang="ja-JP" altLang="en-US"/>
          </a:p>
        </p:txBody>
      </p:sp>
    </p:spTree>
    <p:extLst>
      <p:ext uri="{BB962C8B-B14F-4D97-AF65-F5344CB8AC3E}">
        <p14:creationId xmlns:p14="http://schemas.microsoft.com/office/powerpoint/2010/main" val="2353732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783B041-4B57-4A4D-8F04-44D041786158}"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0AF45-0971-4E30-9AEE-75F190907AE6}" type="slidenum">
              <a:rPr kumimoji="1" lang="ja-JP" altLang="en-US" smtClean="0"/>
              <a:t>‹#›</a:t>
            </a:fld>
            <a:endParaRPr kumimoji="1" lang="ja-JP" altLang="en-US"/>
          </a:p>
        </p:txBody>
      </p:sp>
    </p:spTree>
    <p:extLst>
      <p:ext uri="{BB962C8B-B14F-4D97-AF65-F5344CB8AC3E}">
        <p14:creationId xmlns:p14="http://schemas.microsoft.com/office/powerpoint/2010/main" val="132326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B783B041-4B57-4A4D-8F04-44D041786158}"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0AF45-0971-4E30-9AEE-75F190907AE6}" type="slidenum">
              <a:rPr kumimoji="1" lang="ja-JP" altLang="en-US" smtClean="0"/>
              <a:t>‹#›</a:t>
            </a:fld>
            <a:endParaRPr kumimoji="1" lang="ja-JP" altLang="en-US"/>
          </a:p>
        </p:txBody>
      </p:sp>
    </p:spTree>
    <p:extLst>
      <p:ext uri="{BB962C8B-B14F-4D97-AF65-F5344CB8AC3E}">
        <p14:creationId xmlns:p14="http://schemas.microsoft.com/office/powerpoint/2010/main" val="2059165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783B041-4B57-4A4D-8F04-44D041786158}"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0AF45-0971-4E30-9AEE-75F190907AE6}" type="slidenum">
              <a:rPr kumimoji="1" lang="ja-JP" altLang="en-US" smtClean="0"/>
              <a:t>‹#›</a:t>
            </a:fld>
            <a:endParaRPr kumimoji="1" lang="ja-JP" altLang="en-US"/>
          </a:p>
        </p:txBody>
      </p:sp>
    </p:spTree>
    <p:extLst>
      <p:ext uri="{BB962C8B-B14F-4D97-AF65-F5344CB8AC3E}">
        <p14:creationId xmlns:p14="http://schemas.microsoft.com/office/powerpoint/2010/main" val="4063779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783B041-4B57-4A4D-8F04-44D041786158}"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0AF45-0971-4E30-9AEE-75F190907AE6}" type="slidenum">
              <a:rPr kumimoji="1" lang="ja-JP" altLang="en-US" smtClean="0"/>
              <a:t>‹#›</a:t>
            </a:fld>
            <a:endParaRPr kumimoji="1" lang="ja-JP" altLang="en-US"/>
          </a:p>
        </p:txBody>
      </p:sp>
    </p:spTree>
    <p:extLst>
      <p:ext uri="{BB962C8B-B14F-4D97-AF65-F5344CB8AC3E}">
        <p14:creationId xmlns:p14="http://schemas.microsoft.com/office/powerpoint/2010/main" val="1364471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783B041-4B57-4A4D-8F04-44D041786158}" type="datetimeFigureOut">
              <a:rPr kumimoji="1" lang="ja-JP" altLang="en-US" smtClean="0"/>
              <a:t>2024/11/21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0AF45-0971-4E30-9AEE-75F190907AE6}" type="slidenum">
              <a:rPr kumimoji="1" lang="ja-JP" altLang="en-US" smtClean="0"/>
              <a:t>‹#›</a:t>
            </a:fld>
            <a:endParaRPr kumimoji="1" lang="ja-JP" altLang="en-US"/>
          </a:p>
        </p:txBody>
      </p:sp>
    </p:spTree>
    <p:extLst>
      <p:ext uri="{BB962C8B-B14F-4D97-AF65-F5344CB8AC3E}">
        <p14:creationId xmlns:p14="http://schemas.microsoft.com/office/powerpoint/2010/main" val="4158800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783B041-4B57-4A4D-8F04-44D041786158}" type="datetimeFigureOut">
              <a:rPr kumimoji="1" lang="ja-JP" altLang="en-US" smtClean="0"/>
              <a:t>2024/11/21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60AF45-0971-4E30-9AEE-75F190907AE6}"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950059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783B041-4B57-4A4D-8F04-44D041786158}" type="datetimeFigureOut">
              <a:rPr kumimoji="1" lang="ja-JP" altLang="en-US" smtClean="0"/>
              <a:t>2024/11/21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60AF45-0971-4E30-9AEE-75F190907AE6}"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908753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83B041-4B57-4A4D-8F04-44D041786158}" type="datetimeFigureOut">
              <a:rPr kumimoji="1" lang="ja-JP" altLang="en-US" smtClean="0"/>
              <a:t>2024/11/21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60AF45-0971-4E30-9AEE-75F190907AE6}" type="slidenum">
              <a:rPr kumimoji="1" lang="ja-JP" altLang="en-US" smtClean="0"/>
              <a:t>‹#›</a:t>
            </a:fld>
            <a:endParaRPr kumimoji="1" lang="ja-JP" altLang="en-US"/>
          </a:p>
        </p:txBody>
      </p:sp>
    </p:spTree>
    <p:extLst>
      <p:ext uri="{BB962C8B-B14F-4D97-AF65-F5344CB8AC3E}">
        <p14:creationId xmlns:p14="http://schemas.microsoft.com/office/powerpoint/2010/main" val="2670486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783B041-4B57-4A4D-8F04-44D041786158}" type="datetimeFigureOut">
              <a:rPr kumimoji="1" lang="ja-JP" altLang="en-US" smtClean="0"/>
              <a:t>2024/11/21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0AF45-0971-4E30-9AEE-75F190907AE6}" type="slidenum">
              <a:rPr kumimoji="1" lang="ja-JP" altLang="en-US" smtClean="0"/>
              <a:t>‹#›</a:t>
            </a:fld>
            <a:endParaRPr kumimoji="1" lang="ja-JP" altLang="en-US"/>
          </a:p>
        </p:txBody>
      </p:sp>
    </p:spTree>
    <p:extLst>
      <p:ext uri="{BB962C8B-B14F-4D97-AF65-F5344CB8AC3E}">
        <p14:creationId xmlns:p14="http://schemas.microsoft.com/office/powerpoint/2010/main" val="39657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783B041-4B57-4A4D-8F04-44D041786158}" type="datetimeFigureOut">
              <a:rPr kumimoji="1" lang="ja-JP" altLang="en-US" smtClean="0"/>
              <a:t>2024/11/21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0AF45-0971-4E30-9AEE-75F190907AE6}" type="slidenum">
              <a:rPr kumimoji="1" lang="ja-JP" altLang="en-US" smtClean="0"/>
              <a:t>‹#›</a:t>
            </a:fld>
            <a:endParaRPr kumimoji="1" lang="ja-JP" altLang="en-US"/>
          </a:p>
        </p:txBody>
      </p:sp>
    </p:spTree>
    <p:extLst>
      <p:ext uri="{BB962C8B-B14F-4D97-AF65-F5344CB8AC3E}">
        <p14:creationId xmlns:p14="http://schemas.microsoft.com/office/powerpoint/2010/main" val="3953678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B783B041-4B57-4A4D-8F04-44D041786158}" type="datetimeFigureOut">
              <a:rPr kumimoji="1" lang="ja-JP" altLang="en-US" smtClean="0"/>
              <a:t>2024/11/21</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AF60AF45-0971-4E30-9AEE-75F190907AE6}" type="slidenum">
              <a:rPr kumimoji="1" lang="ja-JP" altLang="en-US" smtClean="0"/>
              <a:t>‹#›</a:t>
            </a:fld>
            <a:endParaRPr kumimoji="1" lang="ja-JP" altLang="en-US"/>
          </a:p>
        </p:txBody>
      </p:sp>
    </p:spTree>
    <p:extLst>
      <p:ext uri="{BB962C8B-B14F-4D97-AF65-F5344CB8AC3E}">
        <p14:creationId xmlns:p14="http://schemas.microsoft.com/office/powerpoint/2010/main" val="149601036"/>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775550A-6272-87D6-5409-405C447E7C8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4" name="グループ化 3">
            <a:extLst>
              <a:ext uri="{FF2B5EF4-FFF2-40B4-BE49-F238E27FC236}">
                <a16:creationId xmlns:a16="http://schemas.microsoft.com/office/drawing/2014/main" id="{364DDAEA-D334-991E-9E68-E711E0023B11}"/>
              </a:ext>
            </a:extLst>
          </p:cNvPr>
          <p:cNvGrpSpPr/>
          <p:nvPr/>
        </p:nvGrpSpPr>
        <p:grpSpPr>
          <a:xfrm>
            <a:off x="8999220" y="132622"/>
            <a:ext cx="3192780" cy="646331"/>
            <a:chOff x="9152878" y="123097"/>
            <a:chExt cx="3039122" cy="646331"/>
          </a:xfrm>
        </p:grpSpPr>
        <p:sp>
          <p:nvSpPr>
            <p:cNvPr id="12" name="テキスト ボックス 11">
              <a:extLst>
                <a:ext uri="{FF2B5EF4-FFF2-40B4-BE49-F238E27FC236}">
                  <a16:creationId xmlns:a16="http://schemas.microsoft.com/office/drawing/2014/main" id="{FAF6129B-DDCE-D0B6-F7F8-360B1197D2E7}"/>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29" name="直線コネクタ 28">
              <a:extLst>
                <a:ext uri="{FF2B5EF4-FFF2-40B4-BE49-F238E27FC236}">
                  <a16:creationId xmlns:a16="http://schemas.microsoft.com/office/drawing/2014/main" id="{A4D37459-AEBD-445F-24C7-8CBF4D2D649D}"/>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7" name="テキスト ボックス 6">
            <a:extLst>
              <a:ext uri="{FF2B5EF4-FFF2-40B4-BE49-F238E27FC236}">
                <a16:creationId xmlns:a16="http://schemas.microsoft.com/office/drawing/2014/main" id="{E68B5EA2-818F-6352-740C-E06D2271A042}"/>
              </a:ext>
            </a:extLst>
          </p:cNvPr>
          <p:cNvSpPr txBox="1"/>
          <p:nvPr/>
        </p:nvSpPr>
        <p:spPr>
          <a:xfrm>
            <a:off x="2880597" y="1833732"/>
            <a:ext cx="6430806" cy="169277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6000" b="1" i="0" u="none" strike="noStrike" kern="1200" cap="none" spc="0" normalizeH="0" baseline="0" noProof="0" dirty="0">
                <a:ln>
                  <a:noFill/>
                </a:ln>
                <a:solidFill>
                  <a:schemeClr val="bg2">
                    <a:lumMod val="10000"/>
                  </a:schemeClr>
                </a:solidFill>
                <a:effectLst/>
                <a:uLnTx/>
                <a:uFillTx/>
                <a:latin typeface="Calibri"/>
                <a:ea typeface="ＭＳ Ｐゴシック" panose="020B0600070205080204" pitchFamily="50" charset="-128"/>
                <a:cs typeface="+mn-cs"/>
              </a:rPr>
              <a:t>Vocational</a:t>
            </a:r>
            <a:r>
              <a:rPr kumimoji="0" lang="en-US" altLang="ja-JP" sz="6000" b="0" i="0" u="none" strike="noStrike" kern="1200" cap="none" spc="0" normalizeH="0" baseline="0" noProof="0" dirty="0">
                <a:ln>
                  <a:noFill/>
                </a:ln>
                <a:solidFill>
                  <a:schemeClr val="bg2">
                    <a:lumMod val="10000"/>
                  </a:schemeClr>
                </a:solidFill>
                <a:effectLst/>
                <a:uLnTx/>
                <a:uFillTx/>
                <a:latin typeface="Calibri"/>
                <a:ea typeface="ＭＳ Ｐゴシック" panose="020B0600070205080204" pitchFamily="50" charset="-128"/>
                <a:cs typeface="+mn-cs"/>
              </a:rPr>
              <a:t> </a:t>
            </a:r>
            <a:r>
              <a:rPr kumimoji="0" lang="en-US" altLang="ja-JP" sz="6000" b="1" i="0" u="none" strike="noStrike" kern="1200" cap="none" spc="0" normalizeH="0" baseline="0" noProof="0" dirty="0">
                <a:ln>
                  <a:noFill/>
                </a:ln>
                <a:solidFill>
                  <a:schemeClr val="bg2">
                    <a:lumMod val="10000"/>
                  </a:schemeClr>
                </a:solidFill>
                <a:effectLst/>
                <a:uLnTx/>
                <a:uFillTx/>
                <a:latin typeface="Calibri"/>
                <a:ea typeface="ＭＳ Ｐゴシック" panose="020B0600070205080204" pitchFamily="50" charset="-128"/>
                <a:cs typeface="+mn-cs"/>
              </a:rPr>
              <a:t>Service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4400" b="1" i="0" u="none" strike="noStrike" kern="1200" cap="none" spc="0" normalizeH="0" baseline="0" noProof="0" dirty="0">
                <a:ln>
                  <a:noFill/>
                </a:ln>
                <a:solidFill>
                  <a:schemeClr val="bg2">
                    <a:lumMod val="10000"/>
                  </a:schemeClr>
                </a:solidFill>
                <a:effectLst/>
                <a:uLnTx/>
                <a:uFillTx/>
                <a:latin typeface="Calibri"/>
                <a:ea typeface="ＭＳ Ｐゴシック" panose="020B0600070205080204" pitchFamily="50" charset="-128"/>
                <a:cs typeface="+mn-cs"/>
              </a:rPr>
              <a:t>       </a:t>
            </a:r>
            <a:r>
              <a:rPr kumimoji="0" lang="ja-JP" altLang="en-US" sz="4400" b="1" i="0" u="none" strike="noStrike" kern="1200" cap="none" spc="0" normalizeH="0" baseline="0" noProof="0" dirty="0">
                <a:ln>
                  <a:noFill/>
                </a:ln>
                <a:solidFill>
                  <a:schemeClr val="bg2">
                    <a:lumMod val="10000"/>
                  </a:schemeClr>
                </a:solidFill>
                <a:effectLst/>
                <a:uLnTx/>
                <a:uFillTx/>
                <a:latin typeface="Calibri"/>
                <a:ea typeface="ＭＳ Ｐゴシック" panose="020B0600070205080204" pitchFamily="50" charset="-128"/>
                <a:cs typeface="+mn-cs"/>
              </a:rPr>
              <a:t>　　</a:t>
            </a:r>
            <a:r>
              <a:rPr kumimoji="0" lang="ja-JP" altLang="en-US" sz="4400" b="0" i="0" u="none" strike="noStrike" kern="1200" cap="none" spc="0" normalizeH="0" baseline="0" noProof="0" dirty="0">
                <a:ln>
                  <a:noFill/>
                </a:ln>
                <a:solidFill>
                  <a:schemeClr val="bg2">
                    <a:lumMod val="10000"/>
                  </a:schemeClr>
                </a:solidFill>
                <a:effectLst/>
                <a:uLnTx/>
                <a:uFillTx/>
                <a:latin typeface="Calibri"/>
                <a:ea typeface="ＭＳ Ｐゴシック" panose="020B0600070205080204" pitchFamily="50" charset="-128"/>
                <a:cs typeface="+mn-cs"/>
              </a:rPr>
              <a:t>職 業 奉 仕</a:t>
            </a:r>
            <a:r>
              <a:rPr kumimoji="0" lang="en-US" altLang="ja-JP" sz="4400" b="0" i="0" u="none" strike="noStrike" kern="1200" cap="none" spc="0" normalizeH="0" baseline="0" noProof="0" dirty="0">
                <a:ln>
                  <a:noFill/>
                </a:ln>
                <a:solidFill>
                  <a:schemeClr val="bg2">
                    <a:lumMod val="10000"/>
                  </a:schemeClr>
                </a:solidFill>
                <a:effectLst/>
                <a:uLnTx/>
                <a:uFillTx/>
                <a:latin typeface="Calibri"/>
                <a:ea typeface="ＭＳ Ｐゴシック" panose="020B0600070205080204" pitchFamily="50" charset="-128"/>
                <a:cs typeface="+mn-cs"/>
              </a:rPr>
              <a:t> </a:t>
            </a:r>
            <a:endParaRPr kumimoji="0" lang="ja-JP" altLang="en-US" sz="4400" b="0" i="0" u="none" strike="noStrike" kern="1200" cap="none" spc="0" normalizeH="0" baseline="0" noProof="0" dirty="0">
              <a:ln>
                <a:noFill/>
              </a:ln>
              <a:solidFill>
                <a:schemeClr val="bg2">
                  <a:lumMod val="10000"/>
                </a:schemeClr>
              </a:solidFill>
              <a:effectLst/>
              <a:uLnTx/>
              <a:uFillTx/>
              <a:latin typeface="Calibri"/>
              <a:ea typeface="ＭＳ Ｐゴシック" panose="020B0600070205080204" pitchFamily="50" charset="-128"/>
              <a:cs typeface="+mn-cs"/>
            </a:endParaRPr>
          </a:p>
        </p:txBody>
      </p:sp>
      <p:sp>
        <p:nvSpPr>
          <p:cNvPr id="2" name="テキスト ボックス 1">
            <a:extLst>
              <a:ext uri="{FF2B5EF4-FFF2-40B4-BE49-F238E27FC236}">
                <a16:creationId xmlns:a16="http://schemas.microsoft.com/office/drawing/2014/main" id="{05768E5B-5977-D0E1-70BB-B18CFAC2ADB8}"/>
              </a:ext>
            </a:extLst>
          </p:cNvPr>
          <p:cNvSpPr txBox="1"/>
          <p:nvPr/>
        </p:nvSpPr>
        <p:spPr>
          <a:xfrm>
            <a:off x="3918648" y="3654997"/>
            <a:ext cx="4354704" cy="101566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6000" b="1" i="0" u="none" strike="noStrike" kern="1200" cap="none" spc="0" normalizeH="0" baseline="0" noProof="0" dirty="0">
                <a:ln>
                  <a:noFill/>
                </a:ln>
                <a:solidFill>
                  <a:schemeClr val="bg2">
                    <a:lumMod val="10000"/>
                  </a:schemeClr>
                </a:solidFill>
                <a:effectLst/>
                <a:uLnTx/>
                <a:uFillTx/>
                <a:latin typeface="Calibri"/>
                <a:ea typeface="ＭＳ Ｐゴシック" panose="020B0600070205080204" pitchFamily="50" charset="-128"/>
                <a:cs typeface="+mn-cs"/>
              </a:rPr>
              <a:t>卓話講習会</a:t>
            </a:r>
            <a:endParaRPr kumimoji="0" lang="ja-JP" altLang="en-US" sz="4400" b="0" i="0" u="none" strike="noStrike" kern="1200" cap="none" spc="0" normalizeH="0" baseline="0" noProof="0" dirty="0">
              <a:ln>
                <a:noFill/>
              </a:ln>
              <a:solidFill>
                <a:schemeClr val="bg2">
                  <a:lumMod val="10000"/>
                </a:scheme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094804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alpha val="0"/>
              </a:schemeClr>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60D0E7CB-459B-82A6-4616-C386B30FD134}"/>
              </a:ext>
            </a:extLst>
          </p:cNvPr>
          <p:cNvSpPr txBox="1"/>
          <p:nvPr/>
        </p:nvSpPr>
        <p:spPr>
          <a:xfrm>
            <a:off x="8454566" y="4437137"/>
            <a:ext cx="2189758"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ポールハリス</a:t>
            </a:r>
            <a:endParaRPr kumimoji="1" lang="en-US" altLang="ja-JP" sz="20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Paul Harris</a:t>
            </a:r>
            <a:endParaRPr kumimoji="1" lang="ja-JP" altLang="en-US" sz="200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pic>
        <p:nvPicPr>
          <p:cNvPr id="2" name="図 1">
            <a:extLst>
              <a:ext uri="{FF2B5EF4-FFF2-40B4-BE49-F238E27FC236}">
                <a16:creationId xmlns:a16="http://schemas.microsoft.com/office/drawing/2014/main" id="{30F6363B-5069-4F1F-F121-BDAD8D76920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4" name="グループ化 3">
            <a:extLst>
              <a:ext uri="{FF2B5EF4-FFF2-40B4-BE49-F238E27FC236}">
                <a16:creationId xmlns:a16="http://schemas.microsoft.com/office/drawing/2014/main" id="{43054E28-78F2-04A7-E1B0-14FCF7FB088B}"/>
              </a:ext>
            </a:extLst>
          </p:cNvPr>
          <p:cNvGrpSpPr/>
          <p:nvPr/>
        </p:nvGrpSpPr>
        <p:grpSpPr>
          <a:xfrm>
            <a:off x="8999220" y="123097"/>
            <a:ext cx="3192780" cy="646331"/>
            <a:chOff x="9152878" y="123097"/>
            <a:chExt cx="3039122" cy="646331"/>
          </a:xfrm>
        </p:grpSpPr>
        <p:sp>
          <p:nvSpPr>
            <p:cNvPr id="9" name="テキスト ボックス 8">
              <a:extLst>
                <a:ext uri="{FF2B5EF4-FFF2-40B4-BE49-F238E27FC236}">
                  <a16:creationId xmlns:a16="http://schemas.microsoft.com/office/drawing/2014/main" id="{6A791763-B913-0078-E108-D113BA7B0D74}"/>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10" name="直線コネクタ 9">
              <a:extLst>
                <a:ext uri="{FF2B5EF4-FFF2-40B4-BE49-F238E27FC236}">
                  <a16:creationId xmlns:a16="http://schemas.microsoft.com/office/drawing/2014/main" id="{9359892B-6BE9-83BC-9436-27B1E5AA6FF7}"/>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8" name="テキスト ボックス 7">
            <a:extLst>
              <a:ext uri="{FF2B5EF4-FFF2-40B4-BE49-F238E27FC236}">
                <a16:creationId xmlns:a16="http://schemas.microsoft.com/office/drawing/2014/main" id="{97711E61-2A34-A2D7-42C1-30E549DF4E6D}"/>
              </a:ext>
            </a:extLst>
          </p:cNvPr>
          <p:cNvSpPr txBox="1"/>
          <p:nvPr/>
        </p:nvSpPr>
        <p:spPr>
          <a:xfrm>
            <a:off x="2058019" y="2788951"/>
            <a:ext cx="8813620" cy="1200329"/>
          </a:xfrm>
          <a:prstGeom prst="rect">
            <a:avLst/>
          </a:prstGeom>
          <a:noFill/>
        </p:spPr>
        <p:txBody>
          <a:bodyPr wrap="square" rtlCol="0">
            <a:spAutoFit/>
          </a:bodyPr>
          <a:lstStyle/>
          <a:p>
            <a:pPr algn="just"/>
            <a:r>
              <a:rPr lang="ja-JP" altLang="ja-JP" sz="2400" b="1" kern="100" dirty="0">
                <a:solidFill>
                  <a:schemeClr val="accent5">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「ロータリーが私たちにとって何を意味するにせよ、</a:t>
            </a:r>
            <a:endParaRPr lang="en-US" altLang="ja-JP" sz="2400" b="1" kern="100" dirty="0">
              <a:solidFill>
                <a:schemeClr val="accent5">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2400" b="1" kern="100" dirty="0">
                <a:solidFill>
                  <a:schemeClr val="accent5">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2400" b="1" kern="100" dirty="0">
              <a:solidFill>
                <a:schemeClr val="accent5">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2400" b="1" kern="100" dirty="0">
                <a:solidFill>
                  <a:schemeClr val="accent5">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400" b="1" kern="100" dirty="0">
                <a:solidFill>
                  <a:schemeClr val="accent5">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世界はその活動成果によってロータリーを知るのです」</a:t>
            </a:r>
            <a:r>
              <a:rPr lang="ja-JP" altLang="en-US" sz="2400" b="1" kern="100" dirty="0">
                <a:solidFill>
                  <a:schemeClr val="accent5">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2400" b="1" kern="100" dirty="0">
              <a:solidFill>
                <a:schemeClr val="accent5">
                  <a:lumMod val="50000"/>
                </a:schemeClr>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345576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37D34BCB-4217-DF57-1DFA-4FD6D06881E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3" name="グループ化 2">
            <a:extLst>
              <a:ext uri="{FF2B5EF4-FFF2-40B4-BE49-F238E27FC236}">
                <a16:creationId xmlns:a16="http://schemas.microsoft.com/office/drawing/2014/main" id="{3EEA66E4-24DF-C000-4D3D-A13DAB43022B}"/>
              </a:ext>
            </a:extLst>
          </p:cNvPr>
          <p:cNvGrpSpPr/>
          <p:nvPr/>
        </p:nvGrpSpPr>
        <p:grpSpPr>
          <a:xfrm>
            <a:off x="8999220" y="123097"/>
            <a:ext cx="3192780" cy="646331"/>
            <a:chOff x="9152878" y="123097"/>
            <a:chExt cx="3039122" cy="646331"/>
          </a:xfrm>
        </p:grpSpPr>
        <p:sp>
          <p:nvSpPr>
            <p:cNvPr id="4" name="テキスト ボックス 3">
              <a:extLst>
                <a:ext uri="{FF2B5EF4-FFF2-40B4-BE49-F238E27FC236}">
                  <a16:creationId xmlns:a16="http://schemas.microsoft.com/office/drawing/2014/main" id="{69DDB0AC-032D-F391-6A75-0157E851F44E}"/>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11" name="直線コネクタ 10">
              <a:extLst>
                <a:ext uri="{FF2B5EF4-FFF2-40B4-BE49-F238E27FC236}">
                  <a16:creationId xmlns:a16="http://schemas.microsoft.com/office/drawing/2014/main" id="{D10C6078-4004-AC2A-507F-58D0DEA5C25B}"/>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9" name="楕円 28">
            <a:extLst>
              <a:ext uri="{FF2B5EF4-FFF2-40B4-BE49-F238E27FC236}">
                <a16:creationId xmlns:a16="http://schemas.microsoft.com/office/drawing/2014/main" id="{E80D940A-0F88-706A-A505-0C67802CA7F5}"/>
              </a:ext>
            </a:extLst>
          </p:cNvPr>
          <p:cNvSpPr/>
          <p:nvPr/>
        </p:nvSpPr>
        <p:spPr>
          <a:xfrm>
            <a:off x="2512457" y="1069841"/>
            <a:ext cx="7107195" cy="2626311"/>
          </a:xfrm>
          <a:prstGeom prst="ellipse">
            <a:avLst/>
          </a:prstGeom>
          <a:noFill/>
          <a:ln w="57150">
            <a:solidFill>
              <a:schemeClr val="bg2">
                <a:lumMod val="50000"/>
                <a:alpha val="48000"/>
              </a:schemeClr>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4" name="二等辺三角形 43">
            <a:extLst>
              <a:ext uri="{FF2B5EF4-FFF2-40B4-BE49-F238E27FC236}">
                <a16:creationId xmlns:a16="http://schemas.microsoft.com/office/drawing/2014/main" id="{E4C691D7-AC8B-5E2B-CF74-7CC62FC668F8}"/>
              </a:ext>
            </a:extLst>
          </p:cNvPr>
          <p:cNvSpPr/>
          <p:nvPr/>
        </p:nvSpPr>
        <p:spPr>
          <a:xfrm rot="19821231">
            <a:off x="4747895" y="2221304"/>
            <a:ext cx="284086" cy="248575"/>
          </a:xfrm>
          <a:prstGeom prst="triangle">
            <a:avLst/>
          </a:prstGeom>
          <a:ln>
            <a:solidFill>
              <a:schemeClr val="bg1"/>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5" name="二等辺三角形 44">
            <a:extLst>
              <a:ext uri="{FF2B5EF4-FFF2-40B4-BE49-F238E27FC236}">
                <a16:creationId xmlns:a16="http://schemas.microsoft.com/office/drawing/2014/main" id="{F422AD16-C491-F235-F911-0E44C19F4A7A}"/>
              </a:ext>
            </a:extLst>
          </p:cNvPr>
          <p:cNvSpPr/>
          <p:nvPr/>
        </p:nvSpPr>
        <p:spPr>
          <a:xfrm rot="19821231">
            <a:off x="7021702" y="2265586"/>
            <a:ext cx="284086" cy="248575"/>
          </a:xfrm>
          <a:prstGeom prst="triangle">
            <a:avLst/>
          </a:prstGeom>
          <a:ln>
            <a:solidFill>
              <a:schemeClr val="bg1"/>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2" name="テキスト ボックス 21">
            <a:extLst>
              <a:ext uri="{FF2B5EF4-FFF2-40B4-BE49-F238E27FC236}">
                <a16:creationId xmlns:a16="http://schemas.microsoft.com/office/drawing/2014/main" id="{FBEF4219-EEBF-3278-706F-5D34643D54FD}"/>
              </a:ext>
            </a:extLst>
          </p:cNvPr>
          <p:cNvSpPr txBox="1"/>
          <p:nvPr/>
        </p:nvSpPr>
        <p:spPr>
          <a:xfrm>
            <a:off x="5091461" y="3397420"/>
            <a:ext cx="2009077" cy="400110"/>
          </a:xfrm>
          <a:prstGeom prst="rect">
            <a:avLst/>
          </a:prstGeom>
          <a:solidFill>
            <a:schemeClr val="accent1"/>
          </a:solidFill>
          <a:ln>
            <a:solidFill>
              <a:schemeClr val="bg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kumimoji="1" lang="ja-JP" altLang="en-US" sz="20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rPr>
              <a:t>自身の職業</a:t>
            </a:r>
          </a:p>
        </p:txBody>
      </p:sp>
      <p:grpSp>
        <p:nvGrpSpPr>
          <p:cNvPr id="6" name="グループ化 5">
            <a:extLst>
              <a:ext uri="{FF2B5EF4-FFF2-40B4-BE49-F238E27FC236}">
                <a16:creationId xmlns:a16="http://schemas.microsoft.com/office/drawing/2014/main" id="{77C88EFC-0B0A-18AC-D106-F401290AE1CF}"/>
              </a:ext>
            </a:extLst>
          </p:cNvPr>
          <p:cNvGrpSpPr/>
          <p:nvPr/>
        </p:nvGrpSpPr>
        <p:grpSpPr>
          <a:xfrm>
            <a:off x="2111870" y="1011591"/>
            <a:ext cx="7850507" cy="4190104"/>
            <a:chOff x="2111870" y="1011591"/>
            <a:chExt cx="7850507" cy="4190104"/>
          </a:xfrm>
        </p:grpSpPr>
        <p:sp>
          <p:nvSpPr>
            <p:cNvPr id="23" name="楕円 22">
              <a:extLst>
                <a:ext uri="{FF2B5EF4-FFF2-40B4-BE49-F238E27FC236}">
                  <a16:creationId xmlns:a16="http://schemas.microsoft.com/office/drawing/2014/main" id="{0D40CDB8-5E69-6F4D-AF91-AFD1AA933F09}"/>
                </a:ext>
              </a:extLst>
            </p:cNvPr>
            <p:cNvSpPr/>
            <p:nvPr/>
          </p:nvSpPr>
          <p:spPr>
            <a:xfrm>
              <a:off x="2111870" y="1011591"/>
              <a:ext cx="7850507" cy="3855801"/>
            </a:xfrm>
            <a:prstGeom prst="ellipse">
              <a:avLst/>
            </a:prstGeom>
            <a:noFill/>
            <a:ln w="57150">
              <a:solidFill>
                <a:schemeClr val="bg2">
                  <a:lumMod val="50000"/>
                  <a:alpha val="48000"/>
                </a:schemeClr>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6" name="二等辺三角形 45">
              <a:extLst>
                <a:ext uri="{FF2B5EF4-FFF2-40B4-BE49-F238E27FC236}">
                  <a16:creationId xmlns:a16="http://schemas.microsoft.com/office/drawing/2014/main" id="{4CE15077-A48F-936C-9B55-10732E3A272D}"/>
                </a:ext>
              </a:extLst>
            </p:cNvPr>
            <p:cNvSpPr/>
            <p:nvPr/>
          </p:nvSpPr>
          <p:spPr>
            <a:xfrm rot="10800000">
              <a:off x="5877233" y="4050855"/>
              <a:ext cx="338923" cy="317719"/>
            </a:xfrm>
            <a:prstGeom prst="triangle">
              <a:avLst>
                <a:gd name="adj" fmla="val 50838"/>
              </a:avLst>
            </a:prstGeom>
            <a:ln>
              <a:solidFill>
                <a:schemeClr val="bg1"/>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38" name="グループ化 37">
              <a:extLst>
                <a:ext uri="{FF2B5EF4-FFF2-40B4-BE49-F238E27FC236}">
                  <a16:creationId xmlns:a16="http://schemas.microsoft.com/office/drawing/2014/main" id="{7464643D-9510-7CF8-56CD-BECDBF3248F6}"/>
                </a:ext>
              </a:extLst>
            </p:cNvPr>
            <p:cNvGrpSpPr/>
            <p:nvPr/>
          </p:nvGrpSpPr>
          <p:grpSpPr>
            <a:xfrm>
              <a:off x="5008733" y="4525420"/>
              <a:ext cx="2075917" cy="676275"/>
              <a:chOff x="1516444" y="1951466"/>
              <a:chExt cx="1689807" cy="676275"/>
            </a:xfrm>
            <a:solidFill>
              <a:schemeClr val="accent1"/>
            </a:solidFill>
          </p:grpSpPr>
          <p:sp>
            <p:nvSpPr>
              <p:cNvPr id="39" name="正方形/長方形 38">
                <a:extLst>
                  <a:ext uri="{FF2B5EF4-FFF2-40B4-BE49-F238E27FC236}">
                    <a16:creationId xmlns:a16="http://schemas.microsoft.com/office/drawing/2014/main" id="{3F3B926C-D6E4-C7FC-0EE9-BF84CC84C79A}"/>
                  </a:ext>
                </a:extLst>
              </p:cNvPr>
              <p:cNvSpPr/>
              <p:nvPr/>
            </p:nvSpPr>
            <p:spPr>
              <a:xfrm>
                <a:off x="1516444" y="1951466"/>
                <a:ext cx="1689807" cy="676275"/>
              </a:xfrm>
              <a:prstGeom prst="rect">
                <a:avLst/>
              </a:prstGeom>
              <a:grp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40" name="テキスト ボックス 39">
                <a:extLst>
                  <a:ext uri="{FF2B5EF4-FFF2-40B4-BE49-F238E27FC236}">
                    <a16:creationId xmlns:a16="http://schemas.microsoft.com/office/drawing/2014/main" id="{959188FF-4A93-5CFE-BA95-DB5321DC9232}"/>
                  </a:ext>
                </a:extLst>
              </p:cNvPr>
              <p:cNvSpPr txBox="1"/>
              <p:nvPr/>
            </p:nvSpPr>
            <p:spPr>
              <a:xfrm>
                <a:off x="1557920" y="1990925"/>
                <a:ext cx="1606857" cy="523220"/>
              </a:xfrm>
              <a:prstGeom prst="rect">
                <a:avLst/>
              </a:prstGeom>
              <a:grp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rPr>
                  <a:t>社会の模範</a:t>
                </a:r>
              </a:p>
            </p:txBody>
          </p:sp>
        </p:grpSp>
      </p:grpSp>
      <p:sp>
        <p:nvSpPr>
          <p:cNvPr id="25" name="楕円 24">
            <a:extLst>
              <a:ext uri="{FF2B5EF4-FFF2-40B4-BE49-F238E27FC236}">
                <a16:creationId xmlns:a16="http://schemas.microsoft.com/office/drawing/2014/main" id="{247182FD-55E7-A64A-318E-90B5FFD41BB5}"/>
              </a:ext>
            </a:extLst>
          </p:cNvPr>
          <p:cNvSpPr/>
          <p:nvPr/>
        </p:nvSpPr>
        <p:spPr>
          <a:xfrm>
            <a:off x="1748979" y="1011591"/>
            <a:ext cx="8694042" cy="5180315"/>
          </a:xfrm>
          <a:prstGeom prst="ellipse">
            <a:avLst/>
          </a:prstGeom>
          <a:noFill/>
          <a:ln w="57150">
            <a:solidFill>
              <a:schemeClr val="bg2">
                <a:lumMod val="50000"/>
                <a:alpha val="48000"/>
              </a:schemeClr>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8" name="二等辺三角形 47">
            <a:extLst>
              <a:ext uri="{FF2B5EF4-FFF2-40B4-BE49-F238E27FC236}">
                <a16:creationId xmlns:a16="http://schemas.microsoft.com/office/drawing/2014/main" id="{FD3400FB-A754-81E2-DA97-93B03A3B3975}"/>
              </a:ext>
            </a:extLst>
          </p:cNvPr>
          <p:cNvSpPr/>
          <p:nvPr/>
        </p:nvSpPr>
        <p:spPr>
          <a:xfrm rot="10800000">
            <a:off x="5832341" y="5337944"/>
            <a:ext cx="428706" cy="303694"/>
          </a:xfrm>
          <a:prstGeom prst="triangle">
            <a:avLst/>
          </a:prstGeom>
          <a:ln>
            <a:solidFill>
              <a:schemeClr val="bg1"/>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035AA64E-77F4-F85C-6B00-025E7D464B90}"/>
              </a:ext>
            </a:extLst>
          </p:cNvPr>
          <p:cNvSpPr txBox="1"/>
          <p:nvPr/>
        </p:nvSpPr>
        <p:spPr>
          <a:xfrm>
            <a:off x="4511201" y="5820325"/>
            <a:ext cx="3109706" cy="523220"/>
          </a:xfrm>
          <a:prstGeom prst="rect">
            <a:avLst/>
          </a:prstGeom>
          <a:solidFill>
            <a:schemeClr val="accent1">
              <a:lumMod val="7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rPr>
              <a:t>社会へ与える影響</a:t>
            </a:r>
          </a:p>
        </p:txBody>
      </p:sp>
      <p:sp>
        <p:nvSpPr>
          <p:cNvPr id="28" name="テキスト ボックス 27">
            <a:extLst>
              <a:ext uri="{FF2B5EF4-FFF2-40B4-BE49-F238E27FC236}">
                <a16:creationId xmlns:a16="http://schemas.microsoft.com/office/drawing/2014/main" id="{30E2A6E4-A39C-2111-E3B3-D52C7AB93052}"/>
              </a:ext>
            </a:extLst>
          </p:cNvPr>
          <p:cNvSpPr txBox="1"/>
          <p:nvPr/>
        </p:nvSpPr>
        <p:spPr>
          <a:xfrm>
            <a:off x="4794023" y="835159"/>
            <a:ext cx="2603951" cy="531581"/>
          </a:xfrm>
          <a:prstGeom prst="rect">
            <a:avLst/>
          </a:prstGeom>
          <a:solidFill>
            <a:schemeClr val="accent1">
              <a:lumMod val="75000"/>
            </a:schemeClr>
          </a:solidFill>
          <a:ln>
            <a:solidFill>
              <a:schemeClr val="bg1"/>
            </a:solidFill>
          </a:ln>
        </p:spPr>
        <p:txBody>
          <a:bodyPr wrap="square" tIns="54000" rtlCol="0" anchor="ctr">
            <a:spAutoFit/>
          </a:bodyPr>
          <a:lstStyle/>
          <a:p>
            <a:pPr marL="0" marR="0" lvl="0" indent="0" algn="l" defTabSz="914400" rtl="0" eaLnBrk="1" fontAlgn="auto" latinLnBrk="0" hangingPunct="1">
              <a:spcBef>
                <a:spcPts val="0"/>
              </a:spcBef>
              <a:spcAft>
                <a:spcPts val="0"/>
              </a:spcAft>
              <a:buClrTx/>
              <a:buSzTx/>
              <a:buFontTx/>
              <a:buNone/>
              <a:tabLst/>
              <a:defRPr/>
            </a:pPr>
            <a:r>
              <a:rPr kumimoji="1" lang="ja-JP" altLang="en-US" sz="2800" dirty="0">
                <a:solidFill>
                  <a:prstClr val="white"/>
                </a:solidFill>
                <a:latin typeface="メイリオ" panose="020B0604030504040204" pitchFamily="50" charset="-128"/>
                <a:ea typeface="メイリオ" panose="020B0604030504040204" pitchFamily="50" charset="-128"/>
              </a:rPr>
              <a:t> </a:t>
            </a:r>
            <a:r>
              <a:rPr kumimoji="1" lang="ja-JP" altLang="en-US" sz="2800" dirty="0">
                <a:solidFill>
                  <a:prstClr val="white"/>
                </a:solidFill>
                <a:latin typeface="ＭＳ ゴシック" panose="020B0609070205080204" pitchFamily="49" charset="-128"/>
                <a:ea typeface="ＭＳ ゴシック" panose="020B0609070205080204" pitchFamily="49" charset="-128"/>
              </a:rPr>
              <a:t>ロータリアン</a:t>
            </a:r>
            <a:endParaRPr kumimoji="1" lang="ja-JP" altLang="en-US" sz="28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endParaRPr>
          </a:p>
        </p:txBody>
      </p:sp>
      <p:sp>
        <p:nvSpPr>
          <p:cNvPr id="2" name="正方形/長方形 1">
            <a:extLst>
              <a:ext uri="{FF2B5EF4-FFF2-40B4-BE49-F238E27FC236}">
                <a16:creationId xmlns:a16="http://schemas.microsoft.com/office/drawing/2014/main" id="{54E1D29C-AF4C-329E-1F12-87DDB9660620}"/>
              </a:ext>
            </a:extLst>
          </p:cNvPr>
          <p:cNvSpPr/>
          <p:nvPr/>
        </p:nvSpPr>
        <p:spPr>
          <a:xfrm>
            <a:off x="3449821" y="2044858"/>
            <a:ext cx="1111167" cy="676275"/>
          </a:xfrm>
          <a:prstGeom prst="rect">
            <a:avLst/>
          </a:prstGeom>
          <a:solidFill>
            <a:schemeClr val="tx2">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倫理観</a:t>
            </a:r>
          </a:p>
        </p:txBody>
      </p:sp>
      <p:sp>
        <p:nvSpPr>
          <p:cNvPr id="7" name="正方形/長方形 6">
            <a:extLst>
              <a:ext uri="{FF2B5EF4-FFF2-40B4-BE49-F238E27FC236}">
                <a16:creationId xmlns:a16="http://schemas.microsoft.com/office/drawing/2014/main" id="{78D060D4-F40D-B037-BBA3-8FBEBCA0CE2E}"/>
              </a:ext>
            </a:extLst>
          </p:cNvPr>
          <p:cNvSpPr/>
          <p:nvPr/>
        </p:nvSpPr>
        <p:spPr>
          <a:xfrm>
            <a:off x="5455433" y="2036348"/>
            <a:ext cx="1111167" cy="676275"/>
          </a:xfrm>
          <a:prstGeom prst="rect">
            <a:avLst/>
          </a:prstGeom>
          <a:solidFill>
            <a:schemeClr val="tx2">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社会</a:t>
            </a:r>
            <a:endParaRPr kumimoji="1" lang="en-US" altLang="ja-JP"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solidFill>
                  <a:prstClr val="white"/>
                </a:solidFill>
                <a:latin typeface="Calibri"/>
                <a:ea typeface="ＭＳ Ｐゴシック" panose="020B0600070205080204" pitchFamily="50" charset="-128"/>
              </a:rPr>
              <a:t>貢献</a:t>
            </a: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8" name="正方形/長方形 7">
            <a:extLst>
              <a:ext uri="{FF2B5EF4-FFF2-40B4-BE49-F238E27FC236}">
                <a16:creationId xmlns:a16="http://schemas.microsoft.com/office/drawing/2014/main" id="{6AAD236E-4A2E-28F4-15F7-7E5C083E511F}"/>
              </a:ext>
            </a:extLst>
          </p:cNvPr>
          <p:cNvSpPr/>
          <p:nvPr/>
        </p:nvSpPr>
        <p:spPr>
          <a:xfrm>
            <a:off x="7773688" y="2055714"/>
            <a:ext cx="1111167" cy="676275"/>
          </a:xfrm>
          <a:prstGeom prst="rect">
            <a:avLst/>
          </a:prstGeom>
          <a:solidFill>
            <a:schemeClr val="tx2">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a:solidFill>
                  <a:prstClr val="white"/>
                </a:solidFill>
                <a:latin typeface="Calibri"/>
                <a:ea typeface="ＭＳ Ｐゴシック" panose="020B0600070205080204" pitchFamily="50" charset="-128"/>
              </a:rPr>
              <a:t>信用</a:t>
            </a:r>
            <a:endParaRPr kumimoji="1" lang="en-US" altLang="ja-JP"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561883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E27A91A9-60C9-768A-D075-F6D61F6EDEF4}"/>
              </a:ext>
            </a:extLst>
          </p:cNvPr>
          <p:cNvSpPr txBox="1"/>
          <p:nvPr/>
        </p:nvSpPr>
        <p:spPr>
          <a:xfrm>
            <a:off x="1354694" y="5907690"/>
            <a:ext cx="6704808" cy="738664"/>
          </a:xfrm>
          <a:prstGeom prst="rect">
            <a:avLst/>
          </a:prstGeom>
          <a:noFill/>
        </p:spPr>
        <p:txBody>
          <a:bodyPr wrap="square" rtlCol="0">
            <a:spAutoFit/>
          </a:bodyPr>
          <a:lstStyle/>
          <a:p>
            <a:pPr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『職業奉仕の励どころ』</a:t>
            </a:r>
          </a:p>
          <a:p>
            <a:pPr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昭和四十五年一月二十七日初版発行</a:t>
            </a:r>
            <a:r>
              <a:rPr lang="ja-JP" altLang="en-US" sz="1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昭和四十六年十月一日改訂再版</a:t>
            </a:r>
          </a:p>
          <a:p>
            <a:pPr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初版編集 国際ロータリー第三六五区 職業奉仕委員会</a:t>
            </a:r>
          </a:p>
        </p:txBody>
      </p:sp>
      <p:sp>
        <p:nvSpPr>
          <p:cNvPr id="11" name="テキスト ボックス 10">
            <a:extLst>
              <a:ext uri="{FF2B5EF4-FFF2-40B4-BE49-F238E27FC236}">
                <a16:creationId xmlns:a16="http://schemas.microsoft.com/office/drawing/2014/main" id="{188E7D66-F133-3B75-972A-4CFDF08AB2CE}"/>
              </a:ext>
            </a:extLst>
          </p:cNvPr>
          <p:cNvSpPr txBox="1"/>
          <p:nvPr/>
        </p:nvSpPr>
        <p:spPr>
          <a:xfrm>
            <a:off x="1244460" y="531561"/>
            <a:ext cx="9976915" cy="5570756"/>
          </a:xfrm>
          <a:prstGeom prst="rect">
            <a:avLst/>
          </a:prstGeom>
          <a:noFill/>
        </p:spPr>
        <p:txBody>
          <a:bodyPr wrap="square">
            <a:spAutoFit/>
          </a:bodyPr>
          <a:lstStyle/>
          <a:p>
            <a:pPr algn="just"/>
            <a:r>
              <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職業奉仕採点表</a:t>
            </a:r>
          </a:p>
          <a:p>
            <a:pPr algn="just"/>
            <a:r>
              <a:rPr lang="ja-JP" altLang="en-US" sz="16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1. </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ロータリーの会員であることにより、職業を通じての私の社会奉仕活動は増加しました。</a:t>
            </a:r>
          </a:p>
          <a:p>
            <a:pPr algn="just"/>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  2. </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私は適正な利益に対し、適正な価値あるものを提供します。</a:t>
            </a:r>
          </a:p>
          <a:p>
            <a:pPr algn="just"/>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  3. </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私は必要な品物またはサービスのみを販売します。</a:t>
            </a:r>
          </a:p>
          <a:p>
            <a:pPr algn="just"/>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  4. </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私</a:t>
            </a:r>
            <a:r>
              <a:rPr lang="ja-JP" altLang="en-US" sz="1600" kern="100" dirty="0">
                <a:effectLst/>
                <a:latin typeface="游明朝" panose="02020400000000000000" pitchFamily="18" charset="-128"/>
                <a:ea typeface="游明朝" panose="02020400000000000000" pitchFamily="18" charset="-128"/>
                <a:cs typeface="Times New Roman" panose="02020603050405020304" pitchFamily="18" charset="0"/>
              </a:rPr>
              <a:t>の商売の信条は親切であります</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a:t>
            </a:r>
          </a:p>
          <a:p>
            <a:pPr algn="just"/>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  5. </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私は、たとえそれが商習慣であっても、如何なる形の賄賂（わいろ）も回避します。</a:t>
            </a:r>
          </a:p>
          <a:p>
            <a:pPr algn="just"/>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  6. </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私は商売上の競争相手に対しても友好的であり、共通のサービスを改善するように</a:t>
            </a:r>
            <a:r>
              <a:rPr lang="ja-JP" altLang="en-US" sz="1600" kern="100" dirty="0">
                <a:effectLst/>
                <a:latin typeface="游明朝" panose="02020400000000000000" pitchFamily="18" charset="-128"/>
                <a:ea typeface="游明朝" panose="02020400000000000000" pitchFamily="18" charset="-128"/>
                <a:cs typeface="Times New Roman" panose="02020603050405020304" pitchFamily="18" charset="0"/>
              </a:rPr>
              <a:t>お互いに</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協力します。</a:t>
            </a:r>
          </a:p>
          <a:p>
            <a:pPr algn="just"/>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  7. </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私は商業上の高い道徳的水準を理解し実践するよう青少年を援助します。</a:t>
            </a:r>
          </a:p>
          <a:p>
            <a:pPr algn="just"/>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  8. </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私の</a:t>
            </a:r>
            <a:r>
              <a:rPr lang="ja-JP" altLang="en-US" sz="1600" kern="100" dirty="0">
                <a:effectLst/>
                <a:latin typeface="游明朝" panose="02020400000000000000" pitchFamily="18" charset="-128"/>
                <a:ea typeface="游明朝" panose="02020400000000000000" pitchFamily="18" charset="-128"/>
                <a:cs typeface="Times New Roman" panose="02020603050405020304" pitchFamily="18" charset="0"/>
              </a:rPr>
              <a:t>広告は私の生産品を正しく表示します</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a:t>
            </a:r>
          </a:p>
          <a:p>
            <a:pPr algn="just"/>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  9. </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私は道徳的</a:t>
            </a:r>
            <a:r>
              <a:rPr lang="ja-JP" altLang="en-US" sz="1600" kern="100" dirty="0">
                <a:latin typeface="游明朝" panose="02020400000000000000" pitchFamily="18" charset="-128"/>
                <a:ea typeface="游明朝" panose="02020400000000000000" pitchFamily="18" charset="-128"/>
                <a:cs typeface="Times New Roman" panose="02020603050405020304" pitchFamily="18" charset="0"/>
              </a:rPr>
              <a:t>習慣指示</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のため、同業組合において熱心に働きます。</a:t>
            </a:r>
          </a:p>
          <a:p>
            <a:pPr algn="just"/>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10. </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私は従業員の提案を採用します。</a:t>
            </a:r>
          </a:p>
          <a:p>
            <a:pPr algn="just"/>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11. </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私は従業員に十分昇進の機会を与えます。</a:t>
            </a:r>
          </a:p>
          <a:p>
            <a:pPr algn="just"/>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12. </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私は、従業員</a:t>
            </a:r>
            <a:r>
              <a:rPr lang="ja-JP" altLang="en-US" sz="1600" kern="100" dirty="0">
                <a:effectLst/>
                <a:latin typeface="游明朝" panose="02020400000000000000" pitchFamily="18" charset="-128"/>
                <a:ea typeface="游明朝" panose="02020400000000000000" pitchFamily="18" charset="-128"/>
                <a:cs typeface="Times New Roman" panose="02020603050405020304" pitchFamily="18" charset="0"/>
              </a:rPr>
              <a:t>の過失につき</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私にも責任があるときは、それを分担します。</a:t>
            </a:r>
          </a:p>
          <a:p>
            <a:pPr algn="just"/>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13. </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私は職業奉仕に対する理解を深めるため、奉仕こそわがつとめを読みました。</a:t>
            </a:r>
          </a:p>
          <a:p>
            <a:pPr algn="just"/>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14.</a:t>
            </a:r>
            <a:r>
              <a:rPr lang="ja-JP" altLang="en-US" sz="16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私は</a:t>
            </a:r>
            <a:r>
              <a:rPr lang="ja-JP" altLang="en-US" sz="1600" kern="100" dirty="0">
                <a:effectLst/>
                <a:latin typeface="游明朝" panose="02020400000000000000" pitchFamily="18" charset="-128"/>
                <a:ea typeface="游明朝" panose="02020400000000000000" pitchFamily="18" charset="-128"/>
                <a:cs typeface="Times New Roman" panose="02020603050405020304" pitchFamily="18" charset="0"/>
              </a:rPr>
              <a:t>私の</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職場</a:t>
            </a:r>
            <a:r>
              <a:rPr lang="ja-JP" altLang="en-US" sz="1600" kern="100" dirty="0">
                <a:latin typeface="游明朝" panose="02020400000000000000" pitchFamily="18" charset="-128"/>
                <a:ea typeface="游明朝" panose="02020400000000000000" pitchFamily="18" charset="-128"/>
                <a:cs typeface="Times New Roman" panose="02020603050405020304" pitchFamily="18" charset="0"/>
              </a:rPr>
              <a:t>において</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ロータリーの奉仕の</a:t>
            </a:r>
            <a:r>
              <a:rPr lang="ja-JP" altLang="en-US" sz="1600" kern="100" dirty="0">
                <a:effectLst/>
                <a:latin typeface="游明朝" panose="02020400000000000000" pitchFamily="18" charset="-128"/>
                <a:ea typeface="游明朝" panose="02020400000000000000" pitchFamily="18" charset="-128"/>
                <a:cs typeface="Times New Roman" panose="02020603050405020304" pitchFamily="18" charset="0"/>
              </a:rPr>
              <a:t>理想を分かち合う手段として、四つのテストを使用します。</a:t>
            </a:r>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15. </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私は私の職業において、できるだけ他の人々を援助します。</a:t>
            </a:r>
          </a:p>
          <a:p>
            <a:pPr algn="just"/>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16. </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私は</a:t>
            </a:r>
            <a:r>
              <a:rPr lang="ja-JP" altLang="en-US" sz="1600" kern="100" dirty="0">
                <a:effectLst/>
                <a:latin typeface="游明朝" panose="02020400000000000000" pitchFamily="18" charset="-128"/>
                <a:ea typeface="游明朝" panose="02020400000000000000" pitchFamily="18" charset="-128"/>
                <a:cs typeface="Times New Roman" panose="02020603050405020304" pitchFamily="18" charset="0"/>
              </a:rPr>
              <a:t>諸勘定</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を速やかに支払います。</a:t>
            </a:r>
          </a:p>
          <a:p>
            <a:pPr algn="just"/>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17. </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私は</a:t>
            </a:r>
            <a:r>
              <a:rPr lang="ja-JP" altLang="en-US" sz="1600" kern="100" dirty="0">
                <a:effectLst/>
                <a:latin typeface="游明朝" panose="02020400000000000000" pitchFamily="18" charset="-128"/>
                <a:ea typeface="游明朝" panose="02020400000000000000" pitchFamily="18" charset="-128"/>
                <a:cs typeface="Times New Roman" panose="02020603050405020304" pitchFamily="18" charset="0"/>
              </a:rPr>
              <a:t>賠償請求</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、苦情および紛争の処理に関し、相手方の権利をも考慮します。</a:t>
            </a:r>
          </a:p>
          <a:p>
            <a:pPr algn="just"/>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18. </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私は</a:t>
            </a:r>
            <a:r>
              <a:rPr lang="ja-JP" altLang="en-US" sz="1600" kern="100" dirty="0">
                <a:effectLst/>
                <a:latin typeface="游明朝" panose="02020400000000000000" pitchFamily="18" charset="-128"/>
                <a:ea typeface="游明朝" panose="02020400000000000000" pitchFamily="18" charset="-128"/>
                <a:cs typeface="Times New Roman" panose="02020603050405020304" pitchFamily="18" charset="0"/>
              </a:rPr>
              <a:t>従業員に適正な賃金を払います。</a:t>
            </a:r>
            <a:endPar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19. </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私は従業員の賃金、保険金請求、税金の申告、その他諸会計書類の作成に当り、正直</a:t>
            </a:r>
            <a:r>
              <a:rPr lang="ja-JP" altLang="en-US" sz="1600" kern="100" dirty="0">
                <a:effectLst/>
                <a:latin typeface="游明朝" panose="02020400000000000000" pitchFamily="18" charset="-128"/>
                <a:ea typeface="游明朝" panose="02020400000000000000" pitchFamily="18" charset="-128"/>
                <a:cs typeface="Times New Roman" panose="02020603050405020304" pitchFamily="18" charset="0"/>
              </a:rPr>
              <a:t>を旨とします</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a:t>
            </a:r>
          </a:p>
          <a:p>
            <a:pPr algn="just"/>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20. </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私が実践することによって、ロータリーは正しく評価されるものと信じます。</a:t>
            </a:r>
          </a:p>
          <a:p>
            <a:pPr algn="just"/>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2" name="図 1">
            <a:extLst>
              <a:ext uri="{FF2B5EF4-FFF2-40B4-BE49-F238E27FC236}">
                <a16:creationId xmlns:a16="http://schemas.microsoft.com/office/drawing/2014/main" id="{03A2E2E5-E0EC-4224-3787-66BCBA735CE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sp>
        <p:nvSpPr>
          <p:cNvPr id="4" name="四角形: 角を丸くする 3">
            <a:extLst>
              <a:ext uri="{FF2B5EF4-FFF2-40B4-BE49-F238E27FC236}">
                <a16:creationId xmlns:a16="http://schemas.microsoft.com/office/drawing/2014/main" id="{F71FAA87-E420-3B32-7A8E-AC3E3769ECAD}"/>
              </a:ext>
            </a:extLst>
          </p:cNvPr>
          <p:cNvSpPr/>
          <p:nvPr/>
        </p:nvSpPr>
        <p:spPr>
          <a:xfrm>
            <a:off x="1113087" y="510005"/>
            <a:ext cx="10263573" cy="5329758"/>
          </a:xfrm>
          <a:prstGeom prst="roundRect">
            <a:avLst>
              <a:gd name="adj" fmla="val 2177"/>
            </a:avLst>
          </a:prstGeom>
          <a:noFill/>
          <a:ln w="38100">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7" name="グループ化 6">
            <a:extLst>
              <a:ext uri="{FF2B5EF4-FFF2-40B4-BE49-F238E27FC236}">
                <a16:creationId xmlns:a16="http://schemas.microsoft.com/office/drawing/2014/main" id="{7A217687-9081-2EA1-B025-336ADCEA422E}"/>
              </a:ext>
            </a:extLst>
          </p:cNvPr>
          <p:cNvGrpSpPr/>
          <p:nvPr/>
        </p:nvGrpSpPr>
        <p:grpSpPr>
          <a:xfrm>
            <a:off x="8999220" y="123097"/>
            <a:ext cx="3192780" cy="646331"/>
            <a:chOff x="9152878" y="123097"/>
            <a:chExt cx="3039122" cy="646331"/>
          </a:xfrm>
        </p:grpSpPr>
        <p:sp>
          <p:nvSpPr>
            <p:cNvPr id="8" name="テキスト ボックス 7">
              <a:extLst>
                <a:ext uri="{FF2B5EF4-FFF2-40B4-BE49-F238E27FC236}">
                  <a16:creationId xmlns:a16="http://schemas.microsoft.com/office/drawing/2014/main" id="{7A1BF075-1A92-F505-4DC9-79991B945B17}"/>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10" name="直線コネクタ 9">
              <a:extLst>
                <a:ext uri="{FF2B5EF4-FFF2-40B4-BE49-F238E27FC236}">
                  <a16:creationId xmlns:a16="http://schemas.microsoft.com/office/drawing/2014/main" id="{05C58855-022F-A864-6E51-1D6DCE2103F1}"/>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80215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grpSp>
        <p:nvGrpSpPr>
          <p:cNvPr id="8" name="グループ化 7">
            <a:extLst>
              <a:ext uri="{FF2B5EF4-FFF2-40B4-BE49-F238E27FC236}">
                <a16:creationId xmlns:a16="http://schemas.microsoft.com/office/drawing/2014/main" id="{68D16610-A2E8-2900-1482-60584F6CAF79}"/>
              </a:ext>
            </a:extLst>
          </p:cNvPr>
          <p:cNvGrpSpPr/>
          <p:nvPr/>
        </p:nvGrpSpPr>
        <p:grpSpPr>
          <a:xfrm>
            <a:off x="779561" y="801561"/>
            <a:ext cx="6607951" cy="5512376"/>
            <a:chOff x="779561" y="801561"/>
            <a:chExt cx="6607951" cy="5512376"/>
          </a:xfrm>
        </p:grpSpPr>
        <p:sp>
          <p:nvSpPr>
            <p:cNvPr id="2" name="テキスト ボックス 1">
              <a:extLst>
                <a:ext uri="{FF2B5EF4-FFF2-40B4-BE49-F238E27FC236}">
                  <a16:creationId xmlns:a16="http://schemas.microsoft.com/office/drawing/2014/main" id="{ECA53399-DB32-B898-F8FD-1B357F361BB0}"/>
                </a:ext>
              </a:extLst>
            </p:cNvPr>
            <p:cNvSpPr txBox="1"/>
            <p:nvPr/>
          </p:nvSpPr>
          <p:spPr>
            <a:xfrm>
              <a:off x="827311" y="801561"/>
              <a:ext cx="55081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6" name="テキスト ボックス 5">
              <a:extLst>
                <a:ext uri="{FF2B5EF4-FFF2-40B4-BE49-F238E27FC236}">
                  <a16:creationId xmlns:a16="http://schemas.microsoft.com/office/drawing/2014/main" id="{704CA29F-FCF6-AAE6-47E8-C0C45C97291A}"/>
                </a:ext>
              </a:extLst>
            </p:cNvPr>
            <p:cNvSpPr txBox="1"/>
            <p:nvPr/>
          </p:nvSpPr>
          <p:spPr>
            <a:xfrm>
              <a:off x="779563" y="939192"/>
              <a:ext cx="6500125" cy="432000"/>
            </a:xfrm>
            <a:prstGeom prst="rect">
              <a:avLst/>
            </a:prstGeom>
            <a:solidFill>
              <a:schemeClr val="accent1">
                <a:lumMod val="75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１．真実かどうか</a:t>
              </a:r>
              <a:endParaRPr kumimoji="0" lang="ja-JP" altLang="en-US" sz="2400" b="0"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mn-cs"/>
              </a:endParaRPr>
            </a:p>
          </p:txBody>
        </p:sp>
        <p:sp>
          <p:nvSpPr>
            <p:cNvPr id="5" name="テキスト ボックス 4">
              <a:extLst>
                <a:ext uri="{FF2B5EF4-FFF2-40B4-BE49-F238E27FC236}">
                  <a16:creationId xmlns:a16="http://schemas.microsoft.com/office/drawing/2014/main" id="{A25D4A99-E390-B5B9-13FE-B13FAB910FEF}"/>
                </a:ext>
              </a:extLst>
            </p:cNvPr>
            <p:cNvSpPr txBox="1"/>
            <p:nvPr/>
          </p:nvSpPr>
          <p:spPr>
            <a:xfrm>
              <a:off x="779562" y="2334464"/>
              <a:ext cx="6500125" cy="432000"/>
            </a:xfrm>
            <a:prstGeom prst="rect">
              <a:avLst/>
            </a:prstGeom>
            <a:solidFill>
              <a:schemeClr val="accent1">
                <a:lumMod val="75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２．みんなに公平か</a:t>
              </a:r>
              <a:endParaRPr kumimoji="0" lang="ja-JP" altLang="en-US" sz="2400" b="0"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mn-cs"/>
              </a:endParaRPr>
            </a:p>
          </p:txBody>
        </p:sp>
        <p:sp>
          <p:nvSpPr>
            <p:cNvPr id="10" name="テキスト ボックス 9">
              <a:extLst>
                <a:ext uri="{FF2B5EF4-FFF2-40B4-BE49-F238E27FC236}">
                  <a16:creationId xmlns:a16="http://schemas.microsoft.com/office/drawing/2014/main" id="{9659E3A8-C658-C92F-85A3-75DE7D18F80D}"/>
                </a:ext>
              </a:extLst>
            </p:cNvPr>
            <p:cNvSpPr txBox="1"/>
            <p:nvPr/>
          </p:nvSpPr>
          <p:spPr>
            <a:xfrm>
              <a:off x="779562" y="3729736"/>
              <a:ext cx="6500125" cy="461665"/>
            </a:xfrm>
            <a:prstGeom prst="rect">
              <a:avLst/>
            </a:prstGeom>
            <a:solidFill>
              <a:schemeClr val="accent1">
                <a:lumMod val="75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３．好意と友情を深めるか</a:t>
              </a:r>
              <a:endParaRPr kumimoji="0" lang="ja-JP" altLang="en-US" sz="2400" b="0"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mn-cs"/>
              </a:endParaRPr>
            </a:p>
          </p:txBody>
        </p:sp>
        <p:sp>
          <p:nvSpPr>
            <p:cNvPr id="12" name="テキスト ボックス 11">
              <a:extLst>
                <a:ext uri="{FF2B5EF4-FFF2-40B4-BE49-F238E27FC236}">
                  <a16:creationId xmlns:a16="http://schemas.microsoft.com/office/drawing/2014/main" id="{539A1C92-B457-255A-EC88-66D90EFE1B56}"/>
                </a:ext>
              </a:extLst>
            </p:cNvPr>
            <p:cNvSpPr txBox="1"/>
            <p:nvPr/>
          </p:nvSpPr>
          <p:spPr>
            <a:xfrm>
              <a:off x="779561" y="5149317"/>
              <a:ext cx="6500125" cy="461665"/>
            </a:xfrm>
            <a:prstGeom prst="rect">
              <a:avLst/>
            </a:prstGeom>
            <a:solidFill>
              <a:schemeClr val="accent1">
                <a:lumMod val="75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４．みんなのためになるかどうか</a:t>
              </a:r>
              <a:endParaRPr kumimoji="0" lang="ja-JP" altLang="en-US" sz="2400" b="0"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mn-cs"/>
              </a:endParaRPr>
            </a:p>
          </p:txBody>
        </p:sp>
        <p:sp>
          <p:nvSpPr>
            <p:cNvPr id="14" name="テキスト ボックス 13">
              <a:extLst>
                <a:ext uri="{FF2B5EF4-FFF2-40B4-BE49-F238E27FC236}">
                  <a16:creationId xmlns:a16="http://schemas.microsoft.com/office/drawing/2014/main" id="{55F720E1-FCD1-B000-3282-2871EAAC3E55}"/>
                </a:ext>
              </a:extLst>
            </p:cNvPr>
            <p:cNvSpPr txBox="1"/>
            <p:nvPr/>
          </p:nvSpPr>
          <p:spPr>
            <a:xfrm>
              <a:off x="1205982" y="1442468"/>
              <a:ext cx="6181530" cy="830997"/>
            </a:xfrm>
            <a:prstGeom prst="rect">
              <a:avLst/>
            </a:prstGeom>
            <a:noFill/>
          </p:spPr>
          <p:txBody>
            <a:bodyPr wrap="square">
              <a:spAutoFit/>
            </a:bodyPr>
            <a:lstStyle/>
            <a:p>
              <a:pPr marL="228600" marR="0" lvl="0" indent="0" algn="just" defTabSz="914400" rtl="0" eaLnBrk="1" fontAlgn="auto" latinLnBrk="0" hangingPunct="1">
                <a:lnSpc>
                  <a:spcPct val="100000"/>
                </a:lnSpc>
                <a:spcBef>
                  <a:spcPts val="0"/>
                </a:spcBef>
                <a:spcAft>
                  <a:spcPts val="0"/>
                </a:spcAft>
                <a:buClrTx/>
                <a:buSzTx/>
                <a:buFontTx/>
                <a:buNone/>
                <a:tabLst/>
                <a:defRPr/>
              </a:pPr>
              <a:r>
                <a:rPr kumimoji="0" lang="ja-JP" altLang="ja-JP" sz="16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日々の業務や人間関係において行うすべての行動は、真実であるかを問いかけることが重要です。偽りや誤解を招く行動は、信頼を失う原因となります。</a:t>
              </a:r>
            </a:p>
          </p:txBody>
        </p:sp>
        <p:sp>
          <p:nvSpPr>
            <p:cNvPr id="16" name="テキスト ボックス 15">
              <a:extLst>
                <a:ext uri="{FF2B5EF4-FFF2-40B4-BE49-F238E27FC236}">
                  <a16:creationId xmlns:a16="http://schemas.microsoft.com/office/drawing/2014/main" id="{3D5C5117-7327-B2AC-2EE7-1AC2CCC8EA9F}"/>
                </a:ext>
              </a:extLst>
            </p:cNvPr>
            <p:cNvSpPr txBox="1"/>
            <p:nvPr/>
          </p:nvSpPr>
          <p:spPr>
            <a:xfrm>
              <a:off x="1205982" y="2953034"/>
              <a:ext cx="6181530" cy="584775"/>
            </a:xfrm>
            <a:prstGeom prst="rect">
              <a:avLst/>
            </a:prstGeom>
            <a:noFill/>
          </p:spPr>
          <p:txBody>
            <a:bodyPr wrap="square">
              <a:spAutoFit/>
            </a:bodyPr>
            <a:lstStyle/>
            <a:p>
              <a:pPr marL="228600" marR="0" lvl="0" indent="0" algn="just" defTabSz="914400" rtl="0" eaLnBrk="1" fontAlgn="auto" latinLnBrk="0" hangingPunct="1">
                <a:lnSpc>
                  <a:spcPct val="100000"/>
                </a:lnSpc>
                <a:spcBef>
                  <a:spcPts val="0"/>
                </a:spcBef>
                <a:spcAft>
                  <a:spcPts val="0"/>
                </a:spcAft>
                <a:buClrTx/>
                <a:buSzTx/>
                <a:buFontTx/>
                <a:buNone/>
                <a:tabLst/>
                <a:defRPr/>
              </a:pPr>
              <a:r>
                <a:rPr kumimoji="0" lang="ja-JP" altLang="ja-JP" sz="16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公平さを保つことは、職業倫理の根幹です。どのような状況でも、公平に判断し、公平に扱うことが求められます。</a:t>
              </a:r>
            </a:p>
          </p:txBody>
        </p:sp>
        <p:sp>
          <p:nvSpPr>
            <p:cNvPr id="18" name="テキスト ボックス 17">
              <a:extLst>
                <a:ext uri="{FF2B5EF4-FFF2-40B4-BE49-F238E27FC236}">
                  <a16:creationId xmlns:a16="http://schemas.microsoft.com/office/drawing/2014/main" id="{0FB59C1C-7835-FCDC-FBB0-66443DCD7994}"/>
                </a:ext>
              </a:extLst>
            </p:cNvPr>
            <p:cNvSpPr txBox="1"/>
            <p:nvPr/>
          </p:nvSpPr>
          <p:spPr>
            <a:xfrm>
              <a:off x="1205982" y="4300166"/>
              <a:ext cx="6181530" cy="830997"/>
            </a:xfrm>
            <a:prstGeom prst="rect">
              <a:avLst/>
            </a:prstGeom>
            <a:noFill/>
          </p:spPr>
          <p:txBody>
            <a:bodyPr wrap="square">
              <a:spAutoFit/>
            </a:bodyPr>
            <a:lstStyle/>
            <a:p>
              <a:pPr marL="228600" marR="0" lvl="0" indent="0" algn="just" defTabSz="914400" rtl="0" eaLnBrk="1" fontAlgn="auto" latinLnBrk="0" hangingPunct="1">
                <a:lnSpc>
                  <a:spcPct val="100000"/>
                </a:lnSpc>
                <a:spcBef>
                  <a:spcPts val="0"/>
                </a:spcBef>
                <a:spcAft>
                  <a:spcPts val="0"/>
                </a:spcAft>
                <a:buClrTx/>
                <a:buSzTx/>
                <a:buFontTx/>
                <a:buNone/>
                <a:tabLst/>
                <a:defRPr/>
              </a:pPr>
              <a:r>
                <a:rPr lang="ja-JP" altLang="en-US" sz="16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自分</a:t>
              </a:r>
              <a:r>
                <a:rPr kumimoji="0" lang="ja-JP" altLang="ja-JP" sz="16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の行動が、他者との好意と友情を深めるものであるかを考えます。職場だけでなく、社会全体での信頼関係を築くことが大切です。</a:t>
              </a:r>
            </a:p>
          </p:txBody>
        </p:sp>
        <p:sp>
          <p:nvSpPr>
            <p:cNvPr id="20" name="テキスト ボックス 19">
              <a:extLst>
                <a:ext uri="{FF2B5EF4-FFF2-40B4-BE49-F238E27FC236}">
                  <a16:creationId xmlns:a16="http://schemas.microsoft.com/office/drawing/2014/main" id="{6245D368-E8DA-3F19-66D3-06C60C69DB3B}"/>
                </a:ext>
              </a:extLst>
            </p:cNvPr>
            <p:cNvSpPr txBox="1"/>
            <p:nvPr/>
          </p:nvSpPr>
          <p:spPr>
            <a:xfrm>
              <a:off x="1205982" y="5729162"/>
              <a:ext cx="6181530" cy="584775"/>
            </a:xfrm>
            <a:prstGeom prst="rect">
              <a:avLst/>
            </a:prstGeom>
            <a:noFill/>
          </p:spPr>
          <p:txBody>
            <a:bodyPr wrap="square">
              <a:spAutoFit/>
            </a:bodyPr>
            <a:lstStyle/>
            <a:p>
              <a:pPr marL="228600" marR="0" lvl="0" indent="0" algn="just" defTabSz="914400" rtl="0" eaLnBrk="1" fontAlgn="auto" latinLnBrk="0" hangingPunct="1">
                <a:lnSpc>
                  <a:spcPct val="100000"/>
                </a:lnSpc>
                <a:spcBef>
                  <a:spcPts val="0"/>
                </a:spcBef>
                <a:spcAft>
                  <a:spcPts val="0"/>
                </a:spcAft>
                <a:buClrTx/>
                <a:buSzTx/>
                <a:buFontTx/>
                <a:buNone/>
                <a:tabLst/>
                <a:defRPr/>
              </a:pPr>
              <a:r>
                <a:rPr lang="ja-JP" altLang="en-US" sz="1600"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自分</a:t>
              </a:r>
              <a:r>
                <a:rPr kumimoji="0" lang="ja-JP" altLang="ja-JP" sz="16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の行動が、個人だけでなく、社会全体のためになるかを問います。これにより、職業を通じた社会貢献が実現します。</a:t>
              </a:r>
            </a:p>
          </p:txBody>
        </p:sp>
      </p:grpSp>
      <p:pic>
        <p:nvPicPr>
          <p:cNvPr id="13" name="図 12">
            <a:extLst>
              <a:ext uri="{FF2B5EF4-FFF2-40B4-BE49-F238E27FC236}">
                <a16:creationId xmlns:a16="http://schemas.microsoft.com/office/drawing/2014/main" id="{A5916891-60C4-4F08-C5C1-39863421F87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7" name="グループ化 6">
            <a:extLst>
              <a:ext uri="{FF2B5EF4-FFF2-40B4-BE49-F238E27FC236}">
                <a16:creationId xmlns:a16="http://schemas.microsoft.com/office/drawing/2014/main" id="{47976191-E3A9-F180-8FD1-2712BDDF6247}"/>
              </a:ext>
            </a:extLst>
          </p:cNvPr>
          <p:cNvGrpSpPr/>
          <p:nvPr/>
        </p:nvGrpSpPr>
        <p:grpSpPr>
          <a:xfrm>
            <a:off x="8094161" y="3299759"/>
            <a:ext cx="4207037" cy="909072"/>
            <a:chOff x="7661502" y="2935713"/>
            <a:chExt cx="4207037" cy="909072"/>
          </a:xfrm>
        </p:grpSpPr>
        <p:sp>
          <p:nvSpPr>
            <p:cNvPr id="9" name="正方形/長方形 8">
              <a:extLst>
                <a:ext uri="{FF2B5EF4-FFF2-40B4-BE49-F238E27FC236}">
                  <a16:creationId xmlns:a16="http://schemas.microsoft.com/office/drawing/2014/main" id="{ADBC995F-5A02-E047-8D5B-5BAACD210DD5}"/>
                </a:ext>
              </a:extLst>
            </p:cNvPr>
            <p:cNvSpPr/>
            <p:nvPr/>
          </p:nvSpPr>
          <p:spPr>
            <a:xfrm>
              <a:off x="7661502" y="2935713"/>
              <a:ext cx="301840" cy="284085"/>
            </a:xfrm>
            <a:prstGeom prst="rect">
              <a:avLst/>
            </a:prstGeom>
            <a:solidFill>
              <a:schemeClr val="accent2">
                <a:lumMod val="60000"/>
                <a:lumOff val="4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1" name="テキスト ボックス 20">
              <a:extLst>
                <a:ext uri="{FF2B5EF4-FFF2-40B4-BE49-F238E27FC236}">
                  <a16:creationId xmlns:a16="http://schemas.microsoft.com/office/drawing/2014/main" id="{A50787D4-64DF-F4D7-2AB1-261FF85CD865}"/>
                </a:ext>
              </a:extLst>
            </p:cNvPr>
            <p:cNvSpPr txBox="1"/>
            <p:nvPr/>
          </p:nvSpPr>
          <p:spPr>
            <a:xfrm>
              <a:off x="7696976" y="3013788"/>
              <a:ext cx="4171563"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n-cs"/>
                </a:rPr>
                <a:t>職業倫理として考える</a:t>
              </a:r>
              <a:endParaRPr kumimoji="1" lang="en-US" altLang="ja-JP" sz="2400" b="1"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dirty="0">
                  <a:solidFill>
                    <a:srgbClr val="4472C4"/>
                  </a:solidFill>
                  <a:latin typeface="メイリオ" panose="020B0604030504040204" pitchFamily="50" charset="-128"/>
                  <a:ea typeface="メイリオ" panose="020B0604030504040204" pitchFamily="50" charset="-128"/>
                </a:rPr>
                <a:t>　「四つのテスト」</a:t>
              </a:r>
              <a:endParaRPr kumimoji="1" lang="ja-JP" altLang="en-US" sz="2400" b="1"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n-cs"/>
              </a:endParaRPr>
            </a:p>
          </p:txBody>
        </p:sp>
      </p:grpSp>
      <p:grpSp>
        <p:nvGrpSpPr>
          <p:cNvPr id="22" name="グループ化 21">
            <a:extLst>
              <a:ext uri="{FF2B5EF4-FFF2-40B4-BE49-F238E27FC236}">
                <a16:creationId xmlns:a16="http://schemas.microsoft.com/office/drawing/2014/main" id="{066EEEC0-AA98-FC09-EF4C-211030B9C70E}"/>
              </a:ext>
            </a:extLst>
          </p:cNvPr>
          <p:cNvGrpSpPr/>
          <p:nvPr/>
        </p:nvGrpSpPr>
        <p:grpSpPr>
          <a:xfrm>
            <a:off x="8999220" y="123097"/>
            <a:ext cx="3192780" cy="646331"/>
            <a:chOff x="9152878" y="123097"/>
            <a:chExt cx="3039122" cy="646331"/>
          </a:xfrm>
        </p:grpSpPr>
        <p:sp>
          <p:nvSpPr>
            <p:cNvPr id="23" name="テキスト ボックス 22">
              <a:extLst>
                <a:ext uri="{FF2B5EF4-FFF2-40B4-BE49-F238E27FC236}">
                  <a16:creationId xmlns:a16="http://schemas.microsoft.com/office/drawing/2014/main" id="{18334C52-4675-4BE5-5759-6A6C266C4F77}"/>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24" name="直線コネクタ 23">
              <a:extLst>
                <a:ext uri="{FF2B5EF4-FFF2-40B4-BE49-F238E27FC236}">
                  <a16:creationId xmlns:a16="http://schemas.microsoft.com/office/drawing/2014/main" id="{6335323C-9384-0503-16E6-3D95584D2292}"/>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51667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alpha val="0"/>
              </a:schemeClr>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F0C29BDF-CEB8-613A-BCA7-D6ACC7107C97}"/>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4" name="グループ化 3">
            <a:extLst>
              <a:ext uri="{FF2B5EF4-FFF2-40B4-BE49-F238E27FC236}">
                <a16:creationId xmlns:a16="http://schemas.microsoft.com/office/drawing/2014/main" id="{FA5DF65A-AA6F-CB02-47B9-C8CAFF006E5A}"/>
              </a:ext>
            </a:extLst>
          </p:cNvPr>
          <p:cNvGrpSpPr/>
          <p:nvPr/>
        </p:nvGrpSpPr>
        <p:grpSpPr>
          <a:xfrm>
            <a:off x="8999220" y="123097"/>
            <a:ext cx="3192780" cy="646331"/>
            <a:chOff x="9152878" y="123097"/>
            <a:chExt cx="3039122" cy="646331"/>
          </a:xfrm>
        </p:grpSpPr>
        <p:sp>
          <p:nvSpPr>
            <p:cNvPr id="9" name="テキスト ボックス 8">
              <a:extLst>
                <a:ext uri="{FF2B5EF4-FFF2-40B4-BE49-F238E27FC236}">
                  <a16:creationId xmlns:a16="http://schemas.microsoft.com/office/drawing/2014/main" id="{677CE229-F222-E337-4A11-8C1A0C95B003}"/>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10" name="直線コネクタ 9">
              <a:extLst>
                <a:ext uri="{FF2B5EF4-FFF2-40B4-BE49-F238E27FC236}">
                  <a16:creationId xmlns:a16="http://schemas.microsoft.com/office/drawing/2014/main" id="{FDB1F4CF-C188-0E30-F8A5-6180743BD446}"/>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2" name="テキスト ボックス 11">
            <a:extLst>
              <a:ext uri="{FF2B5EF4-FFF2-40B4-BE49-F238E27FC236}">
                <a16:creationId xmlns:a16="http://schemas.microsoft.com/office/drawing/2014/main" id="{A48FB6C0-56F1-54BE-DD62-3FE4C65BCC11}"/>
              </a:ext>
            </a:extLst>
          </p:cNvPr>
          <p:cNvSpPr txBox="1"/>
          <p:nvPr/>
        </p:nvSpPr>
        <p:spPr>
          <a:xfrm>
            <a:off x="4379888" y="5517516"/>
            <a:ext cx="3860929" cy="523220"/>
          </a:xfrm>
          <a:prstGeom prst="rect">
            <a:avLst/>
          </a:prstGeom>
          <a:noFill/>
        </p:spPr>
        <p:txBody>
          <a:bodyPr wrap="square">
            <a:spAutoFit/>
          </a:bodyPr>
          <a:lstStyle/>
          <a:p>
            <a:r>
              <a:rPr lang="ja-JP" altLang="en-US" sz="2800" dirty="0">
                <a:latin typeface="メイリオ" panose="020B0604030504040204" pitchFamily="50" charset="-128"/>
                <a:ea typeface="メイリオ" panose="020B0604030504040204" pitchFamily="50" charset="-128"/>
              </a:rPr>
              <a:t>報いられるの意味は？</a:t>
            </a:r>
            <a:endParaRPr lang="en-US" altLang="ja-JP" sz="2800" dirty="0">
              <a:latin typeface="メイリオ" panose="020B0604030504040204" pitchFamily="50" charset="-128"/>
              <a:ea typeface="メイリオ" panose="020B0604030504040204" pitchFamily="50" charset="-128"/>
            </a:endParaRPr>
          </a:p>
        </p:txBody>
      </p:sp>
      <p:sp>
        <p:nvSpPr>
          <p:cNvPr id="13" name="二等辺三角形 12">
            <a:extLst>
              <a:ext uri="{FF2B5EF4-FFF2-40B4-BE49-F238E27FC236}">
                <a16:creationId xmlns:a16="http://schemas.microsoft.com/office/drawing/2014/main" id="{0CAE7C74-690B-BF44-474D-99743ADA4A03}"/>
              </a:ext>
            </a:extLst>
          </p:cNvPr>
          <p:cNvSpPr/>
          <p:nvPr/>
        </p:nvSpPr>
        <p:spPr>
          <a:xfrm rot="10800000">
            <a:off x="5881647" y="4804390"/>
            <a:ext cx="428706" cy="303694"/>
          </a:xfrm>
          <a:prstGeom prst="triangle">
            <a:avLst/>
          </a:prstGeom>
          <a:ln>
            <a:solidFill>
              <a:schemeClr val="bg1"/>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5" name="テキスト ボックス 14">
            <a:extLst>
              <a:ext uri="{FF2B5EF4-FFF2-40B4-BE49-F238E27FC236}">
                <a16:creationId xmlns:a16="http://schemas.microsoft.com/office/drawing/2014/main" id="{F3B7E4DE-DE0D-51E1-DAE5-98DA796B41F6}"/>
              </a:ext>
            </a:extLst>
          </p:cNvPr>
          <p:cNvSpPr txBox="1"/>
          <p:nvPr/>
        </p:nvSpPr>
        <p:spPr>
          <a:xfrm>
            <a:off x="959424" y="659196"/>
            <a:ext cx="55081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nvGrpSpPr>
          <p:cNvPr id="5" name="グループ化 4">
            <a:extLst>
              <a:ext uri="{FF2B5EF4-FFF2-40B4-BE49-F238E27FC236}">
                <a16:creationId xmlns:a16="http://schemas.microsoft.com/office/drawing/2014/main" id="{961542D6-D8E6-8E0F-7D49-F1B67D7012DB}"/>
              </a:ext>
            </a:extLst>
          </p:cNvPr>
          <p:cNvGrpSpPr/>
          <p:nvPr/>
        </p:nvGrpSpPr>
        <p:grpSpPr>
          <a:xfrm>
            <a:off x="417250" y="756407"/>
            <a:ext cx="4545367" cy="961868"/>
            <a:chOff x="-220635" y="885738"/>
            <a:chExt cx="5648324" cy="1525087"/>
          </a:xfrm>
        </p:grpSpPr>
        <p:sp>
          <p:nvSpPr>
            <p:cNvPr id="8" name="正方形/長方形 7">
              <a:extLst>
                <a:ext uri="{FF2B5EF4-FFF2-40B4-BE49-F238E27FC236}">
                  <a16:creationId xmlns:a16="http://schemas.microsoft.com/office/drawing/2014/main" id="{67887891-A9CE-DE3F-B219-889BDDD75715}"/>
                </a:ext>
              </a:extLst>
            </p:cNvPr>
            <p:cNvSpPr/>
            <p:nvPr/>
          </p:nvSpPr>
          <p:spPr>
            <a:xfrm>
              <a:off x="-220635" y="885738"/>
              <a:ext cx="5648324" cy="1525087"/>
            </a:xfrm>
            <a:prstGeom prst="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テキスト ボックス 10">
              <a:extLst>
                <a:ext uri="{FF2B5EF4-FFF2-40B4-BE49-F238E27FC236}">
                  <a16:creationId xmlns:a16="http://schemas.microsoft.com/office/drawing/2014/main" id="{3D1BC61B-B583-68CC-CCC1-E79F8B2A1086}"/>
                </a:ext>
              </a:extLst>
            </p:cNvPr>
            <p:cNvSpPr txBox="1"/>
            <p:nvPr/>
          </p:nvSpPr>
          <p:spPr>
            <a:xfrm>
              <a:off x="371832" y="1233486"/>
              <a:ext cx="4904663" cy="82959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rPr>
                <a:t>ロータリーの公式標語</a:t>
              </a:r>
            </a:p>
          </p:txBody>
        </p:sp>
      </p:grpSp>
      <p:sp>
        <p:nvSpPr>
          <p:cNvPr id="16" name="正方形/長方形 15">
            <a:extLst>
              <a:ext uri="{FF2B5EF4-FFF2-40B4-BE49-F238E27FC236}">
                <a16:creationId xmlns:a16="http://schemas.microsoft.com/office/drawing/2014/main" id="{6EE50778-53AE-F548-5100-5A05431F0232}"/>
              </a:ext>
            </a:extLst>
          </p:cNvPr>
          <p:cNvSpPr/>
          <p:nvPr/>
        </p:nvSpPr>
        <p:spPr>
          <a:xfrm>
            <a:off x="1353756" y="2003638"/>
            <a:ext cx="10329258" cy="961868"/>
          </a:xfrm>
          <a:prstGeom prst="rect">
            <a:avLst/>
          </a:prstGeom>
          <a:solidFill>
            <a:schemeClr val="accent1">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8" name="テキスト ボックス 17">
            <a:extLst>
              <a:ext uri="{FF2B5EF4-FFF2-40B4-BE49-F238E27FC236}">
                <a16:creationId xmlns:a16="http://schemas.microsoft.com/office/drawing/2014/main" id="{EF422FFB-73B0-4A4D-9B5A-E290AAA698FB}"/>
              </a:ext>
            </a:extLst>
          </p:cNvPr>
          <p:cNvSpPr txBox="1"/>
          <p:nvPr/>
        </p:nvSpPr>
        <p:spPr>
          <a:xfrm>
            <a:off x="3054246" y="2259608"/>
            <a:ext cx="3464139" cy="5847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3200" b="1" kern="100" dirty="0">
                <a:solidFill>
                  <a:srgbClr val="4472C4">
                    <a:lumMod val="50000"/>
                  </a:srgbClr>
                </a:solidFill>
                <a:latin typeface="メイリオ" panose="020B0604030504040204" pitchFamily="50" charset="-128"/>
                <a:ea typeface="メイリオ" panose="020B0604030504040204" pitchFamily="50" charset="-128"/>
                <a:cs typeface="Times New Roman" panose="02020603050405020304" pitchFamily="18" charset="0"/>
              </a:rPr>
              <a:t>「超我の奉仕」</a:t>
            </a:r>
            <a:endParaRPr lang="en-US" altLang="ja-JP" sz="3200" b="1" kern="100" dirty="0">
              <a:solidFill>
                <a:srgbClr val="4472C4">
                  <a:lumMod val="50000"/>
                </a:srgbClr>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9" name="正方形/長方形 18">
            <a:extLst>
              <a:ext uri="{FF2B5EF4-FFF2-40B4-BE49-F238E27FC236}">
                <a16:creationId xmlns:a16="http://schemas.microsoft.com/office/drawing/2014/main" id="{9F1A5155-BC01-0B99-BE34-D489D8732CCA}"/>
              </a:ext>
            </a:extLst>
          </p:cNvPr>
          <p:cNvSpPr/>
          <p:nvPr/>
        </p:nvSpPr>
        <p:spPr>
          <a:xfrm>
            <a:off x="1353756" y="3131500"/>
            <a:ext cx="10329258" cy="1190170"/>
          </a:xfrm>
          <a:prstGeom prst="rect">
            <a:avLst/>
          </a:prstGeom>
          <a:solidFill>
            <a:schemeClr val="accent1">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 name="テキスト ボックス 2">
            <a:extLst>
              <a:ext uri="{FF2B5EF4-FFF2-40B4-BE49-F238E27FC236}">
                <a16:creationId xmlns:a16="http://schemas.microsoft.com/office/drawing/2014/main" id="{ACE9BA34-8F01-A7D5-2DFE-2BF596406ED5}"/>
              </a:ext>
            </a:extLst>
          </p:cNvPr>
          <p:cNvSpPr txBox="1"/>
          <p:nvPr/>
        </p:nvSpPr>
        <p:spPr>
          <a:xfrm>
            <a:off x="2104019" y="3338777"/>
            <a:ext cx="8828732" cy="5847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3200" b="1" kern="100" dirty="0">
                <a:solidFill>
                  <a:srgbClr val="4472C4">
                    <a:lumMod val="50000"/>
                  </a:srgbClr>
                </a:solidFill>
                <a:latin typeface="メイリオ" panose="020B0604030504040204" pitchFamily="50" charset="-128"/>
                <a:ea typeface="メイリオ" panose="020B0604030504040204" pitchFamily="50" charset="-128"/>
                <a:cs typeface="Times New Roman" panose="02020603050405020304" pitchFamily="18" charset="0"/>
              </a:rPr>
              <a:t>「最もよく奉仕する者、最も多く報いられる」</a:t>
            </a:r>
            <a:endParaRPr kumimoji="0" lang="en-US" altLang="ja-JP" sz="3200" b="1" i="0" u="none" strike="noStrike" kern="100" cap="none" spc="0" normalizeH="0" baseline="0" noProof="0" dirty="0">
              <a:ln>
                <a:noFill/>
              </a:ln>
              <a:solidFill>
                <a:srgbClr val="4472C4">
                  <a:lumMod val="50000"/>
                </a:srgbClr>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4496C164-1AED-44C0-94AF-C43A655191A5}"/>
              </a:ext>
            </a:extLst>
          </p:cNvPr>
          <p:cNvSpPr txBox="1"/>
          <p:nvPr/>
        </p:nvSpPr>
        <p:spPr>
          <a:xfrm>
            <a:off x="6141918" y="2179926"/>
            <a:ext cx="5714603" cy="923330"/>
          </a:xfrm>
          <a:prstGeom prst="rect">
            <a:avLst/>
          </a:prstGeom>
          <a:noFill/>
        </p:spPr>
        <p:txBody>
          <a:bodyPr wrap="square">
            <a:spAutoFit/>
          </a:bodyPr>
          <a:lstStyle/>
          <a:p>
            <a:r>
              <a:rPr lang="ja-JP" altLang="en-US" dirty="0">
                <a:latin typeface="メイリオ" panose="020B0604030504040204" pitchFamily="50" charset="-128"/>
                <a:ea typeface="メイリオ" panose="020B0604030504040204" pitchFamily="50" charset="-128"/>
              </a:rPr>
              <a:t>利己的でないボランティア奉仕の哲学を</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最もよく言い表している言葉（ロータリー</a:t>
            </a:r>
            <a:r>
              <a:rPr lang="en-US" altLang="ja-JP" dirty="0">
                <a:latin typeface="メイリオ" panose="020B0604030504040204" pitchFamily="50" charset="-128"/>
                <a:ea typeface="メイリオ" panose="020B0604030504040204" pitchFamily="50" charset="-128"/>
              </a:rPr>
              <a:t>HP</a:t>
            </a:r>
            <a:r>
              <a:rPr lang="ja-JP" altLang="en-US" dirty="0">
                <a:latin typeface="メイリオ" panose="020B0604030504040204" pitchFamily="50" charset="-128"/>
                <a:ea typeface="メイリオ" panose="020B0604030504040204" pitchFamily="50" charset="-128"/>
              </a:rPr>
              <a:t>引用</a:t>
            </a:r>
            <a:r>
              <a:rPr lang="en-US" altLang="ja-JP" dirty="0">
                <a:latin typeface="メイリオ" panose="020B0604030504040204" pitchFamily="50" charset="-128"/>
                <a:ea typeface="メイリオ" panose="020B0604030504040204" pitchFamily="50" charset="-128"/>
              </a:rPr>
              <a:t>)</a:t>
            </a:r>
          </a:p>
          <a:p>
            <a:endParaRPr lang="ja-JP" altLang="en-US" dirty="0"/>
          </a:p>
        </p:txBody>
      </p:sp>
      <p:sp>
        <p:nvSpPr>
          <p:cNvPr id="6" name="テキスト ボックス 5">
            <a:extLst>
              <a:ext uri="{FF2B5EF4-FFF2-40B4-BE49-F238E27FC236}">
                <a16:creationId xmlns:a16="http://schemas.microsoft.com/office/drawing/2014/main" id="{CCF6B57B-6ADD-7E1D-AF4E-BEDA12C104E5}"/>
              </a:ext>
            </a:extLst>
          </p:cNvPr>
          <p:cNvSpPr txBox="1"/>
          <p:nvPr/>
        </p:nvSpPr>
        <p:spPr>
          <a:xfrm>
            <a:off x="7518437" y="3925133"/>
            <a:ext cx="4221842" cy="338554"/>
          </a:xfrm>
          <a:prstGeom prst="rect">
            <a:avLst/>
          </a:prstGeom>
          <a:noFill/>
        </p:spPr>
        <p:txBody>
          <a:bodyPr wrap="square">
            <a:spAutoFit/>
          </a:bodyPr>
          <a:lstStyle/>
          <a:p>
            <a:r>
              <a:rPr lang="ja-JP" altLang="ja-JP" sz="1600" dirty="0">
                <a:effectLst/>
                <a:latin typeface="メイリオ" panose="020B0604030504040204" pitchFamily="50" charset="-128"/>
                <a:ea typeface="メイリオ" panose="020B0604030504040204" pitchFamily="50" charset="-128"/>
                <a:cs typeface="Times New Roman" panose="02020603050405020304" pitchFamily="18" charset="0"/>
              </a:rPr>
              <a:t>アーサー・フレデリック・シェルドン</a:t>
            </a:r>
            <a:r>
              <a:rPr lang="ja-JP" altLang="en-US" sz="1600" dirty="0">
                <a:effectLst/>
                <a:latin typeface="メイリオ" panose="020B0604030504040204" pitchFamily="50" charset="-128"/>
                <a:ea typeface="メイリオ" panose="020B0604030504040204" pitchFamily="50" charset="-128"/>
                <a:cs typeface="Times New Roman" panose="02020603050405020304" pitchFamily="18" charset="0"/>
              </a:rPr>
              <a:t>提唱</a:t>
            </a:r>
            <a:endParaRPr lang="en-US" altLang="ja-JP" sz="16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389515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alpha val="0"/>
              </a:schemeClr>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61BE01EC-3948-76C2-1EA8-6DD25151CCFC}"/>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38" name="グループ化 37">
            <a:extLst>
              <a:ext uri="{FF2B5EF4-FFF2-40B4-BE49-F238E27FC236}">
                <a16:creationId xmlns:a16="http://schemas.microsoft.com/office/drawing/2014/main" id="{5D90C09A-A5E6-B63D-7860-B31C9D05437F}"/>
              </a:ext>
            </a:extLst>
          </p:cNvPr>
          <p:cNvGrpSpPr/>
          <p:nvPr/>
        </p:nvGrpSpPr>
        <p:grpSpPr>
          <a:xfrm>
            <a:off x="8999220" y="123097"/>
            <a:ext cx="3192780" cy="646331"/>
            <a:chOff x="9152878" y="123097"/>
            <a:chExt cx="3039122" cy="646331"/>
          </a:xfrm>
        </p:grpSpPr>
        <p:sp>
          <p:nvSpPr>
            <p:cNvPr id="39" name="テキスト ボックス 38">
              <a:extLst>
                <a:ext uri="{FF2B5EF4-FFF2-40B4-BE49-F238E27FC236}">
                  <a16:creationId xmlns:a16="http://schemas.microsoft.com/office/drawing/2014/main" id="{5495DD5D-4567-D8B9-62EE-5ACBAF2E470E}"/>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40" name="直線コネクタ 39">
              <a:extLst>
                <a:ext uri="{FF2B5EF4-FFF2-40B4-BE49-F238E27FC236}">
                  <a16:creationId xmlns:a16="http://schemas.microsoft.com/office/drawing/2014/main" id="{5FA4F525-ACF1-243D-6059-32C19A0F7316}"/>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49" name="楕円 48">
            <a:extLst>
              <a:ext uri="{FF2B5EF4-FFF2-40B4-BE49-F238E27FC236}">
                <a16:creationId xmlns:a16="http://schemas.microsoft.com/office/drawing/2014/main" id="{FF82D06A-EAC3-BBB6-8D11-E91850D5F423}"/>
              </a:ext>
            </a:extLst>
          </p:cNvPr>
          <p:cNvSpPr/>
          <p:nvPr/>
        </p:nvSpPr>
        <p:spPr>
          <a:xfrm>
            <a:off x="1976412" y="2948992"/>
            <a:ext cx="2066271" cy="2066271"/>
          </a:xfrm>
          <a:prstGeom prst="ellipse">
            <a:avLst/>
          </a:prstGeom>
          <a:noFill/>
          <a:ln w="317500" cap="rnd" cmpd="sng">
            <a:gradFill>
              <a:gsLst>
                <a:gs pos="37000">
                  <a:srgbClr val="D6E6F5"/>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テキスト ボックス 10">
            <a:extLst>
              <a:ext uri="{FF2B5EF4-FFF2-40B4-BE49-F238E27FC236}">
                <a16:creationId xmlns:a16="http://schemas.microsoft.com/office/drawing/2014/main" id="{65A7D681-C2A9-39B0-EA0B-A738C069ACAA}"/>
              </a:ext>
            </a:extLst>
          </p:cNvPr>
          <p:cNvSpPr txBox="1"/>
          <p:nvPr/>
        </p:nvSpPr>
        <p:spPr>
          <a:xfrm>
            <a:off x="6369749" y="3548031"/>
            <a:ext cx="2441358" cy="10772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32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信用</a:t>
            </a:r>
            <a:endParaRPr kumimoji="0" lang="en-US" altLang="ja-JP" sz="32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32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信頼</a:t>
            </a:r>
          </a:p>
        </p:txBody>
      </p:sp>
      <p:sp>
        <p:nvSpPr>
          <p:cNvPr id="26" name="テキスト ボックス 25">
            <a:extLst>
              <a:ext uri="{FF2B5EF4-FFF2-40B4-BE49-F238E27FC236}">
                <a16:creationId xmlns:a16="http://schemas.microsoft.com/office/drawing/2014/main" id="{A175E410-7AC2-6D10-DD79-145256A2467B}"/>
              </a:ext>
            </a:extLst>
          </p:cNvPr>
          <p:cNvSpPr txBox="1"/>
          <p:nvPr/>
        </p:nvSpPr>
        <p:spPr>
          <a:xfrm>
            <a:off x="8267081" y="3470813"/>
            <a:ext cx="1309504" cy="10772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32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自身</a:t>
            </a:r>
            <a:endParaRPr kumimoji="0" lang="en-US" altLang="ja-JP" sz="32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32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成長</a:t>
            </a:r>
          </a:p>
        </p:txBody>
      </p:sp>
      <p:sp>
        <p:nvSpPr>
          <p:cNvPr id="22" name="テキスト ボックス 21">
            <a:extLst>
              <a:ext uri="{FF2B5EF4-FFF2-40B4-BE49-F238E27FC236}">
                <a16:creationId xmlns:a16="http://schemas.microsoft.com/office/drawing/2014/main" id="{ED155E07-F28C-F3C7-BB1E-0BC84C71CCF3}"/>
              </a:ext>
            </a:extLst>
          </p:cNvPr>
          <p:cNvSpPr txBox="1"/>
          <p:nvPr/>
        </p:nvSpPr>
        <p:spPr>
          <a:xfrm>
            <a:off x="2082188" y="3240254"/>
            <a:ext cx="2066271"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28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　 奉仕</a:t>
            </a:r>
            <a:endParaRPr kumimoji="0" lang="en-US" altLang="ja-JP" sz="28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b="1" dirty="0">
                <a:solidFill>
                  <a:prstClr val="black">
                    <a:lumMod val="75000"/>
                    <a:lumOff val="25000"/>
                  </a:prstClr>
                </a:solidFill>
                <a:latin typeface="メイリオ" panose="020B0604030504040204" pitchFamily="50" charset="-128"/>
                <a:ea typeface="メイリオ" panose="020B0604030504040204" pitchFamily="50" charset="-128"/>
              </a:rPr>
              <a:t> </a:t>
            </a:r>
            <a:r>
              <a:rPr kumimoji="0" lang="ja-JP" altLang="en-US" sz="28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社会貢献</a:t>
            </a:r>
            <a:endParaRPr kumimoji="0" lang="en-US" altLang="ja-JP" sz="28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28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社会的責任</a:t>
            </a:r>
          </a:p>
        </p:txBody>
      </p:sp>
      <p:sp>
        <p:nvSpPr>
          <p:cNvPr id="2" name="楕円 1">
            <a:extLst>
              <a:ext uri="{FF2B5EF4-FFF2-40B4-BE49-F238E27FC236}">
                <a16:creationId xmlns:a16="http://schemas.microsoft.com/office/drawing/2014/main" id="{4E26E0B8-0A90-ED9D-2581-884384A5C469}"/>
              </a:ext>
            </a:extLst>
          </p:cNvPr>
          <p:cNvSpPr/>
          <p:nvPr/>
        </p:nvSpPr>
        <p:spPr>
          <a:xfrm>
            <a:off x="5828991" y="2969905"/>
            <a:ext cx="2066271" cy="2066271"/>
          </a:xfrm>
          <a:prstGeom prst="ellipse">
            <a:avLst/>
          </a:prstGeom>
          <a:noFill/>
          <a:ln w="317500" cap="rnd" cmpd="sng">
            <a:gradFill>
              <a:gsLst>
                <a:gs pos="37000">
                  <a:srgbClr val="D6E6F5"/>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 name="楕円 5">
            <a:extLst>
              <a:ext uri="{FF2B5EF4-FFF2-40B4-BE49-F238E27FC236}">
                <a16:creationId xmlns:a16="http://schemas.microsoft.com/office/drawing/2014/main" id="{7DE12F5B-AEB4-27DD-CA73-AC2D984387F2}"/>
              </a:ext>
            </a:extLst>
          </p:cNvPr>
          <p:cNvSpPr/>
          <p:nvPr/>
        </p:nvSpPr>
        <p:spPr>
          <a:xfrm>
            <a:off x="7777971" y="2921274"/>
            <a:ext cx="2066271" cy="2066271"/>
          </a:xfrm>
          <a:prstGeom prst="ellipse">
            <a:avLst/>
          </a:prstGeom>
          <a:noFill/>
          <a:ln w="317500" cap="rnd" cmpd="sng">
            <a:gradFill>
              <a:gsLst>
                <a:gs pos="37000">
                  <a:srgbClr val="D6E6F5"/>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 name="二等辺三角形 6">
            <a:extLst>
              <a:ext uri="{FF2B5EF4-FFF2-40B4-BE49-F238E27FC236}">
                <a16:creationId xmlns:a16="http://schemas.microsoft.com/office/drawing/2014/main" id="{F7ABD3BA-C877-C102-CC36-FC4471C58851}"/>
              </a:ext>
            </a:extLst>
          </p:cNvPr>
          <p:cNvSpPr/>
          <p:nvPr/>
        </p:nvSpPr>
        <p:spPr>
          <a:xfrm rot="5400000">
            <a:off x="4604902" y="3857575"/>
            <a:ext cx="428706" cy="303694"/>
          </a:xfrm>
          <a:prstGeom prst="triangle">
            <a:avLst/>
          </a:prstGeom>
          <a:ln>
            <a:solidFill>
              <a:schemeClr val="bg1"/>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 name="四角形: 角を丸くする 3">
            <a:extLst>
              <a:ext uri="{FF2B5EF4-FFF2-40B4-BE49-F238E27FC236}">
                <a16:creationId xmlns:a16="http://schemas.microsoft.com/office/drawing/2014/main" id="{50368C19-82E0-5D29-1D09-59C156D6D529}"/>
              </a:ext>
            </a:extLst>
          </p:cNvPr>
          <p:cNvSpPr/>
          <p:nvPr/>
        </p:nvSpPr>
        <p:spPr>
          <a:xfrm>
            <a:off x="5362114" y="2598487"/>
            <a:ext cx="5104660" cy="2915654"/>
          </a:xfrm>
          <a:prstGeom prst="roundRect">
            <a:avLst>
              <a:gd name="adj" fmla="val 12834"/>
            </a:avLst>
          </a:prstGeom>
          <a:noFill/>
          <a:ln w="38100">
            <a:solidFill>
              <a:schemeClr val="bg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 name="テキスト ボックス 2">
            <a:extLst>
              <a:ext uri="{FF2B5EF4-FFF2-40B4-BE49-F238E27FC236}">
                <a16:creationId xmlns:a16="http://schemas.microsoft.com/office/drawing/2014/main" id="{E979F2AB-F34D-AFFB-9C75-EDA4A1F1D4E6}"/>
              </a:ext>
            </a:extLst>
          </p:cNvPr>
          <p:cNvSpPr txBox="1"/>
          <p:nvPr/>
        </p:nvSpPr>
        <p:spPr>
          <a:xfrm>
            <a:off x="7000709" y="5266702"/>
            <a:ext cx="2066271" cy="523220"/>
          </a:xfrm>
          <a:prstGeom prst="rect">
            <a:avLst/>
          </a:prstGeom>
          <a:solidFill>
            <a:schemeClr val="bg1"/>
          </a:solid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ja-JP" altLang="en-US" sz="2800" b="1" i="0" u="none" strike="noStrike" kern="100" cap="none" spc="0" normalizeH="0" baseline="0" noProof="0" dirty="0">
                <a:ln>
                  <a:noFill/>
                </a:ln>
                <a:solidFill>
                  <a:srgbClr val="4472C4">
                    <a:lumMod val="50000"/>
                  </a:srgbClr>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無形の財産</a:t>
            </a:r>
            <a:endParaRPr kumimoji="0" lang="en-US" altLang="ja-JP" sz="2800" b="1" i="0" u="none" strike="noStrike" kern="100" cap="none" spc="0" normalizeH="0" baseline="0" noProof="0" dirty="0">
              <a:ln>
                <a:noFill/>
              </a:ln>
              <a:solidFill>
                <a:srgbClr val="4472C4">
                  <a:lumMod val="50000"/>
                </a:srgbClr>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C3735B79-440C-3B2D-27DA-615489031598}"/>
              </a:ext>
            </a:extLst>
          </p:cNvPr>
          <p:cNvSpPr/>
          <p:nvPr/>
        </p:nvSpPr>
        <p:spPr>
          <a:xfrm>
            <a:off x="1112585" y="752753"/>
            <a:ext cx="10329258" cy="119017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2" name="テキスト ボックス 11">
            <a:extLst>
              <a:ext uri="{FF2B5EF4-FFF2-40B4-BE49-F238E27FC236}">
                <a16:creationId xmlns:a16="http://schemas.microsoft.com/office/drawing/2014/main" id="{1529C4BC-B06F-BD93-5AB2-575FAF1445E5}"/>
              </a:ext>
            </a:extLst>
          </p:cNvPr>
          <p:cNvSpPr txBox="1"/>
          <p:nvPr/>
        </p:nvSpPr>
        <p:spPr>
          <a:xfrm>
            <a:off x="1681634" y="1103797"/>
            <a:ext cx="8828732" cy="5847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3200" b="1" kern="100" dirty="0">
                <a:solidFill>
                  <a:srgbClr val="4472C4">
                    <a:lumMod val="50000"/>
                  </a:srgbClr>
                </a:solidFill>
                <a:latin typeface="メイリオ" panose="020B0604030504040204" pitchFamily="50" charset="-128"/>
                <a:ea typeface="メイリオ" panose="020B0604030504040204" pitchFamily="50" charset="-128"/>
                <a:cs typeface="Times New Roman" panose="02020603050405020304" pitchFamily="18" charset="0"/>
              </a:rPr>
              <a:t>「最もよく奉仕する者、最も多く報いられる」</a:t>
            </a:r>
            <a:endParaRPr kumimoji="0" lang="en-US" altLang="ja-JP" sz="3200" b="1" i="0" u="none" strike="noStrike" kern="100" cap="none" spc="0" normalizeH="0" baseline="0" noProof="0" dirty="0">
              <a:ln>
                <a:noFill/>
              </a:ln>
              <a:solidFill>
                <a:srgbClr val="4472C4">
                  <a:lumMod val="50000"/>
                </a:srgbClr>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069392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grpSp>
        <p:nvGrpSpPr>
          <p:cNvPr id="9" name="グループ化 8">
            <a:extLst>
              <a:ext uri="{FF2B5EF4-FFF2-40B4-BE49-F238E27FC236}">
                <a16:creationId xmlns:a16="http://schemas.microsoft.com/office/drawing/2014/main" id="{014FB521-8E9C-C6F0-77FE-CA811E77A2C1}"/>
              </a:ext>
            </a:extLst>
          </p:cNvPr>
          <p:cNvGrpSpPr/>
          <p:nvPr/>
        </p:nvGrpSpPr>
        <p:grpSpPr>
          <a:xfrm>
            <a:off x="861134" y="778953"/>
            <a:ext cx="2911876" cy="961868"/>
            <a:chOff x="2" y="885738"/>
            <a:chExt cx="5648324" cy="1525087"/>
          </a:xfrm>
        </p:grpSpPr>
        <p:sp>
          <p:nvSpPr>
            <p:cNvPr id="6" name="正方形/長方形 5">
              <a:extLst>
                <a:ext uri="{FF2B5EF4-FFF2-40B4-BE49-F238E27FC236}">
                  <a16:creationId xmlns:a16="http://schemas.microsoft.com/office/drawing/2014/main" id="{C1DCDA88-D52A-05E5-EC4E-264C6988CC74}"/>
                </a:ext>
              </a:extLst>
            </p:cNvPr>
            <p:cNvSpPr/>
            <p:nvPr/>
          </p:nvSpPr>
          <p:spPr>
            <a:xfrm>
              <a:off x="2" y="885738"/>
              <a:ext cx="5648324" cy="1525087"/>
            </a:xfrm>
            <a:prstGeom prst="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 name="テキスト ボックス 1">
              <a:extLst>
                <a:ext uri="{FF2B5EF4-FFF2-40B4-BE49-F238E27FC236}">
                  <a16:creationId xmlns:a16="http://schemas.microsoft.com/office/drawing/2014/main" id="{ECA53399-DB32-B898-F8FD-1B357F361BB0}"/>
                </a:ext>
              </a:extLst>
            </p:cNvPr>
            <p:cNvSpPr txBox="1"/>
            <p:nvPr/>
          </p:nvSpPr>
          <p:spPr>
            <a:xfrm>
              <a:off x="371832" y="1233487"/>
              <a:ext cx="4904663" cy="82959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職業奉仕とは</a:t>
              </a:r>
            </a:p>
          </p:txBody>
        </p:sp>
      </p:grpSp>
      <p:pic>
        <p:nvPicPr>
          <p:cNvPr id="3" name="図 2">
            <a:extLst>
              <a:ext uri="{FF2B5EF4-FFF2-40B4-BE49-F238E27FC236}">
                <a16:creationId xmlns:a16="http://schemas.microsoft.com/office/drawing/2014/main" id="{7775550A-6272-87D6-5409-405C447E7C8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4" name="グループ化 3">
            <a:extLst>
              <a:ext uri="{FF2B5EF4-FFF2-40B4-BE49-F238E27FC236}">
                <a16:creationId xmlns:a16="http://schemas.microsoft.com/office/drawing/2014/main" id="{364DDAEA-D334-991E-9E68-E711E0023B11}"/>
              </a:ext>
            </a:extLst>
          </p:cNvPr>
          <p:cNvGrpSpPr/>
          <p:nvPr/>
        </p:nvGrpSpPr>
        <p:grpSpPr>
          <a:xfrm>
            <a:off x="8999220" y="132622"/>
            <a:ext cx="3192780" cy="646331"/>
            <a:chOff x="9152878" y="123097"/>
            <a:chExt cx="3039122" cy="646331"/>
          </a:xfrm>
        </p:grpSpPr>
        <p:sp>
          <p:nvSpPr>
            <p:cNvPr id="12" name="テキスト ボックス 11">
              <a:extLst>
                <a:ext uri="{FF2B5EF4-FFF2-40B4-BE49-F238E27FC236}">
                  <a16:creationId xmlns:a16="http://schemas.microsoft.com/office/drawing/2014/main" id="{FAF6129B-DDCE-D0B6-F7F8-360B1197D2E7}"/>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29" name="直線コネクタ 28">
              <a:extLst>
                <a:ext uri="{FF2B5EF4-FFF2-40B4-BE49-F238E27FC236}">
                  <a16:creationId xmlns:a16="http://schemas.microsoft.com/office/drawing/2014/main" id="{A4D37459-AEBD-445F-24C7-8CBF4D2D649D}"/>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 name="正方形/長方形 9">
            <a:extLst>
              <a:ext uri="{FF2B5EF4-FFF2-40B4-BE49-F238E27FC236}">
                <a16:creationId xmlns:a16="http://schemas.microsoft.com/office/drawing/2014/main" id="{FEC35311-13C6-EA94-AE62-B30EB0490957}"/>
              </a:ext>
            </a:extLst>
          </p:cNvPr>
          <p:cNvSpPr/>
          <p:nvPr/>
        </p:nvSpPr>
        <p:spPr>
          <a:xfrm>
            <a:off x="1517481" y="3639534"/>
            <a:ext cx="6774636" cy="1179595"/>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9" name="テキスト ボックス 18">
            <a:extLst>
              <a:ext uri="{FF2B5EF4-FFF2-40B4-BE49-F238E27FC236}">
                <a16:creationId xmlns:a16="http://schemas.microsoft.com/office/drawing/2014/main" id="{2F0B8EF8-56CD-95F4-3327-6E71274DDEA1}"/>
              </a:ext>
            </a:extLst>
          </p:cNvPr>
          <p:cNvSpPr txBox="1"/>
          <p:nvPr/>
        </p:nvSpPr>
        <p:spPr>
          <a:xfrm>
            <a:off x="1667235" y="3951247"/>
            <a:ext cx="6774636" cy="52322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a:solidFill>
                  <a:prstClr val="white"/>
                </a:solidFill>
                <a:latin typeface="メイリオ" panose="020B0604030504040204" pitchFamily="50" charset="-128"/>
                <a:ea typeface="メイリオ" panose="020B0604030504040204" pitchFamily="50" charset="-128"/>
              </a:rPr>
              <a:t>自身の職業で社会へ奉仕できるチャンス</a:t>
            </a:r>
            <a:endParaRPr kumimoji="1" lang="ja-JP" altLang="en-US" sz="280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nvGrpSpPr>
          <p:cNvPr id="13" name="グループ化 12">
            <a:extLst>
              <a:ext uri="{FF2B5EF4-FFF2-40B4-BE49-F238E27FC236}">
                <a16:creationId xmlns:a16="http://schemas.microsoft.com/office/drawing/2014/main" id="{8D70B9D4-511F-42B9-02EB-659DF0299D3D}"/>
              </a:ext>
            </a:extLst>
          </p:cNvPr>
          <p:cNvGrpSpPr/>
          <p:nvPr/>
        </p:nvGrpSpPr>
        <p:grpSpPr>
          <a:xfrm>
            <a:off x="1517481" y="1581734"/>
            <a:ext cx="9375420" cy="1179595"/>
            <a:chOff x="1568368" y="1381230"/>
            <a:chExt cx="9911492" cy="1179595"/>
          </a:xfrm>
        </p:grpSpPr>
        <p:sp>
          <p:nvSpPr>
            <p:cNvPr id="17" name="正方形/長方形 16">
              <a:extLst>
                <a:ext uri="{FF2B5EF4-FFF2-40B4-BE49-F238E27FC236}">
                  <a16:creationId xmlns:a16="http://schemas.microsoft.com/office/drawing/2014/main" id="{8328E894-6C32-30A0-17DE-1CDC49758F90}"/>
                </a:ext>
              </a:extLst>
            </p:cNvPr>
            <p:cNvSpPr/>
            <p:nvPr/>
          </p:nvSpPr>
          <p:spPr>
            <a:xfrm>
              <a:off x="1568368" y="1381230"/>
              <a:ext cx="9911492" cy="1179595"/>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 name="テキスト ボックス 6">
              <a:extLst>
                <a:ext uri="{FF2B5EF4-FFF2-40B4-BE49-F238E27FC236}">
                  <a16:creationId xmlns:a16="http://schemas.microsoft.com/office/drawing/2014/main" id="{52D78CB6-450E-82DC-4CA4-C7088E8BA8E6}"/>
                </a:ext>
              </a:extLst>
            </p:cNvPr>
            <p:cNvSpPr txBox="1"/>
            <p:nvPr/>
          </p:nvSpPr>
          <p:spPr>
            <a:xfrm>
              <a:off x="2537270" y="1749675"/>
              <a:ext cx="8285620" cy="52322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奉仕の理念を実践できるもっとも身近な方法</a:t>
              </a:r>
            </a:p>
          </p:txBody>
        </p:sp>
      </p:grpSp>
      <p:sp>
        <p:nvSpPr>
          <p:cNvPr id="14" name="正方形/長方形 13">
            <a:extLst>
              <a:ext uri="{FF2B5EF4-FFF2-40B4-BE49-F238E27FC236}">
                <a16:creationId xmlns:a16="http://schemas.microsoft.com/office/drawing/2014/main" id="{486E741E-633C-2EE4-2D6C-A98C5294D434}"/>
              </a:ext>
            </a:extLst>
          </p:cNvPr>
          <p:cNvSpPr/>
          <p:nvPr/>
        </p:nvSpPr>
        <p:spPr>
          <a:xfrm>
            <a:off x="5054553" y="4579986"/>
            <a:ext cx="6086923" cy="1179595"/>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テキスト ボックス 10">
            <a:extLst>
              <a:ext uri="{FF2B5EF4-FFF2-40B4-BE49-F238E27FC236}">
                <a16:creationId xmlns:a16="http://schemas.microsoft.com/office/drawing/2014/main" id="{FB8A9ED1-7F91-D523-335F-3CCE10AA02B7}"/>
              </a:ext>
            </a:extLst>
          </p:cNvPr>
          <p:cNvSpPr txBox="1"/>
          <p:nvPr/>
        </p:nvSpPr>
        <p:spPr>
          <a:xfrm>
            <a:off x="5332249" y="4908173"/>
            <a:ext cx="5560652" cy="52322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a:solidFill>
                  <a:prstClr val="white"/>
                </a:solidFill>
                <a:latin typeface="メイリオ" panose="020B0604030504040204" pitchFamily="50" charset="-128"/>
                <a:ea typeface="メイリオ" panose="020B0604030504040204" pitchFamily="50" charset="-128"/>
              </a:rPr>
              <a:t>職業人として成長できるチャンス</a:t>
            </a:r>
            <a:endParaRPr kumimoji="1" lang="ja-JP" altLang="en-US" sz="280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pic>
        <p:nvPicPr>
          <p:cNvPr id="15" name="図 14">
            <a:extLst>
              <a:ext uri="{FF2B5EF4-FFF2-40B4-BE49-F238E27FC236}">
                <a16:creationId xmlns:a16="http://schemas.microsoft.com/office/drawing/2014/main" id="{8479C63F-5563-9719-2317-EE53876D1413}"/>
              </a:ext>
            </a:extLst>
          </p:cNvPr>
          <p:cNvPicPr>
            <a:picLocks noChangeAspect="1"/>
          </p:cNvPicPr>
          <p:nvPr/>
        </p:nvPicPr>
        <p:blipFill>
          <a:blip r:embed="rId3"/>
          <a:stretch>
            <a:fillRect/>
          </a:stretch>
        </p:blipFill>
        <p:spPr>
          <a:xfrm rot="5400000">
            <a:off x="5937490" y="3050511"/>
            <a:ext cx="317019" cy="438950"/>
          </a:xfrm>
          <a:prstGeom prst="rect">
            <a:avLst/>
          </a:prstGeom>
        </p:spPr>
      </p:pic>
    </p:spTree>
    <p:extLst>
      <p:ext uri="{BB962C8B-B14F-4D97-AF65-F5344CB8AC3E}">
        <p14:creationId xmlns:p14="http://schemas.microsoft.com/office/powerpoint/2010/main" val="1531832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775550A-6272-87D6-5409-405C447E7C8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4" name="グループ化 3">
            <a:extLst>
              <a:ext uri="{FF2B5EF4-FFF2-40B4-BE49-F238E27FC236}">
                <a16:creationId xmlns:a16="http://schemas.microsoft.com/office/drawing/2014/main" id="{364DDAEA-D334-991E-9E68-E711E0023B11}"/>
              </a:ext>
            </a:extLst>
          </p:cNvPr>
          <p:cNvGrpSpPr/>
          <p:nvPr/>
        </p:nvGrpSpPr>
        <p:grpSpPr>
          <a:xfrm>
            <a:off x="8999220" y="132622"/>
            <a:ext cx="3192780" cy="646331"/>
            <a:chOff x="9152878" y="123097"/>
            <a:chExt cx="3039122" cy="646331"/>
          </a:xfrm>
        </p:grpSpPr>
        <p:sp>
          <p:nvSpPr>
            <p:cNvPr id="12" name="テキスト ボックス 11">
              <a:extLst>
                <a:ext uri="{FF2B5EF4-FFF2-40B4-BE49-F238E27FC236}">
                  <a16:creationId xmlns:a16="http://schemas.microsoft.com/office/drawing/2014/main" id="{FAF6129B-DDCE-D0B6-F7F8-360B1197D2E7}"/>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29" name="直線コネクタ 28">
              <a:extLst>
                <a:ext uri="{FF2B5EF4-FFF2-40B4-BE49-F238E27FC236}">
                  <a16:creationId xmlns:a16="http://schemas.microsoft.com/office/drawing/2014/main" id="{A4D37459-AEBD-445F-24C7-8CBF4D2D649D}"/>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9" name="テキスト ボックス 18">
            <a:extLst>
              <a:ext uri="{FF2B5EF4-FFF2-40B4-BE49-F238E27FC236}">
                <a16:creationId xmlns:a16="http://schemas.microsoft.com/office/drawing/2014/main" id="{2F0B8EF8-56CD-95F4-3327-6E71274DDEA1}"/>
              </a:ext>
            </a:extLst>
          </p:cNvPr>
          <p:cNvSpPr txBox="1"/>
          <p:nvPr/>
        </p:nvSpPr>
        <p:spPr>
          <a:xfrm>
            <a:off x="3337403" y="5109984"/>
            <a:ext cx="5407101" cy="52322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chemeClr val="tx2"/>
                </a:solidFill>
                <a:effectLst/>
                <a:uLnTx/>
                <a:uFillTx/>
                <a:latin typeface="メイリオ" panose="020B0604030504040204" pitchFamily="50" charset="-128"/>
                <a:ea typeface="メイリオ" panose="020B0604030504040204" pitchFamily="50" charset="-128"/>
                <a:cs typeface="+mn-cs"/>
              </a:rPr>
              <a:t>ご清聴ありがとうございました</a:t>
            </a:r>
          </a:p>
        </p:txBody>
      </p:sp>
      <p:sp>
        <p:nvSpPr>
          <p:cNvPr id="7" name="テキスト ボックス 6">
            <a:extLst>
              <a:ext uri="{FF2B5EF4-FFF2-40B4-BE49-F238E27FC236}">
                <a16:creationId xmlns:a16="http://schemas.microsoft.com/office/drawing/2014/main" id="{52D78CB6-450E-82DC-4CA4-C7088E8BA8E6}"/>
              </a:ext>
            </a:extLst>
          </p:cNvPr>
          <p:cNvSpPr txBox="1"/>
          <p:nvPr/>
        </p:nvSpPr>
        <p:spPr>
          <a:xfrm>
            <a:off x="1136344" y="2598604"/>
            <a:ext cx="10351362" cy="1323439"/>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dirty="0">
                <a:solidFill>
                  <a:schemeClr val="tx2"/>
                </a:solidFill>
                <a:latin typeface="メイリオ" panose="020B0604030504040204" pitchFamily="50" charset="-128"/>
                <a:ea typeface="メイリオ" panose="020B0604030504040204" pitchFamily="50" charset="-128"/>
              </a:rPr>
              <a:t>皆さんの職業を通じて</a:t>
            </a:r>
            <a:endParaRPr kumimoji="1" lang="en-US" altLang="ja-JP" sz="4000" dirty="0">
              <a:solidFill>
                <a:schemeClr val="tx2"/>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dirty="0">
                <a:solidFill>
                  <a:schemeClr val="tx2"/>
                </a:solidFill>
                <a:latin typeface="メイリオ" panose="020B0604030504040204" pitchFamily="50" charset="-128"/>
                <a:ea typeface="メイリオ" panose="020B0604030504040204" pitchFamily="50" charset="-128"/>
              </a:rPr>
              <a:t>世の中をより良いものに変えていきましょう。</a:t>
            </a:r>
            <a:endParaRPr kumimoji="1" lang="ja-JP" altLang="en-US" sz="4000" b="0" i="0" u="none" strike="noStrike" kern="1200" cap="none" spc="0" normalizeH="0" baseline="0" noProof="0" dirty="0">
              <a:ln>
                <a:noFill/>
              </a:ln>
              <a:solidFill>
                <a:schemeClr val="tx2"/>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794619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a:extLst>
            <a:ext uri="{FF2B5EF4-FFF2-40B4-BE49-F238E27FC236}">
              <a16:creationId xmlns:a16="http://schemas.microsoft.com/office/drawing/2014/main" id="{97F44AD2-B024-AD21-FED8-19F954E01C4F}"/>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08A98979-577E-5AB9-9062-AAE073C6AAF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4" name="グループ化 3">
            <a:extLst>
              <a:ext uri="{FF2B5EF4-FFF2-40B4-BE49-F238E27FC236}">
                <a16:creationId xmlns:a16="http://schemas.microsoft.com/office/drawing/2014/main" id="{B4790F20-C81B-FCAA-0FD9-E299C372B8EF}"/>
              </a:ext>
            </a:extLst>
          </p:cNvPr>
          <p:cNvGrpSpPr/>
          <p:nvPr/>
        </p:nvGrpSpPr>
        <p:grpSpPr>
          <a:xfrm>
            <a:off x="8999220" y="132622"/>
            <a:ext cx="3192780" cy="646331"/>
            <a:chOff x="9152878" y="123097"/>
            <a:chExt cx="3039122" cy="646331"/>
          </a:xfrm>
        </p:grpSpPr>
        <p:sp>
          <p:nvSpPr>
            <p:cNvPr id="12" name="テキスト ボックス 11">
              <a:extLst>
                <a:ext uri="{FF2B5EF4-FFF2-40B4-BE49-F238E27FC236}">
                  <a16:creationId xmlns:a16="http://schemas.microsoft.com/office/drawing/2014/main" id="{AE68EA8C-26F1-5853-261E-0501754A61D5}"/>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29" name="直線コネクタ 28">
              <a:extLst>
                <a:ext uri="{FF2B5EF4-FFF2-40B4-BE49-F238E27FC236}">
                  <a16:creationId xmlns:a16="http://schemas.microsoft.com/office/drawing/2014/main" id="{4DAD6B33-BF1E-CEB6-55A0-93F00752987C}"/>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6" name="テキスト ボックス 5">
            <a:extLst>
              <a:ext uri="{FF2B5EF4-FFF2-40B4-BE49-F238E27FC236}">
                <a16:creationId xmlns:a16="http://schemas.microsoft.com/office/drawing/2014/main" id="{99A66852-1F01-2C14-CC33-0F3F2A9FF488}"/>
              </a:ext>
            </a:extLst>
          </p:cNvPr>
          <p:cNvSpPr txBox="1"/>
          <p:nvPr/>
        </p:nvSpPr>
        <p:spPr>
          <a:xfrm>
            <a:off x="2592282" y="1144128"/>
            <a:ext cx="7634796" cy="4397807"/>
          </a:xfrm>
          <a:prstGeom prst="rect">
            <a:avLst/>
          </a:prstGeom>
          <a:noFill/>
        </p:spPr>
        <p:txBody>
          <a:bodyPr wrap="square">
            <a:spAutoFit/>
          </a:bodyPr>
          <a:lstStyle/>
          <a:p>
            <a:pPr marL="2839085" indent="228600" algn="just">
              <a:lnSpc>
                <a:spcPts val="1800"/>
              </a:lnSpc>
            </a:pPr>
            <a:r>
              <a:rPr lang="ja-JP" altLang="ja-JP" sz="2000" dirty="0">
                <a:effectLst/>
                <a:latin typeface="ＭＳ ゴシック" panose="020B0609070205080204" pitchFamily="49" charset="-128"/>
                <a:ea typeface="ＭＳ ゴシック" panose="020B0609070205080204" pitchFamily="49" charset="-128"/>
                <a:cs typeface="Times New Roman" panose="02020603050405020304" pitchFamily="18" charset="0"/>
              </a:rPr>
              <a:t>【次　第】</a:t>
            </a:r>
            <a:endParaRPr lang="en-US" altLang="ja-JP" sz="20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298450" algn="l">
              <a:lnSpc>
                <a:spcPct val="115000"/>
              </a:lnSpc>
            </a:pPr>
            <a:endParaRPr lang="en-US" altLang="ja-JP" sz="20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298450">
              <a:lnSpc>
                <a:spcPct val="115000"/>
              </a:lnSpc>
            </a:pPr>
            <a:r>
              <a:rPr lang="zh-CN" altLang="ja-JP" sz="20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日　時：</a:t>
            </a:r>
            <a:r>
              <a:rPr lang="en-US" altLang="ja-JP" sz="20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2024</a:t>
            </a:r>
            <a:r>
              <a:rPr lang="zh-CN" altLang="ja-JP" sz="20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年</a:t>
            </a:r>
            <a:r>
              <a:rPr lang="en-US" altLang="ja-JP" sz="20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11</a:t>
            </a:r>
            <a:r>
              <a:rPr lang="zh-CN" altLang="ja-JP" sz="20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月</a:t>
            </a:r>
            <a:r>
              <a:rPr lang="en-US" altLang="ja-JP" sz="20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20</a:t>
            </a:r>
            <a:r>
              <a:rPr lang="zh-CN" altLang="ja-JP" sz="20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（水）</a:t>
            </a:r>
            <a:r>
              <a:rPr lang="en-US" altLang="ja-JP" sz="20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16:00</a:t>
            </a:r>
            <a:r>
              <a:rPr lang="ja-JP" altLang="en-US" sz="20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20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17:30 </a:t>
            </a:r>
          </a:p>
          <a:p>
            <a:pPr indent="298450">
              <a:lnSpc>
                <a:spcPct val="115000"/>
              </a:lnSpc>
            </a:pPr>
            <a:r>
              <a:rPr lang="zh-CN" altLang="ja-JP" sz="20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司　会：荒金正之副委員長</a:t>
            </a:r>
            <a:endParaRPr lang="ja-JP" altLang="ja-JP" sz="20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indent="298450">
              <a:lnSpc>
                <a:spcPct val="115000"/>
              </a:lnSpc>
            </a:pPr>
            <a:endParaRPr lang="ja-JP" altLang="ja-JP" sz="20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lvl="0" algn="just" fontAlgn="auto">
              <a:lnSpc>
                <a:spcPct val="150000"/>
              </a:lnSpc>
            </a:pPr>
            <a:r>
              <a:rPr lang="en-US" altLang="zh-CN"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1. </a:t>
            </a:r>
            <a:r>
              <a:rPr lang="zh-CN"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開会　近藤太郎委員長 挨拶</a:t>
            </a:r>
            <a:endParaRPr lang="ja-JP" altLang="ja-JP" sz="20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lvl="0" algn="just" fontAlgn="auto">
              <a:lnSpc>
                <a:spcPct val="150000"/>
              </a:lnSpc>
            </a:pPr>
            <a:r>
              <a:rPr lang="en-US" altLang="ja-JP" sz="2000" dirty="0">
                <a:effectLst/>
                <a:latin typeface="ＭＳ ゴシック" panose="020B0609070205080204" pitchFamily="49" charset="-128"/>
                <a:ea typeface="ＭＳ ゴシック" panose="020B0609070205080204" pitchFamily="49" charset="-128"/>
                <a:cs typeface="Times New Roman" panose="02020603050405020304" pitchFamily="18" charset="0"/>
              </a:rPr>
              <a:t>    2. </a:t>
            </a:r>
            <a:r>
              <a:rPr lang="ja-JP" altLang="ja-JP" sz="2000" dirty="0">
                <a:effectLst/>
                <a:latin typeface="ＭＳ ゴシック" panose="020B0609070205080204" pitchFamily="49" charset="-128"/>
                <a:ea typeface="ＭＳ ゴシック" panose="020B0609070205080204" pitchFamily="49" charset="-128"/>
                <a:cs typeface="Times New Roman" panose="02020603050405020304" pitchFamily="18" charset="0"/>
              </a:rPr>
              <a:t>卓話モデル「日常における理念の実践」解説　奥村隆司</a:t>
            </a:r>
          </a:p>
          <a:p>
            <a:pPr lvl="0" algn="just" fontAlgn="auto">
              <a:lnSpc>
                <a:spcPct val="150000"/>
              </a:lnSpc>
            </a:pPr>
            <a:r>
              <a:rPr lang="en-US" altLang="ja-JP" sz="2000" dirty="0">
                <a:effectLst/>
                <a:latin typeface="ＭＳ ゴシック" panose="020B0609070205080204" pitchFamily="49" charset="-128"/>
                <a:ea typeface="ＭＳ ゴシック" panose="020B0609070205080204" pitchFamily="49" charset="-128"/>
                <a:cs typeface="Times New Roman" panose="02020603050405020304" pitchFamily="18" charset="0"/>
              </a:rPr>
              <a:t>    3. </a:t>
            </a:r>
            <a:r>
              <a:rPr lang="ja-JP" altLang="ja-JP" sz="2000" dirty="0">
                <a:effectLst/>
                <a:latin typeface="ＭＳ ゴシック" panose="020B0609070205080204" pitchFamily="49" charset="-128"/>
                <a:ea typeface="ＭＳ ゴシック" panose="020B0609070205080204" pitchFamily="49" charset="-128"/>
                <a:cs typeface="Times New Roman" panose="02020603050405020304" pitchFamily="18" charset="0"/>
              </a:rPr>
              <a:t>質疑応答　近藤太郎委員長</a:t>
            </a:r>
          </a:p>
          <a:p>
            <a:pPr lvl="0" algn="just" fontAlgn="auto">
              <a:lnSpc>
                <a:spcPct val="150000"/>
              </a:lnSpc>
            </a:pPr>
            <a:r>
              <a:rPr lang="en-US" altLang="zh-CN" sz="2000" dirty="0">
                <a:effectLst/>
                <a:latin typeface="ＭＳ ゴシック" panose="020B0609070205080204" pitchFamily="49" charset="-128"/>
                <a:ea typeface="ＭＳ ゴシック" panose="020B0609070205080204" pitchFamily="49" charset="-128"/>
                <a:cs typeface="Times New Roman" panose="02020603050405020304" pitchFamily="18" charset="0"/>
              </a:rPr>
              <a:t>    4. </a:t>
            </a:r>
            <a:r>
              <a:rPr lang="zh-CN" altLang="ja-JP" sz="2000" dirty="0">
                <a:effectLst/>
                <a:latin typeface="ＭＳ ゴシック" panose="020B0609070205080204" pitchFamily="49" charset="-128"/>
                <a:ea typeface="ＭＳ ゴシック" panose="020B0609070205080204" pitchFamily="49" charset="-128"/>
                <a:cs typeface="Times New Roman" panose="02020603050405020304" pitchFamily="18" charset="0"/>
              </a:rPr>
              <a:t>閉会挨拶　武枝敏之副委員長</a:t>
            </a:r>
            <a:endParaRPr lang="en-US" altLang="zh-CN" sz="20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lvl="0" algn="just" fontAlgn="auto">
              <a:lnSpc>
                <a:spcPct val="150000"/>
              </a:lnSpc>
            </a:pPr>
            <a:r>
              <a:rPr lang="en-US" altLang="ja-JP" sz="2000" dirty="0">
                <a:latin typeface="ＭＳ ゴシック" panose="020B0609070205080204" pitchFamily="49" charset="-128"/>
                <a:ea typeface="ＭＳ ゴシック" panose="020B0609070205080204" pitchFamily="49" charset="-128"/>
                <a:cs typeface="Times New Roman" panose="02020603050405020304" pitchFamily="18" charset="0"/>
              </a:rPr>
              <a:t>    5. </a:t>
            </a:r>
            <a:r>
              <a:rPr lang="ja-JP" altLang="en-US" sz="2000" dirty="0">
                <a:effectLst/>
                <a:latin typeface="ＭＳ ゴシック" panose="020B0609070205080204" pitchFamily="49" charset="-128"/>
                <a:ea typeface="ＭＳ ゴシック" panose="020B0609070205080204" pitchFamily="49" charset="-128"/>
                <a:cs typeface="Times New Roman" panose="02020603050405020304" pitchFamily="18" charset="0"/>
              </a:rPr>
              <a:t>閉会</a:t>
            </a:r>
            <a:endParaRPr lang="ja-JP" altLang="ja-JP" sz="20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auto">
              <a:lnSpc>
                <a:spcPct val="150000"/>
              </a:lnSpc>
            </a:pPr>
            <a:r>
              <a:rPr lang="en-US" altLang="ja-JP" sz="18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8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2748015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grpSp>
        <p:nvGrpSpPr>
          <p:cNvPr id="9" name="グループ化 8">
            <a:extLst>
              <a:ext uri="{FF2B5EF4-FFF2-40B4-BE49-F238E27FC236}">
                <a16:creationId xmlns:a16="http://schemas.microsoft.com/office/drawing/2014/main" id="{014FB521-8E9C-C6F0-77FE-CA811E77A2C1}"/>
              </a:ext>
            </a:extLst>
          </p:cNvPr>
          <p:cNvGrpSpPr/>
          <p:nvPr/>
        </p:nvGrpSpPr>
        <p:grpSpPr>
          <a:xfrm>
            <a:off x="630315" y="1692876"/>
            <a:ext cx="2911876" cy="961868"/>
            <a:chOff x="2" y="885738"/>
            <a:chExt cx="5648324" cy="1525087"/>
          </a:xfrm>
        </p:grpSpPr>
        <p:sp>
          <p:nvSpPr>
            <p:cNvPr id="6" name="正方形/長方形 5">
              <a:extLst>
                <a:ext uri="{FF2B5EF4-FFF2-40B4-BE49-F238E27FC236}">
                  <a16:creationId xmlns:a16="http://schemas.microsoft.com/office/drawing/2014/main" id="{C1DCDA88-D52A-05E5-EC4E-264C6988CC74}"/>
                </a:ext>
              </a:extLst>
            </p:cNvPr>
            <p:cNvSpPr/>
            <p:nvPr/>
          </p:nvSpPr>
          <p:spPr>
            <a:xfrm>
              <a:off x="2" y="885738"/>
              <a:ext cx="5648324" cy="1525087"/>
            </a:xfrm>
            <a:prstGeom prst="rect">
              <a:avLst/>
            </a:prstGeom>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 name="テキスト ボックス 1">
              <a:extLst>
                <a:ext uri="{FF2B5EF4-FFF2-40B4-BE49-F238E27FC236}">
                  <a16:creationId xmlns:a16="http://schemas.microsoft.com/office/drawing/2014/main" id="{ECA53399-DB32-B898-F8FD-1B357F361BB0}"/>
                </a:ext>
              </a:extLst>
            </p:cNvPr>
            <p:cNvSpPr txBox="1"/>
            <p:nvPr/>
          </p:nvSpPr>
          <p:spPr>
            <a:xfrm>
              <a:off x="371832" y="1233487"/>
              <a:ext cx="4904663" cy="82959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職業奉仕とは</a:t>
              </a:r>
            </a:p>
          </p:txBody>
        </p:sp>
      </p:grpSp>
      <p:pic>
        <p:nvPicPr>
          <p:cNvPr id="3" name="図 2">
            <a:extLst>
              <a:ext uri="{FF2B5EF4-FFF2-40B4-BE49-F238E27FC236}">
                <a16:creationId xmlns:a16="http://schemas.microsoft.com/office/drawing/2014/main" id="{7775550A-6272-87D6-5409-405C447E7C8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4" name="グループ化 3">
            <a:extLst>
              <a:ext uri="{FF2B5EF4-FFF2-40B4-BE49-F238E27FC236}">
                <a16:creationId xmlns:a16="http://schemas.microsoft.com/office/drawing/2014/main" id="{364DDAEA-D334-991E-9E68-E711E0023B11}"/>
              </a:ext>
            </a:extLst>
          </p:cNvPr>
          <p:cNvGrpSpPr/>
          <p:nvPr/>
        </p:nvGrpSpPr>
        <p:grpSpPr>
          <a:xfrm>
            <a:off x="8999220" y="132622"/>
            <a:ext cx="3192780" cy="646331"/>
            <a:chOff x="9152878" y="123097"/>
            <a:chExt cx="3039122" cy="646331"/>
          </a:xfrm>
        </p:grpSpPr>
        <p:sp>
          <p:nvSpPr>
            <p:cNvPr id="12" name="テキスト ボックス 11">
              <a:extLst>
                <a:ext uri="{FF2B5EF4-FFF2-40B4-BE49-F238E27FC236}">
                  <a16:creationId xmlns:a16="http://schemas.microsoft.com/office/drawing/2014/main" id="{FAF6129B-DDCE-D0B6-F7F8-360B1197D2E7}"/>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29" name="直線コネクタ 28">
              <a:extLst>
                <a:ext uri="{FF2B5EF4-FFF2-40B4-BE49-F238E27FC236}">
                  <a16:creationId xmlns:a16="http://schemas.microsoft.com/office/drawing/2014/main" id="{A4D37459-AEBD-445F-24C7-8CBF4D2D649D}"/>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 name="グループ化 7">
            <a:extLst>
              <a:ext uri="{FF2B5EF4-FFF2-40B4-BE49-F238E27FC236}">
                <a16:creationId xmlns:a16="http://schemas.microsoft.com/office/drawing/2014/main" id="{56FAA9C9-E808-7F44-8362-9EF51542E799}"/>
              </a:ext>
            </a:extLst>
          </p:cNvPr>
          <p:cNvGrpSpPr/>
          <p:nvPr/>
        </p:nvGrpSpPr>
        <p:grpSpPr>
          <a:xfrm>
            <a:off x="1366817" y="2471321"/>
            <a:ext cx="9911492" cy="1179595"/>
            <a:chOff x="1380903" y="2068460"/>
            <a:chExt cx="9911492" cy="1179595"/>
          </a:xfrm>
        </p:grpSpPr>
        <p:sp>
          <p:nvSpPr>
            <p:cNvPr id="17" name="正方形/長方形 16">
              <a:extLst>
                <a:ext uri="{FF2B5EF4-FFF2-40B4-BE49-F238E27FC236}">
                  <a16:creationId xmlns:a16="http://schemas.microsoft.com/office/drawing/2014/main" id="{8328E894-6C32-30A0-17DE-1CDC49758F90}"/>
                </a:ext>
              </a:extLst>
            </p:cNvPr>
            <p:cNvSpPr/>
            <p:nvPr/>
          </p:nvSpPr>
          <p:spPr>
            <a:xfrm>
              <a:off x="1380903" y="2068460"/>
              <a:ext cx="9911492" cy="1179595"/>
            </a:xfrm>
            <a:prstGeom prst="rect">
              <a:avLst/>
            </a:prstGeom>
            <a:solidFill>
              <a:schemeClr val="tx2">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 name="テキスト ボックス 4">
              <a:extLst>
                <a:ext uri="{FF2B5EF4-FFF2-40B4-BE49-F238E27FC236}">
                  <a16:creationId xmlns:a16="http://schemas.microsoft.com/office/drawing/2014/main" id="{3A715FD5-8462-0BCB-5385-68A6D5FFC234}"/>
                </a:ext>
              </a:extLst>
            </p:cNvPr>
            <p:cNvSpPr txBox="1"/>
            <p:nvPr/>
          </p:nvSpPr>
          <p:spPr>
            <a:xfrm>
              <a:off x="2917080" y="2435306"/>
              <a:ext cx="6901623" cy="52322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自身の職業を通じて社会の役に立つこと</a:t>
              </a:r>
            </a:p>
          </p:txBody>
        </p:sp>
      </p:grpSp>
      <p:sp>
        <p:nvSpPr>
          <p:cNvPr id="10" name="正方形/長方形 9">
            <a:extLst>
              <a:ext uri="{FF2B5EF4-FFF2-40B4-BE49-F238E27FC236}">
                <a16:creationId xmlns:a16="http://schemas.microsoft.com/office/drawing/2014/main" id="{FEC35311-13C6-EA94-AE62-B30EB0490957}"/>
              </a:ext>
            </a:extLst>
          </p:cNvPr>
          <p:cNvSpPr/>
          <p:nvPr/>
        </p:nvSpPr>
        <p:spPr>
          <a:xfrm>
            <a:off x="1366817" y="4275715"/>
            <a:ext cx="9911492" cy="1179595"/>
          </a:xfrm>
          <a:prstGeom prst="rect">
            <a:avLst/>
          </a:prstGeom>
          <a:solidFill>
            <a:schemeClr val="tx2">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9" name="テキスト ボックス 18">
            <a:extLst>
              <a:ext uri="{FF2B5EF4-FFF2-40B4-BE49-F238E27FC236}">
                <a16:creationId xmlns:a16="http://schemas.microsoft.com/office/drawing/2014/main" id="{2F0B8EF8-56CD-95F4-3327-6E71274DDEA1}"/>
              </a:ext>
            </a:extLst>
          </p:cNvPr>
          <p:cNvSpPr txBox="1"/>
          <p:nvPr/>
        </p:nvSpPr>
        <p:spPr>
          <a:xfrm>
            <a:off x="2715593" y="4642561"/>
            <a:ext cx="7617045" cy="52322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奉仕の理念を実践できるもっとも身近な方法</a:t>
            </a:r>
          </a:p>
        </p:txBody>
      </p:sp>
      <p:sp>
        <p:nvSpPr>
          <p:cNvPr id="20" name="二等辺三角形 19">
            <a:extLst>
              <a:ext uri="{FF2B5EF4-FFF2-40B4-BE49-F238E27FC236}">
                <a16:creationId xmlns:a16="http://schemas.microsoft.com/office/drawing/2014/main" id="{A585B25C-9847-FC66-1A0D-BD1B56C7D841}"/>
              </a:ext>
            </a:extLst>
          </p:cNvPr>
          <p:cNvSpPr/>
          <p:nvPr/>
        </p:nvSpPr>
        <p:spPr>
          <a:xfrm rot="10800000">
            <a:off x="5961377" y="3834339"/>
            <a:ext cx="428706" cy="303694"/>
          </a:xfrm>
          <a:prstGeom prst="triangle">
            <a:avLst/>
          </a:prstGeom>
          <a:ln>
            <a:solidFill>
              <a:schemeClr val="bg1"/>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 name="テキスト ボックス 6">
            <a:extLst>
              <a:ext uri="{FF2B5EF4-FFF2-40B4-BE49-F238E27FC236}">
                <a16:creationId xmlns:a16="http://schemas.microsoft.com/office/drawing/2014/main" id="{E68B5EA2-818F-6352-740C-E06D2271A042}"/>
              </a:ext>
            </a:extLst>
          </p:cNvPr>
          <p:cNvSpPr txBox="1"/>
          <p:nvPr/>
        </p:nvSpPr>
        <p:spPr>
          <a:xfrm>
            <a:off x="4528054" y="697926"/>
            <a:ext cx="3295353" cy="1077218"/>
          </a:xfrm>
          <a:prstGeom prst="rect">
            <a:avLst/>
          </a:prstGeom>
          <a:noFill/>
        </p:spPr>
        <p:txBody>
          <a:bodyPr wrap="square">
            <a:spAutoFit/>
          </a:bodyPr>
          <a:lstStyle/>
          <a:p>
            <a:r>
              <a:rPr lang="en-US" altLang="ja-JP" sz="3200" b="1" dirty="0">
                <a:solidFill>
                  <a:schemeClr val="accent1">
                    <a:lumMod val="50000"/>
                  </a:schemeClr>
                </a:solidFill>
              </a:rPr>
              <a:t>Vocational</a:t>
            </a:r>
            <a:r>
              <a:rPr lang="en-US" altLang="ja-JP" sz="3200" dirty="0">
                <a:solidFill>
                  <a:schemeClr val="accent1">
                    <a:lumMod val="50000"/>
                  </a:schemeClr>
                </a:solidFill>
              </a:rPr>
              <a:t> </a:t>
            </a:r>
            <a:r>
              <a:rPr lang="en-US" altLang="ja-JP" sz="3200" b="1" dirty="0">
                <a:solidFill>
                  <a:schemeClr val="accent1">
                    <a:lumMod val="50000"/>
                  </a:schemeClr>
                </a:solidFill>
              </a:rPr>
              <a:t>Service</a:t>
            </a:r>
          </a:p>
          <a:p>
            <a:r>
              <a:rPr lang="en-US" altLang="ja-JP" sz="3200" b="1" dirty="0">
                <a:solidFill>
                  <a:schemeClr val="accent1">
                    <a:lumMod val="50000"/>
                  </a:schemeClr>
                </a:solidFill>
              </a:rPr>
              <a:t>         </a:t>
            </a:r>
            <a:r>
              <a:rPr lang="ja-JP" altLang="en-US" sz="2400" dirty="0">
                <a:solidFill>
                  <a:schemeClr val="accent1">
                    <a:lumMod val="50000"/>
                  </a:schemeClr>
                </a:solidFill>
              </a:rPr>
              <a:t>職 業 奉 仕</a:t>
            </a:r>
            <a:r>
              <a:rPr lang="en-US" altLang="ja-JP" sz="2400" dirty="0">
                <a:solidFill>
                  <a:schemeClr val="accent1">
                    <a:lumMod val="50000"/>
                  </a:schemeClr>
                </a:solidFill>
              </a:rPr>
              <a:t> </a:t>
            </a:r>
            <a:endParaRPr lang="ja-JP" altLang="en-US" sz="2400" dirty="0">
              <a:solidFill>
                <a:schemeClr val="accent1">
                  <a:lumMod val="50000"/>
                </a:schemeClr>
              </a:solidFill>
            </a:endParaRPr>
          </a:p>
        </p:txBody>
      </p:sp>
    </p:spTree>
    <p:extLst>
      <p:ext uri="{BB962C8B-B14F-4D97-AF65-F5344CB8AC3E}">
        <p14:creationId xmlns:p14="http://schemas.microsoft.com/office/powerpoint/2010/main" val="1994640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sp>
        <p:nvSpPr>
          <p:cNvPr id="3" name="楕円 2">
            <a:extLst>
              <a:ext uri="{FF2B5EF4-FFF2-40B4-BE49-F238E27FC236}">
                <a16:creationId xmlns:a16="http://schemas.microsoft.com/office/drawing/2014/main" id="{D046843B-E7EC-49F1-CEB0-D9905BFFDDA0}"/>
              </a:ext>
            </a:extLst>
          </p:cNvPr>
          <p:cNvSpPr/>
          <p:nvPr/>
        </p:nvSpPr>
        <p:spPr>
          <a:xfrm>
            <a:off x="2774061" y="853448"/>
            <a:ext cx="6808617" cy="5531795"/>
          </a:xfrm>
          <a:prstGeom prst="ellipse">
            <a:avLst/>
          </a:prstGeom>
          <a:noFill/>
          <a:ln w="38100">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43" name="グループ化 42">
            <a:extLst>
              <a:ext uri="{FF2B5EF4-FFF2-40B4-BE49-F238E27FC236}">
                <a16:creationId xmlns:a16="http://schemas.microsoft.com/office/drawing/2014/main" id="{3BDD923B-1C94-FA71-78E2-FFE5E30FB9A0}"/>
              </a:ext>
            </a:extLst>
          </p:cNvPr>
          <p:cNvGrpSpPr/>
          <p:nvPr/>
        </p:nvGrpSpPr>
        <p:grpSpPr>
          <a:xfrm>
            <a:off x="4263135" y="830705"/>
            <a:ext cx="3629022" cy="875426"/>
            <a:chOff x="4134761" y="1379692"/>
            <a:chExt cx="3629022" cy="875426"/>
          </a:xfrm>
          <a:solidFill>
            <a:schemeClr val="accent1">
              <a:lumMod val="75000"/>
            </a:schemeClr>
          </a:solidFill>
        </p:grpSpPr>
        <p:sp>
          <p:nvSpPr>
            <p:cNvPr id="6" name="正方形/長方形 5">
              <a:extLst>
                <a:ext uri="{FF2B5EF4-FFF2-40B4-BE49-F238E27FC236}">
                  <a16:creationId xmlns:a16="http://schemas.microsoft.com/office/drawing/2014/main" id="{C1DCDA88-D52A-05E5-EC4E-264C6988CC74}"/>
                </a:ext>
              </a:extLst>
            </p:cNvPr>
            <p:cNvSpPr/>
            <p:nvPr/>
          </p:nvSpPr>
          <p:spPr>
            <a:xfrm>
              <a:off x="4134761" y="1379692"/>
              <a:ext cx="3629022" cy="875426"/>
            </a:xfrm>
            <a:prstGeom prst="rect">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bg1"/>
                </a:solidFill>
                <a:effectLst/>
                <a:uLnTx/>
                <a:uFillTx/>
                <a:latin typeface="Calibri"/>
                <a:ea typeface="ＭＳ Ｐゴシック" panose="020B0600070205080204" pitchFamily="50" charset="-128"/>
                <a:cs typeface="+mn-cs"/>
              </a:endParaRPr>
            </a:p>
          </p:txBody>
        </p:sp>
        <p:sp>
          <p:nvSpPr>
            <p:cNvPr id="2" name="テキスト ボックス 1">
              <a:extLst>
                <a:ext uri="{FF2B5EF4-FFF2-40B4-BE49-F238E27FC236}">
                  <a16:creationId xmlns:a16="http://schemas.microsoft.com/office/drawing/2014/main" id="{ECA53399-DB32-B898-F8FD-1B357F361BB0}"/>
                </a:ext>
              </a:extLst>
            </p:cNvPr>
            <p:cNvSpPr txBox="1"/>
            <p:nvPr/>
          </p:nvSpPr>
          <p:spPr>
            <a:xfrm>
              <a:off x="4636186" y="1586720"/>
              <a:ext cx="2922116" cy="523220"/>
            </a:xfrm>
            <a:prstGeom prst="rect">
              <a:avLst/>
            </a:prstGeom>
            <a:grp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職　業　奉　仕</a:t>
              </a:r>
            </a:p>
          </p:txBody>
        </p:sp>
      </p:grpSp>
      <p:sp>
        <p:nvSpPr>
          <p:cNvPr id="17" name="正方形/長方形 16">
            <a:extLst>
              <a:ext uri="{FF2B5EF4-FFF2-40B4-BE49-F238E27FC236}">
                <a16:creationId xmlns:a16="http://schemas.microsoft.com/office/drawing/2014/main" id="{8328E894-6C32-30A0-17DE-1CDC49758F90}"/>
              </a:ext>
            </a:extLst>
          </p:cNvPr>
          <p:cNvSpPr/>
          <p:nvPr/>
        </p:nvSpPr>
        <p:spPr>
          <a:xfrm>
            <a:off x="567003" y="2916214"/>
            <a:ext cx="5020769" cy="2508261"/>
          </a:xfrm>
          <a:prstGeom prst="rect">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正方形/長方形 10">
            <a:extLst>
              <a:ext uri="{FF2B5EF4-FFF2-40B4-BE49-F238E27FC236}">
                <a16:creationId xmlns:a16="http://schemas.microsoft.com/office/drawing/2014/main" id="{6964DC00-4CCF-CD32-CE8E-3F9F5CD1F2D8}"/>
              </a:ext>
            </a:extLst>
          </p:cNvPr>
          <p:cNvSpPr/>
          <p:nvPr/>
        </p:nvSpPr>
        <p:spPr>
          <a:xfrm>
            <a:off x="1931086" y="2568284"/>
            <a:ext cx="2377421" cy="695860"/>
          </a:xfrm>
          <a:prstGeom prst="rect">
            <a:avLst/>
          </a:prstGeom>
          <a:solidFill>
            <a:schemeClr val="tx2">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3" name="テキスト ボックス 12">
            <a:extLst>
              <a:ext uri="{FF2B5EF4-FFF2-40B4-BE49-F238E27FC236}">
                <a16:creationId xmlns:a16="http://schemas.microsoft.com/office/drawing/2014/main" id="{D0D89908-DDD4-356E-57F9-424E0A9CE6EF}"/>
              </a:ext>
            </a:extLst>
          </p:cNvPr>
          <p:cNvSpPr txBox="1"/>
          <p:nvPr/>
        </p:nvSpPr>
        <p:spPr>
          <a:xfrm>
            <a:off x="2246550" y="2723905"/>
            <a:ext cx="1746492" cy="40542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奉仕の理念</a:t>
            </a:r>
            <a:endParaRPr kumimoji="1" lang="en-US" altLang="ja-JP" sz="2400" b="0"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38" name="正方形/長方形 37">
            <a:extLst>
              <a:ext uri="{FF2B5EF4-FFF2-40B4-BE49-F238E27FC236}">
                <a16:creationId xmlns:a16="http://schemas.microsoft.com/office/drawing/2014/main" id="{5FCDADD3-B8EF-6407-05A3-F997B774D858}"/>
              </a:ext>
            </a:extLst>
          </p:cNvPr>
          <p:cNvSpPr/>
          <p:nvPr/>
        </p:nvSpPr>
        <p:spPr>
          <a:xfrm>
            <a:off x="6515565" y="2912318"/>
            <a:ext cx="5006747" cy="2541298"/>
          </a:xfrm>
          <a:prstGeom prst="rect">
            <a:avLst/>
          </a:prstGeom>
          <a:solidFill>
            <a:schemeClr val="accent1">
              <a:lumMod val="7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0" name="正方形/長方形 39">
            <a:extLst>
              <a:ext uri="{FF2B5EF4-FFF2-40B4-BE49-F238E27FC236}">
                <a16:creationId xmlns:a16="http://schemas.microsoft.com/office/drawing/2014/main" id="{E5605563-715C-BDA0-089B-EB66A401E9E2}"/>
              </a:ext>
            </a:extLst>
          </p:cNvPr>
          <p:cNvSpPr/>
          <p:nvPr/>
        </p:nvSpPr>
        <p:spPr>
          <a:xfrm>
            <a:off x="7717738" y="2572871"/>
            <a:ext cx="2543176" cy="792385"/>
          </a:xfrm>
          <a:prstGeom prst="rect">
            <a:avLst/>
          </a:prstGeom>
          <a:solidFill>
            <a:schemeClr val="tx2">
              <a:lumMod val="60000"/>
              <a:lumOff val="4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1" name="テキスト ボックス 40">
            <a:extLst>
              <a:ext uri="{FF2B5EF4-FFF2-40B4-BE49-F238E27FC236}">
                <a16:creationId xmlns:a16="http://schemas.microsoft.com/office/drawing/2014/main" id="{A1D08955-C617-9901-8D9E-F63358339B7A}"/>
              </a:ext>
            </a:extLst>
          </p:cNvPr>
          <p:cNvSpPr txBox="1"/>
          <p:nvPr/>
        </p:nvSpPr>
        <p:spPr>
          <a:xfrm>
            <a:off x="8222769" y="2774593"/>
            <a:ext cx="184094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schemeClr val="bg1"/>
                </a:solidFill>
                <a:latin typeface="メイリオ" panose="020B0604030504040204" pitchFamily="50" charset="-128"/>
                <a:ea typeface="メイリオ" panose="020B0604030504040204" pitchFamily="50" charset="-128"/>
              </a:rPr>
              <a:t>理念</a:t>
            </a:r>
            <a:r>
              <a:rPr kumimoji="1" lang="ja-JP" altLang="en-US" sz="2400" b="0"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の実践</a:t>
            </a:r>
            <a:endParaRPr kumimoji="1" lang="en-US" altLang="ja-JP" sz="2400" b="0"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pic>
        <p:nvPicPr>
          <p:cNvPr id="7" name="図 6">
            <a:extLst>
              <a:ext uri="{FF2B5EF4-FFF2-40B4-BE49-F238E27FC236}">
                <a16:creationId xmlns:a16="http://schemas.microsoft.com/office/drawing/2014/main" id="{B1722477-DA66-61E1-750B-6E43BB36995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19" name="グループ化 18">
            <a:extLst>
              <a:ext uri="{FF2B5EF4-FFF2-40B4-BE49-F238E27FC236}">
                <a16:creationId xmlns:a16="http://schemas.microsoft.com/office/drawing/2014/main" id="{1D6928A5-E2DF-6E8E-CCBB-7E82F465DAD6}"/>
              </a:ext>
            </a:extLst>
          </p:cNvPr>
          <p:cNvGrpSpPr/>
          <p:nvPr/>
        </p:nvGrpSpPr>
        <p:grpSpPr>
          <a:xfrm>
            <a:off x="8999220" y="123097"/>
            <a:ext cx="3192780" cy="646331"/>
            <a:chOff x="9152878" y="123097"/>
            <a:chExt cx="3039122" cy="646331"/>
          </a:xfrm>
        </p:grpSpPr>
        <p:sp>
          <p:nvSpPr>
            <p:cNvPr id="20" name="テキスト ボックス 19">
              <a:extLst>
                <a:ext uri="{FF2B5EF4-FFF2-40B4-BE49-F238E27FC236}">
                  <a16:creationId xmlns:a16="http://schemas.microsoft.com/office/drawing/2014/main" id="{97BA4EF5-BC02-C2CC-4406-930A061E04D5}"/>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21" name="直線コネクタ 20">
              <a:extLst>
                <a:ext uri="{FF2B5EF4-FFF2-40B4-BE49-F238E27FC236}">
                  <a16:creationId xmlns:a16="http://schemas.microsoft.com/office/drawing/2014/main" id="{91F73817-8168-E840-EC72-8B7E83CF088F}"/>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2" name="正方形/長方形 21">
            <a:extLst>
              <a:ext uri="{FF2B5EF4-FFF2-40B4-BE49-F238E27FC236}">
                <a16:creationId xmlns:a16="http://schemas.microsoft.com/office/drawing/2014/main" id="{44BE199A-0AF6-FDD8-5229-975D2568E146}"/>
              </a:ext>
            </a:extLst>
          </p:cNvPr>
          <p:cNvSpPr/>
          <p:nvPr/>
        </p:nvSpPr>
        <p:spPr>
          <a:xfrm>
            <a:off x="699230" y="3600546"/>
            <a:ext cx="301840" cy="284085"/>
          </a:xfrm>
          <a:prstGeom prst="rect">
            <a:avLst/>
          </a:prstGeom>
          <a:solidFill>
            <a:schemeClr val="accent2">
              <a:lumMod val="60000"/>
              <a:lumOff val="4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9" name="グループ化 8">
            <a:extLst>
              <a:ext uri="{FF2B5EF4-FFF2-40B4-BE49-F238E27FC236}">
                <a16:creationId xmlns:a16="http://schemas.microsoft.com/office/drawing/2014/main" id="{3A568CF0-BA43-9495-A812-BB020135DF8B}"/>
              </a:ext>
            </a:extLst>
          </p:cNvPr>
          <p:cNvGrpSpPr/>
          <p:nvPr/>
        </p:nvGrpSpPr>
        <p:grpSpPr>
          <a:xfrm>
            <a:off x="6975488" y="4647684"/>
            <a:ext cx="4222960" cy="507736"/>
            <a:chOff x="7015596" y="3515489"/>
            <a:chExt cx="4222960" cy="507736"/>
          </a:xfrm>
        </p:grpSpPr>
        <p:sp>
          <p:nvSpPr>
            <p:cNvPr id="23" name="正方形/長方形 22">
              <a:extLst>
                <a:ext uri="{FF2B5EF4-FFF2-40B4-BE49-F238E27FC236}">
                  <a16:creationId xmlns:a16="http://schemas.microsoft.com/office/drawing/2014/main" id="{3BD23272-D05A-B93B-2ADD-28C2096A6A15}"/>
                </a:ext>
              </a:extLst>
            </p:cNvPr>
            <p:cNvSpPr/>
            <p:nvPr/>
          </p:nvSpPr>
          <p:spPr>
            <a:xfrm>
              <a:off x="7015596" y="3515489"/>
              <a:ext cx="301840" cy="284085"/>
            </a:xfrm>
            <a:prstGeom prst="rect">
              <a:avLst/>
            </a:prstGeom>
            <a:solidFill>
              <a:schemeClr val="accent2">
                <a:lumMod val="60000"/>
                <a:lumOff val="4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9" name="テキスト ボックス 48">
              <a:extLst>
                <a:ext uri="{FF2B5EF4-FFF2-40B4-BE49-F238E27FC236}">
                  <a16:creationId xmlns:a16="http://schemas.microsoft.com/office/drawing/2014/main" id="{92C8ACA2-8C6A-1663-F150-D6EE14CF5A3A}"/>
                </a:ext>
              </a:extLst>
            </p:cNvPr>
            <p:cNvSpPr txBox="1"/>
            <p:nvPr/>
          </p:nvSpPr>
          <p:spPr>
            <a:xfrm>
              <a:off x="7093928" y="3561560"/>
              <a:ext cx="4144628" cy="461665"/>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自分自身を律し事業を行う</a:t>
              </a:r>
            </a:p>
          </p:txBody>
        </p:sp>
      </p:grpSp>
      <p:grpSp>
        <p:nvGrpSpPr>
          <p:cNvPr id="8" name="グループ化 7">
            <a:extLst>
              <a:ext uri="{FF2B5EF4-FFF2-40B4-BE49-F238E27FC236}">
                <a16:creationId xmlns:a16="http://schemas.microsoft.com/office/drawing/2014/main" id="{CA25EFAB-0065-54F4-DA6C-E4E08662C59B}"/>
              </a:ext>
            </a:extLst>
          </p:cNvPr>
          <p:cNvGrpSpPr/>
          <p:nvPr/>
        </p:nvGrpSpPr>
        <p:grpSpPr>
          <a:xfrm>
            <a:off x="6782114" y="3600197"/>
            <a:ext cx="4573555" cy="858155"/>
            <a:chOff x="6861387" y="4055760"/>
            <a:chExt cx="4573555" cy="858155"/>
          </a:xfrm>
        </p:grpSpPr>
        <p:sp>
          <p:nvSpPr>
            <p:cNvPr id="24" name="正方形/長方形 23">
              <a:extLst>
                <a:ext uri="{FF2B5EF4-FFF2-40B4-BE49-F238E27FC236}">
                  <a16:creationId xmlns:a16="http://schemas.microsoft.com/office/drawing/2014/main" id="{7C689387-F261-955B-EB76-8327F3E71BA3}"/>
                </a:ext>
              </a:extLst>
            </p:cNvPr>
            <p:cNvSpPr/>
            <p:nvPr/>
          </p:nvSpPr>
          <p:spPr>
            <a:xfrm>
              <a:off x="6861387" y="4055760"/>
              <a:ext cx="301840" cy="284085"/>
            </a:xfrm>
            <a:prstGeom prst="rect">
              <a:avLst/>
            </a:prstGeom>
            <a:solidFill>
              <a:schemeClr val="accent2">
                <a:lumMod val="60000"/>
                <a:lumOff val="4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0" name="テキスト ボックス 49">
              <a:extLst>
                <a:ext uri="{FF2B5EF4-FFF2-40B4-BE49-F238E27FC236}">
                  <a16:creationId xmlns:a16="http://schemas.microsoft.com/office/drawing/2014/main" id="{197ACC93-57AF-3FBC-667F-07EBDE68B5B6}"/>
                </a:ext>
              </a:extLst>
            </p:cNvPr>
            <p:cNvSpPr txBox="1"/>
            <p:nvPr/>
          </p:nvSpPr>
          <p:spPr>
            <a:xfrm>
              <a:off x="6897541" y="4175251"/>
              <a:ext cx="4537401" cy="738664"/>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職業上の手腕を社会に役立てる</a:t>
              </a:r>
              <a:r>
                <a:rPr kumimoji="1" lang="ja-JP" altLang="en-US" dirty="0">
                  <a:solidFill>
                    <a:schemeClr val="bg1"/>
                  </a:solidFill>
                  <a:latin typeface="メイリオ" panose="020B0604030504040204" pitchFamily="50" charset="-128"/>
                  <a:ea typeface="メイリオ" panose="020B0604030504040204" pitchFamily="50" charset="-128"/>
                </a:rPr>
                <a:t>（クラブが開発したプロジェクトに参加）</a:t>
              </a:r>
              <a:endParaRPr kumimoji="1" lang="ja-JP" altLang="en-US" b="0"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grpSp>
      <p:sp>
        <p:nvSpPr>
          <p:cNvPr id="18" name="テキスト ボックス 17">
            <a:extLst>
              <a:ext uri="{FF2B5EF4-FFF2-40B4-BE49-F238E27FC236}">
                <a16:creationId xmlns:a16="http://schemas.microsoft.com/office/drawing/2014/main" id="{6B30CD06-D310-2795-0AEA-E2B711DEC74A}"/>
              </a:ext>
            </a:extLst>
          </p:cNvPr>
          <p:cNvSpPr txBox="1"/>
          <p:nvPr/>
        </p:nvSpPr>
        <p:spPr>
          <a:xfrm>
            <a:off x="736575" y="3663383"/>
            <a:ext cx="4870202" cy="1200329"/>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あらゆる職業において高い倫理基準を守り、それぞれの職業を通じて社会に貢献すること</a:t>
            </a:r>
          </a:p>
        </p:txBody>
      </p:sp>
    </p:spTree>
    <p:extLst>
      <p:ext uri="{BB962C8B-B14F-4D97-AF65-F5344CB8AC3E}">
        <p14:creationId xmlns:p14="http://schemas.microsoft.com/office/powerpoint/2010/main" val="3825355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B1722477-DA66-61E1-750B-6E43BB36995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sp>
        <p:nvSpPr>
          <p:cNvPr id="33" name="正方形/長方形 32">
            <a:extLst>
              <a:ext uri="{FF2B5EF4-FFF2-40B4-BE49-F238E27FC236}">
                <a16:creationId xmlns:a16="http://schemas.microsoft.com/office/drawing/2014/main" id="{32A7FEFA-223B-DF6B-6A0A-4D7D56CF650C}"/>
              </a:ext>
            </a:extLst>
          </p:cNvPr>
          <p:cNvSpPr/>
          <p:nvPr/>
        </p:nvSpPr>
        <p:spPr>
          <a:xfrm>
            <a:off x="1897041" y="994023"/>
            <a:ext cx="8785680" cy="4512079"/>
          </a:xfrm>
          <a:prstGeom prst="rect">
            <a:avLst/>
          </a:prstGeom>
          <a:solidFill>
            <a:schemeClr val="bg2"/>
          </a:solidFill>
          <a:ln>
            <a:solidFill>
              <a:schemeClr val="tx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5" name="テキスト ボックス 14">
            <a:extLst>
              <a:ext uri="{FF2B5EF4-FFF2-40B4-BE49-F238E27FC236}">
                <a16:creationId xmlns:a16="http://schemas.microsoft.com/office/drawing/2014/main" id="{14B6304B-0A49-DE71-A7FF-434FCF7DB986}"/>
              </a:ext>
            </a:extLst>
          </p:cNvPr>
          <p:cNvSpPr txBox="1"/>
          <p:nvPr/>
        </p:nvSpPr>
        <p:spPr>
          <a:xfrm>
            <a:off x="2860367" y="1971099"/>
            <a:ext cx="7258958" cy="515526"/>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会員に伝えやすいテーマ（特に入会歴の浅い会員向け）</a:t>
            </a:r>
            <a:endParaRPr kumimoji="1" lang="en-US" altLang="ja-JP" sz="20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grpSp>
        <p:nvGrpSpPr>
          <p:cNvPr id="43" name="グループ化 42">
            <a:extLst>
              <a:ext uri="{FF2B5EF4-FFF2-40B4-BE49-F238E27FC236}">
                <a16:creationId xmlns:a16="http://schemas.microsoft.com/office/drawing/2014/main" id="{1411BE8C-1BCF-664D-89EA-F99200AD429D}"/>
              </a:ext>
            </a:extLst>
          </p:cNvPr>
          <p:cNvGrpSpPr/>
          <p:nvPr/>
        </p:nvGrpSpPr>
        <p:grpSpPr>
          <a:xfrm>
            <a:off x="8999220" y="123097"/>
            <a:ext cx="3192780" cy="646331"/>
            <a:chOff x="9152878" y="123097"/>
            <a:chExt cx="3039122" cy="646331"/>
          </a:xfrm>
        </p:grpSpPr>
        <p:sp>
          <p:nvSpPr>
            <p:cNvPr id="45" name="テキスト ボックス 44">
              <a:extLst>
                <a:ext uri="{FF2B5EF4-FFF2-40B4-BE49-F238E27FC236}">
                  <a16:creationId xmlns:a16="http://schemas.microsoft.com/office/drawing/2014/main" id="{7A381255-6751-5810-9663-40FF8BDAAA18}"/>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46" name="直線コネクタ 45">
              <a:extLst>
                <a:ext uri="{FF2B5EF4-FFF2-40B4-BE49-F238E27FC236}">
                  <a16:creationId xmlns:a16="http://schemas.microsoft.com/office/drawing/2014/main" id="{88A49A21-9E40-DC3E-D977-0D606A02514F}"/>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4" name="テキスト ボックス 53">
            <a:extLst>
              <a:ext uri="{FF2B5EF4-FFF2-40B4-BE49-F238E27FC236}">
                <a16:creationId xmlns:a16="http://schemas.microsoft.com/office/drawing/2014/main" id="{6A9F7244-6F6D-9376-4D96-EBFE3FC25E7F}"/>
              </a:ext>
            </a:extLst>
          </p:cNvPr>
          <p:cNvSpPr txBox="1"/>
          <p:nvPr/>
        </p:nvSpPr>
        <p:spPr>
          <a:xfrm>
            <a:off x="2860367" y="1082752"/>
            <a:ext cx="6788567" cy="426646"/>
          </a:xfrm>
          <a:prstGeom prst="rect">
            <a:avLst/>
          </a:prstGeom>
          <a:solidFill>
            <a:schemeClr val="tx2">
              <a:lumMod val="60000"/>
              <a:lumOff val="40000"/>
            </a:schemeClr>
          </a:solidFill>
          <a:ln>
            <a:noFill/>
          </a:ln>
        </p:spPr>
        <p:txBody>
          <a:bodyPr wrap="square" tIns="7200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自分を律し事業を行う</a:t>
            </a:r>
            <a:endParaRPr kumimoji="1" lang="en-US" altLang="ja-JP" sz="20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 name="テキスト ボックス 1">
            <a:extLst>
              <a:ext uri="{FF2B5EF4-FFF2-40B4-BE49-F238E27FC236}">
                <a16:creationId xmlns:a16="http://schemas.microsoft.com/office/drawing/2014/main" id="{7366D2A2-9FEE-7264-C50B-A5BE072FBDDE}"/>
              </a:ext>
            </a:extLst>
          </p:cNvPr>
          <p:cNvSpPr txBox="1"/>
          <p:nvPr/>
        </p:nvSpPr>
        <p:spPr>
          <a:xfrm>
            <a:off x="2888764" y="3147319"/>
            <a:ext cx="6995365" cy="515526"/>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ロータリアンの行動が社会に与える影響を認識してもらう</a:t>
            </a:r>
            <a:endParaRPr kumimoji="1" lang="en-US" altLang="ja-JP" sz="20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
        <p:nvSpPr>
          <p:cNvPr id="3" name="テキスト ボックス 2">
            <a:extLst>
              <a:ext uri="{FF2B5EF4-FFF2-40B4-BE49-F238E27FC236}">
                <a16:creationId xmlns:a16="http://schemas.microsoft.com/office/drawing/2014/main" id="{A9D03A7D-E108-BB14-7D0E-BB648A91196A}"/>
              </a:ext>
            </a:extLst>
          </p:cNvPr>
          <p:cNvSpPr txBox="1"/>
          <p:nvPr/>
        </p:nvSpPr>
        <p:spPr>
          <a:xfrm>
            <a:off x="2888764" y="4421194"/>
            <a:ext cx="7258958" cy="515526"/>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自分自身や自身の事業が成長できる可能性を理解してもらう</a:t>
            </a:r>
            <a:endParaRPr kumimoji="1" lang="en-US" altLang="ja-JP" sz="2000" b="1"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endParaRPr>
          </a:p>
        </p:txBody>
      </p:sp>
    </p:spTree>
    <p:extLst>
      <p:ext uri="{BB962C8B-B14F-4D97-AF65-F5344CB8AC3E}">
        <p14:creationId xmlns:p14="http://schemas.microsoft.com/office/powerpoint/2010/main" val="2479520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C1DCDA88-D52A-05E5-EC4E-264C6988CC74}"/>
              </a:ext>
            </a:extLst>
          </p:cNvPr>
          <p:cNvSpPr/>
          <p:nvPr/>
        </p:nvSpPr>
        <p:spPr>
          <a:xfrm>
            <a:off x="-1" y="2666456"/>
            <a:ext cx="12191999" cy="152508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 name="テキスト ボックス 1">
            <a:extLst>
              <a:ext uri="{FF2B5EF4-FFF2-40B4-BE49-F238E27FC236}">
                <a16:creationId xmlns:a16="http://schemas.microsoft.com/office/drawing/2014/main" id="{ECA53399-DB32-B898-F8FD-1B357F361BB0}"/>
              </a:ext>
            </a:extLst>
          </p:cNvPr>
          <p:cNvSpPr txBox="1"/>
          <p:nvPr/>
        </p:nvSpPr>
        <p:spPr>
          <a:xfrm>
            <a:off x="3241933" y="3363476"/>
            <a:ext cx="5467738" cy="584775"/>
          </a:xfrm>
          <a:prstGeom prst="rect">
            <a:avLst/>
          </a:prstGeom>
          <a:noFill/>
        </p:spPr>
        <p:txBody>
          <a:bodyPr wrap="square" rtlCol="0">
            <a:spAutoFit/>
          </a:bodyPr>
          <a:lstStyle/>
          <a:p>
            <a:pPr lvl="0">
              <a:defRPr/>
            </a:pPr>
            <a:r>
              <a:rPr kumimoji="1" lang="ja-JP" altLang="en-US" sz="3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日常</a:t>
            </a:r>
            <a:r>
              <a:rPr kumimoji="1" lang="ja-JP" altLang="en-US" sz="2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における</a:t>
            </a:r>
            <a:r>
              <a:rPr kumimoji="1" lang="ja-JP" altLang="en-US" sz="3200" dirty="0">
                <a:solidFill>
                  <a:prstClr val="white"/>
                </a:solidFill>
                <a:latin typeface="メイリオ" panose="020B0604030504040204" pitchFamily="50" charset="-128"/>
                <a:ea typeface="メイリオ" panose="020B0604030504040204" pitchFamily="50" charset="-128"/>
              </a:rPr>
              <a:t>理念の</a:t>
            </a:r>
            <a:r>
              <a:rPr kumimoji="1" lang="ja-JP" altLang="en-US" sz="3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実践</a:t>
            </a:r>
          </a:p>
        </p:txBody>
      </p:sp>
      <p:sp>
        <p:nvSpPr>
          <p:cNvPr id="7" name="テキスト ボックス 6">
            <a:extLst>
              <a:ext uri="{FF2B5EF4-FFF2-40B4-BE49-F238E27FC236}">
                <a16:creationId xmlns:a16="http://schemas.microsoft.com/office/drawing/2014/main" id="{01D38E9A-C1A6-1D7B-03FE-BEB899BA5E54}"/>
              </a:ext>
            </a:extLst>
          </p:cNvPr>
          <p:cNvSpPr txBox="1"/>
          <p:nvPr/>
        </p:nvSpPr>
        <p:spPr>
          <a:xfrm>
            <a:off x="2578356" y="5883050"/>
            <a:ext cx="370114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2660</a:t>
            </a:r>
            <a:r>
              <a:rPr kumimoji="1" lang="ja-JP" altLang="en-US" sz="1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地区　地区職業奉仕委員会</a:t>
            </a:r>
          </a:p>
        </p:txBody>
      </p:sp>
      <p:cxnSp>
        <p:nvCxnSpPr>
          <p:cNvPr id="8" name="直線コネクタ 7">
            <a:extLst>
              <a:ext uri="{FF2B5EF4-FFF2-40B4-BE49-F238E27FC236}">
                <a16:creationId xmlns:a16="http://schemas.microsoft.com/office/drawing/2014/main" id="{FB0EEDCB-1DA9-29A5-6AF5-5CFC6B1AE401}"/>
              </a:ext>
            </a:extLst>
          </p:cNvPr>
          <p:cNvCxnSpPr/>
          <p:nvPr/>
        </p:nvCxnSpPr>
        <p:spPr>
          <a:xfrm>
            <a:off x="3241933" y="3104275"/>
            <a:ext cx="0" cy="80845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C8407DC2-DB2C-740F-E64B-09ABE6E8C391}"/>
              </a:ext>
            </a:extLst>
          </p:cNvPr>
          <p:cNvSpPr txBox="1"/>
          <p:nvPr/>
        </p:nvSpPr>
        <p:spPr>
          <a:xfrm>
            <a:off x="1364214" y="3014966"/>
            <a:ext cx="214442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職業奉仕</a:t>
            </a:r>
          </a:p>
        </p:txBody>
      </p:sp>
      <p:pic>
        <p:nvPicPr>
          <p:cNvPr id="3" name="図 2">
            <a:extLst>
              <a:ext uri="{FF2B5EF4-FFF2-40B4-BE49-F238E27FC236}">
                <a16:creationId xmlns:a16="http://schemas.microsoft.com/office/drawing/2014/main" id="{CF5E2598-7E11-1E6F-B1BC-BA0D5AB6ACB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4" name="グループ化 3">
            <a:extLst>
              <a:ext uri="{FF2B5EF4-FFF2-40B4-BE49-F238E27FC236}">
                <a16:creationId xmlns:a16="http://schemas.microsoft.com/office/drawing/2014/main" id="{6BE4FFAF-D894-3212-23B0-EEEC38B80264}"/>
              </a:ext>
            </a:extLst>
          </p:cNvPr>
          <p:cNvGrpSpPr/>
          <p:nvPr/>
        </p:nvGrpSpPr>
        <p:grpSpPr>
          <a:xfrm>
            <a:off x="8999220" y="123097"/>
            <a:ext cx="3192780" cy="646331"/>
            <a:chOff x="9152878" y="123097"/>
            <a:chExt cx="3039122" cy="646331"/>
          </a:xfrm>
        </p:grpSpPr>
        <p:sp>
          <p:nvSpPr>
            <p:cNvPr id="12" name="テキスト ボックス 11">
              <a:extLst>
                <a:ext uri="{FF2B5EF4-FFF2-40B4-BE49-F238E27FC236}">
                  <a16:creationId xmlns:a16="http://schemas.microsoft.com/office/drawing/2014/main" id="{E8E471CB-B1B6-5D64-4EBE-79CF644F5A0C}"/>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13" name="直線コネクタ 12">
              <a:extLst>
                <a:ext uri="{FF2B5EF4-FFF2-40B4-BE49-F238E27FC236}">
                  <a16:creationId xmlns:a16="http://schemas.microsoft.com/office/drawing/2014/main" id="{3E424FCC-302E-36CC-D4A3-B6F7AE92BD02}"/>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88466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A0AC3077-002D-E7C7-256B-BB7009E4CD88}"/>
              </a:ext>
            </a:extLst>
          </p:cNvPr>
          <p:cNvGrpSpPr/>
          <p:nvPr/>
        </p:nvGrpSpPr>
        <p:grpSpPr>
          <a:xfrm>
            <a:off x="548172" y="307763"/>
            <a:ext cx="7071973" cy="6261135"/>
            <a:chOff x="548172" y="307763"/>
            <a:chExt cx="7071973" cy="6261135"/>
          </a:xfrm>
        </p:grpSpPr>
        <p:pic>
          <p:nvPicPr>
            <p:cNvPr id="9" name="図 8">
              <a:extLst>
                <a:ext uri="{FF2B5EF4-FFF2-40B4-BE49-F238E27FC236}">
                  <a16:creationId xmlns:a16="http://schemas.microsoft.com/office/drawing/2014/main" id="{501CD8DB-CE4C-4812-117A-3E738FDEAA53}"/>
                </a:ext>
              </a:extLst>
            </p:cNvPr>
            <p:cNvPicPr>
              <a:picLocks noChangeAspect="1"/>
            </p:cNvPicPr>
            <p:nvPr/>
          </p:nvPicPr>
          <p:blipFill>
            <a:blip r:embed="rId2"/>
            <a:stretch>
              <a:fillRect/>
            </a:stretch>
          </p:blipFill>
          <p:spPr>
            <a:xfrm>
              <a:off x="548172" y="307763"/>
              <a:ext cx="7071973" cy="6261135"/>
            </a:xfrm>
            <a:prstGeom prst="rect">
              <a:avLst/>
            </a:prstGeom>
            <a:noFill/>
            <a:ln>
              <a:noFill/>
            </a:ln>
            <a:effectLst>
              <a:softEdge rad="112500"/>
            </a:effectLst>
          </p:spPr>
        </p:pic>
        <p:sp>
          <p:nvSpPr>
            <p:cNvPr id="2" name="テキスト ボックス 1">
              <a:extLst>
                <a:ext uri="{FF2B5EF4-FFF2-40B4-BE49-F238E27FC236}">
                  <a16:creationId xmlns:a16="http://schemas.microsoft.com/office/drawing/2014/main" id="{ECA53399-DB32-B898-F8FD-1B357F361BB0}"/>
                </a:ext>
              </a:extLst>
            </p:cNvPr>
            <p:cNvSpPr txBox="1"/>
            <p:nvPr/>
          </p:nvSpPr>
          <p:spPr>
            <a:xfrm>
              <a:off x="827311" y="801561"/>
              <a:ext cx="55081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8" name="テキスト ボックス 7">
              <a:extLst>
                <a:ext uri="{FF2B5EF4-FFF2-40B4-BE49-F238E27FC236}">
                  <a16:creationId xmlns:a16="http://schemas.microsoft.com/office/drawing/2014/main" id="{97711E61-2A34-A2D7-42C1-30E549DF4E6D}"/>
                </a:ext>
              </a:extLst>
            </p:cNvPr>
            <p:cNvSpPr txBox="1"/>
            <p:nvPr/>
          </p:nvSpPr>
          <p:spPr>
            <a:xfrm>
              <a:off x="827311" y="1642502"/>
              <a:ext cx="6609187" cy="4524315"/>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ja-JP" sz="2000" b="0"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奉仕の第二部門である職業奉仕は、事業および専門職務の道徳の水準を高め、品位ある業務はすべて尊重されるべきであるという認識を深め、あらゆる職業に携わる中で奉仕の理念を実践していくという目的を持つものである。</a:t>
              </a:r>
              <a:endParaRPr kumimoji="0" lang="en-US" altLang="ja-JP" sz="2000" b="0"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ja-JP" sz="2000" b="0"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会員の役割には、ロータリーの理念に従って</a:t>
              </a:r>
              <a:r>
                <a:rPr kumimoji="0" lang="ja-JP" altLang="ja-JP" sz="2000" b="1" i="0" u="none" strike="noStrike" kern="100" cap="none" spc="0" normalizeH="0" baseline="0" noProof="0" dirty="0">
                  <a:ln>
                    <a:noFill/>
                  </a:ln>
                  <a:solidFill>
                    <a:schemeClr val="accent2">
                      <a:lumMod val="60000"/>
                      <a:lumOff val="40000"/>
                    </a:schemeClr>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自分自身を律し、事業を行うこと</a:t>
              </a:r>
              <a:r>
                <a:rPr kumimoji="0" lang="ja-JP" altLang="ja-JP" sz="2000" b="0"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、そして自己の職業上の手腕を社会の問題やニーズに役立てるために、</a:t>
              </a:r>
              <a:r>
                <a:rPr kumimoji="0" lang="ja-JP" altLang="ja-JP" sz="2000" b="1"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クラブが開発したプロジェクトに応える</a:t>
              </a:r>
              <a:r>
                <a:rPr kumimoji="0" lang="ja-JP" altLang="ja-JP" sz="2000" b="0" i="0" u="none" strike="noStrike" kern="1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ことが含まれる。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sp>
        <p:nvSpPr>
          <p:cNvPr id="6" name="テキスト ボックス 5">
            <a:extLst>
              <a:ext uri="{FF2B5EF4-FFF2-40B4-BE49-F238E27FC236}">
                <a16:creationId xmlns:a16="http://schemas.microsoft.com/office/drawing/2014/main" id="{704CA29F-FCF6-AAE6-47E8-C0C45C97291A}"/>
              </a:ext>
            </a:extLst>
          </p:cNvPr>
          <p:cNvSpPr txBox="1"/>
          <p:nvPr/>
        </p:nvSpPr>
        <p:spPr>
          <a:xfrm>
            <a:off x="779564" y="939192"/>
            <a:ext cx="5377546"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ja-JP" sz="2400" b="1"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標準ロータリークラブ定款　第</a:t>
            </a:r>
            <a:r>
              <a:rPr kumimoji="0" lang="en-US" altLang="ja-JP" sz="2400" b="1"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6</a:t>
            </a:r>
            <a:r>
              <a:rPr kumimoji="0" lang="ja-JP" altLang="ja-JP" sz="2400" b="1"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条</a:t>
            </a:r>
            <a:r>
              <a:rPr kumimoji="0" lang="en-US" altLang="ja-JP" sz="2400" b="1"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-2</a:t>
            </a:r>
            <a:endParaRPr kumimoji="0" lang="ja-JP" altLang="en-US" sz="2400" b="1" i="0" u="none" strike="noStrike" kern="1200" cap="none" spc="0" normalizeH="0" baseline="0" noProof="0" dirty="0">
              <a:ln>
                <a:noFill/>
              </a:ln>
              <a:solidFill>
                <a:prstClr val="white">
                  <a:lumMod val="95000"/>
                </a:prstClr>
              </a:solidFill>
              <a:effectLst/>
              <a:uLnTx/>
              <a:uFillTx/>
              <a:latin typeface="メイリオ" panose="020B0604030504040204" pitchFamily="50" charset="-128"/>
              <a:ea typeface="メイリオ" panose="020B0604030504040204" pitchFamily="50" charset="-128"/>
              <a:cs typeface="+mn-cs"/>
            </a:endParaRPr>
          </a:p>
        </p:txBody>
      </p:sp>
      <p:pic>
        <p:nvPicPr>
          <p:cNvPr id="10" name="図 9">
            <a:extLst>
              <a:ext uri="{FF2B5EF4-FFF2-40B4-BE49-F238E27FC236}">
                <a16:creationId xmlns:a16="http://schemas.microsoft.com/office/drawing/2014/main" id="{F038233E-4B28-BC42-4233-8DB6FF2389A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sp>
        <p:nvSpPr>
          <p:cNvPr id="4" name="正方形/長方形 3">
            <a:extLst>
              <a:ext uri="{FF2B5EF4-FFF2-40B4-BE49-F238E27FC236}">
                <a16:creationId xmlns:a16="http://schemas.microsoft.com/office/drawing/2014/main" id="{38121842-0963-E605-4A94-796A40693DED}"/>
              </a:ext>
            </a:extLst>
          </p:cNvPr>
          <p:cNvSpPr/>
          <p:nvPr/>
        </p:nvSpPr>
        <p:spPr>
          <a:xfrm>
            <a:off x="7558860" y="2887599"/>
            <a:ext cx="301840" cy="284085"/>
          </a:xfrm>
          <a:prstGeom prst="rect">
            <a:avLst/>
          </a:prstGeom>
          <a:solidFill>
            <a:schemeClr val="accent2">
              <a:lumMod val="60000"/>
              <a:lumOff val="4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 name="正方形/長方形 6">
            <a:extLst>
              <a:ext uri="{FF2B5EF4-FFF2-40B4-BE49-F238E27FC236}">
                <a16:creationId xmlns:a16="http://schemas.microsoft.com/office/drawing/2014/main" id="{1F4B5738-2883-5AC5-8813-75D585B95E78}"/>
              </a:ext>
            </a:extLst>
          </p:cNvPr>
          <p:cNvSpPr/>
          <p:nvPr/>
        </p:nvSpPr>
        <p:spPr>
          <a:xfrm>
            <a:off x="7558860" y="3429000"/>
            <a:ext cx="301840" cy="284085"/>
          </a:xfrm>
          <a:prstGeom prst="rect">
            <a:avLst/>
          </a:prstGeom>
          <a:solidFill>
            <a:schemeClr val="accent2">
              <a:lumMod val="60000"/>
              <a:lumOff val="4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 name="テキスト ボックス 4">
            <a:extLst>
              <a:ext uri="{FF2B5EF4-FFF2-40B4-BE49-F238E27FC236}">
                <a16:creationId xmlns:a16="http://schemas.microsoft.com/office/drawing/2014/main" id="{2B3C4F65-55C1-606F-1178-3A6497BAA43A}"/>
              </a:ext>
            </a:extLst>
          </p:cNvPr>
          <p:cNvSpPr txBox="1"/>
          <p:nvPr/>
        </p:nvSpPr>
        <p:spPr>
          <a:xfrm>
            <a:off x="7615767" y="2851919"/>
            <a:ext cx="4495024" cy="1154162"/>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n-cs"/>
              </a:rPr>
              <a:t>自分自身を律し事業を行うこと</a:t>
            </a:r>
            <a:endParaRPr kumimoji="1" lang="en-US" altLang="ja-JP" sz="2400" b="1"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n-cs"/>
              </a:rPr>
              <a:t>職業上の手腕を社会に役立てる</a:t>
            </a:r>
          </a:p>
        </p:txBody>
      </p:sp>
      <p:grpSp>
        <p:nvGrpSpPr>
          <p:cNvPr id="14" name="グループ化 13">
            <a:extLst>
              <a:ext uri="{FF2B5EF4-FFF2-40B4-BE49-F238E27FC236}">
                <a16:creationId xmlns:a16="http://schemas.microsoft.com/office/drawing/2014/main" id="{88C449D7-E530-EF6A-8594-A4F9EB17FA0A}"/>
              </a:ext>
            </a:extLst>
          </p:cNvPr>
          <p:cNvGrpSpPr/>
          <p:nvPr/>
        </p:nvGrpSpPr>
        <p:grpSpPr>
          <a:xfrm>
            <a:off x="8999220" y="123097"/>
            <a:ext cx="3192780" cy="646331"/>
            <a:chOff x="9152878" y="123097"/>
            <a:chExt cx="3039122" cy="646331"/>
          </a:xfrm>
        </p:grpSpPr>
        <p:sp>
          <p:nvSpPr>
            <p:cNvPr id="15" name="テキスト ボックス 14">
              <a:extLst>
                <a:ext uri="{FF2B5EF4-FFF2-40B4-BE49-F238E27FC236}">
                  <a16:creationId xmlns:a16="http://schemas.microsoft.com/office/drawing/2014/main" id="{A0E7BDCD-E511-89ED-C124-65FE13B05385}"/>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rgbClr val="44546A">
                      <a:lumMod val="60000"/>
                      <a:lumOff val="40000"/>
                    </a:srgb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16" name="直線コネクタ 15">
              <a:extLst>
                <a:ext uri="{FF2B5EF4-FFF2-40B4-BE49-F238E27FC236}">
                  <a16:creationId xmlns:a16="http://schemas.microsoft.com/office/drawing/2014/main" id="{E1F00CDB-97B7-5B09-27C0-EBA0BB9B0372}"/>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3" name="グループ化 12">
            <a:extLst>
              <a:ext uri="{FF2B5EF4-FFF2-40B4-BE49-F238E27FC236}">
                <a16:creationId xmlns:a16="http://schemas.microsoft.com/office/drawing/2014/main" id="{6A5E773A-E967-4ADE-45C7-2D799063D8F1}"/>
              </a:ext>
            </a:extLst>
          </p:cNvPr>
          <p:cNvGrpSpPr/>
          <p:nvPr/>
        </p:nvGrpSpPr>
        <p:grpSpPr>
          <a:xfrm>
            <a:off x="7715637" y="2042341"/>
            <a:ext cx="4056153" cy="380638"/>
            <a:chOff x="7715637" y="2042341"/>
            <a:chExt cx="4056153" cy="380638"/>
          </a:xfrm>
        </p:grpSpPr>
        <p:sp>
          <p:nvSpPr>
            <p:cNvPr id="12" name="正方形/長方形 11">
              <a:extLst>
                <a:ext uri="{FF2B5EF4-FFF2-40B4-BE49-F238E27FC236}">
                  <a16:creationId xmlns:a16="http://schemas.microsoft.com/office/drawing/2014/main" id="{C951BC0E-4BFB-BC88-31B1-9F006D74B5E9}"/>
                </a:ext>
              </a:extLst>
            </p:cNvPr>
            <p:cNvSpPr/>
            <p:nvPr/>
          </p:nvSpPr>
          <p:spPr>
            <a:xfrm>
              <a:off x="7715637" y="2042341"/>
              <a:ext cx="4056153" cy="380638"/>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テキスト ボックス 10">
              <a:extLst>
                <a:ext uri="{FF2B5EF4-FFF2-40B4-BE49-F238E27FC236}">
                  <a16:creationId xmlns:a16="http://schemas.microsoft.com/office/drawing/2014/main" id="{36D13337-5E83-36A8-7662-92E156BE8C2F}"/>
                </a:ext>
              </a:extLst>
            </p:cNvPr>
            <p:cNvSpPr txBox="1"/>
            <p:nvPr/>
          </p:nvSpPr>
          <p:spPr>
            <a:xfrm>
              <a:off x="7840137" y="2042341"/>
              <a:ext cx="3864142"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schemeClr val="tx2">
                      <a:lumMod val="75000"/>
                    </a:schemeClr>
                  </a:solidFill>
                  <a:effectLst/>
                  <a:uLnTx/>
                  <a:uFillTx/>
                  <a:latin typeface="Calibri"/>
                  <a:ea typeface="ＭＳ Ｐゴシック" panose="020B0600070205080204" pitchFamily="50" charset="-128"/>
                  <a:cs typeface="+mn-cs"/>
                </a:rPr>
                <a:t>職業に携わる中で奉仕の理念を実践</a:t>
              </a:r>
            </a:p>
          </p:txBody>
        </p:sp>
      </p:grpSp>
    </p:spTree>
    <p:extLst>
      <p:ext uri="{BB962C8B-B14F-4D97-AF65-F5344CB8AC3E}">
        <p14:creationId xmlns:p14="http://schemas.microsoft.com/office/powerpoint/2010/main" val="530275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A0AC3077-002D-E7C7-256B-BB7009E4CD88}"/>
              </a:ext>
            </a:extLst>
          </p:cNvPr>
          <p:cNvGrpSpPr/>
          <p:nvPr/>
        </p:nvGrpSpPr>
        <p:grpSpPr>
          <a:xfrm>
            <a:off x="548172" y="307763"/>
            <a:ext cx="7071973" cy="6261135"/>
            <a:chOff x="548172" y="307763"/>
            <a:chExt cx="7071973" cy="6261135"/>
          </a:xfrm>
        </p:grpSpPr>
        <p:pic>
          <p:nvPicPr>
            <p:cNvPr id="9" name="図 8">
              <a:extLst>
                <a:ext uri="{FF2B5EF4-FFF2-40B4-BE49-F238E27FC236}">
                  <a16:creationId xmlns:a16="http://schemas.microsoft.com/office/drawing/2014/main" id="{501CD8DB-CE4C-4812-117A-3E738FDEAA53}"/>
                </a:ext>
              </a:extLst>
            </p:cNvPr>
            <p:cNvPicPr>
              <a:picLocks noChangeAspect="1"/>
            </p:cNvPicPr>
            <p:nvPr/>
          </p:nvPicPr>
          <p:blipFill>
            <a:blip r:embed="rId2"/>
            <a:stretch>
              <a:fillRect/>
            </a:stretch>
          </p:blipFill>
          <p:spPr>
            <a:xfrm>
              <a:off x="548172" y="307763"/>
              <a:ext cx="7071973" cy="6261135"/>
            </a:xfrm>
            <a:prstGeom prst="rect">
              <a:avLst/>
            </a:prstGeom>
            <a:noFill/>
            <a:ln>
              <a:noFill/>
            </a:ln>
            <a:effectLst>
              <a:softEdge rad="112500"/>
            </a:effectLst>
          </p:spPr>
        </p:pic>
        <p:sp>
          <p:nvSpPr>
            <p:cNvPr id="2" name="テキスト ボックス 1">
              <a:extLst>
                <a:ext uri="{FF2B5EF4-FFF2-40B4-BE49-F238E27FC236}">
                  <a16:creationId xmlns:a16="http://schemas.microsoft.com/office/drawing/2014/main" id="{ECA53399-DB32-B898-F8FD-1B357F361BB0}"/>
                </a:ext>
              </a:extLst>
            </p:cNvPr>
            <p:cNvSpPr txBox="1"/>
            <p:nvPr/>
          </p:nvSpPr>
          <p:spPr>
            <a:xfrm>
              <a:off x="2300515" y="488272"/>
              <a:ext cx="329241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ロータリーの行動規範</a:t>
              </a:r>
            </a:p>
          </p:txBody>
        </p:sp>
      </p:grpSp>
      <p:pic>
        <p:nvPicPr>
          <p:cNvPr id="5" name="図 4">
            <a:extLst>
              <a:ext uri="{FF2B5EF4-FFF2-40B4-BE49-F238E27FC236}">
                <a16:creationId xmlns:a16="http://schemas.microsoft.com/office/drawing/2014/main" id="{083A8CEE-391E-E5BC-5D21-C6BCFA0A0E1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7" name="グループ化 6">
            <a:extLst>
              <a:ext uri="{FF2B5EF4-FFF2-40B4-BE49-F238E27FC236}">
                <a16:creationId xmlns:a16="http://schemas.microsoft.com/office/drawing/2014/main" id="{888E74F7-7CC6-3325-D300-0A7BDE3DD9C0}"/>
              </a:ext>
            </a:extLst>
          </p:cNvPr>
          <p:cNvGrpSpPr/>
          <p:nvPr/>
        </p:nvGrpSpPr>
        <p:grpSpPr>
          <a:xfrm>
            <a:off x="7661502" y="2935713"/>
            <a:ext cx="4207037" cy="1278404"/>
            <a:chOff x="7661502" y="2935713"/>
            <a:chExt cx="4207037" cy="1278404"/>
          </a:xfrm>
        </p:grpSpPr>
        <p:sp>
          <p:nvSpPr>
            <p:cNvPr id="4" name="正方形/長方形 3">
              <a:extLst>
                <a:ext uri="{FF2B5EF4-FFF2-40B4-BE49-F238E27FC236}">
                  <a16:creationId xmlns:a16="http://schemas.microsoft.com/office/drawing/2014/main" id="{41095649-4EB2-9E6C-3730-F7BBF4F91BD2}"/>
                </a:ext>
              </a:extLst>
            </p:cNvPr>
            <p:cNvSpPr/>
            <p:nvPr/>
          </p:nvSpPr>
          <p:spPr>
            <a:xfrm>
              <a:off x="7661502" y="2935713"/>
              <a:ext cx="301840" cy="284085"/>
            </a:xfrm>
            <a:prstGeom prst="rect">
              <a:avLst/>
            </a:prstGeom>
            <a:solidFill>
              <a:schemeClr val="accent2">
                <a:lumMod val="60000"/>
                <a:lumOff val="40000"/>
              </a:schemeClr>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テキスト ボックス 10">
              <a:extLst>
                <a:ext uri="{FF2B5EF4-FFF2-40B4-BE49-F238E27FC236}">
                  <a16:creationId xmlns:a16="http://schemas.microsoft.com/office/drawing/2014/main" id="{F9F8AC6B-DB91-224C-64C7-A16B003F2C9C}"/>
                </a:ext>
              </a:extLst>
            </p:cNvPr>
            <p:cNvSpPr txBox="1"/>
            <p:nvPr/>
          </p:nvSpPr>
          <p:spPr>
            <a:xfrm>
              <a:off x="7696976" y="3013788"/>
              <a:ext cx="4171563"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n-cs"/>
                </a:rPr>
                <a:t>ロータリアンは高い</a:t>
              </a:r>
              <a:r>
                <a:rPr kumimoji="1" lang="ja-JP" altLang="en-US" sz="2400" b="1" i="0" u="none" strike="noStrike" kern="1200" cap="none" spc="0" normalizeH="0" baseline="0" noProof="0" dirty="0">
                  <a:ln>
                    <a:noFill/>
                  </a:ln>
                  <a:solidFill>
                    <a:schemeClr val="accent2">
                      <a:lumMod val="75000"/>
                    </a:schemeClr>
                  </a:solidFill>
                  <a:effectLst/>
                  <a:uLnTx/>
                  <a:uFillTx/>
                  <a:latin typeface="メイリオ" panose="020B0604030504040204" pitchFamily="50" charset="-128"/>
                  <a:ea typeface="メイリオ" panose="020B0604030504040204" pitchFamily="50" charset="-128"/>
                  <a:cs typeface="+mn-cs"/>
                </a:rPr>
                <a:t>倫理観</a:t>
              </a:r>
              <a:r>
                <a:rPr kumimoji="1" lang="ja-JP" altLang="en-US" sz="2400" b="1" i="0" u="none" strike="noStrike" kern="1200" cap="none" spc="0" normalizeH="0" baseline="0" noProof="0" dirty="0">
                  <a:ln>
                    <a:noFill/>
                  </a:ln>
                  <a:solidFill>
                    <a:srgbClr val="4472C4"/>
                  </a:solidFill>
                  <a:effectLst/>
                  <a:uLnTx/>
                  <a:uFillTx/>
                  <a:latin typeface="メイリオ" panose="020B0604030504040204" pitchFamily="50" charset="-128"/>
                  <a:ea typeface="メイリオ" panose="020B0604030504040204" pitchFamily="50" charset="-128"/>
                  <a:cs typeface="+mn-cs"/>
                </a:rPr>
                <a:t>を持って職業に携わることが求められている</a:t>
              </a:r>
            </a:p>
          </p:txBody>
        </p:sp>
      </p:grpSp>
      <p:grpSp>
        <p:nvGrpSpPr>
          <p:cNvPr id="13" name="グループ化 12">
            <a:extLst>
              <a:ext uri="{FF2B5EF4-FFF2-40B4-BE49-F238E27FC236}">
                <a16:creationId xmlns:a16="http://schemas.microsoft.com/office/drawing/2014/main" id="{B64CB6F9-AFCB-CBC2-6AB0-CF800015C17B}"/>
              </a:ext>
            </a:extLst>
          </p:cNvPr>
          <p:cNvGrpSpPr/>
          <p:nvPr/>
        </p:nvGrpSpPr>
        <p:grpSpPr>
          <a:xfrm>
            <a:off x="8999220" y="123097"/>
            <a:ext cx="3192780" cy="646331"/>
            <a:chOff x="9152878" y="123097"/>
            <a:chExt cx="3039122" cy="646331"/>
          </a:xfrm>
        </p:grpSpPr>
        <p:sp>
          <p:nvSpPr>
            <p:cNvPr id="14" name="テキスト ボックス 13">
              <a:extLst>
                <a:ext uri="{FF2B5EF4-FFF2-40B4-BE49-F238E27FC236}">
                  <a16:creationId xmlns:a16="http://schemas.microsoft.com/office/drawing/2014/main" id="{8E7E02A0-126C-F8AB-CF06-3E6655EF1297}"/>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15" name="直線コネクタ 14">
              <a:extLst>
                <a:ext uri="{FF2B5EF4-FFF2-40B4-BE49-F238E27FC236}">
                  <a16:creationId xmlns:a16="http://schemas.microsoft.com/office/drawing/2014/main" id="{1483955A-BCCD-A6CE-F366-C9215EF7E43B}"/>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 name="テキスト ボックス 9">
            <a:extLst>
              <a:ext uri="{FF2B5EF4-FFF2-40B4-BE49-F238E27FC236}">
                <a16:creationId xmlns:a16="http://schemas.microsoft.com/office/drawing/2014/main" id="{352FFB83-3030-3BB0-C8D0-E292C18FD44F}"/>
              </a:ext>
            </a:extLst>
          </p:cNvPr>
          <p:cNvSpPr txBox="1"/>
          <p:nvPr/>
        </p:nvSpPr>
        <p:spPr>
          <a:xfrm>
            <a:off x="802731" y="917926"/>
            <a:ext cx="6562854" cy="5632311"/>
          </a:xfrm>
          <a:prstGeom prst="rect">
            <a:avLst/>
          </a:prstGeom>
          <a:noFill/>
        </p:spPr>
        <p:txBody>
          <a:bodyPr wrap="square">
            <a:spAutoFit/>
          </a:bodyPr>
          <a:lstStyle/>
          <a:p>
            <a:r>
              <a:rPr lang="ja-JP" altLang="en-US" dirty="0">
                <a:solidFill>
                  <a:schemeClr val="bg1"/>
                </a:solidFill>
                <a:latin typeface="メイリオ" panose="020B0604030504040204" pitchFamily="50" charset="-128"/>
                <a:ea typeface="メイリオ" panose="020B0604030504040204" pitchFamily="50" charset="-128"/>
              </a:rPr>
              <a:t>全会員（ロータリアンおよびローターアクター）には以下のことが求められる</a:t>
            </a:r>
            <a:endParaRPr lang="en-US" altLang="ja-JP" dirty="0">
              <a:solidFill>
                <a:schemeClr val="bg1"/>
              </a:solidFill>
              <a:latin typeface="メイリオ" panose="020B0604030504040204" pitchFamily="50" charset="-128"/>
              <a:ea typeface="メイリオ" panose="020B0604030504040204" pitchFamily="50" charset="-128"/>
            </a:endParaRPr>
          </a:p>
          <a:p>
            <a:endParaRPr lang="ja-JP" altLang="en-US" dirty="0">
              <a:solidFill>
                <a:schemeClr val="bg1"/>
              </a:solidFill>
              <a:latin typeface="メイリオ" panose="020B0604030504040204" pitchFamily="50" charset="-128"/>
              <a:ea typeface="メイリオ" panose="020B0604030504040204" pitchFamily="50" charset="-128"/>
            </a:endParaRPr>
          </a:p>
          <a:p>
            <a:pPr marL="342900" indent="-342900">
              <a:buAutoNum type="arabicPeriod"/>
            </a:pPr>
            <a:r>
              <a:rPr lang="ja-JP" altLang="en-US" dirty="0">
                <a:solidFill>
                  <a:schemeClr val="bg1"/>
                </a:solidFill>
                <a:latin typeface="メイリオ" panose="020B0604030504040204" pitchFamily="50" charset="-128"/>
                <a:ea typeface="メイリオ" panose="020B0604030504040204" pitchFamily="50" charset="-128"/>
              </a:rPr>
              <a:t>個人として、また事業において、高潔さと高い倫理基準を　　　もって行動する。</a:t>
            </a:r>
            <a:endParaRPr lang="en-US" altLang="ja-JP" dirty="0">
              <a:solidFill>
                <a:schemeClr val="bg1"/>
              </a:solidFill>
              <a:latin typeface="メイリオ" panose="020B0604030504040204" pitchFamily="50" charset="-128"/>
              <a:ea typeface="メイリオ" panose="020B0604030504040204" pitchFamily="50" charset="-128"/>
            </a:endParaRPr>
          </a:p>
          <a:p>
            <a:endParaRPr lang="ja-JP" altLang="en-US" dirty="0">
              <a:solidFill>
                <a:schemeClr val="bg1"/>
              </a:solidFill>
              <a:latin typeface="メイリオ" panose="020B0604030504040204" pitchFamily="50" charset="-128"/>
              <a:ea typeface="メイリオ" panose="020B0604030504040204" pitchFamily="50" charset="-128"/>
            </a:endParaRPr>
          </a:p>
          <a:p>
            <a:r>
              <a:rPr lang="en-US" altLang="ja-JP" dirty="0">
                <a:solidFill>
                  <a:schemeClr val="bg1"/>
                </a:solidFill>
                <a:latin typeface="メイリオ" panose="020B0604030504040204" pitchFamily="50" charset="-128"/>
                <a:ea typeface="メイリオ" panose="020B0604030504040204" pitchFamily="50" charset="-128"/>
              </a:rPr>
              <a:t>2. </a:t>
            </a:r>
            <a:r>
              <a:rPr lang="ja-JP" altLang="en-US" dirty="0">
                <a:solidFill>
                  <a:schemeClr val="bg1"/>
                </a:solidFill>
                <a:latin typeface="メイリオ" panose="020B0604030504040204" pitchFamily="50" charset="-128"/>
                <a:ea typeface="メイリオ" panose="020B0604030504040204" pitchFamily="50" charset="-128"/>
              </a:rPr>
              <a:t>他者に公平に接し、敬意をもって接すること。これには、</a:t>
            </a:r>
            <a:endParaRPr lang="en-US" altLang="ja-JP" dirty="0">
              <a:solidFill>
                <a:schemeClr val="bg1"/>
              </a:solidFill>
              <a:latin typeface="メイリオ" panose="020B0604030504040204" pitchFamily="50" charset="-128"/>
              <a:ea typeface="メイリオ" panose="020B0604030504040204" pitchFamily="50" charset="-128"/>
            </a:endParaRPr>
          </a:p>
          <a:p>
            <a:r>
              <a:rPr lang="en-US" altLang="ja-JP" dirty="0">
                <a:solidFill>
                  <a:schemeClr val="bg1"/>
                </a:solidFill>
                <a:latin typeface="メイリオ" panose="020B0604030504040204" pitchFamily="50" charset="-128"/>
                <a:ea typeface="メイリオ" panose="020B0604030504040204" pitchFamily="50" charset="-128"/>
              </a:rPr>
              <a:t> </a:t>
            </a:r>
            <a:r>
              <a:rPr lang="ja-JP" altLang="en-US" dirty="0">
                <a:solidFill>
                  <a:schemeClr val="bg1"/>
                </a:solidFill>
                <a:latin typeface="メイリオ" panose="020B0604030504040204" pitchFamily="50" charset="-128"/>
                <a:ea typeface="メイリオ" panose="020B0604030504040204" pitchFamily="50" charset="-128"/>
              </a:rPr>
              <a:t>　他者を尊重する言葉を使う、サポートを示す、温かく迎え</a:t>
            </a:r>
            <a:endParaRPr lang="en-US" altLang="ja-JP" dirty="0">
              <a:solidFill>
                <a:schemeClr val="bg1"/>
              </a:solidFill>
              <a:latin typeface="メイリオ" panose="020B0604030504040204" pitchFamily="50" charset="-128"/>
              <a:ea typeface="メイリオ" panose="020B0604030504040204" pitchFamily="50" charset="-128"/>
            </a:endParaRPr>
          </a:p>
          <a:p>
            <a:r>
              <a:rPr lang="en-US" altLang="ja-JP" dirty="0">
                <a:solidFill>
                  <a:schemeClr val="bg1"/>
                </a:solidFill>
                <a:latin typeface="メイリオ" panose="020B0604030504040204" pitchFamily="50" charset="-128"/>
                <a:ea typeface="メイリオ" panose="020B0604030504040204" pitchFamily="50" charset="-128"/>
              </a:rPr>
              <a:t>   </a:t>
            </a:r>
            <a:r>
              <a:rPr lang="ja-JP" altLang="en-US" dirty="0">
                <a:solidFill>
                  <a:schemeClr val="bg1"/>
                </a:solidFill>
                <a:latin typeface="メイリオ" panose="020B0604030504040204" pitchFamily="50" charset="-128"/>
                <a:ea typeface="メイリオ" panose="020B0604030504040204" pitchFamily="50" charset="-128"/>
              </a:rPr>
              <a:t> 入れるインクルーシブな環境を助長する、多様性を重ん</a:t>
            </a:r>
            <a:endParaRPr lang="en-US" altLang="ja-JP" dirty="0">
              <a:solidFill>
                <a:schemeClr val="bg1"/>
              </a:solidFill>
              <a:latin typeface="メイリオ" panose="020B0604030504040204" pitchFamily="50" charset="-128"/>
              <a:ea typeface="メイリオ" panose="020B0604030504040204" pitchFamily="50" charset="-128"/>
            </a:endParaRPr>
          </a:p>
          <a:p>
            <a:r>
              <a:rPr lang="en-US" altLang="ja-JP" dirty="0">
                <a:solidFill>
                  <a:schemeClr val="bg1"/>
                </a:solidFill>
                <a:latin typeface="メイリオ" panose="020B0604030504040204" pitchFamily="50" charset="-128"/>
                <a:ea typeface="メイリオ" panose="020B0604030504040204" pitchFamily="50" charset="-128"/>
              </a:rPr>
              <a:t>    </a:t>
            </a:r>
            <a:r>
              <a:rPr lang="ja-JP" altLang="en-US" dirty="0">
                <a:solidFill>
                  <a:schemeClr val="bg1"/>
                </a:solidFill>
                <a:latin typeface="メイリオ" panose="020B0604030504040204" pitchFamily="50" charset="-128"/>
                <a:ea typeface="メイリオ" panose="020B0604030504040204" pitchFamily="50" charset="-128"/>
              </a:rPr>
              <a:t>じるという「ロータリーの多様性・公平さ・インクルージ</a:t>
            </a:r>
            <a:endParaRPr lang="en-US" altLang="ja-JP" dirty="0">
              <a:solidFill>
                <a:schemeClr val="bg1"/>
              </a:solidFill>
              <a:latin typeface="メイリオ" panose="020B0604030504040204" pitchFamily="50" charset="-128"/>
              <a:ea typeface="メイリオ" panose="020B0604030504040204" pitchFamily="50" charset="-128"/>
            </a:endParaRPr>
          </a:p>
          <a:p>
            <a:r>
              <a:rPr lang="en-US" altLang="ja-JP" dirty="0">
                <a:solidFill>
                  <a:schemeClr val="bg1"/>
                </a:solidFill>
                <a:latin typeface="メイリオ" panose="020B0604030504040204" pitchFamily="50" charset="-128"/>
                <a:ea typeface="メイリオ" panose="020B0604030504040204" pitchFamily="50" charset="-128"/>
              </a:rPr>
              <a:t>    </a:t>
            </a:r>
            <a:r>
              <a:rPr lang="ja-JP" altLang="en-US" dirty="0">
                <a:solidFill>
                  <a:schemeClr val="bg1"/>
                </a:solidFill>
                <a:latin typeface="メイリオ" panose="020B0604030504040204" pitchFamily="50" charset="-128"/>
                <a:ea typeface="メイリオ" panose="020B0604030504040204" pitchFamily="50" charset="-128"/>
              </a:rPr>
              <a:t>ョン（</a:t>
            </a:r>
            <a:r>
              <a:rPr lang="en-US" altLang="ja-JP" dirty="0">
                <a:solidFill>
                  <a:schemeClr val="bg1"/>
                </a:solidFill>
                <a:latin typeface="メイリオ" panose="020B0604030504040204" pitchFamily="50" charset="-128"/>
                <a:ea typeface="メイリオ" panose="020B0604030504040204" pitchFamily="50" charset="-128"/>
              </a:rPr>
              <a:t>DEI</a:t>
            </a:r>
            <a:r>
              <a:rPr lang="ja-JP" altLang="en-US" dirty="0">
                <a:solidFill>
                  <a:schemeClr val="bg1"/>
                </a:solidFill>
                <a:latin typeface="メイリオ" panose="020B0604030504040204" pitchFamily="50" charset="-128"/>
                <a:ea typeface="メイリオ" panose="020B0604030504040204" pitchFamily="50" charset="-128"/>
              </a:rPr>
              <a:t>）の行動規範」を遵守することが含まれる。</a:t>
            </a:r>
            <a:endParaRPr lang="en-US" altLang="ja-JP" dirty="0">
              <a:solidFill>
                <a:schemeClr val="bg1"/>
              </a:solidFill>
              <a:latin typeface="メイリオ" panose="020B0604030504040204" pitchFamily="50" charset="-128"/>
              <a:ea typeface="メイリオ" panose="020B0604030504040204" pitchFamily="50" charset="-128"/>
            </a:endParaRPr>
          </a:p>
          <a:p>
            <a:endParaRPr lang="ja-JP" altLang="en-US" dirty="0">
              <a:solidFill>
                <a:schemeClr val="bg1"/>
              </a:solidFill>
              <a:latin typeface="メイリオ" panose="020B0604030504040204" pitchFamily="50" charset="-128"/>
              <a:ea typeface="メイリオ" panose="020B0604030504040204" pitchFamily="50" charset="-128"/>
            </a:endParaRPr>
          </a:p>
          <a:p>
            <a:r>
              <a:rPr lang="en-US" altLang="ja-JP" dirty="0">
                <a:solidFill>
                  <a:schemeClr val="bg1"/>
                </a:solidFill>
                <a:latin typeface="メイリオ" panose="020B0604030504040204" pitchFamily="50" charset="-128"/>
                <a:ea typeface="メイリオ" panose="020B0604030504040204" pitchFamily="50" charset="-128"/>
              </a:rPr>
              <a:t>3. </a:t>
            </a:r>
            <a:r>
              <a:rPr lang="ja-JP" altLang="en-US" dirty="0">
                <a:solidFill>
                  <a:schemeClr val="bg1"/>
                </a:solidFill>
                <a:latin typeface="メイリオ" panose="020B0604030504040204" pitchFamily="50" charset="-128"/>
                <a:ea typeface="メイリオ" panose="020B0604030504040204" pitchFamily="50" charset="-128"/>
              </a:rPr>
              <a:t>ロータリーを通じて自分の職業スキルを生かし、地域社会 </a:t>
            </a:r>
            <a:endParaRPr lang="en-US" altLang="ja-JP" dirty="0">
              <a:solidFill>
                <a:schemeClr val="bg1"/>
              </a:solidFill>
              <a:latin typeface="メイリオ" panose="020B0604030504040204" pitchFamily="50" charset="-128"/>
              <a:ea typeface="メイリオ" panose="020B0604030504040204" pitchFamily="50" charset="-128"/>
            </a:endParaRPr>
          </a:p>
          <a:p>
            <a:r>
              <a:rPr lang="en-US" altLang="ja-JP" dirty="0">
                <a:solidFill>
                  <a:schemeClr val="bg1"/>
                </a:solidFill>
                <a:latin typeface="メイリオ" panose="020B0604030504040204" pitchFamily="50" charset="-128"/>
                <a:ea typeface="メイリオ" panose="020B0604030504040204" pitchFamily="50" charset="-128"/>
              </a:rPr>
              <a:t>    </a:t>
            </a:r>
            <a:r>
              <a:rPr lang="ja-JP" altLang="en-US" dirty="0">
                <a:solidFill>
                  <a:schemeClr val="bg1"/>
                </a:solidFill>
                <a:latin typeface="メイリオ" panose="020B0604030504040204" pitchFamily="50" charset="-128"/>
                <a:ea typeface="メイリオ" panose="020B0604030504040204" pitchFamily="50" charset="-128"/>
              </a:rPr>
              <a:t>や世界のほかの地域の人びとの生活の質を高める。</a:t>
            </a:r>
            <a:endParaRPr lang="en-US" altLang="ja-JP" dirty="0">
              <a:solidFill>
                <a:schemeClr val="bg1"/>
              </a:solidFill>
              <a:latin typeface="メイリオ" panose="020B0604030504040204" pitchFamily="50" charset="-128"/>
              <a:ea typeface="メイリオ" panose="020B0604030504040204" pitchFamily="50" charset="-128"/>
            </a:endParaRPr>
          </a:p>
          <a:p>
            <a:endParaRPr lang="ja-JP" altLang="en-US" dirty="0">
              <a:solidFill>
                <a:schemeClr val="bg1"/>
              </a:solidFill>
              <a:latin typeface="メイリオ" panose="020B0604030504040204" pitchFamily="50" charset="-128"/>
              <a:ea typeface="メイリオ" panose="020B0604030504040204" pitchFamily="50" charset="-128"/>
            </a:endParaRPr>
          </a:p>
          <a:p>
            <a:r>
              <a:rPr lang="en-US" altLang="ja-JP" dirty="0">
                <a:solidFill>
                  <a:schemeClr val="bg1"/>
                </a:solidFill>
                <a:latin typeface="メイリオ" panose="020B0604030504040204" pitchFamily="50" charset="-128"/>
                <a:ea typeface="メイリオ" panose="020B0604030504040204" pitchFamily="50" charset="-128"/>
              </a:rPr>
              <a:t>4. </a:t>
            </a:r>
            <a:r>
              <a:rPr lang="ja-JP" altLang="en-US" dirty="0">
                <a:solidFill>
                  <a:schemeClr val="bg1"/>
                </a:solidFill>
                <a:latin typeface="メイリオ" panose="020B0604030504040204" pitchFamily="50" charset="-128"/>
                <a:ea typeface="メイリオ" panose="020B0604030504040204" pitchFamily="50" charset="-128"/>
              </a:rPr>
              <a:t>ロータリーやほかのロータリー会員の評判を落とすような</a:t>
            </a:r>
            <a:endParaRPr lang="en-US" altLang="ja-JP" dirty="0">
              <a:solidFill>
                <a:schemeClr val="bg1"/>
              </a:solidFill>
              <a:latin typeface="メイリオ" panose="020B0604030504040204" pitchFamily="50" charset="-128"/>
              <a:ea typeface="メイリオ" panose="020B0604030504040204" pitchFamily="50" charset="-128"/>
            </a:endParaRPr>
          </a:p>
          <a:p>
            <a:r>
              <a:rPr lang="en-US" altLang="ja-JP" dirty="0">
                <a:solidFill>
                  <a:schemeClr val="bg1"/>
                </a:solidFill>
                <a:latin typeface="メイリオ" panose="020B0604030504040204" pitchFamily="50" charset="-128"/>
                <a:ea typeface="メイリオ" panose="020B0604030504040204" pitchFamily="50" charset="-128"/>
              </a:rPr>
              <a:t>    </a:t>
            </a:r>
            <a:r>
              <a:rPr lang="ja-JP" altLang="en-US" dirty="0">
                <a:solidFill>
                  <a:schemeClr val="bg1"/>
                </a:solidFill>
                <a:latin typeface="メイリオ" panose="020B0604030504040204" pitchFamily="50" charset="-128"/>
                <a:ea typeface="メイリオ" panose="020B0604030504040204" pitchFamily="50" charset="-128"/>
              </a:rPr>
              <a:t>言動は避ける。</a:t>
            </a:r>
            <a:endParaRPr lang="en-US" altLang="ja-JP" dirty="0">
              <a:solidFill>
                <a:schemeClr val="bg1"/>
              </a:solidFill>
              <a:latin typeface="メイリオ" panose="020B0604030504040204" pitchFamily="50" charset="-128"/>
              <a:ea typeface="メイリオ" panose="020B0604030504040204" pitchFamily="50" charset="-128"/>
            </a:endParaRPr>
          </a:p>
          <a:p>
            <a:endParaRPr lang="ja-JP" altLang="en-US" dirty="0">
              <a:solidFill>
                <a:schemeClr val="bg1"/>
              </a:solidFill>
              <a:latin typeface="メイリオ" panose="020B0604030504040204" pitchFamily="50" charset="-128"/>
              <a:ea typeface="メイリオ" panose="020B0604030504040204" pitchFamily="50" charset="-128"/>
            </a:endParaRPr>
          </a:p>
          <a:p>
            <a:r>
              <a:rPr lang="en-US" altLang="ja-JP" dirty="0">
                <a:solidFill>
                  <a:schemeClr val="bg1"/>
                </a:solidFill>
                <a:latin typeface="メイリオ" panose="020B0604030504040204" pitchFamily="50" charset="-128"/>
                <a:ea typeface="メイリオ" panose="020B0604030504040204" pitchFamily="50" charset="-128"/>
              </a:rPr>
              <a:t>5. </a:t>
            </a:r>
            <a:r>
              <a:rPr lang="ja-JP" altLang="en-US" dirty="0">
                <a:solidFill>
                  <a:schemeClr val="bg1"/>
                </a:solidFill>
                <a:latin typeface="メイリオ" panose="020B0604030504040204" pitchFamily="50" charset="-128"/>
                <a:ea typeface="メイリオ" panose="020B0604030504040204" pitchFamily="50" charset="-128"/>
              </a:rPr>
              <a:t>ロータリー関連行事のすべての行動規範に従う。</a:t>
            </a:r>
          </a:p>
          <a:p>
            <a:r>
              <a:rPr lang="ja-JP" altLang="en-US" dirty="0">
                <a:solidFill>
                  <a:schemeClr val="bg1"/>
                </a:solidFill>
                <a:latin typeface="メイリオ" panose="020B0604030504040204" pitchFamily="50" charset="-128"/>
                <a:ea typeface="メイリオ" panose="020B0604030504040204" pitchFamily="50" charset="-128"/>
              </a:rPr>
              <a:t>                          （</a:t>
            </a:r>
            <a:r>
              <a:rPr lang="en-US" altLang="ja-JP" dirty="0">
                <a:solidFill>
                  <a:schemeClr val="bg1"/>
                </a:solidFill>
                <a:latin typeface="メイリオ" panose="020B0604030504040204" pitchFamily="50" charset="-128"/>
                <a:ea typeface="メイリオ" panose="020B0604030504040204" pitchFamily="50" charset="-128"/>
              </a:rPr>
              <a:t>2023 </a:t>
            </a:r>
            <a:r>
              <a:rPr lang="ja-JP" altLang="en-US" dirty="0">
                <a:solidFill>
                  <a:schemeClr val="bg1"/>
                </a:solidFill>
                <a:latin typeface="メイリオ" panose="020B0604030504040204" pitchFamily="50" charset="-128"/>
                <a:ea typeface="メイリオ" panose="020B0604030504040204" pitchFamily="50" charset="-128"/>
              </a:rPr>
              <a:t>年</a:t>
            </a:r>
            <a:r>
              <a:rPr lang="en-US" altLang="ja-JP" dirty="0">
                <a:solidFill>
                  <a:schemeClr val="bg1"/>
                </a:solidFill>
                <a:latin typeface="メイリオ" panose="020B0604030504040204" pitchFamily="50" charset="-128"/>
                <a:ea typeface="メイリオ" panose="020B0604030504040204" pitchFamily="50" charset="-128"/>
              </a:rPr>
              <a:t>4 </a:t>
            </a:r>
            <a:r>
              <a:rPr lang="ja-JP" altLang="en-US" dirty="0">
                <a:solidFill>
                  <a:schemeClr val="bg1"/>
                </a:solidFill>
                <a:latin typeface="メイリオ" panose="020B0604030504040204" pitchFamily="50" charset="-128"/>
                <a:ea typeface="メイリオ" panose="020B0604030504040204" pitchFamily="50" charset="-128"/>
              </a:rPr>
              <a:t>月理事会会合、決定</a:t>
            </a:r>
            <a:r>
              <a:rPr lang="en-US" altLang="ja-JP" dirty="0">
                <a:solidFill>
                  <a:schemeClr val="bg1"/>
                </a:solidFill>
                <a:latin typeface="メイリオ" panose="020B0604030504040204" pitchFamily="50" charset="-128"/>
                <a:ea typeface="メイリオ" panose="020B0604030504040204" pitchFamily="50" charset="-128"/>
              </a:rPr>
              <a:t>114 </a:t>
            </a:r>
            <a:r>
              <a:rPr lang="ja-JP" altLang="en-US" dirty="0">
                <a:solidFill>
                  <a:schemeClr val="bg1"/>
                </a:solidFill>
                <a:latin typeface="メイリオ" panose="020B0604030504040204" pitchFamily="50" charset="-128"/>
                <a:ea typeface="メイリオ" panose="020B0604030504040204" pitchFamily="50" charset="-128"/>
              </a:rPr>
              <a:t>号）</a:t>
            </a:r>
          </a:p>
        </p:txBody>
      </p:sp>
    </p:spTree>
    <p:extLst>
      <p:ext uri="{BB962C8B-B14F-4D97-AF65-F5344CB8AC3E}">
        <p14:creationId xmlns:p14="http://schemas.microsoft.com/office/powerpoint/2010/main" val="4175486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a:gsLst>
            <a:gs pos="95413">
              <a:schemeClr val="bg1"/>
            </a:gs>
            <a:gs pos="61000">
              <a:srgbClr val="C1D9EF"/>
            </a:gs>
            <a:gs pos="6000">
              <a:schemeClr val="bg1"/>
            </a:gs>
            <a:gs pos="40000">
              <a:schemeClr val="accent1">
                <a:lumMod val="45000"/>
                <a:lumOff val="55000"/>
              </a:schemeClr>
            </a:gs>
          </a:gsLst>
          <a:lin ang="5400000" scaled="1"/>
        </a:gradFill>
        <a:effectLst/>
      </p:bgPr>
    </p:bg>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37D34BCB-4217-DF57-1DFA-4FD6D06881E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48934" y="6040736"/>
            <a:ext cx="2445411" cy="605618"/>
          </a:xfrm>
          <a:prstGeom prst="rect">
            <a:avLst/>
          </a:prstGeom>
          <a:effectLst>
            <a:softEdge rad="38100"/>
          </a:effectLst>
        </p:spPr>
      </p:pic>
      <p:grpSp>
        <p:nvGrpSpPr>
          <p:cNvPr id="3" name="グループ化 2">
            <a:extLst>
              <a:ext uri="{FF2B5EF4-FFF2-40B4-BE49-F238E27FC236}">
                <a16:creationId xmlns:a16="http://schemas.microsoft.com/office/drawing/2014/main" id="{3EEA66E4-24DF-C000-4D3D-A13DAB43022B}"/>
              </a:ext>
            </a:extLst>
          </p:cNvPr>
          <p:cNvGrpSpPr/>
          <p:nvPr/>
        </p:nvGrpSpPr>
        <p:grpSpPr>
          <a:xfrm>
            <a:off x="8999220" y="123097"/>
            <a:ext cx="3192780" cy="646331"/>
            <a:chOff x="9152878" y="123097"/>
            <a:chExt cx="3039122" cy="646331"/>
          </a:xfrm>
        </p:grpSpPr>
        <p:sp>
          <p:nvSpPr>
            <p:cNvPr id="4" name="テキスト ボックス 3">
              <a:extLst>
                <a:ext uri="{FF2B5EF4-FFF2-40B4-BE49-F238E27FC236}">
                  <a16:creationId xmlns:a16="http://schemas.microsoft.com/office/drawing/2014/main" id="{69DDB0AC-032D-F391-6A75-0157E851F44E}"/>
                </a:ext>
              </a:extLst>
            </p:cNvPr>
            <p:cNvSpPr txBox="1"/>
            <p:nvPr/>
          </p:nvSpPr>
          <p:spPr>
            <a:xfrm>
              <a:off x="9318716" y="123097"/>
              <a:ext cx="287328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第</a:t>
              </a:r>
              <a:r>
                <a:rPr kumimoji="1" lang="en-US" altLang="ja-JP"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2660</a:t>
              </a:r>
              <a:r>
                <a:rPr kumimoji="1" lang="ja-JP" altLang="en-US" sz="16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地区</a:t>
              </a:r>
              <a:r>
                <a:rPr kumimoji="1" lang="ja-JP" altLang="en-US" sz="1800" b="0" i="0" u="none" strike="noStrike" kern="1200" cap="none" spc="0" normalizeH="0" baseline="0" noProof="0" dirty="0">
                  <a:ln>
                    <a:noFill/>
                  </a:ln>
                  <a:solidFill>
                    <a:schemeClr val="tx2">
                      <a:lumMod val="60000"/>
                      <a:lumOff val="40000"/>
                    </a:schemeClr>
                  </a:solidFill>
                  <a:effectLst/>
                  <a:uLnTx/>
                  <a:uFillTx/>
                  <a:latin typeface="メイリオ" panose="020B0604030504040204" pitchFamily="50" charset="-128"/>
                  <a:ea typeface="メイリオ" panose="020B0604030504040204" pitchFamily="50" charset="-128"/>
                  <a:cs typeface="+mn-cs"/>
                </a:rPr>
                <a:t>職業奉仕委員会</a:t>
              </a:r>
            </a:p>
          </p:txBody>
        </p:sp>
        <p:cxnSp>
          <p:nvCxnSpPr>
            <p:cNvPr id="11" name="直線コネクタ 10">
              <a:extLst>
                <a:ext uri="{FF2B5EF4-FFF2-40B4-BE49-F238E27FC236}">
                  <a16:creationId xmlns:a16="http://schemas.microsoft.com/office/drawing/2014/main" id="{D10C6078-4004-AC2A-507F-58D0DEA5C25B}"/>
                </a:ext>
              </a:extLst>
            </p:cNvPr>
            <p:cNvCxnSpPr/>
            <p:nvPr/>
          </p:nvCxnSpPr>
          <p:spPr>
            <a:xfrm>
              <a:off x="9152878" y="488272"/>
              <a:ext cx="3039122"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 name="正方形/長方形 12">
            <a:extLst>
              <a:ext uri="{FF2B5EF4-FFF2-40B4-BE49-F238E27FC236}">
                <a16:creationId xmlns:a16="http://schemas.microsoft.com/office/drawing/2014/main" id="{CC629A4A-0733-D02A-AE94-853012B72A5B}"/>
              </a:ext>
            </a:extLst>
          </p:cNvPr>
          <p:cNvSpPr/>
          <p:nvPr/>
        </p:nvSpPr>
        <p:spPr>
          <a:xfrm>
            <a:off x="1092717" y="731238"/>
            <a:ext cx="2046090" cy="7351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 name="テキスト ボックス 1">
            <a:extLst>
              <a:ext uri="{FF2B5EF4-FFF2-40B4-BE49-F238E27FC236}">
                <a16:creationId xmlns:a16="http://schemas.microsoft.com/office/drawing/2014/main" id="{ECA53399-DB32-B898-F8FD-1B357F361BB0}"/>
              </a:ext>
            </a:extLst>
          </p:cNvPr>
          <p:cNvSpPr txBox="1"/>
          <p:nvPr/>
        </p:nvSpPr>
        <p:spPr>
          <a:xfrm>
            <a:off x="1399088" y="881662"/>
            <a:ext cx="168980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倫理観</a:t>
            </a:r>
          </a:p>
        </p:txBody>
      </p:sp>
      <p:sp>
        <p:nvSpPr>
          <p:cNvPr id="9" name="テキスト ボックス 8">
            <a:extLst>
              <a:ext uri="{FF2B5EF4-FFF2-40B4-BE49-F238E27FC236}">
                <a16:creationId xmlns:a16="http://schemas.microsoft.com/office/drawing/2014/main" id="{E27A91A9-60C9-768A-D075-F6D61F6EDEF4}"/>
              </a:ext>
            </a:extLst>
          </p:cNvPr>
          <p:cNvSpPr txBox="1"/>
          <p:nvPr/>
        </p:nvSpPr>
        <p:spPr>
          <a:xfrm>
            <a:off x="2256383" y="1355446"/>
            <a:ext cx="7404942" cy="1800493"/>
          </a:xfrm>
          <a:prstGeom prst="rect">
            <a:avLst/>
          </a:prstGeom>
          <a:solidFill>
            <a:schemeClr val="accent1">
              <a:lumMod val="60000"/>
              <a:lumOff val="40000"/>
            </a:schemeClr>
          </a:solidFill>
          <a:ln>
            <a:solidFill>
              <a:schemeClr val="tx2">
                <a:lumMod val="50000"/>
              </a:schemeClr>
            </a:solidFill>
          </a:ln>
        </p:spPr>
        <p:txBody>
          <a:bodyPr wrap="square" tIns="36000" bIns="36000" rtlCol="0">
            <a:normAutofit/>
          </a:bodyPr>
          <a:lstStyle/>
          <a:p>
            <a:pPr marL="0" marR="0" lvl="0" indent="0" defTabSz="914400" rtl="0" eaLnBrk="1" fontAlgn="auto" latinLnBrk="0" hangingPunct="1">
              <a:lnSpc>
                <a:spcPct val="150000"/>
              </a:lnSpc>
              <a:spcBef>
                <a:spcPts val="0"/>
              </a:spcBef>
              <a:spcAft>
                <a:spcPts val="0"/>
              </a:spcAft>
              <a:buClrTx/>
              <a:buSzTx/>
              <a:buFontTx/>
              <a:buNone/>
              <a:tabLst/>
              <a:defRPr/>
            </a:pPr>
            <a:r>
              <a:rPr lang="ja-JP" altLang="en-US" sz="2800" dirty="0">
                <a:solidFill>
                  <a:schemeClr val="tx2">
                    <a:lumMod val="75000"/>
                  </a:schemeClr>
                </a:solidFill>
                <a:latin typeface="メイリオ" panose="020B0604030504040204" pitchFamily="50" charset="-128"/>
                <a:ea typeface="メイリオ" panose="020B0604030504040204" pitchFamily="50" charset="-128"/>
              </a:rPr>
              <a:t>　</a:t>
            </a:r>
            <a:r>
              <a:rPr lang="ja-JP" altLang="en-US" sz="2400" dirty="0">
                <a:solidFill>
                  <a:schemeClr val="tx2">
                    <a:lumMod val="75000"/>
                  </a:schemeClr>
                </a:solidFill>
                <a:latin typeface="メイリオ" panose="020B0604030504040204" pitchFamily="50" charset="-128"/>
                <a:ea typeface="メイリオ" panose="020B0604030504040204" pitchFamily="50" charset="-128"/>
              </a:rPr>
              <a:t>人間の行動や価値観について、何が正しいか、</a:t>
            </a:r>
            <a:endParaRPr lang="en-US" altLang="ja-JP" sz="2400" dirty="0">
              <a:solidFill>
                <a:schemeClr val="tx2">
                  <a:lumMod val="75000"/>
                </a:schemeClr>
              </a:solidFill>
              <a:latin typeface="メイリオ" panose="020B0604030504040204" pitchFamily="50" charset="-128"/>
              <a:ea typeface="メイリオ" panose="020B0604030504040204" pitchFamily="50" charset="-128"/>
            </a:endParaRPr>
          </a:p>
          <a:p>
            <a:pPr marL="0" marR="0" lvl="0" indent="0" defTabSz="914400" rtl="0" eaLnBrk="1" fontAlgn="auto" latinLnBrk="0" hangingPunct="1">
              <a:lnSpc>
                <a:spcPct val="150000"/>
              </a:lnSpc>
              <a:spcBef>
                <a:spcPts val="0"/>
              </a:spcBef>
              <a:spcAft>
                <a:spcPts val="0"/>
              </a:spcAft>
              <a:buClrTx/>
              <a:buSzTx/>
              <a:buFontTx/>
              <a:buNone/>
              <a:tabLst/>
              <a:defRPr/>
            </a:pPr>
            <a:r>
              <a:rPr lang="ja-JP" altLang="en-US" sz="2400" dirty="0">
                <a:solidFill>
                  <a:schemeClr val="tx2">
                    <a:lumMod val="75000"/>
                  </a:schemeClr>
                </a:solidFill>
                <a:latin typeface="メイリオ" panose="020B0604030504040204" pitchFamily="50" charset="-128"/>
                <a:ea typeface="メイリオ" panose="020B0604030504040204" pitchFamily="50" charset="-128"/>
              </a:rPr>
              <a:t>　何が間違っているかを判断する基準。</a:t>
            </a:r>
            <a:endParaRPr lang="en-US" altLang="ja-JP" sz="2400" dirty="0">
              <a:solidFill>
                <a:schemeClr val="tx2">
                  <a:lumMod val="75000"/>
                </a:schemeClr>
              </a:solidFill>
              <a:latin typeface="メイリオ" panose="020B0604030504040204" pitchFamily="50" charset="-128"/>
              <a:ea typeface="メイリオ" panose="020B0604030504040204" pitchFamily="50" charset="-128"/>
            </a:endParaRPr>
          </a:p>
          <a:p>
            <a:pPr marL="0" marR="0" lvl="0" indent="0" defTabSz="914400" rtl="0" eaLnBrk="1" fontAlgn="auto" latinLnBrk="0" hangingPunct="1">
              <a:lnSpc>
                <a:spcPct val="150000"/>
              </a:lnSpc>
              <a:spcBef>
                <a:spcPts val="0"/>
              </a:spcBef>
              <a:spcAft>
                <a:spcPts val="0"/>
              </a:spcAft>
              <a:buClrTx/>
              <a:buSzTx/>
              <a:buFontTx/>
              <a:buNone/>
              <a:tabLst/>
              <a:defRPr/>
            </a:pPr>
            <a:r>
              <a:rPr lang="ja-JP" altLang="en-US" sz="2400" dirty="0">
                <a:solidFill>
                  <a:schemeClr val="tx2">
                    <a:lumMod val="75000"/>
                  </a:schemeClr>
                </a:solidFill>
                <a:latin typeface="メイリオ" panose="020B0604030504040204" pitchFamily="50" charset="-128"/>
                <a:ea typeface="メイリオ" panose="020B0604030504040204" pitchFamily="50" charset="-128"/>
              </a:rPr>
              <a:t>　また、その判断に基づく行動や態度。（広辞苑）</a:t>
            </a:r>
            <a:endParaRPr kumimoji="1" lang="ja-JP" altLang="en-US" sz="2400" i="0" u="none" strike="noStrike" kern="1200" cap="none" spc="0" normalizeH="0" baseline="0" noProof="0" dirty="0">
              <a:ln>
                <a:noFill/>
              </a:ln>
              <a:solidFill>
                <a:schemeClr val="tx2">
                  <a:lumMod val="75000"/>
                </a:schemeClr>
              </a:solidFill>
              <a:effectLst/>
              <a:uLnTx/>
              <a:uFillTx/>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3EF7E22B-1231-7187-061C-D37E9FD3DA6C}"/>
              </a:ext>
            </a:extLst>
          </p:cNvPr>
          <p:cNvSpPr txBox="1"/>
          <p:nvPr/>
        </p:nvSpPr>
        <p:spPr>
          <a:xfrm>
            <a:off x="3669991" y="3331688"/>
            <a:ext cx="4994059" cy="637675"/>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srgbClr val="44546A">
                    <a:lumMod val="75000"/>
                  </a:srgbClr>
                </a:solidFill>
                <a:effectLst/>
                <a:uLnTx/>
                <a:uFillTx/>
                <a:latin typeface="+mn-ea"/>
                <a:cs typeface="+mn-cs"/>
              </a:rPr>
              <a:t>倫理観は</a:t>
            </a:r>
            <a:r>
              <a:rPr kumimoji="0" lang="ja-JP" altLang="en-US" sz="2800" b="1" i="0" u="none" strike="noStrike" kern="1200" cap="none" spc="0" normalizeH="0" baseline="0" noProof="0" dirty="0">
                <a:ln>
                  <a:noFill/>
                </a:ln>
                <a:solidFill>
                  <a:srgbClr val="44546A">
                    <a:lumMod val="75000"/>
                  </a:srgbClr>
                </a:solidFill>
                <a:effectLst/>
                <a:uLnTx/>
                <a:uFillTx/>
                <a:latin typeface="+mn-ea"/>
                <a:cs typeface="+mn-cs"/>
              </a:rPr>
              <a:t>信頼を築くための基礎</a:t>
            </a:r>
            <a:endParaRPr kumimoji="1" lang="ja-JP" altLang="en-US" sz="2800" b="1" i="0" u="none" strike="noStrike" kern="1200" cap="none" spc="0" normalizeH="0" baseline="0" noProof="0" dirty="0">
              <a:ln>
                <a:noFill/>
              </a:ln>
              <a:solidFill>
                <a:srgbClr val="44546A">
                  <a:lumMod val="75000"/>
                </a:srgbClr>
              </a:solidFill>
              <a:effectLst/>
              <a:uLnTx/>
              <a:uFillTx/>
              <a:latin typeface="+mn-ea"/>
              <a:cs typeface="+mn-cs"/>
            </a:endParaRPr>
          </a:p>
        </p:txBody>
      </p:sp>
      <p:sp>
        <p:nvSpPr>
          <p:cNvPr id="8" name="テキスト ボックス 7">
            <a:extLst>
              <a:ext uri="{FF2B5EF4-FFF2-40B4-BE49-F238E27FC236}">
                <a16:creationId xmlns:a16="http://schemas.microsoft.com/office/drawing/2014/main" id="{2D51A37D-6094-9755-2E08-64EDEE0D28CA}"/>
              </a:ext>
            </a:extLst>
          </p:cNvPr>
          <p:cNvSpPr txBox="1"/>
          <p:nvPr/>
        </p:nvSpPr>
        <p:spPr>
          <a:xfrm>
            <a:off x="4311940" y="4023112"/>
            <a:ext cx="7487945" cy="637675"/>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srgbClr val="44546A">
                    <a:lumMod val="75000"/>
                  </a:srgbClr>
                </a:solidFill>
                <a:effectLst/>
                <a:uLnTx/>
                <a:uFillTx/>
                <a:latin typeface="+mn-ea"/>
              </a:rPr>
              <a:t>信頼は</a:t>
            </a:r>
            <a:r>
              <a:rPr kumimoji="0" lang="ja-JP" altLang="en-US" sz="2800" b="1" i="0" u="none" strike="noStrike" kern="1200" cap="none" spc="0" normalizeH="0" baseline="0" noProof="0" dirty="0">
                <a:ln>
                  <a:noFill/>
                </a:ln>
                <a:solidFill>
                  <a:srgbClr val="44546A">
                    <a:lumMod val="75000"/>
                  </a:srgbClr>
                </a:solidFill>
                <a:effectLst/>
                <a:uLnTx/>
                <a:uFillTx/>
                <a:latin typeface="+mn-ea"/>
              </a:rPr>
              <a:t>人間関係やビジネスにおける重要な要素</a:t>
            </a:r>
            <a:endParaRPr kumimoji="1" lang="ja-JP" altLang="en-US" sz="2800" b="1" i="0" u="none" strike="noStrike" kern="1200" cap="none" spc="0" normalizeH="0" baseline="0" noProof="0" dirty="0">
              <a:ln>
                <a:noFill/>
              </a:ln>
              <a:solidFill>
                <a:srgbClr val="44546A">
                  <a:lumMod val="75000"/>
                </a:srgbClr>
              </a:solidFill>
              <a:effectLst/>
              <a:uLnTx/>
              <a:uFillTx/>
              <a:latin typeface="+mn-ea"/>
            </a:endParaRPr>
          </a:p>
        </p:txBody>
      </p:sp>
      <p:sp>
        <p:nvSpPr>
          <p:cNvPr id="12" name="矢印: 上向き折線 11">
            <a:extLst>
              <a:ext uri="{FF2B5EF4-FFF2-40B4-BE49-F238E27FC236}">
                <a16:creationId xmlns:a16="http://schemas.microsoft.com/office/drawing/2014/main" id="{A02AF4E9-E868-98CF-37BD-14FC15597C36}"/>
              </a:ext>
            </a:extLst>
          </p:cNvPr>
          <p:cNvSpPr/>
          <p:nvPr/>
        </p:nvSpPr>
        <p:spPr>
          <a:xfrm rot="16200000" flipH="1" flipV="1">
            <a:off x="3170587" y="3423318"/>
            <a:ext cx="443956" cy="412810"/>
          </a:xfrm>
          <a:prstGeom prst="bentUpArrow">
            <a:avLst>
              <a:gd name="adj1" fmla="val 16540"/>
              <a:gd name="adj2" fmla="val 23077"/>
              <a:gd name="adj3" fmla="val 2500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4" name="矢印: 上向き折線 13">
            <a:extLst>
              <a:ext uri="{FF2B5EF4-FFF2-40B4-BE49-F238E27FC236}">
                <a16:creationId xmlns:a16="http://schemas.microsoft.com/office/drawing/2014/main" id="{ABBF94E2-AF73-A951-4320-9ED99291B05D}"/>
              </a:ext>
            </a:extLst>
          </p:cNvPr>
          <p:cNvSpPr/>
          <p:nvPr/>
        </p:nvSpPr>
        <p:spPr>
          <a:xfrm rot="16200000" flipH="1" flipV="1">
            <a:off x="3883557" y="4107784"/>
            <a:ext cx="443956" cy="412810"/>
          </a:xfrm>
          <a:prstGeom prst="bentUpArrow">
            <a:avLst>
              <a:gd name="adj1" fmla="val 16540"/>
              <a:gd name="adj2" fmla="val 23077"/>
              <a:gd name="adj3" fmla="val 25000"/>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 name="正方形/長方形 5">
            <a:extLst>
              <a:ext uri="{FF2B5EF4-FFF2-40B4-BE49-F238E27FC236}">
                <a16:creationId xmlns:a16="http://schemas.microsoft.com/office/drawing/2014/main" id="{FAFAB2B5-4EA4-4C52-C383-7AFC63FD5DB7}"/>
              </a:ext>
            </a:extLst>
          </p:cNvPr>
          <p:cNvSpPr/>
          <p:nvPr/>
        </p:nvSpPr>
        <p:spPr>
          <a:xfrm>
            <a:off x="2112803" y="4922343"/>
            <a:ext cx="7631920" cy="605617"/>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6" name="テキスト ボックス 15">
            <a:extLst>
              <a:ext uri="{FF2B5EF4-FFF2-40B4-BE49-F238E27FC236}">
                <a16:creationId xmlns:a16="http://schemas.microsoft.com/office/drawing/2014/main" id="{DB9F901C-DA03-302B-CA73-B2CCA2B2B514}"/>
              </a:ext>
            </a:extLst>
          </p:cNvPr>
          <p:cNvSpPr txBox="1"/>
          <p:nvPr/>
        </p:nvSpPr>
        <p:spPr>
          <a:xfrm>
            <a:off x="2447277" y="5040005"/>
            <a:ext cx="7082208" cy="400110"/>
          </a:xfrm>
          <a:prstGeom prst="rect">
            <a:avLst/>
          </a:prstGeom>
          <a:noFill/>
        </p:spPr>
        <p:txBody>
          <a:bodyPr wrap="square">
            <a:spAutoFit/>
          </a:bodyPr>
          <a:lstStyle/>
          <a:p>
            <a:r>
              <a:rPr lang="ja-JP" altLang="en-US" sz="2000" dirty="0"/>
              <a:t>ロータリアンとしての倫理観は、奉仕の理念と深く結びついている</a:t>
            </a:r>
          </a:p>
        </p:txBody>
      </p:sp>
    </p:spTree>
    <p:extLst>
      <p:ext uri="{BB962C8B-B14F-4D97-AF65-F5344CB8AC3E}">
        <p14:creationId xmlns:p14="http://schemas.microsoft.com/office/powerpoint/2010/main" val="1830562099"/>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marL="0" marR="0" indent="0" algn="ctr" defTabSz="914400" rtl="0" eaLnBrk="1" fontAlgn="auto" latinLnBrk="0" hangingPunct="1">
          <a:lnSpc>
            <a:spcPct val="100000"/>
          </a:lnSpc>
          <a:spcBef>
            <a:spcPts val="0"/>
          </a:spcBef>
          <a:spcAft>
            <a:spcPts val="0"/>
          </a:spcAft>
          <a:buClrTx/>
          <a:buSzTx/>
          <a:buFontTx/>
          <a:buNone/>
          <a:tabLst/>
          <a:defRPr kumimoji="1"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10694</TotalTime>
  <Words>1495</Words>
  <Application>Microsoft Office PowerPoint</Application>
  <PresentationFormat>ワイド画面</PresentationFormat>
  <Paragraphs>152</Paragraphs>
  <Slides>17</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17</vt:i4>
      </vt:variant>
    </vt:vector>
  </HeadingPairs>
  <TitlesOfParts>
    <vt:vector size="26" baseType="lpstr">
      <vt:lpstr>ＭＳ Ｐゴシック</vt:lpstr>
      <vt:lpstr>ＭＳ ゴシック</vt:lpstr>
      <vt:lpstr>メイリオ</vt:lpstr>
      <vt:lpstr>游ゴシック</vt:lpstr>
      <vt:lpstr>游明朝</vt:lpstr>
      <vt:lpstr>Calibri</vt:lpstr>
      <vt:lpstr>Calibri Light</vt:lpstr>
      <vt:lpstr>Wingdings 2</vt:lpstr>
      <vt:lpstr>HDOfficeLightV0</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近藤　太郎</dc:creator>
  <cp:lastModifiedBy>展明 岡松</cp:lastModifiedBy>
  <cp:revision>79</cp:revision>
  <cp:lastPrinted>2024-09-30T12:37:05Z</cp:lastPrinted>
  <dcterms:created xsi:type="dcterms:W3CDTF">2024-08-06T06:53:30Z</dcterms:created>
  <dcterms:modified xsi:type="dcterms:W3CDTF">2024-11-21T07:12:34Z</dcterms:modified>
</cp:coreProperties>
</file>