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935" r:id="rId3"/>
    <p:sldId id="931" r:id="rId4"/>
    <p:sldId id="956" r:id="rId5"/>
    <p:sldId id="958" r:id="rId6"/>
    <p:sldId id="957" r:id="rId7"/>
    <p:sldId id="966" r:id="rId8"/>
    <p:sldId id="946" r:id="rId9"/>
    <p:sldId id="938" r:id="rId10"/>
    <p:sldId id="967" r:id="rId11"/>
    <p:sldId id="959" r:id="rId12"/>
    <p:sldId id="963" r:id="rId13"/>
    <p:sldId id="961" r:id="rId14"/>
    <p:sldId id="261" r:id="rId15"/>
    <p:sldId id="275" r:id="rId16"/>
    <p:sldId id="964" r:id="rId17"/>
    <p:sldId id="939" r:id="rId18"/>
    <p:sldId id="934" r:id="rId19"/>
    <p:sldId id="965"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F7A81B"/>
    <a:srgbClr val="172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01" autoAdjust="0"/>
  </p:normalViewPr>
  <p:slideViewPr>
    <p:cSldViewPr snapToGrid="0">
      <p:cViewPr varScale="1">
        <p:scale>
          <a:sx n="110" d="100"/>
          <a:sy n="110" d="100"/>
        </p:scale>
        <p:origin x="5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66169-53ED-4CAA-9876-1743F6E98E2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801E61E0-0E4F-43D9-974C-89FFA03FF951}">
      <dgm:prSet phldrT="[テキスト]" custT="1"/>
      <dgm:spPr>
        <a:solidFill>
          <a:schemeClr val="accent5">
            <a:lumMod val="20000"/>
            <a:lumOff val="80000"/>
          </a:schemeClr>
        </a:solidFill>
      </dgm:spPr>
      <dgm:t>
        <a:bodyPr/>
        <a:lstStyle/>
        <a:p>
          <a:r>
            <a:rPr kumimoji="1" lang="ja-JP" altLang="en-US" sz="1900" dirty="0">
              <a:solidFill>
                <a:schemeClr val="tx1"/>
              </a:solidFill>
              <a:latin typeface="メイリオ" panose="020B0604030504040204" pitchFamily="50" charset="-128"/>
              <a:ea typeface="メイリオ" panose="020B0604030504040204" pitchFamily="50" charset="-128"/>
            </a:rPr>
            <a:t>日本の伝統的</a:t>
          </a:r>
          <a:endParaRPr kumimoji="1" lang="en-US" altLang="ja-JP" sz="1900" dirty="0">
            <a:solidFill>
              <a:schemeClr val="tx1"/>
            </a:solidFill>
            <a:latin typeface="メイリオ" panose="020B0604030504040204" pitchFamily="50" charset="-128"/>
            <a:ea typeface="メイリオ" panose="020B0604030504040204" pitchFamily="50" charset="-128"/>
          </a:endParaRPr>
        </a:p>
        <a:p>
          <a:r>
            <a:rPr kumimoji="1" lang="ja-JP" altLang="en-US" sz="1900" dirty="0">
              <a:solidFill>
                <a:schemeClr val="tx1"/>
              </a:solidFill>
              <a:latin typeface="メイリオ" panose="020B0604030504040204" pitchFamily="50" charset="-128"/>
              <a:ea typeface="メイリオ" panose="020B0604030504040204" pitchFamily="50" charset="-128"/>
            </a:rPr>
            <a:t>職業奉仕の理念</a:t>
          </a:r>
          <a:endParaRPr kumimoji="1" lang="en-US" altLang="ja-JP" sz="1900" dirty="0">
            <a:solidFill>
              <a:schemeClr val="tx1"/>
            </a:solidFill>
            <a:latin typeface="メイリオ" panose="020B0604030504040204" pitchFamily="50" charset="-128"/>
            <a:ea typeface="メイリオ" panose="020B0604030504040204" pitchFamily="50" charset="-128"/>
          </a:endParaRPr>
        </a:p>
        <a:p>
          <a:r>
            <a:rPr kumimoji="1" lang="ja-JP" altLang="en-US" sz="2400" b="1" dirty="0">
              <a:solidFill>
                <a:schemeClr val="tx1"/>
              </a:solidFill>
              <a:latin typeface="メイリオ" panose="020B0604030504040204" pitchFamily="50" charset="-128"/>
              <a:ea typeface="メイリオ" panose="020B0604030504040204" pitchFamily="50" charset="-128"/>
            </a:rPr>
            <a:t>三方よし</a:t>
          </a:r>
        </a:p>
      </dgm:t>
    </dgm:pt>
    <dgm:pt modelId="{BAB1DC9F-FC2E-4213-94DF-0C6283FAD4C8}" type="parTrans" cxnId="{C2199CF4-D3CD-4AE0-BC0B-3D59371EA32F}">
      <dgm:prSet/>
      <dgm:spPr/>
      <dgm:t>
        <a:bodyPr/>
        <a:lstStyle/>
        <a:p>
          <a:endParaRPr kumimoji="1" lang="ja-JP" altLang="en-US"/>
        </a:p>
      </dgm:t>
    </dgm:pt>
    <dgm:pt modelId="{608C8F8B-3214-49FD-A649-AA5DF704BA1B}" type="sibTrans" cxnId="{C2199CF4-D3CD-4AE0-BC0B-3D59371EA32F}">
      <dgm:prSet/>
      <dgm:spPr/>
      <dgm:t>
        <a:bodyPr/>
        <a:lstStyle/>
        <a:p>
          <a:endParaRPr kumimoji="1" lang="ja-JP" altLang="en-US"/>
        </a:p>
      </dgm:t>
    </dgm:pt>
    <dgm:pt modelId="{92072F11-1E30-4622-9FA8-0F1DEF527F24}">
      <dgm:prSet phldrT="[テキスト]" custT="1"/>
      <dgm:spPr>
        <a:solidFill>
          <a:schemeClr val="bg1"/>
        </a:solidFill>
      </dgm:spPr>
      <dgm:t>
        <a:bodyPr/>
        <a:lstStyle/>
        <a:p>
          <a:r>
            <a:rPr kumimoji="1" lang="ja-JP" altLang="en-US" sz="2800" b="1" dirty="0">
              <a:solidFill>
                <a:schemeClr val="tx1"/>
              </a:solidFill>
              <a:latin typeface="メイリオ" panose="020B0604030504040204" pitchFamily="50" charset="-128"/>
              <a:ea typeface="メイリオ" panose="020B0604030504040204" pitchFamily="50" charset="-128"/>
            </a:rPr>
            <a:t>新聞社</a:t>
          </a:r>
        </a:p>
      </dgm:t>
    </dgm:pt>
    <dgm:pt modelId="{75D2985E-2ADC-4906-A296-4E7B5809892A}" type="parTrans" cxnId="{31FE2CD0-94E1-4FE7-BD4A-2D34EF3DB1A4}">
      <dgm:prSet/>
      <dgm:spPr/>
      <dgm:t>
        <a:bodyPr/>
        <a:lstStyle/>
        <a:p>
          <a:endParaRPr kumimoji="1" lang="ja-JP" altLang="en-US"/>
        </a:p>
      </dgm:t>
    </dgm:pt>
    <dgm:pt modelId="{857658FA-07EA-4D0E-81C2-D04D8E29E16E}" type="sibTrans" cxnId="{31FE2CD0-94E1-4FE7-BD4A-2D34EF3DB1A4}">
      <dgm:prSet/>
      <dgm:spPr>
        <a:solidFill>
          <a:schemeClr val="accent2">
            <a:lumMod val="40000"/>
            <a:lumOff val="60000"/>
          </a:schemeClr>
        </a:solidFill>
      </dgm:spPr>
      <dgm:t>
        <a:bodyPr/>
        <a:lstStyle/>
        <a:p>
          <a:endParaRPr kumimoji="1" lang="ja-JP" altLang="en-US"/>
        </a:p>
      </dgm:t>
    </dgm:pt>
    <dgm:pt modelId="{8DE2EF39-387D-4891-A5CB-B3C4EAE99622}">
      <dgm:prSet phldrT="[テキスト]" custT="1"/>
      <dgm:spPr>
        <a:solidFill>
          <a:schemeClr val="bg1"/>
        </a:solidFill>
      </dgm:spPr>
      <dgm:t>
        <a:bodyPr/>
        <a:lstStyle/>
        <a:p>
          <a:r>
            <a:rPr kumimoji="1" lang="ja-JP" altLang="en-US" sz="2800" b="1" dirty="0">
              <a:solidFill>
                <a:schemeClr val="tx1"/>
              </a:solidFill>
              <a:latin typeface="メイリオ" panose="020B0604030504040204" pitchFamily="50" charset="-128"/>
              <a:ea typeface="メイリオ" panose="020B0604030504040204" pitchFamily="50" charset="-128"/>
            </a:rPr>
            <a:t>世間</a:t>
          </a:r>
        </a:p>
      </dgm:t>
    </dgm:pt>
    <dgm:pt modelId="{7220D73A-2B79-4453-8704-86850B234D0D}" type="parTrans" cxnId="{047FE36C-CB80-4FC8-A78E-C9F67D9CBD14}">
      <dgm:prSet/>
      <dgm:spPr/>
      <dgm:t>
        <a:bodyPr/>
        <a:lstStyle/>
        <a:p>
          <a:endParaRPr kumimoji="1" lang="ja-JP" altLang="en-US"/>
        </a:p>
      </dgm:t>
    </dgm:pt>
    <dgm:pt modelId="{CF5D9AE7-4723-4031-AA74-20BBB5EECEBD}" type="sibTrans" cxnId="{047FE36C-CB80-4FC8-A78E-C9F67D9CBD14}">
      <dgm:prSet/>
      <dgm:spPr>
        <a:solidFill>
          <a:schemeClr val="accent2">
            <a:lumMod val="40000"/>
            <a:lumOff val="60000"/>
          </a:schemeClr>
        </a:solidFill>
      </dgm:spPr>
      <dgm:t>
        <a:bodyPr/>
        <a:lstStyle/>
        <a:p>
          <a:endParaRPr kumimoji="1" lang="ja-JP" altLang="en-US"/>
        </a:p>
      </dgm:t>
    </dgm:pt>
    <dgm:pt modelId="{803A85E0-1D44-4862-A61E-5C65DA5ED1AC}">
      <dgm:prSet phldrT="[テキスト]" custT="1"/>
      <dgm:spPr>
        <a:solidFill>
          <a:schemeClr val="bg1"/>
        </a:solidFill>
      </dgm:spPr>
      <dgm:t>
        <a:bodyPr tIns="90000" anchor="ctr"/>
        <a:lstStyle/>
        <a:p>
          <a:pPr algn="ctr">
            <a:lnSpc>
              <a:spcPts val="2600"/>
            </a:lnSpc>
          </a:pPr>
          <a:r>
            <a:rPr kumimoji="1" lang="ja-JP" altLang="en-US" sz="1900" b="1" dirty="0">
              <a:solidFill>
                <a:schemeClr val="tx1"/>
              </a:solidFill>
              <a:latin typeface="メイリオ" panose="020B0604030504040204" pitchFamily="50" charset="-128"/>
              <a:ea typeface="メイリオ" panose="020B0604030504040204" pitchFamily="50" charset="-128"/>
            </a:rPr>
            <a:t>ロータリークラブ</a:t>
          </a:r>
        </a:p>
      </dgm:t>
    </dgm:pt>
    <dgm:pt modelId="{6B291EFB-2853-4BB3-AB0A-722862A1C20C}" type="parTrans" cxnId="{A0DFA9B5-2D32-4B05-9E6E-3A66AA43B6BC}">
      <dgm:prSet/>
      <dgm:spPr/>
      <dgm:t>
        <a:bodyPr/>
        <a:lstStyle/>
        <a:p>
          <a:endParaRPr kumimoji="1" lang="ja-JP" altLang="en-US"/>
        </a:p>
      </dgm:t>
    </dgm:pt>
    <dgm:pt modelId="{9A3F13F6-F4DC-42CF-AD49-7E9FE298BA80}" type="sibTrans" cxnId="{A0DFA9B5-2D32-4B05-9E6E-3A66AA43B6BC}">
      <dgm:prSet/>
      <dgm:spPr>
        <a:solidFill>
          <a:schemeClr val="accent2">
            <a:lumMod val="40000"/>
            <a:lumOff val="60000"/>
          </a:schemeClr>
        </a:solidFill>
      </dgm:spPr>
      <dgm:t>
        <a:bodyPr/>
        <a:lstStyle/>
        <a:p>
          <a:endParaRPr kumimoji="1" lang="ja-JP" altLang="en-US"/>
        </a:p>
      </dgm:t>
    </dgm:pt>
    <dgm:pt modelId="{FF53352F-50E1-468B-A801-209FBCB7A38C}" type="pres">
      <dgm:prSet presAssocID="{2D466169-53ED-4CAA-9876-1743F6E98E20}" presName="Name0" presStyleCnt="0">
        <dgm:presLayoutVars>
          <dgm:chMax val="1"/>
          <dgm:dir/>
          <dgm:animLvl val="ctr"/>
          <dgm:resizeHandles val="exact"/>
        </dgm:presLayoutVars>
      </dgm:prSet>
      <dgm:spPr/>
    </dgm:pt>
    <dgm:pt modelId="{6FA96DBC-F167-4CF8-9CF1-66ACB1A83E64}" type="pres">
      <dgm:prSet presAssocID="{801E61E0-0E4F-43D9-974C-89FFA03FF951}" presName="centerShape" presStyleLbl="node0" presStyleIdx="0" presStyleCnt="1" custLinFactNeighborX="1280"/>
      <dgm:spPr/>
    </dgm:pt>
    <dgm:pt modelId="{AFEF9842-A216-4A1A-BD80-AF26BDDC3683}" type="pres">
      <dgm:prSet presAssocID="{92072F11-1E30-4622-9FA8-0F1DEF527F24}" presName="node" presStyleLbl="node1" presStyleIdx="0" presStyleCnt="3">
        <dgm:presLayoutVars>
          <dgm:bulletEnabled val="1"/>
        </dgm:presLayoutVars>
      </dgm:prSet>
      <dgm:spPr/>
    </dgm:pt>
    <dgm:pt modelId="{19AFF2A8-385B-48FD-8797-2BC2D9E378C6}" type="pres">
      <dgm:prSet presAssocID="{92072F11-1E30-4622-9FA8-0F1DEF527F24}" presName="dummy" presStyleCnt="0"/>
      <dgm:spPr/>
    </dgm:pt>
    <dgm:pt modelId="{F21173CB-D991-4D16-9308-06B341F76E18}" type="pres">
      <dgm:prSet presAssocID="{857658FA-07EA-4D0E-81C2-D04D8E29E16E}" presName="sibTrans" presStyleLbl="sibTrans2D1" presStyleIdx="0" presStyleCnt="3"/>
      <dgm:spPr/>
    </dgm:pt>
    <dgm:pt modelId="{433B97A8-D03C-4866-99A4-0160900CC6F9}" type="pres">
      <dgm:prSet presAssocID="{8DE2EF39-387D-4891-A5CB-B3C4EAE99622}" presName="node" presStyleLbl="node1" presStyleIdx="1" presStyleCnt="3" custScaleX="99389">
        <dgm:presLayoutVars>
          <dgm:bulletEnabled val="1"/>
        </dgm:presLayoutVars>
      </dgm:prSet>
      <dgm:spPr/>
    </dgm:pt>
    <dgm:pt modelId="{0BC4BD52-CA27-4333-9616-92523884C625}" type="pres">
      <dgm:prSet presAssocID="{8DE2EF39-387D-4891-A5CB-B3C4EAE99622}" presName="dummy" presStyleCnt="0"/>
      <dgm:spPr/>
    </dgm:pt>
    <dgm:pt modelId="{7BB95818-197C-4F8D-B325-6A379AF638DC}" type="pres">
      <dgm:prSet presAssocID="{CF5D9AE7-4723-4031-AA74-20BBB5EECEBD}" presName="sibTrans" presStyleLbl="sibTrans2D1" presStyleIdx="1" presStyleCnt="3"/>
      <dgm:spPr/>
    </dgm:pt>
    <dgm:pt modelId="{B625C4DC-6EBA-45C8-A97D-272701F9F7C3}" type="pres">
      <dgm:prSet presAssocID="{803A85E0-1D44-4862-A61E-5C65DA5ED1AC}" presName="node" presStyleLbl="node1" presStyleIdx="2" presStyleCnt="3" custScaleX="102881">
        <dgm:presLayoutVars>
          <dgm:bulletEnabled val="1"/>
        </dgm:presLayoutVars>
      </dgm:prSet>
      <dgm:spPr/>
    </dgm:pt>
    <dgm:pt modelId="{3406A9E0-0C93-45E3-8E74-0FBC948B2A56}" type="pres">
      <dgm:prSet presAssocID="{803A85E0-1D44-4862-A61E-5C65DA5ED1AC}" presName="dummy" presStyleCnt="0"/>
      <dgm:spPr/>
    </dgm:pt>
    <dgm:pt modelId="{F833B685-890D-4447-990A-22441CF74A63}" type="pres">
      <dgm:prSet presAssocID="{9A3F13F6-F4DC-42CF-AD49-7E9FE298BA80}" presName="sibTrans" presStyleLbl="sibTrans2D1" presStyleIdx="2" presStyleCnt="3"/>
      <dgm:spPr/>
    </dgm:pt>
  </dgm:ptLst>
  <dgm:cxnLst>
    <dgm:cxn modelId="{2633363D-EAA4-4F3A-BE2B-3C3BD9F9711B}" type="presOf" srcId="{2D466169-53ED-4CAA-9876-1743F6E98E20}" destId="{FF53352F-50E1-468B-A801-209FBCB7A38C}" srcOrd="0" destOrd="0" presId="urn:microsoft.com/office/officeart/2005/8/layout/radial6"/>
    <dgm:cxn modelId="{89994F69-A496-42A0-9B15-7DED026A24CD}" type="presOf" srcId="{803A85E0-1D44-4862-A61E-5C65DA5ED1AC}" destId="{B625C4DC-6EBA-45C8-A97D-272701F9F7C3}" srcOrd="0" destOrd="0" presId="urn:microsoft.com/office/officeart/2005/8/layout/radial6"/>
    <dgm:cxn modelId="{047FE36C-CB80-4FC8-A78E-C9F67D9CBD14}" srcId="{801E61E0-0E4F-43D9-974C-89FFA03FF951}" destId="{8DE2EF39-387D-4891-A5CB-B3C4EAE99622}" srcOrd="1" destOrd="0" parTransId="{7220D73A-2B79-4453-8704-86850B234D0D}" sibTransId="{CF5D9AE7-4723-4031-AA74-20BBB5EECEBD}"/>
    <dgm:cxn modelId="{462C7A73-976E-4002-A5AD-7BCA5525CFCD}" type="presOf" srcId="{9A3F13F6-F4DC-42CF-AD49-7E9FE298BA80}" destId="{F833B685-890D-4447-990A-22441CF74A63}" srcOrd="0" destOrd="0" presId="urn:microsoft.com/office/officeart/2005/8/layout/radial6"/>
    <dgm:cxn modelId="{D7C41C75-4C76-4DC7-8CD3-8B59CA1DF3B2}" type="presOf" srcId="{8DE2EF39-387D-4891-A5CB-B3C4EAE99622}" destId="{433B97A8-D03C-4866-99A4-0160900CC6F9}" srcOrd="0" destOrd="0" presId="urn:microsoft.com/office/officeart/2005/8/layout/radial6"/>
    <dgm:cxn modelId="{0D0DDA79-8DDD-4443-AE7A-A4072F8B6AB3}" type="presOf" srcId="{857658FA-07EA-4D0E-81C2-D04D8E29E16E}" destId="{F21173CB-D991-4D16-9308-06B341F76E18}" srcOrd="0" destOrd="0" presId="urn:microsoft.com/office/officeart/2005/8/layout/radial6"/>
    <dgm:cxn modelId="{C720CDA8-D693-4A51-9635-DA6E68F35FC5}" type="presOf" srcId="{801E61E0-0E4F-43D9-974C-89FFA03FF951}" destId="{6FA96DBC-F167-4CF8-9CF1-66ACB1A83E64}" srcOrd="0" destOrd="0" presId="urn:microsoft.com/office/officeart/2005/8/layout/radial6"/>
    <dgm:cxn modelId="{8CBD1AB3-B8BF-43D6-8E5C-1519796117B3}" type="presOf" srcId="{92072F11-1E30-4622-9FA8-0F1DEF527F24}" destId="{AFEF9842-A216-4A1A-BD80-AF26BDDC3683}" srcOrd="0" destOrd="0" presId="urn:microsoft.com/office/officeart/2005/8/layout/radial6"/>
    <dgm:cxn modelId="{A0DFA9B5-2D32-4B05-9E6E-3A66AA43B6BC}" srcId="{801E61E0-0E4F-43D9-974C-89FFA03FF951}" destId="{803A85E0-1D44-4862-A61E-5C65DA5ED1AC}" srcOrd="2" destOrd="0" parTransId="{6B291EFB-2853-4BB3-AB0A-722862A1C20C}" sibTransId="{9A3F13F6-F4DC-42CF-AD49-7E9FE298BA80}"/>
    <dgm:cxn modelId="{31FE2CD0-94E1-4FE7-BD4A-2D34EF3DB1A4}" srcId="{801E61E0-0E4F-43D9-974C-89FFA03FF951}" destId="{92072F11-1E30-4622-9FA8-0F1DEF527F24}" srcOrd="0" destOrd="0" parTransId="{75D2985E-2ADC-4906-A296-4E7B5809892A}" sibTransId="{857658FA-07EA-4D0E-81C2-D04D8E29E16E}"/>
    <dgm:cxn modelId="{9B633EE1-C1D3-4DC2-B939-2EAC7D7412D1}" type="presOf" srcId="{CF5D9AE7-4723-4031-AA74-20BBB5EECEBD}" destId="{7BB95818-197C-4F8D-B325-6A379AF638DC}" srcOrd="0" destOrd="0" presId="urn:microsoft.com/office/officeart/2005/8/layout/radial6"/>
    <dgm:cxn modelId="{C2199CF4-D3CD-4AE0-BC0B-3D59371EA32F}" srcId="{2D466169-53ED-4CAA-9876-1743F6E98E20}" destId="{801E61E0-0E4F-43D9-974C-89FFA03FF951}" srcOrd="0" destOrd="0" parTransId="{BAB1DC9F-FC2E-4213-94DF-0C6283FAD4C8}" sibTransId="{608C8F8B-3214-49FD-A649-AA5DF704BA1B}"/>
    <dgm:cxn modelId="{BD07D5DE-CC8B-4F66-8600-57FAA737039B}" type="presParOf" srcId="{FF53352F-50E1-468B-A801-209FBCB7A38C}" destId="{6FA96DBC-F167-4CF8-9CF1-66ACB1A83E64}" srcOrd="0" destOrd="0" presId="urn:microsoft.com/office/officeart/2005/8/layout/radial6"/>
    <dgm:cxn modelId="{3358B2AE-FAD8-4B57-B848-432D3724420B}" type="presParOf" srcId="{FF53352F-50E1-468B-A801-209FBCB7A38C}" destId="{AFEF9842-A216-4A1A-BD80-AF26BDDC3683}" srcOrd="1" destOrd="0" presId="urn:microsoft.com/office/officeart/2005/8/layout/radial6"/>
    <dgm:cxn modelId="{5DEA78C8-C205-45A7-AF35-4DEA044A17D4}" type="presParOf" srcId="{FF53352F-50E1-468B-A801-209FBCB7A38C}" destId="{19AFF2A8-385B-48FD-8797-2BC2D9E378C6}" srcOrd="2" destOrd="0" presId="urn:microsoft.com/office/officeart/2005/8/layout/radial6"/>
    <dgm:cxn modelId="{1F5B88AA-3F8D-47A3-8F39-435E5B39F55A}" type="presParOf" srcId="{FF53352F-50E1-468B-A801-209FBCB7A38C}" destId="{F21173CB-D991-4D16-9308-06B341F76E18}" srcOrd="3" destOrd="0" presId="urn:microsoft.com/office/officeart/2005/8/layout/radial6"/>
    <dgm:cxn modelId="{69193ABF-4C0E-46B7-B074-5D6F2778C773}" type="presParOf" srcId="{FF53352F-50E1-468B-A801-209FBCB7A38C}" destId="{433B97A8-D03C-4866-99A4-0160900CC6F9}" srcOrd="4" destOrd="0" presId="urn:microsoft.com/office/officeart/2005/8/layout/radial6"/>
    <dgm:cxn modelId="{39248464-FC70-4A4B-8A3C-8C8D75EAFC23}" type="presParOf" srcId="{FF53352F-50E1-468B-A801-209FBCB7A38C}" destId="{0BC4BD52-CA27-4333-9616-92523884C625}" srcOrd="5" destOrd="0" presId="urn:microsoft.com/office/officeart/2005/8/layout/radial6"/>
    <dgm:cxn modelId="{FDDC149C-B32D-4FBC-B87D-C6775B5B4451}" type="presParOf" srcId="{FF53352F-50E1-468B-A801-209FBCB7A38C}" destId="{7BB95818-197C-4F8D-B325-6A379AF638DC}" srcOrd="6" destOrd="0" presId="urn:microsoft.com/office/officeart/2005/8/layout/radial6"/>
    <dgm:cxn modelId="{1EF4C560-4FB5-44EA-8D51-20FF30105C90}" type="presParOf" srcId="{FF53352F-50E1-468B-A801-209FBCB7A38C}" destId="{B625C4DC-6EBA-45C8-A97D-272701F9F7C3}" srcOrd="7" destOrd="0" presId="urn:microsoft.com/office/officeart/2005/8/layout/radial6"/>
    <dgm:cxn modelId="{0A5B69F3-6E93-428D-9945-3B9E02440A8D}" type="presParOf" srcId="{FF53352F-50E1-468B-A801-209FBCB7A38C}" destId="{3406A9E0-0C93-45E3-8E74-0FBC948B2A56}" srcOrd="8" destOrd="0" presId="urn:microsoft.com/office/officeart/2005/8/layout/radial6"/>
    <dgm:cxn modelId="{2E528A2A-4ADF-407C-A1AD-3F6B2C876A9C}" type="presParOf" srcId="{FF53352F-50E1-468B-A801-209FBCB7A38C}" destId="{F833B685-890D-4447-990A-22441CF74A63}"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3B685-890D-4447-990A-22441CF74A63}">
      <dsp:nvSpPr>
        <dsp:cNvPr id="0" name=""/>
        <dsp:cNvSpPr/>
      </dsp:nvSpPr>
      <dsp:spPr>
        <a:xfrm>
          <a:off x="1879869" y="809595"/>
          <a:ext cx="5414709" cy="5414709"/>
        </a:xfrm>
        <a:prstGeom prst="blockArc">
          <a:avLst>
            <a:gd name="adj1" fmla="val 9000000"/>
            <a:gd name="adj2" fmla="val 16200000"/>
            <a:gd name="adj3" fmla="val 463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7BB95818-197C-4F8D-B325-6A379AF638DC}">
      <dsp:nvSpPr>
        <dsp:cNvPr id="0" name=""/>
        <dsp:cNvSpPr/>
      </dsp:nvSpPr>
      <dsp:spPr>
        <a:xfrm>
          <a:off x="1879869" y="809595"/>
          <a:ext cx="5414709" cy="5414709"/>
        </a:xfrm>
        <a:prstGeom prst="blockArc">
          <a:avLst>
            <a:gd name="adj1" fmla="val 1800000"/>
            <a:gd name="adj2" fmla="val 9000000"/>
            <a:gd name="adj3" fmla="val 463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F21173CB-D991-4D16-9308-06B341F76E18}">
      <dsp:nvSpPr>
        <dsp:cNvPr id="0" name=""/>
        <dsp:cNvSpPr/>
      </dsp:nvSpPr>
      <dsp:spPr>
        <a:xfrm>
          <a:off x="1879869" y="809595"/>
          <a:ext cx="5414709" cy="5414709"/>
        </a:xfrm>
        <a:prstGeom prst="blockArc">
          <a:avLst>
            <a:gd name="adj1" fmla="val 16200000"/>
            <a:gd name="adj2" fmla="val 1800000"/>
            <a:gd name="adj3" fmla="val 463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6FA96DBC-F167-4CF8-9CF1-66ACB1A83E64}">
      <dsp:nvSpPr>
        <dsp:cNvPr id="0" name=""/>
        <dsp:cNvSpPr/>
      </dsp:nvSpPr>
      <dsp:spPr>
        <a:xfrm>
          <a:off x="3409234" y="2271259"/>
          <a:ext cx="2491382" cy="2491382"/>
        </a:xfrm>
        <a:prstGeom prst="ellipse">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tx1"/>
              </a:solidFill>
              <a:latin typeface="メイリオ" panose="020B0604030504040204" pitchFamily="50" charset="-128"/>
              <a:ea typeface="メイリオ" panose="020B0604030504040204" pitchFamily="50" charset="-128"/>
            </a:rPr>
            <a:t>日本の伝統的</a:t>
          </a:r>
          <a:endParaRPr kumimoji="1" lang="en-US" altLang="ja-JP" sz="1900" kern="1200" dirty="0">
            <a:solidFill>
              <a:schemeClr val="tx1"/>
            </a:solidFill>
            <a:latin typeface="メイリオ" panose="020B0604030504040204" pitchFamily="50" charset="-128"/>
            <a:ea typeface="メイリオ" panose="020B0604030504040204" pitchFamily="50" charset="-128"/>
          </a:endParaRPr>
        </a:p>
        <a:p>
          <a:pPr marL="0" lvl="0" indent="0" algn="ctr" defTabSz="844550">
            <a:lnSpc>
              <a:spcPct val="90000"/>
            </a:lnSpc>
            <a:spcBef>
              <a:spcPct val="0"/>
            </a:spcBef>
            <a:spcAft>
              <a:spcPct val="35000"/>
            </a:spcAft>
            <a:buNone/>
          </a:pPr>
          <a:r>
            <a:rPr kumimoji="1" lang="ja-JP" altLang="en-US" sz="1900" kern="1200" dirty="0">
              <a:solidFill>
                <a:schemeClr val="tx1"/>
              </a:solidFill>
              <a:latin typeface="メイリオ" panose="020B0604030504040204" pitchFamily="50" charset="-128"/>
              <a:ea typeface="メイリオ" panose="020B0604030504040204" pitchFamily="50" charset="-128"/>
            </a:rPr>
            <a:t>職業奉仕の理念</a:t>
          </a:r>
          <a:endParaRPr kumimoji="1" lang="en-US" altLang="ja-JP" sz="1900" kern="1200" dirty="0">
            <a:solidFill>
              <a:schemeClr val="tx1"/>
            </a:solidFill>
            <a:latin typeface="メイリオ" panose="020B0604030504040204" pitchFamily="50" charset="-128"/>
            <a:ea typeface="メイリオ" panose="020B0604030504040204" pitchFamily="50" charset="-128"/>
          </a:endParaRPr>
        </a:p>
        <a:p>
          <a:pPr marL="0" lvl="0" indent="0" algn="ctr" defTabSz="844550">
            <a:lnSpc>
              <a:spcPct val="90000"/>
            </a:lnSpc>
            <a:spcBef>
              <a:spcPct val="0"/>
            </a:spcBef>
            <a:spcAft>
              <a:spcPct val="35000"/>
            </a:spcAft>
            <a:buNone/>
          </a:pPr>
          <a:r>
            <a:rPr kumimoji="1" lang="ja-JP" altLang="en-US" sz="2400" b="1" kern="1200" dirty="0">
              <a:solidFill>
                <a:schemeClr val="tx1"/>
              </a:solidFill>
              <a:latin typeface="メイリオ" panose="020B0604030504040204" pitchFamily="50" charset="-128"/>
              <a:ea typeface="メイリオ" panose="020B0604030504040204" pitchFamily="50" charset="-128"/>
            </a:rPr>
            <a:t>三方よし</a:t>
          </a:r>
        </a:p>
      </dsp:txBody>
      <dsp:txXfrm>
        <a:off x="3774088" y="2636113"/>
        <a:ext cx="1761674" cy="1761674"/>
      </dsp:txXfrm>
    </dsp:sp>
    <dsp:sp modelId="{AFEF9842-A216-4A1A-BD80-AF26BDDC3683}">
      <dsp:nvSpPr>
        <dsp:cNvPr id="0" name=""/>
        <dsp:cNvSpPr/>
      </dsp:nvSpPr>
      <dsp:spPr>
        <a:xfrm>
          <a:off x="3715240" y="394"/>
          <a:ext cx="1743967" cy="1743967"/>
        </a:xfrm>
        <a:prstGeom prst="ellipse">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solidFill>
                <a:schemeClr val="tx1"/>
              </a:solidFill>
              <a:latin typeface="メイリオ" panose="020B0604030504040204" pitchFamily="50" charset="-128"/>
              <a:ea typeface="メイリオ" panose="020B0604030504040204" pitchFamily="50" charset="-128"/>
            </a:rPr>
            <a:t>新聞社</a:t>
          </a:r>
        </a:p>
      </dsp:txBody>
      <dsp:txXfrm>
        <a:off x="3970638" y="255792"/>
        <a:ext cx="1233171" cy="1233171"/>
      </dsp:txXfrm>
    </dsp:sp>
    <dsp:sp modelId="{433B97A8-D03C-4866-99A4-0160900CC6F9}">
      <dsp:nvSpPr>
        <dsp:cNvPr id="0" name=""/>
        <dsp:cNvSpPr/>
      </dsp:nvSpPr>
      <dsp:spPr>
        <a:xfrm>
          <a:off x="6010835" y="3967252"/>
          <a:ext cx="1733312" cy="1743967"/>
        </a:xfrm>
        <a:prstGeom prst="ellipse">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solidFill>
                <a:schemeClr val="tx1"/>
              </a:solidFill>
              <a:latin typeface="メイリオ" panose="020B0604030504040204" pitchFamily="50" charset="-128"/>
              <a:ea typeface="メイリオ" panose="020B0604030504040204" pitchFamily="50" charset="-128"/>
            </a:rPr>
            <a:t>世間</a:t>
          </a:r>
        </a:p>
      </dsp:txBody>
      <dsp:txXfrm>
        <a:off x="6264673" y="4222650"/>
        <a:ext cx="1225636" cy="1233171"/>
      </dsp:txXfrm>
    </dsp:sp>
    <dsp:sp modelId="{B625C4DC-6EBA-45C8-A97D-272701F9F7C3}">
      <dsp:nvSpPr>
        <dsp:cNvPr id="0" name=""/>
        <dsp:cNvSpPr/>
      </dsp:nvSpPr>
      <dsp:spPr>
        <a:xfrm>
          <a:off x="1399852" y="3967252"/>
          <a:ext cx="1794211" cy="1743967"/>
        </a:xfrm>
        <a:prstGeom prst="ellipse">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90000" rIns="24130" bIns="24130" numCol="1" spcCol="1270" anchor="ctr" anchorCtr="0">
          <a:noAutofit/>
        </a:bodyPr>
        <a:lstStyle/>
        <a:p>
          <a:pPr marL="0" lvl="0" indent="0" algn="ctr" defTabSz="844550">
            <a:lnSpc>
              <a:spcPts val="2600"/>
            </a:lnSpc>
            <a:spcBef>
              <a:spcPct val="0"/>
            </a:spcBef>
            <a:spcAft>
              <a:spcPct val="35000"/>
            </a:spcAft>
            <a:buNone/>
          </a:pPr>
          <a:r>
            <a:rPr kumimoji="1" lang="ja-JP" altLang="en-US" sz="1900" b="1" kern="1200" dirty="0">
              <a:solidFill>
                <a:schemeClr val="tx1"/>
              </a:solidFill>
              <a:latin typeface="メイリオ" panose="020B0604030504040204" pitchFamily="50" charset="-128"/>
              <a:ea typeface="メイリオ" panose="020B0604030504040204" pitchFamily="50" charset="-128"/>
            </a:rPr>
            <a:t>ロータリークラブ</a:t>
          </a:r>
        </a:p>
      </dsp:txBody>
      <dsp:txXfrm>
        <a:off x="1662608" y="4222650"/>
        <a:ext cx="1268699" cy="123317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9B53B-37DF-4E6A-BD14-0986C2AC4102}" type="datetimeFigureOut">
              <a:rPr kumimoji="1" lang="ja-JP" altLang="en-US" smtClean="0"/>
              <a:t>2025/11/12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DF405-F4E9-40C3-924A-3121FC771E96}" type="slidenum">
              <a:rPr kumimoji="1" lang="ja-JP" altLang="en-US" smtClean="0"/>
              <a:t>‹#›</a:t>
            </a:fld>
            <a:endParaRPr kumimoji="1" lang="ja-JP" altLang="en-US"/>
          </a:p>
        </p:txBody>
      </p:sp>
    </p:spTree>
    <p:extLst>
      <p:ext uri="{BB962C8B-B14F-4D97-AF65-F5344CB8AC3E}">
        <p14:creationId xmlns:p14="http://schemas.microsoft.com/office/powerpoint/2010/main" val="836060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A35DD-4E2E-4543-0E50-176F41D72E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CE1FD4-D4FC-92BD-FC39-7F1AB85984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CC43F9-71F8-058F-C078-483ED4A2ED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17458F"/>
                </a:solidFill>
              </a:rPr>
              <a:t>各クラブの職業奉仕委員長が、自クラブのメンバーに対して、職業奉仕とは何か？何が求められているか？などを伝え、自クラブとしてどのような活動をしていくかを会員に考えていただけるようになることを目的とする。</a:t>
            </a:r>
            <a:endParaRPr lang="en-US" altLang="ja-JP" sz="1200" dirty="0">
              <a:solidFill>
                <a:srgbClr val="17458F"/>
              </a:solidFill>
            </a:endParaRPr>
          </a:p>
          <a:p>
            <a:endParaRPr lang="en-US" altLang="ja-JP" dirty="0"/>
          </a:p>
          <a:p>
            <a:endParaRPr lang="en-US" altLang="ja-JP" dirty="0"/>
          </a:p>
          <a:p>
            <a:r>
              <a:rPr lang="ja-JP" altLang="en-US" dirty="0"/>
              <a:t>「皆さんは、毎日の仕事を“奉仕”だと考えたことはありますか？」</a:t>
            </a:r>
            <a:br>
              <a:rPr lang="ja-JP" altLang="en-US" dirty="0"/>
            </a:br>
            <a:r>
              <a:rPr lang="ja-JP" altLang="en-US" dirty="0"/>
              <a:t>一般的には「奉仕」と聞くと、ボランティアや寄付を思い浮かべる方が多いかもしれません。</a:t>
            </a:r>
            <a:endParaRPr kumimoji="1" lang="ja-JP" altLang="en-US" dirty="0"/>
          </a:p>
        </p:txBody>
      </p:sp>
      <p:sp>
        <p:nvSpPr>
          <p:cNvPr id="4" name="スライド番号プレースホルダー 3">
            <a:extLst>
              <a:ext uri="{FF2B5EF4-FFF2-40B4-BE49-F238E27FC236}">
                <a16:creationId xmlns:a16="http://schemas.microsoft.com/office/drawing/2014/main" id="{1932E5C4-A6DC-7FD5-D514-B9EC36247001}"/>
              </a:ext>
            </a:extLst>
          </p:cNvPr>
          <p:cNvSpPr>
            <a:spLocks noGrp="1"/>
          </p:cNvSpPr>
          <p:nvPr>
            <p:ph type="sldNum" sz="quarter" idx="5"/>
          </p:nvPr>
        </p:nvSpPr>
        <p:spPr/>
        <p:txBody>
          <a:bodyPr/>
          <a:lstStyle/>
          <a:p>
            <a:fld id="{588DF405-F4E9-40C3-924A-3121FC771E96}" type="slidenum">
              <a:rPr kumimoji="1" lang="ja-JP" altLang="en-US" smtClean="0"/>
              <a:t>1</a:t>
            </a:fld>
            <a:endParaRPr kumimoji="1" lang="ja-JP" altLang="en-US"/>
          </a:p>
        </p:txBody>
      </p:sp>
    </p:spTree>
    <p:extLst>
      <p:ext uri="{BB962C8B-B14F-4D97-AF65-F5344CB8AC3E}">
        <p14:creationId xmlns:p14="http://schemas.microsoft.com/office/powerpoint/2010/main" val="9684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0E9E-3D26-7611-64C9-11447C32F5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56412C-A650-D5C9-3583-6AC74755F0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AB7E70-9E33-5510-4354-EF75F3000C4D}"/>
              </a:ext>
            </a:extLst>
          </p:cNvPr>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ロータリーには二つの重要な公式標語があります。</a:t>
            </a:r>
          </a:p>
          <a:p>
            <a:r>
              <a:rPr kumimoji="1" lang="ja-JP" altLang="ja-JP" sz="1200" kern="1200" dirty="0">
                <a:solidFill>
                  <a:schemeClr val="tx1"/>
                </a:solidFill>
                <a:effectLst/>
                <a:latin typeface="+mn-lt"/>
                <a:ea typeface="+mn-ea"/>
                <a:cs typeface="+mn-cs"/>
              </a:rPr>
              <a:t>第一標語の「超我の奉仕」は、利己的でない　ボランティア奉仕の哲学を最もよく言い表している言葉（ロータリー</a:t>
            </a:r>
            <a:r>
              <a:rPr kumimoji="1" lang="en-US" altLang="ja-JP" sz="1200" kern="1200" dirty="0">
                <a:solidFill>
                  <a:schemeClr val="tx1"/>
                </a:solidFill>
                <a:effectLst/>
                <a:latin typeface="+mn-lt"/>
                <a:ea typeface="+mn-ea"/>
                <a:cs typeface="+mn-cs"/>
              </a:rPr>
              <a:t>HP)</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そして第二標語である「最もよく奉仕するもの、最も多く報いられる」</a:t>
            </a:r>
          </a:p>
          <a:p>
            <a:r>
              <a:rPr kumimoji="1" lang="ja-JP" altLang="ja-JP" sz="1200" kern="1200" dirty="0">
                <a:solidFill>
                  <a:schemeClr val="tx1"/>
                </a:solidFill>
                <a:effectLst/>
                <a:latin typeface="+mn-lt"/>
                <a:ea typeface="+mn-ea"/>
                <a:cs typeface="+mn-cs"/>
              </a:rPr>
              <a:t>第一標語の「超我の奉仕」は皆さんご存じの事だと思いますが、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この「最もよく奉仕するもの、最も多く報いられる」について認識されている人は少ないように感じます。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その成り立ちは</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年前に遡ります。</a:t>
            </a:r>
          </a:p>
          <a:p>
            <a:r>
              <a:rPr kumimoji="1" lang="ja-JP" altLang="ja-JP" sz="1200" kern="1200" dirty="0">
                <a:solidFill>
                  <a:schemeClr val="tx1"/>
                </a:solidFill>
                <a:effectLst/>
                <a:latin typeface="+mn-lt"/>
                <a:ea typeface="+mn-ea"/>
                <a:cs typeface="+mn-cs"/>
              </a:rPr>
              <a:t>この標語は、アーサー・フレデリック・シェルドンによって提唱され、</a:t>
            </a:r>
            <a:r>
              <a:rPr kumimoji="1" lang="en-US" altLang="ja-JP" sz="1200" kern="1200" dirty="0">
                <a:solidFill>
                  <a:schemeClr val="tx1"/>
                </a:solidFill>
                <a:effectLst/>
                <a:latin typeface="+mn-lt"/>
                <a:ea typeface="+mn-ea"/>
                <a:cs typeface="+mn-cs"/>
              </a:rPr>
              <a:t>1923</a:t>
            </a:r>
            <a:r>
              <a:rPr kumimoji="1" lang="ja-JP" altLang="ja-JP" sz="1200" kern="1200" dirty="0">
                <a:solidFill>
                  <a:schemeClr val="tx1"/>
                </a:solidFill>
                <a:effectLst/>
                <a:latin typeface="+mn-lt"/>
                <a:ea typeface="+mn-ea"/>
                <a:cs typeface="+mn-cs"/>
              </a:rPr>
              <a:t>年のシカゴで開催されたロータリー国際大会で正式に採択されました。</a:t>
            </a:r>
          </a:p>
          <a:p>
            <a:r>
              <a:rPr kumimoji="1" lang="ja-JP" altLang="ja-JP" sz="1200" kern="1200" dirty="0">
                <a:solidFill>
                  <a:schemeClr val="tx1"/>
                </a:solidFill>
                <a:effectLst/>
                <a:latin typeface="+mn-lt"/>
                <a:ea typeface="+mn-ea"/>
                <a:cs typeface="+mn-cs"/>
              </a:rPr>
              <a:t>この標語の言う「報いられる」とは何か。</a:t>
            </a:r>
          </a:p>
          <a:p>
            <a:r>
              <a:rPr kumimoji="1" lang="ja-JP" altLang="ja-JP" sz="1200" kern="1200" dirty="0">
                <a:solidFill>
                  <a:schemeClr val="tx1"/>
                </a:solidFill>
                <a:effectLst/>
                <a:latin typeface="+mn-lt"/>
                <a:ea typeface="+mn-ea"/>
                <a:cs typeface="+mn-cs"/>
              </a:rPr>
              <a:t>職業奉仕委員会として、この標語を紹介するとき、「奉仕に見返りを求めるのはどうなのか」といった疑問</a:t>
            </a:r>
            <a:r>
              <a:rPr kumimoji="1" lang="ja-JP" altLang="en-US" sz="1200" kern="1200" dirty="0">
                <a:solidFill>
                  <a:schemeClr val="tx1"/>
                </a:solidFill>
                <a:effectLst/>
                <a:latin typeface="+mn-lt"/>
                <a:ea typeface="+mn-ea"/>
                <a:cs typeface="+mn-cs"/>
              </a:rPr>
              <a:t>がしばしば投げかけられますが、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しかし、この言葉が現在でもロータリーの重要な標語としてなぜ大切にされているかを考える必要があります。</a:t>
            </a:r>
          </a:p>
          <a:p>
            <a:endParaRPr kumimoji="1" lang="ja-JP" altLang="en-US" dirty="0"/>
          </a:p>
        </p:txBody>
      </p:sp>
      <p:sp>
        <p:nvSpPr>
          <p:cNvPr id="4" name="スライド番号プレースホルダー 3">
            <a:extLst>
              <a:ext uri="{FF2B5EF4-FFF2-40B4-BE49-F238E27FC236}">
                <a16:creationId xmlns:a16="http://schemas.microsoft.com/office/drawing/2014/main" id="{9D3C4FBD-1C4B-75BC-F0AD-59C32C519B62}"/>
              </a:ext>
            </a:extLst>
          </p:cNvPr>
          <p:cNvSpPr>
            <a:spLocks noGrp="1"/>
          </p:cNvSpPr>
          <p:nvPr>
            <p:ph type="sldNum" sz="quarter" idx="5"/>
          </p:nvPr>
        </p:nvSpPr>
        <p:spPr/>
        <p:txBody>
          <a:bodyPr/>
          <a:lstStyle/>
          <a:p>
            <a:fld id="{7002B608-D038-EB4D-A49A-C6FCF9DB2AA0}" type="slidenum">
              <a:rPr kumimoji="1" lang="ja-JP" altLang="en-US" smtClean="0"/>
              <a:t>10</a:t>
            </a:fld>
            <a:endParaRPr kumimoji="1" lang="ja-JP" altLang="en-US"/>
          </a:p>
        </p:txBody>
      </p:sp>
    </p:spTree>
    <p:extLst>
      <p:ext uri="{BB962C8B-B14F-4D97-AF65-F5344CB8AC3E}">
        <p14:creationId xmlns:p14="http://schemas.microsoft.com/office/powerpoint/2010/main" val="197145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B14A-CF66-9F78-80C1-8FB9328D04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F3FE56-2C2A-3DA1-3368-0DE03F82E6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536BA5-B254-E60F-785F-6A9645BD416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978AD3-B341-1772-39CC-4C4D6DB29A2B}"/>
              </a:ext>
            </a:extLst>
          </p:cNvPr>
          <p:cNvSpPr>
            <a:spLocks noGrp="1"/>
          </p:cNvSpPr>
          <p:nvPr>
            <p:ph type="sldNum" sz="quarter" idx="5"/>
          </p:nvPr>
        </p:nvSpPr>
        <p:spPr/>
        <p:txBody>
          <a:bodyPr/>
          <a:lstStyle/>
          <a:p>
            <a:fld id="{7002B608-D038-EB4D-A49A-C6FCF9DB2AA0}" type="slidenum">
              <a:rPr kumimoji="1" lang="ja-JP" altLang="en-US" smtClean="0"/>
              <a:t>11</a:t>
            </a:fld>
            <a:endParaRPr kumimoji="1" lang="ja-JP" altLang="en-US"/>
          </a:p>
        </p:txBody>
      </p:sp>
    </p:spTree>
    <p:extLst>
      <p:ext uri="{BB962C8B-B14F-4D97-AF65-F5344CB8AC3E}">
        <p14:creationId xmlns:p14="http://schemas.microsoft.com/office/powerpoint/2010/main" val="81319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D81B-F55E-FC9F-3BBC-9BB8086D61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58F9CB-867E-6926-05D7-2622B2CB0B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C363C7-DFB9-377A-FAB1-82263AEA923F}"/>
              </a:ext>
            </a:extLst>
          </p:cNvPr>
          <p:cNvSpPr>
            <a:spLocks noGrp="1"/>
          </p:cNvSpPr>
          <p:nvPr>
            <p:ph type="body" idx="1"/>
          </p:nvPr>
        </p:nvSpPr>
        <p:spPr/>
        <p:txBody>
          <a:bodyPr/>
          <a:lstStyle/>
          <a:p>
            <a:r>
              <a:rPr lang="en-US" altLang="ja-JP" b="1" dirty="0"/>
              <a:t>【</a:t>
            </a:r>
            <a:r>
              <a:rPr lang="ja-JP" altLang="en-US" b="1" dirty="0"/>
              <a:t>条文の要点</a:t>
            </a:r>
            <a:r>
              <a:rPr lang="en-US" altLang="ja-JP" b="1" dirty="0"/>
              <a:t>】</a:t>
            </a:r>
            <a:endParaRPr lang="ja-JP" altLang="en-US" b="1" dirty="0"/>
          </a:p>
          <a:p>
            <a:r>
              <a:rPr lang="ja-JP" altLang="en-US" b="1" dirty="0"/>
              <a:t>▶道徳的な職業観を高める</a:t>
            </a:r>
            <a:br>
              <a:rPr lang="ja-JP" altLang="en-US" dirty="0"/>
            </a:br>
            <a:r>
              <a:rPr lang="ja-JP" altLang="en-US" dirty="0"/>
              <a:t>　ビジネスや専門職務において、誠実さ・倫理性を大切にし、より高い基準を意識して行動する。</a:t>
            </a:r>
          </a:p>
          <a:p>
            <a:r>
              <a:rPr lang="ja-JP" altLang="en-US" b="1" dirty="0"/>
              <a:t>▶あらゆる職業を尊重する</a:t>
            </a:r>
            <a:br>
              <a:rPr lang="ja-JP" altLang="en-US" dirty="0"/>
            </a:br>
            <a:r>
              <a:rPr lang="ja-JP" altLang="en-US" dirty="0"/>
              <a:t>　医者や経営者だけでなく、大工さんや清掃業の方など、どんな仕事も品位ある大切なものとして認め合う。</a:t>
            </a:r>
          </a:p>
          <a:p>
            <a:r>
              <a:rPr lang="ja-JP" altLang="en-US" b="1" dirty="0"/>
              <a:t>▶奉仕の理念を仕事の中で実践する</a:t>
            </a:r>
            <a:br>
              <a:rPr lang="ja-JP" altLang="en-US" dirty="0"/>
            </a:br>
            <a:r>
              <a:rPr lang="ja-JP" altLang="en-US" dirty="0"/>
              <a:t>　たとえば「自分さえよければいい」ではなく「お客様や地域社会にどう役立てるか」を常に考えて行動する。</a:t>
            </a:r>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ロータリーの定款には、理念を実践するための会員の役割として　</a:t>
            </a:r>
          </a:p>
          <a:p>
            <a:r>
              <a:rPr kumimoji="1" lang="ja-JP" altLang="ja-JP" sz="1200" kern="1200" dirty="0">
                <a:solidFill>
                  <a:schemeClr val="tx1"/>
                </a:solidFill>
                <a:effectLst/>
                <a:latin typeface="+mn-lt"/>
                <a:ea typeface="+mn-ea"/>
                <a:cs typeface="+mn-cs"/>
              </a:rPr>
              <a:t>まず①「ロータリーの理念に従って自分自身を律し、事業を行うこと」</a:t>
            </a:r>
          </a:p>
          <a:p>
            <a:r>
              <a:rPr kumimoji="1" lang="ja-JP" altLang="ja-JP" sz="1200" kern="1200" dirty="0">
                <a:solidFill>
                  <a:schemeClr val="tx1"/>
                </a:solidFill>
                <a:effectLst/>
                <a:latin typeface="+mn-lt"/>
                <a:ea typeface="+mn-ea"/>
                <a:cs typeface="+mn-cs"/>
              </a:rPr>
              <a:t>そして②「自己の職業上の手腕を社会の問題やニーズに役立てるために、クラブが開発したプロジェクトに応える」とあります。</a:t>
            </a:r>
          </a:p>
          <a:p>
            <a:endParaRPr kumimoji="1" lang="ja-JP" altLang="en-US" dirty="0"/>
          </a:p>
        </p:txBody>
      </p:sp>
      <p:sp>
        <p:nvSpPr>
          <p:cNvPr id="4" name="スライド番号プレースホルダー 3">
            <a:extLst>
              <a:ext uri="{FF2B5EF4-FFF2-40B4-BE49-F238E27FC236}">
                <a16:creationId xmlns:a16="http://schemas.microsoft.com/office/drawing/2014/main" id="{FB800093-0F1A-2184-1497-9FD96EBFA050}"/>
              </a:ext>
            </a:extLst>
          </p:cNvPr>
          <p:cNvSpPr>
            <a:spLocks noGrp="1"/>
          </p:cNvSpPr>
          <p:nvPr>
            <p:ph type="sldNum" sz="quarter" idx="5"/>
          </p:nvPr>
        </p:nvSpPr>
        <p:spPr/>
        <p:txBody>
          <a:bodyPr/>
          <a:lstStyle/>
          <a:p>
            <a:fld id="{7002B608-D038-EB4D-A49A-C6FCF9DB2AA0}" type="slidenum">
              <a:rPr kumimoji="1" lang="ja-JP" altLang="en-US" smtClean="0"/>
              <a:t>12</a:t>
            </a:fld>
            <a:endParaRPr kumimoji="1" lang="ja-JP" altLang="en-US"/>
          </a:p>
        </p:txBody>
      </p:sp>
    </p:spTree>
    <p:extLst>
      <p:ext uri="{BB962C8B-B14F-4D97-AF65-F5344CB8AC3E}">
        <p14:creationId xmlns:p14="http://schemas.microsoft.com/office/powerpoint/2010/main" val="410697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24AA2-859C-EB70-6C27-77DDCCAD65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B381AC-A359-3C77-4A72-5E2EA42532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F22180-011F-3176-F33F-492A6DCB2D5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ACE7328-9AB7-8996-22AA-9B4DE56F5119}"/>
              </a:ext>
            </a:extLst>
          </p:cNvPr>
          <p:cNvSpPr>
            <a:spLocks noGrp="1"/>
          </p:cNvSpPr>
          <p:nvPr>
            <p:ph type="sldNum" sz="quarter" idx="5"/>
          </p:nvPr>
        </p:nvSpPr>
        <p:spPr/>
        <p:txBody>
          <a:bodyPr/>
          <a:lstStyle/>
          <a:p>
            <a:fld id="{7002B608-D038-EB4D-A49A-C6FCF9DB2AA0}" type="slidenum">
              <a:rPr kumimoji="1" lang="ja-JP" altLang="en-US" smtClean="0"/>
              <a:t>13</a:t>
            </a:fld>
            <a:endParaRPr kumimoji="1" lang="ja-JP" altLang="en-US"/>
          </a:p>
        </p:txBody>
      </p:sp>
    </p:spTree>
    <p:extLst>
      <p:ext uri="{BB962C8B-B14F-4D97-AF65-F5344CB8AC3E}">
        <p14:creationId xmlns:p14="http://schemas.microsoft.com/office/powerpoint/2010/main" val="395408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EC44F-59A4-8B98-EB5F-9F3100A973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7F45B6-C0A4-3E44-BB3E-3ACB8E0BBA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774BC8-F4EC-0617-28DE-6F3C2A823F0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21E35C4-9B87-B773-33E8-BB9A5765513A}"/>
              </a:ext>
            </a:extLst>
          </p:cNvPr>
          <p:cNvSpPr>
            <a:spLocks noGrp="1"/>
          </p:cNvSpPr>
          <p:nvPr>
            <p:ph type="sldNum" sz="quarter" idx="5"/>
          </p:nvPr>
        </p:nvSpPr>
        <p:spPr/>
        <p:txBody>
          <a:bodyPr/>
          <a:lstStyle/>
          <a:p>
            <a:fld id="{588DF405-F4E9-40C3-924A-3121FC771E96}" type="slidenum">
              <a:rPr kumimoji="1" lang="ja-JP" altLang="en-US" smtClean="0"/>
              <a:t>14</a:t>
            </a:fld>
            <a:endParaRPr kumimoji="1" lang="ja-JP" altLang="en-US"/>
          </a:p>
        </p:txBody>
      </p:sp>
    </p:spTree>
    <p:extLst>
      <p:ext uri="{BB962C8B-B14F-4D97-AF65-F5344CB8AC3E}">
        <p14:creationId xmlns:p14="http://schemas.microsoft.com/office/powerpoint/2010/main" val="2126396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62CE-6551-4F53-582C-968691C3E0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39E769-7AF9-7E9C-FF4F-9B3FA8CAF8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4882EF-1B52-88D6-E4CA-BD77EA8FF71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D1C51A9-875C-BA06-D7B0-974E9EA6C6B2}"/>
              </a:ext>
            </a:extLst>
          </p:cNvPr>
          <p:cNvSpPr>
            <a:spLocks noGrp="1"/>
          </p:cNvSpPr>
          <p:nvPr>
            <p:ph type="sldNum" sz="quarter" idx="5"/>
          </p:nvPr>
        </p:nvSpPr>
        <p:spPr/>
        <p:txBody>
          <a:bodyPr/>
          <a:lstStyle/>
          <a:p>
            <a:fld id="{588DF405-F4E9-40C3-924A-3121FC771E96}" type="slidenum">
              <a:rPr kumimoji="1" lang="ja-JP" altLang="en-US" smtClean="0"/>
              <a:t>15</a:t>
            </a:fld>
            <a:endParaRPr kumimoji="1" lang="ja-JP" altLang="en-US"/>
          </a:p>
        </p:txBody>
      </p:sp>
    </p:spTree>
    <p:extLst>
      <p:ext uri="{BB962C8B-B14F-4D97-AF65-F5344CB8AC3E}">
        <p14:creationId xmlns:p14="http://schemas.microsoft.com/office/powerpoint/2010/main" val="222392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B5E38-7F3F-DD08-CF3A-F34A4FE220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4DC628-2A9B-23B3-D2CA-0A0E34E3F1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426181-B4AA-992B-2B55-5986AC64F96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A1D81A6-94E9-745D-D651-97211E8CE0F6}"/>
              </a:ext>
            </a:extLst>
          </p:cNvPr>
          <p:cNvSpPr>
            <a:spLocks noGrp="1"/>
          </p:cNvSpPr>
          <p:nvPr>
            <p:ph type="sldNum" sz="quarter" idx="5"/>
          </p:nvPr>
        </p:nvSpPr>
        <p:spPr/>
        <p:txBody>
          <a:bodyPr/>
          <a:lstStyle/>
          <a:p>
            <a:fld id="{588DF405-F4E9-40C3-924A-3121FC771E96}" type="slidenum">
              <a:rPr kumimoji="1" lang="ja-JP" altLang="en-US" smtClean="0"/>
              <a:t>16</a:t>
            </a:fld>
            <a:endParaRPr kumimoji="1" lang="ja-JP" altLang="en-US"/>
          </a:p>
        </p:txBody>
      </p:sp>
    </p:spTree>
    <p:extLst>
      <p:ext uri="{BB962C8B-B14F-4D97-AF65-F5344CB8AC3E}">
        <p14:creationId xmlns:p14="http://schemas.microsoft.com/office/powerpoint/2010/main" val="3160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002B608-D038-EB4D-A49A-C6FCF9DB2AA0}" type="slidenum">
              <a:rPr kumimoji="1" lang="ja-JP" altLang="en-US" smtClean="0"/>
              <a:t>17</a:t>
            </a:fld>
            <a:endParaRPr kumimoji="1" lang="ja-JP" altLang="en-US"/>
          </a:p>
        </p:txBody>
      </p:sp>
    </p:spTree>
    <p:extLst>
      <p:ext uri="{BB962C8B-B14F-4D97-AF65-F5344CB8AC3E}">
        <p14:creationId xmlns:p14="http://schemas.microsoft.com/office/powerpoint/2010/main" val="385570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527F4-AA47-FFF1-A059-8604F22F30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1BE395-D7BD-5BC7-9467-9DEB2C8577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C8C886-31AC-2639-9770-976517F3045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AA10F50-6AF4-3BC8-8F09-B4FC161B96E5}"/>
              </a:ext>
            </a:extLst>
          </p:cNvPr>
          <p:cNvSpPr>
            <a:spLocks noGrp="1"/>
          </p:cNvSpPr>
          <p:nvPr>
            <p:ph type="sldNum" sz="quarter" idx="5"/>
          </p:nvPr>
        </p:nvSpPr>
        <p:spPr/>
        <p:txBody>
          <a:bodyPr/>
          <a:lstStyle/>
          <a:p>
            <a:fld id="{7002B608-D038-EB4D-A49A-C6FCF9DB2AA0}" type="slidenum">
              <a:rPr kumimoji="1" lang="ja-JP" altLang="en-US" smtClean="0"/>
              <a:t>18</a:t>
            </a:fld>
            <a:endParaRPr kumimoji="1" lang="ja-JP" altLang="en-US"/>
          </a:p>
        </p:txBody>
      </p:sp>
    </p:spTree>
    <p:extLst>
      <p:ext uri="{BB962C8B-B14F-4D97-AF65-F5344CB8AC3E}">
        <p14:creationId xmlns:p14="http://schemas.microsoft.com/office/powerpoint/2010/main" val="223180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2B000-7F52-0311-C154-46F508C337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EDB728-CA0D-ABEC-B37E-BD5C790FF3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338F6D-7B77-E9C1-FDE3-0689C465E87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D3DD5E-CCFC-4D4B-E368-4AC4F612F366}"/>
              </a:ext>
            </a:extLst>
          </p:cNvPr>
          <p:cNvSpPr>
            <a:spLocks noGrp="1"/>
          </p:cNvSpPr>
          <p:nvPr>
            <p:ph type="sldNum" sz="quarter" idx="5"/>
          </p:nvPr>
        </p:nvSpPr>
        <p:spPr/>
        <p:txBody>
          <a:bodyPr/>
          <a:lstStyle/>
          <a:p>
            <a:fld id="{7002B608-D038-EB4D-A49A-C6FCF9DB2AA0}" type="slidenum">
              <a:rPr kumimoji="1" lang="ja-JP" altLang="en-US" smtClean="0"/>
              <a:t>19</a:t>
            </a:fld>
            <a:endParaRPr kumimoji="1" lang="ja-JP" altLang="en-US"/>
          </a:p>
        </p:txBody>
      </p:sp>
    </p:spTree>
    <p:extLst>
      <p:ext uri="{BB962C8B-B14F-4D97-AF65-F5344CB8AC3E}">
        <p14:creationId xmlns:p14="http://schemas.microsoft.com/office/powerpoint/2010/main" val="281633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しかしロータリークラブにおいては、私たちの </a:t>
            </a:r>
            <a:r>
              <a:rPr lang="ja-JP" altLang="en-US" b="1" dirty="0"/>
              <a:t>日々の職業活動そのものが奉仕の原点</a:t>
            </a:r>
            <a:r>
              <a:rPr lang="ja-JP" altLang="en-US" dirty="0"/>
              <a:t> だと考えています。</a:t>
            </a:r>
            <a:endParaRPr lang="en-US" altLang="ja-JP" dirty="0"/>
          </a:p>
          <a:p>
            <a:r>
              <a:rPr lang="ja-JP" altLang="en-US" dirty="0"/>
              <a:t>職業奉仕は単なる「ボランティア活動」ではなく、ロータリアンが持つ</a:t>
            </a:r>
            <a:r>
              <a:rPr lang="ja-JP" altLang="en-US" b="1" dirty="0"/>
              <a:t>職業的使命感や専門性を活かした社会貢献</a:t>
            </a:r>
            <a:r>
              <a:rPr lang="ja-JP" altLang="en-US" dirty="0"/>
              <a:t>です。</a:t>
            </a:r>
            <a:endParaRPr lang="en-US" altLang="ja-JP" dirty="0"/>
          </a:p>
          <a:p>
            <a:r>
              <a:rPr kumimoji="1" lang="ja-JP" altLang="en-US" sz="1200" kern="1200" dirty="0">
                <a:solidFill>
                  <a:schemeClr val="tx1"/>
                </a:solidFill>
                <a:effectLst/>
                <a:latin typeface="+mn-lt"/>
                <a:ea typeface="+mn-ea"/>
                <a:cs typeface="+mn-cs"/>
              </a:rPr>
              <a:t>つまり、自身の職業を通じて社会の役に立とうとすることであり、ロータリーの奉仕の理念を実践できるもっとも身近な方法の一つです。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皆さん、ロータリーのバッジをつけることの意味するところは</a:t>
            </a:r>
          </a:p>
          <a:p>
            <a:r>
              <a:rPr kumimoji="1" lang="ja-JP" altLang="ja-JP" sz="1200" kern="1200" dirty="0">
                <a:solidFill>
                  <a:schemeClr val="tx1"/>
                </a:solidFill>
                <a:effectLst/>
                <a:latin typeface="+mn-lt"/>
                <a:ea typeface="+mn-ea"/>
                <a:cs typeface="+mn-cs"/>
              </a:rPr>
              <a:t>日々、クラブや社会のために奉仕活動を行い、まわりから信頼される人間であることを証明しているのではないでしょうか。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ロータリーとは、社会へ奉仕する事で自分が成長できる場所です。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そして冒頭にも申し上げましたが、職業奉仕は、『奉仕の理念』を実践できる最も身近な方法です。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職業奉仕は自身の職業で社会へ奉仕できるチャンスであり、職業人として自身が成長できるチャンスです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002B608-D038-EB4D-A49A-C6FCF9DB2AA0}" type="slidenum">
              <a:rPr kumimoji="1" lang="ja-JP" altLang="en-US" smtClean="0"/>
              <a:t>2</a:t>
            </a:fld>
            <a:endParaRPr kumimoji="1" lang="ja-JP" altLang="en-US"/>
          </a:p>
        </p:txBody>
      </p:sp>
    </p:spTree>
    <p:extLst>
      <p:ext uri="{BB962C8B-B14F-4D97-AF65-F5344CB8AC3E}">
        <p14:creationId xmlns:p14="http://schemas.microsoft.com/office/powerpoint/2010/main" val="331577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ロータリアンは、奉仕の理念を具体化な柱である</a:t>
            </a:r>
            <a:r>
              <a:rPr lang="en-US" altLang="ja-JP" dirty="0"/>
              <a:t>5</a:t>
            </a:r>
            <a:r>
              <a:rPr lang="ja-JP" altLang="en-US" dirty="0"/>
              <a:t>大奉仕を通じて実際の行動に移していきます。</a:t>
            </a:r>
            <a:endParaRPr lang="en-US" altLang="ja-JP" dirty="0"/>
          </a:p>
          <a:p>
            <a:r>
              <a:rPr lang="ja-JP" altLang="en-US" dirty="0"/>
              <a:t>そして、ロータリークラブにおける「職業奉仕」は、ロータリーの五大奉仕の一つであり、先ほども申し上げましたとおり</a:t>
            </a:r>
            <a:r>
              <a:rPr lang="ja-JP" altLang="en-US" b="1" dirty="0"/>
              <a:t>自分の職業を通じて社会に奉仕する</a:t>
            </a:r>
            <a:r>
              <a:rPr lang="ja-JP" altLang="en-US" dirty="0"/>
              <a:t>ことを意味します。</a:t>
            </a:r>
            <a:endParaRPr lang="en-US" altLang="ja-JP" dirty="0"/>
          </a:p>
          <a:p>
            <a:r>
              <a:rPr lang="ja-JP" altLang="en-US" dirty="0"/>
              <a:t>＝ロータリアン一人ひとりが持つ専門性や知識、技能を活かし、地域社会や他者に貢献していくことが基本理念ですが、</a:t>
            </a:r>
            <a:endParaRPr lang="en-US" altLang="ja-JP" dirty="0"/>
          </a:p>
          <a:p>
            <a:r>
              <a:rPr lang="ja-JP" altLang="en-US" dirty="0"/>
              <a:t>社会奉仕や国際奉仕と比べて「わかりにくい」「つまりどういうこと？」ということをしばしば耳にします。</a:t>
            </a:r>
            <a:endParaRPr lang="en-US" altLang="ja-JP" dirty="0"/>
          </a:p>
          <a:p>
            <a:r>
              <a:rPr kumimoji="1" lang="ja-JP" altLang="en-US" dirty="0"/>
              <a:t>その理由はここにあると思われます。つまり、社会奉仕は社会「に」役立つこと、国際奉仕は世界「に」役立つことと奉仕の対象がハッキリしているのに対し、職業奉仕は職業「で」奉仕することにあります。明確な奉仕の対象があるわけではないことがわかりにくくしている要因の一つであり、また職業で役立つことは、ここにあるように社会奉仕や青少年奉仕と横断的にまたがることが通例だからです。</a:t>
            </a:r>
            <a:endParaRPr kumimoji="1" lang="en-US" altLang="ja-JP" dirty="0"/>
          </a:p>
        </p:txBody>
      </p:sp>
      <p:sp>
        <p:nvSpPr>
          <p:cNvPr id="4" name="スライド番号プレースホルダー 3"/>
          <p:cNvSpPr>
            <a:spLocks noGrp="1"/>
          </p:cNvSpPr>
          <p:nvPr>
            <p:ph type="sldNum" sz="quarter" idx="5"/>
          </p:nvPr>
        </p:nvSpPr>
        <p:spPr/>
        <p:txBody>
          <a:bodyPr/>
          <a:lstStyle/>
          <a:p>
            <a:fld id="{7002B608-D038-EB4D-A49A-C6FCF9DB2AA0}" type="slidenum">
              <a:rPr kumimoji="1" lang="ja-JP" altLang="en-US" smtClean="0"/>
              <a:t>3</a:t>
            </a:fld>
            <a:endParaRPr kumimoji="1" lang="ja-JP" altLang="en-US"/>
          </a:p>
        </p:txBody>
      </p:sp>
    </p:spTree>
    <p:extLst>
      <p:ext uri="{BB962C8B-B14F-4D97-AF65-F5344CB8AC3E}">
        <p14:creationId xmlns:p14="http://schemas.microsoft.com/office/powerpoint/2010/main" val="155424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そこで、職業奉仕について理解を深めるために、理念とその実践に分けて考えていきたいと思います。</a:t>
            </a:r>
          </a:p>
        </p:txBody>
      </p:sp>
      <p:sp>
        <p:nvSpPr>
          <p:cNvPr id="4" name="スライド番号プレースホルダー 3"/>
          <p:cNvSpPr>
            <a:spLocks noGrp="1"/>
          </p:cNvSpPr>
          <p:nvPr>
            <p:ph type="sldNum" sz="quarter" idx="5"/>
          </p:nvPr>
        </p:nvSpPr>
        <p:spPr/>
        <p:txBody>
          <a:bodyPr/>
          <a:lstStyle/>
          <a:p>
            <a:fld id="{7002B608-D038-EB4D-A49A-C6FCF9DB2AA0}" type="slidenum">
              <a:rPr kumimoji="1" lang="ja-JP" altLang="en-US" smtClean="0"/>
              <a:t>4</a:t>
            </a:fld>
            <a:endParaRPr kumimoji="1" lang="ja-JP" altLang="en-US"/>
          </a:p>
        </p:txBody>
      </p:sp>
    </p:spTree>
    <p:extLst>
      <p:ext uri="{BB962C8B-B14F-4D97-AF65-F5344CB8AC3E}">
        <p14:creationId xmlns:p14="http://schemas.microsoft.com/office/powerpoint/2010/main" val="233020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E19-41E8-5323-D8C8-8E15B76E82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7C8B9F-1F33-A351-3DB9-CC8B68D029E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2F0C48-4C84-8D90-3D0E-9EAD0872838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97ABE4-B682-C8E2-8729-E887F90DA18E}"/>
              </a:ext>
            </a:extLst>
          </p:cNvPr>
          <p:cNvSpPr>
            <a:spLocks noGrp="1"/>
          </p:cNvSpPr>
          <p:nvPr>
            <p:ph type="sldNum" sz="quarter" idx="5"/>
          </p:nvPr>
        </p:nvSpPr>
        <p:spPr/>
        <p:txBody>
          <a:bodyPr/>
          <a:lstStyle/>
          <a:p>
            <a:fld id="{7002B608-D038-EB4D-A49A-C6FCF9DB2AA0}" type="slidenum">
              <a:rPr kumimoji="1" lang="ja-JP" altLang="en-US" smtClean="0"/>
              <a:t>5</a:t>
            </a:fld>
            <a:endParaRPr kumimoji="1" lang="ja-JP" altLang="en-US"/>
          </a:p>
        </p:txBody>
      </p:sp>
    </p:spTree>
    <p:extLst>
      <p:ext uri="{BB962C8B-B14F-4D97-AF65-F5344CB8AC3E}">
        <p14:creationId xmlns:p14="http://schemas.microsoft.com/office/powerpoint/2010/main" val="63157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FE80A-089E-2399-CED2-957E20E86A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A1801C-B6DC-CFBD-D5CA-4DAA777C1E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EAF7A9-CB39-9857-405D-216245EBBDC9}"/>
              </a:ext>
            </a:extLst>
          </p:cNvPr>
          <p:cNvSpPr>
            <a:spLocks noGrp="1"/>
          </p:cNvSpPr>
          <p:nvPr>
            <p:ph type="body" idx="1"/>
          </p:nvPr>
        </p:nvSpPr>
        <p:spPr/>
        <p:txBody>
          <a:bodyPr/>
          <a:lstStyle/>
          <a:p>
            <a:r>
              <a:rPr kumimoji="1" lang="ja-JP" altLang="en-US" dirty="0"/>
              <a:t>皆様もご周知のとおり、ロータリーの目的は定款第</a:t>
            </a:r>
            <a:r>
              <a:rPr kumimoji="1" lang="en-US" altLang="ja-JP" dirty="0"/>
              <a:t>4</a:t>
            </a:r>
            <a:r>
              <a:rPr kumimoji="1" lang="ja-JP" altLang="en-US" dirty="0"/>
              <a:t>条に次のように記されております。</a:t>
            </a:r>
          </a:p>
          <a:p>
            <a:endParaRPr kumimoji="1" lang="ja-JP" altLang="en-US" dirty="0"/>
          </a:p>
          <a:p>
            <a:r>
              <a:rPr kumimoji="1" lang="ja-JP" altLang="en-US" dirty="0"/>
              <a:t>この第</a:t>
            </a:r>
            <a:r>
              <a:rPr kumimoji="1" lang="en-US" altLang="ja-JP" dirty="0"/>
              <a:t>2</a:t>
            </a:r>
            <a:r>
              <a:rPr kumimoji="1" lang="ja-JP" altLang="en-US" dirty="0"/>
              <a:t>項に次のとおり記されております。</a:t>
            </a:r>
          </a:p>
          <a:p>
            <a:r>
              <a:rPr kumimoji="1" lang="ja-JP" altLang="en-US" dirty="0"/>
              <a:t>これは、公正な取引、適切な労働管理、品質保持などの職業倫理を徹底すること。そして、自らの仕事を「単なる利益追求」ではなく「社会に役立つ手段」と捉えるという職業を通じて社会に対して良い影響を与えようとする姿勢を表しています。</a:t>
            </a:r>
          </a:p>
        </p:txBody>
      </p:sp>
      <p:sp>
        <p:nvSpPr>
          <p:cNvPr id="4" name="スライド番号プレースホルダー 3">
            <a:extLst>
              <a:ext uri="{FF2B5EF4-FFF2-40B4-BE49-F238E27FC236}">
                <a16:creationId xmlns:a16="http://schemas.microsoft.com/office/drawing/2014/main" id="{351D7C58-C187-6699-597E-CDEB08D5C30B}"/>
              </a:ext>
            </a:extLst>
          </p:cNvPr>
          <p:cNvSpPr>
            <a:spLocks noGrp="1"/>
          </p:cNvSpPr>
          <p:nvPr>
            <p:ph type="sldNum" sz="quarter" idx="5"/>
          </p:nvPr>
        </p:nvSpPr>
        <p:spPr/>
        <p:txBody>
          <a:bodyPr/>
          <a:lstStyle/>
          <a:p>
            <a:fld id="{7002B608-D038-EB4D-A49A-C6FCF9DB2AA0}" type="slidenum">
              <a:rPr kumimoji="1" lang="ja-JP" altLang="en-US" smtClean="0"/>
              <a:t>6</a:t>
            </a:fld>
            <a:endParaRPr kumimoji="1" lang="ja-JP" altLang="en-US"/>
          </a:p>
        </p:txBody>
      </p:sp>
    </p:spTree>
    <p:extLst>
      <p:ext uri="{BB962C8B-B14F-4D97-AF65-F5344CB8AC3E}">
        <p14:creationId xmlns:p14="http://schemas.microsoft.com/office/powerpoint/2010/main" val="129002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A2CC-8D23-1498-4772-A248A411A5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4BEDDC-7D36-8B2A-C6AD-B0DAF79FEF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C71C89-BEF8-7ACC-8E2E-9FF76A54CE38}"/>
              </a:ext>
            </a:extLst>
          </p:cNvPr>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ロータリーには二つの重要な公式標語があります。</a:t>
            </a:r>
          </a:p>
          <a:p>
            <a:r>
              <a:rPr kumimoji="1" lang="ja-JP" altLang="ja-JP" sz="1200" kern="1200" dirty="0">
                <a:solidFill>
                  <a:schemeClr val="tx1"/>
                </a:solidFill>
                <a:effectLst/>
                <a:latin typeface="+mn-lt"/>
                <a:ea typeface="+mn-ea"/>
                <a:cs typeface="+mn-cs"/>
              </a:rPr>
              <a:t>第一標語の「超我の奉仕」は、利己的でない　ボランティア奉仕の哲学を最もよく言い表している言葉（ロータリー</a:t>
            </a:r>
            <a:r>
              <a:rPr kumimoji="1" lang="en-US" altLang="ja-JP" sz="1200" kern="1200" dirty="0">
                <a:solidFill>
                  <a:schemeClr val="tx1"/>
                </a:solidFill>
                <a:effectLst/>
                <a:latin typeface="+mn-lt"/>
                <a:ea typeface="+mn-ea"/>
                <a:cs typeface="+mn-cs"/>
              </a:rPr>
              <a:t>HP)</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そして第二標語である「最もよく奉仕するもの、最も多く報いられる」</a:t>
            </a:r>
          </a:p>
          <a:p>
            <a:r>
              <a:rPr kumimoji="1" lang="ja-JP" altLang="ja-JP" sz="1200" kern="1200" dirty="0">
                <a:solidFill>
                  <a:schemeClr val="tx1"/>
                </a:solidFill>
                <a:effectLst/>
                <a:latin typeface="+mn-lt"/>
                <a:ea typeface="+mn-ea"/>
                <a:cs typeface="+mn-cs"/>
              </a:rPr>
              <a:t>第一標語の「超我の奉仕」は皆さんご存じの事だと思いますが、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この「最もよく奉仕するもの、最も多く報いられる」について認識されている人は少ないように感じます。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その成り立ちは</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年前に遡ります。</a:t>
            </a:r>
          </a:p>
          <a:p>
            <a:r>
              <a:rPr kumimoji="1" lang="ja-JP" altLang="ja-JP" sz="1200" kern="1200" dirty="0">
                <a:solidFill>
                  <a:schemeClr val="tx1"/>
                </a:solidFill>
                <a:effectLst/>
                <a:latin typeface="+mn-lt"/>
                <a:ea typeface="+mn-ea"/>
                <a:cs typeface="+mn-cs"/>
              </a:rPr>
              <a:t>この標語は、アーサー・フレデリック・シェルドンによって提唱され、</a:t>
            </a:r>
            <a:r>
              <a:rPr kumimoji="1" lang="en-US" altLang="ja-JP" sz="1200" kern="1200" dirty="0">
                <a:solidFill>
                  <a:schemeClr val="tx1"/>
                </a:solidFill>
                <a:effectLst/>
                <a:latin typeface="+mn-lt"/>
                <a:ea typeface="+mn-ea"/>
                <a:cs typeface="+mn-cs"/>
              </a:rPr>
              <a:t>1923</a:t>
            </a:r>
            <a:r>
              <a:rPr kumimoji="1" lang="ja-JP" altLang="ja-JP" sz="1200" kern="1200" dirty="0">
                <a:solidFill>
                  <a:schemeClr val="tx1"/>
                </a:solidFill>
                <a:effectLst/>
                <a:latin typeface="+mn-lt"/>
                <a:ea typeface="+mn-ea"/>
                <a:cs typeface="+mn-cs"/>
              </a:rPr>
              <a:t>年のシカゴで開催されたロータリー国際大会で正式に採択されました。</a:t>
            </a:r>
          </a:p>
          <a:p>
            <a:r>
              <a:rPr kumimoji="1" lang="ja-JP" altLang="ja-JP" sz="1200" kern="1200" dirty="0">
                <a:solidFill>
                  <a:schemeClr val="tx1"/>
                </a:solidFill>
                <a:effectLst/>
                <a:latin typeface="+mn-lt"/>
                <a:ea typeface="+mn-ea"/>
                <a:cs typeface="+mn-cs"/>
              </a:rPr>
              <a:t>この標語の言う「報いられる」とは何か。</a:t>
            </a:r>
          </a:p>
          <a:p>
            <a:r>
              <a:rPr kumimoji="1" lang="ja-JP" altLang="ja-JP" sz="1200" kern="1200" dirty="0">
                <a:solidFill>
                  <a:schemeClr val="tx1"/>
                </a:solidFill>
                <a:effectLst/>
                <a:latin typeface="+mn-lt"/>
                <a:ea typeface="+mn-ea"/>
                <a:cs typeface="+mn-cs"/>
              </a:rPr>
              <a:t>職業奉仕委員会として、この標語を紹介するとき、「奉仕に見返りを求めるのはどうなのか」といった疑問</a:t>
            </a:r>
            <a:r>
              <a:rPr kumimoji="1" lang="ja-JP" altLang="en-US" sz="1200" kern="1200" dirty="0">
                <a:solidFill>
                  <a:schemeClr val="tx1"/>
                </a:solidFill>
                <a:effectLst/>
                <a:latin typeface="+mn-lt"/>
                <a:ea typeface="+mn-ea"/>
                <a:cs typeface="+mn-cs"/>
              </a:rPr>
              <a:t>がしばしば投げかけられますが、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しかし、この言葉が現在でもロータリーの重要な標語としてなぜ大切にされているかを考える必要があります。</a:t>
            </a:r>
          </a:p>
          <a:p>
            <a:endParaRPr kumimoji="1" lang="ja-JP" altLang="en-US" dirty="0"/>
          </a:p>
        </p:txBody>
      </p:sp>
      <p:sp>
        <p:nvSpPr>
          <p:cNvPr id="4" name="スライド番号プレースホルダー 3">
            <a:extLst>
              <a:ext uri="{FF2B5EF4-FFF2-40B4-BE49-F238E27FC236}">
                <a16:creationId xmlns:a16="http://schemas.microsoft.com/office/drawing/2014/main" id="{9E1899DF-C2C6-A17D-4BC1-27030FFE9166}"/>
              </a:ext>
            </a:extLst>
          </p:cNvPr>
          <p:cNvSpPr>
            <a:spLocks noGrp="1"/>
          </p:cNvSpPr>
          <p:nvPr>
            <p:ph type="sldNum" sz="quarter" idx="5"/>
          </p:nvPr>
        </p:nvSpPr>
        <p:spPr/>
        <p:txBody>
          <a:bodyPr/>
          <a:lstStyle/>
          <a:p>
            <a:fld id="{7002B608-D038-EB4D-A49A-C6FCF9DB2AA0}" type="slidenum">
              <a:rPr kumimoji="1" lang="ja-JP" altLang="en-US" smtClean="0"/>
              <a:t>7</a:t>
            </a:fld>
            <a:endParaRPr kumimoji="1" lang="ja-JP" altLang="en-US"/>
          </a:p>
        </p:txBody>
      </p:sp>
    </p:spTree>
    <p:extLst>
      <p:ext uri="{BB962C8B-B14F-4D97-AF65-F5344CB8AC3E}">
        <p14:creationId xmlns:p14="http://schemas.microsoft.com/office/powerpoint/2010/main" val="303770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ここに指す「報いられる」とは、奉仕活動や社会貢献で得られる、信用や信頼、そして自分自身の成長という無形の財産です。</a:t>
            </a:r>
          </a:p>
          <a:p>
            <a:r>
              <a:rPr kumimoji="1" lang="ja-JP" altLang="ja-JP" sz="1200" kern="1200" dirty="0">
                <a:solidFill>
                  <a:schemeClr val="tx1"/>
                </a:solidFill>
                <a:effectLst/>
                <a:latin typeface="+mn-lt"/>
                <a:ea typeface="+mn-ea"/>
                <a:cs typeface="+mn-cs"/>
              </a:rPr>
              <a:t>信用や信頼は、お金で簡単に買えるものではありません。</a:t>
            </a:r>
          </a:p>
          <a:p>
            <a:r>
              <a:rPr kumimoji="1" lang="ja-JP" altLang="ja-JP" sz="1200" kern="1200" dirty="0">
                <a:solidFill>
                  <a:schemeClr val="tx1"/>
                </a:solidFill>
                <a:effectLst/>
                <a:latin typeface="+mn-lt"/>
                <a:ea typeface="+mn-ea"/>
                <a:cs typeface="+mn-cs"/>
              </a:rPr>
              <a:t>また、奉仕活動で得られる自分自身の満足感や達成感、そして成長感は何事にも代えがたいものがあります。</a:t>
            </a:r>
          </a:p>
          <a:p>
            <a:endParaRPr kumimoji="1" lang="en-US" altLang="ja-JP" dirty="0"/>
          </a:p>
          <a:p>
            <a:r>
              <a:rPr kumimoji="1" lang="ja-JP" altLang="ja-JP" sz="1200" kern="1200" dirty="0">
                <a:solidFill>
                  <a:schemeClr val="tx1"/>
                </a:solidFill>
                <a:effectLst/>
                <a:latin typeface="+mn-lt"/>
                <a:ea typeface="+mn-ea"/>
                <a:cs typeface="+mn-cs"/>
              </a:rPr>
              <a:t>私自身、この演台で皆様にお話しするために、長い時間をかけて準備をして来ました。</a:t>
            </a:r>
          </a:p>
          <a:p>
            <a:r>
              <a:rPr kumimoji="1" lang="ja-JP" altLang="ja-JP" sz="1200" kern="1200" dirty="0">
                <a:solidFill>
                  <a:schemeClr val="tx1"/>
                </a:solidFill>
                <a:effectLst/>
                <a:latin typeface="+mn-lt"/>
                <a:ea typeface="+mn-ea"/>
                <a:cs typeface="+mn-cs"/>
              </a:rPr>
              <a:t>私は、今ここで話していること自体が、ロータリーに多くの時間を費やしたことに「報いられた」瞬間だと感じています。</a:t>
            </a:r>
          </a:p>
          <a:p>
            <a:r>
              <a:rPr kumimoji="1" lang="ja-JP" altLang="ja-JP" sz="1200" kern="1200" dirty="0">
                <a:solidFill>
                  <a:schemeClr val="tx1"/>
                </a:solidFill>
                <a:effectLst/>
                <a:latin typeface="+mn-lt"/>
                <a:ea typeface="+mn-ea"/>
                <a:cs typeface="+mn-cs"/>
              </a:rPr>
              <a:t>準備をする前と比べると何らかの形で自身が成長していることを実感しています。いわゆる『自分自身の成長』という無形の財産を得て『報いられている』のではないでしょうか。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皆さん、ロータリーのバッジをつけることの意味するところは日々、クラブや社会のために奉仕活動を行い、まわりから信頼される人間であることを証明しているのではないでしょうか。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ロータリーとは、社会へ奉仕する事で自分が成長できる場所です。そして冒頭にも申し上げましたが、職業奉仕は、『奉仕の理念』を実践できる最も身近な方法です。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職業奉仕は自身の職業で社会へ奉仕できるチャンスであり、職業人として自身が成長できるチャンスです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002B608-D038-EB4D-A49A-C6FCF9DB2AA0}" type="slidenum">
              <a:rPr kumimoji="1" lang="ja-JP" altLang="en-US" smtClean="0"/>
              <a:t>8</a:t>
            </a:fld>
            <a:endParaRPr kumimoji="1" lang="ja-JP" altLang="en-US"/>
          </a:p>
        </p:txBody>
      </p:sp>
    </p:spTree>
    <p:extLst>
      <p:ext uri="{BB962C8B-B14F-4D97-AF65-F5344CB8AC3E}">
        <p14:creationId xmlns:p14="http://schemas.microsoft.com/office/powerpoint/2010/main" val="118214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527F4-AA47-FFF1-A059-8604F22F30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1BE395-D7BD-5BC7-9467-9DEB2C8577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C8C886-31AC-2639-9770-976517F30452}"/>
              </a:ext>
            </a:extLst>
          </p:cNvPr>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四つのテスト</a:t>
            </a: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真実かどうか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日々の業務や人間関係において行うすべての行動は、真実であるかを問いかけることが重要です。偽りや誤解を招く行動は、信頼を失う原因となります。</a:t>
            </a: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みんなに公平か</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公平さを保つことは、職業倫理の根幹です。どのような状況でも、公平に判断し、公平に扱うことが求められます。</a:t>
            </a: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好意と友情を深めるか</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自分の行動が、他者との好意と友情を深めるものであるかを考えます。職場だけでなく、社会全体での信頼関係を築くことが大切です。</a:t>
            </a:r>
          </a:p>
          <a:p>
            <a:pPr lvl="0"/>
            <a:r>
              <a:rPr kumimoji="1" lang="ja-JP" altLang="ja-JP" sz="1200" kern="1200" dirty="0">
                <a:solidFill>
                  <a:schemeClr val="tx1"/>
                </a:solidFill>
                <a:effectLst/>
                <a:latin typeface="+mn-lt"/>
                <a:ea typeface="+mn-ea"/>
                <a:cs typeface="+mn-cs"/>
              </a:rPr>
              <a:t>みんなのためになるかどうか</a:t>
            </a:r>
          </a:p>
          <a:p>
            <a:r>
              <a:rPr kumimoji="1" lang="ja-JP" altLang="ja-JP" sz="1200" kern="1200" dirty="0">
                <a:solidFill>
                  <a:schemeClr val="tx1"/>
                </a:solidFill>
                <a:effectLst/>
                <a:latin typeface="+mn-lt"/>
                <a:ea typeface="+mn-ea"/>
                <a:cs typeface="+mn-cs"/>
              </a:rPr>
              <a:t>自分の行動が、個人だけでなく、社会全体のためになるかを問います。これにより、職業を通じた社会貢献が実現します。</a:t>
            </a:r>
          </a:p>
          <a:p>
            <a:r>
              <a:rPr kumimoji="1" lang="ja-JP" altLang="ja-JP" sz="1200" kern="1200" dirty="0">
                <a:solidFill>
                  <a:schemeClr val="tx1"/>
                </a:solidFill>
                <a:effectLst/>
                <a:latin typeface="+mn-lt"/>
                <a:ea typeface="+mn-ea"/>
                <a:cs typeface="+mn-cs"/>
              </a:rPr>
              <a:t>この四つのテストは、私たちが高い倫理観を保ちながら日々職業に携わるための指針となります。</a:t>
            </a:r>
          </a:p>
        </p:txBody>
      </p:sp>
      <p:sp>
        <p:nvSpPr>
          <p:cNvPr id="4" name="スライド番号プレースホルダー 3">
            <a:extLst>
              <a:ext uri="{FF2B5EF4-FFF2-40B4-BE49-F238E27FC236}">
                <a16:creationId xmlns:a16="http://schemas.microsoft.com/office/drawing/2014/main" id="{CAA10F50-6AF4-3BC8-8F09-B4FC161B96E5}"/>
              </a:ext>
            </a:extLst>
          </p:cNvPr>
          <p:cNvSpPr>
            <a:spLocks noGrp="1"/>
          </p:cNvSpPr>
          <p:nvPr>
            <p:ph type="sldNum" sz="quarter" idx="5"/>
          </p:nvPr>
        </p:nvSpPr>
        <p:spPr/>
        <p:txBody>
          <a:bodyPr/>
          <a:lstStyle/>
          <a:p>
            <a:fld id="{7002B608-D038-EB4D-A49A-C6FCF9DB2AA0}" type="slidenum">
              <a:rPr kumimoji="1" lang="ja-JP" altLang="en-US" smtClean="0"/>
              <a:t>9</a:t>
            </a:fld>
            <a:endParaRPr kumimoji="1" lang="ja-JP" altLang="en-US"/>
          </a:p>
        </p:txBody>
      </p:sp>
    </p:spTree>
    <p:extLst>
      <p:ext uri="{BB962C8B-B14F-4D97-AF65-F5344CB8AC3E}">
        <p14:creationId xmlns:p14="http://schemas.microsoft.com/office/powerpoint/2010/main" val="348044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6F050-D3C8-CB6C-77A1-5FFC5ADAF9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FA6A920-6341-CD13-768A-D7E13F8BA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1B760D8-904A-583E-0E0C-16626251AE4F}"/>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5" name="フッター プレースホルダー 4">
            <a:extLst>
              <a:ext uri="{FF2B5EF4-FFF2-40B4-BE49-F238E27FC236}">
                <a16:creationId xmlns:a16="http://schemas.microsoft.com/office/drawing/2014/main" id="{F2BEF287-AFD5-5122-AE60-22D36E53F0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51DBA4-9CAC-80AA-AD53-126CD0797905}"/>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47228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F85E4-42D0-D558-F052-6A39420B7A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452E26-B2B5-2BE7-FEF8-973FB007A51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D53684-C306-42B2-3C83-6A584DEE0A40}"/>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5" name="フッター プレースホルダー 4">
            <a:extLst>
              <a:ext uri="{FF2B5EF4-FFF2-40B4-BE49-F238E27FC236}">
                <a16:creationId xmlns:a16="http://schemas.microsoft.com/office/drawing/2014/main" id="{3E2BAE3F-9283-B1DA-E60B-8B4740DDC0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EE2168-4F67-9FF4-6F82-98AE2A919D62}"/>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347944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AB5CD0-97E7-1C13-B9EA-57CECF87E98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41BB0F-E65C-2941-D60C-CFA7CB5F08A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E3E262-6FC9-31CB-4039-1456863DCB60}"/>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5" name="フッター プレースホルダー 4">
            <a:extLst>
              <a:ext uri="{FF2B5EF4-FFF2-40B4-BE49-F238E27FC236}">
                <a16:creationId xmlns:a16="http://schemas.microsoft.com/office/drawing/2014/main" id="{E76C949F-0ADA-C816-4F09-2C11F1E094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E3BDB0-A968-CD30-7CDD-456D08924AFA}"/>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111985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C67A0C-219C-4DCA-352C-ED3F40A9B7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7BD4CF-2AB3-4666-EC81-A8B670DD4C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9B659A-218C-7BEB-9AB4-F5D7D7C8613D}"/>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5" name="フッター プレースホルダー 4">
            <a:extLst>
              <a:ext uri="{FF2B5EF4-FFF2-40B4-BE49-F238E27FC236}">
                <a16:creationId xmlns:a16="http://schemas.microsoft.com/office/drawing/2014/main" id="{8ECFAF23-93F5-E01E-6F09-1D6D80FF56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DF18FB-A0D9-54F2-E93A-1A37C0B89439}"/>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185810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DA75A-2D3E-40BB-81A5-EA8AA0C8CD3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4B8B6C-316F-3DC8-71CD-AACC022CA9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7FE4BC0-F814-03D6-B995-4B13E9C316D3}"/>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5" name="フッター プレースホルダー 4">
            <a:extLst>
              <a:ext uri="{FF2B5EF4-FFF2-40B4-BE49-F238E27FC236}">
                <a16:creationId xmlns:a16="http://schemas.microsoft.com/office/drawing/2014/main" id="{209BCB5C-D59D-2DB2-B229-595F47806F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2E5757-0012-4BCB-2CC1-4E621FAABF07}"/>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365333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7E313-DF4A-0B55-B1E7-F5CF6F00F0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05A7AB-640F-AF6A-E397-2AB3DCD493B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59FDEC1-1F71-15BB-87B5-96313E8611F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1DC26D-BCE7-3C30-EB0B-17396981B888}"/>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6" name="フッター プレースホルダー 5">
            <a:extLst>
              <a:ext uri="{FF2B5EF4-FFF2-40B4-BE49-F238E27FC236}">
                <a16:creationId xmlns:a16="http://schemas.microsoft.com/office/drawing/2014/main" id="{DBE013CC-5505-C491-5180-BA333EA841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9AB482-8A40-76D4-BCB1-BE243F00800D}"/>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347317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28F474-C613-336E-E6D9-F3C289B4237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931A03-C303-000A-1520-4BC5A6DC3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4A42955-883B-6554-8D54-D52430A251C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1168B65-FDDB-FA02-A4B9-051CC2655F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309C9FD-23CF-248B-7552-514FE73F142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B759CCF-9199-C03D-2760-8770F37D7248}"/>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8" name="フッター プレースホルダー 7">
            <a:extLst>
              <a:ext uri="{FF2B5EF4-FFF2-40B4-BE49-F238E27FC236}">
                <a16:creationId xmlns:a16="http://schemas.microsoft.com/office/drawing/2014/main" id="{29F408EC-C44C-96E2-B0BF-5C3C697B7B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238D7F-73FD-FDA6-9173-3B0CC8D40B72}"/>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24197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C6F72-4E83-34CE-E947-FA517A5E6B5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DAC68A-9E21-FD15-4AC9-C6F912ECEB7E}"/>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4" name="フッター プレースホルダー 3">
            <a:extLst>
              <a:ext uri="{FF2B5EF4-FFF2-40B4-BE49-F238E27FC236}">
                <a16:creationId xmlns:a16="http://schemas.microsoft.com/office/drawing/2014/main" id="{5A78984F-FE78-DC62-4F92-35CFD720D27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3E802C1-5622-8ECC-E7C5-CA0680DBF268}"/>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246175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766F336-CA18-072A-B4B3-4451928E1713}"/>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3" name="フッター プレースホルダー 2">
            <a:extLst>
              <a:ext uri="{FF2B5EF4-FFF2-40B4-BE49-F238E27FC236}">
                <a16:creationId xmlns:a16="http://schemas.microsoft.com/office/drawing/2014/main" id="{CB4A442C-14A8-498D-F558-50550E5C8E2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F25FD83-B135-BB71-CAC3-A6DA645B37F8}"/>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385844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125DE-BB24-CCA2-9A96-79366011B38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F9FA10-D756-35B7-DAF3-98F46CFFB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34C52C-E269-8FC1-6DB7-382934658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81BC5A-F7B5-A30C-A91D-11BE76BF41C2}"/>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6" name="フッター プレースホルダー 5">
            <a:extLst>
              <a:ext uri="{FF2B5EF4-FFF2-40B4-BE49-F238E27FC236}">
                <a16:creationId xmlns:a16="http://schemas.microsoft.com/office/drawing/2014/main" id="{5F1ABF11-E50D-EF7E-E100-915EDA4314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E76041-F8E4-9400-A215-AE833F272C50}"/>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156764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81320F-D5CF-FF86-9E4E-C7CBE45068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BE9EEF7-B7F4-915D-2A98-14152248F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18E7676-0E0E-D0FF-5B0F-0E1B69F60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50F70A4-4069-A852-0EA6-3BCB08D02253}"/>
              </a:ext>
            </a:extLst>
          </p:cNvPr>
          <p:cNvSpPr>
            <a:spLocks noGrp="1"/>
          </p:cNvSpPr>
          <p:nvPr>
            <p:ph type="dt" sz="half" idx="10"/>
          </p:nvPr>
        </p:nvSpPr>
        <p:spPr/>
        <p:txBody>
          <a:bodyPr/>
          <a:lstStyle/>
          <a:p>
            <a:fld id="{69A1DCCC-A5D8-4895-85C4-46A4FF6867AF}" type="datetimeFigureOut">
              <a:rPr kumimoji="1" lang="ja-JP" altLang="en-US" smtClean="0"/>
              <a:t>2025/11/12</a:t>
            </a:fld>
            <a:endParaRPr kumimoji="1" lang="ja-JP" altLang="en-US"/>
          </a:p>
        </p:txBody>
      </p:sp>
      <p:sp>
        <p:nvSpPr>
          <p:cNvPr id="6" name="フッター プレースホルダー 5">
            <a:extLst>
              <a:ext uri="{FF2B5EF4-FFF2-40B4-BE49-F238E27FC236}">
                <a16:creationId xmlns:a16="http://schemas.microsoft.com/office/drawing/2014/main" id="{F4F15FB3-42E2-622B-A84A-8029293374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CDB839C-807D-20FF-B932-0588EA3E58DE}"/>
              </a:ext>
            </a:extLst>
          </p:cNvPr>
          <p:cNvSpPr>
            <a:spLocks noGrp="1"/>
          </p:cNvSpPr>
          <p:nvPr>
            <p:ph type="sldNum" sz="quarter" idx="12"/>
          </p:nvPr>
        </p:nvSpPr>
        <p:spPr/>
        <p:txBody>
          <a:body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249565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30E371-F1DB-E505-1B4C-FC165DF7D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D1DF10-6C3B-7C90-C75A-78B73FC7D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446512-6CF4-690E-E449-2793BD2C0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A1DCCC-A5D8-4895-85C4-46A4FF6867AF}" type="datetimeFigureOut">
              <a:rPr kumimoji="1" lang="ja-JP" altLang="en-US" smtClean="0"/>
              <a:t>2025/11/12</a:t>
            </a:fld>
            <a:endParaRPr kumimoji="1" lang="ja-JP" altLang="en-US"/>
          </a:p>
        </p:txBody>
      </p:sp>
      <p:sp>
        <p:nvSpPr>
          <p:cNvPr id="5" name="フッター プレースホルダー 4">
            <a:extLst>
              <a:ext uri="{FF2B5EF4-FFF2-40B4-BE49-F238E27FC236}">
                <a16:creationId xmlns:a16="http://schemas.microsoft.com/office/drawing/2014/main" id="{18DA6034-1625-0365-E481-997E7B118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F5CADC3-9197-B32B-1AE9-0A4096171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48C0DA-5BBB-4235-9570-7D364415F1D7}" type="slidenum">
              <a:rPr kumimoji="1" lang="ja-JP" altLang="en-US" smtClean="0"/>
              <a:t>‹#›</a:t>
            </a:fld>
            <a:endParaRPr kumimoji="1" lang="ja-JP" altLang="en-US"/>
          </a:p>
        </p:txBody>
      </p:sp>
    </p:spTree>
    <p:extLst>
      <p:ext uri="{BB962C8B-B14F-4D97-AF65-F5344CB8AC3E}">
        <p14:creationId xmlns:p14="http://schemas.microsoft.com/office/powerpoint/2010/main" val="280520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eg"/><Relationship Id="rId10" Type="http://schemas.microsoft.com/office/2007/relationships/hdphoto" Target="../media/hdphoto2.wdp"/><Relationship Id="rId4" Type="http://schemas.openxmlformats.org/officeDocument/2006/relationships/image" Target="../media/image2.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46C6-E8F8-D901-196C-36A9C8FCC9BD}"/>
            </a:ext>
          </a:extLst>
        </p:cNvPr>
        <p:cNvGrpSpPr/>
        <p:nvPr/>
      </p:nvGrpSpPr>
      <p:grpSpPr>
        <a:xfrm>
          <a:off x="0" y="0"/>
          <a:ext cx="0" cy="0"/>
          <a:chOff x="0" y="0"/>
          <a:chExt cx="0" cy="0"/>
        </a:xfrm>
      </p:grpSpPr>
      <p:pic>
        <p:nvPicPr>
          <p:cNvPr id="9" name="図 8" descr="ロゴ が含まれている画像&#10;&#10;AI 生成コンテンツは誤りを含む可能性があります。">
            <a:extLst>
              <a:ext uri="{FF2B5EF4-FFF2-40B4-BE49-F238E27FC236}">
                <a16:creationId xmlns:a16="http://schemas.microsoft.com/office/drawing/2014/main" id="{1EB7F3F7-3FBA-2425-5DBD-A819FF5CBF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7" name="字幕 2">
            <a:extLst>
              <a:ext uri="{FF2B5EF4-FFF2-40B4-BE49-F238E27FC236}">
                <a16:creationId xmlns:a16="http://schemas.microsoft.com/office/drawing/2014/main" id="{B746D3E9-7E9C-5212-644E-312F63B97CC1}"/>
              </a:ext>
            </a:extLst>
          </p:cNvPr>
          <p:cNvSpPr>
            <a:spLocks noGrp="1"/>
          </p:cNvSpPr>
          <p:nvPr>
            <p:ph type="subTitle" idx="1"/>
          </p:nvPr>
        </p:nvSpPr>
        <p:spPr>
          <a:xfrm>
            <a:off x="1038225" y="2674810"/>
            <a:ext cx="10115550" cy="1726178"/>
          </a:xfrm>
        </p:spPr>
        <p:txBody>
          <a:bodyPr>
            <a:normAutofit/>
          </a:bodyPr>
          <a:lstStyle/>
          <a:p>
            <a:r>
              <a:rPr kumimoji="1" lang="ja-JP" altLang="en-US" sz="7200" b="1" spc="600" dirty="0">
                <a:solidFill>
                  <a:srgbClr val="17458F"/>
                </a:solidFill>
                <a:latin typeface="メイリオ" panose="020B0604030504040204" pitchFamily="50" charset="-128"/>
                <a:ea typeface="メイリオ" panose="020B0604030504040204" pitchFamily="50" charset="-128"/>
              </a:rPr>
              <a:t>職業奉仕</a:t>
            </a:r>
            <a:endParaRPr kumimoji="1" lang="en-US" altLang="ja-JP" sz="7200" b="1" spc="600" dirty="0">
              <a:solidFill>
                <a:srgbClr val="17458F"/>
              </a:solidFill>
              <a:latin typeface="メイリオ" panose="020B0604030504040204" pitchFamily="50" charset="-128"/>
              <a:ea typeface="メイリオ" panose="020B0604030504040204" pitchFamily="50" charset="-128"/>
            </a:endParaRPr>
          </a:p>
          <a:p>
            <a:r>
              <a:rPr lang="ja-JP" altLang="en-US" sz="3200" b="1" spc="600" dirty="0">
                <a:solidFill>
                  <a:srgbClr val="17458F"/>
                </a:solidFill>
                <a:latin typeface="メイリオ" panose="020B0604030504040204" pitchFamily="50" charset="-128"/>
                <a:ea typeface="メイリオ" panose="020B0604030504040204" pitchFamily="50" charset="-128"/>
              </a:rPr>
              <a:t>ー</a:t>
            </a:r>
            <a:r>
              <a:rPr lang="en-US" altLang="ja-JP" sz="3200" b="1" spc="600" dirty="0">
                <a:solidFill>
                  <a:srgbClr val="17458F"/>
                </a:solidFill>
                <a:latin typeface="メイリオ" panose="020B0604030504040204" pitchFamily="50" charset="-128"/>
                <a:ea typeface="メイリオ" panose="020B0604030504040204" pitchFamily="50" charset="-128"/>
              </a:rPr>
              <a:t> </a:t>
            </a:r>
            <a:r>
              <a:rPr lang="ja-JP" altLang="en-US" sz="3200" b="1" spc="600" dirty="0">
                <a:solidFill>
                  <a:srgbClr val="17458F"/>
                </a:solidFill>
                <a:latin typeface="メイリオ" panose="020B0604030504040204" pitchFamily="50" charset="-128"/>
                <a:ea typeface="メイリオ" panose="020B0604030504040204" pitchFamily="50" charset="-128"/>
              </a:rPr>
              <a:t>卓話モデル</a:t>
            </a:r>
            <a:r>
              <a:rPr lang="en-US" altLang="ja-JP" sz="3200" b="1" spc="600" dirty="0">
                <a:solidFill>
                  <a:srgbClr val="17458F"/>
                </a:solidFill>
                <a:latin typeface="メイリオ" panose="020B0604030504040204" pitchFamily="50" charset="-128"/>
                <a:ea typeface="メイリオ" panose="020B0604030504040204" pitchFamily="50" charset="-128"/>
              </a:rPr>
              <a:t> </a:t>
            </a:r>
            <a:r>
              <a:rPr lang="ja-JP" altLang="en-US" sz="3200" b="1" spc="600" dirty="0">
                <a:solidFill>
                  <a:srgbClr val="17458F"/>
                </a:solidFill>
                <a:latin typeface="メイリオ" panose="020B0604030504040204" pitchFamily="50" charset="-128"/>
                <a:ea typeface="メイリオ" panose="020B0604030504040204" pitchFamily="50" charset="-128"/>
              </a:rPr>
              <a:t>ー</a:t>
            </a:r>
            <a:endParaRPr lang="en-US" altLang="ja-JP" sz="3200" b="1" spc="600" dirty="0">
              <a:solidFill>
                <a:srgbClr val="17458F"/>
              </a:solidFill>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83B2DCDD-795E-9DA4-3DA7-03EA022FEB9B}"/>
              </a:ext>
            </a:extLst>
          </p:cNvPr>
          <p:cNvSpPr txBox="1">
            <a:spLocks/>
          </p:cNvSpPr>
          <p:nvPr/>
        </p:nvSpPr>
        <p:spPr>
          <a:xfrm>
            <a:off x="3324225" y="1221293"/>
            <a:ext cx="5543550" cy="633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800" b="1" dirty="0">
                <a:solidFill>
                  <a:srgbClr val="17458F"/>
                </a:solidFill>
                <a:latin typeface="メイリオ" panose="020B0604030504040204" pitchFamily="50" charset="-128"/>
                <a:ea typeface="メイリオ" panose="020B0604030504040204" pitchFamily="50" charset="-128"/>
              </a:rPr>
              <a:t>2025-26</a:t>
            </a:r>
            <a:r>
              <a:rPr lang="ja-JP" altLang="en-US" sz="2800" b="1" dirty="0">
                <a:solidFill>
                  <a:srgbClr val="17458F"/>
                </a:solidFill>
                <a:latin typeface="メイリオ" panose="020B0604030504040204" pitchFamily="50" charset="-128"/>
                <a:ea typeface="メイリオ" panose="020B0604030504040204" pitchFamily="50" charset="-128"/>
              </a:rPr>
              <a:t>年度</a:t>
            </a:r>
          </a:p>
        </p:txBody>
      </p:sp>
      <p:sp>
        <p:nvSpPr>
          <p:cNvPr id="11" name="正方形/長方形 10">
            <a:extLst>
              <a:ext uri="{FF2B5EF4-FFF2-40B4-BE49-F238E27FC236}">
                <a16:creationId xmlns:a16="http://schemas.microsoft.com/office/drawing/2014/main" id="{8616F30F-685D-464C-8271-59CC86C1B856}"/>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FBD6241-4C77-2EDD-BE66-2F3667016E3B}"/>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201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52DB3-7C8E-8563-4270-3DAE46E8291B}"/>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408E40-225A-A03B-7316-B80AA4AE4548}"/>
              </a:ext>
            </a:extLst>
          </p:cNvPr>
          <p:cNvSpPr txBox="1"/>
          <p:nvPr/>
        </p:nvSpPr>
        <p:spPr>
          <a:xfrm>
            <a:off x="1449275" y="1338881"/>
            <a:ext cx="931140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1" dirty="0">
                <a:solidFill>
                  <a:srgbClr val="17458F"/>
                </a:solidFill>
                <a:latin typeface="Meiryo" panose="020B0604030504040204" pitchFamily="34" charset="-128"/>
                <a:ea typeface="Meiryo" panose="020B0604030504040204" pitchFamily="34" charset="-128"/>
              </a:rPr>
              <a:t>奉仕の理念</a:t>
            </a:r>
            <a:endParaRPr kumimoji="0" lang="en-US" altLang="ja-JP" sz="40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pic>
        <p:nvPicPr>
          <p:cNvPr id="2" name="図 1" descr="ロゴ が含まれている画像&#10;&#10;AI 生成コンテンツは誤りを含む可能性があります。">
            <a:extLst>
              <a:ext uri="{FF2B5EF4-FFF2-40B4-BE49-F238E27FC236}">
                <a16:creationId xmlns:a16="http://schemas.microsoft.com/office/drawing/2014/main" id="{69D0C497-92DE-B950-E2E9-D35F644543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3" name="正方形/長方形 2">
            <a:extLst>
              <a:ext uri="{FF2B5EF4-FFF2-40B4-BE49-F238E27FC236}">
                <a16:creationId xmlns:a16="http://schemas.microsoft.com/office/drawing/2014/main" id="{80228634-C48F-7D21-B6F0-BD6302F8AF32}"/>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A2E31CD-882A-57F7-3F1B-14F975766990}"/>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A0DF62F1-87F7-B61A-4219-8A6A226AC878}"/>
              </a:ext>
            </a:extLst>
          </p:cNvPr>
          <p:cNvGrpSpPr/>
          <p:nvPr/>
        </p:nvGrpSpPr>
        <p:grpSpPr>
          <a:xfrm>
            <a:off x="713761" y="2796540"/>
            <a:ext cx="10718602" cy="2913079"/>
            <a:chOff x="713761" y="2796540"/>
            <a:chExt cx="10718602" cy="2913079"/>
          </a:xfrm>
        </p:grpSpPr>
        <p:sp>
          <p:nvSpPr>
            <p:cNvPr id="8" name="正方形/長方形 7">
              <a:extLst>
                <a:ext uri="{FF2B5EF4-FFF2-40B4-BE49-F238E27FC236}">
                  <a16:creationId xmlns:a16="http://schemas.microsoft.com/office/drawing/2014/main" id="{B23F6E0D-BA1F-309E-829E-E6665753C574}"/>
                </a:ext>
              </a:extLst>
            </p:cNvPr>
            <p:cNvSpPr/>
            <p:nvPr/>
          </p:nvSpPr>
          <p:spPr>
            <a:xfrm>
              <a:off x="8359140" y="2796540"/>
              <a:ext cx="3073223" cy="1981199"/>
            </a:xfrm>
            <a:prstGeom prst="rect">
              <a:avLst/>
            </a:prstGeom>
            <a:solidFill>
              <a:schemeClr val="bg1"/>
            </a:solidFill>
            <a:ln w="17145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17458F"/>
                  </a:solidFill>
                  <a:latin typeface="Calibri"/>
                  <a:ea typeface="ＭＳ Ｐゴシック" panose="020B0600070205080204" pitchFamily="50" charset="-128"/>
                </a:rPr>
                <a:t>最もよく奉仕する者</a:t>
              </a:r>
              <a:endParaRPr lang="en-US" altLang="ja-JP" sz="2400" b="1" dirty="0">
                <a:solidFill>
                  <a:srgbClr val="17458F"/>
                </a:solidFill>
                <a:latin typeface="Calibri"/>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7458F"/>
                  </a:solidFill>
                  <a:effectLst/>
                  <a:uLnTx/>
                  <a:uFillTx/>
                  <a:latin typeface="Calibri"/>
                  <a:ea typeface="ＭＳ Ｐゴシック" panose="020B0600070205080204" pitchFamily="50" charset="-128"/>
                  <a:cs typeface="+mn-cs"/>
                </a:rPr>
                <a:t>最も多く報いられる</a:t>
              </a:r>
            </a:p>
          </p:txBody>
        </p:sp>
        <p:sp>
          <p:nvSpPr>
            <p:cNvPr id="7" name="正方形/長方形 6">
              <a:extLst>
                <a:ext uri="{FF2B5EF4-FFF2-40B4-BE49-F238E27FC236}">
                  <a16:creationId xmlns:a16="http://schemas.microsoft.com/office/drawing/2014/main" id="{43F0E5AE-989A-A47A-D4E9-350CA5392B2D}"/>
                </a:ext>
              </a:extLst>
            </p:cNvPr>
            <p:cNvSpPr/>
            <p:nvPr/>
          </p:nvSpPr>
          <p:spPr>
            <a:xfrm>
              <a:off x="759637" y="2796540"/>
              <a:ext cx="3073223" cy="1981200"/>
            </a:xfrm>
            <a:prstGeom prst="rect">
              <a:avLst/>
            </a:prstGeom>
            <a:solidFill>
              <a:schemeClr val="bg1"/>
            </a:solidFill>
            <a:ln w="17145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17458F"/>
                  </a:solidFill>
                  <a:effectLst/>
                  <a:uLnTx/>
                  <a:uFillTx/>
                  <a:latin typeface="Calibri"/>
                  <a:ea typeface="ＭＳ Ｐゴシック" panose="020B0600070205080204" pitchFamily="50" charset="-128"/>
                  <a:cs typeface="+mn-cs"/>
                </a:rPr>
                <a:t>超我の奉仕</a:t>
              </a:r>
            </a:p>
          </p:txBody>
        </p:sp>
        <p:sp>
          <p:nvSpPr>
            <p:cNvPr id="9" name="三角形 18">
              <a:extLst>
                <a:ext uri="{FF2B5EF4-FFF2-40B4-BE49-F238E27FC236}">
                  <a16:creationId xmlns:a16="http://schemas.microsoft.com/office/drawing/2014/main" id="{45F45226-2B08-D73D-66E9-74ADCAF2021C}"/>
                </a:ext>
              </a:extLst>
            </p:cNvPr>
            <p:cNvSpPr/>
            <p:nvPr/>
          </p:nvSpPr>
          <p:spPr>
            <a:xfrm rot="5400000">
              <a:off x="5105400" y="2474406"/>
              <a:ext cx="1981199" cy="2625468"/>
            </a:xfrm>
            <a:prstGeom prst="triangle">
              <a:avLst/>
            </a:prstGeom>
            <a:solidFill>
              <a:schemeClr val="bg1">
                <a:alpha val="78000"/>
              </a:schemeClr>
            </a:solidFill>
            <a:ln w="95250" cmpd="thickThi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dirty="0">
                <a:ln>
                  <a:noFill/>
                </a:ln>
                <a:solidFill>
                  <a:srgbClr val="17458F"/>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71C9A91A-817A-1E22-1A11-CEF6A478D12C}"/>
                </a:ext>
              </a:extLst>
            </p:cNvPr>
            <p:cNvSpPr/>
            <p:nvPr/>
          </p:nvSpPr>
          <p:spPr>
            <a:xfrm>
              <a:off x="4592497" y="3179641"/>
              <a:ext cx="2303603" cy="1214995"/>
            </a:xfrm>
            <a:prstGeom prst="rect">
              <a:avLst/>
            </a:prstGeom>
            <a:noFill/>
            <a:ln w="171450" cmpd="thickThi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17458F"/>
                  </a:solidFill>
                  <a:latin typeface="Calibri"/>
                  <a:ea typeface="ＭＳ Ｐゴシック" panose="020B0600070205080204" pitchFamily="50" charset="-128"/>
                </a:rPr>
                <a:t>4</a:t>
              </a:r>
              <a:r>
                <a:rPr lang="ja-JP" altLang="en-US" sz="2400" b="1" dirty="0">
                  <a:solidFill>
                    <a:srgbClr val="17458F"/>
                  </a:solidFill>
                  <a:latin typeface="Calibri"/>
                  <a:ea typeface="ＭＳ Ｐゴシック" panose="020B0600070205080204" pitchFamily="50" charset="-128"/>
                </a:rPr>
                <a:t>つのテスト</a:t>
              </a:r>
              <a:endParaRPr kumimoji="1" lang="ja-JP" altLang="en-US" sz="2400" b="1" i="0" u="none" strike="noStrike" kern="1200" cap="none" spc="0" normalizeH="0" baseline="0" noProof="0" dirty="0">
                <a:ln>
                  <a:noFill/>
                </a:ln>
                <a:solidFill>
                  <a:srgbClr val="17458F"/>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B38C3470-410D-8E50-CDA9-DEE1FDDDB36C}"/>
                </a:ext>
              </a:extLst>
            </p:cNvPr>
            <p:cNvSpPr txBox="1"/>
            <p:nvPr/>
          </p:nvSpPr>
          <p:spPr>
            <a:xfrm>
              <a:off x="713761" y="5247954"/>
              <a:ext cx="3164973" cy="461665"/>
            </a:xfrm>
            <a:prstGeom prst="rect">
              <a:avLst/>
            </a:prstGeom>
            <a:noFill/>
          </p:spPr>
          <p:txBody>
            <a:bodyPr wrap="square">
              <a:spAutoFit/>
            </a:bodyPr>
            <a:lstStyle/>
            <a:p>
              <a:pPr algn="ctr"/>
              <a:r>
                <a:rPr lang="ja-JP" altLang="en-US" sz="2400" b="1" dirty="0">
                  <a:solidFill>
                    <a:srgbClr val="17458F"/>
                  </a:solidFill>
                  <a:latin typeface="メイリオ" panose="020B0604030504040204" pitchFamily="50" charset="-128"/>
                  <a:ea typeface="メイリオ" panose="020B0604030504040204" pitchFamily="50" charset="-128"/>
                </a:rPr>
                <a:t>心のあり方・姿勢</a:t>
              </a:r>
              <a:endParaRPr lang="ja-JP" altLang="en-US" sz="2000" b="1" dirty="0">
                <a:solidFill>
                  <a:srgbClr val="17458F"/>
                </a:solidFill>
              </a:endParaRPr>
            </a:p>
          </p:txBody>
        </p:sp>
        <p:sp>
          <p:nvSpPr>
            <p:cNvPr id="12" name="テキスト ボックス 11">
              <a:extLst>
                <a:ext uri="{FF2B5EF4-FFF2-40B4-BE49-F238E27FC236}">
                  <a16:creationId xmlns:a16="http://schemas.microsoft.com/office/drawing/2014/main" id="{43BD349A-274B-B4FD-2731-698FE1BBCEFD}"/>
                </a:ext>
              </a:extLst>
            </p:cNvPr>
            <p:cNvSpPr txBox="1"/>
            <p:nvPr/>
          </p:nvSpPr>
          <p:spPr>
            <a:xfrm>
              <a:off x="4282441" y="5247954"/>
              <a:ext cx="3045634" cy="461665"/>
            </a:xfrm>
            <a:prstGeom prst="rect">
              <a:avLst/>
            </a:prstGeom>
            <a:noFill/>
          </p:spPr>
          <p:txBody>
            <a:bodyPr wrap="square">
              <a:spAutoFit/>
            </a:bodyPr>
            <a:lstStyle/>
            <a:p>
              <a:pPr algn="ctr"/>
              <a:r>
                <a:rPr lang="ja-JP" altLang="en-US" sz="2400" b="1" dirty="0">
                  <a:solidFill>
                    <a:srgbClr val="17458F"/>
                  </a:solidFill>
                  <a:latin typeface="メイリオ" panose="020B0604030504040204" pitchFamily="50" charset="-128"/>
                  <a:ea typeface="メイリオ" panose="020B0604030504040204" pitchFamily="50" charset="-128"/>
                </a:rPr>
                <a:t>行動の基準</a:t>
              </a:r>
              <a:endParaRPr lang="ja-JP" altLang="en-US" sz="2000" b="1" dirty="0">
                <a:solidFill>
                  <a:srgbClr val="17458F"/>
                </a:solidFill>
              </a:endParaRPr>
            </a:p>
          </p:txBody>
        </p:sp>
        <p:sp>
          <p:nvSpPr>
            <p:cNvPr id="14" name="テキスト ボックス 13">
              <a:extLst>
                <a:ext uri="{FF2B5EF4-FFF2-40B4-BE49-F238E27FC236}">
                  <a16:creationId xmlns:a16="http://schemas.microsoft.com/office/drawing/2014/main" id="{AED4EBD2-D06C-2ABC-C1AC-D41819E6F7AF}"/>
                </a:ext>
              </a:extLst>
            </p:cNvPr>
            <p:cNvSpPr txBox="1"/>
            <p:nvPr/>
          </p:nvSpPr>
          <p:spPr>
            <a:xfrm>
              <a:off x="8372934" y="5247953"/>
              <a:ext cx="3045634" cy="461665"/>
            </a:xfrm>
            <a:prstGeom prst="rect">
              <a:avLst/>
            </a:prstGeom>
            <a:noFill/>
          </p:spPr>
          <p:txBody>
            <a:bodyPr wrap="square">
              <a:spAutoFit/>
            </a:bodyPr>
            <a:lstStyle/>
            <a:p>
              <a:pPr algn="ctr"/>
              <a:r>
                <a:rPr lang="ja-JP" altLang="en-US" sz="2400" b="1" dirty="0">
                  <a:solidFill>
                    <a:srgbClr val="17458F"/>
                  </a:solidFill>
                  <a:latin typeface="メイリオ" panose="020B0604030504040204" pitchFamily="50" charset="-128"/>
                  <a:ea typeface="メイリオ" panose="020B0604030504040204" pitchFamily="50" charset="-128"/>
                </a:rPr>
                <a:t>結果・成果</a:t>
              </a:r>
              <a:endParaRPr lang="ja-JP" altLang="en-US" sz="2000" b="1" dirty="0">
                <a:solidFill>
                  <a:srgbClr val="17458F"/>
                </a:solidFill>
              </a:endParaRPr>
            </a:p>
          </p:txBody>
        </p:sp>
      </p:grpSp>
    </p:spTree>
    <p:extLst>
      <p:ext uri="{BB962C8B-B14F-4D97-AF65-F5344CB8AC3E}">
        <p14:creationId xmlns:p14="http://schemas.microsoft.com/office/powerpoint/2010/main" val="106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C43F2-3F24-AD74-E0B2-00E7E5787A30}"/>
            </a:ext>
          </a:extLst>
        </p:cNvPr>
        <p:cNvGrpSpPr/>
        <p:nvPr/>
      </p:nvGrpSpPr>
      <p:grpSpPr>
        <a:xfrm>
          <a:off x="0" y="0"/>
          <a:ext cx="0" cy="0"/>
          <a:chOff x="0" y="0"/>
          <a:chExt cx="0" cy="0"/>
        </a:xfrm>
      </p:grpSpPr>
      <p:pic>
        <p:nvPicPr>
          <p:cNvPr id="2" name="図 1" descr="ロゴ が含まれている画像&#10;&#10;AI 生成コンテンツは誤りを含む可能性があります。">
            <a:extLst>
              <a:ext uri="{FF2B5EF4-FFF2-40B4-BE49-F238E27FC236}">
                <a16:creationId xmlns:a16="http://schemas.microsoft.com/office/drawing/2014/main" id="{80335AB2-D43E-70E6-CF9C-ACE2C300D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3" name="正方形/長方形 2">
            <a:extLst>
              <a:ext uri="{FF2B5EF4-FFF2-40B4-BE49-F238E27FC236}">
                <a16:creationId xmlns:a16="http://schemas.microsoft.com/office/drawing/2014/main" id="{548262AB-6D01-A6E2-911D-FD6C198FA4B9}"/>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9C63F0-E9FA-4150-E9A4-A03D3C636C29}"/>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EC441C3-F497-1044-C08E-DDEA7B91C07C}"/>
              </a:ext>
            </a:extLst>
          </p:cNvPr>
          <p:cNvSpPr/>
          <p:nvPr/>
        </p:nvSpPr>
        <p:spPr>
          <a:xfrm>
            <a:off x="162046" y="2666456"/>
            <a:ext cx="11864050" cy="1525087"/>
          </a:xfrm>
          <a:prstGeom prst="rect">
            <a:avLst/>
          </a:prstGeom>
          <a:solidFill>
            <a:schemeClr val="bg1"/>
          </a:solidFill>
          <a:ln w="1778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srgbClr val="17458F"/>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C95B6E59-26F2-110E-2DCA-CEC53571D774}"/>
              </a:ext>
            </a:extLst>
          </p:cNvPr>
          <p:cNvSpPr txBox="1"/>
          <p:nvPr/>
        </p:nvSpPr>
        <p:spPr>
          <a:xfrm>
            <a:off x="3362130" y="3087726"/>
            <a:ext cx="5467738" cy="830997"/>
          </a:xfrm>
          <a:prstGeom prst="rect">
            <a:avLst/>
          </a:prstGeom>
          <a:noFill/>
        </p:spPr>
        <p:txBody>
          <a:bodyPr wrap="square" rtlCol="0">
            <a:spAutoFit/>
          </a:bodyPr>
          <a:lstStyle/>
          <a:p>
            <a:pPr lvl="0" algn="ctr">
              <a:defRPr/>
            </a:pPr>
            <a:r>
              <a:rPr kumimoji="1" lang="ja-JP" altLang="en-US" sz="4800" b="1" dirty="0">
                <a:solidFill>
                  <a:srgbClr val="17458F"/>
                </a:solidFill>
                <a:latin typeface="メイリオ" panose="020B0604030504040204" pitchFamily="50" charset="-128"/>
                <a:ea typeface="メイリオ" panose="020B0604030504040204" pitchFamily="50" charset="-128"/>
              </a:rPr>
              <a:t>理念の実践</a:t>
            </a:r>
            <a:endParaRPr kumimoji="1" lang="ja-JP" altLang="en-US" sz="48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2114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6101-FC3D-5E6D-533A-9D658B6F9645}"/>
            </a:ext>
          </a:extLst>
        </p:cNvPr>
        <p:cNvGrpSpPr/>
        <p:nvPr/>
      </p:nvGrpSpPr>
      <p:grpSpPr>
        <a:xfrm>
          <a:off x="0" y="0"/>
          <a:ext cx="0" cy="0"/>
          <a:chOff x="0" y="0"/>
          <a:chExt cx="0" cy="0"/>
        </a:xfrm>
      </p:grpSpPr>
      <p:pic>
        <p:nvPicPr>
          <p:cNvPr id="2" name="図 1" descr="ロゴ が含まれている画像&#10;&#10;AI 生成コンテンツは誤りを含む可能性があります。">
            <a:extLst>
              <a:ext uri="{FF2B5EF4-FFF2-40B4-BE49-F238E27FC236}">
                <a16:creationId xmlns:a16="http://schemas.microsoft.com/office/drawing/2014/main" id="{7A8833B5-F833-755D-0F31-CF787B10E2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3" name="正方形/長方形 2">
            <a:extLst>
              <a:ext uri="{FF2B5EF4-FFF2-40B4-BE49-F238E27FC236}">
                <a16:creationId xmlns:a16="http://schemas.microsoft.com/office/drawing/2014/main" id="{4A70487D-A92F-4878-FF83-17EBE4F85032}"/>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10DB648-9B65-C205-0CF3-0118FE1551B9}"/>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C304588-0BEC-5C3C-9B00-4840B83749CB}"/>
              </a:ext>
            </a:extLst>
          </p:cNvPr>
          <p:cNvSpPr/>
          <p:nvPr/>
        </p:nvSpPr>
        <p:spPr>
          <a:xfrm>
            <a:off x="795868" y="1180520"/>
            <a:ext cx="10600264" cy="5059726"/>
          </a:xfrm>
          <a:prstGeom prst="rect">
            <a:avLst/>
          </a:prstGeom>
          <a:solidFill>
            <a:schemeClr val="bg1"/>
          </a:solidFill>
          <a:ln w="1778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dirty="0">
              <a:ln>
                <a:noFill/>
              </a:ln>
              <a:solidFill>
                <a:srgbClr val="17458F"/>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342060C8-A1F8-7832-FFDD-2F249E442699}"/>
              </a:ext>
            </a:extLst>
          </p:cNvPr>
          <p:cNvSpPr txBox="1"/>
          <p:nvPr/>
        </p:nvSpPr>
        <p:spPr>
          <a:xfrm>
            <a:off x="1237264" y="2112115"/>
            <a:ext cx="9717472" cy="392415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24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奉仕の第二部門である職業奉仕は、事業および専門職務の道徳の水準を高め、品位ある業務はすべて尊重されるべきであるという認識を深め、あらゆる職業に携わる中で奉仕の理念を実践していくという目的を持つものである。</a:t>
            </a:r>
            <a:endParaRPr kumimoji="0" lang="en-US" altLang="ja-JP" sz="24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24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会員の役割には、ロータリーの理念に従って</a:t>
            </a:r>
            <a:r>
              <a:rPr kumimoji="0" lang="ja-JP" altLang="ja-JP" sz="2400"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自分自身を律し、事業を行う</a:t>
            </a:r>
            <a:r>
              <a:rPr kumimoji="0" lang="ja-JP" altLang="ja-JP" sz="240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こと</a:t>
            </a:r>
            <a:r>
              <a:rPr kumimoji="0" lang="ja-JP" altLang="ja-JP" sz="24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、そして</a:t>
            </a:r>
            <a:r>
              <a:rPr kumimoji="0" lang="ja-JP" altLang="ja-JP" sz="2400"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自己の職業上の手腕を社会の問題やニーズに役立てるために、クラブが開発したプロジェクトに応える</a:t>
            </a:r>
            <a:r>
              <a:rPr kumimoji="0" lang="ja-JP" altLang="ja-JP" sz="24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ことが含まれる。</a:t>
            </a:r>
          </a:p>
        </p:txBody>
      </p:sp>
      <p:sp>
        <p:nvSpPr>
          <p:cNvPr id="5" name="テキスト ボックス 4">
            <a:extLst>
              <a:ext uri="{FF2B5EF4-FFF2-40B4-BE49-F238E27FC236}">
                <a16:creationId xmlns:a16="http://schemas.microsoft.com/office/drawing/2014/main" id="{B861C1EE-4281-5468-8A88-15A36E77B13E}"/>
              </a:ext>
            </a:extLst>
          </p:cNvPr>
          <p:cNvSpPr txBox="1"/>
          <p:nvPr/>
        </p:nvSpPr>
        <p:spPr>
          <a:xfrm>
            <a:off x="1237264" y="1626131"/>
            <a:ext cx="53775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標準ロータリークラブ定款　第</a:t>
            </a:r>
            <a:r>
              <a:rPr kumimoji="0" lang="en-US" altLang="ja-JP"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6</a:t>
            </a:r>
            <a:r>
              <a:rPr kumimoji="0" lang="ja-JP" altLang="ja-JP"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条</a:t>
            </a:r>
            <a:r>
              <a:rPr kumimoji="0" lang="en-US" altLang="ja-JP"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a:t>
            </a:r>
            <a:endParaRPr kumimoji="0" lang="ja-JP" altLang="en-US"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12987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A7CA5-1129-CD55-6E10-C63FA0DA625D}"/>
            </a:ext>
          </a:extLst>
        </p:cNvPr>
        <p:cNvGrpSpPr/>
        <p:nvPr/>
      </p:nvGrpSpPr>
      <p:grpSpPr>
        <a:xfrm>
          <a:off x="0" y="0"/>
          <a:ext cx="0" cy="0"/>
          <a:chOff x="0" y="0"/>
          <a:chExt cx="0" cy="0"/>
        </a:xfrm>
      </p:grpSpPr>
      <p:pic>
        <p:nvPicPr>
          <p:cNvPr id="3" name="図 2" descr="ロゴ が含まれている画像&#10;&#10;AI 生成コンテンツは誤りを含む可能性があります。">
            <a:extLst>
              <a:ext uri="{FF2B5EF4-FFF2-40B4-BE49-F238E27FC236}">
                <a16:creationId xmlns:a16="http://schemas.microsoft.com/office/drawing/2014/main" id="{B25B61BB-76AF-9927-EFB2-B71ADBC68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4" name="正方形/長方形 3">
            <a:extLst>
              <a:ext uri="{FF2B5EF4-FFF2-40B4-BE49-F238E27FC236}">
                <a16:creationId xmlns:a16="http://schemas.microsoft.com/office/drawing/2014/main" id="{08526DC9-D36E-7EBA-BBDA-7DB39C81878D}"/>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F8DE224-29EF-555E-F32B-6AE62E7D51D7}"/>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3CDD939-8711-7FFA-8FA6-116919C5FABC}"/>
              </a:ext>
            </a:extLst>
          </p:cNvPr>
          <p:cNvSpPr txBox="1"/>
          <p:nvPr/>
        </p:nvSpPr>
        <p:spPr>
          <a:xfrm>
            <a:off x="1440298" y="754866"/>
            <a:ext cx="931140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600" b="1" dirty="0">
                <a:solidFill>
                  <a:srgbClr val="17458F"/>
                </a:solidFill>
                <a:latin typeface="Meiryo" panose="020B0604030504040204" pitchFamily="34" charset="-128"/>
                <a:ea typeface="Meiryo" panose="020B0604030504040204" pitchFamily="34" charset="-128"/>
              </a:rPr>
              <a:t>理念の実践</a:t>
            </a:r>
            <a:endParaRPr kumimoji="0" lang="en-US" altLang="ja-JP"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11EDEE46-9299-77B4-E03F-E45AA204551A}"/>
              </a:ext>
            </a:extLst>
          </p:cNvPr>
          <p:cNvSpPr/>
          <p:nvPr/>
        </p:nvSpPr>
        <p:spPr>
          <a:xfrm>
            <a:off x="693175" y="1775063"/>
            <a:ext cx="11112137" cy="4547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800" b="1" dirty="0">
                <a:solidFill>
                  <a:srgbClr val="17458F"/>
                </a:solidFill>
              </a:rPr>
              <a:t>▶自クラブの奉仕プロジェクトへの積極的参加</a:t>
            </a:r>
            <a:endParaRPr lang="en-US" altLang="ja-JP" sz="2800" b="1" dirty="0">
              <a:solidFill>
                <a:srgbClr val="17458F"/>
              </a:solidFill>
            </a:endParaRPr>
          </a:p>
          <a:p>
            <a:endParaRPr lang="en-US" altLang="ja-JP" sz="1200" dirty="0">
              <a:solidFill>
                <a:schemeClr val="tx1"/>
              </a:solidFill>
            </a:endParaRPr>
          </a:p>
          <a:p>
            <a:r>
              <a:rPr lang="ja-JP" altLang="en-US" sz="2400" dirty="0">
                <a:solidFill>
                  <a:schemeClr val="tx1"/>
                </a:solidFill>
              </a:rPr>
              <a:t>各クラブで実施している地域的・国際的なニーズに応じた様々なプロジェク　ト（環境保全、青少年育成、災害復興支援など）に会員は、その活動に</a:t>
            </a:r>
            <a:r>
              <a:rPr lang="ja-JP" altLang="en-US" sz="2400" b="1" dirty="0">
                <a:solidFill>
                  <a:schemeClr val="tx1"/>
                </a:solidFill>
              </a:rPr>
              <a:t>自分の職業スキルを活かして貢献</a:t>
            </a:r>
            <a:r>
              <a:rPr lang="ja-JP" altLang="en-US" sz="2400" dirty="0">
                <a:solidFill>
                  <a:schemeClr val="tx1"/>
                </a:solidFill>
              </a:rPr>
              <a:t>することが期待される</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  　・企画段階でのアドバイス</a:t>
            </a:r>
          </a:p>
          <a:p>
            <a:pPr lvl="1"/>
            <a:r>
              <a:rPr lang="ja-JP" altLang="en-US" sz="2400" dirty="0">
                <a:solidFill>
                  <a:schemeClr val="tx1"/>
                </a:solidFill>
              </a:rPr>
              <a:t>・運営や実行での専門的支援</a:t>
            </a:r>
          </a:p>
          <a:p>
            <a:pPr lvl="1"/>
            <a:r>
              <a:rPr lang="ja-JP" altLang="en-US" sz="2400" dirty="0">
                <a:solidFill>
                  <a:schemeClr val="tx1"/>
                </a:solidFill>
              </a:rPr>
              <a:t>・資金や人材の効率的な活用方法の提案　など</a:t>
            </a:r>
            <a:endParaRPr lang="en-US" altLang="ja-JP" sz="2400" dirty="0">
              <a:solidFill>
                <a:schemeClr val="tx1"/>
              </a:solidFill>
            </a:endParaRPr>
          </a:p>
          <a:p>
            <a:endParaRPr lang="en-US" altLang="ja-JP" sz="2400" dirty="0">
              <a:solidFill>
                <a:schemeClr val="tx1"/>
              </a:solidFill>
            </a:endParaRPr>
          </a:p>
          <a:p>
            <a:r>
              <a:rPr lang="ja-JP" altLang="en-US" sz="2800" dirty="0">
                <a:solidFill>
                  <a:schemeClr val="tx1"/>
                </a:solidFill>
              </a:rPr>
              <a:t>⇒単に「人手」として参加するのみならず、</a:t>
            </a:r>
            <a:r>
              <a:rPr lang="ja-JP" altLang="en-US" sz="2800" b="1" dirty="0">
                <a:solidFill>
                  <a:schemeClr val="tx1"/>
                </a:solidFill>
              </a:rPr>
              <a:t>自分の職業的強みを</a:t>
            </a:r>
            <a:endParaRPr lang="en-US" altLang="ja-JP" sz="2800" b="1" dirty="0">
              <a:solidFill>
                <a:schemeClr val="tx1"/>
              </a:solidFill>
            </a:endParaRPr>
          </a:p>
          <a:p>
            <a:r>
              <a:rPr lang="ja-JP" altLang="en-US" sz="2800" b="1" dirty="0">
                <a:solidFill>
                  <a:schemeClr val="tx1"/>
                </a:solidFill>
              </a:rPr>
              <a:t>　活かして付加価値を高める役割</a:t>
            </a:r>
            <a:r>
              <a:rPr lang="ja-JP" altLang="en-US" sz="2800" dirty="0">
                <a:solidFill>
                  <a:schemeClr val="tx1"/>
                </a:solidFill>
              </a:rPr>
              <a:t>がある</a:t>
            </a:r>
            <a:endParaRPr lang="en-US" altLang="ja-JP" sz="2800" dirty="0">
              <a:solidFill>
                <a:srgbClr val="333333"/>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5172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066D2-5119-0F90-769E-E564D8E473C1}"/>
            </a:ext>
          </a:extLst>
        </p:cNvPr>
        <p:cNvGrpSpPr/>
        <p:nvPr/>
      </p:nvGrpSpPr>
      <p:grpSpPr>
        <a:xfrm>
          <a:off x="0" y="0"/>
          <a:ext cx="0" cy="0"/>
          <a:chOff x="0" y="0"/>
          <a:chExt cx="0" cy="0"/>
        </a:xfrm>
      </p:grpSpPr>
      <p:pic>
        <p:nvPicPr>
          <p:cNvPr id="9" name="図 8" descr="ロゴ が含まれている画像&#10;&#10;AI 生成コンテンツは誤りを含む可能性があります。">
            <a:extLst>
              <a:ext uri="{FF2B5EF4-FFF2-40B4-BE49-F238E27FC236}">
                <a16:creationId xmlns:a16="http://schemas.microsoft.com/office/drawing/2014/main" id="{34809CC1-FD96-7176-5851-49BE2622DE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12" name="正方形/長方形 11">
            <a:extLst>
              <a:ext uri="{FF2B5EF4-FFF2-40B4-BE49-F238E27FC236}">
                <a16:creationId xmlns:a16="http://schemas.microsoft.com/office/drawing/2014/main" id="{4D53CD91-CD48-CDA6-7176-99EE4740DAFA}"/>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C3440205-5EAC-FAF4-5D5E-42A742C42BEA}"/>
              </a:ext>
            </a:extLst>
          </p:cNvPr>
          <p:cNvSpPr txBox="1">
            <a:spLocks/>
          </p:cNvSpPr>
          <p:nvPr/>
        </p:nvSpPr>
        <p:spPr>
          <a:xfrm>
            <a:off x="856884" y="1008692"/>
            <a:ext cx="10478231" cy="8309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rgbClr val="17458F"/>
                </a:solidFill>
                <a:latin typeface="メイリオ" panose="020B0604030504040204" pitchFamily="50" charset="-128"/>
                <a:ea typeface="メイリオ" panose="020B0604030504040204" pitchFamily="50" charset="-128"/>
              </a:rPr>
              <a:t>中之島</a:t>
            </a:r>
            <a:r>
              <a:rPr lang="en-US" altLang="ja-JP" sz="2800" b="1" dirty="0">
                <a:solidFill>
                  <a:srgbClr val="17458F"/>
                </a:solidFill>
                <a:latin typeface="メイリオ" panose="020B0604030504040204" pitchFamily="50" charset="-128"/>
                <a:ea typeface="メイリオ" panose="020B0604030504040204" pitchFamily="50" charset="-128"/>
              </a:rPr>
              <a:t>RC</a:t>
            </a:r>
            <a:r>
              <a:rPr lang="ja-JP" altLang="en-US" sz="2800" b="1" dirty="0">
                <a:solidFill>
                  <a:srgbClr val="17458F"/>
                </a:solidFill>
                <a:latin typeface="メイリオ" panose="020B0604030504040204" pitchFamily="50" charset="-128"/>
                <a:ea typeface="メイリオ" panose="020B0604030504040204" pitchFamily="50" charset="-128"/>
              </a:rPr>
              <a:t>：新聞社に出前授業の企画を持ち込み市民講座を開催</a:t>
            </a:r>
            <a:endParaRPr lang="en-US" altLang="ja-JP" sz="2800" b="1" dirty="0">
              <a:solidFill>
                <a:srgbClr val="17458F"/>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85B7C200-6AA6-C473-1A89-EDAB0EF621C6}"/>
              </a:ext>
            </a:extLst>
          </p:cNvPr>
          <p:cNvGrpSpPr/>
          <p:nvPr/>
        </p:nvGrpSpPr>
        <p:grpSpPr>
          <a:xfrm>
            <a:off x="1010271" y="2167171"/>
            <a:ext cx="3828791" cy="2271376"/>
            <a:chOff x="1010271" y="2167171"/>
            <a:chExt cx="3828791" cy="2271376"/>
          </a:xfrm>
        </p:grpSpPr>
        <p:sp>
          <p:nvSpPr>
            <p:cNvPr id="10" name="テキスト ボックス 9">
              <a:extLst>
                <a:ext uri="{FF2B5EF4-FFF2-40B4-BE49-F238E27FC236}">
                  <a16:creationId xmlns:a16="http://schemas.microsoft.com/office/drawing/2014/main" id="{8B403AB1-E5BD-B468-5BFD-DFDF383FDB38}"/>
                </a:ext>
              </a:extLst>
            </p:cNvPr>
            <p:cNvSpPr txBox="1"/>
            <p:nvPr/>
          </p:nvSpPr>
          <p:spPr>
            <a:xfrm>
              <a:off x="1010407" y="2167171"/>
              <a:ext cx="2749471"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令和２年９月単独開催</a:t>
              </a:r>
            </a:p>
          </p:txBody>
        </p:sp>
        <p:sp>
          <p:nvSpPr>
            <p:cNvPr id="11" name="テキスト ボックス 10">
              <a:extLst>
                <a:ext uri="{FF2B5EF4-FFF2-40B4-BE49-F238E27FC236}">
                  <a16:creationId xmlns:a16="http://schemas.microsoft.com/office/drawing/2014/main" id="{DB5E121F-FA20-DF86-D1BD-76E91B4570F7}"/>
                </a:ext>
              </a:extLst>
            </p:cNvPr>
            <p:cNvSpPr txBox="1"/>
            <p:nvPr/>
          </p:nvSpPr>
          <p:spPr>
            <a:xfrm>
              <a:off x="1010271" y="2635916"/>
              <a:ext cx="372089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令和</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年</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月東南</a:t>
              </a:r>
              <a:r>
                <a:rPr kumimoji="1" lang="en-US" altLang="ja-JP" sz="2000" b="1" dirty="0">
                  <a:latin typeface="メイリオ" panose="020B0604030504040204" pitchFamily="50" charset="-128"/>
                  <a:ea typeface="メイリオ" panose="020B0604030504040204" pitchFamily="50" charset="-128"/>
                </a:rPr>
                <a:t>RC</a:t>
              </a:r>
              <a:r>
                <a:rPr kumimoji="1" lang="ja-JP" altLang="en-US" sz="2000" b="1" dirty="0">
                  <a:latin typeface="メイリオ" panose="020B0604030504040204" pitchFamily="50" charset="-128"/>
                  <a:ea typeface="メイリオ" panose="020B0604030504040204" pitchFamily="50" charset="-128"/>
                </a:rPr>
                <a:t>と共同開催</a:t>
              </a:r>
            </a:p>
          </p:txBody>
        </p:sp>
        <p:sp>
          <p:nvSpPr>
            <p:cNvPr id="13" name="テキスト ボックス 12">
              <a:extLst>
                <a:ext uri="{FF2B5EF4-FFF2-40B4-BE49-F238E27FC236}">
                  <a16:creationId xmlns:a16="http://schemas.microsoft.com/office/drawing/2014/main" id="{A70D3319-4F92-B799-D97E-F0528CCEDF96}"/>
                </a:ext>
              </a:extLst>
            </p:cNvPr>
            <p:cNvSpPr txBox="1"/>
            <p:nvPr/>
          </p:nvSpPr>
          <p:spPr>
            <a:xfrm>
              <a:off x="1010271" y="3104661"/>
              <a:ext cx="372089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令和</a:t>
              </a:r>
              <a:r>
                <a:rPr kumimoji="1" lang="en-US" altLang="ja-JP" sz="2000" b="1" dirty="0">
                  <a:latin typeface="メイリオ" panose="020B0604030504040204" pitchFamily="50" charset="-128"/>
                  <a:ea typeface="メイリオ" panose="020B0604030504040204" pitchFamily="50" charset="-128"/>
                </a:rPr>
                <a:t>5</a:t>
              </a:r>
              <a:r>
                <a:rPr kumimoji="1" lang="ja-JP" altLang="en-US" sz="2000" b="1" dirty="0">
                  <a:latin typeface="メイリオ" panose="020B0604030504040204" pitchFamily="50" charset="-128"/>
                  <a:ea typeface="メイリオ" panose="020B0604030504040204" pitchFamily="50" charset="-128"/>
                </a:rPr>
                <a:t>年</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月豊中</a:t>
              </a:r>
              <a:r>
                <a:rPr kumimoji="1" lang="en-US" altLang="ja-JP" sz="2000" b="1" dirty="0">
                  <a:latin typeface="メイリオ" panose="020B0604030504040204" pitchFamily="50" charset="-128"/>
                  <a:ea typeface="メイリオ" panose="020B0604030504040204" pitchFamily="50" charset="-128"/>
                </a:rPr>
                <a:t>RC</a:t>
              </a:r>
              <a:r>
                <a:rPr kumimoji="1" lang="ja-JP" altLang="en-US" sz="2000" b="1" dirty="0">
                  <a:latin typeface="メイリオ" panose="020B0604030504040204" pitchFamily="50" charset="-128"/>
                  <a:ea typeface="メイリオ" panose="020B0604030504040204" pitchFamily="50" charset="-128"/>
                </a:rPr>
                <a:t>と共同開催</a:t>
              </a:r>
            </a:p>
          </p:txBody>
        </p:sp>
        <p:sp>
          <p:nvSpPr>
            <p:cNvPr id="14" name="テキスト ボックス 13">
              <a:extLst>
                <a:ext uri="{FF2B5EF4-FFF2-40B4-BE49-F238E27FC236}">
                  <a16:creationId xmlns:a16="http://schemas.microsoft.com/office/drawing/2014/main" id="{99171E54-511B-0F3B-B303-060A5445AB54}"/>
                </a:ext>
              </a:extLst>
            </p:cNvPr>
            <p:cNvSpPr txBox="1"/>
            <p:nvPr/>
          </p:nvSpPr>
          <p:spPr>
            <a:xfrm>
              <a:off x="1010271" y="3571549"/>
              <a:ext cx="372089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令和</a:t>
              </a:r>
              <a:r>
                <a:rPr kumimoji="1" lang="en-US" altLang="ja-JP" sz="2000" b="1" dirty="0">
                  <a:latin typeface="メイリオ" panose="020B0604030504040204" pitchFamily="50" charset="-128"/>
                  <a:ea typeface="メイリオ" panose="020B0604030504040204" pitchFamily="50" charset="-128"/>
                </a:rPr>
                <a:t>6</a:t>
              </a:r>
              <a:r>
                <a:rPr kumimoji="1" lang="ja-JP" altLang="en-US" sz="2000" b="1" dirty="0">
                  <a:latin typeface="メイリオ" panose="020B0604030504040204" pitchFamily="50" charset="-128"/>
                  <a:ea typeface="メイリオ" panose="020B0604030504040204" pitchFamily="50" charset="-128"/>
                </a:rPr>
                <a:t>年</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月豊中</a:t>
              </a:r>
              <a:r>
                <a:rPr kumimoji="1" lang="en-US" altLang="ja-JP" sz="2000" b="1" dirty="0">
                  <a:latin typeface="メイリオ" panose="020B0604030504040204" pitchFamily="50" charset="-128"/>
                  <a:ea typeface="メイリオ" panose="020B0604030504040204" pitchFamily="50" charset="-128"/>
                </a:rPr>
                <a:t>RC</a:t>
              </a:r>
              <a:r>
                <a:rPr kumimoji="1" lang="ja-JP" altLang="en-US" sz="2000" b="1" dirty="0">
                  <a:latin typeface="メイリオ" panose="020B0604030504040204" pitchFamily="50" charset="-128"/>
                  <a:ea typeface="メイリオ" panose="020B0604030504040204" pitchFamily="50" charset="-128"/>
                </a:rPr>
                <a:t>と共同開催</a:t>
              </a:r>
            </a:p>
          </p:txBody>
        </p:sp>
        <p:sp>
          <p:nvSpPr>
            <p:cNvPr id="3" name="テキスト ボックス 2">
              <a:extLst>
                <a:ext uri="{FF2B5EF4-FFF2-40B4-BE49-F238E27FC236}">
                  <a16:creationId xmlns:a16="http://schemas.microsoft.com/office/drawing/2014/main" id="{E8654FDD-2746-11AF-C503-5AFC7FD556A6}"/>
                </a:ext>
              </a:extLst>
            </p:cNvPr>
            <p:cNvSpPr txBox="1"/>
            <p:nvPr/>
          </p:nvSpPr>
          <p:spPr>
            <a:xfrm>
              <a:off x="1010271" y="4038437"/>
              <a:ext cx="3828791"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令和</a:t>
              </a:r>
              <a:r>
                <a:rPr lang="en-US" altLang="ja-JP" sz="2000" b="1" dirty="0">
                  <a:latin typeface="メイリオ" panose="020B0604030504040204" pitchFamily="50" charset="-128"/>
                  <a:ea typeface="メイリオ" panose="020B0604030504040204" pitchFamily="50" charset="-128"/>
                </a:rPr>
                <a:t>7</a:t>
              </a:r>
              <a:r>
                <a:rPr kumimoji="1" lang="ja-JP" altLang="en-US" sz="2000" b="1" dirty="0">
                  <a:latin typeface="メイリオ" panose="020B0604030504040204" pitchFamily="50" charset="-128"/>
                  <a:ea typeface="メイリオ" panose="020B0604030504040204" pitchFamily="50" charset="-128"/>
                </a:rPr>
                <a:t>年</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月豊中</a:t>
              </a:r>
              <a:r>
                <a:rPr kumimoji="1" lang="en-US" altLang="ja-JP" sz="2000" b="1" dirty="0">
                  <a:latin typeface="メイリオ" panose="020B0604030504040204" pitchFamily="50" charset="-128"/>
                  <a:ea typeface="メイリオ" panose="020B0604030504040204" pitchFamily="50" charset="-128"/>
                </a:rPr>
                <a:t>RC</a:t>
              </a:r>
              <a:r>
                <a:rPr kumimoji="1" lang="ja-JP" altLang="en-US" sz="2000" b="1" dirty="0">
                  <a:latin typeface="メイリオ" panose="020B0604030504040204" pitchFamily="50" charset="-128"/>
                  <a:ea typeface="メイリオ" panose="020B0604030504040204" pitchFamily="50" charset="-128"/>
                </a:rPr>
                <a:t>と共同開催</a:t>
              </a:r>
            </a:p>
          </p:txBody>
        </p:sp>
      </p:grpSp>
      <p:grpSp>
        <p:nvGrpSpPr>
          <p:cNvPr id="19" name="グループ化 18">
            <a:extLst>
              <a:ext uri="{FF2B5EF4-FFF2-40B4-BE49-F238E27FC236}">
                <a16:creationId xmlns:a16="http://schemas.microsoft.com/office/drawing/2014/main" id="{EBEA3A77-5135-2E35-8153-ECAE4BACD0DD}"/>
              </a:ext>
            </a:extLst>
          </p:cNvPr>
          <p:cNvGrpSpPr/>
          <p:nvPr/>
        </p:nvGrpSpPr>
        <p:grpSpPr>
          <a:xfrm>
            <a:off x="5502993" y="2049741"/>
            <a:ext cx="6038439" cy="4469618"/>
            <a:chOff x="5502993" y="2049741"/>
            <a:chExt cx="6038439" cy="4469618"/>
          </a:xfrm>
        </p:grpSpPr>
        <p:pic>
          <p:nvPicPr>
            <p:cNvPr id="5" name="図 4" descr="テキスト, 新聞 が含まれている画像&#10;&#10;自動的に生成された説明">
              <a:extLst>
                <a:ext uri="{FF2B5EF4-FFF2-40B4-BE49-F238E27FC236}">
                  <a16:creationId xmlns:a16="http://schemas.microsoft.com/office/drawing/2014/main" id="{5E0900F3-C866-4DFF-C7DB-B3D05DC14B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71"/>
            <a:stretch>
              <a:fillRect/>
            </a:stretch>
          </p:blipFill>
          <p:spPr>
            <a:xfrm>
              <a:off x="7053259" y="2049741"/>
              <a:ext cx="1737318" cy="2867695"/>
            </a:xfrm>
            <a:prstGeom prst="rect">
              <a:avLst/>
            </a:prstGeom>
          </p:spPr>
        </p:pic>
        <p:pic>
          <p:nvPicPr>
            <p:cNvPr id="6" name="図 5" descr="新聞の記事&#10;&#10;自動的に生成された説明">
              <a:extLst>
                <a:ext uri="{FF2B5EF4-FFF2-40B4-BE49-F238E27FC236}">
                  <a16:creationId xmlns:a16="http://schemas.microsoft.com/office/drawing/2014/main" id="{84E670D1-D5CC-3511-057F-3D176D9AFC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r="-1527"/>
            <a:stretch>
              <a:fillRect/>
            </a:stretch>
          </p:blipFill>
          <p:spPr>
            <a:xfrm rot="5400000">
              <a:off x="5278405" y="4076162"/>
              <a:ext cx="2667785" cy="2218609"/>
            </a:xfrm>
            <a:prstGeom prst="rect">
              <a:avLst/>
            </a:prstGeom>
          </p:spPr>
        </p:pic>
        <p:pic>
          <p:nvPicPr>
            <p:cNvPr id="7" name="図 6">
              <a:extLst>
                <a:ext uri="{FF2B5EF4-FFF2-40B4-BE49-F238E27FC236}">
                  <a16:creationId xmlns:a16="http://schemas.microsoft.com/office/drawing/2014/main" id="{A70F52E2-E30D-3FC3-370F-DD5A6BABC7C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147626" y="2051354"/>
              <a:ext cx="2393806" cy="2397085"/>
            </a:xfrm>
            <a:prstGeom prst="rect">
              <a:avLst/>
            </a:prstGeom>
          </p:spPr>
        </p:pic>
        <p:pic>
          <p:nvPicPr>
            <p:cNvPr id="8" name="図 7">
              <a:extLst>
                <a:ext uri="{FF2B5EF4-FFF2-40B4-BE49-F238E27FC236}">
                  <a16:creationId xmlns:a16="http://schemas.microsoft.com/office/drawing/2014/main" id="{EB59D2DF-9E9C-CEC8-E52C-9F187E878F8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8474380" y="3857431"/>
              <a:ext cx="2924107" cy="2037818"/>
            </a:xfrm>
            <a:prstGeom prst="rect">
              <a:avLst/>
            </a:prstGeom>
          </p:spPr>
        </p:pic>
        <p:pic>
          <p:nvPicPr>
            <p:cNvPr id="2" name="図 1">
              <a:extLst>
                <a:ext uri="{FF2B5EF4-FFF2-40B4-BE49-F238E27FC236}">
                  <a16:creationId xmlns:a16="http://schemas.microsoft.com/office/drawing/2014/main" id="{980F501A-5741-3659-CF68-1D7496F1AFC5}"/>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a:xfrm>
              <a:off x="8049981" y="4733117"/>
              <a:ext cx="3105583" cy="1766673"/>
            </a:xfrm>
            <a:prstGeom prst="rect">
              <a:avLst/>
            </a:prstGeom>
          </p:spPr>
        </p:pic>
        <p:pic>
          <p:nvPicPr>
            <p:cNvPr id="16" name="Picture 2" descr="中之島フェスティバルタワー - Wikipedia">
              <a:extLst>
                <a:ext uri="{FF2B5EF4-FFF2-40B4-BE49-F238E27FC236}">
                  <a16:creationId xmlns:a16="http://schemas.microsoft.com/office/drawing/2014/main" id="{31AA2BFB-4C0F-D61E-7899-2992A9C8C722}"/>
                </a:ext>
              </a:extLst>
            </p:cNvPr>
            <p:cNvPicPr>
              <a:picLocks noChangeAspect="1" noChangeArrowheads="1"/>
            </p:cNvPicPr>
            <p:nvPr/>
          </p:nvPicPr>
          <p:blipFill>
            <a:blip r:embed="rId11" cstate="screen">
              <a:alphaModFix/>
              <a:extLst>
                <a:ext uri="{28A0092B-C50C-407E-A947-70E740481C1C}">
                  <a14:useLocalDpi xmlns:a14="http://schemas.microsoft.com/office/drawing/2010/main"/>
                </a:ext>
              </a:extLst>
            </a:blip>
            <a:srcRect/>
            <a:stretch>
              <a:fillRect/>
            </a:stretch>
          </p:blipFill>
          <p:spPr bwMode="auto">
            <a:xfrm>
              <a:off x="5502993" y="2049741"/>
              <a:ext cx="1137184" cy="170577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テキスト ボックス 16">
            <a:extLst>
              <a:ext uri="{FF2B5EF4-FFF2-40B4-BE49-F238E27FC236}">
                <a16:creationId xmlns:a16="http://schemas.microsoft.com/office/drawing/2014/main" id="{9EBF9D54-5E4B-FB81-DDF4-4E0F0AE1A45D}"/>
              </a:ext>
            </a:extLst>
          </p:cNvPr>
          <p:cNvSpPr txBox="1"/>
          <p:nvPr/>
        </p:nvSpPr>
        <p:spPr>
          <a:xfrm>
            <a:off x="884596" y="4733117"/>
            <a:ext cx="4375474" cy="1569660"/>
          </a:xfrm>
          <a:prstGeom prst="rect">
            <a:avLst/>
          </a:prstGeom>
          <a:noFill/>
        </p:spPr>
        <p:txBody>
          <a:bodyPr wrap="square" rtlCol="0">
            <a:spAutoFit/>
          </a:bodyPr>
          <a:lstStyle/>
          <a:p>
            <a:r>
              <a:rPr lang="ja-JP" altLang="en-US" sz="2400" dirty="0">
                <a:solidFill>
                  <a:srgbClr val="17458F"/>
                </a:solidFill>
                <a:latin typeface="メイリオ" panose="020B0604030504040204" pitchFamily="50" charset="-128"/>
                <a:ea typeface="メイリオ" panose="020B0604030504040204" pitchFamily="50" charset="-128"/>
              </a:rPr>
              <a:t>毎年、</a:t>
            </a:r>
            <a:r>
              <a:rPr lang="en-US" altLang="ja-JP" sz="2400" dirty="0">
                <a:solidFill>
                  <a:srgbClr val="17458F"/>
                </a:solidFill>
                <a:latin typeface="メイリオ" panose="020B0604030504040204" pitchFamily="50" charset="-128"/>
                <a:ea typeface="メイリオ" panose="020B0604030504040204" pitchFamily="50" charset="-128"/>
              </a:rPr>
              <a:t>WEB</a:t>
            </a:r>
            <a:r>
              <a:rPr lang="ja-JP" altLang="en-US" sz="2400" dirty="0">
                <a:solidFill>
                  <a:srgbClr val="17458F"/>
                </a:solidFill>
                <a:latin typeface="メイリオ" panose="020B0604030504040204" pitchFamily="50" charset="-128"/>
                <a:ea typeface="メイリオ" panose="020B0604030504040204" pitchFamily="50" charset="-128"/>
              </a:rPr>
              <a:t>参加を合わすと</a:t>
            </a:r>
            <a:r>
              <a:rPr lang="en-US" altLang="ja-JP" sz="2400" dirty="0">
                <a:solidFill>
                  <a:srgbClr val="17458F"/>
                </a:solidFill>
                <a:latin typeface="メイリオ" panose="020B0604030504040204" pitchFamily="50" charset="-128"/>
                <a:ea typeface="メイリオ" panose="020B0604030504040204" pitchFamily="50" charset="-128"/>
              </a:rPr>
              <a:t>100</a:t>
            </a:r>
            <a:r>
              <a:rPr lang="ja-JP" altLang="en-US" sz="2400" dirty="0">
                <a:solidFill>
                  <a:srgbClr val="17458F"/>
                </a:solidFill>
                <a:latin typeface="メイリオ" panose="020B0604030504040204" pitchFamily="50" charset="-128"/>
                <a:ea typeface="メイリオ" panose="020B0604030504040204" pitchFamily="50" charset="-128"/>
              </a:rPr>
              <a:t>名以上の一般の方が参加。</a:t>
            </a:r>
            <a:endParaRPr lang="en-US" altLang="ja-JP" sz="2400" dirty="0">
              <a:solidFill>
                <a:srgbClr val="17458F"/>
              </a:solidFill>
              <a:latin typeface="メイリオ" panose="020B0604030504040204" pitchFamily="50" charset="-128"/>
              <a:ea typeface="メイリオ" panose="020B0604030504040204" pitchFamily="50" charset="-128"/>
            </a:endParaRPr>
          </a:p>
          <a:p>
            <a:r>
              <a:rPr lang="ja-JP" altLang="en-US" sz="2400" dirty="0">
                <a:solidFill>
                  <a:srgbClr val="17458F"/>
                </a:solidFill>
                <a:latin typeface="メイリオ" panose="020B0604030504040204" pitchFamily="50" charset="-128"/>
                <a:ea typeface="メイリオ" panose="020B0604030504040204" pitchFamily="50" charset="-128"/>
              </a:rPr>
              <a:t>講演会を通じて</a:t>
            </a:r>
            <a:r>
              <a:rPr lang="en-US" altLang="ja-JP" sz="2400" dirty="0">
                <a:solidFill>
                  <a:srgbClr val="17458F"/>
                </a:solidFill>
                <a:latin typeface="メイリオ" panose="020B0604030504040204" pitchFamily="50" charset="-128"/>
                <a:ea typeface="メイリオ" panose="020B0604030504040204" pitchFamily="50" charset="-128"/>
              </a:rPr>
              <a:t>RC</a:t>
            </a:r>
            <a:r>
              <a:rPr lang="ja-JP" altLang="en-US" sz="2400" dirty="0">
                <a:solidFill>
                  <a:srgbClr val="17458F"/>
                </a:solidFill>
                <a:latin typeface="メイリオ" panose="020B0604030504040204" pitchFamily="50" charset="-128"/>
                <a:ea typeface="メイリオ" panose="020B0604030504040204" pitchFamily="50" charset="-128"/>
              </a:rPr>
              <a:t>の活動を知り、過去</a:t>
            </a:r>
            <a:r>
              <a:rPr lang="en-US" altLang="ja-JP" sz="2400" dirty="0">
                <a:solidFill>
                  <a:srgbClr val="17458F"/>
                </a:solidFill>
                <a:latin typeface="メイリオ" panose="020B0604030504040204" pitchFamily="50" charset="-128"/>
                <a:ea typeface="メイリオ" panose="020B0604030504040204" pitchFamily="50" charset="-128"/>
              </a:rPr>
              <a:t>3</a:t>
            </a:r>
            <a:r>
              <a:rPr lang="ja-JP" altLang="en-US" sz="2400" dirty="0">
                <a:solidFill>
                  <a:srgbClr val="17458F"/>
                </a:solidFill>
                <a:latin typeface="メイリオ" panose="020B0604030504040204" pitchFamily="50" charset="-128"/>
                <a:ea typeface="メイリオ" panose="020B0604030504040204" pitchFamily="50" charset="-128"/>
              </a:rPr>
              <a:t>名が入会。</a:t>
            </a:r>
            <a:endParaRPr lang="en-US" altLang="ja-JP" sz="2400" dirty="0">
              <a:solidFill>
                <a:srgbClr val="17458F"/>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D4F05A78-F7BE-DC18-4746-7CF87454F72B}"/>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8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0BAFE-2EB8-B063-EF25-AD960E771CA1}"/>
            </a:ext>
          </a:extLst>
        </p:cNvPr>
        <p:cNvGrpSpPr/>
        <p:nvPr/>
      </p:nvGrpSpPr>
      <p:grpSpPr>
        <a:xfrm>
          <a:off x="0" y="0"/>
          <a:ext cx="0" cy="0"/>
          <a:chOff x="0" y="0"/>
          <a:chExt cx="0" cy="0"/>
        </a:xfrm>
      </p:grpSpPr>
      <p:pic>
        <p:nvPicPr>
          <p:cNvPr id="9" name="図 8" descr="ロゴ が含まれている画像&#10;&#10;AI 生成コンテンツは誤りを含む可能性があります。">
            <a:extLst>
              <a:ext uri="{FF2B5EF4-FFF2-40B4-BE49-F238E27FC236}">
                <a16:creationId xmlns:a16="http://schemas.microsoft.com/office/drawing/2014/main" id="{1C9D454C-633D-3B8B-7E16-C91B0F2E92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12" name="正方形/長方形 11">
            <a:extLst>
              <a:ext uri="{FF2B5EF4-FFF2-40B4-BE49-F238E27FC236}">
                <a16:creationId xmlns:a16="http://schemas.microsoft.com/office/drawing/2014/main" id="{13F7F1D0-8C4F-9AF4-0CF2-D252542671B7}"/>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878E35C-76A9-B94E-C767-D02C9F5B1846}"/>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図表 9">
            <a:extLst>
              <a:ext uri="{FF2B5EF4-FFF2-40B4-BE49-F238E27FC236}">
                <a16:creationId xmlns:a16="http://schemas.microsoft.com/office/drawing/2014/main" id="{9F502470-23D3-6F2C-9C40-C1A7E7FCE377}"/>
              </a:ext>
            </a:extLst>
          </p:cNvPr>
          <p:cNvGraphicFramePr/>
          <p:nvPr>
            <p:extLst>
              <p:ext uri="{D42A27DB-BD31-4B8C-83A1-F6EECF244321}">
                <p14:modId xmlns:p14="http://schemas.microsoft.com/office/powerpoint/2010/main" val="4212339020"/>
              </p:ext>
            </p:extLst>
          </p:nvPr>
        </p:nvGraphicFramePr>
        <p:xfrm>
          <a:off x="1523999" y="75812"/>
          <a:ext cx="9144000" cy="6575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テキスト ボックス 10">
            <a:extLst>
              <a:ext uri="{FF2B5EF4-FFF2-40B4-BE49-F238E27FC236}">
                <a16:creationId xmlns:a16="http://schemas.microsoft.com/office/drawing/2014/main" id="{836C82A5-D716-3EAB-FD6F-4401D961FCC5}"/>
              </a:ext>
            </a:extLst>
          </p:cNvPr>
          <p:cNvSpPr txBox="1"/>
          <p:nvPr/>
        </p:nvSpPr>
        <p:spPr>
          <a:xfrm>
            <a:off x="476249" y="4483509"/>
            <a:ext cx="2329059" cy="1600438"/>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無料で新聞掲載</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無料で会場使用</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経費なし</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公共イメージ向上</a:t>
            </a:r>
            <a:endParaRPr lang="en-US" altLang="ja-JP" sz="2000" dirty="0">
              <a:latin typeface="メイリオ" panose="020B0604030504040204" pitchFamily="50" charset="-128"/>
              <a:ea typeface="メイリオ" panose="020B0604030504040204" pitchFamily="50" charset="-128"/>
            </a:endParaRPr>
          </a:p>
          <a:p>
            <a:endParaRPr kumimoji="1" lang="ja-JP" altLang="en-US" dirty="0"/>
          </a:p>
        </p:txBody>
      </p:sp>
      <p:sp>
        <p:nvSpPr>
          <p:cNvPr id="14" name="テキスト ボックス 13">
            <a:extLst>
              <a:ext uri="{FF2B5EF4-FFF2-40B4-BE49-F238E27FC236}">
                <a16:creationId xmlns:a16="http://schemas.microsoft.com/office/drawing/2014/main" id="{00E609FF-EFC2-88CC-2EC6-18169E9DBD56}"/>
              </a:ext>
            </a:extLst>
          </p:cNvPr>
          <p:cNvSpPr txBox="1"/>
          <p:nvPr/>
        </p:nvSpPr>
        <p:spPr>
          <a:xfrm>
            <a:off x="2243667" y="384423"/>
            <a:ext cx="2870741" cy="1015663"/>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講師料無料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一定数の聴衆が確実</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（ロータリアン）</a:t>
            </a:r>
            <a:endParaRPr lang="en-US" altLang="ja-JP" sz="20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2D674333-2481-4A6A-FDDC-2E211565B6AB}"/>
              </a:ext>
            </a:extLst>
          </p:cNvPr>
          <p:cNvSpPr txBox="1"/>
          <p:nvPr/>
        </p:nvSpPr>
        <p:spPr>
          <a:xfrm>
            <a:off x="9605549" y="4483509"/>
            <a:ext cx="2429699" cy="984885"/>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複数の分野の講演が一度に聴ける</a:t>
            </a:r>
            <a:endParaRPr lang="en-US" altLang="ja-JP" sz="2000"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08310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3F766-748D-A4AE-8765-CD8529EC54A4}"/>
            </a:ext>
          </a:extLst>
        </p:cNvPr>
        <p:cNvGrpSpPr/>
        <p:nvPr/>
      </p:nvGrpSpPr>
      <p:grpSpPr>
        <a:xfrm>
          <a:off x="0" y="0"/>
          <a:ext cx="0" cy="0"/>
          <a:chOff x="0" y="0"/>
          <a:chExt cx="0" cy="0"/>
        </a:xfrm>
      </p:grpSpPr>
      <p:pic>
        <p:nvPicPr>
          <p:cNvPr id="9" name="図 8" descr="ロゴ が含まれている画像&#10;&#10;AI 生成コンテンツは誤りを含む可能性があります。">
            <a:extLst>
              <a:ext uri="{FF2B5EF4-FFF2-40B4-BE49-F238E27FC236}">
                <a16:creationId xmlns:a16="http://schemas.microsoft.com/office/drawing/2014/main" id="{04071B4C-832C-4E08-D214-417BF7DCC8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12" name="正方形/長方形 11">
            <a:extLst>
              <a:ext uri="{FF2B5EF4-FFF2-40B4-BE49-F238E27FC236}">
                <a16:creationId xmlns:a16="http://schemas.microsoft.com/office/drawing/2014/main" id="{94E90E82-C174-5E11-6AF4-1758489ACD81}"/>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56A0A8C8-FE0A-6026-8733-263BF7DBD5B1}"/>
              </a:ext>
            </a:extLst>
          </p:cNvPr>
          <p:cNvSpPr txBox="1">
            <a:spLocks/>
          </p:cNvSpPr>
          <p:nvPr/>
        </p:nvSpPr>
        <p:spPr>
          <a:xfrm>
            <a:off x="856884" y="896399"/>
            <a:ext cx="10478231" cy="5810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rgbClr val="17458F"/>
                </a:solidFill>
                <a:latin typeface="メイリオ" panose="020B0604030504040204" pitchFamily="50" charset="-128"/>
                <a:ea typeface="メイリオ" panose="020B0604030504040204" pitchFamily="50" charset="-128"/>
              </a:rPr>
              <a:t>大阪城北</a:t>
            </a:r>
            <a:r>
              <a:rPr lang="en-US" altLang="ja-JP" sz="2800" b="1" dirty="0">
                <a:solidFill>
                  <a:srgbClr val="17458F"/>
                </a:solidFill>
                <a:latin typeface="メイリオ" panose="020B0604030504040204" pitchFamily="50" charset="-128"/>
                <a:ea typeface="メイリオ" panose="020B0604030504040204" pitchFamily="50" charset="-128"/>
              </a:rPr>
              <a:t>RC</a:t>
            </a:r>
            <a:r>
              <a:rPr lang="ja-JP" altLang="en-US" sz="2800" b="1" dirty="0">
                <a:solidFill>
                  <a:srgbClr val="17458F"/>
                </a:solidFill>
                <a:latin typeface="メイリオ" panose="020B0604030504040204" pitchFamily="50" charset="-128"/>
                <a:ea typeface="メイリオ" panose="020B0604030504040204" pitchFamily="50" charset="-128"/>
              </a:rPr>
              <a:t>：地元中学校での職業講話</a:t>
            </a:r>
            <a:endParaRPr lang="en-US" altLang="ja-JP" sz="2800" b="1" dirty="0">
              <a:solidFill>
                <a:srgbClr val="17458F"/>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422D7AF-7B7F-383A-C5AA-0642961A5C3D}"/>
              </a:ext>
            </a:extLst>
          </p:cNvPr>
          <p:cNvSpPr txBox="1"/>
          <p:nvPr/>
        </p:nvSpPr>
        <p:spPr>
          <a:xfrm>
            <a:off x="1336635" y="4545622"/>
            <a:ext cx="4534776" cy="1569660"/>
          </a:xfrm>
          <a:prstGeom prst="rect">
            <a:avLst/>
          </a:prstGeom>
          <a:noFill/>
        </p:spPr>
        <p:txBody>
          <a:bodyPr wrap="square" rtlCol="0">
            <a:spAutoFit/>
          </a:bodyPr>
          <a:lstStyle/>
          <a:p>
            <a:r>
              <a:rPr lang="ja-JP" altLang="en-US" sz="2400" dirty="0">
                <a:solidFill>
                  <a:srgbClr val="17458F"/>
                </a:solidFill>
                <a:latin typeface="メイリオ" panose="020B0604030504040204" pitchFamily="50" charset="-128"/>
                <a:ea typeface="メイリオ" panose="020B0604030504040204" pitchFamily="50" charset="-128"/>
              </a:rPr>
              <a:t>多様な職業人が集うロータリークラブの特長を活かし、中学生にとってあまり身近ではない職業を紹介</a:t>
            </a:r>
            <a:endParaRPr lang="en-US" altLang="ja-JP" sz="2400" dirty="0">
              <a:solidFill>
                <a:srgbClr val="17458F"/>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09CA9E47-BDE3-4A02-0623-36D7859E54CA}"/>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6C4857FC-6D2D-217D-C168-0F08CD58367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79892" y="4158415"/>
            <a:ext cx="3731916" cy="2344074"/>
          </a:xfrm>
          <a:prstGeom prst="rect">
            <a:avLst/>
          </a:prstGeom>
        </p:spPr>
      </p:pic>
      <p:pic>
        <p:nvPicPr>
          <p:cNvPr id="19" name="図 18">
            <a:extLst>
              <a:ext uri="{FF2B5EF4-FFF2-40B4-BE49-F238E27FC236}">
                <a16:creationId xmlns:a16="http://schemas.microsoft.com/office/drawing/2014/main" id="{1FBA626B-1F10-508B-CD09-037E3DAB943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93954" y="1588169"/>
            <a:ext cx="3766116" cy="2344074"/>
          </a:xfrm>
          <a:prstGeom prst="rect">
            <a:avLst/>
          </a:prstGeom>
        </p:spPr>
      </p:pic>
      <p:pic>
        <p:nvPicPr>
          <p:cNvPr id="20" name="図 19">
            <a:extLst>
              <a:ext uri="{FF2B5EF4-FFF2-40B4-BE49-F238E27FC236}">
                <a16:creationId xmlns:a16="http://schemas.microsoft.com/office/drawing/2014/main" id="{55AAC9D9-F478-DE81-AF23-E25E9060D47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479892" y="1588169"/>
            <a:ext cx="3730391" cy="2344074"/>
          </a:xfrm>
          <a:prstGeom prst="rect">
            <a:avLst/>
          </a:prstGeom>
        </p:spPr>
      </p:pic>
    </p:spTree>
    <p:extLst>
      <p:ext uri="{BB962C8B-B14F-4D97-AF65-F5344CB8AC3E}">
        <p14:creationId xmlns:p14="http://schemas.microsoft.com/office/powerpoint/2010/main" val="27211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熱海の小学生が和菓子工場見学 地場産業知るきっかけに - 熱海経済新聞">
            <a:extLst>
              <a:ext uri="{FF2B5EF4-FFF2-40B4-BE49-F238E27FC236}">
                <a16:creationId xmlns:a16="http://schemas.microsoft.com/office/drawing/2014/main" id="{EBC735D8-4679-F027-3F37-BD17103B53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C3C0A074-1A7E-2C6C-DF8F-EE520A5650CC}"/>
              </a:ext>
            </a:extLst>
          </p:cNvPr>
          <p:cNvSpPr/>
          <p:nvPr/>
        </p:nvSpPr>
        <p:spPr>
          <a:xfrm>
            <a:off x="-108861" y="0"/>
            <a:ext cx="7482995" cy="6868886"/>
          </a:xfrm>
          <a:prstGeom prst="rect">
            <a:avLst/>
          </a:prstGeom>
          <a:gradFill flip="none" rotWithShape="1">
            <a:gsLst>
              <a:gs pos="47000">
                <a:srgbClr val="F9F6F3">
                  <a:alpha val="91000"/>
                </a:srgbClr>
              </a:gs>
              <a:gs pos="0">
                <a:srgbClr val="F9F6F3">
                  <a:alpha val="0"/>
                </a:srgbClr>
              </a:gs>
              <a:gs pos="12000">
                <a:srgbClr val="F9F6F3">
                  <a:alpha val="30000"/>
                </a:srgbClr>
              </a:gs>
              <a:gs pos="33000">
                <a:srgbClr val="F9F6F3">
                  <a:alpha val="55000"/>
                </a:srgbClr>
              </a:gs>
              <a:gs pos="60000">
                <a:srgbClr val="F9F6F3"/>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16F5EF58-8BCE-3B74-E13D-9171A0734396}"/>
              </a:ext>
            </a:extLst>
          </p:cNvPr>
          <p:cNvSpPr txBox="1"/>
          <p:nvPr/>
        </p:nvSpPr>
        <p:spPr>
          <a:xfrm>
            <a:off x="85726" y="2050245"/>
            <a:ext cx="6218645" cy="2369880"/>
          </a:xfrm>
          <a:prstGeom prst="rect">
            <a:avLst/>
          </a:prstGeom>
          <a:noFill/>
        </p:spPr>
        <p:txBody>
          <a:bodyPr wrap="square">
            <a:spAutoFit/>
          </a:bodyPr>
          <a:lstStyle/>
          <a:p>
            <a:pPr>
              <a:lnSpc>
                <a:spcPct val="250000"/>
              </a:lnSpc>
            </a:pPr>
            <a:r>
              <a:rPr lang="ja-JP" altLang="en-US" sz="3200" b="1" u="sng" dirty="0">
                <a:solidFill>
                  <a:srgbClr val="17458F"/>
                </a:solidFill>
                <a:latin typeface="Meiryo" panose="020B0604030504040204" pitchFamily="34" charset="-128"/>
                <a:ea typeface="Meiryo" panose="020B0604030504040204" pitchFamily="34" charset="-128"/>
              </a:rPr>
              <a:t>職場見学や出前授業</a:t>
            </a:r>
            <a:r>
              <a:rPr lang="ja-JP" altLang="en-US" sz="3200" b="1" dirty="0">
                <a:solidFill>
                  <a:srgbClr val="17458F"/>
                </a:solidFill>
                <a:latin typeface="Meiryo" panose="020B0604030504040204" pitchFamily="34" charset="-128"/>
                <a:ea typeface="Meiryo" panose="020B0604030504040204" pitchFamily="34" charset="-128"/>
              </a:rPr>
              <a:t>が</a:t>
            </a:r>
            <a:endParaRPr lang="en-US" altLang="ja-JP" sz="3200" b="1" dirty="0">
              <a:solidFill>
                <a:srgbClr val="17458F"/>
              </a:solidFill>
              <a:latin typeface="Meiryo" panose="020B0604030504040204" pitchFamily="34" charset="-128"/>
              <a:ea typeface="Meiryo" panose="020B0604030504040204" pitchFamily="34" charset="-128"/>
            </a:endParaRPr>
          </a:p>
          <a:p>
            <a:pPr>
              <a:lnSpc>
                <a:spcPct val="250000"/>
              </a:lnSpc>
            </a:pPr>
            <a:r>
              <a:rPr lang="ja-JP" altLang="en-US" sz="3200" b="1" dirty="0">
                <a:solidFill>
                  <a:srgbClr val="17458F"/>
                </a:solidFill>
                <a:latin typeface="Meiryo" panose="020B0604030504040204" pitchFamily="34" charset="-128"/>
                <a:ea typeface="Meiryo" panose="020B0604030504040204" pitchFamily="34" charset="-128"/>
              </a:rPr>
              <a:t>職業奉仕委員会の活動となる</a:t>
            </a:r>
            <a:endParaRPr lang="en-US" altLang="ja-JP" sz="3200" b="1" dirty="0">
              <a:solidFill>
                <a:srgbClr val="17458F"/>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EC56CBF6-C6B1-2AF6-09DB-5316CA27FFE1}"/>
              </a:ext>
            </a:extLst>
          </p:cNvPr>
          <p:cNvSpPr txBox="1"/>
          <p:nvPr/>
        </p:nvSpPr>
        <p:spPr>
          <a:xfrm>
            <a:off x="45621" y="3074404"/>
            <a:ext cx="3995895" cy="338554"/>
          </a:xfrm>
          <a:prstGeom prst="rect">
            <a:avLst/>
          </a:prstGeom>
          <a:noFill/>
        </p:spPr>
        <p:txBody>
          <a:bodyPr wrap="square">
            <a:spAutoFit/>
          </a:bodyPr>
          <a:lstStyle/>
          <a:p>
            <a:r>
              <a:rPr lang="ja-JP" altLang="en-US" sz="1600" b="1" dirty="0">
                <a:solidFill>
                  <a:srgbClr val="17458F"/>
                </a:solidFill>
                <a:latin typeface="Meiryo" panose="020B0604030504040204" pitchFamily="34" charset="-128"/>
                <a:ea typeface="Meiryo" panose="020B0604030504040204" pitchFamily="34" charset="-128"/>
              </a:rPr>
              <a:t>（学校や自治会へ職業を生かした奉仕）</a:t>
            </a:r>
            <a:endParaRPr lang="en-US" altLang="ja-JP" sz="1600" b="1" dirty="0">
              <a:solidFill>
                <a:srgbClr val="17458F"/>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9DDFDC25-6426-491D-FF31-08CEA23C4102}"/>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8379376-F65F-20B8-A528-EC2BE52684B8}"/>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84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21764-8E36-354F-71C3-CF6D60F058C7}"/>
            </a:ext>
          </a:extLst>
        </p:cNvPr>
        <p:cNvGrpSpPr/>
        <p:nvPr/>
      </p:nvGrpSpPr>
      <p:grpSpPr>
        <a:xfrm>
          <a:off x="0" y="0"/>
          <a:ext cx="0" cy="0"/>
          <a:chOff x="0" y="0"/>
          <a:chExt cx="0" cy="0"/>
        </a:xfrm>
      </p:grpSpPr>
      <p:sp>
        <p:nvSpPr>
          <p:cNvPr id="3" name="角丸四角形 2">
            <a:extLst>
              <a:ext uri="{FF2B5EF4-FFF2-40B4-BE49-F238E27FC236}">
                <a16:creationId xmlns:a16="http://schemas.microsoft.com/office/drawing/2014/main" id="{50454625-7B53-506F-A959-D17CD5BCA0C4}"/>
              </a:ext>
            </a:extLst>
          </p:cNvPr>
          <p:cNvSpPr/>
          <p:nvPr/>
        </p:nvSpPr>
        <p:spPr>
          <a:xfrm>
            <a:off x="1365022" y="4041446"/>
            <a:ext cx="9479911" cy="846121"/>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17458F"/>
                </a:solidFill>
                <a:effectLst/>
                <a:uLnTx/>
                <a:uFillTx/>
                <a:latin typeface="メイリオ" panose="020B0604030504040204" pitchFamily="50" charset="-128"/>
                <a:ea typeface="メイリオ" panose="020B0604030504040204" pitchFamily="50" charset="-128"/>
                <a:cs typeface="+mn-cs"/>
              </a:rPr>
              <a:t>自分の職業で社会へ奉仕できるチャンス</a:t>
            </a:r>
            <a:endParaRPr kumimoji="1" lang="ja-JP" altLang="en-US" sz="28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
        <p:nvSpPr>
          <p:cNvPr id="23" name="角丸四角形 22">
            <a:extLst>
              <a:ext uri="{FF2B5EF4-FFF2-40B4-BE49-F238E27FC236}">
                <a16:creationId xmlns:a16="http://schemas.microsoft.com/office/drawing/2014/main" id="{DC5A89A4-921E-6FEA-8F54-97464AB51C7A}"/>
              </a:ext>
            </a:extLst>
          </p:cNvPr>
          <p:cNvSpPr/>
          <p:nvPr/>
        </p:nvSpPr>
        <p:spPr>
          <a:xfrm>
            <a:off x="1365022" y="1813850"/>
            <a:ext cx="9479911" cy="846121"/>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17458F"/>
                </a:solidFill>
                <a:effectLst/>
                <a:uLnTx/>
                <a:uFillTx/>
                <a:latin typeface="メイリオ" panose="020B0604030504040204" pitchFamily="50" charset="-128"/>
                <a:ea typeface="メイリオ" panose="020B0604030504040204" pitchFamily="50" charset="-128"/>
                <a:cs typeface="+mn-cs"/>
              </a:rPr>
              <a:t>奉仕の理念を実践できるもっとも身近な方法</a:t>
            </a:r>
            <a:endParaRPr kumimoji="1" lang="ja-JP" altLang="en-US" sz="28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D6C58229-95BD-8305-26D2-EADDA44C2C72}"/>
              </a:ext>
            </a:extLst>
          </p:cNvPr>
          <p:cNvSpPr txBox="1"/>
          <p:nvPr/>
        </p:nvSpPr>
        <p:spPr>
          <a:xfrm>
            <a:off x="1440297" y="884244"/>
            <a:ext cx="931140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職業奉仕とは？</a:t>
            </a:r>
            <a:endParaRPr kumimoji="0" lang="en-US" altLang="ja-JP" sz="40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77C5B696-A029-A6C9-FB2D-826918B54BD5}"/>
              </a:ext>
            </a:extLst>
          </p:cNvPr>
          <p:cNvSpPr/>
          <p:nvPr/>
        </p:nvSpPr>
        <p:spPr>
          <a:xfrm>
            <a:off x="1365022" y="5145624"/>
            <a:ext cx="9479911" cy="846121"/>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2800" b="1">
                <a:solidFill>
                  <a:srgbClr val="17458F"/>
                </a:solidFill>
                <a:latin typeface="メイリオ" panose="020B0604030504040204" pitchFamily="50" charset="-128"/>
                <a:ea typeface="メイリオ" panose="020B0604030504040204" pitchFamily="50" charset="-128"/>
              </a:rPr>
              <a:t>職業人として成長できる</a:t>
            </a:r>
            <a:r>
              <a:rPr kumimoji="1" lang="ja-JP" altLang="en-US" sz="2800" b="1" i="0" u="none" strike="noStrike" kern="1200" cap="none" spc="0" normalizeH="0" baseline="0" noProof="0">
                <a:ln>
                  <a:noFill/>
                </a:ln>
                <a:solidFill>
                  <a:srgbClr val="17458F"/>
                </a:solidFill>
                <a:effectLst/>
                <a:uLnTx/>
                <a:uFillTx/>
                <a:latin typeface="メイリオ" panose="020B0604030504040204" pitchFamily="50" charset="-128"/>
                <a:ea typeface="メイリオ" panose="020B0604030504040204" pitchFamily="50" charset="-128"/>
                <a:cs typeface="+mn-cs"/>
              </a:rPr>
              <a:t>チャンス</a:t>
            </a:r>
            <a:endParaRPr kumimoji="1" lang="ja-JP" altLang="en-US" sz="28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ロゴ が含まれている画像&#10;&#10;AI 生成コンテンツは誤りを含む可能性があります。">
            <a:extLst>
              <a:ext uri="{FF2B5EF4-FFF2-40B4-BE49-F238E27FC236}">
                <a16:creationId xmlns:a16="http://schemas.microsoft.com/office/drawing/2014/main" id="{1D14F571-9669-2A14-723A-C990FD2AEA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8" name="正方形/長方形 7">
            <a:extLst>
              <a:ext uri="{FF2B5EF4-FFF2-40B4-BE49-F238E27FC236}">
                <a16:creationId xmlns:a16="http://schemas.microsoft.com/office/drawing/2014/main" id="{52CAB2AD-E5F7-9C78-AA0F-772E4809C5DA}"/>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F2E3563-AC23-EC2A-7AC4-4F0941C749C5}"/>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三角形 18">
            <a:extLst>
              <a:ext uri="{FF2B5EF4-FFF2-40B4-BE49-F238E27FC236}">
                <a16:creationId xmlns:a16="http://schemas.microsoft.com/office/drawing/2014/main" id="{78D094A4-BF4C-99CF-78A7-BC5DCCB47A7E}"/>
              </a:ext>
            </a:extLst>
          </p:cNvPr>
          <p:cNvSpPr/>
          <p:nvPr/>
        </p:nvSpPr>
        <p:spPr>
          <a:xfrm rot="10800000">
            <a:off x="5214109" y="2991742"/>
            <a:ext cx="1763782" cy="846120"/>
          </a:xfrm>
          <a:prstGeom prst="triangle">
            <a:avLst/>
          </a:prstGeom>
          <a:solidFill>
            <a:schemeClr val="bg1">
              <a:lumMod val="75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03134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71199-D2DF-DB8C-04B2-4CBF33697046}"/>
            </a:ext>
          </a:extLst>
        </p:cNvPr>
        <p:cNvGrpSpPr/>
        <p:nvPr/>
      </p:nvGrpSpPr>
      <p:grpSpPr>
        <a:xfrm>
          <a:off x="0" y="0"/>
          <a:ext cx="0" cy="0"/>
          <a:chOff x="0" y="0"/>
          <a:chExt cx="0" cy="0"/>
        </a:xfrm>
      </p:grpSpPr>
      <p:pic>
        <p:nvPicPr>
          <p:cNvPr id="2" name="図 1" descr="ロゴ が含まれている画像&#10;&#10;AI 生成コンテンツは誤りを含む可能性があります。">
            <a:extLst>
              <a:ext uri="{FF2B5EF4-FFF2-40B4-BE49-F238E27FC236}">
                <a16:creationId xmlns:a16="http://schemas.microsoft.com/office/drawing/2014/main" id="{849F164F-82D6-2296-73FA-65F6B00999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3" name="正方形/長方形 2">
            <a:extLst>
              <a:ext uri="{FF2B5EF4-FFF2-40B4-BE49-F238E27FC236}">
                <a16:creationId xmlns:a16="http://schemas.microsoft.com/office/drawing/2014/main" id="{99EA79EB-8289-1789-BB54-689323A4F8FB}"/>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B73C75C-B802-583D-CFC0-A4A34C824CBF}"/>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B12BDEC-ECAF-932F-566A-C63FDC3C55AF}"/>
              </a:ext>
            </a:extLst>
          </p:cNvPr>
          <p:cNvSpPr txBox="1"/>
          <p:nvPr/>
        </p:nvSpPr>
        <p:spPr>
          <a:xfrm>
            <a:off x="1248508" y="3087726"/>
            <a:ext cx="9694982" cy="830997"/>
          </a:xfrm>
          <a:prstGeom prst="rect">
            <a:avLst/>
          </a:prstGeom>
          <a:noFill/>
        </p:spPr>
        <p:txBody>
          <a:bodyPr wrap="square" rtlCol="0">
            <a:spAutoFit/>
          </a:bodyPr>
          <a:lstStyle/>
          <a:p>
            <a:pPr lvl="0" algn="ctr">
              <a:defRPr/>
            </a:pPr>
            <a:r>
              <a:rPr kumimoji="1" lang="ja-JP" altLang="en-US" sz="48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rPr>
              <a:t>ご清聴ありがとうございました</a:t>
            </a:r>
          </a:p>
        </p:txBody>
      </p:sp>
    </p:spTree>
    <p:extLst>
      <p:ext uri="{BB962C8B-B14F-4D97-AF65-F5344CB8AC3E}">
        <p14:creationId xmlns:p14="http://schemas.microsoft.com/office/powerpoint/2010/main" val="404332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88E9C0A-6C7C-4898-DD17-48646F8D8907}"/>
              </a:ext>
            </a:extLst>
          </p:cNvPr>
          <p:cNvSpPr txBox="1"/>
          <p:nvPr/>
        </p:nvSpPr>
        <p:spPr>
          <a:xfrm>
            <a:off x="3657758" y="923699"/>
            <a:ext cx="489443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rPr>
              <a:t>What’s Vocational Service?</a:t>
            </a:r>
          </a:p>
        </p:txBody>
      </p:sp>
      <p:sp>
        <p:nvSpPr>
          <p:cNvPr id="5" name="テキスト ボックス 4">
            <a:extLst>
              <a:ext uri="{FF2B5EF4-FFF2-40B4-BE49-F238E27FC236}">
                <a16:creationId xmlns:a16="http://schemas.microsoft.com/office/drawing/2014/main" id="{C053A345-126D-E987-6F07-175F337CB8C5}"/>
              </a:ext>
            </a:extLst>
          </p:cNvPr>
          <p:cNvSpPr txBox="1"/>
          <p:nvPr/>
        </p:nvSpPr>
        <p:spPr>
          <a:xfrm>
            <a:off x="1441130" y="1279562"/>
            <a:ext cx="931140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職業奉仕とは？</a:t>
            </a:r>
            <a:endParaRPr kumimoji="0" lang="en-US" altLang="ja-JP"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grpSp>
        <p:nvGrpSpPr>
          <p:cNvPr id="8" name="グループ化 7">
            <a:extLst>
              <a:ext uri="{FF2B5EF4-FFF2-40B4-BE49-F238E27FC236}">
                <a16:creationId xmlns:a16="http://schemas.microsoft.com/office/drawing/2014/main" id="{A81803AA-3BD2-6F81-374B-9AA3C97C0BC9}"/>
              </a:ext>
            </a:extLst>
          </p:cNvPr>
          <p:cNvGrpSpPr/>
          <p:nvPr/>
        </p:nvGrpSpPr>
        <p:grpSpPr>
          <a:xfrm>
            <a:off x="1365022" y="2421677"/>
            <a:ext cx="9479911" cy="3251609"/>
            <a:chOff x="1365022" y="2049141"/>
            <a:chExt cx="9479911" cy="3251609"/>
          </a:xfrm>
        </p:grpSpPr>
        <p:sp>
          <p:nvSpPr>
            <p:cNvPr id="22" name="角丸四角形 21">
              <a:extLst>
                <a:ext uri="{FF2B5EF4-FFF2-40B4-BE49-F238E27FC236}">
                  <a16:creationId xmlns:a16="http://schemas.microsoft.com/office/drawing/2014/main" id="{AEC9B46B-398E-5AC4-0B10-10A88AA7D39A}"/>
                </a:ext>
              </a:extLst>
            </p:cNvPr>
            <p:cNvSpPr/>
            <p:nvPr/>
          </p:nvSpPr>
          <p:spPr>
            <a:xfrm>
              <a:off x="1365022" y="2049141"/>
              <a:ext cx="9479911" cy="846121"/>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800" b="1" i="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自身の職業を通じて社会の役に立つこと</a:t>
              </a:r>
            </a:p>
          </p:txBody>
        </p:sp>
        <p:grpSp>
          <p:nvGrpSpPr>
            <p:cNvPr id="7" name="グループ化 6">
              <a:extLst>
                <a:ext uri="{FF2B5EF4-FFF2-40B4-BE49-F238E27FC236}">
                  <a16:creationId xmlns:a16="http://schemas.microsoft.com/office/drawing/2014/main" id="{5B5D67F9-4377-EA9E-6264-40B9B1C0722C}"/>
                </a:ext>
              </a:extLst>
            </p:cNvPr>
            <p:cNvGrpSpPr/>
            <p:nvPr/>
          </p:nvGrpSpPr>
          <p:grpSpPr>
            <a:xfrm>
              <a:off x="1365022" y="3302686"/>
              <a:ext cx="9479911" cy="1998064"/>
              <a:chOff x="1365022" y="3302686"/>
              <a:chExt cx="9479911" cy="1998064"/>
            </a:xfrm>
          </p:grpSpPr>
          <p:sp>
            <p:nvSpPr>
              <p:cNvPr id="23" name="角丸四角形 22">
                <a:extLst>
                  <a:ext uri="{FF2B5EF4-FFF2-40B4-BE49-F238E27FC236}">
                    <a16:creationId xmlns:a16="http://schemas.microsoft.com/office/drawing/2014/main" id="{FF380613-D706-C1B3-CBD4-3B249F7773A8}"/>
                  </a:ext>
                </a:extLst>
              </p:cNvPr>
              <p:cNvSpPr/>
              <p:nvPr/>
            </p:nvSpPr>
            <p:spPr>
              <a:xfrm>
                <a:off x="1365022" y="4454629"/>
                <a:ext cx="9479911" cy="846121"/>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17458F"/>
                    </a:solidFill>
                    <a:effectLst/>
                    <a:uLnTx/>
                    <a:uFillTx/>
                    <a:latin typeface="メイリオ" panose="020B0604030504040204" pitchFamily="50" charset="-128"/>
                    <a:ea typeface="メイリオ" panose="020B0604030504040204" pitchFamily="50" charset="-128"/>
                    <a:cs typeface="+mn-cs"/>
                  </a:rPr>
                  <a:t>奉仕の理念を実践できるもっとも身近な方法</a:t>
                </a:r>
                <a:endParaRPr kumimoji="1" lang="ja-JP" altLang="en-US" sz="28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
            <p:nvSpPr>
              <p:cNvPr id="19" name="三角形 18">
                <a:extLst>
                  <a:ext uri="{FF2B5EF4-FFF2-40B4-BE49-F238E27FC236}">
                    <a16:creationId xmlns:a16="http://schemas.microsoft.com/office/drawing/2014/main" id="{26482120-A8D1-EE21-E30A-090C3FDBC054}"/>
                  </a:ext>
                </a:extLst>
              </p:cNvPr>
              <p:cNvSpPr/>
              <p:nvPr/>
            </p:nvSpPr>
            <p:spPr>
              <a:xfrm rot="10800000">
                <a:off x="5214109" y="3302686"/>
                <a:ext cx="1763782" cy="846120"/>
              </a:xfrm>
              <a:prstGeom prst="triangle">
                <a:avLst/>
              </a:prstGeom>
              <a:solidFill>
                <a:schemeClr val="bg1">
                  <a:lumMod val="75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pic>
        <p:nvPicPr>
          <p:cNvPr id="2" name="図 1" descr="ロゴ が含まれている画像&#10;&#10;AI 生成コンテンツは誤りを含む可能性があります。">
            <a:extLst>
              <a:ext uri="{FF2B5EF4-FFF2-40B4-BE49-F238E27FC236}">
                <a16:creationId xmlns:a16="http://schemas.microsoft.com/office/drawing/2014/main" id="{650B6893-F14E-4C9A-8E28-A0B9C3D63E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3" name="正方形/長方形 2">
            <a:extLst>
              <a:ext uri="{FF2B5EF4-FFF2-40B4-BE49-F238E27FC236}">
                <a16:creationId xmlns:a16="http://schemas.microsoft.com/office/drawing/2014/main" id="{A35B4B17-2462-5FBB-4D35-BD390E47EE0B}"/>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58ECC8C-252C-76F6-F723-AE6E3E2DBA97}"/>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17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円/楕円 46">
            <a:extLst>
              <a:ext uri="{FF2B5EF4-FFF2-40B4-BE49-F238E27FC236}">
                <a16:creationId xmlns:a16="http://schemas.microsoft.com/office/drawing/2014/main" id="{B6E32ECB-3AFE-2C37-93A6-5D9E9D9A21CD}"/>
              </a:ext>
            </a:extLst>
          </p:cNvPr>
          <p:cNvSpPr/>
          <p:nvPr/>
        </p:nvSpPr>
        <p:spPr>
          <a:xfrm>
            <a:off x="4011440" y="1884669"/>
            <a:ext cx="4081509" cy="4081509"/>
          </a:xfrm>
          <a:prstGeom prst="ellipse">
            <a:avLst/>
          </a:prstGeom>
          <a:noFill/>
          <a:ln w="107950">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円/楕円 30">
            <a:extLst>
              <a:ext uri="{FF2B5EF4-FFF2-40B4-BE49-F238E27FC236}">
                <a16:creationId xmlns:a16="http://schemas.microsoft.com/office/drawing/2014/main" id="{1490F23E-3A87-AAF7-83FC-90BE00612F8D}"/>
              </a:ext>
            </a:extLst>
          </p:cNvPr>
          <p:cNvSpPr>
            <a:spLocks noChangeAspect="1"/>
          </p:cNvSpPr>
          <p:nvPr/>
        </p:nvSpPr>
        <p:spPr>
          <a:xfrm>
            <a:off x="5344905" y="1173704"/>
            <a:ext cx="1550681" cy="1550681"/>
          </a:xfrm>
          <a:prstGeom prst="ellipse">
            <a:avLst/>
          </a:prstGeom>
          <a:solidFill>
            <a:schemeClr val="bg1"/>
          </a:solidFill>
          <a:ln w="139700">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b="1"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職業</a:t>
            </a:r>
            <a:endParaRPr kumimoji="1" lang="en-US" altLang="ja-JP" sz="23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p>
        </p:txBody>
      </p:sp>
      <p:sp>
        <p:nvSpPr>
          <p:cNvPr id="32" name="円/楕円 31">
            <a:extLst>
              <a:ext uri="{FF2B5EF4-FFF2-40B4-BE49-F238E27FC236}">
                <a16:creationId xmlns:a16="http://schemas.microsoft.com/office/drawing/2014/main" id="{DA6F66D2-FCD9-98A1-D757-804ADFA8357E}"/>
              </a:ext>
            </a:extLst>
          </p:cNvPr>
          <p:cNvSpPr>
            <a:spLocks noChangeAspect="1"/>
          </p:cNvSpPr>
          <p:nvPr/>
        </p:nvSpPr>
        <p:spPr>
          <a:xfrm>
            <a:off x="3404031" y="2584741"/>
            <a:ext cx="1550681" cy="1550681"/>
          </a:xfrm>
          <a:prstGeom prst="ellipse">
            <a:avLst/>
          </a:prstGeom>
          <a:solidFill>
            <a:schemeClr val="bg1"/>
          </a:solidFill>
          <a:ln w="139700">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b="1"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社会</a:t>
            </a:r>
            <a:endParaRPr kumimoji="1" lang="en-US" altLang="ja-JP" sz="23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p>
        </p:txBody>
      </p:sp>
      <p:sp>
        <p:nvSpPr>
          <p:cNvPr id="33" name="円/楕円 32">
            <a:extLst>
              <a:ext uri="{FF2B5EF4-FFF2-40B4-BE49-F238E27FC236}">
                <a16:creationId xmlns:a16="http://schemas.microsoft.com/office/drawing/2014/main" id="{EF46E226-96BA-B335-5795-41FCCF4A57F0}"/>
              </a:ext>
            </a:extLst>
          </p:cNvPr>
          <p:cNvSpPr>
            <a:spLocks noChangeAspect="1"/>
          </p:cNvSpPr>
          <p:nvPr/>
        </p:nvSpPr>
        <p:spPr>
          <a:xfrm>
            <a:off x="4145380" y="4866158"/>
            <a:ext cx="1550681" cy="1550681"/>
          </a:xfrm>
          <a:prstGeom prst="ellipse">
            <a:avLst/>
          </a:prstGeom>
          <a:solidFill>
            <a:schemeClr val="bg1"/>
          </a:solidFill>
          <a:ln w="139700">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b="1">
                <a:solidFill>
                  <a:srgbClr val="17458F"/>
                </a:solidFill>
                <a:latin typeface="Meiryo" panose="020B0604030504040204" pitchFamily="34" charset="-128"/>
                <a:ea typeface="Meiryo" panose="020B0604030504040204" pitchFamily="34" charset="-128"/>
              </a:rPr>
              <a:t>青少年</a:t>
            </a:r>
            <a:endParaRPr kumimoji="1" lang="en-US" altLang="ja-JP" sz="2300" b="1" dirty="0">
              <a:solidFill>
                <a:srgbClr val="17458F"/>
              </a:solidFill>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p>
        </p:txBody>
      </p:sp>
      <p:sp>
        <p:nvSpPr>
          <p:cNvPr id="34" name="円/楕円 33">
            <a:extLst>
              <a:ext uri="{FF2B5EF4-FFF2-40B4-BE49-F238E27FC236}">
                <a16:creationId xmlns:a16="http://schemas.microsoft.com/office/drawing/2014/main" id="{37F15FD3-CDD0-AE65-6088-5C634C194162}"/>
              </a:ext>
            </a:extLst>
          </p:cNvPr>
          <p:cNvSpPr>
            <a:spLocks noChangeAspect="1"/>
          </p:cNvSpPr>
          <p:nvPr/>
        </p:nvSpPr>
        <p:spPr>
          <a:xfrm>
            <a:off x="6544429" y="4866157"/>
            <a:ext cx="1550681" cy="1550681"/>
          </a:xfrm>
          <a:prstGeom prst="ellipse">
            <a:avLst/>
          </a:prstGeom>
          <a:solidFill>
            <a:schemeClr val="bg1"/>
          </a:solidFill>
          <a:ln w="139700">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b="1"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国際</a:t>
            </a:r>
            <a:endParaRPr kumimoji="1" lang="en-US" altLang="ja-JP" sz="23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p>
        </p:txBody>
      </p:sp>
      <p:sp>
        <p:nvSpPr>
          <p:cNvPr id="35" name="円/楕円 34">
            <a:extLst>
              <a:ext uri="{FF2B5EF4-FFF2-40B4-BE49-F238E27FC236}">
                <a16:creationId xmlns:a16="http://schemas.microsoft.com/office/drawing/2014/main" id="{DE922893-CE57-89A6-6149-06051DF7ADA0}"/>
              </a:ext>
            </a:extLst>
          </p:cNvPr>
          <p:cNvSpPr>
            <a:spLocks noChangeAspect="1"/>
          </p:cNvSpPr>
          <p:nvPr/>
        </p:nvSpPr>
        <p:spPr>
          <a:xfrm>
            <a:off x="7285777" y="2578161"/>
            <a:ext cx="1550681" cy="1550681"/>
          </a:xfrm>
          <a:prstGeom prst="ellipse">
            <a:avLst/>
          </a:prstGeom>
          <a:solidFill>
            <a:schemeClr val="bg1"/>
          </a:solidFill>
          <a:ln w="139700">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300" b="1"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クラブ</a:t>
            </a:r>
            <a:r>
              <a:rPr kumimoji="1" lang="ja-JP" altLang="en-US" sz="230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p>
        </p:txBody>
      </p:sp>
      <p:grpSp>
        <p:nvGrpSpPr>
          <p:cNvPr id="13" name="グループ化 12">
            <a:extLst>
              <a:ext uri="{FF2B5EF4-FFF2-40B4-BE49-F238E27FC236}">
                <a16:creationId xmlns:a16="http://schemas.microsoft.com/office/drawing/2014/main" id="{63A228DA-4938-28AE-2BC8-584DF8D02E70}"/>
              </a:ext>
            </a:extLst>
          </p:cNvPr>
          <p:cNvGrpSpPr/>
          <p:nvPr/>
        </p:nvGrpSpPr>
        <p:grpSpPr>
          <a:xfrm>
            <a:off x="8139793" y="5123878"/>
            <a:ext cx="3342769" cy="1187559"/>
            <a:chOff x="8015101" y="5123878"/>
            <a:chExt cx="3342769" cy="1187559"/>
          </a:xfrm>
        </p:grpSpPr>
        <p:sp>
          <p:nvSpPr>
            <p:cNvPr id="10" name="円/楕円 9">
              <a:extLst>
                <a:ext uri="{FF2B5EF4-FFF2-40B4-BE49-F238E27FC236}">
                  <a16:creationId xmlns:a16="http://schemas.microsoft.com/office/drawing/2014/main" id="{7CC9CE78-F1C4-3EA6-24CF-AADFBDF128B5}"/>
                </a:ext>
              </a:extLst>
            </p:cNvPr>
            <p:cNvSpPr/>
            <p:nvPr/>
          </p:nvSpPr>
          <p:spPr>
            <a:xfrm>
              <a:off x="9458024" y="5123878"/>
              <a:ext cx="486889" cy="486889"/>
            </a:xfrm>
            <a:prstGeom prst="ellipse">
              <a:avLst/>
            </a:prstGeom>
            <a:solidFill>
              <a:schemeClr val="bg1"/>
            </a:solidFill>
            <a:l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a:extLst>
                <a:ext uri="{FF2B5EF4-FFF2-40B4-BE49-F238E27FC236}">
                  <a16:creationId xmlns:a16="http://schemas.microsoft.com/office/drawing/2014/main" id="{0F639668-432A-0FCE-6B0D-15F076750E3B}"/>
                </a:ext>
              </a:extLst>
            </p:cNvPr>
            <p:cNvGrpSpPr/>
            <p:nvPr/>
          </p:nvGrpSpPr>
          <p:grpSpPr>
            <a:xfrm>
              <a:off x="8015101" y="5194822"/>
              <a:ext cx="3342769" cy="1116615"/>
              <a:chOff x="8089243" y="5179832"/>
              <a:chExt cx="3342769" cy="1116615"/>
            </a:xfrm>
          </p:grpSpPr>
          <p:sp>
            <p:nvSpPr>
              <p:cNvPr id="51" name="テキスト ボックス 50">
                <a:extLst>
                  <a:ext uri="{FF2B5EF4-FFF2-40B4-BE49-F238E27FC236}">
                    <a16:creationId xmlns:a16="http://schemas.microsoft.com/office/drawing/2014/main" id="{9C8A6679-7D13-61F1-A220-76F7DB425F2A}"/>
                  </a:ext>
                </a:extLst>
              </p:cNvPr>
              <p:cNvSpPr txBox="1"/>
              <p:nvPr/>
            </p:nvSpPr>
            <p:spPr>
              <a:xfrm>
                <a:off x="8229882" y="5179832"/>
                <a:ext cx="306149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u="none" strike="noStrike" kern="1200" cap="none" normalizeH="0" baseline="0" noProof="0">
                    <a:ln>
                      <a:noFill/>
                    </a:ln>
                    <a:solidFill>
                      <a:srgbClr val="17458F"/>
                    </a:solidFill>
                    <a:effectLst/>
                    <a:uLnTx/>
                    <a:uFillTx/>
                    <a:latin typeface="Meiryo" panose="020B0604030504040204" pitchFamily="34" charset="-128"/>
                    <a:ea typeface="Meiryo" panose="020B0604030504040204" pitchFamily="34" charset="-128"/>
                  </a:rPr>
                  <a:t>世界</a:t>
                </a:r>
                <a:r>
                  <a:rPr kumimoji="0" lang="en-US" altLang="ja-JP" sz="24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 </a:t>
                </a:r>
                <a:r>
                  <a:rPr kumimoji="0" lang="ja-JP" altLang="en-US" sz="2400" u="none" strike="noStrike" kern="1200" cap="none" normalizeH="0" baseline="0" noProof="0">
                    <a:ln>
                      <a:noFill/>
                    </a:ln>
                    <a:solidFill>
                      <a:srgbClr val="17458F"/>
                    </a:solidFill>
                    <a:effectLst/>
                    <a:uLnTx/>
                    <a:uFillTx/>
                    <a:latin typeface="Meiryo" panose="020B0604030504040204" pitchFamily="34" charset="-128"/>
                    <a:ea typeface="Meiryo" panose="020B0604030504040204" pitchFamily="34" charset="-128"/>
                  </a:rPr>
                  <a:t>に</a:t>
                </a:r>
                <a:r>
                  <a:rPr kumimoji="0" lang="en-US" altLang="ja-JP" sz="24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 </a:t>
                </a:r>
                <a:r>
                  <a:rPr kumimoji="0" lang="ja-JP" altLang="en-US" sz="2400" b="1" u="none" strike="noStrike" kern="1200" cap="none"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endParaRPr kumimoji="0" lang="en-US" altLang="ja-JP" sz="24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52" name="テキスト ボックス 51">
                <a:extLst>
                  <a:ext uri="{FF2B5EF4-FFF2-40B4-BE49-F238E27FC236}">
                    <a16:creationId xmlns:a16="http://schemas.microsoft.com/office/drawing/2014/main" id="{517C277F-5F6E-C1D1-2685-F273F44BB70B}"/>
                  </a:ext>
                </a:extLst>
              </p:cNvPr>
              <p:cNvSpPr txBox="1"/>
              <p:nvPr/>
            </p:nvSpPr>
            <p:spPr>
              <a:xfrm>
                <a:off x="8089243" y="5567350"/>
                <a:ext cx="334276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国際交流の役に立つ</a:t>
                </a:r>
                <a:endParaRPr kumimoji="0" lang="en-US" altLang="ja-JP"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53" name="テキスト ボックス 52">
                <a:extLst>
                  <a:ext uri="{FF2B5EF4-FFF2-40B4-BE49-F238E27FC236}">
                    <a16:creationId xmlns:a16="http://schemas.microsoft.com/office/drawing/2014/main" id="{9BE1E022-8BBA-7DAD-22F0-DA3797AA6AC9}"/>
                  </a:ext>
                </a:extLst>
              </p:cNvPr>
              <p:cNvSpPr txBox="1"/>
              <p:nvPr/>
            </p:nvSpPr>
            <p:spPr>
              <a:xfrm>
                <a:off x="8089243" y="5927115"/>
                <a:ext cx="33427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u="none" strike="noStrike" kern="1200" cap="none" normalizeH="0" baseline="0" noProof="0">
                    <a:ln>
                      <a:noFill/>
                    </a:ln>
                    <a:solidFill>
                      <a:schemeClr val="bg1"/>
                    </a:solidFill>
                    <a:effectLst/>
                    <a:uLnTx/>
                    <a:uFillTx/>
                    <a:latin typeface="Meiryo" panose="020B0604030504040204" pitchFamily="34" charset="-128"/>
                    <a:ea typeface="Meiryo" panose="020B0604030504040204" pitchFamily="34" charset="-128"/>
                  </a:rPr>
                  <a:t>旅行会社・通訳</a:t>
                </a:r>
                <a:endParaRPr kumimoji="0" lang="en-US" altLang="ja-JP" b="1" u="none" strike="noStrike" kern="1200" cap="none"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grpSp>
      </p:grpSp>
      <p:grpSp>
        <p:nvGrpSpPr>
          <p:cNvPr id="14" name="グループ化 13">
            <a:extLst>
              <a:ext uri="{FF2B5EF4-FFF2-40B4-BE49-F238E27FC236}">
                <a16:creationId xmlns:a16="http://schemas.microsoft.com/office/drawing/2014/main" id="{272960EB-FF77-12A2-3A11-F47CC6FBB26A}"/>
              </a:ext>
            </a:extLst>
          </p:cNvPr>
          <p:cNvGrpSpPr/>
          <p:nvPr/>
        </p:nvGrpSpPr>
        <p:grpSpPr>
          <a:xfrm>
            <a:off x="8787242" y="2855656"/>
            <a:ext cx="3342769" cy="1190441"/>
            <a:chOff x="8662550" y="2751746"/>
            <a:chExt cx="3342769" cy="1190441"/>
          </a:xfrm>
        </p:grpSpPr>
        <p:sp>
          <p:nvSpPr>
            <p:cNvPr id="9" name="円/楕円 8">
              <a:extLst>
                <a:ext uri="{FF2B5EF4-FFF2-40B4-BE49-F238E27FC236}">
                  <a16:creationId xmlns:a16="http://schemas.microsoft.com/office/drawing/2014/main" id="{888B6A24-6D6C-EFAA-CFE6-E2E1194200D5}"/>
                </a:ext>
              </a:extLst>
            </p:cNvPr>
            <p:cNvSpPr/>
            <p:nvPr/>
          </p:nvSpPr>
          <p:spPr>
            <a:xfrm>
              <a:off x="10233143" y="2751746"/>
              <a:ext cx="486889" cy="486889"/>
            </a:xfrm>
            <a:prstGeom prst="ellipse">
              <a:avLst/>
            </a:prstGeom>
            <a:solidFill>
              <a:schemeClr val="bg1"/>
            </a:solidFill>
            <a:l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a:extLst>
                <a:ext uri="{FF2B5EF4-FFF2-40B4-BE49-F238E27FC236}">
                  <a16:creationId xmlns:a16="http://schemas.microsoft.com/office/drawing/2014/main" id="{7C265C5D-EAE8-5190-5A24-D6E1DF483428}"/>
                </a:ext>
              </a:extLst>
            </p:cNvPr>
            <p:cNvGrpSpPr/>
            <p:nvPr/>
          </p:nvGrpSpPr>
          <p:grpSpPr>
            <a:xfrm>
              <a:off x="8662550" y="2825572"/>
              <a:ext cx="3342769" cy="1116615"/>
              <a:chOff x="8089243" y="5179832"/>
              <a:chExt cx="3342769" cy="1116615"/>
            </a:xfrm>
          </p:grpSpPr>
          <p:sp>
            <p:nvSpPr>
              <p:cNvPr id="56" name="テキスト ボックス 55">
                <a:extLst>
                  <a:ext uri="{FF2B5EF4-FFF2-40B4-BE49-F238E27FC236}">
                    <a16:creationId xmlns:a16="http://schemas.microsoft.com/office/drawing/2014/main" id="{58AEBE1D-0108-142B-338C-6482953AA79E}"/>
                  </a:ext>
                </a:extLst>
              </p:cNvPr>
              <p:cNvSpPr txBox="1"/>
              <p:nvPr/>
            </p:nvSpPr>
            <p:spPr>
              <a:xfrm>
                <a:off x="8229882" y="5179832"/>
                <a:ext cx="306149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17458F"/>
                    </a:solidFill>
                    <a:latin typeface="Meiryo" panose="020B0604030504040204" pitchFamily="34" charset="-128"/>
                    <a:ea typeface="Meiryo" panose="020B0604030504040204" pitchFamily="34" charset="-128"/>
                  </a:rPr>
                  <a:t>クラブ</a:t>
                </a:r>
                <a:r>
                  <a:rPr lang="en-US" altLang="ja-JP" sz="2400" b="1" dirty="0">
                    <a:solidFill>
                      <a:srgbClr val="17458F"/>
                    </a:solidFill>
                    <a:latin typeface="Meiryo" panose="020B0604030504040204" pitchFamily="34" charset="-128"/>
                    <a:ea typeface="Meiryo" panose="020B0604030504040204" pitchFamily="34" charset="-128"/>
                  </a:rPr>
                  <a:t> </a:t>
                </a:r>
                <a:r>
                  <a:rPr kumimoji="0" lang="ja-JP" altLang="en-US" sz="24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に</a:t>
                </a:r>
                <a:r>
                  <a:rPr kumimoji="0" lang="en-US" altLang="ja-JP" sz="2400" b="1"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rPr>
                  <a:t> </a:t>
                </a:r>
                <a:r>
                  <a:rPr kumimoji="0" lang="ja-JP" altLang="en-US" sz="24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奉仕</a:t>
                </a:r>
                <a:endParaRPr kumimoji="0" lang="en-US" altLang="ja-JP" sz="24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F40F56C4-82BB-0346-8BAD-D06651C23E07}"/>
                  </a:ext>
                </a:extLst>
              </p:cNvPr>
              <p:cNvSpPr txBox="1"/>
              <p:nvPr/>
            </p:nvSpPr>
            <p:spPr>
              <a:xfrm>
                <a:off x="8089243" y="5567350"/>
                <a:ext cx="334276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クラブの役に立つ</a:t>
                </a:r>
                <a:endParaRPr kumimoji="0" lang="en-US" altLang="ja-JP"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9FAD98CD-EA44-14DA-3E6A-9DBA1CD70067}"/>
                  </a:ext>
                </a:extLst>
              </p:cNvPr>
              <p:cNvSpPr txBox="1"/>
              <p:nvPr/>
            </p:nvSpPr>
            <p:spPr>
              <a:xfrm>
                <a:off x="8089243" y="5927115"/>
                <a:ext cx="33427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chemeClr val="bg1"/>
                    </a:solidFill>
                    <a:latin typeface="Meiryo" panose="020B0604030504040204" pitchFamily="34" charset="-128"/>
                    <a:ea typeface="Meiryo" panose="020B0604030504040204" pitchFamily="34" charset="-128"/>
                  </a:rPr>
                  <a:t>専門性のある卓話</a:t>
                </a:r>
                <a:endParaRPr kumimoji="0" lang="en-US" altLang="ja-JP" b="1" u="none" strike="noStrike" kern="1200" cap="none"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grpSp>
      </p:grpSp>
      <p:grpSp>
        <p:nvGrpSpPr>
          <p:cNvPr id="12" name="グループ化 11">
            <a:extLst>
              <a:ext uri="{FF2B5EF4-FFF2-40B4-BE49-F238E27FC236}">
                <a16:creationId xmlns:a16="http://schemas.microsoft.com/office/drawing/2014/main" id="{F0E736F7-D0C7-6D39-91C2-1F85D8F46360}"/>
              </a:ext>
            </a:extLst>
          </p:cNvPr>
          <p:cNvGrpSpPr/>
          <p:nvPr/>
        </p:nvGrpSpPr>
        <p:grpSpPr>
          <a:xfrm>
            <a:off x="793220" y="5131564"/>
            <a:ext cx="3342769" cy="1179873"/>
            <a:chOff x="897130" y="5131564"/>
            <a:chExt cx="3342769" cy="1179873"/>
          </a:xfrm>
        </p:grpSpPr>
        <p:sp>
          <p:nvSpPr>
            <p:cNvPr id="8" name="円/楕円 7">
              <a:extLst>
                <a:ext uri="{FF2B5EF4-FFF2-40B4-BE49-F238E27FC236}">
                  <a16:creationId xmlns:a16="http://schemas.microsoft.com/office/drawing/2014/main" id="{095E8380-4209-95B5-A5DF-289FB92C1EE6}"/>
                </a:ext>
              </a:extLst>
            </p:cNvPr>
            <p:cNvSpPr/>
            <p:nvPr/>
          </p:nvSpPr>
          <p:spPr>
            <a:xfrm>
              <a:off x="2472303" y="5131564"/>
              <a:ext cx="486889" cy="486889"/>
            </a:xfrm>
            <a:prstGeom prst="ellipse">
              <a:avLst/>
            </a:prstGeom>
            <a:solidFill>
              <a:schemeClr val="bg1"/>
            </a:solidFill>
            <a:l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 name="グループ化 58">
              <a:extLst>
                <a:ext uri="{FF2B5EF4-FFF2-40B4-BE49-F238E27FC236}">
                  <a16:creationId xmlns:a16="http://schemas.microsoft.com/office/drawing/2014/main" id="{DF81D571-4303-1B9A-3DEB-872A52764560}"/>
                </a:ext>
              </a:extLst>
            </p:cNvPr>
            <p:cNvGrpSpPr/>
            <p:nvPr/>
          </p:nvGrpSpPr>
          <p:grpSpPr>
            <a:xfrm>
              <a:off x="897130" y="5194822"/>
              <a:ext cx="3342769" cy="1116615"/>
              <a:chOff x="8089243" y="5179832"/>
              <a:chExt cx="3342769" cy="1116615"/>
            </a:xfrm>
          </p:grpSpPr>
          <p:sp>
            <p:nvSpPr>
              <p:cNvPr id="60" name="テキスト ボックス 59">
                <a:extLst>
                  <a:ext uri="{FF2B5EF4-FFF2-40B4-BE49-F238E27FC236}">
                    <a16:creationId xmlns:a16="http://schemas.microsoft.com/office/drawing/2014/main" id="{B9D1315F-11ED-D1A7-F292-31AE8DABE0F1}"/>
                  </a:ext>
                </a:extLst>
              </p:cNvPr>
              <p:cNvSpPr txBox="1"/>
              <p:nvPr/>
            </p:nvSpPr>
            <p:spPr>
              <a:xfrm>
                <a:off x="8229882" y="5179832"/>
                <a:ext cx="306149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a:solidFill>
                      <a:srgbClr val="17458F"/>
                    </a:solidFill>
                    <a:latin typeface="Meiryo" panose="020B0604030504040204" pitchFamily="34" charset="-128"/>
                    <a:ea typeface="Meiryo" panose="020B0604030504040204" pitchFamily="34" charset="-128"/>
                  </a:rPr>
                  <a:t>青少年</a:t>
                </a:r>
                <a:r>
                  <a:rPr lang="en-US" altLang="ja-JP" sz="2400" b="1" dirty="0">
                    <a:solidFill>
                      <a:srgbClr val="17458F"/>
                    </a:solidFill>
                    <a:latin typeface="Meiryo" panose="020B0604030504040204" pitchFamily="34" charset="-128"/>
                    <a:ea typeface="Meiryo" panose="020B0604030504040204" pitchFamily="34" charset="-128"/>
                  </a:rPr>
                  <a:t> </a:t>
                </a:r>
                <a:r>
                  <a:rPr kumimoji="0" lang="ja-JP" altLang="en-US" sz="2400" u="none" strike="noStrike" kern="1200" cap="none" normalizeH="0" baseline="0" noProof="0">
                    <a:ln>
                      <a:noFill/>
                    </a:ln>
                    <a:solidFill>
                      <a:srgbClr val="17458F"/>
                    </a:solidFill>
                    <a:effectLst/>
                    <a:uLnTx/>
                    <a:uFillTx/>
                    <a:latin typeface="Meiryo" panose="020B0604030504040204" pitchFamily="34" charset="-128"/>
                    <a:ea typeface="Meiryo" panose="020B0604030504040204" pitchFamily="34" charset="-128"/>
                  </a:rPr>
                  <a:t>に</a:t>
                </a:r>
                <a:r>
                  <a:rPr kumimoji="0" lang="en-US" altLang="ja-JP" sz="2400" b="1"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rPr>
                  <a:t> </a:t>
                </a:r>
                <a:r>
                  <a:rPr kumimoji="0" lang="ja-JP" altLang="en-US" sz="2400" b="1" u="none" strike="noStrike" kern="1200" cap="none"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endParaRPr kumimoji="0" lang="en-US" altLang="ja-JP" sz="24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61" name="テキスト ボックス 60">
                <a:extLst>
                  <a:ext uri="{FF2B5EF4-FFF2-40B4-BE49-F238E27FC236}">
                    <a16:creationId xmlns:a16="http://schemas.microsoft.com/office/drawing/2014/main" id="{FAFE02A8-37EA-017B-CAE0-BEDAF3267F99}"/>
                  </a:ext>
                </a:extLst>
              </p:cNvPr>
              <p:cNvSpPr txBox="1"/>
              <p:nvPr/>
            </p:nvSpPr>
            <p:spPr>
              <a:xfrm>
                <a:off x="8089243" y="5567350"/>
                <a:ext cx="334276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青少年の役に立つ</a:t>
                </a:r>
                <a:endParaRPr kumimoji="0" lang="en-US" altLang="ja-JP"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62" name="テキスト ボックス 61">
                <a:extLst>
                  <a:ext uri="{FF2B5EF4-FFF2-40B4-BE49-F238E27FC236}">
                    <a16:creationId xmlns:a16="http://schemas.microsoft.com/office/drawing/2014/main" id="{3EF01CEE-BCDF-C736-ED30-7B21B157012B}"/>
                  </a:ext>
                </a:extLst>
              </p:cNvPr>
              <p:cNvSpPr txBox="1"/>
              <p:nvPr/>
            </p:nvSpPr>
            <p:spPr>
              <a:xfrm>
                <a:off x="8089243" y="5927115"/>
                <a:ext cx="33427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u="none" strike="noStrike" kern="1200" cap="none" normalizeH="0" baseline="0" noProof="0">
                    <a:ln>
                      <a:noFill/>
                    </a:ln>
                    <a:solidFill>
                      <a:schemeClr val="bg1"/>
                    </a:solidFill>
                    <a:effectLst/>
                    <a:uLnTx/>
                    <a:uFillTx/>
                    <a:latin typeface="Meiryo" panose="020B0604030504040204" pitchFamily="34" charset="-128"/>
                    <a:ea typeface="Meiryo" panose="020B0604030504040204" pitchFamily="34" charset="-128"/>
                  </a:rPr>
                  <a:t>出前授業・職業体験</a:t>
                </a:r>
                <a:endParaRPr kumimoji="0" lang="en-US" altLang="ja-JP" b="1" u="none" strike="noStrike" kern="1200" cap="none"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grpSp>
      </p:grpSp>
      <p:grpSp>
        <p:nvGrpSpPr>
          <p:cNvPr id="15" name="グループ化 14">
            <a:extLst>
              <a:ext uri="{FF2B5EF4-FFF2-40B4-BE49-F238E27FC236}">
                <a16:creationId xmlns:a16="http://schemas.microsoft.com/office/drawing/2014/main" id="{7D5EAC04-22B7-A531-99BA-06E2FB6A1DAB}"/>
              </a:ext>
            </a:extLst>
          </p:cNvPr>
          <p:cNvGrpSpPr/>
          <p:nvPr/>
        </p:nvGrpSpPr>
        <p:grpSpPr>
          <a:xfrm>
            <a:off x="253664" y="2880513"/>
            <a:ext cx="3342769" cy="1183513"/>
            <a:chOff x="253664" y="2776603"/>
            <a:chExt cx="3342769" cy="1183513"/>
          </a:xfrm>
        </p:grpSpPr>
        <p:sp>
          <p:nvSpPr>
            <p:cNvPr id="7" name="円/楕円 6">
              <a:extLst>
                <a:ext uri="{FF2B5EF4-FFF2-40B4-BE49-F238E27FC236}">
                  <a16:creationId xmlns:a16="http://schemas.microsoft.com/office/drawing/2014/main" id="{E4B475CA-54C5-89D1-C76A-2E19306059F7}"/>
                </a:ext>
              </a:extLst>
            </p:cNvPr>
            <p:cNvSpPr/>
            <p:nvPr/>
          </p:nvSpPr>
          <p:spPr>
            <a:xfrm>
              <a:off x="1686741" y="2776603"/>
              <a:ext cx="486889" cy="486889"/>
            </a:xfrm>
            <a:prstGeom prst="ellipse">
              <a:avLst/>
            </a:prstGeom>
            <a:solidFill>
              <a:schemeClr val="bg1"/>
            </a:solidFill>
            <a:l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B5CE793B-2A0C-6A62-F63B-4E7B2519C164}"/>
                </a:ext>
              </a:extLst>
            </p:cNvPr>
            <p:cNvGrpSpPr/>
            <p:nvPr/>
          </p:nvGrpSpPr>
          <p:grpSpPr>
            <a:xfrm>
              <a:off x="253664" y="2843501"/>
              <a:ext cx="3342769" cy="1116615"/>
              <a:chOff x="8089243" y="5179832"/>
              <a:chExt cx="3342769" cy="1116615"/>
            </a:xfrm>
          </p:grpSpPr>
          <p:sp>
            <p:nvSpPr>
              <p:cNvPr id="1024" name="テキスト ボックス 1023">
                <a:extLst>
                  <a:ext uri="{FF2B5EF4-FFF2-40B4-BE49-F238E27FC236}">
                    <a16:creationId xmlns:a16="http://schemas.microsoft.com/office/drawing/2014/main" id="{E0BF11C4-1C35-DEEE-0A88-ABB5465216E8}"/>
                  </a:ext>
                </a:extLst>
              </p:cNvPr>
              <p:cNvSpPr txBox="1"/>
              <p:nvPr/>
            </p:nvSpPr>
            <p:spPr>
              <a:xfrm>
                <a:off x="8229882" y="5179832"/>
                <a:ext cx="306149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a:solidFill>
                      <a:srgbClr val="17458F"/>
                    </a:solidFill>
                    <a:latin typeface="Meiryo" panose="020B0604030504040204" pitchFamily="34" charset="-128"/>
                    <a:ea typeface="Meiryo" panose="020B0604030504040204" pitchFamily="34" charset="-128"/>
                  </a:rPr>
                  <a:t>社会</a:t>
                </a:r>
                <a:r>
                  <a:rPr lang="en-US" altLang="ja-JP" sz="2400" b="1" dirty="0">
                    <a:solidFill>
                      <a:srgbClr val="17458F"/>
                    </a:solidFill>
                    <a:latin typeface="Meiryo" panose="020B0604030504040204" pitchFamily="34" charset="-128"/>
                    <a:ea typeface="Meiryo" panose="020B0604030504040204" pitchFamily="34" charset="-128"/>
                  </a:rPr>
                  <a:t> </a:t>
                </a:r>
                <a:r>
                  <a:rPr kumimoji="0" lang="ja-JP" altLang="en-US" sz="2400" u="none" strike="noStrike" kern="1200" cap="none" normalizeH="0" baseline="0" noProof="0">
                    <a:ln>
                      <a:noFill/>
                    </a:ln>
                    <a:solidFill>
                      <a:srgbClr val="17458F"/>
                    </a:solidFill>
                    <a:effectLst/>
                    <a:uLnTx/>
                    <a:uFillTx/>
                    <a:latin typeface="Meiryo" panose="020B0604030504040204" pitchFamily="34" charset="-128"/>
                    <a:ea typeface="Meiryo" panose="020B0604030504040204" pitchFamily="34" charset="-128"/>
                  </a:rPr>
                  <a:t>に</a:t>
                </a:r>
                <a:r>
                  <a:rPr kumimoji="0" lang="en-US" altLang="ja-JP" sz="24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 </a:t>
                </a:r>
                <a:r>
                  <a:rPr kumimoji="0" lang="ja-JP" altLang="en-US" sz="2400" b="1" u="none" strike="noStrike" kern="1200" cap="none" normalizeH="0" baseline="0" noProof="0">
                    <a:ln>
                      <a:noFill/>
                    </a:ln>
                    <a:solidFill>
                      <a:srgbClr val="17458F"/>
                    </a:solidFill>
                    <a:effectLst/>
                    <a:uLnTx/>
                    <a:uFillTx/>
                    <a:latin typeface="Meiryo" panose="020B0604030504040204" pitchFamily="34" charset="-128"/>
                    <a:ea typeface="Meiryo" panose="020B0604030504040204" pitchFamily="34" charset="-128"/>
                  </a:rPr>
                  <a:t>奉仕</a:t>
                </a:r>
                <a:endParaRPr kumimoji="0" lang="en-US" altLang="ja-JP" sz="24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025" name="テキスト ボックス 1024">
                <a:extLst>
                  <a:ext uri="{FF2B5EF4-FFF2-40B4-BE49-F238E27FC236}">
                    <a16:creationId xmlns:a16="http://schemas.microsoft.com/office/drawing/2014/main" id="{1DD01DE4-134B-D0FD-922E-3034156CA9C6}"/>
                  </a:ext>
                </a:extLst>
              </p:cNvPr>
              <p:cNvSpPr txBox="1"/>
              <p:nvPr/>
            </p:nvSpPr>
            <p:spPr>
              <a:xfrm>
                <a:off x="8089243" y="5567350"/>
                <a:ext cx="334276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社会の役に立つ</a:t>
                </a:r>
                <a:endParaRPr kumimoji="0" lang="en-US" altLang="ja-JP" sz="20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027" name="テキスト ボックス 1026">
                <a:extLst>
                  <a:ext uri="{FF2B5EF4-FFF2-40B4-BE49-F238E27FC236}">
                    <a16:creationId xmlns:a16="http://schemas.microsoft.com/office/drawing/2014/main" id="{689607C1-F813-4085-C261-8D1A0148F230}"/>
                  </a:ext>
                </a:extLst>
              </p:cNvPr>
              <p:cNvSpPr txBox="1"/>
              <p:nvPr/>
            </p:nvSpPr>
            <p:spPr>
              <a:xfrm>
                <a:off x="8089243" y="5927115"/>
                <a:ext cx="33427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a:solidFill>
                      <a:schemeClr val="bg1"/>
                    </a:solidFill>
                    <a:latin typeface="Meiryo" panose="020B0604030504040204" pitchFamily="34" charset="-128"/>
                    <a:ea typeface="Meiryo" panose="020B0604030504040204" pitchFamily="34" charset="-128"/>
                  </a:rPr>
                  <a:t>医療セミナー</a:t>
                </a:r>
                <a:endParaRPr kumimoji="0" lang="en-US" altLang="ja-JP" b="1" u="none" strike="noStrike" kern="1200" cap="none"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grpSp>
      </p:grpSp>
      <p:grpSp>
        <p:nvGrpSpPr>
          <p:cNvPr id="16" name="グループ化 15">
            <a:extLst>
              <a:ext uri="{FF2B5EF4-FFF2-40B4-BE49-F238E27FC236}">
                <a16:creationId xmlns:a16="http://schemas.microsoft.com/office/drawing/2014/main" id="{8E8F5EF6-DD60-E1DC-AB7D-2CF685EBAF90}"/>
              </a:ext>
            </a:extLst>
          </p:cNvPr>
          <p:cNvGrpSpPr/>
          <p:nvPr/>
        </p:nvGrpSpPr>
        <p:grpSpPr>
          <a:xfrm>
            <a:off x="4568807" y="246756"/>
            <a:ext cx="3061490" cy="829147"/>
            <a:chOff x="4568807" y="309102"/>
            <a:chExt cx="3061490" cy="829147"/>
          </a:xfrm>
        </p:grpSpPr>
        <p:sp>
          <p:nvSpPr>
            <p:cNvPr id="11" name="円/楕円 10">
              <a:extLst>
                <a:ext uri="{FF2B5EF4-FFF2-40B4-BE49-F238E27FC236}">
                  <a16:creationId xmlns:a16="http://schemas.microsoft.com/office/drawing/2014/main" id="{02336814-28E4-77F3-5617-986A28F99FCE}"/>
                </a:ext>
              </a:extLst>
            </p:cNvPr>
            <p:cNvSpPr/>
            <p:nvPr/>
          </p:nvSpPr>
          <p:spPr>
            <a:xfrm>
              <a:off x="5696061" y="309102"/>
              <a:ext cx="751046" cy="751046"/>
            </a:xfrm>
            <a:prstGeom prst="ellipse">
              <a:avLst/>
            </a:prstGeom>
            <a:solidFill>
              <a:schemeClr val="bg1"/>
            </a:solidFill>
            <a:l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0" name="テキスト ボックス 1029">
              <a:extLst>
                <a:ext uri="{FF2B5EF4-FFF2-40B4-BE49-F238E27FC236}">
                  <a16:creationId xmlns:a16="http://schemas.microsoft.com/office/drawing/2014/main" id="{2B2E46CC-BF5F-7FBB-400A-38FE87AA31BC}"/>
                </a:ext>
              </a:extLst>
            </p:cNvPr>
            <p:cNvSpPr txBox="1"/>
            <p:nvPr/>
          </p:nvSpPr>
          <p:spPr>
            <a:xfrm>
              <a:off x="4568807" y="430363"/>
              <a:ext cx="306149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a:solidFill>
                    <a:srgbClr val="17458F"/>
                  </a:solidFill>
                  <a:latin typeface="Meiryo" panose="020B0604030504040204" pitchFamily="34" charset="-128"/>
                  <a:ea typeface="Meiryo" panose="020B0604030504040204" pitchFamily="34" charset="-128"/>
                </a:rPr>
                <a:t>職業</a:t>
              </a:r>
              <a:r>
                <a:rPr lang="en-US" altLang="ja-JP" sz="2800" b="1" dirty="0">
                  <a:solidFill>
                    <a:srgbClr val="17458F"/>
                  </a:solidFill>
                  <a:latin typeface="Meiryo" panose="020B0604030504040204" pitchFamily="34" charset="-128"/>
                  <a:ea typeface="Meiryo" panose="020B0604030504040204" pitchFamily="34" charset="-128"/>
                </a:rPr>
                <a:t>  </a:t>
              </a:r>
              <a:r>
                <a:rPr lang="ja-JP" altLang="en-US" sz="4000" b="1">
                  <a:solidFill>
                    <a:srgbClr val="17458F"/>
                  </a:solidFill>
                  <a:latin typeface="Meiryo" panose="020B0604030504040204" pitchFamily="34" charset="-128"/>
                  <a:ea typeface="Meiryo" panose="020B0604030504040204" pitchFamily="34" charset="-128"/>
                </a:rPr>
                <a:t>で</a:t>
              </a:r>
              <a:r>
                <a:rPr lang="en-US" altLang="ja-JP" sz="4000" b="1" dirty="0">
                  <a:solidFill>
                    <a:srgbClr val="17458F"/>
                  </a:solidFill>
                  <a:latin typeface="Meiryo" panose="020B0604030504040204" pitchFamily="34" charset="-128"/>
                  <a:ea typeface="Meiryo" panose="020B0604030504040204" pitchFamily="34" charset="-128"/>
                </a:rPr>
                <a:t>  </a:t>
              </a:r>
              <a:r>
                <a:rPr lang="ja-JP" altLang="en-US" sz="2800" b="1">
                  <a:solidFill>
                    <a:srgbClr val="17458F"/>
                  </a:solidFill>
                  <a:latin typeface="Meiryo" panose="020B0604030504040204" pitchFamily="34" charset="-128"/>
                  <a:ea typeface="Meiryo" panose="020B0604030504040204" pitchFamily="34" charset="-128"/>
                </a:rPr>
                <a:t>奉仕</a:t>
              </a:r>
              <a:endParaRPr kumimoji="0" lang="en-US" altLang="ja-JP" sz="28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grpSp>
      <p:sp>
        <p:nvSpPr>
          <p:cNvPr id="2" name="テキスト ボックス 1">
            <a:extLst>
              <a:ext uri="{FF2B5EF4-FFF2-40B4-BE49-F238E27FC236}">
                <a16:creationId xmlns:a16="http://schemas.microsoft.com/office/drawing/2014/main" id="{048F115B-2BF5-C7AA-ABE9-29A336CFD4A7}"/>
              </a:ext>
            </a:extLst>
          </p:cNvPr>
          <p:cNvSpPr txBox="1"/>
          <p:nvPr/>
        </p:nvSpPr>
        <p:spPr>
          <a:xfrm>
            <a:off x="4568807" y="3634680"/>
            <a:ext cx="306149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奉仕活動</a:t>
            </a:r>
            <a:endParaRPr kumimoji="0" lang="en-US" altLang="ja-JP"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pic>
        <p:nvPicPr>
          <p:cNvPr id="3" name="図 2" descr="ロゴ が含まれている画像&#10;&#10;AI 生成コンテンツは誤りを含む可能性があります。">
            <a:extLst>
              <a:ext uri="{FF2B5EF4-FFF2-40B4-BE49-F238E27FC236}">
                <a16:creationId xmlns:a16="http://schemas.microsoft.com/office/drawing/2014/main" id="{FC7C2B6B-77C1-6679-5F0D-BC30023454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4" name="正方形/長方形 3">
            <a:extLst>
              <a:ext uri="{FF2B5EF4-FFF2-40B4-BE49-F238E27FC236}">
                <a16:creationId xmlns:a16="http://schemas.microsoft.com/office/drawing/2014/main" id="{9D21D304-F0D6-562C-8A8F-FABEECF19499}"/>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28D5394-0367-9627-6C2D-8007FC24D23F}"/>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8730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750"/>
                                        <p:tgtEl>
                                          <p:spTgt spid="47"/>
                                        </p:tgtEl>
                                      </p:cBhvr>
                                    </p:animEffect>
                                  </p:childTnLst>
                                </p:cTn>
                              </p:par>
                              <p:par>
                                <p:cTn id="8" presetID="16" presetClass="entr" presetSubtype="37" fill="hold" grpId="0" nodeType="withEffect">
                                  <p:stCondLst>
                                    <p:cond delay="80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ロゴ が含まれている画像&#10;&#10;AI 生成コンテンツは誤りを含む可能性があります。">
            <a:extLst>
              <a:ext uri="{FF2B5EF4-FFF2-40B4-BE49-F238E27FC236}">
                <a16:creationId xmlns:a16="http://schemas.microsoft.com/office/drawing/2014/main" id="{FC7C2B6B-77C1-6679-5F0D-BC30023454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4" name="正方形/長方形 3">
            <a:extLst>
              <a:ext uri="{FF2B5EF4-FFF2-40B4-BE49-F238E27FC236}">
                <a16:creationId xmlns:a16="http://schemas.microsoft.com/office/drawing/2014/main" id="{9D21D304-F0D6-562C-8A8F-FABEECF19499}"/>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28D5394-0367-9627-6C2D-8007FC24D23F}"/>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C6A73B9-FDC7-B177-17B8-3F13B0F90C1E}"/>
              </a:ext>
            </a:extLst>
          </p:cNvPr>
          <p:cNvSpPr/>
          <p:nvPr/>
        </p:nvSpPr>
        <p:spPr>
          <a:xfrm>
            <a:off x="2774061" y="1143001"/>
            <a:ext cx="6808617" cy="5011300"/>
          </a:xfrm>
          <a:prstGeom prst="ellipse">
            <a:avLst/>
          </a:prstGeom>
          <a:noFill/>
          <a:ln w="82550">
            <a:solidFill>
              <a:srgbClr val="1745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0" name="グループ化 19">
            <a:extLst>
              <a:ext uri="{FF2B5EF4-FFF2-40B4-BE49-F238E27FC236}">
                <a16:creationId xmlns:a16="http://schemas.microsoft.com/office/drawing/2014/main" id="{BCF4A268-F48C-ED05-1BE9-90D7ECE7879F}"/>
              </a:ext>
            </a:extLst>
          </p:cNvPr>
          <p:cNvGrpSpPr/>
          <p:nvPr/>
        </p:nvGrpSpPr>
        <p:grpSpPr>
          <a:xfrm>
            <a:off x="4263135" y="1008501"/>
            <a:ext cx="3629022" cy="875426"/>
            <a:chOff x="4134761" y="1379692"/>
            <a:chExt cx="3629022" cy="875426"/>
          </a:xfrm>
          <a:solidFill>
            <a:schemeClr val="accent1">
              <a:lumMod val="40000"/>
              <a:lumOff val="60000"/>
            </a:schemeClr>
          </a:solidFill>
        </p:grpSpPr>
        <p:sp>
          <p:nvSpPr>
            <p:cNvPr id="21" name="正方形/長方形 20">
              <a:extLst>
                <a:ext uri="{FF2B5EF4-FFF2-40B4-BE49-F238E27FC236}">
                  <a16:creationId xmlns:a16="http://schemas.microsoft.com/office/drawing/2014/main" id="{96B0E39C-C496-82AC-20DC-40BF6C98F9BD}"/>
                </a:ext>
              </a:extLst>
            </p:cNvPr>
            <p:cNvSpPr/>
            <p:nvPr/>
          </p:nvSpPr>
          <p:spPr>
            <a:xfrm>
              <a:off x="4134761" y="1379692"/>
              <a:ext cx="3629022" cy="87542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1F16F0E5-02F8-2444-9F18-1A88859AC5F3}"/>
                </a:ext>
              </a:extLst>
            </p:cNvPr>
            <p:cNvSpPr txBox="1"/>
            <p:nvPr/>
          </p:nvSpPr>
          <p:spPr>
            <a:xfrm>
              <a:off x="4281701" y="1586720"/>
              <a:ext cx="3307663" cy="584775"/>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rPr>
                <a:t>職　業　奉　仕</a:t>
              </a:r>
            </a:p>
          </p:txBody>
        </p:sp>
      </p:grpSp>
      <p:sp>
        <p:nvSpPr>
          <p:cNvPr id="23" name="正方形/長方形 22">
            <a:extLst>
              <a:ext uri="{FF2B5EF4-FFF2-40B4-BE49-F238E27FC236}">
                <a16:creationId xmlns:a16="http://schemas.microsoft.com/office/drawing/2014/main" id="{560E1897-EE4E-8BBA-8679-B2294E56F584}"/>
              </a:ext>
            </a:extLst>
          </p:cNvPr>
          <p:cNvSpPr/>
          <p:nvPr/>
        </p:nvSpPr>
        <p:spPr>
          <a:xfrm>
            <a:off x="567003" y="2916214"/>
            <a:ext cx="5020769" cy="2508261"/>
          </a:xfrm>
          <a:prstGeom prst="rect">
            <a:avLst/>
          </a:prstGeom>
          <a:solidFill>
            <a:schemeClr val="bg1">
              <a:lumMod val="95000"/>
            </a:schemeClr>
          </a:solidFill>
          <a:ln w="762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23CB305E-0581-89E2-212B-67706BB4B9C3}"/>
              </a:ext>
            </a:extLst>
          </p:cNvPr>
          <p:cNvSpPr/>
          <p:nvPr/>
        </p:nvSpPr>
        <p:spPr>
          <a:xfrm>
            <a:off x="1931086" y="2568284"/>
            <a:ext cx="2377421" cy="69586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D65E6B69-7ADB-FBB1-BCE3-353F1129D89F}"/>
              </a:ext>
            </a:extLst>
          </p:cNvPr>
          <p:cNvSpPr txBox="1"/>
          <p:nvPr/>
        </p:nvSpPr>
        <p:spPr>
          <a:xfrm>
            <a:off x="2246550" y="2723905"/>
            <a:ext cx="1746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rPr>
              <a:t>奉仕の理念</a:t>
            </a:r>
            <a:endParaRPr kumimoji="1" lang="en-US" altLang="ja-JP"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4C63A85D-48E7-A24A-8C07-E940AF67CFC1}"/>
              </a:ext>
            </a:extLst>
          </p:cNvPr>
          <p:cNvSpPr/>
          <p:nvPr/>
        </p:nvSpPr>
        <p:spPr>
          <a:xfrm>
            <a:off x="6515565" y="2912318"/>
            <a:ext cx="5006747" cy="2541298"/>
          </a:xfrm>
          <a:prstGeom prst="rect">
            <a:avLst/>
          </a:prstGeom>
          <a:solidFill>
            <a:schemeClr val="bg1"/>
          </a:solidFill>
          <a:ln w="762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a:extLst>
              <a:ext uri="{FF2B5EF4-FFF2-40B4-BE49-F238E27FC236}">
                <a16:creationId xmlns:a16="http://schemas.microsoft.com/office/drawing/2014/main" id="{0309C467-8AC9-7E0F-3FD1-95D1D17564FC}"/>
              </a:ext>
            </a:extLst>
          </p:cNvPr>
          <p:cNvSpPr/>
          <p:nvPr/>
        </p:nvSpPr>
        <p:spPr>
          <a:xfrm>
            <a:off x="7717738" y="2572871"/>
            <a:ext cx="2543176" cy="79238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04FD2D75-8017-942E-AA88-650DFAAE8D12}"/>
              </a:ext>
            </a:extLst>
          </p:cNvPr>
          <p:cNvSpPr txBox="1"/>
          <p:nvPr/>
        </p:nvSpPr>
        <p:spPr>
          <a:xfrm>
            <a:off x="8222769" y="2774593"/>
            <a:ext cx="18409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17458F"/>
                </a:solidFill>
                <a:latin typeface="メイリオ" panose="020B0604030504040204" pitchFamily="50" charset="-128"/>
                <a:ea typeface="メイリオ" panose="020B0604030504040204" pitchFamily="50" charset="-128"/>
              </a:rPr>
              <a:t>理念</a:t>
            </a:r>
            <a:r>
              <a:rPr kumimoji="1" lang="ja-JP" altLang="en-US"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rPr>
              <a:t>の実践</a:t>
            </a:r>
            <a:endParaRPr kumimoji="1" lang="en-US" altLang="ja-JP"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a:extLst>
              <a:ext uri="{FF2B5EF4-FFF2-40B4-BE49-F238E27FC236}">
                <a16:creationId xmlns:a16="http://schemas.microsoft.com/office/drawing/2014/main" id="{DDB75BA5-8DDD-C0D3-8E4F-ABF40BFBDC65}"/>
              </a:ext>
            </a:extLst>
          </p:cNvPr>
          <p:cNvSpPr/>
          <p:nvPr/>
        </p:nvSpPr>
        <p:spPr>
          <a:xfrm>
            <a:off x="699230" y="3600546"/>
            <a:ext cx="301840" cy="284085"/>
          </a:xfrm>
          <a:prstGeom prst="rect">
            <a:avLst/>
          </a:prstGeom>
          <a:solidFill>
            <a:schemeClr val="bg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0" name="グループ化 29">
            <a:extLst>
              <a:ext uri="{FF2B5EF4-FFF2-40B4-BE49-F238E27FC236}">
                <a16:creationId xmlns:a16="http://schemas.microsoft.com/office/drawing/2014/main" id="{E7539424-4A5C-56E6-3B95-1CB83902385D}"/>
              </a:ext>
            </a:extLst>
          </p:cNvPr>
          <p:cNvGrpSpPr/>
          <p:nvPr/>
        </p:nvGrpSpPr>
        <p:grpSpPr>
          <a:xfrm>
            <a:off x="6797690" y="4461410"/>
            <a:ext cx="4163688" cy="583939"/>
            <a:chOff x="6837798" y="3439286"/>
            <a:chExt cx="4163688" cy="583939"/>
          </a:xfrm>
        </p:grpSpPr>
        <p:sp>
          <p:nvSpPr>
            <p:cNvPr id="36" name="正方形/長方形 35">
              <a:extLst>
                <a:ext uri="{FF2B5EF4-FFF2-40B4-BE49-F238E27FC236}">
                  <a16:creationId xmlns:a16="http://schemas.microsoft.com/office/drawing/2014/main" id="{ECADA9F7-3486-0B34-2855-A5DF04DF7EEE}"/>
                </a:ext>
              </a:extLst>
            </p:cNvPr>
            <p:cNvSpPr/>
            <p:nvPr/>
          </p:nvSpPr>
          <p:spPr>
            <a:xfrm>
              <a:off x="6837798" y="3439286"/>
              <a:ext cx="286264" cy="284085"/>
            </a:xfrm>
            <a:prstGeom prst="rect">
              <a:avLst/>
            </a:prstGeom>
            <a:solidFill>
              <a:schemeClr val="bg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D013BB28-BACC-F641-0DCF-1821A2F2C9AE}"/>
                </a:ext>
              </a:extLst>
            </p:cNvPr>
            <p:cNvSpPr txBox="1"/>
            <p:nvPr/>
          </p:nvSpPr>
          <p:spPr>
            <a:xfrm>
              <a:off x="6856858" y="3561560"/>
              <a:ext cx="4144628"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rPr>
                <a:t>自分自身を律し事業を行う</a:t>
              </a:r>
            </a:p>
          </p:txBody>
        </p:sp>
      </p:grpSp>
      <p:grpSp>
        <p:nvGrpSpPr>
          <p:cNvPr id="38" name="グループ化 37">
            <a:extLst>
              <a:ext uri="{FF2B5EF4-FFF2-40B4-BE49-F238E27FC236}">
                <a16:creationId xmlns:a16="http://schemas.microsoft.com/office/drawing/2014/main" id="{2634C7E7-B6D1-84AD-789D-EDC0D78D1D42}"/>
              </a:ext>
            </a:extLst>
          </p:cNvPr>
          <p:cNvGrpSpPr/>
          <p:nvPr/>
        </p:nvGrpSpPr>
        <p:grpSpPr>
          <a:xfrm>
            <a:off x="6782114" y="3490126"/>
            <a:ext cx="4573555" cy="858155"/>
            <a:chOff x="6861387" y="4055760"/>
            <a:chExt cx="4573555" cy="858155"/>
          </a:xfrm>
        </p:grpSpPr>
        <p:sp>
          <p:nvSpPr>
            <p:cNvPr id="39" name="正方形/長方形 38">
              <a:extLst>
                <a:ext uri="{FF2B5EF4-FFF2-40B4-BE49-F238E27FC236}">
                  <a16:creationId xmlns:a16="http://schemas.microsoft.com/office/drawing/2014/main" id="{D31C5E1F-D666-1278-F487-82E1A595FDF8}"/>
                </a:ext>
              </a:extLst>
            </p:cNvPr>
            <p:cNvSpPr/>
            <p:nvPr/>
          </p:nvSpPr>
          <p:spPr>
            <a:xfrm>
              <a:off x="6861387" y="4055760"/>
              <a:ext cx="301840" cy="284085"/>
            </a:xfrm>
            <a:prstGeom prst="rect">
              <a:avLst/>
            </a:prstGeom>
            <a:solidFill>
              <a:schemeClr val="bg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テキスト ボックス 39">
              <a:extLst>
                <a:ext uri="{FF2B5EF4-FFF2-40B4-BE49-F238E27FC236}">
                  <a16:creationId xmlns:a16="http://schemas.microsoft.com/office/drawing/2014/main" id="{4071B692-D4BA-E87B-C577-038F3882343C}"/>
                </a:ext>
              </a:extLst>
            </p:cNvPr>
            <p:cNvSpPr txBox="1"/>
            <p:nvPr/>
          </p:nvSpPr>
          <p:spPr>
            <a:xfrm>
              <a:off x="6897541" y="4175251"/>
              <a:ext cx="4537401" cy="7386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rPr>
                <a:t>職業上の手腕を社会に役立てる</a:t>
              </a:r>
              <a:r>
                <a:rPr kumimoji="1" lang="ja-JP" altLang="en-US" b="1" dirty="0">
                  <a:solidFill>
                    <a:srgbClr val="17458F"/>
                  </a:solidFill>
                  <a:latin typeface="メイリオ" panose="020B0604030504040204" pitchFamily="50" charset="-128"/>
                  <a:ea typeface="メイリオ" panose="020B0604030504040204" pitchFamily="50" charset="-128"/>
                </a:rPr>
                <a:t>（クラブが開発したプロジェクトに参加）</a:t>
              </a:r>
              <a:endParaRPr kumimoji="1" lang="ja-JP" altLang="en-US"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grpSp>
      <p:sp>
        <p:nvSpPr>
          <p:cNvPr id="41" name="テキスト ボックス 40">
            <a:extLst>
              <a:ext uri="{FF2B5EF4-FFF2-40B4-BE49-F238E27FC236}">
                <a16:creationId xmlns:a16="http://schemas.microsoft.com/office/drawing/2014/main" id="{6F764E0E-0A02-076F-8B92-09492477D71A}"/>
              </a:ext>
            </a:extLst>
          </p:cNvPr>
          <p:cNvSpPr txBox="1"/>
          <p:nvPr/>
        </p:nvSpPr>
        <p:spPr>
          <a:xfrm>
            <a:off x="736575" y="3663383"/>
            <a:ext cx="4870202"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rPr>
              <a:t>あらゆる職業において高い倫理基準を守り、それぞれの職業を通じて社会に貢献すること</a:t>
            </a:r>
          </a:p>
        </p:txBody>
      </p:sp>
    </p:spTree>
    <p:extLst>
      <p:ext uri="{BB962C8B-B14F-4D97-AF65-F5344CB8AC3E}">
        <p14:creationId xmlns:p14="http://schemas.microsoft.com/office/powerpoint/2010/main" val="456565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7413D-5E89-AF03-0EB6-2CE3562E4CA9}"/>
            </a:ext>
          </a:extLst>
        </p:cNvPr>
        <p:cNvGrpSpPr/>
        <p:nvPr/>
      </p:nvGrpSpPr>
      <p:grpSpPr>
        <a:xfrm>
          <a:off x="0" y="0"/>
          <a:ext cx="0" cy="0"/>
          <a:chOff x="0" y="0"/>
          <a:chExt cx="0" cy="0"/>
        </a:xfrm>
      </p:grpSpPr>
      <p:pic>
        <p:nvPicPr>
          <p:cNvPr id="2" name="図 1" descr="ロゴ が含まれている画像&#10;&#10;AI 生成コンテンツは誤りを含む可能性があります。">
            <a:extLst>
              <a:ext uri="{FF2B5EF4-FFF2-40B4-BE49-F238E27FC236}">
                <a16:creationId xmlns:a16="http://schemas.microsoft.com/office/drawing/2014/main" id="{631A7244-6381-C962-36B5-532484EE3E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3" name="正方形/長方形 2">
            <a:extLst>
              <a:ext uri="{FF2B5EF4-FFF2-40B4-BE49-F238E27FC236}">
                <a16:creationId xmlns:a16="http://schemas.microsoft.com/office/drawing/2014/main" id="{A9292657-24ED-D6B7-27C7-8FE4A6208C2F}"/>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6B00BF0-85C8-D83F-34FC-2A731AA63A8A}"/>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984A701-D33E-4D7C-3459-4BEFEC927B05}"/>
              </a:ext>
            </a:extLst>
          </p:cNvPr>
          <p:cNvSpPr/>
          <p:nvPr/>
        </p:nvSpPr>
        <p:spPr>
          <a:xfrm>
            <a:off x="127322" y="2666456"/>
            <a:ext cx="11921924" cy="1525087"/>
          </a:xfrm>
          <a:prstGeom prst="rect">
            <a:avLst/>
          </a:prstGeom>
          <a:solidFill>
            <a:schemeClr val="bg1"/>
          </a:solidFill>
          <a:ln w="1778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srgbClr val="17458F"/>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B605CEA-CA1E-F0E4-43D2-A9296EEBBCFF}"/>
              </a:ext>
            </a:extLst>
          </p:cNvPr>
          <p:cNvSpPr txBox="1"/>
          <p:nvPr/>
        </p:nvSpPr>
        <p:spPr>
          <a:xfrm>
            <a:off x="3362130" y="3087726"/>
            <a:ext cx="5467738" cy="830997"/>
          </a:xfrm>
          <a:prstGeom prst="rect">
            <a:avLst/>
          </a:prstGeom>
          <a:noFill/>
        </p:spPr>
        <p:txBody>
          <a:bodyPr wrap="square" rtlCol="0">
            <a:spAutoFit/>
          </a:bodyPr>
          <a:lstStyle/>
          <a:p>
            <a:pPr lvl="0" algn="ctr">
              <a:defRPr/>
            </a:pPr>
            <a:r>
              <a:rPr kumimoji="1" lang="ja-JP" altLang="en-US" sz="4800" b="1" dirty="0">
                <a:solidFill>
                  <a:srgbClr val="17458F"/>
                </a:solidFill>
                <a:latin typeface="メイリオ" panose="020B0604030504040204" pitchFamily="50" charset="-128"/>
                <a:ea typeface="メイリオ" panose="020B0604030504040204" pitchFamily="50" charset="-128"/>
              </a:rPr>
              <a:t>奉仕の理念</a:t>
            </a:r>
            <a:endParaRPr kumimoji="1" lang="ja-JP" altLang="en-US" sz="4800" b="1" i="0" u="none" strike="noStrike" kern="12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76755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C21D-FF00-74EC-B9A5-8A8ED563D29E}"/>
            </a:ext>
          </a:extLst>
        </p:cNvPr>
        <p:cNvGrpSpPr/>
        <p:nvPr/>
      </p:nvGrpSpPr>
      <p:grpSpPr>
        <a:xfrm>
          <a:off x="0" y="0"/>
          <a:ext cx="0" cy="0"/>
          <a:chOff x="0" y="0"/>
          <a:chExt cx="0" cy="0"/>
        </a:xfrm>
      </p:grpSpPr>
      <p:pic>
        <p:nvPicPr>
          <p:cNvPr id="3" name="図 2" descr="ロゴ が含まれている画像&#10;&#10;AI 生成コンテンツは誤りを含む可能性があります。">
            <a:extLst>
              <a:ext uri="{FF2B5EF4-FFF2-40B4-BE49-F238E27FC236}">
                <a16:creationId xmlns:a16="http://schemas.microsoft.com/office/drawing/2014/main" id="{224B2886-E5ED-DA5B-800F-8DF19CB8C0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4" name="正方形/長方形 3">
            <a:extLst>
              <a:ext uri="{FF2B5EF4-FFF2-40B4-BE49-F238E27FC236}">
                <a16:creationId xmlns:a16="http://schemas.microsoft.com/office/drawing/2014/main" id="{D4D92C74-7084-B3CF-8017-0AA873A53BF3}"/>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287F1D4-E726-DB88-7CC6-AC7991026135}"/>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29407BE-BB65-5A2A-A29E-63A5513F629D}"/>
              </a:ext>
            </a:extLst>
          </p:cNvPr>
          <p:cNvSpPr txBox="1"/>
          <p:nvPr/>
        </p:nvSpPr>
        <p:spPr>
          <a:xfrm>
            <a:off x="1441130" y="935668"/>
            <a:ext cx="931140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ロータリーの目的</a:t>
            </a:r>
            <a:endParaRPr kumimoji="0" lang="en-US" altLang="ja-JP"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598BEEBD-CA67-3FE1-7737-D98BD9DF6BB3}"/>
              </a:ext>
            </a:extLst>
          </p:cNvPr>
          <p:cNvSpPr/>
          <p:nvPr/>
        </p:nvSpPr>
        <p:spPr>
          <a:xfrm>
            <a:off x="696686" y="1724297"/>
            <a:ext cx="11112137" cy="49118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spcAft>
                <a:spcPts val="1125"/>
              </a:spcAft>
            </a:pPr>
            <a:r>
              <a:rPr lang="ja-JP" altLang="en-US" sz="2000" dirty="0">
                <a:solidFill>
                  <a:srgbClr val="333333"/>
                </a:solidFill>
                <a:latin typeface="メイリオ" panose="020B0604030504040204" pitchFamily="50" charset="-128"/>
                <a:ea typeface="メイリオ" panose="020B0604030504040204" pitchFamily="50" charset="-128"/>
              </a:rPr>
              <a:t>ロータリーの目的は、意義ある事業の基礎として奉仕の理念を奨励し、これを育むことにある。</a:t>
            </a:r>
            <a:endParaRPr lang="en-US" altLang="ja-JP" sz="2000" dirty="0">
              <a:solidFill>
                <a:srgbClr val="333333"/>
              </a:solidFill>
              <a:latin typeface="メイリオ" panose="020B0604030504040204" pitchFamily="50" charset="-128"/>
              <a:ea typeface="メイリオ" panose="020B0604030504040204" pitchFamily="50" charset="-128"/>
            </a:endParaRPr>
          </a:p>
          <a:p>
            <a:pPr fontAlgn="base">
              <a:spcAft>
                <a:spcPts val="1125"/>
              </a:spcAft>
            </a:pPr>
            <a:r>
              <a:rPr lang="ja-JP" altLang="en-US" sz="2000" dirty="0">
                <a:solidFill>
                  <a:srgbClr val="333333"/>
                </a:solidFill>
                <a:latin typeface="メイリオ" panose="020B0604030504040204" pitchFamily="50" charset="-128"/>
                <a:ea typeface="メイリオ" panose="020B0604030504040204" pitchFamily="50" charset="-128"/>
              </a:rPr>
              <a:t>具体的には、次の各項を奨励することにある。</a:t>
            </a:r>
            <a:endParaRPr lang="en-US" altLang="ja-JP" sz="2000" dirty="0">
              <a:solidFill>
                <a:srgbClr val="333333"/>
              </a:solidFill>
              <a:latin typeface="メイリオ" panose="020B0604030504040204" pitchFamily="50" charset="-128"/>
              <a:ea typeface="メイリオ" panose="020B0604030504040204" pitchFamily="50" charset="-128"/>
            </a:endParaRPr>
          </a:p>
          <a:p>
            <a:pPr fontAlgn="base">
              <a:spcAft>
                <a:spcPts val="1125"/>
              </a:spcAft>
            </a:pPr>
            <a:endParaRPr lang="ja-JP" altLang="en-US" sz="100" dirty="0">
              <a:solidFill>
                <a:srgbClr val="333333"/>
              </a:solidFill>
              <a:latin typeface="メイリオ" panose="020B0604030504040204" pitchFamily="50" charset="-128"/>
              <a:ea typeface="メイリオ" panose="020B0604030504040204" pitchFamily="50" charset="-128"/>
            </a:endParaRPr>
          </a:p>
          <a:p>
            <a:pPr fontAlgn="base">
              <a:spcAft>
                <a:spcPts val="2250"/>
              </a:spcAft>
            </a:pPr>
            <a:r>
              <a:rPr lang="ja-JP" altLang="en-US" sz="2400" dirty="0">
                <a:solidFill>
                  <a:srgbClr val="FF0000"/>
                </a:solidFill>
                <a:latin typeface="メイリオ" panose="020B0604030504040204" pitchFamily="50" charset="-128"/>
                <a:ea typeface="メイリオ" panose="020B0604030504040204" pitchFamily="50" charset="-128"/>
              </a:rPr>
              <a:t>第</a:t>
            </a:r>
            <a:r>
              <a:rPr lang="en-US" altLang="ja-JP" sz="2400" dirty="0">
                <a:solidFill>
                  <a:srgbClr val="FF0000"/>
                </a:solidFill>
                <a:latin typeface="メイリオ" panose="020B0604030504040204" pitchFamily="50" charset="-128"/>
                <a:ea typeface="メイリオ" panose="020B0604030504040204" pitchFamily="50" charset="-128"/>
              </a:rPr>
              <a:t>1 </a:t>
            </a:r>
            <a:r>
              <a:rPr lang="ja-JP" altLang="en-US" sz="2400" dirty="0">
                <a:solidFill>
                  <a:srgbClr val="333333"/>
                </a:solidFill>
                <a:latin typeface="メイリオ" panose="020B0604030504040204" pitchFamily="50" charset="-128"/>
                <a:ea typeface="メイリオ" panose="020B0604030504040204" pitchFamily="50" charset="-128"/>
              </a:rPr>
              <a:t>知り合いを広めることによって奉仕の機会とすること</a:t>
            </a:r>
          </a:p>
          <a:p>
            <a:pPr fontAlgn="base">
              <a:spcAft>
                <a:spcPts val="2250"/>
              </a:spcAft>
            </a:pPr>
            <a:r>
              <a:rPr lang="ja-JP" altLang="en-US" sz="2400" dirty="0">
                <a:solidFill>
                  <a:srgbClr val="FF0000"/>
                </a:solidFill>
                <a:latin typeface="メイリオ" panose="020B0604030504040204" pitchFamily="50" charset="-128"/>
                <a:ea typeface="メイリオ" panose="020B0604030504040204" pitchFamily="50" charset="-128"/>
              </a:rPr>
              <a:t>第</a:t>
            </a:r>
            <a:r>
              <a:rPr lang="en-US" altLang="ja-JP" sz="2400" dirty="0">
                <a:solidFill>
                  <a:srgbClr val="FF0000"/>
                </a:solidFill>
                <a:latin typeface="メイリオ" panose="020B0604030504040204" pitchFamily="50" charset="-128"/>
                <a:ea typeface="メイリオ" panose="020B0604030504040204" pitchFamily="50" charset="-128"/>
              </a:rPr>
              <a:t>2 </a:t>
            </a:r>
            <a:r>
              <a:rPr lang="ja-JP" altLang="en-US" sz="2400" b="1" u="sng" dirty="0">
                <a:solidFill>
                  <a:srgbClr val="333333"/>
                </a:solidFill>
                <a:latin typeface="メイリオ" panose="020B0604030504040204" pitchFamily="50" charset="-128"/>
                <a:ea typeface="メイリオ" panose="020B0604030504040204" pitchFamily="50" charset="-128"/>
              </a:rPr>
              <a:t>職業上の高い倫理基準を保ち、役立つ仕事はすべて価値あるものと認識し、　　　　社会に奉仕する機会としてロータリアン各自の職業を高潔なものにすること</a:t>
            </a:r>
          </a:p>
          <a:p>
            <a:pPr fontAlgn="base">
              <a:spcAft>
                <a:spcPts val="2250"/>
              </a:spcAft>
            </a:pPr>
            <a:r>
              <a:rPr lang="ja-JP" altLang="en-US" sz="2400" dirty="0">
                <a:solidFill>
                  <a:srgbClr val="FF0000"/>
                </a:solidFill>
                <a:latin typeface="メイリオ" panose="020B0604030504040204" pitchFamily="50" charset="-128"/>
                <a:ea typeface="メイリオ" panose="020B0604030504040204" pitchFamily="50" charset="-128"/>
              </a:rPr>
              <a:t>第</a:t>
            </a:r>
            <a:r>
              <a:rPr lang="en-US" altLang="ja-JP" sz="2400" dirty="0">
                <a:solidFill>
                  <a:srgbClr val="FF0000"/>
                </a:solidFill>
                <a:latin typeface="メイリオ" panose="020B0604030504040204" pitchFamily="50" charset="-128"/>
                <a:ea typeface="メイリオ" panose="020B0604030504040204" pitchFamily="50" charset="-128"/>
              </a:rPr>
              <a:t>3 </a:t>
            </a:r>
            <a:r>
              <a:rPr lang="ja-JP" altLang="en-US" sz="2400" dirty="0">
                <a:solidFill>
                  <a:srgbClr val="333333"/>
                </a:solidFill>
                <a:latin typeface="メイリオ" panose="020B0604030504040204" pitchFamily="50" charset="-128"/>
                <a:ea typeface="メイリオ" panose="020B0604030504040204" pitchFamily="50" charset="-128"/>
              </a:rPr>
              <a:t>ロータリアン一人一人が、個人として、また事業および社会生活において、日々、奉仕の理念を実践すること</a:t>
            </a:r>
          </a:p>
          <a:p>
            <a:pPr fontAlgn="base">
              <a:spcAft>
                <a:spcPts val="2250"/>
              </a:spcAft>
            </a:pPr>
            <a:r>
              <a:rPr lang="ja-JP" altLang="en-US" sz="2400" dirty="0">
                <a:solidFill>
                  <a:srgbClr val="FF0000"/>
                </a:solidFill>
                <a:latin typeface="メイリオ" panose="020B0604030504040204" pitchFamily="50" charset="-128"/>
                <a:ea typeface="メイリオ" panose="020B0604030504040204" pitchFamily="50" charset="-128"/>
              </a:rPr>
              <a:t>第</a:t>
            </a:r>
            <a:r>
              <a:rPr lang="en-US" altLang="ja-JP" sz="2400" dirty="0">
                <a:solidFill>
                  <a:srgbClr val="FF0000"/>
                </a:solidFill>
                <a:latin typeface="メイリオ" panose="020B0604030504040204" pitchFamily="50" charset="-128"/>
                <a:ea typeface="メイリオ" panose="020B0604030504040204" pitchFamily="50" charset="-128"/>
              </a:rPr>
              <a:t>4 </a:t>
            </a:r>
            <a:r>
              <a:rPr lang="ja-JP" altLang="en-US" sz="2400" dirty="0">
                <a:solidFill>
                  <a:srgbClr val="333333"/>
                </a:solidFill>
                <a:latin typeface="メイリオ" panose="020B0604030504040204" pitchFamily="50" charset="-128"/>
                <a:ea typeface="メイリオ" panose="020B0604030504040204" pitchFamily="50" charset="-128"/>
              </a:rPr>
              <a:t>奉仕の理念で結ばれた職業人が、世界的ネットワークを通じて、国際理解、親善、平和を推進すること</a:t>
            </a:r>
          </a:p>
          <a:p>
            <a:endParaRPr kumimoji="1" lang="ja-JP" altLang="en-US" dirty="0"/>
          </a:p>
        </p:txBody>
      </p:sp>
    </p:spTree>
    <p:extLst>
      <p:ext uri="{BB962C8B-B14F-4D97-AF65-F5344CB8AC3E}">
        <p14:creationId xmlns:p14="http://schemas.microsoft.com/office/powerpoint/2010/main" val="139005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7DA4-237D-AA7F-6EFF-06AC7B2571F7}"/>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AE7FDE6C-929A-4FB9-6B64-A1D036FCB735}"/>
              </a:ext>
            </a:extLst>
          </p:cNvPr>
          <p:cNvSpPr/>
          <p:nvPr/>
        </p:nvSpPr>
        <p:spPr>
          <a:xfrm>
            <a:off x="6769939" y="2278719"/>
            <a:ext cx="4662427" cy="2203555"/>
          </a:xfrm>
          <a:prstGeom prst="rect">
            <a:avLst/>
          </a:prstGeom>
          <a:solidFill>
            <a:schemeClr val="bg1"/>
          </a:solidFill>
          <a:ln w="17145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srgbClr val="17458F"/>
                </a:solidFill>
                <a:latin typeface="Calibri"/>
                <a:ea typeface="ＭＳ Ｐゴシック" panose="020B0600070205080204" pitchFamily="50" charset="-128"/>
              </a:rPr>
              <a:t>最もよく奉仕する者</a:t>
            </a:r>
            <a:endParaRPr lang="en-US" altLang="ja-JP" sz="4000" b="1" dirty="0">
              <a:solidFill>
                <a:srgbClr val="17458F"/>
              </a:solidFill>
              <a:latin typeface="Calibri"/>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17458F"/>
                </a:solidFill>
                <a:effectLst/>
                <a:uLnTx/>
                <a:uFillTx/>
                <a:latin typeface="Calibri"/>
                <a:ea typeface="ＭＳ Ｐゴシック" panose="020B0600070205080204" pitchFamily="50" charset="-128"/>
                <a:cs typeface="+mn-cs"/>
              </a:rPr>
              <a:t>最も多く報いられる</a:t>
            </a:r>
          </a:p>
        </p:txBody>
      </p:sp>
      <p:sp>
        <p:nvSpPr>
          <p:cNvPr id="5" name="テキスト ボックス 4">
            <a:extLst>
              <a:ext uri="{FF2B5EF4-FFF2-40B4-BE49-F238E27FC236}">
                <a16:creationId xmlns:a16="http://schemas.microsoft.com/office/drawing/2014/main" id="{6E2A2C4B-9DEC-1F2C-B559-BE29F13D0A72}"/>
              </a:ext>
            </a:extLst>
          </p:cNvPr>
          <p:cNvSpPr txBox="1"/>
          <p:nvPr/>
        </p:nvSpPr>
        <p:spPr>
          <a:xfrm>
            <a:off x="1449275" y="1148381"/>
            <a:ext cx="931140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ロータリーの公式標語</a:t>
            </a:r>
            <a:endParaRPr kumimoji="0" lang="en-US" altLang="ja-JP" sz="40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35544F3C-FEEC-5A8B-CD48-9D6D3D262516}"/>
              </a:ext>
            </a:extLst>
          </p:cNvPr>
          <p:cNvSpPr txBox="1"/>
          <p:nvPr/>
        </p:nvSpPr>
        <p:spPr>
          <a:xfrm>
            <a:off x="233547" y="5238078"/>
            <a:ext cx="5714603" cy="461665"/>
          </a:xfrm>
          <a:prstGeom prst="rect">
            <a:avLst/>
          </a:prstGeom>
          <a:noFill/>
        </p:spPr>
        <p:txBody>
          <a:bodyPr wrap="square">
            <a:spAutoFit/>
          </a:bodyPr>
          <a:lstStyle/>
          <a:p>
            <a:pPr algn="ctr"/>
            <a:r>
              <a:rPr lang="ja-JP" altLang="en-US" sz="2400" b="1" dirty="0">
                <a:solidFill>
                  <a:srgbClr val="17458F"/>
                </a:solidFill>
                <a:latin typeface="メイリオ" panose="020B0604030504040204" pitchFamily="50" charset="-128"/>
                <a:ea typeface="メイリオ" panose="020B0604030504040204" pitchFamily="50" charset="-128"/>
              </a:rPr>
              <a:t>奉仕を優先する姿勢</a:t>
            </a:r>
            <a:endParaRPr lang="ja-JP" altLang="en-US" sz="2000" b="1" dirty="0">
              <a:solidFill>
                <a:srgbClr val="17458F"/>
              </a:solidFill>
            </a:endParaRPr>
          </a:p>
        </p:txBody>
      </p:sp>
      <p:sp>
        <p:nvSpPr>
          <p:cNvPr id="16" name="テキスト ボックス 15">
            <a:extLst>
              <a:ext uri="{FF2B5EF4-FFF2-40B4-BE49-F238E27FC236}">
                <a16:creationId xmlns:a16="http://schemas.microsoft.com/office/drawing/2014/main" id="{78AC3590-75A5-C11D-052E-379D788C0FB4}"/>
              </a:ext>
            </a:extLst>
          </p:cNvPr>
          <p:cNvSpPr txBox="1"/>
          <p:nvPr/>
        </p:nvSpPr>
        <p:spPr>
          <a:xfrm>
            <a:off x="6553744" y="5238078"/>
            <a:ext cx="5094816" cy="461665"/>
          </a:xfrm>
          <a:prstGeom prst="rect">
            <a:avLst/>
          </a:prstGeom>
          <a:noFill/>
        </p:spPr>
        <p:txBody>
          <a:bodyPr wrap="square">
            <a:spAutoFit/>
          </a:bodyPr>
          <a:lstStyle/>
          <a:p>
            <a:pPr algn="ctr"/>
            <a:r>
              <a:rPr lang="ja-JP" altLang="en-US" sz="2400" b="1" dirty="0">
                <a:solidFill>
                  <a:srgbClr val="17458F"/>
                </a:solidFill>
                <a:effectLst/>
                <a:latin typeface="メイリオ" panose="020B0604030504040204" pitchFamily="50" charset="-128"/>
                <a:ea typeface="メイリオ" panose="020B0604030504040204" pitchFamily="50" charset="-128"/>
                <a:cs typeface="Times New Roman" panose="02020603050405020304" pitchFamily="18" charset="0"/>
              </a:rPr>
              <a:t>奉仕が最も大きな報いにつながる</a:t>
            </a:r>
            <a:endParaRPr lang="en-US" altLang="ja-JP" sz="2400" b="1" dirty="0">
              <a:solidFill>
                <a:srgbClr val="17458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F02E22BA-B78F-9C28-7EA8-C1F4CC91F4AF}"/>
              </a:ext>
            </a:extLst>
          </p:cNvPr>
          <p:cNvCxnSpPr>
            <a:cxnSpLocks/>
          </p:cNvCxnSpPr>
          <p:nvPr/>
        </p:nvCxnSpPr>
        <p:spPr>
          <a:xfrm>
            <a:off x="8808539" y="3994758"/>
            <a:ext cx="2393627" cy="0"/>
          </a:xfrm>
          <a:prstGeom prst="line">
            <a:avLst/>
          </a:prstGeom>
          <a:ln w="88900" cmpd="dbl">
            <a:solidFill>
              <a:srgbClr val="F7A81B"/>
            </a:solidFill>
          </a:ln>
        </p:spPr>
        <p:style>
          <a:lnRef idx="1">
            <a:schemeClr val="accent1"/>
          </a:lnRef>
          <a:fillRef idx="0">
            <a:schemeClr val="accent1"/>
          </a:fillRef>
          <a:effectRef idx="0">
            <a:schemeClr val="accent1"/>
          </a:effectRef>
          <a:fontRef idx="minor">
            <a:schemeClr val="tx1"/>
          </a:fontRef>
        </p:style>
      </p:cxnSp>
      <p:pic>
        <p:nvPicPr>
          <p:cNvPr id="2" name="図 1" descr="ロゴ が含まれている画像&#10;&#10;AI 生成コンテンツは誤りを含む可能性があります。">
            <a:extLst>
              <a:ext uri="{FF2B5EF4-FFF2-40B4-BE49-F238E27FC236}">
                <a16:creationId xmlns:a16="http://schemas.microsoft.com/office/drawing/2014/main" id="{E9434048-92C4-BD3B-7BA0-A004AF15E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3" name="正方形/長方形 2">
            <a:extLst>
              <a:ext uri="{FF2B5EF4-FFF2-40B4-BE49-F238E27FC236}">
                <a16:creationId xmlns:a16="http://schemas.microsoft.com/office/drawing/2014/main" id="{02CE39EA-9F0E-E95E-9B01-84638AA6AB02}"/>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FB56124-42BD-FBDD-6CCD-DC4CBCA289F1}"/>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ED051AA-6DC1-DF7E-F106-3D78C0BC5BCC}"/>
              </a:ext>
            </a:extLst>
          </p:cNvPr>
          <p:cNvSpPr/>
          <p:nvPr/>
        </p:nvSpPr>
        <p:spPr>
          <a:xfrm>
            <a:off x="759636" y="2278720"/>
            <a:ext cx="4662427" cy="2203555"/>
          </a:xfrm>
          <a:prstGeom prst="rect">
            <a:avLst/>
          </a:prstGeom>
          <a:solidFill>
            <a:schemeClr val="bg1"/>
          </a:solidFill>
          <a:ln w="17145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17458F"/>
                </a:solidFill>
                <a:effectLst/>
                <a:uLnTx/>
                <a:uFillTx/>
                <a:latin typeface="Calibri"/>
                <a:ea typeface="ＭＳ Ｐゴシック" panose="020B0600070205080204" pitchFamily="50" charset="-128"/>
                <a:cs typeface="+mn-cs"/>
              </a:rPr>
              <a:t>超我の奉仕</a:t>
            </a:r>
          </a:p>
        </p:txBody>
      </p:sp>
    </p:spTree>
    <p:extLst>
      <p:ext uri="{BB962C8B-B14F-4D97-AF65-F5344CB8AC3E}">
        <p14:creationId xmlns:p14="http://schemas.microsoft.com/office/powerpoint/2010/main" val="187080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209D46EB-2A77-053C-578A-0F23BD44CBC4}"/>
              </a:ext>
            </a:extLst>
          </p:cNvPr>
          <p:cNvSpPr txBox="1"/>
          <p:nvPr/>
        </p:nvSpPr>
        <p:spPr>
          <a:xfrm>
            <a:off x="-108860" y="6607276"/>
            <a:ext cx="2333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u="none" strike="noStrike" kern="1200" cap="none" normalizeH="0" baseline="0" noProof="0">
                <a:ln>
                  <a:noFill/>
                </a:ln>
                <a:solidFill>
                  <a:srgbClr val="F7A81B"/>
                </a:solidFill>
                <a:effectLst/>
                <a:uLnTx/>
                <a:uFillTx/>
                <a:latin typeface="Meiryo" panose="020B0604030504040204" pitchFamily="34" charset="-128"/>
                <a:ea typeface="Meiryo" panose="020B0604030504040204" pitchFamily="34" charset="-128"/>
              </a:rPr>
              <a:t>第</a:t>
            </a:r>
            <a:r>
              <a:rPr kumimoji="0" lang="en-US" altLang="ja-JP" sz="1100"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rPr>
              <a:t>2660</a:t>
            </a:r>
            <a:r>
              <a:rPr kumimoji="0" lang="ja-JP" altLang="en-US" sz="1100" u="none" strike="noStrike" kern="1200" cap="none" normalizeH="0" baseline="0" noProof="0">
                <a:ln>
                  <a:noFill/>
                </a:ln>
                <a:solidFill>
                  <a:srgbClr val="F7A81B"/>
                </a:solidFill>
                <a:effectLst/>
                <a:uLnTx/>
                <a:uFillTx/>
                <a:latin typeface="Meiryo" panose="020B0604030504040204" pitchFamily="34" charset="-128"/>
                <a:ea typeface="Meiryo" panose="020B0604030504040204" pitchFamily="34" charset="-128"/>
              </a:rPr>
              <a:t>地区</a:t>
            </a:r>
            <a:r>
              <a:rPr kumimoji="0" lang="en-US" altLang="ja-JP" sz="1100"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rPr>
              <a:t> </a:t>
            </a:r>
            <a:r>
              <a:rPr kumimoji="0" lang="ja-JP" altLang="en-US" sz="1100" u="none" strike="noStrike" kern="1200" cap="none" normalizeH="0" baseline="0" noProof="0">
                <a:ln>
                  <a:noFill/>
                </a:ln>
                <a:solidFill>
                  <a:srgbClr val="F7A81B"/>
                </a:solidFill>
                <a:effectLst/>
                <a:uLnTx/>
                <a:uFillTx/>
                <a:latin typeface="Meiryo" panose="020B0604030504040204" pitchFamily="34" charset="-128"/>
                <a:ea typeface="Meiryo" panose="020B0604030504040204" pitchFamily="34" charset="-128"/>
              </a:rPr>
              <a:t>職業奉仕委員会</a:t>
            </a:r>
            <a:endParaRPr kumimoji="0" lang="en-US" altLang="ja-JP" sz="1100"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endParaRPr>
          </a:p>
        </p:txBody>
      </p:sp>
      <p:sp>
        <p:nvSpPr>
          <p:cNvPr id="3" name="円/楕円 2">
            <a:extLst>
              <a:ext uri="{FF2B5EF4-FFF2-40B4-BE49-F238E27FC236}">
                <a16:creationId xmlns:a16="http://schemas.microsoft.com/office/drawing/2014/main" id="{CD7B0611-05D3-BB48-41A7-F3957C1F7035}"/>
              </a:ext>
            </a:extLst>
          </p:cNvPr>
          <p:cNvSpPr>
            <a:spLocks noChangeAspect="1"/>
          </p:cNvSpPr>
          <p:nvPr/>
        </p:nvSpPr>
        <p:spPr>
          <a:xfrm>
            <a:off x="922322" y="2256781"/>
            <a:ext cx="3024312" cy="3024312"/>
          </a:xfrm>
          <a:prstGeom prst="ellipse">
            <a:avLst/>
          </a:prstGeom>
          <a:solidFill>
            <a:schemeClr val="bg1"/>
          </a:solidFill>
          <a:ln w="2540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8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rPr>
              <a:t>奉仕</a:t>
            </a:r>
            <a:endParaRPr kumimoji="1" lang="en-US" altLang="ja-JP" sz="28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lang="ja-JP" altLang="en-US" sz="2800" b="1" dirty="0">
                <a:solidFill>
                  <a:srgbClr val="17458F"/>
                </a:solidFill>
                <a:latin typeface="Meiryo" panose="020B0604030504040204" pitchFamily="34" charset="-128"/>
                <a:ea typeface="Meiryo" panose="020B0604030504040204" pitchFamily="34" charset="-128"/>
              </a:rPr>
              <a:t>・</a:t>
            </a:r>
            <a:endParaRPr kumimoji="1" lang="en-US" altLang="ja-JP" sz="28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8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rPr>
              <a:t>社会貢献</a:t>
            </a:r>
            <a:endParaRPr kumimoji="1" lang="en-US" altLang="ja-JP" sz="28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6" name="円/楕円 5">
            <a:extLst>
              <a:ext uri="{FF2B5EF4-FFF2-40B4-BE49-F238E27FC236}">
                <a16:creationId xmlns:a16="http://schemas.microsoft.com/office/drawing/2014/main" id="{BC8F19CB-A3DD-C6BC-710C-59D0829D2390}"/>
              </a:ext>
            </a:extLst>
          </p:cNvPr>
          <p:cNvSpPr>
            <a:spLocks noChangeAspect="1"/>
          </p:cNvSpPr>
          <p:nvPr/>
        </p:nvSpPr>
        <p:spPr>
          <a:xfrm>
            <a:off x="5384801" y="2189875"/>
            <a:ext cx="3024312" cy="3024312"/>
          </a:xfrm>
          <a:prstGeom prst="ellipse">
            <a:avLst/>
          </a:prstGeom>
          <a:solidFill>
            <a:schemeClr val="bg1"/>
          </a:solidFill>
          <a:ln w="2540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800" b="1"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信用</a:t>
            </a:r>
            <a:endParaRPr kumimoji="1" lang="en-US" altLang="ja-JP" sz="2800" b="1" u="none" strike="noStrike" kern="1200" cap="none" spc="0"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800" b="1"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信頼</a:t>
            </a:r>
          </a:p>
        </p:txBody>
      </p:sp>
      <p:sp>
        <p:nvSpPr>
          <p:cNvPr id="7" name="円/楕円 6">
            <a:extLst>
              <a:ext uri="{FF2B5EF4-FFF2-40B4-BE49-F238E27FC236}">
                <a16:creationId xmlns:a16="http://schemas.microsoft.com/office/drawing/2014/main" id="{C9482ACB-E5A3-8B62-934F-ED79D1823364}"/>
              </a:ext>
            </a:extLst>
          </p:cNvPr>
          <p:cNvSpPr>
            <a:spLocks noChangeAspect="1"/>
          </p:cNvSpPr>
          <p:nvPr/>
        </p:nvSpPr>
        <p:spPr>
          <a:xfrm>
            <a:off x="8541050" y="2189875"/>
            <a:ext cx="3024312" cy="3024312"/>
          </a:xfrm>
          <a:prstGeom prst="ellipse">
            <a:avLst/>
          </a:prstGeom>
          <a:solidFill>
            <a:schemeClr val="bg1"/>
          </a:solidFill>
          <a:ln w="254000" cmpd="thickThi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800" b="1">
                <a:solidFill>
                  <a:srgbClr val="17458F"/>
                </a:solidFill>
                <a:latin typeface="Meiryo" panose="020B0604030504040204" pitchFamily="34" charset="-128"/>
                <a:ea typeface="Meiryo" panose="020B0604030504040204" pitchFamily="34" charset="-128"/>
              </a:rPr>
              <a:t>自身</a:t>
            </a:r>
            <a:endParaRPr kumimoji="1" lang="en-US" altLang="ja-JP" sz="2800" b="1" dirty="0">
              <a:solidFill>
                <a:srgbClr val="17458F"/>
              </a:solidFill>
              <a:latin typeface="Meiryo" panose="020B0604030504040204" pitchFamily="34" charset="-128"/>
              <a:ea typeface="Meiryo" panose="020B0604030504040204" pitchFamily="34" charset="-128"/>
            </a:endParaRPr>
          </a:p>
          <a:p>
            <a:pPr marL="0" marR="0" indent="0" algn="ctr" defTabSz="914400" rtl="0" eaLnBrk="1" fontAlgn="auto" latinLnBrk="0" hangingPunct="1">
              <a:lnSpc>
                <a:spcPct val="120000"/>
              </a:lnSpc>
              <a:spcBef>
                <a:spcPts val="0"/>
              </a:spcBef>
              <a:spcAft>
                <a:spcPts val="0"/>
              </a:spcAft>
              <a:buClrTx/>
              <a:buSzTx/>
              <a:buFontTx/>
              <a:buNone/>
              <a:tabLst/>
            </a:pPr>
            <a:r>
              <a:rPr kumimoji="1" lang="ja-JP" altLang="en-US" sz="2800" b="1"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rPr>
              <a:t>成長</a:t>
            </a:r>
          </a:p>
        </p:txBody>
      </p:sp>
      <p:sp>
        <p:nvSpPr>
          <p:cNvPr id="8" name="角丸四角形 7">
            <a:extLst>
              <a:ext uri="{FF2B5EF4-FFF2-40B4-BE49-F238E27FC236}">
                <a16:creationId xmlns:a16="http://schemas.microsoft.com/office/drawing/2014/main" id="{921BD680-4B88-FE54-2879-CAFDEBFD081B}"/>
              </a:ext>
            </a:extLst>
          </p:cNvPr>
          <p:cNvSpPr/>
          <p:nvPr/>
        </p:nvSpPr>
        <p:spPr>
          <a:xfrm>
            <a:off x="4954123" y="1824962"/>
            <a:ext cx="6907153" cy="4086117"/>
          </a:xfrm>
          <a:prstGeom prst="roundRect">
            <a:avLst/>
          </a:prstGeom>
          <a:noFill/>
          <a:ln w="60325">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a:extLst>
              <a:ext uri="{FF2B5EF4-FFF2-40B4-BE49-F238E27FC236}">
                <a16:creationId xmlns:a16="http://schemas.microsoft.com/office/drawing/2014/main" id="{CA3C9E07-06FB-3C25-8B15-4F87A5BB845F}"/>
              </a:ext>
            </a:extLst>
          </p:cNvPr>
          <p:cNvSpPr/>
          <p:nvPr/>
        </p:nvSpPr>
        <p:spPr>
          <a:xfrm>
            <a:off x="6847459" y="5488018"/>
            <a:ext cx="3120480" cy="846121"/>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800" b="1" i="0" u="none" strike="noStrike" kern="1200" cap="none" spc="600" normalizeH="0" baseline="0" noProof="0">
                <a:ln>
                  <a:noFill/>
                </a:ln>
                <a:solidFill>
                  <a:srgbClr val="17458F"/>
                </a:solidFill>
                <a:effectLst/>
                <a:uLnTx/>
                <a:uFillTx/>
                <a:latin typeface="Meiryo" panose="020B0604030504040204" pitchFamily="34" charset="-128"/>
                <a:ea typeface="Meiryo" panose="020B0604030504040204" pitchFamily="34" charset="-128"/>
              </a:rPr>
              <a:t>無形財産</a:t>
            </a:r>
          </a:p>
        </p:txBody>
      </p:sp>
      <p:sp>
        <p:nvSpPr>
          <p:cNvPr id="12" name="テキスト ボックス 11">
            <a:extLst>
              <a:ext uri="{FF2B5EF4-FFF2-40B4-BE49-F238E27FC236}">
                <a16:creationId xmlns:a16="http://schemas.microsoft.com/office/drawing/2014/main" id="{ADFBCF4E-8445-8D18-4EED-0B554DACEAB9}"/>
              </a:ext>
            </a:extLst>
          </p:cNvPr>
          <p:cNvSpPr txBox="1"/>
          <p:nvPr/>
        </p:nvSpPr>
        <p:spPr>
          <a:xfrm>
            <a:off x="1613900" y="1021247"/>
            <a:ext cx="882873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3200" b="1" kern="100" dirty="0">
                <a:solidFill>
                  <a:srgbClr val="17458F"/>
                </a:solidFill>
                <a:latin typeface="メイリオ" panose="020B0604030504040204" pitchFamily="50" charset="-128"/>
                <a:ea typeface="メイリオ" panose="020B0604030504040204" pitchFamily="50" charset="-128"/>
                <a:cs typeface="Times New Roman" panose="02020603050405020304" pitchFamily="18" charset="0"/>
              </a:rPr>
              <a:t>「最もよく奉仕する者、最も多く報いられる」</a:t>
            </a:r>
            <a:endParaRPr kumimoji="0" lang="en-US" altLang="ja-JP" sz="3200" b="1"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 name="図 1" descr="ロゴ が含まれている画像&#10;&#10;AI 生成コンテンツは誤りを含む可能性があります。">
            <a:extLst>
              <a:ext uri="{FF2B5EF4-FFF2-40B4-BE49-F238E27FC236}">
                <a16:creationId xmlns:a16="http://schemas.microsoft.com/office/drawing/2014/main" id="{CCA5AA74-7D6D-6223-D77C-36BF2C1D47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4" name="正方形/長方形 3">
            <a:extLst>
              <a:ext uri="{FF2B5EF4-FFF2-40B4-BE49-F238E27FC236}">
                <a16:creationId xmlns:a16="http://schemas.microsoft.com/office/drawing/2014/main" id="{CB7C21E8-742C-E2F4-3DF3-301ABE24D88E}"/>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91FF711-1BA2-56DB-2507-29151C47A9FB}"/>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三角形 18">
            <a:extLst>
              <a:ext uri="{FF2B5EF4-FFF2-40B4-BE49-F238E27FC236}">
                <a16:creationId xmlns:a16="http://schemas.microsoft.com/office/drawing/2014/main" id="{47A0B3A2-114C-6BA6-0056-CED53A0FAA25}"/>
              </a:ext>
            </a:extLst>
          </p:cNvPr>
          <p:cNvSpPr/>
          <p:nvPr/>
        </p:nvSpPr>
        <p:spPr>
          <a:xfrm rot="5400000">
            <a:off x="3918481" y="3278971"/>
            <a:ext cx="1763782" cy="846120"/>
          </a:xfrm>
          <a:prstGeom prst="triangle">
            <a:avLst/>
          </a:prstGeom>
          <a:solidFill>
            <a:schemeClr val="bg1">
              <a:lumMod val="75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6512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21764-8E36-354F-71C3-CF6D60F058C7}"/>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F68F8060-BA65-1AED-D22D-458CF8776DEA}"/>
              </a:ext>
            </a:extLst>
          </p:cNvPr>
          <p:cNvSpPr txBox="1"/>
          <p:nvPr/>
        </p:nvSpPr>
        <p:spPr>
          <a:xfrm>
            <a:off x="-108860" y="6607276"/>
            <a:ext cx="2333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u="none" strike="noStrike" kern="1200" cap="none" normalizeH="0" baseline="0" noProof="0">
                <a:ln>
                  <a:noFill/>
                </a:ln>
                <a:solidFill>
                  <a:srgbClr val="F7A81B"/>
                </a:solidFill>
                <a:effectLst/>
                <a:uLnTx/>
                <a:uFillTx/>
                <a:latin typeface="Meiryo" panose="020B0604030504040204" pitchFamily="34" charset="-128"/>
                <a:ea typeface="Meiryo" panose="020B0604030504040204" pitchFamily="34" charset="-128"/>
              </a:rPr>
              <a:t>第</a:t>
            </a:r>
            <a:r>
              <a:rPr kumimoji="0" lang="en-US" altLang="ja-JP" sz="1100"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rPr>
              <a:t>2660</a:t>
            </a:r>
            <a:r>
              <a:rPr kumimoji="0" lang="ja-JP" altLang="en-US" sz="1100" u="none" strike="noStrike" kern="1200" cap="none" normalizeH="0" baseline="0" noProof="0">
                <a:ln>
                  <a:noFill/>
                </a:ln>
                <a:solidFill>
                  <a:srgbClr val="F7A81B"/>
                </a:solidFill>
                <a:effectLst/>
                <a:uLnTx/>
                <a:uFillTx/>
                <a:latin typeface="Meiryo" panose="020B0604030504040204" pitchFamily="34" charset="-128"/>
                <a:ea typeface="Meiryo" panose="020B0604030504040204" pitchFamily="34" charset="-128"/>
              </a:rPr>
              <a:t>地区</a:t>
            </a:r>
            <a:r>
              <a:rPr kumimoji="0" lang="en-US" altLang="ja-JP" sz="1100"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rPr>
              <a:t> </a:t>
            </a:r>
            <a:r>
              <a:rPr kumimoji="0" lang="ja-JP" altLang="en-US" sz="1100" u="none" strike="noStrike" kern="1200" cap="none" normalizeH="0" baseline="0" noProof="0">
                <a:ln>
                  <a:noFill/>
                </a:ln>
                <a:solidFill>
                  <a:srgbClr val="F7A81B"/>
                </a:solidFill>
                <a:effectLst/>
                <a:uLnTx/>
                <a:uFillTx/>
                <a:latin typeface="Meiryo" panose="020B0604030504040204" pitchFamily="34" charset="-128"/>
                <a:ea typeface="Meiryo" panose="020B0604030504040204" pitchFamily="34" charset="-128"/>
              </a:rPr>
              <a:t>職業奉仕委員会</a:t>
            </a:r>
            <a:endParaRPr kumimoji="0" lang="en-US" altLang="ja-JP" sz="1100" u="none" strike="noStrike" kern="1200" cap="none" normalizeH="0" baseline="0" noProof="0" dirty="0">
              <a:ln>
                <a:noFill/>
              </a:ln>
              <a:solidFill>
                <a:srgbClr val="F7A81B"/>
              </a:solidFill>
              <a:effectLst/>
              <a:uLnTx/>
              <a:uFillTx/>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C2AA2C2D-7C74-20CB-4CC2-56D194222B5F}"/>
              </a:ext>
            </a:extLst>
          </p:cNvPr>
          <p:cNvSpPr txBox="1"/>
          <p:nvPr/>
        </p:nvSpPr>
        <p:spPr>
          <a:xfrm>
            <a:off x="1440298" y="498406"/>
            <a:ext cx="931140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rPr>
              <a:t>職業倫理として考える</a:t>
            </a:r>
            <a:endParaRPr kumimoji="0" lang="en-US" altLang="ja-JP" sz="2400"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dirty="0">
                <a:solidFill>
                  <a:srgbClr val="17458F"/>
                </a:solidFill>
                <a:latin typeface="Meiryo" panose="020B0604030504040204" pitchFamily="34" charset="-128"/>
                <a:ea typeface="Meiryo" panose="020B0604030504040204" pitchFamily="34" charset="-128"/>
              </a:rPr>
              <a:t>４つのテスト</a:t>
            </a:r>
            <a:endParaRPr kumimoji="0" lang="en-US" altLang="ja-JP" sz="3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grpSp>
        <p:nvGrpSpPr>
          <p:cNvPr id="18" name="グループ化 17">
            <a:extLst>
              <a:ext uri="{FF2B5EF4-FFF2-40B4-BE49-F238E27FC236}">
                <a16:creationId xmlns:a16="http://schemas.microsoft.com/office/drawing/2014/main" id="{2CC454E9-67EA-4C00-9A8F-A2DB7DD7DF7E}"/>
              </a:ext>
            </a:extLst>
          </p:cNvPr>
          <p:cNvGrpSpPr/>
          <p:nvPr/>
        </p:nvGrpSpPr>
        <p:grpSpPr>
          <a:xfrm>
            <a:off x="500330" y="1789258"/>
            <a:ext cx="5348380" cy="1993435"/>
            <a:chOff x="500330" y="1543400"/>
            <a:chExt cx="5348380" cy="1993435"/>
          </a:xfrm>
        </p:grpSpPr>
        <p:sp>
          <p:nvSpPr>
            <p:cNvPr id="22" name="角丸四角形 21">
              <a:extLst>
                <a:ext uri="{FF2B5EF4-FFF2-40B4-BE49-F238E27FC236}">
                  <a16:creationId xmlns:a16="http://schemas.microsoft.com/office/drawing/2014/main" id="{87A828C3-0B8E-03B4-18BD-B139EAA0CCDD}"/>
                </a:ext>
              </a:extLst>
            </p:cNvPr>
            <p:cNvSpPr/>
            <p:nvPr/>
          </p:nvSpPr>
          <p:spPr>
            <a:xfrm>
              <a:off x="500332" y="1543400"/>
              <a:ext cx="5348378" cy="1993435"/>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2800" b="1" i="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4059A3F4-3165-734C-8F92-3247D27CAC60}"/>
                </a:ext>
              </a:extLst>
            </p:cNvPr>
            <p:cNvSpPr txBox="1"/>
            <p:nvPr/>
          </p:nvSpPr>
          <p:spPr>
            <a:xfrm>
              <a:off x="500330" y="1785500"/>
              <a:ext cx="53483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17458F"/>
                  </a:solidFill>
                  <a:latin typeface="Meiryo" panose="020B0604030504040204" pitchFamily="34" charset="-128"/>
                  <a:ea typeface="Meiryo" panose="020B0604030504040204" pitchFamily="34" charset="-128"/>
                </a:rPr>
                <a:t>① </a:t>
              </a:r>
              <a:r>
                <a:rPr lang="ja-JP" altLang="en-US" sz="3200" b="1">
                  <a:solidFill>
                    <a:srgbClr val="17458F"/>
                  </a:solidFill>
                  <a:latin typeface="Meiryo" panose="020B0604030504040204" pitchFamily="34" charset="-128"/>
                  <a:ea typeface="Meiryo" panose="020B0604030504040204" pitchFamily="34" charset="-128"/>
                </a:rPr>
                <a:t>真実かどうか</a:t>
              </a:r>
              <a:endParaRPr kumimoji="0" lang="en-US" altLang="ja-JP" sz="32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B97AF9A4-445B-0AA7-2FE9-03A36EBACADD}"/>
                </a:ext>
              </a:extLst>
            </p:cNvPr>
            <p:cNvSpPr txBox="1"/>
            <p:nvPr/>
          </p:nvSpPr>
          <p:spPr>
            <a:xfrm>
              <a:off x="646980" y="2399427"/>
              <a:ext cx="5055080" cy="904863"/>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ja-JP" altLang="ja-JP" sz="16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日々の業務や人間関係において行うすべての行動は、真実であるかを問いかけることが重要です。偽りや誤解を招く行動は、信頼を失う原因となります</a:t>
              </a:r>
              <a:r>
                <a:rPr kumimoji="0" lang="ja-JP" altLang="en-US" sz="1600" b="0" i="0" u="none" strike="noStrike" kern="100" cap="none" spc="0" normalizeH="0" baseline="0" noProof="0" dirty="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grpSp>
      <p:grpSp>
        <p:nvGrpSpPr>
          <p:cNvPr id="19" name="グループ化 18">
            <a:extLst>
              <a:ext uri="{FF2B5EF4-FFF2-40B4-BE49-F238E27FC236}">
                <a16:creationId xmlns:a16="http://schemas.microsoft.com/office/drawing/2014/main" id="{FC26B409-93E3-66F4-6D99-0E0276CF558C}"/>
              </a:ext>
            </a:extLst>
          </p:cNvPr>
          <p:cNvGrpSpPr/>
          <p:nvPr/>
        </p:nvGrpSpPr>
        <p:grpSpPr>
          <a:xfrm>
            <a:off x="6343292" y="1789258"/>
            <a:ext cx="5365634" cy="1993435"/>
            <a:chOff x="6343292" y="1560655"/>
            <a:chExt cx="5365634" cy="1993435"/>
          </a:xfrm>
        </p:grpSpPr>
        <p:sp>
          <p:nvSpPr>
            <p:cNvPr id="3" name="角丸四角形 2">
              <a:extLst>
                <a:ext uri="{FF2B5EF4-FFF2-40B4-BE49-F238E27FC236}">
                  <a16:creationId xmlns:a16="http://schemas.microsoft.com/office/drawing/2014/main" id="{22DB2DD3-BDC9-FABB-989E-A89683BF6969}"/>
                </a:ext>
              </a:extLst>
            </p:cNvPr>
            <p:cNvSpPr/>
            <p:nvPr/>
          </p:nvSpPr>
          <p:spPr>
            <a:xfrm>
              <a:off x="6343292" y="1560655"/>
              <a:ext cx="5348378" cy="1993435"/>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2800" b="1" i="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30BBEA5C-CA6B-BAC6-33DD-C36E0E864E3E}"/>
                </a:ext>
              </a:extLst>
            </p:cNvPr>
            <p:cNvSpPr txBox="1"/>
            <p:nvPr/>
          </p:nvSpPr>
          <p:spPr>
            <a:xfrm>
              <a:off x="6360546" y="1785499"/>
              <a:ext cx="53483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17458F"/>
                  </a:solidFill>
                  <a:latin typeface="Meiryo" panose="020B0604030504040204" pitchFamily="34" charset="-128"/>
                  <a:ea typeface="Meiryo" panose="020B0604030504040204" pitchFamily="34" charset="-128"/>
                </a:rPr>
                <a:t>② </a:t>
              </a:r>
              <a:r>
                <a:rPr lang="ja-JP" altLang="en-US" sz="3200" b="1">
                  <a:solidFill>
                    <a:srgbClr val="17458F"/>
                  </a:solidFill>
                  <a:latin typeface="Meiryo" panose="020B0604030504040204" pitchFamily="34" charset="-128"/>
                  <a:ea typeface="Meiryo" panose="020B0604030504040204" pitchFamily="34" charset="-128"/>
                </a:rPr>
                <a:t>みんなに公平か</a:t>
              </a:r>
              <a:endParaRPr kumimoji="0" lang="en-US" altLang="ja-JP" sz="32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5E988B4C-B145-B91E-3BC7-791A6E31BFFB}"/>
                </a:ext>
              </a:extLst>
            </p:cNvPr>
            <p:cNvSpPr txBox="1"/>
            <p:nvPr/>
          </p:nvSpPr>
          <p:spPr>
            <a:xfrm>
              <a:off x="6478433" y="2399427"/>
              <a:ext cx="5055080" cy="904863"/>
            </a:xfrm>
            <a:prstGeom prst="rect">
              <a:avLst/>
            </a:prstGeom>
            <a:noFill/>
          </p:spPr>
          <p:txBody>
            <a:bodyPr wrap="square">
              <a:spAutoFit/>
            </a:bodyPr>
            <a:lstStyle/>
            <a:p>
              <a:pPr algn="just">
                <a:lnSpc>
                  <a:spcPct val="110000"/>
                </a:lnSpc>
                <a:defRPr/>
              </a:pPr>
              <a:r>
                <a:rPr kumimoji="0" lang="ja-JP" altLang="ja-JP" sz="1600" b="0" i="0" u="none" strike="noStrike" kern="100" cap="none" spc="0" normalizeH="0" baseline="0" noProof="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公平さを保つことは、職業倫理の根幹です。どのような状況でも、公平に判断し、公平に扱うことが求められます。</a:t>
              </a:r>
            </a:p>
          </p:txBody>
        </p:sp>
      </p:grpSp>
      <p:grpSp>
        <p:nvGrpSpPr>
          <p:cNvPr id="21" name="グループ化 20">
            <a:extLst>
              <a:ext uri="{FF2B5EF4-FFF2-40B4-BE49-F238E27FC236}">
                <a16:creationId xmlns:a16="http://schemas.microsoft.com/office/drawing/2014/main" id="{385C9C79-8DFC-B787-5E8C-0218E4B4677C}"/>
              </a:ext>
            </a:extLst>
          </p:cNvPr>
          <p:cNvGrpSpPr/>
          <p:nvPr/>
        </p:nvGrpSpPr>
        <p:grpSpPr>
          <a:xfrm>
            <a:off x="500330" y="4204651"/>
            <a:ext cx="5348380" cy="2066240"/>
            <a:chOff x="500330" y="3976048"/>
            <a:chExt cx="5348380" cy="2066240"/>
          </a:xfrm>
        </p:grpSpPr>
        <p:sp>
          <p:nvSpPr>
            <p:cNvPr id="2" name="角丸四角形 1">
              <a:extLst>
                <a:ext uri="{FF2B5EF4-FFF2-40B4-BE49-F238E27FC236}">
                  <a16:creationId xmlns:a16="http://schemas.microsoft.com/office/drawing/2014/main" id="{A14552DC-C360-2C9E-DFA7-07FDB33330DC}"/>
                </a:ext>
              </a:extLst>
            </p:cNvPr>
            <p:cNvSpPr/>
            <p:nvPr/>
          </p:nvSpPr>
          <p:spPr>
            <a:xfrm>
              <a:off x="500332" y="3976048"/>
              <a:ext cx="5348378" cy="1993435"/>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2800" b="1" i="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B127583F-1D0F-624F-BA30-0CA70D76FA71}"/>
                </a:ext>
              </a:extLst>
            </p:cNvPr>
            <p:cNvSpPr txBox="1"/>
            <p:nvPr/>
          </p:nvSpPr>
          <p:spPr>
            <a:xfrm>
              <a:off x="500330" y="4269908"/>
              <a:ext cx="53483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17458F"/>
                  </a:solidFill>
                  <a:latin typeface="Meiryo" panose="020B0604030504040204" pitchFamily="34" charset="-128"/>
                  <a:ea typeface="Meiryo" panose="020B0604030504040204" pitchFamily="34" charset="-128"/>
                </a:rPr>
                <a:t>③ </a:t>
              </a:r>
              <a:r>
                <a:rPr lang="ja-JP" altLang="en-US" sz="3200" b="1">
                  <a:solidFill>
                    <a:srgbClr val="17458F"/>
                  </a:solidFill>
                  <a:latin typeface="Meiryo" panose="020B0604030504040204" pitchFamily="34" charset="-128"/>
                  <a:ea typeface="Meiryo" panose="020B0604030504040204" pitchFamily="34" charset="-128"/>
                </a:rPr>
                <a:t>好意と友情を深めるか</a:t>
              </a:r>
              <a:endParaRPr kumimoji="0" lang="en-US" altLang="ja-JP" sz="32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61E157BF-80D1-B666-7920-22904307F4D2}"/>
                </a:ext>
              </a:extLst>
            </p:cNvPr>
            <p:cNvSpPr txBox="1"/>
            <p:nvPr/>
          </p:nvSpPr>
          <p:spPr>
            <a:xfrm>
              <a:off x="646980" y="4866582"/>
              <a:ext cx="5055080" cy="1175706"/>
            </a:xfrm>
            <a:prstGeom prst="rect">
              <a:avLst/>
            </a:prstGeom>
            <a:noFill/>
          </p:spPr>
          <p:txBody>
            <a:bodyPr wrap="square">
              <a:spAutoFit/>
            </a:bodyPr>
            <a:lstStyle/>
            <a:p>
              <a:pPr algn="just">
                <a:lnSpc>
                  <a:spcPct val="110000"/>
                </a:lnSpc>
                <a:defRPr/>
              </a:pPr>
              <a:r>
                <a:rPr lang="ja-JP" altLang="en-US" sz="1600" kern="100">
                  <a:solidFill>
                    <a:srgbClr val="17458F"/>
                  </a:solidFill>
                  <a:latin typeface="メイリオ" panose="020B0604030504040204" pitchFamily="50" charset="-128"/>
                  <a:ea typeface="メイリオ" panose="020B0604030504040204" pitchFamily="50" charset="-128"/>
                  <a:cs typeface="Times New Roman" panose="02020603050405020304" pitchFamily="18" charset="0"/>
                </a:rPr>
                <a:t>自分</a:t>
              </a:r>
              <a:r>
                <a:rPr kumimoji="0" lang="ja-JP" altLang="ja-JP" sz="1600" b="0" i="0" u="none" strike="noStrike" kern="100" cap="none" spc="0" normalizeH="0" baseline="0" noProof="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の行動が、他者との好意と友情を深めるものであるかを考えます。職場だけでなく、社会全体での信頼関係を築くことが大切です。</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en-US" altLang="ja-JP" sz="16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grpSp>
      <p:grpSp>
        <p:nvGrpSpPr>
          <p:cNvPr id="20" name="グループ化 19">
            <a:extLst>
              <a:ext uri="{FF2B5EF4-FFF2-40B4-BE49-F238E27FC236}">
                <a16:creationId xmlns:a16="http://schemas.microsoft.com/office/drawing/2014/main" id="{6A59B01F-0229-D6F4-2F26-FA11F18DFE2D}"/>
              </a:ext>
            </a:extLst>
          </p:cNvPr>
          <p:cNvGrpSpPr/>
          <p:nvPr/>
        </p:nvGrpSpPr>
        <p:grpSpPr>
          <a:xfrm>
            <a:off x="6326040" y="4221906"/>
            <a:ext cx="5365630" cy="1993435"/>
            <a:chOff x="6326040" y="3993303"/>
            <a:chExt cx="5365630" cy="1993435"/>
          </a:xfrm>
        </p:grpSpPr>
        <p:sp>
          <p:nvSpPr>
            <p:cNvPr id="6" name="角丸四角形 5">
              <a:extLst>
                <a:ext uri="{FF2B5EF4-FFF2-40B4-BE49-F238E27FC236}">
                  <a16:creationId xmlns:a16="http://schemas.microsoft.com/office/drawing/2014/main" id="{1AF11FB8-20C4-8977-D8AF-FD2DDBA7A8F0}"/>
                </a:ext>
              </a:extLst>
            </p:cNvPr>
            <p:cNvSpPr/>
            <p:nvPr/>
          </p:nvSpPr>
          <p:spPr>
            <a:xfrm>
              <a:off x="6343292" y="3993303"/>
              <a:ext cx="5348378" cy="1993435"/>
            </a:xfrm>
            <a:prstGeom prst="roundRect">
              <a:avLst/>
            </a:prstGeom>
            <a:solidFill>
              <a:schemeClr val="bg1"/>
            </a:solidFill>
            <a:ln w="130175" cmpd="thickThin">
              <a:solidFill>
                <a:srgbClr val="F7A81B"/>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2800" b="1" i="0" u="none" strike="noStrike" kern="1200" cap="none" spc="0" normalizeH="0" baseline="0" noProof="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0930D6A7-57DE-B7AD-32A4-7C5EF453D42B}"/>
                </a:ext>
              </a:extLst>
            </p:cNvPr>
            <p:cNvSpPr txBox="1"/>
            <p:nvPr/>
          </p:nvSpPr>
          <p:spPr>
            <a:xfrm>
              <a:off x="6326040" y="4287159"/>
              <a:ext cx="53483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17458F"/>
                  </a:solidFill>
                  <a:latin typeface="Meiryo" panose="020B0604030504040204" pitchFamily="34" charset="-128"/>
                  <a:ea typeface="Meiryo" panose="020B0604030504040204" pitchFamily="34" charset="-128"/>
                </a:rPr>
                <a:t>④ </a:t>
              </a:r>
              <a:r>
                <a:rPr lang="ja-JP" altLang="en-US" sz="3200" b="1">
                  <a:solidFill>
                    <a:srgbClr val="17458F"/>
                  </a:solidFill>
                  <a:latin typeface="Meiryo" panose="020B0604030504040204" pitchFamily="34" charset="-128"/>
                  <a:ea typeface="Meiryo" panose="020B0604030504040204" pitchFamily="34" charset="-128"/>
                </a:rPr>
                <a:t>みんなのためになるか</a:t>
              </a:r>
              <a:endParaRPr kumimoji="0" lang="en-US" altLang="ja-JP" sz="3200" b="1" u="none" strike="noStrike" kern="1200" cap="none" normalizeH="0" baseline="0" noProof="0" dirty="0">
                <a:ln>
                  <a:noFill/>
                </a:ln>
                <a:solidFill>
                  <a:srgbClr val="17458F"/>
                </a:solidFill>
                <a:effectLst/>
                <a:uLnTx/>
                <a:uFillTx/>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EC78AE72-2C0F-BC4E-42F2-AA1BC832C94A}"/>
                </a:ext>
              </a:extLst>
            </p:cNvPr>
            <p:cNvSpPr txBox="1"/>
            <p:nvPr/>
          </p:nvSpPr>
          <p:spPr>
            <a:xfrm>
              <a:off x="6478433" y="4866582"/>
              <a:ext cx="5055080" cy="904863"/>
            </a:xfrm>
            <a:prstGeom prst="rect">
              <a:avLst/>
            </a:prstGeom>
            <a:noFill/>
          </p:spPr>
          <p:txBody>
            <a:bodyPr wrap="square">
              <a:spAutoFit/>
            </a:bodyPr>
            <a:lstStyle/>
            <a:p>
              <a:pPr algn="just">
                <a:lnSpc>
                  <a:spcPct val="110000"/>
                </a:lnSpc>
                <a:defRPr/>
              </a:pPr>
              <a:r>
                <a:rPr lang="ja-JP" altLang="en-US" sz="1600" kern="100">
                  <a:solidFill>
                    <a:srgbClr val="17458F"/>
                  </a:solidFill>
                  <a:latin typeface="メイリオ" panose="020B0604030504040204" pitchFamily="50" charset="-128"/>
                  <a:ea typeface="メイリオ" panose="020B0604030504040204" pitchFamily="50" charset="-128"/>
                  <a:cs typeface="Times New Roman" panose="02020603050405020304" pitchFamily="18" charset="0"/>
                </a:rPr>
                <a:t>自分</a:t>
              </a:r>
              <a:r>
                <a:rPr kumimoji="0" lang="ja-JP" altLang="ja-JP" sz="1600" b="0" i="0" u="none" strike="noStrike" kern="100" cap="none" spc="0" normalizeH="0" baseline="0" noProof="0">
                  <a:ln>
                    <a:noFill/>
                  </a:ln>
                  <a:solidFill>
                    <a:srgbClr val="17458F"/>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の行動が、個人だけでなく、社会全体のためになるかを問います。これにより、職業を通じた社会貢献が実現します。</a:t>
              </a:r>
            </a:p>
          </p:txBody>
        </p:sp>
      </p:grpSp>
      <p:pic>
        <p:nvPicPr>
          <p:cNvPr id="4" name="図 3" descr="ロゴ が含まれている画像&#10;&#10;AI 生成コンテンツは誤りを含む可能性があります。">
            <a:extLst>
              <a:ext uri="{FF2B5EF4-FFF2-40B4-BE49-F238E27FC236}">
                <a16:creationId xmlns:a16="http://schemas.microsoft.com/office/drawing/2014/main" id="{91E13B79-8625-4A01-ED01-28C9D7811F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18" y="37076"/>
            <a:ext cx="3010931" cy="997527"/>
          </a:xfrm>
          <a:prstGeom prst="rect">
            <a:avLst/>
          </a:prstGeom>
        </p:spPr>
      </p:pic>
      <p:sp>
        <p:nvSpPr>
          <p:cNvPr id="5" name="正方形/長方形 4">
            <a:extLst>
              <a:ext uri="{FF2B5EF4-FFF2-40B4-BE49-F238E27FC236}">
                <a16:creationId xmlns:a16="http://schemas.microsoft.com/office/drawing/2014/main" id="{3A119529-1308-265D-E124-D016602FCFDF}"/>
              </a:ext>
            </a:extLst>
          </p:cNvPr>
          <p:cNvSpPr/>
          <p:nvPr/>
        </p:nvSpPr>
        <p:spPr>
          <a:xfrm flipV="1">
            <a:off x="85726" y="6651379"/>
            <a:ext cx="6179994" cy="1308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5F13C58-8317-D873-2C88-0F6C638F1D37}"/>
              </a:ext>
            </a:extLst>
          </p:cNvPr>
          <p:cNvSpPr/>
          <p:nvPr/>
        </p:nvSpPr>
        <p:spPr>
          <a:xfrm>
            <a:off x="6243597" y="6651378"/>
            <a:ext cx="5862677" cy="1308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219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8718</TotalTime>
  <Words>2741</Words>
  <Application>Microsoft Office PowerPoint</Application>
  <PresentationFormat>ワイド画面</PresentationFormat>
  <Paragraphs>219</Paragraphs>
  <Slides>19</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Meiryo</vt:lpstr>
      <vt:lpstr>Meiryo</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北風 博光</dc:creator>
  <cp:lastModifiedBy>岡松 展明</cp:lastModifiedBy>
  <cp:revision>23</cp:revision>
  <dcterms:created xsi:type="dcterms:W3CDTF">2025-07-22T23:50:33Z</dcterms:created>
  <dcterms:modified xsi:type="dcterms:W3CDTF">2025-11-12T06:59:52Z</dcterms:modified>
</cp:coreProperties>
</file>