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68" r:id="rId2"/>
    <p:sldId id="317" r:id="rId3"/>
    <p:sldId id="320" r:id="rId4"/>
    <p:sldId id="292" r:id="rId5"/>
    <p:sldId id="369" r:id="rId6"/>
    <p:sldId id="262" r:id="rId7"/>
    <p:sldId id="263" r:id="rId8"/>
    <p:sldId id="373" r:id="rId9"/>
    <p:sldId id="374" r:id="rId10"/>
    <p:sldId id="375" r:id="rId11"/>
    <p:sldId id="376" r:id="rId12"/>
    <p:sldId id="377" r:id="rId13"/>
    <p:sldId id="378" r:id="rId14"/>
    <p:sldId id="379" r:id="rId15"/>
    <p:sldId id="380" r:id="rId16"/>
    <p:sldId id="274" r:id="rId17"/>
    <p:sldId id="275" r:id="rId18"/>
    <p:sldId id="293"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既定のセクション" id="{5B702C7A-F2FA-7045-A0AF-5F1144C13BF3}">
          <p14:sldIdLst>
            <p14:sldId id="368"/>
          </p14:sldIdLst>
        </p14:section>
        <p14:section name="タイトルなしのセクション" id="{2FBA7162-9EBE-7E46-8A18-39645BA38379}">
          <p14:sldIdLst>
            <p14:sldId id="317"/>
            <p14:sldId id="320"/>
            <p14:sldId id="292"/>
            <p14:sldId id="369"/>
            <p14:sldId id="262"/>
            <p14:sldId id="263"/>
            <p14:sldId id="373"/>
            <p14:sldId id="374"/>
            <p14:sldId id="375"/>
            <p14:sldId id="376"/>
            <p14:sldId id="377"/>
            <p14:sldId id="378"/>
            <p14:sldId id="379"/>
            <p14:sldId id="380"/>
            <p14:sldId id="274"/>
            <p14:sldId id="275"/>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20"/>
    <p:restoredTop sz="94956"/>
  </p:normalViewPr>
  <p:slideViewPr>
    <p:cSldViewPr>
      <p:cViewPr varScale="1">
        <p:scale>
          <a:sx n="93" d="100"/>
          <a:sy n="93" d="100"/>
        </p:scale>
        <p:origin x="-64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3" d="100"/>
          <a:sy n="73" d="100"/>
        </p:scale>
        <p:origin x="3560"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20079-7B02-474D-8874-BDA5BA1D31F4}" type="datetimeFigureOut">
              <a:rPr kumimoji="1" lang="ja-JP" altLang="en-US" smtClean="0"/>
              <a:pPr/>
              <a:t>2019/12/26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8C77F3-DDD0-F244-9CBF-1788F3B40AFB}" type="slidenum">
              <a:rPr kumimoji="1" lang="ja-JP" altLang="en-US" smtClean="0"/>
              <a:pPr/>
              <a:t>&lt;#&gt;</a:t>
            </a:fld>
            <a:endParaRPr kumimoji="1" lang="ja-JP" altLang="en-US"/>
          </a:p>
        </p:txBody>
      </p:sp>
    </p:spTree>
    <p:extLst>
      <p:ext uri="{BB962C8B-B14F-4D97-AF65-F5344CB8AC3E}">
        <p14:creationId xmlns:p14="http://schemas.microsoft.com/office/powerpoint/2010/main" xmlns="" val="17423518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sz="1050" dirty="0">
                <a:solidFill>
                  <a:prstClr val="black"/>
                </a:solidFill>
                <a:latin typeface="HGMaruGothicMPRO" panose="020F0600000000000000" pitchFamily="34" charset="-128"/>
                <a:ea typeface="HGMaruGothicMPRO" panose="020F0600000000000000" pitchFamily="34" charset="-128"/>
              </a:rPr>
              <a:t>「ロータリーの職業奉仕と人づくり」というテーマで、</a:t>
            </a:r>
            <a:r>
              <a:rPr lang="en-US" altLang="ja-JP" sz="1050" dirty="0">
                <a:solidFill>
                  <a:prstClr val="black"/>
                </a:solidFill>
                <a:latin typeface="HGMaruGothicMPRO" panose="020F0600000000000000" pitchFamily="34" charset="-128"/>
                <a:ea typeface="HGMaruGothicMPRO" panose="020F0600000000000000" pitchFamily="34" charset="-128"/>
              </a:rPr>
              <a:t>30</a:t>
            </a:r>
            <a:r>
              <a:rPr lang="ja-JP" altLang="en-US" sz="1050" dirty="0">
                <a:solidFill>
                  <a:prstClr val="black"/>
                </a:solidFill>
                <a:latin typeface="HGMaruGothicMPRO" panose="020F0600000000000000" pitchFamily="34" charset="-128"/>
                <a:ea typeface="HGMaruGothicMPRO" panose="020F0600000000000000" pitchFamily="34" charset="-128"/>
              </a:rPr>
              <a:t>分の卓話をさせていただきたきます。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特にここでは、アメリカのシカゴでスタートしたロータリークラブの職業奉仕の概念</a:t>
            </a:r>
            <a:r>
              <a:rPr lang="ja-JP" altLang="en-US" sz="1050">
                <a:solidFill>
                  <a:prstClr val="black"/>
                </a:solidFill>
                <a:latin typeface="HGMaruGothicMPRO" panose="020F0600000000000000" pitchFamily="34" charset="-128"/>
                <a:ea typeface="HGMaruGothicMPRO" panose="020F0600000000000000" pitchFamily="34" charset="-128"/>
              </a:rPr>
              <a:t>が、「人づくり＝人の成長」という観点から見ると、昔</a:t>
            </a:r>
            <a:r>
              <a:rPr lang="ja-JP" altLang="en-US" sz="1050" dirty="0">
                <a:solidFill>
                  <a:prstClr val="black"/>
                </a:solidFill>
                <a:latin typeface="HGMaruGothicMPRO" panose="020F0600000000000000" pitchFamily="34" charset="-128"/>
                <a:ea typeface="HGMaruGothicMPRO" panose="020F0600000000000000" pitchFamily="34" charset="-128"/>
              </a:rPr>
              <a:t>から日本人の心の奥底に潜む</a:t>
            </a:r>
            <a:r>
              <a:rPr lang="ja-JP" altLang="en-US" sz="1050">
                <a:solidFill>
                  <a:prstClr val="black"/>
                </a:solidFill>
                <a:latin typeface="HGMaruGothicMPRO" panose="020F0600000000000000" pitchFamily="34" charset="-128"/>
                <a:ea typeface="HGMaruGothicMPRO" panose="020F0600000000000000" pitchFamily="34" charset="-128"/>
              </a:rPr>
              <a:t>三つの原点と</a:t>
            </a:r>
            <a:r>
              <a:rPr lang="ja-JP" altLang="en-US" sz="1050" dirty="0">
                <a:solidFill>
                  <a:prstClr val="black"/>
                </a:solidFill>
                <a:latin typeface="HGMaruGothicMPRO" panose="020F0600000000000000" pitchFamily="34" charset="-128"/>
                <a:ea typeface="HGMaruGothicMPRO" panose="020F0600000000000000" pitchFamily="34" charset="-128"/>
              </a:rPr>
              <a:t>、</a:t>
            </a:r>
            <a:r>
              <a:rPr lang="ja-JP" altLang="en-US" sz="1050">
                <a:solidFill>
                  <a:prstClr val="black"/>
                </a:solidFill>
                <a:latin typeface="HGMaruGothicMPRO" panose="020F0600000000000000" pitchFamily="34" charset="-128"/>
                <a:ea typeface="HGMaruGothicMPRO" panose="020F0600000000000000" pitchFamily="34" charset="-128"/>
              </a:rPr>
              <a:t>基本的には、ほぼ同じでは</a:t>
            </a:r>
            <a:r>
              <a:rPr lang="ja-JP" altLang="en-US" sz="1050" dirty="0">
                <a:solidFill>
                  <a:prstClr val="black"/>
                </a:solidFill>
                <a:latin typeface="HGMaruGothicMPRO" panose="020F0600000000000000" pitchFamily="34" charset="-128"/>
                <a:ea typeface="HGMaruGothicMPRO" panose="020F0600000000000000" pitchFamily="34" charset="-128"/>
              </a:rPr>
              <a:t>ない</a:t>
            </a:r>
            <a:r>
              <a:rPr lang="ja-JP" altLang="en-US" sz="1050">
                <a:solidFill>
                  <a:prstClr val="black"/>
                </a:solidFill>
                <a:latin typeface="HGMaruGothicMPRO" panose="020F0600000000000000" pitchFamily="34" charset="-128"/>
                <a:ea typeface="HGMaruGothicMPRO" panose="020F0600000000000000" pitchFamily="34" charset="-128"/>
              </a:rPr>
              <a:t>だろうか、という</a:t>
            </a:r>
            <a:r>
              <a:rPr lang="ja-JP" altLang="en-US" sz="1050" dirty="0">
                <a:solidFill>
                  <a:prstClr val="black"/>
                </a:solidFill>
                <a:latin typeface="HGMaruGothicMPRO" panose="020F0600000000000000" pitchFamily="34" charset="-128"/>
                <a:ea typeface="HGMaruGothicMPRO" panose="020F0600000000000000" pitchFamily="34" charset="-128"/>
              </a:rPr>
              <a:t>お話をしたいと考えています。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そうすることによって、ともすれば難しいとされるロータリーの職業奉仕</a:t>
            </a:r>
            <a:r>
              <a:rPr lang="ja-JP" altLang="en-US" sz="1050">
                <a:solidFill>
                  <a:prstClr val="black"/>
                </a:solidFill>
                <a:latin typeface="HGMaruGothicMPRO" panose="020F0600000000000000" pitchFamily="34" charset="-128"/>
                <a:ea typeface="HGMaruGothicMPRO" panose="020F0600000000000000" pitchFamily="34" charset="-128"/>
              </a:rPr>
              <a:t>の概念が、身近で、わかりやすく感じる</a:t>
            </a:r>
            <a:r>
              <a:rPr lang="ja-JP" altLang="en-US" sz="1050" dirty="0">
                <a:solidFill>
                  <a:prstClr val="black"/>
                </a:solidFill>
                <a:latin typeface="HGMaruGothicMPRO" panose="020F0600000000000000" pitchFamily="34" charset="-128"/>
                <a:ea typeface="HGMaruGothicMPRO" panose="020F0600000000000000" pitchFamily="34" charset="-128"/>
              </a:rPr>
              <a:t>ことができると思われるからです。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その</a:t>
            </a:r>
            <a:r>
              <a:rPr lang="ja-JP" altLang="en-US" sz="1050">
                <a:solidFill>
                  <a:prstClr val="black"/>
                </a:solidFill>
                <a:latin typeface="HGMaruGothicMPRO" panose="020F0600000000000000" pitchFamily="34" charset="-128"/>
                <a:ea typeface="HGMaruGothicMPRO" panose="020F0600000000000000" pitchFamily="34" charset="-128"/>
              </a:rPr>
              <a:t>三つの原点とは、「幸」</a:t>
            </a:r>
            <a:r>
              <a:rPr lang="ja-JP" altLang="en-US" sz="1050" dirty="0">
                <a:solidFill>
                  <a:prstClr val="black"/>
                </a:solidFill>
                <a:latin typeface="HGMaruGothicMPRO" panose="020F0600000000000000" pitchFamily="34" charset="-128"/>
                <a:ea typeface="HGMaruGothicMPRO" panose="020F0600000000000000" pitchFamily="34" charset="-128"/>
              </a:rPr>
              <a:t>「情」「志」です。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968C77F3-DDD0-F244-9CBF-1788F3B40AFB}" type="slidenum">
              <a:rPr kumimoji="1" lang="ja-JP" altLang="en-US" smtClean="0"/>
              <a:pPr/>
              <a:t>1</a:t>
            </a:fld>
            <a:endParaRPr kumimoji="1" lang="ja-JP" altLang="en-US"/>
          </a:p>
        </p:txBody>
      </p:sp>
    </p:spTree>
    <p:extLst>
      <p:ext uri="{BB962C8B-B14F-4D97-AF65-F5344CB8AC3E}">
        <p14:creationId xmlns:p14="http://schemas.microsoft.com/office/powerpoint/2010/main" xmlns="" val="85237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sz="1050" dirty="0">
                <a:solidFill>
                  <a:prstClr val="black"/>
                </a:solidFill>
                <a:latin typeface="HGMaruGothicMPRO" panose="020F0600000000000000" pitchFamily="34" charset="-128"/>
                <a:ea typeface="HGMaruGothicMPRO" panose="020F0600000000000000" pitchFamily="34" charset="-128"/>
              </a:rPr>
              <a:t>まず「ロータリーの樹」からお話を始めましょう。</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このスライドに示した「ロータリーの樹」は、</a:t>
            </a:r>
            <a:r>
              <a:rPr lang="en-US" altLang="ja-JP" sz="1050" dirty="0">
                <a:solidFill>
                  <a:prstClr val="black"/>
                </a:solidFill>
                <a:latin typeface="HGMaruGothicMPRO" panose="020F0600000000000000" pitchFamily="34" charset="-128"/>
                <a:ea typeface="HGMaruGothicMPRO" panose="020F0600000000000000" pitchFamily="34" charset="-128"/>
              </a:rPr>
              <a:t>2008</a:t>
            </a:r>
            <a:r>
              <a:rPr lang="ja-JP" altLang="en-US" sz="1050" dirty="0">
                <a:solidFill>
                  <a:prstClr val="black"/>
                </a:solidFill>
                <a:latin typeface="HGMaruGothicMPRO" panose="020F0600000000000000" pitchFamily="34" charset="-128"/>
                <a:ea typeface="HGMaruGothicMPRO" panose="020F0600000000000000" pitchFamily="34" charset="-128"/>
              </a:rPr>
              <a:t>年に、当時の渡辺好政</a:t>
            </a:r>
            <a:r>
              <a:rPr lang="en-US" altLang="ja-JP" sz="1050" dirty="0">
                <a:solidFill>
                  <a:prstClr val="black"/>
                </a:solidFill>
                <a:latin typeface="HGMaruGothicMPRO" panose="020F0600000000000000" pitchFamily="34" charset="-128"/>
                <a:ea typeface="HGMaruGothicMPRO" panose="020F0600000000000000" pitchFamily="34" charset="-128"/>
              </a:rPr>
              <a:t>RI</a:t>
            </a:r>
            <a:r>
              <a:rPr lang="ja-JP" altLang="en-US" sz="1050" dirty="0">
                <a:solidFill>
                  <a:prstClr val="black"/>
                </a:solidFill>
                <a:latin typeface="HGMaruGothicMPRO" panose="020F0600000000000000" pitchFamily="34" charset="-128"/>
                <a:ea typeface="HGMaruGothicMPRO" panose="020F0600000000000000" pitchFamily="34" charset="-128"/>
              </a:rPr>
              <a:t>理事が、</a:t>
            </a:r>
            <a:r>
              <a:rPr lang="en-US" altLang="ja-JP" sz="1050" dirty="0">
                <a:solidFill>
                  <a:prstClr val="black"/>
                </a:solidFill>
                <a:latin typeface="HGMaruGothicMPRO" panose="020F0600000000000000" pitchFamily="34" charset="-128"/>
                <a:ea typeface="HGMaruGothicMPRO" panose="020F0600000000000000" pitchFamily="34" charset="-128"/>
              </a:rPr>
              <a:t>RI</a:t>
            </a:r>
            <a:r>
              <a:rPr lang="ja-JP" altLang="en-US" sz="1050" dirty="0">
                <a:solidFill>
                  <a:prstClr val="black"/>
                </a:solidFill>
                <a:latin typeface="HGMaruGothicMPRO" panose="020F0600000000000000" pitchFamily="34" charset="-128"/>
                <a:ea typeface="HGMaruGothicMPRO" panose="020F0600000000000000" pitchFamily="34" charset="-128"/>
              </a:rPr>
              <a:t>国際協議会で行なった「ロータリーにおける職業奉仕の重要性について」という講演で示したものです。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そしてこれは「ロータリーの樹・２００８」として、</a:t>
            </a:r>
            <a:r>
              <a:rPr lang="en-US" altLang="ja-JP" sz="1050" dirty="0">
                <a:solidFill>
                  <a:prstClr val="black"/>
                </a:solidFill>
                <a:latin typeface="HGMaruGothicMPRO" panose="020F0600000000000000" pitchFamily="34" charset="-128"/>
                <a:ea typeface="HGMaruGothicMPRO" panose="020F0600000000000000" pitchFamily="34" charset="-128"/>
              </a:rPr>
              <a:t>2013</a:t>
            </a:r>
            <a:r>
              <a:rPr lang="ja-JP" altLang="en-US" sz="1050" dirty="0">
                <a:solidFill>
                  <a:prstClr val="black"/>
                </a:solidFill>
                <a:latin typeface="HGMaruGothicMPRO" panose="020F0600000000000000" pitchFamily="34" charset="-128"/>
                <a:ea typeface="HGMaruGothicMPRO" panose="020F0600000000000000" pitchFamily="34" charset="-128"/>
              </a:rPr>
              <a:t>年の</a:t>
            </a:r>
            <a:r>
              <a:rPr lang="en-US" altLang="ja-JP" sz="1050" dirty="0">
                <a:solidFill>
                  <a:prstClr val="black"/>
                </a:solidFill>
                <a:latin typeface="HGMaruGothicMPRO" panose="020F0600000000000000" pitchFamily="34" charset="-128"/>
                <a:ea typeface="HGMaruGothicMPRO" panose="020F0600000000000000" pitchFamily="34" charset="-128"/>
              </a:rPr>
              <a:t>RI</a:t>
            </a:r>
            <a:r>
              <a:rPr lang="ja-JP" altLang="en-US" sz="1050" dirty="0">
                <a:solidFill>
                  <a:prstClr val="black"/>
                </a:solidFill>
                <a:latin typeface="HGMaruGothicMPRO" panose="020F0600000000000000" pitchFamily="34" charset="-128"/>
                <a:ea typeface="HGMaruGothicMPRO" panose="020F0600000000000000" pitchFamily="34" charset="-128"/>
              </a:rPr>
              <a:t>規定審議会において正式に採択されました。</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詳しいお話は</a:t>
            </a:r>
            <a:r>
              <a:rPr lang="ja-JP" altLang="en-US" sz="1050">
                <a:solidFill>
                  <a:prstClr val="black"/>
                </a:solidFill>
                <a:latin typeface="HGMaruGothicMPRO" panose="020F0600000000000000" pitchFamily="34" charset="-128"/>
                <a:ea typeface="HGMaruGothicMPRO" panose="020F0600000000000000" pitchFamily="34" charset="-128"/>
              </a:rPr>
              <a:t>別の機会に</a:t>
            </a:r>
            <a:r>
              <a:rPr lang="ja-JP" altLang="en-US" sz="1050" dirty="0">
                <a:solidFill>
                  <a:prstClr val="black"/>
                </a:solidFill>
                <a:latin typeface="HGMaruGothicMPRO" panose="020F0600000000000000" pitchFamily="34" charset="-128"/>
                <a:ea typeface="HGMaruGothicMPRO" panose="020F0600000000000000" pitchFamily="34" charset="-128"/>
              </a:rPr>
              <a:t>譲りますが、ここで着目していただきたい点が二つあります。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一つは、職業</a:t>
            </a:r>
            <a:r>
              <a:rPr lang="ja-JP" altLang="en-US" sz="1050">
                <a:solidFill>
                  <a:prstClr val="black"/>
                </a:solidFill>
                <a:latin typeface="HGMaruGothicMPRO" panose="020F0600000000000000" pitchFamily="34" charset="-128"/>
                <a:ea typeface="HGMaruGothicMPRO" panose="020F0600000000000000" pitchFamily="34" charset="-128"/>
              </a:rPr>
              <a:t>奉仕が「</a:t>
            </a:r>
            <a:r>
              <a:rPr lang="ja-JP" altLang="en-US" sz="1050" dirty="0">
                <a:solidFill>
                  <a:prstClr val="black"/>
                </a:solidFill>
                <a:latin typeface="HGMaruGothicMPRO" panose="020F0600000000000000" pitchFamily="34" charset="-128"/>
                <a:ea typeface="HGMaruGothicMPRO" panose="020F0600000000000000" pitchFamily="34" charset="-128"/>
              </a:rPr>
              <a:t>ロータリーの樹」の「幹」となっていることです。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もう一つは、「ロータリーの樹」の「根」の部分に、「四つのテスト」「超我の奉仕」「最もよく奉仕する者、最も多く報いられる」「親睦と奉仕」</a:t>
            </a:r>
            <a:r>
              <a:rPr lang="ja-JP" altLang="en-US" sz="1050">
                <a:solidFill>
                  <a:prstClr val="black"/>
                </a:solidFill>
                <a:latin typeface="HGMaruGothicMPRO" panose="020F0600000000000000" pitchFamily="34" charset="-128"/>
                <a:ea typeface="HGMaruGothicMPRO" panose="020F0600000000000000" pitchFamily="34" charset="-128"/>
              </a:rPr>
              <a:t>といった「奉仕の理想」の基本</a:t>
            </a:r>
            <a:r>
              <a:rPr lang="ja-JP" altLang="en-US" sz="1050" dirty="0">
                <a:solidFill>
                  <a:prstClr val="black"/>
                </a:solidFill>
                <a:latin typeface="HGMaruGothicMPRO" panose="020F0600000000000000" pitchFamily="34" charset="-128"/>
                <a:ea typeface="HGMaruGothicMPRO" panose="020F0600000000000000" pitchFamily="34" charset="-128"/>
              </a:rPr>
              <a:t>概念が示されていることです。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まさに「根」と「幹」、</a:t>
            </a:r>
            <a:r>
              <a:rPr lang="ja-JP" altLang="en-US" sz="1050">
                <a:solidFill>
                  <a:prstClr val="black"/>
                </a:solidFill>
                <a:latin typeface="HGMaruGothicMPRO" panose="020F0600000000000000" pitchFamily="34" charset="-128"/>
                <a:ea typeface="HGMaruGothicMPRO" panose="020F0600000000000000" pitchFamily="34" charset="-128"/>
              </a:rPr>
              <a:t>ロータリーの「根幹」が、「奉仕の理想」と「職業奉仕」で構成されて</a:t>
            </a:r>
            <a:r>
              <a:rPr lang="ja-JP" altLang="en-US" sz="1050" dirty="0">
                <a:solidFill>
                  <a:prstClr val="black"/>
                </a:solidFill>
                <a:latin typeface="HGMaruGothicMPRO" panose="020F0600000000000000" pitchFamily="34" charset="-128"/>
                <a:ea typeface="HGMaruGothicMPRO" panose="020F0600000000000000" pitchFamily="34" charset="-128"/>
              </a:rPr>
              <a:t>いるのです。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68C77F3-DDD0-F244-9CBF-1788F3B40AFB}" type="slidenum">
              <a:rPr kumimoji="1" lang="ja-JP" altLang="en-US" smtClean="0"/>
              <a:pPr/>
              <a:t>2</a:t>
            </a:fld>
            <a:endParaRPr kumimoji="1" lang="ja-JP" altLang="en-US"/>
          </a:p>
        </p:txBody>
      </p:sp>
    </p:spTree>
    <p:extLst>
      <p:ext uri="{BB962C8B-B14F-4D97-AF65-F5344CB8AC3E}">
        <p14:creationId xmlns:p14="http://schemas.microsoft.com/office/powerpoint/2010/main" xmlns="" val="3771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62A449E1-36A8-4CFF-A978-EEBB3D9A3046}" type="slidenum">
              <a:rPr lang="ja-JP" altLang="en-US" smtClean="0"/>
              <a:pPr>
                <a:defRPr/>
              </a:pPr>
              <a:t>3</a:t>
            </a:fld>
            <a:endParaRPr lang="ja-JP" altLang="en-US"/>
          </a:p>
        </p:txBody>
      </p:sp>
    </p:spTree>
    <p:extLst>
      <p:ext uri="{BB962C8B-B14F-4D97-AF65-F5344CB8AC3E}">
        <p14:creationId xmlns:p14="http://schemas.microsoft.com/office/powerpoint/2010/main" xmlns="" val="18072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8C02EB9-9F88-4F45-8ED5-F994B6B8CE57}" type="slidenum">
              <a:rPr kumimoji="1" lang="ja-JP" altLang="en-US" smtClean="0"/>
              <a:pPr/>
              <a:t>4</a:t>
            </a:fld>
            <a:endParaRPr kumimoji="1" lang="ja-JP" altLang="en-US"/>
          </a:p>
        </p:txBody>
      </p:sp>
    </p:spTree>
    <p:extLst>
      <p:ext uri="{BB962C8B-B14F-4D97-AF65-F5344CB8AC3E}">
        <p14:creationId xmlns:p14="http://schemas.microsoft.com/office/powerpoint/2010/main" xmlns="" val="239755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endParaRPr lang="ja-JP" altLang="en-US" dirty="0">
              <a:solidFill>
                <a:schemeClr val="tx1"/>
              </a:solidFill>
              <a:latin typeface="+mn-ea"/>
              <a:ea typeface="+mn-ea"/>
            </a:endParaRPr>
          </a:p>
        </p:txBody>
      </p:sp>
    </p:spTree>
    <p:extLst>
      <p:ext uri="{BB962C8B-B14F-4D97-AF65-F5344CB8AC3E}">
        <p14:creationId xmlns:p14="http://schemas.microsoft.com/office/powerpoint/2010/main" xmlns="" val="231213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987C9ABF-7084-4E8F-A1B5-6B163B57729A}" type="slidenum">
              <a:rPr lang="en-US" altLang="ja-JP" smtClean="0">
                <a:solidFill>
                  <a:prstClr val="black"/>
                </a:solidFill>
              </a:rPr>
              <a:pPr>
                <a:defRPr/>
              </a:pPr>
              <a:t>7</a:t>
            </a:fld>
            <a:endParaRPr lang="en-US" altLang="ja-JP">
              <a:solidFill>
                <a:prstClr val="black"/>
              </a:solidFill>
            </a:endParaRPr>
          </a:p>
        </p:txBody>
      </p:sp>
    </p:spTree>
    <p:extLst>
      <p:ext uri="{BB962C8B-B14F-4D97-AF65-F5344CB8AC3E}">
        <p14:creationId xmlns:p14="http://schemas.microsoft.com/office/powerpoint/2010/main" xmlns="" val="8165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ja-JP" altLang="en-US" sz="100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xmlns="" val="365270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pPr eaLnBrk="1" hangingPunct="1">
              <a:defRPr/>
            </a:pPr>
            <a:r>
              <a:rPr lang="ja-JP" altLang="en-US">
                <a:effectLst>
                  <a:outerShdw blurRad="38100" dist="38100" dir="2700000" algn="tl">
                    <a:srgbClr val="C0C0C0"/>
                  </a:outerShdw>
                </a:effectLst>
                <a:ea typeface="ＭＳ Ｐ明朝" pitchFamily="18" charset="-128"/>
              </a:rPr>
              <a:t>  </a:t>
            </a:r>
            <a:endParaRPr lang="ja-JP" altLang="en-US">
              <a:ea typeface="ＭＳ Ｐ明朝" pitchFamily="18" charset="-128"/>
            </a:endParaRPr>
          </a:p>
        </p:txBody>
      </p:sp>
    </p:spTree>
    <p:extLst>
      <p:ext uri="{BB962C8B-B14F-4D97-AF65-F5344CB8AC3E}">
        <p14:creationId xmlns:p14="http://schemas.microsoft.com/office/powerpoint/2010/main" xmlns="" val="18491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pPr eaLnBrk="1" hangingPunct="1">
              <a:defRPr/>
            </a:pPr>
            <a:r>
              <a:rPr lang="ja-JP" altLang="en-US">
                <a:effectLst>
                  <a:outerShdw blurRad="38100" dist="38100" dir="2700000" algn="tl">
                    <a:srgbClr val="C0C0C0"/>
                  </a:outerShdw>
                </a:effectLst>
                <a:ea typeface="ＭＳ Ｐ明朝" pitchFamily="18" charset="-128"/>
              </a:rPr>
              <a:t>  </a:t>
            </a:r>
            <a:endParaRPr lang="ja-JP" altLang="en-US">
              <a:ea typeface="ＭＳ Ｐ明朝" pitchFamily="18" charset="-128"/>
            </a:endParaRPr>
          </a:p>
        </p:txBody>
      </p:sp>
    </p:spTree>
    <p:extLst>
      <p:ext uri="{BB962C8B-B14F-4D97-AF65-F5344CB8AC3E}">
        <p14:creationId xmlns:p14="http://schemas.microsoft.com/office/powerpoint/2010/main" xmlns="" val="27831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745F120-B2D2-4172-A766-F68EBA2582E8}" type="datetime1">
              <a:rPr kumimoji="1" lang="ja-JP" altLang="en-US" smtClean="0"/>
              <a:pPr/>
              <a:t>2019/12/26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71F2601-CB5F-4C28-8FB1-8C1BF71C4BFA}"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6646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2F98B5-8368-4956-9AA6-235BA9F834D4}" type="datetime1">
              <a:rPr kumimoji="1" lang="ja-JP" altLang="en-US" smtClean="0"/>
              <a:pPr/>
              <a:t>2019/12/26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71F2601-CB5F-4C28-8FB1-8C1BF71C4BFA}"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68642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E2FC075-152D-4B5A-922C-CA98B1531E92}" type="datetime1">
              <a:rPr kumimoji="1" lang="ja-JP" altLang="en-US" smtClean="0"/>
              <a:pPr/>
              <a:t>2019/12/26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71F2601-CB5F-4C28-8FB1-8C1BF71C4BFA}"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4080658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5CEE4E5-4026-4DC2-A2C2-8A879D622E32}" type="datetime1">
              <a:rPr kumimoji="1" lang="ja-JP" altLang="en-US" smtClean="0"/>
              <a:pPr/>
              <a:t>2019/12/26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71F2601-CB5F-4C28-8FB1-8C1BF71C4BFA}"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79660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7F00351-C1A2-4B1D-A751-6CEFAC0434B6}" type="datetime1">
              <a:rPr kumimoji="1" lang="ja-JP" altLang="en-US" smtClean="0"/>
              <a:pPr/>
              <a:t>2019/12/26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71F2601-CB5F-4C28-8FB1-8C1BF71C4BFA}"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200072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4B56E9F-A64B-40D7-BC8F-338EA3A51D02}" type="datetime1">
              <a:rPr kumimoji="1" lang="ja-JP" altLang="en-US" smtClean="0"/>
              <a:pPr/>
              <a:t>2019/12/26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71F2601-CB5F-4C28-8FB1-8C1BF71C4BFA}"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249715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EAFE48A-75FA-45FA-A742-4A0FF325D8A3}" type="datetime1">
              <a:rPr kumimoji="1" lang="ja-JP" altLang="en-US" smtClean="0"/>
              <a:pPr/>
              <a:t>2019/12/26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671F2601-CB5F-4C28-8FB1-8C1BF71C4BFA}"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49108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926DE93-056B-47BC-AC72-E9FAA36A783D}" type="datetime1">
              <a:rPr kumimoji="1" lang="ja-JP" altLang="en-US" smtClean="0"/>
              <a:pPr/>
              <a:t>2019/12/26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671F2601-CB5F-4C28-8FB1-8C1BF71C4BFA}"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97398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D203CF5-FC6D-4F11-8828-B288E327AFDD}" type="datetime1">
              <a:rPr kumimoji="1" lang="ja-JP" altLang="en-US" smtClean="0"/>
              <a:pPr/>
              <a:t>2019/12/26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671F2601-CB5F-4C28-8FB1-8C1BF71C4BFA}"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316758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4705CA4-20AE-4E72-A582-2431A596453D}" type="datetime1">
              <a:rPr kumimoji="1" lang="ja-JP" altLang="en-US" smtClean="0"/>
              <a:pPr/>
              <a:t>2019/12/26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71F2601-CB5F-4C28-8FB1-8C1BF71C4BFA}"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371777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2BBE46-AEA8-4FF6-BB2D-01309B90A64C}" type="datetime1">
              <a:rPr kumimoji="1" lang="ja-JP" altLang="en-US" smtClean="0"/>
              <a:pPr/>
              <a:t>2019/12/26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71F2601-CB5F-4C28-8FB1-8C1BF71C4BFA}"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215290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2AEEB-6C62-4E3C-914E-2C0790AE9BE0}" type="datetime1">
              <a:rPr kumimoji="1" lang="ja-JP" altLang="en-US" smtClean="0"/>
              <a:pPr/>
              <a:t>2019/12/26</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F2601-CB5F-4C28-8FB1-8C1BF71C4BFA}"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1767451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D7AB153-54E3-A444-94FB-464E75F0EC1D}"/>
              </a:ext>
            </a:extLst>
          </p:cNvPr>
          <p:cNvSpPr>
            <a:spLocks noGrp="1"/>
          </p:cNvSpPr>
          <p:nvPr>
            <p:ph type="ctrTitle"/>
          </p:nvPr>
        </p:nvSpPr>
        <p:spPr>
          <a:xfrm>
            <a:off x="1014535" y="1381162"/>
            <a:ext cx="6977188" cy="1325563"/>
          </a:xfrm>
        </p:spPr>
        <p:txBody>
          <a:bodyPr vert="horz" lIns="91440" tIns="45720" rIns="91440" bIns="45720" rtlCol="0" anchor="ctr">
            <a:normAutofit/>
          </a:bodyPr>
          <a:lstStyle/>
          <a:p>
            <a:pPr algn="l">
              <a:lnSpc>
                <a:spcPct val="90000"/>
              </a:lnSpc>
            </a:pPr>
            <a:r>
              <a:rPr kumimoji="1" lang="ja-JP" altLang="en-US" sz="2800">
                <a:latin typeface="HGMaruGothicMPRO" panose="020F0600000000000000" pitchFamily="34" charset="-128"/>
                <a:ea typeface="HGMaruGothicMPRO" panose="020F0600000000000000" pitchFamily="34" charset="-128"/>
              </a:rPr>
              <a:t>ロータリーの職業奉仕</a:t>
            </a:r>
            <a:r>
              <a:rPr kumimoji="1" lang="ja-JP" altLang="en-US" sz="4000">
                <a:latin typeface="HGMaruGothicMPRO" panose="020F0600000000000000" pitchFamily="34" charset="-128"/>
                <a:ea typeface="HGMaruGothicMPRO" panose="020F0600000000000000" pitchFamily="34" charset="-128"/>
              </a:rPr>
              <a:t>　</a:t>
            </a:r>
            <a:r>
              <a:rPr kumimoji="1" lang="en-US" altLang="ja-JP" sz="4000" dirty="0">
                <a:latin typeface="HGMaruGothicMPRO" panose="020F0600000000000000" pitchFamily="34" charset="-128"/>
                <a:ea typeface="HGMaruGothicMPRO" panose="020F0600000000000000" pitchFamily="34" charset="-128"/>
              </a:rPr>
              <a:t/>
            </a:r>
            <a:br>
              <a:rPr kumimoji="1" lang="en-US" altLang="ja-JP" sz="4000" dirty="0">
                <a:latin typeface="HGMaruGothicMPRO" panose="020F0600000000000000" pitchFamily="34" charset="-128"/>
                <a:ea typeface="HGMaruGothicMPRO" panose="020F0600000000000000" pitchFamily="34" charset="-128"/>
              </a:rPr>
            </a:br>
            <a:r>
              <a:rPr kumimoji="1" lang="ja-JP" altLang="en-US" sz="4000">
                <a:latin typeface="HGMaruGothicMPRO" panose="020F0600000000000000" pitchFamily="34" charset="-128"/>
                <a:ea typeface="HGMaruGothicMPRO" panose="020F0600000000000000" pitchFamily="34" charset="-128"/>
              </a:rPr>
              <a:t>知っておきたい</a:t>
            </a:r>
            <a:r>
              <a:rPr kumimoji="1" lang="en-US" altLang="ja-JP" sz="4000" dirty="0">
                <a:latin typeface="HGMaruGothicMPRO" panose="020F0600000000000000" pitchFamily="34" charset="-128"/>
                <a:ea typeface="HGMaruGothicMPRO" panose="020F0600000000000000" pitchFamily="34" charset="-128"/>
              </a:rPr>
              <a:t> </a:t>
            </a:r>
            <a:r>
              <a:rPr kumimoji="1" lang="ja-JP" altLang="en-US" sz="4000">
                <a:latin typeface="HGMaruGothicMPRO" panose="020F0600000000000000" pitchFamily="34" charset="-128"/>
                <a:ea typeface="HGMaruGothicMPRO" panose="020F0600000000000000" pitchFamily="34" charset="-128"/>
              </a:rPr>
              <a:t>四大用語</a:t>
            </a:r>
            <a:endParaRPr kumimoji="1" lang="ja-JP" altLang="en-US" sz="4000" dirty="0">
              <a:latin typeface="HGMaruGothicMPRO" panose="020F0600000000000000" pitchFamily="34" charset="-128"/>
              <a:ea typeface="HGMaruGothicMPRO" panose="020F0600000000000000" pitchFamily="34" charset="-128"/>
            </a:endParaRPr>
          </a:p>
        </p:txBody>
      </p:sp>
      <p:sp>
        <p:nvSpPr>
          <p:cNvPr id="9" name="Freeform 6">
            <a:extLst>
              <a:ext uri="{FF2B5EF4-FFF2-40B4-BE49-F238E27FC236}">
                <a16:creationId xmlns:a16="http://schemas.microsoft.com/office/drawing/2014/main" xmlns="" id="{A9616D99-AEFB-4C95-84EF-5DEC698D92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1" name="Freeform 6">
            <a:extLst>
              <a:ext uri="{FF2B5EF4-FFF2-40B4-BE49-F238E27FC236}">
                <a16:creationId xmlns:a16="http://schemas.microsoft.com/office/drawing/2014/main" xmlns="" id="{D0F97023-F626-4FC5-8C2D-753B5C7F4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2056" descr="j0283214">
            <a:extLst>
              <a:ext uri="{FF2B5EF4-FFF2-40B4-BE49-F238E27FC236}">
                <a16:creationId xmlns:a16="http://schemas.microsoft.com/office/drawing/2014/main" xmlns="" id="{9BD1AB10-9A19-9747-8F88-954B52841AAA}"/>
              </a:ext>
            </a:extLst>
          </p:cNvPr>
          <p:cNvPicPr>
            <a:picLocks noChangeAspect="1" noChangeArrowheads="1" noCrop="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791724" y="3132198"/>
            <a:ext cx="2295821" cy="243764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図 6">
            <a:extLst>
              <a:ext uri="{FF2B5EF4-FFF2-40B4-BE49-F238E27FC236}">
                <a16:creationId xmlns:a16="http://schemas.microsoft.com/office/drawing/2014/main" xmlns="" id="{79B8D651-224E-B94D-B44A-664C684435EE}"/>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474117" y="3419988"/>
            <a:ext cx="931033" cy="931033"/>
          </a:xfrm>
          <a:prstGeom prst="rect">
            <a:avLst/>
          </a:prstGeom>
        </p:spPr>
      </p:pic>
      <p:sp>
        <p:nvSpPr>
          <p:cNvPr id="10" name="テキスト ボックス 9">
            <a:extLst>
              <a:ext uri="{FF2B5EF4-FFF2-40B4-BE49-F238E27FC236}">
                <a16:creationId xmlns:a16="http://schemas.microsoft.com/office/drawing/2014/main" xmlns="" id="{064D93BA-E44B-4DC0-BB65-7F7015CE2882}"/>
              </a:ext>
            </a:extLst>
          </p:cNvPr>
          <p:cNvSpPr txBox="1"/>
          <p:nvPr/>
        </p:nvSpPr>
        <p:spPr>
          <a:xfrm>
            <a:off x="3298734" y="766277"/>
            <a:ext cx="2492990" cy="400110"/>
          </a:xfrm>
          <a:prstGeom prst="rect">
            <a:avLst/>
          </a:prstGeom>
          <a:noFill/>
          <a:ln>
            <a:solidFill>
              <a:schemeClr val="tx1"/>
            </a:solidFill>
          </a:ln>
        </p:spPr>
        <p:txBody>
          <a:bodyPr wrap="none" rtlCol="0">
            <a:spAutoFit/>
          </a:bodyPr>
          <a:lstStyle/>
          <a:p>
            <a:r>
              <a:rPr kumimoji="1" lang="ja-JP" altLang="en-US" sz="2000">
                <a:latin typeface="HG丸ｺﾞｼｯｸM-PRO" panose="020F0600000000000000" pitchFamily="50" charset="-128"/>
                <a:ea typeface="HG丸ｺﾞｼｯｸM-PRO" panose="020F0600000000000000" pitchFamily="50" charset="-128"/>
              </a:rPr>
              <a:t>　卓話モデル　</a:t>
            </a:r>
            <a:r>
              <a:rPr lang="ja-JP" altLang="en-US" sz="2000">
                <a:latin typeface="HG丸ｺﾞｼｯｸM-PRO" panose="020F0600000000000000" pitchFamily="50" charset="-128"/>
                <a:ea typeface="HG丸ｺﾞｼｯｸM-PRO" panose="020F0600000000000000" pitchFamily="50" charset="-128"/>
              </a:rPr>
              <a:t>２　</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11">
            <a:extLst>
              <a:ext uri="{FF2B5EF4-FFF2-40B4-BE49-F238E27FC236}">
                <a16:creationId xmlns:a16="http://schemas.microsoft.com/office/drawing/2014/main" xmlns="" id="{7C8ED74D-56ED-4826-824B-CFA1630479E4}"/>
              </a:ext>
            </a:extLst>
          </p:cNvPr>
          <p:cNvSpPr>
            <a:spLocks noGrp="1"/>
          </p:cNvSpPr>
          <p:nvPr>
            <p:ph type="sldNum" sz="quarter" idx="12"/>
          </p:nvPr>
        </p:nvSpPr>
        <p:spPr/>
        <p:txBody>
          <a:bodyPr/>
          <a:lstStyle/>
          <a:p>
            <a:fld id="{671F2601-CB5F-4C28-8FB1-8C1BF71C4BFA}" type="slidenum">
              <a:rPr kumimoji="1" lang="ja-JP" altLang="en-US" smtClean="0"/>
              <a:pPr/>
              <a:t>1</a:t>
            </a:fld>
            <a:endParaRPr kumimoji="1" lang="ja-JP" altLang="en-US" dirty="0"/>
          </a:p>
        </p:txBody>
      </p:sp>
      <p:sp>
        <p:nvSpPr>
          <p:cNvPr id="13" name="字幕 2">
            <a:extLst>
              <a:ext uri="{FF2B5EF4-FFF2-40B4-BE49-F238E27FC236}">
                <a16:creationId xmlns:a16="http://schemas.microsoft.com/office/drawing/2014/main" xmlns="" id="{F9FFD1CE-B791-924C-903C-94BA88198502}"/>
              </a:ext>
            </a:extLst>
          </p:cNvPr>
          <p:cNvSpPr txBox="1">
            <a:spLocks/>
          </p:cNvSpPr>
          <p:nvPr/>
        </p:nvSpPr>
        <p:spPr>
          <a:xfrm>
            <a:off x="1331640" y="2564903"/>
            <a:ext cx="4203823" cy="26074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ct val="90000"/>
              </a:lnSpc>
            </a:pPr>
            <a:endParaRPr lang="en-US" altLang="ja-JP" sz="2400" dirty="0">
              <a:solidFill>
                <a:schemeClr val="tx1"/>
              </a:solidFill>
              <a:latin typeface="HGMaruGothicMPRO" panose="020F0600000000000000" pitchFamily="34" charset="-128"/>
              <a:ea typeface="HGMaruGothicMPRO" panose="020F0600000000000000" pitchFamily="34" charset="-128"/>
            </a:endParaRPr>
          </a:p>
          <a:p>
            <a:pPr algn="l">
              <a:lnSpc>
                <a:spcPct val="90000"/>
              </a:lnSpc>
            </a:pPr>
            <a:r>
              <a:rPr lang="ja-JP" altLang="en-US" sz="2000">
                <a:solidFill>
                  <a:schemeClr val="tx1"/>
                </a:solidFill>
                <a:latin typeface="HGMaruGothicMPRO" panose="020F0600000000000000" pitchFamily="34" charset="-128"/>
                <a:ea typeface="HGMaruGothicMPRO" panose="020F0600000000000000" pitchFamily="34" charset="-128"/>
              </a:rPr>
              <a:t>第１「ロータリーの樹」</a:t>
            </a:r>
            <a:endParaRPr lang="en-US" altLang="ja-JP" sz="2000" dirty="0">
              <a:solidFill>
                <a:schemeClr val="tx1"/>
              </a:solidFill>
              <a:latin typeface="HGMaruGothicMPRO" panose="020F0600000000000000" pitchFamily="34" charset="-128"/>
              <a:ea typeface="HGMaruGothicMPRO" panose="020F0600000000000000" pitchFamily="34" charset="-128"/>
            </a:endParaRPr>
          </a:p>
          <a:p>
            <a:pPr algn="l">
              <a:lnSpc>
                <a:spcPct val="90000"/>
              </a:lnSpc>
            </a:pPr>
            <a:r>
              <a:rPr lang="ja-JP" altLang="en-US" sz="2000">
                <a:solidFill>
                  <a:schemeClr val="tx1"/>
                </a:solidFill>
                <a:latin typeface="HGMaruGothicMPRO" panose="020F0600000000000000" pitchFamily="34" charset="-128"/>
                <a:ea typeface="HGMaruGothicMPRO" panose="020F0600000000000000" pitchFamily="34" charset="-128"/>
              </a:rPr>
              <a:t>第２「最もよく奉仕する者、</a:t>
            </a:r>
            <a:endParaRPr lang="en-US" altLang="ja-JP" sz="2000" dirty="0">
              <a:solidFill>
                <a:schemeClr val="tx1"/>
              </a:solidFill>
              <a:latin typeface="HGMaruGothicMPRO" panose="020F0600000000000000" pitchFamily="34" charset="-128"/>
              <a:ea typeface="HGMaruGothicMPRO" panose="020F0600000000000000" pitchFamily="34" charset="-128"/>
            </a:endParaRPr>
          </a:p>
          <a:p>
            <a:pPr algn="l">
              <a:lnSpc>
                <a:spcPct val="90000"/>
              </a:lnSpc>
            </a:pPr>
            <a:r>
              <a:rPr lang="ja-JP" altLang="en-US" sz="2000">
                <a:solidFill>
                  <a:schemeClr val="tx1"/>
                </a:solidFill>
                <a:latin typeface="HGMaruGothicMPRO" panose="020F0600000000000000" pitchFamily="34" charset="-128"/>
                <a:ea typeface="HGMaruGothicMPRO" panose="020F0600000000000000" pitchFamily="34" charset="-128"/>
              </a:rPr>
              <a:t>　　　　最も多く報いられる」</a:t>
            </a:r>
            <a:endParaRPr lang="en-US" altLang="ja-JP" sz="2000" dirty="0">
              <a:solidFill>
                <a:schemeClr val="tx1"/>
              </a:solidFill>
              <a:latin typeface="HGMaruGothicMPRO" panose="020F0600000000000000" pitchFamily="34" charset="-128"/>
              <a:ea typeface="HGMaruGothicMPRO" panose="020F0600000000000000" pitchFamily="34" charset="-128"/>
            </a:endParaRPr>
          </a:p>
          <a:p>
            <a:pPr algn="l">
              <a:lnSpc>
                <a:spcPct val="90000"/>
              </a:lnSpc>
            </a:pPr>
            <a:r>
              <a:rPr lang="ja-JP" altLang="en-US" sz="2000">
                <a:solidFill>
                  <a:schemeClr val="tx1"/>
                </a:solidFill>
                <a:latin typeface="HGMaruGothicMPRO" panose="020F0600000000000000" pitchFamily="34" charset="-128"/>
                <a:ea typeface="HGMaruGothicMPRO" panose="020F0600000000000000" pitchFamily="34" charset="-128"/>
              </a:rPr>
              <a:t>　　「超我の奉仕」</a:t>
            </a:r>
            <a:endParaRPr lang="en-US" altLang="ja-JP" sz="2000" dirty="0">
              <a:solidFill>
                <a:schemeClr val="tx1"/>
              </a:solidFill>
              <a:latin typeface="HGMaruGothicMPRO" panose="020F0600000000000000" pitchFamily="34" charset="-128"/>
              <a:ea typeface="HGMaruGothicMPRO" panose="020F0600000000000000" pitchFamily="34" charset="-128"/>
            </a:endParaRPr>
          </a:p>
          <a:p>
            <a:pPr algn="l">
              <a:lnSpc>
                <a:spcPct val="90000"/>
              </a:lnSpc>
            </a:pPr>
            <a:r>
              <a:rPr lang="ja-JP" altLang="en-US" sz="2000">
                <a:solidFill>
                  <a:schemeClr val="tx1"/>
                </a:solidFill>
                <a:latin typeface="HGMaruGothicMPRO" panose="020F0600000000000000" pitchFamily="34" charset="-128"/>
                <a:ea typeface="HGMaruGothicMPRO" panose="020F0600000000000000" pitchFamily="34" charset="-128"/>
              </a:rPr>
              <a:t>第３「四つのテスト」</a:t>
            </a:r>
            <a:endParaRPr lang="en-US" altLang="ja-JP" sz="2000" dirty="0">
              <a:solidFill>
                <a:schemeClr val="tx1"/>
              </a:solidFill>
              <a:latin typeface="HGMaruGothicMPRO" panose="020F0600000000000000" pitchFamily="34" charset="-128"/>
              <a:ea typeface="HGMaruGothicMPRO" panose="020F0600000000000000" pitchFamily="34" charset="-128"/>
            </a:endParaRPr>
          </a:p>
          <a:p>
            <a:pPr algn="l">
              <a:lnSpc>
                <a:spcPct val="90000"/>
              </a:lnSpc>
            </a:pPr>
            <a:r>
              <a:rPr lang="ja-JP" altLang="en-US" sz="2000">
                <a:solidFill>
                  <a:schemeClr val="tx1"/>
                </a:solidFill>
                <a:latin typeface="HGMaruGothicMPRO" panose="020F0600000000000000" pitchFamily="34" charset="-128"/>
                <a:ea typeface="HGMaruGothicMPRO" panose="020F0600000000000000" pitchFamily="34" charset="-128"/>
              </a:rPr>
              <a:t>第４「ロータリーは人づくり」</a:t>
            </a:r>
            <a:endParaRPr lang="en-US" altLang="ja-JP" sz="2000" dirty="0">
              <a:solidFill>
                <a:schemeClr val="tx1"/>
              </a:solidFill>
              <a:latin typeface="HGMaruGothicMPRO" panose="020F0600000000000000" pitchFamily="34" charset="-128"/>
              <a:ea typeface="HGMaruGothicMPRO" panose="020F0600000000000000" pitchFamily="34" charset="-128"/>
            </a:endParaRPr>
          </a:p>
          <a:p>
            <a:pPr algn="l">
              <a:lnSpc>
                <a:spcPct val="90000"/>
              </a:lnSpc>
            </a:pPr>
            <a:endParaRPr lang="en-US" altLang="ja-JP" sz="2400" dirty="0">
              <a:solidFill>
                <a:schemeClr val="tx1"/>
              </a:solidFill>
              <a:latin typeface="HGMaruGothicMPRO" panose="020F0600000000000000" pitchFamily="34" charset="-128"/>
              <a:ea typeface="HGMaruGothicMPRO" panose="020F0600000000000000" pitchFamily="34" charset="-128"/>
            </a:endParaRPr>
          </a:p>
          <a:p>
            <a:pPr algn="l">
              <a:lnSpc>
                <a:spcPct val="90000"/>
              </a:lnSpc>
            </a:pPr>
            <a:endParaRPr lang="en-US" altLang="ja-JP" sz="2400" dirty="0">
              <a:solidFill>
                <a:schemeClr val="tx1"/>
              </a:solidFill>
              <a:latin typeface="HGMaruGothicMPRO" panose="020F0600000000000000" pitchFamily="34" charset="-128"/>
              <a:ea typeface="HGMaruGothicMPRO" panose="020F0600000000000000" pitchFamily="34" charset="-128"/>
            </a:endParaRPr>
          </a:p>
          <a:p>
            <a:pPr algn="l">
              <a:lnSpc>
                <a:spcPct val="90000"/>
              </a:lnSpc>
            </a:pPr>
            <a:endParaRPr lang="en-US" altLang="ja-JP" sz="2400" dirty="0">
              <a:solidFill>
                <a:schemeClr val="tx1"/>
              </a:solidFill>
              <a:latin typeface="HGMaruGothicMPRO" panose="020F0600000000000000" pitchFamily="34" charset="-128"/>
              <a:ea typeface="HGMaruGothicMPRO" panose="020F0600000000000000" pitchFamily="34" charset="-128"/>
            </a:endParaRPr>
          </a:p>
          <a:p>
            <a:pPr algn="l">
              <a:lnSpc>
                <a:spcPct val="90000"/>
              </a:lnSpc>
            </a:pPr>
            <a:endParaRPr lang="en-US" altLang="ja-JP" sz="2400" dirty="0">
              <a:solidFill>
                <a:schemeClr val="tx1"/>
              </a:solidFill>
              <a:latin typeface="HGMaruGothicMPRO" panose="020F0600000000000000" pitchFamily="34" charset="-128"/>
              <a:ea typeface="HGMaruGothicMPRO" panose="020F0600000000000000" pitchFamily="34" charset="-128"/>
            </a:endParaRPr>
          </a:p>
        </p:txBody>
      </p:sp>
      <p:sp>
        <p:nvSpPr>
          <p:cNvPr id="14" name="テキスト ボックス 13">
            <a:extLst>
              <a:ext uri="{FF2B5EF4-FFF2-40B4-BE49-F238E27FC236}">
                <a16:creationId xmlns:a16="http://schemas.microsoft.com/office/drawing/2014/main" xmlns="" id="{36280FD2-502D-CB46-9826-2129340D09B9}"/>
              </a:ext>
            </a:extLst>
          </p:cNvPr>
          <p:cNvSpPr txBox="1"/>
          <p:nvPr/>
        </p:nvSpPr>
        <p:spPr>
          <a:xfrm>
            <a:off x="1650023" y="5246678"/>
            <a:ext cx="3980577" cy="646331"/>
          </a:xfrm>
          <a:prstGeom prst="rect">
            <a:avLst/>
          </a:prstGeom>
          <a:noFill/>
        </p:spPr>
        <p:txBody>
          <a:bodyPr wrap="none" rtlCol="0">
            <a:spAutoFit/>
          </a:bodyPr>
          <a:lstStyle/>
          <a:p>
            <a:pPr algn="l"/>
            <a:r>
              <a:rPr kumimoji="1" lang="ja-JP" altLang="en-US">
                <a:latin typeface="HGMaruGothicMPRO" panose="020F0600000000000000" pitchFamily="34" charset="-128"/>
                <a:ea typeface="HGMaruGothicMPRO" panose="020F0600000000000000" pitchFamily="34" charset="-128"/>
              </a:rPr>
              <a:t>国際ロータリー第</a:t>
            </a:r>
            <a:r>
              <a:rPr kumimoji="1" lang="en-US" altLang="ja-JP" dirty="0">
                <a:latin typeface="HGMaruGothicMPRO" panose="020F0600000000000000" pitchFamily="34" charset="-128"/>
                <a:ea typeface="HGMaruGothicMPRO" panose="020F0600000000000000" pitchFamily="34" charset="-128"/>
              </a:rPr>
              <a:t>2660</a:t>
            </a:r>
            <a:r>
              <a:rPr kumimoji="1" lang="ja-JP" altLang="en-US">
                <a:latin typeface="HGMaruGothicMPRO" panose="020F0600000000000000" pitchFamily="34" charset="-128"/>
                <a:ea typeface="HGMaruGothicMPRO" panose="020F0600000000000000" pitchFamily="34" charset="-128"/>
              </a:rPr>
              <a:t>地区</a:t>
            </a:r>
            <a:endParaRPr kumimoji="1" lang="en-US" altLang="ja-JP" dirty="0">
              <a:latin typeface="HGMaruGothicMPRO" panose="020F0600000000000000" pitchFamily="34" charset="-128"/>
              <a:ea typeface="HGMaruGothicMPRO" panose="020F0600000000000000" pitchFamily="34" charset="-128"/>
            </a:endParaRPr>
          </a:p>
          <a:p>
            <a:pPr algn="l"/>
            <a:r>
              <a:rPr kumimoji="1" lang="en-US" altLang="ja-JP" dirty="0">
                <a:latin typeface="HGMaruGothicMPRO" panose="020F0600000000000000" pitchFamily="34" charset="-128"/>
                <a:ea typeface="HGMaruGothicMPRO" panose="020F0600000000000000" pitchFamily="34" charset="-128"/>
              </a:rPr>
              <a:t>2019-2020</a:t>
            </a:r>
            <a:r>
              <a:rPr lang="ja-JP" altLang="en-US">
                <a:latin typeface="HGMaruGothicMPRO" panose="020F0600000000000000" pitchFamily="34" charset="-128"/>
                <a:ea typeface="HGMaruGothicMPRO" panose="020F0600000000000000" pitchFamily="34" charset="-128"/>
              </a:rPr>
              <a:t>年度　職業奉仕委員会</a:t>
            </a:r>
            <a:endParaRPr kumimoji="1" lang="ja-JP" altLang="en-US">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xmlns="" val="924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2964089-4A31-7148-8FEB-08319C2FF541}"/>
              </a:ext>
            </a:extLst>
          </p:cNvPr>
          <p:cNvSpPr>
            <a:spLocks noGrp="1"/>
          </p:cNvSpPr>
          <p:nvPr>
            <p:ph type="title"/>
          </p:nvPr>
        </p:nvSpPr>
        <p:spPr/>
        <p:txBody>
          <a:bodyPr>
            <a:normAutofit/>
          </a:bodyPr>
          <a:lstStyle/>
          <a:p>
            <a:pPr algn="l"/>
            <a:r>
              <a:rPr kumimoji="1" lang="ja-JP" altLang="en-US" sz="3200">
                <a:latin typeface="HGMaruGothicMPRO" panose="020F0600000000000000" pitchFamily="34" charset="-128"/>
                <a:ea typeface="HGMaruGothicMPRO" panose="020F0600000000000000" pitchFamily="34" charset="-128"/>
              </a:rPr>
              <a:t>　　　　　テイラーと四つのテスト</a:t>
            </a:r>
          </a:p>
        </p:txBody>
      </p:sp>
      <p:sp>
        <p:nvSpPr>
          <p:cNvPr id="3" name="スライド番号プレースホルダー 2">
            <a:extLst>
              <a:ext uri="{FF2B5EF4-FFF2-40B4-BE49-F238E27FC236}">
                <a16:creationId xmlns:a16="http://schemas.microsoft.com/office/drawing/2014/main" xmlns="" id="{C1BE5923-E818-894F-9E48-8ED24B7DF5EC}"/>
              </a:ext>
            </a:extLst>
          </p:cNvPr>
          <p:cNvSpPr>
            <a:spLocks noGrp="1"/>
          </p:cNvSpPr>
          <p:nvPr>
            <p:ph type="sldNum" sz="quarter" idx="12"/>
          </p:nvPr>
        </p:nvSpPr>
        <p:spPr/>
        <p:txBody>
          <a:bodyPr/>
          <a:lstStyle/>
          <a:p>
            <a:fld id="{671F2601-CB5F-4C28-8FB1-8C1BF71C4BFA}" type="slidenum">
              <a:rPr kumimoji="1" lang="ja-JP" altLang="en-US" smtClean="0"/>
              <a:pPr/>
              <a:t>10</a:t>
            </a:fld>
            <a:endParaRPr kumimoji="1" lang="ja-JP" altLang="en-US" dirty="0"/>
          </a:p>
        </p:txBody>
      </p:sp>
      <p:pic>
        <p:nvPicPr>
          <p:cNvPr id="4" name="図 3">
            <a:extLst>
              <a:ext uri="{FF2B5EF4-FFF2-40B4-BE49-F238E27FC236}">
                <a16:creationId xmlns:a16="http://schemas.microsoft.com/office/drawing/2014/main" xmlns="" id="{8CDF0901-6C79-C545-B623-6BE9AA659E3A}"/>
              </a:ext>
            </a:extLst>
          </p:cNvPr>
          <p:cNvPicPr>
            <a:picLocks noChangeAspect="1"/>
          </p:cNvPicPr>
          <p:nvPr/>
        </p:nvPicPr>
        <p:blipFill>
          <a:blip r:embed="rId2" cstate="email"/>
          <a:stretch>
            <a:fillRect/>
          </a:stretch>
        </p:blipFill>
        <p:spPr>
          <a:xfrm>
            <a:off x="7022599" y="1287623"/>
            <a:ext cx="1810544" cy="2715816"/>
          </a:xfrm>
          <a:prstGeom prst="rect">
            <a:avLst/>
          </a:prstGeom>
        </p:spPr>
      </p:pic>
      <p:pic>
        <p:nvPicPr>
          <p:cNvPr id="5" name="図 4">
            <a:extLst>
              <a:ext uri="{FF2B5EF4-FFF2-40B4-BE49-F238E27FC236}">
                <a16:creationId xmlns:a16="http://schemas.microsoft.com/office/drawing/2014/main" xmlns="" id="{2C6ECF83-233A-6049-9EC3-9B17B2B8D9B8}"/>
              </a:ext>
            </a:extLst>
          </p:cNvPr>
          <p:cNvPicPr>
            <a:picLocks noChangeAspect="1"/>
          </p:cNvPicPr>
          <p:nvPr/>
        </p:nvPicPr>
        <p:blipFill>
          <a:blip r:embed="rId3" cstate="email"/>
          <a:stretch>
            <a:fillRect/>
          </a:stretch>
        </p:blipFill>
        <p:spPr>
          <a:xfrm>
            <a:off x="144034" y="1268760"/>
            <a:ext cx="3803937" cy="4994735"/>
          </a:xfrm>
          <a:prstGeom prst="rect">
            <a:avLst/>
          </a:prstGeom>
        </p:spPr>
      </p:pic>
      <p:sp>
        <p:nvSpPr>
          <p:cNvPr id="6" name="正方形/長方形 5">
            <a:extLst>
              <a:ext uri="{FF2B5EF4-FFF2-40B4-BE49-F238E27FC236}">
                <a16:creationId xmlns:a16="http://schemas.microsoft.com/office/drawing/2014/main" xmlns="" id="{C7054B11-8EE3-524B-8514-D7F5140D3D0F}"/>
              </a:ext>
            </a:extLst>
          </p:cNvPr>
          <p:cNvSpPr/>
          <p:nvPr/>
        </p:nvSpPr>
        <p:spPr>
          <a:xfrm>
            <a:off x="4283968" y="4133454"/>
            <a:ext cx="3864785" cy="2092881"/>
          </a:xfrm>
          <a:prstGeom prst="rect">
            <a:avLst/>
          </a:prstGeom>
          <a:ln>
            <a:solidFill>
              <a:srgbClr val="FF0000"/>
            </a:solidFill>
          </a:ln>
        </p:spPr>
        <p:txBody>
          <a:bodyPr wrap="square">
            <a:spAutoFit/>
          </a:bodyPr>
          <a:lstStyle/>
          <a:p>
            <a:r>
              <a:rPr lang="ja-JP" altLang="en-US" sz="2000" b="1" dirty="0">
                <a:latin typeface="HGMaruGothicMPRO" panose="020F0600000000000000" pitchFamily="34" charset="-128"/>
                <a:ea typeface="HGMaruGothicMPRO" panose="020F0600000000000000" pitchFamily="34" charset="-128"/>
              </a:rPr>
              <a:t>四つのテスト</a:t>
            </a:r>
            <a:endParaRPr lang="en-US" altLang="ja-JP" sz="2000" b="1" dirty="0">
              <a:latin typeface="HGMaruGothicMPRO" panose="020F0600000000000000" pitchFamily="34" charset="-128"/>
              <a:ea typeface="HGMaruGothicMPRO" panose="020F0600000000000000" pitchFamily="34" charset="-128"/>
            </a:endParaRPr>
          </a:p>
          <a:p>
            <a:r>
              <a:rPr lang="ja-JP" altLang="en-US" sz="2000" b="1" dirty="0">
                <a:latin typeface="HGMaruGothicMPRO" panose="020F0600000000000000" pitchFamily="34" charset="-128"/>
                <a:ea typeface="HGMaruGothicMPRO" panose="020F0600000000000000" pitchFamily="34" charset="-128"/>
              </a:rPr>
              <a:t>　言行はこれに照らしてから</a:t>
            </a:r>
            <a:endParaRPr lang="en-US" altLang="ja-JP" sz="2000" b="1" dirty="0">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endParaRPr>
          </a:p>
          <a:p>
            <a:r>
              <a:rPr lang="ja-JP" altLang="en-US" b="1" dirty="0">
                <a:latin typeface="HGMaruGothicMPRO" panose="020F0600000000000000" pitchFamily="34" charset="-128"/>
                <a:ea typeface="HGMaruGothicMPRO" panose="020F0600000000000000" pitchFamily="34" charset="-128"/>
              </a:rPr>
              <a:t>１．</a:t>
            </a:r>
            <a:r>
              <a:rPr lang="ja-JP" altLang="en-US" b="1">
                <a:latin typeface="HGMaruGothicMPRO" panose="020F0600000000000000" pitchFamily="34" charset="-128"/>
                <a:ea typeface="HGMaruGothicMPRO" panose="020F0600000000000000" pitchFamily="34" charset="-128"/>
              </a:rPr>
              <a:t>真実かどうか</a:t>
            </a:r>
            <a:r>
              <a:rPr lang="ja-JP" altLang="en-US">
                <a:latin typeface="HGMaruGothicMPRO" panose="020F0600000000000000" pitchFamily="34" charset="-128"/>
                <a:ea typeface="HGMaruGothicMPRO" panose="020F0600000000000000" pitchFamily="34" charset="-128"/>
              </a:rPr>
              <a:t/>
            </a:r>
            <a:br>
              <a:rPr lang="ja-JP" altLang="en-US">
                <a:latin typeface="HGMaruGothicMPRO" panose="020F0600000000000000" pitchFamily="34" charset="-128"/>
                <a:ea typeface="HGMaruGothicMPRO" panose="020F0600000000000000" pitchFamily="34" charset="-128"/>
              </a:rPr>
            </a:br>
            <a:r>
              <a:rPr lang="ja-JP" altLang="en-US">
                <a:latin typeface="HGMaruGothicMPRO" panose="020F0600000000000000" pitchFamily="34" charset="-128"/>
                <a:ea typeface="HGMaruGothicMPRO" panose="020F0600000000000000" pitchFamily="34" charset="-128"/>
              </a:rPr>
              <a:t>２</a:t>
            </a:r>
            <a:r>
              <a:rPr lang="ja-JP" altLang="en-US" dirty="0">
                <a:latin typeface="HGMaruGothicMPRO" panose="020F0600000000000000" pitchFamily="34" charset="-128"/>
                <a:ea typeface="HGMaruGothicMPRO" panose="020F0600000000000000" pitchFamily="34" charset="-128"/>
              </a:rPr>
              <a:t>．</a:t>
            </a:r>
            <a:r>
              <a:rPr lang="ja-JP" altLang="en-US" b="1" dirty="0">
                <a:latin typeface="HGMaruGothicMPRO" panose="020F0600000000000000" pitchFamily="34" charset="-128"/>
                <a:ea typeface="HGMaruGothicMPRO" panose="020F0600000000000000" pitchFamily="34" charset="-128"/>
              </a:rPr>
              <a:t>みんなに公平か</a:t>
            </a:r>
            <a:r>
              <a:rPr lang="ja-JP" altLang="en-US">
                <a:latin typeface="HGMaruGothicMPRO" panose="020F0600000000000000" pitchFamily="34" charset="-128"/>
                <a:ea typeface="HGMaruGothicMPRO" panose="020F0600000000000000" pitchFamily="34" charset="-128"/>
              </a:rPr>
              <a:t/>
            </a:r>
            <a:br>
              <a:rPr lang="ja-JP" altLang="en-US">
                <a:latin typeface="HGMaruGothicMPRO" panose="020F0600000000000000" pitchFamily="34" charset="-128"/>
                <a:ea typeface="HGMaruGothicMPRO" panose="020F0600000000000000" pitchFamily="34" charset="-128"/>
              </a:rPr>
            </a:br>
            <a:r>
              <a:rPr lang="ja-JP" altLang="en-US">
                <a:latin typeface="HGMaruGothicMPRO" panose="020F0600000000000000" pitchFamily="34" charset="-128"/>
                <a:ea typeface="HGMaruGothicMPRO" panose="020F0600000000000000" pitchFamily="34" charset="-128"/>
              </a:rPr>
              <a:t>３</a:t>
            </a:r>
            <a:r>
              <a:rPr lang="ja-JP" altLang="en-US" dirty="0">
                <a:latin typeface="HGMaruGothicMPRO" panose="020F0600000000000000" pitchFamily="34" charset="-128"/>
                <a:ea typeface="HGMaruGothicMPRO" panose="020F0600000000000000" pitchFamily="34" charset="-128"/>
              </a:rPr>
              <a:t>．</a:t>
            </a:r>
            <a:r>
              <a:rPr lang="ja-JP" altLang="en-US" b="1" dirty="0">
                <a:latin typeface="HGMaruGothicMPRO" panose="020F0600000000000000" pitchFamily="34" charset="-128"/>
                <a:ea typeface="HGMaruGothicMPRO" panose="020F0600000000000000" pitchFamily="34" charset="-128"/>
              </a:rPr>
              <a:t>好意と友情を深めるか</a:t>
            </a:r>
            <a:r>
              <a:rPr lang="ja-JP" altLang="en-US">
                <a:latin typeface="HGMaruGothicMPRO" panose="020F0600000000000000" pitchFamily="34" charset="-128"/>
                <a:ea typeface="HGMaruGothicMPRO" panose="020F0600000000000000" pitchFamily="34" charset="-128"/>
              </a:rPr>
              <a:t/>
            </a:r>
            <a:br>
              <a:rPr lang="ja-JP" altLang="en-US">
                <a:latin typeface="HGMaruGothicMPRO" panose="020F0600000000000000" pitchFamily="34" charset="-128"/>
                <a:ea typeface="HGMaruGothicMPRO" panose="020F0600000000000000" pitchFamily="34" charset="-128"/>
              </a:rPr>
            </a:br>
            <a:r>
              <a:rPr lang="ja-JP" altLang="en-US">
                <a:latin typeface="HGMaruGothicMPRO" panose="020F0600000000000000" pitchFamily="34" charset="-128"/>
                <a:ea typeface="HGMaruGothicMPRO" panose="020F0600000000000000" pitchFamily="34" charset="-128"/>
              </a:rPr>
              <a:t>４</a:t>
            </a:r>
            <a:r>
              <a:rPr lang="ja-JP" altLang="en-US" dirty="0">
                <a:latin typeface="HGMaruGothicMPRO" panose="020F0600000000000000" pitchFamily="34" charset="-128"/>
                <a:ea typeface="HGMaruGothicMPRO" panose="020F0600000000000000" pitchFamily="34" charset="-128"/>
              </a:rPr>
              <a:t>．</a:t>
            </a:r>
            <a:r>
              <a:rPr lang="ja-JP" altLang="en-US" b="1" dirty="0">
                <a:latin typeface="HGMaruGothicMPRO" panose="020F0600000000000000" pitchFamily="34" charset="-128"/>
                <a:ea typeface="HGMaruGothicMPRO" panose="020F0600000000000000" pitchFamily="34" charset="-128"/>
              </a:rPr>
              <a:t>みんなのためになるか どうか</a:t>
            </a:r>
            <a:endParaRPr lang="ja-JP" altLang="en-US" dirty="0">
              <a:latin typeface="HGMaruGothicMPRO" panose="020F0600000000000000" pitchFamily="34" charset="-128"/>
              <a:ea typeface="HGMaruGothicMPRO" panose="020F0600000000000000" pitchFamily="34" charset="-128"/>
            </a:endParaRPr>
          </a:p>
        </p:txBody>
      </p:sp>
      <p:sp>
        <p:nvSpPr>
          <p:cNvPr id="7" name="テキスト ボックス 6">
            <a:extLst>
              <a:ext uri="{FF2B5EF4-FFF2-40B4-BE49-F238E27FC236}">
                <a16:creationId xmlns:a16="http://schemas.microsoft.com/office/drawing/2014/main" xmlns="" id="{6397D513-7D90-154B-8420-35FEE1477173}"/>
              </a:ext>
            </a:extLst>
          </p:cNvPr>
          <p:cNvSpPr txBox="1"/>
          <p:nvPr/>
        </p:nvSpPr>
        <p:spPr>
          <a:xfrm>
            <a:off x="4096889" y="2314121"/>
            <a:ext cx="2954655" cy="1477328"/>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1932</a:t>
            </a:r>
            <a:r>
              <a:rPr kumimoji="1" lang="ja-JP" altLang="en-US">
                <a:latin typeface="HGMaruGothicMPRO" panose="020F0600000000000000" pitchFamily="34" charset="-128"/>
                <a:ea typeface="HGMaruGothicMPRO" panose="020F0600000000000000" pitchFamily="34" charset="-128"/>
              </a:rPr>
              <a:t>年</a:t>
            </a:r>
            <a:endParaRPr kumimoji="1"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ハーバート</a:t>
            </a:r>
            <a:r>
              <a:rPr lang="en-US" altLang="ja-JP" dirty="0">
                <a:latin typeface="HGMaruGothicMPRO" panose="020F0600000000000000" pitchFamily="34" charset="-128"/>
                <a:ea typeface="HGMaruGothicMPRO" panose="020F0600000000000000" pitchFamily="34" charset="-128"/>
              </a:rPr>
              <a:t>J</a:t>
            </a:r>
            <a:r>
              <a:rPr lang="ja-JP" altLang="en-US">
                <a:latin typeface="HGMaruGothicMPRO" panose="020F0600000000000000" pitchFamily="34" charset="-128"/>
                <a:ea typeface="HGMaruGothicMPRO" panose="020F0600000000000000" pitchFamily="34" charset="-128"/>
              </a:rPr>
              <a:t>・テイラーが</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クラブ・アルミニウム製品</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株式会社を破産の危機から</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救うために作ったもの</a:t>
            </a:r>
            <a:endParaRPr lang="en-US" altLang="ja-JP"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xmlns="" val="325169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9CE4E353-59C9-5C4D-B3E4-91A49B7DDC6D}"/>
              </a:ext>
            </a:extLst>
          </p:cNvPr>
          <p:cNvSpPr>
            <a:spLocks noGrp="1"/>
          </p:cNvSpPr>
          <p:nvPr>
            <p:ph type="sldNum" sz="quarter" idx="12"/>
          </p:nvPr>
        </p:nvSpPr>
        <p:spPr/>
        <p:txBody>
          <a:bodyPr/>
          <a:lstStyle/>
          <a:p>
            <a:fld id="{671F2601-CB5F-4C28-8FB1-8C1BF71C4BFA}" type="slidenum">
              <a:rPr kumimoji="1" lang="ja-JP" altLang="en-US" smtClean="0"/>
              <a:pPr/>
              <a:t>11</a:t>
            </a:fld>
            <a:endParaRPr kumimoji="1" lang="ja-JP" altLang="en-US" dirty="0"/>
          </a:p>
        </p:txBody>
      </p:sp>
      <p:sp>
        <p:nvSpPr>
          <p:cNvPr id="6" name="テキスト ボックス 5">
            <a:extLst>
              <a:ext uri="{FF2B5EF4-FFF2-40B4-BE49-F238E27FC236}">
                <a16:creationId xmlns:a16="http://schemas.microsoft.com/office/drawing/2014/main" xmlns="" id="{153FE9AA-F22A-D14B-8968-2498ED648C39}"/>
              </a:ext>
            </a:extLst>
          </p:cNvPr>
          <p:cNvSpPr txBox="1"/>
          <p:nvPr/>
        </p:nvSpPr>
        <p:spPr>
          <a:xfrm>
            <a:off x="1607084" y="1124744"/>
            <a:ext cx="5929828" cy="1077218"/>
          </a:xfrm>
          <a:prstGeom prst="rect">
            <a:avLst/>
          </a:prstGeom>
          <a:noFill/>
          <a:ln>
            <a:solidFill>
              <a:srgbClr val="FF0000"/>
            </a:solidFill>
          </a:ln>
        </p:spPr>
        <p:txBody>
          <a:bodyPr wrap="none" rtlCol="0">
            <a:spAutoFit/>
          </a:bodyPr>
          <a:lstStyle/>
          <a:p>
            <a:r>
              <a:rPr kumimoji="1" lang="ja-JP" altLang="en-US" sz="3200">
                <a:latin typeface="HGMaruGothicMPRO" panose="020F0600000000000000" pitchFamily="34" charset="-128"/>
                <a:ea typeface="HGMaruGothicMPRO" panose="020F0600000000000000" pitchFamily="34" charset="-128"/>
              </a:rPr>
              <a:t>四つのテスト</a:t>
            </a:r>
            <a:endParaRPr kumimoji="1" lang="en-US" altLang="ja-JP" sz="3200" dirty="0">
              <a:latin typeface="HGMaruGothicMPRO" panose="020F0600000000000000" pitchFamily="34" charset="-128"/>
              <a:ea typeface="HGMaruGothicMPRO" panose="020F0600000000000000" pitchFamily="34" charset="-128"/>
            </a:endParaRPr>
          </a:p>
          <a:p>
            <a:r>
              <a:rPr lang="ja-JP" altLang="en-US" sz="3200">
                <a:latin typeface="HGMaruGothicMPRO" panose="020F0600000000000000" pitchFamily="34" charset="-128"/>
                <a:ea typeface="HGMaruGothicMPRO" panose="020F0600000000000000" pitchFamily="34" charset="-128"/>
              </a:rPr>
              <a:t>　　言行はこれに照らしてから</a:t>
            </a:r>
            <a:endParaRPr kumimoji="1" lang="ja-JP" altLang="en-US" sz="3200">
              <a:latin typeface="HGMaruGothicMPRO" panose="020F0600000000000000" pitchFamily="34" charset="-128"/>
              <a:ea typeface="HGMaruGothicMPRO" panose="020F0600000000000000" pitchFamily="34" charset="-128"/>
            </a:endParaRPr>
          </a:p>
        </p:txBody>
      </p:sp>
      <p:sp>
        <p:nvSpPr>
          <p:cNvPr id="7" name="テキスト ボックス 6">
            <a:extLst>
              <a:ext uri="{FF2B5EF4-FFF2-40B4-BE49-F238E27FC236}">
                <a16:creationId xmlns:a16="http://schemas.microsoft.com/office/drawing/2014/main" xmlns="" id="{C57C673A-9E0C-A145-A657-35E4F5CBAFE7}"/>
              </a:ext>
            </a:extLst>
          </p:cNvPr>
          <p:cNvSpPr txBox="1"/>
          <p:nvPr/>
        </p:nvSpPr>
        <p:spPr>
          <a:xfrm>
            <a:off x="1078894" y="3524523"/>
            <a:ext cx="6986208" cy="1077218"/>
          </a:xfrm>
          <a:prstGeom prst="rect">
            <a:avLst/>
          </a:prstGeom>
          <a:noFill/>
          <a:ln>
            <a:solidFill>
              <a:srgbClr val="FF0000"/>
            </a:solidFill>
          </a:ln>
        </p:spPr>
        <p:txBody>
          <a:bodyPr wrap="none" rtlCol="0">
            <a:spAutoFit/>
          </a:bodyPr>
          <a:lstStyle/>
          <a:p>
            <a:pPr algn="ctr"/>
            <a:r>
              <a:rPr lang="en-US" altLang="ja-JP" sz="3200" dirty="0">
                <a:latin typeface="HGMaruGothicMPRO" panose="020F0600000000000000" pitchFamily="34" charset="-128"/>
                <a:ea typeface="HGMaruGothicMPRO" panose="020F0600000000000000" pitchFamily="34" charset="-128"/>
              </a:rPr>
              <a:t>The Four-Way Test</a:t>
            </a:r>
            <a:endParaRPr lang="ja-JP" altLang="ja-JP" sz="3200">
              <a:latin typeface="HGMaruGothicMPRO" panose="020F0600000000000000" pitchFamily="34" charset="-128"/>
              <a:ea typeface="HGMaruGothicMPRO" panose="020F0600000000000000" pitchFamily="34" charset="-128"/>
            </a:endParaRPr>
          </a:p>
          <a:p>
            <a:r>
              <a:rPr lang="en-US" altLang="ja-JP" sz="3200" dirty="0">
                <a:latin typeface="HGMaruGothicMPRO" panose="020F0600000000000000" pitchFamily="34" charset="-128"/>
                <a:ea typeface="HGMaruGothicMPRO" panose="020F0600000000000000" pitchFamily="34" charset="-128"/>
              </a:rPr>
              <a:t>Of the things we think, say or do</a:t>
            </a:r>
            <a:endParaRPr lang="ja-JP" altLang="ja-JP" sz="320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xmlns="" val="375203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B024232E-597B-7D44-B5CC-984118E30E4A}"/>
              </a:ext>
            </a:extLst>
          </p:cNvPr>
          <p:cNvSpPr>
            <a:spLocks noGrp="1"/>
          </p:cNvSpPr>
          <p:nvPr>
            <p:ph type="sldNum" sz="quarter" idx="12"/>
          </p:nvPr>
        </p:nvSpPr>
        <p:spPr/>
        <p:txBody>
          <a:bodyPr/>
          <a:lstStyle/>
          <a:p>
            <a:fld id="{671F2601-CB5F-4C28-8FB1-8C1BF71C4BFA}" type="slidenum">
              <a:rPr kumimoji="1" lang="ja-JP" altLang="en-US" smtClean="0"/>
              <a:pPr/>
              <a:t>12</a:t>
            </a:fld>
            <a:endParaRPr kumimoji="1" lang="ja-JP" altLang="en-US" dirty="0"/>
          </a:p>
        </p:txBody>
      </p:sp>
      <p:sp>
        <p:nvSpPr>
          <p:cNvPr id="4" name="テキスト ボックス 3">
            <a:extLst>
              <a:ext uri="{FF2B5EF4-FFF2-40B4-BE49-F238E27FC236}">
                <a16:creationId xmlns:a16="http://schemas.microsoft.com/office/drawing/2014/main" xmlns="" id="{5B488529-C815-7441-BBFE-6234C2546F48}"/>
              </a:ext>
            </a:extLst>
          </p:cNvPr>
          <p:cNvSpPr txBox="1"/>
          <p:nvPr/>
        </p:nvSpPr>
        <p:spPr>
          <a:xfrm>
            <a:off x="2614572" y="2132856"/>
            <a:ext cx="3914854" cy="584775"/>
          </a:xfrm>
          <a:prstGeom prst="rect">
            <a:avLst/>
          </a:prstGeom>
          <a:noFill/>
          <a:ln>
            <a:solidFill>
              <a:srgbClr val="FF0000"/>
            </a:solidFill>
          </a:ln>
        </p:spPr>
        <p:txBody>
          <a:bodyPr wrap="none" rtlCol="0">
            <a:spAutoFit/>
          </a:bodyPr>
          <a:lstStyle/>
          <a:p>
            <a:r>
              <a:rPr lang="ja-JP" altLang="en-US" sz="3200">
                <a:latin typeface="HGMaruGothicMPRO" panose="020F0600000000000000" pitchFamily="34" charset="-128"/>
                <a:ea typeface="HGMaruGothicMPRO" panose="020F0600000000000000" pitchFamily="34" charset="-128"/>
              </a:rPr>
              <a:t>１</a:t>
            </a:r>
            <a:r>
              <a:rPr lang="en-US" altLang="ja-JP" sz="3200" dirty="0">
                <a:latin typeface="HGMaruGothicMPRO" panose="020F0600000000000000" pitchFamily="34" charset="-128"/>
                <a:ea typeface="HGMaruGothicMPRO" panose="020F0600000000000000" pitchFamily="34" charset="-128"/>
              </a:rPr>
              <a:t>.  Is it the truth?</a:t>
            </a:r>
            <a:endParaRPr lang="ja-JP" altLang="ja-JP" sz="3200">
              <a:latin typeface="HGMaruGothicMPRO" panose="020F0600000000000000" pitchFamily="34" charset="-128"/>
              <a:ea typeface="HGMaruGothicMPRO" panose="020F0600000000000000" pitchFamily="34" charset="-128"/>
            </a:endParaRPr>
          </a:p>
        </p:txBody>
      </p:sp>
      <p:sp>
        <p:nvSpPr>
          <p:cNvPr id="8" name="テキスト ボックス 7">
            <a:extLst>
              <a:ext uri="{FF2B5EF4-FFF2-40B4-BE49-F238E27FC236}">
                <a16:creationId xmlns:a16="http://schemas.microsoft.com/office/drawing/2014/main" xmlns="" id="{50126194-12D5-C543-9D92-2133AAADB78E}"/>
              </a:ext>
            </a:extLst>
          </p:cNvPr>
          <p:cNvSpPr txBox="1"/>
          <p:nvPr/>
        </p:nvSpPr>
        <p:spPr>
          <a:xfrm>
            <a:off x="2985668" y="980728"/>
            <a:ext cx="3172663" cy="584775"/>
          </a:xfrm>
          <a:prstGeom prst="rect">
            <a:avLst/>
          </a:prstGeom>
          <a:noFill/>
          <a:ln>
            <a:solidFill>
              <a:srgbClr val="FF0000"/>
            </a:solidFill>
          </a:ln>
        </p:spPr>
        <p:txBody>
          <a:bodyPr wrap="none" rtlCol="0">
            <a:spAutoFit/>
          </a:bodyPr>
          <a:lstStyle/>
          <a:p>
            <a:r>
              <a:rPr kumimoji="1" lang="en-US" altLang="ja-JP" sz="3200" dirty="0">
                <a:latin typeface="HGMaruGothicMPRO" panose="020F0600000000000000" pitchFamily="34" charset="-128"/>
                <a:ea typeface="HGMaruGothicMPRO" panose="020F0600000000000000" pitchFamily="34" charset="-128"/>
              </a:rPr>
              <a:t>1.</a:t>
            </a:r>
            <a:r>
              <a:rPr lang="en-US" altLang="ja-JP" sz="3200" dirty="0">
                <a:latin typeface="HGMaruGothicMPRO" panose="020F0600000000000000" pitchFamily="34" charset="-128"/>
                <a:ea typeface="HGMaruGothicMPRO" panose="020F0600000000000000" pitchFamily="34" charset="-128"/>
              </a:rPr>
              <a:t> </a:t>
            </a:r>
            <a:r>
              <a:rPr lang="ja-JP" altLang="en-US" sz="3200">
                <a:latin typeface="HGMaruGothicMPRO" panose="020F0600000000000000" pitchFamily="34" charset="-128"/>
                <a:ea typeface="HGMaruGothicMPRO" panose="020F0600000000000000" pitchFamily="34" charset="-128"/>
              </a:rPr>
              <a:t>真実かどうか</a:t>
            </a:r>
            <a:endParaRPr kumimoji="1" lang="en-US" altLang="ja-JP" sz="3200" dirty="0">
              <a:latin typeface="HGMaruGothicMPRO" panose="020F0600000000000000" pitchFamily="34" charset="-128"/>
              <a:ea typeface="HGMaruGothicMPRO" panose="020F0600000000000000" pitchFamily="34" charset="-128"/>
            </a:endParaRPr>
          </a:p>
        </p:txBody>
      </p:sp>
      <p:sp>
        <p:nvSpPr>
          <p:cNvPr id="10" name="テキスト ボックス 9">
            <a:extLst>
              <a:ext uri="{FF2B5EF4-FFF2-40B4-BE49-F238E27FC236}">
                <a16:creationId xmlns:a16="http://schemas.microsoft.com/office/drawing/2014/main" xmlns="" id="{25EE479B-AC36-7548-BF15-D5B58F35CD18}"/>
              </a:ext>
            </a:extLst>
          </p:cNvPr>
          <p:cNvSpPr txBox="1"/>
          <p:nvPr/>
        </p:nvSpPr>
        <p:spPr>
          <a:xfrm>
            <a:off x="760699" y="3294333"/>
            <a:ext cx="7622600" cy="2923877"/>
          </a:xfrm>
          <a:prstGeom prst="rect">
            <a:avLst/>
          </a:prstGeom>
          <a:noFill/>
          <a:ln>
            <a:solidFill>
              <a:srgbClr val="0070C0"/>
            </a:solidFill>
          </a:ln>
        </p:spPr>
        <p:txBody>
          <a:bodyPr wrap="none" rtlCol="0">
            <a:spAutoFit/>
          </a:bodyPr>
          <a:lstStyle/>
          <a:p>
            <a:r>
              <a:rPr kumimoji="1" lang="en-US" altLang="ja-JP" sz="2000" u="sng" dirty="0">
                <a:latin typeface="HGMaruGothicMPRO" panose="020F0600000000000000" pitchFamily="34" charset="-128"/>
                <a:ea typeface="HGMaruGothicMPRO" panose="020F0600000000000000" pitchFamily="34" charset="-128"/>
              </a:rPr>
              <a:t>【</a:t>
            </a:r>
            <a:r>
              <a:rPr kumimoji="1" lang="ja-JP" altLang="en-US" sz="2000" u="sng">
                <a:latin typeface="HGMaruGothicMPRO" panose="020F0600000000000000" pitchFamily="34" charset="-128"/>
                <a:ea typeface="HGMaruGothicMPRO" panose="020F0600000000000000" pitchFamily="34" charset="-128"/>
              </a:rPr>
              <a:t>論点</a:t>
            </a:r>
            <a:r>
              <a:rPr kumimoji="1" lang="en-US" altLang="ja-JP" sz="2000" u="sng" dirty="0">
                <a:latin typeface="HGMaruGothicMPRO" panose="020F0600000000000000" pitchFamily="34" charset="-128"/>
                <a:ea typeface="HGMaruGothicMPRO" panose="020F0600000000000000" pitchFamily="34" charset="-128"/>
              </a:rPr>
              <a:t>】</a:t>
            </a:r>
            <a:r>
              <a:rPr kumimoji="1" lang="ja-JP" altLang="en-US" sz="2000" u="sng">
                <a:latin typeface="HGMaruGothicMPRO" panose="020F0600000000000000" pitchFamily="34" charset="-128"/>
                <a:ea typeface="HGMaruGothicMPRO" panose="020F0600000000000000" pitchFamily="34" charset="-128"/>
              </a:rPr>
              <a:t>「真実」とは？　　（</a:t>
            </a:r>
            <a:r>
              <a:rPr lang="ja-JP" altLang="en-US" sz="2000" u="sng">
                <a:latin typeface="HGMaruGothicMPRO" panose="020F0600000000000000" pitchFamily="34" charset="-128"/>
                <a:ea typeface="HGMaruGothicMPRO" panose="020F0600000000000000" pitchFamily="34" charset="-128"/>
              </a:rPr>
              <a:t>「事実」と同じか、違うのか？）</a:t>
            </a:r>
            <a:endParaRPr lang="en-US" altLang="ja-JP" sz="2000" u="sng" dirty="0">
              <a:latin typeface="HGMaruGothicMPRO" panose="020F0600000000000000" pitchFamily="34" charset="-128"/>
              <a:ea typeface="HGMaruGothicMPRO" panose="020F0600000000000000" pitchFamily="34" charset="-128"/>
            </a:endParaRPr>
          </a:p>
          <a:p>
            <a:endParaRPr kumimoji="1" lang="en-US" altLang="ja-JP" sz="2000"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a:t>
            </a:r>
            <a:r>
              <a:rPr lang="ja-JP" altLang="ja-JP">
                <a:latin typeface="HGMaruGothicMPRO" panose="020F0600000000000000" pitchFamily="34" charset="-128"/>
                <a:ea typeface="HGMaruGothicMPRO" panose="020F0600000000000000" pitchFamily="34" charset="-128"/>
              </a:rPr>
              <a:t>事実と真実とは強いつながりを持ってい</a:t>
            </a:r>
            <a:r>
              <a:rPr lang="ja-JP" altLang="en-US">
                <a:latin typeface="HGMaruGothicMPRO" panose="020F0600000000000000" pitchFamily="34" charset="-128"/>
                <a:ea typeface="HGMaruGothicMPRO" panose="020F0600000000000000" pitchFamily="34" charset="-128"/>
              </a:rPr>
              <a:t>る</a:t>
            </a:r>
            <a:r>
              <a:rPr lang="ja-JP" altLang="ja-JP">
                <a:latin typeface="HGMaruGothicMPRO" panose="020F0600000000000000" pitchFamily="34" charset="-128"/>
                <a:ea typeface="HGMaruGothicMPRO" panose="020F0600000000000000" pitchFamily="34" charset="-128"/>
              </a:rPr>
              <a:t>が</a:t>
            </a:r>
            <a:r>
              <a:rPr lang="ja-JP" altLang="en-US">
                <a:latin typeface="HGMaruGothicMPRO" panose="020F0600000000000000" pitchFamily="34" charset="-128"/>
                <a:ea typeface="HGMaruGothicMPRO" panose="020F0600000000000000" pitchFamily="34" charset="-128"/>
              </a:rPr>
              <a:t>、</a:t>
            </a:r>
            <a:r>
              <a:rPr lang="ja-JP" altLang="ja-JP">
                <a:latin typeface="HGMaruGothicMPRO" panose="020F0600000000000000" pitchFamily="34" charset="-128"/>
                <a:ea typeface="HGMaruGothicMPRO" panose="020F0600000000000000" pitchFamily="34" charset="-128"/>
              </a:rPr>
              <a:t>同じでは</a:t>
            </a:r>
            <a:r>
              <a:rPr lang="ja-JP" altLang="en-US">
                <a:latin typeface="HGMaruGothicMPRO" panose="020F0600000000000000" pitchFamily="34" charset="-128"/>
                <a:ea typeface="HGMaruGothicMPRO" panose="020F0600000000000000" pitchFamily="34" charset="-128"/>
              </a:rPr>
              <a:t>ない。</a:t>
            </a:r>
            <a:endParaRPr lang="en-US" altLang="ja-JP" dirty="0">
              <a:latin typeface="HGMaruGothicMPRO" panose="020F0600000000000000" pitchFamily="34" charset="-128"/>
              <a:ea typeface="HGMaruGothicMPRO" panose="020F0600000000000000" pitchFamily="34" charset="-128"/>
            </a:endParaRPr>
          </a:p>
          <a:p>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a:t>
            </a:r>
            <a:r>
              <a:rPr lang="ja-JP" altLang="ja-JP">
                <a:latin typeface="HGMaruGothicMPRO" panose="020F0600000000000000" pitchFamily="34" charset="-128"/>
                <a:ea typeface="HGMaruGothicMPRO" panose="020F0600000000000000" pitchFamily="34" charset="-128"/>
              </a:rPr>
              <a:t>真実とは、互いに関連するいろいろな事実をうまく説明できる、</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a:t>
            </a:r>
            <a:r>
              <a:rPr lang="ja-JP" altLang="ja-JP">
                <a:latin typeface="HGMaruGothicMPRO" panose="020F0600000000000000" pitchFamily="34" charset="-128"/>
                <a:ea typeface="HGMaruGothicMPRO" panose="020F0600000000000000" pitchFamily="34" charset="-128"/>
              </a:rPr>
              <a:t>あるいは、それらと合致する考え方</a:t>
            </a:r>
            <a:r>
              <a:rPr lang="ja-JP" altLang="en-US">
                <a:latin typeface="HGMaruGothicMPRO" panose="020F0600000000000000" pitchFamily="34" charset="-128"/>
                <a:ea typeface="HGMaruGothicMPRO" panose="020F0600000000000000" pitchFamily="34" charset="-128"/>
              </a:rPr>
              <a:t>とも言える。</a:t>
            </a:r>
            <a:endParaRPr lang="en-US" altLang="ja-JP" dirty="0">
              <a:latin typeface="HGMaruGothicMPRO" panose="020F0600000000000000" pitchFamily="34" charset="-128"/>
              <a:ea typeface="HGMaruGothicMPRO" panose="020F0600000000000000" pitchFamily="34" charset="-128"/>
            </a:endParaRPr>
          </a:p>
          <a:p>
            <a:endParaRPr kumimoji="1"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a:t>
            </a:r>
            <a:r>
              <a:rPr lang="ja-JP" altLang="ja-JP">
                <a:latin typeface="HGMaruGothicMPRO" panose="020F0600000000000000" pitchFamily="34" charset="-128"/>
                <a:ea typeface="HGMaruGothicMPRO" panose="020F0600000000000000" pitchFamily="34" charset="-128"/>
              </a:rPr>
              <a:t>真実は、それに関わる人、時代、場所とともにある種のゆらぎを示し</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a:t>
            </a:r>
            <a:r>
              <a:rPr lang="ja-JP" altLang="ja-JP">
                <a:latin typeface="HGMaruGothicMPRO" panose="020F0600000000000000" pitchFamily="34" charset="-128"/>
                <a:ea typeface="HGMaruGothicMPRO" panose="020F0600000000000000" pitchFamily="34" charset="-128"/>
              </a:rPr>
              <a:t>つつ、次第に深まり、最終的には唯一つのものに収斂していく</a:t>
            </a:r>
            <a:r>
              <a:rPr lang="ja-JP" altLang="en-US">
                <a:latin typeface="HGMaruGothicMPRO" panose="020F0600000000000000" pitchFamily="34" charset="-128"/>
                <a:ea typeface="HGMaruGothicMPRO" panose="020F0600000000000000" pitchFamily="34" charset="-128"/>
              </a:rPr>
              <a:t>。</a:t>
            </a:r>
            <a:r>
              <a:rPr lang="ja-JP" altLang="ja-JP">
                <a:latin typeface="HGMaruGothicMPRO" panose="020F0600000000000000" pitchFamily="34" charset="-128"/>
                <a:ea typeface="HGMaruGothicMPRO" panose="020F0600000000000000" pitchFamily="34" charset="-128"/>
              </a:rPr>
              <a:t> </a:t>
            </a:r>
            <a:endParaRPr lang="en-US" altLang="ja-JP" dirty="0">
              <a:latin typeface="HGMaruGothicMPRO" panose="020F0600000000000000" pitchFamily="34" charset="-128"/>
              <a:ea typeface="HGMaruGothicMPRO" panose="020F0600000000000000" pitchFamily="34" charset="-128"/>
            </a:endParaRPr>
          </a:p>
          <a:p>
            <a:r>
              <a:rPr kumimoji="1" lang="ja-JP" altLang="en-US">
                <a:latin typeface="HGMaruGothicMPRO" panose="020F0600000000000000" pitchFamily="34" charset="-128"/>
                <a:ea typeface="HGMaruGothicMPRO" panose="020F0600000000000000" pitchFamily="34" charset="-128"/>
              </a:rPr>
              <a:t>　</a:t>
            </a:r>
            <a:endParaRPr kumimoji="1" lang="en-US" altLang="ja-JP"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xmlns="" val="10666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D6A45CA6-C273-AE48-96BC-A3D6DA653E10}"/>
              </a:ext>
            </a:extLst>
          </p:cNvPr>
          <p:cNvSpPr>
            <a:spLocks noGrp="1"/>
          </p:cNvSpPr>
          <p:nvPr>
            <p:ph type="sldNum" sz="quarter" idx="12"/>
          </p:nvPr>
        </p:nvSpPr>
        <p:spPr/>
        <p:txBody>
          <a:bodyPr/>
          <a:lstStyle/>
          <a:p>
            <a:fld id="{671F2601-CB5F-4C28-8FB1-8C1BF71C4BFA}" type="slidenum">
              <a:rPr kumimoji="1" lang="ja-JP" altLang="en-US" smtClean="0"/>
              <a:pPr/>
              <a:t>13</a:t>
            </a:fld>
            <a:endParaRPr kumimoji="1" lang="ja-JP" altLang="en-US" dirty="0"/>
          </a:p>
        </p:txBody>
      </p:sp>
      <p:sp>
        <p:nvSpPr>
          <p:cNvPr id="5" name="正方形/長方形 4">
            <a:extLst>
              <a:ext uri="{FF2B5EF4-FFF2-40B4-BE49-F238E27FC236}">
                <a16:creationId xmlns:a16="http://schemas.microsoft.com/office/drawing/2014/main" xmlns="" id="{CF6C86E6-C56B-3448-BB44-484FCD599E1E}"/>
              </a:ext>
            </a:extLst>
          </p:cNvPr>
          <p:cNvSpPr/>
          <p:nvPr/>
        </p:nvSpPr>
        <p:spPr>
          <a:xfrm>
            <a:off x="1445180" y="2256510"/>
            <a:ext cx="6253635" cy="584775"/>
          </a:xfrm>
          <a:prstGeom prst="rect">
            <a:avLst/>
          </a:prstGeom>
          <a:ln>
            <a:solidFill>
              <a:srgbClr val="FF0000"/>
            </a:solidFill>
          </a:ln>
        </p:spPr>
        <p:txBody>
          <a:bodyPr wrap="none">
            <a:spAutoFit/>
          </a:bodyPr>
          <a:lstStyle/>
          <a:p>
            <a:pPr algn="just">
              <a:spcAft>
                <a:spcPts val="0"/>
              </a:spcAft>
            </a:pPr>
            <a:r>
              <a:rPr lang="en-US" altLang="ja-JP" sz="3200" kern="100" dirty="0">
                <a:latin typeface="HGMaruGothicMPRO" panose="020F0600000000000000" pitchFamily="34" charset="-128"/>
                <a:ea typeface="HGMaruGothicMPRO" panose="020F0600000000000000" pitchFamily="34" charset="-128"/>
                <a:cs typeface="Times New Roman" panose="02020603050405020304" pitchFamily="18" charset="0"/>
              </a:rPr>
              <a:t>2.  Is it fair to all concerned ?</a:t>
            </a:r>
            <a:endParaRPr lang="ja-JP" altLang="ja-JP" sz="3200" kern="100">
              <a:latin typeface="HGMaruGothicMPRO" panose="020F0600000000000000" pitchFamily="34" charset="-128"/>
              <a:ea typeface="HGMaruGothicMPRO" panose="020F0600000000000000" pitchFamily="34"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xmlns="" id="{7B401AFE-E0BE-A347-91FA-68071AFD66CF}"/>
              </a:ext>
            </a:extLst>
          </p:cNvPr>
          <p:cNvSpPr txBox="1"/>
          <p:nvPr/>
        </p:nvSpPr>
        <p:spPr>
          <a:xfrm>
            <a:off x="2780482" y="968080"/>
            <a:ext cx="3583032" cy="584775"/>
          </a:xfrm>
          <a:prstGeom prst="rect">
            <a:avLst/>
          </a:prstGeom>
          <a:noFill/>
          <a:ln>
            <a:solidFill>
              <a:srgbClr val="FF0000"/>
            </a:solidFill>
          </a:ln>
        </p:spPr>
        <p:txBody>
          <a:bodyPr wrap="none" rtlCol="0">
            <a:spAutoFit/>
          </a:bodyPr>
          <a:lstStyle/>
          <a:p>
            <a:r>
              <a:rPr kumimoji="1" lang="en-US" altLang="ja-JP" sz="3200" dirty="0">
                <a:latin typeface="HGMaruGothicMPRO" panose="020F0600000000000000" pitchFamily="34" charset="-128"/>
                <a:ea typeface="HGMaruGothicMPRO" panose="020F0600000000000000" pitchFamily="34" charset="-128"/>
              </a:rPr>
              <a:t>2. </a:t>
            </a:r>
            <a:r>
              <a:rPr kumimoji="1" lang="ja-JP" altLang="en-US" sz="3200">
                <a:latin typeface="HGMaruGothicMPRO" panose="020F0600000000000000" pitchFamily="34" charset="-128"/>
                <a:ea typeface="HGMaruGothicMPRO" panose="020F0600000000000000" pitchFamily="34" charset="-128"/>
              </a:rPr>
              <a:t>みんなに公平か</a:t>
            </a:r>
          </a:p>
        </p:txBody>
      </p:sp>
      <p:sp>
        <p:nvSpPr>
          <p:cNvPr id="10" name="テキスト ボックス 9">
            <a:extLst>
              <a:ext uri="{FF2B5EF4-FFF2-40B4-BE49-F238E27FC236}">
                <a16:creationId xmlns:a16="http://schemas.microsoft.com/office/drawing/2014/main" xmlns="" id="{C7F40DF4-D511-E94E-8D68-8A729FBAE9F7}"/>
              </a:ext>
            </a:extLst>
          </p:cNvPr>
          <p:cNvSpPr txBox="1"/>
          <p:nvPr/>
        </p:nvSpPr>
        <p:spPr>
          <a:xfrm>
            <a:off x="969889" y="4014699"/>
            <a:ext cx="7204216" cy="1785104"/>
          </a:xfrm>
          <a:prstGeom prst="rect">
            <a:avLst/>
          </a:prstGeom>
          <a:noFill/>
          <a:ln>
            <a:solidFill>
              <a:srgbClr val="0070C0"/>
            </a:solidFill>
          </a:ln>
        </p:spPr>
        <p:txBody>
          <a:bodyPr wrap="none" rtlCol="0">
            <a:spAutoFit/>
          </a:bodyPr>
          <a:lstStyle/>
          <a:p>
            <a:r>
              <a:rPr kumimoji="1" lang="en-US" altLang="ja-JP" sz="2000" u="sng" dirty="0">
                <a:latin typeface="HGMaruGothicMPRO" panose="020F0600000000000000" pitchFamily="34" charset="-128"/>
                <a:ea typeface="HGMaruGothicMPRO" panose="020F0600000000000000" pitchFamily="34" charset="-128"/>
              </a:rPr>
              <a:t>【</a:t>
            </a:r>
            <a:r>
              <a:rPr kumimoji="1" lang="ja-JP" altLang="en-US" sz="2000" u="sng">
                <a:latin typeface="HGMaruGothicMPRO" panose="020F0600000000000000" pitchFamily="34" charset="-128"/>
                <a:ea typeface="HGMaruGothicMPRO" panose="020F0600000000000000" pitchFamily="34" charset="-128"/>
              </a:rPr>
              <a:t>論点</a:t>
            </a:r>
            <a:r>
              <a:rPr kumimoji="1" lang="en-US" altLang="ja-JP" sz="2000" u="sng" dirty="0">
                <a:latin typeface="HGMaruGothicMPRO" panose="020F0600000000000000" pitchFamily="34" charset="-128"/>
                <a:ea typeface="HGMaruGothicMPRO" panose="020F0600000000000000" pitchFamily="34" charset="-128"/>
              </a:rPr>
              <a:t>】</a:t>
            </a:r>
            <a:r>
              <a:rPr kumimoji="1" lang="ja-JP" altLang="en-US" sz="2000" u="sng">
                <a:latin typeface="HGMaruGothicMPRO" panose="020F0600000000000000" pitchFamily="34" charset="-128"/>
                <a:ea typeface="HGMaruGothicMPRO" panose="020F0600000000000000" pitchFamily="34" charset="-128"/>
              </a:rPr>
              <a:t>　「</a:t>
            </a:r>
            <a:r>
              <a:rPr kumimoji="1" lang="en-US" altLang="ja-JP" sz="2000" u="sng" dirty="0">
                <a:latin typeface="HGMaruGothicMPRO" panose="020F0600000000000000" pitchFamily="34" charset="-128"/>
                <a:ea typeface="HGMaruGothicMPRO" panose="020F0600000000000000" pitchFamily="34" charset="-128"/>
              </a:rPr>
              <a:t>fair] </a:t>
            </a:r>
            <a:r>
              <a:rPr kumimoji="1" lang="ja-JP" altLang="en-US" sz="2000" u="sng">
                <a:latin typeface="HGMaruGothicMPRO" panose="020F0600000000000000" pitchFamily="34" charset="-128"/>
                <a:ea typeface="HGMaruGothicMPRO" panose="020F0600000000000000" pitchFamily="34" charset="-128"/>
              </a:rPr>
              <a:t>「</a:t>
            </a:r>
            <a:r>
              <a:rPr kumimoji="1" lang="en-US" altLang="ja-JP" sz="2000" u="sng" dirty="0">
                <a:latin typeface="HGMaruGothicMPRO" panose="020F0600000000000000" pitchFamily="34" charset="-128"/>
                <a:ea typeface="HGMaruGothicMPRO" panose="020F0600000000000000" pitchFamily="34" charset="-128"/>
              </a:rPr>
              <a:t>all concerned</a:t>
            </a:r>
            <a:r>
              <a:rPr kumimoji="1" lang="ja-JP" altLang="en-US" sz="2000" u="sng">
                <a:latin typeface="HGMaruGothicMPRO" panose="020F0600000000000000" pitchFamily="34" charset="-128"/>
                <a:ea typeface="HGMaruGothicMPRO" panose="020F0600000000000000" pitchFamily="34" charset="-128"/>
              </a:rPr>
              <a:t>」</a:t>
            </a:r>
            <a:endParaRPr kumimoji="1" lang="en-US" altLang="ja-JP" sz="2000" u="sng" dirty="0">
              <a:latin typeface="HGMaruGothicMPRO" panose="020F0600000000000000" pitchFamily="34" charset="-128"/>
              <a:ea typeface="HGMaruGothicMPRO" panose="020F0600000000000000" pitchFamily="34" charset="-128"/>
            </a:endParaRPr>
          </a:p>
          <a:p>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a:t>
            </a:r>
            <a:r>
              <a:rPr lang="en-US" altLang="ja-JP" dirty="0">
                <a:latin typeface="HGMaruGothicMPRO" panose="020F0600000000000000" pitchFamily="34" charset="-128"/>
                <a:ea typeface="HGMaruGothicMPRO" panose="020F0600000000000000" pitchFamily="34" charset="-128"/>
              </a:rPr>
              <a:t>fair</a:t>
            </a:r>
            <a:r>
              <a:rPr lang="ja-JP" altLang="en-US">
                <a:latin typeface="HGMaruGothicMPRO" panose="020F0600000000000000" pitchFamily="34" charset="-128"/>
                <a:ea typeface="HGMaruGothicMPRO" panose="020F0600000000000000" pitchFamily="34" charset="-128"/>
              </a:rPr>
              <a:t>」は、「公平」ではなく「公正」</a:t>
            </a:r>
            <a:endParaRPr lang="en-US" altLang="ja-JP" dirty="0">
              <a:latin typeface="HGMaruGothicMPRO" panose="020F0600000000000000" pitchFamily="34" charset="-128"/>
              <a:ea typeface="HGMaruGothicMPRO" panose="020F0600000000000000" pitchFamily="34" charset="-128"/>
            </a:endParaRPr>
          </a:p>
          <a:p>
            <a:endParaRPr lang="en-US" altLang="ja-JP" dirty="0">
              <a:latin typeface="HGMaruGothicMPRO" panose="020F0600000000000000" pitchFamily="34" charset="-128"/>
              <a:ea typeface="HGMaruGothicMPRO" panose="020F0600000000000000" pitchFamily="34" charset="-128"/>
            </a:endParaRPr>
          </a:p>
          <a:p>
            <a:r>
              <a:rPr kumimoji="1" lang="ja-JP" altLang="en-US">
                <a:latin typeface="HGMaruGothicMPRO" panose="020F0600000000000000" pitchFamily="34" charset="-128"/>
                <a:ea typeface="HGMaruGothicMPRO" panose="020F0600000000000000" pitchFamily="34" charset="-128"/>
              </a:rPr>
              <a:t>・「</a:t>
            </a:r>
            <a:r>
              <a:rPr kumimoji="1" lang="en-US" altLang="ja-JP" dirty="0">
                <a:latin typeface="HGMaruGothicMPRO" panose="020F0600000000000000" pitchFamily="34" charset="-128"/>
                <a:ea typeface="HGMaruGothicMPRO" panose="020F0600000000000000" pitchFamily="34" charset="-128"/>
              </a:rPr>
              <a:t>concerned</a:t>
            </a:r>
            <a:r>
              <a:rPr kumimoji="1" lang="ja-JP" altLang="en-US">
                <a:latin typeface="HGMaruGothicMPRO" panose="020F0600000000000000" pitchFamily="34" charset="-128"/>
                <a:ea typeface="HGMaruGothicMPRO" panose="020F0600000000000000" pitchFamily="34" charset="-128"/>
              </a:rPr>
              <a:t>」は、「四つのテスト」を商取引に限るか否かで、</a:t>
            </a:r>
            <a:endParaRPr kumimoji="1"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「取引先」と考えるか、「みんな」でよいか、</a:t>
            </a:r>
            <a:r>
              <a:rPr kumimoji="1" lang="ja-JP" altLang="en-US">
                <a:latin typeface="HGMaruGothicMPRO" panose="020F0600000000000000" pitchFamily="34" charset="-128"/>
                <a:ea typeface="HGMaruGothicMPRO" panose="020F0600000000000000" pitchFamily="34" charset="-128"/>
              </a:rPr>
              <a:t>解釈が変わる　　</a:t>
            </a:r>
          </a:p>
        </p:txBody>
      </p:sp>
    </p:spTree>
    <p:extLst>
      <p:ext uri="{BB962C8B-B14F-4D97-AF65-F5344CB8AC3E}">
        <p14:creationId xmlns:p14="http://schemas.microsoft.com/office/powerpoint/2010/main" xmlns="" val="83612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7700152F-2A80-5C4A-9321-828DE0714A17}"/>
              </a:ext>
            </a:extLst>
          </p:cNvPr>
          <p:cNvSpPr>
            <a:spLocks noGrp="1"/>
          </p:cNvSpPr>
          <p:nvPr>
            <p:ph type="sldNum" sz="quarter" idx="12"/>
          </p:nvPr>
        </p:nvSpPr>
        <p:spPr/>
        <p:txBody>
          <a:bodyPr/>
          <a:lstStyle/>
          <a:p>
            <a:fld id="{671F2601-CB5F-4C28-8FB1-8C1BF71C4BFA}" type="slidenum">
              <a:rPr kumimoji="1" lang="ja-JP" altLang="en-US" smtClean="0"/>
              <a:pPr/>
              <a:t>14</a:t>
            </a:fld>
            <a:endParaRPr kumimoji="1" lang="ja-JP" altLang="en-US" dirty="0"/>
          </a:p>
        </p:txBody>
      </p:sp>
      <p:sp>
        <p:nvSpPr>
          <p:cNvPr id="4" name="テキスト ボックス 3">
            <a:extLst>
              <a:ext uri="{FF2B5EF4-FFF2-40B4-BE49-F238E27FC236}">
                <a16:creationId xmlns:a16="http://schemas.microsoft.com/office/drawing/2014/main" xmlns="" id="{5AB2084B-0C2C-424E-92E2-DC1746EDA1D9}"/>
              </a:ext>
            </a:extLst>
          </p:cNvPr>
          <p:cNvSpPr txBox="1"/>
          <p:nvPr/>
        </p:nvSpPr>
        <p:spPr>
          <a:xfrm>
            <a:off x="256555" y="1889467"/>
            <a:ext cx="8630889" cy="584775"/>
          </a:xfrm>
          <a:prstGeom prst="rect">
            <a:avLst/>
          </a:prstGeom>
          <a:noFill/>
          <a:ln>
            <a:solidFill>
              <a:srgbClr val="FF0000"/>
            </a:solidFill>
          </a:ln>
        </p:spPr>
        <p:txBody>
          <a:bodyPr wrap="none" rtlCol="0">
            <a:spAutoFit/>
          </a:bodyPr>
          <a:lstStyle/>
          <a:p>
            <a:r>
              <a:rPr lang="en-US" altLang="ja-JP" sz="2800" dirty="0">
                <a:latin typeface="HGMaruGothicMPRO" panose="020F0600000000000000" pitchFamily="34" charset="-128"/>
                <a:ea typeface="HGMaruGothicMPRO" panose="020F0600000000000000" pitchFamily="34" charset="-128"/>
              </a:rPr>
              <a:t>3.  Will it build goodwill and better friendship </a:t>
            </a:r>
            <a:r>
              <a:rPr lang="en-US" altLang="ja-JP" sz="3200" dirty="0">
                <a:latin typeface="HGMaruGothicMPRO" panose="020F0600000000000000" pitchFamily="34" charset="-128"/>
                <a:ea typeface="HGMaruGothicMPRO" panose="020F0600000000000000" pitchFamily="34" charset="-128"/>
              </a:rPr>
              <a:t>?</a:t>
            </a:r>
          </a:p>
        </p:txBody>
      </p:sp>
      <p:sp>
        <p:nvSpPr>
          <p:cNvPr id="6" name="テキスト ボックス 5">
            <a:extLst>
              <a:ext uri="{FF2B5EF4-FFF2-40B4-BE49-F238E27FC236}">
                <a16:creationId xmlns:a16="http://schemas.microsoft.com/office/drawing/2014/main" xmlns="" id="{2FDE15E9-ABB4-D347-8ADD-F3996658AF85}"/>
              </a:ext>
            </a:extLst>
          </p:cNvPr>
          <p:cNvSpPr txBox="1"/>
          <p:nvPr/>
        </p:nvSpPr>
        <p:spPr>
          <a:xfrm>
            <a:off x="2164920" y="761050"/>
            <a:ext cx="4814138" cy="584775"/>
          </a:xfrm>
          <a:prstGeom prst="rect">
            <a:avLst/>
          </a:prstGeom>
          <a:noFill/>
          <a:ln>
            <a:solidFill>
              <a:srgbClr val="FF0000"/>
            </a:solidFill>
          </a:ln>
        </p:spPr>
        <p:txBody>
          <a:bodyPr wrap="none" rtlCol="0">
            <a:spAutoFit/>
          </a:bodyPr>
          <a:lstStyle/>
          <a:p>
            <a:r>
              <a:rPr lang="en-US" altLang="ja-JP" sz="3200" dirty="0">
                <a:latin typeface="HGMaruGothicMPRO" panose="020F0600000000000000" pitchFamily="34" charset="-128"/>
                <a:ea typeface="HGMaruGothicMPRO" panose="020F0600000000000000" pitchFamily="34" charset="-128"/>
              </a:rPr>
              <a:t>3. </a:t>
            </a:r>
            <a:r>
              <a:rPr lang="ja-JP" altLang="en-US" sz="3200">
                <a:latin typeface="HGMaruGothicMPRO" panose="020F0600000000000000" pitchFamily="34" charset="-128"/>
                <a:ea typeface="HGMaruGothicMPRO" panose="020F0600000000000000" pitchFamily="34" charset="-128"/>
              </a:rPr>
              <a:t>好意と友情を深めるか</a:t>
            </a:r>
            <a:endParaRPr kumimoji="1" lang="ja-JP" altLang="en-US" sz="3200"/>
          </a:p>
        </p:txBody>
      </p:sp>
      <p:sp>
        <p:nvSpPr>
          <p:cNvPr id="7" name="正方形/長方形 6">
            <a:extLst>
              <a:ext uri="{FF2B5EF4-FFF2-40B4-BE49-F238E27FC236}">
                <a16:creationId xmlns:a16="http://schemas.microsoft.com/office/drawing/2014/main" xmlns="" id="{A5AC6089-B933-4742-BD9B-CED2DB7C41DC}"/>
              </a:ext>
            </a:extLst>
          </p:cNvPr>
          <p:cNvSpPr/>
          <p:nvPr/>
        </p:nvSpPr>
        <p:spPr>
          <a:xfrm>
            <a:off x="1549368" y="4364293"/>
            <a:ext cx="6045245" cy="584775"/>
          </a:xfrm>
          <a:prstGeom prst="rect">
            <a:avLst/>
          </a:prstGeom>
          <a:ln>
            <a:solidFill>
              <a:srgbClr val="FF0000"/>
            </a:solidFill>
          </a:ln>
        </p:spPr>
        <p:txBody>
          <a:bodyPr wrap="none">
            <a:spAutoFit/>
          </a:bodyPr>
          <a:lstStyle/>
          <a:p>
            <a:r>
              <a:rPr lang="en-US" altLang="ja-JP" sz="3200" dirty="0">
                <a:latin typeface="HGMaruGothicMPRO" panose="020F0600000000000000" pitchFamily="34" charset="-128"/>
                <a:ea typeface="HGMaruGothicMPRO" panose="020F0600000000000000" pitchFamily="34" charset="-128"/>
              </a:rPr>
              <a:t>4. </a:t>
            </a:r>
            <a:r>
              <a:rPr lang="ja-JP" altLang="en-US" sz="3200">
                <a:latin typeface="HGMaruGothicMPRO" panose="020F0600000000000000" pitchFamily="34" charset="-128"/>
                <a:ea typeface="HGMaruGothicMPRO" panose="020F0600000000000000" pitchFamily="34" charset="-128"/>
              </a:rPr>
              <a:t>みんなのためになるかどうか</a:t>
            </a:r>
            <a:endParaRPr lang="ja-JP" altLang="en-US" sz="3200"/>
          </a:p>
        </p:txBody>
      </p:sp>
      <p:sp>
        <p:nvSpPr>
          <p:cNvPr id="9" name="テキスト ボックス 8">
            <a:extLst>
              <a:ext uri="{FF2B5EF4-FFF2-40B4-BE49-F238E27FC236}">
                <a16:creationId xmlns:a16="http://schemas.microsoft.com/office/drawing/2014/main" xmlns="" id="{E99F55E3-FEDE-324A-9A2F-AE61B437E336}"/>
              </a:ext>
            </a:extLst>
          </p:cNvPr>
          <p:cNvSpPr txBox="1"/>
          <p:nvPr/>
        </p:nvSpPr>
        <p:spPr>
          <a:xfrm>
            <a:off x="1930882" y="3246374"/>
            <a:ext cx="5282215" cy="400110"/>
          </a:xfrm>
          <a:prstGeom prst="rect">
            <a:avLst/>
          </a:prstGeom>
          <a:noFill/>
          <a:ln>
            <a:solidFill>
              <a:srgbClr val="0070C0"/>
            </a:solidFill>
          </a:ln>
        </p:spPr>
        <p:txBody>
          <a:bodyPr wrap="none" rtlCol="0">
            <a:spAutoFit/>
          </a:bodyPr>
          <a:lstStyle/>
          <a:p>
            <a:r>
              <a:rPr lang="en-US" altLang="ja-JP" sz="2000" dirty="0">
                <a:latin typeface="HGMaruGothicMPRO" panose="020F0600000000000000" pitchFamily="34" charset="-128"/>
                <a:ea typeface="HGMaruGothicMPRO" panose="020F0600000000000000" pitchFamily="34" charset="-128"/>
              </a:rPr>
              <a:t>【</a:t>
            </a:r>
            <a:r>
              <a:rPr lang="ja-JP" altLang="en-US" sz="2000">
                <a:latin typeface="HGMaruGothicMPRO" panose="020F0600000000000000" pitchFamily="34" charset="-128"/>
                <a:ea typeface="HGMaruGothicMPRO" panose="020F0600000000000000" pitchFamily="34" charset="-128"/>
              </a:rPr>
              <a:t>論点</a:t>
            </a:r>
            <a:r>
              <a:rPr lang="en-US" altLang="ja-JP" sz="2000" dirty="0">
                <a:latin typeface="HGMaruGothicMPRO" panose="020F0600000000000000" pitchFamily="34" charset="-128"/>
                <a:ea typeface="HGMaruGothicMPRO" panose="020F0600000000000000" pitchFamily="34" charset="-128"/>
              </a:rPr>
              <a:t>】</a:t>
            </a:r>
            <a:r>
              <a:rPr lang="ja-JP" altLang="en-US" sz="2000">
                <a:latin typeface="HGMaruGothicMPRO" panose="020F0600000000000000" pitchFamily="34" charset="-128"/>
                <a:ea typeface="HGMaruGothicMPRO" panose="020F0600000000000000" pitchFamily="34" charset="-128"/>
              </a:rPr>
              <a:t>「</a:t>
            </a:r>
            <a:r>
              <a:rPr lang="en-US" altLang="ja-JP" sz="2000" dirty="0">
                <a:latin typeface="HGMaruGothicMPRO" panose="020F0600000000000000" pitchFamily="34" charset="-128"/>
                <a:ea typeface="HGMaruGothicMPRO" panose="020F0600000000000000" pitchFamily="34" charset="-128"/>
              </a:rPr>
              <a:t>goodwill</a:t>
            </a:r>
            <a:r>
              <a:rPr lang="ja-JP" altLang="en-US" sz="2000">
                <a:latin typeface="HGMaruGothicMPRO" panose="020F0600000000000000" pitchFamily="34" charset="-128"/>
                <a:ea typeface="HGMaruGothicMPRO" panose="020F0600000000000000" pitchFamily="34" charset="-128"/>
              </a:rPr>
              <a:t>」「</a:t>
            </a:r>
            <a:r>
              <a:rPr lang="en-US" altLang="ja-JP" sz="2000" dirty="0">
                <a:latin typeface="HGMaruGothicMPRO" panose="020F0600000000000000" pitchFamily="34" charset="-128"/>
                <a:ea typeface="HGMaruGothicMPRO" panose="020F0600000000000000" pitchFamily="34" charset="-128"/>
              </a:rPr>
              <a:t>beneficial</a:t>
            </a:r>
            <a:r>
              <a:rPr lang="ja-JP" altLang="en-US" sz="2000">
                <a:latin typeface="HGMaruGothicMPRO" panose="020F0600000000000000" pitchFamily="34" charset="-128"/>
                <a:ea typeface="HGMaruGothicMPRO" panose="020F0600000000000000" pitchFamily="34" charset="-128"/>
              </a:rPr>
              <a:t>」の解釈</a:t>
            </a:r>
            <a:endParaRPr lang="en-US" altLang="ja-JP" sz="2000" dirty="0">
              <a:latin typeface="HGMaruGothicMPRO" panose="020F0600000000000000" pitchFamily="34" charset="-128"/>
              <a:ea typeface="HGMaruGothicMPRO" panose="020F0600000000000000" pitchFamily="34" charset="-128"/>
            </a:endParaRPr>
          </a:p>
        </p:txBody>
      </p:sp>
      <p:sp>
        <p:nvSpPr>
          <p:cNvPr id="10" name="正方形/長方形 9">
            <a:extLst>
              <a:ext uri="{FF2B5EF4-FFF2-40B4-BE49-F238E27FC236}">
                <a16:creationId xmlns:a16="http://schemas.microsoft.com/office/drawing/2014/main" xmlns="" id="{7298B341-5F47-7F46-A1FE-0742E217CB66}"/>
              </a:ext>
            </a:extLst>
          </p:cNvPr>
          <p:cNvSpPr/>
          <p:nvPr/>
        </p:nvSpPr>
        <p:spPr>
          <a:xfrm>
            <a:off x="827578" y="5575469"/>
            <a:ext cx="7488832" cy="523220"/>
          </a:xfrm>
          <a:prstGeom prst="rect">
            <a:avLst/>
          </a:prstGeom>
          <a:ln>
            <a:solidFill>
              <a:srgbClr val="FF0000"/>
            </a:solidFill>
          </a:ln>
        </p:spPr>
        <p:txBody>
          <a:bodyPr wrap="square">
            <a:spAutoFit/>
          </a:bodyPr>
          <a:lstStyle/>
          <a:p>
            <a:r>
              <a:rPr lang="en-US" altLang="ja-JP" sz="2800" dirty="0">
                <a:latin typeface="HGMaruGothicMPRO" panose="020F0600000000000000" pitchFamily="34" charset="-128"/>
                <a:ea typeface="HGMaruGothicMPRO" panose="020F0600000000000000" pitchFamily="34" charset="-128"/>
              </a:rPr>
              <a:t>4. Will it be beneficial to all concerned ?</a:t>
            </a:r>
            <a:endParaRPr lang="ja-JP" altLang="ja-JP" sz="2800">
              <a:latin typeface="HGMaruGothicMPRO" panose="020F0600000000000000" pitchFamily="34" charset="-128"/>
              <a:ea typeface="HGMaruGothicMPRO" panose="020F0600000000000000" pitchFamily="34" charset="-128"/>
            </a:endParaRPr>
          </a:p>
        </p:txBody>
      </p:sp>
      <p:cxnSp>
        <p:nvCxnSpPr>
          <p:cNvPr id="12" name="直線コネクタ 11">
            <a:extLst>
              <a:ext uri="{FF2B5EF4-FFF2-40B4-BE49-F238E27FC236}">
                <a16:creationId xmlns:a16="http://schemas.microsoft.com/office/drawing/2014/main" xmlns="" id="{4C8D529C-FA73-BD46-AB08-49F15DF4CCD0}"/>
              </a:ext>
            </a:extLst>
          </p:cNvPr>
          <p:cNvCxnSpPr>
            <a:cxnSpLocks/>
            <a:endCxn id="9" idx="1"/>
          </p:cNvCxnSpPr>
          <p:nvPr/>
        </p:nvCxnSpPr>
        <p:spPr>
          <a:xfrm>
            <a:off x="256546" y="3446429"/>
            <a:ext cx="167433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xmlns="" id="{6F968965-D816-AF47-BFE7-BF45A5F2BFC4}"/>
              </a:ext>
            </a:extLst>
          </p:cNvPr>
          <p:cNvCxnSpPr>
            <a:stCxn id="9" idx="3"/>
          </p:cNvCxnSpPr>
          <p:nvPr/>
        </p:nvCxnSpPr>
        <p:spPr>
          <a:xfrm>
            <a:off x="7213097" y="3446429"/>
            <a:ext cx="1823397"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55069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6CE4803-764A-BF43-A8DC-D2F31BFF4CE4}"/>
              </a:ext>
            </a:extLst>
          </p:cNvPr>
          <p:cNvSpPr>
            <a:spLocks noGrp="1"/>
          </p:cNvSpPr>
          <p:nvPr>
            <p:ph type="title"/>
          </p:nvPr>
        </p:nvSpPr>
        <p:spPr/>
        <p:txBody>
          <a:bodyPr>
            <a:normAutofit/>
          </a:bodyPr>
          <a:lstStyle/>
          <a:p>
            <a:r>
              <a:rPr kumimoji="1" lang="ja-JP" altLang="en-US" sz="3200">
                <a:latin typeface="HGMaruGothicMPRO" panose="020F0600000000000000" pitchFamily="34" charset="-128"/>
                <a:ea typeface="HGMaruGothicMPRO" panose="020F0600000000000000" pitchFamily="34" charset="-128"/>
              </a:rPr>
              <a:t>「ロータリーは人づくり」</a:t>
            </a:r>
          </a:p>
        </p:txBody>
      </p:sp>
      <p:sp>
        <p:nvSpPr>
          <p:cNvPr id="3" name="スライド番号プレースホルダー 2">
            <a:extLst>
              <a:ext uri="{FF2B5EF4-FFF2-40B4-BE49-F238E27FC236}">
                <a16:creationId xmlns:a16="http://schemas.microsoft.com/office/drawing/2014/main" xmlns="" id="{3205DB64-26A1-5949-84F9-3AD073B78AB9}"/>
              </a:ext>
            </a:extLst>
          </p:cNvPr>
          <p:cNvSpPr>
            <a:spLocks noGrp="1"/>
          </p:cNvSpPr>
          <p:nvPr>
            <p:ph type="sldNum" sz="quarter" idx="12"/>
          </p:nvPr>
        </p:nvSpPr>
        <p:spPr/>
        <p:txBody>
          <a:bodyPr/>
          <a:lstStyle/>
          <a:p>
            <a:fld id="{671F2601-CB5F-4C28-8FB1-8C1BF71C4BFA}" type="slidenum">
              <a:rPr kumimoji="1" lang="ja-JP" altLang="en-US" smtClean="0"/>
              <a:pPr/>
              <a:t>15</a:t>
            </a:fld>
            <a:endParaRPr kumimoji="1" lang="ja-JP" altLang="en-US" dirty="0"/>
          </a:p>
        </p:txBody>
      </p:sp>
      <p:sp>
        <p:nvSpPr>
          <p:cNvPr id="4" name="テキスト ボックス 3">
            <a:extLst>
              <a:ext uri="{FF2B5EF4-FFF2-40B4-BE49-F238E27FC236}">
                <a16:creationId xmlns:a16="http://schemas.microsoft.com/office/drawing/2014/main" xmlns="" id="{0DF1055C-5098-184B-8572-2A85B2E00C48}"/>
              </a:ext>
            </a:extLst>
          </p:cNvPr>
          <p:cNvSpPr txBox="1"/>
          <p:nvPr/>
        </p:nvSpPr>
        <p:spPr>
          <a:xfrm>
            <a:off x="279887" y="1836630"/>
            <a:ext cx="1107996" cy="369332"/>
          </a:xfrm>
          <a:prstGeom prst="rect">
            <a:avLst/>
          </a:prstGeom>
          <a:noFill/>
          <a:ln>
            <a:solidFill>
              <a:srgbClr val="FF0000"/>
            </a:solidFill>
          </a:ln>
        </p:spPr>
        <p:txBody>
          <a:bodyPr wrap="none" rtlCol="0">
            <a:spAutoFit/>
          </a:bodyPr>
          <a:lstStyle/>
          <a:p>
            <a:r>
              <a:rPr lang="ja-JP" altLang="en-US">
                <a:latin typeface="HGMaruGothicMPRO" panose="020F0600000000000000" pitchFamily="34" charset="-128"/>
                <a:ea typeface="HGMaruGothicMPRO" panose="020F0600000000000000" pitchFamily="34" charset="-128"/>
              </a:rPr>
              <a:t>佐藤千尋</a:t>
            </a:r>
            <a:endParaRPr kumimoji="1" lang="ja-JP" altLang="en-US">
              <a:latin typeface="HGMaruGothicMPRO" panose="020F0600000000000000" pitchFamily="34" charset="-128"/>
              <a:ea typeface="HGMaruGothicMPRO" panose="020F0600000000000000" pitchFamily="34" charset="-128"/>
            </a:endParaRPr>
          </a:p>
        </p:txBody>
      </p:sp>
      <p:sp>
        <p:nvSpPr>
          <p:cNvPr id="5" name="テキスト ボックス 4">
            <a:extLst>
              <a:ext uri="{FF2B5EF4-FFF2-40B4-BE49-F238E27FC236}">
                <a16:creationId xmlns:a16="http://schemas.microsoft.com/office/drawing/2014/main" xmlns="" id="{00E11F7A-9307-5440-83B0-4DA86DF5B202}"/>
              </a:ext>
            </a:extLst>
          </p:cNvPr>
          <p:cNvSpPr txBox="1"/>
          <p:nvPr/>
        </p:nvSpPr>
        <p:spPr>
          <a:xfrm>
            <a:off x="279887" y="2818701"/>
            <a:ext cx="2492990" cy="369332"/>
          </a:xfrm>
          <a:prstGeom prst="rect">
            <a:avLst/>
          </a:prstGeom>
          <a:noFill/>
          <a:ln>
            <a:solidFill>
              <a:srgbClr val="FF0000"/>
            </a:solidFill>
          </a:ln>
        </p:spPr>
        <p:txBody>
          <a:bodyPr wrap="none" rtlCol="0">
            <a:spAutoFit/>
          </a:bodyPr>
          <a:lstStyle/>
          <a:p>
            <a:r>
              <a:rPr kumimoji="1" lang="ja-JP" altLang="en-US">
                <a:latin typeface="HGMaruGothicMPRO" panose="020F0600000000000000" pitchFamily="34" charset="-128"/>
                <a:ea typeface="HGMaruGothicMPRO" panose="020F0600000000000000" pitchFamily="34" charset="-128"/>
              </a:rPr>
              <a:t>ハーバート・テーラー</a:t>
            </a:r>
          </a:p>
        </p:txBody>
      </p:sp>
      <p:sp>
        <p:nvSpPr>
          <p:cNvPr id="6" name="テキスト ボックス 5">
            <a:extLst>
              <a:ext uri="{FF2B5EF4-FFF2-40B4-BE49-F238E27FC236}">
                <a16:creationId xmlns:a16="http://schemas.microsoft.com/office/drawing/2014/main" xmlns="" id="{70B0CA6B-E027-504F-8EA0-AB243E1AEF78}"/>
              </a:ext>
            </a:extLst>
          </p:cNvPr>
          <p:cNvSpPr txBox="1"/>
          <p:nvPr/>
        </p:nvSpPr>
        <p:spPr>
          <a:xfrm>
            <a:off x="279887" y="4370319"/>
            <a:ext cx="1800493" cy="369332"/>
          </a:xfrm>
          <a:prstGeom prst="rect">
            <a:avLst/>
          </a:prstGeom>
          <a:noFill/>
          <a:ln>
            <a:solidFill>
              <a:srgbClr val="FF0000"/>
            </a:solidFill>
          </a:ln>
        </p:spPr>
        <p:txBody>
          <a:bodyPr wrap="none" rtlCol="0">
            <a:spAutoFit/>
          </a:bodyPr>
          <a:lstStyle/>
          <a:p>
            <a:r>
              <a:rPr kumimoji="1" lang="ja-JP" altLang="en-US">
                <a:latin typeface="HGMaruGothicMPRO" panose="020F0600000000000000" pitchFamily="34" charset="-128"/>
                <a:ea typeface="HGMaruGothicMPRO" panose="020F0600000000000000" pitchFamily="34" charset="-128"/>
              </a:rPr>
              <a:t>ビル・ロビンズ</a:t>
            </a:r>
          </a:p>
        </p:txBody>
      </p:sp>
      <p:sp>
        <p:nvSpPr>
          <p:cNvPr id="7" name="テキスト ボックス 6">
            <a:extLst>
              <a:ext uri="{FF2B5EF4-FFF2-40B4-BE49-F238E27FC236}">
                <a16:creationId xmlns:a16="http://schemas.microsoft.com/office/drawing/2014/main" xmlns="" id="{48FC5CD7-629A-E149-B93C-190B843E8F59}"/>
              </a:ext>
            </a:extLst>
          </p:cNvPr>
          <p:cNvSpPr txBox="1"/>
          <p:nvPr/>
        </p:nvSpPr>
        <p:spPr>
          <a:xfrm>
            <a:off x="323528" y="4974129"/>
            <a:ext cx="1107996" cy="369332"/>
          </a:xfrm>
          <a:prstGeom prst="rect">
            <a:avLst/>
          </a:prstGeom>
          <a:noFill/>
          <a:ln>
            <a:solidFill>
              <a:srgbClr val="FF0000"/>
            </a:solidFill>
          </a:ln>
        </p:spPr>
        <p:txBody>
          <a:bodyPr wrap="none" rtlCol="0">
            <a:spAutoFit/>
          </a:bodyPr>
          <a:lstStyle/>
          <a:p>
            <a:r>
              <a:rPr kumimoji="1" lang="ja-JP" altLang="en-US">
                <a:latin typeface="HGMaruGothicMPRO" panose="020F0600000000000000" pitchFamily="34" charset="-128"/>
                <a:ea typeface="HGMaruGothicMPRO" panose="020F0600000000000000" pitchFamily="34" charset="-128"/>
              </a:rPr>
              <a:t>向笠広次</a:t>
            </a:r>
          </a:p>
        </p:txBody>
      </p:sp>
      <p:sp>
        <p:nvSpPr>
          <p:cNvPr id="8" name="テキスト ボックス 7">
            <a:extLst>
              <a:ext uri="{FF2B5EF4-FFF2-40B4-BE49-F238E27FC236}">
                <a16:creationId xmlns:a16="http://schemas.microsoft.com/office/drawing/2014/main" xmlns="" id="{B61E1EAB-9D3D-1D49-9FCF-21D5945E5544}"/>
              </a:ext>
            </a:extLst>
          </p:cNvPr>
          <p:cNvSpPr txBox="1"/>
          <p:nvPr/>
        </p:nvSpPr>
        <p:spPr>
          <a:xfrm>
            <a:off x="1815112" y="1821981"/>
            <a:ext cx="6878806" cy="923330"/>
          </a:xfrm>
          <a:prstGeom prst="rect">
            <a:avLst/>
          </a:prstGeom>
          <a:noFill/>
        </p:spPr>
        <p:txBody>
          <a:bodyPr wrap="none" rtlCol="0">
            <a:spAutoFit/>
          </a:bodyPr>
          <a:lstStyle/>
          <a:p>
            <a:r>
              <a:rPr lang="ja-JP" altLang="ja-JP">
                <a:latin typeface="HGMaruGothicMPRO" panose="020F0600000000000000" pitchFamily="34" charset="-128"/>
                <a:ea typeface="HGMaruGothicMPRO" panose="020F0600000000000000" pitchFamily="34" charset="-128"/>
              </a:rPr>
              <a:t>芋の子を桶の中にぶち込んでかき廻す様なもので、芋と芋とが</a:t>
            </a:r>
            <a:endParaRPr lang="en-US" altLang="ja-JP" dirty="0">
              <a:latin typeface="HGMaruGothicMPRO" panose="020F0600000000000000" pitchFamily="34" charset="-128"/>
              <a:ea typeface="HGMaruGothicMPRO" panose="020F0600000000000000" pitchFamily="34" charset="-128"/>
            </a:endParaRPr>
          </a:p>
          <a:p>
            <a:r>
              <a:rPr lang="ja-JP" altLang="ja-JP">
                <a:latin typeface="HGMaruGothicMPRO" panose="020F0600000000000000" pitchFamily="34" charset="-128"/>
                <a:ea typeface="HGMaruGothicMPRO" panose="020F0600000000000000" pitchFamily="34" charset="-128"/>
              </a:rPr>
              <a:t>お互いにこすり合って自然と黒い皮がむけて綺麗になる－</a:t>
            </a:r>
            <a:endParaRPr lang="en-US" altLang="ja-JP" dirty="0">
              <a:latin typeface="HGMaruGothicMPRO" panose="020F0600000000000000" pitchFamily="34" charset="-128"/>
              <a:ea typeface="HGMaruGothicMPRO" panose="020F0600000000000000" pitchFamily="34" charset="-128"/>
            </a:endParaRPr>
          </a:p>
          <a:p>
            <a:r>
              <a:rPr lang="ja-JP" altLang="ja-JP">
                <a:latin typeface="HGMaruGothicMPRO" panose="020F0600000000000000" pitchFamily="34" charset="-128"/>
                <a:ea typeface="HGMaruGothicMPRO" panose="020F0600000000000000" pitchFamily="34" charset="-128"/>
              </a:rPr>
              <a:t>そのかき棒になるのがロータリーの計画する様々の活動である</a:t>
            </a:r>
            <a:endParaRPr kumimoji="1" lang="ja-JP" altLang="en-US">
              <a:latin typeface="HGMaruGothicMPRO" panose="020F0600000000000000" pitchFamily="34" charset="-128"/>
              <a:ea typeface="HGMaruGothicMPRO" panose="020F0600000000000000" pitchFamily="34" charset="-128"/>
            </a:endParaRPr>
          </a:p>
        </p:txBody>
      </p:sp>
      <p:sp>
        <p:nvSpPr>
          <p:cNvPr id="10" name="正方形/長方形 9">
            <a:extLst>
              <a:ext uri="{FF2B5EF4-FFF2-40B4-BE49-F238E27FC236}">
                <a16:creationId xmlns:a16="http://schemas.microsoft.com/office/drawing/2014/main" xmlns="" id="{265AA145-CF93-FC4E-B159-DA2BD18ABDC7}"/>
              </a:ext>
            </a:extLst>
          </p:cNvPr>
          <p:cNvSpPr/>
          <p:nvPr/>
        </p:nvSpPr>
        <p:spPr>
          <a:xfrm>
            <a:off x="1815112" y="3264079"/>
            <a:ext cx="6400800" cy="369332"/>
          </a:xfrm>
          <a:prstGeom prst="rect">
            <a:avLst/>
          </a:prstGeom>
        </p:spPr>
        <p:txBody>
          <a:bodyPr wrap="square">
            <a:spAutoFit/>
          </a:bodyPr>
          <a:lstStyle/>
          <a:p>
            <a:r>
              <a:rPr lang="en-US" altLang="ja-JP" dirty="0">
                <a:latin typeface="HGMaruGothicMPRO" panose="020F0600000000000000" pitchFamily="34" charset="-128"/>
                <a:ea typeface="HGMaruGothicMPRO" panose="020F0600000000000000" pitchFamily="34" charset="-128"/>
                <a:cs typeface="Times New Roman" panose="02020603050405020304" pitchFamily="18" charset="0"/>
              </a:rPr>
              <a:t>“Rotary is maker of friendships and builder of men”</a:t>
            </a:r>
            <a:r>
              <a:rPr lang="ja-JP" altLang="ja-JP">
                <a:latin typeface="HGMaruGothicMPRO" panose="020F0600000000000000" pitchFamily="34" charset="-128"/>
                <a:ea typeface="HGMaruGothicMPRO" panose="020F0600000000000000" pitchFamily="34" charset="-128"/>
              </a:rPr>
              <a:t> </a:t>
            </a:r>
            <a:endParaRPr lang="ja-JP" altLang="en-US">
              <a:latin typeface="HGMaruGothicMPRO" panose="020F0600000000000000" pitchFamily="34" charset="-128"/>
              <a:ea typeface="HGMaruGothicMPRO" panose="020F0600000000000000" pitchFamily="34" charset="-128"/>
            </a:endParaRPr>
          </a:p>
        </p:txBody>
      </p:sp>
      <p:sp>
        <p:nvSpPr>
          <p:cNvPr id="11" name="正方形/長方形 10">
            <a:extLst>
              <a:ext uri="{FF2B5EF4-FFF2-40B4-BE49-F238E27FC236}">
                <a16:creationId xmlns:a16="http://schemas.microsoft.com/office/drawing/2014/main" xmlns="" id="{E7320A4F-7C4D-9946-8D7A-3612C001B541}"/>
              </a:ext>
            </a:extLst>
          </p:cNvPr>
          <p:cNvSpPr/>
          <p:nvPr/>
        </p:nvSpPr>
        <p:spPr>
          <a:xfrm>
            <a:off x="1815112" y="3581334"/>
            <a:ext cx="6647974" cy="646331"/>
          </a:xfrm>
          <a:prstGeom prst="rect">
            <a:avLst/>
          </a:prstGeom>
        </p:spPr>
        <p:txBody>
          <a:bodyPr wrap="square">
            <a:spAutoFit/>
          </a:bodyPr>
          <a:lstStyle/>
          <a:p>
            <a:r>
              <a:rPr lang="ja-JP" altLang="ja-JP">
                <a:latin typeface="HGMaruGothicMPRO" panose="020F0600000000000000" pitchFamily="34" charset="-128"/>
                <a:ea typeface="HGMaruGothicMPRO" panose="020F0600000000000000" pitchFamily="34" charset="-128"/>
                <a:cs typeface="Times New Roman" panose="02020603050405020304" pitchFamily="18" charset="0"/>
              </a:rPr>
              <a:t>『ロータリーとは、友情を育み、人と社会をつくり、世界各国の人々の間に善意と友情を芽ばえさせる団体である』</a:t>
            </a:r>
            <a:r>
              <a:rPr lang="ja-JP" altLang="ja-JP">
                <a:latin typeface="HGMaruGothicMPRO" panose="020F0600000000000000" pitchFamily="34" charset="-128"/>
                <a:ea typeface="HGMaruGothicMPRO" panose="020F0600000000000000" pitchFamily="34" charset="-128"/>
              </a:rPr>
              <a:t> </a:t>
            </a:r>
            <a:endParaRPr lang="ja-JP" altLang="en-US">
              <a:latin typeface="HGMaruGothicMPRO" panose="020F0600000000000000" pitchFamily="34" charset="-128"/>
              <a:ea typeface="HGMaruGothicMPRO" panose="020F0600000000000000" pitchFamily="34" charset="-128"/>
            </a:endParaRPr>
          </a:p>
        </p:txBody>
      </p:sp>
      <p:sp>
        <p:nvSpPr>
          <p:cNvPr id="13" name="テキスト ボックス 12">
            <a:extLst>
              <a:ext uri="{FF2B5EF4-FFF2-40B4-BE49-F238E27FC236}">
                <a16:creationId xmlns:a16="http://schemas.microsoft.com/office/drawing/2014/main" xmlns="" id="{531392AB-06D9-8149-99DF-05B768770289}"/>
              </a:ext>
            </a:extLst>
          </p:cNvPr>
          <p:cNvSpPr txBox="1"/>
          <p:nvPr/>
        </p:nvSpPr>
        <p:spPr>
          <a:xfrm>
            <a:off x="718612" y="5443085"/>
            <a:ext cx="7968187" cy="1200329"/>
          </a:xfrm>
          <a:prstGeom prst="rect">
            <a:avLst/>
          </a:prstGeom>
          <a:noFill/>
        </p:spPr>
        <p:txBody>
          <a:bodyPr wrap="square" rtlCol="0">
            <a:spAutoFit/>
          </a:bodyPr>
          <a:lstStyle/>
          <a:p>
            <a:r>
              <a:rPr lang="ja-JP" altLang="ja-JP">
                <a:latin typeface="HGMaruGothicMPRO" panose="020F0600000000000000" pitchFamily="34" charset="-128"/>
                <a:ea typeface="HGMaruGothicMPRO" panose="020F0600000000000000" pitchFamily="34" charset="-128"/>
              </a:rPr>
              <a:t>『ロータリーの効果は精神的汚染の治療に止まらず、個々のロータリアンの性格をも変えるという積極的な効果をもたらす。つまり、真に熱心なロータリアンに対する報いは、より親切な心とより優れた性格が与えられることである』</a:t>
            </a:r>
            <a:endParaRPr kumimoji="1" lang="ja-JP" altLang="en-US">
              <a:latin typeface="HGMaruGothicMPRO" panose="020F0600000000000000" pitchFamily="34" charset="-128"/>
              <a:ea typeface="HGMaruGothicMPRO" panose="020F0600000000000000" pitchFamily="34" charset="-128"/>
            </a:endParaRPr>
          </a:p>
        </p:txBody>
      </p:sp>
      <p:sp>
        <p:nvSpPr>
          <p:cNvPr id="14" name="テキスト ボックス 13">
            <a:extLst>
              <a:ext uri="{FF2B5EF4-FFF2-40B4-BE49-F238E27FC236}">
                <a16:creationId xmlns:a16="http://schemas.microsoft.com/office/drawing/2014/main" xmlns="" id="{F7E64CE1-E517-F942-9B07-295ADDB685CA}"/>
              </a:ext>
            </a:extLst>
          </p:cNvPr>
          <p:cNvSpPr txBox="1"/>
          <p:nvPr/>
        </p:nvSpPr>
        <p:spPr>
          <a:xfrm>
            <a:off x="285056" y="1211201"/>
            <a:ext cx="1184940" cy="369332"/>
          </a:xfrm>
          <a:prstGeom prst="rect">
            <a:avLst/>
          </a:prstGeom>
          <a:noFill/>
          <a:ln>
            <a:solidFill>
              <a:srgbClr val="FF0000"/>
            </a:solidFill>
          </a:ln>
        </p:spPr>
        <p:txBody>
          <a:bodyPr wrap="none" rtlCol="0">
            <a:spAutoFit/>
          </a:bodyPr>
          <a:lstStyle/>
          <a:p>
            <a:r>
              <a:rPr kumimoji="1" lang="ja-JP" altLang="en-US">
                <a:latin typeface="HGMaruGothicMPRO" panose="020F0600000000000000" pitchFamily="34" charset="-128"/>
                <a:ea typeface="HGMaruGothicMPRO" panose="020F0600000000000000" pitchFamily="34" charset="-128"/>
              </a:rPr>
              <a:t>米山梅吉 </a:t>
            </a:r>
          </a:p>
        </p:txBody>
      </p:sp>
      <p:sp>
        <p:nvSpPr>
          <p:cNvPr id="15" name="テキスト ボックス 14">
            <a:extLst>
              <a:ext uri="{FF2B5EF4-FFF2-40B4-BE49-F238E27FC236}">
                <a16:creationId xmlns:a16="http://schemas.microsoft.com/office/drawing/2014/main" xmlns="" id="{644F3BAB-2F5F-B848-9C25-EF2B5A9844FD}"/>
              </a:ext>
            </a:extLst>
          </p:cNvPr>
          <p:cNvSpPr txBox="1"/>
          <p:nvPr/>
        </p:nvSpPr>
        <p:spPr>
          <a:xfrm>
            <a:off x="1815112" y="1212848"/>
            <a:ext cx="6647974" cy="369332"/>
          </a:xfrm>
          <a:prstGeom prst="rect">
            <a:avLst/>
          </a:prstGeom>
          <a:noFill/>
        </p:spPr>
        <p:txBody>
          <a:bodyPr wrap="none" rtlCol="0">
            <a:spAutoFit/>
          </a:bodyPr>
          <a:lstStyle/>
          <a:p>
            <a:pPr>
              <a:buNone/>
            </a:pPr>
            <a:r>
              <a:rPr lang="ja-JP" altLang="en-US">
                <a:latin typeface="HGMaruGothicMPRO" panose="020F0600000000000000" pitchFamily="34" charset="-128"/>
                <a:ea typeface="HGMaruGothicMPRO" panose="020F0600000000000000" pitchFamily="34" charset="-128"/>
              </a:rPr>
              <a:t>ロータリーの例会は人生の道場　人づくりの修練の場である。</a:t>
            </a:r>
            <a:endParaRPr lang="ja-JP" altLang="en-US" dirty="0">
              <a:latin typeface="HGMaruGothicMPRO" panose="020F0600000000000000" pitchFamily="34" charset="-128"/>
              <a:ea typeface="HGMaruGothicMPRO" panose="020F0600000000000000" pitchFamily="34" charset="-128"/>
            </a:endParaRPr>
          </a:p>
        </p:txBody>
      </p:sp>
      <p:sp>
        <p:nvSpPr>
          <p:cNvPr id="16" name="テキスト ボックス 15">
            <a:extLst>
              <a:ext uri="{FF2B5EF4-FFF2-40B4-BE49-F238E27FC236}">
                <a16:creationId xmlns:a16="http://schemas.microsoft.com/office/drawing/2014/main" xmlns="" id="{D2C2C680-2FC3-664C-91EA-1BCEA58CA4E5}"/>
              </a:ext>
            </a:extLst>
          </p:cNvPr>
          <p:cNvSpPr txBox="1"/>
          <p:nvPr/>
        </p:nvSpPr>
        <p:spPr>
          <a:xfrm>
            <a:off x="2614855" y="4342002"/>
            <a:ext cx="4801314" cy="646331"/>
          </a:xfrm>
          <a:prstGeom prst="rect">
            <a:avLst/>
          </a:prstGeom>
          <a:noFill/>
        </p:spPr>
        <p:txBody>
          <a:bodyPr wrap="none" rtlCol="0">
            <a:spAutoFit/>
          </a:bodyPr>
          <a:lstStyle/>
          <a:p>
            <a:r>
              <a:rPr lang="en-US" altLang="ja-JP" dirty="0">
                <a:latin typeface="HGMaruGothicMPRO" panose="020F0600000000000000" pitchFamily="34" charset="-128"/>
                <a:ea typeface="HGMaruGothicMPRO" panose="020F0600000000000000" pitchFamily="34" charset="-128"/>
              </a:rPr>
              <a:t>“Rotary’s first job is to build men”</a:t>
            </a:r>
          </a:p>
          <a:p>
            <a:r>
              <a:rPr lang="ja-JP" altLang="ja-JP">
                <a:latin typeface="HGMaruGothicMPRO" panose="020F0600000000000000" pitchFamily="34" charset="-128"/>
                <a:ea typeface="HGMaruGothicMPRO" panose="020F0600000000000000" pitchFamily="34" charset="-128"/>
              </a:rPr>
              <a:t>（ロータリーの第一の仕事は人を作ること）</a:t>
            </a:r>
            <a:endParaRPr kumimoji="1" lang="ja-JP" altLang="en-US">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xmlns="" val="904416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body" idx="4294967295"/>
          </p:nvPr>
        </p:nvSpPr>
        <p:spPr>
          <a:xfrm>
            <a:off x="694901" y="474641"/>
            <a:ext cx="7891685" cy="1458516"/>
          </a:xfrm>
        </p:spPr>
        <p:txBody>
          <a:bodyPr/>
          <a:lstStyle/>
          <a:p>
            <a:pPr eaLnBrk="1" hangingPunct="1">
              <a:buFontTx/>
              <a:buNone/>
              <a:defRPr/>
            </a:pPr>
            <a:endParaRPr lang="en-US" altLang="ja-JP" sz="600" dirty="0">
              <a:effectLst>
                <a:outerShdw blurRad="38100" dist="38100" dir="2700000" algn="tl">
                  <a:srgbClr val="C0C0C0"/>
                </a:outerShdw>
              </a:effectLst>
            </a:endParaRPr>
          </a:p>
          <a:p>
            <a:pPr algn="ctr" eaLnBrk="1" hangingPunct="1">
              <a:buFontTx/>
              <a:buNone/>
              <a:defRPr/>
            </a:pPr>
            <a:r>
              <a:rPr lang="ja-JP" altLang="en-US" sz="3300">
                <a:effectLst>
                  <a:outerShdw blurRad="38100" dist="38100" dir="2700000" algn="tl">
                    <a:srgbClr val="C0C0C0"/>
                  </a:outerShdw>
                </a:effectLst>
              </a:rPr>
              <a:t>  </a:t>
            </a:r>
            <a:r>
              <a:rPr lang="ja-JP" altLang="en-US" sz="3300">
                <a:effectLst>
                  <a:outerShdw blurRad="38100" dist="38100" dir="2700000" algn="tl">
                    <a:srgbClr val="C0C0C0"/>
                  </a:outerShdw>
                </a:effectLst>
                <a:latin typeface="HGMaruGothicMPRO" panose="020F0600000000000000" pitchFamily="34" charset="-128"/>
                <a:ea typeface="HGMaruGothicMPRO" panose="020F0600000000000000" pitchFamily="34" charset="-128"/>
              </a:rPr>
              <a:t>内なる</a:t>
            </a:r>
            <a:r>
              <a:rPr lang="ja-JP" altLang="en-US">
                <a:effectLst>
                  <a:outerShdw blurRad="38100" dist="38100" dir="2700000" algn="tl">
                    <a:srgbClr val="C0C0C0"/>
                  </a:outerShdw>
                </a:effectLst>
                <a:latin typeface="HGMaruGothicMPRO" panose="020F0600000000000000" pitchFamily="34" charset="-128"/>
                <a:ea typeface="HGMaruGothicMPRO" panose="020F0600000000000000" pitchFamily="34" charset="-128"/>
              </a:rPr>
              <a:t>人づくり　外なる人づくり</a:t>
            </a:r>
            <a:endParaRPr lang="ja-JP" altLang="en-US" b="1" dirty="0">
              <a:solidFill>
                <a:srgbClr val="003300"/>
              </a:solidFill>
              <a:latin typeface="HGMaruGothicMPRO" panose="020F0600000000000000" pitchFamily="34" charset="-128"/>
              <a:ea typeface="HGMaruGothicMPRO" panose="020F0600000000000000" pitchFamily="34" charset="-128"/>
            </a:endParaRPr>
          </a:p>
        </p:txBody>
      </p:sp>
      <p:sp>
        <p:nvSpPr>
          <p:cNvPr id="4100" name="Rectangle 4"/>
          <p:cNvSpPr>
            <a:spLocks noChangeArrowheads="1"/>
          </p:cNvSpPr>
          <p:nvPr/>
        </p:nvSpPr>
        <p:spPr bwMode="auto">
          <a:xfrm>
            <a:off x="1497806" y="1911728"/>
            <a:ext cx="6148388" cy="2354491"/>
          </a:xfrm>
          <a:prstGeom prst="rect">
            <a:avLst/>
          </a:prstGeom>
          <a:noFill/>
          <a:ln>
            <a:noFill/>
          </a:ln>
          <a:effectLst/>
        </p:spPr>
        <p:txBody>
          <a:bodyPr>
            <a:spAutoFit/>
          </a:bodyPr>
          <a:lstStyle/>
          <a:p>
            <a:pPr eaLnBrk="1" hangingPunct="1">
              <a:defRPr/>
            </a:pPr>
            <a:r>
              <a:rPr lang="ja-JP" altLang="en-US" sz="2100" b="1" dirty="0">
                <a:solidFill>
                  <a:srgbClr val="C00000"/>
                </a:solidFill>
                <a:latin typeface="Garamond" pitchFamily="18" charset="0"/>
              </a:rPr>
              <a:t>                          </a:t>
            </a:r>
            <a:r>
              <a:rPr lang="ja-JP" altLang="en-US" sz="2000" b="1" dirty="0">
                <a:solidFill>
                  <a:srgbClr val="C00000"/>
                </a:solidFill>
                <a:latin typeface="HGMaruGothicMPRO" panose="020F0600000000000000" pitchFamily="34" charset="-128"/>
                <a:ea typeface="HGMaruGothicMPRO" panose="020F0600000000000000" pitchFamily="34" charset="-128"/>
              </a:rPr>
              <a:t>ロータリーの人づくり</a:t>
            </a:r>
          </a:p>
          <a:p>
            <a:pPr eaLnBrk="1" hangingPunct="1">
              <a:defRPr/>
            </a:pPr>
            <a:endParaRPr lang="ja-JP" altLang="en-US" sz="2100" b="1" dirty="0">
              <a:solidFill>
                <a:srgbClr val="003300"/>
              </a:solidFill>
              <a:latin typeface="Garamond" pitchFamily="18" charset="0"/>
            </a:endParaRPr>
          </a:p>
          <a:p>
            <a:pPr eaLnBrk="1" hangingPunct="1">
              <a:defRPr/>
            </a:pPr>
            <a:endParaRPr lang="ja-JP" altLang="en-US" sz="2100" b="1" dirty="0">
              <a:solidFill>
                <a:srgbClr val="003300"/>
              </a:solidFill>
              <a:latin typeface="Garamond" pitchFamily="18" charset="0"/>
            </a:endParaRPr>
          </a:p>
          <a:p>
            <a:pPr eaLnBrk="1" hangingPunct="1">
              <a:defRPr/>
            </a:pPr>
            <a:r>
              <a:rPr lang="ja-JP" altLang="en-US" sz="2100" b="1" dirty="0">
                <a:solidFill>
                  <a:srgbClr val="003300"/>
                </a:solidFill>
                <a:latin typeface="Garamond" pitchFamily="18" charset="0"/>
              </a:rPr>
              <a:t>      </a:t>
            </a:r>
          </a:p>
          <a:p>
            <a:pPr eaLnBrk="1" hangingPunct="1">
              <a:defRPr/>
            </a:pPr>
            <a:r>
              <a:rPr lang="ja-JP" altLang="en-US" sz="2100" b="1" dirty="0">
                <a:solidFill>
                  <a:srgbClr val="003300"/>
                </a:solidFill>
                <a:latin typeface="Garamond" pitchFamily="18" charset="0"/>
              </a:rPr>
              <a:t>　　</a:t>
            </a:r>
            <a:r>
              <a:rPr lang="ja-JP" altLang="en-US" sz="2000" b="1" dirty="0">
                <a:solidFill>
                  <a:srgbClr val="C00000"/>
                </a:solidFill>
                <a:latin typeface="HGMaruGothicMPRO" panose="020F0600000000000000" pitchFamily="34" charset="-128"/>
                <a:ea typeface="HGMaruGothicMPRO" panose="020F0600000000000000" pitchFamily="34" charset="-128"/>
              </a:rPr>
              <a:t>内なる</a:t>
            </a:r>
            <a:r>
              <a:rPr lang="ja-JP" altLang="en-US" sz="2000" b="1">
                <a:solidFill>
                  <a:srgbClr val="C00000"/>
                </a:solidFill>
                <a:latin typeface="HGMaruGothicMPRO" panose="020F0600000000000000" pitchFamily="34" charset="-128"/>
                <a:ea typeface="HGMaruGothicMPRO" panose="020F0600000000000000" pitchFamily="34" charset="-128"/>
              </a:rPr>
              <a:t>人づくり　　　　　外</a:t>
            </a:r>
            <a:r>
              <a:rPr lang="ja-JP" altLang="en-US" sz="2000" b="1" dirty="0">
                <a:solidFill>
                  <a:srgbClr val="C00000"/>
                </a:solidFill>
                <a:latin typeface="HGMaruGothicMPRO" panose="020F0600000000000000" pitchFamily="34" charset="-128"/>
                <a:ea typeface="HGMaruGothicMPRO" panose="020F0600000000000000" pitchFamily="34" charset="-128"/>
              </a:rPr>
              <a:t>なる人づくり</a:t>
            </a:r>
          </a:p>
          <a:p>
            <a:pPr eaLnBrk="1" hangingPunct="1">
              <a:defRPr/>
            </a:pPr>
            <a:endParaRPr lang="ja-JP" altLang="en-US" sz="2100" b="1" dirty="0">
              <a:solidFill>
                <a:srgbClr val="003300"/>
              </a:solidFill>
              <a:latin typeface="Garamond" pitchFamily="18" charset="0"/>
            </a:endParaRPr>
          </a:p>
          <a:p>
            <a:pPr eaLnBrk="1" hangingPunct="1">
              <a:defRPr/>
            </a:pPr>
            <a:r>
              <a:rPr lang="ja-JP" altLang="en-US" sz="2100" b="1" dirty="0">
                <a:solidFill>
                  <a:srgbClr val="003300"/>
                </a:solidFill>
                <a:latin typeface="Garamond" pitchFamily="18" charset="0"/>
              </a:rPr>
              <a:t>                      </a:t>
            </a:r>
            <a:endParaRPr lang="ja-JP" altLang="en-US" sz="2100" dirty="0">
              <a:solidFill>
                <a:srgbClr val="003300"/>
              </a:solidFill>
              <a:effectLst>
                <a:outerShdw blurRad="38100" dist="38100" dir="2700000" algn="tl">
                  <a:srgbClr val="C0C0C0"/>
                </a:outerShdw>
              </a:effectLst>
              <a:latin typeface="Garamond" pitchFamily="18" charset="0"/>
            </a:endParaRPr>
          </a:p>
        </p:txBody>
      </p:sp>
      <p:sp>
        <p:nvSpPr>
          <p:cNvPr id="32772" name="Rectangle 5"/>
          <p:cNvSpPr>
            <a:spLocks noChangeArrowheads="1"/>
          </p:cNvSpPr>
          <p:nvPr/>
        </p:nvSpPr>
        <p:spPr bwMode="auto">
          <a:xfrm>
            <a:off x="3168254" y="1863330"/>
            <a:ext cx="2970059" cy="539353"/>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endParaRPr kumimoji="0" lang="ja-JP" altLang="en-US" sz="1350">
              <a:latin typeface="Arial" panose="020B0604020202020204" pitchFamily="34" charset="0"/>
            </a:endParaRPr>
          </a:p>
        </p:txBody>
      </p:sp>
      <p:sp>
        <p:nvSpPr>
          <p:cNvPr id="32773" name="Rectangle 6"/>
          <p:cNvSpPr>
            <a:spLocks noChangeArrowheads="1"/>
          </p:cNvSpPr>
          <p:nvPr/>
        </p:nvSpPr>
        <p:spPr bwMode="auto">
          <a:xfrm>
            <a:off x="4878213" y="3112296"/>
            <a:ext cx="2142158" cy="485775"/>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endParaRPr kumimoji="0" lang="ja-JP" altLang="en-US" sz="1350">
              <a:latin typeface="Arial" panose="020B0604020202020204" pitchFamily="34" charset="0"/>
            </a:endParaRPr>
          </a:p>
        </p:txBody>
      </p:sp>
      <p:sp>
        <p:nvSpPr>
          <p:cNvPr id="32774" name="Rectangle 8"/>
          <p:cNvSpPr>
            <a:spLocks noChangeArrowheads="1"/>
          </p:cNvSpPr>
          <p:nvPr/>
        </p:nvSpPr>
        <p:spPr bwMode="auto">
          <a:xfrm>
            <a:off x="1781770" y="3090267"/>
            <a:ext cx="2142158" cy="539353"/>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endParaRPr kumimoji="0" lang="ja-JP" altLang="en-US" sz="1350">
              <a:latin typeface="Arial" panose="020B0604020202020204" pitchFamily="34" charset="0"/>
            </a:endParaRPr>
          </a:p>
        </p:txBody>
      </p:sp>
      <p:sp>
        <p:nvSpPr>
          <p:cNvPr id="32775" name="Line 12"/>
          <p:cNvSpPr>
            <a:spLocks noChangeShapeType="1"/>
          </p:cNvSpPr>
          <p:nvPr/>
        </p:nvSpPr>
        <p:spPr bwMode="auto">
          <a:xfrm>
            <a:off x="4301728" y="2402682"/>
            <a:ext cx="5953" cy="240506"/>
          </a:xfrm>
          <a:prstGeom prst="line">
            <a:avLst/>
          </a:prstGeom>
          <a:noFill/>
          <a:ln w="31750">
            <a:solidFill>
              <a:schemeClr val="accent2"/>
            </a:solidFill>
            <a:round/>
            <a:headEnd/>
            <a:tailEnd/>
          </a:ln>
          <a:extLst>
            <a:ext uri="{909E8E84-426E-40DD-AFC4-6F175D3DCCD1}">
              <a14:hiddenFill xmlns:a14="http://schemas.microsoft.com/office/drawing/2010/main" xmlns="">
                <a:noFill/>
              </a14:hiddenFill>
            </a:ext>
          </a:extLst>
        </p:spPr>
        <p:txBody>
          <a:bodyPr wrap="square">
            <a:spAutoFit/>
          </a:bodyPr>
          <a:lstStyle/>
          <a:p>
            <a:endParaRPr lang="ja-JP" altLang="en-US" sz="1350"/>
          </a:p>
        </p:txBody>
      </p:sp>
      <p:cxnSp>
        <p:nvCxnSpPr>
          <p:cNvPr id="32776" name="AutoShape 13"/>
          <p:cNvCxnSpPr>
            <a:cxnSpLocks noChangeShapeType="1"/>
          </p:cNvCxnSpPr>
          <p:nvPr/>
        </p:nvCxnSpPr>
        <p:spPr bwMode="auto">
          <a:xfrm rot="-5400000">
            <a:off x="4328516" y="1515457"/>
            <a:ext cx="1191" cy="3186113"/>
          </a:xfrm>
          <a:prstGeom prst="bentConnector3">
            <a:avLst>
              <a:gd name="adj1" fmla="val 40300014"/>
            </a:avLst>
          </a:prstGeom>
          <a:noFill/>
          <a:ln w="31750">
            <a:solidFill>
              <a:schemeClr val="accent2"/>
            </a:solidFill>
            <a:miter lim="800000"/>
            <a:headEnd type="triangle" w="med" len="med"/>
            <a:tailEnd type="triangle" w="med" len="med"/>
          </a:ln>
          <a:extLst>
            <a:ext uri="{909E8E84-426E-40DD-AFC4-6F175D3DCCD1}">
              <a14:hiddenFill xmlns:a14="http://schemas.microsoft.com/office/drawing/2010/main" xmlns="">
                <a:noFill/>
              </a14:hiddenFill>
            </a:ext>
          </a:extLst>
        </p:spPr>
      </p:cxnSp>
      <p:sp>
        <p:nvSpPr>
          <p:cNvPr id="32777" name="Text Box 14"/>
          <p:cNvSpPr txBox="1">
            <a:spLocks noChangeArrowheads="1"/>
          </p:cNvSpPr>
          <p:nvPr/>
        </p:nvSpPr>
        <p:spPr bwMode="auto">
          <a:xfrm>
            <a:off x="1584666" y="3693776"/>
            <a:ext cx="2980135" cy="2185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type="none" w="lg" len="lg"/>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pPr>
            <a:r>
              <a:rPr kumimoji="0" lang="ja-JP" altLang="en-US" sz="1600" dirty="0">
                <a:latin typeface="HGMaruGothicMPRO" panose="020F0600000000000000" pitchFamily="34" charset="-128"/>
                <a:ea typeface="HGMaruGothicMPRO" panose="020F0600000000000000" pitchFamily="34" charset="-128"/>
              </a:rPr>
              <a:t>ロータリアンの人づくり</a:t>
            </a:r>
          </a:p>
          <a:p>
            <a:pPr>
              <a:spcBef>
                <a:spcPct val="50000"/>
              </a:spcBef>
              <a:buFontTx/>
              <a:buNone/>
            </a:pPr>
            <a:r>
              <a:rPr kumimoji="0" lang="ja-JP" altLang="en-US" sz="1600" dirty="0">
                <a:latin typeface="HGMaruGothicMPRO" panose="020F0600000000000000" pitchFamily="34" charset="-128"/>
                <a:ea typeface="HGMaruGothicMPRO" panose="020F0600000000000000" pitchFamily="34" charset="-128"/>
              </a:rPr>
              <a:t>・新人研修（ＦＲＥ）</a:t>
            </a:r>
            <a:endParaRPr kumimoji="0" lang="en-US" altLang="ja-JP" sz="1600" dirty="0">
              <a:latin typeface="HGMaruGothicMPRO" panose="020F0600000000000000" pitchFamily="34" charset="-128"/>
              <a:ea typeface="HGMaruGothicMPRO" panose="020F0600000000000000" pitchFamily="34" charset="-128"/>
            </a:endParaRPr>
          </a:p>
          <a:p>
            <a:pPr>
              <a:spcBef>
                <a:spcPct val="50000"/>
              </a:spcBef>
              <a:buFontTx/>
              <a:buNone/>
            </a:pPr>
            <a:r>
              <a:rPr kumimoji="0" lang="ja-JP" altLang="en-US" sz="1600" dirty="0">
                <a:latin typeface="HGMaruGothicMPRO" panose="020F0600000000000000" pitchFamily="34" charset="-128"/>
                <a:ea typeface="HGMaruGothicMPRO" panose="020F0600000000000000" pitchFamily="34" charset="-128"/>
              </a:rPr>
              <a:t>・各種フォーラム</a:t>
            </a:r>
          </a:p>
          <a:p>
            <a:pPr>
              <a:spcBef>
                <a:spcPct val="50000"/>
              </a:spcBef>
              <a:buFontTx/>
              <a:buNone/>
            </a:pPr>
            <a:r>
              <a:rPr kumimoji="0" lang="ja-JP" altLang="en-US" sz="1600" dirty="0">
                <a:latin typeface="HGMaruGothicMPRO" panose="020F0600000000000000" pitchFamily="34" charset="-128"/>
                <a:ea typeface="HGMaruGothicMPRO" panose="020F0600000000000000" pitchFamily="34" charset="-128"/>
              </a:rPr>
              <a:t>・炉辺会議　　・戦略委員会</a:t>
            </a:r>
          </a:p>
          <a:p>
            <a:pPr>
              <a:spcBef>
                <a:spcPct val="50000"/>
              </a:spcBef>
              <a:buFontTx/>
              <a:buNone/>
            </a:pPr>
            <a:r>
              <a:rPr kumimoji="0" lang="ja-JP" altLang="en-US" sz="1600" dirty="0">
                <a:latin typeface="HGMaruGothicMPRO" panose="020F0600000000000000" pitchFamily="34" charset="-128"/>
                <a:ea typeface="HGMaruGothicMPRO" panose="020F0600000000000000" pitchFamily="34" charset="-128"/>
              </a:rPr>
              <a:t>・各種奉仕事業</a:t>
            </a:r>
          </a:p>
          <a:p>
            <a:pPr>
              <a:spcBef>
                <a:spcPct val="50000"/>
              </a:spcBef>
              <a:buFontTx/>
              <a:buNone/>
            </a:pPr>
            <a:r>
              <a:rPr kumimoji="0" lang="ja-JP" altLang="en-US" sz="1600" dirty="0">
                <a:latin typeface="HGMaruGothicMPRO" panose="020F0600000000000000" pitchFamily="34" charset="-128"/>
                <a:ea typeface="HGMaruGothicMPRO" panose="020F0600000000000000" pitchFamily="34" charset="-128"/>
              </a:rPr>
              <a:t>・各種ロータリアン研修会</a:t>
            </a:r>
          </a:p>
        </p:txBody>
      </p:sp>
      <p:sp>
        <p:nvSpPr>
          <p:cNvPr id="32778" name="Text Box 15"/>
          <p:cNvSpPr txBox="1">
            <a:spLocks noChangeArrowheads="1"/>
          </p:cNvSpPr>
          <p:nvPr/>
        </p:nvSpPr>
        <p:spPr bwMode="auto">
          <a:xfrm>
            <a:off x="4681217" y="3697986"/>
            <a:ext cx="3531392" cy="2185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type="none" w="lg" len="lg"/>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pPr>
            <a:r>
              <a:rPr kumimoji="0" lang="ja-JP" altLang="en-US" sz="1600" dirty="0">
                <a:latin typeface="HGMaruGothicMPRO" panose="020F0600000000000000" pitchFamily="34" charset="-128"/>
                <a:ea typeface="HGMaruGothicMPRO" panose="020F0600000000000000" pitchFamily="34" charset="-128"/>
              </a:rPr>
              <a:t>ロータリアン以外の人づくり</a:t>
            </a:r>
          </a:p>
          <a:p>
            <a:pPr>
              <a:spcBef>
                <a:spcPct val="50000"/>
              </a:spcBef>
              <a:buFontTx/>
              <a:buNone/>
            </a:pPr>
            <a:r>
              <a:rPr kumimoji="0" lang="ja-JP" altLang="en-US" sz="1600" dirty="0">
                <a:latin typeface="HGMaruGothicMPRO" panose="020F0600000000000000" pitchFamily="34" charset="-128"/>
                <a:ea typeface="HGMaruGothicMPRO" panose="020F0600000000000000" pitchFamily="34" charset="-128"/>
              </a:rPr>
              <a:t>・出前授業</a:t>
            </a:r>
          </a:p>
          <a:p>
            <a:pPr>
              <a:spcBef>
                <a:spcPct val="50000"/>
              </a:spcBef>
              <a:buFontTx/>
              <a:buNone/>
            </a:pPr>
            <a:r>
              <a:rPr kumimoji="0" lang="ja-JP" altLang="en-US" sz="1600" dirty="0">
                <a:latin typeface="HGMaruGothicMPRO" panose="020F0600000000000000" pitchFamily="34" charset="-128"/>
                <a:ea typeface="HGMaruGothicMPRO" panose="020F0600000000000000" pitchFamily="34" charset="-128"/>
              </a:rPr>
              <a:t>・職場体験学習</a:t>
            </a:r>
            <a:r>
              <a:rPr kumimoji="0" lang="en-US" altLang="ja-JP" sz="1600" dirty="0">
                <a:latin typeface="HGMaruGothicMPRO" panose="020F0600000000000000" pitchFamily="34" charset="-128"/>
                <a:ea typeface="HGMaruGothicMPRO" panose="020F0600000000000000" pitchFamily="34" charset="-128"/>
              </a:rPr>
              <a:t>(</a:t>
            </a:r>
            <a:r>
              <a:rPr kumimoji="0" lang="ja-JP" altLang="en-US" sz="1600" dirty="0">
                <a:latin typeface="HGMaruGothicMPRO" panose="020F0600000000000000" pitchFamily="34" charset="-128"/>
                <a:ea typeface="HGMaruGothicMPRO" panose="020F0600000000000000" pitchFamily="34" charset="-128"/>
              </a:rPr>
              <a:t>キャリア教育授業</a:t>
            </a:r>
            <a:r>
              <a:rPr kumimoji="0" lang="en-US" altLang="ja-JP" sz="1600" dirty="0">
                <a:latin typeface="HGMaruGothicMPRO" panose="020F0600000000000000" pitchFamily="34" charset="-128"/>
                <a:ea typeface="HGMaruGothicMPRO" panose="020F0600000000000000" pitchFamily="34" charset="-128"/>
              </a:rPr>
              <a:t>)</a:t>
            </a:r>
          </a:p>
          <a:p>
            <a:pPr>
              <a:spcBef>
                <a:spcPct val="50000"/>
              </a:spcBef>
              <a:buFontTx/>
              <a:buNone/>
            </a:pPr>
            <a:r>
              <a:rPr kumimoji="0" lang="ja-JP" altLang="en-US" sz="1600" dirty="0">
                <a:latin typeface="HGMaruGothicMPRO" panose="020F0600000000000000" pitchFamily="34" charset="-128"/>
                <a:ea typeface="HGMaruGothicMPRO" panose="020F0600000000000000" pitchFamily="34" charset="-128"/>
              </a:rPr>
              <a:t>・被災者支援事業</a:t>
            </a:r>
            <a:r>
              <a:rPr kumimoji="0" lang="en-US" altLang="ja-JP" sz="1600" dirty="0">
                <a:latin typeface="HGMaruGothicMPRO" panose="020F0600000000000000" pitchFamily="34" charset="-128"/>
                <a:ea typeface="HGMaruGothicMPRO" panose="020F0600000000000000" pitchFamily="34" charset="-128"/>
              </a:rPr>
              <a:t>(</a:t>
            </a:r>
            <a:r>
              <a:rPr kumimoji="0" lang="ja-JP" altLang="en-US" sz="1600" dirty="0">
                <a:latin typeface="HGMaruGothicMPRO" panose="020F0600000000000000" pitchFamily="34" charset="-128"/>
                <a:ea typeface="HGMaruGothicMPRO" panose="020F0600000000000000" pitchFamily="34" charset="-128"/>
              </a:rPr>
              <a:t>奨学金支援他</a:t>
            </a:r>
            <a:r>
              <a:rPr kumimoji="0" lang="en-US" altLang="ja-JP" sz="1600" dirty="0">
                <a:latin typeface="HGMaruGothicMPRO" panose="020F0600000000000000" pitchFamily="34" charset="-128"/>
                <a:ea typeface="HGMaruGothicMPRO" panose="020F0600000000000000" pitchFamily="34" charset="-128"/>
              </a:rPr>
              <a:t>)</a:t>
            </a:r>
          </a:p>
          <a:p>
            <a:pPr>
              <a:spcBef>
                <a:spcPct val="50000"/>
              </a:spcBef>
              <a:buFontTx/>
              <a:buNone/>
            </a:pPr>
            <a:r>
              <a:rPr kumimoji="0" lang="ja-JP" altLang="en-US" sz="1600" dirty="0">
                <a:latin typeface="HGMaruGothicMPRO" panose="020F0600000000000000" pitchFamily="34" charset="-128"/>
                <a:ea typeface="HGMaruGothicMPRO" panose="020F0600000000000000" pitchFamily="34" charset="-128"/>
              </a:rPr>
              <a:t>・米山留学生支援事業</a:t>
            </a:r>
            <a:endParaRPr kumimoji="0" lang="en-US" altLang="ja-JP" sz="1600" dirty="0">
              <a:latin typeface="HGMaruGothicMPRO" panose="020F0600000000000000" pitchFamily="34" charset="-128"/>
              <a:ea typeface="HGMaruGothicMPRO" panose="020F0600000000000000" pitchFamily="34" charset="-128"/>
            </a:endParaRPr>
          </a:p>
          <a:p>
            <a:pPr>
              <a:spcBef>
                <a:spcPct val="50000"/>
              </a:spcBef>
              <a:buFontTx/>
              <a:buNone/>
            </a:pPr>
            <a:r>
              <a:rPr kumimoji="0" lang="ja-JP" altLang="en-US" sz="1600" dirty="0">
                <a:latin typeface="HGMaruGothicMPRO" panose="020F0600000000000000" pitchFamily="34" charset="-128"/>
                <a:ea typeface="HGMaruGothicMPRO" panose="020F0600000000000000" pitchFamily="34" charset="-128"/>
              </a:rPr>
              <a:t>ロータリーに関係する人づくり</a:t>
            </a:r>
          </a:p>
        </p:txBody>
      </p:sp>
      <p:sp>
        <p:nvSpPr>
          <p:cNvPr id="32779" name="正方形/長方形 1"/>
          <p:cNvSpPr>
            <a:spLocks noChangeArrowheads="1"/>
          </p:cNvSpPr>
          <p:nvPr/>
        </p:nvSpPr>
        <p:spPr bwMode="auto">
          <a:xfrm>
            <a:off x="4652962" y="3711950"/>
            <a:ext cx="2970612" cy="297019"/>
          </a:xfrm>
          <a:prstGeom prst="rect">
            <a:avLst/>
          </a:prstGeom>
          <a:noFill/>
          <a:ln w="19050" algn="ctr">
            <a:solidFill>
              <a:schemeClr val="tx1"/>
            </a:solidFill>
            <a:round/>
            <a:headEnd/>
            <a:tailEnd type="triangle" w="lg" len="lg"/>
          </a:ln>
          <a:extLst>
            <a:ext uri="{909E8E84-426E-40DD-AFC4-6F175D3DCCD1}">
              <a14:hiddenFill xmlns:a14="http://schemas.microsoft.com/office/drawing/2010/main" xmlns="">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endParaRPr kumimoji="0" lang="ja-JP" altLang="en-US" sz="1350">
              <a:latin typeface="Arial" panose="020B0604020202020204" pitchFamily="34" charset="0"/>
            </a:endParaRPr>
          </a:p>
        </p:txBody>
      </p:sp>
      <p:sp>
        <p:nvSpPr>
          <p:cNvPr id="32780" name="正方形/長方形 2"/>
          <p:cNvSpPr>
            <a:spLocks noChangeArrowheads="1"/>
          </p:cNvSpPr>
          <p:nvPr/>
        </p:nvSpPr>
        <p:spPr bwMode="auto">
          <a:xfrm>
            <a:off x="4652962" y="5497564"/>
            <a:ext cx="3163492" cy="389302"/>
          </a:xfrm>
          <a:prstGeom prst="rect">
            <a:avLst/>
          </a:prstGeom>
          <a:noFill/>
          <a:ln w="19050" algn="ctr">
            <a:solidFill>
              <a:schemeClr val="tx1"/>
            </a:solidFill>
            <a:round/>
            <a:headEnd/>
            <a:tailEnd type="triangle" w="lg" len="lg"/>
          </a:ln>
          <a:extLst>
            <a:ext uri="{909E8E84-426E-40DD-AFC4-6F175D3DCCD1}">
              <a14:hiddenFill xmlns:a14="http://schemas.microsoft.com/office/drawing/2010/main" xmlns="">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endParaRPr kumimoji="0" lang="ja-JP" altLang="en-US" sz="1350">
              <a:latin typeface="Arial" panose="020B0604020202020204" pitchFamily="34" charset="0"/>
            </a:endParaRPr>
          </a:p>
        </p:txBody>
      </p:sp>
      <p:sp>
        <p:nvSpPr>
          <p:cNvPr id="13" name="正方形/長方形 1">
            <a:extLst>
              <a:ext uri="{FF2B5EF4-FFF2-40B4-BE49-F238E27FC236}">
                <a16:creationId xmlns:a16="http://schemas.microsoft.com/office/drawing/2014/main" xmlns="" id="{80D529D2-8603-5C49-98DF-ECA37864CC11}"/>
              </a:ext>
            </a:extLst>
          </p:cNvPr>
          <p:cNvSpPr>
            <a:spLocks noChangeArrowheads="1"/>
          </p:cNvSpPr>
          <p:nvPr/>
        </p:nvSpPr>
        <p:spPr bwMode="auto">
          <a:xfrm>
            <a:off x="1555743" y="3716733"/>
            <a:ext cx="2523737" cy="292236"/>
          </a:xfrm>
          <a:prstGeom prst="rect">
            <a:avLst/>
          </a:prstGeom>
          <a:noFill/>
          <a:ln w="19050" algn="ctr">
            <a:solidFill>
              <a:schemeClr val="tx1"/>
            </a:solidFill>
            <a:round/>
            <a:headEnd/>
            <a:tailEnd type="triangle" w="lg" len="lg"/>
          </a:ln>
          <a:extLst>
            <a:ext uri="{909E8E84-426E-40DD-AFC4-6F175D3DCCD1}">
              <a14:hiddenFill xmlns:a14="http://schemas.microsoft.com/office/drawing/2010/main" xmlns="">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endParaRPr kumimoji="0" lang="ja-JP" altLang="en-US" sz="1350">
              <a:latin typeface="Arial" panose="020B0604020202020204" pitchFamily="34" charset="0"/>
            </a:endParaRPr>
          </a:p>
        </p:txBody>
      </p:sp>
    </p:spTree>
    <p:extLst>
      <p:ext uri="{BB962C8B-B14F-4D97-AF65-F5344CB8AC3E}">
        <p14:creationId xmlns:p14="http://schemas.microsoft.com/office/powerpoint/2010/main" xmlns="" val="1085151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2104131" y="1547955"/>
            <a:ext cx="657936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pPr>
            <a:r>
              <a:rPr kumimoji="0" lang="ja-JP" altLang="en-US" sz="1800">
                <a:latin typeface="HGMaruGothicMPRO" panose="020F0600000000000000" pitchFamily="34" charset="-128"/>
                <a:ea typeface="HGMaruGothicMPRO" panose="020F0600000000000000" pitchFamily="34" charset="-128"/>
              </a:rPr>
              <a:t>ロータリアンの自らの職業を通じ、事業生活の中で青少年を育成するという奉仕の理念のもとで授業を行う。</a:t>
            </a:r>
          </a:p>
        </p:txBody>
      </p:sp>
      <p:sp>
        <p:nvSpPr>
          <p:cNvPr id="4" name="テキスト ボックス 3">
            <a:extLst>
              <a:ext uri="{FF2B5EF4-FFF2-40B4-BE49-F238E27FC236}">
                <a16:creationId xmlns:a16="http://schemas.microsoft.com/office/drawing/2014/main" xmlns="" id="{79B13A30-6D17-B649-A6C5-43F14493AAFB}"/>
              </a:ext>
            </a:extLst>
          </p:cNvPr>
          <p:cNvSpPr txBox="1"/>
          <p:nvPr/>
        </p:nvSpPr>
        <p:spPr>
          <a:xfrm>
            <a:off x="32688" y="152170"/>
            <a:ext cx="8484374" cy="1384995"/>
          </a:xfrm>
          <a:prstGeom prst="rect">
            <a:avLst/>
          </a:prstGeom>
          <a:noFill/>
        </p:spPr>
        <p:txBody>
          <a:bodyPr wrap="square" rtlCol="0">
            <a:spAutoFit/>
          </a:bodyPr>
          <a:lstStyle/>
          <a:p>
            <a:endParaRPr kumimoji="1" lang="en-US" altLang="ja-JP" sz="2800" dirty="0">
              <a:latin typeface="HGMaruGothicMPRO" panose="020F0600000000000000" pitchFamily="34" charset="-128"/>
              <a:ea typeface="HGMaruGothicMPRO" panose="020F0600000000000000" pitchFamily="34" charset="-128"/>
            </a:endParaRPr>
          </a:p>
          <a:p>
            <a:pPr algn="ctr"/>
            <a:r>
              <a:rPr lang="ja-JP" altLang="en-US" sz="2800">
                <a:latin typeface="HGMaruGothicMPRO" panose="020F0600000000000000" pitchFamily="34" charset="-128"/>
                <a:ea typeface="HGMaruGothicMPRO" panose="020F0600000000000000" pitchFamily="34" charset="-128"/>
              </a:rPr>
              <a:t>　　</a:t>
            </a:r>
            <a:r>
              <a:rPr kumimoji="1" lang="ja-JP" altLang="en-US" sz="2800">
                <a:latin typeface="HGMaruGothicMPRO" panose="020F0600000000000000" pitchFamily="34" charset="-128"/>
                <a:ea typeface="HGMaruGothicMPRO" panose="020F0600000000000000" pitchFamily="34" charset="-128"/>
              </a:rPr>
              <a:t>出前授業、職場体験学習を実践する目的</a:t>
            </a:r>
            <a:endParaRPr kumimoji="1" lang="en-US" altLang="ja-JP" sz="2800" dirty="0">
              <a:latin typeface="HGMaruGothicMPRO" panose="020F0600000000000000" pitchFamily="34" charset="-128"/>
              <a:ea typeface="HGMaruGothicMPRO" panose="020F0600000000000000" pitchFamily="34" charset="-128"/>
            </a:endParaRPr>
          </a:p>
          <a:p>
            <a:endParaRPr kumimoji="1" lang="ja-JP" altLang="en-US" sz="2800">
              <a:latin typeface="HGMaruGothicMPRO" panose="020F0600000000000000" pitchFamily="34" charset="-128"/>
              <a:ea typeface="HGMaruGothicMPRO" panose="020F0600000000000000" pitchFamily="34" charset="-128"/>
            </a:endParaRPr>
          </a:p>
        </p:txBody>
      </p:sp>
      <p:sp>
        <p:nvSpPr>
          <p:cNvPr id="10" name="テキスト ボックス 9">
            <a:extLst>
              <a:ext uri="{FF2B5EF4-FFF2-40B4-BE49-F238E27FC236}">
                <a16:creationId xmlns:a16="http://schemas.microsoft.com/office/drawing/2014/main" xmlns="" id="{5E7D380D-9B11-E343-BB81-87C2BE71B635}"/>
              </a:ext>
            </a:extLst>
          </p:cNvPr>
          <p:cNvSpPr txBox="1"/>
          <p:nvPr/>
        </p:nvSpPr>
        <p:spPr>
          <a:xfrm>
            <a:off x="488831" y="1640289"/>
            <a:ext cx="1415772" cy="461665"/>
          </a:xfrm>
          <a:prstGeom prst="rect">
            <a:avLst/>
          </a:prstGeom>
          <a:noFill/>
          <a:ln w="38100">
            <a:solidFill>
              <a:srgbClr val="FF0000"/>
            </a:solidFill>
          </a:ln>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出前授業</a:t>
            </a:r>
          </a:p>
        </p:txBody>
      </p:sp>
      <p:sp>
        <p:nvSpPr>
          <p:cNvPr id="9" name="テキスト ボックス 8">
            <a:extLst>
              <a:ext uri="{FF2B5EF4-FFF2-40B4-BE49-F238E27FC236}">
                <a16:creationId xmlns:a16="http://schemas.microsoft.com/office/drawing/2014/main" xmlns="" id="{BC07B8D8-1D82-B845-A306-DD2086B7C5EC}"/>
              </a:ext>
            </a:extLst>
          </p:cNvPr>
          <p:cNvSpPr txBox="1"/>
          <p:nvPr/>
        </p:nvSpPr>
        <p:spPr>
          <a:xfrm>
            <a:off x="2627784" y="3785529"/>
            <a:ext cx="6516216" cy="923330"/>
          </a:xfrm>
          <a:prstGeom prst="rect">
            <a:avLst/>
          </a:prstGeom>
          <a:noFill/>
        </p:spPr>
        <p:txBody>
          <a:bodyPr wrap="square" rtlCol="0">
            <a:spAutoFit/>
          </a:bodyPr>
          <a:lstStyle/>
          <a:p>
            <a:r>
              <a:rPr kumimoji="1" lang="ja-JP" altLang="en-US">
                <a:latin typeface="HGMaruGothicMPRO" panose="020F0600000000000000" pitchFamily="34" charset="-128"/>
                <a:ea typeface="HGMaruGothicMPRO" panose="020F0600000000000000" pitchFamily="34" charset="-128"/>
              </a:rPr>
              <a:t>ロータリアンの自らの職業現場において青少年に働くことの意義を理解させ、礼儀作法を教え、実社会</a:t>
            </a:r>
            <a:r>
              <a:rPr lang="ja-JP" altLang="en-US">
                <a:latin typeface="HGMaruGothicMPRO" panose="020F0600000000000000" pitchFamily="34" charset="-128"/>
                <a:ea typeface="HGMaruGothicMPRO" panose="020F0600000000000000" pitchFamily="34" charset="-128"/>
              </a:rPr>
              <a:t>での職業経験を通じて個人の将来に向けた希望を抱かせることを目的とする</a:t>
            </a:r>
            <a:endParaRPr kumimoji="1" lang="ja-JP" altLang="en-US">
              <a:latin typeface="HGMaruGothicMPRO" panose="020F0600000000000000" pitchFamily="34" charset="-128"/>
              <a:ea typeface="HGMaruGothicMPRO" panose="020F0600000000000000" pitchFamily="34" charset="-128"/>
            </a:endParaRPr>
          </a:p>
        </p:txBody>
      </p:sp>
      <p:sp>
        <p:nvSpPr>
          <p:cNvPr id="12" name="テキスト ボックス 11">
            <a:extLst>
              <a:ext uri="{FF2B5EF4-FFF2-40B4-BE49-F238E27FC236}">
                <a16:creationId xmlns:a16="http://schemas.microsoft.com/office/drawing/2014/main" xmlns="" id="{1E42DBC4-60B2-A94F-BC15-3C1CE0FB2F8D}"/>
              </a:ext>
            </a:extLst>
          </p:cNvPr>
          <p:cNvSpPr txBox="1"/>
          <p:nvPr/>
        </p:nvSpPr>
        <p:spPr>
          <a:xfrm>
            <a:off x="1498160" y="2269160"/>
            <a:ext cx="6840760" cy="954107"/>
          </a:xfrm>
          <a:prstGeom prst="rect">
            <a:avLst/>
          </a:prstGeom>
          <a:noFill/>
          <a:ln>
            <a:solidFill>
              <a:srgbClr val="FF0000"/>
            </a:solidFill>
          </a:ln>
        </p:spPr>
        <p:txBody>
          <a:bodyPr wrap="square" rtlCol="0">
            <a:spAutoFit/>
          </a:bodyPr>
          <a:lstStyle/>
          <a:p>
            <a:pPr>
              <a:spcBef>
                <a:spcPct val="50000"/>
              </a:spcBef>
              <a:buFontTx/>
              <a:buNone/>
            </a:pPr>
            <a:r>
              <a:rPr kumimoji="0" lang="en-US" altLang="ja-JP" sz="1400" dirty="0">
                <a:latin typeface="HGMaruGothicMPRO" panose="020F0600000000000000" pitchFamily="34" charset="-128"/>
                <a:ea typeface="HGMaruGothicMPRO" panose="020F0600000000000000" pitchFamily="34" charset="-128"/>
              </a:rPr>
              <a:t>①</a:t>
            </a:r>
            <a:r>
              <a:rPr kumimoji="0" lang="ja-JP" altLang="en-US" sz="1400">
                <a:latin typeface="HGMaruGothicMPRO" panose="020F0600000000000000" pitchFamily="34" charset="-128"/>
                <a:ea typeface="HGMaruGothicMPRO" panose="020F0600000000000000" pitchFamily="34" charset="-128"/>
              </a:rPr>
              <a:t>　いろいろな分野の専門家が学校に出かけて生徒と語り合う。</a:t>
            </a:r>
          </a:p>
          <a:p>
            <a:pPr>
              <a:spcBef>
                <a:spcPct val="50000"/>
              </a:spcBef>
              <a:buFontTx/>
              <a:buNone/>
            </a:pPr>
            <a:r>
              <a:rPr kumimoji="0" lang="en-US" altLang="ja-JP" sz="1400" dirty="0">
                <a:latin typeface="HGMaruGothicMPRO" panose="020F0600000000000000" pitchFamily="34" charset="-128"/>
                <a:ea typeface="HGMaruGothicMPRO" panose="020F0600000000000000" pitchFamily="34" charset="-128"/>
              </a:rPr>
              <a:t>②</a:t>
            </a:r>
            <a:r>
              <a:rPr kumimoji="0" lang="ja-JP" altLang="en-US" sz="1400">
                <a:latin typeface="HGMaruGothicMPRO" panose="020F0600000000000000" pitchFamily="34" charset="-128"/>
                <a:ea typeface="HGMaruGothicMPRO" panose="020F0600000000000000" pitchFamily="34" charset="-128"/>
              </a:rPr>
              <a:t>　幼稚園から大学までの関係を深め、互いに教員を支援して授業する。</a:t>
            </a:r>
          </a:p>
          <a:p>
            <a:pPr>
              <a:spcBef>
                <a:spcPct val="50000"/>
              </a:spcBef>
              <a:buFontTx/>
              <a:buNone/>
            </a:pPr>
            <a:r>
              <a:rPr kumimoji="0" lang="en-US" altLang="ja-JP" sz="1400" dirty="0">
                <a:latin typeface="HGMaruGothicMPRO" panose="020F0600000000000000" pitchFamily="34" charset="-128"/>
                <a:ea typeface="HGMaruGothicMPRO" panose="020F0600000000000000" pitchFamily="34" charset="-128"/>
              </a:rPr>
              <a:t>③</a:t>
            </a:r>
            <a:r>
              <a:rPr kumimoji="0" lang="ja-JP" altLang="en-US" sz="1400">
                <a:latin typeface="HGMaruGothicMPRO" panose="020F0600000000000000" pitchFamily="34" charset="-128"/>
                <a:ea typeface="HGMaruGothicMPRO" panose="020F0600000000000000" pitchFamily="34" charset="-128"/>
              </a:rPr>
              <a:t>　生徒と先生が互いに意見を交換するように進める。</a:t>
            </a:r>
            <a:endParaRPr kumimoji="0" lang="ja-JP" altLang="en-US" sz="1400" dirty="0">
              <a:latin typeface="HGMaruGothicMPRO" panose="020F0600000000000000" pitchFamily="34" charset="-128"/>
              <a:ea typeface="HGMaruGothicMPRO" panose="020F0600000000000000" pitchFamily="34" charset="-128"/>
            </a:endParaRPr>
          </a:p>
        </p:txBody>
      </p:sp>
      <p:sp>
        <p:nvSpPr>
          <p:cNvPr id="17" name="テキスト ボックス 16">
            <a:extLst>
              <a:ext uri="{FF2B5EF4-FFF2-40B4-BE49-F238E27FC236}">
                <a16:creationId xmlns:a16="http://schemas.microsoft.com/office/drawing/2014/main" xmlns="" id="{136CC980-BBDC-DD44-8035-651727EB4D57}"/>
              </a:ext>
            </a:extLst>
          </p:cNvPr>
          <p:cNvSpPr txBox="1"/>
          <p:nvPr/>
        </p:nvSpPr>
        <p:spPr>
          <a:xfrm>
            <a:off x="488831" y="3871666"/>
            <a:ext cx="2031325" cy="461665"/>
          </a:xfrm>
          <a:prstGeom prst="rect">
            <a:avLst/>
          </a:prstGeom>
          <a:noFill/>
          <a:ln w="38100">
            <a:solidFill>
              <a:srgbClr val="FF0000"/>
            </a:solidFill>
          </a:ln>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職場体験学習</a:t>
            </a:r>
          </a:p>
        </p:txBody>
      </p:sp>
      <p:sp>
        <p:nvSpPr>
          <p:cNvPr id="18" name="正方形/長方形 17">
            <a:extLst>
              <a:ext uri="{FF2B5EF4-FFF2-40B4-BE49-F238E27FC236}">
                <a16:creationId xmlns:a16="http://schemas.microsoft.com/office/drawing/2014/main" xmlns="" id="{097FFA1C-5905-A448-8A43-58CBC6BD7ED4}"/>
              </a:ext>
            </a:extLst>
          </p:cNvPr>
          <p:cNvSpPr/>
          <p:nvPr/>
        </p:nvSpPr>
        <p:spPr>
          <a:xfrm>
            <a:off x="1498160" y="4830039"/>
            <a:ext cx="6866678" cy="1600438"/>
          </a:xfrm>
          <a:prstGeom prst="rect">
            <a:avLst/>
          </a:prstGeom>
          <a:ln>
            <a:solidFill>
              <a:srgbClr val="FF0000"/>
            </a:solidFill>
          </a:ln>
        </p:spPr>
        <p:txBody>
          <a:bodyPr wrap="square">
            <a:spAutoFit/>
          </a:bodyPr>
          <a:lstStyle/>
          <a:p>
            <a:pPr>
              <a:spcBef>
                <a:spcPct val="50000"/>
              </a:spcBef>
              <a:buFontTx/>
              <a:buNone/>
            </a:pPr>
            <a:r>
              <a:rPr kumimoji="0" lang="en-US" altLang="ja-JP" sz="1400" dirty="0">
                <a:latin typeface="HGMaruGothicMPRO" panose="020F0600000000000000" pitchFamily="34" charset="-128"/>
                <a:ea typeface="HGMaruGothicMPRO" panose="020F0600000000000000" pitchFamily="34" charset="-128"/>
              </a:rPr>
              <a:t>①</a:t>
            </a:r>
            <a:r>
              <a:rPr kumimoji="0" lang="ja-JP" altLang="en-US" sz="1400">
                <a:latin typeface="HGMaruGothicMPRO" panose="020F0600000000000000" pitchFamily="34" charset="-128"/>
                <a:ea typeface="HGMaruGothicMPRO" panose="020F0600000000000000" pitchFamily="34" charset="-128"/>
              </a:rPr>
              <a:t>　生徒が地域の企業や商店に出かけて、経営者や社会で働く人たちとの直接の</a:t>
            </a:r>
            <a:endParaRPr kumimoji="0" lang="en-US" altLang="ja-JP" sz="1400" dirty="0">
              <a:latin typeface="HGMaruGothicMPRO" panose="020F0600000000000000" pitchFamily="34" charset="-128"/>
              <a:ea typeface="HGMaruGothicMPRO" panose="020F0600000000000000" pitchFamily="34" charset="-128"/>
            </a:endParaRPr>
          </a:p>
          <a:p>
            <a:pPr>
              <a:spcBef>
                <a:spcPct val="50000"/>
              </a:spcBef>
              <a:buFontTx/>
              <a:buNone/>
            </a:pPr>
            <a:r>
              <a:rPr kumimoji="0" lang="ja-JP" altLang="en-US" sz="1400">
                <a:latin typeface="HGMaruGothicMPRO" panose="020F0600000000000000" pitchFamily="34" charset="-128"/>
                <a:ea typeface="HGMaruGothicMPRO" panose="020F0600000000000000" pitchFamily="34" charset="-128"/>
              </a:rPr>
              <a:t>　　ふれあいを通してその生き様を知り、働くことの意義を体得し、それを通し</a:t>
            </a:r>
            <a:endParaRPr kumimoji="0" lang="en-US" altLang="ja-JP" sz="1400" dirty="0">
              <a:latin typeface="HGMaruGothicMPRO" panose="020F0600000000000000" pitchFamily="34" charset="-128"/>
              <a:ea typeface="HGMaruGothicMPRO" panose="020F0600000000000000" pitchFamily="34" charset="-128"/>
            </a:endParaRPr>
          </a:p>
          <a:p>
            <a:pPr>
              <a:spcBef>
                <a:spcPct val="50000"/>
              </a:spcBef>
              <a:buFontTx/>
              <a:buNone/>
            </a:pPr>
            <a:r>
              <a:rPr kumimoji="0" lang="ja-JP" altLang="en-US" sz="1400">
                <a:latin typeface="HGMaruGothicMPRO" panose="020F0600000000000000" pitchFamily="34" charset="-128"/>
                <a:ea typeface="HGMaruGothicMPRO" panose="020F0600000000000000" pitchFamily="34" charset="-128"/>
              </a:rPr>
              <a:t>　　て学ぶことの必要性を理解する。</a:t>
            </a:r>
          </a:p>
          <a:p>
            <a:pPr>
              <a:spcBef>
                <a:spcPct val="50000"/>
              </a:spcBef>
              <a:buFontTx/>
              <a:buNone/>
            </a:pPr>
            <a:r>
              <a:rPr kumimoji="0" lang="en-US" altLang="ja-JP" sz="1400" dirty="0">
                <a:latin typeface="HGMaruGothicMPRO" panose="020F0600000000000000" pitchFamily="34" charset="-128"/>
                <a:ea typeface="HGMaruGothicMPRO" panose="020F0600000000000000" pitchFamily="34" charset="-128"/>
              </a:rPr>
              <a:t>②</a:t>
            </a:r>
            <a:r>
              <a:rPr kumimoji="0" lang="ja-JP" altLang="en-US" sz="1400">
                <a:latin typeface="HGMaruGothicMPRO" panose="020F0600000000000000" pitchFamily="34" charset="-128"/>
                <a:ea typeface="HGMaruGothicMPRO" panose="020F0600000000000000" pitchFamily="34" charset="-128"/>
              </a:rPr>
              <a:t>　職場で学ぶことによって仕事の楽しさと厳しさを知るとともに、仕事に対す</a:t>
            </a:r>
            <a:endParaRPr kumimoji="0" lang="en-US" altLang="ja-JP" sz="1400" dirty="0">
              <a:latin typeface="HGMaruGothicMPRO" panose="020F0600000000000000" pitchFamily="34" charset="-128"/>
              <a:ea typeface="HGMaruGothicMPRO" panose="020F0600000000000000" pitchFamily="34" charset="-128"/>
            </a:endParaRPr>
          </a:p>
          <a:p>
            <a:pPr>
              <a:spcBef>
                <a:spcPct val="50000"/>
              </a:spcBef>
              <a:buFontTx/>
              <a:buNone/>
            </a:pPr>
            <a:r>
              <a:rPr kumimoji="0" lang="ja-JP" altLang="en-US" sz="1400">
                <a:latin typeface="HGMaruGothicMPRO" panose="020F0600000000000000" pitchFamily="34" charset="-128"/>
                <a:ea typeface="HGMaruGothicMPRO" panose="020F0600000000000000" pitchFamily="34" charset="-128"/>
              </a:rPr>
              <a:t>　　る安易な考え方をなくして、職業観を養う。</a:t>
            </a:r>
            <a:endParaRPr kumimoji="0" lang="ja-JP" altLang="en-US" sz="14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xmlns="" val="315084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366524" y="2536231"/>
            <a:ext cx="8410952"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pPr>
            <a:r>
              <a:rPr kumimoji="0" lang="ja-JP" altLang="en-US" sz="2800" dirty="0">
                <a:latin typeface="HGMaruGothicMPRO" panose="020F0600000000000000" pitchFamily="34" charset="-128"/>
                <a:ea typeface="HGMaruGothicMPRO" panose="020F0600000000000000" pitchFamily="34" charset="-128"/>
              </a:rPr>
              <a:t>「ロータリーは人づくり」と考えていますが、人が人をつくることはできません。</a:t>
            </a:r>
            <a:endParaRPr kumimoji="0" lang="en-US" altLang="ja-JP" sz="2800" dirty="0">
              <a:latin typeface="HGMaruGothicMPRO" panose="020F0600000000000000" pitchFamily="34" charset="-128"/>
              <a:ea typeface="HGMaruGothicMPRO" panose="020F0600000000000000" pitchFamily="34" charset="-128"/>
            </a:endParaRPr>
          </a:p>
          <a:p>
            <a:pPr>
              <a:spcBef>
                <a:spcPct val="50000"/>
              </a:spcBef>
              <a:buFontTx/>
              <a:buNone/>
            </a:pPr>
            <a:r>
              <a:rPr kumimoji="0" lang="ja-JP" altLang="en-US" sz="2800">
                <a:latin typeface="HGMaruGothicMPRO" panose="020F0600000000000000" pitchFamily="34" charset="-128"/>
                <a:ea typeface="HGMaruGothicMPRO" panose="020F0600000000000000" pitchFamily="34" charset="-128"/>
              </a:rPr>
              <a:t>すべて各人</a:t>
            </a:r>
            <a:r>
              <a:rPr kumimoji="0" lang="ja-JP" altLang="en-US" sz="2800" dirty="0">
                <a:latin typeface="HGMaruGothicMPRO" panose="020F0600000000000000" pitchFamily="34" charset="-128"/>
                <a:ea typeface="HGMaruGothicMPRO" panose="020F0600000000000000" pitchFamily="34" charset="-128"/>
              </a:rPr>
              <a:t>が自ら成長をしていく</a:t>
            </a:r>
            <a:r>
              <a:rPr kumimoji="0" lang="ja-JP" altLang="en-US" sz="2800" dirty="0">
                <a:solidFill>
                  <a:srgbClr val="FF0000"/>
                </a:solidFill>
                <a:latin typeface="HGMaruGothicMPRO" panose="020F0600000000000000" pitchFamily="34" charset="-128"/>
                <a:ea typeface="HGMaruGothicMPRO" panose="020F0600000000000000" pitchFamily="34" charset="-128"/>
              </a:rPr>
              <a:t>「</a:t>
            </a:r>
            <a:r>
              <a:rPr kumimoji="0" lang="ja-JP" altLang="en-US" sz="2800">
                <a:solidFill>
                  <a:srgbClr val="FF0000"/>
                </a:solidFill>
                <a:latin typeface="HGMaruGothicMPRO" panose="020F0600000000000000" pitchFamily="34" charset="-128"/>
                <a:ea typeface="HGMaruGothicMPRO" panose="020F0600000000000000" pitchFamily="34" charset="-128"/>
              </a:rPr>
              <a:t>自分づくり」</a:t>
            </a:r>
            <a:r>
              <a:rPr kumimoji="0" lang="ja-JP" altLang="en-US" sz="2800">
                <a:latin typeface="HGMaruGothicMPRO" panose="020F0600000000000000" pitchFamily="34" charset="-128"/>
                <a:ea typeface="HGMaruGothicMPRO" panose="020F0600000000000000" pitchFamily="34" charset="-128"/>
              </a:rPr>
              <a:t>が</a:t>
            </a:r>
            <a:r>
              <a:rPr kumimoji="0" lang="ja-JP" altLang="en-US" sz="2800" dirty="0">
                <a:latin typeface="HGMaruGothicMPRO" panose="020F0600000000000000" pitchFamily="34" charset="-128"/>
                <a:ea typeface="HGMaruGothicMPRO" panose="020F0600000000000000" pitchFamily="34" charset="-128"/>
              </a:rPr>
              <a:t>基本であり、ロータリーはその成長の後押しをする役目であります。</a:t>
            </a:r>
          </a:p>
          <a:p>
            <a:pPr>
              <a:spcBef>
                <a:spcPct val="50000"/>
              </a:spcBef>
              <a:buFontTx/>
              <a:buNone/>
            </a:pPr>
            <a:r>
              <a:rPr kumimoji="0" lang="ja-JP" altLang="en-US" sz="2800" dirty="0">
                <a:solidFill>
                  <a:srgbClr val="FF0000"/>
                </a:solidFill>
                <a:latin typeface="HGMaruGothicMPRO" panose="020F0600000000000000" pitchFamily="34" charset="-128"/>
                <a:ea typeface="HGMaruGothicMPRO" panose="020F0600000000000000" pitchFamily="34" charset="-128"/>
              </a:rPr>
              <a:t>「人づくりは自分づくりの支援の場」</a:t>
            </a:r>
            <a:r>
              <a:rPr kumimoji="0" lang="ja-JP" altLang="en-US" sz="2800" dirty="0">
                <a:latin typeface="HGMaruGothicMPRO" panose="020F0600000000000000" pitchFamily="34" charset="-128"/>
                <a:ea typeface="HGMaruGothicMPRO" panose="020F0600000000000000" pitchFamily="34" charset="-128"/>
              </a:rPr>
              <a:t>ととらえ、ロータリーの発展に寄与することが必要です。</a:t>
            </a:r>
          </a:p>
        </p:txBody>
      </p:sp>
      <p:sp>
        <p:nvSpPr>
          <p:cNvPr id="2" name="テキスト ボックス 1">
            <a:extLst>
              <a:ext uri="{FF2B5EF4-FFF2-40B4-BE49-F238E27FC236}">
                <a16:creationId xmlns:a16="http://schemas.microsoft.com/office/drawing/2014/main" xmlns="" id="{7AD33C01-116C-1B4D-8BBF-5DAA265BC4CB}"/>
              </a:ext>
            </a:extLst>
          </p:cNvPr>
          <p:cNvSpPr txBox="1"/>
          <p:nvPr/>
        </p:nvSpPr>
        <p:spPr>
          <a:xfrm>
            <a:off x="991532" y="1028560"/>
            <a:ext cx="7160935" cy="584775"/>
          </a:xfrm>
          <a:prstGeom prst="rect">
            <a:avLst/>
          </a:prstGeom>
          <a:noFill/>
        </p:spPr>
        <p:txBody>
          <a:bodyPr wrap="none" rtlCol="0">
            <a:spAutoFit/>
          </a:bodyPr>
          <a:lstStyle/>
          <a:p>
            <a:r>
              <a:rPr kumimoji="1" lang="ja-JP" altLang="en-US" sz="3200">
                <a:latin typeface="HGMaruGothicMPRO" panose="020F0600000000000000" pitchFamily="34" charset="-128"/>
                <a:ea typeface="HGMaruGothicMPRO" panose="020F0600000000000000" pitchFamily="34" charset="-128"/>
              </a:rPr>
              <a:t>最後に・・・　人づくりは自分づくり</a:t>
            </a:r>
          </a:p>
        </p:txBody>
      </p:sp>
    </p:spTree>
    <p:extLst>
      <p:ext uri="{BB962C8B-B14F-4D97-AF65-F5344CB8AC3E}">
        <p14:creationId xmlns:p14="http://schemas.microsoft.com/office/powerpoint/2010/main" xmlns="" val="215729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1C40248-4EBD-DC4D-AFDB-24A87F9C3DA4}"/>
              </a:ext>
            </a:extLst>
          </p:cNvPr>
          <p:cNvSpPr>
            <a:spLocks noGrp="1"/>
          </p:cNvSpPr>
          <p:nvPr>
            <p:ph type="title"/>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AF0B14B9-BFAE-E146-A978-C57228EE821B}"/>
              </a:ext>
            </a:extLst>
          </p:cNvPr>
          <p:cNvSpPr>
            <a:spLocks noGrp="1"/>
          </p:cNvSpPr>
          <p:nvPr>
            <p:ph type="sldNum" sz="quarter" idx="12"/>
          </p:nvPr>
        </p:nvSpPr>
        <p:spPr/>
        <p:txBody>
          <a:bodyPr/>
          <a:lstStyle/>
          <a:p>
            <a:pPr>
              <a:defRPr/>
            </a:pPr>
            <a:fld id="{2737D89D-B0EC-4A55-ADA2-A3D59CDCB9B9}" type="slidenum">
              <a:rPr lang="en-US" altLang="ja-JP" smtClean="0"/>
              <a:pPr>
                <a:defRPr/>
              </a:pPr>
              <a:t>2</a:t>
            </a:fld>
            <a:endParaRPr lang="en-US" altLang="ja-JP" dirty="0"/>
          </a:p>
        </p:txBody>
      </p:sp>
      <p:pic>
        <p:nvPicPr>
          <p:cNvPr id="6" name="コンテンツ プレースホルダー 5">
            <a:extLst>
              <a:ext uri="{FF2B5EF4-FFF2-40B4-BE49-F238E27FC236}">
                <a16:creationId xmlns:a16="http://schemas.microsoft.com/office/drawing/2014/main" xmlns="" id="{E36FD95E-D4AD-4143-BB0E-31CF56A63B40}"/>
              </a:ext>
            </a:extLst>
          </p:cNvPr>
          <p:cNvPicPr>
            <a:picLocks noGrp="1"/>
          </p:cNvPicPr>
          <p:nvPr>
            <p:ph idx="1"/>
          </p:nvPr>
        </p:nvPicPr>
        <p:blipFill>
          <a:blip r:embed="rId3" cstate="email">
            <a:extLst>
              <a:ext uri="{28A0092B-C50C-407E-A947-70E740481C1C}">
                <a14:useLocalDpi xmlns:a14="http://schemas.microsoft.com/office/drawing/2010/main" xmlns="" val="0"/>
              </a:ext>
            </a:extLst>
          </a:blip>
          <a:srcRect/>
          <a:stretch>
            <a:fillRect/>
          </a:stretch>
        </p:blipFill>
        <p:spPr bwMode="auto">
          <a:xfrm>
            <a:off x="457200" y="263769"/>
            <a:ext cx="8368811" cy="6204438"/>
          </a:xfrm>
          <a:prstGeom prst="rect">
            <a:avLst/>
          </a:prstGeom>
          <a:noFill/>
          <a:ln>
            <a:noFill/>
          </a:ln>
        </p:spPr>
      </p:pic>
      <p:sp>
        <p:nvSpPr>
          <p:cNvPr id="3" name="テキスト ボックス 2">
            <a:extLst>
              <a:ext uri="{FF2B5EF4-FFF2-40B4-BE49-F238E27FC236}">
                <a16:creationId xmlns:a16="http://schemas.microsoft.com/office/drawing/2014/main" xmlns="" id="{E2904A70-2D63-7A48-A547-1B45CB365725}"/>
              </a:ext>
            </a:extLst>
          </p:cNvPr>
          <p:cNvSpPr txBox="1"/>
          <p:nvPr/>
        </p:nvSpPr>
        <p:spPr>
          <a:xfrm>
            <a:off x="2267744" y="6414085"/>
            <a:ext cx="6340197" cy="338554"/>
          </a:xfrm>
          <a:prstGeom prst="rect">
            <a:avLst/>
          </a:prstGeom>
          <a:noFill/>
        </p:spPr>
        <p:txBody>
          <a:bodyPr wrap="none" rtlCol="0">
            <a:spAutoFit/>
          </a:bodyPr>
          <a:lstStyle/>
          <a:p>
            <a:r>
              <a:rPr lang="ja-JP" altLang="en-US" sz="1600">
                <a:latin typeface="HGMaruGothicMPRO" panose="020F0600000000000000" pitchFamily="34" charset="-128"/>
                <a:ea typeface="HGMaruGothicMPRO" panose="020F0600000000000000" pitchFamily="34" charset="-128"/>
              </a:rPr>
              <a:t>＊</a:t>
            </a:r>
            <a:r>
              <a:rPr lang="en-US" altLang="ja-JP" sz="1600" dirty="0">
                <a:latin typeface="HGMaruGothicMPRO" panose="020F0600000000000000" pitchFamily="34" charset="-128"/>
                <a:ea typeface="HGMaruGothicMPRO" panose="020F0600000000000000" pitchFamily="34" charset="-128"/>
              </a:rPr>
              <a:t>『</a:t>
            </a:r>
            <a:r>
              <a:rPr lang="ja-JP" altLang="en-US" sz="1600">
                <a:latin typeface="HGMaruGothicMPRO" panose="020F0600000000000000" pitchFamily="34" charset="-128"/>
                <a:ea typeface="HGMaruGothicMPRO" panose="020F0600000000000000" pitchFamily="34" charset="-128"/>
              </a:rPr>
              <a:t>ロータリーの樹・２００８</a:t>
            </a:r>
            <a:r>
              <a:rPr lang="en-US" altLang="ja-JP" sz="1600" dirty="0">
                <a:latin typeface="HGMaruGothicMPRO" panose="020F0600000000000000" pitchFamily="34" charset="-128"/>
                <a:ea typeface="HGMaruGothicMPRO" panose="020F0600000000000000" pitchFamily="34" charset="-128"/>
              </a:rPr>
              <a:t>』</a:t>
            </a:r>
            <a:r>
              <a:rPr lang="ja-JP" altLang="en-US" sz="1600">
                <a:latin typeface="HGMaruGothicMPRO" panose="020F0600000000000000" pitchFamily="34" charset="-128"/>
                <a:ea typeface="HGMaruGothicMPRO" panose="020F0600000000000000" pitchFamily="34" charset="-128"/>
              </a:rPr>
              <a:t>を一部修正いたしております。</a:t>
            </a:r>
            <a:endParaRPr kumimoji="1" lang="en-US" altLang="ja-JP" sz="16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xmlns="" val="340774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FA0F7E5-7011-CA48-BC7F-9A6B2EDFE910}"/>
              </a:ext>
            </a:extLst>
          </p:cNvPr>
          <p:cNvSpPr>
            <a:spLocks noGrp="1"/>
          </p:cNvSpPr>
          <p:nvPr>
            <p:ph type="title"/>
          </p:nvPr>
        </p:nvSpPr>
        <p:spPr/>
        <p:txBody>
          <a:bodyPr>
            <a:normAutofit fontScale="90000"/>
          </a:bodyPr>
          <a:lstStyle/>
          <a:p>
            <a:pPr algn="l"/>
            <a:r>
              <a:rPr lang="en-US" altLang="ja-JP" sz="1477" dirty="0">
                <a:latin typeface="HGMaruGothicMPRO" panose="020F0600000000000000" pitchFamily="34" charset="-128"/>
                <a:ea typeface="HGMaruGothicMPRO" panose="020F0600000000000000" pitchFamily="34" charset="-128"/>
              </a:rPr>
              <a:t/>
            </a:r>
            <a:br>
              <a:rPr lang="en-US" altLang="ja-JP" sz="1477" dirty="0">
                <a:latin typeface="HGMaruGothicMPRO" panose="020F0600000000000000" pitchFamily="34" charset="-128"/>
                <a:ea typeface="HGMaruGothicMPRO" panose="020F0600000000000000" pitchFamily="34" charset="-128"/>
              </a:rPr>
            </a:br>
            <a:r>
              <a:rPr lang="en-US" altLang="ja-JP" sz="1477" dirty="0">
                <a:latin typeface="HGMaruGothicMPRO" panose="020F0600000000000000" pitchFamily="34" charset="-128"/>
                <a:ea typeface="HGMaruGothicMPRO" panose="020F0600000000000000" pitchFamily="34" charset="-128"/>
              </a:rPr>
              <a:t/>
            </a:r>
            <a:br>
              <a:rPr lang="en-US" altLang="ja-JP" sz="1477" dirty="0">
                <a:latin typeface="HGMaruGothicMPRO" panose="020F0600000000000000" pitchFamily="34" charset="-128"/>
                <a:ea typeface="HGMaruGothicMPRO" panose="020F0600000000000000" pitchFamily="34" charset="-128"/>
              </a:rPr>
            </a:br>
            <a:r>
              <a:rPr lang="en-US" altLang="ja-JP" sz="1846" dirty="0">
                <a:latin typeface="HGMaruGothicMPRO" panose="020F0600000000000000" pitchFamily="34" charset="-128"/>
                <a:ea typeface="HGMaruGothicMPRO" panose="020F0600000000000000" pitchFamily="34" charset="-128"/>
              </a:rPr>
              <a:t/>
            </a:r>
            <a:br>
              <a:rPr lang="en-US" altLang="ja-JP" sz="1846" dirty="0">
                <a:latin typeface="HGMaruGothicMPRO" panose="020F0600000000000000" pitchFamily="34" charset="-128"/>
                <a:ea typeface="HGMaruGothicMPRO" panose="020F0600000000000000" pitchFamily="34" charset="-128"/>
              </a:rPr>
            </a:br>
            <a:r>
              <a:rPr lang="ja-JP" altLang="en-US" sz="1846" dirty="0">
                <a:latin typeface="HGMaruGothicMPRO" panose="020F0600000000000000" pitchFamily="34" charset="-128"/>
                <a:ea typeface="HGMaruGothicMPRO" panose="020F0600000000000000" pitchFamily="34" charset="-128"/>
              </a:rPr>
              <a:t>　　　　　　　　　　　　</a:t>
            </a:r>
            <a:r>
              <a:rPr lang="en-US" altLang="ja-JP" sz="1846" dirty="0">
                <a:latin typeface="HGMaruGothicMPRO" panose="020F0600000000000000" pitchFamily="34" charset="-128"/>
                <a:ea typeface="HGMaruGothicMPRO" panose="020F0600000000000000" pitchFamily="34" charset="-128"/>
              </a:rPr>
              <a:t>2008</a:t>
            </a:r>
            <a:r>
              <a:rPr lang="ja-JP" altLang="en-US" sz="1846" dirty="0">
                <a:latin typeface="HGMaruGothicMPRO" panose="020F0600000000000000" pitchFamily="34" charset="-128"/>
                <a:ea typeface="HGMaruGothicMPRO" panose="020F0600000000000000" pitchFamily="34" charset="-128"/>
              </a:rPr>
              <a:t>年</a:t>
            </a:r>
            <a:r>
              <a:rPr lang="en-US" altLang="ja-JP" sz="1846" dirty="0">
                <a:latin typeface="HGMaruGothicMPRO" panose="020F0600000000000000" pitchFamily="34" charset="-128"/>
                <a:ea typeface="HGMaruGothicMPRO" panose="020F0600000000000000" pitchFamily="34" charset="-128"/>
              </a:rPr>
              <a:t>RI</a:t>
            </a:r>
            <a:r>
              <a:rPr lang="ja-JP" altLang="en-US" sz="1846" dirty="0">
                <a:latin typeface="HGMaruGothicMPRO" panose="020F0600000000000000" pitchFamily="34" charset="-128"/>
                <a:ea typeface="HGMaruGothicMPRO" panose="020F0600000000000000" pitchFamily="34" charset="-128"/>
              </a:rPr>
              <a:t>国際協議会　</a:t>
            </a:r>
            <a:r>
              <a:rPr lang="en-US" altLang="ja-JP" sz="1846" dirty="0">
                <a:latin typeface="HGMaruGothicMPRO" panose="020F0600000000000000" pitchFamily="34" charset="-128"/>
                <a:ea typeface="HGMaruGothicMPRO" panose="020F0600000000000000" pitchFamily="34" charset="-128"/>
              </a:rPr>
              <a:t/>
            </a:r>
            <a:br>
              <a:rPr lang="en-US" altLang="ja-JP" sz="1846" dirty="0">
                <a:latin typeface="HGMaruGothicMPRO" panose="020F0600000000000000" pitchFamily="34" charset="-128"/>
                <a:ea typeface="HGMaruGothicMPRO" panose="020F0600000000000000" pitchFamily="34" charset="-128"/>
              </a:rPr>
            </a:br>
            <a:r>
              <a:rPr lang="ja-JP" altLang="en-US" sz="1846" dirty="0">
                <a:latin typeface="HGMaruGothicMPRO" panose="020F0600000000000000" pitchFamily="34" charset="-128"/>
                <a:ea typeface="HGMaruGothicMPRO" panose="020F0600000000000000" pitchFamily="34" charset="-128"/>
              </a:rPr>
              <a:t>　「ロータリーにおける職業奉仕の重要性について」講演　</a:t>
            </a:r>
            <a:r>
              <a:rPr lang="ja-JP" altLang="en-US" sz="1662" dirty="0">
                <a:latin typeface="HGMaruGothicMPRO" panose="020F0600000000000000" pitchFamily="34" charset="-128"/>
                <a:ea typeface="HGMaruGothicMPRO" panose="020F0600000000000000" pitchFamily="34" charset="-128"/>
              </a:rPr>
              <a:t>渡辺好政</a:t>
            </a:r>
            <a:r>
              <a:rPr lang="en-US" altLang="ja-JP" sz="1662" dirty="0">
                <a:latin typeface="HGMaruGothicMPRO" panose="020F0600000000000000" pitchFamily="34" charset="-128"/>
                <a:ea typeface="HGMaruGothicMPRO" panose="020F0600000000000000" pitchFamily="34" charset="-128"/>
              </a:rPr>
              <a:t>RI</a:t>
            </a:r>
            <a:r>
              <a:rPr lang="ja-JP" altLang="en-US" sz="1662" dirty="0">
                <a:latin typeface="HGMaruGothicMPRO" panose="020F0600000000000000" pitchFamily="34" charset="-128"/>
                <a:ea typeface="HGMaruGothicMPRO" panose="020F0600000000000000" pitchFamily="34" charset="-128"/>
              </a:rPr>
              <a:t>理事</a:t>
            </a:r>
            <a:r>
              <a:rPr lang="en-US" altLang="ja-JP" sz="1846" dirty="0">
                <a:latin typeface="HGMaruGothicMPRO" panose="020F0600000000000000" pitchFamily="34" charset="-128"/>
                <a:ea typeface="HGMaruGothicMPRO" panose="020F0600000000000000" pitchFamily="34" charset="-128"/>
              </a:rPr>
              <a:t/>
            </a:r>
            <a:br>
              <a:rPr lang="en-US" altLang="ja-JP" sz="1846" dirty="0">
                <a:latin typeface="HGMaruGothicMPRO" panose="020F0600000000000000" pitchFamily="34" charset="-128"/>
                <a:ea typeface="HGMaruGothicMPRO" panose="020F0600000000000000" pitchFamily="34" charset="-128"/>
              </a:rPr>
            </a:br>
            <a:r>
              <a:rPr lang="ja-JP" altLang="en-US" sz="1846" dirty="0">
                <a:latin typeface="HGMaruGothicMPRO" panose="020F0600000000000000" pitchFamily="34" charset="-128"/>
                <a:ea typeface="HGMaruGothicMPRO" panose="020F0600000000000000" pitchFamily="34" charset="-128"/>
              </a:rPr>
              <a:t>　　　　　　　　</a:t>
            </a:r>
            <a:r>
              <a:rPr lang="en-US" altLang="ja-JP" sz="1846" dirty="0">
                <a:latin typeface="HGMaruGothicMPRO" panose="020F0600000000000000" pitchFamily="34" charset="-128"/>
                <a:ea typeface="HGMaruGothicMPRO" panose="020F0600000000000000" pitchFamily="34" charset="-128"/>
              </a:rPr>
              <a:t/>
            </a:r>
            <a:br>
              <a:rPr lang="en-US" altLang="ja-JP" sz="1846" dirty="0">
                <a:latin typeface="HGMaruGothicMPRO" panose="020F0600000000000000" pitchFamily="34" charset="-128"/>
                <a:ea typeface="HGMaruGothicMPRO" panose="020F0600000000000000" pitchFamily="34" charset="-128"/>
              </a:rPr>
            </a:br>
            <a:r>
              <a:rPr lang="ja-JP" altLang="en-US" sz="1846" dirty="0">
                <a:latin typeface="HGMaruGothicMPRO" panose="020F0600000000000000" pitchFamily="34" charset="-128"/>
                <a:ea typeface="HGMaruGothicMPRO" panose="020F0600000000000000" pitchFamily="34" charset="-128"/>
              </a:rPr>
              <a:t>　　　　　　　　　　　　　　　　　　　　　</a:t>
            </a:r>
          </a:p>
        </p:txBody>
      </p:sp>
      <p:sp>
        <p:nvSpPr>
          <p:cNvPr id="3" name="コンテンツ プレースホルダー 2">
            <a:extLst>
              <a:ext uri="{FF2B5EF4-FFF2-40B4-BE49-F238E27FC236}">
                <a16:creationId xmlns:a16="http://schemas.microsoft.com/office/drawing/2014/main" xmlns="" id="{2626F4CE-604A-1347-A1AA-FBC1B9D2D1D9}"/>
              </a:ext>
            </a:extLst>
          </p:cNvPr>
          <p:cNvSpPr>
            <a:spLocks noGrp="1"/>
          </p:cNvSpPr>
          <p:nvPr>
            <p:ph idx="1"/>
          </p:nvPr>
        </p:nvSpPr>
        <p:spPr>
          <a:xfrm>
            <a:off x="354360" y="1762858"/>
            <a:ext cx="8435280" cy="4177812"/>
          </a:xfrm>
        </p:spPr>
        <p:txBody>
          <a:bodyPr/>
          <a:lstStyle/>
          <a:p>
            <a:pPr marL="0" indent="0">
              <a:buNone/>
            </a:pPr>
            <a:r>
              <a:rPr lang="ja-JP" altLang="en-US" sz="1662" b="1" dirty="0">
                <a:latin typeface="HGMaruGothicMPRO" panose="020F0600000000000000" pitchFamily="34" charset="-128"/>
                <a:ea typeface="HGMaruGothicMPRO" panose="020F0600000000000000" pitchFamily="34" charset="-128"/>
              </a:rPr>
              <a:t>「ロータリーの樹・２００８」　→  </a:t>
            </a:r>
            <a:r>
              <a:rPr lang="en-US" altLang="ja-JP" sz="1662" b="1" dirty="0">
                <a:latin typeface="HGMaruGothicMPRO" panose="020F0600000000000000" pitchFamily="34" charset="-128"/>
                <a:ea typeface="HGMaruGothicMPRO" panose="020F0600000000000000" pitchFamily="34" charset="-128"/>
              </a:rPr>
              <a:t>2013</a:t>
            </a:r>
            <a:r>
              <a:rPr lang="ja-JP" altLang="en-US" sz="1662" b="1" dirty="0">
                <a:latin typeface="HGMaruGothicMPRO" panose="020F0600000000000000" pitchFamily="34" charset="-128"/>
                <a:ea typeface="HGMaruGothicMPRO" panose="020F0600000000000000" pitchFamily="34" charset="-128"/>
              </a:rPr>
              <a:t>年</a:t>
            </a:r>
            <a:r>
              <a:rPr lang="en-US" altLang="ja-JP" sz="1662" b="1" dirty="0">
                <a:latin typeface="HGMaruGothicMPRO" panose="020F0600000000000000" pitchFamily="34" charset="-128"/>
                <a:ea typeface="HGMaruGothicMPRO" panose="020F0600000000000000" pitchFamily="34" charset="-128"/>
              </a:rPr>
              <a:t>RI</a:t>
            </a:r>
            <a:r>
              <a:rPr lang="ja-JP" altLang="en-US" sz="1662" b="1" dirty="0">
                <a:latin typeface="HGMaruGothicMPRO" panose="020F0600000000000000" pitchFamily="34" charset="-128"/>
                <a:ea typeface="HGMaruGothicMPRO" panose="020F0600000000000000" pitchFamily="34" charset="-128"/>
              </a:rPr>
              <a:t>規定審議会で採択</a:t>
            </a:r>
            <a:endParaRPr lang="en-US" altLang="ja-JP" sz="1662" b="1" dirty="0">
              <a:latin typeface="HGMaruGothicMPRO" panose="020F0600000000000000" pitchFamily="34" charset="-128"/>
              <a:ea typeface="HGMaruGothicMPRO" panose="020F0600000000000000" pitchFamily="34" charset="-128"/>
            </a:endParaRPr>
          </a:p>
          <a:p>
            <a:pPr marL="0" indent="0">
              <a:buNone/>
            </a:pPr>
            <a:endParaRPr lang="en-US" altLang="ja-JP" sz="1662" dirty="0">
              <a:latin typeface="HGMaruGothicMPRO" panose="020F0600000000000000" pitchFamily="34" charset="-128"/>
              <a:ea typeface="HGMaruGothicMPRO" panose="020F0600000000000000" pitchFamily="34" charset="-128"/>
            </a:endParaRPr>
          </a:p>
          <a:p>
            <a:pPr marL="0" indent="0">
              <a:buNone/>
            </a:pPr>
            <a:r>
              <a:rPr lang="ja-JP" altLang="ja-JP" sz="1662" dirty="0">
                <a:latin typeface="HGMaruGothicMPRO" panose="020F0600000000000000" pitchFamily="34" charset="-128"/>
                <a:ea typeface="HGMaruGothicMPRO" panose="020F0600000000000000" pitchFamily="34" charset="-128"/>
              </a:rPr>
              <a:t>「</a:t>
            </a:r>
            <a:r>
              <a:rPr lang="en-US" altLang="ja-JP" sz="1662" dirty="0">
                <a:latin typeface="HGMaruGothicMPRO" panose="020F0600000000000000" pitchFamily="34" charset="-128"/>
                <a:ea typeface="HGMaruGothicMPRO" panose="020F0600000000000000" pitchFamily="34" charset="-128"/>
              </a:rPr>
              <a:t>1905</a:t>
            </a:r>
            <a:r>
              <a:rPr lang="ja-JP" altLang="ja-JP" sz="1662" dirty="0">
                <a:latin typeface="HGMaruGothicMPRO" panose="020F0600000000000000" pitchFamily="34" charset="-128"/>
                <a:ea typeface="HGMaruGothicMPRO" panose="020F0600000000000000" pitchFamily="34" charset="-128"/>
              </a:rPr>
              <a:t>年、ポール・ハリスら４名によって創始された最初のロータリークラブは、その歴史が示すように、初めに、親睦、助け合いから始まりました。</a:t>
            </a:r>
            <a:endParaRPr lang="en-US" altLang="ja-JP" sz="1662" dirty="0">
              <a:latin typeface="HGMaruGothicMPRO" panose="020F0600000000000000" pitchFamily="34" charset="-128"/>
              <a:ea typeface="HGMaruGothicMPRO" panose="020F0600000000000000" pitchFamily="34" charset="-128"/>
            </a:endParaRPr>
          </a:p>
          <a:p>
            <a:pPr marL="0" indent="0">
              <a:buNone/>
            </a:pPr>
            <a:r>
              <a:rPr lang="ja-JP" altLang="ja-JP" sz="1662" dirty="0">
                <a:latin typeface="HGMaruGothicMPRO" panose="020F0600000000000000" pitchFamily="34" charset="-128"/>
                <a:ea typeface="HGMaruGothicMPRO" panose="020F0600000000000000" pitchFamily="34" charset="-128"/>
              </a:rPr>
              <a:t>すなわち、ロータリーの樹に水と栄養を送る「根」は「クラブ奉仕」であります。ロータリークラブ会員は、クラブという学校で相手のことに思いを馳せ、相手を助けるという『奉仕の理想』を学び、その真意が『共存共栄』であることがわかります。</a:t>
            </a:r>
            <a:endParaRPr lang="en-US" altLang="ja-JP" sz="1662" dirty="0">
              <a:latin typeface="HGMaruGothicMPRO" panose="020F0600000000000000" pitchFamily="34" charset="-128"/>
              <a:ea typeface="HGMaruGothicMPRO" panose="020F0600000000000000" pitchFamily="34" charset="-128"/>
            </a:endParaRPr>
          </a:p>
          <a:p>
            <a:pPr marL="0" indent="0">
              <a:buNone/>
            </a:pPr>
            <a:r>
              <a:rPr lang="ja-JP" altLang="ja-JP" sz="1662" dirty="0">
                <a:latin typeface="HGMaruGothicMPRO" panose="020F0600000000000000" pitchFamily="34" charset="-128"/>
                <a:ea typeface="HGMaruGothicMPRO" panose="020F0600000000000000" pitchFamily="34" charset="-128"/>
              </a:rPr>
              <a:t>『クラブ会員』は、ロータリーの目的を基本として、</a:t>
            </a:r>
            <a:r>
              <a:rPr lang="en-US" altLang="ja-JP" sz="1662" dirty="0">
                <a:latin typeface="HGMaruGothicMPRO" panose="020F0600000000000000" pitchFamily="34" charset="-128"/>
                <a:ea typeface="HGMaruGothicMPRO" panose="020F0600000000000000" pitchFamily="34" charset="-128"/>
              </a:rPr>
              <a:t>H.</a:t>
            </a:r>
            <a:r>
              <a:rPr lang="ja-JP" altLang="ja-JP" sz="1662" dirty="0">
                <a:latin typeface="HGMaruGothicMPRO" panose="020F0600000000000000" pitchFamily="34" charset="-128"/>
                <a:ea typeface="HGMaruGothicMPRO" panose="020F0600000000000000" pitchFamily="34" charset="-128"/>
              </a:rPr>
              <a:t>テーラーによって実証され、ロータリアンの行動規範である「四つのテスト」による奉仕活動の実際を体得することによって、『ロータリアン』に進化してまいります。</a:t>
            </a:r>
            <a:endParaRPr lang="en-US" altLang="ja-JP" sz="1662" dirty="0">
              <a:latin typeface="HGMaruGothicMPRO" panose="020F0600000000000000" pitchFamily="34" charset="-128"/>
              <a:ea typeface="HGMaruGothicMPRO" panose="020F0600000000000000" pitchFamily="34" charset="-128"/>
            </a:endParaRPr>
          </a:p>
          <a:p>
            <a:pPr marL="0" indent="0">
              <a:buNone/>
            </a:pPr>
            <a:r>
              <a:rPr lang="ja-JP" altLang="ja-JP" sz="1662" dirty="0">
                <a:latin typeface="HGMaruGothicMPRO" panose="020F0600000000000000" pitchFamily="34" charset="-128"/>
                <a:ea typeface="HGMaruGothicMPRO" panose="020F0600000000000000" pitchFamily="34" charset="-128"/>
              </a:rPr>
              <a:t>ロータリークラブ会員からロータリアンに進化してゆく過程の基盤には、</a:t>
            </a:r>
            <a:r>
              <a:rPr lang="en-US" altLang="ja-JP" sz="1662" dirty="0">
                <a:latin typeface="HGMaruGothicMPRO" panose="020F0600000000000000" pitchFamily="34" charset="-128"/>
                <a:ea typeface="HGMaruGothicMPRO" panose="020F0600000000000000" pitchFamily="34" charset="-128"/>
              </a:rPr>
              <a:t>A.</a:t>
            </a:r>
            <a:r>
              <a:rPr lang="ja-JP" altLang="ja-JP" sz="1662" dirty="0">
                <a:latin typeface="HGMaruGothicMPRO" panose="020F0600000000000000" pitchFamily="34" charset="-128"/>
                <a:ea typeface="HGMaruGothicMPRO" panose="020F0600000000000000" pitchFamily="34" charset="-128"/>
              </a:rPr>
              <a:t>シェルドンの『超我の</a:t>
            </a:r>
            <a:r>
              <a:rPr lang="ja-JP" altLang="ja-JP" sz="1662">
                <a:latin typeface="HGMaruGothicMPRO" panose="020F0600000000000000" pitchFamily="34" charset="-128"/>
                <a:ea typeface="HGMaruGothicMPRO" panose="020F0600000000000000" pitchFamily="34" charset="-128"/>
              </a:rPr>
              <a:t>奉仕』『</a:t>
            </a:r>
            <a:r>
              <a:rPr lang="ja-JP" altLang="en-US" sz="1662">
                <a:latin typeface="HGMaruGothicMPRO" panose="020F0600000000000000" pitchFamily="34" charset="-128"/>
                <a:ea typeface="HGMaruGothicMPRO" panose="020F0600000000000000" pitchFamily="34" charset="-128"/>
              </a:rPr>
              <a:t>最もよく</a:t>
            </a:r>
            <a:r>
              <a:rPr lang="ja-JP" altLang="ja-JP" sz="1662">
                <a:latin typeface="HGMaruGothicMPRO" panose="020F0600000000000000" pitchFamily="34" charset="-128"/>
                <a:ea typeface="HGMaruGothicMPRO" panose="020F0600000000000000" pitchFamily="34" charset="-128"/>
              </a:rPr>
              <a:t>奉仕</a:t>
            </a:r>
            <a:r>
              <a:rPr lang="ja-JP" altLang="ja-JP" sz="1662" dirty="0">
                <a:latin typeface="HGMaruGothicMPRO" panose="020F0600000000000000" pitchFamily="34" charset="-128"/>
                <a:ea typeface="HGMaruGothicMPRO" panose="020F0600000000000000" pitchFamily="34" charset="-128"/>
              </a:rPr>
              <a:t>するもの、最も多く報いられる』が存在いたします。私たちは、この２つのモットーを１枚のコインの表・裏と考えながら、日常の奉仕活動に邁進しております。ロータリーは「理念の高唱」に終わるので</a:t>
            </a:r>
            <a:r>
              <a:rPr lang="ja-JP" altLang="ja-JP" sz="1662">
                <a:latin typeface="HGMaruGothicMPRO" panose="020F0600000000000000" pitchFamily="34" charset="-128"/>
                <a:ea typeface="HGMaruGothicMPRO" panose="020F0600000000000000" pitchFamily="34" charset="-128"/>
              </a:rPr>
              <a:t>はなく「</a:t>
            </a:r>
            <a:r>
              <a:rPr lang="ja-JP" altLang="ja-JP" sz="1662" dirty="0">
                <a:latin typeface="HGMaruGothicMPRO" panose="020F0600000000000000" pitchFamily="34" charset="-128"/>
                <a:ea typeface="HGMaruGothicMPRO" panose="020F0600000000000000" pitchFamily="34" charset="-128"/>
              </a:rPr>
              <a:t>行動の哲学」なのであります。」</a:t>
            </a:r>
          </a:p>
          <a:p>
            <a:endParaRPr kumimoji="1" lang="ja-JP" altLang="en-US" dirty="0"/>
          </a:p>
        </p:txBody>
      </p:sp>
      <p:sp>
        <p:nvSpPr>
          <p:cNvPr id="4" name="スライド番号プレースホルダー 3">
            <a:extLst>
              <a:ext uri="{FF2B5EF4-FFF2-40B4-BE49-F238E27FC236}">
                <a16:creationId xmlns:a16="http://schemas.microsoft.com/office/drawing/2014/main" xmlns="" id="{BCBD2724-1E7E-784F-B575-8A94957C4D7A}"/>
              </a:ext>
            </a:extLst>
          </p:cNvPr>
          <p:cNvSpPr>
            <a:spLocks noGrp="1"/>
          </p:cNvSpPr>
          <p:nvPr>
            <p:ph type="sldNum" sz="quarter" idx="12"/>
          </p:nvPr>
        </p:nvSpPr>
        <p:spPr/>
        <p:txBody>
          <a:bodyPr/>
          <a:lstStyle/>
          <a:p>
            <a:pPr>
              <a:defRPr/>
            </a:pPr>
            <a:fld id="{2737D89D-B0EC-4A55-ADA2-A3D59CDCB9B9}" type="slidenum">
              <a:rPr lang="en-US" altLang="ja-JP" smtClean="0"/>
              <a:pPr>
                <a:defRPr/>
              </a:pPr>
              <a:t>3</a:t>
            </a:fld>
            <a:endParaRPr lang="en-US" altLang="ja-JP"/>
          </a:p>
        </p:txBody>
      </p:sp>
    </p:spTree>
    <p:extLst>
      <p:ext uri="{BB962C8B-B14F-4D97-AF65-F5344CB8AC3E}">
        <p14:creationId xmlns:p14="http://schemas.microsoft.com/office/powerpoint/2010/main" xmlns="" val="389790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pPr eaLnBrk="1" hangingPunct="1">
              <a:defRPr/>
            </a:pPr>
            <a:r>
              <a:rPr lang="ja-JP" altLang="en-US" sz="3200" b="0">
                <a:solidFill>
                  <a:schemeClr val="tx1"/>
                </a:solidFill>
                <a:effectLst>
                  <a:outerShdw blurRad="38100" dist="38100" dir="2700000" algn="tl">
                    <a:srgbClr val="C0C0C0"/>
                  </a:outerShdw>
                </a:effectLst>
                <a:latin typeface="HGMaruGothicMPRO" panose="020F0600000000000000" pitchFamily="34" charset="-128"/>
                <a:ea typeface="HGMaruGothicMPRO" panose="020F0600000000000000" pitchFamily="34" charset="-128"/>
              </a:rPr>
              <a:t>奉仕の理想</a:t>
            </a:r>
          </a:p>
        </p:txBody>
      </p:sp>
      <p:sp>
        <p:nvSpPr>
          <p:cNvPr id="17" name="スライド番号プレースホルダ 5"/>
          <p:cNvSpPr>
            <a:spLocks noGrp="1"/>
          </p:cNvSpPr>
          <p:nvPr>
            <p:ph type="sldNum" sz="quarter" idx="4294967295"/>
          </p:nvPr>
        </p:nvSpPr>
        <p:spPr>
          <a:xfrm>
            <a:off x="7239000" y="6477000"/>
            <a:ext cx="1905000" cy="304800"/>
          </a:xfrm>
          <a:prstGeom prst="rect">
            <a:avLst/>
          </a:prstGeom>
        </p:spPr>
        <p:txBody>
          <a:bodyPr/>
          <a:lstStyle/>
          <a:p>
            <a:pPr>
              <a:defRPr/>
            </a:pPr>
            <a:fld id="{6CCDDBE8-BE69-4FC8-96F4-674DDC6F2FD6}" type="slidenum">
              <a:rPr lang="en-US" altLang="ja-JP"/>
              <a:pPr>
                <a:defRPr/>
              </a:pPr>
              <a:t>4</a:t>
            </a:fld>
            <a:endParaRPr lang="en-US" altLang="ja-JP"/>
          </a:p>
        </p:txBody>
      </p:sp>
      <p:sp>
        <p:nvSpPr>
          <p:cNvPr id="4" name="テキスト ボックス 3">
            <a:extLst>
              <a:ext uri="{FF2B5EF4-FFF2-40B4-BE49-F238E27FC236}">
                <a16:creationId xmlns:a16="http://schemas.microsoft.com/office/drawing/2014/main" xmlns="" id="{91610528-1B6D-7E43-8E44-3AB7D4AD0CCD}"/>
              </a:ext>
            </a:extLst>
          </p:cNvPr>
          <p:cNvSpPr txBox="1"/>
          <p:nvPr/>
        </p:nvSpPr>
        <p:spPr>
          <a:xfrm>
            <a:off x="2587414" y="1608656"/>
            <a:ext cx="3046027" cy="461665"/>
          </a:xfrm>
          <a:prstGeom prst="rect">
            <a:avLst/>
          </a:prstGeom>
          <a:noFill/>
        </p:spPr>
        <p:txBody>
          <a:bodyPr wrap="none" rtlCol="0">
            <a:spAutoFit/>
          </a:bodyPr>
          <a:lstStyle/>
          <a:p>
            <a:r>
              <a:rPr lang="ja-JP" altLang="en-US" sz="2400">
                <a:latin typeface="HGMaruGothicMPRO" panose="020F0600000000000000" pitchFamily="34" charset="-128"/>
                <a:ea typeface="HGMaruGothicMPRO" panose="020F0600000000000000" pitchFamily="34" charset="-128"/>
              </a:rPr>
              <a:t>“</a:t>
            </a:r>
            <a:r>
              <a:rPr lang="en-US" altLang="ja-JP" sz="2400" dirty="0">
                <a:latin typeface="HGMaruGothicMPRO" panose="020F0600000000000000" pitchFamily="34" charset="-128"/>
                <a:ea typeface="HGMaruGothicMPRO" panose="020F0600000000000000" pitchFamily="34" charset="-128"/>
              </a:rPr>
              <a:t>I</a:t>
            </a:r>
            <a:r>
              <a:rPr kumimoji="1" lang="en-US" altLang="ja-JP" sz="2400" u="sng" dirty="0">
                <a:latin typeface="HGMaruGothicMPRO" panose="020F0600000000000000" pitchFamily="34" charset="-128"/>
                <a:ea typeface="HGMaruGothicMPRO" panose="020F0600000000000000" pitchFamily="34" charset="-128"/>
              </a:rPr>
              <a:t>deal</a:t>
            </a:r>
            <a:r>
              <a:rPr kumimoji="1" lang="en-US" altLang="ja-JP" sz="2400" dirty="0">
                <a:latin typeface="HGMaruGothicMPRO" panose="020F0600000000000000" pitchFamily="34" charset="-128"/>
                <a:ea typeface="HGMaruGothicMPRO" panose="020F0600000000000000" pitchFamily="34" charset="-128"/>
              </a:rPr>
              <a:t> of </a:t>
            </a:r>
            <a:r>
              <a:rPr kumimoji="1" lang="en-US" altLang="ja-JP" sz="2400" u="sng" dirty="0">
                <a:latin typeface="HGMaruGothicMPRO" panose="020F0600000000000000" pitchFamily="34" charset="-128"/>
                <a:ea typeface="HGMaruGothicMPRO" panose="020F0600000000000000" pitchFamily="34" charset="-128"/>
              </a:rPr>
              <a:t>service</a:t>
            </a:r>
            <a:r>
              <a:rPr kumimoji="1" lang="en-US" altLang="ja-JP" dirty="0">
                <a:latin typeface="HGMaruGothicMPRO" panose="020F0600000000000000" pitchFamily="34" charset="-128"/>
                <a:ea typeface="HGMaruGothicMPRO" panose="020F0600000000000000" pitchFamily="34" charset="-128"/>
              </a:rPr>
              <a:t>”</a:t>
            </a:r>
            <a:endParaRPr kumimoji="1" lang="ja-JP" altLang="en-US">
              <a:latin typeface="HGMaruGothicMPRO" panose="020F0600000000000000" pitchFamily="34" charset="-128"/>
              <a:ea typeface="HGMaruGothicMPRO" panose="020F0600000000000000" pitchFamily="34" charset="-128"/>
            </a:endParaRPr>
          </a:p>
        </p:txBody>
      </p:sp>
      <p:sp>
        <p:nvSpPr>
          <p:cNvPr id="25" name="テキスト ボックス 24">
            <a:extLst>
              <a:ext uri="{FF2B5EF4-FFF2-40B4-BE49-F238E27FC236}">
                <a16:creationId xmlns:a16="http://schemas.microsoft.com/office/drawing/2014/main" xmlns="" id="{56E8A206-BAFF-F64C-82CC-C842A8F967CD}"/>
              </a:ext>
            </a:extLst>
          </p:cNvPr>
          <p:cNvSpPr txBox="1"/>
          <p:nvPr/>
        </p:nvSpPr>
        <p:spPr>
          <a:xfrm>
            <a:off x="4110428" y="2410429"/>
            <a:ext cx="4224233" cy="646331"/>
          </a:xfrm>
          <a:prstGeom prst="rect">
            <a:avLst/>
          </a:prstGeom>
          <a:noFill/>
        </p:spPr>
        <p:txBody>
          <a:bodyPr wrap="none" rtlCol="0">
            <a:spAutoFit/>
          </a:bodyPr>
          <a:lstStyle/>
          <a:p>
            <a:r>
              <a:rPr lang="ja-JP" altLang="en-US">
                <a:latin typeface="HGMaruGothicMPRO" panose="020F0600000000000000" pitchFamily="34" charset="-128"/>
                <a:ea typeface="HGMaruGothicMPRO" panose="020F0600000000000000" pitchFamily="34" charset="-128"/>
              </a:rPr>
              <a:t>「奉仕」という日本語訳は</a:t>
            </a:r>
            <a:r>
              <a:rPr lang="en-US" altLang="ja-JP" dirty="0">
                <a:latin typeface="HGMaruGothicMPRO" panose="020F0600000000000000" pitchFamily="34" charset="-128"/>
                <a:ea typeface="HGMaruGothicMPRO" panose="020F0600000000000000" pitchFamily="34" charset="-128"/>
              </a:rPr>
              <a:t>“service”</a:t>
            </a:r>
          </a:p>
          <a:p>
            <a:r>
              <a:rPr lang="ja-JP" altLang="en-US">
                <a:latin typeface="HGMaruGothicMPRO" panose="020F0600000000000000" pitchFamily="34" charset="-128"/>
                <a:ea typeface="HGMaruGothicMPRO" panose="020F0600000000000000" pitchFamily="34" charset="-128"/>
              </a:rPr>
              <a:t>という概念を</a:t>
            </a:r>
            <a:r>
              <a:rPr kumimoji="1" lang="ja-JP" altLang="en-US">
                <a:latin typeface="HGMaruGothicMPRO" panose="020F0600000000000000" pitchFamily="34" charset="-128"/>
                <a:ea typeface="HGMaruGothicMPRO" panose="020F0600000000000000" pitchFamily="34" charset="-128"/>
              </a:rPr>
              <a:t>正確には表現していない</a:t>
            </a:r>
          </a:p>
        </p:txBody>
      </p:sp>
      <p:cxnSp>
        <p:nvCxnSpPr>
          <p:cNvPr id="12" name="直線矢印コネクタ 11">
            <a:extLst>
              <a:ext uri="{FF2B5EF4-FFF2-40B4-BE49-F238E27FC236}">
                <a16:creationId xmlns:a16="http://schemas.microsoft.com/office/drawing/2014/main" xmlns="" id="{C5ECB9C9-4C96-434F-B228-24945FE7AC53}"/>
              </a:ext>
            </a:extLst>
          </p:cNvPr>
          <p:cNvCxnSpPr>
            <a:cxnSpLocks/>
          </p:cNvCxnSpPr>
          <p:nvPr/>
        </p:nvCxnSpPr>
        <p:spPr>
          <a:xfrm>
            <a:off x="5076056" y="3083765"/>
            <a:ext cx="0" cy="3799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xmlns="" id="{A6B11048-D8D2-C548-8B72-0052DF5AC0C1}"/>
              </a:ext>
            </a:extLst>
          </p:cNvPr>
          <p:cNvSpPr txBox="1"/>
          <p:nvPr/>
        </p:nvSpPr>
        <p:spPr>
          <a:xfrm>
            <a:off x="5076056" y="2987354"/>
            <a:ext cx="928331" cy="461665"/>
          </a:xfrm>
          <a:prstGeom prst="rect">
            <a:avLst/>
          </a:prstGeom>
          <a:noFill/>
        </p:spPr>
        <p:txBody>
          <a:bodyPr wrap="none" rtlCol="0">
            <a:spAutoFit/>
          </a:bodyPr>
          <a:lstStyle/>
          <a:p>
            <a:r>
              <a:rPr lang="en-US" altLang="ja-JP" sz="2400" dirty="0"/>
              <a:t>serve </a:t>
            </a:r>
            <a:endParaRPr kumimoji="1" lang="ja-JP" altLang="en-US" sz="2400"/>
          </a:p>
        </p:txBody>
      </p:sp>
      <p:sp>
        <p:nvSpPr>
          <p:cNvPr id="19" name="テキスト ボックス 18">
            <a:extLst>
              <a:ext uri="{FF2B5EF4-FFF2-40B4-BE49-F238E27FC236}">
                <a16:creationId xmlns:a16="http://schemas.microsoft.com/office/drawing/2014/main" xmlns="" id="{F10628E1-7043-474C-B548-75A6B82DDF11}"/>
              </a:ext>
            </a:extLst>
          </p:cNvPr>
          <p:cNvSpPr txBox="1"/>
          <p:nvPr/>
        </p:nvSpPr>
        <p:spPr>
          <a:xfrm>
            <a:off x="4276195" y="3495442"/>
            <a:ext cx="4517583" cy="646331"/>
          </a:xfrm>
          <a:prstGeom prst="rect">
            <a:avLst/>
          </a:prstGeom>
          <a:noFill/>
          <a:ln>
            <a:solidFill>
              <a:srgbClr val="FF0000"/>
            </a:solidFill>
          </a:ln>
        </p:spPr>
        <p:txBody>
          <a:bodyPr wrap="none" rtlCol="0">
            <a:spAutoFit/>
          </a:bodyPr>
          <a:lstStyle/>
          <a:p>
            <a:r>
              <a:rPr lang="ja-JP" altLang="ja-JP">
                <a:latin typeface="HGMaruGothicMPRO" panose="020F0600000000000000" pitchFamily="34" charset="-128"/>
                <a:ea typeface="HGMaruGothicMPRO" panose="020F0600000000000000" pitchFamily="34" charset="-128"/>
              </a:rPr>
              <a:t>人とか地域にニーズ</a:t>
            </a:r>
            <a:r>
              <a:rPr lang="en-US" altLang="ja-JP" dirty="0">
                <a:latin typeface="HGMaruGothicMPRO" panose="020F0600000000000000" pitchFamily="34" charset="-128"/>
                <a:ea typeface="HGMaruGothicMPRO" panose="020F0600000000000000" pitchFamily="34" charset="-128"/>
              </a:rPr>
              <a:t>(needs)</a:t>
            </a:r>
            <a:r>
              <a:rPr lang="ja-JP" altLang="ja-JP">
                <a:latin typeface="HGMaruGothicMPRO" panose="020F0600000000000000" pitchFamily="34" charset="-128"/>
                <a:ea typeface="HGMaruGothicMPRO" panose="020F0600000000000000" pitchFamily="34" charset="-128"/>
              </a:rPr>
              <a:t>があり、</a:t>
            </a:r>
            <a:endParaRPr lang="en-US" altLang="ja-JP" dirty="0">
              <a:latin typeface="HGMaruGothicMPRO" panose="020F0600000000000000" pitchFamily="34" charset="-128"/>
              <a:ea typeface="HGMaruGothicMPRO" panose="020F0600000000000000" pitchFamily="34" charset="-128"/>
            </a:endParaRPr>
          </a:p>
          <a:p>
            <a:r>
              <a:rPr lang="ja-JP" altLang="ja-JP">
                <a:latin typeface="HGMaruGothicMPRO" panose="020F0600000000000000" pitchFamily="34" charset="-128"/>
                <a:ea typeface="HGMaruGothicMPRO" panose="020F0600000000000000" pitchFamily="34" charset="-128"/>
              </a:rPr>
              <a:t>そのニーズを満たして行こうとする行為 </a:t>
            </a:r>
            <a:endParaRPr kumimoji="1" lang="ja-JP" altLang="en-US">
              <a:latin typeface="HGMaruGothicMPRO" panose="020F0600000000000000" pitchFamily="34" charset="-128"/>
              <a:ea typeface="HGMaruGothicMPRO" panose="020F0600000000000000" pitchFamily="34" charset="-128"/>
            </a:endParaRPr>
          </a:p>
        </p:txBody>
      </p:sp>
      <p:sp>
        <p:nvSpPr>
          <p:cNvPr id="20" name="テキスト ボックス 19">
            <a:extLst>
              <a:ext uri="{FF2B5EF4-FFF2-40B4-BE49-F238E27FC236}">
                <a16:creationId xmlns:a16="http://schemas.microsoft.com/office/drawing/2014/main" xmlns="" id="{5F2531A4-40C3-5741-AA92-A09476B62405}"/>
              </a:ext>
            </a:extLst>
          </p:cNvPr>
          <p:cNvSpPr txBox="1"/>
          <p:nvPr/>
        </p:nvSpPr>
        <p:spPr>
          <a:xfrm>
            <a:off x="3783400" y="4430023"/>
            <a:ext cx="5032147" cy="2031325"/>
          </a:xfrm>
          <a:prstGeom prst="rect">
            <a:avLst/>
          </a:prstGeom>
          <a:noFill/>
          <a:ln w="38100">
            <a:solidFill>
              <a:srgbClr val="0070C0"/>
            </a:solidFill>
          </a:ln>
        </p:spPr>
        <p:txBody>
          <a:bodyPr wrap="none" rtlCol="0">
            <a:spAutoFit/>
          </a:bodyPr>
          <a:lstStyle/>
          <a:p>
            <a:r>
              <a:rPr lang="ja-JP" altLang="en-US">
                <a:latin typeface="HGMaruGothicMPRO" panose="020F0600000000000000" pitchFamily="34" charset="-128"/>
                <a:ea typeface="HGMaruGothicMPRO" panose="020F0600000000000000" pitchFamily="34" charset="-128"/>
              </a:rPr>
              <a:t>１　</a:t>
            </a:r>
            <a:r>
              <a:rPr lang="ja-JP" altLang="ja-JP">
                <a:latin typeface="HGMaruGothicMPRO" panose="020F0600000000000000" pitchFamily="34" charset="-128"/>
                <a:ea typeface="HGMaruGothicMPRO" panose="020F0600000000000000" pitchFamily="34" charset="-128"/>
              </a:rPr>
              <a:t>先ずニーズを知ることが必要 </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２　</a:t>
            </a:r>
            <a:r>
              <a:rPr lang="ja-JP" altLang="ja-JP">
                <a:latin typeface="HGMaruGothicMPRO" panose="020F0600000000000000" pitchFamily="34" charset="-128"/>
                <a:ea typeface="HGMaruGothicMPRO" panose="020F0600000000000000" pitchFamily="34" charset="-128"/>
              </a:rPr>
              <a:t>ニーズが満たされなければ</a:t>
            </a:r>
            <a:r>
              <a:rPr lang="en-US" altLang="ja-JP" dirty="0">
                <a:latin typeface="HGMaruGothicMPRO" panose="020F0600000000000000" pitchFamily="34" charset="-128"/>
                <a:ea typeface="HGMaruGothicMPRO" panose="020F0600000000000000" pitchFamily="34" charset="-128"/>
              </a:rPr>
              <a:t>serve</a:t>
            </a:r>
            <a:r>
              <a:rPr lang="ja-JP" altLang="ja-JP">
                <a:latin typeface="HGMaruGothicMPRO" panose="020F0600000000000000" pitchFamily="34" charset="-128"/>
                <a:ea typeface="HGMaruGothicMPRO" panose="020F0600000000000000" pitchFamily="34" charset="-128"/>
              </a:rPr>
              <a:t>したこと</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a:t>
            </a:r>
            <a:r>
              <a:rPr lang="ja-JP" altLang="ja-JP">
                <a:latin typeface="HGMaruGothicMPRO" panose="020F0600000000000000" pitchFamily="34" charset="-128"/>
                <a:ea typeface="HGMaruGothicMPRO" panose="020F0600000000000000" pitchFamily="34" charset="-128"/>
              </a:rPr>
              <a:t>にならない </a:t>
            </a:r>
            <a:endParaRPr lang="en-US" altLang="ja-JP" dirty="0">
              <a:latin typeface="HGMaruGothicMPRO" panose="020F0600000000000000" pitchFamily="34" charset="-128"/>
              <a:ea typeface="HGMaruGothicMPRO" panose="020F0600000000000000" pitchFamily="34" charset="-128"/>
            </a:endParaRPr>
          </a:p>
          <a:p>
            <a:r>
              <a:rPr kumimoji="1" lang="ja-JP" altLang="en-US">
                <a:latin typeface="HGMaruGothicMPRO" panose="020F0600000000000000" pitchFamily="34" charset="-128"/>
                <a:ea typeface="HGMaruGothicMPRO" panose="020F0600000000000000" pitchFamily="34" charset="-128"/>
              </a:rPr>
              <a:t>３　</a:t>
            </a:r>
            <a:r>
              <a:rPr lang="ja-JP" altLang="ja-JP">
                <a:latin typeface="HGMaruGothicMPRO" panose="020F0600000000000000" pitchFamily="34" charset="-128"/>
                <a:ea typeface="HGMaruGothicMPRO" panose="020F0600000000000000" pitchFamily="34" charset="-128"/>
              </a:rPr>
              <a:t>その人が欲求することとその人にとって本</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a:t>
            </a:r>
            <a:r>
              <a:rPr lang="ja-JP" altLang="ja-JP">
                <a:latin typeface="HGMaruGothicMPRO" panose="020F0600000000000000" pitchFamily="34" charset="-128"/>
                <a:ea typeface="HGMaruGothicMPRO" panose="020F0600000000000000" pitchFamily="34" charset="-128"/>
              </a:rPr>
              <a:t>当に必要な事とは必ずしも一致しない</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４　</a:t>
            </a:r>
            <a:r>
              <a:rPr lang="ja-JP" altLang="ja-JP">
                <a:latin typeface="HGMaruGothicMPRO" panose="020F0600000000000000" pitchFamily="34" charset="-128"/>
                <a:ea typeface="HGMaruGothicMPRO" panose="020F0600000000000000" pitchFamily="34" charset="-128"/>
              </a:rPr>
              <a:t>本当に必要なものを適確に把握することが</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a:t>
            </a:r>
            <a:r>
              <a:rPr lang="ja-JP" altLang="ja-JP">
                <a:latin typeface="HGMaruGothicMPRO" panose="020F0600000000000000" pitchFamily="34" charset="-128"/>
                <a:ea typeface="HGMaruGothicMPRO" panose="020F0600000000000000" pitchFamily="34" charset="-128"/>
              </a:rPr>
              <a:t>大切</a:t>
            </a:r>
          </a:p>
        </p:txBody>
      </p:sp>
      <p:sp>
        <p:nvSpPr>
          <p:cNvPr id="21" name="テキスト ボックス 20">
            <a:extLst>
              <a:ext uri="{FF2B5EF4-FFF2-40B4-BE49-F238E27FC236}">
                <a16:creationId xmlns:a16="http://schemas.microsoft.com/office/drawing/2014/main" xmlns="" id="{0EA8F45A-8F81-5649-9E15-F848064D7BB8}"/>
              </a:ext>
            </a:extLst>
          </p:cNvPr>
          <p:cNvSpPr txBox="1"/>
          <p:nvPr/>
        </p:nvSpPr>
        <p:spPr>
          <a:xfrm>
            <a:off x="2863933" y="1222846"/>
            <a:ext cx="2492990" cy="369332"/>
          </a:xfrm>
          <a:prstGeom prst="rect">
            <a:avLst/>
          </a:prstGeom>
          <a:noFill/>
        </p:spPr>
        <p:txBody>
          <a:bodyPr wrap="none" rtlCol="0">
            <a:spAutoFit/>
          </a:bodyPr>
          <a:lstStyle/>
          <a:p>
            <a:r>
              <a:rPr lang="en-US" altLang="ja-JP" dirty="0">
                <a:latin typeface="HGMaruGothicMPRO" panose="020F0600000000000000" pitchFamily="34" charset="-128"/>
                <a:ea typeface="HGMaruGothicMPRO" panose="020F0600000000000000" pitchFamily="34" charset="-128"/>
              </a:rPr>
              <a:t>『</a:t>
            </a:r>
            <a:r>
              <a:rPr lang="ja-JP" altLang="en-US">
                <a:latin typeface="HGMaruGothicMPRO" panose="020F0600000000000000" pitchFamily="34" charset="-128"/>
                <a:ea typeface="HGMaruGothicMPRO" panose="020F0600000000000000" pitchFamily="34" charset="-128"/>
              </a:rPr>
              <a:t>ロータリーの目的</a:t>
            </a:r>
            <a:r>
              <a:rPr lang="en-US" altLang="ja-JP" dirty="0">
                <a:latin typeface="HGMaruGothicMPRO" panose="020F0600000000000000" pitchFamily="34" charset="-128"/>
                <a:ea typeface="HGMaruGothicMPRO" panose="020F0600000000000000" pitchFamily="34" charset="-128"/>
              </a:rPr>
              <a:t>』</a:t>
            </a:r>
            <a:endParaRPr kumimoji="1" lang="ja-JP" altLang="en-US"/>
          </a:p>
        </p:txBody>
      </p:sp>
      <p:cxnSp>
        <p:nvCxnSpPr>
          <p:cNvPr id="38" name="直線矢印コネクタ 37">
            <a:extLst>
              <a:ext uri="{FF2B5EF4-FFF2-40B4-BE49-F238E27FC236}">
                <a16:creationId xmlns:a16="http://schemas.microsoft.com/office/drawing/2014/main" xmlns="" id="{A18E0AD3-8D7C-AD4A-BACA-2B76C39C3971}"/>
              </a:ext>
            </a:extLst>
          </p:cNvPr>
          <p:cNvCxnSpPr>
            <a:cxnSpLocks/>
          </p:cNvCxnSpPr>
          <p:nvPr/>
        </p:nvCxnSpPr>
        <p:spPr>
          <a:xfrm>
            <a:off x="5076056" y="2059988"/>
            <a:ext cx="0" cy="3774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xmlns="" id="{42EABC49-180F-6747-8905-5AB9A56585EF}"/>
              </a:ext>
            </a:extLst>
          </p:cNvPr>
          <p:cNvSpPr txBox="1"/>
          <p:nvPr/>
        </p:nvSpPr>
        <p:spPr>
          <a:xfrm>
            <a:off x="290152" y="2670071"/>
            <a:ext cx="3416320" cy="923330"/>
          </a:xfrm>
          <a:prstGeom prst="rect">
            <a:avLst/>
          </a:prstGeom>
          <a:noFill/>
          <a:ln>
            <a:solidFill>
              <a:srgbClr val="FF0000"/>
            </a:solidFill>
          </a:ln>
        </p:spPr>
        <p:txBody>
          <a:bodyPr wrap="none" rtlCol="0">
            <a:spAutoFit/>
          </a:bodyPr>
          <a:lstStyle/>
          <a:p>
            <a:r>
              <a:rPr lang="ja-JP" altLang="ja-JP">
                <a:latin typeface="HGMaruGothicMPRO" panose="020F0600000000000000" pitchFamily="34" charset="-128"/>
                <a:ea typeface="HGMaruGothicMPRO" panose="020F0600000000000000" pitchFamily="34" charset="-128"/>
              </a:rPr>
              <a:t>その完成度・達成度において、</a:t>
            </a:r>
            <a:endParaRPr lang="en-US" altLang="ja-JP" dirty="0">
              <a:latin typeface="HGMaruGothicMPRO" panose="020F0600000000000000" pitchFamily="34" charset="-128"/>
              <a:ea typeface="HGMaruGothicMPRO" panose="020F0600000000000000" pitchFamily="34" charset="-128"/>
            </a:endParaRPr>
          </a:p>
          <a:p>
            <a:r>
              <a:rPr lang="ja-JP" altLang="ja-JP">
                <a:latin typeface="HGMaruGothicMPRO" panose="020F0600000000000000" pitchFamily="34" charset="-128"/>
                <a:ea typeface="HGMaruGothicMPRO" panose="020F0600000000000000" pitchFamily="34" charset="-128"/>
              </a:rPr>
              <a:t>最高位にランクされる</a:t>
            </a:r>
            <a:endParaRPr lang="en-US" altLang="ja-JP" dirty="0">
              <a:latin typeface="HGMaruGothicMPRO" panose="020F0600000000000000" pitchFamily="34" charset="-128"/>
              <a:ea typeface="HGMaruGothicMPRO" panose="020F0600000000000000" pitchFamily="34" charset="-128"/>
            </a:endParaRPr>
          </a:p>
          <a:p>
            <a:r>
              <a:rPr lang="ja-JP" altLang="ja-JP">
                <a:latin typeface="HGMaruGothicMPRO" panose="020F0600000000000000" pitchFamily="34" charset="-128"/>
                <a:ea typeface="HGMaruGothicMPRO" panose="020F0600000000000000" pitchFamily="34" charset="-128"/>
              </a:rPr>
              <a:t>「もの」または「事柄」</a:t>
            </a:r>
            <a:endParaRPr kumimoji="1" lang="ja-JP" altLang="en-US">
              <a:latin typeface="HGMaruGothicMPRO" panose="020F0600000000000000" pitchFamily="34" charset="-128"/>
              <a:ea typeface="HGMaruGothicMPRO" panose="020F0600000000000000" pitchFamily="34" charset="-128"/>
            </a:endParaRPr>
          </a:p>
        </p:txBody>
      </p:sp>
      <p:cxnSp>
        <p:nvCxnSpPr>
          <p:cNvPr id="34" name="直線コネクタ 33">
            <a:extLst>
              <a:ext uri="{FF2B5EF4-FFF2-40B4-BE49-F238E27FC236}">
                <a16:creationId xmlns:a16="http://schemas.microsoft.com/office/drawing/2014/main" xmlns="" id="{4642992A-7103-434A-90EF-6D4B83B3271B}"/>
              </a:ext>
            </a:extLst>
          </p:cNvPr>
          <p:cNvCxnSpPr/>
          <p:nvPr/>
        </p:nvCxnSpPr>
        <p:spPr>
          <a:xfrm>
            <a:off x="3491880" y="2059988"/>
            <a:ext cx="0" cy="18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xmlns="" id="{DA814798-17AA-A241-BAEA-33F3F35FC3D5}"/>
              </a:ext>
            </a:extLst>
          </p:cNvPr>
          <p:cNvCxnSpPr>
            <a:cxnSpLocks/>
          </p:cNvCxnSpPr>
          <p:nvPr/>
        </p:nvCxnSpPr>
        <p:spPr>
          <a:xfrm flipH="1">
            <a:off x="1998312" y="2248711"/>
            <a:ext cx="1493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xmlns="" id="{96AB66F4-697E-C54E-8486-F658670B7A1A}"/>
              </a:ext>
            </a:extLst>
          </p:cNvPr>
          <p:cNvCxnSpPr>
            <a:cxnSpLocks/>
            <a:endCxn id="22" idx="0"/>
          </p:cNvCxnSpPr>
          <p:nvPr/>
        </p:nvCxnSpPr>
        <p:spPr>
          <a:xfrm>
            <a:off x="1998312" y="2244434"/>
            <a:ext cx="0" cy="4256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xmlns="" id="{2EBC9F75-81B1-304D-BE23-685D1E9EF54E}"/>
              </a:ext>
            </a:extLst>
          </p:cNvPr>
          <p:cNvSpPr txBox="1"/>
          <p:nvPr/>
        </p:nvSpPr>
        <p:spPr>
          <a:xfrm>
            <a:off x="75560" y="4492547"/>
            <a:ext cx="3416320" cy="1200329"/>
          </a:xfrm>
          <a:prstGeom prst="rect">
            <a:avLst/>
          </a:prstGeom>
          <a:solidFill>
            <a:schemeClr val="accent2">
              <a:lumMod val="20000"/>
              <a:lumOff val="80000"/>
            </a:schemeClr>
          </a:solidFill>
          <a:ln w="38100">
            <a:solidFill>
              <a:schemeClr val="accent6">
                <a:lumMod val="20000"/>
                <a:lumOff val="80000"/>
              </a:schemeClr>
            </a:solidFill>
          </a:ln>
        </p:spPr>
        <p:txBody>
          <a:bodyPr wrap="none" rtlCol="0">
            <a:spAutoFit/>
          </a:bodyPr>
          <a:lstStyle/>
          <a:p>
            <a:r>
              <a:rPr lang="en-US" altLang="ja-JP" dirty="0">
                <a:latin typeface="HGMaruGothicMPRO" panose="020F0600000000000000" pitchFamily="34" charset="-128"/>
                <a:ea typeface="HGMaruGothicMPRO" panose="020F0600000000000000" pitchFamily="34" charset="-128"/>
              </a:rPr>
              <a:t>“Ideal of Service”</a:t>
            </a:r>
            <a:r>
              <a:rPr lang="ja-JP" altLang="ja-JP">
                <a:latin typeface="HGMaruGothicMPRO" panose="020F0600000000000000" pitchFamily="34" charset="-128"/>
                <a:ea typeface="HGMaruGothicMPRO" panose="020F0600000000000000" pitchFamily="34" charset="-128"/>
              </a:rPr>
              <a:t>とは、</a:t>
            </a:r>
            <a:endParaRPr lang="en-US" altLang="ja-JP" dirty="0">
              <a:latin typeface="HGMaruGothicMPRO" panose="020F0600000000000000" pitchFamily="34" charset="-128"/>
              <a:ea typeface="HGMaruGothicMPRO" panose="020F0600000000000000" pitchFamily="34" charset="-128"/>
            </a:endParaRPr>
          </a:p>
          <a:p>
            <a:r>
              <a:rPr lang="ja-JP" altLang="ja-JP">
                <a:latin typeface="HGMaruGothicMPRO" panose="020F0600000000000000" pitchFamily="34" charset="-128"/>
                <a:ea typeface="HGMaruGothicMPRO" panose="020F0600000000000000" pitchFamily="34" charset="-128"/>
              </a:rPr>
              <a:t>人のニーズを良く汲み取って、</a:t>
            </a:r>
            <a:endParaRPr lang="en-US" altLang="ja-JP" dirty="0">
              <a:latin typeface="HGMaruGothicMPRO" panose="020F0600000000000000" pitchFamily="34" charset="-128"/>
              <a:ea typeface="HGMaruGothicMPRO" panose="020F0600000000000000" pitchFamily="34" charset="-128"/>
            </a:endParaRPr>
          </a:p>
          <a:p>
            <a:r>
              <a:rPr lang="ja-JP" altLang="ja-JP">
                <a:latin typeface="HGMaruGothicMPRO" panose="020F0600000000000000" pitchFamily="34" charset="-128"/>
                <a:ea typeface="HGMaruGothicMPRO" panose="020F0600000000000000" pitchFamily="34" charset="-128"/>
              </a:rPr>
              <a:t>そのニーズを理想的なかたち</a:t>
            </a:r>
            <a:endParaRPr lang="en-US" altLang="ja-JP" dirty="0">
              <a:latin typeface="HGMaruGothicMPRO" panose="020F0600000000000000" pitchFamily="34" charset="-128"/>
              <a:ea typeface="HGMaruGothicMPRO" panose="020F0600000000000000" pitchFamily="34" charset="-128"/>
            </a:endParaRPr>
          </a:p>
          <a:p>
            <a:r>
              <a:rPr lang="ja-JP" altLang="ja-JP">
                <a:latin typeface="HGMaruGothicMPRO" panose="020F0600000000000000" pitchFamily="34" charset="-128"/>
                <a:ea typeface="HGMaruGothicMPRO" panose="020F0600000000000000" pitchFamily="34" charset="-128"/>
              </a:rPr>
              <a:t>で満たすという意味</a:t>
            </a:r>
            <a:endParaRPr kumimoji="1" lang="ja-JP" altLang="en-US">
              <a:latin typeface="HGMaruGothicMPRO" panose="020F0600000000000000" pitchFamily="34" charset="-128"/>
              <a:ea typeface="HGMaruGothicMPRO" panose="020F0600000000000000" pitchFamily="34" charset="-128"/>
            </a:endParaRPr>
          </a:p>
        </p:txBody>
      </p:sp>
      <p:cxnSp>
        <p:nvCxnSpPr>
          <p:cNvPr id="44" name="直線矢印コネクタ 43">
            <a:extLst>
              <a:ext uri="{FF2B5EF4-FFF2-40B4-BE49-F238E27FC236}">
                <a16:creationId xmlns:a16="http://schemas.microsoft.com/office/drawing/2014/main" xmlns="" id="{92AA3B60-3166-7147-9DE6-1F980B778357}"/>
              </a:ext>
            </a:extLst>
          </p:cNvPr>
          <p:cNvCxnSpPr>
            <a:stCxn id="22" idx="2"/>
          </p:cNvCxnSpPr>
          <p:nvPr/>
        </p:nvCxnSpPr>
        <p:spPr>
          <a:xfrm flipH="1">
            <a:off x="1547664" y="3593401"/>
            <a:ext cx="450648" cy="8366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xmlns="" id="{F423BAAF-A869-EE41-8128-B93302D87A06}"/>
              </a:ext>
            </a:extLst>
          </p:cNvPr>
          <p:cNvCxnSpPr>
            <a:stCxn id="19" idx="1"/>
          </p:cNvCxnSpPr>
          <p:nvPr/>
        </p:nvCxnSpPr>
        <p:spPr>
          <a:xfrm flipH="1">
            <a:off x="1979712" y="3818608"/>
            <a:ext cx="2296483" cy="6114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xmlns="" id="{DD2BDE3D-C158-4145-B5BE-1D006B3675B0}"/>
              </a:ext>
            </a:extLst>
          </p:cNvPr>
          <p:cNvCxnSpPr>
            <a:cxnSpLocks/>
          </p:cNvCxnSpPr>
          <p:nvPr/>
        </p:nvCxnSpPr>
        <p:spPr>
          <a:xfrm flipH="1">
            <a:off x="3472317" y="4793609"/>
            <a:ext cx="31108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715967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69E73A6-3F03-6442-A363-6ECD05BA3418}"/>
              </a:ext>
            </a:extLst>
          </p:cNvPr>
          <p:cNvSpPr>
            <a:spLocks noGrp="1"/>
          </p:cNvSpPr>
          <p:nvPr>
            <p:ph type="title"/>
          </p:nvPr>
        </p:nvSpPr>
        <p:spPr/>
        <p:txBody>
          <a:bodyPr>
            <a:normAutofit/>
          </a:bodyPr>
          <a:lstStyle/>
          <a:p>
            <a:r>
              <a:rPr kumimoji="1" lang="ja-JP" altLang="en-US" sz="3200">
                <a:latin typeface="HGMaruGothicMPRO" panose="020F0600000000000000" pitchFamily="34" charset="-128"/>
                <a:ea typeface="HGMaruGothicMPRO" panose="020F0600000000000000" pitchFamily="34" charset="-128"/>
              </a:rPr>
              <a:t>二つのモットー（標語）</a:t>
            </a:r>
          </a:p>
        </p:txBody>
      </p:sp>
      <p:sp>
        <p:nvSpPr>
          <p:cNvPr id="3" name="スライド番号プレースホルダー 2">
            <a:extLst>
              <a:ext uri="{FF2B5EF4-FFF2-40B4-BE49-F238E27FC236}">
                <a16:creationId xmlns:a16="http://schemas.microsoft.com/office/drawing/2014/main" xmlns="" id="{08486FC1-5E0E-134F-950C-8B454F9968A6}"/>
              </a:ext>
            </a:extLst>
          </p:cNvPr>
          <p:cNvSpPr>
            <a:spLocks noGrp="1"/>
          </p:cNvSpPr>
          <p:nvPr>
            <p:ph type="sldNum" sz="quarter" idx="12"/>
          </p:nvPr>
        </p:nvSpPr>
        <p:spPr/>
        <p:txBody>
          <a:bodyPr/>
          <a:lstStyle/>
          <a:p>
            <a:fld id="{671F2601-CB5F-4C28-8FB1-8C1BF71C4BFA}" type="slidenum">
              <a:rPr kumimoji="1" lang="ja-JP" altLang="en-US" smtClean="0"/>
              <a:pPr/>
              <a:t>5</a:t>
            </a:fld>
            <a:endParaRPr kumimoji="1" lang="ja-JP" altLang="en-US" dirty="0"/>
          </a:p>
        </p:txBody>
      </p:sp>
      <p:sp>
        <p:nvSpPr>
          <p:cNvPr id="4" name="テキスト ボックス 3">
            <a:extLst>
              <a:ext uri="{FF2B5EF4-FFF2-40B4-BE49-F238E27FC236}">
                <a16:creationId xmlns:a16="http://schemas.microsoft.com/office/drawing/2014/main" xmlns="" id="{402E2169-4070-724F-A0B3-74CF27F73BFF}"/>
              </a:ext>
            </a:extLst>
          </p:cNvPr>
          <p:cNvSpPr txBox="1"/>
          <p:nvPr/>
        </p:nvSpPr>
        <p:spPr>
          <a:xfrm>
            <a:off x="1332723" y="4527667"/>
            <a:ext cx="4291559" cy="830997"/>
          </a:xfrm>
          <a:prstGeom prst="rect">
            <a:avLst/>
          </a:prstGeom>
          <a:noFill/>
          <a:ln>
            <a:solidFill>
              <a:srgbClr val="FF0000"/>
            </a:solidFill>
          </a:ln>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超我の奉仕</a:t>
            </a:r>
            <a:endParaRPr kumimoji="1" lang="en-US" altLang="ja-JP" sz="2400" dirty="0">
              <a:latin typeface="HGMaruGothicMPRO" panose="020F0600000000000000" pitchFamily="34" charset="-128"/>
              <a:ea typeface="HGMaruGothicMPRO" panose="020F0600000000000000" pitchFamily="34" charset="-128"/>
            </a:endParaRPr>
          </a:p>
          <a:p>
            <a:r>
              <a:rPr kumimoji="1" lang="ja-JP" altLang="en-US" sz="2400">
                <a:latin typeface="HGMaruGothicMPRO" panose="020F0600000000000000" pitchFamily="34" charset="-128"/>
                <a:ea typeface="HGMaruGothicMPRO" panose="020F0600000000000000" pitchFamily="34" charset="-128"/>
              </a:rPr>
              <a:t>（</a:t>
            </a:r>
            <a:r>
              <a:rPr kumimoji="1" lang="en-US" altLang="ja-JP" sz="2400" dirty="0">
                <a:latin typeface="HGMaruGothicMPRO" panose="020F0600000000000000" pitchFamily="34" charset="-128"/>
                <a:ea typeface="HGMaruGothicMPRO" panose="020F0600000000000000" pitchFamily="34" charset="-128"/>
              </a:rPr>
              <a:t>Service</a:t>
            </a:r>
            <a:r>
              <a:rPr lang="ja-JP" altLang="en-US" sz="2400">
                <a:latin typeface="HGMaruGothicMPRO" panose="020F0600000000000000" pitchFamily="34" charset="-128"/>
                <a:ea typeface="HGMaruGothicMPRO" panose="020F0600000000000000" pitchFamily="34" charset="-128"/>
              </a:rPr>
              <a:t> </a:t>
            </a:r>
            <a:r>
              <a:rPr lang="en-US" altLang="ja-JP" sz="2400" dirty="0">
                <a:latin typeface="HGMaruGothicMPRO" panose="020F0600000000000000" pitchFamily="34" charset="-128"/>
                <a:ea typeface="HGMaruGothicMPRO" panose="020F0600000000000000" pitchFamily="34" charset="-128"/>
              </a:rPr>
              <a:t>above self</a:t>
            </a:r>
            <a:r>
              <a:rPr lang="ja-JP" altLang="en-US" sz="2400">
                <a:latin typeface="HGMaruGothicMPRO" panose="020F0600000000000000" pitchFamily="34" charset="-128"/>
                <a:ea typeface="HGMaruGothicMPRO" panose="020F0600000000000000" pitchFamily="34" charset="-128"/>
              </a:rPr>
              <a:t>）　　</a:t>
            </a:r>
            <a:endParaRPr lang="en-US" altLang="ja-JP" sz="2400" dirty="0">
              <a:latin typeface="HGMaruGothicMPRO" panose="020F0600000000000000" pitchFamily="34" charset="-128"/>
              <a:ea typeface="HGMaruGothicMPRO" panose="020F0600000000000000" pitchFamily="34" charset="-128"/>
            </a:endParaRPr>
          </a:p>
        </p:txBody>
      </p:sp>
      <p:sp>
        <p:nvSpPr>
          <p:cNvPr id="5" name="正方形/長方形 4">
            <a:extLst>
              <a:ext uri="{FF2B5EF4-FFF2-40B4-BE49-F238E27FC236}">
                <a16:creationId xmlns:a16="http://schemas.microsoft.com/office/drawing/2014/main" xmlns="" id="{F9E71DCF-78AF-1E45-A3DB-540327D21ABC}"/>
              </a:ext>
            </a:extLst>
          </p:cNvPr>
          <p:cNvSpPr/>
          <p:nvPr/>
        </p:nvSpPr>
        <p:spPr>
          <a:xfrm>
            <a:off x="1355304" y="2482380"/>
            <a:ext cx="6264696" cy="830997"/>
          </a:xfrm>
          <a:prstGeom prst="rect">
            <a:avLst/>
          </a:prstGeom>
          <a:ln>
            <a:solidFill>
              <a:srgbClr val="FF0000"/>
            </a:solidFill>
          </a:ln>
        </p:spPr>
        <p:txBody>
          <a:bodyPr wrap="square">
            <a:spAutoFit/>
          </a:bodyPr>
          <a:lstStyle/>
          <a:p>
            <a:pPr algn="just">
              <a:spcAft>
                <a:spcPts val="0"/>
              </a:spcAft>
            </a:pPr>
            <a:r>
              <a:rPr lang="ja-JP" altLang="ja-JP" sz="2400" kern="100">
                <a:latin typeface="HGMaruGothicMPRO" panose="020F0600000000000000" pitchFamily="34" charset="-128"/>
                <a:ea typeface="HGMaruGothicMPRO" panose="020F0600000000000000" pitchFamily="34" charset="-128"/>
                <a:cs typeface="Times New Roman" panose="02020603050405020304" pitchFamily="18" charset="0"/>
              </a:rPr>
              <a:t>最もよく奉仕する者</a:t>
            </a:r>
            <a:r>
              <a:rPr lang="ja-JP" altLang="en-US" sz="2400" kern="100">
                <a:latin typeface="HGMaruGothicMPRO" panose="020F0600000000000000" pitchFamily="34" charset="-128"/>
                <a:ea typeface="HGMaruGothicMPRO" panose="020F0600000000000000" pitchFamily="34" charset="-128"/>
                <a:cs typeface="Times New Roman" panose="02020603050405020304" pitchFamily="18" charset="0"/>
              </a:rPr>
              <a:t>、</a:t>
            </a:r>
            <a:r>
              <a:rPr lang="ja-JP" altLang="ja-JP" sz="2400" kern="100">
                <a:latin typeface="HGMaruGothicMPRO" panose="020F0600000000000000" pitchFamily="34" charset="-128"/>
                <a:ea typeface="HGMaruGothicMPRO" panose="020F0600000000000000" pitchFamily="34" charset="-128"/>
                <a:cs typeface="Times New Roman" panose="02020603050405020304" pitchFamily="18" charset="0"/>
              </a:rPr>
              <a:t>最も多く報いられる</a:t>
            </a:r>
          </a:p>
          <a:p>
            <a:pPr algn="just">
              <a:spcAft>
                <a:spcPts val="0"/>
              </a:spcAft>
            </a:pPr>
            <a:r>
              <a:rPr lang="ja-JP" altLang="en-US" sz="2400" kern="100">
                <a:latin typeface="HGMaruGothicMPRO" panose="020F0600000000000000" pitchFamily="34" charset="-128"/>
                <a:ea typeface="HGMaruGothicMPRO" panose="020F0600000000000000" pitchFamily="34" charset="-128"/>
                <a:cs typeface="Times New Roman" panose="02020603050405020304" pitchFamily="18" charset="0"/>
              </a:rPr>
              <a:t>（</a:t>
            </a:r>
            <a:r>
              <a:rPr lang="en-US" altLang="ja-JP" sz="2400" kern="100" dirty="0">
                <a:latin typeface="HGMaruGothicMPRO" panose="020F0600000000000000" pitchFamily="34" charset="-128"/>
                <a:ea typeface="HGMaruGothicMPRO" panose="020F0600000000000000" pitchFamily="34" charset="-128"/>
                <a:cs typeface="Times New Roman" panose="02020603050405020304" pitchFamily="18" charset="0"/>
              </a:rPr>
              <a:t>One profits most who serves best</a:t>
            </a:r>
            <a:r>
              <a:rPr lang="ja-JP" altLang="en-US" sz="2400" kern="100">
                <a:latin typeface="HGMaruGothicMPRO" panose="020F0600000000000000" pitchFamily="34" charset="-128"/>
                <a:ea typeface="HGMaruGothicMPRO" panose="020F0600000000000000" pitchFamily="34" charset="-128"/>
                <a:cs typeface="Times New Roman" panose="02020603050405020304" pitchFamily="18" charset="0"/>
              </a:rPr>
              <a:t>）</a:t>
            </a:r>
            <a:endParaRPr lang="en-US" altLang="ja-JP" sz="2400" kern="100" dirty="0">
              <a:latin typeface="HGMaruGothicMPRO" panose="020F0600000000000000" pitchFamily="34" charset="-128"/>
              <a:ea typeface="HGMaruGothicMPRO" panose="020F0600000000000000" pitchFamily="34"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xmlns="" id="{49817C6A-9F1A-1946-8012-30DC41FE8277}"/>
              </a:ext>
            </a:extLst>
          </p:cNvPr>
          <p:cNvSpPr txBox="1"/>
          <p:nvPr/>
        </p:nvSpPr>
        <p:spPr>
          <a:xfrm>
            <a:off x="755576" y="1700808"/>
            <a:ext cx="2646878"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１　職業奉仕理念</a:t>
            </a:r>
          </a:p>
        </p:txBody>
      </p:sp>
      <p:sp>
        <p:nvSpPr>
          <p:cNvPr id="8" name="テキスト ボックス 7">
            <a:extLst>
              <a:ext uri="{FF2B5EF4-FFF2-40B4-BE49-F238E27FC236}">
                <a16:creationId xmlns:a16="http://schemas.microsoft.com/office/drawing/2014/main" xmlns="" id="{818668FF-43A5-AE46-BD4D-261F708CE709}"/>
              </a:ext>
            </a:extLst>
          </p:cNvPr>
          <p:cNvSpPr txBox="1"/>
          <p:nvPr/>
        </p:nvSpPr>
        <p:spPr>
          <a:xfrm>
            <a:off x="755576" y="3792262"/>
            <a:ext cx="3877985"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２　人道的奉仕活動の理念</a:t>
            </a:r>
          </a:p>
        </p:txBody>
      </p:sp>
    </p:spTree>
    <p:extLst>
      <p:ext uri="{BB962C8B-B14F-4D97-AF65-F5344CB8AC3E}">
        <p14:creationId xmlns:p14="http://schemas.microsoft.com/office/powerpoint/2010/main" xmlns="" val="2301498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3" name="Picture 3" descr="フランク・コリンズ"/>
          <p:cNvPicPr>
            <a:picLocks noChangeAspect="1" noChangeArrowheads="1"/>
          </p:cNvPicPr>
          <p:nvPr/>
        </p:nvPicPr>
        <p:blipFill>
          <a:blip r:embed="rId3" cstate="email"/>
          <a:srcRect/>
          <a:stretch>
            <a:fillRect/>
          </a:stretch>
        </p:blipFill>
        <p:spPr bwMode="auto">
          <a:xfrm>
            <a:off x="6453034" y="3149682"/>
            <a:ext cx="2328808" cy="3449240"/>
          </a:xfrm>
          <a:prstGeom prst="rect">
            <a:avLst/>
          </a:prstGeom>
          <a:noFill/>
          <a:ln w="9525">
            <a:noFill/>
            <a:miter lim="800000"/>
            <a:headEnd/>
            <a:tailEnd/>
          </a:ln>
        </p:spPr>
      </p:pic>
      <p:sp>
        <p:nvSpPr>
          <p:cNvPr id="3" name="テキスト ボックス 2">
            <a:extLst>
              <a:ext uri="{FF2B5EF4-FFF2-40B4-BE49-F238E27FC236}">
                <a16:creationId xmlns:a16="http://schemas.microsoft.com/office/drawing/2014/main" xmlns="" id="{24D1D84B-200E-404C-877D-8A64AC7179C2}"/>
              </a:ext>
            </a:extLst>
          </p:cNvPr>
          <p:cNvSpPr txBox="1"/>
          <p:nvPr/>
        </p:nvSpPr>
        <p:spPr>
          <a:xfrm>
            <a:off x="3043376" y="908720"/>
            <a:ext cx="3057247" cy="584775"/>
          </a:xfrm>
          <a:prstGeom prst="rect">
            <a:avLst/>
          </a:prstGeom>
          <a:noFill/>
        </p:spPr>
        <p:txBody>
          <a:bodyPr wrap="none" rtlCol="0">
            <a:spAutoFit/>
          </a:bodyPr>
          <a:lstStyle/>
          <a:p>
            <a:r>
              <a:rPr lang="ja-JP" altLang="en-US" sz="3200">
                <a:latin typeface="HGMaruGothicMPRO" panose="020F0600000000000000" pitchFamily="34" charset="-128"/>
                <a:ea typeface="HGMaruGothicMPRO" panose="020F0600000000000000" pitchFamily="34" charset="-128"/>
              </a:rPr>
              <a:t>「</a:t>
            </a:r>
            <a:r>
              <a:rPr kumimoji="1" lang="ja-JP" altLang="en-US" sz="3200">
                <a:latin typeface="HGMaruGothicMPRO" panose="020F0600000000000000" pitchFamily="34" charset="-128"/>
                <a:ea typeface="HGMaruGothicMPRO" panose="020F0600000000000000" pitchFamily="34" charset="-128"/>
              </a:rPr>
              <a:t>超我の奉仕」</a:t>
            </a:r>
            <a:endParaRPr kumimoji="1" lang="en-US" altLang="ja-JP" sz="3200" dirty="0">
              <a:latin typeface="HGMaruGothicMPRO" panose="020F0600000000000000" pitchFamily="34" charset="-128"/>
              <a:ea typeface="HGMaruGothicMPRO" panose="020F0600000000000000" pitchFamily="34" charset="-128"/>
            </a:endParaRPr>
          </a:p>
        </p:txBody>
      </p:sp>
      <p:sp>
        <p:nvSpPr>
          <p:cNvPr id="6" name="正方形/長方形 5">
            <a:extLst>
              <a:ext uri="{FF2B5EF4-FFF2-40B4-BE49-F238E27FC236}">
                <a16:creationId xmlns:a16="http://schemas.microsoft.com/office/drawing/2014/main" xmlns="" id="{AE0E0A79-4B0F-C24A-845D-ECE946BEE4FE}"/>
              </a:ext>
            </a:extLst>
          </p:cNvPr>
          <p:cNvSpPr/>
          <p:nvPr/>
        </p:nvSpPr>
        <p:spPr>
          <a:xfrm>
            <a:off x="539552" y="1939915"/>
            <a:ext cx="6120680" cy="2831544"/>
          </a:xfrm>
          <a:prstGeom prst="rect">
            <a:avLst/>
          </a:prstGeom>
        </p:spPr>
        <p:txBody>
          <a:bodyPr wrap="square">
            <a:spAutoFit/>
          </a:bodyPr>
          <a:lstStyle/>
          <a:p>
            <a:r>
              <a:rPr lang="ja-JP" altLang="ja-JP" sz="2400" b="1">
                <a:latin typeface="HGMaruGothicMPRO" panose="020F0600000000000000" pitchFamily="34" charset="-128"/>
                <a:ea typeface="HGMaruGothicMPRO" panose="020F0600000000000000" pitchFamily="34" charset="-128"/>
              </a:rPr>
              <a:t>ベンジャミン・フランクリン・コリンズ</a:t>
            </a:r>
            <a:endParaRPr lang="en-US" altLang="ja-JP" sz="2400" b="1" dirty="0">
              <a:latin typeface="HGMaruGothicMPRO" panose="020F0600000000000000" pitchFamily="34" charset="-128"/>
              <a:ea typeface="HGMaruGothicMPRO" panose="020F0600000000000000" pitchFamily="34" charset="-128"/>
            </a:endParaRPr>
          </a:p>
          <a:p>
            <a:endParaRPr lang="en-US" altLang="ja-JP" sz="2400" b="1" dirty="0">
              <a:latin typeface="HGMaruGothicMPRO" panose="020F0600000000000000" pitchFamily="34" charset="-128"/>
              <a:ea typeface="HGMaruGothicMPRO" panose="020F0600000000000000" pitchFamily="34" charset="-128"/>
            </a:endParaRPr>
          </a:p>
          <a:p>
            <a:r>
              <a:rPr lang="en-US" altLang="ja-JP" sz="2000" dirty="0">
                <a:latin typeface="HGMaruGothicMPRO" panose="020F0600000000000000" pitchFamily="34" charset="-128"/>
                <a:ea typeface="HGMaruGothicMPRO" panose="020F0600000000000000" pitchFamily="34" charset="-128"/>
              </a:rPr>
              <a:t>1911   </a:t>
            </a:r>
            <a:r>
              <a:rPr lang="ja-JP" altLang="en-US" sz="2000">
                <a:latin typeface="HGMaruGothicMPRO" panose="020F0600000000000000" pitchFamily="34" charset="-128"/>
                <a:ea typeface="HGMaruGothicMPRO" panose="020F0600000000000000" pitchFamily="34" charset="-128"/>
              </a:rPr>
              <a:t>全米ロータリー大会（ポートランド）</a:t>
            </a:r>
            <a:endParaRPr lang="en-US" altLang="ja-JP" sz="2000" dirty="0">
              <a:latin typeface="HGMaruGothicMPRO" panose="020F0600000000000000" pitchFamily="34" charset="-128"/>
              <a:ea typeface="HGMaruGothicMPRO" panose="020F0600000000000000" pitchFamily="34" charset="-128"/>
            </a:endParaRPr>
          </a:p>
          <a:p>
            <a:endParaRPr lang="en-US" altLang="ja-JP" sz="2000"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演説でコリンズが</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a:t>
            </a:r>
            <a:r>
              <a:rPr lang="ja-JP" altLang="ja-JP">
                <a:latin typeface="HGMaruGothicMPRO" panose="020F0600000000000000" pitchFamily="34" charset="-128"/>
                <a:ea typeface="HGMaruGothicMPRO" panose="020F0600000000000000" pitchFamily="34" charset="-128"/>
              </a:rPr>
              <a:t>「</a:t>
            </a:r>
            <a:r>
              <a:rPr lang="ja-JP" altLang="en-US">
                <a:latin typeface="HGMaruGothicMPRO" panose="020F0600000000000000" pitchFamily="34" charset="-128"/>
                <a:ea typeface="HGMaruGothicMPRO" panose="020F0600000000000000" pitchFamily="34" charset="-128"/>
              </a:rPr>
              <a:t>無私の奉仕</a:t>
            </a:r>
            <a:r>
              <a:rPr lang="ja-JP" altLang="ja-JP">
                <a:latin typeface="HGMaruGothicMPRO" panose="020F0600000000000000" pitchFamily="34" charset="-128"/>
                <a:ea typeface="HGMaruGothicMPRO" panose="020F0600000000000000" pitchFamily="34" charset="-128"/>
              </a:rPr>
              <a:t>」（</a:t>
            </a:r>
            <a:r>
              <a:rPr lang="en-US" altLang="ja-JP" b="1" dirty="0">
                <a:latin typeface="HGMaruGothicMPRO" panose="020F0600000000000000" pitchFamily="34" charset="-128"/>
                <a:ea typeface="HGMaruGothicMPRO" panose="020F0600000000000000" pitchFamily="34" charset="-128"/>
              </a:rPr>
              <a:t>Service not Self</a:t>
            </a:r>
            <a:r>
              <a:rPr lang="ja-JP" altLang="ja-JP">
                <a:latin typeface="HGMaruGothicMPRO" panose="020F0600000000000000" pitchFamily="34" charset="-128"/>
                <a:ea typeface="HGMaruGothicMPRO" panose="020F0600000000000000" pitchFamily="34" charset="-128"/>
              </a:rPr>
              <a:t>）</a:t>
            </a:r>
            <a:r>
              <a:rPr lang="ja-JP" altLang="en-US">
                <a:latin typeface="HGMaruGothicMPRO" panose="020F0600000000000000" pitchFamily="34" charset="-128"/>
                <a:ea typeface="HGMaruGothicMPRO" panose="020F0600000000000000" pitchFamily="34" charset="-128"/>
              </a:rPr>
              <a:t>を引用</a:t>
            </a:r>
            <a:endParaRPr lang="en-US" altLang="ja-JP" dirty="0">
              <a:latin typeface="HGMaruGothicMPRO" panose="020F0600000000000000" pitchFamily="34" charset="-128"/>
              <a:ea typeface="HGMaruGothicMPRO" panose="020F0600000000000000" pitchFamily="34" charset="-128"/>
            </a:endParaRPr>
          </a:p>
          <a:p>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　「無私の奉仕</a:t>
            </a:r>
            <a:r>
              <a:rPr lang="ja-JP" altLang="ja-JP">
                <a:latin typeface="HGMaruGothicMPRO" panose="020F0600000000000000" pitchFamily="34" charset="-128"/>
                <a:ea typeface="HGMaruGothicMPRO" panose="020F0600000000000000" pitchFamily="34" charset="-128"/>
              </a:rPr>
              <a:t>」はいきすぎであると</a:t>
            </a:r>
            <a:r>
              <a:rPr lang="ja-JP" altLang="en-US">
                <a:latin typeface="HGMaruGothicMPRO" panose="020F0600000000000000" pitchFamily="34" charset="-128"/>
                <a:ea typeface="HGMaruGothicMPRO" panose="020F0600000000000000" pitchFamily="34" charset="-128"/>
              </a:rPr>
              <a:t>し、</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a:t>
            </a:r>
            <a:r>
              <a:rPr lang="ja-JP" altLang="ja-JP">
                <a:latin typeface="HGMaruGothicMPRO" panose="020F0600000000000000" pitchFamily="34" charset="-128"/>
                <a:ea typeface="HGMaruGothicMPRO" panose="020F0600000000000000" pitchFamily="34" charset="-128"/>
              </a:rPr>
              <a:t>「超我の奉仕」（</a:t>
            </a:r>
            <a:r>
              <a:rPr lang="en-US" altLang="ja-JP" b="1" dirty="0">
                <a:latin typeface="HGMaruGothicMPRO" panose="020F0600000000000000" pitchFamily="34" charset="-128"/>
                <a:ea typeface="HGMaruGothicMPRO" panose="020F0600000000000000" pitchFamily="34" charset="-128"/>
              </a:rPr>
              <a:t>Service above Self</a:t>
            </a:r>
            <a:r>
              <a:rPr lang="ja-JP" altLang="ja-JP">
                <a:latin typeface="HGMaruGothicMPRO" panose="020F0600000000000000" pitchFamily="34" charset="-128"/>
                <a:ea typeface="HGMaruGothicMPRO" panose="020F0600000000000000" pitchFamily="34" charset="-128"/>
              </a:rPr>
              <a:t>）に修正</a:t>
            </a:r>
            <a:endParaRPr lang="en-US" altLang="ja-JP" dirty="0">
              <a:latin typeface="HGMaruGothicMPRO" panose="020F0600000000000000" pitchFamily="34" charset="-128"/>
              <a:ea typeface="HGMaruGothicMPRO" panose="020F0600000000000000" pitchFamily="34" charset="-128"/>
            </a:endParaRPr>
          </a:p>
        </p:txBody>
      </p:sp>
      <p:sp>
        <p:nvSpPr>
          <p:cNvPr id="2" name="テキスト ボックス 1">
            <a:extLst>
              <a:ext uri="{FF2B5EF4-FFF2-40B4-BE49-F238E27FC236}">
                <a16:creationId xmlns:a16="http://schemas.microsoft.com/office/drawing/2014/main" xmlns="" id="{51FD4265-A1A2-4E4C-9B22-18F685BC4904}"/>
              </a:ext>
            </a:extLst>
          </p:cNvPr>
          <p:cNvSpPr txBox="1"/>
          <p:nvPr/>
        </p:nvSpPr>
        <p:spPr>
          <a:xfrm>
            <a:off x="1155679" y="5217879"/>
            <a:ext cx="3775393" cy="523220"/>
          </a:xfrm>
          <a:prstGeom prst="rect">
            <a:avLst/>
          </a:prstGeom>
          <a:noFill/>
          <a:ln w="38100">
            <a:solidFill>
              <a:srgbClr val="FF0000"/>
            </a:solidFill>
          </a:ln>
        </p:spPr>
        <p:txBody>
          <a:bodyPr wrap="none" rtlCol="0">
            <a:spAutoFit/>
          </a:bodyPr>
          <a:lstStyle/>
          <a:p>
            <a:r>
              <a:rPr kumimoji="1" lang="ja-JP" altLang="en-US" sz="2800">
                <a:latin typeface="HGMaruGothicMPRO" panose="020F0600000000000000" pitchFamily="34" charset="-128"/>
                <a:ea typeface="HGMaruGothicMPRO" panose="020F0600000000000000" pitchFamily="34" charset="-128"/>
              </a:rPr>
              <a:t>人道的奉仕活動の理念</a:t>
            </a:r>
          </a:p>
        </p:txBody>
      </p:sp>
      <p:sp>
        <p:nvSpPr>
          <p:cNvPr id="7" name="テキスト ボックス 6">
            <a:extLst>
              <a:ext uri="{FF2B5EF4-FFF2-40B4-BE49-F238E27FC236}">
                <a16:creationId xmlns:a16="http://schemas.microsoft.com/office/drawing/2014/main" xmlns="" id="{3B97BEE1-31D1-834D-AE06-0519018CF4C2}"/>
              </a:ext>
            </a:extLst>
          </p:cNvPr>
          <p:cNvSpPr txBox="1"/>
          <p:nvPr/>
        </p:nvSpPr>
        <p:spPr>
          <a:xfrm>
            <a:off x="1155679" y="5818187"/>
            <a:ext cx="4416594" cy="646331"/>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r>
              <a:rPr kumimoji="1" lang="ja-JP" altLang="en-US">
                <a:latin typeface="HGMaruGothicMPRO" panose="020F0600000000000000" pitchFamily="34" charset="-128"/>
                <a:ea typeface="HGMaruGothicMPRO" panose="020F0600000000000000" pitchFamily="34" charset="-128"/>
              </a:rPr>
              <a:t> 当初は職業奉仕理念であったが・・・</a:t>
            </a:r>
            <a:endParaRPr kumimoji="1"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a:t>
            </a:r>
            <a:r>
              <a:rPr lang="en-US" altLang="ja-JP" dirty="0">
                <a:latin typeface="HGMaruGothicMPRO" panose="020F0600000000000000" pitchFamily="34" charset="-128"/>
                <a:ea typeface="HGMaruGothicMPRO" panose="020F0600000000000000" pitchFamily="34" charset="-128"/>
              </a:rPr>
              <a:t> by</a:t>
            </a:r>
            <a:r>
              <a:rPr lang="ja-JP" altLang="en-US">
                <a:latin typeface="HGMaruGothicMPRO" panose="020F0600000000000000" pitchFamily="34" charset="-128"/>
                <a:ea typeface="HGMaruGothicMPRO" panose="020F0600000000000000" pitchFamily="34" charset="-128"/>
              </a:rPr>
              <a:t>田中毅氏</a:t>
            </a:r>
            <a:r>
              <a:rPr lang="en-US" altLang="ja-JP" dirty="0">
                <a:latin typeface="HGMaruGothicMPRO" panose="020F0600000000000000" pitchFamily="34" charset="-128"/>
                <a:ea typeface="HGMaruGothicMPRO" panose="020F0600000000000000" pitchFamily="34" charset="-128"/>
              </a:rPr>
              <a:t>『</a:t>
            </a:r>
            <a:r>
              <a:rPr lang="ja-JP" altLang="en-US">
                <a:latin typeface="HGMaruGothicMPRO" panose="020F0600000000000000" pitchFamily="34" charset="-128"/>
                <a:ea typeface="HGMaruGothicMPRO" panose="020F0600000000000000" pitchFamily="34" charset="-128"/>
              </a:rPr>
              <a:t>シェルドンの森</a:t>
            </a:r>
            <a:r>
              <a:rPr lang="en-US" altLang="ja-JP" dirty="0">
                <a:latin typeface="HGMaruGothicMPRO" panose="020F0600000000000000" pitchFamily="34" charset="-128"/>
                <a:ea typeface="HGMaruGothicMPRO" panose="020F0600000000000000" pitchFamily="34" charset="-128"/>
              </a:rPr>
              <a:t>』</a:t>
            </a:r>
            <a:r>
              <a:rPr lang="ja-JP" altLang="en-US">
                <a:latin typeface="HGMaruGothicMPRO" panose="020F0600000000000000" pitchFamily="34" charset="-128"/>
                <a:ea typeface="HGMaruGothicMPRO" panose="020F0600000000000000" pitchFamily="34" charset="-128"/>
              </a:rPr>
              <a:t>）</a:t>
            </a:r>
            <a:endParaRPr kumimoji="1" lang="ja-JP" altLang="en-US">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xmlns="" val="25305425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p:cNvPicPr>
            <a:picLocks noGrp="1" noChangeAspect="1" noChangeArrowheads="1"/>
          </p:cNvPicPr>
          <p:nvPr>
            <p:ph idx="1"/>
          </p:nvPr>
        </p:nvPicPr>
        <p:blipFill rotWithShape="1">
          <a:blip r:embed="rId3" cstate="email"/>
          <a:srcRect l="3811" t="14583" r="59235" b="9322"/>
          <a:stretch/>
        </p:blipFill>
        <p:spPr bwMode="auto">
          <a:xfrm>
            <a:off x="6347730" y="2852936"/>
            <a:ext cx="2400461" cy="3635992"/>
          </a:xfrm>
          <a:noFill/>
          <a:ln/>
        </p:spPr>
      </p:pic>
      <p:sp>
        <p:nvSpPr>
          <p:cNvPr id="2" name="テキスト ボックス 1">
            <a:extLst>
              <a:ext uri="{FF2B5EF4-FFF2-40B4-BE49-F238E27FC236}">
                <a16:creationId xmlns:a16="http://schemas.microsoft.com/office/drawing/2014/main" xmlns="" id="{96C98AD6-E800-B540-9AC8-F42688F68152}"/>
              </a:ext>
            </a:extLst>
          </p:cNvPr>
          <p:cNvSpPr txBox="1"/>
          <p:nvPr/>
        </p:nvSpPr>
        <p:spPr>
          <a:xfrm>
            <a:off x="170795" y="775443"/>
            <a:ext cx="8802410" cy="584775"/>
          </a:xfrm>
          <a:prstGeom prst="rect">
            <a:avLst/>
          </a:prstGeom>
          <a:noFill/>
        </p:spPr>
        <p:txBody>
          <a:bodyPr wrap="none" rtlCol="0">
            <a:spAutoFit/>
          </a:bodyPr>
          <a:lstStyle/>
          <a:p>
            <a:r>
              <a:rPr lang="ja-JP" altLang="en-US" sz="3200">
                <a:latin typeface="HGMaruGothicMPRO" panose="020F0600000000000000" pitchFamily="34" charset="-128"/>
                <a:ea typeface="HGMaruGothicMPRO" panose="020F0600000000000000" pitchFamily="34" charset="-128"/>
              </a:rPr>
              <a:t>「最もよく奉仕する者、最も多く報いられる」</a:t>
            </a:r>
            <a:endParaRPr lang="en-US" altLang="ja-JP" sz="3200" dirty="0">
              <a:latin typeface="HGMaruGothicMPRO" panose="020F0600000000000000" pitchFamily="34" charset="-128"/>
              <a:ea typeface="HGMaruGothicMPRO" panose="020F0600000000000000" pitchFamily="34" charset="-128"/>
            </a:endParaRPr>
          </a:p>
        </p:txBody>
      </p:sp>
      <p:sp>
        <p:nvSpPr>
          <p:cNvPr id="3" name="正方形/長方形 2">
            <a:extLst>
              <a:ext uri="{FF2B5EF4-FFF2-40B4-BE49-F238E27FC236}">
                <a16:creationId xmlns:a16="http://schemas.microsoft.com/office/drawing/2014/main" xmlns="" id="{74926E7B-BAB2-9644-B6B3-9AD224E477A0}"/>
              </a:ext>
            </a:extLst>
          </p:cNvPr>
          <p:cNvSpPr/>
          <p:nvPr/>
        </p:nvSpPr>
        <p:spPr>
          <a:xfrm>
            <a:off x="587372" y="1988840"/>
            <a:ext cx="7969256" cy="3600986"/>
          </a:xfrm>
          <a:prstGeom prst="rect">
            <a:avLst/>
          </a:prstGeom>
        </p:spPr>
        <p:txBody>
          <a:bodyPr wrap="square">
            <a:spAutoFit/>
          </a:bodyPr>
          <a:lstStyle/>
          <a:p>
            <a:r>
              <a:rPr lang="en-US" altLang="ja-JP" sz="2000" dirty="0">
                <a:latin typeface="HGMaruGothicMPRO" panose="020F0600000000000000" pitchFamily="34" charset="-128"/>
                <a:ea typeface="HGMaruGothicMPRO" panose="020F0600000000000000" pitchFamily="34" charset="-128"/>
              </a:rPr>
              <a:t>1910</a:t>
            </a:r>
            <a:r>
              <a:rPr lang="ja-JP" altLang="en-US" sz="2000">
                <a:latin typeface="HGMaruGothicMPRO" panose="020F0600000000000000" pitchFamily="34" charset="-128"/>
                <a:ea typeface="HGMaruGothicMPRO" panose="020F0600000000000000" pitchFamily="34" charset="-128"/>
              </a:rPr>
              <a:t>   全米ロータリー大会（シカゴ）</a:t>
            </a:r>
            <a:r>
              <a:rPr lang="en-US" altLang="ja-JP" sz="2000" dirty="0">
                <a:latin typeface="HGMaruGothicMPRO" panose="020F0600000000000000" pitchFamily="34" charset="-128"/>
                <a:ea typeface="HGMaruGothicMPRO" panose="020F0600000000000000" pitchFamily="34" charset="-128"/>
              </a:rPr>
              <a:t>〜1911</a:t>
            </a:r>
            <a:r>
              <a:rPr lang="ja-JP" altLang="en-US" sz="2000">
                <a:latin typeface="HGMaruGothicMPRO" panose="020F0600000000000000" pitchFamily="34" charset="-128"/>
                <a:ea typeface="HGMaruGothicMPRO" panose="020F0600000000000000" pitchFamily="34" charset="-128"/>
              </a:rPr>
              <a:t>（ポートランド）</a:t>
            </a:r>
            <a:endParaRPr lang="en-US" altLang="ja-JP" sz="2000" dirty="0">
              <a:latin typeface="HGMaruGothicMPRO" panose="020F0600000000000000" pitchFamily="34" charset="-128"/>
              <a:ea typeface="HGMaruGothicMPRO" panose="020F0600000000000000" pitchFamily="34" charset="-128"/>
            </a:endParaRPr>
          </a:p>
          <a:p>
            <a:r>
              <a:rPr lang="ja-JP" altLang="en-US" sz="2000">
                <a:latin typeface="HGMaruGothicMPRO" panose="020F0600000000000000" pitchFamily="34" charset="-128"/>
                <a:ea typeface="HGMaruGothicMPRO" panose="020F0600000000000000" pitchFamily="34" charset="-128"/>
              </a:rPr>
              <a:t>　　　　  </a:t>
            </a:r>
            <a:endParaRPr lang="en-US" altLang="ja-JP" sz="2000" dirty="0">
              <a:latin typeface="HGMaruGothicMPRO" panose="020F0600000000000000" pitchFamily="34" charset="-128"/>
              <a:ea typeface="HGMaruGothicMPRO" panose="020F0600000000000000" pitchFamily="34" charset="-128"/>
            </a:endParaRPr>
          </a:p>
          <a:p>
            <a:r>
              <a:rPr lang="en-US" altLang="ja-JP" sz="2000" b="1" dirty="0">
                <a:latin typeface="HGMaruGothicMPRO" panose="020F0600000000000000" pitchFamily="34" charset="-128"/>
                <a:ea typeface="HGMaruGothicMPRO" panose="020F0600000000000000" pitchFamily="34" charset="-128"/>
              </a:rPr>
              <a:t> </a:t>
            </a:r>
            <a:r>
              <a:rPr lang="ja-JP" altLang="ja-JP" sz="2400" b="1">
                <a:latin typeface="HGMaruGothicMPRO" panose="020F0600000000000000" pitchFamily="34" charset="-128"/>
                <a:ea typeface="HGMaruGothicMPRO" panose="020F0600000000000000" pitchFamily="34" charset="-128"/>
              </a:rPr>
              <a:t>アーサー・フレデリック・シェルドン</a:t>
            </a:r>
            <a:r>
              <a:rPr lang="ja-JP" altLang="en-US" sz="2400" b="1">
                <a:latin typeface="HGMaruGothicMPRO" panose="020F0600000000000000" pitchFamily="34" charset="-128"/>
                <a:ea typeface="HGMaruGothicMPRO" panose="020F0600000000000000" pitchFamily="34" charset="-128"/>
              </a:rPr>
              <a:t> </a:t>
            </a:r>
            <a:endParaRPr lang="en-US" altLang="ja-JP" sz="2400" b="1" dirty="0">
              <a:latin typeface="HGMaruGothicMPRO" panose="020F0600000000000000" pitchFamily="34" charset="-128"/>
              <a:ea typeface="HGMaruGothicMPRO" panose="020F0600000000000000" pitchFamily="34" charset="-128"/>
            </a:endParaRPr>
          </a:p>
          <a:p>
            <a:r>
              <a:rPr lang="ja-JP" altLang="en-US" sz="2000" b="1">
                <a:latin typeface="HGMaruGothicMPRO" panose="020F0600000000000000" pitchFamily="34" charset="-128"/>
                <a:ea typeface="HGMaruGothicMPRO" panose="020F0600000000000000" pitchFamily="34" charset="-128"/>
              </a:rPr>
              <a:t>　</a:t>
            </a:r>
            <a:r>
              <a:rPr lang="en-US" altLang="ja-JP" b="1" dirty="0">
                <a:latin typeface="HGMaruGothicMPRO" panose="020F0600000000000000" pitchFamily="34" charset="-128"/>
                <a:ea typeface="HGMaruGothicMPRO" panose="020F0600000000000000" pitchFamily="34" charset="-128"/>
              </a:rPr>
              <a:t>He profits most who serves his fellows best</a:t>
            </a:r>
          </a:p>
          <a:p>
            <a:r>
              <a:rPr lang="ja-JP" altLang="en-US" b="1">
                <a:latin typeface="HGMaruGothicMPRO" panose="020F0600000000000000" pitchFamily="34" charset="-128"/>
                <a:ea typeface="HGMaruGothicMPRO" panose="020F0600000000000000" pitchFamily="34" charset="-128"/>
              </a:rPr>
              <a:t>　　　　　</a:t>
            </a:r>
            <a:endParaRPr lang="en-US" altLang="ja-JP" b="1"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a:t>
            </a:r>
            <a:r>
              <a:rPr lang="en-US" altLang="ja-JP" dirty="0">
                <a:latin typeface="HGMaruGothicMPRO" panose="020F0600000000000000" pitchFamily="34" charset="-128"/>
                <a:ea typeface="HGMaruGothicMPRO" panose="020F0600000000000000" pitchFamily="34" charset="-128"/>
              </a:rPr>
              <a:t>1921</a:t>
            </a:r>
            <a:r>
              <a:rPr lang="ja-JP" altLang="en-US">
                <a:latin typeface="HGMaruGothicMPRO" panose="020F0600000000000000" pitchFamily="34" charset="-128"/>
                <a:ea typeface="HGMaruGothicMPRO" panose="020F0600000000000000" pitchFamily="34" charset="-128"/>
              </a:rPr>
              <a:t>年、シェルドンが</a:t>
            </a:r>
            <a:r>
              <a:rPr lang="en-US" altLang="ja-JP" dirty="0">
                <a:latin typeface="HGMaruGothicMPRO" panose="020F0600000000000000" pitchFamily="34" charset="-128"/>
                <a:ea typeface="HGMaruGothicMPRO" panose="020F0600000000000000" pitchFamily="34" charset="-128"/>
              </a:rPr>
              <a:t> </a:t>
            </a:r>
          </a:p>
          <a:p>
            <a:r>
              <a:rPr lang="ja-JP" altLang="en-US">
                <a:latin typeface="HGMaruGothicMPRO" panose="020F0600000000000000" pitchFamily="34" charset="-128"/>
                <a:ea typeface="HGMaruGothicMPRO" panose="020F0600000000000000" pitchFamily="34" charset="-128"/>
              </a:rPr>
              <a:t>　　</a:t>
            </a:r>
            <a:r>
              <a:rPr lang="ja-JP" altLang="ja-JP">
                <a:latin typeface="HGMaruGothicMPRO" panose="020F0600000000000000" pitchFamily="34" charset="-128"/>
                <a:ea typeface="HGMaruGothicMPRO" panose="020F0600000000000000" pitchFamily="34" charset="-128"/>
              </a:rPr>
              <a:t>「最もよく奉仕する者、最も多く報いられる</a:t>
            </a:r>
            <a:r>
              <a:rPr lang="ja-JP" altLang="en-US">
                <a:latin typeface="HGMaruGothicMPRO" panose="020F0600000000000000" pitchFamily="34" charset="-128"/>
                <a:ea typeface="HGMaruGothicMPRO" panose="020F0600000000000000" pitchFamily="34" charset="-128"/>
              </a:rPr>
              <a:t>」</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a:t>
            </a:r>
            <a:r>
              <a:rPr lang="ja-JP" altLang="ja-JP">
                <a:latin typeface="HGMaruGothicMPRO" panose="020F0600000000000000" pitchFamily="34" charset="-128"/>
                <a:ea typeface="HGMaruGothicMPRO" panose="020F0600000000000000" pitchFamily="34" charset="-128"/>
              </a:rPr>
              <a:t>（</a:t>
            </a:r>
            <a:r>
              <a:rPr lang="en-US" altLang="ja-JP" b="1" dirty="0">
                <a:latin typeface="HGMaruGothicMPRO" panose="020F0600000000000000" pitchFamily="34" charset="-128"/>
                <a:ea typeface="HGMaruGothicMPRO" panose="020F0600000000000000" pitchFamily="34" charset="-128"/>
              </a:rPr>
              <a:t>He profits most who serves best</a:t>
            </a:r>
            <a:r>
              <a:rPr lang="en-US" altLang="ja-JP" dirty="0">
                <a:latin typeface="HGMaruGothicMPRO" panose="020F0600000000000000" pitchFamily="34" charset="-128"/>
                <a:ea typeface="HGMaruGothicMPRO" panose="020F0600000000000000" pitchFamily="34" charset="-128"/>
              </a:rPr>
              <a:t>)</a:t>
            </a:r>
          </a:p>
          <a:p>
            <a:r>
              <a:rPr lang="ja-JP" altLang="en-US">
                <a:latin typeface="HGMaruGothicMPRO" panose="020F0600000000000000" pitchFamily="34" charset="-128"/>
                <a:ea typeface="HGMaruGothicMPRO" panose="020F0600000000000000" pitchFamily="34" charset="-128"/>
              </a:rPr>
              <a:t>　　に修正し、行動理念として提唱。</a:t>
            </a:r>
            <a:endParaRPr lang="en-US" altLang="ja-JP" dirty="0">
              <a:latin typeface="HGMaruGothicMPRO" panose="020F0600000000000000" pitchFamily="34" charset="-128"/>
              <a:ea typeface="HGMaruGothicMPRO" panose="020F0600000000000000" pitchFamily="34" charset="-128"/>
            </a:endParaRPr>
          </a:p>
          <a:p>
            <a:r>
              <a:rPr lang="en-US" altLang="ja-JP" dirty="0">
                <a:latin typeface="HGMaruGothicMPRO" panose="020F0600000000000000" pitchFamily="34" charset="-128"/>
                <a:ea typeface="HGMaruGothicMPRO" panose="020F0600000000000000" pitchFamily="34" charset="-128"/>
              </a:rPr>
              <a:t>         </a:t>
            </a:r>
            <a:r>
              <a:rPr lang="ja-JP" altLang="en-US">
                <a:latin typeface="HGMaruGothicMPRO" panose="020F0600000000000000" pitchFamily="34" charset="-128"/>
                <a:ea typeface="HGMaruGothicMPRO" panose="020F0600000000000000" pitchFamily="34" charset="-128"/>
              </a:rPr>
              <a:t>      </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a:t>
            </a:r>
            <a:r>
              <a:rPr lang="en-US" altLang="ja-JP" dirty="0">
                <a:latin typeface="HGMaruGothicMPRO" panose="020F0600000000000000" pitchFamily="34" charset="-128"/>
                <a:ea typeface="HGMaruGothicMPRO" panose="020F0600000000000000" pitchFamily="34" charset="-128"/>
              </a:rPr>
              <a:t>2004</a:t>
            </a:r>
            <a:r>
              <a:rPr lang="ja-JP" altLang="en-US">
                <a:latin typeface="HGMaruGothicMPRO" panose="020F0600000000000000" pitchFamily="34" charset="-128"/>
                <a:ea typeface="HGMaruGothicMPRO" panose="020F0600000000000000" pitchFamily="34" charset="-128"/>
              </a:rPr>
              <a:t>年の規定審議会で</a:t>
            </a:r>
            <a:r>
              <a:rPr lang="en-US" altLang="ja-JP" dirty="0">
                <a:latin typeface="HGMaruGothicMPRO" panose="020F0600000000000000" pitchFamily="34" charset="-128"/>
                <a:ea typeface="HGMaruGothicMPRO" panose="020F0600000000000000" pitchFamily="34" charset="-128"/>
              </a:rPr>
              <a:t>He</a:t>
            </a:r>
            <a:r>
              <a:rPr lang="ja-JP" altLang="en-US">
                <a:latin typeface="HGMaruGothicMPRO" panose="020F0600000000000000" pitchFamily="34" charset="-128"/>
                <a:ea typeface="HGMaruGothicMPRO" panose="020F0600000000000000" pitchFamily="34" charset="-128"/>
              </a:rPr>
              <a:t>を</a:t>
            </a:r>
            <a:r>
              <a:rPr lang="en-US" altLang="ja-JP" dirty="0">
                <a:latin typeface="HGMaruGothicMPRO" panose="020F0600000000000000" pitchFamily="34" charset="-128"/>
                <a:ea typeface="HGMaruGothicMPRO" panose="020F0600000000000000" pitchFamily="34" charset="-128"/>
              </a:rPr>
              <a:t>They</a:t>
            </a:r>
            <a:r>
              <a:rPr lang="ja-JP" altLang="en-US">
                <a:latin typeface="HGMaruGothicMPRO" panose="020F0600000000000000" pitchFamily="34" charset="-128"/>
                <a:ea typeface="HGMaruGothicMPRO" panose="020F0600000000000000" pitchFamily="34" charset="-128"/>
              </a:rPr>
              <a:t>、</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a:t>
            </a:r>
            <a:r>
              <a:rPr lang="en-US" altLang="ja-JP" dirty="0">
                <a:latin typeface="HGMaruGothicMPRO" panose="020F0600000000000000" pitchFamily="34" charset="-128"/>
                <a:ea typeface="HGMaruGothicMPRO" panose="020F0600000000000000" pitchFamily="34" charset="-128"/>
              </a:rPr>
              <a:t> 2010</a:t>
            </a:r>
            <a:r>
              <a:rPr lang="ja-JP" altLang="en-US">
                <a:latin typeface="HGMaruGothicMPRO" panose="020F0600000000000000" pitchFamily="34" charset="-128"/>
                <a:ea typeface="HGMaruGothicMPRO" panose="020F0600000000000000" pitchFamily="34" charset="-128"/>
              </a:rPr>
              <a:t>年の規定審議会で</a:t>
            </a:r>
            <a:r>
              <a:rPr lang="en-US" altLang="ja-JP" dirty="0">
                <a:latin typeface="HGMaruGothicMPRO" panose="020F0600000000000000" pitchFamily="34" charset="-128"/>
                <a:ea typeface="HGMaruGothicMPRO" panose="020F0600000000000000" pitchFamily="34" charset="-128"/>
              </a:rPr>
              <a:t>They</a:t>
            </a:r>
            <a:r>
              <a:rPr lang="ja-JP" altLang="en-US">
                <a:latin typeface="HGMaruGothicMPRO" panose="020F0600000000000000" pitchFamily="34" charset="-128"/>
                <a:ea typeface="HGMaruGothicMPRO" panose="020F0600000000000000" pitchFamily="34" charset="-128"/>
              </a:rPr>
              <a:t>を</a:t>
            </a:r>
            <a:r>
              <a:rPr lang="en-US" altLang="ja-JP" b="1" dirty="0">
                <a:latin typeface="HGMaruGothicMPRO" panose="020F0600000000000000" pitchFamily="34" charset="-128"/>
                <a:ea typeface="HGMaruGothicMPRO" panose="020F0600000000000000" pitchFamily="34" charset="-128"/>
              </a:rPr>
              <a:t>One</a:t>
            </a:r>
            <a:r>
              <a:rPr lang="ja-JP" altLang="en-US">
                <a:latin typeface="HGMaruGothicMPRO" panose="020F0600000000000000" pitchFamily="34" charset="-128"/>
                <a:ea typeface="HGMaruGothicMPRO" panose="020F0600000000000000" pitchFamily="34" charset="-128"/>
              </a:rPr>
              <a:t>に。　</a:t>
            </a:r>
            <a:endParaRPr lang="en-US" altLang="ja-JP" dirty="0">
              <a:latin typeface="HGMaruGothicMPRO" panose="020F0600000000000000" pitchFamily="34" charset="-128"/>
              <a:ea typeface="HGMaruGothicMPRO" panose="020F0600000000000000" pitchFamily="34" charset="-128"/>
            </a:endParaRPr>
          </a:p>
        </p:txBody>
      </p:sp>
      <p:sp>
        <p:nvSpPr>
          <p:cNvPr id="4" name="テキスト ボックス 3">
            <a:extLst>
              <a:ext uri="{FF2B5EF4-FFF2-40B4-BE49-F238E27FC236}">
                <a16:creationId xmlns:a16="http://schemas.microsoft.com/office/drawing/2014/main" xmlns="" id="{454174FD-36D8-ED4F-B903-B94BE34AD19F}"/>
              </a:ext>
            </a:extLst>
          </p:cNvPr>
          <p:cNvSpPr txBox="1"/>
          <p:nvPr/>
        </p:nvSpPr>
        <p:spPr>
          <a:xfrm>
            <a:off x="1907704" y="5787792"/>
            <a:ext cx="2795958" cy="523220"/>
          </a:xfrm>
          <a:prstGeom prst="rect">
            <a:avLst/>
          </a:prstGeom>
          <a:noFill/>
          <a:ln w="38100">
            <a:solidFill>
              <a:srgbClr val="FF0000"/>
            </a:solidFill>
          </a:ln>
        </p:spPr>
        <p:txBody>
          <a:bodyPr wrap="none" rtlCol="0">
            <a:spAutoFit/>
          </a:bodyPr>
          <a:lstStyle/>
          <a:p>
            <a:r>
              <a:rPr kumimoji="1" lang="ja-JP" altLang="en-US" sz="2800">
                <a:latin typeface="HGMaruGothicMPRO" panose="020F0600000000000000" pitchFamily="34" charset="-128"/>
                <a:ea typeface="HGMaruGothicMPRO" panose="020F0600000000000000" pitchFamily="34" charset="-128"/>
              </a:rPr>
              <a:t>職業奉仕の理念</a:t>
            </a:r>
          </a:p>
        </p:txBody>
      </p:sp>
    </p:spTree>
    <p:extLst>
      <p:ext uri="{BB962C8B-B14F-4D97-AF65-F5344CB8AC3E}">
        <p14:creationId xmlns:p14="http://schemas.microsoft.com/office/powerpoint/2010/main" xmlns="" val="420237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E8E58C8-1304-3141-AF05-3D8D110CC0CB}"/>
              </a:ext>
            </a:extLst>
          </p:cNvPr>
          <p:cNvSpPr>
            <a:spLocks noGrp="1"/>
          </p:cNvSpPr>
          <p:nvPr>
            <p:ph type="title"/>
          </p:nvPr>
        </p:nvSpPr>
        <p:spPr/>
        <p:txBody>
          <a:bodyPr>
            <a:normAutofit/>
          </a:bodyPr>
          <a:lstStyle/>
          <a:p>
            <a:r>
              <a:rPr kumimoji="1" lang="ja-JP" altLang="en-US" sz="3200">
                <a:latin typeface="HGMaruGothicMPRO" panose="020F0600000000000000" pitchFamily="34" charset="-128"/>
                <a:ea typeface="HGMaruGothicMPRO" panose="020F0600000000000000" pitchFamily="34" charset="-128"/>
              </a:rPr>
              <a:t>決議第</a:t>
            </a:r>
            <a:r>
              <a:rPr kumimoji="1" lang="en-US" altLang="ja-JP" sz="3200" dirty="0">
                <a:latin typeface="HGMaruGothicMPRO" panose="020F0600000000000000" pitchFamily="34" charset="-128"/>
                <a:ea typeface="HGMaruGothicMPRO" panose="020F0600000000000000" pitchFamily="34" charset="-128"/>
              </a:rPr>
              <a:t>23-34 </a:t>
            </a:r>
            <a:r>
              <a:rPr kumimoji="1" lang="ja-JP" altLang="en-US" sz="3200">
                <a:latin typeface="HGMaruGothicMPRO" panose="020F0600000000000000" pitchFamily="34" charset="-128"/>
                <a:ea typeface="HGMaruGothicMPRO" panose="020F0600000000000000" pitchFamily="34" charset="-128"/>
              </a:rPr>
              <a:t>第１条</a:t>
            </a:r>
            <a:r>
              <a:rPr kumimoji="1" lang="en-US" altLang="ja-JP" sz="3200" dirty="0">
                <a:latin typeface="HGMaruGothicMPRO" panose="020F0600000000000000" pitchFamily="34" charset="-128"/>
                <a:ea typeface="HGMaruGothicMPRO" panose="020F0600000000000000" pitchFamily="34" charset="-128"/>
              </a:rPr>
              <a:t> </a:t>
            </a:r>
            <a:endParaRPr kumimoji="1" lang="ja-JP" altLang="en-US" sz="3200">
              <a:latin typeface="HGMaruGothicMPRO" panose="020F0600000000000000" pitchFamily="34" charset="-128"/>
              <a:ea typeface="HGMaruGothicMPRO" panose="020F0600000000000000" pitchFamily="34" charset="-128"/>
            </a:endParaRPr>
          </a:p>
        </p:txBody>
      </p:sp>
      <p:sp>
        <p:nvSpPr>
          <p:cNvPr id="3" name="スライド番号プレースホルダー 2">
            <a:extLst>
              <a:ext uri="{FF2B5EF4-FFF2-40B4-BE49-F238E27FC236}">
                <a16:creationId xmlns:a16="http://schemas.microsoft.com/office/drawing/2014/main" xmlns="" id="{6B21F1EF-8451-9C46-8072-5A4FC1B7C587}"/>
              </a:ext>
            </a:extLst>
          </p:cNvPr>
          <p:cNvSpPr>
            <a:spLocks noGrp="1"/>
          </p:cNvSpPr>
          <p:nvPr>
            <p:ph type="sldNum" sz="quarter" idx="12"/>
          </p:nvPr>
        </p:nvSpPr>
        <p:spPr/>
        <p:txBody>
          <a:bodyPr/>
          <a:lstStyle/>
          <a:p>
            <a:fld id="{671F2601-CB5F-4C28-8FB1-8C1BF71C4BFA}" type="slidenum">
              <a:rPr kumimoji="1" lang="ja-JP" altLang="en-US" smtClean="0"/>
              <a:pPr/>
              <a:t>8</a:t>
            </a:fld>
            <a:endParaRPr kumimoji="1" lang="ja-JP" altLang="en-US" dirty="0"/>
          </a:p>
        </p:txBody>
      </p:sp>
      <p:sp>
        <p:nvSpPr>
          <p:cNvPr id="4" name="テキスト ボックス 3">
            <a:extLst>
              <a:ext uri="{FF2B5EF4-FFF2-40B4-BE49-F238E27FC236}">
                <a16:creationId xmlns:a16="http://schemas.microsoft.com/office/drawing/2014/main" xmlns="" id="{C75E1EED-8345-A846-A43B-D13F61C378BC}"/>
              </a:ext>
            </a:extLst>
          </p:cNvPr>
          <p:cNvSpPr txBox="1"/>
          <p:nvPr/>
        </p:nvSpPr>
        <p:spPr>
          <a:xfrm>
            <a:off x="716986" y="1844824"/>
            <a:ext cx="7969814" cy="3539430"/>
          </a:xfrm>
          <a:prstGeom prst="rect">
            <a:avLst/>
          </a:prstGeom>
          <a:noFill/>
          <a:ln>
            <a:solidFill>
              <a:srgbClr val="FF0000"/>
            </a:solidFill>
          </a:ln>
        </p:spPr>
        <p:txBody>
          <a:bodyPr wrap="square" rtlCol="0">
            <a:spAutoFit/>
          </a:bodyPr>
          <a:lstStyle/>
          <a:p>
            <a:r>
              <a:rPr lang="ja-JP" altLang="ja-JP" sz="2800">
                <a:latin typeface="HGMaruGothicMPRO" panose="020F0600000000000000" pitchFamily="34" charset="-128"/>
                <a:ea typeface="HGMaruGothicMPRO" panose="020F0600000000000000" pitchFamily="34" charset="-128"/>
              </a:rPr>
              <a:t>ロータリーは、基本的には</a:t>
            </a:r>
            <a:r>
              <a:rPr lang="ja-JP" altLang="en-US" sz="2800">
                <a:latin typeface="HGMaruGothicMPRO" panose="020F0600000000000000" pitchFamily="34" charset="-128"/>
                <a:ea typeface="HGMaruGothicMPRO" panose="020F0600000000000000" pitchFamily="34" charset="-128"/>
              </a:rPr>
              <a:t>、</a:t>
            </a:r>
            <a:r>
              <a:rPr lang="ja-JP" altLang="ja-JP" sz="2800">
                <a:latin typeface="HGMaruGothicMPRO" panose="020F0600000000000000" pitchFamily="34" charset="-128"/>
                <a:ea typeface="HGMaruGothicMPRO" panose="020F0600000000000000" pitchFamily="34" charset="-128"/>
              </a:rPr>
              <a:t>一つの人生哲学であり、それは利己的な欲求と義務およびこれに伴う他人のために奉仕したいという感情とのあいだに常に存在する矛盾を和らげようとするものである。この哲学は</a:t>
            </a:r>
            <a:r>
              <a:rPr lang="en-US" altLang="ja-JP" sz="2800" dirty="0">
                <a:latin typeface="HGMaruGothicMPRO" panose="020F0600000000000000" pitchFamily="34" charset="-128"/>
                <a:ea typeface="HGMaruGothicMPRO" panose="020F0600000000000000" pitchFamily="34" charset="-128"/>
              </a:rPr>
              <a:t> −</a:t>
            </a:r>
            <a:r>
              <a:rPr lang="ja-JP" altLang="en-US" sz="2800">
                <a:latin typeface="HGMaruGothicMPRO" panose="020F0600000000000000" pitchFamily="34" charset="-128"/>
                <a:ea typeface="HGMaruGothicMPRO" panose="020F0600000000000000" pitchFamily="34" charset="-128"/>
              </a:rPr>
              <a:t>「</a:t>
            </a:r>
            <a:r>
              <a:rPr lang="ja-JP" altLang="ja-JP" sz="2800">
                <a:latin typeface="HGMaruGothicMPRO" panose="020F0600000000000000" pitchFamily="34" charset="-128"/>
                <a:ea typeface="HGMaruGothicMPRO" panose="020F0600000000000000" pitchFamily="34" charset="-128"/>
              </a:rPr>
              <a:t>超我の奉仕</a:t>
            </a:r>
            <a:r>
              <a:rPr lang="ja-JP" altLang="en-US" sz="2800">
                <a:latin typeface="HGMaruGothicMPRO" panose="020F0600000000000000" pitchFamily="34" charset="-128"/>
                <a:ea typeface="HGMaruGothicMPRO" panose="020F0600000000000000" pitchFamily="34" charset="-128"/>
              </a:rPr>
              <a:t>」−</a:t>
            </a:r>
            <a:r>
              <a:rPr lang="en-US" altLang="ja-JP" sz="2800" dirty="0">
                <a:latin typeface="HGMaruGothicMPRO" panose="020F0600000000000000" pitchFamily="34" charset="-128"/>
                <a:ea typeface="HGMaruGothicMPRO" panose="020F0600000000000000" pitchFamily="34" charset="-128"/>
              </a:rPr>
              <a:t>  </a:t>
            </a:r>
            <a:r>
              <a:rPr lang="ja-JP" altLang="ja-JP" sz="2800">
                <a:latin typeface="HGMaruGothicMPRO" panose="020F0600000000000000" pitchFamily="34" charset="-128"/>
                <a:ea typeface="HGMaruGothicMPRO" panose="020F0600000000000000" pitchFamily="34" charset="-128"/>
              </a:rPr>
              <a:t>の哲学であり</a:t>
            </a:r>
            <a:r>
              <a:rPr lang="ja-JP" altLang="en-US" sz="2800">
                <a:latin typeface="HGMaruGothicMPRO" panose="020F0600000000000000" pitchFamily="34" charset="-128"/>
                <a:ea typeface="HGMaruGothicMPRO" panose="020F0600000000000000" pitchFamily="34" charset="-128"/>
              </a:rPr>
              <a:t>、</a:t>
            </a:r>
            <a:r>
              <a:rPr lang="ja-JP" altLang="ja-JP" sz="2800">
                <a:latin typeface="HGMaruGothicMPRO" panose="020F0600000000000000" pitchFamily="34" charset="-128"/>
                <a:ea typeface="HGMaruGothicMPRO" panose="020F0600000000000000" pitchFamily="34" charset="-128"/>
              </a:rPr>
              <a:t>「最もよく奉仕する者、最も多く報いられる」という実践理論の原則に基づくものである。</a:t>
            </a:r>
          </a:p>
        </p:txBody>
      </p:sp>
    </p:spTree>
    <p:extLst>
      <p:ext uri="{BB962C8B-B14F-4D97-AF65-F5344CB8AC3E}">
        <p14:creationId xmlns:p14="http://schemas.microsoft.com/office/powerpoint/2010/main" xmlns="" val="3319219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B2B0B7F-A8E4-1545-8BC9-59F893B84038}"/>
              </a:ext>
            </a:extLst>
          </p:cNvPr>
          <p:cNvSpPr>
            <a:spLocks noGrp="1"/>
          </p:cNvSpPr>
          <p:nvPr>
            <p:ph type="title"/>
          </p:nvPr>
        </p:nvSpPr>
        <p:spPr/>
        <p:txBody>
          <a:bodyPr>
            <a:normAutofit/>
          </a:bodyPr>
          <a:lstStyle/>
          <a:p>
            <a:pPr algn="l"/>
            <a:r>
              <a:rPr lang="en-US" altLang="ja-JP" sz="3200" dirty="0">
                <a:latin typeface="HGMaruGothicMPRO" panose="020F0600000000000000" pitchFamily="34" charset="-128"/>
                <a:ea typeface="HGMaruGothicMPRO" panose="020F0600000000000000" pitchFamily="34" charset="-128"/>
              </a:rPr>
              <a:t>【</a:t>
            </a:r>
            <a:r>
              <a:rPr lang="ja-JP" altLang="en-US" sz="3200">
                <a:latin typeface="HGMaruGothicMPRO" panose="020F0600000000000000" pitchFamily="34" charset="-128"/>
                <a:ea typeface="HGMaruGothicMPRO" panose="020F0600000000000000" pitchFamily="34" charset="-128"/>
              </a:rPr>
              <a:t>参考</a:t>
            </a:r>
            <a:r>
              <a:rPr lang="en-US" altLang="ja-JP" sz="3200" dirty="0">
                <a:latin typeface="HGMaruGothicMPRO" panose="020F0600000000000000" pitchFamily="34" charset="-128"/>
                <a:ea typeface="HGMaruGothicMPRO" panose="020F0600000000000000" pitchFamily="34" charset="-128"/>
              </a:rPr>
              <a:t>】</a:t>
            </a:r>
            <a:r>
              <a:rPr lang="ja-JP" altLang="en-US" sz="3200">
                <a:latin typeface="HGMaruGothicMPRO" panose="020F0600000000000000" pitchFamily="34" charset="-128"/>
                <a:ea typeface="HGMaruGothicMPRO" panose="020F0600000000000000" pitchFamily="34" charset="-128"/>
              </a:rPr>
              <a:t>職業奉仕を理解するために</a:t>
            </a:r>
            <a:endParaRPr kumimoji="1" lang="ja-JP" altLang="en-US" sz="3200">
              <a:latin typeface="HGMaruGothicMPRO" panose="020F0600000000000000" pitchFamily="34" charset="-128"/>
              <a:ea typeface="HGMaruGothicMPRO" panose="020F0600000000000000" pitchFamily="34" charset="-128"/>
            </a:endParaRPr>
          </a:p>
        </p:txBody>
      </p:sp>
      <p:sp>
        <p:nvSpPr>
          <p:cNvPr id="3" name="スライド番号プレースホルダー 2">
            <a:extLst>
              <a:ext uri="{FF2B5EF4-FFF2-40B4-BE49-F238E27FC236}">
                <a16:creationId xmlns:a16="http://schemas.microsoft.com/office/drawing/2014/main" xmlns="" id="{EE1DEFEB-9292-2640-9935-AB71DCFE0997}"/>
              </a:ext>
            </a:extLst>
          </p:cNvPr>
          <p:cNvSpPr>
            <a:spLocks noGrp="1"/>
          </p:cNvSpPr>
          <p:nvPr>
            <p:ph type="sldNum" sz="quarter" idx="12"/>
          </p:nvPr>
        </p:nvSpPr>
        <p:spPr/>
        <p:txBody>
          <a:bodyPr/>
          <a:lstStyle/>
          <a:p>
            <a:fld id="{671F2601-CB5F-4C28-8FB1-8C1BF71C4BFA}" type="slidenum">
              <a:rPr kumimoji="1" lang="ja-JP" altLang="en-US" smtClean="0"/>
              <a:pPr/>
              <a:t>9</a:t>
            </a:fld>
            <a:endParaRPr kumimoji="1" lang="ja-JP" altLang="en-US" dirty="0"/>
          </a:p>
        </p:txBody>
      </p:sp>
      <p:sp>
        <p:nvSpPr>
          <p:cNvPr id="4" name="テキスト ボックス 3">
            <a:extLst>
              <a:ext uri="{FF2B5EF4-FFF2-40B4-BE49-F238E27FC236}">
                <a16:creationId xmlns:a16="http://schemas.microsoft.com/office/drawing/2014/main" xmlns="" id="{99A2500D-1C7C-B541-B1E2-4BC0A5D1F929}"/>
              </a:ext>
            </a:extLst>
          </p:cNvPr>
          <p:cNvSpPr txBox="1"/>
          <p:nvPr/>
        </p:nvSpPr>
        <p:spPr>
          <a:xfrm>
            <a:off x="899592" y="2591616"/>
            <a:ext cx="4801314" cy="369332"/>
          </a:xfrm>
          <a:prstGeom prst="rect">
            <a:avLst/>
          </a:prstGeom>
          <a:noFill/>
          <a:ln>
            <a:solidFill>
              <a:srgbClr val="FF0000"/>
            </a:solidFill>
          </a:ln>
        </p:spPr>
        <p:txBody>
          <a:bodyPr wrap="none" rtlCol="0">
            <a:spAutoFit/>
          </a:bodyPr>
          <a:lstStyle/>
          <a:p>
            <a:r>
              <a:rPr kumimoji="1" lang="ja-JP" altLang="en-US">
                <a:latin typeface="HGMaruGothicMPRO" panose="020F0600000000000000" pitchFamily="34" charset="-128"/>
                <a:ea typeface="HGMaruGothicMPRO" panose="020F0600000000000000" pitchFamily="34" charset="-128"/>
              </a:rPr>
              <a:t>・石田梅岩の石門心学　　</a:t>
            </a:r>
            <a:r>
              <a:rPr kumimoji="1" lang="en-US" altLang="ja-JP" dirty="0">
                <a:latin typeface="HGMaruGothicMPRO" panose="020F0600000000000000" pitchFamily="34" charset="-128"/>
                <a:ea typeface="HGMaruGothicMPRO" panose="020F0600000000000000" pitchFamily="34" charset="-128"/>
              </a:rPr>
              <a:t>『</a:t>
            </a:r>
            <a:r>
              <a:rPr kumimoji="1" lang="ja-JP" altLang="en-US">
                <a:latin typeface="HGMaruGothicMPRO" panose="020F0600000000000000" pitchFamily="34" charset="-128"/>
                <a:ea typeface="HGMaruGothicMPRO" panose="020F0600000000000000" pitchFamily="34" charset="-128"/>
              </a:rPr>
              <a:t>都鄙問答</a:t>
            </a:r>
            <a:r>
              <a:rPr kumimoji="1" lang="en-US" altLang="ja-JP" dirty="0">
                <a:latin typeface="HGMaruGothicMPRO" panose="020F0600000000000000" pitchFamily="34" charset="-128"/>
                <a:ea typeface="HGMaruGothicMPRO" panose="020F0600000000000000" pitchFamily="34" charset="-128"/>
              </a:rPr>
              <a:t>』</a:t>
            </a:r>
            <a:r>
              <a:rPr kumimoji="1" lang="ja-JP" altLang="en-US">
                <a:latin typeface="HGMaruGothicMPRO" panose="020F0600000000000000" pitchFamily="34" charset="-128"/>
                <a:ea typeface="HGMaruGothicMPRO" panose="020F0600000000000000" pitchFamily="34" charset="-128"/>
              </a:rPr>
              <a:t>など</a:t>
            </a:r>
          </a:p>
        </p:txBody>
      </p:sp>
      <p:sp>
        <p:nvSpPr>
          <p:cNvPr id="5" name="テキスト ボックス 4">
            <a:extLst>
              <a:ext uri="{FF2B5EF4-FFF2-40B4-BE49-F238E27FC236}">
                <a16:creationId xmlns:a16="http://schemas.microsoft.com/office/drawing/2014/main" xmlns="" id="{95E4B2A6-3B2B-E043-B143-CE45570DF1AD}"/>
              </a:ext>
            </a:extLst>
          </p:cNvPr>
          <p:cNvSpPr txBox="1"/>
          <p:nvPr/>
        </p:nvSpPr>
        <p:spPr>
          <a:xfrm>
            <a:off x="911690" y="3150682"/>
            <a:ext cx="6647974" cy="369332"/>
          </a:xfrm>
          <a:prstGeom prst="rect">
            <a:avLst/>
          </a:prstGeom>
          <a:noFill/>
          <a:ln>
            <a:solidFill>
              <a:srgbClr val="FF0000"/>
            </a:solidFill>
          </a:ln>
        </p:spPr>
        <p:txBody>
          <a:bodyPr wrap="none" rtlCol="0">
            <a:spAutoFit/>
          </a:bodyPr>
          <a:lstStyle/>
          <a:p>
            <a:r>
              <a:rPr kumimoji="1" lang="ja-JP" altLang="en-US">
                <a:latin typeface="HGMaruGothicMPRO" panose="020F0600000000000000" pitchFamily="34" charset="-128"/>
                <a:ea typeface="HGMaruGothicMPRO" panose="020F0600000000000000" pitchFamily="34" charset="-128"/>
              </a:rPr>
              <a:t>・二宮尊徳の「報徳思想」　　</a:t>
            </a:r>
            <a:r>
              <a:rPr kumimoji="1" lang="en-US" altLang="ja-JP" dirty="0">
                <a:latin typeface="HGMaruGothicMPRO" panose="020F0600000000000000" pitchFamily="34" charset="-128"/>
                <a:ea typeface="HGMaruGothicMPRO" panose="020F0600000000000000" pitchFamily="34" charset="-128"/>
              </a:rPr>
              <a:t>『</a:t>
            </a:r>
            <a:r>
              <a:rPr kumimoji="1" lang="ja-JP" altLang="en-US">
                <a:latin typeface="HGMaruGothicMPRO" panose="020F0600000000000000" pitchFamily="34" charset="-128"/>
                <a:ea typeface="HGMaruGothicMPRO" panose="020F0600000000000000" pitchFamily="34" charset="-128"/>
              </a:rPr>
              <a:t>報徳論</a:t>
            </a:r>
            <a:r>
              <a:rPr kumimoji="1" lang="en-US" altLang="ja-JP" dirty="0">
                <a:latin typeface="HGMaruGothicMPRO" panose="020F0600000000000000" pitchFamily="34" charset="-128"/>
                <a:ea typeface="HGMaruGothicMPRO" panose="020F0600000000000000" pitchFamily="34" charset="-128"/>
              </a:rPr>
              <a:t>』『</a:t>
            </a:r>
            <a:r>
              <a:rPr kumimoji="1" lang="ja-JP" altLang="en-US">
                <a:latin typeface="HGMaruGothicMPRO" panose="020F0600000000000000" pitchFamily="34" charset="-128"/>
                <a:ea typeface="HGMaruGothicMPRO" panose="020F0600000000000000" pitchFamily="34" charset="-128"/>
              </a:rPr>
              <a:t>二宮翁夜話</a:t>
            </a:r>
            <a:r>
              <a:rPr kumimoji="1" lang="en-US" altLang="ja-JP" dirty="0">
                <a:latin typeface="HGMaruGothicMPRO" panose="020F0600000000000000" pitchFamily="34" charset="-128"/>
                <a:ea typeface="HGMaruGothicMPRO" panose="020F0600000000000000" pitchFamily="34" charset="-128"/>
              </a:rPr>
              <a:t>』</a:t>
            </a:r>
            <a:r>
              <a:rPr kumimoji="1" lang="ja-JP" altLang="en-US">
                <a:latin typeface="HGMaruGothicMPRO" panose="020F0600000000000000" pitchFamily="34" charset="-128"/>
                <a:ea typeface="HGMaruGothicMPRO" panose="020F0600000000000000" pitchFamily="34" charset="-128"/>
              </a:rPr>
              <a:t>など</a:t>
            </a:r>
          </a:p>
        </p:txBody>
      </p:sp>
      <p:sp>
        <p:nvSpPr>
          <p:cNvPr id="6" name="テキスト ボックス 5">
            <a:extLst>
              <a:ext uri="{FF2B5EF4-FFF2-40B4-BE49-F238E27FC236}">
                <a16:creationId xmlns:a16="http://schemas.microsoft.com/office/drawing/2014/main" xmlns="" id="{E6D90FA3-DBE3-9842-BCB1-3439CF5A7377}"/>
              </a:ext>
            </a:extLst>
          </p:cNvPr>
          <p:cNvSpPr txBox="1"/>
          <p:nvPr/>
        </p:nvSpPr>
        <p:spPr>
          <a:xfrm>
            <a:off x="899592" y="4423587"/>
            <a:ext cx="3185487" cy="369332"/>
          </a:xfrm>
          <a:prstGeom prst="rect">
            <a:avLst/>
          </a:prstGeom>
          <a:noFill/>
          <a:ln>
            <a:solidFill>
              <a:srgbClr val="FF0000"/>
            </a:solidFill>
          </a:ln>
        </p:spPr>
        <p:txBody>
          <a:bodyPr wrap="none" rtlCol="0">
            <a:spAutoFit/>
          </a:bodyPr>
          <a:lstStyle/>
          <a:p>
            <a:r>
              <a:rPr kumimoji="1" lang="ja-JP" altLang="en-US">
                <a:latin typeface="HGMaruGothicMPRO" panose="020F0600000000000000" pitchFamily="34" charset="-128"/>
                <a:ea typeface="HGMaruGothicMPRO" panose="020F0600000000000000" pitchFamily="34" charset="-128"/>
              </a:rPr>
              <a:t>・渋沢栄一　</a:t>
            </a:r>
            <a:r>
              <a:rPr kumimoji="1" lang="en-US" altLang="ja-JP" dirty="0">
                <a:latin typeface="HGMaruGothicMPRO" panose="020F0600000000000000" pitchFamily="34" charset="-128"/>
                <a:ea typeface="HGMaruGothicMPRO" panose="020F0600000000000000" pitchFamily="34" charset="-128"/>
              </a:rPr>
              <a:t>『</a:t>
            </a:r>
            <a:r>
              <a:rPr kumimoji="1" lang="ja-JP" altLang="en-US">
                <a:latin typeface="HGMaruGothicMPRO" panose="020F0600000000000000" pitchFamily="34" charset="-128"/>
                <a:ea typeface="HGMaruGothicMPRO" panose="020F0600000000000000" pitchFamily="34" charset="-128"/>
              </a:rPr>
              <a:t>論語と算盤</a:t>
            </a:r>
            <a:r>
              <a:rPr kumimoji="1" lang="en-US" altLang="ja-JP" dirty="0">
                <a:latin typeface="HGMaruGothicMPRO" panose="020F0600000000000000" pitchFamily="34" charset="-128"/>
                <a:ea typeface="HGMaruGothicMPRO" panose="020F0600000000000000" pitchFamily="34" charset="-128"/>
              </a:rPr>
              <a:t>』</a:t>
            </a:r>
            <a:endParaRPr kumimoji="1" lang="ja-JP" altLang="en-US">
              <a:latin typeface="HGMaruGothicMPRO" panose="020F0600000000000000" pitchFamily="34" charset="-128"/>
              <a:ea typeface="HGMaruGothicMPRO" panose="020F0600000000000000" pitchFamily="34" charset="-128"/>
            </a:endParaRPr>
          </a:p>
        </p:txBody>
      </p:sp>
      <p:sp>
        <p:nvSpPr>
          <p:cNvPr id="9" name="テキスト ボックス 8">
            <a:extLst>
              <a:ext uri="{FF2B5EF4-FFF2-40B4-BE49-F238E27FC236}">
                <a16:creationId xmlns:a16="http://schemas.microsoft.com/office/drawing/2014/main" xmlns="" id="{106C14B0-7B8B-BC40-9C2B-AF32057EF4DB}"/>
              </a:ext>
            </a:extLst>
          </p:cNvPr>
          <p:cNvSpPr txBox="1"/>
          <p:nvPr/>
        </p:nvSpPr>
        <p:spPr>
          <a:xfrm>
            <a:off x="692171" y="1928371"/>
            <a:ext cx="3518912" cy="400110"/>
          </a:xfrm>
          <a:prstGeom prst="rect">
            <a:avLst/>
          </a:prstGeom>
          <a:noFill/>
          <a:ln w="38100">
            <a:solidFill>
              <a:srgbClr val="FF0000"/>
            </a:solidFill>
          </a:ln>
        </p:spPr>
        <p:txBody>
          <a:bodyPr wrap="none" rtlCol="0">
            <a:spAutoFit/>
          </a:bodyPr>
          <a:lstStyle/>
          <a:p>
            <a:r>
              <a:rPr kumimoji="1" lang="ja-JP" altLang="en-US" sz="2000">
                <a:latin typeface="HGMaruGothicMPRO" panose="020F0600000000000000" pitchFamily="34" charset="-128"/>
                <a:ea typeface="HGMaruGothicMPRO" panose="020F0600000000000000" pitchFamily="34" charset="-128"/>
              </a:rPr>
              <a:t>日本に従来からある商売哲学</a:t>
            </a:r>
          </a:p>
        </p:txBody>
      </p:sp>
      <p:sp>
        <p:nvSpPr>
          <p:cNvPr id="10" name="テキスト ボックス 9">
            <a:extLst>
              <a:ext uri="{FF2B5EF4-FFF2-40B4-BE49-F238E27FC236}">
                <a16:creationId xmlns:a16="http://schemas.microsoft.com/office/drawing/2014/main" xmlns="" id="{F2AA620F-1E48-B641-9731-5824D81A2C05}"/>
              </a:ext>
            </a:extLst>
          </p:cNvPr>
          <p:cNvSpPr txBox="1"/>
          <p:nvPr/>
        </p:nvSpPr>
        <p:spPr>
          <a:xfrm>
            <a:off x="692171" y="5053003"/>
            <a:ext cx="4394152" cy="400110"/>
          </a:xfrm>
          <a:prstGeom prst="rect">
            <a:avLst/>
          </a:prstGeom>
          <a:noFill/>
          <a:ln w="38100">
            <a:solidFill>
              <a:srgbClr val="FF0000"/>
            </a:solidFill>
          </a:ln>
        </p:spPr>
        <p:txBody>
          <a:bodyPr wrap="none" rtlCol="0">
            <a:spAutoFit/>
          </a:bodyPr>
          <a:lstStyle/>
          <a:p>
            <a:r>
              <a:rPr lang="ja-JP" altLang="en-US" sz="2000">
                <a:latin typeface="HGMaruGothicMPRO" panose="020F0600000000000000" pitchFamily="34" charset="-128"/>
                <a:ea typeface="HGMaruGothicMPRO" panose="020F0600000000000000" pitchFamily="34" charset="-128"/>
              </a:rPr>
              <a:t>西洋にあるピューリタンの職業倫理</a:t>
            </a:r>
            <a:endParaRPr kumimoji="1" lang="ja-JP" altLang="en-US" sz="2000">
              <a:latin typeface="HGMaruGothicMPRO" panose="020F0600000000000000" pitchFamily="34" charset="-128"/>
              <a:ea typeface="HGMaruGothicMPRO" panose="020F0600000000000000" pitchFamily="34" charset="-128"/>
            </a:endParaRPr>
          </a:p>
        </p:txBody>
      </p:sp>
      <p:sp>
        <p:nvSpPr>
          <p:cNvPr id="11" name="テキスト ボックス 10">
            <a:extLst>
              <a:ext uri="{FF2B5EF4-FFF2-40B4-BE49-F238E27FC236}">
                <a16:creationId xmlns:a16="http://schemas.microsoft.com/office/drawing/2014/main" xmlns="" id="{7078269A-294C-8045-9553-20FF5B84951D}"/>
              </a:ext>
            </a:extLst>
          </p:cNvPr>
          <p:cNvSpPr txBox="1"/>
          <p:nvPr/>
        </p:nvSpPr>
        <p:spPr>
          <a:xfrm>
            <a:off x="914241" y="5782231"/>
            <a:ext cx="5955476" cy="646331"/>
          </a:xfrm>
          <a:prstGeom prst="rect">
            <a:avLst/>
          </a:prstGeom>
          <a:noFill/>
          <a:ln>
            <a:solidFill>
              <a:srgbClr val="FF0000"/>
            </a:solidFill>
          </a:ln>
        </p:spPr>
        <p:txBody>
          <a:bodyPr wrap="none" rtlCol="0">
            <a:spAutoFit/>
          </a:bodyPr>
          <a:lstStyle/>
          <a:p>
            <a:r>
              <a:rPr lang="ja-JP" altLang="en-US">
                <a:latin typeface="HGMaruGothicMPRO" panose="020F0600000000000000" pitchFamily="34" charset="-128"/>
                <a:ea typeface="HGMaruGothicMPRO" panose="020F0600000000000000" pitchFamily="34" charset="-128"/>
              </a:rPr>
              <a:t>・マックス・ウェーバー</a:t>
            </a:r>
            <a:endParaRPr lang="en-US" altLang="ja-JP"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a:t>
            </a:r>
            <a:r>
              <a:rPr lang="en-US" altLang="ja-JP" dirty="0">
                <a:latin typeface="HGMaruGothicMPRO" panose="020F0600000000000000" pitchFamily="34" charset="-128"/>
                <a:ea typeface="HGMaruGothicMPRO" panose="020F0600000000000000" pitchFamily="34" charset="-128"/>
              </a:rPr>
              <a:t>『</a:t>
            </a:r>
            <a:r>
              <a:rPr lang="ja-JP" altLang="en-US">
                <a:latin typeface="HGMaruGothicMPRO" panose="020F0600000000000000" pitchFamily="34" charset="-128"/>
                <a:ea typeface="HGMaruGothicMPRO" panose="020F0600000000000000" pitchFamily="34" charset="-128"/>
              </a:rPr>
              <a:t>プロテスタンティズムの倫理と資本主義の精神</a:t>
            </a:r>
            <a:r>
              <a:rPr lang="en-US" altLang="ja-JP" dirty="0">
                <a:latin typeface="HGMaruGothicMPRO" panose="020F0600000000000000" pitchFamily="34" charset="-128"/>
                <a:ea typeface="HGMaruGothicMPRO" panose="020F0600000000000000" pitchFamily="34" charset="-128"/>
              </a:rPr>
              <a:t>』</a:t>
            </a:r>
            <a:endParaRPr kumimoji="1" lang="ja-JP" altLang="en-US">
              <a:latin typeface="HGMaruGothicMPRO" panose="020F0600000000000000" pitchFamily="34" charset="-128"/>
              <a:ea typeface="HGMaruGothicMPRO" panose="020F0600000000000000" pitchFamily="34" charset="-128"/>
            </a:endParaRPr>
          </a:p>
        </p:txBody>
      </p:sp>
      <p:sp>
        <p:nvSpPr>
          <p:cNvPr id="12" name="テキスト ボックス 11">
            <a:extLst>
              <a:ext uri="{FF2B5EF4-FFF2-40B4-BE49-F238E27FC236}">
                <a16:creationId xmlns:a16="http://schemas.microsoft.com/office/drawing/2014/main" xmlns="" id="{C2FF8AD8-FDDF-BC47-8A09-595F9936DDAB}"/>
              </a:ext>
            </a:extLst>
          </p:cNvPr>
          <p:cNvSpPr txBox="1"/>
          <p:nvPr/>
        </p:nvSpPr>
        <p:spPr>
          <a:xfrm>
            <a:off x="911690" y="3780098"/>
            <a:ext cx="2954655" cy="369332"/>
          </a:xfrm>
          <a:prstGeom prst="rect">
            <a:avLst/>
          </a:prstGeom>
          <a:noFill/>
          <a:ln>
            <a:solidFill>
              <a:srgbClr val="FF0000"/>
            </a:solidFill>
          </a:ln>
        </p:spPr>
        <p:txBody>
          <a:bodyPr wrap="none" rtlCol="0">
            <a:spAutoFit/>
          </a:bodyPr>
          <a:lstStyle/>
          <a:p>
            <a:r>
              <a:rPr kumimoji="1" lang="ja-JP" altLang="en-US">
                <a:latin typeface="HGMaruGothicMPRO" panose="020F0600000000000000" pitchFamily="34" charset="-128"/>
                <a:ea typeface="HGMaruGothicMPRO" panose="020F0600000000000000" pitchFamily="34" charset="-128"/>
              </a:rPr>
              <a:t>・近江商人　「三方よし」</a:t>
            </a:r>
          </a:p>
        </p:txBody>
      </p:sp>
    </p:spTree>
    <p:extLst>
      <p:ext uri="{BB962C8B-B14F-4D97-AF65-F5344CB8AC3E}">
        <p14:creationId xmlns:p14="http://schemas.microsoft.com/office/powerpoint/2010/main" xmlns="" val="20651739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2289</TotalTime>
  <Words>1299</Words>
  <Application>Microsoft Office PowerPoint</Application>
  <PresentationFormat>画面に合わせる (4:3)</PresentationFormat>
  <Paragraphs>221</Paragraphs>
  <Slides>18</Slides>
  <Notes>9</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ロータリーの職業奉仕　 知っておきたい 四大用語</vt:lpstr>
      <vt:lpstr>スライド 2</vt:lpstr>
      <vt:lpstr>   　　　　　　　　　　　　2008年RI国際協議会　 　「ロータリーにおける職業奉仕の重要性について」講演　渡辺好政RI理事 　　　　　　　　 　　　　　　　　　　　　　　　　　　　　　</vt:lpstr>
      <vt:lpstr>奉仕の理想</vt:lpstr>
      <vt:lpstr>二つのモットー（標語）</vt:lpstr>
      <vt:lpstr>スライド 6</vt:lpstr>
      <vt:lpstr>スライド 7</vt:lpstr>
      <vt:lpstr>決議第23-34 第１条 </vt:lpstr>
      <vt:lpstr>【参考】職業奉仕を理解するために</vt:lpstr>
      <vt:lpstr>　　　　　テイラーと四つのテスト</vt:lpstr>
      <vt:lpstr>スライド 11</vt:lpstr>
      <vt:lpstr>スライド 12</vt:lpstr>
      <vt:lpstr>スライド 13</vt:lpstr>
      <vt:lpstr>スライド 14</vt:lpstr>
      <vt:lpstr>「ロータリーは人づくり」</vt:lpstr>
      <vt:lpstr>スライド 16</vt:lpstr>
      <vt:lpstr>スライド 17</vt:lpstr>
      <vt:lpstr>スライド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日本における職業奉仕とは</dc:title>
  <dc:creator>山崎修一</dc:creator>
  <cp:lastModifiedBy>t.okamatsu</cp:lastModifiedBy>
  <cp:revision>235</cp:revision>
  <cp:lastPrinted>2019-10-22T14:34:51Z</cp:lastPrinted>
  <dcterms:created xsi:type="dcterms:W3CDTF">2019-01-16T14:19:48Z</dcterms:created>
  <dcterms:modified xsi:type="dcterms:W3CDTF">2019-12-26T03:45:25Z</dcterms:modified>
</cp:coreProperties>
</file>