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57" r:id="rId4"/>
    <p:sldId id="258" r:id="rId5"/>
    <p:sldId id="260" r:id="rId6"/>
    <p:sldId id="261" r:id="rId7"/>
    <p:sldId id="259" r:id="rId8"/>
    <p:sldId id="262" r:id="rId9"/>
    <p:sldId id="263" r:id="rId10"/>
    <p:sldId id="265" r:id="rId11"/>
    <p:sldId id="266"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2" d="100"/>
          <a:sy n="52" d="100"/>
        </p:scale>
        <p:origin x="33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7B8D54-10CA-ACAB-DEF4-7F72FB6D2D0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D2141D6-0B59-4717-83DA-272734D47B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AAA57D3-E2BC-3468-069D-2ABD5BA5EFAF}"/>
              </a:ext>
            </a:extLst>
          </p:cNvPr>
          <p:cNvSpPr>
            <a:spLocks noGrp="1"/>
          </p:cNvSpPr>
          <p:nvPr>
            <p:ph type="dt" sz="half" idx="10"/>
          </p:nvPr>
        </p:nvSpPr>
        <p:spPr/>
        <p:txBody>
          <a:bodyPr/>
          <a:lstStyle/>
          <a:p>
            <a:fld id="{02AFCA9C-12AC-4917-A427-C989D3ED0D5B}" type="datetimeFigureOut">
              <a:rPr kumimoji="1" lang="ja-JP" altLang="en-US" smtClean="0"/>
              <a:t>2022/6/23</a:t>
            </a:fld>
            <a:endParaRPr kumimoji="1" lang="ja-JP" altLang="en-US"/>
          </a:p>
        </p:txBody>
      </p:sp>
      <p:sp>
        <p:nvSpPr>
          <p:cNvPr id="5" name="フッター プレースホルダー 4">
            <a:extLst>
              <a:ext uri="{FF2B5EF4-FFF2-40B4-BE49-F238E27FC236}">
                <a16:creationId xmlns:a16="http://schemas.microsoft.com/office/drawing/2014/main" id="{F9C4E4ED-3B87-97C4-1985-DFDE2765C8C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2F0F574-5EE3-AF3F-DB75-B8E183CC0CC5}"/>
              </a:ext>
            </a:extLst>
          </p:cNvPr>
          <p:cNvSpPr>
            <a:spLocks noGrp="1"/>
          </p:cNvSpPr>
          <p:nvPr>
            <p:ph type="sldNum" sz="quarter" idx="12"/>
          </p:nvPr>
        </p:nvSpPr>
        <p:spPr/>
        <p:txBody>
          <a:bodyPr/>
          <a:lstStyle/>
          <a:p>
            <a:fld id="{798050D2-FA96-4B76-86CA-AF2A9844A6ED}" type="slidenum">
              <a:rPr kumimoji="1" lang="ja-JP" altLang="en-US" smtClean="0"/>
              <a:t>‹#›</a:t>
            </a:fld>
            <a:endParaRPr kumimoji="1" lang="ja-JP" altLang="en-US"/>
          </a:p>
        </p:txBody>
      </p:sp>
    </p:spTree>
    <p:extLst>
      <p:ext uri="{BB962C8B-B14F-4D97-AF65-F5344CB8AC3E}">
        <p14:creationId xmlns:p14="http://schemas.microsoft.com/office/powerpoint/2010/main" val="1353717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DD258C-4A80-818A-0E27-D46BCFDD1A5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1338AED-20D9-6E18-F9D3-58BFC4A4591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5CC05D4-5685-85BA-8C3A-5BDD92A5E2A8}"/>
              </a:ext>
            </a:extLst>
          </p:cNvPr>
          <p:cNvSpPr>
            <a:spLocks noGrp="1"/>
          </p:cNvSpPr>
          <p:nvPr>
            <p:ph type="dt" sz="half" idx="10"/>
          </p:nvPr>
        </p:nvSpPr>
        <p:spPr/>
        <p:txBody>
          <a:bodyPr/>
          <a:lstStyle/>
          <a:p>
            <a:fld id="{02AFCA9C-12AC-4917-A427-C989D3ED0D5B}" type="datetimeFigureOut">
              <a:rPr kumimoji="1" lang="ja-JP" altLang="en-US" smtClean="0"/>
              <a:t>2022/6/23</a:t>
            </a:fld>
            <a:endParaRPr kumimoji="1" lang="ja-JP" altLang="en-US"/>
          </a:p>
        </p:txBody>
      </p:sp>
      <p:sp>
        <p:nvSpPr>
          <p:cNvPr id="5" name="フッター プレースホルダー 4">
            <a:extLst>
              <a:ext uri="{FF2B5EF4-FFF2-40B4-BE49-F238E27FC236}">
                <a16:creationId xmlns:a16="http://schemas.microsoft.com/office/drawing/2014/main" id="{267CAECA-9303-B540-6FE3-19D59AD416E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7977AA9-29ED-C5D2-AE46-DFC1AD528B52}"/>
              </a:ext>
            </a:extLst>
          </p:cNvPr>
          <p:cNvSpPr>
            <a:spLocks noGrp="1"/>
          </p:cNvSpPr>
          <p:nvPr>
            <p:ph type="sldNum" sz="quarter" idx="12"/>
          </p:nvPr>
        </p:nvSpPr>
        <p:spPr/>
        <p:txBody>
          <a:bodyPr/>
          <a:lstStyle/>
          <a:p>
            <a:fld id="{798050D2-FA96-4B76-86CA-AF2A9844A6ED}" type="slidenum">
              <a:rPr kumimoji="1" lang="ja-JP" altLang="en-US" smtClean="0"/>
              <a:t>‹#›</a:t>
            </a:fld>
            <a:endParaRPr kumimoji="1" lang="ja-JP" altLang="en-US"/>
          </a:p>
        </p:txBody>
      </p:sp>
    </p:spTree>
    <p:extLst>
      <p:ext uri="{BB962C8B-B14F-4D97-AF65-F5344CB8AC3E}">
        <p14:creationId xmlns:p14="http://schemas.microsoft.com/office/powerpoint/2010/main" val="1156019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E9BCC80-F17F-B1CE-52B4-13D550474EF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410E6BD-87D7-2CEC-2D18-D74767326DC8}"/>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F6A348A-A5B7-AB12-6E24-842D59749F3D}"/>
              </a:ext>
            </a:extLst>
          </p:cNvPr>
          <p:cNvSpPr>
            <a:spLocks noGrp="1"/>
          </p:cNvSpPr>
          <p:nvPr>
            <p:ph type="dt" sz="half" idx="10"/>
          </p:nvPr>
        </p:nvSpPr>
        <p:spPr/>
        <p:txBody>
          <a:bodyPr/>
          <a:lstStyle/>
          <a:p>
            <a:fld id="{02AFCA9C-12AC-4917-A427-C989D3ED0D5B}" type="datetimeFigureOut">
              <a:rPr kumimoji="1" lang="ja-JP" altLang="en-US" smtClean="0"/>
              <a:t>2022/6/23</a:t>
            </a:fld>
            <a:endParaRPr kumimoji="1" lang="ja-JP" altLang="en-US"/>
          </a:p>
        </p:txBody>
      </p:sp>
      <p:sp>
        <p:nvSpPr>
          <p:cNvPr id="5" name="フッター プレースホルダー 4">
            <a:extLst>
              <a:ext uri="{FF2B5EF4-FFF2-40B4-BE49-F238E27FC236}">
                <a16:creationId xmlns:a16="http://schemas.microsoft.com/office/drawing/2014/main" id="{E82E522C-40DF-DC47-34AD-4B9BE57D692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AF17F4E-5ECA-5F6E-785B-BB743792E7E3}"/>
              </a:ext>
            </a:extLst>
          </p:cNvPr>
          <p:cNvSpPr>
            <a:spLocks noGrp="1"/>
          </p:cNvSpPr>
          <p:nvPr>
            <p:ph type="sldNum" sz="quarter" idx="12"/>
          </p:nvPr>
        </p:nvSpPr>
        <p:spPr/>
        <p:txBody>
          <a:bodyPr/>
          <a:lstStyle/>
          <a:p>
            <a:fld id="{798050D2-FA96-4B76-86CA-AF2A9844A6ED}" type="slidenum">
              <a:rPr kumimoji="1" lang="ja-JP" altLang="en-US" smtClean="0"/>
              <a:t>‹#›</a:t>
            </a:fld>
            <a:endParaRPr kumimoji="1" lang="ja-JP" altLang="en-US"/>
          </a:p>
        </p:txBody>
      </p:sp>
    </p:spTree>
    <p:extLst>
      <p:ext uri="{BB962C8B-B14F-4D97-AF65-F5344CB8AC3E}">
        <p14:creationId xmlns:p14="http://schemas.microsoft.com/office/powerpoint/2010/main" val="1343271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7B8477-0D60-B314-5971-1279A7AA9EF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C5841B5-31F9-E6C9-AD56-BEA54DC9FCD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45EA14D-9331-34B2-9265-51DCC9F59AD9}"/>
              </a:ext>
            </a:extLst>
          </p:cNvPr>
          <p:cNvSpPr>
            <a:spLocks noGrp="1"/>
          </p:cNvSpPr>
          <p:nvPr>
            <p:ph type="dt" sz="half" idx="10"/>
          </p:nvPr>
        </p:nvSpPr>
        <p:spPr/>
        <p:txBody>
          <a:bodyPr/>
          <a:lstStyle/>
          <a:p>
            <a:fld id="{02AFCA9C-12AC-4917-A427-C989D3ED0D5B}" type="datetimeFigureOut">
              <a:rPr kumimoji="1" lang="ja-JP" altLang="en-US" smtClean="0"/>
              <a:t>2022/6/23</a:t>
            </a:fld>
            <a:endParaRPr kumimoji="1" lang="ja-JP" altLang="en-US"/>
          </a:p>
        </p:txBody>
      </p:sp>
      <p:sp>
        <p:nvSpPr>
          <p:cNvPr id="5" name="フッター プレースホルダー 4">
            <a:extLst>
              <a:ext uri="{FF2B5EF4-FFF2-40B4-BE49-F238E27FC236}">
                <a16:creationId xmlns:a16="http://schemas.microsoft.com/office/drawing/2014/main" id="{E2DE14F2-0147-F638-BC3A-E835B1A9CCC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3A938E1-4CF6-603A-515B-53EC89EB2A17}"/>
              </a:ext>
            </a:extLst>
          </p:cNvPr>
          <p:cNvSpPr>
            <a:spLocks noGrp="1"/>
          </p:cNvSpPr>
          <p:nvPr>
            <p:ph type="sldNum" sz="quarter" idx="12"/>
          </p:nvPr>
        </p:nvSpPr>
        <p:spPr/>
        <p:txBody>
          <a:bodyPr/>
          <a:lstStyle/>
          <a:p>
            <a:fld id="{798050D2-FA96-4B76-86CA-AF2A9844A6ED}" type="slidenum">
              <a:rPr kumimoji="1" lang="ja-JP" altLang="en-US" smtClean="0"/>
              <a:t>‹#›</a:t>
            </a:fld>
            <a:endParaRPr kumimoji="1" lang="ja-JP" altLang="en-US"/>
          </a:p>
        </p:txBody>
      </p:sp>
    </p:spTree>
    <p:extLst>
      <p:ext uri="{BB962C8B-B14F-4D97-AF65-F5344CB8AC3E}">
        <p14:creationId xmlns:p14="http://schemas.microsoft.com/office/powerpoint/2010/main" val="1912536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2A5319-1EBC-420D-28AC-1A508CA2D97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2054036-C3F1-4DA8-D388-DC96237E6E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9615380-3606-6611-9F7E-800EEC5593A4}"/>
              </a:ext>
            </a:extLst>
          </p:cNvPr>
          <p:cNvSpPr>
            <a:spLocks noGrp="1"/>
          </p:cNvSpPr>
          <p:nvPr>
            <p:ph type="dt" sz="half" idx="10"/>
          </p:nvPr>
        </p:nvSpPr>
        <p:spPr/>
        <p:txBody>
          <a:bodyPr/>
          <a:lstStyle/>
          <a:p>
            <a:fld id="{02AFCA9C-12AC-4917-A427-C989D3ED0D5B}" type="datetimeFigureOut">
              <a:rPr kumimoji="1" lang="ja-JP" altLang="en-US" smtClean="0"/>
              <a:t>2022/6/23</a:t>
            </a:fld>
            <a:endParaRPr kumimoji="1" lang="ja-JP" altLang="en-US"/>
          </a:p>
        </p:txBody>
      </p:sp>
      <p:sp>
        <p:nvSpPr>
          <p:cNvPr id="5" name="フッター プレースホルダー 4">
            <a:extLst>
              <a:ext uri="{FF2B5EF4-FFF2-40B4-BE49-F238E27FC236}">
                <a16:creationId xmlns:a16="http://schemas.microsoft.com/office/drawing/2014/main" id="{CF46C5C8-0ACE-78F6-0306-617E42E1C90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922B275-4FD4-EAC6-D737-36D59734AE90}"/>
              </a:ext>
            </a:extLst>
          </p:cNvPr>
          <p:cNvSpPr>
            <a:spLocks noGrp="1"/>
          </p:cNvSpPr>
          <p:nvPr>
            <p:ph type="sldNum" sz="quarter" idx="12"/>
          </p:nvPr>
        </p:nvSpPr>
        <p:spPr/>
        <p:txBody>
          <a:bodyPr/>
          <a:lstStyle/>
          <a:p>
            <a:fld id="{798050D2-FA96-4B76-86CA-AF2A9844A6ED}" type="slidenum">
              <a:rPr kumimoji="1" lang="ja-JP" altLang="en-US" smtClean="0"/>
              <a:t>‹#›</a:t>
            </a:fld>
            <a:endParaRPr kumimoji="1" lang="ja-JP" altLang="en-US"/>
          </a:p>
        </p:txBody>
      </p:sp>
    </p:spTree>
    <p:extLst>
      <p:ext uri="{BB962C8B-B14F-4D97-AF65-F5344CB8AC3E}">
        <p14:creationId xmlns:p14="http://schemas.microsoft.com/office/powerpoint/2010/main" val="2160408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8DFE7D-3BDB-BC08-60BD-651329A8BF4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F392C70-907C-880C-F22D-E682802BA5C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936C174-9C6F-8D55-EE9B-FBD3EA1D74A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21198E9-5930-6DA0-AE5F-2336DD09A142}"/>
              </a:ext>
            </a:extLst>
          </p:cNvPr>
          <p:cNvSpPr>
            <a:spLocks noGrp="1"/>
          </p:cNvSpPr>
          <p:nvPr>
            <p:ph type="dt" sz="half" idx="10"/>
          </p:nvPr>
        </p:nvSpPr>
        <p:spPr/>
        <p:txBody>
          <a:bodyPr/>
          <a:lstStyle/>
          <a:p>
            <a:fld id="{02AFCA9C-12AC-4917-A427-C989D3ED0D5B}" type="datetimeFigureOut">
              <a:rPr kumimoji="1" lang="ja-JP" altLang="en-US" smtClean="0"/>
              <a:t>2022/6/23</a:t>
            </a:fld>
            <a:endParaRPr kumimoji="1" lang="ja-JP" altLang="en-US"/>
          </a:p>
        </p:txBody>
      </p:sp>
      <p:sp>
        <p:nvSpPr>
          <p:cNvPr id="6" name="フッター プレースホルダー 5">
            <a:extLst>
              <a:ext uri="{FF2B5EF4-FFF2-40B4-BE49-F238E27FC236}">
                <a16:creationId xmlns:a16="http://schemas.microsoft.com/office/drawing/2014/main" id="{AF7909B5-BF51-678D-9658-9B7D189B905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60F753B-4A4B-EFEB-F879-35FF9E09D6A9}"/>
              </a:ext>
            </a:extLst>
          </p:cNvPr>
          <p:cNvSpPr>
            <a:spLocks noGrp="1"/>
          </p:cNvSpPr>
          <p:nvPr>
            <p:ph type="sldNum" sz="quarter" idx="12"/>
          </p:nvPr>
        </p:nvSpPr>
        <p:spPr/>
        <p:txBody>
          <a:bodyPr/>
          <a:lstStyle/>
          <a:p>
            <a:fld id="{798050D2-FA96-4B76-86CA-AF2A9844A6ED}" type="slidenum">
              <a:rPr kumimoji="1" lang="ja-JP" altLang="en-US" smtClean="0"/>
              <a:t>‹#›</a:t>
            </a:fld>
            <a:endParaRPr kumimoji="1" lang="ja-JP" altLang="en-US"/>
          </a:p>
        </p:txBody>
      </p:sp>
    </p:spTree>
    <p:extLst>
      <p:ext uri="{BB962C8B-B14F-4D97-AF65-F5344CB8AC3E}">
        <p14:creationId xmlns:p14="http://schemas.microsoft.com/office/powerpoint/2010/main" val="590650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F013F4-A26C-D242-7D05-2A1D2F7A319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8FF67D8-E187-6670-ED2C-3F61A9AD21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A37F2F2-4075-2D05-4928-1027AAE0EDA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07CCDD0-AA67-06EA-DE11-41ACB9B283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75BE705-38B4-103F-46DB-3EDB6CF6C62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D568D78-3DFF-4DD4-E545-1838C12ABF67}"/>
              </a:ext>
            </a:extLst>
          </p:cNvPr>
          <p:cNvSpPr>
            <a:spLocks noGrp="1"/>
          </p:cNvSpPr>
          <p:nvPr>
            <p:ph type="dt" sz="half" idx="10"/>
          </p:nvPr>
        </p:nvSpPr>
        <p:spPr/>
        <p:txBody>
          <a:bodyPr/>
          <a:lstStyle/>
          <a:p>
            <a:fld id="{02AFCA9C-12AC-4917-A427-C989D3ED0D5B}" type="datetimeFigureOut">
              <a:rPr kumimoji="1" lang="ja-JP" altLang="en-US" smtClean="0"/>
              <a:t>2022/6/23</a:t>
            </a:fld>
            <a:endParaRPr kumimoji="1" lang="ja-JP" altLang="en-US"/>
          </a:p>
        </p:txBody>
      </p:sp>
      <p:sp>
        <p:nvSpPr>
          <p:cNvPr id="8" name="フッター プレースホルダー 7">
            <a:extLst>
              <a:ext uri="{FF2B5EF4-FFF2-40B4-BE49-F238E27FC236}">
                <a16:creationId xmlns:a16="http://schemas.microsoft.com/office/drawing/2014/main" id="{8464E54F-1930-0852-765D-E80040DC27B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F514DBE-2CA5-ED14-CD43-1B41BB5AAB76}"/>
              </a:ext>
            </a:extLst>
          </p:cNvPr>
          <p:cNvSpPr>
            <a:spLocks noGrp="1"/>
          </p:cNvSpPr>
          <p:nvPr>
            <p:ph type="sldNum" sz="quarter" idx="12"/>
          </p:nvPr>
        </p:nvSpPr>
        <p:spPr/>
        <p:txBody>
          <a:bodyPr/>
          <a:lstStyle/>
          <a:p>
            <a:fld id="{798050D2-FA96-4B76-86CA-AF2A9844A6ED}" type="slidenum">
              <a:rPr kumimoji="1" lang="ja-JP" altLang="en-US" smtClean="0"/>
              <a:t>‹#›</a:t>
            </a:fld>
            <a:endParaRPr kumimoji="1" lang="ja-JP" altLang="en-US"/>
          </a:p>
        </p:txBody>
      </p:sp>
    </p:spTree>
    <p:extLst>
      <p:ext uri="{BB962C8B-B14F-4D97-AF65-F5344CB8AC3E}">
        <p14:creationId xmlns:p14="http://schemas.microsoft.com/office/powerpoint/2010/main" val="3914754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F06E6C-4863-D0DD-5D0F-9D3E70A01E0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3D389C0-D68C-13AC-9547-D284E0EC2EAE}"/>
              </a:ext>
            </a:extLst>
          </p:cNvPr>
          <p:cNvSpPr>
            <a:spLocks noGrp="1"/>
          </p:cNvSpPr>
          <p:nvPr>
            <p:ph type="dt" sz="half" idx="10"/>
          </p:nvPr>
        </p:nvSpPr>
        <p:spPr/>
        <p:txBody>
          <a:bodyPr/>
          <a:lstStyle/>
          <a:p>
            <a:fld id="{02AFCA9C-12AC-4917-A427-C989D3ED0D5B}" type="datetimeFigureOut">
              <a:rPr kumimoji="1" lang="ja-JP" altLang="en-US" smtClean="0"/>
              <a:t>2022/6/23</a:t>
            </a:fld>
            <a:endParaRPr kumimoji="1" lang="ja-JP" altLang="en-US"/>
          </a:p>
        </p:txBody>
      </p:sp>
      <p:sp>
        <p:nvSpPr>
          <p:cNvPr id="4" name="フッター プレースホルダー 3">
            <a:extLst>
              <a:ext uri="{FF2B5EF4-FFF2-40B4-BE49-F238E27FC236}">
                <a16:creationId xmlns:a16="http://schemas.microsoft.com/office/drawing/2014/main" id="{F429BACC-85DF-E7B3-9A96-E6FCA1C456F1}"/>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4BD03C0-8637-B376-BBC8-408288A95390}"/>
              </a:ext>
            </a:extLst>
          </p:cNvPr>
          <p:cNvSpPr>
            <a:spLocks noGrp="1"/>
          </p:cNvSpPr>
          <p:nvPr>
            <p:ph type="sldNum" sz="quarter" idx="12"/>
          </p:nvPr>
        </p:nvSpPr>
        <p:spPr/>
        <p:txBody>
          <a:bodyPr/>
          <a:lstStyle/>
          <a:p>
            <a:fld id="{798050D2-FA96-4B76-86CA-AF2A9844A6ED}" type="slidenum">
              <a:rPr kumimoji="1" lang="ja-JP" altLang="en-US" smtClean="0"/>
              <a:t>‹#›</a:t>
            </a:fld>
            <a:endParaRPr kumimoji="1" lang="ja-JP" altLang="en-US"/>
          </a:p>
        </p:txBody>
      </p:sp>
    </p:spTree>
    <p:extLst>
      <p:ext uri="{BB962C8B-B14F-4D97-AF65-F5344CB8AC3E}">
        <p14:creationId xmlns:p14="http://schemas.microsoft.com/office/powerpoint/2010/main" val="3621432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EB7C67F-E993-6341-A0F9-54C5AAEA504B}"/>
              </a:ext>
            </a:extLst>
          </p:cNvPr>
          <p:cNvSpPr>
            <a:spLocks noGrp="1"/>
          </p:cNvSpPr>
          <p:nvPr>
            <p:ph type="dt" sz="half" idx="10"/>
          </p:nvPr>
        </p:nvSpPr>
        <p:spPr/>
        <p:txBody>
          <a:bodyPr/>
          <a:lstStyle/>
          <a:p>
            <a:fld id="{02AFCA9C-12AC-4917-A427-C989D3ED0D5B}" type="datetimeFigureOut">
              <a:rPr kumimoji="1" lang="ja-JP" altLang="en-US" smtClean="0"/>
              <a:t>2022/6/23</a:t>
            </a:fld>
            <a:endParaRPr kumimoji="1" lang="ja-JP" altLang="en-US"/>
          </a:p>
        </p:txBody>
      </p:sp>
      <p:sp>
        <p:nvSpPr>
          <p:cNvPr id="3" name="フッター プレースホルダー 2">
            <a:extLst>
              <a:ext uri="{FF2B5EF4-FFF2-40B4-BE49-F238E27FC236}">
                <a16:creationId xmlns:a16="http://schemas.microsoft.com/office/drawing/2014/main" id="{7CB7BC91-61B7-A4A2-CC84-701428261B5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98F7650-F79F-6CF1-6D49-150DCC59591D}"/>
              </a:ext>
            </a:extLst>
          </p:cNvPr>
          <p:cNvSpPr>
            <a:spLocks noGrp="1"/>
          </p:cNvSpPr>
          <p:nvPr>
            <p:ph type="sldNum" sz="quarter" idx="12"/>
          </p:nvPr>
        </p:nvSpPr>
        <p:spPr/>
        <p:txBody>
          <a:bodyPr/>
          <a:lstStyle/>
          <a:p>
            <a:fld id="{798050D2-FA96-4B76-86CA-AF2A9844A6ED}" type="slidenum">
              <a:rPr kumimoji="1" lang="ja-JP" altLang="en-US" smtClean="0"/>
              <a:t>‹#›</a:t>
            </a:fld>
            <a:endParaRPr kumimoji="1" lang="ja-JP" altLang="en-US"/>
          </a:p>
        </p:txBody>
      </p:sp>
    </p:spTree>
    <p:extLst>
      <p:ext uri="{BB962C8B-B14F-4D97-AF65-F5344CB8AC3E}">
        <p14:creationId xmlns:p14="http://schemas.microsoft.com/office/powerpoint/2010/main" val="1957703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749D6A-5CA5-8B6D-632D-0EA2D623595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255A868-D8C5-FD81-98AF-9D253980A8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6352B44-05D7-854C-3C9C-D8803CF51B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52302CE-3963-D8AB-49EB-019ADDBBAB80}"/>
              </a:ext>
            </a:extLst>
          </p:cNvPr>
          <p:cNvSpPr>
            <a:spLocks noGrp="1"/>
          </p:cNvSpPr>
          <p:nvPr>
            <p:ph type="dt" sz="half" idx="10"/>
          </p:nvPr>
        </p:nvSpPr>
        <p:spPr/>
        <p:txBody>
          <a:bodyPr/>
          <a:lstStyle/>
          <a:p>
            <a:fld id="{02AFCA9C-12AC-4917-A427-C989D3ED0D5B}" type="datetimeFigureOut">
              <a:rPr kumimoji="1" lang="ja-JP" altLang="en-US" smtClean="0"/>
              <a:t>2022/6/23</a:t>
            </a:fld>
            <a:endParaRPr kumimoji="1" lang="ja-JP" altLang="en-US"/>
          </a:p>
        </p:txBody>
      </p:sp>
      <p:sp>
        <p:nvSpPr>
          <p:cNvPr id="6" name="フッター プレースホルダー 5">
            <a:extLst>
              <a:ext uri="{FF2B5EF4-FFF2-40B4-BE49-F238E27FC236}">
                <a16:creationId xmlns:a16="http://schemas.microsoft.com/office/drawing/2014/main" id="{68F19CE3-9230-58E1-61D0-0F3EBC84EE3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343781E-7B4E-476D-4AD5-6BA30F70217A}"/>
              </a:ext>
            </a:extLst>
          </p:cNvPr>
          <p:cNvSpPr>
            <a:spLocks noGrp="1"/>
          </p:cNvSpPr>
          <p:nvPr>
            <p:ph type="sldNum" sz="quarter" idx="12"/>
          </p:nvPr>
        </p:nvSpPr>
        <p:spPr/>
        <p:txBody>
          <a:bodyPr/>
          <a:lstStyle/>
          <a:p>
            <a:fld id="{798050D2-FA96-4B76-86CA-AF2A9844A6ED}" type="slidenum">
              <a:rPr kumimoji="1" lang="ja-JP" altLang="en-US" smtClean="0"/>
              <a:t>‹#›</a:t>
            </a:fld>
            <a:endParaRPr kumimoji="1" lang="ja-JP" altLang="en-US"/>
          </a:p>
        </p:txBody>
      </p:sp>
    </p:spTree>
    <p:extLst>
      <p:ext uri="{BB962C8B-B14F-4D97-AF65-F5344CB8AC3E}">
        <p14:creationId xmlns:p14="http://schemas.microsoft.com/office/powerpoint/2010/main" val="3533126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F5B26C-DFB5-5750-0E92-9ECED2FD888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2FC3549-7279-03F0-2594-2D742B3CE6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95FD499-A151-C8E8-02D2-D71EEAA78F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AC9FF96-5A67-74D1-AD85-B82B1E2C36BE}"/>
              </a:ext>
            </a:extLst>
          </p:cNvPr>
          <p:cNvSpPr>
            <a:spLocks noGrp="1"/>
          </p:cNvSpPr>
          <p:nvPr>
            <p:ph type="dt" sz="half" idx="10"/>
          </p:nvPr>
        </p:nvSpPr>
        <p:spPr/>
        <p:txBody>
          <a:bodyPr/>
          <a:lstStyle/>
          <a:p>
            <a:fld id="{02AFCA9C-12AC-4917-A427-C989D3ED0D5B}" type="datetimeFigureOut">
              <a:rPr kumimoji="1" lang="ja-JP" altLang="en-US" smtClean="0"/>
              <a:t>2022/6/23</a:t>
            </a:fld>
            <a:endParaRPr kumimoji="1" lang="ja-JP" altLang="en-US"/>
          </a:p>
        </p:txBody>
      </p:sp>
      <p:sp>
        <p:nvSpPr>
          <p:cNvPr id="6" name="フッター プレースホルダー 5">
            <a:extLst>
              <a:ext uri="{FF2B5EF4-FFF2-40B4-BE49-F238E27FC236}">
                <a16:creationId xmlns:a16="http://schemas.microsoft.com/office/drawing/2014/main" id="{75242C76-2F89-55F2-6E96-58B416D85D5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1CB4439-484A-7290-BDE1-E1B57EF20E53}"/>
              </a:ext>
            </a:extLst>
          </p:cNvPr>
          <p:cNvSpPr>
            <a:spLocks noGrp="1"/>
          </p:cNvSpPr>
          <p:nvPr>
            <p:ph type="sldNum" sz="quarter" idx="12"/>
          </p:nvPr>
        </p:nvSpPr>
        <p:spPr/>
        <p:txBody>
          <a:bodyPr/>
          <a:lstStyle/>
          <a:p>
            <a:fld id="{798050D2-FA96-4B76-86CA-AF2A9844A6ED}" type="slidenum">
              <a:rPr kumimoji="1" lang="ja-JP" altLang="en-US" smtClean="0"/>
              <a:t>‹#›</a:t>
            </a:fld>
            <a:endParaRPr kumimoji="1" lang="ja-JP" altLang="en-US"/>
          </a:p>
        </p:txBody>
      </p:sp>
    </p:spTree>
    <p:extLst>
      <p:ext uri="{BB962C8B-B14F-4D97-AF65-F5344CB8AC3E}">
        <p14:creationId xmlns:p14="http://schemas.microsoft.com/office/powerpoint/2010/main" val="2369892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2BFF5B7-4F82-4A75-25CD-E6820EBBBC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A278977-ABED-C3C7-2984-E1A00EFFAA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C9549B1-82EE-05A3-B3C7-F27A04DF62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FCA9C-12AC-4917-A427-C989D3ED0D5B}" type="datetimeFigureOut">
              <a:rPr kumimoji="1" lang="ja-JP" altLang="en-US" smtClean="0"/>
              <a:t>2022/6/23</a:t>
            </a:fld>
            <a:endParaRPr kumimoji="1" lang="ja-JP" altLang="en-US"/>
          </a:p>
        </p:txBody>
      </p:sp>
      <p:sp>
        <p:nvSpPr>
          <p:cNvPr id="5" name="フッター プレースホルダー 4">
            <a:extLst>
              <a:ext uri="{FF2B5EF4-FFF2-40B4-BE49-F238E27FC236}">
                <a16:creationId xmlns:a16="http://schemas.microsoft.com/office/drawing/2014/main" id="{BE5BB8F8-557A-EBFF-AD81-8122731ADE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8121F70D-CC30-2D7C-D8ED-55BEA4BA09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8050D2-FA96-4B76-86CA-AF2A9844A6ED}" type="slidenum">
              <a:rPr kumimoji="1" lang="ja-JP" altLang="en-US" smtClean="0"/>
              <a:t>‹#›</a:t>
            </a:fld>
            <a:endParaRPr kumimoji="1" lang="ja-JP" altLang="en-US"/>
          </a:p>
        </p:txBody>
      </p:sp>
    </p:spTree>
    <p:extLst>
      <p:ext uri="{BB962C8B-B14F-4D97-AF65-F5344CB8AC3E}">
        <p14:creationId xmlns:p14="http://schemas.microsoft.com/office/powerpoint/2010/main" val="338552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09A7B1-2C3D-1D86-F47B-4A62DACDEA51}"/>
              </a:ext>
            </a:extLst>
          </p:cNvPr>
          <p:cNvSpPr>
            <a:spLocks noGrp="1"/>
          </p:cNvSpPr>
          <p:nvPr>
            <p:ph type="ctrTitle"/>
          </p:nvPr>
        </p:nvSpPr>
        <p:spPr>
          <a:xfrm>
            <a:off x="1524000" y="-586121"/>
            <a:ext cx="9144000" cy="2387600"/>
          </a:xfrm>
        </p:spPr>
        <p:txBody>
          <a:bodyPr/>
          <a:lstStyle/>
          <a:p>
            <a:r>
              <a:rPr lang="en-US" altLang="ja-JP" dirty="0"/>
              <a:t>RI2660</a:t>
            </a:r>
            <a:r>
              <a:rPr lang="ja-JP" altLang="en-US" dirty="0"/>
              <a:t>地区内クラブ調査</a:t>
            </a:r>
            <a:endParaRPr kumimoji="1" lang="ja-JP" altLang="en-US" dirty="0"/>
          </a:p>
        </p:txBody>
      </p:sp>
      <p:sp>
        <p:nvSpPr>
          <p:cNvPr id="3" name="字幕 2">
            <a:extLst>
              <a:ext uri="{FF2B5EF4-FFF2-40B4-BE49-F238E27FC236}">
                <a16:creationId xmlns:a16="http://schemas.microsoft.com/office/drawing/2014/main" id="{CE75F5A1-7707-6CA9-3B71-A955F225C364}"/>
              </a:ext>
            </a:extLst>
          </p:cNvPr>
          <p:cNvSpPr>
            <a:spLocks noGrp="1"/>
          </p:cNvSpPr>
          <p:nvPr>
            <p:ph type="subTitle" idx="1"/>
          </p:nvPr>
        </p:nvSpPr>
        <p:spPr>
          <a:xfrm>
            <a:off x="0" y="2237874"/>
            <a:ext cx="12192000" cy="3320715"/>
          </a:xfrm>
        </p:spPr>
        <p:txBody>
          <a:bodyPr>
            <a:normAutofit/>
          </a:bodyPr>
          <a:lstStyle/>
          <a:p>
            <a:r>
              <a:rPr kumimoji="1" lang="ja-JP" altLang="en-US" sz="6500" dirty="0"/>
              <a:t>  会員種類の多様化</a:t>
            </a:r>
            <a:endParaRPr kumimoji="1" lang="en-US" altLang="ja-JP" sz="6500" dirty="0"/>
          </a:p>
          <a:p>
            <a:r>
              <a:rPr lang="ja-JP" altLang="en-US" sz="3600" dirty="0"/>
              <a:t>    </a:t>
            </a:r>
            <a:endParaRPr lang="en-US" altLang="ja-JP" sz="3600" dirty="0"/>
          </a:p>
          <a:p>
            <a:r>
              <a:rPr lang="ja-JP" altLang="en-US" sz="3600" dirty="0"/>
              <a:t>   ２０２２年５月１６日～２３日実施</a:t>
            </a:r>
            <a:r>
              <a:rPr lang="en-US" altLang="ja-JP" sz="3600" dirty="0"/>
              <a:t>(63</a:t>
            </a:r>
            <a:r>
              <a:rPr lang="ja-JP" altLang="en-US" sz="3600" dirty="0"/>
              <a:t>クラブ回答</a:t>
            </a:r>
            <a:r>
              <a:rPr lang="en-US" altLang="ja-JP" sz="3600" dirty="0"/>
              <a:t>)</a:t>
            </a:r>
            <a:endParaRPr lang="ja-JP" altLang="en-US" sz="3600" dirty="0"/>
          </a:p>
          <a:p>
            <a:r>
              <a:rPr lang="ja-JP" altLang="en-US" sz="3600"/>
              <a:t>　　　　　最終</a:t>
            </a:r>
            <a:r>
              <a:rPr lang="ja-JP" altLang="en-US" sz="3600" dirty="0"/>
              <a:t>回答</a:t>
            </a:r>
            <a:r>
              <a:rPr lang="ja-JP" altLang="en-US" sz="3600"/>
              <a:t>回収 ６月</a:t>
            </a:r>
            <a:r>
              <a:rPr lang="ja-JP" altLang="en-US" sz="3600" dirty="0"/>
              <a:t>２４日 </a:t>
            </a:r>
            <a:r>
              <a:rPr lang="en-US" altLang="ja-JP" sz="3600" dirty="0"/>
              <a:t>(70</a:t>
            </a:r>
            <a:r>
              <a:rPr lang="ja-JP" altLang="en-US" sz="3600" dirty="0"/>
              <a:t>クラブ回答</a:t>
            </a:r>
            <a:r>
              <a:rPr lang="en-US" altLang="ja-JP" sz="3600" dirty="0"/>
              <a:t>)</a:t>
            </a:r>
          </a:p>
        </p:txBody>
      </p:sp>
    </p:spTree>
    <p:extLst>
      <p:ext uri="{BB962C8B-B14F-4D97-AF65-F5344CB8AC3E}">
        <p14:creationId xmlns:p14="http://schemas.microsoft.com/office/powerpoint/2010/main" val="4137659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087E9B-F0FD-10F5-A31A-705FCB74E994}"/>
              </a:ext>
            </a:extLst>
          </p:cNvPr>
          <p:cNvSpPr>
            <a:spLocks noGrp="1"/>
          </p:cNvSpPr>
          <p:nvPr>
            <p:ph type="title"/>
          </p:nvPr>
        </p:nvSpPr>
        <p:spPr>
          <a:xfrm>
            <a:off x="838200" y="232778"/>
            <a:ext cx="10515600" cy="697831"/>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0000"/>
          </a:bodyPr>
          <a:lstStyle/>
          <a:p>
            <a:pPr algn="ctr"/>
            <a:r>
              <a:rPr lang="ja-JP" altLang="en-US" sz="4700" dirty="0">
                <a:latin typeface="HGP教科書体" panose="02020600000000000000" pitchFamily="18" charset="-128"/>
                <a:ea typeface="HGP教科書体" panose="02020600000000000000" pitchFamily="18" charset="-128"/>
              </a:rPr>
              <a:t>新たな会員種類　（</a:t>
            </a:r>
            <a:r>
              <a:rPr lang="en-US" altLang="ja-JP" sz="4700" dirty="0">
                <a:latin typeface="HGP教科書体" panose="02020600000000000000" pitchFamily="18" charset="-128"/>
                <a:ea typeface="HGP教科書体" panose="02020600000000000000" pitchFamily="18" charset="-128"/>
              </a:rPr>
              <a:t>IM</a:t>
            </a:r>
            <a:r>
              <a:rPr lang="ja-JP" altLang="en-US" sz="4700" dirty="0">
                <a:latin typeface="HGP教科書体" panose="02020600000000000000" pitchFamily="18" charset="-128"/>
                <a:ea typeface="HGP教科書体" panose="02020600000000000000" pitchFamily="18" charset="-128"/>
              </a:rPr>
              <a:t>第５組）</a:t>
            </a:r>
            <a:endParaRPr kumimoji="1" lang="ja-JP" altLang="en-US" sz="4700" dirty="0">
              <a:latin typeface="HGP教科書体" panose="02020600000000000000" pitchFamily="18" charset="-128"/>
              <a:ea typeface="HGP教科書体" panose="02020600000000000000" pitchFamily="18" charset="-128"/>
            </a:endParaRPr>
          </a:p>
        </p:txBody>
      </p:sp>
      <p:sp>
        <p:nvSpPr>
          <p:cNvPr id="4" name="正方形/長方形 3">
            <a:extLst>
              <a:ext uri="{FF2B5EF4-FFF2-40B4-BE49-F238E27FC236}">
                <a16:creationId xmlns:a16="http://schemas.microsoft.com/office/drawing/2014/main" id="{6D887407-AD13-E701-6214-DC72FC48146D}"/>
              </a:ext>
            </a:extLst>
          </p:cNvPr>
          <p:cNvSpPr/>
          <p:nvPr/>
        </p:nvSpPr>
        <p:spPr>
          <a:xfrm>
            <a:off x="446314" y="1058162"/>
            <a:ext cx="2707433" cy="46285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600" dirty="0">
                <a:latin typeface="HGPｺﾞｼｯｸM" panose="020B0600000000000000" pitchFamily="50" charset="-128"/>
                <a:ea typeface="HGPｺﾞｼｯｸM" panose="020B0600000000000000" pitchFamily="50" charset="-128"/>
              </a:rPr>
              <a:t>複数制会員</a:t>
            </a:r>
            <a:endParaRPr kumimoji="1" lang="ja-JP" altLang="en-US" sz="3600" dirty="0">
              <a:latin typeface="HGPｺﾞｼｯｸM" panose="020B0600000000000000" pitchFamily="50" charset="-128"/>
              <a:ea typeface="HGPｺﾞｼｯｸM" panose="020B0600000000000000" pitchFamily="50" charset="-128"/>
            </a:endParaRPr>
          </a:p>
        </p:txBody>
      </p:sp>
      <p:sp>
        <p:nvSpPr>
          <p:cNvPr id="5" name="四角形: 角を丸くする 4">
            <a:extLst>
              <a:ext uri="{FF2B5EF4-FFF2-40B4-BE49-F238E27FC236}">
                <a16:creationId xmlns:a16="http://schemas.microsoft.com/office/drawing/2014/main" id="{738F2737-5BF8-AF7D-8F06-4E320F73D15C}"/>
              </a:ext>
            </a:extLst>
          </p:cNvPr>
          <p:cNvSpPr/>
          <p:nvPr/>
        </p:nvSpPr>
        <p:spPr>
          <a:xfrm>
            <a:off x="838201" y="1663206"/>
            <a:ext cx="10806404" cy="697831"/>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a:t>同一企業内の取締役、執行役員</a:t>
            </a:r>
          </a:p>
        </p:txBody>
      </p:sp>
      <p:sp>
        <p:nvSpPr>
          <p:cNvPr id="6" name="四角形: 角を丸くする 5">
            <a:extLst>
              <a:ext uri="{FF2B5EF4-FFF2-40B4-BE49-F238E27FC236}">
                <a16:creationId xmlns:a16="http://schemas.microsoft.com/office/drawing/2014/main" id="{C60D676B-A682-1F16-2306-ED9A038C5B63}"/>
              </a:ext>
            </a:extLst>
          </p:cNvPr>
          <p:cNvSpPr/>
          <p:nvPr/>
        </p:nvSpPr>
        <p:spPr>
          <a:xfrm>
            <a:off x="838201" y="2467393"/>
            <a:ext cx="10806404" cy="758056"/>
          </a:xfrm>
          <a:prstGeom prst="round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a:t>複数制正会員の会員資格、会費、出席規定を定める。</a:t>
            </a:r>
          </a:p>
        </p:txBody>
      </p:sp>
      <p:sp>
        <p:nvSpPr>
          <p:cNvPr id="7" name="正方形/長方形 6">
            <a:extLst>
              <a:ext uri="{FF2B5EF4-FFF2-40B4-BE49-F238E27FC236}">
                <a16:creationId xmlns:a16="http://schemas.microsoft.com/office/drawing/2014/main" id="{3B5290D8-285C-3DD1-9693-F989EBB3E5FF}"/>
              </a:ext>
            </a:extLst>
          </p:cNvPr>
          <p:cNvSpPr/>
          <p:nvPr/>
        </p:nvSpPr>
        <p:spPr>
          <a:xfrm>
            <a:off x="446314" y="3359639"/>
            <a:ext cx="3696478" cy="64393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600" dirty="0">
                <a:latin typeface="HGPｺﾞｼｯｸM" panose="020B0600000000000000" pitchFamily="50" charset="-128"/>
                <a:ea typeface="HGPｺﾞｼｯｸM" panose="020B0600000000000000" pitchFamily="50" charset="-128"/>
              </a:rPr>
              <a:t>フレンドシップ会員</a:t>
            </a:r>
            <a:endParaRPr kumimoji="1" lang="ja-JP" altLang="en-US" sz="3600" dirty="0">
              <a:latin typeface="HGPｺﾞｼｯｸM" panose="020B0600000000000000" pitchFamily="50" charset="-128"/>
              <a:ea typeface="HGPｺﾞｼｯｸM" panose="020B0600000000000000" pitchFamily="50" charset="-128"/>
            </a:endParaRPr>
          </a:p>
        </p:txBody>
      </p:sp>
      <p:sp>
        <p:nvSpPr>
          <p:cNvPr id="8" name="四角形: 角を丸くする 7">
            <a:extLst>
              <a:ext uri="{FF2B5EF4-FFF2-40B4-BE49-F238E27FC236}">
                <a16:creationId xmlns:a16="http://schemas.microsoft.com/office/drawing/2014/main" id="{4EF6860D-F8B6-9EE5-2429-B735F83102EC}"/>
              </a:ext>
            </a:extLst>
          </p:cNvPr>
          <p:cNvSpPr/>
          <p:nvPr/>
        </p:nvSpPr>
        <p:spPr>
          <a:xfrm>
            <a:off x="838201" y="4191374"/>
            <a:ext cx="10806404" cy="975551"/>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a:t>仕事の繁忙等の事情により例会への出席があまり高く望めないが、ロータリーの精神に賛同し、その活動に参加して頂ける方</a:t>
            </a:r>
          </a:p>
        </p:txBody>
      </p:sp>
      <p:sp>
        <p:nvSpPr>
          <p:cNvPr id="9" name="四角形: 角を丸くする 8">
            <a:extLst>
              <a:ext uri="{FF2B5EF4-FFF2-40B4-BE49-F238E27FC236}">
                <a16:creationId xmlns:a16="http://schemas.microsoft.com/office/drawing/2014/main" id="{77FB9D4D-49A5-FFAC-E161-84338433E2B6}"/>
              </a:ext>
            </a:extLst>
          </p:cNvPr>
          <p:cNvSpPr/>
          <p:nvPr/>
        </p:nvSpPr>
        <p:spPr>
          <a:xfrm>
            <a:off x="838201" y="5354723"/>
            <a:ext cx="10806404" cy="975552"/>
          </a:xfrm>
          <a:prstGeom prst="round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a:t>フレンドシップ会員の資格条件、権利及び特典を定めた条文を新たに追加。</a:t>
            </a:r>
          </a:p>
        </p:txBody>
      </p:sp>
    </p:spTree>
    <p:extLst>
      <p:ext uri="{BB962C8B-B14F-4D97-AF65-F5344CB8AC3E}">
        <p14:creationId xmlns:p14="http://schemas.microsoft.com/office/powerpoint/2010/main" val="1263558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087E9B-F0FD-10F5-A31A-705FCB74E994}"/>
              </a:ext>
            </a:extLst>
          </p:cNvPr>
          <p:cNvSpPr>
            <a:spLocks noGrp="1"/>
          </p:cNvSpPr>
          <p:nvPr>
            <p:ph type="title"/>
          </p:nvPr>
        </p:nvSpPr>
        <p:spPr>
          <a:xfrm>
            <a:off x="838200" y="232778"/>
            <a:ext cx="10515600" cy="697831"/>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0000"/>
          </a:bodyPr>
          <a:lstStyle/>
          <a:p>
            <a:pPr algn="ctr"/>
            <a:r>
              <a:rPr lang="ja-JP" altLang="en-US" sz="4700" dirty="0">
                <a:latin typeface="HGP教科書体" panose="02020600000000000000" pitchFamily="18" charset="-128"/>
                <a:ea typeface="HGP教科書体" panose="02020600000000000000" pitchFamily="18" charset="-128"/>
              </a:rPr>
              <a:t>新たな会員種類　（</a:t>
            </a:r>
            <a:r>
              <a:rPr lang="en-US" altLang="ja-JP" sz="4700" dirty="0">
                <a:latin typeface="HGP教科書体" panose="02020600000000000000" pitchFamily="18" charset="-128"/>
                <a:ea typeface="HGP教科書体" panose="02020600000000000000" pitchFamily="18" charset="-128"/>
              </a:rPr>
              <a:t>IM</a:t>
            </a:r>
            <a:r>
              <a:rPr lang="ja-JP" altLang="en-US" sz="4700" dirty="0">
                <a:latin typeface="HGP教科書体" panose="02020600000000000000" pitchFamily="18" charset="-128"/>
                <a:ea typeface="HGP教科書体" panose="02020600000000000000" pitchFamily="18" charset="-128"/>
              </a:rPr>
              <a:t>第６組）</a:t>
            </a:r>
            <a:endParaRPr kumimoji="1" lang="ja-JP" altLang="en-US" sz="4700" dirty="0">
              <a:latin typeface="HGP教科書体" panose="02020600000000000000" pitchFamily="18" charset="-128"/>
              <a:ea typeface="HGP教科書体" panose="02020600000000000000" pitchFamily="18" charset="-128"/>
            </a:endParaRPr>
          </a:p>
        </p:txBody>
      </p:sp>
      <p:sp>
        <p:nvSpPr>
          <p:cNvPr id="4" name="正方形/長方形 3">
            <a:extLst>
              <a:ext uri="{FF2B5EF4-FFF2-40B4-BE49-F238E27FC236}">
                <a16:creationId xmlns:a16="http://schemas.microsoft.com/office/drawing/2014/main" id="{6D887407-AD13-E701-6214-DC72FC48146D}"/>
              </a:ext>
            </a:extLst>
          </p:cNvPr>
          <p:cNvSpPr/>
          <p:nvPr/>
        </p:nvSpPr>
        <p:spPr>
          <a:xfrm>
            <a:off x="446314" y="1058162"/>
            <a:ext cx="2707433" cy="46285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600" dirty="0">
                <a:latin typeface="HGPｺﾞｼｯｸM" panose="020B0600000000000000" pitchFamily="50" charset="-128"/>
                <a:ea typeface="HGPｺﾞｼｯｸM" panose="020B0600000000000000" pitchFamily="50" charset="-128"/>
              </a:rPr>
              <a:t>正会員</a:t>
            </a:r>
            <a:endParaRPr kumimoji="1" lang="ja-JP" altLang="en-US" sz="3600" dirty="0">
              <a:latin typeface="HGPｺﾞｼｯｸM" panose="020B0600000000000000" pitchFamily="50" charset="-128"/>
              <a:ea typeface="HGPｺﾞｼｯｸM" panose="020B0600000000000000" pitchFamily="50" charset="-128"/>
            </a:endParaRPr>
          </a:p>
        </p:txBody>
      </p:sp>
      <p:sp>
        <p:nvSpPr>
          <p:cNvPr id="5" name="四角形: 角を丸くする 4">
            <a:extLst>
              <a:ext uri="{FF2B5EF4-FFF2-40B4-BE49-F238E27FC236}">
                <a16:creationId xmlns:a16="http://schemas.microsoft.com/office/drawing/2014/main" id="{738F2737-5BF8-AF7D-8F06-4E320F73D15C}"/>
              </a:ext>
            </a:extLst>
          </p:cNvPr>
          <p:cNvSpPr/>
          <p:nvPr/>
        </p:nvSpPr>
        <p:spPr>
          <a:xfrm>
            <a:off x="838200" y="1840878"/>
            <a:ext cx="11049000" cy="3041486"/>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a:t>会員種類は「正会員」で変更はないが、「出席適用免除のルール」をコロナ感染拡大の渦中、「コロナ特別免除」という制度を設定。</a:t>
            </a:r>
            <a:endParaRPr kumimoji="1" lang="en-US" altLang="ja-JP" sz="2400" dirty="0"/>
          </a:p>
          <a:p>
            <a:endParaRPr lang="en-US" altLang="ja-JP" sz="2400" dirty="0"/>
          </a:p>
          <a:p>
            <a:r>
              <a:rPr kumimoji="1" lang="ja-JP" altLang="en-US" sz="2400" dirty="0"/>
              <a:t>例会出席が不可能また、禁じられている会員を対象にしている。</a:t>
            </a:r>
          </a:p>
          <a:p>
            <a:r>
              <a:rPr kumimoji="1" lang="ja-JP" altLang="en-US" sz="2400" dirty="0"/>
              <a:t>（所属企業命令で外出できない、高齢者のため外出を控えさざるを得ない方</a:t>
            </a:r>
          </a:p>
          <a:p>
            <a:r>
              <a:rPr lang="ja-JP" altLang="en-US" sz="2400" dirty="0"/>
              <a:t>　</a:t>
            </a:r>
            <a:r>
              <a:rPr kumimoji="1" lang="ja-JP" altLang="en-US" sz="2400" dirty="0"/>
              <a:t>などを対象）</a:t>
            </a:r>
          </a:p>
          <a:p>
            <a:r>
              <a:rPr lang="ja-JP" altLang="en-US" sz="2400" dirty="0"/>
              <a:t>（</a:t>
            </a:r>
            <a:r>
              <a:rPr lang="en-US" altLang="ja-JP" sz="2400" dirty="0"/>
              <a:t>※</a:t>
            </a:r>
            <a:r>
              <a:rPr lang="ja-JP" altLang="en-US" sz="2400" dirty="0"/>
              <a:t>いずれも理事会宛に申請し、理事会の承認が必要となっている。）</a:t>
            </a:r>
            <a:endParaRPr kumimoji="1" lang="en-US" altLang="ja-JP" sz="2400" dirty="0"/>
          </a:p>
          <a:p>
            <a:endParaRPr kumimoji="1" lang="ja-JP" altLang="en-US" sz="2400" dirty="0"/>
          </a:p>
        </p:txBody>
      </p:sp>
      <p:sp>
        <p:nvSpPr>
          <p:cNvPr id="6" name="四角形: 角を丸くする 5">
            <a:extLst>
              <a:ext uri="{FF2B5EF4-FFF2-40B4-BE49-F238E27FC236}">
                <a16:creationId xmlns:a16="http://schemas.microsoft.com/office/drawing/2014/main" id="{C60D676B-A682-1F16-2306-ED9A038C5B63}"/>
              </a:ext>
            </a:extLst>
          </p:cNvPr>
          <p:cNvSpPr/>
          <p:nvPr/>
        </p:nvSpPr>
        <p:spPr>
          <a:xfrm>
            <a:off x="838200" y="5202229"/>
            <a:ext cx="11049000" cy="713258"/>
          </a:xfrm>
          <a:prstGeom prst="round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400" dirty="0"/>
              <a:t>クラブ細則の変更はしていない。</a:t>
            </a:r>
            <a:endParaRPr kumimoji="1" lang="en-US" altLang="ja-JP" sz="2400" dirty="0"/>
          </a:p>
        </p:txBody>
      </p:sp>
    </p:spTree>
    <p:extLst>
      <p:ext uri="{BB962C8B-B14F-4D97-AF65-F5344CB8AC3E}">
        <p14:creationId xmlns:p14="http://schemas.microsoft.com/office/powerpoint/2010/main" val="2439036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A336D1-9F89-D6B7-6F6B-3BEE566AD4ED}"/>
              </a:ext>
            </a:extLst>
          </p:cNvPr>
          <p:cNvSpPr>
            <a:spLocks noGrp="1"/>
          </p:cNvSpPr>
          <p:nvPr>
            <p:ph type="ctrTitle"/>
          </p:nvPr>
        </p:nvSpPr>
        <p:spPr>
          <a:xfrm>
            <a:off x="615819" y="331755"/>
            <a:ext cx="11047445" cy="937208"/>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r>
              <a:rPr kumimoji="1" lang="ja-JP" altLang="en-US" dirty="0">
                <a:latin typeface="HGP教科書体" panose="02020600000000000000" pitchFamily="18" charset="-128"/>
              </a:rPr>
              <a:t>会員種類の多様化に対する対応</a:t>
            </a:r>
          </a:p>
        </p:txBody>
      </p:sp>
      <p:sp>
        <p:nvSpPr>
          <p:cNvPr id="3" name="字幕 2">
            <a:extLst>
              <a:ext uri="{FF2B5EF4-FFF2-40B4-BE49-F238E27FC236}">
                <a16:creationId xmlns:a16="http://schemas.microsoft.com/office/drawing/2014/main" id="{5CAE6067-F89C-8B7F-330C-E317F98C0EFB}"/>
              </a:ext>
            </a:extLst>
          </p:cNvPr>
          <p:cNvSpPr>
            <a:spLocks noGrp="1"/>
          </p:cNvSpPr>
          <p:nvPr>
            <p:ph type="subTitle" idx="1"/>
          </p:nvPr>
        </p:nvSpPr>
        <p:spPr>
          <a:xfrm>
            <a:off x="615819" y="1949116"/>
            <a:ext cx="11047445" cy="4740442"/>
          </a:xfrm>
        </p:spPr>
        <p:txBody>
          <a:bodyPr/>
          <a:lstStyle/>
          <a:p>
            <a:endParaRPr kumimoji="1" lang="ja-JP" altLang="en-US" dirty="0"/>
          </a:p>
        </p:txBody>
      </p:sp>
      <p:graphicFrame>
        <p:nvGraphicFramePr>
          <p:cNvPr id="8" name="表 8">
            <a:extLst>
              <a:ext uri="{FF2B5EF4-FFF2-40B4-BE49-F238E27FC236}">
                <a16:creationId xmlns:a16="http://schemas.microsoft.com/office/drawing/2014/main" id="{3260FCC6-242D-4B81-1B7B-C028F283B0FA}"/>
              </a:ext>
            </a:extLst>
          </p:cNvPr>
          <p:cNvGraphicFramePr>
            <a:graphicFrameLocks noGrp="1"/>
          </p:cNvGraphicFramePr>
          <p:nvPr>
            <p:extLst>
              <p:ext uri="{D42A27DB-BD31-4B8C-83A1-F6EECF244321}">
                <p14:modId xmlns:p14="http://schemas.microsoft.com/office/powerpoint/2010/main" val="1696945895"/>
              </p:ext>
            </p:extLst>
          </p:nvPr>
        </p:nvGraphicFramePr>
        <p:xfrm>
          <a:off x="615819" y="1609503"/>
          <a:ext cx="11047449" cy="4916742"/>
        </p:xfrm>
        <a:graphic>
          <a:graphicData uri="http://schemas.openxmlformats.org/drawingml/2006/table">
            <a:tbl>
              <a:tblPr firstRow="1" bandRow="1">
                <a:tableStyleId>{21E4AEA4-8DFA-4A89-87EB-49C32662AFE0}</a:tableStyleId>
              </a:tblPr>
              <a:tblGrid>
                <a:gridCol w="1578207">
                  <a:extLst>
                    <a:ext uri="{9D8B030D-6E8A-4147-A177-3AD203B41FA5}">
                      <a16:colId xmlns:a16="http://schemas.microsoft.com/office/drawing/2014/main" val="726682750"/>
                    </a:ext>
                  </a:extLst>
                </a:gridCol>
                <a:gridCol w="1583890">
                  <a:extLst>
                    <a:ext uri="{9D8B030D-6E8A-4147-A177-3AD203B41FA5}">
                      <a16:colId xmlns:a16="http://schemas.microsoft.com/office/drawing/2014/main" val="1215492946"/>
                    </a:ext>
                  </a:extLst>
                </a:gridCol>
                <a:gridCol w="1572524">
                  <a:extLst>
                    <a:ext uri="{9D8B030D-6E8A-4147-A177-3AD203B41FA5}">
                      <a16:colId xmlns:a16="http://schemas.microsoft.com/office/drawing/2014/main" val="3366603874"/>
                    </a:ext>
                  </a:extLst>
                </a:gridCol>
                <a:gridCol w="1591536">
                  <a:extLst>
                    <a:ext uri="{9D8B030D-6E8A-4147-A177-3AD203B41FA5}">
                      <a16:colId xmlns:a16="http://schemas.microsoft.com/office/drawing/2014/main" val="406136598"/>
                    </a:ext>
                  </a:extLst>
                </a:gridCol>
                <a:gridCol w="1564878">
                  <a:extLst>
                    <a:ext uri="{9D8B030D-6E8A-4147-A177-3AD203B41FA5}">
                      <a16:colId xmlns:a16="http://schemas.microsoft.com/office/drawing/2014/main" val="2822335576"/>
                    </a:ext>
                  </a:extLst>
                </a:gridCol>
                <a:gridCol w="1588868">
                  <a:extLst>
                    <a:ext uri="{9D8B030D-6E8A-4147-A177-3AD203B41FA5}">
                      <a16:colId xmlns:a16="http://schemas.microsoft.com/office/drawing/2014/main" val="1498001310"/>
                    </a:ext>
                  </a:extLst>
                </a:gridCol>
                <a:gridCol w="1567546">
                  <a:extLst>
                    <a:ext uri="{9D8B030D-6E8A-4147-A177-3AD203B41FA5}">
                      <a16:colId xmlns:a16="http://schemas.microsoft.com/office/drawing/2014/main" val="4069373877"/>
                    </a:ext>
                  </a:extLst>
                </a:gridCol>
              </a:tblGrid>
              <a:tr h="645737">
                <a:tc>
                  <a:txBody>
                    <a:bodyPr/>
                    <a:lstStyle/>
                    <a:p>
                      <a:pPr algn="ctr"/>
                      <a:r>
                        <a:rPr kumimoji="1" lang="en-US" altLang="ja-JP" sz="3200" dirty="0">
                          <a:solidFill>
                            <a:schemeClr val="tx1"/>
                          </a:solidFill>
                        </a:rPr>
                        <a:t>IM</a:t>
                      </a:r>
                      <a:endParaRPr kumimoji="1" lang="ja-JP" altLang="en-US" sz="3200" dirty="0">
                        <a:solidFill>
                          <a:schemeClr val="tx1"/>
                        </a:solidFill>
                      </a:endParaRPr>
                    </a:p>
                  </a:txBody>
                  <a:tcPr/>
                </a:tc>
                <a:tc>
                  <a:txBody>
                    <a:bodyPr/>
                    <a:lstStyle/>
                    <a:p>
                      <a:pPr algn="ctr"/>
                      <a:r>
                        <a:rPr kumimoji="1" lang="ja-JP" altLang="en-US" sz="2500" baseline="0" dirty="0">
                          <a:solidFill>
                            <a:schemeClr val="tx1"/>
                          </a:solidFill>
                        </a:rPr>
                        <a:t>クラブ数</a:t>
                      </a:r>
                    </a:p>
                  </a:txBody>
                  <a:tcPr/>
                </a:tc>
                <a:tc>
                  <a:txBody>
                    <a:bodyPr/>
                    <a:lstStyle/>
                    <a:p>
                      <a:r>
                        <a:rPr kumimoji="1" lang="ja-JP" altLang="en-US" baseline="0" dirty="0">
                          <a:solidFill>
                            <a:schemeClr val="tx1"/>
                          </a:solidFill>
                        </a:rPr>
                        <a:t>行ったクラブ</a:t>
                      </a:r>
                    </a:p>
                  </a:txBody>
                  <a:tcPr/>
                </a:tc>
                <a:tc>
                  <a:txBody>
                    <a:bodyPr/>
                    <a:lstStyle/>
                    <a:p>
                      <a:r>
                        <a:rPr kumimoji="1" lang="ja-JP" altLang="en-US" baseline="0" dirty="0">
                          <a:solidFill>
                            <a:schemeClr val="tx1"/>
                          </a:solidFill>
                        </a:rPr>
                        <a:t>行うかもしれないクラブ</a:t>
                      </a:r>
                    </a:p>
                  </a:txBody>
                  <a:tcPr/>
                </a:tc>
                <a:tc>
                  <a:txBody>
                    <a:bodyPr/>
                    <a:lstStyle/>
                    <a:p>
                      <a:pPr algn="ctr"/>
                      <a:r>
                        <a:rPr kumimoji="1" lang="ja-JP" altLang="en-US" baseline="0" dirty="0">
                          <a:solidFill>
                            <a:schemeClr val="tx1"/>
                          </a:solidFill>
                        </a:rPr>
                        <a:t>行わない</a:t>
                      </a:r>
                    </a:p>
                    <a:p>
                      <a:pPr algn="ctr"/>
                      <a:r>
                        <a:rPr kumimoji="1" lang="ja-JP" altLang="en-US" baseline="0" dirty="0">
                          <a:solidFill>
                            <a:schemeClr val="tx1"/>
                          </a:solidFill>
                        </a:rPr>
                        <a:t>クラブ</a:t>
                      </a:r>
                    </a:p>
                  </a:txBody>
                  <a:tcPr/>
                </a:tc>
                <a:tc>
                  <a:txBody>
                    <a:bodyPr/>
                    <a:lstStyle/>
                    <a:p>
                      <a:pPr algn="ctr"/>
                      <a:r>
                        <a:rPr kumimoji="1" lang="ja-JP" altLang="en-US" baseline="0" dirty="0">
                          <a:solidFill>
                            <a:schemeClr val="tx1"/>
                          </a:solidFill>
                        </a:rPr>
                        <a:t>職業分類と</a:t>
                      </a:r>
                    </a:p>
                    <a:p>
                      <a:pPr algn="ctr"/>
                      <a:r>
                        <a:rPr kumimoji="1" lang="ja-JP" altLang="en-US" baseline="0" dirty="0">
                          <a:solidFill>
                            <a:schemeClr val="tx1"/>
                          </a:solidFill>
                        </a:rPr>
                        <a:t>混同</a:t>
                      </a:r>
                    </a:p>
                  </a:txBody>
                  <a:tcPr/>
                </a:tc>
                <a:tc>
                  <a:txBody>
                    <a:bodyPr/>
                    <a:lstStyle/>
                    <a:p>
                      <a:pPr algn="ctr"/>
                      <a:r>
                        <a:rPr kumimoji="1" lang="ja-JP" altLang="en-US" sz="2500" baseline="0" dirty="0">
                          <a:solidFill>
                            <a:schemeClr val="tx1"/>
                          </a:solidFill>
                        </a:rPr>
                        <a:t>未回答</a:t>
                      </a:r>
                    </a:p>
                  </a:txBody>
                  <a:tcPr/>
                </a:tc>
                <a:extLst>
                  <a:ext uri="{0D108BD9-81ED-4DB2-BD59-A6C34878D82A}">
                    <a16:rowId xmlns:a16="http://schemas.microsoft.com/office/drawing/2014/main" val="1216446798"/>
                  </a:ext>
                </a:extLst>
              </a:tr>
              <a:tr h="619586">
                <a:tc>
                  <a:txBody>
                    <a:bodyPr/>
                    <a:lstStyle/>
                    <a:p>
                      <a:pPr algn="ctr"/>
                      <a:r>
                        <a:rPr kumimoji="1" lang="ja-JP" altLang="en-US" sz="3000" baseline="0" dirty="0"/>
                        <a:t>第１組</a:t>
                      </a:r>
                    </a:p>
                  </a:txBody>
                  <a:tcPr/>
                </a:tc>
                <a:tc>
                  <a:txBody>
                    <a:bodyPr/>
                    <a:lstStyle/>
                    <a:p>
                      <a:pPr algn="ctr"/>
                      <a:r>
                        <a:rPr kumimoji="1" lang="ja-JP" altLang="en-US" sz="3000" baseline="0" dirty="0"/>
                        <a:t>１５</a:t>
                      </a:r>
                    </a:p>
                  </a:txBody>
                  <a:tcPr/>
                </a:tc>
                <a:tc>
                  <a:txBody>
                    <a:bodyPr/>
                    <a:lstStyle/>
                    <a:p>
                      <a:pPr algn="ctr"/>
                      <a:r>
                        <a:rPr kumimoji="1" lang="ja-JP" altLang="en-US" sz="3000" baseline="0" dirty="0"/>
                        <a:t>４</a:t>
                      </a:r>
                    </a:p>
                  </a:txBody>
                  <a:tcPr/>
                </a:tc>
                <a:tc>
                  <a:txBody>
                    <a:bodyPr/>
                    <a:lstStyle/>
                    <a:p>
                      <a:pPr algn="ctr"/>
                      <a:r>
                        <a:rPr kumimoji="1" lang="ja-JP" altLang="en-US" sz="3000" baseline="0" dirty="0"/>
                        <a:t>４</a:t>
                      </a:r>
                    </a:p>
                  </a:txBody>
                  <a:tcPr/>
                </a:tc>
                <a:tc>
                  <a:txBody>
                    <a:bodyPr/>
                    <a:lstStyle/>
                    <a:p>
                      <a:pPr algn="ctr"/>
                      <a:r>
                        <a:rPr kumimoji="1" lang="ja-JP" altLang="en-US" sz="3000" baseline="0" dirty="0"/>
                        <a:t>６</a:t>
                      </a:r>
                    </a:p>
                  </a:txBody>
                  <a:tcPr/>
                </a:tc>
                <a:tc>
                  <a:txBody>
                    <a:bodyPr/>
                    <a:lstStyle/>
                    <a:p>
                      <a:pPr algn="ctr"/>
                      <a:r>
                        <a:rPr kumimoji="1" lang="ja-JP" altLang="en-US" sz="3000" baseline="0" dirty="0"/>
                        <a:t>１</a:t>
                      </a:r>
                    </a:p>
                  </a:txBody>
                  <a:tcPr/>
                </a:tc>
                <a:tc>
                  <a:txBody>
                    <a:bodyPr/>
                    <a:lstStyle/>
                    <a:p>
                      <a:pPr algn="ctr"/>
                      <a:r>
                        <a:rPr kumimoji="1" lang="ja-JP" altLang="en-US" sz="3000" baseline="0" dirty="0"/>
                        <a:t>１</a:t>
                      </a:r>
                    </a:p>
                  </a:txBody>
                  <a:tcPr/>
                </a:tc>
                <a:extLst>
                  <a:ext uri="{0D108BD9-81ED-4DB2-BD59-A6C34878D82A}">
                    <a16:rowId xmlns:a16="http://schemas.microsoft.com/office/drawing/2014/main" val="3487521248"/>
                  </a:ext>
                </a:extLst>
              </a:tr>
              <a:tr h="619586">
                <a:tc>
                  <a:txBody>
                    <a:bodyPr/>
                    <a:lstStyle/>
                    <a:p>
                      <a:pPr algn="ctr"/>
                      <a:r>
                        <a:rPr kumimoji="1" lang="ja-JP" altLang="en-US" sz="3000" baseline="0" dirty="0"/>
                        <a:t>第２組</a:t>
                      </a:r>
                    </a:p>
                  </a:txBody>
                  <a:tcPr/>
                </a:tc>
                <a:tc>
                  <a:txBody>
                    <a:bodyPr/>
                    <a:lstStyle/>
                    <a:p>
                      <a:pPr algn="ctr"/>
                      <a:r>
                        <a:rPr kumimoji="1" lang="ja-JP" altLang="en-US" sz="3000" baseline="0" dirty="0"/>
                        <a:t>１５</a:t>
                      </a:r>
                    </a:p>
                  </a:txBody>
                  <a:tcPr/>
                </a:tc>
                <a:tc>
                  <a:txBody>
                    <a:bodyPr/>
                    <a:lstStyle/>
                    <a:p>
                      <a:pPr algn="ctr"/>
                      <a:r>
                        <a:rPr kumimoji="1" lang="ja-JP" altLang="en-US" sz="3000" baseline="0" dirty="0"/>
                        <a:t>４</a:t>
                      </a:r>
                    </a:p>
                  </a:txBody>
                  <a:tcPr/>
                </a:tc>
                <a:tc>
                  <a:txBody>
                    <a:bodyPr/>
                    <a:lstStyle/>
                    <a:p>
                      <a:pPr algn="ctr"/>
                      <a:r>
                        <a:rPr kumimoji="1" lang="ja-JP" altLang="en-US" sz="3000" baseline="0" dirty="0"/>
                        <a:t>６</a:t>
                      </a:r>
                    </a:p>
                  </a:txBody>
                  <a:tcPr/>
                </a:tc>
                <a:tc>
                  <a:txBody>
                    <a:bodyPr/>
                    <a:lstStyle/>
                    <a:p>
                      <a:pPr algn="ctr"/>
                      <a:r>
                        <a:rPr kumimoji="1" lang="ja-JP" altLang="en-US" sz="3000" baseline="0" dirty="0"/>
                        <a:t>５</a:t>
                      </a:r>
                    </a:p>
                  </a:txBody>
                  <a:tcPr/>
                </a:tc>
                <a:tc>
                  <a:txBody>
                    <a:bodyPr/>
                    <a:lstStyle/>
                    <a:p>
                      <a:pPr algn="ctr"/>
                      <a:endParaRPr kumimoji="1" lang="ja-JP" altLang="en-US" sz="3000" baseline="0" dirty="0"/>
                    </a:p>
                  </a:txBody>
                  <a:tcPr/>
                </a:tc>
                <a:tc>
                  <a:txBody>
                    <a:bodyPr/>
                    <a:lstStyle/>
                    <a:p>
                      <a:pPr algn="ctr"/>
                      <a:endParaRPr kumimoji="1" lang="ja-JP" altLang="en-US" sz="3000" baseline="0" dirty="0"/>
                    </a:p>
                  </a:txBody>
                  <a:tcPr/>
                </a:tc>
                <a:extLst>
                  <a:ext uri="{0D108BD9-81ED-4DB2-BD59-A6C34878D82A}">
                    <a16:rowId xmlns:a16="http://schemas.microsoft.com/office/drawing/2014/main" val="2504183820"/>
                  </a:ext>
                </a:extLst>
              </a:tr>
              <a:tr h="619586">
                <a:tc>
                  <a:txBody>
                    <a:bodyPr/>
                    <a:lstStyle/>
                    <a:p>
                      <a:pPr algn="ctr"/>
                      <a:r>
                        <a:rPr kumimoji="1" lang="ja-JP" altLang="en-US" sz="3000" baseline="0" dirty="0"/>
                        <a:t>第３組</a:t>
                      </a:r>
                    </a:p>
                  </a:txBody>
                  <a:tcPr/>
                </a:tc>
                <a:tc>
                  <a:txBody>
                    <a:bodyPr/>
                    <a:lstStyle/>
                    <a:p>
                      <a:pPr algn="ctr"/>
                      <a:r>
                        <a:rPr kumimoji="1" lang="ja-JP" altLang="en-US" sz="3000" baseline="0" dirty="0"/>
                        <a:t>１４</a:t>
                      </a:r>
                    </a:p>
                  </a:txBody>
                  <a:tcPr/>
                </a:tc>
                <a:tc>
                  <a:txBody>
                    <a:bodyPr/>
                    <a:lstStyle/>
                    <a:p>
                      <a:pPr algn="ctr"/>
                      <a:r>
                        <a:rPr kumimoji="1" lang="ja-JP" altLang="en-US" sz="3000" baseline="0" dirty="0"/>
                        <a:t>２</a:t>
                      </a:r>
                    </a:p>
                  </a:txBody>
                  <a:tcPr/>
                </a:tc>
                <a:tc>
                  <a:txBody>
                    <a:bodyPr/>
                    <a:lstStyle/>
                    <a:p>
                      <a:pPr algn="ctr"/>
                      <a:r>
                        <a:rPr kumimoji="1" lang="ja-JP" altLang="en-US" sz="3000" baseline="0" dirty="0"/>
                        <a:t>９</a:t>
                      </a:r>
                    </a:p>
                  </a:txBody>
                  <a:tcPr/>
                </a:tc>
                <a:tc>
                  <a:txBody>
                    <a:bodyPr/>
                    <a:lstStyle/>
                    <a:p>
                      <a:pPr algn="ctr"/>
                      <a:r>
                        <a:rPr kumimoji="1" lang="ja-JP" altLang="en-US" sz="3000" baseline="0" dirty="0"/>
                        <a:t>１</a:t>
                      </a:r>
                    </a:p>
                  </a:txBody>
                  <a:tcPr/>
                </a:tc>
                <a:tc>
                  <a:txBody>
                    <a:bodyPr/>
                    <a:lstStyle/>
                    <a:p>
                      <a:pPr algn="ctr"/>
                      <a:r>
                        <a:rPr kumimoji="1" lang="ja-JP" altLang="en-US" sz="3000" baseline="0" dirty="0"/>
                        <a:t>１</a:t>
                      </a:r>
                    </a:p>
                  </a:txBody>
                  <a:tcPr/>
                </a:tc>
                <a:tc>
                  <a:txBody>
                    <a:bodyPr/>
                    <a:lstStyle/>
                    <a:p>
                      <a:pPr algn="ctr"/>
                      <a:endParaRPr kumimoji="1" lang="ja-JP" altLang="en-US" sz="3000" baseline="0" dirty="0"/>
                    </a:p>
                  </a:txBody>
                  <a:tcPr/>
                </a:tc>
                <a:extLst>
                  <a:ext uri="{0D108BD9-81ED-4DB2-BD59-A6C34878D82A}">
                    <a16:rowId xmlns:a16="http://schemas.microsoft.com/office/drawing/2014/main" val="1376664183"/>
                  </a:ext>
                </a:extLst>
              </a:tr>
              <a:tr h="619586">
                <a:tc>
                  <a:txBody>
                    <a:bodyPr/>
                    <a:lstStyle/>
                    <a:p>
                      <a:pPr algn="ctr"/>
                      <a:r>
                        <a:rPr kumimoji="1" lang="ja-JP" altLang="en-US" sz="3000" baseline="0" dirty="0"/>
                        <a:t>第４組</a:t>
                      </a:r>
                      <a:endParaRPr kumimoji="1" lang="en-US" altLang="ja-JP" sz="3000" baseline="0" dirty="0"/>
                    </a:p>
                  </a:txBody>
                  <a:tcPr/>
                </a:tc>
                <a:tc>
                  <a:txBody>
                    <a:bodyPr/>
                    <a:lstStyle/>
                    <a:p>
                      <a:pPr algn="ctr"/>
                      <a:r>
                        <a:rPr kumimoji="1" lang="ja-JP" altLang="en-US" sz="3000" baseline="0" dirty="0"/>
                        <a:t>１３</a:t>
                      </a:r>
                    </a:p>
                  </a:txBody>
                  <a:tcPr/>
                </a:tc>
                <a:tc>
                  <a:txBody>
                    <a:bodyPr/>
                    <a:lstStyle/>
                    <a:p>
                      <a:pPr algn="ctr"/>
                      <a:r>
                        <a:rPr kumimoji="1" lang="ja-JP" altLang="en-US" sz="3000" baseline="0" dirty="0"/>
                        <a:t>３</a:t>
                      </a:r>
                    </a:p>
                  </a:txBody>
                  <a:tcPr/>
                </a:tc>
                <a:tc>
                  <a:txBody>
                    <a:bodyPr/>
                    <a:lstStyle/>
                    <a:p>
                      <a:pPr algn="ctr"/>
                      <a:r>
                        <a:rPr kumimoji="1" lang="ja-JP" altLang="en-US" sz="3000" baseline="0" dirty="0"/>
                        <a:t>２</a:t>
                      </a:r>
                    </a:p>
                  </a:txBody>
                  <a:tcPr/>
                </a:tc>
                <a:tc>
                  <a:txBody>
                    <a:bodyPr/>
                    <a:lstStyle/>
                    <a:p>
                      <a:pPr algn="ctr"/>
                      <a:r>
                        <a:rPr kumimoji="1" lang="ja-JP" altLang="en-US" sz="3000" baseline="0" dirty="0"/>
                        <a:t>１</a:t>
                      </a:r>
                    </a:p>
                  </a:txBody>
                  <a:tcPr/>
                </a:tc>
                <a:tc>
                  <a:txBody>
                    <a:bodyPr/>
                    <a:lstStyle/>
                    <a:p>
                      <a:pPr algn="ctr"/>
                      <a:r>
                        <a:rPr kumimoji="1" lang="ja-JP" altLang="en-US" sz="3000" baseline="0" dirty="0"/>
                        <a:t>２</a:t>
                      </a:r>
                    </a:p>
                  </a:txBody>
                  <a:tcPr/>
                </a:tc>
                <a:tc>
                  <a:txBody>
                    <a:bodyPr/>
                    <a:lstStyle/>
                    <a:p>
                      <a:pPr algn="ctr"/>
                      <a:r>
                        <a:rPr kumimoji="1" lang="ja-JP" altLang="en-US" sz="3000" baseline="0" dirty="0"/>
                        <a:t>５</a:t>
                      </a:r>
                    </a:p>
                  </a:txBody>
                  <a:tcPr/>
                </a:tc>
                <a:extLst>
                  <a:ext uri="{0D108BD9-81ED-4DB2-BD59-A6C34878D82A}">
                    <a16:rowId xmlns:a16="http://schemas.microsoft.com/office/drawing/2014/main" val="1770025648"/>
                  </a:ext>
                </a:extLst>
              </a:tr>
              <a:tr h="619586">
                <a:tc>
                  <a:txBody>
                    <a:bodyPr/>
                    <a:lstStyle/>
                    <a:p>
                      <a:pPr algn="ctr"/>
                      <a:r>
                        <a:rPr kumimoji="1" lang="ja-JP" altLang="en-US" sz="3000" baseline="0" dirty="0"/>
                        <a:t>第５組</a:t>
                      </a:r>
                    </a:p>
                  </a:txBody>
                  <a:tcPr/>
                </a:tc>
                <a:tc>
                  <a:txBody>
                    <a:bodyPr/>
                    <a:lstStyle/>
                    <a:p>
                      <a:pPr algn="ctr"/>
                      <a:r>
                        <a:rPr kumimoji="1" lang="ja-JP" altLang="en-US" sz="3000" baseline="0" dirty="0"/>
                        <a:t>１１</a:t>
                      </a:r>
                    </a:p>
                  </a:txBody>
                  <a:tcPr/>
                </a:tc>
                <a:tc>
                  <a:txBody>
                    <a:bodyPr/>
                    <a:lstStyle/>
                    <a:p>
                      <a:pPr algn="ctr"/>
                      <a:r>
                        <a:rPr kumimoji="1" lang="ja-JP" altLang="en-US" sz="3000" baseline="0" dirty="0"/>
                        <a:t>２</a:t>
                      </a:r>
                    </a:p>
                  </a:txBody>
                  <a:tcPr/>
                </a:tc>
                <a:tc>
                  <a:txBody>
                    <a:bodyPr/>
                    <a:lstStyle/>
                    <a:p>
                      <a:pPr algn="ctr"/>
                      <a:r>
                        <a:rPr kumimoji="1" lang="ja-JP" altLang="en-US" sz="3000" baseline="0" dirty="0"/>
                        <a:t>４</a:t>
                      </a:r>
                    </a:p>
                  </a:txBody>
                  <a:tcPr/>
                </a:tc>
                <a:tc>
                  <a:txBody>
                    <a:bodyPr/>
                    <a:lstStyle/>
                    <a:p>
                      <a:pPr algn="ctr"/>
                      <a:r>
                        <a:rPr kumimoji="1" lang="ja-JP" altLang="en-US" sz="3000" baseline="0" dirty="0"/>
                        <a:t>３</a:t>
                      </a:r>
                    </a:p>
                  </a:txBody>
                  <a:tcPr/>
                </a:tc>
                <a:tc>
                  <a:txBody>
                    <a:bodyPr/>
                    <a:lstStyle/>
                    <a:p>
                      <a:pPr algn="ctr"/>
                      <a:endParaRPr kumimoji="1" lang="ja-JP" altLang="en-US" sz="3000" baseline="0" dirty="0"/>
                    </a:p>
                  </a:txBody>
                  <a:tcPr/>
                </a:tc>
                <a:tc>
                  <a:txBody>
                    <a:bodyPr/>
                    <a:lstStyle/>
                    <a:p>
                      <a:pPr algn="ctr"/>
                      <a:r>
                        <a:rPr kumimoji="1" lang="ja-JP" altLang="en-US" sz="3000" baseline="0" dirty="0"/>
                        <a:t>２</a:t>
                      </a:r>
                    </a:p>
                  </a:txBody>
                  <a:tcPr/>
                </a:tc>
                <a:extLst>
                  <a:ext uri="{0D108BD9-81ED-4DB2-BD59-A6C34878D82A}">
                    <a16:rowId xmlns:a16="http://schemas.microsoft.com/office/drawing/2014/main" val="1915613911"/>
                  </a:ext>
                </a:extLst>
              </a:tr>
              <a:tr h="619586">
                <a:tc>
                  <a:txBody>
                    <a:bodyPr/>
                    <a:lstStyle/>
                    <a:p>
                      <a:pPr algn="ctr"/>
                      <a:r>
                        <a:rPr kumimoji="1" lang="ja-JP" altLang="en-US" sz="3000" baseline="0" dirty="0"/>
                        <a:t>第６組</a:t>
                      </a:r>
                    </a:p>
                  </a:txBody>
                  <a:tcPr/>
                </a:tc>
                <a:tc>
                  <a:txBody>
                    <a:bodyPr/>
                    <a:lstStyle/>
                    <a:p>
                      <a:pPr algn="ctr"/>
                      <a:r>
                        <a:rPr kumimoji="1" lang="ja-JP" altLang="en-US" sz="3000" baseline="0" dirty="0"/>
                        <a:t>１１</a:t>
                      </a:r>
                    </a:p>
                  </a:txBody>
                  <a:tcPr/>
                </a:tc>
                <a:tc>
                  <a:txBody>
                    <a:bodyPr/>
                    <a:lstStyle/>
                    <a:p>
                      <a:pPr algn="ctr"/>
                      <a:r>
                        <a:rPr kumimoji="1" lang="ja-JP" altLang="en-US" sz="3000" baseline="0" dirty="0"/>
                        <a:t>１</a:t>
                      </a:r>
                    </a:p>
                  </a:txBody>
                  <a:tcPr/>
                </a:tc>
                <a:tc>
                  <a:txBody>
                    <a:bodyPr/>
                    <a:lstStyle/>
                    <a:p>
                      <a:pPr algn="ctr"/>
                      <a:r>
                        <a:rPr kumimoji="1" lang="ja-JP" altLang="en-US" sz="3000" baseline="0" dirty="0"/>
                        <a:t>５</a:t>
                      </a:r>
                    </a:p>
                  </a:txBody>
                  <a:tcPr/>
                </a:tc>
                <a:tc>
                  <a:txBody>
                    <a:bodyPr/>
                    <a:lstStyle/>
                    <a:p>
                      <a:pPr algn="ctr"/>
                      <a:r>
                        <a:rPr kumimoji="1" lang="ja-JP" altLang="en-US" sz="3000" baseline="0" dirty="0"/>
                        <a:t>４</a:t>
                      </a:r>
                    </a:p>
                  </a:txBody>
                  <a:tcPr/>
                </a:tc>
                <a:tc>
                  <a:txBody>
                    <a:bodyPr/>
                    <a:lstStyle/>
                    <a:p>
                      <a:pPr algn="ctr"/>
                      <a:endParaRPr kumimoji="1" lang="ja-JP" altLang="en-US" sz="3000" baseline="0" dirty="0"/>
                    </a:p>
                  </a:txBody>
                  <a:tcPr/>
                </a:tc>
                <a:tc>
                  <a:txBody>
                    <a:bodyPr/>
                    <a:lstStyle/>
                    <a:p>
                      <a:pPr algn="ctr"/>
                      <a:r>
                        <a:rPr kumimoji="1" lang="ja-JP" altLang="en-US" sz="3000" baseline="0" dirty="0"/>
                        <a:t>１</a:t>
                      </a:r>
                    </a:p>
                  </a:txBody>
                  <a:tcPr/>
                </a:tc>
                <a:extLst>
                  <a:ext uri="{0D108BD9-81ED-4DB2-BD59-A6C34878D82A}">
                    <a16:rowId xmlns:a16="http://schemas.microsoft.com/office/drawing/2014/main" val="3231101636"/>
                  </a:ext>
                </a:extLst>
              </a:tr>
              <a:tr h="553489">
                <a:tc>
                  <a:txBody>
                    <a:bodyPr/>
                    <a:lstStyle/>
                    <a:p>
                      <a:pPr algn="ctr"/>
                      <a:r>
                        <a:rPr kumimoji="1" lang="ja-JP" altLang="en-US" sz="3000" baseline="0" dirty="0"/>
                        <a:t>計</a:t>
                      </a:r>
                    </a:p>
                  </a:txBody>
                  <a:tcPr/>
                </a:tc>
                <a:tc>
                  <a:txBody>
                    <a:bodyPr/>
                    <a:lstStyle/>
                    <a:p>
                      <a:pPr algn="ctr"/>
                      <a:r>
                        <a:rPr kumimoji="1" lang="ja-JP" altLang="en-US" sz="3000" baseline="0" dirty="0"/>
                        <a:t>７９</a:t>
                      </a:r>
                    </a:p>
                  </a:txBody>
                  <a:tcPr/>
                </a:tc>
                <a:tc>
                  <a:txBody>
                    <a:bodyPr/>
                    <a:lstStyle/>
                    <a:p>
                      <a:pPr algn="ctr"/>
                      <a:r>
                        <a:rPr kumimoji="1" lang="ja-JP" altLang="en-US" sz="3000" baseline="0" dirty="0"/>
                        <a:t>１６</a:t>
                      </a:r>
                    </a:p>
                  </a:txBody>
                  <a:tcPr/>
                </a:tc>
                <a:tc>
                  <a:txBody>
                    <a:bodyPr/>
                    <a:lstStyle/>
                    <a:p>
                      <a:pPr algn="ctr"/>
                      <a:r>
                        <a:rPr kumimoji="1" lang="ja-JP" altLang="en-US" sz="3000" baseline="0" dirty="0"/>
                        <a:t>３０</a:t>
                      </a:r>
                    </a:p>
                  </a:txBody>
                  <a:tcPr/>
                </a:tc>
                <a:tc>
                  <a:txBody>
                    <a:bodyPr/>
                    <a:lstStyle/>
                    <a:p>
                      <a:pPr algn="ctr"/>
                      <a:r>
                        <a:rPr kumimoji="1" lang="ja-JP" altLang="en-US" sz="3000" baseline="0" dirty="0"/>
                        <a:t>２０</a:t>
                      </a:r>
                    </a:p>
                  </a:txBody>
                  <a:tcPr/>
                </a:tc>
                <a:tc>
                  <a:txBody>
                    <a:bodyPr/>
                    <a:lstStyle/>
                    <a:p>
                      <a:pPr algn="ctr"/>
                      <a:r>
                        <a:rPr kumimoji="1" lang="ja-JP" altLang="en-US" sz="3000" baseline="0" dirty="0"/>
                        <a:t>４</a:t>
                      </a:r>
                    </a:p>
                  </a:txBody>
                  <a:tcPr/>
                </a:tc>
                <a:tc>
                  <a:txBody>
                    <a:bodyPr/>
                    <a:lstStyle/>
                    <a:p>
                      <a:pPr algn="ctr"/>
                      <a:r>
                        <a:rPr kumimoji="1" lang="ja-JP" altLang="en-US" sz="3000" baseline="0" dirty="0"/>
                        <a:t>９</a:t>
                      </a:r>
                    </a:p>
                  </a:txBody>
                  <a:tcPr/>
                </a:tc>
                <a:extLst>
                  <a:ext uri="{0D108BD9-81ED-4DB2-BD59-A6C34878D82A}">
                    <a16:rowId xmlns:a16="http://schemas.microsoft.com/office/drawing/2014/main" val="910956635"/>
                  </a:ext>
                </a:extLst>
              </a:tr>
            </a:tbl>
          </a:graphicData>
        </a:graphic>
      </p:graphicFrame>
      <p:sp>
        <p:nvSpPr>
          <p:cNvPr id="9" name="正方形/長方形 8">
            <a:extLst>
              <a:ext uri="{FF2B5EF4-FFF2-40B4-BE49-F238E27FC236}">
                <a16:creationId xmlns:a16="http://schemas.microsoft.com/office/drawing/2014/main" id="{6B938EB5-0A39-87E8-C1EA-0F8D5DADCF7B}"/>
              </a:ext>
            </a:extLst>
          </p:cNvPr>
          <p:cNvSpPr/>
          <p:nvPr/>
        </p:nvSpPr>
        <p:spPr>
          <a:xfrm>
            <a:off x="7993226" y="1266644"/>
            <a:ext cx="3750905" cy="3451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a:solidFill>
                  <a:schemeClr val="tx1"/>
                </a:solidFill>
              </a:rPr>
              <a:t>2022</a:t>
            </a:r>
            <a:r>
              <a:rPr kumimoji="1" lang="ja-JP" altLang="en-US" dirty="0">
                <a:solidFill>
                  <a:schemeClr val="tx1"/>
                </a:solidFill>
              </a:rPr>
              <a:t>年６月</a:t>
            </a:r>
            <a:r>
              <a:rPr kumimoji="1" lang="en-US" altLang="ja-JP" dirty="0">
                <a:solidFill>
                  <a:schemeClr val="tx1"/>
                </a:solidFill>
              </a:rPr>
              <a:t>14</a:t>
            </a:r>
            <a:r>
              <a:rPr kumimoji="1" lang="ja-JP" altLang="en-US" dirty="0">
                <a:solidFill>
                  <a:schemeClr val="tx1"/>
                </a:solidFill>
              </a:rPr>
              <a:t>日現在</a:t>
            </a:r>
          </a:p>
        </p:txBody>
      </p:sp>
    </p:spTree>
    <p:extLst>
      <p:ext uri="{BB962C8B-B14F-4D97-AF65-F5344CB8AC3E}">
        <p14:creationId xmlns:p14="http://schemas.microsoft.com/office/powerpoint/2010/main" val="3937221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087E9B-F0FD-10F5-A31A-705FCB74E994}"/>
              </a:ext>
            </a:extLst>
          </p:cNvPr>
          <p:cNvSpPr>
            <a:spLocks noGrp="1"/>
          </p:cNvSpPr>
          <p:nvPr>
            <p:ph type="title"/>
          </p:nvPr>
        </p:nvSpPr>
        <p:spPr>
          <a:xfrm>
            <a:off x="838200" y="232778"/>
            <a:ext cx="10515600" cy="697831"/>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0000"/>
          </a:bodyPr>
          <a:lstStyle/>
          <a:p>
            <a:pPr algn="ctr"/>
            <a:r>
              <a:rPr lang="ja-JP" altLang="en-US" sz="4700" dirty="0">
                <a:latin typeface="HGP教科書体" panose="02020600000000000000" pitchFamily="18" charset="-128"/>
                <a:ea typeface="HGP教科書体" panose="02020600000000000000" pitchFamily="18" charset="-128"/>
              </a:rPr>
              <a:t>新たな会員種類　（</a:t>
            </a:r>
            <a:r>
              <a:rPr lang="en-US" altLang="ja-JP" sz="4700" dirty="0">
                <a:latin typeface="HGP教科書体" panose="02020600000000000000" pitchFamily="18" charset="-128"/>
                <a:ea typeface="HGP教科書体" panose="02020600000000000000" pitchFamily="18" charset="-128"/>
              </a:rPr>
              <a:t>IM</a:t>
            </a:r>
            <a:r>
              <a:rPr lang="ja-JP" altLang="en-US" sz="4700" dirty="0">
                <a:latin typeface="HGP教科書体" panose="02020600000000000000" pitchFamily="18" charset="-128"/>
                <a:ea typeface="HGP教科書体" panose="02020600000000000000" pitchFamily="18" charset="-128"/>
              </a:rPr>
              <a:t>第１組）</a:t>
            </a:r>
            <a:endParaRPr kumimoji="1" lang="ja-JP" altLang="en-US" sz="4700" dirty="0">
              <a:latin typeface="HGP教科書体" panose="02020600000000000000" pitchFamily="18" charset="-128"/>
              <a:ea typeface="HGP教科書体" panose="02020600000000000000" pitchFamily="18" charset="-128"/>
            </a:endParaRPr>
          </a:p>
        </p:txBody>
      </p:sp>
      <p:sp>
        <p:nvSpPr>
          <p:cNvPr id="4" name="正方形/長方形 3">
            <a:extLst>
              <a:ext uri="{FF2B5EF4-FFF2-40B4-BE49-F238E27FC236}">
                <a16:creationId xmlns:a16="http://schemas.microsoft.com/office/drawing/2014/main" id="{6D887407-AD13-E701-6214-DC72FC48146D}"/>
              </a:ext>
            </a:extLst>
          </p:cNvPr>
          <p:cNvSpPr/>
          <p:nvPr/>
        </p:nvSpPr>
        <p:spPr>
          <a:xfrm>
            <a:off x="446314" y="1058162"/>
            <a:ext cx="2707433" cy="46285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600" dirty="0">
                <a:latin typeface="HGPｺﾞｼｯｸM" panose="020B0600000000000000" pitchFamily="50" charset="-128"/>
                <a:ea typeface="HGPｺﾞｼｯｸM" panose="020B0600000000000000" pitchFamily="50" charset="-128"/>
              </a:rPr>
              <a:t>休止会員</a:t>
            </a:r>
            <a:endParaRPr kumimoji="1" lang="ja-JP" altLang="en-US" sz="3600" dirty="0">
              <a:latin typeface="HGPｺﾞｼｯｸM" panose="020B0600000000000000" pitchFamily="50" charset="-128"/>
              <a:ea typeface="HGPｺﾞｼｯｸM" panose="020B0600000000000000" pitchFamily="50" charset="-128"/>
            </a:endParaRPr>
          </a:p>
        </p:txBody>
      </p:sp>
      <p:sp>
        <p:nvSpPr>
          <p:cNvPr id="5" name="四角形: 角を丸くする 4">
            <a:extLst>
              <a:ext uri="{FF2B5EF4-FFF2-40B4-BE49-F238E27FC236}">
                <a16:creationId xmlns:a16="http://schemas.microsoft.com/office/drawing/2014/main" id="{738F2737-5BF8-AF7D-8F06-4E320F73D15C}"/>
              </a:ext>
            </a:extLst>
          </p:cNvPr>
          <p:cNvSpPr/>
          <p:nvPr/>
        </p:nvSpPr>
        <p:spPr>
          <a:xfrm>
            <a:off x="838201" y="1635372"/>
            <a:ext cx="10806404" cy="697831"/>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a:t>会員が仕事上の事情でロータリー活動を継続困難な場合等で希望する場合</a:t>
            </a:r>
          </a:p>
        </p:txBody>
      </p:sp>
      <p:sp>
        <p:nvSpPr>
          <p:cNvPr id="6" name="四角形: 角を丸くする 5">
            <a:extLst>
              <a:ext uri="{FF2B5EF4-FFF2-40B4-BE49-F238E27FC236}">
                <a16:creationId xmlns:a16="http://schemas.microsoft.com/office/drawing/2014/main" id="{C60D676B-A682-1F16-2306-ED9A038C5B63}"/>
              </a:ext>
            </a:extLst>
          </p:cNvPr>
          <p:cNvSpPr/>
          <p:nvPr/>
        </p:nvSpPr>
        <p:spPr>
          <a:xfrm>
            <a:off x="838201" y="2467392"/>
            <a:ext cx="10806404" cy="1436057"/>
          </a:xfrm>
          <a:prstGeom prst="round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a:t>休止会員として休会扱いとし、例会出席を免除することができる。休止会員の年会費は、人頭分担金等を考慮して理事会で定めた金額とし、例会に出席した場合は、ビジターフィー相当の金額を払うものとする。</a:t>
            </a:r>
          </a:p>
        </p:txBody>
      </p:sp>
      <p:sp>
        <p:nvSpPr>
          <p:cNvPr id="7" name="正方形/長方形 6">
            <a:extLst>
              <a:ext uri="{FF2B5EF4-FFF2-40B4-BE49-F238E27FC236}">
                <a16:creationId xmlns:a16="http://schemas.microsoft.com/office/drawing/2014/main" id="{3B5290D8-285C-3DD1-9693-F989EBB3E5FF}"/>
              </a:ext>
            </a:extLst>
          </p:cNvPr>
          <p:cNvSpPr/>
          <p:nvPr/>
        </p:nvSpPr>
        <p:spPr>
          <a:xfrm>
            <a:off x="446314" y="4037638"/>
            <a:ext cx="2707433" cy="46285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3600" dirty="0">
                <a:latin typeface="HGPｺﾞｼｯｸM" panose="020B0600000000000000" pitchFamily="50" charset="-128"/>
                <a:ea typeface="HGPｺﾞｼｯｸM" panose="020B0600000000000000" pitchFamily="50" charset="-128"/>
              </a:rPr>
              <a:t>HYBRID</a:t>
            </a:r>
            <a:r>
              <a:rPr lang="ja-JP" altLang="en-US" sz="3600" dirty="0">
                <a:latin typeface="HGPｺﾞｼｯｸM" panose="020B0600000000000000" pitchFamily="50" charset="-128"/>
                <a:ea typeface="HGPｺﾞｼｯｸM" panose="020B0600000000000000" pitchFamily="50" charset="-128"/>
              </a:rPr>
              <a:t>会員</a:t>
            </a:r>
            <a:endParaRPr kumimoji="1" lang="ja-JP" altLang="en-US" sz="3600" dirty="0">
              <a:latin typeface="HGPｺﾞｼｯｸM" panose="020B0600000000000000" pitchFamily="50" charset="-128"/>
              <a:ea typeface="HGPｺﾞｼｯｸM" panose="020B0600000000000000" pitchFamily="50" charset="-128"/>
            </a:endParaRPr>
          </a:p>
        </p:txBody>
      </p:sp>
      <p:sp>
        <p:nvSpPr>
          <p:cNvPr id="8" name="四角形: 角を丸くする 7">
            <a:extLst>
              <a:ext uri="{FF2B5EF4-FFF2-40B4-BE49-F238E27FC236}">
                <a16:creationId xmlns:a16="http://schemas.microsoft.com/office/drawing/2014/main" id="{4EF6860D-F8B6-9EE5-2429-B735F83102EC}"/>
              </a:ext>
            </a:extLst>
          </p:cNvPr>
          <p:cNvSpPr/>
          <p:nvPr/>
        </p:nvSpPr>
        <p:spPr>
          <a:xfrm>
            <a:off x="838201" y="4578691"/>
            <a:ext cx="10806404" cy="643938"/>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400" dirty="0"/>
              <a:t>〇多忙な方　〇会費が安い方が良い方　〇ネット操作に強い方</a:t>
            </a:r>
            <a:endParaRPr kumimoji="1" lang="ja-JP" altLang="en-US" sz="2400" dirty="0"/>
          </a:p>
        </p:txBody>
      </p:sp>
      <p:sp>
        <p:nvSpPr>
          <p:cNvPr id="9" name="四角形: 角を丸くする 8">
            <a:extLst>
              <a:ext uri="{FF2B5EF4-FFF2-40B4-BE49-F238E27FC236}">
                <a16:creationId xmlns:a16="http://schemas.microsoft.com/office/drawing/2014/main" id="{77FB9D4D-49A5-FFAC-E161-84338433E2B6}"/>
              </a:ext>
            </a:extLst>
          </p:cNvPr>
          <p:cNvSpPr/>
          <p:nvPr/>
        </p:nvSpPr>
        <p:spPr>
          <a:xfrm>
            <a:off x="838201" y="5354722"/>
            <a:ext cx="10806404" cy="1436057"/>
          </a:xfrm>
          <a:prstGeom prst="round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a:t>正会員としての</a:t>
            </a:r>
            <a:r>
              <a:rPr kumimoji="1" lang="en-US" altLang="ja-JP" sz="2400" dirty="0"/>
              <a:t>HIBRID</a:t>
            </a:r>
            <a:r>
              <a:rPr kumimoji="1" lang="ja-JP" altLang="en-US" sz="2400" dirty="0"/>
              <a:t>会員は、オンラインでの例会参加を基本とし、月額１万円を支払うが、対面例会等に参加の場合はその都度実費を負担する。</a:t>
            </a:r>
          </a:p>
        </p:txBody>
      </p:sp>
    </p:spTree>
    <p:extLst>
      <p:ext uri="{BB962C8B-B14F-4D97-AF65-F5344CB8AC3E}">
        <p14:creationId xmlns:p14="http://schemas.microsoft.com/office/powerpoint/2010/main" val="2268908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D887407-AD13-E701-6214-DC72FC48146D}"/>
              </a:ext>
            </a:extLst>
          </p:cNvPr>
          <p:cNvSpPr/>
          <p:nvPr/>
        </p:nvSpPr>
        <p:spPr>
          <a:xfrm>
            <a:off x="446313" y="318288"/>
            <a:ext cx="3416560" cy="46285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600" dirty="0">
                <a:latin typeface="HGPｺﾞｼｯｸM" panose="020B0600000000000000" pitchFamily="50" charset="-128"/>
                <a:ea typeface="HGPｺﾞｼｯｸM" panose="020B0600000000000000" pitchFamily="50" charset="-128"/>
              </a:rPr>
              <a:t>名称変更なし</a:t>
            </a:r>
            <a:endParaRPr kumimoji="1" lang="ja-JP" altLang="en-US" sz="3600" dirty="0">
              <a:latin typeface="HGPｺﾞｼｯｸM" panose="020B0600000000000000" pitchFamily="50" charset="-128"/>
              <a:ea typeface="HGPｺﾞｼｯｸM" panose="020B0600000000000000" pitchFamily="50" charset="-128"/>
            </a:endParaRPr>
          </a:p>
        </p:txBody>
      </p:sp>
      <p:sp>
        <p:nvSpPr>
          <p:cNvPr id="5" name="四角形: 角を丸くする 4">
            <a:extLst>
              <a:ext uri="{FF2B5EF4-FFF2-40B4-BE49-F238E27FC236}">
                <a16:creationId xmlns:a16="http://schemas.microsoft.com/office/drawing/2014/main" id="{738F2737-5BF8-AF7D-8F06-4E320F73D15C}"/>
              </a:ext>
            </a:extLst>
          </p:cNvPr>
          <p:cNvSpPr/>
          <p:nvPr/>
        </p:nvSpPr>
        <p:spPr>
          <a:xfrm>
            <a:off x="838200" y="895119"/>
            <a:ext cx="11048999" cy="1188953"/>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a:t>〇出産、育児、家族の看病などにより、長期間出席できない方</a:t>
            </a:r>
          </a:p>
          <a:p>
            <a:r>
              <a:rPr kumimoji="1" lang="ja-JP" altLang="en-US" sz="2400" dirty="0"/>
              <a:t>〇会員本人の病気、怪我等により長期間、入院または自宅加療を必要とする方</a:t>
            </a:r>
            <a:endParaRPr kumimoji="1" lang="en-US" altLang="ja-JP" sz="2400" dirty="0"/>
          </a:p>
          <a:p>
            <a:r>
              <a:rPr lang="ja-JP" altLang="en-US" sz="2400" dirty="0"/>
              <a:t>〇事業の運営上、長期にわたり海外もしくは国内に出張・赴任する方</a:t>
            </a:r>
            <a:endParaRPr kumimoji="1" lang="ja-JP" altLang="en-US" sz="2400" dirty="0"/>
          </a:p>
        </p:txBody>
      </p:sp>
      <p:sp>
        <p:nvSpPr>
          <p:cNvPr id="6" name="四角形: 角を丸くする 5">
            <a:extLst>
              <a:ext uri="{FF2B5EF4-FFF2-40B4-BE49-F238E27FC236}">
                <a16:creationId xmlns:a16="http://schemas.microsoft.com/office/drawing/2014/main" id="{C60D676B-A682-1F16-2306-ED9A038C5B63}"/>
              </a:ext>
            </a:extLst>
          </p:cNvPr>
          <p:cNvSpPr/>
          <p:nvPr/>
        </p:nvSpPr>
        <p:spPr>
          <a:xfrm>
            <a:off x="838201" y="2216165"/>
            <a:ext cx="11048998" cy="1436057"/>
          </a:xfrm>
          <a:prstGeom prst="round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dirty="0"/>
              <a:t>【</a:t>
            </a:r>
            <a:r>
              <a:rPr kumimoji="1" lang="ja-JP" altLang="en-US" sz="2400" dirty="0"/>
              <a:t>・当該年度の理事会の承認をもって、配偶者を当該会員の代理としてクラ　</a:t>
            </a:r>
          </a:p>
          <a:p>
            <a:r>
              <a:rPr lang="ja-JP" altLang="en-US" sz="2400" dirty="0"/>
              <a:t>　　</a:t>
            </a:r>
            <a:r>
              <a:rPr kumimoji="1" lang="ja-JP" altLang="en-US" sz="2400" dirty="0"/>
              <a:t>ブ例会に出席し、委員会活動など会員同様に行うことができる。</a:t>
            </a:r>
          </a:p>
          <a:p>
            <a:r>
              <a:rPr kumimoji="1" lang="ja-JP" altLang="en-US" sz="2400" dirty="0"/>
              <a:t>　・クラブが定めた事項に該当する場合は、休会届を提出し、当該理事会の</a:t>
            </a:r>
          </a:p>
          <a:p>
            <a:r>
              <a:rPr lang="ja-JP" altLang="en-US" sz="2400" dirty="0"/>
              <a:t>　　</a:t>
            </a:r>
            <a:r>
              <a:rPr kumimoji="1" lang="ja-JP" altLang="en-US" sz="2400" dirty="0"/>
              <a:t>承認により、例会への出席免除、会費の軽減をもって休会扱いとする。</a:t>
            </a:r>
            <a:r>
              <a:rPr kumimoji="1" lang="en-US" altLang="ja-JP" sz="2400" dirty="0"/>
              <a:t>】</a:t>
            </a:r>
            <a:endParaRPr kumimoji="1" lang="ja-JP" altLang="en-US" sz="2400" dirty="0"/>
          </a:p>
        </p:txBody>
      </p:sp>
      <p:sp>
        <p:nvSpPr>
          <p:cNvPr id="7" name="正方形/長方形 6">
            <a:extLst>
              <a:ext uri="{FF2B5EF4-FFF2-40B4-BE49-F238E27FC236}">
                <a16:creationId xmlns:a16="http://schemas.microsoft.com/office/drawing/2014/main" id="{3B5290D8-285C-3DD1-9693-F989EBB3E5FF}"/>
              </a:ext>
            </a:extLst>
          </p:cNvPr>
          <p:cNvSpPr/>
          <p:nvPr/>
        </p:nvSpPr>
        <p:spPr>
          <a:xfrm>
            <a:off x="446313" y="4015740"/>
            <a:ext cx="2707433" cy="46285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600" dirty="0">
                <a:latin typeface="HGPｺﾞｼｯｸM" panose="020B0600000000000000" pitchFamily="50" charset="-128"/>
                <a:ea typeface="HGPｺﾞｼｯｸM" panose="020B0600000000000000" pitchFamily="50" charset="-128"/>
              </a:rPr>
              <a:t>新入会員</a:t>
            </a:r>
            <a:endParaRPr kumimoji="1" lang="ja-JP" altLang="en-US" sz="3600" dirty="0">
              <a:latin typeface="HGPｺﾞｼｯｸM" panose="020B0600000000000000" pitchFamily="50" charset="-128"/>
              <a:ea typeface="HGPｺﾞｼｯｸM" panose="020B0600000000000000" pitchFamily="50" charset="-128"/>
            </a:endParaRPr>
          </a:p>
        </p:txBody>
      </p:sp>
      <p:sp>
        <p:nvSpPr>
          <p:cNvPr id="8" name="四角形: 角を丸くする 7">
            <a:extLst>
              <a:ext uri="{FF2B5EF4-FFF2-40B4-BE49-F238E27FC236}">
                <a16:creationId xmlns:a16="http://schemas.microsoft.com/office/drawing/2014/main" id="{4EF6860D-F8B6-9EE5-2429-B735F83102EC}"/>
              </a:ext>
            </a:extLst>
          </p:cNvPr>
          <p:cNvSpPr/>
          <p:nvPr/>
        </p:nvSpPr>
        <p:spPr>
          <a:xfrm>
            <a:off x="838201" y="4696846"/>
            <a:ext cx="10806404" cy="643938"/>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400" dirty="0"/>
              <a:t>新入会員</a:t>
            </a:r>
            <a:endParaRPr kumimoji="1" lang="ja-JP" altLang="en-US" sz="2400" dirty="0"/>
          </a:p>
        </p:txBody>
      </p:sp>
      <p:sp>
        <p:nvSpPr>
          <p:cNvPr id="9" name="四角形: 角を丸くする 8">
            <a:extLst>
              <a:ext uri="{FF2B5EF4-FFF2-40B4-BE49-F238E27FC236}">
                <a16:creationId xmlns:a16="http://schemas.microsoft.com/office/drawing/2014/main" id="{77FB9D4D-49A5-FFAC-E161-84338433E2B6}"/>
              </a:ext>
            </a:extLst>
          </p:cNvPr>
          <p:cNvSpPr/>
          <p:nvPr/>
        </p:nvSpPr>
        <p:spPr>
          <a:xfrm>
            <a:off x="838201" y="5560030"/>
            <a:ext cx="10806404" cy="794376"/>
          </a:xfrm>
          <a:prstGeom prst="round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a:t>クラブ入会金の減額及び任意免除</a:t>
            </a:r>
          </a:p>
        </p:txBody>
      </p:sp>
    </p:spTree>
    <p:extLst>
      <p:ext uri="{BB962C8B-B14F-4D97-AF65-F5344CB8AC3E}">
        <p14:creationId xmlns:p14="http://schemas.microsoft.com/office/powerpoint/2010/main" val="207970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087E9B-F0FD-10F5-A31A-705FCB74E994}"/>
              </a:ext>
            </a:extLst>
          </p:cNvPr>
          <p:cNvSpPr>
            <a:spLocks noGrp="1"/>
          </p:cNvSpPr>
          <p:nvPr>
            <p:ph type="title"/>
          </p:nvPr>
        </p:nvSpPr>
        <p:spPr>
          <a:xfrm>
            <a:off x="838200" y="232778"/>
            <a:ext cx="10515600" cy="697831"/>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0000"/>
          </a:bodyPr>
          <a:lstStyle/>
          <a:p>
            <a:pPr algn="ctr"/>
            <a:r>
              <a:rPr lang="ja-JP" altLang="en-US" sz="4700" dirty="0">
                <a:latin typeface="HGP教科書体" panose="02020600000000000000" pitchFamily="18" charset="-128"/>
                <a:ea typeface="HGP教科書体" panose="02020600000000000000" pitchFamily="18" charset="-128"/>
              </a:rPr>
              <a:t>新たな会員種類　（</a:t>
            </a:r>
            <a:r>
              <a:rPr lang="en-US" altLang="ja-JP" sz="4700" dirty="0">
                <a:latin typeface="HGP教科書体" panose="02020600000000000000" pitchFamily="18" charset="-128"/>
                <a:ea typeface="HGP教科書体" panose="02020600000000000000" pitchFamily="18" charset="-128"/>
              </a:rPr>
              <a:t>IM</a:t>
            </a:r>
            <a:r>
              <a:rPr lang="ja-JP" altLang="en-US" sz="4700" dirty="0">
                <a:latin typeface="HGP教科書体" panose="02020600000000000000" pitchFamily="18" charset="-128"/>
                <a:ea typeface="HGP教科書体" panose="02020600000000000000" pitchFamily="18" charset="-128"/>
              </a:rPr>
              <a:t>第２組）</a:t>
            </a:r>
            <a:endParaRPr kumimoji="1" lang="ja-JP" altLang="en-US" sz="4700" dirty="0">
              <a:latin typeface="HGP教科書体" panose="02020600000000000000" pitchFamily="18" charset="-128"/>
              <a:ea typeface="HGP教科書体" panose="02020600000000000000" pitchFamily="18" charset="-128"/>
            </a:endParaRPr>
          </a:p>
        </p:txBody>
      </p:sp>
      <p:sp>
        <p:nvSpPr>
          <p:cNvPr id="4" name="正方形/長方形 3">
            <a:extLst>
              <a:ext uri="{FF2B5EF4-FFF2-40B4-BE49-F238E27FC236}">
                <a16:creationId xmlns:a16="http://schemas.microsoft.com/office/drawing/2014/main" id="{6D887407-AD13-E701-6214-DC72FC48146D}"/>
              </a:ext>
            </a:extLst>
          </p:cNvPr>
          <p:cNvSpPr/>
          <p:nvPr/>
        </p:nvSpPr>
        <p:spPr>
          <a:xfrm>
            <a:off x="446314" y="1058162"/>
            <a:ext cx="2707433" cy="46285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600" dirty="0">
                <a:latin typeface="HGPｺﾞｼｯｸM" panose="020B0600000000000000" pitchFamily="50" charset="-128"/>
                <a:ea typeface="HGPｺﾞｼｯｸM" panose="020B0600000000000000" pitchFamily="50" charset="-128"/>
              </a:rPr>
              <a:t>特別会員</a:t>
            </a:r>
            <a:endParaRPr kumimoji="1" lang="ja-JP" altLang="en-US" sz="3600" dirty="0">
              <a:latin typeface="HGPｺﾞｼｯｸM" panose="020B0600000000000000" pitchFamily="50" charset="-128"/>
              <a:ea typeface="HGPｺﾞｼｯｸM" panose="020B0600000000000000" pitchFamily="50" charset="-128"/>
            </a:endParaRPr>
          </a:p>
        </p:txBody>
      </p:sp>
      <p:sp>
        <p:nvSpPr>
          <p:cNvPr id="5" name="四角形: 角を丸くする 4">
            <a:extLst>
              <a:ext uri="{FF2B5EF4-FFF2-40B4-BE49-F238E27FC236}">
                <a16:creationId xmlns:a16="http://schemas.microsoft.com/office/drawing/2014/main" id="{738F2737-5BF8-AF7D-8F06-4E320F73D15C}"/>
              </a:ext>
            </a:extLst>
          </p:cNvPr>
          <p:cNvSpPr/>
          <p:nvPr/>
        </p:nvSpPr>
        <p:spPr>
          <a:xfrm>
            <a:off x="838200" y="1840878"/>
            <a:ext cx="11049000" cy="1088934"/>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a:t>出席免除の適用を受けた正会員で承継のために後継の正会員を入会させて、理事会に対し特別会員となる事を申し入れた</a:t>
            </a:r>
            <a:r>
              <a:rPr lang="ja-JP" altLang="en-US" sz="2400" dirty="0"/>
              <a:t>場合</a:t>
            </a:r>
            <a:endParaRPr kumimoji="1" lang="ja-JP" altLang="en-US" sz="2400" dirty="0"/>
          </a:p>
        </p:txBody>
      </p:sp>
      <p:sp>
        <p:nvSpPr>
          <p:cNvPr id="6" name="四角形: 角を丸くする 5">
            <a:extLst>
              <a:ext uri="{FF2B5EF4-FFF2-40B4-BE49-F238E27FC236}">
                <a16:creationId xmlns:a16="http://schemas.microsoft.com/office/drawing/2014/main" id="{C60D676B-A682-1F16-2306-ED9A038C5B63}"/>
              </a:ext>
            </a:extLst>
          </p:cNvPr>
          <p:cNvSpPr/>
          <p:nvPr/>
        </p:nvSpPr>
        <p:spPr>
          <a:xfrm>
            <a:off x="838200" y="3249677"/>
            <a:ext cx="11049000" cy="3332446"/>
          </a:xfrm>
          <a:prstGeom prst="round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dirty="0"/>
              <a:t>【</a:t>
            </a:r>
            <a:r>
              <a:rPr kumimoji="1" lang="ja-JP" altLang="en-US" sz="2400" dirty="0"/>
              <a:t>〇本クラブは、定款第</a:t>
            </a:r>
            <a:r>
              <a:rPr kumimoji="1" lang="en-US" altLang="ja-JP" sz="2400" dirty="0"/>
              <a:t>8</a:t>
            </a:r>
            <a:r>
              <a:rPr kumimoji="1" lang="ja-JP" altLang="en-US" sz="2400" dirty="0"/>
              <a:t>条第３節の正会員の種類として、正会員と特別会員</a:t>
            </a:r>
            <a:endParaRPr kumimoji="1" lang="en-US" altLang="ja-JP" sz="2400" dirty="0"/>
          </a:p>
          <a:p>
            <a:r>
              <a:rPr lang="ja-JP" altLang="en-US" sz="2400" dirty="0"/>
              <a:t>　</a:t>
            </a:r>
            <a:r>
              <a:rPr kumimoji="1" lang="ja-JP" altLang="en-US" sz="2400" dirty="0"/>
              <a:t>を設ける。〇特別会員は定款第</a:t>
            </a:r>
            <a:r>
              <a:rPr kumimoji="1" lang="en-US" altLang="ja-JP" sz="2400" dirty="0"/>
              <a:t>10</a:t>
            </a:r>
            <a:r>
              <a:rPr kumimoji="1" lang="ja-JP" altLang="en-US" sz="2400" dirty="0"/>
              <a:t>条第５節</a:t>
            </a:r>
            <a:r>
              <a:rPr kumimoji="1" lang="en-US" altLang="ja-JP" sz="2400" dirty="0"/>
              <a:t>(b)</a:t>
            </a:r>
            <a:r>
              <a:rPr kumimoji="1" lang="ja-JP" altLang="en-US" sz="2400" dirty="0"/>
              <a:t>に基づく出席免除の適用を受</a:t>
            </a:r>
          </a:p>
          <a:p>
            <a:r>
              <a:rPr lang="ja-JP" altLang="en-US" sz="2400" dirty="0"/>
              <a:t>　</a:t>
            </a:r>
            <a:r>
              <a:rPr kumimoji="1" lang="ja-JP" altLang="en-US" sz="2400" dirty="0"/>
              <a:t>けた正会員が承継のために後継の正会員を入会させて、理事会に対し、特</a:t>
            </a:r>
          </a:p>
          <a:p>
            <a:r>
              <a:rPr lang="ja-JP" altLang="en-US" sz="2400" dirty="0"/>
              <a:t>　</a:t>
            </a:r>
            <a:r>
              <a:rPr kumimoji="1" lang="ja-JP" altLang="en-US" sz="2400" dirty="0"/>
              <a:t>別会員となる事を申し入れたとき、理事会がその申入れについて審議し過</a:t>
            </a:r>
          </a:p>
          <a:p>
            <a:r>
              <a:rPr lang="ja-JP" altLang="en-US" sz="2400" dirty="0"/>
              <a:t>　</a:t>
            </a:r>
            <a:r>
              <a:rPr kumimoji="1" lang="ja-JP" altLang="en-US" sz="2400" dirty="0"/>
              <a:t>半数の賛成をもって承認することによって選ばれる。〇特別会員について</a:t>
            </a:r>
            <a:r>
              <a:rPr lang="ja-JP" altLang="en-US" sz="2400" dirty="0"/>
              <a:t>、</a:t>
            </a:r>
          </a:p>
          <a:p>
            <a:r>
              <a:rPr lang="ja-JP" altLang="en-US" sz="2400" dirty="0"/>
              <a:t>　本細則第</a:t>
            </a:r>
            <a:r>
              <a:rPr lang="en-US" altLang="ja-JP" sz="2400" dirty="0"/>
              <a:t>12</a:t>
            </a:r>
            <a:r>
              <a:rPr lang="ja-JP" altLang="en-US" sz="2400" dirty="0"/>
              <a:t>条は適用しない。</a:t>
            </a:r>
            <a:r>
              <a:rPr lang="en-US" altLang="ja-JP" sz="2400" dirty="0"/>
              <a:t>(</a:t>
            </a:r>
            <a:r>
              <a:rPr lang="ja-JP" altLang="en-US" sz="2400" dirty="0"/>
              <a:t>選挙の方法</a:t>
            </a:r>
            <a:r>
              <a:rPr lang="en-US" altLang="ja-JP" sz="2400" dirty="0"/>
              <a:t>)</a:t>
            </a:r>
            <a:r>
              <a:rPr lang="ja-JP" altLang="en-US" sz="2400" dirty="0"/>
              <a:t>〇特別会員には、本細則第６条</a:t>
            </a:r>
          </a:p>
          <a:p>
            <a:r>
              <a:rPr lang="ja-JP" altLang="en-US" sz="2400" dirty="0"/>
              <a:t>　第１節を適用せず、同条第２節については、会費の金額を１か年１５万</a:t>
            </a:r>
          </a:p>
          <a:p>
            <a:r>
              <a:rPr lang="ja-JP" altLang="en-US" sz="2400" dirty="0"/>
              <a:t>　円</a:t>
            </a:r>
            <a:r>
              <a:rPr lang="en-US" altLang="ja-JP" sz="2400" dirty="0"/>
              <a:t>(</a:t>
            </a:r>
            <a:r>
              <a:rPr lang="ja-JP" altLang="en-US" sz="2400" dirty="0"/>
              <a:t>正会員の</a:t>
            </a:r>
            <a:r>
              <a:rPr lang="en-US" altLang="ja-JP" sz="2400" dirty="0"/>
              <a:t>1/2)</a:t>
            </a:r>
            <a:r>
              <a:rPr lang="ja-JP" altLang="en-US" sz="2400" dirty="0"/>
              <a:t>として適用する。</a:t>
            </a:r>
            <a:r>
              <a:rPr kumimoji="1" lang="en-US" altLang="ja-JP" sz="2400" dirty="0"/>
              <a:t>】</a:t>
            </a:r>
            <a:endParaRPr kumimoji="1" lang="ja-JP" altLang="en-US" sz="2400" dirty="0"/>
          </a:p>
        </p:txBody>
      </p:sp>
    </p:spTree>
    <p:extLst>
      <p:ext uri="{BB962C8B-B14F-4D97-AF65-F5344CB8AC3E}">
        <p14:creationId xmlns:p14="http://schemas.microsoft.com/office/powerpoint/2010/main" val="250894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D887407-AD13-E701-6214-DC72FC48146D}"/>
              </a:ext>
            </a:extLst>
          </p:cNvPr>
          <p:cNvSpPr/>
          <p:nvPr/>
        </p:nvSpPr>
        <p:spPr>
          <a:xfrm>
            <a:off x="464975" y="204127"/>
            <a:ext cx="3584511" cy="46285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600" dirty="0">
                <a:latin typeface="HGPｺﾞｼｯｸM" panose="020B0600000000000000" pitchFamily="50" charset="-128"/>
                <a:ea typeface="HGPｺﾞｼｯｸM" panose="020B0600000000000000" pitchFamily="50" charset="-128"/>
              </a:rPr>
              <a:t>休会会員</a:t>
            </a:r>
            <a:r>
              <a:rPr lang="en-US" altLang="ja-JP" sz="3600" dirty="0">
                <a:latin typeface="HGPｺﾞｼｯｸM" panose="020B0600000000000000" pitchFamily="50" charset="-128"/>
                <a:ea typeface="HGPｺﾞｼｯｸM" panose="020B0600000000000000" pitchFamily="50" charset="-128"/>
              </a:rPr>
              <a:t>(</a:t>
            </a:r>
            <a:r>
              <a:rPr lang="ja-JP" altLang="en-US" sz="3600" dirty="0">
                <a:latin typeface="HGPｺﾞｼｯｸM" panose="020B0600000000000000" pitchFamily="50" charset="-128"/>
                <a:ea typeface="HGPｺﾞｼｯｸM" panose="020B0600000000000000" pitchFamily="50" charset="-128"/>
              </a:rPr>
              <a:t>疾病</a:t>
            </a:r>
            <a:r>
              <a:rPr lang="en-US" altLang="ja-JP" sz="3600" dirty="0">
                <a:latin typeface="HGPｺﾞｼｯｸM" panose="020B0600000000000000" pitchFamily="50" charset="-128"/>
                <a:ea typeface="HGPｺﾞｼｯｸM" panose="020B0600000000000000" pitchFamily="50" charset="-128"/>
              </a:rPr>
              <a:t>)</a:t>
            </a:r>
            <a:endParaRPr kumimoji="1" lang="ja-JP" altLang="en-US" sz="3600" dirty="0">
              <a:latin typeface="HGPｺﾞｼｯｸM" panose="020B0600000000000000" pitchFamily="50" charset="-128"/>
              <a:ea typeface="HGPｺﾞｼｯｸM" panose="020B0600000000000000" pitchFamily="50" charset="-128"/>
            </a:endParaRPr>
          </a:p>
        </p:txBody>
      </p:sp>
      <p:sp>
        <p:nvSpPr>
          <p:cNvPr id="5" name="四角形: 角を丸くする 4">
            <a:extLst>
              <a:ext uri="{FF2B5EF4-FFF2-40B4-BE49-F238E27FC236}">
                <a16:creationId xmlns:a16="http://schemas.microsoft.com/office/drawing/2014/main" id="{738F2737-5BF8-AF7D-8F06-4E320F73D15C}"/>
              </a:ext>
            </a:extLst>
          </p:cNvPr>
          <p:cNvSpPr/>
          <p:nvPr/>
        </p:nvSpPr>
        <p:spPr>
          <a:xfrm>
            <a:off x="838200" y="860256"/>
            <a:ext cx="10937033" cy="462851"/>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400" dirty="0"/>
              <a:t>〇長期疾病や怪我　〇天災等による事業継続困難で復帰意思のるもの</a:t>
            </a:r>
            <a:endParaRPr kumimoji="1" lang="ja-JP" altLang="en-US" sz="2400" dirty="0"/>
          </a:p>
        </p:txBody>
      </p:sp>
      <p:sp>
        <p:nvSpPr>
          <p:cNvPr id="6" name="四角形: 角を丸くする 5">
            <a:extLst>
              <a:ext uri="{FF2B5EF4-FFF2-40B4-BE49-F238E27FC236}">
                <a16:creationId xmlns:a16="http://schemas.microsoft.com/office/drawing/2014/main" id="{C60D676B-A682-1F16-2306-ED9A038C5B63}"/>
              </a:ext>
            </a:extLst>
          </p:cNvPr>
          <p:cNvSpPr/>
          <p:nvPr/>
        </p:nvSpPr>
        <p:spPr>
          <a:xfrm>
            <a:off x="838200" y="1548882"/>
            <a:ext cx="10937032" cy="5104992"/>
          </a:xfrm>
          <a:prstGeom prst="round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600" dirty="0"/>
              <a:t>【</a:t>
            </a:r>
            <a:r>
              <a:rPr kumimoji="1" lang="ja-JP" altLang="en-US" sz="1600" dirty="0"/>
              <a:t>第３節休会会員</a:t>
            </a:r>
            <a:r>
              <a:rPr kumimoji="1" lang="en-US" altLang="ja-JP" sz="1600" dirty="0"/>
              <a:t>(</a:t>
            </a:r>
            <a:r>
              <a:rPr kumimoji="1" lang="ja-JP" altLang="en-US" sz="1600" dirty="0"/>
              <a:t>疾病</a:t>
            </a:r>
            <a:r>
              <a:rPr kumimoji="1" lang="en-US" altLang="ja-JP" sz="1600" dirty="0"/>
              <a:t>)</a:t>
            </a:r>
            <a:r>
              <a:rPr kumimoji="1" lang="ja-JP" altLang="en-US" sz="1600" dirty="0"/>
              <a:t>を設ける</a:t>
            </a:r>
          </a:p>
          <a:p>
            <a:r>
              <a:rPr lang="ja-JP" altLang="en-US" sz="1600" dirty="0"/>
              <a:t>　</a:t>
            </a:r>
            <a:r>
              <a:rPr lang="en-US" altLang="ja-JP" sz="1600" dirty="0"/>
              <a:t>(1)</a:t>
            </a:r>
            <a:r>
              <a:rPr lang="ja-JP" altLang="en-US" sz="1600" dirty="0"/>
              <a:t>会員本人が病気、怪我等により長期に渡り出席が不可能な状況が発生した場合、出席可能な状態になるまで</a:t>
            </a:r>
          </a:p>
          <a:p>
            <a:r>
              <a:rPr lang="ja-JP" altLang="en-US" sz="1600" dirty="0"/>
              <a:t>        休会扱いとすることが出来る事とし、休会会員と称する。</a:t>
            </a:r>
          </a:p>
          <a:p>
            <a:r>
              <a:rPr kumimoji="1" lang="ja-JP" altLang="en-US" sz="1600" dirty="0"/>
              <a:t>　</a:t>
            </a:r>
            <a:r>
              <a:rPr kumimoji="1" lang="en-US" altLang="ja-JP" sz="1600" dirty="0"/>
              <a:t>(2)</a:t>
            </a:r>
            <a:r>
              <a:rPr kumimoji="1" lang="ja-JP" altLang="en-US" sz="1600" dirty="0"/>
              <a:t>休会会員となるためには、会員またはその家族から、幹事に対し医師の診断書を添えて休会届提出し、理事</a:t>
            </a:r>
            <a:endParaRPr kumimoji="1" lang="en-US" altLang="ja-JP" sz="1600" dirty="0"/>
          </a:p>
          <a:p>
            <a:r>
              <a:rPr lang="ja-JP" altLang="en-US" sz="1600" dirty="0"/>
              <a:t>　　 </a:t>
            </a:r>
            <a:r>
              <a:rPr kumimoji="1" lang="ja-JP" altLang="en-US" sz="1600" dirty="0"/>
              <a:t>会にて承認される必要がある。</a:t>
            </a:r>
          </a:p>
          <a:p>
            <a:r>
              <a:rPr lang="ja-JP" altLang="en-US" sz="1600" dirty="0"/>
              <a:t>　</a:t>
            </a:r>
            <a:r>
              <a:rPr lang="en-US" altLang="ja-JP" sz="1600" dirty="0"/>
              <a:t>(3)</a:t>
            </a:r>
            <a:r>
              <a:rPr lang="ja-JP" altLang="en-US" sz="1600" dirty="0"/>
              <a:t>休会会員の休会状態は最長</a:t>
            </a:r>
            <a:r>
              <a:rPr lang="en-US" altLang="ja-JP" sz="1600" dirty="0"/>
              <a:t>12</a:t>
            </a:r>
            <a:r>
              <a:rPr lang="ja-JP" altLang="en-US" sz="1600" dirty="0"/>
              <a:t>か月且つ当該ロータリー年度内とし、</a:t>
            </a:r>
            <a:r>
              <a:rPr lang="en-US" altLang="ja-JP" sz="1600" dirty="0"/>
              <a:t>12</a:t>
            </a:r>
            <a:r>
              <a:rPr lang="ja-JP" altLang="en-US" sz="1600" dirty="0"/>
              <a:t>か月を超える、若しくは次ローリー </a:t>
            </a:r>
            <a:endParaRPr lang="en-US" altLang="ja-JP" sz="1600" dirty="0"/>
          </a:p>
          <a:p>
            <a:r>
              <a:rPr lang="en-US" altLang="ja-JP" sz="1600" dirty="0"/>
              <a:t>        </a:t>
            </a:r>
            <a:r>
              <a:rPr lang="ja-JP" altLang="en-US" sz="1600" dirty="0"/>
              <a:t>年度に及ぶ場合は、当該年度理事会が改めて一定期間の休会会員を認めることができる。</a:t>
            </a:r>
          </a:p>
          <a:p>
            <a:r>
              <a:rPr kumimoji="1" lang="ja-JP" altLang="en-US" sz="1600" dirty="0"/>
              <a:t>　</a:t>
            </a:r>
            <a:r>
              <a:rPr kumimoji="1" lang="en-US" altLang="ja-JP" sz="1600" dirty="0"/>
              <a:t>(4)</a:t>
            </a:r>
            <a:r>
              <a:rPr kumimoji="1" lang="ja-JP" altLang="en-US" sz="1600" dirty="0"/>
              <a:t>前項により承認された休会会員は、当該ロータリー年度内休会期間は、地区分担金を除く会費を免除する事</a:t>
            </a:r>
          </a:p>
          <a:p>
            <a:r>
              <a:rPr lang="ja-JP" altLang="en-US" sz="1600" dirty="0"/>
              <a:t>　　 </a:t>
            </a:r>
            <a:r>
              <a:rPr kumimoji="1" lang="ja-JP" altLang="en-US" sz="1600" dirty="0"/>
              <a:t>が出来る事とする。</a:t>
            </a:r>
          </a:p>
          <a:p>
            <a:r>
              <a:rPr lang="ja-JP" altLang="en-US" sz="1600" dirty="0"/>
              <a:t>第４節</a:t>
            </a:r>
            <a:r>
              <a:rPr lang="en-US" altLang="ja-JP" sz="1600" dirty="0"/>
              <a:t>(</a:t>
            </a:r>
            <a:r>
              <a:rPr lang="ja-JP" altLang="en-US" sz="1600" dirty="0"/>
              <a:t>事業継続に変更事由が発生した場合</a:t>
            </a:r>
            <a:r>
              <a:rPr lang="en-US" altLang="ja-JP" sz="1600" dirty="0"/>
              <a:t>)</a:t>
            </a:r>
            <a:r>
              <a:rPr lang="ja-JP" altLang="en-US" sz="1600" dirty="0"/>
              <a:t>を設ける</a:t>
            </a:r>
          </a:p>
          <a:p>
            <a:r>
              <a:rPr kumimoji="1" lang="ja-JP" altLang="en-US" sz="1600" dirty="0"/>
              <a:t>　</a:t>
            </a:r>
            <a:r>
              <a:rPr kumimoji="1" lang="en-US" altLang="ja-JP" sz="1600" dirty="0"/>
              <a:t>(1)</a:t>
            </a:r>
            <a:r>
              <a:rPr kumimoji="1" lang="ja-JP" altLang="en-US" sz="1600" dirty="0"/>
              <a:t>会員による申し出により、天災・流行病・その他の事情により長期に渡り例会出席が困難となり、且つ当該</a:t>
            </a:r>
            <a:endParaRPr kumimoji="1" lang="en-US" altLang="ja-JP" sz="1600" dirty="0"/>
          </a:p>
          <a:p>
            <a:r>
              <a:rPr lang="en-US" altLang="ja-JP" sz="1600" dirty="0"/>
              <a:t>        </a:t>
            </a:r>
            <a:r>
              <a:rPr kumimoji="1" lang="ja-JP" altLang="en-US" sz="1600" dirty="0"/>
              <a:t>理由が解消された場合に、復帰を前提とした休会を申請する事が出来る事とし、これを休止会員と称する。</a:t>
            </a:r>
          </a:p>
          <a:p>
            <a:r>
              <a:rPr lang="ja-JP" altLang="en-US" sz="1600" dirty="0"/>
              <a:t>　</a:t>
            </a:r>
            <a:r>
              <a:rPr kumimoji="1" lang="en-US" altLang="ja-JP" sz="1600" dirty="0"/>
              <a:t>(2)</a:t>
            </a:r>
            <a:r>
              <a:rPr kumimoji="1" lang="ja-JP" altLang="en-US" sz="1600" dirty="0"/>
              <a:t>休止会員となる為には、会員より幹事に対し署名にて、①その理由②休会期間③復帰の意思と約束の提出を</a:t>
            </a:r>
            <a:endParaRPr kumimoji="1" lang="en-US" altLang="ja-JP" sz="1600" dirty="0"/>
          </a:p>
          <a:p>
            <a:r>
              <a:rPr lang="en-US" altLang="ja-JP" sz="1600" dirty="0"/>
              <a:t>        </a:t>
            </a:r>
            <a:r>
              <a:rPr kumimoji="1" lang="ja-JP" altLang="en-US" sz="1600" dirty="0"/>
              <a:t>し、当該年度理事会において承認される必要がある。</a:t>
            </a:r>
          </a:p>
          <a:p>
            <a:r>
              <a:rPr lang="ja-JP" altLang="en-US" sz="1600" dirty="0"/>
              <a:t>　</a:t>
            </a:r>
            <a:r>
              <a:rPr kumimoji="1" lang="en-US" altLang="ja-JP" sz="1600" dirty="0"/>
              <a:t>(3)</a:t>
            </a:r>
            <a:r>
              <a:rPr kumimoji="1" lang="ja-JP" altLang="en-US" sz="1600" dirty="0"/>
              <a:t>休止会員の休止期間は最長</a:t>
            </a:r>
            <a:r>
              <a:rPr kumimoji="1" lang="en-US" altLang="ja-JP" sz="1600" dirty="0"/>
              <a:t>12</a:t>
            </a:r>
            <a:r>
              <a:rPr kumimoji="1" lang="ja-JP" altLang="en-US" sz="1600" dirty="0"/>
              <a:t>か月且つ当該ロータリー年度内とし、且つ複数年度に跨る場合は当該年度理</a:t>
            </a:r>
          </a:p>
          <a:p>
            <a:r>
              <a:rPr lang="ja-JP" altLang="en-US" sz="1600" dirty="0"/>
              <a:t>　　 </a:t>
            </a:r>
            <a:r>
              <a:rPr kumimoji="1" lang="ja-JP" altLang="en-US" sz="1600" dirty="0"/>
              <a:t>事会が改めて一定期間の休止会員を認める</a:t>
            </a:r>
            <a:r>
              <a:rPr lang="ja-JP" altLang="en-US" sz="1600" dirty="0"/>
              <a:t>事</a:t>
            </a:r>
            <a:r>
              <a:rPr kumimoji="1" lang="ja-JP" altLang="en-US" sz="1600" dirty="0"/>
              <a:t>が出来る事とする。</a:t>
            </a:r>
          </a:p>
          <a:p>
            <a:r>
              <a:rPr kumimoji="1" lang="ja-JP" altLang="en-US" sz="1600" dirty="0"/>
              <a:t>　</a:t>
            </a:r>
            <a:r>
              <a:rPr kumimoji="1" lang="en-US" altLang="ja-JP" sz="1600" dirty="0"/>
              <a:t>(4)</a:t>
            </a:r>
            <a:r>
              <a:rPr lang="ja-JP" altLang="en-US" sz="1600" dirty="0"/>
              <a:t>前項により承認された休会会員は、当該ロータリー年度内休会期間は、地区分担金を除く会費を免除するこ</a:t>
            </a:r>
          </a:p>
          <a:p>
            <a:r>
              <a:rPr lang="ja-JP" altLang="en-US" sz="1600" dirty="0"/>
              <a:t>　　 とが出来る事とする。</a:t>
            </a:r>
            <a:endParaRPr kumimoji="1" lang="ja-JP" altLang="en-US" sz="1600" dirty="0"/>
          </a:p>
          <a:p>
            <a:r>
              <a:rPr lang="ja-JP" altLang="en-US" sz="1600" dirty="0"/>
              <a:t>　</a:t>
            </a:r>
            <a:r>
              <a:rPr lang="en-US" altLang="ja-JP" sz="1600" dirty="0"/>
              <a:t>(5)</a:t>
            </a:r>
            <a:r>
              <a:rPr lang="ja-JP" altLang="en-US" sz="1600" dirty="0"/>
              <a:t>休止会員は例会参加を可能とし、参加時はビジターフィーを支払い例会に参加できるものとする。</a:t>
            </a:r>
            <a:r>
              <a:rPr lang="en-US" altLang="ja-JP" sz="1600" dirty="0"/>
              <a:t>】</a:t>
            </a:r>
            <a:endParaRPr kumimoji="1" lang="ja-JP" altLang="en-US" sz="1600" dirty="0"/>
          </a:p>
        </p:txBody>
      </p:sp>
      <p:sp>
        <p:nvSpPr>
          <p:cNvPr id="8" name="正方形/長方形 7">
            <a:extLst>
              <a:ext uri="{FF2B5EF4-FFF2-40B4-BE49-F238E27FC236}">
                <a16:creationId xmlns:a16="http://schemas.microsoft.com/office/drawing/2014/main" id="{DB73077A-8D4B-38AB-45C5-A6F942AF171A}"/>
              </a:ext>
            </a:extLst>
          </p:cNvPr>
          <p:cNvSpPr/>
          <p:nvPr/>
        </p:nvSpPr>
        <p:spPr>
          <a:xfrm>
            <a:off x="4303744" y="236623"/>
            <a:ext cx="3584511" cy="46285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600" dirty="0">
                <a:latin typeface="HGPｺﾞｼｯｸM" panose="020B0600000000000000" pitchFamily="50" charset="-128"/>
                <a:ea typeface="HGPｺﾞｼｯｸM" panose="020B0600000000000000" pitchFamily="50" charset="-128"/>
              </a:rPr>
              <a:t>休止会員</a:t>
            </a:r>
            <a:endParaRPr kumimoji="1" lang="ja-JP" altLang="en-US" sz="36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450066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D887407-AD13-E701-6214-DC72FC48146D}"/>
              </a:ext>
            </a:extLst>
          </p:cNvPr>
          <p:cNvSpPr/>
          <p:nvPr/>
        </p:nvSpPr>
        <p:spPr>
          <a:xfrm>
            <a:off x="446313" y="318288"/>
            <a:ext cx="2707433" cy="46285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3600" dirty="0">
                <a:latin typeface="HGPｺﾞｼｯｸM" panose="020B0600000000000000" pitchFamily="50" charset="-128"/>
                <a:ea typeface="HGPｺﾞｼｯｸM" panose="020B0600000000000000" pitchFamily="50" charset="-128"/>
              </a:rPr>
              <a:t>休会会員</a:t>
            </a:r>
          </a:p>
        </p:txBody>
      </p:sp>
      <p:sp>
        <p:nvSpPr>
          <p:cNvPr id="5" name="四角形: 角を丸くする 4">
            <a:extLst>
              <a:ext uri="{FF2B5EF4-FFF2-40B4-BE49-F238E27FC236}">
                <a16:creationId xmlns:a16="http://schemas.microsoft.com/office/drawing/2014/main" id="{738F2737-5BF8-AF7D-8F06-4E320F73D15C}"/>
              </a:ext>
            </a:extLst>
          </p:cNvPr>
          <p:cNvSpPr/>
          <p:nvPr/>
        </p:nvSpPr>
        <p:spPr>
          <a:xfrm>
            <a:off x="838200" y="1066745"/>
            <a:ext cx="11048999" cy="812489"/>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a:t>健康面などやむを得ない事情により長期にわたり欠席を余儀なくされる会員</a:t>
            </a:r>
          </a:p>
        </p:txBody>
      </p:sp>
      <p:sp>
        <p:nvSpPr>
          <p:cNvPr id="6" name="四角形: 角を丸くする 5">
            <a:extLst>
              <a:ext uri="{FF2B5EF4-FFF2-40B4-BE49-F238E27FC236}">
                <a16:creationId xmlns:a16="http://schemas.microsoft.com/office/drawing/2014/main" id="{C60D676B-A682-1F16-2306-ED9A038C5B63}"/>
              </a:ext>
            </a:extLst>
          </p:cNvPr>
          <p:cNvSpPr/>
          <p:nvPr/>
        </p:nvSpPr>
        <p:spPr>
          <a:xfrm>
            <a:off x="838201" y="1992943"/>
            <a:ext cx="11048998" cy="1436057"/>
          </a:xfrm>
          <a:prstGeom prst="round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400" dirty="0"/>
              <a:t>例会への出席がやむを得ない事由で長期にわたり困難な会員の会費について、理事会は当該会員の申し出により、会費のうち例会時の食事費相当額を免除することができる。免除期間は半期とし、更新することができる。</a:t>
            </a:r>
            <a:endParaRPr kumimoji="1" lang="ja-JP" altLang="en-US" sz="2400" dirty="0"/>
          </a:p>
        </p:txBody>
      </p:sp>
      <p:sp>
        <p:nvSpPr>
          <p:cNvPr id="7" name="正方形/長方形 6">
            <a:extLst>
              <a:ext uri="{FF2B5EF4-FFF2-40B4-BE49-F238E27FC236}">
                <a16:creationId xmlns:a16="http://schemas.microsoft.com/office/drawing/2014/main" id="{3B5290D8-285C-3DD1-9693-F989EBB3E5FF}"/>
              </a:ext>
            </a:extLst>
          </p:cNvPr>
          <p:cNvSpPr/>
          <p:nvPr/>
        </p:nvSpPr>
        <p:spPr>
          <a:xfrm>
            <a:off x="446313" y="3695799"/>
            <a:ext cx="2707433" cy="46285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600" dirty="0">
                <a:latin typeface="HGPｺﾞｼｯｸM" panose="020B0600000000000000" pitchFamily="50" charset="-128"/>
                <a:ea typeface="HGPｺﾞｼｯｸM" panose="020B0600000000000000" pitchFamily="50" charset="-128"/>
              </a:rPr>
              <a:t>特別会員</a:t>
            </a:r>
            <a:endParaRPr kumimoji="1" lang="ja-JP" altLang="en-US" sz="3600" dirty="0">
              <a:latin typeface="HGPｺﾞｼｯｸM" panose="020B0600000000000000" pitchFamily="50" charset="-128"/>
              <a:ea typeface="HGPｺﾞｼｯｸM" panose="020B0600000000000000" pitchFamily="50" charset="-128"/>
            </a:endParaRPr>
          </a:p>
        </p:txBody>
      </p:sp>
      <p:sp>
        <p:nvSpPr>
          <p:cNvPr id="8" name="四角形: 角を丸くする 7">
            <a:extLst>
              <a:ext uri="{FF2B5EF4-FFF2-40B4-BE49-F238E27FC236}">
                <a16:creationId xmlns:a16="http://schemas.microsoft.com/office/drawing/2014/main" id="{4EF6860D-F8B6-9EE5-2429-B735F83102EC}"/>
              </a:ext>
            </a:extLst>
          </p:cNvPr>
          <p:cNvSpPr/>
          <p:nvPr/>
        </p:nvSpPr>
        <p:spPr>
          <a:xfrm>
            <a:off x="838201" y="4444256"/>
            <a:ext cx="11048998" cy="776032"/>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a:t>〇１年間の体験入会者を対象</a:t>
            </a:r>
          </a:p>
          <a:p>
            <a:r>
              <a:rPr kumimoji="1" lang="ja-JP" altLang="en-US" sz="2400" dirty="0"/>
              <a:t>〇業務上、例会日に出席できない会員を特別会員とする</a:t>
            </a:r>
          </a:p>
        </p:txBody>
      </p:sp>
      <p:sp>
        <p:nvSpPr>
          <p:cNvPr id="9" name="四角形: 角を丸くする 8">
            <a:extLst>
              <a:ext uri="{FF2B5EF4-FFF2-40B4-BE49-F238E27FC236}">
                <a16:creationId xmlns:a16="http://schemas.microsoft.com/office/drawing/2014/main" id="{77FB9D4D-49A5-FFAC-E161-84338433E2B6}"/>
              </a:ext>
            </a:extLst>
          </p:cNvPr>
          <p:cNvSpPr/>
          <p:nvPr/>
        </p:nvSpPr>
        <p:spPr>
          <a:xfrm>
            <a:off x="838201" y="5390888"/>
            <a:ext cx="11048998" cy="952772"/>
          </a:xfrm>
          <a:prstGeom prst="round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400" dirty="0"/>
              <a:t>入会金２万円</a:t>
            </a:r>
            <a:r>
              <a:rPr lang="en-US" altLang="ja-JP" sz="2400" dirty="0"/>
              <a:t>(</a:t>
            </a:r>
            <a:r>
              <a:rPr lang="ja-JP" altLang="en-US" sz="2400" dirty="0"/>
              <a:t>８万円</a:t>
            </a:r>
            <a:r>
              <a:rPr lang="en-US" altLang="ja-JP" sz="2400" dirty="0"/>
              <a:t>)</a:t>
            </a:r>
            <a:r>
              <a:rPr lang="ja-JP" altLang="en-US" sz="2400" dirty="0"/>
              <a:t>会費６万円</a:t>
            </a:r>
            <a:r>
              <a:rPr lang="en-US" altLang="ja-JP" sz="2400" dirty="0"/>
              <a:t>+</a:t>
            </a:r>
            <a:r>
              <a:rPr lang="ja-JP" altLang="en-US" sz="2400" dirty="0"/>
              <a:t>食費代</a:t>
            </a:r>
            <a:r>
              <a:rPr lang="en-US" altLang="ja-JP" sz="2400" dirty="0"/>
              <a:t>(</a:t>
            </a:r>
            <a:r>
              <a:rPr lang="ja-JP" altLang="en-US" sz="2400" dirty="0"/>
              <a:t>３０万円</a:t>
            </a:r>
            <a:r>
              <a:rPr lang="en-US" altLang="ja-JP" sz="2400" dirty="0"/>
              <a:t>)</a:t>
            </a:r>
            <a:r>
              <a:rPr lang="ja-JP" altLang="en-US" sz="2400" dirty="0"/>
              <a:t>　</a:t>
            </a:r>
            <a:r>
              <a:rPr lang="en-US" altLang="ja-JP" sz="2400" dirty="0"/>
              <a:t>(</a:t>
            </a:r>
            <a:r>
              <a:rPr lang="ja-JP" altLang="en-US" sz="2400" dirty="0"/>
              <a:t>　</a:t>
            </a:r>
            <a:r>
              <a:rPr lang="en-US" altLang="ja-JP" sz="2400" dirty="0"/>
              <a:t>)</a:t>
            </a:r>
            <a:r>
              <a:rPr lang="ja-JP" altLang="en-US" sz="2400" dirty="0"/>
              <a:t>は通常</a:t>
            </a:r>
          </a:p>
          <a:p>
            <a:r>
              <a:rPr kumimoji="1" lang="ja-JP" altLang="en-US" sz="2400" dirty="0"/>
              <a:t>但し、体験入会者は１年限り</a:t>
            </a:r>
            <a:r>
              <a:rPr kumimoji="1" lang="en-US" altLang="ja-JP" sz="2400" dirty="0"/>
              <a:t>(RI</a:t>
            </a:r>
            <a:r>
              <a:rPr kumimoji="1" lang="ja-JP" altLang="en-US" sz="2400" dirty="0"/>
              <a:t>には登録</a:t>
            </a:r>
            <a:r>
              <a:rPr kumimoji="1" lang="en-US" altLang="ja-JP" sz="2400" dirty="0"/>
              <a:t>)</a:t>
            </a:r>
            <a:endParaRPr kumimoji="1" lang="ja-JP" altLang="en-US" sz="2400" dirty="0"/>
          </a:p>
        </p:txBody>
      </p:sp>
    </p:spTree>
    <p:extLst>
      <p:ext uri="{BB962C8B-B14F-4D97-AF65-F5344CB8AC3E}">
        <p14:creationId xmlns:p14="http://schemas.microsoft.com/office/powerpoint/2010/main" val="2064341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D887407-AD13-E701-6214-DC72FC48146D}"/>
              </a:ext>
            </a:extLst>
          </p:cNvPr>
          <p:cNvSpPr/>
          <p:nvPr/>
        </p:nvSpPr>
        <p:spPr>
          <a:xfrm>
            <a:off x="446312" y="697420"/>
            <a:ext cx="2707433" cy="51544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600" dirty="0">
                <a:latin typeface="HGPｺﾞｼｯｸM" panose="020B0600000000000000" pitchFamily="50" charset="-128"/>
                <a:ea typeface="HGPｺﾞｼｯｸM" panose="020B0600000000000000" pitchFamily="50" charset="-128"/>
              </a:rPr>
              <a:t>特別</a:t>
            </a:r>
            <a:r>
              <a:rPr kumimoji="1" lang="ja-JP" altLang="en-US" sz="3600" dirty="0">
                <a:latin typeface="HGPｺﾞｼｯｸM" panose="020B0600000000000000" pitchFamily="50" charset="-128"/>
                <a:ea typeface="HGPｺﾞｼｯｸM" panose="020B0600000000000000" pitchFamily="50" charset="-128"/>
              </a:rPr>
              <a:t>会員</a:t>
            </a:r>
          </a:p>
        </p:txBody>
      </p:sp>
      <p:sp>
        <p:nvSpPr>
          <p:cNvPr id="5" name="四角形: 角を丸くする 4">
            <a:extLst>
              <a:ext uri="{FF2B5EF4-FFF2-40B4-BE49-F238E27FC236}">
                <a16:creationId xmlns:a16="http://schemas.microsoft.com/office/drawing/2014/main" id="{738F2737-5BF8-AF7D-8F06-4E320F73D15C}"/>
              </a:ext>
            </a:extLst>
          </p:cNvPr>
          <p:cNvSpPr/>
          <p:nvPr/>
        </p:nvSpPr>
        <p:spPr>
          <a:xfrm>
            <a:off x="838200" y="1338354"/>
            <a:ext cx="11048999" cy="812489"/>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a:t>〇ロータリー歴</a:t>
            </a:r>
            <a:r>
              <a:rPr kumimoji="1" lang="en-US" altLang="ja-JP" sz="2400" dirty="0"/>
              <a:t>45</a:t>
            </a:r>
            <a:r>
              <a:rPr kumimoji="1" lang="ja-JP" altLang="en-US" sz="2400" dirty="0"/>
              <a:t>年以上　〇クラブに多大な功績を齎せ、貢献があった者</a:t>
            </a:r>
          </a:p>
          <a:p>
            <a:r>
              <a:rPr lang="ja-JP" altLang="en-US" sz="2400" dirty="0"/>
              <a:t>〇諸事情により例会およびクラブ事業に参加できない</a:t>
            </a:r>
            <a:endParaRPr kumimoji="1" lang="ja-JP" altLang="en-US" sz="2400" dirty="0"/>
          </a:p>
        </p:txBody>
      </p:sp>
      <p:sp>
        <p:nvSpPr>
          <p:cNvPr id="6" name="四角形: 角を丸くする 5">
            <a:extLst>
              <a:ext uri="{FF2B5EF4-FFF2-40B4-BE49-F238E27FC236}">
                <a16:creationId xmlns:a16="http://schemas.microsoft.com/office/drawing/2014/main" id="{C60D676B-A682-1F16-2306-ED9A038C5B63}"/>
              </a:ext>
            </a:extLst>
          </p:cNvPr>
          <p:cNvSpPr/>
          <p:nvPr/>
        </p:nvSpPr>
        <p:spPr>
          <a:xfrm>
            <a:off x="817984" y="2251156"/>
            <a:ext cx="11048998" cy="1640591"/>
          </a:xfrm>
          <a:prstGeom prst="round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2000" dirty="0"/>
              <a:t>【</a:t>
            </a:r>
            <a:r>
              <a:rPr lang="ja-JP" altLang="en-US" sz="2000" dirty="0"/>
              <a:t>会費の減免並びに非減免</a:t>
            </a:r>
          </a:p>
          <a:p>
            <a:r>
              <a:rPr lang="ja-JP" altLang="en-US" sz="2000" dirty="0"/>
              <a:t>　会費の減免、非減免について以下の通りこれを定める。</a:t>
            </a:r>
          </a:p>
          <a:p>
            <a:r>
              <a:rPr lang="ja-JP" altLang="en-US" sz="2000" dirty="0"/>
              <a:t>　</a:t>
            </a:r>
            <a:r>
              <a:rPr lang="en-US" altLang="ja-JP" sz="2000" dirty="0"/>
              <a:t>(a)</a:t>
            </a:r>
            <a:r>
              <a:rPr lang="ja-JP" altLang="en-US" sz="2000" dirty="0"/>
              <a:t>止むを得ない事情により、当該年度において例会出席、若しくはクラブ諸事業等の参画が適わない者で、ロータリー歴</a:t>
            </a:r>
            <a:r>
              <a:rPr lang="en-US" altLang="ja-JP" sz="2000" dirty="0"/>
              <a:t>45</a:t>
            </a:r>
            <a:r>
              <a:rPr lang="ja-JP" altLang="en-US" sz="2000" dirty="0"/>
              <a:t>年以上を有し、クラブに多大な功績を齎せ、貢献があった者については、会費を減免する</a:t>
            </a:r>
            <a:r>
              <a:rPr lang="en-US" altLang="ja-JP" sz="2000" dirty="0"/>
              <a:t>】</a:t>
            </a:r>
            <a:endParaRPr kumimoji="1" lang="ja-JP" altLang="en-US" sz="2000" dirty="0"/>
          </a:p>
        </p:txBody>
      </p:sp>
      <p:sp>
        <p:nvSpPr>
          <p:cNvPr id="7" name="正方形/長方形 6">
            <a:extLst>
              <a:ext uri="{FF2B5EF4-FFF2-40B4-BE49-F238E27FC236}">
                <a16:creationId xmlns:a16="http://schemas.microsoft.com/office/drawing/2014/main" id="{3B5290D8-285C-3DD1-9693-F989EBB3E5FF}"/>
              </a:ext>
            </a:extLst>
          </p:cNvPr>
          <p:cNvSpPr/>
          <p:nvPr/>
        </p:nvSpPr>
        <p:spPr>
          <a:xfrm>
            <a:off x="446312" y="4042901"/>
            <a:ext cx="2707433" cy="57183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600" dirty="0">
                <a:latin typeface="HGPｺﾞｼｯｸM" panose="020B0600000000000000" pitchFamily="50" charset="-128"/>
                <a:ea typeface="HGPｺﾞｼｯｸM" panose="020B0600000000000000" pitchFamily="50" charset="-128"/>
              </a:rPr>
              <a:t>休止会員</a:t>
            </a:r>
            <a:endParaRPr kumimoji="1" lang="ja-JP" altLang="en-US" sz="3600" dirty="0">
              <a:latin typeface="HGPｺﾞｼｯｸM" panose="020B0600000000000000" pitchFamily="50" charset="-128"/>
              <a:ea typeface="HGPｺﾞｼｯｸM" panose="020B0600000000000000" pitchFamily="50" charset="-128"/>
            </a:endParaRPr>
          </a:p>
        </p:txBody>
      </p:sp>
      <p:sp>
        <p:nvSpPr>
          <p:cNvPr id="8" name="四角形: 角を丸くする 7">
            <a:extLst>
              <a:ext uri="{FF2B5EF4-FFF2-40B4-BE49-F238E27FC236}">
                <a16:creationId xmlns:a16="http://schemas.microsoft.com/office/drawing/2014/main" id="{4EF6860D-F8B6-9EE5-2429-B735F83102EC}"/>
              </a:ext>
            </a:extLst>
          </p:cNvPr>
          <p:cNvSpPr/>
          <p:nvPr/>
        </p:nvSpPr>
        <p:spPr>
          <a:xfrm>
            <a:off x="817984" y="4683598"/>
            <a:ext cx="11048998" cy="776032"/>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a:t>〇コロナ禍で感染に不安を感じて例会を休んでいる方</a:t>
            </a:r>
          </a:p>
          <a:p>
            <a:r>
              <a:rPr kumimoji="1" lang="ja-JP" altLang="en-US" sz="2400" dirty="0"/>
              <a:t>〇一定期間、職務多忙により例会を休んでいる方</a:t>
            </a:r>
          </a:p>
        </p:txBody>
      </p:sp>
      <p:sp>
        <p:nvSpPr>
          <p:cNvPr id="9" name="四角形: 角を丸くする 8">
            <a:extLst>
              <a:ext uri="{FF2B5EF4-FFF2-40B4-BE49-F238E27FC236}">
                <a16:creationId xmlns:a16="http://schemas.microsoft.com/office/drawing/2014/main" id="{77FB9D4D-49A5-FFAC-E161-84338433E2B6}"/>
              </a:ext>
            </a:extLst>
          </p:cNvPr>
          <p:cNvSpPr/>
          <p:nvPr/>
        </p:nvSpPr>
        <p:spPr>
          <a:xfrm>
            <a:off x="817984" y="5583162"/>
            <a:ext cx="11048998" cy="1057797"/>
          </a:xfrm>
          <a:prstGeom prst="round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000" dirty="0"/>
              <a:t>会員が仕事上の事情等でロータリー活動を継続することが困難な場合などで希望する場合は、「休止会員」として休会扱いとし、例会出席を免除することができる。休止会員の認定は理事会で決定し、必要な会費</a:t>
            </a:r>
            <a:r>
              <a:rPr kumimoji="1" lang="en-US" altLang="ja-JP" sz="2000" dirty="0"/>
              <a:t>(RI</a:t>
            </a:r>
            <a:r>
              <a:rPr kumimoji="1" lang="ja-JP" altLang="en-US" sz="2000" dirty="0"/>
              <a:t>人頭分担金・地区資金等</a:t>
            </a:r>
            <a:r>
              <a:rPr kumimoji="1" lang="en-US" altLang="ja-JP" sz="2000" dirty="0"/>
              <a:t>)</a:t>
            </a:r>
            <a:r>
              <a:rPr kumimoji="1" lang="ja-JP" altLang="en-US" sz="2000" dirty="0"/>
              <a:t>は支払うものとする。</a:t>
            </a:r>
          </a:p>
        </p:txBody>
      </p:sp>
      <p:sp>
        <p:nvSpPr>
          <p:cNvPr id="10" name="タイトル 1">
            <a:extLst>
              <a:ext uri="{FF2B5EF4-FFF2-40B4-BE49-F238E27FC236}">
                <a16:creationId xmlns:a16="http://schemas.microsoft.com/office/drawing/2014/main" id="{C299CAEF-832E-75CA-DA65-5B3085568A0C}"/>
              </a:ext>
            </a:extLst>
          </p:cNvPr>
          <p:cNvSpPr>
            <a:spLocks noGrp="1"/>
          </p:cNvSpPr>
          <p:nvPr>
            <p:ph type="title"/>
          </p:nvPr>
        </p:nvSpPr>
        <p:spPr>
          <a:xfrm>
            <a:off x="838200" y="84803"/>
            <a:ext cx="10515600" cy="515448"/>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0000"/>
          </a:bodyPr>
          <a:lstStyle/>
          <a:p>
            <a:pPr algn="ctr"/>
            <a:r>
              <a:rPr lang="ja-JP" altLang="en-US" sz="4700" dirty="0">
                <a:latin typeface="HGP教科書体" panose="02020600000000000000" pitchFamily="18" charset="-128"/>
                <a:ea typeface="HGP教科書体" panose="02020600000000000000" pitchFamily="18" charset="-128"/>
              </a:rPr>
              <a:t>新たな会員種類　（</a:t>
            </a:r>
            <a:r>
              <a:rPr lang="en-US" altLang="ja-JP" sz="4700" dirty="0">
                <a:latin typeface="HGP教科書体" panose="02020600000000000000" pitchFamily="18" charset="-128"/>
                <a:ea typeface="HGP教科書体" panose="02020600000000000000" pitchFamily="18" charset="-128"/>
              </a:rPr>
              <a:t>IM</a:t>
            </a:r>
            <a:r>
              <a:rPr lang="ja-JP" altLang="en-US" sz="4700" dirty="0">
                <a:latin typeface="HGP教科書体" panose="02020600000000000000" pitchFamily="18" charset="-128"/>
                <a:ea typeface="HGP教科書体" panose="02020600000000000000" pitchFamily="18" charset="-128"/>
              </a:rPr>
              <a:t>第３組）</a:t>
            </a:r>
            <a:endParaRPr kumimoji="1" lang="ja-JP" altLang="en-US" sz="4700" dirty="0">
              <a:latin typeface="HGP教科書体" panose="02020600000000000000" pitchFamily="18" charset="-128"/>
              <a:ea typeface="HGP教科書体" panose="02020600000000000000" pitchFamily="18" charset="-128"/>
            </a:endParaRPr>
          </a:p>
        </p:txBody>
      </p:sp>
    </p:spTree>
    <p:extLst>
      <p:ext uri="{BB962C8B-B14F-4D97-AF65-F5344CB8AC3E}">
        <p14:creationId xmlns:p14="http://schemas.microsoft.com/office/powerpoint/2010/main" val="3151111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087E9B-F0FD-10F5-A31A-705FCB74E994}"/>
              </a:ext>
            </a:extLst>
          </p:cNvPr>
          <p:cNvSpPr>
            <a:spLocks noGrp="1"/>
          </p:cNvSpPr>
          <p:nvPr>
            <p:ph type="title"/>
          </p:nvPr>
        </p:nvSpPr>
        <p:spPr>
          <a:xfrm>
            <a:off x="838201" y="158984"/>
            <a:ext cx="10515600" cy="634523"/>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0000"/>
          </a:bodyPr>
          <a:lstStyle/>
          <a:p>
            <a:pPr algn="ctr"/>
            <a:r>
              <a:rPr lang="ja-JP" altLang="en-US" sz="4700" dirty="0">
                <a:latin typeface="HGP教科書体" panose="02020600000000000000" pitchFamily="18" charset="-128"/>
                <a:ea typeface="HGP教科書体" panose="02020600000000000000" pitchFamily="18" charset="-128"/>
              </a:rPr>
              <a:t>新たな会員種類　（</a:t>
            </a:r>
            <a:r>
              <a:rPr lang="en-US" altLang="ja-JP" sz="4700" dirty="0">
                <a:latin typeface="HGP教科書体" panose="02020600000000000000" pitchFamily="18" charset="-128"/>
                <a:ea typeface="HGP教科書体" panose="02020600000000000000" pitchFamily="18" charset="-128"/>
              </a:rPr>
              <a:t>IM</a:t>
            </a:r>
            <a:r>
              <a:rPr lang="ja-JP" altLang="en-US" sz="4700" dirty="0">
                <a:latin typeface="HGP教科書体" panose="02020600000000000000" pitchFamily="18" charset="-128"/>
                <a:ea typeface="HGP教科書体" panose="02020600000000000000" pitchFamily="18" charset="-128"/>
              </a:rPr>
              <a:t>第４組）</a:t>
            </a:r>
            <a:endParaRPr kumimoji="1" lang="ja-JP" altLang="en-US" sz="4700" dirty="0">
              <a:latin typeface="HGP教科書体" panose="02020600000000000000" pitchFamily="18" charset="-128"/>
              <a:ea typeface="HGP教科書体" panose="02020600000000000000" pitchFamily="18" charset="-128"/>
            </a:endParaRPr>
          </a:p>
        </p:txBody>
      </p:sp>
      <p:sp>
        <p:nvSpPr>
          <p:cNvPr id="4" name="正方形/長方形 3">
            <a:extLst>
              <a:ext uri="{FF2B5EF4-FFF2-40B4-BE49-F238E27FC236}">
                <a16:creationId xmlns:a16="http://schemas.microsoft.com/office/drawing/2014/main" id="{6D887407-AD13-E701-6214-DC72FC48146D}"/>
              </a:ext>
            </a:extLst>
          </p:cNvPr>
          <p:cNvSpPr/>
          <p:nvPr/>
        </p:nvSpPr>
        <p:spPr>
          <a:xfrm>
            <a:off x="452536" y="853232"/>
            <a:ext cx="3341915" cy="46285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200" dirty="0">
                <a:latin typeface="HGPｺﾞｼｯｸM" panose="020B0600000000000000" pitchFamily="50" charset="-128"/>
                <a:ea typeface="HGPｺﾞｼｯｸM" panose="020B0600000000000000" pitchFamily="50" charset="-128"/>
              </a:rPr>
              <a:t>食費免除会員</a:t>
            </a:r>
            <a:endParaRPr kumimoji="1" lang="ja-JP" altLang="en-US" sz="3200" dirty="0">
              <a:latin typeface="HGPｺﾞｼｯｸM" panose="020B0600000000000000" pitchFamily="50" charset="-128"/>
              <a:ea typeface="HGPｺﾞｼｯｸM" panose="020B0600000000000000" pitchFamily="50" charset="-128"/>
            </a:endParaRPr>
          </a:p>
        </p:txBody>
      </p:sp>
      <p:sp>
        <p:nvSpPr>
          <p:cNvPr id="5" name="四角形: 角を丸くする 4">
            <a:extLst>
              <a:ext uri="{FF2B5EF4-FFF2-40B4-BE49-F238E27FC236}">
                <a16:creationId xmlns:a16="http://schemas.microsoft.com/office/drawing/2014/main" id="{738F2737-5BF8-AF7D-8F06-4E320F73D15C}"/>
              </a:ext>
            </a:extLst>
          </p:cNvPr>
          <p:cNvSpPr/>
          <p:nvPr/>
        </p:nvSpPr>
        <p:spPr>
          <a:xfrm>
            <a:off x="838201" y="1424346"/>
            <a:ext cx="10806404" cy="462852"/>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a:t>仕事の都合上、例会への出席が難しい方</a:t>
            </a:r>
          </a:p>
        </p:txBody>
      </p:sp>
      <p:sp>
        <p:nvSpPr>
          <p:cNvPr id="6" name="四角形: 角を丸くする 5">
            <a:extLst>
              <a:ext uri="{FF2B5EF4-FFF2-40B4-BE49-F238E27FC236}">
                <a16:creationId xmlns:a16="http://schemas.microsoft.com/office/drawing/2014/main" id="{C60D676B-A682-1F16-2306-ED9A038C5B63}"/>
              </a:ext>
            </a:extLst>
          </p:cNvPr>
          <p:cNvSpPr/>
          <p:nvPr/>
        </p:nvSpPr>
        <p:spPr>
          <a:xfrm>
            <a:off x="838201" y="1963667"/>
            <a:ext cx="10806404" cy="1659643"/>
          </a:xfrm>
          <a:prstGeom prst="round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000" dirty="0"/>
              <a:t>【</a:t>
            </a:r>
            <a:r>
              <a:rPr kumimoji="1" lang="ja-JP" altLang="en-US" sz="2000" dirty="0"/>
              <a:t>会費に含まれる食費について、例会への出席が困難と理事会で承認された会員について、</a:t>
            </a:r>
          </a:p>
          <a:p>
            <a:r>
              <a:rPr lang="ja-JP" altLang="en-US" sz="2000" dirty="0"/>
              <a:t>　</a:t>
            </a:r>
            <a:r>
              <a:rPr kumimoji="1" lang="ja-JP" altLang="en-US" sz="2000" dirty="0"/>
              <a:t>半期ごとに</a:t>
            </a:r>
            <a:r>
              <a:rPr kumimoji="1" lang="en-US" altLang="ja-JP" sz="2000" dirty="0"/>
              <a:t>(7</a:t>
            </a:r>
            <a:r>
              <a:rPr kumimoji="1" lang="ja-JP" altLang="en-US" sz="2000" dirty="0"/>
              <a:t>月から</a:t>
            </a:r>
            <a:r>
              <a:rPr kumimoji="1" lang="en-US" altLang="ja-JP" sz="2000" dirty="0"/>
              <a:t>12</a:t>
            </a:r>
            <a:r>
              <a:rPr kumimoji="1" lang="ja-JP" altLang="en-US" sz="2000" dirty="0"/>
              <a:t>月、</a:t>
            </a:r>
            <a:r>
              <a:rPr kumimoji="1" lang="en-US" altLang="ja-JP" sz="2000" dirty="0"/>
              <a:t>1</a:t>
            </a:r>
            <a:r>
              <a:rPr kumimoji="1" lang="ja-JP" altLang="en-US" sz="2000" dirty="0"/>
              <a:t>月から</a:t>
            </a:r>
            <a:r>
              <a:rPr kumimoji="1" lang="en-US" altLang="ja-JP" sz="2000" dirty="0"/>
              <a:t>6</a:t>
            </a:r>
            <a:r>
              <a:rPr kumimoji="1" lang="ja-JP" altLang="en-US" sz="2000" dirty="0"/>
              <a:t>月</a:t>
            </a:r>
            <a:r>
              <a:rPr kumimoji="1" lang="en-US" altLang="ja-JP" sz="2000" dirty="0"/>
              <a:t>)</a:t>
            </a:r>
            <a:r>
              <a:rPr kumimoji="1" lang="ja-JP" altLang="en-US" sz="2000" dirty="0"/>
              <a:t>６万円とする。</a:t>
            </a:r>
          </a:p>
          <a:p>
            <a:r>
              <a:rPr lang="ja-JP" altLang="en-US" sz="2000" dirty="0"/>
              <a:t>　食費免除を希望する会員は半期始期の</a:t>
            </a:r>
            <a:r>
              <a:rPr lang="en-US" altLang="ja-JP" sz="2000" dirty="0"/>
              <a:t>1</a:t>
            </a:r>
            <a:r>
              <a:rPr lang="ja-JP" altLang="en-US" sz="2000" dirty="0"/>
              <a:t>か月前までに理事会へ期間、理由を書面にて申請</a:t>
            </a:r>
          </a:p>
          <a:p>
            <a:r>
              <a:rPr lang="ja-JP" altLang="en-US" sz="2000" dirty="0"/>
              <a:t>　し、理事会の承認を得なければならない。また、その免除期間中に例会へ出席する場合に</a:t>
            </a:r>
          </a:p>
          <a:p>
            <a:r>
              <a:rPr lang="ja-JP" altLang="en-US" sz="2000" dirty="0"/>
              <a:t>　は、その都度ビジター料金を支払うものとする。</a:t>
            </a:r>
            <a:r>
              <a:rPr lang="en-US" altLang="ja-JP" sz="2000" dirty="0"/>
              <a:t>】</a:t>
            </a:r>
            <a:endParaRPr kumimoji="1" lang="ja-JP" altLang="en-US" sz="2000" dirty="0"/>
          </a:p>
        </p:txBody>
      </p:sp>
      <p:sp>
        <p:nvSpPr>
          <p:cNvPr id="7" name="正方形/長方形 6">
            <a:extLst>
              <a:ext uri="{FF2B5EF4-FFF2-40B4-BE49-F238E27FC236}">
                <a16:creationId xmlns:a16="http://schemas.microsoft.com/office/drawing/2014/main" id="{3B5290D8-285C-3DD1-9693-F989EBB3E5FF}"/>
              </a:ext>
            </a:extLst>
          </p:cNvPr>
          <p:cNvSpPr/>
          <p:nvPr/>
        </p:nvSpPr>
        <p:spPr>
          <a:xfrm>
            <a:off x="452535" y="3696869"/>
            <a:ext cx="3341916" cy="46285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200" dirty="0">
                <a:latin typeface="HGPｺﾞｼｯｸM" panose="020B0600000000000000" pitchFamily="50" charset="-128"/>
                <a:ea typeface="HGPｺﾞｼｯｸM" panose="020B0600000000000000" pitchFamily="50" charset="-128"/>
              </a:rPr>
              <a:t>長期休会会員</a:t>
            </a:r>
            <a:endParaRPr kumimoji="1" lang="ja-JP" altLang="en-US" sz="3200" dirty="0">
              <a:latin typeface="HGPｺﾞｼｯｸM" panose="020B0600000000000000" pitchFamily="50" charset="-128"/>
              <a:ea typeface="HGPｺﾞｼｯｸM" panose="020B0600000000000000" pitchFamily="50" charset="-128"/>
            </a:endParaRPr>
          </a:p>
        </p:txBody>
      </p:sp>
      <p:sp>
        <p:nvSpPr>
          <p:cNvPr id="8" name="四角形: 角を丸くする 7">
            <a:extLst>
              <a:ext uri="{FF2B5EF4-FFF2-40B4-BE49-F238E27FC236}">
                <a16:creationId xmlns:a16="http://schemas.microsoft.com/office/drawing/2014/main" id="{4EF6860D-F8B6-9EE5-2429-B735F83102EC}"/>
              </a:ext>
            </a:extLst>
          </p:cNvPr>
          <p:cNvSpPr/>
          <p:nvPr/>
        </p:nvSpPr>
        <p:spPr>
          <a:xfrm>
            <a:off x="838201" y="4246504"/>
            <a:ext cx="10806404" cy="475302"/>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a:t>長期休会会員に対し会費の軽減</a:t>
            </a:r>
          </a:p>
        </p:txBody>
      </p:sp>
      <p:sp>
        <p:nvSpPr>
          <p:cNvPr id="9" name="四角形: 角を丸くする 8">
            <a:extLst>
              <a:ext uri="{FF2B5EF4-FFF2-40B4-BE49-F238E27FC236}">
                <a16:creationId xmlns:a16="http://schemas.microsoft.com/office/drawing/2014/main" id="{77FB9D4D-49A5-FFAC-E161-84338433E2B6}"/>
              </a:ext>
            </a:extLst>
          </p:cNvPr>
          <p:cNvSpPr/>
          <p:nvPr/>
        </p:nvSpPr>
        <p:spPr>
          <a:xfrm>
            <a:off x="838201" y="4782914"/>
            <a:ext cx="10806404" cy="475302"/>
          </a:xfrm>
          <a:prstGeom prst="round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400" dirty="0"/>
              <a:t>理事会で対象者の会費額決定。</a:t>
            </a:r>
            <a:endParaRPr kumimoji="1" lang="ja-JP" altLang="en-US" sz="2400" dirty="0"/>
          </a:p>
        </p:txBody>
      </p:sp>
      <p:sp>
        <p:nvSpPr>
          <p:cNvPr id="10" name="正方形/長方形 9">
            <a:extLst>
              <a:ext uri="{FF2B5EF4-FFF2-40B4-BE49-F238E27FC236}">
                <a16:creationId xmlns:a16="http://schemas.microsoft.com/office/drawing/2014/main" id="{4B7534E6-132B-F67D-2BC0-5276C260515D}"/>
              </a:ext>
            </a:extLst>
          </p:cNvPr>
          <p:cNvSpPr/>
          <p:nvPr/>
        </p:nvSpPr>
        <p:spPr>
          <a:xfrm>
            <a:off x="452535" y="5394252"/>
            <a:ext cx="2707433" cy="4095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3200" dirty="0">
                <a:latin typeface="HGPｺﾞｼｯｸM" panose="020B0600000000000000" pitchFamily="50" charset="-128"/>
                <a:ea typeface="HGPｺﾞｼｯｸM" panose="020B0600000000000000" pitchFamily="50" charset="-128"/>
              </a:rPr>
              <a:t>シニア</a:t>
            </a:r>
            <a:r>
              <a:rPr kumimoji="1" lang="ja-JP" altLang="en-US" sz="3200" dirty="0">
                <a:latin typeface="HGPｺﾞｼｯｸM" panose="020B0600000000000000" pitchFamily="50" charset="-128"/>
                <a:ea typeface="HGPｺﾞｼｯｸM" panose="020B0600000000000000" pitchFamily="50" charset="-128"/>
              </a:rPr>
              <a:t>会員</a:t>
            </a:r>
          </a:p>
        </p:txBody>
      </p:sp>
      <p:sp>
        <p:nvSpPr>
          <p:cNvPr id="11" name="四角形: 角を丸くする 10">
            <a:extLst>
              <a:ext uri="{FF2B5EF4-FFF2-40B4-BE49-F238E27FC236}">
                <a16:creationId xmlns:a16="http://schemas.microsoft.com/office/drawing/2014/main" id="{B03935D4-4153-1DFA-54E9-42E191249D83}"/>
              </a:ext>
            </a:extLst>
          </p:cNvPr>
          <p:cNvSpPr/>
          <p:nvPr/>
        </p:nvSpPr>
        <p:spPr>
          <a:xfrm>
            <a:off x="838201" y="5870937"/>
            <a:ext cx="11048999" cy="409501"/>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a:t>記載なし</a:t>
            </a:r>
          </a:p>
        </p:txBody>
      </p:sp>
      <p:sp>
        <p:nvSpPr>
          <p:cNvPr id="12" name="四角形: 角を丸くする 11">
            <a:extLst>
              <a:ext uri="{FF2B5EF4-FFF2-40B4-BE49-F238E27FC236}">
                <a16:creationId xmlns:a16="http://schemas.microsoft.com/office/drawing/2014/main" id="{E05F96C4-BD7E-AE2D-0873-38E08179DA0F}"/>
              </a:ext>
            </a:extLst>
          </p:cNvPr>
          <p:cNvSpPr/>
          <p:nvPr/>
        </p:nvSpPr>
        <p:spPr>
          <a:xfrm>
            <a:off x="838202" y="6323525"/>
            <a:ext cx="11048998" cy="409501"/>
          </a:xfrm>
          <a:prstGeom prst="round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a:t>条文を新設、会費並びに出席規定免除を規定</a:t>
            </a:r>
          </a:p>
        </p:txBody>
      </p:sp>
    </p:spTree>
    <p:extLst>
      <p:ext uri="{BB962C8B-B14F-4D97-AF65-F5344CB8AC3E}">
        <p14:creationId xmlns:p14="http://schemas.microsoft.com/office/powerpoint/2010/main" val="381221082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1335</TotalTime>
  <Words>1746</Words>
  <Application>Microsoft Office PowerPoint</Application>
  <PresentationFormat>ワイド画面</PresentationFormat>
  <Paragraphs>160</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HGPｺﾞｼｯｸM</vt:lpstr>
      <vt:lpstr>HGP教科書体</vt:lpstr>
      <vt:lpstr>游ゴシック</vt:lpstr>
      <vt:lpstr>游ゴシック Light</vt:lpstr>
      <vt:lpstr>Arial</vt:lpstr>
      <vt:lpstr>Office テーマ</vt:lpstr>
      <vt:lpstr>RI2660地区内クラブ調査</vt:lpstr>
      <vt:lpstr>会員種類の多様化に対する対応</vt:lpstr>
      <vt:lpstr>新たな会員種類　（IM第１組）</vt:lpstr>
      <vt:lpstr>PowerPoint プレゼンテーション</vt:lpstr>
      <vt:lpstr>新たな会員種類　（IM第２組）</vt:lpstr>
      <vt:lpstr>PowerPoint プレゼンテーション</vt:lpstr>
      <vt:lpstr>PowerPoint プレゼンテーション</vt:lpstr>
      <vt:lpstr>新たな会員種類　（IM第３組）</vt:lpstr>
      <vt:lpstr>新たな会員種類　（IM第４組）</vt:lpstr>
      <vt:lpstr>新たな会員種類　（IM第５組）</vt:lpstr>
      <vt:lpstr>新たな会員種類　（IM第６組）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会員種類の多様化に対する対応</dc:title>
  <dc:creator>加茂 次也</dc:creator>
  <cp:lastModifiedBy>加茂 次也</cp:lastModifiedBy>
  <cp:revision>12</cp:revision>
  <dcterms:created xsi:type="dcterms:W3CDTF">2022-06-10T06:20:31Z</dcterms:created>
  <dcterms:modified xsi:type="dcterms:W3CDTF">2022-06-22T17:36:52Z</dcterms:modified>
</cp:coreProperties>
</file>