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6"/>
  </p:notesMasterIdLst>
  <p:handoutMasterIdLst>
    <p:handoutMasterId r:id="rId27"/>
  </p:handoutMasterIdLst>
  <p:sldIdLst>
    <p:sldId id="263" r:id="rId2"/>
    <p:sldId id="312" r:id="rId3"/>
    <p:sldId id="344" r:id="rId4"/>
    <p:sldId id="345" r:id="rId5"/>
    <p:sldId id="311" r:id="rId6"/>
    <p:sldId id="288" r:id="rId7"/>
    <p:sldId id="290" r:id="rId8"/>
    <p:sldId id="291" r:id="rId9"/>
    <p:sldId id="294" r:id="rId10"/>
    <p:sldId id="346" r:id="rId11"/>
    <p:sldId id="268" r:id="rId12"/>
    <p:sldId id="348" r:id="rId13"/>
    <p:sldId id="295" r:id="rId14"/>
    <p:sldId id="305" r:id="rId15"/>
    <p:sldId id="327" r:id="rId16"/>
    <p:sldId id="307" r:id="rId17"/>
    <p:sldId id="303" r:id="rId18"/>
    <p:sldId id="335" r:id="rId19"/>
    <p:sldId id="336" r:id="rId20"/>
    <p:sldId id="337" r:id="rId21"/>
    <p:sldId id="338" r:id="rId22"/>
    <p:sldId id="339" r:id="rId23"/>
    <p:sldId id="340" r:id="rId24"/>
    <p:sldId id="341" r:id="rId25"/>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1485DBDB-056F-48B9-89C1-624D0018CA46}">
          <p14:sldIdLst>
            <p14:sldId id="263"/>
            <p14:sldId id="312"/>
            <p14:sldId id="344"/>
            <p14:sldId id="345"/>
            <p14:sldId id="311"/>
            <p14:sldId id="288"/>
            <p14:sldId id="290"/>
            <p14:sldId id="291"/>
            <p14:sldId id="294"/>
            <p14:sldId id="346"/>
            <p14:sldId id="268"/>
            <p14:sldId id="348"/>
          </p14:sldIdLst>
        </p14:section>
        <p14:section name="タイトルなしのセクション" id="{8B7FB9E2-8E05-4434-B8DE-81959A8A1C12}">
          <p14:sldIdLst>
            <p14:sldId id="295"/>
            <p14:sldId id="305"/>
            <p14:sldId id="327"/>
            <p14:sldId id="307"/>
            <p14:sldId id="303"/>
            <p14:sldId id="335"/>
            <p14:sldId id="336"/>
            <p14:sldId id="337"/>
            <p14:sldId id="338"/>
            <p14:sldId id="339"/>
            <p14:sldId id="340"/>
            <p14:sldId id="34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樋口 信治" initials="樋口" lastIdx="1" clrIdx="0">
    <p:extLst>
      <p:ext uri="{19B8F6BF-5375-455C-9EA6-DF929625EA0E}">
        <p15:presenceInfo xmlns:p15="http://schemas.microsoft.com/office/powerpoint/2012/main" userId="8861ea770b7d8821" providerId="Windows Live"/>
      </p:ext>
    </p:extLst>
  </p:cmAuthor>
  <p:cmAuthor id="2" name="中谷 庄司朗" initials="中谷" lastIdx="2" clrIdx="1">
    <p:extLst>
      <p:ext uri="{19B8F6BF-5375-455C-9EA6-DF929625EA0E}">
        <p15:presenceInfo xmlns:p15="http://schemas.microsoft.com/office/powerpoint/2012/main" userId="18375487ffa77d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7" autoAdjust="0"/>
    <p:restoredTop sz="86376" autoAdjust="0"/>
  </p:normalViewPr>
  <p:slideViewPr>
    <p:cSldViewPr snapToGrid="0">
      <p:cViewPr varScale="1">
        <p:scale>
          <a:sx n="66" d="100"/>
          <a:sy n="66" d="100"/>
        </p:scale>
        <p:origin x="66" y="4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88416864-EEE2-4289-A1E1-B81FAF8401D8}" type="datetimeFigureOut">
              <a:rPr kumimoji="1" lang="ja-JP" altLang="en-US" smtClean="0"/>
              <a:t>2022/10/3</a:t>
            </a:fld>
            <a:endParaRPr kumimoji="1" lang="ja-JP" altLang="en-US"/>
          </a:p>
        </p:txBody>
      </p:sp>
      <p:sp>
        <p:nvSpPr>
          <p:cNvPr id="4" name="フッター プレースホルダー 3"/>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0F3C7949-838B-4A21-A454-9B8BC7BBA0F4}" type="slidenum">
              <a:rPr kumimoji="1" lang="ja-JP" altLang="en-US" smtClean="0"/>
              <a:t>‹#›</a:t>
            </a:fld>
            <a:endParaRPr kumimoji="1" lang="ja-JP" altLang="en-US"/>
          </a:p>
        </p:txBody>
      </p:sp>
    </p:spTree>
    <p:extLst>
      <p:ext uri="{BB962C8B-B14F-4D97-AF65-F5344CB8AC3E}">
        <p14:creationId xmlns:p14="http://schemas.microsoft.com/office/powerpoint/2010/main" val="1838057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5" y="0"/>
            <a:ext cx="3076363" cy="513508"/>
          </a:xfrm>
          <a:prstGeom prst="rect">
            <a:avLst/>
          </a:prstGeom>
        </p:spPr>
        <p:txBody>
          <a:bodyPr vert="horz" lIns="94768" tIns="47384" rIns="94768" bIns="47384" rtlCol="0"/>
          <a:lstStyle>
            <a:lvl1pPr algn="r">
              <a:defRPr sz="1200"/>
            </a:lvl1pPr>
          </a:lstStyle>
          <a:p>
            <a:fld id="{7804C83C-66C8-4FFB-8555-6D3809A33EAF}" type="datetimeFigureOut">
              <a:rPr kumimoji="1" lang="ja-JP" altLang="en-US" smtClean="0"/>
              <a:t>2022/10/3</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ja-JP" altLang="en-US"/>
          </a:p>
        </p:txBody>
      </p:sp>
      <p:sp>
        <p:nvSpPr>
          <p:cNvPr id="5" name="ノート プレースホルダー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6363" cy="513507"/>
          </a:xfrm>
          <a:prstGeom prst="rect">
            <a:avLst/>
          </a:prstGeom>
        </p:spPr>
        <p:txBody>
          <a:bodyPr vert="horz" lIns="94768" tIns="47384" rIns="94768" bIns="4738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5" y="9721107"/>
            <a:ext cx="3076363" cy="513507"/>
          </a:xfrm>
          <a:prstGeom prst="rect">
            <a:avLst/>
          </a:prstGeom>
        </p:spPr>
        <p:txBody>
          <a:bodyPr vert="horz" lIns="94768" tIns="47384" rIns="94768" bIns="47384" rtlCol="0" anchor="b"/>
          <a:lstStyle>
            <a:lvl1pPr algn="r">
              <a:defRPr sz="1200"/>
            </a:lvl1pPr>
          </a:lstStyle>
          <a:p>
            <a:fld id="{A5942BEE-113D-4949-A31D-F36B2935D45F}" type="slidenum">
              <a:rPr kumimoji="1" lang="ja-JP" altLang="en-US" smtClean="0"/>
              <a:t>‹#›</a:t>
            </a:fld>
            <a:endParaRPr kumimoji="1" lang="ja-JP" altLang="en-US"/>
          </a:p>
        </p:txBody>
      </p:sp>
    </p:spTree>
    <p:extLst>
      <p:ext uri="{BB962C8B-B14F-4D97-AF65-F5344CB8AC3E}">
        <p14:creationId xmlns:p14="http://schemas.microsoft.com/office/powerpoint/2010/main" val="27329796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公共イメージ向上委員会の中谷です。本日はご参加をいただき、ありがとうございます。私からはロータリーの公共イメージ向上にどのような考え方で取り組んでいくべきかというお話をさせていただきま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kumimoji="1" lang="ja-JP" altLang="en-US" smtClean="0"/>
              <a:t>1</a:t>
            </a:fld>
            <a:endParaRPr kumimoji="1" lang="ja-JP" altLang="en-US"/>
          </a:p>
        </p:txBody>
      </p:sp>
    </p:spTree>
    <p:extLst>
      <p:ext uri="{BB962C8B-B14F-4D97-AF65-F5344CB8AC3E}">
        <p14:creationId xmlns:p14="http://schemas.microsoft.com/office/powerpoint/2010/main" val="2542738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このような認知の現状を踏まえ、ロータリーの公共イメージ向上という取り組みがめざすところを考えてみたいと思います。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kumimoji="1" lang="ja-JP" altLang="en-US" smtClean="0"/>
              <a:t>10</a:t>
            </a:fld>
            <a:endParaRPr kumimoji="1" lang="ja-JP" altLang="en-US"/>
          </a:p>
        </p:txBody>
      </p:sp>
    </p:spTree>
    <p:extLst>
      <p:ext uri="{BB962C8B-B14F-4D97-AF65-F5344CB8AC3E}">
        <p14:creationId xmlns:p14="http://schemas.microsoft.com/office/powerpoint/2010/main" val="421443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t>陰徳を積む。それがロータリーの先人たちの思いであったのかもしれません。国際ロータリーは世界をより良く変えていくためのロータリアンの行動を共感されるストーリーとして伝えていこうと呼びかけています。公共イメージ向上取り組みを通して、私たちはロータリアンのストーリーを発信し、仲間の輪を広げていきます。仲間の輪を広げてさらなる奉仕活動充実につなげてきていきます。このような好循環を作っていくことが公共イメージ向上の目的で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kumimoji="1" lang="ja-JP" altLang="en-US" smtClean="0"/>
              <a:t>11</a:t>
            </a:fld>
            <a:endParaRPr kumimoji="1" lang="ja-JP" altLang="en-US"/>
          </a:p>
        </p:txBody>
      </p:sp>
    </p:spTree>
    <p:extLst>
      <p:ext uri="{BB962C8B-B14F-4D97-AF65-F5344CB8AC3E}">
        <p14:creationId xmlns:p14="http://schemas.microsoft.com/office/powerpoint/2010/main" val="117547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では、公共イメージ向上のためにどのように取り組んでいくべきか。具体的な方向性を考えてみたいと思います。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kumimoji="1" lang="ja-JP" altLang="en-US" smtClean="0"/>
              <a:t>12</a:t>
            </a:fld>
            <a:endParaRPr kumimoji="1" lang="ja-JP" altLang="en-US"/>
          </a:p>
        </p:txBody>
      </p:sp>
    </p:spTree>
    <p:extLst>
      <p:ext uri="{BB962C8B-B14F-4D97-AF65-F5344CB8AC3E}">
        <p14:creationId xmlns:p14="http://schemas.microsoft.com/office/powerpoint/2010/main" val="51193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まず大切なことは、社会からの関心が高い分野の活動に焦点を当て、ロータリーの取り組みのストーリーを積極的に発信していくことだと考えます。社会からの関心の高いテーマが注目され、共感を呼びます。</a:t>
            </a:r>
            <a:endParaRPr lang="en-US" altLang="ja-JP"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78762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奉仕プロジェクトの発信力を高めていくためには、より多くの人を巻き込んでいくような方法が望ましいと考えます。ロータリー以外の人たちを巻き込んでいくことで、共感の輪が広がっていきます。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4599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若年層への発信は重要な課題です。ローターアクト、インターアクトとの連携は若者のネットワークを通してロータリーへの認知を広げていきます。また若年層でメディアの主役となっている</a:t>
            </a:r>
            <a:r>
              <a:rPr lang="en-US" altLang="ja-JP" sz="1500" dirty="0"/>
              <a:t>SNS</a:t>
            </a:r>
            <a:r>
              <a:rPr lang="ja-JP" altLang="en-US" sz="1500" dirty="0"/>
              <a:t>の積極的な活用はこれからの最重要テーマになっていくと考えています。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885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マスコミでの発信は今後とも重要です。メディアとの接点を持つとともに、奉仕活動の発信にはニュースバリューのあるストーリーが求められます。写真でご紹介しているタンザニア甲子園や留学生への弁当支援は、そのストーリーが社会的関心を集め、テレビや新聞で大きく報道されました。</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8762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国際ロータリーは社会的ブランドとしてロータリーの認知度を向上していくことに力を入れています。新しい公式ロゴマークはより見やすく、視覚的なインパクトが強くなるようデザインされています。ロゴマークを正しく効果的に使うために、マイロータリーのブランドリソースセンターを活用してください。公共イメージ向上のための効果的なリソースが豊富に提供されてい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899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最後に、何より大切なこと。それはまず私たちがロータリーを知り、私たち自身が思いを込めてロータリーのストーリーを伝えることだと思います。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34678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例えばポリオです。</a:t>
            </a:r>
            <a:r>
              <a:rPr lang="en-US" altLang="ja-JP" sz="1500" dirty="0"/>
              <a:t>1979</a:t>
            </a:r>
            <a:r>
              <a:rPr lang="ja-JP" altLang="en-US" sz="1500" dirty="0"/>
              <a:t>年</a:t>
            </a:r>
            <a:r>
              <a:rPr lang="en-US" altLang="ja-JP" sz="1500" dirty="0"/>
              <a:t>RI</a:t>
            </a:r>
            <a:r>
              <a:rPr lang="ja-JP" altLang="en-US" sz="1500" dirty="0"/>
              <a:t>のポーマー会長がフィリピンでひとりめの子供にワクチンを投与して以来、ロータリーは</a:t>
            </a:r>
            <a:r>
              <a:rPr lang="en-US" altLang="ja-JP" sz="1500" dirty="0"/>
              <a:t>30</a:t>
            </a:r>
            <a:r>
              <a:rPr lang="ja-JP" altLang="en-US" sz="1500" dirty="0"/>
              <a:t>億人の子供たちへのワクチン投与に貢献してきました。これによって</a:t>
            </a:r>
            <a:r>
              <a:rPr lang="en-US" altLang="ja-JP" sz="1500" dirty="0"/>
              <a:t>1940</a:t>
            </a:r>
            <a:r>
              <a:rPr lang="ja-JP" altLang="en-US" sz="1500" dirty="0"/>
              <a:t>万人の子供たちが小児麻痺から救われ、</a:t>
            </a:r>
            <a:r>
              <a:rPr lang="en-US" altLang="ja-JP" sz="1500" dirty="0"/>
              <a:t>150</a:t>
            </a:r>
            <a:r>
              <a:rPr lang="ja-JP" altLang="en-US" sz="1500" dirty="0"/>
              <a:t>万人の命を救ったと推定されています。ポリオ根絶のために築かれたインフラは新型コロナウィルス等他の疾病の治療と予防にも利用されています。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1601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本日はこのような順番でお話をさせていただきます。最初に現在当地区でロータリーはどのように認知されているのか。昨年実施した調査結果を踏まえてお伝えします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kumimoji="1" lang="ja-JP" altLang="en-US" smtClean="0"/>
              <a:t>2</a:t>
            </a:fld>
            <a:endParaRPr kumimoji="1" lang="ja-JP" altLang="en-US"/>
          </a:p>
        </p:txBody>
      </p:sp>
    </p:spTree>
    <p:extLst>
      <p:ext uri="{BB962C8B-B14F-4D97-AF65-F5344CB8AC3E}">
        <p14:creationId xmlns:p14="http://schemas.microsoft.com/office/powerpoint/2010/main" val="923818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日本のロータリーが独自に取り組む米山奨学金。太平洋戦争への反省から、「世界に平和の種子をまく」という願いを込めて始まったものです。これまでに</a:t>
            </a:r>
            <a:r>
              <a:rPr lang="en-US" altLang="ja-JP" sz="1500" dirty="0"/>
              <a:t>23000</a:t>
            </a:r>
            <a:r>
              <a:rPr lang="ja-JP" altLang="en-US" sz="1500" dirty="0"/>
              <a:t>名近い奨学生が育った我が国最大の民間奨学金で、多くの学友たちが世界中で活躍しています。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1720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そしてウクライナの支援。世界中のロータリアンがロータリーのネットワークを駆使して、ウクライナの人々の支援に立ち上がっています。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4568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ロータリーを知り、世界中のロータリアンと手を携えるために、マイロータリーがその入り口となります。財団の取り組み、ラーニングセンター、ロータリーショーケースやロータリーボイスを見ると世界のロータリアンの活動を知ることができますし、また自分たちの活動を世界に伝えることもできます。</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48662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「世界で良いことをしよう」</a:t>
            </a:r>
            <a:r>
              <a:rPr lang="en-US" altLang="ja-JP" sz="1500" dirty="0"/>
              <a:t>105</a:t>
            </a:r>
            <a:r>
              <a:rPr lang="ja-JP" altLang="en-US" sz="1500" dirty="0"/>
              <a:t>年前に財団を設立したアーチ・クラフト</a:t>
            </a:r>
            <a:r>
              <a:rPr lang="en-US" altLang="ja-JP" sz="1500" dirty="0"/>
              <a:t>RI</a:t>
            </a:r>
            <a:r>
              <a:rPr lang="ja-JP" altLang="en-US" sz="1500" dirty="0"/>
              <a:t>会長の言葉です。ロータリーは善意で世界をつないできました。今世界はかってなく分断され、戦争と疾病が多くの人を苦しめています。このような時代だからこそ、私たちには世界に希望を与えるストーリーがあります。そのストーリーを伝えることが私たちの仲間を増やし、私たちが取り組む奉仕活動をよりインパクトの大きなものへと成長させていきます。私たちひとりひとりがロータリーを知り、ロータリーを伝える。皆さんにもロータリーの公共イメージ向上に参画していただくことをお願いして、</a:t>
            </a:r>
            <a:r>
              <a:rPr lang="ja-JP" altLang="en-US" sz="1500"/>
              <a:t>私の発表を</a:t>
            </a:r>
            <a:r>
              <a:rPr lang="ja-JP" altLang="en-US" sz="1500" dirty="0"/>
              <a:t>終わらせていただきます。ありがとうございました。</a:t>
            </a:r>
            <a:endParaRPr lang="en-US" altLang="ja-JP"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745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60113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500" dirty="0"/>
              <a:t>1922</a:t>
            </a:r>
            <a:r>
              <a:rPr lang="ja-JP" altLang="en-US" sz="1500" dirty="0"/>
              <a:t>年大阪ロータリークラブが設立されました。その翌年、関東大震災が発生。大阪ロータリークラブは世界のロータリーから寄せられた災害支援の取りまとめに大きな役割を果たしたと伝えられています。大阪のロータリーの歩みは様々な社会奉仕への取り組みの歴史でもあります。</a:t>
            </a:r>
            <a:endParaRPr lang="en-US" altLang="ja-JP" sz="1500" dirty="0"/>
          </a:p>
        </p:txBody>
      </p:sp>
      <p:sp>
        <p:nvSpPr>
          <p:cNvPr id="4" name="スライド番号プレースホルダー 3"/>
          <p:cNvSpPr>
            <a:spLocks noGrp="1"/>
          </p:cNvSpPr>
          <p:nvPr>
            <p:ph type="sldNum" sz="quarter" idx="5"/>
          </p:nvPr>
        </p:nvSpPr>
        <p:spPr/>
        <p:txBody>
          <a:bodyPr/>
          <a:lstStyle/>
          <a:p>
            <a:pPr>
              <a:defRPr/>
            </a:pPr>
            <a:fld id="{A5942BEE-113D-4949-A31D-F36B2935D45F}" type="slidenum">
              <a:rPr lang="ja-JP" altLang="en-US" smtClean="0">
                <a:solidFill>
                  <a:prstClr val="black"/>
                </a:solidFill>
              </a:rPr>
              <a:pPr>
                <a:defRPr/>
              </a:pPr>
              <a:t>3</a:t>
            </a:fld>
            <a:endParaRPr lang="ja-JP" altLang="en-US">
              <a:solidFill>
                <a:prstClr val="black"/>
              </a:solidFill>
            </a:endParaRPr>
          </a:p>
        </p:txBody>
      </p:sp>
    </p:spTree>
    <p:extLst>
      <p:ext uri="{BB962C8B-B14F-4D97-AF65-F5344CB8AC3E}">
        <p14:creationId xmlns:p14="http://schemas.microsoft.com/office/powerpoint/2010/main" val="52808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t>ロータリーは大阪の地で多岐にわたる社会奉仕に取り組んできました。</a:t>
            </a:r>
            <a:r>
              <a:rPr lang="en-US" altLang="ja-JP" sz="1500" dirty="0"/>
              <a:t>70</a:t>
            </a:r>
            <a:r>
              <a:rPr lang="ja-JP" altLang="en-US" sz="1500" dirty="0"/>
              <a:t>年万博でロータリーが寄贈した「平和のバラ園」は半世紀を経て今も美しい花を咲かせ続けています。</a:t>
            </a:r>
            <a:endParaRPr lang="en-US" sz="15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2BEE-113D-4949-A31D-F36B2935D45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9080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大阪とともに</a:t>
            </a:r>
            <a:r>
              <a:rPr lang="en-US" altLang="ja-JP" sz="1500" dirty="0"/>
              <a:t>1</a:t>
            </a:r>
            <a:r>
              <a:rPr lang="ja-JP" altLang="en-US" sz="1500" dirty="0"/>
              <a:t>世紀を歩んできたロータリー。私たちは社会からどのように認知されているのでしょうか。当地区では昨年全国に先駆けて本格的なロータリーの認知浸透度調査を実施しました。当地区でロータリーを知っている人は概ね</a:t>
            </a:r>
            <a:r>
              <a:rPr lang="en-US" altLang="ja-JP" sz="1500" dirty="0"/>
              <a:t>6</a:t>
            </a:r>
            <a:r>
              <a:rPr lang="ja-JP" altLang="en-US" sz="1500" dirty="0"/>
              <a:t>割という結果になりました。また、男女・年代別で見ると若年層では認知度が低く、年齢に比例して高くなっていく傾向がはっきりしています。また、女性の認知は各年代で男性より</a:t>
            </a:r>
            <a:r>
              <a:rPr lang="en-US" altLang="ja-JP" sz="1500" dirty="0"/>
              <a:t>10</a:t>
            </a:r>
            <a:r>
              <a:rPr lang="ja-JP" altLang="en-US" sz="1500" dirty="0"/>
              <a:t>ポイントほど低くなっています。</a:t>
            </a:r>
          </a:p>
          <a:p>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412008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当地区ではライオンズクラブの認知がロータリーを</a:t>
            </a:r>
            <a:r>
              <a:rPr lang="en-US" altLang="ja-JP" sz="1500" dirty="0"/>
              <a:t>17</a:t>
            </a:r>
            <a:r>
              <a:rPr lang="ja-JP" altLang="en-US" sz="1500" dirty="0"/>
              <a:t>ポイントも上回っています。ロゴマークの認知度は２割を下回っています。ロータリーは当地区であまり目立っていないということかもしれません。</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21768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ロータリーをどうやって知ったか、口コミがトップで、テレビ・新聞がそれに続きます。年齢別に見ると、</a:t>
            </a:r>
            <a:r>
              <a:rPr lang="en-US" altLang="ja-JP" sz="1500" dirty="0"/>
              <a:t>20</a:t>
            </a:r>
            <a:r>
              <a:rPr lang="ja-JP" altLang="en-US" sz="1500" dirty="0"/>
              <a:t>代では</a:t>
            </a:r>
            <a:r>
              <a:rPr lang="en-US" altLang="ja-JP" sz="1500" dirty="0"/>
              <a:t>SNS</a:t>
            </a:r>
            <a:r>
              <a:rPr lang="ja-JP" altLang="en-US" sz="1500" dirty="0"/>
              <a:t>で知ったという人の割合が顕著に高くなります。ロータリーのイメージは高年齢で所得や社会的地位の高い人たちの社交団体。奉仕団体という認識は３５％です。ロータリーの認知度が</a:t>
            </a:r>
            <a:r>
              <a:rPr lang="en-US" altLang="ja-JP" sz="1500" dirty="0"/>
              <a:t>6</a:t>
            </a:r>
            <a:r>
              <a:rPr lang="ja-JP" altLang="en-US" sz="1500" dirty="0"/>
              <a:t>割ですから、当地区で奉仕団体としてのロータリーを認識している人は</a:t>
            </a:r>
            <a:r>
              <a:rPr lang="en-US" altLang="ja-JP" sz="1500" dirty="0"/>
              <a:t>2</a:t>
            </a:r>
            <a:r>
              <a:rPr lang="ja-JP" altLang="en-US" sz="1500" dirty="0"/>
              <a:t>割ということになります。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76428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活動内容では、会員の親睦と地域での社会奉仕、募金活動がよく知られています。共感できる活動を尋ねたところ、地域での社会奉仕が群を抜いて高い数値となりました。</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245621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t>ロータリーにどのような活動を期待するか？医療機関支援や災害支援といった目の前にある時流のニーズに合った活動に期待する回答が多くなりました。大阪でロータリーが活動を始めて</a:t>
            </a:r>
            <a:r>
              <a:rPr lang="en-US" altLang="ja-JP" sz="1500" dirty="0"/>
              <a:t>1</a:t>
            </a:r>
            <a:r>
              <a:rPr lang="ja-JP" altLang="en-US" sz="1500" dirty="0"/>
              <a:t>世紀。ロータリーを知っている人は</a:t>
            </a:r>
            <a:r>
              <a:rPr lang="en-US" altLang="ja-JP" sz="1500" dirty="0"/>
              <a:t>6</a:t>
            </a:r>
            <a:r>
              <a:rPr lang="ja-JP" altLang="en-US" sz="1500" dirty="0"/>
              <a:t>割、奉仕団体としての認知は</a:t>
            </a:r>
            <a:r>
              <a:rPr lang="en-US" altLang="ja-JP" sz="1500" dirty="0"/>
              <a:t>2</a:t>
            </a:r>
            <a:r>
              <a:rPr lang="ja-JP" altLang="en-US" sz="1500" dirty="0"/>
              <a:t>割、ロータリーの活動に共感も期待もない人が</a:t>
            </a:r>
            <a:r>
              <a:rPr lang="en-US" altLang="ja-JP" sz="1500" dirty="0"/>
              <a:t>2</a:t>
            </a:r>
            <a:r>
              <a:rPr lang="ja-JP" altLang="en-US" sz="1500" dirty="0"/>
              <a:t>割から</a:t>
            </a:r>
            <a:r>
              <a:rPr lang="en-US" altLang="ja-JP" sz="1500" dirty="0"/>
              <a:t>3</a:t>
            </a:r>
            <a:r>
              <a:rPr lang="ja-JP" altLang="en-US" sz="1500" dirty="0"/>
              <a:t>割というのが地域での認知の現状です。</a:t>
            </a:r>
            <a:endParaRPr lang="en-US" sz="1500" dirty="0"/>
          </a:p>
        </p:txBody>
      </p:sp>
      <p:sp>
        <p:nvSpPr>
          <p:cNvPr id="4" name="スライド番号プレースホルダー 3"/>
          <p:cNvSpPr>
            <a:spLocks noGrp="1"/>
          </p:cNvSpPr>
          <p:nvPr>
            <p:ph type="sldNum" sz="quarter" idx="5"/>
          </p:nvPr>
        </p:nvSpPr>
        <p:spPr/>
        <p:txBody>
          <a:bodyPr/>
          <a:lstStyle/>
          <a:p>
            <a:fld id="{A5942BEE-113D-4949-A31D-F36B2935D45F}"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63559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5572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fld id="{1433BCE8-3ABD-4724-BB38-044532A58AE6}" type="datetimeFigureOut">
              <a:rPr kumimoji="1" lang="ja-JP" altLang="en-US" smtClean="0"/>
              <a:t>2022/10/3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B5969E4-C1BF-4F1B-AD4F-ACC517488556}" type="slidenum">
              <a:rPr kumimoji="1" lang="ja-JP" altLang="en-US" smtClean="0"/>
              <a:t>‹#›</a:t>
            </a:fld>
            <a:endParaRPr kumimoji="1" lang="ja-JP" altLang="en-US"/>
          </a:p>
        </p:txBody>
      </p:sp>
    </p:spTree>
    <p:extLst>
      <p:ext uri="{BB962C8B-B14F-4D97-AF65-F5344CB8AC3E}">
        <p14:creationId xmlns:p14="http://schemas.microsoft.com/office/powerpoint/2010/main" val="2990231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25975"/>
            <a:ext cx="10515600" cy="76471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3BCE8-3ABD-4724-BB38-044532A58AE6}" type="datetimeFigureOut">
              <a:rPr kumimoji="1" lang="ja-JP" altLang="en-US" smtClean="0"/>
              <a:t>2022/10/3</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969E4-C1BF-4F1B-AD4F-ACC517488556}"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6F5FE7EB-02EF-6541-BD19-F53042CCE0C6}"/>
              </a:ext>
            </a:extLst>
          </p:cNvPr>
          <p:cNvPicPr>
            <a:picLocks noChangeAspect="1"/>
          </p:cNvPicPr>
          <p:nvPr userDrawn="1"/>
        </p:nvPicPr>
        <p:blipFill>
          <a:blip r:embed="rId3"/>
          <a:stretch>
            <a:fillRect/>
          </a:stretch>
        </p:blipFill>
        <p:spPr>
          <a:xfrm>
            <a:off x="395255" y="200889"/>
            <a:ext cx="1940260" cy="545698"/>
          </a:xfrm>
          <a:prstGeom prst="rect">
            <a:avLst/>
          </a:prstGeom>
        </p:spPr>
      </p:pic>
      <p:cxnSp>
        <p:nvCxnSpPr>
          <p:cNvPr id="10" name="直線コネクタ 9">
            <a:extLst>
              <a:ext uri="{FF2B5EF4-FFF2-40B4-BE49-F238E27FC236}">
                <a16:creationId xmlns:a16="http://schemas.microsoft.com/office/drawing/2014/main" id="{80D1C221-AF01-F84C-BDBE-16D1B6B90AAE}"/>
              </a:ext>
            </a:extLst>
          </p:cNvPr>
          <p:cNvCxnSpPr/>
          <p:nvPr userDrawn="1"/>
        </p:nvCxnSpPr>
        <p:spPr>
          <a:xfrm>
            <a:off x="2530997" y="474562"/>
            <a:ext cx="96610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B622D49-A347-1443-BFFD-31E7745532CB}"/>
              </a:ext>
            </a:extLst>
          </p:cNvPr>
          <p:cNvCxnSpPr>
            <a:cxnSpLocks/>
          </p:cNvCxnSpPr>
          <p:nvPr userDrawn="1"/>
        </p:nvCxnSpPr>
        <p:spPr>
          <a:xfrm>
            <a:off x="-15433" y="6285053"/>
            <a:ext cx="122074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19678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21.png"/><Relationship Id="rId5" Type="http://schemas.openxmlformats.org/officeDocument/2006/relationships/image" Target="../media/image39.png"/><Relationship Id="rId1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8.png"/><Relationship Id="rId9" Type="http://schemas.openxmlformats.org/officeDocument/2006/relationships/image" Target="../media/image18.jpe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435980" y="1762915"/>
            <a:ext cx="10775092" cy="986149"/>
          </a:xfrm>
          <a:prstGeom prst="rect">
            <a:avLst/>
          </a:prstGeom>
          <a:noFill/>
        </p:spPr>
        <p:txBody>
          <a:bodyPr wrap="square" rtlCol="0">
            <a:noAutofit/>
          </a:bodyPr>
          <a:lstStyle/>
          <a:p>
            <a:pPr algn="ctr"/>
            <a:r>
              <a:rPr lang="en-US" altLang="ja-JP" sz="2800" b="1" dirty="0"/>
              <a:t>2022/10/8</a:t>
            </a:r>
            <a:r>
              <a:rPr lang="ja-JP" altLang="en-US" sz="2800" b="1" dirty="0"/>
              <a:t>　国際ロータリー２６６０地区</a:t>
            </a:r>
            <a:endParaRPr lang="en-US" altLang="ja-JP" sz="2800" b="1" dirty="0"/>
          </a:p>
          <a:p>
            <a:pPr algn="ctr"/>
            <a:r>
              <a:rPr lang="ja-JP" altLang="en-US" sz="2800" b="1" u="sng" dirty="0"/>
              <a:t>公共イメージ向上セミナー　セッション</a:t>
            </a:r>
            <a:r>
              <a:rPr lang="en-US" altLang="ja-JP" sz="2800" b="1" u="sng" dirty="0"/>
              <a:t>1</a:t>
            </a:r>
            <a:r>
              <a:rPr lang="ja-JP" altLang="en-US" sz="2800" b="1" u="sng" dirty="0"/>
              <a:t>　</a:t>
            </a:r>
            <a:endParaRPr lang="ja-JP" altLang="ja-JP" sz="2800" dirty="0"/>
          </a:p>
        </p:txBody>
      </p:sp>
      <p:sp>
        <p:nvSpPr>
          <p:cNvPr id="8" name="テキスト ボックス 7">
            <a:extLst>
              <a:ext uri="{FF2B5EF4-FFF2-40B4-BE49-F238E27FC236}">
                <a16:creationId xmlns:a16="http://schemas.microsoft.com/office/drawing/2014/main" id="{91AEBB38-0FD1-4536-A762-A1F22A5B5E1D}"/>
              </a:ext>
            </a:extLst>
          </p:cNvPr>
          <p:cNvSpPr txBox="1"/>
          <p:nvPr/>
        </p:nvSpPr>
        <p:spPr>
          <a:xfrm>
            <a:off x="569075" y="5310265"/>
            <a:ext cx="10775092" cy="1064885"/>
          </a:xfrm>
          <a:prstGeom prst="rect">
            <a:avLst/>
          </a:prstGeom>
          <a:noFill/>
        </p:spPr>
        <p:txBody>
          <a:bodyPr wrap="square" rtlCol="0">
            <a:noAutofit/>
          </a:bodyPr>
          <a:lstStyle/>
          <a:p>
            <a:pPr algn="ctr"/>
            <a:r>
              <a:rPr lang="en-US" altLang="ja-JP" sz="2800" b="1" dirty="0">
                <a:latin typeface="+mn-ea"/>
              </a:rPr>
              <a:t>22-23</a:t>
            </a:r>
            <a:r>
              <a:rPr lang="ja-JP" altLang="en-US" sz="2800" b="1" dirty="0">
                <a:latin typeface="+mn-ea"/>
              </a:rPr>
              <a:t>年度</a:t>
            </a:r>
            <a:r>
              <a:rPr lang="ja-JP" altLang="en-US" sz="2800" b="1" dirty="0"/>
              <a:t>公共イメージ向上委員会 </a:t>
            </a:r>
            <a:endParaRPr lang="en-US" altLang="ja-JP" sz="2800" b="1" dirty="0"/>
          </a:p>
          <a:p>
            <a:pPr algn="ctr"/>
            <a:r>
              <a:rPr lang="ja-JP" altLang="en-US" sz="2800" b="1" dirty="0"/>
              <a:t>委員長　中谷庄司朗</a:t>
            </a:r>
            <a:endParaRPr lang="en-US" altLang="ja-JP" sz="2800" b="1" dirty="0"/>
          </a:p>
        </p:txBody>
      </p:sp>
      <p:sp>
        <p:nvSpPr>
          <p:cNvPr id="7" name="テキスト ボックス 6">
            <a:extLst>
              <a:ext uri="{FF2B5EF4-FFF2-40B4-BE49-F238E27FC236}">
                <a16:creationId xmlns:a16="http://schemas.microsoft.com/office/drawing/2014/main" id="{03F85663-F986-4EFB-9CF6-72CB7BA3152A}"/>
              </a:ext>
            </a:extLst>
          </p:cNvPr>
          <p:cNvSpPr txBox="1"/>
          <p:nvPr/>
        </p:nvSpPr>
        <p:spPr>
          <a:xfrm>
            <a:off x="0" y="3032106"/>
            <a:ext cx="11647055" cy="1330637"/>
          </a:xfrm>
          <a:prstGeom prst="rect">
            <a:avLst/>
          </a:prstGeom>
          <a:noFill/>
        </p:spPr>
        <p:txBody>
          <a:bodyPr wrap="square" rtlCol="0">
            <a:noAutofit/>
          </a:bodyPr>
          <a:lstStyle/>
          <a:p>
            <a:pPr algn="ctr"/>
            <a:r>
              <a:rPr lang="ja-JP" altLang="en-US" sz="3600" b="1" dirty="0">
                <a:solidFill>
                  <a:schemeClr val="accent1"/>
                </a:solidFill>
              </a:rPr>
              <a:t>大阪のロータリー１００年、共感されるロータリーへ</a:t>
            </a:r>
            <a:endParaRPr lang="en-US" altLang="ja-JP" sz="3600" b="1" dirty="0">
              <a:solidFill>
                <a:schemeClr val="accent1"/>
              </a:solidFill>
            </a:endParaRPr>
          </a:p>
          <a:p>
            <a:pPr algn="ctr"/>
            <a:r>
              <a:rPr lang="ja-JP" altLang="en-US" sz="3600" b="1" dirty="0">
                <a:solidFill>
                  <a:schemeClr val="accent1"/>
                </a:solidFill>
              </a:rPr>
              <a:t>～公共イメージ向上の考え方～</a:t>
            </a:r>
            <a:endParaRPr lang="en-US" altLang="ja-JP" sz="3600" b="1" dirty="0">
              <a:solidFill>
                <a:schemeClr val="accent1"/>
              </a:solidFill>
            </a:endParaRPr>
          </a:p>
          <a:p>
            <a:pPr algn="ctr"/>
            <a:endParaRPr lang="en-US" altLang="ja-JP" sz="2800" b="1" dirty="0"/>
          </a:p>
        </p:txBody>
      </p:sp>
      <p:pic>
        <p:nvPicPr>
          <p:cNvPr id="3" name="図 2"/>
          <p:cNvPicPr>
            <a:picLocks noChangeAspect="1"/>
          </p:cNvPicPr>
          <p:nvPr/>
        </p:nvPicPr>
        <p:blipFill>
          <a:blip r:embed="rId3"/>
          <a:stretch>
            <a:fillRect/>
          </a:stretch>
        </p:blipFill>
        <p:spPr>
          <a:xfrm>
            <a:off x="3372722" y="202501"/>
            <a:ext cx="4901609" cy="1371719"/>
          </a:xfrm>
          <a:prstGeom prst="rect">
            <a:avLst/>
          </a:prstGeom>
        </p:spPr>
      </p:pic>
    </p:spTree>
    <p:extLst>
      <p:ext uri="{BB962C8B-B14F-4D97-AF65-F5344CB8AC3E}">
        <p14:creationId xmlns:p14="http://schemas.microsoft.com/office/powerpoint/2010/main" val="290627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613596" y="851246"/>
            <a:ext cx="10775092" cy="750979"/>
          </a:xfrm>
          <a:prstGeom prst="rect">
            <a:avLst/>
          </a:prstGeom>
          <a:noFill/>
        </p:spPr>
        <p:txBody>
          <a:bodyPr wrap="square" rtlCol="0">
            <a:noAutofit/>
          </a:bodyPr>
          <a:lstStyle/>
          <a:p>
            <a:pPr algn="ctr"/>
            <a:r>
              <a:rPr lang="ja-JP" altLang="en-US" sz="2800" b="1" u="sng" dirty="0"/>
              <a:t>セッション</a:t>
            </a:r>
            <a:r>
              <a:rPr lang="en-US" altLang="ja-JP" sz="2800" b="1" u="sng" dirty="0"/>
              <a:t>1</a:t>
            </a:r>
            <a:endParaRPr lang="ja-JP" altLang="ja-JP" sz="2800" u="sng" dirty="0"/>
          </a:p>
        </p:txBody>
      </p:sp>
      <p:sp>
        <p:nvSpPr>
          <p:cNvPr id="10" name="テキスト ボックス 9">
            <a:extLst>
              <a:ext uri="{FF2B5EF4-FFF2-40B4-BE49-F238E27FC236}">
                <a16:creationId xmlns:a16="http://schemas.microsoft.com/office/drawing/2014/main" id="{EE24120D-6602-4FD8-A6FA-8BD8838CE239}"/>
              </a:ext>
            </a:extLst>
          </p:cNvPr>
          <p:cNvSpPr txBox="1"/>
          <p:nvPr/>
        </p:nvSpPr>
        <p:spPr>
          <a:xfrm>
            <a:off x="613596" y="1800893"/>
            <a:ext cx="11442357" cy="4298456"/>
          </a:xfrm>
          <a:prstGeom prst="rect">
            <a:avLst/>
          </a:prstGeom>
          <a:noFill/>
        </p:spPr>
        <p:txBody>
          <a:bodyPr wrap="square" rtlCol="0">
            <a:noAutofit/>
          </a:bodyPr>
          <a:lstStyle/>
          <a:p>
            <a:endParaRPr lang="en-US" altLang="ja-JP" sz="2800" dirty="0">
              <a:solidFill>
                <a:prstClr val="black"/>
              </a:solidFill>
            </a:endParaRPr>
          </a:p>
          <a:p>
            <a:r>
              <a:rPr lang="en-US" altLang="ja-JP" sz="2800" b="1" dirty="0"/>
              <a:t>1.</a:t>
            </a:r>
            <a:r>
              <a:rPr lang="ja-JP" altLang="en-US" sz="2800" b="1" dirty="0"/>
              <a:t>大阪のロータリー１００年、私たちは地域でどのように認知されているのか？</a:t>
            </a:r>
            <a:endParaRPr lang="en-US" altLang="ja-JP" sz="2800" b="1" dirty="0"/>
          </a:p>
          <a:p>
            <a:endParaRPr lang="en-US" altLang="ja-JP" sz="2800" b="1" dirty="0"/>
          </a:p>
          <a:p>
            <a:r>
              <a:rPr lang="en-US" altLang="ja-JP" sz="2800" b="1" dirty="0">
                <a:solidFill>
                  <a:schemeClr val="accent1"/>
                </a:solidFill>
              </a:rPr>
              <a:t>2.</a:t>
            </a:r>
            <a:r>
              <a:rPr lang="ja-JP" altLang="en-US" sz="2800" b="1" dirty="0">
                <a:solidFill>
                  <a:schemeClr val="accent1"/>
                </a:solidFill>
              </a:rPr>
              <a:t>公共イメージの向上とは？</a:t>
            </a:r>
            <a:endParaRPr lang="en-US" altLang="ja-JP" sz="2800" b="1" dirty="0">
              <a:solidFill>
                <a:schemeClr val="accent1"/>
              </a:solidFill>
            </a:endParaRPr>
          </a:p>
          <a:p>
            <a:endParaRPr lang="en-US" altLang="ja-JP" sz="2800" b="1" dirty="0"/>
          </a:p>
          <a:p>
            <a:r>
              <a:rPr lang="en-US" altLang="ja-JP" sz="2800" b="1" dirty="0"/>
              <a:t>3.</a:t>
            </a:r>
            <a:r>
              <a:rPr lang="ja-JP" altLang="en-US" sz="2800" b="1" dirty="0"/>
              <a:t>公共イメージ向上をめざした取り組みの方向性</a:t>
            </a:r>
            <a:endParaRPr lang="en-US" altLang="ja-JP" sz="2800" b="1" dirty="0"/>
          </a:p>
          <a:p>
            <a:endParaRPr lang="en-US" altLang="ja-JP" sz="2800" b="1" dirty="0"/>
          </a:p>
          <a:p>
            <a:r>
              <a:rPr lang="en-US" altLang="ja-JP" sz="2800" b="1" dirty="0"/>
              <a:t>4.</a:t>
            </a:r>
            <a:r>
              <a:rPr lang="ja-JP" altLang="en-US" sz="2800" b="1" dirty="0"/>
              <a:t>ロータリーを知り、ロータリーを語ろう</a:t>
            </a:r>
            <a:endParaRPr lang="en-US" altLang="ja-JP" sz="2800" b="1" dirty="0"/>
          </a:p>
          <a:p>
            <a:endParaRPr lang="en-US" altLang="ja-JP" sz="2800" b="1" dirty="0"/>
          </a:p>
          <a:p>
            <a:endParaRPr lang="en-US" altLang="ja-JP" sz="2800" b="1" dirty="0"/>
          </a:p>
          <a:p>
            <a:endParaRPr lang="en-US" altLang="ja-JP" sz="2800" dirty="0">
              <a:solidFill>
                <a:prstClr val="black"/>
              </a:solidFill>
            </a:endParaRPr>
          </a:p>
        </p:txBody>
      </p:sp>
      <p:pic>
        <p:nvPicPr>
          <p:cNvPr id="3" name="図 2">
            <a:extLst>
              <a:ext uri="{FF2B5EF4-FFF2-40B4-BE49-F238E27FC236}">
                <a16:creationId xmlns:a16="http://schemas.microsoft.com/office/drawing/2014/main" id="{A15CB396-D184-E1DA-BF29-095E5E04281C}"/>
              </a:ext>
            </a:extLst>
          </p:cNvPr>
          <p:cNvPicPr>
            <a:picLocks noChangeAspect="1"/>
          </p:cNvPicPr>
          <p:nvPr/>
        </p:nvPicPr>
        <p:blipFill>
          <a:blip r:embed="rId3"/>
          <a:stretch>
            <a:fillRect/>
          </a:stretch>
        </p:blipFill>
        <p:spPr>
          <a:xfrm>
            <a:off x="150726" y="155184"/>
            <a:ext cx="2457004" cy="994787"/>
          </a:xfrm>
          <a:prstGeom prst="rect">
            <a:avLst/>
          </a:prstGeom>
        </p:spPr>
      </p:pic>
    </p:spTree>
    <p:extLst>
      <p:ext uri="{BB962C8B-B14F-4D97-AF65-F5344CB8AC3E}">
        <p14:creationId xmlns:p14="http://schemas.microsoft.com/office/powerpoint/2010/main" val="142019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6A54A-AF50-4925-98FB-DD637E062AB9}"/>
              </a:ext>
            </a:extLst>
          </p:cNvPr>
          <p:cNvSpPr>
            <a:spLocks noGrp="1"/>
          </p:cNvSpPr>
          <p:nvPr>
            <p:ph type="ctrTitle"/>
          </p:nvPr>
        </p:nvSpPr>
        <p:spPr>
          <a:xfrm>
            <a:off x="2503068" y="-29417"/>
            <a:ext cx="7257535" cy="794316"/>
          </a:xfrm>
        </p:spPr>
        <p:txBody>
          <a:bodyPr>
            <a:normAutofit/>
          </a:bodyPr>
          <a:lstStyle/>
          <a:p>
            <a:r>
              <a:rPr lang="ja-JP" altLang="en-US" sz="2800" b="1" u="sng" dirty="0"/>
              <a:t>公共イメージ向上とは？</a:t>
            </a:r>
            <a:endParaRPr lang="en-US" sz="2800" b="1" u="sng" dirty="0"/>
          </a:p>
        </p:txBody>
      </p:sp>
      <p:sp>
        <p:nvSpPr>
          <p:cNvPr id="3" name="テキスト ボックス 2">
            <a:extLst>
              <a:ext uri="{FF2B5EF4-FFF2-40B4-BE49-F238E27FC236}">
                <a16:creationId xmlns:a16="http://schemas.microsoft.com/office/drawing/2014/main" id="{F6C6C8E6-E3C3-45A6-B465-98C09223826E}"/>
              </a:ext>
            </a:extLst>
          </p:cNvPr>
          <p:cNvSpPr txBox="1"/>
          <p:nvPr/>
        </p:nvSpPr>
        <p:spPr>
          <a:xfrm>
            <a:off x="3226775" y="2157558"/>
            <a:ext cx="6295292" cy="584775"/>
          </a:xfrm>
          <a:prstGeom prst="rect">
            <a:avLst/>
          </a:prstGeom>
          <a:noFill/>
        </p:spPr>
        <p:txBody>
          <a:bodyPr wrap="square" rtlCol="0">
            <a:spAutoFit/>
          </a:bodyPr>
          <a:lstStyle/>
          <a:p>
            <a:r>
              <a:rPr lang="ja-JP" altLang="en-US" sz="3200" b="1" dirty="0">
                <a:solidFill>
                  <a:schemeClr val="accent1"/>
                </a:solidFill>
              </a:rPr>
              <a:t>共感される</a:t>
            </a:r>
            <a:r>
              <a:rPr kumimoji="1" lang="ja-JP" altLang="en-US" sz="3200" b="1" dirty="0">
                <a:solidFill>
                  <a:schemeClr val="accent1"/>
                </a:solidFill>
              </a:rPr>
              <a:t>ストーリーの発信</a:t>
            </a:r>
            <a:endParaRPr kumimoji="1" lang="en-US" altLang="ja-JP" sz="3200" b="1" dirty="0">
              <a:solidFill>
                <a:schemeClr val="accent1"/>
              </a:solidFill>
            </a:endParaRPr>
          </a:p>
        </p:txBody>
      </p:sp>
      <p:sp>
        <p:nvSpPr>
          <p:cNvPr id="7" name="矢印: 折線 6">
            <a:extLst>
              <a:ext uri="{FF2B5EF4-FFF2-40B4-BE49-F238E27FC236}">
                <a16:creationId xmlns:a16="http://schemas.microsoft.com/office/drawing/2014/main" id="{1E64D67B-4F4C-4EB5-A757-12F4C83752C6}"/>
              </a:ext>
            </a:extLst>
          </p:cNvPr>
          <p:cNvSpPr/>
          <p:nvPr/>
        </p:nvSpPr>
        <p:spPr>
          <a:xfrm rot="5400000">
            <a:off x="8841322" y="2567335"/>
            <a:ext cx="1838562" cy="1274618"/>
          </a:xfrm>
          <a:prstGeom prst="ben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0" name="テキスト ボックス 9">
            <a:extLst>
              <a:ext uri="{FF2B5EF4-FFF2-40B4-BE49-F238E27FC236}">
                <a16:creationId xmlns:a16="http://schemas.microsoft.com/office/drawing/2014/main" id="{8DC45E40-4AD0-4B57-83C6-B4A37BDC1078}"/>
              </a:ext>
            </a:extLst>
          </p:cNvPr>
          <p:cNvSpPr txBox="1"/>
          <p:nvPr/>
        </p:nvSpPr>
        <p:spPr>
          <a:xfrm>
            <a:off x="259720" y="4337724"/>
            <a:ext cx="4394362" cy="584775"/>
          </a:xfrm>
          <a:prstGeom prst="rect">
            <a:avLst/>
          </a:prstGeom>
          <a:noFill/>
        </p:spPr>
        <p:txBody>
          <a:bodyPr wrap="square" rtlCol="0">
            <a:spAutoFit/>
          </a:bodyPr>
          <a:lstStyle/>
          <a:p>
            <a:pPr algn="ctr"/>
            <a:r>
              <a:rPr lang="ja-JP" altLang="en-US" sz="3200" b="1" dirty="0">
                <a:solidFill>
                  <a:schemeClr val="accent1"/>
                </a:solidFill>
              </a:rPr>
              <a:t>奉仕のインパクト向上</a:t>
            </a:r>
            <a:endParaRPr kumimoji="1" lang="en-US" altLang="ja-JP" sz="3200" b="1" dirty="0">
              <a:solidFill>
                <a:schemeClr val="accent1"/>
              </a:solidFill>
            </a:endParaRPr>
          </a:p>
        </p:txBody>
      </p:sp>
      <p:sp>
        <p:nvSpPr>
          <p:cNvPr id="8" name="矢印: 左 7">
            <a:extLst>
              <a:ext uri="{FF2B5EF4-FFF2-40B4-BE49-F238E27FC236}">
                <a16:creationId xmlns:a16="http://schemas.microsoft.com/office/drawing/2014/main" id="{1DFDE937-A56F-4C2A-A30C-86D19F9A8D9D}"/>
              </a:ext>
            </a:extLst>
          </p:cNvPr>
          <p:cNvSpPr/>
          <p:nvPr/>
        </p:nvSpPr>
        <p:spPr>
          <a:xfrm>
            <a:off x="5022220" y="4217253"/>
            <a:ext cx="1537978" cy="747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7F7239A-02E4-40C8-BFAD-F96B1B6ECE31}"/>
              </a:ext>
            </a:extLst>
          </p:cNvPr>
          <p:cNvSpPr txBox="1"/>
          <p:nvPr/>
        </p:nvSpPr>
        <p:spPr>
          <a:xfrm>
            <a:off x="6928336" y="4337724"/>
            <a:ext cx="5187463" cy="584775"/>
          </a:xfrm>
          <a:prstGeom prst="rect">
            <a:avLst/>
          </a:prstGeom>
          <a:noFill/>
        </p:spPr>
        <p:txBody>
          <a:bodyPr wrap="square" rtlCol="0">
            <a:spAutoFit/>
          </a:bodyPr>
          <a:lstStyle/>
          <a:p>
            <a:pPr algn="ctr"/>
            <a:r>
              <a:rPr lang="ja-JP" altLang="en-US" sz="3200" b="1" dirty="0">
                <a:solidFill>
                  <a:schemeClr val="accent1"/>
                </a:solidFill>
              </a:rPr>
              <a:t>会員増強・会員基盤の拡大</a:t>
            </a:r>
            <a:endParaRPr lang="en-US" altLang="ja-JP" sz="3200" b="1" dirty="0">
              <a:solidFill>
                <a:schemeClr val="accent1"/>
              </a:solidFill>
            </a:endParaRPr>
          </a:p>
        </p:txBody>
      </p:sp>
      <p:sp>
        <p:nvSpPr>
          <p:cNvPr id="12" name="矢印: 折線 11">
            <a:extLst>
              <a:ext uri="{FF2B5EF4-FFF2-40B4-BE49-F238E27FC236}">
                <a16:creationId xmlns:a16="http://schemas.microsoft.com/office/drawing/2014/main" id="{F9EC932F-5F05-4CE5-B41B-3330DBC5DAA4}"/>
              </a:ext>
            </a:extLst>
          </p:cNvPr>
          <p:cNvSpPr/>
          <p:nvPr/>
        </p:nvSpPr>
        <p:spPr>
          <a:xfrm>
            <a:off x="1608461" y="2107220"/>
            <a:ext cx="1274618" cy="201670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4" name="テキスト ボックス 13">
            <a:extLst>
              <a:ext uri="{FF2B5EF4-FFF2-40B4-BE49-F238E27FC236}">
                <a16:creationId xmlns:a16="http://schemas.microsoft.com/office/drawing/2014/main" id="{78B33E82-1EA7-4FD2-B3A1-99331C5D45D6}"/>
              </a:ext>
            </a:extLst>
          </p:cNvPr>
          <p:cNvSpPr txBox="1"/>
          <p:nvPr/>
        </p:nvSpPr>
        <p:spPr>
          <a:xfrm>
            <a:off x="259720" y="5314221"/>
            <a:ext cx="1185607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公共イメージの向上とは、“世界を変える行動人”としてのロータリーのストーリーを</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Calibri" panose="020F0502020204030204"/>
                <a:ea typeface="メイリオ" panose="020B0604030504040204" pitchFamily="50" charset="-128"/>
              </a:rPr>
              <a:t>より能動的に、より積極的に</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発信し、共感を通して、</a:t>
            </a:r>
            <a:r>
              <a:rPr lang="ja-JP" altLang="en-US" sz="2400" b="1" dirty="0">
                <a:solidFill>
                  <a:prstClr val="black"/>
                </a:solidFill>
                <a:latin typeface="Calibri" panose="020F0502020204030204"/>
                <a:ea typeface="メイリオ" panose="020B0604030504040204" pitchFamily="50" charset="-128"/>
              </a:rPr>
              <a:t>会員の拡充や奉仕活動の</a:t>
            </a:r>
            <a:br>
              <a:rPr lang="en-US" altLang="ja-JP" sz="2400" b="1" dirty="0">
                <a:solidFill>
                  <a:prstClr val="black"/>
                </a:solidFill>
                <a:latin typeface="Calibri" panose="020F0502020204030204"/>
                <a:ea typeface="メイリオ" panose="020B0604030504040204" pitchFamily="50" charset="-128"/>
              </a:rPr>
            </a:br>
            <a:r>
              <a:rPr lang="ja-JP" altLang="en-US" sz="2400" b="1" dirty="0">
                <a:solidFill>
                  <a:prstClr val="black"/>
                </a:solidFill>
                <a:latin typeface="Calibri" panose="020F0502020204030204"/>
                <a:ea typeface="メイリオ" panose="020B0604030504040204" pitchFamily="50" charset="-128"/>
              </a:rPr>
              <a:t>インパクト向上に</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貢献してい</a:t>
            </a:r>
            <a:r>
              <a:rPr lang="ja-JP" altLang="en-US" sz="2400" b="1" dirty="0">
                <a:solidFill>
                  <a:prstClr val="black"/>
                </a:solidFill>
                <a:latin typeface="Calibri" panose="020F0502020204030204"/>
                <a:ea typeface="メイリオ" panose="020B0604030504040204" pitchFamily="50" charset="-128"/>
              </a:rPr>
              <a:t>く取り組みです。</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5" name="図 4">
            <a:extLst>
              <a:ext uri="{FF2B5EF4-FFF2-40B4-BE49-F238E27FC236}">
                <a16:creationId xmlns:a16="http://schemas.microsoft.com/office/drawing/2014/main" id="{41B730F5-1281-F000-4CF7-242267F84D96}"/>
              </a:ext>
            </a:extLst>
          </p:cNvPr>
          <p:cNvPicPr>
            <a:picLocks noChangeAspect="1"/>
          </p:cNvPicPr>
          <p:nvPr/>
        </p:nvPicPr>
        <p:blipFill>
          <a:blip r:embed="rId3"/>
          <a:stretch>
            <a:fillRect/>
          </a:stretch>
        </p:blipFill>
        <p:spPr>
          <a:xfrm>
            <a:off x="0" y="113024"/>
            <a:ext cx="2456901" cy="999831"/>
          </a:xfrm>
          <a:prstGeom prst="rect">
            <a:avLst/>
          </a:prstGeom>
        </p:spPr>
      </p:pic>
      <p:sp>
        <p:nvSpPr>
          <p:cNvPr id="13" name="テキスト ボックス 12">
            <a:extLst>
              <a:ext uri="{FF2B5EF4-FFF2-40B4-BE49-F238E27FC236}">
                <a16:creationId xmlns:a16="http://schemas.microsoft.com/office/drawing/2014/main" id="{31667F3A-17AA-3289-CB65-DE1D2B967B09}"/>
              </a:ext>
            </a:extLst>
          </p:cNvPr>
          <p:cNvSpPr txBox="1"/>
          <p:nvPr/>
        </p:nvSpPr>
        <p:spPr>
          <a:xfrm>
            <a:off x="4177240" y="897948"/>
            <a:ext cx="43943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Calibri" panose="020F0502020204030204"/>
                <a:ea typeface="メイリオ" panose="020B0604030504040204" pitchFamily="50" charset="-128"/>
                <a:cs typeface="+mn-cs"/>
              </a:rPr>
              <a:t>陰徳から共感へ。</a:t>
            </a:r>
            <a:endParaRPr kumimoji="1" lang="en-US" altLang="ja-JP" sz="3200" b="1" i="0" u="none" strike="noStrike" kern="1200" cap="none" spc="0" normalizeH="0" baseline="0" noProof="0" dirty="0">
              <a:ln>
                <a:noFill/>
              </a:ln>
              <a:solidFill>
                <a:srgbClr val="4472C4"/>
              </a:solidFill>
              <a:effectLst/>
              <a:uLnTx/>
              <a:uFillTx/>
              <a:latin typeface="Calibri" panose="020F0502020204030204"/>
              <a:ea typeface="メイリオ" panose="020B0604030504040204" pitchFamily="50" charset="-128"/>
              <a:cs typeface="+mn-cs"/>
            </a:endParaRPr>
          </a:p>
        </p:txBody>
      </p:sp>
      <p:sp>
        <p:nvSpPr>
          <p:cNvPr id="16" name="矢印: 左 15">
            <a:extLst>
              <a:ext uri="{FF2B5EF4-FFF2-40B4-BE49-F238E27FC236}">
                <a16:creationId xmlns:a16="http://schemas.microsoft.com/office/drawing/2014/main" id="{426A3ED2-6ED4-B9F7-CAB3-F9B677AD0E50}"/>
              </a:ext>
            </a:extLst>
          </p:cNvPr>
          <p:cNvSpPr/>
          <p:nvPr/>
        </p:nvSpPr>
        <p:spPr>
          <a:xfrm rot="16200000">
            <a:off x="5760282" y="1448131"/>
            <a:ext cx="671437" cy="747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D6B3C15-0E3C-D65D-8FEF-FA3241D7F09B}"/>
              </a:ext>
            </a:extLst>
          </p:cNvPr>
          <p:cNvSpPr txBox="1"/>
          <p:nvPr/>
        </p:nvSpPr>
        <p:spPr>
          <a:xfrm>
            <a:off x="2610135" y="2738096"/>
            <a:ext cx="6982691" cy="523220"/>
          </a:xfrm>
          <a:prstGeom prst="rect">
            <a:avLst/>
          </a:prstGeom>
          <a:noFill/>
        </p:spPr>
        <p:txBody>
          <a:bodyPr wrap="square">
            <a:spAutoFit/>
          </a:bodyPr>
          <a:lstStyle/>
          <a:p>
            <a:r>
              <a:rPr kumimoji="1" lang="ja-JP" altLang="en-US" sz="28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ＦＡＣＴ＋思い⇒共感されるストーリー</a:t>
            </a:r>
            <a:endParaRPr lang="ja-JP" altLang="en-US" dirty="0"/>
          </a:p>
        </p:txBody>
      </p:sp>
    </p:spTree>
    <p:extLst>
      <p:ext uri="{BB962C8B-B14F-4D97-AF65-F5344CB8AC3E}">
        <p14:creationId xmlns:p14="http://schemas.microsoft.com/office/powerpoint/2010/main" val="3276819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613596" y="851246"/>
            <a:ext cx="10775092" cy="750979"/>
          </a:xfrm>
          <a:prstGeom prst="rect">
            <a:avLst/>
          </a:prstGeom>
          <a:noFill/>
        </p:spPr>
        <p:txBody>
          <a:bodyPr wrap="square" rtlCol="0">
            <a:noAutofit/>
          </a:bodyPr>
          <a:lstStyle/>
          <a:p>
            <a:pPr algn="ctr"/>
            <a:r>
              <a:rPr lang="ja-JP" altLang="en-US" sz="2800" b="1" u="sng" dirty="0"/>
              <a:t>セッション</a:t>
            </a:r>
            <a:r>
              <a:rPr lang="en-US" altLang="ja-JP" sz="2800" b="1" u="sng" dirty="0"/>
              <a:t>1</a:t>
            </a:r>
            <a:endParaRPr lang="ja-JP" altLang="ja-JP" sz="2800" u="sng" dirty="0"/>
          </a:p>
        </p:txBody>
      </p:sp>
      <p:sp>
        <p:nvSpPr>
          <p:cNvPr id="10" name="テキスト ボックス 9">
            <a:extLst>
              <a:ext uri="{FF2B5EF4-FFF2-40B4-BE49-F238E27FC236}">
                <a16:creationId xmlns:a16="http://schemas.microsoft.com/office/drawing/2014/main" id="{EE24120D-6602-4FD8-A6FA-8BD8838CE239}"/>
              </a:ext>
            </a:extLst>
          </p:cNvPr>
          <p:cNvSpPr txBox="1"/>
          <p:nvPr/>
        </p:nvSpPr>
        <p:spPr>
          <a:xfrm>
            <a:off x="613596" y="1800893"/>
            <a:ext cx="11442357" cy="4298456"/>
          </a:xfrm>
          <a:prstGeom prst="rect">
            <a:avLst/>
          </a:prstGeom>
          <a:noFill/>
        </p:spPr>
        <p:txBody>
          <a:bodyPr wrap="square" rtlCol="0">
            <a:noAutofit/>
          </a:bodyPr>
          <a:lstStyle/>
          <a:p>
            <a:endParaRPr lang="en-US" altLang="ja-JP" sz="2800" dirty="0">
              <a:solidFill>
                <a:prstClr val="black"/>
              </a:solidFill>
            </a:endParaRPr>
          </a:p>
          <a:p>
            <a:r>
              <a:rPr lang="en-US" altLang="ja-JP" sz="2800" b="1" dirty="0"/>
              <a:t>1.</a:t>
            </a:r>
            <a:r>
              <a:rPr lang="ja-JP" altLang="en-US" sz="2800" b="1" dirty="0"/>
              <a:t>大阪のロータリー１００年、私たちは地域でどのように認知されているのか？</a:t>
            </a:r>
            <a:endParaRPr lang="en-US" altLang="ja-JP" sz="2800" b="1" dirty="0"/>
          </a:p>
          <a:p>
            <a:endParaRPr lang="en-US" altLang="ja-JP" sz="2800" b="1" dirty="0"/>
          </a:p>
          <a:p>
            <a:r>
              <a:rPr lang="en-US" altLang="ja-JP" sz="2800" b="1" dirty="0"/>
              <a:t>2.</a:t>
            </a:r>
            <a:r>
              <a:rPr lang="ja-JP" altLang="en-US" sz="2800" b="1" dirty="0"/>
              <a:t>公共イメージの向上とは？</a:t>
            </a:r>
            <a:endParaRPr lang="en-US" altLang="ja-JP" sz="2800" b="1" dirty="0"/>
          </a:p>
          <a:p>
            <a:endParaRPr lang="en-US" altLang="ja-JP" sz="2800" b="1" dirty="0"/>
          </a:p>
          <a:p>
            <a:r>
              <a:rPr lang="en-US" altLang="ja-JP" sz="2800" b="1" dirty="0">
                <a:solidFill>
                  <a:srgbClr val="0070C0"/>
                </a:solidFill>
              </a:rPr>
              <a:t>3.</a:t>
            </a:r>
            <a:r>
              <a:rPr lang="ja-JP" altLang="en-US" sz="2800" b="1" dirty="0">
                <a:solidFill>
                  <a:srgbClr val="0070C0"/>
                </a:solidFill>
              </a:rPr>
              <a:t>公共イメージ向上をめざした取り組みの方向性</a:t>
            </a:r>
            <a:endParaRPr lang="en-US" altLang="ja-JP" sz="2800" b="1" dirty="0">
              <a:solidFill>
                <a:srgbClr val="0070C0"/>
              </a:solidFill>
            </a:endParaRPr>
          </a:p>
          <a:p>
            <a:endParaRPr lang="en-US" altLang="ja-JP" sz="2800" b="1" dirty="0"/>
          </a:p>
          <a:p>
            <a:r>
              <a:rPr lang="en-US" altLang="ja-JP" sz="2800" b="1" dirty="0"/>
              <a:t>4.</a:t>
            </a:r>
            <a:r>
              <a:rPr lang="ja-JP" altLang="en-US" sz="2800" b="1" dirty="0"/>
              <a:t>ロータリーを知り、ロータリーを語ろう</a:t>
            </a:r>
            <a:endParaRPr lang="en-US" altLang="ja-JP" sz="2800" b="1" dirty="0"/>
          </a:p>
          <a:p>
            <a:endParaRPr lang="en-US" altLang="ja-JP" sz="2800" b="1" dirty="0"/>
          </a:p>
          <a:p>
            <a:endParaRPr lang="en-US" altLang="ja-JP" sz="2800" b="1" dirty="0"/>
          </a:p>
          <a:p>
            <a:endParaRPr lang="en-US" altLang="ja-JP" sz="2800" dirty="0">
              <a:solidFill>
                <a:prstClr val="black"/>
              </a:solidFill>
            </a:endParaRPr>
          </a:p>
        </p:txBody>
      </p:sp>
      <p:pic>
        <p:nvPicPr>
          <p:cNvPr id="3" name="図 2">
            <a:extLst>
              <a:ext uri="{FF2B5EF4-FFF2-40B4-BE49-F238E27FC236}">
                <a16:creationId xmlns:a16="http://schemas.microsoft.com/office/drawing/2014/main" id="{A15CB396-D184-E1DA-BF29-095E5E04281C}"/>
              </a:ext>
            </a:extLst>
          </p:cNvPr>
          <p:cNvPicPr>
            <a:picLocks noChangeAspect="1"/>
          </p:cNvPicPr>
          <p:nvPr/>
        </p:nvPicPr>
        <p:blipFill>
          <a:blip r:embed="rId3"/>
          <a:stretch>
            <a:fillRect/>
          </a:stretch>
        </p:blipFill>
        <p:spPr>
          <a:xfrm>
            <a:off x="150726" y="155184"/>
            <a:ext cx="2457004" cy="994787"/>
          </a:xfrm>
          <a:prstGeom prst="rect">
            <a:avLst/>
          </a:prstGeom>
        </p:spPr>
      </p:pic>
    </p:spTree>
    <p:extLst>
      <p:ext uri="{BB962C8B-B14F-4D97-AF65-F5344CB8AC3E}">
        <p14:creationId xmlns:p14="http://schemas.microsoft.com/office/powerpoint/2010/main" val="2444082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6A54A-AF50-4925-98FB-DD637E062AB9}"/>
              </a:ext>
            </a:extLst>
          </p:cNvPr>
          <p:cNvSpPr>
            <a:spLocks noGrp="1"/>
          </p:cNvSpPr>
          <p:nvPr>
            <p:ph type="ctrTitle"/>
          </p:nvPr>
        </p:nvSpPr>
        <p:spPr>
          <a:xfrm>
            <a:off x="1650064" y="387218"/>
            <a:ext cx="9775318" cy="720614"/>
          </a:xfrm>
        </p:spPr>
        <p:txBody>
          <a:bodyPr>
            <a:normAutofit/>
          </a:bodyPr>
          <a:lstStyle/>
          <a:p>
            <a:r>
              <a:rPr lang="ja-JP" altLang="en-US" sz="3100" b="1" dirty="0"/>
              <a:t>公共イメージ向上への取り組みの方向性①</a:t>
            </a:r>
            <a:endParaRPr lang="en-US" sz="2800" b="1" dirty="0"/>
          </a:p>
        </p:txBody>
      </p:sp>
      <p:sp>
        <p:nvSpPr>
          <p:cNvPr id="4" name="テキスト ボックス 3">
            <a:extLst>
              <a:ext uri="{FF2B5EF4-FFF2-40B4-BE49-F238E27FC236}">
                <a16:creationId xmlns:a16="http://schemas.microsoft.com/office/drawing/2014/main" id="{91AEBB38-0FD1-4536-A762-A1F22A5B5E1D}"/>
              </a:ext>
            </a:extLst>
          </p:cNvPr>
          <p:cNvSpPr txBox="1"/>
          <p:nvPr/>
        </p:nvSpPr>
        <p:spPr>
          <a:xfrm>
            <a:off x="132044" y="1177858"/>
            <a:ext cx="11804822" cy="1609074"/>
          </a:xfrm>
          <a:prstGeom prst="rect">
            <a:avLst/>
          </a:prstGeom>
          <a:noFill/>
        </p:spPr>
        <p:txBody>
          <a:bodyPr wrap="square" rtlCol="0">
            <a:noAutofit/>
          </a:bodyPr>
          <a:lstStyle/>
          <a:p>
            <a:r>
              <a:rPr lang="ja-JP" altLang="en-US" sz="3600" dirty="0">
                <a:solidFill>
                  <a:prstClr val="black"/>
                </a:solidFill>
              </a:rPr>
              <a:t>　</a:t>
            </a:r>
            <a:r>
              <a:rPr lang="ja-JP" altLang="en-US" sz="3200" b="1" dirty="0">
                <a:solidFill>
                  <a:prstClr val="black"/>
                </a:solidFill>
              </a:rPr>
              <a:t>コロナ禍や災害支援、環境など時流ニーズに対応した奉仕・地域に根差した奉仕など、</a:t>
            </a:r>
            <a:r>
              <a:rPr lang="ja-JP" altLang="en-US" sz="3200" b="1" dirty="0">
                <a:solidFill>
                  <a:schemeClr val="accent1"/>
                </a:solidFill>
              </a:rPr>
              <a:t>社会の関心の高い活動に取り組むロータリーのストーリー</a:t>
            </a:r>
            <a:r>
              <a:rPr lang="ja-JP" altLang="en-US" sz="3200" b="1" dirty="0"/>
              <a:t>を積極的に発信する。</a:t>
            </a:r>
            <a:endParaRPr lang="en-US" altLang="ja-JP" sz="3200" b="1" dirty="0">
              <a:solidFill>
                <a:prstClr val="black"/>
              </a:solidFill>
            </a:endParaRPr>
          </a:p>
        </p:txBody>
      </p:sp>
      <p:pic>
        <p:nvPicPr>
          <p:cNvPr id="3" name="図 2"/>
          <p:cNvPicPr>
            <a:picLocks noChangeAspect="1"/>
          </p:cNvPicPr>
          <p:nvPr/>
        </p:nvPicPr>
        <p:blipFill>
          <a:blip r:embed="rId3"/>
          <a:stretch>
            <a:fillRect/>
          </a:stretch>
        </p:blipFill>
        <p:spPr>
          <a:xfrm>
            <a:off x="1482026" y="2955629"/>
            <a:ext cx="1741511" cy="2322015"/>
          </a:xfrm>
          <a:prstGeom prst="rect">
            <a:avLst/>
          </a:prstGeom>
        </p:spPr>
      </p:pic>
      <p:sp>
        <p:nvSpPr>
          <p:cNvPr id="5" name="正方形/長方形 4"/>
          <p:cNvSpPr/>
          <p:nvPr/>
        </p:nvSpPr>
        <p:spPr>
          <a:xfrm>
            <a:off x="0" y="5366355"/>
            <a:ext cx="4895208" cy="830997"/>
          </a:xfrm>
          <a:prstGeom prst="rect">
            <a:avLst/>
          </a:prstGeom>
        </p:spPr>
        <p:txBody>
          <a:bodyPr wrap="square">
            <a:spAutoFit/>
          </a:bodyPr>
          <a:lstStyle/>
          <a:p>
            <a:pPr algn="ctr"/>
            <a:r>
              <a:rPr lang="ja-JP" altLang="en-US" sz="2400" b="1" dirty="0"/>
              <a:t>医療機関にフェースシールド寄贈</a:t>
            </a:r>
            <a:endParaRPr lang="en-US" altLang="ja-JP" sz="2400" b="1" dirty="0"/>
          </a:p>
          <a:p>
            <a:pPr algn="ctr"/>
            <a:r>
              <a:rPr lang="ja-JP" altLang="en-US" sz="2400" b="1" dirty="0"/>
              <a:t>（東大阪ＲＣ）</a:t>
            </a:r>
          </a:p>
        </p:txBody>
      </p:sp>
      <p:pic>
        <p:nvPicPr>
          <p:cNvPr id="6" name="図 5"/>
          <p:cNvPicPr>
            <a:picLocks noChangeAspect="1"/>
          </p:cNvPicPr>
          <p:nvPr/>
        </p:nvPicPr>
        <p:blipFill>
          <a:blip r:embed="rId4"/>
          <a:stretch>
            <a:fillRect/>
          </a:stretch>
        </p:blipFill>
        <p:spPr>
          <a:xfrm>
            <a:off x="5055576" y="2955629"/>
            <a:ext cx="2155873" cy="3049517"/>
          </a:xfrm>
          <a:prstGeom prst="rect">
            <a:avLst/>
          </a:prstGeom>
        </p:spPr>
      </p:pic>
      <p:sp>
        <p:nvSpPr>
          <p:cNvPr id="8" name="正方形/長方形 7"/>
          <p:cNvSpPr/>
          <p:nvPr/>
        </p:nvSpPr>
        <p:spPr>
          <a:xfrm>
            <a:off x="7231987" y="3665940"/>
            <a:ext cx="4960013" cy="1200329"/>
          </a:xfrm>
          <a:prstGeom prst="rect">
            <a:avLst/>
          </a:prstGeom>
        </p:spPr>
        <p:txBody>
          <a:bodyPr wrap="square">
            <a:spAutoFit/>
          </a:bodyPr>
          <a:lstStyle/>
          <a:p>
            <a:r>
              <a:rPr lang="ja-JP" altLang="en-US" sz="2400" b="1" dirty="0"/>
              <a:t>キーウＲＣへ寄付金を送るための</a:t>
            </a:r>
            <a:endParaRPr lang="en-US" altLang="ja-JP" sz="2400" b="1" dirty="0"/>
          </a:p>
          <a:p>
            <a:r>
              <a:rPr lang="ja-JP" altLang="en-US" sz="2400" b="1" dirty="0"/>
              <a:t>チャリティコンサート</a:t>
            </a:r>
            <a:endParaRPr lang="en-US" altLang="ja-JP" sz="2400" b="1" dirty="0"/>
          </a:p>
          <a:p>
            <a:r>
              <a:rPr lang="ja-JP" altLang="en-US" sz="2400" b="1" dirty="0"/>
              <a:t>（広島西南ＲＣ）</a:t>
            </a:r>
          </a:p>
        </p:txBody>
      </p:sp>
      <p:pic>
        <p:nvPicPr>
          <p:cNvPr id="10" name="図 9">
            <a:extLst>
              <a:ext uri="{FF2B5EF4-FFF2-40B4-BE49-F238E27FC236}">
                <a16:creationId xmlns:a16="http://schemas.microsoft.com/office/drawing/2014/main" id="{D96F543E-E759-934C-3E60-5971474022A6}"/>
              </a:ext>
            </a:extLst>
          </p:cNvPr>
          <p:cNvPicPr>
            <a:picLocks noChangeAspect="1"/>
          </p:cNvPicPr>
          <p:nvPr/>
        </p:nvPicPr>
        <p:blipFill>
          <a:blip r:embed="rId5"/>
          <a:stretch>
            <a:fillRect/>
          </a:stretch>
        </p:blipFill>
        <p:spPr>
          <a:xfrm>
            <a:off x="132044" y="160732"/>
            <a:ext cx="2456901" cy="999831"/>
          </a:xfrm>
          <a:prstGeom prst="rect">
            <a:avLst/>
          </a:prstGeom>
        </p:spPr>
      </p:pic>
    </p:spTree>
    <p:extLst>
      <p:ext uri="{BB962C8B-B14F-4D97-AF65-F5344CB8AC3E}">
        <p14:creationId xmlns:p14="http://schemas.microsoft.com/office/powerpoint/2010/main" val="216413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387178" y="1332733"/>
            <a:ext cx="11804822" cy="138039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4472C4"/>
                </a:solidFill>
                <a:effectLst/>
                <a:uLnTx/>
                <a:uFillTx/>
                <a:latin typeface="Calibri" panose="020F0502020204030204"/>
                <a:ea typeface="メイリオ" panose="020B0604030504040204" pitchFamily="50" charset="-128"/>
                <a:cs typeface="+mn-cs"/>
              </a:rPr>
              <a:t>より多くの人を巻き込んでいく奉仕活動</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を計画する。</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0" name="タイトル 1">
            <a:extLst>
              <a:ext uri="{FF2B5EF4-FFF2-40B4-BE49-F238E27FC236}">
                <a16:creationId xmlns:a16="http://schemas.microsoft.com/office/drawing/2014/main" id="{339FFC3F-3965-44B0-82D3-24FB422A82F3}"/>
              </a:ext>
            </a:extLst>
          </p:cNvPr>
          <p:cNvSpPr>
            <a:spLocks noGrp="1"/>
          </p:cNvSpPr>
          <p:nvPr>
            <p:ph type="ctrTitle"/>
          </p:nvPr>
        </p:nvSpPr>
        <p:spPr>
          <a:xfrm>
            <a:off x="1348737" y="556000"/>
            <a:ext cx="10363200" cy="666131"/>
          </a:xfrm>
        </p:spPr>
        <p:txBody>
          <a:bodyPr>
            <a:normAutofit/>
          </a:bodyPr>
          <a:lstStyle/>
          <a:p>
            <a:r>
              <a:rPr lang="ja-JP" altLang="en-US" sz="3100" b="1" dirty="0"/>
              <a:t>公共イメージ向上への取り組みの方向性②</a:t>
            </a:r>
            <a:endParaRPr lang="en-US" sz="2800" b="1" dirty="0"/>
          </a:p>
        </p:txBody>
      </p:sp>
      <p:pic>
        <p:nvPicPr>
          <p:cNvPr id="2" name="図 1"/>
          <p:cNvPicPr>
            <a:picLocks noChangeAspect="1"/>
          </p:cNvPicPr>
          <p:nvPr/>
        </p:nvPicPr>
        <p:blipFill>
          <a:blip r:embed="rId3"/>
          <a:stretch>
            <a:fillRect/>
          </a:stretch>
        </p:blipFill>
        <p:spPr>
          <a:xfrm>
            <a:off x="1213142" y="2731953"/>
            <a:ext cx="3188677" cy="2391508"/>
          </a:xfrm>
          <a:prstGeom prst="rect">
            <a:avLst/>
          </a:prstGeom>
        </p:spPr>
      </p:pic>
      <p:sp>
        <p:nvSpPr>
          <p:cNvPr id="3" name="正方形/長方形 2"/>
          <p:cNvSpPr/>
          <p:nvPr/>
        </p:nvSpPr>
        <p:spPr>
          <a:xfrm>
            <a:off x="158454" y="5389733"/>
            <a:ext cx="5298051" cy="830997"/>
          </a:xfrm>
          <a:prstGeom prst="rect">
            <a:avLst/>
          </a:prstGeom>
        </p:spPr>
        <p:txBody>
          <a:bodyPr wrap="square">
            <a:spAutoFit/>
          </a:bodyPr>
          <a:lstStyle/>
          <a:p>
            <a:pPr algn="ctr"/>
            <a:r>
              <a:rPr lang="ja-JP" altLang="en-US" sz="2400" b="1" dirty="0"/>
              <a:t>ボーイスカウトと合同清掃奉仕活動</a:t>
            </a:r>
            <a:endParaRPr lang="en-US" altLang="ja-JP" sz="2400" b="1" dirty="0"/>
          </a:p>
          <a:p>
            <a:pPr algn="ctr"/>
            <a:r>
              <a:rPr lang="ja-JP" altLang="en-US" sz="2400" b="1" dirty="0"/>
              <a:t>（大阪天王寺</a:t>
            </a:r>
            <a:r>
              <a:rPr lang="en-US" altLang="ja-JP" sz="2400" b="1" dirty="0"/>
              <a:t>RC</a:t>
            </a:r>
            <a:r>
              <a:rPr lang="ja-JP" altLang="en-US" sz="2400" b="1" dirty="0"/>
              <a:t>）</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389" y="2731953"/>
            <a:ext cx="3662747" cy="2441831"/>
          </a:xfrm>
          <a:prstGeom prst="rect">
            <a:avLst/>
          </a:prstGeom>
        </p:spPr>
      </p:pic>
      <p:sp>
        <p:nvSpPr>
          <p:cNvPr id="8" name="正方形/長方形 7"/>
          <p:cNvSpPr/>
          <p:nvPr/>
        </p:nvSpPr>
        <p:spPr>
          <a:xfrm>
            <a:off x="5904361" y="5398501"/>
            <a:ext cx="5298051" cy="830997"/>
          </a:xfrm>
          <a:prstGeom prst="rect">
            <a:avLst/>
          </a:prstGeom>
        </p:spPr>
        <p:txBody>
          <a:bodyPr wrap="square">
            <a:spAutoFit/>
          </a:bodyPr>
          <a:lstStyle/>
          <a:p>
            <a:pPr algn="ctr"/>
            <a:r>
              <a:rPr lang="ja-JP" altLang="en-US" sz="2400" b="1" dirty="0"/>
              <a:t>ＮＰＯと連携し、難民に医療を提供（</a:t>
            </a:r>
            <a:r>
              <a:rPr lang="en-US" altLang="ja-JP" sz="2400" b="1" dirty="0"/>
              <a:t>RC Berlin-</a:t>
            </a:r>
            <a:r>
              <a:rPr lang="en-US" altLang="ja-JP" sz="2400" b="1" dirty="0" err="1"/>
              <a:t>Tiergarten</a:t>
            </a:r>
            <a:r>
              <a:rPr lang="ja-JP" altLang="en-US" sz="2400" b="1" dirty="0"/>
              <a:t>）</a:t>
            </a:r>
          </a:p>
        </p:txBody>
      </p:sp>
      <p:pic>
        <p:nvPicPr>
          <p:cNvPr id="7" name="図 6">
            <a:extLst>
              <a:ext uri="{FF2B5EF4-FFF2-40B4-BE49-F238E27FC236}">
                <a16:creationId xmlns:a16="http://schemas.microsoft.com/office/drawing/2014/main" id="{8F9425CF-A73F-DC9C-F0B7-D511968587C2}"/>
              </a:ext>
            </a:extLst>
          </p:cNvPr>
          <p:cNvPicPr>
            <a:picLocks noChangeAspect="1"/>
          </p:cNvPicPr>
          <p:nvPr/>
        </p:nvPicPr>
        <p:blipFill>
          <a:blip r:embed="rId5"/>
          <a:stretch>
            <a:fillRect/>
          </a:stretch>
        </p:blipFill>
        <p:spPr>
          <a:xfrm>
            <a:off x="0" y="137354"/>
            <a:ext cx="2456901" cy="999831"/>
          </a:xfrm>
          <a:prstGeom prst="rect">
            <a:avLst/>
          </a:prstGeom>
        </p:spPr>
      </p:pic>
    </p:spTree>
    <p:extLst>
      <p:ext uri="{BB962C8B-B14F-4D97-AF65-F5344CB8AC3E}">
        <p14:creationId xmlns:p14="http://schemas.microsoft.com/office/powerpoint/2010/main" val="340681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237551" y="1311001"/>
            <a:ext cx="11804822" cy="178389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ローターアクト、インターアクトとの連携やＳＮＳの</a:t>
            </a:r>
            <a:br>
              <a:rPr kumimoji="1" lang="en-US" altLang="ja-JP"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b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活用など、</a:t>
            </a:r>
            <a:r>
              <a:rPr kumimoji="1" lang="ja-JP" altLang="en-US" sz="3600" b="1" i="0" u="none" strike="noStrike" kern="1200" cap="none" spc="0" normalizeH="0" baseline="0" noProof="0" dirty="0">
                <a:ln>
                  <a:noFill/>
                </a:ln>
                <a:solidFill>
                  <a:srgbClr val="4472C4"/>
                </a:solidFill>
                <a:effectLst/>
                <a:uLnTx/>
                <a:uFillTx/>
                <a:latin typeface="Calibri" panose="020F0502020204030204"/>
                <a:ea typeface="メイリオ" panose="020B0604030504040204" pitchFamily="50" charset="-128"/>
                <a:cs typeface="+mn-cs"/>
              </a:rPr>
              <a:t>ロータリーへの認知が低い若年層への積極的な発信</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に取り組んでいく。</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タイトル 1">
            <a:extLst>
              <a:ext uri="{FF2B5EF4-FFF2-40B4-BE49-F238E27FC236}">
                <a16:creationId xmlns:a16="http://schemas.microsoft.com/office/drawing/2014/main" id="{2E3636E7-7586-43CD-B38A-B2D64BF96E79}"/>
              </a:ext>
            </a:extLst>
          </p:cNvPr>
          <p:cNvSpPr>
            <a:spLocks noGrp="1"/>
          </p:cNvSpPr>
          <p:nvPr>
            <p:ph type="ctrTitle"/>
          </p:nvPr>
        </p:nvSpPr>
        <p:spPr>
          <a:xfrm>
            <a:off x="1348737" y="556001"/>
            <a:ext cx="10363200" cy="607690"/>
          </a:xfrm>
        </p:spPr>
        <p:txBody>
          <a:bodyPr>
            <a:normAutofit/>
          </a:bodyPr>
          <a:lstStyle/>
          <a:p>
            <a:r>
              <a:rPr lang="ja-JP" altLang="en-US" sz="3100" b="1" dirty="0"/>
              <a:t>公共イメージ向上への取り組みの方向性③</a:t>
            </a:r>
            <a:endParaRPr lang="en-US" sz="2800" b="1" dirty="0"/>
          </a:p>
        </p:txBody>
      </p:sp>
      <p:pic>
        <p:nvPicPr>
          <p:cNvPr id="2" name="図 1"/>
          <p:cNvPicPr>
            <a:picLocks noChangeAspect="1"/>
          </p:cNvPicPr>
          <p:nvPr/>
        </p:nvPicPr>
        <p:blipFill>
          <a:blip r:embed="rId3"/>
          <a:stretch>
            <a:fillRect/>
          </a:stretch>
        </p:blipFill>
        <p:spPr>
          <a:xfrm>
            <a:off x="448567" y="3094893"/>
            <a:ext cx="4756480" cy="1697199"/>
          </a:xfrm>
          <a:prstGeom prst="rect">
            <a:avLst/>
          </a:prstGeom>
        </p:spPr>
      </p:pic>
      <p:sp>
        <p:nvSpPr>
          <p:cNvPr id="3" name="正方形/長方形 2"/>
          <p:cNvSpPr/>
          <p:nvPr/>
        </p:nvSpPr>
        <p:spPr>
          <a:xfrm>
            <a:off x="1264234" y="4994302"/>
            <a:ext cx="2950819" cy="523220"/>
          </a:xfrm>
          <a:prstGeom prst="rect">
            <a:avLst/>
          </a:prstGeom>
        </p:spPr>
        <p:txBody>
          <a:bodyPr wrap="square">
            <a:spAutoFit/>
          </a:bodyPr>
          <a:lstStyle/>
          <a:p>
            <a:pPr algn="ctr"/>
            <a:r>
              <a:rPr lang="en-US" altLang="ja-JP" sz="2800" b="1" dirty="0"/>
              <a:t>RYLA</a:t>
            </a:r>
            <a:r>
              <a:rPr lang="ja-JP" altLang="en-US" sz="2800" b="1" dirty="0"/>
              <a:t>セミナー</a:t>
            </a:r>
          </a:p>
        </p:txBody>
      </p:sp>
      <p:sp>
        <p:nvSpPr>
          <p:cNvPr id="10" name="正方形/長方形 9"/>
          <p:cNvSpPr/>
          <p:nvPr/>
        </p:nvSpPr>
        <p:spPr>
          <a:xfrm>
            <a:off x="6857999" y="5122812"/>
            <a:ext cx="3420208" cy="523220"/>
          </a:xfrm>
          <a:prstGeom prst="rect">
            <a:avLst/>
          </a:prstGeom>
        </p:spPr>
        <p:txBody>
          <a:bodyPr wrap="square">
            <a:spAutoFit/>
          </a:bodyPr>
          <a:lstStyle/>
          <a:p>
            <a:r>
              <a:rPr lang="en-US" altLang="ja-JP" sz="2800" b="1" dirty="0"/>
              <a:t>2660</a:t>
            </a:r>
            <a:r>
              <a:rPr lang="ja-JP" altLang="en-US" sz="2800" b="1" dirty="0"/>
              <a:t>地区</a:t>
            </a:r>
            <a:r>
              <a:rPr lang="en-US" altLang="ja-JP" sz="2800" b="1" dirty="0"/>
              <a:t>Facebook</a:t>
            </a:r>
            <a:endParaRPr lang="ja-JP" altLang="en-US" sz="2800" b="1"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4854" y="2585072"/>
            <a:ext cx="2549976" cy="2409230"/>
          </a:xfrm>
          <a:prstGeom prst="rect">
            <a:avLst/>
          </a:prstGeom>
        </p:spPr>
      </p:pic>
      <p:pic>
        <p:nvPicPr>
          <p:cNvPr id="6" name="図 5">
            <a:extLst>
              <a:ext uri="{FF2B5EF4-FFF2-40B4-BE49-F238E27FC236}">
                <a16:creationId xmlns:a16="http://schemas.microsoft.com/office/drawing/2014/main" id="{C2295584-3F22-CA67-441D-D1AC35941CA2}"/>
              </a:ext>
            </a:extLst>
          </p:cNvPr>
          <p:cNvPicPr>
            <a:picLocks noChangeAspect="1"/>
          </p:cNvPicPr>
          <p:nvPr/>
        </p:nvPicPr>
        <p:blipFill>
          <a:blip r:embed="rId5"/>
          <a:stretch>
            <a:fillRect/>
          </a:stretch>
        </p:blipFill>
        <p:spPr>
          <a:xfrm>
            <a:off x="120286" y="108960"/>
            <a:ext cx="2456901" cy="999831"/>
          </a:xfrm>
          <a:prstGeom prst="rect">
            <a:avLst/>
          </a:prstGeom>
        </p:spPr>
      </p:pic>
    </p:spTree>
    <p:extLst>
      <p:ext uri="{BB962C8B-B14F-4D97-AF65-F5344CB8AC3E}">
        <p14:creationId xmlns:p14="http://schemas.microsoft.com/office/powerpoint/2010/main" val="83623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158420" y="1264857"/>
            <a:ext cx="11804822" cy="128475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prstClr val="black"/>
                </a:solidFill>
                <a:latin typeface="Calibri" panose="020F0502020204030204"/>
                <a:ea typeface="メイリオ" panose="020B0604030504040204" pitchFamily="50" charset="-128"/>
              </a:rPr>
              <a:t>　</a:t>
            </a:r>
            <a:r>
              <a:rPr kumimoji="1" lang="ja-JP" altLang="en-US" sz="3600" b="1" i="0" u="none" strike="noStrike" kern="1200" cap="none" spc="0" normalizeH="0" baseline="0" noProof="0" dirty="0">
                <a:ln>
                  <a:noFill/>
                </a:ln>
                <a:solidFill>
                  <a:srgbClr val="4472C4"/>
                </a:solidFill>
                <a:effectLst/>
                <a:uLnTx/>
                <a:uFillTx/>
                <a:latin typeface="Calibri" panose="020F0502020204030204"/>
                <a:ea typeface="メイリオ" panose="020B0604030504040204" pitchFamily="50" charset="-128"/>
                <a:cs typeface="+mn-cs"/>
              </a:rPr>
              <a:t>マスコミとの接点を持ち</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、ロータリーの</a:t>
            </a:r>
            <a:r>
              <a:rPr kumimoji="1" lang="ja-JP" altLang="en-US" sz="3600" b="1" i="0" u="none"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rPr>
              <a:t>ストーリー</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a:t>
            </a:r>
            <a:br>
              <a:rPr kumimoji="1" lang="en-US" altLang="ja-JP"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b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広く発信する。</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タイトル 1">
            <a:extLst>
              <a:ext uri="{FF2B5EF4-FFF2-40B4-BE49-F238E27FC236}">
                <a16:creationId xmlns:a16="http://schemas.microsoft.com/office/drawing/2014/main" id="{0F08F16C-2B42-4ED4-80E3-0D62C4717A64}"/>
              </a:ext>
            </a:extLst>
          </p:cNvPr>
          <p:cNvSpPr>
            <a:spLocks noGrp="1"/>
          </p:cNvSpPr>
          <p:nvPr>
            <p:ph type="ctrTitle"/>
          </p:nvPr>
        </p:nvSpPr>
        <p:spPr>
          <a:xfrm>
            <a:off x="1348737" y="556001"/>
            <a:ext cx="10363200" cy="595792"/>
          </a:xfrm>
        </p:spPr>
        <p:txBody>
          <a:bodyPr>
            <a:normAutofit/>
          </a:bodyPr>
          <a:lstStyle/>
          <a:p>
            <a:r>
              <a:rPr lang="ja-JP" altLang="en-US" sz="3100" b="1" dirty="0"/>
              <a:t>公共イメージ向上への取り組みの方向性④</a:t>
            </a:r>
            <a:endParaRPr lang="en-US" sz="2800" b="1" dirty="0"/>
          </a:p>
        </p:txBody>
      </p:sp>
      <p:pic>
        <p:nvPicPr>
          <p:cNvPr id="2" name="図 1"/>
          <p:cNvPicPr>
            <a:picLocks noChangeAspect="1"/>
          </p:cNvPicPr>
          <p:nvPr/>
        </p:nvPicPr>
        <p:blipFill>
          <a:blip r:embed="rId3"/>
          <a:stretch>
            <a:fillRect/>
          </a:stretch>
        </p:blipFill>
        <p:spPr>
          <a:xfrm>
            <a:off x="906585" y="2517489"/>
            <a:ext cx="3568701" cy="2634803"/>
          </a:xfrm>
          <a:prstGeom prst="rect">
            <a:avLst/>
          </a:prstGeom>
        </p:spPr>
      </p:pic>
      <p:sp>
        <p:nvSpPr>
          <p:cNvPr id="8" name="正方形/長方形 7"/>
          <p:cNvSpPr/>
          <p:nvPr/>
        </p:nvSpPr>
        <p:spPr>
          <a:xfrm>
            <a:off x="878350" y="5332328"/>
            <a:ext cx="3831654" cy="830997"/>
          </a:xfrm>
          <a:prstGeom prst="rect">
            <a:avLst/>
          </a:prstGeom>
        </p:spPr>
        <p:txBody>
          <a:bodyPr wrap="square">
            <a:spAutoFit/>
          </a:bodyPr>
          <a:lstStyle/>
          <a:p>
            <a:pPr algn="ctr"/>
            <a:r>
              <a:rPr lang="ja-JP" altLang="en-US" sz="2400" b="1" dirty="0"/>
              <a:t>”タンザニア甲子園“</a:t>
            </a:r>
            <a:endParaRPr lang="en-US" altLang="ja-JP" sz="2400" b="1" dirty="0"/>
          </a:p>
          <a:p>
            <a:pPr algn="ctr"/>
            <a:r>
              <a:rPr lang="ja-JP" altLang="en-US" sz="2400" b="1" dirty="0"/>
              <a:t>（大阪北ＲＣ）</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923" y="2140783"/>
            <a:ext cx="2573608" cy="3873091"/>
          </a:xfrm>
          <a:prstGeom prst="rect">
            <a:avLst/>
          </a:prstGeom>
        </p:spPr>
      </p:pic>
      <p:sp>
        <p:nvSpPr>
          <p:cNvPr id="10" name="正方形/長方形 9"/>
          <p:cNvSpPr/>
          <p:nvPr/>
        </p:nvSpPr>
        <p:spPr>
          <a:xfrm>
            <a:off x="8131588" y="4077328"/>
            <a:ext cx="3831654" cy="830997"/>
          </a:xfrm>
          <a:prstGeom prst="rect">
            <a:avLst/>
          </a:prstGeom>
        </p:spPr>
        <p:txBody>
          <a:bodyPr wrap="square">
            <a:spAutoFit/>
          </a:bodyPr>
          <a:lstStyle/>
          <a:p>
            <a:pPr algn="ctr"/>
            <a:r>
              <a:rPr lang="ja-JP" altLang="en-US" sz="2400" b="1" dirty="0"/>
              <a:t>留学生へのお弁当支援</a:t>
            </a:r>
            <a:endParaRPr lang="en-US" altLang="ja-JP" sz="2400" b="1" dirty="0"/>
          </a:p>
          <a:p>
            <a:pPr algn="ctr"/>
            <a:r>
              <a:rPr lang="ja-JP" altLang="en-US" sz="2400" b="1" dirty="0"/>
              <a:t>（地区国際奉仕委員会）</a:t>
            </a:r>
          </a:p>
        </p:txBody>
      </p:sp>
      <p:pic>
        <p:nvPicPr>
          <p:cNvPr id="6" name="図 5">
            <a:extLst>
              <a:ext uri="{FF2B5EF4-FFF2-40B4-BE49-F238E27FC236}">
                <a16:creationId xmlns:a16="http://schemas.microsoft.com/office/drawing/2014/main" id="{4B22EC9C-3924-81EF-6BDD-66E121BC4116}"/>
              </a:ext>
            </a:extLst>
          </p:cNvPr>
          <p:cNvPicPr>
            <a:picLocks noChangeAspect="1"/>
          </p:cNvPicPr>
          <p:nvPr/>
        </p:nvPicPr>
        <p:blipFill>
          <a:blip r:embed="rId5"/>
          <a:stretch>
            <a:fillRect/>
          </a:stretch>
        </p:blipFill>
        <p:spPr>
          <a:xfrm>
            <a:off x="158420" y="126298"/>
            <a:ext cx="2456901" cy="999831"/>
          </a:xfrm>
          <a:prstGeom prst="rect">
            <a:avLst/>
          </a:prstGeom>
        </p:spPr>
      </p:pic>
    </p:spTree>
    <p:extLst>
      <p:ext uri="{BB962C8B-B14F-4D97-AF65-F5344CB8AC3E}">
        <p14:creationId xmlns:p14="http://schemas.microsoft.com/office/powerpoint/2010/main" val="1082903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39467" y="1322225"/>
            <a:ext cx="11804822" cy="114841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Calibri" panose="020F0502020204030204"/>
                <a:ea typeface="メイリオ" panose="020B0604030504040204" pitchFamily="50" charset="-128"/>
              </a:rPr>
              <a:t>公式ロゴや各種リソースを効果的に活用した</a:t>
            </a:r>
            <a:endParaRPr lang="en-US" altLang="ja-JP" sz="3600" b="1" dirty="0">
              <a:solidFill>
                <a:prstClr val="black"/>
              </a:solidFill>
              <a:latin typeface="Calibri" panose="020F0502020204030204"/>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b="1" dirty="0">
                <a:solidFill>
                  <a:srgbClr val="0070C0"/>
                </a:solidFill>
                <a:latin typeface="Calibri" panose="020F0502020204030204"/>
                <a:ea typeface="メイリオ" panose="020B0604030504040204" pitchFamily="50" charset="-128"/>
              </a:rPr>
              <a:t>視覚面での認知度向上</a:t>
            </a:r>
            <a:endParaRPr kumimoji="1" lang="en-US" altLang="ja-JP" sz="2400" b="1" i="0" u="none"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endParaRPr>
          </a:p>
        </p:txBody>
      </p:sp>
      <p:sp>
        <p:nvSpPr>
          <p:cNvPr id="7" name="タイトル 1">
            <a:extLst>
              <a:ext uri="{FF2B5EF4-FFF2-40B4-BE49-F238E27FC236}">
                <a16:creationId xmlns:a16="http://schemas.microsoft.com/office/drawing/2014/main" id="{13327251-8969-495A-B4DF-F4A213B66673}"/>
              </a:ext>
            </a:extLst>
          </p:cNvPr>
          <p:cNvSpPr txBox="1">
            <a:spLocks/>
          </p:cNvSpPr>
          <p:nvPr/>
        </p:nvSpPr>
        <p:spPr>
          <a:xfrm>
            <a:off x="1348737" y="521219"/>
            <a:ext cx="10363200" cy="6837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100" b="1" dirty="0"/>
              <a:t>公共イメージ向上への取り組みの方向性⑤</a:t>
            </a:r>
            <a:endParaRPr lang="en-US" sz="2800" b="1" dirty="0"/>
          </a:p>
        </p:txBody>
      </p:sp>
      <p:pic>
        <p:nvPicPr>
          <p:cNvPr id="6" name="図 5"/>
          <p:cNvPicPr>
            <a:picLocks noChangeAspect="1"/>
          </p:cNvPicPr>
          <p:nvPr/>
        </p:nvPicPr>
        <p:blipFill>
          <a:blip r:embed="rId3"/>
          <a:stretch>
            <a:fillRect/>
          </a:stretch>
        </p:blipFill>
        <p:spPr>
          <a:xfrm>
            <a:off x="548260" y="2610067"/>
            <a:ext cx="3307083" cy="1637866"/>
          </a:xfrm>
          <a:prstGeom prst="rect">
            <a:avLst/>
          </a:prstGeom>
        </p:spPr>
      </p:pic>
      <p:sp>
        <p:nvSpPr>
          <p:cNvPr id="11" name="正方形/長方形 10"/>
          <p:cNvSpPr/>
          <p:nvPr/>
        </p:nvSpPr>
        <p:spPr>
          <a:xfrm>
            <a:off x="100565" y="4546594"/>
            <a:ext cx="11990868" cy="2185214"/>
          </a:xfrm>
          <a:prstGeom prst="rect">
            <a:avLst/>
          </a:prstGeom>
        </p:spPr>
        <p:txBody>
          <a:bodyPr wrap="square">
            <a:spAutoFit/>
          </a:bodyPr>
          <a:lstStyle/>
          <a:p>
            <a:r>
              <a:rPr lang="ja-JP" altLang="en-US" sz="2800" b="1" dirty="0"/>
              <a:t>ロゴマークは可視性と認知を高めるようデザインされています。</a:t>
            </a:r>
            <a:endParaRPr lang="en-US" altLang="ja-JP" sz="2800" b="1" dirty="0"/>
          </a:p>
          <a:p>
            <a:r>
              <a:rPr lang="ja-JP" altLang="en-US" sz="2800" b="1" dirty="0">
                <a:solidFill>
                  <a:srgbClr val="0070C0"/>
                </a:solidFill>
              </a:rPr>
              <a:t>正しく効果的に</a:t>
            </a:r>
            <a:r>
              <a:rPr lang="ja-JP" altLang="en-US" sz="2800" b="1" dirty="0"/>
              <a:t>活用しましょう！ロゴマークを正しく効果的に使うために・・・ブランドリソースセンターを活用してください。</a:t>
            </a:r>
            <a:br>
              <a:rPr lang="ja-JP" altLang="en-US" sz="2800" b="1" dirty="0"/>
            </a:br>
            <a:endParaRPr lang="en-US" altLang="ja-JP" sz="2800" b="1" dirty="0"/>
          </a:p>
          <a:p>
            <a:r>
              <a:rPr lang="en-US" altLang="ja-JP" sz="2400" b="1" dirty="0" err="1"/>
              <a:t>MyRotary</a:t>
            </a:r>
            <a:r>
              <a:rPr lang="en-US" altLang="ja-JP" sz="2400" b="1" dirty="0"/>
              <a:t> →</a:t>
            </a:r>
            <a:r>
              <a:rPr lang="ja-JP" altLang="en-US" sz="2400" b="1" dirty="0"/>
              <a:t>「運営する」→ブランドリソースセンタ</a:t>
            </a:r>
            <a:r>
              <a:rPr lang="en-US" altLang="ja-JP" sz="2400" b="1" dirty="0"/>
              <a:t>https://brandcenter.rotary.org/ja-JP</a:t>
            </a:r>
            <a:r>
              <a:rPr lang="ja-JP" altLang="en-US" sz="2400" b="1" dirty="0"/>
              <a:t>　</a:t>
            </a:r>
            <a:endParaRPr lang="ja-JP" altLang="en-US" sz="2800" b="1" dirty="0"/>
          </a:p>
        </p:txBody>
      </p:sp>
      <p:pic>
        <p:nvPicPr>
          <p:cNvPr id="2" name="図 1"/>
          <p:cNvPicPr>
            <a:picLocks noChangeAspect="1"/>
          </p:cNvPicPr>
          <p:nvPr/>
        </p:nvPicPr>
        <p:blipFill>
          <a:blip r:embed="rId4"/>
          <a:stretch>
            <a:fillRect/>
          </a:stretch>
        </p:blipFill>
        <p:spPr>
          <a:xfrm>
            <a:off x="4404458" y="2769299"/>
            <a:ext cx="3383083" cy="1319402"/>
          </a:xfrm>
          <a:prstGeom prst="rect">
            <a:avLst/>
          </a:prstGeom>
        </p:spPr>
      </p:pic>
      <p:pic>
        <p:nvPicPr>
          <p:cNvPr id="5" name="図 4">
            <a:extLst>
              <a:ext uri="{FF2B5EF4-FFF2-40B4-BE49-F238E27FC236}">
                <a16:creationId xmlns:a16="http://schemas.microsoft.com/office/drawing/2014/main" id="{8D4FAE49-CA60-3AC7-7F88-8219A6E818B8}"/>
              </a:ext>
            </a:extLst>
          </p:cNvPr>
          <p:cNvPicPr>
            <a:picLocks noChangeAspect="1"/>
          </p:cNvPicPr>
          <p:nvPr/>
        </p:nvPicPr>
        <p:blipFill>
          <a:blip r:embed="rId5"/>
          <a:stretch>
            <a:fillRect/>
          </a:stretch>
        </p:blipFill>
        <p:spPr>
          <a:xfrm>
            <a:off x="39467" y="103879"/>
            <a:ext cx="2456901" cy="999831"/>
          </a:xfrm>
          <a:prstGeom prst="rect">
            <a:avLst/>
          </a:prstGeom>
        </p:spPr>
      </p:pic>
      <p:pic>
        <p:nvPicPr>
          <p:cNvPr id="12" name="図 11">
            <a:extLst>
              <a:ext uri="{FF2B5EF4-FFF2-40B4-BE49-F238E27FC236}">
                <a16:creationId xmlns:a16="http://schemas.microsoft.com/office/drawing/2014/main" id="{D7513C7A-D206-14A6-1391-8C9ED7C95672}"/>
              </a:ext>
            </a:extLst>
          </p:cNvPr>
          <p:cNvPicPr>
            <a:picLocks noChangeAspect="1"/>
          </p:cNvPicPr>
          <p:nvPr/>
        </p:nvPicPr>
        <p:blipFill>
          <a:blip r:embed="rId6"/>
          <a:stretch>
            <a:fillRect/>
          </a:stretch>
        </p:blipFill>
        <p:spPr>
          <a:xfrm>
            <a:off x="8229600" y="2568828"/>
            <a:ext cx="3490139" cy="1567905"/>
          </a:xfrm>
          <a:prstGeom prst="rect">
            <a:avLst/>
          </a:prstGeom>
        </p:spPr>
      </p:pic>
    </p:spTree>
    <p:extLst>
      <p:ext uri="{BB962C8B-B14F-4D97-AF65-F5344CB8AC3E}">
        <p14:creationId xmlns:p14="http://schemas.microsoft.com/office/powerpoint/2010/main" val="2735167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193589" y="2069717"/>
            <a:ext cx="11804822" cy="310740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一番大切なこと・・・</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3600" b="1" dirty="0">
              <a:solidFill>
                <a:srgbClr val="0070C0"/>
              </a:solidFill>
              <a:latin typeface="Calibri" panose="020F0502020204030204"/>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rPr>
              <a:t>私たちがロータリーを知り、</a:t>
            </a:r>
            <a:endParaRPr kumimoji="1" lang="en-US" altLang="ja-JP" sz="3600" b="1" i="0" u="none"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b="1" dirty="0">
                <a:solidFill>
                  <a:srgbClr val="0070C0"/>
                </a:solidFill>
                <a:latin typeface="Calibri" panose="020F0502020204030204"/>
                <a:ea typeface="メイリオ" panose="020B0604030504040204" pitchFamily="50" charset="-128"/>
              </a:rPr>
              <a:t>思いを込めてロータリーのストーリーを伝えること</a:t>
            </a:r>
            <a:endParaRPr lang="en-US" altLang="ja-JP" sz="3600" b="1" dirty="0">
              <a:solidFill>
                <a:srgbClr val="0070C0"/>
              </a:solidFill>
              <a:latin typeface="Calibri" panose="020F0502020204030204"/>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endParaRPr>
          </a:p>
        </p:txBody>
      </p:sp>
      <p:sp>
        <p:nvSpPr>
          <p:cNvPr id="7" name="タイトル 1">
            <a:extLst>
              <a:ext uri="{FF2B5EF4-FFF2-40B4-BE49-F238E27FC236}">
                <a16:creationId xmlns:a16="http://schemas.microsoft.com/office/drawing/2014/main" id="{643306FB-F756-4E95-BA86-0B1855EA19D8}"/>
              </a:ext>
            </a:extLst>
          </p:cNvPr>
          <p:cNvSpPr txBox="1">
            <a:spLocks/>
          </p:cNvSpPr>
          <p:nvPr/>
        </p:nvSpPr>
        <p:spPr>
          <a:xfrm>
            <a:off x="1348737" y="556000"/>
            <a:ext cx="10363200" cy="11014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100" b="1" dirty="0"/>
              <a:t>公共イメージ向上への取り組みの方向性⑥</a:t>
            </a:r>
            <a:endParaRPr lang="en-US" sz="2800" b="1" dirty="0"/>
          </a:p>
        </p:txBody>
      </p:sp>
      <p:pic>
        <p:nvPicPr>
          <p:cNvPr id="3" name="図 2">
            <a:extLst>
              <a:ext uri="{FF2B5EF4-FFF2-40B4-BE49-F238E27FC236}">
                <a16:creationId xmlns:a16="http://schemas.microsoft.com/office/drawing/2014/main" id="{0057A160-5FD2-5569-B06E-818D8A64AC61}"/>
              </a:ext>
            </a:extLst>
          </p:cNvPr>
          <p:cNvPicPr>
            <a:picLocks noChangeAspect="1"/>
          </p:cNvPicPr>
          <p:nvPr/>
        </p:nvPicPr>
        <p:blipFill>
          <a:blip r:embed="rId3"/>
          <a:stretch>
            <a:fillRect/>
          </a:stretch>
        </p:blipFill>
        <p:spPr>
          <a:xfrm>
            <a:off x="120286" y="106887"/>
            <a:ext cx="2456901" cy="999831"/>
          </a:xfrm>
          <a:prstGeom prst="rect">
            <a:avLst/>
          </a:prstGeom>
        </p:spPr>
      </p:pic>
    </p:spTree>
    <p:extLst>
      <p:ext uri="{BB962C8B-B14F-4D97-AF65-F5344CB8AC3E}">
        <p14:creationId xmlns:p14="http://schemas.microsoft.com/office/powerpoint/2010/main" val="323368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92" y="1821193"/>
            <a:ext cx="3395297" cy="2425212"/>
          </a:xfrm>
          <a:prstGeom prst="rect">
            <a:avLst/>
          </a:prstGeom>
        </p:spPr>
      </p:pic>
      <p:sp>
        <p:nvSpPr>
          <p:cNvPr id="8" name="正方形/長方形 7"/>
          <p:cNvSpPr/>
          <p:nvPr/>
        </p:nvSpPr>
        <p:spPr>
          <a:xfrm>
            <a:off x="4079631" y="1207793"/>
            <a:ext cx="6870604" cy="830997"/>
          </a:xfrm>
          <a:prstGeom prst="rect">
            <a:avLst/>
          </a:prstGeom>
        </p:spPr>
        <p:txBody>
          <a:bodyPr wrap="square">
            <a:spAutoFit/>
          </a:bodyPr>
          <a:lstStyle/>
          <a:p>
            <a:r>
              <a:rPr lang="ja-JP" altLang="en-US" sz="2400" b="1" dirty="0"/>
              <a:t>１９７９年、ロータリーがフィリピンで初めて</a:t>
            </a:r>
            <a:endParaRPr lang="en-US" altLang="ja-JP" sz="2400" b="1" dirty="0"/>
          </a:p>
          <a:p>
            <a:r>
              <a:rPr lang="ja-JP" altLang="en-US" sz="2400" b="1" dirty="0"/>
              <a:t>ポリオワクチン接種に取り組んで以来・・・</a:t>
            </a:r>
          </a:p>
        </p:txBody>
      </p:sp>
      <p:sp>
        <p:nvSpPr>
          <p:cNvPr id="10" name="正方形/長方形 9"/>
          <p:cNvSpPr/>
          <p:nvPr/>
        </p:nvSpPr>
        <p:spPr>
          <a:xfrm>
            <a:off x="329158" y="4385853"/>
            <a:ext cx="3734939" cy="646331"/>
          </a:xfrm>
          <a:prstGeom prst="rect">
            <a:avLst/>
          </a:prstGeom>
        </p:spPr>
        <p:txBody>
          <a:bodyPr wrap="square">
            <a:spAutoFit/>
          </a:bodyPr>
          <a:lstStyle/>
          <a:p>
            <a:r>
              <a:rPr lang="ja-JP" altLang="en-US" b="1" dirty="0"/>
              <a:t>最初の子供にワクチンを投与する</a:t>
            </a:r>
            <a:endParaRPr lang="en-US" altLang="ja-JP" b="1" dirty="0"/>
          </a:p>
          <a:p>
            <a:r>
              <a:rPr lang="ja-JP" altLang="en-US" b="1" dirty="0"/>
              <a:t>ＲＩボーマー会長</a:t>
            </a:r>
          </a:p>
        </p:txBody>
      </p:sp>
      <p:sp>
        <p:nvSpPr>
          <p:cNvPr id="5" name="正方形/長方形 4"/>
          <p:cNvSpPr/>
          <p:nvPr/>
        </p:nvSpPr>
        <p:spPr>
          <a:xfrm>
            <a:off x="4173415" y="2194828"/>
            <a:ext cx="3128856" cy="707886"/>
          </a:xfrm>
          <a:prstGeom prst="rect">
            <a:avLst/>
          </a:prstGeom>
        </p:spPr>
        <p:txBody>
          <a:bodyPr wrap="square">
            <a:spAutoFit/>
          </a:bodyPr>
          <a:lstStyle/>
          <a:p>
            <a:pPr lvl="0" algn="ctr">
              <a:defRPr/>
            </a:pPr>
            <a:r>
              <a:rPr lang="ja-JP" altLang="en-US" sz="4000" b="1" dirty="0">
                <a:solidFill>
                  <a:srgbClr val="FF0000"/>
                </a:solidFill>
              </a:rPr>
              <a:t>２４億ドル</a:t>
            </a:r>
            <a:r>
              <a:rPr lang="ja-JP" altLang="en-US" sz="3600" b="1" dirty="0">
                <a:solidFill>
                  <a:srgbClr val="FF0000"/>
                </a:solidFill>
              </a:rPr>
              <a:t>　</a:t>
            </a:r>
            <a:endParaRPr lang="en-US" altLang="ja-JP" sz="3600" b="1" dirty="0">
              <a:solidFill>
                <a:srgbClr val="FF0000"/>
              </a:solidFill>
            </a:endParaRPr>
          </a:p>
        </p:txBody>
      </p:sp>
      <p:sp>
        <p:nvSpPr>
          <p:cNvPr id="11" name="正方形/長方形 10"/>
          <p:cNvSpPr/>
          <p:nvPr/>
        </p:nvSpPr>
        <p:spPr>
          <a:xfrm>
            <a:off x="7235191" y="2200372"/>
            <a:ext cx="4212394" cy="461665"/>
          </a:xfrm>
          <a:prstGeom prst="rect">
            <a:avLst/>
          </a:prstGeom>
        </p:spPr>
        <p:txBody>
          <a:bodyPr wrap="square">
            <a:spAutoFit/>
          </a:bodyPr>
          <a:lstStyle/>
          <a:p>
            <a:r>
              <a:rPr lang="ja-JP" altLang="en-US" sz="2400" b="1" dirty="0"/>
              <a:t>ロータリアンの累計寄付額</a:t>
            </a:r>
          </a:p>
        </p:txBody>
      </p:sp>
      <p:sp>
        <p:nvSpPr>
          <p:cNvPr id="12" name="正方形/長方形 11"/>
          <p:cNvSpPr/>
          <p:nvPr/>
        </p:nvSpPr>
        <p:spPr>
          <a:xfrm>
            <a:off x="8088923" y="2823619"/>
            <a:ext cx="3128856" cy="707886"/>
          </a:xfrm>
          <a:prstGeom prst="rect">
            <a:avLst/>
          </a:prstGeom>
        </p:spPr>
        <p:txBody>
          <a:bodyPr wrap="square">
            <a:spAutoFit/>
          </a:bodyPr>
          <a:lstStyle/>
          <a:p>
            <a:pPr lvl="0" algn="ctr">
              <a:defRPr/>
            </a:pPr>
            <a:r>
              <a:rPr lang="ja-JP" altLang="en-US" sz="4000" b="1" dirty="0">
                <a:solidFill>
                  <a:srgbClr val="FF0000"/>
                </a:solidFill>
              </a:rPr>
              <a:t>３０億人</a:t>
            </a:r>
            <a:r>
              <a:rPr lang="ja-JP" altLang="en-US" sz="3600" b="1" dirty="0">
                <a:solidFill>
                  <a:srgbClr val="FF0000"/>
                </a:solidFill>
              </a:rPr>
              <a:t>　</a:t>
            </a:r>
            <a:endParaRPr lang="en-US" altLang="ja-JP" sz="3600" b="1" dirty="0">
              <a:solidFill>
                <a:srgbClr val="FF0000"/>
              </a:solidFill>
            </a:endParaRPr>
          </a:p>
        </p:txBody>
      </p:sp>
      <p:sp>
        <p:nvSpPr>
          <p:cNvPr id="13" name="正方形/長方形 12"/>
          <p:cNvSpPr/>
          <p:nvPr/>
        </p:nvSpPr>
        <p:spPr>
          <a:xfrm>
            <a:off x="4440115" y="2921149"/>
            <a:ext cx="4193931" cy="461665"/>
          </a:xfrm>
          <a:prstGeom prst="rect">
            <a:avLst/>
          </a:prstGeom>
        </p:spPr>
        <p:txBody>
          <a:bodyPr wrap="square">
            <a:spAutoFit/>
          </a:bodyPr>
          <a:lstStyle/>
          <a:p>
            <a:r>
              <a:rPr lang="ja-JP" altLang="en-US" sz="2400" b="1" dirty="0"/>
              <a:t>ワクチンを投与した子供たち</a:t>
            </a:r>
          </a:p>
        </p:txBody>
      </p:sp>
      <p:sp>
        <p:nvSpPr>
          <p:cNvPr id="14" name="正方形/長方形 13"/>
          <p:cNvSpPr/>
          <p:nvPr/>
        </p:nvSpPr>
        <p:spPr>
          <a:xfrm>
            <a:off x="4064097" y="3738140"/>
            <a:ext cx="3773477" cy="707886"/>
          </a:xfrm>
          <a:prstGeom prst="rect">
            <a:avLst/>
          </a:prstGeom>
        </p:spPr>
        <p:txBody>
          <a:bodyPr wrap="square">
            <a:spAutoFit/>
          </a:bodyPr>
          <a:lstStyle/>
          <a:p>
            <a:pPr lvl="0" algn="ctr">
              <a:defRPr/>
            </a:pPr>
            <a:r>
              <a:rPr lang="ja-JP" altLang="en-US" sz="4000" b="1" dirty="0">
                <a:solidFill>
                  <a:srgbClr val="FF0000"/>
                </a:solidFill>
              </a:rPr>
              <a:t>１９４０万人</a:t>
            </a:r>
            <a:r>
              <a:rPr lang="ja-JP" altLang="en-US" sz="3600" b="1" dirty="0">
                <a:solidFill>
                  <a:srgbClr val="FF0000"/>
                </a:solidFill>
              </a:rPr>
              <a:t>　</a:t>
            </a:r>
            <a:endParaRPr lang="en-US" altLang="ja-JP" sz="3600" b="1" dirty="0">
              <a:solidFill>
                <a:srgbClr val="FF0000"/>
              </a:solidFill>
            </a:endParaRPr>
          </a:p>
        </p:txBody>
      </p:sp>
      <p:sp>
        <p:nvSpPr>
          <p:cNvPr id="15" name="正方形/長方形 14"/>
          <p:cNvSpPr/>
          <p:nvPr/>
        </p:nvSpPr>
        <p:spPr>
          <a:xfrm>
            <a:off x="7881796" y="3655529"/>
            <a:ext cx="3690717" cy="830997"/>
          </a:xfrm>
          <a:prstGeom prst="rect">
            <a:avLst/>
          </a:prstGeom>
        </p:spPr>
        <p:txBody>
          <a:bodyPr wrap="square">
            <a:spAutoFit/>
          </a:bodyPr>
          <a:lstStyle/>
          <a:p>
            <a:r>
              <a:rPr lang="ja-JP" altLang="en-US" sz="2400" b="1" dirty="0"/>
              <a:t>小児麻痺から救われた</a:t>
            </a:r>
            <a:endParaRPr lang="en-US" altLang="ja-JP" sz="2400" b="1" dirty="0"/>
          </a:p>
          <a:p>
            <a:r>
              <a:rPr lang="ja-JP" altLang="en-US" sz="2400" b="1" dirty="0"/>
              <a:t>子供たちの推定人数</a:t>
            </a:r>
          </a:p>
        </p:txBody>
      </p:sp>
      <p:sp>
        <p:nvSpPr>
          <p:cNvPr id="16" name="正方形/長方形 15"/>
          <p:cNvSpPr/>
          <p:nvPr/>
        </p:nvSpPr>
        <p:spPr>
          <a:xfrm>
            <a:off x="7514933" y="4708585"/>
            <a:ext cx="3773477" cy="707886"/>
          </a:xfrm>
          <a:prstGeom prst="rect">
            <a:avLst/>
          </a:prstGeom>
        </p:spPr>
        <p:txBody>
          <a:bodyPr wrap="square">
            <a:spAutoFit/>
          </a:bodyPr>
          <a:lstStyle/>
          <a:p>
            <a:pPr lvl="0" algn="ctr">
              <a:defRPr/>
            </a:pPr>
            <a:r>
              <a:rPr lang="ja-JP" altLang="en-US" sz="4000" b="1" dirty="0">
                <a:solidFill>
                  <a:srgbClr val="FF0000"/>
                </a:solidFill>
              </a:rPr>
              <a:t>１５０万人</a:t>
            </a:r>
            <a:r>
              <a:rPr lang="ja-JP" altLang="en-US" sz="3600" b="1" dirty="0">
                <a:solidFill>
                  <a:srgbClr val="FF0000"/>
                </a:solidFill>
              </a:rPr>
              <a:t>　</a:t>
            </a:r>
            <a:endParaRPr lang="en-US" altLang="ja-JP" sz="3600" b="1" dirty="0">
              <a:solidFill>
                <a:srgbClr val="FF0000"/>
              </a:solidFill>
            </a:endParaRPr>
          </a:p>
        </p:txBody>
      </p:sp>
      <p:sp>
        <p:nvSpPr>
          <p:cNvPr id="18" name="正方形/長方形 17"/>
          <p:cNvSpPr/>
          <p:nvPr/>
        </p:nvSpPr>
        <p:spPr>
          <a:xfrm>
            <a:off x="4770414" y="4541995"/>
            <a:ext cx="3318509" cy="830997"/>
          </a:xfrm>
          <a:prstGeom prst="rect">
            <a:avLst/>
          </a:prstGeom>
        </p:spPr>
        <p:txBody>
          <a:bodyPr wrap="square">
            <a:spAutoFit/>
          </a:bodyPr>
          <a:lstStyle/>
          <a:p>
            <a:r>
              <a:rPr lang="ja-JP" altLang="en-US" sz="2400" b="1" dirty="0"/>
              <a:t>命を救われた</a:t>
            </a:r>
            <a:endParaRPr lang="en-US" altLang="ja-JP" sz="2400" b="1" dirty="0"/>
          </a:p>
          <a:p>
            <a:r>
              <a:rPr lang="ja-JP" altLang="en-US" sz="2400" b="1" dirty="0"/>
              <a:t>子供たちの推定人数</a:t>
            </a:r>
          </a:p>
        </p:txBody>
      </p:sp>
      <p:sp>
        <p:nvSpPr>
          <p:cNvPr id="19" name="タイトル 1">
            <a:extLst>
              <a:ext uri="{FF2B5EF4-FFF2-40B4-BE49-F238E27FC236}">
                <a16:creationId xmlns:a16="http://schemas.microsoft.com/office/drawing/2014/main" id="{339FFC3F-3965-44B0-82D3-24FB422A82F3}"/>
              </a:ext>
            </a:extLst>
          </p:cNvPr>
          <p:cNvSpPr>
            <a:spLocks noGrp="1"/>
          </p:cNvSpPr>
          <p:nvPr>
            <p:ph type="ctrTitle"/>
          </p:nvPr>
        </p:nvSpPr>
        <p:spPr>
          <a:xfrm>
            <a:off x="2483409" y="444962"/>
            <a:ext cx="9089103" cy="623383"/>
          </a:xfrm>
        </p:spPr>
        <p:txBody>
          <a:bodyPr>
            <a:normAutofit/>
          </a:bodyPr>
          <a:lstStyle/>
          <a:p>
            <a:r>
              <a:rPr lang="ja-JP" altLang="en-US" sz="2800" b="1" u="sng" dirty="0"/>
              <a:t>ロータリーを知り、ストーリーを伝えよう・・・</a:t>
            </a:r>
            <a:r>
              <a:rPr lang="ja-JP" altLang="en-US" sz="2800" b="1" u="sng" dirty="0">
                <a:solidFill>
                  <a:srgbClr val="0070C0"/>
                </a:solidFill>
              </a:rPr>
              <a:t>ポリオ</a:t>
            </a:r>
            <a:endParaRPr lang="en-US" sz="2800" b="1" u="sng" dirty="0">
              <a:solidFill>
                <a:srgbClr val="0070C0"/>
              </a:solidFill>
            </a:endParaRPr>
          </a:p>
        </p:txBody>
      </p:sp>
      <p:sp>
        <p:nvSpPr>
          <p:cNvPr id="6" name="正方形/長方形 5"/>
          <p:cNvSpPr/>
          <p:nvPr/>
        </p:nvSpPr>
        <p:spPr>
          <a:xfrm>
            <a:off x="329158" y="5525924"/>
            <a:ext cx="11417365" cy="830997"/>
          </a:xfrm>
          <a:prstGeom prst="rect">
            <a:avLst/>
          </a:prstGeom>
        </p:spPr>
        <p:txBody>
          <a:bodyPr wrap="square">
            <a:spAutoFit/>
          </a:bodyPr>
          <a:lstStyle/>
          <a:p>
            <a:r>
              <a:rPr lang="ja-JP" altLang="ja-JP" sz="2400" b="1" dirty="0">
                <a:solidFill>
                  <a:srgbClr val="000000"/>
                </a:solidFill>
                <a:latin typeface="+mn-ea"/>
                <a:cs typeface="Times New Roman" panose="02020603050405020304" pitchFamily="18" charset="0"/>
              </a:rPr>
              <a:t>ポリオ根絶活動のために築かれたインフラは、新型コロナウイルス</a:t>
            </a:r>
            <a:r>
              <a:rPr lang="ja-JP" altLang="en-US" sz="2400" b="1" dirty="0">
                <a:solidFill>
                  <a:srgbClr val="000000"/>
                </a:solidFill>
                <a:latin typeface="+mn-ea"/>
                <a:cs typeface="Times New Roman" panose="02020603050405020304" pitchFamily="18" charset="0"/>
              </a:rPr>
              <a:t>等他の疾病の</a:t>
            </a:r>
            <a:r>
              <a:rPr lang="ja-JP" altLang="ja-JP" sz="2400" b="1" dirty="0">
                <a:solidFill>
                  <a:srgbClr val="000000"/>
                </a:solidFill>
                <a:latin typeface="+mn-ea"/>
                <a:cs typeface="Times New Roman" panose="02020603050405020304" pitchFamily="18" charset="0"/>
              </a:rPr>
              <a:t>治療と予防にも利用されており、</a:t>
            </a:r>
            <a:r>
              <a:rPr lang="ja-JP" altLang="en-US" sz="2400" b="1" dirty="0">
                <a:solidFill>
                  <a:srgbClr val="000000"/>
                </a:solidFill>
                <a:latin typeface="+mn-ea"/>
                <a:cs typeface="Times New Roman" panose="02020603050405020304" pitchFamily="18" charset="0"/>
              </a:rPr>
              <a:t>世界の</a:t>
            </a:r>
            <a:r>
              <a:rPr lang="ja-JP" altLang="ja-JP" sz="2400" b="1" dirty="0">
                <a:solidFill>
                  <a:srgbClr val="000000"/>
                </a:solidFill>
                <a:latin typeface="+mn-ea"/>
                <a:cs typeface="Times New Roman" panose="02020603050405020304" pitchFamily="18" charset="0"/>
              </a:rPr>
              <a:t>公衆衛生</a:t>
            </a:r>
            <a:r>
              <a:rPr lang="ja-JP" altLang="en-US" sz="2400" b="1" dirty="0">
                <a:solidFill>
                  <a:srgbClr val="000000"/>
                </a:solidFill>
                <a:latin typeface="+mn-ea"/>
                <a:cs typeface="Times New Roman" panose="02020603050405020304" pitchFamily="18" charset="0"/>
              </a:rPr>
              <a:t>向上に大きく貢献している。</a:t>
            </a:r>
            <a:endParaRPr lang="ja-JP" altLang="en-US" sz="2400" b="1" dirty="0">
              <a:latin typeface="+mn-ea"/>
            </a:endParaRPr>
          </a:p>
        </p:txBody>
      </p:sp>
      <p:pic>
        <p:nvPicPr>
          <p:cNvPr id="4" name="図 3">
            <a:extLst>
              <a:ext uri="{FF2B5EF4-FFF2-40B4-BE49-F238E27FC236}">
                <a16:creationId xmlns:a16="http://schemas.microsoft.com/office/drawing/2014/main" id="{39A02AF0-3B7F-3081-B1EC-E4E1EBBA37FD}"/>
              </a:ext>
            </a:extLst>
          </p:cNvPr>
          <p:cNvPicPr>
            <a:picLocks noChangeAspect="1"/>
          </p:cNvPicPr>
          <p:nvPr/>
        </p:nvPicPr>
        <p:blipFill>
          <a:blip r:embed="rId4"/>
          <a:stretch>
            <a:fillRect/>
          </a:stretch>
        </p:blipFill>
        <p:spPr>
          <a:xfrm>
            <a:off x="104630" y="68514"/>
            <a:ext cx="2456901" cy="999831"/>
          </a:xfrm>
          <a:prstGeom prst="rect">
            <a:avLst/>
          </a:prstGeom>
        </p:spPr>
      </p:pic>
    </p:spTree>
    <p:extLst>
      <p:ext uri="{BB962C8B-B14F-4D97-AF65-F5344CB8AC3E}">
        <p14:creationId xmlns:p14="http://schemas.microsoft.com/office/powerpoint/2010/main" val="307757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613596" y="851246"/>
            <a:ext cx="10775092" cy="750979"/>
          </a:xfrm>
          <a:prstGeom prst="rect">
            <a:avLst/>
          </a:prstGeom>
          <a:noFill/>
        </p:spPr>
        <p:txBody>
          <a:bodyPr wrap="square" rtlCol="0">
            <a:noAutofit/>
          </a:bodyPr>
          <a:lstStyle/>
          <a:p>
            <a:pPr algn="ctr"/>
            <a:r>
              <a:rPr lang="ja-JP" altLang="en-US" sz="2800" b="1" u="sng" dirty="0"/>
              <a:t>セッション</a:t>
            </a:r>
            <a:r>
              <a:rPr lang="en-US" altLang="ja-JP" sz="2800" b="1" u="sng" dirty="0"/>
              <a:t>1</a:t>
            </a:r>
            <a:endParaRPr lang="ja-JP" altLang="ja-JP" sz="2800" u="sng" dirty="0"/>
          </a:p>
        </p:txBody>
      </p:sp>
      <p:sp>
        <p:nvSpPr>
          <p:cNvPr id="10" name="テキスト ボックス 9">
            <a:extLst>
              <a:ext uri="{FF2B5EF4-FFF2-40B4-BE49-F238E27FC236}">
                <a16:creationId xmlns:a16="http://schemas.microsoft.com/office/drawing/2014/main" id="{EE24120D-6602-4FD8-A6FA-8BD8838CE239}"/>
              </a:ext>
            </a:extLst>
          </p:cNvPr>
          <p:cNvSpPr txBox="1"/>
          <p:nvPr/>
        </p:nvSpPr>
        <p:spPr>
          <a:xfrm>
            <a:off x="613596" y="1800893"/>
            <a:ext cx="11442357" cy="4298456"/>
          </a:xfrm>
          <a:prstGeom prst="rect">
            <a:avLst/>
          </a:prstGeom>
          <a:noFill/>
        </p:spPr>
        <p:txBody>
          <a:bodyPr wrap="square" rtlCol="0">
            <a:noAutofit/>
          </a:bodyPr>
          <a:lstStyle/>
          <a:p>
            <a:endParaRPr lang="en-US" altLang="ja-JP" sz="2800" dirty="0">
              <a:solidFill>
                <a:prstClr val="black"/>
              </a:solidFill>
            </a:endParaRPr>
          </a:p>
          <a:p>
            <a:r>
              <a:rPr lang="en-US" altLang="ja-JP" sz="2800" b="1" dirty="0">
                <a:solidFill>
                  <a:srgbClr val="0070C0"/>
                </a:solidFill>
              </a:rPr>
              <a:t>1.</a:t>
            </a:r>
            <a:r>
              <a:rPr lang="ja-JP" altLang="en-US" sz="2800" b="1" dirty="0">
                <a:solidFill>
                  <a:srgbClr val="0070C0"/>
                </a:solidFill>
              </a:rPr>
              <a:t>大阪のロータリー１００年、私たちは地域でどのように認知されているのか？</a:t>
            </a:r>
            <a:endParaRPr lang="en-US" altLang="ja-JP" sz="2800" b="1" dirty="0">
              <a:solidFill>
                <a:srgbClr val="0070C0"/>
              </a:solidFill>
            </a:endParaRPr>
          </a:p>
          <a:p>
            <a:endParaRPr lang="en-US" altLang="ja-JP" sz="2800" b="1" dirty="0"/>
          </a:p>
          <a:p>
            <a:r>
              <a:rPr lang="en-US" altLang="ja-JP" sz="2800" b="1" dirty="0"/>
              <a:t>2.</a:t>
            </a:r>
            <a:r>
              <a:rPr lang="ja-JP" altLang="en-US" sz="2800" b="1" dirty="0"/>
              <a:t>公共イメージの向上とは？</a:t>
            </a:r>
            <a:endParaRPr lang="en-US" altLang="ja-JP" sz="2800" b="1" dirty="0"/>
          </a:p>
          <a:p>
            <a:endParaRPr lang="en-US" altLang="ja-JP" sz="2800" b="1" dirty="0"/>
          </a:p>
          <a:p>
            <a:r>
              <a:rPr lang="en-US" altLang="ja-JP" sz="2800" b="1" dirty="0"/>
              <a:t>3.</a:t>
            </a:r>
            <a:r>
              <a:rPr lang="ja-JP" altLang="en-US" sz="2800" b="1" dirty="0"/>
              <a:t>公共イメージ向上をめざした取り組みの方向性</a:t>
            </a:r>
            <a:endParaRPr lang="en-US" altLang="ja-JP" sz="2800" b="1" dirty="0"/>
          </a:p>
          <a:p>
            <a:endParaRPr lang="en-US" altLang="ja-JP" sz="2800" b="1" dirty="0"/>
          </a:p>
          <a:p>
            <a:r>
              <a:rPr lang="en-US" altLang="ja-JP" sz="2800" b="1" dirty="0"/>
              <a:t>4.</a:t>
            </a:r>
            <a:r>
              <a:rPr lang="ja-JP" altLang="en-US" sz="2800" b="1" dirty="0"/>
              <a:t>ロータリーを知り、ロータリーを語ろう</a:t>
            </a:r>
            <a:endParaRPr lang="en-US" altLang="ja-JP" sz="2800" b="1" dirty="0"/>
          </a:p>
          <a:p>
            <a:endParaRPr lang="en-US" altLang="ja-JP" sz="2800" b="1" dirty="0"/>
          </a:p>
          <a:p>
            <a:endParaRPr lang="en-US" altLang="ja-JP" sz="2800" b="1" dirty="0"/>
          </a:p>
          <a:p>
            <a:endParaRPr lang="en-US" altLang="ja-JP" sz="2800" dirty="0">
              <a:solidFill>
                <a:prstClr val="black"/>
              </a:solidFill>
            </a:endParaRPr>
          </a:p>
        </p:txBody>
      </p:sp>
      <p:pic>
        <p:nvPicPr>
          <p:cNvPr id="3" name="図 2">
            <a:extLst>
              <a:ext uri="{FF2B5EF4-FFF2-40B4-BE49-F238E27FC236}">
                <a16:creationId xmlns:a16="http://schemas.microsoft.com/office/drawing/2014/main" id="{A15CB396-D184-E1DA-BF29-095E5E04281C}"/>
              </a:ext>
            </a:extLst>
          </p:cNvPr>
          <p:cNvPicPr>
            <a:picLocks noChangeAspect="1"/>
          </p:cNvPicPr>
          <p:nvPr/>
        </p:nvPicPr>
        <p:blipFill>
          <a:blip r:embed="rId3"/>
          <a:stretch>
            <a:fillRect/>
          </a:stretch>
        </p:blipFill>
        <p:spPr>
          <a:xfrm>
            <a:off x="150726" y="155184"/>
            <a:ext cx="2457004" cy="994787"/>
          </a:xfrm>
          <a:prstGeom prst="rect">
            <a:avLst/>
          </a:prstGeom>
        </p:spPr>
      </p:pic>
    </p:spTree>
    <p:extLst>
      <p:ext uri="{BB962C8B-B14F-4D97-AF65-F5344CB8AC3E}">
        <p14:creationId xmlns:p14="http://schemas.microsoft.com/office/powerpoint/2010/main" val="3060180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483410" y="1066574"/>
            <a:ext cx="11112581" cy="830997"/>
          </a:xfrm>
          <a:prstGeom prst="rect">
            <a:avLst/>
          </a:prstGeom>
        </p:spPr>
        <p:txBody>
          <a:bodyPr wrap="square">
            <a:spAutoFit/>
          </a:bodyPr>
          <a:lstStyle/>
          <a:p>
            <a:r>
              <a:rPr lang="ja-JP" altLang="en-US" sz="2400" b="1" dirty="0"/>
              <a:t>日本が国際社会への復帰を認められた翌年（１９５２年）、「世界に平和の種子をまく」という願いを込めて、ロータリー米山奨学金制度がスタート</a:t>
            </a:r>
          </a:p>
        </p:txBody>
      </p:sp>
      <p:sp>
        <p:nvSpPr>
          <p:cNvPr id="12" name="正方形/長方形 11"/>
          <p:cNvSpPr/>
          <p:nvPr/>
        </p:nvSpPr>
        <p:spPr>
          <a:xfrm>
            <a:off x="145643" y="2053230"/>
            <a:ext cx="4001590" cy="707886"/>
          </a:xfrm>
          <a:prstGeom prst="rect">
            <a:avLst/>
          </a:prstGeom>
        </p:spPr>
        <p:txBody>
          <a:bodyPr wrap="square">
            <a:spAutoFit/>
          </a:bodyPr>
          <a:lstStyle/>
          <a:p>
            <a:pPr lvl="0" algn="ctr">
              <a:defRPr/>
            </a:pPr>
            <a:r>
              <a:rPr lang="ja-JP" altLang="en-US" sz="4000" b="1" dirty="0">
                <a:solidFill>
                  <a:srgbClr val="FF0000"/>
                </a:solidFill>
              </a:rPr>
              <a:t>２２，８７５名</a:t>
            </a:r>
            <a:r>
              <a:rPr lang="ja-JP" altLang="en-US" sz="3600" b="1" dirty="0">
                <a:solidFill>
                  <a:srgbClr val="FF0000"/>
                </a:solidFill>
              </a:rPr>
              <a:t>　</a:t>
            </a:r>
            <a:endParaRPr lang="en-US" altLang="ja-JP" sz="3600" b="1" dirty="0">
              <a:solidFill>
                <a:srgbClr val="FF0000"/>
              </a:solidFill>
            </a:endParaRPr>
          </a:p>
        </p:txBody>
      </p:sp>
      <p:sp>
        <p:nvSpPr>
          <p:cNvPr id="14" name="正方形/長方形 13"/>
          <p:cNvSpPr/>
          <p:nvPr/>
        </p:nvSpPr>
        <p:spPr>
          <a:xfrm>
            <a:off x="2306188" y="2801232"/>
            <a:ext cx="9936323" cy="707886"/>
          </a:xfrm>
          <a:prstGeom prst="rect">
            <a:avLst/>
          </a:prstGeom>
        </p:spPr>
        <p:txBody>
          <a:bodyPr wrap="square">
            <a:spAutoFit/>
          </a:bodyPr>
          <a:lstStyle/>
          <a:p>
            <a:pPr lvl="0" algn="ctr">
              <a:defRPr/>
            </a:pPr>
            <a:r>
              <a:rPr lang="ja-JP" altLang="en-US" sz="4000" b="1" dirty="0">
                <a:solidFill>
                  <a:srgbClr val="FF0000"/>
                </a:solidFill>
              </a:rPr>
              <a:t>１４億５千万円　国内最大の民間奨学金</a:t>
            </a:r>
            <a:r>
              <a:rPr lang="ja-JP" altLang="en-US" sz="3600" b="1" dirty="0">
                <a:solidFill>
                  <a:srgbClr val="FF0000"/>
                </a:solidFill>
              </a:rPr>
              <a:t>　</a:t>
            </a:r>
            <a:endParaRPr lang="en-US" altLang="ja-JP" sz="3600" b="1" dirty="0">
              <a:solidFill>
                <a:srgbClr val="FF0000"/>
              </a:solidFill>
            </a:endParaRPr>
          </a:p>
        </p:txBody>
      </p:sp>
      <p:sp>
        <p:nvSpPr>
          <p:cNvPr id="15" name="正方形/長方形 14"/>
          <p:cNvSpPr/>
          <p:nvPr/>
        </p:nvSpPr>
        <p:spPr>
          <a:xfrm>
            <a:off x="4147233" y="2116037"/>
            <a:ext cx="6673605" cy="461665"/>
          </a:xfrm>
          <a:prstGeom prst="rect">
            <a:avLst/>
          </a:prstGeom>
        </p:spPr>
        <p:txBody>
          <a:bodyPr wrap="square">
            <a:spAutoFit/>
          </a:bodyPr>
          <a:lstStyle/>
          <a:p>
            <a:r>
              <a:rPr lang="ja-JP" altLang="en-US" sz="2400" b="1" dirty="0"/>
              <a:t>これまで支援してきた奨学生の人数</a:t>
            </a:r>
          </a:p>
        </p:txBody>
      </p:sp>
      <p:sp>
        <p:nvSpPr>
          <p:cNvPr id="18" name="正方形/長方形 17"/>
          <p:cNvSpPr/>
          <p:nvPr/>
        </p:nvSpPr>
        <p:spPr>
          <a:xfrm>
            <a:off x="609774" y="2897947"/>
            <a:ext cx="2022767" cy="461665"/>
          </a:xfrm>
          <a:prstGeom prst="rect">
            <a:avLst/>
          </a:prstGeom>
        </p:spPr>
        <p:txBody>
          <a:bodyPr wrap="square">
            <a:spAutoFit/>
          </a:bodyPr>
          <a:lstStyle/>
          <a:p>
            <a:r>
              <a:rPr lang="ja-JP" altLang="en-US" sz="2400" b="1" dirty="0"/>
              <a:t>年間の奨学金</a:t>
            </a:r>
            <a:endParaRPr lang="en-US" altLang="ja-JP" sz="2400" b="1" dirty="0"/>
          </a:p>
        </p:txBody>
      </p:sp>
      <p:sp>
        <p:nvSpPr>
          <p:cNvPr id="19" name="タイトル 1">
            <a:extLst>
              <a:ext uri="{FF2B5EF4-FFF2-40B4-BE49-F238E27FC236}">
                <a16:creationId xmlns:a16="http://schemas.microsoft.com/office/drawing/2014/main" id="{339FFC3F-3965-44B0-82D3-24FB422A82F3}"/>
              </a:ext>
            </a:extLst>
          </p:cNvPr>
          <p:cNvSpPr>
            <a:spLocks noGrp="1"/>
          </p:cNvSpPr>
          <p:nvPr>
            <p:ph type="ctrTitle"/>
          </p:nvPr>
        </p:nvSpPr>
        <p:spPr>
          <a:xfrm>
            <a:off x="2306188" y="75910"/>
            <a:ext cx="9839219" cy="733002"/>
          </a:xfrm>
        </p:spPr>
        <p:txBody>
          <a:bodyPr>
            <a:normAutofit/>
          </a:bodyPr>
          <a:lstStyle/>
          <a:p>
            <a:r>
              <a:rPr lang="ja-JP" altLang="en-US" sz="2800" b="1" u="sng" dirty="0"/>
              <a:t>ロータリーを知り、ストーリーを伝えよう・・・</a:t>
            </a:r>
            <a:r>
              <a:rPr lang="ja-JP" altLang="en-US" sz="2800" b="1" u="sng" dirty="0">
                <a:solidFill>
                  <a:srgbClr val="0070C0"/>
                </a:solidFill>
              </a:rPr>
              <a:t>米山奨学金</a:t>
            </a:r>
            <a:endParaRPr lang="en-US" sz="2800" b="1" u="sng" dirty="0">
              <a:solidFill>
                <a:srgbClr val="0070C0"/>
              </a:solidFill>
            </a:endParaRPr>
          </a:p>
        </p:txBody>
      </p:sp>
      <p:pic>
        <p:nvPicPr>
          <p:cNvPr id="1026" name="Picture 2" descr="米山記念奨学事業 50 年のあゆみ ①">
            <a:extLst>
              <a:ext uri="{FF2B5EF4-FFF2-40B4-BE49-F238E27FC236}">
                <a16:creationId xmlns:a16="http://schemas.microsoft.com/office/drawing/2014/main" id="{38DEDB9A-1CAA-F4E0-A7E6-B4A136C3D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57" y="3862641"/>
            <a:ext cx="2581357" cy="195102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154D61C6-0248-2A60-4CEC-029B624837AF}"/>
              </a:ext>
            </a:extLst>
          </p:cNvPr>
          <p:cNvSpPr/>
          <p:nvPr/>
        </p:nvSpPr>
        <p:spPr>
          <a:xfrm>
            <a:off x="-84358" y="5929215"/>
            <a:ext cx="3044996" cy="646331"/>
          </a:xfrm>
          <a:prstGeom prst="rect">
            <a:avLst/>
          </a:prstGeom>
        </p:spPr>
        <p:txBody>
          <a:bodyPr wrap="square">
            <a:spAutoFit/>
          </a:bodyPr>
          <a:lstStyle/>
          <a:p>
            <a:pPr algn="ctr"/>
            <a:r>
              <a:rPr lang="ja-JP" altLang="en-US" b="1" dirty="0"/>
              <a:t>最初の米山奨学生</a:t>
            </a:r>
            <a:endParaRPr lang="en-US" altLang="ja-JP" b="1" dirty="0"/>
          </a:p>
          <a:p>
            <a:pPr algn="ctr"/>
            <a:r>
              <a:rPr lang="ja-JP" altLang="en-US" b="1" dirty="0"/>
              <a:t>　ソムチャードさん</a:t>
            </a:r>
          </a:p>
        </p:txBody>
      </p:sp>
      <p:pic>
        <p:nvPicPr>
          <p:cNvPr id="4" name="図 3">
            <a:extLst>
              <a:ext uri="{FF2B5EF4-FFF2-40B4-BE49-F238E27FC236}">
                <a16:creationId xmlns:a16="http://schemas.microsoft.com/office/drawing/2014/main" id="{1F3FE113-4C4A-24AA-9C83-35C33CAF7ADB}"/>
              </a:ext>
            </a:extLst>
          </p:cNvPr>
          <p:cNvPicPr>
            <a:picLocks noChangeAspect="1"/>
          </p:cNvPicPr>
          <p:nvPr/>
        </p:nvPicPr>
        <p:blipFill>
          <a:blip r:embed="rId4"/>
          <a:stretch>
            <a:fillRect/>
          </a:stretch>
        </p:blipFill>
        <p:spPr>
          <a:xfrm>
            <a:off x="3259142" y="3844022"/>
            <a:ext cx="2534695" cy="1933075"/>
          </a:xfrm>
          <a:prstGeom prst="rect">
            <a:avLst/>
          </a:prstGeom>
        </p:spPr>
      </p:pic>
      <p:sp>
        <p:nvSpPr>
          <p:cNvPr id="5" name="正方形/長方形 4">
            <a:extLst>
              <a:ext uri="{FF2B5EF4-FFF2-40B4-BE49-F238E27FC236}">
                <a16:creationId xmlns:a16="http://schemas.microsoft.com/office/drawing/2014/main" id="{DA164F99-A5C2-3150-0998-6D8FC030FF73}"/>
              </a:ext>
            </a:extLst>
          </p:cNvPr>
          <p:cNvSpPr/>
          <p:nvPr/>
        </p:nvSpPr>
        <p:spPr>
          <a:xfrm>
            <a:off x="2994704" y="5870959"/>
            <a:ext cx="3044996" cy="923330"/>
          </a:xfrm>
          <a:prstGeom prst="rect">
            <a:avLst/>
          </a:prstGeom>
        </p:spPr>
        <p:txBody>
          <a:bodyPr wrap="square">
            <a:spAutoFit/>
          </a:bodyPr>
          <a:lstStyle/>
          <a:p>
            <a:pPr algn="ctr"/>
            <a:r>
              <a:rPr lang="ja-JP" altLang="en-US" b="1" dirty="0"/>
              <a:t>アフガニスタンで</a:t>
            </a:r>
            <a:endParaRPr lang="en-US" altLang="ja-JP" b="1" dirty="0"/>
          </a:p>
          <a:p>
            <a:pPr algn="ctr"/>
            <a:r>
              <a:rPr lang="ja-JP" altLang="en-US" b="1" dirty="0"/>
              <a:t>女性の学校を作った</a:t>
            </a:r>
            <a:endParaRPr lang="en-US" altLang="ja-JP" b="1" dirty="0"/>
          </a:p>
          <a:p>
            <a:pPr algn="ctr"/>
            <a:r>
              <a:rPr lang="ja-JP" altLang="en-US" b="1" dirty="0"/>
              <a:t>　トロぺカイさん</a:t>
            </a:r>
          </a:p>
        </p:txBody>
      </p:sp>
      <p:pic>
        <p:nvPicPr>
          <p:cNvPr id="6" name="図 5">
            <a:extLst>
              <a:ext uri="{FF2B5EF4-FFF2-40B4-BE49-F238E27FC236}">
                <a16:creationId xmlns:a16="http://schemas.microsoft.com/office/drawing/2014/main" id="{9097944F-8F69-DAA6-6136-78322146237C}"/>
              </a:ext>
            </a:extLst>
          </p:cNvPr>
          <p:cNvPicPr>
            <a:picLocks noChangeAspect="1"/>
          </p:cNvPicPr>
          <p:nvPr/>
        </p:nvPicPr>
        <p:blipFill>
          <a:blip r:embed="rId5"/>
          <a:stretch>
            <a:fillRect/>
          </a:stretch>
        </p:blipFill>
        <p:spPr>
          <a:xfrm>
            <a:off x="6279426" y="3823821"/>
            <a:ext cx="1989845" cy="1989845"/>
          </a:xfrm>
          <a:prstGeom prst="rect">
            <a:avLst/>
          </a:prstGeom>
        </p:spPr>
      </p:pic>
      <p:sp>
        <p:nvSpPr>
          <p:cNvPr id="7" name="正方形/長方形 6">
            <a:extLst>
              <a:ext uri="{FF2B5EF4-FFF2-40B4-BE49-F238E27FC236}">
                <a16:creationId xmlns:a16="http://schemas.microsoft.com/office/drawing/2014/main" id="{80A8B0CA-E232-5D2F-3ACC-7977C26CC56F}"/>
              </a:ext>
            </a:extLst>
          </p:cNvPr>
          <p:cNvSpPr/>
          <p:nvPr/>
        </p:nvSpPr>
        <p:spPr>
          <a:xfrm>
            <a:off x="5751452" y="5907528"/>
            <a:ext cx="3135363" cy="923330"/>
          </a:xfrm>
          <a:prstGeom prst="rect">
            <a:avLst/>
          </a:prstGeom>
        </p:spPr>
        <p:txBody>
          <a:bodyPr wrap="square">
            <a:spAutoFit/>
          </a:bodyPr>
          <a:lstStyle/>
          <a:p>
            <a:pPr algn="ctr"/>
            <a:r>
              <a:rPr lang="ja-JP" altLang="en-US" b="1" dirty="0"/>
              <a:t>ウガンダで親を亡くした</a:t>
            </a:r>
            <a:endParaRPr lang="en-US" altLang="ja-JP" b="1" dirty="0"/>
          </a:p>
          <a:p>
            <a:pPr algn="ctr"/>
            <a:r>
              <a:rPr lang="ja-JP" altLang="en-US" b="1" dirty="0"/>
              <a:t>子供たちを支援する</a:t>
            </a:r>
            <a:endParaRPr lang="en-US" altLang="ja-JP" b="1" dirty="0"/>
          </a:p>
          <a:p>
            <a:pPr algn="ctr"/>
            <a:r>
              <a:rPr lang="ja-JP" altLang="en-US" b="1" dirty="0"/>
              <a:t>　センバラさん</a:t>
            </a:r>
          </a:p>
        </p:txBody>
      </p:sp>
      <p:pic>
        <p:nvPicPr>
          <p:cNvPr id="11" name="図 10">
            <a:extLst>
              <a:ext uri="{FF2B5EF4-FFF2-40B4-BE49-F238E27FC236}">
                <a16:creationId xmlns:a16="http://schemas.microsoft.com/office/drawing/2014/main" id="{3B8416B6-BB70-ADBA-CC6B-C687D02985C5}"/>
              </a:ext>
            </a:extLst>
          </p:cNvPr>
          <p:cNvPicPr>
            <a:picLocks noChangeAspect="1"/>
          </p:cNvPicPr>
          <p:nvPr/>
        </p:nvPicPr>
        <p:blipFill>
          <a:blip r:embed="rId6"/>
          <a:stretch>
            <a:fillRect/>
          </a:stretch>
        </p:blipFill>
        <p:spPr>
          <a:xfrm>
            <a:off x="8991650" y="3811346"/>
            <a:ext cx="2754555" cy="1965751"/>
          </a:xfrm>
          <a:prstGeom prst="rect">
            <a:avLst/>
          </a:prstGeom>
        </p:spPr>
      </p:pic>
      <p:sp>
        <p:nvSpPr>
          <p:cNvPr id="13" name="正方形/長方形 12">
            <a:extLst>
              <a:ext uri="{FF2B5EF4-FFF2-40B4-BE49-F238E27FC236}">
                <a16:creationId xmlns:a16="http://schemas.microsoft.com/office/drawing/2014/main" id="{184E719F-5770-968C-3394-04C0CEE00F70}"/>
              </a:ext>
            </a:extLst>
          </p:cNvPr>
          <p:cNvSpPr/>
          <p:nvPr/>
        </p:nvSpPr>
        <p:spPr>
          <a:xfrm>
            <a:off x="8801245" y="5839719"/>
            <a:ext cx="3135363" cy="923330"/>
          </a:xfrm>
          <a:prstGeom prst="rect">
            <a:avLst/>
          </a:prstGeom>
        </p:spPr>
        <p:txBody>
          <a:bodyPr wrap="square">
            <a:spAutoFit/>
          </a:bodyPr>
          <a:lstStyle/>
          <a:p>
            <a:pPr algn="ctr"/>
            <a:r>
              <a:rPr lang="ja-JP" altLang="en-US" b="1" dirty="0"/>
              <a:t>韓国国会議員、</a:t>
            </a:r>
            <a:endParaRPr lang="en-US" altLang="ja-JP" b="1" dirty="0"/>
          </a:p>
          <a:p>
            <a:pPr algn="ctr"/>
            <a:r>
              <a:rPr lang="ja-JP" altLang="en-US" b="1" dirty="0"/>
              <a:t>駐日韓国大使を務めた</a:t>
            </a:r>
            <a:endParaRPr lang="en-US" altLang="ja-JP" b="1" dirty="0"/>
          </a:p>
          <a:p>
            <a:pPr algn="ctr"/>
            <a:r>
              <a:rPr lang="ja-JP" altLang="en-US" b="1" dirty="0"/>
              <a:t>クォンさん</a:t>
            </a:r>
            <a:endParaRPr lang="en-US" altLang="ja-JP" b="1" dirty="0"/>
          </a:p>
        </p:txBody>
      </p:sp>
      <p:pic>
        <p:nvPicPr>
          <p:cNvPr id="10" name="図 9">
            <a:extLst>
              <a:ext uri="{FF2B5EF4-FFF2-40B4-BE49-F238E27FC236}">
                <a16:creationId xmlns:a16="http://schemas.microsoft.com/office/drawing/2014/main" id="{A027A8B9-1AB3-1772-919F-D8C7DC3423EB}"/>
              </a:ext>
            </a:extLst>
          </p:cNvPr>
          <p:cNvPicPr>
            <a:picLocks noChangeAspect="1"/>
          </p:cNvPicPr>
          <p:nvPr/>
        </p:nvPicPr>
        <p:blipFill>
          <a:blip r:embed="rId7"/>
          <a:stretch>
            <a:fillRect/>
          </a:stretch>
        </p:blipFill>
        <p:spPr>
          <a:xfrm>
            <a:off x="46594" y="91437"/>
            <a:ext cx="2297642" cy="935021"/>
          </a:xfrm>
          <a:prstGeom prst="rect">
            <a:avLst/>
          </a:prstGeom>
        </p:spPr>
      </p:pic>
    </p:spTree>
    <p:extLst>
      <p:ext uri="{BB962C8B-B14F-4D97-AF65-F5344CB8AC3E}">
        <p14:creationId xmlns:p14="http://schemas.microsoft.com/office/powerpoint/2010/main" val="146597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正方形/長方形 9"/>
          <p:cNvSpPr/>
          <p:nvPr/>
        </p:nvSpPr>
        <p:spPr>
          <a:xfrm>
            <a:off x="425891" y="6211669"/>
            <a:ext cx="3734939" cy="646331"/>
          </a:xfrm>
          <a:prstGeom prst="rect">
            <a:avLst/>
          </a:prstGeom>
        </p:spPr>
        <p:txBody>
          <a:bodyPr wrap="square">
            <a:spAutoFit/>
          </a:bodyPr>
          <a:lstStyle/>
          <a:p>
            <a:pPr algn="ctr"/>
            <a:r>
              <a:rPr lang="ja-JP" altLang="en-US" b="1" dirty="0"/>
              <a:t>ウクライナと米国のクラブが</a:t>
            </a:r>
            <a:endParaRPr lang="en-US" altLang="ja-JP" b="1" dirty="0"/>
          </a:p>
          <a:p>
            <a:r>
              <a:rPr lang="ja-JP" altLang="en-US" b="1" dirty="0"/>
              <a:t>取り組む地雷除去プロジェクト</a:t>
            </a:r>
            <a:endParaRPr lang="en-US" altLang="ja-JP" b="1" dirty="0"/>
          </a:p>
        </p:txBody>
      </p:sp>
      <p:sp>
        <p:nvSpPr>
          <p:cNvPr id="19" name="タイトル 1">
            <a:extLst>
              <a:ext uri="{FF2B5EF4-FFF2-40B4-BE49-F238E27FC236}">
                <a16:creationId xmlns:a16="http://schemas.microsoft.com/office/drawing/2014/main" id="{339FFC3F-3965-44B0-82D3-24FB422A82F3}"/>
              </a:ext>
            </a:extLst>
          </p:cNvPr>
          <p:cNvSpPr>
            <a:spLocks noGrp="1"/>
          </p:cNvSpPr>
          <p:nvPr>
            <p:ph type="ctrTitle"/>
          </p:nvPr>
        </p:nvSpPr>
        <p:spPr>
          <a:xfrm>
            <a:off x="2352782" y="133252"/>
            <a:ext cx="9839218" cy="652397"/>
          </a:xfrm>
        </p:spPr>
        <p:txBody>
          <a:bodyPr>
            <a:normAutofit/>
          </a:bodyPr>
          <a:lstStyle/>
          <a:p>
            <a:r>
              <a:rPr lang="ja-JP" altLang="en-US" sz="2800" b="1" u="sng" dirty="0"/>
              <a:t>ロータリーを知り、ストーリーを伝えよう・・・</a:t>
            </a:r>
            <a:r>
              <a:rPr lang="ja-JP" altLang="en-US" sz="2800" b="1" u="sng" dirty="0">
                <a:solidFill>
                  <a:srgbClr val="0070C0"/>
                </a:solidFill>
              </a:rPr>
              <a:t>ウクライナ</a:t>
            </a:r>
            <a:endParaRPr lang="en-US" sz="2800" b="1" u="sng" dirty="0">
              <a:solidFill>
                <a:srgbClr val="0070C0"/>
              </a:solidFill>
            </a:endParaRPr>
          </a:p>
        </p:txBody>
      </p:sp>
      <p:pic>
        <p:nvPicPr>
          <p:cNvPr id="2" name="図 1">
            <a:extLst>
              <a:ext uri="{FF2B5EF4-FFF2-40B4-BE49-F238E27FC236}">
                <a16:creationId xmlns:a16="http://schemas.microsoft.com/office/drawing/2014/main" id="{EB7AE761-E41F-5B32-723B-B7800A747F32}"/>
              </a:ext>
            </a:extLst>
          </p:cNvPr>
          <p:cNvPicPr>
            <a:picLocks noChangeAspect="1"/>
          </p:cNvPicPr>
          <p:nvPr/>
        </p:nvPicPr>
        <p:blipFill>
          <a:blip r:embed="rId3"/>
          <a:stretch>
            <a:fillRect/>
          </a:stretch>
        </p:blipFill>
        <p:spPr>
          <a:xfrm>
            <a:off x="425891" y="4038684"/>
            <a:ext cx="3057538" cy="2036044"/>
          </a:xfrm>
          <a:prstGeom prst="rect">
            <a:avLst/>
          </a:prstGeom>
        </p:spPr>
      </p:pic>
      <p:pic>
        <p:nvPicPr>
          <p:cNvPr id="4" name="図 3">
            <a:extLst>
              <a:ext uri="{FF2B5EF4-FFF2-40B4-BE49-F238E27FC236}">
                <a16:creationId xmlns:a16="http://schemas.microsoft.com/office/drawing/2014/main" id="{A584A04B-A839-0B08-F43D-BF24E09393EF}"/>
              </a:ext>
            </a:extLst>
          </p:cNvPr>
          <p:cNvPicPr>
            <a:picLocks noChangeAspect="1"/>
          </p:cNvPicPr>
          <p:nvPr/>
        </p:nvPicPr>
        <p:blipFill>
          <a:blip r:embed="rId4"/>
          <a:stretch>
            <a:fillRect/>
          </a:stretch>
        </p:blipFill>
        <p:spPr>
          <a:xfrm>
            <a:off x="344692" y="1078446"/>
            <a:ext cx="3352077" cy="2143713"/>
          </a:xfrm>
          <a:prstGeom prst="rect">
            <a:avLst/>
          </a:prstGeom>
        </p:spPr>
      </p:pic>
      <p:sp>
        <p:nvSpPr>
          <p:cNvPr id="7" name="正方形/長方形 6">
            <a:extLst>
              <a:ext uri="{FF2B5EF4-FFF2-40B4-BE49-F238E27FC236}">
                <a16:creationId xmlns:a16="http://schemas.microsoft.com/office/drawing/2014/main" id="{B6E8D8B1-BFB1-C7C1-15E0-D4DE2A8C66E7}"/>
              </a:ext>
            </a:extLst>
          </p:cNvPr>
          <p:cNvSpPr/>
          <p:nvPr/>
        </p:nvSpPr>
        <p:spPr>
          <a:xfrm>
            <a:off x="265300" y="3321892"/>
            <a:ext cx="3374920" cy="646331"/>
          </a:xfrm>
          <a:prstGeom prst="rect">
            <a:avLst/>
          </a:prstGeom>
        </p:spPr>
        <p:txBody>
          <a:bodyPr wrap="square">
            <a:spAutoFit/>
          </a:bodyPr>
          <a:lstStyle/>
          <a:p>
            <a:pPr algn="ctr"/>
            <a:r>
              <a:rPr lang="ja-JP" altLang="en-US" b="1" dirty="0"/>
              <a:t>キーウのクラブが</a:t>
            </a:r>
            <a:endParaRPr lang="en-US" altLang="ja-JP" b="1" dirty="0"/>
          </a:p>
          <a:p>
            <a:pPr algn="ctr"/>
            <a:r>
              <a:rPr lang="ja-JP" altLang="en-US" b="1" dirty="0"/>
              <a:t>取り組む人道支援活動</a:t>
            </a:r>
            <a:endParaRPr lang="en-US" altLang="ja-JP" b="1" dirty="0"/>
          </a:p>
        </p:txBody>
      </p:sp>
      <p:pic>
        <p:nvPicPr>
          <p:cNvPr id="20" name="図 19">
            <a:extLst>
              <a:ext uri="{FF2B5EF4-FFF2-40B4-BE49-F238E27FC236}">
                <a16:creationId xmlns:a16="http://schemas.microsoft.com/office/drawing/2014/main" id="{D45B4DA3-A8D7-2317-1B0D-C69A5FE4DD57}"/>
              </a:ext>
            </a:extLst>
          </p:cNvPr>
          <p:cNvPicPr>
            <a:picLocks noChangeAspect="1"/>
          </p:cNvPicPr>
          <p:nvPr/>
        </p:nvPicPr>
        <p:blipFill>
          <a:blip r:embed="rId5"/>
          <a:stretch>
            <a:fillRect/>
          </a:stretch>
        </p:blipFill>
        <p:spPr>
          <a:xfrm>
            <a:off x="4579982" y="1031194"/>
            <a:ext cx="3352077" cy="2233488"/>
          </a:xfrm>
          <a:prstGeom prst="rect">
            <a:avLst/>
          </a:prstGeom>
        </p:spPr>
      </p:pic>
      <p:sp>
        <p:nvSpPr>
          <p:cNvPr id="21" name="正方形/長方形 20">
            <a:extLst>
              <a:ext uri="{FF2B5EF4-FFF2-40B4-BE49-F238E27FC236}">
                <a16:creationId xmlns:a16="http://schemas.microsoft.com/office/drawing/2014/main" id="{7C2FF5A6-06D3-42B6-EA33-58491FD7DEE9}"/>
              </a:ext>
            </a:extLst>
          </p:cNvPr>
          <p:cNvSpPr/>
          <p:nvPr/>
        </p:nvSpPr>
        <p:spPr>
          <a:xfrm>
            <a:off x="4715921" y="3321892"/>
            <a:ext cx="3374920" cy="646331"/>
          </a:xfrm>
          <a:prstGeom prst="rect">
            <a:avLst/>
          </a:prstGeom>
        </p:spPr>
        <p:txBody>
          <a:bodyPr wrap="square">
            <a:spAutoFit/>
          </a:bodyPr>
          <a:lstStyle/>
          <a:p>
            <a:pPr algn="ctr"/>
            <a:r>
              <a:rPr lang="ja-JP" altLang="en-US" b="1" dirty="0"/>
              <a:t>ポーランドのクラブの</a:t>
            </a:r>
            <a:endParaRPr lang="en-US" altLang="ja-JP" b="1" dirty="0"/>
          </a:p>
          <a:p>
            <a:pPr algn="ctr"/>
            <a:r>
              <a:rPr lang="ja-JP" altLang="en-US" b="1" dirty="0"/>
              <a:t>難民支援活動</a:t>
            </a:r>
            <a:endParaRPr lang="en-US" altLang="ja-JP" b="1" dirty="0"/>
          </a:p>
        </p:txBody>
      </p:sp>
      <p:pic>
        <p:nvPicPr>
          <p:cNvPr id="22" name="図 21">
            <a:extLst>
              <a:ext uri="{FF2B5EF4-FFF2-40B4-BE49-F238E27FC236}">
                <a16:creationId xmlns:a16="http://schemas.microsoft.com/office/drawing/2014/main" id="{7272ADC8-E6F2-C679-8767-6576841A98B3}"/>
              </a:ext>
            </a:extLst>
          </p:cNvPr>
          <p:cNvPicPr>
            <a:picLocks noChangeAspect="1"/>
          </p:cNvPicPr>
          <p:nvPr/>
        </p:nvPicPr>
        <p:blipFill>
          <a:blip r:embed="rId6"/>
          <a:stretch>
            <a:fillRect/>
          </a:stretch>
        </p:blipFill>
        <p:spPr>
          <a:xfrm>
            <a:off x="8739086" y="1003472"/>
            <a:ext cx="2941020" cy="2205766"/>
          </a:xfrm>
          <a:prstGeom prst="rect">
            <a:avLst/>
          </a:prstGeom>
        </p:spPr>
      </p:pic>
      <p:sp>
        <p:nvSpPr>
          <p:cNvPr id="23" name="正方形/長方形 22">
            <a:extLst>
              <a:ext uri="{FF2B5EF4-FFF2-40B4-BE49-F238E27FC236}">
                <a16:creationId xmlns:a16="http://schemas.microsoft.com/office/drawing/2014/main" id="{7599DD41-DC6E-7423-D8E1-00FD4765375B}"/>
              </a:ext>
            </a:extLst>
          </p:cNvPr>
          <p:cNvSpPr/>
          <p:nvPr/>
        </p:nvSpPr>
        <p:spPr>
          <a:xfrm>
            <a:off x="8551782" y="3264682"/>
            <a:ext cx="3531711" cy="923330"/>
          </a:xfrm>
          <a:prstGeom prst="rect">
            <a:avLst/>
          </a:prstGeom>
        </p:spPr>
        <p:txBody>
          <a:bodyPr wrap="square">
            <a:spAutoFit/>
          </a:bodyPr>
          <a:lstStyle/>
          <a:p>
            <a:pPr algn="ctr"/>
            <a:r>
              <a:rPr lang="en-US" altLang="ja-JP" b="1" dirty="0"/>
              <a:t>2820</a:t>
            </a:r>
            <a:r>
              <a:rPr lang="ja-JP" altLang="en-US" b="1" dirty="0"/>
              <a:t>地区（日本）がウクライナのクラブと協力し、現地に</a:t>
            </a:r>
            <a:endParaRPr lang="en-US" altLang="ja-JP" b="1" dirty="0"/>
          </a:p>
          <a:p>
            <a:pPr algn="ctr"/>
            <a:r>
              <a:rPr lang="ja-JP" altLang="en-US" b="1" dirty="0"/>
              <a:t>食料や学用品を届ける。</a:t>
            </a:r>
            <a:endParaRPr lang="en-US" altLang="ja-JP" b="1" dirty="0"/>
          </a:p>
        </p:txBody>
      </p:sp>
      <p:pic>
        <p:nvPicPr>
          <p:cNvPr id="24" name="図 23">
            <a:extLst>
              <a:ext uri="{FF2B5EF4-FFF2-40B4-BE49-F238E27FC236}">
                <a16:creationId xmlns:a16="http://schemas.microsoft.com/office/drawing/2014/main" id="{4D12C629-46D1-D410-10F6-A4CA3764D558}"/>
              </a:ext>
            </a:extLst>
          </p:cNvPr>
          <p:cNvPicPr>
            <a:picLocks noChangeAspect="1"/>
          </p:cNvPicPr>
          <p:nvPr/>
        </p:nvPicPr>
        <p:blipFill>
          <a:blip r:embed="rId7"/>
          <a:stretch>
            <a:fillRect/>
          </a:stretch>
        </p:blipFill>
        <p:spPr>
          <a:xfrm>
            <a:off x="4237175" y="4062721"/>
            <a:ext cx="3734939" cy="1950549"/>
          </a:xfrm>
          <a:prstGeom prst="rect">
            <a:avLst/>
          </a:prstGeom>
        </p:spPr>
      </p:pic>
      <p:sp>
        <p:nvSpPr>
          <p:cNvPr id="25" name="正方形/長方形 24">
            <a:extLst>
              <a:ext uri="{FF2B5EF4-FFF2-40B4-BE49-F238E27FC236}">
                <a16:creationId xmlns:a16="http://schemas.microsoft.com/office/drawing/2014/main" id="{FDEFBAA0-D961-69F3-D50A-1C1D45E42BEB}"/>
              </a:ext>
            </a:extLst>
          </p:cNvPr>
          <p:cNvSpPr/>
          <p:nvPr/>
        </p:nvSpPr>
        <p:spPr>
          <a:xfrm>
            <a:off x="4296233" y="6111091"/>
            <a:ext cx="3734939" cy="646331"/>
          </a:xfrm>
          <a:prstGeom prst="rect">
            <a:avLst/>
          </a:prstGeom>
        </p:spPr>
        <p:txBody>
          <a:bodyPr wrap="square">
            <a:spAutoFit/>
          </a:bodyPr>
          <a:lstStyle/>
          <a:p>
            <a:pPr algn="ctr"/>
            <a:r>
              <a:rPr lang="ja-JP" altLang="en-US" b="1" dirty="0"/>
              <a:t>チェコとスロバキアのクラブが</a:t>
            </a:r>
            <a:endParaRPr lang="en-US" altLang="ja-JP" b="1" dirty="0"/>
          </a:p>
          <a:p>
            <a:pPr algn="ctr"/>
            <a:r>
              <a:rPr lang="ja-JP" altLang="en-US" b="1" dirty="0"/>
              <a:t>鉄道による人道支援回廊を確保</a:t>
            </a:r>
            <a:endParaRPr lang="en-US" altLang="ja-JP" b="1" dirty="0"/>
          </a:p>
        </p:txBody>
      </p:sp>
      <p:pic>
        <p:nvPicPr>
          <p:cNvPr id="26" name="図 25">
            <a:extLst>
              <a:ext uri="{FF2B5EF4-FFF2-40B4-BE49-F238E27FC236}">
                <a16:creationId xmlns:a16="http://schemas.microsoft.com/office/drawing/2014/main" id="{9806AB4B-D21D-0DA2-A5E3-D382111657AE}"/>
              </a:ext>
            </a:extLst>
          </p:cNvPr>
          <p:cNvPicPr>
            <a:picLocks noChangeAspect="1"/>
          </p:cNvPicPr>
          <p:nvPr/>
        </p:nvPicPr>
        <p:blipFill>
          <a:blip r:embed="rId8"/>
          <a:stretch>
            <a:fillRect/>
          </a:stretch>
        </p:blipFill>
        <p:spPr>
          <a:xfrm>
            <a:off x="8503270" y="4127869"/>
            <a:ext cx="3452813" cy="1801217"/>
          </a:xfrm>
          <a:prstGeom prst="rect">
            <a:avLst/>
          </a:prstGeom>
        </p:spPr>
      </p:pic>
      <p:sp>
        <p:nvSpPr>
          <p:cNvPr id="27" name="正方形/長方形 26">
            <a:extLst>
              <a:ext uri="{FF2B5EF4-FFF2-40B4-BE49-F238E27FC236}">
                <a16:creationId xmlns:a16="http://schemas.microsoft.com/office/drawing/2014/main" id="{7E93687B-5795-D964-AB6A-00953931D229}"/>
              </a:ext>
            </a:extLst>
          </p:cNvPr>
          <p:cNvSpPr/>
          <p:nvPr/>
        </p:nvSpPr>
        <p:spPr>
          <a:xfrm>
            <a:off x="8450167" y="6074728"/>
            <a:ext cx="3734939" cy="646331"/>
          </a:xfrm>
          <a:prstGeom prst="rect">
            <a:avLst/>
          </a:prstGeom>
        </p:spPr>
        <p:txBody>
          <a:bodyPr wrap="square">
            <a:spAutoFit/>
          </a:bodyPr>
          <a:lstStyle/>
          <a:p>
            <a:pPr algn="ctr"/>
            <a:r>
              <a:rPr lang="ja-JP" altLang="en-US" b="1" dirty="0"/>
              <a:t>欧州の</a:t>
            </a:r>
            <a:r>
              <a:rPr lang="en-US" altLang="ja-JP" b="1" dirty="0"/>
              <a:t>RAC</a:t>
            </a:r>
            <a:r>
              <a:rPr lang="ja-JP" altLang="en-US" b="1" dirty="0"/>
              <a:t>はネットを駆使して、人道支援活動を展開</a:t>
            </a:r>
            <a:endParaRPr lang="en-US" altLang="ja-JP" b="1" dirty="0"/>
          </a:p>
        </p:txBody>
      </p:sp>
      <p:pic>
        <p:nvPicPr>
          <p:cNvPr id="5" name="図 4">
            <a:extLst>
              <a:ext uri="{FF2B5EF4-FFF2-40B4-BE49-F238E27FC236}">
                <a16:creationId xmlns:a16="http://schemas.microsoft.com/office/drawing/2014/main" id="{E97C0D41-1F6D-C6A1-61C5-FEEDFEBCD84C}"/>
              </a:ext>
            </a:extLst>
          </p:cNvPr>
          <p:cNvPicPr>
            <a:picLocks noChangeAspect="1"/>
          </p:cNvPicPr>
          <p:nvPr/>
        </p:nvPicPr>
        <p:blipFill>
          <a:blip r:embed="rId9"/>
          <a:stretch>
            <a:fillRect/>
          </a:stretch>
        </p:blipFill>
        <p:spPr>
          <a:xfrm>
            <a:off x="74485" y="78615"/>
            <a:ext cx="2377313" cy="967443"/>
          </a:xfrm>
          <a:prstGeom prst="rect">
            <a:avLst/>
          </a:prstGeom>
        </p:spPr>
      </p:pic>
    </p:spTree>
    <p:extLst>
      <p:ext uri="{BB962C8B-B14F-4D97-AF65-F5344CB8AC3E}">
        <p14:creationId xmlns:p14="http://schemas.microsoft.com/office/powerpoint/2010/main" val="2130594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43306FB-F756-4E95-BA86-0B1855EA19D8}"/>
              </a:ext>
            </a:extLst>
          </p:cNvPr>
          <p:cNvSpPr txBox="1">
            <a:spLocks/>
          </p:cNvSpPr>
          <p:nvPr/>
        </p:nvSpPr>
        <p:spPr>
          <a:xfrm>
            <a:off x="1022166" y="859634"/>
            <a:ext cx="10649674" cy="75500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100" b="1" dirty="0"/>
              <a:t>ロータリーを知り、世界中のロータリアンと手を携えるために</a:t>
            </a:r>
            <a:endParaRPr lang="en-US" sz="2800" b="1" dirty="0"/>
          </a:p>
        </p:txBody>
      </p:sp>
      <p:sp>
        <p:nvSpPr>
          <p:cNvPr id="3" name="タイトル 1">
            <a:extLst>
              <a:ext uri="{FF2B5EF4-FFF2-40B4-BE49-F238E27FC236}">
                <a16:creationId xmlns:a16="http://schemas.microsoft.com/office/drawing/2014/main" id="{27FF12CC-64FD-FC61-F2FF-ACF5F8FCC350}"/>
              </a:ext>
            </a:extLst>
          </p:cNvPr>
          <p:cNvSpPr txBox="1">
            <a:spLocks/>
          </p:cNvSpPr>
          <p:nvPr/>
        </p:nvSpPr>
        <p:spPr>
          <a:xfrm>
            <a:off x="235359" y="3419880"/>
            <a:ext cx="3321720" cy="7550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4800" b="1" dirty="0">
                <a:solidFill>
                  <a:schemeClr val="accent1">
                    <a:lumMod val="75000"/>
                  </a:schemeClr>
                </a:solidFill>
              </a:rPr>
              <a:t>My</a:t>
            </a:r>
            <a:r>
              <a:rPr lang="ja-JP" altLang="en-US" sz="4800" b="1" dirty="0">
                <a:solidFill>
                  <a:schemeClr val="accent1">
                    <a:lumMod val="75000"/>
                  </a:schemeClr>
                </a:solidFill>
              </a:rPr>
              <a:t> </a:t>
            </a:r>
            <a:r>
              <a:rPr lang="en-US" altLang="ja-JP" sz="4800" b="1" dirty="0">
                <a:solidFill>
                  <a:schemeClr val="accent1">
                    <a:lumMod val="75000"/>
                  </a:schemeClr>
                </a:solidFill>
              </a:rPr>
              <a:t>Rotary</a:t>
            </a:r>
          </a:p>
        </p:txBody>
      </p:sp>
      <p:pic>
        <p:nvPicPr>
          <p:cNvPr id="5" name="図 4">
            <a:extLst>
              <a:ext uri="{FF2B5EF4-FFF2-40B4-BE49-F238E27FC236}">
                <a16:creationId xmlns:a16="http://schemas.microsoft.com/office/drawing/2014/main" id="{A0F8A691-91A3-C590-A939-ED77F7D945F9}"/>
              </a:ext>
            </a:extLst>
          </p:cNvPr>
          <p:cNvPicPr>
            <a:picLocks noChangeAspect="1"/>
          </p:cNvPicPr>
          <p:nvPr/>
        </p:nvPicPr>
        <p:blipFill>
          <a:blip r:embed="rId3"/>
          <a:stretch>
            <a:fillRect/>
          </a:stretch>
        </p:blipFill>
        <p:spPr>
          <a:xfrm>
            <a:off x="5215098" y="1955869"/>
            <a:ext cx="2150092" cy="809868"/>
          </a:xfrm>
          <a:prstGeom prst="rect">
            <a:avLst/>
          </a:prstGeom>
        </p:spPr>
      </p:pic>
      <p:sp>
        <p:nvSpPr>
          <p:cNvPr id="6" name="矢印: 右 5">
            <a:extLst>
              <a:ext uri="{FF2B5EF4-FFF2-40B4-BE49-F238E27FC236}">
                <a16:creationId xmlns:a16="http://schemas.microsoft.com/office/drawing/2014/main" id="{7DCBF545-AF07-E711-A3E8-C4B1E3EB844F}"/>
              </a:ext>
            </a:extLst>
          </p:cNvPr>
          <p:cNvSpPr/>
          <p:nvPr/>
        </p:nvSpPr>
        <p:spPr>
          <a:xfrm rot="19865225">
            <a:off x="3529466" y="3067629"/>
            <a:ext cx="955169" cy="368381"/>
          </a:xfrm>
          <a:prstGeom prst="rightArrow">
            <a:avLst>
              <a:gd name="adj1" fmla="val 5948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E46B8F5-8607-F7E4-A079-419A75A3E07A}"/>
              </a:ext>
            </a:extLst>
          </p:cNvPr>
          <p:cNvSpPr/>
          <p:nvPr/>
        </p:nvSpPr>
        <p:spPr>
          <a:xfrm>
            <a:off x="3600327" y="3708562"/>
            <a:ext cx="955169" cy="368381"/>
          </a:xfrm>
          <a:prstGeom prst="rightArrow">
            <a:avLst>
              <a:gd name="adj1" fmla="val 5948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D4C61C62-9733-35CD-5C69-EF41AFFED726}"/>
              </a:ext>
            </a:extLst>
          </p:cNvPr>
          <p:cNvSpPr/>
          <p:nvPr/>
        </p:nvSpPr>
        <p:spPr>
          <a:xfrm rot="1554722">
            <a:off x="3529466" y="4366364"/>
            <a:ext cx="955169" cy="368381"/>
          </a:xfrm>
          <a:prstGeom prst="rightArrow">
            <a:avLst>
              <a:gd name="adj1" fmla="val 5948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170D254-EA4F-881D-30EE-2957187F63B1}"/>
              </a:ext>
            </a:extLst>
          </p:cNvPr>
          <p:cNvSpPr txBox="1">
            <a:spLocks/>
          </p:cNvSpPr>
          <p:nvPr/>
        </p:nvSpPr>
        <p:spPr>
          <a:xfrm>
            <a:off x="5453890" y="3081292"/>
            <a:ext cx="3639159" cy="6233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accent1">
                    <a:lumMod val="75000"/>
                  </a:schemeClr>
                </a:solidFill>
              </a:rPr>
              <a:t>ラーニングセンター</a:t>
            </a:r>
            <a:endParaRPr lang="en-US" sz="2800" b="1" dirty="0">
              <a:solidFill>
                <a:schemeClr val="accent1">
                  <a:lumMod val="75000"/>
                </a:schemeClr>
              </a:solidFill>
            </a:endParaRPr>
          </a:p>
        </p:txBody>
      </p:sp>
      <p:sp>
        <p:nvSpPr>
          <p:cNvPr id="4" name="タイトル 1">
            <a:extLst>
              <a:ext uri="{FF2B5EF4-FFF2-40B4-BE49-F238E27FC236}">
                <a16:creationId xmlns:a16="http://schemas.microsoft.com/office/drawing/2014/main" id="{F441CEE9-CD5A-4714-46C7-C23160E5B099}"/>
              </a:ext>
            </a:extLst>
          </p:cNvPr>
          <p:cNvSpPr txBox="1">
            <a:spLocks/>
          </p:cNvSpPr>
          <p:nvPr/>
        </p:nvSpPr>
        <p:spPr>
          <a:xfrm>
            <a:off x="5453890" y="4020230"/>
            <a:ext cx="4617957" cy="6233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accent1">
                    <a:lumMod val="75000"/>
                  </a:schemeClr>
                </a:solidFill>
              </a:rPr>
              <a:t>ロータリーショーケース</a:t>
            </a:r>
            <a:endParaRPr lang="en-US" sz="2800" b="1" dirty="0">
              <a:solidFill>
                <a:schemeClr val="accent1">
                  <a:lumMod val="75000"/>
                </a:schemeClr>
              </a:solidFill>
            </a:endParaRPr>
          </a:p>
        </p:txBody>
      </p:sp>
      <p:sp>
        <p:nvSpPr>
          <p:cNvPr id="8" name="タイトル 1">
            <a:extLst>
              <a:ext uri="{FF2B5EF4-FFF2-40B4-BE49-F238E27FC236}">
                <a16:creationId xmlns:a16="http://schemas.microsoft.com/office/drawing/2014/main" id="{26667677-895D-AB7C-429B-9B690C88E81F}"/>
              </a:ext>
            </a:extLst>
          </p:cNvPr>
          <p:cNvSpPr txBox="1">
            <a:spLocks/>
          </p:cNvSpPr>
          <p:nvPr/>
        </p:nvSpPr>
        <p:spPr>
          <a:xfrm>
            <a:off x="5174328" y="5062421"/>
            <a:ext cx="3918721" cy="6233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accent1">
                    <a:lumMod val="75000"/>
                  </a:schemeClr>
                </a:solidFill>
              </a:rPr>
              <a:t>ロータリーボイス</a:t>
            </a:r>
            <a:endParaRPr lang="en-US" sz="2800" b="1" dirty="0">
              <a:solidFill>
                <a:schemeClr val="accent1">
                  <a:lumMod val="75000"/>
                </a:schemeClr>
              </a:solidFill>
            </a:endParaRPr>
          </a:p>
        </p:txBody>
      </p:sp>
      <p:pic>
        <p:nvPicPr>
          <p:cNvPr id="13" name="図 12">
            <a:extLst>
              <a:ext uri="{FF2B5EF4-FFF2-40B4-BE49-F238E27FC236}">
                <a16:creationId xmlns:a16="http://schemas.microsoft.com/office/drawing/2014/main" id="{C0E11162-E5BE-3D46-02EC-83530B8ED46E}"/>
              </a:ext>
            </a:extLst>
          </p:cNvPr>
          <p:cNvPicPr>
            <a:picLocks noChangeAspect="1"/>
          </p:cNvPicPr>
          <p:nvPr/>
        </p:nvPicPr>
        <p:blipFill>
          <a:blip r:embed="rId4"/>
          <a:stretch>
            <a:fillRect/>
          </a:stretch>
        </p:blipFill>
        <p:spPr>
          <a:xfrm>
            <a:off x="134775" y="79621"/>
            <a:ext cx="2456901" cy="999831"/>
          </a:xfrm>
          <a:prstGeom prst="rect">
            <a:avLst/>
          </a:prstGeom>
        </p:spPr>
      </p:pic>
    </p:spTree>
    <p:extLst>
      <p:ext uri="{BB962C8B-B14F-4D97-AF65-F5344CB8AC3E}">
        <p14:creationId xmlns:p14="http://schemas.microsoft.com/office/powerpoint/2010/main" val="4288718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339FFC3F-3965-44B0-82D3-24FB422A82F3}"/>
              </a:ext>
            </a:extLst>
          </p:cNvPr>
          <p:cNvSpPr>
            <a:spLocks noGrp="1"/>
          </p:cNvSpPr>
          <p:nvPr>
            <p:ph type="ctrTitle"/>
          </p:nvPr>
        </p:nvSpPr>
        <p:spPr>
          <a:xfrm>
            <a:off x="1348737" y="1985023"/>
            <a:ext cx="10165977" cy="2044242"/>
          </a:xfrm>
        </p:spPr>
        <p:txBody>
          <a:bodyPr>
            <a:noAutofit/>
          </a:bodyPr>
          <a:lstStyle/>
          <a:p>
            <a:pPr algn="l"/>
            <a:r>
              <a:rPr lang="ja-JP" altLang="en-US" sz="3200" b="1" dirty="0">
                <a:solidFill>
                  <a:srgbClr val="0070C0"/>
                </a:solidFill>
              </a:rPr>
              <a:t>善意で世界をつないできたロータリー。</a:t>
            </a:r>
            <a:br>
              <a:rPr lang="en-US" altLang="ja-JP" sz="3200" b="1" dirty="0">
                <a:solidFill>
                  <a:srgbClr val="0070C0"/>
                </a:solidFill>
              </a:rPr>
            </a:br>
            <a:r>
              <a:rPr lang="ja-JP" altLang="en-US" sz="3200" b="1" dirty="0">
                <a:solidFill>
                  <a:srgbClr val="0070C0"/>
                </a:solidFill>
              </a:rPr>
              <a:t>私たちには希望を与えるストーリーがあります。</a:t>
            </a:r>
            <a:br>
              <a:rPr lang="en-US" altLang="ja-JP" sz="3200" b="1" dirty="0">
                <a:solidFill>
                  <a:srgbClr val="0070C0"/>
                </a:solidFill>
              </a:rPr>
            </a:br>
            <a:r>
              <a:rPr lang="ja-JP" altLang="en-US" sz="3200" b="1" dirty="0">
                <a:solidFill>
                  <a:srgbClr val="0070C0"/>
                </a:solidFill>
              </a:rPr>
              <a:t>共感されるロータリーのストーリーを伝えるのは</a:t>
            </a:r>
            <a:br>
              <a:rPr lang="en-US" altLang="ja-JP" sz="3200" b="1" dirty="0">
                <a:solidFill>
                  <a:srgbClr val="0070C0"/>
                </a:solidFill>
              </a:rPr>
            </a:br>
            <a:r>
              <a:rPr lang="ja-JP" altLang="en-US" sz="3200" b="1" dirty="0">
                <a:solidFill>
                  <a:srgbClr val="0070C0"/>
                </a:solidFill>
              </a:rPr>
              <a:t>私たちひとりひとりです。</a:t>
            </a:r>
            <a:endParaRPr lang="en-US" sz="3200" b="1" dirty="0"/>
          </a:p>
        </p:txBody>
      </p:sp>
      <p:pic>
        <p:nvPicPr>
          <p:cNvPr id="22" name="図 21">
            <a:extLst>
              <a:ext uri="{FF2B5EF4-FFF2-40B4-BE49-F238E27FC236}">
                <a16:creationId xmlns:a16="http://schemas.microsoft.com/office/drawing/2014/main" id="{7272ADC8-E6F2-C679-8767-6576841A98B3}"/>
              </a:ext>
            </a:extLst>
          </p:cNvPr>
          <p:cNvPicPr>
            <a:picLocks noChangeAspect="1"/>
          </p:cNvPicPr>
          <p:nvPr/>
        </p:nvPicPr>
        <p:blipFill>
          <a:blip r:embed="rId3"/>
          <a:stretch>
            <a:fillRect/>
          </a:stretch>
        </p:blipFill>
        <p:spPr>
          <a:xfrm>
            <a:off x="6704867" y="3960325"/>
            <a:ext cx="1759488" cy="1319617"/>
          </a:xfrm>
          <a:prstGeom prst="rect">
            <a:avLst/>
          </a:prstGeom>
        </p:spPr>
      </p:pic>
      <p:pic>
        <p:nvPicPr>
          <p:cNvPr id="3" name="図 2">
            <a:extLst>
              <a:ext uri="{FF2B5EF4-FFF2-40B4-BE49-F238E27FC236}">
                <a16:creationId xmlns:a16="http://schemas.microsoft.com/office/drawing/2014/main" id="{2BE825AF-1095-95C0-939A-2FA174AF6D93}"/>
              </a:ext>
            </a:extLst>
          </p:cNvPr>
          <p:cNvPicPr>
            <a:picLocks noChangeAspect="1"/>
          </p:cNvPicPr>
          <p:nvPr/>
        </p:nvPicPr>
        <p:blipFill>
          <a:blip r:embed="rId4"/>
          <a:stretch>
            <a:fillRect/>
          </a:stretch>
        </p:blipFill>
        <p:spPr>
          <a:xfrm>
            <a:off x="2871602" y="256305"/>
            <a:ext cx="1381752" cy="1780924"/>
          </a:xfrm>
          <a:prstGeom prst="rect">
            <a:avLst/>
          </a:prstGeom>
        </p:spPr>
      </p:pic>
      <p:pic>
        <p:nvPicPr>
          <p:cNvPr id="11" name="図 10">
            <a:extLst>
              <a:ext uri="{FF2B5EF4-FFF2-40B4-BE49-F238E27FC236}">
                <a16:creationId xmlns:a16="http://schemas.microsoft.com/office/drawing/2014/main" id="{BF0CA1AE-21B6-B959-3D34-71B45A7B4A42}"/>
              </a:ext>
            </a:extLst>
          </p:cNvPr>
          <p:cNvPicPr>
            <a:picLocks noChangeAspect="1"/>
          </p:cNvPicPr>
          <p:nvPr/>
        </p:nvPicPr>
        <p:blipFill>
          <a:blip r:embed="rId5"/>
          <a:stretch>
            <a:fillRect/>
          </a:stretch>
        </p:blipFill>
        <p:spPr>
          <a:xfrm>
            <a:off x="2609208" y="4010560"/>
            <a:ext cx="1714874" cy="1309916"/>
          </a:xfrm>
          <a:prstGeom prst="rect">
            <a:avLst/>
          </a:prstGeom>
        </p:spPr>
      </p:pic>
      <p:pic>
        <p:nvPicPr>
          <p:cNvPr id="13" name="図 12">
            <a:extLst>
              <a:ext uri="{FF2B5EF4-FFF2-40B4-BE49-F238E27FC236}">
                <a16:creationId xmlns:a16="http://schemas.microsoft.com/office/drawing/2014/main" id="{79E51B90-9723-A4B2-7674-015706C79E88}"/>
              </a:ext>
            </a:extLst>
          </p:cNvPr>
          <p:cNvPicPr>
            <a:picLocks noChangeAspect="1"/>
          </p:cNvPicPr>
          <p:nvPr/>
        </p:nvPicPr>
        <p:blipFill>
          <a:blip r:embed="rId6"/>
          <a:stretch>
            <a:fillRect/>
          </a:stretch>
        </p:blipFill>
        <p:spPr>
          <a:xfrm>
            <a:off x="547074" y="4024017"/>
            <a:ext cx="1795558" cy="1283002"/>
          </a:xfrm>
          <a:prstGeom prst="rect">
            <a:avLst/>
          </a:prstGeom>
        </p:spPr>
      </p:pic>
      <p:sp>
        <p:nvSpPr>
          <p:cNvPr id="8" name="タイトル 1">
            <a:extLst>
              <a:ext uri="{FF2B5EF4-FFF2-40B4-BE49-F238E27FC236}">
                <a16:creationId xmlns:a16="http://schemas.microsoft.com/office/drawing/2014/main" id="{C5095DEF-476E-CEED-3CB1-0F17E332B3EC}"/>
              </a:ext>
            </a:extLst>
          </p:cNvPr>
          <p:cNvSpPr txBox="1">
            <a:spLocks/>
          </p:cNvSpPr>
          <p:nvPr/>
        </p:nvSpPr>
        <p:spPr>
          <a:xfrm>
            <a:off x="4099926" y="273246"/>
            <a:ext cx="5815780" cy="17145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rgbClr val="0070C0"/>
                </a:solidFill>
              </a:rPr>
              <a:t>「世界で良いことをしよう」</a:t>
            </a:r>
            <a:endParaRPr lang="en-US" altLang="ja-JP" sz="3200" b="1" dirty="0">
              <a:solidFill>
                <a:srgbClr val="0070C0"/>
              </a:solidFill>
            </a:endParaRPr>
          </a:p>
          <a:p>
            <a:pPr algn="l"/>
            <a:r>
              <a:rPr lang="ja-JP" altLang="en-US" sz="2800" b="1" dirty="0"/>
              <a:t>　</a:t>
            </a:r>
            <a:r>
              <a:rPr lang="en-US" altLang="ja-JP" sz="2400" b="1" dirty="0"/>
              <a:t>1916‐17</a:t>
            </a:r>
            <a:r>
              <a:rPr lang="ja-JP" altLang="en-US" sz="2400" b="1" dirty="0"/>
              <a:t>国際ロータリー会長</a:t>
            </a:r>
            <a:endParaRPr lang="en-US" altLang="ja-JP" sz="2400" b="1" dirty="0"/>
          </a:p>
          <a:p>
            <a:pPr algn="l"/>
            <a:r>
              <a:rPr lang="ja-JP" altLang="en-US" sz="2400" b="1" dirty="0"/>
              <a:t>　ロータリー財団創設者</a:t>
            </a:r>
            <a:endParaRPr lang="en-US" altLang="ja-JP" sz="2400" b="1" dirty="0"/>
          </a:p>
          <a:p>
            <a:pPr algn="l"/>
            <a:r>
              <a:rPr lang="ja-JP" altLang="en-US" sz="2400" b="1" dirty="0"/>
              <a:t>　アーチ・クランフ</a:t>
            </a:r>
            <a:endParaRPr lang="en-US" sz="2400" b="1" dirty="0">
              <a:solidFill>
                <a:schemeClr val="accent1">
                  <a:lumMod val="75000"/>
                </a:schemeClr>
              </a:solidFill>
            </a:endParaRPr>
          </a:p>
        </p:txBody>
      </p:sp>
      <p:pic>
        <p:nvPicPr>
          <p:cNvPr id="10" name="図 9">
            <a:extLst>
              <a:ext uri="{FF2B5EF4-FFF2-40B4-BE49-F238E27FC236}">
                <a16:creationId xmlns:a16="http://schemas.microsoft.com/office/drawing/2014/main" id="{BC048BC3-B1C0-BD0F-9A43-38FD3274BB46}"/>
              </a:ext>
            </a:extLst>
          </p:cNvPr>
          <p:cNvPicPr>
            <a:picLocks noChangeAspect="1"/>
          </p:cNvPicPr>
          <p:nvPr/>
        </p:nvPicPr>
        <p:blipFill>
          <a:blip r:embed="rId7"/>
          <a:stretch>
            <a:fillRect/>
          </a:stretch>
        </p:blipFill>
        <p:spPr>
          <a:xfrm>
            <a:off x="8311968" y="5420917"/>
            <a:ext cx="1017482" cy="1356643"/>
          </a:xfrm>
          <a:prstGeom prst="rect">
            <a:avLst/>
          </a:prstGeom>
        </p:spPr>
      </p:pic>
      <p:pic>
        <p:nvPicPr>
          <p:cNvPr id="12" name="図 11">
            <a:extLst>
              <a:ext uri="{FF2B5EF4-FFF2-40B4-BE49-F238E27FC236}">
                <a16:creationId xmlns:a16="http://schemas.microsoft.com/office/drawing/2014/main" id="{65C2EB52-6D4D-9E94-026C-E0FBEA1E7C3E}"/>
              </a:ext>
            </a:extLst>
          </p:cNvPr>
          <p:cNvPicPr>
            <a:picLocks noChangeAspect="1"/>
          </p:cNvPicPr>
          <p:nvPr/>
        </p:nvPicPr>
        <p:blipFill>
          <a:blip r:embed="rId8"/>
          <a:stretch>
            <a:fillRect/>
          </a:stretch>
        </p:blipFill>
        <p:spPr>
          <a:xfrm>
            <a:off x="2677270" y="5413695"/>
            <a:ext cx="1710667" cy="1283001"/>
          </a:xfrm>
          <a:prstGeom prst="rect">
            <a:avLst/>
          </a:prstGeom>
        </p:spPr>
      </p:pic>
      <p:pic>
        <p:nvPicPr>
          <p:cNvPr id="14" name="図 13">
            <a:extLst>
              <a:ext uri="{FF2B5EF4-FFF2-40B4-BE49-F238E27FC236}">
                <a16:creationId xmlns:a16="http://schemas.microsoft.com/office/drawing/2014/main" id="{CE5DB473-3BC8-AB79-75A6-F91B3CF1DA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074" y="5403697"/>
            <a:ext cx="1924502" cy="1283001"/>
          </a:xfrm>
          <a:prstGeom prst="rect">
            <a:avLst/>
          </a:prstGeom>
        </p:spPr>
      </p:pic>
      <p:pic>
        <p:nvPicPr>
          <p:cNvPr id="15" name="図 14">
            <a:extLst>
              <a:ext uri="{FF2B5EF4-FFF2-40B4-BE49-F238E27FC236}">
                <a16:creationId xmlns:a16="http://schemas.microsoft.com/office/drawing/2014/main" id="{0F5369EA-65E7-D3F6-4FC9-91615E984E10}"/>
              </a:ext>
            </a:extLst>
          </p:cNvPr>
          <p:cNvPicPr>
            <a:picLocks noChangeAspect="1"/>
          </p:cNvPicPr>
          <p:nvPr/>
        </p:nvPicPr>
        <p:blipFill>
          <a:blip r:embed="rId10"/>
          <a:stretch>
            <a:fillRect/>
          </a:stretch>
        </p:blipFill>
        <p:spPr>
          <a:xfrm>
            <a:off x="8686800" y="3938497"/>
            <a:ext cx="2868110" cy="1363274"/>
          </a:xfrm>
          <a:prstGeom prst="rect">
            <a:avLst/>
          </a:prstGeom>
        </p:spPr>
      </p:pic>
      <p:pic>
        <p:nvPicPr>
          <p:cNvPr id="16" name="図 15">
            <a:extLst>
              <a:ext uri="{FF2B5EF4-FFF2-40B4-BE49-F238E27FC236}">
                <a16:creationId xmlns:a16="http://schemas.microsoft.com/office/drawing/2014/main" id="{97E90AA2-8EF8-D255-9DF1-833227E7E012}"/>
              </a:ext>
            </a:extLst>
          </p:cNvPr>
          <p:cNvPicPr>
            <a:picLocks noChangeAspect="1"/>
          </p:cNvPicPr>
          <p:nvPr/>
        </p:nvPicPr>
        <p:blipFill>
          <a:blip r:embed="rId11"/>
          <a:stretch>
            <a:fillRect/>
          </a:stretch>
        </p:blipFill>
        <p:spPr>
          <a:xfrm>
            <a:off x="4672237" y="5413695"/>
            <a:ext cx="1759488" cy="1299045"/>
          </a:xfrm>
          <a:prstGeom prst="rect">
            <a:avLst/>
          </a:prstGeom>
        </p:spPr>
      </p:pic>
      <p:pic>
        <p:nvPicPr>
          <p:cNvPr id="17" name="図 16">
            <a:extLst>
              <a:ext uri="{FF2B5EF4-FFF2-40B4-BE49-F238E27FC236}">
                <a16:creationId xmlns:a16="http://schemas.microsoft.com/office/drawing/2014/main" id="{4C7B59CD-50E5-E81F-7BD9-F345AC42113F}"/>
              </a:ext>
            </a:extLst>
          </p:cNvPr>
          <p:cNvPicPr>
            <a:picLocks noChangeAspect="1"/>
          </p:cNvPicPr>
          <p:nvPr/>
        </p:nvPicPr>
        <p:blipFill>
          <a:blip r:embed="rId12"/>
          <a:stretch>
            <a:fillRect/>
          </a:stretch>
        </p:blipFill>
        <p:spPr>
          <a:xfrm>
            <a:off x="6768230" y="5420917"/>
            <a:ext cx="1296791" cy="1296791"/>
          </a:xfrm>
          <a:prstGeom prst="rect">
            <a:avLst/>
          </a:prstGeom>
        </p:spPr>
      </p:pic>
      <p:pic>
        <p:nvPicPr>
          <p:cNvPr id="18" name="図 17">
            <a:extLst>
              <a:ext uri="{FF2B5EF4-FFF2-40B4-BE49-F238E27FC236}">
                <a16:creationId xmlns:a16="http://schemas.microsoft.com/office/drawing/2014/main" id="{6C9EC238-0199-4F33-3B60-C79FAFDA447F}"/>
              </a:ext>
            </a:extLst>
          </p:cNvPr>
          <p:cNvPicPr>
            <a:picLocks noChangeAspect="1"/>
          </p:cNvPicPr>
          <p:nvPr/>
        </p:nvPicPr>
        <p:blipFill>
          <a:blip r:embed="rId13"/>
          <a:stretch>
            <a:fillRect/>
          </a:stretch>
        </p:blipFill>
        <p:spPr>
          <a:xfrm>
            <a:off x="9576397" y="5413695"/>
            <a:ext cx="2032700" cy="1299948"/>
          </a:xfrm>
          <a:prstGeom prst="rect">
            <a:avLst/>
          </a:prstGeom>
        </p:spPr>
      </p:pic>
      <p:pic>
        <p:nvPicPr>
          <p:cNvPr id="20" name="図 19">
            <a:extLst>
              <a:ext uri="{FF2B5EF4-FFF2-40B4-BE49-F238E27FC236}">
                <a16:creationId xmlns:a16="http://schemas.microsoft.com/office/drawing/2014/main" id="{4D8AAB24-1376-1E3E-48C1-2F32DDD9B821}"/>
              </a:ext>
            </a:extLst>
          </p:cNvPr>
          <p:cNvPicPr>
            <a:picLocks noChangeAspect="1"/>
          </p:cNvPicPr>
          <p:nvPr/>
        </p:nvPicPr>
        <p:blipFill>
          <a:blip r:embed="rId14"/>
          <a:stretch>
            <a:fillRect/>
          </a:stretch>
        </p:blipFill>
        <p:spPr>
          <a:xfrm>
            <a:off x="4559777" y="4024018"/>
            <a:ext cx="1871949" cy="1248590"/>
          </a:xfrm>
          <a:prstGeom prst="rect">
            <a:avLst/>
          </a:prstGeom>
        </p:spPr>
      </p:pic>
      <p:pic>
        <p:nvPicPr>
          <p:cNvPr id="4" name="図 3">
            <a:extLst>
              <a:ext uri="{FF2B5EF4-FFF2-40B4-BE49-F238E27FC236}">
                <a16:creationId xmlns:a16="http://schemas.microsoft.com/office/drawing/2014/main" id="{2D8C9793-BC72-2B2D-EA27-401B161C7B03}"/>
              </a:ext>
            </a:extLst>
          </p:cNvPr>
          <p:cNvPicPr>
            <a:picLocks noChangeAspect="1"/>
          </p:cNvPicPr>
          <p:nvPr/>
        </p:nvPicPr>
        <p:blipFill>
          <a:blip r:embed="rId15"/>
          <a:stretch>
            <a:fillRect/>
          </a:stretch>
        </p:blipFill>
        <p:spPr>
          <a:xfrm>
            <a:off x="152307" y="297976"/>
            <a:ext cx="2456901" cy="999831"/>
          </a:xfrm>
          <a:prstGeom prst="rect">
            <a:avLst/>
          </a:prstGeom>
        </p:spPr>
      </p:pic>
    </p:spTree>
    <p:extLst>
      <p:ext uri="{BB962C8B-B14F-4D97-AF65-F5344CB8AC3E}">
        <p14:creationId xmlns:p14="http://schemas.microsoft.com/office/powerpoint/2010/main" val="1319735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1AEBB38-0FD1-4536-A762-A1F22A5B5E1D}"/>
              </a:ext>
            </a:extLst>
          </p:cNvPr>
          <p:cNvSpPr txBox="1"/>
          <p:nvPr/>
        </p:nvSpPr>
        <p:spPr>
          <a:xfrm>
            <a:off x="699703" y="5044513"/>
            <a:ext cx="10775092" cy="1538266"/>
          </a:xfrm>
          <a:prstGeom prst="rect">
            <a:avLst/>
          </a:prstGeom>
          <a:noFill/>
        </p:spPr>
        <p:txBody>
          <a:bodyPr wrap="square" rtlCol="0">
            <a:noAutofit/>
          </a:bodyPr>
          <a:lstStyle/>
          <a:p>
            <a:pPr algn="ctr"/>
            <a:r>
              <a:rPr lang="ja-JP" altLang="en-US" sz="2800" b="1" dirty="0">
                <a:solidFill>
                  <a:prstClr val="black"/>
                </a:solidFill>
              </a:rPr>
              <a:t>国際ロータリー２６６０地区</a:t>
            </a:r>
            <a:endParaRPr lang="en-US" altLang="ja-JP" sz="2800" b="1" dirty="0">
              <a:solidFill>
                <a:prstClr val="black"/>
              </a:solidFill>
            </a:endParaRPr>
          </a:p>
          <a:p>
            <a:pPr algn="ctr"/>
            <a:r>
              <a:rPr lang="en-US" altLang="ja-JP" sz="2800" b="1" dirty="0">
                <a:solidFill>
                  <a:prstClr val="black"/>
                </a:solidFill>
                <a:latin typeface="メイリオ" panose="020B0604030504040204" pitchFamily="50" charset="-128"/>
              </a:rPr>
              <a:t>22-23</a:t>
            </a:r>
            <a:r>
              <a:rPr lang="ja-JP" altLang="en-US" sz="2800" b="1" dirty="0">
                <a:solidFill>
                  <a:prstClr val="black"/>
                </a:solidFill>
                <a:latin typeface="メイリオ" panose="020B0604030504040204" pitchFamily="50" charset="-128"/>
              </a:rPr>
              <a:t>年度</a:t>
            </a:r>
            <a:r>
              <a:rPr lang="ja-JP" altLang="en-US" sz="2800" b="1" dirty="0">
                <a:solidFill>
                  <a:prstClr val="black"/>
                </a:solidFill>
              </a:rPr>
              <a:t>公共イメージ向上委員会 </a:t>
            </a:r>
            <a:endParaRPr lang="en-US" altLang="ja-JP" sz="2800" b="1" dirty="0">
              <a:solidFill>
                <a:prstClr val="black"/>
              </a:solidFill>
            </a:endParaRPr>
          </a:p>
          <a:p>
            <a:pPr algn="ctr"/>
            <a:r>
              <a:rPr lang="ja-JP" altLang="en-US" sz="2800" b="1" dirty="0">
                <a:solidFill>
                  <a:prstClr val="black"/>
                </a:solidFill>
              </a:rPr>
              <a:t>委員長　中谷庄司朗</a:t>
            </a:r>
            <a:endParaRPr lang="en-US" altLang="ja-JP" sz="2800" b="1" dirty="0">
              <a:solidFill>
                <a:prstClr val="black"/>
              </a:solidFill>
            </a:endParaRPr>
          </a:p>
        </p:txBody>
      </p:sp>
      <p:sp>
        <p:nvSpPr>
          <p:cNvPr id="7" name="テキスト ボックス 6">
            <a:extLst>
              <a:ext uri="{FF2B5EF4-FFF2-40B4-BE49-F238E27FC236}">
                <a16:creationId xmlns:a16="http://schemas.microsoft.com/office/drawing/2014/main" id="{03F85663-F986-4EFB-9CF6-72CB7BA3152A}"/>
              </a:ext>
            </a:extLst>
          </p:cNvPr>
          <p:cNvSpPr txBox="1"/>
          <p:nvPr/>
        </p:nvSpPr>
        <p:spPr>
          <a:xfrm>
            <a:off x="1968500" y="2832100"/>
            <a:ext cx="7988299" cy="1257299"/>
          </a:xfrm>
          <a:prstGeom prst="rect">
            <a:avLst/>
          </a:prstGeom>
          <a:noFill/>
        </p:spPr>
        <p:txBody>
          <a:bodyPr wrap="square" rtlCol="0">
            <a:noAutofit/>
          </a:bodyPr>
          <a:lstStyle/>
          <a:p>
            <a:pPr algn="ctr"/>
            <a:r>
              <a:rPr lang="ja-JP" altLang="en-US" sz="3600" b="1" dirty="0">
                <a:solidFill>
                  <a:srgbClr val="4472C4"/>
                </a:solidFill>
              </a:rPr>
              <a:t>ご清聴ありがとうございました！</a:t>
            </a:r>
            <a:endParaRPr lang="en-US" altLang="ja-JP" sz="2800" b="1" dirty="0">
              <a:solidFill>
                <a:prstClr val="black"/>
              </a:solidFill>
            </a:endParaRPr>
          </a:p>
        </p:txBody>
      </p:sp>
      <p:pic>
        <p:nvPicPr>
          <p:cNvPr id="3" name="図 2"/>
          <p:cNvPicPr>
            <a:picLocks noChangeAspect="1"/>
          </p:cNvPicPr>
          <p:nvPr/>
        </p:nvPicPr>
        <p:blipFill>
          <a:blip r:embed="rId3"/>
          <a:stretch>
            <a:fillRect/>
          </a:stretch>
        </p:blipFill>
        <p:spPr>
          <a:xfrm>
            <a:off x="3372722" y="202501"/>
            <a:ext cx="4901609" cy="1371719"/>
          </a:xfrm>
          <a:prstGeom prst="rect">
            <a:avLst/>
          </a:prstGeom>
        </p:spPr>
      </p:pic>
    </p:spTree>
    <p:extLst>
      <p:ext uri="{BB962C8B-B14F-4D97-AF65-F5344CB8AC3E}">
        <p14:creationId xmlns:p14="http://schemas.microsoft.com/office/powerpoint/2010/main" val="244781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6A54A-AF50-4925-98FB-DD637E062AB9}"/>
              </a:ext>
            </a:extLst>
          </p:cNvPr>
          <p:cNvSpPr>
            <a:spLocks noGrp="1"/>
          </p:cNvSpPr>
          <p:nvPr>
            <p:ph type="ctrTitle"/>
          </p:nvPr>
        </p:nvSpPr>
        <p:spPr>
          <a:xfrm>
            <a:off x="2128358" y="580992"/>
            <a:ext cx="7257535" cy="635453"/>
          </a:xfrm>
        </p:spPr>
        <p:txBody>
          <a:bodyPr>
            <a:normAutofit/>
          </a:bodyPr>
          <a:lstStyle/>
          <a:p>
            <a:r>
              <a:rPr lang="ja-JP" altLang="en-US" sz="2800" b="1" u="sng" dirty="0"/>
              <a:t>大阪のロータリー１００年</a:t>
            </a:r>
            <a:endParaRPr lang="en-US" sz="2800" b="1" u="sng" dirty="0"/>
          </a:p>
        </p:txBody>
      </p:sp>
      <p:pic>
        <p:nvPicPr>
          <p:cNvPr id="5" name="図 4">
            <a:extLst>
              <a:ext uri="{FF2B5EF4-FFF2-40B4-BE49-F238E27FC236}">
                <a16:creationId xmlns:a16="http://schemas.microsoft.com/office/drawing/2014/main" id="{C9A976D3-7A8D-33AB-AF31-B1AE4BAD60AA}"/>
              </a:ext>
            </a:extLst>
          </p:cNvPr>
          <p:cNvPicPr>
            <a:picLocks noChangeAspect="1"/>
          </p:cNvPicPr>
          <p:nvPr/>
        </p:nvPicPr>
        <p:blipFill>
          <a:blip r:embed="rId3"/>
          <a:stretch>
            <a:fillRect/>
          </a:stretch>
        </p:blipFill>
        <p:spPr>
          <a:xfrm>
            <a:off x="114679" y="94500"/>
            <a:ext cx="2456901" cy="999831"/>
          </a:xfrm>
          <a:prstGeom prst="rect">
            <a:avLst/>
          </a:prstGeom>
        </p:spPr>
      </p:pic>
      <p:pic>
        <p:nvPicPr>
          <p:cNvPr id="3" name="図 2">
            <a:extLst>
              <a:ext uri="{FF2B5EF4-FFF2-40B4-BE49-F238E27FC236}">
                <a16:creationId xmlns:a16="http://schemas.microsoft.com/office/drawing/2014/main" id="{8579C9A1-1A70-99D7-BCB0-3D7DDEA0A651}"/>
              </a:ext>
            </a:extLst>
          </p:cNvPr>
          <p:cNvPicPr>
            <a:picLocks noChangeAspect="1"/>
          </p:cNvPicPr>
          <p:nvPr/>
        </p:nvPicPr>
        <p:blipFill>
          <a:blip r:embed="rId4"/>
          <a:stretch>
            <a:fillRect/>
          </a:stretch>
        </p:blipFill>
        <p:spPr>
          <a:xfrm>
            <a:off x="1343129" y="1407142"/>
            <a:ext cx="3834513" cy="1959394"/>
          </a:xfrm>
          <a:prstGeom prst="rect">
            <a:avLst/>
          </a:prstGeom>
        </p:spPr>
      </p:pic>
      <p:sp>
        <p:nvSpPr>
          <p:cNvPr id="7" name="テキスト ボックス 6">
            <a:extLst>
              <a:ext uri="{FF2B5EF4-FFF2-40B4-BE49-F238E27FC236}">
                <a16:creationId xmlns:a16="http://schemas.microsoft.com/office/drawing/2014/main" id="{0D25A051-69F2-4B72-37E3-E8B552314A63}"/>
              </a:ext>
            </a:extLst>
          </p:cNvPr>
          <p:cNvSpPr txBox="1"/>
          <p:nvPr/>
        </p:nvSpPr>
        <p:spPr>
          <a:xfrm>
            <a:off x="2128358" y="3431512"/>
            <a:ext cx="2335014" cy="369332"/>
          </a:xfrm>
          <a:prstGeom prst="rect">
            <a:avLst/>
          </a:prstGeom>
          <a:noFill/>
        </p:spPr>
        <p:txBody>
          <a:bodyPr wrap="square">
            <a:spAutoFit/>
          </a:bodyPr>
          <a:lstStyle/>
          <a:p>
            <a:r>
              <a:rPr lang="en-US" altLang="ja-JP" dirty="0"/>
              <a:t>1922</a:t>
            </a:r>
            <a:r>
              <a:rPr lang="ja-JP" altLang="en-US" dirty="0"/>
              <a:t>年、大阪</a:t>
            </a:r>
            <a:r>
              <a:rPr lang="en-US" altLang="ja-JP" dirty="0"/>
              <a:t>RC</a:t>
            </a:r>
            <a:r>
              <a:rPr lang="ja-JP" altLang="en-US" dirty="0"/>
              <a:t>設立</a:t>
            </a:r>
          </a:p>
        </p:txBody>
      </p:sp>
      <p:pic>
        <p:nvPicPr>
          <p:cNvPr id="11" name="図 10">
            <a:extLst>
              <a:ext uri="{FF2B5EF4-FFF2-40B4-BE49-F238E27FC236}">
                <a16:creationId xmlns:a16="http://schemas.microsoft.com/office/drawing/2014/main" id="{1D3C8205-DD8E-0C7D-8C75-D22FD5F26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205" y="1407141"/>
            <a:ext cx="2235532" cy="1930301"/>
          </a:xfrm>
          <a:prstGeom prst="rect">
            <a:avLst/>
          </a:prstGeom>
        </p:spPr>
      </p:pic>
      <p:sp>
        <p:nvSpPr>
          <p:cNvPr id="13" name="テキスト ボックス 12">
            <a:extLst>
              <a:ext uri="{FF2B5EF4-FFF2-40B4-BE49-F238E27FC236}">
                <a16:creationId xmlns:a16="http://schemas.microsoft.com/office/drawing/2014/main" id="{CEF9BD57-FE62-44CD-1587-A239D1E83C95}"/>
              </a:ext>
            </a:extLst>
          </p:cNvPr>
          <p:cNvSpPr txBox="1"/>
          <p:nvPr/>
        </p:nvSpPr>
        <p:spPr>
          <a:xfrm>
            <a:off x="5757125" y="3423807"/>
            <a:ext cx="6115946" cy="646331"/>
          </a:xfrm>
          <a:prstGeom prst="rect">
            <a:avLst/>
          </a:prstGeom>
          <a:noFill/>
        </p:spPr>
        <p:txBody>
          <a:bodyPr wrap="square">
            <a:spAutoFit/>
          </a:bodyPr>
          <a:lstStyle/>
          <a:p>
            <a:pPr algn="ctr"/>
            <a:r>
              <a:rPr lang="en-US" altLang="ja-JP" dirty="0"/>
              <a:t>1923</a:t>
            </a:r>
            <a:r>
              <a:rPr lang="ja-JP" altLang="en-US" dirty="0"/>
              <a:t>年　関東大震災　大阪</a:t>
            </a:r>
            <a:r>
              <a:rPr lang="en-US" altLang="ja-JP" dirty="0"/>
              <a:t>RC</a:t>
            </a:r>
            <a:r>
              <a:rPr lang="ja-JP" altLang="en-US" dirty="0"/>
              <a:t>が世界からの支援の窓口に</a:t>
            </a:r>
            <a:endParaRPr lang="en-US" altLang="ja-JP" dirty="0"/>
          </a:p>
          <a:p>
            <a:pPr algn="ctr"/>
            <a:r>
              <a:rPr lang="ja-JP" altLang="en-US" dirty="0"/>
              <a:t>（震災孤児のためのロータリーの家）</a:t>
            </a:r>
          </a:p>
        </p:txBody>
      </p:sp>
      <p:pic>
        <p:nvPicPr>
          <p:cNvPr id="14" name="図 13">
            <a:extLst>
              <a:ext uri="{FF2B5EF4-FFF2-40B4-BE49-F238E27FC236}">
                <a16:creationId xmlns:a16="http://schemas.microsoft.com/office/drawing/2014/main" id="{A69360CA-703C-E127-3085-7260E9B1B9AF}"/>
              </a:ext>
            </a:extLst>
          </p:cNvPr>
          <p:cNvPicPr>
            <a:picLocks noChangeAspect="1"/>
          </p:cNvPicPr>
          <p:nvPr/>
        </p:nvPicPr>
        <p:blipFill>
          <a:blip r:embed="rId6"/>
          <a:stretch>
            <a:fillRect/>
          </a:stretch>
        </p:blipFill>
        <p:spPr>
          <a:xfrm>
            <a:off x="1625010" y="4070138"/>
            <a:ext cx="3158214" cy="2121925"/>
          </a:xfrm>
          <a:prstGeom prst="rect">
            <a:avLst/>
          </a:prstGeom>
        </p:spPr>
      </p:pic>
      <p:sp>
        <p:nvSpPr>
          <p:cNvPr id="16" name="テキスト ボックス 15">
            <a:extLst>
              <a:ext uri="{FF2B5EF4-FFF2-40B4-BE49-F238E27FC236}">
                <a16:creationId xmlns:a16="http://schemas.microsoft.com/office/drawing/2014/main" id="{248C8F03-A7B3-15CD-8F84-E21639D84040}"/>
              </a:ext>
            </a:extLst>
          </p:cNvPr>
          <p:cNvSpPr txBox="1"/>
          <p:nvPr/>
        </p:nvSpPr>
        <p:spPr>
          <a:xfrm>
            <a:off x="1528763" y="6220229"/>
            <a:ext cx="3350709" cy="646331"/>
          </a:xfrm>
          <a:prstGeom prst="rect">
            <a:avLst/>
          </a:prstGeom>
          <a:noFill/>
        </p:spPr>
        <p:txBody>
          <a:bodyPr wrap="square">
            <a:spAutoFit/>
          </a:bodyPr>
          <a:lstStyle/>
          <a:p>
            <a:pPr algn="ctr"/>
            <a:r>
              <a:rPr lang="en-US" altLang="ja-JP" dirty="0"/>
              <a:t>1953</a:t>
            </a:r>
            <a:r>
              <a:rPr lang="ja-JP" altLang="en-US" dirty="0"/>
              <a:t>年の社会奉仕事業</a:t>
            </a:r>
            <a:endParaRPr lang="en-US" altLang="ja-JP" dirty="0"/>
          </a:p>
          <a:p>
            <a:pPr algn="ctr"/>
            <a:r>
              <a:rPr lang="ja-JP" altLang="en-US" dirty="0"/>
              <a:t>（児童福祉施設）</a:t>
            </a:r>
          </a:p>
        </p:txBody>
      </p:sp>
      <p:pic>
        <p:nvPicPr>
          <p:cNvPr id="24" name="図 23">
            <a:extLst>
              <a:ext uri="{FF2B5EF4-FFF2-40B4-BE49-F238E27FC236}">
                <a16:creationId xmlns:a16="http://schemas.microsoft.com/office/drawing/2014/main" id="{437DE13A-3A44-E361-E794-367F87E3EE6B}"/>
              </a:ext>
            </a:extLst>
          </p:cNvPr>
          <p:cNvPicPr>
            <a:picLocks noChangeAspect="1"/>
          </p:cNvPicPr>
          <p:nvPr/>
        </p:nvPicPr>
        <p:blipFill>
          <a:blip r:embed="rId7"/>
          <a:stretch>
            <a:fillRect/>
          </a:stretch>
        </p:blipFill>
        <p:spPr>
          <a:xfrm>
            <a:off x="7505205" y="4082973"/>
            <a:ext cx="2482729" cy="2206870"/>
          </a:xfrm>
          <a:prstGeom prst="rect">
            <a:avLst/>
          </a:prstGeom>
        </p:spPr>
      </p:pic>
      <p:sp>
        <p:nvSpPr>
          <p:cNvPr id="28" name="テキスト ボックス 27">
            <a:extLst>
              <a:ext uri="{FF2B5EF4-FFF2-40B4-BE49-F238E27FC236}">
                <a16:creationId xmlns:a16="http://schemas.microsoft.com/office/drawing/2014/main" id="{9C130C19-AC82-4A62-6FCC-D02FE0B146E9}"/>
              </a:ext>
            </a:extLst>
          </p:cNvPr>
          <p:cNvSpPr txBox="1"/>
          <p:nvPr/>
        </p:nvSpPr>
        <p:spPr>
          <a:xfrm>
            <a:off x="7118571" y="6358728"/>
            <a:ext cx="32559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1964</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年赤い羽根街頭募金</a:t>
            </a:r>
          </a:p>
        </p:txBody>
      </p:sp>
    </p:spTree>
    <p:extLst>
      <p:ext uri="{BB962C8B-B14F-4D97-AF65-F5344CB8AC3E}">
        <p14:creationId xmlns:p14="http://schemas.microsoft.com/office/powerpoint/2010/main" val="921000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6A54A-AF50-4925-98FB-DD637E062AB9}"/>
              </a:ext>
            </a:extLst>
          </p:cNvPr>
          <p:cNvSpPr>
            <a:spLocks noGrp="1"/>
          </p:cNvSpPr>
          <p:nvPr>
            <p:ph type="ctrTitle"/>
          </p:nvPr>
        </p:nvSpPr>
        <p:spPr>
          <a:xfrm>
            <a:off x="2128358" y="580992"/>
            <a:ext cx="7257535" cy="635453"/>
          </a:xfrm>
        </p:spPr>
        <p:txBody>
          <a:bodyPr>
            <a:normAutofit/>
          </a:bodyPr>
          <a:lstStyle/>
          <a:p>
            <a:r>
              <a:rPr lang="ja-JP" altLang="en-US" sz="2800" b="1" u="sng" dirty="0"/>
              <a:t>大阪のロータリー１００年</a:t>
            </a:r>
            <a:endParaRPr lang="en-US" sz="2800" b="1" u="sng" dirty="0"/>
          </a:p>
        </p:txBody>
      </p:sp>
      <p:pic>
        <p:nvPicPr>
          <p:cNvPr id="5" name="図 4">
            <a:extLst>
              <a:ext uri="{FF2B5EF4-FFF2-40B4-BE49-F238E27FC236}">
                <a16:creationId xmlns:a16="http://schemas.microsoft.com/office/drawing/2014/main" id="{C9A976D3-7A8D-33AB-AF31-B1AE4BAD60AA}"/>
              </a:ext>
            </a:extLst>
          </p:cNvPr>
          <p:cNvPicPr>
            <a:picLocks noChangeAspect="1"/>
          </p:cNvPicPr>
          <p:nvPr/>
        </p:nvPicPr>
        <p:blipFill>
          <a:blip r:embed="rId3"/>
          <a:stretch>
            <a:fillRect/>
          </a:stretch>
        </p:blipFill>
        <p:spPr>
          <a:xfrm>
            <a:off x="114679" y="94500"/>
            <a:ext cx="2456901" cy="999831"/>
          </a:xfrm>
          <a:prstGeom prst="rect">
            <a:avLst/>
          </a:prstGeom>
        </p:spPr>
      </p:pic>
      <p:pic>
        <p:nvPicPr>
          <p:cNvPr id="18" name="図 17">
            <a:extLst>
              <a:ext uri="{FF2B5EF4-FFF2-40B4-BE49-F238E27FC236}">
                <a16:creationId xmlns:a16="http://schemas.microsoft.com/office/drawing/2014/main" id="{0805E813-9669-9931-C7F1-2CA054A75A98}"/>
              </a:ext>
            </a:extLst>
          </p:cNvPr>
          <p:cNvPicPr>
            <a:picLocks noChangeAspect="1"/>
          </p:cNvPicPr>
          <p:nvPr/>
        </p:nvPicPr>
        <p:blipFill>
          <a:blip r:embed="rId4"/>
          <a:stretch>
            <a:fillRect/>
          </a:stretch>
        </p:blipFill>
        <p:spPr>
          <a:xfrm>
            <a:off x="6915826" y="1393532"/>
            <a:ext cx="2470067" cy="1850166"/>
          </a:xfrm>
          <a:prstGeom prst="rect">
            <a:avLst/>
          </a:prstGeom>
        </p:spPr>
      </p:pic>
      <p:sp>
        <p:nvSpPr>
          <p:cNvPr id="20" name="テキスト ボックス 19">
            <a:extLst>
              <a:ext uri="{FF2B5EF4-FFF2-40B4-BE49-F238E27FC236}">
                <a16:creationId xmlns:a16="http://schemas.microsoft.com/office/drawing/2014/main" id="{64C96DDA-F1F9-B868-7736-06A712679F62}"/>
              </a:ext>
            </a:extLst>
          </p:cNvPr>
          <p:cNvSpPr txBox="1"/>
          <p:nvPr/>
        </p:nvSpPr>
        <p:spPr>
          <a:xfrm>
            <a:off x="6715152" y="3221682"/>
            <a:ext cx="297903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1970</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年大阪万博</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「平和のバラ園」を寄贈</a:t>
            </a:r>
          </a:p>
        </p:txBody>
      </p:sp>
      <p:pic>
        <p:nvPicPr>
          <p:cNvPr id="9" name="図 8">
            <a:extLst>
              <a:ext uri="{FF2B5EF4-FFF2-40B4-BE49-F238E27FC236}">
                <a16:creationId xmlns:a16="http://schemas.microsoft.com/office/drawing/2014/main" id="{BB25715D-EF5B-E65F-8DD7-3C95A4C69AC7}"/>
              </a:ext>
            </a:extLst>
          </p:cNvPr>
          <p:cNvPicPr>
            <a:picLocks noChangeAspect="1"/>
          </p:cNvPicPr>
          <p:nvPr/>
        </p:nvPicPr>
        <p:blipFill>
          <a:blip r:embed="rId5"/>
          <a:stretch>
            <a:fillRect/>
          </a:stretch>
        </p:blipFill>
        <p:spPr>
          <a:xfrm>
            <a:off x="593904" y="1440502"/>
            <a:ext cx="4609402" cy="1553539"/>
          </a:xfrm>
          <a:prstGeom prst="rect">
            <a:avLst/>
          </a:prstGeom>
        </p:spPr>
      </p:pic>
      <p:sp>
        <p:nvSpPr>
          <p:cNvPr id="12" name="テキスト ボックス 11">
            <a:extLst>
              <a:ext uri="{FF2B5EF4-FFF2-40B4-BE49-F238E27FC236}">
                <a16:creationId xmlns:a16="http://schemas.microsoft.com/office/drawing/2014/main" id="{0C57430C-66D3-5317-E09D-0E4CC07171D6}"/>
              </a:ext>
            </a:extLst>
          </p:cNvPr>
          <p:cNvSpPr txBox="1"/>
          <p:nvPr/>
        </p:nvSpPr>
        <p:spPr>
          <a:xfrm>
            <a:off x="320360" y="3042319"/>
            <a:ext cx="51564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1967</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年大阪米山奨学委員会スタート</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メイリオ" panose="020B0604030504040204" pitchFamily="50" charset="-128"/>
              </a:rPr>
              <a:t>（</a:t>
            </a:r>
            <a:r>
              <a:rPr lang="en-US" altLang="ja-JP" dirty="0">
                <a:solidFill>
                  <a:prstClr val="black"/>
                </a:solidFill>
                <a:latin typeface="Calibri" panose="020F0502020204030204"/>
                <a:ea typeface="メイリオ" panose="020B0604030504040204" pitchFamily="50" charset="-128"/>
              </a:rPr>
              <a:t>1917</a:t>
            </a:r>
            <a:r>
              <a:rPr lang="ja-JP" altLang="en-US" dirty="0">
                <a:solidFill>
                  <a:prstClr val="black"/>
                </a:solidFill>
                <a:latin typeface="Calibri" panose="020F0502020204030204"/>
                <a:ea typeface="メイリオ" panose="020B0604030504040204" pitchFamily="50" charset="-128"/>
              </a:rPr>
              <a:t>年米山奨学生学友会・関西）</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24" name="図 23">
            <a:extLst>
              <a:ext uri="{FF2B5EF4-FFF2-40B4-BE49-F238E27FC236}">
                <a16:creationId xmlns:a16="http://schemas.microsoft.com/office/drawing/2014/main" id="{85261645-E507-BAD4-8953-1E170C3482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1634" y="3923588"/>
            <a:ext cx="2933941" cy="2200454"/>
          </a:xfrm>
          <a:prstGeom prst="rect">
            <a:avLst/>
          </a:prstGeom>
        </p:spPr>
      </p:pic>
      <p:sp>
        <p:nvSpPr>
          <p:cNvPr id="26" name="テキスト ボックス 25">
            <a:extLst>
              <a:ext uri="{FF2B5EF4-FFF2-40B4-BE49-F238E27FC236}">
                <a16:creationId xmlns:a16="http://schemas.microsoft.com/office/drawing/2014/main" id="{88CF1104-6079-B832-1EC8-CEA4B10BFB7B}"/>
              </a:ext>
            </a:extLst>
          </p:cNvPr>
          <p:cNvSpPr txBox="1"/>
          <p:nvPr/>
        </p:nvSpPr>
        <p:spPr>
          <a:xfrm>
            <a:off x="320360" y="6253700"/>
            <a:ext cx="51564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panose="020F0502020204030204"/>
                <a:ea typeface="メイリオ" panose="020B0604030504040204" pitchFamily="50" charset="-128"/>
              </a:rPr>
              <a:t>2011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年　東日本大震災　被災地支援</a:t>
            </a:r>
          </a:p>
        </p:txBody>
      </p:sp>
      <p:pic>
        <p:nvPicPr>
          <p:cNvPr id="27" name="図 26">
            <a:extLst>
              <a:ext uri="{FF2B5EF4-FFF2-40B4-BE49-F238E27FC236}">
                <a16:creationId xmlns:a16="http://schemas.microsoft.com/office/drawing/2014/main" id="{3E492AB0-B6B6-1261-D3DF-B8A85D3BCFBB}"/>
              </a:ext>
            </a:extLst>
          </p:cNvPr>
          <p:cNvPicPr>
            <a:picLocks noChangeAspect="1"/>
          </p:cNvPicPr>
          <p:nvPr/>
        </p:nvPicPr>
        <p:blipFill>
          <a:blip r:embed="rId7"/>
          <a:stretch>
            <a:fillRect/>
          </a:stretch>
        </p:blipFill>
        <p:spPr>
          <a:xfrm>
            <a:off x="6915826" y="3923588"/>
            <a:ext cx="1988017" cy="2650689"/>
          </a:xfrm>
          <a:prstGeom prst="rect">
            <a:avLst/>
          </a:prstGeom>
        </p:spPr>
      </p:pic>
      <p:sp>
        <p:nvSpPr>
          <p:cNvPr id="29" name="テキスト ボックス 28">
            <a:extLst>
              <a:ext uri="{FF2B5EF4-FFF2-40B4-BE49-F238E27FC236}">
                <a16:creationId xmlns:a16="http://schemas.microsoft.com/office/drawing/2014/main" id="{396E7C1A-32AD-B69D-E72D-F98FE1B93040}"/>
              </a:ext>
            </a:extLst>
          </p:cNvPr>
          <p:cNvSpPr txBox="1"/>
          <p:nvPr/>
        </p:nvSpPr>
        <p:spPr>
          <a:xfrm>
            <a:off x="9070525" y="4925768"/>
            <a:ext cx="2778359"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panose="020F0502020204030204"/>
                <a:ea typeface="メイリオ" panose="020B0604030504040204" pitchFamily="50" charset="-128"/>
              </a:rPr>
              <a:t>2019</a:t>
            </a:r>
            <a:r>
              <a:rPr lang="ja-JP" altLang="en-US" dirty="0">
                <a:solidFill>
                  <a:prstClr val="black"/>
                </a:solidFill>
                <a:latin typeface="Calibri" panose="020F0502020204030204"/>
                <a:ea typeface="メイリオ" panose="020B0604030504040204" pitchFamily="50" charset="-128"/>
              </a:rPr>
              <a:t>年　</a:t>
            </a:r>
            <a:endParaRPr lang="en-US" altLang="ja-JP" dirty="0">
              <a:solidFill>
                <a:prstClr val="black"/>
              </a:solidFill>
              <a:latin typeface="Calibri" panose="020F0502020204030204"/>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メイリオ" panose="020B0604030504040204" pitchFamily="50" charset="-128"/>
              </a:rPr>
              <a:t>ポリオ撲滅の看板掲示</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695329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6A54A-AF50-4925-98FB-DD637E062AB9}"/>
              </a:ext>
            </a:extLst>
          </p:cNvPr>
          <p:cNvSpPr>
            <a:spLocks noGrp="1"/>
          </p:cNvSpPr>
          <p:nvPr>
            <p:ph type="ctrTitle"/>
          </p:nvPr>
        </p:nvSpPr>
        <p:spPr>
          <a:xfrm>
            <a:off x="2468112" y="389413"/>
            <a:ext cx="8199888" cy="635453"/>
          </a:xfrm>
        </p:spPr>
        <p:txBody>
          <a:bodyPr>
            <a:noAutofit/>
          </a:bodyPr>
          <a:lstStyle/>
          <a:p>
            <a:r>
              <a:rPr lang="ja-JP" altLang="en-US" sz="2800" b="1" u="sng" dirty="0"/>
              <a:t>ロータリーはどのように認知されているのか？</a:t>
            </a:r>
            <a:endParaRPr lang="en-US" sz="2800" b="1" u="sng" dirty="0"/>
          </a:p>
        </p:txBody>
      </p:sp>
      <p:sp>
        <p:nvSpPr>
          <p:cNvPr id="4" name="テキスト ボックス 3">
            <a:extLst>
              <a:ext uri="{FF2B5EF4-FFF2-40B4-BE49-F238E27FC236}">
                <a16:creationId xmlns:a16="http://schemas.microsoft.com/office/drawing/2014/main" id="{91AEBB38-0FD1-4536-A762-A1F22A5B5E1D}"/>
              </a:ext>
            </a:extLst>
          </p:cNvPr>
          <p:cNvSpPr txBox="1"/>
          <p:nvPr/>
        </p:nvSpPr>
        <p:spPr>
          <a:xfrm>
            <a:off x="140668" y="1080907"/>
            <a:ext cx="11442357" cy="5569275"/>
          </a:xfrm>
          <a:prstGeom prst="rect">
            <a:avLst/>
          </a:prstGeom>
          <a:noFill/>
        </p:spPr>
        <p:txBody>
          <a:bodyPr wrap="square" rtlCol="0">
            <a:noAutofit/>
          </a:bodyPr>
          <a:lstStyle/>
          <a:p>
            <a:pPr lvl="0" algn="ctr"/>
            <a:r>
              <a:rPr lang="ja-JP" altLang="en-US" sz="2800" b="1" dirty="0">
                <a:solidFill>
                  <a:srgbClr val="0070C0"/>
                </a:solidFill>
              </a:rPr>
              <a:t>２６６０地区でのロータリー認知浸透度調査</a:t>
            </a:r>
            <a:endParaRPr lang="en-US" altLang="ja-JP" sz="2800" b="1" dirty="0">
              <a:solidFill>
                <a:srgbClr val="0070C0"/>
              </a:solidFill>
            </a:endParaRPr>
          </a:p>
          <a:p>
            <a:pPr lvl="0" algn="ctr"/>
            <a:r>
              <a:rPr lang="ja-JP" altLang="en-US" sz="2000" b="1" dirty="0">
                <a:solidFill>
                  <a:prstClr val="black"/>
                </a:solidFill>
              </a:rPr>
              <a:t>（２１年１月２９日～２月２日、２０歳以上の男女を対象としたインターネット調査）</a:t>
            </a:r>
            <a:endParaRPr lang="en-US" altLang="ja-JP" sz="2000"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8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名前だけも含めロータリーを知っている</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lang="ja-JP" altLang="en-US" sz="2800" b="1" dirty="0">
                <a:solidFill>
                  <a:srgbClr val="0070C0"/>
                </a:solidFill>
                <a:latin typeface="Calibri" panose="020F0502020204030204"/>
                <a:ea typeface="メイリオ" panose="020B0604030504040204" pitchFamily="50" charset="-128"/>
              </a:rPr>
              <a:t>６１％（当地区）</a:t>
            </a:r>
            <a:endParaRPr kumimoji="1" lang="en-US" altLang="ja-JP" sz="2800" b="1" i="0" u="none"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noProof="0" dirty="0">
                <a:solidFill>
                  <a:prstClr val="black"/>
                </a:solidFill>
                <a:latin typeface="Calibri" panose="020F0502020204030204"/>
                <a:ea typeface="メイリオ" panose="020B0604030504040204" pitchFamily="50" charset="-128"/>
              </a:rPr>
              <a:t> </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京都</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６８％</a:t>
            </a:r>
            <a:r>
              <a:rPr lang="en-US" altLang="ja-JP" sz="2400" b="1" dirty="0">
                <a:solidFill>
                  <a:prstClr val="black"/>
                </a:solidFill>
                <a:latin typeface="Calibri" panose="020F0502020204030204"/>
                <a:ea typeface="メイリオ"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Calibri" panose="020F0502020204030204"/>
                <a:ea typeface="メイリオ" panose="020B0604030504040204" pitchFamily="50" charset="-128"/>
              </a:rPr>
              <a:t>								  2640</a:t>
            </a:r>
            <a:r>
              <a:rPr lang="ja-JP" altLang="en-US" sz="2400" b="1" dirty="0">
                <a:solidFill>
                  <a:prstClr val="black"/>
                </a:solidFill>
                <a:latin typeface="Calibri" panose="020F0502020204030204"/>
                <a:ea typeface="メイリオ" panose="020B0604030504040204" pitchFamily="50" charset="-128"/>
              </a:rPr>
              <a:t>地区</a:t>
            </a:r>
            <a:r>
              <a:rPr lang="en-US" altLang="ja-JP" sz="2400" b="1" dirty="0">
                <a:solidFill>
                  <a:prstClr val="black"/>
                </a:solidFill>
                <a:latin typeface="Calibri" panose="020F0502020204030204"/>
                <a:ea typeface="メイリオ" panose="020B0604030504040204" pitchFamily="50" charset="-128"/>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６３％</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神戸</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６１％</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東京</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23</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区</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５７％</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a:defRPr/>
            </a:pPr>
            <a:r>
              <a:rPr kumimoji="1" lang="ja-JP" altLang="en-US" sz="2800" b="1" i="0"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endParaRPr kumimoji="1" lang="en-US" altLang="ja-JP" sz="2800" b="1" i="0"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a:defRPr/>
            </a:pPr>
            <a:r>
              <a:rPr kumimoji="1" lang="ja-JP" altLang="en-US" sz="2800" b="1" i="0"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8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男女／年代別認知度</a:t>
            </a:r>
            <a:r>
              <a:rPr kumimoji="1" lang="ja-JP" altLang="en-US" sz="2800" b="1" i="0"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lang="ja-JP" altLang="en-US" sz="2800" b="1" dirty="0">
                <a:solidFill>
                  <a:srgbClr val="4472C4"/>
                </a:solidFill>
              </a:rPr>
              <a:t>高齢者＞若年者　　　男性＞女性</a:t>
            </a:r>
            <a:endParaRPr kumimoji="1" lang="en-US" altLang="ja-JP" sz="2800" b="1" i="0" u="sng" strike="noStrike" kern="1200" cap="none" spc="0" normalizeH="0" baseline="0" noProof="0" dirty="0">
              <a:ln>
                <a:noFill/>
              </a:ln>
              <a:solidFill>
                <a:srgbClr val="4472C4"/>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panose="020F0502020204030204"/>
                <a:ea typeface="メイリオ"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panose="020F0502020204030204"/>
                <a:ea typeface="メイリオ" panose="020B0604030504040204" pitchFamily="50" charset="-128"/>
              </a:rPr>
              <a:t>		</a:t>
            </a:r>
            <a:r>
              <a:rPr lang="ja-JP" altLang="en-US" sz="2800" b="1" dirty="0">
                <a:solidFill>
                  <a:prstClr val="black"/>
                </a:solidFill>
                <a:latin typeface="Calibri" panose="020F0502020204030204"/>
                <a:ea typeface="メイリオ" panose="020B0604030504040204" pitchFamily="50" charset="-128"/>
              </a:rPr>
              <a:t>男性２０代　３１％　	女性２０代　２３％</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panose="020F0502020204030204"/>
                <a:ea typeface="メイリオ" panose="020B0604030504040204" pitchFamily="50" charset="-128"/>
              </a:rPr>
              <a:t>		</a:t>
            </a:r>
            <a:r>
              <a:rPr lang="ja-JP" altLang="en-US" sz="2800" b="1" dirty="0">
                <a:solidFill>
                  <a:prstClr val="black"/>
                </a:solidFill>
                <a:latin typeface="Calibri" panose="020F0502020204030204"/>
                <a:ea typeface="メイリオ" panose="020B0604030504040204" pitchFamily="50" charset="-128"/>
              </a:rPr>
              <a:t>男性６０代　８９％	女性６０代	　７６％</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panose="020F0502020204030204"/>
                <a:ea typeface="メイリオ" panose="020B0604030504040204" pitchFamily="50" charset="-128"/>
              </a:rPr>
              <a:t>		</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Calibri" panose="020F0502020204030204"/>
                <a:ea typeface="メイリオ" panose="020B0604030504040204" pitchFamily="50" charset="-128"/>
              </a:rPr>
              <a:t>			</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lvl="0"/>
            <a:endParaRPr lang="en-US" altLang="ja-JP" sz="2000" dirty="0">
              <a:solidFill>
                <a:prstClr val="black"/>
              </a:solidFill>
            </a:endParaRPr>
          </a:p>
        </p:txBody>
      </p:sp>
      <p:pic>
        <p:nvPicPr>
          <p:cNvPr id="5" name="図 4">
            <a:extLst>
              <a:ext uri="{FF2B5EF4-FFF2-40B4-BE49-F238E27FC236}">
                <a16:creationId xmlns:a16="http://schemas.microsoft.com/office/drawing/2014/main" id="{61012BF5-B1D3-1375-933D-3CDA464828B6}"/>
              </a:ext>
            </a:extLst>
          </p:cNvPr>
          <p:cNvPicPr>
            <a:picLocks noChangeAspect="1"/>
          </p:cNvPicPr>
          <p:nvPr/>
        </p:nvPicPr>
        <p:blipFill>
          <a:blip r:embed="rId3"/>
          <a:stretch>
            <a:fillRect/>
          </a:stretch>
        </p:blipFill>
        <p:spPr>
          <a:xfrm>
            <a:off x="11211" y="81076"/>
            <a:ext cx="2456901" cy="999831"/>
          </a:xfrm>
          <a:prstGeom prst="rect">
            <a:avLst/>
          </a:prstGeom>
        </p:spPr>
      </p:pic>
    </p:spTree>
    <p:extLst>
      <p:ext uri="{BB962C8B-B14F-4D97-AF65-F5344CB8AC3E}">
        <p14:creationId xmlns:p14="http://schemas.microsoft.com/office/powerpoint/2010/main" val="197082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107092" y="1240327"/>
            <a:ext cx="11442357" cy="5063758"/>
          </a:xfrm>
          <a:prstGeom prst="rect">
            <a:avLst/>
          </a:prstGeom>
          <a:noFill/>
        </p:spPr>
        <p:txBody>
          <a:bodyPr wrap="square" rtlCol="0">
            <a:noAutofit/>
          </a:bodyPr>
          <a:lstStyle/>
          <a:p>
            <a:r>
              <a:rPr lang="ja-JP" altLang="en-US" sz="2800" b="1" dirty="0">
                <a:solidFill>
                  <a:prstClr val="black"/>
                </a:solidFill>
              </a:rPr>
              <a:t>・</a:t>
            </a:r>
            <a:r>
              <a:rPr lang="ja-JP" altLang="en-US" sz="2800" b="1" u="sng" dirty="0">
                <a:solidFill>
                  <a:prstClr val="black"/>
                </a:solidFill>
              </a:rPr>
              <a:t>他団体との比較</a:t>
            </a:r>
            <a:r>
              <a:rPr lang="ja-JP" altLang="en-US" sz="2800" b="1" dirty="0">
                <a:solidFill>
                  <a:prstClr val="black"/>
                </a:solidFill>
              </a:rPr>
              <a:t>　</a:t>
            </a:r>
            <a:r>
              <a:rPr lang="ja-JP" altLang="en-US" sz="2800" b="1" dirty="0">
                <a:solidFill>
                  <a:srgbClr val="0070C0"/>
                </a:solidFill>
              </a:rPr>
              <a:t>ロータリーの認知度はライオンズを１７％下回る</a:t>
            </a:r>
            <a:endParaRPr lang="en-US" altLang="ja-JP" sz="2800" b="1" dirty="0">
              <a:solidFill>
                <a:srgbClr val="0070C0"/>
              </a:solidFill>
            </a:endParaRPr>
          </a:p>
          <a:p>
            <a:r>
              <a:rPr lang="ja-JP" altLang="en-US" sz="2800" b="1" dirty="0">
                <a:solidFill>
                  <a:prstClr val="black"/>
                </a:solidFill>
              </a:rPr>
              <a:t>　ライオンズクラブを知っている　</a:t>
            </a:r>
            <a:r>
              <a:rPr lang="en-US" altLang="ja-JP" sz="2800" b="1" dirty="0">
                <a:solidFill>
                  <a:prstClr val="black"/>
                </a:solidFill>
              </a:rPr>
              <a:t>	</a:t>
            </a:r>
            <a:r>
              <a:rPr lang="ja-JP" altLang="en-US" sz="2800" b="1" dirty="0">
                <a:solidFill>
                  <a:prstClr val="black"/>
                </a:solidFill>
              </a:rPr>
              <a:t>７４％</a:t>
            </a:r>
            <a:endParaRPr lang="en-US" altLang="ja-JP" sz="2800" b="1" dirty="0">
              <a:solidFill>
                <a:prstClr val="black"/>
              </a:solidFill>
            </a:endParaRPr>
          </a:p>
          <a:p>
            <a:r>
              <a:rPr lang="ja-JP" altLang="en-US" sz="2800" b="1" dirty="0">
                <a:solidFill>
                  <a:prstClr val="black"/>
                </a:solidFill>
              </a:rPr>
              <a:t>　</a:t>
            </a:r>
            <a:r>
              <a:rPr lang="ja-JP" altLang="en-US" sz="2800" b="1" dirty="0"/>
              <a:t>ロータリークラブを知っている</a:t>
            </a:r>
            <a:r>
              <a:rPr lang="en-US" altLang="ja-JP" sz="2800" b="1" dirty="0"/>
              <a:t>		</a:t>
            </a:r>
            <a:r>
              <a:rPr lang="ja-JP" altLang="en-US" sz="2800" b="1" dirty="0"/>
              <a:t>５７％</a:t>
            </a:r>
            <a:endParaRPr lang="en-US" altLang="ja-JP" sz="2800" b="1" dirty="0"/>
          </a:p>
          <a:p>
            <a:r>
              <a:rPr lang="ja-JP" altLang="en-US" sz="1600" dirty="0"/>
              <a:t>　　</a:t>
            </a:r>
            <a:r>
              <a:rPr lang="ja-JP" altLang="en-US" sz="1600" u="sng" dirty="0"/>
              <a:t>＊人口換算の統計処理の関係でスクリーニング調査と本調査の数値には若干の違いがあります。</a:t>
            </a:r>
            <a:endParaRPr lang="en-US" altLang="ja-JP" sz="1600" u="sng" dirty="0"/>
          </a:p>
          <a:p>
            <a:endParaRPr lang="en-US" altLang="ja-JP" sz="2800" dirty="0">
              <a:solidFill>
                <a:prstClr val="black"/>
              </a:solidFill>
            </a:endParaRPr>
          </a:p>
          <a:p>
            <a:endParaRPr lang="en-US" altLang="ja-JP" sz="2800" dirty="0">
              <a:solidFill>
                <a:prstClr val="black"/>
              </a:solidFill>
            </a:endParaRPr>
          </a:p>
          <a:p>
            <a:endParaRPr lang="en-US" altLang="ja-JP" sz="2800" dirty="0">
              <a:solidFill>
                <a:prstClr val="black"/>
              </a:solidFill>
            </a:endParaRPr>
          </a:p>
          <a:p>
            <a:r>
              <a:rPr lang="ja-JP" altLang="en-US" sz="2800" dirty="0">
                <a:solidFill>
                  <a:prstClr val="black"/>
                </a:solidFill>
              </a:rPr>
              <a:t>　　</a:t>
            </a:r>
            <a:endParaRPr lang="en-US" altLang="ja-JP" sz="2800" dirty="0">
              <a:solidFill>
                <a:prstClr val="black"/>
              </a:solidFill>
            </a:endParaRPr>
          </a:p>
          <a:p>
            <a:pPr lvl="0">
              <a:defRPr/>
            </a:pPr>
            <a:endParaRPr lang="en-US" altLang="ja-JP" sz="2800" b="1" dirty="0">
              <a:solidFill>
                <a:prstClr val="black"/>
              </a:solidFill>
            </a:endParaRPr>
          </a:p>
          <a:p>
            <a:pPr lvl="0">
              <a:defRPr/>
            </a:pPr>
            <a:r>
              <a:rPr lang="ja-JP" altLang="en-US" sz="2800" b="1" dirty="0">
                <a:solidFill>
                  <a:prstClr val="black"/>
                </a:solidFill>
              </a:rPr>
              <a:t>・</a:t>
            </a:r>
            <a:r>
              <a:rPr lang="ja-JP" altLang="en-US" sz="2800" b="1" u="sng" dirty="0">
                <a:solidFill>
                  <a:prstClr val="black"/>
                </a:solidFill>
              </a:rPr>
              <a:t>ロゴマークの認知度</a:t>
            </a:r>
            <a:r>
              <a:rPr lang="ja-JP" altLang="en-US" sz="2800" b="1" dirty="0">
                <a:solidFill>
                  <a:prstClr val="black"/>
                </a:solidFill>
              </a:rPr>
              <a:t>　</a:t>
            </a:r>
            <a:r>
              <a:rPr lang="ja-JP" altLang="en-US" sz="2800" b="1" dirty="0">
                <a:solidFill>
                  <a:srgbClr val="0070C0"/>
                </a:solidFill>
              </a:rPr>
              <a:t>ロータリーの認知度の１／３</a:t>
            </a:r>
            <a:endParaRPr lang="en-US" altLang="ja-JP" sz="2800" b="1" dirty="0">
              <a:solidFill>
                <a:srgbClr val="0070C0"/>
              </a:solidFill>
            </a:endParaRPr>
          </a:p>
          <a:p>
            <a:pPr lvl="0">
              <a:defRPr/>
            </a:pPr>
            <a:r>
              <a:rPr lang="ja-JP" altLang="en-US" sz="2800" b="1" dirty="0">
                <a:solidFill>
                  <a:prstClr val="black"/>
                </a:solidFill>
              </a:rPr>
              <a:t>　</a:t>
            </a:r>
            <a:r>
              <a:rPr lang="ja-JP" altLang="en-US" sz="2800" b="1" dirty="0"/>
              <a:t>ロータリーのロゴマークを見たことがある</a:t>
            </a:r>
            <a:r>
              <a:rPr lang="en-US" altLang="ja-JP" sz="2800" b="1" dirty="0"/>
              <a:t>	</a:t>
            </a:r>
            <a:r>
              <a:rPr lang="ja-JP" altLang="en-US" sz="2800" b="1" dirty="0"/>
              <a:t>２０％</a:t>
            </a:r>
            <a:endParaRPr lang="en-US" altLang="ja-JP" sz="2800" b="1" dirty="0"/>
          </a:p>
          <a:p>
            <a:endParaRPr lang="en-US" altLang="ja-JP" sz="2800" dirty="0"/>
          </a:p>
          <a:p>
            <a:endParaRPr lang="en-US" altLang="ja-JP" sz="2800" dirty="0">
              <a:solidFill>
                <a:prstClr val="black"/>
              </a:solidFill>
            </a:endParaRPr>
          </a:p>
          <a:p>
            <a:r>
              <a:rPr lang="ja-JP" altLang="en-US" sz="2800" dirty="0">
                <a:solidFill>
                  <a:prstClr val="black"/>
                </a:solidFill>
              </a:rPr>
              <a:t>　　</a:t>
            </a:r>
            <a:endParaRPr lang="en-US" altLang="ja-JP" sz="2400" dirty="0">
              <a:solidFill>
                <a:prstClr val="black"/>
              </a:solidFill>
            </a:endParaRPr>
          </a:p>
          <a:p>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p:txBody>
      </p:sp>
      <p:pic>
        <p:nvPicPr>
          <p:cNvPr id="5" name="図 4"/>
          <p:cNvPicPr>
            <a:picLocks noChangeAspect="1"/>
          </p:cNvPicPr>
          <p:nvPr/>
        </p:nvPicPr>
        <p:blipFill>
          <a:blip r:embed="rId3"/>
          <a:stretch>
            <a:fillRect/>
          </a:stretch>
        </p:blipFill>
        <p:spPr>
          <a:xfrm>
            <a:off x="5247426" y="3191320"/>
            <a:ext cx="1359537" cy="1289042"/>
          </a:xfrm>
          <a:prstGeom prst="rect">
            <a:avLst/>
          </a:prstGeom>
        </p:spPr>
      </p:pic>
      <p:pic>
        <p:nvPicPr>
          <p:cNvPr id="7" name="図 6">
            <a:extLst>
              <a:ext uri="{FF2B5EF4-FFF2-40B4-BE49-F238E27FC236}">
                <a16:creationId xmlns:a16="http://schemas.microsoft.com/office/drawing/2014/main" id="{7FD41F49-73A9-7148-8FD1-273E70A8951C}"/>
              </a:ext>
            </a:extLst>
          </p:cNvPr>
          <p:cNvPicPr>
            <a:picLocks noChangeAspect="1"/>
          </p:cNvPicPr>
          <p:nvPr/>
        </p:nvPicPr>
        <p:blipFill>
          <a:blip r:embed="rId4"/>
          <a:stretch>
            <a:fillRect/>
          </a:stretch>
        </p:blipFill>
        <p:spPr>
          <a:xfrm>
            <a:off x="2352782" y="3108636"/>
            <a:ext cx="1578817" cy="1454410"/>
          </a:xfrm>
          <a:prstGeom prst="rect">
            <a:avLst/>
          </a:prstGeom>
        </p:spPr>
      </p:pic>
      <p:pic>
        <p:nvPicPr>
          <p:cNvPr id="6" name="図 5">
            <a:extLst>
              <a:ext uri="{FF2B5EF4-FFF2-40B4-BE49-F238E27FC236}">
                <a16:creationId xmlns:a16="http://schemas.microsoft.com/office/drawing/2014/main" id="{603EED47-7DB6-D96D-3E27-A2E65430B5C0}"/>
              </a:ext>
            </a:extLst>
          </p:cNvPr>
          <p:cNvPicPr>
            <a:picLocks noChangeAspect="1"/>
          </p:cNvPicPr>
          <p:nvPr/>
        </p:nvPicPr>
        <p:blipFill>
          <a:blip r:embed="rId5"/>
          <a:stretch>
            <a:fillRect/>
          </a:stretch>
        </p:blipFill>
        <p:spPr>
          <a:xfrm>
            <a:off x="107092" y="92060"/>
            <a:ext cx="2456901" cy="999831"/>
          </a:xfrm>
          <a:prstGeom prst="rect">
            <a:avLst/>
          </a:prstGeom>
        </p:spPr>
      </p:pic>
    </p:spTree>
    <p:extLst>
      <p:ext uri="{BB962C8B-B14F-4D97-AF65-F5344CB8AC3E}">
        <p14:creationId xmlns:p14="http://schemas.microsoft.com/office/powerpoint/2010/main" val="2588565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35944" y="1156671"/>
            <a:ext cx="11442357" cy="5605869"/>
          </a:xfrm>
          <a:prstGeom prst="rect">
            <a:avLst/>
          </a:prstGeom>
          <a:noFill/>
        </p:spPr>
        <p:txBody>
          <a:bodyPr wrap="square" rtlCol="0">
            <a:noAutofit/>
          </a:bodyPr>
          <a:lstStyle/>
          <a:p>
            <a:r>
              <a:rPr lang="ja-JP" altLang="en-US" sz="2800" b="1" dirty="0">
                <a:solidFill>
                  <a:prstClr val="black"/>
                </a:solidFill>
              </a:rPr>
              <a:t>・</a:t>
            </a:r>
            <a:r>
              <a:rPr lang="ja-JP" altLang="en-US" sz="2800" b="1" u="sng" dirty="0">
                <a:solidFill>
                  <a:prstClr val="black"/>
                </a:solidFill>
              </a:rPr>
              <a:t>どうやってロータリーを知ったか？</a:t>
            </a:r>
            <a:r>
              <a:rPr lang="ja-JP" altLang="en-US" sz="1600" b="1" u="sng" dirty="0">
                <a:solidFill>
                  <a:prstClr val="black"/>
                </a:solidFill>
              </a:rPr>
              <a:t>（ロータリーを知っている人に聞きました）</a:t>
            </a:r>
            <a:endParaRPr lang="en-US" altLang="ja-JP" sz="1600" b="1" u="sng" dirty="0">
              <a:solidFill>
                <a:prstClr val="black"/>
              </a:solidFill>
            </a:endParaRPr>
          </a:p>
          <a:p>
            <a:r>
              <a:rPr lang="ja-JP" altLang="en-US" sz="2800" b="1" dirty="0">
                <a:solidFill>
                  <a:srgbClr val="0070C0"/>
                </a:solidFill>
              </a:rPr>
              <a:t>　高齢者はマスメディアを通しての認知比率が高いが、</a:t>
            </a:r>
            <a:br>
              <a:rPr lang="en-US" altLang="ja-JP" sz="2800" b="1" dirty="0">
                <a:solidFill>
                  <a:srgbClr val="0070C0"/>
                </a:solidFill>
              </a:rPr>
            </a:br>
            <a:r>
              <a:rPr lang="ja-JP" altLang="en-US" sz="2800" b="1" dirty="0">
                <a:solidFill>
                  <a:srgbClr val="0070C0"/>
                </a:solidFill>
              </a:rPr>
              <a:t>　２０代はＳＮＳ での認知が２０％超</a:t>
            </a:r>
            <a:r>
              <a:rPr lang="ja-JP" altLang="en-US" sz="2800" b="1" dirty="0">
                <a:solidFill>
                  <a:prstClr val="black"/>
                </a:solidFill>
              </a:rPr>
              <a:t>　　</a:t>
            </a:r>
            <a:endParaRPr lang="en-US" altLang="ja-JP" sz="2800" b="1" dirty="0">
              <a:solidFill>
                <a:prstClr val="black"/>
              </a:solidFill>
            </a:endParaRPr>
          </a:p>
          <a:p>
            <a:r>
              <a:rPr lang="ja-JP" altLang="en-US" sz="2800" b="1" dirty="0">
                <a:solidFill>
                  <a:schemeClr val="accent1"/>
                </a:solidFill>
              </a:rPr>
              <a:t>　　</a:t>
            </a:r>
            <a:r>
              <a:rPr lang="ja-JP" altLang="en-US" sz="2800" b="1" dirty="0"/>
              <a:t>口コミ ３７％　テレビ ２０％　新聞 １９％</a:t>
            </a:r>
            <a:endParaRPr lang="en-US" altLang="ja-JP" sz="2800" b="1" dirty="0"/>
          </a:p>
          <a:p>
            <a:r>
              <a:rPr lang="ja-JP" altLang="en-US" sz="2800" b="1" dirty="0"/>
              <a:t>　　　</a:t>
            </a:r>
            <a:r>
              <a:rPr lang="en-US" altLang="ja-JP" sz="2800" b="1" dirty="0"/>
              <a:t>	</a:t>
            </a:r>
            <a:r>
              <a:rPr lang="ja-JP" altLang="en-US" sz="2800" b="1" dirty="0"/>
              <a:t>　　　　　　　　</a:t>
            </a:r>
            <a:r>
              <a:rPr lang="ja-JP" altLang="en-US" sz="2400" b="1" dirty="0"/>
              <a:t>公共機関１１％、看板等１１％　寄贈物９％</a:t>
            </a:r>
            <a:endParaRPr lang="en-US" altLang="ja-JP" sz="2400" b="1" dirty="0"/>
          </a:p>
          <a:p>
            <a:endParaRPr lang="en-US" altLang="ja-JP" sz="2800" b="1" dirty="0">
              <a:solidFill>
                <a:prstClr val="black"/>
              </a:solidFill>
            </a:endParaRPr>
          </a:p>
          <a:p>
            <a:r>
              <a:rPr lang="ja-JP" altLang="en-US" sz="2800" b="1" dirty="0">
                <a:solidFill>
                  <a:prstClr val="black"/>
                </a:solidFill>
              </a:rPr>
              <a:t>・</a:t>
            </a:r>
            <a:r>
              <a:rPr lang="ja-JP" altLang="en-US" sz="2800" b="1" u="sng" dirty="0">
                <a:solidFill>
                  <a:prstClr val="black"/>
                </a:solidFill>
              </a:rPr>
              <a:t>ロータリークラブのイメージ</a:t>
            </a:r>
            <a:r>
              <a:rPr lang="ja-JP" altLang="en-US" sz="1600" b="1" u="sng" dirty="0">
                <a:solidFill>
                  <a:prstClr val="black"/>
                </a:solidFill>
              </a:rPr>
              <a:t>（ロータリーを知っている人に聞きました）</a:t>
            </a:r>
            <a:endParaRPr lang="en-US" altLang="ja-JP" sz="1600" b="1" u="sng" dirty="0">
              <a:solidFill>
                <a:prstClr val="black"/>
              </a:solidFill>
            </a:endParaRPr>
          </a:p>
          <a:p>
            <a:r>
              <a:rPr kumimoji="1" lang="ja-JP" altLang="en-US" sz="2800" b="1" i="0"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800" b="1" i="0"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rPr>
              <a:t>年齢層が高く、ハイクラスの人たちの社交クラブ＞奉仕団体</a:t>
            </a:r>
            <a:endParaRPr kumimoji="1" lang="en-US" altLang="ja-JP" sz="2800" b="1" i="0"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endParaRPr>
          </a:p>
          <a:p>
            <a:r>
              <a:rPr kumimoji="1" lang="ja-JP" altLang="en-US" sz="2800" b="1" i="0"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rPr>
              <a:t>　知らない人も含めると、地域での奉仕団体としての認知度は</a:t>
            </a:r>
            <a:r>
              <a:rPr lang="ja-JP" altLang="en-US" sz="2800" b="1" dirty="0">
                <a:solidFill>
                  <a:srgbClr val="0070C0"/>
                </a:solidFill>
                <a:latin typeface="Calibri" panose="020F0502020204030204"/>
                <a:ea typeface="メイリオ" panose="020B0604030504040204" pitchFamily="50" charset="-128"/>
              </a:rPr>
              <a:t>２割</a:t>
            </a:r>
            <a:endParaRPr kumimoji="1" lang="en-US" altLang="ja-JP" sz="2800" b="1" i="0" strike="noStrike" kern="1200" cap="none" spc="0" normalizeH="0" baseline="0" noProof="0" dirty="0">
              <a:ln>
                <a:noFill/>
              </a:ln>
              <a:solidFill>
                <a:srgbClr val="0070C0"/>
              </a:solidFill>
              <a:effectLst/>
              <a:uLnTx/>
              <a:uFillTx/>
              <a:latin typeface="Calibri" panose="020F0502020204030204"/>
              <a:ea typeface="メイリオ" panose="020B0604030504040204" pitchFamily="50" charset="-128"/>
              <a:cs typeface="+mn-cs"/>
            </a:endParaRPr>
          </a:p>
          <a:p>
            <a:r>
              <a:rPr lang="ja-JP" altLang="en-US" sz="2800" b="1" dirty="0">
                <a:solidFill>
                  <a:srgbClr val="0070C0"/>
                </a:solidFill>
              </a:rPr>
              <a:t>　ロータリーを詳しく知っている人ほど好感度が高い。</a:t>
            </a:r>
            <a:endParaRPr lang="en-US" altLang="ja-JP" sz="2800" b="1" dirty="0">
              <a:solidFill>
                <a:srgbClr val="0070C0"/>
              </a:solidFill>
            </a:endParaRPr>
          </a:p>
          <a:p>
            <a:r>
              <a:rPr lang="ja-JP" altLang="en-US" sz="2800" b="1" dirty="0">
                <a:solidFill>
                  <a:srgbClr val="0070C0"/>
                </a:solidFill>
              </a:rPr>
              <a:t>　　</a:t>
            </a:r>
            <a:r>
              <a:rPr lang="ja-JP" altLang="en-US" sz="2800" b="1" dirty="0"/>
              <a:t>高年齢５６％　裕福５６％　企業役員５３％　歴史がある５２％</a:t>
            </a:r>
            <a:endParaRPr lang="en-US" altLang="ja-JP" sz="2800" b="1" dirty="0"/>
          </a:p>
          <a:p>
            <a:r>
              <a:rPr lang="ja-JP" altLang="en-US" sz="2800" b="1" dirty="0"/>
              <a:t>　　社交クラブ４８％　良い活動３５％　地域での奉仕３５％</a:t>
            </a:r>
            <a:endParaRPr lang="en-US" altLang="ja-JP" sz="2800" b="1" dirty="0"/>
          </a:p>
          <a:p>
            <a:r>
              <a:rPr lang="ja-JP" altLang="en-US" sz="2800" b="1" dirty="0"/>
              <a:t>　　国際的	２７％　親しみが持てる１７％</a:t>
            </a:r>
          </a:p>
          <a:p>
            <a:endParaRPr lang="ja-JP" altLang="en-US" sz="2800" b="1" dirty="0">
              <a:solidFill>
                <a:srgbClr val="0070C0"/>
              </a:solidFill>
            </a:endParaRPr>
          </a:p>
          <a:p>
            <a:endParaRPr kumimoji="1" lang="en-US" altLang="ja-JP" sz="28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r>
              <a:rPr lang="ja-JP" altLang="en-US" sz="2800" b="1" dirty="0">
                <a:solidFill>
                  <a:prstClr val="black"/>
                </a:solidFill>
              </a:rPr>
              <a:t>　</a:t>
            </a:r>
            <a:endParaRPr lang="en-US" altLang="ja-JP" sz="2800" b="1" dirty="0">
              <a:solidFill>
                <a:srgbClr val="0070C0"/>
              </a:solidFill>
            </a:endParaRPr>
          </a:p>
          <a:p>
            <a:pPr algn="ctr"/>
            <a:r>
              <a:rPr lang="ja-JP" altLang="en-US" sz="2800" dirty="0">
                <a:solidFill>
                  <a:prstClr val="black"/>
                </a:solidFill>
              </a:rPr>
              <a:t>　　</a:t>
            </a:r>
            <a:endParaRPr lang="en-US" altLang="ja-JP" sz="2800" dirty="0">
              <a:solidFill>
                <a:prstClr val="black"/>
              </a:solidFill>
            </a:endParaRPr>
          </a:p>
          <a:p>
            <a:endParaRPr lang="en-US" altLang="ja-JP" sz="2800" dirty="0">
              <a:solidFill>
                <a:prstClr val="black"/>
              </a:solidFill>
            </a:endParaRPr>
          </a:p>
          <a:p>
            <a:r>
              <a:rPr lang="ja-JP" altLang="en-US" sz="2800" dirty="0">
                <a:solidFill>
                  <a:prstClr val="black"/>
                </a:solidFill>
              </a:rPr>
              <a:t>　　</a:t>
            </a:r>
            <a:endParaRPr lang="en-US" altLang="ja-JP" sz="2400" dirty="0">
              <a:solidFill>
                <a:prstClr val="black"/>
              </a:solidFill>
            </a:endParaRPr>
          </a:p>
          <a:p>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p:txBody>
      </p:sp>
      <p:pic>
        <p:nvPicPr>
          <p:cNvPr id="5" name="図 4">
            <a:extLst>
              <a:ext uri="{FF2B5EF4-FFF2-40B4-BE49-F238E27FC236}">
                <a16:creationId xmlns:a16="http://schemas.microsoft.com/office/drawing/2014/main" id="{568B1CAF-7DCF-295C-0D9E-34A61F4F9978}"/>
              </a:ext>
            </a:extLst>
          </p:cNvPr>
          <p:cNvPicPr>
            <a:picLocks noChangeAspect="1"/>
          </p:cNvPicPr>
          <p:nvPr/>
        </p:nvPicPr>
        <p:blipFill>
          <a:blip r:embed="rId3"/>
          <a:stretch>
            <a:fillRect/>
          </a:stretch>
        </p:blipFill>
        <p:spPr>
          <a:xfrm>
            <a:off x="35944" y="21303"/>
            <a:ext cx="2456901" cy="999831"/>
          </a:xfrm>
          <a:prstGeom prst="rect">
            <a:avLst/>
          </a:prstGeom>
        </p:spPr>
      </p:pic>
    </p:spTree>
    <p:extLst>
      <p:ext uri="{BB962C8B-B14F-4D97-AF65-F5344CB8AC3E}">
        <p14:creationId xmlns:p14="http://schemas.microsoft.com/office/powerpoint/2010/main" val="3019940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374821" y="994555"/>
            <a:ext cx="11442357" cy="56909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rPr>
              <a:t>・</a:t>
            </a:r>
            <a:r>
              <a:rPr lang="ja-JP" altLang="en-US" sz="2800" b="1" u="sng" dirty="0">
                <a:solidFill>
                  <a:prstClr val="black"/>
                </a:solidFill>
              </a:rPr>
              <a:t>活動の認知度</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（ロータリーを知っている人に聞きました）</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r>
              <a:rPr lang="ja-JP" altLang="en-US" sz="2800" b="1" dirty="0">
                <a:solidFill>
                  <a:prstClr val="black"/>
                </a:solidFill>
              </a:rPr>
              <a:t>　</a:t>
            </a:r>
            <a:r>
              <a:rPr lang="ja-JP" altLang="en-US" sz="2800" b="1" dirty="0">
                <a:solidFill>
                  <a:schemeClr val="accent1"/>
                </a:solidFill>
              </a:rPr>
              <a:t>親睦、地域での社会奉仕、募金活動がよく知られている一方、</a:t>
            </a:r>
            <a:endParaRPr lang="en-US" altLang="ja-JP" sz="2800" b="1" dirty="0">
              <a:solidFill>
                <a:schemeClr val="accent1"/>
              </a:solidFill>
            </a:endParaRPr>
          </a:p>
          <a:p>
            <a:r>
              <a:rPr lang="ja-JP" altLang="en-US" sz="2800" b="1" dirty="0">
                <a:solidFill>
                  <a:schemeClr val="accent1"/>
                </a:solidFill>
              </a:rPr>
              <a:t>　ポリオや留学生支援の認知度は高くない。</a:t>
            </a:r>
            <a:endParaRPr lang="en-US" altLang="ja-JP" sz="2800" b="1" dirty="0">
              <a:solidFill>
                <a:schemeClr val="accent1"/>
              </a:solidFill>
            </a:endParaRPr>
          </a:p>
          <a:p>
            <a:r>
              <a:rPr lang="ja-JP" altLang="en-US" sz="2800" b="1" dirty="0">
                <a:solidFill>
                  <a:prstClr val="black"/>
                </a:solidFill>
              </a:rPr>
              <a:t>　</a:t>
            </a:r>
            <a:r>
              <a:rPr lang="ja-JP" altLang="en-US" sz="2400" b="1" dirty="0"/>
              <a:t>会員の親睦４５％、地域の社会奉仕３６％、募金活動２２％、</a:t>
            </a:r>
            <a:endParaRPr lang="en-US" altLang="ja-JP" sz="2400" b="1" dirty="0"/>
          </a:p>
          <a:p>
            <a:r>
              <a:rPr lang="ja-JP" altLang="en-US" sz="2400" b="1" dirty="0"/>
              <a:t>　 国際交流・支援１９％、職業を通した地域貢献１７％、</a:t>
            </a:r>
            <a:br>
              <a:rPr lang="en-US" altLang="ja-JP" sz="2400" b="1" dirty="0"/>
            </a:br>
            <a:r>
              <a:rPr lang="ja-JP" altLang="en-US" sz="2400" b="1" dirty="0"/>
              <a:t>　 地域のリーダー育成１４％、交換留学などの青少年育成１０％、環境保護８％、</a:t>
            </a:r>
            <a:endParaRPr lang="en-US" altLang="ja-JP" sz="2400" b="1" dirty="0"/>
          </a:p>
          <a:p>
            <a:r>
              <a:rPr lang="en-US" altLang="ja-JP" sz="2400" b="1" dirty="0"/>
              <a:t> </a:t>
            </a:r>
            <a:r>
              <a:rPr lang="ja-JP" altLang="en-US" sz="2400" b="1" dirty="0"/>
              <a:t>　ポリオ根絶３％、いずれも知らない３６％</a:t>
            </a:r>
            <a:endParaRPr lang="en-US" altLang="ja-JP" sz="2400" b="1" dirty="0"/>
          </a:p>
          <a:p>
            <a:r>
              <a:rPr lang="ja-JP" altLang="en-US" sz="2800" b="1" dirty="0"/>
              <a:t>　　　</a:t>
            </a:r>
            <a:endParaRPr lang="en-US" altLang="ja-JP" sz="2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rPr>
              <a:t>・</a:t>
            </a:r>
            <a:r>
              <a:rPr lang="ja-JP" altLang="en-US" sz="2800" b="1" u="sng" dirty="0">
                <a:solidFill>
                  <a:prstClr val="black"/>
                </a:solidFill>
              </a:rPr>
              <a:t>最も共感できる活動は？</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（ロータリーを知っている人に聞きました）</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r>
              <a:rPr lang="ja-JP" altLang="en-US" sz="2800" b="1" dirty="0">
                <a:solidFill>
                  <a:prstClr val="black"/>
                </a:solidFill>
              </a:rPr>
              <a:t>　</a:t>
            </a:r>
            <a:r>
              <a:rPr lang="ja-JP" altLang="en-US" sz="2800" b="1" dirty="0">
                <a:solidFill>
                  <a:srgbClr val="0070C0"/>
                </a:solidFill>
              </a:rPr>
              <a:t>地域の社会奉仕への共感が群を抜いて高い。共感しない人が２２％</a:t>
            </a:r>
            <a:endParaRPr lang="en-US" altLang="ja-JP" sz="2800" b="1" dirty="0">
              <a:solidFill>
                <a:srgbClr val="0070C0"/>
              </a:solidFill>
            </a:endParaRPr>
          </a:p>
          <a:p>
            <a:r>
              <a:rPr lang="ja-JP" altLang="en-US" sz="2400" b="1" dirty="0">
                <a:solidFill>
                  <a:srgbClr val="0070C0"/>
                </a:solidFill>
              </a:rPr>
              <a:t>　 </a:t>
            </a:r>
            <a:r>
              <a:rPr lang="ja-JP" altLang="en-US" sz="2400" b="1" dirty="0"/>
              <a:t>地域での社会奉仕３３％、環境の</a:t>
            </a:r>
            <a:r>
              <a:rPr lang="ja-JP" altLang="en-US" sz="2400" b="1" dirty="0">
                <a:solidFill>
                  <a:prstClr val="black"/>
                </a:solidFill>
              </a:rPr>
              <a:t>保護９％、会員の親睦８％</a:t>
            </a:r>
            <a:endParaRPr lang="en-US" altLang="ja-JP" sz="2400" b="1" dirty="0">
              <a:solidFill>
                <a:prstClr val="black"/>
              </a:solidFill>
            </a:endParaRPr>
          </a:p>
          <a:p>
            <a:r>
              <a:rPr lang="ja-JP" altLang="en-US" sz="2400" b="1" dirty="0">
                <a:solidFill>
                  <a:prstClr val="black"/>
                </a:solidFill>
              </a:rPr>
              <a:t>　 国際交流・支援７％、職業を通した地域貢献７％、募金活動６％</a:t>
            </a:r>
            <a:endParaRPr lang="en-US" altLang="ja-JP" sz="2400" b="1" dirty="0">
              <a:solidFill>
                <a:prstClr val="black"/>
              </a:solidFill>
            </a:endParaRPr>
          </a:p>
          <a:p>
            <a:r>
              <a:rPr lang="ja-JP" altLang="en-US" sz="2400" b="1" dirty="0">
                <a:solidFill>
                  <a:prstClr val="black"/>
                </a:solidFill>
              </a:rPr>
              <a:t>　 ポリオ根絶３％、交換留学などの青少年育成３％、</a:t>
            </a:r>
            <a:endParaRPr lang="en-US" altLang="ja-JP" sz="2400" b="1" dirty="0">
              <a:solidFill>
                <a:prstClr val="black"/>
              </a:solidFill>
            </a:endParaRPr>
          </a:p>
          <a:p>
            <a:r>
              <a:rPr lang="en-US" altLang="ja-JP" sz="2400" b="1" dirty="0">
                <a:solidFill>
                  <a:prstClr val="black"/>
                </a:solidFill>
              </a:rPr>
              <a:t>     </a:t>
            </a:r>
            <a:r>
              <a:rPr lang="ja-JP" altLang="en-US" sz="2400" b="1" dirty="0">
                <a:solidFill>
                  <a:prstClr val="black"/>
                </a:solidFill>
              </a:rPr>
              <a:t>地域のリーダー育成３％、いずれも共感しない２２％　　　</a:t>
            </a:r>
            <a:endParaRPr lang="en-US" altLang="ja-JP" sz="2400" b="1" dirty="0">
              <a:solidFill>
                <a:prstClr val="black"/>
              </a:solidFill>
            </a:endParaRPr>
          </a:p>
          <a:p>
            <a:endParaRPr lang="en-US" altLang="ja-JP" sz="28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endParaRPr lang="en-US" altLang="ja-JP" sz="2800" dirty="0">
              <a:solidFill>
                <a:prstClr val="black"/>
              </a:solidFill>
            </a:endParaRPr>
          </a:p>
          <a:p>
            <a:r>
              <a:rPr lang="ja-JP" altLang="en-US" sz="2800" dirty="0">
                <a:solidFill>
                  <a:prstClr val="black"/>
                </a:solidFill>
              </a:rPr>
              <a:t>　　</a:t>
            </a:r>
            <a:endParaRPr lang="en-US" altLang="ja-JP" sz="2400" dirty="0">
              <a:solidFill>
                <a:prstClr val="black"/>
              </a:solidFill>
            </a:endParaRPr>
          </a:p>
          <a:p>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p:txBody>
      </p:sp>
      <p:pic>
        <p:nvPicPr>
          <p:cNvPr id="5" name="図 4">
            <a:extLst>
              <a:ext uri="{FF2B5EF4-FFF2-40B4-BE49-F238E27FC236}">
                <a16:creationId xmlns:a16="http://schemas.microsoft.com/office/drawing/2014/main" id="{F9549F84-7C5D-E2CF-2058-4812E08BFFEC}"/>
              </a:ext>
            </a:extLst>
          </p:cNvPr>
          <p:cNvPicPr>
            <a:picLocks noChangeAspect="1"/>
          </p:cNvPicPr>
          <p:nvPr/>
        </p:nvPicPr>
        <p:blipFill>
          <a:blip r:embed="rId3"/>
          <a:stretch>
            <a:fillRect/>
          </a:stretch>
        </p:blipFill>
        <p:spPr>
          <a:xfrm>
            <a:off x="151278" y="49649"/>
            <a:ext cx="2456901" cy="999831"/>
          </a:xfrm>
          <a:prstGeom prst="rect">
            <a:avLst/>
          </a:prstGeom>
        </p:spPr>
      </p:pic>
    </p:spTree>
    <p:extLst>
      <p:ext uri="{BB962C8B-B14F-4D97-AF65-F5344CB8AC3E}">
        <p14:creationId xmlns:p14="http://schemas.microsoft.com/office/powerpoint/2010/main" val="293213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AEBB38-0FD1-4536-A762-A1F22A5B5E1D}"/>
              </a:ext>
            </a:extLst>
          </p:cNvPr>
          <p:cNvSpPr txBox="1"/>
          <p:nvPr/>
        </p:nvSpPr>
        <p:spPr>
          <a:xfrm>
            <a:off x="221993" y="1111573"/>
            <a:ext cx="11970007" cy="553860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rPr>
              <a:t>・</a:t>
            </a:r>
            <a:r>
              <a:rPr lang="ja-JP" altLang="en-US" sz="2800" b="1" u="sng" dirty="0">
                <a:solidFill>
                  <a:prstClr val="black"/>
                </a:solidFill>
              </a:rPr>
              <a:t>ロータリーに期待する活動は？</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（すべての回答者に聞きました）</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r>
              <a:rPr lang="ja-JP" altLang="en-US" sz="2400" b="1" dirty="0">
                <a:solidFill>
                  <a:prstClr val="black"/>
                </a:solidFill>
              </a:rPr>
              <a:t>　</a:t>
            </a:r>
            <a:r>
              <a:rPr lang="ja-JP" altLang="en-US" sz="2400" b="1" dirty="0">
                <a:solidFill>
                  <a:srgbClr val="0070C0"/>
                </a:solidFill>
              </a:rPr>
              <a:t>コロナ禍での医療機関支援や災害支援といった目の前にある時流のニーズ</a:t>
            </a:r>
            <a:endParaRPr lang="en-US" altLang="ja-JP" sz="2400" b="1" dirty="0">
              <a:solidFill>
                <a:srgbClr val="0070C0"/>
              </a:solidFill>
            </a:endParaRPr>
          </a:p>
          <a:p>
            <a:r>
              <a:rPr lang="ja-JP" altLang="en-US" sz="2400" b="1" dirty="0">
                <a:solidFill>
                  <a:srgbClr val="0070C0"/>
                </a:solidFill>
              </a:rPr>
              <a:t>　に合った活動への期待が高い。一方で期待しないという声が２８％。</a:t>
            </a:r>
            <a:endParaRPr lang="en-US" altLang="ja-JP" sz="2400" b="1" dirty="0">
              <a:solidFill>
                <a:srgbClr val="0070C0"/>
              </a:solidFill>
            </a:endParaRPr>
          </a:p>
          <a:p>
            <a:r>
              <a:rPr lang="ja-JP" altLang="en-US" sz="2400" b="1" dirty="0">
                <a:solidFill>
                  <a:srgbClr val="0070C0"/>
                </a:solidFill>
              </a:rPr>
              <a:t>　 </a:t>
            </a:r>
            <a:r>
              <a:rPr lang="ja-JP" altLang="en-US" sz="2400" b="1" dirty="0"/>
              <a:t>コロナ禍の医療支援２９％、災害支援２７％、途上国での衛生的な給水２１％</a:t>
            </a:r>
            <a:endParaRPr lang="en-US" altLang="ja-JP" sz="2400" b="1" dirty="0"/>
          </a:p>
          <a:p>
            <a:r>
              <a:rPr lang="ja-JP" altLang="en-US" sz="2400" b="1" dirty="0"/>
              <a:t>　子供食堂１８％、環境保全１７％、地域での清掃活動１６％、献血活動１４％</a:t>
            </a:r>
            <a:endParaRPr lang="en-US" altLang="ja-JP" sz="2400" b="1" dirty="0"/>
          </a:p>
          <a:p>
            <a:r>
              <a:rPr lang="ja-JP" altLang="en-US" sz="2400" b="1" dirty="0"/>
              <a:t>　ポリオ根絶１１％、留学生支援１１％、</a:t>
            </a:r>
            <a:r>
              <a:rPr lang="en-US" altLang="ja-JP" sz="2400" b="1" dirty="0"/>
              <a:t>NPO</a:t>
            </a:r>
            <a:r>
              <a:rPr lang="ja-JP" altLang="en-US" sz="2400" b="1" dirty="0"/>
              <a:t>等他団体への資金支援１０％、</a:t>
            </a:r>
            <a:endParaRPr lang="en-US" altLang="ja-JP" sz="2400" b="1" dirty="0"/>
          </a:p>
          <a:p>
            <a:r>
              <a:rPr lang="ja-JP" altLang="en-US" sz="2400" b="1" dirty="0"/>
              <a:t>　ロータリアンによる課外授業４％、期待しない２８％</a:t>
            </a:r>
            <a:endParaRPr lang="en-US" altLang="ja-JP" sz="2400" b="1" dirty="0"/>
          </a:p>
          <a:p>
            <a:pPr algn="ctr"/>
            <a:endParaRPr lang="en-US" altLang="ja-JP" sz="2800" dirty="0">
              <a:solidFill>
                <a:prstClr val="black"/>
              </a:solidFill>
            </a:endParaRPr>
          </a:p>
          <a:p>
            <a:pPr algn="ctr"/>
            <a:endParaRPr lang="en-US" altLang="ja-JP" sz="2800" dirty="0">
              <a:solidFill>
                <a:prstClr val="black"/>
              </a:solidFill>
            </a:endParaRPr>
          </a:p>
          <a:p>
            <a:pPr algn="ctr"/>
            <a:r>
              <a:rPr lang="ja-JP" altLang="en-US" sz="2800" b="1" dirty="0">
                <a:solidFill>
                  <a:prstClr val="black"/>
                </a:solidFill>
              </a:rPr>
              <a:t>大阪でロータリーが活動を始めて１００年。地域での認知の現状は・・・</a:t>
            </a:r>
            <a:endParaRPr lang="en-US" altLang="ja-JP" sz="2800" b="1" dirty="0">
              <a:solidFill>
                <a:prstClr val="black"/>
              </a:solidFill>
            </a:endParaRPr>
          </a:p>
          <a:p>
            <a:pPr algn="ctr"/>
            <a:endParaRPr lang="en-US" altLang="ja-JP" sz="2800" b="1" dirty="0">
              <a:solidFill>
                <a:prstClr val="black"/>
              </a:solidFill>
            </a:endParaRPr>
          </a:p>
          <a:p>
            <a:pPr algn="ctr"/>
            <a:r>
              <a:rPr lang="ja-JP" altLang="en-US" sz="2800" b="1" dirty="0">
                <a:solidFill>
                  <a:srgbClr val="0070C0"/>
                </a:solidFill>
              </a:rPr>
              <a:t>ロータリーを知っている人は６割、奉仕団体としての認知は</a:t>
            </a:r>
            <a:r>
              <a:rPr lang="en-US" altLang="ja-JP" sz="2800" b="1" dirty="0">
                <a:solidFill>
                  <a:srgbClr val="0070C0"/>
                </a:solidFill>
              </a:rPr>
              <a:t>2</a:t>
            </a:r>
            <a:r>
              <a:rPr lang="ja-JP" altLang="en-US" sz="2800" b="1" dirty="0">
                <a:solidFill>
                  <a:srgbClr val="0070C0"/>
                </a:solidFill>
              </a:rPr>
              <a:t>割、</a:t>
            </a:r>
            <a:endParaRPr lang="en-US" altLang="ja-JP" sz="2800" b="1" dirty="0">
              <a:solidFill>
                <a:srgbClr val="0070C0"/>
              </a:solidFill>
            </a:endParaRPr>
          </a:p>
          <a:p>
            <a:pPr algn="ctr"/>
            <a:r>
              <a:rPr lang="ja-JP" altLang="en-US" sz="2800" b="1" dirty="0">
                <a:solidFill>
                  <a:srgbClr val="0070C0"/>
                </a:solidFill>
              </a:rPr>
              <a:t>共感しない人が２割、期待しない人が３割</a:t>
            </a:r>
            <a:endParaRPr lang="en-US" altLang="ja-JP" sz="2800" b="1" dirty="0">
              <a:solidFill>
                <a:prstClr val="black"/>
              </a:solidFill>
            </a:endParaRPr>
          </a:p>
          <a:p>
            <a:r>
              <a:rPr lang="ja-JP" altLang="en-US" sz="2800" dirty="0">
                <a:solidFill>
                  <a:prstClr val="black"/>
                </a:solidFill>
              </a:rPr>
              <a:t>　</a:t>
            </a:r>
            <a:endParaRPr lang="en-US" altLang="ja-JP" sz="2800" dirty="0">
              <a:solidFill>
                <a:prstClr val="black"/>
              </a:solidFill>
            </a:endParaRPr>
          </a:p>
          <a:p>
            <a:r>
              <a:rPr lang="ja-JP" altLang="en-US" sz="2800" dirty="0">
                <a:solidFill>
                  <a:prstClr val="black"/>
                </a:solidFill>
              </a:rPr>
              <a:t>　　</a:t>
            </a:r>
            <a:endParaRPr lang="en-US" altLang="ja-JP" sz="2400" dirty="0">
              <a:solidFill>
                <a:prstClr val="black"/>
              </a:solidFill>
            </a:endParaRPr>
          </a:p>
          <a:p>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a:p>
            <a:r>
              <a:rPr lang="ja-JP" altLang="en-US" sz="2400" dirty="0">
                <a:solidFill>
                  <a:prstClr val="black"/>
                </a:solidFill>
              </a:rPr>
              <a:t>　</a:t>
            </a:r>
            <a:endParaRPr lang="en-US" altLang="ja-JP" sz="2400" dirty="0">
              <a:solidFill>
                <a:prstClr val="black"/>
              </a:solidFill>
            </a:endParaRPr>
          </a:p>
        </p:txBody>
      </p:sp>
      <p:pic>
        <p:nvPicPr>
          <p:cNvPr id="5" name="図 4">
            <a:extLst>
              <a:ext uri="{FF2B5EF4-FFF2-40B4-BE49-F238E27FC236}">
                <a16:creationId xmlns:a16="http://schemas.microsoft.com/office/drawing/2014/main" id="{E6961814-E620-7EF5-0D0A-7B4B93726A72}"/>
              </a:ext>
            </a:extLst>
          </p:cNvPr>
          <p:cNvPicPr>
            <a:picLocks noChangeAspect="1"/>
          </p:cNvPicPr>
          <p:nvPr/>
        </p:nvPicPr>
        <p:blipFill>
          <a:blip r:embed="rId3"/>
          <a:stretch>
            <a:fillRect/>
          </a:stretch>
        </p:blipFill>
        <p:spPr>
          <a:xfrm>
            <a:off x="35946" y="117524"/>
            <a:ext cx="2456901" cy="999831"/>
          </a:xfrm>
          <a:prstGeom prst="rect">
            <a:avLst/>
          </a:prstGeom>
        </p:spPr>
      </p:pic>
    </p:spTree>
    <p:extLst>
      <p:ext uri="{BB962C8B-B14F-4D97-AF65-F5344CB8AC3E}">
        <p14:creationId xmlns:p14="http://schemas.microsoft.com/office/powerpoint/2010/main" val="185324415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7546</TotalTime>
  <Words>3261</Words>
  <Application>Microsoft Office PowerPoint</Application>
  <PresentationFormat>ワイド画面</PresentationFormat>
  <Paragraphs>292</Paragraphs>
  <Slides>24</Slides>
  <Notes>24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メイリオ</vt:lpstr>
      <vt:lpstr>游ゴシック</vt:lpstr>
      <vt:lpstr>Arial</vt:lpstr>
      <vt:lpstr>Calibri</vt:lpstr>
      <vt:lpstr>Office テーマ</vt:lpstr>
      <vt:lpstr>PowerPoint プレゼンテーション</vt:lpstr>
      <vt:lpstr>PowerPoint プレゼンテーション</vt:lpstr>
      <vt:lpstr>大阪のロータリー１００年</vt:lpstr>
      <vt:lpstr>大阪のロータリー１００年</vt:lpstr>
      <vt:lpstr>ロータリーはどのように認知されているのか？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公共イメージ向上とは？</vt:lpstr>
      <vt:lpstr>PowerPoint プレゼンテーション</vt:lpstr>
      <vt:lpstr>公共イメージ向上への取り組みの方向性①</vt:lpstr>
      <vt:lpstr>公共イメージ向上への取り組みの方向性②</vt:lpstr>
      <vt:lpstr>公共イメージ向上への取り組みの方向性③</vt:lpstr>
      <vt:lpstr>公共イメージ向上への取り組みの方向性④</vt:lpstr>
      <vt:lpstr>PowerPoint プレゼンテーション</vt:lpstr>
      <vt:lpstr>PowerPoint プレゼンテーション</vt:lpstr>
      <vt:lpstr>ロータリーを知り、ストーリーを伝えよう・・・ポリオ</vt:lpstr>
      <vt:lpstr>ロータリーを知り、ストーリーを伝えよう・・・米山奨学金</vt:lpstr>
      <vt:lpstr>ロータリーを知り、ストーリーを伝えよう・・・ウクライナ</vt:lpstr>
      <vt:lpstr>PowerPoint プレゼンテーション</vt:lpstr>
      <vt:lpstr>善意で世界をつないできたロータリー。 私たちには希望を与えるストーリーがあります。 共感されるロータリーのストーリーを伝えるのは 私たちひとりひとりです。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22-23年度公共イメージ向上セミナー　セッション1</dc:title>
  <dc:creator>中谷庄司朗</dc:creator>
  <cp:lastModifiedBy>国際ロータリー2660</cp:lastModifiedBy>
  <cp:revision>259</cp:revision>
  <cp:lastPrinted>2022-09-20T08:31:34Z</cp:lastPrinted>
  <dcterms:created xsi:type="dcterms:W3CDTF">2020-02-07T01:22:56Z</dcterms:created>
  <dcterms:modified xsi:type="dcterms:W3CDTF">2022-10-03T09:24:58Z</dcterms:modified>
</cp:coreProperties>
</file>