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60" r:id="rId2"/>
    <p:sldId id="270" r:id="rId3"/>
    <p:sldId id="273" r:id="rId4"/>
    <p:sldId id="257" r:id="rId5"/>
    <p:sldId id="272" r:id="rId6"/>
    <p:sldId id="271" r:id="rId7"/>
    <p:sldId id="266" r:id="rId8"/>
    <p:sldId id="267" r:id="rId9"/>
    <p:sldId id="274" r:id="rId10"/>
    <p:sldId id="268" r:id="rId11"/>
    <p:sldId id="269" r:id="rId12"/>
  </p:sldIdLst>
  <p:sldSz cx="12192000" cy="6858000"/>
  <p:notesSz cx="9144000" cy="6858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2927"/>
    <a:srgbClr val="A15CBF"/>
    <a:srgbClr val="A05CBF"/>
    <a:srgbClr val="DDDBD4"/>
    <a:srgbClr val="16458F"/>
    <a:srgbClr val="960047"/>
    <a:srgbClr val="F42F00"/>
    <a:srgbClr val="FFD100"/>
    <a:srgbClr val="17458F"/>
    <a:srgbClr val="96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341"/>
    <p:restoredTop sz="88571"/>
  </p:normalViewPr>
  <p:slideViewPr>
    <p:cSldViewPr snapToGrid="0">
      <p:cViewPr varScale="1">
        <p:scale>
          <a:sx n="63" d="100"/>
          <a:sy n="63" d="100"/>
        </p:scale>
        <p:origin x="768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102" d="100"/>
          <a:sy n="102" d="100"/>
        </p:scale>
        <p:origin x="77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8C52C02F-2B7E-875F-B3C3-F7EA33EE1C3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4A96D66-7FD5-1267-0C9C-E5B14786B22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249ABE-EB6D-408D-8EF2-7187D4DA83C4}" type="datetimeFigureOut">
              <a:rPr kumimoji="1" lang="ja-JP" altLang="en-US" smtClean="0"/>
              <a:t>2023/10/19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A80B262-D06E-F89E-8010-B8B59D543C6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FD8D88D-B73D-4820-7C9B-E07D22B4647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20E9D3-FC6A-4EA0-A0B9-08BF0126A0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60456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5A3410-F454-6846-90C8-1A024197F34D}" type="datetimeFigureOut">
              <a:rPr kumimoji="1" lang="ja-JP" altLang="en-US" smtClean="0"/>
              <a:t>2023/10/19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666A42-5941-3940-8B1A-A7D61D1263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9742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666A42-5941-3940-8B1A-A7D61D12634C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8184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666A42-5941-3940-8B1A-A7D61D12634C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3945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3C54F67-A445-03CE-E6BA-933CE467BC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3C57EF1-5CB0-1BEA-1595-19BEA1AC4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A87D65C-42AE-9657-387C-E7FF02952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B075-AAC3-294A-BE95-29D5231C0D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2117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27E008C-215D-A3CD-5062-46ECF7265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7418084-A11C-EE3D-FA2F-45E122F880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B738FD8-B41D-3236-E130-1FE1F37C9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B075-AAC3-294A-BE95-29D5231C0DF9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4" name="スライド番号プレースホルダー 5">
            <a:extLst>
              <a:ext uri="{FF2B5EF4-FFF2-40B4-BE49-F238E27FC236}">
                <a16:creationId xmlns:a16="http://schemas.microsoft.com/office/drawing/2014/main" id="{43EF93F8-15C7-8AEF-19A3-2B4639115C13}"/>
              </a:ext>
            </a:extLst>
          </p:cNvPr>
          <p:cNvSpPr txBox="1">
            <a:spLocks/>
          </p:cNvSpPr>
          <p:nvPr userDrawn="1"/>
        </p:nvSpPr>
        <p:spPr>
          <a:xfrm>
            <a:off x="4724400" y="602529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公共イメージ向上委員会</a:t>
            </a:r>
          </a:p>
        </p:txBody>
      </p:sp>
    </p:spTree>
    <p:extLst>
      <p:ext uri="{BB962C8B-B14F-4D97-AF65-F5344CB8AC3E}">
        <p14:creationId xmlns:p14="http://schemas.microsoft.com/office/powerpoint/2010/main" val="698990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79B2F00D-16A3-0E99-D616-175596CC5A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05457" y="1190847"/>
            <a:ext cx="2628900" cy="4720856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4A97775-2992-206C-892F-AA0520ADDB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199" y="1190847"/>
            <a:ext cx="8103781" cy="4720856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BCCFAF4-25EC-3A41-EC72-FFAFA3783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B075-AAC3-294A-BE95-29D5231C0DF9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4" name="スライド番号プレースホルダー 5">
            <a:extLst>
              <a:ext uri="{FF2B5EF4-FFF2-40B4-BE49-F238E27FC236}">
                <a16:creationId xmlns:a16="http://schemas.microsoft.com/office/drawing/2014/main" id="{3E01AFEB-47F9-D835-E066-A8C72D2B4D2E}"/>
              </a:ext>
            </a:extLst>
          </p:cNvPr>
          <p:cNvSpPr txBox="1">
            <a:spLocks/>
          </p:cNvSpPr>
          <p:nvPr userDrawn="1"/>
        </p:nvSpPr>
        <p:spPr>
          <a:xfrm>
            <a:off x="4724400" y="602529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公共イメージ向上委員会</a:t>
            </a:r>
          </a:p>
        </p:txBody>
      </p:sp>
    </p:spTree>
    <p:extLst>
      <p:ext uri="{BB962C8B-B14F-4D97-AF65-F5344CB8AC3E}">
        <p14:creationId xmlns:p14="http://schemas.microsoft.com/office/powerpoint/2010/main" val="4139113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590047F-519A-33DD-52E4-1E2A261EE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BA61D34-B18A-A71B-E320-59D224D900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814" y="1289158"/>
            <a:ext cx="11525693" cy="4611893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258BB2E-568C-F6C9-B3FB-3C6A42E90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B075-AAC3-294A-BE95-29D5231C0DF9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4" name="スライド番号プレースホルダー 5">
            <a:extLst>
              <a:ext uri="{FF2B5EF4-FFF2-40B4-BE49-F238E27FC236}">
                <a16:creationId xmlns:a16="http://schemas.microsoft.com/office/drawing/2014/main" id="{06C3095E-64AC-3D58-1F64-CFF031C1CC86}"/>
              </a:ext>
            </a:extLst>
          </p:cNvPr>
          <p:cNvSpPr txBox="1">
            <a:spLocks/>
          </p:cNvSpPr>
          <p:nvPr userDrawn="1"/>
        </p:nvSpPr>
        <p:spPr>
          <a:xfrm>
            <a:off x="4724400" y="602529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公共イメージ向上委員会</a:t>
            </a:r>
          </a:p>
        </p:txBody>
      </p:sp>
    </p:spTree>
    <p:extLst>
      <p:ext uri="{BB962C8B-B14F-4D97-AF65-F5344CB8AC3E}">
        <p14:creationId xmlns:p14="http://schemas.microsoft.com/office/powerpoint/2010/main" val="4117328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24C8FD5-8D6B-2F8F-78A7-C5D23FB64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33759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4CB67DF-E3B6-06D3-268B-BEFC73B39D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9044" y="41971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9E3F608-17DD-C4CD-1D6B-FD337D5E4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B075-AAC3-294A-BE95-29D5231C0D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1800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2A86A7F-D014-151F-BDC4-0DB382EBD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43F7144-3CC0-6A18-B2F5-97D00EEDBC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4674" y="1253330"/>
            <a:ext cx="5608674" cy="4607443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D3B96EA-5CC6-564A-F0B0-5585CA9EBA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29668" y="1261728"/>
            <a:ext cx="5608674" cy="4607443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1E2D77C-FBAA-5C67-F076-A6707E5EF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B075-AAC3-294A-BE95-29D5231C0DF9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5" name="スライド番号プレースホルダー 5">
            <a:extLst>
              <a:ext uri="{FF2B5EF4-FFF2-40B4-BE49-F238E27FC236}">
                <a16:creationId xmlns:a16="http://schemas.microsoft.com/office/drawing/2014/main" id="{B48D16B3-BB42-7B51-DB5F-00673A249D62}"/>
              </a:ext>
            </a:extLst>
          </p:cNvPr>
          <p:cNvSpPr txBox="1">
            <a:spLocks/>
          </p:cNvSpPr>
          <p:nvPr userDrawn="1"/>
        </p:nvSpPr>
        <p:spPr>
          <a:xfrm>
            <a:off x="4724400" y="602529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公共イメージ向上委員会</a:t>
            </a:r>
          </a:p>
        </p:txBody>
      </p:sp>
    </p:spTree>
    <p:extLst>
      <p:ext uri="{BB962C8B-B14F-4D97-AF65-F5344CB8AC3E}">
        <p14:creationId xmlns:p14="http://schemas.microsoft.com/office/powerpoint/2010/main" val="3845906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F61CA0F-0A14-C112-0D0E-4F34D6F99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604" y="191387"/>
            <a:ext cx="9367470" cy="637954"/>
          </a:xfrm>
        </p:spPr>
        <p:txBody>
          <a:bodyPr/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257086B-DF93-C5E5-0A5E-C2DF36B267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4604" y="1234595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340674C-9629-61A0-3A82-20ADB54EED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4604" y="2058507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F279E7E-126D-40AD-07A7-6D9DD39E11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17016" y="1234595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F058D70A-92F0-AF10-80B2-9AB54C052C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17016" y="2058507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B1E06DA9-E33F-6844-1525-B524D49BF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B075-AAC3-294A-BE95-29D5231C0DF9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87597E01-528D-C462-7891-36751D740085}"/>
              </a:ext>
            </a:extLst>
          </p:cNvPr>
          <p:cNvSpPr txBox="1">
            <a:spLocks/>
          </p:cNvSpPr>
          <p:nvPr userDrawn="1"/>
        </p:nvSpPr>
        <p:spPr>
          <a:xfrm>
            <a:off x="4724400" y="602529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公共イメージ向上委員会</a:t>
            </a:r>
          </a:p>
        </p:txBody>
      </p:sp>
    </p:spTree>
    <p:extLst>
      <p:ext uri="{BB962C8B-B14F-4D97-AF65-F5344CB8AC3E}">
        <p14:creationId xmlns:p14="http://schemas.microsoft.com/office/powerpoint/2010/main" val="2235763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D8AC459-0E2B-458E-E797-51011CD8B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6ED9AF8-0227-7945-09E2-12167D7BF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B075-AAC3-294A-BE95-29D5231C0DF9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3" name="スライド番号プレースホルダー 5">
            <a:extLst>
              <a:ext uri="{FF2B5EF4-FFF2-40B4-BE49-F238E27FC236}">
                <a16:creationId xmlns:a16="http://schemas.microsoft.com/office/drawing/2014/main" id="{00527BB6-2B6B-0E50-30FC-C28ECF27585F}"/>
              </a:ext>
            </a:extLst>
          </p:cNvPr>
          <p:cNvSpPr txBox="1">
            <a:spLocks/>
          </p:cNvSpPr>
          <p:nvPr userDrawn="1"/>
        </p:nvSpPr>
        <p:spPr>
          <a:xfrm>
            <a:off x="4724400" y="602529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公共イメージ向上委員会</a:t>
            </a:r>
          </a:p>
        </p:txBody>
      </p:sp>
    </p:spTree>
    <p:extLst>
      <p:ext uri="{BB962C8B-B14F-4D97-AF65-F5344CB8AC3E}">
        <p14:creationId xmlns:p14="http://schemas.microsoft.com/office/powerpoint/2010/main" val="2943533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D8E873C-EA06-902B-74D3-9A4415AEE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B075-AAC3-294A-BE95-29D5231C0DF9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" name="スライド番号プレースホルダー 5">
            <a:extLst>
              <a:ext uri="{FF2B5EF4-FFF2-40B4-BE49-F238E27FC236}">
                <a16:creationId xmlns:a16="http://schemas.microsoft.com/office/drawing/2014/main" id="{37961281-E899-FD65-2CB6-1CA669D81EF6}"/>
              </a:ext>
            </a:extLst>
          </p:cNvPr>
          <p:cNvSpPr txBox="1">
            <a:spLocks/>
          </p:cNvSpPr>
          <p:nvPr userDrawn="1"/>
        </p:nvSpPr>
        <p:spPr>
          <a:xfrm>
            <a:off x="4724400" y="602529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公共イメージ向上委員会</a:t>
            </a:r>
          </a:p>
        </p:txBody>
      </p:sp>
    </p:spTree>
    <p:extLst>
      <p:ext uri="{BB962C8B-B14F-4D97-AF65-F5344CB8AC3E}">
        <p14:creationId xmlns:p14="http://schemas.microsoft.com/office/powerpoint/2010/main" val="3691779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62A23DC-E5AD-21A0-F650-684214A03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169580"/>
            <a:ext cx="3932237" cy="88781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ADC8404-9425-E69E-3036-17AFF39CC6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169580"/>
            <a:ext cx="6172200" cy="469147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2065B88-9219-00FD-4250-84B5ADEF73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0DE88C2-2228-3818-029F-D3949546A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B075-AAC3-294A-BE95-29D5231C0DF9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5" name="スライド番号プレースホルダー 5">
            <a:extLst>
              <a:ext uri="{FF2B5EF4-FFF2-40B4-BE49-F238E27FC236}">
                <a16:creationId xmlns:a16="http://schemas.microsoft.com/office/drawing/2014/main" id="{78AE49E7-1C46-C1C9-EB98-5E21C5925699}"/>
              </a:ext>
            </a:extLst>
          </p:cNvPr>
          <p:cNvSpPr txBox="1">
            <a:spLocks/>
          </p:cNvSpPr>
          <p:nvPr userDrawn="1"/>
        </p:nvSpPr>
        <p:spPr>
          <a:xfrm>
            <a:off x="4724400" y="602529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公共イメージ向上委員会</a:t>
            </a:r>
          </a:p>
        </p:txBody>
      </p:sp>
    </p:spTree>
    <p:extLst>
      <p:ext uri="{BB962C8B-B14F-4D97-AF65-F5344CB8AC3E}">
        <p14:creationId xmlns:p14="http://schemas.microsoft.com/office/powerpoint/2010/main" val="2090753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34BE103-9DE0-CD53-8781-7B435DA76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158948"/>
            <a:ext cx="3932237" cy="89845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1130865-FE5D-5936-9FB0-EC31E52804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158948"/>
            <a:ext cx="6172200" cy="470210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3BF7B3F-F153-6B9E-847F-96D8BEA038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8653F1E-5E92-F419-BD97-E77E49C6C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B075-AAC3-294A-BE95-29D5231C0DF9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5" name="スライド番号プレースホルダー 5">
            <a:extLst>
              <a:ext uri="{FF2B5EF4-FFF2-40B4-BE49-F238E27FC236}">
                <a16:creationId xmlns:a16="http://schemas.microsoft.com/office/drawing/2014/main" id="{1D61E475-12EB-9E5B-F607-DA2BCC8503CA}"/>
              </a:ext>
            </a:extLst>
          </p:cNvPr>
          <p:cNvSpPr txBox="1">
            <a:spLocks/>
          </p:cNvSpPr>
          <p:nvPr userDrawn="1"/>
        </p:nvSpPr>
        <p:spPr>
          <a:xfrm>
            <a:off x="4724400" y="602529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公共イメージ向上委員会</a:t>
            </a:r>
          </a:p>
        </p:txBody>
      </p:sp>
    </p:spTree>
    <p:extLst>
      <p:ext uri="{BB962C8B-B14F-4D97-AF65-F5344CB8AC3E}">
        <p14:creationId xmlns:p14="http://schemas.microsoft.com/office/powerpoint/2010/main" val="1912890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B228F34C-0F43-B37D-1C07-3EA7A97C9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814" y="136525"/>
            <a:ext cx="9335386" cy="7129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759E8ED-D228-210D-6186-CC07874F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5814" y="1342321"/>
            <a:ext cx="11525693" cy="4611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E09D2F6-BB8A-53CF-AA61-6CEB2C4E88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48307" y="602529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DB075-AAC3-294A-BE95-29D5231C0DF9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17AEC838-31AC-5F4E-E184-12796A716A92}"/>
              </a:ext>
            </a:extLst>
          </p:cNvPr>
          <p:cNvCxnSpPr/>
          <p:nvPr userDrawn="1"/>
        </p:nvCxnSpPr>
        <p:spPr>
          <a:xfrm>
            <a:off x="152317" y="1019371"/>
            <a:ext cx="11877675" cy="0"/>
          </a:xfrm>
          <a:prstGeom prst="line">
            <a:avLst/>
          </a:prstGeom>
          <a:ln w="152400" cap="rnd">
            <a:gradFill flip="none" rotWithShape="1">
              <a:gsLst>
                <a:gs pos="100000">
                  <a:srgbClr val="A15CBF"/>
                </a:gs>
                <a:gs pos="65000">
                  <a:srgbClr val="960047"/>
                </a:gs>
                <a:gs pos="53000">
                  <a:srgbClr val="E02927"/>
                </a:gs>
                <a:gs pos="13000">
                  <a:srgbClr val="F42F00"/>
                </a:gs>
                <a:gs pos="31000">
                  <a:srgbClr val="FFD100"/>
                </a:gs>
                <a:gs pos="86000">
                  <a:srgbClr val="16458F"/>
                </a:gs>
              </a:gsLst>
              <a:lin ang="1200000" scaled="0"/>
              <a:tileRect/>
            </a:gradFill>
            <a:round/>
          </a:ln>
          <a:effectLst/>
          <a:scene3d>
            <a:camera prst="orthographicFront"/>
            <a:lightRig rig="threePt" dir="t"/>
          </a:scene3d>
          <a:sp3d extrusionH="825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FA9F7B93-5E30-1A0B-48CB-2EDA4C4C3B22}"/>
              </a:ext>
            </a:extLst>
          </p:cNvPr>
          <p:cNvGrpSpPr/>
          <p:nvPr userDrawn="1"/>
        </p:nvGrpSpPr>
        <p:grpSpPr>
          <a:xfrm>
            <a:off x="-1" y="6473292"/>
            <a:ext cx="12192000" cy="361848"/>
            <a:chOff x="0" y="3866967"/>
            <a:chExt cx="12192000" cy="361848"/>
          </a:xfrm>
        </p:grpSpPr>
        <p:grpSp>
          <p:nvGrpSpPr>
            <p:cNvPr id="9" name="グループ化 8">
              <a:extLst>
                <a:ext uri="{FF2B5EF4-FFF2-40B4-BE49-F238E27FC236}">
                  <a16:creationId xmlns:a16="http://schemas.microsoft.com/office/drawing/2014/main" id="{AFDC6772-516D-2CCD-174B-532DAB07A7C3}"/>
                </a:ext>
              </a:extLst>
            </p:cNvPr>
            <p:cNvGrpSpPr/>
            <p:nvPr/>
          </p:nvGrpSpPr>
          <p:grpSpPr>
            <a:xfrm>
              <a:off x="0" y="3866967"/>
              <a:ext cx="12192000" cy="361848"/>
              <a:chOff x="844064" y="3096064"/>
              <a:chExt cx="8762160" cy="487233"/>
            </a:xfrm>
          </p:grpSpPr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6C25702B-0AB6-1CD7-CA74-73C5CED75C8E}"/>
                  </a:ext>
                </a:extLst>
              </p:cNvPr>
              <p:cNvSpPr/>
              <p:nvPr/>
            </p:nvSpPr>
            <p:spPr>
              <a:xfrm>
                <a:off x="844064" y="3197128"/>
                <a:ext cx="8762160" cy="276091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  <a:alpha val="49899"/>
                </a:schemeClr>
              </a:solidFill>
              <a:ln>
                <a:solidFill>
                  <a:schemeClr val="tx1">
                    <a:lumMod val="75000"/>
                    <a:lumOff val="25000"/>
                    <a:alpha val="50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1200" b="1" dirty="0">
                    <a:solidFill>
                      <a:schemeClr val="bg1"/>
                    </a:solidFill>
                    <a:latin typeface="Hiragino Kaku Gothic Pro W6" panose="020B0300000000000000" pitchFamily="34" charset="-128"/>
                    <a:ea typeface="Hiragino Kaku Gothic Pro W6" panose="020B0300000000000000" pitchFamily="34" charset="-128"/>
                  </a:rPr>
                  <a:t>　　　　　</a:t>
                </a:r>
                <a:r>
                  <a:rPr lang="en-US" altLang="ja-JP" sz="1200" b="1" dirty="0">
                    <a:solidFill>
                      <a:schemeClr val="bg1"/>
                    </a:solidFill>
                    <a:latin typeface="Hiragino Kaku Gothic Pro W6" panose="020B0300000000000000" pitchFamily="34" charset="-128"/>
                    <a:ea typeface="Hiragino Kaku Gothic Pro W6" panose="020B0300000000000000" pitchFamily="34" charset="-128"/>
                  </a:rPr>
                  <a:t> </a:t>
                </a:r>
                <a:r>
                  <a:rPr kumimoji="1" lang="ja-JP" altLang="en-US" sz="1200" b="1" dirty="0">
                    <a:solidFill>
                      <a:schemeClr val="bg1"/>
                    </a:solidFill>
                    <a:latin typeface="Hiragino Kaku Gothic Pro W6" panose="020B0300000000000000" pitchFamily="34" charset="-128"/>
                    <a:ea typeface="Hiragino Kaku Gothic Pro W6" panose="020B0300000000000000" pitchFamily="34" charset="-128"/>
                  </a:rPr>
                  <a:t>世界を変える行動人</a:t>
                </a:r>
              </a:p>
            </p:txBody>
          </p:sp>
          <p:sp>
            <p:nvSpPr>
              <p:cNvPr id="12" name="正方形/長方形 11">
                <a:extLst>
                  <a:ext uri="{FF2B5EF4-FFF2-40B4-BE49-F238E27FC236}">
                    <a16:creationId xmlns:a16="http://schemas.microsoft.com/office/drawing/2014/main" id="{B4F785A3-F890-F241-2561-32A6D2BF3BD0}"/>
                  </a:ext>
                </a:extLst>
              </p:cNvPr>
              <p:cNvSpPr/>
              <p:nvPr/>
            </p:nvSpPr>
            <p:spPr>
              <a:xfrm>
                <a:off x="844064" y="3096064"/>
                <a:ext cx="8762158" cy="45719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  <a:alpha val="50000"/>
                </a:schemeClr>
              </a:solidFill>
              <a:ln>
                <a:solidFill>
                  <a:schemeClr val="tx1">
                    <a:lumMod val="75000"/>
                    <a:lumOff val="25000"/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04A66BF0-0961-64D4-975A-7063F35E81A1}"/>
                  </a:ext>
                </a:extLst>
              </p:cNvPr>
              <p:cNvSpPr/>
              <p:nvPr/>
            </p:nvSpPr>
            <p:spPr>
              <a:xfrm>
                <a:off x="844064" y="3537578"/>
                <a:ext cx="8762158" cy="45719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  <a:alpha val="50000"/>
                </a:schemeClr>
              </a:solidFill>
              <a:ln>
                <a:solidFill>
                  <a:schemeClr val="tx1">
                    <a:lumMod val="75000"/>
                    <a:lumOff val="25000"/>
                    <a:alpha val="50457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22D92DFB-7B7A-DA6E-637E-286030E12C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84949" y="3951849"/>
              <a:ext cx="519040" cy="195167"/>
            </a:xfrm>
            <a:prstGeom prst="rect">
              <a:avLst/>
            </a:prstGeom>
          </p:spPr>
        </p:pic>
      </p:grpSp>
      <p:pic>
        <p:nvPicPr>
          <p:cNvPr id="14" name="図 13">
            <a:extLst>
              <a:ext uri="{FF2B5EF4-FFF2-40B4-BE49-F238E27FC236}">
                <a16:creationId xmlns:a16="http://schemas.microsoft.com/office/drawing/2014/main" id="{3724E9D2-F2F7-9C7C-72F4-7FE1167ACC10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5821" y="5312049"/>
            <a:ext cx="1372627" cy="1178220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F8F19E3D-819D-0B05-6945-ADD80D3732CD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9298" y="70633"/>
            <a:ext cx="1661804" cy="74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736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B561406E-7B62-3DD7-E412-D5913923F7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2075" y="1214438"/>
            <a:ext cx="9467850" cy="2387600"/>
          </a:xfrm>
        </p:spPr>
        <p:txBody>
          <a:bodyPr anchor="ctr" anchorCtr="0">
            <a:normAutofit/>
          </a:bodyPr>
          <a:lstStyle/>
          <a:p>
            <a:pPr algn="ctr"/>
            <a:r>
              <a:rPr lang="ja-JP" altLang="en-US" sz="5400" b="1" i="0" u="none" strike="noStrike" baseline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</a:t>
            </a:r>
            <a:r>
              <a:rPr lang="en-US" altLang="ja-JP" sz="5400" b="1" i="0" u="none" strike="noStrike" baseline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SNS </a:t>
            </a:r>
            <a:r>
              <a:rPr lang="ja-JP" altLang="en-US" sz="5400" b="1" i="0" u="none" strike="noStrike" baseline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による積極的な発信」</a:t>
            </a:r>
            <a:r>
              <a:rPr lang="en-US" altLang="ja-JP" sz="800" b="1" i="0" u="none" strike="noStrike" baseline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rev4</a:t>
            </a:r>
            <a:endParaRPr lang="ja-JP" altLang="en-US" sz="800" b="1" dirty="0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38545E4-3F4F-7F5C-BF6B-7B5AC3BBE8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b" anchorCtr="1">
            <a:normAutofit/>
          </a:bodyPr>
          <a:lstStyle/>
          <a:p>
            <a:pPr algn="ctr"/>
            <a:r>
              <a:rPr lang="ja-JP" altLang="en-US" b="0" i="0" u="none" strike="noStrike" baseline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公共イメージ向上委員会</a:t>
            </a:r>
          </a:p>
          <a:p>
            <a:pPr algn="ctr"/>
            <a:r>
              <a:rPr lang="ja-JP" altLang="en-US" b="0" i="0" u="none" strike="noStrike" baseline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副委員長　下出 一（大阪アーバン</a:t>
            </a:r>
            <a:r>
              <a:rPr lang="en-US" altLang="ja-JP" b="0" i="0" u="none" strike="noStrike" baseline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RC</a:t>
            </a:r>
            <a:r>
              <a:rPr lang="ja-JP" altLang="en-US" b="0" i="0" u="none" strike="noStrike" baseline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A43CA13-D2D1-0EBD-E5D3-4C0D9CB743A4}"/>
              </a:ext>
            </a:extLst>
          </p:cNvPr>
          <p:cNvSpPr txBox="1"/>
          <p:nvPr/>
        </p:nvSpPr>
        <p:spPr>
          <a:xfrm>
            <a:off x="829044" y="272535"/>
            <a:ext cx="63020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Session</a:t>
            </a:r>
            <a:r>
              <a:rPr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：１</a:t>
            </a:r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2685083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>
            <a:extLst>
              <a:ext uri="{FF2B5EF4-FFF2-40B4-BE49-F238E27FC236}">
                <a16:creationId xmlns:a16="http://schemas.microsoft.com/office/drawing/2014/main" id="{832022E1-1CC8-5E8D-528F-7057C0520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投稿時の注意点</a:t>
            </a:r>
          </a:p>
        </p:txBody>
      </p:sp>
      <p:sp>
        <p:nvSpPr>
          <p:cNvPr id="12" name="コンテンツ プレースホルダー 11">
            <a:extLst>
              <a:ext uri="{FF2B5EF4-FFF2-40B4-BE49-F238E27FC236}">
                <a16:creationId xmlns:a16="http://schemas.microsoft.com/office/drawing/2014/main" id="{DF51A735-AA41-FFAB-6524-929D6D577D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sz="1900" dirty="0"/>
              <a:t>新聞記事やテレビの画面を無許可のまま投稿しない</a:t>
            </a:r>
            <a:endParaRPr lang="en-US" altLang="ja-JP" sz="1900" dirty="0"/>
          </a:p>
          <a:p>
            <a:r>
              <a:rPr lang="ja-JP" altLang="en-US" sz="1900" dirty="0"/>
              <a:t>不確かな情報を発信したりリポストしない</a:t>
            </a:r>
            <a:endParaRPr lang="en-US" altLang="ja-JP" sz="1900" dirty="0"/>
          </a:p>
          <a:p>
            <a:r>
              <a:rPr lang="en-US" altLang="ja-JP" sz="1900" dirty="0"/>
              <a:t>RC</a:t>
            </a:r>
            <a:r>
              <a:rPr lang="ja-JP" altLang="en-US" sz="1900" dirty="0"/>
              <a:t>に相応しくない内容を発信したりリポストしない</a:t>
            </a:r>
            <a:endParaRPr lang="en-US" altLang="ja-JP" sz="1900" dirty="0"/>
          </a:p>
          <a:p>
            <a:r>
              <a:rPr lang="ja-JP" altLang="en-US" sz="1900" dirty="0"/>
              <a:t>写真や映像に人物が映り込んでいる場合、必ず本人の許諾を取る</a:t>
            </a:r>
            <a:endParaRPr lang="en-US" altLang="ja-JP" sz="1900" dirty="0"/>
          </a:p>
          <a:p>
            <a:r>
              <a:rPr lang="ja-JP" altLang="en-US" sz="1900" dirty="0"/>
              <a:t>許諾を取れない場合は、特定できないよう人物にマスクをする</a:t>
            </a:r>
            <a:endParaRPr lang="en-US" altLang="ja-JP" sz="1900" dirty="0"/>
          </a:p>
          <a:p>
            <a:r>
              <a:rPr lang="ja-JP" altLang="en-US" sz="1900" dirty="0"/>
              <a:t>特に未成年の映り込みには注意をしてください</a:t>
            </a:r>
            <a:endParaRPr lang="en-US" altLang="ja-JP" sz="1900" dirty="0"/>
          </a:p>
          <a:p>
            <a:r>
              <a:rPr lang="ja-JP" altLang="en-US" sz="1900" dirty="0"/>
              <a:t>背景などにも注意する</a:t>
            </a:r>
            <a:endParaRPr lang="en-US" altLang="ja-JP" sz="1900" dirty="0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F8D17AA2-F6B4-0AEE-BC38-45D0EFC8F1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16553">
            <a:off x="5817017" y="3672160"/>
            <a:ext cx="2250312" cy="2535562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3FE6152D-EA05-D934-D101-6D2A15AC5E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0344" y="1179654"/>
            <a:ext cx="3557296" cy="2711450"/>
          </a:xfrm>
          <a:prstGeom prst="rect">
            <a:avLst/>
          </a:prstGeom>
        </p:spPr>
      </p:pic>
      <p:pic>
        <p:nvPicPr>
          <p:cNvPr id="7" name="図 6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E020DCEE-885B-3C63-7E02-921B28E0F4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9527" y="3779961"/>
            <a:ext cx="3556000" cy="2717800"/>
          </a:xfrm>
          <a:prstGeom prst="rect">
            <a:avLst/>
          </a:prstGeom>
        </p:spPr>
      </p:pic>
      <p:pic>
        <p:nvPicPr>
          <p:cNvPr id="10" name="図 9" descr="写真, モニター, 古い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9AE0F926-3573-66D5-8AC4-CC822E4C0F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6819" y="4376672"/>
            <a:ext cx="2153185" cy="1524379"/>
          </a:xfrm>
          <a:prstGeom prst="rect">
            <a:avLst/>
          </a:prstGeom>
        </p:spPr>
      </p:pic>
      <p:sp>
        <p:nvSpPr>
          <p:cNvPr id="13" name="乗算記号 12">
            <a:extLst>
              <a:ext uri="{FF2B5EF4-FFF2-40B4-BE49-F238E27FC236}">
                <a16:creationId xmlns:a16="http://schemas.microsoft.com/office/drawing/2014/main" id="{50289304-39FE-F710-90BB-9D95792618B3}"/>
              </a:ext>
            </a:extLst>
          </p:cNvPr>
          <p:cNvSpPr/>
          <p:nvPr/>
        </p:nvSpPr>
        <p:spPr>
          <a:xfrm>
            <a:off x="3178617" y="5318242"/>
            <a:ext cx="917486" cy="89182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乗算記号 13">
            <a:extLst>
              <a:ext uri="{FF2B5EF4-FFF2-40B4-BE49-F238E27FC236}">
                <a16:creationId xmlns:a16="http://schemas.microsoft.com/office/drawing/2014/main" id="{C6A5A229-6675-4E4E-52B1-75B8CF762B57}"/>
              </a:ext>
            </a:extLst>
          </p:cNvPr>
          <p:cNvSpPr/>
          <p:nvPr/>
        </p:nvSpPr>
        <p:spPr>
          <a:xfrm>
            <a:off x="5815814" y="5318242"/>
            <a:ext cx="917486" cy="89182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乗算記号 14">
            <a:extLst>
              <a:ext uri="{FF2B5EF4-FFF2-40B4-BE49-F238E27FC236}">
                <a16:creationId xmlns:a16="http://schemas.microsoft.com/office/drawing/2014/main" id="{EE708C76-EFEC-5EDC-5563-D80CAF21DF36}"/>
              </a:ext>
            </a:extLst>
          </p:cNvPr>
          <p:cNvSpPr/>
          <p:nvPr/>
        </p:nvSpPr>
        <p:spPr>
          <a:xfrm>
            <a:off x="7845249" y="1075885"/>
            <a:ext cx="917486" cy="89182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ドーナツ 15">
            <a:extLst>
              <a:ext uri="{FF2B5EF4-FFF2-40B4-BE49-F238E27FC236}">
                <a16:creationId xmlns:a16="http://schemas.microsoft.com/office/drawing/2014/main" id="{826358AB-6158-B900-D96A-022095AB82FC}"/>
              </a:ext>
            </a:extLst>
          </p:cNvPr>
          <p:cNvSpPr/>
          <p:nvPr/>
        </p:nvSpPr>
        <p:spPr>
          <a:xfrm>
            <a:off x="7978204" y="3997049"/>
            <a:ext cx="651577" cy="661703"/>
          </a:xfrm>
          <a:prstGeom prst="donu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" name="爆発 2 16">
            <a:extLst>
              <a:ext uri="{FF2B5EF4-FFF2-40B4-BE49-F238E27FC236}">
                <a16:creationId xmlns:a16="http://schemas.microsoft.com/office/drawing/2014/main" id="{9F990B84-5BA4-B413-89EB-270DD4709A49}"/>
              </a:ext>
            </a:extLst>
          </p:cNvPr>
          <p:cNvSpPr/>
          <p:nvPr/>
        </p:nvSpPr>
        <p:spPr>
          <a:xfrm rot="21228120">
            <a:off x="6197221" y="3022889"/>
            <a:ext cx="2003925" cy="2202081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bg1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許可があれば</a:t>
            </a:r>
            <a:r>
              <a:rPr kumimoji="1" lang="en-US" altLang="ja-JP" dirty="0">
                <a:solidFill>
                  <a:schemeClr val="bg1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OK</a:t>
            </a:r>
            <a:endParaRPr kumimoji="1" lang="ja-JP" altLang="en-US" dirty="0">
              <a:solidFill>
                <a:schemeClr val="bg1"/>
              </a:solidFill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1799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>
            <a:extLst>
              <a:ext uri="{FF2B5EF4-FFF2-40B4-BE49-F238E27FC236}">
                <a16:creationId xmlns:a16="http://schemas.microsoft.com/office/drawing/2014/main" id="{832022E1-1CC8-5E8D-528F-7057C0520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積極的な発信</a:t>
            </a:r>
          </a:p>
        </p:txBody>
      </p:sp>
      <p:sp>
        <p:nvSpPr>
          <p:cNvPr id="12" name="コンテンツ プレースホルダー 11">
            <a:extLst>
              <a:ext uri="{FF2B5EF4-FFF2-40B4-BE49-F238E27FC236}">
                <a16:creationId xmlns:a16="http://schemas.microsoft.com/office/drawing/2014/main" id="{DF51A735-AA41-FFAB-6524-929D6D577D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dirty="0"/>
              <a:t>SNS</a:t>
            </a:r>
            <a:r>
              <a:rPr lang="ja-JP" altLang="en-US" dirty="0"/>
              <a:t>で積極的に発信することで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>
                <a:solidFill>
                  <a:srgbClr val="FF0000"/>
                </a:solidFill>
              </a:rPr>
              <a:t>ロータリーを知ってもらえる</a:t>
            </a:r>
            <a:endParaRPr lang="en-US" altLang="ja-JP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rgbClr val="FF0000"/>
                </a:solidFill>
              </a:rPr>
              <a:t>　自クラブを知ってもらえる</a:t>
            </a:r>
            <a:endParaRPr lang="en-US" altLang="ja-JP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rgbClr val="FF0000"/>
                </a:solidFill>
              </a:rPr>
              <a:t>　活動を知ってもらえる</a:t>
            </a:r>
            <a:endParaRPr lang="en-US" altLang="ja-JP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0FE2B00-D190-8F9E-F27B-259D92FC8C80}"/>
              </a:ext>
            </a:extLst>
          </p:cNvPr>
          <p:cNvSpPr txBox="1"/>
          <p:nvPr/>
        </p:nvSpPr>
        <p:spPr>
          <a:xfrm>
            <a:off x="1961196" y="3412796"/>
            <a:ext cx="9974411" cy="20313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kumimoji="1" lang="ja-JP" altLang="en-US" sz="2800" dirty="0">
                <a:solidFill>
                  <a:schemeClr val="bg1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＜効果＞</a:t>
            </a:r>
            <a:endParaRPr kumimoji="1" lang="en-US" altLang="ja-JP" sz="2800" dirty="0">
              <a:solidFill>
                <a:schemeClr val="bg1"/>
              </a:solidFill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pPr algn="l"/>
            <a:r>
              <a:rPr lang="ja-JP" altLang="en-US" sz="2800" dirty="0">
                <a:solidFill>
                  <a:schemeClr val="bg1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・地域での活動がしやすくなる</a:t>
            </a:r>
            <a:endParaRPr lang="en-US" altLang="ja-JP" sz="2800" dirty="0">
              <a:solidFill>
                <a:schemeClr val="bg1"/>
              </a:solidFill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pPr algn="l"/>
            <a:r>
              <a:rPr kumimoji="1" lang="ja-JP" altLang="en-US" sz="2800" dirty="0">
                <a:solidFill>
                  <a:schemeClr val="bg1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・会員維持増強につながる</a:t>
            </a:r>
            <a:br>
              <a:rPr lang="en-US" altLang="ja-JP" sz="2800" dirty="0">
                <a:solidFill>
                  <a:schemeClr val="bg1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</a:br>
            <a:r>
              <a:rPr lang="ja-JP" altLang="en-US" sz="2800" dirty="0">
                <a:solidFill>
                  <a:schemeClr val="bg1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・入会を考えている人がクラブの</a:t>
            </a:r>
            <a:r>
              <a:rPr lang="en-US" altLang="ja-JP" sz="2800" dirty="0">
                <a:solidFill>
                  <a:schemeClr val="bg1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SNS</a:t>
            </a:r>
            <a:r>
              <a:rPr lang="ja-JP" altLang="en-US" sz="2800" dirty="0">
                <a:solidFill>
                  <a:schemeClr val="bg1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を見て判断することも</a:t>
            </a:r>
            <a:br>
              <a:rPr lang="en-US" altLang="ja-JP" sz="1400" dirty="0">
                <a:solidFill>
                  <a:schemeClr val="bg1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</a:br>
            <a:r>
              <a:rPr lang="ja-JP" altLang="en-US" sz="1400" dirty="0">
                <a:solidFill>
                  <a:schemeClr val="bg1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　　　　　　　　　　　　　　　　　　　　　（ホームページと同じくクラブに</a:t>
            </a:r>
            <a:r>
              <a:rPr lang="en-US" altLang="ja-JP" sz="1400" dirty="0">
                <a:solidFill>
                  <a:schemeClr val="bg1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SNS</a:t>
            </a:r>
            <a:r>
              <a:rPr lang="ja-JP" altLang="en-US" sz="1400" dirty="0">
                <a:solidFill>
                  <a:schemeClr val="bg1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があるのは当たり前の時代に！）</a:t>
            </a:r>
            <a:endParaRPr kumimoji="1" lang="ja-JP" altLang="en-US" sz="1400" dirty="0">
              <a:solidFill>
                <a:schemeClr val="bg1"/>
              </a:solidFill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sp>
        <p:nvSpPr>
          <p:cNvPr id="3" name="右矢印 2">
            <a:extLst>
              <a:ext uri="{FF2B5EF4-FFF2-40B4-BE49-F238E27FC236}">
                <a16:creationId xmlns:a16="http://schemas.microsoft.com/office/drawing/2014/main" id="{85CBD7D2-0214-329F-ACAD-24A035C2F343}"/>
              </a:ext>
            </a:extLst>
          </p:cNvPr>
          <p:cNvSpPr/>
          <p:nvPr/>
        </p:nvSpPr>
        <p:spPr>
          <a:xfrm>
            <a:off x="1100404" y="3971258"/>
            <a:ext cx="716692" cy="9144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highlight>
                <a:srgbClr val="FF0000"/>
              </a:highlight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0C39E1A-AF21-6EB2-9CFA-67B65D771BC9}"/>
              </a:ext>
            </a:extLst>
          </p:cNvPr>
          <p:cNvSpPr txBox="1"/>
          <p:nvPr/>
        </p:nvSpPr>
        <p:spPr>
          <a:xfrm>
            <a:off x="2122899" y="5421630"/>
            <a:ext cx="9651004" cy="70788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l"/>
            <a:r>
              <a:rPr kumimoji="1" lang="ja-JP" altLang="en-US" sz="200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例えばロータリーデーや</a:t>
            </a:r>
            <a:r>
              <a:rPr kumimoji="1" lang="en-US" altLang="ja-JP" sz="200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RYLA</a:t>
            </a:r>
            <a:r>
              <a:rPr kumimoji="1" lang="ja-JP" altLang="en-US" sz="200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といったイベント時には</a:t>
            </a:r>
            <a:r>
              <a:rPr kumimoji="1" lang="en-US" altLang="ja-JP" sz="200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X</a:t>
            </a:r>
            <a:r>
              <a:rPr kumimoji="1" lang="ja-JP" altLang="en-US" sz="200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（旧</a:t>
            </a:r>
            <a:r>
              <a:rPr kumimoji="1" lang="en-US" altLang="ja-JP" sz="200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Twitter</a:t>
            </a:r>
            <a:r>
              <a:rPr kumimoji="1" lang="ja-JP" altLang="en-US" sz="200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）や</a:t>
            </a:r>
            <a:r>
              <a:rPr kumimoji="1" lang="en-US" altLang="ja-JP" sz="200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Facebook</a:t>
            </a:r>
            <a:r>
              <a:rPr kumimoji="1" lang="ja-JP" altLang="en-US" sz="200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の有料広告の利用も検討してみてください。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9AC41D7-FDE0-4ECF-91F3-1DC893165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4988" y="1289158"/>
            <a:ext cx="1266825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D4B4CCD-FC5E-4343-AACA-5EC6DBA5CE3F}"/>
              </a:ext>
            </a:extLst>
          </p:cNvPr>
          <p:cNvSpPr txBox="1"/>
          <p:nvPr/>
        </p:nvSpPr>
        <p:spPr>
          <a:xfrm>
            <a:off x="6179289" y="2547798"/>
            <a:ext cx="1500732" cy="3693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/>
          <a:p>
            <a:pPr algn="l"/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地区</a:t>
            </a:r>
            <a:r>
              <a:rPr kumimoji="1"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X</a:t>
            </a:r>
            <a:r>
              <a:rPr kumimoji="1" lang="en-US" altLang="ja-JP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kumimoji="1"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旧</a:t>
            </a:r>
            <a:r>
              <a:rPr kumimoji="1" lang="en-US" altLang="ja-JP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Twitter)</a:t>
            </a:r>
            <a:endParaRPr kumimoji="1" lang="ja-JP" altLang="en-US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2CC9B785-9204-402B-AF3A-466F323DC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4398" y="1289158"/>
            <a:ext cx="1266825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2956897-43DC-40E3-8EE5-5FD2E4386686}"/>
              </a:ext>
            </a:extLst>
          </p:cNvPr>
          <p:cNvSpPr txBox="1"/>
          <p:nvPr/>
        </p:nvSpPr>
        <p:spPr>
          <a:xfrm>
            <a:off x="10204323" y="2547798"/>
            <a:ext cx="1797287" cy="3693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/>
          <a:p>
            <a:pPr algn="l"/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地区</a:t>
            </a:r>
            <a:r>
              <a:rPr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Facebook</a:t>
            </a:r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9DDA5F0B-22B0-4687-9770-16CF30F38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8760" y="1280973"/>
            <a:ext cx="1266825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4F3BB80-760C-4D49-A010-672DF9DFDB4D}"/>
              </a:ext>
            </a:extLst>
          </p:cNvPr>
          <p:cNvSpPr txBox="1"/>
          <p:nvPr/>
        </p:nvSpPr>
        <p:spPr>
          <a:xfrm>
            <a:off x="8037918" y="2547798"/>
            <a:ext cx="1808508" cy="3693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/>
          <a:p>
            <a:pPr algn="l"/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地区</a:t>
            </a:r>
            <a:r>
              <a:rPr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Instagram</a:t>
            </a:r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09434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>
            <a:extLst>
              <a:ext uri="{FF2B5EF4-FFF2-40B4-BE49-F238E27FC236}">
                <a16:creationId xmlns:a16="http://schemas.microsoft.com/office/drawing/2014/main" id="{832022E1-1CC8-5E8D-528F-7057C0520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SNS</a:t>
            </a:r>
            <a:r>
              <a:rPr lang="ja-JP" altLang="en-US"/>
              <a:t>とは何か</a:t>
            </a:r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820440C0-CBB1-476B-F500-BF5591E17F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815" y="1289158"/>
            <a:ext cx="5338290" cy="4611893"/>
          </a:xfrm>
        </p:spPr>
        <p:txBody>
          <a:bodyPr>
            <a:normAutofit/>
          </a:bodyPr>
          <a:lstStyle/>
          <a:p>
            <a:r>
              <a:rPr lang="en-US" altLang="ja-JP" sz="1800" i="0" dirty="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『 SNS</a:t>
            </a:r>
            <a:r>
              <a:rPr lang="ja-JP" altLang="en-US" sz="1800" i="0" dirty="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 </a:t>
            </a:r>
            <a:r>
              <a:rPr lang="en-US" altLang="ja-JP" sz="1800" i="0" dirty="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』</a:t>
            </a:r>
            <a:r>
              <a:rPr lang="ja-JP" altLang="en-US" sz="1800" i="0" dirty="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とは </a:t>
            </a:r>
            <a:r>
              <a:rPr lang="en-US" altLang="ja-JP" sz="1800" i="0" dirty="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Social Networking Service</a:t>
            </a:r>
            <a:r>
              <a:rPr lang="ja-JP" altLang="en-US" sz="1800" i="0" dirty="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（ソーシャルネットワーキングサービス）、つまり「社会的なネットワークを築くためのサービス」です。</a:t>
            </a:r>
            <a:endParaRPr lang="en-US" altLang="ja-JP" sz="1800" i="0" dirty="0">
              <a:effectLst/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r>
              <a:rPr lang="ja-JP" altLang="en-US" sz="180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ただし</a:t>
            </a:r>
            <a:r>
              <a:rPr lang="en-US" altLang="ja-JP" sz="1800" i="0" dirty="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『 SNS 』</a:t>
            </a:r>
            <a:r>
              <a:rPr lang="ja-JP" altLang="en-US" sz="1800" i="0" dirty="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は主に日本で使わる言葉で、英語圏では</a:t>
            </a:r>
            <a:r>
              <a:rPr lang="en-US" altLang="ja-JP" sz="1800" i="0" dirty="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『social media』</a:t>
            </a:r>
            <a:r>
              <a:rPr lang="ja-JP" altLang="en-US" sz="1800" i="0" dirty="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が一般的です。</a:t>
            </a:r>
            <a:endParaRPr lang="en-US" altLang="ja-JP" sz="1800" i="0" dirty="0">
              <a:effectLst/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r>
              <a:rPr lang="ja-JP" altLang="en-US" sz="180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情報収集はもちろん、誰もが情報発信者になれます。企業においては宣伝、広報、人材採用などでも使われています。</a:t>
            </a:r>
            <a:endParaRPr lang="en-US" altLang="ja-JP" sz="1800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r>
              <a:rPr lang="ja-JP" altLang="en-US" sz="180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現在多様な</a:t>
            </a:r>
            <a:r>
              <a:rPr lang="en-US" altLang="ja-JP" sz="1800" i="0" dirty="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『 SNS 』</a:t>
            </a:r>
            <a:r>
              <a:rPr lang="ja-JP" altLang="en-US" sz="1800" i="0" dirty="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が登場しており、その特徴に応じて棲み分けが起こってきています。</a:t>
            </a:r>
            <a:endParaRPr lang="en-US" altLang="ja-JP" sz="1800" i="0" dirty="0">
              <a:effectLst/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r>
              <a:rPr lang="ja-JP" altLang="en-US" sz="180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最近ではホームページを持たず</a:t>
            </a:r>
            <a:r>
              <a:rPr lang="en-US" altLang="ja-JP" sz="1800" i="0" dirty="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『 SNS 』</a:t>
            </a:r>
            <a:r>
              <a:rPr lang="ja-JP" altLang="en-US" sz="1800" i="0" dirty="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だけで活動する企業も登場しています。</a:t>
            </a:r>
            <a:endParaRPr lang="ja-JP" altLang="en-US" sz="1800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pic>
        <p:nvPicPr>
          <p:cNvPr id="9" name="図 8" descr="ダイアグラム が含まれている画像&#10;&#10;自動的に生成された説明">
            <a:extLst>
              <a:ext uri="{FF2B5EF4-FFF2-40B4-BE49-F238E27FC236}">
                <a16:creationId xmlns:a16="http://schemas.microsoft.com/office/drawing/2014/main" id="{DC49B87F-6FB6-546F-7A77-DE4399F9505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4105" y="1154290"/>
            <a:ext cx="6449605" cy="401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486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>
            <a:extLst>
              <a:ext uri="{FF2B5EF4-FFF2-40B4-BE49-F238E27FC236}">
                <a16:creationId xmlns:a16="http://schemas.microsoft.com/office/drawing/2014/main" id="{832022E1-1CC8-5E8D-528F-7057C0520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SNS</a:t>
            </a:r>
            <a:r>
              <a:rPr lang="ja-JP" altLang="en-US"/>
              <a:t>の利用状況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48C2127-80C7-05D0-09FB-3068F900B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815" y="1289158"/>
            <a:ext cx="3606098" cy="1539767"/>
          </a:xfrm>
        </p:spPr>
        <p:txBody>
          <a:bodyPr>
            <a:normAutofit/>
          </a:bodyPr>
          <a:lstStyle/>
          <a:p>
            <a:r>
              <a:rPr lang="ja-JP" altLang="en-US" sz="2000" b="0" i="0" dirty="0">
                <a:solidFill>
                  <a:srgbClr val="111111"/>
                </a:solidFill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総務省が令和</a:t>
            </a:r>
            <a:r>
              <a:rPr lang="en-US" altLang="ja-JP" sz="2000" b="0" i="0" dirty="0">
                <a:solidFill>
                  <a:srgbClr val="111111"/>
                </a:solidFill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3</a:t>
            </a:r>
            <a:r>
              <a:rPr lang="ja-JP" altLang="en-US" sz="2000" b="0" i="0" dirty="0">
                <a:solidFill>
                  <a:srgbClr val="111111"/>
                </a:solidFill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年</a:t>
            </a:r>
            <a:r>
              <a:rPr lang="en-US" altLang="ja-JP" sz="2000" b="0" i="0" dirty="0">
                <a:solidFill>
                  <a:srgbClr val="111111"/>
                </a:solidFill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6</a:t>
            </a:r>
            <a:r>
              <a:rPr lang="ja-JP" altLang="en-US" sz="2000" b="0" i="0" dirty="0">
                <a:solidFill>
                  <a:srgbClr val="111111"/>
                </a:solidFill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月に発表した「令和</a:t>
            </a:r>
            <a:r>
              <a:rPr lang="en-US" altLang="ja-JP" sz="2000" b="0" i="0" dirty="0">
                <a:solidFill>
                  <a:srgbClr val="111111"/>
                </a:solidFill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2</a:t>
            </a:r>
            <a:r>
              <a:rPr lang="ja-JP" altLang="en-US" sz="2000" b="0" i="0" dirty="0">
                <a:solidFill>
                  <a:srgbClr val="111111"/>
                </a:solidFill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年通信利用動向調査の結果」によると、令和</a:t>
            </a:r>
            <a:r>
              <a:rPr lang="en-US" altLang="ja-JP" sz="2000" b="0" i="0" dirty="0">
                <a:solidFill>
                  <a:srgbClr val="111111"/>
                </a:solidFill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2</a:t>
            </a:r>
            <a:r>
              <a:rPr lang="ja-JP" altLang="en-US" sz="2000" b="0" i="0" dirty="0">
                <a:solidFill>
                  <a:srgbClr val="111111"/>
                </a:solidFill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年（</a:t>
            </a:r>
            <a:r>
              <a:rPr lang="en-US" altLang="ja-JP" sz="2000" b="0" i="0" dirty="0">
                <a:solidFill>
                  <a:srgbClr val="111111"/>
                </a:solidFill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2020</a:t>
            </a:r>
            <a:r>
              <a:rPr lang="ja-JP" altLang="en-US" sz="2000" b="0" i="0" dirty="0">
                <a:solidFill>
                  <a:srgbClr val="111111"/>
                </a:solidFill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年）の国内</a:t>
            </a:r>
            <a:r>
              <a:rPr lang="en-US" altLang="ja-JP" sz="2000" b="0" i="0" dirty="0">
                <a:solidFill>
                  <a:srgbClr val="111111"/>
                </a:solidFill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SNS</a:t>
            </a:r>
            <a:r>
              <a:rPr lang="ja-JP" altLang="en-US" sz="2000" b="0" i="0" dirty="0">
                <a:solidFill>
                  <a:srgbClr val="111111"/>
                </a:solidFill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利用率は</a:t>
            </a:r>
            <a:r>
              <a:rPr lang="en-US" altLang="ja-JP" sz="2000" b="0" i="0" dirty="0">
                <a:solidFill>
                  <a:srgbClr val="111111"/>
                </a:solidFill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73.8</a:t>
            </a:r>
            <a:r>
              <a:rPr lang="ja-JP" altLang="en-US" sz="2000" b="0" i="0" dirty="0">
                <a:solidFill>
                  <a:srgbClr val="111111"/>
                </a:solidFill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％。</a:t>
            </a:r>
            <a:endParaRPr lang="en-US" altLang="ja-JP" sz="2000" b="0" i="0" dirty="0">
              <a:solidFill>
                <a:srgbClr val="111111"/>
              </a:solidFill>
              <a:effectLst/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55E2F45-D8E5-AAA9-683B-DE1401A0DDE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2950" y="69850"/>
            <a:ext cx="5802650" cy="6007100"/>
          </a:xfrm>
          <a:prstGeom prst="rect">
            <a:avLst/>
          </a:prstGeom>
        </p:spPr>
      </p:pic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55A2294B-C82C-4C16-91B9-600C3B13905A}"/>
              </a:ext>
            </a:extLst>
          </p:cNvPr>
          <p:cNvCxnSpPr/>
          <p:nvPr/>
        </p:nvCxnSpPr>
        <p:spPr>
          <a:xfrm>
            <a:off x="8877300" y="622408"/>
            <a:ext cx="0" cy="5429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表 6">
            <a:extLst>
              <a:ext uri="{FF2B5EF4-FFF2-40B4-BE49-F238E27FC236}">
                <a16:creationId xmlns:a16="http://schemas.microsoft.com/office/drawing/2014/main" id="{15F4C9FF-838E-49DE-BCA7-B743585902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2423268"/>
              </p:ext>
            </p:extLst>
          </p:nvPr>
        </p:nvGraphicFramePr>
        <p:xfrm>
          <a:off x="1362075" y="2943978"/>
          <a:ext cx="3190875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9279">
                  <a:extLst>
                    <a:ext uri="{9D8B030D-6E8A-4147-A177-3AD203B41FA5}">
                      <a16:colId xmlns:a16="http://schemas.microsoft.com/office/drawing/2014/main" val="3109140363"/>
                    </a:ext>
                  </a:extLst>
                </a:gridCol>
                <a:gridCol w="1811596">
                  <a:extLst>
                    <a:ext uri="{9D8B030D-6E8A-4147-A177-3AD203B41FA5}">
                      <a16:colId xmlns:a16="http://schemas.microsoft.com/office/drawing/2014/main" val="1568809160"/>
                    </a:ext>
                  </a:extLst>
                </a:gridCol>
              </a:tblGrid>
              <a:tr h="325570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6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年齢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利用率</a:t>
                      </a:r>
                      <a:r>
                        <a:rPr kumimoji="1" lang="en-US" altLang="ja-JP" sz="16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(2020</a:t>
                      </a:r>
                      <a:r>
                        <a:rPr kumimoji="1" lang="ja-JP" altLang="en-US" sz="16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年</a:t>
                      </a:r>
                      <a:r>
                        <a:rPr kumimoji="1" lang="en-US" altLang="ja-JP" sz="16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)</a:t>
                      </a:r>
                      <a:endParaRPr kumimoji="1" lang="ja-JP" altLang="en-US" sz="16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4060112"/>
                  </a:ext>
                </a:extLst>
              </a:tr>
              <a:tr h="32557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6-12</a:t>
                      </a:r>
                      <a:r>
                        <a:rPr kumimoji="1" lang="ja-JP" altLang="en-US" sz="16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37.6%</a:t>
                      </a:r>
                      <a:endParaRPr kumimoji="1" lang="ja-JP" altLang="en-US" sz="16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4295320"/>
                  </a:ext>
                </a:extLst>
              </a:tr>
              <a:tr h="32557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13-19</a:t>
                      </a:r>
                      <a:r>
                        <a:rPr kumimoji="1" lang="ja-JP" altLang="en-US" sz="16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86.1%</a:t>
                      </a:r>
                      <a:endParaRPr kumimoji="1" lang="ja-JP" altLang="en-US" sz="16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0077651"/>
                  </a:ext>
                </a:extLst>
              </a:tr>
              <a:tr h="32557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20-29</a:t>
                      </a:r>
                      <a:r>
                        <a:rPr kumimoji="1" lang="ja-JP" altLang="en-US" sz="16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90.4%</a:t>
                      </a:r>
                      <a:endParaRPr kumimoji="1" lang="ja-JP" altLang="en-US" sz="16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9764061"/>
                  </a:ext>
                </a:extLst>
              </a:tr>
              <a:tr h="32557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30-39</a:t>
                      </a:r>
                      <a:r>
                        <a:rPr kumimoji="1" lang="ja-JP" altLang="en-US" sz="16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86.0%</a:t>
                      </a:r>
                      <a:endParaRPr kumimoji="1" lang="ja-JP" altLang="en-US" sz="16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2759763"/>
                  </a:ext>
                </a:extLst>
              </a:tr>
              <a:tr h="32557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40-49</a:t>
                      </a:r>
                      <a:r>
                        <a:rPr kumimoji="1" lang="ja-JP" altLang="en-US" sz="16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81.5%</a:t>
                      </a:r>
                      <a:endParaRPr kumimoji="1" lang="ja-JP" altLang="en-US" sz="16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0264937"/>
                  </a:ext>
                </a:extLst>
              </a:tr>
              <a:tr h="32557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50-59</a:t>
                      </a:r>
                      <a:r>
                        <a:rPr kumimoji="1" lang="ja-JP" altLang="en-US" sz="16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75.8%</a:t>
                      </a:r>
                      <a:endParaRPr kumimoji="1" lang="ja-JP" altLang="en-US" sz="16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0793485"/>
                  </a:ext>
                </a:extLst>
              </a:tr>
              <a:tr h="32557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60-69</a:t>
                      </a:r>
                      <a:r>
                        <a:rPr kumimoji="1" lang="ja-JP" altLang="en-US" sz="16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60.6%</a:t>
                      </a:r>
                      <a:endParaRPr kumimoji="1" lang="ja-JP" altLang="en-US" sz="16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9919557"/>
                  </a:ext>
                </a:extLst>
              </a:tr>
              <a:tr h="32557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70-79</a:t>
                      </a:r>
                      <a:r>
                        <a:rPr kumimoji="1" lang="ja-JP" altLang="en-US" sz="16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47.5%</a:t>
                      </a:r>
                      <a:endParaRPr kumimoji="1" lang="ja-JP" altLang="en-US" sz="16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6363524"/>
                  </a:ext>
                </a:extLst>
              </a:tr>
              <a:tr h="32557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80</a:t>
                      </a:r>
                      <a:r>
                        <a:rPr kumimoji="1" lang="ja-JP" altLang="en-US" sz="16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歳以上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46.7%</a:t>
                      </a:r>
                      <a:endParaRPr kumimoji="1" lang="ja-JP" altLang="en-US" sz="16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2021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8815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>
            <a:extLst>
              <a:ext uri="{FF2B5EF4-FFF2-40B4-BE49-F238E27FC236}">
                <a16:creationId xmlns:a16="http://schemas.microsoft.com/office/drawing/2014/main" id="{832022E1-1CC8-5E8D-528F-7057C0520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SNS</a:t>
            </a:r>
            <a:r>
              <a:rPr lang="ja-JP" altLang="en-US"/>
              <a:t>の種類</a:t>
            </a:r>
          </a:p>
        </p:txBody>
      </p:sp>
      <p:graphicFrame>
        <p:nvGraphicFramePr>
          <p:cNvPr id="2" name="表 2">
            <a:extLst>
              <a:ext uri="{FF2B5EF4-FFF2-40B4-BE49-F238E27FC236}">
                <a16:creationId xmlns:a16="http://schemas.microsoft.com/office/drawing/2014/main" id="{0DFE9426-EA23-3D44-99E8-ACD9F5A607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9400827"/>
              </p:ext>
            </p:extLst>
          </p:nvPr>
        </p:nvGraphicFramePr>
        <p:xfrm>
          <a:off x="265113" y="1289050"/>
          <a:ext cx="11526836" cy="371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0443">
                  <a:extLst>
                    <a:ext uri="{9D8B030D-6E8A-4147-A177-3AD203B41FA5}">
                      <a16:colId xmlns:a16="http://schemas.microsoft.com/office/drawing/2014/main" val="1254084388"/>
                    </a:ext>
                  </a:extLst>
                </a:gridCol>
                <a:gridCol w="1636888">
                  <a:extLst>
                    <a:ext uri="{9D8B030D-6E8A-4147-A177-3AD203B41FA5}">
                      <a16:colId xmlns:a16="http://schemas.microsoft.com/office/drawing/2014/main" val="1029255272"/>
                    </a:ext>
                  </a:extLst>
                </a:gridCol>
                <a:gridCol w="2212623">
                  <a:extLst>
                    <a:ext uri="{9D8B030D-6E8A-4147-A177-3AD203B41FA5}">
                      <a16:colId xmlns:a16="http://schemas.microsoft.com/office/drawing/2014/main" val="1749100578"/>
                    </a:ext>
                  </a:extLst>
                </a:gridCol>
                <a:gridCol w="5966882">
                  <a:extLst>
                    <a:ext uri="{9D8B030D-6E8A-4147-A177-3AD203B41FA5}">
                      <a16:colId xmlns:a16="http://schemas.microsoft.com/office/drawing/2014/main" val="8113991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名称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国内月間</a:t>
                      </a:r>
                      <a:br>
                        <a:rPr kumimoji="1" lang="en-US" altLang="ja-JP" dirty="0"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</a:br>
                      <a:r>
                        <a:rPr kumimoji="1" lang="ja-JP" altLang="en-US"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アクティブ</a:t>
                      </a:r>
                      <a:br>
                        <a:rPr kumimoji="1" lang="en-US" altLang="ja-JP" dirty="0"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</a:br>
                      <a:r>
                        <a:rPr kumimoji="1" lang="ja-JP" altLang="en-US"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ユーザ数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海外月間</a:t>
                      </a:r>
                      <a:br>
                        <a:rPr kumimoji="1" lang="en-US" altLang="ja-JP" dirty="0"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</a:br>
                      <a:r>
                        <a:rPr kumimoji="1" lang="ja-JP" altLang="en-US"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アクティブ</a:t>
                      </a:r>
                      <a:br>
                        <a:rPr kumimoji="1" lang="en-US" altLang="ja-JP" dirty="0"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</a:br>
                      <a:r>
                        <a:rPr kumimoji="1" lang="ja-JP" altLang="en-US"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ユーザ数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ポイント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1086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X(</a:t>
                      </a:r>
                      <a:r>
                        <a:rPr kumimoji="1" lang="ja-JP" altLang="en-US" dirty="0"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旧</a:t>
                      </a:r>
                      <a:r>
                        <a:rPr kumimoji="1" lang="en-US" altLang="ja-JP" dirty="0"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Twitter)</a:t>
                      </a:r>
                      <a:endParaRPr kumimoji="1" lang="ja-JP" altLang="en-US" dirty="0">
                        <a:latin typeface="HGMaruGothicMPRO" panose="020F0600000000000000" pitchFamily="34" charset="-128"/>
                        <a:ea typeface="HGMaruGothicMPRO" panose="020F0600000000000000" pitchFamily="3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4,500</a:t>
                      </a:r>
                      <a:r>
                        <a:rPr kumimoji="1" lang="ja-JP" altLang="en-US" dirty="0"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万人</a:t>
                      </a:r>
                      <a:br>
                        <a:rPr kumimoji="1" lang="en-US" altLang="ja-JP" dirty="0"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</a:br>
                      <a:r>
                        <a:rPr kumimoji="1" lang="en-US" altLang="ja-JP" sz="1050" dirty="0"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(2017.10)</a:t>
                      </a:r>
                      <a:endParaRPr kumimoji="1" lang="ja-JP" altLang="en-US" sz="1050" dirty="0">
                        <a:latin typeface="HGMaruGothicMPRO" panose="020F0600000000000000" pitchFamily="34" charset="-128"/>
                        <a:ea typeface="HGMaruGothicMPRO" panose="020F0600000000000000" pitchFamily="3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5</a:t>
                      </a:r>
                      <a:r>
                        <a:rPr kumimoji="1" lang="ja-JP" altLang="en-US" dirty="0"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億</a:t>
                      </a:r>
                      <a:r>
                        <a:rPr kumimoji="1" lang="en-US" altLang="ja-JP" dirty="0"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5,600</a:t>
                      </a:r>
                      <a:r>
                        <a:rPr kumimoji="1" lang="ja-JP" altLang="en-US" dirty="0"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万人</a:t>
                      </a:r>
                      <a:br>
                        <a:rPr kumimoji="1" lang="en-US" altLang="ja-JP" dirty="0"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</a:br>
                      <a:r>
                        <a:rPr kumimoji="1" lang="en-US" altLang="ja-JP" sz="1050" dirty="0"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(2023.2)</a:t>
                      </a:r>
                      <a:endParaRPr kumimoji="1" lang="ja-JP" altLang="en-US" sz="1050" dirty="0">
                        <a:latin typeface="HGMaruGothicMPRO" panose="020F0600000000000000" pitchFamily="34" charset="-128"/>
                        <a:ea typeface="HGMaruGothicMPRO" panose="020F0600000000000000" pitchFamily="3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無料ユーザは投稿時に</a:t>
                      </a:r>
                      <a:r>
                        <a:rPr kumimoji="1" lang="en-US" altLang="ja-JP" sz="1600" dirty="0"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140</a:t>
                      </a:r>
                      <a:r>
                        <a:rPr kumimoji="1" lang="ja-JP" altLang="en-US" sz="1600"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文字の制限がある。拡散力に優れており、ロータリアン以外への訴求効果が期待できる。</a:t>
                      </a:r>
                      <a:endParaRPr kumimoji="1" lang="en-US" altLang="ja-JP" sz="1600" dirty="0">
                        <a:latin typeface="HGMaruGothicMPRO" panose="020F0600000000000000" pitchFamily="34" charset="-128"/>
                        <a:ea typeface="HGMaruGothicMPRO" panose="020F0600000000000000" pitchFamily="34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3173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Instagram</a:t>
                      </a:r>
                      <a:endParaRPr kumimoji="1" lang="ja-JP" altLang="en-US">
                        <a:latin typeface="HGMaruGothicMPRO" panose="020F0600000000000000" pitchFamily="34" charset="-128"/>
                        <a:ea typeface="HGMaruGothicMPRO" panose="020F0600000000000000" pitchFamily="3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3,300</a:t>
                      </a:r>
                      <a:r>
                        <a:rPr kumimoji="1" lang="ja-JP" altLang="en-US" dirty="0"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万人</a:t>
                      </a:r>
                      <a:br>
                        <a:rPr kumimoji="1" lang="en-US" altLang="ja-JP" dirty="0"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</a:br>
                      <a:r>
                        <a:rPr kumimoji="1" lang="en-US" altLang="ja-JP" sz="1050" dirty="0"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(2019.6)</a:t>
                      </a:r>
                      <a:endParaRPr kumimoji="1" lang="ja-JP" altLang="en-US" sz="1050" dirty="0">
                        <a:latin typeface="HGMaruGothicMPRO" panose="020F0600000000000000" pitchFamily="34" charset="-128"/>
                        <a:ea typeface="HGMaruGothicMPRO" panose="020F0600000000000000" pitchFamily="3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20</a:t>
                      </a:r>
                      <a:r>
                        <a:rPr kumimoji="1" lang="ja-JP" altLang="en-US" dirty="0"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億人</a:t>
                      </a:r>
                      <a:br>
                        <a:rPr kumimoji="1" lang="en-US" altLang="ja-JP" dirty="0"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</a:br>
                      <a:r>
                        <a:rPr kumimoji="1" lang="en-US" altLang="ja-JP" sz="1050" dirty="0"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(2023.2)</a:t>
                      </a:r>
                      <a:endParaRPr kumimoji="1" lang="ja-JP" altLang="en-US" sz="1050" dirty="0">
                        <a:latin typeface="HGMaruGothicMPRO" panose="020F0600000000000000" pitchFamily="34" charset="-128"/>
                        <a:ea typeface="HGMaruGothicMPRO" panose="020F0600000000000000" pitchFamily="3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画像や動画がメイン。文章は無くても投稿できるが、画像や動画無しでの投稿はできない。海外のクラブとの繋がりが期待できる。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77499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Facebook</a:t>
                      </a:r>
                      <a:endParaRPr kumimoji="1" lang="ja-JP" altLang="en-US">
                        <a:latin typeface="HGMaruGothicMPRO" panose="020F0600000000000000" pitchFamily="34" charset="-128"/>
                        <a:ea typeface="HGMaruGothicMPRO" panose="020F0600000000000000" pitchFamily="3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2,600</a:t>
                      </a:r>
                      <a:r>
                        <a:rPr kumimoji="1" lang="ja-JP" altLang="en-US" dirty="0"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万人</a:t>
                      </a:r>
                      <a:br>
                        <a:rPr kumimoji="1" lang="en-US" altLang="ja-JP" dirty="0"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</a:br>
                      <a:r>
                        <a:rPr kumimoji="1" lang="en-US" altLang="ja-JP" sz="1050" dirty="0"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(2019.7)</a:t>
                      </a:r>
                      <a:endParaRPr kumimoji="1" lang="ja-JP" altLang="en-US" sz="1050" dirty="0">
                        <a:latin typeface="HGMaruGothicMPRO" panose="020F0600000000000000" pitchFamily="34" charset="-128"/>
                        <a:ea typeface="HGMaruGothicMPRO" panose="020F0600000000000000" pitchFamily="3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29</a:t>
                      </a:r>
                      <a:r>
                        <a:rPr kumimoji="1" lang="ja-JP" altLang="en-US" dirty="0"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億</a:t>
                      </a:r>
                      <a:r>
                        <a:rPr kumimoji="1" lang="en-US" altLang="ja-JP" dirty="0"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8.900</a:t>
                      </a:r>
                      <a:r>
                        <a:rPr kumimoji="1" lang="ja-JP" altLang="en-US" dirty="0"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万人</a:t>
                      </a:r>
                      <a:br>
                        <a:rPr kumimoji="1" lang="en-US" altLang="ja-JP" dirty="0"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</a:br>
                      <a:r>
                        <a:rPr kumimoji="1" lang="en-US" altLang="ja-JP" sz="1050" dirty="0"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(2023.7)</a:t>
                      </a:r>
                      <a:endParaRPr kumimoji="1" lang="ja-JP" altLang="en-US" sz="1050" dirty="0">
                        <a:latin typeface="HGMaruGothicMPRO" panose="020F0600000000000000" pitchFamily="34" charset="-128"/>
                        <a:ea typeface="HGMaruGothicMPRO" panose="020F0600000000000000" pitchFamily="3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基本的に実名で比較的年齢が高い傾向にある。また基本知り合いの投稿が優先的に表示されるのでロータリアンに情報を伝えるのに向いている。</a:t>
                      </a:r>
                      <a:endParaRPr kumimoji="1" lang="en-US" altLang="ja-JP" sz="1600" dirty="0">
                        <a:latin typeface="HGMaruGothicMPRO" panose="020F0600000000000000" pitchFamily="34" charset="-128"/>
                        <a:ea typeface="HGMaruGothicMPRO" panose="020F0600000000000000" pitchFamily="34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0185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YouTube</a:t>
                      </a:r>
                      <a:endParaRPr kumimoji="1" lang="ja-JP" altLang="en-US">
                        <a:latin typeface="HGMaruGothicMPRO" panose="020F0600000000000000" pitchFamily="34" charset="-128"/>
                        <a:ea typeface="HGMaruGothicMPRO" panose="020F0600000000000000" pitchFamily="3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7,000</a:t>
                      </a:r>
                      <a:r>
                        <a:rPr kumimoji="1" lang="ja-JP" altLang="en-US" dirty="0"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万人</a:t>
                      </a:r>
                      <a:br>
                        <a:rPr kumimoji="1" lang="en-US" altLang="ja-JP" dirty="0"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</a:br>
                      <a:r>
                        <a:rPr kumimoji="1" lang="en-US" altLang="ja-JP" sz="1050" dirty="0"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(2022.10)</a:t>
                      </a:r>
                      <a:endParaRPr kumimoji="1" lang="ja-JP" altLang="en-US" sz="1050" dirty="0">
                        <a:latin typeface="HGMaruGothicMPRO" panose="020F0600000000000000" pitchFamily="34" charset="-128"/>
                        <a:ea typeface="HGMaruGothicMPRO" panose="020F0600000000000000" pitchFamily="3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25</a:t>
                      </a:r>
                      <a:r>
                        <a:rPr kumimoji="1" lang="ja-JP" altLang="en-US" dirty="0"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億</a:t>
                      </a:r>
                      <a:r>
                        <a:rPr kumimoji="1" lang="en-US" altLang="ja-JP" dirty="0"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1,400</a:t>
                      </a:r>
                      <a:r>
                        <a:rPr kumimoji="1" lang="ja-JP" altLang="en-US" dirty="0"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万人</a:t>
                      </a:r>
                      <a:br>
                        <a:rPr kumimoji="1" lang="en-US" altLang="ja-JP" dirty="0"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</a:br>
                      <a:r>
                        <a:rPr kumimoji="1" lang="en-US" altLang="ja-JP" sz="1050" dirty="0"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(2023.2)</a:t>
                      </a:r>
                      <a:endParaRPr kumimoji="1" lang="ja-JP" altLang="en-US" sz="1050" dirty="0">
                        <a:latin typeface="HGMaruGothicMPRO" panose="020F0600000000000000" pitchFamily="34" charset="-128"/>
                        <a:ea typeface="HGMaruGothicMPRO" panose="020F0600000000000000" pitchFamily="3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動画</a:t>
                      </a:r>
                      <a:r>
                        <a:rPr kumimoji="1" lang="en-US" altLang="ja-JP" sz="1600" dirty="0"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SNS</a:t>
                      </a:r>
                      <a:r>
                        <a:rPr kumimoji="1" lang="ja-JP" altLang="en-US" sz="1600" dirty="0"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のため準備のハードルは高いが、より多くのメッセージを伝えることができる。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6863538"/>
                  </a:ext>
                </a:extLst>
              </a:tr>
            </a:tbl>
          </a:graphicData>
        </a:graphic>
      </p:graphicFrame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1F5A2DE-20FC-9BC1-D470-47D0A3CF5EE7}"/>
              </a:ext>
            </a:extLst>
          </p:cNvPr>
          <p:cNvSpPr txBox="1"/>
          <p:nvPr/>
        </p:nvSpPr>
        <p:spPr>
          <a:xfrm>
            <a:off x="1470454" y="5107285"/>
            <a:ext cx="7731604" cy="92333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/>
          <a:p>
            <a:pPr algn="l"/>
            <a:r>
              <a:rPr kumimoji="1" lang="ja-JP" altLang="en-US">
                <a:latin typeface="HGMaruGothicMPRO" panose="020F0600000000000000" pitchFamily="34" charset="-128"/>
                <a:ea typeface="HGMaruGothicMPRO" panose="020F0600000000000000" pitchFamily="34" charset="-128"/>
              </a:rPr>
              <a:t>・</a:t>
            </a:r>
            <a:r>
              <a:rPr kumimoji="1" lang="en-US" altLang="ja-JP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SNS</a:t>
            </a:r>
            <a:r>
              <a:rPr kumimoji="1" lang="ja-JP" altLang="en-US">
                <a:latin typeface="HGMaruGothicMPRO" panose="020F0600000000000000" pitchFamily="34" charset="-128"/>
                <a:ea typeface="HGMaruGothicMPRO" panose="020F0600000000000000" pitchFamily="34" charset="-128"/>
              </a:rPr>
              <a:t>の特徴を知っておくこと</a:t>
            </a:r>
            <a:br>
              <a:rPr kumimoji="1" lang="en-US" altLang="ja-JP" dirty="0">
                <a:latin typeface="HGMaruGothicMPRO" panose="020F0600000000000000" pitchFamily="34" charset="-128"/>
                <a:ea typeface="HGMaruGothicMPRO" panose="020F0600000000000000" pitchFamily="34" charset="-128"/>
              </a:rPr>
            </a:br>
            <a:r>
              <a:rPr kumimoji="1" lang="ja-JP" altLang="en-US">
                <a:latin typeface="HGMaruGothicMPRO" panose="020F0600000000000000" pitchFamily="34" charset="-128"/>
                <a:ea typeface="HGMaruGothicMPRO" panose="020F0600000000000000" pitchFamily="34" charset="-128"/>
              </a:rPr>
              <a:t>・</a:t>
            </a:r>
            <a:r>
              <a:rPr lang="en-US" altLang="ja-JP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SNS</a:t>
            </a:r>
            <a:r>
              <a:rPr lang="ja-JP" altLang="en-US">
                <a:latin typeface="HGMaruGothicMPRO" panose="020F0600000000000000" pitchFamily="34" charset="-128"/>
                <a:ea typeface="HGMaruGothicMPRO" panose="020F0600000000000000" pitchFamily="34" charset="-128"/>
              </a:rPr>
              <a:t>によってターゲットは異なってくる</a:t>
            </a:r>
            <a:br>
              <a:rPr lang="en-US" altLang="ja-JP" dirty="0">
                <a:latin typeface="HGMaruGothicMPRO" panose="020F0600000000000000" pitchFamily="34" charset="-128"/>
                <a:ea typeface="HGMaruGothicMPRO" panose="020F0600000000000000" pitchFamily="34" charset="-128"/>
              </a:rPr>
            </a:br>
            <a:r>
              <a:rPr lang="ja-JP" altLang="en-US">
                <a:latin typeface="HGMaruGothicMPRO" panose="020F0600000000000000" pitchFamily="34" charset="-128"/>
                <a:ea typeface="HGMaruGothicMPRO" panose="020F0600000000000000" pitchFamily="34" charset="-128"/>
              </a:rPr>
              <a:t>・</a:t>
            </a:r>
            <a:r>
              <a:rPr kumimoji="1" lang="ja-JP" altLang="en-US">
                <a:latin typeface="HGMaruGothicMPRO" panose="020F0600000000000000" pitchFamily="34" charset="-128"/>
                <a:ea typeface="HGMaruGothicMPRO" panose="020F0600000000000000" pitchFamily="34" charset="-128"/>
              </a:rPr>
              <a:t>その他、</a:t>
            </a:r>
            <a:r>
              <a:rPr kumimoji="1" lang="en-US" altLang="ja-JP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TikTok</a:t>
            </a:r>
            <a:r>
              <a:rPr kumimoji="1" lang="ja-JP" altLang="en-US">
                <a:latin typeface="HGMaruGothicMPRO" panose="020F0600000000000000" pitchFamily="34" charset="-128"/>
                <a:ea typeface="HGMaruGothicMPRO" panose="020F0600000000000000" pitchFamily="34" charset="-128"/>
              </a:rPr>
              <a:t>、</a:t>
            </a:r>
            <a:r>
              <a:rPr kumimoji="1" lang="en-US" altLang="ja-JP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Threads</a:t>
            </a:r>
            <a:r>
              <a:rPr kumimoji="1" lang="ja-JP" altLang="en-US">
                <a:latin typeface="HGMaruGothicMPRO" panose="020F0600000000000000" pitchFamily="34" charset="-128"/>
                <a:ea typeface="HGMaruGothicMPRO" panose="020F0600000000000000" pitchFamily="34" charset="-128"/>
              </a:rPr>
              <a:t>（スレッズ）も今後注目すべきではないか</a:t>
            </a:r>
            <a:endParaRPr kumimoji="1" lang="ja-JP" altLang="en-US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05997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>
            <a:extLst>
              <a:ext uri="{FF2B5EF4-FFF2-40B4-BE49-F238E27FC236}">
                <a16:creationId xmlns:a16="http://schemas.microsoft.com/office/drawing/2014/main" id="{832022E1-1CC8-5E8D-528F-7057C0520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RI</a:t>
            </a:r>
            <a:r>
              <a:rPr lang="ja-JP" altLang="en-US"/>
              <a:t> </a:t>
            </a:r>
            <a:r>
              <a:rPr lang="en-US" altLang="ja-JP" dirty="0"/>
              <a:t>X</a:t>
            </a:r>
            <a:r>
              <a:rPr lang="ja-JP" altLang="en-US"/>
              <a:t>ページ</a:t>
            </a:r>
          </a:p>
        </p:txBody>
      </p:sp>
      <p:pic>
        <p:nvPicPr>
          <p:cNvPr id="7" name="図 6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054A69CC-C535-DF28-4760-8C5118E6D0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8658" y="1144235"/>
            <a:ext cx="6294683" cy="49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458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>
            <a:extLst>
              <a:ext uri="{FF2B5EF4-FFF2-40B4-BE49-F238E27FC236}">
                <a16:creationId xmlns:a16="http://schemas.microsoft.com/office/drawing/2014/main" id="{832022E1-1CC8-5E8D-528F-7057C0520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地区</a:t>
            </a:r>
            <a:r>
              <a:rPr lang="en-US" altLang="ja-JP" dirty="0"/>
              <a:t>SNS</a:t>
            </a:r>
            <a:r>
              <a:rPr lang="ja-JP" altLang="en-US"/>
              <a:t>ページ</a:t>
            </a:r>
          </a:p>
        </p:txBody>
      </p:sp>
      <p:pic>
        <p:nvPicPr>
          <p:cNvPr id="3" name="コンテンツ プレースホルダー 2" descr="グラフィカル ユーザー インターフェイス&#10;&#10;自動的に生成された説明">
            <a:extLst>
              <a:ext uri="{FF2B5EF4-FFF2-40B4-BE49-F238E27FC236}">
                <a16:creationId xmlns:a16="http://schemas.microsoft.com/office/drawing/2014/main" id="{3519F100-394C-79F3-FAD6-AFBA1A2FFF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7934" y="1289050"/>
            <a:ext cx="9521195" cy="4611688"/>
          </a:xfrm>
        </p:spPr>
      </p:pic>
      <p:pic>
        <p:nvPicPr>
          <p:cNvPr id="8" name="図 7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F2B9A42A-8395-983A-5862-652D3F38A7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6565" y="4107124"/>
            <a:ext cx="6296378" cy="1925847"/>
          </a:xfrm>
          <a:prstGeom prst="rect">
            <a:avLst/>
          </a:prstGeom>
        </p:spPr>
      </p:pic>
      <p:pic>
        <p:nvPicPr>
          <p:cNvPr id="6" name="図 5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E34C7998-3C14-429A-0C3D-5A20B830E8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4833" y="1277762"/>
            <a:ext cx="4321286" cy="3125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884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>
            <a:extLst>
              <a:ext uri="{FF2B5EF4-FFF2-40B4-BE49-F238E27FC236}">
                <a16:creationId xmlns:a16="http://schemas.microsoft.com/office/drawing/2014/main" id="{832022E1-1CC8-5E8D-528F-7057C0520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SNS</a:t>
            </a:r>
            <a:r>
              <a:rPr lang="ja-JP" altLang="en-US"/>
              <a:t>投稿に共通する大切なこと</a:t>
            </a:r>
          </a:p>
        </p:txBody>
      </p:sp>
      <p:sp>
        <p:nvSpPr>
          <p:cNvPr id="12" name="コンテンツ プレースホルダー 11">
            <a:extLst>
              <a:ext uri="{FF2B5EF4-FFF2-40B4-BE49-F238E27FC236}">
                <a16:creationId xmlns:a16="http://schemas.microsoft.com/office/drawing/2014/main" id="{DF51A735-AA41-FFAB-6524-929D6D577D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ja-JP" altLang="en-US" dirty="0"/>
              <a:t>目的を明確にすること</a:t>
            </a:r>
            <a:endParaRPr lang="en-US" altLang="ja-JP" dirty="0"/>
          </a:p>
          <a:p>
            <a:r>
              <a:rPr lang="ja-JP" altLang="en-US" dirty="0"/>
              <a:t>つながるアカウント数を増やすこと</a:t>
            </a:r>
            <a:endParaRPr lang="en-US" altLang="ja-JP" dirty="0"/>
          </a:p>
          <a:p>
            <a:r>
              <a:rPr lang="ja-JP" altLang="en-US" dirty="0"/>
              <a:t>投稿する頻度を増やすこと（理想は毎日）</a:t>
            </a:r>
            <a:endParaRPr lang="en-US" altLang="ja-JP" dirty="0"/>
          </a:p>
          <a:p>
            <a:r>
              <a:rPr lang="ja-JP" altLang="en-US" dirty="0"/>
              <a:t>投稿内容に注意すること（著作権・個人情報・炎上するような内容）</a:t>
            </a:r>
            <a:endParaRPr lang="en-US" altLang="ja-JP" dirty="0"/>
          </a:p>
          <a:p>
            <a:r>
              <a:rPr lang="ja-JP" altLang="en-US" dirty="0"/>
              <a:t>クラブ内で担当者（担当チーム）を決めましょう</a:t>
            </a:r>
            <a:endParaRPr lang="en-US" altLang="ja-JP" dirty="0"/>
          </a:p>
          <a:p>
            <a:endParaRPr lang="en-US" altLang="ja-JP" dirty="0"/>
          </a:p>
        </p:txBody>
      </p:sp>
      <p:sp>
        <p:nvSpPr>
          <p:cNvPr id="2" name="吹き出し: 四角形 1">
            <a:extLst>
              <a:ext uri="{FF2B5EF4-FFF2-40B4-BE49-F238E27FC236}">
                <a16:creationId xmlns:a16="http://schemas.microsoft.com/office/drawing/2014/main" id="{5EC407AD-4F7C-4B0C-AB9F-51398C1E4150}"/>
              </a:ext>
            </a:extLst>
          </p:cNvPr>
          <p:cNvSpPr/>
          <p:nvPr/>
        </p:nvSpPr>
        <p:spPr>
          <a:xfrm>
            <a:off x="6667501" y="1371599"/>
            <a:ext cx="4324350" cy="1266825"/>
          </a:xfrm>
          <a:prstGeom prst="wedgeRectCallout">
            <a:avLst>
              <a:gd name="adj1" fmla="val -56682"/>
              <a:gd name="adj2" fmla="val 6628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つながるアカウントが多いほど、</a:t>
            </a:r>
            <a:endParaRPr kumimoji="1" lang="en-US" altLang="ja-JP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多くの人の目に触れる機会が多くなる！</a:t>
            </a:r>
          </a:p>
        </p:txBody>
      </p:sp>
    </p:spTree>
    <p:extLst>
      <p:ext uri="{BB962C8B-B14F-4D97-AF65-F5344CB8AC3E}">
        <p14:creationId xmlns:p14="http://schemas.microsoft.com/office/powerpoint/2010/main" val="712816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>
            <a:extLst>
              <a:ext uri="{FF2B5EF4-FFF2-40B4-BE49-F238E27FC236}">
                <a16:creationId xmlns:a16="http://schemas.microsoft.com/office/drawing/2014/main" id="{832022E1-1CC8-5E8D-528F-7057C0520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投稿する内容についてのヒント</a:t>
            </a:r>
          </a:p>
        </p:txBody>
      </p:sp>
      <p:sp>
        <p:nvSpPr>
          <p:cNvPr id="12" name="コンテンツ プレースホルダー 11">
            <a:extLst>
              <a:ext uri="{FF2B5EF4-FFF2-40B4-BE49-F238E27FC236}">
                <a16:creationId xmlns:a16="http://schemas.microsoft.com/office/drawing/2014/main" id="{DF51A735-AA41-FFAB-6524-929D6D577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2764" y="1289158"/>
            <a:ext cx="4452235" cy="4611893"/>
          </a:xfrm>
        </p:spPr>
        <p:txBody>
          <a:bodyPr anchor="ctr"/>
          <a:lstStyle/>
          <a:p>
            <a:r>
              <a:rPr lang="ja-JP" altLang="en-US" sz="2000" dirty="0"/>
              <a:t>例会（卓話者、卓話のテーマ）</a:t>
            </a:r>
            <a:endParaRPr lang="en-US" altLang="ja-JP" sz="2000" dirty="0"/>
          </a:p>
          <a:p>
            <a:r>
              <a:rPr lang="ja-JP" altLang="en-US" sz="2000" dirty="0"/>
              <a:t>奉仕活動</a:t>
            </a:r>
            <a:endParaRPr lang="en-US" altLang="ja-JP" sz="2000" dirty="0"/>
          </a:p>
          <a:p>
            <a:r>
              <a:rPr lang="ja-JP" altLang="en-US" sz="2000" dirty="0"/>
              <a:t>他クラブの投稿をリポストする</a:t>
            </a:r>
            <a:endParaRPr lang="en-US" altLang="ja-JP" sz="2000" dirty="0"/>
          </a:p>
          <a:p>
            <a:r>
              <a:rPr lang="en-US" altLang="ja-JP" sz="2000" dirty="0"/>
              <a:t>RI</a:t>
            </a:r>
            <a:r>
              <a:rPr lang="ja-JP" altLang="en-US" sz="2000" dirty="0"/>
              <a:t>や地区の投稿をリポストする</a:t>
            </a:r>
            <a:endParaRPr lang="en-US" altLang="ja-JP" sz="2000" dirty="0"/>
          </a:p>
          <a:p>
            <a:r>
              <a:rPr lang="ja-JP" altLang="en-US" sz="2000" dirty="0"/>
              <a:t>会員の投稿をリポストする</a:t>
            </a:r>
            <a:br>
              <a:rPr lang="en-US" altLang="ja-JP" sz="2000" dirty="0"/>
            </a:br>
            <a:r>
              <a:rPr lang="ja-JP" altLang="en-US" sz="2000" dirty="0"/>
              <a:t>（ただしあまり宣伝になってしまう内容には注意が必要）</a:t>
            </a:r>
            <a:endParaRPr lang="en-US" altLang="ja-JP" sz="2000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ja-JP" altLang="en-US" dirty="0"/>
          </a:p>
        </p:txBody>
      </p:sp>
      <p:pic>
        <p:nvPicPr>
          <p:cNvPr id="3" name="図 2" descr="グラフィカル ユーザー インターフェイス&#10;&#10;自動的に生成された説明">
            <a:extLst>
              <a:ext uri="{FF2B5EF4-FFF2-40B4-BE49-F238E27FC236}">
                <a16:creationId xmlns:a16="http://schemas.microsoft.com/office/drawing/2014/main" id="{B5A84EE1-B7CC-3A43-F2C0-9F7F53271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289158"/>
            <a:ext cx="5015086" cy="468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65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>
            <a:extLst>
              <a:ext uri="{FF2B5EF4-FFF2-40B4-BE49-F238E27FC236}">
                <a16:creationId xmlns:a16="http://schemas.microsoft.com/office/drawing/2014/main" id="{832022E1-1CC8-5E8D-528F-7057C0520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sz="2800" dirty="0"/>
              <a:t>地区公式</a:t>
            </a:r>
            <a:r>
              <a:rPr lang="en-US" altLang="ja-JP" sz="2800" dirty="0"/>
              <a:t>X</a:t>
            </a:r>
            <a:r>
              <a:rPr lang="ja-JP" altLang="en-US" sz="2800" dirty="0"/>
              <a:t>における</a:t>
            </a:r>
            <a:br>
              <a:rPr lang="en-US" altLang="ja-JP" sz="2800" dirty="0"/>
            </a:br>
            <a:r>
              <a:rPr lang="ja-JP" altLang="en-US" sz="2800" dirty="0"/>
              <a:t>ガバナークラブ訪問の投稿例</a:t>
            </a:r>
          </a:p>
        </p:txBody>
      </p:sp>
      <p:pic>
        <p:nvPicPr>
          <p:cNvPr id="5" name="図 4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982F7CA9-F759-82B9-14F8-A62AFA4A65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2293"/>
            <a:ext cx="3884788" cy="345314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99A493AA-BB37-421F-A2BF-8A9B23424C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4788" y="1572628"/>
            <a:ext cx="3734188" cy="4073079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4685DC31-5943-43AF-B4C4-1A88423DC3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8975" y="2623825"/>
            <a:ext cx="4482917" cy="368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93093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ctr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2518</TotalTime>
  <Words>808</Words>
  <Application>Microsoft Office PowerPoint</Application>
  <PresentationFormat>ワイド画面</PresentationFormat>
  <Paragraphs>96</Paragraphs>
  <Slides>11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8" baseType="lpstr">
      <vt:lpstr>HGMaruGothicMPRO</vt:lpstr>
      <vt:lpstr>HGMaruGothicMPRO</vt:lpstr>
      <vt:lpstr>Hiragino Kaku Gothic Pro W6</vt:lpstr>
      <vt:lpstr>メイリオ</vt:lpstr>
      <vt:lpstr>游ゴシック</vt:lpstr>
      <vt:lpstr>Arial</vt:lpstr>
      <vt:lpstr>1_Office テーマ</vt:lpstr>
      <vt:lpstr>「SNS による積極的な発信」rev4</vt:lpstr>
      <vt:lpstr>SNSとは何か</vt:lpstr>
      <vt:lpstr>SNSの利用状況</vt:lpstr>
      <vt:lpstr>SNSの種類</vt:lpstr>
      <vt:lpstr>RI Xページ</vt:lpstr>
      <vt:lpstr>地区SNSページ</vt:lpstr>
      <vt:lpstr>SNS投稿に共通する大切なこと</vt:lpstr>
      <vt:lpstr>投稿する内容についてのヒント</vt:lpstr>
      <vt:lpstr>地区公式Xにおける ガバナークラブ訪問の投稿例</vt:lpstr>
      <vt:lpstr>投稿時の注意点</vt:lpstr>
      <vt:lpstr>積極的な発信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木下 基司</dc:creator>
  <cp:lastModifiedBy>岡松 展明</cp:lastModifiedBy>
  <cp:revision>196</cp:revision>
  <cp:lastPrinted>2023-07-23T01:28:07Z</cp:lastPrinted>
  <dcterms:created xsi:type="dcterms:W3CDTF">2023-02-07T23:58:38Z</dcterms:created>
  <dcterms:modified xsi:type="dcterms:W3CDTF">2023-10-19T08:45:57Z</dcterms:modified>
</cp:coreProperties>
</file>