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7" r:id="rId2"/>
    <p:sldId id="268" r:id="rId3"/>
    <p:sldId id="269" r:id="rId4"/>
    <p:sldId id="270" r:id="rId5"/>
    <p:sldId id="271" r:id="rId6"/>
    <p:sldId id="272" r:id="rId7"/>
    <p:sldId id="273" r:id="rId8"/>
    <p:sldId id="289"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927"/>
    <a:srgbClr val="0000FF"/>
    <a:srgbClr val="0521AB"/>
    <a:srgbClr val="2302AE"/>
    <a:srgbClr val="F42F00"/>
    <a:srgbClr val="A15CBF"/>
    <a:srgbClr val="A05CBF"/>
    <a:srgbClr val="DDDBD4"/>
    <a:srgbClr val="16458F"/>
    <a:srgbClr val="96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69"/>
    <p:restoredTop sz="51995" autoAdjust="0"/>
  </p:normalViewPr>
  <p:slideViewPr>
    <p:cSldViewPr snapToGrid="0">
      <p:cViewPr varScale="1">
        <p:scale>
          <a:sx n="37" d="100"/>
          <a:sy n="37" d="100"/>
        </p:scale>
        <p:origin x="191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2" d="100"/>
          <a:sy n="82" d="100"/>
        </p:scale>
        <p:origin x="-395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C52C02F-2B7E-875F-B3C3-F7EA33EE1C3C}"/>
              </a:ext>
            </a:extLst>
          </p:cNvPr>
          <p:cNvSpPr>
            <a:spLocks noGrp="1"/>
          </p:cNvSpPr>
          <p:nvPr>
            <p:ph type="hdr" sz="quarter"/>
          </p:nvPr>
        </p:nvSpPr>
        <p:spPr>
          <a:xfrm>
            <a:off x="0" y="1"/>
            <a:ext cx="2945659" cy="49863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4A96D66-7FD5-1267-0C9C-E5B14786B225}"/>
              </a:ext>
            </a:extLst>
          </p:cNvPr>
          <p:cNvSpPr>
            <a:spLocks noGrp="1"/>
          </p:cNvSpPr>
          <p:nvPr>
            <p:ph type="dt" sz="quarter" idx="1"/>
          </p:nvPr>
        </p:nvSpPr>
        <p:spPr>
          <a:xfrm>
            <a:off x="3850836" y="1"/>
            <a:ext cx="2945659" cy="498630"/>
          </a:xfrm>
          <a:prstGeom prst="rect">
            <a:avLst/>
          </a:prstGeom>
        </p:spPr>
        <p:txBody>
          <a:bodyPr vert="horz" lIns="91440" tIns="45720" rIns="91440" bIns="45720" rtlCol="0"/>
          <a:lstStyle>
            <a:lvl1pPr algn="r">
              <a:defRPr sz="1200"/>
            </a:lvl1pPr>
          </a:lstStyle>
          <a:p>
            <a:fld id="{9C249ABE-EB6D-408D-8EF2-7187D4DA83C4}" type="datetimeFigureOut">
              <a:rPr kumimoji="1" lang="ja-JP" altLang="en-US" smtClean="0"/>
              <a:t>2023/10/19</a:t>
            </a:fld>
            <a:endParaRPr kumimoji="1" lang="ja-JP" altLang="en-US"/>
          </a:p>
        </p:txBody>
      </p:sp>
      <p:sp>
        <p:nvSpPr>
          <p:cNvPr id="4" name="フッター プレースホルダー 3">
            <a:extLst>
              <a:ext uri="{FF2B5EF4-FFF2-40B4-BE49-F238E27FC236}">
                <a16:creationId xmlns:a16="http://schemas.microsoft.com/office/drawing/2014/main" id="{CA80B262-D06E-F89E-8010-B8B59D543C69}"/>
              </a:ext>
            </a:extLst>
          </p:cNvPr>
          <p:cNvSpPr>
            <a:spLocks noGrp="1"/>
          </p:cNvSpPr>
          <p:nvPr>
            <p:ph type="ftr" sz="quarter" idx="2"/>
          </p:nvPr>
        </p:nvSpPr>
        <p:spPr>
          <a:xfrm>
            <a:off x="0" y="9428010"/>
            <a:ext cx="2945659" cy="49862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FD8D88D-B73D-4820-7C9B-E07D22B46473}"/>
              </a:ext>
            </a:extLst>
          </p:cNvPr>
          <p:cNvSpPr>
            <a:spLocks noGrp="1"/>
          </p:cNvSpPr>
          <p:nvPr>
            <p:ph type="sldNum" sz="quarter" idx="3"/>
          </p:nvPr>
        </p:nvSpPr>
        <p:spPr>
          <a:xfrm>
            <a:off x="3850836" y="9428010"/>
            <a:ext cx="2945659" cy="498629"/>
          </a:xfrm>
          <a:prstGeom prst="rect">
            <a:avLst/>
          </a:prstGeom>
        </p:spPr>
        <p:txBody>
          <a:bodyPr vert="horz" lIns="91440" tIns="45720" rIns="91440" bIns="45720" rtlCol="0" anchor="b"/>
          <a:lstStyle>
            <a:lvl1pPr algn="r">
              <a:defRPr sz="1200"/>
            </a:lvl1pPr>
          </a:lstStyle>
          <a:p>
            <a:fld id="{8220E9D3-FC6A-4EA0-A0B9-08BF0126A085}" type="slidenum">
              <a:rPr kumimoji="1" lang="ja-JP" altLang="en-US" smtClean="0"/>
              <a:t>‹#›</a:t>
            </a:fld>
            <a:endParaRPr kumimoji="1" lang="ja-JP" altLang="en-US"/>
          </a:p>
        </p:txBody>
      </p:sp>
    </p:spTree>
    <p:extLst>
      <p:ext uri="{BB962C8B-B14F-4D97-AF65-F5344CB8AC3E}">
        <p14:creationId xmlns:p14="http://schemas.microsoft.com/office/powerpoint/2010/main" val="2106045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265A3410-F454-6846-90C8-1A024197F34D}" type="datetimeFigureOut">
              <a:rPr kumimoji="1" lang="ja-JP" altLang="en-US" smtClean="0"/>
              <a:t>2023/10/19</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666A42-5941-3940-8B1A-A7D61D12634C}" type="slidenum">
              <a:rPr kumimoji="1" lang="ja-JP" altLang="en-US" smtClean="0"/>
              <a:t>‹#›</a:t>
            </a:fld>
            <a:endParaRPr kumimoji="1" lang="ja-JP" altLang="en-US"/>
          </a:p>
        </p:txBody>
      </p:sp>
    </p:spTree>
    <p:extLst>
      <p:ext uri="{BB962C8B-B14F-4D97-AF65-F5344CB8AC3E}">
        <p14:creationId xmlns:p14="http://schemas.microsoft.com/office/powerpoint/2010/main" val="5797423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公共イメージ向上委員会の大島と申します。</a:t>
            </a:r>
            <a:endParaRPr lang="en-US" altLang="ja-JP" dirty="0"/>
          </a:p>
          <a:p>
            <a:endParaRPr lang="en-US" altLang="ja-JP" dirty="0"/>
          </a:p>
          <a:p>
            <a:r>
              <a:rPr lang="ja-JP" altLang="en-US" dirty="0"/>
              <a:t>私からは、ロータリーロゴの正しい使用方法について、ご説明させていだきます。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0666A42-5941-3940-8B1A-A7D61D12634C}" type="slidenum">
              <a:rPr kumimoji="1" lang="ja-JP" altLang="en-US" smtClean="0"/>
              <a:t>1</a:t>
            </a:fld>
            <a:endParaRPr kumimoji="1" lang="ja-JP" altLang="en-US" dirty="0"/>
          </a:p>
        </p:txBody>
      </p:sp>
    </p:spTree>
    <p:extLst>
      <p:ext uri="{BB962C8B-B14F-4D97-AF65-F5344CB8AC3E}">
        <p14:creationId xmlns:p14="http://schemas.microsoft.com/office/powerpoint/2010/main" val="285741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78927" y="4777203"/>
            <a:ext cx="5805492" cy="4865241"/>
          </a:xfrm>
        </p:spPr>
        <p:txBody>
          <a:bodyPr/>
          <a:lstStyle/>
          <a:p>
            <a:pPr defTabSz="843038">
              <a:defRPr/>
            </a:pPr>
            <a:r>
              <a:rPr lang="ja-JP" altLang="en-US" sz="1400" dirty="0">
                <a:solidFill>
                  <a:prstClr val="black"/>
                </a:solidFill>
                <a:latin typeface="ＭＳ Ｐ明朝" panose="02020600040205080304" pitchFamily="18" charset="-128"/>
                <a:ea typeface="ＭＳ Ｐ明朝" panose="02020600040205080304" pitchFamily="18" charset="-128"/>
              </a:rPr>
              <a:t>誇りのシンボルは、歯車の中に「</a:t>
            </a:r>
            <a:r>
              <a:rPr lang="en-US" altLang="ja-JP" sz="1400" dirty="0">
                <a:solidFill>
                  <a:prstClr val="black"/>
                </a:solidFill>
                <a:latin typeface="ＭＳ Ｐ明朝" panose="02020600040205080304" pitchFamily="18" charset="-128"/>
                <a:ea typeface="ＭＳ Ｐ明朝" panose="02020600040205080304" pitchFamily="18" charset="-128"/>
              </a:rPr>
              <a:t>Rotary</a:t>
            </a:r>
            <a:r>
              <a:rPr lang="ja-JP" altLang="en-US" sz="1400" dirty="0">
                <a:solidFill>
                  <a:prstClr val="black"/>
                </a:solidFill>
                <a:latin typeface="ＭＳ Ｐ明朝" panose="02020600040205080304" pitchFamily="18" charset="-128"/>
                <a:ea typeface="ＭＳ Ｐ明朝" panose="02020600040205080304" pitchFamily="18" charset="-128"/>
              </a:rPr>
              <a:t> </a:t>
            </a:r>
            <a:r>
              <a:rPr lang="en-US" altLang="ja-JP" sz="1400" dirty="0">
                <a:solidFill>
                  <a:prstClr val="black"/>
                </a:solidFill>
                <a:latin typeface="ＭＳ Ｐ明朝" panose="02020600040205080304" pitchFamily="18" charset="-128"/>
                <a:ea typeface="ＭＳ Ｐ明朝" panose="02020600040205080304" pitchFamily="18" charset="-128"/>
              </a:rPr>
              <a:t>International</a:t>
            </a:r>
            <a:r>
              <a:rPr lang="ja-JP" altLang="en-US" sz="1400" dirty="0">
                <a:solidFill>
                  <a:prstClr val="black"/>
                </a:solidFill>
                <a:latin typeface="ＭＳ Ｐ明朝" panose="02020600040205080304" pitchFamily="18" charset="-128"/>
                <a:ea typeface="ＭＳ Ｐ明朝" panose="02020600040205080304" pitchFamily="18" charset="-128"/>
              </a:rPr>
              <a:t>」の文字と商標登録マークが表示されています。</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r>
              <a:rPr lang="ja-JP" altLang="en-US" sz="1400" dirty="0">
                <a:solidFill>
                  <a:prstClr val="black"/>
                </a:solidFill>
                <a:latin typeface="ＭＳ Ｐ明朝" panose="02020600040205080304" pitchFamily="18" charset="-128"/>
                <a:ea typeface="ＭＳ Ｐ明朝" panose="02020600040205080304" pitchFamily="18" charset="-128"/>
              </a:rPr>
              <a:t>なお誇りのシンボルは単独では使用できません。</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r>
              <a:rPr lang="ja-JP" altLang="en-US" sz="1400" dirty="0">
                <a:solidFill>
                  <a:prstClr val="black"/>
                </a:solidFill>
                <a:latin typeface="ＭＳ Ｐ明朝" panose="02020600040205080304" pitchFamily="18" charset="-128"/>
                <a:ea typeface="ＭＳ Ｐ明朝" panose="02020600040205080304" pitchFamily="18" charset="-128"/>
              </a:rPr>
              <a:t>クラブ名または地区名・ゾーン番号の入ったロータリーロゴを　</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r>
              <a:rPr lang="ja-JP" altLang="en-US" sz="1400" dirty="0">
                <a:solidFill>
                  <a:prstClr val="black"/>
                </a:solidFill>
                <a:latin typeface="ＭＳ Ｐ明朝" panose="02020600040205080304" pitchFamily="18" charset="-128"/>
                <a:ea typeface="ＭＳ Ｐ明朝" panose="02020600040205080304" pitchFamily="18" charset="-128"/>
              </a:rPr>
              <a:t>誇りのシンボルの近くにに表示してください。</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r>
              <a:rPr lang="ja-JP" altLang="en-US" sz="1400" dirty="0">
                <a:solidFill>
                  <a:prstClr val="black"/>
                </a:solidFill>
                <a:latin typeface="ＭＳ Ｐ明朝" panose="02020600040205080304" pitchFamily="18" charset="-128"/>
                <a:ea typeface="ＭＳ Ｐ明朝" panose="02020600040205080304" pitchFamily="18" charset="-128"/>
              </a:rPr>
              <a:t>これも、国際ロータリーによる活動か否かを区別するためです。</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r>
              <a:rPr lang="ja-JP" altLang="en-US" sz="1400" dirty="0">
                <a:solidFill>
                  <a:prstClr val="black"/>
                </a:solidFill>
                <a:latin typeface="ＭＳ Ｐ明朝" panose="02020600040205080304" pitchFamily="18" charset="-128"/>
                <a:ea typeface="ＭＳ Ｐ明朝" panose="02020600040205080304" pitchFamily="18" charset="-128"/>
              </a:rPr>
              <a:t>誇りのシンボルの大きさはロータリーロゴの歯車に対して</a:t>
            </a:r>
            <a:r>
              <a:rPr lang="en-US" altLang="ja-JP" sz="1400" dirty="0">
                <a:solidFill>
                  <a:prstClr val="black"/>
                </a:solidFill>
                <a:latin typeface="ＭＳ Ｐ明朝" panose="02020600040205080304" pitchFamily="18" charset="-128"/>
                <a:ea typeface="ＭＳ Ｐ明朝" panose="02020600040205080304" pitchFamily="18" charset="-128"/>
              </a:rPr>
              <a:t>4</a:t>
            </a:r>
            <a:r>
              <a:rPr lang="ja-JP" altLang="en-US" sz="1400" dirty="0">
                <a:solidFill>
                  <a:prstClr val="black"/>
                </a:solidFill>
                <a:latin typeface="ＭＳ Ｐ明朝" panose="02020600040205080304" pitchFamily="18" charset="-128"/>
                <a:ea typeface="ＭＳ Ｐ明朝" panose="02020600040205080304" pitchFamily="18" charset="-128"/>
              </a:rPr>
              <a:t>倍以上でなくてはなりません。</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r>
              <a:rPr lang="ja-JP" altLang="en-US" sz="1400" dirty="0">
                <a:solidFill>
                  <a:prstClr val="black"/>
                </a:solidFill>
                <a:latin typeface="ＭＳ Ｐ明朝" panose="02020600040205080304" pitchFamily="18" charset="-128"/>
                <a:ea typeface="ＭＳ Ｐ明朝" panose="02020600040205080304" pitchFamily="18" charset="-128"/>
              </a:rPr>
              <a:t>また色についても公式ロゴと同じく、カラー印刷の場合は「ロータリーゴールド」で</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r>
              <a:rPr lang="ja-JP" altLang="en-US" sz="1400" dirty="0">
                <a:solidFill>
                  <a:prstClr val="black"/>
                </a:solidFill>
                <a:latin typeface="ＭＳ Ｐ明朝" panose="02020600040205080304" pitchFamily="18" charset="-128"/>
                <a:ea typeface="ＭＳ Ｐ明朝" panose="02020600040205080304" pitchFamily="18" charset="-128"/>
              </a:rPr>
              <a:t>単色印刷は「ブラック」か「ロータリーアズール」色で</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r>
              <a:rPr lang="ja-JP" altLang="en-US" sz="1400" dirty="0">
                <a:solidFill>
                  <a:prstClr val="black"/>
                </a:solidFill>
                <a:latin typeface="ＭＳ Ｐ明朝" panose="02020600040205080304" pitchFamily="18" charset="-128"/>
                <a:ea typeface="ＭＳ Ｐ明朝" panose="02020600040205080304" pitchFamily="18" charset="-128"/>
              </a:rPr>
              <a:t>単色印刷で背景が濃色の場合は「白抜き」で表示ください。</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r>
              <a:rPr lang="ja-JP" altLang="en-US" sz="1400" dirty="0">
                <a:solidFill>
                  <a:prstClr val="black"/>
                </a:solidFill>
                <a:latin typeface="ＭＳ Ｐ明朝" panose="02020600040205080304" pitchFamily="18" charset="-128"/>
                <a:ea typeface="ＭＳ Ｐ明朝" panose="02020600040205080304" pitchFamily="18" charset="-128"/>
              </a:rPr>
              <a:t>よく使われている金の箔押し表現は指定色から外れていますが、</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r>
              <a:rPr lang="ja-JP" altLang="en-US" sz="1400" dirty="0">
                <a:solidFill>
                  <a:prstClr val="black"/>
                </a:solidFill>
                <a:latin typeface="ＭＳ Ｐ明朝" panose="02020600040205080304" pitchFamily="18" charset="-128"/>
                <a:ea typeface="ＭＳ Ｐ明朝" panose="02020600040205080304" pitchFamily="18" charset="-128"/>
              </a:rPr>
              <a:t>エリ章やバッジ、表彰状や感謝状等には使用が認められています。</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843038">
              <a:defRPr/>
            </a:pPr>
            <a:endParaRPr lang="en-US" altLang="ja-JP" dirty="0">
              <a:solidFill>
                <a:prstClr val="black"/>
              </a:solidFill>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245621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rtl="0"/>
            <a:r>
              <a:rPr lang="ja" altLang="ja-JP" sz="1600" b="0" i="0" u="none" baseline="0" dirty="0"/>
              <a:t>皆さんのクラブでは、どのようなロゴを使用しているでしょうか。</a:t>
            </a:r>
            <a:endParaRPr lang="en-US" altLang="ja" sz="1600" b="0" i="0" u="none" baseline="0" dirty="0"/>
          </a:p>
          <a:p>
            <a:pPr algn="l" rtl="0"/>
            <a:r>
              <a:rPr lang="ja" altLang="ja-JP" sz="1600" b="0" i="0" u="none" baseline="0" dirty="0"/>
              <a:t>これまでに説明したポイントをおさえたロゴになっていますか。 </a:t>
            </a:r>
          </a:p>
          <a:p>
            <a:endParaRPr lang="ja" altLang="ja-JP" sz="1600" dirty="0"/>
          </a:p>
          <a:p>
            <a:pPr algn="l" rtl="0"/>
            <a:r>
              <a:rPr lang="ja" altLang="ja-JP" sz="1600" b="0" i="0" u="none" baseline="0" dirty="0"/>
              <a:t>また、ソーシャルメディア、ウェブサイト、推進・広報資料でも同様に、</a:t>
            </a:r>
            <a:endParaRPr lang="en-US" altLang="ja" sz="1600" b="0" i="0" u="none" baseline="0" dirty="0"/>
          </a:p>
          <a:p>
            <a:pPr algn="l" rtl="0"/>
            <a:r>
              <a:rPr lang="ja" altLang="ja-JP" sz="1600" b="0" i="0" u="none" baseline="0" dirty="0"/>
              <a:t>適切なロゴを使用していることをご確認ください。 </a:t>
            </a:r>
            <a:endParaRPr lang="ja" altLang="ja-JP" sz="1600" dirty="0">
              <a:cs typeface="Noto Sans JP"/>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0666A42-5941-3940-8B1A-A7D61D12634C}" type="slidenum">
              <a:rPr kumimoji="1" lang="ja-JP" altLang="en-US" smtClean="0"/>
              <a:t>11</a:t>
            </a:fld>
            <a:endParaRPr kumimoji="1" lang="ja-JP" altLang="en-US" dirty="0"/>
          </a:p>
        </p:txBody>
      </p:sp>
    </p:spTree>
    <p:extLst>
      <p:ext uri="{BB962C8B-B14F-4D97-AF65-F5344CB8AC3E}">
        <p14:creationId xmlns:p14="http://schemas.microsoft.com/office/powerpoint/2010/main" val="226162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現在も多くのクラブでこのようなデザインの名刺が使われています。</a:t>
            </a:r>
            <a:endParaRPr kumimoji="1" lang="en-US" altLang="ja-JP" sz="1400" dirty="0"/>
          </a:p>
          <a:p>
            <a:r>
              <a:rPr kumimoji="1" lang="ja-JP" altLang="en-US" sz="1400" dirty="0"/>
              <a:t>これは</a:t>
            </a:r>
            <a:r>
              <a:rPr kumimoji="1" lang="en-US" altLang="ja-JP" sz="1400" dirty="0"/>
              <a:t>3</a:t>
            </a:r>
            <a:r>
              <a:rPr kumimoji="1" lang="ja-JP" altLang="en-US" sz="1400" dirty="0"/>
              <a:t>年前に作成した私の名刺ですが、ロゴの使用方法に問題があります。</a:t>
            </a:r>
            <a:endParaRPr kumimoji="1" lang="en-US" altLang="ja-JP" sz="1400" dirty="0"/>
          </a:p>
          <a:p>
            <a:endParaRPr kumimoji="1" lang="en-US" altLang="ja-JP" sz="1400" dirty="0"/>
          </a:p>
          <a:p>
            <a:r>
              <a:rPr kumimoji="1" lang="ja-JP" altLang="en-US" sz="1400" dirty="0"/>
              <a:t>まず</a:t>
            </a:r>
            <a:r>
              <a:rPr kumimoji="1" lang="en-US" altLang="ja-JP" sz="1400" dirty="0"/>
              <a:t>ROTARY</a:t>
            </a:r>
            <a:r>
              <a:rPr kumimoji="1" lang="ja-JP" altLang="en-US" sz="1400" dirty="0"/>
              <a:t>の下にクラブ名が表示されていません。</a:t>
            </a:r>
            <a:endParaRPr kumimoji="1" lang="en-US" altLang="ja-JP" sz="1400" dirty="0"/>
          </a:p>
          <a:p>
            <a:endParaRPr kumimoji="1" lang="en-US" altLang="ja-JP" sz="1400" dirty="0"/>
          </a:p>
          <a:p>
            <a:r>
              <a:rPr kumimoji="1" lang="ja-JP" altLang="en-US" sz="1400" dirty="0"/>
              <a:t>簡易ロゴではなく公式ロゴタイプにもかかわらず</a:t>
            </a:r>
            <a:endParaRPr kumimoji="1" lang="en-US" altLang="ja-JP" sz="1400" dirty="0"/>
          </a:p>
          <a:p>
            <a:r>
              <a:rPr kumimoji="1" lang="ja-JP" altLang="en-US" sz="1400" dirty="0"/>
              <a:t>歯車の右下に商標登録マークが表示されていません</a:t>
            </a:r>
            <a:r>
              <a:rPr kumimoji="1" lang="ja-JP" altLang="en-US" dirty="0"/>
              <a:t>。</a:t>
            </a:r>
          </a:p>
        </p:txBody>
      </p:sp>
      <p:sp>
        <p:nvSpPr>
          <p:cNvPr id="4" name="スライド番号プレースホルダー 3"/>
          <p:cNvSpPr>
            <a:spLocks noGrp="1"/>
          </p:cNvSpPr>
          <p:nvPr>
            <p:ph type="sldNum" sz="quarter" idx="10"/>
          </p:nvPr>
        </p:nvSpPr>
        <p:spPr/>
        <p:txBody>
          <a:bodyPr/>
          <a:lstStyle/>
          <a:p>
            <a:fld id="{A5942BEE-113D-4949-A31D-F36B2935D45F}" type="slidenum">
              <a:rPr kumimoji="1" lang="ja-JP" altLang="en-US" smtClean="0"/>
              <a:t>12</a:t>
            </a:fld>
            <a:endParaRPr kumimoji="1" lang="ja-JP" altLang="en-US" dirty="0"/>
          </a:p>
        </p:txBody>
      </p:sp>
    </p:spTree>
    <p:extLst>
      <p:ext uri="{BB962C8B-B14F-4D97-AF65-F5344CB8AC3E}">
        <p14:creationId xmlns:p14="http://schemas.microsoft.com/office/powerpoint/2010/main" val="228638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これは本年度の公共イメージ向上委員会の名刺です。</a:t>
            </a:r>
            <a:endParaRPr kumimoji="1" lang="en-US" altLang="ja-JP" sz="1400" dirty="0"/>
          </a:p>
          <a:p>
            <a:endParaRPr kumimoji="1" lang="en-US" altLang="ja-JP" sz="1400" dirty="0"/>
          </a:p>
          <a:p>
            <a:r>
              <a:rPr kumimoji="1" lang="ja-JP" altLang="en-US" sz="1400" dirty="0"/>
              <a:t>まずフォントや色も指定のものが使われています。</a:t>
            </a:r>
            <a:endParaRPr kumimoji="1" lang="en-US" altLang="ja-JP" sz="1400" dirty="0"/>
          </a:p>
          <a:p>
            <a:endParaRPr kumimoji="1" lang="en-US" altLang="ja-JP" sz="1400" dirty="0"/>
          </a:p>
          <a:p>
            <a:r>
              <a:rPr kumimoji="1" lang="en-US" altLang="ja-JP" sz="1400" dirty="0"/>
              <a:t>ROTARY</a:t>
            </a:r>
            <a:r>
              <a:rPr kumimoji="1" lang="ja-JP" altLang="en-US" sz="1400" dirty="0"/>
              <a:t>の下には地区番号が右詰で表示されています。</a:t>
            </a:r>
            <a:endParaRPr kumimoji="1" lang="en-US" altLang="ja-JP" sz="1400" dirty="0"/>
          </a:p>
          <a:p>
            <a:endParaRPr kumimoji="1" lang="en-US" altLang="ja-JP" sz="1400" dirty="0"/>
          </a:p>
          <a:p>
            <a:r>
              <a:rPr kumimoji="1" lang="ja-JP" altLang="en-US" sz="1400" dirty="0"/>
              <a:t>歯車の右下には商標登録マークが表示されています。</a:t>
            </a:r>
            <a:endParaRPr kumimoji="1" lang="en-US" altLang="ja-JP" sz="1400" dirty="0"/>
          </a:p>
          <a:p>
            <a:endParaRPr kumimoji="1" lang="en-US" altLang="ja-JP" sz="1400" dirty="0"/>
          </a:p>
          <a:p>
            <a:r>
              <a:rPr kumimoji="1" lang="en-US" altLang="ja-JP" sz="1400" dirty="0"/>
              <a:t>RI</a:t>
            </a:r>
            <a:r>
              <a:rPr kumimoji="1" lang="ja-JP" altLang="en-US" sz="1400" dirty="0"/>
              <a:t>会長テーマも歯車の左側の指定位置に正しい大きさで表示されています。</a:t>
            </a:r>
            <a:endParaRPr kumimoji="1" lang="en-US" altLang="ja-JP" sz="1400" dirty="0"/>
          </a:p>
          <a:p>
            <a:endParaRPr kumimoji="1" lang="en-US" altLang="ja-JP" sz="1400" dirty="0"/>
          </a:p>
          <a:p>
            <a:r>
              <a:rPr kumimoji="1" lang="ja-JP" altLang="en-US" sz="1400" dirty="0"/>
              <a:t>さらに歯車と会長テーマの間には指定の太さと色で仕切り線が引かれています。</a:t>
            </a:r>
            <a:endParaRPr kumimoji="1" lang="en-US" altLang="ja-JP" sz="1400" dirty="0"/>
          </a:p>
          <a:p>
            <a:endParaRPr kumimoji="1" lang="en-US" altLang="ja-JP" sz="1400" dirty="0"/>
          </a:p>
          <a:p>
            <a:r>
              <a:rPr kumimoji="1" lang="ja-JP" altLang="en-US" sz="1400" dirty="0"/>
              <a:t>これで完全な表示となっています。</a:t>
            </a:r>
          </a:p>
        </p:txBody>
      </p:sp>
      <p:sp>
        <p:nvSpPr>
          <p:cNvPr id="4" name="スライド番号プレースホルダー 3"/>
          <p:cNvSpPr>
            <a:spLocks noGrp="1"/>
          </p:cNvSpPr>
          <p:nvPr>
            <p:ph type="sldNum" sz="quarter" idx="10"/>
          </p:nvPr>
        </p:nvSpPr>
        <p:spPr/>
        <p:txBody>
          <a:bodyPr/>
          <a:lstStyle/>
          <a:p>
            <a:fld id="{A5942BEE-113D-4949-A31D-F36B2935D45F}" type="slidenum">
              <a:rPr kumimoji="1" lang="ja-JP" altLang="en-US" smtClean="0"/>
              <a:t>13</a:t>
            </a:fld>
            <a:endParaRPr kumimoji="1" lang="ja-JP" altLang="en-US" dirty="0"/>
          </a:p>
        </p:txBody>
      </p:sp>
    </p:spTree>
    <p:extLst>
      <p:ext uri="{BB962C8B-B14F-4D97-AF65-F5344CB8AC3E}">
        <p14:creationId xmlns:p14="http://schemas.microsoft.com/office/powerpoint/2010/main" val="285285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いろいろなクラブの作成物を見ていきましょう。</a:t>
            </a:r>
            <a:endParaRPr kumimoji="1" lang="en-US" altLang="ja-JP" sz="1400" dirty="0"/>
          </a:p>
          <a:p>
            <a:endParaRPr kumimoji="1" lang="en-US" altLang="ja-JP" sz="1400" dirty="0"/>
          </a:p>
          <a:p>
            <a:r>
              <a:rPr kumimoji="1" lang="ja-JP" altLang="en-US" sz="1400" dirty="0"/>
              <a:t>左上の週報ファイルではロゴと会長テーマの表示方法があいまいです。</a:t>
            </a:r>
            <a:endParaRPr kumimoji="1" lang="en-US" altLang="ja-JP" sz="1400" dirty="0"/>
          </a:p>
          <a:p>
            <a:endParaRPr kumimoji="1" lang="en-US" altLang="ja-JP" sz="1400" dirty="0"/>
          </a:p>
          <a:p>
            <a:r>
              <a:rPr kumimoji="1" lang="ja-JP" altLang="en-US" sz="1400" dirty="0"/>
              <a:t>会長テーマを組み合わせロゴで表示する場合は、</a:t>
            </a:r>
            <a:endParaRPr kumimoji="1" lang="en-US" altLang="ja-JP" sz="1400" dirty="0"/>
          </a:p>
          <a:p>
            <a:r>
              <a:rPr kumimoji="1" lang="ja-JP" altLang="en-US" sz="1400" dirty="0"/>
              <a:t>ロゴと会長テーマの間に仕切り線が必要ですし、会長テーマが大きすぎます。</a:t>
            </a:r>
            <a:endParaRPr kumimoji="1" lang="en-US" altLang="ja-JP" sz="1400" dirty="0"/>
          </a:p>
          <a:p>
            <a:endParaRPr kumimoji="1" lang="en-US" altLang="ja-JP" sz="1400" dirty="0"/>
          </a:p>
          <a:p>
            <a:r>
              <a:rPr kumimoji="1" lang="ja-JP" altLang="en-US" sz="1400" dirty="0"/>
              <a:t>会長テーマを単独で使用する場合は、近くにクラブ名入りロゴを表示する必要がありますが</a:t>
            </a:r>
            <a:endParaRPr kumimoji="1" lang="en-US" altLang="ja-JP" sz="1400" dirty="0"/>
          </a:p>
          <a:p>
            <a:r>
              <a:rPr kumimoji="1" lang="ja-JP" altLang="en-US" sz="1400" dirty="0"/>
              <a:t>このような形で横並びにすると、組み合わせロゴのように見えてしまいます。</a:t>
            </a:r>
            <a:endParaRPr kumimoji="1" lang="en-US" altLang="ja-JP" sz="1400" dirty="0"/>
          </a:p>
          <a:p>
            <a:endParaRPr kumimoji="1" lang="en-US" altLang="ja-JP" sz="1400" dirty="0"/>
          </a:p>
          <a:p>
            <a:r>
              <a:rPr kumimoji="1" lang="ja-JP" altLang="en-US" sz="1400" dirty="0"/>
              <a:t>左下のペーパーバッグは簡易ロゴではなく公式ロゴタイプの歯車ですが</a:t>
            </a:r>
            <a:endParaRPr kumimoji="1" lang="en-US" altLang="ja-JP" sz="1400" dirty="0"/>
          </a:p>
          <a:p>
            <a:r>
              <a:rPr kumimoji="1" lang="ja-JP" altLang="en-US" sz="1400" dirty="0"/>
              <a:t>商標マークが表示されていません。</a:t>
            </a:r>
            <a:endParaRPr kumimoji="1" lang="en-US" altLang="ja-JP" sz="1400" dirty="0"/>
          </a:p>
          <a:p>
            <a:endParaRPr kumimoji="1" lang="en-US" altLang="ja-JP" sz="1400" dirty="0"/>
          </a:p>
          <a:p>
            <a:r>
              <a:rPr kumimoji="1" lang="ja-JP" altLang="en-US" sz="1400" dirty="0"/>
              <a:t>中央の事業計画書はロゴにクラブ名が表示されていません。</a:t>
            </a:r>
            <a:endParaRPr kumimoji="1" lang="en-US" altLang="ja-JP" sz="1400" dirty="0"/>
          </a:p>
          <a:p>
            <a:endParaRPr kumimoji="1" lang="en-US" altLang="ja-JP" sz="1400" dirty="0"/>
          </a:p>
          <a:p>
            <a:r>
              <a:rPr kumimoji="1" lang="ja-JP" altLang="en-US" sz="1400" dirty="0"/>
              <a:t>右の会員名簿はロゴにクラブ名が表示されておらず</a:t>
            </a:r>
            <a:endParaRPr kumimoji="1" lang="en-US" altLang="ja-JP" sz="1400" dirty="0"/>
          </a:p>
          <a:p>
            <a:r>
              <a:rPr kumimoji="1" lang="ja-JP" altLang="en-US" sz="1400" dirty="0"/>
              <a:t>簡易ロゴではなく公式ロゴタイプの歯車ですが</a:t>
            </a:r>
            <a:endParaRPr kumimoji="1" lang="en-US" altLang="ja-JP" sz="1400" dirty="0"/>
          </a:p>
          <a:p>
            <a:r>
              <a:rPr kumimoji="1" lang="ja-JP" altLang="en-US" sz="1400" dirty="0"/>
              <a:t>商標表示マークが表示されていません。</a:t>
            </a:r>
            <a:endParaRPr kumimoji="1" lang="en-US" altLang="ja-JP" sz="1400" dirty="0"/>
          </a:p>
          <a:p>
            <a:r>
              <a:rPr kumimoji="1" lang="ja-JP" altLang="en-US" sz="1400" dirty="0"/>
              <a:t>また金箔押しも標準色からは外れています。</a:t>
            </a:r>
            <a:endParaRPr kumimoji="1" lang="en-US" altLang="ja-JP" sz="1400" dirty="0"/>
          </a:p>
          <a:p>
            <a:endParaRPr kumimoji="1" lang="en-US" altLang="ja-JP" dirty="0"/>
          </a:p>
        </p:txBody>
      </p:sp>
      <p:sp>
        <p:nvSpPr>
          <p:cNvPr id="4" name="スライド番号プレースホルダー 3"/>
          <p:cNvSpPr>
            <a:spLocks noGrp="1"/>
          </p:cNvSpPr>
          <p:nvPr>
            <p:ph type="sldNum" sz="quarter" idx="10"/>
          </p:nvPr>
        </p:nvSpPr>
        <p:spPr/>
        <p:txBody>
          <a:bodyPr/>
          <a:lstStyle/>
          <a:p>
            <a:fld id="{A5942BEE-113D-4949-A31D-F36B2935D45F}" type="slidenum">
              <a:rPr kumimoji="1" lang="ja-JP" altLang="en-US" smtClean="0"/>
              <a:t>14</a:t>
            </a:fld>
            <a:endParaRPr kumimoji="1" lang="ja-JP" altLang="en-US" dirty="0"/>
          </a:p>
        </p:txBody>
      </p:sp>
    </p:spTree>
    <p:extLst>
      <p:ext uri="{BB962C8B-B14F-4D97-AF65-F5344CB8AC3E}">
        <p14:creationId xmlns:p14="http://schemas.microsoft.com/office/powerpoint/2010/main" val="237676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各クラブの封筒やアテンダンスカードです。</a:t>
            </a:r>
            <a:endParaRPr kumimoji="1" lang="en-US" altLang="ja-JP" sz="1400" dirty="0"/>
          </a:p>
          <a:p>
            <a:r>
              <a:rPr kumimoji="1" lang="ja-JP" altLang="en-US" sz="1400" dirty="0"/>
              <a:t>ロゴには必ずクラブ名を表示してください。</a:t>
            </a:r>
            <a:endParaRPr kumimoji="1" lang="en-US" altLang="ja-JP" sz="14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また、歯車を簡易ロゴで表せば商標表示マークは不要ですが</a:t>
            </a:r>
            <a:endParaRPr kumimoji="1" lang="en-US" altLang="ja-JP" sz="1400" dirty="0"/>
          </a:p>
          <a:p>
            <a:r>
              <a:rPr kumimoji="1" lang="ja-JP" altLang="en-US" sz="1400" dirty="0"/>
              <a:t>公式ロゴタイプなら商標表示マークが必要です。</a:t>
            </a:r>
            <a:endParaRPr kumimoji="1" lang="en-US" altLang="ja-JP" sz="1400" dirty="0"/>
          </a:p>
          <a:p>
            <a:endParaRPr kumimoji="1" lang="en-US" altLang="ja-JP" sz="1400" dirty="0"/>
          </a:p>
          <a:p>
            <a:r>
              <a:rPr kumimoji="1" lang="ja-JP" altLang="en-US" sz="1400" dirty="0"/>
              <a:t>右のアテンダンスカードでは歯車の使用方法が</a:t>
            </a:r>
            <a:endParaRPr kumimoji="1" lang="en-US" altLang="ja-JP" sz="1400" dirty="0"/>
          </a:p>
          <a:p>
            <a:r>
              <a:rPr kumimoji="1" lang="ja-JP" altLang="en-US" sz="1400" dirty="0"/>
              <a:t>ルール通りになっていません。</a:t>
            </a:r>
            <a:endParaRPr kumimoji="1" lang="en-US" altLang="ja-JP" sz="1400" dirty="0"/>
          </a:p>
          <a:p>
            <a:endParaRPr kumimoji="1" lang="en-US" altLang="ja-JP" sz="1400" dirty="0"/>
          </a:p>
        </p:txBody>
      </p:sp>
      <p:sp>
        <p:nvSpPr>
          <p:cNvPr id="4" name="スライド番号プレースホルダー 3"/>
          <p:cNvSpPr>
            <a:spLocks noGrp="1"/>
          </p:cNvSpPr>
          <p:nvPr>
            <p:ph type="sldNum" sz="quarter" idx="10"/>
          </p:nvPr>
        </p:nvSpPr>
        <p:spPr/>
        <p:txBody>
          <a:bodyPr/>
          <a:lstStyle/>
          <a:p>
            <a:fld id="{A5942BEE-113D-4949-A31D-F36B2935D45F}" type="slidenum">
              <a:rPr kumimoji="1" lang="ja-JP" altLang="en-US" smtClean="0"/>
              <a:t>15</a:t>
            </a:fld>
            <a:endParaRPr kumimoji="1" lang="ja-JP" altLang="en-US" dirty="0"/>
          </a:p>
        </p:txBody>
      </p:sp>
    </p:spTree>
    <p:extLst>
      <p:ext uri="{BB962C8B-B14F-4D97-AF65-F5344CB8AC3E}">
        <p14:creationId xmlns:p14="http://schemas.microsoft.com/office/powerpoint/2010/main" val="64527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週報のヘッダーを集めてみました。</a:t>
            </a:r>
            <a:endParaRPr kumimoji="1" lang="en-US" altLang="ja-JP" sz="1400" dirty="0"/>
          </a:p>
          <a:p>
            <a:endParaRPr kumimoji="1" lang="en-US" altLang="ja-JP" sz="1400" dirty="0"/>
          </a:p>
          <a:p>
            <a:r>
              <a:rPr kumimoji="1" lang="ja-JP" altLang="en-US" sz="1400" dirty="0"/>
              <a:t>クラブ名が抜けているもの、簡易ロゴタイプではなく、公式ロゴタイプにもかかわらず</a:t>
            </a:r>
            <a:endParaRPr kumimoji="1" lang="en-US" altLang="ja-JP" sz="1400" dirty="0"/>
          </a:p>
          <a:p>
            <a:r>
              <a:rPr kumimoji="1" lang="ja-JP" altLang="en-US" sz="1400" dirty="0"/>
              <a:t>商標表示マークが抜けているものが見受けられます</a:t>
            </a:r>
            <a:endParaRPr kumimoji="1" lang="en-US" altLang="ja-JP" sz="1400" dirty="0"/>
          </a:p>
          <a:p>
            <a:endParaRPr kumimoji="1" lang="en-US" altLang="ja-JP" sz="1400" dirty="0"/>
          </a:p>
          <a:p>
            <a:r>
              <a:rPr kumimoji="1" lang="ja-JP" altLang="en-US" sz="1400" dirty="0"/>
              <a:t>なお誇りのシンボルを単独使用するのは避けてください。</a:t>
            </a:r>
            <a:endParaRPr kumimoji="1" lang="en-US" altLang="ja-JP" sz="1400" dirty="0"/>
          </a:p>
          <a:p>
            <a:r>
              <a:rPr kumimoji="1" lang="ja-JP" altLang="en-US" sz="1400" dirty="0"/>
              <a:t>必ず近い場所にクラブ名入りのロータリーロゴを表示してください。</a:t>
            </a:r>
            <a:endParaRPr kumimoji="1" lang="en-US" altLang="ja-JP" sz="1400" dirty="0"/>
          </a:p>
          <a:p>
            <a:r>
              <a:rPr kumimoji="1" lang="ja-JP" altLang="en-US" sz="1400" dirty="0"/>
              <a:t>下段のヘッダーデザインでは、歯車が正しい「誇りのシンボル」の表示から外れている点と、</a:t>
            </a:r>
            <a:endParaRPr kumimoji="1" lang="en-US" altLang="ja-JP" sz="1400" dirty="0"/>
          </a:p>
          <a:p>
            <a:r>
              <a:rPr kumimoji="1" lang="ja-JP" altLang="en-US" sz="1400" dirty="0"/>
              <a:t>近くにロータリーロゴが表示されていない点で適切ではありません。</a:t>
            </a:r>
            <a:endParaRPr kumimoji="1" lang="en-US" altLang="ja-JP" sz="1400" dirty="0"/>
          </a:p>
          <a:p>
            <a:endParaRPr kumimoji="1" lang="en-US" altLang="ja-JP" dirty="0"/>
          </a:p>
        </p:txBody>
      </p:sp>
      <p:sp>
        <p:nvSpPr>
          <p:cNvPr id="4" name="スライド番号プレースホルダー 3"/>
          <p:cNvSpPr>
            <a:spLocks noGrp="1"/>
          </p:cNvSpPr>
          <p:nvPr>
            <p:ph type="sldNum" sz="quarter" idx="10"/>
          </p:nvPr>
        </p:nvSpPr>
        <p:spPr/>
        <p:txBody>
          <a:bodyPr/>
          <a:lstStyle/>
          <a:p>
            <a:fld id="{A5942BEE-113D-4949-A31D-F36B2935D45F}" type="slidenum">
              <a:rPr kumimoji="1" lang="ja-JP" altLang="en-US" smtClean="0"/>
              <a:t>16</a:t>
            </a:fld>
            <a:endParaRPr kumimoji="1" lang="ja-JP" altLang="en-US" dirty="0"/>
          </a:p>
        </p:txBody>
      </p:sp>
    </p:spTree>
    <p:extLst>
      <p:ext uri="{BB962C8B-B14F-4D97-AF65-F5344CB8AC3E}">
        <p14:creationId xmlns:p14="http://schemas.microsoft.com/office/powerpoint/2010/main" val="1841893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これまでのロゴの複雑なルールを申し上げましたが</a:t>
            </a:r>
            <a:endParaRPr lang="en-US" altLang="ja-JP" sz="1400" dirty="0"/>
          </a:p>
          <a:p>
            <a:r>
              <a:rPr lang="ja-JP" altLang="en-US" sz="1400" dirty="0"/>
              <a:t>マイロータリーのブランドリソースセンターでは、ロゴのテンプレートが用意されています。</a:t>
            </a:r>
            <a:endParaRPr lang="en-US" altLang="ja-JP" sz="1400" dirty="0"/>
          </a:p>
          <a:p>
            <a:endParaRPr lang="en-US" altLang="ja-JP" sz="1400" dirty="0"/>
          </a:p>
          <a:p>
            <a:r>
              <a:rPr lang="ja-JP" altLang="en-US" sz="1400" dirty="0"/>
              <a:t>マイロータリーにログインしていただき、最初の画面の「ブランドリソースセンター」をクリックします。</a:t>
            </a:r>
            <a:endParaRPr lang="en-US" altLang="ja-JP" sz="1400" dirty="0"/>
          </a:p>
          <a:p>
            <a:endParaRPr lang="en-US" altLang="ja-JP" sz="1400" dirty="0"/>
          </a:p>
          <a:p>
            <a:r>
              <a:rPr lang="ja-JP" altLang="en-US" sz="1400" dirty="0"/>
              <a:t>次のページが開いたら、「テンプレート」の「見る」をクリックします。</a:t>
            </a:r>
            <a:endParaRPr lang="en-US" altLang="ja-JP" sz="1400" dirty="0"/>
          </a:p>
          <a:p>
            <a:endParaRPr lang="en-US" altLang="ja-JP" sz="1400" dirty="0"/>
          </a:p>
          <a:p>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17</a:t>
            </a:fld>
            <a:endParaRPr kumimoji="1" lang="ja-JP" altLang="en-US" dirty="0"/>
          </a:p>
        </p:txBody>
      </p:sp>
    </p:spTree>
    <p:extLst>
      <p:ext uri="{BB962C8B-B14F-4D97-AF65-F5344CB8AC3E}">
        <p14:creationId xmlns:p14="http://schemas.microsoft.com/office/powerpoint/2010/main" val="3213780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テンプレートのページが開いたら、クラブのロゴを作成する場合は</a:t>
            </a:r>
            <a:endParaRPr lang="en-US" altLang="ja-JP" sz="1400" dirty="0"/>
          </a:p>
          <a:p>
            <a:r>
              <a:rPr lang="ja-JP" altLang="en-US" sz="1400" dirty="0"/>
              <a:t>「ロータリークラブ、地区、ゾーン」をクリックします。</a:t>
            </a:r>
            <a:endParaRPr lang="en-US" altLang="ja-JP" sz="1400" dirty="0"/>
          </a:p>
          <a:p>
            <a:endParaRPr lang="en-US" altLang="ja-JP" sz="1400" dirty="0"/>
          </a:p>
          <a:p>
            <a:r>
              <a:rPr lang="ja-JP" altLang="en-US" sz="1400" dirty="0"/>
              <a:t>次のページが開いたら「ロータリーのロゴのテンプレート」をクリックします。</a:t>
            </a:r>
            <a:endParaRPr lang="en-US" altLang="ja-JP" sz="1400" dirty="0"/>
          </a:p>
          <a:p>
            <a:endParaRPr lang="en-US" altLang="ja-JP" sz="1400" dirty="0"/>
          </a:p>
          <a:p>
            <a:r>
              <a:rPr lang="ja-JP" altLang="en-US" sz="1400" dirty="0"/>
              <a:t>開いたページの「作成」をクリックすると「ロゴ内の配置」の入力画面となりますので、</a:t>
            </a:r>
            <a:endParaRPr lang="en-US" altLang="ja-JP" sz="1400" dirty="0"/>
          </a:p>
          <a:p>
            <a:r>
              <a:rPr lang="ja-JP" altLang="en-US" sz="1400" dirty="0"/>
              <a:t>「ロゴ」の項目でレギューラーか簡易ロゴかを選び</a:t>
            </a:r>
            <a:endParaRPr lang="en-US" altLang="ja-JP" sz="1400" dirty="0"/>
          </a:p>
          <a:p>
            <a:r>
              <a:rPr lang="ja-JP" altLang="en-US" sz="1400" dirty="0"/>
              <a:t>「カラー」の項目では決められた配色の中で使いたいカラーを選び</a:t>
            </a:r>
            <a:endParaRPr lang="en-US" altLang="ja-JP" sz="1400" dirty="0"/>
          </a:p>
          <a:p>
            <a:r>
              <a:rPr lang="ja-JP" altLang="en-US" sz="1400" dirty="0"/>
              <a:t>「アライメント」の項目ではクラブ名を</a:t>
            </a:r>
            <a:r>
              <a:rPr lang="en-US" altLang="ja-JP" sz="1400" dirty="0"/>
              <a:t>ROTARY</a:t>
            </a:r>
            <a:r>
              <a:rPr lang="ja-JP" altLang="en-US" sz="1400" dirty="0"/>
              <a:t>の上か下か、表示したい場所を選びます。</a:t>
            </a:r>
            <a:endParaRPr lang="en-US" altLang="ja-JP" sz="1400" dirty="0"/>
          </a:p>
          <a:p>
            <a:endParaRPr lang="en-US" altLang="ja-JP"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18</a:t>
            </a:fld>
            <a:endParaRPr kumimoji="1" lang="ja-JP" altLang="en-US" dirty="0"/>
          </a:p>
        </p:txBody>
      </p:sp>
    </p:spTree>
    <p:extLst>
      <p:ext uri="{BB962C8B-B14F-4D97-AF65-F5344CB8AC3E}">
        <p14:creationId xmlns:p14="http://schemas.microsoft.com/office/powerpoint/2010/main" val="321378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最後に「テキスト」欄にクラブ名を打ち込めば、決められたデザイン、配色、フォントで表示された</a:t>
            </a:r>
            <a:endParaRPr lang="en-US" altLang="ja-JP" sz="1400" dirty="0"/>
          </a:p>
          <a:p>
            <a:r>
              <a:rPr lang="ja-JP" altLang="en-US" sz="1400" dirty="0"/>
              <a:t>ロゴが作成され、それを色々なファイル形式でダウンロードできます。</a:t>
            </a:r>
            <a:endParaRPr lang="en-US" altLang="ja-JP" sz="1400" dirty="0"/>
          </a:p>
          <a:p>
            <a:endParaRPr lang="en-US" altLang="ja-JP" sz="1400" dirty="0"/>
          </a:p>
          <a:p>
            <a:r>
              <a:rPr lang="ja-JP" altLang="en-US" sz="1400" dirty="0"/>
              <a:t>なお第</a:t>
            </a:r>
            <a:r>
              <a:rPr lang="en-US" altLang="ja-JP" sz="1400" dirty="0"/>
              <a:t>2660</a:t>
            </a:r>
            <a:r>
              <a:rPr lang="ja-JP" altLang="en-US" sz="1400" dirty="0"/>
              <a:t>地区ホームページの「ロータリー情報」にある「テーマ・ロゴ」の</a:t>
            </a:r>
            <a:endParaRPr lang="en-US" altLang="ja-JP" sz="1400" dirty="0"/>
          </a:p>
          <a:p>
            <a:r>
              <a:rPr lang="ja-JP" altLang="en-US" sz="1400" dirty="0"/>
              <a:t>「ロータリーロゴガイドライン」に詳しい情報が記載されています。</a:t>
            </a:r>
            <a:endParaRPr lang="en-US" altLang="ja-JP" sz="1400" dirty="0"/>
          </a:p>
          <a:p>
            <a:endParaRPr kumimoji="1" lang="ja-JP" altLang="en-US" sz="1400" dirty="0"/>
          </a:p>
        </p:txBody>
      </p:sp>
      <p:sp>
        <p:nvSpPr>
          <p:cNvPr id="4" name="スライド番号プレースホルダー 3"/>
          <p:cNvSpPr>
            <a:spLocks noGrp="1"/>
          </p:cNvSpPr>
          <p:nvPr>
            <p:ph type="sldNum" sz="quarter" idx="10"/>
          </p:nvPr>
        </p:nvSpPr>
        <p:spPr/>
        <p:txBody>
          <a:bodyPr/>
          <a:lstStyle/>
          <a:p>
            <a:fld id="{80666A42-5941-3940-8B1A-A7D61D12634C}" type="slidenum">
              <a:rPr kumimoji="1" lang="ja-JP" altLang="en-US" smtClean="0"/>
              <a:t>19</a:t>
            </a:fld>
            <a:endParaRPr kumimoji="1" lang="ja-JP" altLang="en-US" dirty="0"/>
          </a:p>
        </p:txBody>
      </p:sp>
    </p:spTree>
    <p:extLst>
      <p:ext uri="{BB962C8B-B14F-4D97-AF65-F5344CB8AC3E}">
        <p14:creationId xmlns:p14="http://schemas.microsoft.com/office/powerpoint/2010/main" val="106344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 altLang="ja-JP" dirty="0">
                <a:latin typeface="Noto Sans JP"/>
                <a:ea typeface="MS PMincho"/>
                <a:cs typeface="Noto Sans JP"/>
              </a:rPr>
              <a:t>適切な方法でロゴを使用することは、なぜ重要なのでしょうか。</a:t>
            </a:r>
            <a:endParaRPr lang="ja" altLang="en-US" dirty="0">
              <a:latin typeface="Noto Sans JP" panose="020B0604020202020204" pitchFamily="34" charset="0"/>
              <a:ea typeface="MS PMincho" charset="-128"/>
            </a:endParaRPr>
          </a:p>
          <a:p>
            <a:endParaRPr lang="ja" altLang="en-US" dirty="0">
              <a:latin typeface="Noto Sans JP" panose="020B0604020202020204" pitchFamily="34" charset="0"/>
              <a:ea typeface="MS PMincho" charset="-128"/>
            </a:endParaRPr>
          </a:p>
          <a:p>
            <a:r>
              <a:rPr lang="ja" altLang="ja-JP" dirty="0">
                <a:latin typeface="Noto Sans JP"/>
                <a:ea typeface="MS PMincho"/>
                <a:cs typeface="Noto Sans JP"/>
              </a:rPr>
              <a:t>私たちは、参加者の基盤を広げ、より大きなインパクトをもたらし、</a:t>
            </a:r>
            <a:endParaRPr lang="en-US" altLang="ja" dirty="0">
              <a:latin typeface="Noto Sans JP"/>
              <a:ea typeface="MS PMincho"/>
              <a:cs typeface="Noto Sans JP"/>
            </a:endParaRPr>
          </a:p>
          <a:p>
            <a:r>
              <a:rPr lang="ja" altLang="ja-JP" dirty="0">
                <a:latin typeface="Noto Sans JP"/>
                <a:ea typeface="MS PMincho"/>
                <a:cs typeface="Noto Sans JP"/>
              </a:rPr>
              <a:t>世界で</a:t>
            </a:r>
            <a:r>
              <a:rPr lang="ja-JP" altLang="en-US" dirty="0">
                <a:latin typeface="Noto Sans JP"/>
                <a:ea typeface="MS PMincho"/>
                <a:cs typeface="Noto Sans JP"/>
              </a:rPr>
              <a:t>　</a:t>
            </a:r>
            <a:r>
              <a:rPr lang="ja" altLang="ja-JP" dirty="0">
                <a:latin typeface="Noto Sans JP"/>
                <a:ea typeface="MS PMincho"/>
                <a:cs typeface="Noto Sans JP"/>
              </a:rPr>
              <a:t>よいことをしている</a:t>
            </a:r>
            <a:r>
              <a:rPr lang="ja-JP" altLang="en-US" dirty="0">
                <a:latin typeface="Noto Sans JP"/>
                <a:ea typeface="MS PMincho"/>
                <a:cs typeface="Noto Sans JP"/>
              </a:rPr>
              <a:t>　</a:t>
            </a:r>
            <a:r>
              <a:rPr lang="ja" altLang="ja-JP" dirty="0">
                <a:latin typeface="Noto Sans JP"/>
                <a:ea typeface="MS PMincho"/>
                <a:cs typeface="Noto Sans JP"/>
              </a:rPr>
              <a:t>信頼できる団体</a:t>
            </a:r>
            <a:r>
              <a:rPr lang="ja-JP" altLang="en-US" dirty="0">
                <a:latin typeface="Noto Sans JP"/>
                <a:ea typeface="MS PMincho"/>
                <a:cs typeface="Noto Sans JP"/>
              </a:rPr>
              <a:t>　</a:t>
            </a:r>
            <a:r>
              <a:rPr lang="ja" altLang="ja-JP" dirty="0">
                <a:latin typeface="Noto Sans JP"/>
                <a:ea typeface="MS PMincho"/>
                <a:cs typeface="Noto Sans JP"/>
              </a:rPr>
              <a:t>としての評価を維持するために、</a:t>
            </a:r>
            <a:endParaRPr lang="en-US" altLang="ja" dirty="0">
              <a:latin typeface="Noto Sans JP"/>
              <a:ea typeface="MS PMincho"/>
              <a:cs typeface="Noto Sans JP"/>
            </a:endParaRPr>
          </a:p>
          <a:p>
            <a:r>
              <a:rPr lang="ja" altLang="ja-JP" dirty="0">
                <a:latin typeface="Noto Sans JP"/>
                <a:ea typeface="MS PMincho"/>
                <a:cs typeface="Noto Sans JP"/>
              </a:rPr>
              <a:t>ロゴを保護しなければなりません。</a:t>
            </a:r>
            <a:endParaRPr lang="en-US" altLang="ja" dirty="0">
              <a:latin typeface="Noto Sans JP"/>
              <a:ea typeface="MS PMincho"/>
              <a:cs typeface="Noto Sans JP"/>
            </a:endParaRPr>
          </a:p>
          <a:p>
            <a:r>
              <a:rPr lang="ja" altLang="ja-JP" dirty="0">
                <a:latin typeface="Noto Sans JP"/>
                <a:ea typeface="MS PMincho"/>
                <a:cs typeface="Noto Sans JP"/>
              </a:rPr>
              <a:t>ロゴを適切に使用しないと、</a:t>
            </a:r>
            <a:r>
              <a:rPr lang="ja-JP" altLang="en-US" dirty="0">
                <a:latin typeface="Noto Sans JP"/>
                <a:ea typeface="MS PMincho"/>
                <a:cs typeface="Noto Sans JP"/>
              </a:rPr>
              <a:t>ロータリーの</a:t>
            </a:r>
            <a:r>
              <a:rPr lang="ja" altLang="ja-JP" dirty="0">
                <a:latin typeface="Noto Sans JP"/>
                <a:ea typeface="MS PMincho"/>
                <a:cs typeface="Noto Sans JP"/>
              </a:rPr>
              <a:t>ブランドを損なうことになります。 </a:t>
            </a:r>
            <a:endParaRPr lang="ja" altLang="en-US" dirty="0">
              <a:latin typeface="Noto Sans JP" panose="020B0604020202020204" pitchFamily="34" charset="0"/>
              <a:ea typeface="MS PMincho"/>
              <a:cs typeface="Noto Sans JP"/>
            </a:endParaRPr>
          </a:p>
          <a:p>
            <a:endParaRPr lang="ja" altLang="en-US" dirty="0">
              <a:latin typeface="Noto Sans JP" panose="020B0604020202020204" pitchFamily="34" charset="0"/>
              <a:ea typeface="MS PMincho" charset="-128"/>
            </a:endParaRPr>
          </a:p>
          <a:p>
            <a:pPr>
              <a:defRPr/>
            </a:pPr>
            <a:r>
              <a:rPr lang="ja" altLang="ja-JP" dirty="0">
                <a:latin typeface="Noto Sans JP"/>
                <a:ea typeface="MS PMincho"/>
                <a:cs typeface="Noto Sans JP"/>
              </a:rPr>
              <a:t>また、ロータリーは、地域社会を基盤として</a:t>
            </a:r>
            <a:r>
              <a:rPr lang="ja-JP" altLang="en-US" dirty="0">
                <a:latin typeface="Noto Sans JP"/>
                <a:ea typeface="MS PMincho"/>
                <a:cs typeface="Noto Sans JP"/>
              </a:rPr>
              <a:t>　</a:t>
            </a:r>
            <a:r>
              <a:rPr lang="ja" altLang="ja-JP" dirty="0">
                <a:latin typeface="Noto Sans JP"/>
                <a:ea typeface="MS PMincho"/>
                <a:cs typeface="Noto Sans JP"/>
              </a:rPr>
              <a:t>リーダーが集まる</a:t>
            </a:r>
            <a:r>
              <a:rPr lang="ja-JP" altLang="en-US" dirty="0" err="1">
                <a:latin typeface="Noto Sans JP"/>
                <a:ea typeface="MS PMincho"/>
                <a:cs typeface="Noto Sans JP"/>
              </a:rPr>
              <a:t>、</a:t>
            </a:r>
            <a:r>
              <a:rPr lang="ja" altLang="ja-JP" dirty="0">
                <a:latin typeface="Noto Sans JP"/>
                <a:ea typeface="MS PMincho"/>
                <a:cs typeface="Noto Sans JP"/>
              </a:rPr>
              <a:t>グローバルな団体</a:t>
            </a:r>
            <a:r>
              <a:rPr lang="ja-JP" altLang="en-US" dirty="0">
                <a:latin typeface="Noto Sans JP"/>
                <a:ea typeface="MS PMincho"/>
                <a:cs typeface="Noto Sans JP"/>
              </a:rPr>
              <a:t>です。</a:t>
            </a:r>
            <a:endParaRPr lang="en-US" altLang="ja-JP" dirty="0">
              <a:latin typeface="Noto Sans JP"/>
              <a:ea typeface="MS PMincho"/>
              <a:cs typeface="Noto Sans JP"/>
            </a:endParaRPr>
          </a:p>
          <a:p>
            <a:pPr>
              <a:defRPr/>
            </a:pPr>
            <a:r>
              <a:rPr lang="ja" altLang="ja-JP" dirty="0">
                <a:latin typeface="Noto Sans JP"/>
                <a:ea typeface="MS PMincho"/>
                <a:cs typeface="Noto Sans JP"/>
              </a:rPr>
              <a:t>クラブ名を入れた公式ロゴを使用することは、力強く一貫した方法でストーリーを伝え、</a:t>
            </a:r>
            <a:endParaRPr lang="en-US" altLang="ja" dirty="0">
              <a:latin typeface="Noto Sans JP"/>
              <a:ea typeface="MS PMincho"/>
              <a:cs typeface="Noto Sans JP"/>
            </a:endParaRPr>
          </a:p>
          <a:p>
            <a:pPr>
              <a:defRPr/>
            </a:pPr>
            <a:r>
              <a:rPr lang="ja" altLang="ja-JP" dirty="0">
                <a:latin typeface="Noto Sans JP"/>
                <a:ea typeface="MS PMincho"/>
                <a:cs typeface="Noto Sans JP"/>
              </a:rPr>
              <a:t>地域社会でクラブの存在を正しく認識してもらうのに役立ちます。    </a:t>
            </a:r>
            <a:endParaRPr lang="ja" altLang="en-US" dirty="0">
              <a:latin typeface="Noto Sans JP" panose="020B0604020202020204" pitchFamily="34" charset="0"/>
              <a:ea typeface="MS PMincho" charset="-128"/>
              <a:cs typeface="Noto Sans JP"/>
            </a:endParaRPr>
          </a:p>
          <a:p>
            <a:endParaRPr lang="ja"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0666A42-5941-3940-8B1A-A7D61D12634C}" type="slidenum">
              <a:rPr kumimoji="1" lang="ja-JP" altLang="en-US" smtClean="0"/>
              <a:t>2</a:t>
            </a:fld>
            <a:endParaRPr kumimoji="1" lang="ja-JP" altLang="en-US" dirty="0"/>
          </a:p>
        </p:txBody>
      </p:sp>
    </p:spTree>
    <p:extLst>
      <p:ext uri="{BB962C8B-B14F-4D97-AF65-F5344CB8AC3E}">
        <p14:creationId xmlns:p14="http://schemas.microsoft.com/office/powerpoint/2010/main" val="162240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72" y="4777200"/>
            <a:ext cx="5604649" cy="4927551"/>
          </a:xfrm>
        </p:spPr>
        <p:txBody>
          <a:bodyPr>
            <a:normAutofit/>
          </a:bodyPr>
          <a:lstStyle/>
          <a:p>
            <a:r>
              <a:rPr lang="ja-JP" altLang="en-US" sz="1400" dirty="0">
                <a:latin typeface="ＭＳ Ｐ明朝" panose="02020600040205080304" pitchFamily="18" charset="-128"/>
                <a:ea typeface="ＭＳ Ｐ明朝" panose="02020600040205080304" pitchFamily="18" charset="-128"/>
              </a:rPr>
              <a:t>さて、現状、各クラブでお使いになっているロゴにおいて、</a:t>
            </a:r>
            <a:endParaRPr lang="en-US" altLang="ja-JP"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適切でないなものが相当数あることは、地区としても認識しているところです。</a:t>
            </a:r>
            <a:endParaRPr lang="en-US" altLang="ja-JP" sz="1400" dirty="0">
              <a:latin typeface="ＭＳ Ｐ明朝" panose="02020600040205080304" pitchFamily="18" charset="-128"/>
              <a:ea typeface="ＭＳ Ｐ明朝" panose="02020600040205080304" pitchFamily="18" charset="-128"/>
            </a:endParaRPr>
          </a:p>
          <a:p>
            <a:endParaRPr lang="en-US" altLang="ja-JP"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そのような適切でないロゴに対する国際ロータリーの考え方は、</a:t>
            </a:r>
            <a:endParaRPr lang="en-US" altLang="ja-JP"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決して、取り締まることはを望むものでありません。</a:t>
            </a:r>
            <a:endParaRPr lang="en-US" altLang="ja-JP" sz="1400" dirty="0">
              <a:latin typeface="ＭＳ Ｐ明朝" panose="02020600040205080304" pitchFamily="18" charset="-128"/>
              <a:ea typeface="ＭＳ Ｐ明朝" panose="02020600040205080304" pitchFamily="18" charset="-128"/>
            </a:endParaRPr>
          </a:p>
          <a:p>
            <a:endParaRPr lang="en-US" altLang="ja-JP"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ロータリーブランドの浸透には、ロゴの適切な使用が重要であることをご理解のうえ、</a:t>
            </a:r>
            <a:endParaRPr lang="en-US" altLang="ja-JP"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まずは、公共の目につく機会が多い資料や、</a:t>
            </a:r>
            <a:endParaRPr lang="en-US" altLang="ja-JP"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ウェブサイトなどのデジタルプラットフォームから、</a:t>
            </a:r>
            <a:endParaRPr lang="en-US" altLang="ja-JP"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順次、適切なロゴの使用に改善していただければと考えております。</a:t>
            </a:r>
            <a:endParaRPr lang="en-US" altLang="ja-JP" sz="1400" dirty="0">
              <a:latin typeface="ＭＳ Ｐ明朝" panose="02020600040205080304" pitchFamily="18" charset="-128"/>
              <a:ea typeface="ＭＳ Ｐ明朝" panose="02020600040205080304" pitchFamily="18" charset="-128"/>
            </a:endParaRPr>
          </a:p>
          <a:p>
            <a:endParaRPr lang="en-US" altLang="ja-JP" sz="1400" dirty="0">
              <a:latin typeface="ＭＳ Ｐ明朝" panose="02020600040205080304" pitchFamily="18" charset="-128"/>
              <a:ea typeface="ＭＳ Ｐ明朝" panose="02020600040205080304" pitchFamily="18" charset="-128"/>
            </a:endParaRPr>
          </a:p>
          <a:p>
            <a:endParaRPr lang="en-US" altLang="ja-JP" sz="1700" kern="100" dirty="0">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dirty="0">
              <a:latin typeface="ＭＳ Ｐ明朝" panose="02020600040205080304" pitchFamily="18" charset="-128"/>
              <a:ea typeface="ＭＳ Ｐ明朝" panose="02020600040205080304" pitchFamily="18" charset="-128"/>
            </a:endParaRPr>
          </a:p>
          <a:p>
            <a:endParaRPr lang="en-US" altLang="ja-JP" dirty="0">
              <a:latin typeface="ＭＳ Ｐ明朝" panose="02020600040205080304" pitchFamily="18" charset="-128"/>
              <a:ea typeface="ＭＳ Ｐ明朝" panose="02020600040205080304" pitchFamily="18" charset="-128"/>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p14="http://schemas.microsoft.com/office/powerpoint/2010/main" val="70442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72" y="4777200"/>
            <a:ext cx="5604649" cy="4927551"/>
          </a:xfrm>
        </p:spPr>
        <p:txBody>
          <a:bodyPr>
            <a:normAutofit/>
          </a:bodyPr>
          <a:lstStyle/>
          <a:p>
            <a:r>
              <a:rPr lang="ja-JP" altLang="en-US" dirty="0">
                <a:solidFill>
                  <a:srgbClr val="39424A"/>
                </a:solidFill>
                <a:latin typeface="Noto Sans JP"/>
              </a:rPr>
              <a:t>なおロータリーのロゴ入りの商品の購入や製造は、</a:t>
            </a:r>
            <a:endParaRPr lang="en-US" altLang="ja-JP" dirty="0">
              <a:solidFill>
                <a:srgbClr val="39424A"/>
              </a:solidFill>
              <a:latin typeface="Noto Sans JP"/>
            </a:endParaRPr>
          </a:p>
          <a:p>
            <a:r>
              <a:rPr lang="ja-JP" altLang="en-US" dirty="0">
                <a:solidFill>
                  <a:srgbClr val="39424A"/>
                </a:solidFill>
                <a:latin typeface="Noto Sans JP"/>
              </a:rPr>
              <a:t>ロータリーの免許業者に依頼してください。</a:t>
            </a:r>
            <a:endParaRPr lang="en-US" altLang="ja-JP" dirty="0">
              <a:solidFill>
                <a:srgbClr val="39424A"/>
              </a:solidFill>
              <a:latin typeface="Noto Sans JP"/>
            </a:endParaRPr>
          </a:p>
          <a:p>
            <a:endParaRPr lang="en-US" altLang="ja-JP" dirty="0">
              <a:solidFill>
                <a:srgbClr val="39424A"/>
              </a:solidFill>
              <a:latin typeface="Noto Sans JP"/>
            </a:endParaRPr>
          </a:p>
          <a:p>
            <a:r>
              <a:rPr lang="ja-JP" altLang="en-US" dirty="0">
                <a:solidFill>
                  <a:srgbClr val="39424A"/>
                </a:solidFill>
                <a:latin typeface="Noto Sans JP"/>
              </a:rPr>
              <a:t>必要な商品を免許業者が扱っていない場合には、</a:t>
            </a:r>
            <a:endParaRPr lang="en-US" altLang="ja-JP" dirty="0">
              <a:solidFill>
                <a:srgbClr val="39424A"/>
              </a:solidFill>
              <a:latin typeface="Noto Sans JP"/>
            </a:endParaRPr>
          </a:p>
          <a:p>
            <a:r>
              <a:rPr lang="ja-JP" altLang="en-US" dirty="0">
                <a:solidFill>
                  <a:srgbClr val="39424A"/>
                </a:solidFill>
                <a:latin typeface="Noto Sans JP"/>
              </a:rPr>
              <a:t>事前に国際ロータリーから許可を得たうえで、</a:t>
            </a:r>
            <a:endParaRPr lang="en-US" altLang="ja-JP" dirty="0">
              <a:solidFill>
                <a:srgbClr val="39424A"/>
              </a:solidFill>
              <a:latin typeface="Noto Sans JP"/>
            </a:endParaRPr>
          </a:p>
          <a:p>
            <a:r>
              <a:rPr lang="ja-JP" altLang="en-US" dirty="0">
                <a:solidFill>
                  <a:srgbClr val="39424A"/>
                </a:solidFill>
                <a:latin typeface="Noto Sans JP"/>
              </a:rPr>
              <a:t>非免許業者に発注を行うことが可能となります。</a:t>
            </a:r>
            <a:endParaRPr lang="en-US" altLang="ja-JP" dirty="0">
              <a:solidFill>
                <a:srgbClr val="39424A"/>
              </a:solidFill>
              <a:latin typeface="Noto Sans JP"/>
            </a:endParaRPr>
          </a:p>
          <a:p>
            <a:endParaRPr lang="en-US" altLang="ja-JP" dirty="0">
              <a:solidFill>
                <a:srgbClr val="39424A"/>
              </a:solidFill>
              <a:latin typeface="Noto Sans JP"/>
            </a:endParaRPr>
          </a:p>
          <a:p>
            <a:r>
              <a:rPr lang="ja-JP" altLang="en-US" b="0" dirty="0"/>
              <a:t>ところで、名刺などを、免許業者以外に発注されているクラブも多いと思われ</a:t>
            </a:r>
            <a:r>
              <a:rPr lang="ja-JP" altLang="en-US" dirty="0"/>
              <a:t>ます。</a:t>
            </a:r>
            <a:endParaRPr lang="en-US" altLang="ja-JP" dirty="0"/>
          </a:p>
          <a:p>
            <a:r>
              <a:rPr lang="ja-JP" altLang="en-US" b="0" dirty="0"/>
              <a:t>そこで、免許業者への発注を要する「商品」の解釈について、当地区の見解を述べさせていただきます。</a:t>
            </a:r>
            <a:endParaRPr lang="en-US" altLang="ja-JP" b="0" dirty="0"/>
          </a:p>
          <a:p>
            <a:endParaRPr lang="en-US" altLang="ja-JP" b="0" dirty="0"/>
          </a:p>
          <a:p>
            <a:r>
              <a:rPr lang="ja-JP" altLang="en-US" b="0" dirty="0"/>
              <a:t>「第三者に販売したり、記念品等として提供することが目的ではなく、</a:t>
            </a:r>
            <a:endParaRPr lang="en-US" altLang="ja-JP" b="0" dirty="0"/>
          </a:p>
          <a:p>
            <a:r>
              <a:rPr lang="ja-JP" altLang="en-US" b="0" dirty="0"/>
              <a:t>かつ、会員やクラブが活動時に使用するツールにすぎないもの」は、</a:t>
            </a:r>
            <a:endParaRPr lang="en-US" altLang="ja-JP" b="0" dirty="0"/>
          </a:p>
          <a:p>
            <a:r>
              <a:rPr lang="ja-JP" altLang="en-US" b="0" dirty="0"/>
              <a:t>免許業者に発注すべき「商品」にあたらないと、当地区では考えています。</a:t>
            </a:r>
            <a:endParaRPr lang="en-US" altLang="ja-JP" b="0" dirty="0"/>
          </a:p>
          <a:p>
            <a:r>
              <a:rPr lang="ja-JP" altLang="en-US" b="0" dirty="0"/>
              <a:t>この具体例としては、クラブで使用する名刺、週報、封筒、会員名簿等があります。</a:t>
            </a:r>
            <a:endParaRPr lang="en-US" altLang="ja-JP" b="0" dirty="0"/>
          </a:p>
          <a:p>
            <a:r>
              <a:rPr lang="ja-JP" altLang="en-US" b="0" dirty="0"/>
              <a:t>　</a:t>
            </a:r>
            <a:endParaRPr lang="en-US" altLang="ja-JP" b="0" dirty="0"/>
          </a:p>
          <a:p>
            <a:r>
              <a:rPr lang="ja-JP" altLang="en-US" b="0" dirty="0"/>
              <a:t>これらは、「商品」とは、使用方法等の性格が異なるうえ、</a:t>
            </a:r>
            <a:endParaRPr lang="en-US" altLang="ja-JP" b="0" dirty="0"/>
          </a:p>
          <a:p>
            <a:r>
              <a:rPr lang="ja-JP" altLang="en-US" b="0" dirty="0"/>
              <a:t>発注を免許業者に限定するのは不合理と考えられるからです。</a:t>
            </a:r>
            <a:endParaRPr lang="en-US" altLang="ja-JP" b="0" dirty="0"/>
          </a:p>
          <a:p>
            <a:r>
              <a:rPr lang="ja-JP" altLang="en-US" b="0" dirty="0"/>
              <a:t>新しいものを作成するときに、適切なロゴを使用したデザインに順次変更していただくようお願いいたします。</a:t>
            </a:r>
            <a:endParaRPr lang="en-US" altLang="ja-JP" b="0" dirty="0"/>
          </a:p>
          <a:p>
            <a:endParaRPr lang="en-US" altLang="ja-JP" dirty="0"/>
          </a:p>
          <a:p>
            <a:endParaRPr lang="en-US" altLang="ja-JP" dirty="0">
              <a:latin typeface="ＭＳ Ｐ明朝" panose="02020600040205080304" pitchFamily="18" charset="-128"/>
              <a:ea typeface="ＭＳ Ｐ明朝" panose="02020600040205080304" pitchFamily="18" charset="-128"/>
            </a:endParaRPr>
          </a:p>
          <a:p>
            <a:endParaRPr lang="en-US" altLang="ja-JP" dirty="0">
              <a:latin typeface="ＭＳ Ｐ明朝" panose="02020600040205080304" pitchFamily="18" charset="-128"/>
              <a:ea typeface="ＭＳ Ｐ明朝" panose="02020600040205080304" pitchFamily="18" charset="-128"/>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21</a:t>
            </a:fld>
            <a:endParaRPr lang="ja-JP" altLang="en-US" dirty="0">
              <a:solidFill>
                <a:prstClr val="black"/>
              </a:solidFill>
            </a:endParaRPr>
          </a:p>
        </p:txBody>
      </p:sp>
    </p:spTree>
    <p:extLst>
      <p:ext uri="{BB962C8B-B14F-4D97-AF65-F5344CB8AC3E}">
        <p14:creationId xmlns:p14="http://schemas.microsoft.com/office/powerpoint/2010/main" val="704425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kern="10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rPr>
              <a:t>商品に関し　「</a:t>
            </a:r>
            <a:r>
              <a:rPr lang="ja-JP" altLang="en-US" sz="1400" dirty="0">
                <a:solidFill>
                  <a:srgbClr val="39424A"/>
                </a:solidFill>
                <a:latin typeface="ＭＳ Ｐ明朝" panose="02020600040205080304" pitchFamily="18" charset="-128"/>
                <a:ea typeface="ＭＳ Ｐ明朝" panose="02020600040205080304" pitchFamily="18" charset="-128"/>
              </a:rPr>
              <a:t>事前に国際ロータリーから許可を得たうえで、非免許業者に</a:t>
            </a:r>
            <a:endParaRPr lang="en-US" altLang="ja-JP" sz="1400" dirty="0">
              <a:solidFill>
                <a:srgbClr val="39424A"/>
              </a:solidFill>
              <a:latin typeface="ＭＳ Ｐ明朝" panose="02020600040205080304" pitchFamily="18" charset="-128"/>
              <a:ea typeface="ＭＳ Ｐ明朝" panose="02020600040205080304" pitchFamily="18" charset="-128"/>
            </a:endParaRPr>
          </a:p>
          <a:p>
            <a:r>
              <a:rPr lang="ja-JP" altLang="en-US" sz="1400" dirty="0">
                <a:solidFill>
                  <a:srgbClr val="39424A"/>
                </a:solidFill>
                <a:latin typeface="ＭＳ Ｐ明朝" panose="02020600040205080304" pitchFamily="18" charset="-128"/>
                <a:ea typeface="ＭＳ Ｐ明朝" panose="02020600040205080304" pitchFamily="18" charset="-128"/>
              </a:rPr>
              <a:t>発注を行うことが可能」と申し上げました。</a:t>
            </a:r>
            <a:endParaRPr lang="en-US" altLang="ja-JP" sz="1400" dirty="0">
              <a:solidFill>
                <a:srgbClr val="39424A"/>
              </a:solidFill>
              <a:latin typeface="ＭＳ Ｐ明朝" panose="02020600040205080304" pitchFamily="18" charset="-128"/>
              <a:ea typeface="ＭＳ Ｐ明朝" panose="02020600040205080304" pitchFamily="18" charset="-128"/>
            </a:endParaRPr>
          </a:p>
          <a:p>
            <a:pPr defTabSz="843038"/>
            <a:r>
              <a:rPr lang="ja-JP" altLang="en-US" sz="1400" kern="10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400" kern="10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rPr>
              <a:t>END</a:t>
            </a:r>
            <a:r>
              <a:rPr lang="en-US" altLang="ja-JP" sz="1400" kern="100" baseline="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rPr>
              <a:t> POLIO NOW </a:t>
            </a:r>
            <a:r>
              <a:rPr lang="ja-JP" altLang="en-US" sz="1400" kern="100" baseline="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rPr>
              <a:t>チャリティ　ハロウィンパーティー」</a:t>
            </a:r>
            <a:endParaRPr lang="en-US" altLang="ja-JP" sz="1400" kern="100" baseline="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endParaRPr>
          </a:p>
          <a:p>
            <a:pPr defTabSz="843038"/>
            <a:r>
              <a:rPr lang="ja-JP" altLang="en-US" sz="1400" kern="100" baseline="0" dirty="0" err="1">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rPr>
              <a:t>にて</a:t>
            </a:r>
            <a:r>
              <a:rPr lang="ja-JP" altLang="en-US" sz="1400" kern="100" baseline="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rPr>
              <a:t>チャリティー商品として販売される　</a:t>
            </a:r>
            <a:r>
              <a:rPr lang="en-US" altLang="ja-JP" sz="1400" kern="100" baseline="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rPr>
              <a:t>T</a:t>
            </a:r>
            <a:r>
              <a:rPr lang="ja-JP" altLang="en-US" sz="1400" kern="100" baseline="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rPr>
              <a:t>シャツ等は、</a:t>
            </a:r>
            <a:endParaRPr lang="en-US" altLang="ja-JP" sz="1400" kern="100" baseline="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endParaRPr>
          </a:p>
          <a:p>
            <a:pPr defTabSz="843038"/>
            <a:r>
              <a:rPr lang="ja-JP" altLang="en-US" sz="1400" kern="100" baseline="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rPr>
              <a:t>ロゴの使用許可を地区ローターアクトから直接　国際ロータリーに申し入れ、</a:t>
            </a:r>
            <a:endParaRPr lang="en-US" altLang="ja-JP" sz="1400" kern="100" baseline="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endParaRPr>
          </a:p>
          <a:p>
            <a:r>
              <a:rPr lang="ja-JP" altLang="en-US" sz="1400" kern="100" dirty="0">
                <a:latin typeface="游明朝" panose="02020400000000000000" pitchFamily="18" charset="-128"/>
                <a:ea typeface="游明朝" panose="02020400000000000000" pitchFamily="18" charset="-128"/>
                <a:cs typeface="Times New Roman" panose="02020603050405020304" pitchFamily="18" charset="0"/>
              </a:rPr>
              <a:t>使用許可</a:t>
            </a:r>
            <a:r>
              <a:rPr lang="ja-JP" altLang="en-US" sz="1400" kern="100">
                <a:latin typeface="游明朝" panose="02020400000000000000" pitchFamily="18" charset="-128"/>
                <a:ea typeface="游明朝" panose="02020400000000000000" pitchFamily="18" charset="-128"/>
                <a:cs typeface="Times New Roman" panose="02020603050405020304" pitchFamily="18" charset="0"/>
              </a:rPr>
              <a:t>を得たうえで製造したものです。</a:t>
            </a:r>
            <a:endParaRPr lang="en-US"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400" kern="100" dirty="0">
                <a:latin typeface="游明朝" panose="02020400000000000000" pitchFamily="18" charset="-128"/>
                <a:ea typeface="游明朝" panose="02020400000000000000" pitchFamily="18" charset="-128"/>
                <a:cs typeface="Times New Roman" panose="02020603050405020304" pitchFamily="18" charset="0"/>
              </a:rPr>
              <a:t>みなさんも是非お買い上げください。</a:t>
            </a:r>
            <a:endParaRPr lang="en-US"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defTabSz="843038"/>
            <a:endParaRPr lang="en-US" altLang="ja-JP" kern="100" dirty="0">
              <a:solidFill>
                <a:schemeClr val="tx1"/>
              </a:solidFill>
              <a:latin typeface="ＭＳ Ｐ明朝" panose="02020600040205080304" pitchFamily="18" charset="-128"/>
              <a:ea typeface="ＭＳ Ｐ明朝" panose="02020600040205080304" pitchFamily="18" charset="-128"/>
              <a:cs typeface="Times New Roman" panose="02020603050405020304" pitchFamily="18" charset="0"/>
            </a:endParaRPr>
          </a:p>
          <a:p>
            <a:pPr defTabSz="843038"/>
            <a:endParaRPr lang="en-US" altLang="ja-JP" sz="1700" kern="100" dirty="0">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7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22</a:t>
            </a:fld>
            <a:endParaRPr lang="ja-JP" altLang="en-US" dirty="0">
              <a:solidFill>
                <a:prstClr val="black"/>
              </a:solidFill>
            </a:endParaRPr>
          </a:p>
        </p:txBody>
      </p:sp>
    </p:spTree>
    <p:extLst>
      <p:ext uri="{BB962C8B-B14F-4D97-AF65-F5344CB8AC3E}">
        <p14:creationId xmlns:p14="http://schemas.microsoft.com/office/powerpoint/2010/main" val="782793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kern="100" dirty="0">
                <a:latin typeface="游明朝" panose="02020400000000000000" pitchFamily="18" charset="-128"/>
                <a:ea typeface="游明朝" panose="02020400000000000000" pitchFamily="18" charset="-128"/>
                <a:cs typeface="Times New Roman" panose="02020603050405020304" pitchFamily="18" charset="0"/>
              </a:rPr>
              <a:t>以上、やや堅苦しいルールをご説明させていただきましたが、</a:t>
            </a:r>
            <a:endParaRPr lang="en-US"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400" kern="100" dirty="0">
                <a:latin typeface="游明朝" panose="02020400000000000000" pitchFamily="18" charset="-128"/>
                <a:ea typeface="游明朝" panose="02020400000000000000" pitchFamily="18" charset="-128"/>
                <a:cs typeface="Times New Roman" panose="02020603050405020304" pitchFamily="18" charset="0"/>
              </a:rPr>
              <a:t>ロゴを正しく使うことの重要性をご理解の上、</a:t>
            </a:r>
            <a:endParaRPr lang="en-US"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400" kern="100" dirty="0">
                <a:latin typeface="游明朝" panose="02020400000000000000" pitchFamily="18" charset="-128"/>
                <a:ea typeface="游明朝" panose="02020400000000000000" pitchFamily="18" charset="-128"/>
                <a:cs typeface="Times New Roman" panose="02020603050405020304" pitchFamily="18" charset="0"/>
              </a:rPr>
              <a:t>改めてご協力をお願いすることで、</a:t>
            </a:r>
            <a:endParaRPr lang="en-US"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400" kern="100" dirty="0">
                <a:latin typeface="游明朝" panose="02020400000000000000" pitchFamily="18" charset="-128"/>
                <a:ea typeface="游明朝" panose="02020400000000000000" pitchFamily="18" charset="-128"/>
                <a:cs typeface="Times New Roman" panose="02020603050405020304" pitchFamily="18" charset="0"/>
              </a:rPr>
              <a:t>私からの発表を終わらせていただきます。ありがとうございました。</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23</a:t>
            </a:fld>
            <a:endParaRPr kumimoji="1" lang="ja-JP" altLang="en-US" dirty="0"/>
          </a:p>
        </p:txBody>
      </p:sp>
    </p:spTree>
    <p:extLst>
      <p:ext uri="{BB962C8B-B14F-4D97-AF65-F5344CB8AC3E}">
        <p14:creationId xmlns:p14="http://schemas.microsoft.com/office/powerpoint/2010/main" val="416434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6"/>
            <a:ext cx="5438140" cy="4612238"/>
          </a:xfrm>
        </p:spPr>
        <p:txBody>
          <a:bodyPr/>
          <a:lstStyle/>
          <a:p>
            <a:pPr algn="l" rtl="0"/>
            <a:r>
              <a:rPr lang="ja" altLang="ja-JP" b="0" i="0" u="none" baseline="0" dirty="0"/>
              <a:t>まず、いくつかの用語を確認したいと思います。 </a:t>
            </a:r>
            <a:endParaRPr lang="ja" altLang="ja-JP" b="1" baseline="0" dirty="0"/>
          </a:p>
          <a:p>
            <a:endParaRPr lang="ja" altLang="ja-JP" b="1" dirty="0"/>
          </a:p>
          <a:p>
            <a:pPr marL="0" lvl="1" eaLnBrk="0" fontAlgn="base" hangingPunct="0">
              <a:spcBef>
                <a:spcPct val="30000"/>
              </a:spcBef>
              <a:spcAft>
                <a:spcPct val="0"/>
              </a:spcAft>
              <a:defRPr/>
            </a:pPr>
            <a:r>
              <a:rPr lang="ja" altLang="ja-JP" b="0" i="0" u="none" baseline="0" dirty="0"/>
              <a:t>ロータリーのロゴは、「公式ロゴ」と呼ばれます。この公式ロゴは、</a:t>
            </a:r>
            <a:endParaRPr lang="en-US" altLang="ja" b="0" i="0" u="none" baseline="0" dirty="0"/>
          </a:p>
          <a:p>
            <a:pPr marL="0" lvl="1" eaLnBrk="0" fontAlgn="base" hangingPunct="0">
              <a:spcBef>
                <a:spcPct val="30000"/>
              </a:spcBef>
              <a:spcAft>
                <a:spcPct val="0"/>
              </a:spcAft>
              <a:defRPr/>
            </a:pPr>
            <a:r>
              <a:rPr lang="ja" altLang="ja-JP" b="0" i="0" u="none" baseline="0" dirty="0"/>
              <a:t>「Rotary」の文字と</a:t>
            </a:r>
            <a:r>
              <a:rPr lang="ja-JP" altLang="en-US" b="0" i="0" u="none" baseline="0" dirty="0"/>
              <a:t>　</a:t>
            </a:r>
            <a:r>
              <a:rPr lang="ja" altLang="ja-JP" b="0" i="0" u="none" baseline="0" dirty="0"/>
              <a:t>ロータリーの歯車から構成されています。</a:t>
            </a:r>
            <a:endParaRPr lang="en-US" altLang="ja" b="0" i="0" u="none" baseline="0" dirty="0"/>
          </a:p>
          <a:p>
            <a:pPr marL="0" lvl="1" eaLnBrk="0" fontAlgn="base" hangingPunct="0">
              <a:spcBef>
                <a:spcPct val="30000"/>
              </a:spcBef>
              <a:spcAft>
                <a:spcPct val="0"/>
              </a:spcAft>
              <a:defRPr/>
            </a:pPr>
            <a:endParaRPr lang="en-US" altLang="ja" b="0" i="0" u="none" baseline="0" dirty="0"/>
          </a:p>
          <a:p>
            <a:pPr marL="0" lvl="1" eaLnBrk="0" fontAlgn="base" hangingPunct="0">
              <a:spcBef>
                <a:spcPct val="30000"/>
              </a:spcBef>
              <a:spcAft>
                <a:spcPct val="0"/>
              </a:spcAft>
              <a:defRPr/>
            </a:pPr>
            <a:r>
              <a:rPr lang="ja" altLang="ja-JP" b="0" i="0" u="none" baseline="0" dirty="0"/>
              <a:t>これとは別に、歯車から「ROTARY INTERNATIONAL」の文字が取り除かれた</a:t>
            </a:r>
            <a:r>
              <a:rPr lang="ja-JP" altLang="en-US" b="0" i="0" u="none" baseline="0" dirty="0"/>
              <a:t>　</a:t>
            </a:r>
            <a:r>
              <a:rPr lang="ja" altLang="ja-JP" b="0" i="0" u="none" baseline="0" dirty="0"/>
              <a:t>簡易ロゴもあります。</a:t>
            </a:r>
            <a:endParaRPr lang="en-US" altLang="ja" b="0" i="0" u="none" baseline="0" dirty="0"/>
          </a:p>
          <a:p>
            <a:pPr marL="0" lvl="1" eaLnBrk="0" fontAlgn="base" hangingPunct="0">
              <a:spcBef>
                <a:spcPct val="30000"/>
              </a:spcBef>
              <a:spcAft>
                <a:spcPct val="0"/>
              </a:spcAft>
              <a:defRPr/>
            </a:pPr>
            <a:r>
              <a:rPr lang="ja" altLang="ja-JP" b="0" i="0" u="none" baseline="0" dirty="0"/>
              <a:t>どちらも国際ロータリーの</a:t>
            </a:r>
            <a:r>
              <a:rPr lang="ja-JP" altLang="en-US" b="0" i="0" u="none" baseline="0" dirty="0"/>
              <a:t>　</a:t>
            </a:r>
            <a:r>
              <a:rPr lang="ja" altLang="ja-JP" b="0" i="0" u="none" baseline="0" dirty="0"/>
              <a:t>公式ロゴとみなされます。 </a:t>
            </a:r>
            <a:endParaRPr lang="ja" altLang="ja-JP" dirty="0">
              <a:cs typeface="Noto Sans JP"/>
            </a:endParaRPr>
          </a:p>
          <a:p>
            <a:pPr lvl="1" defTabSz="841689">
              <a:spcBef>
                <a:spcPct val="30000"/>
              </a:spcBef>
              <a:spcAft>
                <a:spcPct val="0"/>
              </a:spcAft>
              <a:defRPr/>
            </a:pPr>
            <a:endParaRPr lang="ja" altLang="ja-JP" dirty="0"/>
          </a:p>
          <a:p>
            <a:pPr defTabSz="841689">
              <a:defRPr/>
            </a:pPr>
            <a:r>
              <a:rPr lang="ja" altLang="ja-JP" b="0" i="0" u="none" baseline="0" dirty="0"/>
              <a:t>続いて、「誇りのシンボル」があり、これは一般に</a:t>
            </a:r>
            <a:r>
              <a:rPr lang="ja-JP" altLang="en-US" b="0" i="0" u="none" baseline="0" dirty="0"/>
              <a:t>　</a:t>
            </a:r>
            <a:r>
              <a:rPr lang="ja" altLang="ja-JP" b="0" i="0" u="none" baseline="0" dirty="0"/>
              <a:t>ロータリーの歯車</a:t>
            </a:r>
            <a:r>
              <a:rPr lang="ja-JP" altLang="en-US" b="0" i="0" u="none" baseline="0" dirty="0"/>
              <a:t>　</a:t>
            </a:r>
            <a:r>
              <a:rPr lang="ja" altLang="ja-JP" b="0" i="0" u="none" baseline="0" dirty="0"/>
              <a:t>として知られているものです。</a:t>
            </a:r>
            <a:endParaRPr lang="en-US" altLang="ja" b="0" i="0" u="none" baseline="0" dirty="0"/>
          </a:p>
          <a:p>
            <a:pPr defTabSz="841689">
              <a:defRPr/>
            </a:pPr>
            <a:endParaRPr lang="en-US" altLang="ja" b="0" i="0" u="none" baseline="0" dirty="0"/>
          </a:p>
          <a:p>
            <a:pPr defTabSz="841689">
              <a:defRPr/>
            </a:pPr>
            <a:r>
              <a:rPr lang="ja" altLang="ja-JP" b="0" i="0" u="none" baseline="0" dirty="0"/>
              <a:t>「誇りのシンボル」</a:t>
            </a:r>
            <a:r>
              <a:rPr lang="ja-JP" altLang="en-US" b="0" i="0" u="none" baseline="0" dirty="0"/>
              <a:t>を使用する際</a:t>
            </a:r>
            <a:r>
              <a:rPr lang="ja" altLang="ja-JP" b="0" i="0" u="none" baseline="0" dirty="0"/>
              <a:t>は</a:t>
            </a:r>
            <a:r>
              <a:rPr lang="ja-JP" altLang="en-US" b="0" i="0" u="none" baseline="0" dirty="0"/>
              <a:t>単独ではなく</a:t>
            </a:r>
            <a:r>
              <a:rPr lang="ja" altLang="ja-JP" b="0" i="0" u="none" baseline="0" dirty="0"/>
              <a:t>、公式ロゴ</a:t>
            </a:r>
            <a:r>
              <a:rPr lang="ja-JP" altLang="en-US" b="0" i="0" u="none" baseline="0" dirty="0"/>
              <a:t>　</a:t>
            </a:r>
            <a:r>
              <a:rPr lang="ja" altLang="ja-JP" b="0" i="0" u="none" baseline="0" dirty="0"/>
              <a:t>または簡易公式ロゴ</a:t>
            </a:r>
            <a:r>
              <a:rPr lang="ja-JP" altLang="en-US" b="0" i="0" u="none" baseline="0" dirty="0"/>
              <a:t>を近くに表示する必要があります。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0666A42-5941-3940-8B1A-A7D61D12634C}" type="slidenum">
              <a:rPr kumimoji="1" lang="ja-JP" altLang="en-US" smtClean="0"/>
              <a:t>3</a:t>
            </a:fld>
            <a:endParaRPr kumimoji="1" lang="ja-JP" altLang="en-US" dirty="0"/>
          </a:p>
        </p:txBody>
      </p:sp>
    </p:spTree>
    <p:extLst>
      <p:ext uri="{BB962C8B-B14F-4D97-AF65-F5344CB8AC3E}">
        <p14:creationId xmlns:p14="http://schemas.microsoft.com/office/powerpoint/2010/main" val="161677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43814" y="4777196"/>
            <a:ext cx="5736704" cy="4448740"/>
          </a:xfrm>
        </p:spPr>
        <p:txBody>
          <a:bodyPr/>
          <a:lstStyle/>
          <a:p>
            <a:r>
              <a:rPr lang="ja-JP" altLang="en-US" sz="1400" dirty="0"/>
              <a:t>ロータリーのロゴのシステム、ルールについてご説明します。</a:t>
            </a:r>
            <a:endParaRPr lang="en-US" altLang="ja-JP" sz="1400" dirty="0"/>
          </a:p>
          <a:p>
            <a:endParaRPr lang="en-US" altLang="ja-JP" sz="1400" dirty="0"/>
          </a:p>
          <a:p>
            <a:r>
              <a:rPr lang="ja-JP" altLang="en-US" sz="1400" dirty="0"/>
              <a:t>一番のポイントですが、クラブや地区が使用するときには、必ずクラブ名、地区番号を表示してください。</a:t>
            </a:r>
            <a:endParaRPr lang="en-US" altLang="ja-JP" sz="1400" dirty="0"/>
          </a:p>
          <a:p>
            <a:endParaRPr lang="en-US" altLang="ja-JP" sz="1400" dirty="0"/>
          </a:p>
          <a:p>
            <a:r>
              <a:rPr lang="ja-JP" altLang="en-US" sz="1400" dirty="0"/>
              <a:t>ロータリーロゴ単体で使用すると、国際ロータリーによるものと誤解を与えてしまいます。</a:t>
            </a:r>
            <a:endParaRPr lang="en-US" altLang="ja-JP" sz="1400" dirty="0"/>
          </a:p>
          <a:p>
            <a:endParaRPr lang="en-US" altLang="ja-JP" sz="1400" dirty="0"/>
          </a:p>
          <a:p>
            <a:r>
              <a:rPr lang="en-US" altLang="ja-JP" sz="1500" dirty="0">
                <a:solidFill>
                  <a:prstClr val="black"/>
                </a:solidFill>
              </a:rPr>
              <a:t>Rotary</a:t>
            </a:r>
            <a:r>
              <a:rPr lang="ja-JP" altLang="en-US" sz="1500" dirty="0">
                <a:solidFill>
                  <a:prstClr val="black"/>
                </a:solidFill>
              </a:rPr>
              <a:t>の文字と歯車については、</a:t>
            </a:r>
            <a:r>
              <a:rPr lang="ja-JP" altLang="en-US" sz="1500" dirty="0">
                <a:solidFill>
                  <a:srgbClr val="0070C0"/>
                </a:solidFill>
              </a:rPr>
              <a:t>所定の位置と比率が定め</a:t>
            </a:r>
            <a:r>
              <a:rPr lang="ja-JP" altLang="en-US" sz="1500" dirty="0" err="1">
                <a:solidFill>
                  <a:srgbClr val="0070C0"/>
                </a:solidFill>
              </a:rPr>
              <a:t>れらて</a:t>
            </a:r>
            <a:r>
              <a:rPr lang="ja-JP" altLang="en-US" sz="1500" dirty="0">
                <a:solidFill>
                  <a:srgbClr val="0070C0"/>
                </a:solidFill>
              </a:rPr>
              <a:t>います。</a:t>
            </a:r>
            <a:endParaRPr lang="en-US" altLang="ja-JP" sz="1500" dirty="0">
              <a:solidFill>
                <a:srgbClr val="0070C0"/>
              </a:solidFill>
            </a:endParaRPr>
          </a:p>
          <a:p>
            <a:r>
              <a:rPr lang="ja-JP" altLang="en-US" sz="1500" dirty="0">
                <a:solidFill>
                  <a:srgbClr val="0070C0"/>
                </a:solidFill>
              </a:rPr>
              <a:t>クラブ名等</a:t>
            </a:r>
            <a:r>
              <a:rPr lang="ja-JP" altLang="en-US" sz="1500" dirty="0">
                <a:solidFill>
                  <a:prstClr val="black"/>
                </a:solidFill>
              </a:rPr>
              <a:t>は、歯車の左側に　右詰めで配置してください。</a:t>
            </a:r>
            <a:endParaRPr lang="en-US" altLang="ja-JP" sz="1500" dirty="0">
              <a:solidFill>
                <a:prstClr val="black"/>
              </a:solidFill>
            </a:endParaRPr>
          </a:p>
          <a:p>
            <a:endParaRPr lang="en-US" altLang="ja-JP" sz="1500" dirty="0">
              <a:solidFill>
                <a:prstClr val="black"/>
              </a:solidFill>
            </a:endParaRPr>
          </a:p>
          <a:p>
            <a:r>
              <a:rPr lang="ja-JP" altLang="en-US" sz="1500" dirty="0">
                <a:solidFill>
                  <a:prstClr val="black"/>
                </a:solidFill>
              </a:rPr>
              <a:t>また公式ロゴの場合は歯車の右下に、かならず商標登録マークを入れてください。</a:t>
            </a:r>
            <a:endParaRPr lang="en-US" altLang="ja-JP" sz="1500" dirty="0">
              <a:solidFill>
                <a:prstClr val="black"/>
              </a:solidFill>
            </a:endParaRPr>
          </a:p>
          <a:p>
            <a:r>
              <a:rPr lang="ja-JP" altLang="en-US" sz="1500" dirty="0">
                <a:solidFill>
                  <a:prstClr val="black"/>
                </a:solidFill>
              </a:rPr>
              <a:t>簡易ロゴには必要ありません。</a:t>
            </a:r>
            <a:endParaRPr lang="en-US" altLang="ja-JP" sz="1500" dirty="0">
              <a:solidFill>
                <a:prstClr val="black"/>
              </a:solidFill>
            </a:endParaRPr>
          </a:p>
          <a:p>
            <a:endParaRPr lang="en-US" altLang="ja-JP" sz="1500" dirty="0">
              <a:solidFill>
                <a:prstClr val="black"/>
              </a:solidFill>
            </a:endParaRPr>
          </a:p>
          <a:p>
            <a:endParaRPr lang="en-US" altLang="ja-JP" sz="1400" dirty="0"/>
          </a:p>
          <a:p>
            <a:endParaRPr lang="en-US" altLang="ja-JP" sz="1400" dirty="0"/>
          </a:p>
          <a:p>
            <a:endParaRPr lang="en-US" altLang="ja-JP" sz="1700" dirty="0"/>
          </a:p>
          <a:p>
            <a:endParaRPr lang="en-US" altLang="ja-JP" sz="17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29866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solidFill>
                  <a:prstClr val="black"/>
                </a:solidFill>
              </a:rPr>
              <a:t>カラー印刷する場合、歯車の色はロータリーゴールド色が推奨されています。</a:t>
            </a:r>
            <a:endParaRPr lang="en-US" altLang="ja-JP" sz="1600" dirty="0">
              <a:solidFill>
                <a:prstClr val="black"/>
              </a:solidFill>
            </a:endParaRPr>
          </a:p>
          <a:p>
            <a:r>
              <a:rPr lang="en-US" altLang="ja-JP" sz="1600" dirty="0">
                <a:solidFill>
                  <a:prstClr val="black"/>
                </a:solidFill>
              </a:rPr>
              <a:t>Rotary</a:t>
            </a:r>
            <a:r>
              <a:rPr lang="ja-JP" altLang="en-US" sz="1600" dirty="0">
                <a:solidFill>
                  <a:prstClr val="black"/>
                </a:solidFill>
              </a:rPr>
              <a:t>の文字は背景が薄い場合はロータリーブルーで</a:t>
            </a:r>
            <a:endParaRPr lang="en-US" altLang="ja-JP" sz="1600" dirty="0">
              <a:solidFill>
                <a:prstClr val="black"/>
              </a:solidFill>
            </a:endParaRPr>
          </a:p>
          <a:p>
            <a:r>
              <a:rPr lang="ja-JP" altLang="en-US" sz="1600" dirty="0">
                <a:solidFill>
                  <a:prstClr val="black"/>
                </a:solidFill>
              </a:rPr>
              <a:t>背景が濃く見にくい場合は白抜きで表示してください</a:t>
            </a:r>
            <a:endParaRPr lang="en-US" altLang="ja-JP" sz="1600" dirty="0">
              <a:solidFill>
                <a:prstClr val="black"/>
              </a:solidFill>
            </a:endParaRPr>
          </a:p>
          <a:p>
            <a:endParaRPr lang="en-US" altLang="ja-JP" sz="1600" dirty="0">
              <a:solidFill>
                <a:prstClr val="black"/>
              </a:solidFill>
            </a:endParaRPr>
          </a:p>
          <a:p>
            <a:r>
              <a:rPr lang="ja-JP" altLang="en-US" sz="1600" dirty="0">
                <a:solidFill>
                  <a:prstClr val="black"/>
                </a:solidFill>
              </a:rPr>
              <a:t>単色印刷の場合はロゴ全体を黒色、またはロータリーアズール色で、</a:t>
            </a:r>
            <a:endParaRPr lang="en-US" altLang="ja-JP" sz="1600" dirty="0">
              <a:solidFill>
                <a:prstClr val="black"/>
              </a:solidFill>
            </a:endParaRPr>
          </a:p>
          <a:p>
            <a:r>
              <a:rPr lang="ja-JP" altLang="en-US" sz="1600" dirty="0">
                <a:solidFill>
                  <a:prstClr val="black"/>
                </a:solidFill>
              </a:rPr>
              <a:t>単色印刷で背景が濃色の場合はロゴ全体を白抜きで表示してください。</a:t>
            </a:r>
            <a:endParaRPr lang="en-US" altLang="ja-JP" sz="1600" dirty="0">
              <a:solidFill>
                <a:srgbClr val="0070C0"/>
              </a:solidFill>
            </a:endParaRPr>
          </a:p>
          <a:p>
            <a:endParaRPr lang="en-US" altLang="ja-JP" sz="1600" dirty="0">
              <a:solidFill>
                <a:prstClr val="black"/>
              </a:solidFill>
            </a:endParaRPr>
          </a:p>
          <a:p>
            <a:r>
              <a:rPr lang="ja-JP" altLang="en-US" sz="1600" dirty="0">
                <a:solidFill>
                  <a:prstClr val="black"/>
                </a:solidFill>
              </a:rPr>
              <a:t>印刷での歯車の直径は最小</a:t>
            </a:r>
            <a:r>
              <a:rPr lang="en-US" altLang="ja-JP" sz="1600" dirty="0">
                <a:solidFill>
                  <a:prstClr val="black"/>
                </a:solidFill>
              </a:rPr>
              <a:t>13mm</a:t>
            </a:r>
            <a:r>
              <a:rPr lang="ja-JP" altLang="en-US" sz="1600" dirty="0">
                <a:solidFill>
                  <a:prstClr val="black"/>
                </a:solidFill>
              </a:rPr>
              <a:t>と決められています。</a:t>
            </a:r>
            <a:endParaRPr lang="en-US" altLang="ja-JP" sz="1600" dirty="0">
              <a:solidFill>
                <a:prstClr val="black"/>
              </a:solidFill>
            </a:endParaRPr>
          </a:p>
          <a:p>
            <a:pPr defTabSz="844083">
              <a:defRPr/>
            </a:pPr>
            <a:r>
              <a:rPr lang="ja-JP" altLang="en-US" sz="1600" dirty="0">
                <a:solidFill>
                  <a:prstClr val="black"/>
                </a:solidFill>
              </a:rPr>
              <a:t>またロゴの周囲には「</a:t>
            </a:r>
            <a:r>
              <a:rPr lang="en-US" altLang="ja-JP" sz="1600" dirty="0">
                <a:solidFill>
                  <a:prstClr val="black"/>
                </a:solidFill>
              </a:rPr>
              <a:t>Rotary</a:t>
            </a:r>
            <a:r>
              <a:rPr lang="ja-JP" altLang="en-US" sz="1600" dirty="0">
                <a:solidFill>
                  <a:prstClr val="black"/>
                </a:solidFill>
              </a:rPr>
              <a:t>」の　大文字</a:t>
            </a:r>
            <a:r>
              <a:rPr lang="en-US" altLang="ja-JP" sz="1600" dirty="0">
                <a:solidFill>
                  <a:prstClr val="black"/>
                </a:solidFill>
              </a:rPr>
              <a:t>R</a:t>
            </a:r>
            <a:r>
              <a:rPr lang="ja-JP" altLang="en-US" sz="1600" dirty="0">
                <a:solidFill>
                  <a:prstClr val="black"/>
                </a:solidFill>
              </a:rPr>
              <a:t>　の字に相当するスペースをあけてください。</a:t>
            </a:r>
            <a:endParaRPr lang="en-US" altLang="ja-JP" sz="1600" dirty="0">
              <a:solidFill>
                <a:prstClr val="black"/>
              </a:solidFill>
            </a:endParaRPr>
          </a:p>
          <a:p>
            <a:endParaRPr lang="en-US" altLang="ja-JP" sz="1600" dirty="0">
              <a:solidFill>
                <a:prstClr val="black"/>
              </a:solidFill>
            </a:endParaRPr>
          </a:p>
          <a:p>
            <a:pPr defTabSz="807378">
              <a:defRPr/>
            </a:pP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269038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78929" y="4777200"/>
            <a:ext cx="5887261" cy="4807015"/>
          </a:xfrm>
        </p:spPr>
        <p:txBody>
          <a:bodyPr/>
          <a:lstStyle/>
          <a:p>
            <a:pPr defTabSz="807378">
              <a:defRPr/>
            </a:pPr>
            <a:r>
              <a:rPr lang="ja-JP" altLang="en-US" sz="1400" dirty="0"/>
              <a:t>ここでは　いくつかのパターンでロゴを作成してみました。</a:t>
            </a:r>
            <a:endParaRPr lang="en-US" altLang="ja-JP" sz="1400" dirty="0"/>
          </a:p>
          <a:p>
            <a:pPr defTabSz="807378">
              <a:defRPr/>
            </a:pPr>
            <a:r>
              <a:rPr lang="ja-JP" altLang="en-US" sz="1400" dirty="0"/>
              <a:t>　</a:t>
            </a:r>
            <a:endParaRPr lang="en-US" altLang="ja-JP" sz="1400" dirty="0"/>
          </a:p>
          <a:p>
            <a:pPr defTabSz="807378">
              <a:defRPr/>
            </a:pPr>
            <a:r>
              <a:rPr lang="ja-JP" altLang="en-US" sz="1400" dirty="0"/>
              <a:t>クラブ名の位置は、</a:t>
            </a:r>
            <a:r>
              <a:rPr lang="en-US" altLang="ja-JP" sz="1400" dirty="0"/>
              <a:t>Rotary</a:t>
            </a:r>
            <a:r>
              <a:rPr lang="ja-JP" altLang="en-US" sz="1400" dirty="0"/>
              <a:t>の文字の下でも構いませんし、</a:t>
            </a:r>
            <a:endParaRPr lang="en-US" altLang="ja-JP" sz="1400" dirty="0"/>
          </a:p>
          <a:p>
            <a:pPr defTabSz="807378">
              <a:defRPr/>
            </a:pPr>
            <a:r>
              <a:rPr lang="ja-JP" altLang="en-US" sz="1400" dirty="0"/>
              <a:t>上下に分けても、上に配置しても構いません。</a:t>
            </a:r>
            <a:endParaRPr lang="en-US" altLang="ja-JP" sz="1400" dirty="0"/>
          </a:p>
          <a:p>
            <a:pPr defTabSz="807378">
              <a:defRPr/>
            </a:pPr>
            <a:endParaRPr lang="en-US" altLang="ja-JP" sz="1400" dirty="0"/>
          </a:p>
          <a:p>
            <a:pPr defTabSz="807378">
              <a:defRPr/>
            </a:pPr>
            <a:r>
              <a:rPr lang="ja-JP" altLang="en-US" sz="1400" dirty="0"/>
              <a:t>英語の場合は、既に太字の</a:t>
            </a:r>
            <a:r>
              <a:rPr lang="en-US" altLang="ja-JP" sz="1400" dirty="0"/>
              <a:t>Rotary</a:t>
            </a:r>
            <a:r>
              <a:rPr lang="ja-JP" altLang="en-US" sz="1400" dirty="0"/>
              <a:t>の文字がありますので、</a:t>
            </a:r>
            <a:endParaRPr lang="en-US" altLang="ja-JP" sz="1400" dirty="0"/>
          </a:p>
          <a:p>
            <a:pPr defTabSz="807378">
              <a:defRPr/>
            </a:pPr>
            <a:r>
              <a:rPr lang="en-US" altLang="ja-JP" sz="1400" dirty="0"/>
              <a:t>Rotary</a:t>
            </a:r>
            <a:r>
              <a:rPr lang="ja-JP" altLang="en-US" sz="1400" dirty="0"/>
              <a:t>　</a:t>
            </a:r>
            <a:r>
              <a:rPr lang="en-US" altLang="ja-JP" sz="1400" dirty="0"/>
              <a:t>club</a:t>
            </a:r>
            <a:r>
              <a:rPr lang="ja-JP" altLang="en-US" sz="1400" dirty="0"/>
              <a:t>と表示する必要はなく、単に</a:t>
            </a:r>
            <a:r>
              <a:rPr lang="en-US" altLang="ja-JP" sz="1400" dirty="0"/>
              <a:t>Club</a:t>
            </a:r>
            <a:r>
              <a:rPr lang="ja-JP" altLang="en-US" sz="1400" dirty="0"/>
              <a:t>と表示することで足ります。</a:t>
            </a:r>
            <a:endParaRPr lang="en-US" altLang="ja-JP" sz="1400" dirty="0"/>
          </a:p>
          <a:p>
            <a:pPr defTabSz="807378">
              <a:defRPr/>
            </a:pPr>
            <a:endParaRPr lang="en-US" altLang="ja-JP" sz="1400" dirty="0"/>
          </a:p>
          <a:p>
            <a:pPr fontAlgn="base"/>
            <a:r>
              <a:rPr lang="ja-JP" altLang="en-US" sz="1400" dirty="0"/>
              <a:t>ただし気をつけなければならないのは、どの場合でも、</a:t>
            </a:r>
            <a:endParaRPr lang="en-US" altLang="ja-JP" sz="1400" dirty="0"/>
          </a:p>
          <a:p>
            <a:pPr fontAlgn="base"/>
            <a:r>
              <a:rPr lang="ja-JP" altLang="ja-JP"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クラブ名</a:t>
            </a:r>
            <a:r>
              <a:rPr lang="ja-JP" altLang="en-US"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の</a:t>
            </a:r>
            <a:r>
              <a:rPr lang="ja-JP" altLang="ja-JP"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右</a:t>
            </a:r>
            <a:r>
              <a:rPr lang="ja-JP" altLang="en-US"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端</a:t>
            </a:r>
            <a:r>
              <a:rPr lang="ja-JP" altLang="ja-JP"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が「</a:t>
            </a:r>
            <a:r>
              <a:rPr lang="en-US" altLang="ja-JP"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Rotary</a:t>
            </a:r>
            <a:r>
              <a:rPr lang="ja-JP" altLang="ja-JP"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a:t>
            </a:r>
            <a:r>
              <a:rPr lang="ja-JP" altLang="en-US"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の</a:t>
            </a:r>
            <a:r>
              <a:rPr lang="ja-JP" altLang="ja-JP"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a:t>
            </a:r>
            <a:r>
              <a:rPr lang="en-US" altLang="ja-JP"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y</a:t>
            </a:r>
            <a:r>
              <a:rPr lang="ja-JP" altLang="ja-JP"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」の文字と並ぶように</a:t>
            </a:r>
            <a:r>
              <a:rPr lang="ja-JP" altLang="en-US"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a:t>
            </a:r>
            <a:endParaRPr lang="en-US" altLang="ja-JP"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endParaRPr>
          </a:p>
          <a:p>
            <a:pPr fontAlgn="base"/>
            <a:r>
              <a:rPr lang="ja-JP" altLang="en-US"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右詰めに</a:t>
            </a:r>
            <a:r>
              <a:rPr lang="ja-JP" altLang="ja-JP"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し</a:t>
            </a:r>
            <a:r>
              <a:rPr lang="ja-JP" altLang="en-US"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ないといけない点です。</a:t>
            </a:r>
            <a:endParaRPr lang="en-US" altLang="ja-JP" sz="14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endParaRPr>
          </a:p>
          <a:p>
            <a:pPr defTabSz="807378">
              <a:defRPr/>
            </a:pPr>
            <a:endParaRPr lang="en-US" altLang="ja-JP" sz="2400" dirty="0"/>
          </a:p>
          <a:p>
            <a:pPr defTabSz="807378">
              <a:defRPr/>
            </a:pP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253645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4807">
              <a:defRPr/>
            </a:pPr>
            <a:r>
              <a:rPr lang="ja-JP" altLang="en-US" sz="1400" dirty="0"/>
              <a:t>上段に表示したロゴは、公式ロゴの右側に、クラブ名等を表示したタイプですが、</a:t>
            </a:r>
            <a:endParaRPr lang="en-US" altLang="ja-JP" sz="1400" dirty="0"/>
          </a:p>
          <a:p>
            <a:pPr defTabSz="874807">
              <a:defRPr/>
            </a:pPr>
            <a:r>
              <a:rPr lang="ja-JP" altLang="en-US" sz="1400" dirty="0"/>
              <a:t>クラブ名は、歯車の左側に配置するよう、改善をお願いします。</a:t>
            </a:r>
            <a:endParaRPr lang="en-US" altLang="ja-JP" sz="1400" dirty="0"/>
          </a:p>
          <a:p>
            <a:pPr defTabSz="843038">
              <a:defRPr/>
            </a:pPr>
            <a:endParaRPr lang="en-US" altLang="ja-JP" sz="1400" dirty="0"/>
          </a:p>
          <a:p>
            <a:r>
              <a:rPr lang="ja-JP" altLang="en-US" sz="1400" dirty="0"/>
              <a:t>下段左側のロゴは、簡易ロゴでは無く、公式ロゴタイプなのに</a:t>
            </a:r>
            <a:endParaRPr lang="en-US" altLang="ja-JP" sz="1400" dirty="0"/>
          </a:p>
          <a:p>
            <a:r>
              <a:rPr lang="ja-JP" altLang="en-US" sz="1400" dirty="0"/>
              <a:t>商標登録マークがない点で不適切な表示となっています。</a:t>
            </a:r>
            <a:endParaRPr lang="en-US" altLang="ja-JP" sz="1400" dirty="0"/>
          </a:p>
          <a:p>
            <a:pPr defTabSz="807378">
              <a:defRPr/>
            </a:pPr>
            <a:endParaRPr lang="en-US" altLang="ja-JP" sz="1400" dirty="0"/>
          </a:p>
          <a:p>
            <a:pPr defTabSz="807378">
              <a:defRPr/>
            </a:pPr>
            <a:r>
              <a:rPr lang="ja-JP" altLang="en-US" sz="1400" dirty="0"/>
              <a:t>下段右側のロゴは「クラブ・地区・ゾーン番号以外の言葉」、ここでは「がん</a:t>
            </a:r>
            <a:r>
              <a:rPr lang="ja-JP" altLang="en-US" sz="1400" dirty="0" err="1"/>
              <a:t>ばろう</a:t>
            </a:r>
            <a:r>
              <a:rPr lang="ja-JP" altLang="en-US" sz="1400" dirty="0"/>
              <a:t>神戸！」というフレーズを</a:t>
            </a:r>
            <a:endParaRPr lang="en-US" altLang="ja-JP" sz="1400" dirty="0"/>
          </a:p>
          <a:p>
            <a:pPr defTabSz="807378">
              <a:defRPr/>
            </a:pPr>
            <a:r>
              <a:rPr lang="ja-JP" altLang="en-US" sz="1400" dirty="0"/>
              <a:t>入れてしまっている点で、適切でありません。</a:t>
            </a:r>
            <a:endParaRPr lang="en-US" altLang="ja-JP" sz="1400" dirty="0"/>
          </a:p>
          <a:p>
            <a:endParaRPr lang="en-US" altLang="ja-JP" sz="1700" dirty="0"/>
          </a:p>
          <a:p>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105277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700" dirty="0"/>
          </a:p>
          <a:p>
            <a:r>
              <a:rPr lang="ja-JP" altLang="en-US" sz="1400" dirty="0"/>
              <a:t>上段左のロゴは「</a:t>
            </a:r>
            <a:r>
              <a:rPr lang="en-US" altLang="ja-JP" sz="1400" dirty="0"/>
              <a:t>Rotary</a:t>
            </a:r>
            <a:r>
              <a:rPr lang="ja-JP" altLang="en-US" sz="1400" dirty="0"/>
              <a:t>」の文字がはっきり認識できません。このような場合は</a:t>
            </a:r>
            <a:endParaRPr lang="en-US" altLang="ja-JP" sz="1400" dirty="0"/>
          </a:p>
          <a:p>
            <a:r>
              <a:rPr lang="ja-JP" altLang="en-US" sz="1400" dirty="0"/>
              <a:t>文字を白抜きで表示することが認められています。</a:t>
            </a:r>
            <a:endParaRPr lang="en-US" altLang="ja-JP" sz="1400" dirty="0"/>
          </a:p>
          <a:p>
            <a:endParaRPr lang="en-US" altLang="ja-JP" sz="1400" dirty="0"/>
          </a:p>
          <a:p>
            <a:r>
              <a:rPr lang="ja-JP" altLang="en-US" sz="1400" dirty="0"/>
              <a:t>なおフルカラー印刷の場合、歯車の色はロータリーゴールドが推奨されています。</a:t>
            </a:r>
            <a:endParaRPr lang="en-US" altLang="ja-JP" sz="1400" dirty="0"/>
          </a:p>
          <a:p>
            <a:r>
              <a:rPr lang="ja-JP" altLang="en-US" sz="1400" dirty="0"/>
              <a:t>上段右側のロゴは文字だけで無く歯車も白抜きになっている点が適切ではありません。</a:t>
            </a:r>
            <a:endParaRPr lang="en-US" altLang="ja-JP" sz="1400" dirty="0"/>
          </a:p>
          <a:p>
            <a:endParaRPr lang="en-US" altLang="ja-JP" sz="1400" dirty="0"/>
          </a:p>
          <a:p>
            <a:pPr fontAlgn="base"/>
            <a:r>
              <a:rPr lang="ja-JP" altLang="en-US" sz="1400" dirty="0"/>
              <a:t>また、クラブ名の文字を</a:t>
            </a:r>
            <a:r>
              <a:rPr lang="en-US" altLang="ja-JP" sz="1400" dirty="0"/>
              <a:t>Rotary</a:t>
            </a:r>
            <a:r>
              <a:rPr lang="ja-JP" altLang="en-US" sz="1400" dirty="0"/>
              <a:t>の文字に合わせてセンタリングしたり、</a:t>
            </a:r>
            <a:endParaRPr lang="en-US" altLang="ja-JP" sz="1400" dirty="0"/>
          </a:p>
          <a:p>
            <a:pPr fontAlgn="base"/>
            <a:r>
              <a:rPr lang="ja-JP" altLang="en-US" sz="1400" dirty="0"/>
              <a:t>幅を揃えるためにフォントを小さくしたり、</a:t>
            </a:r>
            <a:r>
              <a:rPr lang="ja-JP" altLang="en-US" sz="1600" dirty="0"/>
              <a:t>均等割り付けすることはできません。</a:t>
            </a:r>
            <a:endParaRPr lang="en-US" altLang="ja-JP" sz="1600" dirty="0"/>
          </a:p>
          <a:p>
            <a:endParaRPr lang="en-US" altLang="ja-JP" sz="1400" dirty="0"/>
          </a:p>
          <a:p>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105277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次に、「組み合わせロゴ」についてご説明します。</a:t>
            </a:r>
            <a:endParaRPr lang="en-US" altLang="ja-JP" sz="1400" dirty="0"/>
          </a:p>
          <a:p>
            <a:endParaRPr lang="en-US" altLang="ja-JP" sz="1400" dirty="0"/>
          </a:p>
          <a:p>
            <a:r>
              <a:rPr lang="ja-JP" altLang="en-US" sz="1400" dirty="0"/>
              <a:t>組み合わせロゴというのは、ロータリークラブが、他の団体のイベントやパートナーシップを推進するために、</a:t>
            </a:r>
            <a:endParaRPr lang="en-US" altLang="ja-JP" sz="1400" dirty="0"/>
          </a:p>
          <a:p>
            <a:r>
              <a:rPr lang="ja-JP" altLang="en-US" sz="1400" dirty="0"/>
              <a:t>クラブ名等が入ったロータリーロゴと、他の団体のロゴを組み合わせるものです。</a:t>
            </a:r>
            <a:endParaRPr lang="en-US" altLang="ja-JP" sz="1400" dirty="0"/>
          </a:p>
          <a:p>
            <a:endParaRPr lang="en-US" altLang="ja-JP" sz="1400" dirty="0"/>
          </a:p>
          <a:p>
            <a:r>
              <a:rPr lang="ja-JP" altLang="en-US" sz="1400" dirty="0"/>
              <a:t>ただし、組み合わせるロゴは、１つのパートナー団体やプログラムに限るとされています。</a:t>
            </a:r>
            <a:endParaRPr lang="en-US" altLang="ja-JP" sz="1400" dirty="0"/>
          </a:p>
          <a:p>
            <a:endParaRPr lang="en-US" altLang="ja-JP" sz="1400" dirty="0"/>
          </a:p>
          <a:p>
            <a:r>
              <a:rPr lang="ja-JP" altLang="en-US" sz="1400" dirty="0"/>
              <a:t>そのため、複数の団体と協力する場合には、</a:t>
            </a:r>
            <a:endParaRPr lang="en-US" altLang="ja-JP" sz="1400" dirty="0"/>
          </a:p>
          <a:p>
            <a:r>
              <a:rPr lang="ja-JP" altLang="en-US" sz="1400" dirty="0"/>
              <a:t>メインの団体を一つ選び、</a:t>
            </a:r>
            <a:endParaRPr lang="en-US" altLang="ja-JP" sz="1400" dirty="0"/>
          </a:p>
          <a:p>
            <a:r>
              <a:rPr lang="ja-JP" altLang="en-US" sz="1400" dirty="0"/>
              <a:t>他の団体は、別の場所にリスト等を表示する必要があります。</a:t>
            </a:r>
            <a:endParaRPr lang="en-US" altLang="ja-JP" sz="1400" dirty="0"/>
          </a:p>
          <a:p>
            <a:endParaRPr lang="en-US" altLang="ja-JP" sz="1400" dirty="0"/>
          </a:p>
          <a:p>
            <a:r>
              <a:rPr lang="ja-JP" altLang="en-US" sz="1400" dirty="0"/>
              <a:t>なお</a:t>
            </a:r>
            <a:r>
              <a:rPr lang="en-US" altLang="ja-JP" sz="1400" dirty="0"/>
              <a:t>RI</a:t>
            </a:r>
            <a:r>
              <a:rPr lang="ja-JP" altLang="en-US" sz="1400" dirty="0"/>
              <a:t>会長テーマの表示にはこの形式が推奨されています。</a:t>
            </a:r>
            <a:endParaRPr lang="en-US" altLang="ja-JP" sz="1400" dirty="0"/>
          </a:p>
          <a:p>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296043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C54F67-A445-03CE-E6BA-933CE467BCD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3C57EF1-5CB0-1BEA-1595-19BEA1AC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6A87D65C-42AE-9657-387C-E7FF0295262F}"/>
              </a:ext>
            </a:extLst>
          </p:cNvPr>
          <p:cNvSpPr>
            <a:spLocks noGrp="1"/>
          </p:cNvSpPr>
          <p:nvPr>
            <p:ph type="sldNum" sz="quarter" idx="12"/>
          </p:nvPr>
        </p:nvSpPr>
        <p:spPr/>
        <p:txBody>
          <a:bodyPr/>
          <a:lstStyle/>
          <a:p>
            <a:fld id="{406DB075-AAC3-294A-BE95-29D5231C0DF9}" type="slidenum">
              <a:rPr kumimoji="1" lang="ja-JP" altLang="en-US" smtClean="0"/>
              <a:t>‹#›</a:t>
            </a:fld>
            <a:endParaRPr kumimoji="1" lang="ja-JP" altLang="en-US"/>
          </a:p>
        </p:txBody>
      </p:sp>
    </p:spTree>
    <p:extLst>
      <p:ext uri="{BB962C8B-B14F-4D97-AF65-F5344CB8AC3E}">
        <p14:creationId xmlns:p14="http://schemas.microsoft.com/office/powerpoint/2010/main" val="160509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7E008C-215D-A3CD-5062-46ECF72658B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7418084-A11C-EE3D-FA2F-45E122F8805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FB738FD8-B41D-3236-E130-1FE1F37C9AA4}"/>
              </a:ext>
            </a:extLst>
          </p:cNvPr>
          <p:cNvSpPr>
            <a:spLocks noGrp="1"/>
          </p:cNvSpPr>
          <p:nvPr>
            <p:ph type="sldNum" sz="quarter" idx="12"/>
          </p:nvPr>
        </p:nvSpPr>
        <p:spPr/>
        <p:txBody>
          <a:bodyPr/>
          <a:lstStyle/>
          <a:p>
            <a:fld id="{406DB075-AAC3-294A-BE95-29D5231C0DF9}" type="slidenum">
              <a:rPr kumimoji="1" lang="ja-JP" altLang="en-US" smtClean="0"/>
              <a:t>‹#›</a:t>
            </a:fld>
            <a:endParaRPr kumimoji="1" lang="ja-JP" altLang="en-US"/>
          </a:p>
        </p:txBody>
      </p:sp>
      <p:sp>
        <p:nvSpPr>
          <p:cNvPr id="4" name="スライド番号プレースホルダー 5">
            <a:extLst>
              <a:ext uri="{FF2B5EF4-FFF2-40B4-BE49-F238E27FC236}">
                <a16:creationId xmlns:a16="http://schemas.microsoft.com/office/drawing/2014/main" id="{43EF93F8-15C7-8AEF-19A3-2B4639115C13}"/>
              </a:ext>
            </a:extLst>
          </p:cNvPr>
          <p:cNvSpPr txBox="1">
            <a:spLocks/>
          </p:cNvSpPr>
          <p:nvPr userDrawn="1"/>
        </p:nvSpPr>
        <p:spPr>
          <a:xfrm>
            <a:off x="4724400" y="602529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latin typeface="HG丸ｺﾞｼｯｸM-PRO" panose="020F0600000000000000" pitchFamily="50" charset="-128"/>
                <a:ea typeface="HG丸ｺﾞｼｯｸM-PRO" panose="020F0600000000000000" pitchFamily="50" charset="-128"/>
              </a:rPr>
              <a:t>公共イメージ向上委員会</a:t>
            </a:r>
          </a:p>
        </p:txBody>
      </p:sp>
    </p:spTree>
    <p:extLst>
      <p:ext uri="{BB962C8B-B14F-4D97-AF65-F5344CB8AC3E}">
        <p14:creationId xmlns:p14="http://schemas.microsoft.com/office/powerpoint/2010/main" val="21966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9B2F00D-16A3-0E99-D616-175596CC5ABC}"/>
              </a:ext>
            </a:extLst>
          </p:cNvPr>
          <p:cNvSpPr>
            <a:spLocks noGrp="1"/>
          </p:cNvSpPr>
          <p:nvPr>
            <p:ph type="title" orient="vert"/>
          </p:nvPr>
        </p:nvSpPr>
        <p:spPr>
          <a:xfrm>
            <a:off x="9105457" y="1190847"/>
            <a:ext cx="2628900" cy="4720856"/>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4A97775-2992-206C-892F-AA0520ADDB00}"/>
              </a:ext>
            </a:extLst>
          </p:cNvPr>
          <p:cNvSpPr>
            <a:spLocks noGrp="1"/>
          </p:cNvSpPr>
          <p:nvPr>
            <p:ph type="body" orient="vert" idx="1"/>
          </p:nvPr>
        </p:nvSpPr>
        <p:spPr>
          <a:xfrm>
            <a:off x="838199" y="1190847"/>
            <a:ext cx="8103781" cy="472085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1BCCFAF4-25EC-3A41-EC72-FFAFA3783B90}"/>
              </a:ext>
            </a:extLst>
          </p:cNvPr>
          <p:cNvSpPr>
            <a:spLocks noGrp="1"/>
          </p:cNvSpPr>
          <p:nvPr>
            <p:ph type="sldNum" sz="quarter" idx="12"/>
          </p:nvPr>
        </p:nvSpPr>
        <p:spPr/>
        <p:txBody>
          <a:bodyPr/>
          <a:lstStyle/>
          <a:p>
            <a:fld id="{406DB075-AAC3-294A-BE95-29D5231C0DF9}" type="slidenum">
              <a:rPr kumimoji="1" lang="ja-JP" altLang="en-US" smtClean="0"/>
              <a:t>‹#›</a:t>
            </a:fld>
            <a:endParaRPr kumimoji="1" lang="ja-JP" altLang="en-US"/>
          </a:p>
        </p:txBody>
      </p:sp>
      <p:sp>
        <p:nvSpPr>
          <p:cNvPr id="4" name="スライド番号プレースホルダー 5">
            <a:extLst>
              <a:ext uri="{FF2B5EF4-FFF2-40B4-BE49-F238E27FC236}">
                <a16:creationId xmlns:a16="http://schemas.microsoft.com/office/drawing/2014/main" id="{3E01AFEB-47F9-D835-E066-A8C72D2B4D2E}"/>
              </a:ext>
            </a:extLst>
          </p:cNvPr>
          <p:cNvSpPr txBox="1">
            <a:spLocks/>
          </p:cNvSpPr>
          <p:nvPr userDrawn="1"/>
        </p:nvSpPr>
        <p:spPr>
          <a:xfrm>
            <a:off x="4724400" y="602529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latin typeface="HG丸ｺﾞｼｯｸM-PRO" panose="020F0600000000000000" pitchFamily="50" charset="-128"/>
                <a:ea typeface="HG丸ｺﾞｼｯｸM-PRO" panose="020F0600000000000000" pitchFamily="50" charset="-128"/>
              </a:rPr>
              <a:t>公共イメージ向上委員会</a:t>
            </a:r>
          </a:p>
        </p:txBody>
      </p:sp>
    </p:spTree>
    <p:extLst>
      <p:ext uri="{BB962C8B-B14F-4D97-AF65-F5344CB8AC3E}">
        <p14:creationId xmlns:p14="http://schemas.microsoft.com/office/powerpoint/2010/main" val="1225081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30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90047F-519A-33DD-52E4-1E2A261EEC1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A61D34-B18A-A71B-E320-59D224D900AB}"/>
              </a:ext>
            </a:extLst>
          </p:cNvPr>
          <p:cNvSpPr>
            <a:spLocks noGrp="1"/>
          </p:cNvSpPr>
          <p:nvPr>
            <p:ph idx="1"/>
          </p:nvPr>
        </p:nvSpPr>
        <p:spPr>
          <a:xfrm>
            <a:off x="265814" y="1289158"/>
            <a:ext cx="11525693" cy="461189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7258BB2E-568C-F6C9-B3FB-3C6A42E90E21}"/>
              </a:ext>
            </a:extLst>
          </p:cNvPr>
          <p:cNvSpPr>
            <a:spLocks noGrp="1"/>
          </p:cNvSpPr>
          <p:nvPr>
            <p:ph type="sldNum" sz="quarter" idx="12"/>
          </p:nvPr>
        </p:nvSpPr>
        <p:spPr/>
        <p:txBody>
          <a:bodyPr/>
          <a:lstStyle/>
          <a:p>
            <a:fld id="{406DB075-AAC3-294A-BE95-29D5231C0DF9}" type="slidenum">
              <a:rPr kumimoji="1" lang="ja-JP" altLang="en-US" smtClean="0"/>
              <a:t>‹#›</a:t>
            </a:fld>
            <a:endParaRPr kumimoji="1" lang="ja-JP" altLang="en-US"/>
          </a:p>
        </p:txBody>
      </p:sp>
      <p:sp>
        <p:nvSpPr>
          <p:cNvPr id="4" name="スライド番号プレースホルダー 5">
            <a:extLst>
              <a:ext uri="{FF2B5EF4-FFF2-40B4-BE49-F238E27FC236}">
                <a16:creationId xmlns:a16="http://schemas.microsoft.com/office/drawing/2014/main" id="{06C3095E-64AC-3D58-1F64-CFF031C1CC86}"/>
              </a:ext>
            </a:extLst>
          </p:cNvPr>
          <p:cNvSpPr txBox="1">
            <a:spLocks/>
          </p:cNvSpPr>
          <p:nvPr userDrawn="1"/>
        </p:nvSpPr>
        <p:spPr>
          <a:xfrm>
            <a:off x="4724400" y="602529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latin typeface="HG丸ｺﾞｼｯｸM-PRO" panose="020F0600000000000000" pitchFamily="50" charset="-128"/>
                <a:ea typeface="HG丸ｺﾞｼｯｸM-PRO" panose="020F0600000000000000" pitchFamily="50" charset="-128"/>
              </a:rPr>
              <a:t>公共イメージ向上委員会</a:t>
            </a:r>
          </a:p>
        </p:txBody>
      </p:sp>
    </p:spTree>
    <p:extLst>
      <p:ext uri="{BB962C8B-B14F-4D97-AF65-F5344CB8AC3E}">
        <p14:creationId xmlns:p14="http://schemas.microsoft.com/office/powerpoint/2010/main" val="275737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4C8FD5-8D6B-2F8F-78A7-C5D23FB64FAF}"/>
              </a:ext>
            </a:extLst>
          </p:cNvPr>
          <p:cNvSpPr>
            <a:spLocks noGrp="1"/>
          </p:cNvSpPr>
          <p:nvPr>
            <p:ph type="title"/>
          </p:nvPr>
        </p:nvSpPr>
        <p:spPr>
          <a:xfrm>
            <a:off x="831850" y="133759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CB67DF-E3B6-06D3-268B-BEFC73B39DFB}"/>
              </a:ext>
            </a:extLst>
          </p:cNvPr>
          <p:cNvSpPr>
            <a:spLocks noGrp="1"/>
          </p:cNvSpPr>
          <p:nvPr>
            <p:ph type="body" idx="1"/>
          </p:nvPr>
        </p:nvSpPr>
        <p:spPr>
          <a:xfrm>
            <a:off x="829044" y="41971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E9E3F608-17DD-C4CD-1D6B-FD337D5E4D05}"/>
              </a:ext>
            </a:extLst>
          </p:cNvPr>
          <p:cNvSpPr>
            <a:spLocks noGrp="1"/>
          </p:cNvSpPr>
          <p:nvPr>
            <p:ph type="sldNum" sz="quarter" idx="12"/>
          </p:nvPr>
        </p:nvSpPr>
        <p:spPr/>
        <p:txBody>
          <a:bodyPr/>
          <a:lstStyle/>
          <a:p>
            <a:fld id="{406DB075-AAC3-294A-BE95-29D5231C0DF9}" type="slidenum">
              <a:rPr kumimoji="1" lang="ja-JP" altLang="en-US" smtClean="0"/>
              <a:t>‹#›</a:t>
            </a:fld>
            <a:endParaRPr kumimoji="1" lang="ja-JP" altLang="en-US"/>
          </a:p>
        </p:txBody>
      </p:sp>
    </p:spTree>
    <p:extLst>
      <p:ext uri="{BB962C8B-B14F-4D97-AF65-F5344CB8AC3E}">
        <p14:creationId xmlns:p14="http://schemas.microsoft.com/office/powerpoint/2010/main" val="99175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A86A7F-D014-151F-BDC4-0DB382EBDD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3F7144-3CC0-6A18-B2F5-97D00EEDBCB4}"/>
              </a:ext>
            </a:extLst>
          </p:cNvPr>
          <p:cNvSpPr>
            <a:spLocks noGrp="1"/>
          </p:cNvSpPr>
          <p:nvPr>
            <p:ph sz="half" idx="1"/>
          </p:nvPr>
        </p:nvSpPr>
        <p:spPr>
          <a:xfrm>
            <a:off x="274674" y="1253330"/>
            <a:ext cx="5608674" cy="460744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D3B96EA-5CC6-564A-F0B0-5585CA9EBAA3}"/>
              </a:ext>
            </a:extLst>
          </p:cNvPr>
          <p:cNvSpPr>
            <a:spLocks noGrp="1"/>
          </p:cNvSpPr>
          <p:nvPr>
            <p:ph sz="half" idx="2"/>
          </p:nvPr>
        </p:nvSpPr>
        <p:spPr>
          <a:xfrm>
            <a:off x="6129668" y="1261728"/>
            <a:ext cx="5608674" cy="460744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a:extLst>
              <a:ext uri="{FF2B5EF4-FFF2-40B4-BE49-F238E27FC236}">
                <a16:creationId xmlns:a16="http://schemas.microsoft.com/office/drawing/2014/main" id="{51E2D77C-FBAA-5C67-F076-A6707E5EFD24}"/>
              </a:ext>
            </a:extLst>
          </p:cNvPr>
          <p:cNvSpPr>
            <a:spLocks noGrp="1"/>
          </p:cNvSpPr>
          <p:nvPr>
            <p:ph type="sldNum" sz="quarter" idx="12"/>
          </p:nvPr>
        </p:nvSpPr>
        <p:spPr/>
        <p:txBody>
          <a:bodyPr/>
          <a:lstStyle/>
          <a:p>
            <a:fld id="{406DB075-AAC3-294A-BE95-29D5231C0DF9}" type="slidenum">
              <a:rPr kumimoji="1" lang="ja-JP" altLang="en-US" smtClean="0"/>
              <a:t>‹#›</a:t>
            </a:fld>
            <a:endParaRPr kumimoji="1" lang="ja-JP" altLang="en-US"/>
          </a:p>
        </p:txBody>
      </p:sp>
      <p:sp>
        <p:nvSpPr>
          <p:cNvPr id="5" name="スライド番号プレースホルダー 5">
            <a:extLst>
              <a:ext uri="{FF2B5EF4-FFF2-40B4-BE49-F238E27FC236}">
                <a16:creationId xmlns:a16="http://schemas.microsoft.com/office/drawing/2014/main" id="{B48D16B3-BB42-7B51-DB5F-00673A249D62}"/>
              </a:ext>
            </a:extLst>
          </p:cNvPr>
          <p:cNvSpPr txBox="1">
            <a:spLocks/>
          </p:cNvSpPr>
          <p:nvPr userDrawn="1"/>
        </p:nvSpPr>
        <p:spPr>
          <a:xfrm>
            <a:off x="4724400" y="602529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latin typeface="HG丸ｺﾞｼｯｸM-PRO" panose="020F0600000000000000" pitchFamily="50" charset="-128"/>
                <a:ea typeface="HG丸ｺﾞｼｯｸM-PRO" panose="020F0600000000000000" pitchFamily="50" charset="-128"/>
              </a:rPr>
              <a:t>公共イメージ向上委員会</a:t>
            </a:r>
          </a:p>
        </p:txBody>
      </p:sp>
    </p:spTree>
    <p:extLst>
      <p:ext uri="{BB962C8B-B14F-4D97-AF65-F5344CB8AC3E}">
        <p14:creationId xmlns:p14="http://schemas.microsoft.com/office/powerpoint/2010/main" val="230745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61CA0F-0A14-C112-0D0E-4F34D6F9955C}"/>
              </a:ext>
            </a:extLst>
          </p:cNvPr>
          <p:cNvSpPr>
            <a:spLocks noGrp="1"/>
          </p:cNvSpPr>
          <p:nvPr>
            <p:ph type="title"/>
          </p:nvPr>
        </p:nvSpPr>
        <p:spPr>
          <a:xfrm>
            <a:off x="584604" y="191387"/>
            <a:ext cx="9367470" cy="637954"/>
          </a:xfrm>
        </p:spPr>
        <p:txBody>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6257086B-DF93-C5E5-0A5E-C2DF36B267D8}"/>
              </a:ext>
            </a:extLst>
          </p:cNvPr>
          <p:cNvSpPr>
            <a:spLocks noGrp="1"/>
          </p:cNvSpPr>
          <p:nvPr>
            <p:ph type="body" idx="1"/>
          </p:nvPr>
        </p:nvSpPr>
        <p:spPr>
          <a:xfrm>
            <a:off x="584604" y="123459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340674C-9629-61A0-3A82-20ADB54EEDD9}"/>
              </a:ext>
            </a:extLst>
          </p:cNvPr>
          <p:cNvSpPr>
            <a:spLocks noGrp="1"/>
          </p:cNvSpPr>
          <p:nvPr>
            <p:ph sz="half" idx="2"/>
          </p:nvPr>
        </p:nvSpPr>
        <p:spPr>
          <a:xfrm>
            <a:off x="584604" y="2058507"/>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F279E7E-126D-40AD-07A7-6D9DD39E11EC}"/>
              </a:ext>
            </a:extLst>
          </p:cNvPr>
          <p:cNvSpPr>
            <a:spLocks noGrp="1"/>
          </p:cNvSpPr>
          <p:nvPr>
            <p:ph type="body" sz="quarter" idx="3"/>
          </p:nvPr>
        </p:nvSpPr>
        <p:spPr>
          <a:xfrm>
            <a:off x="5917016" y="123459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58D70A-92F0-AF10-80B2-9AB54C052C74}"/>
              </a:ext>
            </a:extLst>
          </p:cNvPr>
          <p:cNvSpPr>
            <a:spLocks noGrp="1"/>
          </p:cNvSpPr>
          <p:nvPr>
            <p:ph sz="quarter" idx="4"/>
          </p:nvPr>
        </p:nvSpPr>
        <p:spPr>
          <a:xfrm>
            <a:off x="5917016" y="2058507"/>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スライド番号プレースホルダー 8">
            <a:extLst>
              <a:ext uri="{FF2B5EF4-FFF2-40B4-BE49-F238E27FC236}">
                <a16:creationId xmlns:a16="http://schemas.microsoft.com/office/drawing/2014/main" id="{B1E06DA9-E33F-6844-1525-B524D49BFF5F}"/>
              </a:ext>
            </a:extLst>
          </p:cNvPr>
          <p:cNvSpPr>
            <a:spLocks noGrp="1"/>
          </p:cNvSpPr>
          <p:nvPr>
            <p:ph type="sldNum" sz="quarter" idx="12"/>
          </p:nvPr>
        </p:nvSpPr>
        <p:spPr/>
        <p:txBody>
          <a:bodyPr/>
          <a:lstStyle/>
          <a:p>
            <a:fld id="{406DB075-AAC3-294A-BE95-29D5231C0DF9}" type="slidenum">
              <a:rPr kumimoji="1" lang="ja-JP" altLang="en-US" smtClean="0"/>
              <a:t>‹#›</a:t>
            </a:fld>
            <a:endParaRPr kumimoji="1" lang="ja-JP" altLang="en-US"/>
          </a:p>
        </p:txBody>
      </p:sp>
      <p:sp>
        <p:nvSpPr>
          <p:cNvPr id="7" name="スライド番号プレースホルダー 5">
            <a:extLst>
              <a:ext uri="{FF2B5EF4-FFF2-40B4-BE49-F238E27FC236}">
                <a16:creationId xmlns:a16="http://schemas.microsoft.com/office/drawing/2014/main" id="{87597E01-528D-C462-7891-36751D740085}"/>
              </a:ext>
            </a:extLst>
          </p:cNvPr>
          <p:cNvSpPr txBox="1">
            <a:spLocks/>
          </p:cNvSpPr>
          <p:nvPr userDrawn="1"/>
        </p:nvSpPr>
        <p:spPr>
          <a:xfrm>
            <a:off x="4724400" y="602529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latin typeface="HG丸ｺﾞｼｯｸM-PRO" panose="020F0600000000000000" pitchFamily="50" charset="-128"/>
                <a:ea typeface="HG丸ｺﾞｼｯｸM-PRO" panose="020F0600000000000000" pitchFamily="50" charset="-128"/>
              </a:rPr>
              <a:t>公共イメージ向上委員会</a:t>
            </a:r>
          </a:p>
        </p:txBody>
      </p:sp>
    </p:spTree>
    <p:extLst>
      <p:ext uri="{BB962C8B-B14F-4D97-AF65-F5344CB8AC3E}">
        <p14:creationId xmlns:p14="http://schemas.microsoft.com/office/powerpoint/2010/main" val="5592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8AC459-0E2B-458E-E797-51011CD8B291}"/>
              </a:ext>
            </a:extLst>
          </p:cNvPr>
          <p:cNvSpPr>
            <a:spLocks noGrp="1"/>
          </p:cNvSpPr>
          <p:nvPr>
            <p:ph type="title"/>
          </p:nvPr>
        </p:nvSpPr>
        <p:spPr/>
        <p:txBody>
          <a:bodyPr/>
          <a:lstStyle/>
          <a:p>
            <a:r>
              <a:rPr kumimoji="1" lang="ja-JP" altLang="en-US"/>
              <a:t>マスター タイトルの書式設定</a:t>
            </a:r>
          </a:p>
        </p:txBody>
      </p:sp>
      <p:sp>
        <p:nvSpPr>
          <p:cNvPr id="5" name="スライド番号プレースホルダー 4">
            <a:extLst>
              <a:ext uri="{FF2B5EF4-FFF2-40B4-BE49-F238E27FC236}">
                <a16:creationId xmlns:a16="http://schemas.microsoft.com/office/drawing/2014/main" id="{A6ED9AF8-0227-7945-09E2-12167D7BF6B1}"/>
              </a:ext>
            </a:extLst>
          </p:cNvPr>
          <p:cNvSpPr>
            <a:spLocks noGrp="1"/>
          </p:cNvSpPr>
          <p:nvPr>
            <p:ph type="sldNum" sz="quarter" idx="12"/>
          </p:nvPr>
        </p:nvSpPr>
        <p:spPr/>
        <p:txBody>
          <a:bodyPr/>
          <a:lstStyle/>
          <a:p>
            <a:fld id="{406DB075-AAC3-294A-BE95-29D5231C0DF9}" type="slidenum">
              <a:rPr kumimoji="1" lang="ja-JP" altLang="en-US" smtClean="0"/>
              <a:t>‹#›</a:t>
            </a:fld>
            <a:endParaRPr kumimoji="1" lang="ja-JP" altLang="en-US"/>
          </a:p>
        </p:txBody>
      </p:sp>
      <p:sp>
        <p:nvSpPr>
          <p:cNvPr id="3" name="スライド番号プレースホルダー 5">
            <a:extLst>
              <a:ext uri="{FF2B5EF4-FFF2-40B4-BE49-F238E27FC236}">
                <a16:creationId xmlns:a16="http://schemas.microsoft.com/office/drawing/2014/main" id="{00527BB6-2B6B-0E50-30FC-C28ECF27585F}"/>
              </a:ext>
            </a:extLst>
          </p:cNvPr>
          <p:cNvSpPr txBox="1">
            <a:spLocks/>
          </p:cNvSpPr>
          <p:nvPr userDrawn="1"/>
        </p:nvSpPr>
        <p:spPr>
          <a:xfrm>
            <a:off x="4724400" y="602529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latin typeface="HG丸ｺﾞｼｯｸM-PRO" panose="020F0600000000000000" pitchFamily="50" charset="-128"/>
                <a:ea typeface="HG丸ｺﾞｼｯｸM-PRO" panose="020F0600000000000000" pitchFamily="50" charset="-128"/>
              </a:rPr>
              <a:t>公共イメージ向上委員会</a:t>
            </a:r>
          </a:p>
        </p:txBody>
      </p:sp>
    </p:spTree>
    <p:extLst>
      <p:ext uri="{BB962C8B-B14F-4D97-AF65-F5344CB8AC3E}">
        <p14:creationId xmlns:p14="http://schemas.microsoft.com/office/powerpoint/2010/main" val="194559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D8E873C-EA06-902B-74D3-9A4415AEE9B8}"/>
              </a:ext>
            </a:extLst>
          </p:cNvPr>
          <p:cNvSpPr>
            <a:spLocks noGrp="1"/>
          </p:cNvSpPr>
          <p:nvPr>
            <p:ph type="sldNum" sz="quarter" idx="12"/>
          </p:nvPr>
        </p:nvSpPr>
        <p:spPr/>
        <p:txBody>
          <a:bodyPr/>
          <a:lstStyle/>
          <a:p>
            <a:fld id="{406DB075-AAC3-294A-BE95-29D5231C0DF9}" type="slidenum">
              <a:rPr kumimoji="1" lang="ja-JP" altLang="en-US" smtClean="0"/>
              <a:t>‹#›</a:t>
            </a:fld>
            <a:endParaRPr kumimoji="1" lang="ja-JP" altLang="en-US"/>
          </a:p>
        </p:txBody>
      </p:sp>
      <p:sp>
        <p:nvSpPr>
          <p:cNvPr id="2" name="スライド番号プレースホルダー 5">
            <a:extLst>
              <a:ext uri="{FF2B5EF4-FFF2-40B4-BE49-F238E27FC236}">
                <a16:creationId xmlns:a16="http://schemas.microsoft.com/office/drawing/2014/main" id="{37961281-E899-FD65-2CB6-1CA669D81EF6}"/>
              </a:ext>
            </a:extLst>
          </p:cNvPr>
          <p:cNvSpPr txBox="1">
            <a:spLocks/>
          </p:cNvSpPr>
          <p:nvPr userDrawn="1"/>
        </p:nvSpPr>
        <p:spPr>
          <a:xfrm>
            <a:off x="4724400" y="602529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latin typeface="HG丸ｺﾞｼｯｸM-PRO" panose="020F0600000000000000" pitchFamily="50" charset="-128"/>
                <a:ea typeface="HG丸ｺﾞｼｯｸM-PRO" panose="020F0600000000000000" pitchFamily="50" charset="-128"/>
              </a:rPr>
              <a:t>公共イメージ向上委員会</a:t>
            </a:r>
          </a:p>
        </p:txBody>
      </p:sp>
    </p:spTree>
    <p:extLst>
      <p:ext uri="{BB962C8B-B14F-4D97-AF65-F5344CB8AC3E}">
        <p14:creationId xmlns:p14="http://schemas.microsoft.com/office/powerpoint/2010/main" val="312424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2A23DC-E5AD-21A0-F650-684214A033BA}"/>
              </a:ext>
            </a:extLst>
          </p:cNvPr>
          <p:cNvSpPr>
            <a:spLocks noGrp="1"/>
          </p:cNvSpPr>
          <p:nvPr>
            <p:ph type="title"/>
          </p:nvPr>
        </p:nvSpPr>
        <p:spPr>
          <a:xfrm>
            <a:off x="839788" y="1169580"/>
            <a:ext cx="3932237" cy="887819"/>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DC8404-9425-E69E-3036-17AFF39CC697}"/>
              </a:ext>
            </a:extLst>
          </p:cNvPr>
          <p:cNvSpPr>
            <a:spLocks noGrp="1"/>
          </p:cNvSpPr>
          <p:nvPr>
            <p:ph idx="1"/>
          </p:nvPr>
        </p:nvSpPr>
        <p:spPr>
          <a:xfrm>
            <a:off x="5183188" y="1169580"/>
            <a:ext cx="6172200" cy="46914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2065B88-9219-00FD-4250-84B5ADEF7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7" name="スライド番号プレースホルダー 6">
            <a:extLst>
              <a:ext uri="{FF2B5EF4-FFF2-40B4-BE49-F238E27FC236}">
                <a16:creationId xmlns:a16="http://schemas.microsoft.com/office/drawing/2014/main" id="{20DE88C2-2228-3818-029F-D3949546A75C}"/>
              </a:ext>
            </a:extLst>
          </p:cNvPr>
          <p:cNvSpPr>
            <a:spLocks noGrp="1"/>
          </p:cNvSpPr>
          <p:nvPr>
            <p:ph type="sldNum" sz="quarter" idx="12"/>
          </p:nvPr>
        </p:nvSpPr>
        <p:spPr/>
        <p:txBody>
          <a:bodyPr/>
          <a:lstStyle/>
          <a:p>
            <a:fld id="{406DB075-AAC3-294A-BE95-29D5231C0DF9}" type="slidenum">
              <a:rPr kumimoji="1" lang="ja-JP" altLang="en-US" smtClean="0"/>
              <a:t>‹#›</a:t>
            </a:fld>
            <a:endParaRPr kumimoji="1" lang="ja-JP" altLang="en-US"/>
          </a:p>
        </p:txBody>
      </p:sp>
      <p:sp>
        <p:nvSpPr>
          <p:cNvPr id="5" name="スライド番号プレースホルダー 5">
            <a:extLst>
              <a:ext uri="{FF2B5EF4-FFF2-40B4-BE49-F238E27FC236}">
                <a16:creationId xmlns:a16="http://schemas.microsoft.com/office/drawing/2014/main" id="{78AE49E7-1C46-C1C9-EB98-5E21C5925699}"/>
              </a:ext>
            </a:extLst>
          </p:cNvPr>
          <p:cNvSpPr txBox="1">
            <a:spLocks/>
          </p:cNvSpPr>
          <p:nvPr userDrawn="1"/>
        </p:nvSpPr>
        <p:spPr>
          <a:xfrm>
            <a:off x="4724400" y="602529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latin typeface="HG丸ｺﾞｼｯｸM-PRO" panose="020F0600000000000000" pitchFamily="50" charset="-128"/>
                <a:ea typeface="HG丸ｺﾞｼｯｸM-PRO" panose="020F0600000000000000" pitchFamily="50" charset="-128"/>
              </a:rPr>
              <a:t>公共イメージ向上委員会</a:t>
            </a:r>
          </a:p>
        </p:txBody>
      </p:sp>
    </p:spTree>
    <p:extLst>
      <p:ext uri="{BB962C8B-B14F-4D97-AF65-F5344CB8AC3E}">
        <p14:creationId xmlns:p14="http://schemas.microsoft.com/office/powerpoint/2010/main" val="391176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BE103-9DE0-CD53-8781-7B435DA76360}"/>
              </a:ext>
            </a:extLst>
          </p:cNvPr>
          <p:cNvSpPr>
            <a:spLocks noGrp="1"/>
          </p:cNvSpPr>
          <p:nvPr>
            <p:ph type="title"/>
          </p:nvPr>
        </p:nvSpPr>
        <p:spPr>
          <a:xfrm>
            <a:off x="839788" y="1158948"/>
            <a:ext cx="3932237" cy="898451"/>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1130865-FE5D-5936-9FB0-EC31E528049A}"/>
              </a:ext>
            </a:extLst>
          </p:cNvPr>
          <p:cNvSpPr>
            <a:spLocks noGrp="1"/>
          </p:cNvSpPr>
          <p:nvPr>
            <p:ph type="pic" idx="1"/>
          </p:nvPr>
        </p:nvSpPr>
        <p:spPr>
          <a:xfrm>
            <a:off x="5183188" y="1158948"/>
            <a:ext cx="6172200" cy="47021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3BF7B3F-F153-6B9E-847F-96D8BEA03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7" name="スライド番号プレースホルダー 6">
            <a:extLst>
              <a:ext uri="{FF2B5EF4-FFF2-40B4-BE49-F238E27FC236}">
                <a16:creationId xmlns:a16="http://schemas.microsoft.com/office/drawing/2014/main" id="{E8653F1E-5E92-F419-BD97-E77E49C6CAFB}"/>
              </a:ext>
            </a:extLst>
          </p:cNvPr>
          <p:cNvSpPr>
            <a:spLocks noGrp="1"/>
          </p:cNvSpPr>
          <p:nvPr>
            <p:ph type="sldNum" sz="quarter" idx="12"/>
          </p:nvPr>
        </p:nvSpPr>
        <p:spPr/>
        <p:txBody>
          <a:bodyPr/>
          <a:lstStyle/>
          <a:p>
            <a:fld id="{406DB075-AAC3-294A-BE95-29D5231C0DF9}" type="slidenum">
              <a:rPr kumimoji="1" lang="ja-JP" altLang="en-US" smtClean="0"/>
              <a:t>‹#›</a:t>
            </a:fld>
            <a:endParaRPr kumimoji="1" lang="ja-JP" altLang="en-US"/>
          </a:p>
        </p:txBody>
      </p:sp>
      <p:sp>
        <p:nvSpPr>
          <p:cNvPr id="5" name="スライド番号プレースホルダー 5">
            <a:extLst>
              <a:ext uri="{FF2B5EF4-FFF2-40B4-BE49-F238E27FC236}">
                <a16:creationId xmlns:a16="http://schemas.microsoft.com/office/drawing/2014/main" id="{1D61E475-12EB-9E5B-F607-DA2BCC8503CA}"/>
              </a:ext>
            </a:extLst>
          </p:cNvPr>
          <p:cNvSpPr txBox="1">
            <a:spLocks/>
          </p:cNvSpPr>
          <p:nvPr userDrawn="1"/>
        </p:nvSpPr>
        <p:spPr>
          <a:xfrm>
            <a:off x="4724400" y="602529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latin typeface="HG丸ｺﾞｼｯｸM-PRO" panose="020F0600000000000000" pitchFamily="50" charset="-128"/>
                <a:ea typeface="HG丸ｺﾞｼｯｸM-PRO" panose="020F0600000000000000" pitchFamily="50" charset="-128"/>
              </a:rPr>
              <a:t>公共イメージ向上委員会</a:t>
            </a:r>
          </a:p>
        </p:txBody>
      </p:sp>
    </p:spTree>
    <p:extLst>
      <p:ext uri="{BB962C8B-B14F-4D97-AF65-F5344CB8AC3E}">
        <p14:creationId xmlns:p14="http://schemas.microsoft.com/office/powerpoint/2010/main" val="87726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28F34C-0F43-B37D-1C07-3EA7A97C926C}"/>
              </a:ext>
            </a:extLst>
          </p:cNvPr>
          <p:cNvSpPr>
            <a:spLocks noGrp="1"/>
          </p:cNvSpPr>
          <p:nvPr>
            <p:ph type="title"/>
          </p:nvPr>
        </p:nvSpPr>
        <p:spPr>
          <a:xfrm>
            <a:off x="265814" y="136525"/>
            <a:ext cx="9335386" cy="712977"/>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759E8ED-D228-210D-6186-CC07874F8F7E}"/>
              </a:ext>
            </a:extLst>
          </p:cNvPr>
          <p:cNvSpPr>
            <a:spLocks noGrp="1"/>
          </p:cNvSpPr>
          <p:nvPr>
            <p:ph type="body" idx="1"/>
          </p:nvPr>
        </p:nvSpPr>
        <p:spPr>
          <a:xfrm>
            <a:off x="265814" y="1342321"/>
            <a:ext cx="11525693" cy="461189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EE09D2F6-BB8A-53CF-AA61-6CEB2C4E889E}"/>
              </a:ext>
            </a:extLst>
          </p:cNvPr>
          <p:cNvSpPr>
            <a:spLocks noGrp="1"/>
          </p:cNvSpPr>
          <p:nvPr>
            <p:ph type="sldNum" sz="quarter" idx="4"/>
          </p:nvPr>
        </p:nvSpPr>
        <p:spPr>
          <a:xfrm>
            <a:off x="9048307" y="60252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DB075-AAC3-294A-BE95-29D5231C0DF9}"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17AEC838-31AC-5F4E-E184-12796A716A92}"/>
              </a:ext>
            </a:extLst>
          </p:cNvPr>
          <p:cNvCxnSpPr/>
          <p:nvPr userDrawn="1"/>
        </p:nvCxnSpPr>
        <p:spPr>
          <a:xfrm>
            <a:off x="152317" y="1019371"/>
            <a:ext cx="11877675" cy="0"/>
          </a:xfrm>
          <a:prstGeom prst="line">
            <a:avLst/>
          </a:prstGeom>
          <a:ln w="152400" cap="rnd">
            <a:gradFill flip="none" rotWithShape="1">
              <a:gsLst>
                <a:gs pos="100000">
                  <a:srgbClr val="A15CBF"/>
                </a:gs>
                <a:gs pos="65000">
                  <a:srgbClr val="960047"/>
                </a:gs>
                <a:gs pos="53000">
                  <a:srgbClr val="E02927"/>
                </a:gs>
                <a:gs pos="13000">
                  <a:srgbClr val="F42F00"/>
                </a:gs>
                <a:gs pos="31000">
                  <a:srgbClr val="FFD100"/>
                </a:gs>
                <a:gs pos="86000">
                  <a:srgbClr val="16458F"/>
                </a:gs>
              </a:gsLst>
              <a:lin ang="1200000" scaled="0"/>
              <a:tileRect/>
            </a:gra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FA9F7B93-5E30-1A0B-48CB-2EDA4C4C3B22}"/>
              </a:ext>
            </a:extLst>
          </p:cNvPr>
          <p:cNvGrpSpPr/>
          <p:nvPr userDrawn="1"/>
        </p:nvGrpSpPr>
        <p:grpSpPr>
          <a:xfrm>
            <a:off x="-1" y="6473292"/>
            <a:ext cx="12192000" cy="361848"/>
            <a:chOff x="0" y="3866967"/>
            <a:chExt cx="12192000" cy="361848"/>
          </a:xfrm>
        </p:grpSpPr>
        <p:grpSp>
          <p:nvGrpSpPr>
            <p:cNvPr id="9" name="グループ化 8">
              <a:extLst>
                <a:ext uri="{FF2B5EF4-FFF2-40B4-BE49-F238E27FC236}">
                  <a16:creationId xmlns:a16="http://schemas.microsoft.com/office/drawing/2014/main" id="{AFDC6772-516D-2CCD-174B-532DAB07A7C3}"/>
                </a:ext>
              </a:extLst>
            </p:cNvPr>
            <p:cNvGrpSpPr/>
            <p:nvPr/>
          </p:nvGrpSpPr>
          <p:grpSpPr>
            <a:xfrm>
              <a:off x="0" y="3866967"/>
              <a:ext cx="12192000" cy="361848"/>
              <a:chOff x="844064" y="3096064"/>
              <a:chExt cx="8762160" cy="487233"/>
            </a:xfrm>
          </p:grpSpPr>
          <p:sp>
            <p:nvSpPr>
              <p:cNvPr id="11" name="正方形/長方形 10">
                <a:extLst>
                  <a:ext uri="{FF2B5EF4-FFF2-40B4-BE49-F238E27FC236}">
                    <a16:creationId xmlns:a16="http://schemas.microsoft.com/office/drawing/2014/main" id="{6C25702B-0AB6-1CD7-CA74-73C5CED75C8E}"/>
                  </a:ext>
                </a:extLst>
              </p:cNvPr>
              <p:cNvSpPr/>
              <p:nvPr/>
            </p:nvSpPr>
            <p:spPr>
              <a:xfrm>
                <a:off x="844064" y="3197128"/>
                <a:ext cx="8762160" cy="276091"/>
              </a:xfrm>
              <a:prstGeom prst="rect">
                <a:avLst/>
              </a:prstGeom>
              <a:solidFill>
                <a:schemeClr val="tx1">
                  <a:lumMod val="75000"/>
                  <a:lumOff val="25000"/>
                  <a:alpha val="49899"/>
                </a:schemeClr>
              </a:solidFill>
              <a:ln>
                <a:solidFill>
                  <a:schemeClr val="tx1">
                    <a:lumMod val="75000"/>
                    <a:lumOff val="25000"/>
                    <a:alpha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b="1" dirty="0">
                    <a:solidFill>
                      <a:schemeClr val="bg1"/>
                    </a:solidFill>
                    <a:latin typeface="Hiragino Kaku Gothic Pro W6" panose="020B0300000000000000" pitchFamily="34" charset="-128"/>
                    <a:ea typeface="Hiragino Kaku Gothic Pro W6" panose="020B0300000000000000" pitchFamily="34" charset="-128"/>
                  </a:rPr>
                  <a:t>　　　　　</a:t>
                </a:r>
                <a:r>
                  <a:rPr lang="en-US" altLang="ja-JP" sz="1200" b="1" dirty="0">
                    <a:solidFill>
                      <a:schemeClr val="bg1"/>
                    </a:solidFill>
                    <a:latin typeface="Hiragino Kaku Gothic Pro W6" panose="020B0300000000000000" pitchFamily="34" charset="-128"/>
                    <a:ea typeface="Hiragino Kaku Gothic Pro W6" panose="020B0300000000000000" pitchFamily="34" charset="-128"/>
                  </a:rPr>
                  <a:t> </a:t>
                </a:r>
                <a:r>
                  <a:rPr kumimoji="1" lang="ja-JP" altLang="en-US" sz="1200" b="1" dirty="0">
                    <a:solidFill>
                      <a:schemeClr val="bg1"/>
                    </a:solidFill>
                    <a:latin typeface="Hiragino Kaku Gothic Pro W6" panose="020B0300000000000000" pitchFamily="34" charset="-128"/>
                    <a:ea typeface="Hiragino Kaku Gothic Pro W6" panose="020B0300000000000000" pitchFamily="34" charset="-128"/>
                  </a:rPr>
                  <a:t>世界を変える行動人</a:t>
                </a:r>
              </a:p>
            </p:txBody>
          </p:sp>
          <p:sp>
            <p:nvSpPr>
              <p:cNvPr id="12" name="正方形/長方形 11">
                <a:extLst>
                  <a:ext uri="{FF2B5EF4-FFF2-40B4-BE49-F238E27FC236}">
                    <a16:creationId xmlns:a16="http://schemas.microsoft.com/office/drawing/2014/main" id="{B4F785A3-F890-F241-2561-32A6D2BF3BD0}"/>
                  </a:ext>
                </a:extLst>
              </p:cNvPr>
              <p:cNvSpPr/>
              <p:nvPr/>
            </p:nvSpPr>
            <p:spPr>
              <a:xfrm>
                <a:off x="844064" y="3096064"/>
                <a:ext cx="8762158" cy="45719"/>
              </a:xfrm>
              <a:prstGeom prst="rect">
                <a:avLst/>
              </a:prstGeom>
              <a:solidFill>
                <a:schemeClr val="tx1">
                  <a:lumMod val="75000"/>
                  <a:lumOff val="25000"/>
                  <a:alpha val="50000"/>
                </a:schemeClr>
              </a:solidFill>
              <a:ln>
                <a:solidFill>
                  <a:schemeClr val="tx1">
                    <a:lumMod val="75000"/>
                    <a:lumOff val="2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4A66BF0-0961-64D4-975A-7063F35E81A1}"/>
                  </a:ext>
                </a:extLst>
              </p:cNvPr>
              <p:cNvSpPr/>
              <p:nvPr/>
            </p:nvSpPr>
            <p:spPr>
              <a:xfrm>
                <a:off x="844064" y="3537578"/>
                <a:ext cx="8762158" cy="45719"/>
              </a:xfrm>
              <a:prstGeom prst="rect">
                <a:avLst/>
              </a:prstGeom>
              <a:solidFill>
                <a:schemeClr val="tx1">
                  <a:lumMod val="75000"/>
                  <a:lumOff val="25000"/>
                  <a:alpha val="50000"/>
                </a:schemeClr>
              </a:solidFill>
              <a:ln>
                <a:solidFill>
                  <a:schemeClr val="tx1">
                    <a:lumMod val="75000"/>
                    <a:lumOff val="25000"/>
                    <a:alpha val="5045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a:extLst>
                <a:ext uri="{FF2B5EF4-FFF2-40B4-BE49-F238E27FC236}">
                  <a16:creationId xmlns:a16="http://schemas.microsoft.com/office/drawing/2014/main" id="{22D92DFB-7B7A-DA6E-637E-286030E12C5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84949" y="3951849"/>
              <a:ext cx="519040" cy="195167"/>
            </a:xfrm>
            <a:prstGeom prst="rect">
              <a:avLst/>
            </a:prstGeom>
          </p:spPr>
        </p:pic>
      </p:grpSp>
      <p:pic>
        <p:nvPicPr>
          <p:cNvPr id="14" name="図 13">
            <a:extLst>
              <a:ext uri="{FF2B5EF4-FFF2-40B4-BE49-F238E27FC236}">
                <a16:creationId xmlns:a16="http://schemas.microsoft.com/office/drawing/2014/main" id="{3724E9D2-F2F7-9C7C-72F4-7FE1167ACC10}"/>
              </a:ext>
            </a:extLst>
          </p:cNvPr>
          <p:cNvPicPr>
            <a:picLocks noChangeAspect="1"/>
          </p:cNvPicPr>
          <p:nvPr userDrawn="1"/>
        </p:nvPicPr>
        <p:blipFill>
          <a:blip r:embed="rId15" cstate="screen">
            <a:alphaModFix/>
            <a:extLst>
              <a:ext uri="{28A0092B-C50C-407E-A947-70E740481C1C}">
                <a14:useLocalDpi xmlns:a14="http://schemas.microsoft.com/office/drawing/2010/main"/>
              </a:ext>
            </a:extLst>
          </a:blip>
          <a:stretch>
            <a:fillRect/>
          </a:stretch>
        </p:blipFill>
        <p:spPr>
          <a:xfrm>
            <a:off x="-285821" y="5312049"/>
            <a:ext cx="1372627" cy="1178220"/>
          </a:xfrm>
          <a:prstGeom prst="rect">
            <a:avLst/>
          </a:prstGeom>
        </p:spPr>
      </p:pic>
      <p:pic>
        <p:nvPicPr>
          <p:cNvPr id="15" name="図 14">
            <a:extLst>
              <a:ext uri="{FF2B5EF4-FFF2-40B4-BE49-F238E27FC236}">
                <a16:creationId xmlns:a16="http://schemas.microsoft.com/office/drawing/2014/main" id="{F8F19E3D-819D-0B05-6945-ADD80D3732CD}"/>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369298" y="70633"/>
            <a:ext cx="1661804" cy="744222"/>
          </a:xfrm>
          <a:prstGeom prst="rect">
            <a:avLst/>
          </a:prstGeom>
        </p:spPr>
      </p:pic>
    </p:spTree>
    <p:extLst>
      <p:ext uri="{BB962C8B-B14F-4D97-AF65-F5344CB8AC3E}">
        <p14:creationId xmlns:p14="http://schemas.microsoft.com/office/powerpoint/2010/main" val="2041461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5.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561406E-7B62-3DD7-E412-D5913923F79F}"/>
              </a:ext>
            </a:extLst>
          </p:cNvPr>
          <p:cNvSpPr>
            <a:spLocks noGrp="1"/>
          </p:cNvSpPr>
          <p:nvPr>
            <p:ph type="title"/>
          </p:nvPr>
        </p:nvSpPr>
        <p:spPr>
          <a:xfrm>
            <a:off x="0" y="1337598"/>
            <a:ext cx="12292445" cy="3057757"/>
          </a:xfrm>
        </p:spPr>
        <p:txBody>
          <a:bodyPr anchor="ctr" anchorCtr="0">
            <a:normAutofit/>
          </a:bodyPr>
          <a:lstStyle/>
          <a:p>
            <a:pPr algn="ctr"/>
            <a:r>
              <a:rPr lang="ja-JP" altLang="en-US" sz="5400" b="1" i="0" u="none" strike="noStrike" baseline="0" dirty="0">
                <a:latin typeface="メイリオ" panose="020B0604030504040204" pitchFamily="50" charset="-128"/>
                <a:ea typeface="メイリオ" panose="020B0604030504040204" pitchFamily="50" charset="-128"/>
              </a:rPr>
              <a:t>「ロータリーロゴを正しく使う」</a:t>
            </a:r>
            <a:br>
              <a:rPr lang="en-US" altLang="ja-JP" sz="5400" b="1" i="0" u="none" strike="noStrike" baseline="0" dirty="0">
                <a:latin typeface="メイリオ" panose="020B0604030504040204" pitchFamily="50" charset="-128"/>
                <a:ea typeface="メイリオ" panose="020B0604030504040204" pitchFamily="50" charset="-128"/>
              </a:rPr>
            </a:br>
            <a:r>
              <a:rPr lang="ja-JP" altLang="en-US" sz="3200" b="1" dirty="0">
                <a:solidFill>
                  <a:srgbClr val="16458F"/>
                </a:solidFill>
              </a:rPr>
              <a:t>～ロータリーのブランド力・認知度を高めよう～</a:t>
            </a:r>
            <a:br>
              <a:rPr lang="en-US" altLang="ja-JP" sz="5400" b="1" dirty="0">
                <a:solidFill>
                  <a:schemeClr val="accent1"/>
                </a:solidFill>
              </a:rPr>
            </a:br>
            <a:endParaRPr lang="ja-JP" altLang="en-US" sz="5400" b="1" dirty="0"/>
          </a:p>
        </p:txBody>
      </p:sp>
      <p:sp>
        <p:nvSpPr>
          <p:cNvPr id="5" name="テキスト プレースホルダー 4">
            <a:extLst>
              <a:ext uri="{FF2B5EF4-FFF2-40B4-BE49-F238E27FC236}">
                <a16:creationId xmlns:a16="http://schemas.microsoft.com/office/drawing/2014/main" id="{138545E4-3F4F-7F5C-BF6B-7B5AC3BBE8AD}"/>
              </a:ext>
            </a:extLst>
          </p:cNvPr>
          <p:cNvSpPr>
            <a:spLocks noGrp="1"/>
          </p:cNvSpPr>
          <p:nvPr>
            <p:ph type="body" idx="1"/>
          </p:nvPr>
        </p:nvSpPr>
        <p:spPr/>
        <p:txBody>
          <a:bodyPr anchor="b" anchorCtr="1">
            <a:normAutofit/>
          </a:bodyPr>
          <a:lstStyle/>
          <a:p>
            <a:pPr algn="ctr"/>
            <a:r>
              <a:rPr lang="ja-JP" altLang="en-US" b="0" i="0" u="none" strike="noStrike" baseline="0" dirty="0">
                <a:solidFill>
                  <a:schemeClr val="tx1"/>
                </a:solidFill>
                <a:latin typeface="メイリオ" panose="020B0604030504040204" pitchFamily="50" charset="-128"/>
                <a:ea typeface="メイリオ" panose="020B0604030504040204" pitchFamily="50" charset="-128"/>
              </a:rPr>
              <a:t>公共イメージ向上委員会</a:t>
            </a:r>
          </a:p>
          <a:p>
            <a:pPr algn="ctr"/>
            <a:r>
              <a:rPr lang="ja-JP" altLang="en-US" b="0" i="0" u="none" strike="noStrike" baseline="0" dirty="0">
                <a:solidFill>
                  <a:schemeClr val="tx1"/>
                </a:solidFill>
                <a:latin typeface="メイリオ" panose="020B0604030504040204" pitchFamily="50" charset="-128"/>
                <a:ea typeface="メイリオ" panose="020B0604030504040204" pitchFamily="50" charset="-128"/>
              </a:rPr>
              <a:t>副委員長　大島 規弘（東大阪</a:t>
            </a:r>
            <a:r>
              <a:rPr lang="en-US" altLang="ja-JP" b="0" i="0" u="none" strike="noStrike" baseline="0" dirty="0">
                <a:solidFill>
                  <a:schemeClr val="tx1"/>
                </a:solidFill>
                <a:latin typeface="メイリオ" panose="020B0604030504040204" pitchFamily="50" charset="-128"/>
                <a:ea typeface="メイリオ" panose="020B0604030504040204" pitchFamily="50" charset="-128"/>
              </a:rPr>
              <a:t>RC</a:t>
            </a:r>
            <a:r>
              <a:rPr lang="ja-JP" altLang="en-US" b="0" i="0" u="none" strike="noStrike" baseline="0" dirty="0">
                <a:solidFill>
                  <a:schemeClr val="tx1"/>
                </a:solidFill>
                <a:latin typeface="メイリオ" panose="020B0604030504040204" pitchFamily="50" charset="-128"/>
                <a:ea typeface="メイリオ" panose="020B0604030504040204" pitchFamily="50" charset="-128"/>
              </a:rPr>
              <a:t>）</a:t>
            </a:r>
            <a:endParaRPr lang="ja-JP" altLang="en-US" dirty="0">
              <a:solidFill>
                <a:schemeClr val="tx1"/>
              </a:solidFill>
            </a:endParaRPr>
          </a:p>
        </p:txBody>
      </p:sp>
      <p:sp>
        <p:nvSpPr>
          <p:cNvPr id="7" name="テキスト ボックス 6">
            <a:extLst>
              <a:ext uri="{FF2B5EF4-FFF2-40B4-BE49-F238E27FC236}">
                <a16:creationId xmlns:a16="http://schemas.microsoft.com/office/drawing/2014/main" id="{9A43CA13-D2D1-0EBD-E5D3-4C0D9CB743A4}"/>
              </a:ext>
            </a:extLst>
          </p:cNvPr>
          <p:cNvSpPr txBox="1"/>
          <p:nvPr/>
        </p:nvSpPr>
        <p:spPr>
          <a:xfrm>
            <a:off x="829044" y="272535"/>
            <a:ext cx="6302086" cy="584775"/>
          </a:xfrm>
          <a:prstGeom prst="rect">
            <a:avLst/>
          </a:prstGeom>
          <a:noFill/>
        </p:spPr>
        <p:txBody>
          <a:bodyPr wrap="square">
            <a:spAutoFit/>
          </a:bodyPr>
          <a:lstStyle/>
          <a:p>
            <a:r>
              <a:rPr lang="en-US" altLang="ja-JP" sz="3200" b="1" dirty="0">
                <a:latin typeface="HG丸ｺﾞｼｯｸM-PRO" panose="020F0600000000000000" pitchFamily="50" charset="-128"/>
                <a:ea typeface="HG丸ｺﾞｼｯｸM-PRO" panose="020F0600000000000000" pitchFamily="50" charset="-128"/>
              </a:rPr>
              <a:t>Session</a:t>
            </a:r>
            <a:r>
              <a:rPr lang="ja-JP" altLang="en-US" sz="3200" b="1" dirty="0">
                <a:latin typeface="HG丸ｺﾞｼｯｸM-PRO" panose="020F0600000000000000" pitchFamily="50" charset="-128"/>
                <a:ea typeface="HG丸ｺﾞｼｯｸM-PRO" panose="020F0600000000000000" pitchFamily="50" charset="-128"/>
              </a:rPr>
              <a:t>：３</a:t>
            </a:r>
            <a:r>
              <a:rPr lang="ja-JP" altLang="en-US" sz="3200"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063446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300164" y="141933"/>
            <a:ext cx="7257535" cy="635453"/>
          </a:xfrm>
        </p:spPr>
        <p:txBody>
          <a:bodyPr>
            <a:noAutofit/>
          </a:bodyPr>
          <a:lstStyle/>
          <a:p>
            <a:pPr algn="l"/>
            <a:r>
              <a:rPr lang="ja-JP" altLang="en-US" sz="4400" dirty="0">
                <a:solidFill>
                  <a:srgbClr val="1318ED"/>
                </a:solidFill>
              </a:rPr>
              <a:t>誇りのシンボル</a:t>
            </a:r>
            <a:endParaRPr lang="en-US" sz="4400" dirty="0">
              <a:solidFill>
                <a:srgbClr val="1318ED"/>
              </a:solidFill>
            </a:endParaRPr>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524933" y="769960"/>
            <a:ext cx="11277600" cy="53809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Calibri" panose="020F0502020204030204"/>
              <a:ea typeface="メイリオ" panose="020B0604030504040204" pitchFamily="50" charset="-128"/>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2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rPr>
              <a:t>歯車の中に「</a:t>
            </a:r>
            <a:r>
              <a:rPr kumimoji="1" lang="en-US" altLang="ja-JP" sz="2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rPr>
              <a:t>Rotary</a:t>
            </a:r>
            <a:r>
              <a:rPr lang="ja-JP" altLang="en-US" sz="2400" dirty="0">
                <a:solidFill>
                  <a:prstClr val="black"/>
                </a:solidFill>
                <a:latin typeface="Calibri" panose="020F0502020204030204"/>
                <a:ea typeface="メイリオ" panose="020B0604030504040204" pitchFamily="50" charset="-128"/>
              </a:rPr>
              <a:t> </a:t>
            </a:r>
            <a:r>
              <a:rPr kumimoji="1" lang="en-US" altLang="ja-JP" sz="2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rPr>
              <a:t>International</a:t>
            </a:r>
            <a:r>
              <a:rPr kumimoji="1" lang="ja-JP" altLang="en-US" sz="2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rPr>
              <a:t>＋</a:t>
            </a:r>
            <a:r>
              <a:rPr lang="ja-JP" altLang="en-US" sz="2400" dirty="0">
                <a:solidFill>
                  <a:srgbClr val="FF0000"/>
                </a:solidFill>
                <a:latin typeface="Calibri" panose="020F0502020204030204"/>
                <a:ea typeface="メイリオ" panose="020B0604030504040204" pitchFamily="50" charset="-128"/>
              </a:rPr>
              <a:t>Ｒ</a:t>
            </a:r>
            <a:r>
              <a:rPr kumimoji="1" lang="ja-JP" altLang="en-US" sz="2400" b="0" i="0"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rPr>
              <a:t>マーク</a:t>
            </a:r>
            <a:r>
              <a:rPr kumimoji="1" lang="ja-JP" altLang="en-US" sz="2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rPr>
              <a:t>」</a:t>
            </a:r>
            <a:endParaRPr kumimoji="1" lang="en-US" altLang="ja-JP" sz="2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2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rPr>
              <a:t>誇りのシンボルは</a:t>
            </a:r>
            <a:r>
              <a:rPr kumimoji="1" lang="ja-JP" altLang="en-US" sz="2400" b="0" i="0"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rPr>
              <a:t>単独で使用不可</a:t>
            </a:r>
            <a:r>
              <a:rPr lang="ja-JP" altLang="en-US" sz="2400" dirty="0">
                <a:solidFill>
                  <a:prstClr val="black"/>
                </a:solidFill>
                <a:latin typeface="Calibri" panose="020F0502020204030204"/>
                <a:ea typeface="メイリオ" panose="020B0604030504040204" pitchFamily="50" charset="-128"/>
              </a:rPr>
              <a:t>。</a:t>
            </a:r>
            <a:r>
              <a:rPr lang="ja-JP" altLang="en-US" sz="2400" dirty="0">
                <a:solidFill>
                  <a:prstClr val="black"/>
                </a:solidFill>
              </a:rPr>
              <a:t>クラブ名または地区名等入りの</a:t>
            </a:r>
            <a:endParaRPr lang="en-US" altLang="ja-JP" sz="2400" dirty="0">
              <a:solidFill>
                <a:prstClr val="black"/>
              </a:solidFill>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2400" dirty="0">
                <a:solidFill>
                  <a:prstClr val="black"/>
                </a:solidFill>
              </a:rPr>
              <a:t>　　　　　　　　　　　　　　　　　</a:t>
            </a:r>
            <a:r>
              <a:rPr lang="ja-JP" altLang="en-US" sz="2400" dirty="0">
                <a:solidFill>
                  <a:srgbClr val="FF0000"/>
                </a:solidFill>
              </a:rPr>
              <a:t>ロータリーロゴを</a:t>
            </a:r>
            <a:r>
              <a:rPr kumimoji="1" lang="ja-JP" altLang="en-US" sz="2400" b="0" i="0"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rPr>
              <a:t>近接位置に表示</a:t>
            </a:r>
            <a:r>
              <a:rPr lang="ja-JP" altLang="en-US" sz="2400" dirty="0">
                <a:solidFill>
                  <a:prstClr val="black"/>
                </a:solidFill>
                <a:latin typeface="Calibri" panose="020F0502020204030204"/>
                <a:ea typeface="メイリオ" panose="020B0604030504040204" pitchFamily="50" charset="-128"/>
              </a:rPr>
              <a:t>する。</a:t>
            </a:r>
            <a:endParaRPr lang="en-US" altLang="ja-JP" sz="2400" dirty="0">
              <a:solidFill>
                <a:prstClr val="black"/>
              </a:solidFill>
              <a:latin typeface="Calibri" panose="020F0502020204030204"/>
              <a:ea typeface="メイリオ" panose="020B0604030504040204" pitchFamily="50" charset="-128"/>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2400" dirty="0">
                <a:solidFill>
                  <a:prstClr val="black"/>
                </a:solidFill>
                <a:latin typeface="Calibri" panose="020F0502020204030204"/>
                <a:ea typeface="メイリオ" panose="020B0604030504040204" pitchFamily="50" charset="-128"/>
              </a:rPr>
              <a:t>誇りのシンボルに簡易バージョンは</a:t>
            </a:r>
            <a:r>
              <a:rPr lang="ja-JP" altLang="en-US" sz="2400" dirty="0">
                <a:solidFill>
                  <a:srgbClr val="FF0000"/>
                </a:solidFill>
                <a:latin typeface="Calibri" panose="020F0502020204030204"/>
                <a:ea typeface="メイリオ" panose="020B0604030504040204" pitchFamily="50" charset="-128"/>
              </a:rPr>
              <a:t>ない</a:t>
            </a:r>
            <a:r>
              <a:rPr lang="ja-JP" altLang="en-US" sz="2400" dirty="0">
                <a:solidFill>
                  <a:prstClr val="black"/>
                </a:solidFill>
                <a:latin typeface="Calibri" panose="020F0502020204030204"/>
                <a:ea typeface="メイリオ" panose="020B0604030504040204" pitchFamily="50" charset="-128"/>
              </a:rPr>
              <a:t>。</a:t>
            </a:r>
            <a:endParaRPr lang="en-US" altLang="ja-JP" sz="2400" dirty="0">
              <a:solidFill>
                <a:prstClr val="black"/>
              </a:solidFill>
              <a:latin typeface="Calibri" panose="020F0502020204030204"/>
              <a:ea typeface="メイリオ" panose="020B0604030504040204" pitchFamily="50" charset="-128"/>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2400" dirty="0">
                <a:solidFill>
                  <a:srgbClr val="FF0000"/>
                </a:solidFill>
                <a:latin typeface="Calibri" panose="020F0502020204030204"/>
                <a:ea typeface="メイリオ" panose="020B0604030504040204" pitchFamily="50" charset="-128"/>
              </a:rPr>
              <a:t>金箔押し</a:t>
            </a:r>
            <a:r>
              <a:rPr lang="ja-JP" altLang="en-US" sz="2400" dirty="0">
                <a:solidFill>
                  <a:prstClr val="black"/>
                </a:solidFill>
                <a:latin typeface="Calibri" panose="020F0502020204030204"/>
                <a:ea typeface="メイリオ" panose="020B0604030504040204" pitchFamily="50" charset="-128"/>
              </a:rPr>
              <a:t>は襟章や招待状、賞状には使用できる。</a:t>
            </a:r>
            <a:endParaRPr lang="en-US" altLang="ja-JP" sz="2400" dirty="0">
              <a:solidFill>
                <a:prstClr val="black"/>
              </a:solidFill>
              <a:latin typeface="Calibri" panose="020F0502020204030204"/>
              <a:ea typeface="メイリオ" panose="020B0604030504040204" pitchFamily="50" charset="-128"/>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2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endParaRPr lang="en-US" altLang="ja-JP" sz="2800"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3" name="図 2" descr="文字が書かれている&#10;&#10;低い精度で自動的に生成された説明">
            <a:extLst>
              <a:ext uri="{FF2B5EF4-FFF2-40B4-BE49-F238E27FC236}">
                <a16:creationId xmlns:a16="http://schemas.microsoft.com/office/drawing/2014/main" id="{3C76B3BA-2081-6DB5-4AE3-EB77E74FC6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23067" y="2521708"/>
            <a:ext cx="3507004" cy="3746117"/>
          </a:xfrm>
          <a:prstGeom prst="rect">
            <a:avLst/>
          </a:prstGeom>
        </p:spPr>
      </p:pic>
      <p:pic>
        <p:nvPicPr>
          <p:cNvPr id="8" name="図 7">
            <a:extLst>
              <a:ext uri="{FF2B5EF4-FFF2-40B4-BE49-F238E27FC236}">
                <a16:creationId xmlns:a16="http://schemas.microsoft.com/office/drawing/2014/main" id="{F9549F84-7C5D-E2CF-2058-4812E08BFFEC}"/>
              </a:ext>
            </a:extLst>
          </p:cNvPr>
          <p:cNvPicPr>
            <a:picLocks noChangeAspect="1"/>
          </p:cNvPicPr>
          <p:nvPr/>
        </p:nvPicPr>
        <p:blipFill>
          <a:blip r:embed="rId4"/>
          <a:stretch>
            <a:fillRect/>
          </a:stretch>
        </p:blipFill>
        <p:spPr>
          <a:xfrm>
            <a:off x="5258436" y="5315679"/>
            <a:ext cx="2456901" cy="999831"/>
          </a:xfrm>
          <a:prstGeom prst="rect">
            <a:avLst/>
          </a:prstGeom>
        </p:spPr>
      </p:pic>
      <p:sp>
        <p:nvSpPr>
          <p:cNvPr id="13" name="環状矢印 12"/>
          <p:cNvSpPr/>
          <p:nvPr/>
        </p:nvSpPr>
        <p:spPr>
          <a:xfrm rot="17997649">
            <a:off x="7170135" y="4147308"/>
            <a:ext cx="1631168" cy="1420878"/>
          </a:xfrm>
          <a:prstGeom prst="circularArrow">
            <a:avLst>
              <a:gd name="adj1" fmla="val 12500"/>
              <a:gd name="adj2" fmla="val 896205"/>
              <a:gd name="adj3" fmla="val 20457681"/>
              <a:gd name="adj4" fmla="val 11841970"/>
              <a:gd name="adj5"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4" name="四角形吹き出し 13"/>
          <p:cNvSpPr/>
          <p:nvPr/>
        </p:nvSpPr>
        <p:spPr>
          <a:xfrm>
            <a:off x="4542125" y="3704623"/>
            <a:ext cx="2291079" cy="555504"/>
          </a:xfrm>
          <a:prstGeom prst="wedgeRectCallout">
            <a:avLst>
              <a:gd name="adj1" fmla="val 76048"/>
              <a:gd name="adj2" fmla="val 9065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rPr>
              <a:t>サイズは</a:t>
            </a:r>
            <a:r>
              <a:rPr lang="en-US" altLang="ja-JP" b="1" dirty="0">
                <a:solidFill>
                  <a:srgbClr val="0070C0"/>
                </a:solidFill>
              </a:rPr>
              <a:t>4</a:t>
            </a:r>
            <a:r>
              <a:rPr kumimoji="1" lang="ja-JP" altLang="en-US" b="1" dirty="0">
                <a:solidFill>
                  <a:srgbClr val="0070C0"/>
                </a:solidFill>
              </a:rPr>
              <a:t>倍以上</a:t>
            </a:r>
          </a:p>
        </p:txBody>
      </p:sp>
      <p:sp>
        <p:nvSpPr>
          <p:cNvPr id="16" name="円/楕円 15"/>
          <p:cNvSpPr/>
          <p:nvPr/>
        </p:nvSpPr>
        <p:spPr>
          <a:xfrm>
            <a:off x="10570933" y="4688101"/>
            <a:ext cx="749808" cy="6245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吹き出し 16"/>
          <p:cNvSpPr/>
          <p:nvPr/>
        </p:nvSpPr>
        <p:spPr>
          <a:xfrm>
            <a:off x="4565492" y="4582790"/>
            <a:ext cx="2267712" cy="491493"/>
          </a:xfrm>
          <a:prstGeom prst="wedgeRectCallout">
            <a:avLst>
              <a:gd name="adj1" fmla="val 21530"/>
              <a:gd name="adj2" fmla="val 12728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070C0"/>
                </a:solidFill>
              </a:rPr>
              <a:t>近接位置に表示</a:t>
            </a:r>
            <a:endParaRPr kumimoji="1" lang="ja-JP" altLang="en-US" b="1" dirty="0">
              <a:solidFill>
                <a:srgbClr val="0070C0"/>
              </a:solidFill>
            </a:endParaRPr>
          </a:p>
        </p:txBody>
      </p:sp>
      <p:sp>
        <p:nvSpPr>
          <p:cNvPr id="18" name="四角形吹き出し 17"/>
          <p:cNvSpPr/>
          <p:nvPr/>
        </p:nvSpPr>
        <p:spPr>
          <a:xfrm>
            <a:off x="10073301" y="3749640"/>
            <a:ext cx="1853861" cy="368296"/>
          </a:xfrm>
          <a:prstGeom prst="wedgeRectCallout">
            <a:avLst>
              <a:gd name="adj1" fmla="val 4500"/>
              <a:gd name="adj2" fmla="val 22139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rPr>
              <a:t>商標登録マーク</a:t>
            </a: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44568" y="3544830"/>
            <a:ext cx="1283706" cy="1283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44568" y="5013970"/>
            <a:ext cx="1253855" cy="125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1311099" y="4906007"/>
            <a:ext cx="1545335" cy="148132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90202" y="5000397"/>
            <a:ext cx="1235417" cy="1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15820" y="3494206"/>
            <a:ext cx="1291759" cy="129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四角形吹き出し 9"/>
          <p:cNvSpPr/>
          <p:nvPr/>
        </p:nvSpPr>
        <p:spPr>
          <a:xfrm>
            <a:off x="7810674" y="5970529"/>
            <a:ext cx="1197855" cy="360725"/>
          </a:xfrm>
          <a:prstGeom prst="wedgeRectCallout">
            <a:avLst>
              <a:gd name="adj1" fmla="val 34130"/>
              <a:gd name="adj2" fmla="val -16817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rPr>
              <a:t>指定色</a:t>
            </a:r>
          </a:p>
        </p:txBody>
      </p:sp>
      <p:sp>
        <p:nvSpPr>
          <p:cNvPr id="5" name="正方形/長方形 4"/>
          <p:cNvSpPr/>
          <p:nvPr/>
        </p:nvSpPr>
        <p:spPr>
          <a:xfrm>
            <a:off x="105508" y="4906007"/>
            <a:ext cx="1031630" cy="14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3058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69723" y="1832517"/>
            <a:ext cx="5202360" cy="346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222738" y="2339321"/>
            <a:ext cx="6224954" cy="2026965"/>
          </a:xfrm>
          <a:prstGeom prst="rect">
            <a:avLst/>
          </a:prstGeom>
        </p:spPr>
        <p:txBody>
          <a:bodyPr vert="horz" wrap="square" lIns="91440" tIns="45720" rIns="91440" bIns="45720" rtlCol="0" anchor="ctr">
            <a:spAutoFit/>
          </a:bodyPr>
          <a:lstStyle/>
          <a:p>
            <a:pPr algn="ctr">
              <a:lnSpc>
                <a:spcPct val="150000"/>
              </a:lnSpc>
            </a:pPr>
            <a:r>
              <a:rPr kumimoji="1" lang="ja-JP" altLang="en-US" sz="4400" b="1" dirty="0">
                <a:solidFill>
                  <a:srgbClr val="00B050"/>
                </a:solidFill>
                <a:effectLst>
                  <a:outerShdw blurRad="38100" dist="38100" dir="2700000" algn="tl">
                    <a:srgbClr val="000000">
                      <a:alpha val="43137"/>
                    </a:srgbClr>
                  </a:outerShdw>
                </a:effectLst>
              </a:rPr>
              <a:t>自分のクラブのロゴを</a:t>
            </a:r>
            <a:endParaRPr kumimoji="1" lang="en-US" altLang="ja-JP" sz="4400" b="1" dirty="0">
              <a:solidFill>
                <a:srgbClr val="00B050"/>
              </a:solidFill>
              <a:effectLst>
                <a:outerShdw blurRad="38100" dist="38100" dir="2700000" algn="tl">
                  <a:srgbClr val="000000">
                    <a:alpha val="43137"/>
                  </a:srgbClr>
                </a:outerShdw>
              </a:effectLst>
            </a:endParaRPr>
          </a:p>
          <a:p>
            <a:pPr algn="ctr">
              <a:lnSpc>
                <a:spcPct val="150000"/>
              </a:lnSpc>
            </a:pPr>
            <a:r>
              <a:rPr lang="ja-JP" altLang="en-US" sz="4400" b="1" dirty="0">
                <a:solidFill>
                  <a:srgbClr val="00B050"/>
                </a:solidFill>
                <a:effectLst>
                  <a:outerShdw blurRad="38100" dist="38100" dir="2700000" algn="tl">
                    <a:srgbClr val="000000">
                      <a:alpha val="43137"/>
                    </a:srgbClr>
                  </a:outerShdw>
                </a:effectLst>
              </a:rPr>
              <a:t>確認してみよう</a:t>
            </a:r>
            <a:endParaRPr kumimoji="1" lang="ja-JP" altLang="en-US" sz="4400" b="1" dirty="0">
              <a:solidFill>
                <a:srgbClr val="00B050"/>
              </a:solidFill>
              <a:effectLst>
                <a:outerShdw blurRad="38100" dist="38100" dir="2700000" algn="tl">
                  <a:srgbClr val="000000">
                    <a:alpha val="43137"/>
                  </a:srgbClr>
                </a:outerShdw>
              </a:effectLst>
            </a:endParaRPr>
          </a:p>
        </p:txBody>
      </p:sp>
      <p:sp>
        <p:nvSpPr>
          <p:cNvPr id="3" name="テキスト ボックス 2"/>
          <p:cNvSpPr txBox="1"/>
          <p:nvPr/>
        </p:nvSpPr>
        <p:spPr>
          <a:xfrm>
            <a:off x="222738" y="84203"/>
            <a:ext cx="5111261" cy="769441"/>
          </a:xfrm>
          <a:prstGeom prst="rect">
            <a:avLst/>
          </a:prstGeom>
        </p:spPr>
        <p:txBody>
          <a:bodyPr vert="horz" wrap="square" lIns="91440" tIns="45720" rIns="91440" bIns="45720" rtlCol="0" anchor="ctr">
            <a:spAutoFit/>
          </a:bodyPr>
          <a:lstStyle/>
          <a:p>
            <a:pPr algn="l"/>
            <a:r>
              <a:rPr kumimoji="1" lang="ja-JP" altLang="en-US" sz="4400" dirty="0">
                <a:solidFill>
                  <a:srgbClr val="1318ED"/>
                </a:solidFill>
                <a:latin typeface="HG丸ｺﾞｼｯｸM-PRO" panose="020F0600000000000000" pitchFamily="50" charset="-128"/>
                <a:ea typeface="HG丸ｺﾞｼｯｸM-PRO" panose="020F0600000000000000" pitchFamily="50" charset="-128"/>
              </a:rPr>
              <a:t>具体例</a:t>
            </a:r>
          </a:p>
        </p:txBody>
      </p:sp>
    </p:spTree>
    <p:extLst>
      <p:ext uri="{BB962C8B-B14F-4D97-AF65-F5344CB8AC3E}">
        <p14:creationId xmlns:p14="http://schemas.microsoft.com/office/powerpoint/2010/main" val="295522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2432" y="222738"/>
            <a:ext cx="9816214" cy="620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円/楕円 2"/>
          <p:cNvSpPr/>
          <p:nvPr/>
        </p:nvSpPr>
        <p:spPr>
          <a:xfrm>
            <a:off x="1332432" y="1798144"/>
            <a:ext cx="2377470" cy="556729"/>
          </a:xfrm>
          <a:prstGeom prst="ellipse">
            <a:avLst/>
          </a:prstGeom>
          <a:solidFill>
            <a:schemeClr val="bg1">
              <a:lumMod val="95000"/>
            </a:schemeClr>
          </a:solidFill>
          <a:ln w="38100">
            <a:solidFill>
              <a:srgbClr val="B80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円/楕円 3"/>
          <p:cNvSpPr/>
          <p:nvPr/>
        </p:nvSpPr>
        <p:spPr>
          <a:xfrm>
            <a:off x="5133066" y="1911917"/>
            <a:ext cx="310896" cy="329184"/>
          </a:xfrm>
          <a:prstGeom prst="ellipse">
            <a:avLst/>
          </a:prstGeom>
          <a:solidFill>
            <a:schemeClr val="bg1">
              <a:lumMod val="95000"/>
            </a:schemeClr>
          </a:solidFill>
          <a:ln w="38100">
            <a:solidFill>
              <a:srgbClr val="B80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四角形吹き出し 1"/>
          <p:cNvSpPr/>
          <p:nvPr/>
        </p:nvSpPr>
        <p:spPr>
          <a:xfrm>
            <a:off x="1332432" y="3302527"/>
            <a:ext cx="2688336" cy="704088"/>
          </a:xfrm>
          <a:prstGeom prst="wedgeRectCallout">
            <a:avLst>
              <a:gd name="adj1" fmla="val 6886"/>
              <a:gd name="adj2" fmla="val -18139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rPr>
              <a:t>クラブ名の</a:t>
            </a:r>
            <a:r>
              <a:rPr lang="ja-JP" altLang="en-US" b="1" dirty="0">
                <a:solidFill>
                  <a:srgbClr val="0070C0"/>
                </a:solidFill>
              </a:rPr>
              <a:t>表示が無い</a:t>
            </a:r>
            <a:endParaRPr kumimoji="1" lang="ja-JP" altLang="en-US" b="1" dirty="0">
              <a:solidFill>
                <a:srgbClr val="0070C0"/>
              </a:solidFill>
            </a:endParaRPr>
          </a:p>
        </p:txBody>
      </p:sp>
      <p:sp>
        <p:nvSpPr>
          <p:cNvPr id="5" name="四角形吹き出し 4"/>
          <p:cNvSpPr/>
          <p:nvPr/>
        </p:nvSpPr>
        <p:spPr>
          <a:xfrm>
            <a:off x="5685224" y="996696"/>
            <a:ext cx="1810512" cy="612648"/>
          </a:xfrm>
          <a:prstGeom prst="wedgeRectCallout">
            <a:avLst>
              <a:gd name="adj1" fmla="val -58260"/>
              <a:gd name="adj2" fmla="val 10876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rPr>
              <a:t>商標登録マークが無い</a:t>
            </a:r>
          </a:p>
        </p:txBody>
      </p:sp>
      <p:sp>
        <p:nvSpPr>
          <p:cNvPr id="6" name="正方形/長方形 5"/>
          <p:cNvSpPr/>
          <p:nvPr/>
        </p:nvSpPr>
        <p:spPr>
          <a:xfrm>
            <a:off x="2521167" y="5422232"/>
            <a:ext cx="8451633" cy="8502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805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44221" y="140678"/>
            <a:ext cx="10515192" cy="634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a:xfrm>
            <a:off x="1561152" y="1682848"/>
            <a:ext cx="2093976" cy="539496"/>
          </a:xfrm>
          <a:prstGeom prst="ellipse">
            <a:avLst/>
          </a:prstGeom>
          <a:noFill/>
          <a:ln w="28575">
            <a:solidFill>
              <a:srgbClr val="B80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円/楕円 3"/>
          <p:cNvSpPr/>
          <p:nvPr/>
        </p:nvSpPr>
        <p:spPr>
          <a:xfrm>
            <a:off x="1344221" y="1202365"/>
            <a:ext cx="2379561" cy="562475"/>
          </a:xfrm>
          <a:prstGeom prst="ellipse">
            <a:avLst/>
          </a:prstGeom>
          <a:noFill/>
          <a:ln w="28575">
            <a:solidFill>
              <a:srgbClr val="B80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3669440" y="781693"/>
            <a:ext cx="1274416" cy="1243702"/>
          </a:xfrm>
          <a:prstGeom prst="ellipse">
            <a:avLst/>
          </a:prstGeom>
          <a:noFill/>
          <a:ln w="28575">
            <a:solidFill>
              <a:srgbClr val="B80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4777389" y="1764840"/>
            <a:ext cx="301752" cy="333403"/>
          </a:xfrm>
          <a:prstGeom prst="ellipse">
            <a:avLst/>
          </a:prstGeom>
          <a:noFill/>
          <a:ln w="28575">
            <a:solidFill>
              <a:srgbClr val="B80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円/楕円 2"/>
          <p:cNvSpPr/>
          <p:nvPr/>
        </p:nvSpPr>
        <p:spPr>
          <a:xfrm>
            <a:off x="5125798" y="752220"/>
            <a:ext cx="451103" cy="1340631"/>
          </a:xfrm>
          <a:prstGeom prst="ellipse">
            <a:avLst/>
          </a:prstGeom>
          <a:noFill/>
          <a:ln w="28575">
            <a:solidFill>
              <a:srgbClr val="B80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5738212" y="700335"/>
            <a:ext cx="2690680" cy="1252261"/>
          </a:xfrm>
          <a:prstGeom prst="ellipse">
            <a:avLst/>
          </a:prstGeom>
          <a:noFill/>
          <a:ln w="28575">
            <a:solidFill>
              <a:srgbClr val="B80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吹き出し 9"/>
          <p:cNvSpPr/>
          <p:nvPr/>
        </p:nvSpPr>
        <p:spPr>
          <a:xfrm>
            <a:off x="1419494" y="2418578"/>
            <a:ext cx="2304288" cy="749689"/>
          </a:xfrm>
          <a:prstGeom prst="wedgeRectCallout">
            <a:avLst>
              <a:gd name="adj1" fmla="val 18277"/>
              <a:gd name="adj2" fmla="val -8347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rPr>
              <a:t>地区番号表示</a:t>
            </a:r>
            <a:r>
              <a:rPr kumimoji="1" lang="en-US" altLang="ja-JP" b="1" dirty="0">
                <a:solidFill>
                  <a:srgbClr val="0070C0"/>
                </a:solidFill>
              </a:rPr>
              <a:t>OK</a:t>
            </a:r>
          </a:p>
          <a:p>
            <a:pPr algn="ctr"/>
            <a:r>
              <a:rPr lang="ja-JP" altLang="en-US" b="1" dirty="0">
                <a:solidFill>
                  <a:srgbClr val="0070C0"/>
                </a:solidFill>
              </a:rPr>
              <a:t>右詰め表示</a:t>
            </a:r>
            <a:r>
              <a:rPr lang="en-US" altLang="ja-JP" b="1" dirty="0">
                <a:solidFill>
                  <a:srgbClr val="0070C0"/>
                </a:solidFill>
              </a:rPr>
              <a:t>OK</a:t>
            </a:r>
            <a:endParaRPr kumimoji="1" lang="ja-JP" altLang="en-US" b="1" dirty="0">
              <a:solidFill>
                <a:srgbClr val="0070C0"/>
              </a:solidFill>
            </a:endParaRPr>
          </a:p>
        </p:txBody>
      </p:sp>
      <p:sp>
        <p:nvSpPr>
          <p:cNvPr id="11" name="四角形吹き出し 10"/>
          <p:cNvSpPr/>
          <p:nvPr/>
        </p:nvSpPr>
        <p:spPr>
          <a:xfrm>
            <a:off x="1455996" y="281060"/>
            <a:ext cx="1975104" cy="437388"/>
          </a:xfrm>
          <a:prstGeom prst="wedgeRectCallout">
            <a:avLst>
              <a:gd name="adj1" fmla="val 14451"/>
              <a:gd name="adj2" fmla="val 16456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rPr>
              <a:t>フォント・色</a:t>
            </a:r>
            <a:r>
              <a:rPr kumimoji="1" lang="en-US" altLang="ja-JP" b="1" dirty="0">
                <a:solidFill>
                  <a:srgbClr val="0070C0"/>
                </a:solidFill>
              </a:rPr>
              <a:t>OK</a:t>
            </a:r>
            <a:endParaRPr kumimoji="1" lang="ja-JP" altLang="en-US" b="1" dirty="0">
              <a:solidFill>
                <a:srgbClr val="0070C0"/>
              </a:solidFill>
            </a:endParaRPr>
          </a:p>
        </p:txBody>
      </p:sp>
      <p:sp>
        <p:nvSpPr>
          <p:cNvPr id="12" name="四角形吹き出し 11"/>
          <p:cNvSpPr/>
          <p:nvPr/>
        </p:nvSpPr>
        <p:spPr>
          <a:xfrm>
            <a:off x="4000149" y="289559"/>
            <a:ext cx="817328" cy="320040"/>
          </a:xfrm>
          <a:prstGeom prst="wedgeRectCallout">
            <a:avLst>
              <a:gd name="adj1" fmla="val 547"/>
              <a:gd name="adj2" fmla="val 12094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rPr>
              <a:t>色</a:t>
            </a:r>
            <a:r>
              <a:rPr kumimoji="1" lang="en-US" altLang="ja-JP" b="1" dirty="0">
                <a:solidFill>
                  <a:srgbClr val="0070C0"/>
                </a:solidFill>
              </a:rPr>
              <a:t>OK</a:t>
            </a:r>
            <a:endParaRPr kumimoji="1" lang="ja-JP" altLang="en-US" b="1" dirty="0">
              <a:solidFill>
                <a:srgbClr val="0070C0"/>
              </a:solidFill>
            </a:endParaRPr>
          </a:p>
        </p:txBody>
      </p:sp>
      <p:sp>
        <p:nvSpPr>
          <p:cNvPr id="13" name="四角形吹き出し 12"/>
          <p:cNvSpPr/>
          <p:nvPr/>
        </p:nvSpPr>
        <p:spPr>
          <a:xfrm>
            <a:off x="4943856" y="2192603"/>
            <a:ext cx="2139696" cy="451951"/>
          </a:xfrm>
          <a:prstGeom prst="wedgeRectCallout">
            <a:avLst>
              <a:gd name="adj1" fmla="val -46646"/>
              <a:gd name="adj2" fmla="val -9594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rPr>
              <a:t>商標登録マーク</a:t>
            </a:r>
            <a:r>
              <a:rPr kumimoji="1" lang="en-US" altLang="ja-JP" b="1" dirty="0">
                <a:solidFill>
                  <a:srgbClr val="0070C0"/>
                </a:solidFill>
              </a:rPr>
              <a:t>OK</a:t>
            </a:r>
            <a:endParaRPr kumimoji="1" lang="ja-JP" altLang="en-US" b="1" dirty="0">
              <a:solidFill>
                <a:srgbClr val="0070C0"/>
              </a:solidFill>
            </a:endParaRPr>
          </a:p>
        </p:txBody>
      </p:sp>
      <p:sp>
        <p:nvSpPr>
          <p:cNvPr id="14" name="四角形吹き出し 13"/>
          <p:cNvSpPr/>
          <p:nvPr/>
        </p:nvSpPr>
        <p:spPr>
          <a:xfrm>
            <a:off x="5351350" y="339734"/>
            <a:ext cx="2898648" cy="320040"/>
          </a:xfrm>
          <a:prstGeom prst="wedgeRectCallout">
            <a:avLst>
              <a:gd name="adj1" fmla="val -47170"/>
              <a:gd name="adj2" fmla="val 16821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rPr>
              <a:t>仕切り線有　太さ・色</a:t>
            </a:r>
            <a:r>
              <a:rPr kumimoji="1" lang="en-US" altLang="ja-JP" b="1" dirty="0">
                <a:solidFill>
                  <a:srgbClr val="0070C0"/>
                </a:solidFill>
              </a:rPr>
              <a:t>OK</a:t>
            </a:r>
            <a:endParaRPr kumimoji="1" lang="ja-JP" altLang="en-US" b="1" dirty="0">
              <a:solidFill>
                <a:srgbClr val="0070C0"/>
              </a:solidFill>
            </a:endParaRPr>
          </a:p>
        </p:txBody>
      </p:sp>
      <p:sp>
        <p:nvSpPr>
          <p:cNvPr id="15" name="四角形吹き出し 14"/>
          <p:cNvSpPr/>
          <p:nvPr/>
        </p:nvSpPr>
        <p:spPr>
          <a:xfrm>
            <a:off x="8992538" y="499754"/>
            <a:ext cx="2569464" cy="704088"/>
          </a:xfrm>
          <a:prstGeom prst="wedgeRectCallout">
            <a:avLst>
              <a:gd name="adj1" fmla="val -69158"/>
              <a:gd name="adj2" fmla="val 6379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rPr>
              <a:t>会長テーマ公式ロゴ</a:t>
            </a:r>
            <a:endParaRPr kumimoji="1" lang="en-US" altLang="ja-JP" b="1" dirty="0">
              <a:solidFill>
                <a:srgbClr val="0070C0"/>
              </a:solidFill>
            </a:endParaRPr>
          </a:p>
          <a:p>
            <a:pPr algn="ctr"/>
            <a:r>
              <a:rPr kumimoji="1" lang="ja-JP" altLang="en-US" b="1" dirty="0">
                <a:solidFill>
                  <a:srgbClr val="0070C0"/>
                </a:solidFill>
              </a:rPr>
              <a:t>表示位置</a:t>
            </a:r>
            <a:r>
              <a:rPr kumimoji="1" lang="en-US" altLang="ja-JP" b="1" dirty="0">
                <a:solidFill>
                  <a:srgbClr val="0070C0"/>
                </a:solidFill>
              </a:rPr>
              <a:t>OK</a:t>
            </a:r>
            <a:endParaRPr kumimoji="1" lang="ja-JP" altLang="en-US" b="1" dirty="0">
              <a:solidFill>
                <a:srgbClr val="0070C0"/>
              </a:solidFill>
            </a:endParaRPr>
          </a:p>
        </p:txBody>
      </p:sp>
      <p:sp>
        <p:nvSpPr>
          <p:cNvPr id="5" name="正方形/長方形 4"/>
          <p:cNvSpPr/>
          <p:nvPr/>
        </p:nvSpPr>
        <p:spPr>
          <a:xfrm>
            <a:off x="6601817" y="4973053"/>
            <a:ext cx="4836204" cy="136357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319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939" y="118500"/>
            <a:ext cx="24574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4988" y="118500"/>
            <a:ext cx="4340742" cy="3715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4988" y="3867479"/>
            <a:ext cx="4919193" cy="292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766868" y="118500"/>
            <a:ext cx="6041810" cy="581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911805" y="1258798"/>
            <a:ext cx="3223847" cy="552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a:xfrm>
            <a:off x="2091083" y="2332892"/>
            <a:ext cx="129223" cy="852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9979930" y="2875407"/>
            <a:ext cx="958645" cy="2998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6706224" y="1441898"/>
            <a:ext cx="1359253" cy="324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a:off x="4293655" y="6359579"/>
            <a:ext cx="208935" cy="2458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楕円 14"/>
          <p:cNvSpPr/>
          <p:nvPr/>
        </p:nvSpPr>
        <p:spPr>
          <a:xfrm>
            <a:off x="11533763" y="3013058"/>
            <a:ext cx="328551" cy="32446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2220306" y="2426677"/>
            <a:ext cx="804248" cy="758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1101969" y="2806164"/>
            <a:ext cx="441695" cy="2191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230923" y="6359579"/>
            <a:ext cx="492369" cy="33429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841049" y="5486400"/>
            <a:ext cx="967629" cy="28135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592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939" y="118500"/>
            <a:ext cx="24574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4868" y="86173"/>
            <a:ext cx="5139377" cy="353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1140005" y="955433"/>
            <a:ext cx="816832" cy="2485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4305" y="3701705"/>
            <a:ext cx="5529821" cy="306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85812" y="336763"/>
            <a:ext cx="4986834" cy="597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円/楕円 22"/>
          <p:cNvSpPr/>
          <p:nvPr/>
        </p:nvSpPr>
        <p:spPr>
          <a:xfrm>
            <a:off x="6921885" y="601572"/>
            <a:ext cx="3307709" cy="7077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10229594" y="4468160"/>
            <a:ext cx="644769" cy="1607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529203" y="4327666"/>
            <a:ext cx="84772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90695" y="872706"/>
            <a:ext cx="211931" cy="20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1318846" y="4548554"/>
            <a:ext cx="1383780" cy="44305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369269" y="1203484"/>
            <a:ext cx="3213297" cy="3399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369269" y="1655132"/>
            <a:ext cx="3030714" cy="92764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266939" y="4991604"/>
            <a:ext cx="3926383" cy="79959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0" y="6447692"/>
            <a:ext cx="5193323" cy="1328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0" y="3563815"/>
            <a:ext cx="314939" cy="30167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963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939" y="118500"/>
            <a:ext cx="24574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p:nvPr/>
        </p:nvPicPr>
        <p:blipFill>
          <a:blip r:embed="rId4">
            <a:extLst>
              <a:ext uri="{28A0092B-C50C-407E-A947-70E740481C1C}">
                <a14:useLocalDpi xmlns:a14="http://schemas.microsoft.com/office/drawing/2010/main"/>
              </a:ext>
            </a:extLst>
          </a:blip>
          <a:stretch>
            <a:fillRect/>
          </a:stretch>
        </p:blipFill>
        <p:spPr>
          <a:xfrm>
            <a:off x="91408" y="116247"/>
            <a:ext cx="5550584" cy="3749900"/>
          </a:xfrm>
          <a:prstGeom prst="rect">
            <a:avLst/>
          </a:prstGeom>
        </p:spPr>
      </p:pic>
      <p:pic>
        <p:nvPicPr>
          <p:cNvPr id="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3797" y="4036423"/>
            <a:ext cx="11397753" cy="273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31458" y="259054"/>
            <a:ext cx="6332660" cy="3375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314939" y="867507"/>
            <a:ext cx="1002778" cy="251118"/>
          </a:xfrm>
          <a:prstGeom prst="ellipse">
            <a:avLst/>
          </a:prstGeom>
          <a:noFill/>
          <a:ln w="28575">
            <a:solidFill>
              <a:srgbClr val="F4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902913" y="1039842"/>
            <a:ext cx="1079440" cy="324694"/>
          </a:xfrm>
          <a:prstGeom prst="ellipse">
            <a:avLst/>
          </a:prstGeom>
          <a:noFill/>
          <a:ln w="28575">
            <a:solidFill>
              <a:srgbClr val="F4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041408" y="4928515"/>
            <a:ext cx="1825292" cy="1683299"/>
          </a:xfrm>
          <a:prstGeom prst="ellipse">
            <a:avLst/>
          </a:prstGeom>
          <a:noFill/>
          <a:ln w="28575">
            <a:solidFill>
              <a:srgbClr val="F4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613010" y="1118625"/>
            <a:ext cx="225947" cy="217689"/>
          </a:xfrm>
          <a:prstGeom prst="ellipse">
            <a:avLst/>
          </a:prstGeom>
          <a:noFill/>
          <a:ln w="28575">
            <a:solidFill>
              <a:srgbClr val="F4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430215" y="1559169"/>
            <a:ext cx="523839" cy="2344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948246" y="817220"/>
            <a:ext cx="3387969" cy="26623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329354" y="4928515"/>
            <a:ext cx="1348154" cy="7337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03785" y="116248"/>
            <a:ext cx="1738207" cy="16773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508738" y="1793631"/>
            <a:ext cx="668216" cy="1529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100646" y="1793631"/>
            <a:ext cx="1148862" cy="76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100646" y="2708031"/>
            <a:ext cx="3610708" cy="7249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508738" y="1336313"/>
            <a:ext cx="668216" cy="1290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041408" y="3433011"/>
            <a:ext cx="3636100" cy="20114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902913" y="4299284"/>
            <a:ext cx="2045333" cy="44917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9642230" y="2213811"/>
            <a:ext cx="1410781" cy="35292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854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175598" y="124070"/>
            <a:ext cx="10365162" cy="696542"/>
          </a:xfrm>
          <a:prstGeom prst="rect">
            <a:avLst/>
          </a:prstGeom>
          <a:noFill/>
        </p:spPr>
        <p:txBody>
          <a:bodyPr wrap="square" rtlCol="0">
            <a:noAutofit/>
          </a:bodyPr>
          <a:lstStyle/>
          <a:p>
            <a:r>
              <a:rPr lang="ja-JP" altLang="en-US" sz="4400" dirty="0">
                <a:solidFill>
                  <a:srgbClr val="1318ED"/>
                </a:solidFill>
                <a:latin typeface="HG丸ｺﾞｼｯｸM-PRO" panose="020F0600000000000000" pitchFamily="50" charset="-128"/>
                <a:ea typeface="HG丸ｺﾞｼｯｸM-PRO" panose="020F0600000000000000" pitchFamily="50" charset="-128"/>
              </a:rPr>
              <a:t>テンプレートの利用（</a:t>
            </a:r>
            <a:r>
              <a:rPr lang="en-US" altLang="ja-JP" sz="4400" dirty="0">
                <a:solidFill>
                  <a:srgbClr val="1318ED"/>
                </a:solidFill>
                <a:latin typeface="HG丸ｺﾞｼｯｸM-PRO" panose="020F0600000000000000" pitchFamily="50" charset="-128"/>
                <a:ea typeface="HG丸ｺﾞｼｯｸM-PRO" panose="020F0600000000000000" pitchFamily="50" charset="-128"/>
              </a:rPr>
              <a:t>My ROTARY</a:t>
            </a:r>
            <a:r>
              <a:rPr lang="ja-JP" altLang="en-US" sz="4400" dirty="0">
                <a:solidFill>
                  <a:srgbClr val="1318ED"/>
                </a:solidFill>
                <a:latin typeface="HG丸ｺﾞｼｯｸM-PRO" panose="020F0600000000000000" pitchFamily="50" charset="-128"/>
                <a:ea typeface="HG丸ｺﾞｼｯｸM-PRO" panose="020F0600000000000000" pitchFamily="50" charset="-128"/>
              </a:rPr>
              <a:t>）</a:t>
            </a:r>
            <a:endParaRPr lang="en-US" altLang="ja-JP" sz="4400" dirty="0">
              <a:solidFill>
                <a:srgbClr val="1318ED"/>
              </a:solidFill>
              <a:latin typeface="HG丸ｺﾞｼｯｸM-PRO" panose="020F0600000000000000" pitchFamily="50" charset="-128"/>
              <a:ea typeface="HG丸ｺﾞｼｯｸM-PRO" panose="020F0600000000000000" pitchFamily="50" charset="-128"/>
            </a:endParaRPr>
          </a:p>
          <a:p>
            <a:pPr algn="ctr"/>
            <a:endParaRPr lang="en-US" altLang="ja-JP" sz="2800" b="1" u="sng" dirty="0"/>
          </a:p>
          <a:p>
            <a:pPr algn="ctr"/>
            <a:endParaRPr lang="ja-JP" altLang="ja-JP" sz="2800" u="sng"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269" y="1185719"/>
            <a:ext cx="4724955" cy="458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58179" y="1868177"/>
            <a:ext cx="6680688" cy="390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円/楕円 2"/>
          <p:cNvSpPr/>
          <p:nvPr/>
        </p:nvSpPr>
        <p:spPr>
          <a:xfrm>
            <a:off x="691662" y="4114800"/>
            <a:ext cx="3176953" cy="1805354"/>
          </a:xfrm>
          <a:prstGeom prst="ellipse">
            <a:avLst/>
          </a:prstGeom>
          <a:noFill/>
          <a:ln w="38100">
            <a:solidFill>
              <a:srgbClr val="F4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049109" y="2614246"/>
            <a:ext cx="4700953" cy="3305908"/>
          </a:xfrm>
          <a:prstGeom prst="ellipse">
            <a:avLst/>
          </a:prstGeom>
          <a:noFill/>
          <a:ln w="38100">
            <a:solidFill>
              <a:srgbClr val="F4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上カーブ矢印 5"/>
          <p:cNvSpPr/>
          <p:nvPr/>
        </p:nvSpPr>
        <p:spPr>
          <a:xfrm>
            <a:off x="2743200" y="5342021"/>
            <a:ext cx="4748463" cy="1058779"/>
          </a:xfrm>
          <a:prstGeom prst="curvedUpArrow">
            <a:avLst/>
          </a:prstGeom>
          <a:solidFill>
            <a:srgbClr val="1318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57052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367" y="172867"/>
            <a:ext cx="6086109" cy="312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5737" y="3399691"/>
            <a:ext cx="4013271" cy="340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98689" y="177679"/>
            <a:ext cx="5222654" cy="322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15692" y="3516922"/>
            <a:ext cx="4443421" cy="329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円/楕円 2"/>
          <p:cNvSpPr/>
          <p:nvPr/>
        </p:nvSpPr>
        <p:spPr>
          <a:xfrm>
            <a:off x="3382107" y="1008185"/>
            <a:ext cx="2778369" cy="1453661"/>
          </a:xfrm>
          <a:prstGeom prst="ellipse">
            <a:avLst/>
          </a:prstGeom>
          <a:noFill/>
          <a:ln w="28575">
            <a:solidFill>
              <a:srgbClr val="F4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138843" y="5162122"/>
            <a:ext cx="2778369" cy="1453661"/>
          </a:xfrm>
          <a:prstGeom prst="ellipse">
            <a:avLst/>
          </a:prstGeom>
          <a:noFill/>
          <a:ln w="28575">
            <a:solidFill>
              <a:srgbClr val="F4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8200292" y="3833447"/>
            <a:ext cx="2913185" cy="2039815"/>
          </a:xfrm>
          <a:prstGeom prst="ellipse">
            <a:avLst/>
          </a:prstGeom>
          <a:noFill/>
          <a:ln w="28575">
            <a:solidFill>
              <a:srgbClr val="F4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0005646" y="2375986"/>
            <a:ext cx="1506416" cy="921177"/>
          </a:xfrm>
          <a:prstGeom prst="ellipse">
            <a:avLst/>
          </a:prstGeom>
          <a:noFill/>
          <a:ln w="28575">
            <a:solidFill>
              <a:srgbClr val="F4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2192372" y="2836574"/>
            <a:ext cx="621166" cy="856195"/>
          </a:xfrm>
          <a:prstGeom prst="downArrow">
            <a:avLst/>
          </a:prstGeom>
          <a:solidFill>
            <a:srgbClr val="1318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8499387" y="2871742"/>
            <a:ext cx="621166" cy="856195"/>
          </a:xfrm>
          <a:prstGeom prst="downArrow">
            <a:avLst/>
          </a:prstGeom>
          <a:solidFill>
            <a:srgbClr val="1318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9763495">
            <a:off x="4528990" y="4023927"/>
            <a:ext cx="2071760" cy="656493"/>
          </a:xfrm>
          <a:prstGeom prst="rightArrow">
            <a:avLst/>
          </a:prstGeom>
          <a:solidFill>
            <a:srgbClr val="1318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687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077" y="0"/>
            <a:ext cx="11851850" cy="666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4880" y="493214"/>
            <a:ext cx="5080243" cy="3242794"/>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 1"/>
          <p:cNvSpPr/>
          <p:nvPr/>
        </p:nvSpPr>
        <p:spPr>
          <a:xfrm>
            <a:off x="210800" y="1134330"/>
            <a:ext cx="2591015" cy="190194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矢印 2"/>
          <p:cNvSpPr/>
          <p:nvPr/>
        </p:nvSpPr>
        <p:spPr>
          <a:xfrm>
            <a:off x="2866289" y="1493287"/>
            <a:ext cx="597877" cy="118403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4958862" y="2461847"/>
            <a:ext cx="1735016" cy="762000"/>
          </a:xfrm>
          <a:prstGeom prst="ellipse">
            <a:avLst/>
          </a:prstGeom>
          <a:noFill/>
          <a:ln w="38100">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6136725" y="4138246"/>
            <a:ext cx="4062352" cy="1594339"/>
          </a:xfrm>
          <a:prstGeom prst="ellipse">
            <a:avLst/>
          </a:prstGeom>
          <a:noFill/>
          <a:ln w="57150">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9746175">
            <a:off x="6408215" y="3132747"/>
            <a:ext cx="482228" cy="123634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677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832022E1-1CC8-5E8D-528F-7057C0520196}"/>
              </a:ext>
            </a:extLst>
          </p:cNvPr>
          <p:cNvSpPr>
            <a:spLocks noGrp="1"/>
          </p:cNvSpPr>
          <p:nvPr>
            <p:ph type="title"/>
          </p:nvPr>
        </p:nvSpPr>
        <p:spPr/>
        <p:txBody>
          <a:bodyPr/>
          <a:lstStyle/>
          <a:p>
            <a:r>
              <a:rPr lang="ja-JP" altLang="en-US" dirty="0">
                <a:solidFill>
                  <a:srgbClr val="1318ED"/>
                </a:solidFill>
              </a:rPr>
              <a:t>適切なロゴ使用はなぜ必要か？</a:t>
            </a:r>
          </a:p>
        </p:txBody>
      </p:sp>
      <p:sp>
        <p:nvSpPr>
          <p:cNvPr id="4" name="Text Placeholder 1">
            <a:extLst>
              <a:ext uri="{FF2B5EF4-FFF2-40B4-BE49-F238E27FC236}">
                <a16:creationId xmlns:a16="http://schemas.microsoft.com/office/drawing/2014/main" id="{B1A32816-FEC9-A949-9428-7571810E3458}"/>
              </a:ext>
            </a:extLst>
          </p:cNvPr>
          <p:cNvSpPr>
            <a:spLocks noGrp="1"/>
          </p:cNvSpPr>
          <p:nvPr>
            <p:ph idx="1"/>
          </p:nvPr>
        </p:nvSpPr>
        <p:spPr>
          <a:xfrm>
            <a:off x="631575" y="1261726"/>
            <a:ext cx="11109322" cy="4611893"/>
          </a:xfrm>
        </p:spPr>
        <p:txBody>
          <a:bodyPr vert="horz" lIns="91440" tIns="45720" rIns="91440" bIns="45720" rtlCol="0" anchor="t">
            <a:noAutofit/>
          </a:bodyPr>
          <a:lstStyle/>
          <a:p>
            <a:pPr marL="914400" indent="-914400" algn="l" rtl="0" fontAlgn="base">
              <a:buFont typeface="+mj-lt"/>
              <a:buAutoNum type="arabicPeriod"/>
            </a:pPr>
            <a:r>
              <a:rPr lang="ja" sz="4000" b="0" i="0" u="none" baseline="0" dirty="0">
                <a:solidFill>
                  <a:srgbClr val="1318ED"/>
                </a:solidFill>
              </a:rPr>
              <a:t>ロータリーの名称と知的財産を守る​</a:t>
            </a:r>
            <a:br>
              <a:rPr lang="ja" sz="4000" dirty="0">
                <a:solidFill>
                  <a:srgbClr val="1318ED"/>
                </a:solidFill>
              </a:rPr>
            </a:br>
            <a:endParaRPr lang="ja" sz="4000" dirty="0">
              <a:solidFill>
                <a:srgbClr val="1318ED"/>
              </a:solidFill>
            </a:endParaRPr>
          </a:p>
          <a:p>
            <a:pPr marL="914400" indent="-914400" algn="l" rtl="0" fontAlgn="base">
              <a:buFont typeface="+mj-lt"/>
              <a:buAutoNum type="arabicPeriod"/>
            </a:pPr>
            <a:r>
              <a:rPr lang="ja" sz="4000" b="0" i="0" u="none" baseline="0" dirty="0">
                <a:solidFill>
                  <a:srgbClr val="1318ED"/>
                </a:solidFill>
              </a:rPr>
              <a:t>地元の活動がクラブまたは地区によるものであることを正しく認識してもらう</a:t>
            </a:r>
            <a:br>
              <a:rPr lang="ja" sz="4000" dirty="0">
                <a:solidFill>
                  <a:srgbClr val="1318ED"/>
                </a:solidFill>
              </a:rPr>
            </a:br>
            <a:endParaRPr lang="ja" sz="4000" dirty="0">
              <a:solidFill>
                <a:srgbClr val="1318ED"/>
              </a:solidFill>
            </a:endParaRPr>
          </a:p>
          <a:p>
            <a:pPr marL="914400" indent="-914400" algn="l" rtl="0" fontAlgn="base">
              <a:buFont typeface="+mj-lt"/>
              <a:buAutoNum type="arabicPeriod"/>
            </a:pPr>
            <a:r>
              <a:rPr lang="ja" sz="4000" b="0" i="0" u="none" baseline="0" dirty="0">
                <a:solidFill>
                  <a:srgbClr val="1318ED"/>
                </a:solidFill>
              </a:rPr>
              <a:t>一貫した方法でロータリーのストーリーを伝える</a:t>
            </a:r>
            <a:endParaRPr lang="ja" sz="4000" dirty="0">
              <a:solidFill>
                <a:srgbClr val="1318ED"/>
              </a:solidFill>
              <a:cs typeface="Noto Sans JP"/>
            </a:endParaRPr>
          </a:p>
        </p:txBody>
      </p:sp>
    </p:spTree>
    <p:extLst>
      <p:ext uri="{BB962C8B-B14F-4D97-AF65-F5344CB8AC3E}">
        <p14:creationId xmlns:p14="http://schemas.microsoft.com/office/powerpoint/2010/main" val="3892994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117230" y="219962"/>
            <a:ext cx="10879015" cy="440869"/>
          </a:xfrm>
        </p:spPr>
        <p:txBody>
          <a:bodyPr>
            <a:noAutofit/>
          </a:bodyPr>
          <a:lstStyle/>
          <a:p>
            <a:pPr algn="l"/>
            <a:r>
              <a:rPr lang="ja-JP" altLang="en-US" sz="4000" dirty="0">
                <a:solidFill>
                  <a:srgbClr val="1318ED"/>
                </a:solidFill>
              </a:rPr>
              <a:t>ロゴに対する考え方・ロゴ入り商品作成</a:t>
            </a:r>
            <a:endParaRPr lang="en-US" sz="4000" dirty="0">
              <a:solidFill>
                <a:srgbClr val="1318ED"/>
              </a:solidFill>
            </a:endParaRPr>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879231" y="1026943"/>
            <a:ext cx="11312769" cy="4970593"/>
          </a:xfrm>
          <a:prstGeom prst="rect">
            <a:avLst/>
          </a:prstGeom>
          <a:noFill/>
        </p:spPr>
        <p:txBody>
          <a:bodyPr wrap="square" rtlCol="0">
            <a:noAutofit/>
          </a:bodyPr>
          <a:lstStyle/>
          <a:p>
            <a:pPr>
              <a:lnSpc>
                <a:spcPct val="140000"/>
              </a:lnSpc>
            </a:pPr>
            <a:r>
              <a:rPr lang="en-US" altLang="ja-JP" sz="3600" u="sng" dirty="0">
                <a:solidFill>
                  <a:prstClr val="black"/>
                </a:solidFill>
              </a:rPr>
              <a:t>RI</a:t>
            </a:r>
            <a:r>
              <a:rPr lang="ja-JP" altLang="en-US" sz="3600" u="sng" dirty="0">
                <a:solidFill>
                  <a:prstClr val="black"/>
                </a:solidFill>
              </a:rPr>
              <a:t>は適切でないロゴの使用を</a:t>
            </a:r>
            <a:r>
              <a:rPr lang="ja-JP" altLang="ja-JP" sz="3600" u="sng" dirty="0">
                <a:effectLst/>
                <a:latin typeface="+mj-ea"/>
                <a:ea typeface="+mj-ea"/>
                <a:cs typeface="ＭＳ Ｐゴシック" panose="020B0600070205080204" pitchFamily="50" charset="-128"/>
              </a:rPr>
              <a:t>”</a:t>
            </a:r>
            <a:r>
              <a:rPr lang="en-US" altLang="ja-JP" sz="3600" u="sng" dirty="0">
                <a:effectLst/>
                <a:latin typeface="+mj-ea"/>
                <a:ea typeface="+mj-ea"/>
                <a:cs typeface="ＭＳ Ｐゴシック" panose="020B0600070205080204" pitchFamily="50" charset="-128"/>
              </a:rPr>
              <a:t>policing</a:t>
            </a:r>
            <a:r>
              <a:rPr lang="en-US" altLang="ja-JP" sz="3600" b="1" u="sng" dirty="0">
                <a:solidFill>
                  <a:srgbClr val="F42F00"/>
                </a:solidFill>
                <a:effectLst/>
                <a:latin typeface="+mj-ea"/>
                <a:ea typeface="+mj-ea"/>
                <a:cs typeface="ＭＳ Ｐゴシック" panose="020B0600070205080204" pitchFamily="50" charset="-128"/>
              </a:rPr>
              <a:t>(</a:t>
            </a:r>
            <a:r>
              <a:rPr lang="ja-JP" altLang="ja-JP" sz="3600" b="1" u="sng" dirty="0">
                <a:solidFill>
                  <a:srgbClr val="F42F00"/>
                </a:solidFill>
                <a:effectLst/>
                <a:latin typeface="+mj-ea"/>
                <a:ea typeface="+mj-ea"/>
                <a:cs typeface="ＭＳ Ｐゴシック" panose="020B0600070205080204" pitchFamily="50" charset="-128"/>
              </a:rPr>
              <a:t>取り締まる</a:t>
            </a:r>
            <a:r>
              <a:rPr lang="en-US" altLang="ja-JP" sz="3600" b="1" u="sng" dirty="0">
                <a:solidFill>
                  <a:srgbClr val="F42F00"/>
                </a:solidFill>
                <a:effectLst/>
                <a:latin typeface="+mj-ea"/>
                <a:ea typeface="+mj-ea"/>
                <a:cs typeface="ＭＳ Ｐゴシック" panose="020B0600070205080204" pitchFamily="50" charset="-128"/>
              </a:rPr>
              <a:t>)</a:t>
            </a:r>
            <a:r>
              <a:rPr lang="ja-JP" altLang="ja-JP" sz="3600" u="sng" dirty="0">
                <a:effectLst/>
                <a:latin typeface="+mj-ea"/>
                <a:ea typeface="+mj-ea"/>
                <a:cs typeface="ＭＳ Ｐゴシック" panose="020B0600070205080204" pitchFamily="50" charset="-128"/>
              </a:rPr>
              <a:t>”こと</a:t>
            </a:r>
            <a:r>
              <a:rPr lang="ja-JP" altLang="en-US" sz="3600" u="sng" dirty="0">
                <a:effectLst/>
                <a:latin typeface="+mj-ea"/>
                <a:ea typeface="+mj-ea"/>
                <a:cs typeface="ＭＳ Ｐゴシック" panose="020B0600070205080204" pitchFamily="50" charset="-128"/>
              </a:rPr>
              <a:t>は望んでいない。</a:t>
            </a:r>
            <a:endParaRPr lang="en-US" altLang="ja-JP" sz="3600" u="sng" dirty="0">
              <a:effectLst/>
              <a:latin typeface="+mj-ea"/>
              <a:ea typeface="+mj-ea"/>
              <a:cs typeface="ＭＳ Ｐゴシック" panose="020B0600070205080204" pitchFamily="50" charset="-128"/>
            </a:endParaRPr>
          </a:p>
          <a:p>
            <a:pPr lvl="1">
              <a:lnSpc>
                <a:spcPct val="140000"/>
              </a:lnSpc>
            </a:pPr>
            <a:r>
              <a:rPr lang="ja-JP" altLang="en-US" sz="3600" dirty="0">
                <a:solidFill>
                  <a:prstClr val="black"/>
                </a:solidFill>
                <a:latin typeface="+mj-ea"/>
                <a:ea typeface="+mj-ea"/>
              </a:rPr>
              <a:t>ロータリーブランド</a:t>
            </a:r>
            <a:r>
              <a:rPr lang="ja-JP" altLang="en-US" sz="3600" dirty="0">
                <a:solidFill>
                  <a:prstClr val="black"/>
                </a:solidFill>
              </a:rPr>
              <a:t>を世界に浸透させるには、ロゴを適切に使用することが重要であることをクラブ自身が理解のうえ、</a:t>
            </a:r>
            <a:r>
              <a:rPr lang="ja-JP" altLang="en-US" sz="3600" b="1" dirty="0">
                <a:solidFill>
                  <a:srgbClr val="F42F00"/>
                </a:solidFill>
              </a:rPr>
              <a:t>公共の目につく機会</a:t>
            </a:r>
            <a:r>
              <a:rPr lang="ja-JP" altLang="en-US" sz="3600" b="1" dirty="0">
                <a:solidFill>
                  <a:srgbClr val="1318ED"/>
                </a:solidFill>
              </a:rPr>
              <a:t>が多い資料や</a:t>
            </a:r>
            <a:r>
              <a:rPr lang="ja-JP" altLang="en-US" sz="3600" b="1" dirty="0">
                <a:solidFill>
                  <a:srgbClr val="FF0000"/>
                </a:solidFill>
              </a:rPr>
              <a:t>デジタルプラットフォーム</a:t>
            </a:r>
            <a:r>
              <a:rPr lang="ja-JP" altLang="en-US" sz="3600" b="1" dirty="0">
                <a:solidFill>
                  <a:srgbClr val="1318ED"/>
                </a:solidFill>
              </a:rPr>
              <a:t>から順次、適切なロゴの使用方法に改善</a:t>
            </a:r>
            <a:r>
              <a:rPr lang="ja-JP" altLang="en-US" sz="3600" dirty="0"/>
              <a:t>してほしい。</a:t>
            </a:r>
            <a:endParaRPr lang="en-US" altLang="ja-JP" sz="3600" dirty="0"/>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spTree>
    <p:extLst>
      <p:ext uri="{BB962C8B-B14F-4D97-AF65-F5344CB8AC3E}">
        <p14:creationId xmlns:p14="http://schemas.microsoft.com/office/powerpoint/2010/main" val="274942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117230" y="219962"/>
            <a:ext cx="10879015" cy="440869"/>
          </a:xfrm>
        </p:spPr>
        <p:txBody>
          <a:bodyPr>
            <a:noAutofit/>
          </a:bodyPr>
          <a:lstStyle/>
          <a:p>
            <a:pPr algn="l"/>
            <a:r>
              <a:rPr lang="ja-JP" altLang="en-US" sz="4000" dirty="0">
                <a:solidFill>
                  <a:srgbClr val="1318ED"/>
                </a:solidFill>
              </a:rPr>
              <a:t>　</a:t>
            </a:r>
            <a:endParaRPr lang="en-US" sz="4000" dirty="0">
              <a:solidFill>
                <a:srgbClr val="1318ED"/>
              </a:solidFill>
            </a:endParaRPr>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175847" y="218050"/>
            <a:ext cx="11875476" cy="5104227"/>
          </a:xfrm>
          <a:prstGeom prst="rect">
            <a:avLst/>
          </a:prstGeom>
          <a:noFill/>
        </p:spPr>
        <p:txBody>
          <a:bodyPr wrap="square" rtlCol="0">
            <a:noAutofit/>
          </a:bodyPr>
          <a:lstStyle/>
          <a:p>
            <a:pPr marL="342900" indent="-342900">
              <a:lnSpc>
                <a:spcPct val="140000"/>
              </a:lnSpc>
              <a:buFont typeface="Arial" panose="020B0604020202020204" pitchFamily="34" charset="0"/>
              <a:buChar char="•"/>
            </a:pPr>
            <a:r>
              <a:rPr lang="ja-JP" altLang="en-US" sz="3200" u="sng" dirty="0">
                <a:solidFill>
                  <a:prstClr val="black"/>
                </a:solidFill>
              </a:rPr>
              <a:t>ロータリーロゴ入りの</a:t>
            </a:r>
            <a:r>
              <a:rPr lang="ja-JP" altLang="en-US" sz="3200" b="1" u="sng" dirty="0">
                <a:solidFill>
                  <a:srgbClr val="F42F00"/>
                </a:solidFill>
              </a:rPr>
              <a:t>商品</a:t>
            </a:r>
            <a:r>
              <a:rPr lang="ja-JP" altLang="en-US" sz="3200" u="sng" dirty="0">
                <a:solidFill>
                  <a:prstClr val="black"/>
                </a:solidFill>
              </a:rPr>
              <a:t>は、</a:t>
            </a:r>
            <a:r>
              <a:rPr lang="ja-JP" altLang="en-US" sz="3200" b="1" u="sng" dirty="0">
                <a:solidFill>
                  <a:srgbClr val="1318ED"/>
                </a:solidFill>
              </a:rPr>
              <a:t>免許業者から購入</a:t>
            </a:r>
            <a:r>
              <a:rPr lang="ja-JP" altLang="en-US" sz="3200" u="sng" dirty="0">
                <a:solidFill>
                  <a:prstClr val="black"/>
                </a:solidFill>
              </a:rPr>
              <a:t>する必要がある。</a:t>
            </a:r>
            <a:endParaRPr lang="en-US" altLang="ja-JP" sz="3200" u="sng" dirty="0">
              <a:solidFill>
                <a:prstClr val="black"/>
              </a:solidFill>
            </a:endParaRPr>
          </a:p>
          <a:p>
            <a:pPr marL="342900" indent="-342900">
              <a:lnSpc>
                <a:spcPct val="140000"/>
              </a:lnSpc>
              <a:buFont typeface="Wingdings" panose="05000000000000000000" pitchFamily="2" charset="2"/>
              <a:buChar char="Ø"/>
            </a:pPr>
            <a:r>
              <a:rPr lang="ja-JP" altLang="en-US" sz="3200" dirty="0">
                <a:solidFill>
                  <a:prstClr val="black"/>
                </a:solidFill>
              </a:rPr>
              <a:t>必要な商品を免許業者が取り扱っていない場合、ロータリーロゴ使用に関し</a:t>
            </a:r>
            <a:r>
              <a:rPr lang="ja-JP" altLang="en-US" sz="3200" b="1" dirty="0">
                <a:solidFill>
                  <a:srgbClr val="1318ED"/>
                </a:solidFill>
              </a:rPr>
              <a:t>許可を得た</a:t>
            </a:r>
            <a:r>
              <a:rPr lang="ja-JP" altLang="en-US" sz="3200" dirty="0">
                <a:solidFill>
                  <a:prstClr val="black"/>
                </a:solidFill>
              </a:rPr>
              <a:t>うえで、その</a:t>
            </a:r>
            <a:r>
              <a:rPr lang="ja-JP" altLang="en-US" sz="3200" b="1" dirty="0">
                <a:solidFill>
                  <a:srgbClr val="1318ED"/>
                </a:solidFill>
              </a:rPr>
              <a:t>非免許業者に製造販売を依頼</a:t>
            </a:r>
            <a:r>
              <a:rPr lang="ja-JP" altLang="en-US" sz="3200" dirty="0">
                <a:solidFill>
                  <a:prstClr val="black"/>
                </a:solidFill>
              </a:rPr>
              <a:t>することが可能</a:t>
            </a:r>
            <a:endParaRPr lang="en-US" altLang="ja-JP" sz="3200" dirty="0">
              <a:solidFill>
                <a:prstClr val="black"/>
              </a:solidFill>
            </a:endParaRPr>
          </a:p>
          <a:p>
            <a:pPr marL="342900" indent="-342900">
              <a:lnSpc>
                <a:spcPct val="140000"/>
              </a:lnSpc>
              <a:buFont typeface="Wingdings" panose="05000000000000000000" pitchFamily="2" charset="2"/>
              <a:buChar char="Ø"/>
            </a:pPr>
            <a:r>
              <a:rPr lang="ja-JP" altLang="en-US" sz="3200" b="1" dirty="0">
                <a:solidFill>
                  <a:srgbClr val="1318ED"/>
                </a:solidFill>
              </a:rPr>
              <a:t>第三者に販売したり記念品等として提供する</a:t>
            </a:r>
            <a:r>
              <a:rPr lang="ja-JP" altLang="en-US" sz="3200" dirty="0"/>
              <a:t>ことを目的としたものではなくかつ、</a:t>
            </a:r>
            <a:r>
              <a:rPr lang="ja-JP" altLang="en-US" sz="3200" b="1" dirty="0">
                <a:solidFill>
                  <a:srgbClr val="1318ED"/>
                </a:solidFill>
              </a:rPr>
              <a:t>会員ないしクラブ自らが、活動時に使用するツール</a:t>
            </a:r>
            <a:r>
              <a:rPr lang="ja-JP" altLang="en-US" sz="3200" dirty="0"/>
              <a:t>にすぎないもの</a:t>
            </a:r>
            <a:r>
              <a:rPr lang="ja-JP" altLang="en-US" sz="3200" dirty="0">
                <a:solidFill>
                  <a:prstClr val="black"/>
                </a:solidFill>
              </a:rPr>
              <a:t>＝</a:t>
            </a:r>
            <a:r>
              <a:rPr lang="ja-JP" altLang="en-US" sz="3200" b="1" dirty="0">
                <a:solidFill>
                  <a:prstClr val="black"/>
                </a:solidFill>
              </a:rPr>
              <a:t>（名刺、週報、封筒、会員名簿等）</a:t>
            </a:r>
            <a:r>
              <a:rPr lang="ja-JP" altLang="en-US" sz="3200" dirty="0">
                <a:solidFill>
                  <a:prstClr val="black"/>
                </a:solidFill>
              </a:rPr>
              <a:t>は</a:t>
            </a:r>
            <a:r>
              <a:rPr lang="ja-JP" altLang="en-US" sz="3600" b="1" u="sng" dirty="0">
                <a:solidFill>
                  <a:srgbClr val="F42F00"/>
                </a:solidFill>
              </a:rPr>
              <a:t>「商品」にあたらない」</a:t>
            </a:r>
            <a:r>
              <a:rPr lang="ja-JP" altLang="en-US" sz="3200" b="1" dirty="0"/>
              <a:t>（第</a:t>
            </a:r>
            <a:r>
              <a:rPr lang="en-US" altLang="ja-JP" sz="3200" b="1" dirty="0"/>
              <a:t>2660</a:t>
            </a:r>
            <a:r>
              <a:rPr lang="ja-JP" altLang="en-US" sz="3200" b="1" dirty="0"/>
              <a:t>地区見解）</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spTree>
    <p:extLst>
      <p:ext uri="{BB962C8B-B14F-4D97-AF65-F5344CB8AC3E}">
        <p14:creationId xmlns:p14="http://schemas.microsoft.com/office/powerpoint/2010/main" val="87912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1680544" y="439949"/>
            <a:ext cx="9775318" cy="720614"/>
          </a:xfrm>
        </p:spPr>
        <p:txBody>
          <a:bodyPr>
            <a:normAutofit/>
          </a:bodyPr>
          <a:lstStyle/>
          <a:p>
            <a:r>
              <a:rPr lang="ja-JP" altLang="en-US" sz="2800" u="sng" dirty="0"/>
              <a:t>　</a:t>
            </a:r>
            <a:endParaRPr lang="en-US" sz="2800" u="sng"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1291" y="823051"/>
            <a:ext cx="3748950" cy="374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4028" y="45001"/>
            <a:ext cx="3476680" cy="4923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06307" y="2366870"/>
            <a:ext cx="5685693" cy="401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8404860" y="1952945"/>
            <a:ext cx="2415540" cy="461665"/>
          </a:xfrm>
          <a:prstGeom prst="rect">
            <a:avLst/>
          </a:prstGeom>
        </p:spPr>
        <p:txBody>
          <a:bodyPr vert="horz" wrap="square" lIns="91440" tIns="45720" rIns="91440" bIns="45720" rtlCol="0" anchor="ctr">
            <a:spAutoFit/>
          </a:bodyPr>
          <a:lstStyle/>
          <a:p>
            <a:pPr algn="l"/>
            <a:r>
              <a:rPr kumimoji="1" lang="ja-JP" altLang="en-US" sz="2400" b="1" dirty="0"/>
              <a:t>使用許可証</a:t>
            </a:r>
          </a:p>
        </p:txBody>
      </p:sp>
    </p:spTree>
    <p:extLst>
      <p:ext uri="{BB962C8B-B14F-4D97-AF65-F5344CB8AC3E}">
        <p14:creationId xmlns:p14="http://schemas.microsoft.com/office/powerpoint/2010/main" val="3844892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1AEBB38-0FD1-4536-A762-A1F22A5B5E1D}"/>
              </a:ext>
            </a:extLst>
          </p:cNvPr>
          <p:cNvSpPr txBox="1"/>
          <p:nvPr/>
        </p:nvSpPr>
        <p:spPr>
          <a:xfrm>
            <a:off x="699703" y="4480560"/>
            <a:ext cx="10775092" cy="2102219"/>
          </a:xfrm>
          <a:prstGeom prst="rect">
            <a:avLst/>
          </a:prstGeom>
          <a:noFill/>
        </p:spPr>
        <p:txBody>
          <a:bodyPr wrap="square" rtlCol="0">
            <a:noAutofit/>
          </a:bodyPr>
          <a:lstStyle/>
          <a:p>
            <a:pPr algn="ctr"/>
            <a:endParaRPr lang="en-US" altLang="ja-JP" sz="2800" dirty="0">
              <a:latin typeface="+mn-ea"/>
            </a:endParaRPr>
          </a:p>
          <a:p>
            <a:pPr algn="ctr"/>
            <a:r>
              <a:rPr lang="en-US" altLang="ja-JP" sz="2800" dirty="0">
                <a:latin typeface="+mn-ea"/>
              </a:rPr>
              <a:t>23-24</a:t>
            </a:r>
            <a:r>
              <a:rPr lang="ja-JP" altLang="en-US" sz="2800" dirty="0">
                <a:latin typeface="+mn-ea"/>
              </a:rPr>
              <a:t>年度</a:t>
            </a:r>
            <a:r>
              <a:rPr lang="ja-JP" altLang="en-US" sz="2800" dirty="0"/>
              <a:t>公共イメージ向上委員会 </a:t>
            </a:r>
            <a:endParaRPr lang="en-US" altLang="ja-JP" sz="2800" dirty="0"/>
          </a:p>
          <a:p>
            <a:pPr algn="ctr"/>
            <a:r>
              <a:rPr lang="ja-JP" altLang="en-US" sz="2800" dirty="0"/>
              <a:t>副委員長　大島規弘</a:t>
            </a:r>
            <a:endParaRPr lang="en-US" altLang="ja-JP" sz="2800" dirty="0"/>
          </a:p>
        </p:txBody>
      </p:sp>
      <p:sp>
        <p:nvSpPr>
          <p:cNvPr id="7" name="テキスト ボックス 6">
            <a:extLst>
              <a:ext uri="{FF2B5EF4-FFF2-40B4-BE49-F238E27FC236}">
                <a16:creationId xmlns:a16="http://schemas.microsoft.com/office/drawing/2014/main" id="{03F85663-F986-4EFB-9CF6-72CB7BA3152A}"/>
              </a:ext>
            </a:extLst>
          </p:cNvPr>
          <p:cNvSpPr txBox="1"/>
          <p:nvPr/>
        </p:nvSpPr>
        <p:spPr>
          <a:xfrm>
            <a:off x="0" y="2296160"/>
            <a:ext cx="11647055" cy="2184400"/>
          </a:xfrm>
          <a:prstGeom prst="rect">
            <a:avLst/>
          </a:prstGeom>
          <a:noFill/>
        </p:spPr>
        <p:txBody>
          <a:bodyPr wrap="square" rtlCol="0">
            <a:noAutofit/>
          </a:bodyPr>
          <a:lstStyle/>
          <a:p>
            <a:pPr algn="ctr"/>
            <a:endParaRPr lang="en-US" altLang="ja-JP" sz="3200" dirty="0">
              <a:solidFill>
                <a:schemeClr val="accent1"/>
              </a:solidFill>
            </a:endParaRPr>
          </a:p>
          <a:p>
            <a:pPr algn="ctr"/>
            <a:r>
              <a:rPr lang="ja-JP" altLang="en-US" sz="3200" b="1" dirty="0">
                <a:solidFill>
                  <a:schemeClr val="accent1"/>
                </a:solidFill>
              </a:rPr>
              <a:t>ご静聴ありがとうございました</a:t>
            </a:r>
            <a:endParaRPr lang="en-US" altLang="ja-JP" sz="3200" b="1" dirty="0">
              <a:solidFill>
                <a:schemeClr val="accent1"/>
              </a:solidFill>
            </a:endParaRPr>
          </a:p>
          <a:p>
            <a:pPr algn="ctr"/>
            <a:endParaRPr lang="en-US" altLang="ja-JP" sz="2800" b="1" dirty="0"/>
          </a:p>
        </p:txBody>
      </p:sp>
    </p:spTree>
    <p:extLst>
      <p:ext uri="{BB962C8B-B14F-4D97-AF65-F5344CB8AC3E}">
        <p14:creationId xmlns:p14="http://schemas.microsoft.com/office/powerpoint/2010/main" val="428438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832022E1-1CC8-5E8D-528F-7057C0520196}"/>
              </a:ext>
            </a:extLst>
          </p:cNvPr>
          <p:cNvSpPr>
            <a:spLocks noGrp="1"/>
          </p:cNvSpPr>
          <p:nvPr>
            <p:ph type="title"/>
          </p:nvPr>
        </p:nvSpPr>
        <p:spPr/>
        <p:txBody>
          <a:bodyPr/>
          <a:lstStyle/>
          <a:p>
            <a:r>
              <a:rPr lang="ja-JP" altLang="en-US" dirty="0">
                <a:solidFill>
                  <a:srgbClr val="1318ED"/>
                </a:solidFill>
              </a:rPr>
              <a:t>ロータリーロゴと誇りのシンボル</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555288" y="1488525"/>
            <a:ext cx="4304149" cy="162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32426" y="3497933"/>
            <a:ext cx="4389437"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0792" y="1751882"/>
            <a:ext cx="4004439" cy="4004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92152" y="1165469"/>
            <a:ext cx="34147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9">
            <a:extLst>
              <a:ext uri="{FF2B5EF4-FFF2-40B4-BE49-F238E27FC236}">
                <a16:creationId xmlns:a16="http://schemas.microsoft.com/office/drawing/2014/main" id="{379A613A-5CFB-F040-A91A-7496773FC0B4}"/>
              </a:ext>
            </a:extLst>
          </p:cNvPr>
          <p:cNvSpPr txBox="1"/>
          <p:nvPr/>
        </p:nvSpPr>
        <p:spPr>
          <a:xfrm>
            <a:off x="931336" y="3243091"/>
            <a:ext cx="2031325" cy="461665"/>
          </a:xfrm>
          <a:prstGeom prst="rect">
            <a:avLst/>
          </a:prstGeom>
          <a:noFill/>
        </p:spPr>
        <p:txBody>
          <a:bodyPr wrap="none" rtlCol="0">
            <a:spAutoFit/>
          </a:bodyPr>
          <a:lstStyle/>
          <a:p>
            <a:pPr algn="l" rtl="0"/>
            <a:r>
              <a:rPr lang="ja" sz="2400" b="0" i="0" u="none" baseline="0" dirty="0"/>
              <a:t>簡易</a:t>
            </a:r>
            <a:r>
              <a:rPr lang="ja-JP" altLang="en-US" sz="2400" b="0" i="0" u="none" baseline="0" dirty="0"/>
              <a:t>公式</a:t>
            </a:r>
            <a:r>
              <a:rPr lang="ja" sz="2400" b="0" i="0" u="none" baseline="0" dirty="0"/>
              <a:t>ロゴ</a:t>
            </a:r>
          </a:p>
        </p:txBody>
      </p:sp>
      <p:pic>
        <p:nvPicPr>
          <p:cNvPr id="1032"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440823" y="1174078"/>
            <a:ext cx="28829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390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128953" y="147238"/>
            <a:ext cx="9554308" cy="635453"/>
          </a:xfrm>
        </p:spPr>
        <p:txBody>
          <a:bodyPr>
            <a:noAutofit/>
          </a:bodyPr>
          <a:lstStyle/>
          <a:p>
            <a:r>
              <a:rPr lang="ja-JP" altLang="en-US" sz="4400" dirty="0">
                <a:solidFill>
                  <a:srgbClr val="1318ED"/>
                </a:solidFill>
              </a:rPr>
              <a:t>ロータリーロゴのシステム・ルール</a:t>
            </a:r>
            <a:endParaRPr lang="en-US" sz="4400" dirty="0">
              <a:solidFill>
                <a:srgbClr val="1318ED"/>
              </a:solidFill>
            </a:endParaRPr>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457200" y="1147750"/>
            <a:ext cx="11476892" cy="5182712"/>
          </a:xfrm>
          <a:prstGeom prst="rect">
            <a:avLst/>
          </a:prstGeom>
          <a:noFill/>
        </p:spPr>
        <p:txBody>
          <a:bodyPr wrap="square" rtlCol="0">
            <a:noAutofit/>
          </a:bodyPr>
          <a:lstStyle/>
          <a:p>
            <a:r>
              <a:rPr lang="ja-JP" altLang="en-US" sz="2400" dirty="0">
                <a:solidFill>
                  <a:prstClr val="black"/>
                </a:solidFill>
              </a:rPr>
              <a:t>　　　</a:t>
            </a:r>
            <a:r>
              <a:rPr lang="ja-JP" altLang="en-US" sz="3600" b="1" dirty="0">
                <a:solidFill>
                  <a:prstClr val="black"/>
                </a:solidFill>
              </a:rPr>
              <a:t>公式ロゴ</a:t>
            </a:r>
            <a:r>
              <a:rPr lang="ja-JP" altLang="en-US" sz="2400" dirty="0">
                <a:solidFill>
                  <a:prstClr val="black"/>
                </a:solidFill>
              </a:rPr>
              <a:t>　　　　　　　　　  　　</a:t>
            </a:r>
            <a:r>
              <a:rPr lang="ja-JP" altLang="en-US" sz="3600" b="1" dirty="0">
                <a:solidFill>
                  <a:prstClr val="black"/>
                </a:solidFill>
              </a:rPr>
              <a:t>簡易公式ロゴ</a:t>
            </a:r>
            <a:endParaRPr lang="en-US" altLang="ja-JP" sz="3600" b="1"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pPr>
              <a:lnSpc>
                <a:spcPct val="125000"/>
              </a:lnSpc>
            </a:pPr>
            <a:r>
              <a:rPr lang="ja-JP" altLang="en-US" sz="2800" b="1" dirty="0">
                <a:solidFill>
                  <a:srgbClr val="0070C0"/>
                </a:solidFill>
              </a:rPr>
              <a:t>　　　</a:t>
            </a:r>
            <a:endParaRPr lang="en-US" altLang="ja-JP" sz="2800" b="1" dirty="0">
              <a:solidFill>
                <a:srgbClr val="0070C0"/>
              </a:solidFill>
            </a:endParaRPr>
          </a:p>
          <a:p>
            <a:pPr>
              <a:lnSpc>
                <a:spcPct val="125000"/>
              </a:lnSpc>
            </a:pPr>
            <a:r>
              <a:rPr lang="ja-JP" altLang="en-US" sz="2800" b="1" dirty="0">
                <a:solidFill>
                  <a:srgbClr val="0070C0"/>
                </a:solidFill>
              </a:rPr>
              <a:t>　　　</a:t>
            </a:r>
            <a:endParaRPr lang="en-US" altLang="ja-JP" sz="2800" dirty="0">
              <a:solidFill>
                <a:srgbClr val="0070C0"/>
              </a:solidFill>
            </a:endParaRPr>
          </a:p>
          <a:p>
            <a:pPr>
              <a:lnSpc>
                <a:spcPct val="150000"/>
              </a:lnSpc>
            </a:pPr>
            <a:endParaRPr lang="en-US" altLang="ja-JP" sz="2800" b="1" dirty="0">
              <a:solidFill>
                <a:srgbClr val="0070C0"/>
              </a:solidFill>
            </a:endParaRPr>
          </a:p>
          <a:p>
            <a:pPr>
              <a:lnSpc>
                <a:spcPct val="150000"/>
              </a:lnSpc>
            </a:pPr>
            <a:r>
              <a:rPr lang="en-US" altLang="ja-JP" sz="2800" dirty="0">
                <a:solidFill>
                  <a:prstClr val="black"/>
                </a:solidFill>
              </a:rPr>
              <a:t>     </a:t>
            </a:r>
            <a:endParaRPr lang="en-US" altLang="ja-JP" sz="2400" dirty="0">
              <a:solidFill>
                <a:prstClr val="black"/>
              </a:solidFill>
            </a:endParaRPr>
          </a:p>
          <a:p>
            <a:pPr lvl="0"/>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9" name="図 8" descr="図形 が含まれている画像&#10;&#10;自動的に生成された説明">
            <a:extLst>
              <a:ext uri="{FF2B5EF4-FFF2-40B4-BE49-F238E27FC236}">
                <a16:creationId xmlns:a16="http://schemas.microsoft.com/office/drawing/2014/main" id="{B01BE3A9-9198-C39A-B337-A50E0A78AA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0953" y="1703286"/>
            <a:ext cx="9394587" cy="3185236"/>
          </a:xfrm>
          <a:prstGeom prst="rect">
            <a:avLst/>
          </a:prstGeom>
        </p:spPr>
      </p:pic>
      <p:sp>
        <p:nvSpPr>
          <p:cNvPr id="3" name="テキスト ボックス 2"/>
          <p:cNvSpPr txBox="1"/>
          <p:nvPr/>
        </p:nvSpPr>
        <p:spPr>
          <a:xfrm>
            <a:off x="2391508" y="4693112"/>
            <a:ext cx="9671538" cy="1985159"/>
          </a:xfrm>
          <a:prstGeom prst="rect">
            <a:avLst/>
          </a:prstGeom>
        </p:spPr>
        <p:txBody>
          <a:bodyPr vert="horz" wrap="square" lIns="91440" tIns="45720" rIns="91440" bIns="45720" rtlCol="0" anchor="ctr">
            <a:spAutoFit/>
          </a:bodyPr>
          <a:lstStyle/>
          <a:p>
            <a:pPr>
              <a:lnSpc>
                <a:spcPct val="125000"/>
              </a:lnSpc>
            </a:pPr>
            <a:r>
              <a:rPr lang="ja-JP" altLang="en-US" sz="2800" b="1" dirty="0">
                <a:solidFill>
                  <a:srgbClr val="FF0000"/>
                </a:solidFill>
              </a:rPr>
              <a:t>クラブ名、地区番号、ゾーン番号</a:t>
            </a:r>
            <a:r>
              <a:rPr lang="ja-JP" altLang="en-US" sz="2800" dirty="0"/>
              <a:t>を入れる</a:t>
            </a:r>
            <a:endParaRPr lang="en-US" altLang="ja-JP" sz="2800" dirty="0"/>
          </a:p>
          <a:p>
            <a:pPr>
              <a:lnSpc>
                <a:spcPct val="125000"/>
              </a:lnSpc>
            </a:pPr>
            <a:r>
              <a:rPr lang="en-US" altLang="ja-JP" sz="2800" dirty="0">
                <a:solidFill>
                  <a:prstClr val="black"/>
                </a:solidFill>
              </a:rPr>
              <a:t>Rotary</a:t>
            </a:r>
            <a:r>
              <a:rPr lang="ja-JP" altLang="en-US" sz="2800" dirty="0">
                <a:solidFill>
                  <a:prstClr val="black"/>
                </a:solidFill>
              </a:rPr>
              <a:t>の文字と歯車は、</a:t>
            </a:r>
            <a:r>
              <a:rPr lang="ja-JP" altLang="en-US" sz="2800" b="1" dirty="0">
                <a:solidFill>
                  <a:srgbClr val="FF0000"/>
                </a:solidFill>
              </a:rPr>
              <a:t>所定の位置と比率で</a:t>
            </a:r>
            <a:endParaRPr lang="en-US" altLang="ja-JP" sz="2800" b="1" dirty="0">
              <a:solidFill>
                <a:srgbClr val="FF0000"/>
              </a:solidFill>
            </a:endParaRPr>
          </a:p>
          <a:p>
            <a:pPr>
              <a:lnSpc>
                <a:spcPct val="125000"/>
              </a:lnSpc>
            </a:pPr>
            <a:r>
              <a:rPr lang="ja-JP" altLang="en-US" sz="2800" b="1" dirty="0">
                <a:solidFill>
                  <a:srgbClr val="FF0000"/>
                </a:solidFill>
              </a:rPr>
              <a:t>クラブ名等の表示位置</a:t>
            </a:r>
            <a:r>
              <a:rPr lang="ja-JP" altLang="en-US" sz="2800" dirty="0">
                <a:solidFill>
                  <a:prstClr val="black"/>
                </a:solidFill>
              </a:rPr>
              <a:t>は、正しい位置に</a:t>
            </a:r>
            <a:endParaRPr lang="en-US" altLang="ja-JP" sz="2800" dirty="0">
              <a:solidFill>
                <a:prstClr val="black"/>
              </a:solidFill>
            </a:endParaRPr>
          </a:p>
          <a:p>
            <a:pPr algn="l"/>
            <a:endParaRPr kumimoji="1" lang="ja-JP" altLang="en-US" dirty="0"/>
          </a:p>
        </p:txBody>
      </p:sp>
      <p:sp>
        <p:nvSpPr>
          <p:cNvPr id="6" name="角丸四角形吹き出し 5"/>
          <p:cNvSpPr/>
          <p:nvPr/>
        </p:nvSpPr>
        <p:spPr>
          <a:xfrm>
            <a:off x="4982308" y="1946031"/>
            <a:ext cx="1336430" cy="797169"/>
          </a:xfrm>
          <a:prstGeom prst="wedgeRoundRectCallout">
            <a:avLst>
              <a:gd name="adj1" fmla="val -68201"/>
              <a:gd name="adj2" fmla="val 433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商標登録マーク</a:t>
            </a:r>
          </a:p>
        </p:txBody>
      </p:sp>
      <p:sp>
        <p:nvSpPr>
          <p:cNvPr id="10" name="角丸四角形吹き出し 9"/>
          <p:cNvSpPr/>
          <p:nvPr/>
        </p:nvSpPr>
        <p:spPr>
          <a:xfrm>
            <a:off x="4982308" y="3598985"/>
            <a:ext cx="1336430" cy="797169"/>
          </a:xfrm>
          <a:prstGeom prst="wedgeRoundRectCallout">
            <a:avLst>
              <a:gd name="adj1" fmla="val -68201"/>
              <a:gd name="adj2" fmla="val 433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商標登録マーク</a:t>
            </a:r>
          </a:p>
        </p:txBody>
      </p:sp>
    </p:spTree>
    <p:extLst>
      <p:ext uri="{BB962C8B-B14F-4D97-AF65-F5344CB8AC3E}">
        <p14:creationId xmlns:p14="http://schemas.microsoft.com/office/powerpoint/2010/main" val="346946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flipV="1">
            <a:off x="445475" y="6210302"/>
            <a:ext cx="11401669" cy="45719"/>
          </a:xfrm>
          <a:prstGeom prst="rect">
            <a:avLst/>
          </a:prstGeom>
          <a:noFill/>
        </p:spPr>
        <p:txBody>
          <a:bodyPr wrap="square" rtlCol="0">
            <a:noAutofit/>
          </a:bodyPr>
          <a:lstStyle/>
          <a:p>
            <a:endParaRPr lang="en-US" altLang="ja-JP" sz="24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　　</a:t>
            </a:r>
            <a:endParaRPr lang="en-US" altLang="ja-JP" sz="2800" dirty="0">
              <a:solidFill>
                <a:prstClr val="black"/>
              </a:solidFill>
            </a:endParaRPr>
          </a:p>
          <a:p>
            <a:endParaRPr lang="en-US" altLang="ja-JP" sz="2800" dirty="0">
              <a:solidFill>
                <a:prstClr val="black"/>
              </a:solidFill>
            </a:endParaRPr>
          </a:p>
          <a:p>
            <a:endParaRPr lang="en-US" altLang="ja-JP" sz="2400" dirty="0">
              <a:solidFill>
                <a:prstClr val="black"/>
              </a:solidFill>
            </a:endParaRPr>
          </a:p>
          <a:p>
            <a:pPr lvl="0"/>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212" y="-80418"/>
            <a:ext cx="96393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2476" y="4654946"/>
            <a:ext cx="3300319" cy="169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左右矢印 6"/>
          <p:cNvSpPr/>
          <p:nvPr/>
        </p:nvSpPr>
        <p:spPr>
          <a:xfrm>
            <a:off x="6979953" y="5665677"/>
            <a:ext cx="738554" cy="175847"/>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7021717" y="5998885"/>
            <a:ext cx="1393580" cy="422833"/>
          </a:xfrm>
          <a:prstGeom prst="wedgeRectCallout">
            <a:avLst>
              <a:gd name="adj1" fmla="val -4849"/>
              <a:gd name="adj2" fmla="val -108076"/>
            </a:avLst>
          </a:prstGeom>
          <a:solidFill>
            <a:srgbClr val="FFD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最小</a:t>
            </a:r>
            <a:r>
              <a:rPr lang="en-US" altLang="ja-JP" b="1" dirty="0">
                <a:solidFill>
                  <a:schemeClr val="tx1"/>
                </a:solidFill>
              </a:rPr>
              <a:t>13mm</a:t>
            </a:r>
            <a:endParaRPr kumimoji="1" lang="ja-JP" altLang="en-US" b="1" dirty="0">
              <a:solidFill>
                <a:schemeClr val="tx1"/>
              </a:solidFill>
            </a:endParaRPr>
          </a:p>
        </p:txBody>
      </p:sp>
      <p:sp>
        <p:nvSpPr>
          <p:cNvPr id="2" name="タイトル 1"/>
          <p:cNvSpPr>
            <a:spLocks noGrp="1"/>
          </p:cNvSpPr>
          <p:nvPr>
            <p:ph type="ctrTitle"/>
          </p:nvPr>
        </p:nvSpPr>
        <p:spPr>
          <a:xfrm>
            <a:off x="0" y="1227606"/>
            <a:ext cx="9144000" cy="2387600"/>
          </a:xfrm>
        </p:spPr>
        <p:txBody>
          <a:bodyPr/>
          <a:lstStyle/>
          <a:p>
            <a:r>
              <a:rPr kumimoji="1" lang="ja-JP" altLang="en-US" dirty="0"/>
              <a:t>　</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889" y="1531010"/>
            <a:ext cx="4260837" cy="17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9889" y="3163112"/>
            <a:ext cx="4632587" cy="203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01816" y="1522225"/>
            <a:ext cx="3107717" cy="132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046582" y="1476981"/>
            <a:ext cx="2997723" cy="141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293026" y="3163112"/>
            <a:ext cx="3233725" cy="149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263037" y="1168514"/>
            <a:ext cx="2826726" cy="461665"/>
          </a:xfrm>
          <a:prstGeom prst="rect">
            <a:avLst/>
          </a:prstGeom>
        </p:spPr>
        <p:txBody>
          <a:bodyPr vert="horz" wrap="square" lIns="91440" tIns="45720" rIns="91440" bIns="45720" rtlCol="0" anchor="ctr">
            <a:spAutoFit/>
          </a:bodyPr>
          <a:lstStyle/>
          <a:p>
            <a:pPr algn="l"/>
            <a:r>
              <a:rPr kumimoji="1" lang="ja-JP" altLang="en-US" sz="2400" b="1" u="sng" dirty="0"/>
              <a:t>カラー印刷の場合</a:t>
            </a:r>
          </a:p>
        </p:txBody>
      </p:sp>
      <p:sp>
        <p:nvSpPr>
          <p:cNvPr id="10" name="テキスト ボックス 9"/>
          <p:cNvSpPr txBox="1"/>
          <p:nvPr/>
        </p:nvSpPr>
        <p:spPr>
          <a:xfrm>
            <a:off x="5901816" y="1168513"/>
            <a:ext cx="2782421" cy="461665"/>
          </a:xfrm>
          <a:prstGeom prst="rect">
            <a:avLst/>
          </a:prstGeom>
        </p:spPr>
        <p:txBody>
          <a:bodyPr vert="horz" wrap="square" lIns="91440" tIns="45720" rIns="91440" bIns="45720" rtlCol="0" anchor="ctr">
            <a:spAutoFit/>
          </a:bodyPr>
          <a:lstStyle/>
          <a:p>
            <a:r>
              <a:rPr lang="ja-JP" altLang="en-US" sz="2400" b="1" u="sng" dirty="0"/>
              <a:t>単色印刷の場合</a:t>
            </a:r>
          </a:p>
        </p:txBody>
      </p:sp>
      <p:sp>
        <p:nvSpPr>
          <p:cNvPr id="11" name="テキスト ボックス 10"/>
          <p:cNvSpPr txBox="1"/>
          <p:nvPr/>
        </p:nvSpPr>
        <p:spPr>
          <a:xfrm>
            <a:off x="5959787" y="2802200"/>
            <a:ext cx="4566963" cy="461665"/>
          </a:xfrm>
          <a:prstGeom prst="rect">
            <a:avLst/>
          </a:prstGeom>
        </p:spPr>
        <p:txBody>
          <a:bodyPr vert="horz" wrap="square" lIns="91440" tIns="45720" rIns="91440" bIns="45720" rtlCol="0" anchor="ctr">
            <a:spAutoFit/>
          </a:bodyPr>
          <a:lstStyle/>
          <a:p>
            <a:pPr algn="l"/>
            <a:r>
              <a:rPr kumimoji="1" lang="ja-JP" altLang="en-US" sz="2400" b="1" u="sng" dirty="0"/>
              <a:t>背景が濃色の場合（単色印刷）</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009533" y="4708614"/>
            <a:ext cx="2945610" cy="166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四角形吹き出し 18"/>
          <p:cNvSpPr/>
          <p:nvPr/>
        </p:nvSpPr>
        <p:spPr>
          <a:xfrm>
            <a:off x="10756971" y="4162311"/>
            <a:ext cx="1254369" cy="492635"/>
          </a:xfrm>
          <a:prstGeom prst="wedgeRectCallout">
            <a:avLst>
              <a:gd name="adj1" fmla="val 19068"/>
              <a:gd name="adj2" fmla="val 10629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余白確保</a:t>
            </a:r>
            <a:endParaRPr kumimoji="1" lang="en-US" altLang="ja-JP" b="1" dirty="0">
              <a:solidFill>
                <a:schemeClr val="tx1"/>
              </a:solidFill>
            </a:endParaRPr>
          </a:p>
        </p:txBody>
      </p:sp>
    </p:spTree>
    <p:extLst>
      <p:ext uri="{BB962C8B-B14F-4D97-AF65-F5344CB8AC3E}">
        <p14:creationId xmlns:p14="http://schemas.microsoft.com/office/powerpoint/2010/main" val="768890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428512" y="191477"/>
            <a:ext cx="7257535" cy="620845"/>
          </a:xfrm>
        </p:spPr>
        <p:txBody>
          <a:bodyPr>
            <a:noAutofit/>
          </a:bodyPr>
          <a:lstStyle/>
          <a:p>
            <a:pPr algn="l"/>
            <a:r>
              <a:rPr lang="ja-JP" altLang="en-US" sz="4400" dirty="0">
                <a:solidFill>
                  <a:srgbClr val="1318ED"/>
                </a:solidFill>
              </a:rPr>
              <a:t>クラブ名等の表示位置</a:t>
            </a:r>
            <a:endParaRPr lang="en-US" sz="4400" dirty="0">
              <a:solidFill>
                <a:srgbClr val="1318ED"/>
              </a:solidFill>
            </a:endParaRPr>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574431" y="1290074"/>
            <a:ext cx="11312769" cy="4934879"/>
          </a:xfrm>
          <a:prstGeom prst="rect">
            <a:avLst/>
          </a:prstGeom>
          <a:noFill/>
        </p:spPr>
        <p:txBody>
          <a:bodyPr wrap="square" rtlCol="0">
            <a:noAutofit/>
          </a:bodyPr>
          <a:lstStyle/>
          <a:p>
            <a:r>
              <a:rPr lang="ja-JP" altLang="en-US" sz="2800" dirty="0">
                <a:solidFill>
                  <a:prstClr val="black"/>
                </a:solidFill>
              </a:rPr>
              <a:t>①　　　　　　　　　　　　　　　</a:t>
            </a:r>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　　　　　　　　　　　　　　　④</a:t>
            </a:r>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　　　　　　　　　　　　　　　</a:t>
            </a:r>
            <a:endParaRPr lang="en-US" altLang="ja-JP" sz="2800" dirty="0">
              <a:solidFill>
                <a:prstClr val="black"/>
              </a:solidFill>
            </a:endParaRPr>
          </a:p>
          <a:p>
            <a:endParaRPr lang="en-US" altLang="ja-JP" sz="2800" dirty="0">
              <a:solidFill>
                <a:prstClr val="black"/>
              </a:solidFill>
            </a:endParaRPr>
          </a:p>
          <a:p>
            <a:r>
              <a:rPr lang="ja-JP" altLang="en-US" sz="2400" dirty="0">
                <a:solidFill>
                  <a:srgbClr val="FF0000"/>
                </a:solidFill>
              </a:rPr>
              <a:t>　　英語</a:t>
            </a:r>
            <a:r>
              <a:rPr lang="ja-JP" altLang="en-US" sz="2400" dirty="0">
                <a:solidFill>
                  <a:prstClr val="black"/>
                </a:solidFill>
              </a:rPr>
              <a:t>の場合、クラブ名の表示にあたり「</a:t>
            </a:r>
            <a:r>
              <a:rPr lang="en-US" altLang="ja-JP" sz="2400" dirty="0">
                <a:solidFill>
                  <a:srgbClr val="FF0000"/>
                </a:solidFill>
              </a:rPr>
              <a:t>Club</a:t>
            </a:r>
            <a:r>
              <a:rPr lang="ja-JP" altLang="en-US" sz="2400" dirty="0">
                <a:solidFill>
                  <a:prstClr val="black"/>
                </a:solidFill>
              </a:rPr>
              <a:t>」で足りる。</a:t>
            </a:r>
            <a:endParaRPr lang="en-US" altLang="ja-JP" sz="2400" dirty="0">
              <a:solidFill>
                <a:prstClr val="black"/>
              </a:solidFill>
            </a:endParaRPr>
          </a:p>
          <a:p>
            <a:r>
              <a:rPr lang="ja-JP" altLang="en-US" sz="2400" dirty="0">
                <a:solidFill>
                  <a:prstClr val="black"/>
                </a:solidFill>
              </a:rPr>
              <a:t>　　クラブ名等は、</a:t>
            </a:r>
            <a:r>
              <a:rPr lang="en-US" altLang="ja-JP" sz="2800" b="1" dirty="0">
                <a:solidFill>
                  <a:srgbClr val="0070C0"/>
                </a:solidFill>
              </a:rPr>
              <a:t>Rotary</a:t>
            </a:r>
            <a:r>
              <a:rPr lang="ja-JP" altLang="en-US" sz="2400" dirty="0">
                <a:solidFill>
                  <a:prstClr val="black"/>
                </a:solidFill>
              </a:rPr>
              <a:t>の「</a:t>
            </a:r>
            <a:r>
              <a:rPr lang="en-US" altLang="ja-JP" sz="2400" b="1" dirty="0">
                <a:solidFill>
                  <a:srgbClr val="0070C0"/>
                </a:solidFill>
              </a:rPr>
              <a:t>y</a:t>
            </a:r>
            <a:r>
              <a:rPr lang="ja-JP" altLang="en-US" sz="2400" dirty="0">
                <a:solidFill>
                  <a:prstClr val="black"/>
                </a:solidFill>
              </a:rPr>
              <a:t>」と並ぶように</a:t>
            </a:r>
            <a:r>
              <a:rPr lang="ja-JP" altLang="en-US" sz="2400" dirty="0">
                <a:solidFill>
                  <a:srgbClr val="FF0000"/>
                </a:solidFill>
              </a:rPr>
              <a:t>右端詰め</a:t>
            </a:r>
            <a:r>
              <a:rPr lang="ja-JP" altLang="en-US" sz="2400" dirty="0">
                <a:solidFill>
                  <a:prstClr val="black"/>
                </a:solidFill>
              </a:rPr>
              <a:t>で表示</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　</a:t>
            </a:r>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029" y="1290073"/>
            <a:ext cx="6004202" cy="165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63599" y="2942491"/>
            <a:ext cx="4577632" cy="186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88406" y="1241717"/>
            <a:ext cx="4471311" cy="1818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59193" y="2942488"/>
            <a:ext cx="5000524" cy="186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08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B4B6A54A-AF50-4925-98FB-DD637E062AB9}"/>
              </a:ext>
            </a:extLst>
          </p:cNvPr>
          <p:cNvSpPr txBox="1">
            <a:spLocks/>
          </p:cNvSpPr>
          <p:nvPr/>
        </p:nvSpPr>
        <p:spPr>
          <a:xfrm>
            <a:off x="463681" y="109416"/>
            <a:ext cx="7257535" cy="762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pPr algn="l"/>
            <a:r>
              <a:rPr lang="ja-JP" altLang="en-US" sz="4400" dirty="0">
                <a:solidFill>
                  <a:srgbClr val="1318ED"/>
                </a:solidFill>
              </a:rPr>
              <a:t>適切でないロゴの使用例</a:t>
            </a:r>
            <a:endParaRPr lang="en-US" sz="4400" dirty="0">
              <a:solidFill>
                <a:srgbClr val="1318ED"/>
              </a:solidFill>
            </a:endParaRPr>
          </a:p>
        </p:txBody>
      </p:sp>
      <p:sp>
        <p:nvSpPr>
          <p:cNvPr id="3" name="タイトル 2"/>
          <p:cNvSpPr>
            <a:spLocks noGrp="1"/>
          </p:cNvSpPr>
          <p:nvPr>
            <p:ph type="ctrTitle"/>
          </p:nvPr>
        </p:nvSpPr>
        <p:spPr/>
        <p:txBody>
          <a:bodyPr/>
          <a:lstStyle/>
          <a:p>
            <a:r>
              <a:rPr kumimoji="1" lang="ja-JP" altLang="en-US" dirty="0"/>
              <a:t>　</a:t>
            </a:r>
          </a:p>
        </p:txBody>
      </p:sp>
      <p:pic>
        <p:nvPicPr>
          <p:cNvPr id="205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9709" y="3803214"/>
            <a:ext cx="4986920" cy="210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863969" y="5544959"/>
            <a:ext cx="8313709" cy="738664"/>
          </a:xfrm>
          <a:prstGeom prst="rect">
            <a:avLst/>
          </a:prstGeom>
        </p:spPr>
        <p:txBody>
          <a:bodyPr vert="horz" wrap="square" lIns="91440" tIns="45720" rIns="91440" bIns="45720" rtlCol="0" anchor="ctr">
            <a:spAutoFit/>
          </a:bodyPr>
          <a:lstStyle/>
          <a:p>
            <a:endParaRPr lang="en-US" altLang="ja-JP" sz="2400" dirty="0">
              <a:solidFill>
                <a:prstClr val="black"/>
              </a:solidFill>
            </a:endParaRPr>
          </a:p>
          <a:p>
            <a:pPr algn="l"/>
            <a:endParaRPr kumimoji="1" lang="ja-JP" altLang="en-US" dirty="0"/>
          </a:p>
        </p:txBody>
      </p:sp>
      <p:cxnSp>
        <p:nvCxnSpPr>
          <p:cNvPr id="12" name="直線コネクタ 11"/>
          <p:cNvCxnSpPr/>
          <p:nvPr/>
        </p:nvCxnSpPr>
        <p:spPr>
          <a:xfrm flipV="1">
            <a:off x="898358" y="4037208"/>
            <a:ext cx="4507831" cy="1737950"/>
          </a:xfrm>
          <a:prstGeom prst="line">
            <a:avLst/>
          </a:prstGeom>
          <a:ln w="57150">
            <a:solidFill>
              <a:srgbClr val="E02927"/>
            </a:solidFill>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4941696" y="5263605"/>
            <a:ext cx="304800" cy="281354"/>
          </a:xfrm>
          <a:prstGeom prst="ellipse">
            <a:avLst/>
          </a:prstGeom>
          <a:noFill/>
          <a:ln w="57150">
            <a:solidFill>
              <a:srgbClr val="1645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72787" y="3877224"/>
            <a:ext cx="6451303" cy="166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四角形吹き出し 13"/>
          <p:cNvSpPr/>
          <p:nvPr/>
        </p:nvSpPr>
        <p:spPr>
          <a:xfrm>
            <a:off x="5669124" y="3771833"/>
            <a:ext cx="2158253" cy="939258"/>
          </a:xfrm>
          <a:prstGeom prst="wedgeRectCallout">
            <a:avLst>
              <a:gd name="adj1" fmla="val 66221"/>
              <a:gd name="adj2" fmla="val -123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左側は　</a:t>
            </a:r>
            <a:r>
              <a:rPr lang="ja-JP" altLang="en-US" b="1" dirty="0">
                <a:solidFill>
                  <a:schemeClr val="tx1"/>
                </a:solidFill>
              </a:rPr>
              <a:t>クラブ・地区・ゾーン番号</a:t>
            </a:r>
            <a:endParaRPr lang="en-US" altLang="ja-JP" b="1" dirty="0">
              <a:solidFill>
                <a:schemeClr val="tx1"/>
              </a:solidFill>
            </a:endParaRPr>
          </a:p>
          <a:p>
            <a:pPr algn="ctr"/>
            <a:r>
              <a:rPr lang="ja-JP" altLang="en-US" b="1" dirty="0">
                <a:solidFill>
                  <a:schemeClr val="tx1"/>
                </a:solidFill>
              </a:rPr>
              <a:t>以外は入れない</a:t>
            </a:r>
            <a:endParaRPr kumimoji="1" lang="ja-JP" altLang="en-US" b="1" dirty="0">
              <a:solidFill>
                <a:schemeClr val="tx1"/>
              </a:solidFill>
            </a:endParaRPr>
          </a:p>
        </p:txBody>
      </p:sp>
      <p:sp>
        <p:nvSpPr>
          <p:cNvPr id="16" name="四角形吹き出し 15"/>
          <p:cNvSpPr/>
          <p:nvPr/>
        </p:nvSpPr>
        <p:spPr>
          <a:xfrm>
            <a:off x="3083169" y="5662863"/>
            <a:ext cx="1800769" cy="695905"/>
          </a:xfrm>
          <a:prstGeom prst="wedgeRectCallout">
            <a:avLst>
              <a:gd name="adj1" fmla="val 61246"/>
              <a:gd name="adj2" fmla="val -9045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商標マークを　忘れずに</a:t>
            </a:r>
          </a:p>
        </p:txBody>
      </p:sp>
      <p:cxnSp>
        <p:nvCxnSpPr>
          <p:cNvPr id="9" name="直線コネクタ 8"/>
          <p:cNvCxnSpPr/>
          <p:nvPr/>
        </p:nvCxnSpPr>
        <p:spPr>
          <a:xfrm flipV="1">
            <a:off x="5672787" y="3877224"/>
            <a:ext cx="6451303" cy="1671235"/>
          </a:xfrm>
          <a:prstGeom prst="line">
            <a:avLst/>
          </a:prstGeom>
          <a:ln w="57150">
            <a:solidFill>
              <a:srgbClr val="F42F00"/>
            </a:solidFill>
          </a:ln>
        </p:spPr>
        <p:style>
          <a:lnRef idx="1">
            <a:schemeClr val="accent1"/>
          </a:lnRef>
          <a:fillRef idx="0">
            <a:schemeClr val="accent1"/>
          </a:fillRef>
          <a:effectRef idx="0">
            <a:schemeClr val="accent1"/>
          </a:effectRef>
          <a:fontRef idx="minor">
            <a:schemeClr val="tx1"/>
          </a:fontRef>
        </p:style>
      </p:cxnSp>
      <p:pic>
        <p:nvPicPr>
          <p:cNvPr id="2"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707" y="1280329"/>
            <a:ext cx="11846231" cy="19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5843" y="1280329"/>
            <a:ext cx="11189959" cy="200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605086" y="2482115"/>
            <a:ext cx="24574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87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B4B6A54A-AF50-4925-98FB-DD637E062AB9}"/>
              </a:ext>
            </a:extLst>
          </p:cNvPr>
          <p:cNvSpPr txBox="1">
            <a:spLocks/>
          </p:cNvSpPr>
          <p:nvPr/>
        </p:nvSpPr>
        <p:spPr>
          <a:xfrm>
            <a:off x="463681" y="109416"/>
            <a:ext cx="7257535" cy="762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pPr algn="l"/>
            <a:r>
              <a:rPr lang="ja-JP" altLang="en-US" sz="4400" dirty="0">
                <a:solidFill>
                  <a:srgbClr val="1318ED"/>
                </a:solidFill>
              </a:rPr>
              <a:t>適切でないロゴの使用例</a:t>
            </a:r>
            <a:endParaRPr lang="en-US" sz="4400" dirty="0">
              <a:solidFill>
                <a:srgbClr val="1318ED"/>
              </a:solidFill>
            </a:endParaRPr>
          </a:p>
        </p:txBody>
      </p:sp>
      <p:sp>
        <p:nvSpPr>
          <p:cNvPr id="3" name="タイトル 2"/>
          <p:cNvSpPr>
            <a:spLocks noGrp="1"/>
          </p:cNvSpPr>
          <p:nvPr>
            <p:ph type="ctrTitle"/>
          </p:nvPr>
        </p:nvSpPr>
        <p:spPr/>
        <p:txBody>
          <a:bodyPr/>
          <a:lstStyle/>
          <a:p>
            <a:r>
              <a:rPr kumimoji="1" lang="ja-JP" altLang="en-US" dirty="0"/>
              <a:t>　</a:t>
            </a:r>
          </a:p>
        </p:txBody>
      </p:sp>
      <p:sp>
        <p:nvSpPr>
          <p:cNvPr id="8" name="テキスト ボックス 7"/>
          <p:cNvSpPr txBox="1"/>
          <p:nvPr/>
        </p:nvSpPr>
        <p:spPr>
          <a:xfrm>
            <a:off x="1863969" y="5544959"/>
            <a:ext cx="8313709" cy="738664"/>
          </a:xfrm>
          <a:prstGeom prst="rect">
            <a:avLst/>
          </a:prstGeom>
        </p:spPr>
        <p:txBody>
          <a:bodyPr vert="horz" wrap="square" lIns="91440" tIns="45720" rIns="91440" bIns="45720" rtlCol="0" anchor="ctr">
            <a:spAutoFit/>
          </a:bodyPr>
          <a:lstStyle/>
          <a:p>
            <a:endParaRPr lang="en-US" altLang="ja-JP" sz="2400" dirty="0">
              <a:solidFill>
                <a:prstClr val="black"/>
              </a:solidFill>
            </a:endParaRPr>
          </a:p>
          <a:p>
            <a:pPr algn="l"/>
            <a:endParaRPr kumimoji="1" lang="ja-JP" altLang="en-US" dirty="0"/>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5261" y="1205706"/>
            <a:ext cx="2925097" cy="284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41382" y="1186166"/>
            <a:ext cx="2889144" cy="284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四角形吹き出し 16"/>
          <p:cNvSpPr/>
          <p:nvPr/>
        </p:nvSpPr>
        <p:spPr>
          <a:xfrm>
            <a:off x="102422" y="2510115"/>
            <a:ext cx="2349671" cy="738664"/>
          </a:xfrm>
          <a:prstGeom prst="wedgeRectCallout">
            <a:avLst>
              <a:gd name="adj1" fmla="val 65353"/>
              <a:gd name="adj2" fmla="val -4182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コントラストが弱い場合は白抜きで</a:t>
            </a:r>
          </a:p>
        </p:txBody>
      </p:sp>
      <p:sp>
        <p:nvSpPr>
          <p:cNvPr id="19" name="四角形吹き出し 18"/>
          <p:cNvSpPr/>
          <p:nvPr/>
        </p:nvSpPr>
        <p:spPr>
          <a:xfrm>
            <a:off x="6072641" y="2334352"/>
            <a:ext cx="2250831" cy="1090190"/>
          </a:xfrm>
          <a:prstGeom prst="wedgeRectCallout">
            <a:avLst>
              <a:gd name="adj1" fmla="val 70779"/>
              <a:gd name="adj2" fmla="val 377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フルカラー印刷では歯車をロータリーゴールドで</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72641" y="4069823"/>
            <a:ext cx="5360125" cy="221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直線コネクタ 30"/>
          <p:cNvCxnSpPr/>
          <p:nvPr/>
        </p:nvCxnSpPr>
        <p:spPr>
          <a:xfrm flipH="1">
            <a:off x="6072641" y="4122822"/>
            <a:ext cx="5198924" cy="2160801"/>
          </a:xfrm>
          <a:prstGeom prst="line">
            <a:avLst/>
          </a:prstGeom>
          <a:ln w="57150">
            <a:solidFill>
              <a:srgbClr val="E02927"/>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77041" y="4444397"/>
            <a:ext cx="523081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下矢印 3"/>
          <p:cNvSpPr/>
          <p:nvPr/>
        </p:nvSpPr>
        <p:spPr>
          <a:xfrm>
            <a:off x="3128211" y="1588168"/>
            <a:ext cx="577515" cy="7461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883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334725" y="138123"/>
            <a:ext cx="7257535" cy="635453"/>
          </a:xfrm>
        </p:spPr>
        <p:txBody>
          <a:bodyPr>
            <a:noAutofit/>
          </a:bodyPr>
          <a:lstStyle/>
          <a:p>
            <a:pPr algn="l"/>
            <a:r>
              <a:rPr lang="ja-JP" altLang="en-US" sz="4400" dirty="0">
                <a:solidFill>
                  <a:srgbClr val="1318ED"/>
                </a:solidFill>
              </a:rPr>
              <a:t>組み合わせロゴ</a:t>
            </a:r>
            <a:endParaRPr lang="en-US" sz="4400" dirty="0">
              <a:solidFill>
                <a:srgbClr val="1318ED"/>
              </a:solidFill>
            </a:endParaRPr>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558799" y="1181101"/>
            <a:ext cx="11340123" cy="496615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rPr>
              <a:t>イベントやパートナーシップを推進するために、クラブ名や地区番号入り</a:t>
            </a:r>
            <a:endParaRPr lang="en-US" altLang="ja-JP"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rPr>
              <a:t>のロゴと、</a:t>
            </a:r>
            <a:r>
              <a:rPr lang="ja-JP" altLang="en-US" sz="2400" b="1" dirty="0">
                <a:solidFill>
                  <a:srgbClr val="0070C0"/>
                </a:solidFill>
              </a:rPr>
              <a:t>他団体のロゴとを組み合わせる</a:t>
            </a:r>
            <a:r>
              <a:rPr lang="ja-JP" altLang="en-US" sz="2400" dirty="0">
                <a:solidFill>
                  <a:prstClr val="black"/>
                </a:solidFill>
              </a:rPr>
              <a:t>ことができる。</a:t>
            </a:r>
            <a:endParaRPr lang="en-US" altLang="ja-JP"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rPr>
              <a:t>組み合わせロゴには</a:t>
            </a:r>
            <a:r>
              <a:rPr lang="ja-JP" altLang="en-US" sz="2400" b="1" dirty="0">
                <a:solidFill>
                  <a:srgbClr val="0070C0"/>
                </a:solidFill>
              </a:rPr>
              <a:t>１つのパートナー団体</a:t>
            </a:r>
            <a:r>
              <a:rPr lang="en-US" altLang="ja-JP" sz="2400" b="1" dirty="0">
                <a:solidFill>
                  <a:srgbClr val="0070C0"/>
                </a:solidFill>
              </a:rPr>
              <a:t>/</a:t>
            </a:r>
            <a:r>
              <a:rPr lang="ja-JP" altLang="en-US" sz="2400" b="1" dirty="0">
                <a:solidFill>
                  <a:srgbClr val="0070C0"/>
                </a:solidFill>
              </a:rPr>
              <a:t>スポンサー</a:t>
            </a:r>
            <a:r>
              <a:rPr lang="en-US" altLang="ja-JP" sz="2400" b="1" dirty="0">
                <a:solidFill>
                  <a:srgbClr val="0070C0"/>
                </a:solidFill>
              </a:rPr>
              <a:t>/</a:t>
            </a:r>
            <a:r>
              <a:rPr lang="ja-JP" altLang="en-US" sz="2400" b="1" dirty="0">
                <a:solidFill>
                  <a:srgbClr val="0070C0"/>
                </a:solidFill>
              </a:rPr>
              <a:t>プログラム名のみ</a:t>
            </a:r>
            <a:r>
              <a:rPr lang="ja-JP" altLang="en-US" sz="2400" dirty="0">
                <a:solidFill>
                  <a:prstClr val="black"/>
                </a:solidFill>
              </a:rPr>
              <a:t>含</a:t>
            </a:r>
            <a:endParaRPr lang="en-US" altLang="ja-JP"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err="1">
                <a:solidFill>
                  <a:prstClr val="black"/>
                </a:solidFill>
              </a:rPr>
              <a:t>める</a:t>
            </a:r>
            <a:r>
              <a:rPr lang="ja-JP" altLang="en-US" sz="2400" dirty="0">
                <a:solidFill>
                  <a:prstClr val="black"/>
                </a:solidFill>
              </a:rPr>
              <a:t>ことが可能（複数の団体等と協力する場合は、メインの団体を一つ選び、</a:t>
            </a:r>
            <a:endParaRPr lang="en-US" altLang="ja-JP"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rPr>
              <a:t>他の団体リストは別の場所に表示）</a:t>
            </a:r>
          </a:p>
          <a:p>
            <a:endParaRPr lang="en-US" altLang="ja-JP" sz="24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8" name="図 7" descr="ロゴ, 会社名&#10;&#10;自動的に生成された説明">
            <a:extLst>
              <a:ext uri="{FF2B5EF4-FFF2-40B4-BE49-F238E27FC236}">
                <a16:creationId xmlns:a16="http://schemas.microsoft.com/office/drawing/2014/main" id="{D3F96777-6DE4-9ED2-B8C2-3B89B8BEB2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1105" y="3426923"/>
            <a:ext cx="5283163" cy="2997802"/>
          </a:xfrm>
          <a:prstGeom prst="rect">
            <a:avLst/>
          </a:prstGeom>
        </p:spPr>
      </p:pic>
      <p:pic>
        <p:nvPicPr>
          <p:cNvPr id="10" name="図 9" descr="ロゴ, アイコン&#10;&#10;中程度の精度で自動的に生成された説明">
            <a:extLst>
              <a:ext uri="{FF2B5EF4-FFF2-40B4-BE49-F238E27FC236}">
                <a16:creationId xmlns:a16="http://schemas.microsoft.com/office/drawing/2014/main" id="{B43E79CA-3C3D-627A-E28F-961CD2894D0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20434" y="3426923"/>
            <a:ext cx="5078487" cy="1331771"/>
          </a:xfrm>
          <a:prstGeom prst="rect">
            <a:avLst/>
          </a:prstGeom>
        </p:spPr>
      </p:pic>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93305" y="4924573"/>
            <a:ext cx="5305617" cy="1222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4327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4361</TotalTime>
  <Words>3098</Words>
  <Application>Microsoft Office PowerPoint</Application>
  <PresentationFormat>ワイド画面</PresentationFormat>
  <Paragraphs>407</Paragraphs>
  <Slides>23</Slides>
  <Notes>23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23</vt:i4>
      </vt:variant>
    </vt:vector>
  </HeadingPairs>
  <TitlesOfParts>
    <vt:vector size="36" baseType="lpstr">
      <vt:lpstr>HG丸ｺﾞｼｯｸM-PRO</vt:lpstr>
      <vt:lpstr>Hiragino Kaku Gothic Pro W6</vt:lpstr>
      <vt:lpstr>ＭＳ Ｐ明朝</vt:lpstr>
      <vt:lpstr>Noto Sans JP</vt:lpstr>
      <vt:lpstr>メイリオ</vt:lpstr>
      <vt:lpstr>游ゴシック</vt:lpstr>
      <vt:lpstr>游ゴシック Light</vt:lpstr>
      <vt:lpstr>游明朝</vt:lpstr>
      <vt:lpstr>Arial</vt:lpstr>
      <vt:lpstr>Calibri</vt:lpstr>
      <vt:lpstr>Merriweather</vt:lpstr>
      <vt:lpstr>Wingdings</vt:lpstr>
      <vt:lpstr>Office テーマ</vt:lpstr>
      <vt:lpstr>「ロータリーロゴを正しく使う」 ～ロータリーのブランド力・認知度を高めよう～ </vt:lpstr>
      <vt:lpstr>適切なロゴ使用はなぜ必要か？</vt:lpstr>
      <vt:lpstr>ロータリーロゴと誇りのシンボル</vt:lpstr>
      <vt:lpstr>ロータリーロゴのシステム・ルール</vt:lpstr>
      <vt:lpstr>　</vt:lpstr>
      <vt:lpstr>クラブ名等の表示位置</vt:lpstr>
      <vt:lpstr>　</vt:lpstr>
      <vt:lpstr>　</vt:lpstr>
      <vt:lpstr>組み合わせロゴ</vt:lpstr>
      <vt:lpstr>誇りのシンボル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ロゴに対する考え方・ロゴ入り商品作成</vt:lpstr>
      <vt:lpstr>　</vt:lpstr>
      <vt:lpstr>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木下 基司</dc:creator>
  <cp:lastModifiedBy>岡松 展明</cp:lastModifiedBy>
  <cp:revision>234</cp:revision>
  <cp:lastPrinted>2023-09-27T06:21:13Z</cp:lastPrinted>
  <dcterms:created xsi:type="dcterms:W3CDTF">2023-02-07T23:58:38Z</dcterms:created>
  <dcterms:modified xsi:type="dcterms:W3CDTF">2023-10-19T08:46:41Z</dcterms:modified>
</cp:coreProperties>
</file>