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2"/>
    <p:sldId id="257" r:id="rId3"/>
    <p:sldId id="259" r:id="rId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1pPr>
    <a:lvl2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2pPr>
    <a:lvl3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3pPr>
    <a:lvl4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4pPr>
    <a:lvl5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5pPr>
    <a:lvl6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6pPr>
    <a:lvl7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7pPr>
    <a:lvl8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8pPr>
    <a:lvl9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ff">
        <a:font>
          <a:latin typeface="游ゴシック体 ボールド"/>
          <a:ea typeface="游ゴシック体 ボールド"/>
          <a:cs typeface="游ゴシック体 ボールド"/>
        </a:font>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CAD4EA"/>
          </a:solidFill>
        </a:fill>
      </a:tcStyle>
    </a:wholeTbl>
    <a:band2H>
      <a:tcTxStyle/>
      <a:tcStyle>
        <a:tcBdr/>
        <a:fill>
          <a:solidFill>
            <a:srgbClr val="E6EBF5"/>
          </a:solidFill>
        </a:fill>
      </a:tcStyle>
    </a:band2H>
    <a:firstCol>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firstCol>
    <a:la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635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lastRow>
    <a:fir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635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游ゴシック体 ミディアム"/>
          <a:ea typeface="游ゴシック体 ミディアム"/>
          <a:cs typeface="游ゴシック体 ミディアム"/>
        </a:font>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CAD4EA"/>
          </a:solidFill>
        </a:fill>
      </a:tcStyle>
    </a:wholeTbl>
    <a:band2H>
      <a:tcTxStyle/>
      <a:tcStyle>
        <a:tcBdr/>
        <a:fill>
          <a:solidFill>
            <a:srgbClr val="E6EBF5"/>
          </a:solidFill>
        </a:fill>
      </a:tcStyle>
    </a:band2H>
    <a:firstCol>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firstCol>
    <a:la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254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lastRow>
    <a:fir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254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
          <a:latin typeface="游ゴシック体 ミディアム"/>
          <a:ea typeface="游ゴシック体 ミディアム"/>
          <a:cs typeface="游ゴシック体 ミディアム"/>
        </a:font>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3"/>
          </a:solidFill>
        </a:fill>
      </a:tcStyle>
    </a:firstCol>
    <a:la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254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3"/>
          </a:solidFill>
        </a:fill>
      </a:tcStyle>
    </a:lastRow>
    <a:fir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254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
          <a:latin typeface="游ゴシック体 ミディアム"/>
          <a:ea typeface="游ゴシック体 ミディアム"/>
          <a:cs typeface="游ゴシック体 ミディアム"/>
        </a:font>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6"/>
          </a:solidFill>
        </a:fill>
      </a:tcStyle>
    </a:firstCol>
    <a:la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254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6"/>
          </a:solidFill>
        </a:fill>
      </a:tcStyle>
    </a:lastRow>
    <a:fir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254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
          <a:latin typeface="游ゴシック体 ミディアム"/>
          <a:ea typeface="游ゴシック体 ミディアム"/>
          <a:cs typeface="游ゴシック体 ミディアム"/>
        </a:font>
        <a:srgbClr val="000000"/>
      </a:tcTxStyle>
      <a:tcStyle>
        <a:tcBdr>
          <a:left>
            <a:ln w="3175" cap="flat">
              <a:noFill/>
              <a:miter lim="400000"/>
            </a:ln>
          </a:left>
          <a:right>
            <a:ln w="3175" cap="flat">
              <a:noFill/>
              <a:miter lim="400000"/>
            </a:ln>
          </a:right>
          <a:top>
            <a:ln w="3175" cap="flat">
              <a:noFill/>
              <a:miter lim="400000"/>
            </a:ln>
          </a:top>
          <a:bottom>
            <a:ln w="3175" cap="flat">
              <a:noFill/>
              <a:miter lim="400000"/>
            </a:ln>
          </a:bottom>
          <a:insideH>
            <a:ln w="3175" cap="flat">
              <a:noFill/>
              <a:miter lim="400000"/>
            </a:ln>
          </a:insideH>
          <a:insideV>
            <a:ln w="3175"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游ゴシック体 ボールド"/>
          <a:ea typeface="游ゴシック体 ボールド"/>
          <a:cs typeface="游ゴシック体 ボールド"/>
        </a:font>
        <a:srgbClr val="FFFFFF"/>
      </a:tcTxStyle>
      <a:tcStyle>
        <a:tcBdr>
          <a:left>
            <a:ln w="3175" cap="flat">
              <a:noFill/>
              <a:miter lim="400000"/>
            </a:ln>
          </a:left>
          <a:right>
            <a:ln w="3175" cap="flat">
              <a:noFill/>
              <a:miter lim="400000"/>
            </a:ln>
          </a:right>
          <a:top>
            <a:ln w="3175" cap="flat">
              <a:noFill/>
              <a:miter lim="400000"/>
            </a:ln>
          </a:top>
          <a:bottom>
            <a:ln w="3175" cap="flat">
              <a:noFill/>
              <a:miter lim="400000"/>
            </a:ln>
          </a:bottom>
          <a:insideH>
            <a:ln w="3175" cap="flat">
              <a:noFill/>
              <a:miter lim="400000"/>
            </a:ln>
          </a:insideH>
          <a:insideV>
            <a:ln w="3175" cap="flat">
              <a:noFill/>
              <a:miter lim="400000"/>
            </a:ln>
          </a:insideV>
        </a:tcBdr>
        <a:fill>
          <a:solidFill>
            <a:schemeClr val="accent1"/>
          </a:solidFill>
        </a:fill>
      </a:tcStyle>
    </a:firstCol>
    <a:lastRow>
      <a:tcTxStyle b="on" i="off">
        <a:font>
          <a:latin typeface="游ゴシック体 ボールド"/>
          <a:ea typeface="游ゴシック体 ボールド"/>
          <a:cs typeface="游ゴシック体 ボールド"/>
        </a:font>
        <a:srgbClr val="000000"/>
      </a:tcTxStyle>
      <a:tcStyle>
        <a:tcBdr>
          <a:left>
            <a:ln w="3175" cap="flat">
              <a:noFill/>
              <a:miter lim="400000"/>
            </a:ln>
          </a:left>
          <a:right>
            <a:ln w="3175" cap="flat">
              <a:noFill/>
              <a:miter lim="400000"/>
            </a:ln>
          </a:right>
          <a:top>
            <a:ln w="25400" cap="flat">
              <a:solidFill>
                <a:srgbClr val="000000"/>
              </a:solidFill>
              <a:prstDash val="solid"/>
              <a:round/>
            </a:ln>
          </a:top>
          <a:bottom>
            <a:ln w="12700" cap="flat">
              <a:solidFill>
                <a:srgbClr val="000000"/>
              </a:solidFill>
              <a:prstDash val="solid"/>
              <a:round/>
            </a:ln>
          </a:bottom>
          <a:insideH>
            <a:ln w="3175" cap="flat">
              <a:noFill/>
              <a:miter lim="400000"/>
            </a:ln>
          </a:insideH>
          <a:insideV>
            <a:ln w="3175" cap="flat">
              <a:noFill/>
              <a:miter lim="400000"/>
            </a:ln>
          </a:insideV>
        </a:tcBdr>
        <a:fill>
          <a:solidFill>
            <a:srgbClr val="FFFFFF"/>
          </a:solidFill>
        </a:fill>
      </a:tcStyle>
    </a:lastRow>
    <a:firstRow>
      <a:tcTxStyle b="on" i="off">
        <a:font>
          <a:latin typeface="游ゴシック体 ボールド"/>
          <a:ea typeface="游ゴシック体 ボールド"/>
          <a:cs typeface="游ゴシック体 ボールド"/>
        </a:font>
        <a:srgbClr val="FFFFFF"/>
      </a:tcTxStyle>
      <a:tcStyle>
        <a:tcBdr>
          <a:left>
            <a:ln w="3175" cap="flat">
              <a:noFill/>
              <a:miter lim="400000"/>
            </a:ln>
          </a:left>
          <a:right>
            <a:ln w="3175" cap="flat">
              <a:noFill/>
              <a:miter lim="400000"/>
            </a:ln>
          </a:right>
          <a:top>
            <a:ln w="12700" cap="flat">
              <a:solidFill>
                <a:srgbClr val="000000"/>
              </a:solidFill>
              <a:prstDash val="solid"/>
              <a:round/>
            </a:ln>
          </a:top>
          <a:bottom>
            <a:ln w="12700" cap="flat">
              <a:solidFill>
                <a:srgbClr val="000000"/>
              </a:solidFill>
              <a:prstDash val="solid"/>
              <a:round/>
            </a:ln>
          </a:bottom>
          <a:insideH>
            <a:ln w="3175" cap="flat">
              <a:noFill/>
              <a:miter lim="400000"/>
            </a:ln>
          </a:insideH>
          <a:insideV>
            <a:ln w="3175" cap="flat">
              <a:noFill/>
              <a:miter lim="400000"/>
            </a:ln>
          </a:insideV>
        </a:tcBdr>
        <a:fill>
          <a:solidFill>
            <a:schemeClr val="accent1"/>
          </a:solidFill>
        </a:fill>
      </a:tcStyle>
    </a:firstRow>
  </a:tblStyle>
  <a:tblStyle styleId="{2708684C-4D16-4618-839F-0558EEFCDFE6}" styleName="">
    <a:tblBg/>
    <a:wholeTbl>
      <a:tcTxStyle b="off" i="off">
        <a:font>
          <a:latin typeface="游ゴシック体 ミディアム"/>
          <a:ea typeface="游ゴシック体 ミディアム"/>
          <a:cs typeface="游ゴシック体 ミディアム"/>
        </a:font>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000000"/>
          </a:solidFill>
        </a:fill>
      </a:tcStyle>
    </a:firstCol>
    <a:la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254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000000"/>
          </a:solidFill>
        </a:fill>
      </a:tcStyle>
    </a:lastRow>
    <a:firstRow>
      <a:tcTxStyle b="on" i="off">
        <a:font>
          <a:latin typeface="游ゴシック体 ボールド"/>
          <a:ea typeface="游ゴシック体 ボールド"/>
          <a:cs typeface="游ゴシック体 ボールド"/>
        </a:font>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254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49"/>
    <p:restoredTop sz="57211"/>
  </p:normalViewPr>
  <p:slideViewPr>
    <p:cSldViewPr snapToGrid="0">
      <p:cViewPr varScale="1">
        <p:scale>
          <a:sx n="31" d="100"/>
          <a:sy n="31" d="100"/>
        </p:scale>
        <p:origin x="229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 name="Shape 26"/>
          <p:cNvSpPr>
            <a:spLocks noGrp="1" noRot="1" noChangeAspect="1"/>
          </p:cNvSpPr>
          <p:nvPr>
            <p:ph type="sldImg"/>
          </p:nvPr>
        </p:nvSpPr>
        <p:spPr>
          <a:xfrm>
            <a:off x="1143000" y="685800"/>
            <a:ext cx="4572000" cy="3429000"/>
          </a:xfrm>
          <a:prstGeom prst="rect">
            <a:avLst/>
          </a:prstGeom>
        </p:spPr>
        <p:txBody>
          <a:bodyPr/>
          <a:lstStyle/>
          <a:p>
            <a:endParaRPr/>
          </a:p>
        </p:txBody>
      </p:sp>
      <p:sp>
        <p:nvSpPr>
          <p:cNvPr id="27" name="Shape 2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1828799" latinLnBrk="0">
      <a:spcBef>
        <a:spcPts val="800"/>
      </a:spcBef>
      <a:defRPr sz="2200">
        <a:latin typeface="+mn-lt"/>
        <a:ea typeface="+mn-ea"/>
        <a:cs typeface="+mn-cs"/>
        <a:sym typeface="Calibri"/>
      </a:defRPr>
    </a:lvl1pPr>
    <a:lvl2pPr indent="228600" defTabSz="1828799" latinLnBrk="0">
      <a:spcBef>
        <a:spcPts val="800"/>
      </a:spcBef>
      <a:defRPr sz="2200">
        <a:latin typeface="+mn-lt"/>
        <a:ea typeface="+mn-ea"/>
        <a:cs typeface="+mn-cs"/>
        <a:sym typeface="Calibri"/>
      </a:defRPr>
    </a:lvl2pPr>
    <a:lvl3pPr indent="457200" defTabSz="1828799" latinLnBrk="0">
      <a:spcBef>
        <a:spcPts val="800"/>
      </a:spcBef>
      <a:defRPr sz="2200">
        <a:latin typeface="+mn-lt"/>
        <a:ea typeface="+mn-ea"/>
        <a:cs typeface="+mn-cs"/>
        <a:sym typeface="Calibri"/>
      </a:defRPr>
    </a:lvl3pPr>
    <a:lvl4pPr indent="685800" defTabSz="1828799" latinLnBrk="0">
      <a:spcBef>
        <a:spcPts val="800"/>
      </a:spcBef>
      <a:defRPr sz="2200">
        <a:latin typeface="+mn-lt"/>
        <a:ea typeface="+mn-ea"/>
        <a:cs typeface="+mn-cs"/>
        <a:sym typeface="Calibri"/>
      </a:defRPr>
    </a:lvl4pPr>
    <a:lvl5pPr indent="914400" defTabSz="1828799" latinLnBrk="0">
      <a:spcBef>
        <a:spcPts val="800"/>
      </a:spcBef>
      <a:defRPr sz="2200">
        <a:latin typeface="+mn-lt"/>
        <a:ea typeface="+mn-ea"/>
        <a:cs typeface="+mn-cs"/>
        <a:sym typeface="Calibri"/>
      </a:defRPr>
    </a:lvl5pPr>
    <a:lvl6pPr indent="1143000" defTabSz="1828799" latinLnBrk="0">
      <a:spcBef>
        <a:spcPts val="800"/>
      </a:spcBef>
      <a:defRPr sz="2200">
        <a:latin typeface="+mn-lt"/>
        <a:ea typeface="+mn-ea"/>
        <a:cs typeface="+mn-cs"/>
        <a:sym typeface="Calibri"/>
      </a:defRPr>
    </a:lvl6pPr>
    <a:lvl7pPr indent="1371600" defTabSz="1828799" latinLnBrk="0">
      <a:spcBef>
        <a:spcPts val="800"/>
      </a:spcBef>
      <a:defRPr sz="2200">
        <a:latin typeface="+mn-lt"/>
        <a:ea typeface="+mn-ea"/>
        <a:cs typeface="+mn-cs"/>
        <a:sym typeface="Calibri"/>
      </a:defRPr>
    </a:lvl7pPr>
    <a:lvl8pPr indent="1600200" defTabSz="1828799" latinLnBrk="0">
      <a:spcBef>
        <a:spcPts val="800"/>
      </a:spcBef>
      <a:defRPr sz="2200">
        <a:latin typeface="+mn-lt"/>
        <a:ea typeface="+mn-ea"/>
        <a:cs typeface="+mn-cs"/>
        <a:sym typeface="Calibri"/>
      </a:defRPr>
    </a:lvl8pPr>
    <a:lvl9pPr indent="1828800" defTabSz="1828799" latinLnBrk="0">
      <a:spcBef>
        <a:spcPts val="800"/>
      </a:spcBef>
      <a:defRPr sz="2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a:t>こんにちは。</a:t>
            </a:r>
            <a:endParaRPr kumimoji="1" lang="en-US" altLang="ja-JP" dirty="0"/>
          </a:p>
          <a:p>
            <a:r>
              <a:rPr kumimoji="1" lang="ja-JP" altLang="en-US"/>
              <a:t>お忙しいところ地区公共イメージ向上セミナーにご出席いただき、ありがとうございます。</a:t>
            </a:r>
            <a:endParaRPr kumimoji="1" lang="en-US" altLang="ja-JP" dirty="0"/>
          </a:p>
          <a:p>
            <a:r>
              <a:rPr kumimoji="1" lang="ja-JP" altLang="en-US"/>
              <a:t>今年度地区公共イメージ向上委員長の下出と申します。</a:t>
            </a:r>
            <a:endParaRPr kumimoji="1" lang="en-US" altLang="ja-JP" dirty="0"/>
          </a:p>
          <a:p>
            <a:r>
              <a:rPr kumimoji="1" lang="ja-JP" altLang="en-US"/>
              <a:t>私からはそもそもなぜ公共イメージ向上が必要なのかについて、お話をさせていただきます。</a:t>
            </a:r>
          </a:p>
        </p:txBody>
      </p:sp>
    </p:spTree>
    <p:extLst>
      <p:ext uri="{BB962C8B-B14F-4D97-AF65-F5344CB8AC3E}">
        <p14:creationId xmlns:p14="http://schemas.microsoft.com/office/powerpoint/2010/main" val="1632783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lang="ja-JP" altLang="en-US" b="0" i="0">
                <a:solidFill>
                  <a:srgbClr val="222222"/>
                </a:solidFill>
                <a:effectLst/>
                <a:latin typeface="游明朝" panose="02020400000000000000" pitchFamily="18" charset="-128"/>
                <a:ea typeface="游明朝" panose="02020400000000000000" pitchFamily="18" charset="-128"/>
              </a:rPr>
              <a:t>ロータリーの公共イメージ向上は、この図のように好循環をもたらすことが期待できます。</a:t>
            </a:r>
            <a:endParaRPr lang="en-US" altLang="ja-JP" b="0" i="0" dirty="0">
              <a:solidFill>
                <a:srgbClr val="222222"/>
              </a:solidFill>
              <a:effectLst/>
              <a:latin typeface="游明朝" panose="02020400000000000000" pitchFamily="18" charset="-128"/>
              <a:ea typeface="游明朝" panose="02020400000000000000" pitchFamily="18" charset="-128"/>
            </a:endParaRPr>
          </a:p>
          <a:p>
            <a:endParaRPr lang="en-US" altLang="ja-JP" b="0" i="0" dirty="0">
              <a:solidFill>
                <a:srgbClr val="222222"/>
              </a:solidFill>
              <a:effectLst/>
              <a:latin typeface="游明朝" panose="02020400000000000000" pitchFamily="18" charset="-128"/>
              <a:ea typeface="游明朝" panose="02020400000000000000" pitchFamily="18" charset="-128"/>
            </a:endParaRPr>
          </a:p>
          <a:p>
            <a:r>
              <a:rPr lang="ja-JP" altLang="en-US" b="0" i="0">
                <a:solidFill>
                  <a:srgbClr val="222222"/>
                </a:solidFill>
                <a:effectLst/>
                <a:latin typeface="游明朝" panose="02020400000000000000" pitchFamily="18" charset="-128"/>
                <a:ea typeface="游明朝" panose="02020400000000000000" pitchFamily="18" charset="-128"/>
              </a:rPr>
              <a:t>まず、ロータリーのストーリー、つまりクラブのインパクトのある活動を社会に広く知っていただくことで、私たちの認知度を上げることが期待できます。</a:t>
            </a:r>
            <a:endParaRPr lang="en-US" altLang="ja-JP" b="0" i="0" dirty="0">
              <a:solidFill>
                <a:srgbClr val="222222"/>
              </a:solidFill>
              <a:effectLst/>
              <a:latin typeface="游明朝" panose="02020400000000000000" pitchFamily="18" charset="-128"/>
              <a:ea typeface="游明朝" panose="02020400000000000000" pitchFamily="18" charset="-128"/>
            </a:endParaRPr>
          </a:p>
          <a:p>
            <a:r>
              <a:rPr lang="ja-JP" altLang="en-US" b="0" i="0">
                <a:solidFill>
                  <a:srgbClr val="222222"/>
                </a:solidFill>
                <a:effectLst/>
                <a:latin typeface="游明朝" panose="02020400000000000000" pitchFamily="18" charset="-128"/>
                <a:ea typeface="游明朝" panose="02020400000000000000" pitchFamily="18" charset="-128"/>
              </a:rPr>
              <a:t>そうして認知度が上がることで、その後きっとロータリー活動はしやすくなりますし、活動が多くの方の目に触れることは会員増強のきっかけになるかもしれません。</a:t>
            </a:r>
            <a:endParaRPr lang="en-US" altLang="ja-JP" b="0" i="0" dirty="0">
              <a:solidFill>
                <a:srgbClr val="222222"/>
              </a:solidFill>
              <a:effectLst/>
              <a:latin typeface="游明朝" panose="02020400000000000000" pitchFamily="18" charset="-128"/>
              <a:ea typeface="游明朝" panose="02020400000000000000" pitchFamily="18" charset="-128"/>
            </a:endParaRPr>
          </a:p>
          <a:p>
            <a:r>
              <a:rPr lang="ja-JP" altLang="en-US" b="0" i="0">
                <a:solidFill>
                  <a:srgbClr val="222222"/>
                </a:solidFill>
                <a:effectLst/>
                <a:latin typeface="游明朝" panose="02020400000000000000" pitchFamily="18" charset="-128"/>
                <a:ea typeface="游明朝" panose="02020400000000000000" pitchFamily="18" charset="-128"/>
              </a:rPr>
              <a:t>また、活動がメディアなどでとりあげられたり社会に広く認知されるようになることは、既存会員のモチベーションアップにもつながり、結果会員維持にもつながると考えています。</a:t>
            </a:r>
            <a:endParaRPr lang="en-US" altLang="ja-JP" b="0" i="0" dirty="0">
              <a:solidFill>
                <a:srgbClr val="222222"/>
              </a:solidFill>
              <a:effectLst/>
              <a:latin typeface="游明朝" panose="02020400000000000000" pitchFamily="18" charset="-128"/>
              <a:ea typeface="游明朝" panose="02020400000000000000" pitchFamily="18" charset="-128"/>
            </a:endParaRPr>
          </a:p>
          <a:p>
            <a:r>
              <a:rPr lang="ja-JP" altLang="en-US" b="0" i="0">
                <a:solidFill>
                  <a:srgbClr val="222222"/>
                </a:solidFill>
                <a:effectLst/>
                <a:latin typeface="游明朝" panose="02020400000000000000" pitchFamily="18" charset="-128"/>
                <a:ea typeface="游明朝" panose="02020400000000000000" pitchFamily="18" charset="-128"/>
              </a:rPr>
              <a:t>このような公共イメージの好循環を生み出していただきたいと考えています。</a:t>
            </a:r>
            <a:endParaRPr kumimoji="1" lang="ja-JP" altLang="en-US"/>
          </a:p>
        </p:txBody>
      </p:sp>
    </p:spTree>
    <p:extLst>
      <p:ext uri="{BB962C8B-B14F-4D97-AF65-F5344CB8AC3E}">
        <p14:creationId xmlns:p14="http://schemas.microsoft.com/office/powerpoint/2010/main" val="2683239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ja-JP" altLang="en-US"/>
              <a:t>では公共イメージ向上の好循環を生み出すにはどうしたらよいのか、</a:t>
            </a:r>
            <a:endParaRPr kumimoji="1" lang="en-US" altLang="ja-JP" dirty="0"/>
          </a:p>
          <a:p>
            <a:r>
              <a:rPr kumimoji="1" lang="ja-JP" altLang="en-US"/>
              <a:t>本日のセミナーでは、そのために必要な手段のエッセンスをお伝えしたいと考えています。</a:t>
            </a:r>
            <a:endParaRPr kumimoji="1" lang="en-US" altLang="ja-JP" dirty="0"/>
          </a:p>
          <a:p>
            <a:endParaRPr kumimoji="1" lang="en-US" altLang="ja-JP" dirty="0"/>
          </a:p>
          <a:p>
            <a:r>
              <a:rPr kumimoji="1" lang="ja-JP" altLang="en-US"/>
              <a:t>かつて社会に広く情報を伝えるためには新聞やテレビといったメディアに広告を出すことが一般的でした。そしてそのためには相当な金額が必要でした。</a:t>
            </a:r>
            <a:endParaRPr kumimoji="1" lang="en-US" altLang="ja-JP" dirty="0"/>
          </a:p>
          <a:p>
            <a:r>
              <a:rPr kumimoji="1" lang="ja-JP" altLang="en-US"/>
              <a:t>しかし</a:t>
            </a:r>
            <a:r>
              <a:rPr kumimoji="1" lang="en-US" altLang="ja-JP" dirty="0"/>
              <a:t>2000</a:t>
            </a:r>
            <a:r>
              <a:rPr kumimoji="1" lang="ja-JP" altLang="en-US"/>
              <a:t>年ごろからは、ホームページで世界向けて情報を発信することができるようになりました。</a:t>
            </a:r>
            <a:endParaRPr kumimoji="1" lang="en-US" altLang="ja-JP" dirty="0"/>
          </a:p>
          <a:p>
            <a:r>
              <a:rPr kumimoji="1" lang="ja-JP" altLang="en-US"/>
              <a:t>現在ではホームページに加え、ソーシャルメディア、つまり</a:t>
            </a:r>
            <a:r>
              <a:rPr kumimoji="1" lang="en-US" altLang="ja-JP" dirty="0"/>
              <a:t>SNS</a:t>
            </a:r>
            <a:r>
              <a:rPr kumimoji="1" lang="ja-JP" altLang="en-US"/>
              <a:t>で誰でもがほぼ無料で世界に向けて情報を発信できるようになりました。</a:t>
            </a:r>
            <a:endParaRPr kumimoji="1" lang="en-US" altLang="ja-JP" dirty="0"/>
          </a:p>
          <a:p>
            <a:r>
              <a:rPr kumimoji="1" lang="ja-JP" altLang="en-US"/>
              <a:t>そこで本日はロータリーの活動を</a:t>
            </a:r>
            <a:r>
              <a:rPr kumimoji="1" lang="en-US" altLang="ja-JP" dirty="0"/>
              <a:t>SNS</a:t>
            </a:r>
            <a:r>
              <a:rPr kumimoji="1" lang="ja-JP" altLang="en-US"/>
              <a:t>で発信することについてセッション１でお話しいたします。</a:t>
            </a:r>
            <a:endParaRPr kumimoji="1" lang="en-US" altLang="ja-JP" dirty="0"/>
          </a:p>
          <a:p>
            <a:endParaRPr kumimoji="1" lang="en-US" altLang="ja-JP" dirty="0"/>
          </a:p>
          <a:p>
            <a:r>
              <a:rPr kumimoji="1" lang="ja-JP" altLang="en-US"/>
              <a:t>さて、</a:t>
            </a:r>
            <a:r>
              <a:rPr kumimoji="1" lang="en-US" altLang="ja-JP" dirty="0"/>
              <a:t>SNS</a:t>
            </a:r>
            <a:r>
              <a:rPr kumimoji="1" lang="ja-JP" altLang="en-US"/>
              <a:t>が登場したとはいえ、まだまだメディアの情報発信力は侮ることができません。</a:t>
            </a:r>
            <a:endParaRPr kumimoji="1" lang="en-US" altLang="ja-JP" dirty="0"/>
          </a:p>
          <a:p>
            <a:r>
              <a:rPr kumimoji="1" lang="ja-JP" altLang="en-US"/>
              <a:t>そこでセッション２ではメディアの有効利用についてお話しいたします。</a:t>
            </a:r>
            <a:endParaRPr kumimoji="1" lang="en-US" altLang="ja-JP" dirty="0"/>
          </a:p>
          <a:p>
            <a:endParaRPr kumimoji="1" lang="en-US" altLang="ja-JP" dirty="0"/>
          </a:p>
          <a:p>
            <a:r>
              <a:rPr kumimoji="1" lang="ja-JP" altLang="en-US"/>
              <a:t>次にクラブ優秀賞と</a:t>
            </a:r>
            <a:r>
              <a:rPr kumimoji="1" lang="en-US" altLang="ja-JP" dirty="0" err="1"/>
              <a:t>MyRotary</a:t>
            </a:r>
            <a:r>
              <a:rPr kumimoji="1" lang="ja-JP" altLang="en-US"/>
              <a:t>についてセッション３でお話しいたします。</a:t>
            </a:r>
            <a:endParaRPr kumimoji="1" lang="en-US" altLang="ja-JP" dirty="0"/>
          </a:p>
          <a:p>
            <a:r>
              <a:rPr kumimoji="1" lang="ja-JP" altLang="en-US"/>
              <a:t>一見、公共イメージ向上と関係がないと思われるかもしれませんが、</a:t>
            </a:r>
            <a:endParaRPr kumimoji="1" lang="en-US" altLang="ja-JP" dirty="0"/>
          </a:p>
          <a:p>
            <a:r>
              <a:rPr kumimoji="1" lang="ja-JP" altLang="en-US"/>
              <a:t>クラブ優秀賞を受賞するようにクラブ活動を推進することは、おのずとインパクトのあるストーリーにつながります。</a:t>
            </a:r>
            <a:endParaRPr kumimoji="1" lang="en-US" altLang="ja-JP" dirty="0"/>
          </a:p>
          <a:p>
            <a:r>
              <a:rPr kumimoji="1" lang="ja-JP" altLang="en-US"/>
              <a:t>また、その際の活動のヒントを</a:t>
            </a:r>
            <a:r>
              <a:rPr kumimoji="1" lang="en-US" altLang="ja-JP" dirty="0" err="1"/>
              <a:t>MyRotary</a:t>
            </a:r>
            <a:r>
              <a:rPr kumimoji="1" lang="ja-JP" altLang="en-US"/>
              <a:t>で得ることができます。</a:t>
            </a:r>
            <a:endParaRPr kumimoji="1" lang="en-US" altLang="ja-JP" dirty="0"/>
          </a:p>
          <a:p>
            <a:endParaRPr kumimoji="1" lang="en-US" altLang="ja-JP" dirty="0"/>
          </a:p>
          <a:p>
            <a:r>
              <a:rPr kumimoji="1" lang="ja-JP" altLang="en-US"/>
              <a:t>そして、セッション４では私たちのシンボルでもあるロータリーのロゴについて取り上げます。</a:t>
            </a:r>
            <a:endParaRPr kumimoji="1" lang="en-US" altLang="ja-JP" dirty="0"/>
          </a:p>
          <a:p>
            <a:r>
              <a:rPr kumimoji="1" lang="ja-JP" altLang="en-US"/>
              <a:t>みなさまの会社でもロゴは会社のブランドであり、顔であると思います。</a:t>
            </a:r>
            <a:endParaRPr kumimoji="1" lang="en-US" altLang="ja-JP" dirty="0"/>
          </a:p>
          <a:p>
            <a:r>
              <a:rPr kumimoji="1" lang="ja-JP" altLang="en-US"/>
              <a:t>その大切なロゴを適切に使うことは公共イメージにとって重要なことはご理解いただけるかと思います。</a:t>
            </a:r>
            <a:endParaRPr kumimoji="1" lang="en-US" altLang="ja-JP" dirty="0"/>
          </a:p>
          <a:p>
            <a:r>
              <a:rPr kumimoji="1" lang="ja-JP" altLang="en-US"/>
              <a:t>今回は今年度から地区委員会に参加していただいているローターアクターの加藤さんが説明いたします。</a:t>
            </a:r>
            <a:endParaRPr kumimoji="1" lang="en-US" altLang="ja-JP" dirty="0"/>
          </a:p>
          <a:p>
            <a:endParaRPr kumimoji="1" lang="en-US" altLang="ja-JP" dirty="0"/>
          </a:p>
          <a:p>
            <a:r>
              <a:rPr kumimoji="1" lang="ja-JP" altLang="en-US"/>
              <a:t>その後、</a:t>
            </a:r>
            <a:r>
              <a:rPr kumimoji="1" lang="en-US" altLang="ja-JP" dirty="0"/>
              <a:t>10</a:t>
            </a:r>
            <a:r>
              <a:rPr kumimoji="1" lang="ja-JP" altLang="en-US"/>
              <a:t>月</a:t>
            </a:r>
            <a:r>
              <a:rPr kumimoji="1" lang="en-US" altLang="ja-JP" dirty="0"/>
              <a:t>20</a:t>
            </a:r>
            <a:r>
              <a:rPr kumimoji="1" lang="ja-JP" altLang="en-US"/>
              <a:t>日に</a:t>
            </a:r>
            <a:r>
              <a:rPr kumimoji="1" lang="en-US" altLang="ja-JP" dirty="0"/>
              <a:t>YOLO BASE</a:t>
            </a:r>
            <a:r>
              <a:rPr kumimoji="1" lang="ja-JP" altLang="en-US"/>
              <a:t>で開催されるポリオイベントと、地区大会についてのご案内もございます。</a:t>
            </a:r>
            <a:endParaRPr kumimoji="1" lang="en-US" altLang="ja-JP" dirty="0"/>
          </a:p>
          <a:p>
            <a:r>
              <a:rPr kumimoji="1" lang="ja-JP" altLang="en-US"/>
              <a:t>最後までどうぞよろしくお願いいたします。</a:t>
            </a:r>
            <a:endParaRPr kumimoji="1" lang="en-US" altLang="ja-JP" dirty="0"/>
          </a:p>
          <a:p>
            <a:endParaRPr kumimoji="1" lang="en-US" altLang="ja-JP" dirty="0"/>
          </a:p>
          <a:p>
            <a:endParaRPr kumimoji="1" lang="ja-JP" altLang="en-US"/>
          </a:p>
        </p:txBody>
      </p:sp>
    </p:spTree>
    <p:extLst>
      <p:ext uri="{BB962C8B-B14F-4D97-AF65-F5344CB8AC3E}">
        <p14:creationId xmlns:p14="http://schemas.microsoft.com/office/powerpoint/2010/main" val="528196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C43712-7232-48C1-86B9-6669E046D0A2}" type="datetime1">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20580586" y="13129221"/>
            <a:ext cx="455901" cy="460389"/>
          </a:xfrm>
        </p:spPr>
        <p:txBody>
          <a:bodyPr/>
          <a:lstStyle/>
          <a:p>
            <a:fld id="{F9806E4C-0566-4FDA-988F-35DB69D31C02}" type="slidenum">
              <a:rPr kumimoji="1" lang="ja-JP" altLang="en-US" smtClean="0"/>
              <a:t>‹#›</a:t>
            </a:fld>
            <a:endParaRPr kumimoji="1" lang="ja-JP" altLang="en-US"/>
          </a:p>
        </p:txBody>
      </p:sp>
    </p:spTree>
    <p:extLst>
      <p:ext uri="{BB962C8B-B14F-4D97-AF65-F5344CB8AC3E}">
        <p14:creationId xmlns:p14="http://schemas.microsoft.com/office/powerpoint/2010/main" val="32143891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図形"/>
          <p:cNvSpPr/>
          <p:nvPr/>
        </p:nvSpPr>
        <p:spPr>
          <a:xfrm>
            <a:off x="418131" y="-1"/>
            <a:ext cx="10000064" cy="2726435"/>
          </a:xfrm>
          <a:custGeom>
            <a:avLst/>
            <a:gdLst/>
            <a:ahLst/>
            <a:cxnLst>
              <a:cxn ang="0">
                <a:pos x="wd2" y="hd2"/>
              </a:cxn>
              <a:cxn ang="5400000">
                <a:pos x="wd2" y="hd2"/>
              </a:cxn>
              <a:cxn ang="10800000">
                <a:pos x="wd2" y="hd2"/>
              </a:cxn>
              <a:cxn ang="16200000">
                <a:pos x="wd2" y="hd2"/>
              </a:cxn>
            </a:cxnLst>
            <a:rect l="0" t="0" r="r" b="b"/>
            <a:pathLst>
              <a:path w="21600" h="21451" extrusionOk="0">
                <a:moveTo>
                  <a:pt x="28" y="21451"/>
                </a:moveTo>
                <a:cubicBezTo>
                  <a:pt x="1268" y="16373"/>
                  <a:pt x="2770" y="12229"/>
                  <a:pt x="4447" y="9253"/>
                </a:cubicBezTo>
                <a:cubicBezTo>
                  <a:pt x="6672" y="5307"/>
                  <a:pt x="9109" y="3558"/>
                  <a:pt x="11537" y="2319"/>
                </a:cubicBezTo>
                <a:cubicBezTo>
                  <a:pt x="14861" y="624"/>
                  <a:pt x="18225" y="-149"/>
                  <a:pt x="21600" y="23"/>
                </a:cubicBezTo>
                <a:lnTo>
                  <a:pt x="0" y="41"/>
                </a:lnTo>
                <a:lnTo>
                  <a:pt x="28" y="21451"/>
                </a:lnTo>
                <a:close/>
              </a:path>
            </a:pathLst>
          </a:custGeom>
          <a:gradFill>
            <a:gsLst>
              <a:gs pos="0">
                <a:schemeClr val="accent1">
                  <a:satOff val="-24299"/>
                  <a:lumOff val="14558"/>
                </a:schemeClr>
              </a:gs>
              <a:gs pos="100000">
                <a:schemeClr val="accent1">
                  <a:hueOff val="870591"/>
                  <a:satOff val="14084"/>
                  <a:lumOff val="53200"/>
                </a:schemeClr>
              </a:gs>
            </a:gsLst>
            <a:lin ang="16200000"/>
          </a:gradFill>
          <a:ln w="3175">
            <a:miter lim="400000"/>
          </a:ln>
          <a:effectLst>
            <a:outerShdw blurRad="279400" dist="25400" dir="5400000" rotWithShape="0">
              <a:srgbClr val="4FCEFF">
                <a:alpha val="30000"/>
              </a:srgbClr>
            </a:outerShdw>
          </a:effectLst>
        </p:spPr>
        <p:txBody>
          <a:bodyPr lIns="90808" tIns="90808" rIns="90808" bIns="90808"/>
          <a:lstStyle/>
          <a:p>
            <a:pPr>
              <a:defRPr>
                <a:latin typeface="ヒラギノ明朝 ProN W6"/>
                <a:ea typeface="ヒラギノ明朝 ProN W6"/>
                <a:cs typeface="ヒラギノ明朝 ProN W6"/>
                <a:sym typeface="ヒラギノ明朝 ProN W6"/>
              </a:defRPr>
            </a:pPr>
            <a:endParaRPr/>
          </a:p>
        </p:txBody>
      </p:sp>
      <p:grpSp>
        <p:nvGrpSpPr>
          <p:cNvPr id="6" name="グループ化 3"/>
          <p:cNvGrpSpPr/>
          <p:nvPr/>
        </p:nvGrpSpPr>
        <p:grpSpPr>
          <a:xfrm>
            <a:off x="3642080" y="1809848"/>
            <a:ext cx="17678394" cy="11928406"/>
            <a:chOff x="0" y="0"/>
            <a:chExt cx="17678393" cy="11928404"/>
          </a:xfrm>
        </p:grpSpPr>
        <p:sp>
          <p:nvSpPr>
            <p:cNvPr id="3" name="線"/>
            <p:cNvSpPr/>
            <p:nvPr/>
          </p:nvSpPr>
          <p:spPr>
            <a:xfrm flipV="1">
              <a:off x="1468006" y="0"/>
              <a:ext cx="1" cy="11928405"/>
            </a:xfrm>
            <a:prstGeom prst="line">
              <a:avLst/>
            </a:prstGeom>
            <a:noFill/>
            <a:ln w="25400" cap="flat">
              <a:solidFill>
                <a:srgbClr val="DDDDDD">
                  <a:alpha val="0"/>
                </a:srgbClr>
              </a:solidFill>
              <a:prstDash val="solid"/>
              <a:round/>
            </a:ln>
            <a:effectLst/>
          </p:spPr>
          <p:txBody>
            <a:bodyPr wrap="square" lIns="34052" tIns="34052" rIns="34052" bIns="34052" numCol="1" anchor="t">
              <a:noAutofit/>
            </a:bodyPr>
            <a:lstStyle/>
            <a:p>
              <a:endParaRPr/>
            </a:p>
          </p:txBody>
        </p:sp>
        <p:sp>
          <p:nvSpPr>
            <p:cNvPr id="4" name="線"/>
            <p:cNvSpPr/>
            <p:nvPr/>
          </p:nvSpPr>
          <p:spPr>
            <a:xfrm flipV="1">
              <a:off x="16410996" y="0"/>
              <a:ext cx="1" cy="11928405"/>
            </a:xfrm>
            <a:prstGeom prst="line">
              <a:avLst/>
            </a:prstGeom>
            <a:noFill/>
            <a:ln w="25400" cap="flat">
              <a:solidFill>
                <a:srgbClr val="DDDDDD">
                  <a:alpha val="0"/>
                </a:srgbClr>
              </a:solidFill>
              <a:prstDash val="solid"/>
              <a:round/>
            </a:ln>
            <a:effectLst/>
          </p:spPr>
          <p:txBody>
            <a:bodyPr wrap="square" lIns="34052" tIns="34052" rIns="34052" bIns="34052" numCol="1" anchor="t">
              <a:noAutofit/>
            </a:bodyPr>
            <a:lstStyle/>
            <a:p>
              <a:endParaRPr/>
            </a:p>
          </p:txBody>
        </p:sp>
        <p:sp>
          <p:nvSpPr>
            <p:cNvPr id="5" name="線"/>
            <p:cNvSpPr/>
            <p:nvPr/>
          </p:nvSpPr>
          <p:spPr>
            <a:xfrm>
              <a:off x="0" y="929311"/>
              <a:ext cx="17678395" cy="1"/>
            </a:xfrm>
            <a:prstGeom prst="line">
              <a:avLst/>
            </a:prstGeom>
            <a:noFill/>
            <a:ln w="25400" cap="flat">
              <a:solidFill>
                <a:srgbClr val="DDDDDD">
                  <a:alpha val="0"/>
                </a:srgbClr>
              </a:solidFill>
              <a:prstDash val="solid"/>
              <a:round/>
            </a:ln>
            <a:effectLst/>
          </p:spPr>
          <p:txBody>
            <a:bodyPr wrap="square" lIns="34052" tIns="34052" rIns="34052" bIns="34052" numCol="1" anchor="t">
              <a:noAutofit/>
            </a:bodyPr>
            <a:lstStyle/>
            <a:p>
              <a:endParaRPr/>
            </a:p>
          </p:txBody>
        </p:sp>
      </p:grpSp>
      <p:pic>
        <p:nvPicPr>
          <p:cNvPr id="7" name="C01011-001H.jpg" descr="C01011-001H.jpg"/>
          <p:cNvPicPr>
            <a:picLocks/>
          </p:cNvPicPr>
          <p:nvPr/>
        </p:nvPicPr>
        <p:blipFill>
          <a:blip r:embed="rId4"/>
          <a:stretch>
            <a:fillRect/>
          </a:stretch>
        </p:blipFill>
        <p:spPr>
          <a:xfrm>
            <a:off x="-1" y="-28970"/>
            <a:ext cx="836265" cy="13792283"/>
          </a:xfrm>
          <a:prstGeom prst="rect">
            <a:avLst/>
          </a:prstGeom>
          <a:ln w="12700">
            <a:miter lim="400000"/>
          </a:ln>
        </p:spPr>
      </p:pic>
      <p:sp>
        <p:nvSpPr>
          <p:cNvPr id="8" name="四角形"/>
          <p:cNvSpPr/>
          <p:nvPr/>
        </p:nvSpPr>
        <p:spPr>
          <a:xfrm>
            <a:off x="12478932" y="277472"/>
            <a:ext cx="8794006" cy="2796805"/>
          </a:xfrm>
          <a:prstGeom prst="rect">
            <a:avLst/>
          </a:prstGeom>
          <a:solidFill>
            <a:srgbClr val="FFFFFF"/>
          </a:solidFill>
          <a:ln w="12700">
            <a:miter lim="400000"/>
          </a:ln>
        </p:spPr>
        <p:txBody>
          <a:bodyPr lIns="90808" tIns="90808" rIns="90808" bIns="90808" anchor="ctr"/>
          <a:lstStyle/>
          <a:p>
            <a:pPr algn="ctr">
              <a:defRPr>
                <a:solidFill>
                  <a:srgbClr val="FFFFFF"/>
                </a:solidFill>
                <a:latin typeface="ヒラギノ明朝 ProN W6"/>
                <a:ea typeface="ヒラギノ明朝 ProN W6"/>
                <a:cs typeface="ヒラギノ明朝 ProN W6"/>
                <a:sym typeface="ヒラギノ明朝 ProN W6"/>
              </a:defRPr>
            </a:pPr>
            <a:endParaRPr/>
          </a:p>
        </p:txBody>
      </p:sp>
      <p:pic>
        <p:nvPicPr>
          <p:cNvPr id="9" name="ペーストされたムービー.png" descr="ペーストされたムービー.png"/>
          <p:cNvPicPr>
            <a:picLocks noChangeAspect="1"/>
          </p:cNvPicPr>
          <p:nvPr/>
        </p:nvPicPr>
        <p:blipFill>
          <a:blip r:embed="rId5"/>
          <a:stretch>
            <a:fillRect/>
          </a:stretch>
        </p:blipFill>
        <p:spPr>
          <a:xfrm>
            <a:off x="20321804" y="491154"/>
            <a:ext cx="3463192" cy="1422383"/>
          </a:xfrm>
          <a:prstGeom prst="rect">
            <a:avLst/>
          </a:prstGeom>
          <a:ln w="12700">
            <a:miter lim="400000"/>
          </a:ln>
        </p:spPr>
      </p:pic>
      <p:pic>
        <p:nvPicPr>
          <p:cNvPr id="10" name="ペーストされたムービー.png" descr="ペーストされたムービー.png"/>
          <p:cNvPicPr>
            <a:picLocks noChangeAspect="1"/>
          </p:cNvPicPr>
          <p:nvPr/>
        </p:nvPicPr>
        <p:blipFill>
          <a:blip r:embed="rId6"/>
          <a:stretch>
            <a:fillRect/>
          </a:stretch>
        </p:blipFill>
        <p:spPr>
          <a:xfrm>
            <a:off x="1134888" y="12063789"/>
            <a:ext cx="2208568" cy="1314624"/>
          </a:xfrm>
          <a:prstGeom prst="rect">
            <a:avLst/>
          </a:prstGeom>
          <a:ln w="12700">
            <a:miter lim="400000"/>
          </a:ln>
        </p:spPr>
      </p:pic>
      <p:sp>
        <p:nvSpPr>
          <p:cNvPr id="11" name="タイトルテキスト"/>
          <p:cNvSpPr txBox="1">
            <a:spLocks noGrp="1"/>
          </p:cNvSpPr>
          <p:nvPr>
            <p:ph type="title"/>
          </p:nvPr>
        </p:nvSpPr>
        <p:spPr>
          <a:xfrm>
            <a:off x="5832190" y="1539875"/>
            <a:ext cx="14529501" cy="3336925"/>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053" tIns="34053" rIns="34053" bIns="34053" anchor="ctr"/>
          <a:lstStyle/>
          <a:p>
            <a:r>
              <a:t>タイトルテキスト</a:t>
            </a:r>
          </a:p>
        </p:txBody>
      </p:sp>
      <p:sp>
        <p:nvSpPr>
          <p:cNvPr id="12" name="本文レベル1…"/>
          <p:cNvSpPr txBox="1">
            <a:spLocks noGrp="1"/>
          </p:cNvSpPr>
          <p:nvPr>
            <p:ph type="body" idx="1"/>
          </p:nvPr>
        </p:nvSpPr>
        <p:spPr>
          <a:xfrm>
            <a:off x="13248289" y="4876799"/>
            <a:ext cx="7113402" cy="8839201"/>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053" tIns="34053" rIns="34053" bIns="34053"/>
          <a:lstStyle/>
          <a:p>
            <a:r>
              <a:t>本文レベル1</a:t>
            </a:r>
          </a:p>
          <a:p>
            <a:pPr lvl="1"/>
            <a:r>
              <a:t>本文レベル2</a:t>
            </a:r>
          </a:p>
          <a:p>
            <a:pPr lvl="2"/>
            <a:r>
              <a:t>本文レベル3</a:t>
            </a:r>
          </a:p>
          <a:p>
            <a:pPr lvl="3"/>
            <a:r>
              <a:t>本文レベル4</a:t>
            </a:r>
          </a:p>
          <a:p>
            <a:pPr lvl="4"/>
            <a:r>
              <a:t>本文レベル5</a:t>
            </a:r>
          </a:p>
        </p:txBody>
      </p:sp>
      <p:sp>
        <p:nvSpPr>
          <p:cNvPr id="13" name="スライド番号"/>
          <p:cNvSpPr txBox="1">
            <a:spLocks noGrp="1"/>
          </p:cNvSpPr>
          <p:nvPr>
            <p:ph type="sldNum" sz="quarter" idx="2"/>
          </p:nvPr>
        </p:nvSpPr>
        <p:spPr>
          <a:xfrm>
            <a:off x="20588422" y="13129221"/>
            <a:ext cx="448065" cy="410218"/>
          </a:xfrm>
          <a:prstGeom prst="rect">
            <a:avLst/>
          </a:prstGeom>
          <a:ln w="3175">
            <a:miter lim="400000"/>
          </a:ln>
        </p:spPr>
        <p:txBody>
          <a:bodyPr wrap="none" lIns="90808" tIns="90808" rIns="90808" bIns="90808">
            <a:spAutoFit/>
          </a:bodyPr>
          <a:lstStyle>
            <a:lvl1pPr algn="r">
              <a:defRPr sz="1800">
                <a:solidFill>
                  <a:srgbClr val="A7A7A7"/>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1pPr>
      <a:lvl2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2pPr>
      <a:lvl3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3pPr>
      <a:lvl4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4pPr>
      <a:lvl5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5pPr>
      <a:lvl6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6pPr>
      <a:lvl7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7pPr>
      <a:lvl8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8pPr>
      <a:lvl9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9pPr>
    </p:titleStyle>
    <p:bodyStyle>
      <a:lvl1pPr marL="685800" marR="0" indent="-6858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1pPr>
      <a:lvl2pPr marL="660047" marR="0" indent="-385409" algn="l" defTabSz="1828799" rtl="0" latinLnBrk="0">
        <a:lnSpc>
          <a:spcPct val="100000"/>
        </a:lnSpc>
        <a:spcBef>
          <a:spcPts val="1100"/>
        </a:spcBef>
        <a:spcAft>
          <a:spcPts val="0"/>
        </a:spcAft>
        <a:buClrTx/>
        <a:buSzPct val="100000"/>
        <a:buFontTx/>
        <a:buChar char="•"/>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2pPr>
      <a:lvl3pPr marL="1397000" marR="0" indent="-482600" algn="l" defTabSz="1828799" rtl="0" latinLnBrk="0">
        <a:lnSpc>
          <a:spcPct val="100000"/>
        </a:lnSpc>
        <a:spcBef>
          <a:spcPts val="1100"/>
        </a:spcBef>
        <a:spcAft>
          <a:spcPts val="0"/>
        </a:spcAft>
        <a:buClrTx/>
        <a:buSzPct val="100000"/>
        <a:buFontTx/>
        <a:buChar char="•"/>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3pPr>
      <a:lvl4pPr marL="1854200" marR="0" indent="-482600" algn="l" defTabSz="1828799" rtl="0" latinLnBrk="0">
        <a:lnSpc>
          <a:spcPct val="100000"/>
        </a:lnSpc>
        <a:spcBef>
          <a:spcPts val="1100"/>
        </a:spcBef>
        <a:spcAft>
          <a:spcPts val="0"/>
        </a:spcAft>
        <a:buClrTx/>
        <a:buSzPct val="100000"/>
        <a:buFontTx/>
        <a:buChar char="•"/>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4pPr>
      <a:lvl5pPr marL="2311400" marR="0" indent="-482600" algn="l" defTabSz="1828799" rtl="0" latinLnBrk="0">
        <a:lnSpc>
          <a:spcPct val="100000"/>
        </a:lnSpc>
        <a:spcBef>
          <a:spcPts val="1100"/>
        </a:spcBef>
        <a:spcAft>
          <a:spcPts val="0"/>
        </a:spcAft>
        <a:buClrTx/>
        <a:buSzPct val="100000"/>
        <a:buFontTx/>
        <a:buChar char="•"/>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5pPr>
      <a:lvl6pPr marL="685800" marR="0" indent="16002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6pPr>
      <a:lvl7pPr marL="685800" marR="0" indent="20574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7pPr>
      <a:lvl8pPr marL="685800" marR="0" indent="25146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8pPr>
      <a:lvl9pPr marL="685800" marR="0" indent="29718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9pPr>
    </p:bodyStyle>
    <p:otherStyle>
      <a:lvl1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1pPr>
      <a:lvl2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2pPr>
      <a:lvl3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3pPr>
      <a:lvl4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4pPr>
      <a:lvl5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5pPr>
      <a:lvl6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6pPr>
      <a:lvl7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7pPr>
      <a:lvl8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8pPr>
      <a:lvl9pPr marL="0" marR="0" indent="0" algn="r" defTabSz="1828799"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游ゴシック体 ミディアム"/>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33AD14-6A28-9451-556F-CB5CDA1C1BBA}"/>
              </a:ext>
            </a:extLst>
          </p:cNvPr>
          <p:cNvSpPr txBox="1">
            <a:spLocks/>
          </p:cNvSpPr>
          <p:nvPr/>
        </p:nvSpPr>
        <p:spPr>
          <a:xfrm>
            <a:off x="5235570" y="4597026"/>
            <a:ext cx="14956204" cy="2670048"/>
          </a:xfrm>
          <a:prstGeom prst="rect">
            <a:avLst/>
          </a:prstGeom>
        </p:spPr>
        <p:txBody>
          <a:bodyPr>
            <a:normAutofit/>
          </a:bodyPr>
          <a:lstStyle>
            <a:lvl1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1pPr>
            <a:lvl2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2pPr>
            <a:lvl3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3pPr>
            <a:lvl4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4pPr>
            <a:lvl5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5pPr>
            <a:lvl6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6pPr>
            <a:lvl7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7pPr>
            <a:lvl8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8pPr>
            <a:lvl9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9pPr>
          </a:lstStyle>
          <a:p>
            <a:pPr algn="ctr" hangingPunct="1"/>
            <a:r>
              <a:rPr kumimoji="1" lang="ja-JP" altLang="en-US" sz="7200">
                <a:latin typeface="游ゴシック Medium" panose="020B0500000000000000" pitchFamily="50" charset="-128"/>
                <a:ea typeface="游ゴシック Medium" panose="020B0500000000000000" pitchFamily="50" charset="-128"/>
              </a:rPr>
              <a:t>なぜ公共イメージ向上が必要なのか</a:t>
            </a:r>
            <a:endParaRPr kumimoji="1" lang="ja-JP" altLang="en-US" sz="7200" dirty="0">
              <a:latin typeface="游ゴシック Medium" panose="020B0500000000000000" pitchFamily="50" charset="-128"/>
              <a:ea typeface="游ゴシック Medium" panose="020B0500000000000000" pitchFamily="50" charset="-128"/>
            </a:endParaRPr>
          </a:p>
        </p:txBody>
      </p:sp>
      <p:sp>
        <p:nvSpPr>
          <p:cNvPr id="4" name="サブタイトル 2">
            <a:extLst>
              <a:ext uri="{FF2B5EF4-FFF2-40B4-BE49-F238E27FC236}">
                <a16:creationId xmlns:a16="http://schemas.microsoft.com/office/drawing/2014/main" id="{0BBC41EC-A618-393A-3CBD-2151B69BD0A1}"/>
              </a:ext>
            </a:extLst>
          </p:cNvPr>
          <p:cNvSpPr txBox="1">
            <a:spLocks/>
          </p:cNvSpPr>
          <p:nvPr/>
        </p:nvSpPr>
        <p:spPr>
          <a:xfrm>
            <a:off x="3120237" y="8644848"/>
            <a:ext cx="19186870" cy="3327412"/>
          </a:xfrm>
          <a:prstGeom prst="rect">
            <a:avLst/>
          </a:prstGeom>
        </p:spPr>
        <p:txBody>
          <a:bodyPr>
            <a:noAutofit/>
          </a:bodyPr>
          <a:lstStyle>
            <a:lvl1pPr marL="685800" marR="0" indent="-6858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1pPr>
            <a:lvl2pPr marL="660047" marR="0" indent="-385409" algn="l" defTabSz="1828799" rtl="0" latinLnBrk="0">
              <a:lnSpc>
                <a:spcPct val="100000"/>
              </a:lnSpc>
              <a:spcBef>
                <a:spcPts val="1100"/>
              </a:spcBef>
              <a:spcAft>
                <a:spcPts val="0"/>
              </a:spcAft>
              <a:buClrTx/>
              <a:buSzPct val="100000"/>
              <a:buFontTx/>
              <a:buChar char="•"/>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2pPr>
            <a:lvl3pPr marL="1397000" marR="0" indent="-482600" algn="l" defTabSz="1828799" rtl="0" latinLnBrk="0">
              <a:lnSpc>
                <a:spcPct val="100000"/>
              </a:lnSpc>
              <a:spcBef>
                <a:spcPts val="1100"/>
              </a:spcBef>
              <a:spcAft>
                <a:spcPts val="0"/>
              </a:spcAft>
              <a:buClrTx/>
              <a:buSzPct val="100000"/>
              <a:buFontTx/>
              <a:buChar char="•"/>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3pPr>
            <a:lvl4pPr marL="1854200" marR="0" indent="-482600" algn="l" defTabSz="1828799" rtl="0" latinLnBrk="0">
              <a:lnSpc>
                <a:spcPct val="100000"/>
              </a:lnSpc>
              <a:spcBef>
                <a:spcPts val="1100"/>
              </a:spcBef>
              <a:spcAft>
                <a:spcPts val="0"/>
              </a:spcAft>
              <a:buClrTx/>
              <a:buSzPct val="100000"/>
              <a:buFontTx/>
              <a:buChar char="•"/>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4pPr>
            <a:lvl5pPr marL="2311400" marR="0" indent="-482600" algn="l" defTabSz="1828799" rtl="0" latinLnBrk="0">
              <a:lnSpc>
                <a:spcPct val="100000"/>
              </a:lnSpc>
              <a:spcBef>
                <a:spcPts val="1100"/>
              </a:spcBef>
              <a:spcAft>
                <a:spcPts val="0"/>
              </a:spcAft>
              <a:buClrTx/>
              <a:buSzPct val="100000"/>
              <a:buFontTx/>
              <a:buChar char="•"/>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5pPr>
            <a:lvl6pPr marL="685800" marR="0" indent="16002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6pPr>
            <a:lvl7pPr marL="685800" marR="0" indent="20574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7pPr>
            <a:lvl8pPr marL="685800" marR="0" indent="25146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8pPr>
            <a:lvl9pPr marL="685800" marR="0" indent="2971800" algn="l" defTabSz="1828799" rtl="0" latinLnBrk="0">
              <a:lnSpc>
                <a:spcPct val="100000"/>
              </a:lnSpc>
              <a:spcBef>
                <a:spcPts val="1100"/>
              </a:spcBef>
              <a:spcAft>
                <a:spcPts val="0"/>
              </a:spcAft>
              <a:buClrTx/>
              <a:buSzTx/>
              <a:buFontTx/>
              <a:buNone/>
              <a:tabLst/>
              <a:defRPr sz="3800" b="0" i="0" u="none" strike="noStrike" cap="none" spc="0" baseline="0">
                <a:solidFill>
                  <a:srgbClr val="000000"/>
                </a:solidFill>
                <a:uFillTx/>
                <a:latin typeface="游ゴシック体 ボールド"/>
                <a:ea typeface="游ゴシック体 ボールド"/>
                <a:cs typeface="游ゴシック体 ボールド"/>
                <a:sym typeface="游ゴシック体 ボールド"/>
              </a:defRPr>
            </a:lvl9pPr>
          </a:lstStyle>
          <a:p>
            <a:pPr algn="r" hangingPunct="1"/>
            <a:r>
              <a:rPr kumimoji="1" lang="en-US" altLang="ja-JP" sz="3200" dirty="0">
                <a:latin typeface="游ゴシック Medium" panose="020B0500000000000000" pitchFamily="50" charset="-128"/>
                <a:ea typeface="游ゴシック Medium" panose="020B0500000000000000" pitchFamily="50" charset="-128"/>
                <a:cs typeface="Microsoft Uighur" panose="02000000000000000000" pitchFamily="2" charset="-78"/>
              </a:rPr>
              <a:t>2024</a:t>
            </a:r>
            <a:r>
              <a:rPr kumimoji="1" lang="ja-JP" altLang="en-US" sz="3200">
                <a:latin typeface="游ゴシック Medium" panose="020B0500000000000000" pitchFamily="50" charset="-128"/>
                <a:ea typeface="游ゴシック Medium" panose="020B0500000000000000" pitchFamily="50" charset="-128"/>
                <a:cs typeface="Microsoft Uighur" panose="02000000000000000000" pitchFamily="2" charset="-78"/>
              </a:rPr>
              <a:t>年</a:t>
            </a:r>
            <a:r>
              <a:rPr kumimoji="1" lang="en-US" altLang="ja-JP" sz="3200" dirty="0">
                <a:latin typeface="游ゴシック Medium" panose="020B0500000000000000" pitchFamily="50" charset="-128"/>
                <a:ea typeface="游ゴシック Medium" panose="020B0500000000000000" pitchFamily="50" charset="-128"/>
                <a:cs typeface="Microsoft Uighur" panose="02000000000000000000" pitchFamily="2" charset="-78"/>
              </a:rPr>
              <a:t>10</a:t>
            </a:r>
            <a:r>
              <a:rPr kumimoji="1" lang="ja-JP" altLang="en-US" sz="3200">
                <a:latin typeface="游ゴシック Medium" panose="020B0500000000000000" pitchFamily="50" charset="-128"/>
                <a:ea typeface="游ゴシック Medium" panose="020B0500000000000000" pitchFamily="50" charset="-128"/>
                <a:cs typeface="Microsoft Uighur" panose="02000000000000000000" pitchFamily="2" charset="-78"/>
              </a:rPr>
              <a:t>月</a:t>
            </a:r>
            <a:r>
              <a:rPr lang="en-US" altLang="ja-JP" sz="3200" dirty="0">
                <a:latin typeface="游ゴシック Medium" panose="020B0500000000000000" pitchFamily="50" charset="-128"/>
                <a:ea typeface="游ゴシック Medium" panose="020B0500000000000000" pitchFamily="50" charset="-128"/>
                <a:cs typeface="Microsoft Uighur" panose="02000000000000000000" pitchFamily="2" charset="-78"/>
              </a:rPr>
              <a:t>5</a:t>
            </a:r>
            <a:r>
              <a:rPr kumimoji="1" lang="ja-JP" altLang="en-US" sz="3200">
                <a:latin typeface="游ゴシック Medium" panose="020B0500000000000000" pitchFamily="50" charset="-128"/>
                <a:ea typeface="游ゴシック Medium" panose="020B0500000000000000" pitchFamily="50" charset="-128"/>
                <a:cs typeface="Microsoft Uighur" panose="02000000000000000000" pitchFamily="2" charset="-78"/>
              </a:rPr>
              <a:t>日</a:t>
            </a:r>
            <a:endParaRPr kumimoji="1" lang="en-US" altLang="ja-JP" sz="3200" dirty="0">
              <a:latin typeface="游ゴシック Medium" panose="020B0500000000000000" pitchFamily="50" charset="-128"/>
              <a:ea typeface="游ゴシック Medium" panose="020B0500000000000000" pitchFamily="50" charset="-128"/>
              <a:cs typeface="Microsoft Uighur" panose="02000000000000000000" pitchFamily="2" charset="-78"/>
            </a:endParaRPr>
          </a:p>
          <a:p>
            <a:pPr algn="r" hangingPunct="1"/>
            <a:r>
              <a:rPr kumimoji="1" lang="ja-JP" altLang="en-US" sz="3200">
                <a:latin typeface="游ゴシック Medium" panose="020B0500000000000000" pitchFamily="50" charset="-128"/>
                <a:ea typeface="游ゴシック Medium" panose="020B0500000000000000" pitchFamily="50" charset="-128"/>
                <a:cs typeface="Microsoft Uighur" panose="02000000000000000000" pitchFamily="2" charset="-78"/>
              </a:rPr>
              <a:t>地区公共イメージ向上セミナー</a:t>
            </a:r>
            <a:br>
              <a:rPr kumimoji="1" lang="en-US" altLang="ja-JP" sz="3200" dirty="0">
                <a:latin typeface="游ゴシック Medium" panose="020B0500000000000000" pitchFamily="50" charset="-128"/>
                <a:ea typeface="游ゴシック Medium" panose="020B0500000000000000" pitchFamily="50" charset="-128"/>
                <a:cs typeface="Microsoft Uighur" panose="02000000000000000000" pitchFamily="2" charset="-78"/>
              </a:rPr>
            </a:br>
            <a:br>
              <a:rPr kumimoji="1" lang="en-US" altLang="ja-JP" sz="3200" dirty="0">
                <a:latin typeface="游ゴシック Medium" panose="020B0500000000000000" pitchFamily="50" charset="-128"/>
                <a:ea typeface="游ゴシック Medium" panose="020B0500000000000000" pitchFamily="50" charset="-128"/>
                <a:cs typeface="Microsoft Uighur" panose="02000000000000000000" pitchFamily="2" charset="-78"/>
              </a:rPr>
            </a:br>
            <a:r>
              <a:rPr kumimoji="1" lang="ja-JP" altLang="en-US" sz="3200">
                <a:latin typeface="游ゴシック Medium" panose="020B0500000000000000" pitchFamily="50" charset="-128"/>
                <a:ea typeface="游ゴシック Medium" panose="020B0500000000000000" pitchFamily="50" charset="-128"/>
                <a:cs typeface="Microsoft Uighur" panose="02000000000000000000" pitchFamily="2" charset="-78"/>
              </a:rPr>
              <a:t>地区公共イメージ向上委員会</a:t>
            </a:r>
            <a:endParaRPr kumimoji="1" lang="en-US" altLang="ja-JP" sz="3200" dirty="0">
              <a:latin typeface="游ゴシック Medium" panose="020B0500000000000000" pitchFamily="50" charset="-128"/>
              <a:ea typeface="游ゴシック Medium" panose="020B0500000000000000" pitchFamily="50" charset="-128"/>
              <a:cs typeface="Microsoft Uighur" panose="02000000000000000000" pitchFamily="2" charset="-78"/>
            </a:endParaRPr>
          </a:p>
          <a:p>
            <a:pPr algn="r" hangingPunct="1"/>
            <a:r>
              <a:rPr lang="en-US" altLang="ja-JP" sz="3200" dirty="0">
                <a:latin typeface="游ゴシック Medium" panose="020B0500000000000000" pitchFamily="50" charset="-128"/>
                <a:ea typeface="游ゴシック Medium" panose="020B0500000000000000" pitchFamily="50" charset="-128"/>
                <a:cs typeface="Microsoft Uighur" panose="02000000000000000000" pitchFamily="2" charset="-78"/>
              </a:rPr>
              <a:t>2024-25</a:t>
            </a:r>
            <a:r>
              <a:rPr lang="ja-JP" altLang="en-US" sz="3200">
                <a:latin typeface="游ゴシック Medium" panose="020B0500000000000000" pitchFamily="50" charset="-128"/>
                <a:ea typeface="游ゴシック Medium" panose="020B0500000000000000" pitchFamily="50" charset="-128"/>
                <a:cs typeface="Microsoft Uighur" panose="02000000000000000000" pitchFamily="2" charset="-78"/>
              </a:rPr>
              <a:t>年度委員長</a:t>
            </a:r>
            <a:endParaRPr lang="en-US" altLang="ja-JP" sz="3200" dirty="0">
              <a:latin typeface="游ゴシック Medium" panose="020B0500000000000000" pitchFamily="50" charset="-128"/>
              <a:ea typeface="游ゴシック Medium" panose="020B0500000000000000" pitchFamily="50" charset="-128"/>
              <a:cs typeface="Microsoft Uighur" panose="02000000000000000000" pitchFamily="2" charset="-78"/>
            </a:endParaRPr>
          </a:p>
          <a:p>
            <a:pPr algn="r" hangingPunct="1"/>
            <a:r>
              <a:rPr lang="ja-JP" altLang="en-US" sz="3200">
                <a:latin typeface="游ゴシック Medium" panose="020B0500000000000000" pitchFamily="50" charset="-128"/>
                <a:ea typeface="游ゴシック Medium" panose="020B0500000000000000" pitchFamily="50" charset="-128"/>
                <a:cs typeface="Microsoft Uighur" panose="02000000000000000000" pitchFamily="2" charset="-78"/>
              </a:rPr>
              <a:t>下出　一（大阪アーバン</a:t>
            </a:r>
            <a:r>
              <a:rPr lang="en-US" altLang="ja-JP" sz="3200" dirty="0">
                <a:latin typeface="游ゴシック Medium" panose="020B0500000000000000" pitchFamily="50" charset="-128"/>
                <a:ea typeface="游ゴシック Medium" panose="020B0500000000000000" pitchFamily="50" charset="-128"/>
                <a:cs typeface="Microsoft Uighur" panose="02000000000000000000" pitchFamily="2" charset="-78"/>
              </a:rPr>
              <a:t>RC</a:t>
            </a:r>
            <a:r>
              <a:rPr lang="ja-JP" altLang="en-US" sz="3200">
                <a:latin typeface="游ゴシック Medium" panose="020B0500000000000000" pitchFamily="50" charset="-128"/>
                <a:ea typeface="游ゴシック Medium" panose="020B0500000000000000" pitchFamily="50" charset="-128"/>
                <a:cs typeface="Microsoft Uighur" panose="02000000000000000000" pitchFamily="2" charset="-78"/>
              </a:rPr>
              <a:t>）</a:t>
            </a:r>
            <a:endParaRPr kumimoji="1" lang="en-US" altLang="ja-JP" sz="3200" dirty="0">
              <a:latin typeface="游ゴシック Medium" panose="020B0500000000000000" pitchFamily="50" charset="-128"/>
              <a:ea typeface="游ゴシック Medium" panose="020B0500000000000000" pitchFamily="50" charset="-128"/>
              <a:cs typeface="Microsoft Uighur" panose="02000000000000000000" pitchFamily="2" charset="-78"/>
            </a:endParaRPr>
          </a:p>
        </p:txBody>
      </p:sp>
      <p:sp>
        <p:nvSpPr>
          <p:cNvPr id="3" name="テキスト ボックス 2">
            <a:extLst>
              <a:ext uri="{FF2B5EF4-FFF2-40B4-BE49-F238E27FC236}">
                <a16:creationId xmlns:a16="http://schemas.microsoft.com/office/drawing/2014/main" id="{C4EB0BC8-1905-5DD7-3714-E161A321802C}"/>
              </a:ext>
            </a:extLst>
          </p:cNvPr>
          <p:cNvSpPr txBox="1"/>
          <p:nvPr/>
        </p:nvSpPr>
        <p:spPr>
          <a:xfrm>
            <a:off x="1658088" y="545070"/>
            <a:ext cx="5138952" cy="1077218"/>
          </a:xfrm>
          <a:prstGeom prst="rect">
            <a:avLst/>
          </a:prstGeom>
          <a:noFill/>
        </p:spPr>
        <p:txBody>
          <a:bodyPr wrap="square">
            <a:spAutoFit/>
          </a:bodyPr>
          <a:lstStyle/>
          <a:p>
            <a:pPr marL="0" marR="0" lvl="0" indent="0" algn="l" defTabSz="1828799" rtl="0" eaLnBrk="1" fontAlgn="auto" latinLnBrk="0" hangingPunct="0">
              <a:lnSpc>
                <a:spcPct val="100000"/>
              </a:lnSpc>
              <a:spcBef>
                <a:spcPts val="0"/>
              </a:spcBef>
              <a:spcAft>
                <a:spcPts val="0"/>
              </a:spcAft>
              <a:buClrTx/>
              <a:buSzTx/>
              <a:buFontTx/>
              <a:buNone/>
              <a:tabLst/>
              <a:defRPr/>
            </a:pPr>
            <a:r>
              <a:rPr lang="en-US" altLang="ja-JP" sz="6400" b="1" dirty="0">
                <a:latin typeface="メイリオ" panose="020B0604030504040204" pitchFamily="50" charset="-128"/>
                <a:ea typeface="メイリオ" panose="020B0604030504040204" pitchFamily="50" charset="-128"/>
              </a:rPr>
              <a:t>Prologue</a:t>
            </a:r>
            <a:r>
              <a:rPr kumimoji="0" lang="ja-JP" altLang="en-US" sz="6400" b="0" i="0" u="none" strike="noStrike" kern="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sym typeface="游ゴシック体 ミディアム"/>
              </a:rPr>
              <a:t>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1B5C67A-5562-0D69-0CE5-730953056098}"/>
              </a:ext>
            </a:extLst>
          </p:cNvPr>
          <p:cNvSpPr txBox="1"/>
          <p:nvPr/>
        </p:nvSpPr>
        <p:spPr>
          <a:xfrm>
            <a:off x="8024634" y="4087953"/>
            <a:ext cx="9830230" cy="3468752"/>
          </a:xfrm>
          <a:prstGeom prst="rect">
            <a:avLst/>
          </a:prstGeom>
          <a:noFill/>
        </p:spPr>
        <p:txBody>
          <a:bodyPr wrap="square" rtlCol="0">
            <a:spAutoFit/>
          </a:bodyPr>
          <a:lstStyle/>
          <a:p>
            <a:pPr marL="174625" indent="-174625">
              <a:tabLst>
                <a:tab pos="174625" algn="l"/>
              </a:tabLst>
            </a:pPr>
            <a:r>
              <a:rPr kumimoji="1" lang="ja-JP" altLang="en-US" sz="5400" b="1" dirty="0">
                <a:solidFill>
                  <a:schemeClr val="accent1"/>
                </a:solidFill>
                <a:latin typeface="游ゴシック Medium" panose="020B0500000000000000" pitchFamily="50" charset="-128"/>
                <a:ea typeface="游ゴシック Medium" panose="020B0500000000000000" pitchFamily="50" charset="-128"/>
              </a:rPr>
              <a:t>①</a:t>
            </a:r>
            <a:r>
              <a:rPr lang="ja-JP" altLang="en-US" sz="5400" b="1" dirty="0">
                <a:solidFill>
                  <a:schemeClr val="accent1"/>
                </a:solidFill>
                <a:latin typeface="游ゴシック Medium" panose="020B0500000000000000" pitchFamily="50" charset="-128"/>
                <a:ea typeface="游ゴシック Medium" panose="020B0500000000000000" pitchFamily="50" charset="-128"/>
              </a:rPr>
              <a:t>ロータリー</a:t>
            </a:r>
            <a:r>
              <a:rPr lang="ja-JP" altLang="en-US" sz="5400" b="1">
                <a:solidFill>
                  <a:schemeClr val="accent1"/>
                </a:solidFill>
                <a:latin typeface="游ゴシック Medium" panose="020B0500000000000000" pitchFamily="50" charset="-128"/>
                <a:ea typeface="游ゴシック Medium" panose="020B0500000000000000" pitchFamily="50" charset="-128"/>
              </a:rPr>
              <a:t>のストーリー</a:t>
            </a:r>
            <a:endParaRPr lang="en-US" altLang="ja-JP" sz="5400" b="1" dirty="0">
              <a:solidFill>
                <a:schemeClr val="accent1"/>
              </a:solidFill>
              <a:latin typeface="游ゴシック Medium" panose="020B0500000000000000" pitchFamily="50" charset="-128"/>
              <a:ea typeface="游ゴシック Medium" panose="020B0500000000000000" pitchFamily="50" charset="-128"/>
            </a:endParaRPr>
          </a:p>
          <a:p>
            <a:pPr marL="174625" indent="-174625">
              <a:tabLst>
                <a:tab pos="174625" algn="l"/>
              </a:tabLst>
            </a:pPr>
            <a:r>
              <a:rPr lang="ja-JP" altLang="en-US" sz="5400" b="1">
                <a:solidFill>
                  <a:schemeClr val="accent1"/>
                </a:solidFill>
                <a:latin typeface="游ゴシック Medium" panose="020B0500000000000000" pitchFamily="50" charset="-128"/>
                <a:ea typeface="游ゴシック Medium" panose="020B0500000000000000" pitchFamily="50" charset="-128"/>
              </a:rPr>
              <a:t>　（インパクトのある活動）</a:t>
            </a:r>
            <a:endParaRPr lang="en-US" altLang="ja-JP" sz="5400" b="1" dirty="0">
              <a:solidFill>
                <a:schemeClr val="accent1"/>
              </a:solidFill>
              <a:latin typeface="游ゴシック Medium" panose="020B0500000000000000" pitchFamily="50" charset="-128"/>
              <a:ea typeface="游ゴシック Medium" panose="020B0500000000000000" pitchFamily="50" charset="-128"/>
            </a:endParaRPr>
          </a:p>
          <a:p>
            <a:pPr marL="174625" indent="-174625">
              <a:tabLst>
                <a:tab pos="174625" algn="l"/>
              </a:tabLst>
            </a:pPr>
            <a:r>
              <a:rPr lang="ja-JP" altLang="en-US" sz="5400" b="1">
                <a:solidFill>
                  <a:schemeClr val="accent1"/>
                </a:solidFill>
                <a:latin typeface="游ゴシック Medium" panose="020B0500000000000000" pitchFamily="50" charset="-128"/>
                <a:ea typeface="游ゴシック Medium" panose="020B0500000000000000" pitchFamily="50" charset="-128"/>
              </a:rPr>
              <a:t>　を内外に伝える</a:t>
            </a:r>
            <a:endParaRPr kumimoji="1" lang="en-US" altLang="ja-JP" sz="5400" b="1" dirty="0">
              <a:solidFill>
                <a:schemeClr val="accent1"/>
              </a:solidFill>
              <a:latin typeface="游ゴシック Medium" panose="020B0500000000000000" pitchFamily="50" charset="-128"/>
              <a:ea typeface="游ゴシック Medium" panose="020B0500000000000000" pitchFamily="50" charset="-128"/>
            </a:endParaRPr>
          </a:p>
          <a:p>
            <a:r>
              <a:rPr lang="ja-JP" altLang="en-US" sz="5400" b="1" dirty="0">
                <a:solidFill>
                  <a:schemeClr val="accent1"/>
                </a:solidFill>
              </a:rPr>
              <a:t>　</a:t>
            </a:r>
            <a:endParaRPr kumimoji="1" lang="ja-JP" altLang="en-US" sz="5400" b="1" dirty="0">
              <a:solidFill>
                <a:schemeClr val="accent1"/>
              </a:solidFill>
            </a:endParaRPr>
          </a:p>
        </p:txBody>
      </p:sp>
      <p:sp>
        <p:nvSpPr>
          <p:cNvPr id="3" name="矢印: 折線 6">
            <a:extLst>
              <a:ext uri="{FF2B5EF4-FFF2-40B4-BE49-F238E27FC236}">
                <a16:creationId xmlns:a16="http://schemas.microsoft.com/office/drawing/2014/main" id="{3E20F87B-5D04-7712-F987-66C38DD64137}"/>
              </a:ext>
            </a:extLst>
          </p:cNvPr>
          <p:cNvSpPr/>
          <p:nvPr/>
        </p:nvSpPr>
        <p:spPr>
          <a:xfrm rot="5400000">
            <a:off x="17960775" y="5332146"/>
            <a:ext cx="3039692" cy="2860525"/>
          </a:xfrm>
          <a:prstGeom prst="bentArrow">
            <a:avLst>
              <a:gd name="adj1" fmla="val 25000"/>
              <a:gd name="adj2" fmla="val 23369"/>
              <a:gd name="adj3" fmla="val 25000"/>
              <a:gd name="adj4" fmla="val 43750"/>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sp>
        <p:nvSpPr>
          <p:cNvPr id="4" name="テキスト ボックス 3">
            <a:extLst>
              <a:ext uri="{FF2B5EF4-FFF2-40B4-BE49-F238E27FC236}">
                <a16:creationId xmlns:a16="http://schemas.microsoft.com/office/drawing/2014/main" id="{45EA8EB4-6391-40C3-3157-BF180AB29003}"/>
              </a:ext>
            </a:extLst>
          </p:cNvPr>
          <p:cNvSpPr txBox="1"/>
          <p:nvPr/>
        </p:nvSpPr>
        <p:spPr>
          <a:xfrm>
            <a:off x="2539330" y="8614858"/>
            <a:ext cx="8241144" cy="1754326"/>
          </a:xfrm>
          <a:prstGeom prst="rect">
            <a:avLst/>
          </a:prstGeom>
          <a:noFill/>
        </p:spPr>
        <p:txBody>
          <a:bodyPr wrap="square" rtlCol="0">
            <a:spAutoFit/>
          </a:bodyPr>
          <a:lstStyle/>
          <a:p>
            <a:pPr algn="ctr"/>
            <a:r>
              <a:rPr kumimoji="1" lang="ja-JP" altLang="en-US" sz="5400" b="1" dirty="0">
                <a:solidFill>
                  <a:schemeClr val="accent1"/>
                </a:solidFill>
                <a:latin typeface="游ゴシック Medium" panose="020B0500000000000000" pitchFamily="50" charset="-128"/>
                <a:ea typeface="游ゴシック Medium" panose="020B0500000000000000" pitchFamily="50" charset="-128"/>
              </a:rPr>
              <a:t>③会員基盤の拡大</a:t>
            </a:r>
            <a:endParaRPr kumimoji="1" lang="en-US" altLang="ja-JP" sz="5400" b="1" dirty="0">
              <a:solidFill>
                <a:schemeClr val="accent1"/>
              </a:solidFill>
              <a:latin typeface="游ゴシック Medium" panose="020B0500000000000000" pitchFamily="50" charset="-128"/>
              <a:ea typeface="游ゴシック Medium" panose="020B0500000000000000" pitchFamily="50" charset="-128"/>
            </a:endParaRPr>
          </a:p>
          <a:p>
            <a:pPr algn="ctr"/>
            <a:r>
              <a:rPr lang="ja-JP" altLang="en-US" sz="5400" b="1" dirty="0">
                <a:solidFill>
                  <a:schemeClr val="accent1"/>
                </a:solidFill>
                <a:latin typeface="游ゴシック Medium" panose="020B0500000000000000" pitchFamily="50" charset="-128"/>
                <a:ea typeface="游ゴシック Medium" panose="020B0500000000000000" pitchFamily="50" charset="-128"/>
              </a:rPr>
              <a:t>会員増強</a:t>
            </a:r>
            <a:endParaRPr kumimoji="1" lang="ja-JP" altLang="en-US" sz="5400" b="1" dirty="0">
              <a:solidFill>
                <a:schemeClr val="accent1"/>
              </a:solidFill>
              <a:latin typeface="游ゴシック Medium" panose="020B0500000000000000" pitchFamily="50" charset="-128"/>
              <a:ea typeface="游ゴシック Medium" panose="020B0500000000000000" pitchFamily="50" charset="-128"/>
            </a:endParaRPr>
          </a:p>
        </p:txBody>
      </p:sp>
      <p:sp>
        <p:nvSpPr>
          <p:cNvPr id="5" name="矢印: 左 7">
            <a:extLst>
              <a:ext uri="{FF2B5EF4-FFF2-40B4-BE49-F238E27FC236}">
                <a16:creationId xmlns:a16="http://schemas.microsoft.com/office/drawing/2014/main" id="{62E67104-09BD-7E05-A8BA-D1737AE3E25A}"/>
              </a:ext>
            </a:extLst>
          </p:cNvPr>
          <p:cNvSpPr/>
          <p:nvPr/>
        </p:nvSpPr>
        <p:spPr>
          <a:xfrm>
            <a:off x="10394007" y="8637609"/>
            <a:ext cx="3418245" cy="154295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AB0F4B66-7BD7-FD67-9DCD-046D2A463F28}"/>
              </a:ext>
            </a:extLst>
          </p:cNvPr>
          <p:cNvSpPr txBox="1"/>
          <p:nvPr/>
        </p:nvSpPr>
        <p:spPr>
          <a:xfrm>
            <a:off x="14366847" y="8614858"/>
            <a:ext cx="8369332" cy="1754326"/>
          </a:xfrm>
          <a:prstGeom prst="rect">
            <a:avLst/>
          </a:prstGeom>
          <a:noFill/>
        </p:spPr>
        <p:txBody>
          <a:bodyPr wrap="square" rtlCol="0">
            <a:spAutoFit/>
          </a:bodyPr>
          <a:lstStyle/>
          <a:p>
            <a:pPr algn="ctr"/>
            <a:r>
              <a:rPr lang="ja-JP" altLang="en-US" sz="5400" b="1" dirty="0">
                <a:solidFill>
                  <a:schemeClr val="accent1"/>
                </a:solidFill>
                <a:latin typeface="游ゴシック Medium" panose="020B0500000000000000" pitchFamily="50" charset="-128"/>
                <a:ea typeface="游ゴシック Medium" panose="020B0500000000000000" pitchFamily="50" charset="-128"/>
              </a:rPr>
              <a:t>②社会の</a:t>
            </a:r>
            <a:r>
              <a:rPr kumimoji="1" lang="ja-JP" altLang="en-US" sz="5400" b="1" dirty="0">
                <a:solidFill>
                  <a:schemeClr val="accent1"/>
                </a:solidFill>
                <a:latin typeface="游ゴシック Medium" panose="020B0500000000000000" pitchFamily="50" charset="-128"/>
                <a:ea typeface="游ゴシック Medium" panose="020B0500000000000000" pitchFamily="50" charset="-128"/>
              </a:rPr>
              <a:t>認知度</a:t>
            </a:r>
            <a:r>
              <a:rPr kumimoji="1" lang="ja-JP" altLang="en-US" sz="5400" b="1">
                <a:solidFill>
                  <a:schemeClr val="accent1"/>
                </a:solidFill>
                <a:latin typeface="游ゴシック Medium" panose="020B0500000000000000" pitchFamily="50" charset="-128"/>
                <a:ea typeface="游ゴシック Medium" panose="020B0500000000000000" pitchFamily="50" charset="-128"/>
              </a:rPr>
              <a:t>の向上と</a:t>
            </a:r>
            <a:endParaRPr kumimoji="1" lang="en-US" altLang="ja-JP" sz="5400" b="1" dirty="0">
              <a:solidFill>
                <a:schemeClr val="accent1"/>
              </a:solidFill>
              <a:latin typeface="游ゴシック Medium" panose="020B0500000000000000" pitchFamily="50" charset="-128"/>
              <a:ea typeface="游ゴシック Medium" panose="020B0500000000000000" pitchFamily="50" charset="-128"/>
            </a:endParaRPr>
          </a:p>
          <a:p>
            <a:pPr algn="ctr"/>
            <a:r>
              <a:rPr lang="ja-JP" altLang="en-US" sz="5400" b="1" dirty="0">
                <a:solidFill>
                  <a:schemeClr val="accent1"/>
                </a:solidFill>
                <a:latin typeface="游ゴシック Medium" panose="020B0500000000000000" pitchFamily="50" charset="-128"/>
                <a:ea typeface="游ゴシック Medium" panose="020B0500000000000000" pitchFamily="50" charset="-128"/>
              </a:rPr>
              <a:t>会員自身の達成感</a:t>
            </a:r>
            <a:endParaRPr kumimoji="1" lang="ja-JP" altLang="en-US" sz="5400" b="1" dirty="0">
              <a:solidFill>
                <a:schemeClr val="accent1"/>
              </a:solidFill>
              <a:latin typeface="游ゴシック Medium" panose="020B0500000000000000" pitchFamily="50" charset="-128"/>
              <a:ea typeface="游ゴシック Medium" panose="020B0500000000000000" pitchFamily="50" charset="-128"/>
            </a:endParaRPr>
          </a:p>
        </p:txBody>
      </p:sp>
      <p:sp>
        <p:nvSpPr>
          <p:cNvPr id="7" name="矢印: 折線 11">
            <a:extLst>
              <a:ext uri="{FF2B5EF4-FFF2-40B4-BE49-F238E27FC236}">
                <a16:creationId xmlns:a16="http://schemas.microsoft.com/office/drawing/2014/main" id="{8596EB42-4BA3-E14E-1C77-3DC35EC2780E}"/>
              </a:ext>
            </a:extLst>
          </p:cNvPr>
          <p:cNvSpPr/>
          <p:nvPr/>
        </p:nvSpPr>
        <p:spPr>
          <a:xfrm>
            <a:off x="4968615" y="4813502"/>
            <a:ext cx="2860524" cy="346875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8" name="タイトル 1">
            <a:extLst>
              <a:ext uri="{FF2B5EF4-FFF2-40B4-BE49-F238E27FC236}">
                <a16:creationId xmlns:a16="http://schemas.microsoft.com/office/drawing/2014/main" id="{B434D89C-13BA-DF0A-C418-58BDA5CF1946}"/>
              </a:ext>
            </a:extLst>
          </p:cNvPr>
          <p:cNvSpPr txBox="1">
            <a:spLocks/>
          </p:cNvSpPr>
          <p:nvPr/>
        </p:nvSpPr>
        <p:spPr>
          <a:xfrm>
            <a:off x="4294689" y="1443131"/>
            <a:ext cx="16781646" cy="2312218"/>
          </a:xfrm>
          <a:prstGeom prst="rect">
            <a:avLst/>
          </a:prstGeom>
        </p:spPr>
        <p:txBody>
          <a:bodyPr>
            <a:normAutofit/>
          </a:bodyPr>
          <a:lstStyle>
            <a:lvl1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1pPr>
            <a:lvl2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2pPr>
            <a:lvl3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3pPr>
            <a:lvl4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4pPr>
            <a:lvl5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5pPr>
            <a:lvl6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6pPr>
            <a:lvl7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7pPr>
            <a:lvl8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8pPr>
            <a:lvl9pPr marL="0" marR="0" indent="0" algn="l" defTabSz="1828799" rtl="0" latinLnBrk="0">
              <a:lnSpc>
                <a:spcPct val="100000"/>
              </a:lnSpc>
              <a:spcBef>
                <a:spcPts val="0"/>
              </a:spcBef>
              <a:spcAft>
                <a:spcPts val="0"/>
              </a:spcAft>
              <a:buClrTx/>
              <a:buSzTx/>
              <a:buFontTx/>
              <a:buNone/>
              <a:tabLst/>
              <a:defRPr sz="7000" b="0" i="0" u="none" strike="noStrike" cap="none" spc="0" baseline="0">
                <a:solidFill>
                  <a:srgbClr val="17406D"/>
                </a:solidFill>
                <a:uFillTx/>
                <a:latin typeface="游ゴシック体 ボールド"/>
                <a:ea typeface="游ゴシック体 ボールド"/>
                <a:cs typeface="游ゴシック体 ボールド"/>
                <a:sym typeface="游ゴシック体 ボールド"/>
              </a:defRPr>
            </a:lvl9pPr>
          </a:lstStyle>
          <a:p>
            <a:pPr hangingPunct="1"/>
            <a:r>
              <a:rPr kumimoji="1" lang="ja-JP" altLang="en-US">
                <a:latin typeface="游ゴシック Medium" panose="020B0500000000000000" pitchFamily="50" charset="-128"/>
                <a:ea typeface="游ゴシック Medium" panose="020B0500000000000000" pitchFamily="50" charset="-128"/>
              </a:rPr>
              <a:t>ロータリーの公共イメージ向上は</a:t>
            </a:r>
            <a:br>
              <a:rPr kumimoji="1" lang="en-US" altLang="ja-JP" dirty="0">
                <a:latin typeface="游ゴシック Medium" panose="020B0500000000000000" pitchFamily="50" charset="-128"/>
                <a:ea typeface="游ゴシック Medium" panose="020B0500000000000000" pitchFamily="50" charset="-128"/>
              </a:rPr>
            </a:br>
            <a:r>
              <a:rPr kumimoji="1" lang="ja-JP" altLang="en-US">
                <a:latin typeface="游ゴシック Medium" panose="020B0500000000000000" pitchFamily="50" charset="-128"/>
                <a:ea typeface="游ゴシック Medium" panose="020B0500000000000000" pitchFamily="50" charset="-128"/>
              </a:rPr>
              <a:t>好循環を生み出す</a:t>
            </a:r>
            <a:endParaRPr kumimoji="1" lang="ja-JP" altLang="en-US" dirty="0">
              <a:latin typeface="游ゴシック Medium" panose="020B0500000000000000" pitchFamily="50" charset="-128"/>
              <a:ea typeface="游ゴシック Medium" panose="020B0500000000000000" pitchFamily="50" charset="-128"/>
            </a:endParaRPr>
          </a:p>
        </p:txBody>
      </p:sp>
      <p:sp>
        <p:nvSpPr>
          <p:cNvPr id="10" name="テキスト ボックス 9">
            <a:extLst>
              <a:ext uri="{FF2B5EF4-FFF2-40B4-BE49-F238E27FC236}">
                <a16:creationId xmlns:a16="http://schemas.microsoft.com/office/drawing/2014/main" id="{D77A60D3-A7A5-78D0-5EF0-4E225BC57225}"/>
              </a:ext>
            </a:extLst>
          </p:cNvPr>
          <p:cNvSpPr txBox="1"/>
          <p:nvPr/>
        </p:nvSpPr>
        <p:spPr>
          <a:xfrm>
            <a:off x="4992679" y="11040169"/>
            <a:ext cx="15942270" cy="1938992"/>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kumimoji="1" lang="ja-JP" altLang="en-US" sz="4000">
                <a:latin typeface="游ゴシック Medium" panose="020B0500000000000000" pitchFamily="50" charset="-128"/>
                <a:ea typeface="游ゴシック Medium" panose="020B0500000000000000" pitchFamily="50" charset="-128"/>
              </a:rPr>
              <a:t>（１）社会の理解を得られることでロータリー活動がしやすくなる</a:t>
            </a:r>
            <a:endParaRPr kumimoji="1" lang="en-US" altLang="ja-JP" sz="4000" dirty="0">
              <a:latin typeface="游ゴシック Medium" panose="020B0500000000000000" pitchFamily="50" charset="-128"/>
              <a:ea typeface="游ゴシック Medium" panose="020B0500000000000000" pitchFamily="50" charset="-128"/>
            </a:endParaRPr>
          </a:p>
          <a:p>
            <a:r>
              <a:rPr lang="ja-JP" altLang="en-US" sz="4000">
                <a:latin typeface="游ゴシック Medium" panose="020B0500000000000000" pitchFamily="50" charset="-128"/>
                <a:ea typeface="游ゴシック Medium" panose="020B0500000000000000" pitchFamily="50" charset="-128"/>
              </a:rPr>
              <a:t>（２）</a:t>
            </a:r>
            <a:r>
              <a:rPr kumimoji="1" lang="ja-JP" altLang="en-US" sz="4000">
                <a:latin typeface="游ゴシック Medium" panose="020B0500000000000000" pitchFamily="50" charset="-128"/>
                <a:ea typeface="游ゴシック Medium" panose="020B0500000000000000" pitchFamily="50" charset="-128"/>
              </a:rPr>
              <a:t>活動が広く知られることで</a:t>
            </a:r>
            <a:r>
              <a:rPr lang="ja-JP" altLang="en-US" sz="4000">
                <a:latin typeface="游ゴシック Medium" panose="020B0500000000000000" pitchFamily="50" charset="-128"/>
                <a:ea typeface="游ゴシック Medium" panose="020B0500000000000000" pitchFamily="50" charset="-128"/>
              </a:rPr>
              <a:t>会員増強につながる</a:t>
            </a:r>
            <a:endParaRPr lang="en-US" altLang="ja-JP" sz="4000" dirty="0">
              <a:latin typeface="游ゴシック Medium" panose="020B0500000000000000" pitchFamily="50" charset="-128"/>
              <a:ea typeface="游ゴシック Medium" panose="020B0500000000000000" pitchFamily="50" charset="-128"/>
            </a:endParaRPr>
          </a:p>
          <a:p>
            <a:r>
              <a:rPr lang="ja-JP" altLang="en-US" sz="4000">
                <a:latin typeface="游ゴシック Medium" panose="020B0500000000000000" pitchFamily="50" charset="-128"/>
                <a:ea typeface="游ゴシック Medium" panose="020B0500000000000000" pitchFamily="50" charset="-128"/>
              </a:rPr>
              <a:t>（３）会員自身の達成感が会員維持につながる</a:t>
            </a:r>
            <a:endParaRPr lang="en-US" altLang="ja-JP" sz="4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01530405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游ゴシック Medium" panose="020B0500000000000000" pitchFamily="50" charset="-128"/>
                <a:ea typeface="游ゴシック Medium" panose="020B0500000000000000" pitchFamily="50" charset="-128"/>
              </a:rPr>
              <a:t>そのために必要なこと（手段）</a:t>
            </a:r>
          </a:p>
        </p:txBody>
      </p:sp>
      <p:sp>
        <p:nvSpPr>
          <p:cNvPr id="3" name="コンテンツ プレースホルダー 2"/>
          <p:cNvSpPr>
            <a:spLocks noGrp="1"/>
          </p:cNvSpPr>
          <p:nvPr>
            <p:ph idx="1"/>
          </p:nvPr>
        </p:nvSpPr>
        <p:spPr>
          <a:xfrm>
            <a:off x="2780815" y="4354188"/>
            <a:ext cx="18539143" cy="8839201"/>
          </a:xfrm>
        </p:spPr>
        <p:txBody>
          <a:bodyPr>
            <a:normAutofit/>
          </a:bodyPr>
          <a:lstStyle/>
          <a:p>
            <a:r>
              <a:rPr lang="ja-JP" altLang="en-US" sz="6000">
                <a:latin typeface="游ゴシック Medium" panose="020B0500000000000000" pitchFamily="50" charset="-128"/>
                <a:ea typeface="游ゴシック Medium" panose="020B0500000000000000" pitchFamily="50" charset="-128"/>
              </a:rPr>
              <a:t>１）</a:t>
            </a:r>
            <a:r>
              <a:rPr kumimoji="1" lang="ja-JP" altLang="en-US" sz="6000">
                <a:latin typeface="游ゴシック Medium" panose="020B0500000000000000" pitchFamily="50" charset="-128"/>
                <a:ea typeface="游ゴシック Medium" panose="020B0500000000000000" pitchFamily="50" charset="-128"/>
              </a:rPr>
              <a:t>インターネット（ホームページ・</a:t>
            </a:r>
            <a:r>
              <a:rPr kumimoji="1" lang="en-US" altLang="ja-JP" sz="6000" dirty="0">
                <a:latin typeface="游ゴシック Medium" panose="020B0500000000000000" pitchFamily="50" charset="-128"/>
                <a:ea typeface="游ゴシック Medium" panose="020B0500000000000000" pitchFamily="50" charset="-128"/>
              </a:rPr>
              <a:t>SNS</a:t>
            </a:r>
            <a:r>
              <a:rPr kumimoji="1" lang="ja-JP" altLang="en-US" sz="6000">
                <a:latin typeface="游ゴシック Medium" panose="020B0500000000000000" pitchFamily="50" charset="-128"/>
                <a:ea typeface="游ゴシック Medium" panose="020B0500000000000000" pitchFamily="50" charset="-128"/>
              </a:rPr>
              <a:t>）の活用</a:t>
            </a:r>
            <a:endParaRPr kumimoji="1" lang="en-US" altLang="ja-JP" sz="6000" dirty="0">
              <a:latin typeface="游ゴシック Medium" panose="020B0500000000000000" pitchFamily="50" charset="-128"/>
              <a:ea typeface="游ゴシック Medium" panose="020B0500000000000000" pitchFamily="50" charset="-128"/>
            </a:endParaRPr>
          </a:p>
          <a:p>
            <a:r>
              <a:rPr kumimoji="1" lang="ja-JP" altLang="en-US" sz="6000">
                <a:latin typeface="游ゴシック Medium" panose="020B0500000000000000" pitchFamily="50" charset="-128"/>
                <a:ea typeface="游ゴシック Medium" panose="020B0500000000000000" pitchFamily="50" charset="-128"/>
              </a:rPr>
              <a:t>２）メディアの有効利用</a:t>
            </a:r>
            <a:endParaRPr kumimoji="1" lang="en-US" altLang="ja-JP" sz="6000" dirty="0">
              <a:latin typeface="游ゴシック Medium" panose="020B0500000000000000" pitchFamily="50" charset="-128"/>
              <a:ea typeface="游ゴシック Medium" panose="020B0500000000000000" pitchFamily="50" charset="-128"/>
            </a:endParaRPr>
          </a:p>
          <a:p>
            <a:r>
              <a:rPr kumimoji="1" lang="ja-JP" altLang="en-US" sz="6000">
                <a:latin typeface="游ゴシック Medium" panose="020B0500000000000000" pitchFamily="50" charset="-128"/>
                <a:ea typeface="游ゴシック Medium" panose="020B0500000000000000" pitchFamily="50" charset="-128"/>
              </a:rPr>
              <a:t>３）クラブ優秀賞と</a:t>
            </a:r>
            <a:r>
              <a:rPr kumimoji="1" lang="en-US" altLang="ja-JP" sz="6000" dirty="0" err="1">
                <a:latin typeface="游ゴシック Medium" panose="020B0500000000000000" pitchFamily="50" charset="-128"/>
                <a:ea typeface="游ゴシック Medium" panose="020B0500000000000000" pitchFamily="50" charset="-128"/>
              </a:rPr>
              <a:t>MyRotary</a:t>
            </a:r>
            <a:endParaRPr kumimoji="1" lang="en-US" altLang="ja-JP" sz="6000" dirty="0">
              <a:latin typeface="游ゴシック Medium" panose="020B0500000000000000" pitchFamily="50" charset="-128"/>
              <a:ea typeface="游ゴシック Medium" panose="020B0500000000000000" pitchFamily="50" charset="-128"/>
            </a:endParaRPr>
          </a:p>
          <a:p>
            <a:r>
              <a:rPr kumimoji="1" lang="ja-JP" altLang="en-US" sz="6000">
                <a:latin typeface="游ゴシック Medium" panose="020B0500000000000000" pitchFamily="50" charset="-128"/>
                <a:ea typeface="游ゴシック Medium" panose="020B0500000000000000" pitchFamily="50" charset="-128"/>
              </a:rPr>
              <a:t>４）ロータリーブランドを正しく使う</a:t>
            </a:r>
            <a:endParaRPr kumimoji="1" lang="en-US" altLang="ja-JP" sz="6000" dirty="0">
              <a:latin typeface="游ゴシック Medium" panose="020B0500000000000000" pitchFamily="50" charset="-128"/>
              <a:ea typeface="游ゴシック Medium" panose="020B0500000000000000" pitchFamily="50" charset="-128"/>
            </a:endParaRPr>
          </a:p>
        </p:txBody>
      </p:sp>
      <p:sp>
        <p:nvSpPr>
          <p:cNvPr id="8" name="スライド番号プレースホルダー 7"/>
          <p:cNvSpPr>
            <a:spLocks noGrp="1"/>
          </p:cNvSpPr>
          <p:nvPr>
            <p:ph type="sldNum" sz="quarter" idx="12"/>
          </p:nvPr>
        </p:nvSpPr>
        <p:spPr>
          <a:xfrm>
            <a:off x="20736079" y="13129221"/>
            <a:ext cx="300408" cy="460389"/>
          </a:xfrm>
        </p:spPr>
        <p:txBody>
          <a:bodyPr/>
          <a:lstStyle/>
          <a:p>
            <a:fld id="{F9806E4C-0566-4FDA-988F-35DB69D31C02}" type="slidenum">
              <a:rPr kumimoji="1" lang="ja-JP" altLang="en-US" smtClean="0"/>
              <a:t>3</a:t>
            </a:fld>
            <a:endParaRPr kumimoji="1" lang="ja-JP" altLang="en-US"/>
          </a:p>
        </p:txBody>
      </p:sp>
    </p:spTree>
    <p:extLst>
      <p:ext uri="{BB962C8B-B14F-4D97-AF65-F5344CB8AC3E}">
        <p14:creationId xmlns:p14="http://schemas.microsoft.com/office/powerpoint/2010/main" val="3911154236"/>
      </p:ext>
    </p:extLst>
  </p:cSld>
  <p:clrMapOvr>
    <a:masterClrMapping/>
  </p:clrMapOvr>
</p:sld>
</file>

<file path=ppt/theme/theme1.xml><?xml version="1.0" encoding="utf-8"?>
<a:theme xmlns:a="http://schemas.openxmlformats.org/drawingml/2006/main" name="エッセンシャル">
  <a:themeElements>
    <a:clrScheme name="エッセンシャル">
      <a:dk1>
        <a:srgbClr val="000000"/>
      </a:dk1>
      <a:lt1>
        <a:srgbClr val="FFFFFF"/>
      </a:lt1>
      <a:dk2>
        <a:srgbClr val="A7A7A7"/>
      </a:dk2>
      <a:lt2>
        <a:srgbClr val="535353"/>
      </a:lt2>
      <a:accent1>
        <a:srgbClr val="0F6FC6"/>
      </a:accent1>
      <a:accent2>
        <a:srgbClr val="009DD9"/>
      </a:accent2>
      <a:accent3>
        <a:srgbClr val="9BBB59"/>
      </a:accent3>
      <a:accent4>
        <a:srgbClr val="8064A2"/>
      </a:accent4>
      <a:accent5>
        <a:srgbClr val="4BACC6"/>
      </a:accent5>
      <a:accent6>
        <a:srgbClr val="F79646"/>
      </a:accent6>
      <a:hlink>
        <a:srgbClr val="0000FF"/>
      </a:hlink>
      <a:folHlink>
        <a:srgbClr val="FF00FF"/>
      </a:folHlink>
    </a:clrScheme>
    <a:fontScheme name="エッセンシャル">
      <a:majorFont>
        <a:latin typeface="Helvetica"/>
        <a:ea typeface="Helvetica"/>
        <a:cs typeface="Helvetica"/>
      </a:majorFont>
      <a:minorFont>
        <a:latin typeface="Calibri"/>
        <a:ea typeface="Calibri"/>
        <a:cs typeface="Calibri"/>
      </a:minorFont>
    </a:fontScheme>
    <a:fmtScheme name="エッセンシャル">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90808" tIns="90808" rIns="90808" bIns="90808" numCol="1" spcCol="38100" rtlCol="0" anchor="t">
        <a:spAutoFit/>
      </a:bodyPr>
      <a:lstStyle>
        <a:def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90808" tIns="90808" rIns="90808" bIns="90808" numCol="1" spcCol="38100" rtlCol="0" anchor="t">
        <a:spAutoFit/>
      </a:bodyPr>
      <a:lstStyle>
        <a:def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エッセンシャル">
  <a:themeElements>
    <a:clrScheme name="エッセンシャル">
      <a:dk1>
        <a:srgbClr val="000000"/>
      </a:dk1>
      <a:lt1>
        <a:srgbClr val="FFFFFF"/>
      </a:lt1>
      <a:dk2>
        <a:srgbClr val="A7A7A7"/>
      </a:dk2>
      <a:lt2>
        <a:srgbClr val="535353"/>
      </a:lt2>
      <a:accent1>
        <a:srgbClr val="0F6FC6"/>
      </a:accent1>
      <a:accent2>
        <a:srgbClr val="009DD9"/>
      </a:accent2>
      <a:accent3>
        <a:srgbClr val="9BBB59"/>
      </a:accent3>
      <a:accent4>
        <a:srgbClr val="8064A2"/>
      </a:accent4>
      <a:accent5>
        <a:srgbClr val="4BACC6"/>
      </a:accent5>
      <a:accent6>
        <a:srgbClr val="F79646"/>
      </a:accent6>
      <a:hlink>
        <a:srgbClr val="0000FF"/>
      </a:hlink>
      <a:folHlink>
        <a:srgbClr val="FF00FF"/>
      </a:folHlink>
    </a:clrScheme>
    <a:fontScheme name="エッセンシャル">
      <a:majorFont>
        <a:latin typeface="Helvetica"/>
        <a:ea typeface="Helvetica"/>
        <a:cs typeface="Helvetica"/>
      </a:majorFont>
      <a:minorFont>
        <a:latin typeface="Calibri"/>
        <a:ea typeface="Calibri"/>
        <a:cs typeface="Calibri"/>
      </a:minorFont>
    </a:fontScheme>
    <a:fmtScheme name="エッセンシャル">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90808" tIns="90808" rIns="90808" bIns="90808" numCol="1" spcCol="38100" rtlCol="0" anchor="t">
        <a:spAutoFit/>
      </a:bodyPr>
      <a:lstStyle>
        <a:def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90808" tIns="90808" rIns="90808" bIns="90808" numCol="1" spcCol="38100" rtlCol="0" anchor="t">
        <a:spAutoFit/>
      </a:bodyPr>
      <a:lstStyle>
        <a:defPPr marL="0" marR="0" indent="0" algn="l" defTabSz="1828799"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游ゴシック体 ミディアム"/>
            <a:ea typeface="游ゴシック体 ミディアム"/>
            <a:cs typeface="游ゴシック体 ミディアム"/>
            <a:sym typeface="游ゴシック体 ミディアム"/>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104</TotalTime>
  <Words>713</Words>
  <Application>Microsoft Office PowerPoint</Application>
  <PresentationFormat>ユーザー設定</PresentationFormat>
  <Paragraphs>57</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HG丸ｺﾞｼｯｸM-PRO</vt:lpstr>
      <vt:lpstr>ヒラギノ明朝 ProN W6</vt:lpstr>
      <vt:lpstr>メイリオ</vt:lpstr>
      <vt:lpstr>游ゴシック Medium</vt:lpstr>
      <vt:lpstr>游ゴシック体 ボールド</vt:lpstr>
      <vt:lpstr>游ゴシック体 ミディアム</vt:lpstr>
      <vt:lpstr>游明朝</vt:lpstr>
      <vt:lpstr>Calibri</vt:lpstr>
      <vt:lpstr>エッセンシャル</vt:lpstr>
      <vt:lpstr>PowerPoint プレゼンテーション</vt:lpstr>
      <vt:lpstr>PowerPoint プレゼンテーション</vt:lpstr>
      <vt:lpstr>そのために必要なこと（手段）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岡松 展明</dc:creator>
  <cp:lastModifiedBy>岡松 展明</cp:lastModifiedBy>
  <cp:revision>5</cp:revision>
  <dcterms:modified xsi:type="dcterms:W3CDTF">2025-06-25T02:48:49Z</dcterms:modified>
</cp:coreProperties>
</file>