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799"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游ゴシック体 ミディアム"/>
        <a:ea typeface="游ゴシック体 ミディアム"/>
        <a:cs typeface="游ゴシック体 ミディアム"/>
        <a:sym typeface="游ゴシック体 ミディアム"/>
      </a:defRPr>
    </a:lvl1pPr>
    <a:lvl2pPr marL="0" marR="0" indent="0" algn="l" defTabSz="1828799"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游ゴシック体 ミディアム"/>
        <a:ea typeface="游ゴシック体 ミディアム"/>
        <a:cs typeface="游ゴシック体 ミディアム"/>
        <a:sym typeface="游ゴシック体 ミディアム"/>
      </a:defRPr>
    </a:lvl2pPr>
    <a:lvl3pPr marL="0" marR="0" indent="0" algn="l" defTabSz="1828799"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游ゴシック体 ミディアム"/>
        <a:ea typeface="游ゴシック体 ミディアム"/>
        <a:cs typeface="游ゴシック体 ミディアム"/>
        <a:sym typeface="游ゴシック体 ミディアム"/>
      </a:defRPr>
    </a:lvl3pPr>
    <a:lvl4pPr marL="0" marR="0" indent="0" algn="l" defTabSz="1828799"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游ゴシック体 ミディアム"/>
        <a:ea typeface="游ゴシック体 ミディアム"/>
        <a:cs typeface="游ゴシック体 ミディアム"/>
        <a:sym typeface="游ゴシック体 ミディアム"/>
      </a:defRPr>
    </a:lvl4pPr>
    <a:lvl5pPr marL="0" marR="0" indent="0" algn="l" defTabSz="1828799"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游ゴシック体 ミディアム"/>
        <a:ea typeface="游ゴシック体 ミディアム"/>
        <a:cs typeface="游ゴシック体 ミディアム"/>
        <a:sym typeface="游ゴシック体 ミディアム"/>
      </a:defRPr>
    </a:lvl5pPr>
    <a:lvl6pPr marL="0" marR="0" indent="0" algn="l" defTabSz="1828799"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游ゴシック体 ミディアム"/>
        <a:ea typeface="游ゴシック体 ミディアム"/>
        <a:cs typeface="游ゴシック体 ミディアム"/>
        <a:sym typeface="游ゴシック体 ミディアム"/>
      </a:defRPr>
    </a:lvl6pPr>
    <a:lvl7pPr marL="0" marR="0" indent="0" algn="l" defTabSz="1828799"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游ゴシック体 ミディアム"/>
        <a:ea typeface="游ゴシック体 ミディアム"/>
        <a:cs typeface="游ゴシック体 ミディアム"/>
        <a:sym typeface="游ゴシック体 ミディアム"/>
      </a:defRPr>
    </a:lvl7pPr>
    <a:lvl8pPr marL="0" marR="0" indent="0" algn="l" defTabSz="1828799"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游ゴシック体 ミディアム"/>
        <a:ea typeface="游ゴシック体 ミディアム"/>
        <a:cs typeface="游ゴシック体 ミディアム"/>
        <a:sym typeface="游ゴシック体 ミディアム"/>
      </a:defRPr>
    </a:lvl8pPr>
    <a:lvl9pPr marL="0" marR="0" indent="0" algn="l" defTabSz="1828799"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游ゴシック体 ミディアム"/>
        <a:ea typeface="游ゴシック体 ミディアム"/>
        <a:cs typeface="游ゴシック体 ミディアム"/>
        <a:sym typeface="游ゴシック体 ミディアム"/>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游ゴシック体 ボールド"/>
          <a:ea typeface="游ゴシック体 ボールド"/>
          <a:cs typeface="游ゴシック体 ボールド"/>
        </a:font>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CAD4EA"/>
          </a:solidFill>
        </a:fill>
      </a:tcStyle>
    </a:wholeTbl>
    <a:band2H>
      <a:tcTxStyle/>
      <a:tcStyle>
        <a:tcBdr/>
        <a:fill>
          <a:solidFill>
            <a:srgbClr val="E6EBF5"/>
          </a:solidFill>
        </a:fill>
      </a:tcStyle>
    </a:band2H>
    <a:firstCol>
      <a:tcTxStyle b="on" i="off">
        <a:font>
          <a:latin typeface="游ゴシック体 ボールド"/>
          <a:ea typeface="游ゴシック体 ボールド"/>
          <a:cs typeface="游ゴシック体 ボールド"/>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Col>
    <a:lastRow>
      <a:tcTxStyle b="on" i="off">
        <a:font>
          <a:latin typeface="游ゴシック体 ボールド"/>
          <a:ea typeface="游ゴシック体 ボールド"/>
          <a:cs typeface="游ゴシック体 ボールド"/>
        </a:font>
        <a:srgbClr val="FFFFFF"/>
      </a:tcTxStyle>
      <a:tcStyle>
        <a:tcBdr>
          <a:left>
            <a:ln w="3175" cap="flat">
              <a:solidFill>
                <a:srgbClr val="FFFFFF"/>
              </a:solidFill>
              <a:prstDash val="solid"/>
              <a:round/>
            </a:ln>
          </a:left>
          <a:right>
            <a:ln w="3175" cap="flat">
              <a:solidFill>
                <a:srgbClr val="FFFFFF"/>
              </a:solidFill>
              <a:prstDash val="solid"/>
              <a:round/>
            </a:ln>
          </a:right>
          <a:top>
            <a:ln w="635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lastRow>
    <a:firstRow>
      <a:tcTxStyle b="on" i="off">
        <a:font>
          <a:latin typeface="游ゴシック体 ボールド"/>
          <a:ea typeface="游ゴシック体 ボールド"/>
          <a:cs typeface="游ゴシック体 ボールド"/>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635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游ゴシック体 ミディアム"/>
          <a:ea typeface="游ゴシック体 ミディアム"/>
          <a:cs typeface="游ゴシック体 ミディアム"/>
        </a:font>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CAD4EA"/>
          </a:solidFill>
        </a:fill>
      </a:tcStyle>
    </a:wholeTbl>
    <a:band2H>
      <a:tcTxStyle/>
      <a:tcStyle>
        <a:tcBdr/>
        <a:fill>
          <a:solidFill>
            <a:srgbClr val="E6EBF5"/>
          </a:solidFill>
        </a:fill>
      </a:tcStyle>
    </a:band2H>
    <a:firstCol>
      <a:tcTxStyle b="on" i="off">
        <a:font>
          <a:latin typeface="游ゴシック体 ボールド"/>
          <a:ea typeface="游ゴシック体 ボールド"/>
          <a:cs typeface="游ゴシック体 ボールド"/>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Col>
    <a:lastRow>
      <a:tcTxStyle b="on" i="off">
        <a:font>
          <a:latin typeface="游ゴシック体 ボールド"/>
          <a:ea typeface="游ゴシック体 ボールド"/>
          <a:cs typeface="游ゴシック体 ボールド"/>
        </a:font>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lastRow>
    <a:firstRow>
      <a:tcTxStyle b="on" i="off">
        <a:font>
          <a:latin typeface="游ゴシック体 ボールド"/>
          <a:ea typeface="游ゴシック体 ボールド"/>
          <a:cs typeface="游ゴシック体 ボールド"/>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游ゴシック体 ミディアム"/>
          <a:ea typeface="游ゴシック体 ミディアム"/>
          <a:cs typeface="游ゴシック体 ミディアム"/>
        </a:font>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游ゴシック体 ボールド"/>
          <a:ea typeface="游ゴシック体 ボールド"/>
          <a:cs typeface="游ゴシック体 ボールド"/>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Col>
    <a:lastRow>
      <a:tcTxStyle b="on" i="off">
        <a:font>
          <a:latin typeface="游ゴシック体 ボールド"/>
          <a:ea typeface="游ゴシック体 ボールド"/>
          <a:cs typeface="游ゴシック体 ボールド"/>
        </a:font>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lastRow>
    <a:firstRow>
      <a:tcTxStyle b="on" i="off">
        <a:font>
          <a:latin typeface="游ゴシック体 ボールド"/>
          <a:ea typeface="游ゴシック体 ボールド"/>
          <a:cs typeface="游ゴシック体 ボールド"/>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游ゴシック体 ミディアム"/>
          <a:ea typeface="游ゴシック体 ミディアム"/>
          <a:cs typeface="游ゴシック体 ミディアム"/>
        </a:font>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游ゴシック体 ボールド"/>
          <a:ea typeface="游ゴシック体 ボールド"/>
          <a:cs typeface="游ゴシック体 ボールド"/>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Col>
    <a:lastRow>
      <a:tcTxStyle b="on" i="off">
        <a:font>
          <a:latin typeface="游ゴシック体 ボールド"/>
          <a:ea typeface="游ゴシック体 ボールド"/>
          <a:cs typeface="游ゴシック体 ボールド"/>
        </a:font>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lastRow>
    <a:firstRow>
      <a:tcTxStyle b="on" i="off">
        <a:font>
          <a:latin typeface="游ゴシック体 ボールド"/>
          <a:ea typeface="游ゴシック体 ボールド"/>
          <a:cs typeface="游ゴシック体 ボールド"/>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游ゴシック体 ミディアム"/>
          <a:ea typeface="游ゴシック体 ミディアム"/>
          <a:cs typeface="游ゴシック体 ミディアム"/>
        </a:font>
        <a:srgbClr val="000000"/>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游ゴシック体 ボールド"/>
          <a:ea typeface="游ゴシック体 ボールド"/>
          <a:cs typeface="游ゴシック体 ボールド"/>
        </a:font>
        <a:srgbClr val="FFFFFF"/>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chemeClr val="accent1"/>
          </a:solidFill>
        </a:fill>
      </a:tcStyle>
    </a:firstCol>
    <a:lastRow>
      <a:tcTxStyle b="on" i="off">
        <a:font>
          <a:latin typeface="游ゴシック体 ボールド"/>
          <a:ea typeface="游ゴシック体 ボールド"/>
          <a:cs typeface="游ゴシック体 ボールド"/>
        </a:font>
        <a:srgbClr val="000000"/>
      </a:tcTxStyle>
      <a:tcStyle>
        <a:tcBdr>
          <a:left>
            <a:ln w="3175" cap="flat">
              <a:noFill/>
              <a:miter lim="400000"/>
            </a:ln>
          </a:left>
          <a:right>
            <a:ln w="3175" cap="flat">
              <a:noFill/>
              <a:miter lim="400000"/>
            </a:ln>
          </a:right>
          <a:top>
            <a:ln w="25400" cap="flat">
              <a:solidFill>
                <a:srgbClr val="000000"/>
              </a:solidFill>
              <a:prstDash val="solid"/>
              <a:round/>
            </a:ln>
          </a:top>
          <a:bottom>
            <a:ln w="12700" cap="flat">
              <a:solidFill>
                <a:srgbClr val="000000"/>
              </a:solidFill>
              <a:prstDash val="solid"/>
              <a:round/>
            </a:ln>
          </a:bottom>
          <a:insideH>
            <a:ln w="3175" cap="flat">
              <a:noFill/>
              <a:miter lim="400000"/>
            </a:ln>
          </a:insideH>
          <a:insideV>
            <a:ln w="3175" cap="flat">
              <a:noFill/>
              <a:miter lim="400000"/>
            </a:ln>
          </a:insideV>
        </a:tcBdr>
        <a:fill>
          <a:solidFill>
            <a:srgbClr val="FFFFFF"/>
          </a:solidFill>
        </a:fill>
      </a:tcStyle>
    </a:lastRow>
    <a:firstRow>
      <a:tcTxStyle b="on" i="off">
        <a:font>
          <a:latin typeface="游ゴシック体 ボールド"/>
          <a:ea typeface="游ゴシック体 ボールド"/>
          <a:cs typeface="游ゴシック体 ボールド"/>
        </a:font>
        <a:srgbClr val="FFFFFF"/>
      </a:tcTxStyle>
      <a:tcStyle>
        <a:tcBdr>
          <a:left>
            <a:ln w="3175" cap="flat">
              <a:noFill/>
              <a:miter lim="400000"/>
            </a:ln>
          </a:left>
          <a:right>
            <a:ln w="3175" cap="flat">
              <a:noFill/>
              <a:miter lim="400000"/>
            </a:ln>
          </a:right>
          <a:top>
            <a:ln w="12700" cap="flat">
              <a:solidFill>
                <a:srgbClr val="000000"/>
              </a:solidFill>
              <a:prstDash val="solid"/>
              <a:round/>
            </a:ln>
          </a:top>
          <a:bottom>
            <a:ln w="12700" cap="flat">
              <a:solidFill>
                <a:srgbClr val="000000"/>
              </a:solidFill>
              <a:prstDash val="solid"/>
              <a:round/>
            </a:ln>
          </a:bottom>
          <a:insideH>
            <a:ln w="3175" cap="flat">
              <a:noFill/>
              <a:miter lim="400000"/>
            </a:ln>
          </a:insideH>
          <a:insideV>
            <a:ln w="3175" cap="flat">
              <a:noFill/>
              <a:miter lim="400000"/>
            </a:ln>
          </a:insideV>
        </a:tcBdr>
        <a:fill>
          <a:solidFill>
            <a:schemeClr val="accent1"/>
          </a:solidFill>
        </a:fill>
      </a:tcStyle>
    </a:firstRow>
  </a:tblStyle>
  <a:tblStyle styleId="{2708684C-4D16-4618-839F-0558EEFCDFE6}" styleName="">
    <a:tblBg/>
    <a:wholeTbl>
      <a:tcTxStyle b="off" i="off">
        <a:font>
          <a:latin typeface="游ゴシック体 ミディアム"/>
          <a:ea typeface="游ゴシック体 ミディアム"/>
          <a:cs typeface="游ゴシック体 ミディアム"/>
        </a:font>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游ゴシック体 ボールド"/>
          <a:ea typeface="游ゴシック体 ボールド"/>
          <a:cs typeface="游ゴシック体 ボールド"/>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firstCol>
    <a:lastRow>
      <a:tcTxStyle b="on" i="off">
        <a:font>
          <a:latin typeface="游ゴシック体 ボールド"/>
          <a:ea typeface="游ゴシック体 ボールド"/>
          <a:cs typeface="游ゴシック体 ボールド"/>
        </a:font>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lastRow>
    <a:firstRow>
      <a:tcTxStyle b="on" i="off">
        <a:font>
          <a:latin typeface="游ゴシック体 ボールド"/>
          <a:ea typeface="游ゴシック体 ボールド"/>
          <a:cs typeface="游ゴシック体 ボールド"/>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24"/>
    <p:restoredTop sz="96197"/>
  </p:normalViewPr>
  <p:slideViewPr>
    <p:cSldViewPr snapToGrid="0">
      <p:cViewPr varScale="1">
        <p:scale>
          <a:sx n="52" d="100"/>
          <a:sy n="52" d="100"/>
        </p:scale>
        <p:origin x="91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Shape 26"/>
          <p:cNvSpPr>
            <a:spLocks noGrp="1" noRot="1" noChangeAspect="1"/>
          </p:cNvSpPr>
          <p:nvPr>
            <p:ph type="sldImg"/>
          </p:nvPr>
        </p:nvSpPr>
        <p:spPr>
          <a:xfrm>
            <a:off x="1143000" y="685800"/>
            <a:ext cx="4572000" cy="3429000"/>
          </a:xfrm>
          <a:prstGeom prst="rect">
            <a:avLst/>
          </a:prstGeom>
        </p:spPr>
        <p:txBody>
          <a:bodyPr/>
          <a:lstStyle/>
          <a:p>
            <a:endParaRPr/>
          </a:p>
        </p:txBody>
      </p:sp>
      <p:sp>
        <p:nvSpPr>
          <p:cNvPr id="27" name="Shape 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799" latinLnBrk="0">
      <a:spcBef>
        <a:spcPts val="800"/>
      </a:spcBef>
      <a:defRPr sz="2200">
        <a:latin typeface="+mn-lt"/>
        <a:ea typeface="+mn-ea"/>
        <a:cs typeface="+mn-cs"/>
        <a:sym typeface="Calibri"/>
      </a:defRPr>
    </a:lvl1pPr>
    <a:lvl2pPr indent="228600" defTabSz="1828799" latinLnBrk="0">
      <a:spcBef>
        <a:spcPts val="800"/>
      </a:spcBef>
      <a:defRPr sz="2200">
        <a:latin typeface="+mn-lt"/>
        <a:ea typeface="+mn-ea"/>
        <a:cs typeface="+mn-cs"/>
        <a:sym typeface="Calibri"/>
      </a:defRPr>
    </a:lvl2pPr>
    <a:lvl3pPr indent="457200" defTabSz="1828799" latinLnBrk="0">
      <a:spcBef>
        <a:spcPts val="800"/>
      </a:spcBef>
      <a:defRPr sz="2200">
        <a:latin typeface="+mn-lt"/>
        <a:ea typeface="+mn-ea"/>
        <a:cs typeface="+mn-cs"/>
        <a:sym typeface="Calibri"/>
      </a:defRPr>
    </a:lvl3pPr>
    <a:lvl4pPr indent="685800" defTabSz="1828799" latinLnBrk="0">
      <a:spcBef>
        <a:spcPts val="800"/>
      </a:spcBef>
      <a:defRPr sz="2200">
        <a:latin typeface="+mn-lt"/>
        <a:ea typeface="+mn-ea"/>
        <a:cs typeface="+mn-cs"/>
        <a:sym typeface="Calibri"/>
      </a:defRPr>
    </a:lvl4pPr>
    <a:lvl5pPr indent="914400" defTabSz="1828799" latinLnBrk="0">
      <a:spcBef>
        <a:spcPts val="800"/>
      </a:spcBef>
      <a:defRPr sz="2200">
        <a:latin typeface="+mn-lt"/>
        <a:ea typeface="+mn-ea"/>
        <a:cs typeface="+mn-cs"/>
        <a:sym typeface="Calibri"/>
      </a:defRPr>
    </a:lvl5pPr>
    <a:lvl6pPr indent="1143000" defTabSz="1828799" latinLnBrk="0">
      <a:spcBef>
        <a:spcPts val="800"/>
      </a:spcBef>
      <a:defRPr sz="2200">
        <a:latin typeface="+mn-lt"/>
        <a:ea typeface="+mn-ea"/>
        <a:cs typeface="+mn-cs"/>
        <a:sym typeface="Calibri"/>
      </a:defRPr>
    </a:lvl6pPr>
    <a:lvl7pPr indent="1371600" defTabSz="1828799" latinLnBrk="0">
      <a:spcBef>
        <a:spcPts val="800"/>
      </a:spcBef>
      <a:defRPr sz="2200">
        <a:latin typeface="+mn-lt"/>
        <a:ea typeface="+mn-ea"/>
        <a:cs typeface="+mn-cs"/>
        <a:sym typeface="Calibri"/>
      </a:defRPr>
    </a:lvl7pPr>
    <a:lvl8pPr indent="1600200" defTabSz="1828799" latinLnBrk="0">
      <a:spcBef>
        <a:spcPts val="800"/>
      </a:spcBef>
      <a:defRPr sz="2200">
        <a:latin typeface="+mn-lt"/>
        <a:ea typeface="+mn-ea"/>
        <a:cs typeface="+mn-cs"/>
        <a:sym typeface="Calibri"/>
      </a:defRPr>
    </a:lvl8pPr>
    <a:lvl9pPr indent="1828800" defTabSz="1828799" latinLnBrk="0">
      <a:spcBef>
        <a:spcPts val="800"/>
      </a:spcBef>
      <a:defRPr sz="2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en-US" altLang="ja-JP" b="1" dirty="0">
                <a:solidFill>
                  <a:srgbClr val="000000"/>
                </a:solidFill>
                <a:effectLst/>
                <a:latin typeface="YuGothic"/>
              </a:rPr>
              <a:t>『</a:t>
            </a:r>
            <a:r>
              <a:rPr lang="ja-JP" altLang="en-US" b="1">
                <a:solidFill>
                  <a:srgbClr val="000000"/>
                </a:solidFill>
                <a:effectLst/>
                <a:latin typeface="YuGothic"/>
              </a:rPr>
              <a:t>公共イメージセミナー</a:t>
            </a:r>
            <a:r>
              <a:rPr lang="en-US" altLang="ja-JP" b="1" dirty="0">
                <a:solidFill>
                  <a:srgbClr val="000000"/>
                </a:solidFill>
                <a:effectLst/>
                <a:latin typeface="YuGothic"/>
              </a:rPr>
              <a:t>: SNS</a:t>
            </a:r>
            <a:r>
              <a:rPr lang="ja-JP" altLang="en-US" b="1">
                <a:solidFill>
                  <a:srgbClr val="000000"/>
                </a:solidFill>
                <a:effectLst/>
                <a:latin typeface="YuGothic"/>
              </a:rPr>
              <a:t>を通じた積極的な発信とその効果</a:t>
            </a:r>
            <a:r>
              <a:rPr lang="en-US" altLang="ja-JP" b="1" dirty="0">
                <a:solidFill>
                  <a:srgbClr val="000000"/>
                </a:solidFill>
                <a:effectLst/>
                <a:latin typeface="YuGothic"/>
              </a:rPr>
              <a:t>』</a:t>
            </a:r>
            <a:r>
              <a:rPr lang="ja-JP" altLang="en-US" b="1">
                <a:solidFill>
                  <a:srgbClr val="000000"/>
                </a:solidFill>
                <a:effectLst/>
                <a:latin typeface="YuGothic"/>
              </a:rPr>
              <a:t>と題しまして、ロータリークラブとして</a:t>
            </a:r>
            <a:r>
              <a:rPr lang="en-US" altLang="ja-JP" b="1" dirty="0">
                <a:solidFill>
                  <a:srgbClr val="000000"/>
                </a:solidFill>
                <a:effectLst/>
                <a:latin typeface="YuGothic"/>
              </a:rPr>
              <a:t>SNS</a:t>
            </a:r>
            <a:r>
              <a:rPr lang="ja-JP" altLang="en-US" b="1">
                <a:solidFill>
                  <a:srgbClr val="000000"/>
                </a:solidFill>
                <a:effectLst/>
                <a:latin typeface="YuGothic"/>
              </a:rPr>
              <a:t>の活用についてお話ししたいと思います。</a:t>
            </a:r>
            <a:br>
              <a:rPr lang="en-US" altLang="ja-JP" b="1" dirty="0">
                <a:solidFill>
                  <a:srgbClr val="000000"/>
                </a:solidFill>
                <a:effectLst/>
                <a:latin typeface="YuGothic"/>
              </a:rPr>
            </a:br>
            <a:endParaRPr lang="ja-JP" altLang="en-US">
              <a:solidFill>
                <a:srgbClr val="000000"/>
              </a:solidFill>
              <a:effectLst/>
              <a:latin typeface="YuGothic"/>
            </a:endParaRPr>
          </a:p>
          <a:p>
            <a:r>
              <a:rPr lang="ja-JP" altLang="en-US" b="1">
                <a:solidFill>
                  <a:srgbClr val="000000"/>
                </a:solidFill>
                <a:effectLst/>
                <a:latin typeface="YuGothic"/>
              </a:rPr>
              <a:t>ロータリークラブの活動が</a:t>
            </a:r>
            <a:r>
              <a:rPr lang="en-US" altLang="ja-JP" b="1" dirty="0">
                <a:solidFill>
                  <a:srgbClr val="000000"/>
                </a:solidFill>
                <a:effectLst/>
                <a:latin typeface="YuGothic"/>
              </a:rPr>
              <a:t>SNS</a:t>
            </a:r>
            <a:r>
              <a:rPr lang="ja-JP" altLang="en-US" b="1">
                <a:solidFill>
                  <a:srgbClr val="000000"/>
                </a:solidFill>
                <a:effectLst/>
                <a:latin typeface="YuGothic"/>
              </a:rPr>
              <a:t>を通じてどのように広まり、社会に影響を与えるか、また</a:t>
            </a:r>
            <a:r>
              <a:rPr lang="en-US" altLang="ja-JP" b="1" dirty="0">
                <a:solidFill>
                  <a:srgbClr val="000000"/>
                </a:solidFill>
                <a:effectLst/>
                <a:latin typeface="YuGothic"/>
              </a:rPr>
              <a:t>SNS</a:t>
            </a:r>
            <a:r>
              <a:rPr lang="ja-JP" altLang="en-US" b="1">
                <a:solidFill>
                  <a:srgbClr val="000000"/>
                </a:solidFill>
                <a:effectLst/>
                <a:latin typeface="YuGothic"/>
              </a:rPr>
              <a:t>の可能性についてお話しさせていただきます。</a:t>
            </a:r>
            <a:endParaRPr kumimoji="1" lang="ja-JP" altLang="en-US"/>
          </a:p>
        </p:txBody>
      </p:sp>
    </p:spTree>
    <p:extLst>
      <p:ext uri="{BB962C8B-B14F-4D97-AF65-F5344CB8AC3E}">
        <p14:creationId xmlns:p14="http://schemas.microsoft.com/office/powerpoint/2010/main" val="2406771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en-US" altLang="ja-JP" b="1" dirty="0">
                <a:solidFill>
                  <a:srgbClr val="000000"/>
                </a:solidFill>
                <a:effectLst/>
                <a:latin typeface="YuGothic"/>
              </a:rPr>
              <a:t>SNS</a:t>
            </a:r>
            <a:r>
              <a:rPr lang="ja-JP" altLang="en-US" b="1">
                <a:solidFill>
                  <a:srgbClr val="000000"/>
                </a:solidFill>
                <a:effectLst/>
                <a:latin typeface="YuGothic"/>
              </a:rPr>
              <a:t>を運用する上での注意点</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ja-JP" altLang="en-US" b="1">
                <a:solidFill>
                  <a:srgbClr val="000000"/>
                </a:solidFill>
                <a:effectLst/>
                <a:latin typeface="YuGothic"/>
              </a:rPr>
              <a:t>写真について</a:t>
            </a:r>
            <a:endParaRPr lang="ja-JP" altLang="en-US">
              <a:solidFill>
                <a:srgbClr val="000000"/>
              </a:solidFill>
              <a:effectLst/>
              <a:latin typeface="YuGothic"/>
            </a:endParaRPr>
          </a:p>
          <a:p>
            <a:r>
              <a:rPr lang="ja-JP" altLang="en-US" b="1">
                <a:solidFill>
                  <a:srgbClr val="000000"/>
                </a:solidFill>
                <a:effectLst/>
                <a:latin typeface="YuGothic"/>
              </a:rPr>
              <a:t>プライバシーの尊重：他人が写っている場合</a:t>
            </a:r>
            <a:r>
              <a:rPr lang="en-US" altLang="ja-JP" b="1" dirty="0">
                <a:solidFill>
                  <a:srgbClr val="000000"/>
                </a:solidFill>
                <a:effectLst/>
                <a:latin typeface="YuGothic"/>
              </a:rPr>
              <a:t>: </a:t>
            </a:r>
            <a:r>
              <a:rPr lang="ja-JP" altLang="en-US" b="1">
                <a:solidFill>
                  <a:srgbClr val="000000"/>
                </a:solidFill>
                <a:effectLst/>
                <a:latin typeface="YuGothic"/>
              </a:rPr>
              <a:t>必ず本人の許可を得てから投稿</a:t>
            </a:r>
            <a:endParaRPr lang="ja-JP" altLang="en-US">
              <a:solidFill>
                <a:srgbClr val="000000"/>
              </a:solidFill>
              <a:effectLst/>
              <a:latin typeface="YuGothic"/>
            </a:endParaRPr>
          </a:p>
          <a:p>
            <a:r>
              <a:rPr lang="ja-JP" altLang="en-US" b="1">
                <a:solidFill>
                  <a:srgbClr val="000000"/>
                </a:solidFill>
                <a:effectLst/>
                <a:latin typeface="YuGothic"/>
              </a:rPr>
              <a:t>個人情報が特定できるもの</a:t>
            </a:r>
            <a:r>
              <a:rPr lang="en-US" altLang="ja-JP" b="1" dirty="0">
                <a:solidFill>
                  <a:srgbClr val="000000"/>
                </a:solidFill>
                <a:effectLst/>
                <a:latin typeface="YuGothic"/>
              </a:rPr>
              <a:t>: </a:t>
            </a:r>
            <a:r>
              <a:rPr lang="ja-JP" altLang="en-US" b="1">
                <a:solidFill>
                  <a:srgbClr val="000000"/>
                </a:solidFill>
                <a:effectLst/>
                <a:latin typeface="YuGothic"/>
              </a:rPr>
              <a:t>自宅の外観、車のナンバープレート、子供や子供の学校名などが写り込んでいないか確認。</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ja-JP" altLang="en-US" b="1">
                <a:solidFill>
                  <a:srgbClr val="000000"/>
                </a:solidFill>
                <a:effectLst/>
                <a:latin typeface="YuGothic"/>
              </a:rPr>
              <a:t>ソーシャルメディア・ガイドラインに準拠した運用</a:t>
            </a:r>
            <a:endParaRPr lang="ja-JP" altLang="en-US">
              <a:solidFill>
                <a:srgbClr val="000000"/>
              </a:solidFill>
              <a:effectLst/>
              <a:latin typeface="YuGothic"/>
            </a:endParaRPr>
          </a:p>
          <a:p>
            <a:r>
              <a:rPr lang="ja-JP" altLang="en-US" b="1">
                <a:solidFill>
                  <a:srgbClr val="000000"/>
                </a:solidFill>
                <a:effectLst/>
                <a:latin typeface="YuGothic"/>
              </a:rPr>
              <a:t>第</a:t>
            </a:r>
            <a:r>
              <a:rPr lang="en-US" altLang="ja-JP" b="1" dirty="0">
                <a:solidFill>
                  <a:srgbClr val="000000"/>
                </a:solidFill>
                <a:effectLst/>
                <a:latin typeface="YuGothic"/>
              </a:rPr>
              <a:t>2660</a:t>
            </a:r>
            <a:r>
              <a:rPr lang="ja-JP" altLang="en-US" b="1">
                <a:solidFill>
                  <a:srgbClr val="000000"/>
                </a:solidFill>
                <a:effectLst/>
                <a:latin typeface="YuGothic"/>
              </a:rPr>
              <a:t>地区のホームページの中の、地区委員会情報、公共イメージ向上委員会のページにソーシャルメディア・ガイドラインが掲載されています。これに準拠し、運用を行なってください。</a:t>
            </a:r>
            <a:endParaRPr lang="ja-JP" altLang="en-US">
              <a:solidFill>
                <a:srgbClr val="000000"/>
              </a:solidFill>
              <a:effectLst/>
              <a:latin typeface="YuGothic"/>
            </a:endParaRPr>
          </a:p>
        </p:txBody>
      </p:sp>
    </p:spTree>
    <p:extLst>
      <p:ext uri="{BB962C8B-B14F-4D97-AF65-F5344CB8AC3E}">
        <p14:creationId xmlns:p14="http://schemas.microsoft.com/office/powerpoint/2010/main" val="425353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en-US" b="1">
                <a:solidFill>
                  <a:srgbClr val="000000"/>
                </a:solidFill>
                <a:effectLst/>
                <a:latin typeface="YuGothic"/>
              </a:rPr>
              <a:t>現在第</a:t>
            </a:r>
            <a:r>
              <a:rPr lang="en-US" altLang="ja-JP" b="1" dirty="0">
                <a:solidFill>
                  <a:srgbClr val="000000"/>
                </a:solidFill>
                <a:effectLst/>
                <a:latin typeface="YuGothic"/>
              </a:rPr>
              <a:t>2660</a:t>
            </a:r>
            <a:r>
              <a:rPr lang="ja-JP" altLang="en-US" b="1">
                <a:solidFill>
                  <a:srgbClr val="000000"/>
                </a:solidFill>
                <a:effectLst/>
                <a:latin typeface="YuGothic"/>
              </a:rPr>
              <a:t>地区では、</a:t>
            </a:r>
            <a:r>
              <a:rPr lang="en-US" altLang="ja-JP" b="1" dirty="0">
                <a:solidFill>
                  <a:srgbClr val="000000"/>
                </a:solidFill>
                <a:effectLst/>
                <a:latin typeface="YuGothic"/>
              </a:rPr>
              <a:t>Facebook</a:t>
            </a:r>
            <a:r>
              <a:rPr lang="ja-JP" altLang="en-US" b="1">
                <a:solidFill>
                  <a:srgbClr val="000000"/>
                </a:solidFill>
                <a:effectLst/>
                <a:latin typeface="YuGothic"/>
              </a:rPr>
              <a:t>、</a:t>
            </a:r>
            <a:r>
              <a:rPr lang="en-US" altLang="ja-JP" b="1" dirty="0">
                <a:solidFill>
                  <a:srgbClr val="000000"/>
                </a:solidFill>
                <a:effectLst/>
                <a:latin typeface="YuGothic"/>
              </a:rPr>
              <a:t>Instagram</a:t>
            </a:r>
            <a:r>
              <a:rPr lang="ja-JP" altLang="en-US" b="1">
                <a:solidFill>
                  <a:srgbClr val="000000"/>
                </a:solidFill>
                <a:effectLst/>
                <a:latin typeface="YuGothic"/>
              </a:rPr>
              <a:t>、</a:t>
            </a:r>
            <a:r>
              <a:rPr lang="en-US" altLang="ja-JP" b="1" dirty="0">
                <a:solidFill>
                  <a:srgbClr val="000000"/>
                </a:solidFill>
                <a:effectLst/>
                <a:latin typeface="YuGothic"/>
              </a:rPr>
              <a:t>X</a:t>
            </a:r>
            <a:r>
              <a:rPr lang="ja-JP" altLang="en-US" b="1">
                <a:solidFill>
                  <a:srgbClr val="000000"/>
                </a:solidFill>
                <a:effectLst/>
                <a:latin typeface="YuGothic"/>
              </a:rPr>
              <a:t>を運用しています。</a:t>
            </a:r>
            <a:endParaRPr lang="ja-JP" altLang="en-US">
              <a:solidFill>
                <a:srgbClr val="000000"/>
              </a:solidFill>
              <a:effectLst/>
              <a:latin typeface="YuGothic"/>
            </a:endParaRPr>
          </a:p>
          <a:p>
            <a:r>
              <a:rPr lang="ja-JP" altLang="en-US" b="1">
                <a:solidFill>
                  <a:srgbClr val="000000"/>
                </a:solidFill>
                <a:effectLst/>
                <a:latin typeface="YuGothic"/>
              </a:rPr>
              <a:t>大橋ガバナーの訪問や、エンドポリオなど今後も発信を続けていく予定です。</a:t>
            </a:r>
            <a:endParaRPr lang="en-US" altLang="ja-JP" b="1" dirty="0">
              <a:solidFill>
                <a:srgbClr val="000000"/>
              </a:solidFill>
              <a:effectLst/>
              <a:latin typeface="YuGothic"/>
            </a:endParaRPr>
          </a:p>
          <a:p>
            <a:endParaRPr lang="en-US" altLang="ja-JP" b="1" dirty="0">
              <a:solidFill>
                <a:srgbClr val="000000"/>
              </a:solidFill>
              <a:effectLst/>
              <a:latin typeface="YuGothic"/>
            </a:endParaRPr>
          </a:p>
          <a:p>
            <a:br>
              <a:rPr lang="en-US" altLang="ja-JP" dirty="0">
                <a:solidFill>
                  <a:srgbClr val="000000"/>
                </a:solidFill>
                <a:effectLst/>
                <a:latin typeface="YuGothic"/>
              </a:rPr>
            </a:br>
            <a:endParaRPr lang="en-US" altLang="ja-JP" dirty="0">
              <a:solidFill>
                <a:srgbClr val="000000"/>
              </a:solidFill>
              <a:effectLst/>
              <a:latin typeface="YuGothic"/>
            </a:endParaRPr>
          </a:p>
          <a:p>
            <a:r>
              <a:rPr lang="en-US" altLang="ja-JP" b="1" dirty="0">
                <a:solidFill>
                  <a:srgbClr val="000000"/>
                </a:solidFill>
                <a:effectLst/>
                <a:latin typeface="YuGothic"/>
              </a:rPr>
              <a:t>SNS</a:t>
            </a:r>
            <a:r>
              <a:rPr lang="ja-JP" altLang="en-US" b="1">
                <a:solidFill>
                  <a:srgbClr val="000000"/>
                </a:solidFill>
                <a:effectLst/>
                <a:latin typeface="YuGothic"/>
              </a:rPr>
              <a:t>にはロータリクラブとして活用することで、多くの可能性を秘めていると思います。</a:t>
            </a:r>
            <a:endParaRPr lang="ja-JP" altLang="en-US">
              <a:solidFill>
                <a:srgbClr val="000000"/>
              </a:solidFill>
              <a:effectLst/>
              <a:latin typeface="YuGothic"/>
            </a:endParaRPr>
          </a:p>
          <a:p>
            <a:r>
              <a:rPr lang="ja-JP" altLang="en-US" b="1">
                <a:solidFill>
                  <a:srgbClr val="000000"/>
                </a:solidFill>
                <a:effectLst/>
                <a:latin typeface="YuGothic"/>
              </a:rPr>
              <a:t>まずは一歩踏み出して、運用してみましょう。</a:t>
            </a:r>
            <a:endParaRPr lang="en-US" altLang="ja-JP" b="1" dirty="0">
              <a:solidFill>
                <a:srgbClr val="000000"/>
              </a:solidFill>
              <a:effectLst/>
              <a:latin typeface="YuGothic"/>
            </a:endParaRPr>
          </a:p>
          <a:p>
            <a:br>
              <a:rPr lang="en-US" altLang="ja-JP" b="1" dirty="0">
                <a:solidFill>
                  <a:srgbClr val="000000"/>
                </a:solidFill>
                <a:effectLst/>
                <a:latin typeface="YuGothic"/>
              </a:rPr>
            </a:br>
            <a:r>
              <a:rPr lang="ja-JP" altLang="en-US" b="1">
                <a:solidFill>
                  <a:srgbClr val="000000"/>
                </a:solidFill>
                <a:effectLst/>
                <a:latin typeface="YuGothic"/>
              </a:rPr>
              <a:t>また皆さんのクラブでの、成功事例などがあれば、ぜひみんさんに紹介したいと思います。公共イメージ向上委員会、またはガバナー事務所に報告してください。</a:t>
            </a:r>
            <a:endParaRPr lang="ja-JP" altLang="en-US">
              <a:solidFill>
                <a:srgbClr val="000000"/>
              </a:solidFill>
              <a:effectLst/>
              <a:latin typeface="YuGothic"/>
            </a:endParaRPr>
          </a:p>
        </p:txBody>
      </p:sp>
    </p:spTree>
    <p:extLst>
      <p:ext uri="{BB962C8B-B14F-4D97-AF65-F5344CB8AC3E}">
        <p14:creationId xmlns:p14="http://schemas.microsoft.com/office/powerpoint/2010/main" val="1663896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47106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a:buFont typeface="+mj-lt"/>
              <a:buAutoNum type="arabicPeriod"/>
            </a:pPr>
            <a:r>
              <a:rPr lang="ja-JP" altLang="en-US" b="1">
                <a:solidFill>
                  <a:srgbClr val="000000"/>
                </a:solidFill>
                <a:effectLst/>
                <a:latin typeface="YuGothic"/>
              </a:rPr>
              <a:t>スマホひとつで世界中の情報が手に入る時代</a:t>
            </a:r>
            <a:br>
              <a:rPr lang="ja-JP" altLang="en-US" b="1">
                <a:solidFill>
                  <a:srgbClr val="000000"/>
                </a:solidFill>
                <a:effectLst/>
                <a:latin typeface="YuGothic"/>
              </a:rPr>
            </a:br>
            <a:r>
              <a:rPr lang="en-US" altLang="ja-JP" b="1" dirty="0">
                <a:solidFill>
                  <a:srgbClr val="000000"/>
                </a:solidFill>
                <a:effectLst/>
                <a:latin typeface="YuGothic"/>
              </a:rPr>
              <a:t>SNS</a:t>
            </a:r>
            <a:r>
              <a:rPr lang="ja-JP" altLang="en-US" b="1">
                <a:solidFill>
                  <a:srgbClr val="000000"/>
                </a:solidFill>
                <a:effectLst/>
                <a:latin typeface="YuGothic"/>
              </a:rPr>
              <a:t>は、世界中の最新情報やニュースに瞬時にアクセスできる手段であり、個人から大企業までが情報発信を行える場となっています。</a:t>
            </a:r>
            <a:br>
              <a:rPr lang="ja-JP" altLang="en-US" b="1">
                <a:solidFill>
                  <a:srgbClr val="000000"/>
                </a:solidFill>
                <a:effectLst/>
                <a:latin typeface="YuGothic"/>
              </a:rPr>
            </a:br>
            <a:br>
              <a:rPr lang="ja-JP" altLang="en-US" b="1">
                <a:solidFill>
                  <a:srgbClr val="000000"/>
                </a:solidFill>
                <a:effectLst/>
                <a:latin typeface="YuGothic"/>
              </a:rPr>
            </a:br>
            <a:r>
              <a:rPr lang="ja-JP" altLang="en-US" b="1">
                <a:solidFill>
                  <a:srgbClr val="000000"/>
                </a:solidFill>
                <a:effectLst/>
                <a:latin typeface="YuGothic"/>
              </a:rPr>
              <a:t>例えば、災害時などは電話がつながりにくい状況が発生したりします。そんな時、</a:t>
            </a:r>
            <a:r>
              <a:rPr lang="en-US" altLang="ja-JP" b="1" dirty="0">
                <a:solidFill>
                  <a:srgbClr val="000000"/>
                </a:solidFill>
                <a:effectLst/>
                <a:latin typeface="YuGothic"/>
              </a:rPr>
              <a:t>SNS</a:t>
            </a:r>
            <a:r>
              <a:rPr lang="ja-JP" altLang="en-US" b="1">
                <a:solidFill>
                  <a:srgbClr val="000000"/>
                </a:solidFill>
                <a:effectLst/>
                <a:latin typeface="YuGothic"/>
              </a:rPr>
              <a:t>、</a:t>
            </a:r>
            <a:r>
              <a:rPr lang="en-US" altLang="ja-JP" b="1" dirty="0">
                <a:solidFill>
                  <a:srgbClr val="000000"/>
                </a:solidFill>
                <a:effectLst/>
                <a:latin typeface="YuGothic"/>
              </a:rPr>
              <a:t>Twitter</a:t>
            </a:r>
            <a:r>
              <a:rPr lang="ja-JP" altLang="en-US" b="1">
                <a:solidFill>
                  <a:srgbClr val="000000"/>
                </a:solidFill>
                <a:effectLst/>
                <a:latin typeface="YuGothic"/>
              </a:rPr>
              <a:t>や</a:t>
            </a:r>
            <a:r>
              <a:rPr lang="en-US" altLang="ja-JP" b="1" dirty="0">
                <a:solidFill>
                  <a:srgbClr val="000000"/>
                </a:solidFill>
                <a:effectLst/>
                <a:latin typeface="YuGothic"/>
              </a:rPr>
              <a:t>Facebook</a:t>
            </a:r>
            <a:r>
              <a:rPr lang="ja-JP" altLang="en-US" b="1">
                <a:solidFill>
                  <a:srgbClr val="000000"/>
                </a:solidFill>
                <a:effectLst/>
                <a:latin typeface="YuGothic"/>
              </a:rPr>
              <a:t>などでは、被害状況などの情報が、ニュースより早く、瞬時に共有されたりします。</a:t>
            </a:r>
            <a:br>
              <a:rPr lang="ja-JP" altLang="en-US" b="1">
                <a:solidFill>
                  <a:srgbClr val="000000"/>
                </a:solidFill>
                <a:effectLst/>
                <a:latin typeface="YuGothic"/>
              </a:rPr>
            </a:br>
            <a:endParaRPr lang="ja-JP" altLang="en-US">
              <a:solidFill>
                <a:srgbClr val="000000"/>
              </a:solidFill>
              <a:effectLst/>
              <a:latin typeface="YuGothic"/>
            </a:endParaRPr>
          </a:p>
          <a:p>
            <a:pPr>
              <a:buFont typeface="+mj-lt"/>
              <a:buAutoNum type="arabicPeriod"/>
            </a:pPr>
            <a:r>
              <a:rPr lang="ja-JP" altLang="en-US" b="1">
                <a:solidFill>
                  <a:srgbClr val="000000"/>
                </a:solidFill>
                <a:effectLst/>
                <a:latin typeface="YuGothic"/>
              </a:rPr>
              <a:t>人々のコミュニケーション手段の中心</a:t>
            </a:r>
            <a:br>
              <a:rPr lang="ja-JP" altLang="en-US" b="1">
                <a:solidFill>
                  <a:srgbClr val="000000"/>
                </a:solidFill>
                <a:effectLst/>
                <a:latin typeface="YuGothic"/>
              </a:rPr>
            </a:br>
            <a:r>
              <a:rPr lang="en-US" altLang="ja-JP" b="1" dirty="0">
                <a:solidFill>
                  <a:srgbClr val="000000"/>
                </a:solidFill>
                <a:effectLst/>
                <a:latin typeface="YuGothic"/>
              </a:rPr>
              <a:t>SNS</a:t>
            </a:r>
            <a:r>
              <a:rPr lang="ja-JP" altLang="en-US" b="1">
                <a:solidFill>
                  <a:srgbClr val="000000"/>
                </a:solidFill>
                <a:effectLst/>
                <a:latin typeface="YuGothic"/>
              </a:rPr>
              <a:t>は、今や個人間のコミュニケーションの主要な手段となっています。</a:t>
            </a:r>
            <a:br>
              <a:rPr lang="ja-JP" altLang="en-US" b="1">
                <a:solidFill>
                  <a:srgbClr val="000000"/>
                </a:solidFill>
                <a:effectLst/>
                <a:latin typeface="YuGothic"/>
              </a:rPr>
            </a:br>
            <a:r>
              <a:rPr lang="ja-JP" altLang="en-US" b="1">
                <a:solidFill>
                  <a:srgbClr val="000000"/>
                </a:solidFill>
                <a:effectLst/>
                <a:latin typeface="YuGothic"/>
              </a:rPr>
              <a:t>電話やメールに代わって、メッセージだけではなく、写真などを気軽に共有でき、家族や友人はもちろんのこと、ビジネスにおいても迅速な連絡手段として活用されています。</a:t>
            </a:r>
            <a:br>
              <a:rPr lang="ja-JP" altLang="en-US" b="1">
                <a:solidFill>
                  <a:srgbClr val="000000"/>
                </a:solidFill>
                <a:effectLst/>
                <a:latin typeface="YuGothic"/>
              </a:rPr>
            </a:br>
            <a:endParaRPr lang="ja-JP" altLang="en-US">
              <a:solidFill>
                <a:srgbClr val="000000"/>
              </a:solidFill>
              <a:effectLst/>
              <a:latin typeface="YuGothic"/>
            </a:endParaRPr>
          </a:p>
          <a:p>
            <a:pPr>
              <a:buFont typeface="+mj-lt"/>
              <a:buAutoNum type="arabicPeriod"/>
            </a:pPr>
            <a:r>
              <a:rPr lang="ja-JP" altLang="en-US" b="1">
                <a:solidFill>
                  <a:srgbClr val="000000"/>
                </a:solidFill>
                <a:effectLst/>
                <a:latin typeface="YuGothic"/>
              </a:rPr>
              <a:t>ビジネスや社会活動の広報手段</a:t>
            </a:r>
            <a:br>
              <a:rPr lang="ja-JP" altLang="en-US" b="1">
                <a:solidFill>
                  <a:srgbClr val="000000"/>
                </a:solidFill>
                <a:effectLst/>
                <a:latin typeface="YuGothic"/>
              </a:rPr>
            </a:br>
            <a:r>
              <a:rPr lang="ja-JP" altLang="en-US" b="1">
                <a:solidFill>
                  <a:srgbClr val="000000"/>
                </a:solidFill>
                <a:effectLst/>
                <a:latin typeface="YuGothic"/>
              </a:rPr>
              <a:t>企業や団体のプロモーション、顧客対応、消費者の口コミ、さらには社会的運動の拡散など、経済活動や社会的なつながりを支える重要なインフラとなっています。</a:t>
            </a:r>
            <a:br>
              <a:rPr lang="ja-JP" altLang="en-US" b="1">
                <a:solidFill>
                  <a:srgbClr val="000000"/>
                </a:solidFill>
                <a:effectLst/>
                <a:latin typeface="YuGothic"/>
              </a:rPr>
            </a:br>
            <a:r>
              <a:rPr lang="ja-JP" altLang="en-US" b="1">
                <a:solidFill>
                  <a:srgbClr val="000000"/>
                </a:solidFill>
                <a:effectLst/>
                <a:latin typeface="YuGothic"/>
              </a:rPr>
              <a:t>最近では、</a:t>
            </a:r>
            <a:r>
              <a:rPr lang="en-US" altLang="ja-JP" b="1" dirty="0">
                <a:solidFill>
                  <a:srgbClr val="000000"/>
                </a:solidFill>
                <a:effectLst/>
                <a:latin typeface="YuGothic"/>
              </a:rPr>
              <a:t>SNS</a:t>
            </a:r>
            <a:r>
              <a:rPr lang="ja-JP" altLang="en-US" b="1">
                <a:solidFill>
                  <a:srgbClr val="000000"/>
                </a:solidFill>
                <a:effectLst/>
                <a:latin typeface="YuGothic"/>
              </a:rPr>
              <a:t>の政治利用についてなど、テレビやニュースでも大きく取り上げれらてます。企業、団体、個人を問わず様々な活動を、コストをかけずに誰でも気軽に情報発信できます。</a:t>
            </a:r>
            <a:br>
              <a:rPr lang="ja-JP" altLang="en-US" b="1">
                <a:solidFill>
                  <a:srgbClr val="000000"/>
                </a:solidFill>
                <a:effectLst/>
                <a:latin typeface="YuGothic"/>
              </a:rPr>
            </a:br>
            <a:endParaRPr lang="ja-JP" altLang="en-US">
              <a:solidFill>
                <a:srgbClr val="000000"/>
              </a:solidFill>
              <a:effectLst/>
              <a:latin typeface="YuGothic"/>
            </a:endParaRPr>
          </a:p>
          <a:p>
            <a:pPr>
              <a:buFont typeface="+mj-lt"/>
              <a:buAutoNum type="arabicPeriod"/>
            </a:pPr>
            <a:r>
              <a:rPr lang="ja-JP" altLang="en-US" b="1">
                <a:solidFill>
                  <a:srgbClr val="000000"/>
                </a:solidFill>
                <a:effectLst/>
                <a:latin typeface="YuGothic"/>
              </a:rPr>
              <a:t>ライフスタイルの一部として定着</a:t>
            </a:r>
            <a:br>
              <a:rPr lang="ja-JP" altLang="en-US" b="1">
                <a:solidFill>
                  <a:srgbClr val="000000"/>
                </a:solidFill>
                <a:effectLst/>
                <a:latin typeface="YuGothic"/>
              </a:rPr>
            </a:br>
            <a:r>
              <a:rPr lang="ja-JP" altLang="en-US" b="1">
                <a:solidFill>
                  <a:srgbClr val="000000"/>
                </a:solidFill>
                <a:effectLst/>
                <a:latin typeface="YuGothic"/>
              </a:rPr>
              <a:t>日常生活の一部として、エンタメ、ショッピング、ニュース、趣味活動など、あらゆる場面で</a:t>
            </a:r>
            <a:r>
              <a:rPr lang="en-US" altLang="ja-JP" b="1" dirty="0">
                <a:solidFill>
                  <a:srgbClr val="000000"/>
                </a:solidFill>
                <a:effectLst/>
                <a:latin typeface="YuGothic"/>
              </a:rPr>
              <a:t>SNS</a:t>
            </a:r>
            <a:r>
              <a:rPr lang="ja-JP" altLang="en-US" b="1">
                <a:solidFill>
                  <a:srgbClr val="000000"/>
                </a:solidFill>
                <a:effectLst/>
                <a:latin typeface="YuGothic"/>
              </a:rPr>
              <a:t>は不可欠なツールとなっており、多くの人が</a:t>
            </a:r>
            <a:r>
              <a:rPr lang="en-US" altLang="ja-JP" b="1" dirty="0">
                <a:solidFill>
                  <a:srgbClr val="000000"/>
                </a:solidFill>
                <a:effectLst/>
                <a:latin typeface="YuGothic"/>
              </a:rPr>
              <a:t>SNS</a:t>
            </a:r>
            <a:r>
              <a:rPr lang="ja-JP" altLang="en-US" b="1">
                <a:solidFill>
                  <a:srgbClr val="000000"/>
                </a:solidFill>
                <a:effectLst/>
                <a:latin typeface="YuGothic"/>
              </a:rPr>
              <a:t>に依存しています。</a:t>
            </a:r>
            <a:br>
              <a:rPr lang="ja-JP" altLang="en-US" b="1">
                <a:solidFill>
                  <a:srgbClr val="000000"/>
                </a:solidFill>
                <a:effectLst/>
                <a:latin typeface="YuGothic"/>
              </a:rPr>
            </a:br>
            <a:r>
              <a:rPr lang="ja-JP" altLang="en-US" b="1">
                <a:solidFill>
                  <a:srgbClr val="000000"/>
                </a:solidFill>
                <a:effectLst/>
                <a:latin typeface="YuGothic"/>
              </a:rPr>
              <a:t>テレビに変わり</a:t>
            </a:r>
            <a:r>
              <a:rPr lang="en-US" altLang="ja-JP" b="1" dirty="0">
                <a:solidFill>
                  <a:srgbClr val="000000"/>
                </a:solidFill>
                <a:effectLst/>
                <a:latin typeface="YuGothic"/>
              </a:rPr>
              <a:t>YouTube</a:t>
            </a:r>
            <a:r>
              <a:rPr lang="ja-JP" altLang="en-US" b="1">
                <a:solidFill>
                  <a:srgbClr val="000000"/>
                </a:solidFill>
                <a:effectLst/>
                <a:latin typeface="YuGothic"/>
              </a:rPr>
              <a:t>や</a:t>
            </a:r>
            <a:r>
              <a:rPr lang="en-US" altLang="ja-JP" b="1" dirty="0">
                <a:solidFill>
                  <a:srgbClr val="000000"/>
                </a:solidFill>
                <a:effectLst/>
                <a:latin typeface="YuGothic"/>
              </a:rPr>
              <a:t>TikTok</a:t>
            </a:r>
            <a:r>
              <a:rPr lang="ja-JP" altLang="en-US" b="1">
                <a:solidFill>
                  <a:srgbClr val="000000"/>
                </a:solidFill>
                <a:effectLst/>
                <a:latin typeface="YuGothic"/>
              </a:rPr>
              <a:t>で動画コンテンツを視聴することが増えました。</a:t>
            </a:r>
            <a:br>
              <a:rPr lang="ja-JP" altLang="en-US" b="1">
                <a:solidFill>
                  <a:srgbClr val="000000"/>
                </a:solidFill>
                <a:effectLst/>
                <a:latin typeface="YuGothic"/>
              </a:rPr>
            </a:br>
            <a:r>
              <a:rPr lang="ja-JP" altLang="en-US" b="1">
                <a:solidFill>
                  <a:srgbClr val="000000"/>
                </a:solidFill>
                <a:effectLst/>
                <a:latin typeface="YuGothic"/>
              </a:rPr>
              <a:t>日本での</a:t>
            </a:r>
            <a:r>
              <a:rPr lang="en-US" altLang="ja-JP" b="1" dirty="0">
                <a:solidFill>
                  <a:srgbClr val="000000"/>
                </a:solidFill>
                <a:effectLst/>
                <a:latin typeface="YuGothic"/>
              </a:rPr>
              <a:t>YouTube</a:t>
            </a:r>
            <a:r>
              <a:rPr lang="ja-JP" altLang="en-US" b="1">
                <a:solidFill>
                  <a:srgbClr val="000000"/>
                </a:solidFill>
                <a:effectLst/>
                <a:latin typeface="YuGothic"/>
              </a:rPr>
              <a:t>の</a:t>
            </a:r>
            <a:r>
              <a:rPr lang="en-US" altLang="ja-JP" b="1" dirty="0">
                <a:solidFill>
                  <a:srgbClr val="000000"/>
                </a:solidFill>
                <a:effectLst/>
                <a:latin typeface="YuGothic"/>
              </a:rPr>
              <a:t>18</a:t>
            </a:r>
            <a:r>
              <a:rPr lang="ja-JP" altLang="en-US" b="1">
                <a:solidFill>
                  <a:srgbClr val="000000"/>
                </a:solidFill>
                <a:effectLst/>
                <a:latin typeface="YuGothic"/>
              </a:rPr>
              <a:t>歳以上の月間視聴者数が、で</a:t>
            </a:r>
            <a:r>
              <a:rPr lang="en-US" altLang="ja-JP" b="1" dirty="0">
                <a:solidFill>
                  <a:srgbClr val="000000"/>
                </a:solidFill>
                <a:effectLst/>
                <a:latin typeface="YuGothic"/>
              </a:rPr>
              <a:t>7000</a:t>
            </a:r>
            <a:r>
              <a:rPr lang="ja-JP" altLang="en-US" b="1">
                <a:solidFill>
                  <a:srgbClr val="000000"/>
                </a:solidFill>
                <a:effectLst/>
                <a:latin typeface="YuGothic"/>
              </a:rPr>
              <a:t>万人を超えると言われています。</a:t>
            </a:r>
            <a:br>
              <a:rPr lang="ja-JP" altLang="en-US" b="1">
                <a:solidFill>
                  <a:srgbClr val="000000"/>
                </a:solidFill>
                <a:effectLst/>
                <a:latin typeface="YuGothic"/>
              </a:rPr>
            </a:br>
            <a:r>
              <a:rPr lang="ja-JP" altLang="en-US" b="1">
                <a:solidFill>
                  <a:srgbClr val="000000"/>
                </a:solidFill>
                <a:effectLst/>
                <a:latin typeface="YuGothic"/>
              </a:rPr>
              <a:t>また多くの人が、</a:t>
            </a:r>
            <a:r>
              <a:rPr lang="en-US" altLang="ja-JP" b="1" dirty="0">
                <a:solidFill>
                  <a:srgbClr val="000000"/>
                </a:solidFill>
                <a:effectLst/>
                <a:latin typeface="YuGothic"/>
              </a:rPr>
              <a:t>Instagram</a:t>
            </a:r>
            <a:r>
              <a:rPr lang="ja-JP" altLang="en-US" b="1">
                <a:solidFill>
                  <a:srgbClr val="000000"/>
                </a:solidFill>
                <a:effectLst/>
                <a:latin typeface="YuGothic"/>
              </a:rPr>
              <a:t>を見てから商品を購入するとの回答もあり、今や日常生活に欠かせないものとなりつつあります。</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ja-JP" altLang="en-US" b="1">
                <a:solidFill>
                  <a:srgbClr val="000000"/>
                </a:solidFill>
                <a:effectLst/>
                <a:latin typeface="YuGothic"/>
              </a:rPr>
              <a:t>このように</a:t>
            </a:r>
            <a:r>
              <a:rPr lang="en-US" altLang="ja-JP" b="1" dirty="0">
                <a:solidFill>
                  <a:srgbClr val="000000"/>
                </a:solidFill>
                <a:effectLst/>
                <a:latin typeface="YuGothic"/>
              </a:rPr>
              <a:t>SNS</a:t>
            </a:r>
            <a:r>
              <a:rPr lang="ja-JP" altLang="en-US" b="1">
                <a:solidFill>
                  <a:srgbClr val="000000"/>
                </a:solidFill>
                <a:effectLst/>
                <a:latin typeface="YuGothic"/>
              </a:rPr>
              <a:t>はもはや生活の一部になりつつあり、ロータリークラブが</a:t>
            </a:r>
            <a:r>
              <a:rPr lang="en-US" altLang="ja-JP" b="1" dirty="0">
                <a:solidFill>
                  <a:srgbClr val="000000"/>
                </a:solidFill>
                <a:effectLst/>
                <a:latin typeface="YuGothic"/>
              </a:rPr>
              <a:t>SNS</a:t>
            </a:r>
            <a:r>
              <a:rPr lang="ja-JP" altLang="en-US" b="1">
                <a:solidFill>
                  <a:srgbClr val="000000"/>
                </a:solidFill>
                <a:effectLst/>
                <a:latin typeface="YuGothic"/>
              </a:rPr>
              <a:t>を活用しない手はありません。</a:t>
            </a:r>
            <a:endParaRPr lang="ja-JP" altLang="en-US">
              <a:solidFill>
                <a:srgbClr val="000000"/>
              </a:solidFill>
              <a:effectLst/>
              <a:latin typeface="YuGothic"/>
            </a:endParaRPr>
          </a:p>
          <a:p>
            <a:r>
              <a:rPr lang="ja-JP" altLang="en-US" b="1">
                <a:solidFill>
                  <a:srgbClr val="000000"/>
                </a:solidFill>
                <a:effectLst/>
                <a:latin typeface="YuGothic"/>
              </a:rPr>
              <a:t>ロータリークラブとして</a:t>
            </a:r>
            <a:r>
              <a:rPr lang="en-US" altLang="ja-JP" b="1" dirty="0">
                <a:solidFill>
                  <a:srgbClr val="000000"/>
                </a:solidFill>
                <a:effectLst/>
                <a:latin typeface="YuGothic"/>
              </a:rPr>
              <a:t>SNS</a:t>
            </a:r>
            <a:r>
              <a:rPr lang="ja-JP" altLang="en-US" b="1">
                <a:solidFill>
                  <a:srgbClr val="000000"/>
                </a:solidFill>
                <a:effectLst/>
                <a:latin typeface="YuGothic"/>
              </a:rPr>
              <a:t>を活用し、</a:t>
            </a:r>
            <a:r>
              <a:rPr lang="en-US" altLang="ja-JP" b="1" dirty="0">
                <a:solidFill>
                  <a:srgbClr val="000000"/>
                </a:solidFill>
                <a:effectLst/>
                <a:latin typeface="YuGothic"/>
              </a:rPr>
              <a:t>SNS</a:t>
            </a:r>
            <a:r>
              <a:rPr lang="ja-JP" altLang="en-US" b="1">
                <a:solidFill>
                  <a:srgbClr val="000000"/>
                </a:solidFill>
                <a:effectLst/>
                <a:latin typeface="YuGothic"/>
              </a:rPr>
              <a:t>の持つ可能性を引き出しましょう。</a:t>
            </a:r>
            <a:endParaRPr lang="ja-JP" altLang="en-US">
              <a:solidFill>
                <a:srgbClr val="000000"/>
              </a:solidFill>
              <a:effectLst/>
              <a:latin typeface="YuGothic"/>
            </a:endParaRPr>
          </a:p>
        </p:txBody>
      </p:sp>
    </p:spTree>
    <p:extLst>
      <p:ext uri="{BB962C8B-B14F-4D97-AF65-F5344CB8AC3E}">
        <p14:creationId xmlns:p14="http://schemas.microsoft.com/office/powerpoint/2010/main" val="2340590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en-US" b="1">
                <a:solidFill>
                  <a:srgbClr val="000000"/>
                </a:solidFill>
                <a:effectLst/>
                <a:latin typeface="YuGothic"/>
              </a:rPr>
              <a:t>それでは次に、</a:t>
            </a:r>
            <a:r>
              <a:rPr lang="en-US" altLang="ja-JP" b="1" dirty="0">
                <a:solidFill>
                  <a:srgbClr val="000000"/>
                </a:solidFill>
                <a:effectLst/>
                <a:latin typeface="YuGothic"/>
              </a:rPr>
              <a:t>SNS</a:t>
            </a:r>
            <a:r>
              <a:rPr lang="ja-JP" altLang="en-US" b="1">
                <a:solidFill>
                  <a:srgbClr val="000000"/>
                </a:solidFill>
                <a:effectLst/>
                <a:latin typeface="YuGothic"/>
              </a:rPr>
              <a:t>と言ってもどんなものがあるのか、見ていきたいと思います。</a:t>
            </a:r>
            <a:endParaRPr lang="ja-JP" altLang="en-US">
              <a:solidFill>
                <a:srgbClr val="000000"/>
              </a:solidFill>
              <a:effectLst/>
              <a:latin typeface="YuGothic"/>
            </a:endParaRPr>
          </a:p>
          <a:p>
            <a:r>
              <a:rPr lang="ja-JP" altLang="en-US" b="1">
                <a:solidFill>
                  <a:srgbClr val="000000"/>
                </a:solidFill>
                <a:effectLst/>
                <a:latin typeface="YuGothic"/>
              </a:rPr>
              <a:t>それぞれに特長がありますので、配信する内容などを考慮し、どの</a:t>
            </a:r>
            <a:r>
              <a:rPr lang="en-US" altLang="ja-JP" b="1" dirty="0">
                <a:solidFill>
                  <a:srgbClr val="000000"/>
                </a:solidFill>
                <a:effectLst/>
                <a:latin typeface="YuGothic"/>
              </a:rPr>
              <a:t>SNS</a:t>
            </a:r>
            <a:r>
              <a:rPr lang="ja-JP" altLang="en-US" b="1">
                <a:solidFill>
                  <a:srgbClr val="000000"/>
                </a:solidFill>
                <a:effectLst/>
                <a:latin typeface="YuGothic"/>
              </a:rPr>
              <a:t>を活用するのか？使い分けることもポイントです。</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en-US" altLang="ja-JP" b="1" dirty="0">
                <a:solidFill>
                  <a:srgbClr val="000000"/>
                </a:solidFill>
                <a:effectLst/>
                <a:latin typeface="YuGothic"/>
              </a:rPr>
              <a:t>Facebook: </a:t>
            </a:r>
            <a:r>
              <a:rPr lang="ja-JP" altLang="en-US" b="1">
                <a:solidFill>
                  <a:srgbClr val="000000"/>
                </a:solidFill>
                <a:effectLst/>
                <a:latin typeface="YuGothic"/>
              </a:rPr>
              <a:t>日本ではそんなに伸びてはいませんが、世界最大の</a:t>
            </a:r>
            <a:r>
              <a:rPr lang="en-US" altLang="ja-JP" b="1" dirty="0">
                <a:solidFill>
                  <a:srgbClr val="000000"/>
                </a:solidFill>
                <a:effectLst/>
                <a:latin typeface="YuGothic"/>
              </a:rPr>
              <a:t>SNS</a:t>
            </a:r>
            <a:r>
              <a:rPr lang="ja-JP" altLang="en-US" b="1">
                <a:solidFill>
                  <a:srgbClr val="000000"/>
                </a:solidFill>
                <a:effectLst/>
                <a:latin typeface="YuGothic"/>
              </a:rPr>
              <a:t>です。コミュニティ作りやイベントの告知、活動報告などに強みがあります。</a:t>
            </a:r>
            <a:r>
              <a:rPr lang="en-US" altLang="ja-JP" b="1" dirty="0">
                <a:solidFill>
                  <a:srgbClr val="000000"/>
                </a:solidFill>
                <a:effectLst/>
                <a:latin typeface="YuGothic"/>
              </a:rPr>
              <a:t>FB</a:t>
            </a:r>
            <a:r>
              <a:rPr lang="ja-JP" altLang="en-US" b="1">
                <a:solidFill>
                  <a:srgbClr val="000000"/>
                </a:solidFill>
                <a:effectLst/>
                <a:latin typeface="YuGothic"/>
              </a:rPr>
              <a:t>から情報発信しているロータリークラブもたくさんあります。</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en-US" altLang="ja-JP" b="1" dirty="0">
                <a:solidFill>
                  <a:srgbClr val="000000"/>
                </a:solidFill>
                <a:effectLst/>
                <a:latin typeface="YuGothic"/>
              </a:rPr>
              <a:t>Instagram: Instagram</a:t>
            </a:r>
            <a:r>
              <a:rPr lang="ja-JP" altLang="en-US" b="1">
                <a:solidFill>
                  <a:srgbClr val="000000"/>
                </a:solidFill>
                <a:effectLst/>
                <a:latin typeface="YuGothic"/>
              </a:rPr>
              <a:t>の強みは写真や動画などのビジュアルコンテンツです。ロータリークラブのイベント、活動風景、メンバー紹介、地域社会への貢献などを視覚的に魅力的に表現しましょう。</a:t>
            </a:r>
            <a:r>
              <a:rPr lang="en-US" altLang="ja-JP" b="1" dirty="0">
                <a:solidFill>
                  <a:srgbClr val="000000"/>
                </a:solidFill>
                <a:effectLst/>
                <a:latin typeface="YuGothic"/>
              </a:rPr>
              <a:t>Instagram</a:t>
            </a:r>
            <a:r>
              <a:rPr lang="ja-JP" altLang="en-US" b="1">
                <a:solidFill>
                  <a:srgbClr val="000000"/>
                </a:solidFill>
                <a:effectLst/>
                <a:latin typeface="YuGothic"/>
              </a:rPr>
              <a:t>にはハッシュタグ検索というのがあります。ロータリークラブの活動や目的に関連するハッシュタグを活用することで、同じテーマに関心のある人々にリーチできます。</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en-US" altLang="ja-JP" b="1" dirty="0">
                <a:solidFill>
                  <a:srgbClr val="000000"/>
                </a:solidFill>
                <a:effectLst/>
                <a:latin typeface="YuGothic"/>
              </a:rPr>
              <a:t>X</a:t>
            </a:r>
            <a:r>
              <a:rPr lang="ja-JP" altLang="en-US" b="1">
                <a:solidFill>
                  <a:srgbClr val="000000"/>
                </a:solidFill>
                <a:effectLst/>
                <a:latin typeface="YuGothic"/>
              </a:rPr>
              <a:t>（旧</a:t>
            </a:r>
            <a:r>
              <a:rPr lang="en-US" altLang="ja-JP" b="1" dirty="0">
                <a:solidFill>
                  <a:srgbClr val="000000"/>
                </a:solidFill>
                <a:effectLst/>
                <a:latin typeface="YuGothic"/>
              </a:rPr>
              <a:t>Twitter</a:t>
            </a:r>
            <a:r>
              <a:rPr lang="ja-JP" altLang="en-US" b="1">
                <a:solidFill>
                  <a:srgbClr val="000000"/>
                </a:solidFill>
                <a:effectLst/>
                <a:latin typeface="YuGothic"/>
              </a:rPr>
              <a:t>）</a:t>
            </a:r>
            <a:r>
              <a:rPr lang="en-US" altLang="ja-JP" b="1" dirty="0">
                <a:solidFill>
                  <a:srgbClr val="000000"/>
                </a:solidFill>
                <a:effectLst/>
                <a:latin typeface="YuGothic"/>
              </a:rPr>
              <a:t>: </a:t>
            </a:r>
            <a:r>
              <a:rPr lang="ja-JP" altLang="en-US" b="1">
                <a:solidFill>
                  <a:srgbClr val="000000"/>
                </a:solidFill>
                <a:effectLst/>
                <a:latin typeface="YuGothic"/>
              </a:rPr>
              <a:t>リアルタイムでの情報発信に強み。特定のトピックが短時間で拡散する特性を持つ。匿名性が高いこと、基本的に</a:t>
            </a:r>
            <a:r>
              <a:rPr lang="en-US" altLang="ja-JP" b="1" dirty="0">
                <a:solidFill>
                  <a:srgbClr val="000000"/>
                </a:solidFill>
                <a:effectLst/>
                <a:latin typeface="YuGothic"/>
              </a:rPr>
              <a:t>140</a:t>
            </a:r>
            <a:r>
              <a:rPr lang="ja-JP" altLang="en-US" b="1">
                <a:solidFill>
                  <a:srgbClr val="000000"/>
                </a:solidFill>
                <a:effectLst/>
                <a:latin typeface="YuGothic"/>
              </a:rPr>
              <a:t>文字までの短文での配信が特徴。</a:t>
            </a:r>
            <a:br>
              <a:rPr lang="ja-JP" altLang="en-US" b="1">
                <a:solidFill>
                  <a:srgbClr val="000000"/>
                </a:solidFill>
                <a:effectLst/>
                <a:latin typeface="YuGothic"/>
              </a:rPr>
            </a:br>
            <a:r>
              <a:rPr lang="ja-JP" altLang="en-US" b="1">
                <a:solidFill>
                  <a:srgbClr val="000000"/>
                </a:solidFill>
                <a:effectLst/>
                <a:latin typeface="YuGothic"/>
              </a:rPr>
              <a:t>最大の特長は、素早く広範囲に情報を拡散できることです。特に即時性があるので、災害時や緊急時などはニュースより早く情報が発信されます。</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en-US" altLang="ja-JP" b="1" dirty="0">
                <a:solidFill>
                  <a:srgbClr val="000000"/>
                </a:solidFill>
                <a:effectLst/>
                <a:latin typeface="YuGothic"/>
              </a:rPr>
              <a:t>YouTube: </a:t>
            </a:r>
            <a:r>
              <a:rPr lang="ja-JP" altLang="en-US" b="1">
                <a:solidFill>
                  <a:srgbClr val="000000"/>
                </a:solidFill>
                <a:effectLst/>
                <a:latin typeface="YuGothic"/>
              </a:rPr>
              <a:t>動画を通じて視覚的にメッセージを伝えることができるため、感動的なストーリーを映像で伝えることができ、視聴者に深い印象を与えることが可能です。</a:t>
            </a:r>
            <a:endParaRPr lang="ja-JP" altLang="en-US">
              <a:solidFill>
                <a:srgbClr val="000000"/>
              </a:solidFill>
              <a:effectLst/>
              <a:latin typeface="YuGothic"/>
            </a:endParaRPr>
          </a:p>
          <a:p>
            <a:r>
              <a:rPr lang="en-US" altLang="ja-JP" b="1" dirty="0">
                <a:solidFill>
                  <a:srgbClr val="000000"/>
                </a:solidFill>
                <a:effectLst/>
                <a:latin typeface="YuGothic"/>
              </a:rPr>
              <a:t>18</a:t>
            </a:r>
            <a:r>
              <a:rPr lang="ja-JP" altLang="en-US" b="1">
                <a:solidFill>
                  <a:srgbClr val="000000"/>
                </a:solidFill>
                <a:effectLst/>
                <a:latin typeface="YuGothic"/>
              </a:rPr>
              <a:t>歳以上の月間視聴者数が</a:t>
            </a:r>
            <a:r>
              <a:rPr lang="en-US" altLang="ja-JP" b="1" dirty="0">
                <a:solidFill>
                  <a:srgbClr val="000000"/>
                </a:solidFill>
                <a:effectLst/>
                <a:latin typeface="YuGothic"/>
              </a:rPr>
              <a:t>7000</a:t>
            </a:r>
            <a:r>
              <a:rPr lang="ja-JP" altLang="en-US" b="1">
                <a:solidFill>
                  <a:srgbClr val="000000"/>
                </a:solidFill>
                <a:effectLst/>
                <a:latin typeface="YuGothic"/>
              </a:rPr>
              <a:t>万人を超えていること、そして年齢層も広がっており、</a:t>
            </a:r>
            <a:r>
              <a:rPr lang="en-US" altLang="ja-JP" b="1" dirty="0">
                <a:solidFill>
                  <a:srgbClr val="000000"/>
                </a:solidFill>
                <a:effectLst/>
                <a:latin typeface="YuGothic"/>
              </a:rPr>
              <a:t>45</a:t>
            </a:r>
            <a:r>
              <a:rPr lang="ja-JP" altLang="en-US" b="1">
                <a:solidFill>
                  <a:srgbClr val="000000"/>
                </a:solidFill>
                <a:effectLst/>
                <a:latin typeface="YuGothic"/>
              </a:rPr>
              <a:t>歳～</a:t>
            </a:r>
            <a:r>
              <a:rPr lang="en-US" altLang="ja-JP" b="1" dirty="0">
                <a:solidFill>
                  <a:srgbClr val="000000"/>
                </a:solidFill>
                <a:effectLst/>
                <a:latin typeface="YuGothic"/>
              </a:rPr>
              <a:t>65</a:t>
            </a:r>
            <a:r>
              <a:rPr lang="ja-JP" altLang="en-US" b="1">
                <a:solidFill>
                  <a:srgbClr val="000000"/>
                </a:solidFill>
                <a:effectLst/>
                <a:latin typeface="YuGothic"/>
              </a:rPr>
              <a:t>歳の</a:t>
            </a:r>
            <a:r>
              <a:rPr lang="en-US" altLang="ja-JP" b="1" dirty="0">
                <a:solidFill>
                  <a:srgbClr val="000000"/>
                </a:solidFill>
                <a:effectLst/>
                <a:latin typeface="YuGothic"/>
              </a:rPr>
              <a:t>2700</a:t>
            </a:r>
            <a:r>
              <a:rPr lang="ja-JP" altLang="en-US" b="1">
                <a:solidFill>
                  <a:srgbClr val="000000"/>
                </a:solidFill>
                <a:effectLst/>
                <a:latin typeface="YuGothic"/>
              </a:rPr>
              <a:t>万人近くになっています。</a:t>
            </a:r>
            <a:endParaRPr lang="ja-JP" altLang="en-US">
              <a:solidFill>
                <a:srgbClr val="000000"/>
              </a:solidFill>
              <a:effectLst/>
              <a:latin typeface="YuGothic"/>
            </a:endParaRPr>
          </a:p>
          <a:p>
            <a:endParaRPr kumimoji="1" lang="ja-JP" altLang="en-US"/>
          </a:p>
        </p:txBody>
      </p:sp>
    </p:spTree>
    <p:extLst>
      <p:ext uri="{BB962C8B-B14F-4D97-AF65-F5344CB8AC3E}">
        <p14:creationId xmlns:p14="http://schemas.microsoft.com/office/powerpoint/2010/main" val="2613992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en-US" b="1">
                <a:solidFill>
                  <a:srgbClr val="000000"/>
                </a:solidFill>
                <a:effectLst/>
                <a:latin typeface="YuGothic"/>
              </a:rPr>
              <a:t>では</a:t>
            </a:r>
            <a:r>
              <a:rPr lang="en-US" altLang="ja-JP" b="1" dirty="0">
                <a:solidFill>
                  <a:srgbClr val="000000"/>
                </a:solidFill>
                <a:effectLst/>
                <a:latin typeface="YuGothic"/>
              </a:rPr>
              <a:t>SNS</a:t>
            </a:r>
            <a:r>
              <a:rPr lang="ja-JP" altLang="en-US" b="1">
                <a:solidFill>
                  <a:srgbClr val="000000"/>
                </a:solidFill>
                <a:effectLst/>
                <a:latin typeface="YuGothic"/>
              </a:rPr>
              <a:t>の活用によって、どんな効果が見込まれるのか？</a:t>
            </a:r>
            <a:endParaRPr lang="ja-JP" altLang="en-US">
              <a:solidFill>
                <a:srgbClr val="000000"/>
              </a:solidFill>
              <a:effectLst/>
              <a:latin typeface="YuGothic"/>
            </a:endParaRPr>
          </a:p>
          <a:p>
            <a:r>
              <a:rPr lang="ja-JP" altLang="en-US" b="1">
                <a:solidFill>
                  <a:srgbClr val="000000"/>
                </a:solidFill>
                <a:effectLst/>
                <a:latin typeface="YuGothic"/>
              </a:rPr>
              <a:t>大きく三つを挙げてみました。</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pPr>
              <a:buFont typeface="+mj-lt"/>
              <a:buAutoNum type="arabicPeriod"/>
            </a:pPr>
            <a:r>
              <a:rPr lang="ja-JP" altLang="en-US" b="1">
                <a:solidFill>
                  <a:srgbClr val="000000"/>
                </a:solidFill>
                <a:effectLst/>
                <a:latin typeface="YuGothic"/>
              </a:rPr>
              <a:t>広報とブランドの認知</a:t>
            </a:r>
            <a:endParaRPr lang="ja-JP" altLang="en-US">
              <a:solidFill>
                <a:srgbClr val="000000"/>
              </a:solidFill>
              <a:effectLst/>
              <a:latin typeface="YuGothic"/>
            </a:endParaRPr>
          </a:p>
          <a:p>
            <a:pPr>
              <a:buFont typeface="+mj-lt"/>
              <a:buAutoNum type="arabicPeriod"/>
            </a:pPr>
            <a:r>
              <a:rPr lang="ja-JP" altLang="en-US" b="1">
                <a:solidFill>
                  <a:srgbClr val="000000"/>
                </a:solidFill>
                <a:effectLst/>
                <a:latin typeface="YuGothic"/>
              </a:rPr>
              <a:t>クラブ同士、会員間のコミュニケーション</a:t>
            </a:r>
            <a:endParaRPr lang="ja-JP" altLang="en-US">
              <a:solidFill>
                <a:srgbClr val="000000"/>
              </a:solidFill>
              <a:effectLst/>
              <a:latin typeface="YuGothic"/>
            </a:endParaRPr>
          </a:p>
          <a:p>
            <a:pPr>
              <a:buFont typeface="+mj-lt"/>
              <a:buAutoNum type="arabicPeriod"/>
            </a:pPr>
            <a:r>
              <a:rPr lang="ja-JP" altLang="en-US" b="1">
                <a:solidFill>
                  <a:srgbClr val="000000"/>
                </a:solidFill>
                <a:effectLst/>
                <a:latin typeface="YuGothic"/>
              </a:rPr>
              <a:t>新規会員の獲得</a:t>
            </a:r>
            <a:endParaRPr lang="ja-JP" altLang="en-US">
              <a:solidFill>
                <a:srgbClr val="000000"/>
              </a:solidFill>
              <a:effectLst/>
              <a:latin typeface="YuGothic"/>
            </a:endParaRPr>
          </a:p>
          <a:p>
            <a:endParaRPr kumimoji="1" lang="ja-JP" altLang="en-US"/>
          </a:p>
        </p:txBody>
      </p:sp>
    </p:spTree>
    <p:extLst>
      <p:ext uri="{BB962C8B-B14F-4D97-AF65-F5344CB8AC3E}">
        <p14:creationId xmlns:p14="http://schemas.microsoft.com/office/powerpoint/2010/main" val="1718728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en-US" b="1">
                <a:solidFill>
                  <a:srgbClr val="000000"/>
                </a:solidFill>
                <a:effectLst/>
                <a:latin typeface="YuGothic"/>
              </a:rPr>
              <a:t>まずは「広報とブランドの認知」についてですが、</a:t>
            </a:r>
            <a:endParaRPr lang="ja-JP" altLang="en-US">
              <a:solidFill>
                <a:srgbClr val="000000"/>
              </a:solidFill>
              <a:effectLst/>
              <a:latin typeface="YuGothic"/>
            </a:endParaRPr>
          </a:p>
          <a:p>
            <a:r>
              <a:rPr lang="en-US" altLang="ja-JP" b="1" dirty="0">
                <a:solidFill>
                  <a:srgbClr val="000000"/>
                </a:solidFill>
                <a:effectLst/>
                <a:latin typeface="YuGothic"/>
              </a:rPr>
              <a:t>Facebook</a:t>
            </a:r>
            <a:r>
              <a:rPr lang="ja-JP" altLang="en-US" b="1">
                <a:solidFill>
                  <a:srgbClr val="000000"/>
                </a:solidFill>
                <a:effectLst/>
                <a:latin typeface="YuGothic"/>
              </a:rPr>
              <a:t>などを活用して、イベントや奉仕活動などの告知を行う。</a:t>
            </a:r>
            <a:endParaRPr lang="ja-JP" altLang="en-US">
              <a:solidFill>
                <a:srgbClr val="000000"/>
              </a:solidFill>
              <a:effectLst/>
              <a:latin typeface="YuGothic"/>
            </a:endParaRPr>
          </a:p>
          <a:p>
            <a:r>
              <a:rPr lang="ja-JP" altLang="en-US" b="1">
                <a:solidFill>
                  <a:srgbClr val="000000"/>
                </a:solidFill>
                <a:effectLst/>
                <a:latin typeface="YuGothic"/>
              </a:rPr>
              <a:t>また</a:t>
            </a:r>
            <a:r>
              <a:rPr lang="en-US" altLang="ja-JP" b="1" dirty="0">
                <a:solidFill>
                  <a:srgbClr val="000000"/>
                </a:solidFill>
                <a:effectLst/>
                <a:latin typeface="YuGothic"/>
              </a:rPr>
              <a:t>Instagram</a:t>
            </a:r>
            <a:r>
              <a:rPr lang="ja-JP" altLang="en-US" b="1">
                <a:solidFill>
                  <a:srgbClr val="000000"/>
                </a:solidFill>
                <a:effectLst/>
                <a:latin typeface="YuGothic"/>
              </a:rPr>
              <a:t>であれば奉仕活動やイベントの様子を写真や動画で投稿し、ロータリークラブの活動の魅力をビジュアルを通して伝えます。</a:t>
            </a:r>
            <a:endParaRPr lang="ja-JP" altLang="en-US">
              <a:solidFill>
                <a:srgbClr val="000000"/>
              </a:solidFill>
              <a:effectLst/>
              <a:latin typeface="YuGothic"/>
            </a:endParaRPr>
          </a:p>
          <a:p>
            <a:r>
              <a:rPr lang="en-US" altLang="ja-JP" b="1" dirty="0">
                <a:solidFill>
                  <a:srgbClr val="000000"/>
                </a:solidFill>
                <a:effectLst/>
                <a:latin typeface="YuGothic"/>
              </a:rPr>
              <a:t>X</a:t>
            </a:r>
            <a:r>
              <a:rPr lang="ja-JP" altLang="en-US" b="1">
                <a:solidFill>
                  <a:srgbClr val="000000"/>
                </a:solidFill>
                <a:effectLst/>
                <a:latin typeface="YuGothic"/>
              </a:rPr>
              <a:t>（ツイッター）ではクラブの活動をリアルタイムで発信、例えばリアルタイムにイベントの進行状況などを発信するなどが有効です。</a:t>
            </a:r>
            <a:endParaRPr lang="ja-JP" altLang="en-US">
              <a:solidFill>
                <a:srgbClr val="000000"/>
              </a:solidFill>
              <a:effectLst/>
              <a:latin typeface="YuGothic"/>
            </a:endParaRPr>
          </a:p>
          <a:p>
            <a:r>
              <a:rPr lang="en-US" altLang="ja-JP" b="1" dirty="0">
                <a:solidFill>
                  <a:srgbClr val="000000"/>
                </a:solidFill>
                <a:effectLst/>
                <a:latin typeface="YuGothic"/>
              </a:rPr>
              <a:t>YouTube</a:t>
            </a:r>
            <a:r>
              <a:rPr lang="ja-JP" altLang="en-US" b="1">
                <a:solidFill>
                  <a:srgbClr val="000000"/>
                </a:solidFill>
                <a:effectLst/>
                <a:latin typeface="YuGothic"/>
              </a:rPr>
              <a:t>は活用すれば効果も見込めますが、そのためには、しっかりと内容を伝えるための動画作成を作成しないといけません。が、視聴者も非常に多いので、ぜひチャレンジして欲しいと思います。</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ja-JP" altLang="en-US" b="1">
                <a:solidFill>
                  <a:srgbClr val="000000"/>
                </a:solidFill>
                <a:effectLst/>
                <a:latin typeface="YuGothic"/>
              </a:rPr>
              <a:t>これらの投稿を継続することで、徐々に見られる回数も増えていき、ロータリークラブや奉仕活動などの認知拡大につながると思います。</a:t>
            </a:r>
            <a:endParaRPr lang="ja-JP" altLang="en-US">
              <a:solidFill>
                <a:srgbClr val="000000"/>
              </a:solidFill>
              <a:effectLst/>
              <a:latin typeface="YuGothic"/>
            </a:endParaRPr>
          </a:p>
          <a:p>
            <a:endParaRPr kumimoji="1" lang="ja-JP" altLang="en-US"/>
          </a:p>
        </p:txBody>
      </p:sp>
    </p:spTree>
    <p:extLst>
      <p:ext uri="{BB962C8B-B14F-4D97-AF65-F5344CB8AC3E}">
        <p14:creationId xmlns:p14="http://schemas.microsoft.com/office/powerpoint/2010/main" val="617858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en-US" b="1">
                <a:solidFill>
                  <a:srgbClr val="000000"/>
                </a:solidFill>
                <a:effectLst/>
                <a:latin typeface="YuGothic"/>
              </a:rPr>
              <a:t>二つ目は「クラブ同士、会員間のコミュニケーション」での活用</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ja-JP" altLang="en-US" b="1">
                <a:solidFill>
                  <a:srgbClr val="000000"/>
                </a:solidFill>
                <a:effectLst/>
                <a:latin typeface="YuGothic"/>
              </a:rPr>
              <a:t>当クラブでの体験ですが、今年</a:t>
            </a:r>
            <a:r>
              <a:rPr lang="en-US" altLang="ja-JP" b="1" dirty="0">
                <a:solidFill>
                  <a:srgbClr val="000000"/>
                </a:solidFill>
                <a:effectLst/>
                <a:latin typeface="YuGothic"/>
              </a:rPr>
              <a:t>1</a:t>
            </a:r>
            <a:r>
              <a:rPr lang="ja-JP" altLang="en-US" b="1">
                <a:solidFill>
                  <a:srgbClr val="000000"/>
                </a:solidFill>
                <a:effectLst/>
                <a:latin typeface="YuGothic"/>
              </a:rPr>
              <a:t>月</a:t>
            </a:r>
            <a:r>
              <a:rPr lang="en-US" altLang="ja-JP" b="1" dirty="0">
                <a:solidFill>
                  <a:srgbClr val="000000"/>
                </a:solidFill>
                <a:effectLst/>
                <a:latin typeface="YuGothic"/>
              </a:rPr>
              <a:t>1</a:t>
            </a:r>
            <a:r>
              <a:rPr lang="ja-JP" altLang="en-US" b="1">
                <a:solidFill>
                  <a:srgbClr val="000000"/>
                </a:solidFill>
                <a:effectLst/>
                <a:latin typeface="YuGothic"/>
              </a:rPr>
              <a:t>日（元旦）に起こった能登半島大地震の時は、メールでは全く連絡が取れませんでした。そんな時、</a:t>
            </a:r>
            <a:r>
              <a:rPr lang="en-US" altLang="ja-JP" b="1" dirty="0" err="1">
                <a:solidFill>
                  <a:srgbClr val="000000"/>
                </a:solidFill>
                <a:effectLst/>
                <a:latin typeface="YuGothic"/>
              </a:rPr>
              <a:t>facebook</a:t>
            </a:r>
            <a:r>
              <a:rPr lang="ja-JP" altLang="en-US" b="1">
                <a:solidFill>
                  <a:srgbClr val="000000"/>
                </a:solidFill>
                <a:effectLst/>
                <a:latin typeface="YuGothic"/>
              </a:rPr>
              <a:t>のメッセンジャーを活用することで、現地ロータリークラブと連絡が取れました。そこで連携を図り、現地の状況や困っていることなどをヒアリングすることができました。そのおかげで、スピーディーに被災地へ支援物資を届けに行くことができました。またその後も現地のニーズをお聞きし、炊き出しを行ったりと、</a:t>
            </a:r>
            <a:r>
              <a:rPr lang="en-US" altLang="ja-JP" b="1" dirty="0">
                <a:solidFill>
                  <a:srgbClr val="000000"/>
                </a:solidFill>
                <a:effectLst/>
                <a:latin typeface="YuGothic"/>
              </a:rPr>
              <a:t>SNS</a:t>
            </a:r>
            <a:r>
              <a:rPr lang="ja-JP" altLang="en-US" b="1">
                <a:solidFill>
                  <a:srgbClr val="000000"/>
                </a:solidFill>
                <a:effectLst/>
                <a:latin typeface="YuGothic"/>
              </a:rPr>
              <a:t>をフルに活用しました。</a:t>
            </a:r>
            <a:endParaRPr lang="ja-JP" altLang="en-US">
              <a:solidFill>
                <a:srgbClr val="000000"/>
              </a:solidFill>
              <a:effectLst/>
              <a:latin typeface="YuGothic"/>
            </a:endParaRPr>
          </a:p>
          <a:p>
            <a:r>
              <a:rPr lang="ja-JP" altLang="en-US" b="1">
                <a:solidFill>
                  <a:srgbClr val="000000"/>
                </a:solidFill>
                <a:effectLst/>
                <a:latin typeface="YuGothic"/>
              </a:rPr>
              <a:t>また</a:t>
            </a:r>
            <a:r>
              <a:rPr lang="en-US" altLang="ja-JP" b="1" dirty="0">
                <a:solidFill>
                  <a:srgbClr val="000000"/>
                </a:solidFill>
                <a:effectLst/>
                <a:latin typeface="YuGothic"/>
              </a:rPr>
              <a:t>9</a:t>
            </a:r>
            <a:r>
              <a:rPr lang="ja-JP" altLang="en-US" b="1">
                <a:solidFill>
                  <a:srgbClr val="000000"/>
                </a:solidFill>
                <a:effectLst/>
                <a:latin typeface="YuGothic"/>
              </a:rPr>
              <a:t>月</a:t>
            </a:r>
            <a:r>
              <a:rPr lang="en-US" altLang="ja-JP" b="1" dirty="0">
                <a:solidFill>
                  <a:srgbClr val="000000"/>
                </a:solidFill>
                <a:effectLst/>
                <a:latin typeface="YuGothic"/>
              </a:rPr>
              <a:t>21</a:t>
            </a:r>
            <a:r>
              <a:rPr lang="ja-JP" altLang="en-US" b="1">
                <a:solidFill>
                  <a:srgbClr val="000000"/>
                </a:solidFill>
                <a:effectLst/>
                <a:latin typeface="YuGothic"/>
              </a:rPr>
              <a:t>日の大雨で、また能登半島に災害をもたらしました。この際にも先方と</a:t>
            </a:r>
            <a:r>
              <a:rPr lang="en-US" altLang="ja-JP" b="1" dirty="0">
                <a:solidFill>
                  <a:srgbClr val="000000"/>
                </a:solidFill>
                <a:effectLst/>
                <a:latin typeface="YuGothic"/>
              </a:rPr>
              <a:t>SNS</a:t>
            </a:r>
            <a:r>
              <a:rPr lang="ja-JP" altLang="en-US" b="1">
                <a:solidFill>
                  <a:srgbClr val="000000"/>
                </a:solidFill>
                <a:effectLst/>
                <a:latin typeface="YuGothic"/>
              </a:rPr>
              <a:t>を使い、連絡を取り合っています。</a:t>
            </a:r>
            <a:endParaRPr lang="ja-JP" altLang="en-US">
              <a:solidFill>
                <a:srgbClr val="000000"/>
              </a:solidFill>
              <a:effectLst/>
              <a:latin typeface="YuGothic"/>
            </a:endParaRPr>
          </a:p>
          <a:p>
            <a:r>
              <a:rPr lang="en-US" altLang="ja-JP" b="1" dirty="0">
                <a:solidFill>
                  <a:srgbClr val="000000"/>
                </a:solidFill>
                <a:effectLst/>
                <a:latin typeface="YuGothic"/>
              </a:rPr>
              <a:t>SNS</a:t>
            </a:r>
            <a:r>
              <a:rPr lang="ja-JP" altLang="en-US" b="1">
                <a:solidFill>
                  <a:srgbClr val="000000"/>
                </a:solidFill>
                <a:effectLst/>
                <a:latin typeface="YuGothic"/>
              </a:rPr>
              <a:t>でのコミュニケーション活用には、まだまだ可能性があると感じています。</a:t>
            </a:r>
            <a:endParaRPr lang="ja-JP" altLang="en-US">
              <a:solidFill>
                <a:srgbClr val="000000"/>
              </a:solidFill>
              <a:effectLst/>
              <a:latin typeface="YuGothic"/>
            </a:endParaRPr>
          </a:p>
        </p:txBody>
      </p:sp>
    </p:spTree>
    <p:extLst>
      <p:ext uri="{BB962C8B-B14F-4D97-AF65-F5344CB8AC3E}">
        <p14:creationId xmlns:p14="http://schemas.microsoft.com/office/powerpoint/2010/main" val="994542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en-US" b="1">
                <a:solidFill>
                  <a:srgbClr val="000000"/>
                </a:solidFill>
                <a:effectLst/>
                <a:latin typeface="YuGothic"/>
              </a:rPr>
              <a:t>三つ目は、「新規会員の獲得」です。</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en-US" altLang="ja-JP" b="1" dirty="0">
                <a:solidFill>
                  <a:srgbClr val="000000"/>
                </a:solidFill>
                <a:effectLst/>
                <a:latin typeface="YuGothic"/>
              </a:rPr>
              <a:t>SNS</a:t>
            </a:r>
            <a:r>
              <a:rPr lang="ja-JP" altLang="en-US" b="1">
                <a:solidFill>
                  <a:srgbClr val="000000"/>
                </a:solidFill>
                <a:effectLst/>
                <a:latin typeface="YuGothic"/>
              </a:rPr>
              <a:t>を通じて、ロータリークラブの奉仕活動などを紹介し、ロータリークラブの存在感を広げることで、それに共感する人たちが増えると思います。</a:t>
            </a:r>
            <a:endParaRPr lang="ja-JP" altLang="en-US">
              <a:solidFill>
                <a:srgbClr val="000000"/>
              </a:solidFill>
              <a:effectLst/>
              <a:latin typeface="YuGothic"/>
            </a:endParaRPr>
          </a:p>
          <a:p>
            <a:r>
              <a:rPr lang="ja-JP" altLang="en-US" b="1">
                <a:solidFill>
                  <a:srgbClr val="000000"/>
                </a:solidFill>
                <a:effectLst/>
                <a:latin typeface="YuGothic"/>
              </a:rPr>
              <a:t>「</a:t>
            </a:r>
            <a:r>
              <a:rPr lang="en-US" altLang="ja-JP" b="1" dirty="0">
                <a:solidFill>
                  <a:srgbClr val="000000"/>
                </a:solidFill>
                <a:effectLst/>
                <a:latin typeface="YuGothic"/>
              </a:rPr>
              <a:t>SNS</a:t>
            </a:r>
            <a:r>
              <a:rPr lang="ja-JP" altLang="en-US" b="1">
                <a:solidFill>
                  <a:srgbClr val="000000"/>
                </a:solidFill>
                <a:effectLst/>
                <a:latin typeface="YuGothic"/>
              </a:rPr>
              <a:t>で新規会員が獲得できる？信じられない」と言われるかもしれませんが、当クラブでは</a:t>
            </a:r>
            <a:r>
              <a:rPr lang="en-US" altLang="ja-JP" b="1" dirty="0">
                <a:solidFill>
                  <a:srgbClr val="000000"/>
                </a:solidFill>
                <a:effectLst/>
                <a:latin typeface="YuGothic"/>
              </a:rPr>
              <a:t>Facebook</a:t>
            </a:r>
            <a:r>
              <a:rPr lang="ja-JP" altLang="en-US" b="1">
                <a:solidFill>
                  <a:srgbClr val="000000"/>
                </a:solidFill>
                <a:effectLst/>
                <a:latin typeface="YuGothic"/>
              </a:rPr>
              <a:t>を見た方から問合せがあり、面談後、クラブのメンバーになったという実績があります。活動を見ていて雰囲気などが伝わり、良さそうだと思った、とのことで入会に繋がりました。</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ja-JP" altLang="en-US" b="1">
                <a:solidFill>
                  <a:srgbClr val="000000"/>
                </a:solidFill>
                <a:effectLst/>
                <a:latin typeface="YuGothic"/>
              </a:rPr>
              <a:t>いずれにしても</a:t>
            </a:r>
            <a:r>
              <a:rPr lang="en-US" altLang="ja-JP" b="1" dirty="0">
                <a:solidFill>
                  <a:srgbClr val="000000"/>
                </a:solidFill>
                <a:effectLst/>
                <a:latin typeface="YuGothic"/>
              </a:rPr>
              <a:t>SNS</a:t>
            </a:r>
            <a:r>
              <a:rPr lang="ja-JP" altLang="en-US" b="1">
                <a:solidFill>
                  <a:srgbClr val="000000"/>
                </a:solidFill>
                <a:effectLst/>
                <a:latin typeface="YuGothic"/>
              </a:rPr>
              <a:t>を活用することで、新しい可能性を広げていきましょう。</a:t>
            </a:r>
            <a:endParaRPr lang="ja-JP" altLang="en-US">
              <a:solidFill>
                <a:srgbClr val="000000"/>
              </a:solidFill>
              <a:effectLst/>
              <a:latin typeface="YuGothic"/>
            </a:endParaRPr>
          </a:p>
        </p:txBody>
      </p:sp>
    </p:spTree>
    <p:extLst>
      <p:ext uri="{BB962C8B-B14F-4D97-AF65-F5344CB8AC3E}">
        <p14:creationId xmlns:p14="http://schemas.microsoft.com/office/powerpoint/2010/main" val="2024650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en-US" b="1">
                <a:solidFill>
                  <a:srgbClr val="000000"/>
                </a:solidFill>
                <a:effectLst/>
                <a:latin typeface="YuGothic"/>
              </a:rPr>
              <a:t>続いては</a:t>
            </a:r>
            <a:r>
              <a:rPr lang="en-US" altLang="ja-JP" b="1" dirty="0">
                <a:solidFill>
                  <a:srgbClr val="000000"/>
                </a:solidFill>
                <a:effectLst/>
                <a:latin typeface="YuGothic"/>
              </a:rPr>
              <a:t>SNS</a:t>
            </a:r>
            <a:r>
              <a:rPr lang="ja-JP" altLang="en-US" b="1">
                <a:solidFill>
                  <a:srgbClr val="000000"/>
                </a:solidFill>
                <a:effectLst/>
                <a:latin typeface="YuGothic"/>
              </a:rPr>
              <a:t>の運用についてですが、ではどんなことを発信すればいいのか？</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ja-JP" altLang="en-US" b="1">
                <a:solidFill>
                  <a:srgbClr val="000000"/>
                </a:solidFill>
                <a:effectLst/>
                <a:latin typeface="YuGothic"/>
              </a:rPr>
              <a:t>まずはイベント告知</a:t>
            </a:r>
            <a:endParaRPr lang="ja-JP" altLang="en-US">
              <a:solidFill>
                <a:srgbClr val="000000"/>
              </a:solidFill>
              <a:effectLst/>
              <a:latin typeface="YuGothic"/>
            </a:endParaRPr>
          </a:p>
          <a:p>
            <a:r>
              <a:rPr lang="ja-JP" altLang="en-US" b="1">
                <a:solidFill>
                  <a:srgbClr val="000000"/>
                </a:solidFill>
                <a:effectLst/>
                <a:latin typeface="YuGothic"/>
              </a:rPr>
              <a:t>クラブが主催するイベントや奉仕活動の告知を積極的に行いましょう。</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ja-JP" altLang="en-US" b="1">
                <a:solidFill>
                  <a:srgbClr val="000000"/>
                </a:solidFill>
                <a:effectLst/>
                <a:latin typeface="YuGothic"/>
              </a:rPr>
              <a:t>活動報告</a:t>
            </a:r>
            <a:endParaRPr lang="ja-JP" altLang="en-US">
              <a:solidFill>
                <a:srgbClr val="000000"/>
              </a:solidFill>
              <a:effectLst/>
              <a:latin typeface="YuGothic"/>
            </a:endParaRPr>
          </a:p>
          <a:p>
            <a:r>
              <a:rPr lang="ja-JP" altLang="en-US" b="1">
                <a:solidFill>
                  <a:srgbClr val="000000"/>
                </a:solidFill>
                <a:effectLst/>
                <a:latin typeface="YuGothic"/>
              </a:rPr>
              <a:t>過去のイベントやプロジェクトの成果など、イベントの雰囲気や活動内容がリアルに伝わるような写真や映像をアップしましょう。</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ja-JP" altLang="en-US" b="1">
                <a:solidFill>
                  <a:srgbClr val="000000"/>
                </a:solidFill>
                <a:effectLst/>
                <a:latin typeface="YuGothic"/>
              </a:rPr>
              <a:t>クラブの紹介</a:t>
            </a:r>
            <a:endParaRPr lang="ja-JP" altLang="en-US">
              <a:solidFill>
                <a:srgbClr val="000000"/>
              </a:solidFill>
              <a:effectLst/>
              <a:latin typeface="YuGothic"/>
            </a:endParaRPr>
          </a:p>
          <a:p>
            <a:r>
              <a:rPr lang="ja-JP" altLang="en-US" b="1">
                <a:solidFill>
                  <a:srgbClr val="000000"/>
                </a:solidFill>
                <a:effectLst/>
                <a:latin typeface="YuGothic"/>
              </a:rPr>
              <a:t>クラブでの例会のシーンや、卓話などを定期的に取り上げる。</a:t>
            </a:r>
            <a:br>
              <a:rPr lang="ja-JP" altLang="en-US" b="1">
                <a:solidFill>
                  <a:srgbClr val="000000"/>
                </a:solidFill>
                <a:effectLst/>
                <a:latin typeface="YuGothic"/>
              </a:rPr>
            </a:br>
            <a:r>
              <a:rPr lang="ja-JP" altLang="en-US" b="1">
                <a:solidFill>
                  <a:srgbClr val="000000"/>
                </a:solidFill>
                <a:effectLst/>
                <a:latin typeface="YuGothic"/>
              </a:rPr>
              <a:t>普段の何気ない様子も</a:t>
            </a:r>
            <a:r>
              <a:rPr lang="en-US" altLang="ja-JP" b="1" dirty="0">
                <a:solidFill>
                  <a:srgbClr val="000000"/>
                </a:solidFill>
                <a:effectLst/>
                <a:latin typeface="YuGothic"/>
              </a:rPr>
              <a:t>SNS</a:t>
            </a:r>
            <a:r>
              <a:rPr lang="ja-JP" altLang="en-US" b="1">
                <a:solidFill>
                  <a:srgbClr val="000000"/>
                </a:solidFill>
                <a:effectLst/>
                <a:latin typeface="YuGothic"/>
              </a:rPr>
              <a:t>なら気負わず簡単に発信できます。</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ja-JP" altLang="en-US" b="1">
                <a:solidFill>
                  <a:srgbClr val="000000"/>
                </a:solidFill>
                <a:effectLst/>
                <a:latin typeface="YuGothic"/>
              </a:rPr>
              <a:t>とにかく</a:t>
            </a:r>
            <a:r>
              <a:rPr lang="en-US" altLang="ja-JP" b="1" dirty="0">
                <a:solidFill>
                  <a:srgbClr val="000000"/>
                </a:solidFill>
                <a:effectLst/>
                <a:latin typeface="YuGothic"/>
              </a:rPr>
              <a:t>『</a:t>
            </a:r>
            <a:r>
              <a:rPr lang="ja-JP" altLang="en-US" b="1">
                <a:solidFill>
                  <a:srgbClr val="000000"/>
                </a:solidFill>
                <a:effectLst/>
                <a:latin typeface="YuGothic"/>
              </a:rPr>
              <a:t>日常の些細な内容でも良いのでとにかく定期的に投稿する</a:t>
            </a:r>
            <a:r>
              <a:rPr lang="en-US" altLang="ja-JP" b="1" dirty="0">
                <a:solidFill>
                  <a:srgbClr val="000000"/>
                </a:solidFill>
                <a:effectLst/>
                <a:latin typeface="YuGothic"/>
              </a:rPr>
              <a:t>』</a:t>
            </a:r>
            <a:r>
              <a:rPr lang="ja-JP" altLang="en-US" b="1">
                <a:solidFill>
                  <a:srgbClr val="000000"/>
                </a:solidFill>
                <a:effectLst/>
                <a:latin typeface="YuGothic"/>
              </a:rPr>
              <a:t>ことが肝心です。</a:t>
            </a:r>
            <a:endParaRPr lang="ja-JP" altLang="en-US">
              <a:solidFill>
                <a:srgbClr val="000000"/>
              </a:solidFill>
              <a:effectLst/>
              <a:latin typeface="YuGothic"/>
            </a:endParaRPr>
          </a:p>
          <a:p>
            <a:endParaRPr kumimoji="1" lang="ja-JP" altLang="en-US"/>
          </a:p>
        </p:txBody>
      </p:sp>
    </p:spTree>
    <p:extLst>
      <p:ext uri="{BB962C8B-B14F-4D97-AF65-F5344CB8AC3E}">
        <p14:creationId xmlns:p14="http://schemas.microsoft.com/office/powerpoint/2010/main" val="1956439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en-US" b="1">
                <a:solidFill>
                  <a:srgbClr val="000000"/>
                </a:solidFill>
                <a:effectLst/>
                <a:latin typeface="YuGothic"/>
              </a:rPr>
              <a:t>続いて、運用のヒントです。</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ja-JP" altLang="en-US" b="1">
                <a:solidFill>
                  <a:srgbClr val="000000"/>
                </a:solidFill>
                <a:effectLst/>
                <a:latin typeface="YuGothic"/>
              </a:rPr>
              <a:t>まずは担当者を決めましょう。</a:t>
            </a:r>
            <a:endParaRPr lang="ja-JP" altLang="en-US">
              <a:solidFill>
                <a:srgbClr val="000000"/>
              </a:solidFill>
              <a:effectLst/>
              <a:latin typeface="YuGothic"/>
            </a:endParaRPr>
          </a:p>
          <a:p>
            <a:r>
              <a:rPr lang="en-US" altLang="ja-JP" b="1" dirty="0">
                <a:solidFill>
                  <a:srgbClr val="000000"/>
                </a:solidFill>
                <a:effectLst/>
                <a:latin typeface="YuGothic"/>
              </a:rPr>
              <a:t>SNS</a:t>
            </a:r>
            <a:r>
              <a:rPr lang="ja-JP" altLang="en-US" b="1">
                <a:solidFill>
                  <a:srgbClr val="000000"/>
                </a:solidFill>
                <a:effectLst/>
                <a:latin typeface="YuGothic"/>
              </a:rPr>
              <a:t>への投稿を行う担当者も決めておくことが必要です。</a:t>
            </a:r>
            <a:endParaRPr lang="ja-JP" altLang="en-US">
              <a:solidFill>
                <a:srgbClr val="000000"/>
              </a:solidFill>
              <a:effectLst/>
              <a:latin typeface="YuGothic"/>
            </a:endParaRPr>
          </a:p>
          <a:p>
            <a:r>
              <a:rPr lang="ja-JP" altLang="en-US" b="1">
                <a:solidFill>
                  <a:srgbClr val="000000"/>
                </a:solidFill>
                <a:effectLst/>
                <a:latin typeface="YuGothic"/>
              </a:rPr>
              <a:t>一人ではなく複数人で運営する方が負担軽減にもなりますので、数名で役割分担をし、運用するのが理想です。</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ja-JP" altLang="en-US" b="1">
                <a:solidFill>
                  <a:srgbClr val="000000"/>
                </a:solidFill>
                <a:effectLst/>
                <a:latin typeface="YuGothic"/>
              </a:rPr>
              <a:t>定期的に投稿する</a:t>
            </a:r>
            <a:endParaRPr lang="ja-JP" altLang="en-US">
              <a:solidFill>
                <a:srgbClr val="000000"/>
              </a:solidFill>
              <a:effectLst/>
              <a:latin typeface="YuGothic"/>
            </a:endParaRPr>
          </a:p>
          <a:p>
            <a:r>
              <a:rPr lang="ja-JP" altLang="en-US" b="1">
                <a:solidFill>
                  <a:srgbClr val="000000"/>
                </a:solidFill>
                <a:effectLst/>
                <a:latin typeface="YuGothic"/>
              </a:rPr>
              <a:t>どんな内容でもいいので、定期的な投稿が肝心です。</a:t>
            </a:r>
            <a:endParaRPr lang="ja-JP" altLang="en-US">
              <a:solidFill>
                <a:srgbClr val="000000"/>
              </a:solidFill>
              <a:effectLst/>
              <a:latin typeface="YuGothic"/>
            </a:endParaRPr>
          </a:p>
          <a:p>
            <a:r>
              <a:rPr lang="ja-JP" altLang="en-US" b="1">
                <a:solidFill>
                  <a:srgbClr val="000000"/>
                </a:solidFill>
                <a:effectLst/>
                <a:latin typeface="YuGothic"/>
              </a:rPr>
              <a:t>これも担当者を決め、何を投稿するかをあらかじめ決めておく方が担当者が</a:t>
            </a:r>
            <a:endParaRPr lang="ja-JP" altLang="en-US">
              <a:solidFill>
                <a:srgbClr val="000000"/>
              </a:solidFill>
              <a:effectLst/>
              <a:latin typeface="YuGothic"/>
            </a:endParaRPr>
          </a:p>
          <a:p>
            <a:r>
              <a:rPr lang="ja-JP" altLang="en-US" b="1">
                <a:solidFill>
                  <a:srgbClr val="000000"/>
                </a:solidFill>
                <a:effectLst/>
                <a:latin typeface="YuGothic"/>
              </a:rPr>
              <a:t>悩まずに投稿できます。例えば、例会をアップする、奉仕活動をアップするなど。</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ja-JP" altLang="en-US" b="1">
                <a:solidFill>
                  <a:srgbClr val="000000"/>
                </a:solidFill>
                <a:effectLst/>
                <a:latin typeface="YuGothic"/>
              </a:rPr>
              <a:t>シャッターチャンスを逃さない</a:t>
            </a:r>
            <a:endParaRPr lang="ja-JP" altLang="en-US">
              <a:solidFill>
                <a:srgbClr val="000000"/>
              </a:solidFill>
              <a:effectLst/>
              <a:latin typeface="YuGothic"/>
            </a:endParaRPr>
          </a:p>
          <a:p>
            <a:r>
              <a:rPr lang="ja-JP" altLang="en-US" b="1">
                <a:solidFill>
                  <a:srgbClr val="000000"/>
                </a:solidFill>
                <a:effectLst/>
                <a:latin typeface="YuGothic"/>
              </a:rPr>
              <a:t>団体写真やポーズを取った写真ではなく、活動している人びとの様子をアップしましょう。また活動に参加してくれた人たちや協力団体との活動を紹介するのも効果的です。</a:t>
            </a:r>
            <a:endParaRPr lang="ja-JP" altLang="en-US">
              <a:solidFill>
                <a:srgbClr val="000000"/>
              </a:solidFill>
              <a:effectLst/>
              <a:latin typeface="YuGothic"/>
            </a:endParaRPr>
          </a:p>
          <a:p>
            <a:r>
              <a:rPr lang="ja-JP" altLang="en-US" b="1">
                <a:solidFill>
                  <a:srgbClr val="000000"/>
                </a:solidFill>
                <a:effectLst/>
                <a:latin typeface="YuGothic"/>
              </a:rPr>
              <a:t>イベントに参加している担当者が、楽しそうな場面をどんどん撮影していくことで、その場を雰囲気を伝えることが出来ます。</a:t>
            </a:r>
            <a:endParaRPr lang="ja-JP" altLang="en-US">
              <a:solidFill>
                <a:srgbClr val="000000"/>
              </a:solidFill>
              <a:effectLst/>
              <a:latin typeface="YuGothic"/>
            </a:endParaRPr>
          </a:p>
          <a:p>
            <a:br>
              <a:rPr lang="ja-JP" altLang="en-US">
                <a:solidFill>
                  <a:srgbClr val="000000"/>
                </a:solidFill>
                <a:effectLst/>
                <a:latin typeface="YuGothic"/>
              </a:rPr>
            </a:br>
            <a:endParaRPr lang="ja-JP" altLang="en-US">
              <a:solidFill>
                <a:srgbClr val="000000"/>
              </a:solidFill>
              <a:effectLst/>
              <a:latin typeface="YuGothic"/>
            </a:endParaRPr>
          </a:p>
          <a:p>
            <a:r>
              <a:rPr lang="ja-JP" altLang="en-US" b="1">
                <a:solidFill>
                  <a:srgbClr val="000000"/>
                </a:solidFill>
                <a:effectLst/>
                <a:latin typeface="YuGothic"/>
              </a:rPr>
              <a:t>ほかの投稿を参考にする</a:t>
            </a:r>
            <a:endParaRPr lang="ja-JP" altLang="en-US">
              <a:solidFill>
                <a:srgbClr val="000000"/>
              </a:solidFill>
              <a:effectLst/>
              <a:latin typeface="YuGothic"/>
            </a:endParaRPr>
          </a:p>
          <a:p>
            <a:r>
              <a:rPr lang="ja-JP" altLang="en-US" b="1">
                <a:solidFill>
                  <a:srgbClr val="000000"/>
                </a:solidFill>
                <a:effectLst/>
                <a:latin typeface="YuGothic"/>
              </a:rPr>
              <a:t>他のクラブの投稿や、上手く運用されている</a:t>
            </a:r>
            <a:r>
              <a:rPr lang="en-US" altLang="ja-JP" b="1" dirty="0">
                <a:solidFill>
                  <a:srgbClr val="000000"/>
                </a:solidFill>
                <a:effectLst/>
                <a:latin typeface="YuGothic"/>
              </a:rPr>
              <a:t>SNS</a:t>
            </a:r>
            <a:r>
              <a:rPr lang="ja-JP" altLang="en-US" b="1">
                <a:solidFill>
                  <a:srgbClr val="000000"/>
                </a:solidFill>
                <a:effectLst/>
                <a:latin typeface="YuGothic"/>
              </a:rPr>
              <a:t>を参考するなど、書き方や見せ方なども真似から始めてみるのもいいでしょう。</a:t>
            </a:r>
            <a:endParaRPr lang="ja-JP" altLang="en-US">
              <a:solidFill>
                <a:srgbClr val="000000"/>
              </a:solidFill>
              <a:effectLst/>
              <a:latin typeface="YuGothic"/>
            </a:endParaRPr>
          </a:p>
          <a:p>
            <a:endParaRPr kumimoji="1" lang="ja-JP" altLang="en-US"/>
          </a:p>
        </p:txBody>
      </p:sp>
    </p:spTree>
    <p:extLst>
      <p:ext uri="{BB962C8B-B14F-4D97-AF65-F5344CB8AC3E}">
        <p14:creationId xmlns:p14="http://schemas.microsoft.com/office/powerpoint/2010/main" val="2572578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図形"/>
          <p:cNvSpPr/>
          <p:nvPr/>
        </p:nvSpPr>
        <p:spPr>
          <a:xfrm>
            <a:off x="418131" y="-1"/>
            <a:ext cx="10000064" cy="2726435"/>
          </a:xfrm>
          <a:custGeom>
            <a:avLst/>
            <a:gdLst/>
            <a:ahLst/>
            <a:cxnLst>
              <a:cxn ang="0">
                <a:pos x="wd2" y="hd2"/>
              </a:cxn>
              <a:cxn ang="5400000">
                <a:pos x="wd2" y="hd2"/>
              </a:cxn>
              <a:cxn ang="10800000">
                <a:pos x="wd2" y="hd2"/>
              </a:cxn>
              <a:cxn ang="16200000">
                <a:pos x="wd2" y="hd2"/>
              </a:cxn>
            </a:cxnLst>
            <a:rect l="0" t="0" r="r" b="b"/>
            <a:pathLst>
              <a:path w="21600" h="21451" extrusionOk="0">
                <a:moveTo>
                  <a:pt x="28" y="21451"/>
                </a:moveTo>
                <a:cubicBezTo>
                  <a:pt x="1268" y="16373"/>
                  <a:pt x="2770" y="12229"/>
                  <a:pt x="4447" y="9253"/>
                </a:cubicBezTo>
                <a:cubicBezTo>
                  <a:pt x="6672" y="5307"/>
                  <a:pt x="9109" y="3558"/>
                  <a:pt x="11537" y="2319"/>
                </a:cubicBezTo>
                <a:cubicBezTo>
                  <a:pt x="14861" y="624"/>
                  <a:pt x="18225" y="-149"/>
                  <a:pt x="21600" y="23"/>
                </a:cubicBezTo>
                <a:lnTo>
                  <a:pt x="0" y="41"/>
                </a:lnTo>
                <a:lnTo>
                  <a:pt x="28" y="21451"/>
                </a:lnTo>
                <a:close/>
              </a:path>
            </a:pathLst>
          </a:custGeom>
          <a:gradFill>
            <a:gsLst>
              <a:gs pos="0">
                <a:schemeClr val="accent1">
                  <a:satOff val="-24299"/>
                  <a:lumOff val="14558"/>
                </a:schemeClr>
              </a:gs>
              <a:gs pos="100000">
                <a:schemeClr val="accent1">
                  <a:hueOff val="870591"/>
                  <a:satOff val="14084"/>
                  <a:lumOff val="53200"/>
                </a:schemeClr>
              </a:gs>
            </a:gsLst>
            <a:lin ang="16200000"/>
          </a:gradFill>
          <a:ln w="3175">
            <a:miter lim="400000"/>
          </a:ln>
          <a:effectLst>
            <a:outerShdw blurRad="279400" dist="25400" dir="5400000" rotWithShape="0">
              <a:srgbClr val="4FCEFF">
                <a:alpha val="30000"/>
              </a:srgbClr>
            </a:outerShdw>
          </a:effectLst>
        </p:spPr>
        <p:txBody>
          <a:bodyPr lIns="90808" tIns="90808" rIns="90808" bIns="90808"/>
          <a:lstStyle/>
          <a:p>
            <a:pPr>
              <a:defRPr>
                <a:latin typeface="ヒラギノ明朝 ProN W6"/>
                <a:ea typeface="ヒラギノ明朝 ProN W6"/>
                <a:cs typeface="ヒラギノ明朝 ProN W6"/>
                <a:sym typeface="ヒラギノ明朝 ProN W6"/>
              </a:defRPr>
            </a:pPr>
            <a:endParaRPr/>
          </a:p>
        </p:txBody>
      </p:sp>
      <p:grpSp>
        <p:nvGrpSpPr>
          <p:cNvPr id="6" name="グループ化 3"/>
          <p:cNvGrpSpPr/>
          <p:nvPr/>
        </p:nvGrpSpPr>
        <p:grpSpPr>
          <a:xfrm>
            <a:off x="3642080" y="1809848"/>
            <a:ext cx="17678394" cy="11928405"/>
            <a:chOff x="0" y="0"/>
            <a:chExt cx="17678393" cy="11928404"/>
          </a:xfrm>
        </p:grpSpPr>
        <p:sp>
          <p:nvSpPr>
            <p:cNvPr id="3" name="線"/>
            <p:cNvSpPr/>
            <p:nvPr/>
          </p:nvSpPr>
          <p:spPr>
            <a:xfrm flipV="1">
              <a:off x="1468006" y="-1"/>
              <a:ext cx="1" cy="11928406"/>
            </a:xfrm>
            <a:prstGeom prst="line">
              <a:avLst/>
            </a:prstGeom>
            <a:noFill/>
            <a:ln w="25400" cap="flat">
              <a:solidFill>
                <a:srgbClr val="DDDDDD">
                  <a:alpha val="0"/>
                </a:srgbClr>
              </a:solidFill>
              <a:prstDash val="solid"/>
              <a:round/>
            </a:ln>
            <a:effectLst/>
          </p:spPr>
          <p:txBody>
            <a:bodyPr wrap="square" lIns="34052" tIns="34052" rIns="34052" bIns="34052" numCol="1" anchor="t">
              <a:noAutofit/>
            </a:bodyPr>
            <a:lstStyle/>
            <a:p>
              <a:endParaRPr/>
            </a:p>
          </p:txBody>
        </p:sp>
        <p:sp>
          <p:nvSpPr>
            <p:cNvPr id="4" name="線"/>
            <p:cNvSpPr/>
            <p:nvPr/>
          </p:nvSpPr>
          <p:spPr>
            <a:xfrm flipV="1">
              <a:off x="16410996" y="-1"/>
              <a:ext cx="1" cy="11928406"/>
            </a:xfrm>
            <a:prstGeom prst="line">
              <a:avLst/>
            </a:prstGeom>
            <a:noFill/>
            <a:ln w="25400" cap="flat">
              <a:solidFill>
                <a:srgbClr val="DDDDDD">
                  <a:alpha val="0"/>
                </a:srgbClr>
              </a:solidFill>
              <a:prstDash val="solid"/>
              <a:round/>
            </a:ln>
            <a:effectLst/>
          </p:spPr>
          <p:txBody>
            <a:bodyPr wrap="square" lIns="34052" tIns="34052" rIns="34052" bIns="34052" numCol="1" anchor="t">
              <a:noAutofit/>
            </a:bodyPr>
            <a:lstStyle/>
            <a:p>
              <a:endParaRPr/>
            </a:p>
          </p:txBody>
        </p:sp>
        <p:sp>
          <p:nvSpPr>
            <p:cNvPr id="5" name="線"/>
            <p:cNvSpPr/>
            <p:nvPr/>
          </p:nvSpPr>
          <p:spPr>
            <a:xfrm>
              <a:off x="0" y="929311"/>
              <a:ext cx="17678395" cy="1"/>
            </a:xfrm>
            <a:prstGeom prst="line">
              <a:avLst/>
            </a:prstGeom>
            <a:noFill/>
            <a:ln w="25400" cap="flat">
              <a:solidFill>
                <a:srgbClr val="DDDDDD">
                  <a:alpha val="0"/>
                </a:srgbClr>
              </a:solidFill>
              <a:prstDash val="solid"/>
              <a:round/>
            </a:ln>
            <a:effectLst/>
          </p:spPr>
          <p:txBody>
            <a:bodyPr wrap="square" lIns="34052" tIns="34052" rIns="34052" bIns="34052" numCol="1" anchor="t">
              <a:noAutofit/>
            </a:bodyPr>
            <a:lstStyle/>
            <a:p>
              <a:endParaRPr/>
            </a:p>
          </p:txBody>
        </p:sp>
      </p:grpSp>
      <p:pic>
        <p:nvPicPr>
          <p:cNvPr id="7" name="C01011-001H.jpg" descr="C01011-001H.jpg"/>
          <p:cNvPicPr>
            <a:picLocks/>
          </p:cNvPicPr>
          <p:nvPr/>
        </p:nvPicPr>
        <p:blipFill>
          <a:blip r:embed="rId3"/>
          <a:stretch>
            <a:fillRect/>
          </a:stretch>
        </p:blipFill>
        <p:spPr>
          <a:xfrm>
            <a:off x="-1" y="-28970"/>
            <a:ext cx="836265" cy="13792283"/>
          </a:xfrm>
          <a:prstGeom prst="rect">
            <a:avLst/>
          </a:prstGeom>
          <a:ln w="12700">
            <a:miter lim="400000"/>
          </a:ln>
        </p:spPr>
      </p:pic>
      <p:sp>
        <p:nvSpPr>
          <p:cNvPr id="8" name="四角形"/>
          <p:cNvSpPr/>
          <p:nvPr/>
        </p:nvSpPr>
        <p:spPr>
          <a:xfrm>
            <a:off x="12478932" y="277472"/>
            <a:ext cx="8794006" cy="2796805"/>
          </a:xfrm>
          <a:prstGeom prst="rect">
            <a:avLst/>
          </a:prstGeom>
          <a:solidFill>
            <a:srgbClr val="FFFFFF"/>
          </a:solidFill>
          <a:ln w="12700">
            <a:miter lim="400000"/>
          </a:ln>
        </p:spPr>
        <p:txBody>
          <a:bodyPr lIns="90808" tIns="90808" rIns="90808" bIns="90808" anchor="ctr"/>
          <a:lstStyle/>
          <a:p>
            <a:pPr algn="ctr">
              <a:defRPr>
                <a:solidFill>
                  <a:srgbClr val="FFFFFF"/>
                </a:solidFill>
                <a:latin typeface="ヒラギノ明朝 ProN W6"/>
                <a:ea typeface="ヒラギノ明朝 ProN W6"/>
                <a:cs typeface="ヒラギノ明朝 ProN W6"/>
                <a:sym typeface="ヒラギノ明朝 ProN W6"/>
              </a:defRPr>
            </a:pPr>
            <a:endParaRPr/>
          </a:p>
        </p:txBody>
      </p:sp>
      <p:pic>
        <p:nvPicPr>
          <p:cNvPr id="9" name="ペーストされたムービー.png" descr="ペーストされたムービー.png"/>
          <p:cNvPicPr>
            <a:picLocks noChangeAspect="1"/>
          </p:cNvPicPr>
          <p:nvPr/>
        </p:nvPicPr>
        <p:blipFill>
          <a:blip r:embed="rId4"/>
          <a:stretch>
            <a:fillRect/>
          </a:stretch>
        </p:blipFill>
        <p:spPr>
          <a:xfrm>
            <a:off x="20321804" y="491154"/>
            <a:ext cx="3463192" cy="1422383"/>
          </a:xfrm>
          <a:prstGeom prst="rect">
            <a:avLst/>
          </a:prstGeom>
          <a:ln w="12700">
            <a:miter lim="400000"/>
          </a:ln>
        </p:spPr>
      </p:pic>
      <p:pic>
        <p:nvPicPr>
          <p:cNvPr id="10" name="ペーストされたムービー.png" descr="ペーストされたムービー.png"/>
          <p:cNvPicPr>
            <a:picLocks noChangeAspect="1"/>
          </p:cNvPicPr>
          <p:nvPr/>
        </p:nvPicPr>
        <p:blipFill>
          <a:blip r:embed="rId5"/>
          <a:stretch>
            <a:fillRect/>
          </a:stretch>
        </p:blipFill>
        <p:spPr>
          <a:xfrm>
            <a:off x="1134888" y="12063789"/>
            <a:ext cx="2208568" cy="1314624"/>
          </a:xfrm>
          <a:prstGeom prst="rect">
            <a:avLst/>
          </a:prstGeom>
          <a:ln w="12700">
            <a:miter lim="400000"/>
          </a:ln>
        </p:spPr>
      </p:pic>
      <p:sp>
        <p:nvSpPr>
          <p:cNvPr id="11" name="タイトルテキスト"/>
          <p:cNvSpPr txBox="1">
            <a:spLocks noGrp="1"/>
          </p:cNvSpPr>
          <p:nvPr>
            <p:ph type="title"/>
          </p:nvPr>
        </p:nvSpPr>
        <p:spPr>
          <a:xfrm>
            <a:off x="5832190" y="1539875"/>
            <a:ext cx="14529502" cy="333692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053" tIns="34053" rIns="34053" bIns="34053" anchor="ctr"/>
          <a:lstStyle/>
          <a:p>
            <a:r>
              <a:t>タイトルテキスト</a:t>
            </a:r>
          </a:p>
        </p:txBody>
      </p:sp>
      <p:sp>
        <p:nvSpPr>
          <p:cNvPr id="12" name="本文レベル1…"/>
          <p:cNvSpPr txBox="1">
            <a:spLocks noGrp="1"/>
          </p:cNvSpPr>
          <p:nvPr>
            <p:ph type="body" idx="1"/>
          </p:nvPr>
        </p:nvSpPr>
        <p:spPr>
          <a:xfrm>
            <a:off x="13248289" y="4876800"/>
            <a:ext cx="7113402" cy="883920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053" tIns="34053" rIns="34053" bIns="34053"/>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xfrm>
            <a:off x="20588423" y="13129221"/>
            <a:ext cx="448064" cy="410218"/>
          </a:xfrm>
          <a:prstGeom prst="rect">
            <a:avLst/>
          </a:prstGeom>
          <a:ln w="3175">
            <a:miter lim="400000"/>
          </a:ln>
        </p:spPr>
        <p:txBody>
          <a:bodyPr wrap="none" lIns="90808" tIns="90808" rIns="90808" bIns="90808">
            <a:spAutoFit/>
          </a:bodyPr>
          <a:lstStyle>
            <a:lvl1pPr algn="r">
              <a:defRPr sz="1800">
                <a:solidFill>
                  <a:srgbClr val="A7A7A7"/>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l" defTabSz="1828799" rtl="0" latinLnBrk="0">
        <a:lnSpc>
          <a:spcPct val="100000"/>
        </a:lnSpc>
        <a:spcBef>
          <a:spcPts val="0"/>
        </a:spcBef>
        <a:spcAft>
          <a:spcPts val="0"/>
        </a:spcAft>
        <a:buClrTx/>
        <a:buSzTx/>
        <a:buFontTx/>
        <a:buNone/>
        <a:tabLst/>
        <a:defRPr sz="7000" b="0" i="0" u="none" strike="noStrike" cap="none" spc="0" baseline="0">
          <a:solidFill>
            <a:srgbClr val="17406D"/>
          </a:solidFill>
          <a:uFillTx/>
          <a:latin typeface="游ゴシック体 ボールド"/>
          <a:ea typeface="游ゴシック体 ボールド"/>
          <a:cs typeface="游ゴシック体 ボールド"/>
          <a:sym typeface="游ゴシック体 ボールド"/>
        </a:defRPr>
      </a:lvl1pPr>
      <a:lvl2pPr marL="0" marR="0" indent="0" algn="l" defTabSz="1828799" rtl="0" latinLnBrk="0">
        <a:lnSpc>
          <a:spcPct val="100000"/>
        </a:lnSpc>
        <a:spcBef>
          <a:spcPts val="0"/>
        </a:spcBef>
        <a:spcAft>
          <a:spcPts val="0"/>
        </a:spcAft>
        <a:buClrTx/>
        <a:buSzTx/>
        <a:buFontTx/>
        <a:buNone/>
        <a:tabLst/>
        <a:defRPr sz="7000" b="0" i="0" u="none" strike="noStrike" cap="none" spc="0" baseline="0">
          <a:solidFill>
            <a:srgbClr val="17406D"/>
          </a:solidFill>
          <a:uFillTx/>
          <a:latin typeface="游ゴシック体 ボールド"/>
          <a:ea typeface="游ゴシック体 ボールド"/>
          <a:cs typeface="游ゴシック体 ボールド"/>
          <a:sym typeface="游ゴシック体 ボールド"/>
        </a:defRPr>
      </a:lvl2pPr>
      <a:lvl3pPr marL="0" marR="0" indent="0" algn="l" defTabSz="1828799" rtl="0" latinLnBrk="0">
        <a:lnSpc>
          <a:spcPct val="100000"/>
        </a:lnSpc>
        <a:spcBef>
          <a:spcPts val="0"/>
        </a:spcBef>
        <a:spcAft>
          <a:spcPts val="0"/>
        </a:spcAft>
        <a:buClrTx/>
        <a:buSzTx/>
        <a:buFontTx/>
        <a:buNone/>
        <a:tabLst/>
        <a:defRPr sz="7000" b="0" i="0" u="none" strike="noStrike" cap="none" spc="0" baseline="0">
          <a:solidFill>
            <a:srgbClr val="17406D"/>
          </a:solidFill>
          <a:uFillTx/>
          <a:latin typeface="游ゴシック体 ボールド"/>
          <a:ea typeface="游ゴシック体 ボールド"/>
          <a:cs typeface="游ゴシック体 ボールド"/>
          <a:sym typeface="游ゴシック体 ボールド"/>
        </a:defRPr>
      </a:lvl3pPr>
      <a:lvl4pPr marL="0" marR="0" indent="0" algn="l" defTabSz="1828799" rtl="0" latinLnBrk="0">
        <a:lnSpc>
          <a:spcPct val="100000"/>
        </a:lnSpc>
        <a:spcBef>
          <a:spcPts val="0"/>
        </a:spcBef>
        <a:spcAft>
          <a:spcPts val="0"/>
        </a:spcAft>
        <a:buClrTx/>
        <a:buSzTx/>
        <a:buFontTx/>
        <a:buNone/>
        <a:tabLst/>
        <a:defRPr sz="7000" b="0" i="0" u="none" strike="noStrike" cap="none" spc="0" baseline="0">
          <a:solidFill>
            <a:srgbClr val="17406D"/>
          </a:solidFill>
          <a:uFillTx/>
          <a:latin typeface="游ゴシック体 ボールド"/>
          <a:ea typeface="游ゴシック体 ボールド"/>
          <a:cs typeface="游ゴシック体 ボールド"/>
          <a:sym typeface="游ゴシック体 ボールド"/>
        </a:defRPr>
      </a:lvl4pPr>
      <a:lvl5pPr marL="0" marR="0" indent="0" algn="l" defTabSz="1828799" rtl="0" latinLnBrk="0">
        <a:lnSpc>
          <a:spcPct val="100000"/>
        </a:lnSpc>
        <a:spcBef>
          <a:spcPts val="0"/>
        </a:spcBef>
        <a:spcAft>
          <a:spcPts val="0"/>
        </a:spcAft>
        <a:buClrTx/>
        <a:buSzTx/>
        <a:buFontTx/>
        <a:buNone/>
        <a:tabLst/>
        <a:defRPr sz="7000" b="0" i="0" u="none" strike="noStrike" cap="none" spc="0" baseline="0">
          <a:solidFill>
            <a:srgbClr val="17406D"/>
          </a:solidFill>
          <a:uFillTx/>
          <a:latin typeface="游ゴシック体 ボールド"/>
          <a:ea typeface="游ゴシック体 ボールド"/>
          <a:cs typeface="游ゴシック体 ボールド"/>
          <a:sym typeface="游ゴシック体 ボールド"/>
        </a:defRPr>
      </a:lvl5pPr>
      <a:lvl6pPr marL="0" marR="0" indent="0" algn="l" defTabSz="1828799" rtl="0" latinLnBrk="0">
        <a:lnSpc>
          <a:spcPct val="100000"/>
        </a:lnSpc>
        <a:spcBef>
          <a:spcPts val="0"/>
        </a:spcBef>
        <a:spcAft>
          <a:spcPts val="0"/>
        </a:spcAft>
        <a:buClrTx/>
        <a:buSzTx/>
        <a:buFontTx/>
        <a:buNone/>
        <a:tabLst/>
        <a:defRPr sz="7000" b="0" i="0" u="none" strike="noStrike" cap="none" spc="0" baseline="0">
          <a:solidFill>
            <a:srgbClr val="17406D"/>
          </a:solidFill>
          <a:uFillTx/>
          <a:latin typeface="游ゴシック体 ボールド"/>
          <a:ea typeface="游ゴシック体 ボールド"/>
          <a:cs typeface="游ゴシック体 ボールド"/>
          <a:sym typeface="游ゴシック体 ボールド"/>
        </a:defRPr>
      </a:lvl6pPr>
      <a:lvl7pPr marL="0" marR="0" indent="0" algn="l" defTabSz="1828799" rtl="0" latinLnBrk="0">
        <a:lnSpc>
          <a:spcPct val="100000"/>
        </a:lnSpc>
        <a:spcBef>
          <a:spcPts val="0"/>
        </a:spcBef>
        <a:spcAft>
          <a:spcPts val="0"/>
        </a:spcAft>
        <a:buClrTx/>
        <a:buSzTx/>
        <a:buFontTx/>
        <a:buNone/>
        <a:tabLst/>
        <a:defRPr sz="7000" b="0" i="0" u="none" strike="noStrike" cap="none" spc="0" baseline="0">
          <a:solidFill>
            <a:srgbClr val="17406D"/>
          </a:solidFill>
          <a:uFillTx/>
          <a:latin typeface="游ゴシック体 ボールド"/>
          <a:ea typeface="游ゴシック体 ボールド"/>
          <a:cs typeface="游ゴシック体 ボールド"/>
          <a:sym typeface="游ゴシック体 ボールド"/>
        </a:defRPr>
      </a:lvl7pPr>
      <a:lvl8pPr marL="0" marR="0" indent="0" algn="l" defTabSz="1828799" rtl="0" latinLnBrk="0">
        <a:lnSpc>
          <a:spcPct val="100000"/>
        </a:lnSpc>
        <a:spcBef>
          <a:spcPts val="0"/>
        </a:spcBef>
        <a:spcAft>
          <a:spcPts val="0"/>
        </a:spcAft>
        <a:buClrTx/>
        <a:buSzTx/>
        <a:buFontTx/>
        <a:buNone/>
        <a:tabLst/>
        <a:defRPr sz="7000" b="0" i="0" u="none" strike="noStrike" cap="none" spc="0" baseline="0">
          <a:solidFill>
            <a:srgbClr val="17406D"/>
          </a:solidFill>
          <a:uFillTx/>
          <a:latin typeface="游ゴシック体 ボールド"/>
          <a:ea typeface="游ゴシック体 ボールド"/>
          <a:cs typeface="游ゴシック体 ボールド"/>
          <a:sym typeface="游ゴシック体 ボールド"/>
        </a:defRPr>
      </a:lvl8pPr>
      <a:lvl9pPr marL="0" marR="0" indent="0" algn="l" defTabSz="1828799" rtl="0" latinLnBrk="0">
        <a:lnSpc>
          <a:spcPct val="100000"/>
        </a:lnSpc>
        <a:spcBef>
          <a:spcPts val="0"/>
        </a:spcBef>
        <a:spcAft>
          <a:spcPts val="0"/>
        </a:spcAft>
        <a:buClrTx/>
        <a:buSzTx/>
        <a:buFontTx/>
        <a:buNone/>
        <a:tabLst/>
        <a:defRPr sz="7000" b="0" i="0" u="none" strike="noStrike" cap="none" spc="0" baseline="0">
          <a:solidFill>
            <a:srgbClr val="17406D"/>
          </a:solidFill>
          <a:uFillTx/>
          <a:latin typeface="游ゴシック体 ボールド"/>
          <a:ea typeface="游ゴシック体 ボールド"/>
          <a:cs typeface="游ゴシック体 ボールド"/>
          <a:sym typeface="游ゴシック体 ボールド"/>
        </a:defRPr>
      </a:lvl9pPr>
    </p:titleStyle>
    <p:bodyStyle>
      <a:lvl1pPr marL="685800" marR="0" indent="-685800" algn="l" defTabSz="1828799" rtl="0" latinLnBrk="0">
        <a:lnSpc>
          <a:spcPct val="100000"/>
        </a:lnSpc>
        <a:spcBef>
          <a:spcPts val="1100"/>
        </a:spcBef>
        <a:spcAft>
          <a:spcPts val="0"/>
        </a:spcAft>
        <a:buClrTx/>
        <a:buSzTx/>
        <a:buFontTx/>
        <a:buNone/>
        <a:tabLst/>
        <a:defRPr sz="3800" b="0" i="0" u="none" strike="noStrike" cap="none" spc="0" baseline="0">
          <a:solidFill>
            <a:srgbClr val="000000"/>
          </a:solidFill>
          <a:uFillTx/>
          <a:latin typeface="游ゴシック体 ボールド"/>
          <a:ea typeface="游ゴシック体 ボールド"/>
          <a:cs typeface="游ゴシック体 ボールド"/>
          <a:sym typeface="游ゴシック体 ボールド"/>
        </a:defRPr>
      </a:lvl1pPr>
      <a:lvl2pPr marL="660047" marR="0" indent="-385409" algn="l" defTabSz="1828799" rtl="0" latinLnBrk="0">
        <a:lnSpc>
          <a:spcPct val="100000"/>
        </a:lnSpc>
        <a:spcBef>
          <a:spcPts val="1100"/>
        </a:spcBef>
        <a:spcAft>
          <a:spcPts val="0"/>
        </a:spcAft>
        <a:buClrTx/>
        <a:buSzPct val="100000"/>
        <a:buFontTx/>
        <a:buChar char="•"/>
        <a:tabLst/>
        <a:defRPr sz="3800" b="0" i="0" u="none" strike="noStrike" cap="none" spc="0" baseline="0">
          <a:solidFill>
            <a:srgbClr val="000000"/>
          </a:solidFill>
          <a:uFillTx/>
          <a:latin typeface="游ゴシック体 ボールド"/>
          <a:ea typeface="游ゴシック体 ボールド"/>
          <a:cs typeface="游ゴシック体 ボールド"/>
          <a:sym typeface="游ゴシック体 ボールド"/>
        </a:defRPr>
      </a:lvl2pPr>
      <a:lvl3pPr marL="1397000" marR="0" indent="-482600" algn="l" defTabSz="1828799" rtl="0" latinLnBrk="0">
        <a:lnSpc>
          <a:spcPct val="100000"/>
        </a:lnSpc>
        <a:spcBef>
          <a:spcPts val="1100"/>
        </a:spcBef>
        <a:spcAft>
          <a:spcPts val="0"/>
        </a:spcAft>
        <a:buClrTx/>
        <a:buSzPct val="100000"/>
        <a:buFontTx/>
        <a:buChar char="•"/>
        <a:tabLst/>
        <a:defRPr sz="3800" b="0" i="0" u="none" strike="noStrike" cap="none" spc="0" baseline="0">
          <a:solidFill>
            <a:srgbClr val="000000"/>
          </a:solidFill>
          <a:uFillTx/>
          <a:latin typeface="游ゴシック体 ボールド"/>
          <a:ea typeface="游ゴシック体 ボールド"/>
          <a:cs typeface="游ゴシック体 ボールド"/>
          <a:sym typeface="游ゴシック体 ボールド"/>
        </a:defRPr>
      </a:lvl3pPr>
      <a:lvl4pPr marL="1854200" marR="0" indent="-482600" algn="l" defTabSz="1828799" rtl="0" latinLnBrk="0">
        <a:lnSpc>
          <a:spcPct val="100000"/>
        </a:lnSpc>
        <a:spcBef>
          <a:spcPts val="1100"/>
        </a:spcBef>
        <a:spcAft>
          <a:spcPts val="0"/>
        </a:spcAft>
        <a:buClrTx/>
        <a:buSzPct val="100000"/>
        <a:buFontTx/>
        <a:buChar char="•"/>
        <a:tabLst/>
        <a:defRPr sz="3800" b="0" i="0" u="none" strike="noStrike" cap="none" spc="0" baseline="0">
          <a:solidFill>
            <a:srgbClr val="000000"/>
          </a:solidFill>
          <a:uFillTx/>
          <a:latin typeface="游ゴシック体 ボールド"/>
          <a:ea typeface="游ゴシック体 ボールド"/>
          <a:cs typeface="游ゴシック体 ボールド"/>
          <a:sym typeface="游ゴシック体 ボールド"/>
        </a:defRPr>
      </a:lvl4pPr>
      <a:lvl5pPr marL="2311400" marR="0" indent="-482600" algn="l" defTabSz="1828799" rtl="0" latinLnBrk="0">
        <a:lnSpc>
          <a:spcPct val="100000"/>
        </a:lnSpc>
        <a:spcBef>
          <a:spcPts val="1100"/>
        </a:spcBef>
        <a:spcAft>
          <a:spcPts val="0"/>
        </a:spcAft>
        <a:buClrTx/>
        <a:buSzPct val="100000"/>
        <a:buFontTx/>
        <a:buChar char="•"/>
        <a:tabLst/>
        <a:defRPr sz="3800" b="0" i="0" u="none" strike="noStrike" cap="none" spc="0" baseline="0">
          <a:solidFill>
            <a:srgbClr val="000000"/>
          </a:solidFill>
          <a:uFillTx/>
          <a:latin typeface="游ゴシック体 ボールド"/>
          <a:ea typeface="游ゴシック体 ボールド"/>
          <a:cs typeface="游ゴシック体 ボールド"/>
          <a:sym typeface="游ゴシック体 ボールド"/>
        </a:defRPr>
      </a:lvl5pPr>
      <a:lvl6pPr marL="685800" marR="0" indent="1600200" algn="l" defTabSz="1828799" rtl="0" latinLnBrk="0">
        <a:lnSpc>
          <a:spcPct val="100000"/>
        </a:lnSpc>
        <a:spcBef>
          <a:spcPts val="1100"/>
        </a:spcBef>
        <a:spcAft>
          <a:spcPts val="0"/>
        </a:spcAft>
        <a:buClrTx/>
        <a:buSzTx/>
        <a:buFontTx/>
        <a:buNone/>
        <a:tabLst/>
        <a:defRPr sz="3800" b="0" i="0" u="none" strike="noStrike" cap="none" spc="0" baseline="0">
          <a:solidFill>
            <a:srgbClr val="000000"/>
          </a:solidFill>
          <a:uFillTx/>
          <a:latin typeface="游ゴシック体 ボールド"/>
          <a:ea typeface="游ゴシック体 ボールド"/>
          <a:cs typeface="游ゴシック体 ボールド"/>
          <a:sym typeface="游ゴシック体 ボールド"/>
        </a:defRPr>
      </a:lvl6pPr>
      <a:lvl7pPr marL="685800" marR="0" indent="2057400" algn="l" defTabSz="1828799" rtl="0" latinLnBrk="0">
        <a:lnSpc>
          <a:spcPct val="100000"/>
        </a:lnSpc>
        <a:spcBef>
          <a:spcPts val="1100"/>
        </a:spcBef>
        <a:spcAft>
          <a:spcPts val="0"/>
        </a:spcAft>
        <a:buClrTx/>
        <a:buSzTx/>
        <a:buFontTx/>
        <a:buNone/>
        <a:tabLst/>
        <a:defRPr sz="3800" b="0" i="0" u="none" strike="noStrike" cap="none" spc="0" baseline="0">
          <a:solidFill>
            <a:srgbClr val="000000"/>
          </a:solidFill>
          <a:uFillTx/>
          <a:latin typeface="游ゴシック体 ボールド"/>
          <a:ea typeface="游ゴシック体 ボールド"/>
          <a:cs typeface="游ゴシック体 ボールド"/>
          <a:sym typeface="游ゴシック体 ボールド"/>
        </a:defRPr>
      </a:lvl7pPr>
      <a:lvl8pPr marL="685800" marR="0" indent="2514600" algn="l" defTabSz="1828799" rtl="0" latinLnBrk="0">
        <a:lnSpc>
          <a:spcPct val="100000"/>
        </a:lnSpc>
        <a:spcBef>
          <a:spcPts val="1100"/>
        </a:spcBef>
        <a:spcAft>
          <a:spcPts val="0"/>
        </a:spcAft>
        <a:buClrTx/>
        <a:buSzTx/>
        <a:buFontTx/>
        <a:buNone/>
        <a:tabLst/>
        <a:defRPr sz="3800" b="0" i="0" u="none" strike="noStrike" cap="none" spc="0" baseline="0">
          <a:solidFill>
            <a:srgbClr val="000000"/>
          </a:solidFill>
          <a:uFillTx/>
          <a:latin typeface="游ゴシック体 ボールド"/>
          <a:ea typeface="游ゴシック体 ボールド"/>
          <a:cs typeface="游ゴシック体 ボールド"/>
          <a:sym typeface="游ゴシック体 ボールド"/>
        </a:defRPr>
      </a:lvl8pPr>
      <a:lvl9pPr marL="685800" marR="0" indent="2971800" algn="l" defTabSz="1828799" rtl="0" latinLnBrk="0">
        <a:lnSpc>
          <a:spcPct val="100000"/>
        </a:lnSpc>
        <a:spcBef>
          <a:spcPts val="1100"/>
        </a:spcBef>
        <a:spcAft>
          <a:spcPts val="0"/>
        </a:spcAft>
        <a:buClrTx/>
        <a:buSzTx/>
        <a:buFontTx/>
        <a:buNone/>
        <a:tabLst/>
        <a:defRPr sz="3800" b="0" i="0" u="none" strike="noStrike" cap="none" spc="0" baseline="0">
          <a:solidFill>
            <a:srgbClr val="000000"/>
          </a:solidFill>
          <a:uFillTx/>
          <a:latin typeface="游ゴシック体 ボールド"/>
          <a:ea typeface="游ゴシック体 ボールド"/>
          <a:cs typeface="游ゴシック体 ボールド"/>
          <a:sym typeface="游ゴシック体 ボールド"/>
        </a:defRPr>
      </a:lvl9pPr>
    </p:bodyStyle>
    <p:otherStyle>
      <a:lvl1pPr marL="0" marR="0" indent="0" algn="r" defTabSz="1828799"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游ゴシック体 ミディアム"/>
        </a:defRPr>
      </a:lvl1pPr>
      <a:lvl2pPr marL="0" marR="0" indent="0" algn="r" defTabSz="1828799"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游ゴシック体 ミディアム"/>
        </a:defRPr>
      </a:lvl2pPr>
      <a:lvl3pPr marL="0" marR="0" indent="0" algn="r" defTabSz="1828799"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游ゴシック体 ミディアム"/>
        </a:defRPr>
      </a:lvl3pPr>
      <a:lvl4pPr marL="0" marR="0" indent="0" algn="r" defTabSz="1828799"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游ゴシック体 ミディアム"/>
        </a:defRPr>
      </a:lvl4pPr>
      <a:lvl5pPr marL="0" marR="0" indent="0" algn="r" defTabSz="1828799"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游ゴシック体 ミディアム"/>
        </a:defRPr>
      </a:lvl5pPr>
      <a:lvl6pPr marL="0" marR="0" indent="0" algn="r" defTabSz="1828799"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游ゴシック体 ミディアム"/>
        </a:defRPr>
      </a:lvl6pPr>
      <a:lvl7pPr marL="0" marR="0" indent="0" algn="r" defTabSz="1828799"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游ゴシック体 ミディアム"/>
        </a:defRPr>
      </a:lvl7pPr>
      <a:lvl8pPr marL="0" marR="0" indent="0" algn="r" defTabSz="1828799"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游ゴシック体 ミディアム"/>
        </a:defRPr>
      </a:lvl8pPr>
      <a:lvl9pPr marL="0" marR="0" indent="0" algn="r" defTabSz="1828799"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游ゴシック体 ミディアム"/>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NSを通じた積極的な発信と見込まれる効果」"/>
          <p:cNvSpPr txBox="1"/>
          <p:nvPr/>
        </p:nvSpPr>
        <p:spPr>
          <a:xfrm>
            <a:off x="4117549" y="6355988"/>
            <a:ext cx="16344046" cy="90601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2438339">
              <a:lnSpc>
                <a:spcPct val="90000"/>
              </a:lnSpc>
              <a:spcBef>
                <a:spcPts val="4500"/>
              </a:spcBef>
              <a:defRPr sz="5500">
                <a:latin typeface="游ゴシック体 ボールド"/>
                <a:ea typeface="游ゴシック体 ボールド"/>
                <a:cs typeface="游ゴシック体 ボールド"/>
                <a:sym typeface="游ゴシック体 ボールド"/>
              </a:defRPr>
            </a:lvl1pPr>
          </a:lstStyle>
          <a:p>
            <a:r>
              <a:rPr b="1" dirty="0"/>
              <a:t>「</a:t>
            </a:r>
            <a:r>
              <a:rPr b="1" dirty="0" err="1"/>
              <a:t>SNSを通じた積極的な発信と見込まれる効果</a:t>
            </a:r>
            <a:r>
              <a:rPr b="1" dirty="0"/>
              <a:t>」</a:t>
            </a:r>
          </a:p>
        </p:txBody>
      </p:sp>
      <p:sp>
        <p:nvSpPr>
          <p:cNvPr id="30" name="地区公共イメージ向上委員会…"/>
          <p:cNvSpPr txBox="1"/>
          <p:nvPr/>
        </p:nvSpPr>
        <p:spPr>
          <a:xfrm>
            <a:off x="9150302" y="10752342"/>
            <a:ext cx="6083396" cy="147937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algn="ctr" defTabSz="2438339">
              <a:lnSpc>
                <a:spcPct val="130000"/>
              </a:lnSpc>
              <a:defRPr sz="3500">
                <a:latin typeface="游ゴシック体 ボールド"/>
                <a:ea typeface="游ゴシック体 ボールド"/>
                <a:cs typeface="游ゴシック体 ボールド"/>
                <a:sym typeface="游ゴシック体 ボールド"/>
              </a:defRPr>
            </a:pPr>
            <a:r>
              <a:rPr b="1"/>
              <a:t>地区公共イメージ向上委員会</a:t>
            </a:r>
          </a:p>
          <a:p>
            <a:pPr algn="ctr" defTabSz="2438339">
              <a:lnSpc>
                <a:spcPct val="130000"/>
              </a:lnSpc>
              <a:defRPr sz="3500">
                <a:latin typeface="游ゴシック体 ボールド"/>
                <a:ea typeface="游ゴシック体 ボールド"/>
                <a:cs typeface="游ゴシック体 ボールド"/>
                <a:sym typeface="游ゴシック体 ボールド"/>
              </a:defRPr>
            </a:pPr>
            <a:r>
              <a:rPr b="1"/>
              <a:t>荒川 弘也（大阪中央RC）</a:t>
            </a:r>
          </a:p>
        </p:txBody>
      </p:sp>
      <p:sp>
        <p:nvSpPr>
          <p:cNvPr id="2" name="テキスト ボックス 1">
            <a:extLst>
              <a:ext uri="{FF2B5EF4-FFF2-40B4-BE49-F238E27FC236}">
                <a16:creationId xmlns:a16="http://schemas.microsoft.com/office/drawing/2014/main" id="{89E2C077-5309-2AC9-FB55-CE78842CACBB}"/>
              </a:ext>
            </a:extLst>
          </p:cNvPr>
          <p:cNvSpPr txBox="1"/>
          <p:nvPr/>
        </p:nvSpPr>
        <p:spPr>
          <a:xfrm>
            <a:off x="1658088" y="545070"/>
            <a:ext cx="5138952" cy="1077218"/>
          </a:xfrm>
          <a:prstGeom prst="rect">
            <a:avLst/>
          </a:prstGeom>
          <a:noFill/>
        </p:spPr>
        <p:txBody>
          <a:bodyPr wrap="square">
            <a:spAutoFit/>
          </a:bodyPr>
          <a:lstStyle/>
          <a:p>
            <a:pPr marL="0" marR="0" lvl="0" indent="0" algn="l" defTabSz="1828799" rtl="0" eaLnBrk="1" fontAlgn="auto" latinLnBrk="0" hangingPunct="0">
              <a:lnSpc>
                <a:spcPct val="100000"/>
              </a:lnSpc>
              <a:spcBef>
                <a:spcPts val="0"/>
              </a:spcBef>
              <a:spcAft>
                <a:spcPts val="0"/>
              </a:spcAft>
              <a:buClrTx/>
              <a:buSzTx/>
              <a:buFontTx/>
              <a:buNone/>
              <a:tabLst/>
              <a:defRPr/>
            </a:pPr>
            <a:r>
              <a:rPr kumimoji="0" lang="en-US" altLang="ja-JP" sz="64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游ゴシック体 ミディアム"/>
              </a:rPr>
              <a:t>Session</a:t>
            </a:r>
            <a:r>
              <a:rPr kumimoji="0" lang="ja-JP" altLang="en-US" sz="6400" b="1"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sym typeface="游ゴシック体 ミディアム"/>
              </a:rPr>
              <a:t>：</a:t>
            </a:r>
            <a:r>
              <a:rPr lang="en-US" altLang="ja-JP" sz="6400" b="1" dirty="0">
                <a:latin typeface="メイリオ" panose="020B0604030504040204" pitchFamily="50" charset="-128"/>
                <a:ea typeface="メイリオ" panose="020B0604030504040204" pitchFamily="50" charset="-128"/>
              </a:rPr>
              <a:t>1</a:t>
            </a:r>
            <a:r>
              <a:rPr kumimoji="0" lang="ja-JP" altLang="en-US" sz="6400" b="0" i="0" u="none" strike="noStrike" kern="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sym typeface="游ゴシック体 ミディアム"/>
              </a:rPr>
              <a:t>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NSを運用する上での注意点"/>
          <p:cNvSpPr txBox="1"/>
          <p:nvPr/>
        </p:nvSpPr>
        <p:spPr>
          <a:xfrm>
            <a:off x="6401254" y="2011801"/>
            <a:ext cx="11581492" cy="119641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2438339">
              <a:lnSpc>
                <a:spcPct val="130000"/>
              </a:lnSpc>
              <a:defRPr sz="5800">
                <a:solidFill>
                  <a:srgbClr val="004D80"/>
                </a:solidFill>
                <a:latin typeface="游ゴシック体 ボールド"/>
                <a:ea typeface="游ゴシック体 ボールド"/>
                <a:cs typeface="游ゴシック体 ボールド"/>
                <a:sym typeface="游ゴシック体 ボールド"/>
              </a:defRPr>
            </a:lvl1pPr>
          </a:lstStyle>
          <a:p>
            <a:r>
              <a:rPr b="1" dirty="0" err="1"/>
              <a:t>SNSを運用する上での注意点</a:t>
            </a:r>
            <a:endParaRPr b="1" dirty="0"/>
          </a:p>
        </p:txBody>
      </p:sp>
      <p:sp>
        <p:nvSpPr>
          <p:cNvPr id="92" name="写真について…"/>
          <p:cNvSpPr txBox="1"/>
          <p:nvPr/>
        </p:nvSpPr>
        <p:spPr>
          <a:xfrm>
            <a:off x="4458075" y="3630810"/>
            <a:ext cx="17213009" cy="697530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defTabSz="2438339">
              <a:lnSpc>
                <a:spcPct val="130000"/>
              </a:lnSpc>
              <a:defRPr sz="4500">
                <a:solidFill>
                  <a:srgbClr val="004D80"/>
                </a:solidFill>
                <a:latin typeface="游ゴシック体 ボールド"/>
                <a:ea typeface="游ゴシック体 ボールド"/>
                <a:cs typeface="游ゴシック体 ボールド"/>
                <a:sym typeface="游ゴシック体 ボールド"/>
              </a:defRPr>
            </a:pPr>
            <a:r>
              <a:rPr b="1" dirty="0" err="1"/>
              <a:t>写真について</a:t>
            </a:r>
            <a:endParaRPr b="1" dirty="0"/>
          </a:p>
          <a:p>
            <a:pPr defTabSz="2438339">
              <a:lnSpc>
                <a:spcPct val="130000"/>
              </a:lnSpc>
              <a:defRPr sz="3800">
                <a:latin typeface="游ゴシック体 ボールド"/>
                <a:ea typeface="游ゴシック体 ボールド"/>
                <a:cs typeface="游ゴシック体 ボールド"/>
                <a:sym typeface="游ゴシック体 ボールド"/>
              </a:defRPr>
            </a:pPr>
            <a:r>
              <a:rPr b="1" dirty="0" err="1"/>
              <a:t>プライバシーの尊重：他人が写っている場合</a:t>
            </a:r>
            <a:r>
              <a:rPr b="1" dirty="0"/>
              <a:t>: </a:t>
            </a:r>
            <a:r>
              <a:rPr b="1" dirty="0" err="1"/>
              <a:t>必ず本人の許可を得てから投稿</a:t>
            </a:r>
            <a:endParaRPr b="1" dirty="0"/>
          </a:p>
          <a:p>
            <a:pPr defTabSz="2438339">
              <a:lnSpc>
                <a:spcPct val="130000"/>
              </a:lnSpc>
              <a:defRPr sz="3800">
                <a:latin typeface="游ゴシック体 ボールド"/>
                <a:ea typeface="游ゴシック体 ボールド"/>
                <a:cs typeface="游ゴシック体 ボールド"/>
                <a:sym typeface="游ゴシック体 ボールド"/>
              </a:defRPr>
            </a:pPr>
            <a:r>
              <a:rPr b="1" dirty="0" err="1"/>
              <a:t>個人情報が特定できるもの</a:t>
            </a:r>
            <a:r>
              <a:rPr b="1" dirty="0"/>
              <a:t>: </a:t>
            </a:r>
            <a:r>
              <a:rPr b="1" dirty="0" err="1"/>
              <a:t>自宅の外観、車のナンバープレート、子供や子供の学校名などが写り込んでいないか確認</a:t>
            </a:r>
            <a:r>
              <a:rPr b="1" dirty="0"/>
              <a:t>。</a:t>
            </a:r>
            <a:br>
              <a:rPr lang="en-US" b="1" dirty="0"/>
            </a:br>
            <a:endParaRPr sz="1200" b="1" dirty="0"/>
          </a:p>
          <a:p>
            <a:pPr defTabSz="2438339">
              <a:lnSpc>
                <a:spcPct val="130000"/>
              </a:lnSpc>
              <a:defRPr sz="1500">
                <a:latin typeface="游ゴシック体 ボールド"/>
                <a:ea typeface="游ゴシック体 ボールド"/>
                <a:cs typeface="游ゴシック体 ボールド"/>
                <a:sym typeface="游ゴシック体 ボールド"/>
              </a:defRPr>
            </a:pPr>
            <a:endParaRPr b="1" dirty="0"/>
          </a:p>
          <a:p>
            <a:pPr defTabSz="2438339">
              <a:lnSpc>
                <a:spcPct val="130000"/>
              </a:lnSpc>
              <a:defRPr sz="4500">
                <a:solidFill>
                  <a:srgbClr val="004D80"/>
                </a:solidFill>
                <a:latin typeface="游ゴシック体 ボールド"/>
                <a:ea typeface="游ゴシック体 ボールド"/>
                <a:cs typeface="游ゴシック体 ボールド"/>
                <a:sym typeface="游ゴシック体 ボールド"/>
              </a:defRPr>
            </a:pPr>
            <a:r>
              <a:rPr b="1" dirty="0" err="1"/>
              <a:t>ソーシャルメディア・ガイドラインに準拠した運用</a:t>
            </a:r>
            <a:endParaRPr b="1" dirty="0"/>
          </a:p>
          <a:p>
            <a:pPr defTabSz="2438339">
              <a:lnSpc>
                <a:spcPct val="130000"/>
              </a:lnSpc>
              <a:defRPr sz="3800">
                <a:latin typeface="游ゴシック体 ボールド"/>
                <a:ea typeface="游ゴシック体 ボールド"/>
                <a:cs typeface="游ゴシック体 ボールド"/>
                <a:sym typeface="游ゴシック体 ボールド"/>
              </a:defRPr>
            </a:pPr>
            <a:r>
              <a:rPr b="1" dirty="0"/>
              <a:t>第2660地区のホームページの中の、地区委員会情報、公共イメージ向上委員会のページにソーシャルメディア・ガイドラインがダウンロードできます。これに準拠した運用を行なってください。</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第2660地区のSNS紹介"/>
          <p:cNvSpPr txBox="1"/>
          <p:nvPr/>
        </p:nvSpPr>
        <p:spPr>
          <a:xfrm>
            <a:off x="6401254" y="2011801"/>
            <a:ext cx="11581492" cy="119641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2438339">
              <a:lnSpc>
                <a:spcPct val="130000"/>
              </a:lnSpc>
              <a:defRPr sz="5800">
                <a:solidFill>
                  <a:srgbClr val="004D80"/>
                </a:solidFill>
                <a:latin typeface="游ゴシック体 ボールド"/>
                <a:ea typeface="游ゴシック体 ボールド"/>
                <a:cs typeface="游ゴシック体 ボールド"/>
                <a:sym typeface="游ゴシック体 ボールド"/>
              </a:defRPr>
            </a:lvl1pPr>
          </a:lstStyle>
          <a:p>
            <a:r>
              <a:rPr b="1"/>
              <a:t>第2660地区のSNS紹介</a:t>
            </a:r>
          </a:p>
        </p:txBody>
      </p:sp>
      <p:pic>
        <p:nvPicPr>
          <p:cNvPr id="95" name="ペーストされたムービー.png" descr="ペーストされたムービー.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8176" y="3503810"/>
            <a:ext cx="5780469" cy="7502847"/>
          </a:xfrm>
          <a:prstGeom prst="rect">
            <a:avLst/>
          </a:prstGeom>
          <a:ln w="3175">
            <a:miter lim="400000"/>
          </a:ln>
          <a:effectLst>
            <a:outerShdw blurRad="355600" dist="177800" dir="2370129" rotWithShape="0">
              <a:srgbClr val="000000">
                <a:alpha val="70000"/>
              </a:srgbClr>
            </a:outerShdw>
          </a:effectLst>
        </p:spPr>
      </p:pic>
      <p:pic>
        <p:nvPicPr>
          <p:cNvPr id="96" name="ペーストされたムービー.png" descr="ペーストされたムービー.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22203" y="3525369"/>
            <a:ext cx="7799979" cy="7481288"/>
          </a:xfrm>
          <a:prstGeom prst="rect">
            <a:avLst/>
          </a:prstGeom>
          <a:ln w="3175">
            <a:miter lim="400000"/>
          </a:ln>
          <a:effectLst>
            <a:outerShdw blurRad="355600" dist="177800" dir="2370129" rotWithShape="0">
              <a:srgbClr val="000000">
                <a:alpha val="70000"/>
              </a:srgbClr>
            </a:outerShdw>
          </a:effectLst>
        </p:spPr>
      </p:pic>
      <p:pic>
        <p:nvPicPr>
          <p:cNvPr id="97" name="ペーストされたムービー.png" descr="ペーストされたムービー.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01696" y="3503810"/>
            <a:ext cx="5048558" cy="7416613"/>
          </a:xfrm>
          <a:prstGeom prst="rect">
            <a:avLst/>
          </a:prstGeom>
          <a:ln w="3175">
            <a:miter lim="400000"/>
          </a:ln>
          <a:effectLst>
            <a:outerShdw blurRad="355600" dist="177800" dir="2370129" rotWithShape="0">
              <a:srgbClr val="000000">
                <a:alpha val="70000"/>
              </a:srgbClr>
            </a:outerShdw>
          </a:effectLst>
        </p:spPr>
      </p:pic>
      <p:sp>
        <p:nvSpPr>
          <p:cNvPr id="98" name="▲Facebook"/>
          <p:cNvSpPr txBox="1"/>
          <p:nvPr/>
        </p:nvSpPr>
        <p:spPr>
          <a:xfrm>
            <a:off x="5153656" y="11258177"/>
            <a:ext cx="2495197" cy="65639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defTabSz="2438339">
              <a:lnSpc>
                <a:spcPct val="130000"/>
              </a:lnSpc>
              <a:defRPr sz="2800">
                <a:latin typeface="游ゴシック体 ボールド"/>
                <a:ea typeface="游ゴシック体 ボールド"/>
                <a:cs typeface="游ゴシック体 ボールド"/>
                <a:sym typeface="游ゴシック体 ボールド"/>
              </a:defRPr>
            </a:pPr>
            <a:r>
              <a:rPr b="1">
                <a:solidFill>
                  <a:srgbClr val="FF644E"/>
                </a:solidFill>
              </a:rPr>
              <a:t>▲</a:t>
            </a:r>
            <a:r>
              <a:rPr b="1"/>
              <a:t>Facebook</a:t>
            </a:r>
          </a:p>
        </p:txBody>
      </p:sp>
      <p:sp>
        <p:nvSpPr>
          <p:cNvPr id="99" name="▲Instagram"/>
          <p:cNvSpPr txBox="1"/>
          <p:nvPr/>
        </p:nvSpPr>
        <p:spPr>
          <a:xfrm>
            <a:off x="14007954" y="11258177"/>
            <a:ext cx="2495197" cy="65639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defTabSz="2438339">
              <a:lnSpc>
                <a:spcPct val="130000"/>
              </a:lnSpc>
              <a:defRPr sz="2800">
                <a:latin typeface="游ゴシック体 ボールド"/>
                <a:ea typeface="游ゴシック体 ボールド"/>
                <a:cs typeface="游ゴシック体 ボールド"/>
                <a:sym typeface="游ゴシック体 ボールド"/>
              </a:defRPr>
            </a:pPr>
            <a:r>
              <a:rPr b="1">
                <a:solidFill>
                  <a:srgbClr val="FF644E"/>
                </a:solidFill>
              </a:rPr>
              <a:t>▲</a:t>
            </a:r>
            <a:r>
              <a:rPr b="1"/>
              <a:t>Instagram</a:t>
            </a:r>
          </a:p>
        </p:txBody>
      </p:sp>
      <p:sp>
        <p:nvSpPr>
          <p:cNvPr id="100" name="▲X（Twitter）"/>
          <p:cNvSpPr txBox="1"/>
          <p:nvPr/>
        </p:nvSpPr>
        <p:spPr>
          <a:xfrm>
            <a:off x="20125974" y="11258177"/>
            <a:ext cx="2679974" cy="65216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defTabSz="2438339">
              <a:lnSpc>
                <a:spcPct val="130000"/>
              </a:lnSpc>
              <a:defRPr sz="2800">
                <a:latin typeface="游ゴシック体 ボールド"/>
                <a:ea typeface="游ゴシック体 ボールド"/>
                <a:cs typeface="游ゴシック体 ボールド"/>
                <a:sym typeface="游ゴシック体 ボールド"/>
              </a:defRPr>
            </a:pPr>
            <a:r>
              <a:rPr b="1">
                <a:solidFill>
                  <a:srgbClr val="FF644E"/>
                </a:solidFill>
              </a:rPr>
              <a:t>▲</a:t>
            </a:r>
            <a:r>
              <a:rPr b="1"/>
              <a:t>X（Twitter）</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ご清聴ありがとうございました。"/>
          <p:cNvSpPr txBox="1"/>
          <p:nvPr/>
        </p:nvSpPr>
        <p:spPr>
          <a:xfrm>
            <a:off x="4019977" y="6414164"/>
            <a:ext cx="16344045" cy="90601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2438339">
              <a:lnSpc>
                <a:spcPct val="90000"/>
              </a:lnSpc>
              <a:spcBef>
                <a:spcPts val="4500"/>
              </a:spcBef>
              <a:defRPr sz="5500">
                <a:latin typeface="游ゴシック体 ボールド"/>
                <a:ea typeface="游ゴシック体 ボールド"/>
                <a:cs typeface="游ゴシック体 ボールド"/>
                <a:sym typeface="游ゴシック体 ボールド"/>
              </a:defRPr>
            </a:lvl1pPr>
          </a:lstStyle>
          <a:p>
            <a:r>
              <a:rPr b="1"/>
              <a:t>ご清聴ありがとうございました。</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四角形"/>
          <p:cNvSpPr/>
          <p:nvPr/>
        </p:nvSpPr>
        <p:spPr>
          <a:xfrm>
            <a:off x="3988833" y="9776426"/>
            <a:ext cx="16533147" cy="2452256"/>
          </a:xfrm>
          <a:prstGeom prst="rect">
            <a:avLst/>
          </a:prstGeom>
          <a:solidFill>
            <a:srgbClr val="004D80"/>
          </a:solidFill>
          <a:ln w="12700">
            <a:miter lim="400000"/>
          </a:ln>
        </p:spPr>
        <p:txBody>
          <a:bodyPr lIns="71437" tIns="71437" rIns="71437" bIns="71437" anchor="ctr"/>
          <a:lstStyle/>
          <a:p>
            <a:pPr algn="ctr" defTabSz="821531">
              <a:defRPr sz="3000">
                <a:solidFill>
                  <a:srgbClr val="FFFFFF"/>
                </a:solidFill>
                <a:latin typeface="ヒラギノ角ゴ ProN W3"/>
                <a:ea typeface="ヒラギノ角ゴ ProN W3"/>
                <a:cs typeface="ヒラギノ角ゴ ProN W3"/>
                <a:sym typeface="ヒラギノ角ゴ ProN W3"/>
              </a:defRPr>
            </a:pPr>
            <a:endParaRPr b="1"/>
          </a:p>
        </p:txBody>
      </p:sp>
      <p:sp>
        <p:nvSpPr>
          <p:cNvPr id="33" name="SNSが変えた情報の世界"/>
          <p:cNvSpPr txBox="1"/>
          <p:nvPr/>
        </p:nvSpPr>
        <p:spPr>
          <a:xfrm>
            <a:off x="7945778" y="2011801"/>
            <a:ext cx="8492444" cy="119641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2438339">
              <a:lnSpc>
                <a:spcPct val="130000"/>
              </a:lnSpc>
              <a:defRPr sz="5800">
                <a:solidFill>
                  <a:srgbClr val="004D80"/>
                </a:solidFill>
                <a:latin typeface="游ゴシック体 ボールド"/>
                <a:ea typeface="游ゴシック体 ボールド"/>
                <a:cs typeface="游ゴシック体 ボールド"/>
                <a:sym typeface="游ゴシック体 ボールド"/>
              </a:defRPr>
            </a:lvl1pPr>
          </a:lstStyle>
          <a:p>
            <a:r>
              <a:rPr b="1" dirty="0" err="1"/>
              <a:t>SNSが変えた情報の世界</a:t>
            </a:r>
            <a:endParaRPr b="1" dirty="0"/>
          </a:p>
        </p:txBody>
      </p:sp>
      <p:sp>
        <p:nvSpPr>
          <p:cNvPr id="34" name="ロータリークラブとしてSNSを活用し、…"/>
          <p:cNvSpPr txBox="1"/>
          <p:nvPr/>
        </p:nvSpPr>
        <p:spPr>
          <a:xfrm>
            <a:off x="4666216" y="9881415"/>
            <a:ext cx="15051568" cy="224227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ctr" defTabSz="2438339">
              <a:lnSpc>
                <a:spcPct val="130000"/>
              </a:lnSpc>
              <a:defRPr sz="5500">
                <a:solidFill>
                  <a:srgbClr val="FFFFFF"/>
                </a:solidFill>
                <a:latin typeface="游ゴシック体 ボールド"/>
                <a:ea typeface="游ゴシック体 ボールド"/>
                <a:cs typeface="游ゴシック体 ボールド"/>
                <a:sym typeface="游ゴシック体 ボールド"/>
              </a:defRPr>
            </a:pPr>
            <a:r>
              <a:rPr b="1"/>
              <a:t>ロータリークラブとして</a:t>
            </a:r>
            <a:r>
              <a:rPr b="1">
                <a:solidFill>
                  <a:srgbClr val="FFD932"/>
                </a:solidFill>
              </a:rPr>
              <a:t>SNSを活用</a:t>
            </a:r>
            <a:r>
              <a:rPr b="1"/>
              <a:t>し、</a:t>
            </a:r>
          </a:p>
          <a:p>
            <a:pPr algn="ctr" defTabSz="2438339">
              <a:lnSpc>
                <a:spcPct val="130000"/>
              </a:lnSpc>
              <a:defRPr sz="5500">
                <a:solidFill>
                  <a:srgbClr val="FFFFFF"/>
                </a:solidFill>
                <a:latin typeface="游ゴシック体 ボールド"/>
                <a:ea typeface="游ゴシック体 ボールド"/>
                <a:cs typeface="游ゴシック体 ボールド"/>
                <a:sym typeface="游ゴシック体 ボールド"/>
              </a:defRPr>
            </a:pPr>
            <a:r>
              <a:rPr b="1"/>
              <a:t>SNSの持つ可能性を引き出そう</a:t>
            </a:r>
          </a:p>
        </p:txBody>
      </p:sp>
      <p:sp>
        <p:nvSpPr>
          <p:cNvPr id="35" name="▼"/>
          <p:cNvSpPr txBox="1"/>
          <p:nvPr/>
        </p:nvSpPr>
        <p:spPr>
          <a:xfrm>
            <a:off x="11709003" y="8354903"/>
            <a:ext cx="965994" cy="105875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2438339">
              <a:lnSpc>
                <a:spcPct val="130000"/>
              </a:lnSpc>
              <a:defRPr sz="5000">
                <a:solidFill>
                  <a:srgbClr val="FF644E"/>
                </a:solidFill>
                <a:latin typeface="游ゴシック体 ボールド"/>
                <a:ea typeface="游ゴシック体 ボールド"/>
                <a:cs typeface="游ゴシック体 ボールド"/>
                <a:sym typeface="游ゴシック体 ボールド"/>
              </a:defRPr>
            </a:lvl1pPr>
          </a:lstStyle>
          <a:p>
            <a:r>
              <a:rPr b="1"/>
              <a:t>▼</a:t>
            </a:r>
          </a:p>
        </p:txBody>
      </p:sp>
      <p:sp>
        <p:nvSpPr>
          <p:cNvPr id="36" name="スマホひとつで世界中の情報が手に入る時代…"/>
          <p:cNvSpPr txBox="1"/>
          <p:nvPr/>
        </p:nvSpPr>
        <p:spPr>
          <a:xfrm>
            <a:off x="6122875" y="3582055"/>
            <a:ext cx="14198931" cy="441007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marL="508000" indent="-508000" defTabSz="2438339">
              <a:lnSpc>
                <a:spcPct val="150000"/>
              </a:lnSpc>
              <a:buSzPct val="100000"/>
              <a:buAutoNum type="arabicPeriod"/>
              <a:defRPr sz="4800">
                <a:latin typeface="游ゴシック体 ボールド"/>
                <a:ea typeface="游ゴシック体 ボールド"/>
                <a:cs typeface="游ゴシック体 ボールド"/>
                <a:sym typeface="游ゴシック体 ボールド"/>
              </a:defRPr>
            </a:pPr>
            <a:r>
              <a:rPr b="1" dirty="0" err="1"/>
              <a:t>スマホひとつで世界中の情報が手に入る時代</a:t>
            </a:r>
            <a:endParaRPr b="1" dirty="0"/>
          </a:p>
          <a:p>
            <a:pPr marL="508000" indent="-508000" defTabSz="2438339">
              <a:lnSpc>
                <a:spcPct val="150000"/>
              </a:lnSpc>
              <a:buSzPct val="100000"/>
              <a:buAutoNum type="arabicPeriod"/>
              <a:defRPr sz="4800">
                <a:latin typeface="游ゴシック体 ボールド"/>
                <a:ea typeface="游ゴシック体 ボールド"/>
                <a:cs typeface="游ゴシック体 ボールド"/>
                <a:sym typeface="游ゴシック体 ボールド"/>
              </a:defRPr>
            </a:pPr>
            <a:r>
              <a:rPr b="1" dirty="0" err="1"/>
              <a:t>人々のコミュニケーション手段の中心</a:t>
            </a:r>
            <a:endParaRPr b="1" dirty="0"/>
          </a:p>
          <a:p>
            <a:pPr marL="508000" indent="-508000" defTabSz="2438339">
              <a:lnSpc>
                <a:spcPct val="150000"/>
              </a:lnSpc>
              <a:buSzPct val="100000"/>
              <a:buAutoNum type="arabicPeriod"/>
              <a:defRPr sz="4800">
                <a:latin typeface="游ゴシック体 ボールド"/>
                <a:ea typeface="游ゴシック体 ボールド"/>
                <a:cs typeface="游ゴシック体 ボールド"/>
                <a:sym typeface="游ゴシック体 ボールド"/>
              </a:defRPr>
            </a:pPr>
            <a:r>
              <a:rPr b="1" dirty="0" err="1"/>
              <a:t>ビジネスや社会活動のプラットフォーム</a:t>
            </a:r>
            <a:endParaRPr b="1" dirty="0"/>
          </a:p>
          <a:p>
            <a:pPr marL="508000" indent="-508000" defTabSz="2438339">
              <a:lnSpc>
                <a:spcPct val="150000"/>
              </a:lnSpc>
              <a:buSzPct val="100000"/>
              <a:buAutoNum type="arabicPeriod"/>
              <a:defRPr sz="4800">
                <a:latin typeface="游ゴシック体 ボールド"/>
                <a:ea typeface="游ゴシック体 ボールド"/>
                <a:cs typeface="游ゴシック体 ボールド"/>
                <a:sym typeface="游ゴシック体 ボールド"/>
              </a:defRPr>
            </a:pPr>
            <a:r>
              <a:rPr b="1" dirty="0" err="1"/>
              <a:t>ライフスタイルの一部として定着</a:t>
            </a:r>
            <a:endParaRPr b="1"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NSの種類について"/>
          <p:cNvSpPr txBox="1"/>
          <p:nvPr/>
        </p:nvSpPr>
        <p:spPr>
          <a:xfrm>
            <a:off x="6401254" y="2011801"/>
            <a:ext cx="11581492" cy="119641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2438339">
              <a:lnSpc>
                <a:spcPct val="130000"/>
              </a:lnSpc>
              <a:defRPr sz="5800">
                <a:solidFill>
                  <a:srgbClr val="004D80"/>
                </a:solidFill>
                <a:latin typeface="游ゴシック体 ボールド"/>
                <a:ea typeface="游ゴシック体 ボールド"/>
                <a:cs typeface="游ゴシック体 ボールド"/>
                <a:sym typeface="游ゴシック体 ボールド"/>
              </a:defRPr>
            </a:lvl1pPr>
          </a:lstStyle>
          <a:p>
            <a:r>
              <a:rPr b="1"/>
              <a:t>SNSの種類について</a:t>
            </a:r>
          </a:p>
        </p:txBody>
      </p:sp>
      <p:graphicFrame>
        <p:nvGraphicFramePr>
          <p:cNvPr id="39" name="表1"/>
          <p:cNvGraphicFramePr/>
          <p:nvPr>
            <p:extLst>
              <p:ext uri="{D42A27DB-BD31-4B8C-83A1-F6EECF244321}">
                <p14:modId xmlns:p14="http://schemas.microsoft.com/office/powerpoint/2010/main" val="3242116452"/>
              </p:ext>
            </p:extLst>
          </p:nvPr>
        </p:nvGraphicFramePr>
        <p:xfrm>
          <a:off x="2092142" y="3292218"/>
          <a:ext cx="20771918" cy="8771568"/>
        </p:xfrm>
        <a:graphic>
          <a:graphicData uri="http://schemas.openxmlformats.org/drawingml/2006/table">
            <a:tbl>
              <a:tblPr>
                <a:tableStyleId>{4C3C2611-4C71-4FC5-86AE-919BDF0F9419}</a:tableStyleId>
              </a:tblPr>
              <a:tblGrid>
                <a:gridCol w="2779466">
                  <a:extLst>
                    <a:ext uri="{9D8B030D-6E8A-4147-A177-3AD203B41FA5}">
                      <a16:colId xmlns:a16="http://schemas.microsoft.com/office/drawing/2014/main" val="20000"/>
                    </a:ext>
                  </a:extLst>
                </a:gridCol>
                <a:gridCol w="2528368">
                  <a:extLst>
                    <a:ext uri="{9D8B030D-6E8A-4147-A177-3AD203B41FA5}">
                      <a16:colId xmlns:a16="http://schemas.microsoft.com/office/drawing/2014/main" val="20001"/>
                    </a:ext>
                  </a:extLst>
                </a:gridCol>
                <a:gridCol w="2731682">
                  <a:extLst>
                    <a:ext uri="{9D8B030D-6E8A-4147-A177-3AD203B41FA5}">
                      <a16:colId xmlns:a16="http://schemas.microsoft.com/office/drawing/2014/main" val="20002"/>
                    </a:ext>
                  </a:extLst>
                </a:gridCol>
                <a:gridCol w="8126658">
                  <a:extLst>
                    <a:ext uri="{9D8B030D-6E8A-4147-A177-3AD203B41FA5}">
                      <a16:colId xmlns:a16="http://schemas.microsoft.com/office/drawing/2014/main" val="20003"/>
                    </a:ext>
                  </a:extLst>
                </a:gridCol>
                <a:gridCol w="4605744">
                  <a:extLst>
                    <a:ext uri="{9D8B030D-6E8A-4147-A177-3AD203B41FA5}">
                      <a16:colId xmlns:a16="http://schemas.microsoft.com/office/drawing/2014/main" val="20004"/>
                    </a:ext>
                  </a:extLst>
                </a:gridCol>
              </a:tblGrid>
              <a:tr h="673335">
                <a:tc>
                  <a:txBody>
                    <a:bodyPr/>
                    <a:lstStyle/>
                    <a:p>
                      <a:pPr algn="ctr" defTabSz="2438339">
                        <a:lnSpc>
                          <a:spcPct val="130000"/>
                        </a:lnSpc>
                        <a:defRPr b="0"/>
                      </a:pPr>
                      <a:r>
                        <a:rPr sz="2500" b="1">
                          <a:sym typeface="游ゴシック体 ボールド"/>
                        </a:rPr>
                        <a:t>種　類</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blipFill rotWithShape="1">
                      <a:blip r:embed="rId3"/>
                      <a:srcRect/>
                      <a:tile tx="0" ty="0" sx="100000" sy="100000" flip="none" algn="tl"/>
                    </a:blipFill>
                  </a:tcPr>
                </a:tc>
                <a:tc>
                  <a:txBody>
                    <a:bodyPr/>
                    <a:lstStyle/>
                    <a:p>
                      <a:pPr algn="ctr" defTabSz="821531">
                        <a:defRPr b="0"/>
                      </a:pPr>
                      <a:r>
                        <a:rPr sz="2500" b="1" dirty="0" err="1">
                          <a:sym typeface="游ゴシック体 ボールド"/>
                        </a:rPr>
                        <a:t>ユーザー数</a:t>
                      </a:r>
                      <a:endParaRPr sz="2500" b="1" dirty="0">
                        <a:sym typeface="游ゴシック体 ボールド"/>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blipFill rotWithShape="1">
                      <a:blip r:embed="rId3"/>
                      <a:srcRect/>
                      <a:tile tx="0" ty="0" sx="100000" sy="100000" flip="none" algn="tl"/>
                    </a:blipFill>
                  </a:tcPr>
                </a:tc>
                <a:tc>
                  <a:txBody>
                    <a:bodyPr/>
                    <a:lstStyle/>
                    <a:p>
                      <a:pPr algn="ctr" defTabSz="821531">
                        <a:defRPr b="0"/>
                      </a:pPr>
                      <a:r>
                        <a:rPr sz="2500" b="1" dirty="0" err="1">
                          <a:sym typeface="游ゴシック体 ボールド"/>
                        </a:rPr>
                        <a:t>年齢層</a:t>
                      </a:r>
                      <a:endParaRPr sz="2500" b="1" dirty="0">
                        <a:sym typeface="游ゴシック体 ボールド"/>
                      </a:endParaRP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blipFill rotWithShape="1">
                      <a:blip r:embed="rId3"/>
                      <a:srcRect/>
                      <a:tile tx="0" ty="0" sx="100000" sy="100000" flip="none" algn="tl"/>
                    </a:blipFill>
                  </a:tcPr>
                </a:tc>
                <a:tc gridSpan="2">
                  <a:txBody>
                    <a:bodyPr/>
                    <a:lstStyle/>
                    <a:p>
                      <a:pPr algn="ctr" defTabSz="821531">
                        <a:defRPr b="0"/>
                      </a:pPr>
                      <a:r>
                        <a:rPr sz="2500" b="1">
                          <a:sym typeface="游ゴシック体 ボールド"/>
                        </a:rPr>
                        <a:t>特　徴</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blipFill rotWithShape="1">
                      <a:blip r:embed="rId3"/>
                      <a:srcRect/>
                      <a:tile tx="0" ty="0" sx="100000" sy="100000" flip="none" algn="tl"/>
                    </a:blipFill>
                  </a:tcPr>
                </a:tc>
                <a:tc hMerge="1">
                  <a:txBody>
                    <a:bodyPr/>
                    <a:lstStyle/>
                    <a:p>
                      <a:endParaRPr lang="ja-JP"/>
                    </a:p>
                  </a:txBody>
                  <a:tcPr/>
                </a:tc>
                <a:extLst>
                  <a:ext uri="{0D108BD9-81ED-4DB2-BD59-A6C34878D82A}">
                    <a16:rowId xmlns:a16="http://schemas.microsoft.com/office/drawing/2014/main" val="10000"/>
                  </a:ext>
                </a:extLst>
              </a:tr>
              <a:tr h="1390893">
                <a:tc>
                  <a:txBody>
                    <a:bodyPr/>
                    <a:lstStyle/>
                    <a:p>
                      <a:pPr algn="ctr" defTabSz="2438339">
                        <a:lnSpc>
                          <a:spcPct val="130000"/>
                        </a:lnSpc>
                        <a:defRPr b="0"/>
                      </a:pPr>
                      <a:r>
                        <a:rPr sz="3000" b="1">
                          <a:sym typeface="游ゴシック体 ボールド"/>
                        </a:rPr>
                        <a:t>Facebook</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ctr" defTabSz="821531">
                        <a:defRPr b="0"/>
                      </a:pPr>
                      <a:r>
                        <a:rPr sz="3000" b="1" dirty="0">
                          <a:sym typeface="游ゴシック体 ボールド"/>
                        </a:rPr>
                        <a:t>約2,500万人</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ctr" defTabSz="821531">
                        <a:defRPr b="0"/>
                      </a:pPr>
                      <a:r>
                        <a:rPr sz="3000" b="1">
                          <a:sym typeface="游ゴシック体 ボールド"/>
                        </a:rPr>
                        <a:t>30～50代</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gridSpan="2">
                  <a:txBody>
                    <a:bodyPr/>
                    <a:lstStyle/>
                    <a:p>
                      <a:pPr algn="l" defTabSz="821531">
                        <a:defRPr b="0"/>
                      </a:pPr>
                      <a:r>
                        <a:rPr sz="2800" b="1">
                          <a:sym typeface="游ゴシック体 ボールド"/>
                        </a:rPr>
                        <a:t>世界最大のSNSであり、コミュニティ作りやイベントの告知や活動報告などに向いている。</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hMerge="1">
                  <a:txBody>
                    <a:bodyPr/>
                    <a:lstStyle/>
                    <a:p>
                      <a:endParaRPr lang="ja-JP"/>
                    </a:p>
                  </a:txBody>
                  <a:tcPr/>
                </a:tc>
                <a:extLst>
                  <a:ext uri="{0D108BD9-81ED-4DB2-BD59-A6C34878D82A}">
                    <a16:rowId xmlns:a16="http://schemas.microsoft.com/office/drawing/2014/main" val="10001"/>
                  </a:ext>
                </a:extLst>
              </a:tr>
              <a:tr h="2352192">
                <a:tc>
                  <a:txBody>
                    <a:bodyPr/>
                    <a:lstStyle/>
                    <a:p>
                      <a:pPr algn="ctr" defTabSz="821531">
                        <a:defRPr b="0"/>
                      </a:pPr>
                      <a:r>
                        <a:rPr sz="3000" b="1">
                          <a:sym typeface="游ゴシック体 ボールド"/>
                        </a:rPr>
                        <a:t>Instagram</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ctr" defTabSz="821531">
                        <a:defRPr b="0"/>
                      </a:pPr>
                      <a:r>
                        <a:rPr sz="3000" b="1">
                          <a:sym typeface="游ゴシック体 ボールド"/>
                        </a:rPr>
                        <a:t>約3,800万人</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ctr" defTabSz="821531">
                        <a:defRPr b="0"/>
                      </a:pPr>
                      <a:r>
                        <a:rPr sz="3000" b="1" dirty="0">
                          <a:sym typeface="游ゴシック体 ボールド"/>
                        </a:rPr>
                        <a:t>18～34歳</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gridSpan="2">
                  <a:txBody>
                    <a:bodyPr/>
                    <a:lstStyle/>
                    <a:p>
                      <a:pPr algn="l" defTabSz="821531">
                        <a:defRPr b="0"/>
                      </a:pPr>
                      <a:r>
                        <a:rPr sz="2800" b="1">
                          <a:sym typeface="游ゴシック体 ボールド"/>
                        </a:rPr>
                        <a:t>Instagramの強みは写真や動画などのビジュアルコンテンツです。ロータリークラブのイベント、活動風景、メンバー紹介、地域社会への貢献などを視覚的に魅力的に表現しましょう。</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hMerge="1">
                  <a:txBody>
                    <a:bodyPr/>
                    <a:lstStyle/>
                    <a:p>
                      <a:endParaRPr lang="ja-JP"/>
                    </a:p>
                  </a:txBody>
                  <a:tcPr/>
                </a:tc>
                <a:extLst>
                  <a:ext uri="{0D108BD9-81ED-4DB2-BD59-A6C34878D82A}">
                    <a16:rowId xmlns:a16="http://schemas.microsoft.com/office/drawing/2014/main" val="10002"/>
                  </a:ext>
                </a:extLst>
              </a:tr>
              <a:tr h="1405408">
                <a:tc>
                  <a:txBody>
                    <a:bodyPr/>
                    <a:lstStyle/>
                    <a:p>
                      <a:pPr algn="ctr" defTabSz="821531">
                        <a:defRPr b="0"/>
                      </a:pPr>
                      <a:r>
                        <a:rPr sz="3000" b="1">
                          <a:sym typeface="游ゴシック体 ボールド"/>
                        </a:rPr>
                        <a:t>X（Twitter）</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ctr" defTabSz="821531">
                        <a:defRPr b="0"/>
                      </a:pPr>
                      <a:r>
                        <a:rPr sz="3000" b="1">
                          <a:sym typeface="游ゴシック体 ボールド"/>
                        </a:rPr>
                        <a:t>約4,500万人</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ctr" defTabSz="821531">
                        <a:defRPr b="0"/>
                      </a:pPr>
                      <a:r>
                        <a:rPr sz="3000" b="1">
                          <a:sym typeface="游ゴシック体 ボールド"/>
                        </a:rPr>
                        <a:t>18～49歳</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gridSpan="2">
                  <a:txBody>
                    <a:bodyPr/>
                    <a:lstStyle/>
                    <a:p>
                      <a:pPr algn="l" defTabSz="821531">
                        <a:defRPr b="0"/>
                      </a:pPr>
                      <a:r>
                        <a:rPr sz="2800" b="1">
                          <a:sym typeface="游ゴシック体 ボールド"/>
                        </a:rPr>
                        <a:t>リアルタイムでの情報発信に強み。特定のトピックが短時間で拡散する特性を持つ。匿名性が高いこと、基本的に140文字までの短文での配信が特徴。</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hMerge="1">
                  <a:txBody>
                    <a:bodyPr/>
                    <a:lstStyle/>
                    <a:p>
                      <a:endParaRPr lang="ja-JP"/>
                    </a:p>
                  </a:txBody>
                  <a:tcPr/>
                </a:tc>
                <a:extLst>
                  <a:ext uri="{0D108BD9-81ED-4DB2-BD59-A6C34878D82A}">
                    <a16:rowId xmlns:a16="http://schemas.microsoft.com/office/drawing/2014/main" val="10003"/>
                  </a:ext>
                </a:extLst>
              </a:tr>
              <a:tr h="1489615">
                <a:tc>
                  <a:txBody>
                    <a:bodyPr/>
                    <a:lstStyle/>
                    <a:p>
                      <a:pPr algn="ctr" defTabSz="821531">
                        <a:defRPr b="0"/>
                      </a:pPr>
                      <a:r>
                        <a:rPr sz="3000" b="1">
                          <a:sym typeface="游ゴシック体 ボールド"/>
                        </a:rPr>
                        <a:t>TikTok</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ctr" defTabSz="821531">
                        <a:defRPr b="0"/>
                      </a:pPr>
                      <a:r>
                        <a:rPr sz="3000" b="1">
                          <a:sym typeface="游ゴシック体 ボールド"/>
                        </a:rPr>
                        <a:t>約1,800万人</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ctr" defTabSz="821531">
                        <a:defRPr b="0"/>
                      </a:pPr>
                      <a:r>
                        <a:rPr sz="3000" b="1">
                          <a:sym typeface="游ゴシック体 ボールド"/>
                        </a:rPr>
                        <a:t>10～29歳</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gridSpan="2">
                  <a:txBody>
                    <a:bodyPr/>
                    <a:lstStyle/>
                    <a:p>
                      <a:pPr algn="l" defTabSz="821531">
                        <a:defRPr b="0"/>
                      </a:pPr>
                      <a:r>
                        <a:rPr sz="2800" b="1">
                          <a:sym typeface="游ゴシック体 ボールド"/>
                        </a:rPr>
                        <a:t>TikTokの特徴である短い動画形式（通常15秒〜3分）は、視覚的にインパクトを与えるための強力な手段。</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hMerge="1">
                  <a:txBody>
                    <a:bodyPr/>
                    <a:lstStyle/>
                    <a:p>
                      <a:endParaRPr lang="ja-JP"/>
                    </a:p>
                  </a:txBody>
                  <a:tcPr/>
                </a:tc>
                <a:extLst>
                  <a:ext uri="{0D108BD9-81ED-4DB2-BD59-A6C34878D82A}">
                    <a16:rowId xmlns:a16="http://schemas.microsoft.com/office/drawing/2014/main" val="10004"/>
                  </a:ext>
                </a:extLst>
              </a:tr>
              <a:tr h="1460125">
                <a:tc>
                  <a:txBody>
                    <a:bodyPr/>
                    <a:lstStyle/>
                    <a:p>
                      <a:pPr algn="ctr" defTabSz="821531">
                        <a:defRPr b="0"/>
                      </a:pPr>
                      <a:r>
                        <a:rPr sz="3000" b="1">
                          <a:sym typeface="游ゴシック体 ボールド"/>
                        </a:rPr>
                        <a:t>YouTube</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ctr" defTabSz="821531">
                        <a:defRPr b="0"/>
                      </a:pPr>
                      <a:r>
                        <a:rPr sz="3000" b="1">
                          <a:sym typeface="游ゴシック体 ボールド"/>
                        </a:rPr>
                        <a:t>約6,200万人</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ctr" defTabSz="821531">
                        <a:defRPr b="0"/>
                      </a:pPr>
                      <a:r>
                        <a:rPr sz="3000" b="1">
                          <a:sym typeface="游ゴシック体 ボールド"/>
                        </a:rPr>
                        <a:t>18～49歳</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gridSpan="2">
                  <a:txBody>
                    <a:bodyPr/>
                    <a:lstStyle/>
                    <a:p>
                      <a:pPr algn="l" defTabSz="821531">
                        <a:defRPr b="0"/>
                      </a:pPr>
                      <a:r>
                        <a:rPr sz="2800" b="1" dirty="0">
                          <a:sym typeface="游ゴシック体 ボールド"/>
                        </a:rPr>
                        <a:t>動画を通じて視覚的にメッセージを伝えることができるため、感動的なストーリーを映像で伝えることができ、視聴者に深い印象を与えることが可能です。</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hMerge="1">
                  <a:txBody>
                    <a:bodyPr/>
                    <a:lstStyle/>
                    <a:p>
                      <a:endParaRPr lang="ja-JP"/>
                    </a:p>
                  </a:txBody>
                  <a:tcPr/>
                </a:tc>
                <a:extLst>
                  <a:ext uri="{0D108BD9-81ED-4DB2-BD59-A6C34878D82A}">
                    <a16:rowId xmlns:a16="http://schemas.microsoft.com/office/drawing/2014/main" val="10005"/>
                  </a:ext>
                </a:extLst>
              </a:tr>
            </a:tbl>
          </a:graphicData>
        </a:graphic>
      </p:graphicFrame>
      <p:sp>
        <p:nvSpPr>
          <p:cNvPr id="40" name="2024年9月現在"/>
          <p:cNvSpPr txBox="1"/>
          <p:nvPr/>
        </p:nvSpPr>
        <p:spPr>
          <a:xfrm>
            <a:off x="20845198" y="12266434"/>
            <a:ext cx="1961120" cy="50655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0808" tIns="90808" rIns="90808" bIns="90808">
            <a:spAutoFit/>
          </a:bodyPr>
          <a:lstStyle>
            <a:lvl1pPr>
              <a:defRPr sz="2100">
                <a:latin typeface="游ゴシック体 ボールド"/>
                <a:ea typeface="游ゴシック体 ボールド"/>
                <a:cs typeface="游ゴシック体 ボールド"/>
                <a:sym typeface="游ゴシック体 ボールド"/>
              </a:defRPr>
            </a:lvl1pPr>
          </a:lstStyle>
          <a:p>
            <a:r>
              <a:rPr b="1"/>
              <a:t>2024年9月現在</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NSの活用により、見込まれる効果"/>
          <p:cNvSpPr txBox="1"/>
          <p:nvPr/>
        </p:nvSpPr>
        <p:spPr>
          <a:xfrm>
            <a:off x="6401253" y="2036331"/>
            <a:ext cx="12160047" cy="119641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2438339">
              <a:lnSpc>
                <a:spcPct val="130000"/>
              </a:lnSpc>
              <a:defRPr sz="5800">
                <a:solidFill>
                  <a:srgbClr val="004D80"/>
                </a:solidFill>
                <a:latin typeface="游ゴシック体 ボールド"/>
                <a:ea typeface="游ゴシック体 ボールド"/>
                <a:cs typeface="游ゴシック体 ボールド"/>
                <a:sym typeface="游ゴシック体 ボールド"/>
              </a:defRPr>
            </a:lvl1pPr>
          </a:lstStyle>
          <a:p>
            <a:r>
              <a:rPr b="1"/>
              <a:t>SNSの活用により、見込まれる効果</a:t>
            </a:r>
          </a:p>
        </p:txBody>
      </p:sp>
      <p:sp>
        <p:nvSpPr>
          <p:cNvPr id="43" name="角丸四角形"/>
          <p:cNvSpPr/>
          <p:nvPr/>
        </p:nvSpPr>
        <p:spPr>
          <a:xfrm>
            <a:off x="2260600" y="5768587"/>
            <a:ext cx="5860637" cy="2651008"/>
          </a:xfrm>
          <a:prstGeom prst="roundRect">
            <a:avLst>
              <a:gd name="adj" fmla="val 7186"/>
            </a:avLst>
          </a:prstGeom>
          <a:solidFill>
            <a:srgbClr val="004D80"/>
          </a:solidFill>
          <a:ln w="12700">
            <a:miter lim="400000"/>
          </a:ln>
        </p:spPr>
        <p:txBody>
          <a:bodyPr lIns="71437" tIns="71437" rIns="71437" bIns="71437" anchor="ctr"/>
          <a:lstStyle/>
          <a:p>
            <a:pPr algn="ctr" defTabSz="2438339">
              <a:lnSpc>
                <a:spcPct val="130000"/>
              </a:lnSpc>
              <a:defRPr sz="4200">
                <a:solidFill>
                  <a:srgbClr val="FFFFFF"/>
                </a:solidFill>
                <a:latin typeface="游ゴシック体 ボールド"/>
                <a:ea typeface="游ゴシック体 ボールド"/>
                <a:cs typeface="游ゴシック体 ボールド"/>
                <a:sym typeface="游ゴシック体 ボールド"/>
              </a:defRPr>
            </a:pPr>
            <a:endParaRPr b="1"/>
          </a:p>
        </p:txBody>
      </p:sp>
      <p:sp>
        <p:nvSpPr>
          <p:cNvPr id="44" name="角丸四角形"/>
          <p:cNvSpPr/>
          <p:nvPr/>
        </p:nvSpPr>
        <p:spPr>
          <a:xfrm>
            <a:off x="9271000" y="5768587"/>
            <a:ext cx="5860637" cy="2651008"/>
          </a:xfrm>
          <a:prstGeom prst="roundRect">
            <a:avLst>
              <a:gd name="adj" fmla="val 7186"/>
            </a:avLst>
          </a:prstGeom>
          <a:solidFill>
            <a:srgbClr val="004D80"/>
          </a:solidFill>
          <a:ln w="12700">
            <a:miter lim="400000"/>
          </a:ln>
        </p:spPr>
        <p:txBody>
          <a:bodyPr lIns="71437" tIns="71437" rIns="71437" bIns="71437" anchor="ctr"/>
          <a:lstStyle/>
          <a:p>
            <a:pPr algn="ctr" defTabSz="2438339">
              <a:lnSpc>
                <a:spcPct val="130000"/>
              </a:lnSpc>
              <a:defRPr sz="4200">
                <a:solidFill>
                  <a:srgbClr val="FFFFFF"/>
                </a:solidFill>
                <a:latin typeface="游ゴシック体 ボールド"/>
                <a:ea typeface="游ゴシック体 ボールド"/>
                <a:cs typeface="游ゴシック体 ボールド"/>
                <a:sym typeface="游ゴシック体 ボールド"/>
              </a:defRPr>
            </a:pPr>
            <a:endParaRPr b="1"/>
          </a:p>
        </p:txBody>
      </p:sp>
      <p:sp>
        <p:nvSpPr>
          <p:cNvPr id="45" name="角丸四角形"/>
          <p:cNvSpPr/>
          <p:nvPr/>
        </p:nvSpPr>
        <p:spPr>
          <a:xfrm>
            <a:off x="16294363" y="5768587"/>
            <a:ext cx="5860637" cy="2651008"/>
          </a:xfrm>
          <a:prstGeom prst="roundRect">
            <a:avLst>
              <a:gd name="adj" fmla="val 7186"/>
            </a:avLst>
          </a:prstGeom>
          <a:solidFill>
            <a:srgbClr val="004D80"/>
          </a:solidFill>
          <a:ln w="12700">
            <a:miter lim="400000"/>
          </a:ln>
        </p:spPr>
        <p:txBody>
          <a:bodyPr lIns="71437" tIns="71437" rIns="71437" bIns="71437" anchor="ctr"/>
          <a:lstStyle/>
          <a:p>
            <a:pPr algn="ctr" defTabSz="821531">
              <a:defRPr sz="3000">
                <a:solidFill>
                  <a:srgbClr val="FFFFFF"/>
                </a:solidFill>
                <a:latin typeface="ヒラギノ角ゴ ProN W3"/>
                <a:ea typeface="ヒラギノ角ゴ ProN W3"/>
                <a:cs typeface="ヒラギノ角ゴ ProN W3"/>
                <a:sym typeface="ヒラギノ角ゴ ProN W3"/>
              </a:defRPr>
            </a:pPr>
            <a:endParaRPr b="1"/>
          </a:p>
        </p:txBody>
      </p:sp>
      <p:sp>
        <p:nvSpPr>
          <p:cNvPr id="46" name="新規会員の獲得"/>
          <p:cNvSpPr txBox="1"/>
          <p:nvPr/>
        </p:nvSpPr>
        <p:spPr>
          <a:xfrm>
            <a:off x="16294363" y="6743033"/>
            <a:ext cx="5860637" cy="90620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2438339">
              <a:lnSpc>
                <a:spcPct val="130000"/>
              </a:lnSpc>
              <a:defRPr sz="4200">
                <a:solidFill>
                  <a:srgbClr val="FFFFFF"/>
                </a:solidFill>
                <a:latin typeface="游ゴシック体 ボールド"/>
                <a:ea typeface="游ゴシック体 ボールド"/>
                <a:cs typeface="游ゴシック体 ボールド"/>
                <a:sym typeface="游ゴシック体 ボールド"/>
              </a:defRPr>
            </a:lvl1pPr>
          </a:lstStyle>
          <a:p>
            <a:r>
              <a:rPr b="1"/>
              <a:t>新規会員の獲得</a:t>
            </a:r>
          </a:p>
        </p:txBody>
      </p:sp>
      <p:sp>
        <p:nvSpPr>
          <p:cNvPr id="47" name="広報とブランド認知"/>
          <p:cNvSpPr txBox="1"/>
          <p:nvPr/>
        </p:nvSpPr>
        <p:spPr>
          <a:xfrm>
            <a:off x="2247636" y="6640987"/>
            <a:ext cx="5860637" cy="90620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2438339">
              <a:lnSpc>
                <a:spcPct val="130000"/>
              </a:lnSpc>
              <a:defRPr sz="4200">
                <a:solidFill>
                  <a:srgbClr val="FFFFFF"/>
                </a:solidFill>
                <a:latin typeface="游ゴシック体 ボールド"/>
                <a:ea typeface="游ゴシック体 ボールド"/>
                <a:cs typeface="游ゴシック体 ボールド"/>
                <a:sym typeface="游ゴシック体 ボールド"/>
              </a:defRPr>
            </a:lvl1pPr>
          </a:lstStyle>
          <a:p>
            <a:r>
              <a:rPr b="1"/>
              <a:t>広報とブランド認知</a:t>
            </a:r>
          </a:p>
        </p:txBody>
      </p:sp>
      <p:sp>
        <p:nvSpPr>
          <p:cNvPr id="48" name="クラブ同士、会員間のコミュニケーション"/>
          <p:cNvSpPr txBox="1"/>
          <p:nvPr/>
        </p:nvSpPr>
        <p:spPr>
          <a:xfrm>
            <a:off x="9271000" y="6220872"/>
            <a:ext cx="5860637" cy="174643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2438339">
              <a:lnSpc>
                <a:spcPct val="130000"/>
              </a:lnSpc>
              <a:defRPr sz="4200">
                <a:solidFill>
                  <a:srgbClr val="FFFFFF"/>
                </a:solidFill>
                <a:latin typeface="游ゴシック体 ボールド"/>
                <a:ea typeface="游ゴシック体 ボールド"/>
                <a:cs typeface="游ゴシック体 ボールド"/>
                <a:sym typeface="游ゴシック体 ボールド"/>
              </a:defRPr>
            </a:lvl1pPr>
          </a:lstStyle>
          <a:p>
            <a:r>
              <a:rPr b="1"/>
              <a:t>クラブ同士、会員間のコミュニケーション</a:t>
            </a:r>
          </a:p>
        </p:txBody>
      </p:sp>
      <p:sp>
        <p:nvSpPr>
          <p:cNvPr id="49" name="1"/>
          <p:cNvSpPr/>
          <p:nvPr/>
        </p:nvSpPr>
        <p:spPr>
          <a:xfrm>
            <a:off x="4555918" y="4769802"/>
            <a:ext cx="1270001" cy="1270001"/>
          </a:xfrm>
          <a:prstGeom prst="ellipse">
            <a:avLst/>
          </a:prstGeom>
          <a:solidFill>
            <a:srgbClr val="FEAE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ctr" defTabSz="821531">
              <a:defRPr sz="4400">
                <a:solidFill>
                  <a:srgbClr val="FFFFFF"/>
                </a:solidFill>
              </a:defRPr>
            </a:lvl1pPr>
          </a:lstStyle>
          <a:p>
            <a:r>
              <a:rPr b="1"/>
              <a:t>1</a:t>
            </a:r>
          </a:p>
        </p:txBody>
      </p:sp>
      <p:sp>
        <p:nvSpPr>
          <p:cNvPr id="50" name="2"/>
          <p:cNvSpPr/>
          <p:nvPr/>
        </p:nvSpPr>
        <p:spPr>
          <a:xfrm>
            <a:off x="11566318" y="4769802"/>
            <a:ext cx="1270001" cy="1270001"/>
          </a:xfrm>
          <a:prstGeom prst="ellipse">
            <a:avLst/>
          </a:prstGeom>
          <a:solidFill>
            <a:srgbClr val="FEAE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ctr" defTabSz="821531">
              <a:defRPr sz="4400">
                <a:solidFill>
                  <a:srgbClr val="FFFFFF"/>
                </a:solidFill>
              </a:defRPr>
            </a:lvl1pPr>
          </a:lstStyle>
          <a:p>
            <a:r>
              <a:rPr b="1"/>
              <a:t>2</a:t>
            </a:r>
          </a:p>
        </p:txBody>
      </p:sp>
      <p:sp>
        <p:nvSpPr>
          <p:cNvPr id="51" name="3"/>
          <p:cNvSpPr/>
          <p:nvPr/>
        </p:nvSpPr>
        <p:spPr>
          <a:xfrm>
            <a:off x="18589682" y="4769802"/>
            <a:ext cx="1270001" cy="1270001"/>
          </a:xfrm>
          <a:prstGeom prst="ellipse">
            <a:avLst/>
          </a:prstGeom>
          <a:solidFill>
            <a:srgbClr val="FEAE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ctr" defTabSz="821531">
              <a:defRPr sz="4400">
                <a:solidFill>
                  <a:srgbClr val="FFFFFF"/>
                </a:solidFill>
              </a:defRPr>
            </a:lvl1pPr>
          </a:lstStyle>
          <a:p>
            <a:r>
              <a:rPr b="1"/>
              <a:t>3</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NSを活用することで、ロータリークラブの活動やメッセージを幅広い層の人たちに届けることができる。"/>
          <p:cNvSpPr txBox="1"/>
          <p:nvPr/>
        </p:nvSpPr>
        <p:spPr>
          <a:xfrm>
            <a:off x="2631174" y="5820899"/>
            <a:ext cx="7972930" cy="311424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defTabSz="2438339">
              <a:lnSpc>
                <a:spcPct val="130000"/>
              </a:lnSpc>
              <a:defRPr sz="3800">
                <a:latin typeface="游ゴシック体 ボールド"/>
                <a:ea typeface="游ゴシック体 ボールド"/>
                <a:cs typeface="游ゴシック体 ボールド"/>
                <a:sym typeface="游ゴシック体 ボールド"/>
              </a:defRPr>
            </a:lvl1pPr>
          </a:lstStyle>
          <a:p>
            <a:r>
              <a:rPr b="1"/>
              <a:t>SNSを活用することで、ロータリークラブの活動やメッセージを幅広い層の人たちに届けることができる。</a:t>
            </a:r>
          </a:p>
        </p:txBody>
      </p:sp>
      <p:sp>
        <p:nvSpPr>
          <p:cNvPr id="54" name="角丸四角形"/>
          <p:cNvSpPr/>
          <p:nvPr/>
        </p:nvSpPr>
        <p:spPr>
          <a:xfrm>
            <a:off x="9438953" y="2415406"/>
            <a:ext cx="5860637" cy="2651007"/>
          </a:xfrm>
          <a:prstGeom prst="roundRect">
            <a:avLst>
              <a:gd name="adj" fmla="val 7186"/>
            </a:avLst>
          </a:prstGeom>
          <a:solidFill>
            <a:srgbClr val="004D80"/>
          </a:solidFill>
          <a:ln w="12700">
            <a:miter lim="400000"/>
          </a:ln>
        </p:spPr>
        <p:txBody>
          <a:bodyPr lIns="71437" tIns="71437" rIns="71437" bIns="71437" anchor="ctr"/>
          <a:lstStyle/>
          <a:p>
            <a:pPr algn="ctr" defTabSz="2438339">
              <a:lnSpc>
                <a:spcPct val="130000"/>
              </a:lnSpc>
              <a:defRPr sz="4200">
                <a:solidFill>
                  <a:srgbClr val="FFFFFF"/>
                </a:solidFill>
                <a:latin typeface="游ゴシック体 ボールド"/>
                <a:ea typeface="游ゴシック体 ボールド"/>
                <a:cs typeface="游ゴシック体 ボールド"/>
                <a:sym typeface="游ゴシック体 ボールド"/>
              </a:defRPr>
            </a:pPr>
            <a:endParaRPr b="1"/>
          </a:p>
        </p:txBody>
      </p:sp>
      <p:sp>
        <p:nvSpPr>
          <p:cNvPr id="55" name="広報とブランド認知"/>
          <p:cNvSpPr txBox="1"/>
          <p:nvPr/>
        </p:nvSpPr>
        <p:spPr>
          <a:xfrm>
            <a:off x="9425989" y="3287805"/>
            <a:ext cx="5860637" cy="90620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2438339">
              <a:lnSpc>
                <a:spcPct val="130000"/>
              </a:lnSpc>
              <a:defRPr sz="4200">
                <a:solidFill>
                  <a:srgbClr val="FFFFFF"/>
                </a:solidFill>
                <a:latin typeface="游ゴシック体 ボールド"/>
                <a:ea typeface="游ゴシック体 ボールド"/>
                <a:cs typeface="游ゴシック体 ボールド"/>
                <a:sym typeface="游ゴシック体 ボールド"/>
              </a:defRPr>
            </a:lvl1pPr>
          </a:lstStyle>
          <a:p>
            <a:r>
              <a:rPr b="1"/>
              <a:t>広報とブランド認知</a:t>
            </a:r>
          </a:p>
        </p:txBody>
      </p:sp>
      <p:sp>
        <p:nvSpPr>
          <p:cNvPr id="56" name="1"/>
          <p:cNvSpPr/>
          <p:nvPr/>
        </p:nvSpPr>
        <p:spPr>
          <a:xfrm>
            <a:off x="11734271" y="1416620"/>
            <a:ext cx="1270001" cy="1270001"/>
          </a:xfrm>
          <a:prstGeom prst="ellipse">
            <a:avLst/>
          </a:prstGeom>
          <a:solidFill>
            <a:srgbClr val="FEAE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b"/>
          <a:lstStyle>
            <a:lvl1pPr algn="ctr" defTabSz="821531">
              <a:defRPr sz="4400">
                <a:solidFill>
                  <a:srgbClr val="FFFFFF"/>
                </a:solidFill>
              </a:defRPr>
            </a:lvl1pPr>
          </a:lstStyle>
          <a:p>
            <a:r>
              <a:rPr b="1"/>
              <a:t>1</a:t>
            </a:r>
          </a:p>
        </p:txBody>
      </p:sp>
      <p:pic>
        <p:nvPicPr>
          <p:cNvPr id="57" name="ペーストされたムービー.png" descr="ペーストされたムービー.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253400" y="5846299"/>
            <a:ext cx="5657907" cy="6426849"/>
          </a:xfrm>
          <a:prstGeom prst="rect">
            <a:avLst/>
          </a:prstGeom>
          <a:ln w="3175">
            <a:miter lim="400000"/>
          </a:ln>
          <a:effectLst>
            <a:outerShdw blurRad="355600" dist="177800" dir="3465569" rotWithShape="0">
              <a:srgbClr val="000000">
                <a:alpha val="70000"/>
              </a:srgbClr>
            </a:outerShdw>
          </a:effectLst>
        </p:spPr>
      </p:pic>
      <p:pic>
        <p:nvPicPr>
          <p:cNvPr id="58" name="ペーストされたムービー.png" descr="ペーストされたムービー.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7573246" y="5833599"/>
            <a:ext cx="5700508" cy="6432003"/>
          </a:xfrm>
          <a:prstGeom prst="rect">
            <a:avLst/>
          </a:prstGeom>
          <a:ln w="3175">
            <a:miter lim="400000"/>
          </a:ln>
          <a:effectLst>
            <a:outerShdw blurRad="355600" dist="177800" dir="3465569" rotWithShape="0">
              <a:srgbClr val="000000">
                <a:alpha val="70000"/>
              </a:srgbClr>
            </a:outerShdw>
          </a:effectLst>
        </p:spPr>
      </p:pic>
      <p:sp>
        <p:nvSpPr>
          <p:cNvPr id="59" name="イベントの告知や報告などを配信 ▶︎"/>
          <p:cNvSpPr txBox="1"/>
          <p:nvPr/>
        </p:nvSpPr>
        <p:spPr>
          <a:xfrm>
            <a:off x="5038554" y="11751557"/>
            <a:ext cx="6003568" cy="65216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defTabSz="2438339">
              <a:lnSpc>
                <a:spcPct val="130000"/>
              </a:lnSpc>
              <a:defRPr sz="2800">
                <a:latin typeface="游ゴシック体 ボールド"/>
                <a:ea typeface="游ゴシック体 ボールド"/>
                <a:cs typeface="游ゴシック体 ボールド"/>
                <a:sym typeface="游ゴシック体 ボールド"/>
              </a:defRPr>
            </a:pPr>
            <a:r>
              <a:rPr b="1"/>
              <a:t>イベントの告知や報告などを配信 </a:t>
            </a:r>
            <a:r>
              <a:rPr b="1">
                <a:solidFill>
                  <a:srgbClr val="FF644E"/>
                </a:solidFill>
              </a:rPr>
              <a: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グループ"/>
          <p:cNvGrpSpPr/>
          <p:nvPr/>
        </p:nvGrpSpPr>
        <p:grpSpPr>
          <a:xfrm>
            <a:off x="9438953" y="1416620"/>
            <a:ext cx="5860638" cy="3649794"/>
            <a:chOff x="0" y="0"/>
            <a:chExt cx="5860637" cy="3649792"/>
          </a:xfrm>
        </p:grpSpPr>
        <p:sp>
          <p:nvSpPr>
            <p:cNvPr id="61" name="角丸四角形"/>
            <p:cNvSpPr/>
            <p:nvPr/>
          </p:nvSpPr>
          <p:spPr>
            <a:xfrm>
              <a:off x="0" y="998785"/>
              <a:ext cx="5860637" cy="2651007"/>
            </a:xfrm>
            <a:prstGeom prst="roundRect">
              <a:avLst>
                <a:gd name="adj" fmla="val 7186"/>
              </a:avLst>
            </a:prstGeom>
            <a:solidFill>
              <a:srgbClr val="004D80"/>
            </a:solidFill>
            <a:ln w="12700" cap="flat">
              <a:noFill/>
              <a:miter lim="400000"/>
            </a:ln>
            <a:effectLst/>
          </p:spPr>
          <p:txBody>
            <a:bodyPr wrap="square" lIns="71437" tIns="71437" rIns="71437" bIns="71437" numCol="1" anchor="ctr">
              <a:noAutofit/>
            </a:bodyPr>
            <a:lstStyle/>
            <a:p>
              <a:pPr algn="ctr" defTabSz="2438339">
                <a:lnSpc>
                  <a:spcPct val="130000"/>
                </a:lnSpc>
                <a:defRPr sz="4200">
                  <a:solidFill>
                    <a:srgbClr val="FFFFFF"/>
                  </a:solidFill>
                  <a:latin typeface="游ゴシック体 ボールド"/>
                  <a:ea typeface="游ゴシック体 ボールド"/>
                  <a:cs typeface="游ゴシック体 ボールド"/>
                  <a:sym typeface="游ゴシック体 ボールド"/>
                </a:defRPr>
              </a:pPr>
              <a:endParaRPr b="1"/>
            </a:p>
          </p:txBody>
        </p:sp>
        <p:sp>
          <p:nvSpPr>
            <p:cNvPr id="62" name="クラブ同士、会員間のコミュニケーション"/>
            <p:cNvSpPr txBox="1"/>
            <p:nvPr/>
          </p:nvSpPr>
          <p:spPr>
            <a:xfrm>
              <a:off x="0" y="1451070"/>
              <a:ext cx="5860637" cy="1746438"/>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lgn="ctr" defTabSz="2438339">
                <a:lnSpc>
                  <a:spcPct val="130000"/>
                </a:lnSpc>
                <a:defRPr sz="4200">
                  <a:solidFill>
                    <a:srgbClr val="FFFFFF"/>
                  </a:solidFill>
                  <a:latin typeface="游ゴシック体 ボールド"/>
                  <a:ea typeface="游ゴシック体 ボールド"/>
                  <a:cs typeface="游ゴシック体 ボールド"/>
                  <a:sym typeface="游ゴシック体 ボールド"/>
                </a:defRPr>
              </a:lvl1pPr>
            </a:lstStyle>
            <a:p>
              <a:r>
                <a:rPr b="1"/>
                <a:t>クラブ同士、会員間のコミュニケーション</a:t>
              </a:r>
            </a:p>
          </p:txBody>
        </p:sp>
        <p:sp>
          <p:nvSpPr>
            <p:cNvPr id="63" name="2"/>
            <p:cNvSpPr/>
            <p:nvPr/>
          </p:nvSpPr>
          <p:spPr>
            <a:xfrm>
              <a:off x="2295318" y="0"/>
              <a:ext cx="1270001" cy="1270000"/>
            </a:xfrm>
            <a:prstGeom prst="ellipse">
              <a:avLst/>
            </a:prstGeom>
            <a:solidFill>
              <a:srgbClr val="FEAE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b">
              <a:noAutofit/>
            </a:bodyPr>
            <a:lstStyle>
              <a:lvl1pPr algn="ctr" defTabSz="821531">
                <a:defRPr sz="4400">
                  <a:solidFill>
                    <a:srgbClr val="FFFFFF"/>
                  </a:solidFill>
                </a:defRPr>
              </a:lvl1pPr>
            </a:lstStyle>
            <a:p>
              <a:r>
                <a:rPr b="1"/>
                <a:t>2</a:t>
              </a:r>
            </a:p>
          </p:txBody>
        </p:sp>
      </p:grpSp>
      <p:sp>
        <p:nvSpPr>
          <p:cNvPr id="65" name="メンバー同士の連絡や情報共有がスムーズになり、クラブ内での結束力が高まる。"/>
          <p:cNvSpPr txBox="1"/>
          <p:nvPr/>
        </p:nvSpPr>
        <p:spPr>
          <a:xfrm>
            <a:off x="2631174" y="5820899"/>
            <a:ext cx="7972930" cy="236283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defTabSz="2438339">
              <a:lnSpc>
                <a:spcPct val="130000"/>
              </a:lnSpc>
              <a:defRPr sz="3800">
                <a:latin typeface="游ゴシック体 ボールド"/>
                <a:ea typeface="游ゴシック体 ボールド"/>
                <a:cs typeface="游ゴシック体 ボールド"/>
                <a:sym typeface="游ゴシック体 ボールド"/>
              </a:defRPr>
            </a:lvl1pPr>
          </a:lstStyle>
          <a:p>
            <a:r>
              <a:rPr b="1"/>
              <a:t>メンバー同士の連絡や情報共有がスムーズになり、クラブ内での結束力が高まる。</a:t>
            </a:r>
          </a:p>
        </p:txBody>
      </p:sp>
      <p:sp>
        <p:nvSpPr>
          <p:cNvPr id="66" name="能登半島の震災時はメッセンジャーで…"/>
          <p:cNvSpPr txBox="1"/>
          <p:nvPr/>
        </p:nvSpPr>
        <p:spPr>
          <a:xfrm>
            <a:off x="4349037" y="10769063"/>
            <a:ext cx="7422440" cy="177863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defTabSz="2438339">
              <a:lnSpc>
                <a:spcPct val="130000"/>
              </a:lnSpc>
              <a:defRPr sz="2800">
                <a:latin typeface="游ゴシック体 ボールド"/>
                <a:ea typeface="游ゴシック体 ボールド"/>
                <a:cs typeface="游ゴシック体 ボールド"/>
                <a:sym typeface="游ゴシック体 ボールド"/>
              </a:defRPr>
            </a:pPr>
            <a:r>
              <a:rPr b="1"/>
              <a:t>能登半島の震災時はメッセンジャーで</a:t>
            </a:r>
          </a:p>
          <a:p>
            <a:pPr defTabSz="2438339">
              <a:lnSpc>
                <a:spcPct val="130000"/>
              </a:lnSpc>
              <a:defRPr sz="2800">
                <a:latin typeface="游ゴシック体 ボールド"/>
                <a:ea typeface="游ゴシック体 ボールド"/>
                <a:cs typeface="游ゴシック体 ボールド"/>
                <a:sym typeface="游ゴシック体 ボールド"/>
              </a:defRPr>
            </a:pPr>
            <a:r>
              <a:rPr b="1"/>
              <a:t>現地ロータリークラブと連携が取れ</a:t>
            </a:r>
          </a:p>
          <a:p>
            <a:pPr defTabSz="2438339">
              <a:lnSpc>
                <a:spcPct val="130000"/>
              </a:lnSpc>
              <a:defRPr sz="2800">
                <a:latin typeface="游ゴシック体 ボールド"/>
                <a:ea typeface="游ゴシック体 ボールド"/>
                <a:cs typeface="游ゴシック体 ボールド"/>
                <a:sym typeface="游ゴシック体 ボールド"/>
              </a:defRPr>
            </a:pPr>
            <a:r>
              <a:rPr b="1"/>
              <a:t>いち早く支援物資を届けることができた </a:t>
            </a:r>
            <a:r>
              <a:rPr b="1">
                <a:solidFill>
                  <a:srgbClr val="FF644E"/>
                </a:solidFill>
              </a:rPr>
              <a:t>▶︎</a:t>
            </a:r>
          </a:p>
        </p:txBody>
      </p:sp>
      <p:pic>
        <p:nvPicPr>
          <p:cNvPr id="67" name="ペーストされたムービー.png" descr="ペーストされたムービー.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42806" y="5659561"/>
            <a:ext cx="5233252" cy="6888138"/>
          </a:xfrm>
          <a:prstGeom prst="rect">
            <a:avLst/>
          </a:prstGeom>
          <a:ln w="3175">
            <a:miter lim="400000"/>
          </a:ln>
          <a:effectLst>
            <a:outerShdw blurRad="355600" dist="177800" dir="3321708" rotWithShape="0">
              <a:srgbClr val="000000">
                <a:alpha val="70000"/>
              </a:srgbClr>
            </a:outerShdw>
          </a:effectLst>
        </p:spPr>
      </p:pic>
      <p:pic>
        <p:nvPicPr>
          <p:cNvPr id="68" name="IMG_1696.JPG" descr="IMG_1696.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7418946" y="5659561"/>
            <a:ext cx="6008917" cy="2928596"/>
          </a:xfrm>
          <a:prstGeom prst="rect">
            <a:avLst/>
          </a:prstGeom>
          <a:ln w="12700">
            <a:miter lim="400000"/>
          </a:ln>
        </p:spPr>
      </p:pic>
      <p:pic>
        <p:nvPicPr>
          <p:cNvPr id="69" name="IMG_1700.JPG" descr="IMG_1700.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7444856" y="8863508"/>
            <a:ext cx="6004199" cy="3684191"/>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グループ"/>
          <p:cNvGrpSpPr/>
          <p:nvPr/>
        </p:nvGrpSpPr>
        <p:grpSpPr>
          <a:xfrm>
            <a:off x="9438953" y="1373130"/>
            <a:ext cx="5860638" cy="3649793"/>
            <a:chOff x="0" y="0"/>
            <a:chExt cx="5860637" cy="3649792"/>
          </a:xfrm>
        </p:grpSpPr>
        <p:sp>
          <p:nvSpPr>
            <p:cNvPr id="71" name="角丸四角形"/>
            <p:cNvSpPr/>
            <p:nvPr/>
          </p:nvSpPr>
          <p:spPr>
            <a:xfrm>
              <a:off x="0" y="998785"/>
              <a:ext cx="5860637" cy="2651007"/>
            </a:xfrm>
            <a:prstGeom prst="roundRect">
              <a:avLst>
                <a:gd name="adj" fmla="val 7186"/>
              </a:avLst>
            </a:prstGeom>
            <a:solidFill>
              <a:srgbClr val="004D80"/>
            </a:solidFill>
            <a:ln w="12700" cap="flat">
              <a:noFill/>
              <a:miter lim="400000"/>
            </a:ln>
            <a:effectLst/>
          </p:spPr>
          <p:txBody>
            <a:bodyPr wrap="square" lIns="71437" tIns="71437" rIns="71437" bIns="71437" numCol="1" anchor="ctr">
              <a:noAutofit/>
            </a:bodyPr>
            <a:lstStyle/>
            <a:p>
              <a:pPr algn="ctr" defTabSz="821531">
                <a:defRPr sz="3000">
                  <a:solidFill>
                    <a:srgbClr val="FFFFFF"/>
                  </a:solidFill>
                  <a:latin typeface="ヒラギノ角ゴ ProN W3"/>
                  <a:ea typeface="ヒラギノ角ゴ ProN W3"/>
                  <a:cs typeface="ヒラギノ角ゴ ProN W3"/>
                  <a:sym typeface="ヒラギノ角ゴ ProN W3"/>
                </a:defRPr>
              </a:pPr>
              <a:endParaRPr b="1"/>
            </a:p>
          </p:txBody>
        </p:sp>
        <p:sp>
          <p:nvSpPr>
            <p:cNvPr id="72" name="新規会員の獲得"/>
            <p:cNvSpPr txBox="1"/>
            <p:nvPr/>
          </p:nvSpPr>
          <p:spPr>
            <a:xfrm>
              <a:off x="0" y="1973231"/>
              <a:ext cx="5860637" cy="90620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algn="ctr" defTabSz="2438339">
                <a:lnSpc>
                  <a:spcPct val="130000"/>
                </a:lnSpc>
                <a:defRPr sz="4200">
                  <a:solidFill>
                    <a:srgbClr val="FFFFFF"/>
                  </a:solidFill>
                  <a:latin typeface="游ゴシック体 ボールド"/>
                  <a:ea typeface="游ゴシック体 ボールド"/>
                  <a:cs typeface="游ゴシック体 ボールド"/>
                  <a:sym typeface="游ゴシック体 ボールド"/>
                </a:defRPr>
              </a:lvl1pPr>
            </a:lstStyle>
            <a:p>
              <a:r>
                <a:rPr b="1"/>
                <a:t>新規会員の獲得</a:t>
              </a:r>
            </a:p>
          </p:txBody>
        </p:sp>
        <p:sp>
          <p:nvSpPr>
            <p:cNvPr id="73" name="3"/>
            <p:cNvSpPr/>
            <p:nvPr/>
          </p:nvSpPr>
          <p:spPr>
            <a:xfrm>
              <a:off x="2295318" y="0"/>
              <a:ext cx="1270001" cy="1270000"/>
            </a:xfrm>
            <a:prstGeom prst="ellipse">
              <a:avLst/>
            </a:prstGeom>
            <a:solidFill>
              <a:srgbClr val="FEAE0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b">
              <a:noAutofit/>
            </a:bodyPr>
            <a:lstStyle>
              <a:lvl1pPr algn="ctr" defTabSz="821531">
                <a:defRPr sz="4400">
                  <a:solidFill>
                    <a:srgbClr val="FFFFFF"/>
                  </a:solidFill>
                </a:defRPr>
              </a:lvl1pPr>
            </a:lstStyle>
            <a:p>
              <a:r>
                <a:rPr b="1"/>
                <a:t>3</a:t>
              </a:r>
            </a:p>
          </p:txBody>
        </p:sp>
      </p:grpSp>
      <p:sp>
        <p:nvSpPr>
          <p:cNvPr id="75" name="SNSを通じて、ロータリークラブに興味を持つ新規会員へのアプローチが可能になる。"/>
          <p:cNvSpPr txBox="1"/>
          <p:nvPr/>
        </p:nvSpPr>
        <p:spPr>
          <a:xfrm>
            <a:off x="2631174" y="5820899"/>
            <a:ext cx="7972930" cy="236283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defTabSz="2438339">
              <a:lnSpc>
                <a:spcPct val="130000"/>
              </a:lnSpc>
              <a:defRPr sz="3800">
                <a:latin typeface="游ゴシック体 ボールド"/>
                <a:ea typeface="游ゴシック体 ボールド"/>
                <a:cs typeface="游ゴシック体 ボールド"/>
                <a:sym typeface="游ゴシック体 ボールド"/>
              </a:defRPr>
            </a:lvl1pPr>
          </a:lstStyle>
          <a:p>
            <a:r>
              <a:rPr b="1"/>
              <a:t> SNSを通じて、ロータリークラブに興味を持つ新規会員へのアプローチが可能になる。</a:t>
            </a:r>
          </a:p>
        </p:txBody>
      </p:sp>
      <p:sp>
        <p:nvSpPr>
          <p:cNvPr id="76" name="様々な活動報告をFBにて配信していたら…"/>
          <p:cNvSpPr txBox="1"/>
          <p:nvPr/>
        </p:nvSpPr>
        <p:spPr>
          <a:xfrm>
            <a:off x="4308899" y="11409143"/>
            <a:ext cx="7422439" cy="12123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defTabSz="2438339">
              <a:lnSpc>
                <a:spcPct val="130000"/>
              </a:lnSpc>
              <a:defRPr sz="2800">
                <a:latin typeface="游ゴシック体 ボールド"/>
                <a:ea typeface="游ゴシック体 ボールド"/>
                <a:cs typeface="游ゴシック体 ボールド"/>
                <a:sym typeface="游ゴシック体 ボールド"/>
              </a:defRPr>
            </a:pPr>
            <a:r>
              <a:rPr b="1"/>
              <a:t>様々な活動報告をFBにて配信していたら</a:t>
            </a:r>
          </a:p>
          <a:p>
            <a:pPr defTabSz="2438339">
              <a:lnSpc>
                <a:spcPct val="130000"/>
              </a:lnSpc>
              <a:defRPr sz="2800">
                <a:latin typeface="游ゴシック体 ボールド"/>
                <a:ea typeface="游ゴシック体 ボールド"/>
                <a:cs typeface="游ゴシック体 ボールド"/>
                <a:sym typeface="游ゴシック体 ボールド"/>
              </a:defRPr>
            </a:pPr>
            <a:r>
              <a:rPr b="1"/>
              <a:t>それを見た人が入会申し込みをしてきた </a:t>
            </a:r>
            <a:r>
              <a:rPr b="1">
                <a:solidFill>
                  <a:srgbClr val="FF644E"/>
                </a:solidFill>
              </a:rPr>
              <a:t>▶︎</a:t>
            </a:r>
          </a:p>
        </p:txBody>
      </p:sp>
      <p:pic>
        <p:nvPicPr>
          <p:cNvPr id="77" name="ペーストされたムービー.png" descr="ペーストされたムービー.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42806" y="5659561"/>
            <a:ext cx="5233252" cy="6888138"/>
          </a:xfrm>
          <a:prstGeom prst="rect">
            <a:avLst/>
          </a:prstGeom>
          <a:ln w="3175">
            <a:miter lim="400000"/>
          </a:ln>
          <a:effectLst>
            <a:outerShdw blurRad="355600" dist="177800" dir="3321708" rotWithShape="0">
              <a:srgbClr val="000000">
                <a:alpha val="70000"/>
              </a:srgbClr>
            </a:outerShdw>
          </a:effectLst>
        </p:spPr>
      </p:pic>
      <p:pic>
        <p:nvPicPr>
          <p:cNvPr id="78" name="ペーストされたムービー.png" descr="ペーストされたムービー.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42806" y="5613719"/>
            <a:ext cx="5453596" cy="6933980"/>
          </a:xfrm>
          <a:prstGeom prst="rect">
            <a:avLst/>
          </a:prstGeom>
          <a:ln w="3175">
            <a:miter lim="400000"/>
          </a:ln>
          <a:effectLst>
            <a:outerShdw blurRad="355600" dist="177800" dir="1196726" rotWithShape="0">
              <a:srgbClr val="000000">
                <a:alpha val="70000"/>
              </a:srgbClr>
            </a:outerShdw>
          </a:effectLst>
        </p:spPr>
      </p:pic>
      <p:pic>
        <p:nvPicPr>
          <p:cNvPr id="79" name="ペーストされたムービー.png" descr="ペーストされたムービー.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714760" y="5613719"/>
            <a:ext cx="5559140" cy="6933980"/>
          </a:xfrm>
          <a:prstGeom prst="rect">
            <a:avLst/>
          </a:prstGeom>
          <a:ln w="3175">
            <a:miter lim="400000"/>
          </a:ln>
          <a:effectLst>
            <a:outerShdw blurRad="355600" dist="177800" dir="3211792" rotWithShape="0">
              <a:srgbClr val="000000">
                <a:alpha val="70000"/>
              </a:srgbClr>
            </a:outerShdw>
          </a:effec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NSの運用について"/>
          <p:cNvSpPr txBox="1"/>
          <p:nvPr/>
        </p:nvSpPr>
        <p:spPr>
          <a:xfrm>
            <a:off x="6401254" y="2011801"/>
            <a:ext cx="11581492" cy="119641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2438339">
              <a:lnSpc>
                <a:spcPct val="130000"/>
              </a:lnSpc>
              <a:defRPr sz="5800">
                <a:solidFill>
                  <a:srgbClr val="004D80"/>
                </a:solidFill>
                <a:latin typeface="游ゴシック体 ボールド"/>
                <a:ea typeface="游ゴシック体 ボールド"/>
                <a:cs typeface="游ゴシック体 ボールド"/>
                <a:sym typeface="游ゴシック体 ボールド"/>
              </a:defRPr>
            </a:lvl1pPr>
          </a:lstStyle>
          <a:p>
            <a:r>
              <a:rPr b="1"/>
              <a:t>SNSの運用について</a:t>
            </a:r>
          </a:p>
        </p:txBody>
      </p:sp>
      <p:sp>
        <p:nvSpPr>
          <p:cNvPr id="82" name="イベント告知…"/>
          <p:cNvSpPr txBox="1"/>
          <p:nvPr/>
        </p:nvSpPr>
        <p:spPr>
          <a:xfrm>
            <a:off x="5575675" y="3503810"/>
            <a:ext cx="13671330" cy="565494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defTabSz="2438339">
              <a:lnSpc>
                <a:spcPct val="130000"/>
              </a:lnSpc>
              <a:defRPr sz="4500">
                <a:solidFill>
                  <a:srgbClr val="004D80"/>
                </a:solidFill>
                <a:latin typeface="游ゴシック体 ボールド"/>
                <a:ea typeface="游ゴシック体 ボールド"/>
                <a:cs typeface="游ゴシック体 ボールド"/>
                <a:sym typeface="游ゴシック体 ボールド"/>
              </a:defRPr>
            </a:pPr>
            <a:r>
              <a:rPr b="1" dirty="0" err="1"/>
              <a:t>イベント告知</a:t>
            </a:r>
            <a:endParaRPr b="1" dirty="0"/>
          </a:p>
          <a:p>
            <a:pPr defTabSz="2438339">
              <a:lnSpc>
                <a:spcPct val="130000"/>
              </a:lnSpc>
              <a:defRPr sz="3800">
                <a:latin typeface="游ゴシック体 ボールド"/>
                <a:ea typeface="游ゴシック体 ボールド"/>
                <a:cs typeface="游ゴシック体 ボールド"/>
                <a:sym typeface="游ゴシック体 ボールド"/>
              </a:defRPr>
            </a:pPr>
            <a:r>
              <a:rPr b="1" dirty="0" err="1"/>
              <a:t>クラブが主催するイベントや奉仕活動の告知</a:t>
            </a:r>
            <a:r>
              <a:rPr b="1" dirty="0"/>
              <a:t>。</a:t>
            </a:r>
          </a:p>
          <a:p>
            <a:pPr defTabSz="2438339">
              <a:lnSpc>
                <a:spcPct val="130000"/>
              </a:lnSpc>
              <a:defRPr sz="1500">
                <a:latin typeface="游ゴシック体 ボールド"/>
                <a:ea typeface="游ゴシック体 ボールド"/>
                <a:cs typeface="游ゴシック体 ボールド"/>
                <a:sym typeface="游ゴシック体 ボールド"/>
              </a:defRPr>
            </a:pPr>
            <a:endParaRPr b="1" dirty="0"/>
          </a:p>
          <a:p>
            <a:pPr defTabSz="2438339">
              <a:lnSpc>
                <a:spcPct val="130000"/>
              </a:lnSpc>
              <a:defRPr sz="4500">
                <a:solidFill>
                  <a:srgbClr val="004D80"/>
                </a:solidFill>
                <a:latin typeface="游ゴシック体 ボールド"/>
                <a:ea typeface="游ゴシック体 ボールド"/>
                <a:cs typeface="游ゴシック体 ボールド"/>
                <a:sym typeface="游ゴシック体 ボールド"/>
              </a:defRPr>
            </a:pPr>
            <a:r>
              <a:rPr b="1" dirty="0" err="1"/>
              <a:t>活動報告</a:t>
            </a:r>
            <a:endParaRPr b="1" dirty="0"/>
          </a:p>
          <a:p>
            <a:pPr defTabSz="2438339">
              <a:lnSpc>
                <a:spcPct val="130000"/>
              </a:lnSpc>
              <a:defRPr sz="3800">
                <a:latin typeface="游ゴシック体 ボールド"/>
                <a:ea typeface="游ゴシック体 ボールド"/>
                <a:cs typeface="游ゴシック体 ボールド"/>
                <a:sym typeface="游ゴシック体 ボールド"/>
              </a:defRPr>
            </a:pPr>
            <a:r>
              <a:rPr b="1" dirty="0" err="1"/>
              <a:t>過去のイベントやプロジェクトの成果を写真や動画で報告</a:t>
            </a:r>
            <a:r>
              <a:rPr b="1" dirty="0"/>
              <a:t>。</a:t>
            </a:r>
          </a:p>
          <a:p>
            <a:pPr defTabSz="2438339">
              <a:lnSpc>
                <a:spcPct val="130000"/>
              </a:lnSpc>
              <a:defRPr sz="1500">
                <a:latin typeface="游ゴシック体 ボールド"/>
                <a:ea typeface="游ゴシック体 ボールド"/>
                <a:cs typeface="游ゴシック体 ボールド"/>
                <a:sym typeface="游ゴシック体 ボールド"/>
              </a:defRPr>
            </a:pPr>
            <a:endParaRPr b="1" dirty="0"/>
          </a:p>
          <a:p>
            <a:pPr defTabSz="2438339">
              <a:lnSpc>
                <a:spcPct val="130000"/>
              </a:lnSpc>
              <a:defRPr sz="4500">
                <a:solidFill>
                  <a:srgbClr val="004D80"/>
                </a:solidFill>
                <a:latin typeface="游ゴシック体 ボールド"/>
                <a:ea typeface="游ゴシック体 ボールド"/>
                <a:cs typeface="游ゴシック体 ボールド"/>
                <a:sym typeface="游ゴシック体 ボールド"/>
              </a:defRPr>
            </a:pPr>
            <a:r>
              <a:rPr b="1" dirty="0" err="1"/>
              <a:t>クラブの紹介</a:t>
            </a:r>
            <a:endParaRPr b="1" dirty="0"/>
          </a:p>
          <a:p>
            <a:pPr defTabSz="2438339">
              <a:lnSpc>
                <a:spcPct val="130000"/>
              </a:lnSpc>
              <a:defRPr sz="3800">
                <a:latin typeface="游ゴシック体 ボールド"/>
                <a:ea typeface="游ゴシック体 ボールド"/>
                <a:cs typeface="游ゴシック体 ボールド"/>
                <a:sym typeface="游ゴシック体 ボールド"/>
              </a:defRPr>
            </a:pPr>
            <a:r>
              <a:rPr b="1" dirty="0" err="1"/>
              <a:t>クラブでの例会のシーンや、卓話などを定期的に取り上げる</a:t>
            </a:r>
            <a:endParaRPr b="1" dirty="0"/>
          </a:p>
        </p:txBody>
      </p:sp>
      <p:sp>
        <p:nvSpPr>
          <p:cNvPr id="83" name="▼"/>
          <p:cNvSpPr txBox="1"/>
          <p:nvPr/>
        </p:nvSpPr>
        <p:spPr>
          <a:xfrm>
            <a:off x="11779520" y="9754935"/>
            <a:ext cx="824961" cy="105875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2438339">
              <a:lnSpc>
                <a:spcPct val="130000"/>
              </a:lnSpc>
              <a:defRPr sz="5000">
                <a:solidFill>
                  <a:srgbClr val="FF644E"/>
                </a:solidFill>
                <a:latin typeface="游ゴシック体 ボールド"/>
                <a:ea typeface="游ゴシック体 ボールド"/>
                <a:cs typeface="游ゴシック体 ボールド"/>
                <a:sym typeface="游ゴシック体 ボールド"/>
              </a:defRPr>
            </a:lvl1pPr>
          </a:lstStyle>
          <a:p>
            <a:r>
              <a:rPr b="1"/>
              <a:t>▼</a:t>
            </a:r>
          </a:p>
        </p:txBody>
      </p:sp>
      <p:sp>
        <p:nvSpPr>
          <p:cNvPr id="84" name="四角形"/>
          <p:cNvSpPr/>
          <p:nvPr/>
        </p:nvSpPr>
        <p:spPr>
          <a:xfrm>
            <a:off x="4828013" y="10930246"/>
            <a:ext cx="14727975" cy="1433736"/>
          </a:xfrm>
          <a:prstGeom prst="rect">
            <a:avLst/>
          </a:prstGeom>
          <a:solidFill>
            <a:srgbClr val="004D80"/>
          </a:solidFill>
          <a:ln w="12700">
            <a:miter lim="400000"/>
          </a:ln>
        </p:spPr>
        <p:txBody>
          <a:bodyPr lIns="71437" tIns="71437" rIns="71437" bIns="71437" anchor="ctr"/>
          <a:lstStyle/>
          <a:p>
            <a:pPr algn="ctr" defTabSz="821531">
              <a:defRPr sz="3000">
                <a:solidFill>
                  <a:srgbClr val="FFFFFF"/>
                </a:solidFill>
                <a:latin typeface="ヒラギノ角ゴ ProN W3"/>
                <a:ea typeface="ヒラギノ角ゴ ProN W3"/>
                <a:cs typeface="ヒラギノ角ゴ ProN W3"/>
                <a:sym typeface="ヒラギノ角ゴ ProN W3"/>
              </a:defRPr>
            </a:pPr>
            <a:endParaRPr b="1"/>
          </a:p>
        </p:txBody>
      </p:sp>
      <p:sp>
        <p:nvSpPr>
          <p:cNvPr id="85" name="日常の些細な内容でも良いのでとにかく投稿する"/>
          <p:cNvSpPr txBox="1"/>
          <p:nvPr/>
        </p:nvSpPr>
        <p:spPr>
          <a:xfrm>
            <a:off x="4666216" y="11121459"/>
            <a:ext cx="15051568" cy="105131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2438339">
              <a:lnSpc>
                <a:spcPct val="130000"/>
              </a:lnSpc>
              <a:defRPr sz="5000">
                <a:solidFill>
                  <a:srgbClr val="FFFFFF"/>
                </a:solidFill>
                <a:latin typeface="游ゴシック体 ボールド"/>
                <a:ea typeface="游ゴシック体 ボールド"/>
                <a:cs typeface="游ゴシック体 ボールド"/>
                <a:sym typeface="游ゴシック体 ボールド"/>
              </a:defRPr>
            </a:lvl1pPr>
          </a:lstStyle>
          <a:p>
            <a:r>
              <a:rPr b="1"/>
              <a:t>日常の些細な内容でも良いのでとにかく投稿する</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運用のヒント"/>
          <p:cNvSpPr txBox="1"/>
          <p:nvPr/>
        </p:nvSpPr>
        <p:spPr>
          <a:xfrm>
            <a:off x="6401254" y="2011801"/>
            <a:ext cx="11581492" cy="119641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ctr" defTabSz="2438339">
              <a:lnSpc>
                <a:spcPct val="130000"/>
              </a:lnSpc>
              <a:defRPr sz="5800">
                <a:solidFill>
                  <a:srgbClr val="004D80"/>
                </a:solidFill>
                <a:latin typeface="游ゴシック体 ボールド"/>
                <a:ea typeface="游ゴシック体 ボールド"/>
                <a:cs typeface="游ゴシック体 ボールド"/>
                <a:sym typeface="游ゴシック体 ボールド"/>
              </a:defRPr>
            </a:lvl1pPr>
          </a:lstStyle>
          <a:p>
            <a:r>
              <a:rPr b="1"/>
              <a:t>運用のヒント</a:t>
            </a:r>
          </a:p>
        </p:txBody>
      </p:sp>
      <p:sp>
        <p:nvSpPr>
          <p:cNvPr id="88" name="SNSへの投稿を行う担当者も決めておくことが必要です。…"/>
          <p:cNvSpPr txBox="1"/>
          <p:nvPr/>
        </p:nvSpPr>
        <p:spPr>
          <a:xfrm>
            <a:off x="9524438" y="3735134"/>
            <a:ext cx="13045630" cy="735541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defTabSz="2438339">
              <a:lnSpc>
                <a:spcPct val="130000"/>
              </a:lnSpc>
              <a:defRPr sz="3800">
                <a:latin typeface="游ゴシック体 ボールド"/>
                <a:ea typeface="游ゴシック体 ボールド"/>
                <a:cs typeface="游ゴシック体 ボールド"/>
                <a:sym typeface="游ゴシック体 ボールド"/>
              </a:defRPr>
            </a:pPr>
            <a:r>
              <a:rPr b="1" dirty="0" err="1"/>
              <a:t>SNSへの投稿を行う担当者も決めておくことが必要です</a:t>
            </a:r>
            <a:r>
              <a:rPr b="1" dirty="0"/>
              <a:t>。</a:t>
            </a:r>
          </a:p>
          <a:p>
            <a:pPr defTabSz="2438339">
              <a:lnSpc>
                <a:spcPct val="130000"/>
              </a:lnSpc>
              <a:defRPr sz="3800">
                <a:latin typeface="游ゴシック体 ボールド"/>
                <a:ea typeface="游ゴシック体 ボールド"/>
                <a:cs typeface="游ゴシック体 ボールド"/>
                <a:sym typeface="游ゴシック体 ボールド"/>
              </a:defRPr>
            </a:pPr>
            <a:r>
              <a:rPr b="1" dirty="0" err="1"/>
              <a:t>一人ではなく数人で運営する方が負担軽減にもなります</a:t>
            </a:r>
            <a:r>
              <a:rPr b="1" dirty="0"/>
              <a:t>。</a:t>
            </a:r>
          </a:p>
          <a:p>
            <a:pPr defTabSz="2438339">
              <a:lnSpc>
                <a:spcPct val="130000"/>
              </a:lnSpc>
              <a:defRPr sz="2000">
                <a:latin typeface="游ゴシック体 ボールド"/>
                <a:ea typeface="游ゴシック体 ボールド"/>
                <a:cs typeface="游ゴシック体 ボールド"/>
                <a:sym typeface="游ゴシック体 ボールド"/>
              </a:defRPr>
            </a:pPr>
            <a:endParaRPr b="1" dirty="0"/>
          </a:p>
          <a:p>
            <a:pPr defTabSz="2438339">
              <a:lnSpc>
                <a:spcPct val="130000"/>
              </a:lnSpc>
              <a:defRPr sz="3800">
                <a:latin typeface="游ゴシック体 ボールド"/>
                <a:ea typeface="游ゴシック体 ボールド"/>
                <a:cs typeface="游ゴシック体 ボールド"/>
                <a:sym typeface="游ゴシック体 ボールド"/>
              </a:defRPr>
            </a:pPr>
            <a:r>
              <a:rPr b="1" dirty="0" err="1"/>
              <a:t>どんな内容でもいいので、定期的な投稿が肝心です</a:t>
            </a:r>
            <a:r>
              <a:rPr b="1" dirty="0"/>
              <a:t>。</a:t>
            </a:r>
          </a:p>
          <a:p>
            <a:pPr defTabSz="2438339">
              <a:lnSpc>
                <a:spcPct val="130000"/>
              </a:lnSpc>
              <a:defRPr sz="2000">
                <a:solidFill>
                  <a:srgbClr val="004D80"/>
                </a:solidFill>
                <a:latin typeface="游ゴシック体 ボールド"/>
                <a:ea typeface="游ゴシック体 ボールド"/>
                <a:cs typeface="游ゴシック体 ボールド"/>
                <a:sym typeface="游ゴシック体 ボールド"/>
              </a:defRPr>
            </a:pPr>
            <a:endParaRPr b="1" dirty="0"/>
          </a:p>
          <a:p>
            <a:pPr defTabSz="2438339">
              <a:lnSpc>
                <a:spcPct val="130000"/>
              </a:lnSpc>
              <a:defRPr sz="3800">
                <a:latin typeface="游ゴシック体 ボールド"/>
                <a:ea typeface="游ゴシック体 ボールド"/>
                <a:cs typeface="游ゴシック体 ボールド"/>
                <a:sym typeface="游ゴシック体 ボールド"/>
              </a:defRPr>
            </a:pPr>
            <a:r>
              <a:rPr b="1" dirty="0"/>
              <a:t>団体写真やポーズを取った写真ではなく、活動している人びとの様子をアップしましょう。また活動に参加してくれた人たちや協力団体との活動を紹介するのも効果的です。</a:t>
            </a:r>
          </a:p>
          <a:p>
            <a:pPr defTabSz="2438339">
              <a:lnSpc>
                <a:spcPct val="130000"/>
              </a:lnSpc>
              <a:defRPr sz="2000">
                <a:solidFill>
                  <a:srgbClr val="004D80"/>
                </a:solidFill>
                <a:latin typeface="游ゴシック体 ボールド"/>
                <a:ea typeface="游ゴシック体 ボールド"/>
                <a:cs typeface="游ゴシック体 ボールド"/>
                <a:sym typeface="游ゴシック体 ボールド"/>
              </a:defRPr>
            </a:pPr>
            <a:endParaRPr b="1" dirty="0"/>
          </a:p>
          <a:p>
            <a:pPr defTabSz="2438339">
              <a:lnSpc>
                <a:spcPct val="130000"/>
              </a:lnSpc>
              <a:defRPr sz="3800">
                <a:latin typeface="游ゴシック体 ボールド"/>
                <a:ea typeface="游ゴシック体 ボールド"/>
                <a:cs typeface="游ゴシック体 ボールド"/>
                <a:sym typeface="游ゴシック体 ボールド"/>
              </a:defRPr>
            </a:pPr>
            <a:r>
              <a:rPr b="1" dirty="0" err="1"/>
              <a:t>他のクラブの投稿や、自分が関心を惹かれる投稿を参考にしましょう</a:t>
            </a:r>
            <a:r>
              <a:rPr b="1" dirty="0"/>
              <a:t>。</a:t>
            </a:r>
          </a:p>
        </p:txBody>
      </p:sp>
      <p:sp>
        <p:nvSpPr>
          <p:cNvPr id="89" name="担当者を決める…"/>
          <p:cNvSpPr txBox="1"/>
          <p:nvPr/>
        </p:nvSpPr>
        <p:spPr>
          <a:xfrm>
            <a:off x="2574162" y="3735134"/>
            <a:ext cx="8338973" cy="63296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0808" tIns="90808" rIns="90808" bIns="90808">
            <a:spAutoFit/>
          </a:bodyPr>
          <a:lstStyle/>
          <a:p>
            <a:pPr defTabSz="2438339">
              <a:lnSpc>
                <a:spcPct val="110000"/>
              </a:lnSpc>
              <a:defRPr sz="4500">
                <a:solidFill>
                  <a:srgbClr val="004D80"/>
                </a:solidFill>
                <a:latin typeface="游ゴシック体 ボールド"/>
                <a:ea typeface="游ゴシック体 ボールド"/>
                <a:cs typeface="游ゴシック体 ボールド"/>
                <a:sym typeface="游ゴシック体 ボールド"/>
              </a:defRPr>
            </a:pPr>
            <a:r>
              <a:rPr b="1" dirty="0" err="1"/>
              <a:t>担当者を決める</a:t>
            </a:r>
            <a:endParaRPr b="1" dirty="0"/>
          </a:p>
          <a:p>
            <a:pPr defTabSz="2438339">
              <a:lnSpc>
                <a:spcPct val="110000"/>
              </a:lnSpc>
              <a:defRPr sz="6200">
                <a:solidFill>
                  <a:srgbClr val="004D80"/>
                </a:solidFill>
                <a:latin typeface="游ゴシック体 ボールド"/>
                <a:ea typeface="游ゴシック体 ボールド"/>
                <a:cs typeface="游ゴシック体 ボールド"/>
                <a:sym typeface="游ゴシック体 ボールド"/>
              </a:defRPr>
            </a:pPr>
            <a:endParaRPr b="1" dirty="0"/>
          </a:p>
          <a:p>
            <a:pPr defTabSz="2438339">
              <a:lnSpc>
                <a:spcPct val="110000"/>
              </a:lnSpc>
              <a:defRPr sz="4500">
                <a:solidFill>
                  <a:srgbClr val="004D80"/>
                </a:solidFill>
                <a:latin typeface="游ゴシック体 ボールド"/>
                <a:ea typeface="游ゴシック体 ボールド"/>
                <a:cs typeface="游ゴシック体 ボールド"/>
                <a:sym typeface="游ゴシック体 ボールド"/>
              </a:defRPr>
            </a:pPr>
            <a:r>
              <a:rPr b="1" dirty="0" err="1"/>
              <a:t>定期的に投稿する</a:t>
            </a:r>
            <a:endParaRPr b="1" dirty="0"/>
          </a:p>
          <a:p>
            <a:pPr defTabSz="2438339">
              <a:lnSpc>
                <a:spcPct val="110000"/>
              </a:lnSpc>
              <a:defRPr sz="2100">
                <a:solidFill>
                  <a:srgbClr val="004D80"/>
                </a:solidFill>
                <a:latin typeface="游ゴシック体 ボールド"/>
                <a:ea typeface="游ゴシック体 ボールド"/>
                <a:cs typeface="游ゴシック体 ボールド"/>
                <a:sym typeface="游ゴシック体 ボールド"/>
              </a:defRPr>
            </a:pPr>
            <a:endParaRPr b="1" dirty="0"/>
          </a:p>
          <a:p>
            <a:pPr defTabSz="2438339">
              <a:lnSpc>
                <a:spcPct val="110000"/>
              </a:lnSpc>
              <a:defRPr sz="4500">
                <a:solidFill>
                  <a:srgbClr val="004D80"/>
                </a:solidFill>
                <a:latin typeface="游ゴシック体 ボールド"/>
                <a:ea typeface="游ゴシック体 ボールド"/>
                <a:cs typeface="游ゴシック体 ボールド"/>
                <a:sym typeface="游ゴシック体 ボールド"/>
              </a:defRPr>
            </a:pPr>
            <a:r>
              <a:rPr b="1" dirty="0" err="1"/>
              <a:t>シャッターチャンスを</a:t>
            </a:r>
            <a:endParaRPr b="1" dirty="0"/>
          </a:p>
          <a:p>
            <a:pPr defTabSz="2438339">
              <a:lnSpc>
                <a:spcPct val="110000"/>
              </a:lnSpc>
              <a:defRPr sz="4500">
                <a:solidFill>
                  <a:srgbClr val="004D80"/>
                </a:solidFill>
                <a:latin typeface="游ゴシック体 ボールド"/>
                <a:ea typeface="游ゴシック体 ボールド"/>
                <a:cs typeface="游ゴシック体 ボールド"/>
                <a:sym typeface="游ゴシック体 ボールド"/>
              </a:defRPr>
            </a:pPr>
            <a:r>
              <a:rPr b="1" dirty="0" err="1"/>
              <a:t>逃さない</a:t>
            </a:r>
            <a:endParaRPr b="1" dirty="0"/>
          </a:p>
          <a:p>
            <a:pPr defTabSz="2438339">
              <a:lnSpc>
                <a:spcPct val="110000"/>
              </a:lnSpc>
              <a:defRPr sz="5800">
                <a:solidFill>
                  <a:srgbClr val="004D80"/>
                </a:solidFill>
                <a:latin typeface="游ゴシック体 ボールド"/>
                <a:ea typeface="游ゴシック体 ボールド"/>
                <a:cs typeface="游ゴシック体 ボールド"/>
                <a:sym typeface="游ゴシック体 ボールド"/>
              </a:defRPr>
            </a:pPr>
            <a:endParaRPr b="1" dirty="0"/>
          </a:p>
          <a:p>
            <a:pPr defTabSz="2438339">
              <a:lnSpc>
                <a:spcPct val="110000"/>
              </a:lnSpc>
              <a:defRPr sz="4500">
                <a:solidFill>
                  <a:srgbClr val="004D80"/>
                </a:solidFill>
                <a:latin typeface="游ゴシック体 ボールド"/>
                <a:ea typeface="游ゴシック体 ボールド"/>
                <a:cs typeface="游ゴシック体 ボールド"/>
                <a:sym typeface="游ゴシック体 ボールド"/>
              </a:defRPr>
            </a:pPr>
            <a:r>
              <a:rPr b="1" dirty="0" err="1"/>
              <a:t>他の投稿を参考にする</a:t>
            </a:r>
            <a:endParaRPr b="1" dirty="0"/>
          </a:p>
        </p:txBody>
      </p:sp>
    </p:spTree>
  </p:cSld>
  <p:clrMapOvr>
    <a:masterClrMapping/>
  </p:clrMapOvr>
  <p:transition spd="med"/>
</p:sld>
</file>

<file path=ppt/theme/theme1.xml><?xml version="1.0" encoding="utf-8"?>
<a:theme xmlns:a="http://schemas.openxmlformats.org/drawingml/2006/main" name="エッセンシャル">
  <a:themeElements>
    <a:clrScheme name="エッセンシャル">
      <a:dk1>
        <a:srgbClr val="000000"/>
      </a:dk1>
      <a:lt1>
        <a:srgbClr val="FFFFFF"/>
      </a:lt1>
      <a:dk2>
        <a:srgbClr val="A7A7A7"/>
      </a:dk2>
      <a:lt2>
        <a:srgbClr val="535353"/>
      </a:lt2>
      <a:accent1>
        <a:srgbClr val="0F6FC6"/>
      </a:accent1>
      <a:accent2>
        <a:srgbClr val="009DD9"/>
      </a:accent2>
      <a:accent3>
        <a:srgbClr val="9BBB59"/>
      </a:accent3>
      <a:accent4>
        <a:srgbClr val="8064A2"/>
      </a:accent4>
      <a:accent5>
        <a:srgbClr val="4BACC6"/>
      </a:accent5>
      <a:accent6>
        <a:srgbClr val="F79646"/>
      </a:accent6>
      <a:hlink>
        <a:srgbClr val="0000FF"/>
      </a:hlink>
      <a:folHlink>
        <a:srgbClr val="FF00FF"/>
      </a:folHlink>
    </a:clrScheme>
    <a:fontScheme name="エッセンシャル">
      <a:majorFont>
        <a:latin typeface="Helvetica"/>
        <a:ea typeface="Helvetica"/>
        <a:cs typeface="Helvetica"/>
      </a:majorFont>
      <a:minorFont>
        <a:latin typeface="Calibri"/>
        <a:ea typeface="Calibri"/>
        <a:cs typeface="Calibri"/>
      </a:minorFont>
    </a:fontScheme>
    <a:fmtScheme name="エッセンシャル">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sp3d/>
      </a:spPr>
      <a:bodyPr rot="0" spcFirstLastPara="1" vertOverflow="overflow" horzOverflow="overflow" vert="horz" wrap="square" lIns="90808" tIns="90808" rIns="90808" bIns="90808" numCol="1" spcCol="38100" rtlCol="0" anchor="t">
        <a:spAutoFit/>
      </a:bodyPr>
      <a:lstStyle>
        <a:defPPr marL="0" marR="0" indent="0" algn="l" defTabSz="1828799"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游ゴシック体 ミディアム"/>
            <a:ea typeface="游ゴシック体 ミディアム"/>
            <a:cs typeface="游ゴシック体 ミディアム"/>
            <a:sym typeface="游ゴシック体 ミディアム"/>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90808" tIns="90808" rIns="90808" bIns="90808" numCol="1" spcCol="38100" rtlCol="0" anchor="t">
        <a:spAutoFit/>
      </a:bodyPr>
      <a:lstStyle>
        <a:defPPr marL="0" marR="0" indent="0" algn="l" defTabSz="1828799"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游ゴシック体 ミディアム"/>
            <a:ea typeface="游ゴシック体 ミディアム"/>
            <a:cs typeface="游ゴシック体 ミディアム"/>
            <a:sym typeface="游ゴシック体 ミディアム"/>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エッセンシャル">
  <a:themeElements>
    <a:clrScheme name="エッセンシャル">
      <a:dk1>
        <a:srgbClr val="000000"/>
      </a:dk1>
      <a:lt1>
        <a:srgbClr val="FFFFFF"/>
      </a:lt1>
      <a:dk2>
        <a:srgbClr val="A7A7A7"/>
      </a:dk2>
      <a:lt2>
        <a:srgbClr val="535353"/>
      </a:lt2>
      <a:accent1>
        <a:srgbClr val="0F6FC6"/>
      </a:accent1>
      <a:accent2>
        <a:srgbClr val="009DD9"/>
      </a:accent2>
      <a:accent3>
        <a:srgbClr val="9BBB59"/>
      </a:accent3>
      <a:accent4>
        <a:srgbClr val="8064A2"/>
      </a:accent4>
      <a:accent5>
        <a:srgbClr val="4BACC6"/>
      </a:accent5>
      <a:accent6>
        <a:srgbClr val="F79646"/>
      </a:accent6>
      <a:hlink>
        <a:srgbClr val="0000FF"/>
      </a:hlink>
      <a:folHlink>
        <a:srgbClr val="FF00FF"/>
      </a:folHlink>
    </a:clrScheme>
    <a:fontScheme name="エッセンシャル">
      <a:majorFont>
        <a:latin typeface="Helvetica"/>
        <a:ea typeface="Helvetica"/>
        <a:cs typeface="Helvetica"/>
      </a:majorFont>
      <a:minorFont>
        <a:latin typeface="Calibri"/>
        <a:ea typeface="Calibri"/>
        <a:cs typeface="Calibri"/>
      </a:minorFont>
    </a:fontScheme>
    <a:fmtScheme name="エッセンシャル">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sp3d/>
      </a:spPr>
      <a:bodyPr rot="0" spcFirstLastPara="1" vertOverflow="overflow" horzOverflow="overflow" vert="horz" wrap="square" lIns="90808" tIns="90808" rIns="90808" bIns="90808" numCol="1" spcCol="38100" rtlCol="0" anchor="t">
        <a:spAutoFit/>
      </a:bodyPr>
      <a:lstStyle>
        <a:defPPr marL="0" marR="0" indent="0" algn="l" defTabSz="1828799"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游ゴシック体 ミディアム"/>
            <a:ea typeface="游ゴシック体 ミディアム"/>
            <a:cs typeface="游ゴシック体 ミディアム"/>
            <a:sym typeface="游ゴシック体 ミディアム"/>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90808" tIns="90808" rIns="90808" bIns="90808" numCol="1" spcCol="38100" rtlCol="0" anchor="t">
        <a:spAutoFit/>
      </a:bodyPr>
      <a:lstStyle>
        <a:defPPr marL="0" marR="0" indent="0" algn="l" defTabSz="1828799"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游ゴシック体 ミディアム"/>
            <a:ea typeface="游ゴシック体 ミディアム"/>
            <a:cs typeface="游ゴシック体 ミディアム"/>
            <a:sym typeface="游ゴシック体 ミディアム"/>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2121</Words>
  <Application>Microsoft Office PowerPoint</Application>
  <PresentationFormat>ユーザー設定</PresentationFormat>
  <Paragraphs>188</Paragraphs>
  <Slides>12</Slides>
  <Notes>12</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12</vt:i4>
      </vt:variant>
    </vt:vector>
  </HeadingPairs>
  <TitlesOfParts>
    <vt:vector size="20" baseType="lpstr">
      <vt:lpstr>HG丸ｺﾞｼｯｸM-PRO</vt:lpstr>
      <vt:lpstr>YuGothic</vt:lpstr>
      <vt:lpstr>ヒラギノ明朝 ProN W6</vt:lpstr>
      <vt:lpstr>メイリオ</vt:lpstr>
      <vt:lpstr>游ゴシック体 ボールド</vt:lpstr>
      <vt:lpstr>游ゴシック体 ミディアム</vt:lpstr>
      <vt:lpstr>Calibri</vt:lpstr>
      <vt:lpstr>エッセンシャル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岡松 展明</dc:creator>
  <cp:lastModifiedBy>岡松 展明</cp:lastModifiedBy>
  <cp:revision>2</cp:revision>
  <dcterms:modified xsi:type="dcterms:W3CDTF">2025-06-25T02:49:15Z</dcterms:modified>
</cp:coreProperties>
</file>