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11943" r:id="rId2"/>
    <p:sldId id="11948" r:id="rId3"/>
    <p:sldId id="11975" r:id="rId4"/>
    <p:sldId id="11949" r:id="rId5"/>
    <p:sldId id="11946" r:id="rId6"/>
    <p:sldId id="11958" r:id="rId7"/>
    <p:sldId id="11959" r:id="rId8"/>
    <p:sldId id="11951" r:id="rId9"/>
    <p:sldId id="11960" r:id="rId10"/>
    <p:sldId id="11963" r:id="rId11"/>
    <p:sldId id="11964" r:id="rId12"/>
    <p:sldId id="11961" r:id="rId13"/>
    <p:sldId id="11966" r:id="rId14"/>
    <p:sldId id="11973" r:id="rId15"/>
    <p:sldId id="11977" r:id="rId16"/>
    <p:sldId id="11968" r:id="rId17"/>
    <p:sldId id="11969" r:id="rId18"/>
    <p:sldId id="11954" r:id="rId19"/>
    <p:sldId id="11947" r:id="rId20"/>
    <p:sldId id="11974" r:id="rId21"/>
    <p:sldId id="11976" r:id="rId22"/>
  </p:sldIdLst>
  <p:sldSz cx="24384000" cy="13716000"/>
  <p:notesSz cx="6735763" cy="986631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lvl1pPr>
    <a:lvl2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lvl2pPr>
    <a:lvl3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lvl3pPr>
    <a:lvl4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lvl4pPr>
    <a:lvl5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lvl5pPr>
    <a:lvl6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lvl6pPr>
    <a:lvl7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lvl7pPr>
    <a:lvl8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lvl8pPr>
    <a:lvl9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ff">
        <a:font>
          <a:latin typeface="游ゴシック体 ボールド"/>
          <a:ea typeface="游ゴシック体 ボールド"/>
          <a:cs typeface="游ゴシック体 ボールド"/>
        </a:font>
        <a:srgbClr val="000000"/>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CAD4EA"/>
          </a:solidFill>
        </a:fill>
      </a:tcStyle>
    </a:wholeTbl>
    <a:band2H>
      <a:tcTxStyle/>
      <a:tcStyle>
        <a:tcBdr/>
        <a:fill>
          <a:solidFill>
            <a:srgbClr val="E6EBF5"/>
          </a:solidFill>
        </a:fill>
      </a:tcStyle>
    </a:band2H>
    <a:firstCol>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1"/>
          </a:solidFill>
        </a:fill>
      </a:tcStyle>
    </a:firstCol>
    <a:la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63500"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1"/>
          </a:solidFill>
        </a:fill>
      </a:tcStyle>
    </a:lastRow>
    <a:fir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63500"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游ゴシック体 ミディアム"/>
          <a:ea typeface="游ゴシック体 ミディアム"/>
          <a:cs typeface="游ゴシック体 ミディアム"/>
        </a:font>
        <a:srgbClr val="000000"/>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CAD4EA"/>
          </a:solidFill>
        </a:fill>
      </a:tcStyle>
    </a:wholeTbl>
    <a:band2H>
      <a:tcTxStyle/>
      <a:tcStyle>
        <a:tcBdr/>
        <a:fill>
          <a:solidFill>
            <a:srgbClr val="E6EBF5"/>
          </a:solidFill>
        </a:fill>
      </a:tcStyle>
    </a:band2H>
    <a:firstCol>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1"/>
          </a:solidFill>
        </a:fill>
      </a:tcStyle>
    </a:firstCol>
    <a:la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25400"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1"/>
          </a:solidFill>
        </a:fill>
      </a:tcStyle>
    </a:lastRow>
    <a:fir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25400"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
          <a:latin typeface="游ゴシック体 ミディアム"/>
          <a:ea typeface="游ゴシック体 ミディアム"/>
          <a:cs typeface="游ゴシック体 ミディアム"/>
        </a:font>
        <a:srgbClr val="000000"/>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3"/>
          </a:solidFill>
        </a:fill>
      </a:tcStyle>
    </a:firstCol>
    <a:la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25400"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3"/>
          </a:solidFill>
        </a:fill>
      </a:tcStyle>
    </a:lastRow>
    <a:fir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25400"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
          <a:latin typeface="游ゴシック体 ミディアム"/>
          <a:ea typeface="游ゴシック体 ミディアム"/>
          <a:cs typeface="游ゴシック体 ミディアム"/>
        </a:font>
        <a:srgbClr val="000000"/>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6"/>
          </a:solidFill>
        </a:fill>
      </a:tcStyle>
    </a:firstCol>
    <a:la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25400"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6"/>
          </a:solidFill>
        </a:fill>
      </a:tcStyle>
    </a:lastRow>
    <a:fir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25400"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
          <a:latin typeface="游ゴシック体 ミディアム"/>
          <a:ea typeface="游ゴシック体 ミディアム"/>
          <a:cs typeface="游ゴシック体 ミディアム"/>
        </a:font>
        <a:srgbClr val="000000"/>
      </a:tcTxStyle>
      <a:tcStyle>
        <a:tcBdr>
          <a:left>
            <a:ln w="3175" cap="flat">
              <a:noFill/>
              <a:miter lim="400000"/>
            </a:ln>
          </a:left>
          <a:right>
            <a:ln w="3175" cap="flat">
              <a:noFill/>
              <a:miter lim="400000"/>
            </a:ln>
          </a:right>
          <a:top>
            <a:ln w="3175" cap="flat">
              <a:noFill/>
              <a:miter lim="400000"/>
            </a:ln>
          </a:top>
          <a:bottom>
            <a:ln w="3175" cap="flat">
              <a:noFill/>
              <a:miter lim="400000"/>
            </a:ln>
          </a:bottom>
          <a:insideH>
            <a:ln w="3175" cap="flat">
              <a:noFill/>
              <a:miter lim="400000"/>
            </a:ln>
          </a:insideH>
          <a:insideV>
            <a:ln w="3175"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游ゴシック体 ボールド"/>
          <a:ea typeface="游ゴシック体 ボールド"/>
          <a:cs typeface="游ゴシック体 ボールド"/>
        </a:font>
        <a:srgbClr val="FFFFFF"/>
      </a:tcTxStyle>
      <a:tcStyle>
        <a:tcBdr>
          <a:left>
            <a:ln w="3175" cap="flat">
              <a:noFill/>
              <a:miter lim="400000"/>
            </a:ln>
          </a:left>
          <a:right>
            <a:ln w="3175" cap="flat">
              <a:noFill/>
              <a:miter lim="400000"/>
            </a:ln>
          </a:right>
          <a:top>
            <a:ln w="3175" cap="flat">
              <a:noFill/>
              <a:miter lim="400000"/>
            </a:ln>
          </a:top>
          <a:bottom>
            <a:ln w="3175" cap="flat">
              <a:noFill/>
              <a:miter lim="400000"/>
            </a:ln>
          </a:bottom>
          <a:insideH>
            <a:ln w="3175" cap="flat">
              <a:noFill/>
              <a:miter lim="400000"/>
            </a:ln>
          </a:insideH>
          <a:insideV>
            <a:ln w="3175" cap="flat">
              <a:noFill/>
              <a:miter lim="400000"/>
            </a:ln>
          </a:insideV>
        </a:tcBdr>
        <a:fill>
          <a:solidFill>
            <a:schemeClr val="accent1"/>
          </a:solidFill>
        </a:fill>
      </a:tcStyle>
    </a:firstCol>
    <a:lastRow>
      <a:tcTxStyle b="on" i="off">
        <a:font>
          <a:latin typeface="游ゴシック体 ボールド"/>
          <a:ea typeface="游ゴシック体 ボールド"/>
          <a:cs typeface="游ゴシック体 ボールド"/>
        </a:font>
        <a:srgbClr val="000000"/>
      </a:tcTxStyle>
      <a:tcStyle>
        <a:tcBdr>
          <a:left>
            <a:ln w="3175" cap="flat">
              <a:noFill/>
              <a:miter lim="400000"/>
            </a:ln>
          </a:left>
          <a:right>
            <a:ln w="3175" cap="flat">
              <a:noFill/>
              <a:miter lim="400000"/>
            </a:ln>
          </a:right>
          <a:top>
            <a:ln w="25400" cap="flat">
              <a:solidFill>
                <a:srgbClr val="000000"/>
              </a:solidFill>
              <a:prstDash val="solid"/>
              <a:round/>
            </a:ln>
          </a:top>
          <a:bottom>
            <a:ln w="12700" cap="flat">
              <a:solidFill>
                <a:srgbClr val="000000"/>
              </a:solidFill>
              <a:prstDash val="solid"/>
              <a:round/>
            </a:ln>
          </a:bottom>
          <a:insideH>
            <a:ln w="3175" cap="flat">
              <a:noFill/>
              <a:miter lim="400000"/>
            </a:ln>
          </a:insideH>
          <a:insideV>
            <a:ln w="3175" cap="flat">
              <a:noFill/>
              <a:miter lim="400000"/>
            </a:ln>
          </a:insideV>
        </a:tcBdr>
        <a:fill>
          <a:solidFill>
            <a:srgbClr val="FFFFFF"/>
          </a:solidFill>
        </a:fill>
      </a:tcStyle>
    </a:lastRow>
    <a:firstRow>
      <a:tcTxStyle b="on" i="off">
        <a:font>
          <a:latin typeface="游ゴシック体 ボールド"/>
          <a:ea typeface="游ゴシック体 ボールド"/>
          <a:cs typeface="游ゴシック体 ボールド"/>
        </a:font>
        <a:srgbClr val="FFFFFF"/>
      </a:tcTxStyle>
      <a:tcStyle>
        <a:tcBdr>
          <a:left>
            <a:ln w="3175" cap="flat">
              <a:noFill/>
              <a:miter lim="400000"/>
            </a:ln>
          </a:left>
          <a:right>
            <a:ln w="3175" cap="flat">
              <a:noFill/>
              <a:miter lim="400000"/>
            </a:ln>
          </a:right>
          <a:top>
            <a:ln w="12700" cap="flat">
              <a:solidFill>
                <a:srgbClr val="000000"/>
              </a:solidFill>
              <a:prstDash val="solid"/>
              <a:round/>
            </a:ln>
          </a:top>
          <a:bottom>
            <a:ln w="12700" cap="flat">
              <a:solidFill>
                <a:srgbClr val="000000"/>
              </a:solidFill>
              <a:prstDash val="solid"/>
              <a:round/>
            </a:ln>
          </a:bottom>
          <a:insideH>
            <a:ln w="3175" cap="flat">
              <a:noFill/>
              <a:miter lim="400000"/>
            </a:ln>
          </a:insideH>
          <a:insideV>
            <a:ln w="3175" cap="flat">
              <a:noFill/>
              <a:miter lim="400000"/>
            </a:ln>
          </a:insideV>
        </a:tcBdr>
        <a:fill>
          <a:solidFill>
            <a:schemeClr val="accent1"/>
          </a:solidFill>
        </a:fill>
      </a:tcStyle>
    </a:firstRow>
  </a:tblStyle>
  <a:tblStyle styleId="{2708684C-4D16-4618-839F-0558EEFCDFE6}" styleName="">
    <a:tblBg/>
    <a:wholeTbl>
      <a:tcTxStyle b="off" i="off">
        <a:font>
          <a:latin typeface="游ゴシック体 ミディアム"/>
          <a:ea typeface="游ゴシック体 ミディアム"/>
          <a:cs typeface="游ゴシック体 ミディアム"/>
        </a:font>
        <a:srgbClr val="000000"/>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000000"/>
          </a:solidFill>
        </a:fill>
      </a:tcStyle>
    </a:firstCol>
    <a:la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25400"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000000"/>
          </a:solidFill>
        </a:fill>
      </a:tcStyle>
    </a:lastRow>
    <a:fir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25400"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954" y="120"/>
      </p:cViewPr>
      <p:guideLst/>
    </p:cSldViewPr>
  </p:slideViewPr>
  <p:notesTextViewPr>
    <p:cViewPr>
      <p:scale>
        <a:sx n="1" d="1"/>
        <a:sy n="1" d="1"/>
      </p:scale>
      <p:origin x="0" y="0"/>
    </p:cViewPr>
  </p:notesTextViewPr>
  <p:sorterViewPr>
    <p:cViewPr>
      <p:scale>
        <a:sx n="100" d="100"/>
        <a:sy n="100" d="100"/>
      </p:scale>
      <p:origin x="0" y="-15924"/>
    </p:cViewPr>
  </p:sorterViewPr>
  <p:notesViewPr>
    <p:cSldViewPr snapToGrid="0">
      <p:cViewPr varScale="1">
        <p:scale>
          <a:sx n="63" d="100"/>
          <a:sy n="63" d="100"/>
        </p:scale>
        <p:origin x="342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 name="Shape 26"/>
          <p:cNvSpPr>
            <a:spLocks noGrp="1" noRot="1" noChangeAspect="1"/>
          </p:cNvSpPr>
          <p:nvPr>
            <p:ph type="sldImg"/>
          </p:nvPr>
        </p:nvSpPr>
        <p:spPr>
          <a:xfrm>
            <a:off x="79375" y="739775"/>
            <a:ext cx="6577013" cy="3700463"/>
          </a:xfrm>
          <a:prstGeom prst="rect">
            <a:avLst/>
          </a:prstGeom>
        </p:spPr>
        <p:txBody>
          <a:bodyPr/>
          <a:lstStyle/>
          <a:p>
            <a:endParaRPr/>
          </a:p>
        </p:txBody>
      </p:sp>
      <p:sp>
        <p:nvSpPr>
          <p:cNvPr id="27" name="Shape 27"/>
          <p:cNvSpPr>
            <a:spLocks noGrp="1"/>
          </p:cNvSpPr>
          <p:nvPr>
            <p:ph type="body" sz="quarter" idx="1"/>
          </p:nvPr>
        </p:nvSpPr>
        <p:spPr>
          <a:xfrm>
            <a:off x="898102" y="4686499"/>
            <a:ext cx="4939560" cy="4439841"/>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1828799" latinLnBrk="0">
      <a:spcBef>
        <a:spcPts val="800"/>
      </a:spcBef>
      <a:defRPr sz="2200">
        <a:latin typeface="+mn-lt"/>
        <a:ea typeface="+mn-ea"/>
        <a:cs typeface="+mn-cs"/>
        <a:sym typeface="Calibri"/>
      </a:defRPr>
    </a:lvl1pPr>
    <a:lvl2pPr indent="228600" defTabSz="1828799" latinLnBrk="0">
      <a:spcBef>
        <a:spcPts val="800"/>
      </a:spcBef>
      <a:defRPr sz="2200">
        <a:latin typeface="+mn-lt"/>
        <a:ea typeface="+mn-ea"/>
        <a:cs typeface="+mn-cs"/>
        <a:sym typeface="Calibri"/>
      </a:defRPr>
    </a:lvl2pPr>
    <a:lvl3pPr indent="457200" defTabSz="1828799" latinLnBrk="0">
      <a:spcBef>
        <a:spcPts val="800"/>
      </a:spcBef>
      <a:defRPr sz="2200">
        <a:latin typeface="+mn-lt"/>
        <a:ea typeface="+mn-ea"/>
        <a:cs typeface="+mn-cs"/>
        <a:sym typeface="Calibri"/>
      </a:defRPr>
    </a:lvl3pPr>
    <a:lvl4pPr indent="685800" defTabSz="1828799" latinLnBrk="0">
      <a:spcBef>
        <a:spcPts val="800"/>
      </a:spcBef>
      <a:defRPr sz="2200">
        <a:latin typeface="+mn-lt"/>
        <a:ea typeface="+mn-ea"/>
        <a:cs typeface="+mn-cs"/>
        <a:sym typeface="Calibri"/>
      </a:defRPr>
    </a:lvl4pPr>
    <a:lvl5pPr indent="914400" defTabSz="1828799" latinLnBrk="0">
      <a:spcBef>
        <a:spcPts val="800"/>
      </a:spcBef>
      <a:defRPr sz="2200">
        <a:latin typeface="+mn-lt"/>
        <a:ea typeface="+mn-ea"/>
        <a:cs typeface="+mn-cs"/>
        <a:sym typeface="Calibri"/>
      </a:defRPr>
    </a:lvl5pPr>
    <a:lvl6pPr indent="1143000" defTabSz="1828799" latinLnBrk="0">
      <a:spcBef>
        <a:spcPts val="800"/>
      </a:spcBef>
      <a:defRPr sz="2200">
        <a:latin typeface="+mn-lt"/>
        <a:ea typeface="+mn-ea"/>
        <a:cs typeface="+mn-cs"/>
        <a:sym typeface="Calibri"/>
      </a:defRPr>
    </a:lvl6pPr>
    <a:lvl7pPr indent="1371600" defTabSz="1828799" latinLnBrk="0">
      <a:spcBef>
        <a:spcPts val="800"/>
      </a:spcBef>
      <a:defRPr sz="2200">
        <a:latin typeface="+mn-lt"/>
        <a:ea typeface="+mn-ea"/>
        <a:cs typeface="+mn-cs"/>
        <a:sym typeface="Calibri"/>
      </a:defRPr>
    </a:lvl7pPr>
    <a:lvl8pPr indent="1600200" defTabSz="1828799" latinLnBrk="0">
      <a:spcBef>
        <a:spcPts val="800"/>
      </a:spcBef>
      <a:defRPr sz="2200">
        <a:latin typeface="+mn-lt"/>
        <a:ea typeface="+mn-ea"/>
        <a:cs typeface="+mn-cs"/>
        <a:sym typeface="Calibri"/>
      </a:defRPr>
    </a:lvl8pPr>
    <a:lvl9pPr indent="1828800" defTabSz="1828799" latinLnBrk="0">
      <a:spcBef>
        <a:spcPts val="800"/>
      </a:spcBef>
      <a:defRPr sz="2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739775"/>
            <a:ext cx="6577013" cy="3700463"/>
          </a:xfrm>
        </p:spPr>
      </p:sp>
      <p:sp>
        <p:nvSpPr>
          <p:cNvPr id="3" name="ノート プレースホルダー 2"/>
          <p:cNvSpPr>
            <a:spLocks noGrp="1"/>
          </p:cNvSpPr>
          <p:nvPr>
            <p:ph type="body" idx="1"/>
          </p:nvPr>
        </p:nvSpPr>
        <p:spPr/>
        <p:txBody>
          <a:bodyPr/>
          <a:lstStyle/>
          <a:p>
            <a:r>
              <a:rPr lang="ja-JP" altLang="en-US" sz="1800" dirty="0"/>
              <a:t>公共イメージ向上委員会、大阪ＲＣ、博報堂ＤＹメディアパートナーズの辻　輝です。</a:t>
            </a:r>
            <a:endParaRPr lang="en-US" altLang="ja-JP" sz="1800" dirty="0"/>
          </a:p>
          <a:p>
            <a:r>
              <a:rPr lang="en-US" altLang="ja-JP" sz="1800" dirty="0"/>
              <a:t>2</a:t>
            </a:r>
            <a:r>
              <a:rPr lang="ja-JP" altLang="en-US" sz="1800" dirty="0"/>
              <a:t>つ目のセッションでは、メディアの有効活用と題して、「広告」「広報」の違いについてと、「広報ＰＲ」のヒントについて、お話できればと思います。</a:t>
            </a:r>
            <a:endParaRPr lang="en-US" altLang="ja-JP" sz="1800" dirty="0"/>
          </a:p>
          <a:p>
            <a:endParaRPr lang="en-US" sz="1800" dirty="0"/>
          </a:p>
          <a:p>
            <a:r>
              <a:rPr lang="ja-JP" altLang="en-US" sz="1800" dirty="0"/>
              <a:t>広報活動にお詳しい方には、基礎的な情報になるかもしれませんが、お耳を貸していただければと思います。</a:t>
            </a:r>
            <a:endParaRPr lang="en-US" sz="1800" dirty="0"/>
          </a:p>
        </p:txBody>
      </p:sp>
      <p:sp>
        <p:nvSpPr>
          <p:cNvPr id="4" name="スライド番号プレースホルダー 3"/>
          <p:cNvSpPr>
            <a:spLocks noGrp="1"/>
          </p:cNvSpPr>
          <p:nvPr>
            <p:ph type="sldNum" sz="quarter" idx="5"/>
          </p:nvPr>
        </p:nvSpPr>
        <p:spPr/>
        <p:txBody>
          <a:bodyPr/>
          <a:lstStyle/>
          <a:p>
            <a:fld id="{A5942BEE-113D-4949-A31D-F36B2935D45F}" type="slidenum">
              <a:rPr kumimoji="1" lang="ja-JP" altLang="en-US" smtClean="0"/>
              <a:t>1</a:t>
            </a:fld>
            <a:endParaRPr kumimoji="1" lang="ja-JP" altLang="en-US"/>
          </a:p>
        </p:txBody>
      </p:sp>
    </p:spTree>
    <p:extLst>
      <p:ext uri="{BB962C8B-B14F-4D97-AF65-F5344CB8AC3E}">
        <p14:creationId xmlns:p14="http://schemas.microsoft.com/office/powerpoint/2010/main" val="25427386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686499"/>
            <a:ext cx="5532120" cy="4439841"/>
          </a:xfrm>
        </p:spPr>
        <p:txBody>
          <a:bodyPr/>
          <a:lstStyle/>
          <a:p>
            <a:r>
              <a:rPr kumimoji="1" lang="ja-JP" altLang="en-US" sz="1800" dirty="0"/>
              <a:t>参考までに、大阪府内には、業種別に様々な記者クラブがあります。</a:t>
            </a:r>
            <a:endParaRPr kumimoji="1" lang="en-US" altLang="ja-JP" sz="1800" dirty="0"/>
          </a:p>
          <a:p>
            <a:endParaRPr kumimoji="1" lang="en-US" altLang="ja-JP" sz="1800" dirty="0"/>
          </a:p>
          <a:p>
            <a:r>
              <a:rPr kumimoji="1" lang="ja-JP" altLang="en-US" sz="1800" dirty="0"/>
              <a:t>ロータリークラブにおいては、案件にもよりますが、まず、「大阪市政記者クラブ」にお問い合わせいただければよいかと思います。</a:t>
            </a:r>
          </a:p>
        </p:txBody>
      </p:sp>
    </p:spTree>
    <p:extLst>
      <p:ext uri="{BB962C8B-B14F-4D97-AF65-F5344CB8AC3E}">
        <p14:creationId xmlns:p14="http://schemas.microsoft.com/office/powerpoint/2010/main" val="3440706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746760" y="4686499"/>
            <a:ext cx="5257800" cy="4439841"/>
          </a:xfrm>
        </p:spPr>
        <p:txBody>
          <a:bodyPr/>
          <a:lstStyle/>
          <a:p>
            <a:r>
              <a:rPr kumimoji="1" lang="ja-JP" altLang="en-US" sz="1800" dirty="0"/>
              <a:t>その他、自治体別にも、</a:t>
            </a:r>
            <a:endParaRPr kumimoji="1" lang="en-US" altLang="ja-JP" sz="1800" dirty="0"/>
          </a:p>
          <a:p>
            <a:r>
              <a:rPr kumimoji="1" lang="ja-JP" altLang="en-US" sz="1800" dirty="0"/>
              <a:t>「市政記者クラブ」が存在しています。</a:t>
            </a:r>
            <a:endParaRPr kumimoji="1" lang="en-US" altLang="ja-JP" sz="1800" dirty="0"/>
          </a:p>
          <a:p>
            <a:r>
              <a:rPr kumimoji="1" lang="ja-JP" altLang="en-US" sz="1800" dirty="0"/>
              <a:t>こちらも、うまくご活用いただけるかと思います。</a:t>
            </a:r>
          </a:p>
        </p:txBody>
      </p:sp>
    </p:spTree>
    <p:extLst>
      <p:ext uri="{BB962C8B-B14F-4D97-AF65-F5344CB8AC3E}">
        <p14:creationId xmlns:p14="http://schemas.microsoft.com/office/powerpoint/2010/main" val="30611626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701040" y="4686499"/>
            <a:ext cx="5516880" cy="4439841"/>
          </a:xfrm>
        </p:spPr>
        <p:txBody>
          <a:bodyPr/>
          <a:lstStyle/>
          <a:p>
            <a:r>
              <a:rPr kumimoji="1" lang="ja-JP" altLang="en-US" sz="1800" dirty="0"/>
              <a:t>２つめの方法は、ＰＲ専門会社の「ＰＲＴＩＭＥＳ社」の活用です。</a:t>
            </a:r>
            <a:endParaRPr kumimoji="1" lang="en-US" altLang="ja-JP" sz="1800" dirty="0"/>
          </a:p>
          <a:p>
            <a:r>
              <a:rPr kumimoji="1" lang="ja-JP" altLang="en-US" sz="1800" dirty="0"/>
              <a:t>メディアの編集、記者と関係構築ができており、また、広くメディアとのネットワークをもっております。</a:t>
            </a:r>
            <a:endParaRPr kumimoji="1" lang="en-US" altLang="ja-JP" sz="1800" dirty="0"/>
          </a:p>
          <a:p>
            <a:r>
              <a:rPr kumimoji="1" lang="ja-JP" altLang="en-US" sz="1800" dirty="0"/>
              <a:t>有料とはなりますが、安価で、リリースを掲載、広めることが可能になります。</a:t>
            </a:r>
            <a:endParaRPr kumimoji="1" lang="en-US" altLang="ja-JP" sz="1800" dirty="0"/>
          </a:p>
          <a:p>
            <a:r>
              <a:rPr kumimoji="1" lang="ja-JP" altLang="en-US" sz="1800" dirty="0"/>
              <a:t>自社の配信サイトをもつとともに、各メディアとのネットワークにより、広く、情報をメディア発信で伝えることが可能です。</a:t>
            </a:r>
          </a:p>
        </p:txBody>
      </p:sp>
    </p:spTree>
    <p:extLst>
      <p:ext uri="{BB962C8B-B14F-4D97-AF65-F5344CB8AC3E}">
        <p14:creationId xmlns:p14="http://schemas.microsoft.com/office/powerpoint/2010/main" val="31349470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55320" y="4686499"/>
            <a:ext cx="5516880" cy="4439841"/>
          </a:xfrm>
        </p:spPr>
        <p:txBody>
          <a:bodyPr/>
          <a:lstStyle/>
          <a:p>
            <a:r>
              <a:rPr kumimoji="1" lang="ja-JP" altLang="en-US" sz="1800" dirty="0"/>
              <a:t>相談内容、件数などによりますが、約</a:t>
            </a:r>
            <a:r>
              <a:rPr kumimoji="1" lang="en-US" altLang="ja-JP" sz="1800" dirty="0"/>
              <a:t>3</a:t>
            </a:r>
            <a:r>
              <a:rPr kumimoji="1" lang="ja-JP" altLang="en-US" sz="1800" dirty="0"/>
              <a:t>万円位から、プレスリリースの作成、配信のお手伝いをお願いできます。</a:t>
            </a:r>
            <a:endParaRPr kumimoji="1" lang="en-US" altLang="ja-JP" sz="1800" dirty="0"/>
          </a:p>
          <a:p>
            <a:r>
              <a:rPr kumimoji="1" lang="ja-JP" altLang="en-US" sz="1800" dirty="0"/>
              <a:t>どうしても、メディアで情報をお伝えしたい場合には、おすすめのやり方になります。</a:t>
            </a:r>
          </a:p>
        </p:txBody>
      </p:sp>
    </p:spTree>
    <p:extLst>
      <p:ext uri="{BB962C8B-B14F-4D97-AF65-F5344CB8AC3E}">
        <p14:creationId xmlns:p14="http://schemas.microsoft.com/office/powerpoint/2010/main" val="31339044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686499"/>
            <a:ext cx="5349240" cy="4439841"/>
          </a:xfrm>
        </p:spPr>
        <p:txBody>
          <a:bodyPr/>
          <a:lstStyle/>
          <a:p>
            <a:r>
              <a:rPr kumimoji="1" lang="ja-JP" altLang="en-US" sz="1800" dirty="0"/>
              <a:t>こちらは、「ＰＲＴＩＭＥＳ」を活用した、</a:t>
            </a:r>
            <a:r>
              <a:rPr kumimoji="1" lang="en-US" altLang="ja-JP" sz="1800" dirty="0"/>
              <a:t>2660</a:t>
            </a:r>
            <a:r>
              <a:rPr kumimoji="1" lang="ja-JP" altLang="en-US" sz="1800" dirty="0"/>
              <a:t>地区、昨年度のポリオ、チャリティハロウィンパーティの掲載事例になります。</a:t>
            </a:r>
          </a:p>
        </p:txBody>
      </p:sp>
    </p:spTree>
    <p:extLst>
      <p:ext uri="{BB962C8B-B14F-4D97-AF65-F5344CB8AC3E}">
        <p14:creationId xmlns:p14="http://schemas.microsoft.com/office/powerpoint/2010/main" val="31959207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0560" y="4686499"/>
            <a:ext cx="5379720" cy="4439841"/>
          </a:xfrm>
        </p:spPr>
        <p:txBody>
          <a:bodyPr/>
          <a:lstStyle/>
          <a:p>
            <a:r>
              <a:rPr kumimoji="1" lang="ja-JP" altLang="en-US" sz="1800" dirty="0"/>
              <a:t>さらに「楽天、インフォシークＮＥＷＳ」に転載され、情報が拡がっていった一例となります。</a:t>
            </a:r>
          </a:p>
        </p:txBody>
      </p:sp>
    </p:spTree>
    <p:extLst>
      <p:ext uri="{BB962C8B-B14F-4D97-AF65-F5344CB8AC3E}">
        <p14:creationId xmlns:p14="http://schemas.microsoft.com/office/powerpoint/2010/main" val="7249476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822960" y="4686499"/>
            <a:ext cx="5425440" cy="4439841"/>
          </a:xfrm>
        </p:spPr>
        <p:txBody>
          <a:bodyPr/>
          <a:lstStyle/>
          <a:p>
            <a:r>
              <a:rPr kumimoji="1" lang="en-US" altLang="ja-JP" sz="1800" dirty="0"/>
              <a:t>3</a:t>
            </a:r>
            <a:r>
              <a:rPr kumimoji="1" lang="ja-JP" altLang="en-US" sz="1800" dirty="0"/>
              <a:t>つ目の方法は、大型の広報活動を行いたい、記者会見を行いたい等の需要がある場合には、企業もよく利用します、ＰＲ専門会社を活用するということも考えられます。</a:t>
            </a:r>
            <a:endParaRPr kumimoji="1" lang="en-US" altLang="ja-JP" sz="1800" dirty="0"/>
          </a:p>
          <a:p>
            <a:r>
              <a:rPr kumimoji="1" lang="ja-JP" altLang="en-US" sz="1800" dirty="0"/>
              <a:t>費用もある程度かかってしまうことにはなりますが、適切なアドバイスを受けることができるかと思います。</a:t>
            </a:r>
          </a:p>
        </p:txBody>
      </p:sp>
    </p:spTree>
    <p:extLst>
      <p:ext uri="{BB962C8B-B14F-4D97-AF65-F5344CB8AC3E}">
        <p14:creationId xmlns:p14="http://schemas.microsoft.com/office/powerpoint/2010/main" val="17191316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716280" y="4686499"/>
            <a:ext cx="5577840" cy="4439841"/>
          </a:xfrm>
        </p:spPr>
        <p:txBody>
          <a:bodyPr/>
          <a:lstStyle/>
          <a:p>
            <a:r>
              <a:rPr kumimoji="1" lang="ja-JP" altLang="en-US" sz="1800" dirty="0"/>
              <a:t>ここまで、お話させていただきまして、ロータリーにとって必要な「広報ＰＲ」のポイントを整理してみたいと思います。</a:t>
            </a:r>
            <a:endParaRPr kumimoji="1" lang="en-US" altLang="ja-JP" sz="1800" dirty="0"/>
          </a:p>
          <a:p>
            <a:r>
              <a:rPr kumimoji="1" lang="en-US" altLang="ja-JP" sz="1800" dirty="0"/>
              <a:t>1</a:t>
            </a:r>
            <a:r>
              <a:rPr kumimoji="1" lang="ja-JP" altLang="en-US" sz="1800" dirty="0"/>
              <a:t>つ目は、ニュースリリースの作成。</a:t>
            </a:r>
            <a:endParaRPr kumimoji="1" lang="en-US" altLang="ja-JP" sz="1800" dirty="0"/>
          </a:p>
          <a:p>
            <a:r>
              <a:rPr kumimoji="1" lang="en-US" altLang="ja-JP" sz="1800" dirty="0"/>
              <a:t>2</a:t>
            </a:r>
            <a:r>
              <a:rPr kumimoji="1" lang="ja-JP" altLang="en-US" sz="1800" dirty="0"/>
              <a:t>つ目は、「記者クラブ」への投げ込みの活用</a:t>
            </a:r>
            <a:endParaRPr kumimoji="1" lang="en-US" altLang="ja-JP" sz="1800" dirty="0"/>
          </a:p>
          <a:p>
            <a:r>
              <a:rPr kumimoji="1" lang="en-US" altLang="ja-JP" sz="1800" dirty="0"/>
              <a:t>3</a:t>
            </a:r>
            <a:r>
              <a:rPr kumimoji="1" lang="ja-JP" altLang="en-US" sz="1800" dirty="0"/>
              <a:t>つ目は、メディアの方に、ロータリーを理解していただき、その活動を支援していただくために、普段からメディア、記者の方とのコミュニケーション、信頼関係の構築が必要であるということ、になります。</a:t>
            </a:r>
          </a:p>
        </p:txBody>
      </p:sp>
    </p:spTree>
    <p:extLst>
      <p:ext uri="{BB962C8B-B14F-4D97-AF65-F5344CB8AC3E}">
        <p14:creationId xmlns:p14="http://schemas.microsoft.com/office/powerpoint/2010/main" val="41053944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0560" y="4686499"/>
            <a:ext cx="5486400" cy="4439841"/>
          </a:xfrm>
        </p:spPr>
        <p:txBody>
          <a:bodyPr/>
          <a:lstStyle/>
          <a:p>
            <a:r>
              <a:rPr kumimoji="1" lang="ja-JP" altLang="en-US" sz="2000" dirty="0"/>
              <a:t>ニュースリリースについて補足させていただくと、各企業、団体から日々、たくさんのリリースが記者クラブに届くのが実態です。</a:t>
            </a:r>
            <a:endParaRPr kumimoji="1" lang="en-US" altLang="ja-JP" sz="2000" dirty="0"/>
          </a:p>
          <a:p>
            <a:r>
              <a:rPr kumimoji="1" lang="ja-JP" altLang="en-US" sz="2000" dirty="0"/>
              <a:t>例えば、</a:t>
            </a:r>
            <a:r>
              <a:rPr kumimoji="1" lang="en-US" altLang="ja-JP" sz="2000" dirty="0"/>
              <a:t>600</a:t>
            </a:r>
            <a:r>
              <a:rPr kumimoji="1" lang="ja-JP" altLang="en-US" sz="2000" dirty="0"/>
              <a:t>件あまりのリリースが受け取られますが、採用、掲載されるのは、数件であるということも事実です。</a:t>
            </a:r>
            <a:endParaRPr kumimoji="1" lang="en-US" altLang="ja-JP" sz="2000" dirty="0"/>
          </a:p>
        </p:txBody>
      </p:sp>
    </p:spTree>
    <p:extLst>
      <p:ext uri="{BB962C8B-B14F-4D97-AF65-F5344CB8AC3E}">
        <p14:creationId xmlns:p14="http://schemas.microsoft.com/office/powerpoint/2010/main" val="11184367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274320" y="4686499"/>
            <a:ext cx="6111240" cy="4439841"/>
          </a:xfrm>
        </p:spPr>
        <p:txBody>
          <a:bodyPr/>
          <a:lstStyle/>
          <a:p>
            <a:r>
              <a:rPr kumimoji="1" lang="ja-JP" altLang="en-US" sz="1800" dirty="0"/>
              <a:t>そのような中で理解しておきたいことは、</a:t>
            </a:r>
            <a:endParaRPr kumimoji="1" lang="en-US" altLang="ja-JP" sz="1800" dirty="0"/>
          </a:p>
          <a:p>
            <a:r>
              <a:rPr kumimoji="1" lang="ja-JP" altLang="en-US" sz="1800" dirty="0"/>
              <a:t>「情報の出し元（我々）が伝えたいこと」と「メディアが社会に伝えたいこと」には「差異」があるということです。</a:t>
            </a:r>
            <a:endParaRPr kumimoji="1" lang="en-US" altLang="ja-JP" sz="1800" dirty="0"/>
          </a:p>
          <a:p>
            <a:r>
              <a:rPr kumimoji="1" lang="ja-JP" altLang="en-US" sz="1800" dirty="0"/>
              <a:t>新聞社であれば、例えば、社会的に話題になっていること、必然性があること、新聞社の追いかけているテーマに合致しているとか、。</a:t>
            </a:r>
            <a:endParaRPr kumimoji="1" lang="en-US" altLang="ja-JP" sz="1800" dirty="0"/>
          </a:p>
          <a:p>
            <a:r>
              <a:rPr kumimoji="1" lang="ja-JP" altLang="en-US" sz="1800" dirty="0"/>
              <a:t>テレビ局であれば、ビジュアルインパクトがあるとか、新規性があったりすると、選考される強みになります。</a:t>
            </a:r>
            <a:endParaRPr kumimoji="1" lang="en-US" altLang="ja-JP" sz="1800" dirty="0"/>
          </a:p>
          <a:p>
            <a:r>
              <a:rPr kumimoji="1" lang="ja-JP" altLang="en-US" sz="1800" dirty="0"/>
              <a:t>媒体の特性を理解して、リリースの書き方を一工夫していくことも大事なこととなっていきます。</a:t>
            </a:r>
          </a:p>
        </p:txBody>
      </p:sp>
    </p:spTree>
    <p:extLst>
      <p:ext uri="{BB962C8B-B14F-4D97-AF65-F5344CB8AC3E}">
        <p14:creationId xmlns:p14="http://schemas.microsoft.com/office/powerpoint/2010/main" val="556525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000" dirty="0"/>
              <a:t>まず最初に、ロータリーの皆さまは、その目的にのっとり、日々、奉仕「活動」に取り組んでいらっしゃるかと思います。</a:t>
            </a:r>
          </a:p>
        </p:txBody>
      </p:sp>
    </p:spTree>
    <p:extLst>
      <p:ext uri="{BB962C8B-B14F-4D97-AF65-F5344CB8AC3E}">
        <p14:creationId xmlns:p14="http://schemas.microsoft.com/office/powerpoint/2010/main" val="10427250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350520" y="4479172"/>
            <a:ext cx="6035040" cy="5021381"/>
          </a:xfrm>
        </p:spPr>
        <p:txBody>
          <a:bodyPr/>
          <a:lstStyle/>
          <a:p>
            <a:r>
              <a:rPr kumimoji="1" lang="ja-JP" altLang="en-US" sz="1800" dirty="0"/>
              <a:t>まとめです。我々の活動を自信をもって、「広報ＰＲ」して、理解促進、活性化へとつなげていきましょう。</a:t>
            </a:r>
            <a:endParaRPr kumimoji="1" lang="en-US" altLang="ja-JP" sz="1800" dirty="0"/>
          </a:p>
          <a:p>
            <a:r>
              <a:rPr lang="ja-JP" altLang="en-US" sz="1800" dirty="0">
                <a:latin typeface="+mn-ea"/>
                <a:cs typeface="メイリオ" panose="020B0604030504040204" pitchFamily="50" charset="-128"/>
              </a:rPr>
              <a:t>・積極的ににリリースを作成し、投げ込みをしましょう。</a:t>
            </a:r>
            <a:endParaRPr lang="en-US" altLang="ja-JP" sz="1800" dirty="0">
              <a:latin typeface="+mn-ea"/>
              <a:cs typeface="メイリオ" panose="020B0604030504040204" pitchFamily="50" charset="-128"/>
            </a:endParaRPr>
          </a:p>
          <a:p>
            <a:r>
              <a:rPr lang="ja-JP" altLang="en-US" sz="1800" dirty="0">
                <a:latin typeface="+mn-ea"/>
                <a:cs typeface="メイリオ" panose="020B0604030504040204" pitchFamily="50" charset="-128"/>
              </a:rPr>
              <a:t>・その際、伝えたい情報とメディアのほしい情報をマッチングさせましょう。</a:t>
            </a:r>
            <a:endParaRPr lang="en-US" altLang="ja-JP" sz="1800" dirty="0">
              <a:latin typeface="+mn-ea"/>
              <a:cs typeface="メイリオ" panose="020B0604030504040204" pitchFamily="50" charset="-128"/>
            </a:endParaRPr>
          </a:p>
          <a:p>
            <a:r>
              <a:rPr lang="ja-JP" altLang="en-US" sz="1800" dirty="0">
                <a:latin typeface="+mn-ea"/>
                <a:cs typeface="メイリオ" panose="020B0604030504040204" pitchFamily="50" charset="-128"/>
              </a:rPr>
              <a:t>・そのために、メディアとのリレーションを強化していきましょう。</a:t>
            </a:r>
            <a:endParaRPr lang="en-US" altLang="ja-JP" sz="1800" dirty="0">
              <a:latin typeface="+mn-ea"/>
              <a:cs typeface="メイリオ" panose="020B0604030504040204" pitchFamily="50" charset="-128"/>
            </a:endParaRPr>
          </a:p>
          <a:p>
            <a:r>
              <a:rPr lang="ja-JP" altLang="en-US" sz="1800" dirty="0">
                <a:latin typeface="+mn-ea"/>
                <a:cs typeface="メイリオ" panose="020B0604030504040204" pitchFamily="50" charset="-128"/>
              </a:rPr>
              <a:t>・必要に応じて、「ＰＲ ＴＩＭＥＳ」の活用を検討しましょう。</a:t>
            </a:r>
            <a:endParaRPr lang="en-US" altLang="ja-JP" sz="1800" dirty="0">
              <a:latin typeface="+mn-ea"/>
              <a:cs typeface="メイリオ" panose="020B0604030504040204" pitchFamily="50" charset="-128"/>
            </a:endParaRPr>
          </a:p>
          <a:p>
            <a:r>
              <a:rPr lang="ja-JP" altLang="en-US" sz="1800" dirty="0">
                <a:latin typeface="+mn-ea"/>
                <a:cs typeface="メイリオ" panose="020B0604030504040204" pitchFamily="50" charset="-128"/>
              </a:rPr>
              <a:t>・地区公共イメージ向上委員会では、メディアとのリレーションを、各クラブ広報担当の皆様に、おつなぎできるように努力していきます。</a:t>
            </a:r>
            <a:endParaRPr lang="en-US" altLang="ja-JP" sz="1800" dirty="0">
              <a:latin typeface="+mn-ea"/>
              <a:cs typeface="メイリオ" panose="020B0604030504040204" pitchFamily="50" charset="-128"/>
            </a:endParaRPr>
          </a:p>
          <a:p>
            <a:endParaRPr kumimoji="1" lang="ja-JP" altLang="en-US" dirty="0"/>
          </a:p>
        </p:txBody>
      </p:sp>
    </p:spTree>
    <p:extLst>
      <p:ext uri="{BB962C8B-B14F-4D97-AF65-F5344CB8AC3E}">
        <p14:creationId xmlns:p14="http://schemas.microsoft.com/office/powerpoint/2010/main" val="28461587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800" dirty="0"/>
              <a:t>私のお話は、以上になります。</a:t>
            </a:r>
            <a:endParaRPr kumimoji="1" lang="en-US" altLang="ja-JP" sz="1800" dirty="0"/>
          </a:p>
          <a:p>
            <a:endParaRPr kumimoji="1" lang="en-US" altLang="ja-JP" sz="1800" dirty="0"/>
          </a:p>
          <a:p>
            <a:r>
              <a:rPr kumimoji="1" lang="ja-JP" altLang="en-US" sz="1800" dirty="0"/>
              <a:t>ご清聴ありがとうございまた。</a:t>
            </a:r>
          </a:p>
        </p:txBody>
      </p:sp>
    </p:spTree>
    <p:extLst>
      <p:ext uri="{BB962C8B-B14F-4D97-AF65-F5344CB8AC3E}">
        <p14:creationId xmlns:p14="http://schemas.microsoft.com/office/powerpoint/2010/main" val="3373853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228600" y="4686499"/>
            <a:ext cx="6111240" cy="4439841"/>
          </a:xfrm>
        </p:spPr>
        <p:txBody>
          <a:bodyPr/>
          <a:lstStyle/>
          <a:p>
            <a:r>
              <a:rPr kumimoji="1" lang="ja-JP" altLang="en-US" sz="1800" dirty="0"/>
              <a:t>皆様は、ロータリアンであると同時に、当然、企業のトップ、マネージメントの方々かと思います。</a:t>
            </a:r>
            <a:endParaRPr kumimoji="1" lang="en-US" altLang="ja-JP" sz="1800" dirty="0"/>
          </a:p>
          <a:p>
            <a:r>
              <a:rPr kumimoji="1" lang="ja-JP" altLang="en-US" sz="1800" dirty="0"/>
              <a:t>皆様が所属される企業における「企業活動」においても、その活動を社会にしってもらい、よい評判をつくり、信頼を得ることが、「企業活動」のイメージ向上につながっているのではないでしょうか。</a:t>
            </a:r>
            <a:endParaRPr kumimoji="1" lang="en-US" altLang="ja-JP" sz="1800" dirty="0"/>
          </a:p>
          <a:p>
            <a:r>
              <a:rPr kumimoji="1" lang="ja-JP" altLang="en-US" sz="1800" dirty="0"/>
              <a:t>そして、「企業活動」が活性化すると、「モチベーションがあがり、「企業活動」がより強いものになっていきます。</a:t>
            </a:r>
            <a:endParaRPr kumimoji="1" lang="en-US" altLang="ja-JP" sz="1800" dirty="0"/>
          </a:p>
          <a:p>
            <a:r>
              <a:rPr kumimoji="1" lang="ja-JP" altLang="en-US" sz="1800" dirty="0"/>
              <a:t>ロータリーの活動も、同じことだと考えていただければいいかと思います。</a:t>
            </a:r>
            <a:endParaRPr kumimoji="1" lang="en-US" altLang="ja-JP" sz="1800" dirty="0"/>
          </a:p>
        </p:txBody>
      </p:sp>
    </p:spTree>
    <p:extLst>
      <p:ext uri="{BB962C8B-B14F-4D97-AF65-F5344CB8AC3E}">
        <p14:creationId xmlns:p14="http://schemas.microsoft.com/office/powerpoint/2010/main" val="1027363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24840" y="4686499"/>
            <a:ext cx="5593080" cy="4439841"/>
          </a:xfrm>
        </p:spPr>
        <p:txBody>
          <a:bodyPr/>
          <a:lstStyle/>
          <a:p>
            <a:r>
              <a:rPr kumimoji="1" lang="ja-JP" altLang="en-US" sz="1800" dirty="0"/>
              <a:t>つまり、ロータリーの「活動」を広く知ってもらうことが大事、重要になってまいります。</a:t>
            </a:r>
            <a:endParaRPr kumimoji="1" lang="en-US" altLang="ja-JP" sz="1800" dirty="0"/>
          </a:p>
          <a:p>
            <a:r>
              <a:rPr kumimoji="1" lang="ja-JP" altLang="en-US" sz="1800" dirty="0"/>
              <a:t>本日は、「活動」を広く知っていただくために、社会における情報接点である「メディア」をどのように有効利用していくヒントをご紹介できればと思います。</a:t>
            </a:r>
          </a:p>
        </p:txBody>
      </p:sp>
    </p:spTree>
    <p:extLst>
      <p:ext uri="{BB962C8B-B14F-4D97-AF65-F5344CB8AC3E}">
        <p14:creationId xmlns:p14="http://schemas.microsoft.com/office/powerpoint/2010/main" val="1106192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533400" y="4686499"/>
            <a:ext cx="5699760" cy="4439841"/>
          </a:xfrm>
        </p:spPr>
        <p:txBody>
          <a:bodyPr/>
          <a:lstStyle/>
          <a:p>
            <a:r>
              <a:rPr kumimoji="1" lang="ja-JP" altLang="en-US" sz="1800" dirty="0"/>
              <a:t>まずは、メディアを使って「活動」を知らせる２つの方法のご紹介です。</a:t>
            </a:r>
            <a:endParaRPr kumimoji="1" lang="en-US" altLang="ja-JP" sz="1800" dirty="0"/>
          </a:p>
          <a:p>
            <a:r>
              <a:rPr kumimoji="1" lang="ja-JP" altLang="en-US" sz="1800" dirty="0"/>
              <a:t>１つは、「広告」。</a:t>
            </a:r>
            <a:r>
              <a:rPr kumimoji="1" lang="en-US" altLang="ja-JP" sz="1800" dirty="0"/>
              <a:t>2</a:t>
            </a:r>
            <a:r>
              <a:rPr kumimoji="1" lang="ja-JP" altLang="en-US" sz="1800" dirty="0"/>
              <a:t>つ目は「広報ＰＲ」です。</a:t>
            </a:r>
            <a:endParaRPr kumimoji="1" lang="en-US" altLang="ja-JP" sz="1800" dirty="0"/>
          </a:p>
          <a:p>
            <a:r>
              <a:rPr kumimoji="1" lang="ja-JP" altLang="en-US" sz="1800" dirty="0"/>
              <a:t>同じようにとらわれがちですが、</a:t>
            </a:r>
            <a:endParaRPr kumimoji="1" lang="en-US" altLang="ja-JP" sz="1800" dirty="0"/>
          </a:p>
          <a:p>
            <a:r>
              <a:rPr kumimoji="1" lang="ja-JP" altLang="en-US" sz="1800" dirty="0"/>
              <a:t>「広告」とは、自社がお金を支払って「活動」を宣伝する行為のことであり、</a:t>
            </a:r>
            <a:endParaRPr kumimoji="1" lang="en-US" altLang="ja-JP" sz="1800" dirty="0"/>
          </a:p>
          <a:p>
            <a:r>
              <a:rPr kumimoji="1" lang="ja-JP" altLang="en-US" sz="1800" dirty="0"/>
              <a:t>「広報ＰＲ」とは、自社の情報を、メディア等へお伝えし、「活動」を紹介していただく行為のこととなります。</a:t>
            </a:r>
          </a:p>
        </p:txBody>
      </p:sp>
    </p:spTree>
    <p:extLst>
      <p:ext uri="{BB962C8B-B14F-4D97-AF65-F5344CB8AC3E}">
        <p14:creationId xmlns:p14="http://schemas.microsoft.com/office/powerpoint/2010/main" val="3286892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701040" y="4686499"/>
            <a:ext cx="5577840" cy="4439841"/>
          </a:xfrm>
        </p:spPr>
        <p:txBody>
          <a:bodyPr/>
          <a:lstStyle/>
          <a:p>
            <a:r>
              <a:rPr kumimoji="1" lang="ja-JP" altLang="en-US" sz="1800" dirty="0"/>
              <a:t>「広告」と「広報ＰＲ」には、</a:t>
            </a:r>
            <a:endParaRPr kumimoji="1" lang="en-US" altLang="ja-JP" sz="1800" dirty="0"/>
          </a:p>
          <a:p>
            <a:r>
              <a:rPr kumimoji="1" lang="ja-JP" altLang="en-US" sz="1800" dirty="0"/>
              <a:t>大きな３つの違いがありますのでご紹介できればと思います。</a:t>
            </a:r>
            <a:endParaRPr kumimoji="1" lang="en-US" altLang="ja-JP" sz="1800" dirty="0"/>
          </a:p>
          <a:p>
            <a:r>
              <a:rPr kumimoji="1" lang="en-US" altLang="ja-JP" sz="1800" dirty="0"/>
              <a:t>1</a:t>
            </a:r>
            <a:r>
              <a:rPr kumimoji="1" lang="ja-JP" altLang="en-US" sz="1800" dirty="0"/>
              <a:t>つ目は、その「目的」です。</a:t>
            </a:r>
            <a:endParaRPr kumimoji="1" lang="en-US" altLang="ja-JP" sz="1800" dirty="0"/>
          </a:p>
          <a:p>
            <a:r>
              <a:rPr kumimoji="1" lang="ja-JP" altLang="en-US" sz="1800" dirty="0"/>
              <a:t>「広告」は企業が存続していくために必要な「売上」を、稼ぐために、行う行為ということができ、</a:t>
            </a:r>
            <a:endParaRPr kumimoji="1" lang="en-US" altLang="ja-JP" sz="1800" dirty="0"/>
          </a:p>
          <a:p>
            <a:r>
              <a:rPr kumimoji="1" lang="ja-JP" altLang="en-US" sz="1800" dirty="0"/>
              <a:t>「広報ＰＲ」は、企業が存続するのに必要な「信頼」を得るために、行う行為であるということです。</a:t>
            </a:r>
          </a:p>
        </p:txBody>
      </p:sp>
    </p:spTree>
    <p:extLst>
      <p:ext uri="{BB962C8B-B14F-4D97-AF65-F5344CB8AC3E}">
        <p14:creationId xmlns:p14="http://schemas.microsoft.com/office/powerpoint/2010/main" val="3522485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365760" y="4686499"/>
            <a:ext cx="5974080" cy="4439841"/>
          </a:xfrm>
        </p:spPr>
        <p:txBody>
          <a:bodyPr/>
          <a:lstStyle/>
          <a:p>
            <a:r>
              <a:rPr kumimoji="1" lang="en-US" altLang="ja-JP" sz="1800" dirty="0"/>
              <a:t>2</a:t>
            </a:r>
            <a:r>
              <a:rPr kumimoji="1" lang="ja-JP" altLang="en-US" sz="1800" dirty="0"/>
              <a:t>つ目の「広告」と「広報ＰＲ」の違いは、その「信頼性」です。</a:t>
            </a:r>
            <a:endParaRPr kumimoji="1" lang="en-US" altLang="ja-JP" sz="1800" dirty="0"/>
          </a:p>
          <a:p>
            <a:r>
              <a:rPr kumimoji="1" lang="ja-JP" altLang="en-US" sz="1800" dirty="0"/>
              <a:t>「広告」は情報の発信者が、企業そのものであり、直接情報を伝えられるメリットはもちろんあるのですが、「都合のいいことを言っている」のような受け取られ方をされてしまう可能性もあります。</a:t>
            </a:r>
            <a:endParaRPr kumimoji="1" lang="en-US" altLang="ja-JP" sz="1800" dirty="0"/>
          </a:p>
          <a:p>
            <a:r>
              <a:rPr kumimoji="1" lang="ja-JP" altLang="en-US" sz="1800" dirty="0"/>
              <a:t>「広報ＰＲ」は、メディア側が、「この情報は社会へ発信する価値がある」と判断された時、その情報が発信されます。第</a:t>
            </a:r>
            <a:r>
              <a:rPr kumimoji="1" lang="en-US" altLang="ja-JP" sz="1800" dirty="0"/>
              <a:t>3</a:t>
            </a:r>
            <a:r>
              <a:rPr kumimoji="1" lang="ja-JP" altLang="en-US" sz="1800" dirty="0"/>
              <a:t>者目線であり、受け手にとって信頼されやすい情報となっていきます。</a:t>
            </a:r>
          </a:p>
        </p:txBody>
      </p:sp>
    </p:spTree>
    <p:extLst>
      <p:ext uri="{BB962C8B-B14F-4D97-AF65-F5344CB8AC3E}">
        <p14:creationId xmlns:p14="http://schemas.microsoft.com/office/powerpoint/2010/main" val="2989460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335280" y="4686499"/>
            <a:ext cx="6019800" cy="4439841"/>
          </a:xfrm>
        </p:spPr>
        <p:txBody>
          <a:bodyPr/>
          <a:lstStyle/>
          <a:p>
            <a:r>
              <a:rPr kumimoji="1" lang="en-US" altLang="ja-JP" sz="1800" dirty="0"/>
              <a:t>3</a:t>
            </a:r>
            <a:r>
              <a:rPr kumimoji="1" lang="ja-JP" altLang="en-US" sz="1800" dirty="0"/>
              <a:t>つ目の「広告」と「広報ＰＲ」の違いは、「費用」、「コスト」です。</a:t>
            </a:r>
            <a:endParaRPr kumimoji="1" lang="en-US" altLang="ja-JP" sz="1800" dirty="0"/>
          </a:p>
          <a:p>
            <a:r>
              <a:rPr kumimoji="1" lang="ja-JP" altLang="en-US" sz="1800" dirty="0"/>
              <a:t>「広告」は、メディアの広告枠を購入したり、その広告の制作物を作成するなど「費用」が必要となります。</a:t>
            </a:r>
            <a:endParaRPr kumimoji="1" lang="en-US" altLang="ja-JP" sz="1800" dirty="0"/>
          </a:p>
          <a:p>
            <a:r>
              <a:rPr kumimoji="1" lang="ja-JP" altLang="en-US" sz="1800" dirty="0"/>
              <a:t>「広報ＰＲ」活動は、メディアに対して情報提供を行うことであり、メディア側との金銭のやりとりは基本、発生しません。</a:t>
            </a:r>
            <a:endParaRPr kumimoji="1" lang="en-US" altLang="ja-JP" sz="1800" dirty="0"/>
          </a:p>
          <a:p>
            <a:r>
              <a:rPr kumimoji="1" lang="ja-JP" altLang="en-US" sz="1800" dirty="0"/>
              <a:t>「広告」と「広報ＰＲ」、似たような意味だと認識されがちですが、違いを理解し、うまく活用していくことが重要かと思います。</a:t>
            </a:r>
          </a:p>
        </p:txBody>
      </p:sp>
    </p:spTree>
    <p:extLst>
      <p:ext uri="{BB962C8B-B14F-4D97-AF65-F5344CB8AC3E}">
        <p14:creationId xmlns:p14="http://schemas.microsoft.com/office/powerpoint/2010/main" val="1836954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365760" y="4686499"/>
            <a:ext cx="5821680" cy="4439841"/>
          </a:xfrm>
        </p:spPr>
        <p:txBody>
          <a:bodyPr/>
          <a:lstStyle/>
          <a:p>
            <a:r>
              <a:rPr kumimoji="1" lang="ja-JP" altLang="en-US" sz="1800" dirty="0"/>
              <a:t>続きまして、ロータリーとして重要となってまいります「広報ＰＲ」活動の３つの方法をご紹介いたします。</a:t>
            </a:r>
            <a:endParaRPr kumimoji="1" lang="en-US" altLang="ja-JP" sz="1800" dirty="0"/>
          </a:p>
          <a:p>
            <a:r>
              <a:rPr kumimoji="1" lang="ja-JP" altLang="en-US" sz="1800" dirty="0"/>
              <a:t>まず、</a:t>
            </a:r>
            <a:r>
              <a:rPr kumimoji="1" lang="en-US" altLang="ja-JP" sz="1800" dirty="0"/>
              <a:t>1</a:t>
            </a:r>
            <a:r>
              <a:rPr kumimoji="1" lang="ja-JP" altLang="en-US" sz="1800" dirty="0"/>
              <a:t>つ目は、伝えたい情報を「リリース」に落とし込み、「記者クラブ」へ、提出（投げ込み）を行っていくということです。</a:t>
            </a:r>
            <a:endParaRPr kumimoji="1" lang="en-US" altLang="ja-JP" sz="1800" dirty="0"/>
          </a:p>
          <a:p>
            <a:r>
              <a:rPr kumimoji="1" lang="ja-JP" altLang="en-US" sz="1800" dirty="0"/>
              <a:t>この記者クラブへの情報投げ込みが、一番の要であり、活性化させていきたいものになります。</a:t>
            </a:r>
          </a:p>
        </p:txBody>
      </p:sp>
    </p:spTree>
    <p:extLst>
      <p:ext uri="{BB962C8B-B14F-4D97-AF65-F5344CB8AC3E}">
        <p14:creationId xmlns:p14="http://schemas.microsoft.com/office/powerpoint/2010/main" val="271310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4E9DF8-519F-7BB0-012D-7AE91C38E702}"/>
              </a:ext>
            </a:extLst>
          </p:cNvPr>
          <p:cNvSpPr>
            <a:spLocks noGrp="1"/>
          </p:cNvSpPr>
          <p:nvPr>
            <p:ph type="ctrTitle"/>
          </p:nvPr>
        </p:nvSpPr>
        <p:spPr>
          <a:xfrm>
            <a:off x="3048000" y="2244726"/>
            <a:ext cx="18288000" cy="4775200"/>
          </a:xfrm>
        </p:spPr>
        <p:txBody>
          <a:bodyPr anchor="b"/>
          <a:lstStyle>
            <a:lvl1pPr algn="ctr">
              <a:defRPr sz="12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9E50EC8-AE5C-1421-6129-967BA7217B9E}"/>
              </a:ext>
            </a:extLst>
          </p:cNvPr>
          <p:cNvSpPr>
            <a:spLocks noGrp="1"/>
          </p:cNvSpPr>
          <p:nvPr>
            <p:ph type="subTitle" idx="1"/>
          </p:nvPr>
        </p:nvSpPr>
        <p:spPr>
          <a:xfrm>
            <a:off x="3048000" y="7204076"/>
            <a:ext cx="18288000" cy="3311524"/>
          </a:xfrm>
        </p:spPr>
        <p:txBody>
          <a:bodyPr/>
          <a:lstStyle>
            <a:lvl1pPr marL="0" indent="0" algn="ctr">
              <a:buNone/>
              <a:defRPr sz="4800"/>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349C57E-1264-0362-EE12-A48964D525AF}"/>
              </a:ext>
            </a:extLst>
          </p:cNvPr>
          <p:cNvSpPr>
            <a:spLocks noGrp="1"/>
          </p:cNvSpPr>
          <p:nvPr>
            <p:ph type="dt" sz="half" idx="10"/>
          </p:nvPr>
        </p:nvSpPr>
        <p:spPr/>
        <p:txBody>
          <a:bodyPr/>
          <a:lstStyle/>
          <a:p>
            <a:fld id="{4846DBF4-E455-4E7E-ADB7-FE4E87242BFE}" type="datetime1">
              <a:rPr kumimoji="1" lang="ja-JP" altLang="en-US" smtClean="0"/>
              <a:t>2025/6/25</a:t>
            </a:fld>
            <a:endParaRPr kumimoji="1" lang="ja-JP" altLang="en-US"/>
          </a:p>
        </p:txBody>
      </p:sp>
      <p:sp>
        <p:nvSpPr>
          <p:cNvPr id="5" name="フッター プレースホルダー 4">
            <a:extLst>
              <a:ext uri="{FF2B5EF4-FFF2-40B4-BE49-F238E27FC236}">
                <a16:creationId xmlns:a16="http://schemas.microsoft.com/office/drawing/2014/main" id="{5F1EC5A3-D195-E051-F3E5-28381E9E88E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7E42947-00FE-3407-C43C-2D8BCB8E9148}"/>
              </a:ext>
            </a:extLst>
          </p:cNvPr>
          <p:cNvSpPr>
            <a:spLocks noGrp="1"/>
          </p:cNvSpPr>
          <p:nvPr>
            <p:ph type="sldNum" sz="quarter" idx="12"/>
          </p:nvPr>
        </p:nvSpPr>
        <p:spPr>
          <a:xfrm>
            <a:off x="20580586" y="13129221"/>
            <a:ext cx="455901" cy="460389"/>
          </a:xfrm>
        </p:spPr>
        <p:txBody>
          <a:bodyPr/>
          <a:lstStyle/>
          <a:p>
            <a:fld id="{FD16C09E-7FF3-4FA9-88C1-7AD0A104B352}" type="slidenum">
              <a:rPr kumimoji="1" lang="ja-JP" altLang="en-US" smtClean="0"/>
              <a:t>‹#›</a:t>
            </a:fld>
            <a:endParaRPr kumimoji="1" lang="ja-JP" altLang="en-US"/>
          </a:p>
        </p:txBody>
      </p:sp>
    </p:spTree>
    <p:extLst>
      <p:ext uri="{BB962C8B-B14F-4D97-AF65-F5344CB8AC3E}">
        <p14:creationId xmlns:p14="http://schemas.microsoft.com/office/powerpoint/2010/main" val="21557386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図形"/>
          <p:cNvSpPr/>
          <p:nvPr/>
        </p:nvSpPr>
        <p:spPr>
          <a:xfrm>
            <a:off x="418131" y="-1"/>
            <a:ext cx="10000064" cy="2726435"/>
          </a:xfrm>
          <a:custGeom>
            <a:avLst/>
            <a:gdLst/>
            <a:ahLst/>
            <a:cxnLst>
              <a:cxn ang="0">
                <a:pos x="wd2" y="hd2"/>
              </a:cxn>
              <a:cxn ang="5400000">
                <a:pos x="wd2" y="hd2"/>
              </a:cxn>
              <a:cxn ang="10800000">
                <a:pos x="wd2" y="hd2"/>
              </a:cxn>
              <a:cxn ang="16200000">
                <a:pos x="wd2" y="hd2"/>
              </a:cxn>
            </a:cxnLst>
            <a:rect l="0" t="0" r="r" b="b"/>
            <a:pathLst>
              <a:path w="21600" h="21451" extrusionOk="0">
                <a:moveTo>
                  <a:pt x="28" y="21451"/>
                </a:moveTo>
                <a:cubicBezTo>
                  <a:pt x="1268" y="16373"/>
                  <a:pt x="2770" y="12229"/>
                  <a:pt x="4447" y="9253"/>
                </a:cubicBezTo>
                <a:cubicBezTo>
                  <a:pt x="6672" y="5307"/>
                  <a:pt x="9109" y="3558"/>
                  <a:pt x="11537" y="2319"/>
                </a:cubicBezTo>
                <a:cubicBezTo>
                  <a:pt x="14861" y="624"/>
                  <a:pt x="18225" y="-149"/>
                  <a:pt x="21600" y="23"/>
                </a:cubicBezTo>
                <a:lnTo>
                  <a:pt x="0" y="41"/>
                </a:lnTo>
                <a:lnTo>
                  <a:pt x="28" y="21451"/>
                </a:lnTo>
                <a:close/>
              </a:path>
            </a:pathLst>
          </a:custGeom>
          <a:gradFill>
            <a:gsLst>
              <a:gs pos="0">
                <a:schemeClr val="accent1">
                  <a:satOff val="-24299"/>
                  <a:lumOff val="14558"/>
                </a:schemeClr>
              </a:gs>
              <a:gs pos="100000">
                <a:schemeClr val="accent1">
                  <a:hueOff val="870591"/>
                  <a:satOff val="14084"/>
                  <a:lumOff val="53200"/>
                </a:schemeClr>
              </a:gs>
            </a:gsLst>
            <a:lin ang="16200000"/>
          </a:gradFill>
          <a:ln w="3175">
            <a:miter lim="400000"/>
          </a:ln>
          <a:effectLst>
            <a:outerShdw blurRad="279400" dist="25400" dir="5400000" rotWithShape="0">
              <a:srgbClr val="4FCEFF">
                <a:alpha val="30000"/>
              </a:srgbClr>
            </a:outerShdw>
          </a:effectLst>
        </p:spPr>
        <p:txBody>
          <a:bodyPr lIns="90808" tIns="90808" rIns="90808" bIns="90808"/>
          <a:lstStyle/>
          <a:p>
            <a:pPr>
              <a:defRPr>
                <a:latin typeface="ヒラギノ明朝 ProN W6"/>
                <a:ea typeface="ヒラギノ明朝 ProN W6"/>
                <a:cs typeface="ヒラギノ明朝 ProN W6"/>
                <a:sym typeface="ヒラギノ明朝 ProN W6"/>
              </a:defRPr>
            </a:pPr>
            <a:endParaRPr/>
          </a:p>
        </p:txBody>
      </p:sp>
      <p:grpSp>
        <p:nvGrpSpPr>
          <p:cNvPr id="6" name="グループ化 3"/>
          <p:cNvGrpSpPr/>
          <p:nvPr/>
        </p:nvGrpSpPr>
        <p:grpSpPr>
          <a:xfrm>
            <a:off x="3642080" y="1809848"/>
            <a:ext cx="17678394" cy="11928406"/>
            <a:chOff x="0" y="0"/>
            <a:chExt cx="17678393" cy="11928404"/>
          </a:xfrm>
        </p:grpSpPr>
        <p:sp>
          <p:nvSpPr>
            <p:cNvPr id="3" name="線"/>
            <p:cNvSpPr/>
            <p:nvPr/>
          </p:nvSpPr>
          <p:spPr>
            <a:xfrm flipV="1">
              <a:off x="1468006" y="0"/>
              <a:ext cx="1" cy="11928405"/>
            </a:xfrm>
            <a:prstGeom prst="line">
              <a:avLst/>
            </a:prstGeom>
            <a:noFill/>
            <a:ln w="25400" cap="flat">
              <a:solidFill>
                <a:srgbClr val="DDDDDD">
                  <a:alpha val="0"/>
                </a:srgbClr>
              </a:solidFill>
              <a:prstDash val="solid"/>
              <a:round/>
            </a:ln>
            <a:effectLst/>
          </p:spPr>
          <p:txBody>
            <a:bodyPr wrap="square" lIns="34052" tIns="34052" rIns="34052" bIns="34052" numCol="1" anchor="t">
              <a:noAutofit/>
            </a:bodyPr>
            <a:lstStyle/>
            <a:p>
              <a:endParaRPr/>
            </a:p>
          </p:txBody>
        </p:sp>
        <p:sp>
          <p:nvSpPr>
            <p:cNvPr id="4" name="線"/>
            <p:cNvSpPr/>
            <p:nvPr/>
          </p:nvSpPr>
          <p:spPr>
            <a:xfrm flipV="1">
              <a:off x="16410996" y="0"/>
              <a:ext cx="1" cy="11928405"/>
            </a:xfrm>
            <a:prstGeom prst="line">
              <a:avLst/>
            </a:prstGeom>
            <a:noFill/>
            <a:ln w="25400" cap="flat">
              <a:solidFill>
                <a:srgbClr val="DDDDDD">
                  <a:alpha val="0"/>
                </a:srgbClr>
              </a:solidFill>
              <a:prstDash val="solid"/>
              <a:round/>
            </a:ln>
            <a:effectLst/>
          </p:spPr>
          <p:txBody>
            <a:bodyPr wrap="square" lIns="34052" tIns="34052" rIns="34052" bIns="34052" numCol="1" anchor="t">
              <a:noAutofit/>
            </a:bodyPr>
            <a:lstStyle/>
            <a:p>
              <a:endParaRPr/>
            </a:p>
          </p:txBody>
        </p:sp>
        <p:sp>
          <p:nvSpPr>
            <p:cNvPr id="5" name="線"/>
            <p:cNvSpPr/>
            <p:nvPr/>
          </p:nvSpPr>
          <p:spPr>
            <a:xfrm>
              <a:off x="0" y="929311"/>
              <a:ext cx="17678395" cy="1"/>
            </a:xfrm>
            <a:prstGeom prst="line">
              <a:avLst/>
            </a:prstGeom>
            <a:noFill/>
            <a:ln w="25400" cap="flat">
              <a:solidFill>
                <a:srgbClr val="DDDDDD">
                  <a:alpha val="0"/>
                </a:srgbClr>
              </a:solidFill>
              <a:prstDash val="solid"/>
              <a:round/>
            </a:ln>
            <a:effectLst/>
          </p:spPr>
          <p:txBody>
            <a:bodyPr wrap="square" lIns="34052" tIns="34052" rIns="34052" bIns="34052" numCol="1" anchor="t">
              <a:noAutofit/>
            </a:bodyPr>
            <a:lstStyle/>
            <a:p>
              <a:endParaRPr/>
            </a:p>
          </p:txBody>
        </p:sp>
      </p:grpSp>
      <p:pic>
        <p:nvPicPr>
          <p:cNvPr id="7" name="C01011-001H.jpg" descr="C01011-001H.jpg"/>
          <p:cNvPicPr>
            <a:picLocks/>
          </p:cNvPicPr>
          <p:nvPr/>
        </p:nvPicPr>
        <p:blipFill>
          <a:blip r:embed="rId3"/>
          <a:stretch>
            <a:fillRect/>
          </a:stretch>
        </p:blipFill>
        <p:spPr>
          <a:xfrm>
            <a:off x="-1" y="-28970"/>
            <a:ext cx="836265" cy="13792283"/>
          </a:xfrm>
          <a:prstGeom prst="rect">
            <a:avLst/>
          </a:prstGeom>
          <a:ln w="12700">
            <a:miter lim="400000"/>
          </a:ln>
        </p:spPr>
      </p:pic>
      <p:sp>
        <p:nvSpPr>
          <p:cNvPr id="8" name="四角形"/>
          <p:cNvSpPr/>
          <p:nvPr/>
        </p:nvSpPr>
        <p:spPr>
          <a:xfrm>
            <a:off x="12478932" y="277472"/>
            <a:ext cx="8794006" cy="2796805"/>
          </a:xfrm>
          <a:prstGeom prst="rect">
            <a:avLst/>
          </a:prstGeom>
          <a:solidFill>
            <a:srgbClr val="FFFFFF"/>
          </a:solidFill>
          <a:ln w="12700">
            <a:miter lim="400000"/>
          </a:ln>
        </p:spPr>
        <p:txBody>
          <a:bodyPr lIns="90808" tIns="90808" rIns="90808" bIns="90808" anchor="ctr"/>
          <a:lstStyle/>
          <a:p>
            <a:pPr algn="ctr">
              <a:defRPr>
                <a:solidFill>
                  <a:srgbClr val="FFFFFF"/>
                </a:solidFill>
                <a:latin typeface="ヒラギノ明朝 ProN W6"/>
                <a:ea typeface="ヒラギノ明朝 ProN W6"/>
                <a:cs typeface="ヒラギノ明朝 ProN W6"/>
                <a:sym typeface="ヒラギノ明朝 ProN W6"/>
              </a:defRPr>
            </a:pPr>
            <a:endParaRPr/>
          </a:p>
        </p:txBody>
      </p:sp>
      <p:pic>
        <p:nvPicPr>
          <p:cNvPr id="9" name="ペーストされたムービー.png" descr="ペーストされたムービー.png"/>
          <p:cNvPicPr>
            <a:picLocks noChangeAspect="1"/>
          </p:cNvPicPr>
          <p:nvPr/>
        </p:nvPicPr>
        <p:blipFill>
          <a:blip r:embed="rId4"/>
          <a:stretch>
            <a:fillRect/>
          </a:stretch>
        </p:blipFill>
        <p:spPr>
          <a:xfrm>
            <a:off x="20321804" y="491154"/>
            <a:ext cx="3463192" cy="1422383"/>
          </a:xfrm>
          <a:prstGeom prst="rect">
            <a:avLst/>
          </a:prstGeom>
          <a:ln w="12700">
            <a:miter lim="400000"/>
          </a:ln>
        </p:spPr>
      </p:pic>
      <p:pic>
        <p:nvPicPr>
          <p:cNvPr id="10" name="ペーストされたムービー.png" descr="ペーストされたムービー.png"/>
          <p:cNvPicPr>
            <a:picLocks noChangeAspect="1"/>
          </p:cNvPicPr>
          <p:nvPr/>
        </p:nvPicPr>
        <p:blipFill>
          <a:blip r:embed="rId5"/>
          <a:stretch>
            <a:fillRect/>
          </a:stretch>
        </p:blipFill>
        <p:spPr>
          <a:xfrm>
            <a:off x="1134888" y="12063789"/>
            <a:ext cx="2208568" cy="1314624"/>
          </a:xfrm>
          <a:prstGeom prst="rect">
            <a:avLst/>
          </a:prstGeom>
          <a:ln w="12700">
            <a:miter lim="400000"/>
          </a:ln>
        </p:spPr>
      </p:pic>
      <p:sp>
        <p:nvSpPr>
          <p:cNvPr id="11" name="タイトルテキスト"/>
          <p:cNvSpPr txBox="1">
            <a:spLocks noGrp="1"/>
          </p:cNvSpPr>
          <p:nvPr>
            <p:ph type="title"/>
          </p:nvPr>
        </p:nvSpPr>
        <p:spPr>
          <a:xfrm>
            <a:off x="5832190" y="1539875"/>
            <a:ext cx="14529501" cy="3336925"/>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4053" tIns="34053" rIns="34053" bIns="34053" anchor="ctr"/>
          <a:lstStyle/>
          <a:p>
            <a:r>
              <a:t>タイトルテキスト</a:t>
            </a:r>
          </a:p>
        </p:txBody>
      </p:sp>
      <p:sp>
        <p:nvSpPr>
          <p:cNvPr id="12" name="本文レベル1…"/>
          <p:cNvSpPr txBox="1">
            <a:spLocks noGrp="1"/>
          </p:cNvSpPr>
          <p:nvPr>
            <p:ph type="body" idx="1"/>
          </p:nvPr>
        </p:nvSpPr>
        <p:spPr>
          <a:xfrm>
            <a:off x="13248289" y="4876799"/>
            <a:ext cx="7113402" cy="8839201"/>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4053" tIns="34053" rIns="34053" bIns="34053"/>
          <a:lstStyle/>
          <a:p>
            <a:r>
              <a:t>本文レベル1</a:t>
            </a:r>
          </a:p>
          <a:p>
            <a:pPr lvl="1"/>
            <a:r>
              <a:t>本文レベル2</a:t>
            </a:r>
          </a:p>
          <a:p>
            <a:pPr lvl="2"/>
            <a:r>
              <a:t>本文レベル3</a:t>
            </a:r>
          </a:p>
          <a:p>
            <a:pPr lvl="3"/>
            <a:r>
              <a:t>本文レベル4</a:t>
            </a:r>
          </a:p>
          <a:p>
            <a:pPr lvl="4"/>
            <a:r>
              <a:t>本文レベル5</a:t>
            </a:r>
          </a:p>
        </p:txBody>
      </p:sp>
      <p:sp>
        <p:nvSpPr>
          <p:cNvPr id="13" name="スライド番号"/>
          <p:cNvSpPr txBox="1">
            <a:spLocks noGrp="1"/>
          </p:cNvSpPr>
          <p:nvPr>
            <p:ph type="sldNum" sz="quarter" idx="2"/>
          </p:nvPr>
        </p:nvSpPr>
        <p:spPr>
          <a:xfrm>
            <a:off x="20588422" y="13129221"/>
            <a:ext cx="448065" cy="410218"/>
          </a:xfrm>
          <a:prstGeom prst="rect">
            <a:avLst/>
          </a:prstGeom>
          <a:ln w="3175">
            <a:miter lim="400000"/>
          </a:ln>
        </p:spPr>
        <p:txBody>
          <a:bodyPr wrap="none" lIns="90808" tIns="90808" rIns="90808" bIns="90808">
            <a:spAutoFit/>
          </a:bodyPr>
          <a:lstStyle>
            <a:lvl1pPr algn="r">
              <a:defRPr sz="1800">
                <a:solidFill>
                  <a:srgbClr val="A7A7A7"/>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50" r:id="rId1"/>
  </p:sldLayoutIdLst>
  <p:transition spd="med"/>
  <p:hf hdr="0" ftr="0" dt="0"/>
  <p:txStyles>
    <p:titleStyle>
      <a:lvl1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1pPr>
      <a:lvl2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2pPr>
      <a:lvl3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3pPr>
      <a:lvl4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4pPr>
      <a:lvl5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5pPr>
      <a:lvl6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6pPr>
      <a:lvl7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7pPr>
      <a:lvl8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8pPr>
      <a:lvl9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9pPr>
    </p:titleStyle>
    <p:bodyStyle>
      <a:lvl1pPr marL="685800" marR="0" indent="-685800" algn="l" defTabSz="1828799" rtl="0" latinLnBrk="0">
        <a:lnSpc>
          <a:spcPct val="100000"/>
        </a:lnSpc>
        <a:spcBef>
          <a:spcPts val="1100"/>
        </a:spcBef>
        <a:spcAft>
          <a:spcPts val="0"/>
        </a:spcAft>
        <a:buClrTx/>
        <a:buSzTx/>
        <a:buFontTx/>
        <a:buNone/>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1pPr>
      <a:lvl2pPr marL="660047" marR="0" indent="-385409" algn="l" defTabSz="1828799" rtl="0" latinLnBrk="0">
        <a:lnSpc>
          <a:spcPct val="100000"/>
        </a:lnSpc>
        <a:spcBef>
          <a:spcPts val="1100"/>
        </a:spcBef>
        <a:spcAft>
          <a:spcPts val="0"/>
        </a:spcAft>
        <a:buClrTx/>
        <a:buSzPct val="100000"/>
        <a:buFontTx/>
        <a:buChar char="•"/>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2pPr>
      <a:lvl3pPr marL="1397000" marR="0" indent="-482600" algn="l" defTabSz="1828799" rtl="0" latinLnBrk="0">
        <a:lnSpc>
          <a:spcPct val="100000"/>
        </a:lnSpc>
        <a:spcBef>
          <a:spcPts val="1100"/>
        </a:spcBef>
        <a:spcAft>
          <a:spcPts val="0"/>
        </a:spcAft>
        <a:buClrTx/>
        <a:buSzPct val="100000"/>
        <a:buFontTx/>
        <a:buChar char="•"/>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3pPr>
      <a:lvl4pPr marL="1854200" marR="0" indent="-482600" algn="l" defTabSz="1828799" rtl="0" latinLnBrk="0">
        <a:lnSpc>
          <a:spcPct val="100000"/>
        </a:lnSpc>
        <a:spcBef>
          <a:spcPts val="1100"/>
        </a:spcBef>
        <a:spcAft>
          <a:spcPts val="0"/>
        </a:spcAft>
        <a:buClrTx/>
        <a:buSzPct val="100000"/>
        <a:buFontTx/>
        <a:buChar char="•"/>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4pPr>
      <a:lvl5pPr marL="2311400" marR="0" indent="-482600" algn="l" defTabSz="1828799" rtl="0" latinLnBrk="0">
        <a:lnSpc>
          <a:spcPct val="100000"/>
        </a:lnSpc>
        <a:spcBef>
          <a:spcPts val="1100"/>
        </a:spcBef>
        <a:spcAft>
          <a:spcPts val="0"/>
        </a:spcAft>
        <a:buClrTx/>
        <a:buSzPct val="100000"/>
        <a:buFontTx/>
        <a:buChar char="•"/>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5pPr>
      <a:lvl6pPr marL="685800" marR="0" indent="1600200" algn="l" defTabSz="1828799" rtl="0" latinLnBrk="0">
        <a:lnSpc>
          <a:spcPct val="100000"/>
        </a:lnSpc>
        <a:spcBef>
          <a:spcPts val="1100"/>
        </a:spcBef>
        <a:spcAft>
          <a:spcPts val="0"/>
        </a:spcAft>
        <a:buClrTx/>
        <a:buSzTx/>
        <a:buFontTx/>
        <a:buNone/>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6pPr>
      <a:lvl7pPr marL="685800" marR="0" indent="2057400" algn="l" defTabSz="1828799" rtl="0" latinLnBrk="0">
        <a:lnSpc>
          <a:spcPct val="100000"/>
        </a:lnSpc>
        <a:spcBef>
          <a:spcPts val="1100"/>
        </a:spcBef>
        <a:spcAft>
          <a:spcPts val="0"/>
        </a:spcAft>
        <a:buClrTx/>
        <a:buSzTx/>
        <a:buFontTx/>
        <a:buNone/>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7pPr>
      <a:lvl8pPr marL="685800" marR="0" indent="2514600" algn="l" defTabSz="1828799" rtl="0" latinLnBrk="0">
        <a:lnSpc>
          <a:spcPct val="100000"/>
        </a:lnSpc>
        <a:spcBef>
          <a:spcPts val="1100"/>
        </a:spcBef>
        <a:spcAft>
          <a:spcPts val="0"/>
        </a:spcAft>
        <a:buClrTx/>
        <a:buSzTx/>
        <a:buFontTx/>
        <a:buNone/>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8pPr>
      <a:lvl9pPr marL="685800" marR="0" indent="2971800" algn="l" defTabSz="1828799" rtl="0" latinLnBrk="0">
        <a:lnSpc>
          <a:spcPct val="100000"/>
        </a:lnSpc>
        <a:spcBef>
          <a:spcPts val="1100"/>
        </a:spcBef>
        <a:spcAft>
          <a:spcPts val="0"/>
        </a:spcAft>
        <a:buClrTx/>
        <a:buSzTx/>
        <a:buFontTx/>
        <a:buNone/>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9pPr>
    </p:bodyStyle>
    <p:otherStyle>
      <a:lvl1pPr marL="0" marR="0" indent="0" algn="r" defTabSz="1828799"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游ゴシック体 ミディアム"/>
        </a:defRPr>
      </a:lvl1pPr>
      <a:lvl2pPr marL="0" marR="0" indent="0" algn="r" defTabSz="1828799"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游ゴシック体 ミディアム"/>
        </a:defRPr>
      </a:lvl2pPr>
      <a:lvl3pPr marL="0" marR="0" indent="0" algn="r" defTabSz="1828799"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游ゴシック体 ミディアム"/>
        </a:defRPr>
      </a:lvl3pPr>
      <a:lvl4pPr marL="0" marR="0" indent="0" algn="r" defTabSz="1828799"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游ゴシック体 ミディアム"/>
        </a:defRPr>
      </a:lvl4pPr>
      <a:lvl5pPr marL="0" marR="0" indent="0" algn="r" defTabSz="1828799"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游ゴシック体 ミディアム"/>
        </a:defRPr>
      </a:lvl5pPr>
      <a:lvl6pPr marL="0" marR="0" indent="0" algn="r" defTabSz="1828799"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游ゴシック体 ミディアム"/>
        </a:defRPr>
      </a:lvl6pPr>
      <a:lvl7pPr marL="0" marR="0" indent="0" algn="r" defTabSz="1828799"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游ゴシック体 ミディアム"/>
        </a:defRPr>
      </a:lvl7pPr>
      <a:lvl8pPr marL="0" marR="0" indent="0" algn="r" defTabSz="1828799"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游ゴシック体 ミディアム"/>
        </a:defRPr>
      </a:lvl8pPr>
      <a:lvl9pPr marL="0" marR="0" indent="0" algn="r" defTabSz="1828799"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游ゴシック体 ミディアム"/>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1AEBB38-0FD1-4536-A762-A1F22A5B5E1D}"/>
              </a:ext>
            </a:extLst>
          </p:cNvPr>
          <p:cNvSpPr txBox="1"/>
          <p:nvPr/>
        </p:nvSpPr>
        <p:spPr>
          <a:xfrm>
            <a:off x="871960" y="3888053"/>
            <a:ext cx="21550184" cy="1972298"/>
          </a:xfrm>
          <a:prstGeom prst="rect">
            <a:avLst/>
          </a:prstGeom>
          <a:noFill/>
        </p:spPr>
        <p:txBody>
          <a:bodyPr wrap="square" rtlCol="0">
            <a:noAutofit/>
          </a:bodyPr>
          <a:lstStyle/>
          <a:p>
            <a:pPr algn="ctr"/>
            <a:r>
              <a:rPr lang="en-US" altLang="ja-JP" sz="4800" b="1" dirty="0"/>
              <a:t>2024/10/5</a:t>
            </a:r>
            <a:r>
              <a:rPr lang="ja-JP" altLang="en-US" sz="4800" b="1" dirty="0"/>
              <a:t>　国際ロータリー２６６０地区</a:t>
            </a:r>
            <a:endParaRPr lang="en-US" altLang="ja-JP" sz="4800" b="1" dirty="0"/>
          </a:p>
          <a:p>
            <a:pPr algn="ctr"/>
            <a:r>
              <a:rPr lang="ja-JP" altLang="en-US" sz="4800" b="1" u="sng" dirty="0"/>
              <a:t>公共イメージ向上セミナー　セッション２　</a:t>
            </a:r>
            <a:endParaRPr lang="ja-JP" altLang="ja-JP" sz="4800" dirty="0"/>
          </a:p>
        </p:txBody>
      </p:sp>
      <p:sp>
        <p:nvSpPr>
          <p:cNvPr id="8" name="テキスト ボックス 7">
            <a:extLst>
              <a:ext uri="{FF2B5EF4-FFF2-40B4-BE49-F238E27FC236}">
                <a16:creationId xmlns:a16="http://schemas.microsoft.com/office/drawing/2014/main" id="{91AEBB38-0FD1-4536-A762-A1F22A5B5E1D}"/>
              </a:ext>
            </a:extLst>
          </p:cNvPr>
          <p:cNvSpPr txBox="1"/>
          <p:nvPr/>
        </p:nvSpPr>
        <p:spPr>
          <a:xfrm>
            <a:off x="1138150" y="10620531"/>
            <a:ext cx="21550184" cy="2129770"/>
          </a:xfrm>
          <a:prstGeom prst="rect">
            <a:avLst/>
          </a:prstGeom>
          <a:noFill/>
        </p:spPr>
        <p:txBody>
          <a:bodyPr wrap="square" rtlCol="0">
            <a:noAutofit/>
          </a:bodyPr>
          <a:lstStyle/>
          <a:p>
            <a:pPr algn="ctr"/>
            <a:r>
              <a:rPr lang="en-US" altLang="ja-JP" sz="4800" b="1" dirty="0">
                <a:latin typeface="+mn-ea"/>
              </a:rPr>
              <a:t>24-25</a:t>
            </a:r>
            <a:r>
              <a:rPr lang="ja-JP" altLang="en-US" sz="4800" b="1" dirty="0">
                <a:latin typeface="+mn-ea"/>
              </a:rPr>
              <a:t>年度</a:t>
            </a:r>
            <a:r>
              <a:rPr lang="ja-JP" altLang="en-US" sz="4800" b="1" dirty="0"/>
              <a:t>公共イメージ向上委員会 </a:t>
            </a:r>
            <a:endParaRPr lang="en-US" altLang="ja-JP" sz="4800" b="1" dirty="0"/>
          </a:p>
          <a:p>
            <a:pPr algn="ctr"/>
            <a:r>
              <a:rPr lang="ja-JP" altLang="en-US" sz="4800" b="1" dirty="0"/>
              <a:t>　辻 　　輝</a:t>
            </a:r>
            <a:endParaRPr lang="en-US" altLang="ja-JP" sz="4800" b="1" dirty="0"/>
          </a:p>
        </p:txBody>
      </p:sp>
      <p:sp>
        <p:nvSpPr>
          <p:cNvPr id="7" name="テキスト ボックス 6">
            <a:extLst>
              <a:ext uri="{FF2B5EF4-FFF2-40B4-BE49-F238E27FC236}">
                <a16:creationId xmlns:a16="http://schemas.microsoft.com/office/drawing/2014/main" id="{03F85663-F986-4EFB-9CF6-72CB7BA3152A}"/>
              </a:ext>
            </a:extLst>
          </p:cNvPr>
          <p:cNvSpPr txBox="1"/>
          <p:nvPr/>
        </p:nvSpPr>
        <p:spPr>
          <a:xfrm>
            <a:off x="0" y="6229247"/>
            <a:ext cx="24384000" cy="2661274"/>
          </a:xfrm>
          <a:prstGeom prst="rect">
            <a:avLst/>
          </a:prstGeom>
          <a:noFill/>
        </p:spPr>
        <p:txBody>
          <a:bodyPr wrap="square" rtlCol="0">
            <a:noAutofit/>
          </a:bodyPr>
          <a:lstStyle/>
          <a:p>
            <a:pPr algn="ctr"/>
            <a:r>
              <a:rPr lang="ja-JP" altLang="en-US" sz="8000" b="1" dirty="0"/>
              <a:t>メディアの有効利用について</a:t>
            </a:r>
            <a:endParaRPr lang="en-US" altLang="ja-JP" sz="8000" b="1" dirty="0"/>
          </a:p>
          <a:p>
            <a:pPr algn="ctr"/>
            <a:r>
              <a:rPr lang="ja-JP" altLang="en-US" sz="8000" b="1" dirty="0"/>
              <a:t>～「広告」と「広報」～</a:t>
            </a:r>
            <a:endParaRPr lang="en-US" altLang="ja-JP" sz="8000" b="1" dirty="0"/>
          </a:p>
        </p:txBody>
      </p:sp>
      <p:sp>
        <p:nvSpPr>
          <p:cNvPr id="3" name="スライド番号プレースホルダー 2">
            <a:extLst>
              <a:ext uri="{FF2B5EF4-FFF2-40B4-BE49-F238E27FC236}">
                <a16:creationId xmlns:a16="http://schemas.microsoft.com/office/drawing/2014/main" id="{69AEFDA9-D574-0895-F0A2-522B19E209AD}"/>
              </a:ext>
            </a:extLst>
          </p:cNvPr>
          <p:cNvSpPr>
            <a:spLocks noGrp="1"/>
          </p:cNvSpPr>
          <p:nvPr>
            <p:ph type="sldNum" sz="quarter" idx="12"/>
          </p:nvPr>
        </p:nvSpPr>
        <p:spPr>
          <a:xfrm>
            <a:off x="20736079" y="13129221"/>
            <a:ext cx="300408" cy="460389"/>
          </a:xfrm>
        </p:spPr>
        <p:txBody>
          <a:bodyPr/>
          <a:lstStyle/>
          <a:p>
            <a:fld id="{FD16C09E-7FF3-4FA9-88C1-7AD0A104B352}" type="slidenum">
              <a:rPr kumimoji="1" lang="ja-JP" altLang="en-US" smtClean="0"/>
              <a:t>1</a:t>
            </a:fld>
            <a:endParaRPr kumimoji="1" lang="ja-JP" altLang="en-US"/>
          </a:p>
        </p:txBody>
      </p:sp>
      <p:sp>
        <p:nvSpPr>
          <p:cNvPr id="2" name="テキスト ボックス 1">
            <a:extLst>
              <a:ext uri="{FF2B5EF4-FFF2-40B4-BE49-F238E27FC236}">
                <a16:creationId xmlns:a16="http://schemas.microsoft.com/office/drawing/2014/main" id="{0C2A4ABD-1B98-57F5-D1D5-D2580EAD84C9}"/>
              </a:ext>
            </a:extLst>
          </p:cNvPr>
          <p:cNvSpPr txBox="1"/>
          <p:nvPr/>
        </p:nvSpPr>
        <p:spPr>
          <a:xfrm>
            <a:off x="1658088" y="545070"/>
            <a:ext cx="5138952" cy="1077218"/>
          </a:xfrm>
          <a:prstGeom prst="rect">
            <a:avLst/>
          </a:prstGeom>
          <a:noFill/>
        </p:spPr>
        <p:txBody>
          <a:bodyPr wrap="square">
            <a:spAutoFit/>
          </a:bodyPr>
          <a:lstStyle/>
          <a:p>
            <a:pPr marL="0" marR="0" lvl="0" indent="0" algn="l" defTabSz="1828799" rtl="0" eaLnBrk="1" fontAlgn="auto" latinLnBrk="0" hangingPunct="0">
              <a:lnSpc>
                <a:spcPct val="100000"/>
              </a:lnSpc>
              <a:spcBef>
                <a:spcPts val="0"/>
              </a:spcBef>
              <a:spcAft>
                <a:spcPts val="0"/>
              </a:spcAft>
              <a:buClrTx/>
              <a:buSzTx/>
              <a:buFontTx/>
              <a:buNone/>
              <a:tabLst/>
              <a:defRPr/>
            </a:pPr>
            <a:r>
              <a:rPr kumimoji="0" lang="en-US" altLang="ja-JP" sz="6400" b="1"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sym typeface="游ゴシック体 ミディアム"/>
              </a:rPr>
              <a:t>Session</a:t>
            </a:r>
            <a:r>
              <a:rPr kumimoji="0" lang="ja-JP" altLang="en-US" sz="6400" b="1"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sym typeface="游ゴシック体 ミディアム"/>
              </a:rPr>
              <a:t>：</a:t>
            </a:r>
            <a:r>
              <a:rPr lang="en-US" altLang="ja-JP" sz="6400" b="1">
                <a:latin typeface="メイリオ" panose="020B0604030504040204" pitchFamily="50" charset="-128"/>
                <a:ea typeface="メイリオ" panose="020B0604030504040204" pitchFamily="50" charset="-128"/>
              </a:rPr>
              <a:t>2</a:t>
            </a:r>
            <a:r>
              <a:rPr kumimoji="0" lang="ja-JP" altLang="en-US" sz="6400" b="0" i="0" u="none" strike="noStrike" kern="0" cap="none" spc="0" normalizeH="0" baseline="0" noProof="0">
                <a:ln>
                  <a:noFill/>
                </a:ln>
                <a:solidFill>
                  <a:srgbClr val="000000"/>
                </a:solidFill>
                <a:effectLst/>
                <a:uLnTx/>
                <a:uFillTx/>
                <a:latin typeface="HG丸ｺﾞｼｯｸM-PRO" panose="020F0600000000000000" pitchFamily="50" charset="-128"/>
                <a:ea typeface="HG丸ｺﾞｼｯｸM-PRO" panose="020F0600000000000000" pitchFamily="50" charset="-128"/>
                <a:sym typeface="游ゴシック体 ミディアム"/>
              </a:rPr>
              <a:t>　</a:t>
            </a:r>
            <a:endParaRPr kumimoji="0" lang="ja-JP" altLang="en-US" sz="64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sym typeface="游ゴシック体 ミディアム"/>
            </a:endParaRPr>
          </a:p>
        </p:txBody>
      </p:sp>
    </p:spTree>
    <p:extLst>
      <p:ext uri="{BB962C8B-B14F-4D97-AF65-F5344CB8AC3E}">
        <p14:creationId xmlns:p14="http://schemas.microsoft.com/office/powerpoint/2010/main" val="2906270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E076CB2B-08F8-9A5F-04EE-131AE0000399}"/>
              </a:ext>
            </a:extLst>
          </p:cNvPr>
          <p:cNvPicPr>
            <a:picLocks noChangeAspect="1"/>
          </p:cNvPicPr>
          <p:nvPr/>
        </p:nvPicPr>
        <p:blipFill>
          <a:blip r:embed="rId3"/>
          <a:stretch>
            <a:fillRect/>
          </a:stretch>
        </p:blipFill>
        <p:spPr>
          <a:xfrm>
            <a:off x="3016309" y="3031613"/>
            <a:ext cx="19843719" cy="9446437"/>
          </a:xfrm>
          <a:prstGeom prst="rect">
            <a:avLst/>
          </a:prstGeom>
        </p:spPr>
      </p:pic>
      <p:sp>
        <p:nvSpPr>
          <p:cNvPr id="4" name="テキスト ボックス 3">
            <a:extLst>
              <a:ext uri="{FF2B5EF4-FFF2-40B4-BE49-F238E27FC236}">
                <a16:creationId xmlns:a16="http://schemas.microsoft.com/office/drawing/2014/main" id="{82ECB3EB-952D-CCB5-1EAE-A775C4BB922A}"/>
              </a:ext>
            </a:extLst>
          </p:cNvPr>
          <p:cNvSpPr txBox="1"/>
          <p:nvPr/>
        </p:nvSpPr>
        <p:spPr>
          <a:xfrm>
            <a:off x="3193989" y="1307390"/>
            <a:ext cx="15793286" cy="954107"/>
          </a:xfrm>
          <a:prstGeom prst="rect">
            <a:avLst/>
          </a:prstGeom>
          <a:noFill/>
        </p:spPr>
        <p:txBody>
          <a:bodyPr wrap="square">
            <a:spAutoFit/>
          </a:bodyPr>
          <a:lstStyle/>
          <a:p>
            <a:r>
              <a:rPr lang="ja-JP" altLang="en-US" sz="5600" dirty="0">
                <a:latin typeface="+mn-ea"/>
                <a:cs typeface="メイリオ" panose="020B0604030504040204" pitchFamily="50" charset="-128"/>
              </a:rPr>
              <a:t>参考：大阪府内の主な記者クラブ（業種別）</a:t>
            </a:r>
            <a:endParaRPr lang="en-US" altLang="ja-JP" sz="5600" dirty="0">
              <a:latin typeface="+mn-ea"/>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01D175A5-3CFD-AC2B-934C-8AF47D52A25A}"/>
              </a:ext>
            </a:extLst>
          </p:cNvPr>
          <p:cNvSpPr>
            <a:spLocks noGrp="1"/>
          </p:cNvSpPr>
          <p:nvPr>
            <p:ph type="sldNum" sz="quarter" idx="12"/>
          </p:nvPr>
        </p:nvSpPr>
        <p:spPr>
          <a:xfrm>
            <a:off x="20736079" y="13129221"/>
            <a:ext cx="300408" cy="460389"/>
          </a:xfrm>
        </p:spPr>
        <p:txBody>
          <a:bodyPr/>
          <a:lstStyle/>
          <a:p>
            <a:fld id="{FD16C09E-7FF3-4FA9-88C1-7AD0A104B352}" type="slidenum">
              <a:rPr kumimoji="1" lang="ja-JP" altLang="en-US" smtClean="0"/>
              <a:t>10</a:t>
            </a:fld>
            <a:endParaRPr kumimoji="1" lang="ja-JP" altLang="en-US"/>
          </a:p>
        </p:txBody>
      </p:sp>
      <p:sp>
        <p:nvSpPr>
          <p:cNvPr id="5" name="テキスト ボックス 4">
            <a:extLst>
              <a:ext uri="{FF2B5EF4-FFF2-40B4-BE49-F238E27FC236}">
                <a16:creationId xmlns:a16="http://schemas.microsoft.com/office/drawing/2014/main" id="{A8AB3229-00F1-B004-B186-57CBF95C9E24}"/>
              </a:ext>
            </a:extLst>
          </p:cNvPr>
          <p:cNvSpPr txBox="1"/>
          <p:nvPr/>
        </p:nvSpPr>
        <p:spPr>
          <a:xfrm>
            <a:off x="1944714" y="2912293"/>
            <a:ext cx="1169551" cy="727462"/>
          </a:xfrm>
          <a:prstGeom prst="rect">
            <a:avLst/>
          </a:prstGeom>
          <a:noFill/>
        </p:spPr>
        <p:txBody>
          <a:bodyPr vert="eaVert" wrap="square" rtlCol="0">
            <a:spAutoFit/>
          </a:bodyPr>
          <a:lstStyle/>
          <a:p>
            <a:r>
              <a:rPr kumimoji="1" lang="ja-JP" altLang="en-US" sz="6400" dirty="0">
                <a:solidFill>
                  <a:srgbClr val="FF0000"/>
                </a:solidFill>
              </a:rPr>
              <a:t>●</a:t>
            </a:r>
          </a:p>
        </p:txBody>
      </p:sp>
    </p:spTree>
    <p:extLst>
      <p:ext uri="{BB962C8B-B14F-4D97-AF65-F5344CB8AC3E}">
        <p14:creationId xmlns:p14="http://schemas.microsoft.com/office/powerpoint/2010/main" val="2200051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4B3CE42D-0FC4-0D41-FC6D-B6A8AF928560}"/>
              </a:ext>
            </a:extLst>
          </p:cNvPr>
          <p:cNvSpPr txBox="1"/>
          <p:nvPr/>
        </p:nvSpPr>
        <p:spPr>
          <a:xfrm>
            <a:off x="2909141" y="1476330"/>
            <a:ext cx="17306694" cy="954107"/>
          </a:xfrm>
          <a:prstGeom prst="rect">
            <a:avLst/>
          </a:prstGeom>
          <a:noFill/>
        </p:spPr>
        <p:txBody>
          <a:bodyPr wrap="square">
            <a:spAutoFit/>
          </a:bodyPr>
          <a:lstStyle/>
          <a:p>
            <a:r>
              <a:rPr lang="ja-JP" altLang="en-US" sz="5600" dirty="0">
                <a:latin typeface="+mn-ea"/>
                <a:cs typeface="メイリオ" panose="020B0604030504040204" pitchFamily="50" charset="-128"/>
              </a:rPr>
              <a:t>参考：大阪府内の主な市政記者クラブ（自治体別）</a:t>
            </a:r>
            <a:endParaRPr lang="en-US" altLang="ja-JP" sz="5600" dirty="0">
              <a:latin typeface="+mn-ea"/>
              <a:cs typeface="メイリオ" panose="020B0604030504040204" pitchFamily="50" charset="-128"/>
            </a:endParaRPr>
          </a:p>
        </p:txBody>
      </p:sp>
      <p:sp>
        <p:nvSpPr>
          <p:cNvPr id="4" name="テキスト ボックス 3">
            <a:extLst>
              <a:ext uri="{FF2B5EF4-FFF2-40B4-BE49-F238E27FC236}">
                <a16:creationId xmlns:a16="http://schemas.microsoft.com/office/drawing/2014/main" id="{3D34E3C7-14D7-81D9-BE48-0A43C210FF2E}"/>
              </a:ext>
            </a:extLst>
          </p:cNvPr>
          <p:cNvSpPr txBox="1"/>
          <p:nvPr/>
        </p:nvSpPr>
        <p:spPr>
          <a:xfrm>
            <a:off x="2291352" y="7838422"/>
            <a:ext cx="20154992" cy="1659493"/>
          </a:xfrm>
          <a:prstGeom prst="rect">
            <a:avLst/>
          </a:prstGeom>
          <a:noFill/>
        </p:spPr>
        <p:txBody>
          <a:bodyPr wrap="square">
            <a:spAutoFit/>
          </a:bodyPr>
          <a:lstStyle/>
          <a:p>
            <a:pPr>
              <a:lnSpc>
                <a:spcPct val="150000"/>
              </a:lnSpc>
            </a:pPr>
            <a:r>
              <a:rPr lang="ja-JP" altLang="en-US" sz="3600" dirty="0">
                <a:latin typeface="+mn-ea"/>
              </a:rPr>
              <a:t>上記は例です。</a:t>
            </a:r>
            <a:endParaRPr lang="en-US" altLang="ja-JP" sz="3600" dirty="0">
              <a:latin typeface="+mn-ea"/>
            </a:endParaRPr>
          </a:p>
          <a:p>
            <a:pPr>
              <a:lnSpc>
                <a:spcPct val="150000"/>
              </a:lnSpc>
            </a:pPr>
            <a:r>
              <a:rPr lang="ja-JP" altLang="en-US" sz="3600" dirty="0">
                <a:latin typeface="+mn-ea"/>
              </a:rPr>
              <a:t>基本的には「市」には各市政記者クラブが役所内に設置されていることが多いです</a:t>
            </a:r>
            <a:endParaRPr lang="en-US" altLang="ja-JP" sz="3600" dirty="0">
              <a:latin typeface="+mn-ea"/>
            </a:endParaRPr>
          </a:p>
        </p:txBody>
      </p:sp>
      <p:pic>
        <p:nvPicPr>
          <p:cNvPr id="5" name="図 4">
            <a:extLst>
              <a:ext uri="{FF2B5EF4-FFF2-40B4-BE49-F238E27FC236}">
                <a16:creationId xmlns:a16="http://schemas.microsoft.com/office/drawing/2014/main" id="{36E73F9F-8172-46A3-87F8-58EB7784C223}"/>
              </a:ext>
            </a:extLst>
          </p:cNvPr>
          <p:cNvPicPr>
            <a:picLocks noChangeAspect="1"/>
          </p:cNvPicPr>
          <p:nvPr/>
        </p:nvPicPr>
        <p:blipFill>
          <a:blip r:embed="rId3"/>
          <a:stretch>
            <a:fillRect/>
          </a:stretch>
        </p:blipFill>
        <p:spPr>
          <a:xfrm>
            <a:off x="2395460" y="3168097"/>
            <a:ext cx="20192397" cy="3493960"/>
          </a:xfrm>
          <a:prstGeom prst="rect">
            <a:avLst/>
          </a:prstGeom>
        </p:spPr>
      </p:pic>
      <p:sp>
        <p:nvSpPr>
          <p:cNvPr id="2" name="スライド番号プレースホルダー 1">
            <a:extLst>
              <a:ext uri="{FF2B5EF4-FFF2-40B4-BE49-F238E27FC236}">
                <a16:creationId xmlns:a16="http://schemas.microsoft.com/office/drawing/2014/main" id="{FEF5E27E-7DF7-FC59-C83A-55A10B7F4AB3}"/>
              </a:ext>
            </a:extLst>
          </p:cNvPr>
          <p:cNvSpPr>
            <a:spLocks noGrp="1"/>
          </p:cNvSpPr>
          <p:nvPr>
            <p:ph type="sldNum" sz="quarter" idx="12"/>
          </p:nvPr>
        </p:nvSpPr>
        <p:spPr>
          <a:xfrm>
            <a:off x="20619059" y="13129221"/>
            <a:ext cx="417428" cy="460389"/>
          </a:xfrm>
        </p:spPr>
        <p:txBody>
          <a:bodyPr/>
          <a:lstStyle/>
          <a:p>
            <a:fld id="{FD16C09E-7FF3-4FA9-88C1-7AD0A104B352}" type="slidenum">
              <a:rPr kumimoji="1" lang="ja-JP" altLang="en-US" smtClean="0"/>
              <a:t>11</a:t>
            </a:fld>
            <a:endParaRPr kumimoji="1" lang="ja-JP" altLang="en-US"/>
          </a:p>
        </p:txBody>
      </p:sp>
    </p:spTree>
    <p:extLst>
      <p:ext uri="{BB962C8B-B14F-4D97-AF65-F5344CB8AC3E}">
        <p14:creationId xmlns:p14="http://schemas.microsoft.com/office/powerpoint/2010/main" val="4212147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B9607C66-A453-F111-8FF8-0320C82B110B}"/>
              </a:ext>
            </a:extLst>
          </p:cNvPr>
          <p:cNvSpPr txBox="1"/>
          <p:nvPr/>
        </p:nvSpPr>
        <p:spPr>
          <a:xfrm>
            <a:off x="2698607" y="1246078"/>
            <a:ext cx="17668819" cy="954107"/>
          </a:xfrm>
          <a:prstGeom prst="rect">
            <a:avLst/>
          </a:prstGeom>
          <a:noFill/>
        </p:spPr>
        <p:txBody>
          <a:bodyPr wrap="square">
            <a:spAutoFit/>
          </a:bodyPr>
          <a:lstStyle/>
          <a:p>
            <a:r>
              <a:rPr lang="ja-JP" altLang="en-US" sz="5600" dirty="0">
                <a:latin typeface="+mn-ea"/>
                <a:cs typeface="メイリオ" panose="020B0604030504040204" pitchFamily="50" charset="-128"/>
              </a:rPr>
              <a:t>◆ 「広報」ＰＲの方法３つ</a:t>
            </a:r>
            <a:endParaRPr lang="en-US" altLang="ja-JP" sz="5600" dirty="0">
              <a:latin typeface="+mn-ea"/>
              <a:cs typeface="メイリオ" panose="020B0604030504040204" pitchFamily="50" charset="-128"/>
            </a:endParaRPr>
          </a:p>
        </p:txBody>
      </p:sp>
      <p:sp>
        <p:nvSpPr>
          <p:cNvPr id="4" name="テキスト ボックス 3">
            <a:extLst>
              <a:ext uri="{FF2B5EF4-FFF2-40B4-BE49-F238E27FC236}">
                <a16:creationId xmlns:a16="http://schemas.microsoft.com/office/drawing/2014/main" id="{D2B053DB-2925-6B26-2DBE-4D57F9F04744}"/>
              </a:ext>
            </a:extLst>
          </p:cNvPr>
          <p:cNvSpPr txBox="1"/>
          <p:nvPr/>
        </p:nvSpPr>
        <p:spPr>
          <a:xfrm>
            <a:off x="1600193" y="2922720"/>
            <a:ext cx="22115842" cy="954107"/>
          </a:xfrm>
          <a:prstGeom prst="rect">
            <a:avLst/>
          </a:prstGeom>
          <a:noFill/>
        </p:spPr>
        <p:txBody>
          <a:bodyPr wrap="square">
            <a:spAutoFit/>
          </a:bodyPr>
          <a:lstStyle/>
          <a:p>
            <a:r>
              <a:rPr lang="ja-JP" altLang="en-US" sz="5600" dirty="0">
                <a:solidFill>
                  <a:srgbClr val="0070C0"/>
                </a:solidFill>
                <a:latin typeface="+mn-ea"/>
                <a:cs typeface="メイリオ" panose="020B0604030504040204" pitchFamily="50" charset="-128"/>
              </a:rPr>
              <a:t>②</a:t>
            </a:r>
            <a:r>
              <a:rPr lang="ja-JP" altLang="en-US" sz="5600" dirty="0">
                <a:latin typeface="+mn-ea"/>
                <a:cs typeface="メイリオ" panose="020B0604030504040204" pitchFamily="50" charset="-128"/>
              </a:rPr>
              <a:t>　　　　　　</a:t>
            </a:r>
            <a:r>
              <a:rPr lang="ja-JP" altLang="en-US" sz="5600" dirty="0">
                <a:solidFill>
                  <a:srgbClr val="0070C0"/>
                </a:solidFill>
                <a:latin typeface="+mn-ea"/>
                <a:cs typeface="メイリオ" panose="020B0604030504040204" pitchFamily="50" charset="-128"/>
              </a:rPr>
              <a:t>（有料ニュース配信サイト）を使った情報配信</a:t>
            </a:r>
            <a:endParaRPr lang="en-US" altLang="ja-JP" sz="5600" dirty="0">
              <a:solidFill>
                <a:srgbClr val="0070C0"/>
              </a:solidFill>
              <a:latin typeface="+mn-ea"/>
              <a:cs typeface="メイリオ" panose="020B0604030504040204" pitchFamily="50" charset="-128"/>
            </a:endParaRPr>
          </a:p>
        </p:txBody>
      </p:sp>
      <p:pic>
        <p:nvPicPr>
          <p:cNvPr id="6" name="図 5">
            <a:extLst>
              <a:ext uri="{FF2B5EF4-FFF2-40B4-BE49-F238E27FC236}">
                <a16:creationId xmlns:a16="http://schemas.microsoft.com/office/drawing/2014/main" id="{8E5A8F4C-55B7-BA17-30A3-ABE6608E6FF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926118" y="3777354"/>
            <a:ext cx="14207566" cy="3266872"/>
          </a:xfrm>
          <a:prstGeom prst="rect">
            <a:avLst/>
          </a:prstGeom>
        </p:spPr>
      </p:pic>
      <p:pic>
        <p:nvPicPr>
          <p:cNvPr id="7" name="図 6">
            <a:extLst>
              <a:ext uri="{FF2B5EF4-FFF2-40B4-BE49-F238E27FC236}">
                <a16:creationId xmlns:a16="http://schemas.microsoft.com/office/drawing/2014/main" id="{9D5732D1-45FA-3E5C-FDD8-1632554EAA9A}"/>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2859931" y="2911907"/>
            <a:ext cx="4132374" cy="1002828"/>
          </a:xfrm>
          <a:prstGeom prst="rect">
            <a:avLst/>
          </a:prstGeom>
        </p:spPr>
      </p:pic>
      <p:pic>
        <p:nvPicPr>
          <p:cNvPr id="8" name="図 7">
            <a:extLst>
              <a:ext uri="{FF2B5EF4-FFF2-40B4-BE49-F238E27FC236}">
                <a16:creationId xmlns:a16="http://schemas.microsoft.com/office/drawing/2014/main" id="{ED7F696D-007E-030A-CFD2-FB1014BF6106}"/>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907498" y="7342113"/>
            <a:ext cx="11913512" cy="3946376"/>
          </a:xfrm>
          <a:prstGeom prst="rect">
            <a:avLst/>
          </a:prstGeom>
        </p:spPr>
      </p:pic>
      <p:pic>
        <p:nvPicPr>
          <p:cNvPr id="9" name="図 8">
            <a:extLst>
              <a:ext uri="{FF2B5EF4-FFF2-40B4-BE49-F238E27FC236}">
                <a16:creationId xmlns:a16="http://schemas.microsoft.com/office/drawing/2014/main" id="{689C26AF-EBA8-6254-DAC2-50B0B03F60E8}"/>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12340280" y="7276768"/>
            <a:ext cx="11913512" cy="4064624"/>
          </a:xfrm>
          <a:prstGeom prst="rect">
            <a:avLst/>
          </a:prstGeom>
        </p:spPr>
      </p:pic>
      <p:sp>
        <p:nvSpPr>
          <p:cNvPr id="2" name="スライド番号プレースホルダー 1">
            <a:extLst>
              <a:ext uri="{FF2B5EF4-FFF2-40B4-BE49-F238E27FC236}">
                <a16:creationId xmlns:a16="http://schemas.microsoft.com/office/drawing/2014/main" id="{328EB276-B709-F716-A602-ABE7BFB3FAF1}"/>
              </a:ext>
            </a:extLst>
          </p:cNvPr>
          <p:cNvSpPr>
            <a:spLocks noGrp="1"/>
          </p:cNvSpPr>
          <p:nvPr>
            <p:ph type="sldNum" sz="quarter" idx="12"/>
          </p:nvPr>
        </p:nvSpPr>
        <p:spPr>
          <a:xfrm>
            <a:off x="20619059" y="13129221"/>
            <a:ext cx="417428" cy="460389"/>
          </a:xfrm>
        </p:spPr>
        <p:txBody>
          <a:bodyPr/>
          <a:lstStyle/>
          <a:p>
            <a:fld id="{FD16C09E-7FF3-4FA9-88C1-7AD0A104B352}" type="slidenum">
              <a:rPr kumimoji="1" lang="ja-JP" altLang="en-US" smtClean="0"/>
              <a:t>12</a:t>
            </a:fld>
            <a:endParaRPr kumimoji="1" lang="ja-JP" altLang="en-US"/>
          </a:p>
        </p:txBody>
      </p:sp>
    </p:spTree>
    <p:extLst>
      <p:ext uri="{BB962C8B-B14F-4D97-AF65-F5344CB8AC3E}">
        <p14:creationId xmlns:p14="http://schemas.microsoft.com/office/powerpoint/2010/main" val="1765852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7401902D-679C-0DE5-AFAC-413CBB987E76}"/>
              </a:ext>
            </a:extLst>
          </p:cNvPr>
          <p:cNvPicPr>
            <a:picLocks noChangeAspect="1"/>
          </p:cNvPicPr>
          <p:nvPr/>
        </p:nvPicPr>
        <p:blipFill>
          <a:blip r:embed="rId3"/>
          <a:stretch>
            <a:fillRect/>
          </a:stretch>
        </p:blipFill>
        <p:spPr>
          <a:xfrm>
            <a:off x="2293742" y="2737067"/>
            <a:ext cx="11792374" cy="9083533"/>
          </a:xfrm>
          <a:prstGeom prst="rect">
            <a:avLst/>
          </a:prstGeom>
        </p:spPr>
      </p:pic>
      <p:pic>
        <p:nvPicPr>
          <p:cNvPr id="4" name="図 3">
            <a:extLst>
              <a:ext uri="{FF2B5EF4-FFF2-40B4-BE49-F238E27FC236}">
                <a16:creationId xmlns:a16="http://schemas.microsoft.com/office/drawing/2014/main" id="{1FB1E6AA-A3EB-0596-7D22-CE14130C07FF}"/>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3153016" y="1621610"/>
            <a:ext cx="4132374" cy="1002828"/>
          </a:xfrm>
          <a:prstGeom prst="rect">
            <a:avLst/>
          </a:prstGeom>
        </p:spPr>
      </p:pic>
      <p:pic>
        <p:nvPicPr>
          <p:cNvPr id="5" name="図 4">
            <a:extLst>
              <a:ext uri="{FF2B5EF4-FFF2-40B4-BE49-F238E27FC236}">
                <a16:creationId xmlns:a16="http://schemas.microsoft.com/office/drawing/2014/main" id="{0D03F52D-F598-EAAB-B5B7-3D381647387A}"/>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14186336" y="4436075"/>
            <a:ext cx="9781591" cy="4819437"/>
          </a:xfrm>
          <a:prstGeom prst="rect">
            <a:avLst/>
          </a:prstGeom>
        </p:spPr>
      </p:pic>
      <p:sp>
        <p:nvSpPr>
          <p:cNvPr id="2" name="スライド番号プレースホルダー 1">
            <a:extLst>
              <a:ext uri="{FF2B5EF4-FFF2-40B4-BE49-F238E27FC236}">
                <a16:creationId xmlns:a16="http://schemas.microsoft.com/office/drawing/2014/main" id="{23D3DD60-60EB-D0BC-F1E8-8949BEFD7208}"/>
              </a:ext>
            </a:extLst>
          </p:cNvPr>
          <p:cNvSpPr>
            <a:spLocks noGrp="1"/>
          </p:cNvSpPr>
          <p:nvPr>
            <p:ph type="sldNum" sz="quarter" idx="12"/>
          </p:nvPr>
        </p:nvSpPr>
        <p:spPr>
          <a:xfrm>
            <a:off x="20619059" y="13129221"/>
            <a:ext cx="417428" cy="460389"/>
          </a:xfrm>
        </p:spPr>
        <p:txBody>
          <a:bodyPr/>
          <a:lstStyle/>
          <a:p>
            <a:fld id="{FD16C09E-7FF3-4FA9-88C1-7AD0A104B352}" type="slidenum">
              <a:rPr kumimoji="1" lang="ja-JP" altLang="en-US" smtClean="0"/>
              <a:t>13</a:t>
            </a:fld>
            <a:endParaRPr kumimoji="1" lang="ja-JP" altLang="en-US"/>
          </a:p>
        </p:txBody>
      </p:sp>
    </p:spTree>
    <p:extLst>
      <p:ext uri="{BB962C8B-B14F-4D97-AF65-F5344CB8AC3E}">
        <p14:creationId xmlns:p14="http://schemas.microsoft.com/office/powerpoint/2010/main" val="1620716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7E749100-8768-EB29-130A-DC9B5C7CFAAD}"/>
              </a:ext>
            </a:extLst>
          </p:cNvPr>
          <p:cNvPicPr>
            <a:picLocks noChangeAspect="1"/>
          </p:cNvPicPr>
          <p:nvPr/>
        </p:nvPicPr>
        <p:blipFill>
          <a:blip r:embed="rId3"/>
          <a:stretch>
            <a:fillRect/>
          </a:stretch>
        </p:blipFill>
        <p:spPr>
          <a:xfrm>
            <a:off x="3473527" y="2345148"/>
            <a:ext cx="8815108" cy="11032921"/>
          </a:xfrm>
          <a:prstGeom prst="rect">
            <a:avLst/>
          </a:prstGeom>
          <a:ln>
            <a:solidFill>
              <a:schemeClr val="tx1"/>
            </a:solidFill>
          </a:ln>
        </p:spPr>
      </p:pic>
      <p:pic>
        <p:nvPicPr>
          <p:cNvPr id="6" name="図 5">
            <a:extLst>
              <a:ext uri="{FF2B5EF4-FFF2-40B4-BE49-F238E27FC236}">
                <a16:creationId xmlns:a16="http://schemas.microsoft.com/office/drawing/2014/main" id="{58F13978-BA1B-2151-817F-E4D4D96B8E66}"/>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2720636" y="2587089"/>
            <a:ext cx="9645131" cy="10085768"/>
          </a:xfrm>
          <a:prstGeom prst="rect">
            <a:avLst/>
          </a:prstGeom>
          <a:ln>
            <a:solidFill>
              <a:schemeClr val="tx1"/>
            </a:solidFill>
          </a:ln>
        </p:spPr>
      </p:pic>
      <p:pic>
        <p:nvPicPr>
          <p:cNvPr id="8" name="図 7">
            <a:extLst>
              <a:ext uri="{FF2B5EF4-FFF2-40B4-BE49-F238E27FC236}">
                <a16:creationId xmlns:a16="http://schemas.microsoft.com/office/drawing/2014/main" id="{B9831C93-6EDD-1C5C-C893-6721DFB8700B}"/>
              </a:ext>
            </a:extLst>
          </p:cNvPr>
          <p:cNvPicPr>
            <a:picLocks noChangeAspect="1"/>
          </p:cNvPicPr>
          <p:nvPr/>
        </p:nvPicPr>
        <p:blipFill>
          <a:blip r:embed="rId5"/>
          <a:stretch>
            <a:fillRect/>
          </a:stretch>
        </p:blipFill>
        <p:spPr>
          <a:xfrm>
            <a:off x="21643330" y="12749333"/>
            <a:ext cx="2172004" cy="628738"/>
          </a:xfrm>
          <a:prstGeom prst="rect">
            <a:avLst/>
          </a:prstGeom>
        </p:spPr>
      </p:pic>
      <p:sp>
        <p:nvSpPr>
          <p:cNvPr id="2" name="テキスト ボックス 1">
            <a:extLst>
              <a:ext uri="{FF2B5EF4-FFF2-40B4-BE49-F238E27FC236}">
                <a16:creationId xmlns:a16="http://schemas.microsoft.com/office/drawing/2014/main" id="{4EFE73D3-D08F-9B7F-4961-F462E555209E}"/>
              </a:ext>
            </a:extLst>
          </p:cNvPr>
          <p:cNvSpPr txBox="1"/>
          <p:nvPr/>
        </p:nvSpPr>
        <p:spPr>
          <a:xfrm>
            <a:off x="1251374" y="2345149"/>
            <a:ext cx="1594622" cy="830997"/>
          </a:xfrm>
          <a:prstGeom prst="rect">
            <a:avLst/>
          </a:prstGeom>
          <a:noFill/>
        </p:spPr>
        <p:txBody>
          <a:bodyPr wrap="square">
            <a:spAutoFit/>
          </a:bodyPr>
          <a:lstStyle/>
          <a:p>
            <a:r>
              <a:rPr lang="ja-JP" altLang="en-US" sz="2400" dirty="0">
                <a:latin typeface="游ゴシック Medium" panose="020B0500000000000000" pitchFamily="50" charset="-128"/>
                <a:ea typeface="游ゴシック Medium" panose="020B0500000000000000" pitchFamily="50" charset="-128"/>
              </a:rPr>
              <a:t>ニュース</a:t>
            </a:r>
            <a:endParaRPr lang="en-US" altLang="ja-JP" sz="2400" dirty="0">
              <a:latin typeface="游ゴシック Medium" panose="020B0500000000000000" pitchFamily="50" charset="-128"/>
              <a:ea typeface="游ゴシック Medium" panose="020B0500000000000000" pitchFamily="50" charset="-128"/>
            </a:endParaRPr>
          </a:p>
          <a:p>
            <a:r>
              <a:rPr lang="ja-JP" altLang="en-US" sz="2400" dirty="0">
                <a:latin typeface="游ゴシック Medium" panose="020B0500000000000000" pitchFamily="50" charset="-128"/>
                <a:ea typeface="游ゴシック Medium" panose="020B0500000000000000" pitchFamily="50" charset="-128"/>
              </a:rPr>
              <a:t>リリース</a:t>
            </a:r>
            <a:endParaRPr lang="en-US" altLang="ja-JP" sz="2400" dirty="0">
              <a:latin typeface="游ゴシック Medium" panose="020B0500000000000000" pitchFamily="50" charset="-128"/>
              <a:ea typeface="游ゴシック Medium" panose="020B0500000000000000" pitchFamily="50" charset="-128"/>
            </a:endParaRPr>
          </a:p>
        </p:txBody>
      </p:sp>
      <p:sp>
        <p:nvSpPr>
          <p:cNvPr id="3" name="スライド番号プレースホルダー 2">
            <a:extLst>
              <a:ext uri="{FF2B5EF4-FFF2-40B4-BE49-F238E27FC236}">
                <a16:creationId xmlns:a16="http://schemas.microsoft.com/office/drawing/2014/main" id="{0DBCB100-CB9F-B1D1-7AB3-AE17D0E608C8}"/>
              </a:ext>
            </a:extLst>
          </p:cNvPr>
          <p:cNvSpPr>
            <a:spLocks noGrp="1"/>
          </p:cNvSpPr>
          <p:nvPr>
            <p:ph type="sldNum" sz="quarter" idx="12"/>
          </p:nvPr>
        </p:nvSpPr>
        <p:spPr>
          <a:xfrm>
            <a:off x="20619059" y="13129221"/>
            <a:ext cx="417428" cy="460389"/>
          </a:xfrm>
        </p:spPr>
        <p:txBody>
          <a:bodyPr/>
          <a:lstStyle/>
          <a:p>
            <a:fld id="{FD16C09E-7FF3-4FA9-88C1-7AD0A104B352}" type="slidenum">
              <a:rPr kumimoji="1" lang="ja-JP" altLang="en-US" smtClean="0"/>
              <a:t>14</a:t>
            </a:fld>
            <a:endParaRPr kumimoji="1" lang="ja-JP" altLang="en-US"/>
          </a:p>
        </p:txBody>
      </p:sp>
    </p:spTree>
    <p:extLst>
      <p:ext uri="{BB962C8B-B14F-4D97-AF65-F5344CB8AC3E}">
        <p14:creationId xmlns:p14="http://schemas.microsoft.com/office/powerpoint/2010/main" val="1285409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FE475749-71C2-FCEA-489F-E0AA649ABA6F}"/>
              </a:ext>
            </a:extLst>
          </p:cNvPr>
          <p:cNvPicPr>
            <a:picLocks noChangeAspect="1"/>
          </p:cNvPicPr>
          <p:nvPr/>
        </p:nvPicPr>
        <p:blipFill>
          <a:blip r:embed="rId3"/>
          <a:stretch>
            <a:fillRect/>
          </a:stretch>
        </p:blipFill>
        <p:spPr>
          <a:xfrm>
            <a:off x="5419330" y="3757070"/>
            <a:ext cx="5710702" cy="8940116"/>
          </a:xfrm>
          <a:prstGeom prst="rect">
            <a:avLst/>
          </a:prstGeom>
          <a:ln>
            <a:solidFill>
              <a:schemeClr val="bg1">
                <a:lumMod val="50000"/>
              </a:schemeClr>
            </a:solidFill>
          </a:ln>
        </p:spPr>
      </p:pic>
      <p:pic>
        <p:nvPicPr>
          <p:cNvPr id="7" name="図 6">
            <a:extLst>
              <a:ext uri="{FF2B5EF4-FFF2-40B4-BE49-F238E27FC236}">
                <a16:creationId xmlns:a16="http://schemas.microsoft.com/office/drawing/2014/main" id="{97E8D715-EEEF-D3A2-57A2-510CD3307103}"/>
              </a:ext>
            </a:extLst>
          </p:cNvPr>
          <p:cNvPicPr>
            <a:picLocks noChangeAspect="1"/>
          </p:cNvPicPr>
          <p:nvPr/>
        </p:nvPicPr>
        <p:blipFill>
          <a:blip r:embed="rId4"/>
          <a:stretch>
            <a:fillRect/>
          </a:stretch>
        </p:blipFill>
        <p:spPr>
          <a:xfrm>
            <a:off x="11796709" y="4158515"/>
            <a:ext cx="5710702" cy="7499290"/>
          </a:xfrm>
          <a:prstGeom prst="rect">
            <a:avLst/>
          </a:prstGeom>
          <a:ln>
            <a:solidFill>
              <a:schemeClr val="bg1">
                <a:lumMod val="50000"/>
              </a:schemeClr>
            </a:solidFill>
          </a:ln>
        </p:spPr>
      </p:pic>
      <p:pic>
        <p:nvPicPr>
          <p:cNvPr id="9" name="図 8">
            <a:extLst>
              <a:ext uri="{FF2B5EF4-FFF2-40B4-BE49-F238E27FC236}">
                <a16:creationId xmlns:a16="http://schemas.microsoft.com/office/drawing/2014/main" id="{ABBDD53D-A318-2B91-9D2A-91C317CD4794}"/>
              </a:ext>
            </a:extLst>
          </p:cNvPr>
          <p:cNvPicPr>
            <a:picLocks noChangeAspect="1"/>
          </p:cNvPicPr>
          <p:nvPr/>
        </p:nvPicPr>
        <p:blipFill>
          <a:blip r:embed="rId5"/>
          <a:stretch>
            <a:fillRect/>
          </a:stretch>
        </p:blipFill>
        <p:spPr>
          <a:xfrm>
            <a:off x="11680446" y="11954107"/>
            <a:ext cx="8676922" cy="765611"/>
          </a:xfrm>
          <a:prstGeom prst="rect">
            <a:avLst/>
          </a:prstGeom>
        </p:spPr>
      </p:pic>
      <p:pic>
        <p:nvPicPr>
          <p:cNvPr id="10" name="図 9">
            <a:extLst>
              <a:ext uri="{FF2B5EF4-FFF2-40B4-BE49-F238E27FC236}">
                <a16:creationId xmlns:a16="http://schemas.microsoft.com/office/drawing/2014/main" id="{69A5320A-7B8A-04DE-0A7F-FA888D3C3255}"/>
              </a:ext>
            </a:extLst>
          </p:cNvPr>
          <p:cNvPicPr>
            <a:picLocks noChangeAspect="1"/>
          </p:cNvPicPr>
          <p:nvPr/>
        </p:nvPicPr>
        <p:blipFill>
          <a:blip r:embed="rId6"/>
          <a:stretch>
            <a:fillRect/>
          </a:stretch>
        </p:blipFill>
        <p:spPr>
          <a:xfrm>
            <a:off x="2586042" y="2226827"/>
            <a:ext cx="17954503" cy="1284913"/>
          </a:xfrm>
          <a:prstGeom prst="rect">
            <a:avLst/>
          </a:prstGeom>
        </p:spPr>
      </p:pic>
      <p:sp>
        <p:nvSpPr>
          <p:cNvPr id="2" name="スライド番号プレースホルダー 1">
            <a:extLst>
              <a:ext uri="{FF2B5EF4-FFF2-40B4-BE49-F238E27FC236}">
                <a16:creationId xmlns:a16="http://schemas.microsoft.com/office/drawing/2014/main" id="{7215D4BA-92C9-C3DA-A9A3-047D275C5918}"/>
              </a:ext>
            </a:extLst>
          </p:cNvPr>
          <p:cNvSpPr>
            <a:spLocks noGrp="1"/>
          </p:cNvSpPr>
          <p:nvPr>
            <p:ph type="sldNum" sz="quarter" idx="12"/>
          </p:nvPr>
        </p:nvSpPr>
        <p:spPr/>
        <p:txBody>
          <a:bodyPr/>
          <a:lstStyle/>
          <a:p>
            <a:fld id="{FD16C09E-7FF3-4FA9-88C1-7AD0A104B352}" type="slidenum">
              <a:rPr kumimoji="1" lang="ja-JP" altLang="en-US" smtClean="0"/>
              <a:t>15</a:t>
            </a:fld>
            <a:endParaRPr kumimoji="1" lang="ja-JP" altLang="en-US"/>
          </a:p>
        </p:txBody>
      </p:sp>
    </p:spTree>
    <p:extLst>
      <p:ext uri="{BB962C8B-B14F-4D97-AF65-F5344CB8AC3E}">
        <p14:creationId xmlns:p14="http://schemas.microsoft.com/office/powerpoint/2010/main" val="3664865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B9607C66-A453-F111-8FF8-0320C82B110B}"/>
              </a:ext>
            </a:extLst>
          </p:cNvPr>
          <p:cNvSpPr txBox="1"/>
          <p:nvPr/>
        </p:nvSpPr>
        <p:spPr>
          <a:xfrm>
            <a:off x="3033132" y="1255790"/>
            <a:ext cx="17142704" cy="954107"/>
          </a:xfrm>
          <a:prstGeom prst="rect">
            <a:avLst/>
          </a:prstGeom>
          <a:noFill/>
        </p:spPr>
        <p:txBody>
          <a:bodyPr wrap="square">
            <a:spAutoFit/>
          </a:bodyPr>
          <a:lstStyle/>
          <a:p>
            <a:r>
              <a:rPr lang="ja-JP" altLang="en-US" sz="5600" dirty="0">
                <a:latin typeface="+mn-ea"/>
                <a:cs typeface="メイリオ" panose="020B0604030504040204" pitchFamily="50" charset="-128"/>
              </a:rPr>
              <a:t>◆ 「広報」ＰＲの方法３つ</a:t>
            </a:r>
            <a:endParaRPr lang="en-US" altLang="ja-JP" sz="5600" dirty="0">
              <a:latin typeface="+mn-ea"/>
              <a:cs typeface="メイリオ" panose="020B0604030504040204" pitchFamily="50" charset="-128"/>
            </a:endParaRPr>
          </a:p>
        </p:txBody>
      </p:sp>
      <p:sp>
        <p:nvSpPr>
          <p:cNvPr id="4" name="テキスト ボックス 3">
            <a:extLst>
              <a:ext uri="{FF2B5EF4-FFF2-40B4-BE49-F238E27FC236}">
                <a16:creationId xmlns:a16="http://schemas.microsoft.com/office/drawing/2014/main" id="{D2B053DB-2925-6B26-2DBE-4D57F9F04744}"/>
              </a:ext>
            </a:extLst>
          </p:cNvPr>
          <p:cNvSpPr txBox="1"/>
          <p:nvPr/>
        </p:nvSpPr>
        <p:spPr>
          <a:xfrm>
            <a:off x="2110749" y="2828282"/>
            <a:ext cx="21398452" cy="954107"/>
          </a:xfrm>
          <a:prstGeom prst="rect">
            <a:avLst/>
          </a:prstGeom>
          <a:noFill/>
        </p:spPr>
        <p:txBody>
          <a:bodyPr wrap="square">
            <a:spAutoFit/>
          </a:bodyPr>
          <a:lstStyle/>
          <a:p>
            <a:r>
              <a:rPr lang="ja-JP" altLang="en-US" sz="5600" dirty="0">
                <a:solidFill>
                  <a:srgbClr val="0070C0"/>
                </a:solidFill>
                <a:latin typeface="+mn-ea"/>
                <a:cs typeface="メイリオ" panose="020B0604030504040204" pitchFamily="50" charset="-128"/>
              </a:rPr>
              <a:t>③ ＰＲ専門会社に委託する情報配信</a:t>
            </a:r>
            <a:endParaRPr lang="en-US" altLang="ja-JP" sz="5600" dirty="0">
              <a:solidFill>
                <a:srgbClr val="0070C0"/>
              </a:solidFill>
              <a:latin typeface="+mn-ea"/>
              <a:cs typeface="メイリオ" panose="020B0604030504040204" pitchFamily="50" charset="-128"/>
            </a:endParaRPr>
          </a:p>
        </p:txBody>
      </p:sp>
      <p:sp>
        <p:nvSpPr>
          <p:cNvPr id="2" name="テキスト ボックス 1">
            <a:extLst>
              <a:ext uri="{FF2B5EF4-FFF2-40B4-BE49-F238E27FC236}">
                <a16:creationId xmlns:a16="http://schemas.microsoft.com/office/drawing/2014/main" id="{28B50ECF-EFB2-73F9-EE43-8C032106DD95}"/>
              </a:ext>
            </a:extLst>
          </p:cNvPr>
          <p:cNvSpPr txBox="1"/>
          <p:nvPr/>
        </p:nvSpPr>
        <p:spPr>
          <a:xfrm>
            <a:off x="2317583" y="4207769"/>
            <a:ext cx="20319994" cy="5526962"/>
          </a:xfrm>
          <a:prstGeom prst="rect">
            <a:avLst/>
          </a:prstGeom>
          <a:noFill/>
        </p:spPr>
        <p:txBody>
          <a:bodyPr wrap="square">
            <a:spAutoFit/>
          </a:bodyPr>
          <a:lstStyle/>
          <a:p>
            <a:pPr>
              <a:lnSpc>
                <a:spcPct val="150000"/>
              </a:lnSpc>
            </a:pPr>
            <a:r>
              <a:rPr lang="ja-JP" altLang="en-US" sz="4000" dirty="0">
                <a:latin typeface="+mn-ea"/>
                <a:cs typeface="メイリオ" panose="020B0604030504040204" pitchFamily="50" charset="-128"/>
              </a:rPr>
              <a:t>ＰＲを専門に扱う企業があります。</a:t>
            </a:r>
            <a:endParaRPr lang="en-US" altLang="ja-JP" sz="4000" dirty="0">
              <a:latin typeface="+mn-ea"/>
              <a:cs typeface="メイリオ" panose="020B0604030504040204" pitchFamily="50" charset="-128"/>
            </a:endParaRPr>
          </a:p>
          <a:p>
            <a:pPr>
              <a:lnSpc>
                <a:spcPct val="150000"/>
              </a:lnSpc>
            </a:pPr>
            <a:r>
              <a:rPr lang="ja-JP" altLang="en-US" sz="4000" dirty="0">
                <a:latin typeface="+mn-ea"/>
                <a:cs typeface="メイリオ" panose="020B0604030504040204" pitchFamily="50" charset="-128"/>
              </a:rPr>
              <a:t>彼らは、常に多数の広報案件に携わり、メディア各社と広く、深い関係があります。</a:t>
            </a:r>
            <a:endParaRPr lang="en-US" altLang="ja-JP" sz="4000" dirty="0">
              <a:latin typeface="+mn-ea"/>
              <a:cs typeface="メイリオ" panose="020B0604030504040204" pitchFamily="50" charset="-128"/>
            </a:endParaRPr>
          </a:p>
          <a:p>
            <a:pPr>
              <a:lnSpc>
                <a:spcPct val="150000"/>
              </a:lnSpc>
            </a:pPr>
            <a:r>
              <a:rPr lang="ja-JP" altLang="en-US" sz="4000" dirty="0">
                <a:latin typeface="+mn-ea"/>
                <a:cs typeface="メイリオ" panose="020B0604030504040204" pitchFamily="50" charset="-128"/>
              </a:rPr>
              <a:t>またＰＲのプロであるため、効果的な広報計画の立案やニュースリリースの作成、</a:t>
            </a:r>
            <a:endParaRPr lang="en-US" altLang="ja-JP" sz="4000" dirty="0">
              <a:latin typeface="+mn-ea"/>
              <a:cs typeface="メイリオ" panose="020B0604030504040204" pitchFamily="50" charset="-128"/>
            </a:endParaRPr>
          </a:p>
          <a:p>
            <a:pPr>
              <a:lnSpc>
                <a:spcPct val="150000"/>
              </a:lnSpc>
            </a:pPr>
            <a:r>
              <a:rPr lang="ja-JP" altLang="en-US" sz="4000" dirty="0">
                <a:latin typeface="+mn-ea"/>
                <a:cs typeface="メイリオ" panose="020B0604030504040204" pitchFamily="50" charset="-128"/>
              </a:rPr>
              <a:t>メディアへの情報提供、メディア掲載への働きかけ、掲載・放送された記事などの</a:t>
            </a:r>
            <a:endParaRPr lang="en-US" altLang="ja-JP" sz="4000" dirty="0">
              <a:latin typeface="+mn-ea"/>
              <a:cs typeface="メイリオ" panose="020B0604030504040204" pitchFamily="50" charset="-128"/>
            </a:endParaRPr>
          </a:p>
          <a:p>
            <a:pPr>
              <a:lnSpc>
                <a:spcPct val="150000"/>
              </a:lnSpc>
            </a:pPr>
            <a:r>
              <a:rPr lang="ja-JP" altLang="en-US" sz="4000" dirty="0">
                <a:latin typeface="+mn-ea"/>
                <a:cs typeface="メイリオ" panose="020B0604030504040204" pitchFamily="50" charset="-128"/>
              </a:rPr>
              <a:t>モニタリングなど、広報全般の業務を請け負うことが可能です。</a:t>
            </a:r>
            <a:endParaRPr lang="en-US" altLang="ja-JP" sz="4000" dirty="0">
              <a:latin typeface="+mn-ea"/>
              <a:cs typeface="メイリオ" panose="020B0604030504040204" pitchFamily="50" charset="-128"/>
            </a:endParaRPr>
          </a:p>
          <a:p>
            <a:pPr>
              <a:lnSpc>
                <a:spcPct val="150000"/>
              </a:lnSpc>
            </a:pPr>
            <a:r>
              <a:rPr lang="ja-JP" altLang="en-US" sz="4000" dirty="0">
                <a:latin typeface="+mn-ea"/>
                <a:cs typeface="メイリオ" panose="020B0604030504040204" pitchFamily="50" charset="-128"/>
              </a:rPr>
              <a:t>費用は委託内容によってさまざまです。</a:t>
            </a:r>
            <a:endParaRPr lang="en-US" altLang="ja-JP" sz="4000" dirty="0">
              <a:latin typeface="+mn-ea"/>
              <a:cs typeface="メイリオ" panose="020B0604030504040204" pitchFamily="50" charset="-128"/>
            </a:endParaRPr>
          </a:p>
        </p:txBody>
      </p:sp>
      <p:pic>
        <p:nvPicPr>
          <p:cNvPr id="5" name="図 4">
            <a:extLst>
              <a:ext uri="{FF2B5EF4-FFF2-40B4-BE49-F238E27FC236}">
                <a16:creationId xmlns:a16="http://schemas.microsoft.com/office/drawing/2014/main" id="{BD34FEE0-B687-489D-3493-948D182EE48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161628" y="10790456"/>
            <a:ext cx="2877160" cy="1503236"/>
          </a:xfrm>
          <a:prstGeom prst="rect">
            <a:avLst/>
          </a:prstGeom>
        </p:spPr>
      </p:pic>
      <p:sp>
        <p:nvSpPr>
          <p:cNvPr id="8" name="テキスト ボックス 7">
            <a:extLst>
              <a:ext uri="{FF2B5EF4-FFF2-40B4-BE49-F238E27FC236}">
                <a16:creationId xmlns:a16="http://schemas.microsoft.com/office/drawing/2014/main" id="{A572CEC3-B1D4-5754-F563-04C0E25DE3A1}"/>
              </a:ext>
            </a:extLst>
          </p:cNvPr>
          <p:cNvSpPr txBox="1"/>
          <p:nvPr/>
        </p:nvSpPr>
        <p:spPr>
          <a:xfrm>
            <a:off x="7472885" y="11625209"/>
            <a:ext cx="10604842" cy="664862"/>
          </a:xfrm>
          <a:prstGeom prst="rect">
            <a:avLst/>
          </a:prstGeom>
          <a:noFill/>
        </p:spPr>
        <p:txBody>
          <a:bodyPr wrap="square">
            <a:spAutoFit/>
          </a:bodyPr>
          <a:lstStyle/>
          <a:p>
            <a:pPr>
              <a:lnSpc>
                <a:spcPct val="150000"/>
              </a:lnSpc>
            </a:pPr>
            <a:r>
              <a:rPr lang="ja-JP" altLang="en-US" sz="2800" dirty="0">
                <a:latin typeface="+mn-ea"/>
                <a:cs typeface="メイリオ" panose="020B0604030504040204" pitchFamily="50" charset="-128"/>
              </a:rPr>
              <a:t>参考（株）オズマＰＲ　博報堂グループのＰＲ専門会社です</a:t>
            </a:r>
            <a:endParaRPr lang="en-US" altLang="ja-JP" sz="2800" dirty="0">
              <a:latin typeface="+mn-ea"/>
              <a:cs typeface="メイリオ" panose="020B0604030504040204" pitchFamily="50" charset="-128"/>
            </a:endParaRPr>
          </a:p>
        </p:txBody>
      </p:sp>
      <p:sp>
        <p:nvSpPr>
          <p:cNvPr id="6" name="スライド番号プレースホルダー 5">
            <a:extLst>
              <a:ext uri="{FF2B5EF4-FFF2-40B4-BE49-F238E27FC236}">
                <a16:creationId xmlns:a16="http://schemas.microsoft.com/office/drawing/2014/main" id="{0ACFA16F-9521-C8E1-E5BA-5AFDED76E5AB}"/>
              </a:ext>
            </a:extLst>
          </p:cNvPr>
          <p:cNvSpPr>
            <a:spLocks noGrp="1"/>
          </p:cNvSpPr>
          <p:nvPr>
            <p:ph type="sldNum" sz="quarter" idx="12"/>
          </p:nvPr>
        </p:nvSpPr>
        <p:spPr>
          <a:xfrm>
            <a:off x="20619059" y="13129221"/>
            <a:ext cx="417428" cy="460389"/>
          </a:xfrm>
        </p:spPr>
        <p:txBody>
          <a:bodyPr/>
          <a:lstStyle/>
          <a:p>
            <a:fld id="{FD16C09E-7FF3-4FA9-88C1-7AD0A104B352}" type="slidenum">
              <a:rPr kumimoji="1" lang="ja-JP" altLang="en-US" smtClean="0"/>
              <a:t>16</a:t>
            </a:fld>
            <a:endParaRPr kumimoji="1" lang="ja-JP" altLang="en-US"/>
          </a:p>
        </p:txBody>
      </p:sp>
    </p:spTree>
    <p:extLst>
      <p:ext uri="{BB962C8B-B14F-4D97-AF65-F5344CB8AC3E}">
        <p14:creationId xmlns:p14="http://schemas.microsoft.com/office/powerpoint/2010/main" val="2969041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23B35F1-A092-F144-CEEA-AAFC0E09CE9B}"/>
              </a:ext>
            </a:extLst>
          </p:cNvPr>
          <p:cNvSpPr txBox="1"/>
          <p:nvPr/>
        </p:nvSpPr>
        <p:spPr>
          <a:xfrm>
            <a:off x="3434576" y="932426"/>
            <a:ext cx="16724046" cy="954107"/>
          </a:xfrm>
          <a:prstGeom prst="rect">
            <a:avLst/>
          </a:prstGeom>
          <a:noFill/>
        </p:spPr>
        <p:txBody>
          <a:bodyPr wrap="square">
            <a:spAutoFit/>
          </a:bodyPr>
          <a:lstStyle/>
          <a:p>
            <a:r>
              <a:rPr lang="ja-JP" altLang="en-US" sz="5600" dirty="0">
                <a:latin typeface="+mn-ea"/>
                <a:cs typeface="メイリオ" panose="020B0604030504040204" pitchFamily="50" charset="-128"/>
              </a:rPr>
              <a:t>◆ 「広報ＰＲ」ポイントの整理</a:t>
            </a:r>
            <a:endParaRPr lang="en-US" altLang="ja-JP" sz="5600" dirty="0">
              <a:latin typeface="+mn-ea"/>
              <a:cs typeface="メイリオ" panose="020B0604030504040204" pitchFamily="50" charset="-128"/>
            </a:endParaRPr>
          </a:p>
        </p:txBody>
      </p:sp>
      <p:sp>
        <p:nvSpPr>
          <p:cNvPr id="4" name="テキスト ボックス 3">
            <a:extLst>
              <a:ext uri="{FF2B5EF4-FFF2-40B4-BE49-F238E27FC236}">
                <a16:creationId xmlns:a16="http://schemas.microsoft.com/office/drawing/2014/main" id="{693824ED-AE29-5416-C25C-7D0B25628FB6}"/>
              </a:ext>
            </a:extLst>
          </p:cNvPr>
          <p:cNvSpPr txBox="1"/>
          <p:nvPr/>
        </p:nvSpPr>
        <p:spPr>
          <a:xfrm>
            <a:off x="2051824" y="2997808"/>
            <a:ext cx="7882220" cy="8217634"/>
          </a:xfrm>
          <a:prstGeom prst="rect">
            <a:avLst/>
          </a:prstGeom>
          <a:noFill/>
        </p:spPr>
        <p:txBody>
          <a:bodyPr wrap="square">
            <a:spAutoFit/>
          </a:bodyPr>
          <a:lstStyle/>
          <a:p>
            <a:r>
              <a:rPr lang="ja-JP" altLang="en-US" sz="4800" u="sng" dirty="0">
                <a:solidFill>
                  <a:srgbClr val="0070C0"/>
                </a:solidFill>
                <a:latin typeface="+mn-ea"/>
                <a:cs typeface="メイリオ" panose="020B0604030504040204" pitchFamily="50" charset="-128"/>
              </a:rPr>
              <a:t>「ニュースリリース」</a:t>
            </a:r>
            <a:r>
              <a:rPr lang="en-US" altLang="ja-JP" sz="4800" u="sng" dirty="0">
                <a:solidFill>
                  <a:srgbClr val="0070C0"/>
                </a:solidFill>
                <a:latin typeface="+mn-ea"/>
                <a:cs typeface="メイリオ" panose="020B0604030504040204" pitchFamily="50" charset="-128"/>
              </a:rPr>
              <a:t>※</a:t>
            </a:r>
          </a:p>
          <a:p>
            <a:endParaRPr lang="en-US" altLang="ja-JP" sz="4800" dirty="0">
              <a:solidFill>
                <a:srgbClr val="0070C0"/>
              </a:solidFill>
              <a:latin typeface="+mn-ea"/>
              <a:cs typeface="メイリオ" panose="020B0604030504040204" pitchFamily="50" charset="-128"/>
            </a:endParaRPr>
          </a:p>
          <a:p>
            <a:endParaRPr lang="en-US" altLang="ja-JP" sz="4800" dirty="0">
              <a:solidFill>
                <a:srgbClr val="0070C0"/>
              </a:solidFill>
              <a:latin typeface="+mn-ea"/>
              <a:cs typeface="メイリオ" panose="020B0604030504040204" pitchFamily="50" charset="-128"/>
            </a:endParaRPr>
          </a:p>
          <a:p>
            <a:endParaRPr lang="en-US" altLang="ja-JP" sz="4800" dirty="0">
              <a:solidFill>
                <a:srgbClr val="0070C0"/>
              </a:solidFill>
              <a:latin typeface="+mn-ea"/>
              <a:cs typeface="メイリオ" panose="020B0604030504040204" pitchFamily="50" charset="-128"/>
            </a:endParaRPr>
          </a:p>
          <a:p>
            <a:endParaRPr lang="en-US" altLang="ja-JP" sz="4800" dirty="0">
              <a:solidFill>
                <a:srgbClr val="0070C0"/>
              </a:solidFill>
              <a:latin typeface="+mn-ea"/>
              <a:cs typeface="メイリオ" panose="020B0604030504040204" pitchFamily="50" charset="-128"/>
            </a:endParaRPr>
          </a:p>
          <a:p>
            <a:r>
              <a:rPr lang="ja-JP" altLang="en-US" sz="4800" u="sng" dirty="0">
                <a:solidFill>
                  <a:srgbClr val="0070C0"/>
                </a:solidFill>
                <a:latin typeface="+mn-ea"/>
                <a:cs typeface="メイリオ" panose="020B0604030504040204" pitchFamily="50" charset="-128"/>
              </a:rPr>
              <a:t>「記者クラブ」</a:t>
            </a:r>
            <a:endParaRPr lang="en-US" altLang="ja-JP" sz="4800" u="sng" dirty="0">
              <a:solidFill>
                <a:srgbClr val="0070C0"/>
              </a:solidFill>
              <a:latin typeface="+mn-ea"/>
              <a:cs typeface="メイリオ" panose="020B0604030504040204" pitchFamily="50" charset="-128"/>
            </a:endParaRPr>
          </a:p>
          <a:p>
            <a:endParaRPr lang="en-US" altLang="ja-JP" sz="4800" dirty="0">
              <a:solidFill>
                <a:srgbClr val="0070C0"/>
              </a:solidFill>
              <a:latin typeface="+mn-ea"/>
              <a:cs typeface="メイリオ" panose="020B0604030504040204" pitchFamily="50" charset="-128"/>
            </a:endParaRPr>
          </a:p>
          <a:p>
            <a:endParaRPr lang="en-US" altLang="ja-JP" sz="4800" dirty="0">
              <a:solidFill>
                <a:srgbClr val="0070C0"/>
              </a:solidFill>
              <a:latin typeface="+mn-ea"/>
              <a:cs typeface="メイリオ" panose="020B0604030504040204" pitchFamily="50" charset="-128"/>
            </a:endParaRPr>
          </a:p>
          <a:p>
            <a:endParaRPr lang="en-US" altLang="ja-JP" sz="4800" dirty="0">
              <a:solidFill>
                <a:srgbClr val="0070C0"/>
              </a:solidFill>
              <a:latin typeface="+mn-ea"/>
              <a:cs typeface="メイリオ" panose="020B0604030504040204" pitchFamily="50" charset="-128"/>
            </a:endParaRPr>
          </a:p>
          <a:p>
            <a:endParaRPr lang="en-US" altLang="ja-JP" sz="4800" dirty="0">
              <a:solidFill>
                <a:srgbClr val="0070C0"/>
              </a:solidFill>
              <a:latin typeface="+mn-ea"/>
              <a:cs typeface="メイリオ" panose="020B0604030504040204" pitchFamily="50" charset="-128"/>
            </a:endParaRPr>
          </a:p>
          <a:p>
            <a:r>
              <a:rPr lang="ja-JP" altLang="en-US" sz="4800" u="sng" dirty="0">
                <a:solidFill>
                  <a:srgbClr val="0070C0"/>
                </a:solidFill>
                <a:latin typeface="+mn-ea"/>
                <a:cs typeface="メイリオ" panose="020B0604030504040204" pitchFamily="50" charset="-128"/>
              </a:rPr>
              <a:t>「メディアリレーション」</a:t>
            </a:r>
            <a:endParaRPr lang="en-US" altLang="ja-JP" sz="4800" u="sng" dirty="0">
              <a:solidFill>
                <a:srgbClr val="0070C0"/>
              </a:solidFill>
              <a:latin typeface="+mn-ea"/>
              <a:cs typeface="メイリオ" panose="020B0604030504040204" pitchFamily="50" charset="-128"/>
            </a:endParaRPr>
          </a:p>
        </p:txBody>
      </p:sp>
      <p:sp>
        <p:nvSpPr>
          <p:cNvPr id="5" name="テキスト ボックス 4">
            <a:extLst>
              <a:ext uri="{FF2B5EF4-FFF2-40B4-BE49-F238E27FC236}">
                <a16:creationId xmlns:a16="http://schemas.microsoft.com/office/drawing/2014/main" id="{CF45ADE2-18DC-372F-A786-340673828B57}"/>
              </a:ext>
            </a:extLst>
          </p:cNvPr>
          <p:cNvSpPr txBox="1"/>
          <p:nvPr/>
        </p:nvSpPr>
        <p:spPr>
          <a:xfrm>
            <a:off x="10401897" y="3185720"/>
            <a:ext cx="12739396" cy="1938992"/>
          </a:xfrm>
          <a:prstGeom prst="rect">
            <a:avLst/>
          </a:prstGeom>
          <a:noFill/>
        </p:spPr>
        <p:txBody>
          <a:bodyPr wrap="square">
            <a:spAutoFit/>
          </a:bodyPr>
          <a:lstStyle/>
          <a:p>
            <a:r>
              <a:rPr lang="ja-JP" altLang="en-US" sz="4000" dirty="0">
                <a:latin typeface="+mn-ea"/>
                <a:cs typeface="メイリオ" panose="020B0604030504040204" pitchFamily="50" charset="-128"/>
              </a:rPr>
              <a:t>主にメディアに対して「活動」を伝える資料の詳細</a:t>
            </a:r>
            <a:endParaRPr lang="en-US" altLang="ja-JP" sz="4000" dirty="0">
              <a:latin typeface="+mn-ea"/>
              <a:cs typeface="メイリオ" panose="020B0604030504040204" pitchFamily="50" charset="-128"/>
            </a:endParaRPr>
          </a:p>
          <a:p>
            <a:r>
              <a:rPr lang="ja-JP" altLang="en-US" sz="4000" dirty="0">
                <a:latin typeface="+mn-ea"/>
                <a:cs typeface="メイリオ" panose="020B0604030504040204" pitchFamily="50" charset="-128"/>
              </a:rPr>
              <a:t>よりも、</a:t>
            </a:r>
            <a:r>
              <a:rPr lang="ja-JP" altLang="en-US" sz="4000" dirty="0">
                <a:solidFill>
                  <a:srgbClr val="0070C0"/>
                </a:solidFill>
                <a:latin typeface="+mn-ea"/>
                <a:cs typeface="メイリオ" panose="020B0604030504040204" pitchFamily="50" charset="-128"/>
              </a:rPr>
              <a:t>メディアに関心を持ってもらえるネタの「つかみ」が大事。</a:t>
            </a:r>
            <a:r>
              <a:rPr lang="ja-JP" altLang="en-US" sz="4000" dirty="0">
                <a:latin typeface="+mn-ea"/>
                <a:cs typeface="メイリオ" panose="020B0604030504040204" pitchFamily="50" charset="-128"/>
              </a:rPr>
              <a:t>メディア掲載を狙います。</a:t>
            </a:r>
            <a:endParaRPr lang="en-US" altLang="ja-JP" sz="4000" dirty="0">
              <a:latin typeface="+mn-ea"/>
              <a:cs typeface="メイリオ" panose="020B0604030504040204" pitchFamily="50" charset="-128"/>
            </a:endParaRPr>
          </a:p>
        </p:txBody>
      </p:sp>
      <p:sp>
        <p:nvSpPr>
          <p:cNvPr id="6" name="テキスト ボックス 5">
            <a:extLst>
              <a:ext uri="{FF2B5EF4-FFF2-40B4-BE49-F238E27FC236}">
                <a16:creationId xmlns:a16="http://schemas.microsoft.com/office/drawing/2014/main" id="{8F598891-860D-A1E3-B32D-1F62791A7E59}"/>
              </a:ext>
            </a:extLst>
          </p:cNvPr>
          <p:cNvSpPr txBox="1"/>
          <p:nvPr/>
        </p:nvSpPr>
        <p:spPr>
          <a:xfrm>
            <a:off x="10401898" y="6667422"/>
            <a:ext cx="13142817" cy="1938992"/>
          </a:xfrm>
          <a:prstGeom prst="rect">
            <a:avLst/>
          </a:prstGeom>
          <a:noFill/>
        </p:spPr>
        <p:txBody>
          <a:bodyPr wrap="square">
            <a:spAutoFit/>
          </a:bodyPr>
          <a:lstStyle/>
          <a:p>
            <a:r>
              <a:rPr lang="ja-JP" altLang="en-US" sz="4000" dirty="0">
                <a:latin typeface="+mn-ea"/>
                <a:cs typeface="メイリオ" panose="020B0604030504040204" pitchFamily="50" charset="-128"/>
              </a:rPr>
              <a:t>各行政地域毎に記者クラブがあり、そこにニュース</a:t>
            </a:r>
            <a:endParaRPr lang="en-US" altLang="ja-JP" sz="4000" dirty="0">
              <a:latin typeface="+mn-ea"/>
              <a:cs typeface="メイリオ" panose="020B0604030504040204" pitchFamily="50" charset="-128"/>
            </a:endParaRPr>
          </a:p>
          <a:p>
            <a:r>
              <a:rPr lang="ja-JP" altLang="en-US" sz="4000" dirty="0">
                <a:latin typeface="+mn-ea"/>
                <a:cs typeface="メイリオ" panose="020B0604030504040204" pitchFamily="50" charset="-128"/>
              </a:rPr>
              <a:t>リリースなど情報を提供します。</a:t>
            </a:r>
            <a:endParaRPr lang="en-US" altLang="ja-JP" sz="4000" dirty="0">
              <a:latin typeface="+mn-ea"/>
              <a:cs typeface="メイリオ" panose="020B0604030504040204" pitchFamily="50" charset="-128"/>
            </a:endParaRPr>
          </a:p>
          <a:p>
            <a:r>
              <a:rPr lang="ja-JP" altLang="en-US" sz="4000" dirty="0">
                <a:latin typeface="+mn-ea"/>
                <a:cs typeface="メイリオ" panose="020B0604030504040204" pitchFamily="50" charset="-128"/>
              </a:rPr>
              <a:t>各メディアがいるケースと代表社のケースがあります。</a:t>
            </a:r>
            <a:endParaRPr lang="en-US" altLang="ja-JP" sz="4000" dirty="0">
              <a:latin typeface="+mn-ea"/>
              <a:cs typeface="メイリオ" panose="020B0604030504040204" pitchFamily="50" charset="-128"/>
            </a:endParaRPr>
          </a:p>
        </p:txBody>
      </p:sp>
      <p:sp>
        <p:nvSpPr>
          <p:cNvPr id="8" name="テキスト ボックス 7">
            <a:extLst>
              <a:ext uri="{FF2B5EF4-FFF2-40B4-BE49-F238E27FC236}">
                <a16:creationId xmlns:a16="http://schemas.microsoft.com/office/drawing/2014/main" id="{CFAD6662-969D-8FB8-9A30-B430FC8CA91C}"/>
              </a:ext>
            </a:extLst>
          </p:cNvPr>
          <p:cNvSpPr txBox="1"/>
          <p:nvPr/>
        </p:nvSpPr>
        <p:spPr>
          <a:xfrm>
            <a:off x="10401897" y="10196276"/>
            <a:ext cx="12739394" cy="1938992"/>
          </a:xfrm>
          <a:prstGeom prst="rect">
            <a:avLst/>
          </a:prstGeom>
          <a:noFill/>
        </p:spPr>
        <p:txBody>
          <a:bodyPr wrap="square">
            <a:spAutoFit/>
          </a:bodyPr>
          <a:lstStyle/>
          <a:p>
            <a:r>
              <a:rPr lang="ja-JP" altLang="en-US" sz="4000" dirty="0">
                <a:solidFill>
                  <a:srgbClr val="0070C0"/>
                </a:solidFill>
                <a:latin typeface="+mn-ea"/>
                <a:cs typeface="メイリオ" panose="020B0604030504040204" pitchFamily="50" charset="-128"/>
              </a:rPr>
              <a:t>普段からメディア、記者などとのコミュニケーション</a:t>
            </a:r>
            <a:r>
              <a:rPr lang="ja-JP" altLang="en-US" sz="4000" dirty="0">
                <a:latin typeface="+mn-ea"/>
                <a:cs typeface="メイリオ" panose="020B0604030504040204" pitchFamily="50" charset="-128"/>
              </a:rPr>
              <a:t>をとり、適宜情報提供を行うことで</a:t>
            </a:r>
            <a:r>
              <a:rPr lang="ja-JP" altLang="en-US" sz="4000" dirty="0">
                <a:solidFill>
                  <a:srgbClr val="0070C0"/>
                </a:solidFill>
                <a:latin typeface="+mn-ea"/>
                <a:cs typeface="メイリオ" panose="020B0604030504040204" pitchFamily="50" charset="-128"/>
              </a:rPr>
              <a:t>信頼関係を構築</a:t>
            </a:r>
            <a:r>
              <a:rPr lang="ja-JP" altLang="en-US" sz="4000" dirty="0">
                <a:latin typeface="+mn-ea"/>
                <a:cs typeface="メイリオ" panose="020B0604030504040204" pitchFamily="50" charset="-128"/>
              </a:rPr>
              <a:t>し</a:t>
            </a:r>
            <a:endParaRPr lang="en-US" altLang="ja-JP" sz="4000" dirty="0">
              <a:latin typeface="+mn-ea"/>
              <a:cs typeface="メイリオ" panose="020B0604030504040204" pitchFamily="50" charset="-128"/>
            </a:endParaRPr>
          </a:p>
          <a:p>
            <a:r>
              <a:rPr lang="ja-JP" altLang="en-US" sz="4000" dirty="0">
                <a:latin typeface="+mn-ea"/>
                <a:cs typeface="メイリオ" panose="020B0604030504040204" pitchFamily="50" charset="-128"/>
              </a:rPr>
              <a:t>メディアでの正しい露出機会の獲得を目指します。</a:t>
            </a:r>
            <a:endParaRPr lang="en-US" altLang="ja-JP" sz="4000" dirty="0">
              <a:latin typeface="+mn-ea"/>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E1093960-B689-1A24-59C5-A8F160CFA8AE}"/>
              </a:ext>
            </a:extLst>
          </p:cNvPr>
          <p:cNvSpPr>
            <a:spLocks noGrp="1"/>
          </p:cNvSpPr>
          <p:nvPr>
            <p:ph type="sldNum" sz="quarter" idx="12"/>
          </p:nvPr>
        </p:nvSpPr>
        <p:spPr>
          <a:xfrm>
            <a:off x="20619059" y="13129221"/>
            <a:ext cx="417428" cy="460389"/>
          </a:xfrm>
        </p:spPr>
        <p:txBody>
          <a:bodyPr/>
          <a:lstStyle/>
          <a:p>
            <a:fld id="{FD16C09E-7FF3-4FA9-88C1-7AD0A104B352}" type="slidenum">
              <a:rPr kumimoji="1" lang="ja-JP" altLang="en-US" smtClean="0"/>
              <a:t>17</a:t>
            </a:fld>
            <a:endParaRPr kumimoji="1" lang="ja-JP" altLang="en-US"/>
          </a:p>
        </p:txBody>
      </p:sp>
    </p:spTree>
    <p:extLst>
      <p:ext uri="{BB962C8B-B14F-4D97-AF65-F5344CB8AC3E}">
        <p14:creationId xmlns:p14="http://schemas.microsoft.com/office/powerpoint/2010/main" val="3365963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93824ED-AE29-5416-C25C-7D0B25628FB6}"/>
              </a:ext>
            </a:extLst>
          </p:cNvPr>
          <p:cNvSpPr txBox="1"/>
          <p:nvPr/>
        </p:nvSpPr>
        <p:spPr>
          <a:xfrm>
            <a:off x="2698594" y="1597754"/>
            <a:ext cx="17441701" cy="954107"/>
          </a:xfrm>
          <a:prstGeom prst="rect">
            <a:avLst/>
          </a:prstGeom>
          <a:noFill/>
        </p:spPr>
        <p:txBody>
          <a:bodyPr wrap="square">
            <a:spAutoFit/>
          </a:bodyPr>
          <a:lstStyle/>
          <a:p>
            <a:r>
              <a:rPr lang="ja-JP" altLang="en-US" sz="5600" dirty="0">
                <a:latin typeface="+mn-ea"/>
                <a:cs typeface="メイリオ" panose="020B0604030504040204" pitchFamily="50" charset="-128"/>
              </a:rPr>
              <a:t>● 「ニュースリリース」のプロセス</a:t>
            </a:r>
            <a:endParaRPr lang="en-US" altLang="ja-JP" sz="5600" dirty="0">
              <a:latin typeface="+mn-ea"/>
              <a:cs typeface="メイリオ" panose="020B0604030504040204" pitchFamily="50" charset="-128"/>
            </a:endParaRPr>
          </a:p>
        </p:txBody>
      </p:sp>
      <p:pic>
        <p:nvPicPr>
          <p:cNvPr id="38" name="図 37">
            <a:extLst>
              <a:ext uri="{FF2B5EF4-FFF2-40B4-BE49-F238E27FC236}">
                <a16:creationId xmlns:a16="http://schemas.microsoft.com/office/drawing/2014/main" id="{42A038ED-1D83-A091-8600-141E536535FB}"/>
              </a:ext>
            </a:extLst>
          </p:cNvPr>
          <p:cNvPicPr>
            <a:picLocks noChangeAspect="1"/>
          </p:cNvPicPr>
          <p:nvPr/>
        </p:nvPicPr>
        <p:blipFill>
          <a:blip r:embed="rId3"/>
          <a:stretch>
            <a:fillRect/>
          </a:stretch>
        </p:blipFill>
        <p:spPr>
          <a:xfrm>
            <a:off x="3664401" y="2877158"/>
            <a:ext cx="17055198" cy="8338518"/>
          </a:xfrm>
          <a:prstGeom prst="rect">
            <a:avLst/>
          </a:prstGeom>
        </p:spPr>
      </p:pic>
      <p:sp>
        <p:nvSpPr>
          <p:cNvPr id="39" name="矢印: 下 38">
            <a:extLst>
              <a:ext uri="{FF2B5EF4-FFF2-40B4-BE49-F238E27FC236}">
                <a16:creationId xmlns:a16="http://schemas.microsoft.com/office/drawing/2014/main" id="{269A34E3-DDE7-218E-B191-355FDFE78228}"/>
              </a:ext>
            </a:extLst>
          </p:cNvPr>
          <p:cNvSpPr/>
          <p:nvPr/>
        </p:nvSpPr>
        <p:spPr>
          <a:xfrm flipV="1">
            <a:off x="4751422" y="11841854"/>
            <a:ext cx="969264" cy="770104"/>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6400">
              <a:latin typeface="+mn-ea"/>
            </a:endParaRPr>
          </a:p>
        </p:txBody>
      </p:sp>
      <p:sp>
        <p:nvSpPr>
          <p:cNvPr id="40" name="テキスト ボックス 39">
            <a:extLst>
              <a:ext uri="{FF2B5EF4-FFF2-40B4-BE49-F238E27FC236}">
                <a16:creationId xmlns:a16="http://schemas.microsoft.com/office/drawing/2014/main" id="{2C743E15-4613-63C3-576B-963FE43ED623}"/>
              </a:ext>
            </a:extLst>
          </p:cNvPr>
          <p:cNvSpPr txBox="1"/>
          <p:nvPr/>
        </p:nvSpPr>
        <p:spPr>
          <a:xfrm>
            <a:off x="5778231" y="11691413"/>
            <a:ext cx="16231166" cy="1323439"/>
          </a:xfrm>
          <a:prstGeom prst="rect">
            <a:avLst/>
          </a:prstGeom>
          <a:noFill/>
        </p:spPr>
        <p:txBody>
          <a:bodyPr wrap="square" rtlCol="0">
            <a:spAutoFit/>
          </a:bodyPr>
          <a:lstStyle/>
          <a:p>
            <a:r>
              <a:rPr kumimoji="1" lang="ja-JP" altLang="en-US" sz="4000" dirty="0">
                <a:solidFill>
                  <a:srgbClr val="FF0000"/>
                </a:solidFill>
                <a:latin typeface="+mn-ea"/>
              </a:rPr>
              <a:t>大量のニュースリリースの中で、いかに目立ち、関心をひくリリースになっているか、リリースの工夫が重要です</a:t>
            </a:r>
          </a:p>
        </p:txBody>
      </p:sp>
      <p:sp>
        <p:nvSpPr>
          <p:cNvPr id="2" name="スライド番号プレースホルダー 1">
            <a:extLst>
              <a:ext uri="{FF2B5EF4-FFF2-40B4-BE49-F238E27FC236}">
                <a16:creationId xmlns:a16="http://schemas.microsoft.com/office/drawing/2014/main" id="{FD9D5449-DD87-77FE-A581-694C2944D239}"/>
              </a:ext>
            </a:extLst>
          </p:cNvPr>
          <p:cNvSpPr>
            <a:spLocks noGrp="1"/>
          </p:cNvSpPr>
          <p:nvPr>
            <p:ph type="sldNum" sz="quarter" idx="12"/>
          </p:nvPr>
        </p:nvSpPr>
        <p:spPr>
          <a:xfrm>
            <a:off x="20619059" y="13129221"/>
            <a:ext cx="417428" cy="460389"/>
          </a:xfrm>
        </p:spPr>
        <p:txBody>
          <a:bodyPr/>
          <a:lstStyle/>
          <a:p>
            <a:fld id="{FD16C09E-7FF3-4FA9-88C1-7AD0A104B352}" type="slidenum">
              <a:rPr kumimoji="1" lang="ja-JP" altLang="en-US" smtClean="0"/>
              <a:t>18</a:t>
            </a:fld>
            <a:endParaRPr kumimoji="1" lang="ja-JP" altLang="en-US"/>
          </a:p>
        </p:txBody>
      </p:sp>
    </p:spTree>
    <p:extLst>
      <p:ext uri="{BB962C8B-B14F-4D97-AF65-F5344CB8AC3E}">
        <p14:creationId xmlns:p14="http://schemas.microsoft.com/office/powerpoint/2010/main" val="2832683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A7A4947-B16B-389F-D475-123EEA08FEFD}"/>
              </a:ext>
            </a:extLst>
          </p:cNvPr>
          <p:cNvSpPr txBox="1"/>
          <p:nvPr/>
        </p:nvSpPr>
        <p:spPr>
          <a:xfrm>
            <a:off x="2471057" y="3679366"/>
            <a:ext cx="20306798" cy="1569660"/>
          </a:xfrm>
          <a:prstGeom prst="rect">
            <a:avLst/>
          </a:prstGeom>
          <a:noFill/>
        </p:spPr>
        <p:txBody>
          <a:bodyPr wrap="square">
            <a:spAutoFit/>
          </a:bodyPr>
          <a:lstStyle/>
          <a:p>
            <a:r>
              <a:rPr lang="ja-JP" altLang="en-US" sz="4800" dirty="0">
                <a:solidFill>
                  <a:srgbClr val="0070C0"/>
                </a:solidFill>
                <a:latin typeface="+mn-ea"/>
                <a:cs typeface="メイリオ" panose="020B0604030504040204" pitchFamily="50" charset="-128"/>
              </a:rPr>
              <a:t>「情報の出し元が伝えたいこと」と、「メディアが伝えたいこと」は、</a:t>
            </a:r>
            <a:endParaRPr lang="en-US" altLang="ja-JP" sz="4800" dirty="0">
              <a:solidFill>
                <a:srgbClr val="0070C0"/>
              </a:solidFill>
              <a:latin typeface="+mn-ea"/>
              <a:cs typeface="メイリオ" panose="020B0604030504040204" pitchFamily="50" charset="-128"/>
            </a:endParaRPr>
          </a:p>
          <a:p>
            <a:r>
              <a:rPr lang="ja-JP" altLang="en-US" sz="4800" dirty="0">
                <a:solidFill>
                  <a:srgbClr val="0070C0"/>
                </a:solidFill>
                <a:latin typeface="+mn-ea"/>
                <a:cs typeface="メイリオ" panose="020B0604030504040204" pitchFamily="50" charset="-128"/>
              </a:rPr>
              <a:t>　違います。</a:t>
            </a:r>
            <a:endParaRPr lang="en-US" altLang="ja-JP" sz="4800" dirty="0">
              <a:solidFill>
                <a:srgbClr val="0070C0"/>
              </a:solidFill>
              <a:latin typeface="+mn-ea"/>
              <a:cs typeface="メイリオ" panose="020B0604030504040204" pitchFamily="50" charset="-128"/>
            </a:endParaRPr>
          </a:p>
        </p:txBody>
      </p:sp>
      <p:sp>
        <p:nvSpPr>
          <p:cNvPr id="3" name="テキスト ボックス 2">
            <a:extLst>
              <a:ext uri="{FF2B5EF4-FFF2-40B4-BE49-F238E27FC236}">
                <a16:creationId xmlns:a16="http://schemas.microsoft.com/office/drawing/2014/main" id="{34F69138-44BD-D68F-ADD2-1EA28BFB908E}"/>
              </a:ext>
            </a:extLst>
          </p:cNvPr>
          <p:cNvSpPr txBox="1"/>
          <p:nvPr/>
        </p:nvSpPr>
        <p:spPr>
          <a:xfrm>
            <a:off x="3572775" y="5718600"/>
            <a:ext cx="19330768" cy="6247864"/>
          </a:xfrm>
          <a:prstGeom prst="rect">
            <a:avLst/>
          </a:prstGeom>
          <a:noFill/>
        </p:spPr>
        <p:txBody>
          <a:bodyPr wrap="square">
            <a:spAutoFit/>
          </a:bodyPr>
          <a:lstStyle/>
          <a:p>
            <a:r>
              <a:rPr lang="ja-JP" altLang="en-US" sz="4000" dirty="0">
                <a:latin typeface="+mn-ea"/>
                <a:cs typeface="メイリオ" panose="020B0604030504040204" pitchFamily="50" charset="-128"/>
              </a:rPr>
              <a:t>メディアが好むカテゴリーを意識し、適した先に情報を提供することで、</a:t>
            </a:r>
            <a:endParaRPr lang="en-US" altLang="ja-JP" sz="4000" dirty="0">
              <a:latin typeface="+mn-ea"/>
              <a:cs typeface="メイリオ" panose="020B0604030504040204" pitchFamily="50" charset="-128"/>
            </a:endParaRPr>
          </a:p>
          <a:p>
            <a:r>
              <a:rPr lang="ja-JP" altLang="en-US" sz="4000" dirty="0">
                <a:latin typeface="+mn-ea"/>
                <a:cs typeface="メイリオ" panose="020B0604030504040204" pitchFamily="50" charset="-128"/>
              </a:rPr>
              <a:t>メディア扱いが変わります。</a:t>
            </a:r>
            <a:endParaRPr lang="en-US" altLang="ja-JP" sz="4000" dirty="0">
              <a:latin typeface="+mn-ea"/>
              <a:cs typeface="メイリオ" panose="020B0604030504040204" pitchFamily="50" charset="-128"/>
            </a:endParaRPr>
          </a:p>
          <a:p>
            <a:endParaRPr lang="en-US" altLang="ja-JP" sz="4000" dirty="0">
              <a:latin typeface="+mn-ea"/>
              <a:cs typeface="メイリオ" panose="020B0604030504040204" pitchFamily="50" charset="-128"/>
            </a:endParaRPr>
          </a:p>
          <a:p>
            <a:r>
              <a:rPr lang="ja-JP" altLang="en-US" sz="4000" dirty="0">
                <a:latin typeface="+mn-ea"/>
                <a:cs typeface="メイリオ" panose="020B0604030504040204" pitchFamily="50" charset="-128"/>
              </a:rPr>
              <a:t>　新聞社　　　社会性、必然性、テーマ性</a:t>
            </a:r>
            <a:endParaRPr lang="en-US" altLang="ja-JP" sz="4000" dirty="0">
              <a:latin typeface="+mn-ea"/>
              <a:cs typeface="メイリオ" panose="020B0604030504040204" pitchFamily="50" charset="-128"/>
            </a:endParaRPr>
          </a:p>
          <a:p>
            <a:endParaRPr lang="en-US" altLang="ja-JP" sz="4000" dirty="0">
              <a:latin typeface="+mn-ea"/>
              <a:cs typeface="メイリオ" panose="020B0604030504040204" pitchFamily="50" charset="-128"/>
            </a:endParaRPr>
          </a:p>
          <a:p>
            <a:r>
              <a:rPr lang="ja-JP" altLang="en-US" sz="4000" dirty="0">
                <a:latin typeface="+mn-ea"/>
                <a:cs typeface="メイリオ" panose="020B0604030504040204" pitchFamily="50" charset="-128"/>
              </a:rPr>
              <a:t>　テレビ局　　新規性、ビジュアルインパクト、社会性、話題性</a:t>
            </a:r>
            <a:endParaRPr lang="en-US" altLang="ja-JP" sz="4000" dirty="0">
              <a:latin typeface="+mn-ea"/>
              <a:cs typeface="メイリオ" panose="020B0604030504040204" pitchFamily="50" charset="-128"/>
            </a:endParaRPr>
          </a:p>
          <a:p>
            <a:endParaRPr lang="en-US" altLang="ja-JP" sz="4000" dirty="0">
              <a:latin typeface="+mn-ea"/>
              <a:cs typeface="メイリオ" panose="020B0604030504040204" pitchFamily="50" charset="-128"/>
            </a:endParaRPr>
          </a:p>
          <a:p>
            <a:r>
              <a:rPr lang="ja-JP" altLang="en-US" sz="4000" dirty="0">
                <a:latin typeface="+mn-ea"/>
                <a:cs typeface="メイリオ" panose="020B0604030504040204" pitchFamily="50" charset="-128"/>
              </a:rPr>
              <a:t>　ラジオ局　　即時性、話題性</a:t>
            </a:r>
            <a:endParaRPr lang="en-US" altLang="ja-JP" sz="4000" dirty="0">
              <a:latin typeface="+mn-ea"/>
              <a:cs typeface="メイリオ" panose="020B0604030504040204" pitchFamily="50" charset="-128"/>
            </a:endParaRPr>
          </a:p>
          <a:p>
            <a:endParaRPr lang="en-US" altLang="ja-JP" sz="4000" dirty="0">
              <a:latin typeface="+mn-ea"/>
              <a:cs typeface="メイリオ" panose="020B0604030504040204" pitchFamily="50" charset="-128"/>
            </a:endParaRPr>
          </a:p>
          <a:p>
            <a:r>
              <a:rPr lang="ja-JP" altLang="en-US" sz="4000" dirty="0">
                <a:latin typeface="+mn-ea"/>
                <a:cs typeface="メイリオ" panose="020B0604030504040204" pitchFamily="50" charset="-128"/>
              </a:rPr>
              <a:t>　雑誌社　　　テーマ性、話題性、新規性</a:t>
            </a:r>
            <a:endParaRPr lang="en-US" altLang="ja-JP" sz="4000" dirty="0">
              <a:latin typeface="+mn-ea"/>
              <a:cs typeface="メイリオ" panose="020B0604030504040204" pitchFamily="50" charset="-128"/>
            </a:endParaRPr>
          </a:p>
        </p:txBody>
      </p:sp>
      <p:sp>
        <p:nvSpPr>
          <p:cNvPr id="6" name="テキスト ボックス 5">
            <a:extLst>
              <a:ext uri="{FF2B5EF4-FFF2-40B4-BE49-F238E27FC236}">
                <a16:creationId xmlns:a16="http://schemas.microsoft.com/office/drawing/2014/main" id="{507E234C-399A-4B5E-992F-F271593C4304}"/>
              </a:ext>
            </a:extLst>
          </p:cNvPr>
          <p:cNvSpPr txBox="1"/>
          <p:nvPr/>
        </p:nvSpPr>
        <p:spPr>
          <a:xfrm>
            <a:off x="2430966" y="1573587"/>
            <a:ext cx="17709330" cy="954107"/>
          </a:xfrm>
          <a:prstGeom prst="rect">
            <a:avLst/>
          </a:prstGeom>
          <a:noFill/>
        </p:spPr>
        <p:txBody>
          <a:bodyPr wrap="square">
            <a:spAutoFit/>
          </a:bodyPr>
          <a:lstStyle/>
          <a:p>
            <a:r>
              <a:rPr lang="ja-JP" altLang="en-US" sz="5600" dirty="0">
                <a:latin typeface="+mn-ea"/>
                <a:cs typeface="メイリオ" panose="020B0604030504040204" pitchFamily="50" charset="-128"/>
              </a:rPr>
              <a:t>● ニュースリリースの工夫</a:t>
            </a:r>
            <a:endParaRPr lang="en-US" altLang="ja-JP" sz="5600" dirty="0">
              <a:latin typeface="+mn-ea"/>
              <a:cs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231F4FBC-C352-6E22-6D37-AAC2899AC4B8}"/>
              </a:ext>
            </a:extLst>
          </p:cNvPr>
          <p:cNvSpPr>
            <a:spLocks noGrp="1"/>
          </p:cNvSpPr>
          <p:nvPr>
            <p:ph type="sldNum" sz="quarter" idx="12"/>
          </p:nvPr>
        </p:nvSpPr>
        <p:spPr>
          <a:xfrm>
            <a:off x="20619059" y="13129221"/>
            <a:ext cx="417428" cy="460389"/>
          </a:xfrm>
        </p:spPr>
        <p:txBody>
          <a:bodyPr/>
          <a:lstStyle/>
          <a:p>
            <a:fld id="{FD16C09E-7FF3-4FA9-88C1-7AD0A104B352}" type="slidenum">
              <a:rPr kumimoji="1" lang="ja-JP" altLang="en-US" smtClean="0"/>
              <a:t>19</a:t>
            </a:fld>
            <a:endParaRPr kumimoji="1" lang="ja-JP" altLang="en-US"/>
          </a:p>
        </p:txBody>
      </p:sp>
    </p:spTree>
    <p:extLst>
      <p:ext uri="{BB962C8B-B14F-4D97-AF65-F5344CB8AC3E}">
        <p14:creationId xmlns:p14="http://schemas.microsoft.com/office/powerpoint/2010/main" val="2368121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5DF4304D-1DC3-B1E7-ABFE-1DE0A494E415}"/>
              </a:ext>
            </a:extLst>
          </p:cNvPr>
          <p:cNvSpPr txBox="1"/>
          <p:nvPr/>
        </p:nvSpPr>
        <p:spPr>
          <a:xfrm>
            <a:off x="2185639" y="3730284"/>
            <a:ext cx="21613532" cy="8771632"/>
          </a:xfrm>
          <a:prstGeom prst="rect">
            <a:avLst/>
          </a:prstGeom>
          <a:noFill/>
        </p:spPr>
        <p:txBody>
          <a:bodyPr wrap="square">
            <a:spAutoFit/>
          </a:bodyPr>
          <a:lstStyle/>
          <a:p>
            <a:r>
              <a:rPr lang="ja-JP" altLang="en-US" sz="4400" dirty="0">
                <a:latin typeface="游ゴシック Medium" panose="020B0500000000000000" pitchFamily="50" charset="-128"/>
                <a:ea typeface="游ゴシック Medium" panose="020B0500000000000000" pitchFamily="50" charset="-128"/>
                <a:cs typeface="メイリオ" panose="020B0604030504040204" pitchFamily="50" charset="-128"/>
              </a:rPr>
              <a:t>ロータリーの「目的」に、</a:t>
            </a:r>
            <a:endParaRPr lang="en-US" altLang="ja-JP" sz="4400" dirty="0">
              <a:latin typeface="游ゴシック Medium" panose="020B0500000000000000" pitchFamily="50" charset="-128"/>
              <a:ea typeface="游ゴシック Medium" panose="020B0500000000000000" pitchFamily="50" charset="-128"/>
              <a:cs typeface="メイリオ" panose="020B0604030504040204" pitchFamily="50" charset="-128"/>
            </a:endParaRPr>
          </a:p>
          <a:p>
            <a:endParaRPr lang="en-US" altLang="ja-JP" sz="4400" dirty="0">
              <a:latin typeface="游ゴシック Medium" panose="020B0500000000000000" pitchFamily="50" charset="-128"/>
              <a:ea typeface="游ゴシック Medium" panose="020B0500000000000000" pitchFamily="50" charset="-128"/>
              <a:cs typeface="メイリオ" panose="020B0604030504040204" pitchFamily="50" charset="-128"/>
            </a:endParaRPr>
          </a:p>
          <a:p>
            <a:r>
              <a:rPr lang="ja-JP" altLang="en-US" sz="4400" dirty="0">
                <a:latin typeface="游ゴシック Medium" panose="020B0500000000000000" pitchFamily="50" charset="-128"/>
                <a:ea typeface="游ゴシック Medium" panose="020B0500000000000000" pitchFamily="50" charset="-128"/>
                <a:cs typeface="メイリオ" panose="020B0604030504040204" pitchFamily="50" charset="-128"/>
              </a:rPr>
              <a:t>・職業人と地域社会のリーダーのネットワークを通じて、</a:t>
            </a:r>
            <a:r>
              <a:rPr lang="ja-JP" altLang="en-US" sz="4400" u="sng" dirty="0">
                <a:latin typeface="游ゴシック Medium" panose="020B0500000000000000" pitchFamily="50" charset="-128"/>
                <a:ea typeface="游ゴシック Medium" panose="020B0500000000000000" pitchFamily="50" charset="-128"/>
                <a:cs typeface="メイリオ" panose="020B0604030504040204" pitchFamily="50" charset="-128"/>
              </a:rPr>
              <a:t>人々に奉仕</a:t>
            </a:r>
            <a:r>
              <a:rPr lang="ja-JP" altLang="en-US" sz="4400" dirty="0">
                <a:latin typeface="游ゴシック Medium" panose="020B0500000000000000" pitchFamily="50" charset="-128"/>
                <a:ea typeface="游ゴシック Medium" panose="020B0500000000000000" pitchFamily="50" charset="-128"/>
                <a:cs typeface="メイリオ" panose="020B0604030504040204" pitchFamily="50" charset="-128"/>
              </a:rPr>
              <a:t>し、</a:t>
            </a:r>
            <a:endParaRPr lang="en-US" altLang="ja-JP" sz="4400" dirty="0">
              <a:latin typeface="游ゴシック Medium" panose="020B0500000000000000" pitchFamily="50" charset="-128"/>
              <a:ea typeface="游ゴシック Medium" panose="020B0500000000000000" pitchFamily="50" charset="-128"/>
              <a:cs typeface="メイリオ" panose="020B0604030504040204" pitchFamily="50" charset="-128"/>
            </a:endParaRPr>
          </a:p>
          <a:p>
            <a:r>
              <a:rPr lang="ja-JP" altLang="en-US" sz="4400" dirty="0">
                <a:latin typeface="游ゴシック Medium" panose="020B0500000000000000" pitchFamily="50" charset="-128"/>
                <a:ea typeface="游ゴシック Medium" panose="020B0500000000000000" pitchFamily="50" charset="-128"/>
                <a:cs typeface="メイリオ" panose="020B0604030504040204" pitchFamily="50" charset="-128"/>
              </a:rPr>
              <a:t>　高潔さを奨励し、</a:t>
            </a:r>
            <a:endParaRPr lang="en-US" altLang="ja-JP" sz="4400" dirty="0">
              <a:latin typeface="游ゴシック Medium" panose="020B0500000000000000" pitchFamily="50" charset="-128"/>
              <a:ea typeface="游ゴシック Medium" panose="020B0500000000000000" pitchFamily="50" charset="-128"/>
              <a:cs typeface="メイリオ" panose="020B0604030504040204" pitchFamily="50" charset="-128"/>
            </a:endParaRPr>
          </a:p>
          <a:p>
            <a:r>
              <a:rPr lang="ja-JP" altLang="en-US" sz="4400" dirty="0">
                <a:latin typeface="游ゴシック Medium" panose="020B0500000000000000" pitchFamily="50" charset="-128"/>
                <a:ea typeface="游ゴシック Medium" panose="020B0500000000000000" pitchFamily="50" charset="-128"/>
                <a:cs typeface="メイリオ" panose="020B0604030504040204" pitchFamily="50" charset="-128"/>
              </a:rPr>
              <a:t>　</a:t>
            </a:r>
            <a:r>
              <a:rPr lang="ja-JP" altLang="en-US" sz="4400" u="sng" dirty="0">
                <a:latin typeface="游ゴシック Medium" panose="020B0500000000000000" pitchFamily="50" charset="-128"/>
                <a:ea typeface="游ゴシック Medium" panose="020B0500000000000000" pitchFamily="50" charset="-128"/>
                <a:cs typeface="メイリオ" panose="020B0604030504040204" pitchFamily="50" charset="-128"/>
              </a:rPr>
              <a:t>世界理解・親善・平和を推進</a:t>
            </a:r>
            <a:r>
              <a:rPr lang="ja-JP" altLang="en-US" sz="4400" dirty="0">
                <a:latin typeface="游ゴシック Medium" panose="020B0500000000000000" pitchFamily="50" charset="-128"/>
                <a:ea typeface="游ゴシック Medium" panose="020B0500000000000000" pitchFamily="50" charset="-128"/>
                <a:cs typeface="メイリオ" panose="020B0604030504040204" pitchFamily="50" charset="-128"/>
              </a:rPr>
              <a:t>すること</a:t>
            </a:r>
            <a:endParaRPr lang="en-US" altLang="ja-JP" sz="4400" dirty="0">
              <a:latin typeface="游ゴシック Medium" panose="020B0500000000000000" pitchFamily="50" charset="-128"/>
              <a:ea typeface="游ゴシック Medium" panose="020B0500000000000000" pitchFamily="50" charset="-128"/>
              <a:cs typeface="メイリオ" panose="020B0604030504040204" pitchFamily="50" charset="-128"/>
            </a:endParaRPr>
          </a:p>
          <a:p>
            <a:endParaRPr lang="en-US" altLang="ja-JP" sz="4400" dirty="0">
              <a:latin typeface="游ゴシック Medium" panose="020B0500000000000000" pitchFamily="50" charset="-128"/>
              <a:ea typeface="游ゴシック Medium" panose="020B0500000000000000" pitchFamily="50" charset="-128"/>
              <a:cs typeface="メイリオ" panose="020B0604030504040204" pitchFamily="50" charset="-128"/>
            </a:endParaRPr>
          </a:p>
          <a:p>
            <a:r>
              <a:rPr lang="ja-JP" altLang="en-US" sz="4400" dirty="0">
                <a:latin typeface="游ゴシック Medium" panose="020B0500000000000000" pitchFamily="50" charset="-128"/>
                <a:ea typeface="游ゴシック Medium" panose="020B0500000000000000" pitchFamily="50" charset="-128"/>
                <a:cs typeface="メイリオ" panose="020B0604030504040204" pitchFamily="50" charset="-128"/>
              </a:rPr>
              <a:t>・五大奉仕部門に基づいて成果あふれる奉仕プロジェクトを実施すること</a:t>
            </a:r>
            <a:endParaRPr lang="en-US" altLang="ja-JP" sz="4400" dirty="0">
              <a:latin typeface="游ゴシック Medium" panose="020B0500000000000000" pitchFamily="50" charset="-128"/>
              <a:ea typeface="游ゴシック Medium" panose="020B0500000000000000" pitchFamily="50" charset="-128"/>
            </a:endParaRPr>
          </a:p>
          <a:p>
            <a:endParaRPr lang="en-US" altLang="ja-JP" sz="4400" dirty="0">
              <a:latin typeface="游ゴシック Medium" panose="020B0500000000000000" pitchFamily="50" charset="-128"/>
              <a:ea typeface="游ゴシック Medium" panose="020B0500000000000000" pitchFamily="50" charset="-128"/>
            </a:endParaRPr>
          </a:p>
          <a:p>
            <a:r>
              <a:rPr lang="ja-JP" altLang="en-US" sz="4400" dirty="0">
                <a:latin typeface="游ゴシック Medium" panose="020B0500000000000000" pitchFamily="50" charset="-128"/>
                <a:ea typeface="游ゴシック Medium" panose="020B0500000000000000" pitchFamily="50" charset="-128"/>
              </a:rPr>
              <a:t>この「目的」を達成するために、</a:t>
            </a:r>
            <a:endParaRPr lang="en-US" altLang="ja-JP" sz="4400" dirty="0">
              <a:latin typeface="游ゴシック Medium" panose="020B0500000000000000" pitchFamily="50" charset="-128"/>
              <a:ea typeface="游ゴシック Medium" panose="020B0500000000000000" pitchFamily="50" charset="-128"/>
            </a:endParaRPr>
          </a:p>
          <a:p>
            <a:endParaRPr lang="en-US" altLang="ja-JP" sz="4400" dirty="0">
              <a:latin typeface="游ゴシック Medium" panose="020B0500000000000000" pitchFamily="50" charset="-128"/>
              <a:ea typeface="游ゴシック Medium" panose="020B0500000000000000" pitchFamily="50" charset="-128"/>
            </a:endParaRPr>
          </a:p>
          <a:p>
            <a:r>
              <a:rPr lang="ja-JP" altLang="en-US" sz="4400" u="sng" dirty="0">
                <a:latin typeface="游ゴシック Medium" panose="020B0500000000000000" pitchFamily="50" charset="-128"/>
                <a:ea typeface="游ゴシック Medium" panose="020B0500000000000000" pitchFamily="50" charset="-128"/>
              </a:rPr>
              <a:t>ロータリークラブの会員の皆様は、</a:t>
            </a:r>
            <a:endParaRPr lang="en-US" altLang="ja-JP" sz="4400" u="sng" dirty="0">
              <a:latin typeface="游ゴシック Medium" panose="020B0500000000000000" pitchFamily="50" charset="-128"/>
              <a:ea typeface="游ゴシック Medium" panose="020B0500000000000000" pitchFamily="50" charset="-128"/>
            </a:endParaRPr>
          </a:p>
          <a:p>
            <a:r>
              <a:rPr lang="ja-JP" altLang="en-US" sz="4400" u="sng" dirty="0">
                <a:latin typeface="游ゴシック Medium" panose="020B0500000000000000" pitchFamily="50" charset="-128"/>
                <a:ea typeface="游ゴシック Medium" panose="020B0500000000000000" pitchFamily="50" charset="-128"/>
              </a:rPr>
              <a:t>日々奉仕「活動」</a:t>
            </a:r>
            <a:r>
              <a:rPr lang="ja-JP" altLang="en-US" sz="4400" dirty="0">
                <a:latin typeface="游ゴシック Medium" panose="020B0500000000000000" pitchFamily="50" charset="-128"/>
                <a:ea typeface="游ゴシック Medium" panose="020B0500000000000000" pitchFamily="50" charset="-128"/>
              </a:rPr>
              <a:t>に取組んでいらっしゃると思います。</a:t>
            </a:r>
            <a:endParaRPr lang="en-US" altLang="ja-JP" sz="4400" dirty="0">
              <a:latin typeface="游ゴシック Medium" panose="020B0500000000000000" pitchFamily="50" charset="-128"/>
              <a:ea typeface="游ゴシック Medium" panose="020B0500000000000000" pitchFamily="50" charset="-128"/>
            </a:endParaRPr>
          </a:p>
          <a:p>
            <a:endParaRPr lang="en-US" altLang="ja-JP" sz="3600" dirty="0">
              <a:latin typeface="+mn-ea"/>
            </a:endParaRPr>
          </a:p>
        </p:txBody>
      </p:sp>
      <p:sp>
        <p:nvSpPr>
          <p:cNvPr id="2" name="テキスト ボックス 1">
            <a:extLst>
              <a:ext uri="{FF2B5EF4-FFF2-40B4-BE49-F238E27FC236}">
                <a16:creationId xmlns:a16="http://schemas.microsoft.com/office/drawing/2014/main" id="{B13AA22D-5334-ABDC-3881-7E8D20136F75}"/>
              </a:ext>
            </a:extLst>
          </p:cNvPr>
          <p:cNvSpPr txBox="1"/>
          <p:nvPr/>
        </p:nvSpPr>
        <p:spPr>
          <a:xfrm>
            <a:off x="2185639" y="2122682"/>
            <a:ext cx="11544900" cy="769441"/>
          </a:xfrm>
          <a:prstGeom prst="rect">
            <a:avLst/>
          </a:prstGeom>
          <a:noFill/>
        </p:spPr>
        <p:txBody>
          <a:bodyPr wrap="square">
            <a:spAutoFit/>
          </a:bodyPr>
          <a:lstStyle/>
          <a:p>
            <a:r>
              <a:rPr lang="ja-JP" altLang="en-US" sz="4400" dirty="0">
                <a:latin typeface="+mn-ea"/>
                <a:cs typeface="メイリオ" panose="020B0604030504040204" pitchFamily="50" charset="-128"/>
              </a:rPr>
              <a:t>まず、最初に</a:t>
            </a:r>
            <a:endParaRPr lang="en-US" altLang="ja-JP" sz="4400" dirty="0">
              <a:latin typeface="+mn-ea"/>
              <a:cs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B1B99469-CA1E-D7A1-06F8-0DB908807223}"/>
              </a:ext>
            </a:extLst>
          </p:cNvPr>
          <p:cNvSpPr>
            <a:spLocks noGrp="1"/>
          </p:cNvSpPr>
          <p:nvPr>
            <p:ph type="sldNum" sz="quarter" idx="12"/>
          </p:nvPr>
        </p:nvSpPr>
        <p:spPr>
          <a:xfrm>
            <a:off x="20736079" y="13129221"/>
            <a:ext cx="300408" cy="460389"/>
          </a:xfrm>
        </p:spPr>
        <p:txBody>
          <a:bodyPr/>
          <a:lstStyle/>
          <a:p>
            <a:fld id="{FD16C09E-7FF3-4FA9-88C1-7AD0A104B352}" type="slidenum">
              <a:rPr kumimoji="1" lang="ja-JP" altLang="en-US" smtClean="0"/>
              <a:t>2</a:t>
            </a:fld>
            <a:endParaRPr kumimoji="1" lang="ja-JP" altLang="en-US"/>
          </a:p>
        </p:txBody>
      </p:sp>
    </p:spTree>
    <p:extLst>
      <p:ext uri="{BB962C8B-B14F-4D97-AF65-F5344CB8AC3E}">
        <p14:creationId xmlns:p14="http://schemas.microsoft.com/office/powerpoint/2010/main" val="30582391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5BCB4A7-CA65-5058-064A-2E5E83F4CD95}"/>
              </a:ext>
            </a:extLst>
          </p:cNvPr>
          <p:cNvSpPr txBox="1"/>
          <p:nvPr/>
        </p:nvSpPr>
        <p:spPr>
          <a:xfrm>
            <a:off x="2430966" y="1573587"/>
            <a:ext cx="17709330" cy="954107"/>
          </a:xfrm>
          <a:prstGeom prst="rect">
            <a:avLst/>
          </a:prstGeom>
          <a:noFill/>
        </p:spPr>
        <p:txBody>
          <a:bodyPr wrap="square">
            <a:spAutoFit/>
          </a:bodyPr>
          <a:lstStyle/>
          <a:p>
            <a:r>
              <a:rPr lang="ja-JP" altLang="en-US" sz="5600" dirty="0">
                <a:latin typeface="+mn-ea"/>
                <a:cs typeface="メイリオ" panose="020B0604030504040204" pitchFamily="50" charset="-128"/>
              </a:rPr>
              <a:t>◆ まとめ</a:t>
            </a:r>
            <a:endParaRPr lang="en-US" altLang="ja-JP" sz="5600" dirty="0">
              <a:latin typeface="+mn-ea"/>
              <a:cs typeface="メイリオ" panose="020B0604030504040204" pitchFamily="50" charset="-128"/>
            </a:endParaRPr>
          </a:p>
        </p:txBody>
      </p:sp>
      <p:sp>
        <p:nvSpPr>
          <p:cNvPr id="6" name="テキスト ボックス 5">
            <a:extLst>
              <a:ext uri="{FF2B5EF4-FFF2-40B4-BE49-F238E27FC236}">
                <a16:creationId xmlns:a16="http://schemas.microsoft.com/office/drawing/2014/main" id="{5F291CAF-584A-F0E9-DC21-6B72C1D3AD38}"/>
              </a:ext>
            </a:extLst>
          </p:cNvPr>
          <p:cNvSpPr txBox="1"/>
          <p:nvPr/>
        </p:nvSpPr>
        <p:spPr>
          <a:xfrm>
            <a:off x="1883229" y="3260941"/>
            <a:ext cx="21351393" cy="9510296"/>
          </a:xfrm>
          <a:prstGeom prst="rect">
            <a:avLst/>
          </a:prstGeom>
          <a:noFill/>
        </p:spPr>
        <p:txBody>
          <a:bodyPr wrap="square">
            <a:spAutoFit/>
          </a:bodyPr>
          <a:lstStyle/>
          <a:p>
            <a:r>
              <a:rPr lang="ja-JP" altLang="en-US" sz="4400" dirty="0">
                <a:latin typeface="+mn-ea"/>
                <a:cs typeface="メイリオ" panose="020B0604030504040204" pitchFamily="50" charset="-128"/>
              </a:rPr>
              <a:t>ロータリーの活動を、自信をもって「広報ＰＲ」し、生活者への理解促進、</a:t>
            </a:r>
            <a:endParaRPr lang="en-US" altLang="ja-JP" sz="4400" dirty="0">
              <a:latin typeface="+mn-ea"/>
              <a:cs typeface="メイリオ" panose="020B0604030504040204" pitchFamily="50" charset="-128"/>
            </a:endParaRPr>
          </a:p>
          <a:p>
            <a:r>
              <a:rPr lang="ja-JP" altLang="en-US" sz="4400" dirty="0">
                <a:latin typeface="+mn-ea"/>
                <a:cs typeface="メイリオ" panose="020B0604030504040204" pitchFamily="50" charset="-128"/>
              </a:rPr>
              <a:t>活動の活性化へとつなげていきましょう。</a:t>
            </a:r>
            <a:endParaRPr lang="en-US" altLang="ja-JP" sz="4400" dirty="0">
              <a:latin typeface="+mn-ea"/>
              <a:cs typeface="メイリオ" panose="020B0604030504040204" pitchFamily="50" charset="-128"/>
            </a:endParaRPr>
          </a:p>
          <a:p>
            <a:endParaRPr lang="en-US" altLang="ja-JP" sz="4400" dirty="0">
              <a:latin typeface="+mn-ea"/>
              <a:cs typeface="メイリオ" panose="020B0604030504040204" pitchFamily="50" charset="-128"/>
            </a:endParaRPr>
          </a:p>
          <a:p>
            <a:r>
              <a:rPr lang="ja-JP" altLang="en-US" sz="4400" dirty="0">
                <a:latin typeface="+mn-ea"/>
                <a:cs typeface="メイリオ" panose="020B0604030504040204" pitchFamily="50" charset="-128"/>
              </a:rPr>
              <a:t>　　・積極的ににリリースを作成し、投げ込みをしましょう。</a:t>
            </a:r>
            <a:endParaRPr lang="en-US" altLang="ja-JP" sz="4400" dirty="0">
              <a:latin typeface="+mn-ea"/>
              <a:cs typeface="メイリオ" panose="020B0604030504040204" pitchFamily="50" charset="-128"/>
            </a:endParaRPr>
          </a:p>
          <a:p>
            <a:endParaRPr lang="en-US" altLang="ja-JP" sz="4400" dirty="0">
              <a:latin typeface="+mn-ea"/>
              <a:cs typeface="メイリオ" panose="020B0604030504040204" pitchFamily="50" charset="-128"/>
            </a:endParaRPr>
          </a:p>
          <a:p>
            <a:r>
              <a:rPr lang="ja-JP" altLang="en-US" sz="4400" dirty="0">
                <a:latin typeface="+mn-ea"/>
                <a:cs typeface="メイリオ" panose="020B0604030504040204" pitchFamily="50" charset="-128"/>
              </a:rPr>
              <a:t>　　・その際、伝えたい情報とメディアのほしい情報をマッチングさせましょう。</a:t>
            </a:r>
            <a:endParaRPr lang="en-US" altLang="ja-JP" sz="4400" dirty="0">
              <a:latin typeface="+mn-ea"/>
              <a:cs typeface="メイリオ" panose="020B0604030504040204" pitchFamily="50" charset="-128"/>
            </a:endParaRPr>
          </a:p>
          <a:p>
            <a:endParaRPr lang="en-US" altLang="ja-JP" sz="4400" dirty="0">
              <a:latin typeface="+mn-ea"/>
              <a:cs typeface="メイリオ" panose="020B0604030504040204" pitchFamily="50" charset="-128"/>
            </a:endParaRPr>
          </a:p>
          <a:p>
            <a:r>
              <a:rPr lang="ja-JP" altLang="en-US" sz="4400" dirty="0">
                <a:latin typeface="+mn-ea"/>
                <a:cs typeface="メイリオ" panose="020B0604030504040204" pitchFamily="50" charset="-128"/>
              </a:rPr>
              <a:t>　　・そのために、メディアとのリレーションを強化していきましょう。</a:t>
            </a:r>
            <a:endParaRPr lang="en-US" altLang="ja-JP" sz="4400" dirty="0">
              <a:latin typeface="+mn-ea"/>
              <a:cs typeface="メイリオ" panose="020B0604030504040204" pitchFamily="50" charset="-128"/>
            </a:endParaRPr>
          </a:p>
          <a:p>
            <a:endParaRPr lang="en-US" altLang="ja-JP" sz="4400" dirty="0">
              <a:latin typeface="+mn-ea"/>
              <a:cs typeface="メイリオ" panose="020B0604030504040204" pitchFamily="50" charset="-128"/>
            </a:endParaRPr>
          </a:p>
          <a:p>
            <a:r>
              <a:rPr lang="ja-JP" altLang="en-US" sz="4400" dirty="0">
                <a:latin typeface="+mn-ea"/>
                <a:cs typeface="メイリオ" panose="020B0604030504040204" pitchFamily="50" charset="-128"/>
              </a:rPr>
              <a:t>　　・必要に応じて、「ＰＲ ＴＩＭＥＳ」の活用を検討しましょう。</a:t>
            </a:r>
            <a:endParaRPr lang="en-US" altLang="ja-JP" sz="4400" dirty="0">
              <a:latin typeface="+mn-ea"/>
              <a:cs typeface="メイリオ" panose="020B0604030504040204" pitchFamily="50" charset="-128"/>
            </a:endParaRPr>
          </a:p>
          <a:p>
            <a:endParaRPr lang="en-US" altLang="ja-JP" sz="4400" dirty="0">
              <a:latin typeface="+mn-ea"/>
              <a:cs typeface="メイリオ" panose="020B0604030504040204" pitchFamily="50" charset="-128"/>
            </a:endParaRPr>
          </a:p>
          <a:p>
            <a:r>
              <a:rPr lang="ja-JP" altLang="en-US" sz="4400" dirty="0">
                <a:latin typeface="+mn-ea"/>
                <a:cs typeface="メイリオ" panose="020B0604030504040204" pitchFamily="50" charset="-128"/>
              </a:rPr>
              <a:t>　　・地区公共イメージ向上委員会では、メディアとのリレーションを、</a:t>
            </a:r>
            <a:endParaRPr lang="en-US" altLang="ja-JP" sz="4400" dirty="0">
              <a:latin typeface="+mn-ea"/>
              <a:cs typeface="メイリオ" panose="020B0604030504040204" pitchFamily="50" charset="-128"/>
            </a:endParaRPr>
          </a:p>
          <a:p>
            <a:r>
              <a:rPr lang="ja-JP" altLang="en-US" sz="4400" dirty="0">
                <a:latin typeface="+mn-ea"/>
                <a:cs typeface="メイリオ" panose="020B0604030504040204" pitchFamily="50" charset="-128"/>
              </a:rPr>
              <a:t>　　　各クラブ広報担当の皆様に、おつなぎできるようにしていきます。</a:t>
            </a:r>
            <a:endParaRPr lang="en-US" altLang="ja-JP" sz="4400" dirty="0">
              <a:latin typeface="+mn-ea"/>
              <a:cs typeface="メイリオ" panose="020B0604030504040204" pitchFamily="50" charset="-128"/>
            </a:endParaRPr>
          </a:p>
          <a:p>
            <a:endParaRPr lang="en-US" altLang="ja-JP" sz="4000" dirty="0">
              <a:latin typeface="+mn-ea"/>
              <a:cs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60FD4593-260C-81A5-DBD4-06A7EDFDDD29}"/>
              </a:ext>
            </a:extLst>
          </p:cNvPr>
          <p:cNvSpPr>
            <a:spLocks noGrp="1"/>
          </p:cNvSpPr>
          <p:nvPr>
            <p:ph type="sldNum" sz="quarter" idx="12"/>
          </p:nvPr>
        </p:nvSpPr>
        <p:spPr/>
        <p:txBody>
          <a:bodyPr/>
          <a:lstStyle/>
          <a:p>
            <a:fld id="{FD16C09E-7FF3-4FA9-88C1-7AD0A104B352}" type="slidenum">
              <a:rPr kumimoji="1" lang="ja-JP" altLang="en-US" smtClean="0"/>
              <a:t>20</a:t>
            </a:fld>
            <a:endParaRPr kumimoji="1" lang="ja-JP" altLang="en-US"/>
          </a:p>
        </p:txBody>
      </p:sp>
    </p:spTree>
    <p:extLst>
      <p:ext uri="{BB962C8B-B14F-4D97-AF65-F5344CB8AC3E}">
        <p14:creationId xmlns:p14="http://schemas.microsoft.com/office/powerpoint/2010/main" val="713464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5F291CAF-584A-F0E9-DC21-6B72C1D3AD38}"/>
              </a:ext>
            </a:extLst>
          </p:cNvPr>
          <p:cNvSpPr txBox="1"/>
          <p:nvPr/>
        </p:nvSpPr>
        <p:spPr>
          <a:xfrm>
            <a:off x="6254505" y="6963145"/>
            <a:ext cx="14486763" cy="1107996"/>
          </a:xfrm>
          <a:prstGeom prst="rect">
            <a:avLst/>
          </a:prstGeom>
          <a:noFill/>
        </p:spPr>
        <p:txBody>
          <a:bodyPr wrap="square">
            <a:spAutoFit/>
          </a:bodyPr>
          <a:lstStyle/>
          <a:p>
            <a:r>
              <a:rPr lang="ja-JP" altLang="en-US" sz="6600" dirty="0">
                <a:latin typeface="+mn-ea"/>
                <a:cs typeface="メイリオ" panose="020B0604030504040204" pitchFamily="50" charset="-128"/>
              </a:rPr>
              <a:t>ご清聴ありがとうございました。</a:t>
            </a:r>
            <a:endParaRPr lang="en-US" altLang="ja-JP" sz="6600" dirty="0">
              <a:latin typeface="+mn-ea"/>
              <a:cs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80966A20-370F-6556-77FD-7A15F5E884F8}"/>
              </a:ext>
            </a:extLst>
          </p:cNvPr>
          <p:cNvSpPr>
            <a:spLocks noGrp="1"/>
          </p:cNvSpPr>
          <p:nvPr>
            <p:ph type="sldNum" sz="quarter" idx="12"/>
          </p:nvPr>
        </p:nvSpPr>
        <p:spPr/>
        <p:txBody>
          <a:bodyPr/>
          <a:lstStyle/>
          <a:p>
            <a:fld id="{FD16C09E-7FF3-4FA9-88C1-7AD0A104B352}" type="slidenum">
              <a:rPr kumimoji="1" lang="ja-JP" altLang="en-US" smtClean="0"/>
              <a:t>21</a:t>
            </a:fld>
            <a:endParaRPr kumimoji="1" lang="ja-JP" altLang="en-US"/>
          </a:p>
        </p:txBody>
      </p:sp>
    </p:spTree>
    <p:extLst>
      <p:ext uri="{BB962C8B-B14F-4D97-AF65-F5344CB8AC3E}">
        <p14:creationId xmlns:p14="http://schemas.microsoft.com/office/powerpoint/2010/main" val="2486262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5DF4304D-1DC3-B1E7-ABFE-1DE0A494E415}"/>
              </a:ext>
            </a:extLst>
          </p:cNvPr>
          <p:cNvSpPr txBox="1"/>
          <p:nvPr/>
        </p:nvSpPr>
        <p:spPr>
          <a:xfrm>
            <a:off x="2185639" y="2659757"/>
            <a:ext cx="21613532" cy="8094524"/>
          </a:xfrm>
          <a:prstGeom prst="rect">
            <a:avLst/>
          </a:prstGeom>
          <a:noFill/>
        </p:spPr>
        <p:txBody>
          <a:bodyPr wrap="square">
            <a:spAutoFit/>
          </a:bodyPr>
          <a:lstStyle/>
          <a:p>
            <a:endParaRPr lang="en-US" altLang="ja-JP" sz="3600" dirty="0">
              <a:latin typeface="+mn-ea"/>
            </a:endParaRPr>
          </a:p>
          <a:p>
            <a:r>
              <a:rPr lang="ja-JP" altLang="en-US" sz="4400" u="sng" dirty="0">
                <a:latin typeface="游ゴシック Medium" panose="020B0500000000000000" pitchFamily="50" charset="-128"/>
                <a:ea typeface="游ゴシック Medium" panose="020B0500000000000000" pitchFamily="50" charset="-128"/>
              </a:rPr>
              <a:t>皆さまが所属する企業における「企業活動」も同じ</a:t>
            </a:r>
            <a:r>
              <a:rPr lang="ja-JP" altLang="en-US" sz="4400" dirty="0">
                <a:latin typeface="游ゴシック Medium" panose="020B0500000000000000" pitchFamily="50" charset="-128"/>
                <a:ea typeface="游ゴシック Medium" panose="020B0500000000000000" pitchFamily="50" charset="-128"/>
              </a:rPr>
              <a:t>ですが、</a:t>
            </a:r>
            <a:endParaRPr lang="en-US" altLang="ja-JP" sz="4400" dirty="0">
              <a:latin typeface="游ゴシック Medium" panose="020B0500000000000000" pitchFamily="50" charset="-128"/>
              <a:ea typeface="游ゴシック Medium" panose="020B0500000000000000" pitchFamily="50" charset="-128"/>
            </a:endParaRPr>
          </a:p>
          <a:p>
            <a:endParaRPr lang="en-US" altLang="ja-JP" sz="4400" dirty="0">
              <a:latin typeface="游ゴシック Medium" panose="020B0500000000000000" pitchFamily="50" charset="-128"/>
              <a:ea typeface="游ゴシック Medium" panose="020B0500000000000000" pitchFamily="50" charset="-128"/>
            </a:endParaRPr>
          </a:p>
          <a:p>
            <a:r>
              <a:rPr lang="ja-JP" altLang="en-US" sz="4400" dirty="0">
                <a:latin typeface="游ゴシック Medium" panose="020B0500000000000000" pitchFamily="50" charset="-128"/>
                <a:ea typeface="游ゴシック Medium" panose="020B0500000000000000" pitchFamily="50" charset="-128"/>
              </a:rPr>
              <a:t>「その活動」を</a:t>
            </a:r>
            <a:r>
              <a:rPr lang="ja-JP" altLang="en-US" sz="4400" dirty="0">
                <a:solidFill>
                  <a:srgbClr val="0070C0"/>
                </a:solidFill>
                <a:latin typeface="游ゴシック Medium" panose="020B0500000000000000" pitchFamily="50" charset="-128"/>
                <a:ea typeface="游ゴシック Medium" panose="020B0500000000000000" pitchFamily="50" charset="-128"/>
              </a:rPr>
              <a:t>社会に</a:t>
            </a:r>
            <a:r>
              <a:rPr lang="ja-JP" altLang="en-US" sz="4400" u="sng" dirty="0">
                <a:solidFill>
                  <a:srgbClr val="0070C0"/>
                </a:solidFill>
                <a:latin typeface="游ゴシック Medium" panose="020B0500000000000000" pitchFamily="50" charset="-128"/>
                <a:ea typeface="游ゴシック Medium" panose="020B0500000000000000" pitchFamily="50" charset="-128"/>
              </a:rPr>
              <a:t>知ってもらい</a:t>
            </a:r>
            <a:r>
              <a:rPr lang="ja-JP" altLang="en-US" sz="4400" dirty="0">
                <a:latin typeface="游ゴシック Medium" panose="020B0500000000000000" pitchFamily="50" charset="-128"/>
                <a:ea typeface="游ゴシック Medium" panose="020B0500000000000000" pitchFamily="50" charset="-128"/>
              </a:rPr>
              <a:t>、</a:t>
            </a:r>
            <a:r>
              <a:rPr lang="ja-JP" altLang="en-US" sz="4400" u="sng" dirty="0">
                <a:solidFill>
                  <a:srgbClr val="0070C0"/>
                </a:solidFill>
                <a:latin typeface="游ゴシック Medium" panose="020B0500000000000000" pitchFamily="50" charset="-128"/>
                <a:ea typeface="游ゴシック Medium" panose="020B0500000000000000" pitchFamily="50" charset="-128"/>
              </a:rPr>
              <a:t>よい評判</a:t>
            </a:r>
            <a:r>
              <a:rPr lang="ja-JP" altLang="en-US" sz="4400" dirty="0">
                <a:solidFill>
                  <a:srgbClr val="0070C0"/>
                </a:solidFill>
                <a:latin typeface="游ゴシック Medium" panose="020B0500000000000000" pitchFamily="50" charset="-128"/>
                <a:ea typeface="游ゴシック Medium" panose="020B0500000000000000" pitchFamily="50" charset="-128"/>
              </a:rPr>
              <a:t>をつくり</a:t>
            </a:r>
            <a:r>
              <a:rPr lang="ja-JP" altLang="en-US" sz="4400" dirty="0">
                <a:latin typeface="游ゴシック Medium" panose="020B0500000000000000" pitchFamily="50" charset="-128"/>
                <a:ea typeface="游ゴシック Medium" panose="020B0500000000000000" pitchFamily="50" charset="-128"/>
              </a:rPr>
              <a:t>、</a:t>
            </a:r>
            <a:r>
              <a:rPr lang="ja-JP" altLang="en-US" sz="4400" u="sng" dirty="0">
                <a:solidFill>
                  <a:srgbClr val="0070C0"/>
                </a:solidFill>
                <a:latin typeface="游ゴシック Medium" panose="020B0500000000000000" pitchFamily="50" charset="-128"/>
                <a:ea typeface="游ゴシック Medium" panose="020B0500000000000000" pitchFamily="50" charset="-128"/>
              </a:rPr>
              <a:t>信頼を得る</a:t>
            </a:r>
            <a:r>
              <a:rPr lang="ja-JP" altLang="en-US" sz="4400" dirty="0">
                <a:latin typeface="游ゴシック Medium" panose="020B0500000000000000" pitchFamily="50" charset="-128"/>
                <a:ea typeface="游ゴシック Medium" panose="020B0500000000000000" pitchFamily="50" charset="-128"/>
              </a:rPr>
              <a:t>ことが、</a:t>
            </a:r>
            <a:endParaRPr lang="en-US" altLang="ja-JP" sz="4400" dirty="0">
              <a:latin typeface="游ゴシック Medium" panose="020B0500000000000000" pitchFamily="50" charset="-128"/>
              <a:ea typeface="游ゴシック Medium" panose="020B0500000000000000" pitchFamily="50" charset="-128"/>
            </a:endParaRPr>
          </a:p>
          <a:p>
            <a:endParaRPr lang="en-US" altLang="ja-JP" sz="4400" dirty="0">
              <a:latin typeface="游ゴシック Medium" panose="020B0500000000000000" pitchFamily="50" charset="-128"/>
              <a:ea typeface="游ゴシック Medium" panose="020B0500000000000000" pitchFamily="50" charset="-128"/>
            </a:endParaRPr>
          </a:p>
          <a:p>
            <a:r>
              <a:rPr lang="ja-JP" altLang="en-US" sz="4400" dirty="0">
                <a:latin typeface="游ゴシック Medium" panose="020B0500000000000000" pitchFamily="50" charset="-128"/>
                <a:ea typeface="游ゴシック Medium" panose="020B0500000000000000" pitchFamily="50" charset="-128"/>
              </a:rPr>
              <a:t>「活動」の</a:t>
            </a:r>
            <a:r>
              <a:rPr lang="ja-JP" altLang="en-US" sz="4400" u="sng" dirty="0">
                <a:solidFill>
                  <a:srgbClr val="0070C0"/>
                </a:solidFill>
                <a:latin typeface="游ゴシック Medium" panose="020B0500000000000000" pitchFamily="50" charset="-128"/>
                <a:ea typeface="游ゴシック Medium" panose="020B0500000000000000" pitchFamily="50" charset="-128"/>
              </a:rPr>
              <a:t>イメージ向上に</a:t>
            </a:r>
            <a:r>
              <a:rPr lang="ja-JP" altLang="en-US" sz="4400" dirty="0">
                <a:solidFill>
                  <a:srgbClr val="0070C0"/>
                </a:solidFill>
                <a:latin typeface="游ゴシック Medium" panose="020B0500000000000000" pitchFamily="50" charset="-128"/>
                <a:ea typeface="游ゴシック Medium" panose="020B0500000000000000" pitchFamily="50" charset="-128"/>
              </a:rPr>
              <a:t>つながり、</a:t>
            </a:r>
            <a:endParaRPr lang="en-US" altLang="ja-JP" sz="4400" dirty="0">
              <a:solidFill>
                <a:srgbClr val="0070C0"/>
              </a:solidFill>
              <a:latin typeface="游ゴシック Medium" panose="020B0500000000000000" pitchFamily="50" charset="-128"/>
              <a:ea typeface="游ゴシック Medium" panose="020B0500000000000000" pitchFamily="50" charset="-128"/>
            </a:endParaRPr>
          </a:p>
          <a:p>
            <a:endParaRPr lang="en-US" altLang="ja-JP" sz="4400" dirty="0">
              <a:solidFill>
                <a:srgbClr val="0070C0"/>
              </a:solidFill>
              <a:latin typeface="游ゴシック Medium" panose="020B0500000000000000" pitchFamily="50" charset="-128"/>
              <a:ea typeface="游ゴシック Medium" panose="020B0500000000000000" pitchFamily="50" charset="-128"/>
            </a:endParaRPr>
          </a:p>
          <a:p>
            <a:r>
              <a:rPr lang="ja-JP" altLang="en-US" sz="4400" dirty="0">
                <a:latin typeface="游ゴシック Medium" panose="020B0500000000000000" pitchFamily="50" charset="-128"/>
                <a:ea typeface="游ゴシック Medium" panose="020B0500000000000000" pitchFamily="50" charset="-128"/>
              </a:rPr>
              <a:t>それにより、活動の進化につながっていきます。</a:t>
            </a:r>
            <a:endParaRPr lang="en-US" altLang="ja-JP" sz="4400" dirty="0">
              <a:latin typeface="游ゴシック Medium" panose="020B0500000000000000" pitchFamily="50" charset="-128"/>
              <a:ea typeface="游ゴシック Medium" panose="020B0500000000000000" pitchFamily="50" charset="-128"/>
            </a:endParaRPr>
          </a:p>
          <a:p>
            <a:endParaRPr lang="en-US" altLang="ja-JP" sz="4400" dirty="0">
              <a:latin typeface="游ゴシック Medium" panose="020B0500000000000000" pitchFamily="50" charset="-128"/>
              <a:ea typeface="游ゴシック Medium" panose="020B0500000000000000" pitchFamily="50" charset="-128"/>
            </a:endParaRPr>
          </a:p>
          <a:p>
            <a:r>
              <a:rPr lang="ja-JP" altLang="en-US" sz="4400" dirty="0">
                <a:latin typeface="游ゴシック Medium" panose="020B0500000000000000" pitchFamily="50" charset="-128"/>
                <a:ea typeface="游ゴシック Medium" panose="020B0500000000000000" pitchFamily="50" charset="-128"/>
              </a:rPr>
              <a:t>更に、</a:t>
            </a:r>
            <a:r>
              <a:rPr lang="ja-JP" altLang="en-US" sz="4400" u="sng" dirty="0">
                <a:latin typeface="游ゴシック Medium" panose="020B0500000000000000" pitchFamily="50" charset="-128"/>
                <a:ea typeface="游ゴシック Medium" panose="020B0500000000000000" pitchFamily="50" charset="-128"/>
              </a:rPr>
              <a:t>共感・応援</a:t>
            </a:r>
            <a:r>
              <a:rPr lang="ja-JP" altLang="en-US" sz="4400" dirty="0">
                <a:latin typeface="游ゴシック Medium" panose="020B0500000000000000" pitchFamily="50" charset="-128"/>
                <a:ea typeface="游ゴシック Medium" panose="020B0500000000000000" pitchFamily="50" charset="-128"/>
              </a:rPr>
              <a:t>が増えると、関わる方々のモチベーションが上がるなど</a:t>
            </a:r>
            <a:endParaRPr lang="en-US" altLang="ja-JP" sz="4400" dirty="0">
              <a:latin typeface="游ゴシック Medium" panose="020B0500000000000000" pitchFamily="50" charset="-128"/>
              <a:ea typeface="游ゴシック Medium" panose="020B0500000000000000" pitchFamily="50" charset="-128"/>
            </a:endParaRPr>
          </a:p>
          <a:p>
            <a:endParaRPr lang="en-US" altLang="ja-JP" sz="4400" dirty="0">
              <a:latin typeface="游ゴシック Medium" panose="020B0500000000000000" pitchFamily="50" charset="-128"/>
              <a:ea typeface="游ゴシック Medium" panose="020B0500000000000000" pitchFamily="50" charset="-128"/>
            </a:endParaRPr>
          </a:p>
          <a:p>
            <a:r>
              <a:rPr lang="ja-JP" altLang="en-US" sz="4400" dirty="0">
                <a:latin typeface="游ゴシック Medium" panose="020B0500000000000000" pitchFamily="50" charset="-128"/>
                <a:ea typeface="游ゴシック Medium" panose="020B0500000000000000" pitchFamily="50" charset="-128"/>
              </a:rPr>
              <a:t>活動をより強いものにしていきます。</a:t>
            </a:r>
            <a:endParaRPr lang="en-US" altLang="ja-JP" sz="4400" dirty="0">
              <a:latin typeface="游ゴシック Medium" panose="020B0500000000000000" pitchFamily="50" charset="-128"/>
              <a:ea typeface="游ゴシック Medium" panose="020B0500000000000000" pitchFamily="50" charset="-128"/>
            </a:endParaRPr>
          </a:p>
        </p:txBody>
      </p:sp>
      <p:sp>
        <p:nvSpPr>
          <p:cNvPr id="4" name="スライド番号プレースホルダー 3">
            <a:extLst>
              <a:ext uri="{FF2B5EF4-FFF2-40B4-BE49-F238E27FC236}">
                <a16:creationId xmlns:a16="http://schemas.microsoft.com/office/drawing/2014/main" id="{B1B99469-CA1E-D7A1-06F8-0DB908807223}"/>
              </a:ext>
            </a:extLst>
          </p:cNvPr>
          <p:cNvSpPr>
            <a:spLocks noGrp="1"/>
          </p:cNvSpPr>
          <p:nvPr>
            <p:ph type="sldNum" sz="quarter" idx="12"/>
          </p:nvPr>
        </p:nvSpPr>
        <p:spPr>
          <a:xfrm>
            <a:off x="20736079" y="13129221"/>
            <a:ext cx="300408" cy="460389"/>
          </a:xfrm>
        </p:spPr>
        <p:txBody>
          <a:bodyPr/>
          <a:lstStyle/>
          <a:p>
            <a:fld id="{FD16C09E-7FF3-4FA9-88C1-7AD0A104B352}" type="slidenum">
              <a:rPr kumimoji="1" lang="ja-JP" altLang="en-US" smtClean="0"/>
              <a:t>3</a:t>
            </a:fld>
            <a:endParaRPr kumimoji="1" lang="ja-JP" altLang="en-US"/>
          </a:p>
        </p:txBody>
      </p:sp>
    </p:spTree>
    <p:extLst>
      <p:ext uri="{BB962C8B-B14F-4D97-AF65-F5344CB8AC3E}">
        <p14:creationId xmlns:p14="http://schemas.microsoft.com/office/powerpoint/2010/main" val="2700446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C8D3B2E-00E9-D166-758B-4489345E53FE}"/>
              </a:ext>
            </a:extLst>
          </p:cNvPr>
          <p:cNvSpPr txBox="1"/>
          <p:nvPr/>
        </p:nvSpPr>
        <p:spPr>
          <a:xfrm>
            <a:off x="2" y="3573976"/>
            <a:ext cx="24384000" cy="1200329"/>
          </a:xfrm>
          <a:prstGeom prst="rect">
            <a:avLst/>
          </a:prstGeom>
          <a:noFill/>
        </p:spPr>
        <p:txBody>
          <a:bodyPr wrap="square">
            <a:spAutoFit/>
          </a:bodyPr>
          <a:lstStyle/>
          <a:p>
            <a:pPr algn="ctr"/>
            <a:r>
              <a:rPr lang="ja-JP" altLang="en-US" sz="7200" u="sng" dirty="0">
                <a:solidFill>
                  <a:schemeClr val="accent1">
                    <a:lumMod val="75000"/>
                  </a:schemeClr>
                </a:solidFill>
                <a:latin typeface="+mn-ea"/>
                <a:cs typeface="メイリオ" panose="020B0604030504040204" pitchFamily="50" charset="-128"/>
              </a:rPr>
              <a:t>「活動」は、知ってもらうことが大事です。</a:t>
            </a:r>
            <a:endParaRPr lang="en-US" altLang="ja-JP" sz="7200" u="sng" dirty="0">
              <a:solidFill>
                <a:schemeClr val="accent1">
                  <a:lumMod val="75000"/>
                </a:schemeClr>
              </a:solidFill>
              <a:latin typeface="+mn-ea"/>
              <a:cs typeface="メイリオ" panose="020B0604030504040204" pitchFamily="50" charset="-128"/>
            </a:endParaRPr>
          </a:p>
        </p:txBody>
      </p:sp>
      <p:sp>
        <p:nvSpPr>
          <p:cNvPr id="4" name="テキスト ボックス 3">
            <a:extLst>
              <a:ext uri="{FF2B5EF4-FFF2-40B4-BE49-F238E27FC236}">
                <a16:creationId xmlns:a16="http://schemas.microsoft.com/office/drawing/2014/main" id="{58606B9B-0E0D-8F31-22FF-31452E35451C}"/>
              </a:ext>
            </a:extLst>
          </p:cNvPr>
          <p:cNvSpPr txBox="1"/>
          <p:nvPr/>
        </p:nvSpPr>
        <p:spPr>
          <a:xfrm>
            <a:off x="2255660" y="6003565"/>
            <a:ext cx="18741036" cy="6353662"/>
          </a:xfrm>
          <a:prstGeom prst="rect">
            <a:avLst/>
          </a:prstGeom>
          <a:noFill/>
        </p:spPr>
        <p:txBody>
          <a:bodyPr wrap="square">
            <a:spAutoFit/>
          </a:bodyPr>
          <a:lstStyle/>
          <a:p>
            <a:pPr algn="ctr">
              <a:lnSpc>
                <a:spcPct val="150000"/>
              </a:lnSpc>
            </a:pPr>
            <a:r>
              <a:rPr lang="ja-JP" altLang="en-US" sz="5600" dirty="0">
                <a:latin typeface="+mn-ea"/>
                <a:cs typeface="メイリオ" panose="020B0604030504040204" pitchFamily="50" charset="-128"/>
              </a:rPr>
              <a:t>本日は、社会における情報接点である、</a:t>
            </a:r>
            <a:endParaRPr lang="en-US" altLang="ja-JP" sz="5600" dirty="0">
              <a:latin typeface="+mn-ea"/>
              <a:cs typeface="メイリオ" panose="020B0604030504040204" pitchFamily="50" charset="-128"/>
            </a:endParaRPr>
          </a:p>
          <a:p>
            <a:pPr algn="ctr">
              <a:lnSpc>
                <a:spcPct val="150000"/>
              </a:lnSpc>
            </a:pPr>
            <a:r>
              <a:rPr lang="ja-JP" altLang="en-US" sz="5600" dirty="0">
                <a:solidFill>
                  <a:srgbClr val="0070C0"/>
                </a:solidFill>
                <a:latin typeface="+mn-ea"/>
                <a:cs typeface="メイリオ" panose="020B0604030504040204" pitchFamily="50" charset="-128"/>
              </a:rPr>
              <a:t>メディアを有効に利用して、</a:t>
            </a:r>
            <a:endParaRPr lang="en-US" altLang="ja-JP" sz="5600" dirty="0">
              <a:solidFill>
                <a:srgbClr val="0070C0"/>
              </a:solidFill>
              <a:latin typeface="+mn-ea"/>
              <a:cs typeface="メイリオ" panose="020B0604030504040204" pitchFamily="50" charset="-128"/>
            </a:endParaRPr>
          </a:p>
          <a:p>
            <a:pPr algn="ctr">
              <a:lnSpc>
                <a:spcPct val="150000"/>
              </a:lnSpc>
            </a:pPr>
            <a:r>
              <a:rPr lang="ja-JP" altLang="en-US" sz="5600" dirty="0">
                <a:latin typeface="+mn-ea"/>
                <a:cs typeface="メイリオ" panose="020B0604030504040204" pitchFamily="50" charset="-128"/>
              </a:rPr>
              <a:t>「活動」を知ってもらうことについて、</a:t>
            </a:r>
            <a:endParaRPr lang="en-US" altLang="ja-JP" sz="5600" dirty="0">
              <a:latin typeface="+mn-ea"/>
              <a:cs typeface="メイリオ" panose="020B0604030504040204" pitchFamily="50" charset="-128"/>
            </a:endParaRPr>
          </a:p>
          <a:p>
            <a:pPr algn="ctr">
              <a:lnSpc>
                <a:spcPct val="150000"/>
              </a:lnSpc>
            </a:pPr>
            <a:r>
              <a:rPr lang="ja-JP" altLang="en-US" sz="5600" dirty="0">
                <a:latin typeface="+mn-ea"/>
                <a:cs typeface="メイリオ" panose="020B0604030504040204" pitchFamily="50" charset="-128"/>
              </a:rPr>
              <a:t>そのヒントをご紹介できればと思います。</a:t>
            </a:r>
            <a:endParaRPr lang="en-US" altLang="ja-JP" sz="5600" dirty="0">
              <a:latin typeface="+mn-ea"/>
              <a:cs typeface="メイリオ" panose="020B0604030504040204" pitchFamily="50" charset="-128"/>
            </a:endParaRPr>
          </a:p>
          <a:p>
            <a:pPr algn="ctr">
              <a:lnSpc>
                <a:spcPct val="150000"/>
              </a:lnSpc>
            </a:pPr>
            <a:endParaRPr lang="en-US" altLang="ja-JP" sz="5600" dirty="0">
              <a:latin typeface="HG明朝B" panose="02020809000000000000" pitchFamily="17" charset="-128"/>
              <a:ea typeface="HG明朝B" panose="02020809000000000000" pitchFamily="17"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04C6CA3F-7F30-33FD-5364-E7A8EA4BFB21}"/>
              </a:ext>
            </a:extLst>
          </p:cNvPr>
          <p:cNvSpPr>
            <a:spLocks noGrp="1"/>
          </p:cNvSpPr>
          <p:nvPr>
            <p:ph type="sldNum" sz="quarter" idx="12"/>
          </p:nvPr>
        </p:nvSpPr>
        <p:spPr>
          <a:xfrm>
            <a:off x="20736079" y="13129221"/>
            <a:ext cx="300408" cy="460389"/>
          </a:xfrm>
        </p:spPr>
        <p:txBody>
          <a:bodyPr/>
          <a:lstStyle/>
          <a:p>
            <a:fld id="{FD16C09E-7FF3-4FA9-88C1-7AD0A104B352}" type="slidenum">
              <a:rPr kumimoji="1" lang="ja-JP" altLang="en-US" smtClean="0"/>
              <a:t>4</a:t>
            </a:fld>
            <a:endParaRPr kumimoji="1" lang="ja-JP" altLang="en-US"/>
          </a:p>
        </p:txBody>
      </p:sp>
    </p:spTree>
    <p:extLst>
      <p:ext uri="{BB962C8B-B14F-4D97-AF65-F5344CB8AC3E}">
        <p14:creationId xmlns:p14="http://schemas.microsoft.com/office/powerpoint/2010/main" val="3459850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AE0F4BE9-349A-7450-2136-64BB2B4F988F}"/>
              </a:ext>
            </a:extLst>
          </p:cNvPr>
          <p:cNvSpPr txBox="1"/>
          <p:nvPr/>
        </p:nvSpPr>
        <p:spPr>
          <a:xfrm>
            <a:off x="1669719" y="7860916"/>
            <a:ext cx="4976413" cy="954107"/>
          </a:xfrm>
          <a:prstGeom prst="rect">
            <a:avLst/>
          </a:prstGeom>
          <a:noFill/>
        </p:spPr>
        <p:txBody>
          <a:bodyPr wrap="square">
            <a:spAutoFit/>
          </a:bodyPr>
          <a:lstStyle/>
          <a:p>
            <a:r>
              <a:rPr lang="ja-JP" altLang="en-US" sz="5600" dirty="0">
                <a:solidFill>
                  <a:schemeClr val="accent1">
                    <a:lumMod val="75000"/>
                  </a:schemeClr>
                </a:solidFill>
                <a:latin typeface="+mn-ea"/>
                <a:cs typeface="メイリオ" panose="020B0604030504040204" pitchFamily="50" charset="-128"/>
              </a:rPr>
              <a:t>「広報ＰＲ」</a:t>
            </a:r>
            <a:endParaRPr lang="en-US" altLang="ja-JP" sz="5600" dirty="0">
              <a:solidFill>
                <a:schemeClr val="accent1">
                  <a:lumMod val="75000"/>
                </a:schemeClr>
              </a:solidFill>
              <a:latin typeface="+mn-ea"/>
              <a:cs typeface="メイリオ" panose="020B0604030504040204" pitchFamily="50" charset="-128"/>
            </a:endParaRPr>
          </a:p>
        </p:txBody>
      </p:sp>
      <p:sp>
        <p:nvSpPr>
          <p:cNvPr id="4" name="テキスト ボックス 3">
            <a:extLst>
              <a:ext uri="{FF2B5EF4-FFF2-40B4-BE49-F238E27FC236}">
                <a16:creationId xmlns:a16="http://schemas.microsoft.com/office/drawing/2014/main" id="{CA3A5DBA-9222-FB80-B715-BF02A1D4DDB3}"/>
              </a:ext>
            </a:extLst>
          </p:cNvPr>
          <p:cNvSpPr txBox="1"/>
          <p:nvPr/>
        </p:nvSpPr>
        <p:spPr>
          <a:xfrm>
            <a:off x="1870440" y="3355072"/>
            <a:ext cx="3950561" cy="954107"/>
          </a:xfrm>
          <a:prstGeom prst="rect">
            <a:avLst/>
          </a:prstGeom>
          <a:noFill/>
        </p:spPr>
        <p:txBody>
          <a:bodyPr wrap="square">
            <a:spAutoFit/>
          </a:bodyPr>
          <a:lstStyle/>
          <a:p>
            <a:r>
              <a:rPr lang="ja-JP" altLang="en-US" sz="5600" dirty="0">
                <a:solidFill>
                  <a:schemeClr val="accent1">
                    <a:lumMod val="75000"/>
                  </a:schemeClr>
                </a:solidFill>
                <a:latin typeface="+mn-ea"/>
                <a:cs typeface="メイリオ" panose="020B0604030504040204" pitchFamily="50" charset="-128"/>
              </a:rPr>
              <a:t>「広　告」</a:t>
            </a:r>
            <a:endParaRPr lang="en-US" altLang="ja-JP" sz="5600" dirty="0">
              <a:solidFill>
                <a:schemeClr val="accent1">
                  <a:lumMod val="75000"/>
                </a:schemeClr>
              </a:solidFill>
              <a:latin typeface="+mn-ea"/>
              <a:cs typeface="メイリオ" panose="020B0604030504040204" pitchFamily="50" charset="-128"/>
            </a:endParaRPr>
          </a:p>
        </p:txBody>
      </p:sp>
      <p:sp>
        <p:nvSpPr>
          <p:cNvPr id="5" name="テキスト ボックス 4">
            <a:extLst>
              <a:ext uri="{FF2B5EF4-FFF2-40B4-BE49-F238E27FC236}">
                <a16:creationId xmlns:a16="http://schemas.microsoft.com/office/drawing/2014/main" id="{0EC49D23-794E-F3B6-677C-242FCB900543}"/>
              </a:ext>
            </a:extLst>
          </p:cNvPr>
          <p:cNvSpPr txBox="1"/>
          <p:nvPr/>
        </p:nvSpPr>
        <p:spPr>
          <a:xfrm>
            <a:off x="5969743" y="3380398"/>
            <a:ext cx="15569970" cy="954107"/>
          </a:xfrm>
          <a:prstGeom prst="rect">
            <a:avLst/>
          </a:prstGeom>
          <a:noFill/>
        </p:spPr>
        <p:txBody>
          <a:bodyPr wrap="square">
            <a:spAutoFit/>
          </a:bodyPr>
          <a:lstStyle/>
          <a:p>
            <a:r>
              <a:rPr lang="ja-JP" altLang="en-US" sz="5600" dirty="0">
                <a:solidFill>
                  <a:schemeClr val="accent1">
                    <a:lumMod val="75000"/>
                  </a:schemeClr>
                </a:solidFill>
                <a:latin typeface="+mn-ea"/>
                <a:cs typeface="メイリオ" panose="020B0604030504040204" pitchFamily="50" charset="-128"/>
              </a:rPr>
              <a:t>自社がお金を支払って</a:t>
            </a:r>
            <a:r>
              <a:rPr lang="ja-JP" altLang="en-US" sz="5600" u="sng" dirty="0">
                <a:solidFill>
                  <a:schemeClr val="accent1">
                    <a:lumMod val="75000"/>
                  </a:schemeClr>
                </a:solidFill>
                <a:latin typeface="+mn-ea"/>
                <a:cs typeface="メイリオ" panose="020B0604030504040204" pitchFamily="50" charset="-128"/>
              </a:rPr>
              <a:t>「活動」を宣伝する行為</a:t>
            </a:r>
            <a:endParaRPr lang="en-US" altLang="ja-JP" sz="5600" u="sng" dirty="0">
              <a:solidFill>
                <a:schemeClr val="accent1">
                  <a:lumMod val="75000"/>
                </a:schemeClr>
              </a:solidFill>
              <a:latin typeface="+mn-ea"/>
              <a:cs typeface="メイリオ" panose="020B0604030504040204" pitchFamily="50" charset="-128"/>
            </a:endParaRPr>
          </a:p>
        </p:txBody>
      </p:sp>
      <p:sp>
        <p:nvSpPr>
          <p:cNvPr id="7" name="テキスト ボックス 6">
            <a:extLst>
              <a:ext uri="{FF2B5EF4-FFF2-40B4-BE49-F238E27FC236}">
                <a16:creationId xmlns:a16="http://schemas.microsoft.com/office/drawing/2014/main" id="{DCB7D16F-596E-A60C-E7EB-E656B779D262}"/>
              </a:ext>
            </a:extLst>
          </p:cNvPr>
          <p:cNvSpPr txBox="1"/>
          <p:nvPr/>
        </p:nvSpPr>
        <p:spPr>
          <a:xfrm>
            <a:off x="6420970" y="4817755"/>
            <a:ext cx="16151148" cy="1569660"/>
          </a:xfrm>
          <a:prstGeom prst="rect">
            <a:avLst/>
          </a:prstGeom>
          <a:noFill/>
        </p:spPr>
        <p:txBody>
          <a:bodyPr wrap="square">
            <a:spAutoFit/>
          </a:bodyPr>
          <a:lstStyle/>
          <a:p>
            <a:r>
              <a:rPr lang="ja-JP" altLang="en-US" dirty="0">
                <a:latin typeface="+mn-ea"/>
              </a:rPr>
              <a:t>「世間に広く知らせること」であり、とりわけ商品やサービスなどに関する情報を</a:t>
            </a:r>
            <a:endParaRPr lang="en-US" altLang="ja-JP" dirty="0">
              <a:latin typeface="+mn-ea"/>
            </a:endParaRPr>
          </a:p>
          <a:p>
            <a:r>
              <a:rPr lang="ja-JP" altLang="en-US" dirty="0">
                <a:latin typeface="+mn-ea"/>
              </a:rPr>
              <a:t>世間の多くの人に知らせ・興味を抱かせ・購入その他の行動を促す、</a:t>
            </a:r>
            <a:endParaRPr lang="en-US" altLang="ja-JP" dirty="0">
              <a:latin typeface="+mn-ea"/>
            </a:endParaRPr>
          </a:p>
          <a:p>
            <a:r>
              <a:rPr lang="ja-JP" altLang="en-US" dirty="0">
                <a:latin typeface="+mn-ea"/>
              </a:rPr>
              <a:t>そのために行われる情報伝達もしくは情報伝達の媒体や伝達内容のこと。</a:t>
            </a:r>
          </a:p>
        </p:txBody>
      </p:sp>
      <p:sp>
        <p:nvSpPr>
          <p:cNvPr id="11" name="テキスト ボックス 10">
            <a:extLst>
              <a:ext uri="{FF2B5EF4-FFF2-40B4-BE49-F238E27FC236}">
                <a16:creationId xmlns:a16="http://schemas.microsoft.com/office/drawing/2014/main" id="{D53A304C-93A9-577A-90F7-867A207C88AB}"/>
              </a:ext>
            </a:extLst>
          </p:cNvPr>
          <p:cNvSpPr txBox="1"/>
          <p:nvPr/>
        </p:nvSpPr>
        <p:spPr>
          <a:xfrm>
            <a:off x="6056835" y="7860916"/>
            <a:ext cx="15569970" cy="1815882"/>
          </a:xfrm>
          <a:prstGeom prst="rect">
            <a:avLst/>
          </a:prstGeom>
          <a:noFill/>
        </p:spPr>
        <p:txBody>
          <a:bodyPr wrap="square">
            <a:spAutoFit/>
          </a:bodyPr>
          <a:lstStyle/>
          <a:p>
            <a:r>
              <a:rPr lang="ja-JP" altLang="en-US" sz="5600" dirty="0">
                <a:solidFill>
                  <a:schemeClr val="accent1">
                    <a:lumMod val="75000"/>
                  </a:schemeClr>
                </a:solidFill>
                <a:latin typeface="+mn-ea"/>
                <a:cs typeface="メイリオ" panose="020B0604030504040204" pitchFamily="50" charset="-128"/>
              </a:rPr>
              <a:t>自社の情報を、メディア等へ伝達し、</a:t>
            </a:r>
            <a:r>
              <a:rPr lang="ja-JP" altLang="en-US" sz="5600" u="sng" dirty="0">
                <a:solidFill>
                  <a:schemeClr val="accent1">
                    <a:lumMod val="75000"/>
                  </a:schemeClr>
                </a:solidFill>
                <a:latin typeface="+mn-ea"/>
                <a:cs typeface="メイリオ" panose="020B0604030504040204" pitchFamily="50" charset="-128"/>
              </a:rPr>
              <a:t>「活動」を紹介する行為</a:t>
            </a:r>
            <a:endParaRPr lang="en-US" altLang="ja-JP" sz="5600" u="sng" dirty="0">
              <a:solidFill>
                <a:schemeClr val="accent1">
                  <a:lumMod val="75000"/>
                </a:schemeClr>
              </a:solidFill>
              <a:latin typeface="+mn-ea"/>
              <a:cs typeface="メイリオ" panose="020B0604030504040204" pitchFamily="50" charset="-128"/>
            </a:endParaRPr>
          </a:p>
        </p:txBody>
      </p:sp>
      <p:sp>
        <p:nvSpPr>
          <p:cNvPr id="12" name="テキスト ボックス 11">
            <a:extLst>
              <a:ext uri="{FF2B5EF4-FFF2-40B4-BE49-F238E27FC236}">
                <a16:creationId xmlns:a16="http://schemas.microsoft.com/office/drawing/2014/main" id="{F51B2140-A7BC-6109-1224-8138188968BC}"/>
              </a:ext>
            </a:extLst>
          </p:cNvPr>
          <p:cNvSpPr txBox="1"/>
          <p:nvPr/>
        </p:nvSpPr>
        <p:spPr>
          <a:xfrm>
            <a:off x="6712829" y="10164200"/>
            <a:ext cx="16151148" cy="1569660"/>
          </a:xfrm>
          <a:prstGeom prst="rect">
            <a:avLst/>
          </a:prstGeom>
          <a:noFill/>
        </p:spPr>
        <p:txBody>
          <a:bodyPr wrap="square">
            <a:spAutoFit/>
          </a:bodyPr>
          <a:lstStyle/>
          <a:p>
            <a:r>
              <a:rPr lang="ja-JP" altLang="en-US" dirty="0">
                <a:latin typeface="+mn-ea"/>
              </a:rPr>
              <a:t>広く社会に情報を報じるための方法です。多様なステークホルダーやメディアとの</a:t>
            </a:r>
            <a:endParaRPr lang="en-US" altLang="ja-JP" dirty="0">
              <a:latin typeface="+mn-ea"/>
            </a:endParaRPr>
          </a:p>
          <a:p>
            <a:r>
              <a:rPr lang="ja-JP" altLang="en-US" dirty="0">
                <a:latin typeface="+mn-ea"/>
              </a:rPr>
              <a:t>円滑なコミュニケーションで良好な関係を構築し、自社の情報を伝達します。</a:t>
            </a:r>
            <a:endParaRPr lang="en-US" altLang="ja-JP" dirty="0">
              <a:latin typeface="+mn-ea"/>
            </a:endParaRPr>
          </a:p>
          <a:p>
            <a:r>
              <a:rPr lang="ja-JP" altLang="en-US" dirty="0">
                <a:latin typeface="+mn-ea"/>
              </a:rPr>
              <a:t>さらにメディアを通じて広く報じられることを狙います。</a:t>
            </a:r>
            <a:endParaRPr lang="en-US" altLang="ja-JP" dirty="0">
              <a:latin typeface="+mn-ea"/>
            </a:endParaRPr>
          </a:p>
        </p:txBody>
      </p:sp>
      <p:sp>
        <p:nvSpPr>
          <p:cNvPr id="6" name="テキスト ボックス 5">
            <a:extLst>
              <a:ext uri="{FF2B5EF4-FFF2-40B4-BE49-F238E27FC236}">
                <a16:creationId xmlns:a16="http://schemas.microsoft.com/office/drawing/2014/main" id="{F8897921-5BA2-92D3-48D4-D7D036644F75}"/>
              </a:ext>
            </a:extLst>
          </p:cNvPr>
          <p:cNvSpPr txBox="1"/>
          <p:nvPr/>
        </p:nvSpPr>
        <p:spPr>
          <a:xfrm>
            <a:off x="2966224" y="995866"/>
            <a:ext cx="17129900" cy="954107"/>
          </a:xfrm>
          <a:prstGeom prst="rect">
            <a:avLst/>
          </a:prstGeom>
          <a:noFill/>
        </p:spPr>
        <p:txBody>
          <a:bodyPr wrap="square">
            <a:spAutoFit/>
          </a:bodyPr>
          <a:lstStyle/>
          <a:p>
            <a:r>
              <a:rPr lang="ja-JP" altLang="en-US" sz="5600" dirty="0">
                <a:latin typeface="+mn-ea"/>
                <a:cs typeface="メイリオ" panose="020B0604030504040204" pitchFamily="50" charset="-128"/>
              </a:rPr>
              <a:t>◆ メディアを使って「活動」を知らせる２つ方法</a:t>
            </a:r>
            <a:endParaRPr lang="en-US" altLang="ja-JP" sz="5600" dirty="0">
              <a:latin typeface="+mn-ea"/>
              <a:cs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1E28D9A2-0840-EA4B-1F12-69F3F87B6276}"/>
              </a:ext>
            </a:extLst>
          </p:cNvPr>
          <p:cNvSpPr>
            <a:spLocks noGrp="1"/>
          </p:cNvSpPr>
          <p:nvPr>
            <p:ph type="sldNum" sz="quarter" idx="12"/>
          </p:nvPr>
        </p:nvSpPr>
        <p:spPr>
          <a:xfrm>
            <a:off x="20736079" y="13129221"/>
            <a:ext cx="300408" cy="460389"/>
          </a:xfrm>
        </p:spPr>
        <p:txBody>
          <a:bodyPr/>
          <a:lstStyle/>
          <a:p>
            <a:fld id="{FD16C09E-7FF3-4FA9-88C1-7AD0A104B352}" type="slidenum">
              <a:rPr kumimoji="1" lang="ja-JP" altLang="en-US" smtClean="0"/>
              <a:t>5</a:t>
            </a:fld>
            <a:endParaRPr kumimoji="1" lang="ja-JP" altLang="en-US"/>
          </a:p>
        </p:txBody>
      </p:sp>
    </p:spTree>
    <p:extLst>
      <p:ext uri="{BB962C8B-B14F-4D97-AF65-F5344CB8AC3E}">
        <p14:creationId xmlns:p14="http://schemas.microsoft.com/office/powerpoint/2010/main" val="3095936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A7A4947-B16B-389F-D475-123EEA08FEFD}"/>
              </a:ext>
            </a:extLst>
          </p:cNvPr>
          <p:cNvSpPr txBox="1"/>
          <p:nvPr/>
        </p:nvSpPr>
        <p:spPr>
          <a:xfrm>
            <a:off x="3590694" y="1130655"/>
            <a:ext cx="16346110" cy="954107"/>
          </a:xfrm>
          <a:prstGeom prst="rect">
            <a:avLst/>
          </a:prstGeom>
          <a:noFill/>
        </p:spPr>
        <p:txBody>
          <a:bodyPr wrap="square">
            <a:spAutoFit/>
          </a:bodyPr>
          <a:lstStyle/>
          <a:p>
            <a:r>
              <a:rPr lang="ja-JP" altLang="en-US" sz="5600" dirty="0">
                <a:latin typeface="+mn-ea"/>
                <a:cs typeface="メイリオ" panose="020B0604030504040204" pitchFamily="50" charset="-128"/>
              </a:rPr>
              <a:t>◆「広告」と「広報ＰＲ」の３つの違い</a:t>
            </a:r>
            <a:endParaRPr lang="en-US" altLang="ja-JP" sz="5600" dirty="0">
              <a:latin typeface="+mn-ea"/>
              <a:cs typeface="メイリオ" panose="020B0604030504040204" pitchFamily="50" charset="-128"/>
            </a:endParaRPr>
          </a:p>
        </p:txBody>
      </p:sp>
      <p:sp>
        <p:nvSpPr>
          <p:cNvPr id="6" name="テキスト ボックス 5">
            <a:extLst>
              <a:ext uri="{FF2B5EF4-FFF2-40B4-BE49-F238E27FC236}">
                <a16:creationId xmlns:a16="http://schemas.microsoft.com/office/drawing/2014/main" id="{D620D5BB-5A0D-F56C-65A4-4DA7E3E5B43B}"/>
              </a:ext>
            </a:extLst>
          </p:cNvPr>
          <p:cNvSpPr txBox="1"/>
          <p:nvPr/>
        </p:nvSpPr>
        <p:spPr>
          <a:xfrm>
            <a:off x="1649839" y="2785965"/>
            <a:ext cx="11469277" cy="923330"/>
          </a:xfrm>
          <a:prstGeom prst="rect">
            <a:avLst/>
          </a:prstGeom>
          <a:noFill/>
        </p:spPr>
        <p:txBody>
          <a:bodyPr wrap="square">
            <a:spAutoFit/>
          </a:bodyPr>
          <a:lstStyle/>
          <a:p>
            <a:r>
              <a:rPr lang="ja-JP" altLang="en-US" sz="5400" dirty="0">
                <a:latin typeface="+mn-ea"/>
              </a:rPr>
              <a:t>①　</a:t>
            </a:r>
            <a:r>
              <a:rPr lang="ja-JP" altLang="en-US" sz="5400" dirty="0">
                <a:solidFill>
                  <a:srgbClr val="0070C0"/>
                </a:solidFill>
                <a:latin typeface="+mn-ea"/>
              </a:rPr>
              <a:t>「目的」が異なります</a:t>
            </a:r>
          </a:p>
        </p:txBody>
      </p:sp>
      <p:sp>
        <p:nvSpPr>
          <p:cNvPr id="8" name="テキスト ボックス 7">
            <a:extLst>
              <a:ext uri="{FF2B5EF4-FFF2-40B4-BE49-F238E27FC236}">
                <a16:creationId xmlns:a16="http://schemas.microsoft.com/office/drawing/2014/main" id="{E81C4248-15E2-D78F-58F4-260523FFAE6E}"/>
              </a:ext>
            </a:extLst>
          </p:cNvPr>
          <p:cNvSpPr txBox="1"/>
          <p:nvPr/>
        </p:nvSpPr>
        <p:spPr>
          <a:xfrm>
            <a:off x="1813129" y="4318165"/>
            <a:ext cx="22050778" cy="6822573"/>
          </a:xfrm>
          <a:prstGeom prst="rect">
            <a:avLst/>
          </a:prstGeom>
          <a:noFill/>
        </p:spPr>
        <p:txBody>
          <a:bodyPr wrap="square">
            <a:spAutoFit/>
          </a:bodyPr>
          <a:lstStyle/>
          <a:p>
            <a:pPr>
              <a:lnSpc>
                <a:spcPct val="150000"/>
              </a:lnSpc>
            </a:pPr>
            <a:r>
              <a:rPr lang="ja-JP" altLang="en-US" sz="4000" dirty="0">
                <a:latin typeface="+mn-ea"/>
              </a:rPr>
              <a:t>「広告」と「広報ＰＲ」は「目的」が大きく異なります。</a:t>
            </a:r>
            <a:endParaRPr lang="en-US" altLang="ja-JP" sz="4000" dirty="0">
              <a:latin typeface="+mn-ea"/>
            </a:endParaRPr>
          </a:p>
          <a:p>
            <a:pPr>
              <a:lnSpc>
                <a:spcPct val="150000"/>
              </a:lnSpc>
            </a:pPr>
            <a:r>
              <a:rPr lang="ja-JP" altLang="en-US" sz="4000" dirty="0">
                <a:latin typeface="+mn-ea"/>
              </a:rPr>
              <a:t>「広告」の目的は「製品・サービスの購入を促進すること」です。</a:t>
            </a:r>
          </a:p>
          <a:p>
            <a:pPr>
              <a:lnSpc>
                <a:spcPct val="150000"/>
              </a:lnSpc>
            </a:pPr>
            <a:r>
              <a:rPr lang="ja-JP" altLang="en-US" sz="4000" dirty="0">
                <a:latin typeface="+mn-ea"/>
              </a:rPr>
              <a:t>一方、「広報ＰＲ」の目的は、「情報発信を通じてステークホルダーからの信頼を獲得し、</a:t>
            </a:r>
            <a:endParaRPr lang="en-US" altLang="ja-JP" sz="4000" dirty="0">
              <a:latin typeface="+mn-ea"/>
            </a:endParaRPr>
          </a:p>
          <a:p>
            <a:pPr>
              <a:lnSpc>
                <a:spcPct val="150000"/>
              </a:lnSpc>
            </a:pPr>
            <a:r>
              <a:rPr lang="ja-JP" altLang="en-US" sz="4000" dirty="0">
                <a:latin typeface="+mn-ea"/>
              </a:rPr>
              <a:t>望ましい関係を構築すること」です。</a:t>
            </a:r>
            <a:endParaRPr lang="en-US" altLang="ja-JP" sz="4000" dirty="0">
              <a:latin typeface="+mn-ea"/>
            </a:endParaRPr>
          </a:p>
          <a:p>
            <a:pPr>
              <a:lnSpc>
                <a:spcPct val="150000"/>
              </a:lnSpc>
            </a:pPr>
            <a:endParaRPr lang="en-US" altLang="ja-JP" dirty="0">
              <a:latin typeface="+mn-ea"/>
            </a:endParaRPr>
          </a:p>
          <a:p>
            <a:pPr>
              <a:lnSpc>
                <a:spcPct val="150000"/>
              </a:lnSpc>
            </a:pPr>
            <a:r>
              <a:rPr lang="ja-JP" altLang="en-US" sz="5400" dirty="0">
                <a:solidFill>
                  <a:srgbClr val="0070C0"/>
                </a:solidFill>
                <a:latin typeface="+mn-ea"/>
              </a:rPr>
              <a:t>「広告」</a:t>
            </a:r>
            <a:r>
              <a:rPr lang="ja-JP" altLang="en-US" sz="5400" dirty="0">
                <a:latin typeface="+mn-ea"/>
              </a:rPr>
              <a:t>が企業が存続するのに必要な</a:t>
            </a:r>
            <a:r>
              <a:rPr lang="ja-JP" altLang="en-US" sz="5400" dirty="0">
                <a:solidFill>
                  <a:srgbClr val="0070C0"/>
                </a:solidFill>
                <a:latin typeface="+mn-ea"/>
              </a:rPr>
              <a:t>「売上」</a:t>
            </a:r>
            <a:r>
              <a:rPr lang="ja-JP" altLang="en-US" sz="5400" dirty="0">
                <a:latin typeface="+mn-ea"/>
              </a:rPr>
              <a:t>を稼ぐ</a:t>
            </a:r>
            <a:r>
              <a:rPr lang="ja-JP" altLang="en-US" dirty="0">
                <a:latin typeface="+mn-ea"/>
              </a:rPr>
              <a:t>ためのものだとすれば、</a:t>
            </a:r>
            <a:endParaRPr lang="en-US" altLang="ja-JP" dirty="0">
              <a:latin typeface="+mn-ea"/>
            </a:endParaRPr>
          </a:p>
          <a:p>
            <a:pPr>
              <a:lnSpc>
                <a:spcPct val="150000"/>
              </a:lnSpc>
            </a:pPr>
            <a:r>
              <a:rPr lang="ja-JP" altLang="en-US" sz="5400" dirty="0">
                <a:solidFill>
                  <a:srgbClr val="0070C0"/>
                </a:solidFill>
                <a:latin typeface="+mn-ea"/>
              </a:rPr>
              <a:t>「広報ＰＲ」</a:t>
            </a:r>
            <a:r>
              <a:rPr lang="ja-JP" altLang="en-US" sz="5400" dirty="0">
                <a:latin typeface="+mn-ea"/>
              </a:rPr>
              <a:t>は企業が存続するのに必要な</a:t>
            </a:r>
            <a:r>
              <a:rPr lang="ja-JP" altLang="en-US" sz="5400" dirty="0">
                <a:solidFill>
                  <a:srgbClr val="0070C0"/>
                </a:solidFill>
                <a:latin typeface="+mn-ea"/>
              </a:rPr>
              <a:t>「信頼」</a:t>
            </a:r>
            <a:r>
              <a:rPr lang="ja-JP" altLang="en-US" sz="5400" dirty="0">
                <a:latin typeface="+mn-ea"/>
              </a:rPr>
              <a:t>を得る</a:t>
            </a:r>
            <a:r>
              <a:rPr lang="ja-JP" altLang="en-US" dirty="0">
                <a:latin typeface="+mn-ea"/>
              </a:rPr>
              <a:t>ためのものです。</a:t>
            </a:r>
          </a:p>
        </p:txBody>
      </p:sp>
      <p:sp>
        <p:nvSpPr>
          <p:cNvPr id="3" name="スライド番号プレースホルダー 2">
            <a:extLst>
              <a:ext uri="{FF2B5EF4-FFF2-40B4-BE49-F238E27FC236}">
                <a16:creationId xmlns:a16="http://schemas.microsoft.com/office/drawing/2014/main" id="{17AB3B99-2B7E-6C13-C590-5D44E939967A}"/>
              </a:ext>
            </a:extLst>
          </p:cNvPr>
          <p:cNvSpPr>
            <a:spLocks noGrp="1"/>
          </p:cNvSpPr>
          <p:nvPr>
            <p:ph type="sldNum" sz="quarter" idx="12"/>
          </p:nvPr>
        </p:nvSpPr>
        <p:spPr>
          <a:xfrm>
            <a:off x="20736079" y="13129221"/>
            <a:ext cx="300408" cy="460389"/>
          </a:xfrm>
        </p:spPr>
        <p:txBody>
          <a:bodyPr/>
          <a:lstStyle/>
          <a:p>
            <a:fld id="{FD16C09E-7FF3-4FA9-88C1-7AD0A104B352}" type="slidenum">
              <a:rPr kumimoji="1" lang="ja-JP" altLang="en-US" smtClean="0"/>
              <a:t>6</a:t>
            </a:fld>
            <a:endParaRPr kumimoji="1" lang="ja-JP" altLang="en-US"/>
          </a:p>
        </p:txBody>
      </p:sp>
    </p:spTree>
    <p:extLst>
      <p:ext uri="{BB962C8B-B14F-4D97-AF65-F5344CB8AC3E}">
        <p14:creationId xmlns:p14="http://schemas.microsoft.com/office/powerpoint/2010/main" val="485807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9927EB7-0DD2-2D6B-7923-F90841BC0DCB}"/>
              </a:ext>
            </a:extLst>
          </p:cNvPr>
          <p:cNvSpPr txBox="1"/>
          <p:nvPr/>
        </p:nvSpPr>
        <p:spPr>
          <a:xfrm>
            <a:off x="3278458" y="1128058"/>
            <a:ext cx="16750361" cy="954107"/>
          </a:xfrm>
          <a:prstGeom prst="rect">
            <a:avLst/>
          </a:prstGeom>
          <a:noFill/>
        </p:spPr>
        <p:txBody>
          <a:bodyPr wrap="square">
            <a:spAutoFit/>
          </a:bodyPr>
          <a:lstStyle/>
          <a:p>
            <a:r>
              <a:rPr lang="ja-JP" altLang="en-US" sz="5600" dirty="0">
                <a:latin typeface="+mn-ea"/>
                <a:cs typeface="メイリオ" panose="020B0604030504040204" pitchFamily="50" charset="-128"/>
              </a:rPr>
              <a:t>◆  「広告」と「広報ＰＲ」の３つの違い</a:t>
            </a:r>
            <a:endParaRPr lang="en-US" altLang="ja-JP" sz="5600" dirty="0">
              <a:latin typeface="+mn-ea"/>
              <a:cs typeface="メイリオ" panose="020B0604030504040204" pitchFamily="50" charset="-128"/>
            </a:endParaRPr>
          </a:p>
        </p:txBody>
      </p:sp>
      <p:sp>
        <p:nvSpPr>
          <p:cNvPr id="4" name="テキスト ボックス 3">
            <a:extLst>
              <a:ext uri="{FF2B5EF4-FFF2-40B4-BE49-F238E27FC236}">
                <a16:creationId xmlns:a16="http://schemas.microsoft.com/office/drawing/2014/main" id="{67A12C12-4074-E646-4BAC-88D3834125A5}"/>
              </a:ext>
            </a:extLst>
          </p:cNvPr>
          <p:cNvSpPr txBox="1"/>
          <p:nvPr/>
        </p:nvSpPr>
        <p:spPr>
          <a:xfrm>
            <a:off x="1582366" y="2964066"/>
            <a:ext cx="11536747" cy="923330"/>
          </a:xfrm>
          <a:prstGeom prst="rect">
            <a:avLst/>
          </a:prstGeom>
          <a:noFill/>
        </p:spPr>
        <p:txBody>
          <a:bodyPr wrap="square">
            <a:spAutoFit/>
          </a:bodyPr>
          <a:lstStyle/>
          <a:p>
            <a:r>
              <a:rPr lang="ja-JP" altLang="en-US" sz="5400" dirty="0">
                <a:latin typeface="+mn-ea"/>
              </a:rPr>
              <a:t>②　</a:t>
            </a:r>
            <a:r>
              <a:rPr lang="ja-JP" altLang="en-US" sz="5400" dirty="0">
                <a:solidFill>
                  <a:srgbClr val="0070C0"/>
                </a:solidFill>
                <a:latin typeface="+mn-ea"/>
              </a:rPr>
              <a:t>「信頼性」が異なります</a:t>
            </a:r>
          </a:p>
        </p:txBody>
      </p:sp>
      <p:sp>
        <p:nvSpPr>
          <p:cNvPr id="5" name="テキスト ボックス 4">
            <a:extLst>
              <a:ext uri="{FF2B5EF4-FFF2-40B4-BE49-F238E27FC236}">
                <a16:creationId xmlns:a16="http://schemas.microsoft.com/office/drawing/2014/main" id="{81CBB943-3D0F-D4C3-0449-84602C49CF8C}"/>
              </a:ext>
            </a:extLst>
          </p:cNvPr>
          <p:cNvSpPr txBox="1"/>
          <p:nvPr/>
        </p:nvSpPr>
        <p:spPr>
          <a:xfrm>
            <a:off x="1582366" y="4497590"/>
            <a:ext cx="21871644" cy="7373622"/>
          </a:xfrm>
          <a:prstGeom prst="rect">
            <a:avLst/>
          </a:prstGeom>
          <a:noFill/>
        </p:spPr>
        <p:txBody>
          <a:bodyPr wrap="square">
            <a:spAutoFit/>
          </a:bodyPr>
          <a:lstStyle/>
          <a:p>
            <a:pPr>
              <a:lnSpc>
                <a:spcPct val="150000"/>
              </a:lnSpc>
            </a:pPr>
            <a:r>
              <a:rPr lang="ja-JP" altLang="en-US" sz="4000" dirty="0">
                <a:latin typeface="+mn-ea"/>
              </a:rPr>
              <a:t>「広告」と「広報ＰＲ」では「発信された情報の信頼性」が異なります。</a:t>
            </a:r>
            <a:endParaRPr lang="en-US" altLang="ja-JP" sz="4000" dirty="0">
              <a:latin typeface="+mn-ea"/>
            </a:endParaRPr>
          </a:p>
          <a:p>
            <a:pPr>
              <a:lnSpc>
                <a:spcPct val="150000"/>
              </a:lnSpc>
            </a:pPr>
            <a:r>
              <a:rPr lang="ja-JP" altLang="en-US" sz="4000" dirty="0">
                <a:latin typeface="+mn-ea"/>
              </a:rPr>
              <a:t>「広告」は、情報の</a:t>
            </a:r>
            <a:r>
              <a:rPr lang="ja-JP" altLang="en-US" sz="4000" u="sng" dirty="0">
                <a:solidFill>
                  <a:srgbClr val="0070C0"/>
                </a:solidFill>
                <a:latin typeface="+mn-ea"/>
              </a:rPr>
              <a:t>発信主体が企業</a:t>
            </a:r>
            <a:r>
              <a:rPr lang="ja-JP" altLang="en-US" sz="4000" dirty="0">
                <a:latin typeface="+mn-ea"/>
              </a:rPr>
              <a:t>となるため、自社の商品・サービスの魅力を発信しても「購入させるために都合のよいことばかりを伝えている」と受け取られてしまう可能性があります。</a:t>
            </a:r>
            <a:endParaRPr lang="en-US" altLang="ja-JP" sz="4000" dirty="0">
              <a:latin typeface="+mn-ea"/>
            </a:endParaRPr>
          </a:p>
          <a:p>
            <a:pPr>
              <a:lnSpc>
                <a:spcPct val="150000"/>
              </a:lnSpc>
            </a:pPr>
            <a:endParaRPr lang="ja-JP" altLang="en-US" sz="4000" dirty="0">
              <a:latin typeface="+mn-ea"/>
            </a:endParaRPr>
          </a:p>
          <a:p>
            <a:pPr>
              <a:lnSpc>
                <a:spcPct val="150000"/>
              </a:lnSpc>
            </a:pPr>
            <a:r>
              <a:rPr lang="ja-JP" altLang="en-US" sz="4000" dirty="0">
                <a:latin typeface="+mn-ea"/>
              </a:rPr>
              <a:t>「広報ＰＲ」では、</a:t>
            </a:r>
            <a:r>
              <a:rPr lang="ja-JP" altLang="en-US" sz="4000" u="sng" dirty="0">
                <a:solidFill>
                  <a:srgbClr val="0070C0"/>
                </a:solidFill>
                <a:latin typeface="+mn-ea"/>
              </a:rPr>
              <a:t>メディアの記者・編集者・ディレクターの責任で「この情報は社会へ発信する価値がある」と判断した情報を発信します。</a:t>
            </a:r>
            <a:r>
              <a:rPr lang="ja-JP" altLang="en-US" sz="4000" dirty="0">
                <a:latin typeface="+mn-ea"/>
              </a:rPr>
              <a:t>企業と利害関係のない第三者の目線で有益と判断された情報として、受け手に信頼されやすくなります。</a:t>
            </a:r>
          </a:p>
        </p:txBody>
      </p:sp>
      <p:sp>
        <p:nvSpPr>
          <p:cNvPr id="2" name="スライド番号プレースホルダー 1">
            <a:extLst>
              <a:ext uri="{FF2B5EF4-FFF2-40B4-BE49-F238E27FC236}">
                <a16:creationId xmlns:a16="http://schemas.microsoft.com/office/drawing/2014/main" id="{2E105E75-3999-7B4B-C9D3-08780B0EB7D3}"/>
              </a:ext>
            </a:extLst>
          </p:cNvPr>
          <p:cNvSpPr>
            <a:spLocks noGrp="1"/>
          </p:cNvSpPr>
          <p:nvPr>
            <p:ph type="sldNum" sz="quarter" idx="12"/>
          </p:nvPr>
        </p:nvSpPr>
        <p:spPr>
          <a:xfrm>
            <a:off x="20736079" y="13129221"/>
            <a:ext cx="300408" cy="460389"/>
          </a:xfrm>
        </p:spPr>
        <p:txBody>
          <a:bodyPr/>
          <a:lstStyle/>
          <a:p>
            <a:fld id="{FD16C09E-7FF3-4FA9-88C1-7AD0A104B352}" type="slidenum">
              <a:rPr kumimoji="1" lang="ja-JP" altLang="en-US" smtClean="0"/>
              <a:t>7</a:t>
            </a:fld>
            <a:endParaRPr kumimoji="1" lang="ja-JP" altLang="en-US"/>
          </a:p>
        </p:txBody>
      </p:sp>
    </p:spTree>
    <p:extLst>
      <p:ext uri="{BB962C8B-B14F-4D97-AF65-F5344CB8AC3E}">
        <p14:creationId xmlns:p14="http://schemas.microsoft.com/office/powerpoint/2010/main" val="1072812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5B3DB4A-9FA7-7A15-A0AE-89A24B5AA080}"/>
              </a:ext>
            </a:extLst>
          </p:cNvPr>
          <p:cNvSpPr txBox="1"/>
          <p:nvPr/>
        </p:nvSpPr>
        <p:spPr>
          <a:xfrm>
            <a:off x="2311220" y="9822731"/>
            <a:ext cx="20720866" cy="1938992"/>
          </a:xfrm>
          <a:prstGeom prst="rect">
            <a:avLst/>
          </a:prstGeom>
          <a:solidFill>
            <a:schemeClr val="bg1">
              <a:lumMod val="95000"/>
            </a:schemeClr>
          </a:solidFill>
        </p:spPr>
        <p:txBody>
          <a:bodyPr wrap="square">
            <a:spAutoFit/>
          </a:bodyPr>
          <a:lstStyle/>
          <a:p>
            <a:r>
              <a:rPr lang="ja-JP" altLang="en-US" sz="4000" dirty="0">
                <a:latin typeface="+mn-ea"/>
              </a:rPr>
              <a:t>「広告」と「広報ＰＲ」は、似たような意味だと認識されがちですが、明確な違いがあります。達成したい目的にあわせて「広告」と「広報ＰＲ」のどちらが適しているのか判断し施策を検討することが大事です。</a:t>
            </a:r>
          </a:p>
        </p:txBody>
      </p:sp>
      <p:sp>
        <p:nvSpPr>
          <p:cNvPr id="5" name="テキスト ボックス 4">
            <a:extLst>
              <a:ext uri="{FF2B5EF4-FFF2-40B4-BE49-F238E27FC236}">
                <a16:creationId xmlns:a16="http://schemas.microsoft.com/office/drawing/2014/main" id="{FA633DD1-43B4-585B-B3C3-C5025F907BA2}"/>
              </a:ext>
            </a:extLst>
          </p:cNvPr>
          <p:cNvSpPr txBox="1"/>
          <p:nvPr/>
        </p:nvSpPr>
        <p:spPr>
          <a:xfrm>
            <a:off x="1913171" y="2767696"/>
            <a:ext cx="11624923" cy="923330"/>
          </a:xfrm>
          <a:prstGeom prst="rect">
            <a:avLst/>
          </a:prstGeom>
          <a:noFill/>
        </p:spPr>
        <p:txBody>
          <a:bodyPr wrap="square">
            <a:spAutoFit/>
          </a:bodyPr>
          <a:lstStyle/>
          <a:p>
            <a:r>
              <a:rPr lang="ja-JP" altLang="en-US" sz="5400" dirty="0">
                <a:latin typeface="+mn-ea"/>
              </a:rPr>
              <a:t>③　</a:t>
            </a:r>
            <a:r>
              <a:rPr lang="ja-JP" altLang="en-US" sz="5400" dirty="0">
                <a:solidFill>
                  <a:srgbClr val="0070C0"/>
                </a:solidFill>
                <a:latin typeface="+mn-ea"/>
              </a:rPr>
              <a:t>「費用」が異なります</a:t>
            </a:r>
          </a:p>
        </p:txBody>
      </p:sp>
      <p:sp>
        <p:nvSpPr>
          <p:cNvPr id="7" name="テキスト ボックス 6">
            <a:extLst>
              <a:ext uri="{FF2B5EF4-FFF2-40B4-BE49-F238E27FC236}">
                <a16:creationId xmlns:a16="http://schemas.microsoft.com/office/drawing/2014/main" id="{05144714-1BD4-CF07-BAC3-72B222D4D049}"/>
              </a:ext>
            </a:extLst>
          </p:cNvPr>
          <p:cNvSpPr txBox="1"/>
          <p:nvPr/>
        </p:nvSpPr>
        <p:spPr>
          <a:xfrm>
            <a:off x="1494193" y="3947231"/>
            <a:ext cx="22223306" cy="5526962"/>
          </a:xfrm>
          <a:prstGeom prst="rect">
            <a:avLst/>
          </a:prstGeom>
          <a:noFill/>
        </p:spPr>
        <p:txBody>
          <a:bodyPr wrap="square">
            <a:spAutoFit/>
          </a:bodyPr>
          <a:lstStyle/>
          <a:p>
            <a:pPr>
              <a:lnSpc>
                <a:spcPct val="150000"/>
              </a:lnSpc>
            </a:pPr>
            <a:r>
              <a:rPr lang="ja-JP" altLang="en-US" sz="4000" dirty="0">
                <a:latin typeface="+mn-ea"/>
              </a:rPr>
              <a:t>「広告」と「広報ＰＲ」では、メディアへの掲載にかかる「費用」が大きく異なります。</a:t>
            </a:r>
            <a:endParaRPr lang="en-US" altLang="ja-JP" sz="4000" dirty="0">
              <a:latin typeface="+mn-ea"/>
            </a:endParaRPr>
          </a:p>
          <a:p>
            <a:pPr>
              <a:lnSpc>
                <a:spcPct val="150000"/>
              </a:lnSpc>
            </a:pPr>
            <a:r>
              <a:rPr lang="ja-JP" altLang="en-US" sz="4000" u="sng" dirty="0">
                <a:latin typeface="+mn-ea"/>
              </a:rPr>
              <a:t>「広告」は、メディアの広告枠の購入とその広告を制作する費用が必要</a:t>
            </a:r>
            <a:r>
              <a:rPr lang="ja-JP" altLang="en-US" sz="4000" dirty="0">
                <a:latin typeface="+mn-ea"/>
              </a:rPr>
              <a:t>です。</a:t>
            </a:r>
          </a:p>
          <a:p>
            <a:pPr>
              <a:lnSpc>
                <a:spcPct val="150000"/>
              </a:lnSpc>
            </a:pPr>
            <a:r>
              <a:rPr lang="ja-JP" altLang="en-US" sz="4000" u="sng" dirty="0">
                <a:solidFill>
                  <a:srgbClr val="0070C0"/>
                </a:solidFill>
                <a:latin typeface="+mn-ea"/>
              </a:rPr>
              <a:t>「広報ＰＲ活動を行う＝メディアに対して情報提供を行う」</a:t>
            </a:r>
            <a:r>
              <a:rPr lang="ja-JP" altLang="en-US" sz="4000" dirty="0">
                <a:latin typeface="+mn-ea"/>
              </a:rPr>
              <a:t>ということであるため、</a:t>
            </a:r>
            <a:endParaRPr lang="en-US" altLang="ja-JP" sz="4000" dirty="0">
              <a:latin typeface="+mn-ea"/>
            </a:endParaRPr>
          </a:p>
          <a:p>
            <a:pPr>
              <a:lnSpc>
                <a:spcPct val="150000"/>
              </a:lnSpc>
            </a:pPr>
            <a:r>
              <a:rPr lang="ja-JP" altLang="en-US" sz="4000" dirty="0">
                <a:latin typeface="+mn-ea"/>
              </a:rPr>
              <a:t>情報提供側とメディアの間に金銭のやりとりは発生しません。</a:t>
            </a:r>
          </a:p>
          <a:p>
            <a:pPr>
              <a:lnSpc>
                <a:spcPct val="150000"/>
              </a:lnSpc>
            </a:pPr>
            <a:r>
              <a:rPr lang="en-US" altLang="ja-JP" sz="3600" dirty="0">
                <a:latin typeface="+mn-ea"/>
              </a:rPr>
              <a:t>※ </a:t>
            </a:r>
            <a:r>
              <a:rPr lang="ja-JP" altLang="en-US" sz="3600" dirty="0">
                <a:latin typeface="+mn-ea"/>
              </a:rPr>
              <a:t>記者発表会など準備に費用がかかることはありますが、それでも広告を出稿する費用に比べれば非常に低額です。</a:t>
            </a:r>
          </a:p>
        </p:txBody>
      </p:sp>
      <p:sp>
        <p:nvSpPr>
          <p:cNvPr id="2" name="テキスト ボックス 1">
            <a:extLst>
              <a:ext uri="{FF2B5EF4-FFF2-40B4-BE49-F238E27FC236}">
                <a16:creationId xmlns:a16="http://schemas.microsoft.com/office/drawing/2014/main" id="{5B734099-5950-77D9-2031-2FABD60A1BB1}"/>
              </a:ext>
            </a:extLst>
          </p:cNvPr>
          <p:cNvSpPr txBox="1"/>
          <p:nvPr/>
        </p:nvSpPr>
        <p:spPr>
          <a:xfrm>
            <a:off x="3367668" y="1177486"/>
            <a:ext cx="16661152" cy="954107"/>
          </a:xfrm>
          <a:prstGeom prst="rect">
            <a:avLst/>
          </a:prstGeom>
          <a:noFill/>
        </p:spPr>
        <p:txBody>
          <a:bodyPr wrap="square">
            <a:spAutoFit/>
          </a:bodyPr>
          <a:lstStyle/>
          <a:p>
            <a:r>
              <a:rPr lang="ja-JP" altLang="en-US" sz="5600" dirty="0">
                <a:latin typeface="+mn-ea"/>
                <a:cs typeface="メイリオ" panose="020B0604030504040204" pitchFamily="50" charset="-128"/>
              </a:rPr>
              <a:t>◆「広告」と「広報ＰＲ」の３つの違い</a:t>
            </a:r>
            <a:endParaRPr lang="en-US" altLang="ja-JP" sz="5600" dirty="0">
              <a:latin typeface="+mn-ea"/>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21A4C05D-A715-FDF7-B042-A44E5EBE0247}"/>
              </a:ext>
            </a:extLst>
          </p:cNvPr>
          <p:cNvSpPr>
            <a:spLocks noGrp="1"/>
          </p:cNvSpPr>
          <p:nvPr>
            <p:ph type="sldNum" sz="quarter" idx="12"/>
          </p:nvPr>
        </p:nvSpPr>
        <p:spPr>
          <a:xfrm>
            <a:off x="20736079" y="13129221"/>
            <a:ext cx="300408" cy="460389"/>
          </a:xfrm>
        </p:spPr>
        <p:txBody>
          <a:bodyPr/>
          <a:lstStyle/>
          <a:p>
            <a:fld id="{FD16C09E-7FF3-4FA9-88C1-7AD0A104B352}" type="slidenum">
              <a:rPr kumimoji="1" lang="ja-JP" altLang="en-US" smtClean="0"/>
              <a:t>8</a:t>
            </a:fld>
            <a:endParaRPr kumimoji="1" lang="ja-JP" altLang="en-US"/>
          </a:p>
        </p:txBody>
      </p:sp>
    </p:spTree>
    <p:extLst>
      <p:ext uri="{BB962C8B-B14F-4D97-AF65-F5344CB8AC3E}">
        <p14:creationId xmlns:p14="http://schemas.microsoft.com/office/powerpoint/2010/main" val="2584096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23B35F1-A092-F144-CEEA-AAFC0E09CE9B}"/>
              </a:ext>
            </a:extLst>
          </p:cNvPr>
          <p:cNvSpPr txBox="1"/>
          <p:nvPr/>
        </p:nvSpPr>
        <p:spPr>
          <a:xfrm>
            <a:off x="2899318" y="1010735"/>
            <a:ext cx="17552020" cy="954107"/>
          </a:xfrm>
          <a:prstGeom prst="rect">
            <a:avLst/>
          </a:prstGeom>
          <a:noFill/>
        </p:spPr>
        <p:txBody>
          <a:bodyPr wrap="square">
            <a:spAutoFit/>
          </a:bodyPr>
          <a:lstStyle/>
          <a:p>
            <a:r>
              <a:rPr lang="ja-JP" altLang="en-US" sz="5600" dirty="0">
                <a:latin typeface="+mn-ea"/>
                <a:cs typeface="メイリオ" panose="020B0604030504040204" pitchFamily="50" charset="-128"/>
              </a:rPr>
              <a:t>◆ 「広報ＰＲ」の方法３つ</a:t>
            </a:r>
            <a:endParaRPr lang="en-US" altLang="ja-JP" sz="5600" dirty="0">
              <a:latin typeface="+mn-ea"/>
              <a:cs typeface="メイリオ" panose="020B0604030504040204" pitchFamily="50" charset="-128"/>
            </a:endParaRPr>
          </a:p>
        </p:txBody>
      </p:sp>
      <p:sp>
        <p:nvSpPr>
          <p:cNvPr id="4" name="テキスト ボックス 3">
            <a:extLst>
              <a:ext uri="{FF2B5EF4-FFF2-40B4-BE49-F238E27FC236}">
                <a16:creationId xmlns:a16="http://schemas.microsoft.com/office/drawing/2014/main" id="{693824ED-AE29-5416-C25C-7D0B25628FB6}"/>
              </a:ext>
            </a:extLst>
          </p:cNvPr>
          <p:cNvSpPr txBox="1"/>
          <p:nvPr/>
        </p:nvSpPr>
        <p:spPr>
          <a:xfrm>
            <a:off x="1828799" y="3608530"/>
            <a:ext cx="20949748" cy="830997"/>
          </a:xfrm>
          <a:prstGeom prst="rect">
            <a:avLst/>
          </a:prstGeom>
          <a:noFill/>
        </p:spPr>
        <p:txBody>
          <a:bodyPr wrap="square">
            <a:spAutoFit/>
          </a:bodyPr>
          <a:lstStyle/>
          <a:p>
            <a:r>
              <a:rPr lang="ja-JP" altLang="en-US" sz="4800" u="sng" dirty="0">
                <a:solidFill>
                  <a:srgbClr val="0070C0"/>
                </a:solidFill>
                <a:latin typeface="+mn-ea"/>
                <a:cs typeface="メイリオ" panose="020B0604030504040204" pitchFamily="50" charset="-128"/>
              </a:rPr>
              <a:t>伝えたい情報（ニュースリリース）を、記者クラブへ提出（投げ込み）</a:t>
            </a:r>
            <a:endParaRPr lang="en-US" altLang="ja-JP" sz="4800" u="sng" dirty="0">
              <a:solidFill>
                <a:srgbClr val="0070C0"/>
              </a:solidFill>
              <a:latin typeface="+mn-ea"/>
              <a:cs typeface="メイリオ" panose="020B0604030504040204" pitchFamily="50" charset="-128"/>
            </a:endParaRPr>
          </a:p>
        </p:txBody>
      </p:sp>
      <p:sp>
        <p:nvSpPr>
          <p:cNvPr id="10" name="テキスト ボックス 9">
            <a:extLst>
              <a:ext uri="{FF2B5EF4-FFF2-40B4-BE49-F238E27FC236}">
                <a16:creationId xmlns:a16="http://schemas.microsoft.com/office/drawing/2014/main" id="{2A244DBF-E3F5-9D29-955E-E1D4563284F8}"/>
              </a:ext>
            </a:extLst>
          </p:cNvPr>
          <p:cNvSpPr txBox="1"/>
          <p:nvPr/>
        </p:nvSpPr>
        <p:spPr>
          <a:xfrm>
            <a:off x="1828799" y="2376708"/>
            <a:ext cx="10058399" cy="830997"/>
          </a:xfrm>
          <a:prstGeom prst="rect">
            <a:avLst/>
          </a:prstGeom>
          <a:noFill/>
        </p:spPr>
        <p:txBody>
          <a:bodyPr wrap="square">
            <a:spAutoFit/>
          </a:bodyPr>
          <a:lstStyle/>
          <a:p>
            <a:r>
              <a:rPr lang="ja-JP" altLang="en-US" sz="4800" dirty="0">
                <a:solidFill>
                  <a:srgbClr val="0070C0"/>
                </a:solidFill>
                <a:latin typeface="+mn-ea"/>
                <a:cs typeface="メイリオ" panose="020B0604030504040204" pitchFamily="50" charset="-128"/>
              </a:rPr>
              <a:t>①　</a:t>
            </a:r>
            <a:r>
              <a:rPr lang="ja-JP" altLang="en-US" sz="4800" b="1" u="sng" dirty="0">
                <a:solidFill>
                  <a:srgbClr val="0070C0"/>
                </a:solidFill>
                <a:latin typeface="+mn-ea"/>
                <a:cs typeface="メイリオ" panose="020B0604030504040204" pitchFamily="50" charset="-128"/>
              </a:rPr>
              <a:t>記者クラブへの情報配布</a:t>
            </a:r>
            <a:endParaRPr lang="en-US" altLang="ja-JP" sz="4800" b="1" u="sng" dirty="0">
              <a:solidFill>
                <a:srgbClr val="0070C0"/>
              </a:solidFill>
              <a:latin typeface="+mn-ea"/>
              <a:cs typeface="メイリオ" panose="020B0604030504040204" pitchFamily="50" charset="-128"/>
            </a:endParaRPr>
          </a:p>
        </p:txBody>
      </p:sp>
      <p:sp>
        <p:nvSpPr>
          <p:cNvPr id="14" name="テキスト ボックス 13">
            <a:extLst>
              <a:ext uri="{FF2B5EF4-FFF2-40B4-BE49-F238E27FC236}">
                <a16:creationId xmlns:a16="http://schemas.microsoft.com/office/drawing/2014/main" id="{6281F145-985D-6DD2-778C-9E4D6B546B7A}"/>
              </a:ext>
            </a:extLst>
          </p:cNvPr>
          <p:cNvSpPr txBox="1"/>
          <p:nvPr/>
        </p:nvSpPr>
        <p:spPr>
          <a:xfrm>
            <a:off x="1828799" y="4916709"/>
            <a:ext cx="20603183" cy="3170099"/>
          </a:xfrm>
          <a:prstGeom prst="rect">
            <a:avLst/>
          </a:prstGeom>
          <a:noFill/>
        </p:spPr>
        <p:txBody>
          <a:bodyPr wrap="square">
            <a:spAutoFit/>
          </a:bodyPr>
          <a:lstStyle/>
          <a:p>
            <a:r>
              <a:rPr lang="ja-JP" altLang="en-US" sz="4000" dirty="0">
                <a:latin typeface="+mn-ea"/>
              </a:rPr>
              <a:t>記者クラブ</a:t>
            </a:r>
            <a:endParaRPr lang="en-US" altLang="ja-JP" sz="4000" dirty="0">
              <a:latin typeface="+mn-ea"/>
            </a:endParaRPr>
          </a:p>
          <a:p>
            <a:r>
              <a:rPr lang="ja-JP" altLang="en-US" sz="4000" dirty="0">
                <a:latin typeface="+mn-ea"/>
              </a:rPr>
              <a:t>メディア（新聞社・通信社・テレビ局など）から派遣された記者が取材のために常駐している拠点、あるいは記者の任意団体そのものを指します。</a:t>
            </a:r>
          </a:p>
          <a:p>
            <a:r>
              <a:rPr lang="ja-JP" altLang="en-US" sz="4000" dirty="0">
                <a:latin typeface="+mn-ea"/>
              </a:rPr>
              <a:t>大阪府では、企業・団体の業種や情報の内容に応じて専任の記者クラブが分かれています。市政記者クラブは主に市役所内にあります。</a:t>
            </a:r>
          </a:p>
        </p:txBody>
      </p:sp>
      <p:sp>
        <p:nvSpPr>
          <p:cNvPr id="3" name="スライド番号プレースホルダー 2">
            <a:extLst>
              <a:ext uri="{FF2B5EF4-FFF2-40B4-BE49-F238E27FC236}">
                <a16:creationId xmlns:a16="http://schemas.microsoft.com/office/drawing/2014/main" id="{675A1EEC-1135-7F69-B5B3-F53DEB690B03}"/>
              </a:ext>
            </a:extLst>
          </p:cNvPr>
          <p:cNvSpPr>
            <a:spLocks noGrp="1"/>
          </p:cNvSpPr>
          <p:nvPr>
            <p:ph type="sldNum" sz="quarter" idx="12"/>
          </p:nvPr>
        </p:nvSpPr>
        <p:spPr>
          <a:xfrm>
            <a:off x="20736079" y="13129221"/>
            <a:ext cx="300408" cy="460389"/>
          </a:xfrm>
        </p:spPr>
        <p:txBody>
          <a:bodyPr/>
          <a:lstStyle/>
          <a:p>
            <a:fld id="{FD16C09E-7FF3-4FA9-88C1-7AD0A104B352}" type="slidenum">
              <a:rPr kumimoji="1" lang="ja-JP" altLang="en-US" smtClean="0"/>
              <a:t>9</a:t>
            </a:fld>
            <a:endParaRPr kumimoji="1" lang="ja-JP" altLang="en-US"/>
          </a:p>
        </p:txBody>
      </p:sp>
      <p:sp>
        <p:nvSpPr>
          <p:cNvPr id="5" name="テキスト ボックス 4">
            <a:extLst>
              <a:ext uri="{FF2B5EF4-FFF2-40B4-BE49-F238E27FC236}">
                <a16:creationId xmlns:a16="http://schemas.microsoft.com/office/drawing/2014/main" id="{B810CE92-52F2-34A2-B374-A337032B5F77}"/>
              </a:ext>
            </a:extLst>
          </p:cNvPr>
          <p:cNvSpPr txBox="1"/>
          <p:nvPr/>
        </p:nvSpPr>
        <p:spPr>
          <a:xfrm>
            <a:off x="1890408" y="8663098"/>
            <a:ext cx="20603183" cy="3785652"/>
          </a:xfrm>
          <a:prstGeom prst="rect">
            <a:avLst/>
          </a:prstGeom>
          <a:noFill/>
        </p:spPr>
        <p:txBody>
          <a:bodyPr wrap="square">
            <a:spAutoFit/>
          </a:bodyPr>
          <a:lstStyle/>
          <a:p>
            <a:r>
              <a:rPr lang="ja-JP" altLang="en-US" sz="4000" dirty="0">
                <a:latin typeface="+mn-ea"/>
              </a:rPr>
              <a:t>投げ込みの方法</a:t>
            </a:r>
          </a:p>
          <a:p>
            <a:r>
              <a:rPr lang="ja-JP" altLang="en-US" sz="4000" dirty="0">
                <a:latin typeface="+mn-ea"/>
              </a:rPr>
              <a:t>まず記者クラブへ電話連絡をし、投げ込み方法や日時を確認します。</a:t>
            </a:r>
          </a:p>
          <a:p>
            <a:r>
              <a:rPr lang="ja-JP" altLang="en-US" sz="4000" dirty="0">
                <a:latin typeface="+mn-ea"/>
              </a:rPr>
              <a:t>投げ込みの方法は所属機関によってさまざまです。記者クラブ内の専用ポストに投函する</a:t>
            </a:r>
          </a:p>
          <a:p>
            <a:r>
              <a:rPr lang="ja-JP" altLang="en-US" sz="4000" dirty="0">
                <a:latin typeface="+mn-ea"/>
              </a:rPr>
              <a:t>場合もあれば、受付で事務員に渡す場合もあります。</a:t>
            </a:r>
          </a:p>
          <a:p>
            <a:r>
              <a:rPr lang="ja-JP" altLang="en-US" sz="4000" dirty="0">
                <a:latin typeface="+mn-ea"/>
              </a:rPr>
              <a:t>その後は、確認した方法と日時に則って、記者クラブにプレスリリースを持参します。</a:t>
            </a:r>
          </a:p>
          <a:p>
            <a:endParaRPr lang="ja-JP" altLang="en-US" sz="4000" dirty="0">
              <a:latin typeface="+mn-ea"/>
            </a:endParaRPr>
          </a:p>
        </p:txBody>
      </p:sp>
    </p:spTree>
    <p:extLst>
      <p:ext uri="{BB962C8B-B14F-4D97-AF65-F5344CB8AC3E}">
        <p14:creationId xmlns:p14="http://schemas.microsoft.com/office/powerpoint/2010/main" val="2820248641"/>
      </p:ext>
    </p:extLst>
  </p:cSld>
  <p:clrMapOvr>
    <a:masterClrMapping/>
  </p:clrMapOvr>
</p:sld>
</file>

<file path=ppt/theme/theme1.xml><?xml version="1.0" encoding="utf-8"?>
<a:theme xmlns:a="http://schemas.openxmlformats.org/drawingml/2006/main" name="エッセンシャル">
  <a:themeElements>
    <a:clrScheme name="エッセンシャル">
      <a:dk1>
        <a:srgbClr val="000000"/>
      </a:dk1>
      <a:lt1>
        <a:srgbClr val="FFFFFF"/>
      </a:lt1>
      <a:dk2>
        <a:srgbClr val="A7A7A7"/>
      </a:dk2>
      <a:lt2>
        <a:srgbClr val="535353"/>
      </a:lt2>
      <a:accent1>
        <a:srgbClr val="0F6FC6"/>
      </a:accent1>
      <a:accent2>
        <a:srgbClr val="009DD9"/>
      </a:accent2>
      <a:accent3>
        <a:srgbClr val="9BBB59"/>
      </a:accent3>
      <a:accent4>
        <a:srgbClr val="8064A2"/>
      </a:accent4>
      <a:accent5>
        <a:srgbClr val="4BACC6"/>
      </a:accent5>
      <a:accent6>
        <a:srgbClr val="F79646"/>
      </a:accent6>
      <a:hlink>
        <a:srgbClr val="0000FF"/>
      </a:hlink>
      <a:folHlink>
        <a:srgbClr val="FF00FF"/>
      </a:folHlink>
    </a:clrScheme>
    <a:fontScheme name="エッセンシャル">
      <a:majorFont>
        <a:latin typeface="Helvetica"/>
        <a:ea typeface="Helvetica"/>
        <a:cs typeface="Helvetica"/>
      </a:majorFont>
      <a:minorFont>
        <a:latin typeface="Calibri"/>
        <a:ea typeface="Calibri"/>
        <a:cs typeface="Calibri"/>
      </a:minorFont>
    </a:fontScheme>
    <a:fmtScheme name="エッセンシャル">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sp3d/>
      </a:spPr>
      <a:bodyPr rot="0" spcFirstLastPara="1" vertOverflow="overflow" horzOverflow="overflow" vert="horz" wrap="square" lIns="90808" tIns="90808" rIns="90808" bIns="90808" numCol="1" spcCol="38100" rtlCol="0" anchor="t">
        <a:spAutoFit/>
      </a:bodyPr>
      <a:lstStyle>
        <a:def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90808" tIns="90808" rIns="90808" bIns="90808" numCol="1" spcCol="38100" rtlCol="0" anchor="t">
        <a:spAutoFit/>
      </a:bodyPr>
      <a:lstStyle>
        <a:def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エッセンシャル">
  <a:themeElements>
    <a:clrScheme name="エッセンシャル">
      <a:dk1>
        <a:srgbClr val="000000"/>
      </a:dk1>
      <a:lt1>
        <a:srgbClr val="FFFFFF"/>
      </a:lt1>
      <a:dk2>
        <a:srgbClr val="A7A7A7"/>
      </a:dk2>
      <a:lt2>
        <a:srgbClr val="535353"/>
      </a:lt2>
      <a:accent1>
        <a:srgbClr val="0F6FC6"/>
      </a:accent1>
      <a:accent2>
        <a:srgbClr val="009DD9"/>
      </a:accent2>
      <a:accent3>
        <a:srgbClr val="9BBB59"/>
      </a:accent3>
      <a:accent4>
        <a:srgbClr val="8064A2"/>
      </a:accent4>
      <a:accent5>
        <a:srgbClr val="4BACC6"/>
      </a:accent5>
      <a:accent6>
        <a:srgbClr val="F79646"/>
      </a:accent6>
      <a:hlink>
        <a:srgbClr val="0000FF"/>
      </a:hlink>
      <a:folHlink>
        <a:srgbClr val="FF00FF"/>
      </a:folHlink>
    </a:clrScheme>
    <a:fontScheme name="エッセンシャル">
      <a:majorFont>
        <a:latin typeface="Helvetica"/>
        <a:ea typeface="Helvetica"/>
        <a:cs typeface="Helvetica"/>
      </a:majorFont>
      <a:minorFont>
        <a:latin typeface="Calibri"/>
        <a:ea typeface="Calibri"/>
        <a:cs typeface="Calibri"/>
      </a:minorFont>
    </a:fontScheme>
    <a:fmtScheme name="エッセンシャル">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sp3d/>
      </a:spPr>
      <a:bodyPr rot="0" spcFirstLastPara="1" vertOverflow="overflow" horzOverflow="overflow" vert="horz" wrap="square" lIns="90808" tIns="90808" rIns="90808" bIns="90808" numCol="1" spcCol="38100" rtlCol="0" anchor="t">
        <a:spAutoFit/>
      </a:bodyPr>
      <a:lstStyle>
        <a:def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90808" tIns="90808" rIns="90808" bIns="90808" numCol="1" spcCol="38100" rtlCol="0" anchor="t">
        <a:spAutoFit/>
      </a:bodyPr>
      <a:lstStyle>
        <a:def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534</TotalTime>
  <Words>3122</Words>
  <Application>Microsoft Office PowerPoint</Application>
  <PresentationFormat>ユーザー設定</PresentationFormat>
  <Paragraphs>238</Paragraphs>
  <Slides>21</Slides>
  <Notes>21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21</vt:i4>
      </vt:variant>
    </vt:vector>
  </HeadingPairs>
  <TitlesOfParts>
    <vt:vector size="30" baseType="lpstr">
      <vt:lpstr>HG丸ｺﾞｼｯｸM-PRO</vt:lpstr>
      <vt:lpstr>HG明朝B</vt:lpstr>
      <vt:lpstr>ヒラギノ明朝 ProN W6</vt:lpstr>
      <vt:lpstr>メイリオ</vt:lpstr>
      <vt:lpstr>游ゴシック Medium</vt:lpstr>
      <vt:lpstr>游ゴシック体 ボールド</vt:lpstr>
      <vt:lpstr>游ゴシック体 ミディアム</vt:lpstr>
      <vt:lpstr>Calibri</vt:lpstr>
      <vt:lpstr>エッセンシャル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辻　輝</dc:creator>
  <cp:lastModifiedBy>岡松 展明</cp:lastModifiedBy>
  <cp:revision>17</cp:revision>
  <cp:lastPrinted>2024-10-03T23:48:52Z</cp:lastPrinted>
  <dcterms:modified xsi:type="dcterms:W3CDTF">2025-06-25T02:49:40Z</dcterms:modified>
</cp:coreProperties>
</file>