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260" r:id="rId5"/>
    <p:sldId id="261" r:id="rId6"/>
    <p:sldId id="262" r:id="rId7"/>
    <p:sldId id="268" r:id="rId8"/>
    <p:sldId id="263" r:id="rId9"/>
    <p:sldId id="264" r:id="rId10"/>
    <p:sldId id="265" r:id="rId11"/>
    <p:sldId id="266" r:id="rId12"/>
    <p:sldId id="269" r:id="rId13"/>
    <p:sldId id="270" r:id="rId14"/>
    <p:sldId id="271" r:id="rId15"/>
    <p:sldId id="272" r:id="rId16"/>
    <p:sldId id="273" r:id="rId17"/>
    <p:sldId id="274" r:id="rId18"/>
    <p:sldId id="267" r:id="rId19"/>
    <p:sldId id="275" r:id="rId20"/>
    <p:sldId id="276" r:id="rId21"/>
    <p:sldId id="277" r:id="rId22"/>
    <p:sldId id="278" r:id="rId23"/>
    <p:sldId id="283" r:id="rId24"/>
    <p:sldId id="281" r:id="rId25"/>
    <p:sldId id="282"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1pPr>
    <a:lvl2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2pPr>
    <a:lvl3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3pPr>
    <a:lvl4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4pPr>
    <a:lvl5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5pPr>
    <a:lvl6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6pPr>
    <a:lvl7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7pPr>
    <a:lvl8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8pPr>
    <a:lvl9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游ゴシック体 ボールド"/>
          <a:ea typeface="游ゴシック体 ボールド"/>
          <a:cs typeface="游ゴシック体 ボールド"/>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635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635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游ゴシック体 ミディアム"/>
          <a:ea typeface="游ゴシック体 ミディアム"/>
          <a:cs typeface="游ゴシック体 ミディアム"/>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000000"/>
      </a:tcTxStyle>
      <a:tcStyle>
        <a:tcBdr>
          <a:left>
            <a:ln w="3175" cap="flat">
              <a:noFill/>
              <a:miter lim="400000"/>
            </a:ln>
          </a:left>
          <a:right>
            <a:ln w="3175" cap="flat">
              <a:noFill/>
              <a:miter lim="400000"/>
            </a:ln>
          </a:right>
          <a:top>
            <a:ln w="254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2708684C-4D16-4618-839F-0558EEFCDFE6}"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0" autoAdjust="0"/>
  </p:normalViewPr>
  <p:slideViewPr>
    <p:cSldViewPr snapToGrid="0">
      <p:cViewPr varScale="1">
        <p:scale>
          <a:sx n="54" d="100"/>
          <a:sy n="54" d="100"/>
        </p:scale>
        <p:origin x="714" y="126"/>
      </p:cViewPr>
      <p:guideLst/>
    </p:cSldViewPr>
  </p:slideViewPr>
  <p:notesTextViewPr>
    <p:cViewPr>
      <p:scale>
        <a:sx n="1" d="1"/>
        <a:sy n="1" d="1"/>
      </p:scale>
      <p:origin x="0" y="0"/>
    </p:cViewPr>
  </p:notesTextViewPr>
  <p:notesViewPr>
    <p:cSldViewPr snapToGrid="0">
      <p:cViewPr varScale="1">
        <p:scale>
          <a:sx n="60" d="100"/>
          <a:sy n="60" d="100"/>
        </p:scale>
        <p:origin x="2500"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799" latinLnBrk="0">
      <a:spcBef>
        <a:spcPts val="800"/>
      </a:spcBef>
      <a:defRPr sz="2200">
        <a:latin typeface="+mn-lt"/>
        <a:ea typeface="+mn-ea"/>
        <a:cs typeface="+mn-cs"/>
        <a:sym typeface="Calibri"/>
      </a:defRPr>
    </a:lvl1pPr>
    <a:lvl2pPr indent="228600" defTabSz="1828799" latinLnBrk="0">
      <a:spcBef>
        <a:spcPts val="800"/>
      </a:spcBef>
      <a:defRPr sz="2200">
        <a:latin typeface="+mn-lt"/>
        <a:ea typeface="+mn-ea"/>
        <a:cs typeface="+mn-cs"/>
        <a:sym typeface="Calibri"/>
      </a:defRPr>
    </a:lvl2pPr>
    <a:lvl3pPr indent="457200" defTabSz="1828799" latinLnBrk="0">
      <a:spcBef>
        <a:spcPts val="800"/>
      </a:spcBef>
      <a:defRPr sz="2200">
        <a:latin typeface="+mn-lt"/>
        <a:ea typeface="+mn-ea"/>
        <a:cs typeface="+mn-cs"/>
        <a:sym typeface="Calibri"/>
      </a:defRPr>
    </a:lvl3pPr>
    <a:lvl4pPr indent="685800" defTabSz="1828799" latinLnBrk="0">
      <a:spcBef>
        <a:spcPts val="800"/>
      </a:spcBef>
      <a:defRPr sz="2200">
        <a:latin typeface="+mn-lt"/>
        <a:ea typeface="+mn-ea"/>
        <a:cs typeface="+mn-cs"/>
        <a:sym typeface="Calibri"/>
      </a:defRPr>
    </a:lvl4pPr>
    <a:lvl5pPr indent="914400" defTabSz="1828799" latinLnBrk="0">
      <a:spcBef>
        <a:spcPts val="800"/>
      </a:spcBef>
      <a:defRPr sz="2200">
        <a:latin typeface="+mn-lt"/>
        <a:ea typeface="+mn-ea"/>
        <a:cs typeface="+mn-cs"/>
        <a:sym typeface="Calibri"/>
      </a:defRPr>
    </a:lvl5pPr>
    <a:lvl6pPr indent="1143000" defTabSz="1828799" latinLnBrk="0">
      <a:spcBef>
        <a:spcPts val="800"/>
      </a:spcBef>
      <a:defRPr sz="2200">
        <a:latin typeface="+mn-lt"/>
        <a:ea typeface="+mn-ea"/>
        <a:cs typeface="+mn-cs"/>
        <a:sym typeface="Calibri"/>
      </a:defRPr>
    </a:lvl6pPr>
    <a:lvl7pPr indent="1371600" defTabSz="1828799" latinLnBrk="0">
      <a:spcBef>
        <a:spcPts val="800"/>
      </a:spcBef>
      <a:defRPr sz="2200">
        <a:latin typeface="+mn-lt"/>
        <a:ea typeface="+mn-ea"/>
        <a:cs typeface="+mn-cs"/>
        <a:sym typeface="Calibri"/>
      </a:defRPr>
    </a:lvl7pPr>
    <a:lvl8pPr indent="1600200" defTabSz="1828799" latinLnBrk="0">
      <a:spcBef>
        <a:spcPts val="800"/>
      </a:spcBef>
      <a:defRPr sz="2200">
        <a:latin typeface="+mn-lt"/>
        <a:ea typeface="+mn-ea"/>
        <a:cs typeface="+mn-cs"/>
        <a:sym typeface="Calibri"/>
      </a:defRPr>
    </a:lvl8pPr>
    <a:lvl9pPr indent="1828800" defTabSz="1828799" latinLnBrk="0">
      <a:spcBef>
        <a:spcPts val="800"/>
      </a:spcBef>
      <a:defRPr sz="2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a:t>
            </a:fld>
            <a:endParaRPr kumimoji="1" lang="ja-JP" altLang="en-US"/>
          </a:p>
        </p:txBody>
      </p:sp>
    </p:spTree>
    <p:extLst>
      <p:ext uri="{BB962C8B-B14F-4D97-AF65-F5344CB8AC3E}">
        <p14:creationId xmlns:p14="http://schemas.microsoft.com/office/powerpoint/2010/main" val="184480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659219" y="4343400"/>
            <a:ext cx="5284381" cy="4114800"/>
          </a:xfrm>
        </p:spPr>
        <p:txBody>
          <a:bodyPr/>
          <a:lstStyle/>
          <a:p>
            <a:pPr>
              <a:lnSpc>
                <a:spcPct val="125000"/>
              </a:lnSpc>
            </a:pPr>
            <a:r>
              <a:rPr lang="ja-JP" altLang="en-US" sz="1200" dirty="0">
                <a:latin typeface="メイリオ" panose="020B0604030504040204" pitchFamily="50" charset="-128"/>
                <a:ea typeface="メイリオ" panose="020B0604030504040204" pitchFamily="50" charset="-128"/>
              </a:rPr>
              <a:t>ローターアクトクラブのロゴです。色は「クランベリー」が指定です。</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クラブ名等の表示位置等の制限は、ロータリーのロゴの場合と同様です。</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87583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a:lnSpc>
                <a:spcPct val="125000"/>
              </a:lnSpc>
            </a:pPr>
            <a:r>
              <a:rPr lang="ja-JP" altLang="en-US" sz="1100" dirty="0">
                <a:latin typeface="メイリオ" panose="020B0604030504040204" pitchFamily="50" charset="-128"/>
                <a:ea typeface="メイリオ" panose="020B0604030504040204" pitchFamily="50" charset="-128"/>
              </a:rPr>
              <a:t>インターアクトクラブのロゴです。色は「スカイブルー」が指定です。</a:t>
            </a:r>
            <a:endParaRPr lang="en-US" altLang="ja-JP" sz="1100" dirty="0">
              <a:latin typeface="メイリオ" panose="020B0604030504040204" pitchFamily="50" charset="-128"/>
              <a:ea typeface="メイリオ" panose="020B0604030504040204" pitchFamily="50" charset="-128"/>
            </a:endParaRPr>
          </a:p>
          <a:p>
            <a:pPr>
              <a:lnSpc>
                <a:spcPct val="125000"/>
              </a:lnSpc>
            </a:pPr>
            <a:r>
              <a:rPr lang="ja-JP" altLang="en-US" sz="1100" dirty="0">
                <a:latin typeface="メイリオ" panose="020B0604030504040204" pitchFamily="50" charset="-128"/>
                <a:ea typeface="メイリオ" panose="020B0604030504040204" pitchFamily="50" charset="-128"/>
              </a:rPr>
              <a:t>クラブ名等の表示位置等の制限は、ロータリーのロゴの場合と同様です。</a:t>
            </a:r>
            <a:endParaRPr lang="en-US" altLang="ja-JP" sz="11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8903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287079" y="4290236"/>
            <a:ext cx="6283842" cy="44390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ロータリーロゴのシステム・ルールをお伝えしましたが、それに反する例もお伝えしたいと思います。</a:t>
            </a:r>
            <a:endParaRPr lang="en-US" altLang="ja-JP" sz="1200" b="0" i="0" u="none" baseline="0" dirty="0">
              <a:solidFill>
                <a:schemeClr val="tx1"/>
              </a:solidFill>
              <a:latin typeface="メイリオ" panose="020B0604030504040204" pitchFamily="50" charset="-128"/>
              <a:ea typeface="メイリオ" panose="020B0604030504040204" pitchFamily="50" charset="-128"/>
            </a:endParaRPr>
          </a:p>
          <a:p>
            <a:pPr algn="l" rtl="0"/>
            <a:endParaRPr lang="en-US" altLang="ja-JP" sz="1200" b="0" i="0" u="none" baseline="0" dirty="0">
              <a:solidFill>
                <a:schemeClr val="tx1"/>
              </a:solidFill>
              <a:latin typeface="メイリオ" panose="020B0604030504040204" pitchFamily="50" charset="-128"/>
              <a:ea typeface="メイリオ" panose="020B0604030504040204" pitchFamily="50" charset="-128"/>
            </a:endParaRPr>
          </a:p>
          <a:p>
            <a:pPr algn="l" rtl="0"/>
            <a:r>
              <a:rPr lang="ja-JP" altLang="en-US" sz="1200" b="0" i="0" dirty="0">
                <a:solidFill>
                  <a:schemeClr val="tx1"/>
                </a:solidFill>
                <a:latin typeface="メイリオ" panose="020B0604030504040204" pitchFamily="50" charset="-128"/>
                <a:ea typeface="メイリオ" panose="020B0604030504040204" pitchFamily="50" charset="-128"/>
                <a:sym typeface="Calibri"/>
              </a:rPr>
              <a:t>ほかの物体を表すために誇りのシンボル（歯車）を使ったり、クラブ名の文字の色やフォントを変えたり、</a:t>
            </a:r>
            <a:endParaRPr lang="en-US" altLang="ja-JP" sz="1200" b="0" i="0" dirty="0">
              <a:solidFill>
                <a:schemeClr val="tx1"/>
              </a:solidFill>
              <a:latin typeface="メイリオ" panose="020B0604030504040204" pitchFamily="50" charset="-128"/>
              <a:ea typeface="メイリオ" panose="020B0604030504040204" pitchFamily="50" charset="-128"/>
              <a:sym typeface="Calibri"/>
            </a:endParaRPr>
          </a:p>
          <a:p>
            <a:pPr algn="l" rtl="0"/>
            <a:r>
              <a:rPr lang="ja-JP" altLang="en-US" sz="1200" b="0" i="0" dirty="0">
                <a:solidFill>
                  <a:schemeClr val="tx1"/>
                </a:solidFill>
                <a:latin typeface="メイリオ" panose="020B0604030504040204" pitchFamily="50" charset="-128"/>
                <a:ea typeface="メイリオ" panose="020B0604030504040204" pitchFamily="50" charset="-128"/>
                <a:sym typeface="Calibri"/>
              </a:rPr>
              <a:t>正しいクラブ名入りロゴにほかの画像を加えたりしないでください。</a:t>
            </a:r>
            <a:endParaRPr lang="en-US" altLang="ja-JP" sz="1200" b="0" i="0" u="none" baseline="0" dirty="0">
              <a:solidFill>
                <a:schemeClr val="tx1"/>
              </a:solidFill>
              <a:latin typeface="メイリオ" panose="020B0604030504040204" pitchFamily="50" charset="-128"/>
              <a:ea typeface="メイリオ" panose="020B0604030504040204" pitchFamily="50" charset="-128"/>
            </a:endParaRPr>
          </a:p>
          <a:p>
            <a:pPr algn="l" rtl="0">
              <a:defRPr/>
            </a:pPr>
            <a:r>
              <a:rPr lang="ja-JP" altLang="en-US" sz="1200" b="0" i="0" u="none" baseline="0" dirty="0">
                <a:solidFill>
                  <a:schemeClr val="tx1"/>
                </a:solidFill>
                <a:latin typeface="メイリオ" panose="020B0604030504040204" pitchFamily="50" charset="-128"/>
                <a:ea typeface="メイリオ" panose="020B0604030504040204" pitchFamily="50" charset="-128"/>
                <a:cs typeface="Noto Sans JP"/>
              </a:rPr>
              <a:t>ロゴの一部のみを使用したり、その一部を隠したり、ほかのロゴにその一部を使用することも</a:t>
            </a:r>
            <a:r>
              <a:rPr lang="en-US" altLang="ja-JP" sz="1200" b="0" i="0" u="none" baseline="0" dirty="0">
                <a:solidFill>
                  <a:schemeClr val="tx1"/>
                </a:solidFill>
                <a:latin typeface="メイリオ" panose="020B0604030504040204" pitchFamily="50" charset="-128"/>
                <a:ea typeface="メイリオ" panose="020B0604030504040204" pitchFamily="50" charset="-128"/>
                <a:cs typeface="Noto Sans JP"/>
              </a:rPr>
              <a:t>NG</a:t>
            </a:r>
            <a:r>
              <a:rPr lang="ja-JP" altLang="en-US" sz="1200" b="0" i="0" u="none" baseline="0" dirty="0">
                <a:solidFill>
                  <a:schemeClr val="tx1"/>
                </a:solidFill>
                <a:latin typeface="メイリオ" panose="020B0604030504040204" pitchFamily="50" charset="-128"/>
                <a:ea typeface="メイリオ" panose="020B0604030504040204" pitchFamily="50" charset="-128"/>
                <a:cs typeface="Noto Sans JP"/>
              </a:rPr>
              <a:t>です。</a:t>
            </a:r>
            <a:endParaRPr lang="en-US" altLang="ja-JP" sz="1200" b="0" i="0" u="none" baseline="0" dirty="0">
              <a:solidFill>
                <a:schemeClr val="tx1"/>
              </a:solidFill>
              <a:latin typeface="メイリオ" panose="020B0604030504040204" pitchFamily="50" charset="-128"/>
              <a:ea typeface="メイリオ" panose="020B0604030504040204" pitchFamily="50" charset="-128"/>
              <a:cs typeface="Noto Sans JP"/>
            </a:endParaRPr>
          </a:p>
          <a:p>
            <a:pPr algn="l" rtl="0">
              <a:defRPr/>
            </a:pPr>
            <a:endParaRPr lang="en-US" altLang="ja-JP" sz="1200" b="0" i="0" u="none" baseline="0" dirty="0">
              <a:solidFill>
                <a:schemeClr val="tx1"/>
              </a:solidFill>
              <a:latin typeface="メイリオ" panose="020B0604030504040204" pitchFamily="50" charset="-128"/>
              <a:ea typeface="メイリオ" panose="020B0604030504040204" pitchFamily="50" charset="-128"/>
              <a:cs typeface="Noto Sans JP"/>
            </a:endParaRPr>
          </a:p>
          <a:p>
            <a:r>
              <a:rPr lang="ja-JP" altLang="en-US" sz="1200" dirty="0">
                <a:solidFill>
                  <a:schemeClr val="tx1"/>
                </a:solidFill>
                <a:latin typeface="メイリオ" panose="020B0604030504040204" pitchFamily="50" charset="-128"/>
                <a:ea typeface="メイリオ" panose="020B0604030504040204" pitchFamily="50" charset="-128"/>
              </a:rPr>
              <a:t>スライド一番左の左側のロゴは「</a:t>
            </a:r>
            <a:r>
              <a:rPr lang="en-US" altLang="ja-JP" sz="1200" dirty="0">
                <a:solidFill>
                  <a:schemeClr val="tx1"/>
                </a:solidFill>
                <a:latin typeface="メイリオ" panose="020B0604030504040204" pitchFamily="50" charset="-128"/>
                <a:ea typeface="メイリオ" panose="020B0604030504040204" pitchFamily="50" charset="-128"/>
              </a:rPr>
              <a:t>Rotary</a:t>
            </a:r>
            <a:r>
              <a:rPr lang="ja-JP" altLang="en-US" sz="1200" dirty="0">
                <a:solidFill>
                  <a:schemeClr val="tx1"/>
                </a:solidFill>
                <a:latin typeface="メイリオ" panose="020B0604030504040204" pitchFamily="50" charset="-128"/>
                <a:ea typeface="メイリオ" panose="020B0604030504040204" pitchFamily="50" charset="-128"/>
              </a:rPr>
              <a:t>」の文字がはっきり認識できません。</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このような場合は文字を白抜きで表示することが認められています。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なおフルカラー印刷の場合、歯車の色はロータリーゴールドが推奨されています。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右側ロゴは文字だけでなく、歯車も白抜きになっている点が適切ではありません。</a:t>
            </a:r>
            <a:endParaRPr lang="en-US" altLang="ja-JP" sz="1200" b="0" i="0" u="none" baseline="0" dirty="0">
              <a:solidFill>
                <a:schemeClr val="tx1"/>
              </a:solidFill>
              <a:latin typeface="メイリオ" panose="020B0604030504040204" pitchFamily="50" charset="-128"/>
              <a:ea typeface="メイリオ" panose="020B0604030504040204" pitchFamily="50" charset="-128"/>
              <a:cs typeface="Noto Sans JP"/>
            </a:endParaRPr>
          </a:p>
          <a:p>
            <a:pPr algn="l" rtl="0">
              <a:defRPr/>
            </a:pPr>
            <a:endParaRPr lang="en-US" altLang="ja" sz="1200" b="0" i="0" u="none" baseline="0" dirty="0">
              <a:solidFill>
                <a:schemeClr val="tx1"/>
              </a:solidFill>
              <a:latin typeface="メイリオ" panose="020B0604030504040204" pitchFamily="50" charset="-128"/>
              <a:ea typeface="メイリオ" panose="020B0604030504040204" pitchFamily="50" charset="-128"/>
              <a:cs typeface="Noto Sans J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baseline="0" dirty="0">
                <a:solidFill>
                  <a:schemeClr val="tx1"/>
                </a:solidFill>
                <a:latin typeface="メイリオ" panose="020B0604030504040204" pitchFamily="50" charset="-128"/>
                <a:ea typeface="メイリオ" panose="020B0604030504040204" pitchFamily="50" charset="-128"/>
              </a:rPr>
              <a:t>こちらのスライドを見ていただくとわかりやすいですが、</a:t>
            </a:r>
            <a:r>
              <a:rPr lang="ja" altLang="ja-JP" sz="1200" b="0" i="0" u="none" baseline="0" dirty="0">
                <a:solidFill>
                  <a:schemeClr val="tx1"/>
                </a:solidFill>
                <a:latin typeface="メイリオ" panose="020B0604030504040204" pitchFamily="50" charset="-128"/>
                <a:ea typeface="メイリオ" panose="020B0604030504040204" pitchFamily="50" charset="-128"/>
              </a:rPr>
              <a:t>まとまりや統一感がないように見えます。クラブがロータリーの世界的ネットワークの一部であることがわかりづらくなり、</a:t>
            </a:r>
            <a:endParaRPr lang="en-US" altLang="ja" sz="1200" b="0" i="0" u="none" baseline="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 altLang="ja-JP" sz="1200" b="0" i="0" u="none" baseline="0" dirty="0">
                <a:solidFill>
                  <a:schemeClr val="tx1"/>
                </a:solidFill>
                <a:latin typeface="メイリオ" panose="020B0604030504040204" pitchFamily="50" charset="-128"/>
                <a:ea typeface="メイリオ" panose="020B0604030504040204" pitchFamily="50" charset="-128"/>
              </a:rPr>
              <a:t>世界や地域社会での存在感が分かりづらくなります。 </a:t>
            </a:r>
            <a:endParaRPr lang="en-US" altLang="ja" sz="1200" b="0" i="0" u="none" baseline="0" dirty="0">
              <a:solidFill>
                <a:schemeClr val="tx1"/>
              </a:solidFill>
              <a:latin typeface="メイリオ" panose="020B0604030504040204" pitchFamily="50" charset="-128"/>
              <a:ea typeface="メイリオ" panose="020B0604030504040204" pitchFamily="50" charset="-128"/>
            </a:endParaRPr>
          </a:p>
          <a:p>
            <a:pPr algn="l" rtl="0">
              <a:defRPr/>
            </a:pPr>
            <a:endParaRPr lang="ja" altLang="ja-JP" sz="1200" dirty="0">
              <a:solidFill>
                <a:schemeClr val="tx1"/>
              </a:solidFill>
              <a:latin typeface="メイリオ" panose="020B0604030504040204" pitchFamily="50" charset="-128"/>
              <a:ea typeface="メイリオ" panose="020B0604030504040204" pitchFamily="50" charset="-128"/>
            </a:endParaRPr>
          </a:p>
          <a:p>
            <a:pPr algn="l" rtl="0">
              <a:defRPr/>
            </a:pPr>
            <a:endParaRPr lang="en-US" altLang="ja" sz="1200" b="0" i="0" u="none" baseline="0" dirty="0">
              <a:solidFill>
                <a:schemeClr val="tx1"/>
              </a:solidFill>
              <a:latin typeface="メイリオ" panose="020B0604030504040204" pitchFamily="50" charset="-128"/>
              <a:ea typeface="メイリオ" panose="020B0604030504040204" pitchFamily="50" charset="-128"/>
            </a:endParaRPr>
          </a:p>
          <a:p>
            <a:pPr algn="l" rtl="0">
              <a:defRPr/>
            </a:pPr>
            <a:endParaRPr lang="ja" altLang="ja-JP" sz="1200" dirty="0">
              <a:solidFill>
                <a:schemeClr val="tx1"/>
              </a:solidFill>
              <a:latin typeface="メイリオ" panose="020B0604030504040204" pitchFamily="50" charset="-128"/>
              <a:ea typeface="メイリオ" panose="020B0604030504040204" pitchFamily="50" charset="-128"/>
            </a:endParaRPr>
          </a:p>
          <a:p>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12</a:t>
            </a:fld>
            <a:endParaRPr kumimoji="1" lang="ja-JP" altLang="en-US" dirty="0"/>
          </a:p>
        </p:txBody>
      </p:sp>
    </p:spTree>
    <p:extLst>
      <p:ext uri="{BB962C8B-B14F-4D97-AF65-F5344CB8AC3E}">
        <p14:creationId xmlns:p14="http://schemas.microsoft.com/office/powerpoint/2010/main" val="315273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67832" y="4343399"/>
            <a:ext cx="5709684" cy="4279605"/>
          </a:xfrm>
        </p:spPr>
        <p:txBody>
          <a:bodyPr/>
          <a:lstStyle/>
          <a:p>
            <a:pPr algn="l" rtl="0"/>
            <a:r>
              <a:rPr lang="ja" sz="1200" b="0" i="0" u="none" baseline="0" dirty="0">
                <a:latin typeface="メイリオ" panose="020B0604030504040204" pitchFamily="50" charset="-128"/>
                <a:ea typeface="メイリオ" panose="020B0604030504040204" pitchFamily="50" charset="-128"/>
              </a:rPr>
              <a:t>クラブ名入りの公式ロゴをすべてのクラブが使用することで、まとまりと統一感が生まれます。</a:t>
            </a:r>
            <a:endParaRPr lang="en-US" altLang="ja" sz="1200" b="0" i="0" u="none" baseline="0" dirty="0">
              <a:latin typeface="メイリオ" panose="020B0604030504040204" pitchFamily="50" charset="-128"/>
              <a:ea typeface="メイリオ" panose="020B0604030504040204" pitchFamily="50" charset="-128"/>
            </a:endParaRPr>
          </a:p>
          <a:p>
            <a:pPr algn="l" rtl="0"/>
            <a:r>
              <a:rPr lang="ja" sz="1200" b="0" i="0" u="none" baseline="0" dirty="0">
                <a:latin typeface="メイリオ" panose="020B0604030504040204" pitchFamily="50" charset="-128"/>
                <a:ea typeface="メイリオ" panose="020B0604030504040204" pitchFamily="50" charset="-128"/>
              </a:rPr>
              <a:t>クラブが同じ視覚的要素を使用することで、効果的にストーリーを伝えることができます。</a:t>
            </a:r>
            <a:endParaRPr lang="en-US" altLang="ja" sz="1200" b="0" i="0" u="none" baseline="0" dirty="0">
              <a:latin typeface="メイリオ" panose="020B0604030504040204" pitchFamily="50" charset="-128"/>
              <a:ea typeface="メイリオ" panose="020B0604030504040204" pitchFamily="50" charset="-128"/>
            </a:endParaRPr>
          </a:p>
          <a:p>
            <a:pPr algn="l" rtl="0"/>
            <a:r>
              <a:rPr lang="ja" sz="1200" b="0" i="0" u="none" baseline="0" dirty="0">
                <a:latin typeface="メイリオ" panose="020B0604030504040204" pitchFamily="50" charset="-128"/>
                <a:ea typeface="メイリオ" panose="020B0604030504040204" pitchFamily="50" charset="-128"/>
              </a:rPr>
              <a:t>世界のどこであっても、ロータリーは世界的なネットワークと地域のつながりを築いています。 </a:t>
            </a:r>
            <a:endParaRPr lang="en-US" altLang="ja" sz="1200" b="0" i="0" u="none" baseline="0" dirty="0">
              <a:latin typeface="メイリオ" panose="020B0604030504040204" pitchFamily="50" charset="-128"/>
              <a:ea typeface="メイリオ" panose="020B0604030504040204" pitchFamily="50" charset="-128"/>
            </a:endParaRPr>
          </a:p>
          <a:p>
            <a:pPr algn="l" rtl="0"/>
            <a:endParaRPr lang="en-US" altLang="ja" sz="1200" b="0" i="0" u="none" baseline="0" dirty="0">
              <a:latin typeface="メイリオ" panose="020B0604030504040204" pitchFamily="50" charset="-128"/>
              <a:ea typeface="メイリオ" panose="020B0604030504040204" pitchFamily="50" charset="-128"/>
              <a:cs typeface="Noto Sans JP" panose="020F0502020204030204"/>
            </a:endParaRPr>
          </a:p>
          <a:p>
            <a:pPr defTabSz="807378">
              <a:defRPr/>
            </a:pPr>
            <a:r>
              <a:rPr lang="ja-JP" altLang="en-US" sz="1200" dirty="0">
                <a:latin typeface="メイリオ" panose="020B0604030504040204" pitchFamily="50" charset="-128"/>
                <a:ea typeface="メイリオ" panose="020B0604030504040204" pitchFamily="50" charset="-128"/>
              </a:rPr>
              <a:t>クラブ名の位置は、</a:t>
            </a:r>
            <a:r>
              <a:rPr lang="en-US" altLang="ja-JP" sz="1200" dirty="0">
                <a:latin typeface="メイリオ" panose="020B0604030504040204" pitchFamily="50" charset="-128"/>
                <a:ea typeface="メイリオ" panose="020B0604030504040204" pitchFamily="50" charset="-128"/>
              </a:rPr>
              <a:t>Rotary</a:t>
            </a:r>
            <a:r>
              <a:rPr lang="ja-JP" altLang="en-US" sz="1200" dirty="0">
                <a:latin typeface="メイリオ" panose="020B0604030504040204" pitchFamily="50" charset="-128"/>
                <a:ea typeface="メイリオ" panose="020B0604030504040204" pitchFamily="50" charset="-128"/>
              </a:rPr>
              <a:t>の文字の下でも構いませんし、</a:t>
            </a:r>
            <a:endParaRPr lang="en-US" altLang="ja-JP" sz="1200" dirty="0">
              <a:latin typeface="メイリオ" panose="020B0604030504040204" pitchFamily="50" charset="-128"/>
              <a:ea typeface="メイリオ" panose="020B0604030504040204" pitchFamily="50" charset="-128"/>
            </a:endParaRPr>
          </a:p>
          <a:p>
            <a:pPr defTabSz="807378">
              <a:defRPr/>
            </a:pPr>
            <a:r>
              <a:rPr lang="ja-JP" altLang="en-US" sz="1200" dirty="0">
                <a:latin typeface="メイリオ" panose="020B0604030504040204" pitchFamily="50" charset="-128"/>
                <a:ea typeface="メイリオ" panose="020B0604030504040204" pitchFamily="50" charset="-128"/>
              </a:rPr>
              <a:t>上下に分けても、上に配置しても構いません。</a:t>
            </a:r>
            <a:endParaRPr lang="en-US" altLang="ja-JP" sz="1200" dirty="0">
              <a:latin typeface="メイリオ" panose="020B0604030504040204" pitchFamily="50" charset="-128"/>
              <a:ea typeface="メイリオ" panose="020B0604030504040204" pitchFamily="50" charset="-128"/>
            </a:endParaRPr>
          </a:p>
          <a:p>
            <a:pPr defTabSz="807378">
              <a:defRPr/>
            </a:pPr>
            <a:endParaRPr lang="en-US" altLang="ja-JP" sz="1200" dirty="0">
              <a:latin typeface="メイリオ" panose="020B0604030504040204" pitchFamily="50" charset="-128"/>
              <a:ea typeface="メイリオ" panose="020B0604030504040204" pitchFamily="50" charset="-128"/>
            </a:endParaRPr>
          </a:p>
          <a:p>
            <a:pPr defTabSz="807378">
              <a:defRPr/>
            </a:pPr>
            <a:r>
              <a:rPr lang="ja-JP" altLang="en-US" sz="1200" dirty="0">
                <a:latin typeface="メイリオ" panose="020B0604030504040204" pitchFamily="50" charset="-128"/>
                <a:ea typeface="メイリオ" panose="020B0604030504040204" pitchFamily="50" charset="-128"/>
              </a:rPr>
              <a:t>英語の場合は、既に太字の</a:t>
            </a:r>
            <a:r>
              <a:rPr lang="en-US" altLang="ja-JP" sz="1200" dirty="0">
                <a:latin typeface="メイリオ" panose="020B0604030504040204" pitchFamily="50" charset="-128"/>
                <a:ea typeface="メイリオ" panose="020B0604030504040204" pitchFamily="50" charset="-128"/>
              </a:rPr>
              <a:t>Rotary</a:t>
            </a:r>
            <a:r>
              <a:rPr lang="ja-JP" altLang="en-US" sz="1200" dirty="0">
                <a:latin typeface="メイリオ" panose="020B0604030504040204" pitchFamily="50" charset="-128"/>
                <a:ea typeface="メイリオ" panose="020B0604030504040204" pitchFamily="50" charset="-128"/>
              </a:rPr>
              <a:t>の文字がありますので、</a:t>
            </a:r>
            <a:endParaRPr lang="en-US" altLang="ja-JP" sz="1200" dirty="0">
              <a:latin typeface="メイリオ" panose="020B0604030504040204" pitchFamily="50" charset="-128"/>
              <a:ea typeface="メイリオ" panose="020B0604030504040204" pitchFamily="50" charset="-128"/>
            </a:endParaRPr>
          </a:p>
          <a:p>
            <a:pPr defTabSz="807378">
              <a:defRPr/>
            </a:pPr>
            <a:r>
              <a:rPr lang="en-US" altLang="ja-JP" sz="1200" dirty="0">
                <a:latin typeface="メイリオ" panose="020B0604030504040204" pitchFamily="50" charset="-128"/>
                <a:ea typeface="メイリオ" panose="020B0604030504040204" pitchFamily="50" charset="-128"/>
              </a:rPr>
              <a:t>Rotary</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club</a:t>
            </a:r>
            <a:r>
              <a:rPr lang="ja-JP" altLang="en-US" sz="1200" dirty="0">
                <a:latin typeface="メイリオ" panose="020B0604030504040204" pitchFamily="50" charset="-128"/>
                <a:ea typeface="メイリオ" panose="020B0604030504040204" pitchFamily="50" charset="-128"/>
              </a:rPr>
              <a:t>と表示する必要はなく、単に</a:t>
            </a:r>
            <a:r>
              <a:rPr lang="en-US" altLang="ja-JP" sz="1200" dirty="0">
                <a:latin typeface="メイリオ" panose="020B0604030504040204" pitchFamily="50" charset="-128"/>
                <a:ea typeface="メイリオ" panose="020B0604030504040204" pitchFamily="50" charset="-128"/>
              </a:rPr>
              <a:t>Club</a:t>
            </a:r>
            <a:r>
              <a:rPr lang="ja-JP" altLang="en-US" sz="1200" dirty="0">
                <a:latin typeface="メイリオ" panose="020B0604030504040204" pitchFamily="50" charset="-128"/>
                <a:ea typeface="メイリオ" panose="020B0604030504040204" pitchFamily="50" charset="-128"/>
              </a:rPr>
              <a:t>と表示することで足ります。</a:t>
            </a:r>
            <a:endParaRPr lang="en-US" altLang="ja-JP" sz="1200" dirty="0">
              <a:latin typeface="メイリオ" panose="020B0604030504040204" pitchFamily="50" charset="-128"/>
              <a:ea typeface="メイリオ" panose="020B0604030504040204" pitchFamily="50" charset="-128"/>
            </a:endParaRPr>
          </a:p>
          <a:p>
            <a:pPr defTabSz="807378">
              <a:defRPr/>
            </a:pPr>
            <a:endParaRPr lang="en-US" altLang="ja-JP" sz="1200" dirty="0">
              <a:latin typeface="メイリオ" panose="020B0604030504040204" pitchFamily="50" charset="-128"/>
              <a:ea typeface="メイリオ" panose="020B0604030504040204" pitchFamily="50" charset="-128"/>
            </a:endParaRPr>
          </a:p>
          <a:p>
            <a:pPr fontAlgn="base"/>
            <a:r>
              <a:rPr lang="ja-JP" altLang="en-US" sz="1200" dirty="0">
                <a:latin typeface="メイリオ" panose="020B0604030504040204" pitchFamily="50" charset="-128"/>
                <a:ea typeface="メイリオ" panose="020B0604030504040204" pitchFamily="50" charset="-128"/>
              </a:rPr>
              <a:t>ただし気をつけなければならないのは、どの場合でも、</a:t>
            </a:r>
            <a:endParaRPr lang="en-US" altLang="ja-JP" sz="1200" dirty="0">
              <a:latin typeface="メイリオ" panose="020B0604030504040204" pitchFamily="50" charset="-128"/>
              <a:ea typeface="メイリオ" panose="020B0604030504040204" pitchFamily="50" charset="-128"/>
            </a:endParaRPr>
          </a:p>
          <a:p>
            <a:pPr fontAlgn="base"/>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クラブ名</a:t>
            </a:r>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の</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右</a:t>
            </a:r>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端</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が「</a:t>
            </a:r>
            <a:r>
              <a:rPr lang="en-US"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Rotary</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の</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y</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」の文字と並ぶように</a:t>
            </a:r>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endParaRPr>
          </a:p>
          <a:p>
            <a:pPr fontAlgn="base"/>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右詰めに</a:t>
            </a:r>
            <a:r>
              <a:rPr lang="ja-JP"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し</a:t>
            </a:r>
            <a:r>
              <a:rPr lang="ja-JP" altLang="en-US"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rPr>
              <a:t>ないといけない点です。</a:t>
            </a:r>
            <a:endParaRPr lang="en-US" altLang="ja-JP" sz="1200" dirty="0">
              <a:solidFill>
                <a:srgbClr val="313537"/>
              </a:solidFill>
              <a:latin typeface="メイリオ" panose="020B0604030504040204" pitchFamily="50" charset="-128"/>
              <a:ea typeface="メイリオ" panose="020B0604030504040204" pitchFamily="50" charset="-128"/>
              <a:cs typeface="ＭＳ Ｐゴシック" panose="020B0600070205080204" pitchFamily="50" charset="-128"/>
            </a:endParaRPr>
          </a:p>
          <a:p>
            <a:pPr algn="l" rtl="0"/>
            <a:endParaRPr lang="ja" sz="1200" dirty="0">
              <a:latin typeface="メイリオ" panose="020B0604030504040204" pitchFamily="50" charset="-128"/>
              <a:ea typeface="メイリオ" panose="020B0604030504040204" pitchFamily="50" charset="-128"/>
              <a:cs typeface="Noto Sans JP" panose="020F0502020204030204"/>
            </a:endParaRPr>
          </a:p>
          <a:p>
            <a:endParaRPr lang="ja" sz="1200" dirty="0">
              <a:latin typeface="メイリオ" panose="020B0604030504040204" pitchFamily="50" charset="-128"/>
              <a:ea typeface="メイリオ" panose="020B0604030504040204" pitchFamily="50" charset="-128"/>
              <a:cs typeface="Noto Sans JP" panose="020F0502020204030204"/>
            </a:endParaRPr>
          </a:p>
          <a:p>
            <a:endParaRPr lang="ja" sz="1200" dirty="0">
              <a:latin typeface="メイリオ" panose="020B0604030504040204" pitchFamily="50" charset="-128"/>
              <a:ea typeface="メイリオ" panose="020B0604030504040204" pitchFamily="50" charset="-128"/>
              <a:cs typeface="Noto Sans JP" panose="020F0502020204030204"/>
            </a:endParaRPr>
          </a:p>
          <a:p>
            <a:endParaRPr lang="ja" sz="1200" dirty="0">
              <a:latin typeface="メイリオ" panose="020B0604030504040204" pitchFamily="50" charset="-128"/>
              <a:ea typeface="メイリオ" panose="020B0604030504040204" pitchFamily="50" charset="-128"/>
              <a:cs typeface="Noto Sans JP" panose="020F0502020204030204"/>
            </a:endParaRPr>
          </a:p>
        </p:txBody>
      </p:sp>
      <p:sp>
        <p:nvSpPr>
          <p:cNvPr id="4" name="Slide Number Placeholder 3"/>
          <p:cNvSpPr>
            <a:spLocks noGrp="1"/>
          </p:cNvSpPr>
          <p:nvPr>
            <p:ph type="sldNum" sz="quarter" idx="10"/>
          </p:nvPr>
        </p:nvSpPr>
        <p:spPr/>
        <p:txBody>
          <a:bodyPr/>
          <a:lstStyle/>
          <a:p>
            <a:pPr algn="l" rtl="0"/>
            <a:fld id="{DB827055-821E-4F6B-AAA9-2685E1493D9C}" type="slidenum">
              <a:rPr/>
              <a:t>13</a:t>
            </a:fld>
            <a:endParaRPr lang="ja"/>
          </a:p>
        </p:txBody>
      </p:sp>
    </p:spTree>
    <p:extLst>
      <p:ext uri="{BB962C8B-B14F-4D97-AF65-F5344CB8AC3E}">
        <p14:creationId xmlns:p14="http://schemas.microsoft.com/office/powerpoint/2010/main" val="135343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1000" y="4343400"/>
            <a:ext cx="5562600" cy="4114800"/>
          </a:xfrm>
        </p:spPr>
        <p:txBody>
          <a:bodyPr/>
          <a:lstStyle/>
          <a:p>
            <a:pPr marL="0" marR="0" lvl="0" indent="0" algn="l" defTabSz="87572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左上のロゴのように、クラブ名を「</a:t>
            </a:r>
            <a:r>
              <a:rPr lang="en-US" altLang="ja-JP" sz="1200" dirty="0">
                <a:latin typeface="メイリオ" panose="020B0604030504040204" pitchFamily="50" charset="-128"/>
                <a:ea typeface="メイリオ" panose="020B0604030504040204" pitchFamily="50" charset="-128"/>
              </a:rPr>
              <a:t>Rotary</a:t>
            </a:r>
            <a:r>
              <a:rPr lang="ja-JP" altLang="en-US" sz="1200" dirty="0">
                <a:latin typeface="メイリオ" panose="020B0604030504040204" pitchFamily="50" charset="-128"/>
                <a:ea typeface="メイリオ" panose="020B0604030504040204" pitchFamily="50" charset="-128"/>
              </a:rPr>
              <a:t>」の文字幅と均等割り付けすることは不適切とされています。</a:t>
            </a:r>
            <a:endParaRPr lang="en-US" altLang="ja-JP" sz="1200" dirty="0">
              <a:latin typeface="メイリオ" panose="020B0604030504040204" pitchFamily="50" charset="-128"/>
              <a:ea typeface="メイリオ" panose="020B0604030504040204" pitchFamily="50"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クラブ名が</a:t>
            </a:r>
            <a:r>
              <a:rPr lang="en-US" altLang="ja-JP" sz="1200" dirty="0">
                <a:latin typeface="メイリオ" panose="020B0604030504040204" pitchFamily="50" charset="-128"/>
                <a:ea typeface="メイリオ" panose="020B0604030504040204" pitchFamily="50" charset="-128"/>
              </a:rPr>
              <a:t>Rotary</a:t>
            </a:r>
            <a:r>
              <a:rPr lang="ja-JP" altLang="en-US" sz="1200" dirty="0">
                <a:latin typeface="メイリオ" panose="020B0604030504040204" pitchFamily="50" charset="-128"/>
                <a:ea typeface="メイリオ" panose="020B0604030504040204" pitchFamily="50" charset="-128"/>
              </a:rPr>
              <a:t>の文字より左側にはみ出てしまいますが、右側のように、右端詰めに配置してください。</a:t>
            </a:r>
            <a:endParaRPr lang="ja" altLang="ja-JP" sz="1200" dirty="0">
              <a:latin typeface="メイリオ" panose="020B0604030504040204" pitchFamily="50" charset="-128"/>
              <a:ea typeface="メイリオ" panose="020B0604030504040204" pitchFamily="50" charset="-128"/>
            </a:endParaRPr>
          </a:p>
          <a:p>
            <a:endParaRPr kumimoji="1" lang="en-US" altLang="ja-JP" sz="1000" dirty="0"/>
          </a:p>
          <a:p>
            <a:endParaRPr kumimoji="1" lang="ja-JP" altLang="en-US" sz="1000" dirty="0"/>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14</a:t>
            </a:fld>
            <a:endParaRPr kumimoji="1" lang="ja-JP" altLang="en-US"/>
          </a:p>
        </p:txBody>
      </p:sp>
    </p:spTree>
    <p:extLst>
      <p:ext uri="{BB962C8B-B14F-4D97-AF65-F5344CB8AC3E}">
        <p14:creationId xmlns:p14="http://schemas.microsoft.com/office/powerpoint/2010/main" val="175704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478465" y="4343400"/>
            <a:ext cx="5465135" cy="4114800"/>
          </a:xfrm>
        </p:spPr>
        <p:txBody>
          <a:bodyPr/>
          <a:lstStyle/>
          <a:p>
            <a:pPr defTabSz="807378">
              <a:defRPr/>
            </a:pPr>
            <a:r>
              <a:rPr lang="ja-JP" altLang="en-US" sz="1200" dirty="0">
                <a:latin typeface="メイリオ" panose="020B0604030504040204" pitchFamily="50" charset="-128"/>
                <a:ea typeface="メイリオ" panose="020B0604030504040204" pitchFamily="50" charset="-128"/>
              </a:rPr>
              <a:t>①のロゴは「クラブ・地区・ゾーン番号以外の言葉」、ここでは「がん</a:t>
            </a:r>
            <a:r>
              <a:rPr lang="ja-JP" altLang="en-US" sz="1200" dirty="0" err="1">
                <a:latin typeface="メイリオ" panose="020B0604030504040204" pitchFamily="50" charset="-128"/>
                <a:ea typeface="メイリオ" panose="020B0604030504040204" pitchFamily="50" charset="-128"/>
              </a:rPr>
              <a:t>ばろう</a:t>
            </a:r>
            <a:r>
              <a:rPr lang="ja-JP" altLang="en-US" sz="1200" dirty="0">
                <a:latin typeface="メイリオ" panose="020B0604030504040204" pitchFamily="50" charset="-128"/>
                <a:ea typeface="メイリオ" panose="020B0604030504040204" pitchFamily="50" charset="-128"/>
              </a:rPr>
              <a:t>神戸！」というフレーズを</a:t>
            </a:r>
            <a:endParaRPr lang="en-US" altLang="ja-JP" sz="1200" dirty="0">
              <a:latin typeface="メイリオ" panose="020B0604030504040204" pitchFamily="50" charset="-128"/>
              <a:ea typeface="メイリオ" panose="020B0604030504040204" pitchFamily="50" charset="-128"/>
            </a:endParaRPr>
          </a:p>
          <a:p>
            <a:pPr defTabSz="807378">
              <a:defRPr/>
            </a:pPr>
            <a:r>
              <a:rPr lang="ja-JP" altLang="en-US" sz="1200" dirty="0">
                <a:latin typeface="メイリオ" panose="020B0604030504040204" pitchFamily="50" charset="-128"/>
                <a:ea typeface="メイリオ" panose="020B0604030504040204" pitchFamily="50" charset="-128"/>
              </a:rPr>
              <a:t>入れてしまっている点で、適切でありません。</a:t>
            </a:r>
            <a:endParaRPr lang="en-US" altLang="ja-JP" sz="1200" dirty="0">
              <a:latin typeface="メイリオ" panose="020B0604030504040204" pitchFamily="50" charset="-128"/>
              <a:ea typeface="メイリオ" panose="020B0604030504040204" pitchFamily="50" charset="-128"/>
            </a:endParaRPr>
          </a:p>
          <a:p>
            <a:pPr defTabSz="874807">
              <a:defRPr/>
            </a:pPr>
            <a:endParaRPr lang="en-US" altLang="ja-JP" sz="1200" dirty="0">
              <a:latin typeface="メイリオ" panose="020B0604030504040204" pitchFamily="50" charset="-128"/>
              <a:ea typeface="メイリオ" panose="020B0604030504040204" pitchFamily="50" charset="-128"/>
            </a:endParaRPr>
          </a:p>
          <a:p>
            <a:pPr defTabSz="874807">
              <a:defRPr/>
            </a:pPr>
            <a:r>
              <a:rPr lang="ja-JP" altLang="en-US" sz="1200" dirty="0">
                <a:latin typeface="メイリオ" panose="020B0604030504040204" pitchFamily="50" charset="-128"/>
                <a:ea typeface="メイリオ" panose="020B0604030504040204" pitchFamily="50" charset="-128"/>
              </a:rPr>
              <a:t>②のロゴは、簡易ロゴの下に、クラブ名等を表示したタイプですが、</a:t>
            </a:r>
            <a:endParaRPr lang="en-US" altLang="ja-JP" sz="1200" dirty="0">
              <a:latin typeface="メイリオ" panose="020B0604030504040204" pitchFamily="50" charset="-128"/>
              <a:ea typeface="メイリオ" panose="020B0604030504040204" pitchFamily="50" charset="-128"/>
            </a:endParaRPr>
          </a:p>
          <a:p>
            <a:pPr defTabSz="874807">
              <a:defRPr/>
            </a:pPr>
            <a:r>
              <a:rPr lang="ja-JP" altLang="en-US" sz="1200" dirty="0">
                <a:latin typeface="メイリオ" panose="020B0604030504040204" pitchFamily="50" charset="-128"/>
                <a:ea typeface="メイリオ" panose="020B0604030504040204" pitchFamily="50" charset="-128"/>
              </a:rPr>
              <a:t>クラブ名は、歯車の左側に配置するようにしてください。</a:t>
            </a:r>
            <a:endParaRPr lang="en-US" altLang="ja-JP" sz="1200" dirty="0">
              <a:latin typeface="メイリオ" panose="020B0604030504040204" pitchFamily="50" charset="-128"/>
              <a:ea typeface="メイリオ" panose="020B0604030504040204" pitchFamily="50" charset="-128"/>
            </a:endParaRPr>
          </a:p>
          <a:p>
            <a:pPr defTabSz="843038">
              <a:defRPr/>
            </a:pP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③のロゴは、一見正しいロゴに見えますが、簡易ロゴでは無く、公式ロゴタイプなのに</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商標登録マークがない点で不適切な表示となっています。</a:t>
            </a:r>
            <a:endParaRPr kumimoji="1" lang="en-US" altLang="ja-JP" sz="1200" dirty="0">
              <a:latin typeface="メイリオ" panose="020B0604030504040204" pitchFamily="50" charset="-128"/>
              <a:ea typeface="メイリオ" panose="020B0604030504040204" pitchFamily="50" charset="-128"/>
            </a:endParaRPr>
          </a:p>
          <a:p>
            <a:endParaRPr kumimoji="1" lang="ja-JP" altLang="en-US" sz="1000" dirty="0"/>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15</a:t>
            </a:fld>
            <a:endParaRPr kumimoji="1" lang="ja-JP" altLang="en-US"/>
          </a:p>
        </p:txBody>
      </p:sp>
    </p:spTree>
    <p:extLst>
      <p:ext uri="{BB962C8B-B14F-4D97-AF65-F5344CB8AC3E}">
        <p14:creationId xmlns:p14="http://schemas.microsoft.com/office/powerpoint/2010/main" val="236629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0999" y="4343400"/>
            <a:ext cx="5956005" cy="4114800"/>
          </a:xfrm>
        </p:spPr>
        <p:txBody>
          <a:bodyPr/>
          <a:lstStyle/>
          <a:p>
            <a:r>
              <a:rPr lang="ja-JP" altLang="en-US" sz="1200" dirty="0">
                <a:latin typeface="メイリオ" panose="020B0604030504040204" pitchFamily="50" charset="-128"/>
                <a:ea typeface="メイリオ" panose="020B0604030504040204" pitchFamily="50" charset="-128"/>
              </a:rPr>
              <a:t>次に、「組み合わせロゴ」についてご説明します。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組み合わせロゴというのは、ロータリークラブが、他の団体のイベントやパートナーシップを推進するために、</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クラブ名等が入ったロータリーロゴと、他の団体のロゴを組み合わせるものです。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ただし、組み合わせるロゴは、１つのパートナー団体やプログラムに限るとされています。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そのため、複数の団体と協力する場合には、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メインの団体を一つ選び、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他の団体は、別の場所にリスト等を表示する必要があります。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なお</a:t>
            </a:r>
            <a:r>
              <a:rPr lang="en-US" altLang="ja-JP" sz="1200" dirty="0">
                <a:latin typeface="メイリオ" panose="020B0604030504040204" pitchFamily="50" charset="-128"/>
                <a:ea typeface="メイリオ" panose="020B0604030504040204" pitchFamily="50" charset="-128"/>
              </a:rPr>
              <a:t>RI</a:t>
            </a:r>
            <a:r>
              <a:rPr lang="ja-JP" altLang="en-US" sz="1200" dirty="0">
                <a:latin typeface="メイリオ" panose="020B0604030504040204" pitchFamily="50" charset="-128"/>
                <a:ea typeface="メイリオ" panose="020B0604030504040204" pitchFamily="50" charset="-128"/>
              </a:rPr>
              <a:t>会長テーマの表示にはこの形式が推奨されています。</a:t>
            </a:r>
            <a:endParaRPr lang="en-US" altLang="ja-JP" sz="1200" dirty="0">
              <a:latin typeface="メイリオ" panose="020B0604030504040204" pitchFamily="50" charset="-128"/>
              <a:ea typeface="メイリオ" panose="020B0604030504040204" pitchFamily="50" charset="-128"/>
            </a:endParaRPr>
          </a:p>
          <a:p>
            <a:endParaRPr kumimoji="1" lang="ja-JP" altLang="en-US" sz="1000" dirty="0"/>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16</a:t>
            </a:fld>
            <a:endParaRPr kumimoji="1" lang="ja-JP" altLang="en-US"/>
          </a:p>
        </p:txBody>
      </p:sp>
    </p:spTree>
    <p:extLst>
      <p:ext uri="{BB962C8B-B14F-4D97-AF65-F5344CB8AC3E}">
        <p14:creationId xmlns:p14="http://schemas.microsoft.com/office/powerpoint/2010/main" val="393766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037" y="685800"/>
            <a:ext cx="5986130" cy="3429000"/>
          </a:xfrm>
        </p:spPr>
      </p:sp>
      <p:sp>
        <p:nvSpPr>
          <p:cNvPr id="3" name="ノート プレースホルダー 2"/>
          <p:cNvSpPr>
            <a:spLocks noGrp="1"/>
          </p:cNvSpPr>
          <p:nvPr>
            <p:ph type="body" idx="1"/>
          </p:nvPr>
        </p:nvSpPr>
        <p:spPr/>
        <p:txBody>
          <a:bodyPr/>
          <a:lstStyle/>
          <a:p>
            <a:pPr algn="l" rtl="0"/>
            <a:r>
              <a:rPr lang="ja-JP" altLang="en-US" sz="1200" b="0" i="0" u="none" baseline="0" dirty="0">
                <a:latin typeface="メイリオ" panose="020B0604030504040204" pitchFamily="50" charset="-128"/>
                <a:ea typeface="メイリオ" panose="020B0604030504040204" pitchFamily="50" charset="-128"/>
              </a:rPr>
              <a:t>皆様</a:t>
            </a:r>
            <a:r>
              <a:rPr lang="ja" altLang="ja-JP" sz="1200" b="0" i="0" u="none" baseline="0" dirty="0">
                <a:latin typeface="メイリオ" panose="020B0604030504040204" pitchFamily="50" charset="-128"/>
                <a:ea typeface="メイリオ" panose="020B0604030504040204" pitchFamily="50" charset="-128"/>
              </a:rPr>
              <a:t>のクラブでは、どのようなロゴを使用</a:t>
            </a:r>
            <a:r>
              <a:rPr lang="ja-JP" altLang="en-US" sz="1200" b="0" i="0" u="none" baseline="0" dirty="0">
                <a:latin typeface="メイリオ" panose="020B0604030504040204" pitchFamily="50" charset="-128"/>
                <a:ea typeface="メイリオ" panose="020B0604030504040204" pitchFamily="50" charset="-128"/>
              </a:rPr>
              <a:t>されていますか？</a:t>
            </a:r>
            <a:r>
              <a:rPr lang="ja" altLang="ja-JP" sz="1200" b="0" i="0" u="none" baseline="0" dirty="0">
                <a:latin typeface="メイリオ" panose="020B0604030504040204" pitchFamily="50" charset="-128"/>
                <a:ea typeface="メイリオ" panose="020B0604030504040204" pitchFamily="50" charset="-128"/>
              </a:rPr>
              <a:t>これまでに説明したポイントをおさえたロゴにな</a:t>
            </a:r>
            <a:r>
              <a:rPr lang="ja-JP" altLang="en-US" sz="1200" b="0" i="0" u="none" baseline="0" dirty="0" err="1">
                <a:latin typeface="メイリオ" panose="020B0604030504040204" pitchFamily="50" charset="-128"/>
                <a:ea typeface="メイリオ" panose="020B0604030504040204" pitchFamily="50" charset="-128"/>
              </a:rPr>
              <a:t>って</a:t>
            </a:r>
            <a:r>
              <a:rPr lang="ja-JP" altLang="en-US" sz="1200" b="0" i="0" u="none" baseline="0" dirty="0">
                <a:latin typeface="メイリオ" panose="020B0604030504040204" pitchFamily="50" charset="-128"/>
                <a:ea typeface="メイリオ" panose="020B0604030504040204" pitchFamily="50" charset="-128"/>
              </a:rPr>
              <a:t>おりますでしょうか？</a:t>
            </a:r>
            <a:endParaRPr lang="ja" altLang="ja-JP" sz="1200" b="0" i="0" u="none" baseline="0" dirty="0">
              <a:latin typeface="メイリオ" panose="020B0604030504040204" pitchFamily="50" charset="-128"/>
              <a:ea typeface="メイリオ" panose="020B0604030504040204" pitchFamily="50" charset="-128"/>
            </a:endParaRPr>
          </a:p>
          <a:p>
            <a:endParaRPr lang="ja" altLang="ja-JP" sz="1200" dirty="0">
              <a:latin typeface="メイリオ" panose="020B0604030504040204" pitchFamily="50" charset="-128"/>
              <a:ea typeface="メイリオ" panose="020B0604030504040204" pitchFamily="50" charset="-128"/>
            </a:endParaRPr>
          </a:p>
          <a:p>
            <a:pPr algn="l" rtl="0"/>
            <a:r>
              <a:rPr lang="ja" altLang="ja-JP" sz="1200" b="0" i="0" u="none" baseline="0" dirty="0">
                <a:latin typeface="メイリオ" panose="020B0604030504040204" pitchFamily="50" charset="-128"/>
                <a:ea typeface="メイリオ" panose="020B0604030504040204" pitchFamily="50" charset="-128"/>
              </a:rPr>
              <a:t>適切な方法でロゴを使用されているクラブには、感謝申し上げます。また、ソーシャルメディア、ウェブサイト、推進・広報資料でも同様に、</a:t>
            </a:r>
            <a:endParaRPr lang="en-US" altLang="ja" sz="1200" b="0" i="0" u="none" baseline="0" dirty="0">
              <a:latin typeface="メイリオ" panose="020B0604030504040204" pitchFamily="50" charset="-128"/>
              <a:ea typeface="メイリオ" panose="020B0604030504040204" pitchFamily="50" charset="-128"/>
            </a:endParaRPr>
          </a:p>
          <a:p>
            <a:pPr algn="l" rtl="0"/>
            <a:r>
              <a:rPr lang="ja" altLang="ja-JP" sz="1200" b="0" i="0" u="none" baseline="0" dirty="0">
                <a:latin typeface="メイリオ" panose="020B0604030504040204" pitchFamily="50" charset="-128"/>
                <a:ea typeface="メイリオ" panose="020B0604030504040204" pitchFamily="50" charset="-128"/>
              </a:rPr>
              <a:t>適切なロゴを使用していることをご確認ください。 </a:t>
            </a:r>
            <a:endParaRPr lang="ja" altLang="ja-JP" sz="1200" dirty="0">
              <a:latin typeface="メイリオ" panose="020B0604030504040204" pitchFamily="50" charset="-128"/>
              <a:ea typeface="メイリオ" panose="020B0604030504040204" pitchFamily="50" charset="-128"/>
              <a:cs typeface="Noto Sans JP"/>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17</a:t>
            </a:fld>
            <a:endParaRPr kumimoji="1" lang="ja-JP" altLang="en-US"/>
          </a:p>
        </p:txBody>
      </p:sp>
    </p:spTree>
    <p:extLst>
      <p:ext uri="{BB962C8B-B14F-4D97-AF65-F5344CB8AC3E}">
        <p14:creationId xmlns:p14="http://schemas.microsoft.com/office/powerpoint/2010/main" val="280158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1000" y="4343400"/>
            <a:ext cx="5562600" cy="4114800"/>
          </a:xfrm>
        </p:spPr>
        <p:txBody>
          <a:bodyPr/>
          <a:lstStyle/>
          <a:p>
            <a:r>
              <a:rPr lang="ja-JP" altLang="en-US" sz="1200" dirty="0">
                <a:latin typeface="メイリオ" panose="020B0604030504040204" pitchFamily="50" charset="-128"/>
                <a:ea typeface="メイリオ" panose="020B0604030504040204" pitchFamily="50" charset="-128"/>
              </a:rPr>
              <a:t>ここまでのお話で疑問を持たれたのかもしれませんが、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現在お使いのロータリー会員ピンは、実は、改定前の誇りのシンボルが用いられています。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しかし、この会員ピンについて国際ロータリーは、これまで通り、使用しても構わないと明言していますので、ご安心ください。</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A5942BEE-113D-4949-A31D-F36B2935D45F}"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18898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478465" y="4343400"/>
            <a:ext cx="5465135" cy="4114800"/>
          </a:xfrm>
        </p:spPr>
        <p:txBody>
          <a:bodyPr/>
          <a:lstStyle/>
          <a:p>
            <a:r>
              <a:rPr lang="ja-JP" altLang="en-US" sz="1200" dirty="0">
                <a:latin typeface="メイリオ" panose="020B0604030504040204" pitchFamily="50" charset="-128"/>
                <a:ea typeface="メイリオ" panose="020B0604030504040204" pitchFamily="50" charset="-128"/>
              </a:rPr>
              <a:t>これまでのロゴの複雑なルールをお伝えしましたが、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マイロータリーのブランドリソースセンターでは、ロゴのテンプレートが用意されています。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スライド左の最初の画面にございます、「ブランドリソースセンター」をクリックします。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次のページが開いたら、「テンプレート」の「見る」をクリックします。</a:t>
            </a:r>
            <a:endParaRPr lang="en-US" altLang="ja-JP" sz="1200" dirty="0">
              <a:latin typeface="メイリオ" panose="020B0604030504040204" pitchFamily="50" charset="-128"/>
              <a:ea typeface="メイリオ" panose="020B0604030504040204" pitchFamily="50" charset="-128"/>
            </a:endParaRPr>
          </a:p>
          <a:p>
            <a:pPr algn="l" rtl="0"/>
            <a:endParaRPr lang="ja" altLang="ja-JP" dirty="0">
              <a:cs typeface="Noto Sans JP"/>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19</a:t>
            </a:fld>
            <a:endParaRPr kumimoji="1" lang="ja-JP" altLang="en-US"/>
          </a:p>
        </p:txBody>
      </p:sp>
    </p:spTree>
    <p:extLst>
      <p:ext uri="{BB962C8B-B14F-4D97-AF65-F5344CB8AC3E}">
        <p14:creationId xmlns:p14="http://schemas.microsoft.com/office/powerpoint/2010/main" val="20228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1000" y="4343400"/>
            <a:ext cx="5562600" cy="4114800"/>
          </a:xfrm>
        </p:spPr>
        <p:txBody>
          <a:bodyPr/>
          <a:lstStyle/>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適切なロゴの使用方法をお伝えする前に適切なロゴ使用はなぜ必要か？</a:t>
            </a:r>
            <a:endParaRPr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こちらをお伝えいたします。</a:t>
            </a:r>
            <a:endParaRPr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理由は大きく３点ございます。</a:t>
            </a:r>
            <a:endParaRPr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①</a:t>
            </a:r>
            <a:r>
              <a:rPr lang="ja" altLang="ja-JP" sz="1200" dirty="0">
                <a:latin typeface="メイリオ" panose="020B0604030504040204" pitchFamily="50" charset="-128"/>
                <a:ea typeface="メイリオ" panose="020B0604030504040204" pitchFamily="50" charset="-128"/>
              </a:rPr>
              <a:t>ロータリーの名称と知的財産を守る</a:t>
            </a:r>
            <a:endParaRPr lang="en-US" altLang="ja"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kumimoji="0" lang="en-US" altLang="ja-JP"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②</a:t>
            </a:r>
            <a:r>
              <a:rPr lang="ja" altLang="ja-JP" sz="1200" dirty="0">
                <a:latin typeface="メイリオ" panose="020B0604030504040204" pitchFamily="50" charset="-128"/>
                <a:ea typeface="メイリオ" panose="020B0604030504040204" pitchFamily="50" charset="-128"/>
              </a:rPr>
              <a:t>地元の活動がクラブまたは地区によるもの</a:t>
            </a:r>
            <a:endParaRPr lang="en-US" altLang="ja"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　</a:t>
            </a:r>
            <a:r>
              <a:rPr lang="ja" altLang="ja-JP" sz="1200" dirty="0">
                <a:latin typeface="メイリオ" panose="020B0604030504040204" pitchFamily="50" charset="-128"/>
                <a:ea typeface="メイリオ" panose="020B0604030504040204" pitchFamily="50" charset="-128"/>
              </a:rPr>
              <a:t>であることを正しく認識してもらう</a:t>
            </a:r>
            <a:endParaRPr lang="en-US" altLang="ja" sz="12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kumimoji="0" lang="en-US" altLang="ja-JP" sz="1200" dirty="0">
              <a:latin typeface="メイリオ" panose="020B0604030504040204" pitchFamily="50" charset="-128"/>
              <a:ea typeface="メイリオ" panose="020B0604030504040204" pitchFamily="50" charset="-128"/>
            </a:endParaRPr>
          </a:p>
          <a:p>
            <a:pPr algn="l" eaLnBrk="0" fontAlgn="base" hangingPunct="0">
              <a:lnSpc>
                <a:spcPct val="100000"/>
              </a:lnSpc>
              <a:spcBef>
                <a:spcPct val="0"/>
              </a:spcBef>
              <a:spcAft>
                <a:spcPct val="0"/>
              </a:spcAft>
            </a:pPr>
            <a:r>
              <a:rPr lang="ja-JP" altLang="en-US" sz="1200" dirty="0">
                <a:latin typeface="メイリオ" panose="020B0604030504040204" pitchFamily="50" charset="-128"/>
                <a:ea typeface="メイリオ" panose="020B0604030504040204" pitchFamily="50" charset="-128"/>
              </a:rPr>
              <a:t>③</a:t>
            </a:r>
            <a:r>
              <a:rPr lang="ja" altLang="ja-JP" sz="1200" dirty="0">
                <a:latin typeface="メイリオ" panose="020B0604030504040204" pitchFamily="50" charset="-128"/>
                <a:ea typeface="メイリオ" panose="020B0604030504040204" pitchFamily="50" charset="-128"/>
              </a:rPr>
              <a:t>一貫した方法でロータリーのストーリーを伝える</a:t>
            </a:r>
            <a:endParaRPr lang="ja" altLang="ja-JP" sz="1200" dirty="0">
              <a:latin typeface="メイリオ" panose="020B0604030504040204" pitchFamily="50" charset="-128"/>
              <a:ea typeface="メイリオ" panose="020B0604030504040204" pitchFamily="50" charset="-128"/>
              <a:cs typeface="Noto Sans JP"/>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ータリーロゴは、単なるデザインではなく、ロータリーの価値観や活動を象徴する大切な資産です。適切な使用によって、ロータリーのブランドイメージを向上させ、活動の認知度を高め、組織としての結束力を強化することができます。</a:t>
            </a:r>
          </a:p>
          <a:p>
            <a:r>
              <a:rPr lang="ja-JP" altLang="en-US" sz="1200" b="0" dirty="0">
                <a:latin typeface="メイリオ" panose="020B0604030504040204" pitchFamily="50" charset="-128"/>
                <a:ea typeface="メイリオ" panose="020B0604030504040204" pitchFamily="50" charset="-128"/>
              </a:rPr>
              <a:t>ロータリーロゴの適切な使用は、ロータリーの活動がより効果的に社会に貢献するための第一歩となります。</a:t>
            </a:r>
            <a:endParaRPr lang="en-US" altLang="ja" sz="1200" b="0" i="0" u="none" baseline="0" dirty="0">
              <a:latin typeface="メイリオ" panose="020B0604030504040204" pitchFamily="50" charset="-128"/>
              <a:ea typeface="メイリオ" panose="020B0604030504040204" pitchFamily="50" charset="-128"/>
            </a:endParaRPr>
          </a:p>
          <a:p>
            <a:pPr algn="l" rtl="0"/>
            <a:endParaRPr lang="en-US" altLang="ja" sz="1000" b="0" i="0" u="none" baseline="0" dirty="0">
              <a:latin typeface="Noto Sans JP"/>
              <a:ea typeface="MS PMincho"/>
              <a:cs typeface="Noto Sans JP"/>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a:t>
            </a:fld>
            <a:endParaRPr kumimoji="1" lang="ja-JP" altLang="en-US"/>
          </a:p>
        </p:txBody>
      </p:sp>
    </p:spTree>
    <p:extLst>
      <p:ext uri="{BB962C8B-B14F-4D97-AF65-F5344CB8AC3E}">
        <p14:creationId xmlns:p14="http://schemas.microsoft.com/office/powerpoint/2010/main" val="52986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499730" y="4343400"/>
            <a:ext cx="5443870" cy="4114800"/>
          </a:xfrm>
        </p:spPr>
        <p:txBody>
          <a:bodyPr/>
          <a:lstStyle/>
          <a:p>
            <a:r>
              <a:rPr lang="ja-JP" altLang="en-US" sz="1200" dirty="0">
                <a:latin typeface="メイリオ" panose="020B0604030504040204" pitchFamily="50" charset="-128"/>
                <a:ea typeface="メイリオ" panose="020B0604030504040204" pitchFamily="50" charset="-128"/>
              </a:rPr>
              <a:t>テンプレートのページが開いたら、クラブのロゴを作成する場合は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「ロータリークラブ、地区、ゾーン」をクリックします。</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次のページが開いたら「ロータリーのロゴのテンプレート」をクリックします。</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次のページで「作成」をクリックしてください。</a:t>
            </a:r>
            <a:endParaRPr lang="en-US" altLang="ja-JP" sz="1200" dirty="0">
              <a:latin typeface="メイリオ" panose="020B0604030504040204" pitchFamily="50" charset="-128"/>
              <a:ea typeface="メイリオ" panose="020B0604030504040204" pitchFamily="50" charset="-128"/>
            </a:endParaRPr>
          </a:p>
          <a:p>
            <a:pPr algn="l" rtl="0"/>
            <a:endParaRPr lang="en-US" altLang="ja" sz="1200" dirty="0">
              <a:latin typeface="メイリオ" panose="020B0604030504040204" pitchFamily="50" charset="-128"/>
              <a:ea typeface="メイリオ" panose="020B0604030504040204" pitchFamily="50" charset="-128"/>
              <a:cs typeface="Noto Sans JP"/>
            </a:endParaRPr>
          </a:p>
          <a:p>
            <a:pPr algn="l" rtl="0"/>
            <a:r>
              <a:rPr lang="ja-JP" altLang="en-US" sz="1200" dirty="0">
                <a:latin typeface="メイリオ" panose="020B0604030504040204" pitchFamily="50" charset="-128"/>
                <a:ea typeface="メイリオ" panose="020B0604030504040204" pitchFamily="50" charset="-128"/>
                <a:cs typeface="Noto Sans JP"/>
              </a:rPr>
              <a:t>こちらのページに「組み合わせロゴ」のテンプレートもございますのでご確認ください。</a:t>
            </a:r>
            <a:endParaRPr lang="ja" altLang="ja-JP" sz="1200" dirty="0">
              <a:latin typeface="メイリオ" panose="020B0604030504040204" pitchFamily="50" charset="-128"/>
              <a:ea typeface="メイリオ" panose="020B0604030504040204" pitchFamily="50" charset="-128"/>
              <a:cs typeface="Noto Sans JP"/>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20</a:t>
            </a:fld>
            <a:endParaRPr kumimoji="1" lang="ja-JP" altLang="en-US"/>
          </a:p>
        </p:txBody>
      </p:sp>
    </p:spTree>
    <p:extLst>
      <p:ext uri="{BB962C8B-B14F-4D97-AF65-F5344CB8AC3E}">
        <p14:creationId xmlns:p14="http://schemas.microsoft.com/office/powerpoint/2010/main" val="187682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265814" y="4343400"/>
            <a:ext cx="5677786" cy="4114800"/>
          </a:xfrm>
        </p:spPr>
        <p:txBody>
          <a:bodyPr/>
          <a:lstStyle/>
          <a:p>
            <a:pPr>
              <a:lnSpc>
                <a:spcPct val="125000"/>
              </a:lnSpc>
            </a:pPr>
            <a:r>
              <a:rPr lang="ja-JP" altLang="en-US" sz="1200" dirty="0">
                <a:solidFill>
                  <a:schemeClr val="tx1"/>
                </a:solidFill>
                <a:latin typeface="メイリオ" panose="020B0604030504040204" pitchFamily="50" charset="-128"/>
                <a:ea typeface="メイリオ" panose="020B0604030504040204" pitchFamily="50" charset="-128"/>
              </a:rPr>
              <a:t>こちらのページで</a:t>
            </a:r>
            <a:r>
              <a:rPr lang="ja-JP" altLang="en-US" sz="1200" dirty="0">
                <a:solidFill>
                  <a:prstClr val="black"/>
                </a:solidFill>
                <a:latin typeface="メイリオ" panose="020B0604030504040204" pitchFamily="50" charset="-128"/>
                <a:ea typeface="メイリオ" panose="020B0604030504040204" pitchFamily="50" charset="-128"/>
              </a:rPr>
              <a:t>ロゴ、カラー、アライメントをプルダウンメニューで選択、テキスト欄にクラブ名、地区、またはゾーン番号を入力してください。</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25000"/>
              </a:lnSpc>
            </a:pP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「簡易ロゴ」の作成がデフォルトで設定されています。</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sz="1200" dirty="0">
                <a:solidFill>
                  <a:prstClr val="black"/>
                </a:solidFill>
                <a:latin typeface="メイリオ" panose="020B0604030504040204" pitchFamily="50" charset="-128"/>
                <a:ea typeface="メイリオ" panose="020B0604030504040204" pitchFamily="50" charset="-128"/>
              </a:rPr>
              <a:t>最初に「ロゴ」を選択いただく際にはロゴの種類にご注意ください。プルダウンメニューで変更ができます。</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sz="1200" dirty="0">
                <a:solidFill>
                  <a:prstClr val="black"/>
                </a:solidFill>
                <a:latin typeface="メイリオ" panose="020B0604030504040204" pitchFamily="50" charset="-128"/>
                <a:ea typeface="メイリオ" panose="020B0604030504040204" pitchFamily="50" charset="-128"/>
              </a:rPr>
              <a:t>「ファイルをダウンロード」をクリックすると、ロゴが作成されますので、ダウンロードをお願いいたします。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0" marR="0" lvl="0" indent="0" defTabSz="1828799" eaLnBrk="1" fontAlgn="auto" latinLnBrk="0" hangingPunct="1">
              <a:lnSpc>
                <a:spcPct val="125000"/>
              </a:lnSpc>
              <a:spcBef>
                <a:spcPts val="80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ファイルは、</a:t>
            </a:r>
            <a:r>
              <a:rPr lang="en-US" altLang="ja-JP" sz="1200" dirty="0">
                <a:solidFill>
                  <a:prstClr val="black"/>
                </a:solidFill>
                <a:latin typeface="メイリオ" panose="020B0604030504040204" pitchFamily="50" charset="-128"/>
                <a:ea typeface="メイリオ" panose="020B0604030504040204" pitchFamily="50" charset="-128"/>
              </a:rPr>
              <a:t>PDF</a:t>
            </a:r>
            <a:r>
              <a:rPr lang="ja-JP" altLang="en-US" sz="1200" dirty="0" err="1">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JPG</a:t>
            </a:r>
            <a:r>
              <a:rPr lang="ja-JP" altLang="en-US" sz="1200" dirty="0" err="1">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PNG</a:t>
            </a:r>
            <a:r>
              <a:rPr lang="ja-JP" altLang="en-US" sz="1200" dirty="0">
                <a:solidFill>
                  <a:prstClr val="black"/>
                </a:solidFill>
                <a:latin typeface="メイリオ" panose="020B0604030504040204" pitchFamily="50" charset="-128"/>
                <a:ea typeface="メイリオ" panose="020B0604030504040204" pitchFamily="50" charset="-128"/>
              </a:rPr>
              <a:t>が選べます。</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25000"/>
              </a:lnSpc>
            </a:pP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ローターアクトクラブ、インターアクトクラブのロゴ作成もできます。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ぜひ、使用されたことがない方はぜひお試しください。</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21</a:t>
            </a:fld>
            <a:endParaRPr kumimoji="1" lang="ja-JP" altLang="en-US"/>
          </a:p>
        </p:txBody>
      </p:sp>
    </p:spTree>
    <p:extLst>
      <p:ext uri="{BB962C8B-B14F-4D97-AF65-F5344CB8AC3E}">
        <p14:creationId xmlns:p14="http://schemas.microsoft.com/office/powerpoint/2010/main" val="1200372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10363" y="685800"/>
            <a:ext cx="5454502" cy="3429000"/>
          </a:xfrm>
        </p:spPr>
      </p:sp>
      <p:sp>
        <p:nvSpPr>
          <p:cNvPr id="3" name="ノート プレースホルダー 2"/>
          <p:cNvSpPr>
            <a:spLocks noGrp="1"/>
          </p:cNvSpPr>
          <p:nvPr>
            <p:ph type="body" idx="1"/>
          </p:nvPr>
        </p:nvSpPr>
        <p:spPr>
          <a:xfrm>
            <a:off x="382771" y="4322134"/>
            <a:ext cx="5954233" cy="4114800"/>
          </a:xfrm>
        </p:spPr>
        <p:txBody>
          <a:bodyPr/>
          <a:lstStyle/>
          <a:p>
            <a:pPr>
              <a:lnSpc>
                <a:spcPct val="125000"/>
              </a:lnSpc>
            </a:pPr>
            <a:r>
              <a:rPr lang="ja-JP" altLang="en-US" sz="1200" dirty="0">
                <a:latin typeface="メイリオ" panose="020B0604030504040204" pitchFamily="50" charset="-128"/>
                <a:ea typeface="メイリオ" panose="020B0604030504040204" pitchFamily="50" charset="-128"/>
              </a:rPr>
              <a:t>先ほどロゴの作成方法でお伝えしました、メニューの中に「ダウンロード」画面がございます。</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そちらをクリックいただきましたら、「ロゴとグラフィック」が出てきます。</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その中に「役立つアイテム」として、テンプレートもございますし、ガイドライン、クイックガイドもございます。</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本日は限られたお時間の中でロゴの使用方法についてお伝えをしておりますので、</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こちらに詳しくロゴの使用方法など載っております。</a:t>
            </a:r>
            <a:endParaRPr lang="en-US" altLang="ja-JP" sz="1200" dirty="0">
              <a:latin typeface="メイリオ" panose="020B0604030504040204" pitchFamily="50" charset="-128"/>
              <a:ea typeface="メイリオ" panose="020B0604030504040204" pitchFamily="50" charset="-128"/>
            </a:endParaRPr>
          </a:p>
          <a:p>
            <a:pPr>
              <a:lnSpc>
                <a:spcPct val="125000"/>
              </a:lnSpc>
            </a:pPr>
            <a:r>
              <a:rPr lang="ja-JP" altLang="en-US" sz="1200" dirty="0">
                <a:latin typeface="メイリオ" panose="020B0604030504040204" pitchFamily="50" charset="-128"/>
                <a:ea typeface="メイリオ" panose="020B0604030504040204" pitchFamily="50" charset="-128"/>
              </a:rPr>
              <a:t>ぜひご活用ください。</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22</a:t>
            </a:fld>
            <a:endParaRPr kumimoji="1" lang="ja-JP" altLang="en-US"/>
          </a:p>
        </p:txBody>
      </p:sp>
    </p:spTree>
    <p:extLst>
      <p:ext uri="{BB962C8B-B14F-4D97-AF65-F5344CB8AC3E}">
        <p14:creationId xmlns:p14="http://schemas.microsoft.com/office/powerpoint/2010/main" val="63888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223284" y="4295553"/>
            <a:ext cx="6464595" cy="4008476"/>
          </a:xfrm>
        </p:spPr>
        <p:txBody>
          <a:bodyPr/>
          <a:lstStyle/>
          <a:p>
            <a:pPr marL="0" marR="0" lvl="0" indent="0" algn="l" defTabSz="1828799" eaLnBrk="1" fontAlgn="auto" latinLnBrk="0" hangingPunct="1">
              <a:lnSpc>
                <a:spcPct val="100000"/>
              </a:lnSpc>
              <a:spcBef>
                <a:spcPts val="80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最後に、ロゴ使用における第</a:t>
            </a:r>
            <a:r>
              <a:rPr lang="en-US" altLang="ja-JP" sz="1200" dirty="0">
                <a:solidFill>
                  <a:schemeClr val="tx1"/>
                </a:solidFill>
                <a:latin typeface="メイリオ" panose="020B0604030504040204" pitchFamily="50" charset="-128"/>
                <a:ea typeface="メイリオ" panose="020B0604030504040204" pitchFamily="50" charset="-128"/>
              </a:rPr>
              <a:t>2660</a:t>
            </a:r>
            <a:r>
              <a:rPr lang="ja-JP" altLang="en-US" sz="1200" dirty="0">
                <a:solidFill>
                  <a:schemeClr val="tx1"/>
                </a:solidFill>
                <a:latin typeface="メイリオ" panose="020B0604030504040204" pitchFamily="50" charset="-128"/>
                <a:ea typeface="メイリオ" panose="020B0604030504040204" pitchFamily="50" charset="-128"/>
              </a:rPr>
              <a:t>地区の見解です</a:t>
            </a:r>
            <a:r>
              <a:rPr lang="ja-JP" altLang="en-US" sz="1200" dirty="0" err="1">
                <a:solidFill>
                  <a:schemeClr val="tx1"/>
                </a:solidFill>
                <a:latin typeface="メイリオ" panose="020B0604030504040204" pitchFamily="50" charset="-128"/>
                <a:ea typeface="メイリオ" panose="020B0604030504040204" pitchFamily="50" charset="-128"/>
              </a:rPr>
              <a:t>を</a:t>
            </a:r>
            <a:r>
              <a:rPr lang="ja-JP" altLang="en-US" sz="1200" dirty="0">
                <a:solidFill>
                  <a:schemeClr val="tx1"/>
                </a:solidFill>
                <a:latin typeface="メイリオ" panose="020B0604030504040204" pitchFamily="50" charset="-128"/>
                <a:ea typeface="メイリオ" panose="020B0604030504040204" pitchFamily="50" charset="-128"/>
              </a:rPr>
              <a:t>説明させていただきます。</a:t>
            </a:r>
            <a:endParaRPr lang="en-US" altLang="ja-JP" sz="1200" dirty="0">
              <a:solidFill>
                <a:schemeClr val="tx1"/>
              </a:solidFill>
              <a:latin typeface="メイリオ" panose="020B0604030504040204" pitchFamily="50" charset="-128"/>
              <a:ea typeface="メイリオ" panose="020B0604030504040204" pitchFamily="50" charset="-128"/>
            </a:endParaRPr>
          </a:p>
          <a:p>
            <a:pPr lvl="0" algn="l"/>
            <a:r>
              <a:rPr lang="ja-JP" altLang="en-US" sz="1200" dirty="0">
                <a:solidFill>
                  <a:schemeClr val="tx1"/>
                </a:solidFill>
                <a:latin typeface="メイリオ" panose="020B0604030504040204" pitchFamily="50" charset="-128"/>
                <a:ea typeface="メイリオ" panose="020B0604030504040204" pitchFamily="50" charset="-128"/>
              </a:rPr>
              <a:t>①第三者に販売したり記念品等として提供する場合、「商品」として公式免許取得業者から購入するか、事前に国際ロータリーから許可を得て申請した非公式業者から購入してください。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lvl="0" algn="l"/>
            <a:r>
              <a:rPr lang="ja-JP" altLang="en-US" sz="1200" dirty="0">
                <a:solidFill>
                  <a:schemeClr val="tx1"/>
                </a:solidFill>
                <a:latin typeface="メイリオ" panose="020B0604030504040204" pitchFamily="50" charset="-128"/>
                <a:ea typeface="メイリオ" panose="020B0604030504040204" pitchFamily="50" charset="-128"/>
              </a:rPr>
              <a:t>②クラブ旗、例会備品、名刺、週報、封筒、会員名簿、のぼり・横断幕、ビブス・タスキ等は公式免許取得業者からの購入を推奨しますが、自クラブ作成でもかまいません。</a:t>
            </a:r>
            <a:endParaRPr lang="en-US" altLang="ja-JP" sz="1200" dirty="0">
              <a:solidFill>
                <a:schemeClr val="tx1"/>
              </a:solidFill>
              <a:latin typeface="メイリオ" panose="020B0604030504040204" pitchFamily="50" charset="-128"/>
              <a:ea typeface="メイリオ" panose="020B0604030504040204" pitchFamily="50" charset="-128"/>
            </a:endParaRPr>
          </a:p>
          <a:p>
            <a:pPr lvl="0" algn="l"/>
            <a:r>
              <a:rPr lang="ja-JP" altLang="en-US" sz="1200" dirty="0">
                <a:solidFill>
                  <a:schemeClr val="tx1"/>
                </a:solidFill>
                <a:latin typeface="メイリオ" panose="020B0604030504040204" pitchFamily="50" charset="-128"/>
                <a:ea typeface="メイリオ" panose="020B0604030504040204" pitchFamily="50" charset="-128"/>
              </a:rPr>
              <a:t>③現時点で販売されている公式免許取得業者のグッズは、国際ロータリーから、ある時点で一定期間の許可を得ていますので、現時点から見るとルールから外れているように見受けられるものでも購入、使用には問題ございません。自クラブで作成される場合は、国際ロータリーから個別許可を得ていないグッズを作成するため、その時点でのブランドリソースセンターに示されたルールに即し、テンプレートを活用して作成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lvl="0" algn="l"/>
            <a:r>
              <a:rPr lang="ja-JP" altLang="en-US" sz="1200" dirty="0">
                <a:solidFill>
                  <a:schemeClr val="tx1"/>
                </a:solidFill>
                <a:latin typeface="メイリオ" panose="020B0604030504040204" pitchFamily="50" charset="-128"/>
                <a:ea typeface="メイリオ" panose="020B0604030504040204" pitchFamily="50" charset="-128"/>
              </a:rPr>
              <a:t>④印刷物や</a:t>
            </a:r>
            <a:r>
              <a:rPr lang="en-US" altLang="ja-JP" sz="1200" dirty="0">
                <a:solidFill>
                  <a:schemeClr val="tx1"/>
                </a:solidFill>
                <a:latin typeface="メイリオ" panose="020B0604030504040204" pitchFamily="50" charset="-128"/>
                <a:ea typeface="メイリオ" panose="020B0604030504040204" pitchFamily="50" charset="-128"/>
              </a:rPr>
              <a:t>WEB</a:t>
            </a:r>
            <a:r>
              <a:rPr lang="ja-JP" altLang="en-US" sz="1200" dirty="0">
                <a:solidFill>
                  <a:schemeClr val="tx1"/>
                </a:solidFill>
                <a:latin typeface="メイリオ" panose="020B0604030504040204" pitchFamily="50" charset="-128"/>
                <a:ea typeface="メイリオ" panose="020B0604030504040204" pitchFamily="50" charset="-128"/>
              </a:rPr>
              <a:t>デザインについては、ブランドリソースセンターに示されたルールに即し、テンプレートを活用して作成してください。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lvl="0" algn="l"/>
            <a:r>
              <a:rPr lang="ja-JP" altLang="en-US" sz="1200" dirty="0">
                <a:solidFill>
                  <a:schemeClr val="tx1"/>
                </a:solidFill>
                <a:latin typeface="メイリオ" panose="020B0604030504040204" pitchFamily="50" charset="-128"/>
                <a:ea typeface="メイリオ" panose="020B0604030504040204" pitchFamily="50" charset="-128"/>
              </a:rPr>
              <a:t>⑤デザインや使用方法等について確認が必要な場合は地区公共イメージ向上委員会にお問い合わせいただければ対応いたします！事前のコンサルも受け付けていますのでご相談ください。</a:t>
            </a:r>
            <a:endParaRPr lang="ja-JP" altLang="ja-JP" sz="12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23</a:t>
            </a:fld>
            <a:endParaRPr kumimoji="1" lang="ja-JP" altLang="en-US"/>
          </a:p>
        </p:txBody>
      </p:sp>
    </p:spTree>
    <p:extLst>
      <p:ext uri="{BB962C8B-B14F-4D97-AF65-F5344CB8AC3E}">
        <p14:creationId xmlns:p14="http://schemas.microsoft.com/office/powerpoint/2010/main" val="1757190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lvl="0" algn="l" eaLnBrk="0" fontAlgn="base" hangingPunct="0">
              <a:lnSpc>
                <a:spcPct val="100000"/>
              </a:lnSpc>
              <a:spcBef>
                <a:spcPct val="0"/>
              </a:spcBef>
              <a:spcAft>
                <a:spcPct val="0"/>
              </a:spcAft>
              <a:buFontTx/>
              <a:buNone/>
            </a:pPr>
            <a:endParaRPr kumimoji="0"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24</a:t>
            </a:fld>
            <a:endParaRPr kumimoji="1" lang="ja-JP" altLang="en-US"/>
          </a:p>
        </p:txBody>
      </p:sp>
    </p:spTree>
    <p:extLst>
      <p:ext uri="{BB962C8B-B14F-4D97-AF65-F5344CB8AC3E}">
        <p14:creationId xmlns:p14="http://schemas.microsoft.com/office/powerpoint/2010/main" val="37551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a:endParaRPr lang="ja" altLang="ja-JP" dirty="0">
              <a:cs typeface="Noto Sans JP"/>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25</a:t>
            </a:fld>
            <a:endParaRPr kumimoji="1" lang="ja-JP" altLang="en-US"/>
          </a:p>
        </p:txBody>
      </p:sp>
    </p:spTree>
    <p:extLst>
      <p:ext uri="{BB962C8B-B14F-4D97-AF65-F5344CB8AC3E}">
        <p14:creationId xmlns:p14="http://schemas.microsoft.com/office/powerpoint/2010/main" val="135152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0999" y="4343400"/>
            <a:ext cx="6264349" cy="44497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「ロータリーロゴと誇りのシンボル」について</a:t>
            </a:r>
          </a:p>
          <a:p>
            <a:r>
              <a:rPr lang="ja-JP" altLang="en-US" sz="1200" dirty="0">
                <a:solidFill>
                  <a:schemeClr val="tx1"/>
                </a:solidFill>
                <a:latin typeface="メイリオ" panose="020B0604030504040204" pitchFamily="50" charset="-128"/>
                <a:ea typeface="メイリオ" panose="020B0604030504040204" pitchFamily="50" charset="-128"/>
              </a:rPr>
              <a:t>まずは、いくつか用語を確認したいと思います。 </a:t>
            </a:r>
          </a:p>
          <a:p>
            <a:r>
              <a:rPr lang="ja-JP" altLang="en-US" sz="1200" dirty="0">
                <a:solidFill>
                  <a:schemeClr val="tx1"/>
                </a:solidFill>
                <a:latin typeface="メイリオ" panose="020B0604030504040204" pitchFamily="50" charset="-128"/>
                <a:ea typeface="メイリオ" panose="020B0604030504040204" pitchFamily="50" charset="-128"/>
              </a:rPr>
              <a:t>ロータリーのロゴは、「公式ロゴ」と呼ばれます。この公式ロゴは、</a:t>
            </a:r>
          </a:p>
          <a:p>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Rotary</a:t>
            </a:r>
            <a:r>
              <a:rPr lang="ja-JP" altLang="en-US" sz="1200" dirty="0">
                <a:solidFill>
                  <a:schemeClr val="tx1"/>
                </a:solidFill>
                <a:latin typeface="メイリオ" panose="020B0604030504040204" pitchFamily="50" charset="-128"/>
                <a:ea typeface="メイリオ" panose="020B0604030504040204" pitchFamily="50" charset="-128"/>
              </a:rPr>
              <a:t>」の文字と　ロータリーの歯車から構成されています。</a:t>
            </a:r>
          </a:p>
          <a:p>
            <a:r>
              <a:rPr lang="ja-JP" altLang="en-US" sz="1200" dirty="0">
                <a:solidFill>
                  <a:schemeClr val="tx1"/>
                </a:solidFill>
                <a:latin typeface="メイリオ" panose="020B0604030504040204" pitchFamily="50" charset="-128"/>
                <a:ea typeface="メイリオ" panose="020B0604030504040204" pitchFamily="50" charset="-128"/>
              </a:rPr>
              <a:t>これとは別に、歯車から「</a:t>
            </a:r>
            <a:r>
              <a:rPr lang="en-US" altLang="ja-JP" sz="1200" dirty="0">
                <a:solidFill>
                  <a:schemeClr val="tx1"/>
                </a:solidFill>
                <a:latin typeface="メイリオ" panose="020B0604030504040204" pitchFamily="50" charset="-128"/>
                <a:ea typeface="メイリオ" panose="020B0604030504040204" pitchFamily="50" charset="-128"/>
              </a:rPr>
              <a:t>ROTARY INTERNATIONAL</a:t>
            </a:r>
            <a:r>
              <a:rPr lang="ja-JP" altLang="en-US" sz="1200" dirty="0">
                <a:solidFill>
                  <a:schemeClr val="tx1"/>
                </a:solidFill>
                <a:latin typeface="メイリオ" panose="020B0604030504040204" pitchFamily="50" charset="-128"/>
                <a:ea typeface="メイリオ" panose="020B0604030504040204" pitchFamily="50" charset="-128"/>
              </a:rPr>
              <a:t>」の文字が取り除かれた簡易ロゴもあります。</a:t>
            </a:r>
          </a:p>
          <a:p>
            <a:r>
              <a:rPr lang="ja-JP" altLang="en-US" sz="1200" dirty="0">
                <a:solidFill>
                  <a:schemeClr val="tx1"/>
                </a:solidFill>
                <a:latin typeface="メイリオ" panose="020B0604030504040204" pitchFamily="50" charset="-128"/>
                <a:ea typeface="メイリオ" panose="020B0604030504040204" pitchFamily="50" charset="-128"/>
              </a:rPr>
              <a:t>どちらも国際ロータリーの公式ロゴとみなされます。 </a:t>
            </a:r>
          </a:p>
          <a:p>
            <a:r>
              <a:rPr lang="ja-JP" altLang="en-US" sz="1200" dirty="0">
                <a:solidFill>
                  <a:schemeClr val="tx1"/>
                </a:solidFill>
                <a:latin typeface="メイリオ" panose="020B0604030504040204" pitchFamily="50" charset="-128"/>
                <a:ea typeface="メイリオ" panose="020B0604030504040204" pitchFamily="50" charset="-128"/>
              </a:rPr>
              <a:t>続いて、「誇りのシンボル」があり、これは一般に　ロータリーの歯車として知られているものです。</a:t>
            </a:r>
          </a:p>
          <a:p>
            <a:r>
              <a:rPr lang="ja-JP" altLang="en-US" sz="1200" dirty="0">
                <a:solidFill>
                  <a:schemeClr val="tx1"/>
                </a:solidFill>
                <a:latin typeface="メイリオ" panose="020B0604030504040204" pitchFamily="50" charset="-128"/>
                <a:ea typeface="メイリオ" panose="020B0604030504040204" pitchFamily="50" charset="-128"/>
              </a:rPr>
              <a:t>ロータリーロゴと並んで、重要なものです。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ロータリーロゴについては、簡易バージョンがありますが、誇りのシンボルに簡易バージョンはなく、</a:t>
            </a:r>
          </a:p>
          <a:p>
            <a:r>
              <a:rPr lang="ja-JP" altLang="en-US" sz="1200" dirty="0">
                <a:solidFill>
                  <a:schemeClr val="tx1"/>
                </a:solidFill>
                <a:latin typeface="メイリオ" panose="020B0604030504040204" pitchFamily="50" charset="-128"/>
                <a:ea typeface="メイリオ" panose="020B0604030504040204" pitchFamily="50" charset="-128"/>
              </a:rPr>
              <a:t>スライド右の１つのみです。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公式ロゴと誇りのシンボルには</a:t>
            </a:r>
            <a:r>
              <a:rPr lang="en-US" altLang="ja-JP" sz="1200" dirty="0">
                <a:solidFill>
                  <a:schemeClr val="tx1"/>
                </a:solidFill>
                <a:latin typeface="メイリオ" panose="020B0604030504040204" pitchFamily="50" charset="-128"/>
                <a:ea typeface="メイリオ" panose="020B0604030504040204" pitchFamily="50" charset="-128"/>
              </a:rPr>
              <a:t>R</a:t>
            </a:r>
            <a:r>
              <a:rPr lang="ja-JP" altLang="en-US" sz="1200" dirty="0">
                <a:solidFill>
                  <a:schemeClr val="tx1"/>
                </a:solidFill>
                <a:latin typeface="メイリオ" panose="020B0604030504040204" pitchFamily="50" charset="-128"/>
                <a:ea typeface="メイリオ" panose="020B0604030504040204" pitchFamily="50" charset="-128"/>
              </a:rPr>
              <a:t>を〇で囲んだマークがあります。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こちらは登録商標マークです。公式ロゴは歯車の外側に、誇りのシンボルには歯車の内側にこのマークがあります。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簡易ロゴにはこの登録商標マークがございませんので、ご確認ください。</a:t>
            </a: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3</a:t>
            </a:fld>
            <a:endParaRPr kumimoji="1" lang="ja-JP" altLang="en-US"/>
          </a:p>
        </p:txBody>
      </p:sp>
    </p:spTree>
    <p:extLst>
      <p:ext uri="{BB962C8B-B14F-4D97-AF65-F5344CB8AC3E}">
        <p14:creationId xmlns:p14="http://schemas.microsoft.com/office/powerpoint/2010/main" val="271764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457200" y="4343400"/>
            <a:ext cx="5486400"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rPr>
              <a:t>そして、「誇りのシンボル」は</a:t>
            </a:r>
            <a:r>
              <a:rPr lang="en-US" altLang="ja-JP" sz="1200" dirty="0">
                <a:latin typeface="メイリオ" panose="020B0604030504040204" pitchFamily="50" charset="-128"/>
                <a:ea typeface="メイリオ" panose="020B0604030504040204" pitchFamily="50" charset="-128"/>
              </a:rPr>
              <a:t>2013</a:t>
            </a:r>
            <a:r>
              <a:rPr lang="ja-JP" altLang="en-US" sz="1200" dirty="0">
                <a:latin typeface="メイリオ" panose="020B0604030504040204" pitchFamily="50" charset="-128"/>
                <a:ea typeface="メイリオ" panose="020B0604030504040204" pitchFamily="50" charset="-128"/>
              </a:rPr>
              <a:t>年に改定されました。</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左側が従前、ロータリーで用いられていたものですが、</a:t>
            </a:r>
            <a:r>
              <a:rPr lang="en-US" altLang="ja-JP" sz="1200" dirty="0">
                <a:latin typeface="メイリオ" panose="020B0604030504040204" pitchFamily="50" charset="-128"/>
                <a:ea typeface="メイリオ" panose="020B0604030504040204" pitchFamily="50" charset="-128"/>
              </a:rPr>
              <a:t>2013</a:t>
            </a:r>
            <a:r>
              <a:rPr lang="ja-JP" altLang="en-US" sz="1200" dirty="0">
                <a:latin typeface="メイリオ" panose="020B0604030504040204" pitchFamily="50" charset="-128"/>
                <a:ea typeface="メイリオ" panose="020B0604030504040204" pitchFamily="50" charset="-128"/>
              </a:rPr>
              <a:t>年に右のものに改定されました。</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841689">
              <a:defRPr/>
            </a:pPr>
            <a:endParaRPr lang="en-US" altLang="ja-JP" sz="1200" dirty="0">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先ほどもお伝えしましたが、この「誇りのシンボル」は、歯車の中に「</a:t>
            </a:r>
            <a:r>
              <a:rPr lang="en-US" altLang="ja-JP" sz="1200" dirty="0">
                <a:solidFill>
                  <a:prstClr val="black"/>
                </a:solidFill>
                <a:latin typeface="メイリオ" panose="020B0604030504040204" pitchFamily="50" charset="-128"/>
                <a:ea typeface="メイリオ" panose="020B0604030504040204" pitchFamily="50" charset="-128"/>
              </a:rPr>
              <a:t>Rotary International</a:t>
            </a:r>
            <a:r>
              <a:rPr lang="ja-JP" altLang="en-US" sz="1200" dirty="0">
                <a:solidFill>
                  <a:prstClr val="black"/>
                </a:solidFill>
                <a:latin typeface="メイリオ" panose="020B0604030504040204" pitchFamily="50" charset="-128"/>
                <a:ea typeface="メイリオ" panose="020B0604030504040204" pitchFamily="50" charset="-128"/>
              </a:rPr>
              <a:t>」の文字が記載され、</a:t>
            </a:r>
          </a:p>
          <a:p>
            <a:r>
              <a:rPr lang="ja-JP" altLang="en-US" sz="1200" dirty="0">
                <a:solidFill>
                  <a:prstClr val="black"/>
                </a:solidFill>
                <a:latin typeface="メイリオ" panose="020B0604030504040204" pitchFamily="50" charset="-128"/>
                <a:ea typeface="メイリオ" panose="020B0604030504040204" pitchFamily="50" charset="-128"/>
              </a:rPr>
              <a:t>登録商標マークが歯車の中に表示されています。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また、使用している色はロータリーゴールドのみになっております。</a:t>
            </a:r>
            <a:endParaRPr lang="en-US" altLang="ja-JP" sz="1200" dirty="0">
              <a:solidFill>
                <a:prstClr val="black"/>
              </a:solidFill>
              <a:latin typeface="メイリオ" panose="020B0604030504040204" pitchFamily="50" charset="-128"/>
              <a:ea typeface="メイリオ" panose="020B0604030504040204" pitchFamily="50" charset="-128"/>
            </a:endParaRPr>
          </a:p>
          <a:p>
            <a:endParaRPr lang="en-US" altLang="ja-JP" sz="1200" dirty="0">
              <a:solidFill>
                <a:prstClr val="black"/>
              </a:solidFill>
              <a:latin typeface="メイリオ" panose="020B0604030504040204" pitchFamily="50" charset="-128"/>
              <a:ea typeface="メイリオ" panose="020B0604030504040204" pitchFamily="50" charset="-128"/>
            </a:endParaRPr>
          </a:p>
          <a:p>
            <a:pPr algn="l" rtl="0"/>
            <a:r>
              <a:rPr lang="ja-JP" altLang="en-US" sz="1200" b="0" i="0" u="none" baseline="0" dirty="0">
                <a:latin typeface="メイリオ" panose="020B0604030504040204" pitchFamily="50" charset="-128"/>
                <a:ea typeface="メイリオ" panose="020B0604030504040204" pitchFamily="50" charset="-128"/>
                <a:cs typeface="Noto Sans JP"/>
              </a:rPr>
              <a:t>今後、左の従前の誇りのシンボルや</a:t>
            </a:r>
            <a:r>
              <a:rPr lang="ja" altLang="ja-JP" sz="1200" b="0" i="0" u="none" baseline="0" dirty="0">
                <a:latin typeface="メイリオ" panose="020B0604030504040204" pitchFamily="50" charset="-128"/>
                <a:ea typeface="メイリオ" panose="020B0604030504040204" pitchFamily="50" charset="-128"/>
                <a:cs typeface="Noto Sans JP"/>
              </a:rPr>
              <a:t>旧ロゴの使用をやめ、適切なロゴに更新してください。 </a:t>
            </a:r>
            <a:endParaRPr lang="ja" altLang="en-US" sz="1200" dirty="0">
              <a:latin typeface="メイリオ" panose="020B0604030504040204" pitchFamily="50" charset="-128"/>
              <a:ea typeface="メイリオ" panose="020B0604030504040204" pitchFamily="50" charset="-128"/>
              <a:cs typeface="Noto Sans JP"/>
            </a:endParaRPr>
          </a:p>
          <a:p>
            <a:pPr algn="l" rtl="0">
              <a:defRPr/>
            </a:pPr>
            <a:r>
              <a:rPr lang="ja" altLang="ja-JP" sz="1200" b="0" i="0" u="none" baseline="0" dirty="0">
                <a:latin typeface="メイリオ" panose="020B0604030504040204" pitchFamily="50" charset="-128"/>
                <a:ea typeface="メイリオ" panose="020B0604030504040204" pitchFamily="50" charset="-128"/>
                <a:cs typeface="Noto Sans JP"/>
              </a:rPr>
              <a:t>2013年に正式に廃止されました</a:t>
            </a:r>
            <a:r>
              <a:rPr lang="ja-JP" altLang="en-US" sz="1200" b="0" i="0" u="none" baseline="0" dirty="0">
                <a:latin typeface="メイリオ" panose="020B0604030504040204" pitchFamily="50" charset="-128"/>
                <a:ea typeface="メイリオ" panose="020B0604030504040204" pitchFamily="50" charset="-128"/>
                <a:cs typeface="Noto Sans JP"/>
              </a:rPr>
              <a:t>ので、これら</a:t>
            </a:r>
            <a:r>
              <a:rPr lang="ja" altLang="ja-JP" sz="1200" b="0" i="0" u="none" baseline="0" dirty="0">
                <a:latin typeface="メイリオ" panose="020B0604030504040204" pitchFamily="50" charset="-128"/>
                <a:ea typeface="メイリオ" panose="020B0604030504040204" pitchFamily="50" charset="-128"/>
                <a:cs typeface="Noto Sans JP"/>
              </a:rPr>
              <a:t>を使用した場合、時代遅れのクラブに見えたり、連絡が取りづらい印象を与えたりする場合があります。</a:t>
            </a:r>
            <a:endParaRPr lang="en-US" altLang="ja" sz="1200" b="0" i="0" u="none" baseline="0" dirty="0">
              <a:latin typeface="メイリオ" panose="020B0604030504040204" pitchFamily="50" charset="-128"/>
              <a:ea typeface="メイリオ" panose="020B0604030504040204" pitchFamily="50" charset="-128"/>
              <a:cs typeface="Noto Sans JP"/>
            </a:endParaRPr>
          </a:p>
          <a:p>
            <a:pPr algn="l" rtl="0">
              <a:defRPr/>
            </a:pPr>
            <a:r>
              <a:rPr lang="ja" altLang="ja-JP" sz="1200" b="0" i="0" u="none" baseline="0" dirty="0">
                <a:latin typeface="メイリオ" panose="020B0604030504040204" pitchFamily="50" charset="-128"/>
                <a:ea typeface="メイリオ" panose="020B0604030504040204" pitchFamily="50" charset="-128"/>
                <a:cs typeface="Noto Sans JP"/>
              </a:rPr>
              <a:t>このような認識は、新会員、パートナー、寄付者を募るクラブの取り組みに悪影響を与える可能性があります。 </a:t>
            </a:r>
            <a:endParaRPr lang="en-US" altLang="ja" sz="1200" b="0" i="0" u="none" baseline="0" dirty="0">
              <a:latin typeface="メイリオ" panose="020B0604030504040204" pitchFamily="50" charset="-128"/>
              <a:ea typeface="メイリオ" panose="020B0604030504040204" pitchFamily="50" charset="-128"/>
              <a:cs typeface="Noto Sans JP"/>
            </a:endParaRPr>
          </a:p>
          <a:p>
            <a:endParaRPr kumimoji="1" lang="ja-JP" altLang="en-US" sz="1200" dirty="0"/>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4</a:t>
            </a:fld>
            <a:endParaRPr kumimoji="1" lang="ja-JP" altLang="en-US"/>
          </a:p>
        </p:txBody>
      </p:sp>
    </p:spTree>
    <p:extLst>
      <p:ext uri="{BB962C8B-B14F-4D97-AF65-F5344CB8AC3E}">
        <p14:creationId xmlns:p14="http://schemas.microsoft.com/office/powerpoint/2010/main" val="379207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1000" y="4343400"/>
            <a:ext cx="6103088" cy="411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それでは「誇りのシンボル」の使い方についてお伝えします。</a:t>
            </a:r>
            <a:endParaRPr lang="en-US" altLang="ja-JP" sz="12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ご注意いただきたい点がいくつかございます。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誇りのシンボルは単独で使用することができず、クラブ名または地区名・ゾーン</a:t>
            </a:r>
          </a:p>
          <a:p>
            <a:r>
              <a:rPr lang="ja-JP" altLang="en-US" sz="1200" dirty="0">
                <a:solidFill>
                  <a:schemeClr val="tx1"/>
                </a:solidFill>
                <a:latin typeface="メイリオ" panose="020B0604030504040204" pitchFamily="50" charset="-128"/>
                <a:ea typeface="メイリオ" panose="020B0604030504040204" pitchFamily="50" charset="-128"/>
              </a:rPr>
              <a:t>番号入りのロータリーロゴを近接位置に表示するようにしてください。</a:t>
            </a:r>
          </a:p>
          <a:p>
            <a:r>
              <a:rPr lang="ja-JP" altLang="en-US" sz="1200" dirty="0">
                <a:solidFill>
                  <a:schemeClr val="tx1"/>
                </a:solidFill>
                <a:latin typeface="メイリオ" panose="020B0604030504040204" pitchFamily="50" charset="-128"/>
                <a:ea typeface="メイリオ" panose="020B0604030504040204" pitchFamily="50" charset="-128"/>
              </a:rPr>
              <a:t>これも、国際ロータリーによる活動か否かを区別する観点からのものです。</a:t>
            </a: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また、誇りのシンボルの大きさはロータリーロゴの歯車に対して</a:t>
            </a:r>
            <a:r>
              <a:rPr lang="en-US" altLang="ja-JP" sz="1200" dirty="0">
                <a:solidFill>
                  <a:schemeClr val="tx1"/>
                </a:solidFill>
                <a:latin typeface="メイリオ" panose="020B0604030504040204" pitchFamily="50" charset="-128"/>
                <a:ea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rPr>
              <a:t>倍以上でなくてはなりません。</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色についても公式ロゴと同じく、カラー印刷の場合は「ロータリーゴールド」で</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単色印刷は「ブラック」か「ロータリーアズール」色で</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単色印刷で背景が濃い色の場合は「白抜き」で表示ください。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例外で、よく使われている金の箔押し表現は指定色から外れていますが、</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r>
              <a:rPr lang="ja-JP" altLang="en-US" sz="1200" dirty="0">
                <a:solidFill>
                  <a:schemeClr val="tx1"/>
                </a:solidFill>
                <a:latin typeface="メイリオ" panose="020B0604030504040204" pitchFamily="50" charset="-128"/>
                <a:ea typeface="メイリオ" panose="020B0604030504040204" pitchFamily="50" charset="-128"/>
              </a:rPr>
              <a:t>エリ章やバッジ、表彰状や感謝状等には使用が認められています。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pPr defTabSz="843038">
              <a:defRPr/>
            </a:pPr>
            <a:endParaRPr lang="en-US" altLang="ja-JP" sz="1200" dirty="0">
              <a:solidFill>
                <a:schemeClr val="tx1"/>
              </a:solidFill>
              <a:latin typeface="メイリオ" panose="020B0604030504040204" pitchFamily="50" charset="-128"/>
              <a:ea typeface="メイリオ" panose="020B0604030504040204" pitchFamily="50" charset="-128"/>
            </a:endParaRPr>
          </a:p>
          <a:p>
            <a:pPr defTabSz="841689">
              <a:defRPr/>
            </a:pP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5</a:t>
            </a:fld>
            <a:endParaRPr kumimoji="1" lang="ja-JP" altLang="en-US"/>
          </a:p>
        </p:txBody>
      </p:sp>
    </p:spTree>
    <p:extLst>
      <p:ext uri="{BB962C8B-B14F-4D97-AF65-F5344CB8AC3E}">
        <p14:creationId xmlns:p14="http://schemas.microsoft.com/office/powerpoint/2010/main" val="245343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381001" y="4343400"/>
            <a:ext cx="6096000" cy="4114800"/>
          </a:xfrm>
        </p:spPr>
        <p:txBody>
          <a:bodyPr/>
          <a:lstStyle/>
          <a:p>
            <a:r>
              <a:rPr lang="ja-JP" altLang="en-US" sz="1200" dirty="0">
                <a:solidFill>
                  <a:schemeClr val="tx1"/>
                </a:solidFill>
                <a:latin typeface="メイリオ" panose="020B0604030504040204" pitchFamily="50" charset="-128"/>
                <a:ea typeface="メイリオ" panose="020B0604030504040204" pitchFamily="50" charset="-128"/>
              </a:rPr>
              <a:t>次に、ロータリーロゴのシステム、ルールについてご説明します。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一番のポイントですが、クラブや地区が使用するときには、必ずクラブ名または地区番号、</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ゾーン番号を表示してください。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ロータリーロゴ単体で使用すると、国際ロータリーによるものと誤解を与えてしまいます。</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Rotary</a:t>
            </a:r>
            <a:r>
              <a:rPr lang="ja-JP" altLang="en-US" sz="1200" dirty="0">
                <a:solidFill>
                  <a:schemeClr val="tx1"/>
                </a:solidFill>
                <a:latin typeface="メイリオ" panose="020B0604030504040204" pitchFamily="50" charset="-128"/>
                <a:ea typeface="メイリオ" panose="020B0604030504040204" pitchFamily="50" charset="-128"/>
              </a:rPr>
              <a:t>の文字と歯車については、所定の位置と比率が定められています。</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クラブ名等は、歯車の左側に　右詰めで配置してください。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また公式ロゴの場合は歯車の右下に、かならず登録商標マークが付いているか確認をしてください。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簡易ロゴの場合には登録商標マークは必要ありません。</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6</a:t>
            </a:fld>
            <a:endParaRPr kumimoji="1" lang="ja-JP" altLang="en-US"/>
          </a:p>
        </p:txBody>
      </p:sp>
    </p:spTree>
    <p:extLst>
      <p:ext uri="{BB962C8B-B14F-4D97-AF65-F5344CB8AC3E}">
        <p14:creationId xmlns:p14="http://schemas.microsoft.com/office/powerpoint/2010/main" val="88115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037" y="685800"/>
            <a:ext cx="6081823" cy="3429000"/>
          </a:xfrm>
        </p:spPr>
      </p:sp>
      <p:sp>
        <p:nvSpPr>
          <p:cNvPr id="3" name="ノート プレースホルダー 2"/>
          <p:cNvSpPr>
            <a:spLocks noGrp="1"/>
          </p:cNvSpPr>
          <p:nvPr>
            <p:ph type="body" idx="1"/>
          </p:nvPr>
        </p:nvSpPr>
        <p:spPr/>
        <p:txBody>
          <a:bodyPr/>
          <a:lstStyle/>
          <a:p>
            <a:r>
              <a:rPr lang="ja-JP" altLang="en-US" sz="1200" dirty="0">
                <a:solidFill>
                  <a:prstClr val="black"/>
                </a:solidFill>
                <a:latin typeface="メイリオ" panose="020B0604030504040204" pitchFamily="50" charset="-128"/>
                <a:ea typeface="メイリオ" panose="020B0604030504040204" pitchFamily="50" charset="-128"/>
              </a:rPr>
              <a:t>印刷での歯車の直径は最小</a:t>
            </a:r>
            <a:r>
              <a:rPr lang="en-US" altLang="ja-JP" sz="1200" dirty="0">
                <a:solidFill>
                  <a:prstClr val="black"/>
                </a:solidFill>
                <a:latin typeface="メイリオ" panose="020B0604030504040204" pitchFamily="50" charset="-128"/>
                <a:ea typeface="メイリオ" panose="020B0604030504040204" pitchFamily="50" charset="-128"/>
              </a:rPr>
              <a:t>13mm</a:t>
            </a:r>
            <a:r>
              <a:rPr lang="ja-JP" altLang="en-US" sz="1200" dirty="0">
                <a:solidFill>
                  <a:prstClr val="black"/>
                </a:solidFill>
                <a:latin typeface="メイリオ" panose="020B0604030504040204" pitchFamily="50" charset="-128"/>
                <a:ea typeface="メイリオ" panose="020B0604030504040204" pitchFamily="50" charset="-128"/>
              </a:rPr>
              <a:t>と決められています。</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1200" dirty="0">
                <a:solidFill>
                  <a:prstClr val="black"/>
                </a:solidFill>
                <a:latin typeface="メイリオ" panose="020B0604030504040204" pitchFamily="50" charset="-128"/>
                <a:ea typeface="メイリオ" panose="020B0604030504040204" pitchFamily="50" charset="-128"/>
              </a:rPr>
              <a:t>また、ロゴの周囲には「</a:t>
            </a:r>
            <a:r>
              <a:rPr lang="en-US" altLang="ja-JP" sz="1200" dirty="0">
                <a:solidFill>
                  <a:prstClr val="black"/>
                </a:solidFill>
                <a:latin typeface="メイリオ" panose="020B0604030504040204" pitchFamily="50" charset="-128"/>
                <a:ea typeface="メイリオ" panose="020B0604030504040204" pitchFamily="50" charset="-128"/>
              </a:rPr>
              <a:t>Rotary</a:t>
            </a:r>
            <a:r>
              <a:rPr lang="ja-JP" altLang="en-US" sz="1200" dirty="0">
                <a:solidFill>
                  <a:prstClr val="black"/>
                </a:solidFill>
                <a:latin typeface="メイリオ" panose="020B0604030504040204" pitchFamily="50" charset="-128"/>
                <a:ea typeface="メイリオ" panose="020B0604030504040204" pitchFamily="50" charset="-128"/>
              </a:rPr>
              <a:t>」の大文字</a:t>
            </a:r>
            <a:r>
              <a:rPr lang="en-US" altLang="ja-JP" sz="1200" dirty="0">
                <a:solidFill>
                  <a:prstClr val="black"/>
                </a:solidFill>
                <a:latin typeface="メイリオ" panose="020B0604030504040204" pitchFamily="50" charset="-128"/>
                <a:ea typeface="メイリオ" panose="020B0604030504040204" pitchFamily="50" charset="-128"/>
              </a:rPr>
              <a:t>R</a:t>
            </a:r>
            <a:r>
              <a:rPr lang="ja-JP" altLang="en-US" sz="1200" dirty="0">
                <a:solidFill>
                  <a:prstClr val="black"/>
                </a:solidFill>
                <a:latin typeface="メイリオ" panose="020B0604030504040204" pitchFamily="50" charset="-128"/>
                <a:ea typeface="メイリオ" panose="020B0604030504040204" pitchFamily="50" charset="-128"/>
              </a:rPr>
              <a:t>の字に相当するスペースをあけてください。</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7</a:t>
            </a:fld>
            <a:endParaRPr kumimoji="1" lang="ja-JP" altLang="en-US"/>
          </a:p>
        </p:txBody>
      </p:sp>
    </p:spTree>
    <p:extLst>
      <p:ext uri="{BB962C8B-B14F-4D97-AF65-F5344CB8AC3E}">
        <p14:creationId xmlns:p14="http://schemas.microsoft.com/office/powerpoint/2010/main" val="399210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lang="ja-JP" altLang="en-US" sz="1200" dirty="0">
                <a:solidFill>
                  <a:prstClr val="black"/>
                </a:solidFill>
                <a:latin typeface="メイリオ" panose="020B0604030504040204" pitchFamily="50" charset="-128"/>
                <a:ea typeface="メイリオ" panose="020B0604030504040204" pitchFamily="50" charset="-128"/>
              </a:rPr>
              <a:t>カラー印刷する場合、歯車の色はロータリーゴールド色が推奨されています。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en-US" altLang="ja-JP" sz="1200" dirty="0">
                <a:solidFill>
                  <a:prstClr val="black"/>
                </a:solidFill>
                <a:latin typeface="メイリオ" panose="020B0604030504040204" pitchFamily="50" charset="-128"/>
                <a:ea typeface="メイリオ" panose="020B0604030504040204" pitchFamily="50" charset="-128"/>
              </a:rPr>
              <a:t>Rotary</a:t>
            </a:r>
            <a:r>
              <a:rPr lang="ja-JP" altLang="en-US" sz="1200" dirty="0">
                <a:solidFill>
                  <a:prstClr val="black"/>
                </a:solidFill>
                <a:latin typeface="メイリオ" panose="020B0604030504040204" pitchFamily="50" charset="-128"/>
                <a:ea typeface="メイリオ" panose="020B0604030504040204" pitchFamily="50" charset="-128"/>
              </a:rPr>
              <a:t>の文字は背景が薄い場合はロータリーブルーで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背景が濃く見にくい場合は白抜きで表示してください。</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8</a:t>
            </a:fld>
            <a:endParaRPr kumimoji="1" lang="ja-JP" altLang="en-US"/>
          </a:p>
        </p:txBody>
      </p:sp>
    </p:spTree>
    <p:extLst>
      <p:ext uri="{BB962C8B-B14F-4D97-AF65-F5344CB8AC3E}">
        <p14:creationId xmlns:p14="http://schemas.microsoft.com/office/powerpoint/2010/main" val="215319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a:xfrm>
            <a:off x="914400" y="4343400"/>
            <a:ext cx="5007935" cy="4114800"/>
          </a:xfrm>
        </p:spPr>
        <p:txBody>
          <a:bodyPr/>
          <a:lstStyle/>
          <a:p>
            <a:r>
              <a:rPr lang="ja-JP" altLang="en-US" sz="1200" dirty="0">
                <a:solidFill>
                  <a:prstClr val="black"/>
                </a:solidFill>
                <a:latin typeface="メイリオ" panose="020B0604030504040204" pitchFamily="50" charset="-128"/>
                <a:ea typeface="メイリオ" panose="020B0604030504040204" pitchFamily="50" charset="-128"/>
              </a:rPr>
              <a:t>単色印刷の場合はロゴ全体を黒色、またはロータリーアズール色で、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単色印刷で背景が濃色の場合はロゴ全体を白抜きで表示してください。</a:t>
            </a:r>
            <a:endParaRPr lang="en-US" altLang="ja-JP" sz="1200" dirty="0">
              <a:solidFill>
                <a:srgbClr val="0070C0"/>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138768E-215C-45B8-B6F9-B2249EC6DCBD}" type="slidenum">
              <a:rPr kumimoji="1" lang="ja-JP" altLang="en-US" smtClean="0"/>
              <a:t>9</a:t>
            </a:fld>
            <a:endParaRPr kumimoji="1" lang="ja-JP" altLang="en-US"/>
          </a:p>
        </p:txBody>
      </p:sp>
    </p:spTree>
    <p:extLst>
      <p:ext uri="{BB962C8B-B14F-4D97-AF65-F5344CB8AC3E}">
        <p14:creationId xmlns:p14="http://schemas.microsoft.com/office/powerpoint/2010/main" val="280599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48000" y="2244726"/>
            <a:ext cx="18288000" cy="4775200"/>
          </a:xfrm>
        </p:spPr>
        <p:txBody>
          <a:bodyPr anchor="b"/>
          <a:lstStyle>
            <a:lvl1pPr algn="ctr">
              <a:defRPr sz="12000"/>
            </a:lvl1pPr>
          </a:lstStyle>
          <a:p>
            <a:r>
              <a:rPr kumimoji="1" lang="ja-JP" altLang="en-US"/>
              <a:t>マスター タイトルの書式設定</a:t>
            </a:r>
          </a:p>
        </p:txBody>
      </p:sp>
      <p:sp>
        <p:nvSpPr>
          <p:cNvPr id="3" name="サブタイトル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6E7B78-6B75-499F-8CF0-D5CFBAD026FD}" type="datetimeFigureOut">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20506848" y="13129221"/>
            <a:ext cx="529639" cy="460389"/>
          </a:xfrm>
        </p:spPr>
        <p:txBody>
          <a:bodyPr/>
          <a:lstStyle/>
          <a:p>
            <a:fld id="{F77F8FD1-EC00-4761-8534-676DA28D48FA}" type="slidenum">
              <a:rPr kumimoji="1" lang="ja-JP" altLang="en-US" smtClean="0"/>
              <a:t>‹#›</a:t>
            </a:fld>
            <a:endParaRPr kumimoji="1" lang="ja-JP" altLang="en-US"/>
          </a:p>
        </p:txBody>
      </p:sp>
    </p:spTree>
    <p:extLst>
      <p:ext uri="{BB962C8B-B14F-4D97-AF65-F5344CB8AC3E}">
        <p14:creationId xmlns:p14="http://schemas.microsoft.com/office/powerpoint/2010/main" val="171384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996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図形"/>
          <p:cNvSpPr/>
          <p:nvPr/>
        </p:nvSpPr>
        <p:spPr>
          <a:xfrm>
            <a:off x="418131" y="-1"/>
            <a:ext cx="10000064" cy="2726435"/>
          </a:xfrm>
          <a:custGeom>
            <a:avLst/>
            <a:gdLst/>
            <a:ahLst/>
            <a:cxnLst>
              <a:cxn ang="0">
                <a:pos x="wd2" y="hd2"/>
              </a:cxn>
              <a:cxn ang="5400000">
                <a:pos x="wd2" y="hd2"/>
              </a:cxn>
              <a:cxn ang="10800000">
                <a:pos x="wd2" y="hd2"/>
              </a:cxn>
              <a:cxn ang="16200000">
                <a:pos x="wd2" y="hd2"/>
              </a:cxn>
            </a:cxnLst>
            <a:rect l="0" t="0" r="r" b="b"/>
            <a:pathLst>
              <a:path w="21600" h="21451" extrusionOk="0">
                <a:moveTo>
                  <a:pt x="28" y="21451"/>
                </a:moveTo>
                <a:cubicBezTo>
                  <a:pt x="1268" y="16373"/>
                  <a:pt x="2770" y="12229"/>
                  <a:pt x="4447" y="9253"/>
                </a:cubicBezTo>
                <a:cubicBezTo>
                  <a:pt x="6672" y="5307"/>
                  <a:pt x="9109" y="3558"/>
                  <a:pt x="11537" y="2319"/>
                </a:cubicBezTo>
                <a:cubicBezTo>
                  <a:pt x="14861" y="624"/>
                  <a:pt x="18225" y="-149"/>
                  <a:pt x="21600" y="23"/>
                </a:cubicBezTo>
                <a:lnTo>
                  <a:pt x="0" y="41"/>
                </a:lnTo>
                <a:lnTo>
                  <a:pt x="28" y="21451"/>
                </a:lnTo>
                <a:close/>
              </a:path>
            </a:pathLst>
          </a:custGeom>
          <a:gradFill>
            <a:gsLst>
              <a:gs pos="0">
                <a:schemeClr val="accent1">
                  <a:satOff val="-24299"/>
                  <a:lumOff val="14558"/>
                </a:schemeClr>
              </a:gs>
              <a:gs pos="100000">
                <a:schemeClr val="accent1">
                  <a:hueOff val="870591"/>
                  <a:satOff val="14084"/>
                  <a:lumOff val="53200"/>
                </a:schemeClr>
              </a:gs>
            </a:gsLst>
            <a:lin ang="16200000"/>
          </a:gradFill>
          <a:ln w="3175">
            <a:miter lim="400000"/>
          </a:ln>
          <a:effectLst>
            <a:outerShdw blurRad="279400" dist="25400" dir="5400000" rotWithShape="0">
              <a:srgbClr val="4FCEFF">
                <a:alpha val="30000"/>
              </a:srgbClr>
            </a:outerShdw>
          </a:effectLst>
        </p:spPr>
        <p:txBody>
          <a:bodyPr lIns="90808" tIns="90808" rIns="90808" bIns="90808"/>
          <a:lstStyle/>
          <a:p>
            <a:pPr>
              <a:defRPr>
                <a:latin typeface="ヒラギノ明朝 ProN W6"/>
                <a:ea typeface="ヒラギノ明朝 ProN W6"/>
                <a:cs typeface="ヒラギノ明朝 ProN W6"/>
                <a:sym typeface="ヒラギノ明朝 ProN W6"/>
              </a:defRPr>
            </a:pPr>
            <a:endParaRPr/>
          </a:p>
        </p:txBody>
      </p:sp>
      <p:grpSp>
        <p:nvGrpSpPr>
          <p:cNvPr id="6" name="グループ化 3"/>
          <p:cNvGrpSpPr/>
          <p:nvPr/>
        </p:nvGrpSpPr>
        <p:grpSpPr>
          <a:xfrm>
            <a:off x="3642080" y="1809848"/>
            <a:ext cx="17678394" cy="11928405"/>
            <a:chOff x="0" y="0"/>
            <a:chExt cx="17678393" cy="11928404"/>
          </a:xfrm>
        </p:grpSpPr>
        <p:sp>
          <p:nvSpPr>
            <p:cNvPr id="3" name="線"/>
            <p:cNvSpPr/>
            <p:nvPr/>
          </p:nvSpPr>
          <p:spPr>
            <a:xfrm flipV="1">
              <a:off x="1468006" y="-1"/>
              <a:ext cx="1" cy="11928406"/>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sp>
          <p:nvSpPr>
            <p:cNvPr id="4" name="線"/>
            <p:cNvSpPr/>
            <p:nvPr/>
          </p:nvSpPr>
          <p:spPr>
            <a:xfrm flipV="1">
              <a:off x="16410996" y="-1"/>
              <a:ext cx="1" cy="11928406"/>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sp>
          <p:nvSpPr>
            <p:cNvPr id="5" name="線"/>
            <p:cNvSpPr/>
            <p:nvPr/>
          </p:nvSpPr>
          <p:spPr>
            <a:xfrm>
              <a:off x="0" y="929311"/>
              <a:ext cx="17678395" cy="1"/>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grpSp>
      <p:pic>
        <p:nvPicPr>
          <p:cNvPr id="7" name="C01011-001H.jpg" descr="C01011-001H.jpg"/>
          <p:cNvPicPr>
            <a:picLocks/>
          </p:cNvPicPr>
          <p:nvPr/>
        </p:nvPicPr>
        <p:blipFill>
          <a:blip r:embed="rId4"/>
          <a:stretch>
            <a:fillRect/>
          </a:stretch>
        </p:blipFill>
        <p:spPr>
          <a:xfrm>
            <a:off x="-1" y="-28970"/>
            <a:ext cx="836265" cy="13792283"/>
          </a:xfrm>
          <a:prstGeom prst="rect">
            <a:avLst/>
          </a:prstGeom>
          <a:ln w="12700">
            <a:miter lim="400000"/>
          </a:ln>
        </p:spPr>
      </p:pic>
      <p:sp>
        <p:nvSpPr>
          <p:cNvPr id="8" name="四角形"/>
          <p:cNvSpPr/>
          <p:nvPr/>
        </p:nvSpPr>
        <p:spPr>
          <a:xfrm>
            <a:off x="12478932" y="277472"/>
            <a:ext cx="8794006" cy="2796805"/>
          </a:xfrm>
          <a:prstGeom prst="rect">
            <a:avLst/>
          </a:prstGeom>
          <a:solidFill>
            <a:srgbClr val="FFFFFF"/>
          </a:solidFill>
          <a:ln w="12700">
            <a:miter lim="400000"/>
          </a:ln>
        </p:spPr>
        <p:txBody>
          <a:bodyPr lIns="90808" tIns="90808" rIns="90808" bIns="90808" anchor="ctr"/>
          <a:lstStyle/>
          <a:p>
            <a:pPr algn="ctr">
              <a:defRPr>
                <a:solidFill>
                  <a:srgbClr val="FFFFFF"/>
                </a:solidFill>
                <a:latin typeface="ヒラギノ明朝 ProN W6"/>
                <a:ea typeface="ヒラギノ明朝 ProN W6"/>
                <a:cs typeface="ヒラギノ明朝 ProN W6"/>
                <a:sym typeface="ヒラギノ明朝 ProN W6"/>
              </a:defRPr>
            </a:pPr>
            <a:endParaRPr/>
          </a:p>
        </p:txBody>
      </p:sp>
      <p:pic>
        <p:nvPicPr>
          <p:cNvPr id="9" name="ペーストされたムービー.png" descr="ペーストされたムービー.png"/>
          <p:cNvPicPr>
            <a:picLocks noChangeAspect="1"/>
          </p:cNvPicPr>
          <p:nvPr/>
        </p:nvPicPr>
        <p:blipFill>
          <a:blip r:embed="rId5"/>
          <a:stretch>
            <a:fillRect/>
          </a:stretch>
        </p:blipFill>
        <p:spPr>
          <a:xfrm>
            <a:off x="20321804" y="491154"/>
            <a:ext cx="3463192" cy="1422383"/>
          </a:xfrm>
          <a:prstGeom prst="rect">
            <a:avLst/>
          </a:prstGeom>
          <a:ln w="12700">
            <a:miter lim="400000"/>
          </a:ln>
        </p:spPr>
      </p:pic>
      <p:pic>
        <p:nvPicPr>
          <p:cNvPr id="10" name="ペーストされたムービー.png" descr="ペーストされたムービー.png"/>
          <p:cNvPicPr>
            <a:picLocks noChangeAspect="1"/>
          </p:cNvPicPr>
          <p:nvPr/>
        </p:nvPicPr>
        <p:blipFill>
          <a:blip r:embed="rId6"/>
          <a:stretch>
            <a:fillRect/>
          </a:stretch>
        </p:blipFill>
        <p:spPr>
          <a:xfrm>
            <a:off x="1134888" y="12063789"/>
            <a:ext cx="2208568" cy="1314624"/>
          </a:xfrm>
          <a:prstGeom prst="rect">
            <a:avLst/>
          </a:prstGeom>
          <a:ln w="12700">
            <a:miter lim="400000"/>
          </a:ln>
        </p:spPr>
      </p:pic>
      <p:sp>
        <p:nvSpPr>
          <p:cNvPr id="11" name="タイトルテキスト"/>
          <p:cNvSpPr txBox="1">
            <a:spLocks noGrp="1"/>
          </p:cNvSpPr>
          <p:nvPr>
            <p:ph type="title"/>
          </p:nvPr>
        </p:nvSpPr>
        <p:spPr>
          <a:xfrm>
            <a:off x="5832190" y="1539875"/>
            <a:ext cx="14529502" cy="333692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053" tIns="34053" rIns="34053" bIns="34053" anchor="ctr"/>
          <a:lstStyle/>
          <a:p>
            <a:r>
              <a:t>タイトルテキスト</a:t>
            </a:r>
          </a:p>
        </p:txBody>
      </p:sp>
      <p:sp>
        <p:nvSpPr>
          <p:cNvPr id="12" name="本文レベル1…"/>
          <p:cNvSpPr txBox="1">
            <a:spLocks noGrp="1"/>
          </p:cNvSpPr>
          <p:nvPr>
            <p:ph type="body" idx="1"/>
          </p:nvPr>
        </p:nvSpPr>
        <p:spPr>
          <a:xfrm>
            <a:off x="13248289" y="4876800"/>
            <a:ext cx="7113402" cy="88392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053" tIns="34053" rIns="34053" bIns="34053"/>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20588423" y="13129221"/>
            <a:ext cx="448064" cy="410219"/>
          </a:xfrm>
          <a:prstGeom prst="rect">
            <a:avLst/>
          </a:prstGeom>
          <a:ln w="3175">
            <a:miter lim="400000"/>
          </a:ln>
        </p:spPr>
        <p:txBody>
          <a:bodyPr wrap="none" lIns="90808" tIns="90808" rIns="90808" bIns="90808">
            <a:spAutoFit/>
          </a:bodyPr>
          <a:lstStyle>
            <a:lvl1pPr algn="r">
              <a:defRPr sz="1800">
                <a:solidFill>
                  <a:srgbClr val="A7A7A7"/>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1pPr>
      <a:lvl2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2pPr>
      <a:lvl3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3pPr>
      <a:lvl4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4pPr>
      <a:lvl5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5pPr>
      <a:lvl6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6pPr>
      <a:lvl7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7pPr>
      <a:lvl8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8pPr>
      <a:lvl9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9pPr>
    </p:titleStyle>
    <p:bodyStyle>
      <a:lvl1pPr marL="685800" marR="0" indent="-6858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1pPr>
      <a:lvl2pPr marL="660047" marR="0" indent="-385409"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2pPr>
      <a:lvl3pPr marL="13970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3pPr>
      <a:lvl4pPr marL="18542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4pPr>
      <a:lvl5pPr marL="23114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5pPr>
      <a:lvl6pPr marL="685800" marR="0" indent="16002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6pPr>
      <a:lvl7pPr marL="685800" marR="0" indent="20574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7pPr>
      <a:lvl8pPr marL="685800" marR="0" indent="25146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8pPr>
      <a:lvl9pPr marL="685800" marR="0" indent="29718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9pPr>
    </p:bodyStyle>
    <p:otherStyle>
      <a:lvl1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1pPr>
      <a:lvl2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2pPr>
      <a:lvl3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3pPr>
      <a:lvl4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4pPr>
      <a:lvl5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5pPr>
      <a:lvl6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6pPr>
      <a:lvl7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7pPr>
      <a:lvl8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8pPr>
      <a:lvl9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21502" y="3951676"/>
            <a:ext cx="21540996" cy="4775200"/>
          </a:xfrm>
        </p:spPr>
        <p:txBody>
          <a:bodyPr>
            <a:normAutofit fontScale="90000"/>
          </a:body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ロータリーロゴを正しく使う</a:t>
            </a:r>
            <a:br>
              <a:rPr lang="en-US" altLang="ja-JP"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～ロータリーのブランド力・認知度を高めよう～</a:t>
            </a:r>
            <a:br>
              <a:rPr lang="en-US" altLang="ja-JP" b="1" dirty="0">
                <a:solidFill>
                  <a:schemeClr val="accent1"/>
                </a:solidFill>
              </a:rPr>
            </a:br>
            <a:endParaRPr kumimoji="1" lang="ja-JP" altLang="en-US" dirty="0"/>
          </a:p>
        </p:txBody>
      </p:sp>
      <p:sp>
        <p:nvSpPr>
          <p:cNvPr id="3" name="サブタイトル 2"/>
          <p:cNvSpPr>
            <a:spLocks noGrp="1"/>
          </p:cNvSpPr>
          <p:nvPr>
            <p:ph type="subTitle" idx="1"/>
          </p:nvPr>
        </p:nvSpPr>
        <p:spPr>
          <a:xfrm>
            <a:off x="3048000" y="7780150"/>
            <a:ext cx="18288000" cy="2572720"/>
          </a:xfrm>
        </p:spPr>
        <p:txBody>
          <a:bodyPr>
            <a:normAutofit fontScale="92500" lnSpcReduction="10000"/>
          </a:bodyPr>
          <a:lstStyle/>
          <a:p>
            <a:endParaRPr lang="en-US" altLang="ja-JP" sz="5600" dirty="0">
              <a:latin typeface="メイリオ" panose="020B0604030504040204" pitchFamily="50" charset="-128"/>
              <a:ea typeface="メイリオ" panose="020B0604030504040204" pitchFamily="50" charset="-128"/>
            </a:endParaRPr>
          </a:p>
          <a:p>
            <a:r>
              <a:rPr lang="en-US" altLang="ja-JP" sz="5600" dirty="0">
                <a:latin typeface="メイリオ" panose="020B0604030504040204" pitchFamily="50" charset="-128"/>
                <a:ea typeface="メイリオ" panose="020B0604030504040204" pitchFamily="50" charset="-128"/>
              </a:rPr>
              <a:t>24-25</a:t>
            </a:r>
            <a:r>
              <a:rPr lang="ja-JP" altLang="en-US" sz="5600" dirty="0">
                <a:latin typeface="メイリオ" panose="020B0604030504040204" pitchFamily="50" charset="-128"/>
                <a:ea typeface="メイリオ" panose="020B0604030504040204" pitchFamily="50" charset="-128"/>
              </a:rPr>
              <a:t>年度</a:t>
            </a:r>
            <a:r>
              <a:rPr lang="ja-JP" altLang="en-US" sz="5600" dirty="0">
                <a:solidFill>
                  <a:schemeClr val="tx1"/>
                </a:solidFill>
                <a:latin typeface="メイリオ" panose="020B0604030504040204" pitchFamily="50" charset="-128"/>
                <a:ea typeface="メイリオ" panose="020B0604030504040204" pitchFamily="50" charset="-128"/>
              </a:rPr>
              <a:t>公共イメージ向上委員会</a:t>
            </a:r>
          </a:p>
          <a:p>
            <a:r>
              <a:rPr lang="ja-JP" altLang="en-US" sz="5600" dirty="0">
                <a:solidFill>
                  <a:schemeClr val="tx1"/>
                </a:solidFill>
                <a:latin typeface="メイリオ" panose="020B0604030504040204" pitchFamily="50" charset="-128"/>
                <a:ea typeface="メイリオ" panose="020B0604030504040204" pitchFamily="50" charset="-128"/>
              </a:rPr>
              <a:t>委員　加藤 奈々（大阪</a:t>
            </a:r>
            <a:r>
              <a:rPr lang="en-US" altLang="ja-JP" sz="5600" dirty="0">
                <a:solidFill>
                  <a:schemeClr val="tx1"/>
                </a:solidFill>
                <a:latin typeface="メイリオ" panose="020B0604030504040204" pitchFamily="50" charset="-128"/>
                <a:ea typeface="メイリオ" panose="020B0604030504040204" pitchFamily="50" charset="-128"/>
              </a:rPr>
              <a:t>RAC</a:t>
            </a:r>
            <a:r>
              <a:rPr lang="ja-JP" altLang="en-US" sz="5600" dirty="0">
                <a:latin typeface="メイリオ" panose="020B0604030504040204" pitchFamily="50" charset="-128"/>
                <a:ea typeface="メイリオ" panose="020B0604030504040204" pitchFamily="50" charset="-128"/>
              </a:rPr>
              <a:t>）</a:t>
            </a:r>
            <a:endParaRPr lang="ja-JP" altLang="en-US" sz="56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DE911FC-99F3-9B0B-C231-3D75CAC58F87}"/>
              </a:ext>
            </a:extLst>
          </p:cNvPr>
          <p:cNvSpPr txBox="1"/>
          <p:nvPr/>
        </p:nvSpPr>
        <p:spPr>
          <a:xfrm>
            <a:off x="1658088" y="545070"/>
            <a:ext cx="5138952" cy="1077218"/>
          </a:xfrm>
          <a:prstGeom prst="rect">
            <a:avLst/>
          </a:prstGeom>
          <a:noFill/>
        </p:spPr>
        <p:txBody>
          <a:bodyPr wrap="square">
            <a:spAutoFit/>
          </a:bodyPr>
          <a:lstStyle/>
          <a:p>
            <a:pPr marL="0" marR="0" lvl="0" indent="0" algn="l" defTabSz="1828799" rtl="0" eaLnBrk="1" fontAlgn="auto" latinLnBrk="0" hangingPunct="0">
              <a:lnSpc>
                <a:spcPct val="100000"/>
              </a:lnSpc>
              <a:spcBef>
                <a:spcPts val="0"/>
              </a:spcBef>
              <a:spcAft>
                <a:spcPts val="0"/>
              </a:spcAft>
              <a:buClrTx/>
              <a:buSzTx/>
              <a:buFontTx/>
              <a:buNone/>
              <a:tabLst/>
              <a:defRPr/>
            </a:pPr>
            <a:r>
              <a:rPr kumimoji="0" lang="en-US" altLang="ja-JP" sz="6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游ゴシック体 ミディアム"/>
              </a:rPr>
              <a:t>Session</a:t>
            </a:r>
            <a:r>
              <a:rPr kumimoji="0" lang="ja-JP" altLang="en-US" sz="6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游ゴシック体 ミディアム"/>
              </a:rPr>
              <a:t>：</a:t>
            </a:r>
            <a:r>
              <a:rPr kumimoji="0" lang="en-US" altLang="ja-JP" sz="64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游ゴシック体 ミディアム"/>
              </a:rPr>
              <a:t>4</a:t>
            </a:r>
            <a:r>
              <a:rPr kumimoji="0" lang="ja-JP" altLang="en-US" sz="6400" b="0"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sym typeface="游ゴシック体 ミディアム"/>
              </a:rPr>
              <a:t>　</a:t>
            </a:r>
          </a:p>
        </p:txBody>
      </p:sp>
    </p:spTree>
    <p:extLst>
      <p:ext uri="{BB962C8B-B14F-4D97-AF65-F5344CB8AC3E}">
        <p14:creationId xmlns:p14="http://schemas.microsoft.com/office/powerpoint/2010/main" val="3099929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10;&#10;中程度の精度で自動的に生成された説明">
            <a:extLst>
              <a:ext uri="{FF2B5EF4-FFF2-40B4-BE49-F238E27FC236}">
                <a16:creationId xmlns:a16="http://schemas.microsoft.com/office/drawing/2014/main" id="{A490A4B7-2348-F21F-F24F-80402A5983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32534" y="2444042"/>
            <a:ext cx="12835468" cy="10784441"/>
          </a:xfrm>
          <a:prstGeom prst="rect">
            <a:avLst/>
          </a:prstGeom>
        </p:spPr>
      </p:pic>
      <p:sp>
        <p:nvSpPr>
          <p:cNvPr id="6" name="タイトル 1"/>
          <p:cNvSpPr txBox="1">
            <a:spLocks/>
          </p:cNvSpPr>
          <p:nvPr/>
        </p:nvSpPr>
        <p:spPr>
          <a:xfrm>
            <a:off x="449180" y="728037"/>
            <a:ext cx="16003428"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ローターアクトクラブのロゴ</a:t>
            </a:r>
          </a:p>
        </p:txBody>
      </p:sp>
      <p:sp>
        <p:nvSpPr>
          <p:cNvPr id="9" name="正方形/長方形 8"/>
          <p:cNvSpPr/>
          <p:nvPr/>
        </p:nvSpPr>
        <p:spPr>
          <a:xfrm>
            <a:off x="1196918" y="5909682"/>
            <a:ext cx="9826681" cy="2631490"/>
          </a:xfrm>
          <a:prstGeom prst="rect">
            <a:avLst/>
          </a:prstGeom>
        </p:spPr>
        <p:txBody>
          <a:bodyPr wrap="square">
            <a:spAutoFit/>
          </a:bodyPr>
          <a:lstStyle/>
          <a:p>
            <a:pPr>
              <a:lnSpc>
                <a:spcPct val="125000"/>
              </a:lnSpc>
            </a:pPr>
            <a:r>
              <a:rPr lang="ja-JP" altLang="en-US" sz="4400" dirty="0">
                <a:latin typeface="メイリオ" panose="020B0604030504040204" pitchFamily="50" charset="-128"/>
                <a:ea typeface="メイリオ" panose="020B0604030504040204" pitchFamily="50" charset="-128"/>
              </a:rPr>
              <a:t>色は「クランベリー」が指定です。</a:t>
            </a:r>
            <a:endParaRPr lang="en-US" altLang="ja-JP" sz="4400" dirty="0">
              <a:latin typeface="メイリオ" panose="020B0604030504040204" pitchFamily="50" charset="-128"/>
              <a:ea typeface="メイリオ" panose="020B0604030504040204" pitchFamily="50" charset="-128"/>
            </a:endParaRPr>
          </a:p>
          <a:p>
            <a:pPr>
              <a:lnSpc>
                <a:spcPct val="125000"/>
              </a:lnSpc>
            </a:pPr>
            <a:r>
              <a:rPr lang="ja-JP" altLang="en-US" sz="4400" dirty="0">
                <a:latin typeface="メイリオ" panose="020B0604030504040204" pitchFamily="50" charset="-128"/>
                <a:ea typeface="メイリオ" panose="020B0604030504040204" pitchFamily="50" charset="-128"/>
              </a:rPr>
              <a:t>クラブ名等の表示位置等の制限は、</a:t>
            </a:r>
            <a:endParaRPr lang="en-US" altLang="ja-JP" sz="4400" dirty="0">
              <a:latin typeface="メイリオ" panose="020B0604030504040204" pitchFamily="50" charset="-128"/>
              <a:ea typeface="メイリオ" panose="020B0604030504040204" pitchFamily="50" charset="-128"/>
            </a:endParaRPr>
          </a:p>
          <a:p>
            <a:pPr>
              <a:lnSpc>
                <a:spcPct val="125000"/>
              </a:lnSpc>
            </a:pPr>
            <a:r>
              <a:rPr lang="ja-JP" altLang="en-US" sz="4400" dirty="0">
                <a:latin typeface="メイリオ" panose="020B0604030504040204" pitchFamily="50" charset="-128"/>
                <a:ea typeface="メイリオ" panose="020B0604030504040204" pitchFamily="50" charset="-128"/>
              </a:rPr>
              <a:t>ロータリーのロゴの場合と同様です。</a:t>
            </a:r>
            <a:endParaRPr lang="en-US" altLang="ja-JP"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970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01580" y="660305"/>
            <a:ext cx="16003428"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インターアクトクラブのロゴ</a:t>
            </a:r>
          </a:p>
        </p:txBody>
      </p:sp>
      <p:sp>
        <p:nvSpPr>
          <p:cNvPr id="9" name="正方形/長方形 8"/>
          <p:cNvSpPr/>
          <p:nvPr/>
        </p:nvSpPr>
        <p:spPr>
          <a:xfrm>
            <a:off x="1417053" y="5600387"/>
            <a:ext cx="9826680" cy="2631490"/>
          </a:xfrm>
          <a:prstGeom prst="rect">
            <a:avLst/>
          </a:prstGeom>
        </p:spPr>
        <p:txBody>
          <a:bodyPr wrap="square">
            <a:spAutoFit/>
          </a:bodyPr>
          <a:lstStyle/>
          <a:p>
            <a:pPr>
              <a:lnSpc>
                <a:spcPct val="125000"/>
              </a:lnSpc>
            </a:pPr>
            <a:r>
              <a:rPr lang="ja-JP" altLang="en-US" sz="4400" dirty="0">
                <a:latin typeface="メイリオ" panose="020B0604030504040204" pitchFamily="50" charset="-128"/>
                <a:ea typeface="メイリオ" panose="020B0604030504040204" pitchFamily="50" charset="-128"/>
              </a:rPr>
              <a:t>色は「スカイブルー」が指定です。</a:t>
            </a:r>
            <a:endParaRPr lang="en-US" altLang="ja-JP" sz="4400" dirty="0">
              <a:latin typeface="メイリオ" panose="020B0604030504040204" pitchFamily="50" charset="-128"/>
              <a:ea typeface="メイリオ" panose="020B0604030504040204" pitchFamily="50" charset="-128"/>
            </a:endParaRPr>
          </a:p>
          <a:p>
            <a:pPr>
              <a:lnSpc>
                <a:spcPct val="125000"/>
              </a:lnSpc>
            </a:pPr>
            <a:r>
              <a:rPr lang="ja-JP" altLang="en-US" sz="4400" dirty="0">
                <a:latin typeface="メイリオ" panose="020B0604030504040204" pitchFamily="50" charset="-128"/>
                <a:ea typeface="メイリオ" panose="020B0604030504040204" pitchFamily="50" charset="-128"/>
              </a:rPr>
              <a:t>クラブ名等の表示位置等の制限は、</a:t>
            </a:r>
            <a:endParaRPr lang="en-US" altLang="ja-JP" sz="4400" dirty="0">
              <a:latin typeface="メイリオ" panose="020B0604030504040204" pitchFamily="50" charset="-128"/>
              <a:ea typeface="メイリオ" panose="020B0604030504040204" pitchFamily="50" charset="-128"/>
            </a:endParaRPr>
          </a:p>
          <a:p>
            <a:pPr>
              <a:lnSpc>
                <a:spcPct val="125000"/>
              </a:lnSpc>
            </a:pPr>
            <a:r>
              <a:rPr lang="ja-JP" altLang="en-US" sz="4400" dirty="0">
                <a:latin typeface="メイリオ" panose="020B0604030504040204" pitchFamily="50" charset="-128"/>
                <a:ea typeface="メイリオ" panose="020B0604030504040204" pitchFamily="50" charset="-128"/>
              </a:rPr>
              <a:t>ロータリーのロゴの場合と同様です。</a:t>
            </a:r>
            <a:endParaRPr lang="en-US" altLang="ja-JP" sz="4400" dirty="0">
              <a:latin typeface="メイリオ" panose="020B0604030504040204" pitchFamily="50" charset="-128"/>
              <a:ea typeface="メイリオ" panose="020B0604030504040204" pitchFamily="50" charset="-128"/>
            </a:endParaRPr>
          </a:p>
        </p:txBody>
      </p:sp>
      <p:pic>
        <p:nvPicPr>
          <p:cNvPr id="5" name="図 4" descr="テキスト, タイムライン&#10;&#10;自動的に生成された説明">
            <a:extLst>
              <a:ext uri="{FF2B5EF4-FFF2-40B4-BE49-F238E27FC236}">
                <a16:creationId xmlns:a16="http://schemas.microsoft.com/office/drawing/2014/main" id="{DDBDA7E8-1CB5-A15D-A31E-EE0C091FA0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25080" y="2830398"/>
            <a:ext cx="12027586" cy="10088157"/>
          </a:xfrm>
          <a:prstGeom prst="rect">
            <a:avLst/>
          </a:prstGeom>
        </p:spPr>
      </p:pic>
    </p:spTree>
    <p:extLst>
      <p:ext uri="{BB962C8B-B14F-4D97-AF65-F5344CB8AC3E}">
        <p14:creationId xmlns:p14="http://schemas.microsoft.com/office/powerpoint/2010/main" val="232718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09316" y="548641"/>
            <a:ext cx="4756460"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NG</a:t>
            </a:r>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例</a:t>
            </a:r>
            <a:endParaRPr lang="ja-JP" altLang="en-US" sz="10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5" name="Picture 6">
            <a:extLst>
              <a:ext uri="{FF2B5EF4-FFF2-40B4-BE49-F238E27FC236}">
                <a16:creationId xmlns:a16="http://schemas.microsoft.com/office/drawing/2014/main" id="{6CD3F9B6-1BA8-3940-B779-2D4AA41003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097" y="3353792"/>
            <a:ext cx="4434043" cy="3493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AB0519D-C3E3-4840-8EB8-8D55CB3580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64648" y="7390825"/>
            <a:ext cx="4369487" cy="4597067"/>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txBox="1">
            <a:spLocks/>
          </p:cNvSpPr>
          <p:nvPr/>
        </p:nvSpPr>
        <p:spPr>
          <a:xfrm>
            <a:off x="445308" y="3977840"/>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10358438" y="5857117"/>
            <a:ext cx="3153212" cy="147367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タイトル 1"/>
          <p:cNvSpPr txBox="1">
            <a:spLocks/>
          </p:cNvSpPr>
          <p:nvPr/>
        </p:nvSpPr>
        <p:spPr>
          <a:xfrm>
            <a:off x="18362558" y="4507571"/>
            <a:ext cx="3153212" cy="147367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5"/>
          <a:stretch>
            <a:fillRect/>
          </a:stretch>
        </p:blipFill>
        <p:spPr>
          <a:xfrm>
            <a:off x="14459799" y="5366316"/>
            <a:ext cx="8696896" cy="4049018"/>
          </a:xfrm>
          <a:prstGeom prst="rect">
            <a:avLst/>
          </a:prstGeom>
        </p:spPr>
      </p:pic>
      <p:pic>
        <p:nvPicPr>
          <p:cNvPr id="2" name="図 1"/>
          <p:cNvPicPr>
            <a:picLocks noChangeAspect="1"/>
          </p:cNvPicPr>
          <p:nvPr/>
        </p:nvPicPr>
        <p:blipFill>
          <a:blip r:embed="rId6"/>
          <a:stretch>
            <a:fillRect/>
          </a:stretch>
        </p:blipFill>
        <p:spPr>
          <a:xfrm>
            <a:off x="7316385" y="3493681"/>
            <a:ext cx="6084103" cy="3363157"/>
          </a:xfrm>
          <a:prstGeom prst="rect">
            <a:avLst/>
          </a:prstGeom>
        </p:spPr>
      </p:pic>
      <p:pic>
        <p:nvPicPr>
          <p:cNvPr id="6" name="図 5"/>
          <p:cNvPicPr>
            <a:picLocks noChangeAspect="1"/>
          </p:cNvPicPr>
          <p:nvPr/>
        </p:nvPicPr>
        <p:blipFill>
          <a:blip r:embed="rId7"/>
          <a:stretch>
            <a:fillRect/>
          </a:stretch>
        </p:blipFill>
        <p:spPr>
          <a:xfrm>
            <a:off x="1127005" y="8163507"/>
            <a:ext cx="6411471" cy="3404962"/>
          </a:xfrm>
          <a:prstGeom prst="rect">
            <a:avLst/>
          </a:prstGeom>
        </p:spPr>
      </p:pic>
      <p:sp>
        <p:nvSpPr>
          <p:cNvPr id="16" name="正方形/長方形 15"/>
          <p:cNvSpPr/>
          <p:nvPr/>
        </p:nvSpPr>
        <p:spPr>
          <a:xfrm rot="19686100">
            <a:off x="1028881" y="4947248"/>
            <a:ext cx="6244683" cy="270109"/>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7" name="正方形/長方形 16"/>
          <p:cNvSpPr/>
          <p:nvPr/>
        </p:nvSpPr>
        <p:spPr>
          <a:xfrm rot="19686100">
            <a:off x="7528262" y="9554303"/>
            <a:ext cx="6244683" cy="270109"/>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8" name="正方形/長方形 17"/>
          <p:cNvSpPr/>
          <p:nvPr/>
        </p:nvSpPr>
        <p:spPr>
          <a:xfrm rot="19815303">
            <a:off x="6380337" y="5131083"/>
            <a:ext cx="7611086" cy="276629"/>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9" name="正方形/長方形 18"/>
          <p:cNvSpPr/>
          <p:nvPr/>
        </p:nvSpPr>
        <p:spPr>
          <a:xfrm rot="19815303">
            <a:off x="555143" y="9771478"/>
            <a:ext cx="7611086" cy="276629"/>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20" name="正方形/長方形 19"/>
          <p:cNvSpPr/>
          <p:nvPr/>
        </p:nvSpPr>
        <p:spPr>
          <a:xfrm rot="19025540">
            <a:off x="13319293" y="7297226"/>
            <a:ext cx="6360823" cy="224475"/>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21" name="正方形/長方形 20"/>
          <p:cNvSpPr/>
          <p:nvPr/>
        </p:nvSpPr>
        <p:spPr>
          <a:xfrm rot="19025540">
            <a:off x="17849332" y="7404653"/>
            <a:ext cx="6360823" cy="224475"/>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21638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4828" y="3876099"/>
            <a:ext cx="10123732" cy="278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41788" y="7311959"/>
            <a:ext cx="8096772" cy="329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648276" y="3780188"/>
            <a:ext cx="7088320" cy="288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576324" y="7577616"/>
            <a:ext cx="8160272" cy="303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0" y="872804"/>
            <a:ext cx="16829154"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ルールに従って作成されたロゴ</a:t>
            </a:r>
            <a:endParaRPr lang="ja-JP" altLang="en-US" sz="7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1214828" y="10966377"/>
            <a:ext cx="20933256"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fontAlgn="base"/>
            <a:r>
              <a:rPr lang="en-US"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クラブ名</a:t>
            </a:r>
            <a:r>
              <a:rPr lang="ja-JP" altLang="en-US"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の</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右</a:t>
            </a:r>
            <a:r>
              <a:rPr lang="ja-JP" altLang="en-US"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端</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が「</a:t>
            </a:r>
            <a:r>
              <a:rPr lang="en-US"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Rotary</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の</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y</a:t>
            </a:r>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」の文字と</a:t>
            </a:r>
            <a:endParaRPr lang="en-US"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fontAlgn="base"/>
            <a:r>
              <a:rPr lang="ja-JP" altLang="ja-JP"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並ぶように</a:t>
            </a:r>
            <a:r>
              <a:rPr lang="ja-JP" altLang="en-US" sz="4800" b="1" dirty="0">
                <a:solidFill>
                  <a:srgbClr val="FF0000"/>
                </a:solidFill>
                <a:latin typeface="メイリオ" panose="020B0604030504040204" pitchFamily="50" charset="-128"/>
                <a:ea typeface="メイリオ" panose="020B0604030504040204" pitchFamily="50" charset="-128"/>
                <a:cs typeface="ＭＳ Ｐゴシック" panose="020B0600070205080204" pitchFamily="50" charset="-128"/>
              </a:rPr>
              <a:t>、右詰めにしてください</a:t>
            </a:r>
            <a:endParaRPr lang="ja-JP" altLang="en-US" sz="48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141205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805704" y="1789627"/>
            <a:ext cx="4756460"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例</a:t>
            </a:r>
            <a:endParaRPr lang="ja-JP" altLang="en-US" sz="10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12762686" y="4811495"/>
            <a:ext cx="10521060" cy="4266991"/>
          </a:xfrm>
          <a:prstGeom prst="rect">
            <a:avLst/>
          </a:prstGeom>
        </p:spPr>
      </p:pic>
      <p:pic>
        <p:nvPicPr>
          <p:cNvPr id="6" name="図 5"/>
          <p:cNvPicPr>
            <a:picLocks noChangeAspect="1"/>
          </p:cNvPicPr>
          <p:nvPr/>
        </p:nvPicPr>
        <p:blipFill>
          <a:blip r:embed="rId4"/>
          <a:stretch>
            <a:fillRect/>
          </a:stretch>
        </p:blipFill>
        <p:spPr>
          <a:xfrm>
            <a:off x="1600012" y="5032814"/>
            <a:ext cx="10451319" cy="4045672"/>
          </a:xfrm>
          <a:prstGeom prst="rect">
            <a:avLst/>
          </a:prstGeom>
        </p:spPr>
      </p:pic>
      <p:sp>
        <p:nvSpPr>
          <p:cNvPr id="14" name="正方形/長方形 13"/>
          <p:cNvSpPr/>
          <p:nvPr/>
        </p:nvSpPr>
        <p:spPr>
          <a:xfrm rot="19927209">
            <a:off x="1796730" y="7368634"/>
            <a:ext cx="10057882" cy="272394"/>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339389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2022484" y="1017017"/>
            <a:ext cx="4756460"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NG</a:t>
            </a:r>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例</a:t>
            </a:r>
            <a:endParaRPr lang="ja-JP" altLang="en-US" sz="10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4" name="Picture 8" descr="A picture containing graphical user interface&#10;&#10;Description automatically generated">
            <a:extLst>
              <a:ext uri="{FF2B5EF4-FFF2-40B4-BE49-F238E27FC236}">
                <a16:creationId xmlns:a16="http://schemas.microsoft.com/office/drawing/2014/main" id="{A6BE06B5-E7E5-42E2-8D98-38B73EFF592C}"/>
              </a:ext>
            </a:extLst>
          </p:cNvPr>
          <p:cNvPicPr>
            <a:picLocks noChangeAspect="1"/>
          </p:cNvPicPr>
          <p:nvPr/>
        </p:nvPicPr>
        <p:blipFill>
          <a:blip r:embed="rId3"/>
          <a:stretch>
            <a:fillRect/>
          </a:stretch>
        </p:blipFill>
        <p:spPr>
          <a:xfrm>
            <a:off x="7014261" y="9406455"/>
            <a:ext cx="9712567" cy="2737771"/>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21254" y="3963218"/>
            <a:ext cx="9864715" cy="255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txBox="1">
            <a:spLocks/>
          </p:cNvSpPr>
          <p:nvPr/>
        </p:nvSpPr>
        <p:spPr>
          <a:xfrm>
            <a:off x="2293418" y="3338379"/>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12176200" y="3083338"/>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タイトル 1"/>
          <p:cNvSpPr txBox="1">
            <a:spLocks/>
          </p:cNvSpPr>
          <p:nvPr/>
        </p:nvSpPr>
        <p:spPr>
          <a:xfrm>
            <a:off x="6055425" y="8279650"/>
            <a:ext cx="3153212" cy="167856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15329413" y="3802554"/>
            <a:ext cx="6845470" cy="3837612"/>
          </a:xfrm>
          <a:prstGeom prst="rect">
            <a:avLst/>
          </a:prstGeom>
        </p:spPr>
      </p:pic>
      <p:sp>
        <p:nvSpPr>
          <p:cNvPr id="15" name="正方形/長方形 14"/>
          <p:cNvSpPr/>
          <p:nvPr/>
        </p:nvSpPr>
        <p:spPr>
          <a:xfrm rot="20724024">
            <a:off x="2167892" y="5172759"/>
            <a:ext cx="10513906" cy="350845"/>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8" name="正方形/長方形 17"/>
          <p:cNvSpPr/>
          <p:nvPr/>
        </p:nvSpPr>
        <p:spPr>
          <a:xfrm rot="20724024">
            <a:off x="6613591" y="10851384"/>
            <a:ext cx="10513906" cy="350845"/>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9" name="正方形/長方形 18"/>
          <p:cNvSpPr/>
          <p:nvPr/>
        </p:nvSpPr>
        <p:spPr>
          <a:xfrm rot="19815303">
            <a:off x="14639262" y="5650441"/>
            <a:ext cx="8225772" cy="272464"/>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386818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04801" y="1213695"/>
            <a:ext cx="12677822"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組み合わせロゴ</a:t>
            </a:r>
            <a:endParaRPr lang="ja-JP" altLang="en-US" sz="10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Rectangle 4"/>
          <p:cNvSpPr>
            <a:spLocks noGrp="1" noChangeArrowheads="1"/>
          </p:cNvSpPr>
          <p:nvPr>
            <p:ph type="subTitle" idx="1"/>
          </p:nvPr>
        </p:nvSpPr>
        <p:spPr bwMode="auto">
          <a:xfrm>
            <a:off x="1079183" y="3095117"/>
            <a:ext cx="2182649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pPr algn="l">
              <a:spcBef>
                <a:spcPts val="0"/>
              </a:spcBef>
              <a:defRPr/>
            </a:pPr>
            <a:r>
              <a:rPr lang="ja-JP" altLang="en-US" sz="4400" dirty="0">
                <a:solidFill>
                  <a:prstClr val="black"/>
                </a:solidFill>
              </a:rPr>
              <a:t>イベントやパートナーシップを推進するために、クラブ名や地区番号入り</a:t>
            </a:r>
            <a:endParaRPr lang="en-US" altLang="ja-JP" sz="4400" dirty="0">
              <a:solidFill>
                <a:prstClr val="black"/>
              </a:solidFill>
            </a:endParaRPr>
          </a:p>
          <a:p>
            <a:pPr algn="l">
              <a:spcBef>
                <a:spcPts val="0"/>
              </a:spcBef>
              <a:defRPr/>
            </a:pPr>
            <a:r>
              <a:rPr lang="ja-JP" altLang="en-US" sz="4400" dirty="0">
                <a:solidFill>
                  <a:prstClr val="black"/>
                </a:solidFill>
              </a:rPr>
              <a:t>のロゴと、</a:t>
            </a:r>
            <a:r>
              <a:rPr lang="ja-JP" altLang="en-US" sz="4400" b="1" dirty="0">
                <a:solidFill>
                  <a:srgbClr val="FF0000"/>
                </a:solidFill>
              </a:rPr>
              <a:t>他団体のロゴとを組み合わせる</a:t>
            </a:r>
            <a:r>
              <a:rPr lang="ja-JP" altLang="en-US" sz="4400" dirty="0">
                <a:solidFill>
                  <a:prstClr val="black"/>
                </a:solidFill>
              </a:rPr>
              <a:t>ことができる</a:t>
            </a:r>
            <a:endParaRPr lang="en-US" altLang="ja-JP" sz="4400" dirty="0">
              <a:solidFill>
                <a:prstClr val="black"/>
              </a:solidFill>
            </a:endParaRPr>
          </a:p>
          <a:p>
            <a:pPr algn="l">
              <a:spcBef>
                <a:spcPts val="0"/>
              </a:spcBef>
              <a:defRPr/>
            </a:pPr>
            <a:endParaRPr lang="en-US" altLang="ja-JP" sz="4400" dirty="0">
              <a:solidFill>
                <a:prstClr val="black"/>
              </a:solidFill>
            </a:endParaRPr>
          </a:p>
          <a:p>
            <a:pPr algn="l">
              <a:spcBef>
                <a:spcPts val="0"/>
              </a:spcBef>
              <a:defRPr/>
            </a:pPr>
            <a:r>
              <a:rPr lang="ja-JP" altLang="en-US" sz="4400" dirty="0">
                <a:solidFill>
                  <a:prstClr val="black"/>
                </a:solidFill>
              </a:rPr>
              <a:t>組み合わせロゴには</a:t>
            </a:r>
            <a:r>
              <a:rPr lang="ja-JP" altLang="en-US" sz="4400" b="1" dirty="0">
                <a:solidFill>
                  <a:srgbClr val="FF0000"/>
                </a:solidFill>
              </a:rPr>
              <a:t>１つのパートナー団体</a:t>
            </a:r>
            <a:r>
              <a:rPr lang="en-US" altLang="ja-JP" sz="4400" b="1" dirty="0">
                <a:solidFill>
                  <a:srgbClr val="FF0000"/>
                </a:solidFill>
              </a:rPr>
              <a:t>/</a:t>
            </a:r>
            <a:r>
              <a:rPr lang="ja-JP" altLang="en-US" sz="4400" b="1" dirty="0">
                <a:solidFill>
                  <a:srgbClr val="FF0000"/>
                </a:solidFill>
              </a:rPr>
              <a:t>スポンサー</a:t>
            </a:r>
            <a:r>
              <a:rPr lang="en-US" altLang="ja-JP" sz="4400" b="1" dirty="0">
                <a:solidFill>
                  <a:srgbClr val="FF0000"/>
                </a:solidFill>
              </a:rPr>
              <a:t>/</a:t>
            </a:r>
            <a:r>
              <a:rPr lang="ja-JP" altLang="en-US" sz="4400" b="1" dirty="0">
                <a:solidFill>
                  <a:srgbClr val="FF0000"/>
                </a:solidFill>
              </a:rPr>
              <a:t>プログラム名のみ</a:t>
            </a:r>
            <a:endParaRPr lang="en-US" altLang="ja-JP" sz="4400" b="1" dirty="0">
              <a:solidFill>
                <a:srgbClr val="FF0000"/>
              </a:solidFill>
            </a:endParaRPr>
          </a:p>
          <a:p>
            <a:pPr algn="l">
              <a:spcBef>
                <a:spcPts val="0"/>
              </a:spcBef>
              <a:defRPr/>
            </a:pPr>
            <a:r>
              <a:rPr lang="ja-JP" altLang="en-US" sz="4400" dirty="0">
                <a:solidFill>
                  <a:prstClr val="black"/>
                </a:solidFill>
              </a:rPr>
              <a:t>含めることが可能（複数の団体等と協力する場合は、メインの団体を一つ選び、</a:t>
            </a:r>
            <a:endParaRPr lang="en-US" altLang="ja-JP" sz="4400" dirty="0">
              <a:solidFill>
                <a:prstClr val="black"/>
              </a:solidFill>
            </a:endParaRPr>
          </a:p>
          <a:p>
            <a:pPr algn="l">
              <a:spcBef>
                <a:spcPts val="0"/>
              </a:spcBef>
              <a:defRPr/>
            </a:pPr>
            <a:r>
              <a:rPr lang="ja-JP" altLang="en-US" sz="4400" dirty="0">
                <a:solidFill>
                  <a:prstClr val="black"/>
                </a:solidFill>
              </a:rPr>
              <a:t>他の団体リストは別の場所に表示）</a:t>
            </a:r>
          </a:p>
        </p:txBody>
      </p:sp>
      <p:pic>
        <p:nvPicPr>
          <p:cNvPr id="15" name="図 14" descr="ロゴ, 会社名&#10;&#10;自動的に生成された説明">
            <a:extLst>
              <a:ext uri="{FF2B5EF4-FFF2-40B4-BE49-F238E27FC236}">
                <a16:creationId xmlns:a16="http://schemas.microsoft.com/office/drawing/2014/main" id="{D3F96777-6DE4-9ED2-B8C2-3B89B8BEB2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66825" y="7757351"/>
            <a:ext cx="9657544" cy="5479938"/>
          </a:xfrm>
          <a:prstGeom prst="rect">
            <a:avLst/>
          </a:prstGeom>
        </p:spPr>
      </p:pic>
      <p:pic>
        <p:nvPicPr>
          <p:cNvPr id="18" name="図 17" descr="ロゴ, アイコン&#10;&#10;中程度の精度で自動的に生成された説明">
            <a:extLst>
              <a:ext uri="{FF2B5EF4-FFF2-40B4-BE49-F238E27FC236}">
                <a16:creationId xmlns:a16="http://schemas.microsoft.com/office/drawing/2014/main" id="{B43E79CA-3C3D-627A-E28F-961CD2894D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840019" y="7281308"/>
            <a:ext cx="10156974" cy="2663542"/>
          </a:xfrm>
          <a:prstGeom prst="rect">
            <a:avLst/>
          </a:prstGeom>
        </p:spPr>
      </p:pic>
      <p:pic>
        <p:nvPicPr>
          <p:cNvPr id="3" name="図 2"/>
          <p:cNvPicPr>
            <a:picLocks noChangeAspect="1"/>
          </p:cNvPicPr>
          <p:nvPr/>
        </p:nvPicPr>
        <p:blipFill>
          <a:blip r:embed="rId5"/>
          <a:stretch>
            <a:fillRect/>
          </a:stretch>
        </p:blipFill>
        <p:spPr>
          <a:xfrm>
            <a:off x="13998502" y="10031785"/>
            <a:ext cx="9569074" cy="3205504"/>
          </a:xfrm>
          <a:prstGeom prst="rect">
            <a:avLst/>
          </a:prstGeom>
        </p:spPr>
      </p:pic>
    </p:spTree>
    <p:extLst>
      <p:ext uri="{BB962C8B-B14F-4D97-AF65-F5344CB8AC3E}">
        <p14:creationId xmlns:p14="http://schemas.microsoft.com/office/powerpoint/2010/main" val="125684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9250" y="5512527"/>
            <a:ext cx="21540996" cy="3349146"/>
          </a:xfrm>
        </p:spPr>
        <p:txBody>
          <a:bodyPr>
            <a:noAutofit/>
          </a:body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ご自身のロータリーロゴを</a:t>
            </a:r>
            <a:br>
              <a:rPr lang="en-US" altLang="ja-JP"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確認してみてください</a:t>
            </a:r>
            <a:endParaRPr kumimoji="1" lang="ja-JP" altLang="en-US" sz="10800" dirty="0"/>
          </a:p>
        </p:txBody>
      </p:sp>
    </p:spTree>
    <p:extLst>
      <p:ext uri="{BB962C8B-B14F-4D97-AF65-F5344CB8AC3E}">
        <p14:creationId xmlns:p14="http://schemas.microsoft.com/office/powerpoint/2010/main" val="186848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430363" y="4371278"/>
            <a:ext cx="21523274" cy="8290196"/>
          </a:xfrm>
          <a:prstGeom prst="rect">
            <a:avLst/>
          </a:prstGeom>
          <a:noFill/>
        </p:spPr>
        <p:txBody>
          <a:bodyPr wrap="square" rtlCol="0">
            <a:noAutofit/>
          </a:bodyPr>
          <a:lstStyle/>
          <a:p>
            <a:pPr defTabSz="1828800" hangingPunct="1">
              <a:defRPr/>
            </a:pPr>
            <a:endParaRPr lang="en-US" altLang="ja-JP" u="sng" dirty="0">
              <a:solidFill>
                <a:prstClr val="black"/>
              </a:solidFill>
              <a:latin typeface="Calibri" panose="020F0502020204030204"/>
              <a:ea typeface="メイリオ" panose="020B0604030504040204" pitchFamily="50" charset="-128"/>
            </a:endParaRPr>
          </a:p>
          <a:p>
            <a:pPr defTabSz="1828800" hangingPunct="1">
              <a:defRPr/>
            </a:pPr>
            <a:endParaRPr kumimoji="1" lang="en-US" altLang="ja-JP" kern="1200" dirty="0">
              <a:solidFill>
                <a:prstClr val="black"/>
              </a:solidFill>
              <a:latin typeface="メイリオ" panose="020B0604030504040204" pitchFamily="50" charset="-128"/>
              <a:ea typeface="メイリオ" panose="020B0604030504040204" pitchFamily="50" charset="-128"/>
              <a:cs typeface="+mn-cs"/>
            </a:endParaRPr>
          </a:p>
          <a:p>
            <a:pPr defTabSz="1828800" hangingPunct="1">
              <a:defRPr/>
            </a:pPr>
            <a:endParaRPr lang="en-US" altLang="ja-JP" dirty="0">
              <a:solidFill>
                <a:prstClr val="black"/>
              </a:solidFill>
              <a:latin typeface="メイリオ" panose="020B0604030504040204" pitchFamily="50" charset="-128"/>
              <a:ea typeface="メイリオ" panose="020B0604030504040204" pitchFamily="50" charset="-128"/>
            </a:endParaRPr>
          </a:p>
          <a:p>
            <a:pPr defTabSz="1828800" hangingPunct="1">
              <a:defRPr/>
            </a:pPr>
            <a:r>
              <a:rPr kumimoji="1" lang="ja-JP" altLang="en-US" sz="5600" kern="1200" dirty="0">
                <a:solidFill>
                  <a:prstClr val="black"/>
                </a:solidFill>
                <a:latin typeface="メイリオ" panose="020B0604030504040204" pitchFamily="50" charset="-128"/>
                <a:ea typeface="メイリオ" panose="020B0604030504040204" pitchFamily="50" charset="-128"/>
                <a:cs typeface="+mn-cs"/>
              </a:rPr>
              <a:t>古いタイプの誇りのシンボルを用いた、</a:t>
            </a:r>
            <a:endParaRPr kumimoji="1" lang="en-US" altLang="ja-JP" sz="5600" kern="1200" dirty="0">
              <a:solidFill>
                <a:prstClr val="black"/>
              </a:solidFill>
              <a:latin typeface="メイリオ" panose="020B0604030504040204" pitchFamily="50" charset="-128"/>
              <a:ea typeface="メイリオ" panose="020B0604030504040204" pitchFamily="50" charset="-128"/>
              <a:cs typeface="+mn-cs"/>
            </a:endParaRPr>
          </a:p>
          <a:p>
            <a:pPr defTabSz="1828800" hangingPunct="1">
              <a:defRPr/>
            </a:pPr>
            <a:r>
              <a:rPr kumimoji="1" lang="ja-JP" altLang="en-US" sz="5600" kern="1200" dirty="0">
                <a:solidFill>
                  <a:prstClr val="black"/>
                </a:solidFill>
                <a:latin typeface="メイリオ" panose="020B0604030504040204" pitchFamily="50" charset="-128"/>
                <a:ea typeface="メイリオ" panose="020B0604030504040204" pitchFamily="50" charset="-128"/>
                <a:cs typeface="+mn-cs"/>
              </a:rPr>
              <a:t>ロータリー会員ピンは使えないの？</a:t>
            </a:r>
            <a:r>
              <a:rPr lang="ja-JP" altLang="en-US" sz="4800" dirty="0">
                <a:solidFill>
                  <a:prstClr val="black"/>
                </a:solidFill>
                <a:latin typeface="メイリオ" panose="020B0604030504040204" pitchFamily="50" charset="-128"/>
                <a:ea typeface="メイリオ" panose="020B0604030504040204" pitchFamily="50" charset="-128"/>
              </a:rPr>
              <a:t>　</a:t>
            </a:r>
            <a:endParaRPr lang="en-US" altLang="ja-JP" sz="4800" dirty="0">
              <a:solidFill>
                <a:prstClr val="black"/>
              </a:solidFill>
              <a:latin typeface="メイリオ" panose="020B0604030504040204" pitchFamily="50" charset="-128"/>
              <a:ea typeface="メイリオ" panose="020B0604030504040204" pitchFamily="50" charset="-128"/>
            </a:endParaRPr>
          </a:p>
          <a:p>
            <a:pPr defTabSz="1828800" hangingPunct="1">
              <a:defRPr/>
            </a:pPr>
            <a:endParaRPr lang="en-US" altLang="ja-JP" sz="4800" dirty="0">
              <a:solidFill>
                <a:prstClr val="black"/>
              </a:solidFill>
              <a:latin typeface="メイリオ" panose="020B0604030504040204" pitchFamily="50" charset="-128"/>
              <a:ea typeface="メイリオ" panose="020B0604030504040204" pitchFamily="50" charset="-128"/>
            </a:endParaRPr>
          </a:p>
          <a:p>
            <a:pPr defTabSz="1828800" hangingPunct="1">
              <a:defRPr/>
            </a:pPr>
            <a:r>
              <a:rPr lang="ja-JP" altLang="en-US" sz="6000" dirty="0">
                <a:solidFill>
                  <a:prstClr val="black"/>
                </a:solidFill>
                <a:latin typeface="メイリオ" panose="020B0604030504040204" pitchFamily="50" charset="-128"/>
                <a:ea typeface="メイリオ" panose="020B0604030504040204" pitchFamily="50" charset="-128"/>
              </a:rPr>
              <a:t>→今後も、これまで同様に</a:t>
            </a:r>
            <a:r>
              <a:rPr lang="ja-JP" altLang="en-US" sz="6000" b="1" dirty="0">
                <a:solidFill>
                  <a:srgbClr val="FF0000"/>
                </a:solidFill>
                <a:latin typeface="メイリオ" panose="020B0604030504040204" pitchFamily="50" charset="-128"/>
                <a:ea typeface="メイリオ" panose="020B0604030504040204" pitchFamily="50" charset="-128"/>
              </a:rPr>
              <a:t>使用可能</a:t>
            </a:r>
            <a:endParaRPr lang="en-US" altLang="ja-JP" sz="6000" b="1" dirty="0">
              <a:solidFill>
                <a:srgbClr val="FF0000"/>
              </a:solidFill>
              <a:latin typeface="メイリオ" panose="020B0604030504040204" pitchFamily="50" charset="-128"/>
              <a:ea typeface="メイリオ" panose="020B0604030504040204" pitchFamily="50" charset="-128"/>
            </a:endParaRPr>
          </a:p>
          <a:p>
            <a:pPr defTabSz="1828800" hangingPunct="1">
              <a:defRPr/>
            </a:pPr>
            <a:r>
              <a:rPr lang="ja-JP" altLang="en-US" sz="4800" dirty="0">
                <a:solidFill>
                  <a:prstClr val="black"/>
                </a:solidFill>
              </a:rPr>
              <a:t>　</a:t>
            </a:r>
            <a:endParaRPr lang="en-US" altLang="ja-JP" sz="4800" dirty="0">
              <a:solidFill>
                <a:prstClr val="black"/>
              </a:solidFill>
            </a:endParaRPr>
          </a:p>
        </p:txBody>
      </p:sp>
      <p:pic>
        <p:nvPicPr>
          <p:cNvPr id="6" name="図 5" descr="ロゴ&#10;&#10;自動的に生成された説明">
            <a:extLst>
              <a:ext uri="{FF2B5EF4-FFF2-40B4-BE49-F238E27FC236}">
                <a16:creationId xmlns:a16="http://schemas.microsoft.com/office/drawing/2014/main" id="{249353F8-E698-3626-43EF-E1037A7AD7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50809" y="4326673"/>
            <a:ext cx="6889964" cy="7359068"/>
          </a:xfrm>
          <a:prstGeom prst="rect">
            <a:avLst/>
          </a:prstGeom>
        </p:spPr>
      </p:pic>
      <p:sp>
        <p:nvSpPr>
          <p:cNvPr id="7" name="タイトル 1"/>
          <p:cNvSpPr txBox="1">
            <a:spLocks noGrp="1"/>
          </p:cNvSpPr>
          <p:nvPr>
            <p:ph type="ctrTitle"/>
          </p:nvPr>
        </p:nvSpPr>
        <p:spPr>
          <a:xfrm>
            <a:off x="512955" y="1066504"/>
            <a:ext cx="9077094" cy="236807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会員ピン</a:t>
            </a:r>
          </a:p>
        </p:txBody>
      </p:sp>
    </p:spTree>
    <p:extLst>
      <p:ext uri="{BB962C8B-B14F-4D97-AF65-F5344CB8AC3E}">
        <p14:creationId xmlns:p14="http://schemas.microsoft.com/office/powerpoint/2010/main" val="56154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583947" y="3037600"/>
            <a:ext cx="21821310" cy="159488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dirty="0">
                <a:solidFill>
                  <a:schemeClr val="accent2">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My</a:t>
            </a:r>
            <a:r>
              <a:rPr lang="ja-JP" altLang="en-US" dirty="0">
                <a:solidFill>
                  <a:schemeClr val="accent2">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dirty="0">
                <a:solidFill>
                  <a:schemeClr val="accent2">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ROTARY</a:t>
            </a:r>
            <a:r>
              <a:rPr lang="ja-JP" altLang="en-US" dirty="0">
                <a:solidFill>
                  <a:schemeClr val="accent2">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 ブランドリソースセンター → テンプレート</a:t>
            </a:r>
            <a:endParaRPr lang="en-US" altLang="ja-JP" dirty="0">
              <a:solidFill>
                <a:schemeClr val="accent2">
                  <a:lumMod val="60000"/>
                  <a:lumOff val="4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1494757" y="911296"/>
            <a:ext cx="9257910" cy="1881422"/>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ロゴ作成方法</a:t>
            </a:r>
            <a:endParaRPr lang="ja-JP" altLang="en-US" sz="10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1583947" y="6120457"/>
            <a:ext cx="11750669" cy="5230519"/>
          </a:xfrm>
          <a:prstGeom prst="rect">
            <a:avLst/>
          </a:prstGeom>
        </p:spPr>
      </p:pic>
      <p:pic>
        <p:nvPicPr>
          <p:cNvPr id="14" name="図 13"/>
          <p:cNvPicPr>
            <a:picLocks noChangeAspect="1"/>
          </p:cNvPicPr>
          <p:nvPr/>
        </p:nvPicPr>
        <p:blipFill>
          <a:blip r:embed="rId4"/>
          <a:stretch>
            <a:fillRect/>
          </a:stretch>
        </p:blipFill>
        <p:spPr>
          <a:xfrm>
            <a:off x="14113482" y="5178312"/>
            <a:ext cx="9589896" cy="7722692"/>
          </a:xfrm>
          <a:prstGeom prst="rect">
            <a:avLst/>
          </a:prstGeom>
        </p:spPr>
      </p:pic>
      <p:sp>
        <p:nvSpPr>
          <p:cNvPr id="15" name="角丸四角形 14"/>
          <p:cNvSpPr/>
          <p:nvPr/>
        </p:nvSpPr>
        <p:spPr>
          <a:xfrm>
            <a:off x="14113482" y="9800949"/>
            <a:ext cx="4794948" cy="3100054"/>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16" name="角丸四角形 15"/>
          <p:cNvSpPr/>
          <p:nvPr/>
        </p:nvSpPr>
        <p:spPr>
          <a:xfrm>
            <a:off x="5918872" y="5916821"/>
            <a:ext cx="4833795" cy="839579"/>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17" name="タイトル 1"/>
          <p:cNvSpPr txBox="1">
            <a:spLocks/>
          </p:cNvSpPr>
          <p:nvPr/>
        </p:nvSpPr>
        <p:spPr>
          <a:xfrm>
            <a:off x="574642" y="4632482"/>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11758010" y="4583108"/>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779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404094" y="127436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適切なロゴ使用はなぜ必要か？</a:t>
            </a:r>
            <a:endParaRPr lang="ja-JP" altLang="en-US" sz="1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Rectangle 4"/>
          <p:cNvSpPr>
            <a:spLocks noGrp="1" noChangeArrowheads="1"/>
          </p:cNvSpPr>
          <p:nvPr>
            <p:ph type="subTitle" idx="1"/>
          </p:nvPr>
        </p:nvSpPr>
        <p:spPr bwMode="auto">
          <a:xfrm>
            <a:off x="2073737" y="4137991"/>
            <a:ext cx="21835394"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pPr algn="l" defTabSz="1828800" eaLnBrk="0" fontAlgn="base" hangingPunct="0">
              <a:spcBef>
                <a:spcPct val="0"/>
              </a:spcBef>
              <a:spcAft>
                <a:spcPct val="0"/>
              </a:spcAft>
              <a:buFontTx/>
              <a:buChar char="•"/>
            </a:pPr>
            <a:endParaRPr lang="en-US" altLang="ja-JP" sz="3600" dirty="0">
              <a:solidFill>
                <a:schemeClr val="tx1"/>
              </a:solidFill>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6400" dirty="0">
                <a:latin typeface="メイリオ" panose="020B0604030504040204" pitchFamily="50" charset="-128"/>
                <a:ea typeface="メイリオ" panose="020B0604030504040204" pitchFamily="50" charset="-128"/>
              </a:rPr>
              <a:t>①</a:t>
            </a:r>
            <a:r>
              <a:rPr lang="ja" altLang="ja-JP" sz="6400" dirty="0">
                <a:latin typeface="メイリオ" panose="020B0604030504040204" pitchFamily="50" charset="-128"/>
                <a:ea typeface="メイリオ" panose="020B0604030504040204" pitchFamily="50" charset="-128"/>
              </a:rPr>
              <a:t>ロータリーの名称と知的財産を守る</a:t>
            </a:r>
            <a:endParaRPr lang="en-US" altLang="ja" sz="64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lang="en-US" altLang="ja-JP" sz="64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6400" dirty="0">
                <a:latin typeface="メイリオ" panose="020B0604030504040204" pitchFamily="50" charset="-128"/>
                <a:ea typeface="メイリオ" panose="020B0604030504040204" pitchFamily="50" charset="-128"/>
              </a:rPr>
              <a:t>②</a:t>
            </a:r>
            <a:r>
              <a:rPr lang="ja" altLang="ja-JP" sz="6400" dirty="0">
                <a:latin typeface="メイリオ" panose="020B0604030504040204" pitchFamily="50" charset="-128"/>
                <a:ea typeface="メイリオ" panose="020B0604030504040204" pitchFamily="50" charset="-128"/>
              </a:rPr>
              <a:t>地元の活動がクラブまたは地区によるもの</a:t>
            </a:r>
            <a:endParaRPr lang="en-US" altLang="ja" sz="64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r>
              <a:rPr lang="ja-JP" altLang="en-US" sz="6400" dirty="0">
                <a:latin typeface="メイリオ" panose="020B0604030504040204" pitchFamily="50" charset="-128"/>
                <a:ea typeface="メイリオ" panose="020B0604030504040204" pitchFamily="50" charset="-128"/>
              </a:rPr>
              <a:t>　</a:t>
            </a:r>
            <a:r>
              <a:rPr lang="ja" altLang="ja-JP" sz="6400" dirty="0">
                <a:latin typeface="メイリオ" panose="020B0604030504040204" pitchFamily="50" charset="-128"/>
                <a:ea typeface="メイリオ" panose="020B0604030504040204" pitchFamily="50" charset="-128"/>
              </a:rPr>
              <a:t>であることを正しく認識してもらう</a:t>
            </a:r>
            <a:endParaRPr lang="en-US" altLang="ja" sz="6400" dirty="0">
              <a:latin typeface="メイリオ" panose="020B0604030504040204" pitchFamily="50" charset="-128"/>
              <a:ea typeface="メイリオ" panose="020B0604030504040204" pitchFamily="50" charset="-128"/>
            </a:endParaRPr>
          </a:p>
          <a:p>
            <a:pPr lvl="0" algn="l" eaLnBrk="0" fontAlgn="base" hangingPunct="0">
              <a:lnSpc>
                <a:spcPct val="100000"/>
              </a:lnSpc>
              <a:spcBef>
                <a:spcPct val="0"/>
              </a:spcBef>
              <a:spcAft>
                <a:spcPct val="0"/>
              </a:spcAft>
            </a:pPr>
            <a:endParaRPr lang="en-US" altLang="ja-JP" sz="6400" dirty="0">
              <a:latin typeface="メイリオ" panose="020B0604030504040204" pitchFamily="50" charset="-128"/>
              <a:ea typeface="メイリオ" panose="020B0604030504040204" pitchFamily="50" charset="-128"/>
            </a:endParaRPr>
          </a:p>
          <a:p>
            <a:pPr algn="l" eaLnBrk="0" fontAlgn="base" hangingPunct="0">
              <a:lnSpc>
                <a:spcPct val="100000"/>
              </a:lnSpc>
              <a:spcBef>
                <a:spcPct val="0"/>
              </a:spcBef>
              <a:spcAft>
                <a:spcPct val="0"/>
              </a:spcAft>
            </a:pPr>
            <a:r>
              <a:rPr lang="ja-JP" altLang="en-US" sz="6400" dirty="0">
                <a:latin typeface="メイリオ" panose="020B0604030504040204" pitchFamily="50" charset="-128"/>
                <a:ea typeface="メイリオ" panose="020B0604030504040204" pitchFamily="50" charset="-128"/>
              </a:rPr>
              <a:t>③</a:t>
            </a:r>
            <a:r>
              <a:rPr lang="ja" altLang="ja-JP" sz="6400" dirty="0">
                <a:latin typeface="メイリオ" panose="020B0604030504040204" pitchFamily="50" charset="-128"/>
                <a:ea typeface="メイリオ" panose="020B0604030504040204" pitchFamily="50" charset="-128"/>
              </a:rPr>
              <a:t>一貫した方法でロータリーのストーリーを伝える</a:t>
            </a:r>
            <a:endParaRPr lang="ja" altLang="ja-JP" sz="6400" dirty="0">
              <a:latin typeface="メイリオ" panose="020B0604030504040204" pitchFamily="50" charset="-128"/>
              <a:ea typeface="メイリオ" panose="020B0604030504040204" pitchFamily="50" charset="-128"/>
              <a:cs typeface="Noto Sans JP"/>
            </a:endParaRPr>
          </a:p>
        </p:txBody>
      </p:sp>
    </p:spTree>
    <p:extLst>
      <p:ext uri="{BB962C8B-B14F-4D97-AF65-F5344CB8AC3E}">
        <p14:creationId xmlns:p14="http://schemas.microsoft.com/office/powerpoint/2010/main" val="217021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401312" y="1240726"/>
            <a:ext cx="8529209" cy="6474153"/>
          </a:xfrm>
          <a:prstGeom prst="rect">
            <a:avLst/>
          </a:prstGeom>
        </p:spPr>
      </p:pic>
      <p:sp>
        <p:nvSpPr>
          <p:cNvPr id="6" name="正方形/長方形 5"/>
          <p:cNvSpPr/>
          <p:nvPr/>
        </p:nvSpPr>
        <p:spPr>
          <a:xfrm>
            <a:off x="11434713" y="3858935"/>
            <a:ext cx="11167836" cy="861774"/>
          </a:xfrm>
          <a:prstGeom prst="rect">
            <a:avLst/>
          </a:prstGeom>
        </p:spPr>
        <p:txBody>
          <a:bodyPr wrap="square">
            <a:spAutoFit/>
          </a:bodyPr>
          <a:lstStyle/>
          <a:p>
            <a:pPr>
              <a:lnSpc>
                <a:spcPct val="125000"/>
              </a:lnSpc>
            </a:pPr>
            <a:r>
              <a:rPr lang="ja-JP" altLang="en-US" sz="4000" b="1" dirty="0">
                <a:solidFill>
                  <a:srgbClr val="FF0000"/>
                </a:solidFill>
                <a:latin typeface="メイリオ" panose="020B0604030504040204" pitchFamily="50" charset="-128"/>
                <a:ea typeface="メイリオ" panose="020B0604030504040204" pitchFamily="50" charset="-128"/>
              </a:rPr>
              <a:t>←組み合わせロゴのテンプレートもあります</a:t>
            </a:r>
            <a:endParaRPr lang="en-US" altLang="ja-JP" sz="4000" dirty="0">
              <a:solidFill>
                <a:prstClr val="black"/>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12593867" y="6385722"/>
            <a:ext cx="11326262" cy="6723844"/>
          </a:xfrm>
          <a:prstGeom prst="rect">
            <a:avLst/>
          </a:prstGeom>
        </p:spPr>
      </p:pic>
      <p:sp>
        <p:nvSpPr>
          <p:cNvPr id="8" name="角丸四角形 7"/>
          <p:cNvSpPr/>
          <p:nvPr/>
        </p:nvSpPr>
        <p:spPr>
          <a:xfrm>
            <a:off x="17866124" y="12319982"/>
            <a:ext cx="2406794" cy="789584"/>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9" name="角丸四角形 8"/>
          <p:cNvSpPr/>
          <p:nvPr/>
        </p:nvSpPr>
        <p:spPr>
          <a:xfrm>
            <a:off x="5262169" y="3713701"/>
            <a:ext cx="2807494" cy="1007007"/>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0885" y="8619167"/>
            <a:ext cx="7826409" cy="4742930"/>
          </a:xfrm>
          <a:prstGeom prst="rect">
            <a:avLst/>
          </a:prstGeom>
        </p:spPr>
      </p:pic>
      <p:sp>
        <p:nvSpPr>
          <p:cNvPr id="12" name="角丸四角形 11"/>
          <p:cNvSpPr/>
          <p:nvPr/>
        </p:nvSpPr>
        <p:spPr>
          <a:xfrm>
            <a:off x="3920885" y="11017405"/>
            <a:ext cx="2591427" cy="2344692"/>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13" name="タイトル 1"/>
          <p:cNvSpPr txBox="1">
            <a:spLocks/>
          </p:cNvSpPr>
          <p:nvPr/>
        </p:nvSpPr>
        <p:spPr>
          <a:xfrm>
            <a:off x="0" y="2448768"/>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 name="タイトル 1"/>
          <p:cNvSpPr txBox="1">
            <a:spLocks/>
          </p:cNvSpPr>
          <p:nvPr/>
        </p:nvSpPr>
        <p:spPr>
          <a:xfrm>
            <a:off x="11434713" y="5022954"/>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⑤</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タイトル 1"/>
          <p:cNvSpPr txBox="1">
            <a:spLocks/>
          </p:cNvSpPr>
          <p:nvPr/>
        </p:nvSpPr>
        <p:spPr>
          <a:xfrm>
            <a:off x="1292234" y="8707094"/>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④</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386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77150" y="3241932"/>
            <a:ext cx="11094515" cy="5387273"/>
          </a:xfrm>
          <a:prstGeom prst="rect">
            <a:avLst/>
          </a:prstGeom>
        </p:spPr>
      </p:pic>
      <p:sp>
        <p:nvSpPr>
          <p:cNvPr id="7" name="正方形/長方形 6"/>
          <p:cNvSpPr/>
          <p:nvPr/>
        </p:nvSpPr>
        <p:spPr>
          <a:xfrm>
            <a:off x="12852543" y="3072430"/>
            <a:ext cx="11493190" cy="4708981"/>
          </a:xfrm>
          <a:prstGeom prst="rect">
            <a:avLst/>
          </a:prstGeom>
        </p:spPr>
        <p:txBody>
          <a:bodyPr wrap="square">
            <a:spAutoFit/>
          </a:bodyPr>
          <a:lstStyle/>
          <a:p>
            <a:pPr>
              <a:lnSpc>
                <a:spcPct val="125000"/>
              </a:lnSpc>
            </a:pPr>
            <a:r>
              <a:rPr lang="ja-JP" altLang="en-US" sz="4000" dirty="0">
                <a:solidFill>
                  <a:prstClr val="black"/>
                </a:solidFill>
                <a:latin typeface="メイリオ" panose="020B0604030504040204" pitchFamily="50" charset="-128"/>
                <a:ea typeface="メイリオ" panose="020B0604030504040204" pitchFamily="50" charset="-128"/>
              </a:rPr>
              <a:t>ロゴ、カラー、アライメントをプルダウン</a:t>
            </a:r>
            <a:endParaRPr lang="en-US" altLang="ja-JP" sz="4000"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sz="4000" dirty="0">
                <a:solidFill>
                  <a:prstClr val="black"/>
                </a:solidFill>
                <a:latin typeface="メイリオ" panose="020B0604030504040204" pitchFamily="50" charset="-128"/>
                <a:ea typeface="メイリオ" panose="020B0604030504040204" pitchFamily="50" charset="-128"/>
              </a:rPr>
              <a:t>メニューで選択、テキスト欄にクラブ名、</a:t>
            </a:r>
            <a:endParaRPr lang="en-US" altLang="ja-JP" sz="4000"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sz="4000" dirty="0">
                <a:solidFill>
                  <a:prstClr val="black"/>
                </a:solidFill>
                <a:latin typeface="メイリオ" panose="020B0604030504040204" pitchFamily="50" charset="-128"/>
                <a:ea typeface="メイリオ" panose="020B0604030504040204" pitchFamily="50" charset="-128"/>
              </a:rPr>
              <a:t>地区、またはゾーン番号を入力してください</a:t>
            </a:r>
            <a:endParaRPr lang="en-US" altLang="ja-JP" sz="4000" dirty="0">
              <a:solidFill>
                <a:prstClr val="black"/>
              </a:solidFill>
              <a:latin typeface="メイリオ" panose="020B0604030504040204" pitchFamily="50" charset="-128"/>
              <a:ea typeface="メイリオ" panose="020B0604030504040204" pitchFamily="50" charset="-128"/>
            </a:endParaRPr>
          </a:p>
          <a:p>
            <a:pPr>
              <a:lnSpc>
                <a:spcPct val="125000"/>
              </a:lnSpc>
            </a:pPr>
            <a:r>
              <a:rPr lang="en-US" altLang="ja-JP" sz="4000" b="1" dirty="0">
                <a:solidFill>
                  <a:srgbClr val="FF0000"/>
                </a:solidFill>
                <a:latin typeface="メイリオ" panose="020B0604030504040204" pitchFamily="50" charset="-128"/>
                <a:ea typeface="メイリオ" panose="020B0604030504040204" pitchFamily="50" charset="-128"/>
              </a:rPr>
              <a:t>※</a:t>
            </a:r>
            <a:r>
              <a:rPr lang="ja-JP" altLang="en-US" sz="4000" b="1" dirty="0">
                <a:solidFill>
                  <a:srgbClr val="FF0000"/>
                </a:solidFill>
                <a:latin typeface="メイリオ" panose="020B0604030504040204" pitchFamily="50" charset="-128"/>
                <a:ea typeface="メイリオ" panose="020B0604030504040204" pitchFamily="50" charset="-128"/>
              </a:rPr>
              <a:t>「簡易ロゴ」の作成がデフォルトで</a:t>
            </a:r>
            <a:endParaRPr lang="en-US" altLang="ja-JP" sz="4000" b="1" dirty="0">
              <a:solidFill>
                <a:srgbClr val="FF0000"/>
              </a:solidFill>
              <a:latin typeface="メイリオ" panose="020B0604030504040204" pitchFamily="50" charset="-128"/>
              <a:ea typeface="メイリオ" panose="020B0604030504040204" pitchFamily="50" charset="-128"/>
            </a:endParaRPr>
          </a:p>
          <a:p>
            <a:pPr>
              <a:lnSpc>
                <a:spcPct val="125000"/>
              </a:lnSpc>
            </a:pPr>
            <a:r>
              <a:rPr lang="ja-JP" altLang="en-US" sz="4000" b="1" dirty="0">
                <a:solidFill>
                  <a:srgbClr val="FF0000"/>
                </a:solidFill>
                <a:latin typeface="メイリオ" panose="020B0604030504040204" pitchFamily="50" charset="-128"/>
                <a:ea typeface="メイリオ" panose="020B0604030504040204" pitchFamily="50" charset="-128"/>
              </a:rPr>
              <a:t>設定されています。最初に「ロゴ」を</a:t>
            </a:r>
            <a:endParaRPr lang="en-US" altLang="ja-JP" sz="4000" b="1" dirty="0">
              <a:solidFill>
                <a:srgbClr val="FF0000"/>
              </a:solidFill>
              <a:latin typeface="メイリオ" panose="020B0604030504040204" pitchFamily="50" charset="-128"/>
              <a:ea typeface="メイリオ" panose="020B0604030504040204" pitchFamily="50" charset="-128"/>
            </a:endParaRPr>
          </a:p>
          <a:p>
            <a:pPr>
              <a:lnSpc>
                <a:spcPct val="125000"/>
              </a:lnSpc>
            </a:pPr>
            <a:r>
              <a:rPr lang="ja-JP" altLang="en-US" sz="4000" b="1" dirty="0">
                <a:solidFill>
                  <a:srgbClr val="FF0000"/>
                </a:solidFill>
                <a:latin typeface="メイリオ" panose="020B0604030504040204" pitchFamily="50" charset="-128"/>
                <a:ea typeface="メイリオ" panose="020B0604030504040204" pitchFamily="50" charset="-128"/>
              </a:rPr>
              <a:t>選択いただく際にはロゴの種類にご注意ください</a:t>
            </a:r>
            <a:endParaRPr lang="en-US" altLang="ja-JP" sz="4000" b="1" dirty="0">
              <a:solidFill>
                <a:srgbClr val="FF0000"/>
              </a:solidFill>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778094" y="1594948"/>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⑥</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18407" y="7863602"/>
            <a:ext cx="10761462" cy="5717216"/>
          </a:xfrm>
          <a:prstGeom prst="rect">
            <a:avLst/>
          </a:prstGeom>
        </p:spPr>
      </p:pic>
      <p:sp>
        <p:nvSpPr>
          <p:cNvPr id="10" name="正方形/長方形 9"/>
          <p:cNvSpPr/>
          <p:nvPr/>
        </p:nvSpPr>
        <p:spPr>
          <a:xfrm>
            <a:off x="2159082" y="9906602"/>
            <a:ext cx="9847651" cy="1631216"/>
          </a:xfrm>
          <a:prstGeom prst="rect">
            <a:avLst/>
          </a:prstGeom>
        </p:spPr>
        <p:txBody>
          <a:bodyPr wrap="square">
            <a:spAutoFit/>
          </a:bodyPr>
          <a:lstStyle/>
          <a:p>
            <a:pPr>
              <a:lnSpc>
                <a:spcPct val="125000"/>
              </a:lnSpc>
            </a:pPr>
            <a:r>
              <a:rPr lang="ja-JP" altLang="en-US" sz="4000" dirty="0">
                <a:solidFill>
                  <a:prstClr val="black"/>
                </a:solidFill>
                <a:latin typeface="メイリオ" panose="020B0604030504040204" pitchFamily="50" charset="-128"/>
                <a:ea typeface="メイリオ" panose="020B0604030504040204" pitchFamily="50" charset="-128"/>
              </a:rPr>
              <a:t>「ファイルをダウンロード」で完成です</a:t>
            </a:r>
            <a:endParaRPr lang="en-US" altLang="ja-JP" sz="4000" dirty="0">
              <a:solidFill>
                <a:prstClr val="black"/>
              </a:solidFill>
              <a:latin typeface="メイリオ" panose="020B0604030504040204" pitchFamily="50" charset="-128"/>
              <a:ea typeface="メイリオ" panose="020B0604030504040204" pitchFamily="50" charset="-128"/>
            </a:endParaRPr>
          </a:p>
          <a:p>
            <a:pPr>
              <a:lnSpc>
                <a:spcPct val="125000"/>
              </a:lnSpc>
            </a:pPr>
            <a:r>
              <a:rPr lang="en-US" altLang="ja-JP" sz="4000" dirty="0">
                <a:solidFill>
                  <a:prstClr val="black"/>
                </a:solidFill>
                <a:latin typeface="メイリオ" panose="020B0604030504040204" pitchFamily="50" charset="-128"/>
                <a:ea typeface="メイリオ" panose="020B0604030504040204" pitchFamily="50" charset="-128"/>
              </a:rPr>
              <a:t>※PDF</a:t>
            </a:r>
            <a:r>
              <a:rPr lang="ja-JP" altLang="en-US" sz="4000" dirty="0">
                <a:solidFill>
                  <a:prstClr val="black"/>
                </a:solidFill>
                <a:latin typeface="メイリオ" panose="020B0604030504040204" pitchFamily="50" charset="-128"/>
                <a:ea typeface="メイリオ" panose="020B0604030504040204" pitchFamily="50" charset="-128"/>
              </a:rPr>
              <a:t>、</a:t>
            </a:r>
            <a:r>
              <a:rPr lang="en-US" altLang="ja-JP" sz="4000" dirty="0">
                <a:solidFill>
                  <a:prstClr val="black"/>
                </a:solidFill>
                <a:latin typeface="メイリオ" panose="020B0604030504040204" pitchFamily="50" charset="-128"/>
                <a:ea typeface="メイリオ" panose="020B0604030504040204" pitchFamily="50" charset="-128"/>
              </a:rPr>
              <a:t>JPG</a:t>
            </a:r>
            <a:r>
              <a:rPr lang="ja-JP" altLang="en-US" sz="4000" dirty="0">
                <a:solidFill>
                  <a:prstClr val="black"/>
                </a:solidFill>
                <a:latin typeface="メイリオ" panose="020B0604030504040204" pitchFamily="50" charset="-128"/>
                <a:ea typeface="メイリオ" panose="020B0604030504040204" pitchFamily="50" charset="-128"/>
              </a:rPr>
              <a:t>、</a:t>
            </a:r>
            <a:r>
              <a:rPr lang="en-US" altLang="ja-JP" sz="4000" dirty="0">
                <a:solidFill>
                  <a:prstClr val="black"/>
                </a:solidFill>
                <a:latin typeface="メイリオ" panose="020B0604030504040204" pitchFamily="50" charset="-128"/>
                <a:ea typeface="メイリオ" panose="020B0604030504040204" pitchFamily="50" charset="-128"/>
              </a:rPr>
              <a:t>PNG</a:t>
            </a:r>
            <a:r>
              <a:rPr lang="ja-JP" altLang="en-US" sz="4000" dirty="0">
                <a:solidFill>
                  <a:prstClr val="black"/>
                </a:solidFill>
                <a:latin typeface="メイリオ" panose="020B0604030504040204" pitchFamily="50" charset="-128"/>
                <a:ea typeface="メイリオ" panose="020B0604030504040204" pitchFamily="50" charset="-128"/>
              </a:rPr>
              <a:t>が選べます</a:t>
            </a:r>
            <a:endParaRPr lang="en-US" altLang="ja-JP" sz="4000" dirty="0">
              <a:solidFill>
                <a:prstClr val="black"/>
              </a:solidFill>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10795059" y="8792778"/>
            <a:ext cx="3153212"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96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⑦</a:t>
            </a:r>
            <a:endParaRPr lang="ja-JP" altLang="en-US" sz="96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角丸四角形 11"/>
          <p:cNvSpPr/>
          <p:nvPr/>
        </p:nvSpPr>
        <p:spPr>
          <a:xfrm>
            <a:off x="1054126" y="3609159"/>
            <a:ext cx="3276358" cy="2838251"/>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13" name="角丸四角形 12"/>
          <p:cNvSpPr/>
          <p:nvPr/>
        </p:nvSpPr>
        <p:spPr>
          <a:xfrm>
            <a:off x="12545508" y="11292397"/>
            <a:ext cx="2863272" cy="837786"/>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Tree>
    <p:extLst>
      <p:ext uri="{BB962C8B-B14F-4D97-AF65-F5344CB8AC3E}">
        <p14:creationId xmlns:p14="http://schemas.microsoft.com/office/powerpoint/2010/main" val="381072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258429" y="3936859"/>
            <a:ext cx="11401422" cy="1938992"/>
          </a:xfrm>
          <a:prstGeom prst="rect">
            <a:avLst/>
          </a:prstGeom>
        </p:spPr>
        <p:txBody>
          <a:bodyPr wrap="square">
            <a:spAutoFit/>
          </a:bodyPr>
          <a:lstStyle/>
          <a:p>
            <a:pPr>
              <a:lnSpc>
                <a:spcPct val="125000"/>
              </a:lnSpc>
            </a:pPr>
            <a:r>
              <a:rPr lang="ja-JP" altLang="en-US" sz="4800" dirty="0">
                <a:solidFill>
                  <a:prstClr val="black"/>
                </a:solidFill>
                <a:latin typeface="メイリオ" panose="020B0604030504040204" pitchFamily="50" charset="-128"/>
                <a:ea typeface="メイリオ" panose="020B0604030504040204" pitchFamily="50" charset="-128"/>
              </a:rPr>
              <a:t>ロゴのガイドライン、クイックガイドが</a:t>
            </a:r>
            <a:endParaRPr lang="en-US" altLang="ja-JP" sz="4800"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sz="4800" dirty="0">
                <a:solidFill>
                  <a:prstClr val="black"/>
                </a:solidFill>
                <a:latin typeface="メイリオ" panose="020B0604030504040204" pitchFamily="50" charset="-128"/>
                <a:ea typeface="メイリオ" panose="020B0604030504040204" pitchFamily="50" charset="-128"/>
              </a:rPr>
              <a:t>ありますのでぜひご活用ください</a:t>
            </a:r>
            <a:endParaRPr lang="en-US" altLang="ja-JP" sz="4800" dirty="0">
              <a:solidFill>
                <a:prstClr val="black"/>
              </a:solidFill>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314322" y="1071856"/>
            <a:ext cx="9829800" cy="164698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役立つアイテム</a:t>
            </a:r>
            <a:endParaRPr lang="ja-JP" altLang="en-US" sz="8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a:off x="941871" y="3435651"/>
            <a:ext cx="7395130" cy="5955258"/>
          </a:xfrm>
          <a:prstGeom prst="rect">
            <a:avLst/>
          </a:prstGeom>
        </p:spPr>
      </p:pic>
      <p:sp>
        <p:nvSpPr>
          <p:cNvPr id="5" name="角丸四角形 4"/>
          <p:cNvSpPr/>
          <p:nvPr/>
        </p:nvSpPr>
        <p:spPr>
          <a:xfrm>
            <a:off x="4513940" y="3897243"/>
            <a:ext cx="3823060" cy="3058194"/>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pic>
        <p:nvPicPr>
          <p:cNvPr id="9" name="図 8"/>
          <p:cNvPicPr>
            <a:picLocks noChangeAspect="1"/>
          </p:cNvPicPr>
          <p:nvPr/>
        </p:nvPicPr>
        <p:blipFill>
          <a:blip r:embed="rId4"/>
          <a:stretch>
            <a:fillRect/>
          </a:stretch>
        </p:blipFill>
        <p:spPr>
          <a:xfrm>
            <a:off x="9024387" y="6752640"/>
            <a:ext cx="14466910" cy="5663816"/>
          </a:xfrm>
          <a:prstGeom prst="rect">
            <a:avLst/>
          </a:prstGeom>
        </p:spPr>
      </p:pic>
      <p:sp>
        <p:nvSpPr>
          <p:cNvPr id="17" name="角丸四角形 16"/>
          <p:cNvSpPr/>
          <p:nvPr/>
        </p:nvSpPr>
        <p:spPr>
          <a:xfrm>
            <a:off x="18795255" y="9203215"/>
            <a:ext cx="4493370" cy="3058194"/>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Tree>
    <p:extLst>
      <p:ext uri="{BB962C8B-B14F-4D97-AF65-F5344CB8AC3E}">
        <p14:creationId xmlns:p14="http://schemas.microsoft.com/office/powerpoint/2010/main" val="316435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2091120" y="381938"/>
            <a:ext cx="18302988" cy="191631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4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ロゴ使用における第</a:t>
            </a:r>
            <a:r>
              <a:rPr lang="en-US" altLang="ja-JP" sz="64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2660</a:t>
            </a:r>
            <a:r>
              <a:rPr lang="ja-JP" altLang="en-US" sz="64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地区の見解について</a:t>
            </a:r>
            <a:endParaRPr lang="ja-JP" altLang="en-US" sz="6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Rectangle 4"/>
          <p:cNvSpPr>
            <a:spLocks noGrp="1" noChangeArrowheads="1"/>
          </p:cNvSpPr>
          <p:nvPr>
            <p:ph type="subTitle" idx="1"/>
          </p:nvPr>
        </p:nvSpPr>
        <p:spPr bwMode="auto">
          <a:xfrm>
            <a:off x="1313939" y="2733093"/>
            <a:ext cx="22957766" cy="907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pPr lvl="0" algn="l"/>
            <a:r>
              <a:rPr lang="ja-JP" altLang="en-US" sz="3600" dirty="0">
                <a:latin typeface="メイリオ" panose="020B0604030504040204" pitchFamily="50" charset="-128"/>
                <a:ea typeface="メイリオ" panose="020B0604030504040204" pitchFamily="50" charset="-128"/>
              </a:rPr>
              <a:t>①第三者に販売したり記念品等として提供する場合、「商品」として公式免許取得業者から</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購入するか、事前に国際ロータリーから許可を得て申請した非公式業者から購入してください。</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②クラブ旗、例会備品、名刺、週報、封筒、会員名簿、のぼり・横断幕、ビブス・タスキ等は</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公式免許取得業者からの購入を推奨しますが、自クラブ作成でもかまいません。</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③現時点で販売されている公式免許取得業者のグッズは、国際ロータリーから、ある時点で</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一定期間の許可を得ていますので、現時点から見るとルールから外れているように</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見受けられるものでも購入、使用には問題ございません。</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自クラブで作成される場合は、国際ロータリーから個別許可を得ていないグッズを作成するため、</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その時点でのブランドリソースセンターに示されたルールに即し、テンプレートを活用して作成してください。</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④印刷物や</a:t>
            </a:r>
            <a:r>
              <a:rPr lang="en-US" altLang="ja-JP" sz="3600" dirty="0">
                <a:latin typeface="メイリオ" panose="020B0604030504040204" pitchFamily="50" charset="-128"/>
                <a:ea typeface="メイリオ" panose="020B0604030504040204" pitchFamily="50" charset="-128"/>
              </a:rPr>
              <a:t>WEB</a:t>
            </a:r>
            <a:r>
              <a:rPr lang="ja-JP" altLang="en-US" sz="3600" dirty="0">
                <a:latin typeface="メイリオ" panose="020B0604030504040204" pitchFamily="50" charset="-128"/>
                <a:ea typeface="メイリオ" panose="020B0604030504040204" pitchFamily="50" charset="-128"/>
              </a:rPr>
              <a:t>デザインについては、ブランドリソースセンターに示されたルールに即し、</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dirty="0">
                <a:latin typeface="メイリオ" panose="020B0604030504040204" pitchFamily="50" charset="-128"/>
                <a:ea typeface="メイリオ" panose="020B0604030504040204" pitchFamily="50" charset="-128"/>
              </a:rPr>
              <a:t>テンプレートを活用して作成してください。</a:t>
            </a:r>
            <a:endParaRPr lang="en-US" altLang="ja-JP" sz="3600" dirty="0">
              <a:latin typeface="メイリオ" panose="020B0604030504040204" pitchFamily="50" charset="-128"/>
              <a:ea typeface="メイリオ" panose="020B0604030504040204" pitchFamily="50" charset="-128"/>
            </a:endParaRPr>
          </a:p>
          <a:p>
            <a:pPr lvl="0" algn="l"/>
            <a:r>
              <a:rPr lang="ja-JP" altLang="en-US" sz="3600" b="1" dirty="0">
                <a:solidFill>
                  <a:srgbClr val="FF0000"/>
                </a:solidFill>
                <a:latin typeface="メイリオ" panose="020B0604030504040204" pitchFamily="50" charset="-128"/>
                <a:ea typeface="メイリオ" panose="020B0604030504040204" pitchFamily="50" charset="-128"/>
              </a:rPr>
              <a:t>⑤デザインや使用方法等について確認が必要な場合は地区公共イメージ向上委員会に</a:t>
            </a:r>
            <a:endParaRPr lang="en-US" altLang="ja-JP" sz="3600" b="1" dirty="0">
              <a:solidFill>
                <a:srgbClr val="FF0000"/>
              </a:solidFill>
              <a:latin typeface="メイリオ" panose="020B0604030504040204" pitchFamily="50" charset="-128"/>
              <a:ea typeface="メイリオ" panose="020B0604030504040204" pitchFamily="50" charset="-128"/>
            </a:endParaRPr>
          </a:p>
          <a:p>
            <a:pPr lvl="0" algn="l"/>
            <a:r>
              <a:rPr lang="ja-JP" altLang="en-US" sz="3600" b="1" dirty="0">
                <a:solidFill>
                  <a:srgbClr val="FF0000"/>
                </a:solidFill>
                <a:latin typeface="メイリオ" panose="020B0604030504040204" pitchFamily="50" charset="-128"/>
                <a:ea typeface="メイリオ" panose="020B0604030504040204" pitchFamily="50" charset="-128"/>
              </a:rPr>
              <a:t>お問い合わせいただければ対応いたします！事前のコンサルも受け付けていますのでご相談ください。</a:t>
            </a:r>
            <a:endParaRPr lang="ja-JP" altLang="ja-JP" sz="3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2065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217717" y="1495148"/>
            <a:ext cx="6291942" cy="191631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まとめ</a:t>
            </a:r>
            <a:endParaRPr lang="ja-JP" altLang="en-US" sz="8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Rectangle 4"/>
          <p:cNvSpPr>
            <a:spLocks noGrp="1" noChangeArrowheads="1"/>
          </p:cNvSpPr>
          <p:nvPr>
            <p:ph type="subTitle" idx="1"/>
          </p:nvPr>
        </p:nvSpPr>
        <p:spPr bwMode="auto">
          <a:xfrm>
            <a:off x="952749" y="5036709"/>
            <a:ext cx="22575610" cy="434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pPr algn="l"/>
            <a:r>
              <a:rPr lang="ja-JP" altLang="en-US" dirty="0">
                <a:latin typeface="メイリオ" panose="020B0604030504040204" pitchFamily="50" charset="-128"/>
                <a:ea typeface="メイリオ" panose="020B0604030504040204" pitchFamily="50" charset="-128"/>
              </a:rPr>
              <a:t>・適切なロゴの使用は、</a:t>
            </a:r>
            <a:r>
              <a:rPr kumimoji="0" lang="ja-JP" altLang="en-US" dirty="0">
                <a:latin typeface="メイリオ" panose="020B0604030504040204" pitchFamily="50" charset="-128"/>
                <a:ea typeface="メイリオ" panose="020B0604030504040204" pitchFamily="50" charset="-128"/>
              </a:rPr>
              <a:t>団体への信頼と認知を築き（公共イメージの向上）、</a:t>
            </a:r>
            <a:endParaRPr kumimoji="0" lang="en-US" altLang="ja-JP" dirty="0">
              <a:latin typeface="メイリオ" panose="020B0604030504040204" pitchFamily="50" charset="-128"/>
              <a:ea typeface="メイリオ" panose="020B0604030504040204" pitchFamily="50" charset="-128"/>
            </a:endParaRPr>
          </a:p>
          <a:p>
            <a:pPr algn="l"/>
            <a:r>
              <a:rPr kumimoji="0" lang="ja-JP" altLang="en-US" dirty="0">
                <a:latin typeface="メイリオ" panose="020B0604030504040204" pitchFamily="50" charset="-128"/>
                <a:ea typeface="メイリオ" panose="020B0604030504040204" pitchFamily="50" charset="-128"/>
              </a:rPr>
              <a:t>　組織の結束力の強化、ブランド力の強化などが期待できる</a:t>
            </a:r>
            <a:endParaRPr kumimoji="0" lang="en-US" altLang="ja-JP" dirty="0">
              <a:latin typeface="メイリオ" panose="020B0604030504040204" pitchFamily="50" charset="-128"/>
              <a:ea typeface="メイリオ" panose="020B0604030504040204" pitchFamily="50" charset="-128"/>
            </a:endParaRPr>
          </a:p>
          <a:p>
            <a:pPr algn="l"/>
            <a:endParaRPr kumimoji="0" lang="en-US" altLang="ja-JP" dirty="0">
              <a:latin typeface="メイリオ" panose="020B0604030504040204" pitchFamily="50" charset="-128"/>
              <a:ea typeface="メイリオ" panose="020B0604030504040204" pitchFamily="50" charset="-128"/>
            </a:endParaRPr>
          </a:p>
          <a:p>
            <a:pPr algn="l"/>
            <a:r>
              <a:rPr kumimoji="0" lang="ja-JP" altLang="en-US" dirty="0">
                <a:latin typeface="メイリオ" panose="020B0604030504040204" pitchFamily="50" charset="-128"/>
                <a:ea typeface="メイリオ" panose="020B0604030504040204" pitchFamily="50" charset="-128"/>
              </a:rPr>
              <a:t>・ロゴの使用方法でお悩みの場合には</a:t>
            </a:r>
            <a:r>
              <a:rPr kumimoji="0" lang="ja-JP" altLang="en-US" b="1" dirty="0">
                <a:solidFill>
                  <a:srgbClr val="FF0000"/>
                </a:solidFill>
                <a:latin typeface="メイリオ" panose="020B0604030504040204" pitchFamily="50" charset="-128"/>
                <a:ea typeface="メイリオ" panose="020B0604030504040204" pitchFamily="50" charset="-128"/>
              </a:rPr>
              <a:t>公共イメージ向上委員会</a:t>
            </a:r>
            <a:r>
              <a:rPr kumimoji="0" lang="ja-JP" altLang="en-US" dirty="0">
                <a:latin typeface="メイリオ" panose="020B0604030504040204" pitchFamily="50" charset="-128"/>
                <a:ea typeface="メイリオ" panose="020B0604030504040204" pitchFamily="50" charset="-128"/>
              </a:rPr>
              <a:t>へご相談ください</a:t>
            </a:r>
            <a:endParaRPr kumimoji="0" lang="en-US" altLang="ja-JP" dirty="0">
              <a:latin typeface="メイリオ" panose="020B0604030504040204" pitchFamily="50" charset="-128"/>
              <a:ea typeface="メイリオ" panose="020B0604030504040204" pitchFamily="50" charset="-128"/>
            </a:endParaRPr>
          </a:p>
          <a:p>
            <a:pPr lvl="0" algn="l"/>
            <a:endParaRPr lang="ja-JP" altLang="ja-JP" sz="4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388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95080" y="6400799"/>
            <a:ext cx="21540996" cy="1785958"/>
          </a:xfrm>
        </p:spPr>
        <p:txBody>
          <a:bodyPr>
            <a:noAutofit/>
          </a:bodyPr>
          <a:lstStyle/>
          <a:p>
            <a:r>
              <a:rPr lang="ja-JP" altLang="en-US" sz="10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ご清聴ありがとうございました</a:t>
            </a:r>
            <a:endParaRPr kumimoji="1" lang="ja-JP" altLang="en-US" sz="10800" dirty="0"/>
          </a:p>
        </p:txBody>
      </p:sp>
    </p:spTree>
    <p:extLst>
      <p:ext uri="{BB962C8B-B14F-4D97-AF65-F5344CB8AC3E}">
        <p14:creationId xmlns:p14="http://schemas.microsoft.com/office/powerpoint/2010/main" val="263855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518394" y="132538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ロータリーロゴと誇りのシンボル</a:t>
            </a:r>
            <a:endParaRPr lang="ja-JP" altLang="en-US" sz="1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4673" y="5178848"/>
            <a:ext cx="8608298" cy="324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4673" y="9310007"/>
            <a:ext cx="8778874" cy="330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84366" y="5586754"/>
            <a:ext cx="6236252" cy="623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2397790" y="4291043"/>
            <a:ext cx="5531808" cy="123415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solidFill>
                  <a:schemeClr val="bg2">
                    <a:lumMod val="25000"/>
                  </a:schemeClr>
                </a:solidFill>
                <a:latin typeface="メイリオ" panose="020B0604030504040204" pitchFamily="50" charset="-128"/>
                <a:ea typeface="メイリオ" panose="020B0604030504040204" pitchFamily="50" charset="-128"/>
              </a:rPr>
              <a:t>公式ロゴ</a:t>
            </a:r>
          </a:p>
        </p:txBody>
      </p:sp>
      <p:sp>
        <p:nvSpPr>
          <p:cNvPr id="15" name="タイトル 1"/>
          <p:cNvSpPr txBox="1">
            <a:spLocks/>
          </p:cNvSpPr>
          <p:nvPr/>
        </p:nvSpPr>
        <p:spPr>
          <a:xfrm>
            <a:off x="14282283" y="4269803"/>
            <a:ext cx="5531808" cy="123415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solidFill>
                  <a:schemeClr val="bg2">
                    <a:lumMod val="25000"/>
                  </a:schemeClr>
                </a:solidFill>
                <a:latin typeface="メイリオ" panose="020B0604030504040204" pitchFamily="50" charset="-128"/>
                <a:ea typeface="メイリオ" panose="020B0604030504040204" pitchFamily="50" charset="-128"/>
              </a:rPr>
              <a:t>誇りのシンボル</a:t>
            </a:r>
          </a:p>
        </p:txBody>
      </p:sp>
      <p:sp>
        <p:nvSpPr>
          <p:cNvPr id="16" name="タイトル 1"/>
          <p:cNvSpPr txBox="1">
            <a:spLocks/>
          </p:cNvSpPr>
          <p:nvPr/>
        </p:nvSpPr>
        <p:spPr>
          <a:xfrm>
            <a:off x="2990233" y="8486883"/>
            <a:ext cx="5531808" cy="123415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dirty="0">
                <a:solidFill>
                  <a:schemeClr val="bg2">
                    <a:lumMod val="25000"/>
                  </a:schemeClr>
                </a:solidFill>
                <a:latin typeface="メイリオ" panose="020B0604030504040204" pitchFamily="50" charset="-128"/>
                <a:ea typeface="メイリオ" panose="020B0604030504040204" pitchFamily="50" charset="-128"/>
              </a:rPr>
              <a:t>簡易公式ロゴ</a:t>
            </a:r>
          </a:p>
        </p:txBody>
      </p:sp>
      <p:sp>
        <p:nvSpPr>
          <p:cNvPr id="3" name="楕円 2"/>
          <p:cNvSpPr/>
          <p:nvPr/>
        </p:nvSpPr>
        <p:spPr>
          <a:xfrm>
            <a:off x="11886471" y="7752643"/>
            <a:ext cx="708165" cy="73424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
        <p:nvSpPr>
          <p:cNvPr id="11" name="楕円 10"/>
          <p:cNvSpPr/>
          <p:nvPr/>
        </p:nvSpPr>
        <p:spPr>
          <a:xfrm>
            <a:off x="19948091" y="9284109"/>
            <a:ext cx="742794" cy="72397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Tree>
    <p:extLst>
      <p:ext uri="{BB962C8B-B14F-4D97-AF65-F5344CB8AC3E}">
        <p14:creationId xmlns:p14="http://schemas.microsoft.com/office/powerpoint/2010/main" val="433455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2870948" y="2069202"/>
            <a:ext cx="18739212" cy="1555906"/>
          </a:xfrm>
          <a:prstGeom prst="rect">
            <a:avLst/>
          </a:prstGeom>
        </p:spPr>
        <p:txBody>
          <a:bodyPr vert="horz" lIns="182880" tIns="91440" rIns="182880" bIns="91440" rtlCol="0" anchor="b">
            <a:normAutofit fontScale="7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latin typeface="メイリオ" panose="020B0604030504040204" pitchFamily="50" charset="-128"/>
                <a:ea typeface="メイリオ" panose="020B0604030504040204" pitchFamily="50" charset="-128"/>
              </a:rPr>
              <a:t>「</a:t>
            </a:r>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誇りのシンボル」は２０１３年に改定されました</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02946" y="4636346"/>
            <a:ext cx="7353300"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descr="ロゴ&#10;&#10;自動的に生成された説明">
            <a:extLst>
              <a:ext uri="{FF2B5EF4-FFF2-40B4-BE49-F238E27FC236}">
                <a16:creationId xmlns:a16="http://schemas.microsoft.com/office/drawing/2014/main" id="{9C3E0BED-103A-7893-1CBD-550AB48EB8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9770" y="4470850"/>
            <a:ext cx="5579898" cy="5551136"/>
          </a:xfrm>
          <a:prstGeom prst="rect">
            <a:avLst/>
          </a:prstGeom>
        </p:spPr>
      </p:pic>
      <p:pic>
        <p:nvPicPr>
          <p:cNvPr id="6" name="Picture 4">
            <a:extLst>
              <a:ext uri="{FF2B5EF4-FFF2-40B4-BE49-F238E27FC236}">
                <a16:creationId xmlns:a16="http://schemas.microsoft.com/office/drawing/2014/main" id="{1E32CD39-D35D-7D4E-88F9-75D20F7E764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74409" y="9051836"/>
            <a:ext cx="5734950" cy="43352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rot="18886783">
            <a:off x="1067684" y="7079351"/>
            <a:ext cx="8248272" cy="374204"/>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12" name="正方形/長方形 11"/>
          <p:cNvSpPr/>
          <p:nvPr/>
        </p:nvSpPr>
        <p:spPr>
          <a:xfrm rot="20196518">
            <a:off x="6950320" y="11094172"/>
            <a:ext cx="6946872" cy="319819"/>
          </a:xfrm>
          <a:prstGeom prst="rect">
            <a:avLst/>
          </a:prstGeom>
          <a:solidFill>
            <a:srgbClr val="FF0000"/>
          </a:solidFill>
          <a:ln w="127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253943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4102" y="5129113"/>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493845" y="520910"/>
            <a:ext cx="13511134" cy="1823472"/>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800" dirty="0">
                <a:solidFill>
                  <a:schemeClr val="accent1"/>
                </a:solidFill>
                <a:latin typeface="メイリオ" panose="020B0604030504040204" pitchFamily="50" charset="-128"/>
                <a:ea typeface="メイリオ" panose="020B0604030504040204" pitchFamily="50" charset="-128"/>
              </a:rPr>
              <a:t>「</a:t>
            </a:r>
            <a:r>
              <a:rPr lang="ja-JP" altLang="en-US" sz="78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誇りのシンボル」の使い方</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3735" y="3590514"/>
            <a:ext cx="5352078" cy="535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77335" y="3979319"/>
            <a:ext cx="2583518" cy="25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702246" y="3995424"/>
            <a:ext cx="2567412" cy="256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16159503" y="6914278"/>
            <a:ext cx="3090670" cy="29626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dirty="0"/>
          </a:p>
        </p:txBody>
      </p:sp>
      <p:pic>
        <p:nvPicPr>
          <p:cNvPr id="14"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469423" y="7208656"/>
            <a:ext cx="2470834" cy="246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732097" y="7165247"/>
            <a:ext cx="2507710" cy="2507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14004979" y="10507937"/>
            <a:ext cx="9984469" cy="2308324"/>
          </a:xfrm>
          <a:prstGeom prst="rect">
            <a:avLst/>
          </a:prstGeom>
        </p:spPr>
        <p:txBody>
          <a:bodyPr wrap="square">
            <a:spAutoFit/>
          </a:bodyPr>
          <a:lstStyle/>
          <a:p>
            <a:pPr defTabSz="1686076">
              <a:defRPr/>
            </a:pPr>
            <a:r>
              <a:rPr lang="ja-JP" altLang="en-US" sz="3600" dirty="0">
                <a:solidFill>
                  <a:prstClr val="black"/>
                </a:solidFill>
                <a:latin typeface="メイリオ" panose="020B0604030504040204" pitchFamily="50" charset="-128"/>
                <a:ea typeface="メイリオ" panose="020B0604030504040204" pitchFamily="50" charset="-128"/>
              </a:rPr>
              <a:t>カラー印刷の場合は「ロータリーゴールド」、</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1686076">
              <a:defRPr/>
            </a:pPr>
            <a:r>
              <a:rPr lang="ja-JP" altLang="en-US" sz="3600" dirty="0">
                <a:solidFill>
                  <a:prstClr val="black"/>
                </a:solidFill>
                <a:latin typeface="メイリオ" panose="020B0604030504040204" pitchFamily="50" charset="-128"/>
                <a:ea typeface="メイリオ" panose="020B0604030504040204" pitchFamily="50" charset="-128"/>
              </a:rPr>
              <a:t>単色印刷は「ブラック」か「ロータリー</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1686076">
              <a:defRPr/>
            </a:pPr>
            <a:r>
              <a:rPr lang="ja-JP" altLang="en-US" sz="3600" dirty="0">
                <a:solidFill>
                  <a:prstClr val="black"/>
                </a:solidFill>
                <a:latin typeface="メイリオ" panose="020B0604030504040204" pitchFamily="50" charset="-128"/>
                <a:ea typeface="メイリオ" panose="020B0604030504040204" pitchFamily="50" charset="-128"/>
              </a:rPr>
              <a:t>アズール」色、単色印刷で背景が濃色の場合は</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1686076">
              <a:defRPr/>
            </a:pPr>
            <a:r>
              <a:rPr lang="ja-JP" altLang="en-US" sz="3600" dirty="0">
                <a:solidFill>
                  <a:prstClr val="black"/>
                </a:solidFill>
                <a:latin typeface="メイリオ" panose="020B0604030504040204" pitchFamily="50" charset="-128"/>
                <a:ea typeface="メイリオ" panose="020B0604030504040204" pitchFamily="50" charset="-128"/>
              </a:rPr>
              <a:t>「白抜き」で表示ください</a:t>
            </a:r>
            <a:endParaRPr lang="en-US" altLang="ja-JP" sz="3600" dirty="0">
              <a:solidFill>
                <a:prstClr val="black"/>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F9549F84-7C5D-E2CF-2058-4812E08BFFEC}"/>
              </a:ext>
            </a:extLst>
          </p:cNvPr>
          <p:cNvPicPr>
            <a:picLocks noChangeAspect="1"/>
          </p:cNvPicPr>
          <p:nvPr/>
        </p:nvPicPr>
        <p:blipFill>
          <a:blip r:embed="rId8"/>
          <a:stretch>
            <a:fillRect/>
          </a:stretch>
        </p:blipFill>
        <p:spPr>
          <a:xfrm>
            <a:off x="1926675" y="7854922"/>
            <a:ext cx="4913802" cy="1999662"/>
          </a:xfrm>
          <a:prstGeom prst="rect">
            <a:avLst/>
          </a:prstGeom>
        </p:spPr>
      </p:pic>
      <p:sp>
        <p:nvSpPr>
          <p:cNvPr id="3" name="四角形吹き出し 2"/>
          <p:cNvSpPr/>
          <p:nvPr/>
        </p:nvSpPr>
        <p:spPr>
          <a:xfrm>
            <a:off x="6154998" y="10328740"/>
            <a:ext cx="6724184" cy="2205738"/>
          </a:xfrm>
          <a:prstGeom prst="wedgeRectCallout">
            <a:avLst>
              <a:gd name="adj1" fmla="val -23519"/>
              <a:gd name="adj2" fmla="val -88565"/>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kumimoji="1" lang="ja-JP" altLang="en-US" sz="6400"/>
          </a:p>
        </p:txBody>
      </p:sp>
      <p:sp>
        <p:nvSpPr>
          <p:cNvPr id="4" name="正方形/長方形 3"/>
          <p:cNvSpPr/>
          <p:nvPr/>
        </p:nvSpPr>
        <p:spPr>
          <a:xfrm>
            <a:off x="6561398" y="10424685"/>
            <a:ext cx="6317784" cy="2092881"/>
          </a:xfrm>
          <a:prstGeom prst="rect">
            <a:avLst/>
          </a:prstGeom>
        </p:spPr>
        <p:txBody>
          <a:bodyPr wrap="square">
            <a:spAutoFit/>
          </a:bodyPr>
          <a:lstStyle/>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誇りのシンボルの大きさは</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ロータリーロゴの歯車に</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対して</a:t>
            </a:r>
            <a:r>
              <a:rPr lang="en-US" altLang="ja-JP" sz="4000" b="1" dirty="0">
                <a:solidFill>
                  <a:srgbClr val="FF0000"/>
                </a:solidFill>
                <a:latin typeface="メイリオ" panose="020B0604030504040204" pitchFamily="50" charset="-128"/>
                <a:ea typeface="メイリオ" panose="020B0604030504040204" pitchFamily="50" charset="-128"/>
              </a:rPr>
              <a:t>4</a:t>
            </a:r>
            <a:r>
              <a:rPr lang="ja-JP" altLang="en-US" sz="4000" b="1" dirty="0">
                <a:solidFill>
                  <a:srgbClr val="FF0000"/>
                </a:solidFill>
                <a:latin typeface="メイリオ" panose="020B0604030504040204" pitchFamily="50" charset="-128"/>
                <a:ea typeface="メイリオ" panose="020B0604030504040204" pitchFamily="50" charset="-128"/>
              </a:rPr>
              <a:t>倍以上</a:t>
            </a:r>
            <a:r>
              <a:rPr lang="ja-JP" altLang="en-US" dirty="0">
                <a:solidFill>
                  <a:prstClr val="black"/>
                </a:solidFill>
                <a:latin typeface="メイリオ" panose="020B0604030504040204" pitchFamily="50" charset="-128"/>
                <a:ea typeface="メイリオ" panose="020B0604030504040204" pitchFamily="50" charset="-128"/>
              </a:rPr>
              <a:t>の必要がある</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9" name="四角形吹き出し 18"/>
          <p:cNvSpPr/>
          <p:nvPr/>
        </p:nvSpPr>
        <p:spPr>
          <a:xfrm>
            <a:off x="1167026" y="3708870"/>
            <a:ext cx="6433101" cy="2668682"/>
          </a:xfrm>
          <a:prstGeom prst="wedgeRectCallout">
            <a:avLst>
              <a:gd name="adj1" fmla="val 13583"/>
              <a:gd name="adj2" fmla="val 78377"/>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kumimoji="1" lang="ja-JP" altLang="en-US" sz="6400"/>
          </a:p>
        </p:txBody>
      </p:sp>
      <p:sp>
        <p:nvSpPr>
          <p:cNvPr id="20" name="正方形/長方形 19"/>
          <p:cNvSpPr/>
          <p:nvPr/>
        </p:nvSpPr>
        <p:spPr>
          <a:xfrm>
            <a:off x="1251339" y="4112610"/>
            <a:ext cx="6536508" cy="1908215"/>
          </a:xfrm>
          <a:prstGeom prst="rect">
            <a:avLst/>
          </a:prstGeom>
        </p:spPr>
        <p:txBody>
          <a:bodyPr wrap="square">
            <a:spAutoFit/>
          </a:bodyPr>
          <a:lstStyle/>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誇りのシンボルは</a:t>
            </a:r>
            <a:r>
              <a:rPr lang="ja-JP" altLang="en-US" b="1" dirty="0">
                <a:solidFill>
                  <a:srgbClr val="FF0000"/>
                </a:solidFill>
                <a:latin typeface="メイリオ" panose="020B0604030504040204" pitchFamily="50" charset="-128"/>
                <a:ea typeface="メイリオ" panose="020B0604030504040204" pitchFamily="50" charset="-128"/>
              </a:rPr>
              <a:t>単独使用不可</a:t>
            </a:r>
            <a:endParaRPr lang="en-US" altLang="ja-JP" b="1" dirty="0">
              <a:solidFill>
                <a:srgbClr val="FF0000"/>
              </a:solidFill>
              <a:latin typeface="メイリオ" panose="020B0604030504040204" pitchFamily="50" charset="-128"/>
              <a:ea typeface="メイリオ" panose="020B0604030504040204" pitchFamily="50" charset="-128"/>
            </a:endParaRPr>
          </a:p>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クラブ名または地区入りのロゴを</a:t>
            </a:r>
            <a:endParaRPr lang="en-US" altLang="ja-JP" dirty="0">
              <a:solidFill>
                <a:prstClr val="black"/>
              </a:solidFill>
              <a:latin typeface="メイリオ" panose="020B0604030504040204" pitchFamily="50" charset="-128"/>
              <a:ea typeface="メイリオ" panose="020B0604030504040204" pitchFamily="50" charset="-128"/>
            </a:endParaRPr>
          </a:p>
          <a:p>
            <a:pPr>
              <a:lnSpc>
                <a:spcPct val="125000"/>
              </a:lnSpc>
            </a:pPr>
            <a:r>
              <a:rPr lang="ja-JP" altLang="en-US" dirty="0">
                <a:solidFill>
                  <a:prstClr val="black"/>
                </a:solidFill>
                <a:latin typeface="メイリオ" panose="020B0604030504040204" pitchFamily="50" charset="-128"/>
                <a:ea typeface="メイリオ" panose="020B0604030504040204" pitchFamily="50" charset="-128"/>
              </a:rPr>
              <a:t>近接位置に表示してください</a:t>
            </a:r>
            <a:endParaRPr lang="en-US" altLang="ja-JP"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844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1013694" y="127436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ロータリーロゴのシステム・ルール</a:t>
            </a:r>
          </a:p>
        </p:txBody>
      </p:sp>
      <p:pic>
        <p:nvPicPr>
          <p:cNvPr id="3" name="図 2"/>
          <p:cNvPicPr>
            <a:picLocks noChangeAspect="1"/>
          </p:cNvPicPr>
          <p:nvPr/>
        </p:nvPicPr>
        <p:blipFill>
          <a:blip r:embed="rId3"/>
          <a:stretch>
            <a:fillRect/>
          </a:stretch>
        </p:blipFill>
        <p:spPr>
          <a:xfrm>
            <a:off x="1384212" y="3438092"/>
            <a:ext cx="11269852" cy="8392884"/>
          </a:xfrm>
          <a:prstGeom prst="rect">
            <a:avLst/>
          </a:prstGeom>
        </p:spPr>
      </p:pic>
      <p:sp>
        <p:nvSpPr>
          <p:cNvPr id="4" name="正方形/長方形 3"/>
          <p:cNvSpPr/>
          <p:nvPr/>
        </p:nvSpPr>
        <p:spPr>
          <a:xfrm>
            <a:off x="13112890" y="3640430"/>
            <a:ext cx="11043054" cy="2135200"/>
          </a:xfrm>
          <a:prstGeom prst="rect">
            <a:avLst/>
          </a:prstGeom>
        </p:spPr>
        <p:txBody>
          <a:bodyPr wrap="square">
            <a:spAutoFit/>
          </a:bodyPr>
          <a:lstStyle/>
          <a:p>
            <a:pPr>
              <a:lnSpc>
                <a:spcPct val="125000"/>
              </a:lnSpc>
            </a:pPr>
            <a:r>
              <a:rPr lang="ja-JP" altLang="en-US" sz="3600" dirty="0">
                <a:latin typeface="メイリオ" panose="020B0604030504040204" pitchFamily="50" charset="-128"/>
                <a:ea typeface="メイリオ" panose="020B0604030504040204" pitchFamily="50" charset="-128"/>
              </a:rPr>
              <a:t>①</a:t>
            </a:r>
            <a:r>
              <a:rPr lang="ja-JP" altLang="en-US" sz="3600" b="1" dirty="0">
                <a:solidFill>
                  <a:srgbClr val="FF0000"/>
                </a:solidFill>
                <a:latin typeface="メイリオ" panose="020B0604030504040204" pitchFamily="50" charset="-128"/>
                <a:ea typeface="メイリオ" panose="020B0604030504040204" pitchFamily="50" charset="-128"/>
              </a:rPr>
              <a:t>クラブ名または地区番号、ゾーン番号</a:t>
            </a:r>
            <a:r>
              <a:rPr lang="ja-JP" altLang="en-US" sz="3600" dirty="0">
                <a:latin typeface="メイリオ" panose="020B0604030504040204" pitchFamily="50" charset="-128"/>
                <a:ea typeface="メイリオ" panose="020B0604030504040204" pitchFamily="50" charset="-128"/>
              </a:rPr>
              <a:t>を入れる</a:t>
            </a:r>
            <a:endParaRPr lang="en-US" altLang="ja-JP" sz="3600" dirty="0">
              <a:latin typeface="メイリオ" panose="020B0604030504040204" pitchFamily="50" charset="-128"/>
              <a:ea typeface="メイリオ" panose="020B0604030504040204" pitchFamily="50" charset="-128"/>
            </a:endParaRPr>
          </a:p>
          <a:p>
            <a:pPr>
              <a:lnSpc>
                <a:spcPct val="125000"/>
              </a:lnSpc>
            </a:pPr>
            <a:r>
              <a:rPr lang="ja-JP" altLang="en-US" sz="3600" dirty="0">
                <a:solidFill>
                  <a:prstClr val="black"/>
                </a:solidFill>
                <a:latin typeface="メイリオ" panose="020B0604030504040204" pitchFamily="50" charset="-128"/>
                <a:ea typeface="メイリオ" panose="020B0604030504040204" pitchFamily="50" charset="-128"/>
              </a:rPr>
              <a:t>②</a:t>
            </a:r>
            <a:r>
              <a:rPr lang="en-US" altLang="ja-JP" sz="3600" dirty="0">
                <a:solidFill>
                  <a:prstClr val="black"/>
                </a:solidFill>
                <a:latin typeface="メイリオ" panose="020B0604030504040204" pitchFamily="50" charset="-128"/>
                <a:ea typeface="メイリオ" panose="020B0604030504040204" pitchFamily="50" charset="-128"/>
              </a:rPr>
              <a:t>Rotary</a:t>
            </a:r>
            <a:r>
              <a:rPr lang="ja-JP" altLang="en-US" sz="3600" dirty="0">
                <a:solidFill>
                  <a:prstClr val="black"/>
                </a:solidFill>
                <a:latin typeface="メイリオ" panose="020B0604030504040204" pitchFamily="50" charset="-128"/>
                <a:ea typeface="メイリオ" panose="020B0604030504040204" pitchFamily="50" charset="-128"/>
              </a:rPr>
              <a:t>の文字と歯車は、</a:t>
            </a:r>
            <a:r>
              <a:rPr lang="ja-JP" altLang="en-US" sz="3600" b="1" dirty="0">
                <a:solidFill>
                  <a:srgbClr val="FF0000"/>
                </a:solidFill>
                <a:latin typeface="メイリオ" panose="020B0604030504040204" pitchFamily="50" charset="-128"/>
                <a:ea typeface="メイリオ" panose="020B0604030504040204" pitchFamily="50" charset="-128"/>
              </a:rPr>
              <a:t>所定の位置と比率で</a:t>
            </a:r>
            <a:endParaRPr lang="en-US" altLang="ja-JP" sz="3600" b="1" dirty="0">
              <a:solidFill>
                <a:srgbClr val="FF0000"/>
              </a:solidFill>
              <a:latin typeface="メイリオ" panose="020B0604030504040204" pitchFamily="50" charset="-128"/>
              <a:ea typeface="メイリオ" panose="020B0604030504040204" pitchFamily="50" charset="-128"/>
            </a:endParaRPr>
          </a:p>
          <a:p>
            <a:pPr>
              <a:lnSpc>
                <a:spcPct val="125000"/>
              </a:lnSpc>
            </a:pPr>
            <a:r>
              <a:rPr lang="ja-JP" altLang="en-US" sz="3600" b="1" dirty="0">
                <a:solidFill>
                  <a:srgbClr val="FF0000"/>
                </a:solidFill>
                <a:latin typeface="メイリオ" panose="020B0604030504040204" pitchFamily="50" charset="-128"/>
                <a:ea typeface="メイリオ" panose="020B0604030504040204" pitchFamily="50" charset="-128"/>
              </a:rPr>
              <a:t>クラブ名等の表示位置</a:t>
            </a:r>
            <a:r>
              <a:rPr lang="ja-JP" altLang="en-US" sz="3600" dirty="0">
                <a:solidFill>
                  <a:prstClr val="black"/>
                </a:solidFill>
                <a:latin typeface="メイリオ" panose="020B0604030504040204" pitchFamily="50" charset="-128"/>
                <a:ea typeface="メイリオ" panose="020B0604030504040204" pitchFamily="50" charset="-128"/>
              </a:rPr>
              <a:t>は、正しい位置に</a:t>
            </a:r>
            <a:endParaRPr lang="en-US" altLang="ja-JP" sz="360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3112890" y="10250893"/>
            <a:ext cx="10890112" cy="1442703"/>
          </a:xfrm>
          <a:prstGeom prst="rect">
            <a:avLst/>
          </a:prstGeom>
        </p:spPr>
        <p:txBody>
          <a:bodyPr wrap="square">
            <a:spAutoFit/>
          </a:bodyPr>
          <a:lstStyle/>
          <a:p>
            <a:pPr>
              <a:lnSpc>
                <a:spcPct val="125000"/>
              </a:lnSpc>
            </a:pPr>
            <a:r>
              <a:rPr lang="ja-JP" altLang="en-US" sz="3600" dirty="0">
                <a:solidFill>
                  <a:prstClr val="black"/>
                </a:solidFill>
                <a:latin typeface="メイリオ" panose="020B0604030504040204" pitchFamily="50" charset="-128"/>
                <a:ea typeface="メイリオ" panose="020B0604030504040204" pitchFamily="50" charset="-128"/>
              </a:rPr>
              <a:t>③公式ロゴの場合には、</a:t>
            </a:r>
            <a:r>
              <a:rPr lang="ja-JP" altLang="en-US" sz="3600" b="1" dirty="0">
                <a:solidFill>
                  <a:srgbClr val="FF0000"/>
                </a:solidFill>
                <a:latin typeface="メイリオ" panose="020B0604030504040204" pitchFamily="50" charset="-128"/>
                <a:ea typeface="メイリオ" panose="020B0604030504040204" pitchFamily="50" charset="-128"/>
              </a:rPr>
              <a:t>「登録商標マーク」</a:t>
            </a:r>
            <a:r>
              <a:rPr lang="en-US" altLang="ja-JP" sz="3600" b="1" dirty="0">
                <a:solidFill>
                  <a:srgbClr val="FF0000"/>
                </a:solidFill>
                <a:latin typeface="メイリオ" panose="020B0604030504040204" pitchFamily="50" charset="-128"/>
                <a:ea typeface="メイリオ" panose="020B0604030504040204" pitchFamily="50" charset="-128"/>
              </a:rPr>
              <a:t>®</a:t>
            </a:r>
          </a:p>
          <a:p>
            <a:pPr>
              <a:lnSpc>
                <a:spcPct val="125000"/>
              </a:lnSpc>
            </a:pPr>
            <a:r>
              <a:rPr lang="ja-JP" altLang="en-US" sz="3600" dirty="0">
                <a:solidFill>
                  <a:prstClr val="black"/>
                </a:solidFill>
                <a:latin typeface="メイリオ" panose="020B0604030504040204" pitchFamily="50" charset="-128"/>
                <a:ea typeface="メイリオ" panose="020B0604030504040204" pitchFamily="50" charset="-128"/>
              </a:rPr>
              <a:t>が（歯車）の右下に付いていることを確認</a:t>
            </a:r>
            <a:endParaRPr lang="en-US" altLang="ja-JP" sz="3600" dirty="0">
              <a:solidFill>
                <a:prstClr val="black"/>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F9549F84-7C5D-E2CF-2058-4812E08BFFEC}"/>
              </a:ext>
            </a:extLst>
          </p:cNvPr>
          <p:cNvPicPr>
            <a:picLocks noChangeAspect="1"/>
          </p:cNvPicPr>
          <p:nvPr/>
        </p:nvPicPr>
        <p:blipFill>
          <a:blip r:embed="rId4"/>
          <a:stretch>
            <a:fillRect/>
          </a:stretch>
        </p:blipFill>
        <p:spPr>
          <a:xfrm>
            <a:off x="13731223" y="6149679"/>
            <a:ext cx="8781438" cy="3573588"/>
          </a:xfrm>
          <a:prstGeom prst="rect">
            <a:avLst/>
          </a:prstGeom>
        </p:spPr>
      </p:pic>
      <p:sp>
        <p:nvSpPr>
          <p:cNvPr id="10" name="楕円 9"/>
          <p:cNvSpPr/>
          <p:nvPr/>
        </p:nvSpPr>
        <p:spPr>
          <a:xfrm>
            <a:off x="21497383" y="8239849"/>
            <a:ext cx="742794" cy="72397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6400"/>
          </a:p>
        </p:txBody>
      </p:sp>
    </p:spTree>
    <p:extLst>
      <p:ext uri="{BB962C8B-B14F-4D97-AF65-F5344CB8AC3E}">
        <p14:creationId xmlns:p14="http://schemas.microsoft.com/office/powerpoint/2010/main" val="318263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013694" y="127436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ロータリーロゴのシステム・ルール</a:t>
            </a:r>
          </a:p>
        </p:txBody>
      </p:sp>
      <p:pic>
        <p:nvPicPr>
          <p:cNvPr id="5" name="図 4"/>
          <p:cNvPicPr>
            <a:picLocks noChangeAspect="1"/>
          </p:cNvPicPr>
          <p:nvPr/>
        </p:nvPicPr>
        <p:blipFill>
          <a:blip r:embed="rId3"/>
          <a:stretch>
            <a:fillRect/>
          </a:stretch>
        </p:blipFill>
        <p:spPr>
          <a:xfrm>
            <a:off x="13567683" y="6008915"/>
            <a:ext cx="9155174" cy="4968874"/>
          </a:xfrm>
          <a:prstGeom prst="rect">
            <a:avLst/>
          </a:prstGeom>
        </p:spPr>
      </p:pic>
      <p:pic>
        <p:nvPicPr>
          <p:cNvPr id="7" name="図 6"/>
          <p:cNvPicPr>
            <a:picLocks noChangeAspect="1"/>
          </p:cNvPicPr>
          <p:nvPr/>
        </p:nvPicPr>
        <p:blipFill>
          <a:blip r:embed="rId4"/>
          <a:stretch>
            <a:fillRect/>
          </a:stretch>
        </p:blipFill>
        <p:spPr>
          <a:xfrm>
            <a:off x="958813" y="6376758"/>
            <a:ext cx="12096594" cy="4233180"/>
          </a:xfrm>
          <a:prstGeom prst="rect">
            <a:avLst/>
          </a:prstGeom>
        </p:spPr>
      </p:pic>
      <p:sp>
        <p:nvSpPr>
          <p:cNvPr id="9" name="タイトル 1"/>
          <p:cNvSpPr txBox="1">
            <a:spLocks/>
          </p:cNvSpPr>
          <p:nvPr/>
        </p:nvSpPr>
        <p:spPr>
          <a:xfrm>
            <a:off x="13055406" y="4899165"/>
            <a:ext cx="6493224" cy="110975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400"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余白スペース</a:t>
            </a:r>
          </a:p>
        </p:txBody>
      </p:sp>
      <p:sp>
        <p:nvSpPr>
          <p:cNvPr id="10" name="タイトル 1"/>
          <p:cNvSpPr txBox="1">
            <a:spLocks/>
          </p:cNvSpPr>
          <p:nvPr/>
        </p:nvSpPr>
        <p:spPr>
          <a:xfrm>
            <a:off x="958813" y="4899165"/>
            <a:ext cx="11162878" cy="110975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400"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歯車の直径（最小１３ｍｍ）</a:t>
            </a:r>
          </a:p>
        </p:txBody>
      </p:sp>
    </p:spTree>
    <p:extLst>
      <p:ext uri="{BB962C8B-B14F-4D97-AF65-F5344CB8AC3E}">
        <p14:creationId xmlns:p14="http://schemas.microsoft.com/office/powerpoint/2010/main" val="259397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1013694" y="127436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ロータリーロゴのシステム・ルール</a:t>
            </a:r>
          </a:p>
        </p:txBody>
      </p:sp>
      <p:pic>
        <p:nvPicPr>
          <p:cNvPr id="9" name="図 8"/>
          <p:cNvPicPr>
            <a:picLocks noChangeAspect="1"/>
          </p:cNvPicPr>
          <p:nvPr/>
        </p:nvPicPr>
        <p:blipFill>
          <a:blip r:embed="rId3"/>
          <a:stretch>
            <a:fillRect/>
          </a:stretch>
        </p:blipFill>
        <p:spPr>
          <a:xfrm>
            <a:off x="2791150" y="4741333"/>
            <a:ext cx="20834953" cy="7636567"/>
          </a:xfrm>
          <a:prstGeom prst="rect">
            <a:avLst/>
          </a:prstGeom>
        </p:spPr>
      </p:pic>
      <p:sp>
        <p:nvSpPr>
          <p:cNvPr id="12" name="タイトル 1"/>
          <p:cNvSpPr txBox="1">
            <a:spLocks/>
          </p:cNvSpPr>
          <p:nvPr/>
        </p:nvSpPr>
        <p:spPr>
          <a:xfrm>
            <a:off x="2791150" y="3373859"/>
            <a:ext cx="7200090" cy="110975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400"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フルカラーの場合</a:t>
            </a:r>
          </a:p>
        </p:txBody>
      </p:sp>
    </p:spTree>
    <p:extLst>
      <p:ext uri="{BB962C8B-B14F-4D97-AF65-F5344CB8AC3E}">
        <p14:creationId xmlns:p14="http://schemas.microsoft.com/office/powerpoint/2010/main" val="302437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0056" y="5114167"/>
            <a:ext cx="21540996" cy="6975334"/>
          </a:xfrm>
        </p:spPr>
        <p:txBody>
          <a:bodyPr>
            <a:normAutofit fontScale="90000"/>
          </a:bodyPr>
          <a:lstStyle/>
          <a:p>
            <a:br>
              <a:rPr lang="en-US" altLang="ja-JP" b="1" dirty="0">
                <a:solidFill>
                  <a:schemeClr val="accent1"/>
                </a:solidFill>
              </a:rPr>
            </a:br>
            <a:br>
              <a:rPr lang="en-US" altLang="ja-JP" b="1" dirty="0">
                <a:solidFill>
                  <a:schemeClr val="accent1"/>
                </a:solidFill>
              </a:rPr>
            </a:br>
            <a:br>
              <a:rPr lang="en-US" altLang="ja-JP" b="1" dirty="0">
                <a:solidFill>
                  <a:schemeClr val="accent1"/>
                </a:solidFill>
              </a:rPr>
            </a:br>
            <a:endParaRPr kumimoji="1" lang="ja-JP" altLang="en-US" dirty="0"/>
          </a:p>
        </p:txBody>
      </p:sp>
      <p:sp>
        <p:nvSpPr>
          <p:cNvPr id="8" name="タイトル 1"/>
          <p:cNvSpPr txBox="1">
            <a:spLocks/>
          </p:cNvSpPr>
          <p:nvPr/>
        </p:nvSpPr>
        <p:spPr>
          <a:xfrm>
            <a:off x="-1013694" y="1274361"/>
            <a:ext cx="21540996" cy="1555906"/>
          </a:xfrm>
          <a:prstGeom prst="rect">
            <a:avLst/>
          </a:prstGeom>
        </p:spPr>
        <p:txBody>
          <a:bodyPr vert="horz" lIns="182880" tIns="91440" rIns="182880" bIns="9144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ロータリーロゴのシステム・ルール</a:t>
            </a:r>
          </a:p>
        </p:txBody>
      </p:sp>
      <p:pic>
        <p:nvPicPr>
          <p:cNvPr id="4" name="図 3"/>
          <p:cNvPicPr>
            <a:picLocks noChangeAspect="1"/>
          </p:cNvPicPr>
          <p:nvPr/>
        </p:nvPicPr>
        <p:blipFill>
          <a:blip r:embed="rId3"/>
          <a:stretch>
            <a:fillRect/>
          </a:stretch>
        </p:blipFill>
        <p:spPr>
          <a:xfrm>
            <a:off x="1236879" y="7361098"/>
            <a:ext cx="10247810" cy="3092976"/>
          </a:xfrm>
          <a:prstGeom prst="rect">
            <a:avLst/>
          </a:prstGeom>
        </p:spPr>
      </p:pic>
      <p:pic>
        <p:nvPicPr>
          <p:cNvPr id="7" name="図 6"/>
          <p:cNvPicPr>
            <a:picLocks noChangeAspect="1"/>
          </p:cNvPicPr>
          <p:nvPr/>
        </p:nvPicPr>
        <p:blipFill>
          <a:blip r:embed="rId4"/>
          <a:stretch>
            <a:fillRect/>
          </a:stretch>
        </p:blipFill>
        <p:spPr>
          <a:xfrm>
            <a:off x="12240555" y="5368167"/>
            <a:ext cx="10688930" cy="5746598"/>
          </a:xfrm>
          <a:prstGeom prst="rect">
            <a:avLst/>
          </a:prstGeom>
        </p:spPr>
      </p:pic>
      <p:sp>
        <p:nvSpPr>
          <p:cNvPr id="9" name="タイトル 1"/>
          <p:cNvSpPr txBox="1">
            <a:spLocks/>
          </p:cNvSpPr>
          <p:nvPr/>
        </p:nvSpPr>
        <p:spPr>
          <a:xfrm>
            <a:off x="2762240" y="5077198"/>
            <a:ext cx="6493224" cy="1109750"/>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400"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単一色の場合</a:t>
            </a:r>
          </a:p>
        </p:txBody>
      </p:sp>
    </p:spTree>
    <p:extLst>
      <p:ext uri="{BB962C8B-B14F-4D97-AF65-F5344CB8AC3E}">
        <p14:creationId xmlns:p14="http://schemas.microsoft.com/office/powerpoint/2010/main" val="1654086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エッセンシャル">
  <a:themeElements>
    <a:clrScheme name="エッセンシャル">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エッセンシャル">
      <a:majorFont>
        <a:latin typeface="Helvetica"/>
        <a:ea typeface="Helvetica"/>
        <a:cs typeface="Helvetica"/>
      </a:majorFont>
      <a:minorFont>
        <a:latin typeface="Calibri"/>
        <a:ea typeface="Calibri"/>
        <a:cs typeface="Calibri"/>
      </a:minorFont>
    </a:fontScheme>
    <a:fmtScheme name="エッセンシャ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エッセンシャル">
  <a:themeElements>
    <a:clrScheme name="エッセンシャル">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エッセンシャル">
      <a:majorFont>
        <a:latin typeface="Helvetica"/>
        <a:ea typeface="Helvetica"/>
        <a:cs typeface="Helvetica"/>
      </a:majorFont>
      <a:minorFont>
        <a:latin typeface="Calibri"/>
        <a:ea typeface="Calibri"/>
        <a:cs typeface="Calibri"/>
      </a:minorFont>
    </a:fontScheme>
    <a:fmtScheme name="エッセンシャ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182</TotalTime>
  <Words>3341</Words>
  <Application>Microsoft Office PowerPoint</Application>
  <PresentationFormat>ユーザー設定</PresentationFormat>
  <Paragraphs>320</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HG丸ｺﾞｼｯｸM-PRO</vt:lpstr>
      <vt:lpstr>Noto Sans JP</vt:lpstr>
      <vt:lpstr>ヒラギノ明朝 ProN W6</vt:lpstr>
      <vt:lpstr>メイリオ</vt:lpstr>
      <vt:lpstr>游ゴシック体 ボールド</vt:lpstr>
      <vt:lpstr>游ゴシック体 ミディアム</vt:lpstr>
      <vt:lpstr>Calibri</vt:lpstr>
      <vt:lpstr>エッセンシャル</vt:lpstr>
      <vt:lpstr>ロータリーロゴを正しく使う ～ロータリーのブランド力・認知度を高めよう～ </vt:lpstr>
      <vt:lpstr>   </vt:lpstr>
      <vt:lpstr>   </vt:lpstr>
      <vt:lpstr>   </vt:lpstr>
      <vt:lpstr>   </vt:lpstr>
      <vt:lpstr>   </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ご自身のロータリーロゴを 確認してみてください</vt:lpstr>
      <vt:lpstr>会員ピン</vt:lpstr>
      <vt:lpstr>PowerPoint プレゼンテーション</vt:lpstr>
      <vt:lpstr>PowerPoint プレゼンテーション</vt:lpstr>
      <vt:lpstr>PowerPoint プレゼンテーション</vt:lpstr>
      <vt:lpstr>PowerPoint プレゼンテーション</vt:lpstr>
      <vt:lpstr>   </vt:lpstr>
      <vt:lpstr>   </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ロータリーロゴを正しく使う ～ロータリーのブランド力・認知度を高めよう～ </dc:title>
  <dc:creator>加藤 奈々</dc:creator>
  <cp:lastModifiedBy>岡松 展明</cp:lastModifiedBy>
  <cp:revision>17</cp:revision>
  <dcterms:modified xsi:type="dcterms:W3CDTF">2025-06-25T02:51:16Z</dcterms:modified>
</cp:coreProperties>
</file>