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18" r:id="rId2"/>
    <p:sldId id="1009" r:id="rId3"/>
    <p:sldId id="427" r:id="rId4"/>
    <p:sldId id="426" r:id="rId5"/>
    <p:sldId id="1006" r:id="rId6"/>
    <p:sldId id="1003" r:id="rId7"/>
    <p:sldId id="428" r:id="rId8"/>
    <p:sldId id="422" r:id="rId9"/>
    <p:sldId id="1018" r:id="rId10"/>
    <p:sldId id="1019" r:id="rId11"/>
    <p:sldId id="1013" r:id="rId12"/>
    <p:sldId id="1011" r:id="rId13"/>
    <p:sldId id="416" r:id="rId14"/>
    <p:sldId id="415" r:id="rId15"/>
    <p:sldId id="414" r:id="rId16"/>
    <p:sldId id="419" r:id="rId17"/>
    <p:sldId id="411" r:id="rId18"/>
    <p:sldId id="417" r:id="rId19"/>
    <p:sldId id="412" r:id="rId20"/>
    <p:sldId id="413" r:id="rId21"/>
    <p:sldId id="1010" r:id="rId22"/>
    <p:sldId id="1012" r:id="rId23"/>
    <p:sldId id="1004" r:id="rId24"/>
    <p:sldId id="1007" r:id="rId25"/>
    <p:sldId id="1008" r:id="rId2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869" autoAdjust="0"/>
    <p:restoredTop sz="70695" autoAdjust="0"/>
  </p:normalViewPr>
  <p:slideViewPr>
    <p:cSldViewPr snapToGrid="0" showGuides="1">
      <p:cViewPr varScale="1">
        <p:scale>
          <a:sx n="78" d="100"/>
          <a:sy n="78" d="100"/>
        </p:scale>
        <p:origin x="1302" y="84"/>
      </p:cViewPr>
      <p:guideLst>
        <p:guide orient="horz" pos="2205"/>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0E4DC6-CE93-41FF-9492-19040403BC65}" type="datetimeFigureOut">
              <a:rPr kumimoji="1" lang="ja-JP" altLang="en-US" smtClean="0"/>
              <a:t>2024/2/8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0AE6C-D1B9-4030-9093-AD357D320500}" type="slidenum">
              <a:rPr kumimoji="1" lang="ja-JP" altLang="en-US" smtClean="0"/>
              <a:t>‹#›</a:t>
            </a:fld>
            <a:endParaRPr kumimoji="1" lang="ja-JP" altLang="en-US"/>
          </a:p>
        </p:txBody>
      </p:sp>
    </p:spTree>
    <p:extLst>
      <p:ext uri="{BB962C8B-B14F-4D97-AF65-F5344CB8AC3E}">
        <p14:creationId xmlns:p14="http://schemas.microsoft.com/office/powerpoint/2010/main" val="10236040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a:t>
            </a:fld>
            <a:endParaRPr kumimoji="1" lang="ja-JP" altLang="en-US"/>
          </a:p>
        </p:txBody>
      </p:sp>
    </p:spTree>
    <p:extLst>
      <p:ext uri="{BB962C8B-B14F-4D97-AF65-F5344CB8AC3E}">
        <p14:creationId xmlns:p14="http://schemas.microsoft.com/office/powerpoint/2010/main" val="583762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①親睦（</a:t>
            </a:r>
            <a:r>
              <a:rPr kumimoji="1" lang="en-US" altLang="ja-JP" dirty="0"/>
              <a:t>Fellowship</a:t>
            </a:r>
            <a:r>
              <a:rPr kumimoji="1" lang="ja-JP" altLang="en-US" dirty="0"/>
              <a:t>）</a:t>
            </a:r>
          </a:p>
          <a:p>
            <a:r>
              <a:rPr kumimoji="1" lang="ja-JP" altLang="en-US" dirty="0"/>
              <a:t>親睦は、個人と個人、民族と民族や国家と国家、といったさまざまな違いを超越し、寛容の精神へと導くものであります。</a:t>
            </a:r>
            <a:endParaRPr kumimoji="1" lang="en-US" altLang="ja-JP" dirty="0"/>
          </a:p>
          <a:p>
            <a:endParaRPr kumimoji="1" lang="ja-JP" altLang="en-US" dirty="0"/>
          </a:p>
          <a:p>
            <a:r>
              <a:rPr kumimoji="1" lang="ja-JP" altLang="en-US" dirty="0"/>
              <a:t>②高潔性（</a:t>
            </a:r>
            <a:r>
              <a:rPr kumimoji="1" lang="en-US" altLang="ja-JP" dirty="0"/>
              <a:t>Integrity</a:t>
            </a:r>
            <a:r>
              <a:rPr kumimoji="1" lang="ja-JP" altLang="en-US" dirty="0"/>
              <a:t>）</a:t>
            </a:r>
          </a:p>
          <a:p>
            <a:r>
              <a:rPr kumimoji="1" lang="ja-JP" altLang="en-US" dirty="0"/>
              <a:t>会員は、職業、地域社会、人間関係など、すべての行動において、倫理と職業の観点から、常に高い倫理基準、公平さ、尊敬を守ることが必要です。そして、行動や結果についての説明責任を果たさなければなりません。</a:t>
            </a:r>
            <a:endParaRPr kumimoji="1" lang="en-US" altLang="ja-JP" dirty="0"/>
          </a:p>
          <a:p>
            <a:endParaRPr kumimoji="1" lang="ja-JP" altLang="en-US" dirty="0"/>
          </a:p>
          <a:p>
            <a:r>
              <a:rPr kumimoji="1" lang="ja-JP" altLang="en-US" dirty="0"/>
              <a:t>③多様性（</a:t>
            </a:r>
            <a:r>
              <a:rPr kumimoji="1" lang="en-US" altLang="ja-JP" dirty="0"/>
              <a:t>Diversity</a:t>
            </a:r>
            <a:r>
              <a:rPr kumimoji="1" lang="ja-JP" altLang="en-US" dirty="0"/>
              <a:t>）</a:t>
            </a:r>
          </a:p>
          <a:p>
            <a:r>
              <a:rPr kumimoji="1" lang="ja-JP" altLang="en-US" dirty="0"/>
              <a:t>会員組織において、また活動や奉仕において、あらゆる個人職業、人種、性別、宗教、戸籍の多様性を尊重しつつ事業や専門職務の社会を反映させているクラブが、将来性のあるクラブであるといえます。</a:t>
            </a:r>
            <a:endParaRPr kumimoji="1" lang="en-US" altLang="ja-JP" dirty="0"/>
          </a:p>
          <a:p>
            <a:endParaRPr kumimoji="1" lang="ja-JP" altLang="en-US" dirty="0"/>
          </a:p>
          <a:p>
            <a:r>
              <a:rPr kumimoji="1" lang="ja-JP" altLang="en-US" dirty="0"/>
              <a:t>④奉仕（</a:t>
            </a:r>
            <a:r>
              <a:rPr kumimoji="1" lang="en-US" altLang="ja-JP" dirty="0"/>
              <a:t>Service</a:t>
            </a:r>
            <a:r>
              <a:rPr kumimoji="1" lang="ja-JP" altLang="en-US" dirty="0"/>
              <a:t>）</a:t>
            </a:r>
          </a:p>
          <a:p>
            <a:r>
              <a:rPr kumimoji="1" lang="ja-JP" altLang="en-US" dirty="0"/>
              <a:t>ロータリーの奉仕活動とプログラムは、さらなる世界理解と平和をもたらすもの、と考えられます。奉仕は、私たちの使命の主要な要素であります。私たちは、個々のクラブの計画と行動を通じて、奉仕する者に達成感を与え、組織全体に奉仕の精神を伝えています。</a:t>
            </a:r>
            <a:endParaRPr kumimoji="1" lang="en-US" altLang="ja-JP" dirty="0"/>
          </a:p>
          <a:p>
            <a:endParaRPr kumimoji="1" lang="ja-JP" altLang="en-US" dirty="0"/>
          </a:p>
          <a:p>
            <a:r>
              <a:rPr kumimoji="1" lang="ja-JP" altLang="en-US" dirty="0"/>
              <a:t>⑤リーダーシップ（</a:t>
            </a:r>
            <a:r>
              <a:rPr kumimoji="1" lang="en-US" altLang="ja-JP" dirty="0"/>
              <a:t>Leadership</a:t>
            </a:r>
            <a:r>
              <a:rPr kumimoji="1" lang="ja-JP" altLang="en-US" dirty="0"/>
              <a:t>）</a:t>
            </a:r>
          </a:p>
          <a:p>
            <a:r>
              <a:rPr kumimoji="1" lang="ja-JP" altLang="en-US" dirty="0"/>
              <a:t>会員は、それぞれの活動分野におけるリーダーから成る世界的な集まりです。指導力を向上させることの重要性、および会員の優れた資質としてのリーダーシップを発掘し、育む義務があります。ロータリアンは、中核的価値観を率先して実行していくリーダーです。</a:t>
            </a:r>
          </a:p>
          <a:p>
            <a:r>
              <a:rPr kumimoji="1" lang="en-US" altLang="ja-JP" dirty="0"/>
              <a:t>(</a:t>
            </a:r>
            <a:r>
              <a:rPr kumimoji="1" lang="ja-JP" altLang="en-US" dirty="0"/>
              <a:t>ロータリー章典</a:t>
            </a:r>
            <a:r>
              <a:rPr kumimoji="1" lang="en-US" altLang="ja-JP" dirty="0"/>
              <a:t>26.010.2.)</a:t>
            </a:r>
          </a:p>
          <a:p>
            <a:endParaRPr kumimoji="1" lang="en-US" altLang="ja-JP" dirty="0"/>
          </a:p>
          <a:p>
            <a:r>
              <a:rPr kumimoji="1" lang="ja-JP" altLang="en-US" dirty="0"/>
              <a:t>これら五つの中核となる価値観はすべて、私たちが日常使用しているロータリーの目的（綱領）と「四つのテスト」に反映されています。</a:t>
            </a:r>
            <a:endParaRPr kumimoji="1" lang="en-US" altLang="ja-JP" dirty="0"/>
          </a:p>
          <a:p>
            <a:r>
              <a:rPr kumimoji="1" lang="ja-JP" altLang="en-US" dirty="0"/>
              <a:t>これらの価値観は、人と人との関係における高潔さを育成し、維持していくために、「奉仕の理想」を培い、実行するために私たちを鼓舞・激励してくれるものです。</a:t>
            </a:r>
          </a:p>
          <a:p>
            <a:endParaRPr kumimoji="1" lang="ja-JP" altLang="en-US" dirty="0"/>
          </a:p>
          <a:p>
            <a:r>
              <a:rPr kumimoji="1" lang="ja-JP" altLang="en-US" dirty="0"/>
              <a:t>注</a:t>
            </a:r>
            <a:r>
              <a:rPr kumimoji="1" lang="en-US" altLang="ja-JP" dirty="0"/>
              <a:t>:</a:t>
            </a:r>
            <a:r>
              <a:rPr kumimoji="1" lang="ja-JP" altLang="en-US" dirty="0"/>
              <a:t>中核的価値観の各項目の解説は、公式文</a:t>
            </a:r>
            <a:r>
              <a:rPr kumimoji="1" lang="en-US" altLang="ja-JP" dirty="0"/>
              <a:t>(RI</a:t>
            </a:r>
            <a:r>
              <a:rPr kumimoji="1" lang="ja-JP" altLang="en-US" dirty="0"/>
              <a:t>戦略計画</a:t>
            </a:r>
            <a:r>
              <a:rPr kumimoji="1" lang="en-US" altLang="ja-JP" dirty="0"/>
              <a:t>)</a:t>
            </a:r>
            <a:r>
              <a:rPr kumimoji="1" lang="ja-JP" altLang="en-US" dirty="0"/>
              <a:t>を要約したものです。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10</a:t>
            </a:fld>
            <a:endParaRPr kumimoji="1" lang="ja-JP" altLang="en-US"/>
          </a:p>
        </p:txBody>
      </p:sp>
    </p:spTree>
    <p:extLst>
      <p:ext uri="{BB962C8B-B14F-4D97-AF65-F5344CB8AC3E}">
        <p14:creationId xmlns:p14="http://schemas.microsoft.com/office/powerpoint/2010/main" val="371730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私たちは、ロータリーのあらゆる活動において、「多様性・公平さ・インクルージョン」（</a:t>
            </a:r>
            <a:r>
              <a:rPr kumimoji="1" lang="en-US" altLang="ja-JP" dirty="0"/>
              <a:t>DEI</a:t>
            </a:r>
            <a:r>
              <a:rPr kumimoji="1" lang="ja-JP" altLang="en-US" dirty="0"/>
              <a:t>）を受容し、行動で示すべきであると信じています。   </a:t>
            </a:r>
          </a:p>
          <a:p>
            <a:endParaRPr kumimoji="1" lang="ja-JP" altLang="en-US" dirty="0"/>
          </a:p>
          <a:p>
            <a:r>
              <a:rPr kumimoji="1" lang="ja-JP" altLang="en-US" dirty="0"/>
              <a:t>これを確実に行うため、理事会と</a:t>
            </a:r>
            <a:r>
              <a:rPr kumimoji="1" lang="en-US" altLang="ja-JP" dirty="0"/>
              <a:t>DEI</a:t>
            </a:r>
            <a:r>
              <a:rPr kumimoji="1" lang="ja-JP" altLang="en-US" dirty="0"/>
              <a:t>タスクフォースは、</a:t>
            </a:r>
            <a:r>
              <a:rPr kumimoji="1" lang="en-US" altLang="ja-JP" dirty="0"/>
              <a:t>2019</a:t>
            </a:r>
            <a:r>
              <a:rPr kumimoji="1" lang="ja-JP" altLang="en-US" dirty="0"/>
              <a:t>年に採択された</a:t>
            </a:r>
            <a:r>
              <a:rPr kumimoji="1" lang="en-US" altLang="ja-JP" dirty="0"/>
              <a:t>DEI</a:t>
            </a:r>
            <a:r>
              <a:rPr kumimoji="1" lang="ja-JP" altLang="en-US" dirty="0"/>
              <a:t>の声明の強化に取り組み、その結果として新たな「多様性・公平さ・インクルージョンのコミットメント」が下記の通り採択されました：</a:t>
            </a:r>
          </a:p>
          <a:p>
            <a:endParaRPr kumimoji="1" lang="ja-JP" altLang="en-US" dirty="0"/>
          </a:p>
          <a:p>
            <a:r>
              <a:rPr kumimoji="1" lang="ja-JP" altLang="en-US" dirty="0"/>
              <a:t>ロータリーで私たちは、持続可能な良い変化を生むために人びとが手を取り合って行動する世界というビジョンの実現には、多様性があり、公平で、インクルーシブな文化を培うことが不可欠であると理解しています。 </a:t>
            </a:r>
          </a:p>
          <a:p>
            <a:endParaRPr kumimoji="1" lang="ja-JP" altLang="en-US" dirty="0"/>
          </a:p>
          <a:p>
            <a:r>
              <a:rPr kumimoji="1" lang="ja-JP" altLang="en-US" dirty="0"/>
              <a:t>私たちは多様性を重んじ、すべての背景、年齢、民族、人種、肌の色、障害、学習スタイル、宗教、信条、社会経済的立場、文化、婚姻状況、使用言語、性別、性的指向、ジェンダー自認だけでなく、異なるアイデア、考え、価値観、信念を持つ人びとによる貢献を大切にします。 </a:t>
            </a:r>
          </a:p>
          <a:p>
            <a:endParaRPr kumimoji="1" lang="ja-JP" altLang="en-US" dirty="0"/>
          </a:p>
          <a:p>
            <a:r>
              <a:rPr kumimoji="1" lang="ja-JP" altLang="en-US" dirty="0"/>
              <a:t>ロータリーへの入会、参加、リーダーシップの機会といった面で、歴史的に特定のグループの人びとが障壁に直面していたという点を認識し、すべての人が成功のためのリソース、機会、ネットワーク、支援への必要なアクセスを得られるよう、地域社会でのパートナーシップも含め、ロータリーのあらゆる側面で公平さを促進していくことに私たちは全力を注ぎます。 </a:t>
            </a:r>
          </a:p>
          <a:p>
            <a:endParaRPr kumimoji="1" lang="ja-JP" altLang="en-US" dirty="0"/>
          </a:p>
          <a:p>
            <a:r>
              <a:rPr kumimoji="1" lang="ja-JP" altLang="en-US" dirty="0"/>
              <a:t>私たちは、すべての人が目に見える、または目に見えない本質的に独自の資質を備えていると信じています。また、自分が大切にされているとすべての人が感じ、帰属意識を持てるようなインクルーシブな文化を築くことに尽力します。 </a:t>
            </a:r>
          </a:p>
          <a:p>
            <a:endParaRPr kumimoji="1" lang="ja-JP" altLang="en-US" dirty="0"/>
          </a:p>
          <a:p>
            <a:r>
              <a:rPr kumimoji="1" lang="ja-JP" altLang="en-US" dirty="0"/>
              <a:t>高潔性というロータリーの価値観に従い、</a:t>
            </a:r>
            <a:r>
              <a:rPr kumimoji="1" lang="en-US" altLang="ja-JP" dirty="0"/>
              <a:t>DEI</a:t>
            </a:r>
            <a:r>
              <a:rPr kumimoji="1" lang="ja-JP" altLang="en-US" dirty="0"/>
              <a:t>（多様性、公平さ、インクルージョン）にいたる旅路において組織として自分たちがどこにいるのかを正直かつ透明性をもって見据えるとともに、これからも学び、向上し続けていくことに全力を尽くします。</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11</a:t>
            </a:fld>
            <a:endParaRPr kumimoji="1" lang="ja-JP" altLang="en-US"/>
          </a:p>
        </p:txBody>
      </p:sp>
    </p:spTree>
    <p:extLst>
      <p:ext uri="{BB962C8B-B14F-4D97-AF65-F5344CB8AC3E}">
        <p14:creationId xmlns:p14="http://schemas.microsoft.com/office/powerpoint/2010/main" val="3140449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ロータリーの基礎知識</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12</a:t>
            </a:fld>
            <a:endParaRPr kumimoji="1" lang="ja-JP" altLang="en-US"/>
          </a:p>
        </p:txBody>
      </p:sp>
    </p:spTree>
    <p:extLst>
      <p:ext uri="{BB962C8B-B14F-4D97-AF65-F5344CB8AC3E}">
        <p14:creationId xmlns:p14="http://schemas.microsoft.com/office/powerpoint/2010/main" val="347449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数多くの</a:t>
            </a:r>
            <a:r>
              <a:rPr kumimoji="1" lang="en-US" altLang="ja-JP" dirty="0"/>
              <a:t>NPO</a:t>
            </a:r>
            <a:r>
              <a:rPr kumimoji="1" lang="ja-JP" altLang="en-US" dirty="0"/>
              <a:t>や</a:t>
            </a:r>
            <a:r>
              <a:rPr kumimoji="1" lang="en-US" altLang="ja-JP" dirty="0"/>
              <a:t>NGO</a:t>
            </a:r>
            <a:r>
              <a:rPr kumimoji="1" lang="ja-JP" altLang="en-US" dirty="0"/>
              <a:t>がある中で、ロータリー独自の価値とはどのようなものでしょうか。</a:t>
            </a:r>
          </a:p>
          <a:p>
            <a:r>
              <a:rPr kumimoji="1" lang="ja-JP" altLang="en-US" dirty="0"/>
              <a:t>ロータリーの特質は、事業や市民社会のリーダーが協力して草の根の活動を行っていることです。</a:t>
            </a:r>
            <a:endParaRPr kumimoji="1" lang="en-US" altLang="ja-JP" dirty="0"/>
          </a:p>
          <a:p>
            <a:r>
              <a:rPr kumimoji="1" lang="ja-JP" altLang="en-US" dirty="0"/>
              <a:t>多世代の会員が交流を通じて学び、人として、また職業人として成長できるのがロータリーの魅力と言えます。</a:t>
            </a:r>
            <a:endParaRPr kumimoji="1" lang="en-US" altLang="ja-JP" dirty="0"/>
          </a:p>
          <a:p>
            <a:endParaRPr kumimoji="1" lang="en-US" altLang="ja-JP" dirty="0"/>
          </a:p>
          <a:p>
            <a:r>
              <a:rPr kumimoji="1" lang="ja-JP" altLang="en-US" dirty="0"/>
              <a:t>「これほど多世代、多業種の会員がいるグループや団体はめずらしいと思います。ロータリーは非常にユニークです。</a:t>
            </a:r>
            <a:endParaRPr kumimoji="1" lang="en-US" altLang="ja-JP" dirty="0"/>
          </a:p>
          <a:p>
            <a:r>
              <a:rPr kumimoji="1" lang="ja-JP" altLang="en-US" dirty="0"/>
              <a:t>世代間交流の機会、地域社会を動かしている人たちと親密に交わえる機会は、ロータリーにしかありません」</a:t>
            </a:r>
          </a:p>
          <a:p>
            <a:r>
              <a:rPr kumimoji="1" lang="ja-JP" altLang="en-US" dirty="0"/>
              <a:t>コナー・ギー（シカゴ・ロータリークラブ） </a:t>
            </a:r>
            <a:endParaRPr kumimoji="1" lang="en-US" altLang="ja-JP" dirty="0"/>
          </a:p>
          <a:p>
            <a:endParaRPr kumimoji="1" lang="en-US" altLang="ja-JP" dirty="0"/>
          </a:p>
          <a:p>
            <a:r>
              <a:rPr kumimoji="1" lang="ja-JP" altLang="en-US" dirty="0"/>
              <a:t>「ロータリーの醍醐味は人とのつながり、つまりネットワークづくりです。</a:t>
            </a:r>
            <a:endParaRPr kumimoji="1" lang="en-US" altLang="ja-JP" dirty="0"/>
          </a:p>
          <a:p>
            <a:r>
              <a:rPr kumimoji="1" lang="ja-JP" altLang="en-US" dirty="0"/>
              <a:t>若い人にはこれが入会の動機となります。</a:t>
            </a:r>
            <a:endParaRPr kumimoji="1" lang="en-US" altLang="ja-JP" dirty="0"/>
          </a:p>
          <a:p>
            <a:r>
              <a:rPr kumimoji="1" lang="ja-JP" altLang="en-US" dirty="0"/>
              <a:t>ロータリーなら、地元企業の社長と同じテーブルに座り、歓談できることもしばしば。</a:t>
            </a:r>
            <a:endParaRPr kumimoji="1" lang="en-US" altLang="ja-JP" dirty="0"/>
          </a:p>
          <a:p>
            <a:r>
              <a:rPr kumimoji="1" lang="ja-JP" altLang="en-US" dirty="0"/>
              <a:t>地域社会を支えているグループの一員になれるのが魅力です」 </a:t>
            </a:r>
          </a:p>
          <a:p>
            <a:r>
              <a:rPr kumimoji="1" lang="ja-JP" altLang="en-US" dirty="0"/>
              <a:t>キャシー・フェイ （アイオワ・グレートレイクス・ ロータリークラブ）</a:t>
            </a:r>
            <a:endParaRPr kumimoji="1" lang="en-US" altLang="ja-JP" dirty="0"/>
          </a:p>
          <a:p>
            <a:endParaRPr kumimoji="1" lang="en-US" altLang="ja-JP" dirty="0"/>
          </a:p>
          <a:p>
            <a:r>
              <a:rPr kumimoji="1" lang="ja-JP" altLang="en-US" dirty="0"/>
              <a:t>「世界中どこへ行ってもロータリアンがいる。ロータリーバッジをつけているだけで会話が始められ、そして友達になれる。</a:t>
            </a:r>
            <a:endParaRPr kumimoji="1" lang="en-US" altLang="ja-JP" dirty="0"/>
          </a:p>
          <a:p>
            <a:r>
              <a:rPr kumimoji="1" lang="ja-JP" altLang="en-US" dirty="0"/>
              <a:t>地元でのつながり、世界的なつながり、ローカルとグローバルその両方で信頼できる友情を育めます。</a:t>
            </a:r>
            <a:endParaRPr kumimoji="1" lang="en-US" altLang="ja-JP" dirty="0"/>
          </a:p>
          <a:p>
            <a:r>
              <a:rPr kumimoji="1" lang="ja-JP" altLang="en-US" dirty="0"/>
              <a:t>ロータリアンになる一番の魅力は、世界中のお友達候補と出会える権利が得られることだと思います」</a:t>
            </a:r>
          </a:p>
          <a:p>
            <a:r>
              <a:rPr kumimoji="1" lang="en-US" altLang="ja-JP" dirty="0"/>
              <a:t> </a:t>
            </a:r>
            <a:r>
              <a:rPr kumimoji="1" lang="ja-JP" altLang="en-US" dirty="0"/>
              <a:t>赤山 聖子（</a:t>
            </a:r>
            <a:r>
              <a:rPr kumimoji="1" lang="en-US" altLang="ja-JP" dirty="0"/>
              <a:t>2720 Japan O.K. </a:t>
            </a:r>
            <a:r>
              <a:rPr kumimoji="1" lang="ja-JP" altLang="en-US" dirty="0"/>
              <a:t>ロータリー</a:t>
            </a:r>
            <a:r>
              <a:rPr kumimoji="1" lang="en-US" altLang="ja-JP" dirty="0"/>
              <a:t>E</a:t>
            </a:r>
            <a:r>
              <a:rPr kumimoji="1" lang="ja-JP" altLang="en-US" dirty="0"/>
              <a:t>クラブ）</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13</a:t>
            </a:fld>
            <a:endParaRPr kumimoji="1" lang="ja-JP" altLang="en-US"/>
          </a:p>
        </p:txBody>
      </p:sp>
    </p:spTree>
    <p:extLst>
      <p:ext uri="{BB962C8B-B14F-4D97-AF65-F5344CB8AC3E}">
        <p14:creationId xmlns:p14="http://schemas.microsoft.com/office/powerpoint/2010/main" val="1705591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何のために例会があるのか</a:t>
            </a:r>
            <a:endParaRPr kumimoji="1" lang="en-US" altLang="ja-JP" dirty="0"/>
          </a:p>
          <a:p>
            <a:r>
              <a:rPr kumimoji="1" lang="ja-JP" altLang="en-US" dirty="0"/>
              <a:t>他の団体と比較してロータリークラブの特色は教育的性格を持つ事です。</a:t>
            </a:r>
          </a:p>
          <a:p>
            <a:r>
              <a:rPr kumimoji="1" lang="ja-JP" altLang="en-US" dirty="0"/>
              <a:t>全ての会員が先生であり、全ての人が弟子でありお互いの知恵の交換し合うことがロータリーの例会です。</a:t>
            </a:r>
          </a:p>
          <a:p>
            <a:endParaRPr kumimoji="1" lang="en-US" altLang="ja-JP" dirty="0"/>
          </a:p>
          <a:p>
            <a:r>
              <a:rPr kumimoji="1" lang="ja-JP" altLang="en-US" dirty="0"/>
              <a:t>我々は、何のために例会に出席しているのかを思い起こしてみたいと思います。　ロータリーの職業奉仕は、例会に於ける会員の事業上の発想の交換によって行われてきました。</a:t>
            </a:r>
          </a:p>
          <a:p>
            <a:r>
              <a:rPr kumimoji="1" lang="ja-JP" altLang="en-US" dirty="0"/>
              <a:t>更に、例会を通じた会員同士の切磋琢磨によって、真の親睦が形成されてきました。</a:t>
            </a:r>
          </a:p>
          <a:p>
            <a:r>
              <a:rPr kumimoji="1" lang="ja-JP" altLang="en-US" dirty="0"/>
              <a:t>従って、例会出席はロータリー運動を形成するための必要条件であり、更に、密度の高い事業上の発想の交換をしたり、親睦を深めるためには、頻繁に例会を持つことが必要になります。</a:t>
            </a:r>
          </a:p>
          <a:p>
            <a:r>
              <a:rPr kumimoji="1" lang="ja-JP" altLang="en-US" dirty="0"/>
              <a:t>米山梅吉が述べた「ロータリーの例会は人生の道場である」という言葉を、今一度思い起こす必要があります。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14</a:t>
            </a:fld>
            <a:endParaRPr kumimoji="1" lang="ja-JP" altLang="en-US"/>
          </a:p>
        </p:txBody>
      </p:sp>
    </p:spTree>
    <p:extLst>
      <p:ext uri="{BB962C8B-B14F-4D97-AF65-F5344CB8AC3E}">
        <p14:creationId xmlns:p14="http://schemas.microsoft.com/office/powerpoint/2010/main" val="103335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例会の目的は、職業上の発想の交換を通じて、分かち合いの精神による事業の永続性を 学び、友情を深め、自己改善を図ることにあり、その結果として奉仕の心が育まれてくるのです。</a:t>
            </a:r>
            <a:endParaRPr kumimoji="1" lang="en-US" altLang="ja-JP" dirty="0"/>
          </a:p>
          <a:p>
            <a:r>
              <a:rPr kumimoji="1" lang="ja-JP" altLang="en-US" dirty="0"/>
              <a:t>自己改善は終生続けられなければなりませんから、ロータリアンには定年はないし、ロータリー運動には終結もありません。</a:t>
            </a:r>
            <a:endParaRPr kumimoji="1" lang="en-US" altLang="ja-JP" dirty="0"/>
          </a:p>
          <a:p>
            <a:r>
              <a:rPr kumimoji="1" lang="ja-JP" altLang="en-US" dirty="0"/>
              <a:t>そこで、例会出席が一番大事で、ロータリーライフの前提となる所以（ゆえん）なのです。</a:t>
            </a:r>
            <a:endParaRPr kumimoji="1" lang="en-US" altLang="ja-JP" dirty="0"/>
          </a:p>
          <a:p>
            <a:r>
              <a:rPr kumimoji="1" lang="ja-JP" altLang="en-US" dirty="0"/>
              <a:t>よって、米山梅吉翁は「ロータリーの例会は人生の道場である」と語ったのです。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15</a:t>
            </a:fld>
            <a:endParaRPr kumimoji="1" lang="ja-JP" altLang="en-US"/>
          </a:p>
        </p:txBody>
      </p:sp>
    </p:spTree>
    <p:extLst>
      <p:ext uri="{BB962C8B-B14F-4D97-AF65-F5344CB8AC3E}">
        <p14:creationId xmlns:p14="http://schemas.microsoft.com/office/powerpoint/2010/main" val="603118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「入りて学び出でて奉仕せよ」「</a:t>
            </a:r>
            <a:r>
              <a:rPr kumimoji="1" lang="en-US" altLang="ja-JP" dirty="0"/>
              <a:t>Enter to learn, go forth to serve</a:t>
            </a:r>
            <a:r>
              <a:rPr kumimoji="1" lang="ja-JP" altLang="en-US" dirty="0"/>
              <a:t>」という言葉はロータリー運動の実態を実に見事に表した言葉だと思います。</a:t>
            </a:r>
          </a:p>
          <a:p>
            <a:r>
              <a:rPr kumimoji="1" lang="ja-JP" altLang="en-US" dirty="0"/>
              <a:t>かつてガバナーエレクトがガバナー教育を受ける国際協議会の会場の入り口に大きくこの標語が掲げられていました。</a:t>
            </a:r>
          </a:p>
          <a:p>
            <a:r>
              <a:rPr kumimoji="1" lang="ja-JP" altLang="en-US" dirty="0"/>
              <a:t>この言葉は</a:t>
            </a:r>
            <a:r>
              <a:rPr kumimoji="1" lang="en-US" altLang="ja-JP" dirty="0"/>
              <a:t>1947-48</a:t>
            </a:r>
            <a:r>
              <a:rPr kumimoji="1" lang="ja-JP" altLang="en-US" dirty="0"/>
              <a:t>年度</a:t>
            </a:r>
            <a:r>
              <a:rPr kumimoji="1" lang="en-US" altLang="ja-JP" dirty="0"/>
              <a:t>RI</a:t>
            </a:r>
            <a:r>
              <a:rPr kumimoji="1" lang="ja-JP" altLang="en-US" dirty="0"/>
              <a:t>会長ケンドリック・ガーンジーによってつくられた言葉です。</a:t>
            </a:r>
            <a:endParaRPr kumimoji="1" lang="en-US" altLang="ja-JP" dirty="0"/>
          </a:p>
          <a:p>
            <a:endParaRPr kumimoji="1" lang="ja-JP" altLang="en-US" dirty="0"/>
          </a:p>
          <a:p>
            <a:r>
              <a:rPr kumimoji="1" lang="ja-JP" altLang="en-US" dirty="0"/>
              <a:t>ロータリークラブの基本姿勢「入りて学び」とは、ロータリーの会合に参加することは、ロータリアンとしての心を磨くという目的意識を持って学ぶことであり、</a:t>
            </a:r>
            <a:r>
              <a:rPr kumimoji="1" lang="en-US" altLang="ja-JP" dirty="0"/>
              <a:t>RI</a:t>
            </a:r>
            <a:r>
              <a:rPr kumimoji="1" lang="ja-JP" altLang="en-US" dirty="0"/>
              <a:t>会長のテーマやガバナーの方針も含めて、大いに学び合い人格を高め合おうということであります。</a:t>
            </a:r>
            <a:endParaRPr kumimoji="1" lang="en-US" altLang="ja-JP" dirty="0"/>
          </a:p>
          <a:p>
            <a:r>
              <a:rPr kumimoji="1" lang="ja-JP" altLang="en-US" dirty="0"/>
              <a:t>また、大きく変革し続ける国際ロータリーを学び、理解を深めることはロータリー活動を有意義にすることにほかなりません。</a:t>
            </a:r>
          </a:p>
          <a:p>
            <a:r>
              <a:rPr kumimoji="1" lang="ja-JP" altLang="en-US" dirty="0"/>
              <a:t>また「出でて奉仕せよ」とは、地域社会に戻れば、個人において、職業において、奉仕の心を実践に移そうという呼びかけであります。</a:t>
            </a:r>
            <a:endParaRPr kumimoji="1" lang="en-US" altLang="ja-JP" dirty="0"/>
          </a:p>
          <a:p>
            <a:endParaRPr kumimoji="1" lang="ja-JP" altLang="en-US" dirty="0"/>
          </a:p>
          <a:p>
            <a:r>
              <a:rPr kumimoji="1" lang="ja-JP" altLang="en-US" dirty="0"/>
              <a:t>ロータリー・クラブという出会いの場に触れて</a:t>
            </a:r>
          </a:p>
          <a:p>
            <a:r>
              <a:rPr kumimoji="1" lang="ja-JP" altLang="en-US" dirty="0"/>
              <a:t>ロータリーつながりの中で多くの友人と知り合い</a:t>
            </a:r>
          </a:p>
          <a:p>
            <a:r>
              <a:rPr kumimoji="1" lang="ja-JP" altLang="en-US" dirty="0"/>
              <a:t>ロータリーつながりの中でお互い自己を磨き</a:t>
            </a:r>
          </a:p>
          <a:p>
            <a:r>
              <a:rPr kumimoji="1" lang="ja-JP" altLang="en-US" dirty="0"/>
              <a:t>ロータリーつながりの中で奉仕をする喜びを知り</a:t>
            </a:r>
          </a:p>
          <a:p>
            <a:r>
              <a:rPr kumimoji="1" lang="ja-JP" altLang="en-US" dirty="0"/>
              <a:t>そのつながりの中でフエローシップとサービスを学ぶ。</a:t>
            </a:r>
          </a:p>
          <a:p>
            <a:endParaRPr kumimoji="1" lang="ja-JP" altLang="en-US" dirty="0"/>
          </a:p>
          <a:p>
            <a:r>
              <a:rPr kumimoji="1" lang="ja-JP" altLang="en-US" dirty="0"/>
              <a:t>仲間を大切に思う心と、世のため人のために尽くす心は</a:t>
            </a:r>
          </a:p>
          <a:p>
            <a:r>
              <a:rPr kumimoji="1" lang="ja-JP" altLang="en-US" dirty="0"/>
              <a:t>開かれた家庭、開かれた職場を生み出します。</a:t>
            </a:r>
            <a:endParaRPr kumimoji="1" lang="en-US" altLang="ja-JP" dirty="0"/>
          </a:p>
          <a:p>
            <a:r>
              <a:rPr kumimoji="1" lang="ja-JP" altLang="en-US" dirty="0"/>
              <a:t>私はロータリークラブに入ってこのことを学び、かつ感じ取ってきました。</a:t>
            </a:r>
          </a:p>
          <a:p>
            <a:r>
              <a:rPr kumimoji="1" lang="ja-JP" altLang="en-US" dirty="0"/>
              <a:t>このようなことをどのクラブでも教えてくれ、注意をしてくれる先輩ロータリアンが何人かいました。</a:t>
            </a:r>
            <a:endParaRPr kumimoji="1" lang="en-US" altLang="ja-JP" dirty="0"/>
          </a:p>
          <a:p>
            <a:r>
              <a:rPr kumimoji="1" lang="ja-JP" altLang="en-US" dirty="0"/>
              <a:t>そのお陰でクラブは成り立っていたといっても過言ではないでしょう。</a:t>
            </a:r>
          </a:p>
          <a:p>
            <a:endParaRPr kumimoji="1" lang="ja-JP" altLang="en-US" dirty="0"/>
          </a:p>
          <a:p>
            <a:r>
              <a:rPr kumimoji="1" lang="ja-JP" altLang="en-US" dirty="0"/>
              <a:t>ロータリーは例会出席から始まる。</a:t>
            </a:r>
            <a:endParaRPr kumimoji="1" lang="en-US" altLang="ja-JP" dirty="0"/>
          </a:p>
          <a:p>
            <a:r>
              <a:rPr kumimoji="1" lang="ja-JP" altLang="en-US" dirty="0"/>
              <a:t>例会なくしてロータリーは存在しない。</a:t>
            </a:r>
          </a:p>
          <a:p>
            <a:r>
              <a:rPr kumimoji="1" lang="ja-JP" altLang="en-US" dirty="0"/>
              <a:t>ロータリーの本質は親睦の中から自己を研鑽し、奉仕の心を高めることにある。</a:t>
            </a:r>
            <a:endParaRPr kumimoji="1" lang="en-US" altLang="ja-JP" dirty="0"/>
          </a:p>
          <a:p>
            <a:r>
              <a:rPr kumimoji="1" lang="ja-JP" altLang="en-US" dirty="0"/>
              <a:t>これは例会に出席しなければできない。</a:t>
            </a:r>
            <a:endParaRPr kumimoji="1" lang="en-US" altLang="ja-JP" dirty="0"/>
          </a:p>
          <a:p>
            <a:r>
              <a:rPr kumimoji="1" lang="ja-JP" altLang="en-US" dirty="0"/>
              <a:t>毎週の例会に出席することで、気兼ねのない話し合い、笑いのある楽しい雰囲気の中で醸し出された会員同志の親睦のエネルギーが自己研鑽と「人の身になって考え、人の役に立つ行い」という奉仕の心を生み出し、高めていくことができる。</a:t>
            </a:r>
            <a:endParaRPr kumimoji="1" lang="en-US" altLang="ja-JP" dirty="0"/>
          </a:p>
          <a:p>
            <a:r>
              <a:rPr kumimoji="1" lang="ja-JP" altLang="en-US" dirty="0"/>
              <a:t>つまり、例会の中で親しみ、磨き合い、学び合う中でロータリーがよく言う「寛容と調和」の心を身につけていく。</a:t>
            </a:r>
            <a:endParaRPr kumimoji="1" lang="en-US" altLang="ja-JP" dirty="0"/>
          </a:p>
          <a:p>
            <a:r>
              <a:rPr kumimoji="1" lang="ja-JP" altLang="en-US" dirty="0"/>
              <a:t>「入りて学び、出でて奉仕せよ」であります。</a:t>
            </a:r>
          </a:p>
          <a:p>
            <a:r>
              <a:rPr kumimoji="1" lang="ja-JP" altLang="en-US" dirty="0"/>
              <a:t>ロータリークラブの例会を通じて、親睦を出発点とし、奉仕の心を植えつけ、一人一人が各方面に実践することが大切なのです。</a:t>
            </a:r>
          </a:p>
          <a:p>
            <a:endParaRPr kumimoji="1" lang="ja-JP" altLang="en-US" dirty="0"/>
          </a:p>
          <a:p>
            <a:r>
              <a:rPr kumimoji="1" lang="en-US" altLang="ja-JP" dirty="0"/>
              <a:t>―</a:t>
            </a:r>
            <a:r>
              <a:rPr kumimoji="1" lang="ja-JP" altLang="en-US" dirty="0"/>
              <a:t>入りて学び、出でて奉仕せよ</a:t>
            </a:r>
            <a:r>
              <a:rPr kumimoji="1" lang="en-US" altLang="ja-JP" dirty="0"/>
              <a:t>― Enter to Learn, Go Forth to Serve</a:t>
            </a:r>
          </a:p>
          <a:p>
            <a:r>
              <a:rPr kumimoji="1" lang="ja-JP" altLang="en-US" dirty="0"/>
              <a:t>ロータリー運動の実体を、見事に表した言葉として、「入りて学び、出でて奉仕せよ」“</a:t>
            </a:r>
            <a:r>
              <a:rPr kumimoji="1" lang="en-US" altLang="ja-JP" dirty="0"/>
              <a:t>Enter to learn, Go forth to</a:t>
            </a:r>
          </a:p>
          <a:p>
            <a:r>
              <a:rPr kumimoji="1" lang="en-US" altLang="ja-JP" dirty="0"/>
              <a:t>serve"</a:t>
            </a:r>
            <a:r>
              <a:rPr kumimoji="1" lang="ja-JP" altLang="en-US" dirty="0"/>
              <a:t>という言葉がありますが、これは </a:t>
            </a:r>
            <a:r>
              <a:rPr kumimoji="1" lang="en-US" altLang="ja-JP" dirty="0"/>
              <a:t>1947−1948</a:t>
            </a:r>
          </a:p>
          <a:p>
            <a:r>
              <a:rPr kumimoji="1" lang="ja-JP" altLang="en-US" dirty="0"/>
              <a:t>年、ケンドリック・ガーンジー</a:t>
            </a:r>
            <a:r>
              <a:rPr kumimoji="1" lang="en-US" altLang="ja-JP" dirty="0"/>
              <a:t>RI</a:t>
            </a:r>
            <a:r>
              <a:rPr kumimoji="1" lang="ja-JP" altLang="en-US" dirty="0"/>
              <a:t>会長の</a:t>
            </a:r>
            <a:r>
              <a:rPr kumimoji="1" lang="en-US" altLang="ja-JP" dirty="0"/>
              <a:t>RI</a:t>
            </a:r>
            <a:r>
              <a:rPr kumimoji="1" lang="ja-JP" altLang="en-US" dirty="0"/>
              <a:t>テーマです。</a:t>
            </a:r>
            <a:endParaRPr kumimoji="1" lang="en-US" altLang="ja-JP" dirty="0"/>
          </a:p>
          <a:p>
            <a:endParaRPr kumimoji="1" lang="en-US" altLang="ja-JP" dirty="0"/>
          </a:p>
          <a:p>
            <a:r>
              <a:rPr kumimoji="1" lang="ja-JP" altLang="en-US" dirty="0"/>
              <a:t>すなわち「例会場に入ったらロータリーを学びましょう、そして例会場を出たら奉仕をしましょう」といわれる所以です。</a:t>
            </a:r>
          </a:p>
          <a:p>
            <a:r>
              <a:rPr kumimoji="1" lang="ja-JP" altLang="en-US" dirty="0"/>
              <a:t>ロータリーは「親睦」と「奉仕」の実践を目的として活動しています。</a:t>
            </a:r>
            <a:endParaRPr kumimoji="1" lang="en-US" altLang="ja-JP" dirty="0"/>
          </a:p>
          <a:p>
            <a:endParaRPr kumimoji="1" lang="ja-JP" altLang="en-US" dirty="0"/>
          </a:p>
          <a:p>
            <a:r>
              <a:rPr kumimoji="1" lang="en-US" altLang="ja-JP" dirty="0"/>
              <a:t>※</a:t>
            </a:r>
            <a:r>
              <a:rPr kumimoji="1" lang="ja-JP" altLang="en-US" dirty="0"/>
              <a:t>この親睦とは、は「連帯感」とか「協調」の事である。</a:t>
            </a:r>
          </a:p>
          <a:p>
            <a:r>
              <a:rPr kumimoji="1" lang="ja-JP" altLang="en-US" dirty="0"/>
              <a:t>ロータリーの「親睦」とは、会員同士が「ロータリー精神」と友情で結ばれ、お互いが学びあい、育ちあって自己研鑽に励む、という意味合いがあります。</a:t>
            </a:r>
            <a:endParaRPr kumimoji="1" lang="en-US" altLang="ja-JP" dirty="0"/>
          </a:p>
          <a:p>
            <a:r>
              <a:rPr kumimoji="1" lang="ja-JP" altLang="en-US" dirty="0"/>
              <a:t>その自己研鑽した自分を人のために役立てることです。この「親睦」と「奉仕」のくり返しがロータリーライフです。</a:t>
            </a:r>
          </a:p>
          <a:p>
            <a:endParaRPr kumimoji="1" lang="ja-JP" altLang="en-US" dirty="0"/>
          </a:p>
          <a:p>
            <a:r>
              <a:rPr kumimoji="1" lang="en-US" altLang="ja-JP" dirty="0"/>
              <a:t>【</a:t>
            </a:r>
            <a:r>
              <a:rPr kumimoji="1" lang="ja-JP" altLang="en-US" dirty="0"/>
              <a:t>親睦のための活動</a:t>
            </a:r>
            <a:r>
              <a:rPr kumimoji="1" lang="en-US" altLang="ja-JP" dirty="0"/>
              <a:t>】</a:t>
            </a:r>
          </a:p>
          <a:p>
            <a:r>
              <a:rPr kumimoji="1" lang="ja-JP" altLang="en-US" dirty="0"/>
              <a:t>・例 会・・・ 親睦活動の中心は、毎回開かれる例会です。</a:t>
            </a:r>
          </a:p>
          <a:p>
            <a:r>
              <a:rPr kumimoji="1" lang="ja-JP" altLang="en-US" dirty="0"/>
              <a:t>・親睦会・・・ 年に数回、親睦会を開催しています。</a:t>
            </a:r>
          </a:p>
          <a:p>
            <a:r>
              <a:rPr kumimoji="1" lang="ja-JP" altLang="en-US" dirty="0"/>
              <a:t>・委員会活動・ 一つ以上の委員会に所属し、積極的に活動することを期待されています。</a:t>
            </a:r>
          </a:p>
          <a:p>
            <a:r>
              <a:rPr kumimoji="1" lang="ja-JP" altLang="en-US" dirty="0"/>
              <a:t>・同好会・・・ ゴルフ同好会など、独自の活動をしています。</a:t>
            </a:r>
          </a:p>
          <a:p>
            <a:r>
              <a:rPr kumimoji="1" lang="en-US" altLang="ja-JP" dirty="0"/>
              <a:t>【</a:t>
            </a:r>
            <a:r>
              <a:rPr kumimoji="1" lang="ja-JP" altLang="en-US" dirty="0"/>
              <a:t>奉仕のための活動</a:t>
            </a:r>
            <a:r>
              <a:rPr kumimoji="1" lang="en-US" altLang="ja-JP" dirty="0"/>
              <a:t>】</a:t>
            </a:r>
          </a:p>
          <a:p>
            <a:r>
              <a:rPr kumimoji="1" lang="ja-JP" altLang="en-US" dirty="0"/>
              <a:t>「他人への思いやり」と「助け合い」の</a:t>
            </a:r>
            <a:r>
              <a:rPr kumimoji="1" lang="en-US" altLang="ja-JP" dirty="0"/>
              <a:t>2</a:t>
            </a:r>
            <a:r>
              <a:rPr kumimoji="1" lang="ja-JP" altLang="en-US" dirty="0"/>
              <a:t>つの言葉を行動で示すという心がけを常に持ち続けることを提唱しています。</a:t>
            </a:r>
          </a:p>
          <a:p>
            <a:endParaRPr kumimoji="1" lang="ja-JP" altLang="en-US" dirty="0"/>
          </a:p>
          <a:p>
            <a:r>
              <a:rPr kumimoji="1" lang="en-US" altLang="ja-JP" dirty="0"/>
              <a:t>1 </a:t>
            </a:r>
            <a:r>
              <a:rPr kumimoji="1" lang="ja-JP" altLang="en-US" dirty="0"/>
              <a:t>クラブ奉仕・・クラブの質を向上させるための行動</a:t>
            </a:r>
          </a:p>
          <a:p>
            <a:r>
              <a:rPr kumimoji="1" lang="en-US" altLang="ja-JP" dirty="0"/>
              <a:t>2 </a:t>
            </a:r>
            <a:r>
              <a:rPr kumimoji="1" lang="ja-JP" altLang="en-US" dirty="0"/>
              <a:t>職業奉仕・・・職業倫理を高める内なる奉仕（自己研鑽）と自己の職業を通して他者（お客様、従業員、協力会社）へ奉仕する外への奉仕</a:t>
            </a:r>
          </a:p>
          <a:p>
            <a:r>
              <a:rPr kumimoji="1" lang="en-US" altLang="ja-JP" dirty="0"/>
              <a:t>3 </a:t>
            </a:r>
            <a:r>
              <a:rPr kumimoji="1" lang="ja-JP" altLang="en-US" dirty="0"/>
              <a:t>社会奉仕・・・地元の地域社会への奉仕活動</a:t>
            </a:r>
          </a:p>
          <a:p>
            <a:r>
              <a:rPr kumimoji="1" lang="en-US" altLang="ja-JP" dirty="0"/>
              <a:t>4 </a:t>
            </a:r>
            <a:r>
              <a:rPr kumimoji="1" lang="ja-JP" altLang="en-US" dirty="0"/>
              <a:t>国際奉仕・・・他国の人々を助けることを目的とした奉仕活動</a:t>
            </a:r>
          </a:p>
          <a:p>
            <a:r>
              <a:rPr kumimoji="1" lang="en-US" altLang="ja-JP" dirty="0"/>
              <a:t>5 </a:t>
            </a:r>
            <a:r>
              <a:rPr kumimoji="1" lang="ja-JP" altLang="en-US" dirty="0"/>
              <a:t>新世代奉仕・・次世代を担う若人たちをいろいろな面で応援・育成する活動</a:t>
            </a:r>
          </a:p>
          <a:p>
            <a:r>
              <a:rPr kumimoji="1" lang="ja-JP" altLang="en-US" dirty="0"/>
              <a:t>・インターアクトクラブ（</a:t>
            </a:r>
            <a:r>
              <a:rPr kumimoji="1" lang="en-US" altLang="ja-JP" dirty="0"/>
              <a:t>12</a:t>
            </a:r>
            <a:r>
              <a:rPr kumimoji="1" lang="ja-JP" altLang="en-US" dirty="0"/>
              <a:t>歳～</a:t>
            </a:r>
            <a:r>
              <a:rPr kumimoji="1" lang="en-US" altLang="ja-JP" dirty="0"/>
              <a:t>18</a:t>
            </a:r>
            <a:r>
              <a:rPr kumimoji="1" lang="ja-JP" altLang="en-US" dirty="0"/>
              <a:t>歳）を提唱</a:t>
            </a:r>
          </a:p>
          <a:p>
            <a:r>
              <a:rPr kumimoji="1" lang="en-US" altLang="ja-JP" dirty="0"/>
              <a:t>________________________________________</a:t>
            </a:r>
          </a:p>
          <a:p>
            <a:r>
              <a:rPr kumimoji="1" lang="ja-JP" altLang="en-US" dirty="0"/>
              <a:t>ロータリーの目的 </a:t>
            </a:r>
            <a:r>
              <a:rPr kumimoji="1" lang="en-US" altLang="ja-JP" dirty="0"/>
              <a:t>〔 Object of Rotary 〕</a:t>
            </a:r>
          </a:p>
          <a:p>
            <a:r>
              <a:rPr kumimoji="1" lang="ja-JP" altLang="en-US" dirty="0"/>
              <a:t>ロータリーの目的は、意義ある事業の基礎として奉仕の理念を奨励し、これを育むことにある。</a:t>
            </a:r>
          </a:p>
          <a:p>
            <a:r>
              <a:rPr kumimoji="1" lang="ja-JP" altLang="en-US" dirty="0"/>
              <a:t>具体的には、次の各項を奨励することにある：</a:t>
            </a:r>
          </a:p>
          <a:p>
            <a:r>
              <a:rPr kumimoji="1" lang="ja-JP" altLang="en-US" dirty="0"/>
              <a:t>第</a:t>
            </a:r>
            <a:r>
              <a:rPr kumimoji="1" lang="en-US" altLang="ja-JP" dirty="0"/>
              <a:t>1</a:t>
            </a:r>
            <a:r>
              <a:rPr kumimoji="1" lang="ja-JP" altLang="en-US" dirty="0"/>
              <a:t>　 知り合いを広めることによって奉仕の機会とすること；　　　　</a:t>
            </a:r>
          </a:p>
          <a:p>
            <a:r>
              <a:rPr kumimoji="1" lang="ja-JP" altLang="en-US" dirty="0"/>
              <a:t>第</a:t>
            </a:r>
            <a:r>
              <a:rPr kumimoji="1" lang="en-US" altLang="ja-JP" dirty="0"/>
              <a:t>2</a:t>
            </a:r>
            <a:r>
              <a:rPr kumimoji="1" lang="ja-JP" altLang="en-US" dirty="0"/>
              <a:t>　 職業上の高い倫理基準を保ち、役立つ仕事はすべて価値あるものと認識し、社会に奉仕する機会としてロータリアン各自の職業を高潔なものにすること；</a:t>
            </a:r>
          </a:p>
          <a:p>
            <a:r>
              <a:rPr kumimoji="1" lang="ja-JP" altLang="en-US" dirty="0"/>
              <a:t>第</a:t>
            </a:r>
            <a:r>
              <a:rPr kumimoji="1" lang="en-US" altLang="ja-JP" dirty="0"/>
              <a:t>3   </a:t>
            </a:r>
            <a:r>
              <a:rPr kumimoji="1" lang="ja-JP" altLang="en-US" dirty="0"/>
              <a:t>ロータリアン一人一人が、個人として、また事業および社会生活において、日々、奉仕の理念を実践すること；</a:t>
            </a:r>
          </a:p>
          <a:p>
            <a:r>
              <a:rPr kumimoji="1" lang="ja-JP" altLang="en-US" dirty="0"/>
              <a:t>第</a:t>
            </a:r>
            <a:r>
              <a:rPr kumimoji="1" lang="en-US" altLang="ja-JP" dirty="0"/>
              <a:t>4   </a:t>
            </a:r>
            <a:r>
              <a:rPr kumimoji="1" lang="ja-JP" altLang="en-US" dirty="0"/>
              <a:t>奉仕の理念で結ばれた職業人が、世界的ネットワークを通じて、国際理解、親善、平和を推進すること。</a:t>
            </a:r>
          </a:p>
          <a:p>
            <a:endParaRPr kumimoji="1" lang="en-US" altLang="ja-JP" dirty="0"/>
          </a:p>
          <a:p>
            <a:r>
              <a:rPr kumimoji="1" lang="ja-JP" altLang="en-US" dirty="0"/>
              <a:t>４つのテスト</a:t>
            </a:r>
          </a:p>
          <a:p>
            <a:r>
              <a:rPr kumimoji="1" lang="ja-JP" altLang="en-US" dirty="0"/>
              <a:t>４つのテストは、目的の中の職業奉仕の部門を推薦する方法の一つとして推奨されています。</a:t>
            </a:r>
            <a:endParaRPr kumimoji="1" lang="en-US" altLang="ja-JP" dirty="0"/>
          </a:p>
          <a:p>
            <a:r>
              <a:rPr kumimoji="1" lang="ja-JP" altLang="en-US" dirty="0"/>
              <a:t>４つのテストはロータリーの規則ではありませんが、会員自らが自分の言行に照らして、目的に忠実であるかを反省する標語です。</a:t>
            </a:r>
          </a:p>
          <a:p>
            <a:endParaRPr kumimoji="1" lang="ja-JP" altLang="en-US" dirty="0"/>
          </a:p>
          <a:p>
            <a:r>
              <a:rPr kumimoji="1" lang="ja-JP" altLang="en-US" dirty="0"/>
              <a:t>言行はこれらに照らしてから</a:t>
            </a:r>
          </a:p>
          <a:p>
            <a:r>
              <a:rPr kumimoji="1" lang="en-US" altLang="ja-JP" dirty="0"/>
              <a:t>Of the things we </a:t>
            </a:r>
            <a:r>
              <a:rPr kumimoji="1" lang="en-US" altLang="ja-JP" dirty="0" err="1"/>
              <a:t>think,say</a:t>
            </a:r>
            <a:r>
              <a:rPr kumimoji="1" lang="en-US" altLang="ja-JP" dirty="0"/>
              <a:t> or do</a:t>
            </a:r>
          </a:p>
          <a:p>
            <a:endParaRPr kumimoji="1" lang="en-US" altLang="ja-JP" dirty="0"/>
          </a:p>
          <a:p>
            <a:r>
              <a:rPr kumimoji="1" lang="ja-JP" altLang="en-US" dirty="0"/>
              <a:t>１ 真実か どうか</a:t>
            </a:r>
          </a:p>
          <a:p>
            <a:r>
              <a:rPr kumimoji="1" lang="en-US" altLang="ja-JP" dirty="0"/>
              <a:t>Is it the TRUTH ?</a:t>
            </a:r>
          </a:p>
          <a:p>
            <a:r>
              <a:rPr kumimoji="1" lang="ja-JP" altLang="en-US" dirty="0"/>
              <a:t>２ みんなに公平か</a:t>
            </a:r>
          </a:p>
          <a:p>
            <a:r>
              <a:rPr kumimoji="1" lang="en-US" altLang="ja-JP" dirty="0"/>
              <a:t>Is it FAIR to all concerned ?</a:t>
            </a:r>
          </a:p>
          <a:p>
            <a:r>
              <a:rPr kumimoji="1" lang="ja-JP" altLang="en-US" dirty="0"/>
              <a:t>３ 好意と友情を深めるか</a:t>
            </a:r>
          </a:p>
          <a:p>
            <a:r>
              <a:rPr kumimoji="1" lang="en-US" altLang="ja-JP" dirty="0"/>
              <a:t>Will it build GOOD WILL and BETTER FRIENDSHIP ?</a:t>
            </a:r>
          </a:p>
          <a:p>
            <a:r>
              <a:rPr kumimoji="1" lang="ja-JP" altLang="en-US" dirty="0"/>
              <a:t>４ みんなのためになるか どうか</a:t>
            </a:r>
          </a:p>
          <a:p>
            <a:r>
              <a:rPr kumimoji="1" lang="en-US" altLang="ja-JP" dirty="0"/>
              <a:t>Will it be BENEFICIAL to all concerned ?</a:t>
            </a:r>
          </a:p>
          <a:p>
            <a:endParaRPr kumimoji="1" lang="en-US" altLang="ja-JP" dirty="0"/>
          </a:p>
          <a:p>
            <a:endParaRPr kumimoji="1" lang="en-US" altLang="ja-JP" dirty="0"/>
          </a:p>
          <a:p>
            <a:r>
              <a:rPr kumimoji="1" lang="en-US" altLang="ja-JP" dirty="0"/>
              <a:t>【</a:t>
            </a:r>
            <a:r>
              <a:rPr kumimoji="1" lang="ja-JP" altLang="en-US" dirty="0"/>
              <a:t>親睦のための活動</a:t>
            </a:r>
            <a:r>
              <a:rPr kumimoji="1" lang="en-US" altLang="ja-JP" dirty="0"/>
              <a:t>】</a:t>
            </a:r>
          </a:p>
          <a:p>
            <a:r>
              <a:rPr kumimoji="1" lang="ja-JP" altLang="en-US" dirty="0"/>
              <a:t>・例　会・・・　親睦活動の中心は、毎回開かれる例会です。</a:t>
            </a:r>
          </a:p>
          <a:p>
            <a:endParaRPr kumimoji="1" lang="ja-JP" altLang="en-US" dirty="0"/>
          </a:p>
          <a:p>
            <a:r>
              <a:rPr kumimoji="1" lang="ja-JP" altLang="en-US" dirty="0"/>
              <a:t>・親睦会・・・　年に数回、親睦会を開催しています。</a:t>
            </a:r>
          </a:p>
          <a:p>
            <a:endParaRPr kumimoji="1" lang="ja-JP" altLang="en-US" dirty="0"/>
          </a:p>
          <a:p>
            <a:r>
              <a:rPr kumimoji="1" lang="ja-JP" altLang="en-US" dirty="0"/>
              <a:t>・委員会活動・　一つ以上の委員会に所属し積極的に活動することを期待されています。</a:t>
            </a:r>
          </a:p>
          <a:p>
            <a:endParaRPr kumimoji="1" lang="ja-JP" altLang="en-US" dirty="0"/>
          </a:p>
          <a:p>
            <a:r>
              <a:rPr kumimoji="1" lang="ja-JP" altLang="en-US" dirty="0"/>
              <a:t>・同好会・・・　ゴルフ同好会など、独自の活動をしています。　</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16</a:t>
            </a:fld>
            <a:endParaRPr kumimoji="1" lang="ja-JP" altLang="en-US"/>
          </a:p>
        </p:txBody>
      </p:sp>
    </p:spTree>
    <p:extLst>
      <p:ext uri="{BB962C8B-B14F-4D97-AF65-F5344CB8AC3E}">
        <p14:creationId xmlns:p14="http://schemas.microsoft.com/office/powerpoint/2010/main" val="3998755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イニシエーション・スピーチ　自己紹介</a:t>
            </a:r>
            <a:endParaRPr kumimoji="1" lang="en-US" altLang="ja-JP" dirty="0"/>
          </a:p>
          <a:p>
            <a:r>
              <a:rPr kumimoji="1" lang="en-US" altLang="ja-JP" dirty="0"/>
              <a:t>Initiation</a:t>
            </a:r>
            <a:r>
              <a:rPr kumimoji="1" lang="ja-JP" altLang="en-US" dirty="0"/>
              <a:t>とは「入会　通過儀礼　扉をあけて新しい世界へ」を意味します。</a:t>
            </a:r>
          </a:p>
          <a:p>
            <a:r>
              <a:rPr kumimoji="1" lang="ja-JP" altLang="en-US" dirty="0"/>
              <a:t>まず、ロータリーに入会した後に例会にてスピーチすることです。</a:t>
            </a:r>
          </a:p>
          <a:p>
            <a:r>
              <a:rPr kumimoji="1" lang="ja-JP" altLang="en-US" dirty="0"/>
              <a:t>自分の経歴、職業、趣味や考え方を会員に伝え理解を深めること。</a:t>
            </a:r>
            <a:endParaRPr kumimoji="1" lang="en-US" altLang="ja-JP" dirty="0"/>
          </a:p>
          <a:p>
            <a:endParaRPr kumimoji="1" lang="en-US" altLang="ja-JP" dirty="0"/>
          </a:p>
          <a:p>
            <a:r>
              <a:rPr kumimoji="1" lang="ja-JP" altLang="en-US" dirty="0"/>
              <a:t>最初のスピーチは</a:t>
            </a:r>
            <a:r>
              <a:rPr kumimoji="1" lang="en-US" altLang="ja-JP" dirty="0"/>
              <a:t>1905</a:t>
            </a:r>
            <a:r>
              <a:rPr kumimoji="1" lang="ja-JP" altLang="en-US" dirty="0"/>
              <a:t>年</a:t>
            </a:r>
            <a:r>
              <a:rPr kumimoji="1" lang="en-US" altLang="ja-JP" dirty="0"/>
              <a:t>3</a:t>
            </a:r>
            <a:r>
              <a:rPr kumimoji="1" lang="ja-JP" altLang="en-US" dirty="0"/>
              <a:t>月</a:t>
            </a:r>
            <a:r>
              <a:rPr kumimoji="1" lang="en-US" altLang="ja-JP" dirty="0"/>
              <a:t>23</a:t>
            </a:r>
            <a:r>
              <a:rPr kumimoji="1" lang="ja-JP" altLang="en-US" dirty="0"/>
              <a:t>日（木）シルベスター・シールの石炭置き場で３回目の会合（創立総会）があり、シールが初代会長に就任した際、イニシエーション・スピーチをしたという記録があります。</a:t>
            </a:r>
          </a:p>
          <a:p>
            <a:r>
              <a:rPr kumimoji="1" lang="ja-JP" altLang="en-US" dirty="0"/>
              <a:t>「自分は、今まで斯く斯く職業を営んで来て、今般、ロータリー・クラブに入会させてもらったが、 その職業を営むについては、斯く斯く（かくかく）の職業観・経営哲学を持っている。至らないところは教えて頂きたい。これから仲良くお付き合いを願いたい」</a:t>
            </a:r>
          </a:p>
          <a:p>
            <a:r>
              <a:rPr kumimoji="1" lang="ja-JP" altLang="en-US" dirty="0"/>
              <a:t>参考文献：</a:t>
            </a:r>
            <a:r>
              <a:rPr kumimoji="1" lang="en-US" altLang="ja-JP" dirty="0"/>
              <a:t>Oren Arnold </a:t>
            </a:r>
            <a:r>
              <a:rPr kumimoji="1" lang="ja-JP" altLang="en-US" dirty="0"/>
              <a:t>著 </a:t>
            </a:r>
            <a:r>
              <a:rPr kumimoji="1" lang="en-US" altLang="ja-JP" dirty="0"/>
              <a:t>Golden Strand</a:t>
            </a:r>
            <a:r>
              <a:rPr kumimoji="1" lang="ja-JP" altLang="en-US" dirty="0"/>
              <a:t>より</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9ED05E5A-14F2-4F26-9C7D-C66A0B1C600F}" type="slidenum">
              <a:rPr kumimoji="1" lang="ja-JP" altLang="en-US" smtClean="0"/>
              <a:t>17</a:t>
            </a:fld>
            <a:endParaRPr kumimoji="1" lang="ja-JP" altLang="en-US"/>
          </a:p>
        </p:txBody>
      </p:sp>
    </p:spTree>
    <p:extLst>
      <p:ext uri="{BB962C8B-B14F-4D97-AF65-F5344CB8AC3E}">
        <p14:creationId xmlns:p14="http://schemas.microsoft.com/office/powerpoint/2010/main" val="621601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卓話　　</a:t>
            </a:r>
            <a:r>
              <a:rPr kumimoji="1" lang="en-US" altLang="ja-JP" dirty="0"/>
              <a:t>『</a:t>
            </a:r>
            <a:r>
              <a:rPr kumimoji="1" lang="ja-JP" altLang="en-US" dirty="0"/>
              <a:t>ロータリークラブでは毎例会</a:t>
            </a:r>
            <a:r>
              <a:rPr kumimoji="1" lang="en-US" altLang="ja-JP" dirty="0"/>
              <a:t>30</a:t>
            </a:r>
            <a:r>
              <a:rPr kumimoji="1" lang="ja-JP" altLang="en-US" dirty="0"/>
              <a:t>分の卓話が行われる。</a:t>
            </a:r>
          </a:p>
          <a:p>
            <a:endParaRPr kumimoji="1" lang="en-US" altLang="ja-JP" dirty="0"/>
          </a:p>
          <a:p>
            <a:r>
              <a:rPr kumimoji="1" lang="ja-JP" altLang="en-US" dirty="0"/>
              <a:t>卓話という言葉は、国語辞典を見ても見当たらない言葉であります。</a:t>
            </a:r>
            <a:endParaRPr kumimoji="1" lang="en-US" altLang="ja-JP" dirty="0"/>
          </a:p>
          <a:p>
            <a:r>
              <a:rPr kumimoji="1" lang="ja-JP" altLang="en-US" dirty="0"/>
              <a:t>どうも、これは「テーブル・スピーチ</a:t>
            </a:r>
            <a:r>
              <a:rPr kumimoji="1" lang="en-US" altLang="ja-JP" dirty="0"/>
              <a:t>(table speech)</a:t>
            </a:r>
            <a:r>
              <a:rPr kumimoji="1" lang="ja-JP" altLang="en-US" dirty="0"/>
              <a:t>」の和訳であるようです。</a:t>
            </a:r>
            <a:endParaRPr kumimoji="1" lang="en-US" altLang="ja-JP" dirty="0"/>
          </a:p>
          <a:p>
            <a:r>
              <a:rPr kumimoji="1" lang="ja-JP" altLang="en-US" dirty="0"/>
              <a:t>この卓話という言葉は</a:t>
            </a:r>
            <a:r>
              <a:rPr kumimoji="1" lang="en-US" altLang="ja-JP" dirty="0"/>
              <a:t>､</a:t>
            </a:r>
            <a:r>
              <a:rPr kumimoji="1" lang="ja-JP" altLang="en-US" dirty="0"/>
              <a:t>ロータリークラブが起源となって</a:t>
            </a:r>
            <a:r>
              <a:rPr kumimoji="1" lang="en-US" altLang="ja-JP" dirty="0"/>
              <a:t>､</a:t>
            </a:r>
            <a:r>
              <a:rPr kumimoji="1" lang="ja-JP" altLang="en-US" dirty="0"/>
              <a:t>ライオンズクラブや企業のイベントなどにおいて、スピーチを意味する言葉として定着しています。</a:t>
            </a:r>
            <a:endParaRPr kumimoji="1" lang="en-US" altLang="ja-JP" dirty="0"/>
          </a:p>
          <a:p>
            <a:endParaRPr kumimoji="1" lang="ja-JP" altLang="en-US" dirty="0"/>
          </a:p>
          <a:p>
            <a:r>
              <a:rPr kumimoji="1" lang="ja-JP" altLang="en-US" dirty="0"/>
              <a:t>これに対して海外では、“</a:t>
            </a:r>
            <a:r>
              <a:rPr kumimoji="1" lang="en-US" altLang="ja-JP" dirty="0"/>
              <a:t>Rotary Speaker”</a:t>
            </a:r>
            <a:r>
              <a:rPr kumimoji="1" lang="ja-JP" altLang="en-US" dirty="0"/>
              <a:t>や、“</a:t>
            </a:r>
            <a:r>
              <a:rPr kumimoji="1" lang="en-US" altLang="ja-JP" dirty="0"/>
              <a:t>Today’s Speaker”</a:t>
            </a:r>
            <a:r>
              <a:rPr kumimoji="1" lang="ja-JP" altLang="en-US" dirty="0"/>
              <a:t>と呼ばれており、例えば、私が所属する</a:t>
            </a:r>
            <a:r>
              <a:rPr kumimoji="1" lang="en-US" altLang="ja-JP" dirty="0"/>
              <a:t>RC</a:t>
            </a:r>
            <a:r>
              <a:rPr kumimoji="1" lang="ja-JP" altLang="en-US" dirty="0"/>
              <a:t>の姉妹クラブである、ハワイのワイキキ</a:t>
            </a:r>
            <a:r>
              <a:rPr kumimoji="1" lang="en-US" altLang="ja-JP" dirty="0"/>
              <a:t>RC</a:t>
            </a:r>
            <a:r>
              <a:rPr kumimoji="1" lang="ja-JP" altLang="en-US" dirty="0"/>
              <a:t>では“</a:t>
            </a:r>
            <a:r>
              <a:rPr kumimoji="1" lang="en-US" altLang="ja-JP" dirty="0"/>
              <a:t>Today’s Speaker”</a:t>
            </a:r>
            <a:r>
              <a:rPr kumimoji="1" lang="ja-JP" altLang="en-US" dirty="0"/>
              <a:t>と呼ばれる、</a:t>
            </a:r>
            <a:r>
              <a:rPr kumimoji="1" lang="en-US" altLang="ja-JP" dirty="0"/>
              <a:t>30</a:t>
            </a:r>
            <a:r>
              <a:rPr kumimoji="1" lang="ja-JP" altLang="en-US" dirty="0"/>
              <a:t>分程度のスピーチと、質疑応答タイムが設けられています。</a:t>
            </a:r>
            <a:endParaRPr kumimoji="1" lang="en-US" altLang="ja-JP" dirty="0"/>
          </a:p>
          <a:p>
            <a:r>
              <a:rPr kumimoji="1" lang="en-US" altLang="ja-JP" dirty="0"/>
              <a:t>Speaker</a:t>
            </a:r>
            <a:r>
              <a:rPr kumimoji="1" lang="ja-JP" altLang="en-US" dirty="0"/>
              <a:t>に関しては、日本のように会員自身が卓話をすることはまれで、その回の卓話担当者が、いろいろな人に声を掛けてスケジュールを決定しています。</a:t>
            </a:r>
            <a:endParaRPr kumimoji="1" lang="en-US" altLang="ja-JP" dirty="0"/>
          </a:p>
          <a:p>
            <a:r>
              <a:rPr kumimoji="1" lang="ja-JP" altLang="en-US" dirty="0"/>
              <a:t>会員が、この人の話を聞きたいと思えば、卓話担当者にリクエストして交渉してもらうこともできます。</a:t>
            </a:r>
          </a:p>
          <a:p>
            <a:r>
              <a:rPr kumimoji="1" lang="ja-JP" altLang="en-US" dirty="0"/>
              <a:t>理事会では、</a:t>
            </a:r>
            <a:r>
              <a:rPr kumimoji="1" lang="en-US" altLang="ja-JP" dirty="0"/>
              <a:t>2</a:t>
            </a:r>
            <a:r>
              <a:rPr kumimoji="1" lang="ja-JP" altLang="en-US" dirty="0"/>
              <a:t>か月毎に </a:t>
            </a:r>
            <a:r>
              <a:rPr kumimoji="1" lang="en-US" altLang="ja-JP" dirty="0"/>
              <a:t>Speaker </a:t>
            </a:r>
            <a:r>
              <a:rPr kumimoji="1" lang="ja-JP" altLang="en-US" dirty="0"/>
              <a:t>を発表していますが、やはり年間</a:t>
            </a:r>
            <a:r>
              <a:rPr kumimoji="1" lang="en-US" altLang="ja-JP" dirty="0"/>
              <a:t>50</a:t>
            </a:r>
            <a:r>
              <a:rPr kumimoji="1" lang="ja-JP" altLang="en-US" dirty="0"/>
              <a:t>週（クリスマスとお正月は例会が休み）を埋めるというのは、なかなか大変なようです。</a:t>
            </a:r>
            <a:endParaRPr kumimoji="1" lang="en-US" altLang="ja-JP" dirty="0"/>
          </a:p>
          <a:p>
            <a:r>
              <a:rPr kumimoji="1" lang="ja-JP" altLang="en-US" dirty="0"/>
              <a:t>なお、“</a:t>
            </a:r>
            <a:r>
              <a:rPr kumimoji="1" lang="en-US" altLang="ja-JP" dirty="0"/>
              <a:t>Today’s Speaker”</a:t>
            </a:r>
            <a:r>
              <a:rPr kumimoji="1" lang="ja-JP" altLang="en-US" dirty="0"/>
              <a:t>への報酬はなしとのことでした。</a:t>
            </a:r>
          </a:p>
          <a:p>
            <a:r>
              <a:rPr kumimoji="1" lang="ja-JP" altLang="en-US" dirty="0"/>
              <a:t>ロータリーの卓話とは何かということに関して、大阪城北</a:t>
            </a:r>
            <a:r>
              <a:rPr kumimoji="1" lang="en-US" altLang="ja-JP" dirty="0"/>
              <a:t>RC</a:t>
            </a:r>
            <a:r>
              <a:rPr kumimoji="1" lang="ja-JP" altLang="en-US" dirty="0"/>
              <a:t>のホームページに掲載されている</a:t>
            </a:r>
            <a:r>
              <a:rPr kumimoji="1" lang="en-US" altLang="ja-JP" dirty="0"/>
              <a:t>『</a:t>
            </a:r>
            <a:r>
              <a:rPr kumimoji="1" lang="ja-JP" altLang="en-US" dirty="0"/>
              <a:t>卓話の歴史</a:t>
            </a:r>
            <a:r>
              <a:rPr kumimoji="1" lang="en-US" altLang="ja-JP" dirty="0"/>
              <a:t>』</a:t>
            </a:r>
            <a:r>
              <a:rPr kumimoji="1" lang="ja-JP" altLang="en-US" dirty="0"/>
              <a:t>の中の、「卓話」についての文章（次頁に引用）を参考にしていただければ幸いです。</a:t>
            </a:r>
          </a:p>
          <a:p>
            <a:r>
              <a:rPr kumimoji="1" lang="ja-JP" altLang="en-US" dirty="0"/>
              <a:t>卓話で拝聴する会員のみなさんの業界の裏話、趣味のお話、また外部講師によるスピーチは、どれをとっても勉強になります。</a:t>
            </a:r>
          </a:p>
          <a:p>
            <a:endParaRPr kumimoji="1" lang="ja-JP" altLang="en-US" dirty="0"/>
          </a:p>
          <a:p>
            <a:r>
              <a:rPr kumimoji="1" lang="ja-JP" altLang="en-US" dirty="0"/>
              <a:t>また、外部講師を招聘された場合などは事前に告知することで、入会を検討している方を例会見学へお誘いするきっかけとして、声を掛けやすくなるのではないでしょうか。さらに、それはメイキャップに来られたロータリアンにとって、最後まで残っていただける動機になるものと考えられます。</a:t>
            </a:r>
            <a:endParaRPr kumimoji="1" lang="en-US" altLang="ja-JP" dirty="0"/>
          </a:p>
          <a:p>
            <a:r>
              <a:rPr kumimoji="1" lang="ja-JP" altLang="en-US" dirty="0"/>
              <a:t>こうした工夫が、会員増強や出席率の向上につながるものと思います。</a:t>
            </a:r>
          </a:p>
          <a:p>
            <a:r>
              <a:rPr kumimoji="1" lang="ja-JP" altLang="en-US" dirty="0"/>
              <a:t>ですから、みなさんにもご自身の卓話が会報に掲載される前には、是非テーマを決めていただき、「未定」とならないよう自戒を込めてお願いしたいところです。</a:t>
            </a:r>
            <a:endParaRPr kumimoji="1" lang="en-US" altLang="ja-JP" dirty="0"/>
          </a:p>
          <a:p>
            <a:r>
              <a:rPr kumimoji="1" lang="ja-JP" altLang="en-US" dirty="0"/>
              <a:t>なお、その一方で、ベテラン会員が希望すれば卓話を免除するといったルールについても、検討する必要があるのかもしれません。</a:t>
            </a:r>
          </a:p>
          <a:p>
            <a:r>
              <a:rPr kumimoji="1" lang="ja-JP" altLang="en-US" dirty="0"/>
              <a:t>もし卓話で悩んだ場合、</a:t>
            </a:r>
            <a:r>
              <a:rPr kumimoji="1" lang="en-US" altLang="ja-JP" dirty="0"/>
              <a:t>2660</a:t>
            </a:r>
            <a:r>
              <a:rPr kumimoji="1" lang="ja-JP" altLang="en-US" dirty="0"/>
              <a:t>地区には「卓話銀行」があり、卓話リストに掲載されている講師に依頼することが可能です。</a:t>
            </a:r>
            <a:endParaRPr kumimoji="1" lang="en-US" altLang="ja-JP" dirty="0"/>
          </a:p>
          <a:p>
            <a:r>
              <a:rPr kumimoji="1" lang="ja-JP" altLang="en-US" dirty="0"/>
              <a:t>卓話は、決して罰ゲームではありません。</a:t>
            </a:r>
            <a:endParaRPr kumimoji="1" lang="en-US" altLang="ja-JP" dirty="0"/>
          </a:p>
          <a:p>
            <a:r>
              <a:rPr kumimoji="1" lang="ja-JP" altLang="en-US" dirty="0"/>
              <a:t>会員のみなさんには、卓話をする“権利”を有効に使っていただき、お互いに、大いに「卓話」を楽しみたいものだと思います。</a:t>
            </a:r>
            <a:endParaRPr kumimoji="1" lang="en-US" altLang="ja-JP" dirty="0"/>
          </a:p>
          <a:p>
            <a:r>
              <a:rPr kumimoji="1" lang="ja-JP" altLang="en-US"/>
              <a:t>新堂博著　「ロータリアンの散歩道」より</a:t>
            </a:r>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18</a:t>
            </a:fld>
            <a:endParaRPr kumimoji="1" lang="ja-JP" altLang="en-US"/>
          </a:p>
        </p:txBody>
      </p:sp>
    </p:spTree>
    <p:extLst>
      <p:ext uri="{BB962C8B-B14F-4D97-AF65-F5344CB8AC3E}">
        <p14:creationId xmlns:p14="http://schemas.microsoft.com/office/powerpoint/2010/main" val="7967050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kumimoji="1" lang="ja-JP" altLang="en-US" dirty="0"/>
              <a:t>ロータリアンの三大義務</a:t>
            </a:r>
            <a:endParaRPr kumimoji="1" lang="en-US" altLang="ja-JP" dirty="0"/>
          </a:p>
          <a:p>
            <a:r>
              <a:rPr kumimoji="1" lang="ja-JP" altLang="en-US" dirty="0"/>
              <a:t>よく、ロータリアンの三大義務として、会費支払、例会出席、機関紙購読があげられますが、果たしてそれだけでしょうか。</a:t>
            </a:r>
            <a:endParaRPr kumimoji="1" lang="en-US" altLang="ja-JP" dirty="0"/>
          </a:p>
          <a:p>
            <a:r>
              <a:rPr kumimoji="1" lang="ja-JP" altLang="en-US" dirty="0"/>
              <a:t>また、ロータリアンの義務が存在するのならば、当然のことながら国際ロータリーの義務も、ロータリークラブの義務も存在するはずです。</a:t>
            </a:r>
          </a:p>
          <a:p>
            <a:r>
              <a:rPr kumimoji="1" lang="ja-JP" altLang="en-US" dirty="0"/>
              <a:t>私たちは国際ロータリーの定款・細則および標準ロータリークラブ定款に拘束されており、これらを変更できるのは規定審議会のみであることが定められています。</a:t>
            </a:r>
            <a:endParaRPr kumimoji="1" lang="en-US" altLang="ja-JP" dirty="0"/>
          </a:p>
          <a:p>
            <a:r>
              <a:rPr kumimoji="1" lang="ja-JP" altLang="en-US" dirty="0"/>
              <a:t>すなわちこれらの三つの規約の中に国際ロータリーやロータリークラブやロータリアンの義務が定められており、それ以外の </a:t>
            </a:r>
            <a:r>
              <a:rPr kumimoji="1" lang="en-US" altLang="ja-JP" dirty="0"/>
              <a:t>RI </a:t>
            </a:r>
            <a:r>
              <a:rPr kumimoji="1" lang="ja-JP" altLang="en-US" dirty="0"/>
              <a:t>理事会の決定やクラブ細則は義務ではなく、単なる要請事項乃至は推奨事項に過ぎないということがいえます。</a:t>
            </a:r>
            <a:endParaRPr kumimoji="1" lang="en-US" altLang="ja-JP" dirty="0"/>
          </a:p>
          <a:p>
            <a:endParaRPr kumimoji="1" lang="ja-JP" altLang="en-US" dirty="0"/>
          </a:p>
          <a:p>
            <a:r>
              <a:rPr kumimoji="1" lang="ja-JP" altLang="en-US" dirty="0"/>
              <a:t>そこで、国際ロータリーの定款・細則および標準ロータリークラブ定款の中から、国際ロータリーやロータリークラブやロータリアンが遵守しなければならない義務を抜粋してみました。</a:t>
            </a:r>
          </a:p>
          <a:p>
            <a:endParaRPr kumimoji="1" lang="en-US" altLang="ja-JP" dirty="0"/>
          </a:p>
          <a:p>
            <a:r>
              <a:rPr kumimoji="1" lang="ja-JP" altLang="en-US" dirty="0"/>
              <a:t>国際ロータリーの義務</a:t>
            </a:r>
          </a:p>
          <a:p>
            <a:r>
              <a:rPr kumimoji="1" lang="en-US" altLang="ja-JP" dirty="0"/>
              <a:t>1. </a:t>
            </a:r>
            <a:r>
              <a:rPr kumimoji="1" lang="ja-JP" altLang="en-US" dirty="0"/>
              <a:t>ロータリーの綱領を推進するようなプログラムや活動を追求している </a:t>
            </a:r>
            <a:r>
              <a:rPr kumimoji="1" lang="en-US" altLang="ja-JP" dirty="0"/>
              <a:t>RI </a:t>
            </a:r>
            <a:r>
              <a:rPr kumimoji="1" lang="ja-JP" altLang="en-US" dirty="0"/>
              <a:t>加盟クラブや </a:t>
            </a:r>
            <a:r>
              <a:rPr kumimoji="1" lang="en-US" altLang="ja-JP" dirty="0"/>
              <a:t>R I</a:t>
            </a:r>
            <a:r>
              <a:rPr kumimoji="1" lang="ja-JP" altLang="en-US" dirty="0"/>
              <a:t>地区を支援すること。</a:t>
            </a:r>
          </a:p>
          <a:p>
            <a:r>
              <a:rPr kumimoji="1" lang="en-US" altLang="ja-JP" dirty="0"/>
              <a:t>2. </a:t>
            </a:r>
            <a:r>
              <a:rPr kumimoji="1" lang="ja-JP" altLang="en-US" dirty="0"/>
              <a:t>全世界にわたって、ロータリーを奨励し、助長し、拡大し、そして管理すること。</a:t>
            </a:r>
          </a:p>
          <a:p>
            <a:r>
              <a:rPr kumimoji="1" lang="en-US" altLang="ja-JP" dirty="0"/>
              <a:t>3. R I </a:t>
            </a:r>
            <a:r>
              <a:rPr kumimoji="1" lang="ja-JP" altLang="en-US" dirty="0"/>
              <a:t>の活動を調整し、全般的にこれを指導すること。</a:t>
            </a:r>
          </a:p>
          <a:p>
            <a:r>
              <a:rPr kumimoji="1" lang="en-US" altLang="ja-JP" dirty="0"/>
              <a:t>4. </a:t>
            </a:r>
            <a:r>
              <a:rPr kumimoji="1" lang="ja-JP" altLang="en-US" dirty="0"/>
              <a:t>規定審議会を </a:t>
            </a:r>
            <a:r>
              <a:rPr kumimoji="1" lang="en-US" altLang="ja-JP" dirty="0"/>
              <a:t>R I </a:t>
            </a:r>
            <a:r>
              <a:rPr kumimoji="1" lang="ja-JP" altLang="en-US" dirty="0"/>
              <a:t>の立法機関とすること。</a:t>
            </a:r>
          </a:p>
          <a:p>
            <a:r>
              <a:rPr kumimoji="1" lang="en-US" altLang="ja-JP" dirty="0"/>
              <a:t>5. R I </a:t>
            </a:r>
            <a:r>
              <a:rPr kumimoji="1" lang="ja-JP" altLang="en-US" dirty="0"/>
              <a:t>の国際大会を開催すること。</a:t>
            </a:r>
          </a:p>
          <a:p>
            <a:endParaRPr kumimoji="1" lang="ja-JP" altLang="en-US" dirty="0"/>
          </a:p>
          <a:p>
            <a:r>
              <a:rPr kumimoji="1" lang="ja-JP" altLang="en-US" dirty="0"/>
              <a:t>ロータリークラブの義務</a:t>
            </a:r>
          </a:p>
          <a:p>
            <a:r>
              <a:rPr kumimoji="1" lang="en-US" altLang="ja-JP" dirty="0"/>
              <a:t>1. </a:t>
            </a:r>
            <a:r>
              <a:rPr kumimoji="1" lang="ja-JP" altLang="en-US" dirty="0"/>
              <a:t>国際ロータリーに加盟すること。</a:t>
            </a:r>
          </a:p>
          <a:p>
            <a:r>
              <a:rPr kumimoji="1" lang="en-US" altLang="ja-JP" dirty="0"/>
              <a:t>2. </a:t>
            </a:r>
            <a:r>
              <a:rPr kumimoji="1" lang="ja-JP" altLang="en-US" dirty="0"/>
              <a:t>クラブの所在地域を確定すること。</a:t>
            </a:r>
          </a:p>
          <a:p>
            <a:r>
              <a:rPr kumimoji="1" lang="en-US" altLang="ja-JP" dirty="0"/>
              <a:t>3.</a:t>
            </a:r>
            <a:r>
              <a:rPr kumimoji="1" lang="ja-JP" altLang="en-US" dirty="0"/>
              <a:t>定められた日及び時間に例会を開催するものとする。但し</a:t>
            </a:r>
            <a:r>
              <a:rPr kumimoji="1" lang="en-US" altLang="ja-JP" dirty="0"/>
              <a:t>2</a:t>
            </a:r>
            <a:r>
              <a:rPr kumimoji="1" lang="ja-JP" altLang="en-US" dirty="0"/>
              <a:t>回</a:t>
            </a:r>
            <a:r>
              <a:rPr kumimoji="1" lang="en-US" altLang="ja-JP" dirty="0"/>
              <a:t>/</a:t>
            </a:r>
            <a:r>
              <a:rPr kumimoji="1" lang="ja-JP" altLang="en-US" dirty="0"/>
              <a:t>月以上は開催。</a:t>
            </a:r>
          </a:p>
          <a:p>
            <a:r>
              <a:rPr kumimoji="1" lang="en-US" altLang="ja-JP" dirty="0"/>
              <a:t>4. </a:t>
            </a:r>
            <a:r>
              <a:rPr kumimoji="1" lang="ja-JP" altLang="en-US" dirty="0"/>
              <a:t>役員を選挙するための年次総会を開催すること。</a:t>
            </a:r>
          </a:p>
          <a:p>
            <a:r>
              <a:rPr kumimoji="1" lang="en-US" altLang="ja-JP" dirty="0"/>
              <a:t>5. </a:t>
            </a:r>
            <a:r>
              <a:rPr kumimoji="1" lang="ja-JP" altLang="en-US" dirty="0"/>
              <a:t>クラブの管理主体は理事会とすること。</a:t>
            </a:r>
          </a:p>
          <a:p>
            <a:r>
              <a:rPr kumimoji="1" lang="en-US" altLang="ja-JP" dirty="0"/>
              <a:t>6. </a:t>
            </a:r>
            <a:r>
              <a:rPr kumimoji="1" lang="ja-JP" altLang="en-US" dirty="0"/>
              <a:t>すべてのクラブは、</a:t>
            </a:r>
            <a:r>
              <a:rPr kumimoji="1" lang="en-US" altLang="ja-JP" dirty="0"/>
              <a:t>R I </a:t>
            </a:r>
            <a:r>
              <a:rPr kumimoji="1" lang="ja-JP" altLang="en-US" dirty="0"/>
              <a:t>定款・細則ならびに標準ロータリークラブ定款を遵守すること。</a:t>
            </a:r>
          </a:p>
          <a:p>
            <a:r>
              <a:rPr kumimoji="1" lang="en-US" altLang="ja-JP" dirty="0"/>
              <a:t>7. </a:t>
            </a:r>
            <a:r>
              <a:rPr kumimoji="1" lang="ja-JP" altLang="en-US" dirty="0"/>
              <a:t>各クラブは半年ごとに、人頭分担金を </a:t>
            </a:r>
            <a:r>
              <a:rPr kumimoji="1" lang="en-US" altLang="ja-JP" dirty="0"/>
              <a:t>R I </a:t>
            </a:r>
            <a:r>
              <a:rPr kumimoji="1" lang="ja-JP" altLang="en-US" dirty="0"/>
              <a:t>に納付すること。</a:t>
            </a:r>
          </a:p>
          <a:p>
            <a:endParaRPr kumimoji="1" lang="ja-JP" altLang="en-US" dirty="0"/>
          </a:p>
          <a:p>
            <a:r>
              <a:rPr kumimoji="1" lang="ja-JP" altLang="en-US" dirty="0"/>
              <a:t>ロータリアンの義務</a:t>
            </a:r>
          </a:p>
          <a:p>
            <a:pPr marL="228600" indent="-228600">
              <a:buAutoNum type="arabicPeriod"/>
            </a:pPr>
            <a:r>
              <a:rPr kumimoji="1" lang="en-US" altLang="ja-JP" dirty="0"/>
              <a:t>R I </a:t>
            </a:r>
            <a:r>
              <a:rPr kumimoji="1" lang="ja-JP" altLang="en-US" dirty="0"/>
              <a:t>定款・細則ならびに標準ロータリークラブ定款を遵守すること 。</a:t>
            </a:r>
            <a:endParaRPr kumimoji="1" lang="en-US" altLang="ja-JP" dirty="0"/>
          </a:p>
          <a:p>
            <a:pPr marL="0" indent="0">
              <a:buNone/>
            </a:pPr>
            <a:r>
              <a:rPr kumimoji="1" lang="en-US" altLang="ja-JP" dirty="0"/>
              <a:t>2.</a:t>
            </a:r>
            <a:r>
              <a:rPr kumimoji="1" lang="ja-JP" altLang="en-US" dirty="0"/>
              <a:t>善良さ、高潔さ、リーダーシップを身をもって示し、事業、専門職務、および／また</a:t>
            </a:r>
          </a:p>
          <a:p>
            <a:pPr marL="0" indent="0">
              <a:buNone/>
            </a:pPr>
            <a:r>
              <a:rPr kumimoji="1" lang="ja-JP" altLang="en-US" dirty="0"/>
              <a:t>は地域社会でよい評判を受けており、地域社会および／または世界において奉仕する意欲のある成人であること</a:t>
            </a:r>
          </a:p>
          <a:p>
            <a:r>
              <a:rPr kumimoji="1" lang="en-US" altLang="ja-JP" dirty="0"/>
              <a:t>3. </a:t>
            </a:r>
            <a:r>
              <a:rPr kumimoji="1" lang="ja-JP" altLang="en-US" dirty="0"/>
              <a:t>職業分類を有すること。ただし、リタイアして職業を持たない会員は、以前持っていた職業</a:t>
            </a:r>
          </a:p>
          <a:p>
            <a:r>
              <a:rPr kumimoji="1" lang="ja-JP" altLang="en-US" dirty="0"/>
              <a:t>分類のまま在籍することができる。</a:t>
            </a:r>
          </a:p>
          <a:p>
            <a:r>
              <a:rPr kumimoji="1" lang="en-US" altLang="ja-JP" dirty="0"/>
              <a:t>4. </a:t>
            </a:r>
            <a:r>
              <a:rPr kumimoji="1" lang="ja-JP" altLang="en-US" dirty="0"/>
              <a:t>クラブの例会に出席すること。出席不可能な場合は欠席をメークアップすること。</a:t>
            </a:r>
          </a:p>
          <a:p>
            <a:r>
              <a:rPr kumimoji="1" lang="en-US" altLang="ja-JP" dirty="0"/>
              <a:t>5. </a:t>
            </a:r>
            <a:r>
              <a:rPr kumimoji="1" lang="ja-JP" altLang="en-US" dirty="0"/>
              <a:t>年会費を納入すること。入会金についてはクラブ細則に従う事。</a:t>
            </a:r>
          </a:p>
          <a:p>
            <a:r>
              <a:rPr kumimoji="1" lang="en-US" altLang="ja-JP" dirty="0"/>
              <a:t>6. RI </a:t>
            </a:r>
            <a:r>
              <a:rPr kumimoji="1" lang="ja-JP" altLang="en-US" dirty="0"/>
              <a:t>の機関雑誌または地域的なロータリー雑誌を購読しなければならない。</a:t>
            </a:r>
            <a:endParaRPr kumimoji="1" lang="en-US" altLang="ja-JP" dirty="0"/>
          </a:p>
          <a:p>
            <a:endParaRPr kumimoji="1" lang="en-US" altLang="ja-JP" dirty="0"/>
          </a:p>
          <a:p>
            <a:endParaRPr kumimoji="1" lang="en-US" altLang="ja-JP" dirty="0"/>
          </a:p>
          <a:p>
            <a:r>
              <a:rPr kumimoji="1" lang="ja-JP" altLang="en-US" dirty="0"/>
              <a:t>現在、日本のロータリークラブは、</a:t>
            </a:r>
            <a:r>
              <a:rPr kumimoji="1" lang="en-US" altLang="ja-JP" dirty="0"/>
              <a:t>34</a:t>
            </a:r>
            <a:r>
              <a:rPr kumimoji="1" lang="ja-JP" altLang="en-US" dirty="0"/>
              <a:t>の地区に分かれています。</a:t>
            </a:r>
            <a:endParaRPr kumimoji="1" lang="en-US" altLang="ja-JP" dirty="0"/>
          </a:p>
          <a:p>
            <a:r>
              <a:rPr kumimoji="1" lang="en-US" altLang="ja-JP" dirty="0"/>
              <a:t>1951</a:t>
            </a:r>
            <a:r>
              <a:rPr kumimoji="1" lang="ja-JP" altLang="en-US" dirty="0"/>
              <a:t>年度まで日本のロータリークラブは一つの地区だったのですが、</a:t>
            </a:r>
            <a:r>
              <a:rPr kumimoji="1" lang="en-US" altLang="ja-JP" dirty="0"/>
              <a:t>1952</a:t>
            </a:r>
            <a:r>
              <a:rPr kumimoji="1" lang="ja-JP" altLang="en-US" dirty="0"/>
              <a:t>年度から 二つの地区に分割されることになります。</a:t>
            </a:r>
            <a:endParaRPr kumimoji="1" lang="en-US" altLang="ja-JP" dirty="0"/>
          </a:p>
          <a:p>
            <a:r>
              <a:rPr kumimoji="1" lang="ja-JP" altLang="en-US" dirty="0"/>
              <a:t>その際、当時の人たちには、それまで一つにまとまっていた日本のロータリアンが、二地区に分かれることの寂しさと期待の入り交じった気持ちがあったようです。</a:t>
            </a:r>
          </a:p>
          <a:p>
            <a:r>
              <a:rPr kumimoji="1" lang="ja-JP" altLang="en-US" dirty="0"/>
              <a:t>そうしたロータリアンの気持ちを映すように、二地区になっても連絡を緊密にするため、共通の機関誌の創刊が企画されました。</a:t>
            </a:r>
            <a:endParaRPr kumimoji="1" lang="en-US" altLang="ja-JP" dirty="0"/>
          </a:p>
          <a:p>
            <a:r>
              <a:rPr kumimoji="1" lang="ja-JP" altLang="en-US" dirty="0"/>
              <a:t>それが</a:t>
            </a:r>
            <a:r>
              <a:rPr kumimoji="1" lang="en-US" altLang="ja-JP" dirty="0"/>
              <a:t>『</a:t>
            </a:r>
            <a:r>
              <a:rPr kumimoji="1" lang="ja-JP" altLang="en-US" dirty="0"/>
              <a:t>ロータリーの友</a:t>
            </a:r>
            <a:r>
              <a:rPr kumimoji="1" lang="en-US" altLang="ja-JP" dirty="0"/>
              <a:t>』</a:t>
            </a:r>
            <a:r>
              <a:rPr kumimoji="1" lang="ja-JP" altLang="en-US" dirty="0"/>
              <a:t>です。ロータリーの友は、準備期間を経て</a:t>
            </a:r>
            <a:r>
              <a:rPr kumimoji="1" lang="en-US" altLang="ja-JP" dirty="0"/>
              <a:t>1953</a:t>
            </a:r>
            <a:r>
              <a:rPr kumimoji="1" lang="ja-JP" altLang="en-US" dirty="0"/>
              <a:t>年に創刊号が発刊されますが、それに先駆けて、前年度の</a:t>
            </a:r>
            <a:r>
              <a:rPr kumimoji="1" lang="en-US" altLang="ja-JP" dirty="0"/>
              <a:t>1951</a:t>
            </a:r>
            <a:r>
              <a:rPr kumimoji="1" lang="ja-JP" altLang="en-US" dirty="0"/>
              <a:t>年（昭和</a:t>
            </a:r>
            <a:r>
              <a:rPr kumimoji="1" lang="en-US" altLang="ja-JP" dirty="0"/>
              <a:t>26</a:t>
            </a:r>
            <a:r>
              <a:rPr kumimoji="1" lang="ja-JP" altLang="en-US" dirty="0"/>
              <a:t>年）にロータリーソングが募集されました。</a:t>
            </a:r>
            <a:endParaRPr kumimoji="1" lang="en-US" altLang="ja-JP" dirty="0"/>
          </a:p>
          <a:p>
            <a:endParaRPr kumimoji="1" lang="ja-JP" altLang="en-US" dirty="0"/>
          </a:p>
          <a:p>
            <a:r>
              <a:rPr kumimoji="1" lang="ja-JP" altLang="en-US" dirty="0"/>
              <a:t>これに入選したのが、東京</a:t>
            </a:r>
            <a:r>
              <a:rPr kumimoji="1" lang="en-US" altLang="ja-JP" dirty="0"/>
              <a:t>RC</a:t>
            </a:r>
            <a:r>
              <a:rPr kumimoji="1" lang="ja-JP" altLang="en-US" dirty="0"/>
              <a:t>の矢野一郎氏が作詞作曲した</a:t>
            </a:r>
            <a:r>
              <a:rPr kumimoji="1" lang="en-US" altLang="ja-JP" dirty="0"/>
              <a:t>『</a:t>
            </a:r>
            <a:r>
              <a:rPr kumimoji="1" lang="ja-JP" altLang="en-US" dirty="0"/>
              <a:t>手に手つないで</a:t>
            </a:r>
            <a:r>
              <a:rPr kumimoji="1" lang="en-US" altLang="ja-JP" dirty="0"/>
              <a:t>』</a:t>
            </a:r>
            <a:r>
              <a:rPr kumimoji="1" lang="ja-JP" altLang="en-US" dirty="0"/>
              <a:t>です。</a:t>
            </a:r>
            <a:endParaRPr kumimoji="1" lang="en-US" altLang="ja-JP" dirty="0"/>
          </a:p>
          <a:p>
            <a:r>
              <a:rPr kumimoji="1" lang="ja-JP" altLang="en-US" dirty="0"/>
              <a:t>さらに、このメロデイーを親しみやすく編曲、アレンジしたのが、昭和の大歌手、東京西</a:t>
            </a:r>
            <a:r>
              <a:rPr kumimoji="1" lang="en-US" altLang="ja-JP" dirty="0"/>
              <a:t>RC</a:t>
            </a:r>
            <a:r>
              <a:rPr kumimoji="1" lang="ja-JP" altLang="en-US" dirty="0"/>
              <a:t>の藤山一郎氏です。</a:t>
            </a:r>
            <a:endParaRPr kumimoji="1" lang="en-US" altLang="ja-JP" dirty="0"/>
          </a:p>
          <a:p>
            <a:r>
              <a:rPr kumimoji="1" lang="ja-JP" altLang="en-US" dirty="0"/>
              <a:t>この歌は、二つの地域に分かれても変わらぬ友情を確かめ合い、手に手つないでいこうと誓い合った歌だったのです。</a:t>
            </a:r>
          </a:p>
          <a:p>
            <a:r>
              <a:rPr kumimoji="1" lang="ja-JP" altLang="en-US" dirty="0"/>
              <a:t>　　　　　　　　　　　　　　　　　　　　　</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19</a:t>
            </a:fld>
            <a:endParaRPr kumimoji="1" lang="ja-JP" altLang="en-US"/>
          </a:p>
        </p:txBody>
      </p:sp>
    </p:spTree>
    <p:extLst>
      <p:ext uri="{BB962C8B-B14F-4D97-AF65-F5344CB8AC3E}">
        <p14:creationId xmlns:p14="http://schemas.microsoft.com/office/powerpoint/2010/main" val="1926899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１）ロータリーの基本理念</a:t>
            </a:r>
            <a:endParaRPr kumimoji="1" lang="en-US" altLang="ja-JP" dirty="0"/>
          </a:p>
          <a:p>
            <a:r>
              <a:rPr kumimoji="1" lang="ja-JP" altLang="en-US" dirty="0"/>
              <a:t>２）ロータリーの基礎知識</a:t>
            </a:r>
            <a:endParaRPr kumimoji="1" lang="en-US" altLang="ja-JP" dirty="0"/>
          </a:p>
          <a:p>
            <a:r>
              <a:rPr kumimoji="1" lang="ja-JP" altLang="en-US" dirty="0"/>
              <a:t>３）ロータリーの最点目標はポリオ根絶</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2</a:t>
            </a:fld>
            <a:endParaRPr kumimoji="1" lang="ja-JP" altLang="en-US"/>
          </a:p>
        </p:txBody>
      </p:sp>
    </p:spTree>
    <p:extLst>
      <p:ext uri="{BB962C8B-B14F-4D97-AF65-F5344CB8AC3E}">
        <p14:creationId xmlns:p14="http://schemas.microsoft.com/office/powerpoint/2010/main" val="196031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ニコニコ箱（その１）　入れても良ければ入れなくても良い　入れない者、はすかしいと思う必要なし</a:t>
            </a:r>
          </a:p>
          <a:p>
            <a:endParaRPr kumimoji="1" lang="ja-JP" altLang="en-US" dirty="0"/>
          </a:p>
          <a:p>
            <a:r>
              <a:rPr kumimoji="1" lang="ja-JP" altLang="en-US" dirty="0"/>
              <a:t>会員、家族、職場等の慶び事、お祝い事をニコニコしながら披露し、喜びを分かち合い、また、失敗したり迷惑をかけたときもユーモアたっぷりに苦笑し、例会を賑わせて親睦を増進し、集まったお金は主として奉仕活動資金に使われる。（用語便覧</a:t>
            </a:r>
            <a:r>
              <a:rPr kumimoji="1" lang="en-US" altLang="ja-JP" dirty="0"/>
              <a:t>2008</a:t>
            </a:r>
            <a:r>
              <a:rPr kumimoji="1" lang="ja-JP" altLang="en-US" dirty="0"/>
              <a:t>抜粋）とあります。</a:t>
            </a:r>
            <a:endParaRPr kumimoji="1" lang="en-US" altLang="ja-JP" dirty="0"/>
          </a:p>
          <a:p>
            <a:r>
              <a:rPr kumimoji="1" lang="ja-JP" altLang="en-US" dirty="0"/>
              <a:t>クラブにもよりますがひとり一回</a:t>
            </a:r>
            <a:r>
              <a:rPr kumimoji="1" lang="en-US" altLang="ja-JP" dirty="0"/>
              <a:t>2,000</a:t>
            </a:r>
            <a:r>
              <a:rPr kumimoji="1" lang="ja-JP" altLang="en-US" dirty="0"/>
              <a:t>円が多い様です。</a:t>
            </a:r>
          </a:p>
          <a:p>
            <a:endParaRPr kumimoji="1" lang="ja-JP" altLang="en-US" dirty="0"/>
          </a:p>
          <a:p>
            <a:r>
              <a:rPr kumimoji="1" lang="ja-JP" altLang="en-US" dirty="0"/>
              <a:t>この「ニコニコ箱」は、今日でも国際的な共通慣行がある訳ではありません。</a:t>
            </a:r>
            <a:endParaRPr kumimoji="1" lang="en-US" altLang="ja-JP" dirty="0"/>
          </a:p>
          <a:p>
            <a:r>
              <a:rPr kumimoji="1" lang="ja-JP" altLang="en-US" dirty="0"/>
              <a:t>日本独特の募金方法のようです。</a:t>
            </a:r>
            <a:endParaRPr kumimoji="1" lang="en-US" altLang="ja-JP" dirty="0"/>
          </a:p>
          <a:p>
            <a:r>
              <a:rPr kumimoji="1" lang="ja-JP" altLang="en-US" dirty="0"/>
              <a:t>アメリカを始め諸外国にはニコニコ箱に類するものとして </a:t>
            </a:r>
            <a:r>
              <a:rPr kumimoji="1" lang="en-US" altLang="ja-JP" dirty="0"/>
              <a:t>Fine Box</a:t>
            </a:r>
            <a:r>
              <a:rPr kumimoji="1" lang="ja-JP" altLang="en-US" dirty="0"/>
              <a:t>と </a:t>
            </a:r>
            <a:r>
              <a:rPr kumimoji="1" lang="en-US" altLang="ja-JP" dirty="0"/>
              <a:t>Chest Box</a:t>
            </a:r>
            <a:r>
              <a:rPr kumimoji="1" lang="ja-JP" altLang="en-US" dirty="0"/>
              <a:t>があります。</a:t>
            </a:r>
            <a:endParaRPr kumimoji="1" lang="en-US" altLang="ja-JP" dirty="0"/>
          </a:p>
          <a:p>
            <a:r>
              <a:rPr kumimoji="1" lang="en-US" altLang="ja-JP" dirty="0"/>
              <a:t>Fine Box </a:t>
            </a:r>
            <a:r>
              <a:rPr kumimoji="1" lang="ja-JP" altLang="en-US" dirty="0"/>
              <a:t>は罰金箱で、欠席、早退とかのペナルティを集める制度であり、</a:t>
            </a:r>
            <a:r>
              <a:rPr kumimoji="1" lang="en-US" altLang="ja-JP" dirty="0"/>
              <a:t>Chest Box</a:t>
            </a:r>
            <a:r>
              <a:rPr kumimoji="1" lang="ja-JP" altLang="en-US" dirty="0"/>
              <a:t>は目的を定めた募金箱ですから、目的を定めずに募金をする日本のニコニコ箱とは若干違います。</a:t>
            </a:r>
            <a:endParaRPr kumimoji="1" lang="en-US" altLang="ja-JP" dirty="0"/>
          </a:p>
          <a:p>
            <a:endParaRPr kumimoji="1" lang="en-US" altLang="ja-JP" dirty="0"/>
          </a:p>
          <a:p>
            <a:r>
              <a:rPr kumimoji="1" lang="ja-JP" altLang="en-US" dirty="0"/>
              <a:t>いちばん最初の資金集めは</a:t>
            </a:r>
            <a:r>
              <a:rPr kumimoji="1" lang="en-US" altLang="ja-JP" dirty="0"/>
              <a:t>1924</a:t>
            </a:r>
            <a:r>
              <a:rPr kumimoji="1" lang="ja-JP" altLang="en-US" dirty="0"/>
              <a:t>年シカゴ・クラブのドクター・クラーク・ハウレーが農夫の馬が死んだため新しい馬を彼に与えたいがゆえにクラブ内で寄付を募ったのが最初との記録があります。</a:t>
            </a:r>
            <a:endParaRPr kumimoji="1" lang="en-US" altLang="ja-JP" dirty="0"/>
          </a:p>
          <a:p>
            <a:r>
              <a:rPr kumimoji="1" lang="ja-JP" altLang="en-US" dirty="0"/>
              <a:t>（</a:t>
            </a:r>
            <a:r>
              <a:rPr kumimoji="1" lang="en-US" altLang="ja-JP" dirty="0"/>
              <a:t>Oren Arnold</a:t>
            </a:r>
            <a:r>
              <a:rPr kumimoji="1" lang="ja-JP" altLang="en-US" dirty="0"/>
              <a:t>著 </a:t>
            </a:r>
            <a:r>
              <a:rPr kumimoji="1" lang="en-US" altLang="ja-JP" dirty="0"/>
              <a:t>Golden Strand</a:t>
            </a:r>
            <a:r>
              <a:rPr kumimoji="1" lang="ja-JP" altLang="en-US" dirty="0"/>
              <a:t>より）日本での起源については</a:t>
            </a:r>
            <a:r>
              <a:rPr kumimoji="1" lang="en-US" altLang="ja-JP" dirty="0"/>
              <a:t>1931</a:t>
            </a:r>
            <a:r>
              <a:rPr kumimoji="1" lang="ja-JP" altLang="en-US" dirty="0"/>
              <a:t>年（昭和</a:t>
            </a:r>
            <a:r>
              <a:rPr kumimoji="1" lang="en-US" altLang="ja-JP" dirty="0"/>
              <a:t>6</a:t>
            </a:r>
            <a:r>
              <a:rPr kumimoji="1" lang="ja-JP" altLang="en-US" dirty="0"/>
              <a:t>年）に大阪クラブの藤原さんという会員が始めた罰金箱が後に二コニコ箱に変わりました。東京クラブでは</a:t>
            </a:r>
            <a:r>
              <a:rPr kumimoji="1" lang="en-US" altLang="ja-JP" dirty="0"/>
              <a:t>1936</a:t>
            </a:r>
            <a:r>
              <a:rPr kumimoji="1" lang="ja-JP" altLang="en-US" dirty="0"/>
              <a:t>年</a:t>
            </a:r>
            <a:r>
              <a:rPr kumimoji="1" lang="en-US" altLang="ja-JP" dirty="0"/>
              <a:t>9</a:t>
            </a:r>
            <a:r>
              <a:rPr kumimoji="1" lang="ja-JP" altLang="en-US" dirty="0"/>
              <a:t>月</a:t>
            </a:r>
            <a:r>
              <a:rPr kumimoji="1" lang="en-US" altLang="ja-JP" dirty="0"/>
              <a:t>30</a:t>
            </a:r>
            <a:r>
              <a:rPr kumimoji="1" lang="ja-JP" altLang="en-US" dirty="0"/>
              <a:t>日、関 幸重さんという会員が玉川園の孤児</a:t>
            </a:r>
            <a:r>
              <a:rPr kumimoji="1" lang="en-US" altLang="ja-JP" dirty="0"/>
              <a:t>300</a:t>
            </a:r>
            <a:r>
              <a:rPr kumimoji="1" lang="ja-JP" altLang="en-US" dirty="0"/>
              <a:t>名を招待するために、ありあわせの紙箱を回して募金をしたのが始まりだと記録にあります。</a:t>
            </a:r>
            <a:endParaRPr kumimoji="1" lang="en-US" altLang="ja-JP" dirty="0"/>
          </a:p>
          <a:p>
            <a:endParaRPr kumimoji="1" lang="en-US" altLang="ja-JP" dirty="0"/>
          </a:p>
          <a:p>
            <a:r>
              <a:rPr kumimoji="1" lang="ja-JP" altLang="en-US" dirty="0"/>
              <a:t>その後、関会員が発起人となって毎例会に箱を回して、誕生、お祝いごと、慶事に何がしかの喜捨を求めて、この制度がニコニコ箱として定着したようです。</a:t>
            </a:r>
            <a:endParaRPr kumimoji="1" lang="en-US" altLang="ja-JP" dirty="0"/>
          </a:p>
          <a:p>
            <a:r>
              <a:rPr kumimoji="1" lang="ja-JP" altLang="en-US" dirty="0"/>
              <a:t>当初使っていた紙箱は、その後三越に特注した木箱に代わりましたが、その箱にはニコニコ顔の本家本元である恵比寿様の顔が彫られていたとのことです。</a:t>
            </a:r>
          </a:p>
          <a:p>
            <a:endParaRPr kumimoji="1" lang="en-US" altLang="ja-JP" dirty="0"/>
          </a:p>
          <a:p>
            <a:endParaRPr kumimoji="1" lang="en-US" altLang="ja-JP" dirty="0"/>
          </a:p>
          <a:p>
            <a:r>
              <a:rPr kumimoji="1" lang="ja-JP" altLang="en-US" dirty="0"/>
              <a:t>ニコニコ箱（その２）</a:t>
            </a:r>
          </a:p>
          <a:p>
            <a:endParaRPr kumimoji="1" lang="ja-JP" altLang="en-US" dirty="0"/>
          </a:p>
          <a:p>
            <a:r>
              <a:rPr kumimoji="1" lang="ja-JP" altLang="en-US" dirty="0"/>
              <a:t>　ニコニコ箱は寄付金ですので、少なくても結構だし、多ければ尚いいというものです。</a:t>
            </a:r>
            <a:endParaRPr kumimoji="1" lang="en-US" altLang="ja-JP" dirty="0"/>
          </a:p>
          <a:p>
            <a:r>
              <a:rPr kumimoji="1" lang="ja-JP" altLang="en-US" dirty="0"/>
              <a:t>よって目標の立てられない財源です。</a:t>
            </a:r>
            <a:endParaRPr kumimoji="1" lang="en-US" altLang="ja-JP" dirty="0"/>
          </a:p>
          <a:p>
            <a:r>
              <a:rPr kumimoji="1" lang="ja-JP" altLang="en-US" dirty="0"/>
              <a:t>目標の立てられない財源ですから、年間事業予算の中にこれを組入れる事は好ましくありません。</a:t>
            </a:r>
            <a:endParaRPr kumimoji="1" lang="en-US" altLang="ja-JP" dirty="0"/>
          </a:p>
          <a:p>
            <a:r>
              <a:rPr kumimoji="1" lang="ja-JP" altLang="en-US" dirty="0"/>
              <a:t>これが会計処理上の一般原則です。</a:t>
            </a:r>
            <a:endParaRPr kumimoji="1" lang="en-US" altLang="ja-JP" dirty="0"/>
          </a:p>
          <a:p>
            <a:r>
              <a:rPr kumimoji="1" lang="ja-JP" altLang="en-US" dirty="0"/>
              <a:t>いくら集るかわらないものを当年度の事業引当金にする事は出来ません。</a:t>
            </a:r>
            <a:endParaRPr kumimoji="1" lang="en-US" altLang="ja-JP" dirty="0"/>
          </a:p>
          <a:p>
            <a:r>
              <a:rPr kumimoji="1" lang="ja-JP" altLang="en-US" dirty="0"/>
              <a:t>クラブが目標を立て、予算を組んで会費並に徴収していたときは別として、６月</a:t>
            </a:r>
            <a:r>
              <a:rPr kumimoji="1" lang="en-US" altLang="ja-JP" dirty="0"/>
              <a:t>30</a:t>
            </a:r>
            <a:r>
              <a:rPr kumimoji="1" lang="ja-JP" altLang="en-US" dirty="0"/>
              <a:t>日に締めて、そこで固定したものを次年度の予算の中に組込むのが正しい活用方法だと私は思います。</a:t>
            </a:r>
            <a:endParaRPr kumimoji="1" lang="en-US" altLang="ja-JP" dirty="0"/>
          </a:p>
          <a:p>
            <a:r>
              <a:rPr kumimoji="1" lang="ja-JP" altLang="en-US" dirty="0"/>
              <a:t>ですから、ニコニコ財源は一年遅れるという形になるでしょう。　</a:t>
            </a:r>
          </a:p>
          <a:p>
            <a:endParaRPr kumimoji="1" lang="ja-JP" altLang="en-US" dirty="0"/>
          </a:p>
          <a:p>
            <a:r>
              <a:rPr kumimoji="1" lang="ja-JP" altLang="en-US" dirty="0"/>
              <a:t>　基本的には奉仕活動に充てられるものですから、奉仕活動の実践が低調だと、ニコニコが消化できずに段々と繰越金が増えてくることが想定されます。</a:t>
            </a:r>
            <a:endParaRPr kumimoji="1" lang="en-US" altLang="ja-JP" dirty="0"/>
          </a:p>
          <a:p>
            <a:r>
              <a:rPr kumimoji="1" lang="ja-JP" altLang="en-US" dirty="0"/>
              <a:t>その一方でクラブの本会計は逼迫している場合、ニコニコ会計から何らかの名目をつけて、本会計に戻入して消化しているクラブがあると聞いたことがあります。</a:t>
            </a:r>
            <a:endParaRPr kumimoji="1" lang="en-US" altLang="ja-JP" dirty="0"/>
          </a:p>
          <a:p>
            <a:r>
              <a:rPr kumimoji="1" lang="ja-JP" altLang="en-US" dirty="0"/>
              <a:t>「誕生祝の品物は本会計の親睦活動委員会の費用で購入するのだから、誕生祝のニコニコは本会計で使っても良い」等々、いろいろと都合のいい解釈はつくものです。</a:t>
            </a:r>
            <a:endParaRPr kumimoji="1" lang="en-US" altLang="ja-JP" dirty="0"/>
          </a:p>
          <a:p>
            <a:r>
              <a:rPr kumimoji="1" lang="ja-JP" altLang="en-US" dirty="0"/>
              <a:t>しかし、如何なる理由をつけようとも、ニコニコ会計を本会計に戻入することは好ましくないと思います。</a:t>
            </a:r>
            <a:endParaRPr kumimoji="1" lang="en-US" altLang="ja-JP" dirty="0"/>
          </a:p>
          <a:p>
            <a:r>
              <a:rPr kumimoji="1" lang="ja-JP" altLang="en-US" dirty="0"/>
              <a:t>ニコニコは対社会的の奉仕活動のために集めている寄付金ですから、ロータリアンがその受益者になることはできません。</a:t>
            </a:r>
            <a:endParaRPr kumimoji="1" lang="en-US" altLang="ja-JP" dirty="0"/>
          </a:p>
          <a:p>
            <a:r>
              <a:rPr kumimoji="1" lang="ja-JP" altLang="en-US" dirty="0"/>
              <a:t>ニコニコを本会計に戻入することは、その額の多い少ないは別にして、ロータリアンが受益者になることを意味します。</a:t>
            </a:r>
            <a:endParaRPr kumimoji="1" lang="en-US" altLang="ja-JP" dirty="0"/>
          </a:p>
          <a:p>
            <a:r>
              <a:rPr kumimoji="1" lang="ja-JP" altLang="en-US" dirty="0"/>
              <a:t>クラブの運営費、すなわち本会計は会員が平等に負担して成立しています。</a:t>
            </a:r>
            <a:endParaRPr kumimoji="1" lang="en-US" altLang="ja-JP" dirty="0"/>
          </a:p>
          <a:p>
            <a:r>
              <a:rPr kumimoji="1" lang="ja-JP" altLang="en-US" dirty="0"/>
              <a:t>会費負担の平等性が保たれているからこそ、クラブ内における会員の平等性も保たれると思います。</a:t>
            </a:r>
            <a:endParaRPr kumimoji="1" lang="en-US" altLang="ja-JP" dirty="0"/>
          </a:p>
          <a:p>
            <a:r>
              <a:rPr kumimoji="1" lang="ja-JP" altLang="en-US" dirty="0"/>
              <a:t>ニコニコは対社会的活動に賛同する人が任意に、金額もばらばらに拠出しているわけで、会員が平等に拠出しているわけではありませんので、これを本会計に流用することは、会費負担の平等性を崩すことにもなると思います。本会計が不足ならば、取るべき方法は、経費削減か会費値上げしかありません。</a:t>
            </a:r>
          </a:p>
          <a:p>
            <a:endParaRPr kumimoji="1" lang="ja-JP" altLang="en-US" dirty="0"/>
          </a:p>
          <a:p>
            <a:r>
              <a:rPr kumimoji="1" lang="ja-JP" altLang="en-US" dirty="0"/>
              <a:t>　日本では奉仕活動をする際、会員より資金を調達して活動費用に充てられるのがほとんどです。</a:t>
            </a:r>
            <a:endParaRPr kumimoji="1" lang="en-US" altLang="ja-JP" dirty="0"/>
          </a:p>
          <a:p>
            <a:r>
              <a:rPr kumimoji="1" lang="ja-JP" altLang="en-US" dirty="0"/>
              <a:t>諸外国のロータリー奉仕活動はまず、地域社会の問題点を調査して、会員の了解を得た上で、目的を定めて地域社会に寄付を募り、その集まった金額内で地域社会とともに奉仕活動を実践するといった方法が主流のよう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20</a:t>
            </a:fld>
            <a:endParaRPr kumimoji="1" lang="ja-JP" altLang="en-US"/>
          </a:p>
        </p:txBody>
      </p:sp>
    </p:spTree>
    <p:extLst>
      <p:ext uri="{BB962C8B-B14F-4D97-AF65-F5344CB8AC3E}">
        <p14:creationId xmlns:p14="http://schemas.microsoft.com/office/powerpoint/2010/main" val="41889141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Service</a:t>
            </a:r>
            <a:r>
              <a:rPr kumimoji="1" lang="ja-JP" altLang="en-US" dirty="0"/>
              <a:t>と奉仕　　</a:t>
            </a:r>
            <a:endParaRPr kumimoji="1" lang="en-US" altLang="ja-JP" dirty="0"/>
          </a:p>
          <a:p>
            <a:r>
              <a:rPr kumimoji="1" lang="ja-JP" altLang="en-US" dirty="0"/>
              <a:t>ロータリーでは公式用語では「</a:t>
            </a:r>
            <a:r>
              <a:rPr kumimoji="1" lang="en-US" altLang="ja-JP" dirty="0"/>
              <a:t>service</a:t>
            </a:r>
            <a:r>
              <a:rPr kumimoji="1" lang="ja-JP" altLang="en-US" dirty="0"/>
              <a:t>」と言っています。　</a:t>
            </a:r>
          </a:p>
          <a:p>
            <a:r>
              <a:rPr kumimoji="1" lang="ja-JP" altLang="en-US" dirty="0"/>
              <a:t>日本では「奉仕」と訳しております。　　</a:t>
            </a:r>
            <a:endParaRPr kumimoji="1" lang="en-US" altLang="ja-JP" dirty="0"/>
          </a:p>
          <a:p>
            <a:r>
              <a:rPr kumimoji="1" lang="ja-JP" altLang="en-US" dirty="0"/>
              <a:t>アメリカから発祥したロータリーですから、「</a:t>
            </a:r>
            <a:r>
              <a:rPr kumimoji="1" lang="en-US" altLang="ja-JP" dirty="0"/>
              <a:t>service</a:t>
            </a:r>
            <a:r>
              <a:rPr kumimoji="1" lang="ja-JP" altLang="en-US" dirty="0"/>
              <a:t>」概念をしっかり理解する必要があります。</a:t>
            </a:r>
          </a:p>
          <a:p>
            <a:endParaRPr kumimoji="1" lang="ja-JP" altLang="en-US" dirty="0"/>
          </a:p>
          <a:p>
            <a:r>
              <a:rPr kumimoji="1" lang="ja-JP" altLang="en-US" dirty="0"/>
              <a:t>「</a:t>
            </a:r>
            <a:r>
              <a:rPr kumimoji="1" lang="en-US" altLang="ja-JP" dirty="0"/>
              <a:t>service</a:t>
            </a:r>
            <a:r>
              <a:rPr kumimoji="1" lang="ja-JP" altLang="en-US" dirty="0"/>
              <a:t>という言葉の日本語訳として奉仕という言葉が その意味に近く、他に適切な言葉がなかったので、訳語として当てられた」また、「むしろそのままサービスとして用いるべきだ」という言葉が古い文献には残っております。</a:t>
            </a:r>
          </a:p>
          <a:p>
            <a:r>
              <a:rPr kumimoji="1" lang="ja-JP" altLang="en-US" dirty="0"/>
              <a:t>➀クラブ・サーヴイス（クラブ奉仕）</a:t>
            </a:r>
          </a:p>
          <a:p>
            <a:r>
              <a:rPr kumimoji="1" lang="ja-JP" altLang="en-US" dirty="0"/>
              <a:t>②職業向上サーヴイス（職業奉仕）</a:t>
            </a:r>
          </a:p>
          <a:p>
            <a:r>
              <a:rPr kumimoji="1" lang="ja-JP" altLang="en-US" dirty="0"/>
              <a:t>⓷社会サーヴイス（社会奉仕）</a:t>
            </a:r>
          </a:p>
          <a:p>
            <a:r>
              <a:rPr kumimoji="1" lang="ja-JP" altLang="en-US" dirty="0"/>
              <a:t>④国際サーヴイス（国際奉仕）</a:t>
            </a:r>
          </a:p>
          <a:p>
            <a:endParaRPr kumimoji="1" lang="ja-JP" altLang="en-US" dirty="0"/>
          </a:p>
          <a:p>
            <a:r>
              <a:rPr kumimoji="1" lang="ja-JP" altLang="en-US" dirty="0"/>
              <a:t>米山梅吉翁はポール・ハリス著</a:t>
            </a:r>
            <a:r>
              <a:rPr kumimoji="1" lang="en-US" altLang="ja-JP" dirty="0"/>
              <a:t>This Rotarian Age</a:t>
            </a:r>
            <a:r>
              <a:rPr kumimoji="1" lang="ja-JP" altLang="en-US" dirty="0"/>
              <a:t>を翻訳するにあたり、</a:t>
            </a:r>
            <a:r>
              <a:rPr kumimoji="1" lang="en-US" altLang="ja-JP" dirty="0"/>
              <a:t>Vocational Service</a:t>
            </a:r>
            <a:r>
              <a:rPr kumimoji="1" lang="ja-JP" altLang="en-US" dirty="0"/>
              <a:t>を「職業向上サービス」と訳しておりました。</a:t>
            </a:r>
          </a:p>
          <a:p>
            <a:endParaRPr kumimoji="1" lang="ja-JP" altLang="en-US" dirty="0"/>
          </a:p>
          <a:p>
            <a:r>
              <a:rPr kumimoji="1" lang="ja-JP" altLang="en-US" dirty="0"/>
              <a:t>ロータリーにとって、切っても切れない言葉“奉仕”</a:t>
            </a:r>
            <a:endParaRPr kumimoji="1" lang="en-US" altLang="ja-JP" dirty="0"/>
          </a:p>
          <a:p>
            <a:r>
              <a:rPr kumimoji="1" lang="ja-JP" altLang="en-US" dirty="0"/>
              <a:t>「奉仕の理想」に始まり、「超我の奉仕」「最も良く奉仕する者・・・」「五大奉仕活動」等々、どのページを開いても“奉仕”の文字が載っていないページがありません。</a:t>
            </a:r>
            <a:endParaRPr kumimoji="1" lang="en-US" altLang="ja-JP" dirty="0"/>
          </a:p>
          <a:p>
            <a:r>
              <a:rPr kumimoji="1" lang="ja-JP" altLang="en-US" dirty="0"/>
              <a:t>“奉仕”という言葉は、誰もが使う言葉。</a:t>
            </a:r>
          </a:p>
          <a:p>
            <a:endParaRPr kumimoji="1" lang="en-US" altLang="ja-JP" dirty="0"/>
          </a:p>
          <a:p>
            <a:r>
              <a:rPr kumimoji="1" lang="ja-JP" altLang="en-US" dirty="0"/>
              <a:t>一般社会の中で、</a:t>
            </a:r>
            <a:r>
              <a:rPr kumimoji="1" lang="en-US" altLang="ja-JP" dirty="0"/>
              <a:t>Service </a:t>
            </a:r>
            <a:r>
              <a:rPr kumimoji="1" lang="ja-JP" altLang="en-US" dirty="0"/>
              <a:t>という言葉が、スーパーマーケットのバーゲンセールを連想させないように、さらにロータリーと関連付けるためには、どのような日本語が適切でしょうか。「貢献」という言葉を使うのも一つの方法かもしれません。</a:t>
            </a:r>
            <a:endParaRPr kumimoji="1" lang="en-US" altLang="ja-JP" dirty="0"/>
          </a:p>
          <a:p>
            <a:r>
              <a:rPr kumimoji="1" lang="en-US" altLang="ja-JP" dirty="0"/>
              <a:t>Service</a:t>
            </a:r>
            <a:r>
              <a:rPr kumimoji="1" lang="ja-JP" altLang="en-US" dirty="0"/>
              <a:t>は無料という意味ではありません。</a:t>
            </a:r>
            <a:endParaRPr kumimoji="1" lang="en-US" altLang="ja-JP" dirty="0"/>
          </a:p>
          <a:p>
            <a:endParaRPr kumimoji="1" lang="ja-JP" altLang="en-US" dirty="0"/>
          </a:p>
          <a:p>
            <a:r>
              <a:rPr kumimoji="1" lang="ja-JP" altLang="en-US" dirty="0"/>
              <a:t>ロータリーが他の奉仕団体と異なる唯一の活動は職業奉仕にあります。</a:t>
            </a:r>
            <a:endParaRPr kumimoji="1" lang="en-US" altLang="ja-JP" dirty="0"/>
          </a:p>
          <a:p>
            <a:r>
              <a:rPr kumimoji="1" lang="ja-JP" altLang="en-US" dirty="0"/>
              <a:t>従って、ロータリアンとして最も重要な使命は、職業を通じて社会に奉仕</a:t>
            </a:r>
            <a:r>
              <a:rPr kumimoji="1" lang="en-US" altLang="ja-JP" dirty="0"/>
              <a:t>(</a:t>
            </a:r>
            <a:r>
              <a:rPr kumimoji="1" lang="ja-JP" altLang="en-US" dirty="0"/>
              <a:t>貢献</a:t>
            </a:r>
            <a:r>
              <a:rPr kumimoji="1" lang="en-US" altLang="ja-JP" dirty="0"/>
              <a:t>)</a:t>
            </a:r>
            <a:r>
              <a:rPr kumimoji="1" lang="ja-JP" altLang="en-US" dirty="0"/>
              <a:t>することです。</a:t>
            </a:r>
            <a:endParaRPr kumimoji="1" lang="en-US" altLang="ja-JP" dirty="0"/>
          </a:p>
          <a:p>
            <a:r>
              <a:rPr kumimoji="1" lang="ja-JP" altLang="en-US" dirty="0"/>
              <a:t>奉仕という言葉の側面には、以上の様な意味がある事を理解するべきではないでしょうか。</a:t>
            </a:r>
            <a:endParaRPr kumimoji="1" lang="en-US" altLang="ja-JP" dirty="0"/>
          </a:p>
          <a:p>
            <a:endParaRPr kumimoji="1" lang="ja-JP" altLang="en-US" dirty="0"/>
          </a:p>
          <a:p>
            <a:r>
              <a:rPr kumimoji="1" lang="en-US" altLang="ja-JP" dirty="0"/>
              <a:t>[RI </a:t>
            </a:r>
            <a:r>
              <a:rPr kumimoji="1" lang="ja-JP" altLang="en-US" dirty="0"/>
              <a:t>は、</a:t>
            </a:r>
            <a:r>
              <a:rPr kumimoji="1" lang="en-US" altLang="ja-JP" dirty="0"/>
              <a:t>RI </a:t>
            </a:r>
            <a:r>
              <a:rPr kumimoji="1" lang="ja-JP" altLang="en-US" dirty="0"/>
              <a:t>の唯一の公式言語である英語以外の言語でロータリー文献を発行するために以下の方針に従う。</a:t>
            </a:r>
            <a:endParaRPr kumimoji="1" lang="en-US" altLang="ja-JP" dirty="0"/>
          </a:p>
          <a:p>
            <a:r>
              <a:rPr kumimoji="1" lang="en-US" altLang="ja-JP" dirty="0"/>
              <a:t>RI </a:t>
            </a:r>
            <a:r>
              <a:rPr kumimoji="1" lang="ja-JP" altLang="en-US" dirty="0"/>
              <a:t>は、クラブと地区にとって最も基本的な情報に関し、日本語、ポルトガル語、スペイン語、フランス語、ドイツ語、韓国語、イタリア語、スウェーデン語、ヒンディー語の翻訳版を提供する。</a:t>
            </a:r>
            <a:endParaRPr kumimoji="1" lang="en-US" altLang="ja-JP" dirty="0"/>
          </a:p>
          <a:p>
            <a:endParaRPr kumimoji="1" lang="en-US" altLang="ja-JP" dirty="0"/>
          </a:p>
          <a:p>
            <a:r>
              <a:rPr kumimoji="1" lang="ja-JP" altLang="en-US" dirty="0"/>
              <a:t>以下省略</a:t>
            </a:r>
            <a:r>
              <a:rPr kumimoji="1" lang="en-US" altLang="ja-JP" dirty="0"/>
              <a:t>] (</a:t>
            </a:r>
            <a:r>
              <a:rPr kumimoji="1" lang="ja-JP" altLang="en-US" dirty="0"/>
              <a:t>ロータリー章典 </a:t>
            </a:r>
            <a:r>
              <a:rPr kumimoji="1" lang="en-US" altLang="ja-JP" dirty="0"/>
              <a:t>48.020.)</a:t>
            </a:r>
          </a:p>
          <a:p>
            <a:r>
              <a:rPr kumimoji="1" lang="ja-JP" altLang="en-US" dirty="0"/>
              <a:t>とあり、公式ドキュメントには“奉仕”と邦訳されているので、勝手に変えると混乱が起こります。</a:t>
            </a:r>
            <a:endParaRPr kumimoji="1" lang="en-US" altLang="ja-JP" dirty="0"/>
          </a:p>
          <a:p>
            <a:r>
              <a:rPr kumimoji="1" lang="ja-JP" altLang="en-US" dirty="0"/>
              <a:t>公式原語は“</a:t>
            </a:r>
            <a:r>
              <a:rPr kumimoji="1" lang="en-US" altLang="ja-JP" dirty="0"/>
              <a:t>service”</a:t>
            </a:r>
            <a:r>
              <a:rPr kumimoji="1" lang="ja-JP" altLang="en-US" dirty="0"/>
              <a:t>です。</a:t>
            </a:r>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21</a:t>
            </a:fld>
            <a:endParaRPr kumimoji="1" lang="ja-JP" altLang="en-US"/>
          </a:p>
        </p:txBody>
      </p:sp>
    </p:spTree>
    <p:extLst>
      <p:ext uri="{BB962C8B-B14F-4D97-AF65-F5344CB8AC3E}">
        <p14:creationId xmlns:p14="http://schemas.microsoft.com/office/powerpoint/2010/main" val="1516394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ポリオを根絶しなければ、</a:t>
            </a:r>
            <a:r>
              <a:rPr kumimoji="1" lang="en-US" altLang="ja-JP" dirty="0"/>
              <a:t>10</a:t>
            </a:r>
            <a:r>
              <a:rPr kumimoji="1" lang="ja-JP" altLang="en-US" dirty="0"/>
              <a:t>年以内に何十万人もの子どもが身体まひに苦しむ可能性があります。</a:t>
            </a:r>
            <a:endParaRPr kumimoji="1" lang="en-US" altLang="ja-JP" dirty="0"/>
          </a:p>
          <a:p>
            <a:r>
              <a:rPr kumimoji="1" lang="ja-JP" altLang="en-US" dirty="0"/>
              <a:t>世界的な医療費が大幅に膨らみ、ポリオの影響を受ける人びとの生活の質が著しく悪化します。</a:t>
            </a:r>
            <a:endParaRPr kumimoji="1" lang="en-US" altLang="ja-JP" dirty="0"/>
          </a:p>
          <a:p>
            <a:r>
              <a:rPr kumimoji="1" lang="ja-JP" altLang="en-US" dirty="0"/>
              <a:t>ロータリーは、ポリオ根絶活動を通じて協力することの力を証明してきました。</a:t>
            </a:r>
          </a:p>
          <a:p>
            <a:r>
              <a:rPr kumimoji="1" lang="ja-JP" altLang="en-US" dirty="0"/>
              <a:t>一緒に行動を起こすことで、ポリオのない世界を実現できます。</a:t>
            </a:r>
            <a:endParaRPr kumimoji="1" lang="en-US" altLang="ja-JP" dirty="0"/>
          </a:p>
          <a:p>
            <a:r>
              <a:rPr kumimoji="1" lang="ja-JP" altLang="en-US" dirty="0"/>
              <a:t>・予防接種　毎年</a:t>
            </a:r>
            <a:r>
              <a:rPr kumimoji="1" lang="en-US" altLang="ja-JP" dirty="0"/>
              <a:t>4</a:t>
            </a:r>
            <a:r>
              <a:rPr kumimoji="1" lang="ja-JP" altLang="en-US" dirty="0"/>
              <a:t>億人以上の子どもへのポリオ予防接種</a:t>
            </a:r>
            <a:endParaRPr kumimoji="1" lang="en-US" altLang="ja-JP" dirty="0"/>
          </a:p>
          <a:p>
            <a:r>
              <a:rPr kumimoji="1" lang="ja-JP" altLang="en-US" dirty="0"/>
              <a:t>・保健従事者の雇用、すべての子どもに予防接種を行うために戸別訪問を行う</a:t>
            </a:r>
            <a:r>
              <a:rPr kumimoji="1" lang="en-US" altLang="ja-JP" dirty="0"/>
              <a:t>15</a:t>
            </a:r>
            <a:r>
              <a:rPr kumimoji="1" lang="ja-JP" altLang="en-US" dirty="0"/>
              <a:t>万人以上の保健従事者の雇用</a:t>
            </a:r>
            <a:endParaRPr kumimoji="1" lang="en-US" altLang="ja-JP" dirty="0"/>
          </a:p>
          <a:p>
            <a:endParaRPr kumimoji="1" lang="en-US" altLang="ja-JP" dirty="0"/>
          </a:p>
          <a:p>
            <a:endParaRPr kumimoji="1" lang="en-US" altLang="ja-JP" dirty="0"/>
          </a:p>
          <a:p>
            <a:r>
              <a:rPr kumimoji="1" lang="ja-JP" altLang="en-US" dirty="0"/>
              <a:t>天然痘</a:t>
            </a:r>
            <a:endParaRPr kumimoji="1" lang="en-US" altLang="ja-JP" dirty="0"/>
          </a:p>
          <a:p>
            <a:r>
              <a:rPr kumimoji="1" lang="ja-JP" altLang="en-US" dirty="0"/>
              <a:t>①天然痘ウイルスに感染すると皮疹をはじめとした明確な症状が出るため、知らないうちに感染して他人にうつす可能性が低い。</a:t>
            </a:r>
            <a:endParaRPr kumimoji="1" lang="en-US" altLang="ja-JP" dirty="0"/>
          </a:p>
          <a:p>
            <a:r>
              <a:rPr kumimoji="1" lang="ja-JP" altLang="en-US" dirty="0"/>
              <a:t>②天然痘ウイルスはヒト以外に感染しない。</a:t>
            </a:r>
            <a:endParaRPr kumimoji="1" lang="en-US" altLang="ja-JP" dirty="0"/>
          </a:p>
          <a:p>
            <a:r>
              <a:rPr kumimoji="1" lang="ja-JP" altLang="en-US" dirty="0"/>
              <a:t>➂天然痘には有効性の高いワクチンがある。</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23</a:t>
            </a:fld>
            <a:endParaRPr kumimoji="1" lang="ja-JP" altLang="en-US"/>
          </a:p>
        </p:txBody>
      </p:sp>
    </p:spTree>
    <p:extLst>
      <p:ext uri="{BB962C8B-B14F-4D97-AF65-F5344CB8AC3E}">
        <p14:creationId xmlns:p14="http://schemas.microsoft.com/office/powerpoint/2010/main" val="38987893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ポリオウイルスは人から人へ感染し、最も多いのは汚染水を通じた感染です。</a:t>
            </a:r>
            <a:endParaRPr kumimoji="1" lang="en-US" altLang="ja-JP" dirty="0"/>
          </a:p>
          <a:p>
            <a:r>
              <a:rPr kumimoji="1" lang="ja-JP" altLang="en-US" dirty="0"/>
              <a:t>神経系を侵すこともあり、これによって身体のまひを引き起こす可能性があります。</a:t>
            </a:r>
            <a:endParaRPr kumimoji="1" lang="en-US" altLang="ja-JP" dirty="0"/>
          </a:p>
          <a:p>
            <a:r>
              <a:rPr kumimoji="1" lang="ja-JP" altLang="en-US" dirty="0"/>
              <a:t>ポリオに最も感染しやすいのは</a:t>
            </a:r>
            <a:r>
              <a:rPr kumimoji="1" lang="en-US" altLang="ja-JP" dirty="0"/>
              <a:t>5</a:t>
            </a:r>
            <a:r>
              <a:rPr kumimoji="1" lang="ja-JP" altLang="en-US" dirty="0"/>
              <a:t>歳未満の子ども</a:t>
            </a:r>
          </a:p>
          <a:p>
            <a:r>
              <a:rPr kumimoji="1" lang="ja-JP" altLang="en-US" dirty="0"/>
              <a:t>治療法はないが、ワクチンで予防が可能</a:t>
            </a:r>
            <a:endParaRPr kumimoji="1" lang="en-US" altLang="ja-JP" dirty="0"/>
          </a:p>
          <a:p>
            <a:endParaRPr kumimoji="1" lang="ja-JP" altLang="en-US" dirty="0"/>
          </a:p>
          <a:p>
            <a:r>
              <a:rPr kumimoji="1" lang="ja-JP" altLang="en-US" dirty="0"/>
              <a:t>・野生型ポリオウイルスの常在国はわずか</a:t>
            </a:r>
            <a:r>
              <a:rPr kumimoji="1" lang="en-US" altLang="ja-JP" dirty="0"/>
              <a:t>2</a:t>
            </a:r>
            <a:r>
              <a:rPr kumimoji="1" lang="ja-JP" altLang="en-US" dirty="0"/>
              <a:t>カ国　パキスタン、アフガニスタン</a:t>
            </a:r>
          </a:p>
          <a:p>
            <a:r>
              <a:rPr kumimoji="1" lang="ja-JP" altLang="en-US" dirty="0"/>
              <a:t>・</a:t>
            </a:r>
            <a:r>
              <a:rPr kumimoji="1" lang="en-US" altLang="ja-JP" dirty="0"/>
              <a:t>1988</a:t>
            </a:r>
            <a:r>
              <a:rPr kumimoji="1" lang="ja-JP" altLang="en-US" dirty="0"/>
              <a:t>年以来、発症数は</a:t>
            </a:r>
            <a:r>
              <a:rPr kumimoji="1" lang="en-US" altLang="ja-JP" dirty="0"/>
              <a:t>99.9</a:t>
            </a:r>
            <a:r>
              <a:rPr kumimoji="1" lang="ja-JP" altLang="en-US" dirty="0"/>
              <a:t>％減少</a:t>
            </a:r>
            <a:endParaRPr kumimoji="1" lang="en-US" altLang="ja-JP" dirty="0"/>
          </a:p>
          <a:p>
            <a:r>
              <a:rPr kumimoji="1" lang="ja-JP" altLang="en-US" dirty="0"/>
              <a:t>ポリオ根絶までの最後の</a:t>
            </a:r>
            <a:r>
              <a:rPr kumimoji="1" lang="en-US" altLang="ja-JP" dirty="0"/>
              <a:t>1</a:t>
            </a:r>
            <a:r>
              <a:rPr kumimoji="1" lang="ja-JP" altLang="en-US" dirty="0"/>
              <a:t>マイル</a:t>
            </a:r>
          </a:p>
          <a:p>
            <a:r>
              <a:rPr kumimoji="1" lang="ja-JP" altLang="en-US" dirty="0"/>
              <a:t>　ポリオ根絶率</a:t>
            </a:r>
            <a:r>
              <a:rPr kumimoji="1" lang="en-US" altLang="ja-JP" dirty="0"/>
              <a:t>99,9</a:t>
            </a:r>
            <a:r>
              <a:rPr kumimoji="1" lang="ja-JP" altLang="en-US" dirty="0"/>
              <a:t>％と</a:t>
            </a:r>
            <a:r>
              <a:rPr kumimoji="1" lang="en-US" altLang="ja-JP" dirty="0"/>
              <a:t>100%</a:t>
            </a:r>
            <a:r>
              <a:rPr kumimoji="1" lang="ja-JP" altLang="en-US" dirty="0"/>
              <a:t>の間にある</a:t>
            </a:r>
            <a:r>
              <a:rPr kumimoji="1" lang="en-US" altLang="ja-JP" dirty="0"/>
              <a:t>0,1%</a:t>
            </a:r>
            <a:r>
              <a:rPr kumimoji="1" lang="ja-JP" altLang="en-US" dirty="0"/>
              <a:t>に何があるのか？</a:t>
            </a:r>
          </a:p>
          <a:p>
            <a:r>
              <a:rPr kumimoji="1" lang="ja-JP" altLang="en-US" dirty="0"/>
              <a:t>根絶率</a:t>
            </a:r>
            <a:r>
              <a:rPr kumimoji="1" lang="en-US" altLang="ja-JP" dirty="0"/>
              <a:t>99,9%</a:t>
            </a:r>
            <a:r>
              <a:rPr kumimoji="1" lang="ja-JP" altLang="en-US" dirty="0"/>
              <a:t>という好機を迎えているとはいえ、アフガニスタンとパキスタンの双方に大きなリスクをもたらしています。</a:t>
            </a:r>
          </a:p>
          <a:p>
            <a:r>
              <a:rPr kumimoji="1" lang="ja-JP" altLang="en-US" dirty="0"/>
              <a:t>東部地域における免疫力の格差：現在、すべてのポリオ症例は、東部のナンガルハル州から報告されています。</a:t>
            </a:r>
          </a:p>
          <a:p>
            <a:r>
              <a:rPr kumimoji="1" lang="ja-JP" altLang="en-US" dirty="0"/>
              <a:t>政変前にワクチン接種者が襲撃される事件が</a:t>
            </a:r>
            <a:r>
              <a:rPr kumimoji="1" lang="en-US" altLang="ja-JP" dirty="0"/>
              <a:t>2</a:t>
            </a:r>
            <a:r>
              <a:rPr kumimoji="1" lang="ja-JP" altLang="en-US" dirty="0"/>
              <a:t>度あった結果、一時的にポリオ根絶プロジェクトが延期されたことに加え、同州ではアクセスが悪かったため、</a:t>
            </a:r>
            <a:r>
              <a:rPr kumimoji="1" lang="en-US" altLang="ja-JP" dirty="0"/>
              <a:t>5</a:t>
            </a:r>
            <a:r>
              <a:rPr kumimoji="1" lang="ja-JP" altLang="en-US" dirty="0"/>
              <a:t>歳以上のワクチン未接種の集団が存在します。</a:t>
            </a:r>
          </a:p>
          <a:p>
            <a:r>
              <a:rPr kumimoji="1" lang="ja-JP" altLang="en-US" dirty="0"/>
              <a:t>また、同州には宗教的理由により多くのワクチン拒否者が散在します。</a:t>
            </a:r>
          </a:p>
          <a:p>
            <a:r>
              <a:rPr kumimoji="1" lang="ja-JP" altLang="en-US" dirty="0"/>
              <a:t>戸別訪問ができない：これは特に南部地域では大きな課題です。</a:t>
            </a:r>
          </a:p>
          <a:p>
            <a:r>
              <a:rPr kumimoji="1" lang="ja-JP" altLang="en-US" dirty="0"/>
              <a:t>戸別訪問が許可されていない場合、対象児童の</a:t>
            </a:r>
            <a:r>
              <a:rPr kumimoji="1" lang="en-US" altLang="ja-JP" dirty="0"/>
              <a:t>50</a:t>
            </a:r>
            <a:r>
              <a:rPr kumimoji="1" lang="ja-JP" altLang="en-US" dirty="0"/>
              <a:t>～</a:t>
            </a:r>
            <a:r>
              <a:rPr kumimoji="1" lang="en-US" altLang="ja-JP" dirty="0"/>
              <a:t>60</a:t>
            </a:r>
            <a:r>
              <a:rPr kumimoji="1" lang="ja-JP" altLang="en-US" dirty="0"/>
              <a:t>％にしか予防接種を行うことができません。</a:t>
            </a:r>
          </a:p>
          <a:p>
            <a:r>
              <a:rPr kumimoji="1" lang="ja-JP" altLang="en-US" dirty="0"/>
              <a:t>人道危機：数十年にわたる紛争、治安悪化、自然災害、政変、貧困、国際援助の激減に伴う経済縮小。国連の予測データによると、</a:t>
            </a:r>
            <a:r>
              <a:rPr kumimoji="1" lang="en-US" altLang="ja-JP" dirty="0"/>
              <a:t>2022</a:t>
            </a:r>
            <a:r>
              <a:rPr kumimoji="1" lang="ja-JP" altLang="en-US" dirty="0"/>
              <a:t>年</a:t>
            </a:r>
            <a:r>
              <a:rPr kumimoji="1" lang="en-US" altLang="ja-JP" dirty="0"/>
              <a:t>11</a:t>
            </a:r>
            <a:r>
              <a:rPr kumimoji="1" lang="ja-JP" altLang="en-US" dirty="0"/>
              <a:t>月から</a:t>
            </a:r>
            <a:r>
              <a:rPr kumimoji="1" lang="en-US" altLang="ja-JP" dirty="0"/>
              <a:t>2023</a:t>
            </a:r>
            <a:r>
              <a:rPr kumimoji="1" lang="ja-JP" altLang="en-US" dirty="0"/>
              <a:t>年</a:t>
            </a:r>
            <a:r>
              <a:rPr kumimoji="1" lang="en-US" altLang="ja-JP" dirty="0"/>
              <a:t>4</a:t>
            </a:r>
            <a:r>
              <a:rPr kumimoji="1" lang="ja-JP" altLang="en-US" dirty="0"/>
              <a:t>月までの間、栄養失調の子供や女性の数は</a:t>
            </a:r>
            <a:r>
              <a:rPr kumimoji="1" lang="en-US" altLang="ja-JP" dirty="0"/>
              <a:t>400</a:t>
            </a:r>
            <a:r>
              <a:rPr kumimoji="1" lang="ja-JP" altLang="en-US" dirty="0"/>
              <a:t>万人以上となっています。</a:t>
            </a:r>
          </a:p>
          <a:p>
            <a:r>
              <a:rPr kumimoji="1" lang="ja-JP" altLang="en-US" dirty="0"/>
              <a:t>劣悪な衛生環境：衛生状態は全国的な課題であり、特にポリオが常在する東部地域でポリオウイルス蔓延の要因となっています。</a:t>
            </a:r>
          </a:p>
          <a:p>
            <a:endParaRPr kumimoji="1" lang="en-US" altLang="ja-JP" dirty="0"/>
          </a:p>
          <a:p>
            <a:endParaRPr kumimoji="1" lang="en-US" altLang="ja-JP" dirty="0"/>
          </a:p>
          <a:p>
            <a:endParaRPr kumimoji="1" lang="en-US" altLang="ja-JP" dirty="0"/>
          </a:p>
          <a:p>
            <a:endParaRPr kumimoji="1" lang="ja-JP" altLang="en-US" dirty="0"/>
          </a:p>
          <a:p>
            <a:r>
              <a:rPr kumimoji="1" lang="ja-JP" altLang="en-US" dirty="0"/>
              <a:t>・ポリオを永久になくさない限り、感染リスクは全世界の子どもに広がる</a:t>
            </a:r>
          </a:p>
          <a:p>
            <a:r>
              <a:rPr kumimoji="1" lang="ja-JP" altLang="en-US" dirty="0"/>
              <a:t>・治療法はありませんが、安全なワクチンで予防が可能です。</a:t>
            </a:r>
            <a:endParaRPr kumimoji="1" lang="en-US" altLang="ja-JP" dirty="0"/>
          </a:p>
          <a:p>
            <a:r>
              <a:rPr kumimoji="1" lang="ja-JP" altLang="en-US" dirty="0"/>
              <a:t>・ロータリーとそのパートナー団体は、これまで世界中</a:t>
            </a:r>
            <a:r>
              <a:rPr kumimoji="1" lang="en-US" altLang="ja-JP" dirty="0"/>
              <a:t>25</a:t>
            </a:r>
            <a:r>
              <a:rPr kumimoji="1" lang="ja-JP" altLang="en-US" dirty="0"/>
              <a:t>億人以上の子どもにワクチンを投与する活動を行ってきました。</a:t>
            </a:r>
            <a:endParaRPr kumimoji="1" lang="en-US" altLang="ja-JP" dirty="0"/>
          </a:p>
          <a:p>
            <a:r>
              <a:rPr kumimoji="1" lang="ja-JP" altLang="en-US" dirty="0"/>
              <a:t>あと少しと言われながら、根絶できない現状、いつまで根絶活動をするのか？</a:t>
            </a:r>
            <a:endParaRPr kumimoji="1" lang="en-US" altLang="ja-JP" dirty="0"/>
          </a:p>
          <a:p>
            <a:endParaRPr kumimoji="1" lang="en-US" altLang="ja-JP" dirty="0"/>
          </a:p>
          <a:p>
            <a:r>
              <a:rPr kumimoji="1" lang="ja-JP" altLang="en-US" dirty="0"/>
              <a:t>ロータリー章典（</a:t>
            </a:r>
            <a:r>
              <a:rPr kumimoji="1" lang="en-US" altLang="ja-JP" dirty="0"/>
              <a:t>2019</a:t>
            </a:r>
            <a:r>
              <a:rPr kumimoji="1" lang="ja-JP" altLang="en-US" dirty="0"/>
              <a:t>年</a:t>
            </a:r>
            <a:r>
              <a:rPr kumimoji="1" lang="en-US" altLang="ja-JP" dirty="0"/>
              <a:t>1</a:t>
            </a:r>
            <a:r>
              <a:rPr kumimoji="1" lang="ja-JP" altLang="en-US" dirty="0"/>
              <a:t>月）</a:t>
            </a:r>
            <a:br>
              <a:rPr kumimoji="1" lang="ja-JP" altLang="en-US" dirty="0"/>
            </a:br>
            <a:r>
              <a:rPr kumimoji="1" lang="en-US" altLang="ja-JP" dirty="0"/>
              <a:t>40.040.01.</a:t>
            </a:r>
            <a:r>
              <a:rPr kumimoji="1" lang="ja-JP" altLang="en-US" dirty="0"/>
              <a:t>　新しい</a:t>
            </a:r>
            <a:r>
              <a:rPr kumimoji="1" lang="en-US" altLang="ja-JP" dirty="0"/>
              <a:t>RI</a:t>
            </a:r>
            <a:r>
              <a:rPr kumimoji="1" lang="ja-JP" altLang="en-US" dirty="0"/>
              <a:t>プロジェクト</a:t>
            </a:r>
          </a:p>
          <a:p>
            <a:r>
              <a:rPr kumimoji="1" lang="ja-JP" altLang="en-US" dirty="0"/>
              <a:t>ポリオプラスプログラムが成功裏に終了するまで、いかなる他の組織全体のプロジェクトも検討されない（</a:t>
            </a:r>
            <a:r>
              <a:rPr kumimoji="1" lang="en-US" altLang="ja-JP" dirty="0"/>
              <a:t>2017</a:t>
            </a:r>
            <a:r>
              <a:rPr kumimoji="1" lang="ja-JP" altLang="en-US" dirty="0"/>
              <a:t>年</a:t>
            </a:r>
            <a:r>
              <a:rPr kumimoji="1" lang="en-US" altLang="ja-JP" dirty="0"/>
              <a:t>1</a:t>
            </a:r>
            <a:r>
              <a:rPr kumimoji="1" lang="ja-JP" altLang="en-US" dirty="0"/>
              <a:t>月理事会会合、決定</a:t>
            </a:r>
            <a:r>
              <a:rPr kumimoji="1" lang="en-US" altLang="ja-JP" dirty="0"/>
              <a:t>87</a:t>
            </a:r>
            <a:r>
              <a:rPr kumimoji="1" lang="ja-JP" altLang="en-US" dirty="0"/>
              <a:t>号）</a:t>
            </a:r>
            <a:endParaRPr kumimoji="1" lang="en-US" altLang="ja-JP" dirty="0"/>
          </a:p>
          <a:p>
            <a:r>
              <a:rPr kumimoji="1" lang="ja-JP" altLang="en-US" dirty="0"/>
              <a:t>根絶されるまでこの活動は続きます。</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24</a:t>
            </a:fld>
            <a:endParaRPr kumimoji="1" lang="ja-JP" altLang="en-US"/>
          </a:p>
        </p:txBody>
      </p:sp>
    </p:spTree>
    <p:extLst>
      <p:ext uri="{BB962C8B-B14F-4D97-AF65-F5344CB8AC3E}">
        <p14:creationId xmlns:p14="http://schemas.microsoft.com/office/powerpoint/2010/main" val="25705520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25</a:t>
            </a:fld>
            <a:endParaRPr kumimoji="1" lang="ja-JP" altLang="en-US"/>
          </a:p>
        </p:txBody>
      </p:sp>
    </p:spTree>
    <p:extLst>
      <p:ext uri="{BB962C8B-B14F-4D97-AF65-F5344CB8AC3E}">
        <p14:creationId xmlns:p14="http://schemas.microsoft.com/office/powerpoint/2010/main" val="2272424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ロータリーの基本理念は、ロータリアン共通の目的や指針として、長い年月をかけて形づくられたものです。</a:t>
            </a:r>
            <a:endParaRPr kumimoji="1" lang="en-US" altLang="ja-JP" dirty="0"/>
          </a:p>
          <a:p>
            <a:r>
              <a:rPr kumimoji="1" lang="ja-JP" altLang="en-US" dirty="0"/>
              <a:t>互いの関係や行動の土台として、世界中のロータリアンがこれらの理念を大切にしています。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3</a:t>
            </a:fld>
            <a:endParaRPr kumimoji="1" lang="ja-JP" altLang="en-US"/>
          </a:p>
        </p:txBody>
      </p:sp>
    </p:spTree>
    <p:extLst>
      <p:ext uri="{BB962C8B-B14F-4D97-AF65-F5344CB8AC3E}">
        <p14:creationId xmlns:p14="http://schemas.microsoft.com/office/powerpoint/2010/main" val="955719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ロータリーの目的は、ロータリーの初期　において設定された基本理念の一つで高い倫理基準、親善と平和の推進、奉仕の理念の実践を強調しています。</a:t>
            </a:r>
          </a:p>
          <a:p>
            <a:endParaRPr kumimoji="1" lang="en-US" altLang="ja-JP" dirty="0"/>
          </a:p>
          <a:p>
            <a:r>
              <a:rPr kumimoji="1" lang="ja-JP" altLang="en-US" dirty="0"/>
              <a:t>ロータリーの目的  </a:t>
            </a:r>
            <a:r>
              <a:rPr kumimoji="1" lang="en-US" altLang="ja-JP" dirty="0"/>
              <a:t>〔</a:t>
            </a:r>
            <a:r>
              <a:rPr kumimoji="1" lang="ja-JP" altLang="en-US" dirty="0"/>
              <a:t>　</a:t>
            </a:r>
            <a:r>
              <a:rPr kumimoji="1" lang="en-US" altLang="ja-JP" dirty="0"/>
              <a:t>Object of Rotary</a:t>
            </a:r>
            <a:r>
              <a:rPr kumimoji="1" lang="ja-JP" altLang="en-US" dirty="0"/>
              <a:t>　</a:t>
            </a:r>
            <a:r>
              <a:rPr kumimoji="1" lang="en-US" altLang="ja-JP" dirty="0"/>
              <a:t>〕</a:t>
            </a:r>
            <a:r>
              <a:rPr kumimoji="1" lang="ja-JP" altLang="en-US" dirty="0"/>
              <a:t>　一時期、</a:t>
            </a:r>
            <a:r>
              <a:rPr kumimoji="1" lang="en-US" altLang="ja-JP" dirty="0"/>
              <a:t>Object</a:t>
            </a:r>
            <a:r>
              <a:rPr kumimoji="1" lang="ja-JP" altLang="en-US" dirty="0"/>
              <a:t>を綱領と訳すことを改め目的と改定されました。</a:t>
            </a:r>
            <a:endParaRPr kumimoji="1" lang="en-US" altLang="ja-JP" dirty="0"/>
          </a:p>
          <a:p>
            <a:r>
              <a:rPr kumimoji="1" lang="ja-JP" altLang="en-US" dirty="0"/>
              <a:t>ロータリーの目的は、意義ある事業の基礎として奉仕の理念を奨励し、これを育むことにある。</a:t>
            </a:r>
            <a:endParaRPr kumimoji="1" lang="en-US" altLang="ja-JP" dirty="0"/>
          </a:p>
          <a:p>
            <a:r>
              <a:rPr kumimoji="1" lang="ja-JP" altLang="en-US" dirty="0"/>
              <a:t>具体的には、次の各項を奨励することにある：</a:t>
            </a:r>
          </a:p>
          <a:p>
            <a:r>
              <a:rPr kumimoji="1" lang="ja-JP" altLang="en-US" dirty="0"/>
              <a:t>第</a:t>
            </a:r>
            <a:r>
              <a:rPr kumimoji="1" lang="en-US" altLang="ja-JP" dirty="0"/>
              <a:t>1</a:t>
            </a:r>
            <a:r>
              <a:rPr kumimoji="1" lang="ja-JP" altLang="en-US" dirty="0"/>
              <a:t>　 知り合いを広めることによって奉仕の機会とすること；　　　</a:t>
            </a:r>
            <a:endParaRPr kumimoji="1" lang="en-US" altLang="ja-JP" dirty="0"/>
          </a:p>
          <a:p>
            <a:r>
              <a:rPr kumimoji="1" lang="ja-JP" altLang="en-US" dirty="0"/>
              <a:t>　</a:t>
            </a:r>
            <a:endParaRPr kumimoji="1" lang="en-US" altLang="ja-JP" dirty="0"/>
          </a:p>
          <a:p>
            <a:r>
              <a:rPr kumimoji="1" lang="ja-JP" altLang="en-US" dirty="0"/>
              <a:t>第</a:t>
            </a:r>
            <a:r>
              <a:rPr kumimoji="1" lang="en-US" altLang="ja-JP" dirty="0"/>
              <a:t>2</a:t>
            </a:r>
            <a:r>
              <a:rPr kumimoji="1" lang="ja-JP" altLang="en-US" dirty="0"/>
              <a:t>　 職業上の高い倫理基準を保ち、役立つ仕事はすべて価値あるものと認識し、社会に奉仕する機会としてロータリアン各自の職業を高潔なものにすること；</a:t>
            </a:r>
            <a:endParaRPr kumimoji="1" lang="en-US" altLang="ja-JP" dirty="0"/>
          </a:p>
          <a:p>
            <a:endParaRPr kumimoji="1" lang="en-US" altLang="ja-JP" dirty="0"/>
          </a:p>
          <a:p>
            <a:r>
              <a:rPr kumimoji="1" lang="ja-JP" altLang="en-US" dirty="0"/>
              <a:t>第</a:t>
            </a:r>
            <a:r>
              <a:rPr kumimoji="1" lang="en-US" altLang="ja-JP" dirty="0"/>
              <a:t>3   </a:t>
            </a:r>
            <a:r>
              <a:rPr kumimoji="1" lang="ja-JP" altLang="en-US" dirty="0"/>
              <a:t>ロータリアン一人一人が、個人として、また事業および社会生活において、日々、奉仕の理念を実践すること；</a:t>
            </a:r>
            <a:endParaRPr kumimoji="1" lang="en-US" altLang="ja-JP" dirty="0"/>
          </a:p>
          <a:p>
            <a:endParaRPr kumimoji="1" lang="en-US" altLang="ja-JP" dirty="0"/>
          </a:p>
          <a:p>
            <a:r>
              <a:rPr kumimoji="1" lang="ja-JP" altLang="en-US" dirty="0"/>
              <a:t>第</a:t>
            </a:r>
            <a:r>
              <a:rPr kumimoji="1" lang="en-US" altLang="ja-JP" dirty="0"/>
              <a:t>4   </a:t>
            </a:r>
            <a:r>
              <a:rPr kumimoji="1" lang="ja-JP" altLang="en-US" dirty="0"/>
              <a:t>奉仕の理念で結ばれた職業人が、世界的ネットワークを通じて、国際理解、親善、平和を推進すること。</a:t>
            </a:r>
            <a:endParaRPr kumimoji="1" lang="en-US" altLang="ja-JP" dirty="0"/>
          </a:p>
          <a:p>
            <a:endParaRPr kumimoji="1" lang="en-US" altLang="ja-JP" dirty="0"/>
          </a:p>
          <a:p>
            <a:r>
              <a:rPr kumimoji="1" lang="ja-JP" altLang="en-US" dirty="0"/>
              <a:t>付記：「ロータリーの目的」の </a:t>
            </a:r>
            <a:r>
              <a:rPr kumimoji="1" lang="en-US" altLang="ja-JP" dirty="0"/>
              <a:t>4 </a:t>
            </a:r>
            <a:r>
              <a:rPr kumimoji="1" lang="ja-JP" altLang="en-US" dirty="0"/>
              <a:t>つの項目は、等しく重要な意味を持ち、また同時に行動</a:t>
            </a:r>
          </a:p>
          <a:p>
            <a:r>
              <a:rPr kumimoji="1" lang="ja-JP" altLang="en-US" dirty="0"/>
              <a:t>を起こさなければならないものであるということで、</a:t>
            </a:r>
            <a:r>
              <a:rPr kumimoji="1" lang="en-US" altLang="ja-JP" dirty="0"/>
              <a:t>RI </a:t>
            </a:r>
            <a:r>
              <a:rPr kumimoji="1" lang="ja-JP" altLang="en-US" dirty="0"/>
              <a:t>理事会の意見が一致している。</a:t>
            </a:r>
            <a:endParaRPr kumimoji="1" lang="en-US" altLang="ja-JP" dirty="0"/>
          </a:p>
          <a:p>
            <a:endParaRPr kumimoji="1" lang="en-US" altLang="ja-JP" dirty="0"/>
          </a:p>
          <a:p>
            <a:r>
              <a:rPr kumimoji="1" lang="ja-JP" altLang="en-US" b="1" dirty="0"/>
              <a:t>〇句読点の説明にいて</a:t>
            </a:r>
            <a:r>
              <a:rPr kumimoji="1" lang="en-US" altLang="ja-JP" b="1" dirty="0"/>
              <a:t>…</a:t>
            </a:r>
            <a:r>
              <a:rPr kumimoji="1" lang="ja-JP" altLang="en-US" b="1" dirty="0"/>
              <a:t>一般的な使い方（参考までに</a:t>
            </a:r>
            <a:r>
              <a:rPr kumimoji="1" lang="en-US" altLang="ja-JP" b="1" dirty="0"/>
              <a:t>)</a:t>
            </a:r>
          </a:p>
          <a:p>
            <a:endParaRPr kumimoji="1" lang="en-US" altLang="ja-JP" dirty="0"/>
          </a:p>
          <a:p>
            <a:r>
              <a:rPr kumimoji="1" lang="ja-JP" altLang="en-US" dirty="0"/>
              <a:t>カンマ</a:t>
            </a:r>
            <a:r>
              <a:rPr kumimoji="1" lang="en-US" altLang="ja-JP" dirty="0"/>
              <a:t>【comma</a:t>
            </a:r>
            <a:r>
              <a:rPr kumimoji="1" lang="ja-JP" altLang="en-US" dirty="0"/>
              <a:t>（ </a:t>
            </a:r>
            <a:r>
              <a:rPr kumimoji="1" lang="en-US" altLang="ja-JP" dirty="0"/>
              <a:t>, </a:t>
            </a:r>
            <a:r>
              <a:rPr kumimoji="1" lang="ja-JP" altLang="en-US" dirty="0"/>
              <a:t>）</a:t>
            </a:r>
            <a:r>
              <a:rPr kumimoji="1" lang="en-US" altLang="ja-JP" dirty="0"/>
              <a:t>】</a:t>
            </a:r>
            <a:r>
              <a:rPr kumimoji="1" lang="ja-JP" altLang="en-US" dirty="0"/>
              <a:t>は日本語の「、」と同じように、文節と文節の区切りや接続詞の後に使う読点です。</a:t>
            </a:r>
            <a:endParaRPr kumimoji="1" lang="en-US" altLang="ja-JP" dirty="0"/>
          </a:p>
          <a:p>
            <a:endParaRPr kumimoji="1" lang="ja-JP" altLang="en-US" dirty="0"/>
          </a:p>
          <a:p>
            <a:r>
              <a:rPr kumimoji="1" lang="ja-JP" altLang="en-US" dirty="0"/>
              <a:t>ピリオド</a:t>
            </a:r>
            <a:r>
              <a:rPr kumimoji="1" lang="en-US" altLang="ja-JP" dirty="0"/>
              <a:t>【period</a:t>
            </a:r>
            <a:r>
              <a:rPr kumimoji="1" lang="ja-JP" altLang="en-US" dirty="0"/>
              <a:t>（ </a:t>
            </a:r>
            <a:r>
              <a:rPr kumimoji="1" lang="en-US" altLang="ja-JP" dirty="0"/>
              <a:t>. </a:t>
            </a:r>
            <a:r>
              <a:rPr kumimoji="1" lang="ja-JP" altLang="en-US" dirty="0"/>
              <a:t>）</a:t>
            </a:r>
            <a:r>
              <a:rPr kumimoji="1" lang="en-US" altLang="ja-JP" dirty="0"/>
              <a:t>】</a:t>
            </a:r>
            <a:r>
              <a:rPr kumimoji="1" lang="ja-JP" altLang="en-US" dirty="0"/>
              <a:t>は、日本語の句点「。」と用法は全く同じで、文の切れ目に打ちます。</a:t>
            </a:r>
            <a:endParaRPr kumimoji="1" lang="en-US" altLang="ja-JP" dirty="0"/>
          </a:p>
          <a:p>
            <a:endParaRPr kumimoji="1" lang="ja-JP" altLang="en-US" dirty="0"/>
          </a:p>
          <a:p>
            <a:r>
              <a:rPr kumimoji="1" lang="ja-JP" altLang="en-US" dirty="0"/>
              <a:t>コロン</a:t>
            </a:r>
            <a:r>
              <a:rPr kumimoji="1" lang="en-US" altLang="ja-JP" dirty="0"/>
              <a:t>【colon</a:t>
            </a:r>
            <a:r>
              <a:rPr kumimoji="1" lang="ja-JP" altLang="en-US" dirty="0"/>
              <a:t>（ </a:t>
            </a:r>
            <a:r>
              <a:rPr kumimoji="1" lang="en-US" altLang="ja-JP" dirty="0"/>
              <a:t>: </a:t>
            </a:r>
            <a:r>
              <a:rPr kumimoji="1" lang="ja-JP" altLang="en-US" dirty="0"/>
              <a:t>）</a:t>
            </a:r>
            <a:r>
              <a:rPr kumimoji="1" lang="en-US" altLang="ja-JP" dirty="0"/>
              <a:t>】</a:t>
            </a:r>
            <a:r>
              <a:rPr kumimoji="1" lang="ja-JP" altLang="en-US" dirty="0"/>
              <a:t>を使う際は、コロンの前と後に続く文が、内容的にイコールとなっていることが鉄則です。</a:t>
            </a:r>
            <a:endParaRPr kumimoji="1" lang="en-US" altLang="ja-JP" dirty="0"/>
          </a:p>
          <a:p>
            <a:endParaRPr kumimoji="1" lang="ja-JP" altLang="en-US" dirty="0"/>
          </a:p>
          <a:p>
            <a:r>
              <a:rPr kumimoji="1" lang="ja-JP" altLang="en-US" dirty="0"/>
              <a:t>日本語なら前後の文の間に、「それは</a:t>
            </a:r>
            <a:r>
              <a:rPr kumimoji="1" lang="en-US" altLang="ja-JP" dirty="0"/>
              <a:t>/ </a:t>
            </a:r>
            <a:r>
              <a:rPr kumimoji="1" lang="ja-JP" altLang="en-US" dirty="0"/>
              <a:t>つまり</a:t>
            </a:r>
            <a:r>
              <a:rPr kumimoji="1" lang="en-US" altLang="ja-JP" dirty="0"/>
              <a:t>/ </a:t>
            </a:r>
            <a:r>
              <a:rPr kumimoji="1" lang="ja-JP" altLang="en-US" dirty="0"/>
              <a:t>すなわち」など、説明や言い直す要素の単語が入ります。</a:t>
            </a:r>
            <a:endParaRPr kumimoji="1" lang="en-US" altLang="ja-JP" dirty="0"/>
          </a:p>
          <a:p>
            <a:endParaRPr kumimoji="1" lang="ja-JP" altLang="en-US" dirty="0"/>
          </a:p>
          <a:p>
            <a:r>
              <a:rPr kumimoji="1" lang="ja-JP" altLang="en-US" dirty="0"/>
              <a:t>セミコロン</a:t>
            </a:r>
            <a:r>
              <a:rPr kumimoji="1" lang="en-US" altLang="ja-JP" dirty="0"/>
              <a:t>【semicolon</a:t>
            </a:r>
            <a:r>
              <a:rPr kumimoji="1" lang="ja-JP" altLang="en-US" dirty="0"/>
              <a:t>（ </a:t>
            </a:r>
            <a:r>
              <a:rPr kumimoji="1" lang="en-US" altLang="ja-JP" dirty="0"/>
              <a:t>; </a:t>
            </a:r>
            <a:r>
              <a:rPr kumimoji="1" lang="ja-JP" altLang="en-US" dirty="0"/>
              <a:t>）</a:t>
            </a:r>
            <a:r>
              <a:rPr kumimoji="1" lang="en-US" altLang="ja-JP" dirty="0"/>
              <a:t>】</a:t>
            </a:r>
            <a:r>
              <a:rPr kumimoji="1" lang="ja-JP" altLang="en-US" dirty="0"/>
              <a:t>は、コロンよりも少し区切り感が弱い句読点。</a:t>
            </a:r>
            <a:endParaRPr kumimoji="1" lang="en-US" altLang="ja-JP" dirty="0"/>
          </a:p>
          <a:p>
            <a:r>
              <a:rPr kumimoji="1" lang="ja-JP" altLang="en-US" dirty="0"/>
              <a:t>文と文とを繋ぐ役割は、コロンと同じですが、コロンが前後の文が内容的にイコールなのに対して、セミコロンは前から後ろに時間・内容の流れで繋ぐニュアンスになります。</a:t>
            </a:r>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4</a:t>
            </a:fld>
            <a:endParaRPr kumimoji="1" lang="ja-JP" altLang="en-US"/>
          </a:p>
        </p:txBody>
      </p:sp>
    </p:spTree>
    <p:extLst>
      <p:ext uri="{BB962C8B-B14F-4D97-AF65-F5344CB8AC3E}">
        <p14:creationId xmlns:p14="http://schemas.microsoft.com/office/powerpoint/2010/main" val="1692971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〇ロータリーの目的の英文・・・</a:t>
            </a:r>
            <a:r>
              <a:rPr kumimoji="1" lang="en-US" altLang="ja-JP" dirty="0"/>
              <a:t>RI</a:t>
            </a:r>
            <a:r>
              <a:rPr kumimoji="1" lang="ja-JP" altLang="en-US" dirty="0"/>
              <a:t>定款第</a:t>
            </a:r>
            <a:r>
              <a:rPr kumimoji="1" lang="en-US" altLang="ja-JP" dirty="0"/>
              <a:t>3</a:t>
            </a:r>
            <a:r>
              <a:rPr kumimoji="1" lang="ja-JP" altLang="en-US" dirty="0"/>
              <a:t>条、クラブ定款第</a:t>
            </a:r>
            <a:r>
              <a:rPr kumimoji="1" lang="en-US" altLang="ja-JP" dirty="0"/>
              <a:t>5</a:t>
            </a:r>
            <a:r>
              <a:rPr kumimoji="1" lang="ja-JP" altLang="en-US" dirty="0"/>
              <a:t>条</a:t>
            </a:r>
            <a:endParaRPr kumimoji="1" lang="en-US" altLang="ja-JP" dirty="0"/>
          </a:p>
          <a:p>
            <a:endParaRPr kumimoji="1" lang="ja-JP" altLang="en-US" dirty="0"/>
          </a:p>
          <a:p>
            <a:r>
              <a:rPr kumimoji="1" lang="en-US" altLang="ja-JP" dirty="0"/>
              <a:t>Article 3 Object</a:t>
            </a:r>
          </a:p>
          <a:p>
            <a:endParaRPr kumimoji="1" lang="en-US" altLang="ja-JP" dirty="0"/>
          </a:p>
          <a:p>
            <a:r>
              <a:rPr kumimoji="1" lang="en-US" altLang="ja-JP" dirty="0"/>
              <a:t>The Object of Rotary is to encourage and foster the ideal of service as a basis of worthy </a:t>
            </a:r>
          </a:p>
          <a:p>
            <a:r>
              <a:rPr kumimoji="1" lang="en-US" altLang="ja-JP" dirty="0"/>
              <a:t>enterprise and, in particular, to encourage and foster:</a:t>
            </a:r>
          </a:p>
          <a:p>
            <a:endParaRPr kumimoji="1" lang="en-US" altLang="ja-JP" dirty="0"/>
          </a:p>
          <a:p>
            <a:r>
              <a:rPr kumimoji="1" lang="en-US" altLang="ja-JP" dirty="0"/>
              <a:t>First. The development of acquaintance as an opportunity for service;</a:t>
            </a:r>
          </a:p>
          <a:p>
            <a:endParaRPr kumimoji="1" lang="en-US" altLang="ja-JP" dirty="0"/>
          </a:p>
          <a:p>
            <a:r>
              <a:rPr kumimoji="1" lang="en-US" altLang="ja-JP" dirty="0"/>
              <a:t>Second. High ethical standards in business and professions, the recognition of the</a:t>
            </a:r>
            <a:r>
              <a:rPr kumimoji="1" lang="ja-JP" altLang="en-US" dirty="0"/>
              <a:t>　</a:t>
            </a:r>
            <a:r>
              <a:rPr kumimoji="1" lang="en-US" altLang="ja-JP" dirty="0"/>
              <a:t>worthiness of all useful occupations, and the dignifying of each Rotarian’s</a:t>
            </a:r>
            <a:r>
              <a:rPr kumimoji="1" lang="ja-JP" altLang="en-US" dirty="0"/>
              <a:t>　</a:t>
            </a:r>
            <a:r>
              <a:rPr kumimoji="1" lang="en-US" altLang="ja-JP" dirty="0"/>
              <a:t>occupation as an opportunity to serve society;</a:t>
            </a:r>
          </a:p>
          <a:p>
            <a:endParaRPr kumimoji="1" lang="en-US" altLang="ja-JP" dirty="0"/>
          </a:p>
          <a:p>
            <a:r>
              <a:rPr kumimoji="1" lang="en-US" altLang="ja-JP" dirty="0"/>
              <a:t>Third. The application of the ideal of service in each Rotarian’s personal, business,</a:t>
            </a:r>
          </a:p>
          <a:p>
            <a:r>
              <a:rPr kumimoji="1" lang="en-US" altLang="ja-JP" dirty="0"/>
              <a:t>and community life;</a:t>
            </a:r>
          </a:p>
          <a:p>
            <a:endParaRPr kumimoji="1" lang="en-US" altLang="ja-JP" dirty="0"/>
          </a:p>
          <a:p>
            <a:r>
              <a:rPr kumimoji="1" lang="en-US" altLang="ja-JP" dirty="0"/>
              <a:t>Fourth. The advancement of international understanding, goodwill, and peace</a:t>
            </a:r>
            <a:r>
              <a:rPr kumimoji="1" lang="ja-JP" altLang="en-US" dirty="0"/>
              <a:t>　</a:t>
            </a:r>
            <a:r>
              <a:rPr kumimoji="1" lang="en-US" altLang="ja-JP" dirty="0"/>
              <a:t>through a world fellowship of business and professional persons united in the</a:t>
            </a:r>
            <a:r>
              <a:rPr kumimoji="1" lang="ja-JP" altLang="en-US" dirty="0"/>
              <a:t>　</a:t>
            </a:r>
            <a:r>
              <a:rPr kumimoji="1" lang="en-US" altLang="ja-JP" dirty="0"/>
              <a:t>ideal of service.</a:t>
            </a:r>
          </a:p>
          <a:p>
            <a:endParaRPr kumimoji="1" lang="en-US" altLang="ja-JP" dirty="0"/>
          </a:p>
          <a:p>
            <a:r>
              <a:rPr kumimoji="1" lang="ja-JP" altLang="en-US" dirty="0"/>
              <a:t>この文章はコロン、セミコロンで結ばれ最後にピリオドで結ばれています。</a:t>
            </a:r>
            <a:endParaRPr kumimoji="1" lang="en-US" altLang="ja-JP" dirty="0"/>
          </a:p>
          <a:p>
            <a:r>
              <a:rPr kumimoji="1" lang="ja-JP" altLang="en-US" dirty="0"/>
              <a:t>すなわち、ロータリーの目的はいずれもイコールの一つの文章である点が重要です。</a:t>
            </a:r>
            <a:endParaRPr kumimoji="1" lang="en-US" altLang="ja-JP" dirty="0"/>
          </a:p>
          <a:p>
            <a:r>
              <a:rPr kumimoji="1" lang="ja-JP" altLang="en-US" dirty="0"/>
              <a:t>なお、日本語の「ロータリーの目的」は英語版と同じ句読点が使用されています。</a:t>
            </a:r>
            <a:endParaRPr kumimoji="1" lang="en-US" altLang="ja-JP" dirty="0"/>
          </a:p>
          <a:p>
            <a:endParaRPr kumimoji="1" lang="en-US" altLang="ja-JP" dirty="0"/>
          </a:p>
          <a:p>
            <a:r>
              <a:rPr kumimoji="1" lang="ja-JP" altLang="en-US" dirty="0"/>
              <a:t>米山梅吉翁は、これらを「職業向上サーヴィス」「社会サーヴィス」と訳しましたが、</a:t>
            </a:r>
          </a:p>
          <a:p>
            <a:r>
              <a:rPr kumimoji="1" lang="en-US" altLang="ja-JP" dirty="0"/>
              <a:t>1934</a:t>
            </a:r>
            <a:r>
              <a:rPr kumimoji="1" lang="ja-JP" altLang="en-US" dirty="0"/>
              <a:t>年に「職業奉仕」「社会奉仕」という呼び方に変更されました。</a:t>
            </a:r>
          </a:p>
          <a:p>
            <a:endParaRPr kumimoji="1" lang="en-US" altLang="ja-JP" dirty="0"/>
          </a:p>
          <a:p>
            <a:endParaRPr kumimoji="1" lang="en-US" altLang="ja-JP" dirty="0"/>
          </a:p>
          <a:p>
            <a:endParaRPr kumimoji="1" lang="ja-JP" altLang="en-US" dirty="0"/>
          </a:p>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5</a:t>
            </a:fld>
            <a:endParaRPr kumimoji="1" lang="ja-JP" altLang="en-US"/>
          </a:p>
        </p:txBody>
      </p:sp>
    </p:spTree>
    <p:extLst>
      <p:ext uri="{BB962C8B-B14F-4D97-AF65-F5344CB8AC3E}">
        <p14:creationId xmlns:p14="http://schemas.microsoft.com/office/powerpoint/2010/main" val="17813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大恐慌のさなか、一人のロータリアンが</a:t>
            </a:r>
            <a:r>
              <a:rPr kumimoji="1" lang="en-US" altLang="ja-JP" dirty="0"/>
              <a:t>4</a:t>
            </a:r>
            <a:r>
              <a:rPr kumimoji="1" lang="ja-JP" altLang="en-US" dirty="0"/>
              <a:t>項目からなる倫理指針を考案しました。</a:t>
            </a:r>
            <a:endParaRPr kumimoji="1" lang="en-US" altLang="ja-JP" dirty="0"/>
          </a:p>
          <a:p>
            <a:r>
              <a:rPr kumimoji="1" lang="ja-JP" altLang="en-US" dirty="0"/>
              <a:t>この指針は、窮地にあった自身の経営する会社を救うのに役立ったのです。</a:t>
            </a:r>
            <a:endParaRPr kumimoji="1" lang="en-US" altLang="ja-JP" dirty="0"/>
          </a:p>
          <a:p>
            <a:r>
              <a:rPr kumimoji="1" lang="ja-JP" altLang="en-US" dirty="0"/>
              <a:t>この指針が表現していた内容や信条はまた、ほかの多くの人たちに対しても、倫理的羅針盤を提供することになりました。</a:t>
            </a:r>
            <a:endParaRPr kumimoji="1" lang="en-US" altLang="ja-JP" dirty="0"/>
          </a:p>
          <a:p>
            <a:r>
              <a:rPr kumimoji="1" lang="ja-JP" altLang="en-US" dirty="0"/>
              <a:t>やがて、国際ロータリーによって採用され、広く知れ渡ることになったこの四つのテストは、今日では、ロータリーの基本理念の一つとなっています。</a:t>
            </a:r>
            <a:endParaRPr kumimoji="1" lang="en-US" altLang="ja-JP" dirty="0"/>
          </a:p>
          <a:p>
            <a:r>
              <a:rPr kumimoji="1" lang="ja-JP" altLang="en-US" dirty="0"/>
              <a:t>今世紀におけるロータリーの最も素晴らしい声明の一つと言ってもよいでしょう。</a:t>
            </a:r>
            <a:endParaRPr kumimoji="1" lang="en-US" altLang="ja-JP" dirty="0"/>
          </a:p>
          <a:p>
            <a:endParaRPr kumimoji="1" lang="en-US" altLang="ja-JP" dirty="0"/>
          </a:p>
          <a:p>
            <a:r>
              <a:rPr kumimoji="1" lang="ja-JP" altLang="en-US" dirty="0"/>
              <a:t>自動翻訳機にかけえてみるとわかりやすくなります。</a:t>
            </a:r>
            <a:endParaRPr kumimoji="1" lang="en-US" altLang="ja-JP" dirty="0"/>
          </a:p>
          <a:p>
            <a:r>
              <a:rPr kumimoji="1" lang="ja-JP" altLang="en-US" dirty="0"/>
              <a:t>私たちが考えていること、言っていること、行っていること</a:t>
            </a:r>
          </a:p>
          <a:p>
            <a:r>
              <a:rPr kumimoji="1" lang="ja-JP" altLang="en-US" dirty="0"/>
              <a:t>・それは真実なのだろうか？</a:t>
            </a:r>
          </a:p>
          <a:p>
            <a:r>
              <a:rPr kumimoji="1" lang="ja-JP" altLang="en-US" dirty="0"/>
              <a:t>・関係者に公平か？</a:t>
            </a:r>
          </a:p>
          <a:p>
            <a:r>
              <a:rPr kumimoji="1" lang="ja-JP" altLang="en-US" dirty="0"/>
              <a:t>・友好関係を築き、より良い友好関係を築くことができるだろうか？</a:t>
            </a:r>
          </a:p>
          <a:p>
            <a:r>
              <a:rPr kumimoji="1" lang="ja-JP" altLang="en-US" dirty="0"/>
              <a:t>・それは関係者全員にとって有益か？</a:t>
            </a:r>
            <a:endParaRPr kumimoji="1" lang="en-US" altLang="ja-JP" dirty="0"/>
          </a:p>
          <a:p>
            <a:endParaRPr kumimoji="1" lang="en-US" altLang="ja-JP" dirty="0"/>
          </a:p>
          <a:p>
            <a:r>
              <a:rPr kumimoji="1" lang="ja-JP" altLang="en-US" dirty="0"/>
              <a:t>「四つのテスト」は１９３２年７月、シカゴのロータリアン、ハーバート＝Ｊ．テーラー（</a:t>
            </a:r>
            <a:r>
              <a:rPr kumimoji="1" lang="en-US" altLang="ja-JP" dirty="0"/>
              <a:t>H. J. Taylor</a:t>
            </a:r>
            <a:r>
              <a:rPr kumimoji="1" lang="ja-JP" altLang="en-US" dirty="0"/>
              <a:t>）が提唱したもの。のちに世界中のロータリアンから、人々のあいだの尊敬と理解を育てる指針として用いられるようになった。それだけではない、これは正しいものの考え方や、友好的な対人関係を育てるものさしとして、いまや多くの国の政府、実業社会、学校、地域社会で活用されている。</a:t>
            </a:r>
          </a:p>
          <a:p>
            <a:endParaRPr kumimoji="1" lang="ja-JP" altLang="en-US" dirty="0"/>
          </a:p>
          <a:p>
            <a:r>
              <a:rPr kumimoji="1" lang="en-US" altLang="ja-JP" dirty="0"/>
              <a:t>1954</a:t>
            </a:r>
            <a:r>
              <a:rPr kumimoji="1" lang="ja-JP" altLang="en-US" dirty="0"/>
              <a:t>年</a:t>
            </a:r>
            <a:r>
              <a:rPr kumimoji="1" lang="en-US" altLang="ja-JP" dirty="0"/>
              <a:t>10</a:t>
            </a:r>
            <a:r>
              <a:rPr kumimoji="1" lang="ja-JP" altLang="en-US" dirty="0"/>
              <a:t>月、日本ロータリーでは、ロータリー創立５０周年記念事業の一環として、記念標語と「四つのテスト」の邦訳を広く日本中のロータリアンから公募した。</a:t>
            </a:r>
            <a:endParaRPr kumimoji="1" lang="en-US" altLang="ja-JP" dirty="0"/>
          </a:p>
          <a:p>
            <a:r>
              <a:rPr kumimoji="1" lang="ja-JP" altLang="en-US" dirty="0"/>
              <a:t>その結果、東京ＲＣ会員、本田親男の和訳が当選した。</a:t>
            </a:r>
            <a:r>
              <a:rPr kumimoji="1" lang="en-US" altLang="ja-JP" dirty="0"/>
              <a:t>(</a:t>
            </a:r>
            <a:r>
              <a:rPr kumimoji="1" lang="ja-JP" altLang="en-US" dirty="0"/>
              <a:t>東京</a:t>
            </a:r>
            <a:r>
              <a:rPr kumimoji="1" lang="en-US" altLang="ja-JP" dirty="0"/>
              <a:t>RCHP</a:t>
            </a:r>
            <a:r>
              <a:rPr kumimoji="1" lang="ja-JP" altLang="en-US" dirty="0"/>
              <a:t>より）</a:t>
            </a:r>
            <a:endParaRPr kumimoji="1" lang="en-US" altLang="ja-JP" dirty="0"/>
          </a:p>
          <a:p>
            <a:r>
              <a:rPr kumimoji="1" lang="ja-JP" altLang="en-US" dirty="0"/>
              <a:t>本田 親男（ほんだ ちかお、</a:t>
            </a:r>
            <a:r>
              <a:rPr kumimoji="1" lang="en-US" altLang="ja-JP" dirty="0"/>
              <a:t>1899</a:t>
            </a:r>
            <a:r>
              <a:rPr kumimoji="1" lang="ja-JP" altLang="en-US" dirty="0"/>
              <a:t>年</a:t>
            </a:r>
            <a:r>
              <a:rPr kumimoji="1" lang="en-US" altLang="ja-JP" dirty="0"/>
              <a:t>11</a:t>
            </a:r>
            <a:r>
              <a:rPr kumimoji="1" lang="ja-JP" altLang="en-US" dirty="0"/>
              <a:t>月</a:t>
            </a:r>
            <a:r>
              <a:rPr kumimoji="1" lang="en-US" altLang="ja-JP" dirty="0"/>
              <a:t>21</a:t>
            </a:r>
            <a:r>
              <a:rPr kumimoji="1" lang="ja-JP" altLang="en-US" dirty="0"/>
              <a:t>日 </a:t>
            </a:r>
            <a:r>
              <a:rPr kumimoji="1" lang="en-US" altLang="ja-JP" dirty="0"/>
              <a:t>- 1980</a:t>
            </a:r>
            <a:r>
              <a:rPr kumimoji="1" lang="ja-JP" altLang="en-US" dirty="0"/>
              <a:t>年</a:t>
            </a:r>
            <a:r>
              <a:rPr kumimoji="1" lang="en-US" altLang="ja-JP" dirty="0"/>
              <a:t>7</a:t>
            </a:r>
            <a:r>
              <a:rPr kumimoji="1" lang="ja-JP" altLang="en-US" dirty="0"/>
              <a:t>月</a:t>
            </a:r>
            <a:r>
              <a:rPr kumimoji="1" lang="en-US" altLang="ja-JP" dirty="0"/>
              <a:t>30</a:t>
            </a:r>
            <a:r>
              <a:rPr kumimoji="1" lang="ja-JP" altLang="en-US" dirty="0"/>
              <a:t>日）は、鹿児島県出身のジャーナリスト。</a:t>
            </a:r>
            <a:endParaRPr kumimoji="1" lang="en-US" altLang="ja-JP" dirty="0"/>
          </a:p>
          <a:p>
            <a:r>
              <a:rPr kumimoji="1" lang="ja-JP" altLang="en-US" dirty="0"/>
              <a:t>元毎日新聞社社長、会長、最高顧問。</a:t>
            </a:r>
            <a:endParaRPr kumimoji="1" lang="en-US" altLang="ja-JP" dirty="0"/>
          </a:p>
          <a:p>
            <a:endParaRPr kumimoji="1" lang="en-US" altLang="ja-JP" dirty="0"/>
          </a:p>
          <a:p>
            <a:r>
              <a:rPr kumimoji="1" lang="en-US" altLang="ja-JP" dirty="0"/>
              <a:t>1973</a:t>
            </a:r>
            <a:r>
              <a:rPr kumimoji="1" lang="ja-JP" altLang="en-US" dirty="0"/>
              <a:t>年、この「四つのテスト」にメロデイーをつけたのが、水谷暢宏（のぶひろ）氏（相模原</a:t>
            </a:r>
            <a:r>
              <a:rPr kumimoji="1" lang="en-US" altLang="ja-JP" dirty="0"/>
              <a:t>RC</a:t>
            </a:r>
            <a:r>
              <a:rPr kumimoji="1" lang="ja-JP" altLang="en-US" dirty="0"/>
              <a:t>）です。</a:t>
            </a:r>
            <a:endParaRPr kumimoji="1" lang="en-US" altLang="ja-JP" dirty="0"/>
          </a:p>
          <a:p>
            <a:r>
              <a:rPr kumimoji="1" lang="ja-JP" altLang="en-US" dirty="0"/>
              <a:t>水谷氏は、自らも立派なロータリアンになりたいと、「四つのテスト」を額に入れて飾っていたにもかかわらず、ふと忘れてしまうことがあったそうです。</a:t>
            </a:r>
            <a:endParaRPr kumimoji="1" lang="en-US" altLang="ja-JP" dirty="0"/>
          </a:p>
          <a:p>
            <a:r>
              <a:rPr kumimoji="1" lang="ja-JP" altLang="en-US" dirty="0"/>
              <a:t>そこで、作曲家であった彼は、四つのテストが自然に思い浮かぶようにと、メロデイーをつけました。</a:t>
            </a:r>
            <a:endParaRPr kumimoji="1" lang="en-US" altLang="ja-JP" dirty="0"/>
          </a:p>
          <a:p>
            <a:r>
              <a:rPr kumimoji="1" lang="ja-JP" altLang="en-US" dirty="0"/>
              <a:t>最初は、それをクラブ内だけで歌うつもりだったのですが、年次大会で発表すると、たちまち全国のロータリアンに広まっていきました。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69C971FF-EF28-4195-A575-329446EFAA55}" type="slidenum">
              <a:rPr lang="en-US" altLang="ja-JP" noProof="0" smtClean="0"/>
              <a:pPr/>
              <a:t>6</a:t>
            </a:fld>
            <a:endParaRPr lang="ja-JP" altLang="en-US" noProof="0"/>
          </a:p>
        </p:txBody>
      </p:sp>
    </p:spTree>
    <p:extLst>
      <p:ext uri="{BB962C8B-B14F-4D97-AF65-F5344CB8AC3E}">
        <p14:creationId xmlns:p14="http://schemas.microsoft.com/office/powerpoint/2010/main" val="155050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海外のロータリークラブで例会の最後に、リーダーの掛け声で全員が四つのテストが唱和されます。</a:t>
            </a:r>
            <a:endParaRPr kumimoji="1" lang="en-US" altLang="ja-JP" dirty="0"/>
          </a:p>
          <a:p>
            <a:r>
              <a:rPr kumimoji="1" lang="ja-JP" altLang="en-US" dirty="0"/>
              <a:t>フーアスト　</a:t>
            </a:r>
            <a:r>
              <a:rPr kumimoji="1" lang="en-US" altLang="ja-JP" dirty="0"/>
              <a:t>Is it the Truth?</a:t>
            </a:r>
          </a:p>
          <a:p>
            <a:r>
              <a:rPr kumimoji="1" lang="ja-JP" altLang="en-US" dirty="0"/>
              <a:t>セカンド　</a:t>
            </a:r>
            <a:r>
              <a:rPr kumimoji="1" lang="en-US" altLang="ja-JP" dirty="0"/>
              <a:t>Is it fair to all concerned</a:t>
            </a:r>
            <a:r>
              <a:rPr kumimoji="1" lang="ja-JP" altLang="en-US" dirty="0"/>
              <a:t>？・・・と。</a:t>
            </a:r>
            <a:endParaRPr kumimoji="1" lang="en-US" altLang="ja-JP" dirty="0"/>
          </a:p>
          <a:p>
            <a:r>
              <a:rPr kumimoji="1" lang="en-US" altLang="ja-JP" dirty="0"/>
              <a:t> </a:t>
            </a:r>
          </a:p>
          <a:p>
            <a:r>
              <a:rPr kumimoji="1" lang="ja-JP" altLang="en-US" dirty="0"/>
              <a:t>四つのテストの原文には　</a:t>
            </a:r>
            <a:r>
              <a:rPr kumimoji="1" lang="en-US" altLang="ja-JP" dirty="0"/>
              <a:t>The Four-Way Test</a:t>
            </a:r>
            <a:r>
              <a:rPr kumimoji="1" lang="ja-JP" altLang="en-US" dirty="0"/>
              <a:t>　　</a:t>
            </a:r>
            <a:r>
              <a:rPr kumimoji="1" lang="en-US" altLang="ja-JP" dirty="0"/>
              <a:t>Four</a:t>
            </a:r>
            <a:r>
              <a:rPr kumimoji="1" lang="ja-JP" altLang="en-US" dirty="0"/>
              <a:t>と</a:t>
            </a:r>
            <a:r>
              <a:rPr kumimoji="1" lang="en-US" altLang="ja-JP" dirty="0"/>
              <a:t>Way</a:t>
            </a:r>
            <a:r>
              <a:rPr kumimoji="1" lang="ja-JP" altLang="en-US" dirty="0"/>
              <a:t>の間にハイフオンが入っています。</a:t>
            </a:r>
          </a:p>
          <a:p>
            <a:r>
              <a:rPr kumimoji="1" lang="ja-JP" altLang="en-US" dirty="0"/>
              <a:t>意味するところは、それそれの項目を単体で捉える。</a:t>
            </a:r>
          </a:p>
          <a:p>
            <a:endParaRPr kumimoji="1" lang="ja-JP" altLang="en-US" dirty="0"/>
          </a:p>
          <a:p>
            <a:r>
              <a:rPr kumimoji="1" lang="ja-JP" altLang="en-US" dirty="0"/>
              <a:t>名詞をハイフンで繋いで、「形容詞化」するため、そのあとの名詞は単数形にするというルールがあります。</a:t>
            </a:r>
          </a:p>
          <a:p>
            <a:r>
              <a:rPr kumimoji="1" lang="en-US" altLang="ja-JP" dirty="0"/>
              <a:t>five-minute walk</a:t>
            </a:r>
            <a:r>
              <a:rPr kumimoji="1" lang="ja-JP" altLang="en-US" dirty="0"/>
              <a:t>（</a:t>
            </a:r>
            <a:r>
              <a:rPr kumimoji="1" lang="en-US" altLang="ja-JP" dirty="0"/>
              <a:t>5</a:t>
            </a:r>
            <a:r>
              <a:rPr kumimoji="1" lang="ja-JP" altLang="en-US" dirty="0"/>
              <a:t>分の散歩）や</a:t>
            </a:r>
            <a:r>
              <a:rPr kumimoji="1" lang="en-US" altLang="ja-JP" dirty="0"/>
              <a:t>five-dollar discount</a:t>
            </a:r>
            <a:r>
              <a:rPr kumimoji="1" lang="ja-JP" altLang="en-US" dirty="0"/>
              <a:t>（</a:t>
            </a:r>
            <a:r>
              <a:rPr kumimoji="1" lang="en-US" altLang="ja-JP" dirty="0"/>
              <a:t>5</a:t>
            </a:r>
            <a:r>
              <a:rPr kumimoji="1" lang="ja-JP" altLang="en-US" dirty="0"/>
              <a:t>ドルの値引き）など。</a:t>
            </a:r>
          </a:p>
          <a:p>
            <a:r>
              <a:rPr kumimoji="1" lang="en-US" altLang="ja-JP" dirty="0"/>
              <a:t>Four-way test </a:t>
            </a:r>
            <a:r>
              <a:rPr kumimoji="1" lang="ja-JP" altLang="en-US" dirty="0"/>
              <a:t>　</a:t>
            </a:r>
            <a:r>
              <a:rPr kumimoji="1" lang="en-US" altLang="ja-JP" dirty="0"/>
              <a:t>4</a:t>
            </a:r>
            <a:r>
              <a:rPr kumimoji="1" lang="ja-JP" altLang="en-US" dirty="0"/>
              <a:t>種類のテスト。</a:t>
            </a:r>
          </a:p>
          <a:p>
            <a:endParaRPr kumimoji="1" lang="ja-JP" altLang="en-US" dirty="0"/>
          </a:p>
          <a:p>
            <a:r>
              <a:rPr kumimoji="1" lang="ja-JP" altLang="en-US" dirty="0"/>
              <a:t>他方で、</a:t>
            </a:r>
            <a:r>
              <a:rPr kumimoji="1" lang="en-US" altLang="ja-JP" dirty="0"/>
              <a:t>｢</a:t>
            </a:r>
            <a:r>
              <a:rPr kumimoji="1" lang="ja-JP" altLang="en-US" dirty="0"/>
              <a:t>事業を繁栄に導くための四通りの基準</a:t>
            </a:r>
            <a:r>
              <a:rPr kumimoji="1" lang="en-US" altLang="ja-JP" dirty="0"/>
              <a:t>｣</a:t>
            </a:r>
            <a:r>
              <a:rPr kumimoji="1" lang="ja-JP" altLang="en-US" dirty="0"/>
              <a:t>ならば</a:t>
            </a:r>
            <a:r>
              <a:rPr kumimoji="1" lang="en-US" altLang="ja-JP" dirty="0"/>
              <a:t>､</a:t>
            </a:r>
            <a:r>
              <a:rPr kumimoji="1" lang="ja-JP" altLang="en-US" dirty="0"/>
              <a:t>当然“</a:t>
            </a:r>
            <a:r>
              <a:rPr kumimoji="1" lang="en-US" altLang="ja-JP" dirty="0"/>
              <a:t>Four-Way Tests”</a:t>
            </a:r>
            <a:r>
              <a:rPr kumimoji="1" lang="ja-JP" altLang="en-US" dirty="0"/>
              <a:t>と複数形になります</a:t>
            </a:r>
            <a:r>
              <a:rPr kumimoji="1" lang="en-US" altLang="ja-JP" dirty="0"/>
              <a:t>｡</a:t>
            </a:r>
          </a:p>
          <a:p>
            <a:r>
              <a:rPr kumimoji="1" lang="ja-JP" altLang="en-US" dirty="0"/>
              <a:t>これが単数形なのは事業を繁栄に導くためには</a:t>
            </a:r>
            <a:r>
              <a:rPr kumimoji="1" lang="en-US" altLang="ja-JP" dirty="0"/>
              <a:t>､</a:t>
            </a:r>
            <a:r>
              <a:rPr kumimoji="1" lang="ja-JP" altLang="en-US" dirty="0"/>
              <a:t>四通りの基準を一つずつクリアーすればいいのではなく</a:t>
            </a:r>
            <a:r>
              <a:rPr kumimoji="1" lang="en-US" altLang="ja-JP" dirty="0"/>
              <a:t>､</a:t>
            </a:r>
            <a:r>
              <a:rPr kumimoji="1" lang="ja-JP" altLang="en-US" dirty="0"/>
              <a:t>四つ纏めたものを一つの基準として</a:t>
            </a:r>
            <a:r>
              <a:rPr kumimoji="1" lang="en-US" altLang="ja-JP" dirty="0"/>
              <a:t>､</a:t>
            </a:r>
            <a:r>
              <a:rPr kumimoji="1" lang="ja-JP" altLang="en-US" dirty="0"/>
              <a:t>そのすべてをクリアーしなければならないことを意味する。・・・と解釈する人もいます。</a:t>
            </a:r>
          </a:p>
          <a:p>
            <a:endParaRPr kumimoji="1" lang="ja-JP" altLang="en-US" dirty="0"/>
          </a:p>
          <a:p>
            <a:r>
              <a:rPr kumimoji="1" lang="ja-JP" altLang="en-US" dirty="0"/>
              <a:t>英文法的にはそれそれの</a:t>
            </a:r>
            <a:r>
              <a:rPr kumimoji="1" lang="en-US" altLang="ja-JP" dirty="0"/>
              <a:t>4</a:t>
            </a:r>
            <a:r>
              <a:rPr kumimoji="1" lang="ja-JP" altLang="en-US" dirty="0"/>
              <a:t>つの項目を単体でとらえるべきと思われますが、いずれにしてもロータリアンにとって心のよりどころとなる言霊（ことだま）といえるのではないでしょうか。</a:t>
            </a:r>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7</a:t>
            </a:fld>
            <a:endParaRPr kumimoji="1" lang="ja-JP" altLang="en-US"/>
          </a:p>
        </p:txBody>
      </p:sp>
    </p:spTree>
    <p:extLst>
      <p:ext uri="{BB962C8B-B14F-4D97-AF65-F5344CB8AC3E}">
        <p14:creationId xmlns:p14="http://schemas.microsoft.com/office/powerpoint/2010/main" val="3562145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私たちは、クラブ活動の土台となる</a:t>
            </a:r>
            <a:r>
              <a:rPr kumimoji="1" lang="en-US" altLang="ja-JP" dirty="0"/>
              <a:t>5</a:t>
            </a:r>
            <a:r>
              <a:rPr kumimoji="1" lang="ja-JP" altLang="en-US" dirty="0"/>
              <a:t>つの奉仕部門を通じて、地域社会や海外での奉仕に力を注いでいます。</a:t>
            </a:r>
          </a:p>
          <a:p>
            <a:endParaRPr kumimoji="1" lang="ja-JP" altLang="en-US" dirty="0"/>
          </a:p>
          <a:p>
            <a:r>
              <a:rPr kumimoji="1" lang="ja-JP" altLang="en-US" b="1" dirty="0"/>
              <a:t>クラブ奉仕</a:t>
            </a:r>
            <a:r>
              <a:rPr kumimoji="1" lang="ja-JP" altLang="en-US" dirty="0"/>
              <a:t>は、会員同士の関係をはぐくみ、積極的な会員増強計画を実行して、活気あるクラブづくりを行うことです。</a:t>
            </a:r>
            <a:endParaRPr kumimoji="1" lang="en-US" altLang="ja-JP" dirty="0"/>
          </a:p>
          <a:p>
            <a:r>
              <a:rPr kumimoji="1" lang="en-US" altLang="ja-JP" dirty="0">
                <a:solidFill>
                  <a:srgbClr val="C00000"/>
                </a:solidFill>
              </a:rPr>
              <a:t>:</a:t>
            </a:r>
            <a:r>
              <a:rPr kumimoji="1" lang="ja-JP" altLang="en-US" dirty="0">
                <a:solidFill>
                  <a:srgbClr val="C00000"/>
                </a:solidFill>
              </a:rPr>
              <a:t>標準ロータリークラブ定款では </a:t>
            </a:r>
          </a:p>
          <a:p>
            <a:r>
              <a:rPr kumimoji="1" lang="ja-JP" altLang="en-US" dirty="0">
                <a:solidFill>
                  <a:srgbClr val="C00000"/>
                </a:solidFill>
              </a:rPr>
              <a:t>奉仕の第一部門であるクラブ奉仕は、本クラブの機能を充実させるために、クラブ内で会員が取るべき行動に関わるものである。 </a:t>
            </a:r>
            <a:endParaRPr kumimoji="1" lang="en-US" altLang="ja-JP" dirty="0">
              <a:solidFill>
                <a:srgbClr val="C00000"/>
              </a:solidFill>
            </a:endParaRPr>
          </a:p>
          <a:p>
            <a:endParaRPr kumimoji="1" lang="en-US" altLang="ja-JP" dirty="0"/>
          </a:p>
          <a:p>
            <a:endParaRPr kumimoji="1" lang="ja-JP" altLang="en-US" dirty="0"/>
          </a:p>
          <a:p>
            <a:r>
              <a:rPr kumimoji="1" lang="ja-JP" altLang="en-US" b="1" dirty="0"/>
              <a:t>職業奉仕</a:t>
            </a:r>
            <a:r>
              <a:rPr kumimoji="1" lang="ja-JP" altLang="en-US" dirty="0"/>
              <a:t>は、すべてのロータリアンが倫理と高潔さをもって仕事にあたり、職業の知識やスキルを社会のニーズ解決のために進んで役立てることです。</a:t>
            </a:r>
            <a:endParaRPr kumimoji="1" lang="en-US" altLang="ja-JP" dirty="0"/>
          </a:p>
          <a:p>
            <a:endParaRPr kumimoji="1" lang="en-US" altLang="ja-JP" dirty="0"/>
          </a:p>
          <a:p>
            <a:r>
              <a:rPr kumimoji="1" lang="en-US" altLang="ja-JP" dirty="0">
                <a:solidFill>
                  <a:srgbClr val="C00000"/>
                </a:solidFill>
              </a:rPr>
              <a:t>:</a:t>
            </a:r>
            <a:r>
              <a:rPr kumimoji="1" lang="ja-JP" altLang="en-US" dirty="0">
                <a:solidFill>
                  <a:srgbClr val="C00000"/>
                </a:solidFill>
              </a:rPr>
              <a:t>標準ロータリークラブ定款では </a:t>
            </a:r>
          </a:p>
          <a:p>
            <a:r>
              <a:rPr kumimoji="1" lang="ja-JP" altLang="en-US" dirty="0">
                <a:solidFill>
                  <a:srgbClr val="C00000"/>
                </a:solidFill>
              </a:rPr>
              <a:t>奉仕の第二部門である職業奉仕は、事業および専門職務の道徳的水準を高め、品位ある業務はすべて尊重されるべきであるという認識を深め、あらゆる職業に携わる中で奉仕の理念を実践していくという目的を持つものである。会員の役割には、ロータリーの理念に従って自分自身を律し、事業を行うこと、そして自己の職業上の手腕を社会の問題やニーズに役立てるために、クラブが開発したプロジェクトに応えることが含まれる。 </a:t>
            </a:r>
            <a:endParaRPr kumimoji="1" lang="en-US" altLang="ja-JP" dirty="0">
              <a:solidFill>
                <a:srgbClr val="C00000"/>
              </a:solidFill>
            </a:endParaRPr>
          </a:p>
          <a:p>
            <a:endParaRPr kumimoji="1" lang="en-US" altLang="ja-JP" dirty="0"/>
          </a:p>
          <a:p>
            <a:endParaRPr kumimoji="1" lang="ja-JP" altLang="en-US" dirty="0"/>
          </a:p>
          <a:p>
            <a:r>
              <a:rPr kumimoji="1" lang="ja-JP" altLang="en-US" b="1" dirty="0"/>
              <a:t>社会奉仕</a:t>
            </a:r>
            <a:r>
              <a:rPr kumimoji="1" lang="ja-JP" altLang="en-US" dirty="0"/>
              <a:t>は、すべてのロータリアンが、地域の人びとの暮らしを豊かにし、より良い社会づくりに貢献することです。</a:t>
            </a:r>
            <a:endParaRPr kumimoji="1" lang="en-US" altLang="ja-JP" dirty="0"/>
          </a:p>
          <a:p>
            <a:endParaRPr kumimoji="1" lang="en-US" altLang="ja-JP" dirty="0"/>
          </a:p>
          <a:p>
            <a:r>
              <a:rPr kumimoji="1" lang="en-US" altLang="ja-JP" dirty="0"/>
              <a:t>:</a:t>
            </a:r>
            <a:r>
              <a:rPr kumimoji="1" lang="ja-JP" altLang="en-US" dirty="0"/>
              <a:t>標準ロータリークラブ定款では </a:t>
            </a:r>
          </a:p>
          <a:p>
            <a:r>
              <a:rPr kumimoji="1" lang="ja-JP" altLang="en-US" dirty="0">
                <a:solidFill>
                  <a:srgbClr val="C00000"/>
                </a:solidFill>
              </a:rPr>
              <a:t>奉仕の第三部門である社会奉仕は、地域社会における積極的平和を目指すことにより、クラブの所在地域または行政区域内に居住する人々の生活の質を高めるために、時には他と協力しながら、会員が行うさまざまな取り組みから成るものである。</a:t>
            </a:r>
            <a:endParaRPr kumimoji="1" lang="en-US" altLang="ja-JP" dirty="0">
              <a:solidFill>
                <a:srgbClr val="C00000"/>
              </a:solidFill>
            </a:endParaRPr>
          </a:p>
          <a:p>
            <a:endParaRPr kumimoji="1" lang="en-US" altLang="ja-JP" dirty="0"/>
          </a:p>
          <a:p>
            <a:r>
              <a:rPr kumimoji="1" lang="ja-JP" altLang="en-US" b="1" dirty="0"/>
              <a:t>国際奉仕</a:t>
            </a:r>
            <a:r>
              <a:rPr kumimoji="1" lang="ja-JP" altLang="en-US" dirty="0"/>
              <a:t>は、国際的なプロジェクトでボランティアをしたり、海外のパートナーとの協同活動を通じて、平和と相互理解を推進することです。</a:t>
            </a:r>
            <a:endParaRPr kumimoji="1" lang="en-US" altLang="ja-JP" dirty="0"/>
          </a:p>
          <a:p>
            <a:endParaRPr kumimoji="1" lang="en-US" altLang="ja-JP" dirty="0"/>
          </a:p>
          <a:p>
            <a:r>
              <a:rPr kumimoji="1" lang="en-US" altLang="ja-JP" dirty="0">
                <a:solidFill>
                  <a:srgbClr val="C00000"/>
                </a:solidFill>
              </a:rPr>
              <a:t>:</a:t>
            </a:r>
            <a:r>
              <a:rPr kumimoji="1" lang="ja-JP" altLang="en-US" dirty="0">
                <a:solidFill>
                  <a:srgbClr val="C00000"/>
                </a:solidFill>
              </a:rPr>
              <a:t>標準ロータリークラブ定款では </a:t>
            </a:r>
          </a:p>
          <a:p>
            <a:r>
              <a:rPr kumimoji="1" lang="ja-JP" altLang="en-US" dirty="0">
                <a:solidFill>
                  <a:srgbClr val="C00000"/>
                </a:solidFill>
              </a:rPr>
              <a:t>奉仕の第四部門である国際奉仕は、書物などを読むことや通信を通じて、さらには、他国の人々を助けることを目的としたクラブのあらゆる活動やプロジェクトに協力することを通じて、他国の人々とその文化や慣習、功績、願い、問題に対する認識を培うことによって、国際理解、親善、積極的平和を推進するために、会員が行う活動から成るものである。 </a:t>
            </a:r>
            <a:endParaRPr kumimoji="1" lang="en-US" altLang="ja-JP" dirty="0">
              <a:solidFill>
                <a:srgbClr val="C00000"/>
              </a:solidFill>
            </a:endParaRPr>
          </a:p>
          <a:p>
            <a:endParaRPr kumimoji="1" lang="en-US" altLang="ja-JP" dirty="0">
              <a:solidFill>
                <a:srgbClr val="C00000"/>
              </a:solidFill>
            </a:endParaRPr>
          </a:p>
          <a:p>
            <a:r>
              <a:rPr kumimoji="1" lang="ja-JP" altLang="en-US" b="1" dirty="0"/>
              <a:t>青少年奉仕</a:t>
            </a:r>
            <a:r>
              <a:rPr kumimoji="1" lang="ja-JP" altLang="en-US" dirty="0"/>
              <a:t>は、インターアクト、ロータリー青少年指導者養成プログラム（</a:t>
            </a:r>
            <a:r>
              <a:rPr kumimoji="1" lang="en-US" altLang="ja-JP" dirty="0"/>
              <a:t>RYLA</a:t>
            </a:r>
            <a:r>
              <a:rPr kumimoji="1" lang="ja-JP" altLang="en-US" dirty="0"/>
              <a:t>）、ロータリー青少年交換などを通じて、青少年や若い世代の社会人がリーダーシップ能力を伸ばせるよう支援することです。</a:t>
            </a:r>
            <a:endParaRPr kumimoji="1" lang="en-US" altLang="ja-JP" dirty="0"/>
          </a:p>
          <a:p>
            <a:endParaRPr kumimoji="1" lang="en-US" altLang="ja-JP" dirty="0"/>
          </a:p>
          <a:p>
            <a:r>
              <a:rPr kumimoji="1" lang="en-US" altLang="ja-JP" dirty="0"/>
              <a:t>:</a:t>
            </a:r>
            <a:r>
              <a:rPr kumimoji="1" lang="ja-JP" altLang="en-US" dirty="0"/>
              <a:t>標準ロータリークラブ定款では </a:t>
            </a:r>
            <a:endParaRPr kumimoji="1" lang="en-US" altLang="ja-JP" dirty="0"/>
          </a:p>
          <a:p>
            <a:r>
              <a:rPr kumimoji="1" lang="ja-JP" altLang="en-US" dirty="0">
                <a:solidFill>
                  <a:srgbClr val="C00000"/>
                </a:solidFill>
              </a:rPr>
              <a:t>奉仕の第五部門である青少年奉仕は、指導力養成活動、社会奉仕プロジェクトおよび国際奉仕プロジェクトへの参加、積極的世界平和と異文化の理解を深め育む交換プログラムを通じて、青少年ならびに若者によって、好ましい変化がもたらされることを認識するものである。</a:t>
            </a:r>
            <a:endParaRPr kumimoji="1" lang="en-US" altLang="ja-JP" dirty="0">
              <a:solidFill>
                <a:srgbClr val="C0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8</a:t>
            </a:fld>
            <a:endParaRPr kumimoji="1" lang="ja-JP" altLang="en-US"/>
          </a:p>
        </p:txBody>
      </p:sp>
    </p:spTree>
    <p:extLst>
      <p:ext uri="{BB962C8B-B14F-4D97-AF65-F5344CB8AC3E}">
        <p14:creationId xmlns:p14="http://schemas.microsoft.com/office/powerpoint/2010/main" val="296262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中核的価値観</a:t>
            </a:r>
          </a:p>
          <a:p>
            <a:r>
              <a:rPr kumimoji="1" lang="ja-JP" altLang="en-US" dirty="0"/>
              <a:t>　中核的価値観は、</a:t>
            </a:r>
            <a:r>
              <a:rPr kumimoji="1" lang="en-US" altLang="ja-JP" dirty="0"/>
              <a:t>5</a:t>
            </a:r>
            <a:r>
              <a:rPr kumimoji="1" lang="ja-JP" altLang="en-US" dirty="0"/>
              <a:t>つの要素からなり、組織内においてロータリアンが何を優先させ、どのような行動を取るかという指針を表すものです。</a:t>
            </a:r>
            <a:endParaRPr kumimoji="1" lang="en-US" altLang="ja-JP" dirty="0"/>
          </a:p>
          <a:p>
            <a:r>
              <a:rPr kumimoji="1" lang="ja-JP" altLang="en-US" dirty="0"/>
              <a:t>これらの価値観は、</a:t>
            </a:r>
            <a:r>
              <a:rPr kumimoji="1" lang="en-US" altLang="ja-JP" dirty="0"/>
              <a:t>RI</a:t>
            </a:r>
            <a:r>
              <a:rPr kumimoji="1" lang="ja-JP" altLang="en-US" dirty="0"/>
              <a:t>の戦略計画において、重要な構成要素であり、組織の考え方と方向性を示す原動力となるものです。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DC90AE6C-D1B9-4030-9093-AD357D320500}" type="slidenum">
              <a:rPr kumimoji="1" lang="ja-JP" altLang="en-US" smtClean="0"/>
              <a:t>9</a:t>
            </a:fld>
            <a:endParaRPr kumimoji="1" lang="ja-JP" altLang="en-US"/>
          </a:p>
        </p:txBody>
      </p:sp>
    </p:spTree>
    <p:extLst>
      <p:ext uri="{BB962C8B-B14F-4D97-AF65-F5344CB8AC3E}">
        <p14:creationId xmlns:p14="http://schemas.microsoft.com/office/powerpoint/2010/main" val="385189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03C295-A126-AA83-079F-04F1E7AE6EEC}"/>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654B8A6-B762-5BDF-9874-36E649418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2645F28-180A-502A-2881-4CC94A1A74AD}"/>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5" name="フッター プレースホルダー 4">
            <a:extLst>
              <a:ext uri="{FF2B5EF4-FFF2-40B4-BE49-F238E27FC236}">
                <a16:creationId xmlns:a16="http://schemas.microsoft.com/office/drawing/2014/main" id="{0DE5D105-43BB-5569-D154-376C360EB1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39F47B0-C219-DEA9-0AAB-8B740836425F}"/>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301074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E02B5A-286F-4B9E-D83C-CFE465277A35}"/>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3FA50B2-47F8-B58E-49AF-4CE219C96A8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391ED-D6C4-7D2D-5AB7-7DC19DE70F58}"/>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5" name="フッター プレースホルダー 4">
            <a:extLst>
              <a:ext uri="{FF2B5EF4-FFF2-40B4-BE49-F238E27FC236}">
                <a16:creationId xmlns:a16="http://schemas.microsoft.com/office/drawing/2014/main" id="{69FFE6D6-2456-EBC3-A238-F7A3ADB854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AEB1CD1-B157-FA49-A7E6-68D08627D20C}"/>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159507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91F4878-8F0B-F88A-CFCF-224C25C3112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5B03BA2-7AE9-049B-3528-BA6995EAA53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E493EB-30F6-E530-21E5-B38384D07C3D}"/>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5" name="フッター プレースホルダー 4">
            <a:extLst>
              <a:ext uri="{FF2B5EF4-FFF2-40B4-BE49-F238E27FC236}">
                <a16:creationId xmlns:a16="http://schemas.microsoft.com/office/drawing/2014/main" id="{B5036F02-7603-935E-98ED-D9A1F3BFE8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617904-D963-18F0-08BC-D301D708C670}"/>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322485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C41A5E-0C7C-4BCC-7A1F-1F4DD1F21C6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45CA27-DB63-30FF-EE68-A423E32E9E9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F8AABBD-8EDC-F79D-F883-499BE6D67B57}"/>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5" name="フッター プレースホルダー 4">
            <a:extLst>
              <a:ext uri="{FF2B5EF4-FFF2-40B4-BE49-F238E27FC236}">
                <a16:creationId xmlns:a16="http://schemas.microsoft.com/office/drawing/2014/main" id="{46D36072-6673-2550-8191-A517C615A2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C00DF1-009E-BCAD-E7B6-D93929D034C4}"/>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178383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68F159-6731-3224-2D00-D3F8C2EC3DF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7A8754F-C1BE-729A-F78F-2198A769EA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43D5547-3CF0-B8F8-C298-2E6084DC930C}"/>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5" name="フッター プレースホルダー 4">
            <a:extLst>
              <a:ext uri="{FF2B5EF4-FFF2-40B4-BE49-F238E27FC236}">
                <a16:creationId xmlns:a16="http://schemas.microsoft.com/office/drawing/2014/main" id="{426C49AD-0D60-B3A5-E2E4-C2FC41C85A7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CC4B33F-D3F5-2291-F986-359C47CE4998}"/>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229535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CEFEB4-16C2-A514-C153-C61F670F0F8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9ACE52-EA98-A14B-D271-358A2F92DCF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EC853A1-3BD4-239D-21F0-613AFC72142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4129267C-7074-3640-8CA9-323348F4C37D}"/>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6" name="フッター プレースホルダー 5">
            <a:extLst>
              <a:ext uri="{FF2B5EF4-FFF2-40B4-BE49-F238E27FC236}">
                <a16:creationId xmlns:a16="http://schemas.microsoft.com/office/drawing/2014/main" id="{256034CC-B25B-D955-541A-BB1F2C2399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8970F0C-D3A0-9583-948A-F1146DAC0D99}"/>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114111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ACC2DF-CEAE-A9CE-9008-572BB6705E2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6154E9-C379-B8DB-1578-EFF006F97E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79F0325-B24B-1723-0CE3-27350F4DCE20}"/>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D13FA2E-3EAD-D741-14E3-B6BA0A315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ED2AB87-E1D2-32C0-8E43-820DC38BC5B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D76C328-5153-C5BC-BF4A-B524C8DD3862}"/>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8" name="フッター プレースホルダー 7">
            <a:extLst>
              <a:ext uri="{FF2B5EF4-FFF2-40B4-BE49-F238E27FC236}">
                <a16:creationId xmlns:a16="http://schemas.microsoft.com/office/drawing/2014/main" id="{949BB177-C31E-9E23-1025-55AFCB22026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2EE3371-BF2C-5975-90DC-1D31B825702F}"/>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1649717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91CE2B-4955-07EB-4361-33AC0DAC5C2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6EC74FF-39EE-DDCB-73FB-19D9307545E2}"/>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4" name="フッター プレースホルダー 3">
            <a:extLst>
              <a:ext uri="{FF2B5EF4-FFF2-40B4-BE49-F238E27FC236}">
                <a16:creationId xmlns:a16="http://schemas.microsoft.com/office/drawing/2014/main" id="{083CC6BF-56DE-0803-2E43-C7B47FE757C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993001A-18C5-6FA6-AD1B-297441244AB4}"/>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333504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84D7C2-A00D-0FD6-9EBB-3D9610E3AD87}"/>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3" name="フッター プレースホルダー 2">
            <a:extLst>
              <a:ext uri="{FF2B5EF4-FFF2-40B4-BE49-F238E27FC236}">
                <a16:creationId xmlns:a16="http://schemas.microsoft.com/office/drawing/2014/main" id="{58F137EA-EA46-6B31-5923-222C114A26B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873F512-5D24-989C-B971-0792024F649D}"/>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168099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6D5DFD-0084-3305-8313-F2F3770EDC0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7F5E8D-3BB7-73C9-0A9B-1F1EC0A4BD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966F513-341C-918E-2332-341C80761F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7896052-8F5F-E7BB-526A-4DD645C20782}"/>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6" name="フッター プレースホルダー 5">
            <a:extLst>
              <a:ext uri="{FF2B5EF4-FFF2-40B4-BE49-F238E27FC236}">
                <a16:creationId xmlns:a16="http://schemas.microsoft.com/office/drawing/2014/main" id="{47DD08D3-766A-2330-3437-8A901334CC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193522-2690-C1EC-9BA4-65DD9FE65B42}"/>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163730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9B2318-8374-304B-6216-B59802B12A2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B22CE67-9846-4DA7-D638-26755248F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227BB8D-209E-98E9-F3F2-867832805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1ADAE1B-A9C1-B463-B2CF-B72193900716}"/>
              </a:ext>
            </a:extLst>
          </p:cNvPr>
          <p:cNvSpPr>
            <a:spLocks noGrp="1"/>
          </p:cNvSpPr>
          <p:nvPr>
            <p:ph type="dt" sz="half" idx="10"/>
          </p:nvPr>
        </p:nvSpPr>
        <p:spPr/>
        <p:txBody>
          <a:bodyPr/>
          <a:lstStyle/>
          <a:p>
            <a:fld id="{7BFA672A-3F82-4011-A8DE-C2BA66134A2E}" type="datetimeFigureOut">
              <a:rPr kumimoji="1" lang="ja-JP" altLang="en-US" smtClean="0"/>
              <a:t>2024/2/8</a:t>
            </a:fld>
            <a:endParaRPr kumimoji="1" lang="ja-JP" altLang="en-US"/>
          </a:p>
        </p:txBody>
      </p:sp>
      <p:sp>
        <p:nvSpPr>
          <p:cNvPr id="6" name="フッター プレースホルダー 5">
            <a:extLst>
              <a:ext uri="{FF2B5EF4-FFF2-40B4-BE49-F238E27FC236}">
                <a16:creationId xmlns:a16="http://schemas.microsoft.com/office/drawing/2014/main" id="{984254AE-74F7-1C11-225C-0EA917376F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A28233A-2EB7-1087-719D-49EF26F9FC18}"/>
              </a:ext>
            </a:extLst>
          </p:cNvPr>
          <p:cNvSpPr>
            <a:spLocks noGrp="1"/>
          </p:cNvSpPr>
          <p:nvPr>
            <p:ph type="sldNum" sz="quarter" idx="12"/>
          </p:nvPr>
        </p:nvSpPr>
        <p:spPr/>
        <p:txBody>
          <a:body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238840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53E4D5-D4EE-704B-C1C0-13DCDEBD7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7B7885-07B0-A4C2-0AEA-0D9183DC75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F6DD1C-BD6F-94F2-D724-B381FFF7E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A672A-3F82-4011-A8DE-C2BA66134A2E}" type="datetimeFigureOut">
              <a:rPr kumimoji="1" lang="ja-JP" altLang="en-US" smtClean="0"/>
              <a:t>2024/2/8</a:t>
            </a:fld>
            <a:endParaRPr kumimoji="1" lang="ja-JP" altLang="en-US"/>
          </a:p>
        </p:txBody>
      </p:sp>
      <p:sp>
        <p:nvSpPr>
          <p:cNvPr id="5" name="フッター プレースホルダー 4">
            <a:extLst>
              <a:ext uri="{FF2B5EF4-FFF2-40B4-BE49-F238E27FC236}">
                <a16:creationId xmlns:a16="http://schemas.microsoft.com/office/drawing/2014/main" id="{5B645E17-51F4-9BB7-869D-D33D19D12C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3462375-69F8-2B98-860E-5BC3AD151D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59600-C197-4F72-9EF9-279A3D005F76}" type="slidenum">
              <a:rPr kumimoji="1" lang="ja-JP" altLang="en-US" smtClean="0"/>
              <a:t>‹#›</a:t>
            </a:fld>
            <a:endParaRPr kumimoji="1" lang="ja-JP" altLang="en-US"/>
          </a:p>
        </p:txBody>
      </p:sp>
    </p:spTree>
    <p:extLst>
      <p:ext uri="{BB962C8B-B14F-4D97-AF65-F5344CB8AC3E}">
        <p14:creationId xmlns:p14="http://schemas.microsoft.com/office/powerpoint/2010/main" val="1815863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9686B4E-1307-C373-CFFC-9E9E39D99C24}"/>
              </a:ext>
            </a:extLst>
          </p:cNvPr>
          <p:cNvSpPr txBox="1"/>
          <p:nvPr/>
        </p:nvSpPr>
        <p:spPr>
          <a:xfrm>
            <a:off x="477464" y="2525495"/>
            <a:ext cx="11446934" cy="1446550"/>
          </a:xfrm>
          <a:prstGeom prst="rect">
            <a:avLst/>
          </a:prstGeom>
          <a:solidFill>
            <a:srgbClr val="002060"/>
          </a:solidFill>
        </p:spPr>
        <p:txBody>
          <a:bodyPr wrap="square">
            <a:spAutoFit/>
          </a:bodyPr>
          <a:lstStyle/>
          <a:p>
            <a:r>
              <a:rPr lang="ja-JP" altLang="en-US" sz="4000" b="1" dirty="0">
                <a:solidFill>
                  <a:schemeClr val="bg1"/>
                </a:solidFill>
              </a:rPr>
              <a:t>　　　</a:t>
            </a:r>
            <a:r>
              <a:rPr lang="ja-JP" altLang="en-US" sz="4800" b="1" dirty="0">
                <a:solidFill>
                  <a:schemeClr val="bg1"/>
                </a:solidFill>
              </a:rPr>
              <a:t>ロータリークラブ新入会員研修</a:t>
            </a:r>
          </a:p>
          <a:p>
            <a:r>
              <a:rPr lang="ja-JP" altLang="en-US" sz="4000" b="1" dirty="0">
                <a:solidFill>
                  <a:schemeClr val="bg1"/>
                </a:solidFill>
              </a:rPr>
              <a:t>　　　　　　　オリエンテーション編</a:t>
            </a:r>
            <a:endParaRPr lang="ja-JP" altLang="en-US" sz="4400" b="1" dirty="0">
              <a:solidFill>
                <a:schemeClr val="bg1"/>
              </a:solidFill>
            </a:endParaRPr>
          </a:p>
        </p:txBody>
      </p:sp>
      <p:pic>
        <p:nvPicPr>
          <p:cNvPr id="5" name="図 4">
            <a:extLst>
              <a:ext uri="{FF2B5EF4-FFF2-40B4-BE49-F238E27FC236}">
                <a16:creationId xmlns:a16="http://schemas.microsoft.com/office/drawing/2014/main" id="{32C8A17E-8374-BA9E-775C-97EF66CECAFD}"/>
              </a:ext>
            </a:extLst>
          </p:cNvPr>
          <p:cNvPicPr>
            <a:picLocks noChangeAspect="1"/>
          </p:cNvPicPr>
          <p:nvPr/>
        </p:nvPicPr>
        <p:blipFill>
          <a:blip r:embed="rId3"/>
          <a:stretch>
            <a:fillRect/>
          </a:stretch>
        </p:blipFill>
        <p:spPr>
          <a:xfrm>
            <a:off x="1270928" y="5440979"/>
            <a:ext cx="2030144" cy="920576"/>
          </a:xfrm>
          <a:prstGeom prst="rect">
            <a:avLst/>
          </a:prstGeom>
        </p:spPr>
      </p:pic>
    </p:spTree>
    <p:extLst>
      <p:ext uri="{BB962C8B-B14F-4D97-AF65-F5344CB8AC3E}">
        <p14:creationId xmlns:p14="http://schemas.microsoft.com/office/powerpoint/2010/main" val="477443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84B474-E84A-5367-17AE-0A73C94DA998}"/>
              </a:ext>
            </a:extLst>
          </p:cNvPr>
          <p:cNvSpPr txBox="1"/>
          <p:nvPr/>
        </p:nvSpPr>
        <p:spPr>
          <a:xfrm>
            <a:off x="1328057" y="1802062"/>
            <a:ext cx="9535886" cy="3785652"/>
          </a:xfrm>
          <a:prstGeom prst="rect">
            <a:avLst/>
          </a:prstGeom>
          <a:noFill/>
        </p:spPr>
        <p:txBody>
          <a:bodyPr wrap="square">
            <a:spAutoFit/>
          </a:bodyPr>
          <a:lstStyle/>
          <a:p>
            <a:r>
              <a:rPr lang="ja-JP" altLang="en-US" sz="4800" b="1" dirty="0">
                <a:latin typeface="+mn-ea"/>
              </a:rPr>
              <a:t>親睦  </a:t>
            </a:r>
            <a:r>
              <a:rPr lang="en-US" altLang="ja-JP" sz="4800" b="1" dirty="0">
                <a:latin typeface="+mn-ea"/>
              </a:rPr>
              <a:t>(Fellowship)</a:t>
            </a:r>
          </a:p>
          <a:p>
            <a:r>
              <a:rPr lang="ja-JP" altLang="en-US" sz="4800" b="1" dirty="0">
                <a:latin typeface="+mn-ea"/>
              </a:rPr>
              <a:t>高潔性  </a:t>
            </a:r>
            <a:r>
              <a:rPr lang="en-US" altLang="ja-JP" sz="4800" b="1" dirty="0">
                <a:latin typeface="+mn-ea"/>
              </a:rPr>
              <a:t>(Integrity)</a:t>
            </a:r>
          </a:p>
          <a:p>
            <a:r>
              <a:rPr lang="ja-JP" altLang="en-US" sz="4800" b="1" dirty="0">
                <a:latin typeface="+mn-ea"/>
              </a:rPr>
              <a:t>多様性  </a:t>
            </a:r>
            <a:r>
              <a:rPr lang="en-US" altLang="ja-JP" sz="4800" b="1" dirty="0">
                <a:latin typeface="+mn-ea"/>
              </a:rPr>
              <a:t>(Diversity)</a:t>
            </a:r>
          </a:p>
          <a:p>
            <a:r>
              <a:rPr lang="ja-JP" altLang="en-US" sz="4800" b="1" dirty="0">
                <a:latin typeface="+mn-ea"/>
              </a:rPr>
              <a:t>奉仕  </a:t>
            </a:r>
            <a:r>
              <a:rPr lang="en-US" altLang="ja-JP" sz="4800" b="1" dirty="0">
                <a:latin typeface="+mn-ea"/>
              </a:rPr>
              <a:t>(Service)</a:t>
            </a:r>
          </a:p>
          <a:p>
            <a:r>
              <a:rPr lang="ja-JP" altLang="en-US" sz="4800" b="1" dirty="0">
                <a:latin typeface="+mn-ea"/>
              </a:rPr>
              <a:t>リーダーシップ  </a:t>
            </a:r>
            <a:r>
              <a:rPr lang="en-US" altLang="ja-JP" sz="4800" b="1" dirty="0">
                <a:latin typeface="+mn-ea"/>
              </a:rPr>
              <a:t>(Leadership)</a:t>
            </a:r>
          </a:p>
        </p:txBody>
      </p:sp>
      <p:sp>
        <p:nvSpPr>
          <p:cNvPr id="5" name="テキスト ボックス 4">
            <a:extLst>
              <a:ext uri="{FF2B5EF4-FFF2-40B4-BE49-F238E27FC236}">
                <a16:creationId xmlns:a16="http://schemas.microsoft.com/office/drawing/2014/main" id="{EFB54AD0-EED1-2D94-47F7-F47DC85B2E9B}"/>
              </a:ext>
            </a:extLst>
          </p:cNvPr>
          <p:cNvSpPr txBox="1"/>
          <p:nvPr/>
        </p:nvSpPr>
        <p:spPr>
          <a:xfrm>
            <a:off x="143691" y="303635"/>
            <a:ext cx="11834949" cy="830997"/>
          </a:xfrm>
          <a:prstGeom prst="rect">
            <a:avLst/>
          </a:prstGeom>
          <a:solidFill>
            <a:srgbClr val="002060"/>
          </a:solidFill>
        </p:spPr>
        <p:txBody>
          <a:bodyPr wrap="square">
            <a:spAutoFit/>
          </a:bodyPr>
          <a:lstStyle/>
          <a:p>
            <a:r>
              <a:rPr lang="ja-JP" altLang="en-US" sz="4800" b="1" dirty="0">
                <a:solidFill>
                  <a:schemeClr val="bg1"/>
                </a:solidFill>
              </a:rPr>
              <a:t> ロータリーの中核的価値観　</a:t>
            </a:r>
            <a:r>
              <a:rPr lang="en-US" altLang="ja-JP" sz="4800" b="1" dirty="0">
                <a:solidFill>
                  <a:schemeClr val="bg1"/>
                </a:solidFill>
              </a:rPr>
              <a:t>5</a:t>
            </a:r>
            <a:r>
              <a:rPr lang="ja-JP" altLang="en-US" sz="4800" b="1" dirty="0">
                <a:solidFill>
                  <a:schemeClr val="bg1"/>
                </a:solidFill>
              </a:rPr>
              <a:t>つの要素</a:t>
            </a:r>
            <a:r>
              <a:rPr lang="en-US" altLang="ja-JP" sz="4800" b="1" dirty="0">
                <a:solidFill>
                  <a:schemeClr val="bg1"/>
                </a:solidFill>
              </a:rPr>
              <a:t>  </a:t>
            </a:r>
            <a:endParaRPr lang="ja-JP" altLang="en-US" sz="4800" b="1" dirty="0">
              <a:solidFill>
                <a:schemeClr val="bg1"/>
              </a:solidFill>
            </a:endParaRPr>
          </a:p>
        </p:txBody>
      </p:sp>
      <p:sp>
        <p:nvSpPr>
          <p:cNvPr id="7" name="テキスト ボックス 6">
            <a:extLst>
              <a:ext uri="{FF2B5EF4-FFF2-40B4-BE49-F238E27FC236}">
                <a16:creationId xmlns:a16="http://schemas.microsoft.com/office/drawing/2014/main" id="{D271BDE0-2F89-5E48-F366-05123C4280E7}"/>
              </a:ext>
            </a:extLst>
          </p:cNvPr>
          <p:cNvSpPr txBox="1"/>
          <p:nvPr/>
        </p:nvSpPr>
        <p:spPr>
          <a:xfrm>
            <a:off x="8068235" y="6185034"/>
            <a:ext cx="3910405" cy="461665"/>
          </a:xfrm>
          <a:prstGeom prst="rect">
            <a:avLst/>
          </a:prstGeom>
          <a:noFill/>
        </p:spPr>
        <p:txBody>
          <a:bodyPr wrap="square">
            <a:spAutoFit/>
          </a:bodyPr>
          <a:lstStyle/>
          <a:p>
            <a:r>
              <a:rPr lang="en-US" altLang="ja-JP" sz="2400" b="1" dirty="0"/>
              <a:t>(</a:t>
            </a:r>
            <a:r>
              <a:rPr lang="ja-JP" altLang="en-US" sz="2400" b="1" dirty="0">
                <a:latin typeface="+mn-ea"/>
              </a:rPr>
              <a:t>ロータリー章典</a:t>
            </a:r>
            <a:r>
              <a:rPr lang="en-US" altLang="ja-JP" sz="2400" b="1" dirty="0">
                <a:latin typeface="+mn-ea"/>
              </a:rPr>
              <a:t>26.010.2.)</a:t>
            </a:r>
          </a:p>
        </p:txBody>
      </p:sp>
    </p:spTree>
    <p:extLst>
      <p:ext uri="{BB962C8B-B14F-4D97-AF65-F5344CB8AC3E}">
        <p14:creationId xmlns:p14="http://schemas.microsoft.com/office/powerpoint/2010/main" val="87603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122A526-86DF-65E1-A4A9-3CB9DABE2E17}"/>
              </a:ext>
            </a:extLst>
          </p:cNvPr>
          <p:cNvSpPr txBox="1"/>
          <p:nvPr/>
        </p:nvSpPr>
        <p:spPr>
          <a:xfrm>
            <a:off x="374755" y="197582"/>
            <a:ext cx="11257612" cy="1446550"/>
          </a:xfrm>
          <a:prstGeom prst="rect">
            <a:avLst/>
          </a:prstGeom>
          <a:solidFill>
            <a:srgbClr val="002060"/>
          </a:solidFill>
        </p:spPr>
        <p:txBody>
          <a:bodyPr wrap="square">
            <a:spAutoFit/>
          </a:bodyPr>
          <a:lstStyle/>
          <a:p>
            <a:r>
              <a:rPr lang="ja-JP" altLang="en-US" sz="4400" b="1" dirty="0"/>
              <a:t>                         </a:t>
            </a:r>
            <a:r>
              <a:rPr lang="ja-JP" altLang="en-US" sz="4400" b="1" dirty="0">
                <a:solidFill>
                  <a:schemeClr val="bg1"/>
                </a:solidFill>
              </a:rPr>
              <a:t>⑤ ＤＥＩ</a:t>
            </a:r>
            <a:endParaRPr lang="en-US" altLang="ja-JP" sz="4400" b="1" dirty="0">
              <a:solidFill>
                <a:schemeClr val="bg1"/>
              </a:solidFill>
            </a:endParaRPr>
          </a:p>
          <a:p>
            <a:r>
              <a:rPr lang="ja-JP" altLang="en-US" sz="4400" b="1" dirty="0">
                <a:solidFill>
                  <a:schemeClr val="bg1"/>
                </a:solidFill>
              </a:rPr>
              <a:t>        多様性、公平さ、インクルージョン</a:t>
            </a:r>
          </a:p>
        </p:txBody>
      </p:sp>
      <p:sp>
        <p:nvSpPr>
          <p:cNvPr id="5" name="テキスト ボックス 4">
            <a:extLst>
              <a:ext uri="{FF2B5EF4-FFF2-40B4-BE49-F238E27FC236}">
                <a16:creationId xmlns:a16="http://schemas.microsoft.com/office/drawing/2014/main" id="{9B11B5ED-F107-6F18-42E2-4AE4044A6415}"/>
              </a:ext>
            </a:extLst>
          </p:cNvPr>
          <p:cNvSpPr txBox="1"/>
          <p:nvPr/>
        </p:nvSpPr>
        <p:spPr>
          <a:xfrm>
            <a:off x="374755" y="1890590"/>
            <a:ext cx="11257612" cy="1877437"/>
          </a:xfrm>
          <a:prstGeom prst="rect">
            <a:avLst/>
          </a:prstGeom>
          <a:noFill/>
        </p:spPr>
        <p:txBody>
          <a:bodyPr wrap="square">
            <a:spAutoFit/>
          </a:bodyPr>
          <a:lstStyle/>
          <a:p>
            <a:r>
              <a:rPr lang="ja-JP" altLang="en-US" sz="3200" b="1" dirty="0">
                <a:solidFill>
                  <a:srgbClr val="C00000"/>
                </a:solidFill>
              </a:rPr>
              <a:t>多様性（</a:t>
            </a:r>
            <a:r>
              <a:rPr lang="en-US" altLang="ja-JP" sz="3200" b="1" dirty="0">
                <a:solidFill>
                  <a:srgbClr val="C00000"/>
                </a:solidFill>
              </a:rPr>
              <a:t>DIVERSITY</a:t>
            </a:r>
            <a:r>
              <a:rPr lang="ja-JP" altLang="en-US" sz="3200" b="1" dirty="0">
                <a:solidFill>
                  <a:srgbClr val="C00000"/>
                </a:solidFill>
              </a:rPr>
              <a:t>）</a:t>
            </a:r>
            <a:endParaRPr lang="en-US" altLang="ja-JP" sz="3200" b="1" dirty="0">
              <a:solidFill>
                <a:srgbClr val="C00000"/>
              </a:solidFill>
            </a:endParaRPr>
          </a:p>
          <a:p>
            <a:r>
              <a:rPr lang="ja-JP" altLang="en-US" sz="2800" b="1" dirty="0"/>
              <a:t>年齢、民族、人種、肌の色、能力、宗教、社会経済的地位、文化、性別、性的指向、性自認への言及にかかわらず、あらゆる背景、経験、アイデンティティをもつ人がいること。</a:t>
            </a:r>
          </a:p>
        </p:txBody>
      </p:sp>
      <p:sp>
        <p:nvSpPr>
          <p:cNvPr id="7" name="テキスト ボックス 6">
            <a:extLst>
              <a:ext uri="{FF2B5EF4-FFF2-40B4-BE49-F238E27FC236}">
                <a16:creationId xmlns:a16="http://schemas.microsoft.com/office/drawing/2014/main" id="{98988ACF-DBEB-A52E-EFD3-1529EE720D5D}"/>
              </a:ext>
            </a:extLst>
          </p:cNvPr>
          <p:cNvSpPr txBox="1"/>
          <p:nvPr/>
        </p:nvSpPr>
        <p:spPr>
          <a:xfrm>
            <a:off x="374753" y="3812270"/>
            <a:ext cx="11257611" cy="1446550"/>
          </a:xfrm>
          <a:prstGeom prst="rect">
            <a:avLst/>
          </a:prstGeom>
          <a:noFill/>
        </p:spPr>
        <p:txBody>
          <a:bodyPr wrap="square">
            <a:spAutoFit/>
          </a:bodyPr>
          <a:lstStyle/>
          <a:p>
            <a:r>
              <a:rPr lang="ja-JP" altLang="en-US" sz="3200" b="1" dirty="0">
                <a:solidFill>
                  <a:schemeClr val="accent1">
                    <a:lumMod val="75000"/>
                  </a:schemeClr>
                </a:solidFill>
                <a:latin typeface="+mn-ea"/>
              </a:rPr>
              <a:t>公平さ（</a:t>
            </a:r>
            <a:r>
              <a:rPr lang="en-US" altLang="ja-JP" sz="3200" b="1" dirty="0">
                <a:solidFill>
                  <a:schemeClr val="accent1">
                    <a:lumMod val="75000"/>
                  </a:schemeClr>
                </a:solidFill>
                <a:latin typeface="+mn-ea"/>
              </a:rPr>
              <a:t>EQUITY</a:t>
            </a:r>
            <a:r>
              <a:rPr lang="ja-JP" altLang="en-US" sz="3200" b="1" dirty="0">
                <a:solidFill>
                  <a:schemeClr val="accent1">
                    <a:lumMod val="75000"/>
                  </a:schemeClr>
                </a:solidFill>
                <a:latin typeface="+mn-ea"/>
              </a:rPr>
              <a:t>）</a:t>
            </a:r>
          </a:p>
          <a:p>
            <a:r>
              <a:rPr lang="ja-JP" altLang="en-US" sz="2800" b="1" dirty="0">
                <a:latin typeface="+mn-ea"/>
              </a:rPr>
              <a:t>参加者が快適かつ生産的な体験をできるよう、さまざまなレベルの支援、機会、リソースを提供する方法について慎重に検討すること。</a:t>
            </a:r>
          </a:p>
        </p:txBody>
      </p:sp>
      <p:sp>
        <p:nvSpPr>
          <p:cNvPr id="9" name="テキスト ボックス 8">
            <a:extLst>
              <a:ext uri="{FF2B5EF4-FFF2-40B4-BE49-F238E27FC236}">
                <a16:creationId xmlns:a16="http://schemas.microsoft.com/office/drawing/2014/main" id="{E0DE1CC3-A4DE-7FF1-A654-ACC1F1AF10E4}"/>
              </a:ext>
            </a:extLst>
          </p:cNvPr>
          <p:cNvSpPr txBox="1"/>
          <p:nvPr/>
        </p:nvSpPr>
        <p:spPr>
          <a:xfrm>
            <a:off x="374752" y="5428333"/>
            <a:ext cx="11257611" cy="1015663"/>
          </a:xfrm>
          <a:prstGeom prst="rect">
            <a:avLst/>
          </a:prstGeom>
          <a:noFill/>
        </p:spPr>
        <p:txBody>
          <a:bodyPr wrap="square">
            <a:spAutoFit/>
          </a:bodyPr>
          <a:lstStyle/>
          <a:p>
            <a:r>
              <a:rPr lang="ja-JP" altLang="en-US" sz="3200" b="1" dirty="0">
                <a:solidFill>
                  <a:srgbClr val="00B050"/>
                </a:solidFill>
                <a:latin typeface="+mn-ea"/>
              </a:rPr>
              <a:t>インクルージョン（</a:t>
            </a:r>
            <a:r>
              <a:rPr lang="en-US" altLang="ja-JP" sz="3200" b="1" dirty="0">
                <a:solidFill>
                  <a:srgbClr val="00B050"/>
                </a:solidFill>
                <a:latin typeface="+mn-ea"/>
              </a:rPr>
              <a:t>INCLUSION</a:t>
            </a:r>
            <a:r>
              <a:rPr lang="ja-JP" altLang="en-US" sz="3200" b="1" dirty="0">
                <a:solidFill>
                  <a:srgbClr val="00B050"/>
                </a:solidFill>
                <a:latin typeface="+mn-ea"/>
              </a:rPr>
              <a:t>）</a:t>
            </a:r>
          </a:p>
          <a:p>
            <a:r>
              <a:rPr lang="ja-JP" altLang="en-US" sz="2800" b="1" dirty="0">
                <a:latin typeface="+mn-ea"/>
              </a:rPr>
              <a:t>すべての人が歓迎され、尊重され、大切にされる経験を創造すること。</a:t>
            </a:r>
          </a:p>
        </p:txBody>
      </p:sp>
    </p:spTree>
    <p:extLst>
      <p:ext uri="{BB962C8B-B14F-4D97-AF65-F5344CB8AC3E}">
        <p14:creationId xmlns:p14="http://schemas.microsoft.com/office/powerpoint/2010/main" val="89079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8F63E73-32A0-30A7-888B-3A6386F1D951}"/>
              </a:ext>
            </a:extLst>
          </p:cNvPr>
          <p:cNvSpPr txBox="1"/>
          <p:nvPr/>
        </p:nvSpPr>
        <p:spPr>
          <a:xfrm>
            <a:off x="542144" y="2921168"/>
            <a:ext cx="11107711" cy="1015663"/>
          </a:xfrm>
          <a:prstGeom prst="rect">
            <a:avLst/>
          </a:prstGeom>
          <a:solidFill>
            <a:srgbClr val="002060"/>
          </a:solidFill>
        </p:spPr>
        <p:txBody>
          <a:bodyPr wrap="square">
            <a:spAutoFit/>
          </a:bodyPr>
          <a:lstStyle/>
          <a:p>
            <a:r>
              <a:rPr lang="ja-JP" altLang="en-US" sz="6000" b="1" dirty="0"/>
              <a:t>　　</a:t>
            </a:r>
            <a:r>
              <a:rPr lang="en-US" altLang="ja-JP" sz="6000" b="1" dirty="0">
                <a:solidFill>
                  <a:schemeClr val="bg1"/>
                </a:solidFill>
              </a:rPr>
              <a:t>2)</a:t>
            </a:r>
            <a:r>
              <a:rPr lang="ja-JP" altLang="en-US" sz="6000" b="1" dirty="0">
                <a:solidFill>
                  <a:schemeClr val="bg1"/>
                </a:solidFill>
              </a:rPr>
              <a:t>ロータリーの基礎知識</a:t>
            </a:r>
          </a:p>
        </p:txBody>
      </p:sp>
    </p:spTree>
    <p:extLst>
      <p:ext uri="{BB962C8B-B14F-4D97-AF65-F5344CB8AC3E}">
        <p14:creationId xmlns:p14="http://schemas.microsoft.com/office/powerpoint/2010/main" val="58308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595E09-0C80-B831-90E1-61E13825FDC6}"/>
              </a:ext>
            </a:extLst>
          </p:cNvPr>
          <p:cNvSpPr txBox="1"/>
          <p:nvPr/>
        </p:nvSpPr>
        <p:spPr>
          <a:xfrm>
            <a:off x="338667" y="348734"/>
            <a:ext cx="11514666" cy="769441"/>
          </a:xfrm>
          <a:prstGeom prst="rect">
            <a:avLst/>
          </a:prstGeom>
          <a:solidFill>
            <a:srgbClr val="002060"/>
          </a:solidFill>
        </p:spPr>
        <p:txBody>
          <a:bodyPr wrap="square">
            <a:spAutoFit/>
          </a:bodyPr>
          <a:lstStyle/>
          <a:p>
            <a:r>
              <a:rPr lang="ja-JP" altLang="en-US" sz="4400" b="1" dirty="0">
                <a:solidFill>
                  <a:schemeClr val="bg1"/>
                </a:solidFill>
              </a:rPr>
              <a:t>　　　　  ロータリークラブの価値</a:t>
            </a:r>
          </a:p>
        </p:txBody>
      </p:sp>
      <p:sp>
        <p:nvSpPr>
          <p:cNvPr id="7" name="テキスト ボックス 6">
            <a:extLst>
              <a:ext uri="{FF2B5EF4-FFF2-40B4-BE49-F238E27FC236}">
                <a16:creationId xmlns:a16="http://schemas.microsoft.com/office/drawing/2014/main" id="{7EBABDB0-1224-DAB0-097E-F5AC559AE8C6}"/>
              </a:ext>
            </a:extLst>
          </p:cNvPr>
          <p:cNvSpPr txBox="1"/>
          <p:nvPr/>
        </p:nvSpPr>
        <p:spPr>
          <a:xfrm>
            <a:off x="1354667" y="1398601"/>
            <a:ext cx="9482666" cy="646331"/>
          </a:xfrm>
          <a:prstGeom prst="rect">
            <a:avLst/>
          </a:prstGeom>
          <a:noFill/>
        </p:spPr>
        <p:txBody>
          <a:bodyPr wrap="square">
            <a:spAutoFit/>
          </a:bodyPr>
          <a:lstStyle/>
          <a:p>
            <a:r>
              <a:rPr lang="ja-JP" altLang="en-US" sz="3600" b="1" dirty="0">
                <a:solidFill>
                  <a:srgbClr val="0070C0"/>
                </a:solidFill>
              </a:rPr>
              <a:t>ロータリーの素晴らしさはクラブ例会にあり</a:t>
            </a:r>
          </a:p>
        </p:txBody>
      </p:sp>
      <p:pic>
        <p:nvPicPr>
          <p:cNvPr id="8" name="図 7">
            <a:extLst>
              <a:ext uri="{FF2B5EF4-FFF2-40B4-BE49-F238E27FC236}">
                <a16:creationId xmlns:a16="http://schemas.microsoft.com/office/drawing/2014/main" id="{78214C83-A128-427E-79AC-59BFBDBE0D1A}"/>
              </a:ext>
            </a:extLst>
          </p:cNvPr>
          <p:cNvPicPr>
            <a:picLocks noChangeAspect="1"/>
          </p:cNvPicPr>
          <p:nvPr/>
        </p:nvPicPr>
        <p:blipFill>
          <a:blip r:embed="rId3"/>
          <a:stretch>
            <a:fillRect/>
          </a:stretch>
        </p:blipFill>
        <p:spPr>
          <a:xfrm>
            <a:off x="338667" y="2625723"/>
            <a:ext cx="3081006" cy="3081006"/>
          </a:xfrm>
          <a:prstGeom prst="rect">
            <a:avLst/>
          </a:prstGeom>
        </p:spPr>
      </p:pic>
      <p:pic>
        <p:nvPicPr>
          <p:cNvPr id="10" name="図 9">
            <a:extLst>
              <a:ext uri="{FF2B5EF4-FFF2-40B4-BE49-F238E27FC236}">
                <a16:creationId xmlns:a16="http://schemas.microsoft.com/office/drawing/2014/main" id="{C41C1474-B298-C291-5423-1B92655F6B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29009" y="2625723"/>
            <a:ext cx="8342857" cy="3081006"/>
          </a:xfrm>
          <a:prstGeom prst="rect">
            <a:avLst/>
          </a:prstGeom>
        </p:spPr>
      </p:pic>
    </p:spTree>
    <p:extLst>
      <p:ext uri="{BB962C8B-B14F-4D97-AF65-F5344CB8AC3E}">
        <p14:creationId xmlns:p14="http://schemas.microsoft.com/office/powerpoint/2010/main" val="207329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06C8922E-EC10-817E-309C-CE143526054D}"/>
              </a:ext>
            </a:extLst>
          </p:cNvPr>
          <p:cNvSpPr txBox="1"/>
          <p:nvPr/>
        </p:nvSpPr>
        <p:spPr>
          <a:xfrm>
            <a:off x="457200" y="264067"/>
            <a:ext cx="11277599" cy="830997"/>
          </a:xfrm>
          <a:prstGeom prst="rect">
            <a:avLst/>
          </a:prstGeom>
          <a:solidFill>
            <a:schemeClr val="tx2"/>
          </a:solidFill>
        </p:spPr>
        <p:txBody>
          <a:bodyPr wrap="square">
            <a:spAutoFit/>
          </a:bodyPr>
          <a:lstStyle/>
          <a:p>
            <a:r>
              <a:rPr lang="ja-JP" altLang="en-US" sz="4400" dirty="0"/>
              <a:t>　　　　　　　</a:t>
            </a:r>
            <a:r>
              <a:rPr lang="ja-JP" altLang="en-US" sz="4800" b="1" dirty="0">
                <a:solidFill>
                  <a:schemeClr val="bg1"/>
                </a:solidFill>
              </a:rPr>
              <a:t>例会の意義</a:t>
            </a:r>
          </a:p>
        </p:txBody>
      </p:sp>
      <p:sp>
        <p:nvSpPr>
          <p:cNvPr id="8" name="テキスト ボックス 7">
            <a:extLst>
              <a:ext uri="{FF2B5EF4-FFF2-40B4-BE49-F238E27FC236}">
                <a16:creationId xmlns:a16="http://schemas.microsoft.com/office/drawing/2014/main" id="{83F9EF79-015A-3E87-8EB8-082956CFD5DF}"/>
              </a:ext>
            </a:extLst>
          </p:cNvPr>
          <p:cNvSpPr txBox="1"/>
          <p:nvPr/>
        </p:nvSpPr>
        <p:spPr>
          <a:xfrm>
            <a:off x="6255656" y="1752168"/>
            <a:ext cx="6045202" cy="4031873"/>
          </a:xfrm>
          <a:prstGeom prst="rect">
            <a:avLst/>
          </a:prstGeom>
          <a:noFill/>
        </p:spPr>
        <p:txBody>
          <a:bodyPr wrap="square">
            <a:spAutoFit/>
          </a:bodyPr>
          <a:lstStyle/>
          <a:p>
            <a:r>
              <a:rPr lang="ja-JP" altLang="en-US" sz="3200" b="1" dirty="0"/>
              <a:t>他の団体と比較して</a:t>
            </a:r>
            <a:endParaRPr lang="en-US" altLang="ja-JP" sz="3200" b="1" dirty="0"/>
          </a:p>
          <a:p>
            <a:r>
              <a:rPr lang="ja-JP" altLang="en-US" sz="3200" b="1" dirty="0"/>
              <a:t>ロータリークラブの特色は</a:t>
            </a:r>
            <a:endParaRPr lang="en-US" altLang="ja-JP" sz="3200" b="1" dirty="0"/>
          </a:p>
          <a:p>
            <a:r>
              <a:rPr lang="ja-JP" altLang="en-US" sz="3200" b="1" dirty="0"/>
              <a:t>教育的性格を持つ事です。</a:t>
            </a:r>
            <a:endParaRPr lang="en-US" altLang="ja-JP" sz="3200" b="1" dirty="0"/>
          </a:p>
          <a:p>
            <a:endParaRPr lang="ja-JP" altLang="en-US" sz="3200" b="1" dirty="0"/>
          </a:p>
          <a:p>
            <a:r>
              <a:rPr lang="ja-JP" altLang="en-US" sz="3200" b="1" dirty="0"/>
              <a:t>全ての会員が先生であり、</a:t>
            </a:r>
            <a:endParaRPr lang="en-US" altLang="ja-JP" sz="3200" b="1" dirty="0"/>
          </a:p>
          <a:p>
            <a:r>
              <a:rPr lang="ja-JP" altLang="en-US" sz="3200" b="1" dirty="0"/>
              <a:t>全ての人が弟子でありお互いの</a:t>
            </a:r>
            <a:endParaRPr lang="en-US" altLang="ja-JP" sz="3200" b="1" dirty="0"/>
          </a:p>
          <a:p>
            <a:r>
              <a:rPr lang="ja-JP" altLang="en-US" sz="3200" b="1" dirty="0"/>
              <a:t>知恵の交換し合うことが</a:t>
            </a:r>
            <a:endParaRPr lang="en-US" altLang="ja-JP" sz="3200" b="1" dirty="0"/>
          </a:p>
          <a:p>
            <a:r>
              <a:rPr lang="ja-JP" altLang="en-US" sz="3200" b="1" dirty="0"/>
              <a:t>ロータリーの例会です。</a:t>
            </a:r>
          </a:p>
        </p:txBody>
      </p:sp>
      <p:pic>
        <p:nvPicPr>
          <p:cNvPr id="3" name="図 2">
            <a:extLst>
              <a:ext uri="{FF2B5EF4-FFF2-40B4-BE49-F238E27FC236}">
                <a16:creationId xmlns:a16="http://schemas.microsoft.com/office/drawing/2014/main" id="{EA9BBA53-0D1B-6FFB-9CB3-0CB87F46C1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183" y="2078839"/>
            <a:ext cx="5912587" cy="3160817"/>
          </a:xfrm>
          <a:prstGeom prst="rect">
            <a:avLst/>
          </a:prstGeom>
        </p:spPr>
      </p:pic>
    </p:spTree>
    <p:extLst>
      <p:ext uri="{BB962C8B-B14F-4D97-AF65-F5344CB8AC3E}">
        <p14:creationId xmlns:p14="http://schemas.microsoft.com/office/powerpoint/2010/main" val="337692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53C0352-F443-0704-7FB9-F7AB02D32D4C}"/>
              </a:ext>
            </a:extLst>
          </p:cNvPr>
          <p:cNvSpPr txBox="1"/>
          <p:nvPr/>
        </p:nvSpPr>
        <p:spPr>
          <a:xfrm>
            <a:off x="406401" y="331801"/>
            <a:ext cx="11446932" cy="769441"/>
          </a:xfrm>
          <a:prstGeom prst="rect">
            <a:avLst/>
          </a:prstGeom>
          <a:solidFill>
            <a:schemeClr val="accent1">
              <a:lumMod val="50000"/>
            </a:schemeClr>
          </a:solidFill>
          <a:ln>
            <a:solidFill>
              <a:srgbClr val="0070C0"/>
            </a:solidFill>
          </a:ln>
        </p:spPr>
        <p:txBody>
          <a:bodyPr wrap="square">
            <a:spAutoFit/>
          </a:bodyPr>
          <a:lstStyle/>
          <a:p>
            <a:r>
              <a:rPr lang="ja-JP" altLang="en-US" sz="4400" b="1" dirty="0">
                <a:solidFill>
                  <a:schemeClr val="bg1"/>
                </a:solidFill>
              </a:rPr>
              <a:t>  「ロータリーの例会は人生の道場である」</a:t>
            </a:r>
          </a:p>
        </p:txBody>
      </p:sp>
      <p:pic>
        <p:nvPicPr>
          <p:cNvPr id="4" name="図 3">
            <a:extLst>
              <a:ext uri="{FF2B5EF4-FFF2-40B4-BE49-F238E27FC236}">
                <a16:creationId xmlns:a16="http://schemas.microsoft.com/office/drawing/2014/main" id="{5187C137-6CB6-55B5-53FA-69C91074CE46}"/>
              </a:ext>
            </a:extLst>
          </p:cNvPr>
          <p:cNvPicPr>
            <a:picLocks noChangeAspect="1"/>
          </p:cNvPicPr>
          <p:nvPr/>
        </p:nvPicPr>
        <p:blipFill>
          <a:blip r:embed="rId3"/>
          <a:stretch>
            <a:fillRect/>
          </a:stretch>
        </p:blipFill>
        <p:spPr>
          <a:xfrm>
            <a:off x="804332" y="1756830"/>
            <a:ext cx="3699935" cy="3699935"/>
          </a:xfrm>
          <a:prstGeom prst="rect">
            <a:avLst/>
          </a:prstGeom>
        </p:spPr>
      </p:pic>
      <p:sp>
        <p:nvSpPr>
          <p:cNvPr id="6" name="テキスト ボックス 5">
            <a:extLst>
              <a:ext uri="{FF2B5EF4-FFF2-40B4-BE49-F238E27FC236}">
                <a16:creationId xmlns:a16="http://schemas.microsoft.com/office/drawing/2014/main" id="{9FAD7B7F-4132-0FB3-538B-DD0C14E15E94}"/>
              </a:ext>
            </a:extLst>
          </p:cNvPr>
          <p:cNvSpPr txBox="1"/>
          <p:nvPr/>
        </p:nvSpPr>
        <p:spPr>
          <a:xfrm>
            <a:off x="4859863" y="2902220"/>
            <a:ext cx="6790267" cy="2554545"/>
          </a:xfrm>
          <a:prstGeom prst="rect">
            <a:avLst/>
          </a:prstGeom>
          <a:noFill/>
        </p:spPr>
        <p:txBody>
          <a:bodyPr wrap="square">
            <a:spAutoFit/>
          </a:bodyPr>
          <a:lstStyle/>
          <a:p>
            <a:r>
              <a:rPr lang="ja-JP" altLang="en-US" sz="3200" b="1" dirty="0"/>
              <a:t>例会の目的は、職業上の発想の交換を通じて分かち合いの精神による事業の永続性を 学び、友情を深め、自己改善を図ること。</a:t>
            </a:r>
            <a:endParaRPr lang="en-US" altLang="ja-JP" sz="3200" b="1" dirty="0"/>
          </a:p>
          <a:p>
            <a:endParaRPr lang="ja-JP" altLang="en-US" sz="3200" b="1" dirty="0"/>
          </a:p>
        </p:txBody>
      </p:sp>
      <p:sp>
        <p:nvSpPr>
          <p:cNvPr id="8" name="テキスト ボックス 7">
            <a:extLst>
              <a:ext uri="{FF2B5EF4-FFF2-40B4-BE49-F238E27FC236}">
                <a16:creationId xmlns:a16="http://schemas.microsoft.com/office/drawing/2014/main" id="{1E51AF42-DE89-D2B3-77D2-56D2A3C8686D}"/>
              </a:ext>
            </a:extLst>
          </p:cNvPr>
          <p:cNvSpPr txBox="1"/>
          <p:nvPr/>
        </p:nvSpPr>
        <p:spPr>
          <a:xfrm>
            <a:off x="804332" y="5456766"/>
            <a:ext cx="3699935" cy="584775"/>
          </a:xfrm>
          <a:prstGeom prst="rect">
            <a:avLst/>
          </a:prstGeom>
          <a:noFill/>
        </p:spPr>
        <p:txBody>
          <a:bodyPr wrap="square">
            <a:spAutoFit/>
          </a:bodyPr>
          <a:lstStyle/>
          <a:p>
            <a:r>
              <a:rPr lang="ja-JP" altLang="en-US" sz="3200" b="1" dirty="0"/>
              <a:t>米山梅吉翁</a:t>
            </a:r>
          </a:p>
        </p:txBody>
      </p:sp>
    </p:spTree>
    <p:extLst>
      <p:ext uri="{BB962C8B-B14F-4D97-AF65-F5344CB8AC3E}">
        <p14:creationId xmlns:p14="http://schemas.microsoft.com/office/powerpoint/2010/main" val="238445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CA87D8C-FE5D-A849-0BDE-2EB148500FC9}"/>
              </a:ext>
            </a:extLst>
          </p:cNvPr>
          <p:cNvSpPr txBox="1"/>
          <p:nvPr/>
        </p:nvSpPr>
        <p:spPr>
          <a:xfrm>
            <a:off x="423333" y="379568"/>
            <a:ext cx="11531600" cy="1446550"/>
          </a:xfrm>
          <a:prstGeom prst="rect">
            <a:avLst/>
          </a:prstGeom>
          <a:solidFill>
            <a:srgbClr val="002060"/>
          </a:solidFill>
        </p:spPr>
        <p:txBody>
          <a:bodyPr wrap="square">
            <a:spAutoFit/>
          </a:bodyPr>
          <a:lstStyle/>
          <a:p>
            <a:r>
              <a:rPr lang="ja-JP" altLang="en-US" sz="4400" b="1" dirty="0"/>
              <a:t>　</a:t>
            </a:r>
            <a:r>
              <a:rPr lang="ja-JP" altLang="en-US" sz="4400" b="1" dirty="0">
                <a:solidFill>
                  <a:schemeClr val="bg1"/>
                </a:solidFill>
              </a:rPr>
              <a:t>　　入りて学び、出でて奉仕せよ</a:t>
            </a:r>
            <a:endParaRPr lang="en-US" altLang="ja-JP" sz="4400" b="1" dirty="0">
              <a:solidFill>
                <a:schemeClr val="bg1"/>
              </a:solidFill>
            </a:endParaRPr>
          </a:p>
          <a:p>
            <a:r>
              <a:rPr lang="ja-JP" altLang="en-US" sz="4400" b="1" dirty="0">
                <a:solidFill>
                  <a:schemeClr val="bg1"/>
                </a:solidFill>
              </a:rPr>
              <a:t>　　</a:t>
            </a:r>
            <a:r>
              <a:rPr lang="en-US" altLang="ja-JP" sz="4400" b="1" dirty="0">
                <a:solidFill>
                  <a:schemeClr val="bg1"/>
                </a:solidFill>
              </a:rPr>
              <a:t>Enter to Learn, Go Forth to Serve</a:t>
            </a:r>
            <a:endParaRPr lang="ja-JP" altLang="en-US" sz="4400" b="1" dirty="0">
              <a:solidFill>
                <a:schemeClr val="bg1"/>
              </a:solidFill>
            </a:endParaRPr>
          </a:p>
        </p:txBody>
      </p:sp>
      <p:sp>
        <p:nvSpPr>
          <p:cNvPr id="5" name="テキスト ボックス 4">
            <a:extLst>
              <a:ext uri="{FF2B5EF4-FFF2-40B4-BE49-F238E27FC236}">
                <a16:creationId xmlns:a16="http://schemas.microsoft.com/office/drawing/2014/main" id="{5022EFE1-5160-CE55-2116-B4B91A37F393}"/>
              </a:ext>
            </a:extLst>
          </p:cNvPr>
          <p:cNvSpPr txBox="1"/>
          <p:nvPr/>
        </p:nvSpPr>
        <p:spPr>
          <a:xfrm>
            <a:off x="228600" y="2296573"/>
            <a:ext cx="11734799" cy="3539430"/>
          </a:xfrm>
          <a:prstGeom prst="rect">
            <a:avLst/>
          </a:prstGeom>
          <a:noFill/>
        </p:spPr>
        <p:txBody>
          <a:bodyPr wrap="square">
            <a:spAutoFit/>
          </a:bodyPr>
          <a:lstStyle/>
          <a:p>
            <a:r>
              <a:rPr lang="ja-JP" altLang="en-US" sz="2800" b="1" dirty="0"/>
              <a:t>ロータリーは「親睦」と「奉仕」の実践を目的として活動しています。</a:t>
            </a:r>
          </a:p>
          <a:p>
            <a:r>
              <a:rPr lang="ja-JP" altLang="en-US" sz="2800" b="1" dirty="0"/>
              <a:t>ロータリーの「親睦」とは、会員同士が「ロータリー精神」という絆で結ばれ、お互いが学びあい、育ちあって自己研鑽に励む、という意味合いがあります。</a:t>
            </a:r>
            <a:endParaRPr lang="en-US" altLang="ja-JP" sz="2800" b="1" dirty="0"/>
          </a:p>
          <a:p>
            <a:endParaRPr lang="ja-JP" altLang="en-US" sz="2800" b="1" dirty="0"/>
          </a:p>
          <a:p>
            <a:r>
              <a:rPr lang="ja-JP" altLang="en-US" sz="2800" b="1" dirty="0"/>
              <a:t>その自己研鑽した自分を人のために役立てることです。</a:t>
            </a:r>
          </a:p>
          <a:p>
            <a:r>
              <a:rPr lang="ja-JP" altLang="en-US" sz="2800" b="1" dirty="0"/>
              <a:t>この「親睦」と「奉仕」のくり返しが</a:t>
            </a:r>
            <a:endParaRPr lang="en-US" altLang="ja-JP" sz="2800" b="1" dirty="0"/>
          </a:p>
          <a:p>
            <a:r>
              <a:rPr lang="ja-JP" altLang="en-US" sz="2800" b="1" dirty="0"/>
              <a:t>ロータリーライフです。</a:t>
            </a:r>
          </a:p>
        </p:txBody>
      </p:sp>
      <p:pic>
        <p:nvPicPr>
          <p:cNvPr id="9" name="図 8">
            <a:extLst>
              <a:ext uri="{FF2B5EF4-FFF2-40B4-BE49-F238E27FC236}">
                <a16:creationId xmlns:a16="http://schemas.microsoft.com/office/drawing/2014/main" id="{0D88E8D4-D57F-F1C9-5976-39A2E1850F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6442" y="3766234"/>
            <a:ext cx="1879824" cy="2956299"/>
          </a:xfrm>
          <a:prstGeom prst="rect">
            <a:avLst/>
          </a:prstGeom>
        </p:spPr>
      </p:pic>
    </p:spTree>
    <p:extLst>
      <p:ext uri="{BB962C8B-B14F-4D97-AF65-F5344CB8AC3E}">
        <p14:creationId xmlns:p14="http://schemas.microsoft.com/office/powerpoint/2010/main" val="1171645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0DF0389-F500-DB47-0B68-30F4FE33CBF8}"/>
              </a:ext>
            </a:extLst>
          </p:cNvPr>
          <p:cNvSpPr txBox="1"/>
          <p:nvPr/>
        </p:nvSpPr>
        <p:spPr>
          <a:xfrm>
            <a:off x="257175" y="258927"/>
            <a:ext cx="11677650" cy="1508105"/>
          </a:xfrm>
          <a:prstGeom prst="rect">
            <a:avLst/>
          </a:prstGeom>
          <a:solidFill>
            <a:srgbClr val="002060"/>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ja-JP" altLang="en-US" sz="4800" b="1" dirty="0"/>
              <a:t>　   　</a:t>
            </a:r>
            <a:r>
              <a:rPr lang="ja-JP" altLang="en-US" sz="4400" b="1" dirty="0"/>
              <a:t>イニシエーション・スピーチ　</a:t>
            </a:r>
            <a:endParaRPr lang="en-US" altLang="ja-JP" sz="4400" b="1" dirty="0"/>
          </a:p>
          <a:p>
            <a:r>
              <a:rPr lang="ja-JP" altLang="en-US" sz="4400" b="1" dirty="0"/>
              <a:t>　　　　　　  　  自己紹介</a:t>
            </a:r>
          </a:p>
        </p:txBody>
      </p:sp>
      <p:pic>
        <p:nvPicPr>
          <p:cNvPr id="6" name="図 5">
            <a:extLst>
              <a:ext uri="{FF2B5EF4-FFF2-40B4-BE49-F238E27FC236}">
                <a16:creationId xmlns:a16="http://schemas.microsoft.com/office/drawing/2014/main" id="{880F1F7C-59AC-8083-1334-7587D6C143F2}"/>
              </a:ext>
            </a:extLst>
          </p:cNvPr>
          <p:cNvPicPr>
            <a:picLocks noChangeAspect="1"/>
          </p:cNvPicPr>
          <p:nvPr/>
        </p:nvPicPr>
        <p:blipFill>
          <a:blip r:embed="rId3"/>
          <a:stretch>
            <a:fillRect/>
          </a:stretch>
        </p:blipFill>
        <p:spPr>
          <a:xfrm>
            <a:off x="257174" y="2401936"/>
            <a:ext cx="5905902" cy="3818982"/>
          </a:xfrm>
          <a:prstGeom prst="rect">
            <a:avLst/>
          </a:prstGeom>
        </p:spPr>
      </p:pic>
      <p:sp>
        <p:nvSpPr>
          <p:cNvPr id="8" name="テキスト ボックス 7">
            <a:extLst>
              <a:ext uri="{FF2B5EF4-FFF2-40B4-BE49-F238E27FC236}">
                <a16:creationId xmlns:a16="http://schemas.microsoft.com/office/drawing/2014/main" id="{3A61D053-4960-E86F-609C-3CB24ECB7524}"/>
              </a:ext>
            </a:extLst>
          </p:cNvPr>
          <p:cNvSpPr txBox="1"/>
          <p:nvPr/>
        </p:nvSpPr>
        <p:spPr>
          <a:xfrm>
            <a:off x="6383313" y="3457547"/>
            <a:ext cx="5551512" cy="1754326"/>
          </a:xfrm>
          <a:prstGeom prst="rect">
            <a:avLst/>
          </a:prstGeom>
          <a:noFill/>
        </p:spPr>
        <p:txBody>
          <a:bodyPr wrap="square">
            <a:spAutoFit/>
          </a:bodyPr>
          <a:lstStyle/>
          <a:p>
            <a:r>
              <a:rPr lang="ja-JP" altLang="en-US" sz="3600" b="1" dirty="0"/>
              <a:t>自分の経歴、職業、趣味や考え方を会員に伝え</a:t>
            </a:r>
            <a:endParaRPr lang="en-US" altLang="ja-JP" sz="3600" b="1" dirty="0"/>
          </a:p>
          <a:p>
            <a:r>
              <a:rPr lang="ja-JP" altLang="en-US" sz="3600" b="1" dirty="0"/>
              <a:t>理解を深めること。</a:t>
            </a:r>
          </a:p>
        </p:txBody>
      </p:sp>
      <p:sp>
        <p:nvSpPr>
          <p:cNvPr id="10" name="テキスト ボックス 9">
            <a:extLst>
              <a:ext uri="{FF2B5EF4-FFF2-40B4-BE49-F238E27FC236}">
                <a16:creationId xmlns:a16="http://schemas.microsoft.com/office/drawing/2014/main" id="{21381738-FBDE-B23D-4239-52C7A9A5A935}"/>
              </a:ext>
            </a:extLst>
          </p:cNvPr>
          <p:cNvSpPr txBox="1"/>
          <p:nvPr/>
        </p:nvSpPr>
        <p:spPr>
          <a:xfrm>
            <a:off x="6383313" y="2537297"/>
            <a:ext cx="4838075" cy="707886"/>
          </a:xfrm>
          <a:prstGeom prst="rect">
            <a:avLst/>
          </a:prstGeom>
          <a:noFill/>
        </p:spPr>
        <p:txBody>
          <a:bodyPr wrap="square">
            <a:spAutoFit/>
          </a:bodyPr>
          <a:lstStyle/>
          <a:p>
            <a:r>
              <a:rPr lang="en-US" altLang="ja-JP" sz="4000" b="1" dirty="0"/>
              <a:t>Initiation Speech</a:t>
            </a:r>
            <a:endParaRPr lang="ja-JP" altLang="en-US" sz="4000" b="1" dirty="0"/>
          </a:p>
        </p:txBody>
      </p:sp>
    </p:spTree>
    <p:extLst>
      <p:ext uri="{BB962C8B-B14F-4D97-AF65-F5344CB8AC3E}">
        <p14:creationId xmlns:p14="http://schemas.microsoft.com/office/powerpoint/2010/main" val="3743963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D3D08AD-F565-9C70-1C60-5F3C6604AB80}"/>
              </a:ext>
            </a:extLst>
          </p:cNvPr>
          <p:cNvSpPr txBox="1"/>
          <p:nvPr/>
        </p:nvSpPr>
        <p:spPr>
          <a:xfrm>
            <a:off x="524933" y="499533"/>
            <a:ext cx="11142134" cy="923330"/>
          </a:xfrm>
          <a:prstGeom prst="rect">
            <a:avLst/>
          </a:prstGeom>
          <a:solidFill>
            <a:srgbClr val="002060"/>
          </a:solidFill>
        </p:spPr>
        <p:txBody>
          <a:bodyPr wrap="square">
            <a:spAutoFit/>
          </a:bodyPr>
          <a:lstStyle/>
          <a:p>
            <a:r>
              <a:rPr lang="ja-JP" altLang="en-US" sz="5400" b="1"/>
              <a:t>　　　　　　</a:t>
            </a:r>
            <a:r>
              <a:rPr lang="ja-JP" altLang="en-US" sz="5400" b="1">
                <a:solidFill>
                  <a:schemeClr val="bg1"/>
                </a:solidFill>
              </a:rPr>
              <a:t>　卓話</a:t>
            </a:r>
            <a:endParaRPr lang="ja-JP" altLang="en-US" sz="5400" b="1" dirty="0">
              <a:solidFill>
                <a:schemeClr val="bg1"/>
              </a:solidFill>
            </a:endParaRPr>
          </a:p>
        </p:txBody>
      </p:sp>
      <p:sp>
        <p:nvSpPr>
          <p:cNvPr id="5" name="テキスト ボックス 4">
            <a:extLst>
              <a:ext uri="{FF2B5EF4-FFF2-40B4-BE49-F238E27FC236}">
                <a16:creationId xmlns:a16="http://schemas.microsoft.com/office/drawing/2014/main" id="{BB11CB9B-B189-5F87-A72C-EDF0D17DF3D0}"/>
              </a:ext>
            </a:extLst>
          </p:cNvPr>
          <p:cNvSpPr txBox="1"/>
          <p:nvPr/>
        </p:nvSpPr>
        <p:spPr>
          <a:xfrm>
            <a:off x="524933" y="1749948"/>
            <a:ext cx="10447867" cy="4524315"/>
          </a:xfrm>
          <a:prstGeom prst="rect">
            <a:avLst/>
          </a:prstGeom>
          <a:noFill/>
        </p:spPr>
        <p:txBody>
          <a:bodyPr wrap="square">
            <a:spAutoFit/>
          </a:bodyPr>
          <a:lstStyle/>
          <a:p>
            <a:r>
              <a:rPr lang="ja-JP" altLang="en-US" sz="3200" b="1" dirty="0">
                <a:latin typeface="+mn-ea"/>
              </a:rPr>
              <a:t>会員持ち回りでその時々、時代を反映した話題が講演としてなされる。クラブ独特の異業種会員による知らざる情報が会員の見識を広める。</a:t>
            </a:r>
            <a:endParaRPr lang="en-US" altLang="ja-JP" sz="3200" b="1" dirty="0">
              <a:latin typeface="+mn-ea"/>
            </a:endParaRPr>
          </a:p>
          <a:p>
            <a:r>
              <a:rPr lang="ja-JP" altLang="en-US" sz="3200" b="1" dirty="0">
                <a:latin typeface="+mn-ea"/>
              </a:rPr>
              <a:t>本人が卓話をすることが原則だが、</a:t>
            </a:r>
            <a:endParaRPr lang="en-US" altLang="ja-JP" sz="3200" b="1" dirty="0">
              <a:latin typeface="+mn-ea"/>
            </a:endParaRPr>
          </a:p>
          <a:p>
            <a:r>
              <a:rPr lang="ja-JP" altLang="en-US" sz="3200" b="1" dirty="0">
                <a:latin typeface="+mn-ea"/>
              </a:rPr>
              <a:t>他の講師に依頼することも</a:t>
            </a:r>
            <a:endParaRPr lang="en-US" altLang="ja-JP" sz="3200" b="1" dirty="0">
              <a:latin typeface="+mn-ea"/>
            </a:endParaRPr>
          </a:p>
          <a:p>
            <a:r>
              <a:rPr lang="ja-JP" altLang="en-US" sz="3200" b="1" dirty="0">
                <a:latin typeface="+mn-ea"/>
              </a:rPr>
              <a:t>認められている。</a:t>
            </a:r>
            <a:endParaRPr lang="en-US" altLang="ja-JP" sz="3200" b="1" dirty="0">
              <a:latin typeface="+mn-ea"/>
            </a:endParaRPr>
          </a:p>
          <a:p>
            <a:r>
              <a:rPr lang="ja-JP" altLang="en-US" sz="3200" b="1" dirty="0">
                <a:latin typeface="+mn-ea"/>
              </a:rPr>
              <a:t>もし興味あるテーマがあれば、</a:t>
            </a:r>
            <a:endParaRPr lang="en-US" altLang="ja-JP" sz="3200" b="1" dirty="0">
              <a:latin typeface="+mn-ea"/>
            </a:endParaRPr>
          </a:p>
          <a:p>
            <a:r>
              <a:rPr lang="ja-JP" altLang="en-US" sz="3200" b="1" dirty="0">
                <a:latin typeface="+mn-ea"/>
              </a:rPr>
              <a:t>その担当会員に連絡をつけ詳細を知る</a:t>
            </a:r>
            <a:endParaRPr lang="en-US" altLang="ja-JP" sz="3200" b="1" dirty="0">
              <a:latin typeface="+mn-ea"/>
            </a:endParaRPr>
          </a:p>
          <a:p>
            <a:r>
              <a:rPr lang="ja-JP" altLang="en-US" sz="3200" b="1" dirty="0">
                <a:latin typeface="+mn-ea"/>
              </a:rPr>
              <a:t>ことも可能であろう</a:t>
            </a:r>
            <a:r>
              <a:rPr lang="en-US" altLang="ja-JP" sz="3200" b="1" dirty="0">
                <a:latin typeface="+mn-ea"/>
              </a:rPr>
              <a:t>』</a:t>
            </a:r>
            <a:r>
              <a:rPr lang="ja-JP" altLang="en-US" sz="3200" b="1" dirty="0">
                <a:latin typeface="+mn-ea"/>
              </a:rPr>
              <a:t>。</a:t>
            </a:r>
          </a:p>
        </p:txBody>
      </p:sp>
      <p:pic>
        <p:nvPicPr>
          <p:cNvPr id="9" name="図 8">
            <a:extLst>
              <a:ext uri="{FF2B5EF4-FFF2-40B4-BE49-F238E27FC236}">
                <a16:creationId xmlns:a16="http://schemas.microsoft.com/office/drawing/2014/main" id="{307E5238-9E0A-22F9-C3DC-05C0175C3A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1066" y="2929467"/>
            <a:ext cx="2570590" cy="3429000"/>
          </a:xfrm>
          <a:prstGeom prst="rect">
            <a:avLst/>
          </a:prstGeom>
        </p:spPr>
      </p:pic>
    </p:spTree>
    <p:extLst>
      <p:ext uri="{BB962C8B-B14F-4D97-AF65-F5344CB8AC3E}">
        <p14:creationId xmlns:p14="http://schemas.microsoft.com/office/powerpoint/2010/main" val="8961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5F511A0-F157-00D2-29BE-42BABB7E7ED8}"/>
              </a:ext>
            </a:extLst>
          </p:cNvPr>
          <p:cNvSpPr txBox="1"/>
          <p:nvPr/>
        </p:nvSpPr>
        <p:spPr>
          <a:xfrm>
            <a:off x="5215467" y="2448468"/>
            <a:ext cx="5901266" cy="2308324"/>
          </a:xfrm>
          <a:prstGeom prst="rect">
            <a:avLst/>
          </a:prstGeom>
          <a:noFill/>
        </p:spPr>
        <p:txBody>
          <a:bodyPr wrap="square">
            <a:spAutoFit/>
          </a:bodyPr>
          <a:lstStyle/>
          <a:p>
            <a:r>
              <a:rPr lang="ja-JP" altLang="en-US" sz="4800" b="1" dirty="0"/>
              <a:t>・例会への出席義務</a:t>
            </a:r>
            <a:endParaRPr lang="en-US" altLang="ja-JP" sz="4800" b="1" dirty="0"/>
          </a:p>
          <a:p>
            <a:r>
              <a:rPr lang="ja-JP" altLang="en-US" sz="4800" b="1" dirty="0"/>
              <a:t>・会費納入の義務</a:t>
            </a:r>
            <a:endParaRPr lang="en-US" altLang="ja-JP" sz="4800" b="1" dirty="0"/>
          </a:p>
          <a:p>
            <a:r>
              <a:rPr lang="ja-JP" altLang="en-US" sz="4800" b="1" dirty="0"/>
              <a:t>・雑誌購読の義務</a:t>
            </a:r>
          </a:p>
        </p:txBody>
      </p:sp>
      <p:sp>
        <p:nvSpPr>
          <p:cNvPr id="6" name="テキスト ボックス 5">
            <a:extLst>
              <a:ext uri="{FF2B5EF4-FFF2-40B4-BE49-F238E27FC236}">
                <a16:creationId xmlns:a16="http://schemas.microsoft.com/office/drawing/2014/main" id="{28497DDC-EB23-096A-BCCB-D1838DF1E439}"/>
              </a:ext>
            </a:extLst>
          </p:cNvPr>
          <p:cNvSpPr txBox="1"/>
          <p:nvPr/>
        </p:nvSpPr>
        <p:spPr>
          <a:xfrm>
            <a:off x="355599" y="228689"/>
            <a:ext cx="11226800" cy="830997"/>
          </a:xfrm>
          <a:prstGeom prst="rect">
            <a:avLst/>
          </a:prstGeom>
          <a:solidFill>
            <a:srgbClr val="002060"/>
          </a:solidFill>
        </p:spPr>
        <p:txBody>
          <a:bodyPr wrap="square">
            <a:spAutoFit/>
          </a:bodyPr>
          <a:lstStyle/>
          <a:p>
            <a:r>
              <a:rPr lang="ja-JP" altLang="en-US" sz="4800" b="1" dirty="0">
                <a:solidFill>
                  <a:schemeClr val="bg1"/>
                </a:solidFill>
              </a:rPr>
              <a:t>　           ロータリアンの三大義務</a:t>
            </a:r>
          </a:p>
        </p:txBody>
      </p:sp>
      <p:pic>
        <p:nvPicPr>
          <p:cNvPr id="7" name="図 6">
            <a:extLst>
              <a:ext uri="{FF2B5EF4-FFF2-40B4-BE49-F238E27FC236}">
                <a16:creationId xmlns:a16="http://schemas.microsoft.com/office/drawing/2014/main" id="{173F7155-6D16-A229-0EAA-8A06DE6F4363}"/>
              </a:ext>
            </a:extLst>
          </p:cNvPr>
          <p:cNvPicPr>
            <a:picLocks noChangeAspect="1"/>
          </p:cNvPicPr>
          <p:nvPr/>
        </p:nvPicPr>
        <p:blipFill>
          <a:blip r:embed="rId3"/>
          <a:stretch>
            <a:fillRect/>
          </a:stretch>
        </p:blipFill>
        <p:spPr>
          <a:xfrm>
            <a:off x="1075267" y="1262725"/>
            <a:ext cx="3865110" cy="5221443"/>
          </a:xfrm>
          <a:prstGeom prst="rect">
            <a:avLst/>
          </a:prstGeom>
        </p:spPr>
      </p:pic>
    </p:spTree>
    <p:extLst>
      <p:ext uri="{BB962C8B-B14F-4D97-AF65-F5344CB8AC3E}">
        <p14:creationId xmlns:p14="http://schemas.microsoft.com/office/powerpoint/2010/main" val="2084992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0DD852D-313B-DCD5-A646-6FAD9BD45A13}"/>
              </a:ext>
            </a:extLst>
          </p:cNvPr>
          <p:cNvSpPr txBox="1"/>
          <p:nvPr/>
        </p:nvSpPr>
        <p:spPr>
          <a:xfrm>
            <a:off x="1376332" y="2790625"/>
            <a:ext cx="10121900" cy="1938992"/>
          </a:xfrm>
          <a:prstGeom prst="rect">
            <a:avLst/>
          </a:prstGeom>
          <a:noFill/>
        </p:spPr>
        <p:txBody>
          <a:bodyPr wrap="square">
            <a:spAutoFit/>
          </a:bodyPr>
          <a:lstStyle/>
          <a:p>
            <a:r>
              <a:rPr lang="ja-JP" altLang="en-US" sz="4000" b="1" dirty="0"/>
              <a:t>１）ロータリーの基本理念</a:t>
            </a:r>
          </a:p>
          <a:p>
            <a:r>
              <a:rPr lang="ja-JP" altLang="en-US" sz="4000" b="1" dirty="0"/>
              <a:t>２）ロータリーの基礎知識</a:t>
            </a:r>
          </a:p>
          <a:p>
            <a:r>
              <a:rPr lang="ja-JP" altLang="en-US" sz="4000" b="1" dirty="0"/>
              <a:t>３）ロータリーの最重点目標はポリオ根絶</a:t>
            </a:r>
          </a:p>
        </p:txBody>
      </p:sp>
      <p:pic>
        <p:nvPicPr>
          <p:cNvPr id="4" name="図 3">
            <a:extLst>
              <a:ext uri="{FF2B5EF4-FFF2-40B4-BE49-F238E27FC236}">
                <a16:creationId xmlns:a16="http://schemas.microsoft.com/office/drawing/2014/main" id="{EE4A1FE4-A962-111E-198E-28CF57CA11CC}"/>
              </a:ext>
            </a:extLst>
          </p:cNvPr>
          <p:cNvPicPr>
            <a:picLocks noChangeAspect="1"/>
          </p:cNvPicPr>
          <p:nvPr/>
        </p:nvPicPr>
        <p:blipFill>
          <a:blip r:embed="rId3"/>
          <a:stretch>
            <a:fillRect/>
          </a:stretch>
        </p:blipFill>
        <p:spPr>
          <a:xfrm>
            <a:off x="824534" y="5559512"/>
            <a:ext cx="2036240" cy="920576"/>
          </a:xfrm>
          <a:prstGeom prst="rect">
            <a:avLst/>
          </a:prstGeom>
        </p:spPr>
      </p:pic>
      <p:sp>
        <p:nvSpPr>
          <p:cNvPr id="6" name="テキスト ボックス 5">
            <a:extLst>
              <a:ext uri="{FF2B5EF4-FFF2-40B4-BE49-F238E27FC236}">
                <a16:creationId xmlns:a16="http://schemas.microsoft.com/office/drawing/2014/main" id="{48BDD8BA-FCE3-AD4B-69DF-7AB5086B1FCE}"/>
              </a:ext>
            </a:extLst>
          </p:cNvPr>
          <p:cNvSpPr txBox="1"/>
          <p:nvPr/>
        </p:nvSpPr>
        <p:spPr>
          <a:xfrm>
            <a:off x="180109" y="377912"/>
            <a:ext cx="11845636" cy="1200329"/>
          </a:xfrm>
          <a:prstGeom prst="rect">
            <a:avLst/>
          </a:prstGeom>
          <a:solidFill>
            <a:srgbClr val="002060"/>
          </a:solidFill>
        </p:spPr>
        <p:txBody>
          <a:bodyPr wrap="square">
            <a:spAutoFit/>
          </a:bodyPr>
          <a:lstStyle/>
          <a:p>
            <a:r>
              <a:rPr lang="ja-JP" altLang="en-US" sz="3600" b="1" dirty="0"/>
              <a:t>　　　　　　</a:t>
            </a:r>
            <a:r>
              <a:rPr lang="ja-JP" altLang="en-US" sz="3600" b="1" dirty="0">
                <a:solidFill>
                  <a:schemeClr val="bg1"/>
                </a:solidFill>
              </a:rPr>
              <a:t>ロータリークラブ新入会員研修</a:t>
            </a:r>
          </a:p>
          <a:p>
            <a:r>
              <a:rPr lang="ja-JP" altLang="en-US" sz="3600" b="1" dirty="0">
                <a:solidFill>
                  <a:schemeClr val="bg1"/>
                </a:solidFill>
              </a:rPr>
              <a:t>　　　　　　　　オリエンテーション編</a:t>
            </a:r>
          </a:p>
        </p:txBody>
      </p:sp>
    </p:spTree>
    <p:extLst>
      <p:ext uri="{BB962C8B-B14F-4D97-AF65-F5344CB8AC3E}">
        <p14:creationId xmlns:p14="http://schemas.microsoft.com/office/powerpoint/2010/main" val="1055898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6622277-7235-EBC5-FF1F-019CF83AE6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5734" y="1640522"/>
            <a:ext cx="4978400" cy="4450387"/>
          </a:xfrm>
          <a:prstGeom prst="rect">
            <a:avLst/>
          </a:prstGeom>
        </p:spPr>
      </p:pic>
      <p:sp>
        <p:nvSpPr>
          <p:cNvPr id="6" name="テキスト ボックス 5">
            <a:extLst>
              <a:ext uri="{FF2B5EF4-FFF2-40B4-BE49-F238E27FC236}">
                <a16:creationId xmlns:a16="http://schemas.microsoft.com/office/drawing/2014/main" id="{70BD8AEB-F0F7-0F79-F989-C8B77F3381B7}"/>
              </a:ext>
            </a:extLst>
          </p:cNvPr>
          <p:cNvSpPr txBox="1"/>
          <p:nvPr/>
        </p:nvSpPr>
        <p:spPr>
          <a:xfrm>
            <a:off x="575734" y="255847"/>
            <a:ext cx="11480799" cy="923330"/>
          </a:xfrm>
          <a:prstGeom prst="rect">
            <a:avLst/>
          </a:prstGeom>
          <a:solidFill>
            <a:srgbClr val="002060"/>
          </a:solidFill>
        </p:spPr>
        <p:txBody>
          <a:bodyPr wrap="square">
            <a:spAutoFit/>
          </a:bodyPr>
          <a:lstStyle/>
          <a:p>
            <a:r>
              <a:rPr lang="ja-JP" altLang="en-US" sz="5400" b="1" dirty="0"/>
              <a:t>　　    </a:t>
            </a:r>
            <a:r>
              <a:rPr lang="ja-JP" altLang="en-US" sz="5400" b="1" dirty="0">
                <a:solidFill>
                  <a:schemeClr val="bg1"/>
                </a:solidFill>
              </a:rPr>
              <a:t>ニコニコボックス</a:t>
            </a:r>
            <a:r>
              <a:rPr lang="en-US" altLang="ja-JP" sz="5400" b="1" dirty="0">
                <a:solidFill>
                  <a:schemeClr val="bg1"/>
                </a:solidFill>
              </a:rPr>
              <a:t>(</a:t>
            </a:r>
            <a:r>
              <a:rPr lang="ja-JP" altLang="en-US" sz="5400" b="1" dirty="0">
                <a:solidFill>
                  <a:schemeClr val="bg1"/>
                </a:solidFill>
              </a:rPr>
              <a:t>箱）</a:t>
            </a:r>
          </a:p>
        </p:txBody>
      </p:sp>
      <p:sp>
        <p:nvSpPr>
          <p:cNvPr id="8" name="テキスト ボックス 7">
            <a:extLst>
              <a:ext uri="{FF2B5EF4-FFF2-40B4-BE49-F238E27FC236}">
                <a16:creationId xmlns:a16="http://schemas.microsoft.com/office/drawing/2014/main" id="{05AEE3BC-5253-6796-7CAE-5D0148AB3A4D}"/>
              </a:ext>
            </a:extLst>
          </p:cNvPr>
          <p:cNvSpPr txBox="1"/>
          <p:nvPr/>
        </p:nvSpPr>
        <p:spPr>
          <a:xfrm>
            <a:off x="6096000" y="4140664"/>
            <a:ext cx="6096000" cy="646331"/>
          </a:xfrm>
          <a:prstGeom prst="rect">
            <a:avLst/>
          </a:prstGeom>
          <a:noFill/>
        </p:spPr>
        <p:txBody>
          <a:bodyPr wrap="square">
            <a:spAutoFit/>
          </a:bodyPr>
          <a:lstStyle/>
          <a:p>
            <a:r>
              <a:rPr lang="ja-JP" altLang="en-US" sz="3600" b="1" dirty="0"/>
              <a:t>目標の立てられない財源</a:t>
            </a:r>
          </a:p>
        </p:txBody>
      </p:sp>
      <p:sp>
        <p:nvSpPr>
          <p:cNvPr id="10" name="テキスト ボックス 9">
            <a:extLst>
              <a:ext uri="{FF2B5EF4-FFF2-40B4-BE49-F238E27FC236}">
                <a16:creationId xmlns:a16="http://schemas.microsoft.com/office/drawing/2014/main" id="{A78CDF72-2C7F-3E19-6A45-B1159F757D2A}"/>
              </a:ext>
            </a:extLst>
          </p:cNvPr>
          <p:cNvSpPr txBox="1"/>
          <p:nvPr/>
        </p:nvSpPr>
        <p:spPr>
          <a:xfrm>
            <a:off x="6096000" y="5061943"/>
            <a:ext cx="6096000" cy="1754326"/>
          </a:xfrm>
          <a:prstGeom prst="rect">
            <a:avLst/>
          </a:prstGeom>
          <a:noFill/>
        </p:spPr>
        <p:txBody>
          <a:bodyPr wrap="square">
            <a:spAutoFit/>
          </a:bodyPr>
          <a:lstStyle/>
          <a:p>
            <a:r>
              <a:rPr lang="ja-JP" altLang="en-US" sz="3600" b="1" dirty="0"/>
              <a:t>年間事業予算の中にこれを組入れる事は好ましくありません。</a:t>
            </a:r>
          </a:p>
        </p:txBody>
      </p:sp>
      <p:sp>
        <p:nvSpPr>
          <p:cNvPr id="12" name="テキスト ボックス 11">
            <a:extLst>
              <a:ext uri="{FF2B5EF4-FFF2-40B4-BE49-F238E27FC236}">
                <a16:creationId xmlns:a16="http://schemas.microsoft.com/office/drawing/2014/main" id="{D212FFC5-95E4-A04A-4B5F-08D1D565E00D}"/>
              </a:ext>
            </a:extLst>
          </p:cNvPr>
          <p:cNvSpPr txBox="1"/>
          <p:nvPr/>
        </p:nvSpPr>
        <p:spPr>
          <a:xfrm>
            <a:off x="6095998" y="1369765"/>
            <a:ext cx="6096000" cy="1200329"/>
          </a:xfrm>
          <a:prstGeom prst="rect">
            <a:avLst/>
          </a:prstGeom>
          <a:noFill/>
        </p:spPr>
        <p:txBody>
          <a:bodyPr wrap="square">
            <a:spAutoFit/>
          </a:bodyPr>
          <a:lstStyle/>
          <a:p>
            <a:r>
              <a:rPr lang="ja-JP" altLang="en-US" sz="3600" b="1" dirty="0"/>
              <a:t>入れても良ければ入れなくても良い</a:t>
            </a:r>
          </a:p>
        </p:txBody>
      </p:sp>
      <p:sp>
        <p:nvSpPr>
          <p:cNvPr id="14" name="テキスト ボックス 13">
            <a:extLst>
              <a:ext uri="{FF2B5EF4-FFF2-40B4-BE49-F238E27FC236}">
                <a16:creationId xmlns:a16="http://schemas.microsoft.com/office/drawing/2014/main" id="{0178BCB1-DCB3-0A9A-0F9B-518B8F47D7D4}"/>
              </a:ext>
            </a:extLst>
          </p:cNvPr>
          <p:cNvSpPr txBox="1"/>
          <p:nvPr/>
        </p:nvSpPr>
        <p:spPr>
          <a:xfrm>
            <a:off x="6096000" y="2665387"/>
            <a:ext cx="6096000" cy="1200329"/>
          </a:xfrm>
          <a:prstGeom prst="rect">
            <a:avLst/>
          </a:prstGeom>
          <a:noFill/>
        </p:spPr>
        <p:txBody>
          <a:bodyPr wrap="square">
            <a:spAutoFit/>
          </a:bodyPr>
          <a:lstStyle/>
          <a:p>
            <a:r>
              <a:rPr lang="ja-JP" altLang="en-US" sz="3600" b="1" dirty="0"/>
              <a:t>入れない者、恥ずかしいと思う必要なし</a:t>
            </a:r>
          </a:p>
        </p:txBody>
      </p:sp>
    </p:spTree>
    <p:extLst>
      <p:ext uri="{BB962C8B-B14F-4D97-AF65-F5344CB8AC3E}">
        <p14:creationId xmlns:p14="http://schemas.microsoft.com/office/powerpoint/2010/main" val="2721498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3F1B04A-5834-AB45-BA33-AD71DA3062EE}"/>
              </a:ext>
            </a:extLst>
          </p:cNvPr>
          <p:cNvSpPr txBox="1"/>
          <p:nvPr/>
        </p:nvSpPr>
        <p:spPr>
          <a:xfrm>
            <a:off x="203200" y="69237"/>
            <a:ext cx="11805826" cy="830997"/>
          </a:xfrm>
          <a:prstGeom prst="rect">
            <a:avLst/>
          </a:prstGeom>
          <a:solidFill>
            <a:srgbClr val="002060"/>
          </a:solidFill>
          <a:ln>
            <a:solidFill>
              <a:schemeClr val="accent6">
                <a:lumMod val="50000"/>
              </a:schemeClr>
            </a:solidFill>
          </a:ln>
        </p:spPr>
        <p:txBody>
          <a:bodyPr wrap="square">
            <a:spAutoFit/>
          </a:bodyPr>
          <a:lstStyle/>
          <a:p>
            <a:r>
              <a:rPr lang="ja-JP" altLang="en-US" sz="4800" b="1" dirty="0">
                <a:latin typeface="+mn-ea"/>
              </a:rPr>
              <a:t>　　　</a:t>
            </a:r>
            <a:r>
              <a:rPr lang="en-US" altLang="ja-JP" sz="4800" b="1" dirty="0">
                <a:solidFill>
                  <a:schemeClr val="bg1"/>
                </a:solidFill>
                <a:latin typeface="+mn-ea"/>
              </a:rPr>
              <a:t>Service</a:t>
            </a:r>
            <a:r>
              <a:rPr lang="ja-JP" altLang="en-US" sz="4800" b="1" dirty="0">
                <a:solidFill>
                  <a:schemeClr val="bg1"/>
                </a:solidFill>
                <a:latin typeface="+mn-ea"/>
              </a:rPr>
              <a:t>と奉仕（翻訳の問題）</a:t>
            </a:r>
          </a:p>
        </p:txBody>
      </p:sp>
      <p:sp>
        <p:nvSpPr>
          <p:cNvPr id="5" name="テキスト ボックス 4">
            <a:extLst>
              <a:ext uri="{FF2B5EF4-FFF2-40B4-BE49-F238E27FC236}">
                <a16:creationId xmlns:a16="http://schemas.microsoft.com/office/drawing/2014/main" id="{5C331A95-11CF-7374-3B99-FF5CD956DE65}"/>
              </a:ext>
            </a:extLst>
          </p:cNvPr>
          <p:cNvSpPr txBox="1"/>
          <p:nvPr/>
        </p:nvSpPr>
        <p:spPr>
          <a:xfrm>
            <a:off x="4985144" y="1287731"/>
            <a:ext cx="7125482" cy="3046988"/>
          </a:xfrm>
          <a:prstGeom prst="rect">
            <a:avLst/>
          </a:prstGeom>
          <a:noFill/>
        </p:spPr>
        <p:txBody>
          <a:bodyPr wrap="square">
            <a:spAutoFit/>
          </a:bodyPr>
          <a:lstStyle/>
          <a:p>
            <a:r>
              <a:rPr lang="ja-JP" altLang="en-US" sz="3200" b="1" dirty="0"/>
              <a:t>　　　　四大サーヴイス</a:t>
            </a:r>
            <a:endParaRPr lang="en-US" altLang="ja-JP" sz="3200" b="1" dirty="0"/>
          </a:p>
          <a:p>
            <a:r>
              <a:rPr lang="ja-JP" altLang="en-US" sz="3200" b="1" dirty="0"/>
              <a:t>➀クラブ・サーヴイス（クラブ奉仕）</a:t>
            </a:r>
          </a:p>
          <a:p>
            <a:r>
              <a:rPr lang="ja-JP" altLang="en-US" sz="3200" b="1" dirty="0"/>
              <a:t>②職業向上サーヴイス（職業奉仕）</a:t>
            </a:r>
          </a:p>
          <a:p>
            <a:r>
              <a:rPr lang="ja-JP" altLang="en-US" sz="3200" b="1" dirty="0"/>
              <a:t>③社会サーヴイス（社会奉仕）</a:t>
            </a:r>
          </a:p>
          <a:p>
            <a:r>
              <a:rPr lang="ja-JP" altLang="en-US" sz="3200" b="1" dirty="0"/>
              <a:t>④国際サーヴイス（国際奉仕）　</a:t>
            </a:r>
            <a:endParaRPr lang="en-US" altLang="ja-JP" sz="3200" b="1" dirty="0"/>
          </a:p>
          <a:p>
            <a:r>
              <a:rPr lang="ja-JP" altLang="en-US" sz="3200" b="1" dirty="0"/>
              <a:t>　　　　</a:t>
            </a:r>
            <a:endParaRPr lang="ja-JP" altLang="en-US" sz="2400" b="1" dirty="0">
              <a:solidFill>
                <a:srgbClr val="C00000"/>
              </a:solidFill>
            </a:endParaRPr>
          </a:p>
        </p:txBody>
      </p:sp>
      <p:pic>
        <p:nvPicPr>
          <p:cNvPr id="7" name="図 6">
            <a:extLst>
              <a:ext uri="{FF2B5EF4-FFF2-40B4-BE49-F238E27FC236}">
                <a16:creationId xmlns:a16="http://schemas.microsoft.com/office/drawing/2014/main" id="{7CEF63C1-8840-90B2-DEC4-2E34D1460D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374" y="1079499"/>
            <a:ext cx="3423826" cy="4768939"/>
          </a:xfrm>
          <a:prstGeom prst="rect">
            <a:avLst/>
          </a:prstGeom>
        </p:spPr>
      </p:pic>
      <p:pic>
        <p:nvPicPr>
          <p:cNvPr id="9" name="図 8">
            <a:extLst>
              <a:ext uri="{FF2B5EF4-FFF2-40B4-BE49-F238E27FC236}">
                <a16:creationId xmlns:a16="http://schemas.microsoft.com/office/drawing/2014/main" id="{355A3C96-9405-C134-B4F3-0BD9FAA818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92402" y="2622655"/>
            <a:ext cx="2191142" cy="3142173"/>
          </a:xfrm>
          <a:prstGeom prst="rect">
            <a:avLst/>
          </a:prstGeom>
        </p:spPr>
      </p:pic>
      <p:sp>
        <p:nvSpPr>
          <p:cNvPr id="11" name="テキスト ボックス 10">
            <a:extLst>
              <a:ext uri="{FF2B5EF4-FFF2-40B4-BE49-F238E27FC236}">
                <a16:creationId xmlns:a16="http://schemas.microsoft.com/office/drawing/2014/main" id="{7CC824C7-8604-079D-FDE5-4E44FBBDD7D6}"/>
              </a:ext>
            </a:extLst>
          </p:cNvPr>
          <p:cNvSpPr txBox="1"/>
          <p:nvPr/>
        </p:nvSpPr>
        <p:spPr>
          <a:xfrm>
            <a:off x="181759" y="6000983"/>
            <a:ext cx="6419850" cy="707886"/>
          </a:xfrm>
          <a:prstGeom prst="rect">
            <a:avLst/>
          </a:prstGeom>
          <a:noFill/>
        </p:spPr>
        <p:txBody>
          <a:bodyPr wrap="square">
            <a:spAutoFit/>
          </a:bodyPr>
          <a:lstStyle/>
          <a:p>
            <a:r>
              <a:rPr lang="ja-JP" altLang="en-US" sz="2000" b="1" dirty="0">
                <a:latin typeface="+mn-ea"/>
              </a:rPr>
              <a:t>ポール・ハリス </a:t>
            </a:r>
            <a:r>
              <a:rPr lang="en-US" altLang="ja-JP" sz="2000" b="1" dirty="0">
                <a:latin typeface="+mn-ea"/>
              </a:rPr>
              <a:t>/</a:t>
            </a:r>
            <a:r>
              <a:rPr lang="ja-JP" altLang="en-US" sz="2000" b="1" dirty="0">
                <a:latin typeface="+mn-ea"/>
              </a:rPr>
              <a:t>米山梅吉翻訳　三省堂　</a:t>
            </a:r>
            <a:endParaRPr lang="en-US" altLang="ja-JP" sz="2000" b="1" dirty="0">
              <a:latin typeface="+mn-ea"/>
            </a:endParaRPr>
          </a:p>
          <a:p>
            <a:r>
              <a:rPr lang="ja-JP" altLang="en-US" sz="2000" b="1" dirty="0">
                <a:latin typeface="+mn-ea"/>
              </a:rPr>
              <a:t>昭和</a:t>
            </a:r>
            <a:r>
              <a:rPr lang="en-US" altLang="ja-JP" sz="2000" b="1" dirty="0">
                <a:latin typeface="+mn-ea"/>
              </a:rPr>
              <a:t>11</a:t>
            </a:r>
            <a:r>
              <a:rPr lang="ja-JP" altLang="en-US" sz="2000" b="1" dirty="0">
                <a:latin typeface="+mn-ea"/>
              </a:rPr>
              <a:t>年発行　ロータリーの理想と友愛</a:t>
            </a:r>
          </a:p>
        </p:txBody>
      </p:sp>
      <p:sp>
        <p:nvSpPr>
          <p:cNvPr id="13" name="テキスト ボックス 12">
            <a:extLst>
              <a:ext uri="{FF2B5EF4-FFF2-40B4-BE49-F238E27FC236}">
                <a16:creationId xmlns:a16="http://schemas.microsoft.com/office/drawing/2014/main" id="{5D63FA62-6B3C-3359-CA0D-3E5DA010F5FD}"/>
              </a:ext>
            </a:extLst>
          </p:cNvPr>
          <p:cNvSpPr txBox="1"/>
          <p:nvPr/>
        </p:nvSpPr>
        <p:spPr>
          <a:xfrm>
            <a:off x="5220485" y="4722217"/>
            <a:ext cx="6096000" cy="1200329"/>
          </a:xfrm>
          <a:prstGeom prst="rect">
            <a:avLst/>
          </a:prstGeom>
          <a:noFill/>
        </p:spPr>
        <p:txBody>
          <a:bodyPr wrap="square">
            <a:spAutoFit/>
          </a:bodyPr>
          <a:lstStyle/>
          <a:p>
            <a:r>
              <a:rPr lang="ja-JP" altLang="en-US" sz="3600" b="1" dirty="0">
                <a:latin typeface="+mn-ea"/>
              </a:rPr>
              <a:t>「</a:t>
            </a:r>
            <a:r>
              <a:rPr lang="en-US" altLang="ja-JP" sz="3600" b="1" dirty="0">
                <a:latin typeface="+mn-ea"/>
              </a:rPr>
              <a:t>Service</a:t>
            </a:r>
            <a:r>
              <a:rPr lang="ja-JP" altLang="en-US" sz="3600" b="1" dirty="0">
                <a:latin typeface="+mn-ea"/>
              </a:rPr>
              <a:t>」の概念を正しく</a:t>
            </a:r>
            <a:endParaRPr lang="en-US" altLang="ja-JP" sz="3600" b="1" dirty="0">
              <a:latin typeface="+mn-ea"/>
            </a:endParaRPr>
          </a:p>
          <a:p>
            <a:r>
              <a:rPr lang="ja-JP" altLang="en-US" sz="3600" b="1" dirty="0">
                <a:latin typeface="+mn-ea"/>
              </a:rPr>
              <a:t>　理解する必要があります。</a:t>
            </a:r>
          </a:p>
        </p:txBody>
      </p:sp>
    </p:spTree>
    <p:extLst>
      <p:ext uri="{BB962C8B-B14F-4D97-AF65-F5344CB8AC3E}">
        <p14:creationId xmlns:p14="http://schemas.microsoft.com/office/powerpoint/2010/main" val="2343890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A12CD67-620F-ACD4-CF82-7BCE8F172612}"/>
              </a:ext>
            </a:extLst>
          </p:cNvPr>
          <p:cNvSpPr txBox="1"/>
          <p:nvPr/>
        </p:nvSpPr>
        <p:spPr>
          <a:xfrm>
            <a:off x="164892" y="3111570"/>
            <a:ext cx="11872210" cy="830997"/>
          </a:xfrm>
          <a:prstGeom prst="rect">
            <a:avLst/>
          </a:prstGeom>
          <a:solidFill>
            <a:srgbClr val="002060"/>
          </a:solidFill>
        </p:spPr>
        <p:txBody>
          <a:bodyPr wrap="square">
            <a:spAutoFit/>
          </a:bodyPr>
          <a:lstStyle/>
          <a:p>
            <a:r>
              <a:rPr lang="ja-JP" altLang="en-US" sz="4800" b="1" dirty="0">
                <a:solidFill>
                  <a:schemeClr val="bg1"/>
                </a:solidFill>
              </a:rPr>
              <a:t>３）ロータリーの最重点目標はポリオ根絶</a:t>
            </a:r>
          </a:p>
        </p:txBody>
      </p:sp>
    </p:spTree>
    <p:extLst>
      <p:ext uri="{BB962C8B-B14F-4D97-AF65-F5344CB8AC3E}">
        <p14:creationId xmlns:p14="http://schemas.microsoft.com/office/powerpoint/2010/main" val="2055165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07CC02F-7BB2-D096-A9F9-4D95AC95DA15}"/>
              </a:ext>
            </a:extLst>
          </p:cNvPr>
          <p:cNvSpPr txBox="1"/>
          <p:nvPr/>
        </p:nvSpPr>
        <p:spPr>
          <a:xfrm>
            <a:off x="217714" y="370323"/>
            <a:ext cx="11756572" cy="769441"/>
          </a:xfrm>
          <a:prstGeom prst="rect">
            <a:avLst/>
          </a:prstGeom>
          <a:solidFill>
            <a:srgbClr val="002060"/>
          </a:solidFill>
        </p:spPr>
        <p:txBody>
          <a:bodyPr wrap="square">
            <a:spAutoFit/>
          </a:bodyPr>
          <a:lstStyle/>
          <a:p>
            <a:r>
              <a:rPr lang="ja-JP" altLang="en-US" sz="3600" b="1" dirty="0">
                <a:solidFill>
                  <a:schemeClr val="bg1"/>
                </a:solidFill>
              </a:rPr>
              <a:t>  </a:t>
            </a:r>
            <a:r>
              <a:rPr lang="ja-JP" altLang="en-US" sz="4400" b="1" dirty="0">
                <a:solidFill>
                  <a:schemeClr val="bg1"/>
                </a:solidFill>
              </a:rPr>
              <a:t>ロータリークラブの最重点目標 ポリオ根絶</a:t>
            </a:r>
          </a:p>
        </p:txBody>
      </p:sp>
      <p:pic>
        <p:nvPicPr>
          <p:cNvPr id="4" name="図 3">
            <a:extLst>
              <a:ext uri="{FF2B5EF4-FFF2-40B4-BE49-F238E27FC236}">
                <a16:creationId xmlns:a16="http://schemas.microsoft.com/office/drawing/2014/main" id="{09D7DDBD-B3A1-ECC4-94F9-F279206925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26552" y="3657599"/>
            <a:ext cx="4998962" cy="2811916"/>
          </a:xfrm>
          <a:prstGeom prst="rect">
            <a:avLst/>
          </a:prstGeom>
        </p:spPr>
      </p:pic>
      <p:sp>
        <p:nvSpPr>
          <p:cNvPr id="6" name="テキスト ボックス 5">
            <a:extLst>
              <a:ext uri="{FF2B5EF4-FFF2-40B4-BE49-F238E27FC236}">
                <a16:creationId xmlns:a16="http://schemas.microsoft.com/office/drawing/2014/main" id="{3AFB1DA6-C4D6-9DAB-D706-0E57007B9F42}"/>
              </a:ext>
            </a:extLst>
          </p:cNvPr>
          <p:cNvSpPr txBox="1"/>
          <p:nvPr/>
        </p:nvSpPr>
        <p:spPr>
          <a:xfrm>
            <a:off x="772885" y="1421342"/>
            <a:ext cx="11201401" cy="1200329"/>
          </a:xfrm>
          <a:prstGeom prst="rect">
            <a:avLst/>
          </a:prstGeom>
          <a:noFill/>
        </p:spPr>
        <p:txBody>
          <a:bodyPr wrap="square">
            <a:spAutoFit/>
          </a:bodyPr>
          <a:lstStyle/>
          <a:p>
            <a:r>
              <a:rPr lang="ja-JP" altLang="en-US" sz="3600" b="1" dirty="0">
                <a:solidFill>
                  <a:srgbClr val="0070C0"/>
                </a:solidFill>
              </a:rPr>
              <a:t>天然痘は人類が根絶できた唯一の感染症  </a:t>
            </a:r>
            <a:endParaRPr lang="en-US" altLang="ja-JP" sz="3600" b="1" dirty="0">
              <a:solidFill>
                <a:srgbClr val="0070C0"/>
              </a:solidFill>
            </a:endParaRPr>
          </a:p>
          <a:p>
            <a:r>
              <a:rPr lang="ja-JP" altLang="en-US" sz="3600" b="1" dirty="0">
                <a:solidFill>
                  <a:srgbClr val="0070C0"/>
                </a:solidFill>
              </a:rPr>
              <a:t>では次は？</a:t>
            </a:r>
          </a:p>
        </p:txBody>
      </p:sp>
      <p:sp>
        <p:nvSpPr>
          <p:cNvPr id="8" name="テキスト ボックス 7">
            <a:extLst>
              <a:ext uri="{FF2B5EF4-FFF2-40B4-BE49-F238E27FC236}">
                <a16:creationId xmlns:a16="http://schemas.microsoft.com/office/drawing/2014/main" id="{A53C377D-DBFD-08C5-50B3-0B214BF7DF0D}"/>
              </a:ext>
            </a:extLst>
          </p:cNvPr>
          <p:cNvSpPr txBox="1"/>
          <p:nvPr/>
        </p:nvSpPr>
        <p:spPr>
          <a:xfrm>
            <a:off x="366486" y="2956125"/>
            <a:ext cx="10697029" cy="2062103"/>
          </a:xfrm>
          <a:prstGeom prst="rect">
            <a:avLst/>
          </a:prstGeom>
          <a:noFill/>
        </p:spPr>
        <p:txBody>
          <a:bodyPr wrap="square">
            <a:spAutoFit/>
          </a:bodyPr>
          <a:lstStyle/>
          <a:p>
            <a:r>
              <a:rPr lang="ja-JP" altLang="en-US" sz="3200" b="1" dirty="0"/>
              <a:t>ポリオが世界から根絶されれば、天然痘に続いて</a:t>
            </a:r>
            <a:r>
              <a:rPr lang="en-US" altLang="ja-JP" sz="3200" b="1" dirty="0"/>
              <a:t>2</a:t>
            </a:r>
            <a:r>
              <a:rPr lang="ja-JP" altLang="en-US" sz="3200" b="1" dirty="0"/>
              <a:t>番目に根絶される疾病となり、歴史上で</a:t>
            </a:r>
            <a:endParaRPr lang="en-US" altLang="ja-JP" sz="3200" b="1" dirty="0"/>
          </a:p>
          <a:p>
            <a:r>
              <a:rPr lang="ja-JP" altLang="en-US" sz="3200" b="1" dirty="0"/>
              <a:t>最も偉大な公共保健での達成の</a:t>
            </a:r>
            <a:endParaRPr lang="en-US" altLang="ja-JP" sz="3200" b="1" dirty="0"/>
          </a:p>
          <a:p>
            <a:r>
              <a:rPr lang="ja-JP" altLang="en-US" sz="3200" b="1" dirty="0"/>
              <a:t>一つとなります。 </a:t>
            </a:r>
          </a:p>
        </p:txBody>
      </p:sp>
    </p:spTree>
    <p:extLst>
      <p:ext uri="{BB962C8B-B14F-4D97-AF65-F5344CB8AC3E}">
        <p14:creationId xmlns:p14="http://schemas.microsoft.com/office/powerpoint/2010/main" val="1206643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6942676E-8009-148A-058F-FD03E533B4CF}"/>
              </a:ext>
            </a:extLst>
          </p:cNvPr>
          <p:cNvSpPr txBox="1"/>
          <p:nvPr/>
        </p:nvSpPr>
        <p:spPr>
          <a:xfrm>
            <a:off x="689428" y="467533"/>
            <a:ext cx="10813143" cy="2308324"/>
          </a:xfrm>
          <a:prstGeom prst="rect">
            <a:avLst/>
          </a:prstGeom>
          <a:noFill/>
        </p:spPr>
        <p:txBody>
          <a:bodyPr wrap="square">
            <a:spAutoFit/>
          </a:bodyPr>
          <a:lstStyle/>
          <a:p>
            <a:r>
              <a:rPr lang="ja-JP" altLang="en-US" sz="4800" b="1" dirty="0"/>
              <a:t>　　　　「ポリオ」という病気</a:t>
            </a:r>
          </a:p>
          <a:p>
            <a:r>
              <a:rPr lang="ja-JP" altLang="en-US" sz="3200" b="1" dirty="0"/>
              <a:t>ポリオ（急性灰白髄炎）は非常に感染性の高い病気であり、特に感染しやすいのは</a:t>
            </a:r>
            <a:r>
              <a:rPr lang="en-US" altLang="ja-JP" sz="3200" b="1" dirty="0"/>
              <a:t>5</a:t>
            </a:r>
            <a:r>
              <a:rPr lang="ja-JP" altLang="en-US" sz="3200" b="1" dirty="0"/>
              <a:t>歳未満の子どもです。</a:t>
            </a:r>
            <a:endParaRPr lang="en-US" altLang="ja-JP" sz="3200" b="1" dirty="0"/>
          </a:p>
          <a:p>
            <a:r>
              <a:rPr lang="ja-JP" altLang="en-US" sz="3200" b="1" dirty="0"/>
              <a:t>日本では一般に「小児まひ」と呼ばれることもあります。</a:t>
            </a:r>
          </a:p>
        </p:txBody>
      </p:sp>
      <p:pic>
        <p:nvPicPr>
          <p:cNvPr id="14" name="図 13">
            <a:extLst>
              <a:ext uri="{FF2B5EF4-FFF2-40B4-BE49-F238E27FC236}">
                <a16:creationId xmlns:a16="http://schemas.microsoft.com/office/drawing/2014/main" id="{E1627508-9B22-BD5C-8C7B-29354C1F9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12055" y="3196772"/>
            <a:ext cx="3983944" cy="2829533"/>
          </a:xfrm>
          <a:prstGeom prst="rect">
            <a:avLst/>
          </a:prstGeom>
        </p:spPr>
      </p:pic>
      <p:pic>
        <p:nvPicPr>
          <p:cNvPr id="15" name="図 14">
            <a:extLst>
              <a:ext uri="{FF2B5EF4-FFF2-40B4-BE49-F238E27FC236}">
                <a16:creationId xmlns:a16="http://schemas.microsoft.com/office/drawing/2014/main" id="{A3B9EB90-2CD3-C3E8-7960-9E58FB40B6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613" y="2997980"/>
            <a:ext cx="2228487" cy="3392487"/>
          </a:xfrm>
          <a:prstGeom prst="rect">
            <a:avLst/>
          </a:prstGeom>
        </p:spPr>
      </p:pic>
    </p:spTree>
    <p:extLst>
      <p:ext uri="{BB962C8B-B14F-4D97-AF65-F5344CB8AC3E}">
        <p14:creationId xmlns:p14="http://schemas.microsoft.com/office/powerpoint/2010/main" val="52630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91834C3-790F-CA01-6A04-6D2E63E01DE5}"/>
              </a:ext>
            </a:extLst>
          </p:cNvPr>
          <p:cNvPicPr>
            <a:picLocks noChangeAspect="1"/>
          </p:cNvPicPr>
          <p:nvPr/>
        </p:nvPicPr>
        <p:blipFill>
          <a:blip r:embed="rId3"/>
          <a:stretch>
            <a:fillRect/>
          </a:stretch>
        </p:blipFill>
        <p:spPr>
          <a:xfrm>
            <a:off x="982284" y="130629"/>
            <a:ext cx="9991153" cy="6444342"/>
          </a:xfrm>
          <a:prstGeom prst="rect">
            <a:avLst/>
          </a:prstGeom>
        </p:spPr>
      </p:pic>
    </p:spTree>
    <p:extLst>
      <p:ext uri="{BB962C8B-B14F-4D97-AF65-F5344CB8AC3E}">
        <p14:creationId xmlns:p14="http://schemas.microsoft.com/office/powerpoint/2010/main" val="1654066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C4B502A-12E4-5003-C95D-38A1BE22A73B}"/>
              </a:ext>
            </a:extLst>
          </p:cNvPr>
          <p:cNvSpPr txBox="1"/>
          <p:nvPr/>
        </p:nvSpPr>
        <p:spPr>
          <a:xfrm>
            <a:off x="217714" y="316076"/>
            <a:ext cx="11756572" cy="830997"/>
          </a:xfrm>
          <a:prstGeom prst="rect">
            <a:avLst/>
          </a:prstGeom>
          <a:solidFill>
            <a:srgbClr val="002060"/>
          </a:solidFill>
        </p:spPr>
        <p:txBody>
          <a:bodyPr wrap="square">
            <a:spAutoFit/>
          </a:bodyPr>
          <a:lstStyle/>
          <a:p>
            <a:r>
              <a:rPr lang="ja-JP" altLang="en-US" sz="4800" b="1" dirty="0"/>
              <a:t>　　　　</a:t>
            </a:r>
            <a:r>
              <a:rPr lang="ja-JP" altLang="en-US" sz="4800" b="1" dirty="0">
                <a:solidFill>
                  <a:schemeClr val="bg1"/>
                </a:solidFill>
              </a:rPr>
              <a:t>１）ロータリーの基本理念</a:t>
            </a:r>
          </a:p>
        </p:txBody>
      </p:sp>
      <p:sp>
        <p:nvSpPr>
          <p:cNvPr id="5" name="テキスト ボックス 4">
            <a:extLst>
              <a:ext uri="{FF2B5EF4-FFF2-40B4-BE49-F238E27FC236}">
                <a16:creationId xmlns:a16="http://schemas.microsoft.com/office/drawing/2014/main" id="{922FB3B0-6891-6D26-A84F-77B445B32A59}"/>
              </a:ext>
            </a:extLst>
          </p:cNvPr>
          <p:cNvSpPr txBox="1"/>
          <p:nvPr/>
        </p:nvSpPr>
        <p:spPr>
          <a:xfrm>
            <a:off x="1576142" y="2038572"/>
            <a:ext cx="6096000" cy="769441"/>
          </a:xfrm>
          <a:prstGeom prst="rect">
            <a:avLst/>
          </a:prstGeom>
          <a:noFill/>
        </p:spPr>
        <p:txBody>
          <a:bodyPr wrap="square">
            <a:spAutoFit/>
          </a:bodyPr>
          <a:lstStyle/>
          <a:p>
            <a:r>
              <a:rPr lang="ja-JP" altLang="en-US" sz="4400" b="1" dirty="0"/>
              <a:t>➀ロータリーの目的</a:t>
            </a:r>
          </a:p>
        </p:txBody>
      </p:sp>
      <p:sp>
        <p:nvSpPr>
          <p:cNvPr id="7" name="テキスト ボックス 6">
            <a:extLst>
              <a:ext uri="{FF2B5EF4-FFF2-40B4-BE49-F238E27FC236}">
                <a16:creationId xmlns:a16="http://schemas.microsoft.com/office/drawing/2014/main" id="{8B738AF0-AB12-04A6-A2DA-D65158AF5D59}"/>
              </a:ext>
            </a:extLst>
          </p:cNvPr>
          <p:cNvSpPr txBox="1"/>
          <p:nvPr/>
        </p:nvSpPr>
        <p:spPr>
          <a:xfrm>
            <a:off x="1576142" y="2878310"/>
            <a:ext cx="6096000" cy="769441"/>
          </a:xfrm>
          <a:prstGeom prst="rect">
            <a:avLst/>
          </a:prstGeom>
          <a:noFill/>
        </p:spPr>
        <p:txBody>
          <a:bodyPr wrap="square">
            <a:spAutoFit/>
          </a:bodyPr>
          <a:lstStyle/>
          <a:p>
            <a:r>
              <a:rPr lang="ja-JP" altLang="en-US" sz="4400" b="1" dirty="0"/>
              <a:t>②四つのテスト</a:t>
            </a:r>
          </a:p>
        </p:txBody>
      </p:sp>
      <p:sp>
        <p:nvSpPr>
          <p:cNvPr id="9" name="テキスト ボックス 8">
            <a:extLst>
              <a:ext uri="{FF2B5EF4-FFF2-40B4-BE49-F238E27FC236}">
                <a16:creationId xmlns:a16="http://schemas.microsoft.com/office/drawing/2014/main" id="{4C99B4EB-EA63-23BF-758F-6ECD8147D6AE}"/>
              </a:ext>
            </a:extLst>
          </p:cNvPr>
          <p:cNvSpPr txBox="1"/>
          <p:nvPr/>
        </p:nvSpPr>
        <p:spPr>
          <a:xfrm>
            <a:off x="1576142" y="3665267"/>
            <a:ext cx="6096000" cy="769441"/>
          </a:xfrm>
          <a:prstGeom prst="rect">
            <a:avLst/>
          </a:prstGeom>
          <a:noFill/>
        </p:spPr>
        <p:txBody>
          <a:bodyPr wrap="square">
            <a:spAutoFit/>
          </a:bodyPr>
          <a:lstStyle/>
          <a:p>
            <a:r>
              <a:rPr lang="ja-JP" altLang="en-US" sz="4400" b="1" dirty="0"/>
              <a:t>➂奉仕部門</a:t>
            </a:r>
          </a:p>
        </p:txBody>
      </p:sp>
      <p:sp>
        <p:nvSpPr>
          <p:cNvPr id="4" name="テキスト ボックス 3">
            <a:extLst>
              <a:ext uri="{FF2B5EF4-FFF2-40B4-BE49-F238E27FC236}">
                <a16:creationId xmlns:a16="http://schemas.microsoft.com/office/drawing/2014/main" id="{8EE52F3E-6134-16F7-0CF0-FFC1292B9C4D}"/>
              </a:ext>
            </a:extLst>
          </p:cNvPr>
          <p:cNvSpPr txBox="1"/>
          <p:nvPr/>
        </p:nvSpPr>
        <p:spPr>
          <a:xfrm>
            <a:off x="638629" y="1272082"/>
            <a:ext cx="10914742" cy="584775"/>
          </a:xfrm>
          <a:prstGeom prst="rect">
            <a:avLst/>
          </a:prstGeom>
          <a:noFill/>
        </p:spPr>
        <p:txBody>
          <a:bodyPr wrap="square">
            <a:spAutoFit/>
          </a:bodyPr>
          <a:lstStyle/>
          <a:p>
            <a:r>
              <a:rPr lang="ja-JP" altLang="en-US" sz="3200" b="1" dirty="0">
                <a:solidFill>
                  <a:schemeClr val="accent5">
                    <a:lumMod val="75000"/>
                  </a:schemeClr>
                </a:solidFill>
              </a:rPr>
              <a:t>ロータリーの基本理念は、ロータリアン共通の目的と指針</a:t>
            </a:r>
          </a:p>
        </p:txBody>
      </p:sp>
      <p:pic>
        <p:nvPicPr>
          <p:cNvPr id="2" name="図 1">
            <a:extLst>
              <a:ext uri="{FF2B5EF4-FFF2-40B4-BE49-F238E27FC236}">
                <a16:creationId xmlns:a16="http://schemas.microsoft.com/office/drawing/2014/main" id="{1884A87B-DDDC-C8BF-DFDD-363E1F7E5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35970" y="5799228"/>
            <a:ext cx="1938316" cy="876305"/>
          </a:xfrm>
          <a:prstGeom prst="rect">
            <a:avLst/>
          </a:prstGeom>
        </p:spPr>
      </p:pic>
      <p:sp>
        <p:nvSpPr>
          <p:cNvPr id="8" name="テキスト ボックス 7">
            <a:extLst>
              <a:ext uri="{FF2B5EF4-FFF2-40B4-BE49-F238E27FC236}">
                <a16:creationId xmlns:a16="http://schemas.microsoft.com/office/drawing/2014/main" id="{F96EEB6E-5B45-5BDD-DE89-8AD4B42B2DB7}"/>
              </a:ext>
            </a:extLst>
          </p:cNvPr>
          <p:cNvSpPr txBox="1"/>
          <p:nvPr/>
        </p:nvSpPr>
        <p:spPr>
          <a:xfrm>
            <a:off x="1576142" y="5201197"/>
            <a:ext cx="6093500" cy="769441"/>
          </a:xfrm>
          <a:prstGeom prst="rect">
            <a:avLst/>
          </a:prstGeom>
          <a:noFill/>
        </p:spPr>
        <p:txBody>
          <a:bodyPr wrap="square">
            <a:spAutoFit/>
          </a:bodyPr>
          <a:lstStyle/>
          <a:p>
            <a:r>
              <a:rPr lang="ja-JP" altLang="en-US" sz="4400" b="1" dirty="0"/>
              <a:t>⑤</a:t>
            </a:r>
            <a:r>
              <a:rPr lang="en-US" altLang="ja-JP" sz="4400" b="1" dirty="0"/>
              <a:t>DEI</a:t>
            </a:r>
          </a:p>
        </p:txBody>
      </p:sp>
      <p:sp>
        <p:nvSpPr>
          <p:cNvPr id="10" name="テキスト ボックス 9">
            <a:extLst>
              <a:ext uri="{FF2B5EF4-FFF2-40B4-BE49-F238E27FC236}">
                <a16:creationId xmlns:a16="http://schemas.microsoft.com/office/drawing/2014/main" id="{57B36392-3994-08E2-139B-298D9A3D97B0}"/>
              </a:ext>
            </a:extLst>
          </p:cNvPr>
          <p:cNvSpPr txBox="1"/>
          <p:nvPr/>
        </p:nvSpPr>
        <p:spPr>
          <a:xfrm>
            <a:off x="1576142" y="4452224"/>
            <a:ext cx="8182144" cy="769441"/>
          </a:xfrm>
          <a:prstGeom prst="rect">
            <a:avLst/>
          </a:prstGeom>
          <a:noFill/>
        </p:spPr>
        <p:txBody>
          <a:bodyPr wrap="square">
            <a:spAutoFit/>
          </a:bodyPr>
          <a:lstStyle/>
          <a:p>
            <a:r>
              <a:rPr lang="ja-JP" altLang="en-US" sz="4400" b="1" dirty="0">
                <a:latin typeface="+mn-ea"/>
              </a:rPr>
              <a:t>④中核的価値観</a:t>
            </a:r>
          </a:p>
        </p:txBody>
      </p:sp>
    </p:spTree>
    <p:extLst>
      <p:ext uri="{BB962C8B-B14F-4D97-AF65-F5344CB8AC3E}">
        <p14:creationId xmlns:p14="http://schemas.microsoft.com/office/powerpoint/2010/main" val="1665199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BCB136A-BD77-3796-C262-79970BC5FF87}"/>
              </a:ext>
            </a:extLst>
          </p:cNvPr>
          <p:cNvSpPr txBox="1"/>
          <p:nvPr/>
        </p:nvSpPr>
        <p:spPr>
          <a:xfrm>
            <a:off x="130628" y="127390"/>
            <a:ext cx="11930742" cy="923330"/>
          </a:xfrm>
          <a:prstGeom prst="rect">
            <a:avLst/>
          </a:prstGeom>
          <a:solidFill>
            <a:srgbClr val="002060"/>
          </a:solidFill>
        </p:spPr>
        <p:txBody>
          <a:bodyPr wrap="square">
            <a:spAutoFit/>
          </a:bodyPr>
          <a:lstStyle/>
          <a:p>
            <a:r>
              <a:rPr lang="ja-JP" altLang="en-US" sz="5400" b="1" dirty="0"/>
              <a:t>　　</a:t>
            </a:r>
            <a:r>
              <a:rPr lang="ja-JP" altLang="en-US" sz="5400" b="1" dirty="0">
                <a:solidFill>
                  <a:schemeClr val="bg1"/>
                </a:solidFill>
              </a:rPr>
              <a:t>①</a:t>
            </a:r>
            <a:r>
              <a:rPr lang="ja-JP" altLang="en-US" sz="4800" b="1" dirty="0">
                <a:solidFill>
                  <a:schemeClr val="bg1"/>
                </a:solidFill>
              </a:rPr>
              <a:t>ロータリーの目的      </a:t>
            </a:r>
            <a:r>
              <a:rPr lang="en-US" altLang="ja-JP" sz="3600" b="1" dirty="0">
                <a:solidFill>
                  <a:schemeClr val="bg1"/>
                </a:solidFill>
              </a:rPr>
              <a:t>Object of Rotary</a:t>
            </a:r>
            <a:r>
              <a:rPr lang="ja-JP" altLang="en-US" sz="3600" b="1" dirty="0">
                <a:solidFill>
                  <a:schemeClr val="bg1"/>
                </a:solidFill>
              </a:rPr>
              <a:t>　 　　　　　　　</a:t>
            </a:r>
          </a:p>
        </p:txBody>
      </p:sp>
      <p:sp>
        <p:nvSpPr>
          <p:cNvPr id="3" name="テキスト ボックス 2">
            <a:extLst>
              <a:ext uri="{FF2B5EF4-FFF2-40B4-BE49-F238E27FC236}">
                <a16:creationId xmlns:a16="http://schemas.microsoft.com/office/drawing/2014/main" id="{F2830A76-44CD-9895-E082-5ECE9BA8F7A1}"/>
              </a:ext>
            </a:extLst>
          </p:cNvPr>
          <p:cNvSpPr txBox="1"/>
          <p:nvPr/>
        </p:nvSpPr>
        <p:spPr>
          <a:xfrm>
            <a:off x="290166" y="1146420"/>
            <a:ext cx="11611665" cy="954107"/>
          </a:xfrm>
          <a:prstGeom prst="rect">
            <a:avLst/>
          </a:prstGeom>
          <a:noFill/>
        </p:spPr>
        <p:txBody>
          <a:bodyPr wrap="square">
            <a:spAutoFit/>
          </a:bodyPr>
          <a:lstStyle/>
          <a:p>
            <a:r>
              <a:rPr lang="ja-JP" altLang="en-US" dirty="0"/>
              <a:t> </a:t>
            </a:r>
            <a:r>
              <a:rPr lang="ja-JP" altLang="en-US" sz="2800" b="1" dirty="0">
                <a:solidFill>
                  <a:srgbClr val="0070C0"/>
                </a:solidFill>
              </a:rPr>
              <a:t>ロータリーの目的は、意義ある事業の基礎として奉仕の理念を奨励し、これを育むことにある。具体的には、次の各項を奨励することにある：</a:t>
            </a:r>
            <a:endParaRPr lang="ja-JP" altLang="en-US" dirty="0">
              <a:solidFill>
                <a:srgbClr val="0070C0"/>
              </a:solidFill>
            </a:endParaRPr>
          </a:p>
        </p:txBody>
      </p:sp>
      <p:sp>
        <p:nvSpPr>
          <p:cNvPr id="7" name="テキスト ボックス 6">
            <a:extLst>
              <a:ext uri="{FF2B5EF4-FFF2-40B4-BE49-F238E27FC236}">
                <a16:creationId xmlns:a16="http://schemas.microsoft.com/office/drawing/2014/main" id="{C7648B45-D1F4-777A-DA1B-8D6200AF2E92}"/>
              </a:ext>
            </a:extLst>
          </p:cNvPr>
          <p:cNvSpPr txBox="1"/>
          <p:nvPr/>
        </p:nvSpPr>
        <p:spPr>
          <a:xfrm>
            <a:off x="449706" y="2188197"/>
            <a:ext cx="11611664" cy="584775"/>
          </a:xfrm>
          <a:prstGeom prst="rect">
            <a:avLst/>
          </a:prstGeom>
          <a:noFill/>
        </p:spPr>
        <p:txBody>
          <a:bodyPr wrap="square">
            <a:spAutoFit/>
          </a:bodyPr>
          <a:lstStyle/>
          <a:p>
            <a:r>
              <a:rPr lang="ja-JP" altLang="en-US" sz="3200" b="1" dirty="0"/>
              <a:t>第</a:t>
            </a:r>
            <a:r>
              <a:rPr lang="en-US" altLang="ja-JP" sz="3200" b="1" dirty="0"/>
              <a:t>1</a:t>
            </a:r>
            <a:r>
              <a:rPr lang="ja-JP" altLang="en-US" sz="3200" b="1" dirty="0"/>
              <a:t>  知り合いを広めることによって奉仕の機会とすること；</a:t>
            </a:r>
          </a:p>
        </p:txBody>
      </p:sp>
      <p:sp>
        <p:nvSpPr>
          <p:cNvPr id="9" name="テキスト ボックス 8">
            <a:extLst>
              <a:ext uri="{FF2B5EF4-FFF2-40B4-BE49-F238E27FC236}">
                <a16:creationId xmlns:a16="http://schemas.microsoft.com/office/drawing/2014/main" id="{CF3D52E3-CB8D-5A86-252B-60B9D1F02953}"/>
              </a:ext>
            </a:extLst>
          </p:cNvPr>
          <p:cNvSpPr txBox="1"/>
          <p:nvPr/>
        </p:nvSpPr>
        <p:spPr>
          <a:xfrm>
            <a:off x="483147" y="2860642"/>
            <a:ext cx="11418684" cy="1384995"/>
          </a:xfrm>
          <a:prstGeom prst="rect">
            <a:avLst/>
          </a:prstGeom>
          <a:noFill/>
        </p:spPr>
        <p:txBody>
          <a:bodyPr wrap="square">
            <a:spAutoFit/>
          </a:bodyPr>
          <a:lstStyle/>
          <a:p>
            <a:r>
              <a:rPr lang="ja-JP" altLang="en-US" sz="2800" b="1" dirty="0"/>
              <a:t>第</a:t>
            </a:r>
            <a:r>
              <a:rPr lang="en-US" altLang="ja-JP" sz="2800" b="1" dirty="0"/>
              <a:t>2</a:t>
            </a:r>
            <a:r>
              <a:rPr lang="ja-JP" altLang="en-US" sz="2800" b="1" dirty="0"/>
              <a:t>   職業上の高い倫理基準を保ち、役立つ仕事はすべて価値ある</a:t>
            </a:r>
            <a:endParaRPr lang="en-US" altLang="ja-JP" sz="2800" b="1" dirty="0"/>
          </a:p>
          <a:p>
            <a:r>
              <a:rPr lang="ja-JP" altLang="en-US" sz="2800" b="1" dirty="0"/>
              <a:t>ものと認識し、社会に奉仕する機会としてロータリアン各自の職業を高潔なものにすること；</a:t>
            </a:r>
          </a:p>
        </p:txBody>
      </p:sp>
      <p:sp>
        <p:nvSpPr>
          <p:cNvPr id="11" name="テキスト ボックス 10">
            <a:extLst>
              <a:ext uri="{FF2B5EF4-FFF2-40B4-BE49-F238E27FC236}">
                <a16:creationId xmlns:a16="http://schemas.microsoft.com/office/drawing/2014/main" id="{2B037727-DDC8-4682-B928-88F27CD77040}"/>
              </a:ext>
            </a:extLst>
          </p:cNvPr>
          <p:cNvSpPr txBox="1"/>
          <p:nvPr/>
        </p:nvSpPr>
        <p:spPr>
          <a:xfrm>
            <a:off x="483146" y="4333307"/>
            <a:ext cx="11578224" cy="954107"/>
          </a:xfrm>
          <a:prstGeom prst="rect">
            <a:avLst/>
          </a:prstGeom>
          <a:noFill/>
        </p:spPr>
        <p:txBody>
          <a:bodyPr wrap="square">
            <a:spAutoFit/>
          </a:bodyPr>
          <a:lstStyle/>
          <a:p>
            <a:r>
              <a:rPr lang="ja-JP" altLang="en-US" sz="2800" b="1" dirty="0">
                <a:latin typeface="+mn-ea"/>
              </a:rPr>
              <a:t>第</a:t>
            </a:r>
            <a:r>
              <a:rPr lang="en-US" altLang="ja-JP" sz="2800" b="1" dirty="0">
                <a:latin typeface="+mn-ea"/>
              </a:rPr>
              <a:t>3</a:t>
            </a:r>
            <a:r>
              <a:rPr lang="ja-JP" altLang="en-US" sz="2800" b="1" dirty="0">
                <a:latin typeface="+mn-ea"/>
              </a:rPr>
              <a:t>  ロータリアン一人一人が、個人として、また事業および社会生活において、日々、奉仕の理念を実践すること；</a:t>
            </a:r>
          </a:p>
        </p:txBody>
      </p:sp>
      <p:sp>
        <p:nvSpPr>
          <p:cNvPr id="13" name="テキスト ボックス 12">
            <a:extLst>
              <a:ext uri="{FF2B5EF4-FFF2-40B4-BE49-F238E27FC236}">
                <a16:creationId xmlns:a16="http://schemas.microsoft.com/office/drawing/2014/main" id="{0E7F8BFF-9B01-8A01-79F7-84023EC8F6B5}"/>
              </a:ext>
            </a:extLst>
          </p:cNvPr>
          <p:cNvSpPr txBox="1"/>
          <p:nvPr/>
        </p:nvSpPr>
        <p:spPr>
          <a:xfrm>
            <a:off x="449706" y="5482806"/>
            <a:ext cx="11611664" cy="954107"/>
          </a:xfrm>
          <a:prstGeom prst="rect">
            <a:avLst/>
          </a:prstGeom>
          <a:noFill/>
        </p:spPr>
        <p:txBody>
          <a:bodyPr wrap="square">
            <a:spAutoFit/>
          </a:bodyPr>
          <a:lstStyle/>
          <a:p>
            <a:r>
              <a:rPr lang="ja-JP" altLang="en-US" sz="2800" b="1" dirty="0">
                <a:latin typeface="+mn-ea"/>
              </a:rPr>
              <a:t>第</a:t>
            </a:r>
            <a:r>
              <a:rPr lang="en-US" altLang="ja-JP" sz="2800" b="1" dirty="0">
                <a:latin typeface="+mn-ea"/>
              </a:rPr>
              <a:t>4</a:t>
            </a:r>
            <a:r>
              <a:rPr lang="ja-JP" altLang="en-US" sz="2800" b="1" dirty="0">
                <a:latin typeface="+mn-ea"/>
              </a:rPr>
              <a:t> 奉仕の理念で結ばれた職業人が、世界的ネットワークを通じて、</a:t>
            </a:r>
            <a:endParaRPr lang="en-US" altLang="ja-JP" sz="2800" b="1" dirty="0">
              <a:latin typeface="+mn-ea"/>
            </a:endParaRPr>
          </a:p>
          <a:p>
            <a:r>
              <a:rPr lang="ja-JP" altLang="en-US" sz="2800" b="1" dirty="0">
                <a:latin typeface="+mn-ea"/>
              </a:rPr>
              <a:t>国際理解、親善、平和を推進すること。</a:t>
            </a:r>
          </a:p>
        </p:txBody>
      </p:sp>
    </p:spTree>
    <p:extLst>
      <p:ext uri="{BB962C8B-B14F-4D97-AF65-F5344CB8AC3E}">
        <p14:creationId xmlns:p14="http://schemas.microsoft.com/office/powerpoint/2010/main" val="2388344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C469D67-A70C-C8E3-CBD9-9AF56A703A1F}"/>
              </a:ext>
            </a:extLst>
          </p:cNvPr>
          <p:cNvPicPr>
            <a:picLocks noChangeAspect="1"/>
          </p:cNvPicPr>
          <p:nvPr/>
        </p:nvPicPr>
        <p:blipFill>
          <a:blip r:embed="rId3"/>
          <a:stretch>
            <a:fillRect/>
          </a:stretch>
        </p:blipFill>
        <p:spPr>
          <a:xfrm>
            <a:off x="6502402" y="142551"/>
            <a:ext cx="5405352" cy="6645924"/>
          </a:xfrm>
          <a:prstGeom prst="rect">
            <a:avLst/>
          </a:prstGeom>
        </p:spPr>
      </p:pic>
      <p:pic>
        <p:nvPicPr>
          <p:cNvPr id="5" name="図 4">
            <a:extLst>
              <a:ext uri="{FF2B5EF4-FFF2-40B4-BE49-F238E27FC236}">
                <a16:creationId xmlns:a16="http://schemas.microsoft.com/office/drawing/2014/main" id="{6478FE78-658A-E1E4-E46E-12583A2A01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246" y="142551"/>
            <a:ext cx="5040545" cy="6645924"/>
          </a:xfrm>
          <a:prstGeom prst="rect">
            <a:avLst/>
          </a:prstGeom>
        </p:spPr>
      </p:pic>
    </p:spTree>
    <p:extLst>
      <p:ext uri="{BB962C8B-B14F-4D97-AF65-F5344CB8AC3E}">
        <p14:creationId xmlns:p14="http://schemas.microsoft.com/office/powerpoint/2010/main" val="4169528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E8113DA-AF0F-5111-5A32-0832B2B35EB7}"/>
              </a:ext>
            </a:extLst>
          </p:cNvPr>
          <p:cNvSpPr txBox="1"/>
          <p:nvPr/>
        </p:nvSpPr>
        <p:spPr>
          <a:xfrm>
            <a:off x="213535" y="243790"/>
            <a:ext cx="11764929" cy="830997"/>
          </a:xfrm>
          <a:prstGeom prst="rect">
            <a:avLst/>
          </a:prstGeom>
          <a:solidFill>
            <a:srgbClr val="002060"/>
          </a:solidFill>
        </p:spPr>
        <p:txBody>
          <a:bodyPr wrap="square">
            <a:spAutoFit/>
          </a:bodyPr>
          <a:lstStyle/>
          <a:p>
            <a:r>
              <a:rPr lang="ja-JP" altLang="en-US" sz="4800" b="1" dirty="0">
                <a:solidFill>
                  <a:schemeClr val="bg1"/>
                </a:solidFill>
                <a:latin typeface="游ゴシック" panose="020B0400000000000000" pitchFamily="50" charset="-128"/>
                <a:ea typeface="游ゴシック" panose="020B0400000000000000" pitchFamily="50" charset="-128"/>
              </a:rPr>
              <a:t>　</a:t>
            </a:r>
            <a:r>
              <a:rPr lang="en-US" altLang="ja-JP" sz="4800" b="1" dirty="0">
                <a:solidFill>
                  <a:schemeClr val="bg1"/>
                </a:solidFill>
                <a:latin typeface="游ゴシック" panose="020B0400000000000000" pitchFamily="50" charset="-128"/>
                <a:ea typeface="游ゴシック" panose="020B0400000000000000" pitchFamily="50" charset="-128"/>
              </a:rPr>
              <a:t>②</a:t>
            </a:r>
            <a:r>
              <a:rPr lang="ja-JP" altLang="en-US" sz="4800" b="1" dirty="0">
                <a:solidFill>
                  <a:schemeClr val="bg1"/>
                </a:solidFill>
                <a:latin typeface="游ゴシック" panose="020B0400000000000000" pitchFamily="50" charset="-128"/>
                <a:ea typeface="游ゴシック" panose="020B0400000000000000" pitchFamily="50" charset="-128"/>
              </a:rPr>
              <a:t>四つのテスト　</a:t>
            </a:r>
            <a:r>
              <a:rPr lang="en-US" altLang="ja-JP" sz="4800" b="1" dirty="0">
                <a:solidFill>
                  <a:schemeClr val="bg1"/>
                </a:solidFill>
                <a:latin typeface="游ゴシック" panose="020B0400000000000000" pitchFamily="50" charset="-128"/>
                <a:ea typeface="游ゴシック" panose="020B0400000000000000" pitchFamily="50" charset="-128"/>
              </a:rPr>
              <a:t>The Four-Way Test</a:t>
            </a:r>
            <a:r>
              <a:rPr lang="ja-JP" altLang="en-US" sz="4800" b="1" dirty="0">
                <a:solidFill>
                  <a:schemeClr val="bg1"/>
                </a:solidFill>
                <a:latin typeface="游ゴシック" panose="020B0400000000000000" pitchFamily="50" charset="-128"/>
                <a:ea typeface="游ゴシック" panose="020B0400000000000000" pitchFamily="50" charset="-128"/>
              </a:rPr>
              <a:t>　　</a:t>
            </a:r>
          </a:p>
        </p:txBody>
      </p:sp>
      <p:sp>
        <p:nvSpPr>
          <p:cNvPr id="9" name="テキスト ボックス 8">
            <a:extLst>
              <a:ext uri="{FF2B5EF4-FFF2-40B4-BE49-F238E27FC236}">
                <a16:creationId xmlns:a16="http://schemas.microsoft.com/office/drawing/2014/main" id="{DE9D6B67-18F7-BB1A-D1AA-FE0D1BFE1742}"/>
              </a:ext>
            </a:extLst>
          </p:cNvPr>
          <p:cNvSpPr txBox="1"/>
          <p:nvPr/>
        </p:nvSpPr>
        <p:spPr>
          <a:xfrm>
            <a:off x="0" y="3057797"/>
            <a:ext cx="6997116" cy="2308324"/>
          </a:xfrm>
          <a:prstGeom prst="rect">
            <a:avLst/>
          </a:prstGeom>
          <a:noFill/>
        </p:spPr>
        <p:txBody>
          <a:bodyPr wrap="square">
            <a:spAutoFit/>
          </a:bodyPr>
          <a:lstStyle/>
          <a:p>
            <a:r>
              <a:rPr lang="ja-JP" altLang="en-US" sz="3200" b="1" dirty="0">
                <a:latin typeface="游ゴシック" panose="020B0400000000000000" pitchFamily="50" charset="-128"/>
                <a:ea typeface="游ゴシック" panose="020B0400000000000000" pitchFamily="50" charset="-128"/>
              </a:rPr>
              <a:t>　</a:t>
            </a:r>
            <a:r>
              <a:rPr lang="ja-JP" altLang="en-US" sz="3600" b="1" dirty="0">
                <a:latin typeface="游ゴシック" panose="020B0400000000000000" pitchFamily="50" charset="-128"/>
                <a:ea typeface="游ゴシック" panose="020B0400000000000000" pitchFamily="50" charset="-128"/>
              </a:rPr>
              <a:t>真実かどうか</a:t>
            </a:r>
          </a:p>
          <a:p>
            <a:r>
              <a:rPr lang="ja-JP" altLang="en-US" sz="3600" b="1" dirty="0">
                <a:latin typeface="游ゴシック" panose="020B0400000000000000" pitchFamily="50" charset="-128"/>
                <a:ea typeface="游ゴシック" panose="020B0400000000000000" pitchFamily="50" charset="-128"/>
              </a:rPr>
              <a:t>　みんなに公平か</a:t>
            </a:r>
          </a:p>
          <a:p>
            <a:r>
              <a:rPr lang="ja-JP" altLang="en-US" sz="3600" b="1" dirty="0">
                <a:latin typeface="游ゴシック" panose="020B0400000000000000" pitchFamily="50" charset="-128"/>
                <a:ea typeface="游ゴシック" panose="020B0400000000000000" pitchFamily="50" charset="-128"/>
              </a:rPr>
              <a:t>　好意と友情を深めるか</a:t>
            </a:r>
          </a:p>
          <a:p>
            <a:r>
              <a:rPr lang="ja-JP" altLang="en-US" sz="3600" b="1" dirty="0">
                <a:latin typeface="游ゴシック" panose="020B0400000000000000" pitchFamily="50" charset="-128"/>
                <a:ea typeface="游ゴシック" panose="020B0400000000000000" pitchFamily="50" charset="-128"/>
              </a:rPr>
              <a:t>　みんなのためになるか どうか</a:t>
            </a:r>
          </a:p>
        </p:txBody>
      </p:sp>
      <p:sp>
        <p:nvSpPr>
          <p:cNvPr id="11" name="テキスト ボックス 10">
            <a:extLst>
              <a:ext uri="{FF2B5EF4-FFF2-40B4-BE49-F238E27FC236}">
                <a16:creationId xmlns:a16="http://schemas.microsoft.com/office/drawing/2014/main" id="{09A60B24-1D8C-3F78-AC0A-AFC4649B6657}"/>
              </a:ext>
            </a:extLst>
          </p:cNvPr>
          <p:cNvSpPr txBox="1"/>
          <p:nvPr/>
        </p:nvSpPr>
        <p:spPr>
          <a:xfrm>
            <a:off x="7307728" y="5366121"/>
            <a:ext cx="4404830" cy="461665"/>
          </a:xfrm>
          <a:prstGeom prst="rect">
            <a:avLst/>
          </a:prstGeom>
          <a:noFill/>
        </p:spPr>
        <p:txBody>
          <a:bodyPr wrap="square">
            <a:spAutoFit/>
          </a:bodyPr>
          <a:lstStyle/>
          <a:p>
            <a:r>
              <a:rPr lang="ja-JP" altLang="en-US" sz="2400" b="1" dirty="0">
                <a:latin typeface="游ゴシック" panose="020B0400000000000000" pitchFamily="50" charset="-128"/>
                <a:ea typeface="游ゴシック" panose="020B0400000000000000" pitchFamily="50" charset="-128"/>
              </a:rPr>
              <a:t>創案者 ハーバート </a:t>
            </a:r>
            <a:r>
              <a:rPr lang="en-US" altLang="ja-JP" sz="2400" b="1" dirty="0">
                <a:latin typeface="游ゴシック" panose="020B0400000000000000" pitchFamily="50" charset="-128"/>
                <a:ea typeface="游ゴシック" panose="020B0400000000000000" pitchFamily="50" charset="-128"/>
              </a:rPr>
              <a:t>J.</a:t>
            </a:r>
            <a:r>
              <a:rPr lang="ja-JP" altLang="en-US" sz="2400" b="1" dirty="0">
                <a:latin typeface="游ゴシック" panose="020B0400000000000000" pitchFamily="50" charset="-128"/>
                <a:ea typeface="游ゴシック" panose="020B0400000000000000" pitchFamily="50" charset="-128"/>
              </a:rPr>
              <a:t>テーラー</a:t>
            </a:r>
          </a:p>
        </p:txBody>
      </p:sp>
      <p:sp>
        <p:nvSpPr>
          <p:cNvPr id="13" name="テキスト ボックス 12">
            <a:extLst>
              <a:ext uri="{FF2B5EF4-FFF2-40B4-BE49-F238E27FC236}">
                <a16:creationId xmlns:a16="http://schemas.microsoft.com/office/drawing/2014/main" id="{908DF31D-1C96-AC6D-3814-8012BD21E167}"/>
              </a:ext>
            </a:extLst>
          </p:cNvPr>
          <p:cNvSpPr txBox="1"/>
          <p:nvPr/>
        </p:nvSpPr>
        <p:spPr>
          <a:xfrm>
            <a:off x="451749" y="1870005"/>
            <a:ext cx="6093618" cy="646331"/>
          </a:xfrm>
          <a:prstGeom prst="rect">
            <a:avLst/>
          </a:prstGeom>
          <a:noFill/>
        </p:spPr>
        <p:txBody>
          <a:bodyPr wrap="square">
            <a:spAutoFit/>
          </a:bodyPr>
          <a:lstStyle/>
          <a:p>
            <a:r>
              <a:rPr lang="ja-JP" altLang="en-US" sz="3600" b="1" dirty="0">
                <a:latin typeface="游ゴシック" panose="020B0400000000000000" pitchFamily="50" charset="-128"/>
                <a:ea typeface="游ゴシック" panose="020B0400000000000000" pitchFamily="50" charset="-128"/>
              </a:rPr>
              <a:t>言行はこれに照らしてから</a:t>
            </a:r>
          </a:p>
        </p:txBody>
      </p:sp>
      <p:pic>
        <p:nvPicPr>
          <p:cNvPr id="2" name="図 1">
            <a:extLst>
              <a:ext uri="{FF2B5EF4-FFF2-40B4-BE49-F238E27FC236}">
                <a16:creationId xmlns:a16="http://schemas.microsoft.com/office/drawing/2014/main" id="{B011187E-B7FF-8B73-113B-4192A11417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51771" y="1349829"/>
            <a:ext cx="4404831" cy="3901993"/>
          </a:xfrm>
          <a:prstGeom prst="rect">
            <a:avLst/>
          </a:prstGeom>
        </p:spPr>
      </p:pic>
    </p:spTree>
    <p:extLst>
      <p:ext uri="{BB962C8B-B14F-4D97-AF65-F5344CB8AC3E}">
        <p14:creationId xmlns:p14="http://schemas.microsoft.com/office/powerpoint/2010/main" val="366433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3679548D-0367-DB4E-A5F9-9E9E1D491458}"/>
              </a:ext>
            </a:extLst>
          </p:cNvPr>
          <p:cNvPicPr>
            <a:picLocks noChangeAspect="1"/>
          </p:cNvPicPr>
          <p:nvPr/>
        </p:nvPicPr>
        <p:blipFill>
          <a:blip r:embed="rId3"/>
          <a:stretch>
            <a:fillRect/>
          </a:stretch>
        </p:blipFill>
        <p:spPr>
          <a:xfrm>
            <a:off x="6647545" y="161261"/>
            <a:ext cx="4901609" cy="6535478"/>
          </a:xfrm>
          <a:prstGeom prst="rect">
            <a:avLst/>
          </a:prstGeom>
        </p:spPr>
      </p:pic>
      <p:sp>
        <p:nvSpPr>
          <p:cNvPr id="4" name="楕円 3">
            <a:extLst>
              <a:ext uri="{FF2B5EF4-FFF2-40B4-BE49-F238E27FC236}">
                <a16:creationId xmlns:a16="http://schemas.microsoft.com/office/drawing/2014/main" id="{F8AE30B0-2565-ECF8-2152-61B850975F90}"/>
              </a:ext>
            </a:extLst>
          </p:cNvPr>
          <p:cNvSpPr/>
          <p:nvPr/>
        </p:nvSpPr>
        <p:spPr>
          <a:xfrm>
            <a:off x="2527291" y="1872343"/>
            <a:ext cx="914400" cy="914400"/>
          </a:xfrm>
          <a:prstGeom prst="ellipse">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4191BA67-12A3-5F3C-7848-B61E33C474D6}"/>
              </a:ext>
            </a:extLst>
          </p:cNvPr>
          <p:cNvPicPr>
            <a:picLocks noChangeAspect="1"/>
          </p:cNvPicPr>
          <p:nvPr/>
        </p:nvPicPr>
        <p:blipFill>
          <a:blip r:embed="rId4"/>
          <a:stretch>
            <a:fillRect/>
          </a:stretch>
        </p:blipFill>
        <p:spPr>
          <a:xfrm>
            <a:off x="569766" y="161261"/>
            <a:ext cx="4974690" cy="6574182"/>
          </a:xfrm>
          <a:prstGeom prst="rect">
            <a:avLst/>
          </a:prstGeom>
        </p:spPr>
      </p:pic>
      <p:sp>
        <p:nvSpPr>
          <p:cNvPr id="13" name="楕円 12">
            <a:extLst>
              <a:ext uri="{FF2B5EF4-FFF2-40B4-BE49-F238E27FC236}">
                <a16:creationId xmlns:a16="http://schemas.microsoft.com/office/drawing/2014/main" id="{E46AC389-2C9E-A888-A15D-41612B808D2F}"/>
              </a:ext>
            </a:extLst>
          </p:cNvPr>
          <p:cNvSpPr/>
          <p:nvPr/>
        </p:nvSpPr>
        <p:spPr>
          <a:xfrm>
            <a:off x="2621637" y="1654629"/>
            <a:ext cx="914399" cy="914400"/>
          </a:xfrm>
          <a:prstGeom prst="ellips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97977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1AF3848-683C-A639-472F-ECF0BDD306A1}"/>
              </a:ext>
            </a:extLst>
          </p:cNvPr>
          <p:cNvSpPr txBox="1"/>
          <p:nvPr/>
        </p:nvSpPr>
        <p:spPr>
          <a:xfrm>
            <a:off x="783772" y="1030314"/>
            <a:ext cx="11190514" cy="5632311"/>
          </a:xfrm>
          <a:prstGeom prst="rect">
            <a:avLst/>
          </a:prstGeom>
          <a:noFill/>
        </p:spPr>
        <p:txBody>
          <a:bodyPr wrap="square">
            <a:spAutoFit/>
          </a:bodyPr>
          <a:lstStyle/>
          <a:p>
            <a:r>
              <a:rPr lang="ja-JP" altLang="en-US" sz="2400" b="1" dirty="0">
                <a:solidFill>
                  <a:srgbClr val="C00000"/>
                </a:solidFill>
                <a:latin typeface="+mn-ea"/>
              </a:rPr>
              <a:t>クラブ奉仕は</a:t>
            </a:r>
            <a:r>
              <a:rPr lang="ja-JP" altLang="en-US" sz="2400" b="1" dirty="0">
                <a:latin typeface="+mn-ea"/>
              </a:rPr>
              <a:t>、会員同士の関係をはぐくみ、積極的な会員増強計画を実行して、活気あるクラブづくりを行うことです。</a:t>
            </a:r>
            <a:endParaRPr lang="en-US" altLang="ja-JP" sz="2400" b="1" dirty="0">
              <a:latin typeface="+mn-ea"/>
            </a:endParaRPr>
          </a:p>
          <a:p>
            <a:endParaRPr lang="ja-JP" altLang="en-US" sz="2400" b="1" dirty="0">
              <a:latin typeface="+mn-ea"/>
            </a:endParaRPr>
          </a:p>
          <a:p>
            <a:r>
              <a:rPr lang="ja-JP" altLang="en-US" sz="2400" b="1" dirty="0">
                <a:solidFill>
                  <a:srgbClr val="C00000"/>
                </a:solidFill>
                <a:latin typeface="+mn-ea"/>
              </a:rPr>
              <a:t>職業奉仕は、</a:t>
            </a:r>
            <a:r>
              <a:rPr lang="ja-JP" altLang="en-US" sz="2400" b="1" dirty="0">
                <a:latin typeface="+mn-ea"/>
              </a:rPr>
              <a:t>すべてのロータリアンが倫理と高潔さをもって仕事にあたり、</a:t>
            </a:r>
            <a:endParaRPr lang="en-US" altLang="ja-JP" sz="2400" b="1" dirty="0">
              <a:latin typeface="+mn-ea"/>
            </a:endParaRPr>
          </a:p>
          <a:p>
            <a:r>
              <a:rPr lang="ja-JP" altLang="en-US" sz="2400" b="1" dirty="0">
                <a:latin typeface="+mn-ea"/>
              </a:rPr>
              <a:t>職業の知識やスキルを社会のニーズ解決のために進んで役立てることです。</a:t>
            </a:r>
            <a:endParaRPr lang="en-US" altLang="ja-JP" sz="2400" b="1" dirty="0">
              <a:latin typeface="+mn-ea"/>
            </a:endParaRPr>
          </a:p>
          <a:p>
            <a:endParaRPr lang="ja-JP" altLang="en-US" sz="2400" b="1" dirty="0">
              <a:latin typeface="+mn-ea"/>
            </a:endParaRPr>
          </a:p>
          <a:p>
            <a:r>
              <a:rPr lang="ja-JP" altLang="en-US" sz="2400" b="1" dirty="0">
                <a:solidFill>
                  <a:srgbClr val="C00000"/>
                </a:solidFill>
                <a:latin typeface="+mn-ea"/>
              </a:rPr>
              <a:t>社会奉仕は、</a:t>
            </a:r>
            <a:r>
              <a:rPr lang="ja-JP" altLang="en-US" sz="2400" b="1" dirty="0">
                <a:latin typeface="+mn-ea"/>
              </a:rPr>
              <a:t>すべてのロータリアンが、地域の人びとの暮らしを豊かにし、より良い社会づくりに貢献することです。</a:t>
            </a:r>
            <a:endParaRPr lang="en-US" altLang="ja-JP" sz="2400" b="1" dirty="0">
              <a:latin typeface="+mn-ea"/>
            </a:endParaRPr>
          </a:p>
          <a:p>
            <a:endParaRPr lang="ja-JP" altLang="en-US" sz="2400" b="1" dirty="0">
              <a:latin typeface="+mn-ea"/>
            </a:endParaRPr>
          </a:p>
          <a:p>
            <a:r>
              <a:rPr lang="ja-JP" altLang="en-US" sz="2400" b="1" dirty="0">
                <a:solidFill>
                  <a:srgbClr val="C00000"/>
                </a:solidFill>
                <a:latin typeface="+mn-ea"/>
              </a:rPr>
              <a:t>国際奉仕は、</a:t>
            </a:r>
            <a:r>
              <a:rPr lang="ja-JP" altLang="en-US" sz="2400" b="1" dirty="0">
                <a:latin typeface="+mn-ea"/>
              </a:rPr>
              <a:t>国際的なプロジェクトでボランティアをしたり、海外のパートナーとの協同活動を通じて、平和と相互理解を推進することです。</a:t>
            </a:r>
            <a:endParaRPr lang="en-US" altLang="ja-JP" sz="2400" b="1" dirty="0">
              <a:latin typeface="+mn-ea"/>
            </a:endParaRPr>
          </a:p>
          <a:p>
            <a:endParaRPr lang="ja-JP" altLang="en-US" sz="2400" b="1" dirty="0">
              <a:latin typeface="+mn-ea"/>
            </a:endParaRPr>
          </a:p>
          <a:p>
            <a:r>
              <a:rPr lang="ja-JP" altLang="en-US" sz="2400" b="1" dirty="0">
                <a:solidFill>
                  <a:srgbClr val="C00000"/>
                </a:solidFill>
                <a:latin typeface="+mn-ea"/>
              </a:rPr>
              <a:t>青少年奉仕は</a:t>
            </a:r>
            <a:r>
              <a:rPr lang="ja-JP" altLang="en-US" sz="2400" b="1" dirty="0">
                <a:latin typeface="+mn-ea"/>
              </a:rPr>
              <a:t>、インターアクト、ロータリー青少年指導者養成プログラム（</a:t>
            </a:r>
            <a:r>
              <a:rPr lang="en-US" altLang="ja-JP" sz="2400" b="1" dirty="0">
                <a:latin typeface="+mn-ea"/>
              </a:rPr>
              <a:t>RYLA</a:t>
            </a:r>
            <a:r>
              <a:rPr lang="ja-JP" altLang="en-US" sz="2400" b="1" dirty="0">
                <a:latin typeface="+mn-ea"/>
              </a:rPr>
              <a:t>）、ロータリー青少年交換などを通じて、青少年や若い世代の社会人がリーダーシップ能力を伸ばせるよう支援することです。</a:t>
            </a:r>
          </a:p>
        </p:txBody>
      </p:sp>
      <p:sp>
        <p:nvSpPr>
          <p:cNvPr id="6" name="テキスト ボックス 5">
            <a:extLst>
              <a:ext uri="{FF2B5EF4-FFF2-40B4-BE49-F238E27FC236}">
                <a16:creationId xmlns:a16="http://schemas.microsoft.com/office/drawing/2014/main" id="{3EB502DB-311A-A2A7-70AB-6E93EC6A9490}"/>
              </a:ext>
            </a:extLst>
          </p:cNvPr>
          <p:cNvSpPr txBox="1"/>
          <p:nvPr/>
        </p:nvSpPr>
        <p:spPr>
          <a:xfrm>
            <a:off x="500743" y="195375"/>
            <a:ext cx="11190514" cy="769441"/>
          </a:xfrm>
          <a:prstGeom prst="rect">
            <a:avLst/>
          </a:prstGeom>
          <a:solidFill>
            <a:srgbClr val="002060"/>
          </a:solidFill>
        </p:spPr>
        <p:txBody>
          <a:bodyPr wrap="square">
            <a:spAutoFit/>
          </a:bodyPr>
          <a:lstStyle/>
          <a:p>
            <a:r>
              <a:rPr lang="ja-JP" altLang="en-US" sz="4400" b="1" dirty="0">
                <a:solidFill>
                  <a:schemeClr val="bg1"/>
                </a:solidFill>
              </a:rPr>
              <a:t>             ③   奉仕部門 　五大奉仕</a:t>
            </a:r>
          </a:p>
        </p:txBody>
      </p:sp>
    </p:spTree>
    <p:extLst>
      <p:ext uri="{BB962C8B-B14F-4D97-AF65-F5344CB8AC3E}">
        <p14:creationId xmlns:p14="http://schemas.microsoft.com/office/powerpoint/2010/main" val="429298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6444792B-E7D9-578C-F7C1-D07605A6F9FD}"/>
              </a:ext>
            </a:extLst>
          </p:cNvPr>
          <p:cNvSpPr txBox="1"/>
          <p:nvPr/>
        </p:nvSpPr>
        <p:spPr>
          <a:xfrm>
            <a:off x="135483" y="476505"/>
            <a:ext cx="11882346" cy="830997"/>
          </a:xfrm>
          <a:prstGeom prst="rect">
            <a:avLst/>
          </a:prstGeom>
          <a:solidFill>
            <a:srgbClr val="002060"/>
          </a:solidFill>
        </p:spPr>
        <p:txBody>
          <a:bodyPr wrap="square">
            <a:spAutoFit/>
          </a:bodyPr>
          <a:lstStyle/>
          <a:p>
            <a:r>
              <a:rPr lang="ja-JP" altLang="en-US" sz="4800" b="1" dirty="0"/>
              <a:t>　　        </a:t>
            </a:r>
            <a:r>
              <a:rPr lang="ja-JP" altLang="en-US" sz="4800" b="1" dirty="0">
                <a:solidFill>
                  <a:schemeClr val="bg1"/>
                </a:solidFill>
              </a:rPr>
              <a:t>　④中核的価値観</a:t>
            </a:r>
          </a:p>
        </p:txBody>
      </p:sp>
      <p:sp>
        <p:nvSpPr>
          <p:cNvPr id="7" name="テキスト ボックス 6">
            <a:extLst>
              <a:ext uri="{FF2B5EF4-FFF2-40B4-BE49-F238E27FC236}">
                <a16:creationId xmlns:a16="http://schemas.microsoft.com/office/drawing/2014/main" id="{72E9225A-D937-B6BD-DC49-DA1F0AD27EDC}"/>
              </a:ext>
            </a:extLst>
          </p:cNvPr>
          <p:cNvSpPr txBox="1"/>
          <p:nvPr/>
        </p:nvSpPr>
        <p:spPr>
          <a:xfrm>
            <a:off x="674687" y="1744537"/>
            <a:ext cx="11234059" cy="3046988"/>
          </a:xfrm>
          <a:prstGeom prst="rect">
            <a:avLst/>
          </a:prstGeom>
          <a:noFill/>
        </p:spPr>
        <p:txBody>
          <a:bodyPr wrap="square">
            <a:spAutoFit/>
          </a:bodyPr>
          <a:lstStyle/>
          <a:p>
            <a:r>
              <a:rPr lang="ja-JP" altLang="en-US" sz="3200" b="1" dirty="0"/>
              <a:t>中核的価値観は、</a:t>
            </a:r>
            <a:r>
              <a:rPr lang="en-US" altLang="ja-JP" sz="3200" b="1" dirty="0"/>
              <a:t>5</a:t>
            </a:r>
            <a:r>
              <a:rPr lang="ja-JP" altLang="en-US" sz="3200" b="1" dirty="0"/>
              <a:t>つの要素からなり、組織内において</a:t>
            </a:r>
            <a:endParaRPr lang="en-US" altLang="ja-JP" sz="3200" b="1" dirty="0"/>
          </a:p>
          <a:p>
            <a:r>
              <a:rPr lang="ja-JP" altLang="en-US" sz="3200" b="1" dirty="0"/>
              <a:t>ロータリアンが何を優先させ、どのような行動を取るかと</a:t>
            </a:r>
            <a:endParaRPr lang="en-US" altLang="ja-JP" sz="3200" b="1" dirty="0"/>
          </a:p>
          <a:p>
            <a:r>
              <a:rPr lang="ja-JP" altLang="en-US" sz="3200" b="1" dirty="0"/>
              <a:t>いう指針を表すものです。　　</a:t>
            </a:r>
            <a:endParaRPr lang="en-US" altLang="ja-JP" sz="3200" b="1" dirty="0"/>
          </a:p>
          <a:p>
            <a:endParaRPr lang="en-US" altLang="ja-JP" sz="3200" b="1" dirty="0"/>
          </a:p>
          <a:p>
            <a:r>
              <a:rPr lang="ja-JP" altLang="en-US" sz="3200" b="1" dirty="0"/>
              <a:t>これらの価値観は、</a:t>
            </a:r>
            <a:r>
              <a:rPr lang="en-US" altLang="ja-JP" sz="3200" b="1" dirty="0"/>
              <a:t>RI</a:t>
            </a:r>
            <a:r>
              <a:rPr lang="ja-JP" altLang="en-US" sz="3200" b="1" dirty="0"/>
              <a:t>の戦略計画において、重要な構成要素であり、組織の考え方と方向性を示す原動力となるものです。</a:t>
            </a:r>
          </a:p>
        </p:txBody>
      </p:sp>
      <p:sp>
        <p:nvSpPr>
          <p:cNvPr id="4" name="矢印: 右 3">
            <a:extLst>
              <a:ext uri="{FF2B5EF4-FFF2-40B4-BE49-F238E27FC236}">
                <a16:creationId xmlns:a16="http://schemas.microsoft.com/office/drawing/2014/main" id="{7B760D98-2BBB-D4BB-C4D7-6CF852DFE8E2}"/>
              </a:ext>
            </a:extLst>
          </p:cNvPr>
          <p:cNvSpPr/>
          <p:nvPr/>
        </p:nvSpPr>
        <p:spPr>
          <a:xfrm>
            <a:off x="9180059" y="5704114"/>
            <a:ext cx="2728687" cy="971084"/>
          </a:xfrm>
          <a:prstGeom prst="rightArrow">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t>５つの要素とは</a:t>
            </a:r>
          </a:p>
        </p:txBody>
      </p:sp>
    </p:spTree>
    <p:extLst>
      <p:ext uri="{BB962C8B-B14F-4D97-AF65-F5344CB8AC3E}">
        <p14:creationId xmlns:p14="http://schemas.microsoft.com/office/powerpoint/2010/main" val="285296324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TotalTime>
  <Words>9746</Words>
  <Application>Microsoft Office PowerPoint</Application>
  <PresentationFormat>ワイド画面</PresentationFormat>
  <Paragraphs>624</Paragraphs>
  <Slides>25</Slides>
  <Notes>24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25</vt:i4>
      </vt:variant>
    </vt:vector>
  </HeadingPairs>
  <TitlesOfParts>
    <vt:vector size="29"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新堂博</dc:creator>
  <cp:lastModifiedBy>展明 岡松</cp:lastModifiedBy>
  <cp:revision>121</cp:revision>
  <dcterms:created xsi:type="dcterms:W3CDTF">2023-05-19T13:40:31Z</dcterms:created>
  <dcterms:modified xsi:type="dcterms:W3CDTF">2024-02-08T05:25:08Z</dcterms:modified>
</cp:coreProperties>
</file>