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1002" r:id="rId2"/>
    <p:sldId id="319" r:id="rId3"/>
    <p:sldId id="296" r:id="rId4"/>
    <p:sldId id="276" r:id="rId5"/>
    <p:sldId id="306" r:id="rId6"/>
    <p:sldId id="277" r:id="rId7"/>
    <p:sldId id="278" r:id="rId8"/>
    <p:sldId id="1019" r:id="rId9"/>
    <p:sldId id="279" r:id="rId10"/>
    <p:sldId id="1016" r:id="rId11"/>
    <p:sldId id="308" r:id="rId12"/>
    <p:sldId id="283" r:id="rId13"/>
    <p:sldId id="282" r:id="rId14"/>
    <p:sldId id="309" r:id="rId15"/>
    <p:sldId id="310" r:id="rId16"/>
    <p:sldId id="1004" r:id="rId17"/>
    <p:sldId id="1012" r:id="rId18"/>
    <p:sldId id="1003" r:id="rId19"/>
    <p:sldId id="311" r:id="rId20"/>
    <p:sldId id="1010" r:id="rId21"/>
    <p:sldId id="312" r:id="rId22"/>
    <p:sldId id="313" r:id="rId23"/>
    <p:sldId id="314" r:id="rId24"/>
    <p:sldId id="315" r:id="rId25"/>
    <p:sldId id="316" r:id="rId26"/>
    <p:sldId id="1013" r:id="rId27"/>
    <p:sldId id="1020" r:id="rId28"/>
    <p:sldId id="1011" r:id="rId29"/>
  </p:sldIdLst>
  <p:sldSz cx="12188825" cy="6858000"/>
  <p:notesSz cx="6858000" cy="9945688"/>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73414" autoAdjust="0"/>
  </p:normalViewPr>
  <p:slideViewPr>
    <p:cSldViewPr>
      <p:cViewPr varScale="1">
        <p:scale>
          <a:sx n="81" d="100"/>
          <a:sy n="81" d="100"/>
        </p:scale>
        <p:origin x="1434" y="84"/>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42" d="100"/>
          <a:sy n="42" d="100"/>
        </p:scale>
        <p:origin x="2888" y="28"/>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7285"/>
          </a:xfrm>
          <a:prstGeom prst="rect">
            <a:avLst/>
          </a:prstGeom>
        </p:spPr>
        <p:txBody>
          <a:bodyPr vert="horz" lIns="96017" tIns="48009" rIns="96017" bIns="48009" rtlCol="0"/>
          <a:lstStyle>
            <a:lvl1pPr algn="l">
              <a:defRPr sz="1300"/>
            </a:lvl1pPr>
          </a:lstStyle>
          <a:p>
            <a:pPr rtl="0"/>
            <a:endParaRPr lang="ja-JP"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3" name="日付プレースホルダー 2"/>
          <p:cNvSpPr>
            <a:spLocks noGrp="1"/>
          </p:cNvSpPr>
          <p:nvPr>
            <p:ph type="dt" sz="quarter" idx="1"/>
          </p:nvPr>
        </p:nvSpPr>
        <p:spPr>
          <a:xfrm>
            <a:off x="3884613" y="0"/>
            <a:ext cx="2971800" cy="497285"/>
          </a:xfrm>
          <a:prstGeom prst="rect">
            <a:avLst/>
          </a:prstGeom>
        </p:spPr>
        <p:txBody>
          <a:bodyPr vert="horz" lIns="96017" tIns="48009" rIns="96017" bIns="48009" rtlCol="0"/>
          <a:lstStyle>
            <a:lvl1pPr algn="r">
              <a:defRPr sz="1300"/>
            </a:lvl1pPr>
          </a:lstStyle>
          <a:p>
            <a:pPr rtl="0"/>
            <a:fld id="{4C23276C-4E41-46CD-A331-BA529671AA28}" type="datetime1">
              <a:rPr lang="ja-JP" altLang="en-US" smtClean="0">
                <a:latin typeface="Meiryo UI" panose="020B0604030504040204" pitchFamily="34" charset="-128"/>
                <a:ea typeface="Meiryo UI" panose="020B0604030504040204" pitchFamily="34" charset="-128"/>
              </a:rPr>
              <a:t>2024/2/8</a:t>
            </a:fld>
            <a:endParaRPr lang="ja-JP"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4" name="フッター プレースホルダー 3"/>
          <p:cNvSpPr>
            <a:spLocks noGrp="1"/>
          </p:cNvSpPr>
          <p:nvPr>
            <p:ph type="ftr" sz="quarter" idx="2"/>
          </p:nvPr>
        </p:nvSpPr>
        <p:spPr>
          <a:xfrm>
            <a:off x="0" y="9446678"/>
            <a:ext cx="2971800" cy="497285"/>
          </a:xfrm>
          <a:prstGeom prst="rect">
            <a:avLst/>
          </a:prstGeom>
        </p:spPr>
        <p:txBody>
          <a:bodyPr vert="horz" lIns="96017" tIns="48009" rIns="96017" bIns="48009" rtlCol="0" anchor="b"/>
          <a:lstStyle>
            <a:lvl1pPr algn="l">
              <a:defRPr sz="1300"/>
            </a:lvl1pPr>
          </a:lstStyle>
          <a:p>
            <a:pPr rtl="0"/>
            <a:endParaRPr lang="ja-JP"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5" name="スライド番号プレースホルダー 4"/>
          <p:cNvSpPr>
            <a:spLocks noGrp="1"/>
          </p:cNvSpPr>
          <p:nvPr>
            <p:ph type="sldNum" sz="quarter" idx="3"/>
          </p:nvPr>
        </p:nvSpPr>
        <p:spPr>
          <a:xfrm>
            <a:off x="3884613" y="9446678"/>
            <a:ext cx="2971800" cy="497285"/>
          </a:xfrm>
          <a:prstGeom prst="rect">
            <a:avLst/>
          </a:prstGeom>
        </p:spPr>
        <p:txBody>
          <a:bodyPr vert="horz" lIns="96017" tIns="48009" rIns="96017" bIns="48009" rtlCol="0" anchor="b"/>
          <a:lstStyle>
            <a:lvl1pPr algn="r">
              <a:defRPr sz="1300"/>
            </a:lvl1pPr>
          </a:lstStyle>
          <a:p>
            <a:pPr rtl="0"/>
            <a:fld id="{A446DCAE-1661-43FF-8A44-43DAFDC1FD90}" type="slidenum">
              <a:rPr lang="en-US" altLang="ja-JP">
                <a:latin typeface="Meiryo UI" panose="020B0604030504040204" pitchFamily="34" charset="-128"/>
                <a:ea typeface="Meiryo UI" panose="020B0604030504040204" pitchFamily="34" charset="-128"/>
                <a:cs typeface="Meiryo UI" panose="020B0604030504040204" pitchFamily="34" charset="-128"/>
              </a:rPr>
              <a:t>‹#›</a:t>
            </a:fld>
            <a:endParaRPr lang="ja-JP" altLang="en-US">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7285"/>
          </a:xfrm>
          <a:prstGeom prst="rect">
            <a:avLst/>
          </a:prstGeom>
        </p:spPr>
        <p:txBody>
          <a:bodyPr vert="horz" lIns="96017" tIns="48009" rIns="96017" bIns="48009" rtlCol="0"/>
          <a:lstStyle>
            <a:lvl1pPr algn="l">
              <a:defRPr sz="1300">
                <a:latin typeface="Meiryo UI" panose="020B0604030504040204" pitchFamily="34" charset="-128"/>
                <a:ea typeface="Meiryo UI" panose="020B0604030504040204" pitchFamily="34" charset="-128"/>
                <a:cs typeface="Meiryo UI" panose="020B0604030504040204" pitchFamily="34" charset="-128"/>
              </a:defRPr>
            </a:lvl1pPr>
          </a:lstStyle>
          <a:p>
            <a:endParaRPr lang="ja-JP" altLang="en-US" noProof="0"/>
          </a:p>
        </p:txBody>
      </p:sp>
      <p:sp>
        <p:nvSpPr>
          <p:cNvPr id="3" name="日付プレースホルダー 2"/>
          <p:cNvSpPr>
            <a:spLocks noGrp="1"/>
          </p:cNvSpPr>
          <p:nvPr>
            <p:ph type="dt" idx="1"/>
          </p:nvPr>
        </p:nvSpPr>
        <p:spPr>
          <a:xfrm>
            <a:off x="3884613" y="0"/>
            <a:ext cx="2971800" cy="497285"/>
          </a:xfrm>
          <a:prstGeom prst="rect">
            <a:avLst/>
          </a:prstGeom>
        </p:spPr>
        <p:txBody>
          <a:bodyPr vert="horz" lIns="96017" tIns="48009" rIns="96017" bIns="48009" rtlCol="0"/>
          <a:lstStyle>
            <a:lvl1pPr algn="r">
              <a:defRPr sz="1300">
                <a:latin typeface="Meiryo UI" panose="020B0604030504040204" pitchFamily="34" charset="-128"/>
                <a:ea typeface="Meiryo UI" panose="020B0604030504040204" pitchFamily="34" charset="-128"/>
                <a:cs typeface="Meiryo UI" panose="020B0604030504040204" pitchFamily="34" charset="-128"/>
              </a:defRPr>
            </a:lvl1pPr>
          </a:lstStyle>
          <a:p>
            <a:fld id="{5CEDF474-6B56-46DB-AF58-5F947464C114}" type="datetime1">
              <a:rPr lang="ja-JP" altLang="en-US" noProof="0" smtClean="0"/>
              <a:t>2024/2/8</a:t>
            </a:fld>
            <a:endParaRPr lang="ja-JP" altLang="en-US" noProof="0"/>
          </a:p>
        </p:txBody>
      </p:sp>
      <p:sp>
        <p:nvSpPr>
          <p:cNvPr id="4" name="スライド イメージ プレースホルダー 3"/>
          <p:cNvSpPr>
            <a:spLocks noGrp="1" noRot="1" noChangeAspect="1"/>
          </p:cNvSpPr>
          <p:nvPr>
            <p:ph type="sldImg" idx="2"/>
          </p:nvPr>
        </p:nvSpPr>
        <p:spPr>
          <a:xfrm>
            <a:off x="115888" y="746125"/>
            <a:ext cx="6626225" cy="3729038"/>
          </a:xfrm>
          <a:prstGeom prst="rect">
            <a:avLst/>
          </a:prstGeom>
          <a:noFill/>
          <a:ln w="12700">
            <a:solidFill>
              <a:prstClr val="black"/>
            </a:solidFill>
          </a:ln>
        </p:spPr>
        <p:txBody>
          <a:bodyPr vert="horz" lIns="96017" tIns="48009" rIns="96017" bIns="48009" rtlCol="0" anchor="ctr"/>
          <a:lstStyle/>
          <a:p>
            <a:pPr rtl="0"/>
            <a:endParaRPr lang="ja-JP" altLang="en-US" noProof="0"/>
          </a:p>
        </p:txBody>
      </p:sp>
      <p:sp>
        <p:nvSpPr>
          <p:cNvPr id="5" name="ノート プレースホルダー 4"/>
          <p:cNvSpPr>
            <a:spLocks noGrp="1"/>
          </p:cNvSpPr>
          <p:nvPr>
            <p:ph type="body" sz="quarter" idx="3"/>
          </p:nvPr>
        </p:nvSpPr>
        <p:spPr>
          <a:xfrm>
            <a:off x="685800" y="4724202"/>
            <a:ext cx="5486400" cy="4475560"/>
          </a:xfrm>
          <a:prstGeom prst="rect">
            <a:avLst/>
          </a:prstGeom>
        </p:spPr>
        <p:txBody>
          <a:bodyPr vert="horz" lIns="96017" tIns="48009" rIns="96017" bIns="48009" rtlCol="0"/>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46678"/>
            <a:ext cx="2971800" cy="497285"/>
          </a:xfrm>
          <a:prstGeom prst="rect">
            <a:avLst/>
          </a:prstGeom>
        </p:spPr>
        <p:txBody>
          <a:bodyPr vert="horz" lIns="96017" tIns="48009" rIns="96017" bIns="48009" rtlCol="0" anchor="b"/>
          <a:lstStyle>
            <a:lvl1pPr algn="l">
              <a:defRPr sz="1300">
                <a:latin typeface="Meiryo UI" panose="020B0604030504040204" pitchFamily="34" charset="-128"/>
                <a:ea typeface="Meiryo UI" panose="020B0604030504040204" pitchFamily="34" charset="-128"/>
                <a:cs typeface="Meiryo UI" panose="020B0604030504040204" pitchFamily="34" charset="-128"/>
              </a:defRPr>
            </a:lvl1pPr>
          </a:lstStyle>
          <a:p>
            <a:endParaRPr lang="ja-JP" altLang="en-US" noProof="0"/>
          </a:p>
        </p:txBody>
      </p:sp>
      <p:sp>
        <p:nvSpPr>
          <p:cNvPr id="7" name="スライド番号プレースホルダー 6"/>
          <p:cNvSpPr>
            <a:spLocks noGrp="1"/>
          </p:cNvSpPr>
          <p:nvPr>
            <p:ph type="sldNum" sz="quarter" idx="5"/>
          </p:nvPr>
        </p:nvSpPr>
        <p:spPr>
          <a:xfrm>
            <a:off x="3884613" y="9446678"/>
            <a:ext cx="2971800" cy="497285"/>
          </a:xfrm>
          <a:prstGeom prst="rect">
            <a:avLst/>
          </a:prstGeom>
        </p:spPr>
        <p:txBody>
          <a:bodyPr vert="horz" lIns="96017" tIns="48009" rIns="96017" bIns="48009" rtlCol="0" anchor="b"/>
          <a:lstStyle>
            <a:lvl1pPr algn="r">
              <a:defRPr sz="1300">
                <a:latin typeface="Meiryo UI" panose="020B0604030504040204" pitchFamily="34" charset="-128"/>
                <a:ea typeface="Meiryo UI" panose="020B0604030504040204" pitchFamily="34" charset="-128"/>
                <a:cs typeface="Meiryo UI" panose="020B0604030504040204" pitchFamily="34" charset="-128"/>
              </a:defRPr>
            </a:lvl1pPr>
          </a:lstStyle>
          <a:p>
            <a:fld id="{69C971FF-EF28-4195-A575-329446EFAA55}" type="slidenum">
              <a:rPr lang="en-US" altLang="ja-JP" noProof="0" smtClean="0"/>
              <a:pPr/>
              <a:t>‹#›</a:t>
            </a:fld>
            <a:endParaRPr lang="ja-JP" altLang="en-US" noProof="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lumMod val="50000"/>
          </a:schemeClr>
        </a:solidFill>
        <a:latin typeface="Meiryo UI" panose="020B0604030504040204" pitchFamily="34" charset="-128"/>
        <a:ea typeface="Meiryo UI" panose="020B0604030504040204" pitchFamily="34" charset="-128"/>
        <a:cs typeface="Meiryo UI" panose="020B0604030504040204" pitchFamily="34" charset="-128"/>
      </a:defRPr>
    </a:lvl1pPr>
    <a:lvl2pPr marL="457200" algn="l" defTabSz="914400" rtl="0" eaLnBrk="1" latinLnBrk="0" hangingPunct="1">
      <a:defRPr sz="1200" kern="1200">
        <a:solidFill>
          <a:schemeClr val="tx1">
            <a:lumMod val="50000"/>
          </a:schemeClr>
        </a:solidFill>
        <a:latin typeface="Meiryo UI" panose="020B0604030504040204" pitchFamily="34" charset="-128"/>
        <a:ea typeface="Meiryo UI" panose="020B0604030504040204" pitchFamily="34" charset="-128"/>
        <a:cs typeface="Meiryo UI" panose="020B0604030504040204" pitchFamily="34" charset="-128"/>
      </a:defRPr>
    </a:lvl2pPr>
    <a:lvl3pPr marL="914400" algn="l" defTabSz="914400" rtl="0" eaLnBrk="1" latinLnBrk="0" hangingPunct="1">
      <a:defRPr sz="1200" kern="1200">
        <a:solidFill>
          <a:schemeClr val="tx1">
            <a:lumMod val="50000"/>
          </a:schemeClr>
        </a:solidFill>
        <a:latin typeface="Meiryo UI" panose="020B0604030504040204" pitchFamily="34" charset="-128"/>
        <a:ea typeface="Meiryo UI" panose="020B0604030504040204" pitchFamily="34" charset="-128"/>
        <a:cs typeface="Meiryo UI" panose="020B0604030504040204" pitchFamily="34" charset="-128"/>
      </a:defRPr>
    </a:lvl3pPr>
    <a:lvl4pPr marL="1371600" algn="l" defTabSz="914400" rtl="0" eaLnBrk="1" latinLnBrk="0" hangingPunct="1">
      <a:defRPr sz="1200" kern="1200">
        <a:solidFill>
          <a:schemeClr val="tx1">
            <a:lumMod val="50000"/>
          </a:schemeClr>
        </a:solidFill>
        <a:latin typeface="Meiryo UI" panose="020B0604030504040204" pitchFamily="34" charset="-128"/>
        <a:ea typeface="Meiryo UI" panose="020B0604030504040204" pitchFamily="34" charset="-128"/>
        <a:cs typeface="Meiryo UI" panose="020B0604030504040204" pitchFamily="34" charset="-128"/>
      </a:defRPr>
    </a:lvl4pPr>
    <a:lvl5pPr marL="1828800" algn="l" defTabSz="914400" rtl="0" eaLnBrk="1" latinLnBrk="0" hangingPunct="1">
      <a:defRPr sz="1200" kern="1200">
        <a:solidFill>
          <a:schemeClr val="tx1">
            <a:lumMod val="50000"/>
          </a:schemeClr>
        </a:solidFill>
        <a:latin typeface="Meiryo UI" panose="020B0604030504040204" pitchFamily="34" charset="-128"/>
        <a:ea typeface="Meiryo UI" panose="020B0604030504040204" pitchFamily="34" charset="-128"/>
        <a:cs typeface="Meiryo UI" panose="020B0604030504040204"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新入会員研修・資料</a:t>
            </a:r>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noProof="0" smtClean="0"/>
              <a:pPr/>
              <a:t>1</a:t>
            </a:fld>
            <a:endParaRPr lang="ja-JP" altLang="en-US" noProof="0"/>
          </a:p>
        </p:txBody>
      </p:sp>
    </p:spTree>
    <p:extLst>
      <p:ext uri="{BB962C8B-B14F-4D97-AF65-F5344CB8AC3E}">
        <p14:creationId xmlns:p14="http://schemas.microsoft.com/office/powerpoint/2010/main" val="1583796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1908</a:t>
            </a:r>
            <a:r>
              <a:rPr kumimoji="1" lang="ja-JP" altLang="en-US" dirty="0"/>
              <a:t>年以降、サンフランシスコに２番目のクラブが誕生、</a:t>
            </a:r>
            <a:endParaRPr kumimoji="1" lang="en-US" altLang="ja-JP" dirty="0"/>
          </a:p>
          <a:p>
            <a:r>
              <a:rPr kumimoji="1" lang="ja-JP" altLang="en-US" dirty="0"/>
              <a:t>また一業種</a:t>
            </a:r>
            <a:r>
              <a:rPr kumimoji="1" lang="en-US" altLang="ja-JP" dirty="0"/>
              <a:t>1</a:t>
            </a:r>
            <a:r>
              <a:rPr kumimoji="1" lang="ja-JP" altLang="en-US" dirty="0"/>
              <a:t>社を鑑み、職業分類表を</a:t>
            </a:r>
            <a:r>
              <a:rPr kumimoji="1" lang="en-US" altLang="ja-JP" dirty="0"/>
              <a:t>1908</a:t>
            </a:r>
            <a:r>
              <a:rPr kumimoji="1" lang="ja-JP" altLang="en-US" dirty="0"/>
              <a:t>年の</a:t>
            </a:r>
            <a:r>
              <a:rPr kumimoji="1" lang="en-US" altLang="ja-JP" dirty="0"/>
              <a:t>6</a:t>
            </a:r>
            <a:r>
              <a:rPr kumimoji="1" lang="ja-JP" altLang="en-US" dirty="0"/>
              <a:t>月に入会したアーサー・フェデリック・シエルドンが作成</a:t>
            </a:r>
            <a:endParaRPr kumimoji="1" lang="en-US" altLang="ja-JP" dirty="0"/>
          </a:p>
          <a:p>
            <a:endParaRPr kumimoji="1" lang="en-US" altLang="ja-JP" dirty="0"/>
          </a:p>
          <a:p>
            <a:r>
              <a:rPr kumimoji="1" lang="ja-JP" altLang="en-US" dirty="0"/>
              <a:t>ついでオークランド</a:t>
            </a:r>
            <a:r>
              <a:rPr kumimoji="1" lang="en-US" altLang="ja-JP" dirty="0"/>
              <a:t>(</a:t>
            </a:r>
            <a:r>
              <a:rPr kumimoji="1" lang="ja-JP" altLang="en-US" dirty="0"/>
              <a:t>初の毎週例会クラブ、</a:t>
            </a:r>
            <a:r>
              <a:rPr kumimoji="1" lang="en-US" altLang="ja-JP" dirty="0"/>
              <a:t>1909</a:t>
            </a:r>
            <a:r>
              <a:rPr kumimoji="1" lang="ja-JP" altLang="en-US" dirty="0"/>
              <a:t>年</a:t>
            </a:r>
            <a:r>
              <a:rPr kumimoji="1" lang="en-US" altLang="ja-JP" dirty="0"/>
              <a:t>)</a:t>
            </a:r>
            <a:r>
              <a:rPr kumimoji="1" lang="ja-JP" altLang="en-US" dirty="0"/>
              <a:t>、シアトル、ロサンゼルス、ニューヨークで</a:t>
            </a:r>
            <a:r>
              <a:rPr kumimoji="1" lang="en-US" altLang="ja-JP" dirty="0"/>
              <a:t>RC </a:t>
            </a:r>
            <a:r>
              <a:rPr kumimoji="1" lang="ja-JP" altLang="en-US" dirty="0"/>
              <a:t>設立されました。</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noProof="0" smtClean="0"/>
              <a:pPr/>
              <a:t>10</a:t>
            </a:fld>
            <a:endParaRPr lang="ja-JP" altLang="en-US" noProof="0"/>
          </a:p>
        </p:txBody>
      </p:sp>
    </p:spTree>
    <p:extLst>
      <p:ext uri="{BB962C8B-B14F-4D97-AF65-F5344CB8AC3E}">
        <p14:creationId xmlns:p14="http://schemas.microsoft.com/office/powerpoint/2010/main" val="600762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シカゴで初のロータリークラブが創設されてから</a:t>
            </a:r>
            <a:r>
              <a:rPr kumimoji="1" lang="en-US" altLang="ja-JP" dirty="0"/>
              <a:t>5</a:t>
            </a:r>
            <a:r>
              <a:rPr kumimoji="1" lang="ja-JP" altLang="en-US" dirty="0"/>
              <a:t>年後の</a:t>
            </a:r>
            <a:r>
              <a:rPr kumimoji="1" lang="en-US" altLang="ja-JP" dirty="0"/>
              <a:t>1910</a:t>
            </a:r>
            <a:r>
              <a:rPr kumimoji="1" lang="ja-JP" altLang="en-US" dirty="0"/>
              <a:t>年、当時の既存のクラブ（すべてが米国）が結束し、「全米ロータリークラブ連合会」を発足させました。</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noProof="0" smtClean="0"/>
              <a:pPr/>
              <a:t>11</a:t>
            </a:fld>
            <a:endParaRPr lang="ja-JP" altLang="en-US" noProof="0"/>
          </a:p>
        </p:txBody>
      </p:sp>
    </p:spTree>
    <p:extLst>
      <p:ext uri="{BB962C8B-B14F-4D97-AF65-F5344CB8AC3E}">
        <p14:creationId xmlns:p14="http://schemas.microsoft.com/office/powerpoint/2010/main" val="2425223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1911</a:t>
            </a:r>
            <a:r>
              <a:rPr kumimoji="1" lang="ja-JP" altLang="en-US" dirty="0"/>
              <a:t>年、オレゴン州ポートランドで開催された全米ロータリークラブ連合会の第二回ロータリー大会で</a:t>
            </a:r>
            <a:endParaRPr kumimoji="1" lang="en-US" altLang="ja-JP" dirty="0"/>
          </a:p>
          <a:p>
            <a:r>
              <a:rPr kumimoji="1" lang="ja-JP" altLang="en-US" dirty="0"/>
              <a:t>「</a:t>
            </a:r>
            <a:r>
              <a:rPr kumimoji="1" lang="en-US" altLang="ja-JP" dirty="0"/>
              <a:t>He Profits Most Who Serves Best</a:t>
            </a:r>
            <a:r>
              <a:rPr kumimoji="1" lang="ja-JP" altLang="en-US" dirty="0"/>
              <a:t>」がロータリーの標語として承認されました。</a:t>
            </a:r>
            <a:endParaRPr kumimoji="1" lang="en-US" altLang="ja-JP" dirty="0"/>
          </a:p>
          <a:p>
            <a:r>
              <a:rPr kumimoji="1" lang="ja-JP" altLang="en-US" dirty="0"/>
              <a:t>第一回ロータリー大会で、ロータリアンのアーサー・フレデリック・シェルドンが行った演説を基に作られた標語です。</a:t>
            </a:r>
            <a:endParaRPr kumimoji="1" lang="en-US" altLang="ja-JP" dirty="0"/>
          </a:p>
          <a:p>
            <a:r>
              <a:rPr kumimoji="1" lang="ja-JP" altLang="en-US" dirty="0"/>
              <a:t>シェルドンはその演説の中で次のように語っています。「他者に対する正しい経営の科学のみが引き合うのだ。</a:t>
            </a:r>
            <a:endParaRPr kumimoji="1" lang="en-US" altLang="ja-JP" dirty="0"/>
          </a:p>
          <a:p>
            <a:r>
              <a:rPr kumimoji="1" lang="ja-JP" altLang="en-US" dirty="0"/>
              <a:t>経営とは人間的な奉仕の科学である。その仲間に最もよく奉仕する者が最も多く報いられる」</a:t>
            </a:r>
            <a:endParaRPr kumimoji="1" lang="en-US" altLang="ja-JP" dirty="0"/>
          </a:p>
          <a:p>
            <a:endParaRPr kumimoji="1" lang="en-US" altLang="ja-JP" dirty="0"/>
          </a:p>
          <a:p>
            <a:r>
              <a:rPr kumimoji="1" lang="ja-JP" altLang="en-US" dirty="0"/>
              <a:t>「</a:t>
            </a:r>
            <a:r>
              <a:rPr kumimoji="1" lang="en-US" altLang="ja-JP" dirty="0"/>
              <a:t>He Profits Most Who Serves Best</a:t>
            </a:r>
            <a:r>
              <a:rPr kumimoji="1" lang="ja-JP" altLang="en-US" dirty="0"/>
              <a:t>」は、</a:t>
            </a:r>
            <a:r>
              <a:rPr kumimoji="1" lang="en-US" altLang="ja-JP" dirty="0"/>
              <a:t>He</a:t>
            </a:r>
            <a:r>
              <a:rPr kumimoji="1" lang="ja-JP" altLang="en-US" dirty="0"/>
              <a:t>は男性限定用語という観点から、</a:t>
            </a:r>
            <a:endParaRPr kumimoji="1" lang="en-US" altLang="ja-JP" dirty="0"/>
          </a:p>
          <a:p>
            <a:r>
              <a:rPr kumimoji="1" lang="en-US" altLang="ja-JP" dirty="0"/>
              <a:t>2004</a:t>
            </a:r>
            <a:r>
              <a:rPr kumimoji="1" lang="ja-JP" altLang="en-US" dirty="0"/>
              <a:t>年規定審議会で「</a:t>
            </a:r>
            <a:r>
              <a:rPr kumimoji="1" lang="en-US" altLang="ja-JP" dirty="0"/>
              <a:t>They Profit Most Who Serve Best </a:t>
            </a:r>
            <a:r>
              <a:rPr kumimoji="1" lang="ja-JP" altLang="en-US" dirty="0"/>
              <a:t>」に修正され、</a:t>
            </a:r>
            <a:endParaRPr kumimoji="1" lang="en-US" altLang="ja-JP" dirty="0"/>
          </a:p>
          <a:p>
            <a:r>
              <a:rPr kumimoji="1" lang="ja-JP" altLang="en-US" dirty="0"/>
              <a:t>さらに</a:t>
            </a:r>
            <a:r>
              <a:rPr kumimoji="1" lang="en-US" altLang="ja-JP" dirty="0"/>
              <a:t>2010</a:t>
            </a:r>
            <a:r>
              <a:rPr kumimoji="1" lang="ja-JP" altLang="en-US" dirty="0"/>
              <a:t>年規定審議会で現在の標語「</a:t>
            </a:r>
            <a:r>
              <a:rPr kumimoji="1" lang="en-US" altLang="ja-JP" dirty="0"/>
              <a:t>One Profits Most Who Serves Best</a:t>
            </a:r>
            <a:r>
              <a:rPr kumimoji="1" lang="ja-JP" altLang="en-US" dirty="0"/>
              <a:t>」となりました。</a:t>
            </a:r>
            <a:endParaRPr kumimoji="1" lang="en-US" altLang="ja-JP" dirty="0"/>
          </a:p>
          <a:p>
            <a:endParaRPr kumimoji="1" lang="en-US" altLang="ja-JP" dirty="0"/>
          </a:p>
          <a:p>
            <a:r>
              <a:rPr kumimoji="1" lang="ja-JP" altLang="en-US" dirty="0"/>
              <a:t>日本語訳に変更はありません。</a:t>
            </a:r>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noProof="0" smtClean="0"/>
              <a:pPr/>
              <a:t>12</a:t>
            </a:fld>
            <a:endParaRPr lang="ja-JP" altLang="en-US" noProof="0"/>
          </a:p>
        </p:txBody>
      </p:sp>
    </p:spTree>
    <p:extLst>
      <p:ext uri="{BB962C8B-B14F-4D97-AF65-F5344CB8AC3E}">
        <p14:creationId xmlns:p14="http://schemas.microsoft.com/office/powerpoint/2010/main" val="81507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ロータリーが発展するにつれ、その使命も、クラブ会員の職業や社交の関心の枠を超えて広がっていきました。ロータリアンは、共同で資金を援助したり、才能を投じるなどして、恵まれない地域社会を助けました。こうした理念に対するロータリーの献身をもっとも良く表しているのが、「超我の奉仕」という標語です。</a:t>
            </a:r>
          </a:p>
          <a:p>
            <a:endParaRPr kumimoji="1" lang="en-US" altLang="ja-JP" dirty="0"/>
          </a:p>
          <a:p>
            <a:r>
              <a:rPr kumimoji="1" lang="ja-JP" altLang="en-US" dirty="0"/>
              <a:t>詳細</a:t>
            </a:r>
            <a:endParaRPr kumimoji="1" lang="en-US" altLang="ja-JP" dirty="0"/>
          </a:p>
          <a:p>
            <a:r>
              <a:rPr kumimoji="1" lang="en-US" altLang="ja-JP" dirty="0"/>
              <a:t>1911</a:t>
            </a:r>
            <a:r>
              <a:rPr kumimoji="1" lang="ja-JP" altLang="en-US" dirty="0"/>
              <a:t>年、オレゴン州ポートランドで開催</a:t>
            </a:r>
            <a:endParaRPr kumimoji="1" lang="en-US" altLang="ja-JP" dirty="0"/>
          </a:p>
          <a:p>
            <a:r>
              <a:rPr kumimoji="1" lang="ja-JP" altLang="en-US" dirty="0"/>
              <a:t>ポートランドでのロータリー大会は、もう一つの標語「超我の奉仕」が誕生するきっかけともなりました。大会中にコロンビア川でボート乗りを楽しんでいた米国ミネソタ州ミネアポリス・ロータリークラブの会長、ベン・コリンズは、シアトルのロータリアン、</a:t>
            </a:r>
            <a:r>
              <a:rPr kumimoji="1" lang="en-US" altLang="ja-JP" dirty="0"/>
              <a:t>J.E.</a:t>
            </a:r>
            <a:r>
              <a:rPr kumimoji="1" lang="ja-JP" altLang="en-US" dirty="0"/>
              <a:t>ピンカムと、ロータリークラブを組織するのにふさわしい方法について話し合っていました。その中でコリンズは、自分のクラブで採用していた理念「無私の奉仕（</a:t>
            </a:r>
            <a:r>
              <a:rPr kumimoji="1" lang="en-US" altLang="ja-JP" dirty="0"/>
              <a:t>Service, Not Self</a:t>
            </a:r>
            <a:r>
              <a:rPr kumimoji="1" lang="ja-JP" altLang="en-US" dirty="0"/>
              <a:t>）」を紹介しました。ピンカムは、同じボートに乗っていたロータリー創始者、ポール・ハリスを呼んで会話を続けました。ハリスから依頼されコリンズは大会で演説を行い、この文言「無私の奉仕」が熱烈に歓迎されたのです。</a:t>
            </a:r>
            <a:endParaRPr kumimoji="1" lang="en-US" altLang="ja-JP" dirty="0"/>
          </a:p>
          <a:p>
            <a:endParaRPr kumimoji="1" lang="ja-JP" altLang="en-US" dirty="0"/>
          </a:p>
          <a:p>
            <a:r>
              <a:rPr kumimoji="1" lang="ja-JP" altLang="en-US" dirty="0"/>
              <a:t>この標語“</a:t>
            </a:r>
            <a:r>
              <a:rPr kumimoji="1" lang="en-US" altLang="ja-JP" dirty="0"/>
              <a:t>Service Above Self“</a:t>
            </a:r>
            <a:r>
              <a:rPr kumimoji="1" lang="ja-JP" altLang="en-US" dirty="0"/>
              <a:t>、</a:t>
            </a:r>
            <a:r>
              <a:rPr kumimoji="1" lang="en-US" altLang="ja-JP" dirty="0"/>
              <a:t>1950</a:t>
            </a:r>
            <a:r>
              <a:rPr kumimoji="1" lang="ja-JP" altLang="en-US" dirty="0"/>
              <a:t>年ロータリーのモットーとして公式に採用され</a:t>
            </a:r>
            <a:r>
              <a:rPr kumimoji="1" lang="en-US" altLang="ja-JP" dirty="0"/>
              <a:t>1989</a:t>
            </a:r>
            <a:r>
              <a:rPr kumimoji="1" lang="ja-JP" altLang="en-US" dirty="0"/>
              <a:t>年規定審議会によりロータリーの第１標語に指定されました。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noProof="0" smtClean="0"/>
              <a:pPr/>
              <a:t>13</a:t>
            </a:fld>
            <a:endParaRPr lang="ja-JP" altLang="en-US" noProof="0"/>
          </a:p>
        </p:txBody>
      </p:sp>
    </p:spTree>
    <p:extLst>
      <p:ext uri="{BB962C8B-B14F-4D97-AF65-F5344CB8AC3E}">
        <p14:creationId xmlns:p14="http://schemas.microsoft.com/office/powerpoint/2010/main" val="3952829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1912</a:t>
            </a:r>
            <a:r>
              <a:rPr kumimoji="1" lang="ja-JP" altLang="en-US" dirty="0"/>
              <a:t>年</a:t>
            </a:r>
            <a:r>
              <a:rPr kumimoji="1" lang="en-US" altLang="ja-JP" dirty="0"/>
              <a:t>8</a:t>
            </a:r>
            <a:r>
              <a:rPr kumimoji="1" lang="ja-JP" altLang="en-US" dirty="0"/>
              <a:t>月には、ロータリーは大西洋を越え、ロンドン・ロータリークラブが設立されました。この年の</a:t>
            </a:r>
            <a:r>
              <a:rPr kumimoji="1" lang="en-US" altLang="ja-JP" dirty="0"/>
              <a:t>4</a:t>
            </a:r>
            <a:r>
              <a:rPr kumimoji="1" lang="ja-JP" altLang="en-US" dirty="0"/>
              <a:t>月にカナダ・マニトバ州にウィニペグ・ロータリークラブが設立されたことでロータリーは国境を越えていましたが、ロンドン・ロータリークラブの設立は北米大陸以外での設立となったため、これが国際的組織としての第一歩となりました。</a:t>
            </a:r>
            <a:endParaRPr kumimoji="1" lang="en-US" altLang="ja-JP" dirty="0"/>
          </a:p>
          <a:p>
            <a:endParaRPr kumimoji="1" lang="en-US" altLang="ja-JP" dirty="0"/>
          </a:p>
          <a:p>
            <a:r>
              <a:rPr kumimoji="1" lang="ja-JP" altLang="en-US" dirty="0"/>
              <a:t>ロータリーの評判は瞬く間に広がり、その後</a:t>
            </a:r>
            <a:r>
              <a:rPr kumimoji="1" lang="en-US" altLang="ja-JP" dirty="0"/>
              <a:t>10</a:t>
            </a:r>
            <a:r>
              <a:rPr kumimoji="1" lang="ja-JP" altLang="en-US" dirty="0"/>
              <a:t>年間に、サンフランシスコとニューヨークをはじめ、カナダのウィニペグにもクラブが結成され、</a:t>
            </a:r>
            <a:r>
              <a:rPr kumimoji="1" lang="en-US" altLang="ja-JP" dirty="0"/>
              <a:t>1921</a:t>
            </a:r>
            <a:r>
              <a:rPr kumimoji="1" lang="ja-JP" altLang="en-US" dirty="0"/>
              <a:t>年までに</a:t>
            </a:r>
            <a:r>
              <a:rPr kumimoji="1" lang="en-US" altLang="ja-JP" dirty="0"/>
              <a:t>6</a:t>
            </a:r>
            <a:r>
              <a:rPr kumimoji="1" lang="ja-JP" altLang="en-US" dirty="0"/>
              <a:t>大陸にロータリークラブが結成され、その</a:t>
            </a:r>
            <a:r>
              <a:rPr kumimoji="1" lang="en-US" altLang="ja-JP" dirty="0"/>
              <a:t>1</a:t>
            </a:r>
            <a:r>
              <a:rPr kumimoji="1" lang="ja-JP" altLang="en-US" dirty="0"/>
              <a:t>年後の</a:t>
            </a:r>
            <a:r>
              <a:rPr kumimoji="1" lang="en-US" altLang="ja-JP" dirty="0"/>
              <a:t>1922</a:t>
            </a:r>
            <a:r>
              <a:rPr kumimoji="1" lang="ja-JP" altLang="en-US" dirty="0"/>
              <a:t>年　「国際ロータリー」と名づけられました。　</a:t>
            </a:r>
          </a:p>
          <a:p>
            <a:endParaRPr kumimoji="1" lang="ja-JP" altLang="en-US"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noProof="0" smtClean="0"/>
              <a:pPr/>
              <a:t>14</a:t>
            </a:fld>
            <a:endParaRPr lang="ja-JP" altLang="en-US" noProof="0"/>
          </a:p>
        </p:txBody>
      </p:sp>
    </p:spTree>
    <p:extLst>
      <p:ext uri="{BB962C8B-B14F-4D97-AF65-F5344CB8AC3E}">
        <p14:creationId xmlns:p14="http://schemas.microsoft.com/office/powerpoint/2010/main" val="4149275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「ロータリー財団の父」と讃えられるアーチ・</a:t>
            </a:r>
            <a:r>
              <a:rPr kumimoji="1" lang="en-US" altLang="ja-JP" dirty="0"/>
              <a:t>C</a:t>
            </a:r>
            <a:r>
              <a:rPr kumimoji="1" lang="ja-JP" altLang="en-US" dirty="0"/>
              <a:t>・クランフは、</a:t>
            </a:r>
            <a:r>
              <a:rPr kumimoji="1" lang="en-US" altLang="ja-JP" dirty="0"/>
              <a:t>1869</a:t>
            </a:r>
            <a:r>
              <a:rPr kumimoji="1" lang="ja-JP" altLang="en-US" dirty="0"/>
              <a:t>年</a:t>
            </a:r>
            <a:r>
              <a:rPr kumimoji="1" lang="en-US" altLang="ja-JP" dirty="0"/>
              <a:t>6</a:t>
            </a:r>
            <a:r>
              <a:rPr kumimoji="1" lang="ja-JP" altLang="en-US" dirty="0"/>
              <a:t>月</a:t>
            </a:r>
            <a:r>
              <a:rPr kumimoji="1" lang="en-US" altLang="ja-JP" dirty="0"/>
              <a:t>6</a:t>
            </a:r>
            <a:r>
              <a:rPr kumimoji="1" lang="ja-JP" altLang="en-US" dirty="0"/>
              <a:t>日、ペンシルバニア州コネチカットの貧しい家庭に生まれました。</a:t>
            </a:r>
          </a:p>
          <a:p>
            <a:r>
              <a:rPr kumimoji="1" lang="ja-JP" altLang="en-US" dirty="0"/>
              <a:t>幼少の頃、両親と２人の兄と共にオハイオ州クリーブランドに移住。</a:t>
            </a:r>
            <a:endParaRPr kumimoji="1" lang="en-US" altLang="ja-JP" dirty="0"/>
          </a:p>
          <a:p>
            <a:r>
              <a:rPr kumimoji="1" lang="ja-JP" altLang="en-US" dirty="0"/>
              <a:t>家計の足しにするため、</a:t>
            </a:r>
            <a:r>
              <a:rPr kumimoji="1" lang="en-US" altLang="ja-JP" dirty="0"/>
              <a:t>12</a:t>
            </a:r>
            <a:r>
              <a:rPr kumimoji="1" lang="ja-JP" altLang="en-US" dirty="0"/>
              <a:t>歳で学校を辞めて仕事についたそうです。</a:t>
            </a:r>
          </a:p>
          <a:p>
            <a:r>
              <a:rPr kumimoji="1" lang="ja-JP" altLang="en-US" dirty="0"/>
              <a:t>仕事をしながら、彼は夜間学校にも通い、</a:t>
            </a:r>
            <a:r>
              <a:rPr kumimoji="1" lang="en-US" altLang="ja-JP" dirty="0"/>
              <a:t>18</a:t>
            </a:r>
            <a:r>
              <a:rPr kumimoji="1" lang="ja-JP" altLang="en-US" dirty="0"/>
              <a:t>歳の時、キューヤホガ木材会社の雑用係の職につきました。</a:t>
            </a:r>
            <a:endParaRPr kumimoji="1" lang="en-US" altLang="ja-JP" dirty="0"/>
          </a:p>
          <a:p>
            <a:r>
              <a:rPr kumimoji="1" lang="ja-JP" altLang="en-US" dirty="0"/>
              <a:t>その後、どんどん昇進して、最終的にはその会社の総支配人、そして経営者になったのです。</a:t>
            </a:r>
          </a:p>
          <a:p>
            <a:r>
              <a:rPr kumimoji="1" lang="ja-JP" altLang="en-US" dirty="0"/>
              <a:t>彼は、製箱会社や汽船会社、銀行の社長、不動産業などでも、経営手腕を発揮しています。また、優れたフルート奏者として、クリーブランド交響楽団で</a:t>
            </a:r>
            <a:r>
              <a:rPr kumimoji="1" lang="en-US" altLang="ja-JP" dirty="0"/>
              <a:t>14</a:t>
            </a:r>
            <a:r>
              <a:rPr kumimoji="1" lang="ja-JP" altLang="en-US" dirty="0"/>
              <a:t>年間に亘って活躍したことでも知られています。</a:t>
            </a:r>
            <a:endParaRPr kumimoji="1" lang="en-US" altLang="ja-JP" dirty="0"/>
          </a:p>
          <a:p>
            <a:endParaRPr kumimoji="1" lang="en-US" altLang="ja-JP" dirty="0"/>
          </a:p>
          <a:p>
            <a:r>
              <a:rPr kumimoji="1" lang="ja-JP" altLang="en-US" dirty="0"/>
              <a:t>熱心なロータリアンだったらしく、友人達は彼のことを「寝てもさめてもロータリーだ」と評していたと伝えられています。</a:t>
            </a:r>
          </a:p>
          <a:p>
            <a:r>
              <a:rPr kumimoji="1" lang="ja-JP" altLang="en-US" dirty="0"/>
              <a:t>彼は、クラブ会長としての最後のスピーチで、今後クラブが多くのことができるように「非常時基金」を作ることを提案しました。この提案が、彼が</a:t>
            </a:r>
            <a:r>
              <a:rPr kumimoji="1" lang="en-US" altLang="ja-JP" dirty="0"/>
              <a:t>1916</a:t>
            </a:r>
            <a:r>
              <a:rPr kumimoji="1" lang="ja-JP" altLang="en-US" dirty="0"/>
              <a:t>～</a:t>
            </a:r>
            <a:r>
              <a:rPr kumimoji="1" lang="en-US" altLang="ja-JP" dirty="0"/>
              <a:t>17</a:t>
            </a:r>
            <a:r>
              <a:rPr kumimoji="1" lang="ja-JP" altLang="en-US" dirty="0"/>
              <a:t>年度の国際ロータリークラブ連合会の会長を務めた時の「ロータリー基金」の提案に繋がったとされています。</a:t>
            </a:r>
          </a:p>
          <a:p>
            <a:r>
              <a:rPr kumimoji="1" lang="ja-JP" altLang="en-US" dirty="0"/>
              <a:t>また、彼は</a:t>
            </a:r>
            <a:r>
              <a:rPr kumimoji="1" lang="en-US" altLang="ja-JP" dirty="0"/>
              <a:t>1914</a:t>
            </a:r>
            <a:r>
              <a:rPr kumimoji="1" lang="ja-JP" altLang="en-US" dirty="0"/>
              <a:t>年に国際ロータリークラブ連合会の理事になり、</a:t>
            </a:r>
            <a:r>
              <a:rPr kumimoji="1" lang="en-US" altLang="ja-JP" dirty="0"/>
              <a:t>1915</a:t>
            </a:r>
            <a:r>
              <a:rPr kumimoji="1" lang="ja-JP" altLang="en-US" dirty="0"/>
              <a:t>年に採択された標準ロータリークラブ定款・細則の制定に携わった責任者であったことでも有名です。</a:t>
            </a:r>
            <a:endParaRPr kumimoji="1" lang="en-US" altLang="ja-JP" dirty="0"/>
          </a:p>
          <a:p>
            <a:endParaRPr kumimoji="1" lang="ja-JP" altLang="en-US" dirty="0"/>
          </a:p>
          <a:p>
            <a:r>
              <a:rPr kumimoji="1" lang="ja-JP" altLang="en-US" dirty="0"/>
              <a:t>さらに、ロータリーに地区を設け、地区ガバナー職をつくり、年次地区大会を確立したのも、彼の業績なのです。</a:t>
            </a:r>
            <a:endParaRPr kumimoji="1" lang="en-US" altLang="ja-JP" dirty="0"/>
          </a:p>
          <a:p>
            <a:r>
              <a:rPr kumimoji="1" lang="ja-JP" altLang="en-US" dirty="0"/>
              <a:t>驚くべきことに、これらの彼の活躍は、第一次世界大戦（</a:t>
            </a:r>
            <a:r>
              <a:rPr kumimoji="1" lang="en-US" altLang="ja-JP" dirty="0"/>
              <a:t>1914</a:t>
            </a:r>
            <a:r>
              <a:rPr kumimoji="1" lang="ja-JP" altLang="en-US" dirty="0"/>
              <a:t>～</a:t>
            </a:r>
            <a:r>
              <a:rPr kumimoji="1" lang="en-US" altLang="ja-JP" dirty="0"/>
              <a:t>1918</a:t>
            </a:r>
            <a:r>
              <a:rPr kumimoji="1" lang="ja-JP" altLang="en-US" dirty="0"/>
              <a:t>年）の最中の出来事でした。</a:t>
            </a:r>
          </a:p>
          <a:p>
            <a:r>
              <a:rPr kumimoji="1" lang="en-US" altLang="ja-JP" dirty="0"/>
              <a:t>1928</a:t>
            </a:r>
            <a:r>
              <a:rPr kumimoji="1" lang="ja-JP" altLang="en-US" dirty="0"/>
              <a:t>年のミネアポリス国際大会で「ロータリー基金」が「ロータリー財団」と改称された折、当時、管理委員であったアーチ・</a:t>
            </a:r>
            <a:r>
              <a:rPr kumimoji="1" lang="en-US" altLang="ja-JP" dirty="0"/>
              <a:t>C</a:t>
            </a:r>
            <a:r>
              <a:rPr kumimoji="1" lang="ja-JP" altLang="en-US" dirty="0"/>
              <a:t>・クランフは次のように述べています。</a:t>
            </a:r>
          </a:p>
          <a:p>
            <a:r>
              <a:rPr kumimoji="1" lang="ja-JP" altLang="en-US" dirty="0"/>
              <a:t>「我々は、この財団を今日明日の時点ではなく、何年、何世代の尺度で見つめるべきです。</a:t>
            </a:r>
            <a:endParaRPr kumimoji="1" lang="en-US" altLang="ja-JP" dirty="0"/>
          </a:p>
          <a:p>
            <a:r>
              <a:rPr kumimoji="1" lang="ja-JP" altLang="en-US" dirty="0"/>
              <a:t>なぜなら、ロータリーは幾世紀にもわたる運動だからです」と。</a:t>
            </a:r>
          </a:p>
          <a:p>
            <a:r>
              <a:rPr kumimoji="1" lang="ja-JP" altLang="en-US" dirty="0"/>
              <a:t>実際、彼が</a:t>
            </a:r>
            <a:r>
              <a:rPr kumimoji="1" lang="en-US" altLang="ja-JP" dirty="0"/>
              <a:t>1928</a:t>
            </a:r>
            <a:r>
              <a:rPr kumimoji="1" lang="ja-JP" altLang="en-US" dirty="0"/>
              <a:t>年</a:t>
            </a:r>
            <a:r>
              <a:rPr kumimoji="1" lang="en-US" altLang="ja-JP" dirty="0"/>
              <a:t>9</a:t>
            </a:r>
            <a:r>
              <a:rPr kumimoji="1" lang="ja-JP" altLang="en-US" dirty="0"/>
              <a:t>月号のロータリアン誌の記事で主張した「これからの財団プログラム</a:t>
            </a:r>
            <a:endParaRPr kumimoji="1" lang="en-US" altLang="ja-JP" dirty="0"/>
          </a:p>
          <a:p>
            <a:r>
              <a:rPr kumimoji="1" lang="ja-JP" altLang="en-US" dirty="0"/>
              <a:t>：学生の交換、グループの交換、国際事業関係を通じての友好」は、その後、財団事業として実施された奨学金、研究グループ交換、マッチング･グラントなどの形で実現しているのです。</a:t>
            </a:r>
          </a:p>
          <a:p>
            <a:r>
              <a:rPr kumimoji="1" lang="ja-JP" altLang="en-US" dirty="0"/>
              <a:t>まさに、彼は「ロータリー財団の父」と呼ばれるに相応しい人なのです。</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noProof="0" smtClean="0"/>
              <a:pPr/>
              <a:t>15</a:t>
            </a:fld>
            <a:endParaRPr lang="ja-JP" altLang="en-US" noProof="0"/>
          </a:p>
        </p:txBody>
      </p:sp>
    </p:spTree>
    <p:extLst>
      <p:ext uri="{BB962C8B-B14F-4D97-AF65-F5344CB8AC3E}">
        <p14:creationId xmlns:p14="http://schemas.microsoft.com/office/powerpoint/2010/main" val="779818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東京ロータリークラブ（ＲＣ）は、米山梅吉と福島喜三次の出会いに始まる。　　</a:t>
            </a:r>
          </a:p>
          <a:p>
            <a:r>
              <a:rPr kumimoji="1" lang="ja-JP" altLang="en-US" dirty="0"/>
              <a:t>１９１８年１月、米山は、目賀田種太郎男爵を団長とする財政調査団に加わって渡米。</a:t>
            </a:r>
            <a:endParaRPr kumimoji="1" lang="en-US" altLang="ja-JP" dirty="0"/>
          </a:p>
          <a:p>
            <a:r>
              <a:rPr kumimoji="1" lang="ja-JP" altLang="en-US" dirty="0"/>
              <a:t>テキサス州ダラスでダラスロータリークラブ会員の福島喜三次に会い、初めてロータリー運動に接し、大いに心を動かされる。</a:t>
            </a:r>
            <a:endParaRPr kumimoji="1" lang="en-US" altLang="ja-JP" dirty="0"/>
          </a:p>
          <a:p>
            <a:r>
              <a:rPr kumimoji="1" lang="ja-JP" altLang="en-US" dirty="0"/>
              <a:t>帰国後、米山は２年余、ロータリー精神と組織の研究に努めた。</a:t>
            </a:r>
          </a:p>
          <a:p>
            <a:endParaRPr kumimoji="1" lang="ja-JP" altLang="en-US" dirty="0"/>
          </a:p>
          <a:p>
            <a:r>
              <a:rPr kumimoji="1" lang="ja-JP" altLang="en-US" dirty="0"/>
              <a:t>　当時の日本は、第一次大戦に連合国側として参戦。</a:t>
            </a:r>
            <a:endParaRPr kumimoji="1" lang="en-US" altLang="ja-JP" dirty="0"/>
          </a:p>
          <a:p>
            <a:r>
              <a:rPr kumimoji="1" lang="ja-JP" altLang="en-US" dirty="0"/>
              <a:t>一時的な景気に沸いたものの、戦後は恐慌に襲われ、不景気のなかで農民運動や初のメーデーが行われるなど揺れ動いていた。</a:t>
            </a:r>
            <a:endParaRPr kumimoji="1" lang="en-US" altLang="ja-JP" dirty="0"/>
          </a:p>
          <a:p>
            <a:r>
              <a:rPr kumimoji="1" lang="ja-JP" altLang="en-US" dirty="0"/>
              <a:t>ロータリー精神が容易に受け入れられるような状況ではなかったが、米山の熱意は少しも衰えなかった。</a:t>
            </a:r>
            <a:endParaRPr kumimoji="1" lang="en-US" altLang="ja-JP" dirty="0"/>
          </a:p>
          <a:p>
            <a:r>
              <a:rPr kumimoji="1" lang="ja-JP" altLang="en-US" dirty="0"/>
              <a:t>１９２０年１月には福島も帰国。在日米国人実業家ウオルター＝ジョンストン</a:t>
            </a:r>
            <a:r>
              <a:rPr kumimoji="1" lang="en-US" altLang="ja-JP" dirty="0"/>
              <a:t>(</a:t>
            </a:r>
            <a:r>
              <a:rPr kumimoji="1" lang="en-US" altLang="ja-JP" dirty="0" err="1"/>
              <a:t>W.L.Johnstone</a:t>
            </a:r>
            <a:r>
              <a:rPr kumimoji="1" lang="en-US" altLang="ja-JP" dirty="0"/>
              <a:t>)</a:t>
            </a:r>
            <a:r>
              <a:rPr kumimoji="1" lang="ja-JP" altLang="en-US" dirty="0"/>
              <a:t>の応援を得て、具体的な準備作業が進められた。</a:t>
            </a:r>
            <a:endParaRPr kumimoji="1" lang="en-US" altLang="ja-JP" dirty="0"/>
          </a:p>
          <a:p>
            <a:endParaRPr kumimoji="1" lang="en-US" altLang="ja-JP" dirty="0"/>
          </a:p>
          <a:p>
            <a:endParaRPr kumimoji="1" lang="en-US" altLang="ja-JP" dirty="0"/>
          </a:p>
          <a:p>
            <a:r>
              <a:rPr kumimoji="1" lang="ja-JP" altLang="en-US" dirty="0"/>
              <a:t>設立準備会を開いたのは９月１日である。</a:t>
            </a:r>
            <a:endParaRPr kumimoji="1" lang="en-US" altLang="ja-JP" dirty="0"/>
          </a:p>
          <a:p>
            <a:r>
              <a:rPr kumimoji="1" lang="ja-JP" altLang="en-US" dirty="0"/>
              <a:t>設立総会は１０月２０日、銀行クラブにジョンストンと賛同の有志１４名（チャーターメンバー２４名中）を集めて開かれた。</a:t>
            </a:r>
            <a:endParaRPr kumimoji="1" lang="en-US" altLang="ja-JP" dirty="0"/>
          </a:p>
          <a:p>
            <a:r>
              <a:rPr kumimoji="1" lang="ja-JP" altLang="en-US" dirty="0"/>
              <a:t>総会では初代会長に米山を、幹事に福島、理事に伊東米次郎、樺山愛輔、小野英次郎を選出。</a:t>
            </a:r>
            <a:endParaRPr kumimoji="1" lang="en-US" altLang="ja-JP" dirty="0"/>
          </a:p>
          <a:p>
            <a:r>
              <a:rPr kumimoji="1" lang="ja-JP" altLang="en-US" dirty="0"/>
              <a:t>国際ロータリー（当時はロータリー国際連合会と称していた）のシカゴ本部に加盟申込書を送り、翌年４月承認。</a:t>
            </a:r>
            <a:endParaRPr kumimoji="1" lang="en-US" altLang="ja-JP" dirty="0"/>
          </a:p>
          <a:p>
            <a:endParaRPr kumimoji="1" lang="en-US" altLang="ja-JP" dirty="0"/>
          </a:p>
          <a:p>
            <a:r>
              <a:rPr kumimoji="1" lang="ja-JP" altLang="en-US" dirty="0"/>
              <a:t>東京ロ ークリークラプの創立総会に会員として集ったメンバーは</a:t>
            </a:r>
            <a:r>
              <a:rPr kumimoji="1" lang="en-US" altLang="ja-JP" dirty="0"/>
              <a:t>24</a:t>
            </a:r>
            <a:r>
              <a:rPr kumimoji="1" lang="ja-JP" altLang="en-US" dirty="0"/>
              <a:t>名、 その役職を見ると各企業の社長や重役が多数を占めている。</a:t>
            </a:r>
            <a:endParaRPr kumimoji="1" lang="en-US" altLang="ja-JP" dirty="0"/>
          </a:p>
          <a:p>
            <a:r>
              <a:rPr kumimoji="1" lang="ja-JP" altLang="en-US" dirty="0"/>
              <a:t> ポールハリスがシカゴで発足させた当時、 石炭商人や印刷業、 不動産業なとがそのメンバーだったことを思えば、 東京クラブは相当に社会的地位の高いエリート層によって構成されていたといっていい。</a:t>
            </a:r>
            <a:endParaRPr kumimoji="1" lang="en-US" altLang="ja-JP" dirty="0"/>
          </a:p>
          <a:p>
            <a:endParaRPr kumimoji="1" lang="en-US" altLang="ja-JP" dirty="0"/>
          </a:p>
          <a:p>
            <a:r>
              <a:rPr kumimoji="1" lang="ja-JP" altLang="en-US" dirty="0"/>
              <a:t> 創立に奔走した米山梅吉 福島喜三次の両人がそもそも、 三井銀行、 三井物産という財閥系の企業人であったのだから 経済人、 実業家の賛同 を得やすかったのは自明の理であったあようである。</a:t>
            </a:r>
            <a:endParaRPr kumimoji="1" lang="en-US" altLang="ja-JP" dirty="0"/>
          </a:p>
          <a:p>
            <a:r>
              <a:rPr kumimoji="1" lang="ja-JP" altLang="en-US" dirty="0"/>
              <a:t>はじめは会員の選考も厳格で、クラブの記録や通信にも英文が使われた。</a:t>
            </a:r>
            <a:endParaRPr kumimoji="1" lang="en-US" altLang="ja-JP" dirty="0"/>
          </a:p>
          <a:p>
            <a:r>
              <a:rPr kumimoji="1" lang="ja-JP" altLang="en-US" dirty="0"/>
              <a:t>しかし例会への出席状況は、あまりはかばかしくなかったようである。</a:t>
            </a:r>
          </a:p>
          <a:p>
            <a:endParaRPr kumimoji="1" lang="en-US" altLang="ja-JP" dirty="0"/>
          </a:p>
          <a:p>
            <a:endParaRPr kumimoji="1" lang="en-US" altLang="ja-JP" dirty="0"/>
          </a:p>
          <a:p>
            <a:r>
              <a:rPr kumimoji="1" lang="ja-JP" altLang="en-US" dirty="0"/>
              <a:t>参考資料</a:t>
            </a:r>
          </a:p>
          <a:p>
            <a:r>
              <a:rPr kumimoji="1" lang="ja-JP" altLang="en-US" dirty="0"/>
              <a:t>東京ＲＣは国際ロータリーにより特別代表に任命された福島喜三次と</a:t>
            </a:r>
            <a:r>
              <a:rPr kumimoji="1" lang="en-US" altLang="ja-JP" dirty="0"/>
              <a:t>Walter Johnstone</a:t>
            </a:r>
            <a:r>
              <a:rPr kumimoji="1" lang="ja-JP" altLang="en-US" dirty="0"/>
              <a:t>並びに米山梅吉の尽力により、日本で最初に創立された、</a:t>
            </a:r>
            <a:endParaRPr kumimoji="1" lang="en-US" altLang="ja-JP" dirty="0"/>
          </a:p>
          <a:p>
            <a:r>
              <a:rPr kumimoji="1" lang="ja-JP" altLang="en-US" dirty="0"/>
              <a:t>国際ロータリー直轄のクラブである。</a:t>
            </a:r>
          </a:p>
          <a:p>
            <a:r>
              <a:rPr kumimoji="1" lang="ja-JP" altLang="en-US" dirty="0"/>
              <a:t>創立時の記録にスポンサークラブの存在は記されていないことを申し添える。</a:t>
            </a:r>
          </a:p>
          <a:p>
            <a:r>
              <a:rPr kumimoji="1" lang="ja-JP" altLang="en-US" dirty="0"/>
              <a:t>東京</a:t>
            </a:r>
            <a:r>
              <a:rPr kumimoji="1" lang="en-US" altLang="ja-JP" dirty="0"/>
              <a:t>RC</a:t>
            </a:r>
            <a:r>
              <a:rPr kumimoji="1" lang="ja-JP" altLang="en-US" dirty="0"/>
              <a:t>　</a:t>
            </a:r>
            <a:r>
              <a:rPr kumimoji="1" lang="en-US" altLang="ja-JP" dirty="0"/>
              <a:t>HP</a:t>
            </a:r>
            <a:r>
              <a:rPr kumimoji="1" lang="ja-JP" altLang="en-US" dirty="0"/>
              <a:t>より</a:t>
            </a:r>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noProof="0" smtClean="0"/>
              <a:pPr/>
              <a:t>16</a:t>
            </a:fld>
            <a:endParaRPr lang="ja-JP" altLang="en-US" noProof="0"/>
          </a:p>
        </p:txBody>
      </p:sp>
    </p:spTree>
    <p:extLst>
      <p:ext uri="{BB962C8B-B14F-4D97-AF65-F5344CB8AC3E}">
        <p14:creationId xmlns:p14="http://schemas.microsoft.com/office/powerpoint/2010/main" val="2108426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1922</a:t>
            </a:r>
            <a:r>
              <a:rPr kumimoji="1" lang="ja-JP" altLang="en-US" dirty="0"/>
              <a:t>年、日本で</a:t>
            </a:r>
            <a:r>
              <a:rPr kumimoji="1" lang="en-US" altLang="ja-JP" dirty="0"/>
              <a:t>2</a:t>
            </a:r>
            <a:r>
              <a:rPr kumimoji="1" lang="ja-JP" altLang="en-US" dirty="0"/>
              <a:t>番目となる大阪</a:t>
            </a:r>
            <a:r>
              <a:rPr kumimoji="1" lang="en-US" altLang="ja-JP" dirty="0"/>
              <a:t>RC</a:t>
            </a:r>
            <a:r>
              <a:rPr kumimoji="1" lang="ja-JP" altLang="en-US" dirty="0"/>
              <a:t>が誕生した。現在の</a:t>
            </a:r>
            <a:r>
              <a:rPr kumimoji="1" lang="en-US" altLang="ja-JP" dirty="0"/>
              <a:t>2660</a:t>
            </a:r>
            <a:r>
              <a:rPr kumimoji="1" lang="ja-JP" altLang="en-US" dirty="0"/>
              <a:t>地区最初の</a:t>
            </a:r>
            <a:r>
              <a:rPr kumimoji="1" lang="en-US" altLang="ja-JP" dirty="0"/>
              <a:t>RC</a:t>
            </a:r>
            <a:r>
              <a:rPr kumimoji="1" lang="ja-JP" altLang="en-US" dirty="0"/>
              <a:t>である。</a:t>
            </a:r>
            <a:endParaRPr kumimoji="1" lang="en-US" altLang="ja-JP" dirty="0"/>
          </a:p>
          <a:p>
            <a:r>
              <a:rPr kumimoji="1" lang="en-US" altLang="ja-JP" dirty="0"/>
              <a:t>1920</a:t>
            </a:r>
            <a:r>
              <a:rPr kumimoji="1" lang="ja-JP" altLang="en-US" dirty="0"/>
              <a:t>年日本で最初の東京</a:t>
            </a:r>
            <a:r>
              <a:rPr kumimoji="1" lang="en-US" altLang="ja-JP" dirty="0"/>
              <a:t>RC</a:t>
            </a:r>
            <a:r>
              <a:rPr kumimoji="1" lang="ja-JP" altLang="en-US" dirty="0"/>
              <a:t>が誕生して</a:t>
            </a:r>
            <a:r>
              <a:rPr kumimoji="1" lang="en-US" altLang="ja-JP" dirty="0"/>
              <a:t>2</a:t>
            </a:r>
            <a:r>
              <a:rPr kumimoji="1" lang="ja-JP" altLang="en-US" dirty="0"/>
              <a:t>年後の事。</a:t>
            </a:r>
            <a:endParaRPr kumimoji="1" lang="en-US" altLang="ja-JP" dirty="0"/>
          </a:p>
          <a:p>
            <a:r>
              <a:rPr kumimoji="1" lang="ja-JP" altLang="en-US" dirty="0"/>
              <a:t>創立のきっかけは、東京</a:t>
            </a:r>
            <a:r>
              <a:rPr kumimoji="1" lang="en-US" altLang="ja-JP" dirty="0"/>
              <a:t>RC</a:t>
            </a:r>
            <a:r>
              <a:rPr kumimoji="1" lang="ja-JP" altLang="en-US" dirty="0"/>
              <a:t>の創立に深く関わり初代幹事を務めた福島喜三次氏が大阪に転勤になったことであった。</a:t>
            </a:r>
            <a:endParaRPr kumimoji="1" lang="en-US" altLang="ja-JP" dirty="0"/>
          </a:p>
          <a:p>
            <a:r>
              <a:rPr kumimoji="1" lang="ja-JP" altLang="en-US" dirty="0"/>
              <a:t>福島氏は加島銀行の星野行則氏と出会い、ロータリーの理念に打たれた星野氏は大阪</a:t>
            </a:r>
            <a:r>
              <a:rPr kumimoji="1" lang="en-US" altLang="ja-JP" dirty="0"/>
              <a:t>RC</a:t>
            </a:r>
            <a:r>
              <a:rPr kumimoji="1" lang="ja-JP" altLang="en-US" dirty="0"/>
              <a:t>の創設に奔走し、</a:t>
            </a:r>
            <a:r>
              <a:rPr kumimoji="1" lang="en-US" altLang="ja-JP" dirty="0"/>
              <a:t>1922</a:t>
            </a:r>
            <a:r>
              <a:rPr kumimoji="1" lang="ja-JP" altLang="en-US" dirty="0"/>
              <a:t>年</a:t>
            </a:r>
            <a:r>
              <a:rPr kumimoji="1" lang="en-US" altLang="ja-JP" dirty="0"/>
              <a:t>11</a:t>
            </a:r>
            <a:r>
              <a:rPr kumimoji="1" lang="ja-JP" altLang="en-US" dirty="0"/>
              <a:t>月</a:t>
            </a:r>
            <a:r>
              <a:rPr kumimoji="1" lang="en-US" altLang="ja-JP" dirty="0"/>
              <a:t>17</a:t>
            </a:r>
            <a:r>
              <a:rPr kumimoji="1" lang="ja-JP" altLang="en-US" dirty="0"/>
              <a:t>日大阪実業界トップ</a:t>
            </a:r>
            <a:r>
              <a:rPr kumimoji="1" lang="en-US" altLang="ja-JP" dirty="0"/>
              <a:t>25</a:t>
            </a:r>
            <a:r>
              <a:rPr kumimoji="1" lang="ja-JP" altLang="en-US" dirty="0"/>
              <a:t>名のチャーターメンバーで設立総会が開催された。</a:t>
            </a:r>
            <a:endParaRPr kumimoji="1" lang="en-US" altLang="ja-JP" dirty="0"/>
          </a:p>
          <a:p>
            <a:r>
              <a:rPr kumimoji="1" lang="ja-JP" altLang="en-US" dirty="0"/>
              <a:t>福島氏もその中の一人である</a:t>
            </a:r>
            <a:endParaRPr kumimoji="1" lang="en-US" altLang="ja-JP" dirty="0"/>
          </a:p>
          <a:p>
            <a:endParaRPr kumimoji="1" lang="en-US" altLang="ja-JP" dirty="0"/>
          </a:p>
          <a:p>
            <a:r>
              <a:rPr kumimoji="1" lang="ja-JP" altLang="en-US" dirty="0"/>
              <a:t>ロータリー広がりと暗雲</a:t>
            </a:r>
            <a:endParaRPr kumimoji="1" lang="en-US" altLang="ja-JP" dirty="0"/>
          </a:p>
          <a:p>
            <a:r>
              <a:rPr kumimoji="1" lang="en-US" altLang="ja-JP" dirty="0"/>
              <a:t>1924</a:t>
            </a:r>
            <a:r>
              <a:rPr kumimoji="1" lang="ja-JP" altLang="en-US" dirty="0"/>
              <a:t>年に神戸</a:t>
            </a:r>
            <a:r>
              <a:rPr kumimoji="1" lang="en-US" altLang="ja-JP" dirty="0"/>
              <a:t>RC</a:t>
            </a:r>
            <a:r>
              <a:rPr kumimoji="1" lang="ja-JP" altLang="en-US" dirty="0"/>
              <a:t>、名古屋</a:t>
            </a:r>
            <a:r>
              <a:rPr kumimoji="1" lang="en-US" altLang="ja-JP" dirty="0"/>
              <a:t>RC</a:t>
            </a:r>
            <a:r>
              <a:rPr kumimoji="1" lang="ja-JP" altLang="en-US" dirty="0"/>
              <a:t>、</a:t>
            </a:r>
            <a:r>
              <a:rPr kumimoji="1" lang="en-US" altLang="ja-JP" dirty="0"/>
              <a:t>1925</a:t>
            </a:r>
            <a:r>
              <a:rPr kumimoji="1" lang="ja-JP" altLang="en-US" dirty="0"/>
              <a:t>年に京都</a:t>
            </a:r>
            <a:r>
              <a:rPr kumimoji="1" lang="en-US" altLang="ja-JP" dirty="0"/>
              <a:t>RC</a:t>
            </a:r>
            <a:r>
              <a:rPr kumimoji="1" lang="ja-JP" altLang="en-US" dirty="0"/>
              <a:t>が誕生し、</a:t>
            </a:r>
            <a:r>
              <a:rPr kumimoji="1" lang="en-US" altLang="ja-JP" dirty="0"/>
              <a:t>1926</a:t>
            </a:r>
            <a:r>
              <a:rPr kumimoji="1" lang="ja-JP" altLang="en-US" dirty="0"/>
              <a:t>年</a:t>
            </a:r>
            <a:r>
              <a:rPr kumimoji="1" lang="en-US" altLang="ja-JP" dirty="0"/>
              <a:t>5</a:t>
            </a:r>
            <a:r>
              <a:rPr kumimoji="1" lang="ja-JP" altLang="en-US" dirty="0"/>
              <a:t>月東京</a:t>
            </a:r>
            <a:r>
              <a:rPr kumimoji="1" lang="en-US" altLang="ja-JP" dirty="0"/>
              <a:t>RC</a:t>
            </a:r>
            <a:r>
              <a:rPr kumimoji="1" lang="ja-JP" altLang="en-US" dirty="0"/>
              <a:t>、大阪</a:t>
            </a:r>
            <a:r>
              <a:rPr kumimoji="1" lang="en-US" altLang="ja-JP" dirty="0"/>
              <a:t>RC</a:t>
            </a:r>
            <a:r>
              <a:rPr kumimoji="1" lang="ja-JP" altLang="en-US" dirty="0"/>
              <a:t>を含めた</a:t>
            </a:r>
            <a:r>
              <a:rPr kumimoji="1" lang="en-US" altLang="ja-JP" dirty="0"/>
              <a:t>5</a:t>
            </a:r>
            <a:r>
              <a:rPr kumimoji="1" lang="ja-JP" altLang="en-US" dirty="0"/>
              <a:t>クラブによる第一回全日本</a:t>
            </a:r>
            <a:r>
              <a:rPr kumimoji="1" lang="en-US" altLang="ja-JP" dirty="0"/>
              <a:t>RC</a:t>
            </a:r>
            <a:r>
              <a:rPr kumimoji="1" lang="ja-JP" altLang="en-US" dirty="0"/>
              <a:t>連合懇親会が大阪で開催された。日本の</a:t>
            </a:r>
            <a:r>
              <a:rPr kumimoji="1" lang="en-US" altLang="ja-JP" dirty="0"/>
              <a:t>RC</a:t>
            </a:r>
            <a:r>
              <a:rPr kumimoji="1" lang="ja-JP" altLang="en-US" dirty="0"/>
              <a:t>という連帯感が生まれる初めての機会となった。その後</a:t>
            </a:r>
            <a:r>
              <a:rPr kumimoji="1" lang="en-US" altLang="ja-JP" dirty="0"/>
              <a:t>1928</a:t>
            </a:r>
            <a:r>
              <a:rPr kumimoji="1" lang="ja-JP" altLang="en-US" dirty="0"/>
              <a:t>年に日本、満州、朝鮮、樺太、千島による</a:t>
            </a:r>
            <a:r>
              <a:rPr kumimoji="1" lang="en-US" altLang="ja-JP" dirty="0"/>
              <a:t>70</a:t>
            </a:r>
            <a:r>
              <a:rPr kumimoji="1" lang="ja-JP" altLang="en-US" dirty="0"/>
              <a:t>区が誕生し地区の原型が出来たが、日本の軍国主義台頭による海外領土をベースとしたものであり、必ずしも国際的に祝福されたものではなかったという。</a:t>
            </a:r>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noProof="0" smtClean="0"/>
              <a:pPr/>
              <a:t>17</a:t>
            </a:fld>
            <a:endParaRPr lang="ja-JP" altLang="en-US" noProof="0"/>
          </a:p>
        </p:txBody>
      </p:sp>
    </p:spTree>
    <p:extLst>
      <p:ext uri="{BB962C8B-B14F-4D97-AF65-F5344CB8AC3E}">
        <p14:creationId xmlns:p14="http://schemas.microsoft.com/office/powerpoint/2010/main" val="1417356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大恐慌のさなか、一人のロータリアンが</a:t>
            </a:r>
            <a:r>
              <a:rPr kumimoji="1" lang="en-US" altLang="ja-JP" dirty="0"/>
              <a:t>4</a:t>
            </a:r>
            <a:r>
              <a:rPr kumimoji="1" lang="ja-JP" altLang="en-US" dirty="0"/>
              <a:t>項目からなる簡明な倫理指針を考案しました。この指針は、窮地にあった彼の会社を救うのに役立ったのです。</a:t>
            </a:r>
            <a:endParaRPr kumimoji="1" lang="en-US" altLang="ja-JP" dirty="0"/>
          </a:p>
          <a:p>
            <a:r>
              <a:rPr kumimoji="1" lang="ja-JP" altLang="en-US" dirty="0"/>
              <a:t>この指針が表現していた内容や信条はまた、ほかの多くの人たちに対しても、倫理的羅針盤を提供することになりました。</a:t>
            </a:r>
            <a:endParaRPr kumimoji="1" lang="en-US" altLang="ja-JP" dirty="0"/>
          </a:p>
          <a:p>
            <a:r>
              <a:rPr kumimoji="1" lang="ja-JP" altLang="en-US" dirty="0"/>
              <a:t>やがて、国際ロータリーによって採用され、広く知れ渡ることになったこの四つのテストは、今日では、ロータリーの基本理念の一つとなっています。</a:t>
            </a:r>
            <a:endParaRPr kumimoji="1" lang="en-US" altLang="ja-JP" dirty="0"/>
          </a:p>
          <a:p>
            <a:r>
              <a:rPr kumimoji="1" lang="ja-JP" altLang="en-US" dirty="0"/>
              <a:t>今世紀におけるロータリーの最も素晴らしい声明の一つと言ってもよいでしょう。</a:t>
            </a:r>
            <a:endParaRPr kumimoji="1" lang="en-US" altLang="ja-JP" dirty="0"/>
          </a:p>
          <a:p>
            <a:endParaRPr kumimoji="1" lang="en-US" altLang="ja-JP" dirty="0"/>
          </a:p>
          <a:p>
            <a:r>
              <a:rPr kumimoji="1" lang="ja-JP" altLang="en-US" dirty="0"/>
              <a:t>「四つのテスト」は１９３２年７月、シカゴのロータリアン、ハーバート＝Ｊ．テーラー（</a:t>
            </a:r>
            <a:r>
              <a:rPr kumimoji="1" lang="en-US" altLang="ja-JP" dirty="0"/>
              <a:t>H. J. Taylor</a:t>
            </a:r>
            <a:r>
              <a:rPr kumimoji="1" lang="ja-JP" altLang="en-US" dirty="0"/>
              <a:t>）が提唱したもの。のちに世界中のロータリアンから、人々のあいだの尊敬と理解を育てる指針として用いられるようになった。それだけではない、これは正しいものの考え方や、友好的な対人関係を育てるものさしとして、いまや多くの国の政府、実業社会、学校、地域社会で活用されている。</a:t>
            </a:r>
          </a:p>
          <a:p>
            <a:endParaRPr kumimoji="1" lang="ja-JP" altLang="en-US" dirty="0"/>
          </a:p>
          <a:p>
            <a:r>
              <a:rPr kumimoji="1" lang="en-US" altLang="ja-JP" dirty="0"/>
              <a:t>1954</a:t>
            </a:r>
            <a:r>
              <a:rPr kumimoji="1" lang="ja-JP" altLang="en-US" dirty="0"/>
              <a:t>年</a:t>
            </a:r>
            <a:r>
              <a:rPr kumimoji="1" lang="en-US" altLang="ja-JP" dirty="0"/>
              <a:t>10</a:t>
            </a:r>
            <a:r>
              <a:rPr kumimoji="1" lang="ja-JP" altLang="en-US" dirty="0"/>
              <a:t>月、日本ロータリーでは、ロータリー創立５０周年記念事業の一環として、記念標語と「四つのテスト」の邦訳を広く日本中のロータリアンから公募した。</a:t>
            </a:r>
            <a:endParaRPr kumimoji="1" lang="en-US" altLang="ja-JP" dirty="0"/>
          </a:p>
          <a:p>
            <a:r>
              <a:rPr kumimoji="1" lang="ja-JP" altLang="en-US" dirty="0"/>
              <a:t>その結果、東京ＲＣ会員、本田親男の和訳が当選した。</a:t>
            </a:r>
            <a:r>
              <a:rPr kumimoji="1" lang="en-US" altLang="ja-JP" dirty="0"/>
              <a:t>(</a:t>
            </a:r>
            <a:r>
              <a:rPr kumimoji="1" lang="ja-JP" altLang="en-US" dirty="0"/>
              <a:t>東京</a:t>
            </a:r>
            <a:r>
              <a:rPr kumimoji="1" lang="en-US" altLang="ja-JP" dirty="0"/>
              <a:t>RCHP</a:t>
            </a:r>
            <a:r>
              <a:rPr kumimoji="1" lang="ja-JP" altLang="en-US" dirty="0"/>
              <a:t>より）</a:t>
            </a:r>
            <a:endParaRPr kumimoji="1" lang="en-US" altLang="ja-JP" dirty="0"/>
          </a:p>
          <a:p>
            <a:r>
              <a:rPr kumimoji="1" lang="ja-JP" altLang="en-US" dirty="0"/>
              <a:t>本田 親男（ほんだ ちかお、</a:t>
            </a:r>
            <a:r>
              <a:rPr kumimoji="1" lang="en-US" altLang="ja-JP" dirty="0"/>
              <a:t>1899</a:t>
            </a:r>
            <a:r>
              <a:rPr kumimoji="1" lang="ja-JP" altLang="en-US" dirty="0"/>
              <a:t>年</a:t>
            </a:r>
            <a:r>
              <a:rPr kumimoji="1" lang="en-US" altLang="ja-JP" dirty="0"/>
              <a:t>11</a:t>
            </a:r>
            <a:r>
              <a:rPr kumimoji="1" lang="ja-JP" altLang="en-US" dirty="0"/>
              <a:t>月</a:t>
            </a:r>
            <a:r>
              <a:rPr kumimoji="1" lang="en-US" altLang="ja-JP" dirty="0"/>
              <a:t>21</a:t>
            </a:r>
            <a:r>
              <a:rPr kumimoji="1" lang="ja-JP" altLang="en-US" dirty="0"/>
              <a:t>日 </a:t>
            </a:r>
            <a:r>
              <a:rPr kumimoji="1" lang="en-US" altLang="ja-JP" dirty="0"/>
              <a:t>- 1980</a:t>
            </a:r>
            <a:r>
              <a:rPr kumimoji="1" lang="ja-JP" altLang="en-US" dirty="0"/>
              <a:t>年</a:t>
            </a:r>
            <a:r>
              <a:rPr kumimoji="1" lang="en-US" altLang="ja-JP" dirty="0"/>
              <a:t>7</a:t>
            </a:r>
            <a:r>
              <a:rPr kumimoji="1" lang="ja-JP" altLang="en-US" dirty="0"/>
              <a:t>月</a:t>
            </a:r>
            <a:r>
              <a:rPr kumimoji="1" lang="en-US" altLang="ja-JP" dirty="0"/>
              <a:t>30</a:t>
            </a:r>
            <a:r>
              <a:rPr kumimoji="1" lang="ja-JP" altLang="en-US" dirty="0"/>
              <a:t>日）は、鹿児島県出身のジャーナリスト。</a:t>
            </a:r>
            <a:endParaRPr kumimoji="1" lang="en-US" altLang="ja-JP" dirty="0"/>
          </a:p>
          <a:p>
            <a:r>
              <a:rPr kumimoji="1" lang="ja-JP" altLang="en-US" dirty="0"/>
              <a:t>元毎日新聞社社長、会長、最高顧問。</a:t>
            </a:r>
            <a:endParaRPr kumimoji="1" lang="en-US" altLang="ja-JP" dirty="0"/>
          </a:p>
          <a:p>
            <a:endParaRPr kumimoji="1" lang="en-US" altLang="ja-JP" dirty="0"/>
          </a:p>
          <a:p>
            <a:r>
              <a:rPr kumimoji="1" lang="en-US" altLang="ja-JP" dirty="0"/>
              <a:t>1973</a:t>
            </a:r>
            <a:r>
              <a:rPr kumimoji="1" lang="ja-JP" altLang="en-US" dirty="0"/>
              <a:t>年、この「四つのテスト」にメロデイーをつけたのが、水谷暢宏（のぶひろ）氏（相模原</a:t>
            </a:r>
            <a:r>
              <a:rPr kumimoji="1" lang="en-US" altLang="ja-JP" dirty="0"/>
              <a:t>RC</a:t>
            </a:r>
            <a:r>
              <a:rPr kumimoji="1" lang="ja-JP" altLang="en-US" dirty="0"/>
              <a:t>）です。</a:t>
            </a:r>
            <a:endParaRPr kumimoji="1" lang="en-US" altLang="ja-JP" dirty="0"/>
          </a:p>
          <a:p>
            <a:r>
              <a:rPr kumimoji="1" lang="ja-JP" altLang="en-US" dirty="0"/>
              <a:t>水谷氏は、自らも立派なロータリアンになりたいと、「四つのテスト」を額に入れて飾っていたにもかかわらず、ふと忘れてしまうことがあったそうです。</a:t>
            </a:r>
            <a:endParaRPr kumimoji="1" lang="en-US" altLang="ja-JP" dirty="0"/>
          </a:p>
          <a:p>
            <a:r>
              <a:rPr kumimoji="1" lang="ja-JP" altLang="en-US" dirty="0"/>
              <a:t>そこで、作曲家であった彼は、四つのテストが自然に思い浮かぶようにと、メロデイーをつけました。</a:t>
            </a:r>
            <a:endParaRPr kumimoji="1" lang="en-US" altLang="ja-JP" dirty="0"/>
          </a:p>
          <a:p>
            <a:r>
              <a:rPr kumimoji="1" lang="ja-JP" altLang="en-US" dirty="0"/>
              <a:t>最初は、それをクラブ内だけで歌うつもりだったのですが、年次大会で発表すると、たちまち全国のロータリアンに広まっていきました。</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noProof="0" smtClean="0"/>
              <a:pPr/>
              <a:t>18</a:t>
            </a:fld>
            <a:endParaRPr lang="ja-JP" altLang="en-US" noProof="0"/>
          </a:p>
        </p:txBody>
      </p:sp>
    </p:spTree>
    <p:extLst>
      <p:ext uri="{BB962C8B-B14F-4D97-AF65-F5344CB8AC3E}">
        <p14:creationId xmlns:p14="http://schemas.microsoft.com/office/powerpoint/2010/main" val="1550504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国際ロータリーと国連 </a:t>
            </a:r>
            <a:r>
              <a:rPr kumimoji="1" lang="en-US" altLang="ja-JP" dirty="0"/>
              <a:t>(Rotary International and the United Nations)</a:t>
            </a:r>
          </a:p>
          <a:p>
            <a:r>
              <a:rPr kumimoji="1" lang="ja-JP" altLang="en-US" dirty="0"/>
              <a:t>ＲＩと国連の関係は、国連設立当初からはじまっている。</a:t>
            </a:r>
            <a:r>
              <a:rPr kumimoji="1" lang="en-US" altLang="ja-JP" dirty="0"/>
              <a:t>1949</a:t>
            </a:r>
            <a:r>
              <a:rPr kumimoji="1" lang="ja-JP" altLang="en-US" dirty="0"/>
              <a:t>年にサンフランシスコで開かれた国連憲章起草会議における</a:t>
            </a:r>
            <a:r>
              <a:rPr kumimoji="1" lang="en-US" altLang="ja-JP" dirty="0"/>
              <a:t>29</a:t>
            </a:r>
            <a:r>
              <a:rPr kumimoji="1" lang="ja-JP" altLang="en-US" dirty="0"/>
              <a:t>の代表団に</a:t>
            </a:r>
            <a:r>
              <a:rPr kumimoji="1" lang="en-US" altLang="ja-JP" dirty="0"/>
              <a:t>49</a:t>
            </a:r>
            <a:r>
              <a:rPr kumimoji="1" lang="ja-JP" altLang="en-US" dirty="0"/>
              <a:t>人のロータリアンが含まれている。</a:t>
            </a:r>
            <a:endParaRPr kumimoji="1" lang="en-US" altLang="ja-JP" dirty="0"/>
          </a:p>
          <a:p>
            <a:r>
              <a:rPr kumimoji="1" lang="ja-JP" altLang="en-US" dirty="0"/>
              <a:t>ロータリアンは、他の非政府団体</a:t>
            </a:r>
            <a:r>
              <a:rPr kumimoji="1" lang="en-US" altLang="ja-JP" dirty="0"/>
              <a:t>(</a:t>
            </a:r>
            <a:r>
              <a:rPr kumimoji="1" lang="ja-JP" altLang="en-US" dirty="0"/>
              <a:t>ＮＧＯ</a:t>
            </a:r>
            <a:r>
              <a:rPr kumimoji="1" lang="en-US" altLang="ja-JP" dirty="0"/>
              <a:t>s)</a:t>
            </a:r>
            <a:r>
              <a:rPr kumimoji="1" lang="ja-JP" altLang="en-US" dirty="0"/>
              <a:t>とともに、国連憲章の本文と中核、とくに経済的、社会的、人道的問題に影響を与えた。今日、ロータリーは、ユニセフ、ユネスコ、ＷＨＯ、国連経済社会</a:t>
            </a:r>
            <a:r>
              <a:rPr kumimoji="1" lang="en-US" altLang="ja-JP" dirty="0"/>
              <a:t>(</a:t>
            </a:r>
            <a:r>
              <a:rPr kumimoji="1" lang="en-US" altLang="ja-JP" dirty="0" err="1"/>
              <a:t>Ecosoc</a:t>
            </a:r>
            <a:r>
              <a:rPr kumimoji="1" lang="en-US" altLang="ja-JP" dirty="0"/>
              <a:t>)</a:t>
            </a:r>
            <a:r>
              <a:rPr kumimoji="1" lang="ja-JP" altLang="en-US" dirty="0"/>
              <a:t>においてコンサルタントの地位を保持している。</a:t>
            </a:r>
            <a:r>
              <a:rPr kumimoji="1" lang="en-US" altLang="ja-JP" dirty="0"/>
              <a:t>1993</a:t>
            </a:r>
            <a:r>
              <a:rPr kumimoji="1" lang="ja-JP" altLang="en-US" dirty="0"/>
              <a:t>年に、</a:t>
            </a:r>
            <a:r>
              <a:rPr kumimoji="1" lang="en-US" altLang="ja-JP" dirty="0" err="1"/>
              <a:t>Ecosoc</a:t>
            </a:r>
            <a:r>
              <a:rPr kumimoji="1" lang="ja-JP" altLang="en-US" dirty="0"/>
              <a:t>は、ロータリーをトップ・コンサルタントとして承認し、ＲＩは、「第</a:t>
            </a:r>
            <a:r>
              <a:rPr kumimoji="1" lang="en-US" altLang="ja-JP" dirty="0"/>
              <a:t>1</a:t>
            </a:r>
            <a:r>
              <a:rPr kumimoji="1" lang="ja-JP" altLang="en-US" dirty="0"/>
              <a:t>カテゴリー」の指導的な国際ＮＧＯ</a:t>
            </a:r>
            <a:r>
              <a:rPr kumimoji="1" lang="en-US" altLang="ja-JP" dirty="0"/>
              <a:t>s</a:t>
            </a:r>
            <a:r>
              <a:rPr kumimoji="1" lang="ja-JP" altLang="en-US" dirty="0"/>
              <a:t>の一つとなった。</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noProof="0" smtClean="0"/>
              <a:pPr/>
              <a:t>19</a:t>
            </a:fld>
            <a:endParaRPr lang="ja-JP" altLang="en-US" noProof="0"/>
          </a:p>
        </p:txBody>
      </p:sp>
    </p:spTree>
    <p:extLst>
      <p:ext uri="{BB962C8B-B14F-4D97-AF65-F5344CB8AC3E}">
        <p14:creationId xmlns:p14="http://schemas.microsoft.com/office/powerpoint/2010/main" val="2492807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ロータリーのはじめての例会が開催されたユニテイビルの</a:t>
            </a:r>
            <a:r>
              <a:rPr kumimoji="1" lang="en-US" altLang="ja-JP" dirty="0"/>
              <a:t>711</a:t>
            </a:r>
            <a:r>
              <a:rPr kumimoji="1" lang="ja-JP" altLang="en-US" dirty="0"/>
              <a:t>号室</a:t>
            </a:r>
            <a:endParaRPr kumimoji="1" lang="en-US" altLang="ja-JP" dirty="0"/>
          </a:p>
          <a:p>
            <a:r>
              <a:rPr kumimoji="1" lang="ja-JP" altLang="en-US" dirty="0"/>
              <a:t>イリノイ州シカゴのユニティビルディングは、シカゴ ループのノース ディアボーン ストリート </a:t>
            </a:r>
            <a:r>
              <a:rPr kumimoji="1" lang="en-US" altLang="ja-JP" dirty="0"/>
              <a:t>127 </a:t>
            </a:r>
            <a:r>
              <a:rPr kumimoji="1" lang="ja-JP" altLang="en-US" dirty="0"/>
              <a:t>番地にあり、</a:t>
            </a:r>
            <a:endParaRPr kumimoji="1" lang="en-US" altLang="ja-JP" dirty="0"/>
          </a:p>
          <a:p>
            <a:r>
              <a:rPr kumimoji="1" lang="en-US" altLang="ja-JP" dirty="0"/>
              <a:t>17 </a:t>
            </a:r>
            <a:r>
              <a:rPr kumimoji="1" lang="ja-JP" altLang="en-US" dirty="0"/>
              <a:t>階建ての建物で、かつてはシカゴで最も高い超高層ビルでした。</a:t>
            </a:r>
            <a:endParaRPr kumimoji="1" lang="en-US" altLang="ja-JP" dirty="0"/>
          </a:p>
          <a:p>
            <a:r>
              <a:rPr kumimoji="1" lang="en-US" altLang="ja-JP" dirty="0"/>
              <a:t>1905 </a:t>
            </a:r>
            <a:r>
              <a:rPr kumimoji="1" lang="ja-JP" altLang="en-US" dirty="0"/>
              <a:t>年 </a:t>
            </a:r>
            <a:r>
              <a:rPr kumimoji="1" lang="en-US" altLang="ja-JP" dirty="0"/>
              <a:t>2 </a:t>
            </a:r>
            <a:r>
              <a:rPr kumimoji="1" lang="ja-JP" altLang="en-US" dirty="0"/>
              <a:t>月 </a:t>
            </a:r>
            <a:r>
              <a:rPr kumimoji="1" lang="en-US" altLang="ja-JP" dirty="0"/>
              <a:t>23 </a:t>
            </a:r>
            <a:r>
              <a:rPr kumimoji="1" lang="ja-JP" altLang="en-US" dirty="0"/>
              <a:t>日にシカゴ ロータリー クラブが最初のクラブ例会を開催したのが</a:t>
            </a:r>
            <a:r>
              <a:rPr kumimoji="1" lang="en-US" altLang="ja-JP" dirty="0"/>
              <a:t>4</a:t>
            </a:r>
            <a:r>
              <a:rPr kumimoji="1" lang="ja-JP" altLang="en-US" dirty="0"/>
              <a:t>人の先駆者　ガスターバス・ローアのオフイスでした。</a:t>
            </a:r>
            <a:endParaRPr kumimoji="1" lang="en-US" altLang="ja-JP" dirty="0"/>
          </a:p>
          <a:p>
            <a:endParaRPr kumimoji="1" lang="en-US" altLang="ja-JP" dirty="0"/>
          </a:p>
          <a:p>
            <a:r>
              <a:rPr kumimoji="1" lang="ja-JP" altLang="en-US" dirty="0"/>
              <a:t>参考資料</a:t>
            </a:r>
            <a:endParaRPr kumimoji="1" lang="en-US" altLang="ja-JP" dirty="0"/>
          </a:p>
          <a:p>
            <a:r>
              <a:rPr kumimoji="1" lang="ja-JP" altLang="en-US" dirty="0"/>
              <a:t>ユニティ ビルディングは、</a:t>
            </a:r>
            <a:r>
              <a:rPr kumimoji="1" lang="en-US" altLang="ja-JP" dirty="0"/>
              <a:t>127 North Dearborn Street in the Chicago</a:t>
            </a:r>
            <a:r>
              <a:rPr kumimoji="1" lang="ja-JP" altLang="en-US" dirty="0"/>
              <a:t>にあり、</a:t>
            </a:r>
            <a:r>
              <a:rPr kumimoji="1" lang="en-US" altLang="ja-JP" dirty="0"/>
              <a:t>1890 </a:t>
            </a:r>
            <a:r>
              <a:rPr kumimoji="1" lang="ja-JP" altLang="en-US" dirty="0"/>
              <a:t>年から </a:t>
            </a:r>
            <a:r>
              <a:rPr kumimoji="1" lang="en-US" altLang="ja-JP" dirty="0"/>
              <a:t>1892 </a:t>
            </a:r>
            <a:r>
              <a:rPr kumimoji="1" lang="ja-JP" altLang="en-US" dirty="0"/>
              <a:t>年にかけて、第 </a:t>
            </a:r>
            <a:r>
              <a:rPr kumimoji="1" lang="en-US" altLang="ja-JP" dirty="0"/>
              <a:t>20 </a:t>
            </a:r>
            <a:r>
              <a:rPr kumimoji="1" lang="ja-JP" altLang="en-US" dirty="0"/>
              <a:t>代イリノイ州知事になったジョン ピーター アルトゲルドによって建設されました。</a:t>
            </a:r>
            <a:endParaRPr kumimoji="1" lang="en-US" altLang="ja-JP" dirty="0"/>
          </a:p>
          <a:p>
            <a:r>
              <a:rPr kumimoji="1" lang="en-US" altLang="ja-JP" dirty="0"/>
              <a:t>1989 </a:t>
            </a:r>
            <a:r>
              <a:rPr kumimoji="1" lang="ja-JP" altLang="en-US" dirty="0"/>
              <a:t>年に取り壊されています。フリー百科事典ウィキペディアより</a:t>
            </a:r>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noProof="0" smtClean="0"/>
              <a:pPr/>
              <a:t>2</a:t>
            </a:fld>
            <a:endParaRPr lang="ja-JP" altLang="en-US" noProof="0"/>
          </a:p>
        </p:txBody>
      </p:sp>
    </p:spTree>
    <p:extLst>
      <p:ext uri="{BB962C8B-B14F-4D97-AF65-F5344CB8AC3E}">
        <p14:creationId xmlns:p14="http://schemas.microsoft.com/office/powerpoint/2010/main" val="4075000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1950</a:t>
            </a:r>
            <a:r>
              <a:rPr kumimoji="1" lang="ja-JP" altLang="en-US" dirty="0"/>
              <a:t>年　ロータリー財団 第</a:t>
            </a:r>
            <a:r>
              <a:rPr kumimoji="1" lang="en-US" altLang="ja-JP" dirty="0"/>
              <a:t>2</a:t>
            </a:r>
            <a:r>
              <a:rPr kumimoji="1" lang="ja-JP" altLang="en-US" dirty="0"/>
              <a:t>期奨学生</a:t>
            </a:r>
          </a:p>
          <a:p>
            <a:r>
              <a:rPr kumimoji="1" lang="ja-JP" altLang="en-US" dirty="0"/>
              <a:t>現在のロータリー財団　グローバル奨学生</a:t>
            </a:r>
            <a:endParaRPr kumimoji="1" lang="en-US" altLang="ja-JP" dirty="0"/>
          </a:p>
          <a:p>
            <a:endParaRPr kumimoji="1" lang="en-US" altLang="ja-JP" dirty="0"/>
          </a:p>
          <a:p>
            <a:r>
              <a:rPr kumimoji="1" lang="ja-JP" altLang="en-US" dirty="0"/>
              <a:t>元国連難民高等弁務官　</a:t>
            </a:r>
          </a:p>
          <a:p>
            <a:r>
              <a:rPr kumimoji="1" lang="ja-JP" altLang="en-US" dirty="0"/>
              <a:t>緒方さんは</a:t>
            </a:r>
            <a:r>
              <a:rPr kumimoji="1" lang="en-US" altLang="ja-JP" dirty="0"/>
              <a:t>1927</a:t>
            </a:r>
            <a:r>
              <a:rPr kumimoji="1" lang="ja-JP" altLang="en-US" dirty="0"/>
              <a:t>年東京都に生まれ、幼少期をアメリカ、</a:t>
            </a:r>
          </a:p>
          <a:p>
            <a:r>
              <a:rPr kumimoji="1" lang="ja-JP" altLang="en-US" dirty="0"/>
              <a:t>中国、香港などで過ごしました。聖心女子大学卒業後ロータリー財団、第</a:t>
            </a:r>
            <a:r>
              <a:rPr kumimoji="1" lang="en-US" altLang="ja-JP" dirty="0"/>
              <a:t>2</a:t>
            </a:r>
            <a:r>
              <a:rPr kumimoji="1" lang="ja-JP" altLang="en-US" dirty="0"/>
              <a:t>期奨学生としてアメリカに留学し、ワシントン州、ジョージタウン大学で国際関係論修士号を、そしてカリフォルニア大学バークレー校で政治学博士号を取得。</a:t>
            </a:r>
          </a:p>
          <a:p>
            <a:endParaRPr kumimoji="1" lang="ja-JP" altLang="en-US" dirty="0"/>
          </a:p>
          <a:p>
            <a:r>
              <a:rPr kumimoji="1" lang="ja-JP" altLang="en-US" dirty="0"/>
              <a:t>在学中にロータリー</a:t>
            </a:r>
            <a:r>
              <a:rPr kumimoji="1" lang="en-US" altLang="ja-JP" dirty="0"/>
              <a:t>20</a:t>
            </a:r>
            <a:r>
              <a:rPr kumimoji="1" lang="ja-JP" altLang="en-US" dirty="0"/>
              <a:t>クラブで卓話</a:t>
            </a:r>
          </a:p>
          <a:p>
            <a:r>
              <a:rPr kumimoji="1" lang="en-US" altLang="ja-JP" dirty="0"/>
              <a:t>7</a:t>
            </a:r>
            <a:r>
              <a:rPr kumimoji="1" lang="ja-JP" altLang="en-US" dirty="0"/>
              <a:t>地区の地区大会に出席して奉仕理念について、講演をされています。</a:t>
            </a:r>
          </a:p>
          <a:p>
            <a:r>
              <a:rPr kumimoji="1" lang="ja-JP" altLang="en-US" dirty="0"/>
              <a:t>「ロータリー奨学生として留学中、社会奉仕の重要性を学んだだけでなく、ロータリアンの方々との交流を通じて、見識を広げ、さまざまな経験ができた」と緒方氏は振り返ります。</a:t>
            </a:r>
          </a:p>
          <a:p>
            <a:r>
              <a:rPr kumimoji="1" lang="ja-JP" altLang="en-US" dirty="0"/>
              <a:t>「</a:t>
            </a:r>
            <a:r>
              <a:rPr kumimoji="1" lang="en-US" altLang="ja-JP" dirty="0"/>
              <a:t>『</a:t>
            </a:r>
            <a:r>
              <a:rPr kumimoji="1" lang="ja-JP" altLang="en-US" dirty="0"/>
              <a:t>超我の奉仕</a:t>
            </a:r>
            <a:r>
              <a:rPr kumimoji="1" lang="en-US" altLang="ja-JP" dirty="0"/>
              <a:t>』</a:t>
            </a:r>
            <a:r>
              <a:rPr kumimoji="1" lang="ja-JP" altLang="en-US" dirty="0"/>
              <a:t>というロータリーのモットーに深い感銘を受け、以来、これが私の人生の指針となってきました」</a:t>
            </a:r>
            <a:endParaRPr kumimoji="1" lang="en-US" altLang="ja-JP" dirty="0"/>
          </a:p>
          <a:p>
            <a:endParaRPr kumimoji="1" lang="en-US" altLang="ja-JP" dirty="0"/>
          </a:p>
          <a:p>
            <a:r>
              <a:rPr kumimoji="1" lang="en-US" altLang="ja-JP" b="1" dirty="0"/>
              <a:t>2016-17</a:t>
            </a:r>
            <a:r>
              <a:rPr kumimoji="1" lang="ja-JP" altLang="en-US" b="1" dirty="0"/>
              <a:t>年度ロータリー学友世界奉仕賞が贈られました。</a:t>
            </a:r>
            <a:endParaRPr kumimoji="1" lang="en-US" altLang="ja-JP" b="1" dirty="0"/>
          </a:p>
          <a:p>
            <a:r>
              <a:rPr kumimoji="1" lang="ja-JP" altLang="en-US" dirty="0"/>
              <a:t>ロータリー学友世界奉仕賞とは</a:t>
            </a:r>
          </a:p>
          <a:p>
            <a:r>
              <a:rPr kumimoji="1" lang="ja-JP" altLang="en-US" dirty="0"/>
              <a:t>人道的奉仕の実践や職業での活躍を通じて、ロータリープログラムの影響を身をもって示した優れた学友に贈られる賞です。</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noProof="0" smtClean="0"/>
              <a:pPr/>
              <a:t>20</a:t>
            </a:fld>
            <a:endParaRPr lang="ja-JP" altLang="en-US" noProof="0"/>
          </a:p>
        </p:txBody>
      </p:sp>
    </p:spTree>
    <p:extLst>
      <p:ext uri="{BB962C8B-B14F-4D97-AF65-F5344CB8AC3E}">
        <p14:creationId xmlns:p14="http://schemas.microsoft.com/office/powerpoint/2010/main" val="336999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インターアクトクラブ</a:t>
            </a:r>
            <a:endParaRPr kumimoji="1" lang="en-US" altLang="ja-JP" dirty="0"/>
          </a:p>
          <a:p>
            <a:r>
              <a:rPr kumimoji="1" lang="ja-JP" altLang="en-US" dirty="0"/>
              <a:t>最初のインターアクトクラブは、</a:t>
            </a:r>
            <a:r>
              <a:rPr kumimoji="1" lang="en-US" altLang="ja-JP" dirty="0"/>
              <a:t>1962</a:t>
            </a:r>
            <a:r>
              <a:rPr kumimoji="1" lang="ja-JP" altLang="en-US" dirty="0"/>
              <a:t>年</a:t>
            </a:r>
            <a:r>
              <a:rPr kumimoji="1" lang="en-US" altLang="ja-JP" dirty="0"/>
              <a:t>11</a:t>
            </a:r>
            <a:r>
              <a:rPr kumimoji="1" lang="ja-JP" altLang="en-US" dirty="0"/>
              <a:t>月</a:t>
            </a:r>
            <a:r>
              <a:rPr kumimoji="1" lang="en-US" altLang="ja-JP" dirty="0"/>
              <a:t>5</a:t>
            </a:r>
            <a:r>
              <a:rPr kumimoji="1" lang="ja-JP" altLang="en-US" dirty="0"/>
              <a:t>日に米国フロリダ州のメルボルン高校で設立・認定されました。</a:t>
            </a:r>
            <a:endParaRPr kumimoji="1" lang="en-US" altLang="ja-JP" dirty="0"/>
          </a:p>
          <a:p>
            <a:r>
              <a:rPr kumimoji="1" lang="ja-JP" altLang="en-US" dirty="0"/>
              <a:t>インターアクトは、高校生がリーダーシップのスキルを身につける機会となります。</a:t>
            </a:r>
            <a:endParaRPr kumimoji="1" lang="en-US" altLang="ja-JP" dirty="0"/>
          </a:p>
          <a:p>
            <a:endParaRPr kumimoji="1" lang="ja-JP" altLang="en-US" dirty="0"/>
          </a:p>
          <a:p>
            <a:r>
              <a:rPr kumimoji="1" lang="ja-JP" altLang="en-US" dirty="0"/>
              <a:t>地域社会や学校を基盤とするインターアクトクラブでは、</a:t>
            </a:r>
          </a:p>
          <a:p>
            <a:r>
              <a:rPr kumimoji="1" lang="en-US" altLang="ja-JP" dirty="0"/>
              <a:t>12</a:t>
            </a:r>
            <a:r>
              <a:rPr kumimoji="1" lang="ja-JP" altLang="en-US" dirty="0"/>
              <a:t>～</a:t>
            </a:r>
            <a:r>
              <a:rPr kumimoji="1" lang="en-US" altLang="ja-JP" dirty="0"/>
              <a:t>18</a:t>
            </a:r>
            <a:r>
              <a:rPr kumimoji="1" lang="ja-JP" altLang="en-US" dirty="0"/>
              <a:t>歳の中学・高校生が、ボランティアやそのほかの活動への参加を通じて社会について学び、リーダーシップ力を養っています。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noProof="0" smtClean="0"/>
              <a:pPr/>
              <a:t>21</a:t>
            </a:fld>
            <a:endParaRPr lang="ja-JP" altLang="en-US" noProof="0"/>
          </a:p>
        </p:txBody>
      </p:sp>
    </p:spTree>
    <p:extLst>
      <p:ext uri="{BB962C8B-B14F-4D97-AF65-F5344CB8AC3E}">
        <p14:creationId xmlns:p14="http://schemas.microsoft.com/office/powerpoint/2010/main" val="481121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ローターアクトクラブ</a:t>
            </a:r>
          </a:p>
          <a:p>
            <a:r>
              <a:rPr kumimoji="1" lang="ja-JP" altLang="en-US" dirty="0"/>
              <a:t>ローターアクトクラブでは、</a:t>
            </a:r>
            <a:r>
              <a:rPr kumimoji="1" lang="en-US" altLang="ja-JP" dirty="0"/>
              <a:t>18</a:t>
            </a:r>
            <a:r>
              <a:rPr kumimoji="1" lang="ja-JP" altLang="en-US" dirty="0"/>
              <a:t>歳以上の若い人たちが地域社会で奉仕活動を行い、リーダーシップのスキルを高めながら交流しています。ローターアクト会員は、各自の専門分野や職業における新進エキスパートとして、問題解決の新しいアプローチで地元の社会問題に取り組んでいます。</a:t>
            </a:r>
            <a:endParaRPr kumimoji="1" lang="en-US" altLang="ja-JP" dirty="0"/>
          </a:p>
          <a:p>
            <a:r>
              <a:rPr kumimoji="1" lang="en-US" altLang="ja-JP" dirty="0"/>
              <a:t>2019</a:t>
            </a:r>
            <a:r>
              <a:rPr kumimoji="1" lang="ja-JP" altLang="en-US" dirty="0"/>
              <a:t>年</a:t>
            </a:r>
            <a:r>
              <a:rPr kumimoji="1" lang="en-US" altLang="ja-JP" dirty="0"/>
              <a:t>10</a:t>
            </a:r>
            <a:r>
              <a:rPr kumimoji="1" lang="ja-JP" altLang="en-US" dirty="0"/>
              <a:t>月の国際ロータリー理事会により年齢制限が撤廃されている。クラブによっては、年齢制限を設定しているクラブもある。 ローターアクトクラブは通常、地域社会または大学を基盤としており、地元のロータリークラブが提唱している。</a:t>
            </a:r>
            <a:endParaRPr kumimoji="1" lang="en-US" altLang="ja-JP" dirty="0"/>
          </a:p>
          <a:p>
            <a:r>
              <a:rPr kumimoji="1" lang="en-US" altLang="ja-JP" dirty="0"/>
              <a:t>2019</a:t>
            </a:r>
            <a:r>
              <a:rPr kumimoji="1" lang="ja-JP" altLang="en-US" dirty="0"/>
              <a:t>年規定審議会は、ローターアクトクラブが国際ロータリーの加盟クラブに含まれることとなりました。</a:t>
            </a:r>
            <a:endParaRPr kumimoji="1" lang="en-US" altLang="ja-JP" dirty="0"/>
          </a:p>
          <a:p>
            <a:endParaRPr kumimoji="1" lang="en-US" altLang="ja-JP" dirty="0"/>
          </a:p>
          <a:p>
            <a:r>
              <a:rPr kumimoji="1" lang="ja-JP" altLang="en-US" dirty="0"/>
              <a:t>これら重要な決定の一つに、ローターアクトクラブの立場を高めるもので、この変更は、ローターアクトクラブが加盟できるようにするために国際ロータリーの加盟の定義を広げるもので、</a:t>
            </a:r>
            <a:r>
              <a:rPr kumimoji="1" lang="en-US" altLang="ja-JP" dirty="0"/>
              <a:t>RI</a:t>
            </a:r>
            <a:r>
              <a:rPr kumimoji="1" lang="ja-JP" altLang="en-US" dirty="0"/>
              <a:t>からローターアクトクラブに提供されるサポートを増やすとともに、ローターアクトの奉仕の力を高めることを目的としています。</a:t>
            </a:r>
            <a:endParaRPr kumimoji="1" lang="en-US" altLang="ja-JP" dirty="0"/>
          </a:p>
          <a:p>
            <a:endParaRPr kumimoji="1" lang="en-US" altLang="ja-JP" dirty="0"/>
          </a:p>
          <a:p>
            <a:r>
              <a:rPr kumimoji="1" lang="ja-JP" altLang="en-US" dirty="0"/>
              <a:t>・</a:t>
            </a:r>
            <a:r>
              <a:rPr kumimoji="1" lang="en-US" altLang="ja-JP" dirty="0"/>
              <a:t>2022</a:t>
            </a:r>
            <a:r>
              <a:rPr kumimoji="1" lang="ja-JP" altLang="en-US" dirty="0"/>
              <a:t>年</a:t>
            </a:r>
            <a:r>
              <a:rPr kumimoji="1" lang="en-US" altLang="ja-JP" dirty="0"/>
              <a:t>7</a:t>
            </a:r>
            <a:r>
              <a:rPr kumimoji="1" lang="ja-JP" altLang="en-US" dirty="0"/>
              <a:t>月</a:t>
            </a:r>
            <a:r>
              <a:rPr kumimoji="1" lang="en-US" altLang="ja-JP" dirty="0"/>
              <a:t>1</a:t>
            </a:r>
            <a:r>
              <a:rPr kumimoji="1" lang="ja-JP" altLang="en-US" dirty="0"/>
              <a:t>日より、ローターアクトクラブは、グローバル補助金プロジェクトで援助国側提唱者または実施国側提唱者になることができる（ただし、ローターアクトクラブがグローバル補助金で以前にロータリークラブと一緒に活動した経験があることが条件）。</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noProof="0" smtClean="0"/>
              <a:pPr/>
              <a:t>22</a:t>
            </a:fld>
            <a:endParaRPr lang="ja-JP" altLang="en-US" noProof="0"/>
          </a:p>
        </p:txBody>
      </p:sp>
    </p:spTree>
    <p:extLst>
      <p:ext uri="{BB962C8B-B14F-4D97-AF65-F5344CB8AC3E}">
        <p14:creationId xmlns:p14="http://schemas.microsoft.com/office/powerpoint/2010/main" val="750587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1979</a:t>
            </a:r>
            <a:r>
              <a:rPr kumimoji="1" lang="ja-JP" altLang="en-US" dirty="0"/>
              <a:t>年</a:t>
            </a:r>
            <a:r>
              <a:rPr kumimoji="1" lang="en-US" altLang="ja-JP" dirty="0"/>
              <a:t>9</a:t>
            </a:r>
            <a:r>
              <a:rPr kumimoji="1" lang="ja-JP" altLang="en-US" dirty="0"/>
              <a:t>月、国際ロータリーは、フィリピンで、生後</a:t>
            </a:r>
            <a:r>
              <a:rPr kumimoji="1" lang="en-US" altLang="ja-JP" dirty="0"/>
              <a:t>3</a:t>
            </a:r>
            <a:r>
              <a:rPr kumimoji="1" lang="ja-JP" altLang="en-US" dirty="0"/>
              <a:t>か月から</a:t>
            </a:r>
            <a:r>
              <a:rPr kumimoji="1" lang="en-US" altLang="ja-JP" dirty="0"/>
              <a:t>36</a:t>
            </a:r>
            <a:r>
              <a:rPr kumimoji="1" lang="ja-JP" altLang="en-US" dirty="0"/>
              <a:t>か月の子ども約</a:t>
            </a:r>
            <a:r>
              <a:rPr kumimoji="1" lang="en-US" altLang="ja-JP" dirty="0"/>
              <a:t>600</a:t>
            </a:r>
            <a:r>
              <a:rPr kumimoji="1" lang="ja-JP" altLang="en-US" dirty="0"/>
              <a:t>万人に対して、</a:t>
            </a:r>
            <a:r>
              <a:rPr kumimoji="1" lang="en-US" altLang="ja-JP" dirty="0"/>
              <a:t>5</a:t>
            </a:r>
            <a:r>
              <a:rPr kumimoji="1" lang="ja-JP" altLang="en-US" dirty="0"/>
              <a:t>か年計画のポリオ免疫活動を始めました。</a:t>
            </a:r>
            <a:endParaRPr kumimoji="1" lang="en-US" altLang="ja-JP" dirty="0"/>
          </a:p>
          <a:p>
            <a:r>
              <a:rPr kumimoji="1" lang="ja-JP" altLang="en-US" dirty="0"/>
              <a:t>これが、ロータリーかポリオ根絶に取り組んだ第一歩です。</a:t>
            </a:r>
            <a:endParaRPr kumimoji="1" lang="en-US" altLang="ja-JP" dirty="0"/>
          </a:p>
          <a:p>
            <a:endParaRPr kumimoji="1" lang="en-US" altLang="ja-JP" dirty="0"/>
          </a:p>
          <a:p>
            <a:r>
              <a:rPr kumimoji="1" lang="en-US" altLang="ja-JP" dirty="0"/>
              <a:t>1979</a:t>
            </a:r>
            <a:r>
              <a:rPr kumimoji="1" lang="ja-JP" altLang="en-US" dirty="0"/>
              <a:t>年</a:t>
            </a:r>
            <a:r>
              <a:rPr kumimoji="1" lang="en-US" altLang="ja-JP" dirty="0"/>
              <a:t>9</a:t>
            </a:r>
            <a:r>
              <a:rPr kumimoji="1" lang="ja-JP" altLang="en-US" dirty="0"/>
              <a:t>月</a:t>
            </a:r>
            <a:r>
              <a:rPr kumimoji="1" lang="en-US" altLang="ja-JP" dirty="0"/>
              <a:t>29</a:t>
            </a:r>
            <a:r>
              <a:rPr kumimoji="1" lang="ja-JP" altLang="en-US" dirty="0"/>
              <a:t>日、フィリピンのマカティのグアダルーペ・ヒエボ地区にある保健センターで、ボランティアによる児童への経口ポリオワクチン投与が行われました。マニラ都市部でのこの活動は、ロータリアンとフィリピン保健省の代表者が手配しました。</a:t>
            </a:r>
            <a:endParaRPr kumimoji="1" lang="en-US" altLang="ja-JP" dirty="0"/>
          </a:p>
          <a:p>
            <a:endParaRPr kumimoji="1" lang="en-US" altLang="ja-JP" dirty="0"/>
          </a:p>
          <a:p>
            <a:r>
              <a:rPr kumimoji="1" lang="ja-JP" altLang="en-US" dirty="0"/>
              <a:t>当時のジェームス </a:t>
            </a:r>
            <a:r>
              <a:rPr kumimoji="1" lang="en-US" altLang="ja-JP" dirty="0"/>
              <a:t>L. </a:t>
            </a:r>
            <a:r>
              <a:rPr kumimoji="1" lang="ja-JP" altLang="en-US" dirty="0"/>
              <a:t>ボーマー会長が最初のワクチンを子どもに投与し、フィリピンのポリオ予防接種活動を開始。これが、ロータリーの「保健、飢餓追放および人間性尊重（</a:t>
            </a:r>
            <a:r>
              <a:rPr kumimoji="1" lang="en-US" altLang="ja-JP" dirty="0"/>
              <a:t>3-H</a:t>
            </a:r>
            <a:r>
              <a:rPr kumimoji="1" lang="ja-JP" altLang="en-US" dirty="0"/>
              <a:t>）補助金」プロジェクトの第</a:t>
            </a:r>
            <a:r>
              <a:rPr kumimoji="1" lang="en-US" altLang="ja-JP" dirty="0"/>
              <a:t>1</a:t>
            </a:r>
            <a:r>
              <a:rPr kumimoji="1" lang="ja-JP" altLang="en-US" dirty="0"/>
              <a:t>号となりました。 </a:t>
            </a:r>
          </a:p>
          <a:p>
            <a:endParaRPr kumimoji="1" lang="ja-JP" altLang="en-US" dirty="0"/>
          </a:p>
          <a:p>
            <a:r>
              <a:rPr kumimoji="1" lang="ja-JP" altLang="en-US" dirty="0"/>
              <a:t>この活動に先立ち、ボーマー会長とフィリピン保健省のエンリケ </a:t>
            </a:r>
            <a:r>
              <a:rPr kumimoji="1" lang="en-US" altLang="ja-JP" dirty="0"/>
              <a:t>M. </a:t>
            </a:r>
            <a:r>
              <a:rPr kumimoji="1" lang="ja-JP" altLang="en-US" dirty="0"/>
              <a:t>ガルシア長官が、</a:t>
            </a:r>
            <a:r>
              <a:rPr kumimoji="1" lang="en-US" altLang="ja-JP" dirty="0"/>
              <a:t>760,000</a:t>
            </a:r>
            <a:r>
              <a:rPr kumimoji="1" lang="ja-JP" altLang="en-US" dirty="0"/>
              <a:t>米ドルをかけて数年間で</a:t>
            </a:r>
            <a:r>
              <a:rPr kumimoji="1" lang="en-US" altLang="ja-JP" dirty="0"/>
              <a:t>600</a:t>
            </a:r>
            <a:r>
              <a:rPr kumimoji="1" lang="ja-JP" altLang="en-US" dirty="0"/>
              <a:t>万人の子どもにポリオ予防接種を行うという国際ロータリーとフィリピン政府の合意書に署名しました。</a:t>
            </a:r>
          </a:p>
          <a:p>
            <a:endParaRPr kumimoji="1" lang="ja-JP" altLang="en-US" dirty="0"/>
          </a:p>
          <a:p>
            <a:r>
              <a:rPr kumimoji="1" lang="en-US" altLang="ja-JP" dirty="0"/>
              <a:t>1993</a:t>
            </a:r>
            <a:r>
              <a:rPr kumimoji="1" lang="ja-JP" altLang="en-US" dirty="0"/>
              <a:t>年に行われたインタビューで、ボーマー会長はフィリピン訪問の様子を振り返っています。このインタビューの中でボーマー会長は、ある子供にワクチンを投与した後、横からその子の兄が会長のズボンを引っ張り、「ありがとう、ロータリー」と言ったという逸話について語っています。</a:t>
            </a:r>
          </a:p>
          <a:p>
            <a:endParaRPr kumimoji="1" lang="ja-JP" altLang="en-US" dirty="0"/>
          </a:p>
          <a:p>
            <a:r>
              <a:rPr kumimoji="1" lang="ja-JP" altLang="en-US" dirty="0"/>
              <a:t>このプロジェクトの成功がきっかけとなって、「ポリオのない世界」をつくることがロータリーの最優先事項となりました。ロータリーは</a:t>
            </a:r>
            <a:r>
              <a:rPr kumimoji="1" lang="en-US" altLang="ja-JP" dirty="0"/>
              <a:t>1985</a:t>
            </a:r>
            <a:r>
              <a:rPr kumimoji="1" lang="ja-JP" altLang="en-US" dirty="0"/>
              <a:t>年にポリオプラス・キャンペーンを発足させ、</a:t>
            </a:r>
            <a:r>
              <a:rPr kumimoji="1" lang="en-US" altLang="ja-JP" dirty="0"/>
              <a:t>1988</a:t>
            </a:r>
            <a:r>
              <a:rPr kumimoji="1" lang="ja-JP" altLang="en-US" dirty="0"/>
              <a:t>年には</a:t>
            </a:r>
            <a:r>
              <a:rPr kumimoji="1" lang="en-US" altLang="ja-JP" dirty="0"/>
              <a:t>GPEI</a:t>
            </a:r>
            <a:r>
              <a:rPr kumimoji="1" lang="ja-JP" altLang="en-US" dirty="0"/>
              <a:t>の発足メンバーとなりました。ロータリーとパートナー組織の懸命な取り組みにより、経口ポリオワクチンの投与を受けた子どもの数は、全世界で</a:t>
            </a:r>
            <a:r>
              <a:rPr kumimoji="1" lang="en-US" altLang="ja-JP" dirty="0"/>
              <a:t>25</a:t>
            </a:r>
            <a:r>
              <a:rPr kumimoji="1" lang="ja-JP" altLang="en-US" dirty="0"/>
              <a:t>億人以上に上ります。</a:t>
            </a:r>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noProof="0" smtClean="0"/>
              <a:pPr/>
              <a:t>23</a:t>
            </a:fld>
            <a:endParaRPr lang="ja-JP" altLang="en-US" noProof="0"/>
          </a:p>
        </p:txBody>
      </p:sp>
    </p:spTree>
    <p:extLst>
      <p:ext uri="{BB962C8B-B14F-4D97-AF65-F5344CB8AC3E}">
        <p14:creationId xmlns:p14="http://schemas.microsoft.com/office/powerpoint/2010/main" val="2741521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1985</a:t>
            </a:r>
            <a:r>
              <a:rPr kumimoji="1" lang="ja-JP" altLang="en-US" dirty="0"/>
              <a:t>年、国際ロータリーでは、ロータリー創始</a:t>
            </a:r>
            <a:r>
              <a:rPr kumimoji="1" lang="en-US" altLang="ja-JP" dirty="0"/>
              <a:t>80</a:t>
            </a:r>
            <a:r>
              <a:rPr kumimoji="1" lang="ja-JP" altLang="en-US" dirty="0"/>
              <a:t>周年に当たって、「ポリオ・プラス計画」を発表。</a:t>
            </a:r>
            <a:endParaRPr kumimoji="1" lang="en-US" altLang="ja-JP" dirty="0"/>
          </a:p>
          <a:p>
            <a:r>
              <a:rPr kumimoji="1" lang="ja-JP" altLang="en-US" dirty="0"/>
              <a:t>プラスとは、はしか、ジフテリア、破傷風、百日咳、結核を指しますが、ポリオだけでなく、これらの病気についても予防接種を実施することになりました。</a:t>
            </a:r>
            <a:endParaRPr kumimoji="1" lang="en-US" altLang="ja-JP" dirty="0"/>
          </a:p>
          <a:p>
            <a:endParaRPr kumimoji="1" lang="en-US" altLang="ja-JP" dirty="0"/>
          </a:p>
          <a:p>
            <a:r>
              <a:rPr kumimoji="1" lang="ja-JP" altLang="en-US" dirty="0"/>
              <a:t>ポリオプラスの目的はポリオ根絶ですが、このプログラムが、ほかにもさまざまな恩恵をもたらしていることをご存知でしょうか。ポリオ根絶キャンペーンの「プラス」部分がもたらす恩恵は、手動三輪車だけではありません。水へのアクセス、医療援助、蚊帳や石鹸にいたるまでさまざまです。</a:t>
            </a:r>
            <a:r>
              <a:rPr kumimoji="1" lang="en-US" altLang="ja-JP" dirty="0"/>
              <a:t>2010</a:t>
            </a:r>
            <a:r>
              <a:rPr kumimoji="1" lang="ja-JP" altLang="en-US" dirty="0"/>
              <a:t>年の調査では、ポリオワクチンとともに子どもたちに投与されたビタミン</a:t>
            </a:r>
            <a:r>
              <a:rPr kumimoji="1" lang="en-US" altLang="ja-JP" dirty="0"/>
              <a:t>A</a:t>
            </a:r>
            <a:r>
              <a:rPr kumimoji="1" lang="ja-JP" altLang="en-US" dirty="0"/>
              <a:t>のおかげで、伝染病への感染率が下がり、</a:t>
            </a:r>
            <a:r>
              <a:rPr kumimoji="1" lang="en-US" altLang="ja-JP" dirty="0"/>
              <a:t>125</a:t>
            </a:r>
            <a:r>
              <a:rPr kumimoji="1" lang="ja-JP" altLang="en-US" dirty="0"/>
              <a:t>万人の子どもたちの命が救われたと推定されています。 </a:t>
            </a:r>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noProof="0" smtClean="0"/>
              <a:pPr/>
              <a:t>24</a:t>
            </a:fld>
            <a:endParaRPr lang="ja-JP" altLang="en-US" noProof="0"/>
          </a:p>
        </p:txBody>
      </p:sp>
    </p:spTree>
    <p:extLst>
      <p:ext uri="{BB962C8B-B14F-4D97-AF65-F5344CB8AC3E}">
        <p14:creationId xmlns:p14="http://schemas.microsoft.com/office/powerpoint/2010/main" val="3833685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RI</a:t>
            </a:r>
            <a:r>
              <a:rPr kumimoji="1" lang="ja-JP" altLang="en-US" dirty="0"/>
              <a:t>（国際ロータリー）の目標の一つとして、女性会員の増強が求められています。</a:t>
            </a:r>
          </a:p>
          <a:p>
            <a:r>
              <a:rPr kumimoji="1" lang="ja-JP" altLang="en-US" dirty="0"/>
              <a:t>実は、</a:t>
            </a:r>
            <a:r>
              <a:rPr kumimoji="1" lang="en-US" altLang="ja-JP" dirty="0"/>
              <a:t>1987</a:t>
            </a:r>
            <a:r>
              <a:rPr kumimoji="1" lang="ja-JP" altLang="en-US" dirty="0"/>
              <a:t>年までは女性会員が認められない時代でした。女性会員の認知を求めて</a:t>
            </a:r>
            <a:r>
              <a:rPr kumimoji="1" lang="en-US" altLang="ja-JP" dirty="0"/>
              <a:t>1950</a:t>
            </a:r>
            <a:r>
              <a:rPr kumimoji="1" lang="ja-JP" altLang="en-US" dirty="0"/>
              <a:t>年以降、世界各国のロータリークラブから女性会員を認めるべきだと、</a:t>
            </a:r>
            <a:r>
              <a:rPr kumimoji="1" lang="en-US" altLang="ja-JP" dirty="0"/>
              <a:t>RI</a:t>
            </a:r>
            <a:r>
              <a:rPr kumimoji="1" lang="ja-JP" altLang="en-US" dirty="0"/>
              <a:t>国際大会に何度も制定案が提案されたのですが、すべて却下されました。</a:t>
            </a:r>
          </a:p>
          <a:p>
            <a:r>
              <a:rPr kumimoji="1" lang="ja-JP" altLang="en-US" dirty="0"/>
              <a:t>そのような中、この問題について保守的な</a:t>
            </a:r>
            <a:r>
              <a:rPr kumimoji="1" lang="en-US" altLang="ja-JP" dirty="0"/>
              <a:t>RI</a:t>
            </a:r>
            <a:r>
              <a:rPr kumimoji="1" lang="ja-JP" altLang="en-US" dirty="0"/>
              <a:t>と、女性会員の認知を求める米国カルフォルニア州のデュアルテ・ロータリークラブとの間で、訴訟を交えた壮絶な戦いが始まります。</a:t>
            </a:r>
          </a:p>
          <a:p>
            <a:r>
              <a:rPr kumimoji="1" lang="en-US" altLang="ja-JP" dirty="0"/>
              <a:t>1978</a:t>
            </a:r>
            <a:r>
              <a:rPr kumimoji="1" lang="ja-JP" altLang="en-US" dirty="0"/>
              <a:t>年、デュアルテ</a:t>
            </a:r>
            <a:r>
              <a:rPr kumimoji="1" lang="en-US" altLang="ja-JP" dirty="0"/>
              <a:t>RC</a:t>
            </a:r>
            <a:r>
              <a:rPr kumimoji="1" lang="ja-JP" altLang="en-US" dirty="0"/>
              <a:t>は強硬策を打ち、</a:t>
            </a:r>
            <a:r>
              <a:rPr kumimoji="1" lang="en-US" altLang="ja-JP" dirty="0"/>
              <a:t>3</a:t>
            </a:r>
            <a:r>
              <a:rPr kumimoji="1" lang="ja-JP" altLang="en-US" dirty="0"/>
              <a:t>名の女性会員を入会させます。それに対して</a:t>
            </a:r>
            <a:r>
              <a:rPr kumimoji="1" lang="en-US" altLang="ja-JP" dirty="0"/>
              <a:t>RI</a:t>
            </a:r>
            <a:r>
              <a:rPr kumimoji="1" lang="ja-JP" altLang="en-US" dirty="0"/>
              <a:t>は対抗策として、デュアルテ</a:t>
            </a:r>
            <a:r>
              <a:rPr kumimoji="1" lang="en-US" altLang="ja-JP" dirty="0"/>
              <a:t>RC</a:t>
            </a:r>
            <a:r>
              <a:rPr kumimoji="1" lang="ja-JP" altLang="en-US" dirty="0"/>
              <a:t>を除名処分としました。しかし、デュアルテ</a:t>
            </a:r>
            <a:r>
              <a:rPr kumimoji="1" lang="en-US" altLang="ja-JP" dirty="0"/>
              <a:t>RC</a:t>
            </a:r>
            <a:r>
              <a:rPr kumimoji="1" lang="ja-JP" altLang="en-US" dirty="0"/>
              <a:t>はそれに屈することなく例会を続けました。また、ロータリーのバッジの上に「</a:t>
            </a:r>
            <a:r>
              <a:rPr kumimoji="1" lang="en-US" altLang="ja-JP" dirty="0"/>
              <a:t>×</a:t>
            </a:r>
            <a:r>
              <a:rPr kumimoji="1" lang="ja-JP" altLang="en-US" dirty="0"/>
              <a:t>」をつけた新しいバッジを作り、デュアルテ“元”</a:t>
            </a:r>
            <a:r>
              <a:rPr kumimoji="1" lang="en-US" altLang="ja-JP" dirty="0"/>
              <a:t>RC</a:t>
            </a:r>
            <a:r>
              <a:rPr kumimoji="1" lang="ja-JP" altLang="en-US" dirty="0"/>
              <a:t>として、女性がロータリアンとして奉仕する権利を得るために、断固として闘い続けました。</a:t>
            </a:r>
          </a:p>
          <a:p>
            <a:r>
              <a:rPr kumimoji="1" lang="en-US" altLang="ja-JP" dirty="0"/>
              <a:t>1983</a:t>
            </a:r>
            <a:r>
              <a:rPr kumimoji="1" lang="ja-JP" altLang="en-US" dirty="0"/>
              <a:t>年、デュアルテ</a:t>
            </a:r>
            <a:r>
              <a:rPr kumimoji="1" lang="en-US" altLang="ja-JP" dirty="0"/>
              <a:t>RC</a:t>
            </a:r>
            <a:r>
              <a:rPr kumimoji="1" lang="ja-JP" altLang="en-US" dirty="0"/>
              <a:t>は訴訟に踏みきりますが、カリフォルニア州最高裁判所の判決で敗訴したため、上告します。</a:t>
            </a:r>
            <a:r>
              <a:rPr kumimoji="1" lang="en-US" altLang="ja-JP" dirty="0"/>
              <a:t>1987</a:t>
            </a:r>
            <a:r>
              <a:rPr kumimoji="1" lang="ja-JP" altLang="en-US" dirty="0"/>
              <a:t>年、米国連邦最高裁判所は、</a:t>
            </a:r>
            <a:r>
              <a:rPr kumimoji="1" lang="en-US" altLang="ja-JP" dirty="0"/>
              <a:t>RC</a:t>
            </a:r>
            <a:r>
              <a:rPr kumimoji="1" lang="ja-JP" altLang="en-US" dirty="0"/>
              <a:t>が性別を理由に女性の入会を拒否することはできないという判決を下します。この判決に従って、</a:t>
            </a:r>
            <a:r>
              <a:rPr kumimoji="1" lang="en-US" altLang="ja-JP" b="1" dirty="0"/>
              <a:t>1987</a:t>
            </a:r>
            <a:r>
              <a:rPr kumimoji="1" lang="ja-JP" altLang="en-US" b="1" dirty="0"/>
              <a:t>年</a:t>
            </a:r>
            <a:r>
              <a:rPr kumimoji="1" lang="en-US" altLang="ja-JP" b="1" dirty="0"/>
              <a:t>5</a:t>
            </a:r>
            <a:r>
              <a:rPr kumimoji="1" lang="ja-JP" altLang="en-US" b="1" dirty="0"/>
              <a:t>月</a:t>
            </a:r>
            <a:r>
              <a:rPr kumimoji="1" lang="en-US" altLang="ja-JP" b="1" dirty="0"/>
              <a:t>4</a:t>
            </a:r>
            <a:r>
              <a:rPr kumimoji="1" lang="ja-JP" altLang="en-US" b="1" dirty="0"/>
              <a:t>日</a:t>
            </a:r>
            <a:r>
              <a:rPr kumimoji="1" lang="ja-JP" altLang="en-US" dirty="0"/>
              <a:t>、</a:t>
            </a:r>
            <a:r>
              <a:rPr kumimoji="1" lang="en-US" altLang="ja-JP" dirty="0"/>
              <a:t>RI</a:t>
            </a:r>
            <a:r>
              <a:rPr kumimoji="1" lang="ja-JP" altLang="en-US" dirty="0"/>
              <a:t>規定審議会は女性の入会を承認します。</a:t>
            </a:r>
          </a:p>
          <a:p>
            <a:r>
              <a:rPr kumimoji="1" lang="ja-JP" altLang="en-US" dirty="0"/>
              <a:t>こうして同年</a:t>
            </a:r>
            <a:r>
              <a:rPr kumimoji="1" lang="en-US" altLang="ja-JP" dirty="0"/>
              <a:t>5</a:t>
            </a:r>
            <a:r>
              <a:rPr kumimoji="1" lang="ja-JP" altLang="en-US" dirty="0"/>
              <a:t>月</a:t>
            </a:r>
            <a:r>
              <a:rPr kumimoji="1" lang="en-US" altLang="ja-JP" dirty="0"/>
              <a:t>28</a:t>
            </a:r>
            <a:r>
              <a:rPr kumimoji="1" lang="ja-JP" altLang="en-US" dirty="0"/>
              <a:t>日に、初の女性クラブ会長が誕生します。それがデュアルテ・ロータリークラブのシルビア・ウィットロック氏です。</a:t>
            </a:r>
            <a:r>
              <a:rPr kumimoji="1" lang="en-US" altLang="ja-JP" b="1" dirty="0"/>
              <a:t>1989</a:t>
            </a:r>
            <a:r>
              <a:rPr kumimoji="1" lang="ja-JP" altLang="en-US" b="1" dirty="0"/>
              <a:t>年</a:t>
            </a:r>
            <a:r>
              <a:rPr kumimoji="1" lang="en-US" altLang="ja-JP" b="1" dirty="0"/>
              <a:t>2</a:t>
            </a:r>
            <a:r>
              <a:rPr kumimoji="1" lang="ja-JP" altLang="en-US" b="1" dirty="0"/>
              <a:t>月</a:t>
            </a:r>
            <a:r>
              <a:rPr kumimoji="1" lang="ja-JP" altLang="en-US" dirty="0"/>
              <a:t>、米国最高裁の</a:t>
            </a:r>
            <a:r>
              <a:rPr kumimoji="1" lang="en-US" altLang="ja-JP" dirty="0"/>
              <a:t>1987</a:t>
            </a:r>
            <a:r>
              <a:rPr kumimoji="1" lang="ja-JP" altLang="en-US" dirty="0"/>
              <a:t>年の判決後、初めて開かれた規定審議会で、ロータリークラブの会員は男性に限られるとする</a:t>
            </a:r>
            <a:r>
              <a:rPr kumimoji="1" lang="en-US" altLang="ja-JP" dirty="0"/>
              <a:t>RI</a:t>
            </a:r>
            <a:r>
              <a:rPr kumimoji="1" lang="ja-JP" altLang="en-US" dirty="0"/>
              <a:t>定款の要件の削除が可決され、世界中のロータリークラブで、女性の入会が認められることとなりました。</a:t>
            </a:r>
            <a:endParaRPr kumimoji="1" lang="en-US" altLang="ja-JP" dirty="0"/>
          </a:p>
          <a:p>
            <a:endParaRPr kumimoji="1" lang="en-US" altLang="ja-JP" dirty="0"/>
          </a:p>
          <a:p>
            <a:r>
              <a:rPr kumimoji="1" lang="ja-JP" altLang="en-US" dirty="0"/>
              <a:t>女性会員とその歩み</a:t>
            </a:r>
          </a:p>
          <a:p>
            <a:r>
              <a:rPr kumimoji="1" lang="en-US" altLang="ja-JP" dirty="0"/>
              <a:t>1950</a:t>
            </a:r>
          </a:p>
          <a:p>
            <a:r>
              <a:rPr kumimoji="1" lang="en-US" altLang="ja-JP" dirty="0"/>
              <a:t>1950</a:t>
            </a:r>
            <a:r>
              <a:rPr kumimoji="1" lang="ja-JP" altLang="en-US" dirty="0"/>
              <a:t>年</a:t>
            </a:r>
            <a:r>
              <a:rPr kumimoji="1" lang="en-US" altLang="ja-JP" dirty="0"/>
              <a:t>RI</a:t>
            </a:r>
            <a:r>
              <a:rPr kumimoji="1" lang="ja-JP" altLang="en-US" dirty="0"/>
              <a:t>国際大会にて、インドのロータリークラブが、標準ロータリークラブ定款から「男性（</a:t>
            </a:r>
            <a:r>
              <a:rPr kumimoji="1" lang="en-US" altLang="ja-JP" dirty="0"/>
              <a:t>male</a:t>
            </a:r>
            <a:r>
              <a:rPr kumimoji="1" lang="ja-JP" altLang="en-US" dirty="0"/>
              <a:t>）」という言葉を削除するという審議会への制定案を提案。</a:t>
            </a:r>
          </a:p>
          <a:p>
            <a:endParaRPr kumimoji="1" lang="ja-JP" altLang="en-US" dirty="0"/>
          </a:p>
          <a:p>
            <a:r>
              <a:rPr kumimoji="1" lang="en-US" altLang="ja-JP" dirty="0"/>
              <a:t>1964</a:t>
            </a:r>
          </a:p>
          <a:p>
            <a:r>
              <a:rPr kumimoji="1" lang="ja-JP" altLang="en-US" dirty="0"/>
              <a:t>規定審議会の議題に、セイロン（現在のスリランカ）のロータリークラブから提案された、ロータリークラブへ女性の入会を認めるという制定案が掲載される。代表議員はこれを否決。このほかに、女性に名誉会員の資格を与えるという</a:t>
            </a:r>
            <a:r>
              <a:rPr kumimoji="1" lang="en-US" altLang="ja-JP" dirty="0"/>
              <a:t>2</a:t>
            </a:r>
            <a:r>
              <a:rPr kumimoji="1" lang="ja-JP" altLang="en-US" dirty="0"/>
              <a:t>つの提案も否決される。</a:t>
            </a:r>
          </a:p>
          <a:p>
            <a:endParaRPr kumimoji="1" lang="ja-JP" altLang="en-US" dirty="0"/>
          </a:p>
          <a:p>
            <a:r>
              <a:rPr kumimoji="1" lang="en-US" altLang="ja-JP" dirty="0"/>
              <a:t>1972</a:t>
            </a:r>
          </a:p>
          <a:p>
            <a:r>
              <a:rPr kumimoji="1" lang="ja-JP" altLang="en-US" dirty="0"/>
              <a:t>職場で高い地位に就く女性が増えるにつれ、女性会員を支持するクラブの声が高まる。</a:t>
            </a:r>
            <a:r>
              <a:rPr kumimoji="1" lang="en-US" altLang="ja-JP" dirty="0"/>
              <a:t>1972</a:t>
            </a:r>
            <a:r>
              <a:rPr kumimoji="1" lang="ja-JP" altLang="en-US" dirty="0"/>
              <a:t>年規定審議会で、米国のロータリークラブがロータリーへの女性入会を提案。</a:t>
            </a:r>
          </a:p>
          <a:p>
            <a:endParaRPr kumimoji="1" lang="ja-JP" altLang="en-US" dirty="0"/>
          </a:p>
          <a:p>
            <a:r>
              <a:rPr kumimoji="1" lang="en-US" altLang="ja-JP" dirty="0"/>
              <a:t>1977</a:t>
            </a:r>
          </a:p>
          <a:p>
            <a:r>
              <a:rPr kumimoji="1" lang="en-US" altLang="ja-JP" dirty="0"/>
              <a:t>1977</a:t>
            </a:r>
            <a:r>
              <a:rPr kumimoji="1" lang="ja-JP" altLang="en-US" dirty="0"/>
              <a:t>年</a:t>
            </a:r>
            <a:r>
              <a:rPr kumimoji="1" lang="en-US" altLang="ja-JP" dirty="0"/>
              <a:t>RI</a:t>
            </a:r>
            <a:r>
              <a:rPr kumimoji="1" lang="ja-JP" altLang="en-US" dirty="0"/>
              <a:t>国際大会で、女性会員を認める</a:t>
            </a:r>
            <a:r>
              <a:rPr kumimoji="1" lang="en-US" altLang="ja-JP" dirty="0"/>
              <a:t>3</a:t>
            </a:r>
            <a:r>
              <a:rPr kumimoji="1" lang="ja-JP" altLang="en-US" dirty="0"/>
              <a:t>つの立法案を規定審議会に提出することとなる。ブラジルのクラブは、女性を名誉会員として認める立法案を別途作成。</a:t>
            </a:r>
          </a:p>
          <a:p>
            <a:endParaRPr kumimoji="1" lang="ja-JP" altLang="en-US" dirty="0"/>
          </a:p>
          <a:p>
            <a:r>
              <a:rPr kumimoji="1" lang="ja-JP" altLang="en-US" dirty="0"/>
              <a:t>米国カリフォルニア州デュアルテ・ロータリークラブは、</a:t>
            </a:r>
            <a:r>
              <a:rPr kumimoji="1" lang="en-US" altLang="ja-JP" dirty="0"/>
              <a:t>RI</a:t>
            </a:r>
            <a:r>
              <a:rPr kumimoji="1" lang="ja-JP" altLang="en-US" dirty="0"/>
              <a:t>定款と標準ロータリークラブ定款に反しながらも、女性の会員を入会させる。この違反から、同クラブは、</a:t>
            </a:r>
            <a:r>
              <a:rPr kumimoji="1" lang="en-US" altLang="ja-JP" dirty="0"/>
              <a:t>1978</a:t>
            </a:r>
            <a:r>
              <a:rPr kumimoji="1" lang="ja-JP" altLang="en-US" dirty="0"/>
              <a:t>年</a:t>
            </a:r>
            <a:r>
              <a:rPr kumimoji="1" lang="en-US" altLang="ja-JP" dirty="0"/>
              <a:t>3</a:t>
            </a:r>
            <a:r>
              <a:rPr kumimoji="1" lang="ja-JP" altLang="en-US" dirty="0"/>
              <a:t>月に国際ロータリーへの加盟を終結されるが、</a:t>
            </a:r>
            <a:r>
              <a:rPr kumimoji="1" lang="en-US" altLang="ja-JP" dirty="0"/>
              <a:t>1986</a:t>
            </a:r>
            <a:r>
              <a:rPr kumimoji="1" lang="ja-JP" altLang="en-US" dirty="0"/>
              <a:t>年</a:t>
            </a:r>
            <a:r>
              <a:rPr kumimoji="1" lang="en-US" altLang="ja-JP" dirty="0"/>
              <a:t>9</a:t>
            </a:r>
            <a:r>
              <a:rPr kumimoji="1" lang="ja-JP" altLang="en-US" dirty="0"/>
              <a:t>月に復帰加盟。</a:t>
            </a:r>
          </a:p>
          <a:p>
            <a:endParaRPr kumimoji="1" lang="ja-JP" altLang="en-US" dirty="0"/>
          </a:p>
          <a:p>
            <a:r>
              <a:rPr kumimoji="1" lang="en-US" altLang="ja-JP" dirty="0"/>
              <a:t>1980</a:t>
            </a:r>
          </a:p>
          <a:p>
            <a:r>
              <a:rPr kumimoji="1" lang="en-US" altLang="ja-JP" dirty="0"/>
              <a:t>RI</a:t>
            </a:r>
            <a:r>
              <a:rPr kumimoji="1" lang="ja-JP" altLang="en-US" dirty="0"/>
              <a:t>理事会、インド、スウェーデン、スイス、米国のロータリークラブが、</a:t>
            </a:r>
            <a:r>
              <a:rPr kumimoji="1" lang="en-US" altLang="ja-JP" dirty="0"/>
              <a:t>RI</a:t>
            </a:r>
            <a:r>
              <a:rPr kumimoji="1" lang="ja-JP" altLang="en-US" dirty="0"/>
              <a:t>とクラブの定款および細則から、会員を「男の人（</a:t>
            </a:r>
            <a:r>
              <a:rPr kumimoji="1" lang="en-US" altLang="ja-JP" dirty="0"/>
              <a:t>male persons</a:t>
            </a:r>
            <a:r>
              <a:rPr kumimoji="1" lang="ja-JP" altLang="en-US" dirty="0"/>
              <a:t>）」として言及する箇所をすべて削除する制定案を提案。</a:t>
            </a:r>
          </a:p>
          <a:p>
            <a:endParaRPr kumimoji="1" lang="ja-JP" altLang="en-US" dirty="0"/>
          </a:p>
          <a:p>
            <a:r>
              <a:rPr kumimoji="1" lang="en-US" altLang="ja-JP" dirty="0"/>
              <a:t>1983-86</a:t>
            </a:r>
          </a:p>
          <a:p>
            <a:r>
              <a:rPr kumimoji="1" lang="en-US" altLang="ja-JP" dirty="0"/>
              <a:t>1983</a:t>
            </a:r>
            <a:r>
              <a:rPr kumimoji="1" lang="ja-JP" altLang="en-US" dirty="0"/>
              <a:t>年にデュアルテ・ロータリークラブが起こした訴訟で、カリフォルニア州最高裁判所は国際ロータリーを支持する判決を下す。カリフォルニア州のロータリークラブでは引き続き、性別が会員の資格要件となる。</a:t>
            </a:r>
            <a:r>
              <a:rPr kumimoji="1" lang="en-US" altLang="ja-JP" dirty="0"/>
              <a:t>1986</a:t>
            </a:r>
            <a:r>
              <a:rPr kumimoji="1" lang="ja-JP" altLang="en-US" dirty="0"/>
              <a:t>年、控訴裁判所は下級裁判所の判決を覆し、カリフォルニア州では男性のみを会員とする規定を施行できないとする。カリフォルニア州最高裁はこの決定を退け、米国連邦最高裁判所に控訴。</a:t>
            </a:r>
          </a:p>
          <a:p>
            <a:endParaRPr kumimoji="1" lang="ja-JP" altLang="en-US" dirty="0"/>
          </a:p>
          <a:p>
            <a:r>
              <a:rPr kumimoji="1" lang="en-US" altLang="ja-JP" dirty="0"/>
              <a:t>1987</a:t>
            </a:r>
          </a:p>
          <a:p>
            <a:r>
              <a:rPr kumimoji="1" lang="en-US" altLang="ja-JP" dirty="0"/>
              <a:t>5</a:t>
            </a:r>
            <a:r>
              <a:rPr kumimoji="1" lang="ja-JP" altLang="en-US" dirty="0"/>
              <a:t>月</a:t>
            </a:r>
            <a:r>
              <a:rPr kumimoji="1" lang="en-US" altLang="ja-JP" dirty="0"/>
              <a:t>4</a:t>
            </a:r>
            <a:r>
              <a:rPr kumimoji="1" lang="ja-JP" altLang="en-US" dirty="0"/>
              <a:t>日、米国連邦最高裁判所は、ロータリークラブが性別を理由に女性を会員として拒否することはできないという判決を下す。ロータリーは方針声明を発表し、米国のロータリークラブは、資格を満たす女性を入会させることができるとする。理事会は「米国のクラブは、性別に関係なく、会員候補者を公正に検討するよう奨励する」ようになる。</a:t>
            </a:r>
          </a:p>
          <a:p>
            <a:endParaRPr kumimoji="1" lang="ja-JP" altLang="en-US" dirty="0"/>
          </a:p>
          <a:p>
            <a:r>
              <a:rPr kumimoji="1" lang="en-US" altLang="ja-JP" dirty="0"/>
              <a:t>5</a:t>
            </a:r>
            <a:r>
              <a:rPr kumimoji="1" lang="ja-JP" altLang="en-US" dirty="0"/>
              <a:t>月</a:t>
            </a:r>
            <a:r>
              <a:rPr kumimoji="1" lang="en-US" altLang="ja-JP" dirty="0"/>
              <a:t>28</a:t>
            </a:r>
            <a:r>
              <a:rPr kumimoji="1" lang="ja-JP" altLang="en-US" dirty="0"/>
              <a:t>日に結成された、カリフォルニア州のマリン・サンライズ・ロータリークラブ（旧ラークスパー・ランディング・ロータリークラブ）が、連邦最高裁の判決から初めて、女性の設立会員を含めたクラブとなる。初の女性クラブ会長は、デュアルテ・ロータリークラブ（カリフォルニア州）のシルビア・ウィットロック氏。</a:t>
            </a:r>
          </a:p>
          <a:p>
            <a:endParaRPr kumimoji="1" lang="ja-JP" altLang="en-US" dirty="0"/>
          </a:p>
          <a:p>
            <a:r>
              <a:rPr kumimoji="1" lang="en-US" altLang="ja-JP" dirty="0"/>
              <a:t>1988</a:t>
            </a:r>
          </a:p>
          <a:p>
            <a:r>
              <a:rPr kumimoji="1" lang="en-US" altLang="ja-JP" dirty="0"/>
              <a:t>11</a:t>
            </a:r>
            <a:r>
              <a:rPr kumimoji="1" lang="ja-JP" altLang="en-US" dirty="0"/>
              <a:t>月理事会は、カナダでも米国最高裁判決と同様の法律があることを根拠に、カナダのロータリークラブが女性会員を入会させる権利を認めると方針声明を発表。</a:t>
            </a:r>
          </a:p>
          <a:p>
            <a:endParaRPr kumimoji="1" lang="ja-JP" altLang="en-US" dirty="0"/>
          </a:p>
          <a:p>
            <a:r>
              <a:rPr kumimoji="1" lang="en-US" altLang="ja-JP" dirty="0"/>
              <a:t>1989</a:t>
            </a:r>
          </a:p>
          <a:p>
            <a:r>
              <a:rPr kumimoji="1" lang="ja-JP" altLang="en-US" dirty="0"/>
              <a:t>米国最高裁の</a:t>
            </a:r>
            <a:r>
              <a:rPr kumimoji="1" lang="en-US" altLang="ja-JP" dirty="0"/>
              <a:t>1987</a:t>
            </a:r>
            <a:r>
              <a:rPr kumimoji="1" lang="ja-JP" altLang="en-US" dirty="0"/>
              <a:t>年判決から初めて開かれた規定審議会で、ロータリークラブの会員は男性に限られるとする</a:t>
            </a:r>
            <a:r>
              <a:rPr kumimoji="1" lang="en-US" altLang="ja-JP" dirty="0"/>
              <a:t>RI</a:t>
            </a:r>
            <a:r>
              <a:rPr kumimoji="1" lang="ja-JP" altLang="en-US" dirty="0"/>
              <a:t>定款の要件を削除するよう可決。女性は世界中のロータリークラブで入会が認められることとなる。</a:t>
            </a:r>
          </a:p>
          <a:p>
            <a:endParaRPr kumimoji="1" lang="ja-JP" altLang="en-US" dirty="0"/>
          </a:p>
          <a:p>
            <a:r>
              <a:rPr kumimoji="1" lang="en-US" altLang="ja-JP" dirty="0"/>
              <a:t>1990</a:t>
            </a:r>
          </a:p>
          <a:p>
            <a:r>
              <a:rPr kumimoji="1" lang="en-US" altLang="ja-JP" dirty="0"/>
              <a:t>6</a:t>
            </a:r>
            <a:r>
              <a:rPr kumimoji="1" lang="ja-JP" altLang="en-US" dirty="0"/>
              <a:t>月、全世界の女性ロータリアンの数は</a:t>
            </a:r>
            <a:r>
              <a:rPr kumimoji="1" lang="en-US" altLang="ja-JP" dirty="0"/>
              <a:t>20,200</a:t>
            </a:r>
            <a:r>
              <a:rPr kumimoji="1" lang="ja-JP" altLang="en-US" dirty="0"/>
              <a:t>人を記録。「ザ・ロータリアン」誌は、ロータリーにおける女性に関する特集記事を発行。</a:t>
            </a:r>
          </a:p>
          <a:p>
            <a:endParaRPr kumimoji="1" lang="ja-JP" altLang="en-US" dirty="0"/>
          </a:p>
          <a:p>
            <a:r>
              <a:rPr kumimoji="1" lang="en-US" altLang="ja-JP" dirty="0"/>
              <a:t>1995</a:t>
            </a:r>
          </a:p>
          <a:p>
            <a:r>
              <a:rPr kumimoji="1" lang="en-US" altLang="ja-JP" dirty="0"/>
              <a:t>7</a:t>
            </a:r>
            <a:r>
              <a:rPr kumimoji="1" lang="ja-JP" altLang="en-US" dirty="0"/>
              <a:t>月、</a:t>
            </a:r>
            <a:r>
              <a:rPr kumimoji="1" lang="en-US" altLang="ja-JP" dirty="0"/>
              <a:t>8</a:t>
            </a:r>
            <a:r>
              <a:rPr kumimoji="1" lang="ja-JP" altLang="en-US" dirty="0"/>
              <a:t>名の女性が選出され、地区ガバナーに就任（</a:t>
            </a:r>
            <a:r>
              <a:rPr kumimoji="1" lang="en-US" altLang="ja-JP" dirty="0"/>
              <a:t>Mimi Altman</a:t>
            </a:r>
            <a:r>
              <a:rPr kumimoji="1" lang="ja-JP" altLang="en-US" dirty="0"/>
              <a:t>氏、</a:t>
            </a:r>
            <a:r>
              <a:rPr kumimoji="1" lang="en-US" altLang="ja-JP" dirty="0"/>
              <a:t>Gilda Chirafisi</a:t>
            </a:r>
            <a:r>
              <a:rPr kumimoji="1" lang="ja-JP" altLang="en-US" dirty="0"/>
              <a:t>氏、</a:t>
            </a:r>
            <a:r>
              <a:rPr kumimoji="1" lang="en-US" altLang="ja-JP" dirty="0"/>
              <a:t>Janet W. Holland</a:t>
            </a:r>
            <a:r>
              <a:rPr kumimoji="1" lang="ja-JP" altLang="en-US" dirty="0"/>
              <a:t>氏、</a:t>
            </a:r>
            <a:r>
              <a:rPr kumimoji="1" lang="en-US" altLang="ja-JP" dirty="0"/>
              <a:t>Reba F. </a:t>
            </a:r>
            <a:r>
              <a:rPr kumimoji="1" lang="en-US" altLang="ja-JP" dirty="0" err="1"/>
              <a:t>Lovrien</a:t>
            </a:r>
            <a:r>
              <a:rPr kumimoji="1" lang="ja-JP" altLang="en-US" dirty="0"/>
              <a:t>氏、</a:t>
            </a:r>
            <a:r>
              <a:rPr kumimoji="1" lang="en-US" altLang="ja-JP" dirty="0"/>
              <a:t>Virginia B. </a:t>
            </a:r>
            <a:r>
              <a:rPr kumimoji="1" lang="en-US" altLang="ja-JP" dirty="0" err="1"/>
              <a:t>Nordby</a:t>
            </a:r>
            <a:r>
              <a:rPr kumimoji="1" lang="ja-JP" altLang="en-US" dirty="0"/>
              <a:t>氏、</a:t>
            </a:r>
            <a:r>
              <a:rPr kumimoji="1" lang="en-US" altLang="ja-JP" dirty="0"/>
              <a:t>Donna J. Rapp</a:t>
            </a:r>
            <a:r>
              <a:rPr kumimoji="1" lang="ja-JP" altLang="en-US" dirty="0"/>
              <a:t>氏、</a:t>
            </a:r>
            <a:r>
              <a:rPr kumimoji="1" lang="en-US" altLang="ja-JP" dirty="0"/>
              <a:t>Anne Robertson</a:t>
            </a:r>
            <a:r>
              <a:rPr kumimoji="1" lang="ja-JP" altLang="en-US" dirty="0"/>
              <a:t>氏、</a:t>
            </a:r>
            <a:r>
              <a:rPr kumimoji="1" lang="en-US" altLang="ja-JP" dirty="0"/>
              <a:t>Olive P. Scott</a:t>
            </a:r>
            <a:r>
              <a:rPr kumimoji="1" lang="ja-JP" altLang="en-US" dirty="0"/>
              <a:t>氏）。</a:t>
            </a:r>
          </a:p>
          <a:p>
            <a:endParaRPr kumimoji="1" lang="ja-JP" altLang="en-US" dirty="0"/>
          </a:p>
          <a:p>
            <a:r>
              <a:rPr kumimoji="1" lang="en-US" altLang="ja-JP" dirty="0"/>
              <a:t>2005</a:t>
            </a:r>
          </a:p>
          <a:p>
            <a:r>
              <a:rPr kumimoji="1" lang="ja-JP" altLang="en-US" dirty="0"/>
              <a:t>キャロライン </a:t>
            </a:r>
            <a:r>
              <a:rPr kumimoji="1" lang="en-US" altLang="ja-JP" dirty="0"/>
              <a:t>E. </a:t>
            </a:r>
            <a:r>
              <a:rPr kumimoji="1" lang="ja-JP" altLang="en-US" dirty="0"/>
              <a:t>ジョーンズ氏が女性として初めてロータリー財団管理委員に任命。</a:t>
            </a:r>
          </a:p>
          <a:p>
            <a:endParaRPr kumimoji="1" lang="ja-JP" altLang="en-US" dirty="0"/>
          </a:p>
          <a:p>
            <a:r>
              <a:rPr kumimoji="1" lang="en-US" altLang="ja-JP" dirty="0"/>
              <a:t>2008</a:t>
            </a:r>
          </a:p>
          <a:p>
            <a:r>
              <a:rPr kumimoji="1" lang="ja-JP" altLang="en-US" dirty="0"/>
              <a:t>カトリーヌ・ノワイエ・リボー氏が女性で初めて</a:t>
            </a:r>
            <a:r>
              <a:rPr kumimoji="1" lang="en-US" altLang="ja-JP" dirty="0"/>
              <a:t>RI</a:t>
            </a:r>
            <a:r>
              <a:rPr kumimoji="1" lang="ja-JP" altLang="en-US" dirty="0"/>
              <a:t>理事に任命され、任期を開始。</a:t>
            </a:r>
          </a:p>
          <a:p>
            <a:endParaRPr kumimoji="1" lang="ja-JP" altLang="en-US" dirty="0"/>
          </a:p>
          <a:p>
            <a:r>
              <a:rPr kumimoji="1" lang="en-US" altLang="ja-JP" dirty="0"/>
              <a:t>2012</a:t>
            </a:r>
          </a:p>
          <a:p>
            <a:r>
              <a:rPr kumimoji="1" lang="ja-JP" altLang="en-US" dirty="0"/>
              <a:t>エリザベス </a:t>
            </a:r>
            <a:r>
              <a:rPr kumimoji="1" lang="en-US" altLang="ja-JP" dirty="0"/>
              <a:t>S. </a:t>
            </a:r>
            <a:r>
              <a:rPr kumimoji="1" lang="ja-JP" altLang="en-US" dirty="0"/>
              <a:t>デマレイ氏が女性で初めて</a:t>
            </a:r>
            <a:r>
              <a:rPr kumimoji="1" lang="en-US" altLang="ja-JP" dirty="0"/>
              <a:t>RI</a:t>
            </a:r>
            <a:r>
              <a:rPr kumimoji="1" lang="ja-JP" altLang="en-US" dirty="0"/>
              <a:t>財務長に任命され、任期を開始。</a:t>
            </a:r>
          </a:p>
          <a:p>
            <a:endParaRPr kumimoji="1" lang="ja-JP" altLang="en-US" dirty="0"/>
          </a:p>
          <a:p>
            <a:r>
              <a:rPr kumimoji="1" lang="en-US" altLang="ja-JP" dirty="0"/>
              <a:t>2013</a:t>
            </a:r>
          </a:p>
          <a:p>
            <a:r>
              <a:rPr kumimoji="1" lang="ja-JP" altLang="en-US" dirty="0"/>
              <a:t>アン </a:t>
            </a:r>
            <a:r>
              <a:rPr kumimoji="1" lang="en-US" altLang="ja-JP" dirty="0"/>
              <a:t>L. </a:t>
            </a:r>
            <a:r>
              <a:rPr kumimoji="1" lang="ja-JP" altLang="en-US" dirty="0"/>
              <a:t>マシューズ氏が女性で初めて</a:t>
            </a:r>
            <a:r>
              <a:rPr kumimoji="1" lang="en-US" altLang="ja-JP" dirty="0"/>
              <a:t>RI</a:t>
            </a:r>
            <a:r>
              <a:rPr kumimoji="1" lang="ja-JP" altLang="en-US" dirty="0"/>
              <a:t>副会長に任命され、任期を開始。</a:t>
            </a:r>
          </a:p>
          <a:p>
            <a:endParaRPr kumimoji="1" lang="ja-JP" altLang="en-US" dirty="0"/>
          </a:p>
          <a:p>
            <a:r>
              <a:rPr kumimoji="1" lang="en-US" altLang="ja-JP" dirty="0"/>
              <a:t>2019</a:t>
            </a:r>
          </a:p>
          <a:p>
            <a:r>
              <a:rPr kumimoji="1" lang="ja-JP" altLang="en-US" dirty="0"/>
              <a:t>ブレンダ・マリー・クレシー氏が女性で初めてロータリー財団副管理委員長に任命され、任期を開始。</a:t>
            </a:r>
            <a:r>
              <a:rPr kumimoji="1" lang="en-US" altLang="ja-JP" dirty="0"/>
              <a:t>2019</a:t>
            </a:r>
            <a:r>
              <a:rPr kumimoji="1" lang="ja-JP" altLang="en-US" dirty="0"/>
              <a:t>年</a:t>
            </a:r>
            <a:r>
              <a:rPr kumimoji="1" lang="en-US" altLang="ja-JP" dirty="0"/>
              <a:t>4</a:t>
            </a:r>
            <a:r>
              <a:rPr kumimoji="1" lang="ja-JP" altLang="en-US" dirty="0"/>
              <a:t>月～</a:t>
            </a:r>
            <a:r>
              <a:rPr kumimoji="1" lang="en-US" altLang="ja-JP" dirty="0"/>
              <a:t>6</a:t>
            </a:r>
            <a:r>
              <a:rPr kumimoji="1" lang="ja-JP" altLang="en-US" dirty="0"/>
              <a:t>月には財団管理委員長を務め、女性で初の管理委員長となる。</a:t>
            </a:r>
          </a:p>
          <a:p>
            <a:endParaRPr kumimoji="1" lang="ja-JP" altLang="en-US" dirty="0"/>
          </a:p>
          <a:p>
            <a:r>
              <a:rPr kumimoji="1" lang="en-US" altLang="ja-JP" dirty="0"/>
              <a:t>2020</a:t>
            </a:r>
          </a:p>
          <a:p>
            <a:r>
              <a:rPr kumimoji="1" lang="en-US" altLang="ja-JP" dirty="0"/>
              <a:t>10</a:t>
            </a:r>
            <a:r>
              <a:rPr kumimoji="1" lang="ja-JP" altLang="en-US" dirty="0"/>
              <a:t>月、ジェニファー </a:t>
            </a:r>
            <a:r>
              <a:rPr kumimoji="1" lang="en-US" altLang="ja-JP" dirty="0"/>
              <a:t>E. </a:t>
            </a:r>
            <a:r>
              <a:rPr kumimoji="1" lang="ja-JP" altLang="en-US" dirty="0"/>
              <a:t>ジョーンズ氏が国際ロータリーで女性として初めて会長ノミニーに指名される。ジョーンズ氏の任期は</a:t>
            </a:r>
            <a:r>
              <a:rPr kumimoji="1" lang="en-US" altLang="ja-JP" dirty="0"/>
              <a:t>2022</a:t>
            </a:r>
            <a:r>
              <a:rPr kumimoji="1" lang="ja-JP" altLang="en-US" dirty="0"/>
              <a:t>年</a:t>
            </a:r>
            <a:r>
              <a:rPr kumimoji="1" lang="en-US" altLang="ja-JP" dirty="0"/>
              <a:t>7</a:t>
            </a:r>
            <a:r>
              <a:rPr kumimoji="1" lang="ja-JP" altLang="en-US" dirty="0"/>
              <a:t>月</a:t>
            </a:r>
            <a:r>
              <a:rPr kumimoji="1" lang="en-US" altLang="ja-JP" dirty="0"/>
              <a:t>1</a:t>
            </a:r>
            <a:r>
              <a:rPr kumimoji="1" lang="ja-JP" altLang="en-US" dirty="0"/>
              <a:t>日に開始。</a:t>
            </a:r>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noProof="0" smtClean="0"/>
              <a:pPr/>
              <a:t>25</a:t>
            </a:fld>
            <a:endParaRPr lang="ja-JP" altLang="en-US" noProof="0"/>
          </a:p>
        </p:txBody>
      </p:sp>
    </p:spTree>
    <p:extLst>
      <p:ext uri="{BB962C8B-B14F-4D97-AF65-F5344CB8AC3E}">
        <p14:creationId xmlns:p14="http://schemas.microsoft.com/office/powerpoint/2010/main" val="3352804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RI</a:t>
            </a:r>
            <a:r>
              <a:rPr kumimoji="1" lang="ja-JP" altLang="en-US" dirty="0"/>
              <a:t>主催で毎年開催される国際大会は、</a:t>
            </a:r>
            <a:r>
              <a:rPr kumimoji="1" lang="en-US" altLang="ja-JP" dirty="0"/>
              <a:t>RI</a:t>
            </a:r>
            <a:r>
              <a:rPr kumimoji="1" lang="ja-JP" altLang="en-US" dirty="0"/>
              <a:t>の役員を選出する場であるだけではなく、世界のロータリアンが集い、新たな出会いを通して友情の輪を広げ、また仲間との再会を通して心の絆を強め、ロータリアンとしての自覚と誇り、そして連帯、結束を深める場でもあり、単なる一大イベントではなく、ロータリーの発展、</a:t>
            </a:r>
            <a:r>
              <a:rPr kumimoji="1" lang="en-US" altLang="ja-JP" dirty="0"/>
              <a:t>RI</a:t>
            </a:r>
            <a:r>
              <a:rPr kumimoji="1" lang="ja-JP" altLang="en-US" dirty="0"/>
              <a:t>の運営にとって重要な役割を担うものです。</a:t>
            </a:r>
          </a:p>
          <a:p>
            <a:r>
              <a:rPr kumimoji="1" lang="ja-JP" altLang="en-US" dirty="0"/>
              <a:t>ホスト国、ホスト地区の役割は重大で、開催の指名を受けることは大変名誉なことであり、地区にとっては招致活動期間も含めると</a:t>
            </a:r>
            <a:r>
              <a:rPr kumimoji="1" lang="en-US" altLang="ja-JP" dirty="0"/>
              <a:t>10</a:t>
            </a:r>
            <a:r>
              <a:rPr kumimoji="1" lang="ja-JP" altLang="en-US" dirty="0"/>
              <a:t>年近い年月を要する大行事です。</a:t>
            </a:r>
            <a:endParaRPr kumimoji="1" lang="en-US" altLang="ja-JP" dirty="0"/>
          </a:p>
          <a:p>
            <a:r>
              <a:rPr kumimoji="1" lang="ja-JP" altLang="en-US" dirty="0"/>
              <a:t>日本では過去</a:t>
            </a:r>
            <a:r>
              <a:rPr kumimoji="1" lang="en-US" altLang="ja-JP" dirty="0"/>
              <a:t>1961</a:t>
            </a:r>
            <a:r>
              <a:rPr kumimoji="1" lang="ja-JP" altLang="en-US" dirty="0"/>
              <a:t>年・第</a:t>
            </a:r>
            <a:r>
              <a:rPr kumimoji="1" lang="en-US" altLang="ja-JP" dirty="0"/>
              <a:t>52</a:t>
            </a:r>
            <a:r>
              <a:rPr kumimoji="1" lang="ja-JP" altLang="en-US" dirty="0"/>
              <a:t>回（東京）、</a:t>
            </a:r>
            <a:r>
              <a:rPr kumimoji="1" lang="en-US" altLang="ja-JP" dirty="0"/>
              <a:t>1978</a:t>
            </a:r>
            <a:r>
              <a:rPr kumimoji="1" lang="ja-JP" altLang="en-US" dirty="0"/>
              <a:t>年・第</a:t>
            </a:r>
            <a:r>
              <a:rPr kumimoji="1" lang="en-US" altLang="ja-JP" dirty="0"/>
              <a:t>69</a:t>
            </a:r>
            <a:r>
              <a:rPr kumimoji="1" lang="ja-JP" altLang="en-US" dirty="0"/>
              <a:t>回（東京）、</a:t>
            </a:r>
            <a:r>
              <a:rPr kumimoji="1" lang="en-US" altLang="ja-JP" dirty="0"/>
              <a:t>2004</a:t>
            </a:r>
            <a:r>
              <a:rPr kumimoji="1" lang="ja-JP" altLang="en-US" dirty="0"/>
              <a:t>年・第</a:t>
            </a:r>
            <a:r>
              <a:rPr kumimoji="1" lang="en-US" altLang="ja-JP" dirty="0"/>
              <a:t>95</a:t>
            </a:r>
            <a:r>
              <a:rPr kumimoji="1" lang="ja-JP" altLang="en-US" dirty="0"/>
              <a:t>回（大阪）の</a:t>
            </a:r>
            <a:r>
              <a:rPr kumimoji="1" lang="en-US" altLang="ja-JP" dirty="0"/>
              <a:t>3</a:t>
            </a:r>
            <a:r>
              <a:rPr kumimoji="1" lang="ja-JP" altLang="en-US" dirty="0"/>
              <a:t>回開催されています。</a:t>
            </a:r>
            <a:endParaRPr kumimoji="1" lang="en-US" altLang="ja-JP" dirty="0"/>
          </a:p>
          <a:p>
            <a:r>
              <a:rPr kumimoji="1" lang="en-US" altLang="ja-JP" dirty="0"/>
              <a:t>2660</a:t>
            </a:r>
            <a:r>
              <a:rPr kumimoji="1" lang="ja-JP" altLang="en-US" dirty="0"/>
              <a:t>地区が中心となり、関西</a:t>
            </a:r>
            <a:r>
              <a:rPr kumimoji="1" lang="en-US" altLang="ja-JP" dirty="0"/>
              <a:t>4</a:t>
            </a:r>
            <a:r>
              <a:rPr kumimoji="1" lang="ja-JP" altLang="en-US" dirty="0"/>
              <a:t>地区が総力を挙げて取り組んだ第</a:t>
            </a:r>
            <a:r>
              <a:rPr kumimoji="1" lang="en-US" altLang="ja-JP" dirty="0"/>
              <a:t>95</a:t>
            </a:r>
            <a:r>
              <a:rPr kumimoji="1" lang="ja-JP" altLang="en-US" dirty="0"/>
              <a:t>回国際大会の全容は地区</a:t>
            </a:r>
            <a:r>
              <a:rPr kumimoji="1" lang="en-US" altLang="ja-JP" dirty="0"/>
              <a:t>2660</a:t>
            </a:r>
            <a:r>
              <a:rPr kumimoji="1" lang="ja-JP" altLang="en-US" dirty="0"/>
              <a:t>地区</a:t>
            </a:r>
            <a:r>
              <a:rPr kumimoji="1" lang="en-US" altLang="ja-JP" dirty="0"/>
              <a:t>HP</a:t>
            </a:r>
            <a:r>
              <a:rPr kumimoji="1" lang="ja-JP" altLang="en-US" dirty="0"/>
              <a:t>より大阪のロータリー</a:t>
            </a:r>
            <a:r>
              <a:rPr kumimoji="1" lang="en-US" altLang="ja-JP" dirty="0"/>
              <a:t>100</a:t>
            </a:r>
            <a:r>
              <a:rPr kumimoji="1" lang="ja-JP" altLang="en-US" dirty="0"/>
              <a:t>周年を参照してください。</a:t>
            </a:r>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noProof="0" smtClean="0"/>
              <a:pPr/>
              <a:t>26</a:t>
            </a:fld>
            <a:endParaRPr lang="ja-JP" altLang="en-US" noProof="0"/>
          </a:p>
        </p:txBody>
      </p:sp>
    </p:spTree>
    <p:extLst>
      <p:ext uri="{BB962C8B-B14F-4D97-AF65-F5344CB8AC3E}">
        <p14:creationId xmlns:p14="http://schemas.microsoft.com/office/powerpoint/2010/main" val="1751516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2022</a:t>
            </a:r>
            <a:r>
              <a:rPr kumimoji="1" lang="ja-JP" altLang="en-US" dirty="0"/>
              <a:t>年</a:t>
            </a:r>
            <a:r>
              <a:rPr kumimoji="1" lang="en-US" altLang="ja-JP" dirty="0"/>
              <a:t>11</a:t>
            </a:r>
            <a:r>
              <a:rPr kumimoji="1" lang="ja-JP" altLang="en-US" dirty="0"/>
              <a:t>月　大阪ロータリークラブ</a:t>
            </a:r>
            <a:r>
              <a:rPr kumimoji="1" lang="en-US" altLang="ja-JP" dirty="0"/>
              <a:t>100</a:t>
            </a:r>
            <a:r>
              <a:rPr kumimoji="1" lang="ja-JP" altLang="en-US" dirty="0"/>
              <a:t>周年</a:t>
            </a:r>
            <a:endParaRPr kumimoji="1" lang="en-US" altLang="ja-JP" dirty="0"/>
          </a:p>
          <a:p>
            <a:r>
              <a:rPr kumimoji="1" lang="en-US" altLang="ja-JP" dirty="0"/>
              <a:t>2660</a:t>
            </a:r>
            <a:r>
              <a:rPr kumimoji="1" lang="ja-JP" altLang="en-US" dirty="0"/>
              <a:t>地区大阪のロータリー</a:t>
            </a:r>
            <a:r>
              <a:rPr kumimoji="1" lang="en-US" altLang="ja-JP" dirty="0"/>
              <a:t>100</a:t>
            </a:r>
            <a:r>
              <a:rPr kumimoji="1" lang="ja-JP" altLang="en-US" dirty="0"/>
              <a:t>周年記念サイトより</a:t>
            </a:r>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noProof="0" smtClean="0"/>
              <a:pPr/>
              <a:t>27</a:t>
            </a:fld>
            <a:endParaRPr lang="ja-JP" altLang="en-US" noProof="0"/>
          </a:p>
        </p:txBody>
      </p:sp>
    </p:spTree>
    <p:extLst>
      <p:ext uri="{BB962C8B-B14F-4D97-AF65-F5344CB8AC3E}">
        <p14:creationId xmlns:p14="http://schemas.microsoft.com/office/powerpoint/2010/main" val="1283700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ポールハリス語録</a:t>
            </a:r>
            <a:endParaRPr kumimoji="1" lang="en-US" altLang="ja-JP" dirty="0"/>
          </a:p>
          <a:p>
            <a:r>
              <a:rPr kumimoji="1" lang="ja-JP" altLang="en-US" dirty="0"/>
              <a:t>「私たちはこう問います。最も優れた人間の才能を戦争のための科学に捧げなければならないのに、戦争を回避するための科学には捧げないのか、と」（</a:t>
            </a:r>
            <a:r>
              <a:rPr kumimoji="1" lang="en-US" altLang="ja-JP" dirty="0"/>
              <a:t>1940</a:t>
            </a:r>
            <a:r>
              <a:rPr kumimoji="1" lang="ja-JP" altLang="en-US" dirty="0"/>
              <a:t>年）</a:t>
            </a:r>
          </a:p>
          <a:p>
            <a:endParaRPr kumimoji="1" lang="ja-JP" altLang="en-US" dirty="0"/>
          </a:p>
          <a:p>
            <a:r>
              <a:rPr kumimoji="1" lang="ja-JP" altLang="en-US" dirty="0"/>
              <a:t>「戦争にいたる道は、よく舗装されたハイウェイです。平和への道は、未だに茨の道です。しかし、国連は不可能に挑んでいるのでしょうか？そうではないと私は断言します」（</a:t>
            </a:r>
            <a:r>
              <a:rPr kumimoji="1" lang="en-US" altLang="ja-JP" dirty="0"/>
              <a:t>1945</a:t>
            </a:r>
            <a:r>
              <a:rPr kumimoji="1" lang="ja-JP" altLang="en-US" dirty="0"/>
              <a:t>年）</a:t>
            </a:r>
          </a:p>
          <a:p>
            <a:endParaRPr kumimoji="1" lang="ja-JP" altLang="en-US" dirty="0"/>
          </a:p>
          <a:p>
            <a:r>
              <a:rPr kumimoji="1" lang="ja-JP" altLang="en-US" dirty="0"/>
              <a:t>「友情はロータリーを築く岩のように堅固な土台であり、寛容の精神はロータリーを結びつけるものです」（</a:t>
            </a:r>
            <a:r>
              <a:rPr kumimoji="1" lang="en-US" altLang="ja-JP" dirty="0"/>
              <a:t>1948</a:t>
            </a:r>
            <a:r>
              <a:rPr kumimoji="1" lang="ja-JP" altLang="en-US" dirty="0"/>
              <a:t>年、没後に出版）</a:t>
            </a:r>
          </a:p>
          <a:p>
            <a:endParaRPr kumimoji="1" lang="ja-JP" altLang="en-US" dirty="0"/>
          </a:p>
          <a:p>
            <a:r>
              <a:rPr kumimoji="1" lang="ja-JP" altLang="en-US" dirty="0"/>
              <a:t>「贅を尽くした宮殿で安らぎがないよりも、質素な家で心豊かであるほうが、はるかに望ましいものです」（</a:t>
            </a:r>
            <a:r>
              <a:rPr kumimoji="1" lang="en-US" altLang="ja-JP" dirty="0"/>
              <a:t>1914</a:t>
            </a:r>
            <a:r>
              <a:rPr kumimoji="1" lang="ja-JP" altLang="en-US" dirty="0"/>
              <a:t>年）</a:t>
            </a:r>
          </a:p>
          <a:p>
            <a:endParaRPr kumimoji="1" lang="ja-JP" altLang="en-US" dirty="0"/>
          </a:p>
          <a:p>
            <a:r>
              <a:rPr kumimoji="1" lang="ja-JP" altLang="en-US" dirty="0"/>
              <a:t>「ロータリーがそのしかるべき運命を自覚するなら、ロータリーは絶えず進歩しなければならず、時には革命的でなければなりません」（</a:t>
            </a:r>
            <a:r>
              <a:rPr kumimoji="1" lang="en-US" altLang="ja-JP" dirty="0"/>
              <a:t>1930</a:t>
            </a:r>
            <a:r>
              <a:rPr kumimoji="1" lang="ja-JP" altLang="en-US" dirty="0"/>
              <a:t>年）</a:t>
            </a:r>
          </a:p>
          <a:p>
            <a:endParaRPr kumimoji="1" lang="ja-JP" altLang="en-US" dirty="0"/>
          </a:p>
          <a:p>
            <a:r>
              <a:rPr kumimoji="1" lang="ja-JP" altLang="en-US" dirty="0"/>
              <a:t>「ロータリーはただパイオニアであり続けなければなりません。さもなければ、進歩の後部に取り残されます」（</a:t>
            </a:r>
            <a:r>
              <a:rPr kumimoji="1" lang="en-US" altLang="ja-JP" dirty="0"/>
              <a:t>1945</a:t>
            </a:r>
            <a:r>
              <a:rPr kumimoji="1" lang="ja-JP" altLang="en-US" dirty="0"/>
              <a:t>年）</a:t>
            </a:r>
          </a:p>
          <a:p>
            <a:endParaRPr kumimoji="1" lang="ja-JP" altLang="en-US" dirty="0"/>
          </a:p>
          <a:p>
            <a:r>
              <a:rPr kumimoji="1" lang="ja-JP" altLang="en-US" dirty="0"/>
              <a:t>「ロータリーにはまだ長い道のりがあります。このムーブメントが既に完成品だと考える人はいかにも短絡的です。過去を見ても、そのような考え方を正当化するものはありません」（</a:t>
            </a:r>
            <a:r>
              <a:rPr kumimoji="1" lang="en-US" altLang="ja-JP" dirty="0"/>
              <a:t>1928</a:t>
            </a:r>
            <a:r>
              <a:rPr kumimoji="1" lang="ja-JP" altLang="en-US" dirty="0"/>
              <a:t>年）</a:t>
            </a:r>
          </a:p>
          <a:p>
            <a:endParaRPr kumimoji="1" lang="ja-JP" altLang="en-US" dirty="0"/>
          </a:p>
          <a:p>
            <a:r>
              <a:rPr kumimoji="1" lang="ja-JP" altLang="en-US" dirty="0"/>
              <a:t>「世界は絶えず変化しています。そして私たちは世界とともに変化する心構えがなければなりません。ロータリーの物語は何度も何度も書き替えられなければならないでしょう」（</a:t>
            </a:r>
            <a:r>
              <a:rPr kumimoji="1" lang="en-US" altLang="ja-JP" dirty="0"/>
              <a:t>1935</a:t>
            </a:r>
            <a:r>
              <a:rPr kumimoji="1" lang="ja-JP" altLang="en-US" dirty="0"/>
              <a:t>年）</a:t>
            </a:r>
          </a:p>
          <a:p>
            <a:endParaRPr kumimoji="1" lang="ja-JP" altLang="en-US" dirty="0"/>
          </a:p>
          <a:p>
            <a:r>
              <a:rPr kumimoji="1" lang="ja-JP" altLang="en-US" dirty="0"/>
              <a:t>「ロータリーが私たちにとって何を意味するにせよ、世界はその活動成果によってロータリーを知るのです」（</a:t>
            </a:r>
            <a:r>
              <a:rPr kumimoji="1" lang="en-US" altLang="ja-JP" dirty="0"/>
              <a:t>1914</a:t>
            </a:r>
            <a:r>
              <a:rPr kumimoji="1" lang="ja-JP" altLang="en-US" dirty="0"/>
              <a:t>年）</a:t>
            </a:r>
          </a:p>
          <a:p>
            <a:endParaRPr kumimoji="1" lang="ja-JP" altLang="en-US" dirty="0"/>
          </a:p>
          <a:p>
            <a:r>
              <a:rPr kumimoji="1" lang="ja-JP" altLang="en-US" dirty="0"/>
              <a:t>「ロータリアンは言葉より行動に心を引かれます」（</a:t>
            </a:r>
            <a:r>
              <a:rPr kumimoji="1" lang="en-US" altLang="ja-JP" dirty="0"/>
              <a:t>1911</a:t>
            </a:r>
            <a:r>
              <a:rPr kumimoji="1" lang="ja-JP" altLang="en-US" dirty="0"/>
              <a:t>年）</a:t>
            </a:r>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noProof="0" smtClean="0"/>
              <a:pPr/>
              <a:t>28</a:t>
            </a:fld>
            <a:endParaRPr lang="ja-JP" altLang="en-US" noProof="0"/>
          </a:p>
        </p:txBody>
      </p:sp>
    </p:spTree>
    <p:extLst>
      <p:ext uri="{BB962C8B-B14F-4D97-AF65-F5344CB8AC3E}">
        <p14:creationId xmlns:p14="http://schemas.microsoft.com/office/powerpoint/2010/main" val="928104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ロータリーの歴史と沿革</a:t>
            </a:r>
          </a:p>
          <a:p>
            <a:r>
              <a:rPr kumimoji="1" lang="en-US" altLang="ja-JP" dirty="0"/>
              <a:t>110</a:t>
            </a:r>
            <a:r>
              <a:rPr kumimoji="1" lang="ja-JP" altLang="en-US" dirty="0"/>
              <a:t>年以上に渡って奉仕を実践してきたロータリーは、シカゴ（米国イリノイ州）で、ポール・ハリスによって創設されました。</a:t>
            </a:r>
          </a:p>
          <a:p>
            <a:r>
              <a:rPr kumimoji="1" lang="ja-JP" altLang="en-US" dirty="0"/>
              <a:t>世界的な団体となったロータリーは、これまでにどのような歴史を歩んできたのでしょうか。</a:t>
            </a:r>
          </a:p>
          <a:p>
            <a:endParaRPr kumimoji="1" lang="ja-JP" altLang="en-US" dirty="0"/>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noProof="0" smtClean="0"/>
              <a:pPr/>
              <a:t>3</a:t>
            </a:fld>
            <a:endParaRPr lang="ja-JP" altLang="en-US" noProof="0"/>
          </a:p>
        </p:txBody>
      </p:sp>
    </p:spTree>
    <p:extLst>
      <p:ext uri="{BB962C8B-B14F-4D97-AF65-F5344CB8AC3E}">
        <p14:creationId xmlns:p14="http://schemas.microsoft.com/office/powerpoint/2010/main" val="957687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1905</a:t>
            </a:r>
            <a:r>
              <a:rPr kumimoji="1" lang="ja-JP" altLang="en-US" dirty="0"/>
              <a:t>年：ロータリー創設</a:t>
            </a:r>
            <a:endParaRPr kumimoji="1" lang="en-US" altLang="ja-JP" dirty="0"/>
          </a:p>
          <a:p>
            <a:r>
              <a:rPr kumimoji="1" lang="ja-JP" altLang="en-US" dirty="0"/>
              <a:t>当時のシカゴという町は、殺伐とした時代背景、アメリカ経済は著しい発展を遂げると同時に、商業道徳の欠如が目につくようになっていました。</a:t>
            </a:r>
          </a:p>
          <a:p>
            <a:r>
              <a:rPr kumimoji="1" lang="ja-JP" altLang="en-US" dirty="0"/>
              <a:t>そこで弁護士だったポール </a:t>
            </a:r>
            <a:r>
              <a:rPr kumimoji="1" lang="en-US" altLang="ja-JP" dirty="0"/>
              <a:t>P. </a:t>
            </a:r>
            <a:r>
              <a:rPr kumimoji="1" lang="ja-JP" altLang="en-US" dirty="0"/>
              <a:t>ハリスは、ハリスは、地元の多種多様な職業人を集めたクラブを思い描きました。</a:t>
            </a:r>
            <a:endParaRPr kumimoji="1" lang="en-US" altLang="ja-JP" dirty="0"/>
          </a:p>
          <a:p>
            <a:endParaRPr kumimoji="1" lang="ja-JP" altLang="en-US" dirty="0"/>
          </a:p>
          <a:p>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noProof="0" smtClean="0"/>
              <a:pPr/>
              <a:t>4</a:t>
            </a:fld>
            <a:endParaRPr lang="ja-JP" altLang="en-US" noProof="0"/>
          </a:p>
        </p:txBody>
      </p:sp>
    </p:spTree>
    <p:extLst>
      <p:ext uri="{BB962C8B-B14F-4D97-AF65-F5344CB8AC3E}">
        <p14:creationId xmlns:p14="http://schemas.microsoft.com/office/powerpoint/2010/main" val="602385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1905</a:t>
            </a:r>
            <a:r>
              <a:rPr kumimoji="1" lang="ja-JP" altLang="en-US" dirty="0"/>
              <a:t>年、初のクラブ例会とともに始まったロータリーの創設期には、友情と奉仕に基づく地域社会のつながりを築くことに焦点を当てていました。</a:t>
            </a:r>
            <a:endParaRPr kumimoji="1" lang="en-US" altLang="ja-JP" dirty="0"/>
          </a:p>
          <a:p>
            <a:r>
              <a:rPr kumimoji="1" lang="ja-JP" altLang="en-US" dirty="0"/>
              <a:t>お互いに信頼のできる公正な取引をし、仕事上の付き合いがそのまま親友関係にまで発展するような仲間を増やしたいという趣旨で設立された異業種交流会が原点でした。</a:t>
            </a:r>
            <a:endParaRPr kumimoji="1" lang="en-US" altLang="ja-JP" dirty="0"/>
          </a:p>
          <a:p>
            <a:endParaRPr kumimoji="1" lang="en-US" altLang="ja-JP" dirty="0"/>
          </a:p>
          <a:p>
            <a:r>
              <a:rPr kumimoji="1" lang="ja-JP" altLang="en-US" dirty="0"/>
              <a:t>第</a:t>
            </a:r>
            <a:r>
              <a:rPr kumimoji="1" lang="en-US" altLang="ja-JP" dirty="0"/>
              <a:t>1</a:t>
            </a:r>
            <a:r>
              <a:rPr kumimoji="1" lang="ja-JP" altLang="en-US" dirty="0"/>
              <a:t>回目の会合は</a:t>
            </a:r>
            <a:r>
              <a:rPr kumimoji="1" lang="en-US" altLang="ja-JP" dirty="0"/>
              <a:t>1905 </a:t>
            </a:r>
            <a:r>
              <a:rPr kumimoji="1" lang="ja-JP" altLang="en-US" dirty="0"/>
              <a:t>年 </a:t>
            </a:r>
            <a:r>
              <a:rPr kumimoji="1" lang="en-US" altLang="ja-JP" dirty="0"/>
              <a:t>2 </a:t>
            </a:r>
            <a:r>
              <a:rPr kumimoji="1" lang="ja-JP" altLang="en-US" dirty="0"/>
              <a:t>月 </a:t>
            </a:r>
            <a:r>
              <a:rPr kumimoji="1" lang="en-US" altLang="ja-JP" dirty="0"/>
              <a:t>23 </a:t>
            </a:r>
            <a:r>
              <a:rPr kumimoji="1" lang="ja-JP" altLang="en-US" dirty="0"/>
              <a:t>日にシカゴ ロータリー クラブが最初のクラブ、はじめての例会をユニテイビルの</a:t>
            </a:r>
            <a:r>
              <a:rPr kumimoji="1" lang="en-US" altLang="ja-JP" dirty="0"/>
              <a:t>711</a:t>
            </a:r>
            <a:r>
              <a:rPr kumimoji="1" lang="ja-JP" altLang="en-US" dirty="0"/>
              <a:t>号室で開催したのが</a:t>
            </a:r>
            <a:r>
              <a:rPr kumimoji="1" lang="en-US" altLang="ja-JP" dirty="0"/>
              <a:t>4</a:t>
            </a:r>
            <a:r>
              <a:rPr kumimoji="1" lang="ja-JP" altLang="en-US" dirty="0"/>
              <a:t>人の先駆者　ガスターバス・ローアのオフイスでした。</a:t>
            </a:r>
          </a:p>
          <a:p>
            <a:r>
              <a:rPr kumimoji="1" lang="ja-JP" altLang="en-US" dirty="0"/>
              <a:t>この日をロータリーでは公式に最初の例会としています。</a:t>
            </a:r>
            <a:endParaRPr kumimoji="1" lang="en-US" altLang="ja-JP" dirty="0"/>
          </a:p>
          <a:p>
            <a:endParaRPr kumimoji="1" lang="en-US" altLang="ja-JP" dirty="0"/>
          </a:p>
          <a:p>
            <a:r>
              <a:rPr kumimoji="1" lang="en-US" altLang="ja-JP" dirty="0"/>
              <a:t>1905 </a:t>
            </a:r>
            <a:r>
              <a:rPr kumimoji="1" lang="ja-JP" altLang="en-US" dirty="0"/>
              <a:t>年 </a:t>
            </a:r>
            <a:r>
              <a:rPr kumimoji="1" lang="en-US" altLang="ja-JP" dirty="0"/>
              <a:t>2 </a:t>
            </a:r>
            <a:r>
              <a:rPr kumimoji="1" lang="ja-JP" altLang="en-US" dirty="0"/>
              <a:t>月 </a:t>
            </a:r>
            <a:r>
              <a:rPr kumimoji="1" lang="en-US" altLang="ja-JP" dirty="0"/>
              <a:t>23 </a:t>
            </a:r>
            <a:r>
              <a:rPr kumimoji="1" lang="ja-JP" altLang="en-US" dirty="0"/>
              <a:t>日木曜日の夜は、とても寒い夜で、ミシガン湖から 吹き付ける、小雪まじりの身を切るような寒風が吹き荒んでいました。</a:t>
            </a:r>
            <a:endParaRPr kumimoji="1" lang="en-US" altLang="ja-JP" dirty="0"/>
          </a:p>
          <a:p>
            <a:r>
              <a:rPr kumimoji="1" lang="ja-JP" altLang="en-US" dirty="0"/>
              <a:t>ポールと、彼の顧客でもあった石炭商シルベスター・シール </a:t>
            </a:r>
            <a:r>
              <a:rPr kumimoji="1" lang="en-US" altLang="ja-JP" dirty="0"/>
              <a:t>Silvester Schiele </a:t>
            </a:r>
            <a:r>
              <a:rPr kumimoji="1" lang="ja-JP" altLang="en-US" dirty="0"/>
              <a:t>は、イリノイ街 </a:t>
            </a:r>
            <a:r>
              <a:rPr kumimoji="1" lang="en-US" altLang="ja-JP" dirty="0"/>
              <a:t>18 </a:t>
            </a:r>
            <a:r>
              <a:rPr kumimoji="1" lang="ja-JP" altLang="en-US" dirty="0"/>
              <a:t>にあったマダム・ガリ </a:t>
            </a:r>
            <a:r>
              <a:rPr kumimoji="1" lang="en-US" altLang="ja-JP" dirty="0"/>
              <a:t>Madame Galli </a:t>
            </a:r>
            <a:r>
              <a:rPr kumimoji="1" lang="ja-JP" altLang="en-US" dirty="0"/>
              <a:t>の店 で夕食を摂りながらに、兼ねてから話していたロータリークラブ結成 の構想を具体的に説明しました。マダム・ガリの店は、テノール歌手 のカルーソーなどの有名人がよく利用する、ポールお気に入りの店で した。</a:t>
            </a:r>
            <a:endParaRPr kumimoji="1" lang="en-US" altLang="ja-JP" dirty="0"/>
          </a:p>
          <a:p>
            <a:r>
              <a:rPr kumimoji="1" lang="ja-JP" altLang="en-US" dirty="0"/>
              <a:t>シールはポールの構想に全面的に賛同しました。</a:t>
            </a:r>
            <a:endParaRPr kumimoji="1" lang="en-US" altLang="ja-JP" dirty="0"/>
          </a:p>
          <a:p>
            <a:r>
              <a:rPr kumimoji="1" lang="ja-JP" altLang="en-US" dirty="0"/>
              <a:t>二人はシカゴ川にかかる橋を渡って、シカゴ市ディアボーン街 </a:t>
            </a:r>
            <a:r>
              <a:rPr kumimoji="1" lang="en-US" altLang="ja-JP" dirty="0"/>
              <a:t>127 N.</a:t>
            </a:r>
            <a:r>
              <a:rPr kumimoji="1" lang="ja-JP" altLang="en-US" dirty="0"/>
              <a:t>ユニティビル </a:t>
            </a:r>
            <a:r>
              <a:rPr kumimoji="1" lang="en-US" altLang="ja-JP" dirty="0"/>
              <a:t>711</a:t>
            </a:r>
            <a:r>
              <a:rPr kumimoji="1" lang="ja-JP" altLang="en-US" dirty="0"/>
              <a:t>号室にある鉱山技師ガスターバス・ロア </a:t>
            </a:r>
            <a:r>
              <a:rPr kumimoji="1" lang="en-US" altLang="ja-JP" dirty="0"/>
              <a:t>Gustavus Loehr </a:t>
            </a:r>
            <a:r>
              <a:rPr kumimoji="1" lang="ja-JP" altLang="en-US" dirty="0"/>
              <a:t>の事務所に行きました。</a:t>
            </a:r>
            <a:endParaRPr kumimoji="1" lang="en-US" altLang="ja-JP" dirty="0"/>
          </a:p>
          <a:p>
            <a:r>
              <a:rPr kumimoji="1" lang="ja-JP" altLang="en-US" dirty="0"/>
              <a:t>そして、既にその場で待機していたロア、洋服生地商ハイラム・ショーレー</a:t>
            </a:r>
            <a:r>
              <a:rPr kumimoji="1" lang="en-US" altLang="ja-JP" dirty="0"/>
              <a:t>Hiram </a:t>
            </a:r>
            <a:r>
              <a:rPr kumimoji="1" lang="en-US" altLang="ja-JP" dirty="0" err="1"/>
              <a:t>Shorey</a:t>
            </a:r>
            <a:r>
              <a:rPr kumimoji="1" lang="en-US" altLang="ja-JP" dirty="0"/>
              <a:t> </a:t>
            </a:r>
            <a:r>
              <a:rPr kumimoji="1" lang="ja-JP" altLang="en-US" dirty="0"/>
              <a:t>と共に、ロータリークラブ設立のための最初の会合が開かれたのです。</a:t>
            </a:r>
            <a:endParaRPr kumimoji="1" lang="en-US" altLang="ja-JP" dirty="0"/>
          </a:p>
          <a:p>
            <a:r>
              <a:rPr kumimoji="1" lang="ja-JP" altLang="en-US" dirty="0"/>
              <a:t>出典　ロータリー歴史探訪　田中毅著</a:t>
            </a:r>
          </a:p>
          <a:p>
            <a:endParaRPr kumimoji="1" lang="ja-JP" altLang="en-US" dirty="0"/>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noProof="0" smtClean="0"/>
              <a:pPr/>
              <a:t>5</a:t>
            </a:fld>
            <a:endParaRPr lang="ja-JP" altLang="en-US" noProof="0"/>
          </a:p>
        </p:txBody>
      </p:sp>
    </p:spTree>
    <p:extLst>
      <p:ext uri="{BB962C8B-B14F-4D97-AF65-F5344CB8AC3E}">
        <p14:creationId xmlns:p14="http://schemas.microsoft.com/office/powerpoint/2010/main" val="1776882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1905</a:t>
            </a:r>
            <a:r>
              <a:rPr kumimoji="1" lang="ja-JP" altLang="en-US" dirty="0"/>
              <a:t>年</a:t>
            </a:r>
            <a:r>
              <a:rPr kumimoji="1" lang="en-US" altLang="ja-JP" dirty="0"/>
              <a:t>3</a:t>
            </a:r>
            <a:r>
              <a:rPr kumimoji="1" lang="ja-JP" altLang="en-US" dirty="0"/>
              <a:t>月</a:t>
            </a:r>
            <a:r>
              <a:rPr kumimoji="1" lang="en-US" altLang="ja-JP" dirty="0"/>
              <a:t>9</a:t>
            </a:r>
            <a:r>
              <a:rPr kumimoji="1" lang="ja-JP" altLang="en-US" dirty="0"/>
              <a:t>日に、ウォルフビルにあるハリスの事務所で開かれた</a:t>
            </a:r>
            <a:r>
              <a:rPr kumimoji="1" lang="en-US" altLang="ja-JP" dirty="0"/>
              <a:t>2</a:t>
            </a:r>
            <a:r>
              <a:rPr kumimoji="1" lang="ja-JP" altLang="en-US" dirty="0"/>
              <a:t>回目の会合では、再びクラブの主旨と今後の可能性について討議されました。</a:t>
            </a:r>
          </a:p>
          <a:p>
            <a:r>
              <a:rPr kumimoji="1" lang="ja-JP" altLang="en-US" dirty="0"/>
              <a:t>出席者はポール、シール、ロア、ショーレーに加えて、印刷業ハリー・ラグルス、不動産業ウィリアム・ジェンセン、楽器製造業アルバート・ホワイトが参加し、事業の経営者、共同経営者、または会社役員でなければ会員になれないことが決められ、更に今後の会合の持ち方について、会員の事業所を持ち回りしてはどうかという議論が交わされました。</a:t>
            </a:r>
            <a:endParaRPr kumimoji="1" lang="en-US" altLang="ja-JP" dirty="0"/>
          </a:p>
          <a:p>
            <a:r>
              <a:rPr kumimoji="1" lang="ja-JP" altLang="en-US" dirty="0"/>
              <a:t>が、この持ち回りは制度は長くは続きませんでした。</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noProof="0" smtClean="0"/>
              <a:pPr/>
              <a:t>6</a:t>
            </a:fld>
            <a:endParaRPr lang="ja-JP" altLang="en-US" noProof="0"/>
          </a:p>
        </p:txBody>
      </p:sp>
    </p:spTree>
    <p:extLst>
      <p:ext uri="{BB962C8B-B14F-4D97-AF65-F5344CB8AC3E}">
        <p14:creationId xmlns:p14="http://schemas.microsoft.com/office/powerpoint/2010/main" val="655418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3</a:t>
            </a:r>
            <a:r>
              <a:rPr kumimoji="1" lang="ja-JP" altLang="en-US" dirty="0"/>
              <a:t>回目の会合が「創立総会」となります。</a:t>
            </a:r>
            <a:endParaRPr kumimoji="1" lang="en-US" altLang="ja-JP" dirty="0"/>
          </a:p>
          <a:p>
            <a:r>
              <a:rPr kumimoji="1" lang="ja-JP" altLang="en-US" dirty="0"/>
              <a:t>会合はステート通り</a:t>
            </a:r>
            <a:r>
              <a:rPr kumimoji="1" lang="en-US" altLang="ja-JP" dirty="0"/>
              <a:t>12</a:t>
            </a:r>
            <a:r>
              <a:rPr kumimoji="1" lang="ja-JP" altLang="en-US" dirty="0"/>
              <a:t>番地にあるシールの事務所の石炭置き場</a:t>
            </a:r>
            <a:endParaRPr kumimoji="1" lang="en-US" altLang="ja-JP" dirty="0"/>
          </a:p>
          <a:p>
            <a:endParaRPr kumimoji="1" lang="ja-JP" altLang="en-US" dirty="0"/>
          </a:p>
          <a:p>
            <a:r>
              <a:rPr kumimoji="1" lang="ja-JP" altLang="en-US" dirty="0"/>
              <a:t>シルベスター・シールが初代会長に就任</a:t>
            </a:r>
            <a:endParaRPr kumimoji="1" lang="en-US" altLang="ja-JP" dirty="0"/>
          </a:p>
          <a:p>
            <a:r>
              <a:rPr kumimoji="1" lang="ja-JP" altLang="en-US" dirty="0"/>
              <a:t>この日の議事内容は・・・。</a:t>
            </a:r>
            <a:endParaRPr kumimoji="1" lang="en-US" altLang="ja-JP" dirty="0"/>
          </a:p>
          <a:p>
            <a:r>
              <a:rPr kumimoji="1" lang="ja-JP" altLang="en-US" dirty="0"/>
              <a:t>・役員の任命</a:t>
            </a:r>
            <a:endParaRPr kumimoji="1" lang="en-US" altLang="ja-JP" dirty="0"/>
          </a:p>
          <a:p>
            <a:r>
              <a:rPr kumimoji="1" lang="ja-JP" altLang="en-US" dirty="0"/>
              <a:t>・自己紹介　イニシエーションスピーチをシルベスターシール</a:t>
            </a:r>
            <a:endParaRPr kumimoji="1" lang="en-US" altLang="ja-JP" dirty="0"/>
          </a:p>
          <a:p>
            <a:r>
              <a:rPr kumimoji="1" lang="ja-JP" altLang="en-US" dirty="0"/>
              <a:t>・会員資格の原則</a:t>
            </a:r>
            <a:endParaRPr kumimoji="1" lang="en-US" altLang="ja-JP" dirty="0"/>
          </a:p>
          <a:p>
            <a:r>
              <a:rPr kumimoji="1" lang="ja-JP" altLang="en-US" dirty="0"/>
              <a:t>　注目すべきは</a:t>
            </a:r>
            <a:r>
              <a:rPr kumimoji="1" lang="en-US" altLang="ja-JP" dirty="0"/>
              <a:t>4</a:t>
            </a:r>
            <a:r>
              <a:rPr kumimoji="1" lang="ja-JP" altLang="en-US" dirty="0"/>
              <a:t>回連続で欠席すると会員資格が自動的に喪失する。</a:t>
            </a:r>
            <a:endParaRPr kumimoji="1" lang="en-US" altLang="ja-JP" dirty="0"/>
          </a:p>
          <a:p>
            <a:r>
              <a:rPr kumimoji="1" lang="ja-JP" altLang="en-US" dirty="0"/>
              <a:t>・クラブ名の決定</a:t>
            </a:r>
          </a:p>
          <a:p>
            <a:r>
              <a:rPr kumimoji="1" lang="ja-JP" altLang="en-US" dirty="0"/>
              <a:t>クラブ名を決定するべく開催するも数多くの候補クラブ名挙げられが、議論に疲労困憊？誰が言ったか？（議事録に記載なし）持ち回りで例会を開くのだから、ロータリークラブという会の名称が決まり、会員身分や役職も一年限りでローテーションすることが決められました。</a:t>
            </a:r>
            <a:endParaRPr kumimoji="1" lang="en-US" altLang="ja-JP" dirty="0"/>
          </a:p>
          <a:p>
            <a:endParaRPr kumimoji="1" lang="en-US" altLang="ja-JP" dirty="0"/>
          </a:p>
          <a:p>
            <a:r>
              <a:rPr kumimoji="1" lang="ja-JP" altLang="en-US" dirty="0"/>
              <a:t>この３回の会合の何れの日をもってロータリークラブ設立とするかについては、最初に会合が開かれた日であるとか、規約が定められた日とか、法的にいくつかの解釈もありますが、</a:t>
            </a:r>
            <a:r>
              <a:rPr kumimoji="1" lang="en-US" altLang="ja-JP" dirty="0"/>
              <a:t>RI</a:t>
            </a:r>
            <a:r>
              <a:rPr kumimoji="1" lang="ja-JP" altLang="en-US" dirty="0"/>
              <a:t>理事会は先の、</a:t>
            </a:r>
            <a:r>
              <a:rPr kumimoji="1" lang="en-US" altLang="ja-JP" dirty="0"/>
              <a:t>1905</a:t>
            </a:r>
            <a:r>
              <a:rPr kumimoji="1" lang="ja-JP" altLang="en-US" dirty="0"/>
              <a:t>年</a:t>
            </a:r>
            <a:r>
              <a:rPr kumimoji="1" lang="en-US" altLang="ja-JP" dirty="0"/>
              <a:t>2</a:t>
            </a:r>
            <a:r>
              <a:rPr kumimoji="1" lang="ja-JP" altLang="en-US" dirty="0"/>
              <a:t>月</a:t>
            </a:r>
            <a:r>
              <a:rPr kumimoji="1" lang="en-US" altLang="ja-JP" dirty="0"/>
              <a:t>23</a:t>
            </a:r>
            <a:r>
              <a:rPr kumimoji="1" lang="ja-JP" altLang="en-US" dirty="0"/>
              <a:t>日に開かれた会合を最初の会合と認めて、この日をロータリー創立の日と定めています。</a:t>
            </a:r>
          </a:p>
          <a:p>
            <a:endParaRPr kumimoji="1" lang="ja-JP" altLang="en-US" dirty="0"/>
          </a:p>
          <a:p>
            <a:r>
              <a:rPr kumimoji="1" lang="ja-JP" altLang="en-US" dirty="0"/>
              <a:t>ポール・ハリスが初代会長だと思われている方も多いと思いますが、初代会長はシルベスター・シールです。</a:t>
            </a:r>
          </a:p>
          <a:p>
            <a:endParaRPr kumimoji="1" lang="ja-JP" altLang="en-US" dirty="0"/>
          </a:p>
          <a:p>
            <a:r>
              <a:rPr kumimoji="1" lang="en-US" altLang="ja-JP" dirty="0"/>
              <a:t>4</a:t>
            </a:r>
            <a:r>
              <a:rPr kumimoji="1" lang="ja-JP" altLang="en-US" dirty="0"/>
              <a:t>回目の例会ではショーレー（洋服屋）の事務所でクラブ名の決定、ロータリークラブとは何の団体なのか？</a:t>
            </a:r>
          </a:p>
          <a:p>
            <a:r>
              <a:rPr kumimoji="1" lang="ja-JP" altLang="en-US" dirty="0"/>
              <a:t>他の職業人の団体との違い、職業人の親睦団体ではあるがその本質とは何も決まっていなかった。</a:t>
            </a:r>
          </a:p>
          <a:p>
            <a:endParaRPr kumimoji="1" lang="ja-JP" altLang="en-US" dirty="0"/>
          </a:p>
          <a:p>
            <a:r>
              <a:rPr kumimoji="1" lang="en-US" altLang="ja-JP" dirty="0"/>
              <a:t>5</a:t>
            </a:r>
            <a:r>
              <a:rPr kumimoji="1" lang="ja-JP" altLang="en-US" dirty="0"/>
              <a:t>回目の例会はワシントン通</a:t>
            </a:r>
            <a:r>
              <a:rPr kumimoji="1" lang="en-US" altLang="ja-JP" dirty="0"/>
              <a:t>105</a:t>
            </a:r>
            <a:r>
              <a:rPr kumimoji="1" lang="ja-JP" altLang="en-US" dirty="0"/>
              <a:t>のウイリアム・ジョンソン不動産会社の事務室で開催。</a:t>
            </a:r>
          </a:p>
          <a:p>
            <a:r>
              <a:rPr kumimoji="1" lang="ja-JP" altLang="en-US" dirty="0"/>
              <a:t>会員と会員の取引について話し合われました。</a:t>
            </a:r>
          </a:p>
          <a:p>
            <a:r>
              <a:rPr kumimoji="1" lang="ja-JP" altLang="en-US" dirty="0"/>
              <a:t>物を買う時は会員から購入するという物質的相互扶助、利益を計上せず原価で取引をして誰と何を取引をしたのかを記録をして例会で発表をする。</a:t>
            </a:r>
          </a:p>
          <a:p>
            <a:endParaRPr kumimoji="1" lang="ja-JP" altLang="en-US" dirty="0"/>
          </a:p>
          <a:p>
            <a:r>
              <a:rPr kumimoji="1" lang="en-US" altLang="ja-JP" dirty="0"/>
              <a:t>6</a:t>
            </a:r>
            <a:r>
              <a:rPr kumimoji="1" lang="ja-JP" altLang="en-US" dirty="0"/>
              <a:t>回目の例会ではハリー・ラグルスの印刷工場で開催。</a:t>
            </a:r>
          </a:p>
          <a:p>
            <a:r>
              <a:rPr kumimoji="1" lang="ja-JP" altLang="en-US" dirty="0"/>
              <a:t>物質的相互扶助により、お互いを宣伝し合うことを決定。</a:t>
            </a:r>
          </a:p>
          <a:p>
            <a:endParaRPr kumimoji="1" lang="ja-JP" altLang="en-US" dirty="0"/>
          </a:p>
          <a:p>
            <a:r>
              <a:rPr kumimoji="1" lang="ja-JP" altLang="en-US" dirty="0"/>
              <a:t>チャールズ．Ａ・ニュートンが遅刻して来たことから、彼の遅刻を“責める他の会員”に対して、</a:t>
            </a:r>
          </a:p>
          <a:p>
            <a:r>
              <a:rPr kumimoji="1" lang="ja-JP" altLang="en-US" dirty="0"/>
              <a:t>朝から忙がしく食事をとる暇がなく、例会に出席する前にとにかく腹ごしらえをしない事にはどうにも我慢が出来なくって、</a:t>
            </a:r>
          </a:p>
          <a:p>
            <a:r>
              <a:rPr kumimoji="1" lang="ja-JP" altLang="en-US" dirty="0"/>
              <a:t>食事をしているうちに遅れてしまった事情を説明しますと、皆が反省し、そういう事もあるだろう！とすれば、例会で食事を一緒にとりながら歓談をして互いの認識を深める様にしてはどうか？という事になり、</a:t>
            </a:r>
          </a:p>
          <a:p>
            <a:endParaRPr kumimoji="1" lang="ja-JP" altLang="en-US" dirty="0"/>
          </a:p>
          <a:p>
            <a:r>
              <a:rPr kumimoji="1" lang="ja-JP" altLang="en-US" dirty="0"/>
              <a:t>第７回目の例会からレストランにて例会を開くこととなり、今日まで続いて慣例化しています。</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noProof="0" smtClean="0"/>
              <a:pPr/>
              <a:t>7</a:t>
            </a:fld>
            <a:endParaRPr lang="ja-JP" altLang="en-US" noProof="0"/>
          </a:p>
        </p:txBody>
      </p:sp>
    </p:spTree>
    <p:extLst>
      <p:ext uri="{BB962C8B-B14F-4D97-AF65-F5344CB8AC3E}">
        <p14:creationId xmlns:p14="http://schemas.microsoft.com/office/powerpoint/2010/main" val="72586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1906</a:t>
            </a:r>
            <a:r>
              <a:rPr kumimoji="1" lang="ja-JP" altLang="en-US" dirty="0"/>
              <a:t>年　　奉仕の概念はドナルド・カーターがもたらしたクラブ会員の事業上の利益の増大を定款に掲げ会員の事業にお互いが利便を図り合う相互扶助の考え方をベースに会員を急激に増やしていきまた、一業種一人という制約から簡単に入会できないことが大きな魅力であり、入会を薦めれば誰しもが二つ返事で受諾するクラブへとなってきました。</a:t>
            </a:r>
          </a:p>
          <a:p>
            <a:endParaRPr kumimoji="1" lang="ja-JP" altLang="en-US" dirty="0"/>
          </a:p>
          <a:p>
            <a:r>
              <a:rPr kumimoji="1" lang="ja-JP" altLang="en-US" dirty="0"/>
              <a:t>会員相互で商品や原材料を原価で取引して、それを一般の人に売って大きな利潤をあげるのですから、こんな効率的な話はありません。</a:t>
            </a:r>
            <a:endParaRPr kumimoji="1" lang="en-US" altLang="ja-JP" dirty="0"/>
          </a:p>
          <a:p>
            <a:r>
              <a:rPr kumimoji="1" lang="ja-JP" altLang="en-US" dirty="0"/>
              <a:t>この制度は会員の事業に大きな経済効果を生みだし、零細な企業主でもロータリークラブに入会すれば必ず事業は拡大し、大金持ちになれるとさえいわれました。</a:t>
            </a:r>
          </a:p>
          <a:p>
            <a:r>
              <a:rPr kumimoji="1" lang="en-US" altLang="ja-JP" dirty="0"/>
              <a:t>(</a:t>
            </a:r>
            <a:r>
              <a:rPr kumimoji="1" lang="ja-JP" altLang="en-US" dirty="0"/>
              <a:t>参考</a:t>
            </a:r>
            <a:r>
              <a:rPr kumimoji="1" lang="en-US" altLang="ja-JP" dirty="0"/>
              <a:t>:</a:t>
            </a:r>
            <a:r>
              <a:rPr kumimoji="1" lang="ja-JP" altLang="en-US" dirty="0"/>
              <a:t>ロータリー探訪記</a:t>
            </a:r>
            <a:r>
              <a:rPr kumimoji="1" lang="en-US" altLang="ja-JP" dirty="0"/>
              <a:t>)</a:t>
            </a:r>
          </a:p>
          <a:p>
            <a:endParaRPr kumimoji="1" lang="en-US" altLang="ja-JP" dirty="0"/>
          </a:p>
          <a:p>
            <a:r>
              <a:rPr kumimoji="1" lang="ja-JP" altLang="en-US" dirty="0"/>
              <a:t>しかし、こうした行為に対する一般の人からの非難が日に日に高まり、ロータリアン自身からも批判が出始めてきました。</a:t>
            </a:r>
          </a:p>
          <a:p>
            <a:r>
              <a:rPr kumimoji="1" lang="ja-JP" altLang="en-US" dirty="0"/>
              <a:t>そして発足から</a:t>
            </a:r>
            <a:r>
              <a:rPr kumimoji="1" lang="en-US" altLang="ja-JP" dirty="0"/>
              <a:t>1</a:t>
            </a:r>
            <a:r>
              <a:rPr kumimoji="1" lang="ja-JP" altLang="en-US" dirty="0"/>
              <a:t>年ほど経った</a:t>
            </a:r>
            <a:r>
              <a:rPr kumimoji="1" lang="en-US" altLang="ja-JP" dirty="0"/>
              <a:t>1906</a:t>
            </a:r>
            <a:r>
              <a:rPr kumimoji="1" lang="ja-JP" altLang="en-US" dirty="0"/>
              <a:t>年</a:t>
            </a:r>
            <a:r>
              <a:rPr kumimoji="1" lang="en-US" altLang="ja-JP" dirty="0"/>
              <a:t>4</a:t>
            </a:r>
            <a:r>
              <a:rPr kumimoji="1" lang="ja-JP" altLang="en-US" dirty="0"/>
              <a:t>月の、ドナルド・カーター事件へと繋がっていきます。</a:t>
            </a:r>
          </a:p>
          <a:p>
            <a:endParaRPr kumimoji="1" lang="ja-JP" altLang="en-US" dirty="0"/>
          </a:p>
          <a:p>
            <a:r>
              <a:rPr kumimoji="1" lang="ja-JP" altLang="en-US" dirty="0"/>
              <a:t>薦めれば誰もが喜んで参加するクラブへの誘いを断った人物がいました。</a:t>
            </a:r>
          </a:p>
          <a:p>
            <a:r>
              <a:rPr kumimoji="1" lang="ja-JP" altLang="en-US" dirty="0"/>
              <a:t>特許弁理士ドナルド・カーターです。彼はこのようにして入会を拒否しました。</a:t>
            </a:r>
            <a:endParaRPr kumimoji="1" lang="en-US" altLang="ja-JP" dirty="0"/>
          </a:p>
          <a:p>
            <a:endParaRPr kumimoji="1" lang="en-US" altLang="ja-JP" dirty="0"/>
          </a:p>
          <a:p>
            <a:r>
              <a:rPr kumimoji="1" lang="ja-JP" altLang="en-US" dirty="0"/>
              <a:t>シカゴ・クラブ二代目会長アルバート・ホワイト</a:t>
            </a:r>
            <a:r>
              <a:rPr kumimoji="1" lang="en-US" altLang="ja-JP" dirty="0"/>
              <a:t>Albert White</a:t>
            </a:r>
            <a:r>
              <a:rPr kumimoji="1" lang="ja-JP" altLang="en-US" dirty="0"/>
              <a:t>の時、フレデリック・ツイード</a:t>
            </a:r>
            <a:r>
              <a:rPr kumimoji="1" lang="en-US" altLang="ja-JP" dirty="0"/>
              <a:t>Frederic Tweed</a:t>
            </a:r>
            <a:r>
              <a:rPr kumimoji="1" lang="ja-JP" altLang="en-US" dirty="0"/>
              <a:t>が</a:t>
            </a:r>
            <a:r>
              <a:rPr kumimoji="1" lang="en-US" altLang="ja-JP" dirty="0"/>
              <a:t>Donald Carter</a:t>
            </a:r>
            <a:r>
              <a:rPr kumimoji="1" lang="ja-JP" altLang="en-US" dirty="0"/>
              <a:t>にクラブへの入会を勧誘したところ、</a:t>
            </a:r>
            <a:r>
              <a:rPr kumimoji="1" lang="en-US" altLang="ja-JP" dirty="0"/>
              <a:t>Donald Carter</a:t>
            </a:r>
            <a:r>
              <a:rPr kumimoji="1" lang="ja-JP" altLang="en-US" dirty="0"/>
              <a:t>はクラブの互恵主義の説明を聞いて、 </a:t>
            </a:r>
            <a:r>
              <a:rPr kumimoji="1" lang="en-US" altLang="ja-JP" dirty="0"/>
              <a:t>『</a:t>
            </a:r>
            <a:r>
              <a:rPr kumimoji="1" lang="ja-JP" altLang="en-US" dirty="0"/>
              <a:t>君達はお互いに助け合って、豊かになって楽しいだろう。</a:t>
            </a:r>
            <a:endParaRPr kumimoji="1" lang="en-US" altLang="ja-JP" dirty="0"/>
          </a:p>
          <a:p>
            <a:r>
              <a:rPr kumimoji="1" lang="ja-JP" altLang="en-US" dirty="0"/>
              <a:t>しかし、一業一会員制の原則であれば、クラブに入れない同業者は一体どうなるのか。また、職業人の集まりであれば、職業を持たない一般地域社会の人達は一体どうなるのか。私達は、この地域社会に生まれ、地域社会に育てられ、地域社会にお世話になって暮らしている。このお世話になった地域社会に何らの恩返しもしない。何らの足跡も残さないで、自分達だけが助け合って隆々と栄えて、やがてこの世を去っていく。そのようなエゴイズムの団体は永続性がないだろう。自分は、二度とない人生を、そのようなエゴイズムの世界におくことはできない</a:t>
            </a:r>
            <a:r>
              <a:rPr kumimoji="1" lang="en-US" altLang="ja-JP" dirty="0"/>
              <a:t>』</a:t>
            </a:r>
            <a:r>
              <a:rPr kumimoji="1" lang="ja-JP" altLang="en-US" dirty="0"/>
              <a:t>と言って入会を断ったのであります。</a:t>
            </a:r>
            <a:endParaRPr kumimoji="1" lang="en-US" altLang="ja-JP" dirty="0"/>
          </a:p>
          <a:p>
            <a:endParaRPr kumimoji="1" lang="ja-JP" altLang="en-US" dirty="0"/>
          </a:p>
          <a:p>
            <a:r>
              <a:rPr kumimoji="1" lang="ja-JP" altLang="en-US" dirty="0">
                <a:solidFill>
                  <a:srgbClr val="C00000"/>
                </a:solidFill>
              </a:rPr>
              <a:t>職業を持って社会で生活している以上、</a:t>
            </a:r>
          </a:p>
          <a:p>
            <a:r>
              <a:rPr kumimoji="1" lang="ja-JP" altLang="en-US" dirty="0">
                <a:solidFill>
                  <a:srgbClr val="C00000"/>
                </a:solidFill>
              </a:rPr>
              <a:t>職業を通じて社会に貢献することが自分が存在する証になるのであって、</a:t>
            </a:r>
          </a:p>
          <a:p>
            <a:r>
              <a:rPr kumimoji="1" lang="ja-JP" altLang="en-US" b="1" dirty="0">
                <a:solidFill>
                  <a:srgbClr val="C00000"/>
                </a:solidFill>
              </a:rPr>
              <a:t>自分たちだけの利益にこだわって、社会的に何もしない団体に将来性も魅力もない。</a:t>
            </a:r>
            <a:endParaRPr kumimoji="1" lang="en-US" altLang="ja-JP" b="1" dirty="0">
              <a:solidFill>
                <a:srgbClr val="C00000"/>
              </a:solidFill>
            </a:endParaRPr>
          </a:p>
          <a:p>
            <a:endParaRPr kumimoji="1" lang="ja-JP" altLang="en-US" b="1" dirty="0">
              <a:solidFill>
                <a:srgbClr val="C00000"/>
              </a:solidFill>
            </a:endParaRPr>
          </a:p>
          <a:p>
            <a:endParaRPr kumimoji="1" lang="ja-JP" altLang="en-US" dirty="0"/>
          </a:p>
          <a:p>
            <a:r>
              <a:rPr kumimoji="1" lang="ja-JP" altLang="en-US" dirty="0"/>
              <a:t>この入会拒否事件はシカゴ・クラブに少なからぬショックを与えました。</a:t>
            </a:r>
          </a:p>
          <a:p>
            <a:r>
              <a:rPr kumimoji="1" lang="ja-JP" altLang="en-US" dirty="0"/>
              <a:t>しかし、物質的互恵と親睦にのみ終始することに限界を感じ、次の段階へのステップ・アップを考えていたポール・ハリスは、この事件を絶好のチャンスと捉えて、直ちに、ロータリーの在り方を転換することを決断し、定款を改正することを条件にドナルド・カーターに再考を促し、その後快く入会を了承しました。</a:t>
            </a:r>
          </a:p>
          <a:p>
            <a:endParaRPr kumimoji="1" lang="ja-JP" altLang="en-US" dirty="0"/>
          </a:p>
          <a:p>
            <a:r>
              <a:rPr kumimoji="1" lang="ja-JP" altLang="en-US" dirty="0"/>
              <a:t>そして、定款には第</a:t>
            </a:r>
            <a:r>
              <a:rPr kumimoji="1" lang="en-US" altLang="ja-JP" dirty="0"/>
              <a:t>3</a:t>
            </a:r>
            <a:r>
              <a:rPr kumimoji="1" lang="ja-JP" altLang="en-US" dirty="0"/>
              <a:t>条が加えられることになりました。</a:t>
            </a:r>
          </a:p>
          <a:p>
            <a:r>
              <a:rPr kumimoji="1" lang="en-US" altLang="ja-JP" dirty="0"/>
              <a:t>&lt;</a:t>
            </a:r>
            <a:r>
              <a:rPr kumimoji="1" lang="ja-JP" altLang="en-US" dirty="0"/>
              <a:t>シカゴ・クラブ定款</a:t>
            </a:r>
            <a:r>
              <a:rPr kumimoji="1" lang="en-US" altLang="ja-JP" dirty="0"/>
              <a:t>&gt;</a:t>
            </a:r>
          </a:p>
          <a:p>
            <a:r>
              <a:rPr kumimoji="1" lang="en-US" altLang="ja-JP" dirty="0"/>
              <a:t>1.</a:t>
            </a:r>
            <a:r>
              <a:rPr kumimoji="1" lang="ja-JP" altLang="en-US" dirty="0"/>
              <a:t>本クラブ会員の事業上の利益の増大</a:t>
            </a:r>
          </a:p>
          <a:p>
            <a:r>
              <a:rPr kumimoji="1" lang="en-US" altLang="ja-JP" dirty="0"/>
              <a:t>2.</a:t>
            </a:r>
            <a:r>
              <a:rPr kumimoji="1" lang="ja-JP" altLang="en-US" dirty="0"/>
              <a:t>通常社交クラブに付随する親睦およびその他の特に必要と思われる事項の推進</a:t>
            </a:r>
          </a:p>
          <a:p>
            <a:r>
              <a:rPr kumimoji="1" lang="en-US" altLang="ja-JP" b="1" dirty="0"/>
              <a:t>3.</a:t>
            </a:r>
            <a:r>
              <a:rPr kumimoji="1" lang="ja-JP" altLang="en-US" b="1" dirty="0"/>
              <a:t>シカゴ市の最大の利益を推進し、シカゴ市民としての誇りと忠誠心を市民の間に広める</a:t>
            </a:r>
          </a:p>
          <a:p>
            <a:endParaRPr kumimoji="1" lang="ja-JP" altLang="en-US" b="1" dirty="0"/>
          </a:p>
          <a:p>
            <a:r>
              <a:rPr kumimoji="1" lang="ja-JP" altLang="en-US" dirty="0"/>
              <a:t>後にドナルド・カーターはこの様に言っています。</a:t>
            </a:r>
          </a:p>
          <a:p>
            <a:r>
              <a:rPr kumimoji="1" lang="ja-JP" altLang="en-US" dirty="0"/>
              <a:t>「まったく利己的な組織は永続性がない。</a:t>
            </a:r>
            <a:endParaRPr kumimoji="1" lang="en-US" altLang="ja-JP" dirty="0"/>
          </a:p>
          <a:p>
            <a:r>
              <a:rPr kumimoji="1" lang="ja-JP" altLang="en-US" dirty="0"/>
              <a:t>もしも我々がロータリークラブとして生き残り、発展することを望むならば、我々の存在を正当化するために何ごとかをしなければならない。</a:t>
            </a:r>
            <a:endParaRPr kumimoji="1" lang="en-US" altLang="ja-JP" dirty="0"/>
          </a:p>
          <a:p>
            <a:r>
              <a:rPr kumimoji="1" lang="ja-JP" altLang="en-US" dirty="0"/>
              <a:t>我々はある種の市民に対する奉仕をしなければならない。</a:t>
            </a:r>
          </a:p>
          <a:p>
            <a:r>
              <a:rPr kumimoji="1" lang="ja-JP" altLang="en-US" dirty="0"/>
              <a:t>この定款の改正は、われわれが市民に対する奉仕をすることが可能になるように、シカゴ・ロータリークラブの綱領を拡大することを目的としたものである。」</a:t>
            </a:r>
          </a:p>
          <a:p>
            <a:r>
              <a:rPr kumimoji="1" lang="ja-JP" altLang="en-US" dirty="0"/>
              <a:t>このようにして、シカゴ・クラブの定款に対社会的な行動に関する項目が付け加えられ、創成期のロータリーに奉仕という概念が芽生えることになります。</a:t>
            </a:r>
            <a:endParaRPr kumimoji="1" lang="en-US" altLang="ja-JP" dirty="0"/>
          </a:p>
          <a:p>
            <a:r>
              <a:rPr kumimoji="1" lang="ja-JP" altLang="en-US" dirty="0"/>
              <a:t>この事件を契機にポールハリスは親睦から奉仕へと舵をきります。</a:t>
            </a:r>
            <a:endParaRPr kumimoji="1" lang="en-US" altLang="ja-JP" dirty="0"/>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noProof="0" smtClean="0"/>
              <a:pPr/>
              <a:t>8</a:t>
            </a:fld>
            <a:endParaRPr lang="ja-JP" altLang="en-US" noProof="0"/>
          </a:p>
        </p:txBody>
      </p:sp>
    </p:spTree>
    <p:extLst>
      <p:ext uri="{BB962C8B-B14F-4D97-AF65-F5344CB8AC3E}">
        <p14:creationId xmlns:p14="http://schemas.microsoft.com/office/powerpoint/2010/main" val="2518941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当時のロータリーは、「奉仕」という概念に乏しい一業種一名の相互扶助団体であり、会費は高く、ビジネスのメリットを第一に考えて入会する人がほとんどでした。</a:t>
            </a:r>
            <a:endParaRPr kumimoji="1" lang="en-US" altLang="ja-JP" dirty="0"/>
          </a:p>
          <a:p>
            <a:r>
              <a:rPr kumimoji="1" lang="ja-JP" altLang="en-US" dirty="0"/>
              <a:t>この時、ハリスのとった考え方は、最初に「親睦」があり、その上に「奉仕」という概念が出てきたことに鑑みると、奉仕の方が高次の概念である。</a:t>
            </a:r>
            <a:endParaRPr kumimoji="1" lang="en-US" altLang="ja-JP" dirty="0"/>
          </a:p>
          <a:p>
            <a:r>
              <a:rPr kumimoji="1" lang="ja-JP" altLang="en-US" dirty="0"/>
              <a:t>そうである以上、奉仕と親睦とは相容れない。すなわち、親睦よりも奉仕を優先すべきであるというものでした。</a:t>
            </a:r>
          </a:p>
          <a:p>
            <a:r>
              <a:rPr kumimoji="1" lang="ja-JP" altLang="en-US" dirty="0"/>
              <a:t>そうした折、ハリスはたまたま出席した商工会の集まりで、ループ地区</a:t>
            </a:r>
            <a:r>
              <a:rPr kumimoji="1" lang="en-US" altLang="ja-JP" dirty="0"/>
              <a:t>(</a:t>
            </a:r>
            <a:r>
              <a:rPr kumimoji="1" lang="ja-JP" altLang="en-US" dirty="0"/>
              <a:t>シカゴ中心部</a:t>
            </a:r>
            <a:r>
              <a:rPr kumimoji="1" lang="en-US" altLang="ja-JP" dirty="0"/>
              <a:t>)</a:t>
            </a:r>
            <a:r>
              <a:rPr kumimoji="1" lang="ja-JP" altLang="en-US" dirty="0"/>
              <a:t>の通行人が、公衆トイレがないために不便な思いをしているという話を聞き、それを奉仕活動実践のチャンスだと捉えました。</a:t>
            </a:r>
            <a:endParaRPr kumimoji="1" lang="en-US" altLang="ja-JP" dirty="0"/>
          </a:p>
          <a:p>
            <a:endParaRPr kumimoji="1" lang="ja-JP" altLang="en-US" dirty="0"/>
          </a:p>
          <a:p>
            <a:r>
              <a:rPr kumimoji="1" lang="ja-JP" altLang="en-US" dirty="0"/>
              <a:t>彼は早速、</a:t>
            </a:r>
            <a:r>
              <a:rPr kumimoji="1" lang="en-US" altLang="ja-JP" dirty="0"/>
              <a:t>25</a:t>
            </a:r>
            <a:r>
              <a:rPr kumimoji="1" lang="ja-JP" altLang="en-US" dirty="0"/>
              <a:t>の市民団体の代表を集めて「公衆便所建設委員会」を設立し、行政に働きかけますが、自らの施設内にトイレを持つシカゴ醸造組合と、百貨店組合からの激しい抵抗と妨害を受けます。なぜなら彼らは、トイレを借りる見返りに、バーや百貨店で買い物をする客が減ることを危惧したからです。しかし、こうした紆余曲折を経ながらも、</a:t>
            </a:r>
            <a:r>
              <a:rPr kumimoji="1" lang="en-US" altLang="ja-JP" dirty="0"/>
              <a:t>2</a:t>
            </a:r>
            <a:r>
              <a:rPr kumimoji="1" lang="ja-JP" altLang="en-US" dirty="0"/>
              <a:t>年後の</a:t>
            </a:r>
            <a:r>
              <a:rPr kumimoji="1" lang="en-US" altLang="ja-JP" dirty="0"/>
              <a:t>1909</a:t>
            </a:r>
            <a:r>
              <a:rPr kumimoji="1" lang="ja-JP" altLang="en-US" dirty="0"/>
              <a:t>年に市役所と公立図書館の横に、二つの公衆トイレが完成しました。</a:t>
            </a:r>
          </a:p>
          <a:p>
            <a:r>
              <a:rPr kumimoji="1" lang="ja-JP" altLang="en-US" dirty="0"/>
              <a:t>このように地域社会に対する奉仕の一環としてシカゴ市や民間団体に呼び掛け、この奉仕事業を完成させたハリスですが、クラブ内の親睦と奉仕を巡る議論に結論が出ず</a:t>
            </a:r>
            <a:r>
              <a:rPr kumimoji="1" lang="en-US" altLang="ja-JP" dirty="0"/>
              <a:t>､</a:t>
            </a:r>
            <a:r>
              <a:rPr kumimoji="1" lang="ja-JP" altLang="en-US" dirty="0"/>
              <a:t>クラブは崩壊寸前となっていました。</a:t>
            </a:r>
          </a:p>
          <a:p>
            <a:r>
              <a:rPr kumimoji="1" lang="ja-JP" altLang="en-US" dirty="0"/>
              <a:t>そして、この混乱の責任を取ってハリスは任期途中（</a:t>
            </a:r>
            <a:r>
              <a:rPr kumimoji="1" lang="en-US" altLang="ja-JP" dirty="0"/>
              <a:t>1907</a:t>
            </a:r>
            <a:r>
              <a:rPr kumimoji="1" lang="ja-JP" altLang="en-US" dirty="0"/>
              <a:t>年２月～</a:t>
            </a:r>
            <a:r>
              <a:rPr kumimoji="1" lang="en-US" altLang="ja-JP" dirty="0"/>
              <a:t>1908</a:t>
            </a:r>
            <a:r>
              <a:rPr kumimoji="1" lang="ja-JP" altLang="en-US" dirty="0"/>
              <a:t>年</a:t>
            </a:r>
            <a:r>
              <a:rPr kumimoji="1" lang="en-US" altLang="ja-JP" dirty="0"/>
              <a:t>10</a:t>
            </a:r>
            <a:r>
              <a:rPr kumimoji="1" lang="ja-JP" altLang="en-US" dirty="0"/>
              <a:t>月）で辞任することとなり、後任として、ハリー・ラグルスが</a:t>
            </a:r>
            <a:r>
              <a:rPr kumimoji="1" lang="en-US" altLang="ja-JP" dirty="0"/>
              <a:t>4</a:t>
            </a:r>
            <a:r>
              <a:rPr kumimoji="1" lang="ja-JP" altLang="en-US" dirty="0"/>
              <a:t>代目会長に就任し、残りの任期（</a:t>
            </a:r>
            <a:r>
              <a:rPr kumimoji="1" lang="en-US" altLang="ja-JP" dirty="0"/>
              <a:t>1908</a:t>
            </a:r>
            <a:r>
              <a:rPr kumimoji="1" lang="ja-JP" altLang="en-US" dirty="0"/>
              <a:t>年</a:t>
            </a:r>
            <a:r>
              <a:rPr kumimoji="1" lang="en-US" altLang="ja-JP" dirty="0"/>
              <a:t>11</a:t>
            </a:r>
            <a:r>
              <a:rPr kumimoji="1" lang="ja-JP" altLang="en-US" dirty="0"/>
              <a:t>月～</a:t>
            </a:r>
            <a:r>
              <a:rPr kumimoji="1" lang="en-US" altLang="ja-JP" dirty="0"/>
              <a:t>1910</a:t>
            </a:r>
            <a:r>
              <a:rPr kumimoji="1" lang="ja-JP" altLang="en-US" dirty="0"/>
              <a:t>年</a:t>
            </a:r>
            <a:r>
              <a:rPr kumimoji="1" lang="en-US" altLang="ja-JP" dirty="0"/>
              <a:t>1</a:t>
            </a:r>
            <a:r>
              <a:rPr kumimoji="1" lang="ja-JP" altLang="en-US" dirty="0"/>
              <a:t>月）を務めました。</a:t>
            </a:r>
          </a:p>
          <a:p>
            <a:r>
              <a:rPr kumimoji="1" lang="ja-JP" altLang="en-US" dirty="0"/>
              <a:t>ポールは名誉会長に就任。</a:t>
            </a:r>
            <a:endParaRPr kumimoji="1" lang="en-US" altLang="ja-JP" dirty="0"/>
          </a:p>
          <a:p>
            <a:endParaRPr kumimoji="1" lang="en-US" altLang="ja-JP" dirty="0"/>
          </a:p>
          <a:p>
            <a:r>
              <a:rPr kumimoji="1" lang="ja-JP" altLang="en-US" dirty="0"/>
              <a:t>当時のロータリーは、「奉仕」という概念に乏しい一業種一名の相互扶助団体であり、会費は高く、ビジネスのメリットを第一に考えて入会する人がほとんどでした。</a:t>
            </a:r>
          </a:p>
          <a:p>
            <a:r>
              <a:rPr kumimoji="1" lang="ja-JP" altLang="en-US" dirty="0"/>
              <a:t>そして、ポールは、親睦から奉仕へと舵をきるが、「親睦」</a:t>
            </a:r>
            <a:r>
              <a:rPr kumimoji="1" lang="en-US" altLang="ja-JP" dirty="0"/>
              <a:t>VS</a:t>
            </a:r>
            <a:r>
              <a:rPr kumimoji="1" lang="ja-JP" altLang="en-US" dirty="0"/>
              <a:t>「奉仕」、クラブ内の対立が生まれ解散の危機もあったが、それを乗り越え、ポールハリスは、論文「合理的ロータリアニズム」を発表。ロータリアンに広く愛されている「寛容」という言葉が誕生するのでした。</a:t>
            </a:r>
            <a:endParaRPr kumimoji="1" lang="en-US" altLang="ja-JP" dirty="0"/>
          </a:p>
          <a:p>
            <a:endParaRPr kumimoji="1" lang="en-US" altLang="ja-JP" dirty="0"/>
          </a:p>
          <a:p>
            <a:endParaRPr kumimoji="1" lang="ja-JP" altLang="en-US"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noProof="0" smtClean="0"/>
              <a:pPr/>
              <a:t>9</a:t>
            </a:fld>
            <a:endParaRPr lang="ja-JP" altLang="en-US" noProof="0"/>
          </a:p>
        </p:txBody>
      </p:sp>
    </p:spTree>
    <p:extLst>
      <p:ext uri="{BB962C8B-B14F-4D97-AF65-F5344CB8AC3E}">
        <p14:creationId xmlns:p14="http://schemas.microsoft.com/office/powerpoint/2010/main" val="1302254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6" name="フリーフォーム(F) 6" descr="世界地図"/>
          <p:cNvSpPr>
            <a:spLocks noEditPoints="1"/>
          </p:cNvSpPr>
          <p:nvPr/>
        </p:nvSpPr>
        <p:spPr bwMode="gray">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lvl="0" rtl="0"/>
            <a:endParaRPr lang="ja-JP" altLang="en-US" noProof="0">
              <a:solidFill>
                <a:schemeClr val="lt1"/>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2" name="タイトル 1"/>
          <p:cNvSpPr>
            <a:spLocks noGrp="1"/>
          </p:cNvSpPr>
          <p:nvPr>
            <p:ph type="ctrTitle"/>
          </p:nvPr>
        </p:nvSpPr>
        <p:spPr>
          <a:xfrm>
            <a:off x="1217613" y="1828799"/>
            <a:ext cx="9753600" cy="3048001"/>
          </a:xfrm>
        </p:spPr>
        <p:txBody>
          <a:bodyPr rtlCol="0">
            <a:normAutofit/>
          </a:bodyPr>
          <a:lstStyle>
            <a:lvl1pPr>
              <a:defRPr sz="4400">
                <a:latin typeface="Meiryo UI" panose="020B0604030504040204" pitchFamily="34" charset="-128"/>
                <a:ea typeface="Meiryo UI" panose="020B0604030504040204" pitchFamily="34" charset="-128"/>
                <a:cs typeface="Meiryo UI" panose="020B0604030504040204" pitchFamily="34" charset="-128"/>
              </a:defRPr>
            </a:lvl1pPr>
          </a:lstStyle>
          <a:p>
            <a:pPr rtl="0"/>
            <a:r>
              <a:rPr lang="ja-JP" altLang="en-US" noProof="0"/>
              <a:t>マスター タイトルの書式設定</a:t>
            </a:r>
          </a:p>
        </p:txBody>
      </p:sp>
      <p:sp>
        <p:nvSpPr>
          <p:cNvPr id="3" name="サブタイトル 2"/>
          <p:cNvSpPr>
            <a:spLocks noGrp="1"/>
          </p:cNvSpPr>
          <p:nvPr>
            <p:ph type="subTitle" idx="1"/>
          </p:nvPr>
        </p:nvSpPr>
        <p:spPr>
          <a:xfrm>
            <a:off x="1217614" y="5029200"/>
            <a:ext cx="7848600" cy="1143000"/>
          </a:xfrm>
        </p:spPr>
        <p:txBody>
          <a:bodyPr rtlCol="0">
            <a:normAutofit/>
          </a:bodyPr>
          <a:lstStyle>
            <a:lvl1pPr marL="0" indent="0" algn="l">
              <a:spcBef>
                <a:spcPts val="0"/>
              </a:spcBef>
              <a:buNone/>
              <a:defRPr sz="20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ja-JP" altLang="en-US" noProof="0"/>
              <a:t>マスター サブタイトルの書式設定</a:t>
            </a: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縦書きテキスト プレースホルダー 2"/>
          <p:cNvSpPr>
            <a:spLocks noGrp="1"/>
          </p:cNvSpPr>
          <p:nvPr>
            <p:ph type="body" orient="vert" idx="1" hasCustomPrompt="1"/>
          </p:nvPr>
        </p:nvSpPr>
        <p:spPr/>
        <p:txBody>
          <a:bodyPr vert="eaVert" rtlCol="0"/>
          <a:lstStyle>
            <a:lvl5pPr>
              <a:defRPr/>
            </a:lvl5pPr>
            <a:lvl6pPr>
              <a:defRPr/>
            </a:lvl6pPr>
            <a:lvl7pPr>
              <a:defRPr baseline="0"/>
            </a:lvl7pPr>
            <a:lvl8pPr>
              <a:defRPr baseline="0"/>
            </a:lvl8pPr>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フッター プレースホルダー 4"/>
          <p:cNvSpPr>
            <a:spLocks noGrp="1"/>
          </p:cNvSpPr>
          <p:nvPr>
            <p:ph type="ftr" sz="quarter" idx="11"/>
          </p:nvPr>
        </p:nvSpPr>
        <p:spPr/>
        <p:txBody>
          <a:bodyPr rtlCol="0"/>
          <a:lstStyle/>
          <a:p>
            <a:pPr rtl="0"/>
            <a:r>
              <a:rPr lang="ja-JP" altLang="en-US" noProof="0"/>
              <a:t>フッターを追加</a:t>
            </a:r>
          </a:p>
        </p:txBody>
      </p:sp>
      <p:sp>
        <p:nvSpPr>
          <p:cNvPr id="4" name="日付プレースホルダー 3"/>
          <p:cNvSpPr>
            <a:spLocks noGrp="1"/>
          </p:cNvSpPr>
          <p:nvPr>
            <p:ph type="dt" sz="half" idx="10"/>
          </p:nvPr>
        </p:nvSpPr>
        <p:spPr/>
        <p:txBody>
          <a:bodyPr rtlCol="0"/>
          <a:lstStyle/>
          <a:p>
            <a:pPr rtl="0"/>
            <a:fld id="{A263BA29-A4BD-4E45-AB69-37F14EA64C72}" type="datetime1">
              <a:rPr lang="ja-JP" altLang="en-US" noProof="0" smtClean="0"/>
              <a:t>2024/2/8</a:t>
            </a:fld>
            <a:endParaRPr lang="ja-JP" altLang="en-US" noProof="0"/>
          </a:p>
        </p:txBody>
      </p:sp>
      <p:sp>
        <p:nvSpPr>
          <p:cNvPr id="6" name="スライド番号プレースホルダー 5"/>
          <p:cNvSpPr>
            <a:spLocks noGrp="1"/>
          </p:cNvSpPr>
          <p:nvPr>
            <p:ph type="sldNum" sz="quarter" idx="12"/>
          </p:nvPr>
        </p:nvSpPr>
        <p:spPr/>
        <p:txBody>
          <a:bodyPr rtlCol="0"/>
          <a:lstStyle/>
          <a:p>
            <a:pPr rtl="0"/>
            <a:fld id="{F36C87F6-986D-49E6-AF40-1B3A1EE8064D}" type="slidenum">
              <a:rPr lang="en-US" altLang="ja-JP" noProof="0" smtClean="0"/>
              <a:t>‹#›</a:t>
            </a:fld>
            <a:endParaRPr lang="ja-JP" altLang="en-US" noProof="0"/>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6898" y="685800"/>
            <a:ext cx="2134315" cy="5486400"/>
          </a:xfrm>
        </p:spPr>
        <p:txBody>
          <a:bodyPr vert="eaVert" rtlCol="0"/>
          <a:lstStyle/>
          <a:p>
            <a:pPr rtl="0"/>
            <a:r>
              <a:rPr lang="ja-JP" altLang="en-US" noProof="0"/>
              <a:t>マスター タイトルの書式設定</a:t>
            </a:r>
          </a:p>
        </p:txBody>
      </p:sp>
      <p:sp>
        <p:nvSpPr>
          <p:cNvPr id="3" name="縦書きテキスト プレースホルダー 2"/>
          <p:cNvSpPr>
            <a:spLocks noGrp="1"/>
          </p:cNvSpPr>
          <p:nvPr>
            <p:ph type="body" orient="vert" idx="1" hasCustomPrompt="1"/>
          </p:nvPr>
        </p:nvSpPr>
        <p:spPr>
          <a:xfrm>
            <a:off x="1217613" y="685800"/>
            <a:ext cx="7416138" cy="5486400"/>
          </a:xfrm>
        </p:spPr>
        <p:txBody>
          <a:bodyPr vert="eaVert" rtlCol="0"/>
          <a:lstStyle>
            <a:lvl5pPr>
              <a:defRPr/>
            </a:lvl5pPr>
            <a:lvl6pPr>
              <a:defRPr/>
            </a:lvl6pPr>
            <a:lvl7pPr>
              <a:defRPr/>
            </a:lvl7pPr>
            <a:lvl8pPr>
              <a:defRPr/>
            </a:lvl8pPr>
            <a:lvl9pPr>
              <a:defRPr/>
            </a:lvl9pPr>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フッター プレースホルダー 4"/>
          <p:cNvSpPr>
            <a:spLocks noGrp="1"/>
          </p:cNvSpPr>
          <p:nvPr>
            <p:ph type="ftr" sz="quarter" idx="11"/>
          </p:nvPr>
        </p:nvSpPr>
        <p:spPr/>
        <p:txBody>
          <a:bodyPr rtlCol="0"/>
          <a:lstStyle/>
          <a:p>
            <a:pPr rtl="0"/>
            <a:r>
              <a:rPr lang="ja-JP" altLang="en-US" noProof="0"/>
              <a:t>フッターを追加</a:t>
            </a:r>
          </a:p>
        </p:txBody>
      </p:sp>
      <p:sp>
        <p:nvSpPr>
          <p:cNvPr id="4" name="日付プレースホルダー 3"/>
          <p:cNvSpPr>
            <a:spLocks noGrp="1"/>
          </p:cNvSpPr>
          <p:nvPr>
            <p:ph type="dt" sz="half" idx="10"/>
          </p:nvPr>
        </p:nvSpPr>
        <p:spPr/>
        <p:txBody>
          <a:bodyPr rtlCol="0"/>
          <a:lstStyle/>
          <a:p>
            <a:pPr rtl="0"/>
            <a:fld id="{889C7303-449B-4CA8-A3A8-E1AE00C26147}" type="datetime1">
              <a:rPr lang="ja-JP" altLang="en-US" noProof="0" smtClean="0"/>
              <a:t>2024/2/8</a:t>
            </a:fld>
            <a:endParaRPr lang="ja-JP" altLang="en-US" noProof="0"/>
          </a:p>
        </p:txBody>
      </p:sp>
      <p:sp>
        <p:nvSpPr>
          <p:cNvPr id="6" name="スライド番号プレースホルダー 5"/>
          <p:cNvSpPr>
            <a:spLocks noGrp="1"/>
          </p:cNvSpPr>
          <p:nvPr>
            <p:ph type="sldNum" sz="quarter" idx="12"/>
          </p:nvPr>
        </p:nvSpPr>
        <p:spPr/>
        <p:txBody>
          <a:bodyPr rtlCol="0"/>
          <a:lstStyle/>
          <a:p>
            <a:pPr rtl="0"/>
            <a:fld id="{F36C87F6-986D-49E6-AF40-1B3A1EE8064D}" type="slidenum">
              <a:rPr lang="en-US" altLang="ja-JP" noProof="0" smtClean="0"/>
              <a:t>‹#›</a:t>
            </a:fld>
            <a:endParaRPr lang="ja-JP" altLang="en-US" noProof="0"/>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p:cNvSpPr>
            <a:spLocks noGrp="1"/>
          </p:cNvSpPr>
          <p:nvPr>
            <p:ph idx="1" hasCustomPrompt="1"/>
          </p:nvPr>
        </p:nvSpPr>
        <p:spPr/>
        <p:txBody>
          <a:bodyPr rtlCol="0"/>
          <a:lstStyle>
            <a:lvl5pPr>
              <a:defRPr/>
            </a:lvl5pPr>
            <a:lvl6pPr>
              <a:defRPr/>
            </a:lvl6pPr>
            <a:lvl7pPr>
              <a:defRPr baseline="0"/>
            </a:lvl7pPr>
            <a:lvl8pPr>
              <a:defRPr baseline="0"/>
            </a:lvl8pPr>
            <a:lvl9pPr>
              <a:defRPr baseline="0"/>
            </a:lvl9pPr>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フッター プレースホルダー 4"/>
          <p:cNvSpPr>
            <a:spLocks noGrp="1"/>
          </p:cNvSpPr>
          <p:nvPr>
            <p:ph type="ftr" sz="quarter" idx="11"/>
          </p:nvPr>
        </p:nvSpPr>
        <p:spPr/>
        <p:txBody>
          <a:bodyPr rtlCol="0"/>
          <a:lstStyle/>
          <a:p>
            <a:pPr rtl="0"/>
            <a:r>
              <a:rPr lang="ja-JP" altLang="en-US" noProof="0"/>
              <a:t>フッターを追加</a:t>
            </a:r>
          </a:p>
        </p:txBody>
      </p:sp>
      <p:sp>
        <p:nvSpPr>
          <p:cNvPr id="4" name="日付プレースホルダー 3"/>
          <p:cNvSpPr>
            <a:spLocks noGrp="1"/>
          </p:cNvSpPr>
          <p:nvPr>
            <p:ph type="dt" sz="half" idx="10"/>
          </p:nvPr>
        </p:nvSpPr>
        <p:spPr/>
        <p:txBody>
          <a:bodyPr rtlCol="0"/>
          <a:lstStyle/>
          <a:p>
            <a:pPr rtl="0"/>
            <a:fld id="{B013A64D-0775-4366-B9A4-A204508FE24B}" type="datetime1">
              <a:rPr lang="ja-JP" altLang="en-US" noProof="0" smtClean="0"/>
              <a:t>2024/2/8</a:t>
            </a:fld>
            <a:endParaRPr lang="ja-JP" altLang="en-US" noProof="0"/>
          </a:p>
        </p:txBody>
      </p:sp>
      <p:sp>
        <p:nvSpPr>
          <p:cNvPr id="6" name="スライド番号プレースホルダー 5"/>
          <p:cNvSpPr>
            <a:spLocks noGrp="1"/>
          </p:cNvSpPr>
          <p:nvPr>
            <p:ph type="sldNum" sz="quarter" idx="12"/>
          </p:nvPr>
        </p:nvSpPr>
        <p:spPr/>
        <p:txBody>
          <a:bodyPr rtlCol="0"/>
          <a:lstStyle/>
          <a:p>
            <a:pPr rtl="0"/>
            <a:fld id="{F36C87F6-986D-49E6-AF40-1B3A1EE8064D}" type="slidenum">
              <a:rPr lang="en-US" altLang="ja-JP" noProof="0" smtClean="0"/>
              <a:t>‹#›</a:t>
            </a:fld>
            <a:endParaRPr lang="ja-JP" altLang="en-US" noProof="0"/>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1217614" y="3429000"/>
            <a:ext cx="9753600" cy="2362199"/>
          </a:xfrm>
        </p:spPr>
        <p:txBody>
          <a:bodyPr rtlCol="0" anchor="b">
            <a:normAutofit/>
          </a:bodyPr>
          <a:lstStyle>
            <a:lvl1pPr algn="l">
              <a:defRPr sz="4400" b="0" cap="all"/>
            </a:lvl1pPr>
          </a:lstStyle>
          <a:p>
            <a:pPr rtl="0"/>
            <a:r>
              <a:rPr lang="ja-JP" altLang="en-US" noProof="0"/>
              <a:t>マスター タイトルの書式設定</a:t>
            </a:r>
          </a:p>
        </p:txBody>
      </p:sp>
      <p:sp>
        <p:nvSpPr>
          <p:cNvPr id="3" name="テキスト プレースホルダー 2"/>
          <p:cNvSpPr>
            <a:spLocks noGrp="1"/>
          </p:cNvSpPr>
          <p:nvPr>
            <p:ph type="body" idx="1" hasCustomPrompt="1"/>
          </p:nvPr>
        </p:nvSpPr>
        <p:spPr>
          <a:xfrm>
            <a:off x="1213150" y="685801"/>
            <a:ext cx="7853063" cy="1142999"/>
          </a:xfrm>
        </p:spPr>
        <p:txBody>
          <a:bodyPr rtlCol="0"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ja-JP" altLang="en-US" noProof="0"/>
              <a:t>クリックしてマスター テキストのスタイルを編集</a:t>
            </a:r>
          </a:p>
        </p:txBody>
      </p:sp>
      <p:sp>
        <p:nvSpPr>
          <p:cNvPr id="5" name="フッター プレースホルダー 4"/>
          <p:cNvSpPr>
            <a:spLocks noGrp="1"/>
          </p:cNvSpPr>
          <p:nvPr>
            <p:ph type="ftr" sz="quarter" idx="11"/>
          </p:nvPr>
        </p:nvSpPr>
        <p:spPr/>
        <p:txBody>
          <a:bodyPr rtlCol="0"/>
          <a:lstStyle/>
          <a:p>
            <a:pPr rtl="0"/>
            <a:r>
              <a:rPr lang="ja-JP" altLang="en-US" noProof="0"/>
              <a:t>フッターを追加</a:t>
            </a:r>
          </a:p>
        </p:txBody>
      </p:sp>
      <p:sp>
        <p:nvSpPr>
          <p:cNvPr id="4" name="日付プレースホルダー 3"/>
          <p:cNvSpPr>
            <a:spLocks noGrp="1"/>
          </p:cNvSpPr>
          <p:nvPr>
            <p:ph type="dt" sz="half" idx="10"/>
          </p:nvPr>
        </p:nvSpPr>
        <p:spPr/>
        <p:txBody>
          <a:bodyPr rtlCol="0"/>
          <a:lstStyle/>
          <a:p>
            <a:pPr rtl="0"/>
            <a:fld id="{8211DB83-E1B8-424B-9E3E-059CA16BA53D}" type="datetime1">
              <a:rPr lang="ja-JP" altLang="en-US" noProof="0" smtClean="0"/>
              <a:t>2024/2/8</a:t>
            </a:fld>
            <a:endParaRPr lang="ja-JP" altLang="en-US" noProof="0"/>
          </a:p>
        </p:txBody>
      </p:sp>
      <p:sp>
        <p:nvSpPr>
          <p:cNvPr id="6" name="スライド番号プレースホルダー 5"/>
          <p:cNvSpPr>
            <a:spLocks noGrp="1"/>
          </p:cNvSpPr>
          <p:nvPr>
            <p:ph type="sldNum" sz="quarter" idx="12"/>
          </p:nvPr>
        </p:nvSpPr>
        <p:spPr/>
        <p:txBody>
          <a:bodyPr rtlCol="0"/>
          <a:lstStyle/>
          <a:p>
            <a:pPr rtl="0"/>
            <a:fld id="{F36C87F6-986D-49E6-AF40-1B3A1EE8064D}" type="slidenum">
              <a:rPr lang="en-US" altLang="ja-JP" noProof="0" smtClean="0"/>
              <a:t>‹#›</a:t>
            </a:fld>
            <a:endParaRPr lang="ja-JP" altLang="en-US" noProof="0"/>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p:cNvSpPr>
            <a:spLocks noGrp="1"/>
          </p:cNvSpPr>
          <p:nvPr>
            <p:ph sz="half" idx="1" hasCustomPrompt="1"/>
          </p:nvPr>
        </p:nvSpPr>
        <p:spPr>
          <a:xfrm>
            <a:off x="1233279" y="1828800"/>
            <a:ext cx="4708734" cy="4343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コンテンツ プレースホルダー 3"/>
          <p:cNvSpPr>
            <a:spLocks noGrp="1"/>
          </p:cNvSpPr>
          <p:nvPr>
            <p:ph sz="half" idx="2" hasCustomPrompt="1"/>
          </p:nvPr>
        </p:nvSpPr>
        <p:spPr>
          <a:xfrm>
            <a:off x="6262479" y="1828800"/>
            <a:ext cx="4708734" cy="4343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11"/>
          </p:nvPr>
        </p:nvSpPr>
        <p:spPr/>
        <p:txBody>
          <a:bodyPr rtlCol="0"/>
          <a:lstStyle/>
          <a:p>
            <a:pPr rtl="0"/>
            <a:r>
              <a:rPr lang="ja-JP" altLang="en-US" noProof="0"/>
              <a:t>フッターを追加</a:t>
            </a:r>
          </a:p>
        </p:txBody>
      </p:sp>
      <p:sp>
        <p:nvSpPr>
          <p:cNvPr id="5" name="日付プレースホルダー 4"/>
          <p:cNvSpPr>
            <a:spLocks noGrp="1"/>
          </p:cNvSpPr>
          <p:nvPr>
            <p:ph type="dt" sz="half" idx="10"/>
          </p:nvPr>
        </p:nvSpPr>
        <p:spPr/>
        <p:txBody>
          <a:bodyPr rtlCol="0"/>
          <a:lstStyle/>
          <a:p>
            <a:pPr rtl="0"/>
            <a:fld id="{6162FB94-978C-4799-AFA6-B5188AFEE9B8}" type="datetime1">
              <a:rPr lang="ja-JP" altLang="en-US" noProof="0" smtClean="0"/>
              <a:t>2024/2/8</a:t>
            </a:fld>
            <a:endParaRPr lang="ja-JP" altLang="en-US" noProof="0"/>
          </a:p>
        </p:txBody>
      </p:sp>
      <p:sp>
        <p:nvSpPr>
          <p:cNvPr id="7" name="スライド番号プレースホルダー 6"/>
          <p:cNvSpPr>
            <a:spLocks noGrp="1"/>
          </p:cNvSpPr>
          <p:nvPr>
            <p:ph type="sldNum" sz="quarter" idx="12"/>
          </p:nvPr>
        </p:nvSpPr>
        <p:spPr/>
        <p:txBody>
          <a:bodyPr rtlCol="0"/>
          <a:lstStyle/>
          <a:p>
            <a:pPr rtl="0"/>
            <a:fld id="{F36C87F6-986D-49E6-AF40-1B3A1EE8064D}" type="slidenum">
              <a:rPr lang="en-US" altLang="ja-JP" noProof="0" smtClean="0"/>
              <a:t>‹#›</a:t>
            </a:fld>
            <a:endParaRPr lang="ja-JP" altLang="en-US" noProof="0"/>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vl1pPr>
          </a:lstStyle>
          <a:p>
            <a:pPr rtl="0"/>
            <a:r>
              <a:rPr lang="ja-JP" altLang="en-US" noProof="0"/>
              <a:t>マスター タイトルの書式設定</a:t>
            </a:r>
          </a:p>
        </p:txBody>
      </p:sp>
      <p:sp>
        <p:nvSpPr>
          <p:cNvPr id="3" name="テキスト プレースホルダー 2"/>
          <p:cNvSpPr>
            <a:spLocks noGrp="1"/>
          </p:cNvSpPr>
          <p:nvPr>
            <p:ph type="body" idx="1" hasCustomPrompt="1"/>
          </p:nvPr>
        </p:nvSpPr>
        <p:spPr>
          <a:xfrm>
            <a:off x="1217614" y="1828799"/>
            <a:ext cx="4709160" cy="838201"/>
          </a:xfrm>
        </p:spPr>
        <p:txBody>
          <a:bodyPr rtlCol="0"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クリックしてマスター テキストのスタイルを編集</a:t>
            </a:r>
          </a:p>
        </p:txBody>
      </p:sp>
      <p:sp>
        <p:nvSpPr>
          <p:cNvPr id="4" name="コンテンツ プレースホルダー 3"/>
          <p:cNvSpPr>
            <a:spLocks noGrp="1"/>
          </p:cNvSpPr>
          <p:nvPr>
            <p:ph sz="half" idx="2" hasCustomPrompt="1"/>
          </p:nvPr>
        </p:nvSpPr>
        <p:spPr>
          <a:xfrm>
            <a:off x="1217614" y="2743200"/>
            <a:ext cx="4709160" cy="3428999"/>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テキスト プレースホルダー 4"/>
          <p:cNvSpPr>
            <a:spLocks noGrp="1"/>
          </p:cNvSpPr>
          <p:nvPr>
            <p:ph type="body" sz="quarter" idx="3" hasCustomPrompt="1"/>
          </p:nvPr>
        </p:nvSpPr>
        <p:spPr>
          <a:xfrm>
            <a:off x="6262054" y="1828799"/>
            <a:ext cx="4709160" cy="838201"/>
          </a:xfrm>
        </p:spPr>
        <p:txBody>
          <a:bodyPr rtlCol="0"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クリックしてマスター テキストのスタイルを編集</a:t>
            </a:r>
          </a:p>
        </p:txBody>
      </p:sp>
      <p:sp>
        <p:nvSpPr>
          <p:cNvPr id="6" name="コンテンツ プレースホルダー 5"/>
          <p:cNvSpPr>
            <a:spLocks noGrp="1"/>
          </p:cNvSpPr>
          <p:nvPr>
            <p:ph sz="quarter" idx="4" hasCustomPrompt="1"/>
          </p:nvPr>
        </p:nvSpPr>
        <p:spPr>
          <a:xfrm>
            <a:off x="6262054" y="2743200"/>
            <a:ext cx="4709160" cy="3428999"/>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8" name="フッター プレースホルダー 7"/>
          <p:cNvSpPr>
            <a:spLocks noGrp="1"/>
          </p:cNvSpPr>
          <p:nvPr>
            <p:ph type="ftr" sz="quarter" idx="11"/>
          </p:nvPr>
        </p:nvSpPr>
        <p:spPr/>
        <p:txBody>
          <a:bodyPr rtlCol="0"/>
          <a:lstStyle/>
          <a:p>
            <a:pPr rtl="0"/>
            <a:r>
              <a:rPr lang="ja-JP" altLang="en-US" noProof="0"/>
              <a:t>フッターを追加</a:t>
            </a:r>
          </a:p>
        </p:txBody>
      </p:sp>
      <p:sp>
        <p:nvSpPr>
          <p:cNvPr id="7" name="日付プレースホルダー 6"/>
          <p:cNvSpPr>
            <a:spLocks noGrp="1"/>
          </p:cNvSpPr>
          <p:nvPr>
            <p:ph type="dt" sz="half" idx="10"/>
          </p:nvPr>
        </p:nvSpPr>
        <p:spPr/>
        <p:txBody>
          <a:bodyPr rtlCol="0"/>
          <a:lstStyle/>
          <a:p>
            <a:pPr rtl="0"/>
            <a:fld id="{8946DF5A-66B1-4FFB-8896-67602327DDC7}" type="datetime1">
              <a:rPr lang="ja-JP" altLang="en-US" noProof="0" smtClean="0"/>
              <a:t>2024/2/8</a:t>
            </a:fld>
            <a:endParaRPr lang="ja-JP" altLang="en-US" noProof="0"/>
          </a:p>
        </p:txBody>
      </p:sp>
      <p:sp>
        <p:nvSpPr>
          <p:cNvPr id="9" name="スライド番号プレースホルダー 8"/>
          <p:cNvSpPr>
            <a:spLocks noGrp="1"/>
          </p:cNvSpPr>
          <p:nvPr>
            <p:ph type="sldNum" sz="quarter" idx="12"/>
          </p:nvPr>
        </p:nvSpPr>
        <p:spPr/>
        <p:txBody>
          <a:bodyPr rtlCol="0"/>
          <a:lstStyle/>
          <a:p>
            <a:pPr rtl="0"/>
            <a:fld id="{F36C87F6-986D-49E6-AF40-1B3A1EE8064D}" type="slidenum">
              <a:rPr lang="en-US" altLang="ja-JP" noProof="0" smtClean="0"/>
              <a:t>‹#›</a:t>
            </a:fld>
            <a:endParaRPr lang="ja-JP" altLang="en-US" noProof="0"/>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4" name="フッター プレースホルダー 3"/>
          <p:cNvSpPr>
            <a:spLocks noGrp="1"/>
          </p:cNvSpPr>
          <p:nvPr>
            <p:ph type="ftr" sz="quarter" idx="11"/>
          </p:nvPr>
        </p:nvSpPr>
        <p:spPr/>
        <p:txBody>
          <a:bodyPr rtlCol="0"/>
          <a:lstStyle/>
          <a:p>
            <a:pPr rtl="0"/>
            <a:r>
              <a:rPr lang="ja-JP" altLang="en-US" noProof="0"/>
              <a:t>フッターを追加</a:t>
            </a:r>
          </a:p>
        </p:txBody>
      </p:sp>
      <p:sp>
        <p:nvSpPr>
          <p:cNvPr id="3" name="日付プレースホルダー 2"/>
          <p:cNvSpPr>
            <a:spLocks noGrp="1"/>
          </p:cNvSpPr>
          <p:nvPr>
            <p:ph type="dt" sz="half" idx="10"/>
          </p:nvPr>
        </p:nvSpPr>
        <p:spPr/>
        <p:txBody>
          <a:bodyPr rtlCol="0"/>
          <a:lstStyle/>
          <a:p>
            <a:pPr rtl="0"/>
            <a:fld id="{A2AF5D91-2516-4E46-82A4-B2062A7FC608}" type="datetime1">
              <a:rPr lang="ja-JP" altLang="en-US" noProof="0" smtClean="0"/>
              <a:t>2024/2/8</a:t>
            </a:fld>
            <a:endParaRPr lang="ja-JP" altLang="en-US" noProof="0"/>
          </a:p>
        </p:txBody>
      </p:sp>
      <p:sp>
        <p:nvSpPr>
          <p:cNvPr id="5" name="スライド番号プレースホルダー 4"/>
          <p:cNvSpPr>
            <a:spLocks noGrp="1"/>
          </p:cNvSpPr>
          <p:nvPr>
            <p:ph type="sldNum" sz="quarter" idx="12"/>
          </p:nvPr>
        </p:nvSpPr>
        <p:spPr/>
        <p:txBody>
          <a:bodyPr rtlCol="0"/>
          <a:lstStyle/>
          <a:p>
            <a:pPr rtl="0"/>
            <a:fld id="{F36C87F6-986D-49E6-AF40-1B3A1EE8064D}" type="slidenum">
              <a:rPr lang="en-US" altLang="ja-JP" noProof="0" smtClean="0"/>
              <a:t>‹#›</a:t>
            </a:fld>
            <a:endParaRPr lang="ja-JP" altLang="en-US" noProof="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rtlCol="0"/>
          <a:lstStyle/>
          <a:p>
            <a:pPr rtl="0"/>
            <a:r>
              <a:rPr lang="ja-JP" altLang="en-US" noProof="0"/>
              <a:t>フッターを追加</a:t>
            </a:r>
          </a:p>
        </p:txBody>
      </p:sp>
      <p:sp>
        <p:nvSpPr>
          <p:cNvPr id="2" name="日付プレースホルダー 1"/>
          <p:cNvSpPr>
            <a:spLocks noGrp="1"/>
          </p:cNvSpPr>
          <p:nvPr>
            <p:ph type="dt" sz="half" idx="10"/>
          </p:nvPr>
        </p:nvSpPr>
        <p:spPr/>
        <p:txBody>
          <a:bodyPr rtlCol="0"/>
          <a:lstStyle/>
          <a:p>
            <a:pPr rtl="0"/>
            <a:fld id="{1C9A8A40-A256-44F3-860C-EBEB5BCDE5A7}" type="datetime1">
              <a:rPr lang="ja-JP" altLang="en-US" noProof="0" smtClean="0"/>
              <a:t>2024/2/8</a:t>
            </a:fld>
            <a:endParaRPr lang="ja-JP" altLang="en-US" noProof="0"/>
          </a:p>
        </p:txBody>
      </p:sp>
      <p:sp>
        <p:nvSpPr>
          <p:cNvPr id="4" name="スライド番号プレースホルダー 3"/>
          <p:cNvSpPr>
            <a:spLocks noGrp="1"/>
          </p:cNvSpPr>
          <p:nvPr>
            <p:ph type="sldNum" sz="quarter" idx="12"/>
          </p:nvPr>
        </p:nvSpPr>
        <p:spPr/>
        <p:txBody>
          <a:bodyPr rtlCol="0"/>
          <a:lstStyle/>
          <a:p>
            <a:pPr rtl="0"/>
            <a:fld id="{F36C87F6-986D-49E6-AF40-1B3A1EE8064D}" type="slidenum">
              <a:rPr lang="en-US" altLang="ja-JP" noProof="0" smtClean="0"/>
              <a:t>‹#›</a:t>
            </a:fld>
            <a:endParaRPr lang="ja-JP" altLang="en-US" noProof="0"/>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bg>
      <p:bgPr>
        <a:solidFill>
          <a:schemeClr val="bg1"/>
        </a:solidFill>
        <a:effectLst/>
      </p:bgPr>
    </p:bg>
    <p:spTree>
      <p:nvGrpSpPr>
        <p:cNvPr id="1" name=""/>
        <p:cNvGrpSpPr/>
        <p:nvPr/>
      </p:nvGrpSpPr>
      <p:grpSpPr>
        <a:xfrm>
          <a:off x="0" y="0"/>
          <a:ext cx="0" cy="0"/>
          <a:chOff x="0" y="0"/>
          <a:chExt cx="0" cy="0"/>
        </a:xfrm>
      </p:grpSpPr>
      <p:sp>
        <p:nvSpPr>
          <p:cNvPr id="8" name="長方形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ja-JP" altLang="en-US" noProof="0">
              <a:latin typeface="Meiryo UI" panose="020B0604030504040204" pitchFamily="34" charset="-128"/>
              <a:ea typeface="Meiryo UI" panose="020B0604030504040204" pitchFamily="34" charset="-128"/>
              <a:cs typeface="Meiryo UI" panose="020B0604030504040204" pitchFamily="34" charset="-128"/>
            </a:endParaRPr>
          </a:p>
        </p:txBody>
      </p:sp>
      <p:sp>
        <p:nvSpPr>
          <p:cNvPr id="2" name="タイトル 1"/>
          <p:cNvSpPr>
            <a:spLocks noGrp="1"/>
          </p:cNvSpPr>
          <p:nvPr>
            <p:ph type="title"/>
          </p:nvPr>
        </p:nvSpPr>
        <p:spPr>
          <a:xfrm>
            <a:off x="684213" y="685800"/>
            <a:ext cx="3886200" cy="4038600"/>
          </a:xfrm>
        </p:spPr>
        <p:txBody>
          <a:bodyPr rtlCol="0" anchor="b">
            <a:noAutofit/>
          </a:bodyPr>
          <a:lstStyle>
            <a:lvl1pPr algn="l">
              <a:defRPr sz="4000" b="0">
                <a:latin typeface="Meiryo UI" panose="020B0604030504040204" pitchFamily="34" charset="-128"/>
                <a:ea typeface="Meiryo UI" panose="020B0604030504040204" pitchFamily="34" charset="-128"/>
                <a:cs typeface="Meiryo UI" panose="020B0604030504040204" pitchFamily="34" charset="-128"/>
              </a:defRPr>
            </a:lvl1pPr>
          </a:lstStyle>
          <a:p>
            <a:pPr rtl="0"/>
            <a:r>
              <a:rPr lang="ja-JP" altLang="en-US" noProof="0"/>
              <a:t>マスター タイトルの書式設定</a:t>
            </a:r>
          </a:p>
        </p:txBody>
      </p:sp>
      <p:sp>
        <p:nvSpPr>
          <p:cNvPr id="3" name="コンテンツ プレースホルダー 2"/>
          <p:cNvSpPr>
            <a:spLocks noGrp="1"/>
          </p:cNvSpPr>
          <p:nvPr>
            <p:ph idx="1" hasCustomPrompt="1"/>
          </p:nvPr>
        </p:nvSpPr>
        <p:spPr>
          <a:xfrm>
            <a:off x="5865814" y="685800"/>
            <a:ext cx="5638800" cy="5486400"/>
          </a:xfrm>
        </p:spPr>
        <p:txBody>
          <a:bodyPr rtlCol="0">
            <a:normAutofit/>
          </a:bodyPr>
          <a:lstStyle>
            <a:lvl1pPr>
              <a:defRPr sz="2400">
                <a:latin typeface="Meiryo UI" panose="020B0604030504040204" pitchFamily="34" charset="-128"/>
                <a:ea typeface="Meiryo UI" panose="020B0604030504040204" pitchFamily="34" charset="-128"/>
                <a:cs typeface="Meiryo UI" panose="020B0604030504040204" pitchFamily="34" charset="-128"/>
              </a:defRPr>
            </a:lvl1pPr>
            <a:lvl2pPr>
              <a:defRPr sz="2000">
                <a:latin typeface="Meiryo UI" panose="020B0604030504040204" pitchFamily="34" charset="-128"/>
                <a:ea typeface="Meiryo UI" panose="020B0604030504040204" pitchFamily="34" charset="-128"/>
                <a:cs typeface="Meiryo UI" panose="020B0604030504040204" pitchFamily="34" charset="-128"/>
              </a:defRPr>
            </a:lvl2pPr>
            <a:lvl3pPr>
              <a:defRPr sz="1800">
                <a:latin typeface="Meiryo UI" panose="020B0604030504040204" pitchFamily="34" charset="-128"/>
                <a:ea typeface="Meiryo UI" panose="020B0604030504040204" pitchFamily="34" charset="-128"/>
                <a:cs typeface="Meiryo UI" panose="020B0604030504040204" pitchFamily="34" charset="-128"/>
              </a:defRPr>
            </a:lvl3pPr>
            <a:lvl4pPr>
              <a:defRPr sz="1600">
                <a:latin typeface="Meiryo UI" panose="020B0604030504040204" pitchFamily="34" charset="-128"/>
                <a:ea typeface="Meiryo UI" panose="020B0604030504040204" pitchFamily="34" charset="-128"/>
                <a:cs typeface="Meiryo UI" panose="020B0604030504040204" pitchFamily="34" charset="-128"/>
              </a:defRPr>
            </a:lvl4pPr>
            <a:lvl5pPr>
              <a:defRPr sz="1600">
                <a:latin typeface="Meiryo UI" panose="020B0604030504040204" pitchFamily="34" charset="-128"/>
                <a:ea typeface="Meiryo UI" panose="020B0604030504040204" pitchFamily="34" charset="-128"/>
                <a:cs typeface="Meiryo UI" panose="020B0604030504040204" pitchFamily="34" charset="-128"/>
              </a:defRPr>
            </a:lvl5pPr>
            <a:lvl6pPr>
              <a:defRPr sz="1600"/>
            </a:lvl6pPr>
            <a:lvl7pPr>
              <a:defRPr sz="1600"/>
            </a:lvl7pPr>
            <a:lvl8pPr>
              <a:defRPr sz="1600"/>
            </a:lvl8pPr>
            <a:lvl9pPr>
              <a:defRPr sz="1600"/>
            </a:lvl9pPr>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テキスト プレースホルダー 3"/>
          <p:cNvSpPr>
            <a:spLocks noGrp="1"/>
          </p:cNvSpPr>
          <p:nvPr>
            <p:ph type="body" sz="half" idx="2" hasCustomPrompt="1"/>
          </p:nvPr>
        </p:nvSpPr>
        <p:spPr>
          <a:xfrm>
            <a:off x="684213" y="4876800"/>
            <a:ext cx="3886200" cy="1295400"/>
          </a:xfrm>
        </p:spPr>
        <p:txBody>
          <a:bodyPr rtlCol="0">
            <a:normAutofit/>
          </a:bodyPr>
          <a:lstStyle>
            <a:lvl1pPr marL="0" indent="0">
              <a:spcBef>
                <a:spcPts val="0"/>
              </a:spcBef>
              <a:buNone/>
              <a:defRPr sz="1800">
                <a:latin typeface="Meiryo UI" panose="020B0604030504040204" pitchFamily="34" charset="-128"/>
                <a:ea typeface="Meiryo UI" panose="020B0604030504040204" pitchFamily="34" charset="-128"/>
                <a:cs typeface="Meiryo UI" panose="020B0604030504040204" pitchFamily="34" charset="-12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noProof="0"/>
              <a:t>クリックしてマスター テキストのスタイルを編集</a:t>
            </a:r>
          </a:p>
        </p:txBody>
      </p:sp>
      <p:sp>
        <p:nvSpPr>
          <p:cNvPr id="6" name="フッター プレースホルダー 5"/>
          <p:cNvSpPr>
            <a:spLocks noGrp="1"/>
          </p:cNvSpPr>
          <p:nvPr>
            <p:ph type="ftr" sz="quarter" idx="11"/>
          </p:nvPr>
        </p:nvSpPr>
        <p:spPr/>
        <p:txBody>
          <a:bodyPr rtlCol="0"/>
          <a:lstStyle>
            <a:lvl1pPr>
              <a:defRPr>
                <a:latin typeface="Meiryo UI" panose="020B0604030504040204" pitchFamily="34" charset="-128"/>
                <a:ea typeface="Meiryo UI" panose="020B0604030504040204" pitchFamily="34" charset="-128"/>
                <a:cs typeface="Meiryo UI" panose="020B0604030504040204" pitchFamily="34" charset="-128"/>
              </a:defRPr>
            </a:lvl1pPr>
          </a:lstStyle>
          <a:p>
            <a:r>
              <a:rPr lang="ja-JP" altLang="en-US" noProof="0"/>
              <a:t>フッターを追加</a:t>
            </a:r>
          </a:p>
        </p:txBody>
      </p:sp>
      <p:sp>
        <p:nvSpPr>
          <p:cNvPr id="5" name="日付プレースホルダー 4"/>
          <p:cNvSpPr>
            <a:spLocks noGrp="1"/>
          </p:cNvSpPr>
          <p:nvPr>
            <p:ph type="dt" sz="half" idx="10"/>
          </p:nvPr>
        </p:nvSpPr>
        <p:spPr/>
        <p:txBody>
          <a:bodyPr rtlCol="0"/>
          <a:lstStyle>
            <a:lvl1pPr>
              <a:defRPr>
                <a:latin typeface="Meiryo UI" panose="020B0604030504040204" pitchFamily="34" charset="-128"/>
                <a:ea typeface="Meiryo UI" panose="020B0604030504040204" pitchFamily="34" charset="-128"/>
                <a:cs typeface="Meiryo UI" panose="020B0604030504040204" pitchFamily="34" charset="-128"/>
              </a:defRPr>
            </a:lvl1pPr>
          </a:lstStyle>
          <a:p>
            <a:fld id="{C49138A0-E999-4A22-978C-73F7CC60B9D4}" type="datetime1">
              <a:rPr lang="ja-JP" altLang="en-US" noProof="0" smtClean="0"/>
              <a:t>2024/2/8</a:t>
            </a:fld>
            <a:endParaRPr lang="ja-JP" altLang="en-US" noProof="0"/>
          </a:p>
        </p:txBody>
      </p:sp>
      <p:sp>
        <p:nvSpPr>
          <p:cNvPr id="7" name="スライド番号プレースホルダー 6"/>
          <p:cNvSpPr>
            <a:spLocks noGrp="1"/>
          </p:cNvSpPr>
          <p:nvPr>
            <p:ph type="sldNum" sz="quarter" idx="12"/>
          </p:nvPr>
        </p:nvSpPr>
        <p:spPr/>
        <p:txBody>
          <a:bodyPr rtlCol="0"/>
          <a:lstStyle>
            <a:lvl1pPr>
              <a:defRPr>
                <a:latin typeface="Meiryo UI" panose="020B0604030504040204" pitchFamily="34" charset="-128"/>
                <a:ea typeface="Meiryo UI" panose="020B0604030504040204" pitchFamily="34" charset="-128"/>
                <a:cs typeface="Meiryo UI" panose="020B0604030504040204" pitchFamily="34" charset="-128"/>
              </a:defRPr>
            </a:lvl1pPr>
          </a:lstStyle>
          <a:p>
            <a:fld id="{F36C87F6-986D-49E6-AF40-1B3A1EE8064D}" type="slidenum">
              <a:rPr lang="en-US" altLang="ja-JP" noProof="0" smtClean="0"/>
              <a:pPr/>
              <a:t>‹#›</a:t>
            </a:fld>
            <a:endParaRPr lang="ja-JP" altLang="en-US" noProof="0"/>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キャプション付きの図">
    <p:bg>
      <p:bgPr>
        <a:solidFill>
          <a:schemeClr val="bg1"/>
        </a:solidFill>
        <a:effectLst/>
      </p:bgPr>
    </p:bg>
    <p:spTree>
      <p:nvGrpSpPr>
        <p:cNvPr id="1" name=""/>
        <p:cNvGrpSpPr/>
        <p:nvPr/>
      </p:nvGrpSpPr>
      <p:grpSpPr>
        <a:xfrm>
          <a:off x="0" y="0"/>
          <a:ext cx="0" cy="0"/>
          <a:chOff x="0" y="0"/>
          <a:chExt cx="0" cy="0"/>
        </a:xfrm>
      </p:grpSpPr>
      <p:sp>
        <p:nvSpPr>
          <p:cNvPr id="8" name="長方形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ja-JP" altLang="en-US" noProof="0">
              <a:latin typeface="Meiryo UI" panose="020B0604030504040204" pitchFamily="34" charset="-128"/>
              <a:ea typeface="Meiryo UI" panose="020B0604030504040204" pitchFamily="34" charset="-128"/>
              <a:cs typeface="Meiryo UI" panose="020B0604030504040204" pitchFamily="34" charset="-128"/>
            </a:endParaRPr>
          </a:p>
        </p:txBody>
      </p:sp>
      <p:sp>
        <p:nvSpPr>
          <p:cNvPr id="2" name="タイトル 1"/>
          <p:cNvSpPr>
            <a:spLocks noGrp="1"/>
          </p:cNvSpPr>
          <p:nvPr>
            <p:ph type="title"/>
          </p:nvPr>
        </p:nvSpPr>
        <p:spPr>
          <a:xfrm>
            <a:off x="684213" y="685800"/>
            <a:ext cx="3886200" cy="4038600"/>
          </a:xfrm>
        </p:spPr>
        <p:txBody>
          <a:bodyPr rtlCol="0" anchor="b">
            <a:noAutofit/>
          </a:bodyPr>
          <a:lstStyle>
            <a:lvl1pPr algn="l">
              <a:defRPr sz="4000" b="0">
                <a:latin typeface="Meiryo UI" panose="020B0604030504040204" pitchFamily="34" charset="-128"/>
                <a:ea typeface="Meiryo UI" panose="020B0604030504040204" pitchFamily="34" charset="-128"/>
                <a:cs typeface="Meiryo UI" panose="020B0604030504040204" pitchFamily="34" charset="-128"/>
              </a:defRPr>
            </a:lvl1pPr>
          </a:lstStyle>
          <a:p>
            <a:pPr rtl="0"/>
            <a:r>
              <a:rPr lang="ja-JP" altLang="en-US" noProof="0"/>
              <a:t>マスター タイトルの書式設定</a:t>
            </a:r>
          </a:p>
        </p:txBody>
      </p:sp>
      <p:sp>
        <p:nvSpPr>
          <p:cNvPr id="3" name="図プレースホルダー 2" descr="画像を追加する空のプレースホルダー。プレースホルダーをクリックし、追加する画像を選択します"/>
          <p:cNvSpPr>
            <a:spLocks noGrp="1"/>
          </p:cNvSpPr>
          <p:nvPr>
            <p:ph type="pic" idx="1" hasCustomPrompt="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rtlCol="0">
            <a:normAutofit/>
          </a:bodyPr>
          <a:lstStyle>
            <a:lvl1pPr marL="0" indent="0" algn="ctr">
              <a:buNone/>
              <a:defRPr sz="2400">
                <a:latin typeface="Meiryo UI" panose="020B0604030504040204" pitchFamily="34" charset="-128"/>
                <a:ea typeface="Meiryo UI" panose="020B0604030504040204" pitchFamily="34" charset="-128"/>
                <a:cs typeface="Meiryo UI" panose="020B0604030504040204" pitchFamily="34"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アイコンをクリックして画像を追加</a:t>
            </a:r>
          </a:p>
        </p:txBody>
      </p:sp>
      <p:sp>
        <p:nvSpPr>
          <p:cNvPr id="4" name="テキスト プレースホルダー 3"/>
          <p:cNvSpPr>
            <a:spLocks noGrp="1"/>
          </p:cNvSpPr>
          <p:nvPr>
            <p:ph type="body" sz="half" idx="2" hasCustomPrompt="1"/>
          </p:nvPr>
        </p:nvSpPr>
        <p:spPr>
          <a:xfrm>
            <a:off x="684213" y="4876800"/>
            <a:ext cx="3886200" cy="1295400"/>
          </a:xfrm>
        </p:spPr>
        <p:txBody>
          <a:bodyPr rtlCol="0">
            <a:normAutofit/>
          </a:bodyPr>
          <a:lstStyle>
            <a:lvl1pPr marL="0" indent="0">
              <a:spcBef>
                <a:spcPts val="0"/>
              </a:spcBef>
              <a:buNone/>
              <a:defRPr sz="1800">
                <a:latin typeface="Meiryo UI" panose="020B0604030504040204" pitchFamily="34" charset="-128"/>
                <a:ea typeface="Meiryo UI" panose="020B0604030504040204" pitchFamily="34" charset="-128"/>
                <a:cs typeface="Meiryo UI" panose="020B0604030504040204" pitchFamily="34" charset="-12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noProof="0"/>
              <a:t>クリックしてマスター テキストのスタイルを編集</a:t>
            </a:r>
          </a:p>
        </p:txBody>
      </p:sp>
      <p:sp>
        <p:nvSpPr>
          <p:cNvPr id="6" name="フッター プレースホルダー 5"/>
          <p:cNvSpPr>
            <a:spLocks noGrp="1"/>
          </p:cNvSpPr>
          <p:nvPr>
            <p:ph type="ftr" sz="quarter" idx="11"/>
          </p:nvPr>
        </p:nvSpPr>
        <p:spPr/>
        <p:txBody>
          <a:bodyPr rtlCol="0"/>
          <a:lstStyle>
            <a:lvl1pPr>
              <a:defRPr>
                <a:latin typeface="Meiryo UI" panose="020B0604030504040204" pitchFamily="34" charset="-128"/>
                <a:ea typeface="Meiryo UI" panose="020B0604030504040204" pitchFamily="34" charset="-128"/>
                <a:cs typeface="Meiryo UI" panose="020B0604030504040204" pitchFamily="34" charset="-128"/>
              </a:defRPr>
            </a:lvl1pPr>
          </a:lstStyle>
          <a:p>
            <a:r>
              <a:rPr lang="ja-JP" altLang="en-US" noProof="0"/>
              <a:t>フッターを追加</a:t>
            </a:r>
          </a:p>
        </p:txBody>
      </p:sp>
      <p:sp>
        <p:nvSpPr>
          <p:cNvPr id="5" name="日付プレースホルダー 4"/>
          <p:cNvSpPr>
            <a:spLocks noGrp="1"/>
          </p:cNvSpPr>
          <p:nvPr>
            <p:ph type="dt" sz="half" idx="10"/>
          </p:nvPr>
        </p:nvSpPr>
        <p:spPr/>
        <p:txBody>
          <a:bodyPr rtlCol="0"/>
          <a:lstStyle>
            <a:lvl1pPr>
              <a:defRPr>
                <a:latin typeface="Meiryo UI" panose="020B0604030504040204" pitchFamily="34" charset="-128"/>
                <a:ea typeface="Meiryo UI" panose="020B0604030504040204" pitchFamily="34" charset="-128"/>
                <a:cs typeface="Meiryo UI" panose="020B0604030504040204" pitchFamily="34" charset="-128"/>
              </a:defRPr>
            </a:lvl1pPr>
          </a:lstStyle>
          <a:p>
            <a:fld id="{C95DEE65-4116-483A-93C9-543A05CCEF1A}" type="datetime1">
              <a:rPr lang="ja-JP" altLang="en-US" noProof="0" smtClean="0"/>
              <a:t>2024/2/8</a:t>
            </a:fld>
            <a:endParaRPr lang="ja-JP" altLang="en-US" noProof="0"/>
          </a:p>
        </p:txBody>
      </p:sp>
      <p:sp>
        <p:nvSpPr>
          <p:cNvPr id="7" name="スライド番号プレースホルダー 6"/>
          <p:cNvSpPr>
            <a:spLocks noGrp="1"/>
          </p:cNvSpPr>
          <p:nvPr>
            <p:ph type="sldNum" sz="quarter" idx="12"/>
          </p:nvPr>
        </p:nvSpPr>
        <p:spPr/>
        <p:txBody>
          <a:bodyPr rtlCol="0"/>
          <a:lstStyle>
            <a:lvl1pPr>
              <a:defRPr>
                <a:latin typeface="Meiryo UI" panose="020B0604030504040204" pitchFamily="34" charset="-128"/>
                <a:ea typeface="Meiryo UI" panose="020B0604030504040204" pitchFamily="34" charset="-128"/>
                <a:cs typeface="Meiryo UI" panose="020B0604030504040204" pitchFamily="34" charset="-128"/>
              </a:defRPr>
            </a:lvl1pPr>
          </a:lstStyle>
          <a:p>
            <a:fld id="{F36C87F6-986D-49E6-AF40-1B3A1EE8064D}" type="slidenum">
              <a:rPr lang="en-US" altLang="ja-JP" noProof="0" smtClean="0"/>
              <a:pPr/>
              <a:t>‹#›</a:t>
            </a:fld>
            <a:endParaRPr lang="ja-JP" altLang="en-US" noProof="0"/>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フッター プレースホルダー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ja-JP" altLang="en-US" noProof="0"/>
              <a:t>フッターを追加</a:t>
            </a:r>
          </a:p>
        </p:txBody>
      </p:sp>
      <p:sp>
        <p:nvSpPr>
          <p:cNvPr id="4" name="日付プレースホルダー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1pPr>
          </a:lstStyle>
          <a:p>
            <a:fld id="{490A127C-4B6D-4EB4-807A-B6442FBB4FFC}" type="datetime1">
              <a:rPr lang="ja-JP" altLang="en-US" noProof="0" smtClean="0"/>
              <a:t>2024/2/8</a:t>
            </a:fld>
            <a:endParaRPr lang="ja-JP" altLang="en-US" noProof="0" dirty="0"/>
          </a:p>
        </p:txBody>
      </p:sp>
      <p:sp>
        <p:nvSpPr>
          <p:cNvPr id="6" name="スライド番号プレースホルダー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1pPr>
          </a:lstStyle>
          <a:p>
            <a:fld id="{F36C87F6-986D-49E6-AF40-1B3A1EE8064D}" type="slidenum">
              <a:rPr lang="en-US" altLang="ja-JP" noProof="0" smtClean="0"/>
              <a:pPr/>
              <a:t>‹#›</a:t>
            </a:fld>
            <a:endParaRPr lang="ja-JP" altLang="en-US" noProof="0"/>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kumimoji="1" sz="4000" kern="1200" cap="all" baseline="0">
          <a:solidFill>
            <a:schemeClr val="tx1">
              <a:lumMod val="50000"/>
            </a:schemeClr>
          </a:solidFill>
          <a:latin typeface="Meiryo UI" panose="020B0604030504040204" pitchFamily="34" charset="-128"/>
          <a:ea typeface="Meiryo UI" panose="020B0604030504040204" pitchFamily="34" charset="-128"/>
          <a:cs typeface="Meiryo UI" panose="020B0604030504040204" pitchFamily="34" charset="-128"/>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kumimoji="1" sz="24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kumimoji="1" sz="20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kumimoji="1" sz="18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kumimoji="1" sz="16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kumimoji="1" sz="16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5pPr>
      <a:lvl6pPr marL="1417320" indent="-228600" algn="l" defTabSz="914400" rtl="0" eaLnBrk="1" latinLnBrk="0" hangingPunct="1">
        <a:spcBef>
          <a:spcPts val="600"/>
        </a:spcBef>
        <a:buSzPct val="80000"/>
        <a:buFont typeface="Arial" pitchFamily="34" charset="0"/>
        <a:buChar char="•"/>
        <a:defRPr kumimoji="1"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kumimoji="1"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kumimoji="1"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kumimoji="1" sz="1600" kern="1200" baseline="0">
          <a:solidFill>
            <a:schemeClr val="tx1"/>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0BDE76-5427-3FF1-A166-817B2707D428}"/>
              </a:ext>
            </a:extLst>
          </p:cNvPr>
          <p:cNvSpPr>
            <a:spLocks noGrp="1"/>
          </p:cNvSpPr>
          <p:nvPr>
            <p:ph type="ctrTitle"/>
          </p:nvPr>
        </p:nvSpPr>
        <p:spPr>
          <a:xfrm>
            <a:off x="1773932" y="2921124"/>
            <a:ext cx="9753600" cy="1015752"/>
          </a:xfrm>
        </p:spPr>
        <p:txBody>
          <a:bodyPr/>
          <a:lstStyle/>
          <a:p>
            <a:r>
              <a:rPr kumimoji="1" lang="ja-JP" altLang="en-US" b="1" dirty="0">
                <a:latin typeface="游ゴシック" panose="020B0400000000000000" pitchFamily="50" charset="-128"/>
                <a:ea typeface="游ゴシック" panose="020B0400000000000000" pitchFamily="50" charset="-128"/>
              </a:rPr>
              <a:t>新入会員研修・資料　歴史編</a:t>
            </a:r>
          </a:p>
        </p:txBody>
      </p:sp>
      <p:pic>
        <p:nvPicPr>
          <p:cNvPr id="4" name="図 3">
            <a:extLst>
              <a:ext uri="{FF2B5EF4-FFF2-40B4-BE49-F238E27FC236}">
                <a16:creationId xmlns:a16="http://schemas.microsoft.com/office/drawing/2014/main" id="{38570903-C8E7-119C-C158-202EF04EDDE6}"/>
              </a:ext>
            </a:extLst>
          </p:cNvPr>
          <p:cNvPicPr>
            <a:picLocks noChangeAspect="1"/>
          </p:cNvPicPr>
          <p:nvPr/>
        </p:nvPicPr>
        <p:blipFill>
          <a:blip r:embed="rId3"/>
          <a:stretch>
            <a:fillRect/>
          </a:stretch>
        </p:blipFill>
        <p:spPr>
          <a:xfrm>
            <a:off x="9694812" y="548680"/>
            <a:ext cx="2030144" cy="920576"/>
          </a:xfrm>
          <a:prstGeom prst="rect">
            <a:avLst/>
          </a:prstGeom>
        </p:spPr>
      </p:pic>
    </p:spTree>
    <p:extLst>
      <p:ext uri="{BB962C8B-B14F-4D97-AF65-F5344CB8AC3E}">
        <p14:creationId xmlns:p14="http://schemas.microsoft.com/office/powerpoint/2010/main" val="34474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DE8C694-659C-C0F5-1E9B-F8B611B98609}"/>
              </a:ext>
            </a:extLst>
          </p:cNvPr>
          <p:cNvSpPr txBox="1"/>
          <p:nvPr/>
        </p:nvSpPr>
        <p:spPr>
          <a:xfrm>
            <a:off x="477788" y="1484784"/>
            <a:ext cx="11521280" cy="769441"/>
          </a:xfrm>
          <a:prstGeom prst="rect">
            <a:avLst/>
          </a:prstGeom>
          <a:noFill/>
        </p:spPr>
        <p:txBody>
          <a:bodyPr wrap="square">
            <a:spAutoFit/>
          </a:bodyPr>
          <a:lstStyle/>
          <a:p>
            <a:r>
              <a:rPr lang="ja-JP" altLang="en-US" sz="4400" b="1" dirty="0">
                <a:latin typeface="游ゴシック" panose="020B0400000000000000" pitchFamily="50" charset="-128"/>
                <a:ea typeface="游ゴシック" panose="020B0400000000000000" pitchFamily="50" charset="-128"/>
              </a:rPr>
              <a:t>サンフランシスコに</a:t>
            </a:r>
            <a:r>
              <a:rPr lang="en-US" altLang="ja-JP" sz="4400" b="1" dirty="0">
                <a:latin typeface="游ゴシック" panose="020B0400000000000000" pitchFamily="50" charset="-128"/>
                <a:ea typeface="游ゴシック" panose="020B0400000000000000" pitchFamily="50" charset="-128"/>
              </a:rPr>
              <a:t>2 </a:t>
            </a:r>
            <a:r>
              <a:rPr lang="ja-JP" altLang="en-US" sz="4400" b="1" dirty="0">
                <a:latin typeface="游ゴシック" panose="020B0400000000000000" pitchFamily="50" charset="-128"/>
                <a:ea typeface="游ゴシック" panose="020B0400000000000000" pitchFamily="50" charset="-128"/>
              </a:rPr>
              <a:t>番目クラブ誕生。</a:t>
            </a:r>
            <a:endParaRPr lang="en-US" altLang="ja-JP" sz="3600" b="1" dirty="0">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C2CE64BF-B1AF-D2CB-633F-194FD1F00C46}"/>
              </a:ext>
            </a:extLst>
          </p:cNvPr>
          <p:cNvSpPr txBox="1"/>
          <p:nvPr/>
        </p:nvSpPr>
        <p:spPr>
          <a:xfrm>
            <a:off x="488923" y="548680"/>
            <a:ext cx="6096000" cy="769441"/>
          </a:xfrm>
          <a:prstGeom prst="rect">
            <a:avLst/>
          </a:prstGeom>
          <a:noFill/>
        </p:spPr>
        <p:txBody>
          <a:bodyPr wrap="square">
            <a:spAutoFit/>
          </a:bodyPr>
          <a:lstStyle/>
          <a:p>
            <a:r>
              <a:rPr lang="en-US" altLang="ja-JP" sz="4400" b="1" dirty="0">
                <a:latin typeface="游ゴシック" panose="020B0400000000000000" pitchFamily="50" charset="-128"/>
                <a:ea typeface="游ゴシック" panose="020B0400000000000000" pitchFamily="50" charset="-128"/>
              </a:rPr>
              <a:t>1908</a:t>
            </a:r>
            <a:r>
              <a:rPr lang="ja-JP" altLang="en-US" sz="4400" b="1" dirty="0">
                <a:latin typeface="游ゴシック" panose="020B0400000000000000" pitchFamily="50" charset="-128"/>
                <a:ea typeface="游ゴシック" panose="020B0400000000000000" pitchFamily="50" charset="-128"/>
              </a:rPr>
              <a:t>年</a:t>
            </a:r>
          </a:p>
        </p:txBody>
      </p:sp>
      <p:sp>
        <p:nvSpPr>
          <p:cNvPr id="7" name="テキスト ボックス 6">
            <a:extLst>
              <a:ext uri="{FF2B5EF4-FFF2-40B4-BE49-F238E27FC236}">
                <a16:creationId xmlns:a16="http://schemas.microsoft.com/office/drawing/2014/main" id="{00FE73E5-016A-C515-EC21-9E007AD8FE39}"/>
              </a:ext>
            </a:extLst>
          </p:cNvPr>
          <p:cNvSpPr txBox="1"/>
          <p:nvPr/>
        </p:nvSpPr>
        <p:spPr>
          <a:xfrm>
            <a:off x="473287" y="3212976"/>
            <a:ext cx="11062965" cy="1754326"/>
          </a:xfrm>
          <a:prstGeom prst="rect">
            <a:avLst/>
          </a:prstGeom>
          <a:noFill/>
        </p:spPr>
        <p:txBody>
          <a:bodyPr wrap="square">
            <a:spAutoFit/>
          </a:bodyPr>
          <a:lstStyle/>
          <a:p>
            <a:r>
              <a:rPr lang="ja-JP" altLang="en-US" sz="3600" b="1" dirty="0">
                <a:latin typeface="游ゴシック" panose="020B0400000000000000" pitchFamily="50" charset="-128"/>
                <a:ea typeface="游ゴシック" panose="020B0400000000000000" pitchFamily="50" charset="-128"/>
              </a:rPr>
              <a:t>ついでオークランド</a:t>
            </a:r>
            <a:r>
              <a:rPr lang="en-US" altLang="ja-JP" sz="3600" b="1" dirty="0">
                <a:latin typeface="游ゴシック" panose="020B0400000000000000" pitchFamily="50" charset="-128"/>
                <a:ea typeface="游ゴシック" panose="020B0400000000000000" pitchFamily="50" charset="-128"/>
              </a:rPr>
              <a:t>(</a:t>
            </a:r>
            <a:r>
              <a:rPr lang="ja-JP" altLang="en-US" sz="3600" b="1" dirty="0">
                <a:latin typeface="游ゴシック" panose="020B0400000000000000" pitchFamily="50" charset="-128"/>
                <a:ea typeface="游ゴシック" panose="020B0400000000000000" pitchFamily="50" charset="-128"/>
              </a:rPr>
              <a:t>初の毎週例会クラブ、</a:t>
            </a:r>
            <a:r>
              <a:rPr lang="en-US" altLang="ja-JP" sz="3600" b="1" dirty="0">
                <a:latin typeface="游ゴシック" panose="020B0400000000000000" pitchFamily="50" charset="-128"/>
                <a:ea typeface="游ゴシック" panose="020B0400000000000000" pitchFamily="50" charset="-128"/>
              </a:rPr>
              <a:t>1909</a:t>
            </a:r>
            <a:r>
              <a:rPr lang="ja-JP" altLang="en-US" sz="3600" b="1" dirty="0">
                <a:latin typeface="游ゴシック" panose="020B0400000000000000" pitchFamily="50" charset="-128"/>
                <a:ea typeface="游ゴシック" panose="020B0400000000000000" pitchFamily="50" charset="-128"/>
              </a:rPr>
              <a:t>年</a:t>
            </a:r>
            <a:r>
              <a:rPr lang="en-US" altLang="ja-JP" sz="3600" b="1" dirty="0">
                <a:latin typeface="游ゴシック" panose="020B0400000000000000" pitchFamily="50" charset="-128"/>
                <a:ea typeface="游ゴシック" panose="020B0400000000000000" pitchFamily="50" charset="-128"/>
              </a:rPr>
              <a:t>)</a:t>
            </a:r>
            <a:r>
              <a:rPr lang="ja-JP" altLang="en-US" sz="3600" b="1" dirty="0">
                <a:latin typeface="游ゴシック" panose="020B0400000000000000" pitchFamily="50" charset="-128"/>
                <a:ea typeface="游ゴシック" panose="020B0400000000000000" pitchFamily="50" charset="-128"/>
              </a:rPr>
              <a:t>シアトル、ロサンゼルス、ニューヨークで</a:t>
            </a:r>
            <a:r>
              <a:rPr lang="en-US" altLang="ja-JP" sz="3600" b="1" dirty="0">
                <a:latin typeface="游ゴシック" panose="020B0400000000000000" pitchFamily="50" charset="-128"/>
                <a:ea typeface="游ゴシック" panose="020B0400000000000000" pitchFamily="50" charset="-128"/>
              </a:rPr>
              <a:t>RC </a:t>
            </a:r>
            <a:r>
              <a:rPr lang="ja-JP" altLang="en-US" sz="3600" b="1" dirty="0">
                <a:latin typeface="游ゴシック" panose="020B0400000000000000" pitchFamily="50" charset="-128"/>
                <a:ea typeface="游ゴシック" panose="020B0400000000000000" pitchFamily="50" charset="-128"/>
              </a:rPr>
              <a:t>設立。</a:t>
            </a:r>
            <a:endParaRPr lang="en-US" altLang="ja-JP" sz="3600" b="1" dirty="0">
              <a:latin typeface="游ゴシック" panose="020B0400000000000000" pitchFamily="50" charset="-128"/>
              <a:ea typeface="游ゴシック" panose="020B0400000000000000" pitchFamily="50" charset="-128"/>
            </a:endParaRPr>
          </a:p>
          <a:p>
            <a:r>
              <a:rPr lang="ja-JP" altLang="en-US" sz="3600" b="1" dirty="0">
                <a:latin typeface="游ゴシック" panose="020B0400000000000000" pitchFamily="50" charset="-128"/>
                <a:ea typeface="游ゴシック" panose="020B0400000000000000" pitchFamily="50" charset="-128"/>
              </a:rPr>
              <a:t>全米へと拡大される。</a:t>
            </a:r>
          </a:p>
        </p:txBody>
      </p:sp>
    </p:spTree>
    <p:extLst>
      <p:ext uri="{BB962C8B-B14F-4D97-AF65-F5344CB8AC3E}">
        <p14:creationId xmlns:p14="http://schemas.microsoft.com/office/powerpoint/2010/main" val="120925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4DBBB18-DCA9-F92F-54B2-6876D995F26B}"/>
              </a:ext>
            </a:extLst>
          </p:cNvPr>
          <p:cNvSpPr txBox="1"/>
          <p:nvPr/>
        </p:nvSpPr>
        <p:spPr>
          <a:xfrm>
            <a:off x="453485" y="3169051"/>
            <a:ext cx="11927060" cy="1323439"/>
          </a:xfrm>
          <a:prstGeom prst="rect">
            <a:avLst/>
          </a:prstGeom>
          <a:noFill/>
        </p:spPr>
        <p:txBody>
          <a:bodyPr wrap="square">
            <a:spAutoFit/>
          </a:bodyPr>
          <a:lstStyle/>
          <a:p>
            <a:r>
              <a:rPr lang="en-US" altLang="ja-JP" sz="4000" b="1" dirty="0">
                <a:latin typeface="游ゴシック" panose="020B0400000000000000" pitchFamily="50" charset="-128"/>
                <a:ea typeface="游ゴシック" panose="020B0400000000000000" pitchFamily="50" charset="-128"/>
              </a:rPr>
              <a:t>1910</a:t>
            </a:r>
            <a:r>
              <a:rPr lang="ja-JP" altLang="en-US" sz="4000" b="1" dirty="0">
                <a:latin typeface="游ゴシック" panose="020B0400000000000000" pitchFamily="50" charset="-128"/>
                <a:ea typeface="游ゴシック" panose="020B0400000000000000" pitchFamily="50" charset="-128"/>
              </a:rPr>
              <a:t>年</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全米ロータリークラブ連合会</a:t>
            </a:r>
            <a:endParaRPr lang="ja-JP" altLang="en-US" sz="3600" b="1" dirty="0">
              <a:latin typeface="游ゴシック" panose="020B0400000000000000" pitchFamily="50" charset="-128"/>
              <a:ea typeface="游ゴシック" panose="020B0400000000000000" pitchFamily="50" charset="-128"/>
            </a:endParaRPr>
          </a:p>
        </p:txBody>
      </p:sp>
      <p:pic>
        <p:nvPicPr>
          <p:cNvPr id="4" name="図 3">
            <a:extLst>
              <a:ext uri="{FF2B5EF4-FFF2-40B4-BE49-F238E27FC236}">
                <a16:creationId xmlns:a16="http://schemas.microsoft.com/office/drawing/2014/main" id="{B985A974-7008-12E4-7C19-550299DE7F86}"/>
              </a:ext>
            </a:extLst>
          </p:cNvPr>
          <p:cNvPicPr>
            <a:picLocks noChangeAspect="1"/>
          </p:cNvPicPr>
          <p:nvPr/>
        </p:nvPicPr>
        <p:blipFill>
          <a:blip r:embed="rId3"/>
          <a:stretch>
            <a:fillRect/>
          </a:stretch>
        </p:blipFill>
        <p:spPr>
          <a:xfrm>
            <a:off x="3386612" y="223652"/>
            <a:ext cx="5415601" cy="3240360"/>
          </a:xfrm>
          <a:prstGeom prst="rect">
            <a:avLst/>
          </a:prstGeom>
        </p:spPr>
      </p:pic>
      <p:pic>
        <p:nvPicPr>
          <p:cNvPr id="5" name="図 4">
            <a:extLst>
              <a:ext uri="{FF2B5EF4-FFF2-40B4-BE49-F238E27FC236}">
                <a16:creationId xmlns:a16="http://schemas.microsoft.com/office/drawing/2014/main" id="{025E809D-E648-195A-9799-950DE1DB87F4}"/>
              </a:ext>
            </a:extLst>
          </p:cNvPr>
          <p:cNvPicPr>
            <a:picLocks noChangeAspect="1"/>
          </p:cNvPicPr>
          <p:nvPr/>
        </p:nvPicPr>
        <p:blipFill>
          <a:blip r:embed="rId4"/>
          <a:stretch>
            <a:fillRect/>
          </a:stretch>
        </p:blipFill>
        <p:spPr>
          <a:xfrm>
            <a:off x="9910836" y="181604"/>
            <a:ext cx="2030144" cy="920576"/>
          </a:xfrm>
          <a:prstGeom prst="rect">
            <a:avLst/>
          </a:prstGeom>
        </p:spPr>
      </p:pic>
      <p:sp>
        <p:nvSpPr>
          <p:cNvPr id="7" name="テキスト ボックス 6">
            <a:extLst>
              <a:ext uri="{FF2B5EF4-FFF2-40B4-BE49-F238E27FC236}">
                <a16:creationId xmlns:a16="http://schemas.microsoft.com/office/drawing/2014/main" id="{88791DEA-2FC1-71AD-BD92-CBC2848A2EED}"/>
              </a:ext>
            </a:extLst>
          </p:cNvPr>
          <p:cNvSpPr txBox="1"/>
          <p:nvPr/>
        </p:nvSpPr>
        <p:spPr>
          <a:xfrm>
            <a:off x="239328" y="4901676"/>
            <a:ext cx="11593288" cy="1569660"/>
          </a:xfrm>
          <a:prstGeom prst="rect">
            <a:avLst/>
          </a:prstGeom>
          <a:noFill/>
        </p:spPr>
        <p:txBody>
          <a:bodyPr wrap="square">
            <a:spAutoFit/>
          </a:bodyPr>
          <a:lstStyle/>
          <a:p>
            <a:r>
              <a:rPr lang="en-US" altLang="ja-JP" sz="3200" b="1" dirty="0">
                <a:latin typeface="游ゴシック" panose="020B0400000000000000" pitchFamily="50" charset="-128"/>
                <a:ea typeface="游ゴシック" panose="020B0400000000000000" pitchFamily="50" charset="-128"/>
              </a:rPr>
              <a:t>1910</a:t>
            </a:r>
            <a:r>
              <a:rPr lang="ja-JP" altLang="en-US" sz="3200" b="1" dirty="0">
                <a:latin typeface="游ゴシック" panose="020B0400000000000000" pitchFamily="50" charset="-128"/>
                <a:ea typeface="游ゴシック" panose="020B0400000000000000" pitchFamily="50" charset="-128"/>
              </a:rPr>
              <a:t>年</a:t>
            </a:r>
            <a:r>
              <a:rPr lang="en-US" altLang="ja-JP" sz="3200" b="1" dirty="0">
                <a:latin typeface="游ゴシック" panose="020B0400000000000000" pitchFamily="50" charset="-128"/>
                <a:ea typeface="游ゴシック" panose="020B0400000000000000" pitchFamily="50" charset="-128"/>
              </a:rPr>
              <a:t>8</a:t>
            </a:r>
            <a:r>
              <a:rPr lang="ja-JP" altLang="en-US" sz="3200" b="1" dirty="0">
                <a:latin typeface="游ゴシック" panose="020B0400000000000000" pitchFamily="50" charset="-128"/>
                <a:ea typeface="游ゴシック" panose="020B0400000000000000" pitchFamily="50" charset="-128"/>
              </a:rPr>
              <a:t>月、米国内の</a:t>
            </a:r>
            <a:r>
              <a:rPr lang="en-US" altLang="ja-JP" sz="3200" b="1" dirty="0">
                <a:latin typeface="游ゴシック" panose="020B0400000000000000" pitchFamily="50" charset="-128"/>
                <a:ea typeface="游ゴシック" panose="020B0400000000000000" pitchFamily="50" charset="-128"/>
              </a:rPr>
              <a:t>16</a:t>
            </a:r>
            <a:r>
              <a:rPr lang="ja-JP" altLang="en-US" sz="3200" b="1" dirty="0">
                <a:latin typeface="游ゴシック" panose="020B0400000000000000" pitchFamily="50" charset="-128"/>
                <a:ea typeface="游ゴシック" panose="020B0400000000000000" pitchFamily="50" charset="-128"/>
              </a:rPr>
              <a:t>のクラブによって</a:t>
            </a:r>
          </a:p>
          <a:p>
            <a:r>
              <a:rPr lang="ja-JP" altLang="en-US" sz="3200" b="1" dirty="0">
                <a:latin typeface="游ゴシック" panose="020B0400000000000000" pitchFamily="50" charset="-128"/>
                <a:ea typeface="游ゴシック" panose="020B0400000000000000" pitchFamily="50" charset="-128"/>
              </a:rPr>
              <a:t>全米ロータリークラブ連合会（現在の国際ロータリー）</a:t>
            </a:r>
            <a:endParaRPr lang="en-US" altLang="ja-JP" sz="3200" b="1" dirty="0">
              <a:latin typeface="游ゴシック" panose="020B0400000000000000" pitchFamily="50" charset="-128"/>
              <a:ea typeface="游ゴシック" panose="020B0400000000000000" pitchFamily="50" charset="-128"/>
            </a:endParaRPr>
          </a:p>
          <a:p>
            <a:r>
              <a:rPr lang="ja-JP" altLang="en-US" sz="3200" b="1" dirty="0">
                <a:latin typeface="游ゴシック" panose="020B0400000000000000" pitchFamily="50" charset="-128"/>
                <a:ea typeface="游ゴシック" panose="020B0400000000000000" pitchFamily="50" charset="-128"/>
              </a:rPr>
              <a:t>が結成され、ポール・ハリスが初代会長に選出されました。</a:t>
            </a:r>
          </a:p>
        </p:txBody>
      </p:sp>
    </p:spTree>
    <p:extLst>
      <p:ext uri="{BB962C8B-B14F-4D97-AF65-F5344CB8AC3E}">
        <p14:creationId xmlns:p14="http://schemas.microsoft.com/office/powerpoint/2010/main" val="167756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A12AC22-675D-7E6B-0E72-713E700467AF}"/>
              </a:ext>
            </a:extLst>
          </p:cNvPr>
          <p:cNvSpPr txBox="1"/>
          <p:nvPr/>
        </p:nvSpPr>
        <p:spPr>
          <a:xfrm>
            <a:off x="1046115" y="1134140"/>
            <a:ext cx="9944841" cy="707886"/>
          </a:xfrm>
          <a:prstGeom prst="rect">
            <a:avLst/>
          </a:prstGeom>
          <a:noFill/>
        </p:spPr>
        <p:txBody>
          <a:bodyPr wrap="square">
            <a:spAutoFit/>
          </a:bodyPr>
          <a:lstStyle/>
          <a:p>
            <a:r>
              <a:rPr lang="ja-JP" altLang="en-US" sz="4000" b="1" dirty="0">
                <a:latin typeface="游ゴシック" panose="020B0400000000000000" pitchFamily="50" charset="-128"/>
                <a:ea typeface="游ゴシック" panose="020B0400000000000000" pitchFamily="50" charset="-128"/>
              </a:rPr>
              <a:t>最もよく奉仕する者、最も多く報いられる</a:t>
            </a:r>
          </a:p>
        </p:txBody>
      </p:sp>
      <p:sp>
        <p:nvSpPr>
          <p:cNvPr id="5" name="テキスト ボックス 4">
            <a:extLst>
              <a:ext uri="{FF2B5EF4-FFF2-40B4-BE49-F238E27FC236}">
                <a16:creationId xmlns:a16="http://schemas.microsoft.com/office/drawing/2014/main" id="{5BCDF58E-AE2E-92A9-6077-CCCB2C13F117}"/>
              </a:ext>
            </a:extLst>
          </p:cNvPr>
          <p:cNvSpPr txBox="1"/>
          <p:nvPr/>
        </p:nvSpPr>
        <p:spPr>
          <a:xfrm>
            <a:off x="1149475" y="1813573"/>
            <a:ext cx="9944841" cy="707886"/>
          </a:xfrm>
          <a:prstGeom prst="rect">
            <a:avLst/>
          </a:prstGeom>
          <a:noFill/>
        </p:spPr>
        <p:txBody>
          <a:bodyPr wrap="square">
            <a:spAutoFit/>
          </a:bodyPr>
          <a:lstStyle/>
          <a:p>
            <a:r>
              <a:rPr lang="ja-JP" altLang="en-US" sz="4000" b="1" dirty="0">
                <a:latin typeface="游ゴシック" panose="020B0400000000000000" pitchFamily="50" charset="-128"/>
                <a:ea typeface="游ゴシック" panose="020B0400000000000000" pitchFamily="50" charset="-128"/>
              </a:rPr>
              <a:t>　</a:t>
            </a:r>
            <a:r>
              <a:rPr lang="en-US" altLang="ja-JP" sz="4000" b="1" dirty="0">
                <a:latin typeface="游ゴシック" panose="020B0400000000000000" pitchFamily="50" charset="-128"/>
                <a:ea typeface="游ゴシック" panose="020B0400000000000000" pitchFamily="50" charset="-128"/>
              </a:rPr>
              <a:t>He Profit Most Who Serves Best</a:t>
            </a:r>
            <a:endParaRPr lang="ja-JP" altLang="en-US" sz="4000" b="1" dirty="0">
              <a:latin typeface="游ゴシック" panose="020B0400000000000000" pitchFamily="50" charset="-128"/>
              <a:ea typeface="游ゴシック" panose="020B0400000000000000" pitchFamily="50" charset="-128"/>
            </a:endParaRPr>
          </a:p>
        </p:txBody>
      </p:sp>
      <p:pic>
        <p:nvPicPr>
          <p:cNvPr id="6" name="図 5">
            <a:extLst>
              <a:ext uri="{FF2B5EF4-FFF2-40B4-BE49-F238E27FC236}">
                <a16:creationId xmlns:a16="http://schemas.microsoft.com/office/drawing/2014/main" id="{DBB47481-7F61-1103-90B4-955C36021E82}"/>
              </a:ext>
            </a:extLst>
          </p:cNvPr>
          <p:cNvPicPr>
            <a:picLocks noChangeAspect="1"/>
          </p:cNvPicPr>
          <p:nvPr/>
        </p:nvPicPr>
        <p:blipFill>
          <a:blip r:embed="rId3"/>
          <a:stretch>
            <a:fillRect/>
          </a:stretch>
        </p:blipFill>
        <p:spPr>
          <a:xfrm>
            <a:off x="7262040" y="2605686"/>
            <a:ext cx="3505170" cy="3505170"/>
          </a:xfrm>
          <a:prstGeom prst="rect">
            <a:avLst/>
          </a:prstGeom>
        </p:spPr>
      </p:pic>
      <p:sp>
        <p:nvSpPr>
          <p:cNvPr id="8" name="テキスト ボックス 7">
            <a:extLst>
              <a:ext uri="{FF2B5EF4-FFF2-40B4-BE49-F238E27FC236}">
                <a16:creationId xmlns:a16="http://schemas.microsoft.com/office/drawing/2014/main" id="{03DDE786-97EE-0B97-EEEB-914C4EC3640A}"/>
              </a:ext>
            </a:extLst>
          </p:cNvPr>
          <p:cNvSpPr txBox="1"/>
          <p:nvPr/>
        </p:nvSpPr>
        <p:spPr>
          <a:xfrm>
            <a:off x="6389646" y="6069399"/>
            <a:ext cx="5544616" cy="707886"/>
          </a:xfrm>
          <a:prstGeom prst="rect">
            <a:avLst/>
          </a:prstGeom>
          <a:noFill/>
        </p:spPr>
        <p:txBody>
          <a:bodyPr wrap="square">
            <a:spAutoFit/>
          </a:bodyPr>
          <a:lstStyle/>
          <a:p>
            <a:r>
              <a:rPr lang="ja-JP" altLang="en-US" sz="2000" b="1" dirty="0">
                <a:latin typeface="游ゴシック" panose="020B0400000000000000" pitchFamily="50" charset="-128"/>
                <a:ea typeface="游ゴシック" panose="020B0400000000000000" pitchFamily="50" charset="-128"/>
              </a:rPr>
              <a:t>ロータリーの標語が承認された</a:t>
            </a:r>
            <a:r>
              <a:rPr lang="en-US" altLang="ja-JP" sz="2000" b="1" dirty="0">
                <a:latin typeface="游ゴシック" panose="020B0400000000000000" pitchFamily="50" charset="-128"/>
                <a:ea typeface="游ゴシック" panose="020B0400000000000000" pitchFamily="50" charset="-128"/>
              </a:rPr>
              <a:t>1928</a:t>
            </a:r>
            <a:r>
              <a:rPr lang="ja-JP" altLang="en-US" sz="2000" b="1" dirty="0">
                <a:latin typeface="游ゴシック" panose="020B0400000000000000" pitchFamily="50" charset="-128"/>
                <a:ea typeface="游ゴシック" panose="020B0400000000000000" pitchFamily="50" charset="-128"/>
              </a:rPr>
              <a:t>年</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ロータリー国際大会で参加者が着用したバッジ </a:t>
            </a:r>
          </a:p>
        </p:txBody>
      </p:sp>
      <p:sp>
        <p:nvSpPr>
          <p:cNvPr id="11" name="テキスト ボックス 10">
            <a:extLst>
              <a:ext uri="{FF2B5EF4-FFF2-40B4-BE49-F238E27FC236}">
                <a16:creationId xmlns:a16="http://schemas.microsoft.com/office/drawing/2014/main" id="{61020452-9D54-D1CB-BA81-7BFCB897AFD1}"/>
              </a:ext>
            </a:extLst>
          </p:cNvPr>
          <p:cNvSpPr txBox="1"/>
          <p:nvPr/>
        </p:nvSpPr>
        <p:spPr>
          <a:xfrm>
            <a:off x="3197998" y="321317"/>
            <a:ext cx="6093618" cy="769441"/>
          </a:xfrm>
          <a:prstGeom prst="rect">
            <a:avLst/>
          </a:prstGeom>
          <a:noFill/>
        </p:spPr>
        <p:txBody>
          <a:bodyPr wrap="square">
            <a:spAutoFit/>
          </a:bodyPr>
          <a:lstStyle/>
          <a:p>
            <a:r>
              <a:rPr lang="ja-JP" altLang="en-US" sz="4400" b="1" dirty="0">
                <a:latin typeface="游ゴシック" panose="020B0400000000000000" pitchFamily="50" charset="-128"/>
                <a:ea typeface="游ゴシック" panose="020B0400000000000000" pitchFamily="50" charset="-128"/>
              </a:rPr>
              <a:t>ロータリーの第二標語</a:t>
            </a:r>
          </a:p>
        </p:txBody>
      </p:sp>
      <p:pic>
        <p:nvPicPr>
          <p:cNvPr id="2" name="図 1">
            <a:extLst>
              <a:ext uri="{FF2B5EF4-FFF2-40B4-BE49-F238E27FC236}">
                <a16:creationId xmlns:a16="http://schemas.microsoft.com/office/drawing/2014/main" id="{135C5CCF-EE48-F28E-5359-6A1ECDA4A977}"/>
              </a:ext>
            </a:extLst>
          </p:cNvPr>
          <p:cNvPicPr>
            <a:picLocks noChangeAspect="1"/>
          </p:cNvPicPr>
          <p:nvPr/>
        </p:nvPicPr>
        <p:blipFill>
          <a:blip r:embed="rId4"/>
          <a:stretch>
            <a:fillRect/>
          </a:stretch>
        </p:blipFill>
        <p:spPr>
          <a:xfrm>
            <a:off x="9694812" y="129337"/>
            <a:ext cx="2030144" cy="920576"/>
          </a:xfrm>
          <a:prstGeom prst="rect">
            <a:avLst/>
          </a:prstGeom>
        </p:spPr>
      </p:pic>
      <p:sp>
        <p:nvSpPr>
          <p:cNvPr id="7" name="テキスト ボックス 6">
            <a:extLst>
              <a:ext uri="{FF2B5EF4-FFF2-40B4-BE49-F238E27FC236}">
                <a16:creationId xmlns:a16="http://schemas.microsoft.com/office/drawing/2014/main" id="{CD97A07C-52BC-CEFC-B87E-20F31739B4BC}"/>
              </a:ext>
            </a:extLst>
          </p:cNvPr>
          <p:cNvSpPr txBox="1"/>
          <p:nvPr/>
        </p:nvSpPr>
        <p:spPr>
          <a:xfrm>
            <a:off x="1046115" y="362022"/>
            <a:ext cx="2200727" cy="769441"/>
          </a:xfrm>
          <a:prstGeom prst="rect">
            <a:avLst/>
          </a:prstGeom>
          <a:noFill/>
        </p:spPr>
        <p:txBody>
          <a:bodyPr wrap="square">
            <a:spAutoFit/>
          </a:bodyPr>
          <a:lstStyle/>
          <a:p>
            <a:r>
              <a:rPr lang="en-US" altLang="ja-JP" sz="4400" b="1" dirty="0">
                <a:latin typeface="游ゴシック" panose="020B0400000000000000" pitchFamily="50" charset="-128"/>
                <a:ea typeface="游ゴシック" panose="020B0400000000000000" pitchFamily="50" charset="-128"/>
              </a:rPr>
              <a:t>1911</a:t>
            </a:r>
            <a:r>
              <a:rPr lang="ja-JP" altLang="en-US" sz="4400" b="1" dirty="0">
                <a:latin typeface="游ゴシック" panose="020B0400000000000000" pitchFamily="50" charset="-128"/>
                <a:ea typeface="游ゴシック" panose="020B0400000000000000" pitchFamily="50" charset="-128"/>
              </a:rPr>
              <a:t>年</a:t>
            </a:r>
          </a:p>
        </p:txBody>
      </p:sp>
      <p:pic>
        <p:nvPicPr>
          <p:cNvPr id="9" name="図 8">
            <a:extLst>
              <a:ext uri="{FF2B5EF4-FFF2-40B4-BE49-F238E27FC236}">
                <a16:creationId xmlns:a16="http://schemas.microsoft.com/office/drawing/2014/main" id="{7D6B1B54-7A02-0E4D-B53F-F619AE9EFC77}"/>
              </a:ext>
            </a:extLst>
          </p:cNvPr>
          <p:cNvPicPr>
            <a:picLocks noChangeAspect="1"/>
          </p:cNvPicPr>
          <p:nvPr/>
        </p:nvPicPr>
        <p:blipFill>
          <a:blip r:embed="rId5"/>
          <a:stretch>
            <a:fillRect/>
          </a:stretch>
        </p:blipFill>
        <p:spPr>
          <a:xfrm>
            <a:off x="2374923" y="2605686"/>
            <a:ext cx="2591025" cy="3267739"/>
          </a:xfrm>
          <a:prstGeom prst="rect">
            <a:avLst/>
          </a:prstGeom>
        </p:spPr>
      </p:pic>
      <p:sp>
        <p:nvSpPr>
          <p:cNvPr id="12" name="テキスト ボックス 11">
            <a:extLst>
              <a:ext uri="{FF2B5EF4-FFF2-40B4-BE49-F238E27FC236}">
                <a16:creationId xmlns:a16="http://schemas.microsoft.com/office/drawing/2014/main" id="{8E614A60-6E20-BD1B-32D2-0782AEB2362E}"/>
              </a:ext>
            </a:extLst>
          </p:cNvPr>
          <p:cNvSpPr txBox="1"/>
          <p:nvPr/>
        </p:nvSpPr>
        <p:spPr>
          <a:xfrm>
            <a:off x="1726219" y="6110856"/>
            <a:ext cx="3888432" cy="461665"/>
          </a:xfrm>
          <a:prstGeom prst="rect">
            <a:avLst/>
          </a:prstGeom>
          <a:noFill/>
        </p:spPr>
        <p:txBody>
          <a:bodyPr wrap="square">
            <a:spAutoFit/>
          </a:bodyPr>
          <a:lstStyle/>
          <a:p>
            <a:r>
              <a:rPr lang="ja-JP" altLang="en-US" sz="2400" b="1" dirty="0">
                <a:latin typeface="游ゴシック" panose="020B0400000000000000" pitchFamily="50" charset="-128"/>
                <a:ea typeface="游ゴシック" panose="020B0400000000000000" pitchFamily="50" charset="-128"/>
              </a:rPr>
              <a:t>アーサー・</a:t>
            </a:r>
            <a:r>
              <a:rPr lang="en-US" altLang="ja-JP" sz="2400" b="1" dirty="0">
                <a:latin typeface="游ゴシック" panose="020B0400000000000000" pitchFamily="50" charset="-128"/>
                <a:ea typeface="游ゴシック" panose="020B0400000000000000" pitchFamily="50" charset="-128"/>
              </a:rPr>
              <a:t>F</a:t>
            </a:r>
            <a:r>
              <a:rPr lang="ja-JP" altLang="en-US" sz="2400" b="1" dirty="0">
                <a:latin typeface="游ゴシック" panose="020B0400000000000000" pitchFamily="50" charset="-128"/>
                <a:ea typeface="游ゴシック" panose="020B0400000000000000" pitchFamily="50" charset="-128"/>
              </a:rPr>
              <a:t>・シェルドン</a:t>
            </a:r>
          </a:p>
        </p:txBody>
      </p:sp>
    </p:spTree>
    <p:extLst>
      <p:ext uri="{BB962C8B-B14F-4D97-AF65-F5344CB8AC3E}">
        <p14:creationId xmlns:p14="http://schemas.microsoft.com/office/powerpoint/2010/main" val="68296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377D9F9-0CA3-3006-F541-97006F0785C4}"/>
              </a:ext>
            </a:extLst>
          </p:cNvPr>
          <p:cNvSpPr txBox="1"/>
          <p:nvPr/>
        </p:nvSpPr>
        <p:spPr>
          <a:xfrm>
            <a:off x="4798268" y="985023"/>
            <a:ext cx="6096000" cy="1107996"/>
          </a:xfrm>
          <a:prstGeom prst="rect">
            <a:avLst/>
          </a:prstGeom>
          <a:noFill/>
        </p:spPr>
        <p:txBody>
          <a:bodyPr wrap="square">
            <a:spAutoFit/>
          </a:bodyPr>
          <a:lstStyle/>
          <a:p>
            <a:r>
              <a:rPr lang="ja-JP" altLang="en-US" sz="6600" b="1" dirty="0">
                <a:latin typeface="游ゴシック" panose="020B0400000000000000" pitchFamily="50" charset="-128"/>
                <a:ea typeface="游ゴシック" panose="020B0400000000000000" pitchFamily="50" charset="-128"/>
              </a:rPr>
              <a:t>超我の奉仕</a:t>
            </a:r>
          </a:p>
        </p:txBody>
      </p:sp>
      <p:sp>
        <p:nvSpPr>
          <p:cNvPr id="6" name="テキスト ボックス 5">
            <a:extLst>
              <a:ext uri="{FF2B5EF4-FFF2-40B4-BE49-F238E27FC236}">
                <a16:creationId xmlns:a16="http://schemas.microsoft.com/office/drawing/2014/main" id="{9E690DB3-8D40-1DDE-BE98-9D00CCFF27ED}"/>
              </a:ext>
            </a:extLst>
          </p:cNvPr>
          <p:cNvSpPr txBox="1"/>
          <p:nvPr/>
        </p:nvSpPr>
        <p:spPr>
          <a:xfrm>
            <a:off x="4819631" y="1918612"/>
            <a:ext cx="6096000" cy="646331"/>
          </a:xfrm>
          <a:prstGeom prst="rect">
            <a:avLst/>
          </a:prstGeom>
          <a:noFill/>
        </p:spPr>
        <p:txBody>
          <a:bodyPr wrap="square">
            <a:spAutoFit/>
          </a:bodyPr>
          <a:lstStyle/>
          <a:p>
            <a:r>
              <a:rPr lang="en-US" altLang="ja-JP" sz="3600" b="1" dirty="0">
                <a:latin typeface="游ゴシック" panose="020B0400000000000000" pitchFamily="50" charset="-128"/>
                <a:ea typeface="游ゴシック" panose="020B0400000000000000" pitchFamily="50" charset="-128"/>
              </a:rPr>
              <a:t>Service Above Self</a:t>
            </a:r>
          </a:p>
        </p:txBody>
      </p:sp>
      <p:sp>
        <p:nvSpPr>
          <p:cNvPr id="8" name="テキスト ボックス 7">
            <a:extLst>
              <a:ext uri="{FF2B5EF4-FFF2-40B4-BE49-F238E27FC236}">
                <a16:creationId xmlns:a16="http://schemas.microsoft.com/office/drawing/2014/main" id="{C826F87B-8DDC-0E62-C03D-2A69620EB1E2}"/>
              </a:ext>
            </a:extLst>
          </p:cNvPr>
          <p:cNvSpPr txBox="1"/>
          <p:nvPr/>
        </p:nvSpPr>
        <p:spPr>
          <a:xfrm>
            <a:off x="909836" y="2985914"/>
            <a:ext cx="10729192" cy="3539430"/>
          </a:xfrm>
          <a:prstGeom prst="rect">
            <a:avLst/>
          </a:prstGeom>
          <a:noFill/>
        </p:spPr>
        <p:txBody>
          <a:bodyPr wrap="square">
            <a:spAutoFit/>
          </a:bodyPr>
          <a:lstStyle/>
          <a:p>
            <a:r>
              <a:rPr lang="ja-JP" altLang="en-US" sz="3200" b="1" dirty="0">
                <a:latin typeface="游ゴシック" panose="020B0400000000000000" pitchFamily="50" charset="-128"/>
                <a:ea typeface="游ゴシック" panose="020B0400000000000000" pitchFamily="50" charset="-128"/>
              </a:rPr>
              <a:t>ロータリーの発展とともに、その使命はクラブ会員の職業や親睦の枠を超えて広がり、親睦と異業種であることを利用した物質的相互扶助の精神で、恵まれない地域社会に貢献をしました。</a:t>
            </a:r>
          </a:p>
          <a:p>
            <a:endParaRPr lang="ja-JP" altLang="en-US" sz="3200" b="1" dirty="0">
              <a:latin typeface="游ゴシック" panose="020B0400000000000000" pitchFamily="50" charset="-128"/>
              <a:ea typeface="游ゴシック" panose="020B0400000000000000" pitchFamily="50" charset="-128"/>
            </a:endParaRPr>
          </a:p>
          <a:p>
            <a:r>
              <a:rPr lang="ja-JP" altLang="en-US" sz="3200" b="1" dirty="0">
                <a:latin typeface="游ゴシック" panose="020B0400000000000000" pitchFamily="50" charset="-128"/>
                <a:ea typeface="游ゴシック" panose="020B0400000000000000" pitchFamily="50" charset="-128"/>
              </a:rPr>
              <a:t>こうした理念に対するロータリーの献身をもっとも良く表していることばが「超我の奉仕」という標語です。</a:t>
            </a:r>
          </a:p>
        </p:txBody>
      </p:sp>
      <p:sp>
        <p:nvSpPr>
          <p:cNvPr id="10" name="テキスト ボックス 9">
            <a:extLst>
              <a:ext uri="{FF2B5EF4-FFF2-40B4-BE49-F238E27FC236}">
                <a16:creationId xmlns:a16="http://schemas.microsoft.com/office/drawing/2014/main" id="{ED8A4C5B-6948-FC75-6B2D-ECCF5E38D81A}"/>
              </a:ext>
            </a:extLst>
          </p:cNvPr>
          <p:cNvSpPr txBox="1"/>
          <p:nvPr/>
        </p:nvSpPr>
        <p:spPr>
          <a:xfrm>
            <a:off x="4942284" y="411843"/>
            <a:ext cx="4516771" cy="523220"/>
          </a:xfrm>
          <a:prstGeom prst="rect">
            <a:avLst/>
          </a:prstGeom>
          <a:noFill/>
        </p:spPr>
        <p:txBody>
          <a:bodyPr wrap="square">
            <a:spAutoFit/>
          </a:bodyPr>
          <a:lstStyle/>
          <a:p>
            <a:r>
              <a:rPr lang="ja-JP" altLang="en-US" sz="2800" b="1" dirty="0">
                <a:latin typeface="游ゴシック" panose="020B0400000000000000" pitchFamily="50" charset="-128"/>
                <a:ea typeface="游ゴシック" panose="020B0400000000000000" pitchFamily="50" charset="-128"/>
              </a:rPr>
              <a:t>ロータリーの第一標語</a:t>
            </a:r>
          </a:p>
        </p:txBody>
      </p:sp>
      <p:pic>
        <p:nvPicPr>
          <p:cNvPr id="3" name="図 2">
            <a:extLst>
              <a:ext uri="{FF2B5EF4-FFF2-40B4-BE49-F238E27FC236}">
                <a16:creationId xmlns:a16="http://schemas.microsoft.com/office/drawing/2014/main" id="{9A04E354-2D13-4FCE-292A-633C9D59D7FE}"/>
              </a:ext>
            </a:extLst>
          </p:cNvPr>
          <p:cNvPicPr>
            <a:picLocks noChangeAspect="1"/>
          </p:cNvPicPr>
          <p:nvPr/>
        </p:nvPicPr>
        <p:blipFill>
          <a:blip r:embed="rId3"/>
          <a:stretch>
            <a:fillRect/>
          </a:stretch>
        </p:blipFill>
        <p:spPr>
          <a:xfrm>
            <a:off x="9982844" y="279549"/>
            <a:ext cx="2030144" cy="920576"/>
          </a:xfrm>
          <a:prstGeom prst="rect">
            <a:avLst/>
          </a:prstGeom>
        </p:spPr>
      </p:pic>
      <p:sp>
        <p:nvSpPr>
          <p:cNvPr id="7" name="矢印: 右 6">
            <a:extLst>
              <a:ext uri="{FF2B5EF4-FFF2-40B4-BE49-F238E27FC236}">
                <a16:creationId xmlns:a16="http://schemas.microsoft.com/office/drawing/2014/main" id="{3D450A37-AB36-3266-72DA-E453EC48303F}"/>
              </a:ext>
            </a:extLst>
          </p:cNvPr>
          <p:cNvSpPr/>
          <p:nvPr/>
        </p:nvSpPr>
        <p:spPr>
          <a:xfrm>
            <a:off x="553030" y="486409"/>
            <a:ext cx="3888432" cy="2053058"/>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無私の奉仕</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2400" b="1" dirty="0">
                <a:latin typeface="游ゴシック" panose="020B0400000000000000" pitchFamily="50" charset="-128"/>
                <a:ea typeface="游ゴシック" panose="020B0400000000000000" pitchFamily="50" charset="-128"/>
              </a:rPr>
              <a:t>（</a:t>
            </a:r>
            <a:r>
              <a:rPr kumimoji="1" lang="en-US" altLang="ja-JP" sz="2400" b="1" dirty="0">
                <a:latin typeface="游ゴシック" panose="020B0400000000000000" pitchFamily="50" charset="-128"/>
                <a:ea typeface="游ゴシック" panose="020B0400000000000000" pitchFamily="50" charset="-128"/>
              </a:rPr>
              <a:t>Service, Not Self</a:t>
            </a:r>
            <a:r>
              <a:rPr kumimoji="1" lang="ja-JP" altLang="en-US" sz="2400" b="1" dirty="0">
                <a:latin typeface="游ゴシック" panose="020B0400000000000000" pitchFamily="50" charset="-128"/>
                <a:ea typeface="游ゴシック" panose="020B0400000000000000" pitchFamily="50" charset="-128"/>
              </a:rPr>
              <a:t>）</a:t>
            </a:r>
          </a:p>
        </p:txBody>
      </p:sp>
    </p:spTree>
    <p:extLst>
      <p:ext uri="{BB962C8B-B14F-4D97-AF65-F5344CB8AC3E}">
        <p14:creationId xmlns:p14="http://schemas.microsoft.com/office/powerpoint/2010/main" val="246620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73ED3F4-AC1F-AEBD-F12B-1A2E307F76F9}"/>
              </a:ext>
            </a:extLst>
          </p:cNvPr>
          <p:cNvSpPr txBox="1"/>
          <p:nvPr/>
        </p:nvSpPr>
        <p:spPr>
          <a:xfrm>
            <a:off x="477788" y="2673270"/>
            <a:ext cx="10369152" cy="3970318"/>
          </a:xfrm>
          <a:prstGeom prst="rect">
            <a:avLst/>
          </a:prstGeom>
          <a:noFill/>
        </p:spPr>
        <p:txBody>
          <a:bodyPr wrap="square">
            <a:spAutoFit/>
          </a:bodyPr>
          <a:lstStyle/>
          <a:p>
            <a:r>
              <a:rPr lang="en-US" altLang="ja-JP" sz="4800" b="1" dirty="0">
                <a:latin typeface="游ゴシック" panose="020B0400000000000000" pitchFamily="50" charset="-128"/>
                <a:ea typeface="游ゴシック" panose="020B0400000000000000" pitchFamily="50" charset="-128"/>
              </a:rPr>
              <a:t>1912</a:t>
            </a:r>
            <a:r>
              <a:rPr lang="ja-JP" altLang="en-US" sz="4800" b="1" dirty="0">
                <a:latin typeface="游ゴシック" panose="020B0400000000000000" pitchFamily="50" charset="-128"/>
                <a:ea typeface="游ゴシック" panose="020B0400000000000000" pitchFamily="50" charset="-128"/>
              </a:rPr>
              <a:t>年</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国際組織へと成長</a:t>
            </a:r>
            <a:endParaRPr lang="en-US" altLang="ja-JP" sz="4800" b="1" dirty="0">
              <a:latin typeface="游ゴシック" panose="020B0400000000000000" pitchFamily="50" charset="-128"/>
              <a:ea typeface="游ゴシック" panose="020B0400000000000000" pitchFamily="50" charset="-128"/>
            </a:endParaRPr>
          </a:p>
          <a:p>
            <a:endParaRPr lang="ja-JP" altLang="en-US" sz="4400" b="1" dirty="0">
              <a:latin typeface="游ゴシック" panose="020B0400000000000000" pitchFamily="50" charset="-128"/>
              <a:ea typeface="游ゴシック" panose="020B0400000000000000" pitchFamily="50" charset="-128"/>
            </a:endParaRPr>
          </a:p>
          <a:p>
            <a:r>
              <a:rPr lang="en-US" altLang="ja-JP" sz="2800" b="1" dirty="0">
                <a:latin typeface="游ゴシック" panose="020B0400000000000000" pitchFamily="50" charset="-128"/>
                <a:ea typeface="游ゴシック" panose="020B0400000000000000" pitchFamily="50" charset="-128"/>
              </a:rPr>
              <a:t>1912</a:t>
            </a:r>
            <a:r>
              <a:rPr lang="ja-JP" altLang="en-US" sz="2800" b="1" dirty="0">
                <a:latin typeface="游ゴシック" panose="020B0400000000000000" pitchFamily="50" charset="-128"/>
                <a:ea typeface="游ゴシック" panose="020B0400000000000000" pitchFamily="50" charset="-128"/>
              </a:rPr>
              <a:t>年</a:t>
            </a:r>
            <a:r>
              <a:rPr lang="en-US" altLang="ja-JP" sz="2800" b="1" dirty="0">
                <a:latin typeface="游ゴシック" panose="020B0400000000000000" pitchFamily="50" charset="-128"/>
                <a:ea typeface="游ゴシック" panose="020B0400000000000000" pitchFamily="50" charset="-128"/>
              </a:rPr>
              <a:t>4</a:t>
            </a:r>
            <a:r>
              <a:rPr lang="ja-JP" altLang="en-US" sz="2800" b="1" dirty="0">
                <a:latin typeface="游ゴシック" panose="020B0400000000000000" pitchFamily="50" charset="-128"/>
                <a:ea typeface="游ゴシック" panose="020B0400000000000000" pitchFamily="50" charset="-128"/>
              </a:rPr>
              <a:t>月、カナダのウィニペグでロータリークラブが加盟し、ロータリーは国際組織となりました。これに伴い、組織名はロータリークラブ国際連合会に改名され、さらに</a:t>
            </a:r>
            <a:r>
              <a:rPr lang="en-US" altLang="ja-JP" sz="2800" b="1" dirty="0">
                <a:latin typeface="游ゴシック" panose="020B0400000000000000" pitchFamily="50" charset="-128"/>
                <a:ea typeface="游ゴシック" panose="020B0400000000000000" pitchFamily="50" charset="-128"/>
              </a:rPr>
              <a:t>1922</a:t>
            </a:r>
            <a:r>
              <a:rPr lang="ja-JP" altLang="en-US" sz="2800" b="1" dirty="0">
                <a:latin typeface="游ゴシック" panose="020B0400000000000000" pitchFamily="50" charset="-128"/>
                <a:ea typeface="游ゴシック" panose="020B0400000000000000" pitchFamily="50" charset="-128"/>
              </a:rPr>
              <a:t>年に現在の国際ロータリーとなりました。</a:t>
            </a:r>
          </a:p>
        </p:txBody>
      </p:sp>
      <p:pic>
        <p:nvPicPr>
          <p:cNvPr id="4" name="図 3">
            <a:extLst>
              <a:ext uri="{FF2B5EF4-FFF2-40B4-BE49-F238E27FC236}">
                <a16:creationId xmlns:a16="http://schemas.microsoft.com/office/drawing/2014/main" id="{E47C603B-EAFC-051E-56C1-479EBCF6C59B}"/>
              </a:ext>
            </a:extLst>
          </p:cNvPr>
          <p:cNvPicPr>
            <a:picLocks noChangeAspect="1"/>
          </p:cNvPicPr>
          <p:nvPr/>
        </p:nvPicPr>
        <p:blipFill>
          <a:blip r:embed="rId3"/>
          <a:stretch>
            <a:fillRect/>
          </a:stretch>
        </p:blipFill>
        <p:spPr>
          <a:xfrm>
            <a:off x="4397397" y="188640"/>
            <a:ext cx="7618911" cy="2952328"/>
          </a:xfrm>
          <a:prstGeom prst="rect">
            <a:avLst/>
          </a:prstGeom>
        </p:spPr>
      </p:pic>
      <p:pic>
        <p:nvPicPr>
          <p:cNvPr id="7" name="図 6">
            <a:extLst>
              <a:ext uri="{FF2B5EF4-FFF2-40B4-BE49-F238E27FC236}">
                <a16:creationId xmlns:a16="http://schemas.microsoft.com/office/drawing/2014/main" id="{970216CB-47F6-6CDE-63BC-A2495463DF4F}"/>
              </a:ext>
            </a:extLst>
          </p:cNvPr>
          <p:cNvPicPr>
            <a:picLocks noChangeAspect="1"/>
          </p:cNvPicPr>
          <p:nvPr/>
        </p:nvPicPr>
        <p:blipFill>
          <a:blip r:embed="rId4"/>
          <a:stretch>
            <a:fillRect/>
          </a:stretch>
        </p:blipFill>
        <p:spPr>
          <a:xfrm>
            <a:off x="477788" y="196900"/>
            <a:ext cx="2030144" cy="920576"/>
          </a:xfrm>
          <a:prstGeom prst="rect">
            <a:avLst/>
          </a:prstGeom>
        </p:spPr>
      </p:pic>
    </p:spTree>
    <p:extLst>
      <p:ext uri="{BB962C8B-B14F-4D97-AF65-F5344CB8AC3E}">
        <p14:creationId xmlns:p14="http://schemas.microsoft.com/office/powerpoint/2010/main" val="322708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2FE21CF-EE14-07FF-6608-2DCEB4A453F3}"/>
              </a:ext>
            </a:extLst>
          </p:cNvPr>
          <p:cNvSpPr txBox="1"/>
          <p:nvPr/>
        </p:nvSpPr>
        <p:spPr>
          <a:xfrm>
            <a:off x="405780" y="4293096"/>
            <a:ext cx="11305256" cy="1384995"/>
          </a:xfrm>
          <a:prstGeom prst="rect">
            <a:avLst/>
          </a:prstGeom>
          <a:noFill/>
        </p:spPr>
        <p:txBody>
          <a:bodyPr wrap="square">
            <a:spAutoFit/>
          </a:bodyPr>
          <a:lstStyle/>
          <a:p>
            <a:r>
              <a:rPr lang="ja-JP" altLang="en-US" sz="2800" b="1" dirty="0">
                <a:latin typeface="游ゴシック" panose="020B0400000000000000" pitchFamily="50" charset="-128"/>
                <a:ea typeface="游ゴシック" panose="020B0400000000000000" pitchFamily="50" charset="-128"/>
              </a:rPr>
              <a:t>ロータリーの</a:t>
            </a:r>
            <a:r>
              <a:rPr lang="en-US" altLang="ja-JP" sz="2800" b="1" dirty="0">
                <a:latin typeface="游ゴシック" panose="020B0400000000000000" pitchFamily="50" charset="-128"/>
                <a:ea typeface="游ゴシック" panose="020B0400000000000000" pitchFamily="50" charset="-128"/>
              </a:rPr>
              <a:t>1917</a:t>
            </a:r>
            <a:r>
              <a:rPr lang="ja-JP" altLang="en-US" sz="2800" b="1" dirty="0">
                <a:latin typeface="游ゴシック" panose="020B0400000000000000" pitchFamily="50" charset="-128"/>
                <a:ea typeface="游ゴシック" panose="020B0400000000000000" pitchFamily="50" charset="-128"/>
              </a:rPr>
              <a:t>年大会で、当時の会長だったアーチ </a:t>
            </a:r>
            <a:r>
              <a:rPr lang="en-US" altLang="ja-JP" sz="2800" b="1" dirty="0">
                <a:latin typeface="游ゴシック" panose="020B0400000000000000" pitchFamily="50" charset="-128"/>
                <a:ea typeface="游ゴシック" panose="020B0400000000000000" pitchFamily="50" charset="-128"/>
              </a:rPr>
              <a:t>C. </a:t>
            </a:r>
            <a:r>
              <a:rPr lang="ja-JP" altLang="en-US" sz="2800" b="1" dirty="0">
                <a:latin typeface="游ゴシック" panose="020B0400000000000000" pitchFamily="50" charset="-128"/>
                <a:ea typeface="游ゴシック" panose="020B0400000000000000" pitchFamily="50" charset="-128"/>
              </a:rPr>
              <a:t>クランフが「世界でよいことをするための」恒久的な基金の設置を提案しました。</a:t>
            </a:r>
            <a:endParaRPr lang="en-US" altLang="ja-JP" sz="2800" b="1" dirty="0">
              <a:latin typeface="游ゴシック" panose="020B0400000000000000" pitchFamily="50" charset="-128"/>
              <a:ea typeface="游ゴシック" panose="020B0400000000000000" pitchFamily="50" charset="-128"/>
            </a:endParaRPr>
          </a:p>
          <a:p>
            <a:r>
              <a:rPr lang="ja-JP" altLang="en-US" sz="2800" b="1" dirty="0">
                <a:latin typeface="游ゴシック" panose="020B0400000000000000" pitchFamily="50" charset="-128"/>
                <a:ea typeface="游ゴシック" panose="020B0400000000000000" pitchFamily="50" charset="-128"/>
              </a:rPr>
              <a:t>それが今日のロータリー財団です。</a:t>
            </a:r>
          </a:p>
        </p:txBody>
      </p:sp>
      <p:sp>
        <p:nvSpPr>
          <p:cNvPr id="5" name="テキスト ボックス 4">
            <a:extLst>
              <a:ext uri="{FF2B5EF4-FFF2-40B4-BE49-F238E27FC236}">
                <a16:creationId xmlns:a16="http://schemas.microsoft.com/office/drawing/2014/main" id="{B14E5790-8E0C-CF8E-962C-C2CCAD2FB2AE}"/>
              </a:ext>
            </a:extLst>
          </p:cNvPr>
          <p:cNvSpPr txBox="1"/>
          <p:nvPr/>
        </p:nvSpPr>
        <p:spPr>
          <a:xfrm>
            <a:off x="405780" y="1453471"/>
            <a:ext cx="6984776" cy="1569660"/>
          </a:xfrm>
          <a:prstGeom prst="rect">
            <a:avLst/>
          </a:prstGeom>
          <a:noFill/>
        </p:spPr>
        <p:txBody>
          <a:bodyPr wrap="square">
            <a:spAutoFit/>
          </a:bodyPr>
          <a:lstStyle/>
          <a:p>
            <a:r>
              <a:rPr lang="en-US" altLang="ja-JP" sz="4800" b="1" dirty="0">
                <a:latin typeface="游ゴシック" panose="020B0400000000000000" pitchFamily="50" charset="-128"/>
                <a:ea typeface="游ゴシック" panose="020B0400000000000000" pitchFamily="50" charset="-128"/>
              </a:rPr>
              <a:t>1917</a:t>
            </a:r>
            <a:r>
              <a:rPr lang="ja-JP" altLang="en-US" sz="4800" b="1" dirty="0">
                <a:latin typeface="游ゴシック" panose="020B0400000000000000" pitchFamily="50" charset="-128"/>
                <a:ea typeface="游ゴシック" panose="020B0400000000000000" pitchFamily="50" charset="-128"/>
              </a:rPr>
              <a:t>年</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ロータリー財団の始まり</a:t>
            </a:r>
          </a:p>
        </p:txBody>
      </p:sp>
      <p:pic>
        <p:nvPicPr>
          <p:cNvPr id="6" name="図 5">
            <a:extLst>
              <a:ext uri="{FF2B5EF4-FFF2-40B4-BE49-F238E27FC236}">
                <a16:creationId xmlns:a16="http://schemas.microsoft.com/office/drawing/2014/main" id="{7C66E7BC-3E0E-D160-163B-C0A0CC5BF93D}"/>
              </a:ext>
            </a:extLst>
          </p:cNvPr>
          <p:cNvPicPr>
            <a:picLocks noChangeAspect="1"/>
          </p:cNvPicPr>
          <p:nvPr/>
        </p:nvPicPr>
        <p:blipFill>
          <a:blip r:embed="rId3"/>
          <a:stretch>
            <a:fillRect/>
          </a:stretch>
        </p:blipFill>
        <p:spPr>
          <a:xfrm>
            <a:off x="7674399" y="346364"/>
            <a:ext cx="2787208" cy="3522721"/>
          </a:xfrm>
          <a:prstGeom prst="rect">
            <a:avLst/>
          </a:prstGeom>
        </p:spPr>
      </p:pic>
      <p:pic>
        <p:nvPicPr>
          <p:cNvPr id="7" name="図 6">
            <a:extLst>
              <a:ext uri="{FF2B5EF4-FFF2-40B4-BE49-F238E27FC236}">
                <a16:creationId xmlns:a16="http://schemas.microsoft.com/office/drawing/2014/main" id="{D827E096-8F9C-45B9-A0E7-EB1E99FB9309}"/>
              </a:ext>
            </a:extLst>
          </p:cNvPr>
          <p:cNvPicPr>
            <a:picLocks noChangeAspect="1"/>
          </p:cNvPicPr>
          <p:nvPr/>
        </p:nvPicPr>
        <p:blipFill>
          <a:blip r:embed="rId4"/>
          <a:stretch>
            <a:fillRect/>
          </a:stretch>
        </p:blipFill>
        <p:spPr>
          <a:xfrm>
            <a:off x="405780" y="235090"/>
            <a:ext cx="2030144" cy="920576"/>
          </a:xfrm>
          <a:prstGeom prst="rect">
            <a:avLst/>
          </a:prstGeom>
        </p:spPr>
      </p:pic>
      <p:sp>
        <p:nvSpPr>
          <p:cNvPr id="8" name="テキスト ボックス 7">
            <a:extLst>
              <a:ext uri="{FF2B5EF4-FFF2-40B4-BE49-F238E27FC236}">
                <a16:creationId xmlns:a16="http://schemas.microsoft.com/office/drawing/2014/main" id="{827210A1-D0E3-8102-0B6E-E1BF51BE3B60}"/>
              </a:ext>
            </a:extLst>
          </p:cNvPr>
          <p:cNvSpPr txBox="1"/>
          <p:nvPr/>
        </p:nvSpPr>
        <p:spPr>
          <a:xfrm>
            <a:off x="189756" y="5875658"/>
            <a:ext cx="11305256" cy="523220"/>
          </a:xfrm>
          <a:prstGeom prst="rect">
            <a:avLst/>
          </a:prstGeom>
          <a:noFill/>
        </p:spPr>
        <p:txBody>
          <a:bodyPr wrap="square">
            <a:spAutoFit/>
          </a:bodyPr>
          <a:lstStyle/>
          <a:p>
            <a:r>
              <a:rPr lang="ja-JP" altLang="en-US" sz="2800" b="1" dirty="0">
                <a:latin typeface="游ゴシック" panose="020B0400000000000000" pitchFamily="50" charset="-128"/>
                <a:ea typeface="游ゴシック" panose="020B0400000000000000" pitchFamily="50" charset="-128"/>
              </a:rPr>
              <a:t>「寝てもさめてもロータリー」と評されていたロータリー財団の父</a:t>
            </a:r>
          </a:p>
        </p:txBody>
      </p:sp>
    </p:spTree>
    <p:extLst>
      <p:ext uri="{BB962C8B-B14F-4D97-AF65-F5344CB8AC3E}">
        <p14:creationId xmlns:p14="http://schemas.microsoft.com/office/powerpoint/2010/main" val="244574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725742F-8804-7A8A-2204-972516D82A37}"/>
              </a:ext>
            </a:extLst>
          </p:cNvPr>
          <p:cNvSpPr txBox="1"/>
          <p:nvPr/>
        </p:nvSpPr>
        <p:spPr>
          <a:xfrm>
            <a:off x="516237" y="1112552"/>
            <a:ext cx="2448272" cy="830997"/>
          </a:xfrm>
          <a:prstGeom prst="rect">
            <a:avLst/>
          </a:prstGeom>
          <a:noFill/>
        </p:spPr>
        <p:txBody>
          <a:bodyPr wrap="square">
            <a:spAutoFit/>
          </a:bodyPr>
          <a:lstStyle/>
          <a:p>
            <a:r>
              <a:rPr lang="en-US" altLang="ja-JP" sz="4800" b="1" dirty="0">
                <a:latin typeface="游ゴシック" panose="020B0400000000000000" pitchFamily="50" charset="-128"/>
                <a:ea typeface="游ゴシック" panose="020B0400000000000000" pitchFamily="50" charset="-128"/>
              </a:rPr>
              <a:t>1920</a:t>
            </a:r>
            <a:r>
              <a:rPr lang="ja-JP" altLang="en-US" sz="4800" b="1" dirty="0">
                <a:latin typeface="游ゴシック" panose="020B0400000000000000" pitchFamily="50" charset="-128"/>
                <a:ea typeface="游ゴシック" panose="020B0400000000000000" pitchFamily="50" charset="-128"/>
              </a:rPr>
              <a:t>年</a:t>
            </a:r>
          </a:p>
        </p:txBody>
      </p:sp>
      <p:pic>
        <p:nvPicPr>
          <p:cNvPr id="4" name="図 3">
            <a:extLst>
              <a:ext uri="{FF2B5EF4-FFF2-40B4-BE49-F238E27FC236}">
                <a16:creationId xmlns:a16="http://schemas.microsoft.com/office/drawing/2014/main" id="{9583C747-03EF-FF12-6CDD-016D6DD18751}"/>
              </a:ext>
            </a:extLst>
          </p:cNvPr>
          <p:cNvPicPr>
            <a:picLocks noChangeAspect="1"/>
          </p:cNvPicPr>
          <p:nvPr/>
        </p:nvPicPr>
        <p:blipFill>
          <a:blip r:embed="rId3"/>
          <a:stretch>
            <a:fillRect/>
          </a:stretch>
        </p:blipFill>
        <p:spPr>
          <a:xfrm>
            <a:off x="405780" y="142454"/>
            <a:ext cx="2030144" cy="920576"/>
          </a:xfrm>
          <a:prstGeom prst="rect">
            <a:avLst/>
          </a:prstGeom>
        </p:spPr>
      </p:pic>
      <p:sp>
        <p:nvSpPr>
          <p:cNvPr id="6" name="テキスト ボックス 5">
            <a:extLst>
              <a:ext uri="{FF2B5EF4-FFF2-40B4-BE49-F238E27FC236}">
                <a16:creationId xmlns:a16="http://schemas.microsoft.com/office/drawing/2014/main" id="{97991B77-5B10-0D1A-2ECF-37C31F9497A6}"/>
              </a:ext>
            </a:extLst>
          </p:cNvPr>
          <p:cNvSpPr txBox="1"/>
          <p:nvPr/>
        </p:nvSpPr>
        <p:spPr>
          <a:xfrm>
            <a:off x="2936454" y="1112552"/>
            <a:ext cx="7224066" cy="707886"/>
          </a:xfrm>
          <a:prstGeom prst="rect">
            <a:avLst/>
          </a:prstGeom>
          <a:noFill/>
        </p:spPr>
        <p:txBody>
          <a:bodyPr wrap="square">
            <a:spAutoFit/>
          </a:bodyPr>
          <a:lstStyle/>
          <a:p>
            <a:r>
              <a:rPr lang="ja-JP" altLang="en-US" sz="4000" b="1" dirty="0">
                <a:latin typeface="游ゴシック" panose="020B0400000000000000" pitchFamily="50" charset="-128"/>
                <a:ea typeface="游ゴシック" panose="020B0400000000000000" pitchFamily="50" charset="-128"/>
              </a:rPr>
              <a:t>東京ロータリークラブの誕生</a:t>
            </a:r>
          </a:p>
        </p:txBody>
      </p:sp>
      <p:pic>
        <p:nvPicPr>
          <p:cNvPr id="7" name="図 6">
            <a:extLst>
              <a:ext uri="{FF2B5EF4-FFF2-40B4-BE49-F238E27FC236}">
                <a16:creationId xmlns:a16="http://schemas.microsoft.com/office/drawing/2014/main" id="{88265187-4699-C1E1-6B57-D976861A9B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02724" y="2035493"/>
            <a:ext cx="2245823" cy="3002070"/>
          </a:xfrm>
          <a:prstGeom prst="rect">
            <a:avLst/>
          </a:prstGeom>
        </p:spPr>
      </p:pic>
      <p:pic>
        <p:nvPicPr>
          <p:cNvPr id="8" name="図 7">
            <a:extLst>
              <a:ext uri="{FF2B5EF4-FFF2-40B4-BE49-F238E27FC236}">
                <a16:creationId xmlns:a16="http://schemas.microsoft.com/office/drawing/2014/main" id="{117A5FCB-EEF1-6205-702C-F362A342BA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70806" y="2025133"/>
            <a:ext cx="2286121" cy="2907591"/>
          </a:xfrm>
          <a:prstGeom prst="rect">
            <a:avLst/>
          </a:prstGeom>
        </p:spPr>
      </p:pic>
      <p:sp>
        <p:nvSpPr>
          <p:cNvPr id="11" name="テキスト ボックス 10">
            <a:extLst>
              <a:ext uri="{FF2B5EF4-FFF2-40B4-BE49-F238E27FC236}">
                <a16:creationId xmlns:a16="http://schemas.microsoft.com/office/drawing/2014/main" id="{7449A473-F2BD-1373-A671-991BC273A04A}"/>
              </a:ext>
            </a:extLst>
          </p:cNvPr>
          <p:cNvSpPr txBox="1"/>
          <p:nvPr/>
        </p:nvSpPr>
        <p:spPr>
          <a:xfrm>
            <a:off x="8758708" y="5108564"/>
            <a:ext cx="3010298" cy="707886"/>
          </a:xfrm>
          <a:prstGeom prst="rect">
            <a:avLst/>
          </a:prstGeom>
          <a:noFill/>
        </p:spPr>
        <p:txBody>
          <a:bodyPr wrap="square">
            <a:spAutoFit/>
          </a:bodyPr>
          <a:lstStyle/>
          <a:p>
            <a:r>
              <a:rPr lang="ja-JP" altLang="en-US" sz="2000" b="1" dirty="0">
                <a:latin typeface="游ゴシック" panose="020B0400000000000000" pitchFamily="50" charset="-128"/>
                <a:ea typeface="游ゴシック" panose="020B0400000000000000" pitchFamily="50" charset="-128"/>
              </a:rPr>
              <a:t>東京</a:t>
            </a:r>
            <a:r>
              <a:rPr lang="en-US" altLang="ja-JP" sz="2000" b="1" dirty="0">
                <a:latin typeface="游ゴシック" panose="020B0400000000000000" pitchFamily="50" charset="-128"/>
                <a:ea typeface="游ゴシック" panose="020B0400000000000000" pitchFamily="50" charset="-128"/>
              </a:rPr>
              <a:t>RC</a:t>
            </a:r>
            <a:r>
              <a:rPr lang="ja-JP" altLang="en-US" sz="2000" b="1" dirty="0">
                <a:latin typeface="游ゴシック" panose="020B0400000000000000" pitchFamily="50" charset="-128"/>
                <a:ea typeface="游ゴシック" panose="020B0400000000000000" pitchFamily="50" charset="-128"/>
              </a:rPr>
              <a:t>の生みの親</a:t>
            </a:r>
            <a:r>
              <a:rPr lang="en-US" altLang="ja-JP" sz="2000" b="1" dirty="0">
                <a:latin typeface="游ゴシック" panose="020B0400000000000000" pitchFamily="50" charset="-128"/>
                <a:ea typeface="游ゴシック" panose="020B0400000000000000" pitchFamily="50" charset="-128"/>
              </a:rPr>
              <a:t>1</a:t>
            </a:r>
            <a:r>
              <a:rPr lang="ja-JP" altLang="en-US" sz="2000" b="1" dirty="0">
                <a:latin typeface="游ゴシック" panose="020B0400000000000000" pitchFamily="50" charset="-128"/>
                <a:ea typeface="游ゴシック" panose="020B0400000000000000" pitchFamily="50" charset="-128"/>
              </a:rPr>
              <a:t>人</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福島喜三次</a:t>
            </a:r>
          </a:p>
        </p:txBody>
      </p:sp>
      <p:sp>
        <p:nvSpPr>
          <p:cNvPr id="13" name="テキスト ボックス 12">
            <a:extLst>
              <a:ext uri="{FF2B5EF4-FFF2-40B4-BE49-F238E27FC236}">
                <a16:creationId xmlns:a16="http://schemas.microsoft.com/office/drawing/2014/main" id="{363741E9-5340-9B59-6AED-568F1CB8D9CE}"/>
              </a:ext>
            </a:extLst>
          </p:cNvPr>
          <p:cNvSpPr txBox="1"/>
          <p:nvPr/>
        </p:nvSpPr>
        <p:spPr>
          <a:xfrm>
            <a:off x="5894038" y="5022104"/>
            <a:ext cx="1890203" cy="400110"/>
          </a:xfrm>
          <a:prstGeom prst="rect">
            <a:avLst/>
          </a:prstGeom>
          <a:noFill/>
        </p:spPr>
        <p:txBody>
          <a:bodyPr wrap="square">
            <a:spAutoFit/>
          </a:bodyPr>
          <a:lstStyle/>
          <a:p>
            <a:r>
              <a:rPr lang="ja-JP" altLang="en-US" sz="2000" b="1" dirty="0">
                <a:latin typeface="游ゴシック" panose="020B0400000000000000" pitchFamily="50" charset="-128"/>
                <a:ea typeface="游ゴシック" panose="020B0400000000000000" pitchFamily="50" charset="-128"/>
              </a:rPr>
              <a:t>米山梅吉翁</a:t>
            </a:r>
          </a:p>
        </p:txBody>
      </p:sp>
      <p:sp>
        <p:nvSpPr>
          <p:cNvPr id="15" name="テキスト ボックス 14">
            <a:extLst>
              <a:ext uri="{FF2B5EF4-FFF2-40B4-BE49-F238E27FC236}">
                <a16:creationId xmlns:a16="http://schemas.microsoft.com/office/drawing/2014/main" id="{328157FA-2D5B-0FE0-6FCA-E679D3FBC70D}"/>
              </a:ext>
            </a:extLst>
          </p:cNvPr>
          <p:cNvSpPr txBox="1"/>
          <p:nvPr/>
        </p:nvSpPr>
        <p:spPr>
          <a:xfrm>
            <a:off x="533872" y="5881955"/>
            <a:ext cx="10803086" cy="830997"/>
          </a:xfrm>
          <a:prstGeom prst="rect">
            <a:avLst/>
          </a:prstGeom>
          <a:noFill/>
        </p:spPr>
        <p:txBody>
          <a:bodyPr wrap="square">
            <a:spAutoFit/>
          </a:bodyPr>
          <a:lstStyle/>
          <a:p>
            <a:r>
              <a:rPr lang="ja-JP" altLang="en-US" sz="2400" b="1" dirty="0">
                <a:latin typeface="游ゴシック" panose="020B0400000000000000" pitchFamily="50" charset="-128"/>
                <a:ea typeface="游ゴシック" panose="020B0400000000000000" pitchFamily="50" charset="-128"/>
              </a:rPr>
              <a:t>東京ＲＣは国際ロータリーにより特別代表に任命された福島喜三次と</a:t>
            </a:r>
            <a:r>
              <a:rPr lang="en-US" altLang="ja-JP" sz="2400" b="1" dirty="0">
                <a:latin typeface="游ゴシック" panose="020B0400000000000000" pitchFamily="50" charset="-128"/>
                <a:ea typeface="游ゴシック" panose="020B0400000000000000" pitchFamily="50" charset="-128"/>
              </a:rPr>
              <a:t>Walter Johnstone</a:t>
            </a:r>
            <a:r>
              <a:rPr lang="ja-JP" altLang="en-US" sz="2400" b="1" dirty="0">
                <a:latin typeface="游ゴシック" panose="020B0400000000000000" pitchFamily="50" charset="-128"/>
                <a:ea typeface="游ゴシック" panose="020B0400000000000000" pitchFamily="50" charset="-128"/>
              </a:rPr>
              <a:t>並びに米山梅吉の尽力により、日本で最初に創立されました。</a:t>
            </a:r>
          </a:p>
        </p:txBody>
      </p:sp>
      <p:pic>
        <p:nvPicPr>
          <p:cNvPr id="9" name="図 8">
            <a:extLst>
              <a:ext uri="{FF2B5EF4-FFF2-40B4-BE49-F238E27FC236}">
                <a16:creationId xmlns:a16="http://schemas.microsoft.com/office/drawing/2014/main" id="{614D749C-7C2C-8491-7B66-F98F77EBD5E6}"/>
              </a:ext>
            </a:extLst>
          </p:cNvPr>
          <p:cNvPicPr>
            <a:picLocks noChangeAspect="1"/>
          </p:cNvPicPr>
          <p:nvPr/>
        </p:nvPicPr>
        <p:blipFill>
          <a:blip r:embed="rId6"/>
          <a:stretch>
            <a:fillRect/>
          </a:stretch>
        </p:blipFill>
        <p:spPr>
          <a:xfrm>
            <a:off x="388949" y="2025133"/>
            <a:ext cx="4928687" cy="2511162"/>
          </a:xfrm>
          <a:prstGeom prst="rect">
            <a:avLst/>
          </a:prstGeom>
        </p:spPr>
      </p:pic>
      <p:sp>
        <p:nvSpPr>
          <p:cNvPr id="12" name="テキスト ボックス 11">
            <a:extLst>
              <a:ext uri="{FF2B5EF4-FFF2-40B4-BE49-F238E27FC236}">
                <a16:creationId xmlns:a16="http://schemas.microsoft.com/office/drawing/2014/main" id="{316A1DFE-A394-C123-7288-0FCD290335D7}"/>
              </a:ext>
            </a:extLst>
          </p:cNvPr>
          <p:cNvSpPr txBox="1"/>
          <p:nvPr/>
        </p:nvSpPr>
        <p:spPr>
          <a:xfrm>
            <a:off x="189756" y="4684557"/>
            <a:ext cx="5161863" cy="769441"/>
          </a:xfrm>
          <a:prstGeom prst="rect">
            <a:avLst/>
          </a:prstGeom>
          <a:noFill/>
        </p:spPr>
        <p:txBody>
          <a:bodyPr wrap="square">
            <a:spAutoFit/>
          </a:bodyPr>
          <a:lstStyle/>
          <a:p>
            <a:r>
              <a:rPr lang="ja-JP" altLang="en-US" sz="2400" b="1" dirty="0">
                <a:latin typeface="游ゴシック" panose="020B0400000000000000" pitchFamily="50" charset="-128"/>
                <a:ea typeface="游ゴシック" panose="020B0400000000000000" pitchFamily="50" charset="-128"/>
              </a:rPr>
              <a:t>　　　</a:t>
            </a:r>
            <a:r>
              <a:rPr lang="en-US" altLang="ja-JP" sz="2000" b="1" dirty="0">
                <a:latin typeface="游ゴシック" panose="020B0400000000000000" pitchFamily="50" charset="-128"/>
                <a:ea typeface="游ゴシック" panose="020B0400000000000000" pitchFamily="50" charset="-128"/>
              </a:rPr>
              <a:t>1921</a:t>
            </a:r>
            <a:r>
              <a:rPr lang="ja-JP" altLang="en-US" sz="2000" b="1" dirty="0">
                <a:latin typeface="游ゴシック" panose="020B0400000000000000" pitchFamily="50" charset="-128"/>
                <a:ea typeface="游ゴシック" panose="020B0400000000000000" pitchFamily="50" charset="-128"/>
              </a:rPr>
              <a:t>年頃（大正</a:t>
            </a:r>
            <a:r>
              <a:rPr lang="en-US" altLang="ja-JP" sz="2000" b="1" dirty="0">
                <a:latin typeface="游ゴシック" panose="020B0400000000000000" pitchFamily="50" charset="-128"/>
                <a:ea typeface="游ゴシック" panose="020B0400000000000000" pitchFamily="50" charset="-128"/>
              </a:rPr>
              <a:t>10</a:t>
            </a:r>
            <a:r>
              <a:rPr lang="ja-JP" altLang="en-US" sz="2000" b="1" dirty="0">
                <a:latin typeface="游ゴシック" panose="020B0400000000000000" pitchFamily="50" charset="-128"/>
                <a:ea typeface="游ゴシック" panose="020B0400000000000000" pitchFamily="50" charset="-128"/>
              </a:rPr>
              <a:t>年）</a:t>
            </a:r>
            <a:endParaRPr lang="en-US" altLang="ja-JP" sz="2000" b="1" dirty="0">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　　    当時の東京</a:t>
            </a:r>
            <a:r>
              <a:rPr lang="en-US" altLang="ja-JP" sz="2000" b="1" dirty="0">
                <a:latin typeface="游ゴシック" panose="020B0400000000000000" pitchFamily="50" charset="-128"/>
                <a:ea typeface="游ゴシック" panose="020B0400000000000000" pitchFamily="50" charset="-128"/>
              </a:rPr>
              <a:t>RC</a:t>
            </a:r>
            <a:r>
              <a:rPr lang="ja-JP" altLang="en-US" sz="2000" b="1" dirty="0">
                <a:latin typeface="游ゴシック" panose="020B0400000000000000" pitchFamily="50" charset="-128"/>
                <a:ea typeface="游ゴシック" panose="020B0400000000000000" pitchFamily="50" charset="-128"/>
              </a:rPr>
              <a:t>例会風景</a:t>
            </a:r>
          </a:p>
        </p:txBody>
      </p:sp>
    </p:spTree>
    <p:extLst>
      <p:ext uri="{BB962C8B-B14F-4D97-AF65-F5344CB8AC3E}">
        <p14:creationId xmlns:p14="http://schemas.microsoft.com/office/powerpoint/2010/main" val="130547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EA86C8B-8270-7C40-C976-58FEF6B3C485}"/>
              </a:ext>
            </a:extLst>
          </p:cNvPr>
          <p:cNvPicPr>
            <a:picLocks noChangeAspect="1"/>
          </p:cNvPicPr>
          <p:nvPr/>
        </p:nvPicPr>
        <p:blipFill>
          <a:blip r:embed="rId3"/>
          <a:stretch>
            <a:fillRect/>
          </a:stretch>
        </p:blipFill>
        <p:spPr>
          <a:xfrm>
            <a:off x="5861525" y="2629390"/>
            <a:ext cx="6083453" cy="3108577"/>
          </a:xfrm>
          <a:prstGeom prst="rect">
            <a:avLst/>
          </a:prstGeom>
        </p:spPr>
      </p:pic>
      <p:sp>
        <p:nvSpPr>
          <p:cNvPr id="5" name="テキスト ボックス 4">
            <a:extLst>
              <a:ext uri="{FF2B5EF4-FFF2-40B4-BE49-F238E27FC236}">
                <a16:creationId xmlns:a16="http://schemas.microsoft.com/office/drawing/2014/main" id="{055E6B4E-9A9A-E885-633C-CEB307F19555}"/>
              </a:ext>
            </a:extLst>
          </p:cNvPr>
          <p:cNvSpPr txBox="1"/>
          <p:nvPr/>
        </p:nvSpPr>
        <p:spPr>
          <a:xfrm>
            <a:off x="549796" y="1052736"/>
            <a:ext cx="10979997" cy="769441"/>
          </a:xfrm>
          <a:prstGeom prst="rect">
            <a:avLst/>
          </a:prstGeom>
          <a:noFill/>
        </p:spPr>
        <p:txBody>
          <a:bodyPr wrap="square">
            <a:spAutoFit/>
          </a:bodyPr>
          <a:lstStyle/>
          <a:p>
            <a:r>
              <a:rPr lang="en-US" altLang="ja-JP" sz="4400" b="1" dirty="0">
                <a:latin typeface="游ゴシック" panose="020B0400000000000000" pitchFamily="50" charset="-128"/>
                <a:ea typeface="游ゴシック" panose="020B0400000000000000" pitchFamily="50" charset="-128"/>
              </a:rPr>
              <a:t>1922</a:t>
            </a:r>
            <a:r>
              <a:rPr lang="ja-JP" altLang="en-US" sz="4400" b="1" dirty="0">
                <a:latin typeface="游ゴシック" panose="020B0400000000000000" pitchFamily="50" charset="-128"/>
                <a:ea typeface="游ゴシック" panose="020B0400000000000000" pitchFamily="50" charset="-128"/>
              </a:rPr>
              <a:t>年　大阪ロータリークラブの誕生</a:t>
            </a:r>
          </a:p>
        </p:txBody>
      </p:sp>
      <p:pic>
        <p:nvPicPr>
          <p:cNvPr id="6" name="図 5">
            <a:extLst>
              <a:ext uri="{FF2B5EF4-FFF2-40B4-BE49-F238E27FC236}">
                <a16:creationId xmlns:a16="http://schemas.microsoft.com/office/drawing/2014/main" id="{3B5ECCCE-908B-CC7F-C7DA-59775FA23BD2}"/>
              </a:ext>
            </a:extLst>
          </p:cNvPr>
          <p:cNvPicPr>
            <a:picLocks noChangeAspect="1"/>
          </p:cNvPicPr>
          <p:nvPr/>
        </p:nvPicPr>
        <p:blipFill>
          <a:blip r:embed="rId4"/>
          <a:stretch>
            <a:fillRect/>
          </a:stretch>
        </p:blipFill>
        <p:spPr>
          <a:xfrm>
            <a:off x="693812" y="0"/>
            <a:ext cx="2030144" cy="920576"/>
          </a:xfrm>
          <a:prstGeom prst="rect">
            <a:avLst/>
          </a:prstGeom>
        </p:spPr>
      </p:pic>
      <p:pic>
        <p:nvPicPr>
          <p:cNvPr id="7" name="図 6">
            <a:extLst>
              <a:ext uri="{FF2B5EF4-FFF2-40B4-BE49-F238E27FC236}">
                <a16:creationId xmlns:a16="http://schemas.microsoft.com/office/drawing/2014/main" id="{1A25B6E5-E10A-E3AC-B669-54BA60E4F2C0}"/>
              </a:ext>
            </a:extLst>
          </p:cNvPr>
          <p:cNvPicPr>
            <a:picLocks noChangeAspect="1"/>
          </p:cNvPicPr>
          <p:nvPr/>
        </p:nvPicPr>
        <p:blipFill>
          <a:blip r:embed="rId5"/>
          <a:stretch>
            <a:fillRect/>
          </a:stretch>
        </p:blipFill>
        <p:spPr>
          <a:xfrm>
            <a:off x="3358108" y="2629390"/>
            <a:ext cx="2331432" cy="3108576"/>
          </a:xfrm>
          <a:prstGeom prst="rect">
            <a:avLst/>
          </a:prstGeom>
        </p:spPr>
      </p:pic>
      <p:pic>
        <p:nvPicPr>
          <p:cNvPr id="8" name="図 7">
            <a:extLst>
              <a:ext uri="{FF2B5EF4-FFF2-40B4-BE49-F238E27FC236}">
                <a16:creationId xmlns:a16="http://schemas.microsoft.com/office/drawing/2014/main" id="{97D4F459-426C-5FF7-E494-AF272EE3611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02389" y="2629389"/>
            <a:ext cx="2220919" cy="3163353"/>
          </a:xfrm>
          <a:prstGeom prst="rect">
            <a:avLst/>
          </a:prstGeom>
        </p:spPr>
      </p:pic>
      <p:sp>
        <p:nvSpPr>
          <p:cNvPr id="10" name="テキスト ボックス 9">
            <a:extLst>
              <a:ext uri="{FF2B5EF4-FFF2-40B4-BE49-F238E27FC236}">
                <a16:creationId xmlns:a16="http://schemas.microsoft.com/office/drawing/2014/main" id="{E171BC39-849C-1F09-A35D-39F3E2DAFE97}"/>
              </a:ext>
            </a:extLst>
          </p:cNvPr>
          <p:cNvSpPr txBox="1"/>
          <p:nvPr/>
        </p:nvSpPr>
        <p:spPr>
          <a:xfrm>
            <a:off x="938906" y="5229199"/>
            <a:ext cx="1598096" cy="461665"/>
          </a:xfrm>
          <a:prstGeom prst="rect">
            <a:avLst/>
          </a:prstGeom>
          <a:noFill/>
        </p:spPr>
        <p:txBody>
          <a:bodyPr wrap="square">
            <a:spAutoFit/>
          </a:bodyPr>
          <a:lstStyle/>
          <a:p>
            <a:r>
              <a:rPr lang="ja-JP" altLang="en-US" sz="2400" b="1" dirty="0">
                <a:solidFill>
                  <a:schemeClr val="bg1"/>
                </a:solidFill>
                <a:latin typeface="游ゴシック" panose="020B0400000000000000" pitchFamily="50" charset="-128"/>
                <a:ea typeface="游ゴシック" panose="020B0400000000000000" pitchFamily="50" charset="-128"/>
              </a:rPr>
              <a:t>星野行則</a:t>
            </a:r>
          </a:p>
        </p:txBody>
      </p:sp>
      <p:sp>
        <p:nvSpPr>
          <p:cNvPr id="12" name="テキスト ボックス 11">
            <a:extLst>
              <a:ext uri="{FF2B5EF4-FFF2-40B4-BE49-F238E27FC236}">
                <a16:creationId xmlns:a16="http://schemas.microsoft.com/office/drawing/2014/main" id="{5E170164-C210-DEE3-04B1-544132D49948}"/>
              </a:ext>
            </a:extLst>
          </p:cNvPr>
          <p:cNvSpPr txBox="1"/>
          <p:nvPr/>
        </p:nvSpPr>
        <p:spPr>
          <a:xfrm>
            <a:off x="3451286" y="5229200"/>
            <a:ext cx="6096000" cy="461665"/>
          </a:xfrm>
          <a:prstGeom prst="rect">
            <a:avLst/>
          </a:prstGeom>
          <a:noFill/>
        </p:spPr>
        <p:txBody>
          <a:bodyPr wrap="square">
            <a:spAutoFit/>
          </a:bodyPr>
          <a:lstStyle/>
          <a:p>
            <a:r>
              <a:rPr lang="ja-JP" altLang="en-US" sz="2400" b="1" dirty="0">
                <a:solidFill>
                  <a:schemeClr val="bg1"/>
                </a:solidFill>
                <a:latin typeface="游ゴシック" panose="020B0400000000000000" pitchFamily="50" charset="-128"/>
                <a:ea typeface="游ゴシック" panose="020B0400000000000000" pitchFamily="50" charset="-128"/>
              </a:rPr>
              <a:t>福島喜三次</a:t>
            </a:r>
          </a:p>
        </p:txBody>
      </p:sp>
    </p:spTree>
    <p:extLst>
      <p:ext uri="{BB962C8B-B14F-4D97-AF65-F5344CB8AC3E}">
        <p14:creationId xmlns:p14="http://schemas.microsoft.com/office/powerpoint/2010/main" val="206478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E8113DA-AF0F-5111-5A32-0832B2B35EB7}"/>
              </a:ext>
            </a:extLst>
          </p:cNvPr>
          <p:cNvSpPr txBox="1"/>
          <p:nvPr/>
        </p:nvSpPr>
        <p:spPr>
          <a:xfrm>
            <a:off x="477788" y="1403054"/>
            <a:ext cx="6096000" cy="1569660"/>
          </a:xfrm>
          <a:prstGeom prst="rect">
            <a:avLst/>
          </a:prstGeom>
          <a:noFill/>
        </p:spPr>
        <p:txBody>
          <a:bodyPr wrap="square">
            <a:spAutoFit/>
          </a:bodyPr>
          <a:lstStyle/>
          <a:p>
            <a:r>
              <a:rPr lang="en-US" altLang="ja-JP" sz="4800" b="1" dirty="0">
                <a:latin typeface="游ゴシック" panose="020B0400000000000000" pitchFamily="50" charset="-128"/>
                <a:ea typeface="游ゴシック" panose="020B0400000000000000" pitchFamily="50" charset="-128"/>
              </a:rPr>
              <a:t>1932</a:t>
            </a:r>
            <a:r>
              <a:rPr lang="ja-JP" altLang="en-US" sz="4800" b="1" dirty="0">
                <a:latin typeface="游ゴシック" panose="020B0400000000000000" pitchFamily="50" charset="-128"/>
                <a:ea typeface="游ゴシック" panose="020B0400000000000000" pitchFamily="50" charset="-128"/>
              </a:rPr>
              <a:t>年</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四つのテストの誕生</a:t>
            </a:r>
          </a:p>
        </p:txBody>
      </p:sp>
      <p:pic>
        <p:nvPicPr>
          <p:cNvPr id="4" name="図 3">
            <a:extLst>
              <a:ext uri="{FF2B5EF4-FFF2-40B4-BE49-F238E27FC236}">
                <a16:creationId xmlns:a16="http://schemas.microsoft.com/office/drawing/2014/main" id="{32F90352-37A7-7960-6339-A71006E9D6DD}"/>
              </a:ext>
            </a:extLst>
          </p:cNvPr>
          <p:cNvPicPr>
            <a:picLocks noChangeAspect="1"/>
          </p:cNvPicPr>
          <p:nvPr/>
        </p:nvPicPr>
        <p:blipFill>
          <a:blip r:embed="rId3"/>
          <a:stretch>
            <a:fillRect/>
          </a:stretch>
        </p:blipFill>
        <p:spPr>
          <a:xfrm>
            <a:off x="621804" y="260648"/>
            <a:ext cx="2030144" cy="920576"/>
          </a:xfrm>
          <a:prstGeom prst="rect">
            <a:avLst/>
          </a:prstGeom>
        </p:spPr>
      </p:pic>
      <p:sp>
        <p:nvSpPr>
          <p:cNvPr id="9" name="テキスト ボックス 8">
            <a:extLst>
              <a:ext uri="{FF2B5EF4-FFF2-40B4-BE49-F238E27FC236}">
                <a16:creationId xmlns:a16="http://schemas.microsoft.com/office/drawing/2014/main" id="{DE9D6B67-18F7-BB1A-D1AA-FE0D1BFE1742}"/>
              </a:ext>
            </a:extLst>
          </p:cNvPr>
          <p:cNvSpPr txBox="1"/>
          <p:nvPr/>
        </p:nvSpPr>
        <p:spPr>
          <a:xfrm>
            <a:off x="236797" y="4005064"/>
            <a:ext cx="6997116" cy="2308324"/>
          </a:xfrm>
          <a:prstGeom prst="rect">
            <a:avLst/>
          </a:prstGeom>
          <a:noFill/>
        </p:spPr>
        <p:txBody>
          <a:bodyPr wrap="square">
            <a:spAutoFit/>
          </a:bodyPr>
          <a:lstStyle/>
          <a:p>
            <a:r>
              <a:rPr lang="ja-JP" altLang="en-US" sz="3200" b="1" dirty="0">
                <a:latin typeface="游ゴシック" panose="020B0400000000000000" pitchFamily="50" charset="-128"/>
                <a:ea typeface="游ゴシック" panose="020B0400000000000000" pitchFamily="50" charset="-128"/>
              </a:rPr>
              <a:t>　</a:t>
            </a:r>
            <a:r>
              <a:rPr lang="ja-JP" altLang="en-US" sz="3600" b="1" dirty="0">
                <a:latin typeface="游ゴシック" panose="020B0400000000000000" pitchFamily="50" charset="-128"/>
                <a:ea typeface="游ゴシック" panose="020B0400000000000000" pitchFamily="50" charset="-128"/>
              </a:rPr>
              <a:t>真実かどうか</a:t>
            </a:r>
          </a:p>
          <a:p>
            <a:r>
              <a:rPr lang="ja-JP" altLang="en-US" sz="3600" b="1" dirty="0">
                <a:latin typeface="游ゴシック" panose="020B0400000000000000" pitchFamily="50" charset="-128"/>
                <a:ea typeface="游ゴシック" panose="020B0400000000000000" pitchFamily="50" charset="-128"/>
              </a:rPr>
              <a:t>　みんなに公平か</a:t>
            </a:r>
          </a:p>
          <a:p>
            <a:r>
              <a:rPr lang="ja-JP" altLang="en-US" sz="3600" b="1" dirty="0">
                <a:latin typeface="游ゴシック" panose="020B0400000000000000" pitchFamily="50" charset="-128"/>
                <a:ea typeface="游ゴシック" panose="020B0400000000000000" pitchFamily="50" charset="-128"/>
              </a:rPr>
              <a:t>　好意と友情を深めるか</a:t>
            </a:r>
          </a:p>
          <a:p>
            <a:r>
              <a:rPr lang="ja-JP" altLang="en-US" sz="3600" b="1" dirty="0">
                <a:latin typeface="游ゴシック" panose="020B0400000000000000" pitchFamily="50" charset="-128"/>
                <a:ea typeface="游ゴシック" panose="020B0400000000000000" pitchFamily="50" charset="-128"/>
              </a:rPr>
              <a:t>　みんなのためになるか どうか</a:t>
            </a:r>
          </a:p>
        </p:txBody>
      </p:sp>
      <p:sp>
        <p:nvSpPr>
          <p:cNvPr id="11" name="テキスト ボックス 10">
            <a:extLst>
              <a:ext uri="{FF2B5EF4-FFF2-40B4-BE49-F238E27FC236}">
                <a16:creationId xmlns:a16="http://schemas.microsoft.com/office/drawing/2014/main" id="{09A60B24-1D8C-3F78-AC0A-AFC4649B6657}"/>
              </a:ext>
            </a:extLst>
          </p:cNvPr>
          <p:cNvSpPr txBox="1"/>
          <p:nvPr/>
        </p:nvSpPr>
        <p:spPr>
          <a:xfrm>
            <a:off x="6969036" y="5215110"/>
            <a:ext cx="4404830" cy="461665"/>
          </a:xfrm>
          <a:prstGeom prst="rect">
            <a:avLst/>
          </a:prstGeom>
          <a:noFill/>
        </p:spPr>
        <p:txBody>
          <a:bodyPr wrap="square">
            <a:spAutoFit/>
          </a:bodyPr>
          <a:lstStyle/>
          <a:p>
            <a:r>
              <a:rPr lang="ja-JP" altLang="en-US" sz="2400" b="1" dirty="0">
                <a:latin typeface="游ゴシック" panose="020B0400000000000000" pitchFamily="50" charset="-128"/>
                <a:ea typeface="游ゴシック" panose="020B0400000000000000" pitchFamily="50" charset="-128"/>
              </a:rPr>
              <a:t>創案者 ハーバート </a:t>
            </a:r>
            <a:r>
              <a:rPr lang="en-US" altLang="ja-JP" sz="2400" b="1" dirty="0">
                <a:latin typeface="游ゴシック" panose="020B0400000000000000" pitchFamily="50" charset="-128"/>
                <a:ea typeface="游ゴシック" panose="020B0400000000000000" pitchFamily="50" charset="-128"/>
              </a:rPr>
              <a:t>J.</a:t>
            </a:r>
            <a:r>
              <a:rPr lang="ja-JP" altLang="en-US" sz="2400" b="1" dirty="0">
                <a:latin typeface="游ゴシック" panose="020B0400000000000000" pitchFamily="50" charset="-128"/>
                <a:ea typeface="游ゴシック" panose="020B0400000000000000" pitchFamily="50" charset="-128"/>
              </a:rPr>
              <a:t>テーラー</a:t>
            </a:r>
          </a:p>
        </p:txBody>
      </p:sp>
      <p:sp>
        <p:nvSpPr>
          <p:cNvPr id="13" name="テキスト ボックス 12">
            <a:extLst>
              <a:ext uri="{FF2B5EF4-FFF2-40B4-BE49-F238E27FC236}">
                <a16:creationId xmlns:a16="http://schemas.microsoft.com/office/drawing/2014/main" id="{908DF31D-1C96-AC6D-3814-8012BD21E167}"/>
              </a:ext>
            </a:extLst>
          </p:cNvPr>
          <p:cNvSpPr txBox="1"/>
          <p:nvPr/>
        </p:nvSpPr>
        <p:spPr>
          <a:xfrm>
            <a:off x="633809" y="3371851"/>
            <a:ext cx="6093618" cy="523220"/>
          </a:xfrm>
          <a:prstGeom prst="rect">
            <a:avLst/>
          </a:prstGeom>
          <a:noFill/>
        </p:spPr>
        <p:txBody>
          <a:bodyPr wrap="square">
            <a:spAutoFit/>
          </a:bodyPr>
          <a:lstStyle/>
          <a:p>
            <a:r>
              <a:rPr lang="ja-JP" altLang="en-US" sz="2800" b="1" dirty="0">
                <a:latin typeface="游ゴシック" panose="020B0400000000000000" pitchFamily="50" charset="-128"/>
                <a:ea typeface="游ゴシック" panose="020B0400000000000000" pitchFamily="50" charset="-128"/>
              </a:rPr>
              <a:t>言行はこれに照らしてから</a:t>
            </a:r>
          </a:p>
        </p:txBody>
      </p:sp>
      <p:pic>
        <p:nvPicPr>
          <p:cNvPr id="2" name="図 1">
            <a:extLst>
              <a:ext uri="{FF2B5EF4-FFF2-40B4-BE49-F238E27FC236}">
                <a16:creationId xmlns:a16="http://schemas.microsoft.com/office/drawing/2014/main" id="{B011187E-B7FF-8B73-113B-4192A11417B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74493" y="1181225"/>
            <a:ext cx="4615434" cy="3759944"/>
          </a:xfrm>
          <a:prstGeom prst="rect">
            <a:avLst/>
          </a:prstGeom>
        </p:spPr>
      </p:pic>
    </p:spTree>
    <p:extLst>
      <p:ext uri="{BB962C8B-B14F-4D97-AF65-F5344CB8AC3E}">
        <p14:creationId xmlns:p14="http://schemas.microsoft.com/office/powerpoint/2010/main" val="366433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7F51F71-42DE-8CD4-9E25-1DB216720C71}"/>
              </a:ext>
            </a:extLst>
          </p:cNvPr>
          <p:cNvSpPr txBox="1"/>
          <p:nvPr/>
        </p:nvSpPr>
        <p:spPr>
          <a:xfrm>
            <a:off x="333772" y="1628800"/>
            <a:ext cx="6096000" cy="1569660"/>
          </a:xfrm>
          <a:prstGeom prst="rect">
            <a:avLst/>
          </a:prstGeom>
          <a:noFill/>
        </p:spPr>
        <p:txBody>
          <a:bodyPr wrap="square">
            <a:spAutoFit/>
          </a:bodyPr>
          <a:lstStyle/>
          <a:p>
            <a:r>
              <a:rPr lang="en-US" altLang="ja-JP" sz="4800" b="1" dirty="0">
                <a:latin typeface="游ゴシック" panose="020B0400000000000000" pitchFamily="50" charset="-128"/>
                <a:ea typeface="游ゴシック" panose="020B0400000000000000" pitchFamily="50" charset="-128"/>
              </a:rPr>
              <a:t>1945</a:t>
            </a:r>
            <a:r>
              <a:rPr lang="ja-JP" altLang="en-US" sz="4800" b="1" dirty="0">
                <a:latin typeface="游ゴシック" panose="020B0400000000000000" pitchFamily="50" charset="-128"/>
                <a:ea typeface="游ゴシック" panose="020B0400000000000000" pitchFamily="50" charset="-128"/>
              </a:rPr>
              <a:t>年</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ロータリーと国連</a:t>
            </a:r>
          </a:p>
        </p:txBody>
      </p:sp>
      <p:pic>
        <p:nvPicPr>
          <p:cNvPr id="4" name="図 3">
            <a:extLst>
              <a:ext uri="{FF2B5EF4-FFF2-40B4-BE49-F238E27FC236}">
                <a16:creationId xmlns:a16="http://schemas.microsoft.com/office/drawing/2014/main" id="{D88F4355-0B4F-4F05-0CBA-C2A9DD827CCE}"/>
              </a:ext>
            </a:extLst>
          </p:cNvPr>
          <p:cNvPicPr>
            <a:picLocks noChangeAspect="1"/>
          </p:cNvPicPr>
          <p:nvPr/>
        </p:nvPicPr>
        <p:blipFill>
          <a:blip r:embed="rId3"/>
          <a:stretch>
            <a:fillRect/>
          </a:stretch>
        </p:blipFill>
        <p:spPr>
          <a:xfrm>
            <a:off x="361528" y="188640"/>
            <a:ext cx="2030144" cy="920576"/>
          </a:xfrm>
          <a:prstGeom prst="rect">
            <a:avLst/>
          </a:prstGeom>
        </p:spPr>
      </p:pic>
      <p:sp>
        <p:nvSpPr>
          <p:cNvPr id="6" name="テキスト ボックス 5">
            <a:extLst>
              <a:ext uri="{FF2B5EF4-FFF2-40B4-BE49-F238E27FC236}">
                <a16:creationId xmlns:a16="http://schemas.microsoft.com/office/drawing/2014/main" id="{4B0F3042-BCFC-49DC-6711-2436B5D3614E}"/>
              </a:ext>
            </a:extLst>
          </p:cNvPr>
          <p:cNvSpPr txBox="1"/>
          <p:nvPr/>
        </p:nvSpPr>
        <p:spPr>
          <a:xfrm>
            <a:off x="361528" y="4774992"/>
            <a:ext cx="10657184" cy="1938992"/>
          </a:xfrm>
          <a:prstGeom prst="rect">
            <a:avLst/>
          </a:prstGeom>
          <a:noFill/>
        </p:spPr>
        <p:txBody>
          <a:bodyPr wrap="square">
            <a:spAutoFit/>
          </a:bodyPr>
          <a:lstStyle/>
          <a:p>
            <a:r>
              <a:rPr lang="ja-JP" altLang="en-US" sz="2400" b="1" dirty="0">
                <a:latin typeface="游ゴシック" panose="020B0400000000000000" pitchFamily="50" charset="-128"/>
                <a:ea typeface="游ゴシック" panose="020B0400000000000000" pitchFamily="50" charset="-128"/>
              </a:rPr>
              <a:t>国際ロータリーは、国連憲章を起草したサンフランシスコ会議</a:t>
            </a:r>
            <a:endParaRPr lang="en-US" altLang="ja-JP" sz="2400" b="1" dirty="0">
              <a:latin typeface="游ゴシック" panose="020B0400000000000000" pitchFamily="50" charset="-128"/>
              <a:ea typeface="游ゴシック" panose="020B0400000000000000" pitchFamily="50" charset="-128"/>
            </a:endParaRPr>
          </a:p>
          <a:p>
            <a:r>
              <a:rPr lang="ja-JP" altLang="en-US" sz="2400" b="1" dirty="0">
                <a:latin typeface="游ゴシック" panose="020B0400000000000000" pitchFamily="50" charset="-128"/>
                <a:ea typeface="游ゴシック" panose="020B0400000000000000" pitchFamily="50" charset="-128"/>
              </a:rPr>
              <a:t>（国際機関に関する連合国会議）代表者への助言機関として米国政府から</a:t>
            </a:r>
            <a:endParaRPr lang="en-US" altLang="ja-JP" sz="2400" b="1" dirty="0">
              <a:latin typeface="游ゴシック" panose="020B0400000000000000" pitchFamily="50" charset="-128"/>
              <a:ea typeface="游ゴシック" panose="020B0400000000000000" pitchFamily="50" charset="-128"/>
            </a:endParaRPr>
          </a:p>
          <a:p>
            <a:r>
              <a:rPr lang="ja-JP" altLang="en-US" sz="2400" b="1" dirty="0">
                <a:latin typeface="游ゴシック" panose="020B0400000000000000" pitchFamily="50" charset="-128"/>
                <a:ea typeface="游ゴシック" panose="020B0400000000000000" pitchFamily="50" charset="-128"/>
              </a:rPr>
              <a:t>選ばれた団体の一つでした。</a:t>
            </a:r>
            <a:endParaRPr lang="en-US" altLang="ja-JP" sz="2400" b="1" dirty="0">
              <a:latin typeface="游ゴシック" panose="020B0400000000000000" pitchFamily="50" charset="-128"/>
              <a:ea typeface="游ゴシック" panose="020B0400000000000000" pitchFamily="50" charset="-128"/>
            </a:endParaRPr>
          </a:p>
          <a:p>
            <a:r>
              <a:rPr lang="ja-JP" altLang="en-US" sz="2400" b="1" dirty="0">
                <a:latin typeface="游ゴシック" panose="020B0400000000000000" pitchFamily="50" charset="-128"/>
                <a:ea typeface="游ゴシック" panose="020B0400000000000000" pitchFamily="50" charset="-128"/>
              </a:rPr>
              <a:t>この任務のもと、</a:t>
            </a:r>
            <a:r>
              <a:rPr lang="en-US" altLang="ja-JP" sz="2400" b="1" dirty="0">
                <a:latin typeface="游ゴシック" panose="020B0400000000000000" pitchFamily="50" charset="-128"/>
                <a:ea typeface="游ゴシック" panose="020B0400000000000000" pitchFamily="50" charset="-128"/>
              </a:rPr>
              <a:t>11</a:t>
            </a:r>
            <a:r>
              <a:rPr lang="ja-JP" altLang="en-US" sz="2400" b="1" dirty="0">
                <a:latin typeface="游ゴシック" panose="020B0400000000000000" pitchFamily="50" charset="-128"/>
                <a:ea typeface="游ゴシック" panose="020B0400000000000000" pitchFamily="50" charset="-128"/>
              </a:rPr>
              <a:t>名がロータリーの公式の代表として出席し、その他のロータリー会員も各国の代表またはコンサルタントとして出席しました。</a:t>
            </a:r>
          </a:p>
        </p:txBody>
      </p:sp>
      <p:pic>
        <p:nvPicPr>
          <p:cNvPr id="7" name="図 6">
            <a:extLst>
              <a:ext uri="{FF2B5EF4-FFF2-40B4-BE49-F238E27FC236}">
                <a16:creationId xmlns:a16="http://schemas.microsoft.com/office/drawing/2014/main" id="{259964F9-4F8A-D276-A467-81B4EB9C10CD}"/>
              </a:ext>
            </a:extLst>
          </p:cNvPr>
          <p:cNvPicPr>
            <a:picLocks noChangeAspect="1"/>
          </p:cNvPicPr>
          <p:nvPr/>
        </p:nvPicPr>
        <p:blipFill>
          <a:blip r:embed="rId4"/>
          <a:stretch>
            <a:fillRect/>
          </a:stretch>
        </p:blipFill>
        <p:spPr>
          <a:xfrm>
            <a:off x="7102524" y="179140"/>
            <a:ext cx="3396735" cy="4293096"/>
          </a:xfrm>
          <a:prstGeom prst="rect">
            <a:avLst/>
          </a:prstGeom>
        </p:spPr>
      </p:pic>
    </p:spTree>
    <p:extLst>
      <p:ext uri="{BB962C8B-B14F-4D97-AF65-F5344CB8AC3E}">
        <p14:creationId xmlns:p14="http://schemas.microsoft.com/office/powerpoint/2010/main" val="297380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0F48E4-1F16-2D20-2DA9-425994659B6A}"/>
              </a:ext>
            </a:extLst>
          </p:cNvPr>
          <p:cNvSpPr>
            <a:spLocks noGrp="1"/>
          </p:cNvSpPr>
          <p:nvPr>
            <p:ph type="ctrTitle"/>
          </p:nvPr>
        </p:nvSpPr>
        <p:spPr>
          <a:xfrm>
            <a:off x="884832" y="668517"/>
            <a:ext cx="9753600" cy="920576"/>
          </a:xfrm>
        </p:spPr>
        <p:txBody>
          <a:bodyPr/>
          <a:lstStyle/>
          <a:p>
            <a:r>
              <a:rPr kumimoji="1" lang="ja-JP" altLang="en-US" b="1" dirty="0">
                <a:latin typeface="游ゴシック" panose="020B0400000000000000" pitchFamily="50" charset="-128"/>
                <a:ea typeface="游ゴシック" panose="020B0400000000000000" pitchFamily="50" charset="-128"/>
              </a:rPr>
              <a:t>①ロータリーの歴史・沿革</a:t>
            </a:r>
          </a:p>
        </p:txBody>
      </p:sp>
      <p:pic>
        <p:nvPicPr>
          <p:cNvPr id="4" name="図 3">
            <a:extLst>
              <a:ext uri="{FF2B5EF4-FFF2-40B4-BE49-F238E27FC236}">
                <a16:creationId xmlns:a16="http://schemas.microsoft.com/office/drawing/2014/main" id="{6C9C286E-F475-935E-A408-908A1DA50087}"/>
              </a:ext>
            </a:extLst>
          </p:cNvPr>
          <p:cNvPicPr>
            <a:picLocks noChangeAspect="1"/>
          </p:cNvPicPr>
          <p:nvPr/>
        </p:nvPicPr>
        <p:blipFill>
          <a:blip r:embed="rId3"/>
          <a:stretch>
            <a:fillRect/>
          </a:stretch>
        </p:blipFill>
        <p:spPr>
          <a:xfrm>
            <a:off x="9956141" y="188640"/>
            <a:ext cx="2030144" cy="920576"/>
          </a:xfrm>
          <a:prstGeom prst="rect">
            <a:avLst/>
          </a:prstGeom>
        </p:spPr>
      </p:pic>
      <p:pic>
        <p:nvPicPr>
          <p:cNvPr id="5" name="図 4">
            <a:extLst>
              <a:ext uri="{FF2B5EF4-FFF2-40B4-BE49-F238E27FC236}">
                <a16:creationId xmlns:a16="http://schemas.microsoft.com/office/drawing/2014/main" id="{E0C498BE-2EF8-061C-1A8C-91965A8A9FDA}"/>
              </a:ext>
            </a:extLst>
          </p:cNvPr>
          <p:cNvPicPr>
            <a:picLocks noChangeAspect="1"/>
          </p:cNvPicPr>
          <p:nvPr/>
        </p:nvPicPr>
        <p:blipFill>
          <a:blip r:embed="rId4"/>
          <a:stretch>
            <a:fillRect/>
          </a:stretch>
        </p:blipFill>
        <p:spPr>
          <a:xfrm>
            <a:off x="884832" y="2294446"/>
            <a:ext cx="4680520" cy="3116397"/>
          </a:xfrm>
          <a:prstGeom prst="rect">
            <a:avLst/>
          </a:prstGeom>
        </p:spPr>
      </p:pic>
      <p:sp>
        <p:nvSpPr>
          <p:cNvPr id="7" name="テキスト ボックス 6">
            <a:extLst>
              <a:ext uri="{FF2B5EF4-FFF2-40B4-BE49-F238E27FC236}">
                <a16:creationId xmlns:a16="http://schemas.microsoft.com/office/drawing/2014/main" id="{7631DFE9-44FC-BA09-D0AA-6B20163425E0}"/>
              </a:ext>
            </a:extLst>
          </p:cNvPr>
          <p:cNvSpPr txBox="1"/>
          <p:nvPr/>
        </p:nvSpPr>
        <p:spPr>
          <a:xfrm>
            <a:off x="939128" y="5664065"/>
            <a:ext cx="4825380" cy="923330"/>
          </a:xfrm>
          <a:prstGeom prst="rect">
            <a:avLst/>
          </a:prstGeom>
          <a:noFill/>
        </p:spPr>
        <p:txBody>
          <a:bodyPr wrap="square">
            <a:spAutoFit/>
          </a:bodyPr>
          <a:lstStyle/>
          <a:p>
            <a:r>
              <a:rPr lang="ja-JP" altLang="en-US" b="1" dirty="0">
                <a:latin typeface="游ゴシック" panose="020B0400000000000000" pitchFamily="50" charset="-128"/>
                <a:ea typeface="游ゴシック" panose="020B0400000000000000" pitchFamily="50" charset="-128"/>
              </a:rPr>
              <a:t>ロータリーのはじめての例会が開催された</a:t>
            </a:r>
            <a:endParaRPr lang="en-US" altLang="ja-JP" b="1" dirty="0">
              <a:latin typeface="游ゴシック" panose="020B0400000000000000" pitchFamily="50" charset="-128"/>
              <a:ea typeface="游ゴシック" panose="020B0400000000000000" pitchFamily="50" charset="-128"/>
            </a:endParaRPr>
          </a:p>
          <a:p>
            <a:r>
              <a:rPr lang="ja-JP" altLang="en-US" b="1" dirty="0">
                <a:latin typeface="游ゴシック" panose="020B0400000000000000" pitchFamily="50" charset="-128"/>
                <a:ea typeface="游ゴシック" panose="020B0400000000000000" pitchFamily="50" charset="-128"/>
              </a:rPr>
              <a:t>ユニテイビル</a:t>
            </a:r>
            <a:r>
              <a:rPr lang="en-US" altLang="ja-JP" b="1" dirty="0">
                <a:latin typeface="游ゴシック" panose="020B0400000000000000" pitchFamily="50" charset="-128"/>
                <a:ea typeface="游ゴシック" panose="020B0400000000000000" pitchFamily="50" charset="-128"/>
              </a:rPr>
              <a:t>711</a:t>
            </a:r>
            <a:r>
              <a:rPr lang="ja-JP" altLang="en-US" b="1" dirty="0">
                <a:latin typeface="游ゴシック" panose="020B0400000000000000" pitchFamily="50" charset="-128"/>
                <a:ea typeface="游ゴシック" panose="020B0400000000000000" pitchFamily="50" charset="-128"/>
              </a:rPr>
              <a:t>号室、</a:t>
            </a:r>
            <a:endParaRPr lang="en-US" altLang="ja-JP" b="1" dirty="0">
              <a:latin typeface="游ゴシック" panose="020B0400000000000000" pitchFamily="50" charset="-128"/>
              <a:ea typeface="游ゴシック" panose="020B0400000000000000" pitchFamily="50" charset="-128"/>
            </a:endParaRPr>
          </a:p>
          <a:p>
            <a:r>
              <a:rPr lang="ja-JP" altLang="en-US" b="1" dirty="0">
                <a:latin typeface="游ゴシック" panose="020B0400000000000000" pitchFamily="50" charset="-128"/>
                <a:ea typeface="游ゴシック" panose="020B0400000000000000" pitchFamily="50" charset="-128"/>
              </a:rPr>
              <a:t>ロータリー世界本部で復元されています。</a:t>
            </a:r>
          </a:p>
        </p:txBody>
      </p:sp>
      <p:pic>
        <p:nvPicPr>
          <p:cNvPr id="10" name="図 9">
            <a:extLst>
              <a:ext uri="{FF2B5EF4-FFF2-40B4-BE49-F238E27FC236}">
                <a16:creationId xmlns:a16="http://schemas.microsoft.com/office/drawing/2014/main" id="{47BFCB0D-81CB-3A4A-1AA8-3AABA39A46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62564" y="2039652"/>
            <a:ext cx="2593092" cy="4119490"/>
          </a:xfrm>
          <a:prstGeom prst="rect">
            <a:avLst/>
          </a:prstGeom>
        </p:spPr>
      </p:pic>
      <p:sp>
        <p:nvSpPr>
          <p:cNvPr id="6" name="テキスト ボックス 5">
            <a:extLst>
              <a:ext uri="{FF2B5EF4-FFF2-40B4-BE49-F238E27FC236}">
                <a16:creationId xmlns:a16="http://schemas.microsoft.com/office/drawing/2014/main" id="{6903314F-D559-A6F3-9255-1F0B71E66AB5}"/>
              </a:ext>
            </a:extLst>
          </p:cNvPr>
          <p:cNvSpPr txBox="1"/>
          <p:nvPr/>
        </p:nvSpPr>
        <p:spPr>
          <a:xfrm>
            <a:off x="7174532" y="6218063"/>
            <a:ext cx="4341556" cy="369332"/>
          </a:xfrm>
          <a:prstGeom prst="rect">
            <a:avLst/>
          </a:prstGeom>
          <a:noFill/>
        </p:spPr>
        <p:txBody>
          <a:bodyPr wrap="square">
            <a:spAutoFit/>
          </a:bodyPr>
          <a:lstStyle/>
          <a:p>
            <a:r>
              <a:rPr lang="en-US" altLang="ja-JP" b="1" dirty="0">
                <a:latin typeface="游ゴシック" panose="020B0400000000000000" pitchFamily="50" charset="-128"/>
                <a:ea typeface="游ゴシック" panose="020B0400000000000000" pitchFamily="50" charset="-128"/>
              </a:rPr>
              <a:t>The Unity Building in Chicago</a:t>
            </a:r>
            <a:endParaRPr lang="ja-JP" altLang="en-US"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62734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7FCAA51-0FD5-9FC2-7B95-D95589A6B095}"/>
              </a:ext>
            </a:extLst>
          </p:cNvPr>
          <p:cNvPicPr>
            <a:picLocks noChangeAspect="1"/>
          </p:cNvPicPr>
          <p:nvPr/>
        </p:nvPicPr>
        <p:blipFill>
          <a:blip r:embed="rId3"/>
          <a:stretch>
            <a:fillRect/>
          </a:stretch>
        </p:blipFill>
        <p:spPr>
          <a:xfrm>
            <a:off x="981844" y="1901699"/>
            <a:ext cx="2766857" cy="3428806"/>
          </a:xfrm>
          <a:prstGeom prst="rect">
            <a:avLst/>
          </a:prstGeom>
        </p:spPr>
      </p:pic>
      <p:pic>
        <p:nvPicPr>
          <p:cNvPr id="3" name="図 2">
            <a:extLst>
              <a:ext uri="{FF2B5EF4-FFF2-40B4-BE49-F238E27FC236}">
                <a16:creationId xmlns:a16="http://schemas.microsoft.com/office/drawing/2014/main" id="{FA64FFE8-AE0C-9793-1C63-1F0541243F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59974" y="1916832"/>
            <a:ext cx="2367179" cy="3413673"/>
          </a:xfrm>
          <a:prstGeom prst="rect">
            <a:avLst/>
          </a:prstGeom>
        </p:spPr>
      </p:pic>
      <p:pic>
        <p:nvPicPr>
          <p:cNvPr id="4" name="図 3">
            <a:extLst>
              <a:ext uri="{FF2B5EF4-FFF2-40B4-BE49-F238E27FC236}">
                <a16:creationId xmlns:a16="http://schemas.microsoft.com/office/drawing/2014/main" id="{3EA757AF-1F2E-9087-D26B-7E0AE8A907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70909" y="1946165"/>
            <a:ext cx="2766857" cy="3458572"/>
          </a:xfrm>
          <a:prstGeom prst="rect">
            <a:avLst/>
          </a:prstGeom>
        </p:spPr>
      </p:pic>
      <p:sp>
        <p:nvSpPr>
          <p:cNvPr id="6" name="テキスト ボックス 5">
            <a:extLst>
              <a:ext uri="{FF2B5EF4-FFF2-40B4-BE49-F238E27FC236}">
                <a16:creationId xmlns:a16="http://schemas.microsoft.com/office/drawing/2014/main" id="{E13359FA-3210-A178-C609-434632C69726}"/>
              </a:ext>
            </a:extLst>
          </p:cNvPr>
          <p:cNvSpPr txBox="1"/>
          <p:nvPr/>
        </p:nvSpPr>
        <p:spPr>
          <a:xfrm>
            <a:off x="261764" y="136369"/>
            <a:ext cx="10024750" cy="707886"/>
          </a:xfrm>
          <a:prstGeom prst="rect">
            <a:avLst/>
          </a:prstGeom>
          <a:noFill/>
        </p:spPr>
        <p:txBody>
          <a:bodyPr wrap="square">
            <a:spAutoFit/>
          </a:bodyPr>
          <a:lstStyle/>
          <a:p>
            <a:r>
              <a:rPr lang="en-US" altLang="ja-JP" sz="4000" b="1" dirty="0">
                <a:latin typeface="游ゴシック" panose="020B0400000000000000" pitchFamily="50" charset="-128"/>
                <a:ea typeface="游ゴシック" panose="020B0400000000000000" pitchFamily="50" charset="-128"/>
              </a:rPr>
              <a:t>1950</a:t>
            </a:r>
            <a:r>
              <a:rPr lang="ja-JP" altLang="en-US" sz="4000" b="1" dirty="0">
                <a:latin typeface="游ゴシック" panose="020B0400000000000000" pitchFamily="50" charset="-128"/>
                <a:ea typeface="游ゴシック" panose="020B0400000000000000" pitchFamily="50" charset="-128"/>
              </a:rPr>
              <a:t>年　ロータリー財団 第</a:t>
            </a:r>
            <a:r>
              <a:rPr lang="en-US" altLang="ja-JP" sz="4000" b="1" dirty="0">
                <a:latin typeface="游ゴシック" panose="020B0400000000000000" pitchFamily="50" charset="-128"/>
                <a:ea typeface="游ゴシック" panose="020B0400000000000000" pitchFamily="50" charset="-128"/>
              </a:rPr>
              <a:t>2</a:t>
            </a:r>
            <a:r>
              <a:rPr lang="ja-JP" altLang="en-US" sz="4000" b="1" dirty="0">
                <a:latin typeface="游ゴシック" panose="020B0400000000000000" pitchFamily="50" charset="-128"/>
                <a:ea typeface="游ゴシック" panose="020B0400000000000000" pitchFamily="50" charset="-128"/>
              </a:rPr>
              <a:t>期奨学生</a:t>
            </a:r>
          </a:p>
        </p:txBody>
      </p:sp>
      <p:sp>
        <p:nvSpPr>
          <p:cNvPr id="8" name="テキスト ボックス 7">
            <a:extLst>
              <a:ext uri="{FF2B5EF4-FFF2-40B4-BE49-F238E27FC236}">
                <a16:creationId xmlns:a16="http://schemas.microsoft.com/office/drawing/2014/main" id="{7D529CAA-6081-388F-9DFA-84331327336E}"/>
              </a:ext>
            </a:extLst>
          </p:cNvPr>
          <p:cNvSpPr txBox="1"/>
          <p:nvPr/>
        </p:nvSpPr>
        <p:spPr>
          <a:xfrm>
            <a:off x="405779" y="5478969"/>
            <a:ext cx="10721374" cy="1384995"/>
          </a:xfrm>
          <a:prstGeom prst="rect">
            <a:avLst/>
          </a:prstGeom>
          <a:noFill/>
        </p:spPr>
        <p:txBody>
          <a:bodyPr wrap="square">
            <a:spAutoFit/>
          </a:bodyPr>
          <a:lstStyle/>
          <a:p>
            <a:r>
              <a:rPr lang="zh-TW" altLang="en-US" sz="2800" b="1" dirty="0">
                <a:latin typeface="游ゴシック" panose="020B0400000000000000" pitchFamily="50" charset="-128"/>
                <a:ea typeface="游ゴシック" panose="020B0400000000000000" pitchFamily="50" charset="-128"/>
              </a:rPr>
              <a:t>元国連難民高等弁務官　</a:t>
            </a:r>
            <a:endParaRPr lang="en-US" altLang="ja-JP" sz="2800" b="1" dirty="0">
              <a:latin typeface="游ゴシック" panose="020B0400000000000000" pitchFamily="50" charset="-128"/>
              <a:ea typeface="游ゴシック" panose="020B0400000000000000" pitchFamily="50" charset="-128"/>
            </a:endParaRPr>
          </a:p>
          <a:p>
            <a:r>
              <a:rPr lang="ja-JP" altLang="en-US" sz="2800" b="1" dirty="0">
                <a:latin typeface="游ゴシック" panose="020B0400000000000000" pitchFamily="50" charset="-128"/>
                <a:ea typeface="游ゴシック" panose="020B0400000000000000" pitchFamily="50" charset="-128"/>
              </a:rPr>
              <a:t>緒方 貞子（おがた さだこ）旧姓中村</a:t>
            </a:r>
          </a:p>
          <a:p>
            <a:r>
              <a:rPr lang="en-US" altLang="ja-JP" sz="2800" b="1" dirty="0">
                <a:latin typeface="游ゴシック" panose="020B0400000000000000" pitchFamily="50" charset="-128"/>
                <a:ea typeface="游ゴシック" panose="020B0400000000000000" pitchFamily="50" charset="-128"/>
              </a:rPr>
              <a:t>1927</a:t>
            </a:r>
            <a:r>
              <a:rPr lang="ja-JP" altLang="en-US" sz="2800" b="1" dirty="0">
                <a:latin typeface="游ゴシック" panose="020B0400000000000000" pitchFamily="50" charset="-128"/>
                <a:ea typeface="游ゴシック" panose="020B0400000000000000" pitchFamily="50" charset="-128"/>
              </a:rPr>
              <a:t>年</a:t>
            </a:r>
            <a:r>
              <a:rPr lang="en-US" altLang="ja-JP" sz="2800" b="1" dirty="0">
                <a:latin typeface="游ゴシック" panose="020B0400000000000000" pitchFamily="50" charset="-128"/>
                <a:ea typeface="游ゴシック" panose="020B0400000000000000" pitchFamily="50" charset="-128"/>
              </a:rPr>
              <a:t>〈</a:t>
            </a:r>
            <a:r>
              <a:rPr lang="ja-JP" altLang="en-US" sz="2800" b="1" dirty="0">
                <a:latin typeface="游ゴシック" panose="020B0400000000000000" pitchFamily="50" charset="-128"/>
                <a:ea typeface="游ゴシック" panose="020B0400000000000000" pitchFamily="50" charset="-128"/>
              </a:rPr>
              <a:t>昭和</a:t>
            </a:r>
            <a:r>
              <a:rPr lang="en-US" altLang="ja-JP" sz="2800" b="1" dirty="0">
                <a:latin typeface="游ゴシック" panose="020B0400000000000000" pitchFamily="50" charset="-128"/>
                <a:ea typeface="游ゴシック" panose="020B0400000000000000" pitchFamily="50" charset="-128"/>
              </a:rPr>
              <a:t>2</a:t>
            </a:r>
            <a:r>
              <a:rPr lang="ja-JP" altLang="en-US" sz="2800" b="1" dirty="0">
                <a:latin typeface="游ゴシック" panose="020B0400000000000000" pitchFamily="50" charset="-128"/>
                <a:ea typeface="游ゴシック" panose="020B0400000000000000" pitchFamily="50" charset="-128"/>
              </a:rPr>
              <a:t>年</a:t>
            </a:r>
            <a:r>
              <a:rPr lang="en-US" altLang="ja-JP" sz="2800" b="1" dirty="0">
                <a:latin typeface="游ゴシック" panose="020B0400000000000000" pitchFamily="50" charset="-128"/>
                <a:ea typeface="游ゴシック" panose="020B0400000000000000" pitchFamily="50" charset="-128"/>
              </a:rPr>
              <a:t>〉9</a:t>
            </a:r>
            <a:r>
              <a:rPr lang="ja-JP" altLang="en-US" sz="2800" b="1" dirty="0">
                <a:latin typeface="游ゴシック" panose="020B0400000000000000" pitchFamily="50" charset="-128"/>
                <a:ea typeface="游ゴシック" panose="020B0400000000000000" pitchFamily="50" charset="-128"/>
              </a:rPr>
              <a:t>月</a:t>
            </a:r>
            <a:r>
              <a:rPr lang="en-US" altLang="ja-JP" sz="2800" b="1" dirty="0">
                <a:latin typeface="游ゴシック" panose="020B0400000000000000" pitchFamily="50" charset="-128"/>
                <a:ea typeface="游ゴシック" panose="020B0400000000000000" pitchFamily="50" charset="-128"/>
              </a:rPr>
              <a:t>16</a:t>
            </a:r>
            <a:r>
              <a:rPr lang="ja-JP" altLang="en-US" sz="2800" b="1" dirty="0">
                <a:latin typeface="游ゴシック" panose="020B0400000000000000" pitchFamily="50" charset="-128"/>
                <a:ea typeface="游ゴシック" panose="020B0400000000000000" pitchFamily="50" charset="-128"/>
              </a:rPr>
              <a:t>日 </a:t>
            </a:r>
            <a:r>
              <a:rPr lang="en-US" altLang="ja-JP" sz="2800" b="1" dirty="0">
                <a:latin typeface="游ゴシック" panose="020B0400000000000000" pitchFamily="50" charset="-128"/>
                <a:ea typeface="游ゴシック" panose="020B0400000000000000" pitchFamily="50" charset="-128"/>
              </a:rPr>
              <a:t>- 2019</a:t>
            </a:r>
            <a:r>
              <a:rPr lang="ja-JP" altLang="en-US" sz="2800" b="1" dirty="0">
                <a:latin typeface="游ゴシック" panose="020B0400000000000000" pitchFamily="50" charset="-128"/>
                <a:ea typeface="游ゴシック" panose="020B0400000000000000" pitchFamily="50" charset="-128"/>
              </a:rPr>
              <a:t>年</a:t>
            </a:r>
            <a:r>
              <a:rPr lang="en-US" altLang="ja-JP" sz="2800" b="1" dirty="0">
                <a:latin typeface="游ゴシック" panose="020B0400000000000000" pitchFamily="50" charset="-128"/>
                <a:ea typeface="游ゴシック" panose="020B0400000000000000" pitchFamily="50" charset="-128"/>
              </a:rPr>
              <a:t>〈</a:t>
            </a:r>
            <a:r>
              <a:rPr lang="ja-JP" altLang="en-US" sz="2800" b="1" dirty="0">
                <a:latin typeface="游ゴシック" panose="020B0400000000000000" pitchFamily="50" charset="-128"/>
                <a:ea typeface="游ゴシック" panose="020B0400000000000000" pitchFamily="50" charset="-128"/>
              </a:rPr>
              <a:t>令和元年</a:t>
            </a:r>
            <a:r>
              <a:rPr lang="en-US" altLang="ja-JP" sz="2800" b="1" dirty="0">
                <a:latin typeface="游ゴシック" panose="020B0400000000000000" pitchFamily="50" charset="-128"/>
                <a:ea typeface="游ゴシック" panose="020B0400000000000000" pitchFamily="50" charset="-128"/>
              </a:rPr>
              <a:t>〉10</a:t>
            </a:r>
            <a:r>
              <a:rPr lang="ja-JP" altLang="en-US" sz="2800" b="1" dirty="0">
                <a:latin typeface="游ゴシック" panose="020B0400000000000000" pitchFamily="50" charset="-128"/>
                <a:ea typeface="游ゴシック" panose="020B0400000000000000" pitchFamily="50" charset="-128"/>
              </a:rPr>
              <a:t>月</a:t>
            </a:r>
            <a:r>
              <a:rPr lang="en-US" altLang="ja-JP" sz="2800" b="1" dirty="0">
                <a:latin typeface="游ゴシック" panose="020B0400000000000000" pitchFamily="50" charset="-128"/>
                <a:ea typeface="游ゴシック" panose="020B0400000000000000" pitchFamily="50" charset="-128"/>
              </a:rPr>
              <a:t>22</a:t>
            </a:r>
            <a:r>
              <a:rPr lang="ja-JP" altLang="en-US" sz="2800" b="1" dirty="0">
                <a:latin typeface="游ゴシック" panose="020B0400000000000000" pitchFamily="50" charset="-128"/>
                <a:ea typeface="游ゴシック" panose="020B0400000000000000" pitchFamily="50" charset="-128"/>
              </a:rPr>
              <a:t>日</a:t>
            </a:r>
          </a:p>
        </p:txBody>
      </p:sp>
      <p:pic>
        <p:nvPicPr>
          <p:cNvPr id="9" name="図 8">
            <a:extLst>
              <a:ext uri="{FF2B5EF4-FFF2-40B4-BE49-F238E27FC236}">
                <a16:creationId xmlns:a16="http://schemas.microsoft.com/office/drawing/2014/main" id="{A2A5A240-F0D2-0235-3FC1-D0BDDE5C1A80}"/>
              </a:ext>
            </a:extLst>
          </p:cNvPr>
          <p:cNvPicPr>
            <a:picLocks noChangeAspect="1"/>
          </p:cNvPicPr>
          <p:nvPr/>
        </p:nvPicPr>
        <p:blipFill>
          <a:blip r:embed="rId6"/>
          <a:stretch>
            <a:fillRect/>
          </a:stretch>
        </p:blipFill>
        <p:spPr>
          <a:xfrm>
            <a:off x="9766820" y="203390"/>
            <a:ext cx="2030144" cy="920576"/>
          </a:xfrm>
          <a:prstGeom prst="rect">
            <a:avLst/>
          </a:prstGeom>
        </p:spPr>
      </p:pic>
      <p:sp>
        <p:nvSpPr>
          <p:cNvPr id="11" name="テキスト ボックス 10">
            <a:extLst>
              <a:ext uri="{FF2B5EF4-FFF2-40B4-BE49-F238E27FC236}">
                <a16:creationId xmlns:a16="http://schemas.microsoft.com/office/drawing/2014/main" id="{63ED8992-F8B5-8651-EF3A-8CEF9609CFCE}"/>
              </a:ext>
            </a:extLst>
          </p:cNvPr>
          <p:cNvSpPr txBox="1"/>
          <p:nvPr/>
        </p:nvSpPr>
        <p:spPr>
          <a:xfrm>
            <a:off x="681858" y="844255"/>
            <a:ext cx="7913554" cy="584775"/>
          </a:xfrm>
          <a:prstGeom prst="rect">
            <a:avLst/>
          </a:prstGeom>
          <a:noFill/>
        </p:spPr>
        <p:txBody>
          <a:bodyPr wrap="square">
            <a:spAutoFit/>
          </a:bodyPr>
          <a:lstStyle/>
          <a:p>
            <a:r>
              <a:rPr lang="ja-JP" altLang="en-US" sz="3200" b="1" dirty="0">
                <a:latin typeface="游ゴシック" panose="020B0400000000000000" pitchFamily="50" charset="-128"/>
                <a:ea typeface="游ゴシック" panose="020B0400000000000000" pitchFamily="50" charset="-128"/>
              </a:rPr>
              <a:t>現在のロータリー財団　グローバル奨学生</a:t>
            </a:r>
          </a:p>
        </p:txBody>
      </p:sp>
    </p:spTree>
    <p:extLst>
      <p:ext uri="{BB962C8B-B14F-4D97-AF65-F5344CB8AC3E}">
        <p14:creationId xmlns:p14="http://schemas.microsoft.com/office/powerpoint/2010/main" val="70655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79788E5-9631-C8E4-8224-C133196948F3}"/>
              </a:ext>
            </a:extLst>
          </p:cNvPr>
          <p:cNvSpPr txBox="1"/>
          <p:nvPr/>
        </p:nvSpPr>
        <p:spPr>
          <a:xfrm>
            <a:off x="405780" y="603900"/>
            <a:ext cx="6096000" cy="1569660"/>
          </a:xfrm>
          <a:prstGeom prst="rect">
            <a:avLst/>
          </a:prstGeom>
          <a:noFill/>
        </p:spPr>
        <p:txBody>
          <a:bodyPr wrap="square">
            <a:spAutoFit/>
          </a:bodyPr>
          <a:lstStyle/>
          <a:p>
            <a:r>
              <a:rPr lang="en-US" altLang="ja-JP" sz="4800" b="1" dirty="0">
                <a:latin typeface="游ゴシック" panose="020B0400000000000000" pitchFamily="50" charset="-128"/>
                <a:ea typeface="游ゴシック" panose="020B0400000000000000" pitchFamily="50" charset="-128"/>
              </a:rPr>
              <a:t>1962</a:t>
            </a:r>
            <a:r>
              <a:rPr lang="ja-JP" altLang="en-US" sz="4800" b="1" dirty="0">
                <a:latin typeface="游ゴシック" panose="020B0400000000000000" pitchFamily="50" charset="-128"/>
                <a:ea typeface="游ゴシック" panose="020B0400000000000000" pitchFamily="50" charset="-128"/>
              </a:rPr>
              <a:t>年</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インターアクト</a:t>
            </a:r>
          </a:p>
        </p:txBody>
      </p:sp>
      <p:sp>
        <p:nvSpPr>
          <p:cNvPr id="5" name="テキスト ボックス 4">
            <a:extLst>
              <a:ext uri="{FF2B5EF4-FFF2-40B4-BE49-F238E27FC236}">
                <a16:creationId xmlns:a16="http://schemas.microsoft.com/office/drawing/2014/main" id="{726D35F5-946F-B134-29FD-EF5E40EF7D2E}"/>
              </a:ext>
            </a:extLst>
          </p:cNvPr>
          <p:cNvSpPr txBox="1"/>
          <p:nvPr/>
        </p:nvSpPr>
        <p:spPr>
          <a:xfrm>
            <a:off x="346906" y="4365104"/>
            <a:ext cx="11495013" cy="2062103"/>
          </a:xfrm>
          <a:prstGeom prst="rect">
            <a:avLst/>
          </a:prstGeom>
          <a:noFill/>
        </p:spPr>
        <p:txBody>
          <a:bodyPr wrap="square">
            <a:spAutoFit/>
          </a:bodyPr>
          <a:lstStyle/>
          <a:p>
            <a:r>
              <a:rPr lang="en-US" altLang="ja-JP" sz="3200" b="1" dirty="0">
                <a:latin typeface="游ゴシック" panose="020B0400000000000000" pitchFamily="50" charset="-128"/>
                <a:ea typeface="游ゴシック" panose="020B0400000000000000" pitchFamily="50" charset="-128"/>
              </a:rPr>
              <a:t>1962</a:t>
            </a:r>
            <a:r>
              <a:rPr lang="ja-JP" altLang="en-US" sz="3200" b="1" dirty="0">
                <a:latin typeface="游ゴシック" panose="020B0400000000000000" pitchFamily="50" charset="-128"/>
                <a:ea typeface="游ゴシック" panose="020B0400000000000000" pitchFamily="50" charset="-128"/>
              </a:rPr>
              <a:t>年</a:t>
            </a:r>
            <a:r>
              <a:rPr lang="en-US" altLang="ja-JP" sz="3200" b="1" dirty="0">
                <a:latin typeface="游ゴシック" panose="020B0400000000000000" pitchFamily="50" charset="-128"/>
                <a:ea typeface="游ゴシック" panose="020B0400000000000000" pitchFamily="50" charset="-128"/>
              </a:rPr>
              <a:t>11</a:t>
            </a:r>
            <a:r>
              <a:rPr lang="ja-JP" altLang="en-US" sz="3200" b="1" dirty="0">
                <a:latin typeface="游ゴシック" panose="020B0400000000000000" pitchFamily="50" charset="-128"/>
                <a:ea typeface="游ゴシック" panose="020B0400000000000000" pitchFamily="50" charset="-128"/>
              </a:rPr>
              <a:t>月、米国フロリダ州のメルボルン高等学校で最初のインターアクトクラブが設立されました。インターアクトは、</a:t>
            </a:r>
            <a:r>
              <a:rPr lang="en-US" altLang="ja-JP" sz="3200" b="1" dirty="0">
                <a:latin typeface="游ゴシック" panose="020B0400000000000000" pitchFamily="50" charset="-128"/>
                <a:ea typeface="游ゴシック" panose="020B0400000000000000" pitchFamily="50" charset="-128"/>
              </a:rPr>
              <a:t>12</a:t>
            </a:r>
            <a:r>
              <a:rPr lang="ja-JP" altLang="en-US" sz="3200" b="1" dirty="0">
                <a:latin typeface="游ゴシック" panose="020B0400000000000000" pitchFamily="50" charset="-128"/>
                <a:ea typeface="游ゴシック" panose="020B0400000000000000" pitchFamily="50" charset="-128"/>
              </a:rPr>
              <a:t>～</a:t>
            </a:r>
            <a:r>
              <a:rPr lang="en-US" altLang="ja-JP" sz="3200" b="1" dirty="0">
                <a:latin typeface="游ゴシック" panose="020B0400000000000000" pitchFamily="50" charset="-128"/>
                <a:ea typeface="游ゴシック" panose="020B0400000000000000" pitchFamily="50" charset="-128"/>
              </a:rPr>
              <a:t>18</a:t>
            </a:r>
            <a:r>
              <a:rPr lang="ja-JP" altLang="en-US" sz="3200" b="1" dirty="0">
                <a:latin typeface="游ゴシック" panose="020B0400000000000000" pitchFamily="50" charset="-128"/>
                <a:ea typeface="游ゴシック" panose="020B0400000000000000" pitchFamily="50" charset="-128"/>
              </a:rPr>
              <a:t>歳の中学・高校生がリーダーシップを磨くことのできるプログラムです</a:t>
            </a:r>
            <a:r>
              <a:rPr lang="ja-JP" altLang="en-US" dirty="0"/>
              <a:t>。</a:t>
            </a:r>
          </a:p>
        </p:txBody>
      </p:sp>
      <p:pic>
        <p:nvPicPr>
          <p:cNvPr id="6" name="図 5">
            <a:extLst>
              <a:ext uri="{FF2B5EF4-FFF2-40B4-BE49-F238E27FC236}">
                <a16:creationId xmlns:a16="http://schemas.microsoft.com/office/drawing/2014/main" id="{CD7B373C-2D2E-4FDB-8849-EB9CFBCB9F7D}"/>
              </a:ext>
            </a:extLst>
          </p:cNvPr>
          <p:cNvPicPr>
            <a:picLocks noChangeAspect="1"/>
          </p:cNvPicPr>
          <p:nvPr/>
        </p:nvPicPr>
        <p:blipFill>
          <a:blip r:embed="rId3"/>
          <a:stretch>
            <a:fillRect/>
          </a:stretch>
        </p:blipFill>
        <p:spPr>
          <a:xfrm>
            <a:off x="3453780" y="1686292"/>
            <a:ext cx="5876925" cy="2381250"/>
          </a:xfrm>
          <a:prstGeom prst="rect">
            <a:avLst/>
          </a:prstGeom>
        </p:spPr>
      </p:pic>
      <p:pic>
        <p:nvPicPr>
          <p:cNvPr id="7" name="図 6">
            <a:extLst>
              <a:ext uri="{FF2B5EF4-FFF2-40B4-BE49-F238E27FC236}">
                <a16:creationId xmlns:a16="http://schemas.microsoft.com/office/drawing/2014/main" id="{1214185A-8018-C1AE-274D-EF9A0FD5679D}"/>
              </a:ext>
            </a:extLst>
          </p:cNvPr>
          <p:cNvPicPr>
            <a:picLocks noChangeAspect="1"/>
          </p:cNvPicPr>
          <p:nvPr/>
        </p:nvPicPr>
        <p:blipFill>
          <a:blip r:embed="rId4"/>
          <a:stretch>
            <a:fillRect/>
          </a:stretch>
        </p:blipFill>
        <p:spPr>
          <a:xfrm>
            <a:off x="9860987" y="381695"/>
            <a:ext cx="2030144" cy="920576"/>
          </a:xfrm>
          <a:prstGeom prst="rect">
            <a:avLst/>
          </a:prstGeom>
        </p:spPr>
      </p:pic>
    </p:spTree>
    <p:extLst>
      <p:ext uri="{BB962C8B-B14F-4D97-AF65-F5344CB8AC3E}">
        <p14:creationId xmlns:p14="http://schemas.microsoft.com/office/powerpoint/2010/main" val="187842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3D5421B-5FAB-9122-D419-2A3EE6267FE9}"/>
              </a:ext>
            </a:extLst>
          </p:cNvPr>
          <p:cNvSpPr txBox="1"/>
          <p:nvPr/>
        </p:nvSpPr>
        <p:spPr>
          <a:xfrm>
            <a:off x="333772" y="404664"/>
            <a:ext cx="6096000" cy="1569660"/>
          </a:xfrm>
          <a:prstGeom prst="rect">
            <a:avLst/>
          </a:prstGeom>
          <a:noFill/>
        </p:spPr>
        <p:txBody>
          <a:bodyPr wrap="square">
            <a:spAutoFit/>
          </a:bodyPr>
          <a:lstStyle/>
          <a:p>
            <a:r>
              <a:rPr lang="en-US" altLang="ja-JP" sz="4800" b="1" dirty="0">
                <a:latin typeface="游ゴシック" panose="020B0400000000000000" pitchFamily="50" charset="-128"/>
                <a:ea typeface="游ゴシック" panose="020B0400000000000000" pitchFamily="50" charset="-128"/>
              </a:rPr>
              <a:t>1968</a:t>
            </a:r>
            <a:r>
              <a:rPr lang="ja-JP" altLang="en-US" sz="4800" b="1" dirty="0">
                <a:latin typeface="游ゴシック" panose="020B0400000000000000" pitchFamily="50" charset="-128"/>
                <a:ea typeface="游ゴシック" panose="020B0400000000000000" pitchFamily="50" charset="-128"/>
              </a:rPr>
              <a:t>年</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ローターアクト</a:t>
            </a:r>
          </a:p>
        </p:txBody>
      </p:sp>
      <p:pic>
        <p:nvPicPr>
          <p:cNvPr id="4" name="図 3">
            <a:extLst>
              <a:ext uri="{FF2B5EF4-FFF2-40B4-BE49-F238E27FC236}">
                <a16:creationId xmlns:a16="http://schemas.microsoft.com/office/drawing/2014/main" id="{099D6086-1B28-99D4-C303-4EDC4E04FD7F}"/>
              </a:ext>
            </a:extLst>
          </p:cNvPr>
          <p:cNvPicPr>
            <a:picLocks noChangeAspect="1"/>
          </p:cNvPicPr>
          <p:nvPr/>
        </p:nvPicPr>
        <p:blipFill>
          <a:blip r:embed="rId3"/>
          <a:stretch>
            <a:fillRect/>
          </a:stretch>
        </p:blipFill>
        <p:spPr>
          <a:xfrm>
            <a:off x="3286100" y="2243137"/>
            <a:ext cx="5876925" cy="2371725"/>
          </a:xfrm>
          <a:prstGeom prst="rect">
            <a:avLst/>
          </a:prstGeom>
        </p:spPr>
      </p:pic>
      <p:sp>
        <p:nvSpPr>
          <p:cNvPr id="6" name="テキスト ボックス 5">
            <a:extLst>
              <a:ext uri="{FF2B5EF4-FFF2-40B4-BE49-F238E27FC236}">
                <a16:creationId xmlns:a16="http://schemas.microsoft.com/office/drawing/2014/main" id="{4260CEAD-F6B4-A7EC-DCD9-A100B56AD829}"/>
              </a:ext>
            </a:extLst>
          </p:cNvPr>
          <p:cNvSpPr txBox="1"/>
          <p:nvPr/>
        </p:nvSpPr>
        <p:spPr>
          <a:xfrm>
            <a:off x="715950" y="4896996"/>
            <a:ext cx="11017224" cy="1569660"/>
          </a:xfrm>
          <a:prstGeom prst="rect">
            <a:avLst/>
          </a:prstGeom>
          <a:noFill/>
        </p:spPr>
        <p:txBody>
          <a:bodyPr wrap="square">
            <a:spAutoFit/>
          </a:bodyPr>
          <a:lstStyle/>
          <a:p>
            <a:r>
              <a:rPr lang="en-US" altLang="ja-JP" sz="3200" b="1" dirty="0">
                <a:latin typeface="游ゴシック" panose="020B0400000000000000" pitchFamily="50" charset="-128"/>
                <a:ea typeface="游ゴシック" panose="020B0400000000000000" pitchFamily="50" charset="-128"/>
              </a:rPr>
              <a:t>1968</a:t>
            </a:r>
            <a:r>
              <a:rPr lang="ja-JP" altLang="en-US" sz="3200" b="1" dirty="0">
                <a:latin typeface="游ゴシック" panose="020B0400000000000000" pitchFamily="50" charset="-128"/>
                <a:ea typeface="游ゴシック" panose="020B0400000000000000" pitchFamily="50" charset="-128"/>
              </a:rPr>
              <a:t>年</a:t>
            </a:r>
            <a:r>
              <a:rPr lang="en-US" altLang="ja-JP" sz="3200" b="1" dirty="0">
                <a:latin typeface="游ゴシック" panose="020B0400000000000000" pitchFamily="50" charset="-128"/>
                <a:ea typeface="游ゴシック" panose="020B0400000000000000" pitchFamily="50" charset="-128"/>
              </a:rPr>
              <a:t>3</a:t>
            </a:r>
            <a:r>
              <a:rPr lang="ja-JP" altLang="en-US" sz="3200" b="1" dirty="0">
                <a:latin typeface="游ゴシック" panose="020B0400000000000000" pitchFamily="50" charset="-128"/>
                <a:ea typeface="游ゴシック" panose="020B0400000000000000" pitchFamily="50" charset="-128"/>
              </a:rPr>
              <a:t>月、米国のノースカロライナ大学シャーロット校で最初のローターアクトクラブが設立されました。</a:t>
            </a:r>
            <a:endParaRPr lang="en-US" altLang="ja-JP" sz="3200" b="1" dirty="0">
              <a:latin typeface="游ゴシック" panose="020B0400000000000000" pitchFamily="50" charset="-128"/>
              <a:ea typeface="游ゴシック" panose="020B0400000000000000" pitchFamily="50" charset="-128"/>
            </a:endParaRPr>
          </a:p>
          <a:p>
            <a:r>
              <a:rPr lang="ja-JP" altLang="en-US" sz="3200" b="1" dirty="0">
                <a:latin typeface="游ゴシック" panose="020B0400000000000000" pitchFamily="50" charset="-128"/>
                <a:ea typeface="游ゴシック" panose="020B0400000000000000" pitchFamily="50" charset="-128"/>
              </a:rPr>
              <a:t>ローターアクトは、</a:t>
            </a:r>
            <a:r>
              <a:rPr lang="en-US" altLang="ja-JP" sz="3200" b="1" dirty="0">
                <a:latin typeface="游ゴシック" panose="020B0400000000000000" pitchFamily="50" charset="-128"/>
                <a:ea typeface="游ゴシック" panose="020B0400000000000000" pitchFamily="50" charset="-128"/>
              </a:rPr>
              <a:t>18</a:t>
            </a:r>
            <a:r>
              <a:rPr lang="ja-JP" altLang="en-US" sz="3200" b="1" dirty="0">
                <a:latin typeface="游ゴシック" panose="020B0400000000000000" pitchFamily="50" charset="-128"/>
                <a:ea typeface="游ゴシック" panose="020B0400000000000000" pitchFamily="50" charset="-128"/>
              </a:rPr>
              <a:t>歳以上のためのプログラムです。</a:t>
            </a:r>
            <a:endParaRPr lang="ja-JP" altLang="en-US" sz="3200" dirty="0"/>
          </a:p>
        </p:txBody>
      </p:sp>
      <p:pic>
        <p:nvPicPr>
          <p:cNvPr id="7" name="図 6">
            <a:extLst>
              <a:ext uri="{FF2B5EF4-FFF2-40B4-BE49-F238E27FC236}">
                <a16:creationId xmlns:a16="http://schemas.microsoft.com/office/drawing/2014/main" id="{FC4FBE66-0E47-7E7C-8C30-A503294E84A1}"/>
              </a:ext>
            </a:extLst>
          </p:cNvPr>
          <p:cNvPicPr>
            <a:picLocks noChangeAspect="1"/>
          </p:cNvPicPr>
          <p:nvPr/>
        </p:nvPicPr>
        <p:blipFill>
          <a:blip r:embed="rId4"/>
          <a:stretch>
            <a:fillRect/>
          </a:stretch>
        </p:blipFill>
        <p:spPr>
          <a:xfrm>
            <a:off x="9824909" y="281370"/>
            <a:ext cx="2030144" cy="920576"/>
          </a:xfrm>
          <a:prstGeom prst="rect">
            <a:avLst/>
          </a:prstGeom>
        </p:spPr>
      </p:pic>
    </p:spTree>
    <p:extLst>
      <p:ext uri="{BB962C8B-B14F-4D97-AF65-F5344CB8AC3E}">
        <p14:creationId xmlns:p14="http://schemas.microsoft.com/office/powerpoint/2010/main" val="335371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828374E-022E-47A4-3944-5AC55D733460}"/>
              </a:ext>
            </a:extLst>
          </p:cNvPr>
          <p:cNvSpPr txBox="1"/>
          <p:nvPr/>
        </p:nvSpPr>
        <p:spPr>
          <a:xfrm>
            <a:off x="346844" y="3140968"/>
            <a:ext cx="10369152" cy="1446550"/>
          </a:xfrm>
          <a:prstGeom prst="rect">
            <a:avLst/>
          </a:prstGeom>
          <a:noFill/>
        </p:spPr>
        <p:txBody>
          <a:bodyPr wrap="square">
            <a:spAutoFit/>
          </a:bodyPr>
          <a:lstStyle/>
          <a:p>
            <a:r>
              <a:rPr lang="en-US" altLang="ja-JP" sz="4400" b="1" dirty="0">
                <a:latin typeface="游ゴシック" panose="020B0400000000000000" pitchFamily="50" charset="-128"/>
                <a:ea typeface="游ゴシック" panose="020B0400000000000000" pitchFamily="50" charset="-128"/>
              </a:rPr>
              <a:t>1979</a:t>
            </a:r>
            <a:r>
              <a:rPr lang="ja-JP" altLang="en-US" sz="4400" b="1" dirty="0">
                <a:latin typeface="游ゴシック" panose="020B0400000000000000" pitchFamily="50" charset="-128"/>
                <a:ea typeface="游ゴシック" panose="020B0400000000000000" pitchFamily="50" charset="-128"/>
              </a:rPr>
              <a:t>年</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ロータリーとポリオとの闘いが始まる</a:t>
            </a:r>
          </a:p>
        </p:txBody>
      </p:sp>
      <p:sp>
        <p:nvSpPr>
          <p:cNvPr id="5" name="テキスト ボックス 4">
            <a:extLst>
              <a:ext uri="{FF2B5EF4-FFF2-40B4-BE49-F238E27FC236}">
                <a16:creationId xmlns:a16="http://schemas.microsoft.com/office/drawing/2014/main" id="{AA9A2B59-7CE5-EA71-7CCA-4363D5A0A038}"/>
              </a:ext>
            </a:extLst>
          </p:cNvPr>
          <p:cNvSpPr txBox="1"/>
          <p:nvPr/>
        </p:nvSpPr>
        <p:spPr>
          <a:xfrm>
            <a:off x="333772" y="4869160"/>
            <a:ext cx="10657184" cy="1569660"/>
          </a:xfrm>
          <a:prstGeom prst="rect">
            <a:avLst/>
          </a:prstGeom>
          <a:noFill/>
        </p:spPr>
        <p:txBody>
          <a:bodyPr wrap="square">
            <a:spAutoFit/>
          </a:bodyPr>
          <a:lstStyle/>
          <a:p>
            <a:r>
              <a:rPr lang="ja-JP" altLang="en-US" sz="3200" b="1" dirty="0">
                <a:latin typeface="游ゴシック" panose="020B0400000000000000" pitchFamily="50" charset="-128"/>
                <a:ea typeface="游ゴシック" panose="020B0400000000000000" pitchFamily="50" charset="-128"/>
              </a:rPr>
              <a:t>フィリピンの子どもたちに予防接種を提供する複数年の補助金プロジェクトが実施され、それがロータリーの</a:t>
            </a:r>
            <a:endParaRPr lang="en-US" altLang="ja-JP" sz="3200" b="1" dirty="0">
              <a:latin typeface="游ゴシック" panose="020B0400000000000000" pitchFamily="50" charset="-128"/>
              <a:ea typeface="游ゴシック" panose="020B0400000000000000" pitchFamily="50" charset="-128"/>
            </a:endParaRPr>
          </a:p>
          <a:p>
            <a:r>
              <a:rPr lang="ja-JP" altLang="en-US" sz="3200" b="1" dirty="0">
                <a:latin typeface="游ゴシック" panose="020B0400000000000000" pitchFamily="50" charset="-128"/>
                <a:ea typeface="游ゴシック" panose="020B0400000000000000" pitchFamily="50" charset="-128"/>
              </a:rPr>
              <a:t>ポリオ根絶活動の始まりとなりました。</a:t>
            </a:r>
          </a:p>
        </p:txBody>
      </p:sp>
      <p:pic>
        <p:nvPicPr>
          <p:cNvPr id="6" name="図 5">
            <a:extLst>
              <a:ext uri="{FF2B5EF4-FFF2-40B4-BE49-F238E27FC236}">
                <a16:creationId xmlns:a16="http://schemas.microsoft.com/office/drawing/2014/main" id="{74C42EE4-AF36-3AC2-2F5D-FAA7D0A0716A}"/>
              </a:ext>
            </a:extLst>
          </p:cNvPr>
          <p:cNvPicPr>
            <a:picLocks noChangeAspect="1"/>
          </p:cNvPicPr>
          <p:nvPr/>
        </p:nvPicPr>
        <p:blipFill>
          <a:blip r:embed="rId3"/>
          <a:stretch>
            <a:fillRect/>
          </a:stretch>
        </p:blipFill>
        <p:spPr>
          <a:xfrm>
            <a:off x="6111205" y="154070"/>
            <a:ext cx="4957880" cy="3274930"/>
          </a:xfrm>
          <a:prstGeom prst="rect">
            <a:avLst/>
          </a:prstGeom>
        </p:spPr>
      </p:pic>
      <p:pic>
        <p:nvPicPr>
          <p:cNvPr id="7" name="図 6">
            <a:extLst>
              <a:ext uri="{FF2B5EF4-FFF2-40B4-BE49-F238E27FC236}">
                <a16:creationId xmlns:a16="http://schemas.microsoft.com/office/drawing/2014/main" id="{58085C17-ADA0-02DA-DF49-2D56EBE28B89}"/>
              </a:ext>
            </a:extLst>
          </p:cNvPr>
          <p:cNvPicPr>
            <a:picLocks noChangeAspect="1"/>
          </p:cNvPicPr>
          <p:nvPr/>
        </p:nvPicPr>
        <p:blipFill>
          <a:blip r:embed="rId4"/>
          <a:stretch>
            <a:fillRect/>
          </a:stretch>
        </p:blipFill>
        <p:spPr>
          <a:xfrm>
            <a:off x="549796" y="266655"/>
            <a:ext cx="2030144" cy="920576"/>
          </a:xfrm>
          <a:prstGeom prst="rect">
            <a:avLst/>
          </a:prstGeom>
        </p:spPr>
      </p:pic>
    </p:spTree>
    <p:extLst>
      <p:ext uri="{BB962C8B-B14F-4D97-AF65-F5344CB8AC3E}">
        <p14:creationId xmlns:p14="http://schemas.microsoft.com/office/powerpoint/2010/main" val="394796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550957E-9EC3-5A29-F10E-69DFE021E368}"/>
              </a:ext>
            </a:extLst>
          </p:cNvPr>
          <p:cNvSpPr txBox="1"/>
          <p:nvPr/>
        </p:nvSpPr>
        <p:spPr>
          <a:xfrm>
            <a:off x="477788" y="2564904"/>
            <a:ext cx="6096000" cy="1446550"/>
          </a:xfrm>
          <a:prstGeom prst="rect">
            <a:avLst/>
          </a:prstGeom>
          <a:noFill/>
        </p:spPr>
        <p:txBody>
          <a:bodyPr wrap="square">
            <a:spAutoFit/>
          </a:bodyPr>
          <a:lstStyle/>
          <a:p>
            <a:r>
              <a:rPr lang="en-US" altLang="ja-JP" sz="4400" b="1" dirty="0">
                <a:latin typeface="游ゴシック" panose="020B0400000000000000" pitchFamily="50" charset="-128"/>
                <a:ea typeface="游ゴシック" panose="020B0400000000000000" pitchFamily="50" charset="-128"/>
              </a:rPr>
              <a:t>1985</a:t>
            </a:r>
            <a:r>
              <a:rPr lang="ja-JP" altLang="en-US" sz="4400" b="1" dirty="0">
                <a:latin typeface="游ゴシック" panose="020B0400000000000000" pitchFamily="50" charset="-128"/>
                <a:ea typeface="游ゴシック" panose="020B0400000000000000" pitchFamily="50" charset="-128"/>
              </a:rPr>
              <a:t>年</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ポリオプラスが開始</a:t>
            </a:r>
          </a:p>
        </p:txBody>
      </p:sp>
      <p:sp>
        <p:nvSpPr>
          <p:cNvPr id="5" name="テキスト ボックス 4">
            <a:extLst>
              <a:ext uri="{FF2B5EF4-FFF2-40B4-BE49-F238E27FC236}">
                <a16:creationId xmlns:a16="http://schemas.microsoft.com/office/drawing/2014/main" id="{4231DE28-9CB8-2F20-E819-5CFBD0204FA7}"/>
              </a:ext>
            </a:extLst>
          </p:cNvPr>
          <p:cNvSpPr txBox="1"/>
          <p:nvPr/>
        </p:nvSpPr>
        <p:spPr>
          <a:xfrm>
            <a:off x="333772" y="4797152"/>
            <a:ext cx="11278989" cy="1846659"/>
          </a:xfrm>
          <a:prstGeom prst="rect">
            <a:avLst/>
          </a:prstGeom>
          <a:noFill/>
        </p:spPr>
        <p:txBody>
          <a:bodyPr wrap="square">
            <a:spAutoFit/>
          </a:bodyPr>
          <a:lstStyle/>
          <a:p>
            <a:r>
              <a:rPr lang="ja-JP" altLang="en-US" sz="3200" b="1" dirty="0">
                <a:latin typeface="游ゴシック" panose="020B0400000000000000" pitchFamily="50" charset="-128"/>
                <a:ea typeface="游ゴシック" panose="020B0400000000000000" pitchFamily="50" charset="-128"/>
              </a:rPr>
              <a:t>予防接種を通じたロータリーのポリオ根絶活動を支えるため、ポリオプラスが立ち上げられました。ポリオ根絶は、</a:t>
            </a:r>
            <a:endParaRPr lang="en-US" altLang="ja-JP" sz="3200" b="1" dirty="0">
              <a:latin typeface="游ゴシック" panose="020B0400000000000000" pitchFamily="50" charset="-128"/>
              <a:ea typeface="游ゴシック" panose="020B0400000000000000" pitchFamily="50" charset="-128"/>
            </a:endParaRPr>
          </a:p>
          <a:p>
            <a:r>
              <a:rPr lang="ja-JP" altLang="en-US" sz="3200" b="1" dirty="0">
                <a:latin typeface="游ゴシック" panose="020B0400000000000000" pitchFamily="50" charset="-128"/>
                <a:ea typeface="游ゴシック" panose="020B0400000000000000" pitchFamily="50" charset="-128"/>
              </a:rPr>
              <a:t>ロータリーの最優先活動となっています。</a:t>
            </a:r>
          </a:p>
          <a:p>
            <a:endParaRPr lang="ja-JP" altLang="en-US" dirty="0"/>
          </a:p>
        </p:txBody>
      </p:sp>
      <p:pic>
        <p:nvPicPr>
          <p:cNvPr id="6" name="図 5">
            <a:extLst>
              <a:ext uri="{FF2B5EF4-FFF2-40B4-BE49-F238E27FC236}">
                <a16:creationId xmlns:a16="http://schemas.microsoft.com/office/drawing/2014/main" id="{8BC1AABC-CA2C-9D6B-FFDA-1F757D34EEF9}"/>
              </a:ext>
            </a:extLst>
          </p:cNvPr>
          <p:cNvPicPr>
            <a:picLocks noChangeAspect="1"/>
          </p:cNvPicPr>
          <p:nvPr/>
        </p:nvPicPr>
        <p:blipFill>
          <a:blip r:embed="rId3"/>
          <a:stretch>
            <a:fillRect/>
          </a:stretch>
        </p:blipFill>
        <p:spPr>
          <a:xfrm>
            <a:off x="6573788" y="1052736"/>
            <a:ext cx="4922304" cy="3281536"/>
          </a:xfrm>
          <a:prstGeom prst="rect">
            <a:avLst/>
          </a:prstGeom>
        </p:spPr>
      </p:pic>
      <p:pic>
        <p:nvPicPr>
          <p:cNvPr id="7" name="図 6">
            <a:extLst>
              <a:ext uri="{FF2B5EF4-FFF2-40B4-BE49-F238E27FC236}">
                <a16:creationId xmlns:a16="http://schemas.microsoft.com/office/drawing/2014/main" id="{3FAA949F-5AE2-AE72-3CD6-0A2EADEBCD1B}"/>
              </a:ext>
            </a:extLst>
          </p:cNvPr>
          <p:cNvPicPr>
            <a:picLocks noChangeAspect="1"/>
          </p:cNvPicPr>
          <p:nvPr/>
        </p:nvPicPr>
        <p:blipFill>
          <a:blip r:embed="rId4"/>
          <a:stretch>
            <a:fillRect/>
          </a:stretch>
        </p:blipFill>
        <p:spPr>
          <a:xfrm>
            <a:off x="480572" y="214189"/>
            <a:ext cx="2030144" cy="920576"/>
          </a:xfrm>
          <a:prstGeom prst="rect">
            <a:avLst/>
          </a:prstGeom>
        </p:spPr>
      </p:pic>
    </p:spTree>
    <p:extLst>
      <p:ext uri="{BB962C8B-B14F-4D97-AF65-F5344CB8AC3E}">
        <p14:creationId xmlns:p14="http://schemas.microsoft.com/office/powerpoint/2010/main" val="12181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4649A71-9E2F-E139-B5BD-290A8E3DFB5F}"/>
              </a:ext>
            </a:extLst>
          </p:cNvPr>
          <p:cNvSpPr txBox="1"/>
          <p:nvPr/>
        </p:nvSpPr>
        <p:spPr>
          <a:xfrm>
            <a:off x="477788" y="2705725"/>
            <a:ext cx="7658100" cy="1446550"/>
          </a:xfrm>
          <a:prstGeom prst="rect">
            <a:avLst/>
          </a:prstGeom>
          <a:noFill/>
        </p:spPr>
        <p:txBody>
          <a:bodyPr wrap="square">
            <a:spAutoFit/>
          </a:bodyPr>
          <a:lstStyle/>
          <a:p>
            <a:r>
              <a:rPr lang="en-US" altLang="ja-JP" sz="4400" b="1" dirty="0">
                <a:latin typeface="游ゴシック" panose="020B0400000000000000" pitchFamily="50" charset="-128"/>
                <a:ea typeface="游ゴシック" panose="020B0400000000000000" pitchFamily="50" charset="-128"/>
              </a:rPr>
              <a:t>1987 &amp; 1989</a:t>
            </a:r>
            <a:r>
              <a:rPr lang="ja-JP" altLang="en-US" sz="4400" b="1" dirty="0">
                <a:latin typeface="游ゴシック" panose="020B0400000000000000" pitchFamily="50" charset="-128"/>
                <a:ea typeface="游ゴシック" panose="020B0400000000000000" pitchFamily="50" charset="-128"/>
              </a:rPr>
              <a:t>年</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ロータリーにおける女性</a:t>
            </a:r>
          </a:p>
        </p:txBody>
      </p:sp>
      <p:sp>
        <p:nvSpPr>
          <p:cNvPr id="5" name="テキスト ボックス 4">
            <a:extLst>
              <a:ext uri="{FF2B5EF4-FFF2-40B4-BE49-F238E27FC236}">
                <a16:creationId xmlns:a16="http://schemas.microsoft.com/office/drawing/2014/main" id="{B53F8B85-3BCB-81FD-4C95-BE24373EB90C}"/>
              </a:ext>
            </a:extLst>
          </p:cNvPr>
          <p:cNvSpPr txBox="1"/>
          <p:nvPr/>
        </p:nvSpPr>
        <p:spPr>
          <a:xfrm>
            <a:off x="477788" y="4293096"/>
            <a:ext cx="11568112" cy="2339102"/>
          </a:xfrm>
          <a:prstGeom prst="rect">
            <a:avLst/>
          </a:prstGeom>
          <a:noFill/>
        </p:spPr>
        <p:txBody>
          <a:bodyPr wrap="square">
            <a:spAutoFit/>
          </a:bodyPr>
          <a:lstStyle/>
          <a:p>
            <a:r>
              <a:rPr lang="en-US" altLang="ja-JP" sz="3200" b="1" dirty="0">
                <a:latin typeface="游ゴシック" panose="020B0400000000000000" pitchFamily="50" charset="-128"/>
                <a:ea typeface="游ゴシック" panose="020B0400000000000000" pitchFamily="50" charset="-128"/>
              </a:rPr>
              <a:t>1987</a:t>
            </a:r>
            <a:r>
              <a:rPr lang="ja-JP" altLang="en-US" sz="3200" b="1" dirty="0">
                <a:latin typeface="游ゴシック" panose="020B0400000000000000" pitchFamily="50" charset="-128"/>
                <a:ea typeface="游ゴシック" panose="020B0400000000000000" pitchFamily="50" charset="-128"/>
              </a:rPr>
              <a:t>年、米国最高裁による判決を受け、米国中のロータリークラブで女性が入会するようになりました。さらに</a:t>
            </a:r>
            <a:r>
              <a:rPr lang="en-US" altLang="ja-JP" sz="3200" b="1" dirty="0">
                <a:latin typeface="游ゴシック" panose="020B0400000000000000" pitchFamily="50" charset="-128"/>
                <a:ea typeface="游ゴシック" panose="020B0400000000000000" pitchFamily="50" charset="-128"/>
              </a:rPr>
              <a:t>1989</a:t>
            </a:r>
            <a:r>
              <a:rPr lang="ja-JP" altLang="en-US" sz="3200" b="1" dirty="0">
                <a:latin typeface="游ゴシック" panose="020B0400000000000000" pitchFamily="50" charset="-128"/>
                <a:ea typeface="游ゴシック" panose="020B0400000000000000" pitchFamily="50" charset="-128"/>
              </a:rPr>
              <a:t>年、ロータリー規定審議会での採択後、世界中のクラブで女性が</a:t>
            </a:r>
            <a:endParaRPr lang="en-US" altLang="ja-JP" sz="3200" b="1" dirty="0">
              <a:latin typeface="游ゴシック" panose="020B0400000000000000" pitchFamily="50" charset="-128"/>
              <a:ea typeface="游ゴシック" panose="020B0400000000000000" pitchFamily="50" charset="-128"/>
            </a:endParaRPr>
          </a:p>
          <a:p>
            <a:r>
              <a:rPr lang="ja-JP" altLang="en-US" sz="3200" b="1" dirty="0">
                <a:latin typeface="游ゴシック" panose="020B0400000000000000" pitchFamily="50" charset="-128"/>
                <a:ea typeface="游ゴシック" panose="020B0400000000000000" pitchFamily="50" charset="-128"/>
              </a:rPr>
              <a:t>入会するようになりました。</a:t>
            </a:r>
          </a:p>
          <a:p>
            <a:endParaRPr lang="ja-JP" altLang="en-US" dirty="0"/>
          </a:p>
        </p:txBody>
      </p:sp>
      <p:pic>
        <p:nvPicPr>
          <p:cNvPr id="6" name="図 5">
            <a:extLst>
              <a:ext uri="{FF2B5EF4-FFF2-40B4-BE49-F238E27FC236}">
                <a16:creationId xmlns:a16="http://schemas.microsoft.com/office/drawing/2014/main" id="{BF15963F-84FF-4C35-D4EA-64969151EC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78923" y="254065"/>
            <a:ext cx="2956394" cy="3898210"/>
          </a:xfrm>
          <a:prstGeom prst="rect">
            <a:avLst/>
          </a:prstGeom>
        </p:spPr>
      </p:pic>
      <p:pic>
        <p:nvPicPr>
          <p:cNvPr id="7" name="図 6">
            <a:extLst>
              <a:ext uri="{FF2B5EF4-FFF2-40B4-BE49-F238E27FC236}">
                <a16:creationId xmlns:a16="http://schemas.microsoft.com/office/drawing/2014/main" id="{3D79ED34-8814-191C-C110-7B0BB65A3E71}"/>
              </a:ext>
            </a:extLst>
          </p:cNvPr>
          <p:cNvPicPr>
            <a:picLocks noChangeAspect="1"/>
          </p:cNvPicPr>
          <p:nvPr/>
        </p:nvPicPr>
        <p:blipFill>
          <a:blip r:embed="rId4"/>
          <a:stretch>
            <a:fillRect/>
          </a:stretch>
        </p:blipFill>
        <p:spPr>
          <a:xfrm>
            <a:off x="621804" y="225802"/>
            <a:ext cx="2030144" cy="920576"/>
          </a:xfrm>
          <a:prstGeom prst="rect">
            <a:avLst/>
          </a:prstGeom>
        </p:spPr>
      </p:pic>
    </p:spTree>
    <p:extLst>
      <p:ext uri="{BB962C8B-B14F-4D97-AF65-F5344CB8AC3E}">
        <p14:creationId xmlns:p14="http://schemas.microsoft.com/office/powerpoint/2010/main" val="173249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4D4D4AB-02D6-22E7-1057-6DC5E68B8CE7}"/>
              </a:ext>
            </a:extLst>
          </p:cNvPr>
          <p:cNvSpPr txBox="1"/>
          <p:nvPr/>
        </p:nvSpPr>
        <p:spPr>
          <a:xfrm>
            <a:off x="549796" y="1484784"/>
            <a:ext cx="6096000" cy="2123658"/>
          </a:xfrm>
          <a:prstGeom prst="rect">
            <a:avLst/>
          </a:prstGeom>
          <a:noFill/>
        </p:spPr>
        <p:txBody>
          <a:bodyPr wrap="square">
            <a:spAutoFit/>
          </a:bodyPr>
          <a:lstStyle/>
          <a:p>
            <a:r>
              <a:rPr lang="en-US" altLang="zh-CN" sz="4400" b="1" dirty="0">
                <a:latin typeface="游ゴシック" panose="020B0400000000000000" pitchFamily="50" charset="-128"/>
                <a:ea typeface="游ゴシック" panose="020B0400000000000000" pitchFamily="50" charset="-128"/>
              </a:rPr>
              <a:t>2004</a:t>
            </a:r>
            <a:r>
              <a:rPr lang="zh-CN" altLang="en-US" sz="4400" b="1" dirty="0">
                <a:latin typeface="游ゴシック" panose="020B0400000000000000" pitchFamily="50" charset="-128"/>
                <a:ea typeface="游ゴシック" panose="020B0400000000000000" pitchFamily="50" charset="-128"/>
              </a:rPr>
              <a:t>年</a:t>
            </a:r>
            <a:r>
              <a:rPr lang="ja-JP" altLang="en-US" sz="4400" b="1" dirty="0">
                <a:latin typeface="游ゴシック" panose="020B0400000000000000" pitchFamily="50" charset="-128"/>
                <a:ea typeface="游ゴシック" panose="020B0400000000000000" pitchFamily="50" charset="-128"/>
              </a:rPr>
              <a:t>　第</a:t>
            </a:r>
            <a:r>
              <a:rPr lang="en-US" altLang="ja-JP" sz="4400" b="1" dirty="0">
                <a:latin typeface="游ゴシック" panose="020B0400000000000000" pitchFamily="50" charset="-128"/>
                <a:ea typeface="游ゴシック" panose="020B0400000000000000" pitchFamily="50" charset="-128"/>
              </a:rPr>
              <a:t>95</a:t>
            </a:r>
            <a:r>
              <a:rPr lang="ja-JP" altLang="en-US" sz="4400" b="1" dirty="0">
                <a:latin typeface="游ゴシック" panose="020B0400000000000000" pitchFamily="50" charset="-128"/>
                <a:ea typeface="游ゴシック" panose="020B0400000000000000" pitchFamily="50" charset="-128"/>
              </a:rPr>
              <a:t>回　</a:t>
            </a:r>
            <a:endParaRPr lang="en-US" altLang="ja-JP" sz="4400" b="1" dirty="0">
              <a:latin typeface="游ゴシック" panose="020B0400000000000000" pitchFamily="50" charset="-128"/>
              <a:ea typeface="游ゴシック" panose="020B0400000000000000" pitchFamily="50" charset="-128"/>
            </a:endParaRPr>
          </a:p>
          <a:p>
            <a:r>
              <a:rPr lang="zh-CN" altLang="en-US" sz="4400" b="1" dirty="0">
                <a:latin typeface="游ゴシック" panose="020B0400000000000000" pitchFamily="50" charset="-128"/>
                <a:ea typeface="游ゴシック" panose="020B0400000000000000" pitchFamily="50" charset="-128"/>
              </a:rPr>
              <a:t>関西国際大会</a:t>
            </a:r>
            <a:r>
              <a:rPr lang="ja-JP" altLang="en-US" sz="4400" b="1" dirty="0">
                <a:latin typeface="游ゴシック" panose="020B0400000000000000" pitchFamily="50" charset="-128"/>
                <a:ea typeface="游ゴシック" panose="020B0400000000000000" pitchFamily="50" charset="-128"/>
              </a:rPr>
              <a:t>・開催</a:t>
            </a:r>
            <a:endParaRPr lang="en-US" altLang="zh-CN" sz="4400" b="1" dirty="0">
              <a:latin typeface="游ゴシック" panose="020B0400000000000000" pitchFamily="50" charset="-128"/>
              <a:ea typeface="游ゴシック" panose="020B0400000000000000" pitchFamily="50" charset="-128"/>
            </a:endParaRPr>
          </a:p>
          <a:p>
            <a:endParaRPr lang="zh-CN" altLang="en-US" sz="4400" b="1" dirty="0">
              <a:latin typeface="游ゴシック" panose="020B0400000000000000" pitchFamily="50" charset="-128"/>
              <a:ea typeface="游ゴシック" panose="020B0400000000000000" pitchFamily="50" charset="-128"/>
            </a:endParaRPr>
          </a:p>
        </p:txBody>
      </p:sp>
      <p:pic>
        <p:nvPicPr>
          <p:cNvPr id="4" name="図 3">
            <a:extLst>
              <a:ext uri="{FF2B5EF4-FFF2-40B4-BE49-F238E27FC236}">
                <a16:creationId xmlns:a16="http://schemas.microsoft.com/office/drawing/2014/main" id="{A273950B-D60C-E9ED-2D5D-B3512B73746B}"/>
              </a:ext>
            </a:extLst>
          </p:cNvPr>
          <p:cNvPicPr>
            <a:picLocks noChangeAspect="1"/>
          </p:cNvPicPr>
          <p:nvPr/>
        </p:nvPicPr>
        <p:blipFill>
          <a:blip r:embed="rId3"/>
          <a:stretch>
            <a:fillRect/>
          </a:stretch>
        </p:blipFill>
        <p:spPr>
          <a:xfrm>
            <a:off x="266003" y="188640"/>
            <a:ext cx="2030144" cy="920576"/>
          </a:xfrm>
          <a:prstGeom prst="rect">
            <a:avLst/>
          </a:prstGeom>
        </p:spPr>
      </p:pic>
      <p:pic>
        <p:nvPicPr>
          <p:cNvPr id="5" name="図 4">
            <a:extLst>
              <a:ext uri="{FF2B5EF4-FFF2-40B4-BE49-F238E27FC236}">
                <a16:creationId xmlns:a16="http://schemas.microsoft.com/office/drawing/2014/main" id="{A88FFC3D-E011-F119-630E-2B2FF7E95447}"/>
              </a:ext>
            </a:extLst>
          </p:cNvPr>
          <p:cNvPicPr>
            <a:picLocks noChangeAspect="1"/>
          </p:cNvPicPr>
          <p:nvPr/>
        </p:nvPicPr>
        <p:blipFill>
          <a:blip r:embed="rId4"/>
          <a:stretch>
            <a:fillRect/>
          </a:stretch>
        </p:blipFill>
        <p:spPr>
          <a:xfrm>
            <a:off x="7174532" y="152636"/>
            <a:ext cx="3610372" cy="2664296"/>
          </a:xfrm>
          <a:prstGeom prst="rect">
            <a:avLst/>
          </a:prstGeom>
        </p:spPr>
      </p:pic>
      <p:sp>
        <p:nvSpPr>
          <p:cNvPr id="7" name="テキスト ボックス 6">
            <a:extLst>
              <a:ext uri="{FF2B5EF4-FFF2-40B4-BE49-F238E27FC236}">
                <a16:creationId xmlns:a16="http://schemas.microsoft.com/office/drawing/2014/main" id="{2D628591-551D-1DDD-7E22-57632C4FAB65}"/>
              </a:ext>
            </a:extLst>
          </p:cNvPr>
          <p:cNvSpPr txBox="1"/>
          <p:nvPr/>
        </p:nvSpPr>
        <p:spPr>
          <a:xfrm>
            <a:off x="177991" y="3147445"/>
            <a:ext cx="10873208" cy="2554545"/>
          </a:xfrm>
          <a:prstGeom prst="rect">
            <a:avLst/>
          </a:prstGeom>
          <a:noFill/>
        </p:spPr>
        <p:txBody>
          <a:bodyPr wrap="square">
            <a:spAutoFit/>
          </a:bodyPr>
          <a:lstStyle/>
          <a:p>
            <a:r>
              <a:rPr lang="ja-JP" altLang="en-US" sz="3200" b="1" dirty="0">
                <a:latin typeface="游ゴシック" panose="020B0400000000000000" pitchFamily="50" charset="-128"/>
                <a:ea typeface="游ゴシック" panose="020B0400000000000000" pitchFamily="50" charset="-128"/>
              </a:rPr>
              <a:t>招致活動期間も含めると</a:t>
            </a:r>
            <a:r>
              <a:rPr lang="en-US" altLang="ja-JP" sz="3200" b="1" dirty="0">
                <a:latin typeface="游ゴシック" panose="020B0400000000000000" pitchFamily="50" charset="-128"/>
                <a:ea typeface="游ゴシック" panose="020B0400000000000000" pitchFamily="50" charset="-128"/>
              </a:rPr>
              <a:t>10</a:t>
            </a:r>
            <a:r>
              <a:rPr lang="ja-JP" altLang="en-US" sz="3200" b="1" dirty="0">
                <a:latin typeface="游ゴシック" panose="020B0400000000000000" pitchFamily="50" charset="-128"/>
                <a:ea typeface="游ゴシック" panose="020B0400000000000000" pitchFamily="50" charset="-128"/>
              </a:rPr>
              <a:t>年近い年月を要する大行事</a:t>
            </a:r>
          </a:p>
          <a:p>
            <a:r>
              <a:rPr lang="ja-JP" altLang="en-US" sz="3200" b="1" dirty="0">
                <a:latin typeface="游ゴシック" panose="020B0400000000000000" pitchFamily="50" charset="-128"/>
                <a:ea typeface="游ゴシック" panose="020B0400000000000000" pitchFamily="50" charset="-128"/>
              </a:rPr>
              <a:t>日本では過去に</a:t>
            </a:r>
            <a:endParaRPr lang="en-US" altLang="ja-JP" sz="3200" b="1" dirty="0">
              <a:latin typeface="游ゴシック" panose="020B0400000000000000" pitchFamily="50" charset="-128"/>
              <a:ea typeface="游ゴシック" panose="020B0400000000000000" pitchFamily="50" charset="-128"/>
            </a:endParaRPr>
          </a:p>
          <a:p>
            <a:r>
              <a:rPr lang="ja-JP" altLang="en-US" sz="3200" b="1" dirty="0">
                <a:latin typeface="游ゴシック" panose="020B0400000000000000" pitchFamily="50" charset="-128"/>
                <a:ea typeface="游ゴシック" panose="020B0400000000000000" pitchFamily="50" charset="-128"/>
              </a:rPr>
              <a:t>第</a:t>
            </a:r>
            <a:r>
              <a:rPr lang="en-US" altLang="ja-JP" sz="3200" b="1" dirty="0">
                <a:latin typeface="游ゴシック" panose="020B0400000000000000" pitchFamily="50" charset="-128"/>
                <a:ea typeface="游ゴシック" panose="020B0400000000000000" pitchFamily="50" charset="-128"/>
              </a:rPr>
              <a:t>52</a:t>
            </a:r>
            <a:r>
              <a:rPr lang="ja-JP" altLang="en-US" sz="3200" b="1" dirty="0">
                <a:latin typeface="游ゴシック" panose="020B0400000000000000" pitchFamily="50" charset="-128"/>
                <a:ea typeface="游ゴシック" panose="020B0400000000000000" pitchFamily="50" charset="-128"/>
              </a:rPr>
              <a:t>回（東京）</a:t>
            </a:r>
            <a:r>
              <a:rPr lang="en-US" altLang="ja-JP" sz="3200" b="1" dirty="0">
                <a:latin typeface="游ゴシック" panose="020B0400000000000000" pitchFamily="50" charset="-128"/>
                <a:ea typeface="游ゴシック" panose="020B0400000000000000" pitchFamily="50" charset="-128"/>
              </a:rPr>
              <a:t>1961</a:t>
            </a:r>
            <a:r>
              <a:rPr lang="ja-JP" altLang="en-US" sz="3200" b="1" dirty="0">
                <a:latin typeface="游ゴシック" panose="020B0400000000000000" pitchFamily="50" charset="-128"/>
                <a:ea typeface="游ゴシック" panose="020B0400000000000000" pitchFamily="50" charset="-128"/>
              </a:rPr>
              <a:t>年</a:t>
            </a:r>
            <a:endParaRPr lang="en-US" altLang="ja-JP" sz="3200" b="1" dirty="0">
              <a:latin typeface="游ゴシック" panose="020B0400000000000000" pitchFamily="50" charset="-128"/>
              <a:ea typeface="游ゴシック" panose="020B0400000000000000" pitchFamily="50" charset="-128"/>
            </a:endParaRPr>
          </a:p>
          <a:p>
            <a:r>
              <a:rPr lang="ja-JP" altLang="en-US" sz="3200" b="1" dirty="0">
                <a:latin typeface="游ゴシック" panose="020B0400000000000000" pitchFamily="50" charset="-128"/>
                <a:ea typeface="游ゴシック" panose="020B0400000000000000" pitchFamily="50" charset="-128"/>
              </a:rPr>
              <a:t>第</a:t>
            </a:r>
            <a:r>
              <a:rPr lang="en-US" altLang="ja-JP" sz="3200" b="1" dirty="0">
                <a:latin typeface="游ゴシック" panose="020B0400000000000000" pitchFamily="50" charset="-128"/>
                <a:ea typeface="游ゴシック" panose="020B0400000000000000" pitchFamily="50" charset="-128"/>
              </a:rPr>
              <a:t>69</a:t>
            </a:r>
            <a:r>
              <a:rPr lang="ja-JP" altLang="en-US" sz="3200" b="1" dirty="0">
                <a:latin typeface="游ゴシック" panose="020B0400000000000000" pitchFamily="50" charset="-128"/>
                <a:ea typeface="游ゴシック" panose="020B0400000000000000" pitchFamily="50" charset="-128"/>
              </a:rPr>
              <a:t>回（東京）</a:t>
            </a:r>
            <a:r>
              <a:rPr lang="en-US" altLang="ja-JP" sz="3200" b="1" dirty="0">
                <a:latin typeface="游ゴシック" panose="020B0400000000000000" pitchFamily="50" charset="-128"/>
                <a:ea typeface="游ゴシック" panose="020B0400000000000000" pitchFamily="50" charset="-128"/>
              </a:rPr>
              <a:t>1978</a:t>
            </a:r>
            <a:r>
              <a:rPr lang="ja-JP" altLang="en-US" sz="3200" b="1" dirty="0">
                <a:latin typeface="游ゴシック" panose="020B0400000000000000" pitchFamily="50" charset="-128"/>
                <a:ea typeface="游ゴシック" panose="020B0400000000000000" pitchFamily="50" charset="-128"/>
              </a:rPr>
              <a:t>年</a:t>
            </a:r>
            <a:endParaRPr lang="en-US" altLang="ja-JP" sz="3200" b="1" dirty="0">
              <a:latin typeface="游ゴシック" panose="020B0400000000000000" pitchFamily="50" charset="-128"/>
              <a:ea typeface="游ゴシック" panose="020B0400000000000000" pitchFamily="50" charset="-128"/>
            </a:endParaRPr>
          </a:p>
          <a:p>
            <a:r>
              <a:rPr lang="ja-JP" altLang="en-US" sz="3200" b="1" dirty="0">
                <a:latin typeface="游ゴシック" panose="020B0400000000000000" pitchFamily="50" charset="-128"/>
                <a:ea typeface="游ゴシック" panose="020B0400000000000000" pitchFamily="50" charset="-128"/>
              </a:rPr>
              <a:t>に開催されています。</a:t>
            </a:r>
          </a:p>
        </p:txBody>
      </p:sp>
      <p:sp>
        <p:nvSpPr>
          <p:cNvPr id="6" name="テキスト ボックス 5">
            <a:extLst>
              <a:ext uri="{FF2B5EF4-FFF2-40B4-BE49-F238E27FC236}">
                <a16:creationId xmlns:a16="http://schemas.microsoft.com/office/drawing/2014/main" id="{461F3C66-6D9A-DA36-01B4-30504835D3C7}"/>
              </a:ext>
            </a:extLst>
          </p:cNvPr>
          <p:cNvSpPr txBox="1"/>
          <p:nvPr/>
        </p:nvSpPr>
        <p:spPr>
          <a:xfrm>
            <a:off x="4785018" y="4677175"/>
            <a:ext cx="7246541" cy="193899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ja-JP" altLang="en-US" sz="2400" b="1" dirty="0">
                <a:latin typeface="游ゴシック" panose="020B0400000000000000" pitchFamily="50" charset="-128"/>
                <a:ea typeface="游ゴシック" panose="020B0400000000000000" pitchFamily="50" charset="-128"/>
              </a:rPr>
              <a:t>　　　　　　　　今後の世界大会</a:t>
            </a:r>
            <a:endParaRPr lang="en-US" altLang="ja-JP" sz="2400" b="1" dirty="0">
              <a:latin typeface="游ゴシック" panose="020B0400000000000000" pitchFamily="50" charset="-128"/>
              <a:ea typeface="游ゴシック" panose="020B0400000000000000" pitchFamily="50" charset="-128"/>
            </a:endParaRPr>
          </a:p>
          <a:p>
            <a:r>
              <a:rPr lang="en-US" altLang="ja-JP" sz="2400" b="1" dirty="0">
                <a:latin typeface="游ゴシック" panose="020B0400000000000000" pitchFamily="50" charset="-128"/>
                <a:ea typeface="游ゴシック" panose="020B0400000000000000" pitchFamily="50" charset="-128"/>
              </a:rPr>
              <a:t>2024</a:t>
            </a:r>
            <a:r>
              <a:rPr lang="ja-JP" altLang="en-US" sz="2400" b="1" dirty="0">
                <a:latin typeface="游ゴシック" panose="020B0400000000000000" pitchFamily="50" charset="-128"/>
                <a:ea typeface="游ゴシック" panose="020B0400000000000000" pitchFamily="50" charset="-128"/>
              </a:rPr>
              <a:t>年　</a:t>
            </a:r>
            <a:r>
              <a:rPr lang="en-US" altLang="ja-JP" sz="2400" b="1" dirty="0">
                <a:latin typeface="游ゴシック" panose="020B0400000000000000" pitchFamily="50" charset="-128"/>
                <a:ea typeface="游ゴシック" panose="020B0400000000000000" pitchFamily="50" charset="-128"/>
              </a:rPr>
              <a:t>5</a:t>
            </a:r>
            <a:r>
              <a:rPr lang="ja-JP" altLang="en-US" sz="2400" b="1" dirty="0">
                <a:latin typeface="游ゴシック" panose="020B0400000000000000" pitchFamily="50" charset="-128"/>
                <a:ea typeface="游ゴシック" panose="020B0400000000000000" pitchFamily="50" charset="-128"/>
              </a:rPr>
              <a:t>月</a:t>
            </a:r>
            <a:r>
              <a:rPr lang="en-US" altLang="ja-JP" sz="2400" b="1" dirty="0">
                <a:latin typeface="游ゴシック" panose="020B0400000000000000" pitchFamily="50" charset="-128"/>
                <a:ea typeface="游ゴシック" panose="020B0400000000000000" pitchFamily="50" charset="-128"/>
              </a:rPr>
              <a:t>25</a:t>
            </a:r>
            <a:r>
              <a:rPr lang="ja-JP" altLang="en-US" sz="2400" b="1" dirty="0">
                <a:latin typeface="游ゴシック" panose="020B0400000000000000" pitchFamily="50" charset="-128"/>
                <a:ea typeface="游ゴシック" panose="020B0400000000000000" pitchFamily="50" charset="-128"/>
              </a:rPr>
              <a:t>日～</a:t>
            </a:r>
            <a:r>
              <a:rPr lang="en-US" altLang="ja-JP" sz="2400" b="1" dirty="0">
                <a:latin typeface="游ゴシック" panose="020B0400000000000000" pitchFamily="50" charset="-128"/>
                <a:ea typeface="游ゴシック" panose="020B0400000000000000" pitchFamily="50" charset="-128"/>
              </a:rPr>
              <a:t>29</a:t>
            </a:r>
            <a:r>
              <a:rPr lang="ja-JP" altLang="en-US" sz="2400" b="1" dirty="0">
                <a:latin typeface="游ゴシック" panose="020B0400000000000000" pitchFamily="50" charset="-128"/>
                <a:ea typeface="游ゴシック" panose="020B0400000000000000" pitchFamily="50" charset="-128"/>
              </a:rPr>
              <a:t>日： シンガポール</a:t>
            </a:r>
          </a:p>
          <a:p>
            <a:r>
              <a:rPr lang="en-US" altLang="ja-JP" sz="2400" b="1" dirty="0">
                <a:latin typeface="游ゴシック" panose="020B0400000000000000" pitchFamily="50" charset="-128"/>
                <a:ea typeface="游ゴシック" panose="020B0400000000000000" pitchFamily="50" charset="-128"/>
              </a:rPr>
              <a:t>2025</a:t>
            </a:r>
            <a:r>
              <a:rPr lang="ja-JP" altLang="en-US" sz="2400" b="1" dirty="0">
                <a:latin typeface="游ゴシック" panose="020B0400000000000000" pitchFamily="50" charset="-128"/>
                <a:ea typeface="游ゴシック" panose="020B0400000000000000" pitchFamily="50" charset="-128"/>
              </a:rPr>
              <a:t>年　</a:t>
            </a:r>
            <a:r>
              <a:rPr lang="en-US" altLang="ja-JP" sz="2400" b="1" dirty="0">
                <a:latin typeface="游ゴシック" panose="020B0400000000000000" pitchFamily="50" charset="-128"/>
                <a:ea typeface="游ゴシック" panose="020B0400000000000000" pitchFamily="50" charset="-128"/>
              </a:rPr>
              <a:t>6</a:t>
            </a:r>
            <a:r>
              <a:rPr lang="ja-JP" altLang="en-US" sz="2400" b="1" dirty="0">
                <a:latin typeface="游ゴシック" panose="020B0400000000000000" pitchFamily="50" charset="-128"/>
                <a:ea typeface="游ゴシック" panose="020B0400000000000000" pitchFamily="50" charset="-128"/>
              </a:rPr>
              <a:t>月</a:t>
            </a:r>
            <a:r>
              <a:rPr lang="en-US" altLang="ja-JP" sz="2400" b="1" dirty="0">
                <a:latin typeface="游ゴシック" panose="020B0400000000000000" pitchFamily="50" charset="-128"/>
                <a:ea typeface="游ゴシック" panose="020B0400000000000000" pitchFamily="50" charset="-128"/>
              </a:rPr>
              <a:t>21</a:t>
            </a:r>
            <a:r>
              <a:rPr lang="ja-JP" altLang="en-US" sz="2400" b="1" dirty="0">
                <a:latin typeface="游ゴシック" panose="020B0400000000000000" pitchFamily="50" charset="-128"/>
                <a:ea typeface="游ゴシック" panose="020B0400000000000000" pitchFamily="50" charset="-128"/>
              </a:rPr>
              <a:t>日～</a:t>
            </a:r>
            <a:r>
              <a:rPr lang="en-US" altLang="ja-JP" sz="2400" b="1" dirty="0">
                <a:latin typeface="游ゴシック" panose="020B0400000000000000" pitchFamily="50" charset="-128"/>
                <a:ea typeface="游ゴシック" panose="020B0400000000000000" pitchFamily="50" charset="-128"/>
              </a:rPr>
              <a:t>25</a:t>
            </a:r>
            <a:r>
              <a:rPr lang="ja-JP" altLang="en-US" sz="2400" b="1" dirty="0">
                <a:latin typeface="游ゴシック" panose="020B0400000000000000" pitchFamily="50" charset="-128"/>
                <a:ea typeface="游ゴシック" panose="020B0400000000000000" pitchFamily="50" charset="-128"/>
              </a:rPr>
              <a:t>日： カルガリー（カナダ）</a:t>
            </a:r>
          </a:p>
          <a:p>
            <a:r>
              <a:rPr lang="en-US" altLang="ja-JP" sz="2400" b="1" dirty="0">
                <a:latin typeface="游ゴシック" panose="020B0400000000000000" pitchFamily="50" charset="-128"/>
                <a:ea typeface="游ゴシック" panose="020B0400000000000000" pitchFamily="50" charset="-128"/>
              </a:rPr>
              <a:t>2026</a:t>
            </a:r>
            <a:r>
              <a:rPr lang="ja-JP" altLang="en-US" sz="2400" b="1" dirty="0">
                <a:latin typeface="游ゴシック" panose="020B0400000000000000" pitchFamily="50" charset="-128"/>
                <a:ea typeface="游ゴシック" panose="020B0400000000000000" pitchFamily="50" charset="-128"/>
              </a:rPr>
              <a:t>年　</a:t>
            </a:r>
            <a:r>
              <a:rPr lang="en-US" altLang="ja-JP" sz="2400" b="1" dirty="0">
                <a:latin typeface="游ゴシック" panose="020B0400000000000000" pitchFamily="50" charset="-128"/>
                <a:ea typeface="游ゴシック" panose="020B0400000000000000" pitchFamily="50" charset="-128"/>
              </a:rPr>
              <a:t>6</a:t>
            </a:r>
            <a:r>
              <a:rPr lang="ja-JP" altLang="en-US" sz="2400" b="1" dirty="0">
                <a:latin typeface="游ゴシック" panose="020B0400000000000000" pitchFamily="50" charset="-128"/>
                <a:ea typeface="游ゴシック" panose="020B0400000000000000" pitchFamily="50" charset="-128"/>
              </a:rPr>
              <a:t>月</a:t>
            </a:r>
            <a:r>
              <a:rPr lang="en-US" altLang="ja-JP" sz="2400" b="1" dirty="0">
                <a:latin typeface="游ゴシック" panose="020B0400000000000000" pitchFamily="50" charset="-128"/>
                <a:ea typeface="游ゴシック" panose="020B0400000000000000" pitchFamily="50" charset="-128"/>
              </a:rPr>
              <a:t>13</a:t>
            </a:r>
            <a:r>
              <a:rPr lang="ja-JP" altLang="en-US" sz="2400" b="1" dirty="0">
                <a:latin typeface="游ゴシック" panose="020B0400000000000000" pitchFamily="50" charset="-128"/>
                <a:ea typeface="游ゴシック" panose="020B0400000000000000" pitchFamily="50" charset="-128"/>
              </a:rPr>
              <a:t>日～</a:t>
            </a:r>
            <a:r>
              <a:rPr lang="en-US" altLang="ja-JP" sz="2400" b="1" dirty="0">
                <a:latin typeface="游ゴシック" panose="020B0400000000000000" pitchFamily="50" charset="-128"/>
                <a:ea typeface="游ゴシック" panose="020B0400000000000000" pitchFamily="50" charset="-128"/>
              </a:rPr>
              <a:t>17</a:t>
            </a:r>
            <a:r>
              <a:rPr lang="ja-JP" altLang="en-US" sz="2400" b="1" dirty="0">
                <a:latin typeface="游ゴシック" panose="020B0400000000000000" pitchFamily="50" charset="-128"/>
                <a:ea typeface="游ゴシック" panose="020B0400000000000000" pitchFamily="50" charset="-128"/>
              </a:rPr>
              <a:t>日： 台北（台湾）</a:t>
            </a:r>
          </a:p>
          <a:p>
            <a:r>
              <a:rPr lang="en-US" altLang="ja-JP" sz="2400" b="1" dirty="0">
                <a:latin typeface="游ゴシック" panose="020B0400000000000000" pitchFamily="50" charset="-128"/>
                <a:ea typeface="游ゴシック" panose="020B0400000000000000" pitchFamily="50" charset="-128"/>
              </a:rPr>
              <a:t>2027</a:t>
            </a:r>
            <a:r>
              <a:rPr lang="ja-JP" altLang="en-US" sz="2400" b="1" dirty="0">
                <a:latin typeface="游ゴシック" panose="020B0400000000000000" pitchFamily="50" charset="-128"/>
                <a:ea typeface="游ゴシック" panose="020B0400000000000000" pitchFamily="50" charset="-128"/>
              </a:rPr>
              <a:t>年　</a:t>
            </a:r>
            <a:r>
              <a:rPr lang="en-US" altLang="ja-JP" sz="2400" b="1" dirty="0">
                <a:latin typeface="游ゴシック" panose="020B0400000000000000" pitchFamily="50" charset="-128"/>
                <a:ea typeface="游ゴシック" panose="020B0400000000000000" pitchFamily="50" charset="-128"/>
              </a:rPr>
              <a:t>6</a:t>
            </a:r>
            <a:r>
              <a:rPr lang="ja-JP" altLang="en-US" sz="2400" b="1" dirty="0">
                <a:latin typeface="游ゴシック" panose="020B0400000000000000" pitchFamily="50" charset="-128"/>
                <a:ea typeface="游ゴシック" panose="020B0400000000000000" pitchFamily="50" charset="-128"/>
              </a:rPr>
              <a:t>月</a:t>
            </a:r>
            <a:r>
              <a:rPr lang="en-US" altLang="ja-JP" sz="2400" b="1" dirty="0">
                <a:latin typeface="游ゴシック" panose="020B0400000000000000" pitchFamily="50" charset="-128"/>
                <a:ea typeface="游ゴシック" panose="020B0400000000000000" pitchFamily="50" charset="-128"/>
              </a:rPr>
              <a:t>5</a:t>
            </a:r>
            <a:r>
              <a:rPr lang="ja-JP" altLang="en-US" sz="2400" b="1" dirty="0">
                <a:latin typeface="游ゴシック" panose="020B0400000000000000" pitchFamily="50" charset="-128"/>
                <a:ea typeface="游ゴシック" panose="020B0400000000000000" pitchFamily="50" charset="-128"/>
              </a:rPr>
              <a:t>日～</a:t>
            </a:r>
            <a:r>
              <a:rPr lang="en-US" altLang="ja-JP" sz="2400" b="1" dirty="0">
                <a:latin typeface="游ゴシック" panose="020B0400000000000000" pitchFamily="50" charset="-128"/>
                <a:ea typeface="游ゴシック" panose="020B0400000000000000" pitchFamily="50" charset="-128"/>
              </a:rPr>
              <a:t>9</a:t>
            </a:r>
            <a:r>
              <a:rPr lang="ja-JP" altLang="en-US" sz="2400" b="1" dirty="0">
                <a:latin typeface="游ゴシック" panose="020B0400000000000000" pitchFamily="50" charset="-128"/>
                <a:ea typeface="游ゴシック" panose="020B0400000000000000" pitchFamily="50" charset="-128"/>
              </a:rPr>
              <a:t>日： ホノルル（米国ハワイ）</a:t>
            </a:r>
          </a:p>
        </p:txBody>
      </p:sp>
    </p:spTree>
    <p:extLst>
      <p:ext uri="{BB962C8B-B14F-4D97-AF65-F5344CB8AC3E}">
        <p14:creationId xmlns:p14="http://schemas.microsoft.com/office/powerpoint/2010/main" val="173969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3EC1B42-85BF-A35F-E90B-8B15876A57A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784" y="1445898"/>
            <a:ext cx="11305256" cy="5256585"/>
          </a:xfrm>
          <a:prstGeom prst="rect">
            <a:avLst/>
          </a:prstGeom>
        </p:spPr>
      </p:pic>
      <p:sp>
        <p:nvSpPr>
          <p:cNvPr id="5" name="テキスト ボックス 4">
            <a:extLst>
              <a:ext uri="{FF2B5EF4-FFF2-40B4-BE49-F238E27FC236}">
                <a16:creationId xmlns:a16="http://schemas.microsoft.com/office/drawing/2014/main" id="{07262DF6-8483-F3E0-F450-1B5D8C0BCFD0}"/>
              </a:ext>
            </a:extLst>
          </p:cNvPr>
          <p:cNvSpPr txBox="1"/>
          <p:nvPr/>
        </p:nvSpPr>
        <p:spPr>
          <a:xfrm>
            <a:off x="-25950" y="155517"/>
            <a:ext cx="11305256" cy="1200329"/>
          </a:xfrm>
          <a:prstGeom prst="rect">
            <a:avLst/>
          </a:prstGeom>
          <a:noFill/>
        </p:spPr>
        <p:txBody>
          <a:bodyPr wrap="square">
            <a:spAutoFit/>
          </a:bodyPr>
          <a:lstStyle/>
          <a:p>
            <a:r>
              <a:rPr lang="ja-JP" altLang="en-US" sz="3200" b="1" dirty="0">
                <a:latin typeface="游ゴシック" panose="020B0400000000000000" pitchFamily="50" charset="-128"/>
                <a:ea typeface="游ゴシック" panose="020B0400000000000000" pitchFamily="50" charset="-128"/>
              </a:rPr>
              <a:t>　　</a:t>
            </a:r>
            <a:r>
              <a:rPr lang="en-US" altLang="ja-JP" sz="4000" b="1" dirty="0">
                <a:latin typeface="游ゴシック" panose="020B0400000000000000" pitchFamily="50" charset="-128"/>
                <a:ea typeface="游ゴシック" panose="020B0400000000000000" pitchFamily="50" charset="-128"/>
              </a:rPr>
              <a:t>2022</a:t>
            </a:r>
            <a:r>
              <a:rPr lang="ja-JP" altLang="en-US" sz="4000" b="1" dirty="0">
                <a:latin typeface="游ゴシック" panose="020B0400000000000000" pitchFamily="50" charset="-128"/>
                <a:ea typeface="游ゴシック" panose="020B0400000000000000" pitchFamily="50" charset="-128"/>
              </a:rPr>
              <a:t>年</a:t>
            </a:r>
            <a:r>
              <a:rPr lang="en-US" altLang="ja-JP" sz="4000" b="1" dirty="0">
                <a:latin typeface="游ゴシック" panose="020B0400000000000000" pitchFamily="50" charset="-128"/>
                <a:ea typeface="游ゴシック" panose="020B0400000000000000" pitchFamily="50" charset="-128"/>
              </a:rPr>
              <a:t>11</a:t>
            </a:r>
            <a:r>
              <a:rPr lang="ja-JP" altLang="en-US" sz="4000" b="1" dirty="0">
                <a:latin typeface="游ゴシック" panose="020B0400000000000000" pitchFamily="50" charset="-128"/>
                <a:ea typeface="游ゴシック" panose="020B0400000000000000" pitchFamily="50" charset="-128"/>
              </a:rPr>
              <a:t>月　大阪ロータリークラブ</a:t>
            </a:r>
            <a:r>
              <a:rPr lang="en-US" altLang="ja-JP" sz="4000" b="1" dirty="0">
                <a:latin typeface="游ゴシック" panose="020B0400000000000000" pitchFamily="50" charset="-128"/>
                <a:ea typeface="游ゴシック" panose="020B0400000000000000" pitchFamily="50" charset="-128"/>
              </a:rPr>
              <a:t>100</a:t>
            </a:r>
            <a:r>
              <a:rPr lang="ja-JP" altLang="en-US" sz="4000" b="1" dirty="0">
                <a:latin typeface="游ゴシック" panose="020B0400000000000000" pitchFamily="50" charset="-128"/>
                <a:ea typeface="游ゴシック" panose="020B0400000000000000" pitchFamily="50" charset="-128"/>
              </a:rPr>
              <a:t>周年</a:t>
            </a:r>
          </a:p>
          <a:p>
            <a:r>
              <a:rPr lang="ja-JP" altLang="en-US" sz="3200" b="1" dirty="0">
                <a:latin typeface="游ゴシック" panose="020B0400000000000000" pitchFamily="50" charset="-128"/>
                <a:ea typeface="游ゴシック" panose="020B0400000000000000" pitchFamily="50" charset="-128"/>
              </a:rPr>
              <a:t>　　　</a:t>
            </a:r>
            <a:r>
              <a:rPr lang="en-US" altLang="ja-JP" sz="3200" b="1" dirty="0">
                <a:latin typeface="游ゴシック" panose="020B0400000000000000" pitchFamily="50" charset="-128"/>
                <a:ea typeface="游ゴシック" panose="020B0400000000000000" pitchFamily="50" charset="-128"/>
              </a:rPr>
              <a:t>2660</a:t>
            </a:r>
            <a:r>
              <a:rPr lang="ja-JP" altLang="en-US" sz="3200" b="1" dirty="0">
                <a:latin typeface="游ゴシック" panose="020B0400000000000000" pitchFamily="50" charset="-128"/>
                <a:ea typeface="游ゴシック" panose="020B0400000000000000" pitchFamily="50" charset="-128"/>
              </a:rPr>
              <a:t>地区大阪のロータリー</a:t>
            </a:r>
            <a:r>
              <a:rPr lang="en-US" altLang="ja-JP" sz="3200" b="1" dirty="0">
                <a:latin typeface="游ゴシック" panose="020B0400000000000000" pitchFamily="50" charset="-128"/>
                <a:ea typeface="游ゴシック" panose="020B0400000000000000" pitchFamily="50" charset="-128"/>
              </a:rPr>
              <a:t>100</a:t>
            </a:r>
            <a:r>
              <a:rPr lang="ja-JP" altLang="en-US" sz="3200" b="1" dirty="0">
                <a:latin typeface="游ゴシック" panose="020B0400000000000000" pitchFamily="50" charset="-128"/>
                <a:ea typeface="游ゴシック" panose="020B0400000000000000" pitchFamily="50" charset="-128"/>
              </a:rPr>
              <a:t>周年記念サイトより</a:t>
            </a:r>
          </a:p>
        </p:txBody>
      </p:sp>
    </p:spTree>
    <p:extLst>
      <p:ext uri="{BB962C8B-B14F-4D97-AF65-F5344CB8AC3E}">
        <p14:creationId xmlns:p14="http://schemas.microsoft.com/office/powerpoint/2010/main" val="390699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白黒の写真にテキストが書いてある男&#10;&#10;低い精度で自動的に生成された説明">
            <a:extLst>
              <a:ext uri="{FF2B5EF4-FFF2-40B4-BE49-F238E27FC236}">
                <a16:creationId xmlns:a16="http://schemas.microsoft.com/office/drawing/2014/main" id="{4ADF1314-8641-AA8E-D1BA-02E7DDA623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b="-1"/>
          <a:stretch/>
        </p:blipFill>
        <p:spPr>
          <a:xfrm>
            <a:off x="120650" y="68263"/>
            <a:ext cx="11947525" cy="6721475"/>
          </a:xfrm>
          <a:prstGeom prst="rect">
            <a:avLst/>
          </a:prstGeom>
          <a:noFill/>
        </p:spPr>
      </p:pic>
    </p:spTree>
    <p:extLst>
      <p:ext uri="{BB962C8B-B14F-4D97-AF65-F5344CB8AC3E}">
        <p14:creationId xmlns:p14="http://schemas.microsoft.com/office/powerpoint/2010/main" val="80136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9CFEC16-BDF0-7E35-9466-98042986574A}"/>
              </a:ext>
            </a:extLst>
          </p:cNvPr>
          <p:cNvPicPr>
            <a:picLocks noChangeAspect="1"/>
          </p:cNvPicPr>
          <p:nvPr/>
        </p:nvPicPr>
        <p:blipFill>
          <a:blip r:embed="rId3"/>
          <a:stretch>
            <a:fillRect/>
          </a:stretch>
        </p:blipFill>
        <p:spPr>
          <a:xfrm>
            <a:off x="9910836" y="332656"/>
            <a:ext cx="2030144" cy="920576"/>
          </a:xfrm>
          <a:prstGeom prst="rect">
            <a:avLst/>
          </a:prstGeom>
        </p:spPr>
      </p:pic>
      <p:sp>
        <p:nvSpPr>
          <p:cNvPr id="4" name="テキスト ボックス 3">
            <a:extLst>
              <a:ext uri="{FF2B5EF4-FFF2-40B4-BE49-F238E27FC236}">
                <a16:creationId xmlns:a16="http://schemas.microsoft.com/office/drawing/2014/main" id="{BCE11425-4FEF-942C-06A2-B3DB20EF0F32}"/>
              </a:ext>
            </a:extLst>
          </p:cNvPr>
          <p:cNvSpPr txBox="1"/>
          <p:nvPr/>
        </p:nvSpPr>
        <p:spPr>
          <a:xfrm>
            <a:off x="1053852" y="1252240"/>
            <a:ext cx="10441160" cy="4801314"/>
          </a:xfrm>
          <a:prstGeom prst="rect">
            <a:avLst/>
          </a:prstGeom>
          <a:noFill/>
        </p:spPr>
        <p:txBody>
          <a:bodyPr wrap="square">
            <a:spAutoFit/>
          </a:bodyPr>
          <a:lstStyle/>
          <a:p>
            <a:r>
              <a:rPr lang="ja-JP" altLang="en-US" sz="4800" b="1" dirty="0">
                <a:latin typeface="游ゴシック" panose="020B0400000000000000" pitchFamily="50" charset="-128"/>
                <a:ea typeface="游ゴシック" panose="020B0400000000000000" pitchFamily="50" charset="-128"/>
              </a:rPr>
              <a:t>ロータリーの歴史と沿革</a:t>
            </a:r>
            <a:endParaRPr lang="en-US" altLang="ja-JP" sz="4800" b="1" dirty="0">
              <a:latin typeface="游ゴシック" panose="020B0400000000000000" pitchFamily="50" charset="-128"/>
              <a:ea typeface="游ゴシック" panose="020B0400000000000000" pitchFamily="50" charset="-128"/>
            </a:endParaRPr>
          </a:p>
          <a:p>
            <a:endParaRPr lang="ja-JP" altLang="en-US" sz="4800" b="1" dirty="0">
              <a:latin typeface="游ゴシック" panose="020B0400000000000000" pitchFamily="50" charset="-128"/>
              <a:ea typeface="游ゴシック" panose="020B0400000000000000" pitchFamily="50" charset="-128"/>
            </a:endParaRPr>
          </a:p>
          <a:p>
            <a:r>
              <a:rPr lang="en-US" altLang="ja-JP" sz="3200" b="1" dirty="0">
                <a:latin typeface="游ゴシック" panose="020B0400000000000000" pitchFamily="50" charset="-128"/>
                <a:ea typeface="游ゴシック" panose="020B0400000000000000" pitchFamily="50" charset="-128"/>
              </a:rPr>
              <a:t>110</a:t>
            </a:r>
            <a:r>
              <a:rPr lang="ja-JP" altLang="en-US" sz="3200" b="1" dirty="0">
                <a:latin typeface="游ゴシック" panose="020B0400000000000000" pitchFamily="50" charset="-128"/>
                <a:ea typeface="游ゴシック" panose="020B0400000000000000" pitchFamily="50" charset="-128"/>
              </a:rPr>
              <a:t>年以上に渡って奉仕を実践してきたロータリーは、シカゴ（米国イリノイ州）で、ポール・ハリスによって創設されました。</a:t>
            </a:r>
            <a:endParaRPr lang="en-US" altLang="ja-JP" sz="3200" b="1" dirty="0">
              <a:latin typeface="游ゴシック" panose="020B0400000000000000" pitchFamily="50" charset="-128"/>
              <a:ea typeface="游ゴシック" panose="020B0400000000000000" pitchFamily="50" charset="-128"/>
            </a:endParaRPr>
          </a:p>
          <a:p>
            <a:endParaRPr lang="en-US" altLang="ja-JP" sz="3200" b="1" dirty="0">
              <a:latin typeface="游ゴシック" panose="020B0400000000000000" pitchFamily="50" charset="-128"/>
              <a:ea typeface="游ゴシック" panose="020B0400000000000000" pitchFamily="50" charset="-128"/>
            </a:endParaRPr>
          </a:p>
          <a:p>
            <a:r>
              <a:rPr lang="ja-JP" altLang="en-US" sz="3200" b="1" dirty="0">
                <a:latin typeface="游ゴシック" panose="020B0400000000000000" pitchFamily="50" charset="-128"/>
                <a:ea typeface="游ゴシック" panose="020B0400000000000000" pitchFamily="50" charset="-128"/>
              </a:rPr>
              <a:t>世界的な団体となったロータリーは、これまでにどのような歴史を歩んできたのでしょうか。</a:t>
            </a:r>
          </a:p>
          <a:p>
            <a:endParaRPr lang="ja-JP" altLang="en-US" dirty="0"/>
          </a:p>
        </p:txBody>
      </p:sp>
    </p:spTree>
    <p:extLst>
      <p:ext uri="{BB962C8B-B14F-4D97-AF65-F5344CB8AC3E}">
        <p14:creationId xmlns:p14="http://schemas.microsoft.com/office/powerpoint/2010/main" val="78883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381FBA4-9492-E57B-7A01-2098F3C778C9}"/>
              </a:ext>
            </a:extLst>
          </p:cNvPr>
          <p:cNvSpPr txBox="1"/>
          <p:nvPr/>
        </p:nvSpPr>
        <p:spPr>
          <a:xfrm>
            <a:off x="463868" y="1124744"/>
            <a:ext cx="5486527" cy="1569660"/>
          </a:xfrm>
          <a:prstGeom prst="rect">
            <a:avLst/>
          </a:prstGeom>
          <a:noFill/>
        </p:spPr>
        <p:txBody>
          <a:bodyPr wrap="square">
            <a:spAutoFit/>
          </a:bodyPr>
          <a:lstStyle/>
          <a:p>
            <a:r>
              <a:rPr lang="ja-JP" altLang="en-US" sz="4800" b="1" dirty="0">
                <a:latin typeface="游ゴシック" panose="020B0400000000000000" pitchFamily="50" charset="-128"/>
                <a:ea typeface="游ゴシック" panose="020B0400000000000000" pitchFamily="50" charset="-128"/>
              </a:rPr>
              <a:t>ロータリーの歴史</a:t>
            </a:r>
            <a:br>
              <a:rPr lang="ja-JP" altLang="en-US" sz="4800" b="1" dirty="0">
                <a:latin typeface="游ゴシック" panose="020B0400000000000000" pitchFamily="50" charset="-128"/>
                <a:ea typeface="游ゴシック" panose="020B0400000000000000" pitchFamily="50" charset="-128"/>
              </a:rPr>
            </a:br>
            <a:endParaRPr lang="ja-JP" altLang="en-US" sz="4800" b="1" dirty="0">
              <a:latin typeface="游ゴシック" panose="020B0400000000000000" pitchFamily="50" charset="-128"/>
              <a:ea typeface="游ゴシック" panose="020B0400000000000000" pitchFamily="50" charset="-128"/>
            </a:endParaRPr>
          </a:p>
        </p:txBody>
      </p:sp>
      <p:pic>
        <p:nvPicPr>
          <p:cNvPr id="6" name="図 5">
            <a:extLst>
              <a:ext uri="{FF2B5EF4-FFF2-40B4-BE49-F238E27FC236}">
                <a16:creationId xmlns:a16="http://schemas.microsoft.com/office/drawing/2014/main" id="{8FD9C1C6-70E0-5F0B-71BB-5868C69AB6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18049" y="542011"/>
            <a:ext cx="2304256" cy="3263936"/>
          </a:xfrm>
          <a:prstGeom prst="rect">
            <a:avLst/>
          </a:prstGeom>
        </p:spPr>
      </p:pic>
      <p:pic>
        <p:nvPicPr>
          <p:cNvPr id="2" name="図 1">
            <a:extLst>
              <a:ext uri="{FF2B5EF4-FFF2-40B4-BE49-F238E27FC236}">
                <a16:creationId xmlns:a16="http://schemas.microsoft.com/office/drawing/2014/main" id="{98B0401A-F13E-FAA9-3377-4C3C7F9B4D94}"/>
              </a:ext>
            </a:extLst>
          </p:cNvPr>
          <p:cNvPicPr>
            <a:picLocks noChangeAspect="1"/>
          </p:cNvPicPr>
          <p:nvPr/>
        </p:nvPicPr>
        <p:blipFill>
          <a:blip r:embed="rId4"/>
          <a:stretch>
            <a:fillRect/>
          </a:stretch>
        </p:blipFill>
        <p:spPr>
          <a:xfrm>
            <a:off x="9694813" y="333258"/>
            <a:ext cx="2030144" cy="920576"/>
          </a:xfrm>
          <a:prstGeom prst="rect">
            <a:avLst/>
          </a:prstGeom>
        </p:spPr>
      </p:pic>
      <p:sp>
        <p:nvSpPr>
          <p:cNvPr id="7" name="テキスト ボックス 6">
            <a:extLst>
              <a:ext uri="{FF2B5EF4-FFF2-40B4-BE49-F238E27FC236}">
                <a16:creationId xmlns:a16="http://schemas.microsoft.com/office/drawing/2014/main" id="{3DC02726-1B64-B616-1779-6B521120A19C}"/>
              </a:ext>
            </a:extLst>
          </p:cNvPr>
          <p:cNvSpPr txBox="1"/>
          <p:nvPr/>
        </p:nvSpPr>
        <p:spPr>
          <a:xfrm>
            <a:off x="130882" y="4293096"/>
            <a:ext cx="11927061" cy="2062103"/>
          </a:xfrm>
          <a:prstGeom prst="rect">
            <a:avLst/>
          </a:prstGeom>
          <a:noFill/>
        </p:spPr>
        <p:txBody>
          <a:bodyPr wrap="square">
            <a:spAutoFit/>
          </a:bodyPr>
          <a:lstStyle/>
          <a:p>
            <a:r>
              <a:rPr lang="ja-JP" altLang="en-US" sz="3200" b="1" dirty="0">
                <a:latin typeface="游ゴシック" panose="020B0400000000000000" pitchFamily="50" charset="-128"/>
                <a:ea typeface="游ゴシック" panose="020B0400000000000000" pitchFamily="50" charset="-128"/>
              </a:rPr>
              <a:t>当時のシカゴという町は</a:t>
            </a:r>
            <a:r>
              <a:rPr lang="en-US" altLang="ja-JP" sz="3200" b="1" dirty="0">
                <a:latin typeface="游ゴシック" panose="020B0400000000000000" pitchFamily="50" charset="-128"/>
                <a:ea typeface="游ゴシック" panose="020B0400000000000000" pitchFamily="50" charset="-128"/>
              </a:rPr>
              <a:t>､</a:t>
            </a:r>
            <a:r>
              <a:rPr lang="ja-JP" altLang="en-US" sz="3200" b="1" dirty="0">
                <a:latin typeface="游ゴシック" panose="020B0400000000000000" pitchFamily="50" charset="-128"/>
                <a:ea typeface="游ゴシック" panose="020B0400000000000000" pitchFamily="50" charset="-128"/>
              </a:rPr>
              <a:t>商道徳の欠如が目に付く殺伐とした</a:t>
            </a:r>
            <a:endParaRPr lang="en-US" altLang="ja-JP" sz="3200" b="1" dirty="0">
              <a:latin typeface="游ゴシック" panose="020B0400000000000000" pitchFamily="50" charset="-128"/>
              <a:ea typeface="游ゴシック" panose="020B0400000000000000" pitchFamily="50" charset="-128"/>
            </a:endParaRPr>
          </a:p>
          <a:p>
            <a:r>
              <a:rPr lang="ja-JP" altLang="en-US" sz="3200" b="1" dirty="0">
                <a:latin typeface="游ゴシック" panose="020B0400000000000000" pitchFamily="50" charset="-128"/>
                <a:ea typeface="游ゴシック" panose="020B0400000000000000" pitchFamily="50" charset="-128"/>
              </a:rPr>
              <a:t>時代背景。</a:t>
            </a:r>
            <a:endParaRPr lang="en-US" altLang="ja-JP" sz="3200" b="1" dirty="0">
              <a:latin typeface="游ゴシック" panose="020B0400000000000000" pitchFamily="50" charset="-128"/>
              <a:ea typeface="游ゴシック" panose="020B0400000000000000" pitchFamily="50" charset="-128"/>
            </a:endParaRPr>
          </a:p>
          <a:p>
            <a:r>
              <a:rPr lang="ja-JP" altLang="en-US" sz="3200" b="1" dirty="0">
                <a:latin typeface="游ゴシック" panose="020B0400000000000000" pitchFamily="50" charset="-128"/>
                <a:ea typeface="游ゴシック" panose="020B0400000000000000" pitchFamily="50" charset="-128"/>
              </a:rPr>
              <a:t>弁護士だったポール </a:t>
            </a:r>
            <a:r>
              <a:rPr lang="en-US" altLang="ja-JP" sz="3200" b="1" dirty="0">
                <a:latin typeface="游ゴシック" panose="020B0400000000000000" pitchFamily="50" charset="-128"/>
                <a:ea typeface="游ゴシック" panose="020B0400000000000000" pitchFamily="50" charset="-128"/>
              </a:rPr>
              <a:t>P. </a:t>
            </a:r>
            <a:r>
              <a:rPr lang="ja-JP" altLang="en-US" sz="3200" b="1" dirty="0">
                <a:latin typeface="游ゴシック" panose="020B0400000000000000" pitchFamily="50" charset="-128"/>
                <a:ea typeface="游ゴシック" panose="020B0400000000000000" pitchFamily="50" charset="-128"/>
              </a:rPr>
              <a:t>ハリスは、地元の多種多様な職業人を</a:t>
            </a:r>
            <a:endParaRPr lang="en-US" altLang="ja-JP" sz="3200" b="1" dirty="0">
              <a:latin typeface="游ゴシック" panose="020B0400000000000000" pitchFamily="50" charset="-128"/>
              <a:ea typeface="游ゴシック" panose="020B0400000000000000" pitchFamily="50" charset="-128"/>
            </a:endParaRPr>
          </a:p>
          <a:p>
            <a:r>
              <a:rPr lang="ja-JP" altLang="en-US" sz="3200" b="1" dirty="0">
                <a:latin typeface="游ゴシック" panose="020B0400000000000000" pitchFamily="50" charset="-128"/>
                <a:ea typeface="游ゴシック" panose="020B0400000000000000" pitchFamily="50" charset="-128"/>
              </a:rPr>
              <a:t>集めたクラブを思い描きました。</a:t>
            </a:r>
          </a:p>
        </p:txBody>
      </p:sp>
    </p:spTree>
    <p:extLst>
      <p:ext uri="{BB962C8B-B14F-4D97-AF65-F5344CB8AC3E}">
        <p14:creationId xmlns:p14="http://schemas.microsoft.com/office/powerpoint/2010/main" val="186200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9026B7A-1BD9-5EFC-3B22-6B0DD40ADFFC}"/>
              </a:ext>
            </a:extLst>
          </p:cNvPr>
          <p:cNvSpPr txBox="1"/>
          <p:nvPr/>
        </p:nvSpPr>
        <p:spPr>
          <a:xfrm>
            <a:off x="67444" y="1639896"/>
            <a:ext cx="11847640" cy="4401205"/>
          </a:xfrm>
          <a:prstGeom prst="rect">
            <a:avLst/>
          </a:prstGeom>
          <a:noFill/>
        </p:spPr>
        <p:txBody>
          <a:bodyPr wrap="square">
            <a:spAutoFit/>
          </a:bodyPr>
          <a:lstStyle/>
          <a:p>
            <a:r>
              <a:rPr lang="en-US" altLang="ja-JP" sz="4000" b="1" dirty="0">
                <a:latin typeface="游ゴシック" panose="020B0400000000000000" pitchFamily="50" charset="-128"/>
                <a:ea typeface="游ゴシック" panose="020B0400000000000000" pitchFamily="50" charset="-128"/>
              </a:rPr>
              <a:t>1905</a:t>
            </a:r>
            <a:r>
              <a:rPr lang="ja-JP" altLang="en-US" sz="4000" b="1" dirty="0">
                <a:latin typeface="游ゴシック" panose="020B0400000000000000" pitchFamily="50" charset="-128"/>
                <a:ea typeface="游ゴシック" panose="020B0400000000000000" pitchFamily="50" charset="-128"/>
              </a:rPr>
              <a:t>年</a:t>
            </a:r>
            <a:r>
              <a:rPr lang="en-US" altLang="ja-JP" sz="4000" b="1" dirty="0">
                <a:latin typeface="游ゴシック" panose="020B0400000000000000" pitchFamily="50" charset="-128"/>
                <a:ea typeface="游ゴシック" panose="020B0400000000000000" pitchFamily="50" charset="-128"/>
              </a:rPr>
              <a:t>2</a:t>
            </a:r>
            <a:r>
              <a:rPr lang="ja-JP" altLang="en-US" sz="4000" b="1" dirty="0">
                <a:latin typeface="游ゴシック" panose="020B0400000000000000" pitchFamily="50" charset="-128"/>
                <a:ea typeface="游ゴシック" panose="020B0400000000000000" pitchFamily="50" charset="-128"/>
              </a:rPr>
              <a:t>月</a:t>
            </a:r>
            <a:r>
              <a:rPr lang="en-US" altLang="ja-JP" sz="4000" b="1" dirty="0">
                <a:latin typeface="游ゴシック" panose="020B0400000000000000" pitchFamily="50" charset="-128"/>
                <a:ea typeface="游ゴシック" panose="020B0400000000000000" pitchFamily="50" charset="-128"/>
              </a:rPr>
              <a:t>23</a:t>
            </a:r>
            <a:r>
              <a:rPr lang="ja-JP" altLang="en-US" sz="4000" b="1" dirty="0">
                <a:latin typeface="游ゴシック" panose="020B0400000000000000" pitchFamily="50" charset="-128"/>
                <a:ea typeface="游ゴシック" panose="020B0400000000000000" pitchFamily="50" charset="-128"/>
              </a:rPr>
              <a:t>日</a:t>
            </a:r>
            <a:endParaRPr lang="en-US" altLang="ja-JP" sz="4000" b="1" dirty="0">
              <a:latin typeface="游ゴシック" panose="020B0400000000000000" pitchFamily="50" charset="-128"/>
              <a:ea typeface="游ゴシック" panose="020B0400000000000000" pitchFamily="50" charset="-128"/>
            </a:endParaRPr>
          </a:p>
          <a:p>
            <a:r>
              <a:rPr lang="ja-JP" altLang="en-US" sz="3600" b="1" dirty="0">
                <a:latin typeface="游ゴシック" panose="020B0400000000000000" pitchFamily="50" charset="-128"/>
                <a:ea typeface="游ゴシック" panose="020B0400000000000000" pitchFamily="50" charset="-128"/>
              </a:rPr>
              <a:t>最初の例会</a:t>
            </a:r>
            <a:endParaRPr lang="en-US" altLang="ja-JP" sz="3600" b="1" dirty="0">
              <a:latin typeface="游ゴシック" panose="020B0400000000000000" pitchFamily="50" charset="-128"/>
              <a:ea typeface="游ゴシック" panose="020B0400000000000000" pitchFamily="50" charset="-128"/>
            </a:endParaRPr>
          </a:p>
          <a:p>
            <a:endParaRPr lang="en-US" altLang="ja-JP" sz="3600" b="1" dirty="0">
              <a:latin typeface="游ゴシック" panose="020B0400000000000000" pitchFamily="50" charset="-128"/>
              <a:ea typeface="游ゴシック" panose="020B0400000000000000" pitchFamily="50" charset="-128"/>
            </a:endParaRPr>
          </a:p>
          <a:p>
            <a:r>
              <a:rPr lang="ja-JP" altLang="en-US" sz="2800" b="1" dirty="0">
                <a:latin typeface="游ゴシック" panose="020B0400000000000000" pitchFamily="50" charset="-128"/>
                <a:ea typeface="游ゴシック" panose="020B0400000000000000" pitchFamily="50" charset="-128"/>
              </a:rPr>
              <a:t>地元のさまざまな職業人が集まるクラブ</a:t>
            </a:r>
            <a:r>
              <a:rPr lang="en-US" altLang="ja-JP" sz="2800" b="1" dirty="0">
                <a:latin typeface="游ゴシック" panose="020B0400000000000000" pitchFamily="50" charset="-128"/>
                <a:ea typeface="游ゴシック" panose="020B0400000000000000" pitchFamily="50" charset="-128"/>
              </a:rPr>
              <a:t>､</a:t>
            </a:r>
            <a:r>
              <a:rPr lang="ja-JP" altLang="en-US" sz="2800" b="1" dirty="0">
                <a:latin typeface="游ゴシック" panose="020B0400000000000000" pitchFamily="50" charset="-128"/>
                <a:ea typeface="游ゴシック" panose="020B0400000000000000" pitchFamily="50" charset="-128"/>
              </a:rPr>
              <a:t>「仲間の間で友情を深めたい」という願いの下に集まった</a:t>
            </a:r>
            <a:r>
              <a:rPr lang="en-US" altLang="ja-JP" sz="2800" b="1" dirty="0">
                <a:latin typeface="游ゴシック" panose="020B0400000000000000" pitchFamily="50" charset="-128"/>
                <a:ea typeface="游ゴシック" panose="020B0400000000000000" pitchFamily="50" charset="-128"/>
              </a:rPr>
              <a:t>4</a:t>
            </a:r>
            <a:r>
              <a:rPr lang="ja-JP" altLang="en-US" sz="2800" b="1" dirty="0">
                <a:latin typeface="游ゴシック" panose="020B0400000000000000" pitchFamily="50" charset="-128"/>
                <a:ea typeface="游ゴシック" panose="020B0400000000000000" pitchFamily="50" charset="-128"/>
              </a:rPr>
              <a:t>人は</a:t>
            </a:r>
            <a:r>
              <a:rPr lang="en-US" altLang="ja-JP" sz="2800" b="1" dirty="0">
                <a:latin typeface="游ゴシック" panose="020B0400000000000000" pitchFamily="50" charset="-128"/>
                <a:ea typeface="游ゴシック" panose="020B0400000000000000" pitchFamily="50" charset="-128"/>
              </a:rPr>
              <a:t>､</a:t>
            </a:r>
            <a:r>
              <a:rPr lang="ja-JP" altLang="en-US" sz="2800" b="1" dirty="0">
                <a:latin typeface="游ゴシック" panose="020B0400000000000000" pitchFamily="50" charset="-128"/>
                <a:ea typeface="游ゴシック" panose="020B0400000000000000" pitchFamily="50" charset="-128"/>
              </a:rPr>
              <a:t>イリノイ州・シカゴで最初の例会を開きました。</a:t>
            </a:r>
            <a:endParaRPr lang="en-US" altLang="ja-JP" sz="2800" b="1" dirty="0">
              <a:latin typeface="游ゴシック" panose="020B0400000000000000" pitchFamily="50" charset="-128"/>
              <a:ea typeface="游ゴシック" panose="020B0400000000000000" pitchFamily="50" charset="-128"/>
            </a:endParaRPr>
          </a:p>
          <a:p>
            <a:endParaRPr lang="en-US" altLang="ja-JP" sz="2800" b="1" dirty="0">
              <a:latin typeface="游ゴシック" panose="020B0400000000000000" pitchFamily="50" charset="-128"/>
              <a:ea typeface="游ゴシック" panose="020B0400000000000000" pitchFamily="50" charset="-128"/>
            </a:endParaRPr>
          </a:p>
          <a:p>
            <a:r>
              <a:rPr lang="ja-JP" altLang="en-US" sz="2800" b="1" dirty="0">
                <a:latin typeface="游ゴシック" panose="020B0400000000000000" pitchFamily="50" charset="-128"/>
                <a:ea typeface="游ゴシック" panose="020B0400000000000000" pitchFamily="50" charset="-128"/>
              </a:rPr>
              <a:t>写真は</a:t>
            </a:r>
            <a:r>
              <a:rPr lang="en-US" altLang="ja-JP" sz="2800" b="1" dirty="0">
                <a:latin typeface="游ゴシック" panose="020B0400000000000000" pitchFamily="50" charset="-128"/>
                <a:ea typeface="游ゴシック" panose="020B0400000000000000" pitchFamily="50" charset="-128"/>
              </a:rPr>
              <a:t>4</a:t>
            </a:r>
            <a:r>
              <a:rPr lang="ja-JP" altLang="en-US" sz="2800" b="1" dirty="0">
                <a:latin typeface="游ゴシック" panose="020B0400000000000000" pitchFamily="50" charset="-128"/>
                <a:ea typeface="游ゴシック" panose="020B0400000000000000" pitchFamily="50" charset="-128"/>
              </a:rPr>
              <a:t>人は最初のロータリアンである。左から、ガスターバス・ローア、シルベスター・シール、ハイラム・ショーレー、ポール </a:t>
            </a:r>
            <a:r>
              <a:rPr lang="en-US" altLang="ja-JP" sz="2800" b="1" dirty="0">
                <a:latin typeface="游ゴシック" panose="020B0400000000000000" pitchFamily="50" charset="-128"/>
                <a:ea typeface="游ゴシック" panose="020B0400000000000000" pitchFamily="50" charset="-128"/>
              </a:rPr>
              <a:t>P. </a:t>
            </a:r>
            <a:r>
              <a:rPr lang="ja-JP" altLang="en-US" sz="2800" b="1" dirty="0">
                <a:latin typeface="游ゴシック" panose="020B0400000000000000" pitchFamily="50" charset="-128"/>
                <a:ea typeface="游ゴシック" panose="020B0400000000000000" pitchFamily="50" charset="-128"/>
              </a:rPr>
              <a:t>ハリスです。</a:t>
            </a:r>
            <a:endParaRPr lang="ja-JP" altLang="en-US" dirty="0"/>
          </a:p>
        </p:txBody>
      </p:sp>
      <p:pic>
        <p:nvPicPr>
          <p:cNvPr id="4" name="図 3">
            <a:extLst>
              <a:ext uri="{FF2B5EF4-FFF2-40B4-BE49-F238E27FC236}">
                <a16:creationId xmlns:a16="http://schemas.microsoft.com/office/drawing/2014/main" id="{03BDB606-2243-248B-9D0D-3E8E90967F85}"/>
              </a:ext>
            </a:extLst>
          </p:cNvPr>
          <p:cNvPicPr>
            <a:picLocks noChangeAspect="1"/>
          </p:cNvPicPr>
          <p:nvPr/>
        </p:nvPicPr>
        <p:blipFill>
          <a:blip r:embed="rId3"/>
          <a:stretch>
            <a:fillRect/>
          </a:stretch>
        </p:blipFill>
        <p:spPr>
          <a:xfrm>
            <a:off x="7461714" y="404664"/>
            <a:ext cx="3392417" cy="2698940"/>
          </a:xfrm>
          <a:prstGeom prst="rect">
            <a:avLst/>
          </a:prstGeom>
        </p:spPr>
      </p:pic>
      <p:pic>
        <p:nvPicPr>
          <p:cNvPr id="5" name="図 4">
            <a:extLst>
              <a:ext uri="{FF2B5EF4-FFF2-40B4-BE49-F238E27FC236}">
                <a16:creationId xmlns:a16="http://schemas.microsoft.com/office/drawing/2014/main" id="{36519991-D215-A2C9-2D1A-27EF323420D8}"/>
              </a:ext>
            </a:extLst>
          </p:cNvPr>
          <p:cNvPicPr>
            <a:picLocks noChangeAspect="1"/>
          </p:cNvPicPr>
          <p:nvPr/>
        </p:nvPicPr>
        <p:blipFill>
          <a:blip r:embed="rId4"/>
          <a:stretch>
            <a:fillRect/>
          </a:stretch>
        </p:blipFill>
        <p:spPr>
          <a:xfrm>
            <a:off x="420904" y="176188"/>
            <a:ext cx="2030144" cy="920576"/>
          </a:xfrm>
          <a:prstGeom prst="rect">
            <a:avLst/>
          </a:prstGeom>
        </p:spPr>
      </p:pic>
    </p:spTree>
    <p:extLst>
      <p:ext uri="{BB962C8B-B14F-4D97-AF65-F5344CB8AC3E}">
        <p14:creationId xmlns:p14="http://schemas.microsoft.com/office/powerpoint/2010/main" val="405078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3A73874-587C-37AF-89F2-D325F9A0AE8F}"/>
              </a:ext>
            </a:extLst>
          </p:cNvPr>
          <p:cNvSpPr txBox="1"/>
          <p:nvPr/>
        </p:nvSpPr>
        <p:spPr>
          <a:xfrm>
            <a:off x="1341884" y="1238738"/>
            <a:ext cx="9001000" cy="646331"/>
          </a:xfrm>
          <a:prstGeom prst="rect">
            <a:avLst/>
          </a:prstGeom>
          <a:noFill/>
        </p:spPr>
        <p:txBody>
          <a:bodyPr wrap="square">
            <a:spAutoFit/>
          </a:bodyPr>
          <a:lstStyle/>
          <a:p>
            <a:r>
              <a:rPr lang="ja-JP" altLang="en-US" sz="3600" b="1" dirty="0">
                <a:latin typeface="游ゴシック" panose="020B0400000000000000" pitchFamily="50" charset="-128"/>
                <a:ea typeface="游ゴシック" panose="020B0400000000000000" pitchFamily="50" charset="-128"/>
              </a:rPr>
              <a:t>初期のロータリアン　職場持ち回りの原則</a:t>
            </a:r>
          </a:p>
        </p:txBody>
      </p:sp>
      <p:pic>
        <p:nvPicPr>
          <p:cNvPr id="5" name="図 4">
            <a:extLst>
              <a:ext uri="{FF2B5EF4-FFF2-40B4-BE49-F238E27FC236}">
                <a16:creationId xmlns:a16="http://schemas.microsoft.com/office/drawing/2014/main" id="{9F1D86F8-DF3E-5FBB-15E5-8F58EB63C13F}"/>
              </a:ext>
            </a:extLst>
          </p:cNvPr>
          <p:cNvPicPr>
            <a:picLocks noChangeAspect="1"/>
          </p:cNvPicPr>
          <p:nvPr/>
        </p:nvPicPr>
        <p:blipFill>
          <a:blip r:embed="rId3"/>
          <a:stretch>
            <a:fillRect/>
          </a:stretch>
        </p:blipFill>
        <p:spPr>
          <a:xfrm>
            <a:off x="320999" y="1988840"/>
            <a:ext cx="11546825" cy="2206943"/>
          </a:xfrm>
          <a:prstGeom prst="rect">
            <a:avLst/>
          </a:prstGeom>
        </p:spPr>
      </p:pic>
      <p:sp>
        <p:nvSpPr>
          <p:cNvPr id="7" name="テキスト ボックス 6">
            <a:extLst>
              <a:ext uri="{FF2B5EF4-FFF2-40B4-BE49-F238E27FC236}">
                <a16:creationId xmlns:a16="http://schemas.microsoft.com/office/drawing/2014/main" id="{297F4732-7395-2BCB-A5BE-C744CC6CA08A}"/>
              </a:ext>
            </a:extLst>
          </p:cNvPr>
          <p:cNvSpPr txBox="1"/>
          <p:nvPr/>
        </p:nvSpPr>
        <p:spPr>
          <a:xfrm>
            <a:off x="399393" y="4588210"/>
            <a:ext cx="11390036" cy="2062103"/>
          </a:xfrm>
          <a:prstGeom prst="rect">
            <a:avLst/>
          </a:prstGeom>
          <a:noFill/>
        </p:spPr>
        <p:txBody>
          <a:bodyPr wrap="square">
            <a:spAutoFit/>
          </a:bodyPr>
          <a:lstStyle/>
          <a:p>
            <a:r>
              <a:rPr lang="ja-JP" altLang="en-US" sz="3200" b="1" dirty="0">
                <a:latin typeface="游ゴシック" panose="020B0400000000000000" pitchFamily="50" charset="-128"/>
                <a:ea typeface="游ゴシック" panose="020B0400000000000000" pitchFamily="50" charset="-128"/>
              </a:rPr>
              <a:t>我々は一業種ひとりだけが参加してお互い胸襟を開いて</a:t>
            </a:r>
            <a:endParaRPr lang="en-US" altLang="ja-JP" sz="3200" b="1" dirty="0">
              <a:latin typeface="游ゴシック" panose="020B0400000000000000" pitchFamily="50" charset="-128"/>
              <a:ea typeface="游ゴシック" panose="020B0400000000000000" pitchFamily="50" charset="-128"/>
            </a:endParaRPr>
          </a:p>
          <a:p>
            <a:r>
              <a:rPr lang="ja-JP" altLang="en-US" sz="3200" b="1" dirty="0">
                <a:latin typeface="游ゴシック" panose="020B0400000000000000" pitchFamily="50" charset="-128"/>
                <a:ea typeface="游ゴシック" panose="020B0400000000000000" pitchFamily="50" charset="-128"/>
              </a:rPr>
              <a:t>話あおう。</a:t>
            </a:r>
          </a:p>
          <a:p>
            <a:r>
              <a:rPr lang="ja-JP" altLang="en-US" sz="3200" b="1" dirty="0">
                <a:latin typeface="游ゴシック" panose="020B0400000000000000" pitchFamily="50" charset="-128"/>
                <a:ea typeface="游ゴシック" panose="020B0400000000000000" pitchFamily="50" charset="-128"/>
              </a:rPr>
              <a:t>このことから職場を中心として例会を開く事を決定するも</a:t>
            </a:r>
            <a:endParaRPr lang="en-US" altLang="ja-JP" sz="3200" b="1" dirty="0">
              <a:latin typeface="游ゴシック" panose="020B0400000000000000" pitchFamily="50" charset="-128"/>
              <a:ea typeface="游ゴシック" panose="020B0400000000000000" pitchFamily="50" charset="-128"/>
            </a:endParaRPr>
          </a:p>
          <a:p>
            <a:r>
              <a:rPr lang="ja-JP" altLang="en-US" sz="3200" b="1" dirty="0">
                <a:latin typeface="游ゴシック" panose="020B0400000000000000" pitchFamily="50" charset="-128"/>
                <a:ea typeface="游ゴシック" panose="020B0400000000000000" pitchFamily="50" charset="-128"/>
              </a:rPr>
              <a:t>それは長続きはしませんでした。</a:t>
            </a:r>
          </a:p>
        </p:txBody>
      </p:sp>
      <p:pic>
        <p:nvPicPr>
          <p:cNvPr id="3" name="図 2">
            <a:extLst>
              <a:ext uri="{FF2B5EF4-FFF2-40B4-BE49-F238E27FC236}">
                <a16:creationId xmlns:a16="http://schemas.microsoft.com/office/drawing/2014/main" id="{1ED2387E-BE7E-3893-6A32-D238F3EC7086}"/>
              </a:ext>
            </a:extLst>
          </p:cNvPr>
          <p:cNvPicPr>
            <a:picLocks noChangeAspect="1"/>
          </p:cNvPicPr>
          <p:nvPr/>
        </p:nvPicPr>
        <p:blipFill>
          <a:blip r:embed="rId4"/>
          <a:stretch>
            <a:fillRect/>
          </a:stretch>
        </p:blipFill>
        <p:spPr>
          <a:xfrm>
            <a:off x="9759285" y="121949"/>
            <a:ext cx="2030144" cy="920576"/>
          </a:xfrm>
          <a:prstGeom prst="rect">
            <a:avLst/>
          </a:prstGeom>
        </p:spPr>
      </p:pic>
    </p:spTree>
    <p:extLst>
      <p:ext uri="{BB962C8B-B14F-4D97-AF65-F5344CB8AC3E}">
        <p14:creationId xmlns:p14="http://schemas.microsoft.com/office/powerpoint/2010/main" val="160714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136C98D-40B0-8E4F-2759-3AEB606F3889}"/>
              </a:ext>
            </a:extLst>
          </p:cNvPr>
          <p:cNvSpPr txBox="1"/>
          <p:nvPr/>
        </p:nvSpPr>
        <p:spPr>
          <a:xfrm>
            <a:off x="594060" y="135169"/>
            <a:ext cx="9316776" cy="1877437"/>
          </a:xfrm>
          <a:prstGeom prst="rect">
            <a:avLst/>
          </a:prstGeom>
          <a:noFill/>
        </p:spPr>
        <p:txBody>
          <a:bodyPr wrap="square">
            <a:spAutoFit/>
          </a:bodyPr>
          <a:lstStyle/>
          <a:p>
            <a:r>
              <a:rPr lang="en-US" altLang="ja-JP" sz="4400" b="1" dirty="0">
                <a:latin typeface="游ゴシック" panose="020B0400000000000000" pitchFamily="50" charset="-128"/>
                <a:ea typeface="游ゴシック" panose="020B0400000000000000" pitchFamily="50" charset="-128"/>
              </a:rPr>
              <a:t>1905</a:t>
            </a:r>
            <a:r>
              <a:rPr lang="ja-JP" altLang="en-US" sz="4400" b="1" dirty="0">
                <a:latin typeface="游ゴシック" panose="020B0400000000000000" pitchFamily="50" charset="-128"/>
                <a:ea typeface="游ゴシック" panose="020B0400000000000000" pitchFamily="50" charset="-128"/>
              </a:rPr>
              <a:t>年</a:t>
            </a:r>
            <a:r>
              <a:rPr lang="en-US" altLang="ja-JP" sz="4400" b="1" dirty="0">
                <a:latin typeface="游ゴシック" panose="020B0400000000000000" pitchFamily="50" charset="-128"/>
                <a:ea typeface="游ゴシック" panose="020B0400000000000000" pitchFamily="50" charset="-128"/>
              </a:rPr>
              <a:t>3</a:t>
            </a:r>
            <a:r>
              <a:rPr lang="ja-JP" altLang="en-US" sz="4400" b="1" dirty="0">
                <a:latin typeface="游ゴシック" panose="020B0400000000000000" pitchFamily="50" charset="-128"/>
                <a:ea typeface="游ゴシック" panose="020B0400000000000000" pitchFamily="50" charset="-128"/>
              </a:rPr>
              <a:t>月</a:t>
            </a:r>
            <a:r>
              <a:rPr lang="en-US" altLang="ja-JP" sz="4400" b="1" dirty="0">
                <a:latin typeface="游ゴシック" panose="020B0400000000000000" pitchFamily="50" charset="-128"/>
                <a:ea typeface="游ゴシック" panose="020B0400000000000000" pitchFamily="50" charset="-128"/>
              </a:rPr>
              <a:t>23</a:t>
            </a:r>
            <a:r>
              <a:rPr lang="ja-JP" altLang="en-US" sz="4400" b="1" dirty="0">
                <a:latin typeface="游ゴシック" panose="020B0400000000000000" pitchFamily="50" charset="-128"/>
                <a:ea typeface="游ゴシック" panose="020B0400000000000000" pitchFamily="50" charset="-128"/>
              </a:rPr>
              <a:t>日　</a:t>
            </a:r>
            <a:endParaRPr lang="en-US" altLang="zh-CN" sz="4400" b="1" dirty="0">
              <a:latin typeface="游ゴシック" panose="020B0400000000000000" pitchFamily="50" charset="-128"/>
              <a:ea typeface="游ゴシック" panose="020B0400000000000000" pitchFamily="50" charset="-128"/>
            </a:endParaRPr>
          </a:p>
          <a:p>
            <a:r>
              <a:rPr lang="zh-CN" altLang="en-US" sz="3600" b="1" dirty="0">
                <a:latin typeface="游ゴシック" panose="020B0400000000000000" pitchFamily="50" charset="-128"/>
                <a:ea typeface="游ゴシック" panose="020B0400000000000000" pitchFamily="50" charset="-128"/>
              </a:rPr>
              <a:t>創立総会</a:t>
            </a:r>
            <a:r>
              <a:rPr lang="en-US" altLang="zh-CN" sz="3600" b="1" dirty="0">
                <a:latin typeface="游ゴシック" panose="020B0400000000000000" pitchFamily="50" charset="-128"/>
                <a:ea typeface="游ゴシック" panose="020B0400000000000000" pitchFamily="50" charset="-128"/>
              </a:rPr>
              <a:t>(3</a:t>
            </a:r>
            <a:r>
              <a:rPr lang="zh-CN" altLang="en-US" sz="3600" b="1" dirty="0">
                <a:latin typeface="游ゴシック" panose="020B0400000000000000" pitchFamily="50" charset="-128"/>
                <a:ea typeface="游ゴシック" panose="020B0400000000000000" pitchFamily="50" charset="-128"/>
              </a:rPr>
              <a:t>回目例会）</a:t>
            </a:r>
            <a:r>
              <a:rPr lang="ja-JP" altLang="en-US" sz="3600" b="1" dirty="0">
                <a:latin typeface="游ゴシック" panose="020B0400000000000000" pitchFamily="50" charset="-128"/>
                <a:ea typeface="游ゴシック" panose="020B0400000000000000" pitchFamily="50" charset="-128"/>
              </a:rPr>
              <a:t>創立総会</a:t>
            </a:r>
            <a:endParaRPr lang="en-US" altLang="ja-JP" sz="3600" b="1" dirty="0">
              <a:latin typeface="游ゴシック" panose="020B0400000000000000" pitchFamily="50" charset="-128"/>
              <a:ea typeface="游ゴシック" panose="020B0400000000000000" pitchFamily="50" charset="-128"/>
            </a:endParaRPr>
          </a:p>
          <a:p>
            <a:r>
              <a:rPr lang="ja-JP" altLang="en-US" sz="3600" b="1" dirty="0">
                <a:latin typeface="游ゴシック" panose="020B0400000000000000" pitchFamily="50" charset="-128"/>
                <a:ea typeface="游ゴシック" panose="020B0400000000000000" pitchFamily="50" charset="-128"/>
              </a:rPr>
              <a:t>　　　　　　　</a:t>
            </a:r>
            <a:endParaRPr lang="zh-CN" altLang="en-US" sz="3600" b="1" dirty="0">
              <a:latin typeface="游ゴシック" panose="020B0400000000000000" pitchFamily="50" charset="-128"/>
              <a:ea typeface="游ゴシック" panose="020B0400000000000000" pitchFamily="50" charset="-128"/>
            </a:endParaRPr>
          </a:p>
        </p:txBody>
      </p:sp>
      <p:pic>
        <p:nvPicPr>
          <p:cNvPr id="4" name="図 3">
            <a:extLst>
              <a:ext uri="{FF2B5EF4-FFF2-40B4-BE49-F238E27FC236}">
                <a16:creationId xmlns:a16="http://schemas.microsoft.com/office/drawing/2014/main" id="{12129051-7F12-0509-7CDF-7EE39483F7E5}"/>
              </a:ext>
            </a:extLst>
          </p:cNvPr>
          <p:cNvPicPr>
            <a:picLocks noChangeAspect="1"/>
          </p:cNvPicPr>
          <p:nvPr/>
        </p:nvPicPr>
        <p:blipFill>
          <a:blip r:embed="rId3"/>
          <a:stretch>
            <a:fillRect/>
          </a:stretch>
        </p:blipFill>
        <p:spPr>
          <a:xfrm>
            <a:off x="732510" y="1719767"/>
            <a:ext cx="2651990" cy="3761558"/>
          </a:xfrm>
          <a:prstGeom prst="rect">
            <a:avLst/>
          </a:prstGeom>
        </p:spPr>
      </p:pic>
      <p:sp>
        <p:nvSpPr>
          <p:cNvPr id="6" name="テキスト ボックス 5">
            <a:extLst>
              <a:ext uri="{FF2B5EF4-FFF2-40B4-BE49-F238E27FC236}">
                <a16:creationId xmlns:a16="http://schemas.microsoft.com/office/drawing/2014/main" id="{B6225940-D8C8-C704-AF22-83AC6149A59F}"/>
              </a:ext>
            </a:extLst>
          </p:cNvPr>
          <p:cNvSpPr txBox="1"/>
          <p:nvPr/>
        </p:nvSpPr>
        <p:spPr>
          <a:xfrm>
            <a:off x="3712399" y="1534795"/>
            <a:ext cx="8470677" cy="3046988"/>
          </a:xfrm>
          <a:prstGeom prst="rect">
            <a:avLst/>
          </a:prstGeom>
          <a:noFill/>
        </p:spPr>
        <p:txBody>
          <a:bodyPr wrap="square">
            <a:spAutoFit/>
          </a:bodyPr>
          <a:lstStyle/>
          <a:p>
            <a:r>
              <a:rPr lang="ja-JP" altLang="en-US" sz="3200" b="1" dirty="0">
                <a:latin typeface="游ゴシック" panose="020B0400000000000000" pitchFamily="50" charset="-128"/>
                <a:ea typeface="游ゴシック" panose="020B0400000000000000" pitchFamily="50" charset="-128"/>
              </a:rPr>
              <a:t>・シルベスター・シールが初代会長に就任</a:t>
            </a:r>
            <a:endParaRPr lang="en-US" altLang="ja-JP" sz="3200" b="1" dirty="0">
              <a:latin typeface="游ゴシック" panose="020B0400000000000000" pitchFamily="50" charset="-128"/>
              <a:ea typeface="游ゴシック" panose="020B0400000000000000" pitchFamily="50" charset="-128"/>
            </a:endParaRPr>
          </a:p>
          <a:p>
            <a:endParaRPr lang="ja-JP" altLang="en-US" sz="3200" b="1" dirty="0">
              <a:latin typeface="游ゴシック" panose="020B0400000000000000" pitchFamily="50" charset="-128"/>
              <a:ea typeface="游ゴシック" panose="020B0400000000000000" pitchFamily="50" charset="-128"/>
            </a:endParaRPr>
          </a:p>
          <a:p>
            <a:r>
              <a:rPr lang="ja-JP" altLang="en-US" sz="3200" b="1" dirty="0">
                <a:latin typeface="游ゴシック" panose="020B0400000000000000" pitchFamily="50" charset="-128"/>
                <a:ea typeface="游ゴシック" panose="020B0400000000000000" pitchFamily="50" charset="-128"/>
              </a:rPr>
              <a:t>・役員の任命（</a:t>
            </a:r>
            <a:r>
              <a:rPr lang="en-US" altLang="ja-JP" sz="3200" b="1" dirty="0">
                <a:latin typeface="游ゴシック" panose="020B0400000000000000" pitchFamily="50" charset="-128"/>
                <a:ea typeface="游ゴシック" panose="020B0400000000000000" pitchFamily="50" charset="-128"/>
              </a:rPr>
              <a:t>1</a:t>
            </a:r>
            <a:r>
              <a:rPr lang="ja-JP" altLang="en-US" sz="3200" b="1" dirty="0">
                <a:latin typeface="游ゴシック" panose="020B0400000000000000" pitchFamily="50" charset="-128"/>
                <a:ea typeface="游ゴシック" panose="020B0400000000000000" pitchFamily="50" charset="-128"/>
              </a:rPr>
              <a:t>年限りのローテーション）</a:t>
            </a:r>
            <a:endParaRPr lang="en-US" altLang="ja-JP" sz="3200" b="1" dirty="0">
              <a:latin typeface="游ゴシック" panose="020B0400000000000000" pitchFamily="50" charset="-128"/>
              <a:ea typeface="游ゴシック" panose="020B0400000000000000" pitchFamily="50" charset="-128"/>
            </a:endParaRPr>
          </a:p>
          <a:p>
            <a:endParaRPr lang="ja-JP" altLang="en-US" sz="3200" b="1" dirty="0">
              <a:latin typeface="游ゴシック" panose="020B0400000000000000" pitchFamily="50" charset="-128"/>
              <a:ea typeface="游ゴシック" panose="020B0400000000000000" pitchFamily="50" charset="-128"/>
            </a:endParaRPr>
          </a:p>
          <a:p>
            <a:r>
              <a:rPr lang="ja-JP" altLang="en-US" sz="3200" b="1" dirty="0">
                <a:latin typeface="游ゴシック" panose="020B0400000000000000" pitchFamily="50" charset="-128"/>
                <a:ea typeface="游ゴシック" panose="020B0400000000000000" pitchFamily="50" charset="-128"/>
              </a:rPr>
              <a:t>・</a:t>
            </a:r>
            <a:r>
              <a:rPr lang="en-US" altLang="ja-JP" sz="3200" b="1" dirty="0">
                <a:latin typeface="游ゴシック" panose="020B0400000000000000" pitchFamily="50" charset="-128"/>
                <a:ea typeface="游ゴシック" panose="020B0400000000000000" pitchFamily="50" charset="-128"/>
              </a:rPr>
              <a:t>4</a:t>
            </a:r>
            <a:r>
              <a:rPr lang="ja-JP" altLang="en-US" sz="3200" b="1" dirty="0">
                <a:latin typeface="游ゴシック" panose="020B0400000000000000" pitchFamily="50" charset="-128"/>
                <a:ea typeface="游ゴシック" panose="020B0400000000000000" pitchFamily="50" charset="-128"/>
              </a:rPr>
              <a:t>回連続で欠席すると自動的に会員資格</a:t>
            </a:r>
            <a:endParaRPr lang="en-US" altLang="ja-JP" sz="3200" b="1" dirty="0">
              <a:latin typeface="游ゴシック" panose="020B0400000000000000" pitchFamily="50" charset="-128"/>
              <a:ea typeface="游ゴシック" panose="020B0400000000000000" pitchFamily="50" charset="-128"/>
            </a:endParaRPr>
          </a:p>
          <a:p>
            <a:r>
              <a:rPr lang="ja-JP" altLang="en-US" sz="3200" b="1" dirty="0">
                <a:latin typeface="游ゴシック" panose="020B0400000000000000" pitchFamily="50" charset="-128"/>
                <a:ea typeface="游ゴシック" panose="020B0400000000000000" pitchFamily="50" charset="-128"/>
              </a:rPr>
              <a:t>　の喪失</a:t>
            </a:r>
          </a:p>
        </p:txBody>
      </p:sp>
      <p:sp>
        <p:nvSpPr>
          <p:cNvPr id="8" name="テキスト ボックス 7">
            <a:extLst>
              <a:ext uri="{FF2B5EF4-FFF2-40B4-BE49-F238E27FC236}">
                <a16:creationId xmlns:a16="http://schemas.microsoft.com/office/drawing/2014/main" id="{F5635760-1458-21EE-BED1-2800AE305B4A}"/>
              </a:ext>
            </a:extLst>
          </p:cNvPr>
          <p:cNvSpPr txBox="1"/>
          <p:nvPr/>
        </p:nvSpPr>
        <p:spPr>
          <a:xfrm>
            <a:off x="549796" y="5789685"/>
            <a:ext cx="3345677" cy="830997"/>
          </a:xfrm>
          <a:prstGeom prst="rect">
            <a:avLst/>
          </a:prstGeom>
          <a:noFill/>
        </p:spPr>
        <p:txBody>
          <a:bodyPr wrap="square">
            <a:spAutoFit/>
          </a:bodyPr>
          <a:lstStyle/>
          <a:p>
            <a:r>
              <a:rPr lang="ja-JP" altLang="en-US" sz="2400" b="1" dirty="0">
                <a:latin typeface="游ゴシック" panose="020B0400000000000000" pitchFamily="50" charset="-128"/>
                <a:ea typeface="游ゴシック" panose="020B0400000000000000" pitchFamily="50" charset="-128"/>
              </a:rPr>
              <a:t>シルベスター・シール</a:t>
            </a:r>
          </a:p>
          <a:p>
            <a:r>
              <a:rPr lang="ja-JP" altLang="en-US" sz="2400" b="1" dirty="0">
                <a:latin typeface="游ゴシック" panose="020B0400000000000000" pitchFamily="50" charset="-128"/>
                <a:ea typeface="游ゴシック" panose="020B0400000000000000" pitchFamily="50" charset="-128"/>
              </a:rPr>
              <a:t>　シカゴ</a:t>
            </a:r>
            <a:r>
              <a:rPr lang="en-US" altLang="ja-JP" sz="2400" b="1" dirty="0">
                <a:latin typeface="游ゴシック" panose="020B0400000000000000" pitchFamily="50" charset="-128"/>
                <a:ea typeface="游ゴシック" panose="020B0400000000000000" pitchFamily="50" charset="-128"/>
              </a:rPr>
              <a:t>RC</a:t>
            </a:r>
            <a:r>
              <a:rPr lang="ja-JP" altLang="en-US" sz="2400" b="1" dirty="0">
                <a:latin typeface="游ゴシック" panose="020B0400000000000000" pitchFamily="50" charset="-128"/>
                <a:ea typeface="游ゴシック" panose="020B0400000000000000" pitchFamily="50" charset="-128"/>
              </a:rPr>
              <a:t>初代会長</a:t>
            </a:r>
          </a:p>
        </p:txBody>
      </p:sp>
      <p:pic>
        <p:nvPicPr>
          <p:cNvPr id="2" name="図 1">
            <a:extLst>
              <a:ext uri="{FF2B5EF4-FFF2-40B4-BE49-F238E27FC236}">
                <a16:creationId xmlns:a16="http://schemas.microsoft.com/office/drawing/2014/main" id="{A2D07023-EAB6-9641-3781-9AE25B44BD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910836" y="170458"/>
            <a:ext cx="2030144" cy="917783"/>
          </a:xfrm>
          <a:prstGeom prst="rect">
            <a:avLst/>
          </a:prstGeom>
        </p:spPr>
      </p:pic>
      <p:pic>
        <p:nvPicPr>
          <p:cNvPr id="5" name="図 4">
            <a:extLst>
              <a:ext uri="{FF2B5EF4-FFF2-40B4-BE49-F238E27FC236}">
                <a16:creationId xmlns:a16="http://schemas.microsoft.com/office/drawing/2014/main" id="{44C8F921-1F6E-3746-71D1-7D43FFAD170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47141" y="4526009"/>
            <a:ext cx="1799084" cy="1799084"/>
          </a:xfrm>
          <a:prstGeom prst="rect">
            <a:avLst/>
          </a:prstGeom>
        </p:spPr>
      </p:pic>
      <p:sp>
        <p:nvSpPr>
          <p:cNvPr id="9" name="テキスト ボックス 8">
            <a:extLst>
              <a:ext uri="{FF2B5EF4-FFF2-40B4-BE49-F238E27FC236}">
                <a16:creationId xmlns:a16="http://schemas.microsoft.com/office/drawing/2014/main" id="{90B1A562-3DAF-6331-DF1B-852B3012BD81}"/>
              </a:ext>
            </a:extLst>
          </p:cNvPr>
          <p:cNvSpPr txBox="1"/>
          <p:nvPr/>
        </p:nvSpPr>
        <p:spPr>
          <a:xfrm>
            <a:off x="3912511" y="4810105"/>
            <a:ext cx="6272212" cy="1323439"/>
          </a:xfrm>
          <a:prstGeom prst="rect">
            <a:avLst/>
          </a:prstGeom>
          <a:noFill/>
        </p:spPr>
        <p:txBody>
          <a:bodyPr wrap="square">
            <a:spAutoFit/>
          </a:bodyPr>
          <a:lstStyle/>
          <a:p>
            <a:r>
              <a:rPr lang="ja-JP" altLang="en-US" sz="4000" b="1" dirty="0">
                <a:latin typeface="游ゴシック" panose="020B0400000000000000" pitchFamily="50" charset="-128"/>
                <a:ea typeface="游ゴシック" panose="020B0400000000000000" pitchFamily="50" charset="-128"/>
              </a:rPr>
              <a:t>シカゴロータリークラブと命名 </a:t>
            </a:r>
          </a:p>
        </p:txBody>
      </p:sp>
      <p:sp>
        <p:nvSpPr>
          <p:cNvPr id="12" name="テキスト ボックス 11">
            <a:extLst>
              <a:ext uri="{FF2B5EF4-FFF2-40B4-BE49-F238E27FC236}">
                <a16:creationId xmlns:a16="http://schemas.microsoft.com/office/drawing/2014/main" id="{BB4B5DB6-5D94-5454-C27E-7C9BD33A4F12}"/>
              </a:ext>
            </a:extLst>
          </p:cNvPr>
          <p:cNvSpPr txBox="1"/>
          <p:nvPr/>
        </p:nvSpPr>
        <p:spPr>
          <a:xfrm>
            <a:off x="10026366" y="6290908"/>
            <a:ext cx="2162459" cy="369332"/>
          </a:xfrm>
          <a:prstGeom prst="rect">
            <a:avLst/>
          </a:prstGeom>
          <a:noFill/>
        </p:spPr>
        <p:txBody>
          <a:bodyPr wrap="square">
            <a:spAutoFit/>
          </a:bodyPr>
          <a:lstStyle/>
          <a:p>
            <a:r>
              <a:rPr lang="ja-JP" altLang="en-US" b="1" dirty="0">
                <a:latin typeface="游ゴシック" panose="020B0400000000000000" pitchFamily="50" charset="-128"/>
                <a:ea typeface="游ゴシック" panose="020B0400000000000000" pitchFamily="50" charset="-128"/>
              </a:rPr>
              <a:t>現在のロゴマーク</a:t>
            </a:r>
          </a:p>
        </p:txBody>
      </p:sp>
    </p:spTree>
    <p:extLst>
      <p:ext uri="{BB962C8B-B14F-4D97-AF65-F5344CB8AC3E}">
        <p14:creationId xmlns:p14="http://schemas.microsoft.com/office/powerpoint/2010/main" val="404681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A0322B0-761F-AB55-6B4A-C96427E38B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4164" y="2061959"/>
            <a:ext cx="2376264" cy="3261430"/>
          </a:xfrm>
          <a:prstGeom prst="rect">
            <a:avLst/>
          </a:prstGeom>
        </p:spPr>
      </p:pic>
      <p:sp>
        <p:nvSpPr>
          <p:cNvPr id="5" name="テキスト ボックス 4">
            <a:extLst>
              <a:ext uri="{FF2B5EF4-FFF2-40B4-BE49-F238E27FC236}">
                <a16:creationId xmlns:a16="http://schemas.microsoft.com/office/drawing/2014/main" id="{DD68EFFF-B42B-B03C-5CF1-054BFCE11A60}"/>
              </a:ext>
            </a:extLst>
          </p:cNvPr>
          <p:cNvSpPr txBox="1"/>
          <p:nvPr/>
        </p:nvSpPr>
        <p:spPr>
          <a:xfrm>
            <a:off x="263268" y="853225"/>
            <a:ext cx="11521280" cy="830997"/>
          </a:xfrm>
          <a:prstGeom prst="rect">
            <a:avLst/>
          </a:prstGeom>
          <a:noFill/>
        </p:spPr>
        <p:txBody>
          <a:bodyPr wrap="square">
            <a:spAutoFit/>
          </a:bodyPr>
          <a:lstStyle/>
          <a:p>
            <a:r>
              <a:rPr lang="ja-JP" altLang="en-US" sz="4800" b="1" dirty="0">
                <a:latin typeface="游ゴシック" panose="020B0400000000000000" pitchFamily="50" charset="-128"/>
                <a:ea typeface="游ゴシック" panose="020B0400000000000000" pitchFamily="50" charset="-128"/>
              </a:rPr>
              <a:t>　弁理士 ドナルド・カーター入会拒否</a:t>
            </a:r>
          </a:p>
        </p:txBody>
      </p:sp>
      <p:sp>
        <p:nvSpPr>
          <p:cNvPr id="7" name="テキスト ボックス 6">
            <a:extLst>
              <a:ext uri="{FF2B5EF4-FFF2-40B4-BE49-F238E27FC236}">
                <a16:creationId xmlns:a16="http://schemas.microsoft.com/office/drawing/2014/main" id="{90792672-C301-7CD0-722C-6C6750D92770}"/>
              </a:ext>
            </a:extLst>
          </p:cNvPr>
          <p:cNvSpPr txBox="1"/>
          <p:nvPr/>
        </p:nvSpPr>
        <p:spPr>
          <a:xfrm>
            <a:off x="261764" y="217912"/>
            <a:ext cx="6096000" cy="707886"/>
          </a:xfrm>
          <a:prstGeom prst="rect">
            <a:avLst/>
          </a:prstGeom>
          <a:noFill/>
        </p:spPr>
        <p:txBody>
          <a:bodyPr wrap="square">
            <a:spAutoFit/>
          </a:bodyPr>
          <a:lstStyle/>
          <a:p>
            <a:r>
              <a:rPr lang="en-US" altLang="ja-JP" sz="4000" b="1" dirty="0">
                <a:latin typeface="游ゴシック" panose="020B0400000000000000" pitchFamily="50" charset="-128"/>
                <a:ea typeface="游ゴシック" panose="020B0400000000000000" pitchFamily="50" charset="-128"/>
              </a:rPr>
              <a:t>1906</a:t>
            </a:r>
            <a:r>
              <a:rPr lang="ja-JP" altLang="en-US" sz="4000" b="1" dirty="0">
                <a:latin typeface="游ゴシック" panose="020B0400000000000000" pitchFamily="50" charset="-128"/>
                <a:ea typeface="游ゴシック" panose="020B0400000000000000" pitchFamily="50" charset="-128"/>
              </a:rPr>
              <a:t>年</a:t>
            </a:r>
            <a:r>
              <a:rPr lang="en-US" altLang="ja-JP" sz="4000" b="1" dirty="0">
                <a:latin typeface="游ゴシック" panose="020B0400000000000000" pitchFamily="50" charset="-128"/>
                <a:ea typeface="游ゴシック" panose="020B0400000000000000" pitchFamily="50" charset="-128"/>
              </a:rPr>
              <a:t>4</a:t>
            </a:r>
            <a:r>
              <a:rPr lang="ja-JP" altLang="en-US" sz="4000" b="1" dirty="0">
                <a:latin typeface="游ゴシック" panose="020B0400000000000000" pitchFamily="50" charset="-128"/>
                <a:ea typeface="游ゴシック" panose="020B0400000000000000" pitchFamily="50" charset="-128"/>
              </a:rPr>
              <a:t>月</a:t>
            </a:r>
          </a:p>
        </p:txBody>
      </p:sp>
      <p:pic>
        <p:nvPicPr>
          <p:cNvPr id="9" name="図 8">
            <a:extLst>
              <a:ext uri="{FF2B5EF4-FFF2-40B4-BE49-F238E27FC236}">
                <a16:creationId xmlns:a16="http://schemas.microsoft.com/office/drawing/2014/main" id="{BD2BE43A-1F80-0B5D-8B0A-6B66FF32566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436412" y="1969613"/>
            <a:ext cx="2587546" cy="3108543"/>
          </a:xfrm>
          <a:prstGeom prst="rect">
            <a:avLst/>
          </a:prstGeom>
        </p:spPr>
      </p:pic>
      <p:sp>
        <p:nvSpPr>
          <p:cNvPr id="11" name="テキスト ボックス 10">
            <a:extLst>
              <a:ext uri="{FF2B5EF4-FFF2-40B4-BE49-F238E27FC236}">
                <a16:creationId xmlns:a16="http://schemas.microsoft.com/office/drawing/2014/main" id="{B75150F5-988D-0941-D809-5FF76A8FF762}"/>
              </a:ext>
            </a:extLst>
          </p:cNvPr>
          <p:cNvSpPr txBox="1"/>
          <p:nvPr/>
        </p:nvSpPr>
        <p:spPr>
          <a:xfrm>
            <a:off x="2689788" y="2780697"/>
            <a:ext cx="6668240" cy="523220"/>
          </a:xfrm>
          <a:prstGeom prst="rect">
            <a:avLst/>
          </a:prstGeom>
          <a:noFill/>
        </p:spPr>
        <p:txBody>
          <a:bodyPr wrap="square">
            <a:spAutoFit/>
          </a:bodyPr>
          <a:lstStyle/>
          <a:p>
            <a:r>
              <a:rPr lang="ja-JP" altLang="en-US" sz="2800" b="1" dirty="0">
                <a:latin typeface="游ゴシック" panose="020B0400000000000000" pitchFamily="50" charset="-128"/>
                <a:ea typeface="游ゴシック" panose="020B0400000000000000" pitchFamily="50" charset="-128"/>
              </a:rPr>
              <a:t> </a:t>
            </a:r>
            <a:endParaRPr lang="ja-JP" altLang="en-US" sz="3200" b="1" dirty="0">
              <a:solidFill>
                <a:srgbClr val="002060"/>
              </a:solidFill>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5353A42C-ADEB-4D00-9F82-FC6516FE173D}"/>
              </a:ext>
            </a:extLst>
          </p:cNvPr>
          <p:cNvSpPr txBox="1"/>
          <p:nvPr/>
        </p:nvSpPr>
        <p:spPr>
          <a:xfrm>
            <a:off x="367357" y="5426761"/>
            <a:ext cx="2909599" cy="400110"/>
          </a:xfrm>
          <a:prstGeom prst="rect">
            <a:avLst/>
          </a:prstGeom>
          <a:noFill/>
        </p:spPr>
        <p:txBody>
          <a:bodyPr wrap="square">
            <a:spAutoFit/>
          </a:bodyPr>
          <a:lstStyle/>
          <a:p>
            <a:r>
              <a:rPr lang="ja-JP" altLang="en-US" sz="2000" b="1" dirty="0">
                <a:latin typeface="游ゴシック" panose="020B0400000000000000" pitchFamily="50" charset="-128"/>
                <a:ea typeface="游ゴシック" panose="020B0400000000000000" pitchFamily="50" charset="-128"/>
              </a:rPr>
              <a:t>ドナルド･カーター</a:t>
            </a:r>
          </a:p>
        </p:txBody>
      </p:sp>
      <p:sp>
        <p:nvSpPr>
          <p:cNvPr id="15" name="テキスト ボックス 14">
            <a:extLst>
              <a:ext uri="{FF2B5EF4-FFF2-40B4-BE49-F238E27FC236}">
                <a16:creationId xmlns:a16="http://schemas.microsoft.com/office/drawing/2014/main" id="{B92E7DEC-BF25-3CA7-A2E4-D578FF56A3FA}"/>
              </a:ext>
            </a:extLst>
          </p:cNvPr>
          <p:cNvSpPr txBox="1"/>
          <p:nvPr/>
        </p:nvSpPr>
        <p:spPr>
          <a:xfrm>
            <a:off x="9176884" y="5268403"/>
            <a:ext cx="3106601" cy="400110"/>
          </a:xfrm>
          <a:prstGeom prst="rect">
            <a:avLst/>
          </a:prstGeom>
          <a:noFill/>
        </p:spPr>
        <p:txBody>
          <a:bodyPr wrap="square">
            <a:spAutoFit/>
          </a:bodyPr>
          <a:lstStyle/>
          <a:p>
            <a:r>
              <a:rPr lang="ja-JP" altLang="en-US" sz="2000" b="1" dirty="0">
                <a:latin typeface="游ゴシック" panose="020B0400000000000000" pitchFamily="50" charset="-128"/>
                <a:ea typeface="游ゴシック" panose="020B0400000000000000" pitchFamily="50" charset="-128"/>
              </a:rPr>
              <a:t>フレデリック・ツイード</a:t>
            </a:r>
          </a:p>
        </p:txBody>
      </p:sp>
      <p:sp>
        <p:nvSpPr>
          <p:cNvPr id="2" name="吹き出し: 四角形 1">
            <a:extLst>
              <a:ext uri="{FF2B5EF4-FFF2-40B4-BE49-F238E27FC236}">
                <a16:creationId xmlns:a16="http://schemas.microsoft.com/office/drawing/2014/main" id="{84A90CAC-B9CC-4EF0-6D94-7BB6DE53E856}"/>
              </a:ext>
            </a:extLst>
          </p:cNvPr>
          <p:cNvSpPr/>
          <p:nvPr/>
        </p:nvSpPr>
        <p:spPr>
          <a:xfrm>
            <a:off x="3252208" y="4009723"/>
            <a:ext cx="5924654" cy="1540458"/>
          </a:xfrm>
          <a:prstGeom prst="wedgeRectCallout">
            <a:avLst>
              <a:gd name="adj1" fmla="val -81890"/>
              <a:gd name="adj2" fmla="val -60792"/>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自分たちだけの利益にこだわって、</a:t>
            </a:r>
          </a:p>
          <a:p>
            <a:pPr algn="ctr"/>
            <a:r>
              <a:rPr kumimoji="1" lang="ja-JP" altLang="en-US" sz="2400" b="1" dirty="0">
                <a:latin typeface="游ゴシック" panose="020B0400000000000000" pitchFamily="50" charset="-128"/>
                <a:ea typeface="游ゴシック" panose="020B0400000000000000" pitchFamily="50" charset="-128"/>
              </a:rPr>
              <a:t> 社会的に何もしない団体に</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2400" b="1" dirty="0">
                <a:latin typeface="游ゴシック" panose="020B0400000000000000" pitchFamily="50" charset="-128"/>
                <a:ea typeface="游ゴシック" panose="020B0400000000000000" pitchFamily="50" charset="-128"/>
              </a:rPr>
              <a:t>将来性も魅力もない。</a:t>
            </a:r>
            <a:r>
              <a:rPr kumimoji="1" lang="en-US" altLang="ja-JP" sz="2400" b="1" dirty="0">
                <a:latin typeface="游ゴシック" panose="020B0400000000000000" pitchFamily="50" charset="-128"/>
                <a:ea typeface="游ゴシック" panose="020B0400000000000000" pitchFamily="50" charset="-128"/>
              </a:rPr>
              <a:t>(</a:t>
            </a:r>
            <a:r>
              <a:rPr kumimoji="1" lang="ja-JP" altLang="en-US" sz="2400" b="1" dirty="0">
                <a:latin typeface="游ゴシック" panose="020B0400000000000000" pitchFamily="50" charset="-128"/>
                <a:ea typeface="游ゴシック" panose="020B0400000000000000" pitchFamily="50" charset="-128"/>
              </a:rPr>
              <a:t>失笑</a:t>
            </a:r>
            <a:r>
              <a:rPr kumimoji="1" lang="en-US" altLang="ja-JP" sz="2400" b="1" dirty="0">
                <a:latin typeface="游ゴシック" panose="020B0400000000000000" pitchFamily="50" charset="-128"/>
                <a:ea typeface="游ゴシック" panose="020B0400000000000000" pitchFamily="50" charset="-128"/>
              </a:rPr>
              <a:t>)</a:t>
            </a:r>
            <a:endParaRPr kumimoji="1" lang="ja-JP" altLang="en-US" sz="2400" b="1" dirty="0">
              <a:latin typeface="游ゴシック" panose="020B0400000000000000" pitchFamily="50" charset="-128"/>
              <a:ea typeface="游ゴシック" panose="020B0400000000000000" pitchFamily="50" charset="-128"/>
            </a:endParaRPr>
          </a:p>
        </p:txBody>
      </p:sp>
      <p:sp>
        <p:nvSpPr>
          <p:cNvPr id="4" name="吹き出し: 四角形 3">
            <a:extLst>
              <a:ext uri="{FF2B5EF4-FFF2-40B4-BE49-F238E27FC236}">
                <a16:creationId xmlns:a16="http://schemas.microsoft.com/office/drawing/2014/main" id="{EDEF25B0-59B2-EFEF-D1E5-A67CD7EDA7FF}"/>
              </a:ext>
            </a:extLst>
          </p:cNvPr>
          <p:cNvSpPr/>
          <p:nvPr/>
        </p:nvSpPr>
        <p:spPr>
          <a:xfrm>
            <a:off x="3143848" y="2027439"/>
            <a:ext cx="6033014" cy="1833609"/>
          </a:xfrm>
          <a:prstGeom prst="wedgeRectCallout">
            <a:avLst>
              <a:gd name="adj1" fmla="val 73553"/>
              <a:gd name="adj2" fmla="val 34420"/>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solidFill>
                  <a:schemeClr val="tx2"/>
                </a:solidFill>
                <a:latin typeface="游ゴシック" panose="020B0400000000000000" pitchFamily="50" charset="-128"/>
                <a:ea typeface="游ゴシック" panose="020B0400000000000000" pitchFamily="50" charset="-128"/>
              </a:rPr>
              <a:t>「今のところ、シカゴ・クラブには</a:t>
            </a:r>
            <a:endParaRPr kumimoji="1" lang="en-US" altLang="ja-JP" sz="2400" b="1" dirty="0">
              <a:solidFill>
                <a:schemeClr val="tx2"/>
              </a:solidFill>
              <a:latin typeface="游ゴシック" panose="020B0400000000000000" pitchFamily="50" charset="-128"/>
              <a:ea typeface="游ゴシック" panose="020B0400000000000000" pitchFamily="50" charset="-128"/>
            </a:endParaRPr>
          </a:p>
          <a:p>
            <a:pPr algn="ctr"/>
            <a:r>
              <a:rPr kumimoji="1" lang="ja-JP" altLang="en-US" sz="2400" b="1" dirty="0">
                <a:solidFill>
                  <a:schemeClr val="tx2"/>
                </a:solidFill>
                <a:latin typeface="游ゴシック" panose="020B0400000000000000" pitchFamily="50" charset="-128"/>
                <a:ea typeface="游ゴシック" panose="020B0400000000000000" pitchFamily="50" charset="-128"/>
              </a:rPr>
              <a:t>特許弁理士がいないので、</a:t>
            </a:r>
            <a:endParaRPr kumimoji="1" lang="en-US" altLang="ja-JP" sz="2400" b="1" dirty="0">
              <a:solidFill>
                <a:schemeClr val="tx2"/>
              </a:solidFill>
              <a:latin typeface="游ゴシック" panose="020B0400000000000000" pitchFamily="50" charset="-128"/>
              <a:ea typeface="游ゴシック" panose="020B0400000000000000" pitchFamily="50" charset="-128"/>
            </a:endParaRPr>
          </a:p>
          <a:p>
            <a:pPr algn="ctr"/>
            <a:r>
              <a:rPr kumimoji="1" lang="ja-JP" altLang="en-US" sz="2400" b="1" dirty="0">
                <a:solidFill>
                  <a:schemeClr val="tx2"/>
                </a:solidFill>
                <a:latin typeface="游ゴシック" panose="020B0400000000000000" pitchFamily="50" charset="-128"/>
                <a:ea typeface="游ゴシック" panose="020B0400000000000000" pitchFamily="50" charset="-128"/>
              </a:rPr>
              <a:t>ロータリークラブの会員になるよう</a:t>
            </a:r>
            <a:endParaRPr kumimoji="1" lang="en-US" altLang="ja-JP" sz="2400" b="1" dirty="0">
              <a:solidFill>
                <a:schemeClr val="tx2"/>
              </a:solidFill>
              <a:latin typeface="游ゴシック" panose="020B0400000000000000" pitchFamily="50" charset="-128"/>
              <a:ea typeface="游ゴシック" panose="020B0400000000000000" pitchFamily="50" charset="-128"/>
            </a:endParaRPr>
          </a:p>
          <a:p>
            <a:pPr algn="ctr"/>
            <a:r>
              <a:rPr kumimoji="1" lang="ja-JP" altLang="en-US" sz="2400" b="1" dirty="0">
                <a:solidFill>
                  <a:schemeClr val="tx2"/>
                </a:solidFill>
                <a:latin typeface="游ゴシック" panose="020B0400000000000000" pitchFamily="50" charset="-128"/>
                <a:ea typeface="游ゴシック" panose="020B0400000000000000" pitchFamily="50" charset="-128"/>
              </a:rPr>
              <a:t>　　カーター君に提案したいんだが。」</a:t>
            </a:r>
          </a:p>
        </p:txBody>
      </p:sp>
      <p:sp>
        <p:nvSpPr>
          <p:cNvPr id="8" name="テキスト ボックス 7">
            <a:extLst>
              <a:ext uri="{FF2B5EF4-FFF2-40B4-BE49-F238E27FC236}">
                <a16:creationId xmlns:a16="http://schemas.microsoft.com/office/drawing/2014/main" id="{179AC1D2-8B2D-ABCF-A5D8-995C1B4695D8}"/>
              </a:ext>
            </a:extLst>
          </p:cNvPr>
          <p:cNvSpPr txBox="1"/>
          <p:nvPr/>
        </p:nvSpPr>
        <p:spPr>
          <a:xfrm>
            <a:off x="2998068" y="309953"/>
            <a:ext cx="8507592" cy="400110"/>
          </a:xfrm>
          <a:prstGeom prst="rect">
            <a:avLst/>
          </a:prstGeom>
          <a:noFill/>
        </p:spPr>
        <p:txBody>
          <a:bodyPr wrap="square">
            <a:spAutoFit/>
          </a:bodyPr>
          <a:lstStyle/>
          <a:p>
            <a:r>
              <a:rPr lang="ja-JP" altLang="en-US" sz="2000" b="1" dirty="0">
                <a:solidFill>
                  <a:schemeClr val="accent4">
                    <a:lumMod val="75000"/>
                  </a:schemeClr>
                </a:solidFill>
                <a:latin typeface="游ゴシック" panose="020B0400000000000000" pitchFamily="50" charset="-128"/>
                <a:ea typeface="游ゴシック" panose="020B0400000000000000" pitchFamily="50" charset="-128"/>
              </a:rPr>
              <a:t>薦めれば誰もが喜んで参加するクラブへの誘いを断った人物がいました。</a:t>
            </a:r>
          </a:p>
        </p:txBody>
      </p:sp>
    </p:spTree>
    <p:extLst>
      <p:ext uri="{BB962C8B-B14F-4D97-AF65-F5344CB8AC3E}">
        <p14:creationId xmlns:p14="http://schemas.microsoft.com/office/powerpoint/2010/main" val="37425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E026FA0-F242-03EB-A2D5-DE8D63C7FD3A}"/>
              </a:ext>
            </a:extLst>
          </p:cNvPr>
          <p:cNvPicPr>
            <a:picLocks noChangeAspect="1"/>
          </p:cNvPicPr>
          <p:nvPr/>
        </p:nvPicPr>
        <p:blipFill>
          <a:blip r:embed="rId3"/>
          <a:stretch>
            <a:fillRect/>
          </a:stretch>
        </p:blipFill>
        <p:spPr>
          <a:xfrm>
            <a:off x="101843" y="407235"/>
            <a:ext cx="4840441" cy="3860978"/>
          </a:xfrm>
          <a:prstGeom prst="rect">
            <a:avLst/>
          </a:prstGeom>
        </p:spPr>
      </p:pic>
      <p:sp>
        <p:nvSpPr>
          <p:cNvPr id="5" name="テキスト ボックス 4">
            <a:extLst>
              <a:ext uri="{FF2B5EF4-FFF2-40B4-BE49-F238E27FC236}">
                <a16:creationId xmlns:a16="http://schemas.microsoft.com/office/drawing/2014/main" id="{471B8B2A-13C5-9BF1-F91C-F10799F46BAA}"/>
              </a:ext>
            </a:extLst>
          </p:cNvPr>
          <p:cNvSpPr txBox="1"/>
          <p:nvPr/>
        </p:nvSpPr>
        <p:spPr>
          <a:xfrm>
            <a:off x="5086301" y="728058"/>
            <a:ext cx="6480720" cy="1446550"/>
          </a:xfrm>
          <a:prstGeom prst="rect">
            <a:avLst/>
          </a:prstGeom>
          <a:noFill/>
        </p:spPr>
        <p:txBody>
          <a:bodyPr wrap="square">
            <a:spAutoFit/>
          </a:bodyPr>
          <a:lstStyle/>
          <a:p>
            <a:r>
              <a:rPr lang="en-US" altLang="ja-JP" sz="4400" b="1" dirty="0">
                <a:latin typeface="游ゴシック" panose="020B0400000000000000" pitchFamily="50" charset="-128"/>
                <a:ea typeface="游ゴシック" panose="020B0400000000000000" pitchFamily="50" charset="-128"/>
              </a:rPr>
              <a:t>1907</a:t>
            </a:r>
            <a:r>
              <a:rPr lang="ja-JP" altLang="en-US" sz="4400" b="1" dirty="0">
                <a:latin typeface="游ゴシック" panose="020B0400000000000000" pitchFamily="50" charset="-128"/>
                <a:ea typeface="游ゴシック" panose="020B0400000000000000" pitchFamily="50" charset="-128"/>
              </a:rPr>
              <a:t>年</a:t>
            </a:r>
          </a:p>
          <a:p>
            <a:r>
              <a:rPr lang="ja-JP" altLang="en-US" sz="4400" b="1" dirty="0">
                <a:latin typeface="游ゴシック" panose="020B0400000000000000" pitchFamily="50" charset="-128"/>
                <a:ea typeface="游ゴシック" panose="020B0400000000000000" pitchFamily="50" charset="-128"/>
              </a:rPr>
              <a:t>初期の奉仕プロジェクト</a:t>
            </a:r>
          </a:p>
        </p:txBody>
      </p:sp>
      <p:sp>
        <p:nvSpPr>
          <p:cNvPr id="7" name="テキスト ボックス 6">
            <a:extLst>
              <a:ext uri="{FF2B5EF4-FFF2-40B4-BE49-F238E27FC236}">
                <a16:creationId xmlns:a16="http://schemas.microsoft.com/office/drawing/2014/main" id="{CC2D5C66-851B-57F0-1FA2-CFE77D457C81}"/>
              </a:ext>
            </a:extLst>
          </p:cNvPr>
          <p:cNvSpPr txBox="1"/>
          <p:nvPr/>
        </p:nvSpPr>
        <p:spPr>
          <a:xfrm>
            <a:off x="5119454" y="2621290"/>
            <a:ext cx="6624737" cy="2062103"/>
          </a:xfrm>
          <a:prstGeom prst="rect">
            <a:avLst/>
          </a:prstGeom>
          <a:noFill/>
        </p:spPr>
        <p:txBody>
          <a:bodyPr wrap="square">
            <a:spAutoFit/>
          </a:bodyPr>
          <a:lstStyle/>
          <a:p>
            <a:r>
              <a:rPr lang="ja-JP" altLang="en-US" sz="3200" b="1" dirty="0">
                <a:latin typeface="游ゴシック" panose="020B0400000000000000" pitchFamily="50" charset="-128"/>
                <a:ea typeface="游ゴシック" panose="020B0400000000000000" pitchFamily="50" charset="-128"/>
              </a:rPr>
              <a:t>シカゴ・ロータリークラブは、</a:t>
            </a:r>
          </a:p>
          <a:p>
            <a:r>
              <a:rPr lang="ja-JP" altLang="en-US" sz="3200" b="1" dirty="0">
                <a:latin typeface="游ゴシック" panose="020B0400000000000000" pitchFamily="50" charset="-128"/>
                <a:ea typeface="游ゴシック" panose="020B0400000000000000" pitchFamily="50" charset="-128"/>
              </a:rPr>
              <a:t>街の衛生改善のために公衆トイレ</a:t>
            </a:r>
            <a:endParaRPr lang="en-US" altLang="ja-JP" sz="3200" b="1" dirty="0">
              <a:latin typeface="游ゴシック" panose="020B0400000000000000" pitchFamily="50" charset="-128"/>
              <a:ea typeface="游ゴシック" panose="020B0400000000000000" pitchFamily="50" charset="-128"/>
            </a:endParaRPr>
          </a:p>
          <a:p>
            <a:r>
              <a:rPr lang="ja-JP" altLang="en-US" sz="3200" b="1" dirty="0">
                <a:latin typeface="游ゴシック" panose="020B0400000000000000" pitchFamily="50" charset="-128"/>
                <a:ea typeface="游ゴシック" panose="020B0400000000000000" pitchFamily="50" charset="-128"/>
              </a:rPr>
              <a:t>設置のニーズについて市民団体と</a:t>
            </a:r>
          </a:p>
          <a:p>
            <a:r>
              <a:rPr lang="ja-JP" altLang="en-US" sz="3200" b="1" dirty="0">
                <a:latin typeface="游ゴシック" panose="020B0400000000000000" pitchFamily="50" charset="-128"/>
                <a:ea typeface="游ゴシック" panose="020B0400000000000000" pitchFamily="50" charset="-128"/>
              </a:rPr>
              <a:t>協議しました。</a:t>
            </a:r>
          </a:p>
        </p:txBody>
      </p:sp>
      <p:sp>
        <p:nvSpPr>
          <p:cNvPr id="9" name="テキスト ボックス 8">
            <a:extLst>
              <a:ext uri="{FF2B5EF4-FFF2-40B4-BE49-F238E27FC236}">
                <a16:creationId xmlns:a16="http://schemas.microsoft.com/office/drawing/2014/main" id="{B7809D8D-D6DF-6039-421B-F3D1CB8B7A2A}"/>
              </a:ext>
            </a:extLst>
          </p:cNvPr>
          <p:cNvSpPr txBox="1"/>
          <p:nvPr/>
        </p:nvSpPr>
        <p:spPr>
          <a:xfrm>
            <a:off x="505883" y="5483611"/>
            <a:ext cx="11233249" cy="646331"/>
          </a:xfrm>
          <a:prstGeom prst="rect">
            <a:avLst/>
          </a:prstGeom>
          <a:noFill/>
        </p:spPr>
        <p:txBody>
          <a:bodyPr wrap="square">
            <a:spAutoFit/>
          </a:bodyPr>
          <a:lstStyle/>
          <a:p>
            <a:r>
              <a:rPr lang="ja-JP" altLang="en-US" sz="3600" b="1" dirty="0">
                <a:latin typeface="游ゴシック" panose="020B0400000000000000" pitchFamily="50" charset="-128"/>
                <a:ea typeface="游ゴシック" panose="020B0400000000000000" pitchFamily="50" charset="-128"/>
              </a:rPr>
              <a:t>内外の試練を乗り越え公衆トイレの設置を成し遂げる。</a:t>
            </a:r>
          </a:p>
        </p:txBody>
      </p:sp>
      <p:pic>
        <p:nvPicPr>
          <p:cNvPr id="4" name="図 3">
            <a:extLst>
              <a:ext uri="{FF2B5EF4-FFF2-40B4-BE49-F238E27FC236}">
                <a16:creationId xmlns:a16="http://schemas.microsoft.com/office/drawing/2014/main" id="{EB41B7C4-4651-6A23-C774-3E71BB517DD7}"/>
              </a:ext>
            </a:extLst>
          </p:cNvPr>
          <p:cNvPicPr>
            <a:picLocks noChangeAspect="1"/>
          </p:cNvPicPr>
          <p:nvPr/>
        </p:nvPicPr>
        <p:blipFill>
          <a:blip r:embed="rId4"/>
          <a:stretch>
            <a:fillRect/>
          </a:stretch>
        </p:blipFill>
        <p:spPr>
          <a:xfrm>
            <a:off x="9910836" y="263665"/>
            <a:ext cx="2030144" cy="920576"/>
          </a:xfrm>
          <a:prstGeom prst="rect">
            <a:avLst/>
          </a:prstGeom>
        </p:spPr>
      </p:pic>
    </p:spTree>
    <p:extLst>
      <p:ext uri="{BB962C8B-B14F-4D97-AF65-F5344CB8AC3E}">
        <p14:creationId xmlns:p14="http://schemas.microsoft.com/office/powerpoint/2010/main" val="53661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世界のプレゼンテーション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61050831_TF02804891_Win32" id="{D408E56D-43B7-46D0-82A1-10CE34077C04}" vid="{82DED1C1-0ABC-461C-B1CD-58407F15D3CD}"/>
    </a:ext>
  </a:extLst>
</a:theme>
</file>

<file path=ppt/theme/theme2.xml><?xml version="1.0" encoding="utf-8"?>
<a:theme xmlns:a="http://schemas.openxmlformats.org/drawingml/2006/main" name="Office テーマ">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テーマ">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世界地図シリーズ、世界のプレゼンテーション (ワイド画面)</Template>
  <TotalTime>3337</TotalTime>
  <Words>9334</Words>
  <Application>Microsoft Office PowerPoint</Application>
  <PresentationFormat>ユーザー設定</PresentationFormat>
  <Paragraphs>533</Paragraphs>
  <Slides>28</Slides>
  <Notes>28</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28</vt:i4>
      </vt:variant>
    </vt:vector>
  </HeadingPairs>
  <TitlesOfParts>
    <vt:vector size="32" baseType="lpstr">
      <vt:lpstr>Meiryo UI</vt:lpstr>
      <vt:lpstr>游ゴシック</vt:lpstr>
      <vt:lpstr>Arial</vt:lpstr>
      <vt:lpstr>世界のプレゼンテーション 16x9</vt:lpstr>
      <vt:lpstr>新入会員研修・資料　歴史編</vt:lpstr>
      <vt:lpstr>①ロータリーの歴史・沿革</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・ロータリーの歴史 ・国際ロータリーの組織図 ・RIとクラブ ・ロータリーの最優先課題ポリオ根絶</dc:title>
  <dc:creator>hirotour</dc:creator>
  <cp:lastModifiedBy>展明 岡松</cp:lastModifiedBy>
  <cp:revision>305</cp:revision>
  <dcterms:created xsi:type="dcterms:W3CDTF">2023-02-18T13:31:55Z</dcterms:created>
  <dcterms:modified xsi:type="dcterms:W3CDTF">2024-02-08T05:28:45Z</dcterms:modified>
</cp:coreProperties>
</file>