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419" r:id="rId2"/>
    <p:sldId id="439" r:id="rId3"/>
    <p:sldId id="442" r:id="rId4"/>
    <p:sldId id="1081" r:id="rId5"/>
    <p:sldId id="425" r:id="rId6"/>
    <p:sldId id="437" r:id="rId7"/>
    <p:sldId id="426" r:id="rId8"/>
    <p:sldId id="430" r:id="rId9"/>
    <p:sldId id="427" r:id="rId10"/>
    <p:sldId id="418" r:id="rId11"/>
    <p:sldId id="412" r:id="rId12"/>
    <p:sldId id="1079" r:id="rId13"/>
    <p:sldId id="1082" r:id="rId14"/>
    <p:sldId id="1078" r:id="rId15"/>
    <p:sldId id="1077" r:id="rId16"/>
    <p:sldId id="1080" r:id="rId17"/>
    <p:sldId id="433" r:id="rId18"/>
    <p:sldId id="428" r:id="rId19"/>
    <p:sldId id="432" r:id="rId20"/>
    <p:sldId id="278" r:id="rId21"/>
    <p:sldId id="431" r:id="rId22"/>
    <p:sldId id="438" r:id="rId23"/>
    <p:sldId id="422" r:id="rId24"/>
    <p:sldId id="414" r:id="rId25"/>
    <p:sldId id="1076" r:id="rId26"/>
    <p:sldId id="1075" r:id="rId27"/>
    <p:sldId id="436" r:id="rId28"/>
    <p:sldId id="336" r:id="rId29"/>
    <p:sldId id="337" r:id="rId30"/>
    <p:sldId id="338" r:id="rId31"/>
    <p:sldId id="1074" r:id="rId32"/>
    <p:sldId id="1073" r:id="rId33"/>
    <p:sldId id="441" r:id="rId34"/>
    <p:sldId id="1083" r:id="rId35"/>
    <p:sldId id="1070" r:id="rId3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91" autoAdjust="0"/>
    <p:restoredTop sz="69940" autoAdjust="0"/>
  </p:normalViewPr>
  <p:slideViewPr>
    <p:cSldViewPr snapToGrid="0" showGuides="1">
      <p:cViewPr varScale="1">
        <p:scale>
          <a:sx n="77" d="100"/>
          <a:sy n="77" d="100"/>
        </p:scale>
        <p:origin x="1518" y="90"/>
      </p:cViewPr>
      <p:guideLst>
        <p:guide orient="horz" pos="2115"/>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ED3B0C-75ED-4AF3-BA6D-FEA3DE86D13E}" type="datetimeFigureOut">
              <a:rPr kumimoji="1" lang="ja-JP" altLang="en-US" smtClean="0"/>
              <a:t>2024/2/8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05E5A-14F2-4F26-9C7D-C66A0B1C600F}" type="slidenum">
              <a:rPr kumimoji="1" lang="ja-JP" altLang="en-US" smtClean="0"/>
              <a:t>‹#›</a:t>
            </a:fld>
            <a:endParaRPr kumimoji="1" lang="ja-JP" altLang="en-US"/>
          </a:p>
        </p:txBody>
      </p:sp>
    </p:spTree>
    <p:extLst>
      <p:ext uri="{BB962C8B-B14F-4D97-AF65-F5344CB8AC3E}">
        <p14:creationId xmlns:p14="http://schemas.microsoft.com/office/powerpoint/2010/main" val="84201497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a:t>
            </a:r>
            <a:r>
              <a:rPr kumimoji="1" lang="en-US" altLang="ja-JP" dirty="0"/>
              <a:t>PPT</a:t>
            </a:r>
            <a:r>
              <a:rPr kumimoji="1" lang="ja-JP" altLang="en-US" dirty="0"/>
              <a:t>には、ロータリーを真剣に考える会の資料が一部含まれています。</a:t>
            </a:r>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1</a:t>
            </a:fld>
            <a:endParaRPr kumimoji="1" lang="ja-JP" altLang="en-US"/>
          </a:p>
        </p:txBody>
      </p:sp>
    </p:spTree>
    <p:extLst>
      <p:ext uri="{BB962C8B-B14F-4D97-AF65-F5344CB8AC3E}">
        <p14:creationId xmlns:p14="http://schemas.microsoft.com/office/powerpoint/2010/main" val="113746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ロータリアンではありませんが、トランプ氏大統領就任前　 </a:t>
            </a:r>
            <a:r>
              <a:rPr kumimoji="1" lang="en-US" altLang="ja-JP" dirty="0"/>
              <a:t>2016/02/11</a:t>
            </a:r>
            <a:r>
              <a:rPr kumimoji="1" lang="ja-JP" altLang="en-US" dirty="0"/>
              <a:t>（第</a:t>
            </a:r>
            <a:r>
              <a:rPr kumimoji="1" lang="en-US" altLang="ja-JP" dirty="0"/>
              <a:t>45</a:t>
            </a:r>
            <a:r>
              <a:rPr kumimoji="1" lang="ja-JP" altLang="en-US" dirty="0"/>
              <a:t>代アメリカ合衆国大統領（在任：</a:t>
            </a:r>
            <a:r>
              <a:rPr kumimoji="1" lang="en-US" altLang="ja-JP" dirty="0"/>
              <a:t>2017</a:t>
            </a:r>
            <a:r>
              <a:rPr kumimoji="1" lang="ja-JP" altLang="en-US" dirty="0"/>
              <a:t>年</a:t>
            </a:r>
            <a:r>
              <a:rPr kumimoji="1" lang="en-US" altLang="ja-JP" dirty="0"/>
              <a:t>1</a:t>
            </a:r>
            <a:r>
              <a:rPr kumimoji="1" lang="ja-JP" altLang="en-US" dirty="0"/>
              <a:t>月</a:t>
            </a:r>
            <a:r>
              <a:rPr kumimoji="1" lang="en-US" altLang="ja-JP" dirty="0"/>
              <a:t>20</a:t>
            </a:r>
            <a:r>
              <a:rPr kumimoji="1" lang="ja-JP" altLang="en-US" dirty="0"/>
              <a:t>日 </a:t>
            </a:r>
            <a:r>
              <a:rPr kumimoji="1" lang="en-US" altLang="ja-JP" dirty="0"/>
              <a:t>- 2021</a:t>
            </a:r>
            <a:r>
              <a:rPr kumimoji="1" lang="ja-JP" altLang="en-US" dirty="0"/>
              <a:t>年</a:t>
            </a:r>
            <a:r>
              <a:rPr kumimoji="1" lang="en-US" altLang="ja-JP" dirty="0"/>
              <a:t>1</a:t>
            </a:r>
            <a:r>
              <a:rPr kumimoji="1" lang="ja-JP" altLang="en-US" dirty="0"/>
              <a:t>月</a:t>
            </a:r>
            <a:r>
              <a:rPr kumimoji="1" lang="en-US" altLang="ja-JP" dirty="0"/>
              <a:t>20</a:t>
            </a:r>
            <a:r>
              <a:rPr kumimoji="1" lang="ja-JP" altLang="en-US" dirty="0"/>
              <a:t>日）。</a:t>
            </a:r>
            <a:endParaRPr kumimoji="1" lang="en-US" altLang="ja-JP" dirty="0"/>
          </a:p>
          <a:p>
            <a:r>
              <a:rPr kumimoji="1" lang="ja-JP" altLang="en-US" dirty="0"/>
              <a:t>マンチェスター</a:t>
            </a:r>
            <a:r>
              <a:rPr kumimoji="1" lang="en-US" altLang="ja-JP" dirty="0"/>
              <a:t>NH</a:t>
            </a:r>
            <a:r>
              <a:rPr kumimoji="1" lang="ja-JP" altLang="en-US" dirty="0"/>
              <a:t>ロータリークラブの例会にてゲストスピーカーとして卓話</a:t>
            </a:r>
            <a:endParaRPr kumimoji="1" lang="en-US" altLang="ja-JP" dirty="0"/>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10</a:t>
            </a:fld>
            <a:endParaRPr kumimoji="1" lang="ja-JP" altLang="en-US"/>
          </a:p>
        </p:txBody>
      </p:sp>
    </p:spTree>
    <p:extLst>
      <p:ext uri="{BB962C8B-B14F-4D97-AF65-F5344CB8AC3E}">
        <p14:creationId xmlns:p14="http://schemas.microsoft.com/office/powerpoint/2010/main" val="3232011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クリスマスと言えば、ケンタッキー・フライドチキン？</a:t>
            </a:r>
          </a:p>
          <a:p>
            <a:endParaRPr kumimoji="1" lang="ja-JP" altLang="en-US" dirty="0"/>
          </a:p>
          <a:p>
            <a:r>
              <a:rPr kumimoji="1" lang="ja-JP" altLang="en-US" dirty="0"/>
              <a:t>なぜ、この寒い時期に店頭の前のおじさんは白いモーニング姿で微笑んでいるのでしょうか？</a:t>
            </a:r>
            <a:endParaRPr kumimoji="1" lang="en-US" altLang="ja-JP" dirty="0"/>
          </a:p>
          <a:p>
            <a:r>
              <a:rPr kumimoji="1" lang="ja-JP" altLang="en-US" dirty="0"/>
              <a:t>彼が先駆けたフランチャイズ事業が評判になってテレビに出演依頼がきたときのこと、冬だというのに白いモーニングを着て出演したのが大うけして、これがその後、カーネル人形として、ケンタッキー・フライド・チキンのトレード・マークとなったとのことです。</a:t>
            </a:r>
          </a:p>
          <a:p>
            <a:endParaRPr kumimoji="1" lang="ja-JP" altLang="en-US" dirty="0"/>
          </a:p>
          <a:p>
            <a:r>
              <a:rPr kumimoji="1" lang="ja-JP" altLang="en-US" dirty="0"/>
              <a:t>彼の名前はハーランド・デビッド・サンダース。</a:t>
            </a:r>
            <a:endParaRPr kumimoji="1" lang="en-US" altLang="ja-JP" dirty="0"/>
          </a:p>
          <a:p>
            <a:r>
              <a:rPr kumimoji="1" lang="ja-JP" altLang="en-US" dirty="0"/>
              <a:t>そう、あのケンタッキー・フライドチキンを創り、世界で初めてフランチャイズ・ビジネスを生み出した男、カーネル・サンダースの本名です。</a:t>
            </a:r>
          </a:p>
          <a:p>
            <a:endParaRPr kumimoji="1" lang="ja-JP" altLang="en-US" dirty="0"/>
          </a:p>
          <a:p>
            <a:r>
              <a:rPr kumimoji="1" lang="en-US" altLang="ja-JP" dirty="0"/>
              <a:t>1890</a:t>
            </a:r>
            <a:r>
              <a:rPr kumimoji="1" lang="ja-JP" altLang="en-US" dirty="0"/>
              <a:t>年</a:t>
            </a:r>
            <a:r>
              <a:rPr kumimoji="1" lang="en-US" altLang="ja-JP" dirty="0"/>
              <a:t>9</a:t>
            </a:r>
            <a:r>
              <a:rPr kumimoji="1" lang="ja-JP" altLang="en-US" dirty="0"/>
              <a:t>月</a:t>
            </a:r>
            <a:r>
              <a:rPr kumimoji="1" lang="en-US" altLang="ja-JP" dirty="0"/>
              <a:t>9</a:t>
            </a:r>
            <a:r>
              <a:rPr kumimoji="1" lang="ja-JP" altLang="en-US" dirty="0"/>
              <a:t>日にインディアナ州南部のヘンリービルで生まれ、</a:t>
            </a:r>
            <a:r>
              <a:rPr kumimoji="1" lang="en-US" altLang="ja-JP" dirty="0"/>
              <a:t>6</a:t>
            </a:r>
            <a:r>
              <a:rPr kumimoji="1" lang="ja-JP" altLang="en-US" dirty="0"/>
              <a:t>歳の時に父親が亡くなり、母親が工場に働きにでたため、</a:t>
            </a:r>
            <a:r>
              <a:rPr kumimoji="1" lang="en-US" altLang="ja-JP" dirty="0"/>
              <a:t>3</a:t>
            </a:r>
            <a:r>
              <a:rPr kumimoji="1" lang="ja-JP" altLang="en-US" dirty="0"/>
              <a:t>歳の弟と生まれたばかりの妹の面倒をみなければならなくなり、母親の代わりに三度の食事の支度をして、一人で見事なパンを焼き上げたことが、彼の少年時代の有名な逸話として残っています。</a:t>
            </a:r>
            <a:endParaRPr kumimoji="1" lang="en-US" altLang="ja-JP" dirty="0"/>
          </a:p>
          <a:p>
            <a:r>
              <a:rPr kumimoji="1" lang="ja-JP" altLang="en-US" dirty="0"/>
              <a:t>その後、農場の手伝い、ペンキ塗り、路面電車の車掌、軍隊に入隊、鍛冶屋見習い、機関士、弁護士実習生、プルデンシャル保険のセールスマン、フェリー運航会社設立、商工会議所秘書、アセチレン・ライト製造販売会社設立、ミシュラン・タイヤのセールスマン、ガソリンスタンド経営</a:t>
            </a:r>
            <a:r>
              <a:rPr kumimoji="1" lang="en-US" altLang="ja-JP" dirty="0"/>
              <a:t>…</a:t>
            </a:r>
            <a:r>
              <a:rPr kumimoji="1" lang="ja-JP" altLang="en-US" dirty="0"/>
              <a:t>。</a:t>
            </a:r>
            <a:endParaRPr kumimoji="1" lang="en-US" altLang="ja-JP" dirty="0"/>
          </a:p>
          <a:p>
            <a:r>
              <a:rPr kumimoji="1" lang="ja-JP" altLang="en-US" dirty="0"/>
              <a:t>などなど、失敗や倒産を繰り返し、料理の天才だった彼が飲食を手掛けるのは、なんとガソリンスタンドにレストランを併設した</a:t>
            </a:r>
            <a:r>
              <a:rPr kumimoji="1" lang="en-US" altLang="ja-JP" dirty="0"/>
              <a:t>29</a:t>
            </a:r>
            <a:r>
              <a:rPr kumimoji="1" lang="ja-JP" altLang="en-US" dirty="0"/>
              <a:t>歳でのことでした。</a:t>
            </a:r>
            <a:endParaRPr kumimoji="1" lang="en-US" altLang="ja-JP" dirty="0"/>
          </a:p>
          <a:p>
            <a:r>
              <a:rPr kumimoji="1" lang="ja-JP" altLang="en-US" dirty="0"/>
              <a:t>「自動車には良質のガソリンが必要なのと同じように、ドライバーにも良質な食事が必要である」と考えたサンダースは、ガソリン・スタンドに併設して</a:t>
            </a:r>
            <a:r>
              <a:rPr kumimoji="1" lang="en-US" altLang="ja-JP" dirty="0"/>
              <a:t>6</a:t>
            </a:r>
            <a:r>
              <a:rPr kumimoji="1" lang="ja-JP" altLang="en-US" dirty="0"/>
              <a:t>席の「サンダース・カフェ」を開店し、手製のフライド・チキンを出しますが、これがなんと美味しいと大評判になって、長蛇の列ができるほど繁盛しました。そこでサンダースは、レストラン事業に専念するために、ガソリン・スタンドを売却して、道の反対側に</a:t>
            </a:r>
            <a:r>
              <a:rPr kumimoji="1" lang="en-US" altLang="ja-JP" dirty="0"/>
              <a:t>142</a:t>
            </a:r>
            <a:r>
              <a:rPr kumimoji="1" lang="ja-JP" altLang="en-US" dirty="0"/>
              <a:t>席の本格的なレストランを建設し、「ケンタッキー・フライド・チキン」の商標で、大々的なレストラン経営にのりだします。</a:t>
            </a:r>
            <a:endParaRPr kumimoji="1" lang="en-US" altLang="ja-JP" dirty="0"/>
          </a:p>
          <a:p>
            <a:endParaRPr kumimoji="1" lang="en-US" altLang="ja-JP" dirty="0"/>
          </a:p>
          <a:p>
            <a:r>
              <a:rPr kumimoji="1" lang="ja-JP" altLang="en-US" dirty="0"/>
              <a:t>ロータリーへの入会もこの頃で、ジェファーソンビル・ロータリークラブのチャーターメンバーとして入会しました。</a:t>
            </a:r>
            <a:endParaRPr kumimoji="1" lang="en-US" altLang="ja-JP" dirty="0"/>
          </a:p>
          <a:p>
            <a:r>
              <a:rPr kumimoji="1" lang="ja-JP" altLang="en-US" dirty="0"/>
              <a:t>「私は彼らのスローガンに心打たれた。最も奉仕する者が最大の利益を得る。我が身の前に他人に奉仕せよ」。</a:t>
            </a:r>
            <a:endParaRPr kumimoji="1" lang="en-US" altLang="ja-JP" dirty="0"/>
          </a:p>
          <a:p>
            <a:r>
              <a:rPr kumimoji="1" lang="ja-JP" altLang="en-US" dirty="0"/>
              <a:t>以来私は、ものごとを行う際、これら２つのモットーに従うように努めてきた･････。と、晩年彼は語っています。</a:t>
            </a:r>
          </a:p>
          <a:p>
            <a:endParaRPr kumimoji="1" lang="ja-JP" altLang="en-US" dirty="0"/>
          </a:p>
          <a:p>
            <a:r>
              <a:rPr kumimoji="1" lang="ja-JP" altLang="en-US" dirty="0"/>
              <a:t>ケンタッキー州知事から、おいしいフライド・チキンを提供した功績をたたえてカーネル</a:t>
            </a:r>
            <a:r>
              <a:rPr kumimoji="1" lang="en-US" altLang="ja-JP" dirty="0"/>
              <a:t>Colonel</a:t>
            </a:r>
            <a:r>
              <a:rPr kumimoji="1" lang="ja-JP" altLang="en-US" dirty="0"/>
              <a:t>（陸軍大佐）の名誉称号を受けました。</a:t>
            </a:r>
            <a:endParaRPr kumimoji="1" lang="en-US" altLang="ja-JP" dirty="0"/>
          </a:p>
          <a:p>
            <a:r>
              <a:rPr kumimoji="1" lang="ja-JP" altLang="en-US" dirty="0"/>
              <a:t>これが、カーネルというニックネームがついた由来です。</a:t>
            </a:r>
          </a:p>
          <a:p>
            <a:endParaRPr kumimoji="1" lang="ja-JP" altLang="en-US" dirty="0"/>
          </a:p>
          <a:p>
            <a:r>
              <a:rPr kumimoji="1" lang="ja-JP" altLang="en-US" dirty="0"/>
              <a:t>カーネルがビジネスの基本にしたのは、次の四つのルールだったと自叙伝に記載されています。</a:t>
            </a:r>
          </a:p>
          <a:p>
            <a:r>
              <a:rPr kumimoji="1" lang="en-US" altLang="ja-JP" dirty="0"/>
              <a:t>1. </a:t>
            </a:r>
            <a:r>
              <a:rPr kumimoji="1" lang="ja-JP" altLang="en-US" dirty="0"/>
              <a:t>そのビジネスに嘘偽りはないか</a:t>
            </a:r>
          </a:p>
          <a:p>
            <a:r>
              <a:rPr kumimoji="1" lang="en-US" altLang="ja-JP" dirty="0"/>
              <a:t>2. </a:t>
            </a:r>
            <a:r>
              <a:rPr kumimoji="1" lang="ja-JP" altLang="en-US" dirty="0"/>
              <a:t>そのビジネスは関係するすべての人に公正か</a:t>
            </a:r>
          </a:p>
          <a:p>
            <a:r>
              <a:rPr kumimoji="1" lang="en-US" altLang="ja-JP" dirty="0"/>
              <a:t>3. </a:t>
            </a:r>
            <a:r>
              <a:rPr kumimoji="1" lang="ja-JP" altLang="en-US" dirty="0"/>
              <a:t>そのビジネスは良好な人間関係を作っていくものか</a:t>
            </a:r>
          </a:p>
          <a:p>
            <a:r>
              <a:rPr kumimoji="1" lang="en-US" altLang="ja-JP" dirty="0"/>
              <a:t>4. </a:t>
            </a:r>
            <a:r>
              <a:rPr kumimoji="1" lang="ja-JP" altLang="en-US" dirty="0"/>
              <a:t>そのビジネスは関係するすべての人にとって有益なものか</a:t>
            </a:r>
          </a:p>
          <a:p>
            <a:endParaRPr kumimoji="1" lang="ja-JP" altLang="en-US" dirty="0"/>
          </a:p>
          <a:p>
            <a:r>
              <a:rPr kumimoji="1" lang="ja-JP" altLang="en-US" dirty="0"/>
              <a:t>すなわちカーネルは、ロータリーの四つのテストに照らしながら事業を営んでいたことが伺えます。カーネルがロータリーに入会したのは、この四つのテストに魅せられたからだという記述がありますが、彼がロータリーに入会した </a:t>
            </a:r>
            <a:r>
              <a:rPr kumimoji="1" lang="en-US" altLang="ja-JP" dirty="0"/>
              <a:t>1920</a:t>
            </a:r>
            <a:r>
              <a:rPr kumimoji="1" lang="ja-JP" altLang="en-US" dirty="0"/>
              <a:t>年には、まだ四つのテストはできていません（ハーバートテーラーが四つのテストを発表したのは</a:t>
            </a:r>
            <a:r>
              <a:rPr kumimoji="1" lang="en-US" altLang="ja-JP" dirty="0"/>
              <a:t>1932</a:t>
            </a:r>
            <a:r>
              <a:rPr kumimoji="1" lang="ja-JP" altLang="en-US" dirty="0"/>
              <a:t>年）ので、この記述は明らかな間違いのようです。</a:t>
            </a:r>
          </a:p>
          <a:p>
            <a:endParaRPr kumimoji="1" lang="ja-JP" altLang="en-US" dirty="0"/>
          </a:p>
          <a:p>
            <a:r>
              <a:rPr kumimoji="1" lang="en-US" altLang="ja-JP" dirty="0"/>
              <a:t>1930</a:t>
            </a:r>
            <a:r>
              <a:rPr kumimoji="1" lang="ja-JP" altLang="en-US" dirty="0"/>
              <a:t>年にコービン・ロータリークラブに移籍、</a:t>
            </a:r>
            <a:r>
              <a:rPr kumimoji="1" lang="en-US" altLang="ja-JP" dirty="0"/>
              <a:t>1960</a:t>
            </a:r>
            <a:r>
              <a:rPr kumimoji="1" lang="ja-JP" altLang="en-US" dirty="0"/>
              <a:t>年に本拠地を交通の便のよいルイビスに移転し、同時にシェルビービル・ロータリークラブに移籍しました。</a:t>
            </a:r>
            <a:r>
              <a:rPr kumimoji="1" lang="en-US" altLang="ja-JP" dirty="0"/>
              <a:t>1964</a:t>
            </a:r>
            <a:r>
              <a:rPr kumimoji="1" lang="ja-JP" altLang="en-US" dirty="0"/>
              <a:t>年、</a:t>
            </a:r>
            <a:r>
              <a:rPr kumimoji="1" lang="en-US" altLang="ja-JP" dirty="0"/>
              <a:t>74</a:t>
            </a:r>
            <a:r>
              <a:rPr kumimoji="1" lang="ja-JP" altLang="en-US" dirty="0"/>
              <a:t>歳の時に、</a:t>
            </a:r>
            <a:r>
              <a:rPr kumimoji="1" lang="en-US" altLang="ja-JP" dirty="0"/>
              <a:t>200</a:t>
            </a:r>
            <a:r>
              <a:rPr kumimoji="1" lang="ja-JP" altLang="en-US" dirty="0"/>
              <a:t>万ドル（約</a:t>
            </a:r>
            <a:r>
              <a:rPr kumimoji="1" lang="en-US" altLang="ja-JP" dirty="0"/>
              <a:t>7</a:t>
            </a:r>
            <a:r>
              <a:rPr kumimoji="1" lang="ja-JP" altLang="en-US" dirty="0"/>
              <a:t>億円）でジョン・ブラウンに権利を売ってリタイアしましたが、その後ナビスコを経てペプシコーラに売却されたときの価格は</a:t>
            </a:r>
            <a:r>
              <a:rPr kumimoji="1" lang="en-US" altLang="ja-JP" dirty="0"/>
              <a:t>8</a:t>
            </a:r>
            <a:r>
              <a:rPr kumimoji="1" lang="ja-JP" altLang="en-US" dirty="0"/>
              <a:t>億</a:t>
            </a:r>
            <a:r>
              <a:rPr kumimoji="1" lang="en-US" altLang="ja-JP" dirty="0"/>
              <a:t>4000</a:t>
            </a:r>
            <a:r>
              <a:rPr kumimoji="1" lang="ja-JP" altLang="en-US" dirty="0"/>
              <a:t>万ドル（</a:t>
            </a:r>
            <a:r>
              <a:rPr kumimoji="1" lang="en-US" altLang="ja-JP" dirty="0"/>
              <a:t>1430</a:t>
            </a:r>
            <a:r>
              <a:rPr kumimoji="1" lang="ja-JP" altLang="en-US" dirty="0"/>
              <a:t>億円）と言われています。</a:t>
            </a:r>
          </a:p>
          <a:p>
            <a:endParaRPr kumimoji="1" lang="ja-JP" altLang="en-US" dirty="0"/>
          </a:p>
          <a:p>
            <a:r>
              <a:rPr kumimoji="1" lang="ja-JP" altLang="en-US" dirty="0"/>
              <a:t>四つのテストを実行して、二度のビジネスを成功させた偉大なロータリアン、カーネル・サンダースは</a:t>
            </a:r>
            <a:r>
              <a:rPr kumimoji="1" lang="en-US" altLang="ja-JP" dirty="0"/>
              <a:t>1980</a:t>
            </a:r>
            <a:r>
              <a:rPr kumimoji="1" lang="ja-JP" altLang="en-US" dirty="0"/>
              <a:t>年、</a:t>
            </a:r>
            <a:r>
              <a:rPr kumimoji="1" lang="en-US" altLang="ja-JP" dirty="0"/>
              <a:t>90</a:t>
            </a:r>
            <a:r>
              <a:rPr kumimoji="1" lang="ja-JP" altLang="en-US" dirty="0"/>
              <a:t>歳で白血病のためこの世を去りました。</a:t>
            </a:r>
          </a:p>
          <a:p>
            <a:endParaRPr kumimoji="1" lang="ja-JP" altLang="en-US" dirty="0"/>
          </a:p>
          <a:p>
            <a:r>
              <a:rPr kumimoji="1" lang="ja-JP" altLang="en-US" dirty="0"/>
              <a:t>病床で彼は「私たちは我々の考えに共感する人たちだけと仕事をしてきた。そもそも理念に共感しない人を選んでもトレーニングする意味がないからね」「私には指針にしていた教訓がある。人は「できる」とか「したい」と思う分だけ実現できるもんじゃ」と名言を残しております。</a:t>
            </a:r>
          </a:p>
          <a:p>
            <a:endParaRPr kumimoji="1" lang="ja-JP" altLang="en-US" dirty="0"/>
          </a:p>
          <a:p>
            <a:r>
              <a:rPr kumimoji="1" lang="ja-JP" altLang="en-US" dirty="0"/>
              <a:t>ケンタッキー・フライドチキンをより成長させるには、マネジメントのプロに道を譲るのが、このビジネスに関与するすべての人の幸福を増大する。これがカーネルの出した結論だったようです。ロータリーのバッジを光らせ、永遠に店頭で彼は私たちを笑顔で迎えてくれることでしょう！</a:t>
            </a:r>
            <a:r>
              <a:rPr kumimoji="1" lang="en-US" altLang="ja-JP" dirty="0"/>
              <a:t>He profits most who serves best.</a:t>
            </a:r>
          </a:p>
          <a:p>
            <a:endParaRPr kumimoji="1" lang="en-US" altLang="ja-JP" dirty="0"/>
          </a:p>
          <a:p>
            <a:r>
              <a:rPr kumimoji="1" lang="ja-JP" altLang="en-US" dirty="0"/>
              <a:t>出典：</a:t>
            </a:r>
            <a:r>
              <a:rPr kumimoji="1" lang="en-US" altLang="ja-JP" dirty="0"/>
              <a:t>RI2680</a:t>
            </a:r>
            <a:r>
              <a:rPr kumimoji="1" lang="ja-JP" altLang="en-US" dirty="0"/>
              <a:t>地区 田中毅</a:t>
            </a:r>
            <a:r>
              <a:rPr kumimoji="1" lang="en-US" altLang="ja-JP" dirty="0"/>
              <a:t>PG</a:t>
            </a:r>
            <a:r>
              <a:rPr kumimoji="1" lang="ja-JP" altLang="en-US" dirty="0"/>
              <a:t>著：カーネルサンダース</a:t>
            </a:r>
          </a:p>
          <a:p>
            <a:r>
              <a:rPr kumimoji="1" lang="ja-JP" altLang="en-US" dirty="0"/>
              <a:t>　　　カーネル・サンダース自叙伝</a:t>
            </a:r>
          </a:p>
          <a:p>
            <a:endParaRPr kumimoji="1" lang="ja-JP" altLang="en-US" dirty="0"/>
          </a:p>
          <a:p>
            <a:r>
              <a:rPr kumimoji="1" lang="ja-JP" altLang="en-US" dirty="0"/>
              <a:t>　　　中野明 著「カーネルサンダースの教え」朝日新聞出版</a:t>
            </a:r>
          </a:p>
          <a:p>
            <a:endParaRPr kumimoji="1" lang="ja-JP" altLang="en-US" dirty="0"/>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11</a:t>
            </a:fld>
            <a:endParaRPr kumimoji="1" lang="ja-JP" altLang="en-US"/>
          </a:p>
        </p:txBody>
      </p:sp>
    </p:spTree>
    <p:extLst>
      <p:ext uri="{BB962C8B-B14F-4D97-AF65-F5344CB8AC3E}">
        <p14:creationId xmlns:p14="http://schemas.microsoft.com/office/powerpoint/2010/main" val="2359834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ロータリアンによるロータリー標章の使用</a:t>
            </a:r>
            <a:endParaRPr kumimoji="1" lang="en-US" altLang="ja-JP" dirty="0"/>
          </a:p>
          <a:p>
            <a:r>
              <a:rPr kumimoji="1" lang="ja-JP" altLang="en-US" dirty="0"/>
              <a:t>クラブの各正会員はロータリアンとして認められ、</a:t>
            </a:r>
            <a:r>
              <a:rPr kumimoji="1" lang="en-US" altLang="ja-JP" dirty="0"/>
              <a:t>RI</a:t>
            </a:r>
            <a:r>
              <a:rPr kumimoji="1" lang="ja-JP" altLang="en-US" dirty="0"/>
              <a:t>の襟章、バッジまたはその他の記章を着用する権利を与えられるものとする</a:t>
            </a:r>
            <a:endParaRPr kumimoji="1" lang="en-US" altLang="ja-JP" dirty="0"/>
          </a:p>
          <a:p>
            <a:endParaRPr kumimoji="1" lang="en-US" altLang="ja-JP" dirty="0"/>
          </a:p>
          <a:p>
            <a:r>
              <a:rPr kumimoji="1" lang="ja-JP" altLang="en-US" dirty="0"/>
              <a:t>ロータリアンのつける徽章としては、例会や大会等で用いられる名札（</a:t>
            </a:r>
            <a:r>
              <a:rPr kumimoji="1" lang="en-US" altLang="ja-JP" dirty="0"/>
              <a:t>Badge</a:t>
            </a:r>
            <a:r>
              <a:rPr kumimoji="1" lang="ja-JP" altLang="en-US" dirty="0"/>
              <a:t>）がありますが、この他に襟に着用する小型の徽章（</a:t>
            </a:r>
            <a:r>
              <a:rPr kumimoji="1" lang="en-US" altLang="ja-JP" dirty="0"/>
              <a:t>Emblem</a:t>
            </a:r>
            <a:r>
              <a:rPr kumimoji="1" lang="ja-JP" altLang="en-US" dirty="0"/>
              <a:t>）があります。</a:t>
            </a:r>
          </a:p>
          <a:p>
            <a:r>
              <a:rPr kumimoji="1" lang="ja-JP" altLang="en-US" dirty="0"/>
              <a:t>日本では、一般にこれをバッジと言っていますが、厳密には正しい名称ではありません。</a:t>
            </a:r>
          </a:p>
          <a:p>
            <a:endParaRPr kumimoji="1" lang="ja-JP" altLang="en-US" dirty="0"/>
          </a:p>
          <a:p>
            <a:r>
              <a:rPr kumimoji="1" lang="ja-JP" altLang="en-US" dirty="0"/>
              <a:t>ポール・ハリスは、</a:t>
            </a:r>
            <a:r>
              <a:rPr kumimoji="1" lang="en-US" altLang="ja-JP" dirty="0"/>
              <a:t>1911</a:t>
            </a:r>
            <a:r>
              <a:rPr kumimoji="1" lang="ja-JP" altLang="en-US" dirty="0"/>
              <a:t>年</a:t>
            </a:r>
            <a:r>
              <a:rPr kumimoji="1" lang="en-US" altLang="ja-JP" dirty="0"/>
              <a:t>1</a:t>
            </a:r>
            <a:r>
              <a:rPr kumimoji="1" lang="ja-JP" altLang="en-US" dirty="0"/>
              <a:t>月創刊の「ザ・ナショナル・ロータリアン」に掲載された「合理的ロータリアニズム」の中で、ロータリーのバッジは資質の保証となるべきものでなくてはならないと述べております。</a:t>
            </a:r>
          </a:p>
          <a:p>
            <a:r>
              <a:rPr kumimoji="1" lang="ja-JP" altLang="en-US" dirty="0"/>
              <a:t>この徽章は「善意と寛容」を説き、その心を象徴するもので、ロータリアン同士にとって「その個人生活、事業生活および社会生活に常に奉仕の理想を適用する」お互いの絆であり、「思いやり」とか「人のために」というロータリアンとしての心構えが入魂されているものと考えられます。</a:t>
            </a:r>
          </a:p>
          <a:p>
            <a:endParaRPr kumimoji="1" lang="ja-JP" altLang="en-US" dirty="0"/>
          </a:p>
          <a:p>
            <a:r>
              <a:rPr kumimoji="1" lang="ja-JP" altLang="en-US" dirty="0"/>
              <a:t>ロータリーのバッジを着けていれば国内はおろか、世界中どこのクラブの例会にも出席でき、あらゆる種類のロータリアンと知り合いになり、親睦を通して見聞を広め、品性を磨きながら奉仕を行うことができるということ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12</a:t>
            </a:fld>
            <a:endParaRPr kumimoji="1" lang="ja-JP" altLang="en-US"/>
          </a:p>
        </p:txBody>
      </p:sp>
    </p:spTree>
    <p:extLst>
      <p:ext uri="{BB962C8B-B14F-4D97-AF65-F5344CB8AC3E}">
        <p14:creationId xmlns:p14="http://schemas.microsoft.com/office/powerpoint/2010/main" val="1821812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t>シカゴロータリークラブの設立にあたっては、歴史編を参照してください。</a:t>
            </a:r>
            <a:endParaRPr kumimoji="1" lang="en-US" altLang="ja-JP" b="1" dirty="0"/>
          </a:p>
          <a:p>
            <a:endParaRPr kumimoji="1" lang="en-US" altLang="ja-JP" b="1" dirty="0"/>
          </a:p>
          <a:p>
            <a:r>
              <a:rPr kumimoji="1" lang="ja-JP" altLang="en-US" b="1" dirty="0"/>
              <a:t>ポール・ハリス：ロータリー創設者</a:t>
            </a:r>
          </a:p>
          <a:p>
            <a:r>
              <a:rPr kumimoji="1" lang="ja-JP" altLang="en-US" dirty="0"/>
              <a:t>ロータリーは、ポール </a:t>
            </a:r>
            <a:r>
              <a:rPr kumimoji="1" lang="en-US" altLang="ja-JP" dirty="0"/>
              <a:t>P. </a:t>
            </a:r>
            <a:r>
              <a:rPr kumimoji="1" lang="ja-JP" altLang="en-US" dirty="0"/>
              <a:t>ハリスという一人の男性のビジョンから始まりました。</a:t>
            </a:r>
            <a:endParaRPr kumimoji="1" lang="en-US" altLang="ja-JP" dirty="0"/>
          </a:p>
          <a:p>
            <a:r>
              <a:rPr kumimoji="1" lang="en-US" altLang="ja-JP" dirty="0"/>
              <a:t>1868</a:t>
            </a:r>
            <a:r>
              <a:rPr kumimoji="1" lang="ja-JP" altLang="en-US" dirty="0"/>
              <a:t>年</a:t>
            </a:r>
            <a:r>
              <a:rPr kumimoji="1" lang="en-US" altLang="ja-JP" dirty="0"/>
              <a:t>4</a:t>
            </a:r>
            <a:r>
              <a:rPr kumimoji="1" lang="ja-JP" altLang="en-US" dirty="0"/>
              <a:t>月</a:t>
            </a:r>
            <a:r>
              <a:rPr kumimoji="1" lang="en-US" altLang="ja-JP" dirty="0"/>
              <a:t>19</a:t>
            </a:r>
            <a:r>
              <a:rPr kumimoji="1" lang="ja-JP" altLang="en-US" dirty="0"/>
              <a:t>日に米国ウィスコンシン州ラシーンに生まれたハリスは、</a:t>
            </a:r>
            <a:r>
              <a:rPr kumimoji="1" lang="en-US" altLang="ja-JP" dirty="0"/>
              <a:t>3</a:t>
            </a:r>
            <a:r>
              <a:rPr kumimoji="1" lang="ja-JP" altLang="en-US" dirty="0"/>
              <a:t>歳の時にバーモント州ウォリングフォードに移り、父方の祖父母に育てられました。</a:t>
            </a:r>
            <a:endParaRPr kumimoji="1" lang="en-US" altLang="ja-JP" dirty="0"/>
          </a:p>
          <a:p>
            <a:r>
              <a:rPr kumimoji="1" lang="ja-JP" altLang="en-US" dirty="0"/>
              <a:t>バーモント大学とプリンストン大学で学び、</a:t>
            </a:r>
            <a:r>
              <a:rPr kumimoji="1" lang="en-US" altLang="ja-JP" dirty="0"/>
              <a:t>1891</a:t>
            </a:r>
            <a:r>
              <a:rPr kumimoji="1" lang="ja-JP" altLang="en-US" dirty="0"/>
              <a:t>年にアイオワ大学で法学の学位を取得しました。</a:t>
            </a:r>
          </a:p>
          <a:p>
            <a:endParaRPr kumimoji="1" lang="ja-JP" altLang="en-US" dirty="0"/>
          </a:p>
          <a:p>
            <a:r>
              <a:rPr kumimoji="1" lang="en-US" altLang="ja-JP" dirty="0"/>
              <a:t>1896</a:t>
            </a:r>
            <a:r>
              <a:rPr kumimoji="1" lang="ja-JP" altLang="en-US" dirty="0"/>
              <a:t>年にシカゴに移り、法律事務所を開設。その</a:t>
            </a:r>
            <a:r>
              <a:rPr kumimoji="1" lang="en-US" altLang="ja-JP" dirty="0"/>
              <a:t>4</a:t>
            </a:r>
            <a:r>
              <a:rPr kumimoji="1" lang="ja-JP" altLang="en-US" dirty="0"/>
              <a:t>年後、シカゴ北部で同僚の弁護士ボブ・フランクと夕食をともにし、一緒に散歩していたときのこと。</a:t>
            </a:r>
            <a:endParaRPr kumimoji="1" lang="en-US" altLang="ja-JP" dirty="0"/>
          </a:p>
          <a:p>
            <a:r>
              <a:rPr kumimoji="1" lang="ja-JP" altLang="en-US" dirty="0"/>
              <a:t>界隈に立ち並ぶ店に二人で立ち寄ったとき、ハリスは、フランクが多くの店主たちと親しくしていることに驚きました。</a:t>
            </a:r>
            <a:endParaRPr kumimoji="1" lang="en-US" altLang="ja-JP" dirty="0"/>
          </a:p>
          <a:p>
            <a:r>
              <a:rPr kumimoji="1" lang="ja-JP" altLang="en-US" dirty="0"/>
              <a:t>シカゴに移り住んで以来、事業人の間にこのような友情を見ることがなかったハリスは、ウォリングフォードで過ごした少年時代を思い出し、次のように考えました。</a:t>
            </a:r>
          </a:p>
          <a:p>
            <a:endParaRPr kumimoji="1" lang="ja-JP" altLang="en-US" dirty="0"/>
          </a:p>
          <a:p>
            <a:r>
              <a:rPr kumimoji="1" lang="ja-JP" altLang="en-US" dirty="0"/>
              <a:t>「大都会にいる何百人、いや何千人という他の人たちにも起きたことを体験しているに過ぎないのだ、という思いが消えなかった。</a:t>
            </a:r>
            <a:endParaRPr kumimoji="1" lang="en-US" altLang="ja-JP" dirty="0"/>
          </a:p>
          <a:p>
            <a:r>
              <a:rPr kumimoji="1" lang="en-US" altLang="ja-JP" dirty="0"/>
              <a:t>...</a:t>
            </a:r>
            <a:r>
              <a:rPr kumimoji="1" lang="ja-JP" altLang="en-US" dirty="0"/>
              <a:t>立身出世するために農場や小さい村からシカゴにやって来た若者たちが大勢いるはずだ。</a:t>
            </a:r>
            <a:endParaRPr kumimoji="1" lang="en-US" altLang="ja-JP" dirty="0"/>
          </a:p>
          <a:p>
            <a:r>
              <a:rPr kumimoji="1" lang="en-US" altLang="ja-JP" dirty="0"/>
              <a:t>...</a:t>
            </a:r>
            <a:r>
              <a:rPr kumimoji="1" lang="ja-JP" altLang="en-US" dirty="0"/>
              <a:t>彼らを一堂に集めたらどうだろうか。</a:t>
            </a:r>
            <a:endParaRPr kumimoji="1" lang="en-US" altLang="ja-JP" dirty="0"/>
          </a:p>
          <a:p>
            <a:r>
              <a:rPr kumimoji="1" lang="ja-JP" altLang="en-US" dirty="0"/>
              <a:t>彼らも自分と同じように友情を求めているとしたら、きっと何かが生まれるに違いない」</a:t>
            </a:r>
            <a:endParaRPr kumimoji="1" lang="en-US" altLang="ja-JP" dirty="0"/>
          </a:p>
          <a:p>
            <a:endParaRPr kumimoji="1" lang="en-US" altLang="ja-JP" dirty="0"/>
          </a:p>
          <a:p>
            <a:r>
              <a:rPr kumimoji="1" lang="ja-JP" altLang="en-US" dirty="0"/>
              <a:t>ハリスはやがて、仕事を通じて知り合った数人の仲間を集め、地元の職業人から成るクラブを結成するという構想について話し合いました。</a:t>
            </a:r>
            <a:endParaRPr kumimoji="1" lang="en-US" altLang="ja-JP" dirty="0"/>
          </a:p>
          <a:p>
            <a:r>
              <a:rPr kumimoji="1" lang="en-US" altLang="ja-JP" dirty="0"/>
              <a:t>1905</a:t>
            </a:r>
            <a:r>
              <a:rPr kumimoji="1" lang="ja-JP" altLang="en-US" dirty="0"/>
              <a:t>年</a:t>
            </a:r>
            <a:r>
              <a:rPr kumimoji="1" lang="en-US" altLang="ja-JP" dirty="0"/>
              <a:t>2</a:t>
            </a:r>
            <a:r>
              <a:rPr kumimoji="1" lang="ja-JP" altLang="en-US" dirty="0"/>
              <a:t>月</a:t>
            </a:r>
            <a:r>
              <a:rPr kumimoji="1" lang="en-US" altLang="ja-JP" dirty="0"/>
              <a:t>23</a:t>
            </a:r>
            <a:r>
              <a:rPr kumimoji="1" lang="ja-JP" altLang="en-US" dirty="0"/>
              <a:t>日、ハリスとガスターバス・ローア、シルベスター・シール、ハイラム・ショーレーが、シカゴ中心街にあるローアの事務所に集まり、これが世界初のロータリークラブ例会となりました。</a:t>
            </a:r>
          </a:p>
          <a:p>
            <a:endParaRPr kumimoji="1" lang="ja-JP" altLang="en-US" dirty="0"/>
          </a:p>
          <a:p>
            <a:r>
              <a:rPr kumimoji="1" lang="en-US" altLang="ja-JP" dirty="0"/>
              <a:t>1907</a:t>
            </a:r>
            <a:r>
              <a:rPr kumimoji="1" lang="ja-JP" altLang="en-US" dirty="0"/>
              <a:t>年</a:t>
            </a:r>
            <a:r>
              <a:rPr kumimoji="1" lang="en-US" altLang="ja-JP" dirty="0"/>
              <a:t>2</a:t>
            </a:r>
            <a:r>
              <a:rPr kumimoji="1" lang="ja-JP" altLang="en-US" dirty="0"/>
              <a:t>月、ハリスはシカゴ・ロータリークラブの</a:t>
            </a:r>
            <a:r>
              <a:rPr kumimoji="1" lang="en-US" altLang="ja-JP" dirty="0"/>
              <a:t>3</a:t>
            </a:r>
            <a:r>
              <a:rPr kumimoji="1" lang="ja-JP" altLang="en-US" dirty="0"/>
              <a:t>代目会長に選ばれました。</a:t>
            </a:r>
            <a:endParaRPr kumimoji="1" lang="en-US" altLang="ja-JP" dirty="0"/>
          </a:p>
          <a:p>
            <a:r>
              <a:rPr kumimoji="1" lang="ja-JP" altLang="en-US" dirty="0"/>
              <a:t>会長の職を退く少し前、ハリスはロータリーをシカゴ以外にも広げようと試みていました。</a:t>
            </a:r>
            <a:endParaRPr kumimoji="1" lang="en-US" altLang="ja-JP" dirty="0"/>
          </a:p>
          <a:p>
            <a:r>
              <a:rPr kumimoji="1" lang="ja-JP" altLang="en-US" dirty="0"/>
              <a:t>経済的負担が大きくなることを懸念した数人の会員が拡大に反対しましたが、ハリスの粘り強い努力の結果、</a:t>
            </a:r>
            <a:r>
              <a:rPr kumimoji="1" lang="en-US" altLang="ja-JP" dirty="0"/>
              <a:t>1910</a:t>
            </a:r>
            <a:r>
              <a:rPr kumimoji="1" lang="ja-JP" altLang="en-US" dirty="0"/>
              <a:t>年、米国のほかの主要都市にもクラブを結成することに成功しました。</a:t>
            </a:r>
            <a:endParaRPr kumimoji="1" lang="en-US" altLang="ja-JP" dirty="0"/>
          </a:p>
          <a:p>
            <a:endParaRPr kumimoji="1" lang="en-US" altLang="ja-JP" dirty="0"/>
          </a:p>
          <a:p>
            <a:r>
              <a:rPr kumimoji="1" lang="ja-JP" altLang="en-US" dirty="0"/>
              <a:t>その一方でハリスは、理事会のある全米連合会を結成する必要性を感じていました。</a:t>
            </a:r>
            <a:endParaRPr kumimoji="1" lang="en-US" altLang="ja-JP" dirty="0"/>
          </a:p>
          <a:p>
            <a:r>
              <a:rPr kumimoji="1" lang="en-US" altLang="ja-JP" b="1" dirty="0"/>
              <a:t>1910</a:t>
            </a:r>
            <a:r>
              <a:rPr kumimoji="1" lang="ja-JP" altLang="en-US" b="1" dirty="0"/>
              <a:t>年</a:t>
            </a:r>
            <a:r>
              <a:rPr kumimoji="1" lang="en-US" altLang="ja-JP" b="1" dirty="0"/>
              <a:t>8</a:t>
            </a:r>
            <a:r>
              <a:rPr kumimoji="1" lang="ja-JP" altLang="en-US" b="1" dirty="0"/>
              <a:t>月、シカゴで初のロータリー全米大会が開催され、</a:t>
            </a:r>
            <a:r>
              <a:rPr kumimoji="1" lang="en-US" altLang="ja-JP" b="1" dirty="0"/>
              <a:t>16</a:t>
            </a:r>
            <a:r>
              <a:rPr kumimoji="1" lang="ja-JP" altLang="en-US" b="1" dirty="0"/>
              <a:t>の既存クラブが一体となって全米ロータリークラブ連合会（現在の「国際ロータリー」の前身）を結成しました。この新しい連合会は、全会一致でハリスを会長に選出しました。</a:t>
            </a:r>
          </a:p>
          <a:p>
            <a:endParaRPr kumimoji="1" lang="ja-JP" altLang="en-US" dirty="0"/>
          </a:p>
          <a:p>
            <a:r>
              <a:rPr kumimoji="1" lang="ja-JP" altLang="en-US" dirty="0"/>
              <a:t>ロータリー会長</a:t>
            </a:r>
            <a:r>
              <a:rPr kumimoji="1" lang="en-US" altLang="ja-JP" dirty="0"/>
              <a:t>2</a:t>
            </a:r>
            <a:r>
              <a:rPr kumimoji="1" lang="ja-JP" altLang="en-US" dirty="0"/>
              <a:t>期目の終了とともに、健康状態の悪化および仕事と家庭を理由にハリスは会長職を辞任しました。</a:t>
            </a:r>
            <a:endParaRPr kumimoji="1" lang="en-US" altLang="ja-JP" dirty="0"/>
          </a:p>
          <a:p>
            <a:r>
              <a:rPr kumimoji="1" lang="ja-JP" altLang="en-US" dirty="0"/>
              <a:t>大会の決議によっ名誉会長に選ばれたハリスは、亡くなるまで名誉会長であり続けました。</a:t>
            </a:r>
            <a:endParaRPr kumimoji="1" lang="en-US" altLang="ja-JP" dirty="0"/>
          </a:p>
          <a:p>
            <a:endParaRPr kumimoji="1" lang="en-US" altLang="ja-JP" dirty="0"/>
          </a:p>
          <a:p>
            <a:r>
              <a:rPr kumimoji="1" lang="en-US" altLang="ja-JP" dirty="0"/>
              <a:t>1920 </a:t>
            </a:r>
            <a:r>
              <a:rPr kumimoji="1" lang="ja-JP" altLang="en-US" dirty="0"/>
              <a:t>年代中頃、ハリスは再びロータリーに積極的に関与するようになり、ロータリーの顔となって精力的に活動しました。</a:t>
            </a:r>
            <a:endParaRPr kumimoji="1" lang="en-US" altLang="ja-JP" dirty="0"/>
          </a:p>
          <a:p>
            <a:r>
              <a:rPr kumimoji="1" lang="ja-JP" altLang="en-US" dirty="0"/>
              <a:t>会員増強と奉仕活動の推進のため、ハリスはしばしばジーン夫人を伴って大会に出席し、世界中のクラブを訪問しました</a:t>
            </a:r>
          </a:p>
          <a:p>
            <a:endParaRPr kumimoji="1" lang="ja-JP" altLang="en-US" dirty="0"/>
          </a:p>
          <a:p>
            <a:r>
              <a:rPr kumimoji="1" lang="ja-JP" altLang="en-US" dirty="0"/>
              <a:t>長い闘病生活の末、</a:t>
            </a:r>
            <a:r>
              <a:rPr kumimoji="1" lang="en-US" altLang="ja-JP" dirty="0"/>
              <a:t>1947</a:t>
            </a:r>
            <a:r>
              <a:rPr kumimoji="1" lang="ja-JP" altLang="en-US" dirty="0"/>
              <a:t>年</a:t>
            </a:r>
            <a:r>
              <a:rPr kumimoji="1" lang="en-US" altLang="ja-JP" dirty="0"/>
              <a:t>1</a:t>
            </a:r>
            <a:r>
              <a:rPr kumimoji="1" lang="ja-JP" altLang="en-US" dirty="0"/>
              <a:t>月</a:t>
            </a:r>
            <a:r>
              <a:rPr kumimoji="1" lang="en-US" altLang="ja-JP" dirty="0"/>
              <a:t>27</a:t>
            </a:r>
            <a:r>
              <a:rPr kumimoji="1" lang="ja-JP" altLang="en-US" dirty="0"/>
              <a:t>日、ハリスはシカゴにて</a:t>
            </a:r>
            <a:r>
              <a:rPr kumimoji="1" lang="en-US" altLang="ja-JP" dirty="0"/>
              <a:t>78</a:t>
            </a:r>
            <a:r>
              <a:rPr kumimoji="1" lang="ja-JP" altLang="en-US" dirty="0"/>
              <a:t>歳で永眠しました。</a:t>
            </a:r>
            <a:endParaRPr kumimoji="1" lang="en-US" altLang="ja-JP" dirty="0"/>
          </a:p>
          <a:p>
            <a:r>
              <a:rPr kumimoji="1" lang="ja-JP" altLang="en-US" dirty="0"/>
              <a:t>亡くなる前にハリスは、葬儀に花を贈る代わりにロータリー財団に寄付をしてほしいと言い残しました。</a:t>
            </a:r>
            <a:endParaRPr kumimoji="1" lang="en-US" altLang="ja-JP" dirty="0"/>
          </a:p>
          <a:p>
            <a:r>
              <a:rPr kumimoji="1" lang="ja-JP" altLang="en-US" dirty="0"/>
              <a:t>偶然にもハリスが亡くなる数日前に、ロータリーのリーダーたちは財団での大規模な募金に取り組んでいました。</a:t>
            </a:r>
          </a:p>
          <a:p>
            <a:endParaRPr kumimoji="1" lang="ja-JP" altLang="en-US" dirty="0"/>
          </a:p>
          <a:p>
            <a:r>
              <a:rPr kumimoji="1" lang="ja-JP" altLang="en-US" dirty="0"/>
              <a:t>訃報を受け、ロータリーは寄付金を集める方法のひとつとして、ハリスの遺志を反映したポール・ハリス記念基金を設立。亡きロータリー創設者を偲ぶため、多くのロータリアンがこの基金に寄付しました。</a:t>
            </a:r>
            <a:endParaRPr kumimoji="1" lang="en-US" altLang="ja-JP" dirty="0"/>
          </a:p>
          <a:p>
            <a:r>
              <a:rPr kumimoji="1" lang="ja-JP" altLang="en-US" dirty="0"/>
              <a:t>逝去から</a:t>
            </a:r>
            <a:r>
              <a:rPr kumimoji="1" lang="en-US" altLang="ja-JP" dirty="0"/>
              <a:t>18</a:t>
            </a:r>
            <a:r>
              <a:rPr kumimoji="1" lang="ja-JP" altLang="en-US" dirty="0"/>
              <a:t>カ月間にロータリー財団に</a:t>
            </a:r>
            <a:r>
              <a:rPr kumimoji="1" lang="en-US" altLang="ja-JP" dirty="0"/>
              <a:t>130</a:t>
            </a:r>
            <a:r>
              <a:rPr kumimoji="1" lang="ja-JP" altLang="en-US" dirty="0"/>
              <a:t>億ドルの寄付が寄せられ、財団の最初のプログラムである高等教育奨学金に充てられました。</a:t>
            </a:r>
            <a:endParaRPr kumimoji="1" lang="en-US" altLang="ja-JP" dirty="0"/>
          </a:p>
          <a:p>
            <a:endParaRPr kumimoji="1" lang="en-US" altLang="ja-JP" dirty="0"/>
          </a:p>
          <a:p>
            <a:r>
              <a:rPr kumimoji="1" lang="ja-JP" altLang="en-US" dirty="0"/>
              <a:t>出典：</a:t>
            </a:r>
            <a:r>
              <a:rPr kumimoji="1" lang="en-US" altLang="ja-JP" dirty="0" err="1"/>
              <a:t>MyRotary</a:t>
            </a:r>
            <a:r>
              <a:rPr kumimoji="1" lang="ja-JP" altLang="en-US" dirty="0"/>
              <a:t>　</a:t>
            </a:r>
            <a:r>
              <a:rPr kumimoji="1" lang="en-US" altLang="ja-JP" dirty="0"/>
              <a:t>4</a:t>
            </a:r>
            <a:r>
              <a:rPr kumimoji="1" lang="ja-JP" altLang="en-US" dirty="0"/>
              <a:t>人の先駆者より</a:t>
            </a:r>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13</a:t>
            </a:fld>
            <a:endParaRPr kumimoji="1" lang="ja-JP" altLang="en-US"/>
          </a:p>
        </p:txBody>
      </p:sp>
    </p:spTree>
    <p:extLst>
      <p:ext uri="{BB962C8B-B14F-4D97-AF65-F5344CB8AC3E}">
        <p14:creationId xmlns:p14="http://schemas.microsoft.com/office/powerpoint/2010/main" val="2824416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シカゴ</a:t>
            </a:r>
            <a:r>
              <a:rPr kumimoji="1" lang="en-US" altLang="ja-JP" dirty="0"/>
              <a:t>RC</a:t>
            </a:r>
            <a:r>
              <a:rPr kumimoji="1" lang="ja-JP" altLang="en-US" dirty="0"/>
              <a:t>　初期の会員　</a:t>
            </a:r>
            <a:endParaRPr kumimoji="1" lang="en-US" altLang="ja-JP" dirty="0"/>
          </a:p>
          <a:p>
            <a:r>
              <a:rPr kumimoji="1" lang="ja-JP" altLang="en-US" dirty="0"/>
              <a:t>ガスターバス・ローア</a:t>
            </a:r>
          </a:p>
          <a:p>
            <a:endParaRPr kumimoji="1" lang="ja-JP" altLang="en-US" dirty="0"/>
          </a:p>
          <a:p>
            <a:r>
              <a:rPr kumimoji="1" lang="ja-JP" altLang="en-US" dirty="0"/>
              <a:t>鉱山技師であった彼は</a:t>
            </a:r>
            <a:r>
              <a:rPr kumimoji="1" lang="en-US" altLang="ja-JP" dirty="0"/>
              <a:t>1864</a:t>
            </a:r>
            <a:r>
              <a:rPr kumimoji="1" lang="ja-JP" altLang="en-US" dirty="0"/>
              <a:t>年</a:t>
            </a:r>
            <a:r>
              <a:rPr kumimoji="1" lang="en-US" altLang="ja-JP" dirty="0"/>
              <a:t>10</a:t>
            </a:r>
            <a:r>
              <a:rPr kumimoji="1" lang="ja-JP" altLang="en-US" dirty="0"/>
              <a:t>月</a:t>
            </a:r>
            <a:r>
              <a:rPr kumimoji="1" lang="en-US" altLang="ja-JP" dirty="0"/>
              <a:t>18</a:t>
            </a:r>
            <a:r>
              <a:rPr kumimoji="1" lang="ja-JP" altLang="en-US" dirty="0"/>
              <a:t>日、イリノイ州カーリンビルで生まれました。</a:t>
            </a:r>
          </a:p>
          <a:p>
            <a:r>
              <a:rPr kumimoji="1" lang="ja-JP" altLang="en-US" dirty="0"/>
              <a:t>ロータリアンだった期間はわずか数年で、クラブでも国際レベルでも役職に就くことはありませんでしたが、当時、彼の事務所であったシカゴ中心部のユニティ・ビル</a:t>
            </a:r>
            <a:r>
              <a:rPr kumimoji="1" lang="en-US" altLang="ja-JP" dirty="0"/>
              <a:t>711</a:t>
            </a:r>
            <a:r>
              <a:rPr kumimoji="1" lang="ja-JP" altLang="en-US" dirty="0"/>
              <a:t>号室で、ロータリー初の例会が行われた際に事務所を提供しました。</a:t>
            </a:r>
          </a:p>
          <a:p>
            <a:r>
              <a:rPr kumimoji="1" lang="ja-JP" altLang="en-US" dirty="0"/>
              <a:t>ローアは</a:t>
            </a:r>
            <a:r>
              <a:rPr kumimoji="1" lang="en-US" altLang="ja-JP" dirty="0"/>
              <a:t>1918</a:t>
            </a:r>
            <a:r>
              <a:rPr kumimoji="1" lang="ja-JP" altLang="en-US" dirty="0"/>
              <a:t>年</a:t>
            </a:r>
            <a:r>
              <a:rPr kumimoji="1" lang="en-US" altLang="ja-JP" dirty="0"/>
              <a:t>5</a:t>
            </a:r>
            <a:r>
              <a:rPr kumimoji="1" lang="ja-JP" altLang="en-US" dirty="0"/>
              <a:t>月</a:t>
            </a:r>
            <a:r>
              <a:rPr kumimoji="1" lang="en-US" altLang="ja-JP" dirty="0"/>
              <a:t>23</a:t>
            </a:r>
            <a:r>
              <a:rPr kumimoji="1" lang="ja-JP" altLang="en-US" dirty="0"/>
              <a:t>日、シカゴにて他界しました。（享年</a:t>
            </a:r>
            <a:r>
              <a:rPr kumimoji="1" lang="en-US" altLang="ja-JP" dirty="0"/>
              <a:t>53</a:t>
            </a:r>
            <a:r>
              <a:rPr kumimoji="1" lang="ja-JP" altLang="en-US" dirty="0"/>
              <a:t>歳）</a:t>
            </a:r>
            <a:endParaRPr kumimoji="1" lang="en-US" altLang="ja-JP" dirty="0"/>
          </a:p>
          <a:p>
            <a:endParaRPr kumimoji="1" lang="en-US" altLang="ja-JP" dirty="0"/>
          </a:p>
          <a:p>
            <a:r>
              <a:rPr kumimoji="1" lang="ja-JP" altLang="en-US" dirty="0"/>
              <a:t>出典・初期のロータリーの歴史</a:t>
            </a:r>
            <a:endParaRPr kumimoji="1" lang="en-US" altLang="ja-JP" dirty="0"/>
          </a:p>
          <a:p>
            <a:r>
              <a:rPr kumimoji="1" lang="en-US" altLang="ja-JP" dirty="0"/>
              <a:t>2012-13</a:t>
            </a:r>
            <a:r>
              <a:rPr kumimoji="1" lang="ja-JP" altLang="en-US" dirty="0"/>
              <a:t>年度 第</a:t>
            </a:r>
            <a:r>
              <a:rPr kumimoji="1" lang="en-US" altLang="ja-JP" dirty="0"/>
              <a:t>2550</a:t>
            </a:r>
            <a:r>
              <a:rPr kumimoji="1" lang="ja-JP" altLang="en-US" dirty="0"/>
              <a:t>地区</a:t>
            </a:r>
            <a:r>
              <a:rPr kumimoji="1" lang="en-US" altLang="ja-JP" dirty="0"/>
              <a:t>IIM </a:t>
            </a:r>
            <a:r>
              <a:rPr kumimoji="1" lang="ja-JP" altLang="en-US" dirty="0"/>
              <a:t>講演 「初期ロータリーの歴史」 </a:t>
            </a:r>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14</a:t>
            </a:fld>
            <a:endParaRPr kumimoji="1" lang="ja-JP" altLang="en-US"/>
          </a:p>
        </p:txBody>
      </p:sp>
    </p:spTree>
    <p:extLst>
      <p:ext uri="{BB962C8B-B14F-4D97-AF65-F5344CB8AC3E}">
        <p14:creationId xmlns:p14="http://schemas.microsoft.com/office/powerpoint/2010/main" val="2230142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シカゴ</a:t>
            </a:r>
            <a:r>
              <a:rPr kumimoji="1" lang="en-US" altLang="ja-JP" dirty="0"/>
              <a:t>RC</a:t>
            </a:r>
            <a:r>
              <a:rPr kumimoji="1" lang="ja-JP" altLang="en-US" dirty="0"/>
              <a:t>　初期の会員名簿　</a:t>
            </a:r>
            <a:r>
              <a:rPr kumimoji="1" lang="en-US" altLang="ja-JP" dirty="0" err="1"/>
              <a:t>MyRotary</a:t>
            </a:r>
            <a:r>
              <a:rPr kumimoji="1" lang="ja-JP" altLang="en-US" dirty="0"/>
              <a:t>より</a:t>
            </a:r>
            <a:endParaRPr kumimoji="1" lang="en-US" altLang="ja-JP" dirty="0"/>
          </a:p>
          <a:p>
            <a:endParaRPr kumimoji="1" lang="en-US" altLang="ja-JP" dirty="0"/>
          </a:p>
          <a:p>
            <a:r>
              <a:rPr kumimoji="1" lang="en-US" altLang="ja-JP" dirty="0"/>
              <a:t>1905</a:t>
            </a:r>
            <a:r>
              <a:rPr kumimoji="1" lang="ja-JP" altLang="en-US" dirty="0"/>
              <a:t>年</a:t>
            </a:r>
            <a:r>
              <a:rPr kumimoji="1" lang="en-US" altLang="ja-JP" dirty="0"/>
              <a:t>2</a:t>
            </a:r>
            <a:r>
              <a:rPr kumimoji="1" lang="ja-JP" altLang="en-US" dirty="0"/>
              <a:t>月</a:t>
            </a:r>
            <a:r>
              <a:rPr kumimoji="1" lang="en-US" altLang="ja-JP" dirty="0"/>
              <a:t>23</a:t>
            </a:r>
            <a:r>
              <a:rPr kumimoji="1" lang="ja-JP" altLang="en-US" dirty="0"/>
              <a:t>日ロータリーが４名の先駆者によってスタートしますが、同年</a:t>
            </a:r>
            <a:r>
              <a:rPr kumimoji="1" lang="en-US" altLang="ja-JP" dirty="0"/>
              <a:t>10</a:t>
            </a:r>
            <a:r>
              <a:rPr kumimoji="1" lang="ja-JP" altLang="en-US" dirty="0"/>
              <a:t>月の会員名簿（</a:t>
            </a:r>
            <a:r>
              <a:rPr kumimoji="1" lang="en-US" altLang="ja-JP" dirty="0"/>
              <a:t>My ROTARY</a:t>
            </a:r>
            <a:r>
              <a:rPr kumimoji="1" lang="ja-JP" altLang="en-US" dirty="0"/>
              <a:t>資料）</a:t>
            </a:r>
          </a:p>
          <a:p>
            <a:r>
              <a:rPr kumimoji="1" lang="ja-JP" altLang="en-US" dirty="0"/>
              <a:t>によればハイラム・ショーレーの名前が記載されておりません。</a:t>
            </a:r>
            <a:endParaRPr kumimoji="1" lang="en-US" altLang="ja-JP" dirty="0"/>
          </a:p>
          <a:p>
            <a:r>
              <a:rPr kumimoji="1" lang="ja-JP" altLang="en-US" dirty="0"/>
              <a:t>記録担当幹事だったはずのショーレーが約半年そこそこで、退会したことになります。</a:t>
            </a:r>
          </a:p>
          <a:p>
            <a:endParaRPr kumimoji="1" lang="ja-JP" altLang="en-US" dirty="0"/>
          </a:p>
          <a:p>
            <a:r>
              <a:rPr kumimoji="1" lang="en-US" altLang="ja-JP" dirty="0"/>
              <a:t>My ROTARY</a:t>
            </a:r>
            <a:r>
              <a:rPr kumimoji="1" lang="ja-JP" altLang="en-US" dirty="0"/>
              <a:t>の資料の会員名簿の日付が誤っているのか疑問に感じましたが、ほぼ間違いないようです。</a:t>
            </a:r>
          </a:p>
          <a:p>
            <a:r>
              <a:rPr kumimoji="1" lang="ja-JP" altLang="en-US" dirty="0"/>
              <a:t>なぜなら、この名簿にフレデリック・ツイード（職業分類：配管製造業）の名前が無いことがその証拠です。</a:t>
            </a:r>
          </a:p>
          <a:p>
            <a:r>
              <a:rPr kumimoji="1" lang="ja-JP" altLang="en-US" dirty="0"/>
              <a:t>ツイードは</a:t>
            </a:r>
            <a:r>
              <a:rPr kumimoji="1" lang="en-US" altLang="ja-JP" dirty="0"/>
              <a:t>1906</a:t>
            </a:r>
            <a:r>
              <a:rPr kumimoji="1" lang="ja-JP" altLang="en-US" dirty="0"/>
              <a:t>年にドナルド・カーター事件に関与しておりますので、この名簿に彼の名前が無いことは、</a:t>
            </a:r>
            <a:r>
              <a:rPr kumimoji="1" lang="en-US" altLang="ja-JP" dirty="0"/>
              <a:t>1906</a:t>
            </a:r>
            <a:r>
              <a:rPr kumimoji="1" lang="ja-JP" altLang="en-US" dirty="0"/>
              <a:t>年以前のものに間違いないことになります。</a:t>
            </a:r>
          </a:p>
          <a:p>
            <a:endParaRPr kumimoji="1" lang="ja-JP" altLang="en-US" dirty="0"/>
          </a:p>
          <a:p>
            <a:r>
              <a:rPr kumimoji="1" lang="ja-JP" altLang="en-US" dirty="0"/>
              <a:t>数あるロータリー文献には、ショーレーは数年在籍していたと記録されておりますが、実際は半年にもみたないで退会したことは間違いないようです。</a:t>
            </a:r>
          </a:p>
          <a:p>
            <a:r>
              <a:rPr kumimoji="1" lang="ja-JP" altLang="en-US" dirty="0"/>
              <a:t>公式には、ロータリアンとして数年間活躍した ハイラム </a:t>
            </a:r>
            <a:r>
              <a:rPr kumimoji="1" lang="en-US" altLang="ja-JP" dirty="0"/>
              <a:t>E. </a:t>
            </a:r>
            <a:r>
              <a:rPr kumimoji="1" lang="ja-JP" altLang="en-US" dirty="0"/>
              <a:t>ショーレー は、</a:t>
            </a:r>
            <a:r>
              <a:rPr kumimoji="1" lang="en-US" altLang="ja-JP" dirty="0"/>
              <a:t>1862</a:t>
            </a:r>
            <a:r>
              <a:rPr kumimoji="1" lang="ja-JP" altLang="en-US" dirty="0"/>
              <a:t>年</a:t>
            </a:r>
            <a:r>
              <a:rPr kumimoji="1" lang="en-US" altLang="ja-JP" dirty="0"/>
              <a:t>6</a:t>
            </a:r>
            <a:r>
              <a:rPr kumimoji="1" lang="ja-JP" altLang="en-US" dirty="0"/>
              <a:t>月にメイン州で生まれ、</a:t>
            </a:r>
            <a:endParaRPr kumimoji="1" lang="en-US" altLang="ja-JP" dirty="0"/>
          </a:p>
          <a:p>
            <a:r>
              <a:rPr kumimoji="1" lang="ja-JP" altLang="en-US" dirty="0"/>
              <a:t>クラブの初年度には、書記係を担当。</a:t>
            </a:r>
            <a:endParaRPr kumimoji="1" lang="en-US" altLang="ja-JP" dirty="0"/>
          </a:p>
          <a:p>
            <a:r>
              <a:rPr kumimoji="1" lang="ja-JP" altLang="en-US" dirty="0"/>
              <a:t>ショーレーは、</a:t>
            </a:r>
            <a:r>
              <a:rPr kumimoji="1" lang="en-US" altLang="ja-JP" dirty="0"/>
              <a:t>1944</a:t>
            </a:r>
            <a:r>
              <a:rPr kumimoji="1" lang="ja-JP" altLang="en-US" dirty="0"/>
              <a:t>年</a:t>
            </a:r>
            <a:r>
              <a:rPr kumimoji="1" lang="en-US" altLang="ja-JP" dirty="0"/>
              <a:t>3</a:t>
            </a:r>
            <a:r>
              <a:rPr kumimoji="1" lang="ja-JP" altLang="en-US" dirty="0"/>
              <a:t>月に亡くなる。</a:t>
            </a:r>
            <a:endParaRPr kumimoji="1" lang="en-US" altLang="ja-JP" dirty="0"/>
          </a:p>
          <a:p>
            <a:r>
              <a:rPr kumimoji="1" lang="ja-JP" altLang="en-US" dirty="0"/>
              <a:t>出典ロータリーを真剣に考える会</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15</a:t>
            </a:fld>
            <a:endParaRPr kumimoji="1" lang="ja-JP" altLang="en-US"/>
          </a:p>
        </p:txBody>
      </p:sp>
    </p:spTree>
    <p:extLst>
      <p:ext uri="{BB962C8B-B14F-4D97-AF65-F5344CB8AC3E}">
        <p14:creationId xmlns:p14="http://schemas.microsoft.com/office/powerpoint/2010/main" val="745955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石炭商であった シルベスター・シール は、</a:t>
            </a:r>
            <a:r>
              <a:rPr kumimoji="1" lang="en-US" altLang="ja-JP" dirty="0"/>
              <a:t>1870</a:t>
            </a:r>
            <a:r>
              <a:rPr kumimoji="1" lang="ja-JP" altLang="en-US" dirty="0"/>
              <a:t>年、インディアナ州テレホートで生まれました。</a:t>
            </a:r>
            <a:endParaRPr kumimoji="1" lang="en-US" altLang="ja-JP" dirty="0"/>
          </a:p>
          <a:p>
            <a:r>
              <a:rPr kumimoji="1" lang="en-US" altLang="ja-JP" dirty="0"/>
              <a:t>1905</a:t>
            </a:r>
            <a:r>
              <a:rPr kumimoji="1" lang="ja-JP" altLang="en-US" dirty="0"/>
              <a:t>年にシカゴ・クラブの会長を、また</a:t>
            </a:r>
            <a:r>
              <a:rPr kumimoji="1" lang="en-US" altLang="ja-JP" dirty="0"/>
              <a:t>1945</a:t>
            </a:r>
            <a:r>
              <a:rPr kumimoji="1" lang="ja-JP" altLang="en-US" dirty="0"/>
              <a:t>年に国際ロータリー</a:t>
            </a:r>
            <a:r>
              <a:rPr kumimoji="1" lang="en-US" altLang="ja-JP" dirty="0"/>
              <a:t>3</a:t>
            </a:r>
            <a:r>
              <a:rPr kumimoji="1" lang="ja-JP" altLang="en-US" dirty="0"/>
              <a:t>代目となる財務長を務めたシールは、テレホート・ビジネス・カレッジで学び、米西戦争時には米国陸軍に勤めました。</a:t>
            </a:r>
            <a:endParaRPr kumimoji="1" lang="en-US" altLang="ja-JP" dirty="0"/>
          </a:p>
          <a:p>
            <a:r>
              <a:rPr kumimoji="1" lang="ja-JP" altLang="en-US" dirty="0"/>
              <a:t>また、</a:t>
            </a:r>
            <a:r>
              <a:rPr kumimoji="1" lang="en-US" altLang="ja-JP" dirty="0"/>
              <a:t>1902</a:t>
            </a:r>
            <a:r>
              <a:rPr kumimoji="1" lang="ja-JP" altLang="en-US" dirty="0"/>
              <a:t>年から</a:t>
            </a:r>
            <a:r>
              <a:rPr kumimoji="1" lang="en-US" altLang="ja-JP" dirty="0"/>
              <a:t>1939</a:t>
            </a:r>
            <a:r>
              <a:rPr kumimoji="1" lang="ja-JP" altLang="en-US" dirty="0"/>
              <a:t>年にかけては、シール石炭商社の会長として活躍しました。</a:t>
            </a:r>
            <a:endParaRPr kumimoji="1" lang="en-US" altLang="ja-JP" dirty="0"/>
          </a:p>
          <a:p>
            <a:r>
              <a:rPr kumimoji="1" lang="ja-JP" altLang="en-US" dirty="0"/>
              <a:t>ハリスと同じくシカゴ南部のサウスサイドに住み、ハリスの生涯の友となったシールは、</a:t>
            </a:r>
            <a:r>
              <a:rPr kumimoji="1" lang="en-US" altLang="ja-JP" dirty="0"/>
              <a:t>1945</a:t>
            </a:r>
            <a:r>
              <a:rPr kumimoji="1" lang="ja-JP" altLang="en-US" dirty="0"/>
              <a:t>年</a:t>
            </a:r>
            <a:r>
              <a:rPr kumimoji="1" lang="en-US" altLang="ja-JP" dirty="0"/>
              <a:t>12</a:t>
            </a:r>
            <a:r>
              <a:rPr kumimoji="1" lang="ja-JP" altLang="en-US" dirty="0"/>
              <a:t>月</a:t>
            </a:r>
            <a:r>
              <a:rPr kumimoji="1" lang="en-US" altLang="ja-JP" dirty="0"/>
              <a:t>17</a:t>
            </a:r>
            <a:r>
              <a:rPr kumimoji="1" lang="ja-JP" altLang="en-US" dirty="0"/>
              <a:t>日にその生涯を終え、マウント・ホープ墓地の、のちにハリスが眠ることとなる墓の近くに埋葬されました。</a:t>
            </a:r>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16</a:t>
            </a:fld>
            <a:endParaRPr kumimoji="1" lang="ja-JP" altLang="en-US"/>
          </a:p>
        </p:txBody>
      </p:sp>
    </p:spTree>
    <p:extLst>
      <p:ext uri="{BB962C8B-B14F-4D97-AF65-F5344CB8AC3E}">
        <p14:creationId xmlns:p14="http://schemas.microsoft.com/office/powerpoint/2010/main" val="3775858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ポール・ハリスを中心に</a:t>
            </a:r>
            <a:r>
              <a:rPr kumimoji="1" lang="en-US" altLang="ja-JP" dirty="0"/>
              <a:t>4</a:t>
            </a:r>
            <a:r>
              <a:rPr kumimoji="1" lang="ja-JP" altLang="en-US" dirty="0"/>
              <a:t>名の仲間が創設した、世界初の</a:t>
            </a:r>
            <a:r>
              <a:rPr kumimoji="1" lang="en-US" altLang="ja-JP" dirty="0"/>
              <a:t>RC</a:t>
            </a:r>
            <a:r>
              <a:rPr kumimoji="1" lang="ja-JP" altLang="en-US" dirty="0"/>
              <a:t>「シカゴロータリークラブ」において、設立</a:t>
            </a:r>
            <a:r>
              <a:rPr kumimoji="1" lang="en-US" altLang="ja-JP" dirty="0"/>
              <a:t>2</a:t>
            </a:r>
            <a:r>
              <a:rPr kumimoji="1" lang="ja-JP" altLang="en-US" dirty="0"/>
              <a:t>年後の</a:t>
            </a:r>
            <a:r>
              <a:rPr kumimoji="1" lang="en-US" altLang="ja-JP" dirty="0"/>
              <a:t>1907</a:t>
            </a:r>
            <a:r>
              <a:rPr kumimoji="1" lang="ja-JP" altLang="en-US" dirty="0"/>
              <a:t>年、「親睦か？奉仕か？」という論争が巻き起こります。</a:t>
            </a:r>
            <a:endParaRPr kumimoji="1" lang="en-US" altLang="ja-JP" dirty="0"/>
          </a:p>
          <a:p>
            <a:r>
              <a:rPr kumimoji="1" lang="ja-JP" altLang="en-US" dirty="0"/>
              <a:t>この論争は</a:t>
            </a:r>
            <a:r>
              <a:rPr kumimoji="1" lang="en-US" altLang="ja-JP" dirty="0"/>
              <a:t>1913</a:t>
            </a:r>
            <a:r>
              <a:rPr kumimoji="1" lang="ja-JP" altLang="en-US" dirty="0"/>
              <a:t>年まで続きますが、この間、シカゴクラブ内では親睦派と奉仕派との意見が対立し、険悪なムードが漂う中、メンバーの出席率が低下するという事態に陥りました。</a:t>
            </a:r>
          </a:p>
          <a:p>
            <a:r>
              <a:rPr kumimoji="1" lang="ja-JP" altLang="en-US" dirty="0"/>
              <a:t>　これに危機感を感じた当時の親睦委員長、医師のウィリアム・ネフは、人柄も良くムードメーカーでもあった会員、印刷業者のハリー・ラグルスに対して、「このままではクラブが崩壊する。</a:t>
            </a:r>
            <a:endParaRPr kumimoji="1" lang="en-US" altLang="ja-JP" dirty="0"/>
          </a:p>
          <a:p>
            <a:r>
              <a:rPr kumimoji="1" lang="ja-JP" altLang="en-US" dirty="0"/>
              <a:t>毎週の例会で、君が立ち上がり楽しく歌を歌って、この危機を救ってくれ」と懇願します。</a:t>
            </a:r>
          </a:p>
          <a:p>
            <a:endParaRPr kumimoji="1" lang="ja-JP" altLang="en-US" dirty="0"/>
          </a:p>
          <a:p>
            <a:r>
              <a:rPr kumimoji="1" lang="ja-JP" altLang="en-US" dirty="0"/>
              <a:t>これに応えて、ハリーが当時流行していた曲を歌うと、会の空気が一変しました。</a:t>
            </a:r>
            <a:endParaRPr kumimoji="1" lang="en-US" altLang="ja-JP" dirty="0"/>
          </a:p>
          <a:p>
            <a:r>
              <a:rPr kumimoji="1" lang="ja-JP" altLang="en-US" dirty="0"/>
              <a:t>依然として議論は続くものの、クラブのムードが和らぎました。これを機会に、やがて例会で歌を歌うことが習慣となり、当時、流行していた楽曲にオリジナルの歌詞をつけたロータリーソングが歌われるようになりました。</a:t>
            </a:r>
            <a:endParaRPr kumimoji="1" lang="en-US" altLang="ja-JP" dirty="0"/>
          </a:p>
          <a:p>
            <a:r>
              <a:rPr kumimoji="1" lang="ja-JP" altLang="en-US" dirty="0"/>
              <a:t>その後ポールハリスは会長を辞任、後任としてこのハリー・ラグルスがシカゴＲＣの会長に就任しました。</a:t>
            </a:r>
            <a:endParaRPr kumimoji="1" lang="en-US" altLang="ja-JP" dirty="0"/>
          </a:p>
          <a:p>
            <a:endParaRPr kumimoji="1" lang="en-US" altLang="ja-JP" b="1" dirty="0"/>
          </a:p>
          <a:p>
            <a:r>
              <a:rPr kumimoji="1" lang="ja-JP" altLang="en-US" b="1" dirty="0"/>
              <a:t>第</a:t>
            </a:r>
            <a:r>
              <a:rPr kumimoji="1" lang="en-US" altLang="ja-JP" b="1" dirty="0"/>
              <a:t>5</a:t>
            </a:r>
            <a:r>
              <a:rPr kumimoji="1" lang="ja-JP" altLang="en-US" b="1" dirty="0"/>
              <a:t>のロータリアンと呼ばれた、ハリー・</a:t>
            </a:r>
            <a:r>
              <a:rPr kumimoji="1" lang="en-US" altLang="ja-JP" b="1" dirty="0"/>
              <a:t>L</a:t>
            </a:r>
            <a:r>
              <a:rPr kumimoji="1" lang="ja-JP" altLang="en-US" b="1" dirty="0"/>
              <a:t>・ラグルス　</a:t>
            </a:r>
            <a:endParaRPr kumimoji="1" lang="en-US" altLang="ja-JP" b="1" dirty="0"/>
          </a:p>
          <a:p>
            <a:r>
              <a:rPr kumimoji="1" lang="ja-JP" altLang="en-US" dirty="0"/>
              <a:t>ミシガン州出身の ハリー・ラグルス は、イリノイ州エバンストンにあるノースウェスタン大学を卒業し、第</a:t>
            </a:r>
            <a:r>
              <a:rPr kumimoji="1" lang="en-US" altLang="ja-JP" dirty="0"/>
              <a:t>2</a:t>
            </a:r>
            <a:r>
              <a:rPr kumimoji="1" lang="ja-JP" altLang="en-US" dirty="0"/>
              <a:t>回目の例会からロータリーに加わりました。</a:t>
            </a:r>
            <a:endParaRPr kumimoji="1" lang="en-US" altLang="ja-JP" dirty="0"/>
          </a:p>
          <a:p>
            <a:r>
              <a:rPr kumimoji="1" lang="ja-JP" altLang="en-US" dirty="0"/>
              <a:t>ロータリーで歌を歌うという習慣を最初に始めたラグルスは、会員初年度にシカゴ・クラブの会計を務め、</a:t>
            </a:r>
            <a:r>
              <a:rPr kumimoji="1" lang="en-US" altLang="ja-JP" dirty="0"/>
              <a:t>1908-1910</a:t>
            </a:r>
            <a:r>
              <a:rPr kumimoji="1" lang="ja-JP" altLang="en-US" dirty="0"/>
              <a:t>年度にはクラブ会長、</a:t>
            </a:r>
            <a:r>
              <a:rPr kumimoji="1" lang="en-US" altLang="ja-JP" dirty="0"/>
              <a:t>1912-13</a:t>
            </a:r>
            <a:r>
              <a:rPr kumimoji="1" lang="ja-JP" altLang="en-US" dirty="0"/>
              <a:t>年度にはロータリー理事を歴任しました。彼の印刷会社である</a:t>
            </a:r>
            <a:r>
              <a:rPr kumimoji="1" lang="en-US" altLang="ja-JP" dirty="0"/>
              <a:t>H.L. Ruggles &amp; Co.</a:t>
            </a:r>
            <a:r>
              <a:rPr kumimoji="1" lang="ja-JP" altLang="en-US" dirty="0"/>
              <a:t>によって、最初の 「</a:t>
            </a:r>
            <a:r>
              <a:rPr kumimoji="1" lang="en-US" altLang="ja-JP" dirty="0"/>
              <a:t>The National Rotarian</a:t>
            </a:r>
            <a:r>
              <a:rPr kumimoji="1" lang="ja-JP" altLang="en-US" dirty="0"/>
              <a:t>（ザ・ナショナル・ロータリアン））」誌とロータリー歌集が出版されました。地元シカゴ・ロータリー・クラブに加え、</a:t>
            </a:r>
            <a:r>
              <a:rPr kumimoji="1" lang="en-US" altLang="ja-JP" dirty="0"/>
              <a:t>7</a:t>
            </a:r>
            <a:r>
              <a:rPr kumimoji="1" lang="ja-JP" altLang="en-US" dirty="0"/>
              <a:t>クラブの名誉会員であったラグルスは、</a:t>
            </a:r>
            <a:r>
              <a:rPr kumimoji="1" lang="en-US" altLang="ja-JP" dirty="0"/>
              <a:t>1959</a:t>
            </a:r>
            <a:r>
              <a:rPr kumimoji="1" lang="ja-JP" altLang="en-US" dirty="0"/>
              <a:t>年</a:t>
            </a:r>
            <a:r>
              <a:rPr kumimoji="1" lang="en-US" altLang="ja-JP" dirty="0"/>
              <a:t>10</a:t>
            </a:r>
            <a:r>
              <a:rPr kumimoji="1" lang="ja-JP" altLang="en-US" dirty="0"/>
              <a:t>月</a:t>
            </a:r>
            <a:r>
              <a:rPr kumimoji="1" lang="en-US" altLang="ja-JP" dirty="0"/>
              <a:t>26</a:t>
            </a:r>
            <a:r>
              <a:rPr kumimoji="1" lang="ja-JP" altLang="en-US" dirty="0"/>
              <a:t>日、その生涯に幕を下ろしました。</a:t>
            </a:r>
            <a:endParaRPr kumimoji="1" lang="en-US" altLang="ja-JP" dirty="0"/>
          </a:p>
          <a:p>
            <a:endParaRPr kumimoji="1" lang="en-US" altLang="ja-JP" dirty="0"/>
          </a:p>
          <a:p>
            <a:r>
              <a:rPr kumimoji="1" lang="ja-JP" altLang="en-US" dirty="0"/>
              <a:t>ロータリーゾング</a:t>
            </a:r>
            <a:endParaRPr kumimoji="1" lang="en-US" altLang="ja-JP" dirty="0"/>
          </a:p>
          <a:p>
            <a:r>
              <a:rPr kumimoji="1" lang="ja-JP" altLang="en-US" dirty="0"/>
              <a:t>さて日本ではどううだったのでしょうか？日本では</a:t>
            </a:r>
            <a:r>
              <a:rPr kumimoji="1" lang="en-US" altLang="ja-JP" dirty="0"/>
              <a:t>1926</a:t>
            </a:r>
            <a:r>
              <a:rPr kumimoji="1" lang="ja-JP" altLang="en-US" dirty="0"/>
              <a:t>年ごろ歌われる様になりました。</a:t>
            </a:r>
            <a:endParaRPr kumimoji="1" lang="en-US" altLang="ja-JP" dirty="0"/>
          </a:p>
          <a:p>
            <a:r>
              <a:rPr kumimoji="1" lang="ja-JP" altLang="en-US" dirty="0"/>
              <a:t>当時、大正ロマンに酔い、関東大震災を体験した日本のロータリアンの中には、歌うことなど児戯に等しいと抵抗する人もいたようです。</a:t>
            </a:r>
            <a:endParaRPr kumimoji="1" lang="en-US" altLang="ja-JP" dirty="0"/>
          </a:p>
          <a:p>
            <a:r>
              <a:rPr kumimoji="1" lang="ja-JP" altLang="en-US" dirty="0"/>
              <a:t>しかし、米人会員Ｅ</a:t>
            </a:r>
            <a:r>
              <a:rPr kumimoji="1" lang="en-US" altLang="ja-JP" dirty="0"/>
              <a:t>.</a:t>
            </a:r>
            <a:r>
              <a:rPr kumimoji="1" lang="ja-JP" altLang="en-US" dirty="0"/>
              <a:t>Ｄ</a:t>
            </a:r>
            <a:r>
              <a:rPr kumimoji="1" lang="en-US" altLang="ja-JP" dirty="0"/>
              <a:t>.</a:t>
            </a:r>
            <a:r>
              <a:rPr kumimoji="1" lang="ja-JP" altLang="en-US" dirty="0"/>
              <a:t>バートンの努力で</a:t>
            </a:r>
            <a:r>
              <a:rPr kumimoji="1" lang="en-US" altLang="ja-JP" dirty="0"/>
              <a:t>､</a:t>
            </a:r>
            <a:r>
              <a:rPr kumimoji="1" lang="ja-JP" altLang="en-US" dirty="0"/>
              <a:t>英語のロータリーソングを中心に童謡さえもみんなで歌うようになり、例会での合唱が</a:t>
            </a:r>
            <a:r>
              <a:rPr kumimoji="1" lang="en-US" altLang="ja-JP" dirty="0"/>
              <a:t>1926</a:t>
            </a:r>
            <a:r>
              <a:rPr kumimoji="1" lang="ja-JP" altLang="en-US" dirty="0"/>
              <a:t>年（大正</a:t>
            </a:r>
            <a:r>
              <a:rPr kumimoji="1" lang="en-US" altLang="ja-JP" dirty="0"/>
              <a:t>15</a:t>
            </a:r>
            <a:r>
              <a:rPr kumimoji="1" lang="ja-JP" altLang="en-US" dirty="0"/>
              <a:t>年・昭和元年）頃定着したようです。</a:t>
            </a:r>
          </a:p>
          <a:p>
            <a:r>
              <a:rPr kumimoji="1" lang="ja-JP" altLang="en-US" dirty="0"/>
              <a:t>　また、</a:t>
            </a:r>
            <a:r>
              <a:rPr kumimoji="1" lang="en-US" altLang="ja-JP" dirty="0"/>
              <a:t>1932</a:t>
            </a:r>
            <a:r>
              <a:rPr kumimoji="1" lang="ja-JP" altLang="en-US" dirty="0"/>
              <a:t>年（昭和</a:t>
            </a:r>
            <a:r>
              <a:rPr kumimoji="1" lang="en-US" altLang="ja-JP" dirty="0"/>
              <a:t>7</a:t>
            </a:r>
            <a:r>
              <a:rPr kumimoji="1" lang="ja-JP" altLang="en-US" dirty="0"/>
              <a:t>年）には大阪ロータリーが</a:t>
            </a:r>
            <a:r>
              <a:rPr kumimoji="1" lang="en-US" altLang="ja-JP" dirty="0"/>
              <a:t>10</a:t>
            </a:r>
            <a:r>
              <a:rPr kumimoji="1" lang="ja-JP" altLang="en-US" dirty="0"/>
              <a:t>周年を記念して、日本オリジナルのロータリーソングを作ろうと、当時、数多くの共同作品を生み出し人気になっていたコンビ、北原白秋と山田耕筰の作詞、作曲で発表しますが、当時のロータリアンには響かなかったようです。 </a:t>
            </a:r>
            <a:endParaRPr kumimoji="1" lang="en-US" altLang="ja-JP" dirty="0"/>
          </a:p>
          <a:p>
            <a:endParaRPr kumimoji="1" lang="ja-JP" altLang="en-US" dirty="0"/>
          </a:p>
          <a:p>
            <a:r>
              <a:rPr kumimoji="1" lang="ja-JP" altLang="en-US" dirty="0"/>
              <a:t>その後、</a:t>
            </a:r>
            <a:r>
              <a:rPr kumimoji="1" lang="en-US" altLang="ja-JP" dirty="0"/>
              <a:t>1935</a:t>
            </a:r>
            <a:r>
              <a:rPr kumimoji="1" lang="ja-JP" altLang="en-US" dirty="0"/>
              <a:t>年</a:t>
            </a:r>
            <a:r>
              <a:rPr kumimoji="1" lang="en-US" altLang="ja-JP" dirty="0"/>
              <a:t>(</a:t>
            </a:r>
            <a:r>
              <a:rPr kumimoji="1" lang="ja-JP" altLang="en-US" dirty="0"/>
              <a:t>昭和</a:t>
            </a:r>
            <a:r>
              <a:rPr kumimoji="1" lang="en-US" altLang="ja-JP" dirty="0"/>
              <a:t>10</a:t>
            </a:r>
            <a:r>
              <a:rPr kumimoji="1" lang="ja-JP" altLang="en-US" dirty="0"/>
              <a:t>年</a:t>
            </a:r>
            <a:r>
              <a:rPr kumimoji="1" lang="en-US" altLang="ja-JP" dirty="0"/>
              <a:t>)5</a:t>
            </a:r>
            <a:r>
              <a:rPr kumimoji="1" lang="ja-JP" altLang="en-US" dirty="0"/>
              <a:t>月</a:t>
            </a:r>
            <a:r>
              <a:rPr kumimoji="1" lang="en-US" altLang="ja-JP" dirty="0"/>
              <a:t>5</a:t>
            </a:r>
            <a:r>
              <a:rPr kumimoji="1" lang="ja-JP" altLang="en-US" dirty="0"/>
              <a:t>日に公募によって以後、名実とも日本初となるロータリーソングが誕生します。</a:t>
            </a:r>
            <a:endParaRPr kumimoji="1" lang="en-US" altLang="ja-JP" dirty="0"/>
          </a:p>
          <a:p>
            <a:r>
              <a:rPr kumimoji="1" lang="ja-JP" altLang="en-US" dirty="0"/>
              <a:t>この時、公募によって選ばれた</a:t>
            </a:r>
            <a:r>
              <a:rPr kumimoji="1" lang="en-US" altLang="ja-JP" dirty="0"/>
              <a:t>4</a:t>
            </a:r>
            <a:r>
              <a:rPr kumimoji="1" lang="ja-JP" altLang="en-US" dirty="0"/>
              <a:t>曲は、京都朝日会館で地区大会が開かれた際に、祇園の歌舞練場で東久邇宮殿下御臨席のもとで発表されましたが、現在でも盛んに愛唱されている、みなさんご存じの歌もあります。</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17</a:t>
            </a:fld>
            <a:endParaRPr kumimoji="1" lang="ja-JP" altLang="en-US"/>
          </a:p>
        </p:txBody>
      </p:sp>
    </p:spTree>
    <p:extLst>
      <p:ext uri="{BB962C8B-B14F-4D97-AF65-F5344CB8AC3E}">
        <p14:creationId xmlns:p14="http://schemas.microsoft.com/office/powerpoint/2010/main" val="3816589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古関裕而（作曲　東京世田谷	</a:t>
            </a:r>
            <a:r>
              <a:rPr kumimoji="1" lang="en-US" altLang="ja-JP" dirty="0"/>
              <a:t>RC</a:t>
            </a:r>
            <a:r>
              <a:rPr kumimoji="1" lang="ja-JP" altLang="en-US" dirty="0"/>
              <a:t>）と楠本憲吉（作詞　東京世田谷</a:t>
            </a:r>
            <a:r>
              <a:rPr kumimoji="1" lang="en-US" altLang="ja-JP" dirty="0"/>
              <a:t>RC</a:t>
            </a:r>
            <a:r>
              <a:rPr kumimoji="1" lang="ja-JP" altLang="en-US" dirty="0"/>
              <a:t>）による「日も風も星も」</a:t>
            </a:r>
            <a:endParaRPr kumimoji="1" lang="en-US" altLang="ja-JP" dirty="0"/>
          </a:p>
          <a:p>
            <a:endParaRPr kumimoji="1" lang="en-US" altLang="ja-JP" dirty="0"/>
          </a:p>
          <a:p>
            <a:r>
              <a:rPr kumimoji="1" lang="ja-JP" altLang="en-US" dirty="0"/>
              <a:t>楠本憲吉は俳人、随筆家。大阪北浜の料亭「灘万」の長男</a:t>
            </a:r>
            <a:endParaRPr kumimoji="1" lang="en-US" altLang="ja-JP" dirty="0"/>
          </a:p>
          <a:p>
            <a:r>
              <a:rPr kumimoji="1" lang="ja-JP" altLang="en-US" dirty="0"/>
              <a:t>慶大卒。慶大俳句会を興す。日野草城の「青玄」で活躍し、「野の会」を創刊、主宰する。</a:t>
            </a:r>
            <a:endParaRPr kumimoji="1" lang="en-US" altLang="ja-JP" dirty="0"/>
          </a:p>
          <a:p>
            <a:r>
              <a:rPr kumimoji="1" lang="ja-JP" altLang="en-US" dirty="0"/>
              <a:t>慶大講師、短大教授を務め、新聞・雑誌の選者、テレビ・ラジオへの出演など幅広い活動を続けた。</a:t>
            </a:r>
            <a:endParaRPr kumimoji="1" lang="en-US" altLang="ja-JP" dirty="0"/>
          </a:p>
          <a:p>
            <a:endParaRPr kumimoji="1" lang="ja-JP" altLang="en-US" dirty="0"/>
          </a:p>
          <a:p>
            <a:r>
              <a:rPr kumimoji="1" lang="ja-JP" altLang="en-US" dirty="0"/>
              <a:t>星野哲郎</a:t>
            </a:r>
            <a:r>
              <a:rPr kumimoji="1" lang="en-US" altLang="ja-JP" dirty="0"/>
              <a:t>(</a:t>
            </a:r>
            <a:r>
              <a:rPr kumimoji="1" lang="ja-JP" altLang="en-US" dirty="0"/>
              <a:t>東京小金井</a:t>
            </a:r>
            <a:r>
              <a:rPr kumimoji="1" lang="en-US" altLang="ja-JP" dirty="0"/>
              <a:t>RC</a:t>
            </a:r>
            <a:r>
              <a:rPr kumimoji="1" lang="ja-JP" altLang="en-US" dirty="0"/>
              <a:t>作詞</a:t>
            </a:r>
            <a:r>
              <a:rPr kumimoji="1" lang="en-US" altLang="ja-JP" dirty="0"/>
              <a:t>)</a:t>
            </a:r>
            <a:r>
              <a:rPr kumimoji="1" lang="ja-JP" altLang="en-US" dirty="0"/>
              <a:t>と芥川也寸志（東京</a:t>
            </a:r>
            <a:r>
              <a:rPr kumimoji="1" lang="en-US" altLang="ja-JP" dirty="0"/>
              <a:t>RC)</a:t>
            </a:r>
            <a:r>
              <a:rPr kumimoji="1" lang="ja-JP" altLang="en-US" dirty="0"/>
              <a:t>により「いざ友よ」</a:t>
            </a:r>
            <a:endParaRPr kumimoji="1" lang="en-US" altLang="ja-JP" dirty="0"/>
          </a:p>
          <a:p>
            <a:r>
              <a:rPr kumimoji="1" lang="ja-JP" altLang="en-US" dirty="0"/>
              <a:t>星野氏は戦後歌謡界を代表する作詞家の一人</a:t>
            </a:r>
            <a:endParaRPr kumimoji="1" lang="en-US" altLang="ja-JP" dirty="0"/>
          </a:p>
          <a:p>
            <a:endParaRPr kumimoji="1" lang="en-US" altLang="ja-JP" dirty="0"/>
          </a:p>
          <a:p>
            <a:r>
              <a:rPr kumimoji="1" lang="ja-JP" altLang="en-US" dirty="0"/>
              <a:t>芥川也寸志　作曲家・指揮者　</a:t>
            </a:r>
          </a:p>
          <a:p>
            <a:endParaRPr kumimoji="1" lang="en-US" altLang="ja-JP" dirty="0"/>
          </a:p>
          <a:p>
            <a:r>
              <a:rPr kumimoji="1" lang="ja-JP" altLang="en-US" dirty="0"/>
              <a:t>朝比奈隆　指揮者　大阪</a:t>
            </a:r>
            <a:r>
              <a:rPr kumimoji="1" lang="en-US" altLang="ja-JP" dirty="0"/>
              <a:t>RC</a:t>
            </a:r>
            <a:r>
              <a:rPr kumimoji="1" lang="ja-JP" altLang="en-US" dirty="0"/>
              <a:t>　「友愛の歯車」を作曲　作詞は望月成人　京都ＲＣ　</a:t>
            </a:r>
            <a:endParaRPr kumimoji="1" lang="en-US" altLang="ja-JP" dirty="0"/>
          </a:p>
          <a:p>
            <a:r>
              <a:rPr kumimoji="1" lang="ja-JP" altLang="en-US" dirty="0"/>
              <a:t>大阪フィルハーモニー交響楽団（大阪フィル）の音楽総監督</a:t>
            </a:r>
            <a:endParaRPr kumimoji="1" lang="en-US" altLang="ja-JP" dirty="0"/>
          </a:p>
          <a:p>
            <a:endParaRPr kumimoji="1" lang="en-US" altLang="ja-JP" dirty="0"/>
          </a:p>
          <a:p>
            <a:r>
              <a:rPr kumimoji="1" lang="ja-JP" altLang="en-US" dirty="0"/>
              <a:t>最も多く作曲しているのが矢野一郎</a:t>
            </a:r>
            <a:r>
              <a:rPr kumimoji="1" lang="en-US" altLang="ja-JP" dirty="0"/>
              <a:t>(</a:t>
            </a:r>
            <a:r>
              <a:rPr kumimoji="1" lang="ja-JP" altLang="en-US" dirty="0"/>
              <a:t>東京</a:t>
            </a:r>
            <a:r>
              <a:rPr kumimoji="1" lang="en-US" altLang="ja-JP" dirty="0"/>
              <a:t>RC)</a:t>
            </a:r>
          </a:p>
          <a:p>
            <a:r>
              <a:rPr kumimoji="1" lang="ja-JP" altLang="en-US" dirty="0"/>
              <a:t>それでこロータリー　　「手にてつないで」　「歓迎の歌」　「ロータリーのおじさん」　「ローターアクトの歌」</a:t>
            </a:r>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18</a:t>
            </a:fld>
            <a:endParaRPr kumimoji="1" lang="ja-JP" altLang="en-US"/>
          </a:p>
        </p:txBody>
      </p:sp>
    </p:spTree>
    <p:extLst>
      <p:ext uri="{BB962C8B-B14F-4D97-AF65-F5344CB8AC3E}">
        <p14:creationId xmlns:p14="http://schemas.microsoft.com/office/powerpoint/2010/main" val="2784922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奉仕の理想</a:t>
            </a:r>
            <a:endParaRPr kumimoji="1" lang="en-US" altLang="ja-JP" dirty="0"/>
          </a:p>
          <a:p>
            <a:r>
              <a:rPr kumimoji="1" lang="ja-JP" altLang="en-US" dirty="0"/>
              <a:t>ロータリーソングの「奉仕の理想」ですが、</a:t>
            </a:r>
            <a:r>
              <a:rPr kumimoji="1" lang="en-US" altLang="ja-JP" dirty="0"/>
              <a:t>1935</a:t>
            </a:r>
            <a:r>
              <a:rPr kumimoji="1" lang="ja-JP" altLang="en-US" dirty="0"/>
              <a:t>年</a:t>
            </a:r>
            <a:r>
              <a:rPr kumimoji="1" lang="en-US" altLang="ja-JP" dirty="0"/>
              <a:t>5</a:t>
            </a:r>
            <a:r>
              <a:rPr kumimoji="1" lang="ja-JP" altLang="en-US" dirty="0"/>
              <a:t>月</a:t>
            </a:r>
            <a:r>
              <a:rPr kumimoji="1" lang="en-US" altLang="ja-JP" dirty="0"/>
              <a:t>5</a:t>
            </a:r>
            <a:r>
              <a:rPr kumimoji="1" lang="ja-JP" altLang="en-US" dirty="0"/>
              <a:t>日</a:t>
            </a:r>
            <a:r>
              <a:rPr kumimoji="1" lang="en-US" altLang="ja-JP" dirty="0"/>
              <a:t>15</a:t>
            </a:r>
            <a:r>
              <a:rPr kumimoji="1" lang="ja-JP" altLang="en-US" dirty="0"/>
              <a:t>時に京都大会の祇園歌舞練場にて東久邇宮殿下（ひがしくにみのやでんか）も出席され、日本語ロータリーソングの発表があり、当選者に商品が渡されたとあります。</a:t>
            </a:r>
          </a:p>
          <a:p>
            <a:endParaRPr kumimoji="1" lang="ja-JP" altLang="en-US" dirty="0"/>
          </a:p>
          <a:p>
            <a:r>
              <a:rPr kumimoji="1" lang="ja-JP" altLang="en-US" dirty="0"/>
              <a:t>この歌が生まれたのは戦時中であり、当時のガバナーは著名な実業家（政治家）の村田省蔵氏でした。</a:t>
            </a:r>
            <a:r>
              <a:rPr kumimoji="1" lang="en-US" altLang="ja-JP" dirty="0"/>
              <a:t>(1933-35</a:t>
            </a:r>
            <a:r>
              <a:rPr kumimoji="1" lang="ja-JP" altLang="en-US" dirty="0"/>
              <a:t>年）</a:t>
            </a:r>
            <a:endParaRPr kumimoji="1" lang="en-US" altLang="ja-JP" dirty="0"/>
          </a:p>
          <a:p>
            <a:r>
              <a:rPr kumimoji="1" lang="ja-JP" altLang="en-US" dirty="0"/>
              <a:t>氏は愛国心が特に強く、新ソングの選考に当たって「奉仕の理想」の歌詞の「世界に捧げん」を、「御国に捧げん」と変えなければ当選は無効だという通達を出しました。</a:t>
            </a:r>
          </a:p>
          <a:p>
            <a:r>
              <a:rPr kumimoji="1" lang="ja-JP" altLang="en-US" dirty="0"/>
              <a:t>この歌を作詞した前田氏は、涙を呑んでこの変更を承認されましたが、逝去される際、親しい友人を呼んで、「もし出来ることなら、何時の日か原詩の</a:t>
            </a:r>
            <a:r>
              <a:rPr kumimoji="1" lang="en-US" altLang="ja-JP" dirty="0"/>
              <a:t>『</a:t>
            </a:r>
            <a:r>
              <a:rPr kumimoji="1" lang="ja-JP" altLang="en-US" dirty="0"/>
              <a:t>世界に捧げん</a:t>
            </a:r>
            <a:r>
              <a:rPr kumimoji="1" lang="en-US" altLang="ja-JP" dirty="0"/>
              <a:t>』</a:t>
            </a:r>
            <a:r>
              <a:rPr kumimoji="1" lang="ja-JP" altLang="en-US" dirty="0"/>
              <a:t>に戻して頂ければありがたい」と遺言をされたとのことです。</a:t>
            </a:r>
            <a:endParaRPr kumimoji="1" lang="en-US" altLang="ja-JP" dirty="0"/>
          </a:p>
          <a:p>
            <a:endParaRPr kumimoji="1" lang="ja-JP" altLang="en-US" dirty="0"/>
          </a:p>
          <a:p>
            <a:r>
              <a:rPr kumimoji="1" lang="ja-JP" altLang="en-US" dirty="0"/>
              <a:t>これに対する京都 </a:t>
            </a:r>
            <a:r>
              <a:rPr kumimoji="1" lang="en-US" altLang="ja-JP" dirty="0"/>
              <a:t>RC </a:t>
            </a:r>
            <a:r>
              <a:rPr kumimoji="1" lang="ja-JP" altLang="en-US" dirty="0"/>
              <a:t>の見解は、「この歌は、今や日本のロータリー共有の財産でありますから、京都 </a:t>
            </a:r>
            <a:r>
              <a:rPr kumimoji="1" lang="en-US" altLang="ja-JP" dirty="0"/>
              <a:t>RC </a:t>
            </a:r>
            <a:r>
              <a:rPr kumimoji="1" lang="ja-JP" altLang="en-US" dirty="0"/>
              <a:t>が歌詞の変更などについて決定する筋合いのものではありません。</a:t>
            </a:r>
            <a:endParaRPr kumimoji="1" lang="en-US" altLang="ja-JP" dirty="0"/>
          </a:p>
          <a:p>
            <a:r>
              <a:rPr kumimoji="1" lang="ja-JP" altLang="en-US" dirty="0"/>
              <a:t>クラブ・地区のご判断でどちらでも好きに歌われては・・・」とのようです。（宇都宮北</a:t>
            </a:r>
            <a:r>
              <a:rPr kumimoji="1" lang="en-US" altLang="ja-JP" dirty="0"/>
              <a:t>RC </a:t>
            </a:r>
            <a:r>
              <a:rPr kumimoji="1" lang="ja-JP" altLang="en-US" dirty="0"/>
              <a:t>鈴木宏氏調べ）</a:t>
            </a:r>
          </a:p>
          <a:p>
            <a:endParaRPr kumimoji="1" lang="ja-JP" altLang="en-US" dirty="0"/>
          </a:p>
          <a:p>
            <a:endParaRPr kumimoji="1" lang="en-US" altLang="ja-JP" dirty="0"/>
          </a:p>
          <a:p>
            <a:r>
              <a:rPr kumimoji="1" lang="ja-JP" altLang="en-US" dirty="0"/>
              <a:t>大阪</a:t>
            </a:r>
            <a:r>
              <a:rPr kumimoji="1" lang="en-US" altLang="ja-JP" dirty="0"/>
              <a:t>RC</a:t>
            </a:r>
            <a:r>
              <a:rPr kumimoji="1" lang="ja-JP" altLang="en-US" dirty="0"/>
              <a:t>　</a:t>
            </a:r>
            <a:r>
              <a:rPr kumimoji="1" lang="en-US" altLang="ja-JP" dirty="0"/>
              <a:t>HP</a:t>
            </a:r>
            <a:r>
              <a:rPr kumimoji="1" lang="ja-JP" altLang="en-US" dirty="0"/>
              <a:t>　年譜より</a:t>
            </a:r>
            <a:endParaRPr kumimoji="1" lang="en-US" altLang="ja-JP" dirty="0"/>
          </a:p>
          <a:p>
            <a:r>
              <a:rPr kumimoji="1" lang="en-US" altLang="ja-JP" dirty="0"/>
              <a:t>1933</a:t>
            </a:r>
            <a:r>
              <a:rPr kumimoji="1" lang="ja-JP" altLang="en-US" dirty="0"/>
              <a:t>年</a:t>
            </a:r>
            <a:r>
              <a:rPr kumimoji="1" lang="en-US" altLang="ja-JP" dirty="0"/>
              <a:t>7</a:t>
            </a:r>
            <a:r>
              <a:rPr kumimoji="1" lang="ja-JP" altLang="en-US" dirty="0"/>
              <a:t>月</a:t>
            </a:r>
          </a:p>
          <a:p>
            <a:r>
              <a:rPr kumimoji="1" lang="ja-JP" altLang="en-US" dirty="0"/>
              <a:t>村田省蔵君</a:t>
            </a:r>
            <a:r>
              <a:rPr kumimoji="1" lang="en-US" altLang="ja-JP" dirty="0"/>
              <a:t>*</a:t>
            </a:r>
            <a:r>
              <a:rPr kumimoji="1" lang="ja-JP" altLang="en-US" dirty="0"/>
              <a:t>第</a:t>
            </a:r>
            <a:r>
              <a:rPr kumimoji="1" lang="en-US" altLang="ja-JP" dirty="0"/>
              <a:t>70</a:t>
            </a:r>
            <a:r>
              <a:rPr kumimoji="1" lang="ja-JP" altLang="en-US" dirty="0"/>
              <a:t>区ガバナーに就任</a:t>
            </a:r>
          </a:p>
          <a:p>
            <a:r>
              <a:rPr kumimoji="1" lang="ja-JP" altLang="en-US" dirty="0"/>
              <a:t>　ロータリークラブは楽しいものであることが知れ渡り、そのようなクラブを各都市に作ることは、都市にとってもプラスとなることから、新しいクラブを作る動きが盛んになってきた。しかし当時は、自らのクラブを楽しいものにすることが主となっておりロータリーに対する誤解も生まれた。</a:t>
            </a:r>
            <a:endParaRPr kumimoji="1" lang="en-US" altLang="ja-JP" dirty="0"/>
          </a:p>
          <a:p>
            <a:endParaRPr kumimoji="1" lang="en-US" altLang="ja-JP" dirty="0"/>
          </a:p>
          <a:p>
            <a:r>
              <a:rPr kumimoji="1" lang="ja-JP" altLang="en-US" dirty="0"/>
              <a:t>大正</a:t>
            </a:r>
            <a:r>
              <a:rPr kumimoji="1" lang="en-US" altLang="ja-JP" dirty="0"/>
              <a:t>9</a:t>
            </a:r>
            <a:r>
              <a:rPr kumimoji="1" lang="ja-JP" altLang="en-US" dirty="0"/>
              <a:t>年（</a:t>
            </a:r>
            <a:r>
              <a:rPr kumimoji="1" lang="en-US" altLang="ja-JP" dirty="0"/>
              <a:t>1920</a:t>
            </a:r>
            <a:r>
              <a:rPr kumimoji="1" lang="ja-JP" altLang="en-US" dirty="0"/>
              <a:t>年）東京に初めてロータリークラブが生れてから、昭和</a:t>
            </a:r>
            <a:r>
              <a:rPr kumimoji="1" lang="en-US" altLang="ja-JP" dirty="0"/>
              <a:t>15</a:t>
            </a:r>
            <a:r>
              <a:rPr kumimoji="1" lang="ja-JP" altLang="en-US" dirty="0"/>
              <a:t>年（</a:t>
            </a:r>
            <a:r>
              <a:rPr kumimoji="1" lang="en-US" altLang="ja-JP" dirty="0"/>
              <a:t>1940</a:t>
            </a:r>
            <a:r>
              <a:rPr kumimoji="1" lang="ja-JP" altLang="en-US" dirty="0"/>
              <a:t>年）日本のロータリーが国際ロータリーから脱退するまでの</a:t>
            </a:r>
            <a:r>
              <a:rPr kumimoji="1" lang="en-US" altLang="ja-JP" dirty="0"/>
              <a:t>20</a:t>
            </a:r>
            <a:r>
              <a:rPr kumimoji="1" lang="ja-JP" altLang="en-US" dirty="0"/>
              <a:t>年間に</a:t>
            </a:r>
            <a:r>
              <a:rPr kumimoji="1" lang="en-US" altLang="ja-JP" dirty="0"/>
              <a:t>48</a:t>
            </a:r>
            <a:r>
              <a:rPr kumimoji="1" lang="ja-JP" altLang="en-US" dirty="0"/>
              <a:t>クラブが誕生、会員数</a:t>
            </a:r>
            <a:r>
              <a:rPr kumimoji="1" lang="en-US" altLang="ja-JP" dirty="0"/>
              <a:t>2,000</a:t>
            </a:r>
            <a:r>
              <a:rPr kumimoji="1" lang="ja-JP" altLang="en-US" dirty="0"/>
              <a:t>名を数えるに至った。</a:t>
            </a:r>
            <a:endParaRPr kumimoji="1" lang="en-US" altLang="ja-JP" dirty="0"/>
          </a:p>
          <a:p>
            <a:r>
              <a:rPr kumimoji="1" lang="ja-JP" altLang="en-US" dirty="0"/>
              <a:t>その中には当時の朝鮮、台湾及び満州国のロータリークラブ</a:t>
            </a:r>
            <a:r>
              <a:rPr kumimoji="1" lang="en-US" altLang="ja-JP" dirty="0"/>
              <a:t>11</a:t>
            </a:r>
            <a:r>
              <a:rPr kumimoji="1" lang="ja-JP" altLang="en-US" dirty="0"/>
              <a:t>を含んでいるが、大阪として誇らしく思うのは、村田ガバナーの在任中（</a:t>
            </a:r>
            <a:r>
              <a:rPr kumimoji="1" lang="en-US" altLang="ja-JP" dirty="0"/>
              <a:t>1933</a:t>
            </a:r>
            <a:r>
              <a:rPr kumimoji="1" lang="ja-JP" altLang="en-US" dirty="0"/>
              <a:t>～</a:t>
            </a:r>
            <a:r>
              <a:rPr kumimoji="1" lang="en-US" altLang="ja-JP" dirty="0"/>
              <a:t>1935</a:t>
            </a:r>
            <a:r>
              <a:rPr kumimoji="1" lang="ja-JP" altLang="en-US" dirty="0"/>
              <a:t>年）に、</a:t>
            </a:r>
            <a:r>
              <a:rPr kumimoji="1" lang="en-US" altLang="ja-JP" dirty="0"/>
              <a:t>14</a:t>
            </a:r>
            <a:r>
              <a:rPr kumimoji="1" lang="ja-JP" altLang="en-US" dirty="0"/>
              <a:t>もの新クラブが誕生したことであろう。この数は当時としては驚異的なものであった。</a:t>
            </a:r>
            <a:endParaRPr kumimoji="1" lang="en-US" altLang="ja-JP" dirty="0"/>
          </a:p>
          <a:p>
            <a:endParaRPr kumimoji="1" lang="en-US" altLang="ja-JP" dirty="0"/>
          </a:p>
          <a:p>
            <a:r>
              <a:rPr kumimoji="1" lang="en-US" altLang="ja-JP" dirty="0"/>
              <a:t>*</a:t>
            </a:r>
            <a:r>
              <a:rPr kumimoji="1" lang="ja-JP" altLang="en-US" dirty="0"/>
              <a:t>国際ロータリー</a:t>
            </a:r>
            <a:r>
              <a:rPr kumimoji="1" lang="en-US" altLang="ja-JP" dirty="0"/>
              <a:t>70</a:t>
            </a:r>
            <a:r>
              <a:rPr kumimoji="1" lang="ja-JP" altLang="en-US" dirty="0"/>
              <a:t>区　（朝鮮・満洲・台湾で日本第</a:t>
            </a:r>
            <a:r>
              <a:rPr kumimoji="1" lang="en-US" altLang="ja-JP" dirty="0"/>
              <a:t>70</a:t>
            </a:r>
            <a:r>
              <a:rPr kumimoji="1" lang="ja-JP" altLang="en-US" dirty="0"/>
              <a:t>地区）</a:t>
            </a:r>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19</a:t>
            </a:fld>
            <a:endParaRPr kumimoji="1" lang="ja-JP" altLang="en-US"/>
          </a:p>
        </p:txBody>
      </p:sp>
    </p:spTree>
    <p:extLst>
      <p:ext uri="{BB962C8B-B14F-4D97-AF65-F5344CB8AC3E}">
        <p14:creationId xmlns:p14="http://schemas.microsoft.com/office/powerpoint/2010/main" val="3144294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現在の四つのテストは</a:t>
            </a:r>
            <a:r>
              <a:rPr kumimoji="1" lang="en-US" altLang="ja-JP" dirty="0"/>
              <a:t>1954</a:t>
            </a:r>
            <a:r>
              <a:rPr kumimoji="1" lang="ja-JP" altLang="en-US" dirty="0"/>
              <a:t>年</a:t>
            </a:r>
            <a:r>
              <a:rPr kumimoji="1" lang="en-US" altLang="ja-JP" dirty="0"/>
              <a:t>10</a:t>
            </a:r>
            <a:r>
              <a:rPr kumimoji="1" lang="ja-JP" altLang="en-US" dirty="0"/>
              <a:t>月、日本ロータリーにより、ロータリー創立５０周年記念事業の一環として、記念標語と「四つのテスト」の邦訳を広く日本中のロータリアンから公募したものです。</a:t>
            </a:r>
          </a:p>
          <a:p>
            <a:r>
              <a:rPr kumimoji="1" lang="ja-JP" altLang="en-US" dirty="0"/>
              <a:t>その結果、東京ＲＣ会員、本田親男の和訳が当選し現在に至っています。</a:t>
            </a:r>
          </a:p>
          <a:p>
            <a:endParaRPr kumimoji="1" lang="en-US" altLang="ja-JP" dirty="0"/>
          </a:p>
          <a:p>
            <a:r>
              <a:rPr kumimoji="1" lang="ja-JP" altLang="en-US" dirty="0"/>
              <a:t>では戦前はどのような翻訳がなされていのか？</a:t>
            </a:r>
            <a:endParaRPr kumimoji="1" lang="en-US" altLang="ja-JP" dirty="0"/>
          </a:p>
          <a:p>
            <a:r>
              <a:rPr kumimoji="1" lang="ja-JP" altLang="en-US" b="1" dirty="0"/>
              <a:t>各クラブが独自の翻訳をしていました。</a:t>
            </a:r>
            <a:endParaRPr kumimoji="1" lang="en-US" altLang="ja-JP" b="1" dirty="0"/>
          </a:p>
          <a:p>
            <a:r>
              <a:rPr kumimoji="1" lang="ja-JP" altLang="en-US" dirty="0"/>
              <a:t>門司ロータリークラブからみる戦前の </a:t>
            </a:r>
            <a:r>
              <a:rPr kumimoji="1" lang="en-US" altLang="ja-JP" dirty="0"/>
              <a:t>The Four-Way Test  </a:t>
            </a:r>
            <a:r>
              <a:rPr kumimoji="1" lang="ja-JP" altLang="en-US" dirty="0"/>
              <a:t>翻訳</a:t>
            </a:r>
            <a:endParaRPr kumimoji="1" lang="en-US" altLang="ja-JP" dirty="0"/>
          </a:p>
          <a:p>
            <a:endParaRPr kumimoji="1" lang="en-US" altLang="ja-JP" dirty="0"/>
          </a:p>
          <a:p>
            <a:r>
              <a:rPr kumimoji="1" lang="ja-JP" altLang="en-US" dirty="0"/>
              <a:t>モットウとする奉仕を</a:t>
            </a:r>
            <a:endParaRPr kumimoji="1" lang="en-US" altLang="ja-JP" dirty="0"/>
          </a:p>
          <a:p>
            <a:r>
              <a:rPr kumimoji="1" lang="ja-JP" altLang="en-US" dirty="0"/>
              <a:t>皆様に次の事を実行なさる様におすすめします </a:t>
            </a:r>
            <a:endParaRPr kumimoji="1" lang="en-US" altLang="ja-JP" dirty="0"/>
          </a:p>
          <a:p>
            <a:pPr marL="228600" indent="-228600">
              <a:buAutoNum type="arabicParenBoth"/>
            </a:pPr>
            <a:r>
              <a:rPr kumimoji="1" lang="ja-JP" altLang="en-US" dirty="0"/>
              <a:t>嘘を言わず真実であるように</a:t>
            </a:r>
            <a:endParaRPr kumimoji="1" lang="en-US" altLang="ja-JP" dirty="0"/>
          </a:p>
          <a:p>
            <a:pPr marL="228600" indent="-228600">
              <a:buAutoNum type="arabicParenBoth"/>
            </a:pPr>
            <a:r>
              <a:rPr kumimoji="1" lang="en-US" altLang="ja-JP" dirty="0"/>
              <a:t> </a:t>
            </a:r>
            <a:r>
              <a:rPr kumimoji="1" lang="ja-JP" altLang="en-US" dirty="0"/>
              <a:t>誰にも公正で不公平のないように</a:t>
            </a:r>
            <a:endParaRPr kumimoji="1" lang="en-US" altLang="ja-JP" dirty="0"/>
          </a:p>
          <a:p>
            <a:pPr marL="228600" indent="-228600">
              <a:buAutoNum type="arabicParenBoth"/>
            </a:pPr>
            <a:r>
              <a:rPr kumimoji="1" lang="en-US" altLang="ja-JP" dirty="0"/>
              <a:t> </a:t>
            </a:r>
            <a:r>
              <a:rPr kumimoji="1" lang="ja-JP" altLang="en-US" dirty="0"/>
              <a:t>人に対し好意友情をますようにつとめ決して敵意と増悪を招かない様に</a:t>
            </a:r>
            <a:endParaRPr kumimoji="1" lang="en-US" altLang="ja-JP" dirty="0"/>
          </a:p>
          <a:p>
            <a:pPr marL="228600" indent="-228600">
              <a:buAutoNum type="arabicParenBoth"/>
            </a:pPr>
            <a:r>
              <a:rPr kumimoji="1" lang="ja-JP" altLang="en-US" dirty="0"/>
              <a:t>全体の為になるよう働き誰人（たれびと）の不利にもならないように</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2</a:t>
            </a:fld>
            <a:endParaRPr kumimoji="1" lang="ja-JP" altLang="en-US"/>
          </a:p>
        </p:txBody>
      </p:sp>
    </p:spTree>
    <p:extLst>
      <p:ext uri="{BB962C8B-B14F-4D97-AF65-F5344CB8AC3E}">
        <p14:creationId xmlns:p14="http://schemas.microsoft.com/office/powerpoint/2010/main" val="3703300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日本のロータリークラブなら、どこのクラブでも会合などの終わりに手を取り合い唱歌する「手に手つないで」ですが、東京</a:t>
            </a:r>
            <a:r>
              <a:rPr kumimoji="1" lang="en-US" altLang="ja-JP" dirty="0"/>
              <a:t>RC</a:t>
            </a:r>
            <a:r>
              <a:rPr kumimoji="1" lang="ja-JP" altLang="en-US" dirty="0"/>
              <a:t>矢野一郎氏の作詞・作曲です。</a:t>
            </a:r>
            <a:endParaRPr kumimoji="1" lang="en-US" altLang="ja-JP" dirty="0"/>
          </a:p>
          <a:p>
            <a:r>
              <a:rPr kumimoji="1" lang="ja-JP" altLang="en-US" dirty="0"/>
              <a:t>そして、このメロデイーを軽快に編曲したのが、歌手の藤山一郎氏です。</a:t>
            </a:r>
            <a:endParaRPr kumimoji="1" lang="en-US" altLang="ja-JP" dirty="0"/>
          </a:p>
          <a:p>
            <a:endParaRPr kumimoji="1" lang="en-US" altLang="ja-JP" dirty="0"/>
          </a:p>
          <a:p>
            <a:r>
              <a:rPr kumimoji="1" lang="ja-JP" altLang="en-US" dirty="0"/>
              <a:t>戦後の日本は</a:t>
            </a:r>
            <a:r>
              <a:rPr kumimoji="1" lang="en-US" altLang="ja-JP" dirty="0"/>
              <a:t>60</a:t>
            </a:r>
            <a:r>
              <a:rPr kumimoji="1" lang="ja-JP" altLang="en-US" dirty="0"/>
              <a:t>区ひとつの地区でした。</a:t>
            </a:r>
            <a:endParaRPr kumimoji="1" lang="en-US" altLang="ja-JP" dirty="0"/>
          </a:p>
          <a:p>
            <a:r>
              <a:rPr kumimoji="1" lang="ja-JP" altLang="en-US" dirty="0"/>
              <a:t>それが</a:t>
            </a:r>
            <a:r>
              <a:rPr kumimoji="1" lang="en-US" altLang="ja-JP" dirty="0"/>
              <a:t>1952</a:t>
            </a:r>
            <a:r>
              <a:rPr kumimoji="1" lang="ja-JP" altLang="en-US" dirty="0"/>
              <a:t>（昭和</a:t>
            </a:r>
            <a:r>
              <a:rPr kumimoji="1" lang="en-US" altLang="ja-JP" dirty="0"/>
              <a:t>26</a:t>
            </a:r>
            <a:r>
              <a:rPr kumimoji="1" lang="ja-JP" altLang="en-US" dirty="0"/>
              <a:t>）年、拡大して２つの地区（第</a:t>
            </a:r>
            <a:r>
              <a:rPr kumimoji="1" lang="en-US" altLang="ja-JP" dirty="0"/>
              <a:t>60</a:t>
            </a:r>
            <a:r>
              <a:rPr kumimoji="1" lang="ja-JP" altLang="en-US" dirty="0"/>
              <a:t>･</a:t>
            </a:r>
            <a:r>
              <a:rPr kumimoji="1" lang="en-US" altLang="ja-JP" dirty="0"/>
              <a:t>61</a:t>
            </a:r>
            <a:r>
              <a:rPr kumimoji="1" lang="ja-JP" altLang="en-US" dirty="0"/>
              <a:t>地区）に分割されることになります。</a:t>
            </a:r>
            <a:endParaRPr kumimoji="1" lang="en-US" altLang="ja-JP" dirty="0"/>
          </a:p>
          <a:p>
            <a:r>
              <a:rPr kumimoji="1" lang="ja-JP" altLang="en-US" dirty="0"/>
              <a:t>そこで、地区が割れたりしても「どこでも同じ歌を歌って心を通じあおうじゃないか」ということで、全国のロータリアンから歌詞を募集致しまして、この「手に手つないで」が、みごと当選したのであります。</a:t>
            </a:r>
          </a:p>
          <a:p>
            <a:endParaRPr kumimoji="1" lang="ja-JP" altLang="en-US" dirty="0"/>
          </a:p>
          <a:p>
            <a:r>
              <a:rPr kumimoji="1" lang="ja-JP" altLang="en-US" dirty="0"/>
              <a:t>「同じ地区のロータリアンとして大会を開くのはこれが最後です。</a:t>
            </a:r>
            <a:endParaRPr kumimoji="1" lang="en-US" altLang="ja-JP" dirty="0"/>
          </a:p>
          <a:p>
            <a:r>
              <a:rPr kumimoji="1" lang="ja-JP" altLang="en-US" dirty="0"/>
              <a:t>来年からは別々に大会を開く事になります。</a:t>
            </a:r>
            <a:endParaRPr kumimoji="1" lang="en-US" altLang="ja-JP" dirty="0"/>
          </a:p>
          <a:p>
            <a:r>
              <a:rPr kumimoji="1" lang="ja-JP" altLang="en-US" dirty="0"/>
              <a:t>ですからこの会合を閉ずるに当たって、どうか皆さん手に手をつないで下さい</a:t>
            </a:r>
            <a:r>
              <a:rPr kumimoji="1" lang="en-US" altLang="ja-JP" dirty="0"/>
              <a:t>｡</a:t>
            </a:r>
          </a:p>
          <a:p>
            <a:r>
              <a:rPr kumimoji="1" lang="ja-JP" altLang="en-US" dirty="0"/>
              <a:t>そして互いに手を振りあって、この歌を歌い別れようではございませんか」としたのが今日の慣例の始まりであったということです。</a:t>
            </a:r>
            <a:endParaRPr kumimoji="1" lang="en-US" altLang="ja-JP" dirty="0"/>
          </a:p>
          <a:p>
            <a:endParaRPr kumimoji="1" lang="en-US" altLang="ja-JP" dirty="0"/>
          </a:p>
          <a:p>
            <a:r>
              <a:rPr kumimoji="1" lang="ja-JP" altLang="en-US" dirty="0"/>
              <a:t>それまで一つにまとまっていた日本のロータリアンが、二地区に分かれることの寂しさと期待の入り交じった気持ちがあったようです。</a:t>
            </a:r>
          </a:p>
          <a:p>
            <a:r>
              <a:rPr kumimoji="1" lang="ja-JP" altLang="en-US" dirty="0"/>
              <a:t>そうしたロータリアンの気持ちを映すように、二地区になっても連絡を緊密にするため、共通の機関誌の創刊が企画されました。</a:t>
            </a:r>
            <a:endParaRPr kumimoji="1" lang="en-US" altLang="ja-JP" dirty="0"/>
          </a:p>
          <a:p>
            <a:r>
              <a:rPr kumimoji="1" lang="ja-JP" altLang="en-US" dirty="0"/>
              <a:t>それが</a:t>
            </a:r>
            <a:r>
              <a:rPr kumimoji="1" lang="en-US" altLang="ja-JP" dirty="0"/>
              <a:t>『</a:t>
            </a:r>
            <a:r>
              <a:rPr kumimoji="1" lang="ja-JP" altLang="en-US" dirty="0"/>
              <a:t>ロータリーの友</a:t>
            </a:r>
            <a:r>
              <a:rPr kumimoji="1" lang="en-US" altLang="ja-JP" dirty="0"/>
              <a:t>』</a:t>
            </a:r>
            <a:r>
              <a:rPr kumimoji="1" lang="ja-JP" altLang="en-US" dirty="0"/>
              <a:t>です。ロータリーの友は、準備期間を経て</a:t>
            </a:r>
            <a:r>
              <a:rPr kumimoji="1" lang="en-US" altLang="ja-JP" dirty="0"/>
              <a:t>1953</a:t>
            </a:r>
            <a:r>
              <a:rPr kumimoji="1" lang="ja-JP" altLang="en-US" dirty="0"/>
              <a:t>年に創刊号が発刊されます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E710977-6D64-48A2-A826-10910741C05B}" type="slidenum">
              <a:rPr kumimoji="1" lang="ja-JP" altLang="en-US" smtClean="0"/>
              <a:t>20</a:t>
            </a:fld>
            <a:endParaRPr kumimoji="1" lang="ja-JP" altLang="en-US"/>
          </a:p>
        </p:txBody>
      </p:sp>
    </p:spTree>
    <p:extLst>
      <p:ext uri="{BB962C8B-B14F-4D97-AF65-F5344CB8AC3E}">
        <p14:creationId xmlns:p14="http://schemas.microsoft.com/office/powerpoint/2010/main" val="255772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番は職業奉仕を歌っています。　　</a:t>
            </a:r>
            <a:endParaRPr kumimoji="1" lang="en-US" altLang="ja-JP" dirty="0"/>
          </a:p>
          <a:p>
            <a:endParaRPr kumimoji="1" lang="en-US" altLang="ja-JP" dirty="0"/>
          </a:p>
          <a:p>
            <a:r>
              <a:rPr kumimoji="1" lang="ja-JP" altLang="en-US" dirty="0"/>
              <a:t>ロータリーの友事務局発行　</a:t>
            </a:r>
            <a:r>
              <a:rPr kumimoji="1" lang="en-US" altLang="ja-JP" dirty="0"/>
              <a:t>ROTARY</a:t>
            </a:r>
            <a:r>
              <a:rPr kumimoji="1" lang="ja-JP" altLang="en-US" dirty="0"/>
              <a:t>　</a:t>
            </a:r>
            <a:r>
              <a:rPr kumimoji="1" lang="en-US" altLang="ja-JP" dirty="0"/>
              <a:t>SONG</a:t>
            </a:r>
            <a:r>
              <a:rPr kumimoji="1" lang="ja-JP" altLang="en-US" dirty="0"/>
              <a:t>より</a:t>
            </a:r>
            <a:endParaRPr kumimoji="1" lang="en-US" altLang="ja-JP" dirty="0"/>
          </a:p>
          <a:p>
            <a:r>
              <a:rPr kumimoji="1" lang="en-US" altLang="ja-JP" dirty="0"/>
              <a:t>【</a:t>
            </a:r>
            <a:r>
              <a:rPr kumimoji="1" lang="ja-JP" altLang="en-US" dirty="0"/>
              <a:t>ワンポイントアドバイス</a:t>
            </a:r>
            <a:r>
              <a:rPr kumimoji="1" lang="en-US" altLang="ja-JP" dirty="0"/>
              <a:t>】</a:t>
            </a:r>
          </a:p>
          <a:p>
            <a:r>
              <a:rPr kumimoji="1" lang="ja-JP" altLang="en-US" dirty="0"/>
              <a:t>最近は女性会員が増えたので</a:t>
            </a:r>
            <a:r>
              <a:rPr kumimoji="1" lang="en-US" altLang="ja-JP" dirty="0"/>
              <a:t>1</a:t>
            </a:r>
            <a:r>
              <a:rPr kumimoji="1" lang="ja-JP" altLang="en-US" dirty="0"/>
              <a:t>番のような「やあ」　「おい」　の表現がきになりますが心あたたまる親しみのある曲です。</a:t>
            </a:r>
            <a:endParaRPr kumimoji="1" lang="en-US" altLang="ja-JP" dirty="0"/>
          </a:p>
          <a:p>
            <a:r>
              <a:rPr kumimoji="1" lang="en-US" altLang="ja-JP" dirty="0"/>
              <a:t>3</a:t>
            </a:r>
            <a:r>
              <a:rPr kumimoji="1" lang="ja-JP" altLang="en-US" dirty="0"/>
              <a:t>番の歌詞はスケールが大きくて素晴らしいので、</a:t>
            </a:r>
            <a:r>
              <a:rPr kumimoji="1" lang="en-US" altLang="ja-JP" dirty="0"/>
              <a:t>1</a:t>
            </a:r>
            <a:r>
              <a:rPr kumimoji="1" lang="ja-JP" altLang="en-US" dirty="0"/>
              <a:t>番が気になる場合は</a:t>
            </a:r>
            <a:r>
              <a:rPr kumimoji="1" lang="en-US" altLang="ja-JP" dirty="0"/>
              <a:t>3</a:t>
            </a:r>
            <a:r>
              <a:rPr kumimoji="1" lang="ja-JP" altLang="en-US" dirty="0"/>
              <a:t>番を歌ったらいかがでしょう。</a:t>
            </a:r>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21</a:t>
            </a:fld>
            <a:endParaRPr kumimoji="1" lang="ja-JP" altLang="en-US"/>
          </a:p>
        </p:txBody>
      </p:sp>
    </p:spTree>
    <p:extLst>
      <p:ext uri="{BB962C8B-B14F-4D97-AF65-F5344CB8AC3E}">
        <p14:creationId xmlns:p14="http://schemas.microsoft.com/office/powerpoint/2010/main" val="3176311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作詞が高野辰之（東京音楽大学元教授）、作曲が岡野貞一（東京音楽大学元教授）　「ふるさと」　「春の小川」、「春が来た」、「おぼろ月夜」、「紅葉（もみじ）」などの作詞・作曲の名コンビです。</a:t>
            </a:r>
            <a:endParaRPr kumimoji="1" lang="en-US" altLang="ja-JP" dirty="0"/>
          </a:p>
          <a:p>
            <a:endParaRPr kumimoji="1" lang="en-US" altLang="ja-JP" dirty="0"/>
          </a:p>
          <a:p>
            <a:r>
              <a:rPr kumimoji="1" lang="ja-JP" altLang="en-US" dirty="0"/>
              <a:t>作詞の高野辰之と作曲の岡野貞一は、唱歌「故郷」、「春の小川」、「春が来た」、「紅葉」などの名歌を世に送り出したコンビです。</a:t>
            </a:r>
            <a:endParaRPr kumimoji="1" lang="en-US" altLang="ja-JP" dirty="0"/>
          </a:p>
          <a:p>
            <a:endParaRPr kumimoji="1" lang="en-US" altLang="ja-JP" dirty="0"/>
          </a:p>
          <a:p>
            <a:r>
              <a:rPr kumimoji="1" lang="ja-JP" altLang="en-US" dirty="0"/>
              <a:t>日本の商道徳「三方よし」や、現代の</a:t>
            </a:r>
            <a:r>
              <a:rPr kumimoji="1" lang="en-US" altLang="ja-JP" dirty="0"/>
              <a:t>CSR</a:t>
            </a:r>
            <a:r>
              <a:rPr kumimoji="1" lang="ja-JP" altLang="en-US" dirty="0"/>
              <a:t>（社会貢献活動）にも通じるこの歌は</a:t>
            </a:r>
            <a:r>
              <a:rPr kumimoji="1" lang="en-US" altLang="ja-JP" dirty="0"/>
              <a:t>､</a:t>
            </a:r>
            <a:r>
              <a:rPr kumimoji="1" lang="ja-JP" altLang="en-US" dirty="0"/>
              <a:t>職業奉仕の本質を捉えた真のロータリーソングではないかと思います。</a:t>
            </a:r>
          </a:p>
          <a:p>
            <a:r>
              <a:rPr kumimoji="1" lang="en-US" altLang="ja-JP" dirty="0"/>
              <a:t>CSR</a:t>
            </a:r>
            <a:r>
              <a:rPr kumimoji="1" lang="ja-JP" altLang="en-US" dirty="0"/>
              <a:t>　</a:t>
            </a:r>
            <a:r>
              <a:rPr kumimoji="1" lang="en-US" altLang="ja-JP" dirty="0"/>
              <a:t>corporate social responsibility</a:t>
            </a:r>
          </a:p>
          <a:p>
            <a:r>
              <a:rPr kumimoji="1" lang="ja-JP" altLang="en-US" dirty="0"/>
              <a:t>残念ながらお二人は、ロータリアンではありません。</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22</a:t>
            </a:fld>
            <a:endParaRPr kumimoji="1" lang="ja-JP" altLang="en-US"/>
          </a:p>
        </p:txBody>
      </p:sp>
    </p:spTree>
    <p:extLst>
      <p:ext uri="{BB962C8B-B14F-4D97-AF65-F5344CB8AC3E}">
        <p14:creationId xmlns:p14="http://schemas.microsoft.com/office/powerpoint/2010/main" val="3142652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「ボディガード」</a:t>
            </a:r>
            <a:r>
              <a:rPr kumimoji="1" lang="en-US" altLang="ja-JP" dirty="0"/>
              <a:t>The Bodyguard 1992 </a:t>
            </a:r>
            <a:r>
              <a:rPr kumimoji="1" lang="ja-JP" altLang="en-US" dirty="0"/>
              <a:t>年製作</a:t>
            </a:r>
          </a:p>
          <a:p>
            <a:r>
              <a:rPr kumimoji="1" lang="ja-JP" altLang="en-US" dirty="0"/>
              <a:t>俳優ケビン・コスナーと女性歌手で俳優のホイットニー・ヒューストンが共演したロマンティック・サスペンスムービー。</a:t>
            </a:r>
          </a:p>
          <a:p>
            <a:r>
              <a:rPr kumimoji="1" lang="ja-JP" altLang="en-US" dirty="0"/>
              <a:t>ホイットニー・ヒューストンが歌う主題歌「オールウェイズ・ラヴ・ユー」は全世界で </a:t>
            </a:r>
            <a:r>
              <a:rPr kumimoji="1" lang="en-US" altLang="ja-JP" dirty="0"/>
              <a:t>4,200 </a:t>
            </a:r>
            <a:r>
              <a:rPr kumimoji="1" lang="ja-JP" altLang="en-US" dirty="0"/>
              <a:t>万枚を売り上げる大ヒットを記録。</a:t>
            </a:r>
          </a:p>
          <a:p>
            <a:r>
              <a:rPr kumimoji="1" lang="ja-JP" altLang="en-US" dirty="0"/>
              <a:t>内容は、スター歌手と彼女を警護するガードマンの、願いが叶わない大人の恋の物語です。</a:t>
            </a:r>
            <a:endParaRPr kumimoji="1" lang="en-US" altLang="ja-JP" dirty="0"/>
          </a:p>
          <a:p>
            <a:endParaRPr kumimoji="1" lang="ja-JP" altLang="en-US" dirty="0"/>
          </a:p>
          <a:p>
            <a:r>
              <a:rPr kumimoji="1" lang="en-US" altLang="ja-JP" dirty="0"/>
              <a:t>RC</a:t>
            </a:r>
            <a:r>
              <a:rPr kumimoji="1" lang="ja-JP" altLang="en-US" dirty="0"/>
              <a:t>が登場するのはラスト </a:t>
            </a:r>
            <a:r>
              <a:rPr kumimoji="1" lang="en-US" altLang="ja-JP" dirty="0"/>
              <a:t>1 </a:t>
            </a:r>
            <a:r>
              <a:rPr kumimoji="1" lang="ja-JP" altLang="en-US" dirty="0"/>
              <a:t>分。</a:t>
            </a:r>
          </a:p>
          <a:p>
            <a:endParaRPr kumimoji="1" lang="ja-JP" altLang="en-US" dirty="0"/>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23</a:t>
            </a:fld>
            <a:endParaRPr kumimoji="1" lang="ja-JP" altLang="en-US"/>
          </a:p>
        </p:txBody>
      </p:sp>
    </p:spTree>
    <p:extLst>
      <p:ext uri="{BB962C8B-B14F-4D97-AF65-F5344CB8AC3E}">
        <p14:creationId xmlns:p14="http://schemas.microsoft.com/office/powerpoint/2010/main" val="3513816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130 </a:t>
            </a:r>
            <a:r>
              <a:rPr kumimoji="1" lang="ja-JP" altLang="en-US" dirty="0"/>
              <a:t>分の上映時間の終盤、ヒューストンの歌う「オールウェイズ・ラヴ・ユー」にのせて、ボディーガードの新しい職場はロータリークラブの例会？</a:t>
            </a:r>
            <a:endParaRPr kumimoji="1" lang="en-US" altLang="ja-JP" dirty="0"/>
          </a:p>
          <a:p>
            <a:r>
              <a:rPr kumimoji="1" lang="ja-JP" altLang="en-US" dirty="0"/>
              <a:t>ロータリー旗の横で目立たぬいように警護するシーンで、この映画は終わります。</a:t>
            </a:r>
            <a:endParaRPr kumimoji="1" lang="en-US" altLang="ja-JP" dirty="0"/>
          </a:p>
          <a:p>
            <a:endParaRPr kumimoji="1" lang="en-US" altLang="ja-JP" dirty="0"/>
          </a:p>
          <a:p>
            <a:r>
              <a:rPr kumimoji="1" lang="en-US" altLang="ja-JP" dirty="0"/>
              <a:t>1992</a:t>
            </a:r>
            <a:r>
              <a:rPr kumimoji="1" lang="ja-JP" altLang="en-US" dirty="0"/>
              <a:t>年、ケビン・コスナーと共演した初主演映画</a:t>
            </a:r>
            <a:r>
              <a:rPr kumimoji="1" lang="en-US" altLang="ja-JP" dirty="0"/>
              <a:t>『</a:t>
            </a:r>
            <a:r>
              <a:rPr kumimoji="1" lang="ja-JP" altLang="en-US" dirty="0"/>
              <a:t>ボディガード</a:t>
            </a:r>
            <a:r>
              <a:rPr kumimoji="1" lang="en-US" altLang="ja-JP" dirty="0"/>
              <a:t>』</a:t>
            </a:r>
            <a:r>
              <a:rPr kumimoji="1" lang="ja-JP" altLang="en-US" dirty="0"/>
              <a:t>が公開され、成功を収めた。</a:t>
            </a:r>
            <a:endParaRPr kumimoji="1" lang="en-US" altLang="ja-JP" dirty="0"/>
          </a:p>
          <a:p>
            <a:r>
              <a:rPr kumimoji="1" lang="ja-JP" altLang="en-US" dirty="0"/>
              <a:t>彼女の新曲</a:t>
            </a:r>
            <a:r>
              <a:rPr kumimoji="1" lang="en-US" altLang="ja-JP" dirty="0"/>
              <a:t>6</a:t>
            </a:r>
            <a:r>
              <a:rPr kumimoji="1" lang="ja-JP" altLang="en-US" dirty="0"/>
              <a:t>曲を収録したサウンドトラックは全世界で</a:t>
            </a:r>
            <a:r>
              <a:rPr kumimoji="1" lang="en-US" altLang="ja-JP" dirty="0"/>
              <a:t>4,200</a:t>
            </a:r>
            <a:r>
              <a:rPr kumimoji="1" lang="ja-JP" altLang="en-US" dirty="0"/>
              <a:t>万枚を売り上げ、日本でも当時洋楽史上最高の</a:t>
            </a:r>
            <a:r>
              <a:rPr kumimoji="1" lang="en-US" altLang="ja-JP" dirty="0"/>
              <a:t>280</a:t>
            </a:r>
            <a:r>
              <a:rPr kumimoji="1" lang="ja-JP" altLang="en-US" dirty="0"/>
              <a:t>万枚</a:t>
            </a:r>
            <a:r>
              <a:rPr kumimoji="1" lang="en-US" altLang="ja-JP" dirty="0"/>
              <a:t>[18]</a:t>
            </a:r>
            <a:r>
              <a:rPr kumimoji="1" lang="ja-JP" altLang="en-US" dirty="0"/>
              <a:t>を売り上げる驚異的なヒットとなった。</a:t>
            </a:r>
            <a:endParaRPr kumimoji="1" lang="en-US" altLang="ja-JP" dirty="0"/>
          </a:p>
          <a:p>
            <a:r>
              <a:rPr kumimoji="1" lang="ja-JP" altLang="en-US" dirty="0"/>
              <a:t>カントリー歌手、ドリー・パートンのヒット曲をカバーした主題歌、「オールウェイズ・ラヴ・ユー」は全米シングルチャートで</a:t>
            </a:r>
            <a:r>
              <a:rPr kumimoji="1" lang="en-US" altLang="ja-JP" dirty="0"/>
              <a:t>14</a:t>
            </a:r>
            <a:r>
              <a:rPr kumimoji="1" lang="ja-JP" altLang="en-US" dirty="0"/>
              <a:t>週連続</a:t>
            </a:r>
            <a:r>
              <a:rPr kumimoji="1" lang="en-US" altLang="ja-JP" dirty="0"/>
              <a:t>No.1</a:t>
            </a:r>
            <a:r>
              <a:rPr kumimoji="1" lang="ja-JP" altLang="en-US" dirty="0"/>
              <a:t>を記録する自身最大のヒット曲になった。</a:t>
            </a:r>
            <a:endParaRPr kumimoji="1" lang="en-US" altLang="ja-JP" dirty="0"/>
          </a:p>
          <a:p>
            <a:endParaRPr kumimoji="1" lang="en-US" altLang="ja-JP" dirty="0"/>
          </a:p>
          <a:p>
            <a:r>
              <a:rPr kumimoji="1" lang="en-US" altLang="ja-JP" dirty="0"/>
              <a:t>48</a:t>
            </a:r>
            <a:r>
              <a:rPr kumimoji="1" lang="ja-JP" altLang="en-US" dirty="0"/>
              <a:t>歳での急死</a:t>
            </a:r>
          </a:p>
          <a:p>
            <a:r>
              <a:rPr kumimoji="1" lang="en-US" altLang="ja-JP" dirty="0"/>
              <a:t>2012</a:t>
            </a:r>
            <a:r>
              <a:rPr kumimoji="1" lang="ja-JP" altLang="en-US" dirty="0"/>
              <a:t>年</a:t>
            </a:r>
            <a:r>
              <a:rPr kumimoji="1" lang="en-US" altLang="ja-JP" dirty="0"/>
              <a:t>2</a:t>
            </a:r>
            <a:r>
              <a:rPr kumimoji="1" lang="ja-JP" altLang="en-US" dirty="0"/>
              <a:t>月</a:t>
            </a:r>
            <a:r>
              <a:rPr kumimoji="1" lang="en-US" altLang="ja-JP" dirty="0"/>
              <a:t>11</a:t>
            </a:r>
            <a:r>
              <a:rPr kumimoji="1" lang="ja-JP" altLang="en-US" dirty="0"/>
              <a:t>日に、カリフォルニア州ビバリーヒルズにあるビバリーヒルトン・ホテル（英語版）</a:t>
            </a:r>
            <a:r>
              <a:rPr kumimoji="1" lang="en-US" altLang="ja-JP" dirty="0"/>
              <a:t>4</a:t>
            </a:r>
            <a:r>
              <a:rPr kumimoji="1" lang="ja-JP" altLang="en-US" dirty="0"/>
              <a:t>階客室の浴槽の中に倒れていたところを発見され、救急隊が</a:t>
            </a:r>
            <a:r>
              <a:rPr kumimoji="1" lang="en-US" altLang="ja-JP" dirty="0"/>
              <a:t>20</a:t>
            </a:r>
            <a:r>
              <a:rPr kumimoji="1" lang="ja-JP" altLang="en-US" dirty="0"/>
              <a:t>分間にわたって蘇生処置を施したが、同日午後</a:t>
            </a:r>
            <a:r>
              <a:rPr kumimoji="1" lang="en-US" altLang="ja-JP" dirty="0"/>
              <a:t>3</a:t>
            </a:r>
            <a:r>
              <a:rPr kumimoji="1" lang="ja-JP" altLang="en-US" dirty="0"/>
              <a:t>時</a:t>
            </a:r>
            <a:r>
              <a:rPr kumimoji="1" lang="en-US" altLang="ja-JP" dirty="0"/>
              <a:t>55</a:t>
            </a:r>
            <a:r>
              <a:rPr kumimoji="1" lang="ja-JP" altLang="en-US" dirty="0"/>
              <a:t>分（現地時間）に死亡が確認された。</a:t>
            </a:r>
            <a:endParaRPr kumimoji="1" lang="en-US" altLang="ja-JP" dirty="0"/>
          </a:p>
          <a:p>
            <a:r>
              <a:rPr kumimoji="1" lang="en-US" altLang="ja-JP" dirty="0"/>
              <a:t>48</a:t>
            </a:r>
            <a:r>
              <a:rPr kumimoji="1" lang="ja-JP" altLang="en-US" dirty="0"/>
              <a:t>歳没。ホイットニーは、グラミー賞の授賞式を翌日に控え、クライヴ・デイヴィスが主催する恒例の前夜パーティに参加するために、同ホテルに滞在していた。</a:t>
            </a:r>
          </a:p>
          <a:p>
            <a:endParaRPr kumimoji="1" lang="ja-JP" altLang="en-US" dirty="0"/>
          </a:p>
          <a:p>
            <a:r>
              <a:rPr kumimoji="1" lang="en-US" altLang="ja-JP" dirty="0"/>
              <a:t>2012</a:t>
            </a:r>
            <a:r>
              <a:rPr kumimoji="1" lang="ja-JP" altLang="en-US" dirty="0"/>
              <a:t>年</a:t>
            </a:r>
            <a:r>
              <a:rPr kumimoji="1" lang="en-US" altLang="ja-JP" dirty="0"/>
              <a:t>3</a:t>
            </a:r>
            <a:r>
              <a:rPr kumimoji="1" lang="ja-JP" altLang="en-US" dirty="0"/>
              <a:t>月</a:t>
            </a:r>
            <a:r>
              <a:rPr kumimoji="1" lang="en-US" altLang="ja-JP" dirty="0"/>
              <a:t>22</a:t>
            </a:r>
            <a:r>
              <a:rPr kumimoji="1" lang="ja-JP" altLang="en-US" dirty="0"/>
              <a:t>日、ロサンゼルス郡検視局は会見を開き、死因は不慮の溺死であり、遺体からコカインが検出されていることから、入浴中にコカインの影響で心臓発作が起こったため、浴槽に沈んだ可能性が高いという検視結果を発表した。</a:t>
            </a:r>
          </a:p>
          <a:p>
            <a:endParaRPr kumimoji="1" lang="ja-JP" altLang="en-US" dirty="0"/>
          </a:p>
          <a:p>
            <a:r>
              <a:rPr kumimoji="1" lang="en-US" altLang="ja-JP" dirty="0"/>
              <a:t>2012</a:t>
            </a:r>
            <a:r>
              <a:rPr kumimoji="1" lang="ja-JP" altLang="en-US" dirty="0"/>
              <a:t>年</a:t>
            </a:r>
            <a:r>
              <a:rPr kumimoji="1" lang="en-US" altLang="ja-JP" dirty="0"/>
              <a:t>8</a:t>
            </a:r>
            <a:r>
              <a:rPr kumimoji="1" lang="ja-JP" altLang="en-US" dirty="0"/>
              <a:t>月に公開された映画</a:t>
            </a:r>
            <a:r>
              <a:rPr kumimoji="1" lang="en-US" altLang="ja-JP" dirty="0"/>
              <a:t>『</a:t>
            </a:r>
            <a:r>
              <a:rPr kumimoji="1" lang="ja-JP" altLang="en-US" dirty="0"/>
              <a:t>スパークル</a:t>
            </a:r>
            <a:r>
              <a:rPr kumimoji="1" lang="en-US" altLang="ja-JP" dirty="0"/>
              <a:t>』</a:t>
            </a:r>
            <a:r>
              <a:rPr kumimoji="1" lang="ja-JP" altLang="en-US" dirty="0"/>
              <a:t>が映像作品としての遺作となった。</a:t>
            </a:r>
            <a:endParaRPr kumimoji="1" lang="en-US" altLang="ja-JP" dirty="0"/>
          </a:p>
          <a:p>
            <a:endParaRPr kumimoji="1" lang="en-US" altLang="ja-JP" dirty="0"/>
          </a:p>
          <a:p>
            <a:r>
              <a:rPr kumimoji="1" lang="ja-JP" altLang="en-US" dirty="0"/>
              <a:t>出演者</a:t>
            </a:r>
          </a:p>
          <a:p>
            <a:r>
              <a:rPr kumimoji="1" lang="ja-JP" altLang="en-US" dirty="0"/>
              <a:t>ケビン・コスナー</a:t>
            </a:r>
          </a:p>
          <a:p>
            <a:r>
              <a:rPr kumimoji="1" lang="ja-JP" altLang="en-US" dirty="0"/>
              <a:t>ホイットニー・ヒューストン</a:t>
            </a:r>
            <a:endParaRPr kumimoji="1" lang="en-US" altLang="ja-JP" dirty="0"/>
          </a:p>
          <a:p>
            <a:endParaRPr kumimoji="1" lang="en-US" altLang="ja-JP" dirty="0"/>
          </a:p>
          <a:p>
            <a:r>
              <a:rPr kumimoji="1" lang="ja-JP" altLang="en-US" dirty="0"/>
              <a:t>あらすじ　ウイキペディアより</a:t>
            </a:r>
          </a:p>
          <a:p>
            <a:r>
              <a:rPr kumimoji="1" lang="ja-JP" altLang="en-US" dirty="0"/>
              <a:t>ロナルド・レーガンの警護を担当していたアメリカ合衆国シークレットサービスのフランク・ファーマーは、非番（彼の母の葬式）の日に発生したレーガン大統領暗殺未遂事件に責任を感じて退職、以降は個人でボディーガードを営んでいた。ある日、フランクの元を人気歌手レイチェル・マロンの付き人ビルが訪れ、彼女の身辺警護を依頼する。レイチェルの元には数か月前から不審な出来事が続いており、遂には殺害を予告する脅迫状までが送り付けられてきたため、フランクに白羽の矢が立ったのである。依頼を引き受けたフランクだったが、肝心のレイチェルをはじめスタッフに危機感がなく、フランクを邪魔者扱いし、忠告を聞こうとしない。呆れたフランクは依頼を断ろうとするが、ビルに懇願されたため仕方なく引き受ける。</a:t>
            </a:r>
          </a:p>
          <a:p>
            <a:endParaRPr kumimoji="1" lang="ja-JP" altLang="en-US" dirty="0"/>
          </a:p>
          <a:p>
            <a:r>
              <a:rPr kumimoji="1" lang="ja-JP" altLang="en-US" dirty="0"/>
              <a:t>フランクは警備強化の為に屋敷の大改造やスタッフの教育を開始するが、レイチェル本人はフランクのやり方に不満を募らせ、スタッフのサイと共に勝手にライブハウスでの新曲発表を兼ねたライブを開催する。しかし控え室にまで脅迫状が届き、事態の深刻さに気付いたレイチェルはパニックに陥りながらも、ファンの声援を聞いて奮起する。ところがライブの最中、興奮したファンが暴徒化、危うく暴行されかけたところをフランクに救出される。無事帰宅できたレイチェルはフランクに感謝し、彼に信頼を置くようになる。一方、元々レイチェルのボディーガードを務め、彼女への好意を公言していたトニーは、フランクに出し抜かれたと逆上、フランクに襲いかかるが、返り討ちにあう。</a:t>
            </a:r>
          </a:p>
          <a:p>
            <a:endParaRPr kumimoji="1" lang="ja-JP" altLang="en-US" dirty="0"/>
          </a:p>
          <a:p>
            <a:r>
              <a:rPr kumimoji="1" lang="ja-JP" altLang="en-US" dirty="0"/>
              <a:t>翌日、助けられたお礼にレイチェルはフランクをデートに誘う。映画を観てバーで語り合い、フランクの自宅で二人は一夜を共にした。しかし翌朝、フランクは依頼人と深い仲になったことを後悔し、けじめをつけようとレイチェルに突き放した態度をとる。フランクに裏切られたと感じたレイチェルは、フランクのかつての同僚・ポートマンをベッドルームに連れ込んだり、無断で外出したりとフランクへの当てつけのような行動を繰り返し、責任を感じたフランクは、再びビルに降板を申し出る。だが、直後にホテルの自室で受けた脅迫電話にレイチェルは強いショックを受ける。苦しむ彼女が縋ったのは結局フランクだった。</a:t>
            </a:r>
          </a:p>
          <a:p>
            <a:endParaRPr kumimoji="1" lang="ja-JP" altLang="en-US" dirty="0"/>
          </a:p>
          <a:p>
            <a:r>
              <a:rPr kumimoji="1" lang="ja-JP" altLang="en-US" dirty="0"/>
              <a:t>レイチェルに危険が迫る中、フランクは彼女のスタッフに暇を出し、レイチェルと彼女の姉ニッキー、フレッチャーを連れて父ハーブの家に避難することにする。フランクの昔ばなしやチェスに興じることで一同は落ち着きを取り戻したかにみえたが、翌日、フレッチャーが勝手にボートに乗り込み、フランクが助け出した際、ボートが爆破されてしまう。もはやここにまで魔の手が迫っていた。</a:t>
            </a:r>
          </a:p>
          <a:p>
            <a:endParaRPr kumimoji="1" lang="ja-JP" altLang="en-US" dirty="0"/>
          </a:p>
          <a:p>
            <a:r>
              <a:rPr kumimoji="1" lang="ja-JP" altLang="en-US" dirty="0"/>
              <a:t>その夜、フランクは泣いていたニッキーから「レイチェルの殺害を依頼した」と聞かされる。幼い頃から自分の真似をしていた妹が自分を追い越し、歌手として成功したことに嫉妬を抑えきれなくなったニッキーは、レイチェルへの脅迫状の件がきっかけで長年の鬱憤が爆発。酒場で出会った男に勢いで彼女の殺害を依頼してしまい、その男の名前も知らないため連絡も取れないというのだ。その告白の直後、ニッキーは突然現れた男に射殺されてしまう。</a:t>
            </a:r>
          </a:p>
          <a:p>
            <a:endParaRPr kumimoji="1" lang="ja-JP" altLang="en-US" dirty="0"/>
          </a:p>
          <a:p>
            <a:r>
              <a:rPr kumimoji="1" lang="ja-JP" altLang="en-US" dirty="0"/>
              <a:t>ニッキーの葬儀が終わった後、レイチェルはノミネートされていたアカデミー賞受賞式に出席する。ニッキー射殺の手口からプロの仕業だと感じたフランクは、出席を取り止めるようレイチェルに忠告するが、レイチェルの出席の意志が揺るがないと知ると、トニーと共に警護に全力を挙げる。</a:t>
            </a:r>
          </a:p>
          <a:p>
            <a:endParaRPr kumimoji="1" lang="ja-JP" altLang="en-US" dirty="0"/>
          </a:p>
          <a:p>
            <a:r>
              <a:rPr kumimoji="1" lang="ja-JP" altLang="en-US" dirty="0"/>
              <a:t>フランクは会場で再びポートマンと会うが、彼が「自分の依頼主だ」と語った司会者から「そんな男は知らない」と告げられたことから、ポートマンが犯人だと確信する。ポートマンはカメラマンに扮して壇上のレイチェルを殺そうとしたが、彼女の盾として銃弾を受けたフランクに阻まれ失敗し、フランクに射殺される。</a:t>
            </a:r>
          </a:p>
          <a:p>
            <a:endParaRPr kumimoji="1" lang="ja-JP" altLang="en-US" dirty="0"/>
          </a:p>
          <a:p>
            <a:r>
              <a:rPr kumimoji="1" lang="ja-JP" altLang="en-US" dirty="0"/>
              <a:t>依頼をこなし終えたフランクは、新しいボディーガードと交代し、レイチェルたちと別れの挨拶を交わした。見送るフランクを見つめるレイチェルはジェット機を止め、彼の元に走り別れのキスを交わした。</a:t>
            </a:r>
          </a:p>
          <a:p>
            <a:endParaRPr kumimoji="1" lang="ja-JP" altLang="en-US" dirty="0"/>
          </a:p>
          <a:p>
            <a:r>
              <a:rPr kumimoji="1" lang="ja-JP" altLang="en-US" dirty="0"/>
              <a:t>こうして</a:t>
            </a:r>
            <a:r>
              <a:rPr kumimoji="1" lang="en-US" altLang="ja-JP" dirty="0"/>
              <a:t>2</a:t>
            </a:r>
            <a:r>
              <a:rPr kumimoji="1" lang="ja-JP" altLang="en-US" dirty="0"/>
              <a:t>人の恋は終わった。レイチェルはフランクへの愛を糧に歌を歌い、フランクは新たな仕事へと就いた。</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24</a:t>
            </a:fld>
            <a:endParaRPr kumimoji="1" lang="ja-JP" altLang="en-US"/>
          </a:p>
        </p:txBody>
      </p:sp>
    </p:spTree>
    <p:extLst>
      <p:ext uri="{BB962C8B-B14F-4D97-AF65-F5344CB8AC3E}">
        <p14:creationId xmlns:p14="http://schemas.microsoft.com/office/powerpoint/2010/main" val="754369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25</a:t>
            </a:fld>
            <a:endParaRPr kumimoji="1" lang="ja-JP" altLang="en-US"/>
          </a:p>
        </p:txBody>
      </p:sp>
    </p:spTree>
    <p:extLst>
      <p:ext uri="{BB962C8B-B14F-4D97-AF65-F5344CB8AC3E}">
        <p14:creationId xmlns:p14="http://schemas.microsoft.com/office/powerpoint/2010/main" val="299049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出典ウイキペディア</a:t>
            </a:r>
            <a:endParaRPr kumimoji="1" lang="en-US" altLang="ja-JP" dirty="0"/>
          </a:p>
          <a:p>
            <a:r>
              <a:rPr kumimoji="1" lang="ja-JP" altLang="en-US" dirty="0"/>
              <a:t>　　　　　　　　　　　　偽造</a:t>
            </a:r>
            <a:endParaRPr kumimoji="1" lang="en-US" altLang="ja-JP" dirty="0"/>
          </a:p>
          <a:p>
            <a:r>
              <a:rPr kumimoji="1" lang="ja-JP" altLang="en-US" dirty="0"/>
              <a:t>プロローグ</a:t>
            </a:r>
          </a:p>
          <a:p>
            <a:r>
              <a:rPr kumimoji="1" lang="en-US" altLang="ja-JP" dirty="0"/>
              <a:t>1968</a:t>
            </a:r>
            <a:r>
              <a:rPr kumimoji="1" lang="ja-JP" altLang="en-US" dirty="0"/>
              <a:t>年、ニューヨークのブロンクスヴィルという街で、思春期を迎えた</a:t>
            </a:r>
            <a:r>
              <a:rPr kumimoji="1" lang="en-US" altLang="ja-JP" dirty="0"/>
              <a:t>16</a:t>
            </a:r>
            <a:r>
              <a:rPr kumimoji="1" lang="ja-JP" altLang="en-US" dirty="0"/>
              <a:t>歳の少年フランクは、両親の愛を目一杯受けて、素直な青年に成長していた。彼は仲の良い自分の両親を心から尊敬していた。</a:t>
            </a:r>
          </a:p>
          <a:p>
            <a:r>
              <a:rPr kumimoji="1" lang="ja-JP" altLang="en-US" dirty="0"/>
              <a:t>父親のフランク・シニアは地区のロータリークラブの終身会員に選ばれるほどの名士だったが、国税局とのトラブルが原因で事業が立ち行かなくなってしまう。フランクの家族は困窮した生活を余儀なくされる。転校した学校で、フランクはフランス語の授業で代理教師のフリをして、生徒たちを</a:t>
            </a:r>
            <a:r>
              <a:rPr kumimoji="1" lang="en-US" altLang="ja-JP" dirty="0"/>
              <a:t>1</a:t>
            </a:r>
            <a:r>
              <a:rPr kumimoji="1" lang="ja-JP" altLang="en-US" dirty="0"/>
              <a:t>週間も騙して授業をしたため、両親が学校に呼び出される。父親は、さほど悪びれる様子もなく、息子の誕生日の祝いに小切手帳を贈る。</a:t>
            </a:r>
          </a:p>
          <a:p>
            <a:r>
              <a:rPr kumimoji="1" lang="ja-JP" altLang="en-US" dirty="0"/>
              <a:t>母親は父親の知人と浮気していることを息子フランクに悟られる。その後、仲の良かった両親があっけなく離婚するところを見たフランクは、弁護士から父と母のどちらと一緒に住むのかを決めろと迫られるが、どちらか一人を選ぶことに耐えられず家出してしまう。</a:t>
            </a:r>
          </a:p>
          <a:p>
            <a:r>
              <a:rPr kumimoji="1" lang="ja-JP" altLang="en-US" dirty="0"/>
              <a:t>「金さえあれば、今までの幸せな日々が続いていたはずだ」と悟ったフランクは、金を稼ぐためにマンハッタンへと渡り、金に対して強い執着を見せるようになっていく。</a:t>
            </a:r>
          </a:p>
          <a:p>
            <a:r>
              <a:rPr kumimoji="1" lang="ja-JP" altLang="en-US" dirty="0"/>
              <a:t>序盤</a:t>
            </a:r>
          </a:p>
          <a:p>
            <a:r>
              <a:rPr kumimoji="1" lang="ja-JP" altLang="en-US" dirty="0"/>
              <a:t>金のないフランクは小切手詐欺を働こうとするが、取引のない未成年のフランクではまともに取り合ってもらえない。金に飢えるフランクが目をつけたのは、社会的ステータスを持つ</a:t>
            </a:r>
            <a:r>
              <a:rPr kumimoji="1" lang="en-US" altLang="ja-JP" dirty="0"/>
              <a:t>『</a:t>
            </a:r>
            <a:r>
              <a:rPr kumimoji="1" lang="ja-JP" altLang="en-US" dirty="0"/>
              <a:t>パイロット</a:t>
            </a:r>
            <a:r>
              <a:rPr kumimoji="1" lang="en-US" altLang="ja-JP" dirty="0"/>
              <a:t>』</a:t>
            </a:r>
            <a:r>
              <a:rPr kumimoji="1" lang="ja-JP" altLang="en-US" dirty="0"/>
              <a:t>だった。フランクは高校の新聞記者を装って航空会社に入り込み、パイロットの仕事について詳細に聞き出した。</a:t>
            </a:r>
          </a:p>
          <a:p>
            <a:r>
              <a:rPr kumimoji="1" lang="ja-JP" altLang="en-US" dirty="0"/>
              <a:t>さらに、パイロットの制服を手に入れたフランクは、パイロットと身分を偽って生活を始めるようになる。パイロットという身分であれば偽造小切手を使っても、誰も怪しむことなくそれを使えるのだった。パイロットとして世界中を旅しながら、美女とのアバンチュールを楽しみ、偽造小切手で稼いだ金で優雅な生活を送っていた。</a:t>
            </a:r>
          </a:p>
          <a:p>
            <a:r>
              <a:rPr kumimoji="1" lang="ja-JP" altLang="en-US" dirty="0"/>
              <a:t>しかし、偽造小切手が出回っていることに銀行が気付いたことから、とうとう</a:t>
            </a:r>
            <a:r>
              <a:rPr kumimoji="1" lang="en-US" altLang="ja-JP" dirty="0"/>
              <a:t>FBI</a:t>
            </a:r>
            <a:r>
              <a:rPr kumimoji="1" lang="ja-JP" altLang="en-US" dirty="0"/>
              <a:t>が捜査を開始した。</a:t>
            </a:r>
            <a:r>
              <a:rPr kumimoji="1" lang="en-US" altLang="ja-JP" dirty="0"/>
              <a:t>FBI</a:t>
            </a:r>
            <a:r>
              <a:rPr kumimoji="1" lang="ja-JP" altLang="en-US" dirty="0"/>
              <a:t>捜査官のカールは、懸命の捜査の末に、ついにハリウッドのホテルに宿泊中のフランクを追い詰めるが、機転の利くフランクは「自分はフランクを先に逮捕したシークレットサービスだ」と騙して、巧みにその場を切り抜けてしまう。</a:t>
            </a:r>
          </a:p>
          <a:p>
            <a:r>
              <a:rPr kumimoji="1" lang="en-US" altLang="ja-JP" dirty="0"/>
              <a:t>FBI</a:t>
            </a:r>
            <a:r>
              <a:rPr kumimoji="1" lang="ja-JP" altLang="en-US" dirty="0"/>
              <a:t>の追跡を切り抜けたフランクは有頂天になるが、言い知れぬ孤独感にも襲われていた。パイロットという身分に近づいてくる他人はいるものの、それは本当の自分ではないのだ。皮肉だが、本当のフランクの姿を知っているのは、捜査官のカールだけだった。</a:t>
            </a:r>
          </a:p>
          <a:p>
            <a:r>
              <a:rPr kumimoji="1" lang="ja-JP" altLang="en-US" dirty="0"/>
              <a:t>クリスマスイヴの夜、フランクはカールに電話をかけ、束の間の交流をする。カールは電話の内容から、フランクが漫画好きでニューヨークに住んでいる家出中の子供であることを看破する。そして、それからというものの、クリスマスイヴだけのフランクとカールの秘密の電話は、毎年の恒例となる。</a:t>
            </a:r>
          </a:p>
          <a:p>
            <a:r>
              <a:rPr kumimoji="1" lang="ja-JP" altLang="en-US" dirty="0"/>
              <a:t>中盤</a:t>
            </a:r>
          </a:p>
          <a:p>
            <a:r>
              <a:rPr kumimoji="1" lang="ja-JP" altLang="en-US" dirty="0"/>
              <a:t>ある年フランクは、ブレンダという看護師の女性に近づくために</a:t>
            </a:r>
            <a:r>
              <a:rPr kumimoji="1" lang="en-US" altLang="ja-JP" dirty="0"/>
              <a:t>『</a:t>
            </a:r>
            <a:r>
              <a:rPr kumimoji="1" lang="ja-JP" altLang="en-US" dirty="0"/>
              <a:t>小児科医</a:t>
            </a:r>
            <a:r>
              <a:rPr kumimoji="1" lang="en-US" altLang="ja-JP" dirty="0"/>
              <a:t>』</a:t>
            </a:r>
            <a:r>
              <a:rPr kumimoji="1" lang="ja-JP" altLang="en-US" dirty="0"/>
              <a:t>になりすまして恋人になる。彼女の父親が検事であると知ると、フランクは弁護士に早変わりして、</a:t>
            </a:r>
            <a:r>
              <a:rPr kumimoji="1" lang="en-US" altLang="ja-JP" dirty="0"/>
              <a:t>2</a:t>
            </a:r>
            <a:r>
              <a:rPr kumimoji="1" lang="ja-JP" altLang="en-US" dirty="0"/>
              <a:t>週間の猛勉強をして本当に弁護士資格を取得してしまい、父親に気に入られてブレンダとの婚約を認めてもらうのであった。フランクは「自分こそは幸せな家庭を築いてみせる」と固く決意していた。</a:t>
            </a:r>
          </a:p>
          <a:p>
            <a:r>
              <a:rPr kumimoji="1" lang="ja-JP" altLang="en-US" dirty="0"/>
              <a:t>家出した子供達のリストの中から、ついにフランクを突き止めたカールは、フランクが働いていた病院にまで辿り着くがまたしても取り逃す。だが、逮捕されるのも時間の問題だった。クリスマスイヴの夜、カールに電話をかけたフランクは「結婚すること」を告げ、もう追わないように懇願する。カールは電話で聞かされた情報から、これから婚約パーティーをする「フランクが化けた偽医者と同じ名前」を探していく。</a:t>
            </a:r>
          </a:p>
          <a:p>
            <a:r>
              <a:rPr kumimoji="1" lang="ja-JP" altLang="en-US" dirty="0"/>
              <a:t>婚約パーティーの当日、ついに</a:t>
            </a:r>
            <a:r>
              <a:rPr kumimoji="1" lang="en-US" altLang="ja-JP" dirty="0"/>
              <a:t>FBI</a:t>
            </a:r>
            <a:r>
              <a:rPr kumimoji="1" lang="ja-JP" altLang="en-US" dirty="0"/>
              <a:t>が会場に乗り込んできた。フランクは再びブレンダに「空港で落ち合おう」と言い残して、スーツケースに詰まった現金を手にして、慌ててその場から逃亡してしまう。</a:t>
            </a:r>
          </a:p>
          <a:p>
            <a:r>
              <a:rPr kumimoji="1" lang="en-US" altLang="ja-JP" dirty="0"/>
              <a:t>2</a:t>
            </a:r>
            <a:r>
              <a:rPr kumimoji="1" lang="ja-JP" altLang="en-US" dirty="0"/>
              <a:t>日後、約束した日時にフランクは空港へと向かったが、ブレンダと共に大量の捜査員たちが待ち構えていた。フランクは一計を案じて包囲網から逃げ切る。その後もフランクは精巧な偽造小切手を作り続けるが、印刷に使ったハイデルベルク製の機械がフランスにあることを</a:t>
            </a:r>
            <a:r>
              <a:rPr kumimoji="1" lang="en-US" altLang="ja-JP" dirty="0"/>
              <a:t>FBI</a:t>
            </a:r>
            <a:r>
              <a:rPr kumimoji="1" lang="ja-JP" altLang="en-US" dirty="0"/>
              <a:t>が突き止める。フランクは、父と母の出会ったモンリシャールの印刷所にいるところをカールに逮捕され、フランスの刑務所に収監されてしまう。</a:t>
            </a:r>
          </a:p>
          <a:p>
            <a:r>
              <a:rPr kumimoji="1" lang="en-US" altLang="ja-JP" dirty="0"/>
              <a:t>4</a:t>
            </a:r>
            <a:r>
              <a:rPr kumimoji="1" lang="ja-JP" altLang="en-US" dirty="0"/>
              <a:t>年後フランクはカールによってアメリカに移送されるが、父親が亡くなっていたことを知らされて取り乱す。飛行機のトイレから脱走したフランクは、再婚した母親の家へと向かい、そこで再び逮捕される。</a:t>
            </a:r>
          </a:p>
          <a:p>
            <a:r>
              <a:rPr kumimoji="1" lang="ja-JP" altLang="en-US" dirty="0"/>
              <a:t>終盤</a:t>
            </a:r>
          </a:p>
          <a:p>
            <a:r>
              <a:rPr kumimoji="1" lang="ja-JP" altLang="en-US" dirty="0"/>
              <a:t>フランクは罪状の重さから未成年として扱われず、「禁錮刑</a:t>
            </a:r>
            <a:r>
              <a:rPr kumimoji="1" lang="en-US" altLang="ja-JP" dirty="0"/>
              <a:t>12</a:t>
            </a:r>
            <a:r>
              <a:rPr kumimoji="1" lang="ja-JP" altLang="en-US" dirty="0"/>
              <a:t>年」を言い渡されて、重罪犯用刑務所の独居房で過ごすことになる。カールは偽造小切手に関する意見を訊くために刑務所のフランクを訪ねる。その場でフランクは小切手偽造の技術や、あらゆる詐欺の能力を見込まれて、</a:t>
            </a:r>
            <a:r>
              <a:rPr kumimoji="1" lang="en-US" altLang="ja-JP" dirty="0"/>
              <a:t>FBI</a:t>
            </a:r>
            <a:r>
              <a:rPr kumimoji="1" lang="ja-JP" altLang="en-US" dirty="0"/>
              <a:t>の協力局員として採用される。</a:t>
            </a:r>
          </a:p>
          <a:p>
            <a:r>
              <a:rPr kumimoji="1" lang="ja-JP" altLang="en-US" dirty="0"/>
              <a:t>フランクは刑務所から解放され、刑期を終えるまでの間、自分を逮捕した</a:t>
            </a:r>
            <a:r>
              <a:rPr kumimoji="1" lang="en-US" altLang="ja-JP" dirty="0"/>
              <a:t>FBI</a:t>
            </a:r>
            <a:r>
              <a:rPr kumimoji="1" lang="ja-JP" altLang="en-US" dirty="0"/>
              <a:t>で働くことになる。一度は逃げ出して、偽造パスポートでフランスに逃亡しようとするが、友情の芽生えたカールに「お前は戻ってくるよ」と言われ、</a:t>
            </a:r>
            <a:r>
              <a:rPr kumimoji="1" lang="en-US" altLang="ja-JP" dirty="0"/>
              <a:t>FBI</a:t>
            </a:r>
            <a:r>
              <a:rPr kumimoji="1" lang="ja-JP" altLang="en-US" dirty="0"/>
              <a:t>に留まる決心をする。</a:t>
            </a:r>
          </a:p>
          <a:p>
            <a:r>
              <a:rPr kumimoji="1" lang="ja-JP" altLang="en-US" dirty="0"/>
              <a:t>エピローグ</a:t>
            </a:r>
          </a:p>
          <a:p>
            <a:r>
              <a:rPr kumimoji="1" lang="ja-JP" altLang="en-US" dirty="0"/>
              <a:t>その後、フランクは結婚して</a:t>
            </a:r>
            <a:r>
              <a:rPr kumimoji="1" lang="en-US" altLang="ja-JP" dirty="0"/>
              <a:t>3</a:t>
            </a:r>
            <a:r>
              <a:rPr kumimoji="1" lang="ja-JP" altLang="en-US" dirty="0"/>
              <a:t>人の息子を儲けた。</a:t>
            </a:r>
            <a:r>
              <a:rPr kumimoji="1" lang="en-US" altLang="ja-JP" dirty="0"/>
              <a:t>『</a:t>
            </a:r>
            <a:r>
              <a:rPr kumimoji="1" lang="ja-JP" altLang="en-US" dirty="0"/>
              <a:t>偽造のできない小切手</a:t>
            </a:r>
            <a:r>
              <a:rPr kumimoji="1" lang="en-US" altLang="ja-JP" dirty="0"/>
              <a:t>』</a:t>
            </a:r>
            <a:r>
              <a:rPr kumimoji="1" lang="ja-JP" altLang="en-US" dirty="0"/>
              <a:t>を考案して、その対価として年間数百万ドルを銀行や企業から受け取っている。国際手配をうけた悪質な偽造犯の逮捕に貢献、のちに</a:t>
            </a:r>
            <a:r>
              <a:rPr kumimoji="1" lang="en-US" altLang="ja-JP" dirty="0"/>
              <a:t>『</a:t>
            </a:r>
            <a:r>
              <a:rPr kumimoji="1" lang="ja-JP" altLang="en-US" dirty="0"/>
              <a:t>銀行詐欺と偽造摘発の権威</a:t>
            </a:r>
            <a:r>
              <a:rPr kumimoji="1" lang="en-US" altLang="ja-JP" dirty="0"/>
              <a:t>』</a:t>
            </a:r>
            <a:r>
              <a:rPr kumimoji="1" lang="ja-JP" altLang="en-US" dirty="0"/>
              <a:t>と呼ばれるようになった。</a:t>
            </a:r>
            <a:endParaRPr kumimoji="1" lang="en-US" altLang="ja-JP" dirty="0"/>
          </a:p>
          <a:p>
            <a:endParaRPr kumimoji="1" lang="en-US" altLang="ja-JP" dirty="0"/>
          </a:p>
          <a:p>
            <a:endParaRPr kumimoji="1" lang="ja-JP" altLang="en-US" dirty="0"/>
          </a:p>
          <a:p>
            <a:r>
              <a:rPr kumimoji="1" lang="ja-JP" altLang="en-US" dirty="0"/>
              <a:t>監督</a:t>
            </a:r>
          </a:p>
          <a:p>
            <a:r>
              <a:rPr kumimoji="1" lang="ja-JP" altLang="en-US" dirty="0"/>
              <a:t>スティーヴン・スピルバーグ</a:t>
            </a:r>
          </a:p>
          <a:p>
            <a:endParaRPr kumimoji="1" lang="ja-JP" altLang="en-US" dirty="0"/>
          </a:p>
          <a:p>
            <a:r>
              <a:rPr kumimoji="1" lang="ja-JP" altLang="en-US" dirty="0"/>
              <a:t>出演</a:t>
            </a:r>
          </a:p>
          <a:p>
            <a:r>
              <a:rPr kumimoji="1" lang="ja-JP" altLang="en-US" dirty="0"/>
              <a:t>レオナルド・ディカプリオ</a:t>
            </a:r>
          </a:p>
          <a:p>
            <a:r>
              <a:rPr kumimoji="1" lang="ja-JP" altLang="en-US" dirty="0"/>
              <a:t>トム・ハンクス</a:t>
            </a:r>
          </a:p>
          <a:p>
            <a:r>
              <a:rPr kumimoji="1" lang="ja-JP" altLang="en-US" dirty="0"/>
              <a:t>クリストファー・ウォーケン</a:t>
            </a:r>
          </a:p>
          <a:p>
            <a:r>
              <a:rPr kumimoji="1" lang="ja-JP" altLang="en-US" dirty="0"/>
              <a:t>マーティン・シーン</a:t>
            </a:r>
          </a:p>
          <a:p>
            <a:r>
              <a:rPr kumimoji="1" lang="ja-JP" altLang="en-US" dirty="0"/>
              <a:t>ほか</a:t>
            </a:r>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26</a:t>
            </a:fld>
            <a:endParaRPr kumimoji="1" lang="ja-JP" altLang="en-US"/>
          </a:p>
        </p:txBody>
      </p:sp>
    </p:spTree>
    <p:extLst>
      <p:ext uri="{BB962C8B-B14F-4D97-AF65-F5344CB8AC3E}">
        <p14:creationId xmlns:p14="http://schemas.microsoft.com/office/powerpoint/2010/main" val="3163633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シカゴロータリークラブの設立された時は、中小企業が中心</a:t>
            </a:r>
          </a:p>
          <a:p>
            <a:r>
              <a:rPr kumimoji="1" lang="ja-JP" altLang="en-US" dirty="0"/>
              <a:t>対して東京</a:t>
            </a:r>
            <a:r>
              <a:rPr kumimoji="1" lang="en-US" altLang="ja-JP" dirty="0"/>
              <a:t>RC</a:t>
            </a:r>
            <a:r>
              <a:rPr kumimoji="1" lang="ja-JP" altLang="en-US" dirty="0"/>
              <a:t>は財界人が中心となって設立されています。</a:t>
            </a:r>
          </a:p>
          <a:p>
            <a:endParaRPr kumimoji="1" lang="en-US" altLang="ja-JP" dirty="0"/>
          </a:p>
          <a:p>
            <a:r>
              <a:rPr kumimoji="1" lang="ja-JP" altLang="en-US" dirty="0"/>
              <a:t>米山は、メンバーを選ぶについて、高い基準を設けた。</a:t>
            </a:r>
            <a:endParaRPr kumimoji="1" lang="en-US" altLang="ja-JP" dirty="0"/>
          </a:p>
          <a:p>
            <a:r>
              <a:rPr kumimoji="1" lang="ja-JP" altLang="en-US" dirty="0"/>
              <a:t>いわば国家的な人物、国際的な視野を有する人物というのが選考の基準であった。</a:t>
            </a:r>
            <a:endParaRPr kumimoji="1" lang="en-US" altLang="ja-JP" dirty="0"/>
          </a:p>
          <a:p>
            <a:r>
              <a:rPr kumimoji="1" lang="ja-JP" altLang="en-US" dirty="0"/>
              <a:t>このような考え方は、大阪ロータリークラブにもそして、その後のロータリークラブへと受け継がれた。</a:t>
            </a:r>
            <a:endParaRPr kumimoji="1" lang="en-US" altLang="ja-JP" dirty="0"/>
          </a:p>
          <a:p>
            <a:r>
              <a:rPr kumimoji="1" lang="ja-JP" altLang="en-US" dirty="0"/>
              <a:t>国際的な視野ということからすれば、英語ができることが前提であった。</a:t>
            </a:r>
          </a:p>
          <a:p>
            <a:r>
              <a:rPr kumimoji="1" lang="ja-JP" altLang="en-US" dirty="0"/>
              <a:t>東京ロータリークラブの創立時の会員は、以下の</a:t>
            </a:r>
            <a:r>
              <a:rPr kumimoji="1" lang="en-US" altLang="ja-JP" dirty="0"/>
              <a:t>24</a:t>
            </a:r>
            <a:r>
              <a:rPr kumimoji="1" lang="ja-JP" altLang="en-US" dirty="0"/>
              <a:t>名である。</a:t>
            </a:r>
            <a:endParaRPr kumimoji="1" lang="en-US" altLang="ja-JP" dirty="0"/>
          </a:p>
          <a:p>
            <a:endParaRPr kumimoji="1" lang="en-US" altLang="zh-TW" dirty="0"/>
          </a:p>
          <a:p>
            <a:r>
              <a:rPr kumimoji="1" lang="zh-TW" altLang="en-US" dirty="0"/>
              <a:t>深井　英五　</a:t>
            </a:r>
            <a:r>
              <a:rPr kumimoji="1" lang="ja-JP" altLang="en-US" dirty="0"/>
              <a:t>　　　　　</a:t>
            </a:r>
            <a:r>
              <a:rPr kumimoji="1" lang="zh-TW" altLang="en-US" dirty="0"/>
              <a:t>日本銀行　</a:t>
            </a:r>
            <a:r>
              <a:rPr kumimoji="1" lang="ja-JP" altLang="en-US" dirty="0"/>
              <a:t>　　　</a:t>
            </a:r>
            <a:r>
              <a:rPr kumimoji="1" lang="zh-TW" altLang="en-US" dirty="0"/>
              <a:t>理　事　</a:t>
            </a:r>
            <a:r>
              <a:rPr kumimoji="1" lang="ja-JP" altLang="en-US" dirty="0"/>
              <a:t>　　　　</a:t>
            </a:r>
            <a:r>
              <a:rPr kumimoji="1" lang="zh-TW" altLang="en-US" dirty="0"/>
              <a:t>銀行</a:t>
            </a:r>
          </a:p>
          <a:p>
            <a:r>
              <a:rPr kumimoji="1" lang="zh-TW" altLang="en-US" dirty="0"/>
              <a:t>藤野　正年　</a:t>
            </a:r>
            <a:r>
              <a:rPr kumimoji="1" lang="ja-JP" altLang="en-US" dirty="0"/>
              <a:t>　　　　　</a:t>
            </a:r>
            <a:r>
              <a:rPr kumimoji="1" lang="zh-TW" altLang="en-US" dirty="0"/>
              <a:t>日本製麻　</a:t>
            </a:r>
            <a:r>
              <a:rPr kumimoji="1" lang="ja-JP" altLang="en-US" dirty="0"/>
              <a:t>　　　</a:t>
            </a:r>
            <a:r>
              <a:rPr kumimoji="1" lang="zh-TW" altLang="en-US" dirty="0"/>
              <a:t>重　役</a:t>
            </a:r>
            <a:r>
              <a:rPr kumimoji="1" lang="ja-JP" altLang="en-US" dirty="0"/>
              <a:t>　　　　</a:t>
            </a:r>
            <a:r>
              <a:rPr kumimoji="1" lang="zh-TW" altLang="en-US" dirty="0"/>
              <a:t>　製麻</a:t>
            </a:r>
          </a:p>
          <a:p>
            <a:r>
              <a:rPr kumimoji="1" lang="zh-TW" altLang="en-US" dirty="0"/>
              <a:t>福島喜三次　</a:t>
            </a:r>
            <a:r>
              <a:rPr kumimoji="1" lang="ja-JP" altLang="en-US" dirty="0"/>
              <a:t>　　　　　</a:t>
            </a:r>
            <a:r>
              <a:rPr kumimoji="1" lang="zh-TW" altLang="en-US" dirty="0"/>
              <a:t>三井物産</a:t>
            </a:r>
            <a:r>
              <a:rPr kumimoji="1" lang="ja-JP" altLang="en-US" dirty="0"/>
              <a:t>　</a:t>
            </a:r>
            <a:r>
              <a:rPr kumimoji="1" lang="zh-TW" altLang="en-US" dirty="0"/>
              <a:t>　</a:t>
            </a:r>
            <a:r>
              <a:rPr kumimoji="1" lang="ja-JP" altLang="en-US" dirty="0"/>
              <a:t>　</a:t>
            </a:r>
            <a:r>
              <a:rPr kumimoji="1" lang="zh-TW" altLang="en-US" dirty="0"/>
              <a:t>副支配人</a:t>
            </a:r>
            <a:r>
              <a:rPr kumimoji="1" lang="ja-JP" altLang="en-US" dirty="0"/>
              <a:t>　</a:t>
            </a:r>
            <a:r>
              <a:rPr kumimoji="1" lang="zh-TW" altLang="en-US" dirty="0"/>
              <a:t>　</a:t>
            </a:r>
            <a:r>
              <a:rPr kumimoji="1" lang="ja-JP" altLang="en-US" dirty="0"/>
              <a:t>　</a:t>
            </a:r>
            <a:r>
              <a:rPr kumimoji="1" lang="zh-TW" altLang="en-US" dirty="0"/>
              <a:t>羊毛輸入</a:t>
            </a:r>
          </a:p>
          <a:p>
            <a:r>
              <a:rPr kumimoji="1" lang="zh-TW" altLang="en-US" dirty="0"/>
              <a:t>藤田　　譲　</a:t>
            </a:r>
            <a:r>
              <a:rPr kumimoji="1" lang="ja-JP" altLang="en-US" dirty="0"/>
              <a:t>　　　　　　</a:t>
            </a:r>
            <a:r>
              <a:rPr kumimoji="1" lang="zh-TW" altLang="en-US" dirty="0"/>
              <a:t>明治生命　</a:t>
            </a:r>
            <a:r>
              <a:rPr kumimoji="1" lang="ja-JP" altLang="en-US" dirty="0"/>
              <a:t>　　</a:t>
            </a:r>
            <a:r>
              <a:rPr kumimoji="1" lang="zh-TW" altLang="en-US" dirty="0"/>
              <a:t>重　役　</a:t>
            </a:r>
            <a:r>
              <a:rPr kumimoji="1" lang="ja-JP" altLang="en-US" dirty="0"/>
              <a:t>　　　　</a:t>
            </a:r>
            <a:r>
              <a:rPr kumimoji="1" lang="zh-TW" altLang="en-US" dirty="0"/>
              <a:t>生命保険</a:t>
            </a:r>
          </a:p>
          <a:p>
            <a:r>
              <a:rPr kumimoji="1" lang="zh-TW" altLang="en-US" dirty="0"/>
              <a:t>藤原　俊雄</a:t>
            </a:r>
            <a:r>
              <a:rPr kumimoji="1" lang="ja-JP" altLang="en-US" dirty="0"/>
              <a:t>　</a:t>
            </a:r>
            <a:r>
              <a:rPr kumimoji="1" lang="zh-TW" altLang="en-US" dirty="0"/>
              <a:t>　</a:t>
            </a:r>
            <a:r>
              <a:rPr kumimoji="1" lang="ja-JP" altLang="en-US" dirty="0"/>
              <a:t>　　　　</a:t>
            </a:r>
            <a:r>
              <a:rPr kumimoji="1" lang="zh-TW" altLang="en-US" dirty="0"/>
              <a:t>内外興業</a:t>
            </a:r>
            <a:r>
              <a:rPr kumimoji="1" lang="ja-JP" altLang="en-US" dirty="0"/>
              <a:t>　　　</a:t>
            </a:r>
            <a:r>
              <a:rPr kumimoji="1" lang="zh-TW" altLang="en-US" dirty="0"/>
              <a:t>　重　役　</a:t>
            </a:r>
            <a:r>
              <a:rPr kumimoji="1" lang="ja-JP" altLang="en-US" dirty="0"/>
              <a:t>　　　　</a:t>
            </a:r>
            <a:r>
              <a:rPr kumimoji="1" lang="zh-TW" altLang="en-US" dirty="0"/>
              <a:t>自動車販売</a:t>
            </a:r>
          </a:p>
          <a:p>
            <a:r>
              <a:rPr kumimoji="1" lang="zh-TW" altLang="en-US" dirty="0"/>
              <a:t>堀越善重郎　</a:t>
            </a:r>
            <a:r>
              <a:rPr kumimoji="1" lang="ja-JP" altLang="en-US" dirty="0"/>
              <a:t>　　　　　</a:t>
            </a:r>
            <a:r>
              <a:rPr kumimoji="1" lang="zh-TW" altLang="en-US" dirty="0"/>
              <a:t>堀越商会</a:t>
            </a:r>
            <a:r>
              <a:rPr kumimoji="1" lang="ja-JP" altLang="en-US" dirty="0"/>
              <a:t>　　</a:t>
            </a:r>
            <a:r>
              <a:rPr kumimoji="1" lang="zh-TW" altLang="en-US" dirty="0"/>
              <a:t>　会主　</a:t>
            </a:r>
            <a:r>
              <a:rPr kumimoji="1" lang="ja-JP" altLang="en-US" dirty="0"/>
              <a:t>　　　　　</a:t>
            </a:r>
            <a:r>
              <a:rPr kumimoji="1" lang="zh-TW" altLang="en-US" dirty="0"/>
              <a:t>生糸輸出</a:t>
            </a:r>
          </a:p>
          <a:p>
            <a:r>
              <a:rPr kumimoji="1" lang="zh-TW" altLang="en-US" dirty="0"/>
              <a:t>星　　　一　星 </a:t>
            </a:r>
            <a:r>
              <a:rPr kumimoji="1" lang="ja-JP" altLang="en-US" dirty="0"/>
              <a:t>　　　　　</a:t>
            </a:r>
            <a:r>
              <a:rPr kumimoji="1" lang="zh-TW" altLang="en-US" dirty="0"/>
              <a:t>製 薬</a:t>
            </a:r>
            <a:r>
              <a:rPr kumimoji="1" lang="ja-JP" altLang="en-US" dirty="0"/>
              <a:t>　　</a:t>
            </a:r>
            <a:r>
              <a:rPr kumimoji="1" lang="zh-TW" altLang="en-US" dirty="0"/>
              <a:t>　</a:t>
            </a:r>
            <a:r>
              <a:rPr kumimoji="1" lang="ja-JP" altLang="en-US" dirty="0"/>
              <a:t>　</a:t>
            </a:r>
            <a:r>
              <a:rPr kumimoji="1" lang="zh-TW" altLang="en-US" dirty="0"/>
              <a:t> </a:t>
            </a:r>
            <a:r>
              <a:rPr kumimoji="1" lang="ja-JP" altLang="en-US" dirty="0"/>
              <a:t>　</a:t>
            </a:r>
            <a:r>
              <a:rPr kumimoji="1" lang="zh-TW" altLang="en-US" dirty="0"/>
              <a:t>社　長</a:t>
            </a:r>
            <a:r>
              <a:rPr kumimoji="1" lang="ja-JP" altLang="en-US" dirty="0"/>
              <a:t>　　　</a:t>
            </a:r>
            <a:r>
              <a:rPr kumimoji="1" lang="zh-TW" altLang="en-US" dirty="0"/>
              <a:t>　</a:t>
            </a:r>
            <a:r>
              <a:rPr kumimoji="1" lang="ja-JP" altLang="en-US" dirty="0"/>
              <a:t>　</a:t>
            </a:r>
            <a:r>
              <a:rPr kumimoji="1" lang="zh-TW" altLang="en-US" dirty="0"/>
              <a:t>製薬</a:t>
            </a:r>
          </a:p>
          <a:p>
            <a:r>
              <a:rPr kumimoji="1" lang="zh-TW" altLang="en-US" dirty="0"/>
              <a:t>井上敬次郎　</a:t>
            </a:r>
            <a:r>
              <a:rPr kumimoji="1" lang="ja-JP" altLang="en-US" dirty="0"/>
              <a:t>　　　　</a:t>
            </a:r>
            <a:r>
              <a:rPr kumimoji="1" lang="zh-TW" altLang="en-US" dirty="0"/>
              <a:t>東京市電気局　</a:t>
            </a:r>
            <a:r>
              <a:rPr kumimoji="1" lang="ja-JP" altLang="en-US" dirty="0"/>
              <a:t>　　</a:t>
            </a:r>
            <a:r>
              <a:rPr kumimoji="1" lang="zh-TW" altLang="en-US" dirty="0"/>
              <a:t>局　長</a:t>
            </a:r>
            <a:r>
              <a:rPr kumimoji="1" lang="ja-JP" altLang="en-US" dirty="0"/>
              <a:t>　　　</a:t>
            </a:r>
            <a:r>
              <a:rPr kumimoji="1" lang="zh-TW" altLang="en-US" dirty="0"/>
              <a:t>　電車</a:t>
            </a:r>
          </a:p>
          <a:p>
            <a:r>
              <a:rPr kumimoji="1" lang="zh-TW" altLang="en-US" dirty="0"/>
              <a:t>磯村豊太郎　</a:t>
            </a:r>
            <a:r>
              <a:rPr kumimoji="1" lang="ja-JP" altLang="en-US" dirty="0"/>
              <a:t>　　　　</a:t>
            </a:r>
            <a:r>
              <a:rPr kumimoji="1" lang="zh-TW" altLang="en-US" dirty="0"/>
              <a:t>北海道炭鉱</a:t>
            </a:r>
            <a:r>
              <a:rPr kumimoji="1" lang="ja-JP" altLang="en-US" dirty="0"/>
              <a:t>　　　</a:t>
            </a:r>
            <a:r>
              <a:rPr kumimoji="1" lang="zh-TW" altLang="en-US" dirty="0"/>
              <a:t>　重　役　</a:t>
            </a:r>
            <a:r>
              <a:rPr kumimoji="1" lang="ja-JP" altLang="en-US" dirty="0"/>
              <a:t>　　　</a:t>
            </a:r>
            <a:r>
              <a:rPr kumimoji="1" lang="zh-TW" altLang="en-US" dirty="0"/>
              <a:t>石炭</a:t>
            </a:r>
          </a:p>
          <a:p>
            <a:r>
              <a:rPr kumimoji="1" lang="zh-TW" altLang="en-US" dirty="0"/>
              <a:t>伊東米次郎　</a:t>
            </a:r>
            <a:r>
              <a:rPr kumimoji="1" lang="ja-JP" altLang="en-US" dirty="0"/>
              <a:t>　　　　</a:t>
            </a:r>
            <a:r>
              <a:rPr kumimoji="1" lang="zh-TW" altLang="en-US" dirty="0"/>
              <a:t>日本郵船</a:t>
            </a:r>
            <a:r>
              <a:rPr kumimoji="1" lang="ja-JP" altLang="en-US" dirty="0"/>
              <a:t>　　　　</a:t>
            </a:r>
            <a:r>
              <a:rPr kumimoji="1" lang="zh-TW" altLang="en-US" dirty="0"/>
              <a:t>　副社長</a:t>
            </a:r>
            <a:r>
              <a:rPr kumimoji="1" lang="ja-JP" altLang="en-US" dirty="0"/>
              <a:t>　　</a:t>
            </a:r>
            <a:r>
              <a:rPr kumimoji="1" lang="zh-TW" altLang="en-US" dirty="0"/>
              <a:t>　</a:t>
            </a:r>
            <a:r>
              <a:rPr kumimoji="1" lang="ja-JP" altLang="en-US" dirty="0"/>
              <a:t>　</a:t>
            </a:r>
            <a:r>
              <a:rPr kumimoji="1" lang="zh-TW" altLang="en-US" dirty="0"/>
              <a:t>航海</a:t>
            </a:r>
          </a:p>
          <a:p>
            <a:r>
              <a:rPr kumimoji="1" lang="zh-TW" altLang="en-US" dirty="0"/>
              <a:t>岩井重太郎　</a:t>
            </a:r>
            <a:r>
              <a:rPr kumimoji="1" lang="ja-JP" altLang="en-US" dirty="0"/>
              <a:t>　　　　</a:t>
            </a:r>
            <a:r>
              <a:rPr kumimoji="1" lang="zh-TW" altLang="en-US" dirty="0"/>
              <a:t>日興証券　</a:t>
            </a:r>
            <a:r>
              <a:rPr kumimoji="1" lang="ja-JP" altLang="en-US" dirty="0"/>
              <a:t>　　　　</a:t>
            </a:r>
            <a:r>
              <a:rPr kumimoji="1" lang="zh-TW" altLang="en-US" dirty="0"/>
              <a:t>社　長</a:t>
            </a:r>
            <a:r>
              <a:rPr kumimoji="1" lang="ja-JP" altLang="en-US" dirty="0"/>
              <a:t>　　　</a:t>
            </a:r>
            <a:r>
              <a:rPr kumimoji="1" lang="zh-TW" altLang="en-US" dirty="0"/>
              <a:t>　信託</a:t>
            </a:r>
          </a:p>
          <a:p>
            <a:r>
              <a:rPr kumimoji="1" lang="zh-TW" altLang="en-US" dirty="0"/>
              <a:t>樺山　愛輔　</a:t>
            </a:r>
            <a:r>
              <a:rPr kumimoji="1" lang="ja-JP" altLang="en-US" dirty="0"/>
              <a:t>　　　　</a:t>
            </a:r>
            <a:r>
              <a:rPr kumimoji="1" lang="zh-TW" altLang="en-US" dirty="0"/>
              <a:t>日本製鋼　</a:t>
            </a:r>
            <a:r>
              <a:rPr kumimoji="1" lang="ja-JP" altLang="en-US" dirty="0"/>
              <a:t>　　　　　</a:t>
            </a:r>
            <a:r>
              <a:rPr kumimoji="1" lang="zh-TW" altLang="en-US" dirty="0"/>
              <a:t>社　長</a:t>
            </a:r>
            <a:r>
              <a:rPr kumimoji="1" lang="ja-JP" altLang="en-US" dirty="0"/>
              <a:t>　　　</a:t>
            </a:r>
            <a:r>
              <a:rPr kumimoji="1" lang="zh-TW" altLang="en-US" dirty="0"/>
              <a:t>　製鋼</a:t>
            </a:r>
          </a:p>
          <a:p>
            <a:r>
              <a:rPr kumimoji="1" lang="zh-TW" altLang="en-US" dirty="0"/>
              <a:t>梶原　仲治　</a:t>
            </a:r>
            <a:r>
              <a:rPr kumimoji="1" lang="ja-JP" altLang="en-US" dirty="0"/>
              <a:t>　　　　</a:t>
            </a:r>
            <a:r>
              <a:rPr kumimoji="1" lang="zh-TW" altLang="en-US" dirty="0"/>
              <a:t>正金銀行　</a:t>
            </a:r>
            <a:r>
              <a:rPr kumimoji="1" lang="ja-JP" altLang="en-US" dirty="0"/>
              <a:t>　　　　　</a:t>
            </a:r>
            <a:r>
              <a:rPr kumimoji="1" lang="zh-TW" altLang="en-US" dirty="0"/>
              <a:t>副頭取</a:t>
            </a:r>
            <a:r>
              <a:rPr kumimoji="1" lang="ja-JP" altLang="en-US" dirty="0"/>
              <a:t>　　</a:t>
            </a:r>
            <a:r>
              <a:rPr kumimoji="1" lang="zh-TW" altLang="en-US" dirty="0"/>
              <a:t>　為替</a:t>
            </a:r>
          </a:p>
          <a:p>
            <a:r>
              <a:rPr kumimoji="1" lang="zh-TW" altLang="en-US" dirty="0"/>
              <a:t>岸　敬二郎　</a:t>
            </a:r>
            <a:r>
              <a:rPr kumimoji="1" lang="ja-JP" altLang="en-US" dirty="0"/>
              <a:t>　　　　</a:t>
            </a:r>
            <a:r>
              <a:rPr kumimoji="1" lang="zh-TW" altLang="en-US" dirty="0"/>
              <a:t>芝浦製作　</a:t>
            </a:r>
            <a:r>
              <a:rPr kumimoji="1" lang="ja-JP" altLang="en-US" dirty="0"/>
              <a:t>　　　　　</a:t>
            </a:r>
            <a:r>
              <a:rPr kumimoji="1" lang="zh-TW" altLang="en-US" dirty="0"/>
              <a:t>重　役</a:t>
            </a:r>
            <a:r>
              <a:rPr kumimoji="1" lang="ja-JP" altLang="en-US" dirty="0"/>
              <a:t>　　</a:t>
            </a:r>
            <a:r>
              <a:rPr kumimoji="1" lang="zh-TW" altLang="en-US" dirty="0"/>
              <a:t>　電器製作</a:t>
            </a:r>
          </a:p>
          <a:p>
            <a:r>
              <a:rPr kumimoji="1" lang="zh-TW" altLang="en-US" dirty="0"/>
              <a:t>北島　　亘　</a:t>
            </a:r>
            <a:r>
              <a:rPr kumimoji="1" lang="ja-JP" altLang="en-US" dirty="0"/>
              <a:t>　　　　　</a:t>
            </a:r>
            <a:r>
              <a:rPr kumimoji="1" lang="zh-TW" altLang="en-US" dirty="0"/>
              <a:t>北島商会　</a:t>
            </a:r>
            <a:r>
              <a:rPr kumimoji="1" lang="ja-JP" altLang="en-US" dirty="0"/>
              <a:t>　　　　　</a:t>
            </a:r>
            <a:r>
              <a:rPr kumimoji="1" lang="zh-TW" altLang="en-US" dirty="0"/>
              <a:t>会　主　</a:t>
            </a:r>
            <a:r>
              <a:rPr kumimoji="1" lang="ja-JP" altLang="en-US" dirty="0"/>
              <a:t>　　</a:t>
            </a:r>
            <a:r>
              <a:rPr kumimoji="1" lang="zh-TW" altLang="en-US" dirty="0"/>
              <a:t>株式仲買</a:t>
            </a:r>
          </a:p>
          <a:p>
            <a:r>
              <a:rPr kumimoji="1" lang="zh-TW" altLang="en-US" dirty="0"/>
              <a:t>倉地　誠夫</a:t>
            </a:r>
            <a:r>
              <a:rPr kumimoji="1" lang="ja-JP" altLang="en-US" dirty="0"/>
              <a:t>　　　　　</a:t>
            </a:r>
            <a:r>
              <a:rPr kumimoji="1" lang="zh-TW" altLang="en-US" dirty="0"/>
              <a:t>　三　　越　</a:t>
            </a:r>
            <a:r>
              <a:rPr kumimoji="1" lang="ja-JP" altLang="en-US" dirty="0"/>
              <a:t>　　　　　</a:t>
            </a:r>
            <a:r>
              <a:rPr kumimoji="1" lang="zh-TW" altLang="en-US" dirty="0"/>
              <a:t>重　役</a:t>
            </a:r>
            <a:r>
              <a:rPr kumimoji="1" lang="ja-JP" altLang="en-US" dirty="0"/>
              <a:t>　　</a:t>
            </a:r>
            <a:r>
              <a:rPr kumimoji="1" lang="zh-TW" altLang="en-US" dirty="0"/>
              <a:t>　百貨店</a:t>
            </a:r>
          </a:p>
          <a:p>
            <a:r>
              <a:rPr kumimoji="1" lang="zh-TW" altLang="en-US" dirty="0"/>
              <a:t>牧田　　環　三</a:t>
            </a:r>
            <a:r>
              <a:rPr kumimoji="1" lang="ja-JP" altLang="en-US" dirty="0"/>
              <a:t>　　　</a:t>
            </a:r>
            <a:r>
              <a:rPr kumimoji="1" lang="zh-TW" altLang="en-US" dirty="0"/>
              <a:t>井鉱山　</a:t>
            </a:r>
            <a:r>
              <a:rPr kumimoji="1" lang="ja-JP" altLang="en-US" dirty="0"/>
              <a:t>　　　　　　　</a:t>
            </a:r>
            <a:r>
              <a:rPr kumimoji="1" lang="zh-TW" altLang="en-US" dirty="0"/>
              <a:t>重　役</a:t>
            </a:r>
            <a:r>
              <a:rPr kumimoji="1" lang="ja-JP" altLang="en-US" dirty="0"/>
              <a:t>　　</a:t>
            </a:r>
            <a:r>
              <a:rPr kumimoji="1" lang="zh-TW" altLang="en-US" dirty="0"/>
              <a:t>　鉱山</a:t>
            </a:r>
          </a:p>
          <a:p>
            <a:r>
              <a:rPr kumimoji="1" lang="zh-TW" altLang="en-US" dirty="0"/>
              <a:t>長野宇平治　</a:t>
            </a:r>
            <a:r>
              <a:rPr kumimoji="1" lang="ja-JP" altLang="en-US" dirty="0"/>
              <a:t>　　　</a:t>
            </a:r>
            <a:r>
              <a:rPr kumimoji="1" lang="zh-TW" altLang="en-US" dirty="0"/>
              <a:t>建築技師　　　　　</a:t>
            </a:r>
            <a:r>
              <a:rPr kumimoji="1" lang="ja-JP" altLang="en-US" dirty="0"/>
              <a:t>　　</a:t>
            </a:r>
            <a:r>
              <a:rPr kumimoji="1" lang="zh-TW" altLang="en-US" dirty="0"/>
              <a:t>建築設計</a:t>
            </a:r>
          </a:p>
          <a:p>
            <a:r>
              <a:rPr kumimoji="1" lang="zh-TW" altLang="en-US" dirty="0"/>
              <a:t>小野英次郎　</a:t>
            </a:r>
            <a:r>
              <a:rPr kumimoji="1" lang="ja-JP" altLang="en-US" dirty="0"/>
              <a:t>　　　</a:t>
            </a:r>
            <a:r>
              <a:rPr kumimoji="1" lang="zh-TW" altLang="en-US" dirty="0"/>
              <a:t>興業銀行　</a:t>
            </a:r>
            <a:r>
              <a:rPr kumimoji="1" lang="ja-JP" altLang="en-US" dirty="0"/>
              <a:t>　　　　　</a:t>
            </a:r>
            <a:r>
              <a:rPr kumimoji="1" lang="zh-TW" altLang="en-US" dirty="0"/>
              <a:t>副総裁　</a:t>
            </a:r>
            <a:r>
              <a:rPr kumimoji="1" lang="ja-JP" altLang="en-US" dirty="0"/>
              <a:t>　　</a:t>
            </a:r>
            <a:r>
              <a:rPr kumimoji="1" lang="zh-TW" altLang="en-US" dirty="0"/>
              <a:t>産業銀行</a:t>
            </a:r>
          </a:p>
          <a:p>
            <a:r>
              <a:rPr kumimoji="1" lang="zh-TW" altLang="en-US" dirty="0"/>
              <a:t>佐野　善作</a:t>
            </a:r>
            <a:r>
              <a:rPr kumimoji="1" lang="ja-JP" altLang="en-US" dirty="0"/>
              <a:t>　　　　</a:t>
            </a:r>
            <a:r>
              <a:rPr kumimoji="1" lang="zh-TW" altLang="en-US" dirty="0"/>
              <a:t>　商科大学</a:t>
            </a:r>
            <a:r>
              <a:rPr kumimoji="1" lang="ja-JP" altLang="en-US" dirty="0"/>
              <a:t>　　　　　</a:t>
            </a:r>
            <a:r>
              <a:rPr kumimoji="1" lang="zh-TW" altLang="en-US" dirty="0"/>
              <a:t>　学　長</a:t>
            </a:r>
            <a:r>
              <a:rPr kumimoji="1" lang="ja-JP" altLang="en-US" dirty="0"/>
              <a:t>　　</a:t>
            </a:r>
            <a:r>
              <a:rPr kumimoji="1" lang="zh-TW" altLang="en-US" dirty="0"/>
              <a:t>　教育</a:t>
            </a:r>
          </a:p>
          <a:p>
            <a:r>
              <a:rPr kumimoji="1" lang="zh-TW" altLang="en-US" dirty="0"/>
              <a:t>清水　釘吉</a:t>
            </a:r>
            <a:r>
              <a:rPr kumimoji="1" lang="ja-JP" altLang="en-US" dirty="0"/>
              <a:t>　　　</a:t>
            </a:r>
            <a:r>
              <a:rPr kumimoji="1" lang="zh-TW" altLang="en-US" dirty="0"/>
              <a:t>　清 水 組 　</a:t>
            </a:r>
            <a:r>
              <a:rPr kumimoji="1" lang="ja-JP" altLang="en-US" dirty="0"/>
              <a:t>　　　　　</a:t>
            </a:r>
            <a:r>
              <a:rPr kumimoji="1" lang="zh-TW" altLang="en-US" dirty="0"/>
              <a:t>組　主　</a:t>
            </a:r>
            <a:r>
              <a:rPr kumimoji="1" lang="ja-JP" altLang="en-US" dirty="0"/>
              <a:t>　　</a:t>
            </a:r>
            <a:r>
              <a:rPr kumimoji="1" lang="zh-TW" altLang="en-US" dirty="0"/>
              <a:t>建築</a:t>
            </a:r>
          </a:p>
          <a:p>
            <a:r>
              <a:rPr kumimoji="1" lang="zh-TW" altLang="en-US" dirty="0"/>
              <a:t>対島健之助</a:t>
            </a:r>
            <a:r>
              <a:rPr kumimoji="1" lang="ja-JP" altLang="en-US" dirty="0"/>
              <a:t>　　</a:t>
            </a:r>
            <a:r>
              <a:rPr kumimoji="1" lang="zh-TW" altLang="en-US" dirty="0"/>
              <a:t>　東京日々　</a:t>
            </a:r>
            <a:r>
              <a:rPr kumimoji="1" lang="ja-JP" altLang="en-US" dirty="0"/>
              <a:t>　　　　　</a:t>
            </a:r>
            <a:r>
              <a:rPr kumimoji="1" lang="zh-TW" altLang="en-US" dirty="0"/>
              <a:t>重　役　</a:t>
            </a:r>
            <a:r>
              <a:rPr kumimoji="1" lang="ja-JP" altLang="en-US" dirty="0"/>
              <a:t>　　　</a:t>
            </a:r>
            <a:r>
              <a:rPr kumimoji="1" lang="zh-TW" altLang="en-US" dirty="0"/>
              <a:t>新聞</a:t>
            </a:r>
          </a:p>
          <a:p>
            <a:r>
              <a:rPr kumimoji="1" lang="zh-TW" altLang="en-US" dirty="0"/>
              <a:t>和田　豊治</a:t>
            </a:r>
            <a:r>
              <a:rPr kumimoji="1" lang="ja-JP" altLang="en-US" dirty="0"/>
              <a:t>　　　</a:t>
            </a:r>
            <a:r>
              <a:rPr kumimoji="1" lang="zh-TW" altLang="en-US" dirty="0"/>
              <a:t>　富 士 紡　 </a:t>
            </a:r>
            <a:r>
              <a:rPr kumimoji="1" lang="ja-JP" altLang="en-US" dirty="0"/>
              <a:t>　　　　　</a:t>
            </a:r>
            <a:r>
              <a:rPr kumimoji="1" lang="zh-TW" altLang="en-US" dirty="0"/>
              <a:t>社　長</a:t>
            </a:r>
            <a:r>
              <a:rPr kumimoji="1" lang="ja-JP" altLang="en-US" dirty="0"/>
              <a:t>　　</a:t>
            </a:r>
            <a:r>
              <a:rPr kumimoji="1" lang="zh-TW" altLang="en-US" dirty="0"/>
              <a:t>　紡績</a:t>
            </a:r>
          </a:p>
          <a:p>
            <a:r>
              <a:rPr kumimoji="1" lang="zh-TW" altLang="en-US" dirty="0"/>
              <a:t>米山　梅吉　</a:t>
            </a:r>
            <a:r>
              <a:rPr kumimoji="1" lang="ja-JP" altLang="en-US" dirty="0"/>
              <a:t>　　　　</a:t>
            </a:r>
            <a:r>
              <a:rPr kumimoji="1" lang="zh-TW" altLang="en-US" dirty="0"/>
              <a:t>三井銀行</a:t>
            </a:r>
            <a:r>
              <a:rPr kumimoji="1" lang="ja-JP" altLang="en-US" dirty="0"/>
              <a:t>　　　　</a:t>
            </a:r>
            <a:r>
              <a:rPr kumimoji="1" lang="zh-TW" altLang="en-US" dirty="0"/>
              <a:t>　重　役</a:t>
            </a:r>
            <a:r>
              <a:rPr kumimoji="1" lang="ja-JP" altLang="en-US" dirty="0"/>
              <a:t>　　</a:t>
            </a:r>
            <a:r>
              <a:rPr kumimoji="1" lang="zh-TW" altLang="en-US" dirty="0"/>
              <a:t>　商業銀行</a:t>
            </a:r>
          </a:p>
          <a:p>
            <a:endParaRPr kumimoji="1" lang="ja-JP" altLang="en-US" dirty="0"/>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27</a:t>
            </a:fld>
            <a:endParaRPr kumimoji="1" lang="ja-JP" altLang="en-US"/>
          </a:p>
        </p:txBody>
      </p:sp>
    </p:spTree>
    <p:extLst>
      <p:ext uri="{BB962C8B-B14F-4D97-AF65-F5344CB8AC3E}">
        <p14:creationId xmlns:p14="http://schemas.microsoft.com/office/powerpoint/2010/main" val="2246941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東京</a:t>
            </a:r>
            <a:r>
              <a:rPr kumimoji="1" lang="en-US" altLang="ja-JP" dirty="0"/>
              <a:t>RC</a:t>
            </a:r>
            <a:r>
              <a:rPr kumimoji="1" lang="ja-JP" altLang="en-US" dirty="0"/>
              <a:t>チャーターメンバー</a:t>
            </a:r>
          </a:p>
          <a:p>
            <a:endParaRPr kumimoji="1" lang="ja-JP" altLang="en-US" dirty="0"/>
          </a:p>
          <a:p>
            <a:r>
              <a:rPr kumimoji="1" lang="ja-JP" altLang="en-US" dirty="0"/>
              <a:t>東京ロータリークラブの誕生は</a:t>
            </a:r>
            <a:r>
              <a:rPr kumimoji="1" lang="en-US" altLang="ja-JP" dirty="0"/>
              <a:t>1920</a:t>
            </a:r>
            <a:r>
              <a:rPr kumimoji="1" lang="ja-JP" altLang="en-US" dirty="0"/>
              <a:t>年</a:t>
            </a:r>
            <a:r>
              <a:rPr kumimoji="1" lang="en-US" altLang="ja-JP" dirty="0"/>
              <a:t>10</a:t>
            </a:r>
            <a:r>
              <a:rPr kumimoji="1" lang="ja-JP" altLang="en-US" dirty="0"/>
              <a:t>月</a:t>
            </a:r>
            <a:r>
              <a:rPr kumimoji="1" lang="en-US" altLang="ja-JP" dirty="0"/>
              <a:t>20</a:t>
            </a:r>
            <a:r>
              <a:rPr kumimoji="1" lang="ja-JP" altLang="en-US" dirty="0"/>
              <a:t>日</a:t>
            </a:r>
            <a:r>
              <a:rPr kumimoji="1" lang="en-US" altLang="ja-JP" dirty="0"/>
              <a:t>24</a:t>
            </a:r>
            <a:r>
              <a:rPr kumimoji="1" lang="ja-JP" altLang="en-US" dirty="0"/>
              <a:t>名が集まって創立総会が開かれました。</a:t>
            </a:r>
          </a:p>
          <a:p>
            <a:r>
              <a:rPr kumimoji="1" lang="ja-JP" altLang="en-US" dirty="0"/>
              <a:t>尚、</a:t>
            </a:r>
            <a:r>
              <a:rPr kumimoji="1" lang="en-US" altLang="ja-JP" dirty="0"/>
              <a:t>RI</a:t>
            </a:r>
            <a:r>
              <a:rPr kumimoji="1" lang="ja-JP" altLang="en-US" dirty="0"/>
              <a:t>から正式に認証されたのは</a:t>
            </a:r>
            <a:r>
              <a:rPr kumimoji="1" lang="en-US" altLang="ja-JP" dirty="0"/>
              <a:t>1921</a:t>
            </a:r>
            <a:r>
              <a:rPr kumimoji="1" lang="ja-JP" altLang="en-US" dirty="0"/>
              <a:t>年</a:t>
            </a:r>
            <a:r>
              <a:rPr kumimoji="1" lang="en-US" altLang="ja-JP" dirty="0"/>
              <a:t>4</a:t>
            </a:r>
            <a:r>
              <a:rPr kumimoji="1" lang="ja-JP" altLang="en-US" dirty="0"/>
              <a:t>月</a:t>
            </a:r>
            <a:r>
              <a:rPr kumimoji="1" lang="en-US" altLang="ja-JP" dirty="0"/>
              <a:t>1</a:t>
            </a:r>
            <a:r>
              <a:rPr kumimoji="1" lang="ja-JP" altLang="en-US" dirty="0"/>
              <a:t>日です。</a:t>
            </a:r>
          </a:p>
          <a:p>
            <a:endParaRPr kumimoji="1" lang="ja-JP" altLang="en-US" dirty="0"/>
          </a:p>
          <a:p>
            <a:r>
              <a:rPr kumimoji="1" lang="ja-JP" altLang="en-US" dirty="0"/>
              <a:t>例会は当初は月一回でしたが、たびたび流会し、 出席率も悪く、また規約に対する関心も薄かったと言われています。会費は当初年額</a:t>
            </a:r>
            <a:r>
              <a:rPr kumimoji="1" lang="en-US" altLang="ja-JP" dirty="0"/>
              <a:t>120</a:t>
            </a:r>
            <a:r>
              <a:rPr kumimoji="1" lang="ja-JP" altLang="en-US" dirty="0"/>
              <a:t>円でしたが、関東大震災後の</a:t>
            </a:r>
            <a:r>
              <a:rPr kumimoji="1" lang="en-US" altLang="ja-JP" dirty="0"/>
              <a:t>1924</a:t>
            </a:r>
            <a:r>
              <a:rPr kumimoji="1" lang="ja-JP" altLang="en-US" dirty="0"/>
              <a:t>年に</a:t>
            </a:r>
            <a:r>
              <a:rPr kumimoji="1" lang="en-US" altLang="ja-JP" dirty="0"/>
              <a:t>200</a:t>
            </a:r>
            <a:r>
              <a:rPr kumimoji="1" lang="ja-JP" altLang="en-US" dirty="0"/>
              <a:t>円、</a:t>
            </a:r>
            <a:r>
              <a:rPr kumimoji="1" lang="en-US" altLang="ja-JP" dirty="0"/>
              <a:t>1929</a:t>
            </a:r>
            <a:r>
              <a:rPr kumimoji="1" lang="ja-JP" altLang="en-US" dirty="0"/>
              <a:t>年</a:t>
            </a:r>
            <a:r>
              <a:rPr kumimoji="1" lang="en-US" altLang="ja-JP" dirty="0"/>
              <a:t>300</a:t>
            </a:r>
            <a:r>
              <a:rPr kumimoji="1" lang="ja-JP" altLang="en-US" dirty="0"/>
              <a:t>円に改定されました。</a:t>
            </a:r>
          </a:p>
          <a:p>
            <a:endParaRPr kumimoji="1" lang="ja-JP" altLang="en-US" dirty="0"/>
          </a:p>
          <a:p>
            <a:r>
              <a:rPr kumimoji="1" lang="ja-JP" altLang="en-US" dirty="0"/>
              <a:t>エリート中のエリートから選び抜かれた大企業の社長や重役といった顔ぶれが並んでいます。この最初の人選が前例となって、戦前の日本のロータリーは名を遂げた財界人が入るクラブという錯覚を生みだし、更に社会的地位とロータリアンの質とを混同する過ちをおかすことになります。</a:t>
            </a:r>
          </a:p>
        </p:txBody>
      </p:sp>
      <p:sp>
        <p:nvSpPr>
          <p:cNvPr id="4" name="スライド番号プレースホルダー 3"/>
          <p:cNvSpPr>
            <a:spLocks noGrp="1"/>
          </p:cNvSpPr>
          <p:nvPr>
            <p:ph type="sldNum" sz="quarter" idx="5"/>
          </p:nvPr>
        </p:nvSpPr>
        <p:spPr/>
        <p:txBody>
          <a:bodyPr/>
          <a:lstStyle/>
          <a:p>
            <a:fld id="{8E710977-6D64-48A2-A826-10910741C05B}" type="slidenum">
              <a:rPr kumimoji="1" lang="ja-JP" altLang="en-US" smtClean="0"/>
              <a:t>28</a:t>
            </a:fld>
            <a:endParaRPr kumimoji="1" lang="ja-JP" altLang="en-US"/>
          </a:p>
        </p:txBody>
      </p:sp>
    </p:spTree>
    <p:extLst>
      <p:ext uri="{BB962C8B-B14F-4D97-AF65-F5344CB8AC3E}">
        <p14:creationId xmlns:p14="http://schemas.microsoft.com/office/powerpoint/2010/main" val="432764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30</a:t>
            </a:fld>
            <a:endParaRPr kumimoji="1" lang="ja-JP" altLang="en-US"/>
          </a:p>
        </p:txBody>
      </p:sp>
    </p:spTree>
    <p:extLst>
      <p:ext uri="{BB962C8B-B14F-4D97-AF65-F5344CB8AC3E}">
        <p14:creationId xmlns:p14="http://schemas.microsoft.com/office/powerpoint/2010/main" val="3970538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日本人初　国際ロータリー会長　東ヶ崎潔　</a:t>
            </a:r>
            <a:r>
              <a:rPr kumimoji="1" lang="en-US" altLang="ja-JP" dirty="0"/>
              <a:t>1968</a:t>
            </a:r>
            <a:r>
              <a:rPr kumimoji="1" lang="ja-JP" altLang="en-US" dirty="0"/>
              <a:t>年</a:t>
            </a:r>
            <a:r>
              <a:rPr kumimoji="1" lang="en-US" altLang="ja-JP" dirty="0"/>
              <a:t>7</a:t>
            </a:r>
            <a:r>
              <a:rPr kumimoji="1" lang="ja-JP" altLang="en-US" dirty="0"/>
              <a:t>月</a:t>
            </a:r>
            <a:r>
              <a:rPr kumimoji="1" lang="en-US" altLang="ja-JP" dirty="0"/>
              <a:t>(</a:t>
            </a:r>
            <a:r>
              <a:rPr kumimoji="1" lang="ja-JP" altLang="en-US" dirty="0"/>
              <a:t>昭和</a:t>
            </a:r>
            <a:r>
              <a:rPr kumimoji="1" lang="en-US" altLang="ja-JP" dirty="0"/>
              <a:t>43</a:t>
            </a:r>
            <a:r>
              <a:rPr kumimoji="1" lang="ja-JP" altLang="en-US" dirty="0"/>
              <a:t>年</a:t>
            </a:r>
            <a:r>
              <a:rPr kumimoji="1" lang="en-US" altLang="ja-JP" dirty="0"/>
              <a:t>)</a:t>
            </a:r>
            <a:r>
              <a:rPr kumimoji="1" lang="ja-JP" altLang="en-US" dirty="0"/>
              <a:t>～ＲＩ会長への道は、決して一朝一夕に開かれたのではないとのこと。</a:t>
            </a:r>
            <a:endParaRPr kumimoji="1" lang="en-US" altLang="ja-JP" dirty="0"/>
          </a:p>
          <a:p>
            <a:r>
              <a:rPr kumimoji="1" lang="ja-JP" altLang="en-US" dirty="0"/>
              <a:t>東ケ崎氏は早くから、国際舞台での経験を積み、ＲＩ東京大会では、ホストクラブ会長として名声を高めていた。</a:t>
            </a:r>
            <a:endParaRPr kumimoji="1" lang="en-US" altLang="ja-JP" dirty="0"/>
          </a:p>
          <a:p>
            <a:r>
              <a:rPr kumimoji="1" lang="ja-JP" altLang="en-US" dirty="0"/>
              <a:t>また、東京ＲＣ創立当初の米山梅吉をはじめとする先人たちの実績や、戦後の手島知建、小林雅一らの築いてきた基盤の上に実った栄誉であった。</a:t>
            </a:r>
          </a:p>
          <a:p>
            <a:endParaRPr kumimoji="1" lang="ja-JP" altLang="en-US" dirty="0"/>
          </a:p>
          <a:p>
            <a:r>
              <a:rPr kumimoji="1" lang="en-US" altLang="ja-JP" dirty="0"/>
              <a:t>1967</a:t>
            </a:r>
            <a:r>
              <a:rPr kumimoji="1" lang="ja-JP" altLang="en-US" dirty="0"/>
              <a:t>年のニース大会で正式に東ケ崎潔は、ＲＩ会長に選出された。</a:t>
            </a:r>
            <a:endParaRPr kumimoji="1" lang="en-US" altLang="ja-JP" dirty="0"/>
          </a:p>
          <a:p>
            <a:r>
              <a:rPr kumimoji="1" lang="ja-JP" altLang="en-US" dirty="0"/>
              <a:t>翌</a:t>
            </a:r>
            <a:r>
              <a:rPr kumimoji="1" lang="en-US" altLang="ja-JP" dirty="0"/>
              <a:t>1968</a:t>
            </a:r>
            <a:r>
              <a:rPr kumimoji="1" lang="ja-JP" altLang="en-US" dirty="0"/>
              <a:t>年６月のメキシコ大会で、新会長とし、「参加し敢行しよう」（</a:t>
            </a:r>
            <a:r>
              <a:rPr kumimoji="1" lang="en-US" altLang="ja-JP" dirty="0"/>
              <a:t>Participate!</a:t>
            </a:r>
            <a:r>
              <a:rPr kumimoji="1" lang="ja-JP" altLang="en-US" dirty="0"/>
              <a:t>）を提示したのであった。</a:t>
            </a:r>
            <a:endParaRPr kumimoji="1" lang="en-US" altLang="ja-JP" dirty="0"/>
          </a:p>
          <a:p>
            <a:endParaRPr kumimoji="1" lang="en-US" altLang="ja-JP" dirty="0"/>
          </a:p>
          <a:p>
            <a:r>
              <a:rPr kumimoji="1" lang="ja-JP" altLang="en-US" dirty="0"/>
              <a:t>出典：東京</a:t>
            </a:r>
            <a:r>
              <a:rPr kumimoji="1" lang="en-US" altLang="ja-JP" dirty="0"/>
              <a:t>RCHP</a:t>
            </a:r>
            <a:r>
              <a:rPr kumimoji="1" lang="ja-JP" altLang="en-US" dirty="0"/>
              <a:t>　沿革より</a:t>
            </a:r>
            <a:endParaRPr kumimoji="1" lang="en-US" altLang="ja-JP" dirty="0"/>
          </a:p>
          <a:p>
            <a:endParaRPr kumimoji="1" lang="en-US" altLang="ja-JP" dirty="0"/>
          </a:p>
          <a:p>
            <a:r>
              <a:rPr kumimoji="1" lang="ja-JP" altLang="en-US" dirty="0"/>
              <a:t>日本人二人目のＲ</a:t>
            </a:r>
            <a:r>
              <a:rPr kumimoji="1" lang="en-US" altLang="ja-JP" dirty="0"/>
              <a:t>I</a:t>
            </a:r>
            <a:r>
              <a:rPr kumimoji="1" lang="ja-JP" altLang="en-US" dirty="0"/>
              <a:t>会長、向笠廣次（</a:t>
            </a:r>
            <a:r>
              <a:rPr kumimoji="1" lang="en-US" altLang="ja-JP" dirty="0"/>
              <a:t>1982</a:t>
            </a:r>
            <a:r>
              <a:rPr kumimoji="1" lang="ja-JP" altLang="en-US" dirty="0"/>
              <a:t>－</a:t>
            </a:r>
            <a:r>
              <a:rPr kumimoji="1" lang="en-US" altLang="ja-JP" dirty="0"/>
              <a:t>83 </a:t>
            </a:r>
            <a:r>
              <a:rPr kumimoji="1" lang="ja-JP" altLang="en-US" dirty="0"/>
              <a:t>年度）</a:t>
            </a:r>
          </a:p>
          <a:p>
            <a:r>
              <a:rPr kumimoji="1" lang="ja-JP" altLang="en-US" dirty="0"/>
              <a:t>向笠氏は、大分県の中津ＲＣの会員。</a:t>
            </a:r>
            <a:endParaRPr kumimoji="1" lang="en-US" altLang="ja-JP" dirty="0"/>
          </a:p>
          <a:p>
            <a:r>
              <a:rPr kumimoji="1" lang="ja-JP" altLang="en-US" dirty="0"/>
              <a:t>また国際的にも著名な精神科医でした。</a:t>
            </a:r>
          </a:p>
          <a:p>
            <a:r>
              <a:rPr kumimoji="1" lang="ja-JP" altLang="en-US" dirty="0"/>
              <a:t>向笠氏がＲＩ会長の時に掲げたのは、「</a:t>
            </a:r>
            <a:r>
              <a:rPr kumimoji="1" lang="en-US" altLang="ja-JP" dirty="0"/>
              <a:t>MANKIND IS ONE</a:t>
            </a:r>
            <a:r>
              <a:rPr kumimoji="1" lang="ja-JP" altLang="en-US" dirty="0"/>
              <a:t>（人類はひとつ）」というテーマでした。</a:t>
            </a:r>
            <a:endParaRPr kumimoji="1" lang="en-US" altLang="ja-JP" dirty="0"/>
          </a:p>
          <a:p>
            <a:endParaRPr kumimoji="1" lang="en-US" altLang="ja-JP" dirty="0"/>
          </a:p>
          <a:p>
            <a:r>
              <a:rPr kumimoji="1" lang="ja-JP" altLang="en-US" dirty="0"/>
              <a:t>日本人三人目のＲ</a:t>
            </a:r>
            <a:r>
              <a:rPr kumimoji="1" lang="en-US" altLang="ja-JP" dirty="0"/>
              <a:t>I</a:t>
            </a:r>
            <a:r>
              <a:rPr kumimoji="1" lang="ja-JP" altLang="en-US" dirty="0"/>
              <a:t>会長は、田中作次氏（</a:t>
            </a:r>
            <a:r>
              <a:rPr kumimoji="1" lang="en-US" altLang="ja-JP" dirty="0"/>
              <a:t>2012</a:t>
            </a:r>
            <a:r>
              <a:rPr kumimoji="1" lang="ja-JP" altLang="en-US" dirty="0"/>
              <a:t>－</a:t>
            </a:r>
            <a:r>
              <a:rPr kumimoji="1" lang="en-US" altLang="ja-JP" dirty="0"/>
              <a:t>13 </a:t>
            </a:r>
            <a:r>
              <a:rPr kumimoji="1" lang="ja-JP" altLang="en-US" dirty="0"/>
              <a:t>年度）</a:t>
            </a:r>
          </a:p>
          <a:p>
            <a:r>
              <a:rPr kumimoji="1" lang="ja-JP" altLang="en-US" dirty="0"/>
              <a:t>田中氏は、埼玉県の八潮ＲＣの会員です。</a:t>
            </a:r>
            <a:endParaRPr kumimoji="1" lang="en-US" altLang="ja-JP" dirty="0"/>
          </a:p>
          <a:p>
            <a:r>
              <a:rPr kumimoji="1" lang="en-US" altLang="ja-JP" dirty="0"/>
              <a:t>30 </a:t>
            </a:r>
            <a:r>
              <a:rPr kumimoji="1" lang="ja-JP" altLang="en-US" dirty="0"/>
              <a:t>年ぶりに日本人として </a:t>
            </a:r>
            <a:r>
              <a:rPr kumimoji="1" lang="en-US" altLang="ja-JP" dirty="0"/>
              <a:t>3 </a:t>
            </a:r>
            <a:r>
              <a:rPr kumimoji="1" lang="ja-JP" altLang="en-US" dirty="0"/>
              <a:t>人目のＲＩ会長に就任</a:t>
            </a:r>
          </a:p>
          <a:p>
            <a:r>
              <a:rPr kumimoji="1" lang="ja-JP" altLang="en-US" dirty="0"/>
              <a:t>田中氏が </a:t>
            </a:r>
            <a:r>
              <a:rPr kumimoji="1" lang="en-US" altLang="ja-JP" dirty="0"/>
              <a:t>RI </a:t>
            </a:r>
            <a:r>
              <a:rPr kumimoji="1" lang="ja-JP" altLang="en-US" dirty="0"/>
              <a:t>会長の時に掲げたテーマは、「</a:t>
            </a:r>
            <a:r>
              <a:rPr kumimoji="1" lang="en-US" altLang="ja-JP" dirty="0"/>
              <a:t>PEACE THROUGH SERVICE</a:t>
            </a:r>
            <a:r>
              <a:rPr kumimoji="1" lang="ja-JP" altLang="en-US" dirty="0"/>
              <a:t>（奉仕を通じて平和を）」</a:t>
            </a:r>
          </a:p>
          <a:p>
            <a:r>
              <a:rPr kumimoji="1" lang="ja-JP" altLang="en-US" dirty="0"/>
              <a:t>田中氏は「自らの国の軍国主義の結末を経験した私たちの世代は、日本が平和を選ぶ大きな決断をした結果、目覚ましい経済発展を遂げていくのも目にしました」と述べています。</a:t>
            </a:r>
            <a:endParaRPr kumimoji="1" lang="en-US" altLang="ja-JP" dirty="0"/>
          </a:p>
          <a:p>
            <a:endParaRPr kumimoji="1" lang="en-US" altLang="ja-JP" dirty="0"/>
          </a:p>
          <a:p>
            <a:r>
              <a:rPr kumimoji="1" lang="ja-JP" altLang="en-US" dirty="0"/>
              <a:t>大阪</a:t>
            </a:r>
            <a:r>
              <a:rPr kumimoji="1" lang="en-US" altLang="ja-JP" dirty="0"/>
              <a:t>RC</a:t>
            </a:r>
            <a:r>
              <a:rPr kumimoji="1" lang="ja-JP" altLang="en-US" dirty="0"/>
              <a:t>　</a:t>
            </a:r>
            <a:r>
              <a:rPr kumimoji="1" lang="en-US" altLang="ja-JP" dirty="0"/>
              <a:t>HP</a:t>
            </a:r>
            <a:r>
              <a:rPr kumimoji="1" lang="ja-JP" altLang="en-US" dirty="0"/>
              <a:t>より</a:t>
            </a:r>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3</a:t>
            </a:fld>
            <a:endParaRPr kumimoji="1" lang="ja-JP" altLang="en-US"/>
          </a:p>
        </p:txBody>
      </p:sp>
    </p:spTree>
    <p:extLst>
      <p:ext uri="{BB962C8B-B14F-4D97-AF65-F5344CB8AC3E}">
        <p14:creationId xmlns:p14="http://schemas.microsoft.com/office/powerpoint/2010/main" val="2808501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大阪</a:t>
            </a:r>
            <a:r>
              <a:rPr kumimoji="1" lang="en-US" altLang="ja-JP" dirty="0"/>
              <a:t>RC</a:t>
            </a:r>
            <a:r>
              <a:rPr kumimoji="1" lang="ja-JP" altLang="en-US" dirty="0"/>
              <a:t>の</a:t>
            </a:r>
            <a:r>
              <a:rPr kumimoji="1" lang="en-US" altLang="ja-JP" dirty="0"/>
              <a:t>HP</a:t>
            </a:r>
            <a:r>
              <a:rPr kumimoji="1" lang="ja-JP" altLang="en-US" dirty="0"/>
              <a:t>より</a:t>
            </a:r>
            <a:r>
              <a:rPr kumimoji="1" lang="en-US" altLang="ja-JP" dirty="0"/>
              <a:t>)</a:t>
            </a:r>
          </a:p>
          <a:p>
            <a:endParaRPr kumimoji="1" lang="en-US" altLang="ja-JP" dirty="0"/>
          </a:p>
          <a:p>
            <a:r>
              <a:rPr kumimoji="1" lang="ja-JP" altLang="en-US" dirty="0"/>
              <a:t>大阪ロータリークラブ創立　大正</a:t>
            </a:r>
            <a:r>
              <a:rPr kumimoji="1" lang="en-US" altLang="ja-JP" dirty="0"/>
              <a:t>11</a:t>
            </a:r>
            <a:r>
              <a:rPr kumimoji="1" lang="ja-JP" altLang="en-US" dirty="0"/>
              <a:t>年（</a:t>
            </a:r>
            <a:r>
              <a:rPr kumimoji="1" lang="en-US" altLang="ja-JP" dirty="0"/>
              <a:t>1922</a:t>
            </a:r>
            <a:r>
              <a:rPr kumimoji="1" lang="ja-JP" altLang="en-US" dirty="0"/>
              <a:t>年）</a:t>
            </a:r>
            <a:r>
              <a:rPr kumimoji="1" lang="en-US" altLang="ja-JP" dirty="0"/>
              <a:t>11</a:t>
            </a:r>
            <a:r>
              <a:rPr kumimoji="1" lang="ja-JP" altLang="en-US" dirty="0"/>
              <a:t>月</a:t>
            </a:r>
            <a:r>
              <a:rPr kumimoji="1" lang="en-US" altLang="ja-JP" dirty="0"/>
              <a:t>17</a:t>
            </a:r>
            <a:r>
              <a:rPr kumimoji="1" lang="ja-JP" altLang="en-US" dirty="0"/>
              <a:t>日</a:t>
            </a:r>
          </a:p>
          <a:p>
            <a:r>
              <a:rPr kumimoji="1" lang="ja-JP" altLang="en-US" dirty="0"/>
              <a:t>　テキサス州のダラスロータリークラブ会員であった福島喜三次君が帰国後大阪に赴任し、星野行則君とともに大正</a:t>
            </a:r>
            <a:r>
              <a:rPr kumimoji="1" lang="en-US" altLang="ja-JP" dirty="0"/>
              <a:t>10</a:t>
            </a:r>
            <a:r>
              <a:rPr kumimoji="1" lang="ja-JP" altLang="en-US" dirty="0"/>
              <a:t>年（</a:t>
            </a:r>
            <a:r>
              <a:rPr kumimoji="1" lang="en-US" altLang="ja-JP" dirty="0"/>
              <a:t>1921</a:t>
            </a:r>
            <a:r>
              <a:rPr kumimoji="1" lang="ja-JP" altLang="en-US" dirty="0"/>
              <a:t>年）大阪にロータリークラブを作る必要性を語り合ったのが発端である。その後大正</a:t>
            </a:r>
            <a:r>
              <a:rPr kumimoji="1" lang="en-US" altLang="ja-JP" dirty="0"/>
              <a:t>11</a:t>
            </a:r>
            <a:r>
              <a:rPr kumimoji="1" lang="ja-JP" altLang="en-US" dirty="0"/>
              <a:t>年（</a:t>
            </a:r>
            <a:r>
              <a:rPr kumimoji="1" lang="en-US" altLang="ja-JP" dirty="0"/>
              <a:t>1922</a:t>
            </a:r>
            <a:r>
              <a:rPr kumimoji="1" lang="ja-JP" altLang="en-US" dirty="0"/>
              <a:t>年）春、星野君はロータリークラブの実況を視察することになり、先ずシカゴの本部を訪れた。当時の</a:t>
            </a:r>
            <a:r>
              <a:rPr kumimoji="1" lang="en-US" altLang="ja-JP" dirty="0"/>
              <a:t>Perry</a:t>
            </a:r>
            <a:r>
              <a:rPr kumimoji="1" lang="ja-JP" altLang="en-US" dirty="0"/>
              <a:t>幹事に面会した同君は、創立に関する全権を依嘱され、同年</a:t>
            </a:r>
            <a:r>
              <a:rPr kumimoji="1" lang="en-US" altLang="ja-JP" dirty="0"/>
              <a:t>11</a:t>
            </a:r>
            <a:r>
              <a:rPr kumimoji="1" lang="ja-JP" altLang="en-US" dirty="0"/>
              <a:t>月</a:t>
            </a:r>
            <a:r>
              <a:rPr kumimoji="1" lang="en-US" altLang="ja-JP" dirty="0"/>
              <a:t>1</a:t>
            </a:r>
            <a:r>
              <a:rPr kumimoji="1" lang="ja-JP" altLang="en-US" dirty="0"/>
              <a:t>日第一回の創立準備会を中之島大阪ホテルにて開催した。その後チャーターメンバーを選び、クラブ細則原案を作り、大正</a:t>
            </a:r>
            <a:r>
              <a:rPr kumimoji="1" lang="en-US" altLang="ja-JP" dirty="0"/>
              <a:t>11</a:t>
            </a:r>
            <a:r>
              <a:rPr kumimoji="1" lang="ja-JP" altLang="en-US" dirty="0"/>
              <a:t>年（</a:t>
            </a:r>
            <a:r>
              <a:rPr kumimoji="1" lang="en-US" altLang="ja-JP" dirty="0"/>
              <a:t>1922</a:t>
            </a:r>
            <a:r>
              <a:rPr kumimoji="1" lang="ja-JP" altLang="en-US" dirty="0"/>
              <a:t>年）</a:t>
            </a:r>
            <a:r>
              <a:rPr kumimoji="1" lang="en-US" altLang="ja-JP" dirty="0"/>
              <a:t>11</a:t>
            </a:r>
            <a:r>
              <a:rPr kumimoji="1" lang="ja-JP" altLang="en-US" dirty="0"/>
              <a:t>月</a:t>
            </a:r>
            <a:r>
              <a:rPr kumimoji="1" lang="en-US" altLang="ja-JP" dirty="0"/>
              <a:t>17</a:t>
            </a:r>
            <a:r>
              <a:rPr kumimoji="1" lang="ja-JP" altLang="en-US" dirty="0"/>
              <a:t>日創立総会を開いた。</a:t>
            </a:r>
            <a:endParaRPr kumimoji="1" lang="en-US" altLang="ja-JP" dirty="0"/>
          </a:p>
          <a:p>
            <a:r>
              <a:rPr kumimoji="1" lang="zh-TW" altLang="en-US" dirty="0"/>
              <a:t>浅井 義晭･江崎 政忠･藤沼 庄平･福島 喜三次･長谷川 銈五郎･平生 釟三郎･星野 行則･伊藤 忠兵衛･片岡 安･片岡 直方</a:t>
            </a:r>
            <a:endParaRPr kumimoji="1" lang="en-US" altLang="zh-TW" dirty="0"/>
          </a:p>
          <a:p>
            <a:r>
              <a:rPr kumimoji="1" lang="ja-JP" altLang="en-US" dirty="0"/>
              <a:t>木村 清･木間瀬 策三･北田 内蔵司･清瀬 一郎･児玉 一造･小林 一三･前田 松苗･村田 省蔵･坂田 幹太･関 一</a:t>
            </a:r>
            <a:endParaRPr kumimoji="1" lang="en-US" altLang="ja-JP" dirty="0"/>
          </a:p>
          <a:p>
            <a:r>
              <a:rPr kumimoji="1" lang="ja-JP" altLang="en-US" dirty="0"/>
              <a:t>下村 耕次郎･進藤 嘉三郎･高原 操･高石 真五郎･八代 則彦の</a:t>
            </a:r>
            <a:r>
              <a:rPr kumimoji="1" lang="en-US" altLang="ja-JP" dirty="0"/>
              <a:t>25</a:t>
            </a:r>
            <a:r>
              <a:rPr kumimoji="1" lang="ja-JP" altLang="en-US" dirty="0"/>
              <a:t>名</a:t>
            </a:r>
            <a:endParaRPr kumimoji="1" lang="en-US" altLang="ja-JP" dirty="0"/>
          </a:p>
          <a:p>
            <a:endParaRPr kumimoji="1" lang="en-US" altLang="ja-JP" dirty="0"/>
          </a:p>
          <a:p>
            <a:r>
              <a:rPr kumimoji="1" lang="en-US" altLang="ja-JP" dirty="0"/>
              <a:t>1951</a:t>
            </a:r>
            <a:r>
              <a:rPr kumimoji="1" lang="ja-JP" altLang="en-US" dirty="0"/>
              <a:t>年</a:t>
            </a:r>
            <a:r>
              <a:rPr kumimoji="1" lang="en-US" altLang="ja-JP" dirty="0"/>
              <a:t>7</a:t>
            </a:r>
            <a:r>
              <a:rPr kumimoji="1" lang="ja-JP" altLang="en-US" dirty="0"/>
              <a:t>月</a:t>
            </a:r>
          </a:p>
          <a:p>
            <a:r>
              <a:rPr kumimoji="1" lang="ja-JP" altLang="en-US" dirty="0"/>
              <a:t>星野行則君第</a:t>
            </a:r>
            <a:r>
              <a:rPr kumimoji="1" lang="en-US" altLang="ja-JP" dirty="0"/>
              <a:t>60</a:t>
            </a:r>
            <a:r>
              <a:rPr kumimoji="1" lang="ja-JP" altLang="en-US" dirty="0"/>
              <a:t>地区ガバナーに就任</a:t>
            </a:r>
          </a:p>
          <a:p>
            <a:r>
              <a:rPr kumimoji="1" lang="ja-JP" altLang="en-US" dirty="0"/>
              <a:t>　大阪ロータリークラブの産みの親である星野行則君が第</a:t>
            </a:r>
            <a:r>
              <a:rPr kumimoji="1" lang="en-US" altLang="ja-JP" dirty="0"/>
              <a:t>2</a:t>
            </a:r>
            <a:r>
              <a:rPr kumimoji="1" lang="ja-JP" altLang="en-US" dirty="0"/>
              <a:t>代目ガバナーに選ばれた。当時は既に全国に</a:t>
            </a:r>
            <a:r>
              <a:rPr kumimoji="1" lang="en-US" altLang="ja-JP" dirty="0"/>
              <a:t>60</a:t>
            </a:r>
            <a:r>
              <a:rPr kumimoji="1" lang="ja-JP" altLang="en-US" dirty="0"/>
              <a:t>以上のクラブがあり、そのように広範囲の地域を</a:t>
            </a:r>
            <a:r>
              <a:rPr kumimoji="1" lang="en-US" altLang="ja-JP" dirty="0"/>
              <a:t>82</a:t>
            </a:r>
            <a:r>
              <a:rPr kumimoji="1" lang="ja-JP" altLang="en-US" dirty="0"/>
              <a:t>才の高齢の星野翁が公式訪問することができるか懸念されたが、御当人はそれどころか、単身勇躍して</a:t>
            </a:r>
            <a:r>
              <a:rPr kumimoji="1" lang="en-US" altLang="ja-JP" dirty="0"/>
              <a:t>Lake Placid</a:t>
            </a:r>
            <a:r>
              <a:rPr kumimoji="1" lang="ja-JP" altLang="en-US" dirty="0"/>
              <a:t>における</a:t>
            </a:r>
            <a:r>
              <a:rPr kumimoji="1" lang="en-US" altLang="ja-JP" dirty="0"/>
              <a:t>International Assembly</a:t>
            </a:r>
            <a:r>
              <a:rPr kumimoji="1" lang="ja-JP" altLang="en-US" dirty="0"/>
              <a:t>並びに</a:t>
            </a:r>
            <a:r>
              <a:rPr kumimoji="1" lang="en-US" altLang="ja-JP" dirty="0"/>
              <a:t>Atlantic City</a:t>
            </a:r>
            <a:r>
              <a:rPr kumimoji="1" lang="ja-JP" altLang="en-US" dirty="0"/>
              <a:t>における国際大会にまで出席し、ガバナーとしての教育を受け帰国した。また、各地の公式訪問も単身、鞄一つで出かけるなど、年齢を感じさせない精神力と体力の持ち主であった。星野ガバナーが任期を終えるときには、第</a:t>
            </a:r>
            <a:r>
              <a:rPr kumimoji="1" lang="en-US" altLang="ja-JP" dirty="0"/>
              <a:t>60</a:t>
            </a:r>
            <a:r>
              <a:rPr kumimoji="1" lang="ja-JP" altLang="en-US" dirty="0"/>
              <a:t>区におけるクラブ数は</a:t>
            </a:r>
            <a:r>
              <a:rPr kumimoji="1" lang="en-US" altLang="ja-JP" dirty="0"/>
              <a:t>75</a:t>
            </a:r>
            <a:r>
              <a:rPr kumimoji="1" lang="ja-JP" altLang="en-US" dirty="0"/>
              <a:t>までに増加しており、その翌年度から区が</a:t>
            </a:r>
            <a:r>
              <a:rPr kumimoji="1" lang="en-US" altLang="ja-JP" dirty="0"/>
              <a:t>2</a:t>
            </a:r>
            <a:r>
              <a:rPr kumimoji="1" lang="ja-JP" altLang="en-US" dirty="0"/>
              <a:t>分割され、地域もクラブ数も半減したので、星野翁は歴代のガバナー中、最も広範囲にわたって多数のクラブを訪問行脚したわけである</a:t>
            </a:r>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31</a:t>
            </a:fld>
            <a:endParaRPr kumimoji="1" lang="ja-JP" altLang="en-US"/>
          </a:p>
        </p:txBody>
      </p:sp>
    </p:spTree>
    <p:extLst>
      <p:ext uri="{BB962C8B-B14F-4D97-AF65-F5344CB8AC3E}">
        <p14:creationId xmlns:p14="http://schemas.microsoft.com/office/powerpoint/2010/main" val="2340342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可能な限り、</a:t>
            </a:r>
            <a:r>
              <a:rPr kumimoji="1" lang="en-US" altLang="ja-JP" dirty="0"/>
              <a:t>1922</a:t>
            </a:r>
            <a:r>
              <a:rPr kumimoji="1" lang="ja-JP" altLang="en-US" dirty="0"/>
              <a:t>年当時の職業</a:t>
            </a:r>
            <a:r>
              <a:rPr kumimoji="1" lang="en-US" altLang="ja-JP" dirty="0"/>
              <a:t>(</a:t>
            </a:r>
            <a:r>
              <a:rPr kumimoji="1" lang="ja-JP" altLang="en-US" dirty="0"/>
              <a:t>会社名）を記載したつもりですが、参考程度に留めてください。</a:t>
            </a:r>
            <a:endParaRPr kumimoji="1" lang="en-US" altLang="ja-JP" dirty="0"/>
          </a:p>
          <a:p>
            <a:endParaRPr kumimoji="1" lang="en-US" altLang="ja-JP" dirty="0"/>
          </a:p>
          <a:p>
            <a:r>
              <a:rPr kumimoji="1" lang="ja-JP" altLang="en-US" dirty="0"/>
              <a:t>福島喜三次　</a:t>
            </a:r>
            <a:r>
              <a:rPr kumimoji="1" lang="en-US" altLang="ja-JP" dirty="0"/>
              <a:t>1881</a:t>
            </a:r>
            <a:r>
              <a:rPr kumimoji="1" lang="ja-JP" altLang="en-US" dirty="0"/>
              <a:t>年生まれ　 一橋大学　東洋綿花ダラス支店・三井物産　　</a:t>
            </a:r>
            <a:endParaRPr kumimoji="1" lang="en-US" altLang="ja-JP" dirty="0"/>
          </a:p>
          <a:p>
            <a:r>
              <a:rPr kumimoji="1" lang="en-US" altLang="ja-JP" dirty="0"/>
              <a:t>1881</a:t>
            </a:r>
            <a:r>
              <a:rPr kumimoji="1" lang="ja-JP" altLang="en-US" dirty="0"/>
              <a:t>年</a:t>
            </a:r>
            <a:r>
              <a:rPr kumimoji="1" lang="en-US" altLang="ja-JP" dirty="0"/>
              <a:t>10</a:t>
            </a:r>
            <a:r>
              <a:rPr kumimoji="1" lang="ja-JP" altLang="en-US" dirty="0"/>
              <a:t>月</a:t>
            </a:r>
            <a:r>
              <a:rPr kumimoji="1" lang="en-US" altLang="ja-JP" dirty="0"/>
              <a:t>10</a:t>
            </a:r>
            <a:r>
              <a:rPr kumimoji="1" lang="ja-JP" altLang="en-US" dirty="0"/>
              <a:t>日 </a:t>
            </a:r>
            <a:r>
              <a:rPr kumimoji="1" lang="en-US" altLang="ja-JP" dirty="0"/>
              <a:t>- 1946</a:t>
            </a:r>
            <a:r>
              <a:rPr kumimoji="1" lang="ja-JP" altLang="en-US" dirty="0"/>
              <a:t>年</a:t>
            </a:r>
            <a:r>
              <a:rPr kumimoji="1" lang="en-US" altLang="ja-JP" dirty="0"/>
              <a:t>9</a:t>
            </a:r>
            <a:r>
              <a:rPr kumimoji="1" lang="ja-JP" altLang="en-US" dirty="0"/>
              <a:t>月</a:t>
            </a:r>
            <a:r>
              <a:rPr kumimoji="1" lang="en-US" altLang="ja-JP" dirty="0"/>
              <a:t>17</a:t>
            </a:r>
            <a:r>
              <a:rPr kumimoji="1" lang="ja-JP" altLang="en-US" dirty="0"/>
              <a:t>日</a:t>
            </a:r>
            <a:endParaRPr kumimoji="1" lang="en-US" altLang="ja-JP" dirty="0"/>
          </a:p>
          <a:p>
            <a:endParaRPr kumimoji="1" lang="en-US" altLang="ja-JP" dirty="0"/>
          </a:p>
          <a:p>
            <a:r>
              <a:rPr kumimoji="1" lang="ja-JP" altLang="en-US" dirty="0"/>
              <a:t>児玉一造　　</a:t>
            </a:r>
            <a:r>
              <a:rPr kumimoji="1" lang="en-US" altLang="ja-JP" dirty="0"/>
              <a:t>1881</a:t>
            </a:r>
            <a:r>
              <a:rPr kumimoji="1" lang="ja-JP" altLang="en-US" dirty="0"/>
              <a:t>年生まれ　東洋綿花株式会社（トーメンを経て豊田通商と合併）を創設。</a:t>
            </a:r>
            <a:endParaRPr kumimoji="1" lang="en-US" altLang="ja-JP" dirty="0"/>
          </a:p>
          <a:p>
            <a:r>
              <a:rPr kumimoji="1" lang="ja-JP" altLang="en-US" dirty="0"/>
              <a:t>（</a:t>
            </a:r>
            <a:r>
              <a:rPr kumimoji="1" lang="en-US" altLang="ja-JP" dirty="0"/>
              <a:t>1881</a:t>
            </a:r>
            <a:r>
              <a:rPr kumimoji="1" lang="ja-JP" altLang="en-US" dirty="0"/>
              <a:t>年）</a:t>
            </a:r>
            <a:r>
              <a:rPr kumimoji="1" lang="en-US" altLang="ja-JP" dirty="0"/>
              <a:t>3</a:t>
            </a:r>
            <a:r>
              <a:rPr kumimoji="1" lang="ja-JP" altLang="en-US" dirty="0"/>
              <a:t>月</a:t>
            </a:r>
            <a:r>
              <a:rPr kumimoji="1" lang="en-US" altLang="ja-JP" dirty="0"/>
              <a:t>20</a:t>
            </a:r>
            <a:r>
              <a:rPr kumimoji="1" lang="ja-JP" altLang="en-US" dirty="0"/>
              <a:t>日 </a:t>
            </a:r>
            <a:r>
              <a:rPr kumimoji="1" lang="en-US" altLang="ja-JP" dirty="0"/>
              <a:t>- </a:t>
            </a:r>
            <a:r>
              <a:rPr kumimoji="1" lang="ja-JP" altLang="en-US" dirty="0"/>
              <a:t>昭和</a:t>
            </a:r>
            <a:r>
              <a:rPr kumimoji="1" lang="en-US" altLang="ja-JP" dirty="0"/>
              <a:t>5</a:t>
            </a:r>
            <a:r>
              <a:rPr kumimoji="1" lang="ja-JP" altLang="en-US" dirty="0"/>
              <a:t>年（</a:t>
            </a:r>
            <a:r>
              <a:rPr kumimoji="1" lang="en-US" altLang="ja-JP" dirty="0"/>
              <a:t>1930</a:t>
            </a:r>
            <a:r>
              <a:rPr kumimoji="1" lang="ja-JP" altLang="en-US" dirty="0"/>
              <a:t>年）</a:t>
            </a:r>
            <a:r>
              <a:rPr kumimoji="1" lang="en-US" altLang="ja-JP" dirty="0"/>
              <a:t>1</a:t>
            </a:r>
            <a:r>
              <a:rPr kumimoji="1" lang="ja-JP" altLang="en-US" dirty="0"/>
              <a:t>月</a:t>
            </a:r>
            <a:r>
              <a:rPr kumimoji="1" lang="en-US" altLang="ja-JP" dirty="0"/>
              <a:t>30</a:t>
            </a:r>
            <a:r>
              <a:rPr kumimoji="1" lang="ja-JP" altLang="en-US" dirty="0"/>
              <a:t>日）</a:t>
            </a:r>
            <a:endParaRPr kumimoji="1" lang="en-US" altLang="ja-JP" dirty="0"/>
          </a:p>
          <a:p>
            <a:endParaRPr kumimoji="1" lang="en-US" altLang="ja-JP" dirty="0"/>
          </a:p>
          <a:p>
            <a:r>
              <a:rPr kumimoji="1" lang="ja-JP" altLang="en-US" dirty="0"/>
              <a:t>同じ職業分類　高原操（朝日新聞）　高石真五郎</a:t>
            </a:r>
            <a:r>
              <a:rPr kumimoji="1" lang="en-US" altLang="ja-JP" dirty="0"/>
              <a:t>(</a:t>
            </a:r>
            <a:r>
              <a:rPr kumimoji="1" lang="ja-JP" altLang="en-US" dirty="0"/>
              <a:t>毎日新聞）</a:t>
            </a:r>
          </a:p>
          <a:p>
            <a:r>
              <a:rPr kumimoji="1" lang="ja-JP" altLang="en-US" dirty="0"/>
              <a:t>高原操</a:t>
            </a:r>
            <a:endParaRPr kumimoji="1" lang="en-US" altLang="ja-JP" dirty="0"/>
          </a:p>
          <a:p>
            <a:r>
              <a:rPr kumimoji="1" lang="en-US" altLang="ja-JP" dirty="0"/>
              <a:t>1916</a:t>
            </a:r>
            <a:r>
              <a:rPr kumimoji="1" lang="ja-JP" altLang="en-US" dirty="0"/>
              <a:t>年、大阪朝日新聞経済部長、</a:t>
            </a:r>
            <a:r>
              <a:rPr kumimoji="1" lang="en-US" altLang="ja-JP" dirty="0"/>
              <a:t>1919</a:t>
            </a:r>
            <a:r>
              <a:rPr kumimoji="1" lang="ja-JP" altLang="en-US" dirty="0"/>
              <a:t>年、同取締役編集局長、</a:t>
            </a:r>
            <a:r>
              <a:rPr kumimoji="1" lang="en-US" altLang="ja-JP" dirty="0"/>
              <a:t>1920</a:t>
            </a:r>
            <a:r>
              <a:rPr kumimoji="1" lang="ja-JP" altLang="en-US" dirty="0"/>
              <a:t>年、同主筆兼取締役編集局長を歴任。このころ、「普選と軍縮の高原」と呼ばれ、主筆として普通選挙促進の大演説会を行い、軍縮促進の論陣を張って軍部と全面対決していた。</a:t>
            </a:r>
            <a:endParaRPr kumimoji="1" lang="en-US" altLang="ja-JP" dirty="0"/>
          </a:p>
          <a:p>
            <a:endParaRPr kumimoji="1" lang="en-US" altLang="ja-JP" dirty="0"/>
          </a:p>
          <a:p>
            <a:r>
              <a:rPr kumimoji="1" lang="ja-JP" altLang="en-US" dirty="0"/>
              <a:t>高石 真五郎</a:t>
            </a:r>
          </a:p>
          <a:p>
            <a:r>
              <a:rPr kumimoji="1" lang="ja-JP" altLang="en-US" dirty="0"/>
              <a:t>毎日新聞入社後</a:t>
            </a:r>
            <a:endParaRPr kumimoji="1" lang="en-US" altLang="ja-JP" dirty="0"/>
          </a:p>
          <a:p>
            <a:r>
              <a:rPr kumimoji="1" lang="en-US" altLang="ja-JP" dirty="0"/>
              <a:t>1909</a:t>
            </a:r>
            <a:r>
              <a:rPr kumimoji="1" lang="ja-JP" altLang="en-US" dirty="0"/>
              <a:t>年（明治</a:t>
            </a:r>
            <a:r>
              <a:rPr kumimoji="1" lang="en-US" altLang="ja-JP" dirty="0"/>
              <a:t>42</a:t>
            </a:r>
            <a:r>
              <a:rPr kumimoji="1" lang="ja-JP" altLang="en-US" dirty="0"/>
              <a:t>年）にイギリスより帰国後、外国通信部長、政治部長を経て</a:t>
            </a:r>
            <a:r>
              <a:rPr kumimoji="1" lang="en-US" altLang="ja-JP" dirty="0"/>
              <a:t>1936</a:t>
            </a:r>
            <a:r>
              <a:rPr kumimoji="1" lang="ja-JP" altLang="en-US" dirty="0"/>
              <a:t>年（昭和</a:t>
            </a:r>
            <a:r>
              <a:rPr kumimoji="1" lang="en-US" altLang="ja-JP" dirty="0"/>
              <a:t>11</a:t>
            </a:r>
            <a:r>
              <a:rPr kumimoji="1" lang="ja-JP" altLang="en-US" dirty="0"/>
              <a:t>年）に編集主幹に就任し、第一線の記者として活躍を続けるが、その最中にも特派員としてだけでなく視察や外遊などで海外への渡航を繰り返しており、これが後の国際的な人脈形成に役立つことになる。</a:t>
            </a:r>
            <a:endParaRPr kumimoji="1" lang="en-US" altLang="ja-JP" dirty="0"/>
          </a:p>
          <a:p>
            <a:r>
              <a:rPr kumimoji="1" lang="ja-JP" altLang="en-US" dirty="0"/>
              <a:t>高石はまさにとんとん拍子で、</a:t>
            </a:r>
            <a:r>
              <a:rPr kumimoji="1" lang="en-US" altLang="ja-JP" dirty="0"/>
              <a:t>1922</a:t>
            </a:r>
            <a:r>
              <a:rPr kumimoji="1" lang="ja-JP" altLang="en-US" dirty="0"/>
              <a:t>年　大正</a:t>
            </a:r>
            <a:r>
              <a:rPr kumimoji="1" lang="en-US" altLang="ja-JP" dirty="0"/>
              <a:t>11</a:t>
            </a:r>
            <a:r>
              <a:rPr kumimoji="1" lang="ja-JP" altLang="en-US" dirty="0"/>
              <a:t>年、</a:t>
            </a:r>
            <a:r>
              <a:rPr kumimoji="1" lang="en-US" altLang="ja-JP" dirty="0"/>
              <a:t>44</a:t>
            </a:r>
            <a:r>
              <a:rPr kumimoji="1" lang="ja-JP" altLang="en-US" dirty="0"/>
              <a:t>歳で主筆、次いで編集主幹、常務取締役</a:t>
            </a:r>
            <a:endParaRPr kumimoji="1" lang="en-US" altLang="ja-JP" dirty="0"/>
          </a:p>
          <a:p>
            <a:endParaRPr kumimoji="1" lang="en-US" altLang="ja-JP" dirty="0"/>
          </a:p>
          <a:p>
            <a:r>
              <a:rPr kumimoji="1" lang="ja-JP" altLang="en-US" dirty="0"/>
              <a:t>平生釟三郎</a:t>
            </a:r>
          </a:p>
          <a:p>
            <a:r>
              <a:rPr kumimoji="1" lang="ja-JP" altLang="en-US" dirty="0"/>
              <a:t>明治</a:t>
            </a:r>
            <a:r>
              <a:rPr kumimoji="1" lang="en-US" altLang="ja-JP" dirty="0"/>
              <a:t>32</a:t>
            </a:r>
            <a:r>
              <a:rPr kumimoji="1" lang="ja-JP" altLang="en-US" dirty="0"/>
              <a:t>（</a:t>
            </a:r>
            <a:r>
              <a:rPr kumimoji="1" lang="en-US" altLang="ja-JP" dirty="0"/>
              <a:t>1899</a:t>
            </a:r>
            <a:r>
              <a:rPr kumimoji="1" lang="ja-JP" altLang="en-US" dirty="0"/>
              <a:t>）年東京海上は、営業方針一切を委任、釟三郎は大正</a:t>
            </a:r>
            <a:r>
              <a:rPr kumimoji="1" lang="en-US" altLang="ja-JP" dirty="0"/>
              <a:t>6</a:t>
            </a:r>
            <a:r>
              <a:rPr kumimoji="1" lang="ja-JP" altLang="en-US" dirty="0"/>
              <a:t>（</a:t>
            </a:r>
            <a:r>
              <a:rPr kumimoji="1" lang="en-US" altLang="ja-JP" dirty="0"/>
              <a:t>1917</a:t>
            </a:r>
            <a:r>
              <a:rPr kumimoji="1" lang="ja-JP" altLang="en-US" dirty="0"/>
              <a:t>）年に常務取締役となった。各務と平生は、終始協力して東京海上を完全に立ち直らせ、日本の代表的な保険会社に発展させたのである。</a:t>
            </a:r>
          </a:p>
          <a:p>
            <a:r>
              <a:rPr kumimoji="1" lang="ja-JP" altLang="en-US" dirty="0"/>
              <a:t>釟三郎は大正</a:t>
            </a:r>
            <a:r>
              <a:rPr kumimoji="1" lang="en-US" altLang="ja-JP" dirty="0"/>
              <a:t>14</a:t>
            </a:r>
            <a:r>
              <a:rPr kumimoji="1" lang="ja-JP" altLang="en-US" dirty="0"/>
              <a:t>（</a:t>
            </a:r>
            <a:r>
              <a:rPr kumimoji="1" lang="en-US" altLang="ja-JP" dirty="0"/>
              <a:t>1925</a:t>
            </a:r>
            <a:r>
              <a:rPr kumimoji="1" lang="ja-JP" altLang="en-US" dirty="0"/>
              <a:t>）年、数え年</a:t>
            </a:r>
            <a:r>
              <a:rPr kumimoji="1" lang="en-US" altLang="ja-JP" dirty="0"/>
              <a:t>60</a:t>
            </a:r>
            <a:r>
              <a:rPr kumimoji="1" lang="ja-JP" altLang="en-US" dirty="0"/>
              <a:t>歳の時、誕生日を迎える</a:t>
            </a:r>
            <a:r>
              <a:rPr kumimoji="1" lang="en-US" altLang="ja-JP" dirty="0"/>
              <a:t>1</a:t>
            </a:r>
            <a:r>
              <a:rPr kumimoji="1" lang="ja-JP" altLang="en-US" dirty="0"/>
              <a:t>か月前に、自ら東京海上の常務取締役を辞任した。釟三郎の志は、より多く教育や社会的な事業に向かっていた。</a:t>
            </a:r>
            <a:r>
              <a:rPr kumimoji="1" lang="en-US" altLang="ja-JP" dirty="0"/>
              <a:t>1915</a:t>
            </a:r>
            <a:r>
              <a:rPr kumimoji="1" lang="ja-JP" altLang="en-US" dirty="0"/>
              <a:t>年（大正</a:t>
            </a:r>
            <a:r>
              <a:rPr kumimoji="1" lang="en-US" altLang="ja-JP" dirty="0"/>
              <a:t>4</a:t>
            </a:r>
            <a:r>
              <a:rPr kumimoji="1" lang="ja-JP" altLang="en-US" dirty="0"/>
              <a:t>年）</a:t>
            </a:r>
            <a:r>
              <a:rPr kumimoji="1" lang="en-US" altLang="ja-JP" dirty="0"/>
              <a:t>8</a:t>
            </a:r>
            <a:r>
              <a:rPr kumimoji="1" lang="ja-JP" altLang="en-US" dirty="0"/>
              <a:t>月</a:t>
            </a:r>
            <a:r>
              <a:rPr kumimoji="1" lang="en-US" altLang="ja-JP" dirty="0"/>
              <a:t>12</a:t>
            </a:r>
            <a:r>
              <a:rPr kumimoji="1" lang="ja-JP" altLang="en-US" dirty="0"/>
              <a:t>日、富山県知事に就任</a:t>
            </a:r>
            <a:r>
              <a:rPr kumimoji="1" lang="en-US" altLang="ja-JP" dirty="0"/>
              <a:t>[7]</a:t>
            </a:r>
            <a:r>
              <a:rPr kumimoji="1" lang="ja-JP" altLang="en-US" dirty="0"/>
              <a:t>。人望があつく、御大典行事の実施、熊野川・井田川・神通川水害復旧事業を推進。</a:t>
            </a:r>
            <a:r>
              <a:rPr kumimoji="1" lang="en-US" altLang="ja-JP" dirty="0"/>
              <a:t>1917</a:t>
            </a:r>
            <a:r>
              <a:rPr kumimoji="1" lang="ja-JP" altLang="en-US" dirty="0"/>
              <a:t>年（大正</a:t>
            </a:r>
            <a:r>
              <a:rPr kumimoji="1" lang="en-US" altLang="ja-JP" dirty="0"/>
              <a:t>6</a:t>
            </a:r>
            <a:r>
              <a:rPr kumimoji="1" lang="ja-JP" altLang="en-US" dirty="0"/>
              <a:t>年）</a:t>
            </a:r>
            <a:r>
              <a:rPr kumimoji="1" lang="en-US" altLang="ja-JP" dirty="0"/>
              <a:t>1</a:t>
            </a:r>
            <a:r>
              <a:rPr kumimoji="1" lang="ja-JP" altLang="en-US" dirty="0"/>
              <a:t>月</a:t>
            </a:r>
            <a:r>
              <a:rPr kumimoji="1" lang="en-US" altLang="ja-JP" dirty="0"/>
              <a:t>29</a:t>
            </a:r>
            <a:r>
              <a:rPr kumimoji="1" lang="ja-JP" altLang="en-US" dirty="0"/>
              <a:t>日、知事を休職。同年</a:t>
            </a:r>
            <a:r>
              <a:rPr kumimoji="1" lang="en-US" altLang="ja-JP" dirty="0"/>
              <a:t>11</a:t>
            </a:r>
            <a:r>
              <a:rPr kumimoji="1" lang="ja-JP" altLang="en-US" dirty="0"/>
              <a:t>月</a:t>
            </a:r>
            <a:r>
              <a:rPr kumimoji="1" lang="en-US" altLang="ja-JP" dirty="0"/>
              <a:t>3</a:t>
            </a:r>
            <a:r>
              <a:rPr kumimoji="1" lang="ja-JP" altLang="en-US" dirty="0"/>
              <a:t>日、依願免本官となり退官した。</a:t>
            </a:r>
          </a:p>
          <a:p>
            <a:endParaRPr kumimoji="1" lang="en-US" altLang="ja-JP" dirty="0"/>
          </a:p>
          <a:p>
            <a:r>
              <a:rPr kumimoji="1" lang="ja-JP" altLang="en-US" dirty="0"/>
              <a:t>木間瀬 策三</a:t>
            </a:r>
            <a:endParaRPr kumimoji="1" lang="en-US" altLang="ja-JP" dirty="0"/>
          </a:p>
          <a:p>
            <a:r>
              <a:rPr kumimoji="1" lang="ja-JP" altLang="en-US" dirty="0"/>
              <a:t>三重県事務官、愛知県事務官、千葉県事務官・第二部長</a:t>
            </a:r>
            <a:r>
              <a:rPr kumimoji="1" lang="en-US" altLang="ja-JP" dirty="0"/>
              <a:t>[5]</a:t>
            </a:r>
            <a:r>
              <a:rPr kumimoji="1" lang="ja-JP" altLang="en-US" dirty="0"/>
              <a:t>、茨城県事務官・第四部長、同県事務官・警察部長、同県事務官・内務部長、新潟県内務部長、大阪府内務部長などを歴任その後、実業界に転じ、安治川土地常務、山陽中央水電監査役、甲子園ホテル取締役、北辰協会取締役、日本活性白土社長などを歴任</a:t>
            </a:r>
            <a:endParaRPr kumimoji="1" lang="en-US" altLang="ja-JP" dirty="0"/>
          </a:p>
          <a:p>
            <a:endParaRPr kumimoji="1" lang="en-US" altLang="ja-JP" dirty="0"/>
          </a:p>
          <a:p>
            <a:r>
              <a:rPr kumimoji="1" lang="ja-JP" altLang="en-US" dirty="0"/>
              <a:t>江崎政忠</a:t>
            </a:r>
          </a:p>
          <a:p>
            <a:r>
              <a:rPr kumimoji="1" lang="ja-JP" altLang="en-US" dirty="0"/>
              <a:t>江崎政忠 </a:t>
            </a:r>
            <a:r>
              <a:rPr kumimoji="1" lang="en-US" altLang="ja-JP" dirty="0"/>
              <a:t>(1865</a:t>
            </a:r>
            <a:r>
              <a:rPr kumimoji="1" lang="ja-JP" altLang="en-US" dirty="0"/>
              <a:t>年生</a:t>
            </a:r>
            <a:r>
              <a:rPr kumimoji="1" lang="en-US" altLang="ja-JP" dirty="0"/>
              <a:t>)</a:t>
            </a:r>
            <a:r>
              <a:rPr kumimoji="1" lang="ja-JP" altLang="en-US" dirty="0"/>
              <a:t>は松本藩士・江崎政国の長男。帝国大学農科大学卒業後、宮内省の御料局技師となり、帝室林野管理局技師、東京市水道水源調査顧問を兼任、</a:t>
            </a:r>
            <a:r>
              <a:rPr kumimoji="1" lang="en-US" altLang="ja-JP" dirty="0"/>
              <a:t>1910</a:t>
            </a:r>
            <a:r>
              <a:rPr kumimoji="1" lang="ja-JP" altLang="en-US" dirty="0"/>
              <a:t>年に退官し、鴻池銀行、大阪倉庫などの役員を務めた。</a:t>
            </a:r>
            <a:endParaRPr kumimoji="1" lang="en-US" altLang="ja-JP" dirty="0"/>
          </a:p>
          <a:p>
            <a:endParaRPr kumimoji="1" lang="en-US" altLang="ja-JP" dirty="0"/>
          </a:p>
          <a:p>
            <a:r>
              <a:rPr kumimoji="1" lang="ja-JP" altLang="en-US" dirty="0"/>
              <a:t>関 一</a:t>
            </a:r>
          </a:p>
          <a:p>
            <a:r>
              <a:rPr kumimoji="1" lang="ja-JP" altLang="en-US" dirty="0"/>
              <a:t>東京帝国大学による東京高商吸収合併計画が発覚し、大学教授の世界に嫌気がさした關は、</a:t>
            </a:r>
            <a:r>
              <a:rPr kumimoji="1" lang="en-US" altLang="ja-JP" dirty="0"/>
              <a:t>1914</a:t>
            </a:r>
            <a:r>
              <a:rPr kumimoji="1" lang="ja-JP" altLang="en-US" dirty="0"/>
              <a:t>年に戸田海市（京都帝国大学教授）及び小山健三（三十四銀行第</a:t>
            </a:r>
            <a:r>
              <a:rPr kumimoji="1" lang="en-US" altLang="ja-JP" dirty="0"/>
              <a:t>2</a:t>
            </a:r>
            <a:r>
              <a:rPr kumimoji="1" lang="ja-JP" altLang="en-US" dirty="0"/>
              <a:t>代頭取）の紹介・斡旋で池上四郎市長の補佐として大阪市助役に招かれる。この關の助役就任に関しては、「栄誉ある東京高等商業学校教授を辞し、格下の大阪市助役に就任するのはどういうことか」と引き留められ、東京高商創設者で実業界の大立者である渋沢栄一からも教授職にとどまるよう説得を受けたものの、關の意志は変わらなかった。</a:t>
            </a:r>
            <a:r>
              <a:rPr kumimoji="1" lang="en-US" altLang="ja-JP" dirty="0"/>
              <a:t>1923</a:t>
            </a:r>
            <a:r>
              <a:rPr kumimoji="1" lang="ja-JP" altLang="en-US" dirty="0"/>
              <a:t>年に第</a:t>
            </a:r>
            <a:r>
              <a:rPr kumimoji="1" lang="en-US" altLang="ja-JP" dirty="0"/>
              <a:t>7</a:t>
            </a:r>
            <a:r>
              <a:rPr kumimoji="1" lang="ja-JP" altLang="en-US" dirty="0"/>
              <a:t>代大阪市長となる。</a:t>
            </a:r>
            <a:endParaRPr kumimoji="1" lang="en-US" altLang="ja-JP" dirty="0"/>
          </a:p>
          <a:p>
            <a:endParaRPr kumimoji="1" lang="ja-JP" altLang="en-US" dirty="0"/>
          </a:p>
          <a:p>
            <a:r>
              <a:rPr kumimoji="1" lang="ja-JP" altLang="en-US" dirty="0"/>
              <a:t>平生釟三郎は、後に甲南学園創設　発起人の中に、進藤 嘉三郎の名前があります。</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32</a:t>
            </a:fld>
            <a:endParaRPr kumimoji="1" lang="ja-JP" altLang="en-US"/>
          </a:p>
        </p:txBody>
      </p:sp>
    </p:spTree>
    <p:extLst>
      <p:ext uri="{BB962C8B-B14F-4D97-AF65-F5344CB8AC3E}">
        <p14:creationId xmlns:p14="http://schemas.microsoft.com/office/powerpoint/2010/main" val="42108963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初代ガバナー米山梅吉さん</a:t>
            </a:r>
            <a:endParaRPr kumimoji="1" lang="en-US" altLang="ja-JP" dirty="0"/>
          </a:p>
          <a:p>
            <a:r>
              <a:rPr kumimoji="1" lang="ja-JP" altLang="en-US" dirty="0"/>
              <a:t>ロータリアンの不平には</a:t>
            </a:r>
            <a:r>
              <a:rPr kumimoji="1" lang="en-US" altLang="ja-JP" dirty="0"/>
              <a:t>3</a:t>
            </a:r>
            <a:r>
              <a:rPr kumimoji="1" lang="ja-JP" altLang="en-US" dirty="0"/>
              <a:t>種類ある。</a:t>
            </a:r>
            <a:endParaRPr kumimoji="1" lang="en-US" altLang="ja-JP" dirty="0"/>
          </a:p>
          <a:p>
            <a:r>
              <a:rPr kumimoji="1" lang="ja-JP" altLang="en-US" dirty="0"/>
              <a:t>その一つは、飽きる一向つまらぬと言って出席しない人。</a:t>
            </a:r>
            <a:endParaRPr kumimoji="1" lang="en-US" altLang="ja-JP" dirty="0"/>
          </a:p>
          <a:p>
            <a:r>
              <a:rPr kumimoji="1" lang="ja-JP" altLang="en-US" dirty="0"/>
              <a:t>これはどこの団体にもあることで致しかたない。</a:t>
            </a:r>
            <a:endParaRPr kumimoji="1" lang="en-US" altLang="ja-JP" dirty="0"/>
          </a:p>
          <a:p>
            <a:endParaRPr kumimoji="1" lang="en-US" altLang="ja-JP" dirty="0"/>
          </a:p>
          <a:p>
            <a:r>
              <a:rPr kumimoji="1" lang="ja-JP" altLang="en-US" dirty="0"/>
              <a:t>その二つは、ロータリーの活動が足りない、もっと社会的にも政治的にも口を出せと力瘤を入れる人。</a:t>
            </a:r>
            <a:endParaRPr kumimoji="1" lang="en-US" altLang="ja-JP" dirty="0"/>
          </a:p>
          <a:p>
            <a:endParaRPr kumimoji="1" lang="en-US" altLang="ja-JP" dirty="0"/>
          </a:p>
          <a:p>
            <a:r>
              <a:rPr kumimoji="1" lang="ja-JP" altLang="en-US" dirty="0"/>
              <a:t>その三は、ロータリーは何処に行くかと悲観する人である。</a:t>
            </a:r>
            <a:endParaRPr kumimoji="1" lang="en-US" altLang="ja-JP" dirty="0"/>
          </a:p>
          <a:p>
            <a:endParaRPr kumimoji="1" lang="en-US" altLang="ja-JP" dirty="0"/>
          </a:p>
          <a:p>
            <a:r>
              <a:rPr kumimoji="1" lang="ja-JP" altLang="en-US" dirty="0"/>
              <a:t>ロータリーには見えない仕事があり、目立たないところに妙味（みょうみ）がある。</a:t>
            </a:r>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33</a:t>
            </a:fld>
            <a:endParaRPr kumimoji="1" lang="ja-JP" altLang="en-US"/>
          </a:p>
        </p:txBody>
      </p:sp>
    </p:spTree>
    <p:extLst>
      <p:ext uri="{BB962C8B-B14F-4D97-AF65-F5344CB8AC3E}">
        <p14:creationId xmlns:p14="http://schemas.microsoft.com/office/powerpoint/2010/main" val="2511269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t>いさかいもなき満々の春田かな</a:t>
            </a:r>
          </a:p>
          <a:p>
            <a:r>
              <a:rPr kumimoji="1" lang="ja-JP" altLang="en-US" dirty="0"/>
              <a:t>米山梅吉翁の俳句</a:t>
            </a:r>
          </a:p>
          <a:p>
            <a:endParaRPr kumimoji="1" lang="ja-JP" altLang="en-US" dirty="0"/>
          </a:p>
          <a:p>
            <a:r>
              <a:rPr kumimoji="1" lang="ja-JP" altLang="en-US" dirty="0"/>
              <a:t>写真は、公益財団法人米山記念奨学会が、寄付額が</a:t>
            </a:r>
            <a:r>
              <a:rPr kumimoji="1" lang="en-US" altLang="ja-JP" dirty="0"/>
              <a:t>1</a:t>
            </a:r>
            <a:r>
              <a:rPr kumimoji="1" lang="ja-JP" altLang="en-US" dirty="0"/>
              <a:t>千万円に到達したロータリークラブに対する感謝状。</a:t>
            </a:r>
          </a:p>
          <a:p>
            <a:r>
              <a:rPr kumimoji="1" lang="ja-JP" altLang="en-US" dirty="0"/>
              <a:t>その感謝状に記載されているのが「いさかいもなき満々の春田かな」</a:t>
            </a:r>
          </a:p>
          <a:p>
            <a:r>
              <a:rPr kumimoji="1" lang="ja-JP" altLang="en-US" dirty="0"/>
              <a:t>米山翁が在籍していた当時、東京ロータリークラブでも、いさかいがあり、例会出席率が下がった時期があったそうです。</a:t>
            </a:r>
          </a:p>
          <a:p>
            <a:r>
              <a:rPr kumimoji="1" lang="ja-JP" altLang="en-US" dirty="0"/>
              <a:t>シカゴ</a:t>
            </a:r>
            <a:r>
              <a:rPr kumimoji="1" lang="en-US" altLang="ja-JP" dirty="0"/>
              <a:t>RC</a:t>
            </a:r>
            <a:r>
              <a:rPr kumimoji="1" lang="ja-JP" altLang="en-US" dirty="0"/>
              <a:t>でも親睦か奉仕かでクラブが割れた事もありました。</a:t>
            </a:r>
          </a:p>
          <a:p>
            <a:r>
              <a:rPr kumimoji="1" lang="ja-JP" altLang="en-US" dirty="0"/>
              <a:t>“いさかいのないクラブ”　との願いが、この句に込められています。</a:t>
            </a:r>
          </a:p>
          <a:p>
            <a:endParaRPr kumimoji="1" lang="ja-JP" altLang="en-US" dirty="0"/>
          </a:p>
          <a:p>
            <a:r>
              <a:rPr kumimoji="1" lang="ja-JP" altLang="en-US" dirty="0"/>
              <a:t>いさかひ・・・いさかい</a:t>
            </a:r>
          </a:p>
          <a:p>
            <a:r>
              <a:rPr kumimoji="1" lang="ja-JP" altLang="en-US" dirty="0"/>
              <a:t>満々・・・みちあふれている水</a:t>
            </a:r>
          </a:p>
          <a:p>
            <a:endParaRPr kumimoji="1" lang="ja-JP" altLang="en-US" dirty="0"/>
          </a:p>
          <a:p>
            <a:r>
              <a:rPr kumimoji="1" lang="ja-JP" altLang="en-US" dirty="0"/>
              <a:t>どこのクラブでも、いざこざは絶えないけれど、常にきれいな水のごとき、</a:t>
            </a:r>
          </a:p>
          <a:p>
            <a:r>
              <a:rPr kumimoji="1" lang="ja-JP" altLang="en-US" dirty="0"/>
              <a:t>輝いている将来の、あるべきクラブの姿を読んだもの・・・。</a:t>
            </a:r>
          </a:p>
          <a:p>
            <a:endParaRPr kumimoji="1" lang="ja-JP" altLang="en-US" dirty="0"/>
          </a:p>
          <a:p>
            <a:r>
              <a:rPr kumimoji="1" lang="ja-JP" altLang="en-US" dirty="0"/>
              <a:t>派閥のないクラブでありたいものですね。</a:t>
            </a:r>
          </a:p>
          <a:p>
            <a:endParaRPr kumimoji="1" lang="ja-JP" altLang="en-US" dirty="0"/>
          </a:p>
          <a:p>
            <a:r>
              <a:rPr kumimoji="1" lang="ja-JP" altLang="en-US" dirty="0"/>
              <a:t>余談：</a:t>
            </a:r>
          </a:p>
          <a:p>
            <a:r>
              <a:rPr kumimoji="1" lang="ja-JP" altLang="en-US" dirty="0"/>
              <a:t>通説では　古くから「いさかひもなき漫々の青田かな」　と信じられていました。</a:t>
            </a:r>
          </a:p>
          <a:p>
            <a:r>
              <a:rPr kumimoji="1" lang="ja-JP" altLang="en-US" dirty="0"/>
              <a:t>しかしながら、後に資料を精査した結果、季語が春であったことがわかり、青から春へと変更になりました。</a:t>
            </a:r>
          </a:p>
          <a:p>
            <a:endParaRPr kumimoji="1" lang="ja-JP" altLang="en-US" dirty="0"/>
          </a:p>
          <a:p>
            <a:r>
              <a:rPr kumimoji="1" lang="ja-JP" altLang="en-US" dirty="0"/>
              <a:t>「春田」とは苗を植える準備の頃の田んぼです。</a:t>
            </a:r>
          </a:p>
          <a:p>
            <a:r>
              <a:rPr kumimoji="1" lang="ja-JP" altLang="en-US" dirty="0"/>
              <a:t>「青田とは夏を意味する」</a:t>
            </a:r>
          </a:p>
          <a:p>
            <a:r>
              <a:rPr kumimoji="1" lang="ja-JP" altLang="en-US" dirty="0"/>
              <a:t>「満々とは水のこと」夏には水が漫々としている光景は見えない・・・。</a:t>
            </a:r>
          </a:p>
          <a:p>
            <a:endParaRPr kumimoji="1" lang="ja-JP" altLang="en-US" dirty="0"/>
          </a:p>
          <a:p>
            <a:r>
              <a:rPr kumimoji="1" lang="ja-JP" altLang="en-US" dirty="0"/>
              <a:t>次ページへ</a:t>
            </a:r>
          </a:p>
          <a:p>
            <a:endParaRPr kumimoji="1" lang="ja-JP" altLang="en-US" dirty="0"/>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34</a:t>
            </a:fld>
            <a:endParaRPr kumimoji="1" lang="ja-JP" altLang="en-US"/>
          </a:p>
        </p:txBody>
      </p:sp>
    </p:spTree>
    <p:extLst>
      <p:ext uri="{BB962C8B-B14F-4D97-AF65-F5344CB8AC3E}">
        <p14:creationId xmlns:p14="http://schemas.microsoft.com/office/powerpoint/2010/main" val="1296432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b="0" dirty="0"/>
              <a:t>米山記念館　館報　</a:t>
            </a:r>
            <a:r>
              <a:rPr kumimoji="1" lang="en-US" altLang="ja-JP" sz="1400" b="0" dirty="0"/>
              <a:t>2019</a:t>
            </a:r>
            <a:r>
              <a:rPr kumimoji="1" lang="ja-JP" altLang="en-US" sz="1400" b="0" dirty="0"/>
              <a:t>年秋号より　沼津北</a:t>
            </a:r>
            <a:r>
              <a:rPr kumimoji="1" lang="en-US" altLang="ja-JP" sz="1400" b="0" dirty="0"/>
              <a:t>RC</a:t>
            </a:r>
            <a:r>
              <a:rPr kumimoji="1" lang="ja-JP" altLang="en-US" sz="1400" b="0" dirty="0"/>
              <a:t>　井口賢明様　論文より</a:t>
            </a:r>
            <a:endParaRPr kumimoji="1" lang="en-US" altLang="ja-JP" sz="1400" b="0" dirty="0"/>
          </a:p>
          <a:p>
            <a:r>
              <a:rPr kumimoji="1" lang="ja-JP" altLang="en-US" sz="1400" b="1" dirty="0"/>
              <a:t>青から春へ</a:t>
            </a:r>
            <a:endParaRPr kumimoji="1" lang="en-US" altLang="ja-JP" sz="1400" b="1" dirty="0"/>
          </a:p>
          <a:p>
            <a:endParaRPr kumimoji="1" lang="en-US" altLang="ja-JP" sz="1400" b="1" dirty="0"/>
          </a:p>
          <a:p>
            <a:r>
              <a:rPr kumimoji="1" lang="ja-JP" altLang="en-US" sz="1400" b="0" dirty="0"/>
              <a:t>問題は、この句の下五の「青田かな」が「春田かな」 ではないかということです。</a:t>
            </a:r>
            <a:endParaRPr kumimoji="1" lang="en-US" altLang="ja-JP" sz="1400" b="0" dirty="0"/>
          </a:p>
          <a:p>
            <a:r>
              <a:rPr kumimoji="1" lang="ja-JP" altLang="en-US" sz="1400" b="0" dirty="0"/>
              <a:t>春田（苗を植える準備のころの田）は春の季語、</a:t>
            </a:r>
            <a:endParaRPr kumimoji="1" lang="en-US" altLang="ja-JP" sz="1400" b="0" dirty="0"/>
          </a:p>
          <a:p>
            <a:r>
              <a:rPr kumimoji="1" lang="ja-JP" altLang="en-US" sz="1400" b="0" dirty="0"/>
              <a:t>青田（夏も深まり、稲が青々</a:t>
            </a:r>
            <a:r>
              <a:rPr kumimoji="1" lang="en-US" altLang="ja-JP" sz="1400" b="0" dirty="0"/>
              <a:t>……</a:t>
            </a:r>
            <a:r>
              <a:rPr kumimoji="1" lang="ja-JP" altLang="en-US" sz="1400" b="0" dirty="0"/>
              <a:t>若い稲の生命 力に満ちた青色</a:t>
            </a:r>
            <a:r>
              <a:rPr kumimoji="1" lang="en-US" altLang="ja-JP" sz="1400" b="0" dirty="0"/>
              <a:t>……</a:t>
            </a:r>
            <a:r>
              <a:rPr kumimoji="1" lang="ja-JP" altLang="en-US" sz="1400" b="0" dirty="0"/>
              <a:t>と育ってきた頃の田んぼの様子）は夏の季語です。</a:t>
            </a:r>
            <a:endParaRPr kumimoji="1" lang="en-US" altLang="ja-JP" sz="1400" b="0" dirty="0"/>
          </a:p>
          <a:p>
            <a:endParaRPr kumimoji="1" lang="en-US" altLang="ja-JP" sz="1400" b="0" dirty="0"/>
          </a:p>
          <a:p>
            <a:r>
              <a:rPr kumimoji="1" lang="ja-JP" altLang="en-US" sz="1400" b="0" dirty="0"/>
              <a:t>米山さんは、問題の句を春の部分に配置させています。</a:t>
            </a:r>
            <a:endParaRPr kumimoji="1" lang="en-US" altLang="ja-JP" sz="1400" b="0" dirty="0"/>
          </a:p>
          <a:p>
            <a:r>
              <a:rPr kumimoji="1" lang="ja-JP" altLang="en-US" sz="1400" b="0" dirty="0"/>
              <a:t>もし、これを青田と意識していたら、米山さんは、夏の句の方に置いた筈ではないでしょうか。</a:t>
            </a:r>
            <a:endParaRPr kumimoji="1" lang="en-US" altLang="ja-JP" sz="1400" b="0" dirty="0"/>
          </a:p>
          <a:p>
            <a:endParaRPr kumimoji="1" lang="en-US" altLang="ja-JP" sz="1400" b="0" dirty="0"/>
          </a:p>
          <a:p>
            <a:r>
              <a:rPr kumimoji="1" lang="ja-JP" altLang="en-US" sz="1400" b="0" dirty="0"/>
              <a:t>この句が作られたのは、白人会での句会のとき（大</a:t>
            </a:r>
            <a:r>
              <a:rPr kumimoji="1" lang="en-US" altLang="ja-JP" sz="1400" b="0" dirty="0"/>
              <a:t>6.4.14</a:t>
            </a:r>
            <a:r>
              <a:rPr kumimoji="1" lang="ja-JP" altLang="en-US" sz="1400" b="0" dirty="0"/>
              <a:t>於竹芝館）ですが、そのときの句会での季題は「春田」です。</a:t>
            </a:r>
            <a:endParaRPr kumimoji="1" lang="en-US" altLang="ja-JP" sz="1400" b="0" dirty="0"/>
          </a:p>
          <a:p>
            <a:r>
              <a:rPr kumimoji="1" lang="ja-JP" altLang="en-US" sz="1400" b="0" dirty="0"/>
              <a:t>この他にも多数の資料が発見され、青から春へと変更になりました。</a:t>
            </a:r>
          </a:p>
          <a:p>
            <a:endParaRPr kumimoji="1" lang="ja-JP" altLang="en-US" sz="1400" b="0" dirty="0"/>
          </a:p>
          <a:p>
            <a:r>
              <a:rPr kumimoji="1" lang="zh-TW" altLang="en-US" sz="1400" b="0" dirty="0"/>
              <a:t>米山記念館　館報　</a:t>
            </a:r>
            <a:r>
              <a:rPr kumimoji="1" lang="en-US" altLang="zh-TW" sz="1400" b="0" dirty="0"/>
              <a:t>2019</a:t>
            </a:r>
            <a:r>
              <a:rPr kumimoji="1" lang="zh-TW" altLang="en-US" sz="1400" b="0" dirty="0"/>
              <a:t>年秋号</a:t>
            </a:r>
            <a:r>
              <a:rPr kumimoji="1" lang="ja-JP" altLang="en-US" sz="1400" b="0" dirty="0"/>
              <a:t>　　米山記念館</a:t>
            </a:r>
            <a:r>
              <a:rPr kumimoji="1" lang="en-US" altLang="ja-JP" sz="1400" b="0" dirty="0"/>
              <a:t>HP</a:t>
            </a:r>
            <a:r>
              <a:rPr kumimoji="1" lang="ja-JP" altLang="en-US" sz="1400" b="0" dirty="0"/>
              <a:t>よりダウンロード可能です。</a:t>
            </a:r>
            <a:endParaRPr kumimoji="1" lang="en-US" altLang="ja-JP" sz="1400" b="0" dirty="0"/>
          </a:p>
          <a:p>
            <a:r>
              <a:rPr kumimoji="1" lang="ja-JP" altLang="en-US" sz="1400" b="0" dirty="0"/>
              <a:t>興味がある方は是非一読して下さい。</a:t>
            </a:r>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35</a:t>
            </a:fld>
            <a:endParaRPr kumimoji="1" lang="ja-JP" altLang="en-US"/>
          </a:p>
        </p:txBody>
      </p:sp>
    </p:spTree>
    <p:extLst>
      <p:ext uri="{BB962C8B-B14F-4D97-AF65-F5344CB8AC3E}">
        <p14:creationId xmlns:p14="http://schemas.microsoft.com/office/powerpoint/2010/main" val="4026530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著名な日本人ロータリアン</a:t>
            </a:r>
            <a:endParaRPr kumimoji="1" lang="en-US" altLang="ja-JP" dirty="0"/>
          </a:p>
          <a:p>
            <a:endParaRPr kumimoji="1" lang="en-US" altLang="ja-JP" dirty="0"/>
          </a:p>
          <a:p>
            <a:r>
              <a:rPr kumimoji="1" lang="ja-JP" altLang="en-US" b="1" dirty="0"/>
              <a:t>女優　司葉子　</a:t>
            </a:r>
            <a:r>
              <a:rPr kumimoji="1" lang="ja-JP" altLang="en-US" dirty="0"/>
              <a:t>東京恵比寿</a:t>
            </a:r>
            <a:r>
              <a:rPr kumimoji="1" lang="en-US" altLang="ja-JP" dirty="0"/>
              <a:t>RC</a:t>
            </a:r>
          </a:p>
          <a:p>
            <a:r>
              <a:rPr kumimoji="1" lang="ja-JP" altLang="en-US" dirty="0"/>
              <a:t>日本全国のクラブからの依頼により、熱のこもった卓話、講演は好評で「超我の奉仕はロータリーの哲学である」「奉仕活動を通じて世の中に恩返しをする幸せ」</a:t>
            </a:r>
            <a:endParaRPr kumimoji="1" lang="en-US" altLang="ja-JP" dirty="0"/>
          </a:p>
          <a:p>
            <a:r>
              <a:rPr kumimoji="1" lang="ja-JP" altLang="en-US" dirty="0"/>
              <a:t>などご自身の奉仕活動から滲み出た言葉は参加会員の心に強く響きました。</a:t>
            </a:r>
            <a:endParaRPr kumimoji="1" lang="en-US" altLang="ja-JP" dirty="0"/>
          </a:p>
          <a:p>
            <a:endParaRPr kumimoji="1" lang="en-US" altLang="ja-JP" dirty="0"/>
          </a:p>
          <a:p>
            <a:r>
              <a:rPr kumimoji="1" lang="ja-JP" altLang="en-US" dirty="0"/>
              <a:t>「・・・ロータリアンということで，地域を越えて安心して仲よくなれる。また多くの仲間と手をつないで社会貢献ができるということを幸せに感じております。</a:t>
            </a:r>
          </a:p>
          <a:p>
            <a:r>
              <a:rPr kumimoji="1" lang="ja-JP" altLang="en-US" dirty="0"/>
              <a:t>　私自身健康な今こそ，奉仕活動適齢期と自分に言いきかせて，実践できればいいなと思っております。</a:t>
            </a:r>
            <a:endParaRPr kumimoji="1" lang="en-US" altLang="ja-JP" dirty="0"/>
          </a:p>
          <a:p>
            <a:r>
              <a:rPr kumimoji="1" lang="en-US" altLang="ja-JP" dirty="0"/>
              <a:t>『</a:t>
            </a:r>
            <a:r>
              <a:rPr kumimoji="1" lang="ja-JP" altLang="en-US" dirty="0"/>
              <a:t>超我の奉仕</a:t>
            </a:r>
            <a:r>
              <a:rPr kumimoji="1" lang="en-US" altLang="ja-JP" dirty="0"/>
              <a:t>』</a:t>
            </a:r>
            <a:r>
              <a:rPr kumimoji="1" lang="ja-JP" altLang="en-US" dirty="0"/>
              <a:t>，</a:t>
            </a:r>
            <a:r>
              <a:rPr kumimoji="1" lang="en-US" altLang="ja-JP" dirty="0"/>
              <a:t>『</a:t>
            </a:r>
            <a:r>
              <a:rPr kumimoji="1" lang="ja-JP" altLang="en-US" dirty="0"/>
              <a:t>最も奉仕するものは最も報われる</a:t>
            </a:r>
            <a:r>
              <a:rPr kumimoji="1" lang="en-US" altLang="ja-JP" dirty="0"/>
              <a:t>』</a:t>
            </a:r>
            <a:r>
              <a:rPr kumimoji="1" lang="ja-JP" altLang="en-US" dirty="0"/>
              <a:t>　というロータリーの精神は，まさに哲学だと思っております。</a:t>
            </a:r>
            <a:endParaRPr kumimoji="1" lang="en-US" altLang="ja-JP" dirty="0"/>
          </a:p>
          <a:p>
            <a:r>
              <a:rPr kumimoji="1" lang="ja-JP" altLang="en-US" dirty="0"/>
              <a:t>私も一歩でも近づけたらいいなと願っております」。</a:t>
            </a:r>
            <a:endParaRPr kumimoji="1" lang="en-US" altLang="ja-JP" dirty="0"/>
          </a:p>
          <a:p>
            <a:r>
              <a:rPr kumimoji="1" lang="ja-JP" altLang="en-US" dirty="0"/>
              <a:t>とは</a:t>
            </a:r>
            <a:r>
              <a:rPr kumimoji="1" lang="en-US" altLang="ja-JP" dirty="0"/>
              <a:t>2011</a:t>
            </a:r>
            <a:r>
              <a:rPr kumimoji="1" lang="ja-JP" altLang="en-US" dirty="0"/>
              <a:t>年</a:t>
            </a:r>
            <a:r>
              <a:rPr kumimoji="1" lang="en-US" altLang="ja-JP" dirty="0"/>
              <a:t>2</a:t>
            </a:r>
            <a:r>
              <a:rPr kumimoji="1" lang="ja-JP" altLang="en-US" dirty="0"/>
              <a:t>月</a:t>
            </a:r>
            <a:r>
              <a:rPr kumimoji="1" lang="en-US" altLang="ja-JP" dirty="0"/>
              <a:t>18</a:t>
            </a:r>
            <a:r>
              <a:rPr kumimoji="1" lang="ja-JP" altLang="en-US" dirty="0"/>
              <a:t>日（金）大阪</a:t>
            </a:r>
            <a:r>
              <a:rPr kumimoji="1" lang="en-US" altLang="ja-JP" dirty="0"/>
              <a:t>RC</a:t>
            </a:r>
            <a:r>
              <a:rPr kumimoji="1" lang="ja-JP" altLang="en-US" dirty="0"/>
              <a:t>の卓話でめくくられた氏の談。</a:t>
            </a:r>
            <a:endParaRPr kumimoji="1" lang="en-US" altLang="ja-JP" dirty="0"/>
          </a:p>
          <a:p>
            <a:endParaRPr kumimoji="1" lang="en-US" altLang="ja-JP" dirty="0"/>
          </a:p>
          <a:p>
            <a:endParaRPr kumimoji="1" lang="en-US" altLang="ja-JP" dirty="0"/>
          </a:p>
          <a:p>
            <a:r>
              <a:rPr kumimoji="1" lang="ja-JP" altLang="en-US" b="1" dirty="0"/>
              <a:t>歌手　藤山一郎　</a:t>
            </a:r>
            <a:r>
              <a:rPr kumimoji="1" lang="ja-JP" altLang="en-US" dirty="0"/>
              <a:t>東京西</a:t>
            </a:r>
            <a:r>
              <a:rPr kumimoji="1" lang="en-US" altLang="ja-JP" dirty="0"/>
              <a:t>RC</a:t>
            </a:r>
            <a:r>
              <a:rPr kumimoji="1" lang="ja-JP" altLang="en-US" dirty="0"/>
              <a:t>　</a:t>
            </a:r>
            <a:r>
              <a:rPr kumimoji="1" lang="en-US" altLang="ja-JP" dirty="0"/>
              <a:t>1976-77</a:t>
            </a:r>
            <a:r>
              <a:rPr kumimoji="1" lang="ja-JP" altLang="en-US" dirty="0"/>
              <a:t>年度会長</a:t>
            </a:r>
            <a:endParaRPr kumimoji="1" lang="en-US" altLang="ja-JP" dirty="0"/>
          </a:p>
          <a:p>
            <a:r>
              <a:rPr kumimoji="1" lang="ja-JP" altLang="en-US" dirty="0"/>
              <a:t>ロータリーゾングの作曲「限りなき道ロータリー」がある。</a:t>
            </a:r>
          </a:p>
          <a:p>
            <a:r>
              <a:rPr kumimoji="1" lang="ja-JP" altLang="en-US" b="1" u="sng" dirty="0"/>
              <a:t>編曲</a:t>
            </a:r>
            <a:r>
              <a:rPr kumimoji="1" lang="ja-JP" altLang="en-US" dirty="0"/>
              <a:t>においては「それでこそロータリー」　「手にてつないで」が広くロータリアンに知られている。</a:t>
            </a:r>
            <a:endParaRPr kumimoji="1" lang="en-US" altLang="ja-JP" dirty="0"/>
          </a:p>
          <a:p>
            <a:r>
              <a:rPr kumimoji="1" lang="ja-JP" altLang="en-US" dirty="0"/>
              <a:t>他、インターアクトの歌の作詞・作曲をしています。</a:t>
            </a:r>
            <a:endParaRPr kumimoji="1" lang="en-US" altLang="ja-JP" dirty="0"/>
          </a:p>
          <a:p>
            <a:endParaRPr kumimoji="1" lang="en-US" altLang="ja-JP" dirty="0"/>
          </a:p>
          <a:p>
            <a:r>
              <a:rPr kumimoji="1" lang="ja-JP" altLang="en-US" dirty="0"/>
              <a:t>エピソード：</a:t>
            </a:r>
            <a:endParaRPr kumimoji="1" lang="en-US" altLang="ja-JP" dirty="0"/>
          </a:p>
          <a:p>
            <a:r>
              <a:rPr kumimoji="1" lang="ja-JP" altLang="en-US" dirty="0"/>
              <a:t>藤山一郎氏の所属クラブだった、東京西ロータリークラブは、歌に溢れた例会として有名。</a:t>
            </a:r>
            <a:endParaRPr kumimoji="1" lang="en-US" altLang="ja-JP" dirty="0"/>
          </a:p>
          <a:p>
            <a:r>
              <a:rPr kumimoji="1" lang="ja-JP" altLang="en-US" dirty="0"/>
              <a:t>「</a:t>
            </a:r>
            <a:r>
              <a:rPr kumimoji="1" lang="en-US" altLang="ja-JP" dirty="0"/>
              <a:t>SING</a:t>
            </a:r>
            <a:r>
              <a:rPr kumimoji="1" lang="ja-JP" altLang="en-US" dirty="0"/>
              <a:t>　</a:t>
            </a:r>
            <a:r>
              <a:rPr kumimoji="1" lang="en-US" altLang="ja-JP" dirty="0"/>
              <a:t>EVERYONESING</a:t>
            </a:r>
            <a:r>
              <a:rPr kumimoji="1" lang="ja-JP" altLang="en-US" dirty="0"/>
              <a:t>」　を歌詞を少し変えて歌われている。</a:t>
            </a:r>
          </a:p>
          <a:p>
            <a:r>
              <a:rPr kumimoji="1" lang="en-US" altLang="ja-JP" dirty="0"/>
              <a:t>【</a:t>
            </a:r>
            <a:r>
              <a:rPr kumimoji="1" lang="ja-JP" altLang="en-US" dirty="0"/>
              <a:t>ニコニコボックスの歌</a:t>
            </a:r>
            <a:r>
              <a:rPr kumimoji="1" lang="en-US" altLang="ja-JP" dirty="0"/>
              <a:t>】</a:t>
            </a:r>
            <a:r>
              <a:rPr kumimoji="1" lang="ja-JP" altLang="en-US" dirty="0"/>
              <a:t>　作詞　藤山一郎　</a:t>
            </a:r>
            <a:r>
              <a:rPr kumimoji="1" lang="en-US" altLang="ja-JP" dirty="0"/>
              <a:t>1986</a:t>
            </a:r>
            <a:r>
              <a:rPr kumimoji="1" lang="ja-JP" altLang="en-US" dirty="0"/>
              <a:t>年</a:t>
            </a:r>
          </a:p>
          <a:p>
            <a:r>
              <a:rPr kumimoji="1" lang="en-US" altLang="ja-JP" dirty="0"/>
              <a:t>Smile, everyone smile </a:t>
            </a:r>
            <a:r>
              <a:rPr kumimoji="1" lang="en-US" altLang="ja-JP" dirty="0" err="1"/>
              <a:t>Smile</a:t>
            </a:r>
            <a:r>
              <a:rPr kumimoji="1" lang="en-US" altLang="ja-JP" dirty="0"/>
              <a:t>, everyone Smile</a:t>
            </a:r>
          </a:p>
          <a:p>
            <a:r>
              <a:rPr kumimoji="1" lang="en-US" altLang="ja-JP" dirty="0"/>
              <a:t>Let's get </a:t>
            </a:r>
            <a:r>
              <a:rPr kumimoji="1" lang="en-US" altLang="ja-JP" b="1" dirty="0"/>
              <a:t>together to pass around</a:t>
            </a:r>
          </a:p>
          <a:p>
            <a:r>
              <a:rPr kumimoji="1" lang="en-US" altLang="ja-JP" b="1" dirty="0"/>
              <a:t>"Niko </a:t>
            </a:r>
            <a:r>
              <a:rPr kumimoji="1" lang="en-US" altLang="ja-JP" b="1" dirty="0" err="1"/>
              <a:t>Niko</a:t>
            </a:r>
            <a:r>
              <a:rPr kumimoji="1" lang="en-US" altLang="ja-JP" b="1" dirty="0"/>
              <a:t> Box" </a:t>
            </a:r>
            <a:r>
              <a:rPr kumimoji="1" lang="en-US" altLang="ja-JP" dirty="0"/>
              <a:t>Smile, everyone smile</a:t>
            </a:r>
          </a:p>
          <a:p>
            <a:r>
              <a:rPr kumimoji="1" lang="ja-JP" altLang="en-US" dirty="0"/>
              <a:t>翻訳：スマイル、みんなスマイル スマイル、</a:t>
            </a:r>
            <a:r>
              <a:rPr kumimoji="1" lang="ja-JP" altLang="en-US" b="1" dirty="0"/>
              <a:t>みんなスマイル　みんなで回そう「ニコニコボックス</a:t>
            </a:r>
            <a:r>
              <a:rPr kumimoji="1" lang="en-US" altLang="ja-JP" b="1" dirty="0"/>
              <a:t>』 </a:t>
            </a:r>
            <a:r>
              <a:rPr kumimoji="1" lang="ja-JP" altLang="en-US" b="1" dirty="0"/>
              <a:t>スマイル、みんなスマイル</a:t>
            </a:r>
          </a:p>
          <a:p>
            <a:endParaRPr kumimoji="1" lang="en-US" altLang="ja-JP" dirty="0"/>
          </a:p>
          <a:p>
            <a:r>
              <a:rPr kumimoji="1" lang="en-US" altLang="ja-JP" dirty="0"/>
              <a:t>1968</a:t>
            </a:r>
            <a:r>
              <a:rPr kumimoji="1" lang="ja-JP" altLang="en-US" dirty="0"/>
              <a:t>年に、氏が作詞・作曲をした、「西ロータリークラブソング（西ロータリーの歌）」。</a:t>
            </a:r>
            <a:endParaRPr kumimoji="1" lang="en-US" altLang="ja-JP" dirty="0"/>
          </a:p>
          <a:p>
            <a:r>
              <a:rPr kumimoji="1" lang="ja-JP" altLang="en-US" dirty="0"/>
              <a:t>現在でも東京西</a:t>
            </a:r>
            <a:r>
              <a:rPr kumimoji="1" lang="en-US" altLang="ja-JP" dirty="0"/>
              <a:t>RC</a:t>
            </a:r>
            <a:r>
              <a:rPr kumimoji="1" lang="ja-JP" altLang="en-US" dirty="0"/>
              <a:t>で楽しく歌われているとのこと。</a:t>
            </a:r>
            <a:endParaRPr kumimoji="1" lang="en-US" altLang="ja-JP" dirty="0"/>
          </a:p>
          <a:p>
            <a:r>
              <a:rPr kumimoji="1" lang="ja-JP" altLang="en-US" dirty="0"/>
              <a:t>東京西</a:t>
            </a:r>
            <a:r>
              <a:rPr kumimoji="1" lang="en-US" altLang="ja-JP" dirty="0"/>
              <a:t>RC</a:t>
            </a:r>
            <a:r>
              <a:rPr kumimoji="1" lang="ja-JP" altLang="en-US" dirty="0"/>
              <a:t>の</a:t>
            </a:r>
            <a:r>
              <a:rPr kumimoji="1" lang="en-US" altLang="ja-JP" dirty="0"/>
              <a:t>HP</a:t>
            </a:r>
            <a:r>
              <a:rPr kumimoji="1" lang="ja-JP" altLang="en-US" dirty="0"/>
              <a:t>には</a:t>
            </a:r>
            <a:endParaRPr kumimoji="1" lang="en-US" altLang="ja-JP" dirty="0"/>
          </a:p>
          <a:p>
            <a:r>
              <a:rPr kumimoji="1" lang="ja-JP" altLang="en-US" dirty="0"/>
              <a:t>この歌は、藤山一郎会員が、</a:t>
            </a:r>
            <a:r>
              <a:rPr kumimoji="1" lang="ja-JP" altLang="en-US" b="1" dirty="0"/>
              <a:t>全国の「西クラブ」</a:t>
            </a:r>
            <a:r>
              <a:rPr kumimoji="1" lang="ja-JP" altLang="en-US" dirty="0"/>
              <a:t>の皆様に歌って欲しい、「西クラブ」の皆様に喜んで欲しいと言う想いを込めて作られた曲です。　</a:t>
            </a:r>
            <a:endParaRPr kumimoji="1" lang="en-US" altLang="ja-JP" dirty="0"/>
          </a:p>
          <a:p>
            <a:r>
              <a:rPr kumimoji="1" lang="ja-JP" altLang="en-US" dirty="0"/>
              <a:t>是非、“全国の西クラブ”に歌って頂きたく、</a:t>
            </a:r>
            <a:r>
              <a:rPr kumimoji="1" lang="en-US" altLang="ja-JP" dirty="0"/>
              <a:t>2009</a:t>
            </a:r>
            <a:r>
              <a:rPr kumimoji="1" lang="ja-JP" altLang="en-US" dirty="0"/>
              <a:t>年から、皆様にご紹介するご活動を続けております。</a:t>
            </a:r>
          </a:p>
          <a:p>
            <a:r>
              <a:rPr kumimoji="1" lang="ja-JP" altLang="en-US" b="1" dirty="0"/>
              <a:t>♪こころはひとつ奉仕の理想　集いしわれら　ここに在り</a:t>
            </a:r>
          </a:p>
          <a:p>
            <a:r>
              <a:rPr kumimoji="1" lang="ja-JP" altLang="en-US" b="1" dirty="0"/>
              <a:t>西ロータリー　西ロータリー　西ロータリークラブ</a:t>
            </a:r>
          </a:p>
          <a:p>
            <a:r>
              <a:rPr kumimoji="1" lang="ja-JP" altLang="en-US" b="1" dirty="0"/>
              <a:t>元気で又会おう金曜日♪</a:t>
            </a:r>
          </a:p>
          <a:p>
            <a:r>
              <a:rPr kumimoji="1" lang="en-US" altLang="ja-JP" dirty="0"/>
              <a:t>※</a:t>
            </a:r>
            <a:r>
              <a:rPr kumimoji="1" lang="ja-JP" altLang="en-US" dirty="0"/>
              <a:t>皆様は曜日はご自身の曜日に変更されています。</a:t>
            </a:r>
            <a:endParaRPr kumimoji="1" lang="en-US" altLang="ja-JP" dirty="0"/>
          </a:p>
          <a:p>
            <a:endParaRPr kumimoji="1" lang="en-US" altLang="ja-JP" dirty="0"/>
          </a:p>
          <a:p>
            <a:endParaRPr kumimoji="1" lang="en-US" altLang="ja-JP" dirty="0"/>
          </a:p>
          <a:p>
            <a:r>
              <a:rPr kumimoji="1" lang="ja-JP" altLang="en-US" b="1" dirty="0"/>
              <a:t>俳優　宝田明</a:t>
            </a:r>
            <a:r>
              <a:rPr kumimoji="1" lang="ja-JP" altLang="en-US" dirty="0"/>
              <a:t>　東京池袋</a:t>
            </a:r>
            <a:r>
              <a:rPr kumimoji="1" lang="en-US" altLang="ja-JP" dirty="0"/>
              <a:t>RC</a:t>
            </a:r>
          </a:p>
          <a:p>
            <a:endParaRPr kumimoji="1" lang="en-US" altLang="ja-JP" dirty="0"/>
          </a:p>
          <a:p>
            <a:r>
              <a:rPr kumimoji="1" lang="zh-CN" altLang="en-US" b="1" dirty="0"/>
              <a:t>作家</a:t>
            </a:r>
            <a:r>
              <a:rPr kumimoji="1" lang="en-US" altLang="zh-CN" b="1" dirty="0"/>
              <a:t>/</a:t>
            </a:r>
            <a:r>
              <a:rPr kumimoji="1" lang="zh-CN" altLang="en-US" b="1" dirty="0"/>
              <a:t>尼僧　瀬戸内寂聴 </a:t>
            </a:r>
            <a:r>
              <a:rPr kumimoji="1" lang="zh-CN" altLang="en-US" dirty="0"/>
              <a:t> </a:t>
            </a:r>
            <a:r>
              <a:rPr kumimoji="1" lang="ja-JP" altLang="en-US" dirty="0"/>
              <a:t>徳島南</a:t>
            </a:r>
            <a:r>
              <a:rPr kumimoji="1" lang="en-US" altLang="ja-JP" dirty="0"/>
              <a:t>RC</a:t>
            </a:r>
            <a:r>
              <a:rPr kumimoji="1" lang="ja-JP" altLang="en-US" dirty="0"/>
              <a:t>　名誉会員</a:t>
            </a:r>
            <a:endParaRPr kumimoji="1" lang="en-US" altLang="ja-JP" dirty="0"/>
          </a:p>
          <a:p>
            <a:endParaRPr kumimoji="1" lang="zh-CN" altLang="en-US" dirty="0"/>
          </a:p>
          <a:p>
            <a:r>
              <a:rPr kumimoji="1" lang="ja-JP" altLang="en-US" b="1" dirty="0"/>
              <a:t>俳優　牟田悌三 </a:t>
            </a:r>
            <a:r>
              <a:rPr kumimoji="1" lang="ja-JP" altLang="en-US" dirty="0"/>
              <a:t>東京世田谷南</a:t>
            </a:r>
            <a:r>
              <a:rPr kumimoji="1" lang="en-US" altLang="zh-TW" dirty="0"/>
              <a:t>RC</a:t>
            </a:r>
            <a:r>
              <a:rPr kumimoji="1" lang="ja-JP" altLang="en-US" dirty="0"/>
              <a:t>　</a:t>
            </a:r>
            <a:r>
              <a:rPr kumimoji="1" lang="en-US" altLang="ja-JP" dirty="0"/>
              <a:t>1988-89</a:t>
            </a:r>
            <a:r>
              <a:rPr kumimoji="1" lang="ja-JP" altLang="en-US" dirty="0"/>
              <a:t>年度会長 （</a:t>
            </a:r>
            <a:r>
              <a:rPr kumimoji="1" lang="en-US" altLang="ja-JP" dirty="0"/>
              <a:t>1923</a:t>
            </a:r>
            <a:r>
              <a:rPr kumimoji="1" lang="ja-JP" altLang="en-US" dirty="0"/>
              <a:t>年</a:t>
            </a:r>
            <a:r>
              <a:rPr kumimoji="1" lang="en-US" altLang="ja-JP" dirty="0"/>
              <a:t>4</a:t>
            </a:r>
            <a:r>
              <a:rPr kumimoji="1" lang="ja-JP" altLang="en-US" dirty="0"/>
              <a:t>月　クラブ名変更　現東京クロスシティ</a:t>
            </a:r>
            <a:r>
              <a:rPr kumimoji="1" lang="en-US" altLang="ja-JP" dirty="0"/>
              <a:t>RC</a:t>
            </a:r>
            <a:r>
              <a:rPr kumimoji="1" lang="ja-JP" altLang="en-US" dirty="0"/>
              <a:t>）</a:t>
            </a:r>
            <a:endParaRPr kumimoji="1" lang="en-US" altLang="ja-JP" dirty="0"/>
          </a:p>
          <a:p>
            <a:r>
              <a:rPr kumimoji="1" lang="ja-JP" altLang="en-US" dirty="0"/>
              <a:t>ロータリーゾング　「歓迎の歌」を作詞　作曲は同クラブ　佐藤菊夫（日本の指揮者。東京管弦楽団音楽監督）</a:t>
            </a:r>
            <a:endParaRPr kumimoji="1" lang="en-US" altLang="ja-JP" dirty="0"/>
          </a:p>
          <a:p>
            <a:r>
              <a:rPr kumimoji="1" lang="ja-JP" altLang="en-US" dirty="0"/>
              <a:t>ドラマ</a:t>
            </a:r>
            <a:r>
              <a:rPr kumimoji="1" lang="en-US" altLang="ja-JP" dirty="0"/>
              <a:t>『</a:t>
            </a:r>
            <a:r>
              <a:rPr kumimoji="1" lang="ja-JP" altLang="en-US" dirty="0"/>
              <a:t>ケンちゃん</a:t>
            </a:r>
            <a:r>
              <a:rPr kumimoji="1" lang="en-US" altLang="ja-JP" dirty="0"/>
              <a:t>』</a:t>
            </a:r>
            <a:r>
              <a:rPr kumimoji="1" lang="ja-JP" altLang="en-US" dirty="0"/>
              <a:t>シリーズでは、主人公の父親を演じ、親しまれた。</a:t>
            </a:r>
            <a:endParaRPr kumimoji="1" lang="en-US" altLang="ja-JP" dirty="0"/>
          </a:p>
          <a:p>
            <a:r>
              <a:rPr kumimoji="1" lang="ja-JP" altLang="en-US" dirty="0"/>
              <a:t>世田谷ボランテイア協会理事長</a:t>
            </a:r>
            <a:endParaRPr kumimoji="1" lang="en-US" altLang="ja-JP" dirty="0"/>
          </a:p>
          <a:p>
            <a:endParaRPr kumimoji="1" lang="en-US" altLang="ja-JP" dirty="0"/>
          </a:p>
          <a:p>
            <a:r>
              <a:rPr kumimoji="1" lang="ja-JP" altLang="en-US" dirty="0"/>
              <a:t>歓迎の歌　</a:t>
            </a:r>
            <a:r>
              <a:rPr kumimoji="1" lang="en-US" altLang="ja-JP" dirty="0"/>
              <a:t>1981</a:t>
            </a:r>
            <a:r>
              <a:rPr kumimoji="1" lang="ja-JP" altLang="en-US" dirty="0"/>
              <a:t>年　新メンバーやビジターの歓迎の時に歌いましょう</a:t>
            </a:r>
            <a:endParaRPr kumimoji="1" lang="en-US" altLang="ja-JP" dirty="0"/>
          </a:p>
          <a:p>
            <a:r>
              <a:rPr kumimoji="1" lang="en-US" altLang="ja-JP" dirty="0"/>
              <a:t>2</a:t>
            </a:r>
            <a:r>
              <a:rPr kumimoji="1" lang="ja-JP" altLang="en-US" dirty="0"/>
              <a:t>番の最後の＜さあ握手＞と歌う時はお互いに握手をしましょう。</a:t>
            </a:r>
            <a:endParaRPr kumimoji="1" lang="en-US" altLang="ja-JP" dirty="0"/>
          </a:p>
          <a:p>
            <a:r>
              <a:rPr kumimoji="1" lang="ja-JP" altLang="en-US" dirty="0"/>
              <a:t>このように歓迎されたらうれしいですね。（ロータリーの友事務局発行　</a:t>
            </a:r>
            <a:r>
              <a:rPr kumimoji="1" lang="en-US" altLang="ja-JP" dirty="0"/>
              <a:t>ROTARY</a:t>
            </a:r>
            <a:r>
              <a:rPr kumimoji="1" lang="ja-JP" altLang="en-US" dirty="0"/>
              <a:t>　</a:t>
            </a:r>
            <a:r>
              <a:rPr kumimoji="1" lang="en-US" altLang="ja-JP" dirty="0"/>
              <a:t>SONG</a:t>
            </a:r>
            <a:r>
              <a:rPr kumimoji="1" lang="ja-JP" altLang="en-US" dirty="0"/>
              <a:t>より）</a:t>
            </a:r>
            <a:endParaRPr kumimoji="1" lang="en-US" altLang="ja-JP" dirty="0"/>
          </a:p>
          <a:p>
            <a:r>
              <a:rPr kumimoji="1" lang="ja-JP" altLang="en-US" dirty="0"/>
              <a:t>１　あなたもわたしもロータリアン　心も裸でさあ握手</a:t>
            </a:r>
            <a:endParaRPr kumimoji="1" lang="en-US" altLang="ja-JP" dirty="0"/>
          </a:p>
          <a:p>
            <a:r>
              <a:rPr kumimoji="1" lang="ja-JP" altLang="en-US" dirty="0"/>
              <a:t>２　あなたもわたしもロータリアン　心も一つでさあ握手</a:t>
            </a:r>
            <a:endParaRPr kumimoji="1" lang="en-US" altLang="ja-JP" dirty="0"/>
          </a:p>
          <a:p>
            <a:endParaRPr kumimoji="1" lang="en-US" altLang="ja-JP" dirty="0"/>
          </a:p>
          <a:p>
            <a:endParaRPr kumimoji="1" lang="en-US" altLang="ja-JP" dirty="0"/>
          </a:p>
          <a:p>
            <a:r>
              <a:rPr kumimoji="1" lang="ja-JP" altLang="en-US" b="1" dirty="0"/>
              <a:t>松下幸之助　</a:t>
            </a:r>
            <a:r>
              <a:rPr kumimoji="1" lang="ja-JP" altLang="en-US" dirty="0"/>
              <a:t>松下電器社長　大阪</a:t>
            </a:r>
            <a:r>
              <a:rPr kumimoji="1" lang="en-US" altLang="ja-JP" dirty="0"/>
              <a:t>RC</a:t>
            </a:r>
          </a:p>
          <a:p>
            <a:endParaRPr kumimoji="1" lang="en-US" altLang="ja-JP" dirty="0"/>
          </a:p>
          <a:p>
            <a:r>
              <a:rPr kumimoji="1" lang="ja-JP" altLang="en-US" b="1" dirty="0"/>
              <a:t>服部禮次郎</a:t>
            </a:r>
            <a:r>
              <a:rPr kumimoji="1" lang="ja-JP" altLang="en-US" dirty="0"/>
              <a:t>（れいじろう）　服部セイコー社長　東京銀座</a:t>
            </a:r>
            <a:r>
              <a:rPr kumimoji="1" lang="en-US" altLang="ja-JP" dirty="0"/>
              <a:t>RC 1980∼1981</a:t>
            </a:r>
            <a:r>
              <a:rPr kumimoji="1" lang="ja-JP" altLang="en-US" dirty="0"/>
              <a:t>年度ガバナー　元</a:t>
            </a:r>
            <a:r>
              <a:rPr kumimoji="1" lang="en-US" altLang="ja-JP" dirty="0"/>
              <a:t>RI</a:t>
            </a:r>
            <a:r>
              <a:rPr kumimoji="1" lang="ja-JP" altLang="en-US" dirty="0"/>
              <a:t>理事</a:t>
            </a:r>
          </a:p>
          <a:p>
            <a:endParaRPr kumimoji="1" lang="ja-JP" altLang="en-US" dirty="0"/>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4</a:t>
            </a:fld>
            <a:endParaRPr kumimoji="1" lang="ja-JP" altLang="en-US"/>
          </a:p>
        </p:txBody>
      </p:sp>
    </p:spTree>
    <p:extLst>
      <p:ext uri="{BB962C8B-B14F-4D97-AF65-F5344CB8AC3E}">
        <p14:creationId xmlns:p14="http://schemas.microsoft.com/office/powerpoint/2010/main" val="3840308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著名な海外のロータリアン</a:t>
            </a:r>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5</a:t>
            </a:fld>
            <a:endParaRPr kumimoji="1" lang="ja-JP" altLang="en-US"/>
          </a:p>
        </p:txBody>
      </p:sp>
    </p:spTree>
    <p:extLst>
      <p:ext uri="{BB962C8B-B14F-4D97-AF65-F5344CB8AC3E}">
        <p14:creationId xmlns:p14="http://schemas.microsoft.com/office/powerpoint/2010/main" val="4294045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6</a:t>
            </a:fld>
            <a:endParaRPr kumimoji="1" lang="ja-JP" altLang="en-US"/>
          </a:p>
        </p:txBody>
      </p:sp>
    </p:spTree>
    <p:extLst>
      <p:ext uri="{BB962C8B-B14F-4D97-AF65-F5344CB8AC3E}">
        <p14:creationId xmlns:p14="http://schemas.microsoft.com/office/powerpoint/2010/main" val="3058590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7</a:t>
            </a:fld>
            <a:endParaRPr kumimoji="1" lang="ja-JP" altLang="en-US"/>
          </a:p>
        </p:txBody>
      </p:sp>
    </p:spTree>
    <p:extLst>
      <p:ext uri="{BB962C8B-B14F-4D97-AF65-F5344CB8AC3E}">
        <p14:creationId xmlns:p14="http://schemas.microsoft.com/office/powerpoint/2010/main" val="1468459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歴代アメリカ大統領のロータリアン　　第</a:t>
            </a:r>
            <a:r>
              <a:rPr kumimoji="1" lang="en-US" altLang="ja-JP" dirty="0"/>
              <a:t>32</a:t>
            </a:r>
            <a:r>
              <a:rPr kumimoji="1" lang="ja-JP" altLang="en-US" dirty="0"/>
              <a:t>代大統領　フランクリンルーズベルト　</a:t>
            </a:r>
            <a:endParaRPr kumimoji="1" lang="en-US" altLang="ja-JP" dirty="0"/>
          </a:p>
          <a:p>
            <a:r>
              <a:rPr kumimoji="1" lang="ja-JP" altLang="en-US" dirty="0"/>
              <a:t>歴史を振り返ると、ロータリーも</a:t>
            </a:r>
            <a:r>
              <a:rPr kumimoji="1" lang="en-US" altLang="ja-JP" dirty="0"/>
              <a:t>1929</a:t>
            </a:r>
            <a:r>
              <a:rPr kumimoji="1" lang="ja-JP" altLang="en-US" dirty="0"/>
              <a:t>年の世界大恐慌に襲われた過去があります。</a:t>
            </a:r>
          </a:p>
          <a:p>
            <a:endParaRPr kumimoji="1" lang="ja-JP" altLang="en-US" dirty="0"/>
          </a:p>
          <a:p>
            <a:r>
              <a:rPr kumimoji="1" lang="en-US" altLang="ja-JP" dirty="0"/>
              <a:t>1933</a:t>
            </a:r>
            <a:r>
              <a:rPr kumimoji="1" lang="ja-JP" altLang="en-US" dirty="0"/>
              <a:t>年まで続いた大恐慌後のアメリカでは共和党のフーバーから民主党のルーズベルトに政権が変わります。</a:t>
            </a:r>
          </a:p>
          <a:p>
            <a:r>
              <a:rPr kumimoji="1" lang="ja-JP" altLang="en-US" dirty="0"/>
              <a:t>その際、国家はニューディール政策を実施しましたが、内容としては「利益の再配分」や「円満な労使関係の改善」などその内容のかなりの部分が、ロータリーに職業奉仕概念を導入したシェルドンの政策と似ています。</a:t>
            </a:r>
            <a:endParaRPr kumimoji="1" lang="en-US" altLang="ja-JP" dirty="0"/>
          </a:p>
          <a:p>
            <a:r>
              <a:rPr kumimoji="1" lang="ja-JP" altLang="en-US" dirty="0"/>
              <a:t>国家の強制的な政策と事業主の責任とに大きな違いがあれど、世界大恐慌の約</a:t>
            </a:r>
            <a:r>
              <a:rPr kumimoji="1" lang="en-US" altLang="ja-JP" dirty="0"/>
              <a:t>30</a:t>
            </a:r>
            <a:r>
              <a:rPr kumimoji="1" lang="ja-JP" altLang="en-US" dirty="0"/>
              <a:t>年前にシェルドンはロータリーに科学的な経営理論を提言していたことになります。　</a:t>
            </a:r>
          </a:p>
          <a:p>
            <a:r>
              <a:rPr kumimoji="1" lang="ja-JP" altLang="en-US" dirty="0"/>
              <a:t>世界大恐慌後、ニューデイール政策を実施は一定の成果を上げたものの、不況からの完全な脱却はできず、残念なことにアメリカは軍需産業へと進み、第二次世界大戦に突入したことは歴史が物語っております。</a:t>
            </a:r>
          </a:p>
          <a:p>
            <a:r>
              <a:rPr kumimoji="1" lang="ja-JP" altLang="en-US" dirty="0"/>
              <a:t>ふたたび、世界的な経済大恐慌が訪れ、戦争に発展しないように願うばかりです。</a:t>
            </a:r>
          </a:p>
          <a:p>
            <a:endParaRPr kumimoji="1" lang="ja-JP" altLang="en-US" dirty="0"/>
          </a:p>
          <a:p>
            <a:r>
              <a:rPr kumimoji="1" lang="ja-JP" altLang="en-US" dirty="0"/>
              <a:t>さて、</a:t>
            </a:r>
            <a:r>
              <a:rPr kumimoji="1" lang="en-US" altLang="ja-JP" dirty="0"/>
              <a:t>39</a:t>
            </a:r>
            <a:r>
              <a:rPr kumimoji="1" lang="ja-JP" altLang="en-US" dirty="0"/>
              <a:t>歳の時にポリオに感染したとされるルーズベルト。</a:t>
            </a:r>
            <a:endParaRPr kumimoji="1" lang="en-US" altLang="ja-JP" dirty="0"/>
          </a:p>
          <a:p>
            <a:r>
              <a:rPr kumimoji="1" lang="en-US" altLang="ja-JP" dirty="0"/>
              <a:t>1952</a:t>
            </a:r>
            <a:r>
              <a:rPr kumimoji="1" lang="ja-JP" altLang="en-US" dirty="0"/>
              <a:t>年の大流行からさかのぼる数十年前の</a:t>
            </a:r>
            <a:r>
              <a:rPr kumimoji="1" lang="en-US" altLang="ja-JP" dirty="0"/>
              <a:t>1921</a:t>
            </a:r>
            <a:r>
              <a:rPr kumimoji="1" lang="ja-JP" altLang="en-US" dirty="0"/>
              <a:t>年、大統領になるずっと前のことでした。</a:t>
            </a:r>
            <a:endParaRPr kumimoji="1" lang="en-US" altLang="ja-JP" dirty="0"/>
          </a:p>
          <a:p>
            <a:r>
              <a:rPr kumimoji="1" lang="ja-JP" altLang="en-US" dirty="0"/>
              <a:t>それが原因で歩行障害を患ったルーズベルトは在任中の</a:t>
            </a:r>
            <a:r>
              <a:rPr kumimoji="1" lang="en-US" altLang="ja-JP" dirty="0"/>
              <a:t>1938</a:t>
            </a:r>
            <a:r>
              <a:rPr kumimoji="1" lang="ja-JP" altLang="en-US" dirty="0"/>
              <a:t>年、ポリオ撲滅のため「全米小児麻痺財団」（現在のマーチ・オブ・ダイムズ）を設立しました。</a:t>
            </a:r>
          </a:p>
          <a:p>
            <a:r>
              <a:rPr kumimoji="1" lang="ja-JP" altLang="en-US" dirty="0"/>
              <a:t>注）後に、ポリオを示す症状は</a:t>
            </a:r>
            <a:r>
              <a:rPr kumimoji="1" lang="en-US" altLang="ja-JP" dirty="0"/>
              <a:t>2</a:t>
            </a:r>
            <a:r>
              <a:rPr kumimoji="1" lang="ja-JP" altLang="en-US" dirty="0"/>
              <a:t>項目にすぎなかったことから、ギランバレー症候群であった可能性が高いとい説もある。</a:t>
            </a:r>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8</a:t>
            </a:fld>
            <a:endParaRPr kumimoji="1" lang="ja-JP" altLang="en-US"/>
          </a:p>
        </p:txBody>
      </p:sp>
    </p:spTree>
    <p:extLst>
      <p:ext uri="{BB962C8B-B14F-4D97-AF65-F5344CB8AC3E}">
        <p14:creationId xmlns:p14="http://schemas.microsoft.com/office/powerpoint/2010/main" val="3110234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歴代大統領のロータリアン</a:t>
            </a:r>
          </a:p>
          <a:p>
            <a:r>
              <a:rPr kumimoji="1" lang="ja-JP" altLang="en-US" dirty="0"/>
              <a:t>第</a:t>
            </a:r>
            <a:r>
              <a:rPr kumimoji="1" lang="en-US" altLang="ja-JP" dirty="0"/>
              <a:t>31</a:t>
            </a:r>
            <a:r>
              <a:rPr kumimoji="1" lang="ja-JP" altLang="en-US" dirty="0"/>
              <a:t>代～</a:t>
            </a:r>
            <a:r>
              <a:rPr kumimoji="1" lang="en-US" altLang="ja-JP" dirty="0"/>
              <a:t>35</a:t>
            </a:r>
            <a:r>
              <a:rPr kumimoji="1" lang="ja-JP" altLang="en-US" dirty="0"/>
              <a:t>代　大統領</a:t>
            </a:r>
          </a:p>
          <a:p>
            <a:r>
              <a:rPr kumimoji="1" lang="ja-JP" altLang="en-US" dirty="0"/>
              <a:t>第</a:t>
            </a:r>
            <a:r>
              <a:rPr kumimoji="1" lang="en-US" altLang="ja-JP" dirty="0"/>
              <a:t>37</a:t>
            </a:r>
            <a:r>
              <a:rPr kumimoji="1" lang="ja-JP" altLang="en-US" dirty="0"/>
              <a:t>代～</a:t>
            </a:r>
            <a:r>
              <a:rPr kumimoji="1" lang="en-US" altLang="ja-JP" dirty="0"/>
              <a:t>41</a:t>
            </a:r>
            <a:r>
              <a:rPr kumimoji="1" lang="ja-JP" altLang="en-US" dirty="0"/>
              <a:t>代</a:t>
            </a:r>
          </a:p>
          <a:p>
            <a:r>
              <a:rPr kumimoji="1" lang="ja-JP" altLang="en-US" dirty="0"/>
              <a:t>第</a:t>
            </a:r>
            <a:r>
              <a:rPr kumimoji="1" lang="en-US" altLang="ja-JP" dirty="0"/>
              <a:t>43</a:t>
            </a:r>
            <a:r>
              <a:rPr kumimoji="1" lang="ja-JP" altLang="en-US" dirty="0"/>
              <a:t>代　第</a:t>
            </a:r>
            <a:r>
              <a:rPr kumimoji="1" lang="en-US" altLang="ja-JP" dirty="0"/>
              <a:t>45</a:t>
            </a:r>
            <a:r>
              <a:rPr kumimoji="1" lang="ja-JP" altLang="en-US" dirty="0"/>
              <a:t>代がロータリアンであった。</a:t>
            </a:r>
          </a:p>
          <a:p>
            <a:endParaRPr kumimoji="1" lang="en-US" altLang="ja-JP" dirty="0"/>
          </a:p>
          <a:p>
            <a:endParaRPr kumimoji="1" lang="en-US" altLang="ja-JP" dirty="0"/>
          </a:p>
          <a:p>
            <a:r>
              <a:rPr kumimoji="1" lang="ja-JP" altLang="en-US" dirty="0"/>
              <a:t>ロータリアンではなかった大統領</a:t>
            </a:r>
          </a:p>
          <a:p>
            <a:r>
              <a:rPr kumimoji="1" lang="ja-JP" altLang="en-US" dirty="0"/>
              <a:t>第</a:t>
            </a:r>
            <a:r>
              <a:rPr kumimoji="1" lang="en-US" altLang="ja-JP" dirty="0"/>
              <a:t>36</a:t>
            </a:r>
            <a:r>
              <a:rPr kumimoji="1" lang="ja-JP" altLang="en-US" dirty="0"/>
              <a:t>代　ジョンソン　民主党　、</a:t>
            </a:r>
            <a:endParaRPr kumimoji="1" lang="en-US" altLang="ja-JP" dirty="0"/>
          </a:p>
          <a:p>
            <a:r>
              <a:rPr kumimoji="1" lang="ja-JP" altLang="en-US" dirty="0"/>
              <a:t>第</a:t>
            </a:r>
            <a:r>
              <a:rPr kumimoji="1" lang="en-US" altLang="ja-JP" dirty="0"/>
              <a:t>42</a:t>
            </a:r>
            <a:r>
              <a:rPr kumimoji="1" lang="ja-JP" altLang="en-US" dirty="0"/>
              <a:t>代　クリントン　 民主党　　</a:t>
            </a:r>
            <a:endParaRPr kumimoji="1" lang="en-US" altLang="ja-JP" dirty="0"/>
          </a:p>
          <a:p>
            <a:r>
              <a:rPr kumimoji="1" lang="ja-JP" altLang="en-US" dirty="0"/>
              <a:t>第</a:t>
            </a:r>
            <a:r>
              <a:rPr kumimoji="1" lang="en-US" altLang="ja-JP" dirty="0"/>
              <a:t>44</a:t>
            </a:r>
            <a:r>
              <a:rPr kumimoji="1" lang="ja-JP" altLang="en-US" dirty="0"/>
              <a:t>代  オバマ　　  民主党　</a:t>
            </a:r>
            <a:endParaRPr kumimoji="1" lang="en-US" altLang="ja-JP" dirty="0"/>
          </a:p>
          <a:p>
            <a:r>
              <a:rPr kumimoji="1" lang="ja-JP" altLang="en-US" dirty="0"/>
              <a:t>第</a:t>
            </a:r>
            <a:r>
              <a:rPr kumimoji="1" lang="en-US" altLang="ja-JP" dirty="0"/>
              <a:t>45</a:t>
            </a:r>
            <a:r>
              <a:rPr kumimoji="1" lang="ja-JP" altLang="en-US" dirty="0"/>
              <a:t>代  トランプ    共和党　　</a:t>
            </a:r>
            <a:endParaRPr kumimoji="1" lang="en-US" altLang="ja-JP" dirty="0"/>
          </a:p>
          <a:p>
            <a:r>
              <a:rPr kumimoji="1" lang="ja-JP" altLang="en-US" dirty="0"/>
              <a:t>第</a:t>
            </a:r>
            <a:r>
              <a:rPr kumimoji="1" lang="en-US" altLang="ja-JP" dirty="0"/>
              <a:t>46</a:t>
            </a:r>
            <a:r>
              <a:rPr kumimoji="1" lang="ja-JP" altLang="en-US" dirty="0"/>
              <a:t>代バイデン　 　民主党　　</a:t>
            </a:r>
          </a:p>
        </p:txBody>
      </p:sp>
      <p:sp>
        <p:nvSpPr>
          <p:cNvPr id="4" name="スライド番号プレースホルダー 3"/>
          <p:cNvSpPr>
            <a:spLocks noGrp="1"/>
          </p:cNvSpPr>
          <p:nvPr>
            <p:ph type="sldNum" sz="quarter" idx="5"/>
          </p:nvPr>
        </p:nvSpPr>
        <p:spPr/>
        <p:txBody>
          <a:bodyPr/>
          <a:lstStyle/>
          <a:p>
            <a:fld id="{9ED05E5A-14F2-4F26-9C7D-C66A0B1C600F}" type="slidenum">
              <a:rPr kumimoji="1" lang="ja-JP" altLang="en-US" smtClean="0"/>
              <a:t>9</a:t>
            </a:fld>
            <a:endParaRPr kumimoji="1" lang="ja-JP" altLang="en-US"/>
          </a:p>
        </p:txBody>
      </p:sp>
    </p:spTree>
    <p:extLst>
      <p:ext uri="{BB962C8B-B14F-4D97-AF65-F5344CB8AC3E}">
        <p14:creationId xmlns:p14="http://schemas.microsoft.com/office/powerpoint/2010/main" val="269401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9D7544-7226-2B6A-A261-F5A248EBFCE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A9956AD-A74B-5D78-88E8-7EB473A82D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51D06DA-0759-FD23-ACC0-302BE8689CD1}"/>
              </a:ext>
            </a:extLst>
          </p:cNvPr>
          <p:cNvSpPr>
            <a:spLocks noGrp="1"/>
          </p:cNvSpPr>
          <p:nvPr>
            <p:ph type="dt" sz="half" idx="10"/>
          </p:nvPr>
        </p:nvSpPr>
        <p:spPr/>
        <p:txBody>
          <a:bodyPr/>
          <a:lstStyle/>
          <a:p>
            <a:fld id="{E577568B-BD57-45E8-B8E9-FB1656BC3118}" type="datetimeFigureOut">
              <a:rPr kumimoji="1" lang="ja-JP" altLang="en-US" smtClean="0"/>
              <a:t>2024/2/8</a:t>
            </a:fld>
            <a:endParaRPr kumimoji="1" lang="ja-JP" altLang="en-US"/>
          </a:p>
        </p:txBody>
      </p:sp>
      <p:sp>
        <p:nvSpPr>
          <p:cNvPr id="5" name="フッター プレースホルダー 4">
            <a:extLst>
              <a:ext uri="{FF2B5EF4-FFF2-40B4-BE49-F238E27FC236}">
                <a16:creationId xmlns:a16="http://schemas.microsoft.com/office/drawing/2014/main" id="{F41485A6-A43A-A829-426E-8D37D03AE5F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DD41566-58DD-60A4-7B8D-C1F4B5CB8928}"/>
              </a:ext>
            </a:extLst>
          </p:cNvPr>
          <p:cNvSpPr>
            <a:spLocks noGrp="1"/>
          </p:cNvSpPr>
          <p:nvPr>
            <p:ph type="sldNum" sz="quarter" idx="12"/>
          </p:nvPr>
        </p:nvSpPr>
        <p:spPr/>
        <p:txBody>
          <a:bodyPr/>
          <a:lstStyle/>
          <a:p>
            <a:fld id="{CA8C40DC-6C33-4528-9796-181FF6E144A8}" type="slidenum">
              <a:rPr kumimoji="1" lang="ja-JP" altLang="en-US" smtClean="0"/>
              <a:t>‹#›</a:t>
            </a:fld>
            <a:endParaRPr kumimoji="1" lang="ja-JP" altLang="en-US"/>
          </a:p>
        </p:txBody>
      </p:sp>
    </p:spTree>
    <p:extLst>
      <p:ext uri="{BB962C8B-B14F-4D97-AF65-F5344CB8AC3E}">
        <p14:creationId xmlns:p14="http://schemas.microsoft.com/office/powerpoint/2010/main" val="2894383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BA68D4-229E-867B-8B8A-40102A3F380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F6F245B-C9B3-D546-DE3A-EF3A7688E9C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A1405C3-DDD4-43AC-8A82-3B137EE2F1B5}"/>
              </a:ext>
            </a:extLst>
          </p:cNvPr>
          <p:cNvSpPr>
            <a:spLocks noGrp="1"/>
          </p:cNvSpPr>
          <p:nvPr>
            <p:ph type="dt" sz="half" idx="10"/>
          </p:nvPr>
        </p:nvSpPr>
        <p:spPr/>
        <p:txBody>
          <a:bodyPr/>
          <a:lstStyle/>
          <a:p>
            <a:fld id="{E577568B-BD57-45E8-B8E9-FB1656BC3118}" type="datetimeFigureOut">
              <a:rPr kumimoji="1" lang="ja-JP" altLang="en-US" smtClean="0"/>
              <a:t>2024/2/8</a:t>
            </a:fld>
            <a:endParaRPr kumimoji="1" lang="ja-JP" altLang="en-US"/>
          </a:p>
        </p:txBody>
      </p:sp>
      <p:sp>
        <p:nvSpPr>
          <p:cNvPr id="5" name="フッター プレースホルダー 4">
            <a:extLst>
              <a:ext uri="{FF2B5EF4-FFF2-40B4-BE49-F238E27FC236}">
                <a16:creationId xmlns:a16="http://schemas.microsoft.com/office/drawing/2014/main" id="{88C0F860-1DEB-7735-1292-33454914F47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72821D-A247-C7AB-3030-5C5D94EE8011}"/>
              </a:ext>
            </a:extLst>
          </p:cNvPr>
          <p:cNvSpPr>
            <a:spLocks noGrp="1"/>
          </p:cNvSpPr>
          <p:nvPr>
            <p:ph type="sldNum" sz="quarter" idx="12"/>
          </p:nvPr>
        </p:nvSpPr>
        <p:spPr/>
        <p:txBody>
          <a:bodyPr/>
          <a:lstStyle/>
          <a:p>
            <a:fld id="{CA8C40DC-6C33-4528-9796-181FF6E144A8}" type="slidenum">
              <a:rPr kumimoji="1" lang="ja-JP" altLang="en-US" smtClean="0"/>
              <a:t>‹#›</a:t>
            </a:fld>
            <a:endParaRPr kumimoji="1" lang="ja-JP" altLang="en-US"/>
          </a:p>
        </p:txBody>
      </p:sp>
    </p:spTree>
    <p:extLst>
      <p:ext uri="{BB962C8B-B14F-4D97-AF65-F5344CB8AC3E}">
        <p14:creationId xmlns:p14="http://schemas.microsoft.com/office/powerpoint/2010/main" val="3951176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9B11A60-7815-2D5C-6676-08A63E0F28F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96B4BED-56E3-8A9B-4028-7B689901D1F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E069B0E-8481-51FE-ADC7-3655B68A3BFA}"/>
              </a:ext>
            </a:extLst>
          </p:cNvPr>
          <p:cNvSpPr>
            <a:spLocks noGrp="1"/>
          </p:cNvSpPr>
          <p:nvPr>
            <p:ph type="dt" sz="half" idx="10"/>
          </p:nvPr>
        </p:nvSpPr>
        <p:spPr/>
        <p:txBody>
          <a:bodyPr/>
          <a:lstStyle/>
          <a:p>
            <a:fld id="{E577568B-BD57-45E8-B8E9-FB1656BC3118}" type="datetimeFigureOut">
              <a:rPr kumimoji="1" lang="ja-JP" altLang="en-US" smtClean="0"/>
              <a:t>2024/2/8</a:t>
            </a:fld>
            <a:endParaRPr kumimoji="1" lang="ja-JP" altLang="en-US"/>
          </a:p>
        </p:txBody>
      </p:sp>
      <p:sp>
        <p:nvSpPr>
          <p:cNvPr id="5" name="フッター プレースホルダー 4">
            <a:extLst>
              <a:ext uri="{FF2B5EF4-FFF2-40B4-BE49-F238E27FC236}">
                <a16:creationId xmlns:a16="http://schemas.microsoft.com/office/drawing/2014/main" id="{4A37945D-8DB6-16EC-32A9-56D4661B423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CA3BD8-EFE0-D057-8694-4CA68A8E582E}"/>
              </a:ext>
            </a:extLst>
          </p:cNvPr>
          <p:cNvSpPr>
            <a:spLocks noGrp="1"/>
          </p:cNvSpPr>
          <p:nvPr>
            <p:ph type="sldNum" sz="quarter" idx="12"/>
          </p:nvPr>
        </p:nvSpPr>
        <p:spPr/>
        <p:txBody>
          <a:bodyPr/>
          <a:lstStyle/>
          <a:p>
            <a:fld id="{CA8C40DC-6C33-4528-9796-181FF6E144A8}" type="slidenum">
              <a:rPr kumimoji="1" lang="ja-JP" altLang="en-US" smtClean="0"/>
              <a:t>‹#›</a:t>
            </a:fld>
            <a:endParaRPr kumimoji="1" lang="ja-JP" altLang="en-US"/>
          </a:p>
        </p:txBody>
      </p:sp>
    </p:spTree>
    <p:extLst>
      <p:ext uri="{BB962C8B-B14F-4D97-AF65-F5344CB8AC3E}">
        <p14:creationId xmlns:p14="http://schemas.microsoft.com/office/powerpoint/2010/main" val="1206483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3B1E94-5276-AA27-D7D3-43129AFC756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434FCAF-F71E-11AA-9408-D64B647D06D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806FA5F-FB36-EBC6-3181-DC513A252B44}"/>
              </a:ext>
            </a:extLst>
          </p:cNvPr>
          <p:cNvSpPr>
            <a:spLocks noGrp="1"/>
          </p:cNvSpPr>
          <p:nvPr>
            <p:ph type="dt" sz="half" idx="10"/>
          </p:nvPr>
        </p:nvSpPr>
        <p:spPr/>
        <p:txBody>
          <a:bodyPr/>
          <a:lstStyle/>
          <a:p>
            <a:fld id="{E577568B-BD57-45E8-B8E9-FB1656BC3118}" type="datetimeFigureOut">
              <a:rPr kumimoji="1" lang="ja-JP" altLang="en-US" smtClean="0"/>
              <a:t>2024/2/8</a:t>
            </a:fld>
            <a:endParaRPr kumimoji="1" lang="ja-JP" altLang="en-US"/>
          </a:p>
        </p:txBody>
      </p:sp>
      <p:sp>
        <p:nvSpPr>
          <p:cNvPr id="5" name="フッター プレースホルダー 4">
            <a:extLst>
              <a:ext uri="{FF2B5EF4-FFF2-40B4-BE49-F238E27FC236}">
                <a16:creationId xmlns:a16="http://schemas.microsoft.com/office/drawing/2014/main" id="{A1AACD0E-825F-FA09-52B8-56BAAB38B22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94D0958-55CD-5177-76D3-732443DD7BD0}"/>
              </a:ext>
            </a:extLst>
          </p:cNvPr>
          <p:cNvSpPr>
            <a:spLocks noGrp="1"/>
          </p:cNvSpPr>
          <p:nvPr>
            <p:ph type="sldNum" sz="quarter" idx="12"/>
          </p:nvPr>
        </p:nvSpPr>
        <p:spPr/>
        <p:txBody>
          <a:bodyPr/>
          <a:lstStyle/>
          <a:p>
            <a:fld id="{CA8C40DC-6C33-4528-9796-181FF6E144A8}" type="slidenum">
              <a:rPr kumimoji="1" lang="ja-JP" altLang="en-US" smtClean="0"/>
              <a:t>‹#›</a:t>
            </a:fld>
            <a:endParaRPr kumimoji="1" lang="ja-JP" altLang="en-US"/>
          </a:p>
        </p:txBody>
      </p:sp>
    </p:spTree>
    <p:extLst>
      <p:ext uri="{BB962C8B-B14F-4D97-AF65-F5344CB8AC3E}">
        <p14:creationId xmlns:p14="http://schemas.microsoft.com/office/powerpoint/2010/main" val="3041093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297686-6EAF-5C84-1B03-0DA83A72C7A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28E5E07-8209-FD99-FA6E-FAD9CCD680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4C128DF-68C8-FC98-B49E-A211453D26CA}"/>
              </a:ext>
            </a:extLst>
          </p:cNvPr>
          <p:cNvSpPr>
            <a:spLocks noGrp="1"/>
          </p:cNvSpPr>
          <p:nvPr>
            <p:ph type="dt" sz="half" idx="10"/>
          </p:nvPr>
        </p:nvSpPr>
        <p:spPr/>
        <p:txBody>
          <a:bodyPr/>
          <a:lstStyle/>
          <a:p>
            <a:fld id="{E577568B-BD57-45E8-B8E9-FB1656BC3118}" type="datetimeFigureOut">
              <a:rPr kumimoji="1" lang="ja-JP" altLang="en-US" smtClean="0"/>
              <a:t>2024/2/8</a:t>
            </a:fld>
            <a:endParaRPr kumimoji="1" lang="ja-JP" altLang="en-US"/>
          </a:p>
        </p:txBody>
      </p:sp>
      <p:sp>
        <p:nvSpPr>
          <p:cNvPr id="5" name="フッター プレースホルダー 4">
            <a:extLst>
              <a:ext uri="{FF2B5EF4-FFF2-40B4-BE49-F238E27FC236}">
                <a16:creationId xmlns:a16="http://schemas.microsoft.com/office/drawing/2014/main" id="{21E58C4B-E6C2-C06C-34EB-B1C3F5475D8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598302F-C857-9BA9-161F-F3B4ABF4ABF2}"/>
              </a:ext>
            </a:extLst>
          </p:cNvPr>
          <p:cNvSpPr>
            <a:spLocks noGrp="1"/>
          </p:cNvSpPr>
          <p:nvPr>
            <p:ph type="sldNum" sz="quarter" idx="12"/>
          </p:nvPr>
        </p:nvSpPr>
        <p:spPr/>
        <p:txBody>
          <a:bodyPr/>
          <a:lstStyle/>
          <a:p>
            <a:fld id="{CA8C40DC-6C33-4528-9796-181FF6E144A8}" type="slidenum">
              <a:rPr kumimoji="1" lang="ja-JP" altLang="en-US" smtClean="0"/>
              <a:t>‹#›</a:t>
            </a:fld>
            <a:endParaRPr kumimoji="1" lang="ja-JP" altLang="en-US"/>
          </a:p>
        </p:txBody>
      </p:sp>
    </p:spTree>
    <p:extLst>
      <p:ext uri="{BB962C8B-B14F-4D97-AF65-F5344CB8AC3E}">
        <p14:creationId xmlns:p14="http://schemas.microsoft.com/office/powerpoint/2010/main" val="1455390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E85234-B0A9-747C-4DE4-D1793049BE3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CD81A03-0693-C4EF-044E-E92C4286F966}"/>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D4EB475-EF2C-1D86-D9D0-E624B0F714A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B2F6E62-8469-D273-39A8-2798F1D8A8C9}"/>
              </a:ext>
            </a:extLst>
          </p:cNvPr>
          <p:cNvSpPr>
            <a:spLocks noGrp="1"/>
          </p:cNvSpPr>
          <p:nvPr>
            <p:ph type="dt" sz="half" idx="10"/>
          </p:nvPr>
        </p:nvSpPr>
        <p:spPr/>
        <p:txBody>
          <a:bodyPr/>
          <a:lstStyle/>
          <a:p>
            <a:fld id="{E577568B-BD57-45E8-B8E9-FB1656BC3118}" type="datetimeFigureOut">
              <a:rPr kumimoji="1" lang="ja-JP" altLang="en-US" smtClean="0"/>
              <a:t>2024/2/8</a:t>
            </a:fld>
            <a:endParaRPr kumimoji="1" lang="ja-JP" altLang="en-US"/>
          </a:p>
        </p:txBody>
      </p:sp>
      <p:sp>
        <p:nvSpPr>
          <p:cNvPr id="6" name="フッター プレースホルダー 5">
            <a:extLst>
              <a:ext uri="{FF2B5EF4-FFF2-40B4-BE49-F238E27FC236}">
                <a16:creationId xmlns:a16="http://schemas.microsoft.com/office/drawing/2014/main" id="{54DEA379-E50E-133D-6C45-E74B6941317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9B7A743-0C59-62B4-D180-703B91B6B538}"/>
              </a:ext>
            </a:extLst>
          </p:cNvPr>
          <p:cNvSpPr>
            <a:spLocks noGrp="1"/>
          </p:cNvSpPr>
          <p:nvPr>
            <p:ph type="sldNum" sz="quarter" idx="12"/>
          </p:nvPr>
        </p:nvSpPr>
        <p:spPr/>
        <p:txBody>
          <a:bodyPr/>
          <a:lstStyle/>
          <a:p>
            <a:fld id="{CA8C40DC-6C33-4528-9796-181FF6E144A8}" type="slidenum">
              <a:rPr kumimoji="1" lang="ja-JP" altLang="en-US" smtClean="0"/>
              <a:t>‹#›</a:t>
            </a:fld>
            <a:endParaRPr kumimoji="1" lang="ja-JP" altLang="en-US"/>
          </a:p>
        </p:txBody>
      </p:sp>
    </p:spTree>
    <p:extLst>
      <p:ext uri="{BB962C8B-B14F-4D97-AF65-F5344CB8AC3E}">
        <p14:creationId xmlns:p14="http://schemas.microsoft.com/office/powerpoint/2010/main" val="668709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8B238A-0095-77D7-DAAD-BD77B93E888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02049C9-7AEC-62B3-6297-25D98A5F6C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CD3E09D-C77B-7FBA-858E-6CE8A5B2211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73D92B8-EDD6-B7AC-28C7-9833CFB9E0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3F8BEEF-869E-6649-859A-DF132664FC5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334733E-6C1A-69EA-94C3-BC8DF1B29429}"/>
              </a:ext>
            </a:extLst>
          </p:cNvPr>
          <p:cNvSpPr>
            <a:spLocks noGrp="1"/>
          </p:cNvSpPr>
          <p:nvPr>
            <p:ph type="dt" sz="half" idx="10"/>
          </p:nvPr>
        </p:nvSpPr>
        <p:spPr/>
        <p:txBody>
          <a:bodyPr/>
          <a:lstStyle/>
          <a:p>
            <a:fld id="{E577568B-BD57-45E8-B8E9-FB1656BC3118}" type="datetimeFigureOut">
              <a:rPr kumimoji="1" lang="ja-JP" altLang="en-US" smtClean="0"/>
              <a:t>2024/2/8</a:t>
            </a:fld>
            <a:endParaRPr kumimoji="1" lang="ja-JP" altLang="en-US"/>
          </a:p>
        </p:txBody>
      </p:sp>
      <p:sp>
        <p:nvSpPr>
          <p:cNvPr id="8" name="フッター プレースホルダー 7">
            <a:extLst>
              <a:ext uri="{FF2B5EF4-FFF2-40B4-BE49-F238E27FC236}">
                <a16:creationId xmlns:a16="http://schemas.microsoft.com/office/drawing/2014/main" id="{45134EA1-68BF-C54D-DA22-3AA6AD81CEC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D781AC9-C892-CA8B-8BA1-6D19514DA233}"/>
              </a:ext>
            </a:extLst>
          </p:cNvPr>
          <p:cNvSpPr>
            <a:spLocks noGrp="1"/>
          </p:cNvSpPr>
          <p:nvPr>
            <p:ph type="sldNum" sz="quarter" idx="12"/>
          </p:nvPr>
        </p:nvSpPr>
        <p:spPr/>
        <p:txBody>
          <a:bodyPr/>
          <a:lstStyle/>
          <a:p>
            <a:fld id="{CA8C40DC-6C33-4528-9796-181FF6E144A8}" type="slidenum">
              <a:rPr kumimoji="1" lang="ja-JP" altLang="en-US" smtClean="0"/>
              <a:t>‹#›</a:t>
            </a:fld>
            <a:endParaRPr kumimoji="1" lang="ja-JP" altLang="en-US"/>
          </a:p>
        </p:txBody>
      </p:sp>
    </p:spTree>
    <p:extLst>
      <p:ext uri="{BB962C8B-B14F-4D97-AF65-F5344CB8AC3E}">
        <p14:creationId xmlns:p14="http://schemas.microsoft.com/office/powerpoint/2010/main" val="850290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E86592-9545-A77B-2251-1F74F1855A3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DBCA937-7F15-E5B4-0ED7-308A311E01E9}"/>
              </a:ext>
            </a:extLst>
          </p:cNvPr>
          <p:cNvSpPr>
            <a:spLocks noGrp="1"/>
          </p:cNvSpPr>
          <p:nvPr>
            <p:ph type="dt" sz="half" idx="10"/>
          </p:nvPr>
        </p:nvSpPr>
        <p:spPr/>
        <p:txBody>
          <a:bodyPr/>
          <a:lstStyle/>
          <a:p>
            <a:fld id="{E577568B-BD57-45E8-B8E9-FB1656BC3118}" type="datetimeFigureOut">
              <a:rPr kumimoji="1" lang="ja-JP" altLang="en-US" smtClean="0"/>
              <a:t>2024/2/8</a:t>
            </a:fld>
            <a:endParaRPr kumimoji="1" lang="ja-JP" altLang="en-US"/>
          </a:p>
        </p:txBody>
      </p:sp>
      <p:sp>
        <p:nvSpPr>
          <p:cNvPr id="4" name="フッター プレースホルダー 3">
            <a:extLst>
              <a:ext uri="{FF2B5EF4-FFF2-40B4-BE49-F238E27FC236}">
                <a16:creationId xmlns:a16="http://schemas.microsoft.com/office/drawing/2014/main" id="{7D09B213-B8E2-B129-9DAD-DD84F11C9BE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BE83568-10B1-AF5E-190D-5EB0B5A2D245}"/>
              </a:ext>
            </a:extLst>
          </p:cNvPr>
          <p:cNvSpPr>
            <a:spLocks noGrp="1"/>
          </p:cNvSpPr>
          <p:nvPr>
            <p:ph type="sldNum" sz="quarter" idx="12"/>
          </p:nvPr>
        </p:nvSpPr>
        <p:spPr/>
        <p:txBody>
          <a:bodyPr/>
          <a:lstStyle/>
          <a:p>
            <a:fld id="{CA8C40DC-6C33-4528-9796-181FF6E144A8}" type="slidenum">
              <a:rPr kumimoji="1" lang="ja-JP" altLang="en-US" smtClean="0"/>
              <a:t>‹#›</a:t>
            </a:fld>
            <a:endParaRPr kumimoji="1" lang="ja-JP" altLang="en-US"/>
          </a:p>
        </p:txBody>
      </p:sp>
    </p:spTree>
    <p:extLst>
      <p:ext uri="{BB962C8B-B14F-4D97-AF65-F5344CB8AC3E}">
        <p14:creationId xmlns:p14="http://schemas.microsoft.com/office/powerpoint/2010/main" val="677352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EFB09B4-E8FA-1491-53A3-147A7B3F8D95}"/>
              </a:ext>
            </a:extLst>
          </p:cNvPr>
          <p:cNvSpPr>
            <a:spLocks noGrp="1"/>
          </p:cNvSpPr>
          <p:nvPr>
            <p:ph type="dt" sz="half" idx="10"/>
          </p:nvPr>
        </p:nvSpPr>
        <p:spPr/>
        <p:txBody>
          <a:bodyPr/>
          <a:lstStyle/>
          <a:p>
            <a:fld id="{E577568B-BD57-45E8-B8E9-FB1656BC3118}" type="datetimeFigureOut">
              <a:rPr kumimoji="1" lang="ja-JP" altLang="en-US" smtClean="0"/>
              <a:t>2024/2/8</a:t>
            </a:fld>
            <a:endParaRPr kumimoji="1" lang="ja-JP" altLang="en-US"/>
          </a:p>
        </p:txBody>
      </p:sp>
      <p:sp>
        <p:nvSpPr>
          <p:cNvPr id="3" name="フッター プレースホルダー 2">
            <a:extLst>
              <a:ext uri="{FF2B5EF4-FFF2-40B4-BE49-F238E27FC236}">
                <a16:creationId xmlns:a16="http://schemas.microsoft.com/office/drawing/2014/main" id="{D0962351-D6B0-B18F-290D-C412C0C3FC0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9560C06-75DD-F896-1A9C-4D298E352980}"/>
              </a:ext>
            </a:extLst>
          </p:cNvPr>
          <p:cNvSpPr>
            <a:spLocks noGrp="1"/>
          </p:cNvSpPr>
          <p:nvPr>
            <p:ph type="sldNum" sz="quarter" idx="12"/>
          </p:nvPr>
        </p:nvSpPr>
        <p:spPr/>
        <p:txBody>
          <a:bodyPr/>
          <a:lstStyle/>
          <a:p>
            <a:fld id="{CA8C40DC-6C33-4528-9796-181FF6E144A8}" type="slidenum">
              <a:rPr kumimoji="1" lang="ja-JP" altLang="en-US" smtClean="0"/>
              <a:t>‹#›</a:t>
            </a:fld>
            <a:endParaRPr kumimoji="1" lang="ja-JP" altLang="en-US"/>
          </a:p>
        </p:txBody>
      </p:sp>
    </p:spTree>
    <p:extLst>
      <p:ext uri="{BB962C8B-B14F-4D97-AF65-F5344CB8AC3E}">
        <p14:creationId xmlns:p14="http://schemas.microsoft.com/office/powerpoint/2010/main" val="3759546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C7E050-E32F-5CDD-B5F1-B361D1F4EAB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53C01C1-1406-2009-AE6A-654EDF563E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306AEB4-9F7E-59FB-D786-F6CABC8A98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C03FB37-4C16-BCBC-CBA1-B74274AB952B}"/>
              </a:ext>
            </a:extLst>
          </p:cNvPr>
          <p:cNvSpPr>
            <a:spLocks noGrp="1"/>
          </p:cNvSpPr>
          <p:nvPr>
            <p:ph type="dt" sz="half" idx="10"/>
          </p:nvPr>
        </p:nvSpPr>
        <p:spPr/>
        <p:txBody>
          <a:bodyPr/>
          <a:lstStyle/>
          <a:p>
            <a:fld id="{E577568B-BD57-45E8-B8E9-FB1656BC3118}" type="datetimeFigureOut">
              <a:rPr kumimoji="1" lang="ja-JP" altLang="en-US" smtClean="0"/>
              <a:t>2024/2/8</a:t>
            </a:fld>
            <a:endParaRPr kumimoji="1" lang="ja-JP" altLang="en-US"/>
          </a:p>
        </p:txBody>
      </p:sp>
      <p:sp>
        <p:nvSpPr>
          <p:cNvPr id="6" name="フッター プレースホルダー 5">
            <a:extLst>
              <a:ext uri="{FF2B5EF4-FFF2-40B4-BE49-F238E27FC236}">
                <a16:creationId xmlns:a16="http://schemas.microsoft.com/office/drawing/2014/main" id="{4B99B15A-EBF9-82EC-B341-B0AB8F47690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33FE5C4-F990-5CD2-171B-667FDD00A7E0}"/>
              </a:ext>
            </a:extLst>
          </p:cNvPr>
          <p:cNvSpPr>
            <a:spLocks noGrp="1"/>
          </p:cNvSpPr>
          <p:nvPr>
            <p:ph type="sldNum" sz="quarter" idx="12"/>
          </p:nvPr>
        </p:nvSpPr>
        <p:spPr/>
        <p:txBody>
          <a:bodyPr/>
          <a:lstStyle/>
          <a:p>
            <a:fld id="{CA8C40DC-6C33-4528-9796-181FF6E144A8}" type="slidenum">
              <a:rPr kumimoji="1" lang="ja-JP" altLang="en-US" smtClean="0"/>
              <a:t>‹#›</a:t>
            </a:fld>
            <a:endParaRPr kumimoji="1" lang="ja-JP" altLang="en-US"/>
          </a:p>
        </p:txBody>
      </p:sp>
    </p:spTree>
    <p:extLst>
      <p:ext uri="{BB962C8B-B14F-4D97-AF65-F5344CB8AC3E}">
        <p14:creationId xmlns:p14="http://schemas.microsoft.com/office/powerpoint/2010/main" val="243042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89550A-E0D4-B2DB-4027-FA06F2D1DCE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A36C902-233B-B919-31BF-4646827C4B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7DD670F-1A45-8D60-8354-2BF169B8AE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E98912A-8C1B-E271-7674-C6FB43DEE7A5}"/>
              </a:ext>
            </a:extLst>
          </p:cNvPr>
          <p:cNvSpPr>
            <a:spLocks noGrp="1"/>
          </p:cNvSpPr>
          <p:nvPr>
            <p:ph type="dt" sz="half" idx="10"/>
          </p:nvPr>
        </p:nvSpPr>
        <p:spPr/>
        <p:txBody>
          <a:bodyPr/>
          <a:lstStyle/>
          <a:p>
            <a:fld id="{E577568B-BD57-45E8-B8E9-FB1656BC3118}" type="datetimeFigureOut">
              <a:rPr kumimoji="1" lang="ja-JP" altLang="en-US" smtClean="0"/>
              <a:t>2024/2/8</a:t>
            </a:fld>
            <a:endParaRPr kumimoji="1" lang="ja-JP" altLang="en-US"/>
          </a:p>
        </p:txBody>
      </p:sp>
      <p:sp>
        <p:nvSpPr>
          <p:cNvPr id="6" name="フッター プレースホルダー 5">
            <a:extLst>
              <a:ext uri="{FF2B5EF4-FFF2-40B4-BE49-F238E27FC236}">
                <a16:creationId xmlns:a16="http://schemas.microsoft.com/office/drawing/2014/main" id="{9936818C-5D18-CFEE-059A-8F111CFBA6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BCEAF06-6F99-ACEC-D101-FDCEFC3AD2F0}"/>
              </a:ext>
            </a:extLst>
          </p:cNvPr>
          <p:cNvSpPr>
            <a:spLocks noGrp="1"/>
          </p:cNvSpPr>
          <p:nvPr>
            <p:ph type="sldNum" sz="quarter" idx="12"/>
          </p:nvPr>
        </p:nvSpPr>
        <p:spPr/>
        <p:txBody>
          <a:bodyPr/>
          <a:lstStyle/>
          <a:p>
            <a:fld id="{CA8C40DC-6C33-4528-9796-181FF6E144A8}" type="slidenum">
              <a:rPr kumimoji="1" lang="ja-JP" altLang="en-US" smtClean="0"/>
              <a:t>‹#›</a:t>
            </a:fld>
            <a:endParaRPr kumimoji="1" lang="ja-JP" altLang="en-US"/>
          </a:p>
        </p:txBody>
      </p:sp>
    </p:spTree>
    <p:extLst>
      <p:ext uri="{BB962C8B-B14F-4D97-AF65-F5344CB8AC3E}">
        <p14:creationId xmlns:p14="http://schemas.microsoft.com/office/powerpoint/2010/main" val="717525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46B5D36-3D24-F261-B5FB-DAD74878AA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367FF27-30F3-1D40-8DB1-B8A202E9AA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546DD09-FDDD-9075-560D-139281926B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7568B-BD57-45E8-B8E9-FB1656BC3118}" type="datetimeFigureOut">
              <a:rPr kumimoji="1" lang="ja-JP" altLang="en-US" smtClean="0"/>
              <a:t>2024/2/8</a:t>
            </a:fld>
            <a:endParaRPr kumimoji="1" lang="ja-JP" altLang="en-US"/>
          </a:p>
        </p:txBody>
      </p:sp>
      <p:sp>
        <p:nvSpPr>
          <p:cNvPr id="5" name="フッター プレースホルダー 4">
            <a:extLst>
              <a:ext uri="{FF2B5EF4-FFF2-40B4-BE49-F238E27FC236}">
                <a16:creationId xmlns:a16="http://schemas.microsoft.com/office/drawing/2014/main" id="{FBC05BD2-2532-510F-9616-24450E0110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FB321F2-2E7B-AF5B-0DD7-088F2EDDC4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C40DC-6C33-4528-9796-181FF6E144A8}" type="slidenum">
              <a:rPr kumimoji="1" lang="ja-JP" altLang="en-US" smtClean="0"/>
              <a:t>‹#›</a:t>
            </a:fld>
            <a:endParaRPr kumimoji="1" lang="ja-JP" altLang="en-US"/>
          </a:p>
        </p:txBody>
      </p:sp>
    </p:spTree>
    <p:extLst>
      <p:ext uri="{BB962C8B-B14F-4D97-AF65-F5344CB8AC3E}">
        <p14:creationId xmlns:p14="http://schemas.microsoft.com/office/powerpoint/2010/main" val="2544915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2C8A17E-8374-BA9E-775C-97EF66CECAFD}"/>
              </a:ext>
            </a:extLst>
          </p:cNvPr>
          <p:cNvPicPr>
            <a:picLocks noChangeAspect="1"/>
          </p:cNvPicPr>
          <p:nvPr/>
        </p:nvPicPr>
        <p:blipFill>
          <a:blip r:embed="rId3"/>
          <a:stretch>
            <a:fillRect/>
          </a:stretch>
        </p:blipFill>
        <p:spPr>
          <a:xfrm>
            <a:off x="973541" y="5526922"/>
            <a:ext cx="2030144" cy="920576"/>
          </a:xfrm>
          <a:prstGeom prst="rect">
            <a:avLst/>
          </a:prstGeom>
        </p:spPr>
      </p:pic>
      <p:sp>
        <p:nvSpPr>
          <p:cNvPr id="5" name="テキスト ボックス 4">
            <a:extLst>
              <a:ext uri="{FF2B5EF4-FFF2-40B4-BE49-F238E27FC236}">
                <a16:creationId xmlns:a16="http://schemas.microsoft.com/office/drawing/2014/main" id="{F52B2F7D-E424-6884-3FF4-D275A55BEC39}"/>
              </a:ext>
            </a:extLst>
          </p:cNvPr>
          <p:cNvSpPr txBox="1"/>
          <p:nvPr/>
        </p:nvSpPr>
        <p:spPr>
          <a:xfrm>
            <a:off x="163773" y="2824666"/>
            <a:ext cx="11641541" cy="707886"/>
          </a:xfrm>
          <a:prstGeom prst="rect">
            <a:avLst/>
          </a:prstGeom>
          <a:solidFill>
            <a:srgbClr val="002060"/>
          </a:solidFill>
        </p:spPr>
        <p:txBody>
          <a:bodyPr wrap="square">
            <a:spAutoFit/>
          </a:bodyPr>
          <a:lstStyle/>
          <a:p>
            <a:r>
              <a:rPr lang="ja-JP" altLang="en-US" sz="4000" b="1" dirty="0">
                <a:solidFill>
                  <a:schemeClr val="bg1"/>
                </a:solidFill>
              </a:rPr>
              <a:t>　　ロータリークラブ新入会員研修　余談編</a:t>
            </a:r>
          </a:p>
        </p:txBody>
      </p:sp>
    </p:spTree>
    <p:extLst>
      <p:ext uri="{BB962C8B-B14F-4D97-AF65-F5344CB8AC3E}">
        <p14:creationId xmlns:p14="http://schemas.microsoft.com/office/powerpoint/2010/main" val="1279976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テキスト ボックス 3">
            <a:extLst>
              <a:ext uri="{FF2B5EF4-FFF2-40B4-BE49-F238E27FC236}">
                <a16:creationId xmlns:a16="http://schemas.microsoft.com/office/drawing/2014/main" id="{D6A76814-665D-8D7A-58A6-E4770B5EA652}"/>
              </a:ext>
            </a:extLst>
          </p:cNvPr>
          <p:cNvSpPr txBox="1"/>
          <p:nvPr/>
        </p:nvSpPr>
        <p:spPr>
          <a:xfrm>
            <a:off x="1371597" y="126976"/>
            <a:ext cx="10044023" cy="87772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ja-JP" sz="4000" b="1" kern="1200" dirty="0">
                <a:solidFill>
                  <a:srgbClr val="FFFFFF"/>
                </a:solidFill>
                <a:ea typeface="+mj-ea"/>
                <a:cs typeface="+mj-cs"/>
              </a:rPr>
              <a:t>Trump talks at a Rotary Club luncheon</a:t>
            </a:r>
          </a:p>
        </p:txBody>
      </p:sp>
      <p:sp>
        <p:nvSpPr>
          <p:cNvPr id="12" name="テキスト ボックス 11">
            <a:extLst>
              <a:ext uri="{FF2B5EF4-FFF2-40B4-BE49-F238E27FC236}">
                <a16:creationId xmlns:a16="http://schemas.microsoft.com/office/drawing/2014/main" id="{42213DC8-6616-A507-B20B-F74071F765BD}"/>
              </a:ext>
            </a:extLst>
          </p:cNvPr>
          <p:cNvSpPr txBox="1"/>
          <p:nvPr/>
        </p:nvSpPr>
        <p:spPr>
          <a:xfrm>
            <a:off x="336884" y="849863"/>
            <a:ext cx="11518232" cy="707886"/>
          </a:xfrm>
          <a:prstGeom prst="rect">
            <a:avLst/>
          </a:prstGeom>
          <a:noFill/>
        </p:spPr>
        <p:txBody>
          <a:bodyPr wrap="square">
            <a:spAutoFit/>
          </a:bodyPr>
          <a:lstStyle/>
          <a:p>
            <a:pPr defTabSz="676656">
              <a:spcAft>
                <a:spcPts val="600"/>
              </a:spcAft>
            </a:pPr>
            <a:r>
              <a:rPr kumimoji="1" lang="ja-JP" altLang="en-US" sz="4000" b="1" kern="1200" dirty="0">
                <a:solidFill>
                  <a:schemeClr val="bg1"/>
                </a:solidFill>
                <a:latin typeface="+mn-lt"/>
                <a:ea typeface="+mn-ea"/>
                <a:cs typeface="+mn-cs"/>
              </a:rPr>
              <a:t>ロータリークラブの例会で卓話をするトランプ氏</a:t>
            </a:r>
            <a:endParaRPr lang="ja-JP" altLang="en-US" sz="4000" b="1" dirty="0">
              <a:solidFill>
                <a:schemeClr val="bg1"/>
              </a:solidFill>
            </a:endParaRPr>
          </a:p>
        </p:txBody>
      </p:sp>
      <p:pic>
        <p:nvPicPr>
          <p:cNvPr id="16" name="図 15">
            <a:extLst>
              <a:ext uri="{FF2B5EF4-FFF2-40B4-BE49-F238E27FC236}">
                <a16:creationId xmlns:a16="http://schemas.microsoft.com/office/drawing/2014/main" id="{9A945FD1-2073-9EB0-9E9E-EB6E4AF728A3}"/>
              </a:ext>
            </a:extLst>
          </p:cNvPr>
          <p:cNvPicPr>
            <a:picLocks noChangeAspect="1"/>
          </p:cNvPicPr>
          <p:nvPr/>
        </p:nvPicPr>
        <p:blipFill>
          <a:blip r:embed="rId3"/>
          <a:stretch>
            <a:fillRect/>
          </a:stretch>
        </p:blipFill>
        <p:spPr>
          <a:xfrm>
            <a:off x="494472" y="2050801"/>
            <a:ext cx="6183235" cy="3461872"/>
          </a:xfrm>
          <a:prstGeom prst="rect">
            <a:avLst/>
          </a:prstGeom>
        </p:spPr>
      </p:pic>
      <p:pic>
        <p:nvPicPr>
          <p:cNvPr id="21" name="図 20">
            <a:extLst>
              <a:ext uri="{FF2B5EF4-FFF2-40B4-BE49-F238E27FC236}">
                <a16:creationId xmlns:a16="http://schemas.microsoft.com/office/drawing/2014/main" id="{617A6369-4364-7FD6-E51D-00E188C0C7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2179" y="2051278"/>
            <a:ext cx="3146544" cy="2353753"/>
          </a:xfrm>
          <a:prstGeom prst="rect">
            <a:avLst/>
          </a:prstGeom>
        </p:spPr>
      </p:pic>
      <p:pic>
        <p:nvPicPr>
          <p:cNvPr id="22" name="図 21">
            <a:extLst>
              <a:ext uri="{FF2B5EF4-FFF2-40B4-BE49-F238E27FC236}">
                <a16:creationId xmlns:a16="http://schemas.microsoft.com/office/drawing/2014/main" id="{0EB0E0DC-78BC-B45A-C5C4-E9BA0B370A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88841" y="4611998"/>
            <a:ext cx="3696603" cy="2039035"/>
          </a:xfrm>
          <a:prstGeom prst="rect">
            <a:avLst/>
          </a:prstGeom>
        </p:spPr>
      </p:pic>
      <p:sp>
        <p:nvSpPr>
          <p:cNvPr id="24" name="テキスト ボックス 23">
            <a:extLst>
              <a:ext uri="{FF2B5EF4-FFF2-40B4-BE49-F238E27FC236}">
                <a16:creationId xmlns:a16="http://schemas.microsoft.com/office/drawing/2014/main" id="{BEE79A6F-2761-C02E-489F-36E2B9F301B7}"/>
              </a:ext>
            </a:extLst>
          </p:cNvPr>
          <p:cNvSpPr txBox="1"/>
          <p:nvPr/>
        </p:nvSpPr>
        <p:spPr>
          <a:xfrm>
            <a:off x="336884" y="5703362"/>
            <a:ext cx="6945401" cy="954107"/>
          </a:xfrm>
          <a:prstGeom prst="rect">
            <a:avLst/>
          </a:prstGeom>
          <a:noFill/>
        </p:spPr>
        <p:txBody>
          <a:bodyPr wrap="square">
            <a:spAutoFit/>
          </a:bodyPr>
          <a:lstStyle/>
          <a:p>
            <a:r>
              <a:rPr lang="ja-JP" altLang="en-US" sz="2800" b="1" dirty="0">
                <a:latin typeface="+mn-ea"/>
              </a:rPr>
              <a:t>マンチェスター</a:t>
            </a:r>
            <a:r>
              <a:rPr lang="en-US" altLang="ja-JP" sz="2800" b="1" dirty="0">
                <a:latin typeface="+mn-ea"/>
              </a:rPr>
              <a:t>NH</a:t>
            </a:r>
            <a:r>
              <a:rPr lang="ja-JP" altLang="en-US" sz="2800" b="1" dirty="0">
                <a:latin typeface="+mn-ea"/>
              </a:rPr>
              <a:t>ロータリークラブで</a:t>
            </a:r>
            <a:endParaRPr lang="en-US" altLang="ja-JP" sz="2800" b="1" dirty="0">
              <a:latin typeface="+mn-ea"/>
            </a:endParaRPr>
          </a:p>
          <a:p>
            <a:r>
              <a:rPr lang="ja-JP" altLang="en-US" sz="2800" b="1" dirty="0">
                <a:latin typeface="+mn-ea"/>
              </a:rPr>
              <a:t>ゲストスピーカーとして卓話</a:t>
            </a:r>
          </a:p>
        </p:txBody>
      </p:sp>
    </p:spTree>
    <p:extLst>
      <p:ext uri="{BB962C8B-B14F-4D97-AF65-F5344CB8AC3E}">
        <p14:creationId xmlns:p14="http://schemas.microsoft.com/office/powerpoint/2010/main" val="2835286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124009D-8B5F-F8C4-3209-082B843D6C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865" y="2338511"/>
            <a:ext cx="2917215" cy="4158591"/>
          </a:xfrm>
          <a:prstGeom prst="rect">
            <a:avLst/>
          </a:prstGeom>
        </p:spPr>
      </p:pic>
      <p:sp>
        <p:nvSpPr>
          <p:cNvPr id="6" name="テキスト ボックス 5">
            <a:extLst>
              <a:ext uri="{FF2B5EF4-FFF2-40B4-BE49-F238E27FC236}">
                <a16:creationId xmlns:a16="http://schemas.microsoft.com/office/drawing/2014/main" id="{9C0B01A9-0441-1CC2-0298-9BF5488A4F3E}"/>
              </a:ext>
            </a:extLst>
          </p:cNvPr>
          <p:cNvSpPr txBox="1"/>
          <p:nvPr/>
        </p:nvSpPr>
        <p:spPr>
          <a:xfrm>
            <a:off x="3665220" y="2305980"/>
            <a:ext cx="8274105" cy="422365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ja-JP" altLang="en-US" sz="2400" b="1" dirty="0">
                <a:solidFill>
                  <a:schemeClr val="tx1"/>
                </a:solidFill>
              </a:rPr>
              <a:t>カーネルがビジネスの基本にしたのは、</a:t>
            </a:r>
            <a:endParaRPr lang="en-US" altLang="ja-JP" sz="2400" b="1" dirty="0">
              <a:solidFill>
                <a:schemeClr val="tx1"/>
              </a:solidFill>
            </a:endParaRPr>
          </a:p>
          <a:p>
            <a:r>
              <a:rPr lang="ja-JP" altLang="en-US" sz="2400" b="1" dirty="0">
                <a:solidFill>
                  <a:schemeClr val="tx1"/>
                </a:solidFill>
              </a:rPr>
              <a:t>次の四つのルールだったと自叙伝に記載されています。</a:t>
            </a:r>
            <a:endParaRPr lang="en-US" altLang="ja-JP" sz="2400" b="1" dirty="0">
              <a:solidFill>
                <a:schemeClr val="tx1"/>
              </a:solidFill>
            </a:endParaRPr>
          </a:p>
          <a:p>
            <a:endParaRPr lang="ja-JP" altLang="en-US" sz="2400" b="1" dirty="0">
              <a:solidFill>
                <a:schemeClr val="tx1"/>
              </a:solidFill>
            </a:endParaRPr>
          </a:p>
          <a:p>
            <a:pPr marL="514350" indent="-514350">
              <a:buAutoNum type="arabicPeriod"/>
            </a:pPr>
            <a:r>
              <a:rPr lang="ja-JP" altLang="en-US" sz="2400" b="1" dirty="0">
                <a:solidFill>
                  <a:schemeClr val="tx1"/>
                </a:solidFill>
              </a:rPr>
              <a:t>そのビジネスに嘘偽りはないか</a:t>
            </a:r>
            <a:endParaRPr lang="en-US" altLang="ja-JP" sz="2400" b="1" dirty="0">
              <a:solidFill>
                <a:schemeClr val="tx1"/>
              </a:solidFill>
            </a:endParaRPr>
          </a:p>
          <a:p>
            <a:pPr marL="514350" indent="-514350">
              <a:buAutoNum type="arabicPeriod"/>
            </a:pPr>
            <a:endParaRPr lang="en-US" altLang="ja-JP" sz="2400" b="1" dirty="0">
              <a:solidFill>
                <a:schemeClr val="tx1"/>
              </a:solidFill>
            </a:endParaRPr>
          </a:p>
          <a:p>
            <a:r>
              <a:rPr lang="en-US" altLang="ja-JP" sz="2400" b="1" dirty="0">
                <a:solidFill>
                  <a:schemeClr val="tx1"/>
                </a:solidFill>
              </a:rPr>
              <a:t>2. </a:t>
            </a:r>
            <a:r>
              <a:rPr lang="ja-JP" altLang="en-US" sz="2400" b="1" dirty="0">
                <a:solidFill>
                  <a:schemeClr val="tx1"/>
                </a:solidFill>
              </a:rPr>
              <a:t>そのビジネスは関係するすべての人に公正か</a:t>
            </a:r>
            <a:endParaRPr lang="en-US" altLang="ja-JP" sz="2400" b="1" dirty="0">
              <a:solidFill>
                <a:schemeClr val="tx1"/>
              </a:solidFill>
            </a:endParaRPr>
          </a:p>
          <a:p>
            <a:endParaRPr lang="en-US" altLang="ja-JP" sz="2400" b="1" dirty="0">
              <a:solidFill>
                <a:schemeClr val="tx1"/>
              </a:solidFill>
            </a:endParaRPr>
          </a:p>
          <a:p>
            <a:r>
              <a:rPr lang="en-US" altLang="ja-JP" sz="2400" b="1" dirty="0">
                <a:solidFill>
                  <a:schemeClr val="tx1"/>
                </a:solidFill>
              </a:rPr>
              <a:t>3. </a:t>
            </a:r>
            <a:r>
              <a:rPr lang="ja-JP" altLang="en-US" sz="2400" b="1" dirty="0">
                <a:solidFill>
                  <a:schemeClr val="tx1"/>
                </a:solidFill>
              </a:rPr>
              <a:t>そのビジネスは良好な人間関係を作っていくものか</a:t>
            </a:r>
            <a:endParaRPr lang="en-US" altLang="ja-JP" sz="2400" b="1" dirty="0">
              <a:solidFill>
                <a:schemeClr val="tx1"/>
              </a:solidFill>
            </a:endParaRPr>
          </a:p>
          <a:p>
            <a:endParaRPr lang="en-US" altLang="ja-JP" sz="2400" b="1" dirty="0">
              <a:solidFill>
                <a:schemeClr val="tx1"/>
              </a:solidFill>
            </a:endParaRPr>
          </a:p>
          <a:p>
            <a:r>
              <a:rPr lang="en-US" altLang="ja-JP" sz="2400" b="1" dirty="0">
                <a:solidFill>
                  <a:schemeClr val="tx1"/>
                </a:solidFill>
              </a:rPr>
              <a:t>4. </a:t>
            </a:r>
            <a:r>
              <a:rPr lang="ja-JP" altLang="en-US" sz="2400" b="1" dirty="0">
                <a:solidFill>
                  <a:schemeClr val="tx1"/>
                </a:solidFill>
              </a:rPr>
              <a:t>そのビジネスは関係するすべての人にとっ</a:t>
            </a:r>
            <a:endParaRPr lang="en-US" altLang="ja-JP" sz="2400" b="1" dirty="0">
              <a:solidFill>
                <a:schemeClr val="tx1"/>
              </a:solidFill>
            </a:endParaRPr>
          </a:p>
          <a:p>
            <a:r>
              <a:rPr lang="en-US" altLang="ja-JP" sz="2400" b="1" dirty="0">
                <a:solidFill>
                  <a:schemeClr val="tx1"/>
                </a:solidFill>
              </a:rPr>
              <a:t>    </a:t>
            </a:r>
            <a:r>
              <a:rPr lang="ja-JP" altLang="en-US" sz="2400" b="1" dirty="0">
                <a:solidFill>
                  <a:schemeClr val="tx1"/>
                </a:solidFill>
              </a:rPr>
              <a:t>て有益なものか</a:t>
            </a:r>
          </a:p>
        </p:txBody>
      </p:sp>
      <p:sp>
        <p:nvSpPr>
          <p:cNvPr id="8" name="テキスト ボックス 7">
            <a:extLst>
              <a:ext uri="{FF2B5EF4-FFF2-40B4-BE49-F238E27FC236}">
                <a16:creationId xmlns:a16="http://schemas.microsoft.com/office/drawing/2014/main" id="{B7B0FA52-12C3-0793-586F-5DF9804F33E6}"/>
              </a:ext>
            </a:extLst>
          </p:cNvPr>
          <p:cNvSpPr txBox="1"/>
          <p:nvPr/>
        </p:nvSpPr>
        <p:spPr>
          <a:xfrm>
            <a:off x="0" y="196948"/>
            <a:ext cx="12192000" cy="830997"/>
          </a:xfrm>
          <a:prstGeom prst="rect">
            <a:avLst/>
          </a:prstGeom>
          <a:solidFill>
            <a:srgbClr val="002060"/>
          </a:solidFill>
        </p:spPr>
        <p:style>
          <a:lnRef idx="0">
            <a:schemeClr val="accent1"/>
          </a:lnRef>
          <a:fillRef idx="3">
            <a:schemeClr val="accent1"/>
          </a:fillRef>
          <a:effectRef idx="3">
            <a:schemeClr val="accent1"/>
          </a:effectRef>
          <a:fontRef idx="minor">
            <a:schemeClr val="lt1"/>
          </a:fontRef>
        </p:style>
        <p:txBody>
          <a:bodyPr wrap="square">
            <a:spAutoFit/>
          </a:bodyPr>
          <a:lstStyle/>
          <a:p>
            <a:r>
              <a:rPr lang="ja-JP" altLang="en-US" sz="4800" b="1" dirty="0"/>
              <a:t>　　　　　　カーネルサンダース</a:t>
            </a:r>
          </a:p>
        </p:txBody>
      </p:sp>
      <p:sp>
        <p:nvSpPr>
          <p:cNvPr id="12" name="テキスト ボックス 11">
            <a:extLst>
              <a:ext uri="{FF2B5EF4-FFF2-40B4-BE49-F238E27FC236}">
                <a16:creationId xmlns:a16="http://schemas.microsoft.com/office/drawing/2014/main" id="{09075AEF-1E64-EABD-C55B-1D26D66FC106}"/>
              </a:ext>
            </a:extLst>
          </p:cNvPr>
          <p:cNvSpPr txBox="1"/>
          <p:nvPr/>
        </p:nvSpPr>
        <p:spPr>
          <a:xfrm>
            <a:off x="332865" y="1088013"/>
            <a:ext cx="11467474" cy="954107"/>
          </a:xfrm>
          <a:prstGeom prst="rect">
            <a:avLst/>
          </a:prstGeom>
          <a:noFill/>
        </p:spPr>
        <p:txBody>
          <a:bodyPr wrap="square">
            <a:spAutoFit/>
          </a:bodyPr>
          <a:lstStyle/>
          <a:p>
            <a:r>
              <a:rPr lang="en-US" altLang="ja-JP" sz="2400" b="1" dirty="0"/>
              <a:t>                      </a:t>
            </a:r>
            <a:r>
              <a:rPr lang="en-US" altLang="ja-JP" sz="2800" b="1" dirty="0"/>
              <a:t>1920</a:t>
            </a:r>
            <a:r>
              <a:rPr lang="ja-JP" altLang="en-US" sz="2800" b="1" dirty="0"/>
              <a:t>年ジェファーソン</a:t>
            </a:r>
            <a:r>
              <a:rPr lang="en-US" altLang="ja-JP" sz="2800" b="1" dirty="0"/>
              <a:t>RC</a:t>
            </a:r>
            <a:r>
              <a:rPr lang="ja-JP" altLang="en-US" sz="2800" b="1" dirty="0"/>
              <a:t>　チャーターメンバー </a:t>
            </a:r>
            <a:endParaRPr lang="en-US" altLang="ja-JP" sz="2800" b="1" dirty="0"/>
          </a:p>
          <a:p>
            <a:r>
              <a:rPr lang="en-US" altLang="ja-JP" sz="2800" b="1" dirty="0"/>
              <a:t>       1930</a:t>
            </a:r>
            <a:r>
              <a:rPr lang="ja-JP" altLang="en-US" sz="2800" b="1" dirty="0"/>
              <a:t>年 コービン</a:t>
            </a:r>
            <a:r>
              <a:rPr lang="en-US" altLang="ja-JP" sz="2800" b="1" dirty="0"/>
              <a:t>RC</a:t>
            </a:r>
            <a:r>
              <a:rPr lang="ja-JP" altLang="en-US" sz="2800" b="1" dirty="0"/>
              <a:t>に移籍     </a:t>
            </a:r>
            <a:r>
              <a:rPr lang="en-US" altLang="ja-JP" sz="2800" b="1" dirty="0"/>
              <a:t>1960</a:t>
            </a:r>
            <a:r>
              <a:rPr lang="ja-JP" altLang="en-US" sz="2800" b="1" dirty="0"/>
              <a:t>年シエルビービル</a:t>
            </a:r>
            <a:r>
              <a:rPr lang="en-US" altLang="ja-JP" sz="2800" b="1" dirty="0"/>
              <a:t>RC</a:t>
            </a:r>
            <a:r>
              <a:rPr lang="ja-JP" altLang="en-US" sz="2800" b="1" dirty="0"/>
              <a:t>に移籍 </a:t>
            </a:r>
          </a:p>
        </p:txBody>
      </p:sp>
      <p:sp>
        <p:nvSpPr>
          <p:cNvPr id="13" name="矢印: ストライプ 12">
            <a:extLst>
              <a:ext uri="{FF2B5EF4-FFF2-40B4-BE49-F238E27FC236}">
                <a16:creationId xmlns:a16="http://schemas.microsoft.com/office/drawing/2014/main" id="{607CD774-30A3-E735-62CD-08E7B083B291}"/>
              </a:ext>
            </a:extLst>
          </p:cNvPr>
          <p:cNvSpPr/>
          <p:nvPr/>
        </p:nvSpPr>
        <p:spPr>
          <a:xfrm>
            <a:off x="1717931" y="5663295"/>
            <a:ext cx="978408" cy="704538"/>
          </a:xfrm>
          <a:prstGeom prst="stripedRightArrow">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pic>
        <p:nvPicPr>
          <p:cNvPr id="14" name="図 13">
            <a:extLst>
              <a:ext uri="{FF2B5EF4-FFF2-40B4-BE49-F238E27FC236}">
                <a16:creationId xmlns:a16="http://schemas.microsoft.com/office/drawing/2014/main" id="{648EB3D3-6828-797A-7274-DCA2850E077C}"/>
              </a:ext>
            </a:extLst>
          </p:cNvPr>
          <p:cNvPicPr>
            <a:picLocks noChangeAspect="1"/>
          </p:cNvPicPr>
          <p:nvPr/>
        </p:nvPicPr>
        <p:blipFill>
          <a:blip r:embed="rId4"/>
          <a:stretch>
            <a:fillRect/>
          </a:stretch>
        </p:blipFill>
        <p:spPr>
          <a:xfrm>
            <a:off x="252675" y="5070514"/>
            <a:ext cx="1889924" cy="1426588"/>
          </a:xfrm>
          <a:prstGeom prst="rect">
            <a:avLst/>
          </a:prstGeom>
        </p:spPr>
      </p:pic>
    </p:spTree>
    <p:extLst>
      <p:ext uri="{BB962C8B-B14F-4D97-AF65-F5344CB8AC3E}">
        <p14:creationId xmlns:p14="http://schemas.microsoft.com/office/powerpoint/2010/main" val="877339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78E6FBB8-7559-DF5B-4225-E8EE75D2C771}"/>
              </a:ext>
            </a:extLst>
          </p:cNvPr>
          <p:cNvSpPr txBox="1"/>
          <p:nvPr/>
        </p:nvSpPr>
        <p:spPr>
          <a:xfrm>
            <a:off x="346364" y="224043"/>
            <a:ext cx="11665527" cy="646331"/>
          </a:xfrm>
          <a:prstGeom prst="rect">
            <a:avLst/>
          </a:prstGeom>
          <a:solidFill>
            <a:srgbClr val="002060"/>
          </a:solidFill>
        </p:spPr>
        <p:txBody>
          <a:bodyPr wrap="square">
            <a:spAutoFit/>
          </a:bodyPr>
          <a:lstStyle/>
          <a:p>
            <a:r>
              <a:rPr lang="ja-JP" altLang="en-US" sz="3600" b="1" dirty="0"/>
              <a:t>　　　　　　　</a:t>
            </a:r>
            <a:r>
              <a:rPr lang="ja-JP" altLang="en-US" sz="3600" b="1" dirty="0">
                <a:solidFill>
                  <a:schemeClr val="bg1"/>
                </a:solidFill>
              </a:rPr>
              <a:t>ロータリーの襟章の歴史</a:t>
            </a:r>
          </a:p>
        </p:txBody>
      </p:sp>
      <p:sp>
        <p:nvSpPr>
          <p:cNvPr id="3" name="テキスト ボックス 2">
            <a:extLst>
              <a:ext uri="{FF2B5EF4-FFF2-40B4-BE49-F238E27FC236}">
                <a16:creationId xmlns:a16="http://schemas.microsoft.com/office/drawing/2014/main" id="{C228EBF3-77A2-DF1C-5C12-81D0661E5AB2}"/>
              </a:ext>
            </a:extLst>
          </p:cNvPr>
          <p:cNvSpPr txBox="1"/>
          <p:nvPr/>
        </p:nvSpPr>
        <p:spPr>
          <a:xfrm>
            <a:off x="516866" y="4756520"/>
            <a:ext cx="11495025" cy="187743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ja-JP" altLang="en-US" sz="2800" b="1" dirty="0">
                <a:solidFill>
                  <a:srgbClr val="C00000"/>
                </a:solidFill>
                <a:latin typeface="+mn-ea"/>
              </a:rPr>
              <a:t>　　　　　　</a:t>
            </a:r>
            <a:r>
              <a:rPr lang="ja-JP" altLang="en-US" sz="3200" b="1" dirty="0">
                <a:solidFill>
                  <a:srgbClr val="C00000"/>
                </a:solidFill>
                <a:latin typeface="+mn-ea"/>
              </a:rPr>
              <a:t>ロータリアンによるロータリー標章の使用</a:t>
            </a:r>
          </a:p>
          <a:p>
            <a:r>
              <a:rPr lang="ja-JP" altLang="en-US" sz="2800" b="1" dirty="0">
                <a:latin typeface="+mn-ea"/>
              </a:rPr>
              <a:t>クラブの各正会員はロータリアンとして認められ、</a:t>
            </a:r>
            <a:r>
              <a:rPr lang="en-US" altLang="ja-JP" sz="2800" b="1" dirty="0">
                <a:latin typeface="+mn-ea"/>
              </a:rPr>
              <a:t>RI</a:t>
            </a:r>
            <a:r>
              <a:rPr lang="ja-JP" altLang="en-US" sz="2800" b="1" dirty="0">
                <a:latin typeface="+mn-ea"/>
              </a:rPr>
              <a:t>の襟章、</a:t>
            </a:r>
            <a:endParaRPr lang="en-US" altLang="ja-JP" sz="2800" b="1" dirty="0">
              <a:latin typeface="+mn-ea"/>
            </a:endParaRPr>
          </a:p>
          <a:p>
            <a:r>
              <a:rPr lang="ja-JP" altLang="en-US" sz="2800" b="1" dirty="0">
                <a:latin typeface="+mn-ea"/>
              </a:rPr>
              <a:t>バッジまたはその他の記章を着用する権利を与えられるものとする。</a:t>
            </a:r>
            <a:endParaRPr lang="en-US" altLang="ja-JP" sz="2800" b="1" dirty="0">
              <a:latin typeface="+mn-ea"/>
            </a:endParaRPr>
          </a:p>
          <a:p>
            <a:r>
              <a:rPr lang="ja-JP" altLang="en-US" sz="2400" b="1" dirty="0">
                <a:latin typeface="+mn-ea"/>
              </a:rPr>
              <a:t>　　　　　　　　　　　　　　　　　　　　　　　　　　　　　</a:t>
            </a:r>
            <a:r>
              <a:rPr lang="en-US" altLang="ja-JP" sz="2400" b="1" dirty="0">
                <a:latin typeface="+mn-ea"/>
              </a:rPr>
              <a:t>RI</a:t>
            </a:r>
            <a:r>
              <a:rPr lang="ja-JP" altLang="en-US" sz="2400" b="1" dirty="0">
                <a:latin typeface="+mn-ea"/>
              </a:rPr>
              <a:t>定款第</a:t>
            </a:r>
            <a:r>
              <a:rPr lang="en-US" altLang="ja-JP" sz="2400" b="1" dirty="0">
                <a:latin typeface="+mn-ea"/>
              </a:rPr>
              <a:t>13</a:t>
            </a:r>
            <a:r>
              <a:rPr lang="ja-JP" altLang="en-US" sz="2400" b="1" dirty="0">
                <a:latin typeface="+mn-ea"/>
              </a:rPr>
              <a:t>条</a:t>
            </a:r>
          </a:p>
        </p:txBody>
      </p:sp>
      <p:pic>
        <p:nvPicPr>
          <p:cNvPr id="2" name="図 1">
            <a:extLst>
              <a:ext uri="{FF2B5EF4-FFF2-40B4-BE49-F238E27FC236}">
                <a16:creationId xmlns:a16="http://schemas.microsoft.com/office/drawing/2014/main" id="{3C574C4C-1A70-0195-4F75-0255B0B3F911}"/>
              </a:ext>
            </a:extLst>
          </p:cNvPr>
          <p:cNvPicPr>
            <a:picLocks noChangeAspect="1"/>
          </p:cNvPicPr>
          <p:nvPr/>
        </p:nvPicPr>
        <p:blipFill>
          <a:blip r:embed="rId3"/>
          <a:stretch>
            <a:fillRect/>
          </a:stretch>
        </p:blipFill>
        <p:spPr>
          <a:xfrm>
            <a:off x="261863" y="1052945"/>
            <a:ext cx="11780615" cy="3491346"/>
          </a:xfrm>
          <a:prstGeom prst="rect">
            <a:avLst/>
          </a:prstGeom>
        </p:spPr>
      </p:pic>
    </p:spTree>
    <p:extLst>
      <p:ext uri="{BB962C8B-B14F-4D97-AF65-F5344CB8AC3E}">
        <p14:creationId xmlns:p14="http://schemas.microsoft.com/office/powerpoint/2010/main" val="3520494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F5BF6E2-B0E0-9654-42DC-2849B7F0A9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374" y="1392487"/>
            <a:ext cx="2829668" cy="3082728"/>
          </a:xfrm>
          <a:prstGeom prst="rect">
            <a:avLst/>
          </a:prstGeom>
        </p:spPr>
      </p:pic>
      <p:sp>
        <p:nvSpPr>
          <p:cNvPr id="4" name="テキスト ボックス 3">
            <a:extLst>
              <a:ext uri="{FF2B5EF4-FFF2-40B4-BE49-F238E27FC236}">
                <a16:creationId xmlns:a16="http://schemas.microsoft.com/office/drawing/2014/main" id="{FE4712E2-C63C-A40E-22E6-FB12D19348CE}"/>
              </a:ext>
            </a:extLst>
          </p:cNvPr>
          <p:cNvSpPr txBox="1"/>
          <p:nvPr/>
        </p:nvSpPr>
        <p:spPr>
          <a:xfrm>
            <a:off x="234374" y="410052"/>
            <a:ext cx="11636784" cy="707886"/>
          </a:xfrm>
          <a:prstGeom prst="rect">
            <a:avLst/>
          </a:prstGeom>
          <a:solidFill>
            <a:srgbClr val="002060"/>
          </a:solidFill>
        </p:spPr>
        <p:txBody>
          <a:bodyPr wrap="square">
            <a:spAutoFit/>
          </a:bodyPr>
          <a:lstStyle/>
          <a:p>
            <a:r>
              <a:rPr lang="ja-JP" altLang="en-US" sz="4000" b="1" dirty="0">
                <a:solidFill>
                  <a:schemeClr val="bg1"/>
                </a:solidFill>
              </a:rPr>
              <a:t>　シカゴ</a:t>
            </a:r>
            <a:r>
              <a:rPr lang="en-US" altLang="ja-JP" sz="4000" b="1" dirty="0">
                <a:solidFill>
                  <a:schemeClr val="bg1"/>
                </a:solidFill>
              </a:rPr>
              <a:t>RC  4</a:t>
            </a:r>
            <a:r>
              <a:rPr lang="ja-JP" altLang="en-US" sz="4000" b="1" dirty="0">
                <a:solidFill>
                  <a:schemeClr val="bg1"/>
                </a:solidFill>
              </a:rPr>
              <a:t>人の先駆者　ポール・</a:t>
            </a:r>
            <a:r>
              <a:rPr lang="en-US" altLang="ja-JP" sz="4000" b="1" dirty="0">
                <a:solidFill>
                  <a:schemeClr val="bg1"/>
                </a:solidFill>
              </a:rPr>
              <a:t>P</a:t>
            </a:r>
            <a:r>
              <a:rPr lang="ja-JP" altLang="en-US" sz="4000" b="1" dirty="0">
                <a:solidFill>
                  <a:schemeClr val="bg1"/>
                </a:solidFill>
              </a:rPr>
              <a:t>・ハリス</a:t>
            </a:r>
          </a:p>
        </p:txBody>
      </p:sp>
      <p:sp>
        <p:nvSpPr>
          <p:cNvPr id="10" name="テキスト ボックス 9">
            <a:extLst>
              <a:ext uri="{FF2B5EF4-FFF2-40B4-BE49-F238E27FC236}">
                <a16:creationId xmlns:a16="http://schemas.microsoft.com/office/drawing/2014/main" id="{D5A57C49-A2F0-4E3F-E8E9-2BFB527488F6}"/>
              </a:ext>
            </a:extLst>
          </p:cNvPr>
          <p:cNvSpPr txBox="1"/>
          <p:nvPr/>
        </p:nvSpPr>
        <p:spPr>
          <a:xfrm>
            <a:off x="484524" y="4724399"/>
            <a:ext cx="3147515" cy="1015663"/>
          </a:xfrm>
          <a:prstGeom prst="rect">
            <a:avLst/>
          </a:prstGeom>
          <a:noFill/>
        </p:spPr>
        <p:txBody>
          <a:bodyPr wrap="square">
            <a:spAutoFit/>
          </a:bodyPr>
          <a:lstStyle/>
          <a:p>
            <a:r>
              <a:rPr lang="ja-JP" altLang="en-US" sz="2000" b="1" dirty="0">
                <a:latin typeface="+mn-ea"/>
              </a:rPr>
              <a:t>ポール・</a:t>
            </a:r>
            <a:r>
              <a:rPr lang="en-US" altLang="ja-JP" sz="2000" b="1" dirty="0">
                <a:latin typeface="+mn-ea"/>
              </a:rPr>
              <a:t>P</a:t>
            </a:r>
            <a:r>
              <a:rPr lang="ja-JP" altLang="en-US" sz="2000" b="1" dirty="0">
                <a:latin typeface="+mn-ea"/>
              </a:rPr>
              <a:t>・ハリス</a:t>
            </a:r>
            <a:endParaRPr lang="en-US" altLang="ja-JP" sz="2000" b="1" dirty="0">
              <a:latin typeface="+mn-ea"/>
            </a:endParaRPr>
          </a:p>
          <a:p>
            <a:r>
              <a:rPr lang="ja-JP" altLang="en-US" sz="2000" b="1" dirty="0">
                <a:latin typeface="+mn-ea"/>
              </a:rPr>
              <a:t>弁護士</a:t>
            </a:r>
            <a:endParaRPr lang="en-US" altLang="ja-JP" sz="2000" b="1" dirty="0">
              <a:latin typeface="+mn-ea"/>
            </a:endParaRPr>
          </a:p>
          <a:p>
            <a:r>
              <a:rPr lang="en-US" altLang="ja-JP" sz="2000" b="1" dirty="0">
                <a:latin typeface="+mn-ea"/>
              </a:rPr>
              <a:t>1868</a:t>
            </a:r>
            <a:r>
              <a:rPr lang="ja-JP" altLang="en-US" sz="2000" b="1" dirty="0">
                <a:latin typeface="+mn-ea"/>
              </a:rPr>
              <a:t>ー</a:t>
            </a:r>
            <a:r>
              <a:rPr lang="en-US" altLang="ja-JP" sz="2000" b="1" dirty="0">
                <a:latin typeface="+mn-ea"/>
              </a:rPr>
              <a:t>1947</a:t>
            </a:r>
            <a:endParaRPr lang="ja-JP" altLang="en-US" sz="2000" b="1" dirty="0">
              <a:latin typeface="+mn-ea"/>
            </a:endParaRPr>
          </a:p>
        </p:txBody>
      </p:sp>
      <p:sp>
        <p:nvSpPr>
          <p:cNvPr id="12" name="テキスト ボックス 11">
            <a:extLst>
              <a:ext uri="{FF2B5EF4-FFF2-40B4-BE49-F238E27FC236}">
                <a16:creationId xmlns:a16="http://schemas.microsoft.com/office/drawing/2014/main" id="{26D60F21-A61F-B1D5-D19B-66544784669A}"/>
              </a:ext>
            </a:extLst>
          </p:cNvPr>
          <p:cNvSpPr txBox="1"/>
          <p:nvPr/>
        </p:nvSpPr>
        <p:spPr>
          <a:xfrm>
            <a:off x="3189118" y="1443931"/>
            <a:ext cx="8682040" cy="3108543"/>
          </a:xfrm>
          <a:prstGeom prst="rect">
            <a:avLst/>
          </a:prstGeom>
          <a:noFill/>
        </p:spPr>
        <p:txBody>
          <a:bodyPr wrap="square">
            <a:spAutoFit/>
          </a:bodyPr>
          <a:lstStyle/>
          <a:p>
            <a:r>
              <a:rPr lang="en-US" altLang="ja-JP" sz="2800" b="1" dirty="0"/>
              <a:t>1905</a:t>
            </a:r>
            <a:r>
              <a:rPr lang="ja-JP" altLang="en-US" sz="2800" b="1" dirty="0"/>
              <a:t>年</a:t>
            </a:r>
            <a:r>
              <a:rPr lang="en-US" altLang="ja-JP" sz="2800" b="1" dirty="0"/>
              <a:t>2</a:t>
            </a:r>
            <a:r>
              <a:rPr lang="ja-JP" altLang="en-US" sz="2800" b="1" dirty="0"/>
              <a:t>月</a:t>
            </a:r>
            <a:r>
              <a:rPr lang="en-US" altLang="ja-JP" sz="2800" b="1" dirty="0"/>
              <a:t>23</a:t>
            </a:r>
            <a:r>
              <a:rPr lang="ja-JP" altLang="en-US" sz="2800" b="1" dirty="0"/>
              <a:t>日、ハリスとガスターバス・ローア、</a:t>
            </a:r>
            <a:endParaRPr lang="en-US" altLang="ja-JP" sz="2800" b="1" dirty="0"/>
          </a:p>
          <a:p>
            <a:r>
              <a:rPr lang="ja-JP" altLang="en-US" sz="2800" b="1" dirty="0"/>
              <a:t>シルベスター・シール、ハイラム・ショーレーが、</a:t>
            </a:r>
            <a:endParaRPr lang="en-US" altLang="ja-JP" sz="2800" b="1" dirty="0"/>
          </a:p>
          <a:p>
            <a:r>
              <a:rPr lang="ja-JP" altLang="en-US" sz="2800" b="1" dirty="0"/>
              <a:t>シカゴ中心街にあるローアの事務所に集まり、</a:t>
            </a:r>
            <a:endParaRPr lang="en-US" altLang="ja-JP" sz="2800" b="1" dirty="0"/>
          </a:p>
          <a:p>
            <a:r>
              <a:rPr lang="ja-JP" altLang="en-US" sz="2800" b="1" dirty="0"/>
              <a:t>仕事を通じて知り合った数人の仲間を集め、</a:t>
            </a:r>
          </a:p>
          <a:p>
            <a:r>
              <a:rPr lang="ja-JP" altLang="en-US" sz="2800" b="1" dirty="0"/>
              <a:t>地元の職業人から成るクラブを結成するという</a:t>
            </a:r>
          </a:p>
          <a:p>
            <a:r>
              <a:rPr lang="ja-JP" altLang="en-US" sz="2800" b="1" dirty="0"/>
              <a:t>構想について話し合いました。</a:t>
            </a:r>
          </a:p>
          <a:p>
            <a:r>
              <a:rPr lang="ja-JP" altLang="en-US" sz="2800" b="1" dirty="0"/>
              <a:t>これが世界初のロータリークラブ例会となりました。</a:t>
            </a:r>
          </a:p>
        </p:txBody>
      </p:sp>
      <p:sp>
        <p:nvSpPr>
          <p:cNvPr id="14" name="テキスト ボックス 13">
            <a:extLst>
              <a:ext uri="{FF2B5EF4-FFF2-40B4-BE49-F238E27FC236}">
                <a16:creationId xmlns:a16="http://schemas.microsoft.com/office/drawing/2014/main" id="{BCB40CEB-9283-BDEE-6503-BC2CDFC84D56}"/>
              </a:ext>
            </a:extLst>
          </p:cNvPr>
          <p:cNvSpPr txBox="1"/>
          <p:nvPr/>
        </p:nvSpPr>
        <p:spPr>
          <a:xfrm>
            <a:off x="3189118" y="4961181"/>
            <a:ext cx="8810112" cy="1384995"/>
          </a:xfrm>
          <a:prstGeom prst="rect">
            <a:avLst/>
          </a:prstGeom>
          <a:noFill/>
        </p:spPr>
        <p:txBody>
          <a:bodyPr wrap="square">
            <a:spAutoFit/>
          </a:bodyPr>
          <a:lstStyle/>
          <a:p>
            <a:r>
              <a:rPr lang="en-US" altLang="ja-JP" sz="2800" b="1" dirty="0">
                <a:latin typeface="+mn-ea"/>
              </a:rPr>
              <a:t>1907</a:t>
            </a:r>
            <a:r>
              <a:rPr lang="ja-JP" altLang="en-US" sz="2800" b="1" dirty="0">
                <a:latin typeface="+mn-ea"/>
              </a:rPr>
              <a:t>年</a:t>
            </a:r>
            <a:r>
              <a:rPr lang="en-US" altLang="ja-JP" sz="2800" b="1" dirty="0">
                <a:latin typeface="+mn-ea"/>
              </a:rPr>
              <a:t>2</a:t>
            </a:r>
            <a:r>
              <a:rPr lang="ja-JP" altLang="en-US" sz="2800" b="1" dirty="0">
                <a:latin typeface="+mn-ea"/>
              </a:rPr>
              <a:t>月、ハリスはシカゴ・ロータリークラブの</a:t>
            </a:r>
            <a:endParaRPr lang="en-US" altLang="ja-JP" sz="2800" b="1" dirty="0">
              <a:latin typeface="+mn-ea"/>
            </a:endParaRPr>
          </a:p>
          <a:p>
            <a:r>
              <a:rPr lang="en-US" altLang="ja-JP" sz="2800" b="1" dirty="0">
                <a:latin typeface="+mn-ea"/>
              </a:rPr>
              <a:t>3</a:t>
            </a:r>
            <a:r>
              <a:rPr lang="ja-JP" altLang="en-US" sz="2800" b="1" dirty="0">
                <a:latin typeface="+mn-ea"/>
              </a:rPr>
              <a:t>代目会長。</a:t>
            </a:r>
            <a:endParaRPr lang="en-US" altLang="ja-JP" sz="2800" b="1" dirty="0">
              <a:latin typeface="+mn-ea"/>
            </a:endParaRPr>
          </a:p>
          <a:p>
            <a:r>
              <a:rPr lang="ja-JP" altLang="en-US" sz="2800" b="1" dirty="0">
                <a:latin typeface="+mn-ea"/>
              </a:rPr>
              <a:t>初代会長はシルベスター・シール</a:t>
            </a:r>
          </a:p>
        </p:txBody>
      </p:sp>
    </p:spTree>
    <p:extLst>
      <p:ext uri="{BB962C8B-B14F-4D97-AF65-F5344CB8AC3E}">
        <p14:creationId xmlns:p14="http://schemas.microsoft.com/office/powerpoint/2010/main" val="1852945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AC89E7F-8301-A624-7966-FF09F3504621}"/>
              </a:ext>
            </a:extLst>
          </p:cNvPr>
          <p:cNvSpPr txBox="1"/>
          <p:nvPr/>
        </p:nvSpPr>
        <p:spPr>
          <a:xfrm>
            <a:off x="277091" y="265341"/>
            <a:ext cx="11637817" cy="646331"/>
          </a:xfrm>
          <a:prstGeom prst="rect">
            <a:avLst/>
          </a:prstGeom>
          <a:solidFill>
            <a:srgbClr val="002060"/>
          </a:solidFill>
        </p:spPr>
        <p:txBody>
          <a:bodyPr wrap="square">
            <a:spAutoFit/>
          </a:bodyPr>
          <a:lstStyle/>
          <a:p>
            <a:r>
              <a:rPr lang="ja-JP" altLang="en-US" sz="3600" b="1" dirty="0">
                <a:solidFill>
                  <a:schemeClr val="bg1"/>
                </a:solidFill>
              </a:rPr>
              <a:t>　シカゴ</a:t>
            </a:r>
            <a:r>
              <a:rPr lang="en-US" altLang="ja-JP" sz="3600" b="1" dirty="0">
                <a:solidFill>
                  <a:schemeClr val="bg1"/>
                </a:solidFill>
              </a:rPr>
              <a:t>RC  4</a:t>
            </a:r>
            <a:r>
              <a:rPr lang="ja-JP" altLang="en-US" sz="3600" b="1" dirty="0">
                <a:solidFill>
                  <a:schemeClr val="bg1"/>
                </a:solidFill>
              </a:rPr>
              <a:t>人の先駆者　第</a:t>
            </a:r>
            <a:r>
              <a:rPr lang="en-US" altLang="ja-JP" sz="3600" b="1" dirty="0">
                <a:solidFill>
                  <a:schemeClr val="bg1"/>
                </a:solidFill>
              </a:rPr>
              <a:t>1</a:t>
            </a:r>
            <a:r>
              <a:rPr lang="ja-JP" altLang="en-US" sz="3600" b="1" dirty="0">
                <a:solidFill>
                  <a:schemeClr val="bg1"/>
                </a:solidFill>
              </a:rPr>
              <a:t>回目の事務所を提供　</a:t>
            </a:r>
          </a:p>
        </p:txBody>
      </p:sp>
      <p:pic>
        <p:nvPicPr>
          <p:cNvPr id="5" name="図 4">
            <a:extLst>
              <a:ext uri="{FF2B5EF4-FFF2-40B4-BE49-F238E27FC236}">
                <a16:creationId xmlns:a16="http://schemas.microsoft.com/office/drawing/2014/main" id="{D4093556-7557-5ECA-DF9B-A732010AAD8D}"/>
              </a:ext>
            </a:extLst>
          </p:cNvPr>
          <p:cNvPicPr>
            <a:picLocks noChangeAspect="1"/>
          </p:cNvPicPr>
          <p:nvPr/>
        </p:nvPicPr>
        <p:blipFill>
          <a:blip r:embed="rId3"/>
          <a:stretch>
            <a:fillRect/>
          </a:stretch>
        </p:blipFill>
        <p:spPr>
          <a:xfrm>
            <a:off x="240579" y="1551021"/>
            <a:ext cx="2450804" cy="3090940"/>
          </a:xfrm>
          <a:prstGeom prst="rect">
            <a:avLst/>
          </a:prstGeom>
        </p:spPr>
      </p:pic>
      <p:sp>
        <p:nvSpPr>
          <p:cNvPr id="7" name="テキスト ボックス 6">
            <a:extLst>
              <a:ext uri="{FF2B5EF4-FFF2-40B4-BE49-F238E27FC236}">
                <a16:creationId xmlns:a16="http://schemas.microsoft.com/office/drawing/2014/main" id="{D58A31E5-DCAE-E627-AE60-86559954C480}"/>
              </a:ext>
            </a:extLst>
          </p:cNvPr>
          <p:cNvSpPr txBox="1"/>
          <p:nvPr/>
        </p:nvSpPr>
        <p:spPr>
          <a:xfrm>
            <a:off x="2978727" y="1329680"/>
            <a:ext cx="9144001" cy="5386090"/>
          </a:xfrm>
          <a:prstGeom prst="rect">
            <a:avLst/>
          </a:prstGeom>
          <a:noFill/>
        </p:spPr>
        <p:txBody>
          <a:bodyPr wrap="square">
            <a:spAutoFit/>
          </a:bodyPr>
          <a:lstStyle/>
          <a:p>
            <a:endParaRPr lang="en-US" altLang="ja-JP" sz="2400" b="1" dirty="0">
              <a:latin typeface="+mn-ea"/>
            </a:endParaRPr>
          </a:p>
          <a:p>
            <a:r>
              <a:rPr lang="ja-JP" altLang="en-US" sz="3200" b="1" dirty="0">
                <a:latin typeface="+mn-ea"/>
              </a:rPr>
              <a:t>ロータリアンだった期間はわずか数年で、</a:t>
            </a:r>
            <a:endParaRPr lang="en-US" altLang="ja-JP" sz="3200" b="1" dirty="0">
              <a:latin typeface="+mn-ea"/>
            </a:endParaRPr>
          </a:p>
          <a:p>
            <a:r>
              <a:rPr lang="ja-JP" altLang="en-US" sz="3200" b="1" dirty="0">
                <a:latin typeface="+mn-ea"/>
              </a:rPr>
              <a:t>クラブでも国際レベルでも役職に就くことは</a:t>
            </a:r>
            <a:endParaRPr lang="en-US" altLang="ja-JP" sz="3200" b="1" dirty="0">
              <a:latin typeface="+mn-ea"/>
            </a:endParaRPr>
          </a:p>
          <a:p>
            <a:r>
              <a:rPr lang="ja-JP" altLang="en-US" sz="3200" b="1" dirty="0">
                <a:latin typeface="+mn-ea"/>
              </a:rPr>
              <a:t>ありませんでした。</a:t>
            </a:r>
            <a:endParaRPr lang="en-US" altLang="ja-JP" sz="3200" b="1" dirty="0">
              <a:latin typeface="+mn-ea"/>
            </a:endParaRPr>
          </a:p>
          <a:p>
            <a:r>
              <a:rPr lang="ja-JP" altLang="en-US" sz="3200" b="1" dirty="0">
                <a:latin typeface="+mn-ea"/>
              </a:rPr>
              <a:t>当時彼の事務所であったシカゴ中心部の</a:t>
            </a:r>
            <a:endParaRPr lang="en-US" altLang="ja-JP" sz="3200" b="1" dirty="0">
              <a:latin typeface="+mn-ea"/>
            </a:endParaRPr>
          </a:p>
          <a:p>
            <a:r>
              <a:rPr lang="ja-JP" altLang="en-US" sz="3200" b="1" dirty="0">
                <a:latin typeface="+mn-ea"/>
              </a:rPr>
              <a:t>ユニティ・ビル</a:t>
            </a:r>
            <a:r>
              <a:rPr lang="en-US" altLang="ja-JP" sz="3200" b="1" dirty="0">
                <a:latin typeface="+mn-ea"/>
              </a:rPr>
              <a:t>711</a:t>
            </a:r>
            <a:r>
              <a:rPr lang="ja-JP" altLang="en-US" sz="3200" b="1" dirty="0">
                <a:latin typeface="+mn-ea"/>
              </a:rPr>
              <a:t>号室で、ロータリー初の</a:t>
            </a:r>
            <a:endParaRPr lang="en-US" altLang="ja-JP" sz="3200" b="1" dirty="0">
              <a:latin typeface="+mn-ea"/>
            </a:endParaRPr>
          </a:p>
          <a:p>
            <a:r>
              <a:rPr lang="ja-JP" altLang="en-US" sz="3200" b="1" dirty="0">
                <a:latin typeface="+mn-ea"/>
              </a:rPr>
              <a:t>例会が行われました。</a:t>
            </a:r>
            <a:endParaRPr lang="en-US" altLang="ja-JP" sz="3200" b="1" dirty="0">
              <a:latin typeface="+mn-ea"/>
            </a:endParaRPr>
          </a:p>
          <a:p>
            <a:endParaRPr lang="en-US" altLang="ja-JP" sz="2400" b="1" dirty="0">
              <a:latin typeface="+mn-ea"/>
            </a:endParaRPr>
          </a:p>
          <a:p>
            <a:endParaRPr lang="en-US" altLang="ja-JP" sz="2400" b="1" dirty="0">
              <a:latin typeface="+mn-ea"/>
            </a:endParaRPr>
          </a:p>
          <a:p>
            <a:r>
              <a:rPr lang="ja-JP" altLang="en-US" sz="2800" b="1" dirty="0">
                <a:latin typeface="+mn-ea"/>
              </a:rPr>
              <a:t>当時、鉱山技師は不安定な業界でもあり、</a:t>
            </a:r>
            <a:endParaRPr lang="en-US" altLang="ja-JP" sz="2800" b="1" dirty="0">
              <a:latin typeface="+mn-ea"/>
            </a:endParaRPr>
          </a:p>
          <a:p>
            <a:r>
              <a:rPr lang="ja-JP" altLang="en-US" sz="2800" b="1" dirty="0">
                <a:latin typeface="+mn-ea"/>
              </a:rPr>
              <a:t>自殺によりシカゴで</a:t>
            </a:r>
            <a:r>
              <a:rPr lang="en-US" altLang="ja-JP" sz="2800" b="1" dirty="0">
                <a:latin typeface="+mn-ea"/>
              </a:rPr>
              <a:t>1918</a:t>
            </a:r>
            <a:r>
              <a:rPr lang="ja-JP" altLang="en-US" sz="2800" b="1" dirty="0">
                <a:latin typeface="+mn-ea"/>
              </a:rPr>
              <a:t>年</a:t>
            </a:r>
            <a:r>
              <a:rPr lang="en-US" altLang="ja-JP" sz="2800" b="1" dirty="0">
                <a:latin typeface="+mn-ea"/>
              </a:rPr>
              <a:t>5</a:t>
            </a:r>
            <a:r>
              <a:rPr lang="ja-JP" altLang="en-US" sz="2800" b="1" dirty="0">
                <a:latin typeface="+mn-ea"/>
              </a:rPr>
              <a:t>月</a:t>
            </a:r>
            <a:r>
              <a:rPr lang="en-US" altLang="ja-JP" sz="2800" b="1" dirty="0">
                <a:latin typeface="+mn-ea"/>
              </a:rPr>
              <a:t>23</a:t>
            </a:r>
            <a:r>
              <a:rPr lang="ja-JP" altLang="en-US" sz="2800" b="1" dirty="0">
                <a:latin typeface="+mn-ea"/>
              </a:rPr>
              <a:t>日他界。</a:t>
            </a:r>
            <a:endParaRPr lang="en-US" altLang="ja-JP" sz="2800" b="1" dirty="0">
              <a:latin typeface="+mn-ea"/>
            </a:endParaRPr>
          </a:p>
          <a:p>
            <a:endParaRPr lang="ja-JP" altLang="en-US" sz="2400" b="1" dirty="0">
              <a:latin typeface="+mn-ea"/>
            </a:endParaRPr>
          </a:p>
        </p:txBody>
      </p:sp>
      <p:sp>
        <p:nvSpPr>
          <p:cNvPr id="9" name="テキスト ボックス 8">
            <a:extLst>
              <a:ext uri="{FF2B5EF4-FFF2-40B4-BE49-F238E27FC236}">
                <a16:creationId xmlns:a16="http://schemas.microsoft.com/office/drawing/2014/main" id="{16077C6B-E897-1C92-CD87-CEA041C5F785}"/>
              </a:ext>
            </a:extLst>
          </p:cNvPr>
          <p:cNvSpPr txBox="1"/>
          <p:nvPr/>
        </p:nvSpPr>
        <p:spPr>
          <a:xfrm>
            <a:off x="240579" y="4777043"/>
            <a:ext cx="2738148" cy="1015663"/>
          </a:xfrm>
          <a:prstGeom prst="rect">
            <a:avLst/>
          </a:prstGeom>
          <a:noFill/>
        </p:spPr>
        <p:txBody>
          <a:bodyPr wrap="square">
            <a:spAutoFit/>
          </a:bodyPr>
          <a:lstStyle/>
          <a:p>
            <a:r>
              <a:rPr lang="ja-JP" altLang="en-US" sz="2000" b="1" dirty="0"/>
              <a:t>ガスターバス・ローア</a:t>
            </a:r>
            <a:endParaRPr lang="en-US" altLang="ja-JP" sz="2000" b="1" dirty="0"/>
          </a:p>
          <a:p>
            <a:r>
              <a:rPr lang="ja-JP" altLang="en-US" sz="2000" b="1" dirty="0"/>
              <a:t>鉱山技師</a:t>
            </a:r>
            <a:endParaRPr lang="en-US" altLang="ja-JP" sz="2000" b="1" dirty="0"/>
          </a:p>
          <a:p>
            <a:r>
              <a:rPr lang="en-US" altLang="ja-JP" sz="2000" b="1" dirty="0"/>
              <a:t>1864-1918</a:t>
            </a:r>
            <a:endParaRPr lang="ja-JP" altLang="en-US" sz="2000" b="1" dirty="0"/>
          </a:p>
        </p:txBody>
      </p:sp>
    </p:spTree>
    <p:extLst>
      <p:ext uri="{BB962C8B-B14F-4D97-AF65-F5344CB8AC3E}">
        <p14:creationId xmlns:p14="http://schemas.microsoft.com/office/powerpoint/2010/main" val="3838002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788093D-6D85-8537-B2B5-F7B5047B70BD}"/>
              </a:ext>
            </a:extLst>
          </p:cNvPr>
          <p:cNvSpPr txBox="1"/>
          <p:nvPr/>
        </p:nvSpPr>
        <p:spPr>
          <a:xfrm>
            <a:off x="360218" y="71644"/>
            <a:ext cx="11471563" cy="646331"/>
          </a:xfrm>
          <a:prstGeom prst="rect">
            <a:avLst/>
          </a:prstGeom>
          <a:solidFill>
            <a:srgbClr val="002060"/>
          </a:solidFill>
        </p:spPr>
        <p:txBody>
          <a:bodyPr wrap="square">
            <a:spAutoFit/>
          </a:bodyPr>
          <a:lstStyle/>
          <a:p>
            <a:r>
              <a:rPr lang="ja-JP" altLang="en-US" sz="3600" b="1" dirty="0">
                <a:solidFill>
                  <a:schemeClr val="bg1"/>
                </a:solidFill>
              </a:rPr>
              <a:t>　　　シカゴ</a:t>
            </a:r>
            <a:r>
              <a:rPr lang="en-US" altLang="ja-JP" sz="3600" b="1" dirty="0">
                <a:solidFill>
                  <a:schemeClr val="bg1"/>
                </a:solidFill>
              </a:rPr>
              <a:t>RC</a:t>
            </a:r>
            <a:r>
              <a:rPr lang="ja-JP" altLang="en-US" sz="3600" b="1" dirty="0">
                <a:solidFill>
                  <a:schemeClr val="bg1"/>
                </a:solidFill>
              </a:rPr>
              <a:t>　</a:t>
            </a:r>
            <a:r>
              <a:rPr lang="en-US" altLang="ja-JP" sz="3600" b="1" dirty="0">
                <a:solidFill>
                  <a:schemeClr val="bg1"/>
                </a:solidFill>
              </a:rPr>
              <a:t>4</a:t>
            </a:r>
            <a:r>
              <a:rPr lang="ja-JP" altLang="en-US" sz="3600" b="1" dirty="0">
                <a:solidFill>
                  <a:schemeClr val="bg1"/>
                </a:solidFill>
              </a:rPr>
              <a:t>人の先駆者 　数か月で退会</a:t>
            </a:r>
            <a:r>
              <a:rPr lang="en-US" altLang="ja-JP" sz="3600" b="1" dirty="0">
                <a:solidFill>
                  <a:schemeClr val="bg1"/>
                </a:solidFill>
              </a:rPr>
              <a:t> </a:t>
            </a:r>
            <a:r>
              <a:rPr lang="ja-JP" altLang="en-US" sz="3600" b="1" dirty="0">
                <a:solidFill>
                  <a:schemeClr val="bg1"/>
                </a:solidFill>
              </a:rPr>
              <a:t>　</a:t>
            </a:r>
          </a:p>
        </p:txBody>
      </p:sp>
      <p:sp>
        <p:nvSpPr>
          <p:cNvPr id="7" name="テキスト ボックス 6">
            <a:extLst>
              <a:ext uri="{FF2B5EF4-FFF2-40B4-BE49-F238E27FC236}">
                <a16:creationId xmlns:a16="http://schemas.microsoft.com/office/drawing/2014/main" id="{3CC96A10-422C-A9FF-DBDB-56D84935FE12}"/>
              </a:ext>
            </a:extLst>
          </p:cNvPr>
          <p:cNvSpPr txBox="1"/>
          <p:nvPr/>
        </p:nvSpPr>
        <p:spPr>
          <a:xfrm>
            <a:off x="6996545" y="5032030"/>
            <a:ext cx="5195455" cy="1569660"/>
          </a:xfrm>
          <a:prstGeom prst="rect">
            <a:avLst/>
          </a:prstGeom>
          <a:noFill/>
        </p:spPr>
        <p:txBody>
          <a:bodyPr wrap="square">
            <a:spAutoFit/>
          </a:bodyPr>
          <a:lstStyle/>
          <a:p>
            <a:r>
              <a:rPr lang="en-US" altLang="ja-JP" sz="2400" b="1" dirty="0">
                <a:latin typeface="+mn-ea"/>
              </a:rPr>
              <a:t>1905</a:t>
            </a:r>
            <a:r>
              <a:rPr lang="ja-JP" altLang="en-US" sz="2400" b="1" dirty="0">
                <a:latin typeface="+mn-ea"/>
              </a:rPr>
              <a:t>年</a:t>
            </a:r>
            <a:r>
              <a:rPr lang="en-US" altLang="ja-JP" sz="2400" b="1" dirty="0">
                <a:latin typeface="+mn-ea"/>
              </a:rPr>
              <a:t>10</a:t>
            </a:r>
            <a:r>
              <a:rPr lang="ja-JP" altLang="en-US" sz="2400" b="1" dirty="0">
                <a:latin typeface="+mn-ea"/>
              </a:rPr>
              <a:t>月時点の会員名簿</a:t>
            </a:r>
          </a:p>
          <a:p>
            <a:r>
              <a:rPr lang="ja-JP" altLang="en-US" sz="2400" b="1" dirty="0">
                <a:latin typeface="+mn-ea"/>
              </a:rPr>
              <a:t>会員数は</a:t>
            </a:r>
            <a:r>
              <a:rPr lang="en-US" altLang="ja-JP" sz="2400" b="1" dirty="0">
                <a:latin typeface="+mn-ea"/>
              </a:rPr>
              <a:t>2</a:t>
            </a:r>
            <a:r>
              <a:rPr lang="ja-JP" altLang="en-US" sz="2400" b="1" dirty="0">
                <a:latin typeface="+mn-ea"/>
              </a:rPr>
              <a:t>名の名誉会員を含む</a:t>
            </a:r>
            <a:r>
              <a:rPr lang="en-US" altLang="ja-JP" sz="2400" b="1" dirty="0">
                <a:latin typeface="+mn-ea"/>
              </a:rPr>
              <a:t>21</a:t>
            </a:r>
            <a:r>
              <a:rPr lang="ja-JP" altLang="en-US" sz="2400" b="1" dirty="0">
                <a:latin typeface="+mn-ea"/>
              </a:rPr>
              <a:t>名</a:t>
            </a:r>
            <a:endParaRPr lang="en-US" altLang="ja-JP" sz="2400" b="1" dirty="0">
              <a:latin typeface="+mn-ea"/>
            </a:endParaRPr>
          </a:p>
          <a:p>
            <a:r>
              <a:rPr lang="ja-JP" altLang="en-US" sz="2400" b="1" dirty="0">
                <a:latin typeface="+mn-ea"/>
              </a:rPr>
              <a:t>にまで成長するも、ハイラム・</a:t>
            </a:r>
            <a:r>
              <a:rPr lang="en-US" altLang="ja-JP" sz="2400" b="1" dirty="0">
                <a:latin typeface="+mn-ea"/>
              </a:rPr>
              <a:t>E </a:t>
            </a:r>
            <a:r>
              <a:rPr lang="ja-JP" altLang="en-US" sz="2400" b="1" dirty="0">
                <a:latin typeface="+mn-ea"/>
              </a:rPr>
              <a:t>シヨーレー氏の名前は名簿にはない。</a:t>
            </a:r>
          </a:p>
        </p:txBody>
      </p:sp>
      <p:pic>
        <p:nvPicPr>
          <p:cNvPr id="10" name="図 9">
            <a:extLst>
              <a:ext uri="{FF2B5EF4-FFF2-40B4-BE49-F238E27FC236}">
                <a16:creationId xmlns:a16="http://schemas.microsoft.com/office/drawing/2014/main" id="{8BD80581-31DC-37F9-599E-EA60BE5E7D3D}"/>
              </a:ext>
            </a:extLst>
          </p:cNvPr>
          <p:cNvPicPr>
            <a:picLocks noChangeAspect="1"/>
          </p:cNvPicPr>
          <p:nvPr/>
        </p:nvPicPr>
        <p:blipFill>
          <a:blip r:embed="rId3"/>
          <a:stretch>
            <a:fillRect/>
          </a:stretch>
        </p:blipFill>
        <p:spPr>
          <a:xfrm>
            <a:off x="8350604" y="885038"/>
            <a:ext cx="2487336" cy="3525799"/>
          </a:xfrm>
          <a:prstGeom prst="rect">
            <a:avLst/>
          </a:prstGeom>
        </p:spPr>
      </p:pic>
      <p:sp>
        <p:nvSpPr>
          <p:cNvPr id="12" name="テキスト ボックス 11">
            <a:extLst>
              <a:ext uri="{FF2B5EF4-FFF2-40B4-BE49-F238E27FC236}">
                <a16:creationId xmlns:a16="http://schemas.microsoft.com/office/drawing/2014/main" id="{47B7D67C-4AF9-5B38-82DA-7441CFB3CBE7}"/>
              </a:ext>
            </a:extLst>
          </p:cNvPr>
          <p:cNvSpPr txBox="1"/>
          <p:nvPr/>
        </p:nvSpPr>
        <p:spPr>
          <a:xfrm>
            <a:off x="7578435" y="4192854"/>
            <a:ext cx="4031673" cy="646331"/>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r>
              <a:rPr lang="ja-JP" altLang="en-US" b="1" dirty="0">
                <a:solidFill>
                  <a:schemeClr val="tx1"/>
                </a:solidFill>
              </a:rPr>
              <a:t>若かりし頃のハイラム </a:t>
            </a:r>
            <a:r>
              <a:rPr lang="en-US" altLang="ja-JP" b="1" dirty="0">
                <a:solidFill>
                  <a:schemeClr val="tx1"/>
                </a:solidFill>
              </a:rPr>
              <a:t>E. </a:t>
            </a:r>
            <a:r>
              <a:rPr lang="ja-JP" altLang="en-US" b="1" dirty="0">
                <a:solidFill>
                  <a:schemeClr val="tx1"/>
                </a:solidFill>
              </a:rPr>
              <a:t>ショーレー</a:t>
            </a:r>
            <a:endParaRPr lang="en-US" altLang="ja-JP" b="1" dirty="0">
              <a:solidFill>
                <a:schemeClr val="tx1"/>
              </a:solidFill>
            </a:endParaRPr>
          </a:p>
          <a:p>
            <a:r>
              <a:rPr lang="en-US" altLang="ja-JP" b="1" dirty="0">
                <a:solidFill>
                  <a:schemeClr val="tx1"/>
                </a:solidFill>
              </a:rPr>
              <a:t>1862-1944 </a:t>
            </a:r>
            <a:r>
              <a:rPr lang="ja-JP" altLang="en-US" b="1" dirty="0">
                <a:solidFill>
                  <a:schemeClr val="tx1"/>
                </a:solidFill>
              </a:rPr>
              <a:t>　　洋服商</a:t>
            </a:r>
          </a:p>
        </p:txBody>
      </p:sp>
      <p:pic>
        <p:nvPicPr>
          <p:cNvPr id="13" name="図 12">
            <a:extLst>
              <a:ext uri="{FF2B5EF4-FFF2-40B4-BE49-F238E27FC236}">
                <a16:creationId xmlns:a16="http://schemas.microsoft.com/office/drawing/2014/main" id="{34F16728-959A-4F9C-091A-92B2DC5FD760}"/>
              </a:ext>
            </a:extLst>
          </p:cNvPr>
          <p:cNvPicPr>
            <a:picLocks noChangeAspect="1"/>
          </p:cNvPicPr>
          <p:nvPr/>
        </p:nvPicPr>
        <p:blipFill>
          <a:blip r:embed="rId4"/>
          <a:stretch>
            <a:fillRect/>
          </a:stretch>
        </p:blipFill>
        <p:spPr>
          <a:xfrm>
            <a:off x="412972" y="893217"/>
            <a:ext cx="6393295" cy="5523807"/>
          </a:xfrm>
          <a:prstGeom prst="rect">
            <a:avLst/>
          </a:prstGeom>
        </p:spPr>
      </p:pic>
      <p:sp>
        <p:nvSpPr>
          <p:cNvPr id="15" name="テキスト ボックス 14">
            <a:extLst>
              <a:ext uri="{FF2B5EF4-FFF2-40B4-BE49-F238E27FC236}">
                <a16:creationId xmlns:a16="http://schemas.microsoft.com/office/drawing/2014/main" id="{36846E0D-F38A-7478-4FE9-36BCEC3BBC16}"/>
              </a:ext>
            </a:extLst>
          </p:cNvPr>
          <p:cNvSpPr txBox="1"/>
          <p:nvPr/>
        </p:nvSpPr>
        <p:spPr>
          <a:xfrm>
            <a:off x="360218" y="6417024"/>
            <a:ext cx="5735782" cy="369332"/>
          </a:xfrm>
          <a:prstGeom prst="rect">
            <a:avLst/>
          </a:prstGeom>
          <a:noFill/>
        </p:spPr>
        <p:txBody>
          <a:bodyPr wrap="square">
            <a:spAutoFit/>
          </a:bodyPr>
          <a:lstStyle/>
          <a:p>
            <a:r>
              <a:rPr lang="en-US" altLang="ja-JP" b="1" dirty="0" err="1">
                <a:latin typeface="+mn-ea"/>
              </a:rPr>
              <a:t>MyRotary</a:t>
            </a:r>
            <a:r>
              <a:rPr lang="ja-JP" altLang="en-US" b="1" dirty="0">
                <a:latin typeface="+mn-ea"/>
              </a:rPr>
              <a:t>　</a:t>
            </a:r>
            <a:r>
              <a:rPr lang="en-US" altLang="ja-JP" b="1" dirty="0">
                <a:latin typeface="+mn-ea"/>
              </a:rPr>
              <a:t>4</a:t>
            </a:r>
            <a:r>
              <a:rPr lang="ja-JP" altLang="en-US" b="1" dirty="0">
                <a:latin typeface="+mn-ea"/>
              </a:rPr>
              <a:t>人の先駆者より</a:t>
            </a:r>
          </a:p>
        </p:txBody>
      </p:sp>
      <p:sp>
        <p:nvSpPr>
          <p:cNvPr id="4" name="四角形: 角を丸くする 3">
            <a:extLst>
              <a:ext uri="{FF2B5EF4-FFF2-40B4-BE49-F238E27FC236}">
                <a16:creationId xmlns:a16="http://schemas.microsoft.com/office/drawing/2014/main" id="{017BD330-56A6-8A95-EF73-0C515F7DE9C1}"/>
              </a:ext>
            </a:extLst>
          </p:cNvPr>
          <p:cNvSpPr/>
          <p:nvPr/>
        </p:nvSpPr>
        <p:spPr>
          <a:xfrm>
            <a:off x="402804" y="1444487"/>
            <a:ext cx="3250310" cy="1586948"/>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Tree>
    <p:extLst>
      <p:ext uri="{BB962C8B-B14F-4D97-AF65-F5344CB8AC3E}">
        <p14:creationId xmlns:p14="http://schemas.microsoft.com/office/powerpoint/2010/main" val="2324433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CB5C5F4-F3F0-99C8-4735-BDF1CA2E5B2C}"/>
              </a:ext>
            </a:extLst>
          </p:cNvPr>
          <p:cNvSpPr txBox="1"/>
          <p:nvPr/>
        </p:nvSpPr>
        <p:spPr>
          <a:xfrm>
            <a:off x="368300" y="753547"/>
            <a:ext cx="11455400" cy="646331"/>
          </a:xfrm>
          <a:prstGeom prst="rect">
            <a:avLst/>
          </a:prstGeom>
          <a:solidFill>
            <a:srgbClr val="002060"/>
          </a:solidFill>
        </p:spPr>
        <p:txBody>
          <a:bodyPr wrap="square">
            <a:spAutoFit/>
          </a:bodyPr>
          <a:lstStyle/>
          <a:p>
            <a:r>
              <a:rPr lang="ja-JP" altLang="en-US" sz="3600" b="1" dirty="0">
                <a:solidFill>
                  <a:schemeClr val="bg1"/>
                </a:solidFill>
                <a:latin typeface="+mn-ea"/>
              </a:rPr>
              <a:t>　シカゴ</a:t>
            </a:r>
            <a:r>
              <a:rPr lang="en-US" altLang="ja-JP" sz="3600" b="1" dirty="0">
                <a:solidFill>
                  <a:schemeClr val="bg1"/>
                </a:solidFill>
                <a:latin typeface="+mn-ea"/>
              </a:rPr>
              <a:t>RC</a:t>
            </a:r>
            <a:r>
              <a:rPr lang="ja-JP" altLang="en-US" sz="3600" b="1" dirty="0">
                <a:solidFill>
                  <a:schemeClr val="bg1"/>
                </a:solidFill>
                <a:latin typeface="+mn-ea"/>
              </a:rPr>
              <a:t>　</a:t>
            </a:r>
            <a:r>
              <a:rPr lang="en-US" altLang="ja-JP" sz="3600" b="1" dirty="0">
                <a:solidFill>
                  <a:schemeClr val="bg1"/>
                </a:solidFill>
                <a:latin typeface="+mn-ea"/>
              </a:rPr>
              <a:t>4</a:t>
            </a:r>
            <a:r>
              <a:rPr lang="ja-JP" altLang="en-US" sz="3600" b="1" dirty="0">
                <a:solidFill>
                  <a:schemeClr val="bg1"/>
                </a:solidFill>
                <a:latin typeface="+mn-ea"/>
              </a:rPr>
              <a:t>人の先駆者　ポール･ハリスの生涯の友</a:t>
            </a:r>
          </a:p>
        </p:txBody>
      </p:sp>
      <p:sp>
        <p:nvSpPr>
          <p:cNvPr id="6" name="テキスト ボックス 5">
            <a:extLst>
              <a:ext uri="{FF2B5EF4-FFF2-40B4-BE49-F238E27FC236}">
                <a16:creationId xmlns:a16="http://schemas.microsoft.com/office/drawing/2014/main" id="{023533B0-23A7-D08C-AC3D-2017A9F0ABB5}"/>
              </a:ext>
            </a:extLst>
          </p:cNvPr>
          <p:cNvSpPr txBox="1"/>
          <p:nvPr/>
        </p:nvSpPr>
        <p:spPr>
          <a:xfrm>
            <a:off x="735974" y="5262087"/>
            <a:ext cx="2819400" cy="707886"/>
          </a:xfrm>
          <a:prstGeom prst="rect">
            <a:avLst/>
          </a:prstGeom>
          <a:noFill/>
        </p:spPr>
        <p:txBody>
          <a:bodyPr wrap="square">
            <a:spAutoFit/>
          </a:bodyPr>
          <a:lstStyle/>
          <a:p>
            <a:r>
              <a:rPr lang="ja-JP" altLang="en-US" sz="2000" b="1" dirty="0"/>
              <a:t>シルベスター・シール</a:t>
            </a:r>
            <a:endParaRPr lang="en-US" altLang="ja-JP" sz="2000" b="1" dirty="0"/>
          </a:p>
          <a:p>
            <a:r>
              <a:rPr lang="en-US" altLang="ja-JP" sz="2000" b="1" dirty="0"/>
              <a:t>1870-1945  </a:t>
            </a:r>
            <a:r>
              <a:rPr lang="ja-JP" altLang="en-US" sz="2000" b="1" dirty="0"/>
              <a:t>石炭商　</a:t>
            </a:r>
          </a:p>
        </p:txBody>
      </p:sp>
      <p:sp>
        <p:nvSpPr>
          <p:cNvPr id="8" name="テキスト ボックス 7">
            <a:extLst>
              <a:ext uri="{FF2B5EF4-FFF2-40B4-BE49-F238E27FC236}">
                <a16:creationId xmlns:a16="http://schemas.microsoft.com/office/drawing/2014/main" id="{C79F7540-7142-5FC0-3976-64BE1C2CAED1}"/>
              </a:ext>
            </a:extLst>
          </p:cNvPr>
          <p:cNvSpPr txBox="1"/>
          <p:nvPr/>
        </p:nvSpPr>
        <p:spPr>
          <a:xfrm>
            <a:off x="3975100" y="2523013"/>
            <a:ext cx="7632700" cy="2246769"/>
          </a:xfrm>
          <a:prstGeom prst="rect">
            <a:avLst/>
          </a:prstGeom>
          <a:noFill/>
        </p:spPr>
        <p:txBody>
          <a:bodyPr wrap="square">
            <a:spAutoFit/>
          </a:bodyPr>
          <a:lstStyle/>
          <a:p>
            <a:r>
              <a:rPr lang="ja-JP" altLang="en-US" sz="2800" b="1" dirty="0"/>
              <a:t>ポール・ハリスと同じくシカゴ南部の</a:t>
            </a:r>
            <a:endParaRPr lang="en-US" altLang="ja-JP" sz="2800" b="1" dirty="0"/>
          </a:p>
          <a:p>
            <a:r>
              <a:rPr lang="ja-JP" altLang="en-US" sz="2800" b="1" dirty="0"/>
              <a:t>サウスサイドに住み、ハリスの生涯の友となったシールは、</a:t>
            </a:r>
            <a:r>
              <a:rPr lang="en-US" altLang="ja-JP" sz="2800" b="1" dirty="0"/>
              <a:t>1945</a:t>
            </a:r>
            <a:r>
              <a:rPr lang="ja-JP" altLang="en-US" sz="2800" b="1" dirty="0"/>
              <a:t>年</a:t>
            </a:r>
            <a:r>
              <a:rPr lang="en-US" altLang="ja-JP" sz="2800" b="1" dirty="0"/>
              <a:t>12</a:t>
            </a:r>
            <a:r>
              <a:rPr lang="ja-JP" altLang="en-US" sz="2800" b="1" dirty="0"/>
              <a:t>月</a:t>
            </a:r>
            <a:r>
              <a:rPr lang="en-US" altLang="ja-JP" sz="2800" b="1" dirty="0"/>
              <a:t>17</a:t>
            </a:r>
            <a:r>
              <a:rPr lang="ja-JP" altLang="en-US" sz="2800" b="1" dirty="0"/>
              <a:t>日にその生涯を終え、マウント・ホープ墓地、後にハリスが眠ることとなる墓の近くに埋葬されました。</a:t>
            </a:r>
          </a:p>
        </p:txBody>
      </p:sp>
      <p:pic>
        <p:nvPicPr>
          <p:cNvPr id="12" name="図 11">
            <a:extLst>
              <a:ext uri="{FF2B5EF4-FFF2-40B4-BE49-F238E27FC236}">
                <a16:creationId xmlns:a16="http://schemas.microsoft.com/office/drawing/2014/main" id="{F64F84A9-0CE4-1722-7DF2-7495F03D4050}"/>
              </a:ext>
            </a:extLst>
          </p:cNvPr>
          <p:cNvPicPr>
            <a:picLocks noChangeAspect="1"/>
          </p:cNvPicPr>
          <p:nvPr/>
        </p:nvPicPr>
        <p:blipFill>
          <a:blip r:embed="rId3"/>
          <a:stretch>
            <a:fillRect/>
          </a:stretch>
        </p:blipFill>
        <p:spPr>
          <a:xfrm>
            <a:off x="735974" y="1962241"/>
            <a:ext cx="2719052" cy="3139712"/>
          </a:xfrm>
          <a:prstGeom prst="rect">
            <a:avLst/>
          </a:prstGeom>
        </p:spPr>
      </p:pic>
    </p:spTree>
    <p:extLst>
      <p:ext uri="{BB962C8B-B14F-4D97-AF65-F5344CB8AC3E}">
        <p14:creationId xmlns:p14="http://schemas.microsoft.com/office/powerpoint/2010/main" val="4268576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DEEB334-3BFF-B6D0-85E2-C2A56F016757}"/>
              </a:ext>
            </a:extLst>
          </p:cNvPr>
          <p:cNvPicPr>
            <a:picLocks noChangeAspect="1"/>
          </p:cNvPicPr>
          <p:nvPr/>
        </p:nvPicPr>
        <p:blipFill>
          <a:blip r:embed="rId3"/>
          <a:stretch>
            <a:fillRect/>
          </a:stretch>
        </p:blipFill>
        <p:spPr>
          <a:xfrm>
            <a:off x="395706" y="1209403"/>
            <a:ext cx="6403778" cy="4640941"/>
          </a:xfrm>
          <a:prstGeom prst="rect">
            <a:avLst/>
          </a:prstGeom>
        </p:spPr>
      </p:pic>
      <p:sp>
        <p:nvSpPr>
          <p:cNvPr id="4" name="テキスト ボックス 3">
            <a:extLst>
              <a:ext uri="{FF2B5EF4-FFF2-40B4-BE49-F238E27FC236}">
                <a16:creationId xmlns:a16="http://schemas.microsoft.com/office/drawing/2014/main" id="{76792AB0-43F0-C06B-2A90-3B537969CB68}"/>
              </a:ext>
            </a:extLst>
          </p:cNvPr>
          <p:cNvSpPr txBox="1"/>
          <p:nvPr/>
        </p:nvSpPr>
        <p:spPr>
          <a:xfrm>
            <a:off x="395706" y="166915"/>
            <a:ext cx="11539620" cy="769441"/>
          </a:xfrm>
          <a:prstGeom prst="rect">
            <a:avLst/>
          </a:prstGeom>
          <a:solidFill>
            <a:srgbClr val="002060"/>
          </a:solidFill>
        </p:spPr>
        <p:txBody>
          <a:bodyPr wrap="square">
            <a:spAutoFit/>
          </a:bodyPr>
          <a:lstStyle/>
          <a:p>
            <a:r>
              <a:rPr lang="ja-JP" altLang="en-US" sz="4400" b="1" dirty="0">
                <a:solidFill>
                  <a:schemeClr val="bg1"/>
                </a:solidFill>
              </a:rPr>
              <a:t>       　     ロータリーソング誕生物語</a:t>
            </a:r>
          </a:p>
        </p:txBody>
      </p:sp>
      <p:sp>
        <p:nvSpPr>
          <p:cNvPr id="6" name="テキスト ボックス 5">
            <a:extLst>
              <a:ext uri="{FF2B5EF4-FFF2-40B4-BE49-F238E27FC236}">
                <a16:creationId xmlns:a16="http://schemas.microsoft.com/office/drawing/2014/main" id="{0F3BCEDD-EE6C-449C-AF63-EA01D6B3ED89}"/>
              </a:ext>
            </a:extLst>
          </p:cNvPr>
          <p:cNvSpPr txBox="1"/>
          <p:nvPr/>
        </p:nvSpPr>
        <p:spPr>
          <a:xfrm>
            <a:off x="690174" y="6123391"/>
            <a:ext cx="10081148" cy="584775"/>
          </a:xfrm>
          <a:prstGeom prst="rect">
            <a:avLst/>
          </a:prstGeom>
          <a:noFill/>
        </p:spPr>
        <p:txBody>
          <a:bodyPr wrap="square">
            <a:spAutoFit/>
          </a:bodyPr>
          <a:lstStyle/>
          <a:p>
            <a:r>
              <a:rPr lang="ja-JP" altLang="en-US" sz="3200" b="1" dirty="0">
                <a:solidFill>
                  <a:schemeClr val="accent1">
                    <a:lumMod val="75000"/>
                  </a:schemeClr>
                </a:solidFill>
              </a:rPr>
              <a:t>印刷業　第５のロータリアン　ハリー・</a:t>
            </a:r>
            <a:r>
              <a:rPr lang="en-US" altLang="ja-JP" sz="3200" b="1" dirty="0">
                <a:solidFill>
                  <a:schemeClr val="accent1">
                    <a:lumMod val="75000"/>
                  </a:schemeClr>
                </a:solidFill>
              </a:rPr>
              <a:t>L</a:t>
            </a:r>
            <a:r>
              <a:rPr lang="ja-JP" altLang="en-US" sz="3200" b="1" dirty="0">
                <a:solidFill>
                  <a:schemeClr val="accent1">
                    <a:lumMod val="75000"/>
                  </a:schemeClr>
                </a:solidFill>
              </a:rPr>
              <a:t>・ラグルス</a:t>
            </a:r>
          </a:p>
        </p:txBody>
      </p:sp>
      <p:sp>
        <p:nvSpPr>
          <p:cNvPr id="3" name="四角形: 角を丸くする 2">
            <a:extLst>
              <a:ext uri="{FF2B5EF4-FFF2-40B4-BE49-F238E27FC236}">
                <a16:creationId xmlns:a16="http://schemas.microsoft.com/office/drawing/2014/main" id="{14F8C406-B2AD-AD0D-4116-51406E294778}"/>
              </a:ext>
            </a:extLst>
          </p:cNvPr>
          <p:cNvSpPr/>
          <p:nvPr/>
        </p:nvSpPr>
        <p:spPr>
          <a:xfrm>
            <a:off x="7819379" y="1104641"/>
            <a:ext cx="3976915" cy="2685143"/>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kumimoji="1" lang="ja-JP" altLang="en-US" sz="4800" b="1" dirty="0">
                <a:latin typeface="+mn-ea"/>
              </a:rPr>
              <a:t>親　睦　派</a:t>
            </a:r>
            <a:endParaRPr kumimoji="1" lang="en-US" altLang="ja-JP" sz="4800" b="1" dirty="0">
              <a:latin typeface="+mn-ea"/>
            </a:endParaRPr>
          </a:p>
          <a:p>
            <a:pPr algn="ctr"/>
            <a:r>
              <a:rPr lang="en-US" altLang="ja-JP" sz="3600" b="1" dirty="0">
                <a:solidFill>
                  <a:srgbClr val="C00000"/>
                </a:solidFill>
                <a:latin typeface="+mn-ea"/>
              </a:rPr>
              <a:t>VS</a:t>
            </a:r>
          </a:p>
          <a:p>
            <a:pPr algn="ctr"/>
            <a:r>
              <a:rPr kumimoji="1" lang="ja-JP" altLang="en-US" sz="4800" b="1" dirty="0">
                <a:latin typeface="+mn-ea"/>
              </a:rPr>
              <a:t>奉　仕　派</a:t>
            </a:r>
          </a:p>
        </p:txBody>
      </p:sp>
      <p:pic>
        <p:nvPicPr>
          <p:cNvPr id="9" name="図 8">
            <a:extLst>
              <a:ext uri="{FF2B5EF4-FFF2-40B4-BE49-F238E27FC236}">
                <a16:creationId xmlns:a16="http://schemas.microsoft.com/office/drawing/2014/main" id="{04B9B4F1-B577-3393-BC35-41596FB44D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7034" y="3999368"/>
            <a:ext cx="2217478" cy="2057820"/>
          </a:xfrm>
          <a:prstGeom prst="rect">
            <a:avLst/>
          </a:prstGeom>
        </p:spPr>
      </p:pic>
    </p:spTree>
    <p:extLst>
      <p:ext uri="{BB962C8B-B14F-4D97-AF65-F5344CB8AC3E}">
        <p14:creationId xmlns:p14="http://schemas.microsoft.com/office/powerpoint/2010/main" val="3983972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0DD4CF0-32C5-4949-94E5-80A757A3BDB1}"/>
              </a:ext>
            </a:extLst>
          </p:cNvPr>
          <p:cNvSpPr txBox="1"/>
          <p:nvPr/>
        </p:nvSpPr>
        <p:spPr>
          <a:xfrm>
            <a:off x="313899" y="572785"/>
            <a:ext cx="11573301" cy="769441"/>
          </a:xfrm>
          <a:prstGeom prst="rect">
            <a:avLst/>
          </a:prstGeom>
          <a:solidFill>
            <a:srgbClr val="002060"/>
          </a:solidFill>
        </p:spPr>
        <p:txBody>
          <a:bodyPr wrap="square">
            <a:spAutoFit/>
          </a:bodyPr>
          <a:lstStyle/>
          <a:p>
            <a:r>
              <a:rPr lang="ja-JP" altLang="en-US" sz="4000" b="1" dirty="0">
                <a:solidFill>
                  <a:schemeClr val="bg1"/>
                </a:solidFill>
              </a:rPr>
              <a:t>　</a:t>
            </a:r>
            <a:r>
              <a:rPr lang="ja-JP" altLang="en-US" sz="4400" b="1" dirty="0">
                <a:solidFill>
                  <a:schemeClr val="bg1"/>
                </a:solidFill>
              </a:rPr>
              <a:t>ロータリーソングに関わったロータリアン</a:t>
            </a:r>
          </a:p>
        </p:txBody>
      </p:sp>
      <p:pic>
        <p:nvPicPr>
          <p:cNvPr id="4" name="図 3">
            <a:extLst>
              <a:ext uri="{FF2B5EF4-FFF2-40B4-BE49-F238E27FC236}">
                <a16:creationId xmlns:a16="http://schemas.microsoft.com/office/drawing/2014/main" id="{BBD2B553-918E-D8F4-FA13-2005F430BDBB}"/>
              </a:ext>
            </a:extLst>
          </p:cNvPr>
          <p:cNvPicPr>
            <a:picLocks noChangeAspect="1"/>
          </p:cNvPicPr>
          <p:nvPr/>
        </p:nvPicPr>
        <p:blipFill>
          <a:blip r:embed="rId3"/>
          <a:stretch>
            <a:fillRect/>
          </a:stretch>
        </p:blipFill>
        <p:spPr>
          <a:xfrm>
            <a:off x="494376" y="1888936"/>
            <a:ext cx="1895475" cy="2343150"/>
          </a:xfrm>
          <a:prstGeom prst="rect">
            <a:avLst/>
          </a:prstGeom>
        </p:spPr>
      </p:pic>
      <p:sp>
        <p:nvSpPr>
          <p:cNvPr id="6" name="テキスト ボックス 5">
            <a:extLst>
              <a:ext uri="{FF2B5EF4-FFF2-40B4-BE49-F238E27FC236}">
                <a16:creationId xmlns:a16="http://schemas.microsoft.com/office/drawing/2014/main" id="{3B4FA2F4-1223-2C19-6E6A-89D0A5F18BA8}"/>
              </a:ext>
            </a:extLst>
          </p:cNvPr>
          <p:cNvSpPr txBox="1"/>
          <p:nvPr/>
        </p:nvSpPr>
        <p:spPr>
          <a:xfrm>
            <a:off x="494376" y="4409464"/>
            <a:ext cx="1895475" cy="1569660"/>
          </a:xfrm>
          <a:prstGeom prst="rect">
            <a:avLst/>
          </a:prstGeom>
          <a:noFill/>
        </p:spPr>
        <p:txBody>
          <a:bodyPr wrap="square">
            <a:spAutoFit/>
          </a:bodyPr>
          <a:lstStyle/>
          <a:p>
            <a:r>
              <a:rPr lang="ja-JP" altLang="en-US" sz="2000" b="1" dirty="0"/>
              <a:t>古関 裕而</a:t>
            </a:r>
            <a:endParaRPr lang="en-US" altLang="ja-JP" sz="2000" b="1" dirty="0"/>
          </a:p>
          <a:p>
            <a:r>
              <a:rPr lang="ja-JP" altLang="en-US" sz="2000" b="1" dirty="0"/>
              <a:t>東京世田谷</a:t>
            </a:r>
            <a:r>
              <a:rPr lang="en-US" altLang="ja-JP" sz="2000" b="1" dirty="0"/>
              <a:t>RC</a:t>
            </a:r>
          </a:p>
          <a:p>
            <a:endParaRPr lang="en-US" altLang="ja-JP" sz="2000" b="1" dirty="0"/>
          </a:p>
          <a:p>
            <a:endParaRPr lang="en-US" altLang="ja-JP" b="1" dirty="0"/>
          </a:p>
          <a:p>
            <a:endParaRPr lang="ja-JP" altLang="en-US" b="1" dirty="0"/>
          </a:p>
        </p:txBody>
      </p:sp>
      <p:pic>
        <p:nvPicPr>
          <p:cNvPr id="7" name="図 6">
            <a:extLst>
              <a:ext uri="{FF2B5EF4-FFF2-40B4-BE49-F238E27FC236}">
                <a16:creationId xmlns:a16="http://schemas.microsoft.com/office/drawing/2014/main" id="{3AFB9A5A-B856-A61C-3138-FF3D1E8F3F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09677" y="1933694"/>
            <a:ext cx="1723707" cy="2318090"/>
          </a:xfrm>
          <a:prstGeom prst="rect">
            <a:avLst/>
          </a:prstGeom>
        </p:spPr>
      </p:pic>
      <p:sp>
        <p:nvSpPr>
          <p:cNvPr id="9" name="テキスト ボックス 8">
            <a:extLst>
              <a:ext uri="{FF2B5EF4-FFF2-40B4-BE49-F238E27FC236}">
                <a16:creationId xmlns:a16="http://schemas.microsoft.com/office/drawing/2014/main" id="{5BD06BF8-B6B0-2240-3A9A-6FE85B028F9F}"/>
              </a:ext>
            </a:extLst>
          </p:cNvPr>
          <p:cNvSpPr txBox="1"/>
          <p:nvPr/>
        </p:nvSpPr>
        <p:spPr>
          <a:xfrm>
            <a:off x="5209677" y="4416339"/>
            <a:ext cx="1895475" cy="923330"/>
          </a:xfrm>
          <a:prstGeom prst="rect">
            <a:avLst/>
          </a:prstGeom>
          <a:noFill/>
        </p:spPr>
        <p:txBody>
          <a:bodyPr wrap="square">
            <a:spAutoFit/>
          </a:bodyPr>
          <a:lstStyle/>
          <a:p>
            <a:r>
              <a:rPr lang="ja-JP" altLang="en-US" b="1" dirty="0">
                <a:latin typeface="+mn-ea"/>
              </a:rPr>
              <a:t>星野哲郎</a:t>
            </a:r>
            <a:endParaRPr lang="en-US" altLang="ja-JP" b="1" dirty="0">
              <a:latin typeface="+mn-ea"/>
            </a:endParaRPr>
          </a:p>
          <a:p>
            <a:r>
              <a:rPr lang="ja-JP" altLang="en-US" b="1" dirty="0">
                <a:latin typeface="+mn-ea"/>
              </a:rPr>
              <a:t>東京小金井</a:t>
            </a:r>
            <a:r>
              <a:rPr lang="en-US" altLang="ja-JP" b="1" dirty="0">
                <a:latin typeface="+mn-ea"/>
              </a:rPr>
              <a:t>RC</a:t>
            </a:r>
          </a:p>
          <a:p>
            <a:endParaRPr lang="ja-JP" altLang="en-US" dirty="0"/>
          </a:p>
        </p:txBody>
      </p:sp>
      <p:pic>
        <p:nvPicPr>
          <p:cNvPr id="10" name="図 9">
            <a:extLst>
              <a:ext uri="{FF2B5EF4-FFF2-40B4-BE49-F238E27FC236}">
                <a16:creationId xmlns:a16="http://schemas.microsoft.com/office/drawing/2014/main" id="{850CB8BF-7428-F2ED-2E60-D12DD29336F9}"/>
              </a:ext>
            </a:extLst>
          </p:cNvPr>
          <p:cNvPicPr>
            <a:picLocks noChangeAspect="1"/>
          </p:cNvPicPr>
          <p:nvPr/>
        </p:nvPicPr>
        <p:blipFill>
          <a:blip r:embed="rId5"/>
          <a:stretch>
            <a:fillRect/>
          </a:stretch>
        </p:blipFill>
        <p:spPr>
          <a:xfrm>
            <a:off x="7328918" y="1934127"/>
            <a:ext cx="1989944" cy="2252767"/>
          </a:xfrm>
          <a:prstGeom prst="rect">
            <a:avLst/>
          </a:prstGeom>
        </p:spPr>
      </p:pic>
      <p:sp>
        <p:nvSpPr>
          <p:cNvPr id="12" name="テキスト ボックス 11">
            <a:extLst>
              <a:ext uri="{FF2B5EF4-FFF2-40B4-BE49-F238E27FC236}">
                <a16:creationId xmlns:a16="http://schemas.microsoft.com/office/drawing/2014/main" id="{46803C53-C3DE-CE57-C6CB-B54C41586D29}"/>
              </a:ext>
            </a:extLst>
          </p:cNvPr>
          <p:cNvSpPr txBox="1"/>
          <p:nvPr/>
        </p:nvSpPr>
        <p:spPr>
          <a:xfrm>
            <a:off x="7328918" y="4399723"/>
            <a:ext cx="1989944" cy="923330"/>
          </a:xfrm>
          <a:prstGeom prst="rect">
            <a:avLst/>
          </a:prstGeom>
          <a:noFill/>
        </p:spPr>
        <p:txBody>
          <a:bodyPr wrap="square">
            <a:spAutoFit/>
          </a:bodyPr>
          <a:lstStyle/>
          <a:p>
            <a:r>
              <a:rPr lang="ja-JP" altLang="en-US" b="1" dirty="0">
                <a:latin typeface="+mn-ea"/>
              </a:rPr>
              <a:t>芥川也寸志</a:t>
            </a:r>
            <a:endParaRPr lang="en-US" altLang="ja-JP" b="1" dirty="0">
              <a:latin typeface="+mn-ea"/>
            </a:endParaRPr>
          </a:p>
          <a:p>
            <a:r>
              <a:rPr lang="ja-JP" altLang="en-US" b="1" dirty="0">
                <a:latin typeface="+mn-ea"/>
              </a:rPr>
              <a:t>東京</a:t>
            </a:r>
            <a:r>
              <a:rPr lang="en-US" altLang="ja-JP" b="1" dirty="0">
                <a:latin typeface="+mn-ea"/>
              </a:rPr>
              <a:t>RC</a:t>
            </a:r>
          </a:p>
          <a:p>
            <a:endParaRPr lang="ja-JP" altLang="en-US" dirty="0"/>
          </a:p>
        </p:txBody>
      </p:sp>
      <p:pic>
        <p:nvPicPr>
          <p:cNvPr id="13" name="図 12">
            <a:extLst>
              <a:ext uri="{FF2B5EF4-FFF2-40B4-BE49-F238E27FC236}">
                <a16:creationId xmlns:a16="http://schemas.microsoft.com/office/drawing/2014/main" id="{EC56F77C-DE11-7269-B828-D7F5F4BEA0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72591" y="1888936"/>
            <a:ext cx="1923481" cy="2343150"/>
          </a:xfrm>
          <a:prstGeom prst="rect">
            <a:avLst/>
          </a:prstGeom>
        </p:spPr>
      </p:pic>
      <p:sp>
        <p:nvSpPr>
          <p:cNvPr id="15" name="テキスト ボックス 14">
            <a:extLst>
              <a:ext uri="{FF2B5EF4-FFF2-40B4-BE49-F238E27FC236}">
                <a16:creationId xmlns:a16="http://schemas.microsoft.com/office/drawing/2014/main" id="{BA86A743-CB9D-ED48-165A-E24C4B5D9E44}"/>
              </a:ext>
            </a:extLst>
          </p:cNvPr>
          <p:cNvSpPr txBox="1"/>
          <p:nvPr/>
        </p:nvSpPr>
        <p:spPr>
          <a:xfrm>
            <a:off x="2772591" y="4408595"/>
            <a:ext cx="1989944" cy="923330"/>
          </a:xfrm>
          <a:prstGeom prst="rect">
            <a:avLst/>
          </a:prstGeom>
          <a:noFill/>
        </p:spPr>
        <p:txBody>
          <a:bodyPr wrap="square">
            <a:spAutoFit/>
          </a:bodyPr>
          <a:lstStyle/>
          <a:p>
            <a:r>
              <a:rPr lang="ja-JP" altLang="en-US" b="1" dirty="0">
                <a:latin typeface="+mn-ea"/>
              </a:rPr>
              <a:t>楠本憲吉</a:t>
            </a:r>
            <a:endParaRPr lang="en-US" altLang="ja-JP" b="1" dirty="0">
              <a:latin typeface="+mn-ea"/>
            </a:endParaRPr>
          </a:p>
          <a:p>
            <a:r>
              <a:rPr lang="ja-JP" altLang="en-US" b="1" dirty="0">
                <a:latin typeface="+mn-ea"/>
              </a:rPr>
              <a:t>東京世田谷</a:t>
            </a:r>
            <a:r>
              <a:rPr lang="en-US" altLang="ja-JP" b="1" dirty="0">
                <a:latin typeface="+mn-ea"/>
              </a:rPr>
              <a:t>RC</a:t>
            </a:r>
            <a:r>
              <a:rPr lang="ja-JP" altLang="en-US" b="1" dirty="0">
                <a:latin typeface="+mn-ea"/>
              </a:rPr>
              <a:t> </a:t>
            </a:r>
            <a:endParaRPr lang="en-US" altLang="ja-JP" b="1" dirty="0">
              <a:latin typeface="+mn-ea"/>
            </a:endParaRPr>
          </a:p>
          <a:p>
            <a:endParaRPr lang="ja-JP" altLang="en-US" b="1" dirty="0">
              <a:latin typeface="+mn-ea"/>
            </a:endParaRPr>
          </a:p>
        </p:txBody>
      </p:sp>
      <p:pic>
        <p:nvPicPr>
          <p:cNvPr id="18" name="図 17">
            <a:extLst>
              <a:ext uri="{FF2B5EF4-FFF2-40B4-BE49-F238E27FC236}">
                <a16:creationId xmlns:a16="http://schemas.microsoft.com/office/drawing/2014/main" id="{F299417E-6C48-07D9-467E-48C81E57379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91034" y="1885881"/>
            <a:ext cx="1923482" cy="2304067"/>
          </a:xfrm>
          <a:prstGeom prst="rect">
            <a:avLst/>
          </a:prstGeom>
        </p:spPr>
      </p:pic>
      <p:sp>
        <p:nvSpPr>
          <p:cNvPr id="20" name="テキスト ボックス 19">
            <a:extLst>
              <a:ext uri="{FF2B5EF4-FFF2-40B4-BE49-F238E27FC236}">
                <a16:creationId xmlns:a16="http://schemas.microsoft.com/office/drawing/2014/main" id="{C2A93022-8225-3E83-306F-0AB8952D3881}"/>
              </a:ext>
            </a:extLst>
          </p:cNvPr>
          <p:cNvSpPr txBox="1"/>
          <p:nvPr/>
        </p:nvSpPr>
        <p:spPr>
          <a:xfrm>
            <a:off x="9671535" y="4416339"/>
            <a:ext cx="2094603" cy="646331"/>
          </a:xfrm>
          <a:prstGeom prst="rect">
            <a:avLst/>
          </a:prstGeom>
          <a:noFill/>
        </p:spPr>
        <p:txBody>
          <a:bodyPr wrap="square">
            <a:spAutoFit/>
          </a:bodyPr>
          <a:lstStyle/>
          <a:p>
            <a:r>
              <a:rPr lang="ja-JP" altLang="en-US" b="1" dirty="0">
                <a:latin typeface="+mn-ea"/>
              </a:rPr>
              <a:t>朝比奈隆</a:t>
            </a:r>
            <a:endParaRPr lang="en-US" altLang="ja-JP" b="1" dirty="0">
              <a:latin typeface="+mn-ea"/>
            </a:endParaRPr>
          </a:p>
          <a:p>
            <a:r>
              <a:rPr lang="ja-JP" altLang="en-US" b="1" dirty="0">
                <a:latin typeface="+mn-ea"/>
              </a:rPr>
              <a:t>大阪</a:t>
            </a:r>
            <a:r>
              <a:rPr lang="en-US" altLang="ja-JP" b="1" dirty="0">
                <a:latin typeface="+mn-ea"/>
              </a:rPr>
              <a:t>RC</a:t>
            </a:r>
          </a:p>
        </p:txBody>
      </p:sp>
    </p:spTree>
    <p:extLst>
      <p:ext uri="{BB962C8B-B14F-4D97-AF65-F5344CB8AC3E}">
        <p14:creationId xmlns:p14="http://schemas.microsoft.com/office/powerpoint/2010/main" val="548071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7A19D70-3F9F-7A03-8B9F-F0A3040FCDEF}"/>
              </a:ext>
            </a:extLst>
          </p:cNvPr>
          <p:cNvSpPr txBox="1"/>
          <p:nvPr/>
        </p:nvSpPr>
        <p:spPr>
          <a:xfrm>
            <a:off x="319315" y="287048"/>
            <a:ext cx="11553370" cy="830997"/>
          </a:xfrm>
          <a:prstGeom prst="rect">
            <a:avLst/>
          </a:prstGeom>
          <a:solidFill>
            <a:srgbClr val="002060"/>
          </a:solidFill>
        </p:spPr>
        <p:txBody>
          <a:bodyPr wrap="square">
            <a:spAutoFit/>
          </a:bodyPr>
          <a:lstStyle/>
          <a:p>
            <a:r>
              <a:rPr lang="ja-JP" altLang="en-US" sz="4800" b="1" dirty="0"/>
              <a:t>　　　　　　　</a:t>
            </a:r>
            <a:r>
              <a:rPr lang="ja-JP" altLang="en-US" sz="4800" b="1" dirty="0">
                <a:solidFill>
                  <a:schemeClr val="bg1"/>
                </a:solidFill>
              </a:rPr>
              <a:t>奉仕の理想</a:t>
            </a:r>
          </a:p>
        </p:txBody>
      </p:sp>
      <p:sp>
        <p:nvSpPr>
          <p:cNvPr id="5" name="テキスト ボックス 4">
            <a:extLst>
              <a:ext uri="{FF2B5EF4-FFF2-40B4-BE49-F238E27FC236}">
                <a16:creationId xmlns:a16="http://schemas.microsoft.com/office/drawing/2014/main" id="{E8E47D22-2750-14C9-C1B5-3EAE63FC98A7}"/>
              </a:ext>
            </a:extLst>
          </p:cNvPr>
          <p:cNvSpPr txBox="1"/>
          <p:nvPr/>
        </p:nvSpPr>
        <p:spPr>
          <a:xfrm>
            <a:off x="754743" y="1489278"/>
            <a:ext cx="10871200" cy="584775"/>
          </a:xfrm>
          <a:prstGeom prst="rect">
            <a:avLst/>
          </a:prstGeom>
          <a:noFill/>
        </p:spPr>
        <p:txBody>
          <a:bodyPr wrap="square">
            <a:spAutoFit/>
          </a:bodyPr>
          <a:lstStyle/>
          <a:p>
            <a:r>
              <a:rPr lang="ja-JP" altLang="en-US" sz="3200" b="1" dirty="0">
                <a:latin typeface="+mn-ea"/>
              </a:rPr>
              <a:t>作詞：京都</a:t>
            </a:r>
            <a:r>
              <a:rPr lang="en-US" altLang="ja-JP" sz="3200" b="1" dirty="0">
                <a:latin typeface="+mn-ea"/>
              </a:rPr>
              <a:t>RC</a:t>
            </a:r>
            <a:r>
              <a:rPr lang="ja-JP" altLang="en-US" sz="3200" b="1" dirty="0">
                <a:latin typeface="+mn-ea"/>
              </a:rPr>
              <a:t>　前田和一郎　作曲：東京</a:t>
            </a:r>
            <a:r>
              <a:rPr lang="en-US" altLang="ja-JP" sz="3200" b="1" dirty="0">
                <a:latin typeface="+mn-ea"/>
              </a:rPr>
              <a:t>RC</a:t>
            </a:r>
            <a:r>
              <a:rPr lang="ja-JP" altLang="en-US" sz="3200" b="1" dirty="0">
                <a:latin typeface="+mn-ea"/>
              </a:rPr>
              <a:t>　萩原英一　</a:t>
            </a:r>
          </a:p>
        </p:txBody>
      </p:sp>
      <p:sp>
        <p:nvSpPr>
          <p:cNvPr id="7" name="テキスト ボックス 6">
            <a:extLst>
              <a:ext uri="{FF2B5EF4-FFF2-40B4-BE49-F238E27FC236}">
                <a16:creationId xmlns:a16="http://schemas.microsoft.com/office/drawing/2014/main" id="{BD026720-89CF-9987-30D8-88E60348BE0B}"/>
              </a:ext>
            </a:extLst>
          </p:cNvPr>
          <p:cNvSpPr txBox="1"/>
          <p:nvPr/>
        </p:nvSpPr>
        <p:spPr>
          <a:xfrm>
            <a:off x="2576286" y="2445286"/>
            <a:ext cx="9615714" cy="3416320"/>
          </a:xfrm>
          <a:prstGeom prst="rect">
            <a:avLst/>
          </a:prstGeom>
          <a:noFill/>
        </p:spPr>
        <p:txBody>
          <a:bodyPr wrap="square">
            <a:spAutoFit/>
          </a:bodyPr>
          <a:lstStyle/>
          <a:p>
            <a:r>
              <a:rPr lang="ja-JP" altLang="en-US" sz="3600" b="1" dirty="0"/>
              <a:t>　　　　　奉仕の理想に   集いし友よ　</a:t>
            </a:r>
            <a:endParaRPr lang="en-US" altLang="ja-JP" sz="3600" b="1" dirty="0"/>
          </a:p>
          <a:p>
            <a:r>
              <a:rPr lang="ja-JP" altLang="en-US" sz="3600" b="1" dirty="0"/>
              <a:t>　　　　　</a:t>
            </a:r>
            <a:r>
              <a:rPr lang="ja-JP" altLang="en-US" sz="3600" b="1" u="sng" dirty="0">
                <a:solidFill>
                  <a:srgbClr val="C00000"/>
                </a:solidFill>
              </a:rPr>
              <a:t>御国</a:t>
            </a:r>
            <a:r>
              <a:rPr lang="ja-JP" altLang="en-US" sz="3600" b="1" u="sng" dirty="0"/>
              <a:t>に捧げ</a:t>
            </a:r>
            <a:r>
              <a:rPr lang="ja-JP" altLang="en-US" sz="3600" b="1" u="sng" dirty="0">
                <a:solidFill>
                  <a:srgbClr val="C00000"/>
                </a:solidFill>
              </a:rPr>
              <a:t>ん</a:t>
            </a:r>
            <a:r>
              <a:rPr lang="ja-JP" altLang="en-US" sz="3600" b="1" dirty="0"/>
              <a:t>   我等の業</a:t>
            </a:r>
          </a:p>
          <a:p>
            <a:r>
              <a:rPr lang="ja-JP" altLang="en-US" sz="3600" b="1" dirty="0"/>
              <a:t>　　　       望むは世界の   久遠の平和</a:t>
            </a:r>
            <a:endParaRPr lang="en-US" altLang="ja-JP" sz="3600" b="1" dirty="0"/>
          </a:p>
          <a:p>
            <a:r>
              <a:rPr lang="ja-JP" altLang="en-US" sz="3600" b="1" dirty="0"/>
              <a:t>                  めぐる歯車      いや輝きて</a:t>
            </a:r>
            <a:endParaRPr lang="en-US" altLang="ja-JP" sz="3600" b="1" dirty="0"/>
          </a:p>
          <a:p>
            <a:r>
              <a:rPr lang="ja-JP" altLang="en-US" sz="3600" b="1" dirty="0"/>
              <a:t>                  永久に栄えよ   我等のロータリー</a:t>
            </a:r>
            <a:endParaRPr lang="en-US" altLang="ja-JP" sz="3600" b="1" dirty="0"/>
          </a:p>
          <a:p>
            <a:r>
              <a:rPr lang="en-US" altLang="ja-JP" sz="3600" b="1" dirty="0"/>
              <a:t>                               </a:t>
            </a:r>
            <a:r>
              <a:rPr lang="ja-JP" altLang="en-US" sz="3600" b="1" dirty="0"/>
              <a:t>　        ロータリー</a:t>
            </a:r>
          </a:p>
        </p:txBody>
      </p:sp>
      <p:sp>
        <p:nvSpPr>
          <p:cNvPr id="8" name="思考の吹き出し: 雲形 7">
            <a:extLst>
              <a:ext uri="{FF2B5EF4-FFF2-40B4-BE49-F238E27FC236}">
                <a16:creationId xmlns:a16="http://schemas.microsoft.com/office/drawing/2014/main" id="{7817A047-D144-88B7-7315-2D0D3E804B1B}"/>
              </a:ext>
            </a:extLst>
          </p:cNvPr>
          <p:cNvSpPr/>
          <p:nvPr/>
        </p:nvSpPr>
        <p:spPr>
          <a:xfrm>
            <a:off x="537028" y="2942745"/>
            <a:ext cx="3628571" cy="2918861"/>
          </a:xfrm>
          <a:prstGeom prst="cloudCallout">
            <a:avLst>
              <a:gd name="adj1" fmla="val 67043"/>
              <a:gd name="adj2" fmla="val -35125"/>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solidFill>
                  <a:srgbClr val="C00000"/>
                </a:solidFill>
              </a:rPr>
              <a:t>世界</a:t>
            </a:r>
            <a:r>
              <a:rPr kumimoji="1" lang="ja-JP" altLang="en-US" sz="2800" b="1" dirty="0"/>
              <a:t>に捧げ</a:t>
            </a:r>
            <a:r>
              <a:rPr kumimoji="1" lang="ja-JP" altLang="en-US" sz="2800" b="1" dirty="0">
                <a:solidFill>
                  <a:srgbClr val="C00000"/>
                </a:solidFill>
              </a:rPr>
              <a:t>む</a:t>
            </a:r>
            <a:endParaRPr kumimoji="1" lang="en-US" altLang="ja-JP" sz="2800" b="1" dirty="0">
              <a:solidFill>
                <a:srgbClr val="C00000"/>
              </a:solidFill>
            </a:endParaRPr>
          </a:p>
          <a:p>
            <a:pPr algn="ctr"/>
            <a:r>
              <a:rPr lang="ja-JP" altLang="en-US" sz="2800" b="1" dirty="0">
                <a:solidFill>
                  <a:schemeClr val="tx1"/>
                </a:solidFill>
              </a:rPr>
              <a:t>我らの</a:t>
            </a:r>
            <a:endParaRPr lang="en-US" altLang="ja-JP" sz="2800" b="1" dirty="0">
              <a:solidFill>
                <a:schemeClr val="tx1"/>
              </a:solidFill>
            </a:endParaRPr>
          </a:p>
          <a:p>
            <a:pPr algn="ctr"/>
            <a:r>
              <a:rPr lang="ja-JP" altLang="en-US" sz="2800" b="1" dirty="0">
                <a:solidFill>
                  <a:srgbClr val="C00000"/>
                </a:solidFill>
              </a:rPr>
              <a:t>生</a:t>
            </a:r>
            <a:r>
              <a:rPr lang="ja-JP" altLang="en-US" sz="2800" b="1" dirty="0">
                <a:solidFill>
                  <a:schemeClr val="tx1"/>
                </a:solidFill>
              </a:rPr>
              <a:t>業</a:t>
            </a:r>
            <a:endParaRPr kumimoji="1" lang="ja-JP" altLang="en-US" sz="2800" b="1" dirty="0">
              <a:solidFill>
                <a:schemeClr val="tx1"/>
              </a:solidFill>
            </a:endParaRPr>
          </a:p>
        </p:txBody>
      </p:sp>
    </p:spTree>
    <p:extLst>
      <p:ext uri="{BB962C8B-B14F-4D97-AF65-F5344CB8AC3E}">
        <p14:creationId xmlns:p14="http://schemas.microsoft.com/office/powerpoint/2010/main" val="4161482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279BAF-5DE4-BA52-BA38-9EE03A83F93E}"/>
              </a:ext>
            </a:extLst>
          </p:cNvPr>
          <p:cNvPicPr>
            <a:picLocks noChangeAspect="1"/>
          </p:cNvPicPr>
          <p:nvPr/>
        </p:nvPicPr>
        <p:blipFill>
          <a:blip r:embed="rId3"/>
          <a:stretch>
            <a:fillRect/>
          </a:stretch>
        </p:blipFill>
        <p:spPr>
          <a:xfrm>
            <a:off x="203199" y="945769"/>
            <a:ext cx="4185999" cy="5836440"/>
          </a:xfrm>
          <a:prstGeom prst="rect">
            <a:avLst/>
          </a:prstGeom>
        </p:spPr>
      </p:pic>
      <p:sp>
        <p:nvSpPr>
          <p:cNvPr id="4" name="テキスト ボックス 3">
            <a:extLst>
              <a:ext uri="{FF2B5EF4-FFF2-40B4-BE49-F238E27FC236}">
                <a16:creationId xmlns:a16="http://schemas.microsoft.com/office/drawing/2014/main" id="{A2500EB7-6441-C071-5ED1-6E59CF71AC28}"/>
              </a:ext>
            </a:extLst>
          </p:cNvPr>
          <p:cNvSpPr txBox="1"/>
          <p:nvPr/>
        </p:nvSpPr>
        <p:spPr>
          <a:xfrm>
            <a:off x="203199" y="64496"/>
            <a:ext cx="11588288" cy="769441"/>
          </a:xfrm>
          <a:prstGeom prst="rect">
            <a:avLst/>
          </a:prstGeom>
          <a:solidFill>
            <a:srgbClr val="002060"/>
          </a:solidFill>
          <a:ln>
            <a:solidFill>
              <a:srgbClr val="002060"/>
            </a:solidFill>
          </a:ln>
        </p:spPr>
        <p:txBody>
          <a:bodyPr wrap="square">
            <a:spAutoFit/>
          </a:bodyPr>
          <a:lstStyle/>
          <a:p>
            <a:r>
              <a:rPr lang="ja-JP" altLang="en-US" sz="4400" b="1" dirty="0"/>
              <a:t>　　　　　</a:t>
            </a:r>
            <a:r>
              <a:rPr lang="ja-JP" altLang="en-US" sz="4400" b="1" dirty="0">
                <a:solidFill>
                  <a:schemeClr val="bg1"/>
                </a:solidFill>
              </a:rPr>
              <a:t>戦前の四つのテストの翻訳</a:t>
            </a:r>
          </a:p>
        </p:txBody>
      </p:sp>
      <p:sp>
        <p:nvSpPr>
          <p:cNvPr id="6" name="テキスト ボックス 5">
            <a:extLst>
              <a:ext uri="{FF2B5EF4-FFF2-40B4-BE49-F238E27FC236}">
                <a16:creationId xmlns:a16="http://schemas.microsoft.com/office/drawing/2014/main" id="{08ED398C-6934-E85A-8DEB-512A12941F1B}"/>
              </a:ext>
            </a:extLst>
          </p:cNvPr>
          <p:cNvSpPr txBox="1"/>
          <p:nvPr/>
        </p:nvSpPr>
        <p:spPr>
          <a:xfrm>
            <a:off x="4723026" y="1519230"/>
            <a:ext cx="7468974" cy="5262979"/>
          </a:xfrm>
          <a:prstGeom prst="rect">
            <a:avLst/>
          </a:prstGeom>
          <a:noFill/>
        </p:spPr>
        <p:txBody>
          <a:bodyPr wrap="square">
            <a:spAutoFit/>
          </a:bodyPr>
          <a:lstStyle/>
          <a:p>
            <a:r>
              <a:rPr lang="ja-JP" altLang="en-US" sz="2800" b="1" dirty="0">
                <a:latin typeface="+mn-ea"/>
              </a:rPr>
              <a:t>皆様に次の事を実行なさる様に</a:t>
            </a:r>
            <a:endParaRPr lang="en-US" altLang="ja-JP" sz="2800" b="1" dirty="0">
              <a:latin typeface="+mn-ea"/>
            </a:endParaRPr>
          </a:p>
          <a:p>
            <a:r>
              <a:rPr lang="ja-JP" altLang="en-US" sz="2800" b="1" dirty="0">
                <a:latin typeface="+mn-ea"/>
              </a:rPr>
              <a:t>おすすめします</a:t>
            </a:r>
          </a:p>
          <a:p>
            <a:endParaRPr lang="en-US" altLang="ja-JP" sz="2800" b="1" dirty="0">
              <a:latin typeface="+mn-ea"/>
            </a:endParaRPr>
          </a:p>
          <a:p>
            <a:r>
              <a:rPr lang="ja-JP" altLang="en-US" sz="2800" b="1" dirty="0">
                <a:latin typeface="+mn-ea"/>
              </a:rPr>
              <a:t>１）嘘を言わず真実であるように</a:t>
            </a:r>
            <a:endParaRPr lang="en-US" altLang="ja-JP" sz="2800" b="1" dirty="0">
              <a:latin typeface="+mn-ea"/>
            </a:endParaRPr>
          </a:p>
          <a:p>
            <a:endParaRPr lang="ja-JP" altLang="en-US" sz="2800" b="1" dirty="0">
              <a:latin typeface="+mn-ea"/>
            </a:endParaRPr>
          </a:p>
          <a:p>
            <a:r>
              <a:rPr lang="ja-JP" altLang="en-US" sz="2800" b="1" dirty="0">
                <a:latin typeface="+mn-ea"/>
              </a:rPr>
              <a:t>２）誰にも公正で不公平のないように</a:t>
            </a:r>
            <a:endParaRPr lang="en-US" altLang="ja-JP" sz="2800" b="1" dirty="0">
              <a:latin typeface="+mn-ea"/>
            </a:endParaRPr>
          </a:p>
          <a:p>
            <a:endParaRPr lang="ja-JP" altLang="en-US" sz="2800" b="1" dirty="0">
              <a:latin typeface="+mn-ea"/>
            </a:endParaRPr>
          </a:p>
          <a:p>
            <a:r>
              <a:rPr lang="ja-JP" altLang="en-US" sz="2800" b="1" dirty="0">
                <a:latin typeface="+mn-ea"/>
              </a:rPr>
              <a:t>３）人に対し好意と友情を増すようにつとめ</a:t>
            </a:r>
            <a:endParaRPr lang="en-US" altLang="ja-JP" sz="2800" b="1" dirty="0">
              <a:latin typeface="+mn-ea"/>
            </a:endParaRPr>
          </a:p>
          <a:p>
            <a:r>
              <a:rPr lang="ja-JP" altLang="en-US" sz="2800" b="1" dirty="0">
                <a:latin typeface="+mn-ea"/>
              </a:rPr>
              <a:t>　　決して敵意と増悪を招かないように</a:t>
            </a:r>
            <a:endParaRPr lang="en-US" altLang="ja-JP" sz="2800" b="1" dirty="0">
              <a:latin typeface="+mn-ea"/>
            </a:endParaRPr>
          </a:p>
          <a:p>
            <a:endParaRPr lang="ja-JP" altLang="en-US" sz="2800" b="1" dirty="0">
              <a:latin typeface="+mn-ea"/>
            </a:endParaRPr>
          </a:p>
          <a:p>
            <a:r>
              <a:rPr lang="ja-JP" altLang="en-US" sz="2800" b="1" dirty="0">
                <a:latin typeface="+mn-ea"/>
              </a:rPr>
              <a:t>４</a:t>
            </a:r>
            <a:r>
              <a:rPr lang="en-US" altLang="ja-JP" sz="2800" b="1" dirty="0">
                <a:latin typeface="+mn-ea"/>
              </a:rPr>
              <a:t>) </a:t>
            </a:r>
            <a:r>
              <a:rPr lang="ja-JP" altLang="en-US" sz="2800" b="1" dirty="0">
                <a:latin typeface="+mn-ea"/>
              </a:rPr>
              <a:t>全体の為になるよう働き誰人</a:t>
            </a:r>
            <a:r>
              <a:rPr lang="en-US" altLang="ja-JP" sz="2800" b="1" dirty="0">
                <a:latin typeface="+mn-ea"/>
              </a:rPr>
              <a:t>(</a:t>
            </a:r>
            <a:r>
              <a:rPr lang="ja-JP" altLang="en-US" sz="2800" b="1" dirty="0">
                <a:latin typeface="+mn-ea"/>
              </a:rPr>
              <a:t>たれびと）</a:t>
            </a:r>
            <a:endParaRPr lang="en-US" altLang="ja-JP" sz="2800" b="1" dirty="0">
              <a:latin typeface="+mn-ea"/>
            </a:endParaRPr>
          </a:p>
          <a:p>
            <a:r>
              <a:rPr lang="en-US" altLang="ja-JP" sz="2800" b="1" dirty="0">
                <a:latin typeface="+mn-ea"/>
              </a:rPr>
              <a:t>     </a:t>
            </a:r>
            <a:r>
              <a:rPr lang="ja-JP" altLang="en-US" sz="2800" b="1" dirty="0">
                <a:latin typeface="+mn-ea"/>
              </a:rPr>
              <a:t> の不利にもならないように</a:t>
            </a:r>
          </a:p>
        </p:txBody>
      </p:sp>
      <p:sp>
        <p:nvSpPr>
          <p:cNvPr id="8" name="テキスト ボックス 7">
            <a:extLst>
              <a:ext uri="{FF2B5EF4-FFF2-40B4-BE49-F238E27FC236}">
                <a16:creationId xmlns:a16="http://schemas.microsoft.com/office/drawing/2014/main" id="{A79878D2-0BF0-B0FC-074F-9B7D498E7EAC}"/>
              </a:ext>
            </a:extLst>
          </p:cNvPr>
          <p:cNvSpPr txBox="1"/>
          <p:nvPr/>
        </p:nvSpPr>
        <p:spPr>
          <a:xfrm>
            <a:off x="5820228" y="923363"/>
            <a:ext cx="4194628" cy="523220"/>
          </a:xfrm>
          <a:prstGeom prst="rect">
            <a:avLst/>
          </a:prstGeom>
          <a:noFill/>
        </p:spPr>
        <p:txBody>
          <a:bodyPr wrap="square">
            <a:spAutoFit/>
          </a:bodyPr>
          <a:lstStyle/>
          <a:p>
            <a:r>
              <a:rPr lang="ja-JP" altLang="en-US" sz="2800" b="1" dirty="0"/>
              <a:t>モットウとする奉仕を</a:t>
            </a:r>
          </a:p>
        </p:txBody>
      </p:sp>
    </p:spTree>
    <p:extLst>
      <p:ext uri="{BB962C8B-B14F-4D97-AF65-F5344CB8AC3E}">
        <p14:creationId xmlns:p14="http://schemas.microsoft.com/office/powerpoint/2010/main" val="1163348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B6DAAE9-5A8A-332A-6B30-FBFA939EB54E}"/>
              </a:ext>
            </a:extLst>
          </p:cNvPr>
          <p:cNvPicPr>
            <a:picLocks noChangeAspect="1"/>
          </p:cNvPicPr>
          <p:nvPr/>
        </p:nvPicPr>
        <p:blipFill>
          <a:blip r:embed="rId3"/>
          <a:stretch>
            <a:fillRect/>
          </a:stretch>
        </p:blipFill>
        <p:spPr>
          <a:xfrm>
            <a:off x="0" y="1479284"/>
            <a:ext cx="12192000" cy="5224272"/>
          </a:xfrm>
          <a:prstGeom prst="rect">
            <a:avLst/>
          </a:prstGeom>
        </p:spPr>
      </p:pic>
      <p:sp>
        <p:nvSpPr>
          <p:cNvPr id="8" name="テキスト ボックス 7">
            <a:extLst>
              <a:ext uri="{FF2B5EF4-FFF2-40B4-BE49-F238E27FC236}">
                <a16:creationId xmlns:a16="http://schemas.microsoft.com/office/drawing/2014/main" id="{EB2E6220-9DB2-8768-E1B1-067EA53FE24D}"/>
              </a:ext>
            </a:extLst>
          </p:cNvPr>
          <p:cNvSpPr txBox="1"/>
          <p:nvPr/>
        </p:nvSpPr>
        <p:spPr>
          <a:xfrm>
            <a:off x="232229" y="319796"/>
            <a:ext cx="11582399" cy="830997"/>
          </a:xfrm>
          <a:prstGeom prst="rect">
            <a:avLst/>
          </a:prstGeom>
          <a:solidFill>
            <a:srgbClr val="002060"/>
          </a:solidFill>
        </p:spPr>
        <p:txBody>
          <a:bodyPr wrap="square">
            <a:spAutoFit/>
          </a:bodyPr>
          <a:lstStyle/>
          <a:p>
            <a:r>
              <a:rPr lang="ja-JP" altLang="en-US" sz="4800" b="1" dirty="0">
                <a:solidFill>
                  <a:schemeClr val="bg1"/>
                </a:solidFill>
              </a:rPr>
              <a:t>　ロータリアンで最も多く作詞・作曲</a:t>
            </a:r>
          </a:p>
        </p:txBody>
      </p:sp>
    </p:spTree>
    <p:extLst>
      <p:ext uri="{BB962C8B-B14F-4D97-AF65-F5344CB8AC3E}">
        <p14:creationId xmlns:p14="http://schemas.microsoft.com/office/powerpoint/2010/main" val="3520485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90D0163-17FC-9876-7DEE-ABA1ED50699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8628" y="1115987"/>
            <a:ext cx="11190514" cy="5468090"/>
          </a:xfrm>
          <a:prstGeom prst="rect">
            <a:avLst/>
          </a:prstGeom>
        </p:spPr>
      </p:pic>
      <p:sp>
        <p:nvSpPr>
          <p:cNvPr id="5" name="テキスト ボックス 4">
            <a:extLst>
              <a:ext uri="{FF2B5EF4-FFF2-40B4-BE49-F238E27FC236}">
                <a16:creationId xmlns:a16="http://schemas.microsoft.com/office/drawing/2014/main" id="{08DD717A-F80E-FCD6-D112-D66E8215D5AF}"/>
              </a:ext>
            </a:extLst>
          </p:cNvPr>
          <p:cNvSpPr txBox="1"/>
          <p:nvPr/>
        </p:nvSpPr>
        <p:spPr>
          <a:xfrm>
            <a:off x="638628" y="155960"/>
            <a:ext cx="11190514" cy="769441"/>
          </a:xfrm>
          <a:prstGeom prst="rect">
            <a:avLst/>
          </a:prstGeom>
          <a:solidFill>
            <a:srgbClr val="002060"/>
          </a:solidFill>
        </p:spPr>
        <p:txBody>
          <a:bodyPr wrap="square">
            <a:spAutoFit/>
          </a:bodyPr>
          <a:lstStyle/>
          <a:p>
            <a:r>
              <a:rPr lang="ja-JP" altLang="en-US" sz="4400" b="1" dirty="0"/>
              <a:t>　　　　</a:t>
            </a:r>
            <a:r>
              <a:rPr lang="ja-JP" altLang="en-US" sz="4400" b="1" dirty="0">
                <a:solidFill>
                  <a:schemeClr val="bg1"/>
                </a:solidFill>
              </a:rPr>
              <a:t>矢野一郎　作詞・作曲</a:t>
            </a:r>
          </a:p>
        </p:txBody>
      </p:sp>
    </p:spTree>
    <p:extLst>
      <p:ext uri="{BB962C8B-B14F-4D97-AF65-F5344CB8AC3E}">
        <p14:creationId xmlns:p14="http://schemas.microsoft.com/office/powerpoint/2010/main" val="549646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4F2EE1B-40D2-33E4-E67A-08A6452BB1F7}"/>
              </a:ext>
            </a:extLst>
          </p:cNvPr>
          <p:cNvPicPr>
            <a:picLocks noChangeAspect="1"/>
          </p:cNvPicPr>
          <p:nvPr/>
        </p:nvPicPr>
        <p:blipFill>
          <a:blip r:embed="rId3"/>
          <a:stretch>
            <a:fillRect/>
          </a:stretch>
        </p:blipFill>
        <p:spPr>
          <a:xfrm>
            <a:off x="1673557" y="1483930"/>
            <a:ext cx="8844885" cy="5241507"/>
          </a:xfrm>
          <a:prstGeom prst="rect">
            <a:avLst/>
          </a:prstGeom>
        </p:spPr>
      </p:pic>
      <p:sp>
        <p:nvSpPr>
          <p:cNvPr id="6" name="テキスト ボックス 5">
            <a:extLst>
              <a:ext uri="{FF2B5EF4-FFF2-40B4-BE49-F238E27FC236}">
                <a16:creationId xmlns:a16="http://schemas.microsoft.com/office/drawing/2014/main" id="{84D9438A-4DBC-10DB-AE22-BC1959B2F84E}"/>
              </a:ext>
            </a:extLst>
          </p:cNvPr>
          <p:cNvSpPr txBox="1"/>
          <p:nvPr/>
        </p:nvSpPr>
        <p:spPr>
          <a:xfrm>
            <a:off x="94342" y="70950"/>
            <a:ext cx="12097657" cy="1323439"/>
          </a:xfrm>
          <a:prstGeom prst="rect">
            <a:avLst/>
          </a:prstGeom>
          <a:solidFill>
            <a:srgbClr val="002060"/>
          </a:solidFill>
        </p:spPr>
        <p:txBody>
          <a:bodyPr wrap="square">
            <a:spAutoFit/>
          </a:bodyPr>
          <a:lstStyle/>
          <a:p>
            <a:r>
              <a:rPr lang="ja-JP" altLang="en-US" sz="2800" b="1" dirty="0"/>
              <a:t>　　　</a:t>
            </a:r>
            <a:r>
              <a:rPr lang="ja-JP" altLang="en-US" sz="2800" b="1" dirty="0">
                <a:solidFill>
                  <a:schemeClr val="bg1"/>
                </a:solidFill>
              </a:rPr>
              <a:t>　</a:t>
            </a:r>
            <a:r>
              <a:rPr lang="ja-JP" altLang="en-US" sz="4000" b="1" dirty="0">
                <a:solidFill>
                  <a:schemeClr val="bg1"/>
                </a:solidFill>
              </a:rPr>
              <a:t>作詞：高野辰之　作曲：岡野貞一</a:t>
            </a:r>
            <a:endParaRPr lang="en-US" altLang="ja-JP" sz="4000" b="1" dirty="0">
              <a:solidFill>
                <a:schemeClr val="bg1"/>
              </a:solidFill>
            </a:endParaRPr>
          </a:p>
          <a:p>
            <a:endParaRPr lang="en-US" altLang="ja-JP" sz="4000" b="1" dirty="0">
              <a:solidFill>
                <a:schemeClr val="bg1"/>
              </a:solidFill>
            </a:endParaRPr>
          </a:p>
        </p:txBody>
      </p:sp>
      <p:pic>
        <p:nvPicPr>
          <p:cNvPr id="7" name="図 6">
            <a:extLst>
              <a:ext uri="{FF2B5EF4-FFF2-40B4-BE49-F238E27FC236}">
                <a16:creationId xmlns:a16="http://schemas.microsoft.com/office/drawing/2014/main" id="{26BCC0ED-FAF6-D70C-8ADE-44DCD7936C37}"/>
              </a:ext>
            </a:extLst>
          </p:cNvPr>
          <p:cNvPicPr>
            <a:picLocks noChangeAspect="1"/>
          </p:cNvPicPr>
          <p:nvPr/>
        </p:nvPicPr>
        <p:blipFill>
          <a:blip r:embed="rId4"/>
          <a:stretch>
            <a:fillRect/>
          </a:stretch>
        </p:blipFill>
        <p:spPr>
          <a:xfrm>
            <a:off x="10285913" y="688050"/>
            <a:ext cx="1731065" cy="1990725"/>
          </a:xfrm>
          <a:prstGeom prst="rect">
            <a:avLst/>
          </a:prstGeom>
        </p:spPr>
      </p:pic>
      <p:pic>
        <p:nvPicPr>
          <p:cNvPr id="8" name="図 7">
            <a:extLst>
              <a:ext uri="{FF2B5EF4-FFF2-40B4-BE49-F238E27FC236}">
                <a16:creationId xmlns:a16="http://schemas.microsoft.com/office/drawing/2014/main" id="{9DB87BBA-9493-8992-FC26-CE0C069E0368}"/>
              </a:ext>
            </a:extLst>
          </p:cNvPr>
          <p:cNvPicPr>
            <a:picLocks noChangeAspect="1"/>
          </p:cNvPicPr>
          <p:nvPr/>
        </p:nvPicPr>
        <p:blipFill>
          <a:blip r:embed="rId5"/>
          <a:stretch>
            <a:fillRect/>
          </a:stretch>
        </p:blipFill>
        <p:spPr>
          <a:xfrm>
            <a:off x="446641" y="732669"/>
            <a:ext cx="1428750" cy="1990725"/>
          </a:xfrm>
          <a:prstGeom prst="rect">
            <a:avLst/>
          </a:prstGeom>
        </p:spPr>
      </p:pic>
      <p:sp>
        <p:nvSpPr>
          <p:cNvPr id="3" name="テキスト ボックス 2">
            <a:extLst>
              <a:ext uri="{FF2B5EF4-FFF2-40B4-BE49-F238E27FC236}">
                <a16:creationId xmlns:a16="http://schemas.microsoft.com/office/drawing/2014/main" id="{A1E09DF4-C301-83E8-E5D2-FFC91F49B691}"/>
              </a:ext>
            </a:extLst>
          </p:cNvPr>
          <p:cNvSpPr txBox="1"/>
          <p:nvPr/>
        </p:nvSpPr>
        <p:spPr>
          <a:xfrm>
            <a:off x="2746804" y="711035"/>
            <a:ext cx="6900224" cy="400110"/>
          </a:xfrm>
          <a:prstGeom prst="rect">
            <a:avLst/>
          </a:prstGeom>
          <a:noFill/>
        </p:spPr>
        <p:txBody>
          <a:bodyPr wrap="square">
            <a:spAutoFit/>
          </a:bodyPr>
          <a:lstStyle/>
          <a:p>
            <a:r>
              <a:rPr lang="ja-JP" altLang="en-US" sz="2000" b="1" dirty="0"/>
              <a:t>　</a:t>
            </a:r>
            <a:r>
              <a:rPr lang="ja-JP" altLang="en-US" sz="2000" b="1" dirty="0">
                <a:solidFill>
                  <a:schemeClr val="bg1"/>
                </a:solidFill>
              </a:rPr>
              <a:t>たかの　たつゆき　　　　　　　　おかの　ていいち</a:t>
            </a:r>
            <a:endParaRPr lang="ja-JP" altLang="en-US" dirty="0">
              <a:solidFill>
                <a:schemeClr val="bg1"/>
              </a:solidFill>
            </a:endParaRPr>
          </a:p>
        </p:txBody>
      </p:sp>
    </p:spTree>
    <p:extLst>
      <p:ext uri="{BB962C8B-B14F-4D97-AF65-F5344CB8AC3E}">
        <p14:creationId xmlns:p14="http://schemas.microsoft.com/office/powerpoint/2010/main" val="1741261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4E08C45-D58C-A756-5B4B-62618641DB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347" y="1200062"/>
            <a:ext cx="11165306" cy="5400058"/>
          </a:xfrm>
          <a:prstGeom prst="rect">
            <a:avLst/>
          </a:prstGeom>
        </p:spPr>
      </p:pic>
      <p:sp>
        <p:nvSpPr>
          <p:cNvPr id="6" name="テキスト ボックス 5">
            <a:extLst>
              <a:ext uri="{FF2B5EF4-FFF2-40B4-BE49-F238E27FC236}">
                <a16:creationId xmlns:a16="http://schemas.microsoft.com/office/drawing/2014/main" id="{FF9F7DDF-1550-ECEC-22BF-516608C9882C}"/>
              </a:ext>
            </a:extLst>
          </p:cNvPr>
          <p:cNvSpPr txBox="1"/>
          <p:nvPr/>
        </p:nvSpPr>
        <p:spPr>
          <a:xfrm>
            <a:off x="513347" y="267771"/>
            <a:ext cx="11165306" cy="769441"/>
          </a:xfrm>
          <a:prstGeom prst="rect">
            <a:avLst/>
          </a:prstGeom>
          <a:solidFill>
            <a:srgbClr val="002060"/>
          </a:solidFill>
        </p:spPr>
        <p:txBody>
          <a:bodyPr wrap="square">
            <a:spAutoFit/>
          </a:bodyPr>
          <a:lstStyle/>
          <a:p>
            <a:r>
              <a:rPr lang="ja-JP" altLang="en-US" sz="4400" b="1" dirty="0"/>
              <a:t>　</a:t>
            </a:r>
            <a:r>
              <a:rPr lang="ja-JP" altLang="en-US" sz="4400" b="1" dirty="0">
                <a:solidFill>
                  <a:schemeClr val="bg1"/>
                </a:solidFill>
              </a:rPr>
              <a:t>ロータリークラブがラストシーンで･･･</a:t>
            </a:r>
          </a:p>
        </p:txBody>
      </p:sp>
      <p:sp>
        <p:nvSpPr>
          <p:cNvPr id="3" name="テキスト ボックス 2">
            <a:extLst>
              <a:ext uri="{FF2B5EF4-FFF2-40B4-BE49-F238E27FC236}">
                <a16:creationId xmlns:a16="http://schemas.microsoft.com/office/drawing/2014/main" id="{7E17B5A3-38D4-6CB5-D5B4-9375B54882ED}"/>
              </a:ext>
            </a:extLst>
          </p:cNvPr>
          <p:cNvSpPr txBox="1"/>
          <p:nvPr/>
        </p:nvSpPr>
        <p:spPr>
          <a:xfrm>
            <a:off x="1033379" y="1433676"/>
            <a:ext cx="10302278" cy="1077218"/>
          </a:xfrm>
          <a:prstGeom prst="rect">
            <a:avLst/>
          </a:prstGeom>
          <a:noFill/>
        </p:spPr>
        <p:txBody>
          <a:bodyPr wrap="square">
            <a:spAutoFit/>
          </a:bodyPr>
          <a:lstStyle/>
          <a:p>
            <a:r>
              <a:rPr lang="ja-JP" altLang="en-US" sz="3200" b="1" dirty="0">
                <a:solidFill>
                  <a:schemeClr val="bg1"/>
                </a:solidFill>
              </a:rPr>
              <a:t>　　　　　　　　　　主　演　</a:t>
            </a:r>
            <a:endParaRPr lang="en-US" altLang="ja-JP" sz="3200" b="1" dirty="0">
              <a:solidFill>
                <a:schemeClr val="bg1"/>
              </a:solidFill>
            </a:endParaRPr>
          </a:p>
          <a:p>
            <a:r>
              <a:rPr lang="ja-JP" altLang="en-US" sz="3200" b="1" dirty="0">
                <a:solidFill>
                  <a:schemeClr val="bg1"/>
                </a:solidFill>
              </a:rPr>
              <a:t>ケビン・コスナー </a:t>
            </a:r>
            <a:r>
              <a:rPr lang="en-US" altLang="ja-JP" sz="3200" b="1" dirty="0">
                <a:solidFill>
                  <a:schemeClr val="bg1"/>
                </a:solidFill>
              </a:rPr>
              <a:t>/ </a:t>
            </a:r>
            <a:r>
              <a:rPr lang="ja-JP" altLang="en-US" sz="3200" b="1" dirty="0">
                <a:solidFill>
                  <a:schemeClr val="bg1"/>
                </a:solidFill>
              </a:rPr>
              <a:t>ホイットニー・ヒューストン</a:t>
            </a:r>
          </a:p>
        </p:txBody>
      </p:sp>
      <p:sp>
        <p:nvSpPr>
          <p:cNvPr id="5" name="テキスト ボックス 4">
            <a:extLst>
              <a:ext uri="{FF2B5EF4-FFF2-40B4-BE49-F238E27FC236}">
                <a16:creationId xmlns:a16="http://schemas.microsoft.com/office/drawing/2014/main" id="{5825BA6B-4831-D593-48D9-30A6D9530735}"/>
              </a:ext>
            </a:extLst>
          </p:cNvPr>
          <p:cNvSpPr txBox="1"/>
          <p:nvPr/>
        </p:nvSpPr>
        <p:spPr>
          <a:xfrm>
            <a:off x="1586552" y="2668985"/>
            <a:ext cx="8785747" cy="123110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ja-JP" altLang="en-US" sz="2800" b="1" dirty="0">
                <a:solidFill>
                  <a:schemeClr val="bg1"/>
                </a:solidFill>
              </a:rPr>
              <a:t>　　スター歌手と彼女を警護するガードマンの</a:t>
            </a:r>
            <a:endParaRPr lang="en-US" altLang="ja-JP" sz="2800" b="1" dirty="0">
              <a:solidFill>
                <a:schemeClr val="bg1"/>
              </a:solidFill>
            </a:endParaRPr>
          </a:p>
          <a:p>
            <a:r>
              <a:rPr lang="ja-JP" altLang="en-US" sz="2800" b="1" dirty="0">
                <a:solidFill>
                  <a:schemeClr val="bg1"/>
                </a:solidFill>
              </a:rPr>
              <a:t>　　　願いが叶わない大人の恋の物語です。</a:t>
            </a:r>
          </a:p>
          <a:p>
            <a:endParaRPr lang="ja-JP" altLang="en-US" dirty="0"/>
          </a:p>
        </p:txBody>
      </p:sp>
    </p:spTree>
    <p:extLst>
      <p:ext uri="{BB962C8B-B14F-4D97-AF65-F5344CB8AC3E}">
        <p14:creationId xmlns:p14="http://schemas.microsoft.com/office/powerpoint/2010/main" val="1316245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C608DBE6-759F-732C-8573-F414FE06DE4C}"/>
              </a:ext>
            </a:extLst>
          </p:cNvPr>
          <p:cNvSpPr txBox="1"/>
          <p:nvPr/>
        </p:nvSpPr>
        <p:spPr>
          <a:xfrm>
            <a:off x="0" y="183230"/>
            <a:ext cx="12192000" cy="2554545"/>
          </a:xfrm>
          <a:prstGeom prst="rect">
            <a:avLst/>
          </a:prstGeom>
          <a:noFill/>
        </p:spPr>
        <p:txBody>
          <a:bodyPr wrap="square">
            <a:spAutoFit/>
          </a:bodyPr>
          <a:lstStyle/>
          <a:p>
            <a:r>
              <a:rPr lang="ja-JP" altLang="en-US" sz="3200" b="1" dirty="0"/>
              <a:t>　　　　　</a:t>
            </a:r>
            <a:r>
              <a:rPr lang="en-US" altLang="ja-JP" sz="4800" b="1" dirty="0"/>
              <a:t>THE BODYGUARD</a:t>
            </a:r>
          </a:p>
          <a:p>
            <a:r>
              <a:rPr lang="ja-JP" altLang="en-US" sz="4800" b="1" dirty="0"/>
              <a:t>　</a:t>
            </a:r>
            <a:r>
              <a:rPr lang="en-US" altLang="ja-JP" sz="4800" b="1" dirty="0"/>
              <a:t> </a:t>
            </a:r>
          </a:p>
          <a:p>
            <a:r>
              <a:rPr lang="ja-JP" altLang="en-US" sz="4000" b="1" dirty="0"/>
              <a:t>　　　　　　　　　</a:t>
            </a:r>
            <a:r>
              <a:rPr lang="ja-JP" altLang="en-US" sz="2000" b="1" dirty="0"/>
              <a:t>　</a:t>
            </a:r>
            <a:endParaRPr lang="en-US" altLang="ja-JP" sz="2400" b="1" dirty="0"/>
          </a:p>
          <a:p>
            <a:r>
              <a:rPr lang="ja-JP" altLang="en-US" sz="2400" b="1" dirty="0"/>
              <a:t> 　</a:t>
            </a:r>
            <a:endParaRPr lang="ja-JP" altLang="en-US" sz="3200" b="1" dirty="0"/>
          </a:p>
        </p:txBody>
      </p:sp>
      <p:pic>
        <p:nvPicPr>
          <p:cNvPr id="8" name="図 7">
            <a:extLst>
              <a:ext uri="{FF2B5EF4-FFF2-40B4-BE49-F238E27FC236}">
                <a16:creationId xmlns:a16="http://schemas.microsoft.com/office/drawing/2014/main" id="{31B6E09D-2E8F-099C-DDC9-0E828A7E5B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009" y="2565810"/>
            <a:ext cx="7770488" cy="3941898"/>
          </a:xfrm>
          <a:prstGeom prst="rect">
            <a:avLst/>
          </a:prstGeom>
        </p:spPr>
      </p:pic>
      <p:sp>
        <p:nvSpPr>
          <p:cNvPr id="2" name="楕円 1">
            <a:extLst>
              <a:ext uri="{FF2B5EF4-FFF2-40B4-BE49-F238E27FC236}">
                <a16:creationId xmlns:a16="http://schemas.microsoft.com/office/drawing/2014/main" id="{EEB3A116-DA23-D81D-02E0-C4B873036219}"/>
              </a:ext>
            </a:extLst>
          </p:cNvPr>
          <p:cNvSpPr/>
          <p:nvPr/>
        </p:nvSpPr>
        <p:spPr>
          <a:xfrm>
            <a:off x="6235908" y="4407108"/>
            <a:ext cx="1678899" cy="1243071"/>
          </a:xfrm>
          <a:prstGeom prst="ellipse">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7754B9E4-896C-F86C-1055-F146E40EAC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47883" y="3046016"/>
            <a:ext cx="3152734" cy="3499161"/>
          </a:xfrm>
          <a:prstGeom prst="rect">
            <a:avLst/>
          </a:prstGeom>
        </p:spPr>
      </p:pic>
      <p:pic>
        <p:nvPicPr>
          <p:cNvPr id="6" name="図 5">
            <a:extLst>
              <a:ext uri="{FF2B5EF4-FFF2-40B4-BE49-F238E27FC236}">
                <a16:creationId xmlns:a16="http://schemas.microsoft.com/office/drawing/2014/main" id="{CADFD636-1C3D-ADD3-BCFE-BB7F9748333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47882" y="183230"/>
            <a:ext cx="3152733" cy="2731712"/>
          </a:xfrm>
          <a:prstGeom prst="rect">
            <a:avLst/>
          </a:prstGeom>
        </p:spPr>
      </p:pic>
      <p:sp>
        <p:nvSpPr>
          <p:cNvPr id="10" name="テキスト ボックス 9">
            <a:extLst>
              <a:ext uri="{FF2B5EF4-FFF2-40B4-BE49-F238E27FC236}">
                <a16:creationId xmlns:a16="http://schemas.microsoft.com/office/drawing/2014/main" id="{84364861-0205-0CFC-FC9D-B1AE8F93BA83}"/>
              </a:ext>
            </a:extLst>
          </p:cNvPr>
          <p:cNvSpPr txBox="1"/>
          <p:nvPr/>
        </p:nvSpPr>
        <p:spPr>
          <a:xfrm>
            <a:off x="2668528" y="891116"/>
            <a:ext cx="5517377" cy="584775"/>
          </a:xfrm>
          <a:prstGeom prst="rect">
            <a:avLst/>
          </a:prstGeom>
          <a:noFill/>
        </p:spPr>
        <p:txBody>
          <a:bodyPr wrap="square">
            <a:spAutoFit/>
          </a:bodyPr>
          <a:lstStyle/>
          <a:p>
            <a:r>
              <a:rPr lang="en-US" altLang="ja-JP" sz="3200" b="1" dirty="0"/>
              <a:t>I Will Always Love You</a:t>
            </a:r>
            <a:endParaRPr lang="ja-JP" altLang="en-US" sz="3200" b="1" dirty="0"/>
          </a:p>
        </p:txBody>
      </p:sp>
      <p:sp>
        <p:nvSpPr>
          <p:cNvPr id="5" name="テキスト ボックス 4">
            <a:extLst>
              <a:ext uri="{FF2B5EF4-FFF2-40B4-BE49-F238E27FC236}">
                <a16:creationId xmlns:a16="http://schemas.microsoft.com/office/drawing/2014/main" id="{1B3568D7-12F9-FABA-DEC4-8026E7B79D28}"/>
              </a:ext>
            </a:extLst>
          </p:cNvPr>
          <p:cNvSpPr txBox="1"/>
          <p:nvPr/>
        </p:nvSpPr>
        <p:spPr>
          <a:xfrm>
            <a:off x="110466" y="1718595"/>
            <a:ext cx="8536691" cy="1261884"/>
          </a:xfrm>
          <a:prstGeom prst="rect">
            <a:avLst/>
          </a:prstGeom>
          <a:noFill/>
        </p:spPr>
        <p:txBody>
          <a:bodyPr wrap="square">
            <a:spAutoFit/>
          </a:bodyPr>
          <a:lstStyle/>
          <a:p>
            <a:r>
              <a:rPr lang="ja-JP" altLang="en-US" sz="3600" b="1" dirty="0"/>
              <a:t>ラストシーンは</a:t>
            </a:r>
            <a:r>
              <a:rPr lang="en-US" altLang="ja-JP" sz="3600" b="1" dirty="0"/>
              <a:t>ROTARY CLUB </a:t>
            </a:r>
            <a:r>
              <a:rPr lang="ja-JP" altLang="en-US" sz="3600" b="1" dirty="0"/>
              <a:t>例会場</a:t>
            </a:r>
          </a:p>
          <a:p>
            <a:r>
              <a:rPr lang="ja-JP" altLang="en-US" sz="4000" b="1" dirty="0"/>
              <a:t>　  　　  </a:t>
            </a:r>
          </a:p>
        </p:txBody>
      </p:sp>
    </p:spTree>
    <p:extLst>
      <p:ext uri="{BB962C8B-B14F-4D97-AF65-F5344CB8AC3E}">
        <p14:creationId xmlns:p14="http://schemas.microsoft.com/office/powerpoint/2010/main" val="1004259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3C20C95-86BC-A060-0B4C-783F28B2D5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6550" y="397565"/>
            <a:ext cx="10239513" cy="6062869"/>
          </a:xfrm>
          <a:prstGeom prst="rect">
            <a:avLst/>
          </a:prstGeom>
        </p:spPr>
      </p:pic>
      <p:sp>
        <p:nvSpPr>
          <p:cNvPr id="5" name="テキスト ボックス 4">
            <a:extLst>
              <a:ext uri="{FF2B5EF4-FFF2-40B4-BE49-F238E27FC236}">
                <a16:creationId xmlns:a16="http://schemas.microsoft.com/office/drawing/2014/main" id="{91180905-CAB9-68D1-0515-7E8DE46E3737}"/>
              </a:ext>
            </a:extLst>
          </p:cNvPr>
          <p:cNvSpPr txBox="1"/>
          <p:nvPr/>
        </p:nvSpPr>
        <p:spPr>
          <a:xfrm>
            <a:off x="2130003" y="3058727"/>
            <a:ext cx="8600660" cy="119934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altLang="ja-JP" sz="3600" b="1" dirty="0">
                <a:solidFill>
                  <a:schemeClr val="bg1"/>
                </a:solidFill>
              </a:rPr>
              <a:t>1960</a:t>
            </a:r>
            <a:r>
              <a:rPr lang="ja-JP" altLang="en-US" sz="3600" b="1" dirty="0">
                <a:solidFill>
                  <a:schemeClr val="bg1"/>
                </a:solidFill>
              </a:rPr>
              <a:t>年代に実在した天才少年詐欺師の</a:t>
            </a:r>
            <a:endParaRPr lang="en-US" altLang="ja-JP" sz="3600" b="1" dirty="0">
              <a:solidFill>
                <a:schemeClr val="bg1"/>
              </a:solidFill>
            </a:endParaRPr>
          </a:p>
          <a:p>
            <a:r>
              <a:rPr lang="ja-JP" altLang="en-US" sz="3600" b="1" dirty="0">
                <a:solidFill>
                  <a:schemeClr val="bg1"/>
                </a:solidFill>
              </a:rPr>
              <a:t>　　　　　実話に基づく映画</a:t>
            </a:r>
          </a:p>
        </p:txBody>
      </p:sp>
      <p:pic>
        <p:nvPicPr>
          <p:cNvPr id="11" name="図 10">
            <a:extLst>
              <a:ext uri="{FF2B5EF4-FFF2-40B4-BE49-F238E27FC236}">
                <a16:creationId xmlns:a16="http://schemas.microsoft.com/office/drawing/2014/main" id="{BDB80E9D-9186-2E80-0E3C-F334324B00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9603" y="3788745"/>
            <a:ext cx="1922119" cy="2923644"/>
          </a:xfrm>
          <a:prstGeom prst="rect">
            <a:avLst/>
          </a:prstGeom>
        </p:spPr>
      </p:pic>
    </p:spTree>
    <p:extLst>
      <p:ext uri="{BB962C8B-B14F-4D97-AF65-F5344CB8AC3E}">
        <p14:creationId xmlns:p14="http://schemas.microsoft.com/office/powerpoint/2010/main" val="775738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5EB6E12-FB02-B9F9-9F85-6671A3206BF8}"/>
              </a:ext>
            </a:extLst>
          </p:cNvPr>
          <p:cNvSpPr txBox="1"/>
          <p:nvPr/>
        </p:nvSpPr>
        <p:spPr>
          <a:xfrm>
            <a:off x="914399" y="6428356"/>
            <a:ext cx="10614991" cy="400110"/>
          </a:xfrm>
          <a:prstGeom prst="rect">
            <a:avLst/>
          </a:prstGeom>
          <a:noFill/>
        </p:spPr>
        <p:txBody>
          <a:bodyPr wrap="square">
            <a:spAutoFit/>
          </a:bodyPr>
          <a:lstStyle/>
          <a:p>
            <a:r>
              <a:rPr lang="ja-JP" altLang="en-US" sz="2000" b="1" dirty="0"/>
              <a:t>スティーブン・スピルバーグ監督　レオナルド・ディカプリオ、トム・ハンクスの共演</a:t>
            </a:r>
          </a:p>
        </p:txBody>
      </p:sp>
      <p:sp>
        <p:nvSpPr>
          <p:cNvPr id="5" name="テキスト ボックス 4">
            <a:extLst>
              <a:ext uri="{FF2B5EF4-FFF2-40B4-BE49-F238E27FC236}">
                <a16:creationId xmlns:a16="http://schemas.microsoft.com/office/drawing/2014/main" id="{B34D49AE-672B-2EDC-7FF8-E459D797E20F}"/>
              </a:ext>
            </a:extLst>
          </p:cNvPr>
          <p:cNvSpPr txBox="1"/>
          <p:nvPr/>
        </p:nvSpPr>
        <p:spPr>
          <a:xfrm>
            <a:off x="352504" y="222429"/>
            <a:ext cx="11634522" cy="1200329"/>
          </a:xfrm>
          <a:prstGeom prst="rect">
            <a:avLst/>
          </a:prstGeom>
          <a:solidFill>
            <a:srgbClr val="002060"/>
          </a:solidFill>
        </p:spPr>
        <p:txBody>
          <a:bodyPr wrap="square">
            <a:spAutoFit/>
          </a:bodyPr>
          <a:lstStyle/>
          <a:p>
            <a:r>
              <a:rPr lang="ja-JP" altLang="en-US" sz="2800" b="1" dirty="0"/>
              <a:t>　　　　　</a:t>
            </a:r>
            <a:r>
              <a:rPr lang="ja-JP" altLang="en-US" sz="2800" b="1" dirty="0">
                <a:solidFill>
                  <a:schemeClr val="bg1"/>
                </a:solidFill>
              </a:rPr>
              <a:t>　</a:t>
            </a:r>
            <a:r>
              <a:rPr lang="ja-JP" altLang="en-US" sz="3600" b="1" dirty="0">
                <a:solidFill>
                  <a:schemeClr val="bg1"/>
                </a:solidFill>
              </a:rPr>
              <a:t>キャッチ・ミー・イフ・ユー・キャン</a:t>
            </a:r>
          </a:p>
          <a:p>
            <a:r>
              <a:rPr lang="ja-JP" altLang="en-US" sz="3600" b="1" dirty="0">
                <a:solidFill>
                  <a:schemeClr val="bg1"/>
                </a:solidFill>
              </a:rPr>
              <a:t>　　　　　　　　</a:t>
            </a:r>
            <a:r>
              <a:rPr lang="en-US" altLang="ja-JP" sz="3600" b="1" dirty="0">
                <a:solidFill>
                  <a:schemeClr val="bg1"/>
                </a:solidFill>
              </a:rPr>
              <a:t>Catch me if you can</a:t>
            </a:r>
            <a:endParaRPr lang="ja-JP" altLang="en-US" sz="3600" b="1" dirty="0">
              <a:solidFill>
                <a:schemeClr val="bg1"/>
              </a:solidFill>
            </a:endParaRPr>
          </a:p>
        </p:txBody>
      </p:sp>
      <p:sp>
        <p:nvSpPr>
          <p:cNvPr id="7" name="テキスト ボックス 6">
            <a:extLst>
              <a:ext uri="{FF2B5EF4-FFF2-40B4-BE49-F238E27FC236}">
                <a16:creationId xmlns:a16="http://schemas.microsoft.com/office/drawing/2014/main" id="{495041C5-2595-EC57-5A95-D6AAA79CF7C4}"/>
              </a:ext>
            </a:extLst>
          </p:cNvPr>
          <p:cNvSpPr txBox="1"/>
          <p:nvPr/>
        </p:nvSpPr>
        <p:spPr>
          <a:xfrm>
            <a:off x="1091855" y="1723368"/>
            <a:ext cx="10276758" cy="646331"/>
          </a:xfrm>
          <a:prstGeom prst="rect">
            <a:avLst/>
          </a:prstGeom>
          <a:solidFill>
            <a:schemeClr val="bg1"/>
          </a:solidFill>
        </p:spPr>
        <p:txBody>
          <a:bodyPr wrap="square">
            <a:spAutoFit/>
          </a:bodyPr>
          <a:lstStyle/>
          <a:p>
            <a:endParaRPr lang="ja-JP" altLang="en-US" sz="3600" b="1" dirty="0"/>
          </a:p>
        </p:txBody>
      </p:sp>
      <p:pic>
        <p:nvPicPr>
          <p:cNvPr id="13" name="図 12">
            <a:extLst>
              <a:ext uri="{FF2B5EF4-FFF2-40B4-BE49-F238E27FC236}">
                <a16:creationId xmlns:a16="http://schemas.microsoft.com/office/drawing/2014/main" id="{97CAEB18-3CB1-8775-2CC2-B040C0EE22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46318" y="3278467"/>
            <a:ext cx="3040708" cy="3110059"/>
          </a:xfrm>
          <a:prstGeom prst="rect">
            <a:avLst/>
          </a:prstGeom>
        </p:spPr>
      </p:pic>
      <p:pic>
        <p:nvPicPr>
          <p:cNvPr id="11" name="図 10">
            <a:extLst>
              <a:ext uri="{FF2B5EF4-FFF2-40B4-BE49-F238E27FC236}">
                <a16:creationId xmlns:a16="http://schemas.microsoft.com/office/drawing/2014/main" id="{D7318132-14D1-C293-36B2-7364E989FA1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23"/>
          <a:stretch/>
        </p:blipFill>
        <p:spPr>
          <a:xfrm>
            <a:off x="352504" y="3299831"/>
            <a:ext cx="5332679" cy="3088696"/>
          </a:xfrm>
          <a:prstGeom prst="rect">
            <a:avLst/>
          </a:prstGeom>
        </p:spPr>
      </p:pic>
      <p:pic>
        <p:nvPicPr>
          <p:cNvPr id="14" name="図 13">
            <a:extLst>
              <a:ext uri="{FF2B5EF4-FFF2-40B4-BE49-F238E27FC236}">
                <a16:creationId xmlns:a16="http://schemas.microsoft.com/office/drawing/2014/main" id="{A4497090-F6B7-AC8A-AD81-B50A5E444E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74311" y="3332627"/>
            <a:ext cx="2989667" cy="2989667"/>
          </a:xfrm>
          <a:prstGeom prst="rect">
            <a:avLst/>
          </a:prstGeom>
        </p:spPr>
      </p:pic>
      <p:sp>
        <p:nvSpPr>
          <p:cNvPr id="4" name="テキスト ボックス 3">
            <a:extLst>
              <a:ext uri="{FF2B5EF4-FFF2-40B4-BE49-F238E27FC236}">
                <a16:creationId xmlns:a16="http://schemas.microsoft.com/office/drawing/2014/main" id="{457A8A53-F58C-3870-4567-D89C9BAB1CA8}"/>
              </a:ext>
            </a:extLst>
          </p:cNvPr>
          <p:cNvSpPr txBox="1"/>
          <p:nvPr/>
        </p:nvSpPr>
        <p:spPr>
          <a:xfrm>
            <a:off x="586190" y="1666728"/>
            <a:ext cx="11271408" cy="1815882"/>
          </a:xfrm>
          <a:prstGeom prst="rect">
            <a:avLst/>
          </a:prstGeom>
          <a:noFill/>
        </p:spPr>
        <p:txBody>
          <a:bodyPr wrap="square">
            <a:spAutoFit/>
          </a:bodyPr>
          <a:lstStyle/>
          <a:p>
            <a:r>
              <a:rPr lang="ja-JP" altLang="en-US" sz="2800" b="1" dirty="0"/>
              <a:t>父親のフランク・シニアは、地区のロータリークラブの特別会員に</a:t>
            </a:r>
            <a:endParaRPr lang="en-US" altLang="ja-JP" sz="2800" b="1" dirty="0"/>
          </a:p>
          <a:p>
            <a:r>
              <a:rPr lang="ja-JP" altLang="en-US" sz="2800" b="1" dirty="0"/>
              <a:t>選ばれ表彰されるシーンからこの映画は始まります。</a:t>
            </a:r>
            <a:endParaRPr lang="en-US" altLang="ja-JP" sz="2800" b="1" dirty="0"/>
          </a:p>
          <a:p>
            <a:r>
              <a:rPr lang="ja-JP" altLang="en-US" sz="2800" b="1" dirty="0"/>
              <a:t>ロータリークラブの会員はアメリカ経済で特別な価値があるようです。</a:t>
            </a:r>
          </a:p>
          <a:p>
            <a:endParaRPr lang="ja-JP" altLang="en-US" sz="2800" b="1" dirty="0"/>
          </a:p>
        </p:txBody>
      </p:sp>
    </p:spTree>
    <p:extLst>
      <p:ext uri="{BB962C8B-B14F-4D97-AF65-F5344CB8AC3E}">
        <p14:creationId xmlns:p14="http://schemas.microsoft.com/office/powerpoint/2010/main" val="1642715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9B7DD39-41F1-2D01-1F72-D1512C47A0A4}"/>
              </a:ext>
            </a:extLst>
          </p:cNvPr>
          <p:cNvSpPr txBox="1"/>
          <p:nvPr/>
        </p:nvSpPr>
        <p:spPr>
          <a:xfrm>
            <a:off x="334154" y="82665"/>
            <a:ext cx="11742056" cy="1569660"/>
          </a:xfrm>
          <a:prstGeom prst="rect">
            <a:avLst/>
          </a:prstGeom>
          <a:solidFill>
            <a:srgbClr val="002060"/>
          </a:solidFill>
        </p:spPr>
        <p:txBody>
          <a:bodyPr wrap="square">
            <a:spAutoFit/>
          </a:bodyPr>
          <a:lstStyle/>
          <a:p>
            <a:r>
              <a:rPr lang="ja-JP" altLang="en-US" sz="4800" b="1" dirty="0">
                <a:solidFill>
                  <a:schemeClr val="bg1"/>
                </a:solidFill>
                <a:latin typeface="+mn-ea"/>
              </a:rPr>
              <a:t>　　 </a:t>
            </a:r>
            <a:r>
              <a:rPr lang="ja-JP" altLang="en-US" sz="4000" b="1" dirty="0">
                <a:solidFill>
                  <a:schemeClr val="bg1"/>
                </a:solidFill>
                <a:latin typeface="+mn-ea"/>
              </a:rPr>
              <a:t>東京</a:t>
            </a:r>
            <a:r>
              <a:rPr lang="en-US" altLang="ja-JP" sz="4000" b="1" dirty="0">
                <a:solidFill>
                  <a:schemeClr val="bg1"/>
                </a:solidFill>
                <a:latin typeface="+mn-ea"/>
              </a:rPr>
              <a:t>RC</a:t>
            </a:r>
            <a:r>
              <a:rPr lang="ja-JP" altLang="en-US" sz="4000" b="1" dirty="0">
                <a:solidFill>
                  <a:schemeClr val="bg1"/>
                </a:solidFill>
                <a:latin typeface="+mn-ea"/>
              </a:rPr>
              <a:t>チャーターメンバー　</a:t>
            </a:r>
            <a:r>
              <a:rPr lang="en-US" altLang="ja-JP" sz="4000" b="1" dirty="0">
                <a:solidFill>
                  <a:schemeClr val="bg1"/>
                </a:solidFill>
                <a:latin typeface="+mn-ea"/>
              </a:rPr>
              <a:t>28</a:t>
            </a:r>
            <a:r>
              <a:rPr lang="ja-JP" altLang="en-US" sz="4000" b="1" dirty="0">
                <a:solidFill>
                  <a:schemeClr val="bg1"/>
                </a:solidFill>
                <a:latin typeface="+mn-ea"/>
              </a:rPr>
              <a:t>名</a:t>
            </a:r>
            <a:endParaRPr lang="en-US" altLang="ja-JP" sz="4000" b="1" dirty="0">
              <a:solidFill>
                <a:schemeClr val="bg1"/>
              </a:solidFill>
              <a:latin typeface="+mn-ea"/>
            </a:endParaRPr>
          </a:p>
          <a:p>
            <a:r>
              <a:rPr lang="ja-JP" altLang="en-US" sz="4000" b="1" dirty="0">
                <a:solidFill>
                  <a:schemeClr val="bg1"/>
                </a:solidFill>
                <a:latin typeface="+mn-ea"/>
              </a:rPr>
              <a:t>　　</a:t>
            </a:r>
            <a:r>
              <a:rPr lang="en-US" altLang="ja-JP" sz="4800" b="1" dirty="0">
                <a:solidFill>
                  <a:schemeClr val="bg1"/>
                </a:solidFill>
                <a:latin typeface="+mn-ea"/>
              </a:rPr>
              <a:t>             </a:t>
            </a:r>
            <a:r>
              <a:rPr lang="en-US" altLang="ja-JP" sz="3600" b="1" dirty="0">
                <a:solidFill>
                  <a:schemeClr val="bg1"/>
                </a:solidFill>
                <a:latin typeface="+mn-ea"/>
              </a:rPr>
              <a:t>1920</a:t>
            </a:r>
            <a:r>
              <a:rPr lang="ja-JP" altLang="en-US" sz="3600" b="1" dirty="0">
                <a:solidFill>
                  <a:schemeClr val="bg1"/>
                </a:solidFill>
                <a:latin typeface="+mn-ea"/>
              </a:rPr>
              <a:t>年</a:t>
            </a:r>
            <a:r>
              <a:rPr lang="en-US" altLang="ja-JP" sz="3600" b="1" dirty="0">
                <a:solidFill>
                  <a:schemeClr val="bg1"/>
                </a:solidFill>
                <a:latin typeface="+mn-ea"/>
              </a:rPr>
              <a:t>10</a:t>
            </a:r>
            <a:r>
              <a:rPr lang="ja-JP" altLang="en-US" sz="3600" b="1" dirty="0">
                <a:solidFill>
                  <a:schemeClr val="bg1"/>
                </a:solidFill>
                <a:latin typeface="+mn-ea"/>
              </a:rPr>
              <a:t>月</a:t>
            </a:r>
            <a:r>
              <a:rPr lang="en-US" altLang="ja-JP" sz="3600" b="1" dirty="0">
                <a:solidFill>
                  <a:schemeClr val="bg1"/>
                </a:solidFill>
                <a:latin typeface="+mn-ea"/>
              </a:rPr>
              <a:t>20</a:t>
            </a:r>
            <a:r>
              <a:rPr lang="ja-JP" altLang="en-US" sz="3600" b="1" dirty="0">
                <a:solidFill>
                  <a:schemeClr val="bg1"/>
                </a:solidFill>
                <a:latin typeface="+mn-ea"/>
              </a:rPr>
              <a:t>日設立</a:t>
            </a:r>
          </a:p>
        </p:txBody>
      </p:sp>
      <p:pic>
        <p:nvPicPr>
          <p:cNvPr id="4" name="図 3">
            <a:extLst>
              <a:ext uri="{FF2B5EF4-FFF2-40B4-BE49-F238E27FC236}">
                <a16:creationId xmlns:a16="http://schemas.microsoft.com/office/drawing/2014/main" id="{E285498E-07B3-66D9-4346-3F6E8C84AEE6}"/>
              </a:ext>
            </a:extLst>
          </p:cNvPr>
          <p:cNvPicPr>
            <a:picLocks noChangeAspect="1"/>
          </p:cNvPicPr>
          <p:nvPr/>
        </p:nvPicPr>
        <p:blipFill>
          <a:blip r:embed="rId3"/>
          <a:stretch>
            <a:fillRect/>
          </a:stretch>
        </p:blipFill>
        <p:spPr>
          <a:xfrm>
            <a:off x="2485033" y="2922599"/>
            <a:ext cx="2496833" cy="3175971"/>
          </a:xfrm>
          <a:prstGeom prst="rect">
            <a:avLst/>
          </a:prstGeom>
        </p:spPr>
      </p:pic>
      <p:pic>
        <p:nvPicPr>
          <p:cNvPr id="5" name="図 4">
            <a:extLst>
              <a:ext uri="{FF2B5EF4-FFF2-40B4-BE49-F238E27FC236}">
                <a16:creationId xmlns:a16="http://schemas.microsoft.com/office/drawing/2014/main" id="{2D3F13EC-250D-DB7A-ECE7-36560BD5B1B1}"/>
              </a:ext>
            </a:extLst>
          </p:cNvPr>
          <p:cNvPicPr>
            <a:picLocks noChangeAspect="1"/>
          </p:cNvPicPr>
          <p:nvPr/>
        </p:nvPicPr>
        <p:blipFill>
          <a:blip r:embed="rId4"/>
          <a:stretch>
            <a:fillRect/>
          </a:stretch>
        </p:blipFill>
        <p:spPr>
          <a:xfrm>
            <a:off x="7724632" y="2922598"/>
            <a:ext cx="2375523" cy="3175972"/>
          </a:xfrm>
          <a:prstGeom prst="rect">
            <a:avLst/>
          </a:prstGeom>
        </p:spPr>
      </p:pic>
      <p:sp>
        <p:nvSpPr>
          <p:cNvPr id="8" name="テキスト ボックス 7">
            <a:extLst>
              <a:ext uri="{FF2B5EF4-FFF2-40B4-BE49-F238E27FC236}">
                <a16:creationId xmlns:a16="http://schemas.microsoft.com/office/drawing/2014/main" id="{E9DA7D0B-08E7-0E05-863B-2812232CBFD3}"/>
              </a:ext>
            </a:extLst>
          </p:cNvPr>
          <p:cNvSpPr txBox="1"/>
          <p:nvPr/>
        </p:nvSpPr>
        <p:spPr>
          <a:xfrm>
            <a:off x="2043953" y="6209764"/>
            <a:ext cx="8769190" cy="461665"/>
          </a:xfrm>
          <a:prstGeom prst="rect">
            <a:avLst/>
          </a:prstGeom>
          <a:noFill/>
        </p:spPr>
        <p:txBody>
          <a:bodyPr wrap="square">
            <a:spAutoFit/>
          </a:bodyPr>
          <a:lstStyle/>
          <a:p>
            <a:r>
              <a:rPr lang="ja-JP" altLang="en-US" sz="2400" b="1" dirty="0"/>
              <a:t>初代会長　米山梅吉　　　　　　　　　初代幹事　福島喜三次　　　　　　　　　　　　　　　　</a:t>
            </a:r>
          </a:p>
        </p:txBody>
      </p:sp>
      <p:sp>
        <p:nvSpPr>
          <p:cNvPr id="6" name="テキスト ボックス 5">
            <a:extLst>
              <a:ext uri="{FF2B5EF4-FFF2-40B4-BE49-F238E27FC236}">
                <a16:creationId xmlns:a16="http://schemas.microsoft.com/office/drawing/2014/main" id="{757910D4-C0FD-ADB8-F6AD-0050A79C8A14}"/>
              </a:ext>
            </a:extLst>
          </p:cNvPr>
          <p:cNvSpPr txBox="1"/>
          <p:nvPr/>
        </p:nvSpPr>
        <p:spPr>
          <a:xfrm>
            <a:off x="1339755" y="1750708"/>
            <a:ext cx="10385946" cy="954107"/>
          </a:xfrm>
          <a:prstGeom prst="rect">
            <a:avLst/>
          </a:prstGeom>
          <a:noFill/>
        </p:spPr>
        <p:txBody>
          <a:bodyPr wrap="square">
            <a:spAutoFit/>
          </a:bodyPr>
          <a:lstStyle/>
          <a:p>
            <a:r>
              <a:rPr lang="ja-JP" altLang="en-US" sz="2800" b="1" dirty="0">
                <a:solidFill>
                  <a:schemeClr val="accent5">
                    <a:lumMod val="50000"/>
                  </a:schemeClr>
                </a:solidFill>
              </a:rPr>
              <a:t>シカゴロータリークラブの設立された時は、中小企業が中心</a:t>
            </a:r>
          </a:p>
          <a:p>
            <a:r>
              <a:rPr lang="ja-JP" altLang="en-US" sz="2800" b="1" dirty="0">
                <a:solidFill>
                  <a:schemeClr val="accent5">
                    <a:lumMod val="50000"/>
                  </a:schemeClr>
                </a:solidFill>
              </a:rPr>
              <a:t>対して東京</a:t>
            </a:r>
            <a:r>
              <a:rPr lang="en-US" altLang="ja-JP" sz="2800" b="1" dirty="0">
                <a:solidFill>
                  <a:schemeClr val="accent5">
                    <a:lumMod val="50000"/>
                  </a:schemeClr>
                </a:solidFill>
              </a:rPr>
              <a:t>RC</a:t>
            </a:r>
            <a:r>
              <a:rPr lang="ja-JP" altLang="en-US" sz="2800" b="1" dirty="0">
                <a:solidFill>
                  <a:schemeClr val="accent5">
                    <a:lumMod val="50000"/>
                  </a:schemeClr>
                </a:solidFill>
              </a:rPr>
              <a:t>は財界人が中心となって設立されています。</a:t>
            </a:r>
          </a:p>
        </p:txBody>
      </p:sp>
    </p:spTree>
    <p:extLst>
      <p:ext uri="{BB962C8B-B14F-4D97-AF65-F5344CB8AC3E}">
        <p14:creationId xmlns:p14="http://schemas.microsoft.com/office/powerpoint/2010/main" val="3585306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F418E7C-A284-6DB2-9AD1-0A1B8BF868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80456"/>
            <a:ext cx="12192000" cy="5173327"/>
          </a:xfrm>
          <a:prstGeom prst="rect">
            <a:avLst/>
          </a:prstGeom>
        </p:spPr>
      </p:pic>
      <p:sp>
        <p:nvSpPr>
          <p:cNvPr id="4" name="テキスト ボックス 3">
            <a:extLst>
              <a:ext uri="{FF2B5EF4-FFF2-40B4-BE49-F238E27FC236}">
                <a16:creationId xmlns:a16="http://schemas.microsoft.com/office/drawing/2014/main" id="{F923389D-AD06-9F88-9A16-6A824CD6B696}"/>
              </a:ext>
            </a:extLst>
          </p:cNvPr>
          <p:cNvSpPr txBox="1"/>
          <p:nvPr/>
        </p:nvSpPr>
        <p:spPr>
          <a:xfrm>
            <a:off x="319314" y="349360"/>
            <a:ext cx="11713029" cy="830997"/>
          </a:xfrm>
          <a:prstGeom prst="rect">
            <a:avLst/>
          </a:prstGeom>
          <a:solidFill>
            <a:srgbClr val="002060"/>
          </a:solidFill>
        </p:spPr>
        <p:txBody>
          <a:bodyPr wrap="square">
            <a:spAutoFit/>
          </a:bodyPr>
          <a:lstStyle/>
          <a:p>
            <a:r>
              <a:rPr lang="ja-JP" altLang="en-US" sz="4800" b="1" dirty="0"/>
              <a:t>　　　　</a:t>
            </a:r>
            <a:r>
              <a:rPr lang="ja-JP" altLang="en-US" sz="4800" b="1" dirty="0">
                <a:solidFill>
                  <a:schemeClr val="bg1"/>
                </a:solidFill>
              </a:rPr>
              <a:t>東京</a:t>
            </a:r>
            <a:r>
              <a:rPr lang="en-US" altLang="ja-JP" sz="4800" b="1" dirty="0">
                <a:solidFill>
                  <a:schemeClr val="bg1"/>
                </a:solidFill>
              </a:rPr>
              <a:t>RC</a:t>
            </a:r>
            <a:r>
              <a:rPr lang="ja-JP" altLang="en-US" sz="4800" b="1" dirty="0">
                <a:solidFill>
                  <a:schemeClr val="bg1"/>
                </a:solidFill>
              </a:rPr>
              <a:t>チャーターメンバー</a:t>
            </a:r>
          </a:p>
        </p:txBody>
      </p:sp>
    </p:spTree>
    <p:extLst>
      <p:ext uri="{BB962C8B-B14F-4D97-AF65-F5344CB8AC3E}">
        <p14:creationId xmlns:p14="http://schemas.microsoft.com/office/powerpoint/2010/main" val="2232739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5D2B769-9B4F-E6C5-42A3-00DEF18DC7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451429"/>
            <a:ext cx="12192000" cy="5193210"/>
          </a:xfrm>
          <a:prstGeom prst="rect">
            <a:avLst/>
          </a:prstGeom>
        </p:spPr>
      </p:pic>
      <p:sp>
        <p:nvSpPr>
          <p:cNvPr id="4" name="テキスト ボックス 3">
            <a:extLst>
              <a:ext uri="{FF2B5EF4-FFF2-40B4-BE49-F238E27FC236}">
                <a16:creationId xmlns:a16="http://schemas.microsoft.com/office/drawing/2014/main" id="{0F489EEE-6641-B383-CA76-DD6555D0F2BF}"/>
              </a:ext>
            </a:extLst>
          </p:cNvPr>
          <p:cNvSpPr txBox="1"/>
          <p:nvPr/>
        </p:nvSpPr>
        <p:spPr>
          <a:xfrm>
            <a:off x="246743" y="333828"/>
            <a:ext cx="11814628" cy="830997"/>
          </a:xfrm>
          <a:prstGeom prst="rect">
            <a:avLst/>
          </a:prstGeom>
          <a:solidFill>
            <a:srgbClr val="002060"/>
          </a:solidFill>
        </p:spPr>
        <p:txBody>
          <a:bodyPr wrap="square">
            <a:spAutoFit/>
          </a:bodyPr>
          <a:lstStyle/>
          <a:p>
            <a:r>
              <a:rPr lang="ja-JP" altLang="en-US" sz="4800" b="1" dirty="0"/>
              <a:t>　　　</a:t>
            </a:r>
            <a:r>
              <a:rPr lang="ja-JP" altLang="en-US" sz="4800" b="1" dirty="0">
                <a:solidFill>
                  <a:schemeClr val="bg1"/>
                </a:solidFill>
              </a:rPr>
              <a:t>東京</a:t>
            </a:r>
            <a:r>
              <a:rPr lang="en-US" altLang="ja-JP" sz="4800" b="1" dirty="0">
                <a:solidFill>
                  <a:schemeClr val="bg1"/>
                </a:solidFill>
              </a:rPr>
              <a:t>RC</a:t>
            </a:r>
            <a:r>
              <a:rPr lang="ja-JP" altLang="en-US" sz="4800" b="1" dirty="0">
                <a:solidFill>
                  <a:schemeClr val="bg1"/>
                </a:solidFill>
              </a:rPr>
              <a:t>チャーターメンバー</a:t>
            </a:r>
          </a:p>
        </p:txBody>
      </p:sp>
    </p:spTree>
    <p:extLst>
      <p:ext uri="{BB962C8B-B14F-4D97-AF65-F5344CB8AC3E}">
        <p14:creationId xmlns:p14="http://schemas.microsoft.com/office/powerpoint/2010/main" val="508662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1B1DF3A-3317-2AA2-27A1-9A3D42E6B109}"/>
              </a:ext>
            </a:extLst>
          </p:cNvPr>
          <p:cNvPicPr>
            <a:picLocks noChangeAspect="1"/>
          </p:cNvPicPr>
          <p:nvPr/>
        </p:nvPicPr>
        <p:blipFill>
          <a:blip r:embed="rId3"/>
          <a:stretch>
            <a:fillRect/>
          </a:stretch>
        </p:blipFill>
        <p:spPr>
          <a:xfrm>
            <a:off x="598878" y="1311736"/>
            <a:ext cx="3827979" cy="4957349"/>
          </a:xfrm>
          <a:prstGeom prst="rect">
            <a:avLst/>
          </a:prstGeom>
        </p:spPr>
      </p:pic>
      <p:sp>
        <p:nvSpPr>
          <p:cNvPr id="6" name="テキスト ボックス 5">
            <a:extLst>
              <a:ext uri="{FF2B5EF4-FFF2-40B4-BE49-F238E27FC236}">
                <a16:creationId xmlns:a16="http://schemas.microsoft.com/office/drawing/2014/main" id="{E37F29E3-8875-DB05-0AAB-3FA4BF98B426}"/>
              </a:ext>
            </a:extLst>
          </p:cNvPr>
          <p:cNvSpPr txBox="1"/>
          <p:nvPr/>
        </p:nvSpPr>
        <p:spPr>
          <a:xfrm>
            <a:off x="348343" y="6395249"/>
            <a:ext cx="6168570" cy="461665"/>
          </a:xfrm>
          <a:prstGeom prst="rect">
            <a:avLst/>
          </a:prstGeom>
          <a:noFill/>
        </p:spPr>
        <p:txBody>
          <a:bodyPr wrap="square">
            <a:spAutoFit/>
          </a:bodyPr>
          <a:lstStyle/>
          <a:p>
            <a:r>
              <a:rPr lang="ja-JP" altLang="en-US" sz="2400" b="1" dirty="0">
                <a:latin typeface="+mn-ea"/>
              </a:rPr>
              <a:t>東ヶ崎潔記念バナー </a:t>
            </a:r>
            <a:r>
              <a:rPr lang="en-US" altLang="ja-JP" sz="2000" b="1" dirty="0">
                <a:latin typeface="+mn-ea"/>
              </a:rPr>
              <a:t>(</a:t>
            </a:r>
            <a:r>
              <a:rPr lang="ja-JP" altLang="en-US" sz="2000" b="1" dirty="0">
                <a:latin typeface="+mn-ea"/>
              </a:rPr>
              <a:t>東京</a:t>
            </a:r>
            <a:r>
              <a:rPr lang="en-US" altLang="ja-JP" sz="2000" b="1" dirty="0">
                <a:latin typeface="+mn-ea"/>
              </a:rPr>
              <a:t>RC80</a:t>
            </a:r>
            <a:r>
              <a:rPr lang="ja-JP" altLang="en-US" sz="2000" b="1" dirty="0">
                <a:latin typeface="+mn-ea"/>
              </a:rPr>
              <a:t>年記念誌より</a:t>
            </a:r>
            <a:r>
              <a:rPr lang="en-US" altLang="ja-JP" sz="2000" b="1" dirty="0">
                <a:latin typeface="+mn-ea"/>
              </a:rPr>
              <a:t>)</a:t>
            </a:r>
            <a:endParaRPr lang="ja-JP" altLang="en-US" sz="2000" b="1" dirty="0">
              <a:latin typeface="+mn-ea"/>
            </a:endParaRPr>
          </a:p>
        </p:txBody>
      </p:sp>
      <p:sp>
        <p:nvSpPr>
          <p:cNvPr id="8" name="テキスト ボックス 7">
            <a:extLst>
              <a:ext uri="{FF2B5EF4-FFF2-40B4-BE49-F238E27FC236}">
                <a16:creationId xmlns:a16="http://schemas.microsoft.com/office/drawing/2014/main" id="{5297D207-A8D6-69B6-8BC2-AAFC3303598C}"/>
              </a:ext>
            </a:extLst>
          </p:cNvPr>
          <p:cNvSpPr txBox="1"/>
          <p:nvPr/>
        </p:nvSpPr>
        <p:spPr>
          <a:xfrm>
            <a:off x="348343" y="142186"/>
            <a:ext cx="11509827" cy="1200329"/>
          </a:xfrm>
          <a:prstGeom prst="rect">
            <a:avLst/>
          </a:prstGeom>
          <a:solidFill>
            <a:srgbClr val="002060"/>
          </a:solidFill>
        </p:spPr>
        <p:txBody>
          <a:bodyPr wrap="square">
            <a:spAutoFit/>
          </a:bodyPr>
          <a:lstStyle/>
          <a:p>
            <a:r>
              <a:rPr lang="ja-JP" altLang="en-US" sz="3600" b="1" dirty="0">
                <a:solidFill>
                  <a:schemeClr val="bg1"/>
                </a:solidFill>
              </a:rPr>
              <a:t>　　日本人初　</a:t>
            </a:r>
            <a:r>
              <a:rPr lang="en-US" altLang="ja-JP" sz="3600" b="1" dirty="0">
                <a:solidFill>
                  <a:schemeClr val="bg1"/>
                </a:solidFill>
              </a:rPr>
              <a:t>1968</a:t>
            </a:r>
            <a:r>
              <a:rPr lang="ja-JP" altLang="en-US" sz="3600" b="1" dirty="0">
                <a:solidFill>
                  <a:schemeClr val="bg1"/>
                </a:solidFill>
              </a:rPr>
              <a:t>年</a:t>
            </a:r>
            <a:r>
              <a:rPr lang="en-US" altLang="ja-JP" sz="3600" b="1" dirty="0">
                <a:solidFill>
                  <a:schemeClr val="bg1"/>
                </a:solidFill>
              </a:rPr>
              <a:t>-69</a:t>
            </a:r>
            <a:r>
              <a:rPr lang="ja-JP" altLang="en-US" sz="3600" b="1" dirty="0">
                <a:solidFill>
                  <a:schemeClr val="bg1"/>
                </a:solidFill>
              </a:rPr>
              <a:t>年度　国際ロータリー会長</a:t>
            </a:r>
            <a:endParaRPr lang="en-US" altLang="ja-JP" sz="3600" b="1" dirty="0">
              <a:solidFill>
                <a:schemeClr val="bg1"/>
              </a:solidFill>
            </a:endParaRPr>
          </a:p>
          <a:p>
            <a:r>
              <a:rPr lang="ja-JP" altLang="en-US" sz="3600" b="1" dirty="0">
                <a:solidFill>
                  <a:schemeClr val="bg1"/>
                </a:solidFill>
              </a:rPr>
              <a:t>　　　　　　　　東ヶ崎　潔　</a:t>
            </a:r>
            <a:r>
              <a:rPr lang="en-US" altLang="ja-JP" sz="3600" b="1" dirty="0">
                <a:solidFill>
                  <a:schemeClr val="bg1"/>
                </a:solidFill>
              </a:rPr>
              <a:t>(</a:t>
            </a:r>
            <a:r>
              <a:rPr lang="ja-JP" altLang="en-US" sz="3600" b="1" dirty="0">
                <a:solidFill>
                  <a:schemeClr val="bg1"/>
                </a:solidFill>
              </a:rPr>
              <a:t>東京</a:t>
            </a:r>
            <a:r>
              <a:rPr lang="en-US" altLang="ja-JP" sz="3600" b="1" dirty="0">
                <a:solidFill>
                  <a:schemeClr val="bg1"/>
                </a:solidFill>
              </a:rPr>
              <a:t>RC)</a:t>
            </a:r>
            <a:r>
              <a:rPr lang="ja-JP" altLang="en-US" sz="3600" b="1" dirty="0">
                <a:solidFill>
                  <a:schemeClr val="bg1"/>
                </a:solidFill>
              </a:rPr>
              <a:t>　　　　　</a:t>
            </a:r>
          </a:p>
        </p:txBody>
      </p:sp>
      <p:sp>
        <p:nvSpPr>
          <p:cNvPr id="10" name="テキスト ボックス 9">
            <a:extLst>
              <a:ext uri="{FF2B5EF4-FFF2-40B4-BE49-F238E27FC236}">
                <a16:creationId xmlns:a16="http://schemas.microsoft.com/office/drawing/2014/main" id="{681876AF-0D26-C673-324C-921018866F9C}"/>
              </a:ext>
            </a:extLst>
          </p:cNvPr>
          <p:cNvSpPr txBox="1"/>
          <p:nvPr/>
        </p:nvSpPr>
        <p:spPr>
          <a:xfrm>
            <a:off x="4571998" y="1468093"/>
            <a:ext cx="6429829" cy="1200329"/>
          </a:xfrm>
          <a:prstGeom prst="rect">
            <a:avLst/>
          </a:prstGeom>
          <a:noFill/>
        </p:spPr>
        <p:txBody>
          <a:bodyPr wrap="square">
            <a:spAutoFit/>
          </a:bodyPr>
          <a:lstStyle/>
          <a:p>
            <a:r>
              <a:rPr lang="ja-JP" altLang="en-US" sz="3600" b="1" dirty="0"/>
              <a:t>テーマ　参加し敢行しよう！</a:t>
            </a:r>
            <a:endParaRPr lang="en-US" altLang="ja-JP" sz="3600" b="1" dirty="0"/>
          </a:p>
          <a:p>
            <a:r>
              <a:rPr lang="ja-JP" altLang="en-US" sz="3600" b="1" dirty="0"/>
              <a:t>　　　　　</a:t>
            </a:r>
            <a:r>
              <a:rPr lang="en-US" altLang="ja-JP" sz="3600" b="1" dirty="0"/>
              <a:t>PARTICIPATE!</a:t>
            </a:r>
            <a:endParaRPr lang="ja-JP" altLang="en-US" sz="3600" b="1" dirty="0"/>
          </a:p>
        </p:txBody>
      </p:sp>
      <p:pic>
        <p:nvPicPr>
          <p:cNvPr id="11" name="図 10">
            <a:extLst>
              <a:ext uri="{FF2B5EF4-FFF2-40B4-BE49-F238E27FC236}">
                <a16:creationId xmlns:a16="http://schemas.microsoft.com/office/drawing/2014/main" id="{C0F26805-B806-9F27-E2ED-80B8677D4F95}"/>
              </a:ext>
            </a:extLst>
          </p:cNvPr>
          <p:cNvPicPr>
            <a:picLocks noChangeAspect="1"/>
          </p:cNvPicPr>
          <p:nvPr/>
        </p:nvPicPr>
        <p:blipFill>
          <a:blip r:embed="rId4"/>
          <a:stretch>
            <a:fillRect/>
          </a:stretch>
        </p:blipFill>
        <p:spPr>
          <a:xfrm>
            <a:off x="7139669" y="2794001"/>
            <a:ext cx="2809875" cy="3619500"/>
          </a:xfrm>
          <a:prstGeom prst="rect">
            <a:avLst/>
          </a:prstGeom>
        </p:spPr>
      </p:pic>
    </p:spTree>
    <p:extLst>
      <p:ext uri="{BB962C8B-B14F-4D97-AF65-F5344CB8AC3E}">
        <p14:creationId xmlns:p14="http://schemas.microsoft.com/office/powerpoint/2010/main" val="3163271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570780C-7D5E-66E0-4A7B-637F26B9F4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50" b="-18826"/>
          <a:stretch/>
        </p:blipFill>
        <p:spPr>
          <a:xfrm>
            <a:off x="0" y="1156618"/>
            <a:ext cx="11872686" cy="6412992"/>
          </a:xfrm>
          <a:prstGeom prst="rect">
            <a:avLst/>
          </a:prstGeom>
        </p:spPr>
      </p:pic>
      <p:sp>
        <p:nvSpPr>
          <p:cNvPr id="4" name="テキスト ボックス 3">
            <a:extLst>
              <a:ext uri="{FF2B5EF4-FFF2-40B4-BE49-F238E27FC236}">
                <a16:creationId xmlns:a16="http://schemas.microsoft.com/office/drawing/2014/main" id="{94D6BBDD-E4E0-3684-021C-97C415C8CE8A}"/>
              </a:ext>
            </a:extLst>
          </p:cNvPr>
          <p:cNvSpPr txBox="1"/>
          <p:nvPr/>
        </p:nvSpPr>
        <p:spPr>
          <a:xfrm>
            <a:off x="493486" y="204307"/>
            <a:ext cx="11205028" cy="830997"/>
          </a:xfrm>
          <a:prstGeom prst="rect">
            <a:avLst/>
          </a:prstGeom>
          <a:solidFill>
            <a:srgbClr val="002060"/>
          </a:solidFill>
        </p:spPr>
        <p:txBody>
          <a:bodyPr wrap="square">
            <a:spAutoFit/>
          </a:bodyPr>
          <a:lstStyle/>
          <a:p>
            <a:r>
              <a:rPr lang="ja-JP" altLang="en-US" sz="4800" b="1" dirty="0"/>
              <a:t>　　</a:t>
            </a:r>
            <a:r>
              <a:rPr lang="ja-JP" altLang="en-US" sz="4800" b="1" dirty="0">
                <a:solidFill>
                  <a:schemeClr val="bg1"/>
                </a:solidFill>
              </a:rPr>
              <a:t>　東京</a:t>
            </a:r>
            <a:r>
              <a:rPr lang="en-US" altLang="ja-JP" sz="4800" b="1" dirty="0">
                <a:solidFill>
                  <a:schemeClr val="bg1"/>
                </a:solidFill>
              </a:rPr>
              <a:t>RC</a:t>
            </a:r>
            <a:r>
              <a:rPr lang="ja-JP" altLang="en-US" sz="4800" b="1" dirty="0">
                <a:solidFill>
                  <a:schemeClr val="bg1"/>
                </a:solidFill>
              </a:rPr>
              <a:t>チャーターメンバー</a:t>
            </a:r>
          </a:p>
        </p:txBody>
      </p:sp>
    </p:spTree>
    <p:extLst>
      <p:ext uri="{BB962C8B-B14F-4D97-AF65-F5344CB8AC3E}">
        <p14:creationId xmlns:p14="http://schemas.microsoft.com/office/powerpoint/2010/main" val="3955384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C864151-B3E9-8CB6-8BAF-C9AEF90F7A92}"/>
              </a:ext>
            </a:extLst>
          </p:cNvPr>
          <p:cNvPicPr>
            <a:picLocks noChangeAspect="1"/>
          </p:cNvPicPr>
          <p:nvPr/>
        </p:nvPicPr>
        <p:blipFill>
          <a:blip r:embed="rId3"/>
          <a:stretch>
            <a:fillRect/>
          </a:stretch>
        </p:blipFill>
        <p:spPr>
          <a:xfrm>
            <a:off x="460125" y="1829955"/>
            <a:ext cx="7347183" cy="3984556"/>
          </a:xfrm>
          <a:prstGeom prst="rect">
            <a:avLst/>
          </a:prstGeom>
        </p:spPr>
      </p:pic>
      <p:sp>
        <p:nvSpPr>
          <p:cNvPr id="10" name="テキスト ボックス 9">
            <a:extLst>
              <a:ext uri="{FF2B5EF4-FFF2-40B4-BE49-F238E27FC236}">
                <a16:creationId xmlns:a16="http://schemas.microsoft.com/office/drawing/2014/main" id="{DB04A82A-2AEA-9BA6-8D35-77FC22C09354}"/>
              </a:ext>
            </a:extLst>
          </p:cNvPr>
          <p:cNvSpPr txBox="1"/>
          <p:nvPr/>
        </p:nvSpPr>
        <p:spPr>
          <a:xfrm>
            <a:off x="518615" y="245239"/>
            <a:ext cx="11213260" cy="1323439"/>
          </a:xfrm>
          <a:prstGeom prst="rect">
            <a:avLst/>
          </a:prstGeom>
          <a:solidFill>
            <a:srgbClr val="002060"/>
          </a:solidFill>
        </p:spPr>
        <p:txBody>
          <a:bodyPr wrap="square">
            <a:spAutoFit/>
          </a:bodyPr>
          <a:lstStyle/>
          <a:p>
            <a:r>
              <a:rPr lang="ja-JP" altLang="en-US" sz="3600" b="1" dirty="0">
                <a:solidFill>
                  <a:schemeClr val="bg1"/>
                </a:solidFill>
              </a:rPr>
              <a:t>　　　　 　</a:t>
            </a:r>
            <a:r>
              <a:rPr lang="ja-JP" altLang="en-US" sz="4000" b="1" dirty="0">
                <a:solidFill>
                  <a:schemeClr val="bg1"/>
                </a:solidFill>
              </a:rPr>
              <a:t>大阪</a:t>
            </a:r>
            <a:r>
              <a:rPr lang="en-US" altLang="ja-JP" sz="4000" b="1" dirty="0">
                <a:solidFill>
                  <a:schemeClr val="bg1"/>
                </a:solidFill>
              </a:rPr>
              <a:t>RC</a:t>
            </a:r>
            <a:r>
              <a:rPr lang="ja-JP" altLang="en-US" sz="4000" b="1" dirty="0">
                <a:solidFill>
                  <a:schemeClr val="bg1"/>
                </a:solidFill>
              </a:rPr>
              <a:t>チャーターンバー </a:t>
            </a:r>
            <a:r>
              <a:rPr lang="en-US" altLang="ja-JP" sz="4000" b="1" dirty="0">
                <a:solidFill>
                  <a:schemeClr val="bg1"/>
                </a:solidFill>
              </a:rPr>
              <a:t>25</a:t>
            </a:r>
            <a:r>
              <a:rPr lang="ja-JP" altLang="en-US" sz="4000" b="1" dirty="0">
                <a:solidFill>
                  <a:schemeClr val="bg1"/>
                </a:solidFill>
              </a:rPr>
              <a:t>名</a:t>
            </a:r>
            <a:endParaRPr lang="en-US" altLang="ja-JP" sz="4000" b="1" dirty="0">
              <a:solidFill>
                <a:schemeClr val="bg1"/>
              </a:solidFill>
            </a:endParaRPr>
          </a:p>
          <a:p>
            <a:r>
              <a:rPr lang="ja-JP" altLang="en-US" sz="4000" b="1" dirty="0">
                <a:solidFill>
                  <a:schemeClr val="bg1"/>
                </a:solidFill>
              </a:rPr>
              <a:t>　　　　　　 </a:t>
            </a:r>
            <a:r>
              <a:rPr lang="en-US" altLang="ja-JP" sz="3600" b="1" dirty="0">
                <a:solidFill>
                  <a:schemeClr val="bg1"/>
                </a:solidFill>
              </a:rPr>
              <a:t>1922</a:t>
            </a:r>
            <a:r>
              <a:rPr lang="ja-JP" altLang="en-US" sz="3600" b="1" dirty="0">
                <a:solidFill>
                  <a:schemeClr val="bg1"/>
                </a:solidFill>
              </a:rPr>
              <a:t>年</a:t>
            </a:r>
            <a:r>
              <a:rPr lang="en-US" altLang="ja-JP" sz="3600" b="1" dirty="0">
                <a:solidFill>
                  <a:schemeClr val="bg1"/>
                </a:solidFill>
              </a:rPr>
              <a:t>11</a:t>
            </a:r>
            <a:r>
              <a:rPr lang="ja-JP" altLang="en-US" sz="3600" b="1" dirty="0">
                <a:solidFill>
                  <a:schemeClr val="bg1"/>
                </a:solidFill>
              </a:rPr>
              <a:t>月</a:t>
            </a:r>
            <a:r>
              <a:rPr lang="en-US" altLang="ja-JP" sz="3600" b="1" dirty="0">
                <a:solidFill>
                  <a:schemeClr val="bg1"/>
                </a:solidFill>
              </a:rPr>
              <a:t>17</a:t>
            </a:r>
            <a:r>
              <a:rPr lang="ja-JP" altLang="en-US" sz="3600" b="1" dirty="0">
                <a:solidFill>
                  <a:schemeClr val="bg1"/>
                </a:solidFill>
              </a:rPr>
              <a:t>日設立</a:t>
            </a:r>
          </a:p>
        </p:txBody>
      </p:sp>
      <p:pic>
        <p:nvPicPr>
          <p:cNvPr id="12" name="図 11">
            <a:extLst>
              <a:ext uri="{FF2B5EF4-FFF2-40B4-BE49-F238E27FC236}">
                <a16:creationId xmlns:a16="http://schemas.microsoft.com/office/drawing/2014/main" id="{6F2BBC96-D633-8C5C-F0FD-5B9CF9EB98F8}"/>
              </a:ext>
            </a:extLst>
          </p:cNvPr>
          <p:cNvPicPr>
            <a:picLocks noChangeAspect="1"/>
          </p:cNvPicPr>
          <p:nvPr/>
        </p:nvPicPr>
        <p:blipFill>
          <a:blip r:embed="rId4"/>
          <a:stretch>
            <a:fillRect/>
          </a:stretch>
        </p:blipFill>
        <p:spPr>
          <a:xfrm>
            <a:off x="8059539" y="2162611"/>
            <a:ext cx="1835089" cy="2243853"/>
          </a:xfrm>
          <a:prstGeom prst="rect">
            <a:avLst/>
          </a:prstGeom>
        </p:spPr>
      </p:pic>
      <p:sp>
        <p:nvSpPr>
          <p:cNvPr id="14" name="テキスト ボックス 13">
            <a:extLst>
              <a:ext uri="{FF2B5EF4-FFF2-40B4-BE49-F238E27FC236}">
                <a16:creationId xmlns:a16="http://schemas.microsoft.com/office/drawing/2014/main" id="{C0391F7D-4D99-E4AE-8E53-E161DB59A0C0}"/>
              </a:ext>
            </a:extLst>
          </p:cNvPr>
          <p:cNvSpPr txBox="1"/>
          <p:nvPr/>
        </p:nvSpPr>
        <p:spPr>
          <a:xfrm>
            <a:off x="8223310" y="4614182"/>
            <a:ext cx="2012509" cy="1200329"/>
          </a:xfrm>
          <a:prstGeom prst="rect">
            <a:avLst/>
          </a:prstGeom>
          <a:noFill/>
        </p:spPr>
        <p:txBody>
          <a:bodyPr wrap="square">
            <a:spAutoFit/>
          </a:bodyPr>
          <a:lstStyle/>
          <a:p>
            <a:r>
              <a:rPr lang="ja-JP" altLang="en-US" sz="2400" b="1" dirty="0">
                <a:latin typeface="+mn-ea"/>
              </a:rPr>
              <a:t>初代会長</a:t>
            </a:r>
            <a:endParaRPr lang="en-US" altLang="ja-JP" sz="2400" b="1" dirty="0">
              <a:latin typeface="+mn-ea"/>
            </a:endParaRPr>
          </a:p>
          <a:p>
            <a:r>
              <a:rPr lang="ja-JP" altLang="en-US" sz="2400" b="1" dirty="0">
                <a:latin typeface="+mn-ea"/>
              </a:rPr>
              <a:t>星野行則</a:t>
            </a:r>
            <a:endParaRPr lang="en-US" altLang="ja-JP" sz="2400" b="1" dirty="0">
              <a:latin typeface="+mn-ea"/>
            </a:endParaRPr>
          </a:p>
          <a:p>
            <a:r>
              <a:rPr lang="ja-JP" altLang="en-US" sz="2400" b="1" dirty="0">
                <a:latin typeface="+mn-ea"/>
              </a:rPr>
              <a:t>加島銀行</a:t>
            </a:r>
          </a:p>
        </p:txBody>
      </p:sp>
      <p:pic>
        <p:nvPicPr>
          <p:cNvPr id="15" name="図 14">
            <a:extLst>
              <a:ext uri="{FF2B5EF4-FFF2-40B4-BE49-F238E27FC236}">
                <a16:creationId xmlns:a16="http://schemas.microsoft.com/office/drawing/2014/main" id="{423459A4-437B-9D93-3A1F-9599F162AD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819" y="2257081"/>
            <a:ext cx="1611056" cy="2149384"/>
          </a:xfrm>
          <a:prstGeom prst="rect">
            <a:avLst/>
          </a:prstGeom>
        </p:spPr>
      </p:pic>
      <p:sp>
        <p:nvSpPr>
          <p:cNvPr id="17" name="テキスト ボックス 16">
            <a:extLst>
              <a:ext uri="{FF2B5EF4-FFF2-40B4-BE49-F238E27FC236}">
                <a16:creationId xmlns:a16="http://schemas.microsoft.com/office/drawing/2014/main" id="{9F57B465-969A-EF23-49A5-7AA4384D5D27}"/>
              </a:ext>
            </a:extLst>
          </p:cNvPr>
          <p:cNvSpPr txBox="1"/>
          <p:nvPr/>
        </p:nvSpPr>
        <p:spPr>
          <a:xfrm>
            <a:off x="10179491" y="4614182"/>
            <a:ext cx="2012509" cy="1569660"/>
          </a:xfrm>
          <a:prstGeom prst="rect">
            <a:avLst/>
          </a:prstGeom>
          <a:noFill/>
        </p:spPr>
        <p:txBody>
          <a:bodyPr wrap="square">
            <a:spAutoFit/>
          </a:bodyPr>
          <a:lstStyle/>
          <a:p>
            <a:r>
              <a:rPr lang="ja-JP" altLang="en-US" sz="2400" b="1" dirty="0">
                <a:latin typeface="+mn-ea"/>
              </a:rPr>
              <a:t>初代幹事</a:t>
            </a:r>
            <a:endParaRPr lang="en-US" altLang="ja-JP" sz="2400" b="1" dirty="0">
              <a:latin typeface="+mn-ea"/>
            </a:endParaRPr>
          </a:p>
          <a:p>
            <a:r>
              <a:rPr lang="ja-JP" altLang="en-US" sz="2400" b="1" dirty="0">
                <a:latin typeface="+mn-ea"/>
              </a:rPr>
              <a:t>福島喜三次</a:t>
            </a:r>
            <a:endParaRPr lang="en-US" altLang="ja-JP" sz="2400" b="1" dirty="0">
              <a:latin typeface="+mn-ea"/>
            </a:endParaRPr>
          </a:p>
          <a:p>
            <a:r>
              <a:rPr lang="ja-JP" altLang="en-US" sz="2400" b="1" dirty="0">
                <a:latin typeface="+mn-ea"/>
              </a:rPr>
              <a:t>三井物産</a:t>
            </a:r>
            <a:endParaRPr lang="en-US" altLang="ja-JP" sz="2400" b="1" dirty="0">
              <a:latin typeface="+mn-ea"/>
            </a:endParaRPr>
          </a:p>
          <a:p>
            <a:endParaRPr lang="zh-TW" altLang="en-US" sz="2400" b="1" dirty="0">
              <a:latin typeface="+mn-ea"/>
            </a:endParaRPr>
          </a:p>
        </p:txBody>
      </p:sp>
    </p:spTree>
    <p:extLst>
      <p:ext uri="{BB962C8B-B14F-4D97-AF65-F5344CB8AC3E}">
        <p14:creationId xmlns:p14="http://schemas.microsoft.com/office/powerpoint/2010/main" val="273136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4CD7C149-D2E6-ABF7-CB51-CB3DA595A700}"/>
              </a:ext>
            </a:extLst>
          </p:cNvPr>
          <p:cNvSpPr txBox="1"/>
          <p:nvPr/>
        </p:nvSpPr>
        <p:spPr>
          <a:xfrm>
            <a:off x="349144" y="1091248"/>
            <a:ext cx="2463410" cy="954107"/>
          </a:xfrm>
          <a:prstGeom prst="rect">
            <a:avLst/>
          </a:prstGeom>
          <a:noFill/>
        </p:spPr>
        <p:txBody>
          <a:bodyPr wrap="square">
            <a:spAutoFit/>
          </a:bodyPr>
          <a:lstStyle/>
          <a:p>
            <a:r>
              <a:rPr lang="ja-JP" altLang="en-US" sz="2800" b="1" dirty="0"/>
              <a:t>浅井義晭</a:t>
            </a:r>
            <a:endParaRPr lang="en-US" altLang="ja-JP" sz="2800" b="1" dirty="0"/>
          </a:p>
          <a:p>
            <a:r>
              <a:rPr lang="ja-JP" altLang="en-US" sz="2800" b="1" dirty="0">
                <a:solidFill>
                  <a:srgbClr val="C00000"/>
                </a:solidFill>
              </a:rPr>
              <a:t>浅井市川海損</a:t>
            </a:r>
          </a:p>
        </p:txBody>
      </p:sp>
      <p:sp>
        <p:nvSpPr>
          <p:cNvPr id="10" name="テキスト ボックス 9">
            <a:extLst>
              <a:ext uri="{FF2B5EF4-FFF2-40B4-BE49-F238E27FC236}">
                <a16:creationId xmlns:a16="http://schemas.microsoft.com/office/drawing/2014/main" id="{E8EA9506-4311-90D5-920B-72378156DB12}"/>
              </a:ext>
            </a:extLst>
          </p:cNvPr>
          <p:cNvSpPr txBox="1"/>
          <p:nvPr/>
        </p:nvSpPr>
        <p:spPr>
          <a:xfrm>
            <a:off x="3017856" y="1083254"/>
            <a:ext cx="2088108" cy="954107"/>
          </a:xfrm>
          <a:prstGeom prst="rect">
            <a:avLst/>
          </a:prstGeom>
          <a:noFill/>
        </p:spPr>
        <p:txBody>
          <a:bodyPr wrap="square">
            <a:spAutoFit/>
          </a:bodyPr>
          <a:lstStyle/>
          <a:p>
            <a:r>
              <a:rPr lang="ja-JP" altLang="en-US" sz="2800" b="1" dirty="0"/>
              <a:t>江崎政忠</a:t>
            </a:r>
            <a:endParaRPr lang="zh-TW" altLang="en-US" sz="2800" b="1" dirty="0"/>
          </a:p>
          <a:p>
            <a:r>
              <a:rPr lang="ja-JP" altLang="en-US" sz="2800" b="1" dirty="0">
                <a:solidFill>
                  <a:srgbClr val="C00000"/>
                </a:solidFill>
              </a:rPr>
              <a:t>大阪倉庫</a:t>
            </a:r>
            <a:endParaRPr lang="zh-TW" altLang="en-US" sz="2800" b="1" dirty="0">
              <a:solidFill>
                <a:srgbClr val="C00000"/>
              </a:solidFill>
            </a:endParaRPr>
          </a:p>
        </p:txBody>
      </p:sp>
      <p:sp>
        <p:nvSpPr>
          <p:cNvPr id="12" name="テキスト ボックス 11">
            <a:extLst>
              <a:ext uri="{FF2B5EF4-FFF2-40B4-BE49-F238E27FC236}">
                <a16:creationId xmlns:a16="http://schemas.microsoft.com/office/drawing/2014/main" id="{A3043A84-B801-D1C1-CB1E-D430D181F101}"/>
              </a:ext>
            </a:extLst>
          </p:cNvPr>
          <p:cNvSpPr txBox="1"/>
          <p:nvPr/>
        </p:nvSpPr>
        <p:spPr>
          <a:xfrm>
            <a:off x="5223393" y="1151996"/>
            <a:ext cx="2088108" cy="954107"/>
          </a:xfrm>
          <a:prstGeom prst="rect">
            <a:avLst/>
          </a:prstGeom>
          <a:noFill/>
        </p:spPr>
        <p:txBody>
          <a:bodyPr wrap="square">
            <a:spAutoFit/>
          </a:bodyPr>
          <a:lstStyle/>
          <a:p>
            <a:r>
              <a:rPr lang="ja-JP" altLang="en-US" sz="2800" b="1" dirty="0"/>
              <a:t>藤沼庄平</a:t>
            </a:r>
          </a:p>
          <a:p>
            <a:r>
              <a:rPr lang="ja-JP" altLang="en-US" sz="2800" b="1" dirty="0">
                <a:solidFill>
                  <a:srgbClr val="C00000"/>
                </a:solidFill>
              </a:rPr>
              <a:t>官僚</a:t>
            </a:r>
          </a:p>
        </p:txBody>
      </p:sp>
      <p:sp>
        <p:nvSpPr>
          <p:cNvPr id="14" name="テキスト ボックス 13">
            <a:extLst>
              <a:ext uri="{FF2B5EF4-FFF2-40B4-BE49-F238E27FC236}">
                <a16:creationId xmlns:a16="http://schemas.microsoft.com/office/drawing/2014/main" id="{6C9D068B-1BDC-73DD-3D8B-A6148C3AEABE}"/>
              </a:ext>
            </a:extLst>
          </p:cNvPr>
          <p:cNvSpPr txBox="1"/>
          <p:nvPr/>
        </p:nvSpPr>
        <p:spPr>
          <a:xfrm>
            <a:off x="7189470" y="1154105"/>
            <a:ext cx="2463409" cy="1231106"/>
          </a:xfrm>
          <a:prstGeom prst="rect">
            <a:avLst/>
          </a:prstGeom>
          <a:noFill/>
        </p:spPr>
        <p:txBody>
          <a:bodyPr wrap="square">
            <a:spAutoFit/>
          </a:bodyPr>
          <a:lstStyle/>
          <a:p>
            <a:r>
              <a:rPr lang="ja-JP" altLang="en-US" sz="2800" b="1" dirty="0"/>
              <a:t>長谷川銈五郎</a:t>
            </a:r>
            <a:endParaRPr lang="zh-TW" altLang="en-US" sz="2800" b="1" dirty="0"/>
          </a:p>
          <a:p>
            <a:r>
              <a:rPr lang="ja-JP" altLang="en-US" sz="2800" b="1" dirty="0">
                <a:solidFill>
                  <a:srgbClr val="C00000"/>
                </a:solidFill>
              </a:rPr>
              <a:t>土肥金山</a:t>
            </a:r>
            <a:endParaRPr lang="zh-TW" altLang="en-US" sz="2800" b="1" dirty="0">
              <a:solidFill>
                <a:srgbClr val="C00000"/>
              </a:solidFill>
            </a:endParaRPr>
          </a:p>
          <a:p>
            <a:endParaRPr lang="zh-TW" altLang="en-US" dirty="0"/>
          </a:p>
        </p:txBody>
      </p:sp>
      <p:sp>
        <p:nvSpPr>
          <p:cNvPr id="16" name="テキスト ボックス 15">
            <a:extLst>
              <a:ext uri="{FF2B5EF4-FFF2-40B4-BE49-F238E27FC236}">
                <a16:creationId xmlns:a16="http://schemas.microsoft.com/office/drawing/2014/main" id="{8C74442F-BB2F-6BBB-B8CC-819004753729}"/>
              </a:ext>
            </a:extLst>
          </p:cNvPr>
          <p:cNvSpPr txBox="1"/>
          <p:nvPr/>
        </p:nvSpPr>
        <p:spPr>
          <a:xfrm>
            <a:off x="9726306" y="1151996"/>
            <a:ext cx="2088108" cy="954107"/>
          </a:xfrm>
          <a:prstGeom prst="rect">
            <a:avLst/>
          </a:prstGeom>
          <a:noFill/>
        </p:spPr>
        <p:txBody>
          <a:bodyPr wrap="square">
            <a:spAutoFit/>
          </a:bodyPr>
          <a:lstStyle/>
          <a:p>
            <a:r>
              <a:rPr lang="ja-JP" altLang="en-US" sz="2800" b="1" dirty="0">
                <a:latin typeface="+mn-ea"/>
              </a:rPr>
              <a:t>平生釟三郎</a:t>
            </a:r>
          </a:p>
          <a:p>
            <a:r>
              <a:rPr lang="ja-JP" altLang="en-US" sz="2800" b="1" dirty="0">
                <a:solidFill>
                  <a:srgbClr val="C00000"/>
                </a:solidFill>
                <a:latin typeface="+mn-ea"/>
              </a:rPr>
              <a:t>東京海上</a:t>
            </a:r>
          </a:p>
        </p:txBody>
      </p:sp>
      <p:sp>
        <p:nvSpPr>
          <p:cNvPr id="18" name="テキスト ボックス 17">
            <a:extLst>
              <a:ext uri="{FF2B5EF4-FFF2-40B4-BE49-F238E27FC236}">
                <a16:creationId xmlns:a16="http://schemas.microsoft.com/office/drawing/2014/main" id="{D2FBB2CF-7379-5570-89DB-76DB8013C4E5}"/>
              </a:ext>
            </a:extLst>
          </p:cNvPr>
          <p:cNvSpPr txBox="1"/>
          <p:nvPr/>
        </p:nvSpPr>
        <p:spPr>
          <a:xfrm>
            <a:off x="377585" y="2446689"/>
            <a:ext cx="2113691" cy="954107"/>
          </a:xfrm>
          <a:prstGeom prst="rect">
            <a:avLst/>
          </a:prstGeom>
          <a:noFill/>
        </p:spPr>
        <p:txBody>
          <a:bodyPr wrap="square">
            <a:spAutoFit/>
          </a:bodyPr>
          <a:lstStyle/>
          <a:p>
            <a:r>
              <a:rPr lang="ja-JP" altLang="en-US" sz="2800" b="1" dirty="0"/>
              <a:t>伊藤 忠兵衛</a:t>
            </a:r>
            <a:endParaRPr lang="en-US" altLang="ja-JP" sz="2800" b="1" dirty="0"/>
          </a:p>
          <a:p>
            <a:r>
              <a:rPr lang="ja-JP" altLang="en-US" sz="2800" b="1" dirty="0">
                <a:solidFill>
                  <a:srgbClr val="C00000"/>
                </a:solidFill>
              </a:rPr>
              <a:t>伊藤忠商事</a:t>
            </a:r>
          </a:p>
        </p:txBody>
      </p:sp>
      <p:sp>
        <p:nvSpPr>
          <p:cNvPr id="20" name="テキスト ボックス 19">
            <a:extLst>
              <a:ext uri="{FF2B5EF4-FFF2-40B4-BE49-F238E27FC236}">
                <a16:creationId xmlns:a16="http://schemas.microsoft.com/office/drawing/2014/main" id="{C1969D76-49F0-A509-484F-9B79089A14F3}"/>
              </a:ext>
            </a:extLst>
          </p:cNvPr>
          <p:cNvSpPr txBox="1"/>
          <p:nvPr/>
        </p:nvSpPr>
        <p:spPr>
          <a:xfrm>
            <a:off x="3062490" y="2412060"/>
            <a:ext cx="1526850" cy="954107"/>
          </a:xfrm>
          <a:prstGeom prst="rect">
            <a:avLst/>
          </a:prstGeom>
          <a:noFill/>
        </p:spPr>
        <p:txBody>
          <a:bodyPr wrap="square">
            <a:spAutoFit/>
          </a:bodyPr>
          <a:lstStyle/>
          <a:p>
            <a:r>
              <a:rPr lang="ja-JP" altLang="en-US" sz="2800" b="1" dirty="0"/>
              <a:t>片岡安</a:t>
            </a:r>
            <a:endParaRPr lang="zh-TW" altLang="en-US" sz="2800" b="1" dirty="0"/>
          </a:p>
          <a:p>
            <a:r>
              <a:rPr lang="ja-JP" altLang="en-US" sz="2800" b="1" dirty="0">
                <a:solidFill>
                  <a:srgbClr val="C00000"/>
                </a:solidFill>
              </a:rPr>
              <a:t>建築家</a:t>
            </a:r>
            <a:endParaRPr lang="zh-TW" altLang="en-US" sz="2800" b="1" dirty="0">
              <a:solidFill>
                <a:srgbClr val="C00000"/>
              </a:solidFill>
            </a:endParaRPr>
          </a:p>
        </p:txBody>
      </p:sp>
      <p:sp>
        <p:nvSpPr>
          <p:cNvPr id="22" name="テキスト ボックス 21">
            <a:extLst>
              <a:ext uri="{FF2B5EF4-FFF2-40B4-BE49-F238E27FC236}">
                <a16:creationId xmlns:a16="http://schemas.microsoft.com/office/drawing/2014/main" id="{BE5B6773-4CAD-915F-0FB8-56F277190543}"/>
              </a:ext>
            </a:extLst>
          </p:cNvPr>
          <p:cNvSpPr txBox="1"/>
          <p:nvPr/>
        </p:nvSpPr>
        <p:spPr>
          <a:xfrm>
            <a:off x="5160554" y="2422696"/>
            <a:ext cx="1745213" cy="954107"/>
          </a:xfrm>
          <a:prstGeom prst="rect">
            <a:avLst/>
          </a:prstGeom>
          <a:noFill/>
        </p:spPr>
        <p:txBody>
          <a:bodyPr wrap="square">
            <a:spAutoFit/>
          </a:bodyPr>
          <a:lstStyle/>
          <a:p>
            <a:r>
              <a:rPr lang="ja-JP" altLang="en-US" sz="2800" b="1" dirty="0"/>
              <a:t>片岡直方</a:t>
            </a:r>
            <a:endParaRPr lang="en-US" altLang="zh-TW" sz="2800" b="1" dirty="0"/>
          </a:p>
          <a:p>
            <a:r>
              <a:rPr lang="ja-JP" altLang="en-US" sz="2800" b="1" dirty="0">
                <a:solidFill>
                  <a:srgbClr val="C00000"/>
                </a:solidFill>
              </a:rPr>
              <a:t>大阪瓦斯</a:t>
            </a:r>
            <a:endParaRPr lang="zh-TW" altLang="en-US" sz="2800" b="1" dirty="0">
              <a:solidFill>
                <a:srgbClr val="C00000"/>
              </a:solidFill>
            </a:endParaRPr>
          </a:p>
        </p:txBody>
      </p:sp>
      <p:sp>
        <p:nvSpPr>
          <p:cNvPr id="24" name="テキスト ボックス 23">
            <a:extLst>
              <a:ext uri="{FF2B5EF4-FFF2-40B4-BE49-F238E27FC236}">
                <a16:creationId xmlns:a16="http://schemas.microsoft.com/office/drawing/2014/main" id="{10FDF8DC-4F16-9FFD-0E02-EF5AB91C7413}"/>
              </a:ext>
            </a:extLst>
          </p:cNvPr>
          <p:cNvSpPr txBox="1"/>
          <p:nvPr/>
        </p:nvSpPr>
        <p:spPr>
          <a:xfrm>
            <a:off x="7175891" y="2422696"/>
            <a:ext cx="2280291" cy="954107"/>
          </a:xfrm>
          <a:prstGeom prst="rect">
            <a:avLst/>
          </a:prstGeom>
          <a:noFill/>
        </p:spPr>
        <p:txBody>
          <a:bodyPr wrap="square">
            <a:spAutoFit/>
          </a:bodyPr>
          <a:lstStyle/>
          <a:p>
            <a:r>
              <a:rPr lang="ja-JP" altLang="en-US" sz="2800" b="1" dirty="0"/>
              <a:t>木村清</a:t>
            </a:r>
            <a:endParaRPr lang="zh-TW" altLang="en-US" sz="2800" b="1" dirty="0"/>
          </a:p>
          <a:p>
            <a:r>
              <a:rPr lang="ja-JP" altLang="en-US" sz="2800" b="1" dirty="0">
                <a:solidFill>
                  <a:srgbClr val="C00000"/>
                </a:solidFill>
              </a:rPr>
              <a:t>宇治川電機</a:t>
            </a:r>
            <a:endParaRPr lang="zh-TW" altLang="en-US" sz="2800" b="1" dirty="0">
              <a:solidFill>
                <a:srgbClr val="C00000"/>
              </a:solidFill>
            </a:endParaRPr>
          </a:p>
        </p:txBody>
      </p:sp>
      <p:sp>
        <p:nvSpPr>
          <p:cNvPr id="26" name="テキスト ボックス 25">
            <a:extLst>
              <a:ext uri="{FF2B5EF4-FFF2-40B4-BE49-F238E27FC236}">
                <a16:creationId xmlns:a16="http://schemas.microsoft.com/office/drawing/2014/main" id="{5FB64616-5FD0-DA0C-DF6F-38CCA3C4345E}"/>
              </a:ext>
            </a:extLst>
          </p:cNvPr>
          <p:cNvSpPr txBox="1"/>
          <p:nvPr/>
        </p:nvSpPr>
        <p:spPr>
          <a:xfrm>
            <a:off x="9726306" y="2422695"/>
            <a:ext cx="2425889" cy="954107"/>
          </a:xfrm>
          <a:prstGeom prst="rect">
            <a:avLst/>
          </a:prstGeom>
          <a:noFill/>
        </p:spPr>
        <p:txBody>
          <a:bodyPr wrap="square">
            <a:spAutoFit/>
          </a:bodyPr>
          <a:lstStyle/>
          <a:p>
            <a:r>
              <a:rPr lang="ja-JP" altLang="en-US" sz="2800" b="1" dirty="0"/>
              <a:t>木間瀬 策三</a:t>
            </a:r>
          </a:p>
          <a:p>
            <a:r>
              <a:rPr lang="ja-JP" altLang="en-US" sz="2800" b="1" dirty="0">
                <a:solidFill>
                  <a:srgbClr val="C00000"/>
                </a:solidFill>
              </a:rPr>
              <a:t>甲子園ホテル</a:t>
            </a:r>
          </a:p>
        </p:txBody>
      </p:sp>
      <p:sp>
        <p:nvSpPr>
          <p:cNvPr id="28" name="テキスト ボックス 27">
            <a:extLst>
              <a:ext uri="{FF2B5EF4-FFF2-40B4-BE49-F238E27FC236}">
                <a16:creationId xmlns:a16="http://schemas.microsoft.com/office/drawing/2014/main" id="{7001684C-9225-250B-152C-064BDE100CCD}"/>
              </a:ext>
            </a:extLst>
          </p:cNvPr>
          <p:cNvSpPr txBox="1"/>
          <p:nvPr/>
        </p:nvSpPr>
        <p:spPr>
          <a:xfrm>
            <a:off x="377585" y="3677112"/>
            <a:ext cx="2290549" cy="954107"/>
          </a:xfrm>
          <a:prstGeom prst="rect">
            <a:avLst/>
          </a:prstGeom>
          <a:noFill/>
        </p:spPr>
        <p:txBody>
          <a:bodyPr wrap="square">
            <a:spAutoFit/>
          </a:bodyPr>
          <a:lstStyle/>
          <a:p>
            <a:r>
              <a:rPr lang="ja-JP" altLang="en-US" sz="2800" b="1" dirty="0"/>
              <a:t>北田内蔵司</a:t>
            </a:r>
            <a:endParaRPr lang="zh-CN" altLang="en-US" sz="2800" b="1" dirty="0"/>
          </a:p>
          <a:p>
            <a:r>
              <a:rPr lang="ja-JP" altLang="en-US" sz="2800" b="1" dirty="0">
                <a:solidFill>
                  <a:srgbClr val="C00000"/>
                </a:solidFill>
              </a:rPr>
              <a:t>三越</a:t>
            </a:r>
            <a:endParaRPr lang="zh-CN" altLang="en-US" sz="2800" b="1" dirty="0">
              <a:solidFill>
                <a:srgbClr val="C00000"/>
              </a:solidFill>
            </a:endParaRPr>
          </a:p>
        </p:txBody>
      </p:sp>
      <p:sp>
        <p:nvSpPr>
          <p:cNvPr id="30" name="テキスト ボックス 29">
            <a:extLst>
              <a:ext uri="{FF2B5EF4-FFF2-40B4-BE49-F238E27FC236}">
                <a16:creationId xmlns:a16="http://schemas.microsoft.com/office/drawing/2014/main" id="{CE787B91-60E1-29EA-2E0F-1CE844D2CAE2}"/>
              </a:ext>
            </a:extLst>
          </p:cNvPr>
          <p:cNvSpPr txBox="1"/>
          <p:nvPr/>
        </p:nvSpPr>
        <p:spPr>
          <a:xfrm>
            <a:off x="3017856" y="3716046"/>
            <a:ext cx="1791386" cy="954107"/>
          </a:xfrm>
          <a:prstGeom prst="rect">
            <a:avLst/>
          </a:prstGeom>
          <a:noFill/>
        </p:spPr>
        <p:txBody>
          <a:bodyPr wrap="square">
            <a:spAutoFit/>
          </a:bodyPr>
          <a:lstStyle/>
          <a:p>
            <a:r>
              <a:rPr lang="ja-JP" altLang="en-US" sz="2800" b="1" dirty="0">
                <a:latin typeface="+mn-ea"/>
              </a:rPr>
              <a:t>清瀬 一郎</a:t>
            </a:r>
            <a:endParaRPr lang="en-US" altLang="ja-JP" sz="2800" b="1" dirty="0">
              <a:latin typeface="+mn-ea"/>
            </a:endParaRPr>
          </a:p>
          <a:p>
            <a:r>
              <a:rPr lang="ja-JP" altLang="en-US" sz="2800" b="1" dirty="0">
                <a:solidFill>
                  <a:srgbClr val="C00000"/>
                </a:solidFill>
                <a:latin typeface="+mn-ea"/>
              </a:rPr>
              <a:t>弁護士</a:t>
            </a:r>
          </a:p>
        </p:txBody>
      </p:sp>
      <p:sp>
        <p:nvSpPr>
          <p:cNvPr id="32" name="テキスト ボックス 31">
            <a:extLst>
              <a:ext uri="{FF2B5EF4-FFF2-40B4-BE49-F238E27FC236}">
                <a16:creationId xmlns:a16="http://schemas.microsoft.com/office/drawing/2014/main" id="{113CC612-9F8F-C729-ED88-99D4091C4F05}"/>
              </a:ext>
            </a:extLst>
          </p:cNvPr>
          <p:cNvSpPr txBox="1"/>
          <p:nvPr/>
        </p:nvSpPr>
        <p:spPr>
          <a:xfrm>
            <a:off x="5223393" y="3677112"/>
            <a:ext cx="1745213" cy="954107"/>
          </a:xfrm>
          <a:prstGeom prst="rect">
            <a:avLst/>
          </a:prstGeom>
          <a:noFill/>
        </p:spPr>
        <p:txBody>
          <a:bodyPr wrap="square">
            <a:spAutoFit/>
          </a:bodyPr>
          <a:lstStyle/>
          <a:p>
            <a:r>
              <a:rPr lang="ja-JP" altLang="en-US" sz="2800" b="1" dirty="0"/>
              <a:t>児玉一造</a:t>
            </a:r>
            <a:endParaRPr lang="zh-TW" altLang="en-US" sz="2800" b="1" dirty="0"/>
          </a:p>
          <a:p>
            <a:r>
              <a:rPr lang="ja-JP" altLang="en-US" sz="2800" b="1" dirty="0">
                <a:solidFill>
                  <a:srgbClr val="C00000"/>
                </a:solidFill>
              </a:rPr>
              <a:t>東洋綿花</a:t>
            </a:r>
          </a:p>
        </p:txBody>
      </p:sp>
      <p:sp>
        <p:nvSpPr>
          <p:cNvPr id="34" name="テキスト ボックス 33">
            <a:extLst>
              <a:ext uri="{FF2B5EF4-FFF2-40B4-BE49-F238E27FC236}">
                <a16:creationId xmlns:a16="http://schemas.microsoft.com/office/drawing/2014/main" id="{FBDC12E8-4CFF-37AF-4677-EF3A3AB89D04}"/>
              </a:ext>
            </a:extLst>
          </p:cNvPr>
          <p:cNvSpPr txBox="1"/>
          <p:nvPr/>
        </p:nvSpPr>
        <p:spPr>
          <a:xfrm>
            <a:off x="7175891" y="3677112"/>
            <a:ext cx="2016456" cy="892552"/>
          </a:xfrm>
          <a:prstGeom prst="rect">
            <a:avLst/>
          </a:prstGeom>
          <a:noFill/>
        </p:spPr>
        <p:txBody>
          <a:bodyPr wrap="square">
            <a:spAutoFit/>
          </a:bodyPr>
          <a:lstStyle/>
          <a:p>
            <a:r>
              <a:rPr lang="ja-JP" altLang="en-US" sz="2800" b="1" dirty="0"/>
              <a:t>小林一三</a:t>
            </a:r>
            <a:endParaRPr lang="zh-TW" altLang="en-US" sz="2800" b="1" dirty="0"/>
          </a:p>
          <a:p>
            <a:r>
              <a:rPr lang="ja-JP" altLang="en-US" sz="2400" b="1" dirty="0">
                <a:solidFill>
                  <a:srgbClr val="C00000"/>
                </a:solidFill>
              </a:rPr>
              <a:t>阪急急行電鉄</a:t>
            </a:r>
          </a:p>
        </p:txBody>
      </p:sp>
      <p:sp>
        <p:nvSpPr>
          <p:cNvPr id="36" name="テキスト ボックス 35">
            <a:extLst>
              <a:ext uri="{FF2B5EF4-FFF2-40B4-BE49-F238E27FC236}">
                <a16:creationId xmlns:a16="http://schemas.microsoft.com/office/drawing/2014/main" id="{4F9EB019-04F5-6D83-90FB-1EF23136F582}"/>
              </a:ext>
            </a:extLst>
          </p:cNvPr>
          <p:cNvSpPr txBox="1"/>
          <p:nvPr/>
        </p:nvSpPr>
        <p:spPr>
          <a:xfrm>
            <a:off x="9726306" y="3770280"/>
            <a:ext cx="2016457" cy="954107"/>
          </a:xfrm>
          <a:prstGeom prst="rect">
            <a:avLst/>
          </a:prstGeom>
          <a:noFill/>
        </p:spPr>
        <p:txBody>
          <a:bodyPr wrap="square">
            <a:spAutoFit/>
          </a:bodyPr>
          <a:lstStyle/>
          <a:p>
            <a:r>
              <a:rPr lang="ja-JP" altLang="en-US" sz="2800" b="1" dirty="0">
                <a:latin typeface="+mn-ea"/>
              </a:rPr>
              <a:t>前田松苗</a:t>
            </a:r>
            <a:endParaRPr lang="en-US" altLang="ja-JP" sz="2800" b="1" dirty="0">
              <a:latin typeface="+mn-ea"/>
            </a:endParaRPr>
          </a:p>
          <a:p>
            <a:r>
              <a:rPr lang="ja-JP" altLang="en-US" sz="2800" b="1" dirty="0">
                <a:solidFill>
                  <a:srgbClr val="C00000"/>
                </a:solidFill>
                <a:latin typeface="+mn-ea"/>
              </a:rPr>
              <a:t>赤十字病院</a:t>
            </a:r>
            <a:endParaRPr lang="ja-JP" altLang="en-US" dirty="0">
              <a:solidFill>
                <a:srgbClr val="C00000"/>
              </a:solidFill>
            </a:endParaRPr>
          </a:p>
        </p:txBody>
      </p:sp>
      <p:sp>
        <p:nvSpPr>
          <p:cNvPr id="38" name="テキスト ボックス 37">
            <a:extLst>
              <a:ext uri="{FF2B5EF4-FFF2-40B4-BE49-F238E27FC236}">
                <a16:creationId xmlns:a16="http://schemas.microsoft.com/office/drawing/2014/main" id="{83A11CC7-1C24-B4BD-F8EB-D4524C3F6264}"/>
              </a:ext>
            </a:extLst>
          </p:cNvPr>
          <p:cNvSpPr txBox="1"/>
          <p:nvPr/>
        </p:nvSpPr>
        <p:spPr>
          <a:xfrm>
            <a:off x="377585" y="4724387"/>
            <a:ext cx="2113691" cy="954107"/>
          </a:xfrm>
          <a:prstGeom prst="rect">
            <a:avLst/>
          </a:prstGeom>
          <a:noFill/>
        </p:spPr>
        <p:txBody>
          <a:bodyPr wrap="square">
            <a:spAutoFit/>
          </a:bodyPr>
          <a:lstStyle/>
          <a:p>
            <a:r>
              <a:rPr lang="ja-JP" altLang="en-US" sz="2800" b="1" dirty="0"/>
              <a:t>村田 省蔵</a:t>
            </a:r>
            <a:endParaRPr lang="en-US" altLang="ja-JP" sz="2800" b="1" dirty="0"/>
          </a:p>
          <a:p>
            <a:r>
              <a:rPr lang="ja-JP" altLang="en-US" sz="2800" b="1" dirty="0">
                <a:solidFill>
                  <a:srgbClr val="C00000"/>
                </a:solidFill>
              </a:rPr>
              <a:t>大阪商船</a:t>
            </a:r>
          </a:p>
        </p:txBody>
      </p:sp>
      <p:sp>
        <p:nvSpPr>
          <p:cNvPr id="40" name="テキスト ボックス 39">
            <a:extLst>
              <a:ext uri="{FF2B5EF4-FFF2-40B4-BE49-F238E27FC236}">
                <a16:creationId xmlns:a16="http://schemas.microsoft.com/office/drawing/2014/main" id="{D9F98863-D018-9B32-7289-229CE92185D3}"/>
              </a:ext>
            </a:extLst>
          </p:cNvPr>
          <p:cNvSpPr txBox="1"/>
          <p:nvPr/>
        </p:nvSpPr>
        <p:spPr>
          <a:xfrm>
            <a:off x="3017856" y="4787825"/>
            <a:ext cx="2088108" cy="954107"/>
          </a:xfrm>
          <a:prstGeom prst="rect">
            <a:avLst/>
          </a:prstGeom>
          <a:noFill/>
        </p:spPr>
        <p:txBody>
          <a:bodyPr wrap="square">
            <a:spAutoFit/>
          </a:bodyPr>
          <a:lstStyle/>
          <a:p>
            <a:r>
              <a:rPr lang="ja-JP" altLang="en-US" sz="2800" b="1" dirty="0">
                <a:latin typeface="+mn-ea"/>
              </a:rPr>
              <a:t>坂田幹太</a:t>
            </a:r>
            <a:endParaRPr lang="en-US" altLang="ja-JP" sz="2800" b="1" dirty="0">
              <a:latin typeface="+mn-ea"/>
            </a:endParaRPr>
          </a:p>
          <a:p>
            <a:r>
              <a:rPr lang="ja-JP" altLang="en-US" sz="2800" b="1" dirty="0">
                <a:solidFill>
                  <a:srgbClr val="C00000"/>
                </a:solidFill>
                <a:latin typeface="+mn-ea"/>
              </a:rPr>
              <a:t>阪神国道</a:t>
            </a:r>
          </a:p>
        </p:txBody>
      </p:sp>
      <p:sp>
        <p:nvSpPr>
          <p:cNvPr id="42" name="テキスト ボックス 41">
            <a:extLst>
              <a:ext uri="{FF2B5EF4-FFF2-40B4-BE49-F238E27FC236}">
                <a16:creationId xmlns:a16="http://schemas.microsoft.com/office/drawing/2014/main" id="{EAC9112A-6F20-B21D-1E50-0721FE3B458C}"/>
              </a:ext>
            </a:extLst>
          </p:cNvPr>
          <p:cNvSpPr txBox="1"/>
          <p:nvPr/>
        </p:nvSpPr>
        <p:spPr>
          <a:xfrm>
            <a:off x="5281953" y="4787826"/>
            <a:ext cx="1686652" cy="954107"/>
          </a:xfrm>
          <a:prstGeom prst="rect">
            <a:avLst/>
          </a:prstGeom>
          <a:noFill/>
        </p:spPr>
        <p:txBody>
          <a:bodyPr wrap="square">
            <a:spAutoFit/>
          </a:bodyPr>
          <a:lstStyle/>
          <a:p>
            <a:r>
              <a:rPr lang="ja-JP" altLang="en-US" sz="2800" b="1" dirty="0">
                <a:latin typeface="+mn-ea"/>
              </a:rPr>
              <a:t>關 一</a:t>
            </a:r>
            <a:endParaRPr lang="en-US" altLang="ja-JP" sz="2800" b="1" dirty="0">
              <a:latin typeface="+mn-ea"/>
            </a:endParaRPr>
          </a:p>
          <a:p>
            <a:r>
              <a:rPr lang="ja-JP" altLang="en-US" sz="2800" b="1" dirty="0">
                <a:solidFill>
                  <a:srgbClr val="C00000"/>
                </a:solidFill>
                <a:latin typeface="+mn-ea"/>
              </a:rPr>
              <a:t>大学教授</a:t>
            </a:r>
          </a:p>
        </p:txBody>
      </p:sp>
      <p:sp>
        <p:nvSpPr>
          <p:cNvPr id="44" name="テキスト ボックス 43">
            <a:extLst>
              <a:ext uri="{FF2B5EF4-FFF2-40B4-BE49-F238E27FC236}">
                <a16:creationId xmlns:a16="http://schemas.microsoft.com/office/drawing/2014/main" id="{36179B28-232B-2CD5-007A-4D7EEC848818}"/>
              </a:ext>
            </a:extLst>
          </p:cNvPr>
          <p:cNvSpPr txBox="1"/>
          <p:nvPr/>
        </p:nvSpPr>
        <p:spPr>
          <a:xfrm>
            <a:off x="7211847" y="4787827"/>
            <a:ext cx="2271217" cy="954107"/>
          </a:xfrm>
          <a:prstGeom prst="rect">
            <a:avLst/>
          </a:prstGeom>
          <a:noFill/>
        </p:spPr>
        <p:txBody>
          <a:bodyPr wrap="square">
            <a:spAutoFit/>
          </a:bodyPr>
          <a:lstStyle/>
          <a:p>
            <a:r>
              <a:rPr lang="ja-JP" altLang="en-US" sz="2800" b="1" dirty="0">
                <a:latin typeface="+mn-ea"/>
              </a:rPr>
              <a:t>下村 耕次郎</a:t>
            </a:r>
            <a:endParaRPr lang="en-US" altLang="ja-JP" sz="2800" b="1" dirty="0">
              <a:latin typeface="+mn-ea"/>
            </a:endParaRPr>
          </a:p>
          <a:p>
            <a:r>
              <a:rPr lang="ja-JP" altLang="en-US" sz="2800" b="1" dirty="0">
                <a:solidFill>
                  <a:srgbClr val="C00000"/>
                </a:solidFill>
                <a:latin typeface="+mn-ea"/>
              </a:rPr>
              <a:t>日立造船</a:t>
            </a:r>
          </a:p>
        </p:txBody>
      </p:sp>
      <p:sp>
        <p:nvSpPr>
          <p:cNvPr id="46" name="テキスト ボックス 45">
            <a:extLst>
              <a:ext uri="{FF2B5EF4-FFF2-40B4-BE49-F238E27FC236}">
                <a16:creationId xmlns:a16="http://schemas.microsoft.com/office/drawing/2014/main" id="{7FA3DB5F-CE8E-9E08-1A0A-926D0A97AFFF}"/>
              </a:ext>
            </a:extLst>
          </p:cNvPr>
          <p:cNvSpPr txBox="1"/>
          <p:nvPr/>
        </p:nvSpPr>
        <p:spPr>
          <a:xfrm>
            <a:off x="9726306" y="4812645"/>
            <a:ext cx="2175112" cy="954107"/>
          </a:xfrm>
          <a:prstGeom prst="rect">
            <a:avLst/>
          </a:prstGeom>
          <a:noFill/>
        </p:spPr>
        <p:txBody>
          <a:bodyPr wrap="square">
            <a:spAutoFit/>
          </a:bodyPr>
          <a:lstStyle/>
          <a:p>
            <a:r>
              <a:rPr lang="ja-JP" altLang="en-US" sz="2800" b="1" dirty="0">
                <a:latin typeface="+mn-ea"/>
              </a:rPr>
              <a:t>進藤 嘉三郎</a:t>
            </a:r>
            <a:endParaRPr lang="en-US" altLang="ja-JP" sz="2800" b="1" dirty="0">
              <a:latin typeface="+mn-ea"/>
            </a:endParaRPr>
          </a:p>
          <a:p>
            <a:r>
              <a:rPr lang="ja-JP" altLang="en-US" sz="2800" b="1" dirty="0">
                <a:solidFill>
                  <a:srgbClr val="C00000"/>
                </a:solidFill>
                <a:latin typeface="+mn-ea"/>
              </a:rPr>
              <a:t>進藤商店</a:t>
            </a:r>
          </a:p>
        </p:txBody>
      </p:sp>
      <p:sp>
        <p:nvSpPr>
          <p:cNvPr id="48" name="テキスト ボックス 47">
            <a:extLst>
              <a:ext uri="{FF2B5EF4-FFF2-40B4-BE49-F238E27FC236}">
                <a16:creationId xmlns:a16="http://schemas.microsoft.com/office/drawing/2014/main" id="{FDEB9475-0541-98EC-D5F3-BD2E65793EC6}"/>
              </a:ext>
            </a:extLst>
          </p:cNvPr>
          <p:cNvSpPr txBox="1"/>
          <p:nvPr/>
        </p:nvSpPr>
        <p:spPr>
          <a:xfrm>
            <a:off x="377585" y="5894245"/>
            <a:ext cx="2113691" cy="954107"/>
          </a:xfrm>
          <a:prstGeom prst="rect">
            <a:avLst/>
          </a:prstGeom>
          <a:noFill/>
        </p:spPr>
        <p:txBody>
          <a:bodyPr wrap="square">
            <a:spAutoFit/>
          </a:bodyPr>
          <a:lstStyle/>
          <a:p>
            <a:r>
              <a:rPr lang="ja-JP" altLang="en-US" sz="2800" b="1" dirty="0">
                <a:latin typeface="+mn-ea"/>
              </a:rPr>
              <a:t>高原 操</a:t>
            </a:r>
            <a:endParaRPr lang="en-US" altLang="ja-JP" sz="2800" b="1" dirty="0">
              <a:latin typeface="+mn-ea"/>
            </a:endParaRPr>
          </a:p>
          <a:p>
            <a:r>
              <a:rPr lang="ja-JP" altLang="en-US" sz="2800" b="1" dirty="0">
                <a:solidFill>
                  <a:srgbClr val="C00000"/>
                </a:solidFill>
                <a:latin typeface="+mn-ea"/>
              </a:rPr>
              <a:t>朝日新聞</a:t>
            </a:r>
          </a:p>
        </p:txBody>
      </p:sp>
      <p:sp>
        <p:nvSpPr>
          <p:cNvPr id="50" name="テキスト ボックス 49">
            <a:extLst>
              <a:ext uri="{FF2B5EF4-FFF2-40B4-BE49-F238E27FC236}">
                <a16:creationId xmlns:a16="http://schemas.microsoft.com/office/drawing/2014/main" id="{8BA1A0DC-014E-2234-E35A-4B5B42887225}"/>
              </a:ext>
            </a:extLst>
          </p:cNvPr>
          <p:cNvSpPr txBox="1"/>
          <p:nvPr/>
        </p:nvSpPr>
        <p:spPr>
          <a:xfrm>
            <a:off x="2986298" y="5928345"/>
            <a:ext cx="2174256" cy="954107"/>
          </a:xfrm>
          <a:prstGeom prst="rect">
            <a:avLst/>
          </a:prstGeom>
          <a:noFill/>
        </p:spPr>
        <p:txBody>
          <a:bodyPr wrap="square">
            <a:spAutoFit/>
          </a:bodyPr>
          <a:lstStyle/>
          <a:p>
            <a:r>
              <a:rPr lang="ja-JP" altLang="en-US" sz="2800" b="1" dirty="0">
                <a:latin typeface="+mn-ea"/>
              </a:rPr>
              <a:t>高石 真五郎</a:t>
            </a:r>
            <a:endParaRPr lang="en-US" altLang="ja-JP" sz="2800" b="1" dirty="0">
              <a:latin typeface="+mn-ea"/>
            </a:endParaRPr>
          </a:p>
          <a:p>
            <a:r>
              <a:rPr lang="ja-JP" altLang="en-US" sz="2800" b="1" dirty="0">
                <a:solidFill>
                  <a:srgbClr val="C00000"/>
                </a:solidFill>
                <a:latin typeface="+mn-ea"/>
              </a:rPr>
              <a:t>毎日新聞</a:t>
            </a:r>
          </a:p>
        </p:txBody>
      </p:sp>
      <p:sp>
        <p:nvSpPr>
          <p:cNvPr id="52" name="テキスト ボックス 51">
            <a:extLst>
              <a:ext uri="{FF2B5EF4-FFF2-40B4-BE49-F238E27FC236}">
                <a16:creationId xmlns:a16="http://schemas.microsoft.com/office/drawing/2014/main" id="{AD64A489-1BA5-CAC4-C4FB-E8D6989AF3C4}"/>
              </a:ext>
            </a:extLst>
          </p:cNvPr>
          <p:cNvSpPr txBox="1"/>
          <p:nvPr/>
        </p:nvSpPr>
        <p:spPr>
          <a:xfrm>
            <a:off x="5248150" y="5903893"/>
            <a:ext cx="1815158" cy="954107"/>
          </a:xfrm>
          <a:prstGeom prst="rect">
            <a:avLst/>
          </a:prstGeom>
          <a:noFill/>
        </p:spPr>
        <p:txBody>
          <a:bodyPr wrap="square">
            <a:spAutoFit/>
          </a:bodyPr>
          <a:lstStyle/>
          <a:p>
            <a:r>
              <a:rPr lang="ja-JP" altLang="en-US" sz="2800" b="1" dirty="0">
                <a:latin typeface="+mn-ea"/>
              </a:rPr>
              <a:t>八代 則彦</a:t>
            </a:r>
            <a:endParaRPr lang="en-US" altLang="ja-JP" sz="2800" b="1" dirty="0">
              <a:latin typeface="+mn-ea"/>
            </a:endParaRPr>
          </a:p>
          <a:p>
            <a:r>
              <a:rPr lang="ja-JP" altLang="en-US" sz="2800" b="1" dirty="0">
                <a:solidFill>
                  <a:srgbClr val="C00000"/>
                </a:solidFill>
                <a:latin typeface="+mn-ea"/>
              </a:rPr>
              <a:t>住友銀行</a:t>
            </a:r>
          </a:p>
        </p:txBody>
      </p:sp>
      <p:sp>
        <p:nvSpPr>
          <p:cNvPr id="56" name="テキスト ボックス 55">
            <a:extLst>
              <a:ext uri="{FF2B5EF4-FFF2-40B4-BE49-F238E27FC236}">
                <a16:creationId xmlns:a16="http://schemas.microsoft.com/office/drawing/2014/main" id="{39FD9CB0-05EE-4674-65C5-58C8FF2F2AD0}"/>
              </a:ext>
            </a:extLst>
          </p:cNvPr>
          <p:cNvSpPr txBox="1"/>
          <p:nvPr/>
        </p:nvSpPr>
        <p:spPr>
          <a:xfrm>
            <a:off x="518615" y="257696"/>
            <a:ext cx="11224148" cy="707886"/>
          </a:xfrm>
          <a:prstGeom prst="rect">
            <a:avLst/>
          </a:prstGeom>
          <a:solidFill>
            <a:srgbClr val="002060"/>
          </a:solidFill>
        </p:spPr>
        <p:txBody>
          <a:bodyPr wrap="square">
            <a:spAutoFit/>
          </a:bodyPr>
          <a:lstStyle/>
          <a:p>
            <a:r>
              <a:rPr lang="ja-JP" altLang="en-US" sz="4000" b="1" dirty="0"/>
              <a:t>　　　　</a:t>
            </a:r>
            <a:r>
              <a:rPr lang="ja-JP" altLang="en-US" sz="4000" b="1" dirty="0">
                <a:solidFill>
                  <a:schemeClr val="bg1"/>
                </a:solidFill>
              </a:rPr>
              <a:t>　大阪</a:t>
            </a:r>
            <a:r>
              <a:rPr lang="en-US" altLang="ja-JP" sz="4000" b="1" dirty="0">
                <a:solidFill>
                  <a:schemeClr val="bg1"/>
                </a:solidFill>
              </a:rPr>
              <a:t>RC</a:t>
            </a:r>
            <a:r>
              <a:rPr lang="ja-JP" altLang="en-US" sz="4000" b="1" dirty="0">
                <a:solidFill>
                  <a:schemeClr val="bg1"/>
                </a:solidFill>
              </a:rPr>
              <a:t>チャーターメンバー</a:t>
            </a:r>
          </a:p>
        </p:txBody>
      </p:sp>
      <p:sp>
        <p:nvSpPr>
          <p:cNvPr id="3" name="テキスト ボックス 2">
            <a:extLst>
              <a:ext uri="{FF2B5EF4-FFF2-40B4-BE49-F238E27FC236}">
                <a16:creationId xmlns:a16="http://schemas.microsoft.com/office/drawing/2014/main" id="{3B78CE34-9DED-93FE-509F-BE77A9FEFB66}"/>
              </a:ext>
            </a:extLst>
          </p:cNvPr>
          <p:cNvSpPr txBox="1"/>
          <p:nvPr/>
        </p:nvSpPr>
        <p:spPr>
          <a:xfrm>
            <a:off x="7687623" y="5837064"/>
            <a:ext cx="3781566" cy="954107"/>
          </a:xfrm>
          <a:prstGeom prst="rect">
            <a:avLst/>
          </a:prstGeom>
          <a:noFill/>
        </p:spPr>
        <p:txBody>
          <a:bodyPr wrap="square">
            <a:spAutoFit/>
          </a:bodyPr>
          <a:lstStyle/>
          <a:p>
            <a:r>
              <a:rPr lang="ja-JP" altLang="en-US" sz="2800" b="1" dirty="0">
                <a:solidFill>
                  <a:srgbClr val="00B050"/>
                </a:solidFill>
                <a:latin typeface="+mn-ea"/>
              </a:rPr>
              <a:t>チャーターメンバー</a:t>
            </a:r>
          </a:p>
          <a:p>
            <a:r>
              <a:rPr lang="ja-JP" altLang="en-US" sz="2800" b="1" dirty="0">
                <a:solidFill>
                  <a:srgbClr val="00B050"/>
                </a:solidFill>
                <a:latin typeface="+mn-ea"/>
              </a:rPr>
              <a:t>　　　　</a:t>
            </a:r>
            <a:r>
              <a:rPr lang="en-US" altLang="ja-JP" sz="2800" b="1" dirty="0">
                <a:solidFill>
                  <a:srgbClr val="00B050"/>
                </a:solidFill>
                <a:latin typeface="+mn-ea"/>
              </a:rPr>
              <a:t>25</a:t>
            </a:r>
            <a:r>
              <a:rPr lang="ja-JP" altLang="en-US" sz="2800" b="1" dirty="0">
                <a:solidFill>
                  <a:srgbClr val="00B050"/>
                </a:solidFill>
                <a:latin typeface="+mn-ea"/>
              </a:rPr>
              <a:t>名</a:t>
            </a:r>
          </a:p>
        </p:txBody>
      </p:sp>
    </p:spTree>
    <p:extLst>
      <p:ext uri="{BB962C8B-B14F-4D97-AF65-F5344CB8AC3E}">
        <p14:creationId xmlns:p14="http://schemas.microsoft.com/office/powerpoint/2010/main" val="2274063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DAA8363-FB11-EBFC-8D1F-971657BF2122}"/>
              </a:ext>
            </a:extLst>
          </p:cNvPr>
          <p:cNvSpPr txBox="1"/>
          <p:nvPr/>
        </p:nvSpPr>
        <p:spPr>
          <a:xfrm>
            <a:off x="312056" y="1368492"/>
            <a:ext cx="11567887" cy="5262979"/>
          </a:xfrm>
          <a:prstGeom prst="rect">
            <a:avLst/>
          </a:prstGeom>
          <a:noFill/>
        </p:spPr>
        <p:txBody>
          <a:bodyPr wrap="square">
            <a:spAutoFit/>
          </a:bodyPr>
          <a:lstStyle/>
          <a:p>
            <a:r>
              <a:rPr lang="ja-JP" altLang="en-US" sz="2800" b="1" dirty="0"/>
              <a:t>そのひとつは、飽きる一向つまらぬと言って出席しない人。</a:t>
            </a:r>
            <a:endParaRPr lang="en-US" altLang="ja-JP" sz="2800" b="1" dirty="0"/>
          </a:p>
          <a:p>
            <a:r>
              <a:rPr lang="ja-JP" altLang="en-US" sz="2800" b="1" dirty="0"/>
              <a:t>これはどこの団体にもあることで致しかたない。</a:t>
            </a:r>
            <a:endParaRPr lang="en-US" altLang="ja-JP" sz="2800" b="1" dirty="0"/>
          </a:p>
          <a:p>
            <a:r>
              <a:rPr lang="ja-JP" altLang="en-US" sz="2800" b="1" dirty="0"/>
              <a:t>　</a:t>
            </a:r>
            <a:endParaRPr lang="en-US" altLang="ja-JP" sz="2800" b="1" dirty="0"/>
          </a:p>
          <a:p>
            <a:r>
              <a:rPr lang="ja-JP" altLang="en-US" sz="2800" b="1" dirty="0"/>
              <a:t>その二つはロータリーの活動が足りない、</a:t>
            </a:r>
            <a:endParaRPr lang="en-US" altLang="ja-JP" sz="2800" b="1" dirty="0"/>
          </a:p>
          <a:p>
            <a:r>
              <a:rPr lang="ja-JP" altLang="en-US" sz="2800" b="1" dirty="0"/>
              <a:t>もっと社会的にも政治的にも口を出せと</a:t>
            </a:r>
            <a:endParaRPr lang="en-US" altLang="ja-JP" sz="2800" b="1" dirty="0"/>
          </a:p>
          <a:p>
            <a:r>
              <a:rPr lang="ja-JP" altLang="en-US" sz="2800" b="1" dirty="0"/>
              <a:t>力瘤を入れる人。</a:t>
            </a:r>
            <a:endParaRPr lang="en-US" altLang="ja-JP" sz="2800" b="1" dirty="0"/>
          </a:p>
          <a:p>
            <a:endParaRPr lang="en-US" altLang="ja-JP" sz="2800" b="1" dirty="0"/>
          </a:p>
          <a:p>
            <a:r>
              <a:rPr lang="ja-JP" altLang="en-US" sz="2800" b="1" dirty="0"/>
              <a:t>その三つはロータリーは何処に行くかと</a:t>
            </a:r>
            <a:endParaRPr lang="en-US" altLang="ja-JP" sz="2800" b="1" dirty="0"/>
          </a:p>
          <a:p>
            <a:r>
              <a:rPr lang="ja-JP" altLang="en-US" sz="2800" b="1" dirty="0"/>
              <a:t>悲観する人である。</a:t>
            </a:r>
            <a:endParaRPr lang="en-US" altLang="ja-JP" sz="2800" b="1" dirty="0"/>
          </a:p>
          <a:p>
            <a:endParaRPr lang="en-US" altLang="ja-JP" sz="2800" b="1" dirty="0"/>
          </a:p>
          <a:p>
            <a:r>
              <a:rPr lang="ja-JP" altLang="en-US" sz="2800" b="1" dirty="0"/>
              <a:t>ロータリーには見えない仕事があり、</a:t>
            </a:r>
            <a:endParaRPr lang="en-US" altLang="ja-JP" sz="2800" b="1" dirty="0"/>
          </a:p>
          <a:p>
            <a:r>
              <a:rPr lang="ja-JP" altLang="en-US" sz="2800" b="1" dirty="0"/>
              <a:t>目立たないところに妙味がある。</a:t>
            </a:r>
          </a:p>
        </p:txBody>
      </p:sp>
      <p:sp>
        <p:nvSpPr>
          <p:cNvPr id="5" name="テキスト ボックス 4">
            <a:extLst>
              <a:ext uri="{FF2B5EF4-FFF2-40B4-BE49-F238E27FC236}">
                <a16:creationId xmlns:a16="http://schemas.microsoft.com/office/drawing/2014/main" id="{7B04571A-0B08-3267-83BA-4153C4F50039}"/>
              </a:ext>
            </a:extLst>
          </p:cNvPr>
          <p:cNvSpPr txBox="1"/>
          <p:nvPr/>
        </p:nvSpPr>
        <p:spPr>
          <a:xfrm>
            <a:off x="449943" y="219064"/>
            <a:ext cx="11379200" cy="769441"/>
          </a:xfrm>
          <a:prstGeom prst="rect">
            <a:avLst/>
          </a:prstGeom>
          <a:solidFill>
            <a:srgbClr val="002060"/>
          </a:solidFill>
        </p:spPr>
        <p:txBody>
          <a:bodyPr wrap="square">
            <a:spAutoFit/>
          </a:bodyPr>
          <a:lstStyle/>
          <a:p>
            <a:r>
              <a:rPr lang="ja-JP" altLang="en-US" sz="4400" b="1" dirty="0"/>
              <a:t>　</a:t>
            </a:r>
            <a:r>
              <a:rPr lang="ja-JP" altLang="en-US" sz="4400" b="1" dirty="0">
                <a:solidFill>
                  <a:schemeClr val="bg1"/>
                </a:solidFill>
              </a:rPr>
              <a:t>　ロータリアンの不平には３種類ある</a:t>
            </a:r>
          </a:p>
        </p:txBody>
      </p:sp>
      <p:sp>
        <p:nvSpPr>
          <p:cNvPr id="7" name="テキスト ボックス 6">
            <a:extLst>
              <a:ext uri="{FF2B5EF4-FFF2-40B4-BE49-F238E27FC236}">
                <a16:creationId xmlns:a16="http://schemas.microsoft.com/office/drawing/2014/main" id="{3772E865-FD9E-3758-AC93-AEAAEC2BDB62}"/>
              </a:ext>
            </a:extLst>
          </p:cNvPr>
          <p:cNvSpPr txBox="1"/>
          <p:nvPr/>
        </p:nvSpPr>
        <p:spPr>
          <a:xfrm>
            <a:off x="8583453" y="5953120"/>
            <a:ext cx="2554516" cy="523220"/>
          </a:xfrm>
          <a:prstGeom prst="rect">
            <a:avLst/>
          </a:prstGeom>
          <a:noFill/>
        </p:spPr>
        <p:txBody>
          <a:bodyPr wrap="square">
            <a:spAutoFit/>
          </a:bodyPr>
          <a:lstStyle/>
          <a:p>
            <a:r>
              <a:rPr lang="ja-JP" altLang="en-US" sz="2800" b="1" dirty="0"/>
              <a:t>　米山梅吉翁</a:t>
            </a:r>
          </a:p>
        </p:txBody>
      </p:sp>
      <p:pic>
        <p:nvPicPr>
          <p:cNvPr id="8" name="図 7">
            <a:extLst>
              <a:ext uri="{FF2B5EF4-FFF2-40B4-BE49-F238E27FC236}">
                <a16:creationId xmlns:a16="http://schemas.microsoft.com/office/drawing/2014/main" id="{8906BB4E-C780-16C6-DDDE-835BE9B7DF5D}"/>
              </a:ext>
            </a:extLst>
          </p:cNvPr>
          <p:cNvPicPr>
            <a:picLocks noChangeAspect="1"/>
          </p:cNvPicPr>
          <p:nvPr/>
        </p:nvPicPr>
        <p:blipFill>
          <a:blip r:embed="rId3"/>
          <a:stretch>
            <a:fillRect/>
          </a:stretch>
        </p:blipFill>
        <p:spPr>
          <a:xfrm>
            <a:off x="8114304" y="2341928"/>
            <a:ext cx="3492815" cy="3492815"/>
          </a:xfrm>
          <a:prstGeom prst="rect">
            <a:avLst/>
          </a:prstGeom>
        </p:spPr>
      </p:pic>
    </p:spTree>
    <p:extLst>
      <p:ext uri="{BB962C8B-B14F-4D97-AF65-F5344CB8AC3E}">
        <p14:creationId xmlns:p14="http://schemas.microsoft.com/office/powerpoint/2010/main" val="79842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1F3848B-CAB2-52A8-15FD-F99FDDF87CBF}"/>
              </a:ext>
            </a:extLst>
          </p:cNvPr>
          <p:cNvPicPr>
            <a:picLocks noChangeAspect="1"/>
          </p:cNvPicPr>
          <p:nvPr/>
        </p:nvPicPr>
        <p:blipFill>
          <a:blip r:embed="rId3"/>
          <a:stretch>
            <a:fillRect/>
          </a:stretch>
        </p:blipFill>
        <p:spPr>
          <a:xfrm>
            <a:off x="-1" y="-1"/>
            <a:ext cx="11872913" cy="6678514"/>
          </a:xfrm>
          <a:prstGeom prst="rect">
            <a:avLst/>
          </a:prstGeom>
        </p:spPr>
      </p:pic>
    </p:spTree>
    <p:extLst>
      <p:ext uri="{BB962C8B-B14F-4D97-AF65-F5344CB8AC3E}">
        <p14:creationId xmlns:p14="http://schemas.microsoft.com/office/powerpoint/2010/main" val="27480848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6FB3734-A5A6-7E80-EA42-C1C8C0BDB7FB}"/>
              </a:ext>
            </a:extLst>
          </p:cNvPr>
          <p:cNvPicPr>
            <a:picLocks noChangeAspect="1"/>
          </p:cNvPicPr>
          <p:nvPr/>
        </p:nvPicPr>
        <p:blipFill>
          <a:blip r:embed="rId3"/>
          <a:stretch>
            <a:fillRect/>
          </a:stretch>
        </p:blipFill>
        <p:spPr>
          <a:xfrm>
            <a:off x="77637" y="-120770"/>
            <a:ext cx="12439291" cy="6978770"/>
          </a:xfrm>
          <a:prstGeom prst="rect">
            <a:avLst/>
          </a:prstGeom>
        </p:spPr>
      </p:pic>
      <p:sp>
        <p:nvSpPr>
          <p:cNvPr id="7" name="矢印: 右 6">
            <a:extLst>
              <a:ext uri="{FF2B5EF4-FFF2-40B4-BE49-F238E27FC236}">
                <a16:creationId xmlns:a16="http://schemas.microsoft.com/office/drawing/2014/main" id="{1E23A79B-A74C-E06E-EEC7-82853DEF1764}"/>
              </a:ext>
            </a:extLst>
          </p:cNvPr>
          <p:cNvSpPr/>
          <p:nvPr/>
        </p:nvSpPr>
        <p:spPr>
          <a:xfrm>
            <a:off x="1408981" y="3847381"/>
            <a:ext cx="2876218" cy="2104844"/>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b="1" dirty="0">
                <a:solidFill>
                  <a:srgbClr val="0070C0"/>
                </a:solidFill>
              </a:rPr>
              <a:t>青</a:t>
            </a:r>
            <a:r>
              <a:rPr kumimoji="1" lang="ja-JP" altLang="en-US" sz="3200" b="1" dirty="0"/>
              <a:t>田かな</a:t>
            </a:r>
            <a:endParaRPr kumimoji="1" lang="en-US" altLang="ja-JP" sz="3200" b="1" dirty="0"/>
          </a:p>
          <a:p>
            <a:pPr algn="ctr"/>
            <a:r>
              <a:rPr kumimoji="1" lang="ja-JP" altLang="en-US" sz="3200" b="1" dirty="0"/>
              <a:t>春田かな</a:t>
            </a:r>
          </a:p>
        </p:txBody>
      </p:sp>
      <p:pic>
        <p:nvPicPr>
          <p:cNvPr id="9" name="図 8">
            <a:extLst>
              <a:ext uri="{FF2B5EF4-FFF2-40B4-BE49-F238E27FC236}">
                <a16:creationId xmlns:a16="http://schemas.microsoft.com/office/drawing/2014/main" id="{8EA6C100-3187-9AB8-A377-CE1FC49CC75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97283" y="638354"/>
            <a:ext cx="4485736" cy="5313871"/>
          </a:xfrm>
          <a:prstGeom prst="rect">
            <a:avLst/>
          </a:prstGeom>
        </p:spPr>
      </p:pic>
      <p:sp>
        <p:nvSpPr>
          <p:cNvPr id="11" name="テキスト ボックス 10">
            <a:extLst>
              <a:ext uri="{FF2B5EF4-FFF2-40B4-BE49-F238E27FC236}">
                <a16:creationId xmlns:a16="http://schemas.microsoft.com/office/drawing/2014/main" id="{61CEE959-E933-E3B2-3DF1-2648D3ACC696}"/>
              </a:ext>
            </a:extLst>
          </p:cNvPr>
          <p:cNvSpPr txBox="1"/>
          <p:nvPr/>
        </p:nvSpPr>
        <p:spPr>
          <a:xfrm>
            <a:off x="8540151" y="621100"/>
            <a:ext cx="3377241" cy="1384995"/>
          </a:xfrm>
          <a:prstGeom prst="rect">
            <a:avLst/>
          </a:prstGeom>
          <a:solidFill>
            <a:schemeClr val="bg1"/>
          </a:solidFill>
        </p:spPr>
        <p:txBody>
          <a:bodyPr wrap="square">
            <a:spAutoFit/>
          </a:bodyPr>
          <a:lstStyle/>
          <a:p>
            <a:r>
              <a:rPr lang="ja-JP" altLang="en-US" sz="2800" b="1" dirty="0"/>
              <a:t>　米山梅吉記念館</a:t>
            </a:r>
            <a:endParaRPr lang="en-US" altLang="ja-JP" sz="2800" b="1" dirty="0"/>
          </a:p>
          <a:p>
            <a:r>
              <a:rPr lang="ja-JP" altLang="en-US" sz="2800" b="1" dirty="0"/>
              <a:t>にある梅山氏自身が建立した句碑</a:t>
            </a:r>
          </a:p>
        </p:txBody>
      </p:sp>
      <p:sp>
        <p:nvSpPr>
          <p:cNvPr id="3" name="テキスト ボックス 2">
            <a:extLst>
              <a:ext uri="{FF2B5EF4-FFF2-40B4-BE49-F238E27FC236}">
                <a16:creationId xmlns:a16="http://schemas.microsoft.com/office/drawing/2014/main" id="{8E0ACD3D-7A32-ADF8-C638-FEC855A7DE78}"/>
              </a:ext>
            </a:extLst>
          </p:cNvPr>
          <p:cNvSpPr txBox="1"/>
          <p:nvPr/>
        </p:nvSpPr>
        <p:spPr>
          <a:xfrm>
            <a:off x="3702890" y="5853476"/>
            <a:ext cx="6254150" cy="584775"/>
          </a:xfrm>
          <a:prstGeom prst="rect">
            <a:avLst/>
          </a:prstGeom>
          <a:noFill/>
        </p:spPr>
        <p:txBody>
          <a:bodyPr wrap="square">
            <a:spAutoFit/>
          </a:bodyPr>
          <a:lstStyle/>
          <a:p>
            <a:r>
              <a:rPr lang="ja-JP" altLang="en-US" sz="3200" b="1" dirty="0"/>
              <a:t>哉（かな）</a:t>
            </a:r>
          </a:p>
        </p:txBody>
      </p:sp>
      <p:sp>
        <p:nvSpPr>
          <p:cNvPr id="5" name="楕円 4">
            <a:extLst>
              <a:ext uri="{FF2B5EF4-FFF2-40B4-BE49-F238E27FC236}">
                <a16:creationId xmlns:a16="http://schemas.microsoft.com/office/drawing/2014/main" id="{D264996F-7331-E9AF-A993-54EEFDA219F6}"/>
              </a:ext>
            </a:extLst>
          </p:cNvPr>
          <p:cNvSpPr/>
          <p:nvPr/>
        </p:nvSpPr>
        <p:spPr>
          <a:xfrm>
            <a:off x="4305700" y="4123426"/>
            <a:ext cx="914400" cy="1233577"/>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dirty="0"/>
          </a:p>
        </p:txBody>
      </p:sp>
    </p:spTree>
    <p:extLst>
      <p:ext uri="{BB962C8B-B14F-4D97-AF65-F5344CB8AC3E}">
        <p14:creationId xmlns:p14="http://schemas.microsoft.com/office/powerpoint/2010/main" val="1893795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ABBA4A7-30F8-62BA-1E2C-E908EDF05623}"/>
              </a:ext>
            </a:extLst>
          </p:cNvPr>
          <p:cNvPicPr>
            <a:picLocks noChangeAspect="1"/>
          </p:cNvPicPr>
          <p:nvPr/>
        </p:nvPicPr>
        <p:blipFill>
          <a:blip r:embed="rId3"/>
          <a:stretch>
            <a:fillRect/>
          </a:stretch>
        </p:blipFill>
        <p:spPr>
          <a:xfrm>
            <a:off x="355177" y="842849"/>
            <a:ext cx="2524125" cy="1866900"/>
          </a:xfrm>
          <a:prstGeom prst="rect">
            <a:avLst/>
          </a:prstGeom>
        </p:spPr>
      </p:pic>
      <p:sp>
        <p:nvSpPr>
          <p:cNvPr id="6" name="テキスト ボックス 5">
            <a:extLst>
              <a:ext uri="{FF2B5EF4-FFF2-40B4-BE49-F238E27FC236}">
                <a16:creationId xmlns:a16="http://schemas.microsoft.com/office/drawing/2014/main" id="{07D8FD01-9FFA-5FBB-E717-9922356BECC9}"/>
              </a:ext>
            </a:extLst>
          </p:cNvPr>
          <p:cNvSpPr txBox="1"/>
          <p:nvPr/>
        </p:nvSpPr>
        <p:spPr>
          <a:xfrm>
            <a:off x="349986" y="2709749"/>
            <a:ext cx="2740192" cy="1015663"/>
          </a:xfrm>
          <a:prstGeom prst="rect">
            <a:avLst/>
          </a:prstGeom>
          <a:noFill/>
        </p:spPr>
        <p:txBody>
          <a:bodyPr wrap="square">
            <a:spAutoFit/>
          </a:bodyPr>
          <a:lstStyle/>
          <a:p>
            <a:r>
              <a:rPr lang="ja-JP" altLang="en-US" sz="2000" b="1" dirty="0"/>
              <a:t>女優</a:t>
            </a:r>
            <a:r>
              <a:rPr lang="en-US" altLang="zh-TW" sz="2000" b="1" dirty="0"/>
              <a:t> </a:t>
            </a:r>
            <a:r>
              <a:rPr lang="ja-JP" altLang="en-US" sz="2000" b="1" dirty="0"/>
              <a:t>司葉子　</a:t>
            </a:r>
            <a:endParaRPr lang="en-US" altLang="ja-JP" sz="2000" b="1" dirty="0"/>
          </a:p>
          <a:p>
            <a:r>
              <a:rPr lang="ja-JP" altLang="en-US" sz="2000" b="1" dirty="0"/>
              <a:t>東京恵比寿</a:t>
            </a:r>
            <a:r>
              <a:rPr lang="en-US" altLang="zh-TW" sz="2000" b="1" dirty="0"/>
              <a:t>RC</a:t>
            </a:r>
          </a:p>
          <a:p>
            <a:r>
              <a:rPr lang="en-US" altLang="ja-JP" sz="2000" b="1" dirty="0"/>
              <a:t>2000-01</a:t>
            </a:r>
            <a:r>
              <a:rPr lang="ja-JP" altLang="en-US" sz="2000" b="1" dirty="0"/>
              <a:t>年度会長</a:t>
            </a:r>
          </a:p>
        </p:txBody>
      </p:sp>
      <p:sp>
        <p:nvSpPr>
          <p:cNvPr id="10" name="テキスト ボックス 9">
            <a:extLst>
              <a:ext uri="{FF2B5EF4-FFF2-40B4-BE49-F238E27FC236}">
                <a16:creationId xmlns:a16="http://schemas.microsoft.com/office/drawing/2014/main" id="{8C2919FB-F81F-E00D-12C1-18C0EE73DE89}"/>
              </a:ext>
            </a:extLst>
          </p:cNvPr>
          <p:cNvSpPr txBox="1"/>
          <p:nvPr/>
        </p:nvSpPr>
        <p:spPr>
          <a:xfrm>
            <a:off x="3348753" y="2697378"/>
            <a:ext cx="2432059" cy="1015663"/>
          </a:xfrm>
          <a:prstGeom prst="rect">
            <a:avLst/>
          </a:prstGeom>
          <a:noFill/>
        </p:spPr>
        <p:txBody>
          <a:bodyPr wrap="square">
            <a:spAutoFit/>
          </a:bodyPr>
          <a:lstStyle/>
          <a:p>
            <a:r>
              <a:rPr lang="ja-JP" altLang="en-US" sz="2000" b="1" dirty="0"/>
              <a:t>歌手　藤山一郎　</a:t>
            </a:r>
            <a:r>
              <a:rPr lang="zh-TW" altLang="en-US" sz="2000" b="1" dirty="0"/>
              <a:t>　</a:t>
            </a:r>
            <a:r>
              <a:rPr lang="ja-JP" altLang="en-US" sz="2000" b="1" dirty="0"/>
              <a:t>東京西</a:t>
            </a:r>
            <a:r>
              <a:rPr lang="en-US" altLang="ja-JP" sz="2000" b="1" dirty="0"/>
              <a:t>RC</a:t>
            </a:r>
            <a:r>
              <a:rPr lang="zh-TW" altLang="en-US" sz="2000" b="1" dirty="0"/>
              <a:t>　</a:t>
            </a:r>
            <a:endParaRPr lang="en-US" altLang="zh-TW" sz="2000" b="1" dirty="0"/>
          </a:p>
          <a:p>
            <a:r>
              <a:rPr lang="en-US" altLang="zh-TW" sz="2000" b="1" dirty="0"/>
              <a:t>1976-77</a:t>
            </a:r>
            <a:r>
              <a:rPr lang="ja-JP" altLang="en-US" sz="2000" b="1" dirty="0"/>
              <a:t>年会長</a:t>
            </a:r>
            <a:endParaRPr lang="zh-TW" altLang="en-US" sz="2000" b="1" dirty="0"/>
          </a:p>
        </p:txBody>
      </p:sp>
      <p:pic>
        <p:nvPicPr>
          <p:cNvPr id="11" name="図 10">
            <a:extLst>
              <a:ext uri="{FF2B5EF4-FFF2-40B4-BE49-F238E27FC236}">
                <a16:creationId xmlns:a16="http://schemas.microsoft.com/office/drawing/2014/main" id="{290DEF99-E65F-2F01-7214-5FF51C8161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6211" y="844980"/>
            <a:ext cx="2183706" cy="1921661"/>
          </a:xfrm>
          <a:prstGeom prst="rect">
            <a:avLst/>
          </a:prstGeom>
        </p:spPr>
      </p:pic>
      <p:sp>
        <p:nvSpPr>
          <p:cNvPr id="13" name="テキスト ボックス 12">
            <a:extLst>
              <a:ext uri="{FF2B5EF4-FFF2-40B4-BE49-F238E27FC236}">
                <a16:creationId xmlns:a16="http://schemas.microsoft.com/office/drawing/2014/main" id="{B013392B-A681-554F-5B6B-A59F746DC967}"/>
              </a:ext>
            </a:extLst>
          </p:cNvPr>
          <p:cNvSpPr txBox="1"/>
          <p:nvPr/>
        </p:nvSpPr>
        <p:spPr>
          <a:xfrm>
            <a:off x="6274494" y="2813617"/>
            <a:ext cx="2398222" cy="707886"/>
          </a:xfrm>
          <a:prstGeom prst="rect">
            <a:avLst/>
          </a:prstGeom>
          <a:noFill/>
        </p:spPr>
        <p:txBody>
          <a:bodyPr wrap="square">
            <a:spAutoFit/>
          </a:bodyPr>
          <a:lstStyle/>
          <a:p>
            <a:r>
              <a:rPr lang="ja-JP" altLang="en-US" sz="2000" b="1" dirty="0"/>
              <a:t>俳優　宝田明　</a:t>
            </a:r>
            <a:endParaRPr lang="en-US" altLang="ja-JP" sz="2000" b="1" dirty="0"/>
          </a:p>
          <a:p>
            <a:r>
              <a:rPr lang="ja-JP" altLang="en-US" sz="2000" b="1" dirty="0"/>
              <a:t>東京池袋</a:t>
            </a:r>
            <a:r>
              <a:rPr lang="en-US" altLang="ja-JP" sz="2000" b="1" dirty="0"/>
              <a:t>RC</a:t>
            </a:r>
            <a:endParaRPr lang="en-US" altLang="zh-TW" sz="2000" b="1" dirty="0"/>
          </a:p>
        </p:txBody>
      </p:sp>
      <p:sp>
        <p:nvSpPr>
          <p:cNvPr id="15" name="テキスト ボックス 14">
            <a:extLst>
              <a:ext uri="{FF2B5EF4-FFF2-40B4-BE49-F238E27FC236}">
                <a16:creationId xmlns:a16="http://schemas.microsoft.com/office/drawing/2014/main" id="{E42DFC20-7571-02BE-D9E4-47F58E645CD1}"/>
              </a:ext>
            </a:extLst>
          </p:cNvPr>
          <p:cNvSpPr txBox="1"/>
          <p:nvPr/>
        </p:nvSpPr>
        <p:spPr>
          <a:xfrm>
            <a:off x="8843598" y="2724728"/>
            <a:ext cx="2904993" cy="707886"/>
          </a:xfrm>
          <a:prstGeom prst="rect">
            <a:avLst/>
          </a:prstGeom>
          <a:noFill/>
        </p:spPr>
        <p:txBody>
          <a:bodyPr wrap="square">
            <a:spAutoFit/>
          </a:bodyPr>
          <a:lstStyle/>
          <a:p>
            <a:r>
              <a:rPr lang="ja-JP" altLang="en-US" sz="2000" b="1" dirty="0"/>
              <a:t>作家</a:t>
            </a:r>
            <a:r>
              <a:rPr lang="en-US" altLang="ja-JP" sz="2000" b="1" dirty="0"/>
              <a:t>/</a:t>
            </a:r>
            <a:r>
              <a:rPr lang="ja-JP" altLang="en-US" sz="2000" b="1" dirty="0"/>
              <a:t>尼僧　瀬戸内寂聴 </a:t>
            </a:r>
            <a:endParaRPr lang="en-US" altLang="ja-JP" sz="2000" b="1" dirty="0"/>
          </a:p>
          <a:p>
            <a:r>
              <a:rPr lang="ja-JP" altLang="en-US" sz="2000" b="1" dirty="0"/>
              <a:t>徳島南</a:t>
            </a:r>
            <a:r>
              <a:rPr lang="en-US" altLang="ja-JP" sz="2000" b="1" dirty="0"/>
              <a:t>RC</a:t>
            </a:r>
            <a:r>
              <a:rPr lang="ja-JP" altLang="en-US" sz="2000" b="1" dirty="0"/>
              <a:t>　名誉会員</a:t>
            </a:r>
          </a:p>
        </p:txBody>
      </p:sp>
      <p:pic>
        <p:nvPicPr>
          <p:cNvPr id="17" name="図 16">
            <a:extLst>
              <a:ext uri="{FF2B5EF4-FFF2-40B4-BE49-F238E27FC236}">
                <a16:creationId xmlns:a16="http://schemas.microsoft.com/office/drawing/2014/main" id="{F18E4377-A5FF-2308-94EF-B9BDD96505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43612" y="845182"/>
            <a:ext cx="2361387" cy="1879546"/>
          </a:xfrm>
          <a:prstGeom prst="rect">
            <a:avLst/>
          </a:prstGeom>
        </p:spPr>
      </p:pic>
      <p:pic>
        <p:nvPicPr>
          <p:cNvPr id="20" name="図 19">
            <a:extLst>
              <a:ext uri="{FF2B5EF4-FFF2-40B4-BE49-F238E27FC236}">
                <a16:creationId xmlns:a16="http://schemas.microsoft.com/office/drawing/2014/main" id="{58445052-F449-CA03-D3CE-128523DD728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2242" y="3725412"/>
            <a:ext cx="2137353" cy="2068350"/>
          </a:xfrm>
          <a:prstGeom prst="rect">
            <a:avLst/>
          </a:prstGeom>
        </p:spPr>
      </p:pic>
      <p:sp>
        <p:nvSpPr>
          <p:cNvPr id="22" name="テキスト ボックス 21">
            <a:extLst>
              <a:ext uri="{FF2B5EF4-FFF2-40B4-BE49-F238E27FC236}">
                <a16:creationId xmlns:a16="http://schemas.microsoft.com/office/drawing/2014/main" id="{3A7D22F6-F8EA-E3D5-8ADA-21A66178FFDB}"/>
              </a:ext>
            </a:extLst>
          </p:cNvPr>
          <p:cNvSpPr txBox="1"/>
          <p:nvPr/>
        </p:nvSpPr>
        <p:spPr>
          <a:xfrm>
            <a:off x="443408" y="5842337"/>
            <a:ext cx="2358117" cy="1015663"/>
          </a:xfrm>
          <a:prstGeom prst="rect">
            <a:avLst/>
          </a:prstGeom>
          <a:noFill/>
        </p:spPr>
        <p:txBody>
          <a:bodyPr wrap="square">
            <a:spAutoFit/>
          </a:bodyPr>
          <a:lstStyle/>
          <a:p>
            <a:r>
              <a:rPr lang="ja-JP" altLang="en-US" sz="2000" b="1" dirty="0"/>
              <a:t>俳優　牟田悌三</a:t>
            </a:r>
            <a:endParaRPr lang="en-US" altLang="ja-JP" sz="2000" b="1" dirty="0"/>
          </a:p>
          <a:p>
            <a:r>
              <a:rPr lang="ja-JP" altLang="en-US" sz="2000" b="1" dirty="0"/>
              <a:t>東京世田谷南</a:t>
            </a:r>
            <a:r>
              <a:rPr lang="en-US" altLang="zh-TW" sz="2000" b="1" dirty="0"/>
              <a:t>RC</a:t>
            </a:r>
            <a:r>
              <a:rPr lang="zh-TW" altLang="en-US" sz="2000" b="1" dirty="0"/>
              <a:t>　</a:t>
            </a:r>
            <a:r>
              <a:rPr lang="en-US" altLang="zh-TW" sz="2000" b="1" dirty="0"/>
              <a:t>1</a:t>
            </a:r>
            <a:r>
              <a:rPr lang="en-US" altLang="ja-JP" sz="2000" b="1" dirty="0"/>
              <a:t>988−89</a:t>
            </a:r>
            <a:r>
              <a:rPr lang="ja-JP" altLang="en-US" sz="2000" b="1" dirty="0"/>
              <a:t>年度会長</a:t>
            </a:r>
            <a:endParaRPr lang="en-US" altLang="zh-TW" sz="2000" b="1" dirty="0"/>
          </a:p>
        </p:txBody>
      </p:sp>
      <p:sp>
        <p:nvSpPr>
          <p:cNvPr id="24" name="テキスト ボックス 23">
            <a:extLst>
              <a:ext uri="{FF2B5EF4-FFF2-40B4-BE49-F238E27FC236}">
                <a16:creationId xmlns:a16="http://schemas.microsoft.com/office/drawing/2014/main" id="{60D23067-ABFD-11D2-7769-980BA8A549CB}"/>
              </a:ext>
            </a:extLst>
          </p:cNvPr>
          <p:cNvSpPr txBox="1"/>
          <p:nvPr/>
        </p:nvSpPr>
        <p:spPr>
          <a:xfrm>
            <a:off x="180312" y="78369"/>
            <a:ext cx="11538284" cy="646331"/>
          </a:xfrm>
          <a:prstGeom prst="rect">
            <a:avLst/>
          </a:prstGeom>
          <a:solidFill>
            <a:srgbClr val="002060"/>
          </a:solidFill>
        </p:spPr>
        <p:txBody>
          <a:bodyPr wrap="square">
            <a:spAutoFit/>
          </a:bodyPr>
          <a:lstStyle/>
          <a:p>
            <a:r>
              <a:rPr lang="ja-JP" altLang="en-US" sz="3600" b="1" dirty="0"/>
              <a:t>　　　　　　　</a:t>
            </a:r>
            <a:r>
              <a:rPr lang="ja-JP" altLang="en-US" sz="3600" b="1" dirty="0">
                <a:solidFill>
                  <a:schemeClr val="bg1"/>
                </a:solidFill>
              </a:rPr>
              <a:t>著名な日本のロータリアン</a:t>
            </a:r>
          </a:p>
        </p:txBody>
      </p:sp>
      <p:pic>
        <p:nvPicPr>
          <p:cNvPr id="26" name="図 25">
            <a:extLst>
              <a:ext uri="{FF2B5EF4-FFF2-40B4-BE49-F238E27FC236}">
                <a16:creationId xmlns:a16="http://schemas.microsoft.com/office/drawing/2014/main" id="{E7B88E73-A2F2-0EF7-B659-1D69847FCB4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02062" y="3725412"/>
            <a:ext cx="2125439" cy="2138866"/>
          </a:xfrm>
          <a:prstGeom prst="rect">
            <a:avLst/>
          </a:prstGeom>
        </p:spPr>
      </p:pic>
      <p:sp>
        <p:nvSpPr>
          <p:cNvPr id="28" name="テキスト ボックス 27">
            <a:extLst>
              <a:ext uri="{FF2B5EF4-FFF2-40B4-BE49-F238E27FC236}">
                <a16:creationId xmlns:a16="http://schemas.microsoft.com/office/drawing/2014/main" id="{61ECE1C1-8907-31BB-FEE2-7DBC95135CFD}"/>
              </a:ext>
            </a:extLst>
          </p:cNvPr>
          <p:cNvSpPr txBox="1"/>
          <p:nvPr/>
        </p:nvSpPr>
        <p:spPr>
          <a:xfrm>
            <a:off x="3579210" y="5982427"/>
            <a:ext cx="2974901" cy="1015663"/>
          </a:xfrm>
          <a:prstGeom prst="rect">
            <a:avLst/>
          </a:prstGeom>
          <a:noFill/>
        </p:spPr>
        <p:txBody>
          <a:bodyPr wrap="square">
            <a:spAutoFit/>
          </a:bodyPr>
          <a:lstStyle/>
          <a:p>
            <a:r>
              <a:rPr lang="ja-JP" altLang="en-US" sz="2000" b="1" dirty="0">
                <a:latin typeface="+mn-ea"/>
              </a:rPr>
              <a:t>松下電器社長</a:t>
            </a:r>
            <a:endParaRPr lang="en-US" altLang="ja-JP" sz="2000" b="1" dirty="0">
              <a:latin typeface="+mn-ea"/>
            </a:endParaRPr>
          </a:p>
          <a:p>
            <a:r>
              <a:rPr lang="ja-JP" altLang="en-US" sz="2000" b="1" dirty="0">
                <a:latin typeface="+mn-ea"/>
              </a:rPr>
              <a:t>松下幸之助 大阪</a:t>
            </a:r>
            <a:r>
              <a:rPr lang="en-US" altLang="ja-JP" sz="2000" b="1" dirty="0">
                <a:latin typeface="+mn-ea"/>
              </a:rPr>
              <a:t>RC</a:t>
            </a:r>
            <a:r>
              <a:rPr lang="ja-JP" altLang="en-US" sz="2000" b="1" dirty="0">
                <a:latin typeface="+mn-ea"/>
              </a:rPr>
              <a:t>　</a:t>
            </a:r>
            <a:endParaRPr lang="en-US" altLang="ja-JP" sz="2000" b="1" dirty="0">
              <a:latin typeface="+mn-ea"/>
            </a:endParaRPr>
          </a:p>
          <a:p>
            <a:r>
              <a:rPr lang="ja-JP" altLang="en-US" sz="2000" b="1" dirty="0">
                <a:latin typeface="+mn-ea"/>
              </a:rPr>
              <a:t>　</a:t>
            </a:r>
            <a:endParaRPr lang="en-US" altLang="zh-TW" sz="2000" b="1" dirty="0">
              <a:latin typeface="+mn-ea"/>
            </a:endParaRPr>
          </a:p>
        </p:txBody>
      </p:sp>
      <p:pic>
        <p:nvPicPr>
          <p:cNvPr id="2" name="図 1">
            <a:extLst>
              <a:ext uri="{FF2B5EF4-FFF2-40B4-BE49-F238E27FC236}">
                <a16:creationId xmlns:a16="http://schemas.microsoft.com/office/drawing/2014/main" id="{9A0627C9-D020-EEA5-4B8D-7AA9D94EB8DA}"/>
              </a:ext>
            </a:extLst>
          </p:cNvPr>
          <p:cNvPicPr>
            <a:picLocks noChangeAspect="1"/>
          </p:cNvPicPr>
          <p:nvPr/>
        </p:nvPicPr>
        <p:blipFill>
          <a:blip r:embed="rId8"/>
          <a:stretch>
            <a:fillRect/>
          </a:stretch>
        </p:blipFill>
        <p:spPr>
          <a:xfrm>
            <a:off x="6692109" y="3843683"/>
            <a:ext cx="1875800" cy="2338496"/>
          </a:xfrm>
          <a:prstGeom prst="rect">
            <a:avLst/>
          </a:prstGeom>
        </p:spPr>
      </p:pic>
      <p:sp>
        <p:nvSpPr>
          <p:cNvPr id="5" name="テキスト ボックス 4">
            <a:extLst>
              <a:ext uri="{FF2B5EF4-FFF2-40B4-BE49-F238E27FC236}">
                <a16:creationId xmlns:a16="http://schemas.microsoft.com/office/drawing/2014/main" id="{2EF704BB-E60A-6F7E-123D-06168C51DD05}"/>
              </a:ext>
            </a:extLst>
          </p:cNvPr>
          <p:cNvSpPr txBox="1"/>
          <p:nvPr/>
        </p:nvSpPr>
        <p:spPr>
          <a:xfrm>
            <a:off x="8672716" y="4043435"/>
            <a:ext cx="3188366" cy="1938992"/>
          </a:xfrm>
          <a:prstGeom prst="rect">
            <a:avLst/>
          </a:prstGeom>
          <a:noFill/>
        </p:spPr>
        <p:txBody>
          <a:bodyPr wrap="square">
            <a:spAutoFit/>
          </a:bodyPr>
          <a:lstStyle/>
          <a:p>
            <a:r>
              <a:rPr lang="ja-JP" altLang="en-US" sz="2000" b="1" dirty="0">
                <a:latin typeface="+mn-ea"/>
              </a:rPr>
              <a:t>服部禮次郎</a:t>
            </a:r>
            <a:endParaRPr lang="en-US" altLang="ja-JP" sz="2000" b="1" dirty="0">
              <a:latin typeface="+mn-ea"/>
            </a:endParaRPr>
          </a:p>
          <a:p>
            <a:r>
              <a:rPr lang="ja-JP" altLang="en-US" sz="2000" b="1" dirty="0">
                <a:latin typeface="+mn-ea"/>
              </a:rPr>
              <a:t>服部セイコー社長</a:t>
            </a:r>
            <a:endParaRPr lang="en-US" altLang="ja-JP" sz="2000" b="1" dirty="0">
              <a:latin typeface="+mn-ea"/>
            </a:endParaRPr>
          </a:p>
          <a:p>
            <a:r>
              <a:rPr lang="ja-JP" altLang="en-US" sz="2000" b="1" dirty="0">
                <a:latin typeface="+mn-ea"/>
              </a:rPr>
              <a:t>東京銀座</a:t>
            </a:r>
            <a:r>
              <a:rPr lang="en-US" altLang="ja-JP" sz="2000" b="1" dirty="0">
                <a:latin typeface="+mn-ea"/>
              </a:rPr>
              <a:t>RC </a:t>
            </a:r>
          </a:p>
          <a:p>
            <a:r>
              <a:rPr lang="en-US" altLang="ja-JP" sz="2000" b="1" dirty="0">
                <a:latin typeface="+mn-ea"/>
              </a:rPr>
              <a:t>1980∼1981</a:t>
            </a:r>
            <a:r>
              <a:rPr lang="ja-JP" altLang="en-US" sz="2000" b="1" dirty="0">
                <a:latin typeface="+mn-ea"/>
              </a:rPr>
              <a:t>年度</a:t>
            </a:r>
            <a:r>
              <a:rPr lang="en-US" altLang="ja-JP" sz="2000" b="1" dirty="0">
                <a:latin typeface="+mn-ea"/>
              </a:rPr>
              <a:t>2750</a:t>
            </a:r>
            <a:r>
              <a:rPr lang="ja-JP" altLang="en-US" sz="2000" b="1" dirty="0">
                <a:latin typeface="+mn-ea"/>
              </a:rPr>
              <a:t>地区ガバナー</a:t>
            </a:r>
            <a:endParaRPr lang="en-US" altLang="ja-JP" sz="2000" b="1" dirty="0">
              <a:latin typeface="+mn-ea"/>
            </a:endParaRPr>
          </a:p>
          <a:p>
            <a:r>
              <a:rPr lang="ja-JP" altLang="en-US" sz="2000" b="1" dirty="0">
                <a:latin typeface="+mn-ea"/>
              </a:rPr>
              <a:t>元</a:t>
            </a:r>
            <a:r>
              <a:rPr lang="en-US" altLang="ja-JP" sz="2000" b="1" dirty="0">
                <a:latin typeface="+mn-ea"/>
              </a:rPr>
              <a:t>RI</a:t>
            </a:r>
            <a:r>
              <a:rPr lang="ja-JP" altLang="en-US" sz="2000" b="1" dirty="0">
                <a:latin typeface="+mn-ea"/>
              </a:rPr>
              <a:t>理事</a:t>
            </a:r>
          </a:p>
        </p:txBody>
      </p:sp>
      <p:pic>
        <p:nvPicPr>
          <p:cNvPr id="14" name="図 13">
            <a:extLst>
              <a:ext uri="{FF2B5EF4-FFF2-40B4-BE49-F238E27FC236}">
                <a16:creationId xmlns:a16="http://schemas.microsoft.com/office/drawing/2014/main" id="{C8729908-9DE6-F6E7-097F-66BFDFB7C8DE}"/>
              </a:ext>
            </a:extLst>
          </p:cNvPr>
          <p:cNvPicPr>
            <a:picLocks noChangeAspect="1"/>
          </p:cNvPicPr>
          <p:nvPr/>
        </p:nvPicPr>
        <p:blipFill>
          <a:blip r:embed="rId9"/>
          <a:stretch>
            <a:fillRect/>
          </a:stretch>
        </p:blipFill>
        <p:spPr>
          <a:xfrm>
            <a:off x="3162504" y="879698"/>
            <a:ext cx="2706859" cy="1774090"/>
          </a:xfrm>
          <a:prstGeom prst="rect">
            <a:avLst/>
          </a:prstGeom>
        </p:spPr>
      </p:pic>
    </p:spTree>
    <p:extLst>
      <p:ext uri="{BB962C8B-B14F-4D97-AF65-F5344CB8AC3E}">
        <p14:creationId xmlns:p14="http://schemas.microsoft.com/office/powerpoint/2010/main" val="559127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B4C5573-5916-D0D9-D092-EAC14752A7E8}"/>
              </a:ext>
            </a:extLst>
          </p:cNvPr>
          <p:cNvSpPr txBox="1"/>
          <p:nvPr/>
        </p:nvSpPr>
        <p:spPr>
          <a:xfrm>
            <a:off x="507278" y="4377035"/>
            <a:ext cx="2578321" cy="1200329"/>
          </a:xfrm>
          <a:prstGeom prst="rect">
            <a:avLst/>
          </a:prstGeom>
          <a:noFill/>
        </p:spPr>
        <p:txBody>
          <a:bodyPr wrap="square">
            <a:spAutoFit/>
          </a:bodyPr>
          <a:lstStyle/>
          <a:p>
            <a:r>
              <a:rPr lang="ja-JP" altLang="en-US" sz="2400" b="1" dirty="0"/>
              <a:t>マッカーサ－</a:t>
            </a:r>
            <a:endParaRPr lang="en-US" altLang="ja-JP" sz="2400" b="1" dirty="0"/>
          </a:p>
          <a:p>
            <a:r>
              <a:rPr lang="ja-JP" altLang="en-US" sz="2400" b="1" dirty="0"/>
              <a:t>連合軍元帥</a:t>
            </a:r>
            <a:endParaRPr lang="en-US" altLang="ja-JP" sz="2400" b="1" dirty="0"/>
          </a:p>
          <a:p>
            <a:r>
              <a:rPr lang="ja-JP" altLang="en-US" sz="2400" b="1" dirty="0"/>
              <a:t>東京</a:t>
            </a:r>
            <a:r>
              <a:rPr lang="en-US" altLang="ja-JP" sz="2400" b="1" dirty="0"/>
              <a:t>RC</a:t>
            </a:r>
            <a:endParaRPr lang="ja-JP" altLang="en-US" sz="2400" b="1" dirty="0"/>
          </a:p>
        </p:txBody>
      </p:sp>
      <p:pic>
        <p:nvPicPr>
          <p:cNvPr id="5" name="図 4">
            <a:extLst>
              <a:ext uri="{FF2B5EF4-FFF2-40B4-BE49-F238E27FC236}">
                <a16:creationId xmlns:a16="http://schemas.microsoft.com/office/drawing/2014/main" id="{60AE03F0-60AD-BE30-94F0-F1B58BDB9A7E}"/>
              </a:ext>
            </a:extLst>
          </p:cNvPr>
          <p:cNvPicPr>
            <a:picLocks noChangeAspect="1"/>
          </p:cNvPicPr>
          <p:nvPr/>
        </p:nvPicPr>
        <p:blipFill>
          <a:blip r:embed="rId3"/>
          <a:stretch>
            <a:fillRect/>
          </a:stretch>
        </p:blipFill>
        <p:spPr>
          <a:xfrm>
            <a:off x="3358322" y="1827395"/>
            <a:ext cx="1895475" cy="2395195"/>
          </a:xfrm>
          <a:prstGeom prst="rect">
            <a:avLst/>
          </a:prstGeom>
        </p:spPr>
      </p:pic>
      <p:sp>
        <p:nvSpPr>
          <p:cNvPr id="7" name="テキスト ボックス 6">
            <a:extLst>
              <a:ext uri="{FF2B5EF4-FFF2-40B4-BE49-F238E27FC236}">
                <a16:creationId xmlns:a16="http://schemas.microsoft.com/office/drawing/2014/main" id="{4E851BEB-9B5E-AACD-E08C-58A370681E08}"/>
              </a:ext>
            </a:extLst>
          </p:cNvPr>
          <p:cNvSpPr txBox="1"/>
          <p:nvPr/>
        </p:nvSpPr>
        <p:spPr>
          <a:xfrm>
            <a:off x="3358322" y="4377035"/>
            <a:ext cx="2312158" cy="1200329"/>
          </a:xfrm>
          <a:prstGeom prst="rect">
            <a:avLst/>
          </a:prstGeom>
          <a:noFill/>
        </p:spPr>
        <p:txBody>
          <a:bodyPr wrap="square">
            <a:spAutoFit/>
          </a:bodyPr>
          <a:lstStyle/>
          <a:p>
            <a:r>
              <a:rPr lang="ja-JP" altLang="en-US" sz="2400" b="1" dirty="0"/>
              <a:t>チャーチル</a:t>
            </a:r>
            <a:endParaRPr lang="en-US" altLang="ja-JP" sz="2400" b="1" dirty="0"/>
          </a:p>
          <a:p>
            <a:r>
              <a:rPr lang="ja-JP" altLang="en-US" sz="2400" b="1" dirty="0"/>
              <a:t>英国首相</a:t>
            </a:r>
            <a:endParaRPr lang="en-US" altLang="ja-JP" sz="2400" b="1" dirty="0"/>
          </a:p>
          <a:p>
            <a:r>
              <a:rPr lang="en-US" altLang="ja-JP" sz="2400" b="1" dirty="0"/>
              <a:t>London RC</a:t>
            </a:r>
            <a:endParaRPr lang="ja-JP" altLang="en-US" sz="2400" b="1" dirty="0"/>
          </a:p>
        </p:txBody>
      </p:sp>
      <p:pic>
        <p:nvPicPr>
          <p:cNvPr id="9" name="図 8">
            <a:extLst>
              <a:ext uri="{FF2B5EF4-FFF2-40B4-BE49-F238E27FC236}">
                <a16:creationId xmlns:a16="http://schemas.microsoft.com/office/drawing/2014/main" id="{5FD78DBA-430E-7748-BCB8-E3A8BE353CFE}"/>
              </a:ext>
            </a:extLst>
          </p:cNvPr>
          <p:cNvPicPr>
            <a:picLocks noChangeAspect="1"/>
          </p:cNvPicPr>
          <p:nvPr/>
        </p:nvPicPr>
        <p:blipFill>
          <a:blip r:embed="rId4"/>
          <a:stretch>
            <a:fillRect/>
          </a:stretch>
        </p:blipFill>
        <p:spPr>
          <a:xfrm>
            <a:off x="5609246" y="1816676"/>
            <a:ext cx="1793040" cy="2395196"/>
          </a:xfrm>
          <a:prstGeom prst="rect">
            <a:avLst/>
          </a:prstGeom>
        </p:spPr>
      </p:pic>
      <p:sp>
        <p:nvSpPr>
          <p:cNvPr id="11" name="テキスト ボックス 10">
            <a:extLst>
              <a:ext uri="{FF2B5EF4-FFF2-40B4-BE49-F238E27FC236}">
                <a16:creationId xmlns:a16="http://schemas.microsoft.com/office/drawing/2014/main" id="{4D85913E-7C89-D1DD-FF62-23A03DB42D12}"/>
              </a:ext>
            </a:extLst>
          </p:cNvPr>
          <p:cNvSpPr txBox="1"/>
          <p:nvPr/>
        </p:nvSpPr>
        <p:spPr>
          <a:xfrm>
            <a:off x="5523417" y="4377035"/>
            <a:ext cx="1996210" cy="1292662"/>
          </a:xfrm>
          <a:prstGeom prst="rect">
            <a:avLst/>
          </a:prstGeom>
          <a:noFill/>
        </p:spPr>
        <p:txBody>
          <a:bodyPr wrap="square">
            <a:spAutoFit/>
          </a:bodyPr>
          <a:lstStyle/>
          <a:p>
            <a:r>
              <a:rPr lang="ja-JP" altLang="en-US" sz="2000" b="1" dirty="0"/>
              <a:t>フィリップ･</a:t>
            </a:r>
            <a:endParaRPr lang="en-US" altLang="ja-JP" sz="2000" b="1" dirty="0"/>
          </a:p>
          <a:p>
            <a:r>
              <a:rPr lang="ja-JP" altLang="en-US" sz="2000" b="1" dirty="0"/>
              <a:t>エディンバラ公</a:t>
            </a:r>
            <a:endParaRPr lang="en-US" altLang="ja-JP" sz="2000" b="1" dirty="0"/>
          </a:p>
          <a:p>
            <a:r>
              <a:rPr lang="en-US" altLang="ja-JP" sz="2000" b="1" dirty="0"/>
              <a:t>Edinburgh RC</a:t>
            </a:r>
          </a:p>
          <a:p>
            <a:endParaRPr lang="ja-JP" altLang="en-US" b="1" dirty="0"/>
          </a:p>
        </p:txBody>
      </p:sp>
      <p:pic>
        <p:nvPicPr>
          <p:cNvPr id="12" name="図 11">
            <a:extLst>
              <a:ext uri="{FF2B5EF4-FFF2-40B4-BE49-F238E27FC236}">
                <a16:creationId xmlns:a16="http://schemas.microsoft.com/office/drawing/2014/main" id="{CB480577-84D8-731A-FCF1-813A7A6A5054}"/>
              </a:ext>
            </a:extLst>
          </p:cNvPr>
          <p:cNvPicPr>
            <a:picLocks noChangeAspect="1"/>
          </p:cNvPicPr>
          <p:nvPr/>
        </p:nvPicPr>
        <p:blipFill>
          <a:blip r:embed="rId5"/>
          <a:stretch>
            <a:fillRect/>
          </a:stretch>
        </p:blipFill>
        <p:spPr>
          <a:xfrm>
            <a:off x="7684201" y="1816676"/>
            <a:ext cx="1914525" cy="2390776"/>
          </a:xfrm>
          <a:prstGeom prst="rect">
            <a:avLst/>
          </a:prstGeom>
        </p:spPr>
      </p:pic>
      <p:sp>
        <p:nvSpPr>
          <p:cNvPr id="14" name="テキスト ボックス 13">
            <a:extLst>
              <a:ext uri="{FF2B5EF4-FFF2-40B4-BE49-F238E27FC236}">
                <a16:creationId xmlns:a16="http://schemas.microsoft.com/office/drawing/2014/main" id="{D8D6A1E3-3F02-D97B-A41D-67C3CC0C49AE}"/>
              </a:ext>
            </a:extLst>
          </p:cNvPr>
          <p:cNvSpPr txBox="1"/>
          <p:nvPr/>
        </p:nvSpPr>
        <p:spPr>
          <a:xfrm>
            <a:off x="7605455" y="4377035"/>
            <a:ext cx="2351989" cy="1015663"/>
          </a:xfrm>
          <a:prstGeom prst="rect">
            <a:avLst/>
          </a:prstGeom>
          <a:noFill/>
        </p:spPr>
        <p:txBody>
          <a:bodyPr wrap="square">
            <a:spAutoFit/>
          </a:bodyPr>
          <a:lstStyle/>
          <a:p>
            <a:r>
              <a:rPr lang="ja-JP" altLang="en-US" sz="2000" b="1" dirty="0">
                <a:latin typeface="+mn-ea"/>
              </a:rPr>
              <a:t>ネイル･</a:t>
            </a:r>
            <a:endParaRPr lang="en-US" altLang="ja-JP" sz="2000" b="1" dirty="0">
              <a:latin typeface="+mn-ea"/>
            </a:endParaRPr>
          </a:p>
          <a:p>
            <a:r>
              <a:rPr lang="ja-JP" altLang="en-US" sz="2000" b="1" dirty="0">
                <a:latin typeface="+mn-ea"/>
              </a:rPr>
              <a:t>アームストロング</a:t>
            </a:r>
            <a:endParaRPr lang="en-US" altLang="ja-JP" sz="2000" b="1" dirty="0">
              <a:latin typeface="+mn-ea"/>
            </a:endParaRPr>
          </a:p>
          <a:p>
            <a:r>
              <a:rPr lang="en-US" altLang="ja-JP" sz="2000" b="1" dirty="0" err="1">
                <a:latin typeface="+mn-ea"/>
              </a:rPr>
              <a:t>Wapokoneta</a:t>
            </a:r>
            <a:r>
              <a:rPr lang="en-US" altLang="ja-JP" sz="2000" b="1" dirty="0">
                <a:latin typeface="+mn-ea"/>
              </a:rPr>
              <a:t> RC</a:t>
            </a:r>
            <a:endParaRPr lang="ja-JP" altLang="en-US" sz="2000" b="1" dirty="0">
              <a:latin typeface="+mn-ea"/>
            </a:endParaRPr>
          </a:p>
        </p:txBody>
      </p:sp>
      <p:pic>
        <p:nvPicPr>
          <p:cNvPr id="16" name="図 15">
            <a:extLst>
              <a:ext uri="{FF2B5EF4-FFF2-40B4-BE49-F238E27FC236}">
                <a16:creationId xmlns:a16="http://schemas.microsoft.com/office/drawing/2014/main" id="{3BD34980-F17B-8BCF-DB60-5608C556804F}"/>
              </a:ext>
            </a:extLst>
          </p:cNvPr>
          <p:cNvPicPr>
            <a:picLocks noChangeAspect="1"/>
          </p:cNvPicPr>
          <p:nvPr/>
        </p:nvPicPr>
        <p:blipFill>
          <a:blip r:embed="rId6"/>
          <a:stretch>
            <a:fillRect/>
          </a:stretch>
        </p:blipFill>
        <p:spPr>
          <a:xfrm>
            <a:off x="595363" y="1816676"/>
            <a:ext cx="2392467" cy="2435967"/>
          </a:xfrm>
          <a:prstGeom prst="rect">
            <a:avLst/>
          </a:prstGeom>
        </p:spPr>
      </p:pic>
      <p:pic>
        <p:nvPicPr>
          <p:cNvPr id="17" name="図 16">
            <a:extLst>
              <a:ext uri="{FF2B5EF4-FFF2-40B4-BE49-F238E27FC236}">
                <a16:creationId xmlns:a16="http://schemas.microsoft.com/office/drawing/2014/main" id="{E33BD30A-CA8B-D1B2-141A-69C2DF3492E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935861" y="1827395"/>
            <a:ext cx="1817301" cy="2390776"/>
          </a:xfrm>
          <a:prstGeom prst="rect">
            <a:avLst/>
          </a:prstGeom>
        </p:spPr>
      </p:pic>
      <p:sp>
        <p:nvSpPr>
          <p:cNvPr id="19" name="テキスト ボックス 18">
            <a:extLst>
              <a:ext uri="{FF2B5EF4-FFF2-40B4-BE49-F238E27FC236}">
                <a16:creationId xmlns:a16="http://schemas.microsoft.com/office/drawing/2014/main" id="{CF866E6D-9C8B-5CFA-9C08-42F23D21609A}"/>
              </a:ext>
            </a:extLst>
          </p:cNvPr>
          <p:cNvSpPr txBox="1"/>
          <p:nvPr/>
        </p:nvSpPr>
        <p:spPr>
          <a:xfrm>
            <a:off x="10043273" y="4377035"/>
            <a:ext cx="2148728" cy="1323439"/>
          </a:xfrm>
          <a:prstGeom prst="rect">
            <a:avLst/>
          </a:prstGeom>
          <a:noFill/>
        </p:spPr>
        <p:txBody>
          <a:bodyPr wrap="square">
            <a:spAutoFit/>
          </a:bodyPr>
          <a:lstStyle/>
          <a:p>
            <a:r>
              <a:rPr lang="ja-JP" altLang="en-US" sz="2000" b="1" dirty="0"/>
              <a:t>マーガレット</a:t>
            </a:r>
            <a:endParaRPr lang="en-US" altLang="ja-JP" sz="2000" b="1" dirty="0"/>
          </a:p>
          <a:p>
            <a:r>
              <a:rPr lang="ja-JP" altLang="en-US" sz="2000" b="1" dirty="0"/>
              <a:t>サッチャー</a:t>
            </a:r>
            <a:endParaRPr lang="en-US" altLang="ja-JP" sz="2000" b="1" dirty="0"/>
          </a:p>
          <a:p>
            <a:r>
              <a:rPr lang="ja-JP" altLang="en-US" sz="2000" b="1" dirty="0"/>
              <a:t>英国首相</a:t>
            </a:r>
            <a:endParaRPr lang="en-US" altLang="ja-JP" sz="2000" b="1" dirty="0"/>
          </a:p>
          <a:p>
            <a:r>
              <a:rPr lang="en-US" altLang="ja-JP" sz="2000" b="1" dirty="0" err="1"/>
              <a:t>WestminsterRC</a:t>
            </a:r>
            <a:endParaRPr lang="ja-JP" altLang="en-US" sz="2000" b="1" dirty="0"/>
          </a:p>
        </p:txBody>
      </p:sp>
      <p:sp>
        <p:nvSpPr>
          <p:cNvPr id="21" name="テキスト ボックス 20">
            <a:extLst>
              <a:ext uri="{FF2B5EF4-FFF2-40B4-BE49-F238E27FC236}">
                <a16:creationId xmlns:a16="http://schemas.microsoft.com/office/drawing/2014/main" id="{9EE666AB-A5FA-78C0-9E20-DC4B90E5F8E6}"/>
              </a:ext>
            </a:extLst>
          </p:cNvPr>
          <p:cNvSpPr txBox="1"/>
          <p:nvPr/>
        </p:nvSpPr>
        <p:spPr>
          <a:xfrm>
            <a:off x="595363" y="422660"/>
            <a:ext cx="11157799" cy="769441"/>
          </a:xfrm>
          <a:prstGeom prst="rect">
            <a:avLst/>
          </a:prstGeom>
          <a:solidFill>
            <a:srgbClr val="002060"/>
          </a:solidFill>
        </p:spPr>
        <p:txBody>
          <a:bodyPr wrap="square">
            <a:spAutoFit/>
          </a:bodyPr>
          <a:lstStyle/>
          <a:p>
            <a:r>
              <a:rPr lang="ja-JP" altLang="en-US" sz="4400" b="1" dirty="0"/>
              <a:t>　　</a:t>
            </a:r>
            <a:r>
              <a:rPr lang="ja-JP" altLang="en-US" sz="4400" b="1" dirty="0">
                <a:solidFill>
                  <a:schemeClr val="bg1"/>
                </a:solidFill>
              </a:rPr>
              <a:t>　　著名な海外のロータリアン</a:t>
            </a:r>
          </a:p>
        </p:txBody>
      </p:sp>
      <p:pic>
        <p:nvPicPr>
          <p:cNvPr id="6" name="図 5">
            <a:extLst>
              <a:ext uri="{FF2B5EF4-FFF2-40B4-BE49-F238E27FC236}">
                <a16:creationId xmlns:a16="http://schemas.microsoft.com/office/drawing/2014/main" id="{11D269B4-F719-FD5C-C540-578481608F38}"/>
              </a:ext>
            </a:extLst>
          </p:cNvPr>
          <p:cNvPicPr>
            <a:picLocks noChangeAspect="1"/>
          </p:cNvPicPr>
          <p:nvPr/>
        </p:nvPicPr>
        <p:blipFill>
          <a:blip r:embed="rId8"/>
          <a:stretch>
            <a:fillRect/>
          </a:stretch>
        </p:blipFill>
        <p:spPr>
          <a:xfrm>
            <a:off x="3367950" y="1816676"/>
            <a:ext cx="1914310" cy="2274005"/>
          </a:xfrm>
          <a:prstGeom prst="rect">
            <a:avLst/>
          </a:prstGeom>
        </p:spPr>
      </p:pic>
    </p:spTree>
    <p:extLst>
      <p:ext uri="{BB962C8B-B14F-4D97-AF65-F5344CB8AC3E}">
        <p14:creationId xmlns:p14="http://schemas.microsoft.com/office/powerpoint/2010/main" val="875124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41A270E-E3A7-0920-9D28-E8753D3A4437}"/>
              </a:ext>
            </a:extLst>
          </p:cNvPr>
          <p:cNvPicPr>
            <a:picLocks noChangeAspect="1"/>
          </p:cNvPicPr>
          <p:nvPr/>
        </p:nvPicPr>
        <p:blipFill>
          <a:blip r:embed="rId3"/>
          <a:stretch>
            <a:fillRect/>
          </a:stretch>
        </p:blipFill>
        <p:spPr>
          <a:xfrm>
            <a:off x="653139" y="1597296"/>
            <a:ext cx="2293257" cy="2963819"/>
          </a:xfrm>
          <a:prstGeom prst="rect">
            <a:avLst/>
          </a:prstGeom>
        </p:spPr>
      </p:pic>
      <p:sp>
        <p:nvSpPr>
          <p:cNvPr id="5" name="テキスト ボックス 4">
            <a:extLst>
              <a:ext uri="{FF2B5EF4-FFF2-40B4-BE49-F238E27FC236}">
                <a16:creationId xmlns:a16="http://schemas.microsoft.com/office/drawing/2014/main" id="{09F6C1AD-FE99-8295-4031-C64739B0565D}"/>
              </a:ext>
            </a:extLst>
          </p:cNvPr>
          <p:cNvSpPr txBox="1"/>
          <p:nvPr/>
        </p:nvSpPr>
        <p:spPr>
          <a:xfrm>
            <a:off x="435425" y="4771961"/>
            <a:ext cx="2960916" cy="1569660"/>
          </a:xfrm>
          <a:prstGeom prst="rect">
            <a:avLst/>
          </a:prstGeom>
          <a:noFill/>
        </p:spPr>
        <p:txBody>
          <a:bodyPr wrap="square">
            <a:spAutoFit/>
          </a:bodyPr>
          <a:lstStyle/>
          <a:p>
            <a:r>
              <a:rPr lang="ja-JP" altLang="en-US" sz="2400" b="1" dirty="0">
                <a:latin typeface="+mn-ea"/>
              </a:rPr>
              <a:t>発明家</a:t>
            </a:r>
            <a:endParaRPr lang="en-US" altLang="ja-JP" sz="2400" b="1" dirty="0">
              <a:latin typeface="+mn-ea"/>
            </a:endParaRPr>
          </a:p>
          <a:p>
            <a:r>
              <a:rPr lang="ja-JP" altLang="en-US" sz="2400" b="1" dirty="0">
                <a:latin typeface="+mn-ea"/>
              </a:rPr>
              <a:t>トーマス・エジソン</a:t>
            </a:r>
            <a:endParaRPr lang="en-US" altLang="ja-JP" sz="2400" b="1" dirty="0">
              <a:latin typeface="+mn-ea"/>
            </a:endParaRPr>
          </a:p>
          <a:p>
            <a:r>
              <a:rPr lang="en-US" altLang="ja-JP" sz="2400" b="1" dirty="0">
                <a:latin typeface="+mn-ea"/>
              </a:rPr>
              <a:t>Thomas Edison </a:t>
            </a:r>
          </a:p>
          <a:p>
            <a:r>
              <a:rPr lang="en-US" altLang="ja-JP" sz="2400" b="1" dirty="0">
                <a:latin typeface="+mn-ea"/>
              </a:rPr>
              <a:t>Orange RC</a:t>
            </a:r>
            <a:endParaRPr lang="ja-JP" altLang="en-US" sz="2400" b="1" dirty="0">
              <a:latin typeface="+mn-ea"/>
            </a:endParaRPr>
          </a:p>
        </p:txBody>
      </p:sp>
      <p:pic>
        <p:nvPicPr>
          <p:cNvPr id="7" name="図 6">
            <a:extLst>
              <a:ext uri="{FF2B5EF4-FFF2-40B4-BE49-F238E27FC236}">
                <a16:creationId xmlns:a16="http://schemas.microsoft.com/office/drawing/2014/main" id="{B4E086AB-7CDB-797E-13E1-BB63D2E08B39}"/>
              </a:ext>
            </a:extLst>
          </p:cNvPr>
          <p:cNvPicPr>
            <a:picLocks noChangeAspect="1"/>
          </p:cNvPicPr>
          <p:nvPr/>
        </p:nvPicPr>
        <p:blipFill>
          <a:blip r:embed="rId4"/>
          <a:stretch>
            <a:fillRect/>
          </a:stretch>
        </p:blipFill>
        <p:spPr>
          <a:xfrm>
            <a:off x="3604687" y="1597296"/>
            <a:ext cx="2236933" cy="2963819"/>
          </a:xfrm>
          <a:prstGeom prst="rect">
            <a:avLst/>
          </a:prstGeom>
        </p:spPr>
      </p:pic>
      <p:sp>
        <p:nvSpPr>
          <p:cNvPr id="9" name="テキスト ボックス 8">
            <a:extLst>
              <a:ext uri="{FF2B5EF4-FFF2-40B4-BE49-F238E27FC236}">
                <a16:creationId xmlns:a16="http://schemas.microsoft.com/office/drawing/2014/main" id="{F576A958-FDCC-B765-6D7B-2669A26DC666}"/>
              </a:ext>
            </a:extLst>
          </p:cNvPr>
          <p:cNvSpPr txBox="1"/>
          <p:nvPr/>
        </p:nvSpPr>
        <p:spPr>
          <a:xfrm>
            <a:off x="3380094" y="4771961"/>
            <a:ext cx="2461526" cy="1200329"/>
          </a:xfrm>
          <a:prstGeom prst="rect">
            <a:avLst/>
          </a:prstGeom>
          <a:noFill/>
        </p:spPr>
        <p:txBody>
          <a:bodyPr wrap="square">
            <a:spAutoFit/>
          </a:bodyPr>
          <a:lstStyle/>
          <a:p>
            <a:r>
              <a:rPr lang="ja-JP" altLang="en-US" sz="2400" b="1" dirty="0"/>
              <a:t>実業家</a:t>
            </a:r>
            <a:endParaRPr lang="en-US" altLang="ja-JP" sz="2400" b="1" dirty="0"/>
          </a:p>
          <a:p>
            <a:r>
              <a:rPr lang="en-US" altLang="ja-JP" sz="2400" b="1" dirty="0"/>
              <a:t>JC Penney </a:t>
            </a:r>
          </a:p>
          <a:p>
            <a:r>
              <a:rPr lang="en-US" altLang="ja-JP" sz="2400" b="1" dirty="0"/>
              <a:t>New York RC</a:t>
            </a:r>
            <a:endParaRPr lang="ja-JP" altLang="en-US" sz="2400" b="1" dirty="0"/>
          </a:p>
        </p:txBody>
      </p:sp>
      <p:pic>
        <p:nvPicPr>
          <p:cNvPr id="13" name="図 12">
            <a:extLst>
              <a:ext uri="{FF2B5EF4-FFF2-40B4-BE49-F238E27FC236}">
                <a16:creationId xmlns:a16="http://schemas.microsoft.com/office/drawing/2014/main" id="{370B5FFA-F3C0-94B5-B2FE-81C520908B1A}"/>
              </a:ext>
            </a:extLst>
          </p:cNvPr>
          <p:cNvPicPr>
            <a:picLocks noChangeAspect="1"/>
          </p:cNvPicPr>
          <p:nvPr/>
        </p:nvPicPr>
        <p:blipFill>
          <a:blip r:embed="rId5"/>
          <a:stretch>
            <a:fillRect/>
          </a:stretch>
        </p:blipFill>
        <p:spPr>
          <a:xfrm>
            <a:off x="6218544" y="1597296"/>
            <a:ext cx="2112656" cy="2963819"/>
          </a:xfrm>
          <a:prstGeom prst="rect">
            <a:avLst/>
          </a:prstGeom>
        </p:spPr>
      </p:pic>
      <p:sp>
        <p:nvSpPr>
          <p:cNvPr id="15" name="テキスト ボックス 14">
            <a:extLst>
              <a:ext uri="{FF2B5EF4-FFF2-40B4-BE49-F238E27FC236}">
                <a16:creationId xmlns:a16="http://schemas.microsoft.com/office/drawing/2014/main" id="{323C1872-AA34-1FDE-801E-4209910A0C1C}"/>
              </a:ext>
            </a:extLst>
          </p:cNvPr>
          <p:cNvSpPr txBox="1"/>
          <p:nvPr/>
        </p:nvSpPr>
        <p:spPr>
          <a:xfrm>
            <a:off x="6096000" y="4771961"/>
            <a:ext cx="2351314" cy="1200329"/>
          </a:xfrm>
          <a:prstGeom prst="rect">
            <a:avLst/>
          </a:prstGeom>
          <a:noFill/>
        </p:spPr>
        <p:txBody>
          <a:bodyPr wrap="square">
            <a:spAutoFit/>
          </a:bodyPr>
          <a:lstStyle/>
          <a:p>
            <a:r>
              <a:rPr lang="ja-JP" altLang="en-US" sz="2400" b="1" dirty="0"/>
              <a:t>小説家</a:t>
            </a:r>
            <a:endParaRPr lang="en-US" altLang="ja-JP" sz="2400" b="1" dirty="0"/>
          </a:p>
          <a:p>
            <a:r>
              <a:rPr lang="en-US" altLang="ja-JP" sz="2400" b="1" dirty="0"/>
              <a:t>Thomas Mann</a:t>
            </a:r>
          </a:p>
          <a:p>
            <a:r>
              <a:rPr lang="en-US" altLang="ja-JP" sz="2400" b="1" dirty="0"/>
              <a:t> Munich RC</a:t>
            </a:r>
            <a:endParaRPr lang="ja-JP" altLang="en-US" sz="2400" b="1" dirty="0"/>
          </a:p>
        </p:txBody>
      </p:sp>
      <p:pic>
        <p:nvPicPr>
          <p:cNvPr id="17" name="図 16">
            <a:extLst>
              <a:ext uri="{FF2B5EF4-FFF2-40B4-BE49-F238E27FC236}">
                <a16:creationId xmlns:a16="http://schemas.microsoft.com/office/drawing/2014/main" id="{803C9BB7-7A04-1815-B376-8C715A4C181B}"/>
              </a:ext>
            </a:extLst>
          </p:cNvPr>
          <p:cNvPicPr>
            <a:picLocks noChangeAspect="1"/>
          </p:cNvPicPr>
          <p:nvPr/>
        </p:nvPicPr>
        <p:blipFill>
          <a:blip r:embed="rId6"/>
          <a:stretch>
            <a:fillRect/>
          </a:stretch>
        </p:blipFill>
        <p:spPr>
          <a:xfrm>
            <a:off x="8910117" y="1728255"/>
            <a:ext cx="2396511" cy="2832860"/>
          </a:xfrm>
          <a:prstGeom prst="rect">
            <a:avLst/>
          </a:prstGeom>
        </p:spPr>
      </p:pic>
      <p:sp>
        <p:nvSpPr>
          <p:cNvPr id="19" name="テキスト ボックス 18">
            <a:extLst>
              <a:ext uri="{FF2B5EF4-FFF2-40B4-BE49-F238E27FC236}">
                <a16:creationId xmlns:a16="http://schemas.microsoft.com/office/drawing/2014/main" id="{F2033976-7B96-527F-8BBA-D4BA9A9512F8}"/>
              </a:ext>
            </a:extLst>
          </p:cNvPr>
          <p:cNvSpPr txBox="1"/>
          <p:nvPr/>
        </p:nvSpPr>
        <p:spPr>
          <a:xfrm>
            <a:off x="8447314" y="4725794"/>
            <a:ext cx="3599543" cy="1015663"/>
          </a:xfrm>
          <a:prstGeom prst="rect">
            <a:avLst/>
          </a:prstGeom>
          <a:noFill/>
        </p:spPr>
        <p:txBody>
          <a:bodyPr wrap="square">
            <a:spAutoFit/>
          </a:bodyPr>
          <a:lstStyle/>
          <a:p>
            <a:r>
              <a:rPr lang="ja-JP" altLang="en-US" sz="2000" b="1" dirty="0"/>
              <a:t>ボードゥアン･ベルギ－国王</a:t>
            </a:r>
          </a:p>
          <a:p>
            <a:r>
              <a:rPr lang="en-US" altLang="ja-JP" sz="2000" b="1" dirty="0"/>
              <a:t>King Baudouin Belgium</a:t>
            </a:r>
          </a:p>
          <a:p>
            <a:r>
              <a:rPr lang="en-US" altLang="ja-JP" sz="2000" b="1" dirty="0"/>
              <a:t> Brussel RC</a:t>
            </a:r>
            <a:endParaRPr lang="ja-JP" altLang="en-US" sz="2000" b="1" dirty="0"/>
          </a:p>
        </p:txBody>
      </p:sp>
      <p:sp>
        <p:nvSpPr>
          <p:cNvPr id="21" name="テキスト ボックス 20">
            <a:extLst>
              <a:ext uri="{FF2B5EF4-FFF2-40B4-BE49-F238E27FC236}">
                <a16:creationId xmlns:a16="http://schemas.microsoft.com/office/drawing/2014/main" id="{EFEABD43-06A7-4866-ED19-4423C6A652C0}"/>
              </a:ext>
            </a:extLst>
          </p:cNvPr>
          <p:cNvSpPr txBox="1"/>
          <p:nvPr/>
        </p:nvSpPr>
        <p:spPr>
          <a:xfrm>
            <a:off x="653139" y="458524"/>
            <a:ext cx="10697028" cy="769441"/>
          </a:xfrm>
          <a:prstGeom prst="rect">
            <a:avLst/>
          </a:prstGeom>
          <a:solidFill>
            <a:srgbClr val="002060"/>
          </a:solidFill>
        </p:spPr>
        <p:txBody>
          <a:bodyPr wrap="square">
            <a:spAutoFit/>
          </a:bodyPr>
          <a:lstStyle/>
          <a:p>
            <a:r>
              <a:rPr lang="ja-JP" altLang="en-US" sz="4400" b="1" dirty="0"/>
              <a:t>　　　</a:t>
            </a:r>
            <a:r>
              <a:rPr lang="ja-JP" altLang="en-US" sz="4400" b="1" dirty="0">
                <a:solidFill>
                  <a:schemeClr val="bg1"/>
                </a:solidFill>
              </a:rPr>
              <a:t>著名な海外のロータリアン</a:t>
            </a:r>
          </a:p>
        </p:txBody>
      </p:sp>
    </p:spTree>
    <p:extLst>
      <p:ext uri="{BB962C8B-B14F-4D97-AF65-F5344CB8AC3E}">
        <p14:creationId xmlns:p14="http://schemas.microsoft.com/office/powerpoint/2010/main" val="728165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6EB34E2-0FC3-BB21-01C5-19A0560D7203}"/>
              </a:ext>
            </a:extLst>
          </p:cNvPr>
          <p:cNvPicPr>
            <a:picLocks noChangeAspect="1"/>
          </p:cNvPicPr>
          <p:nvPr/>
        </p:nvPicPr>
        <p:blipFill>
          <a:blip r:embed="rId3"/>
          <a:stretch>
            <a:fillRect/>
          </a:stretch>
        </p:blipFill>
        <p:spPr>
          <a:xfrm>
            <a:off x="5045122" y="1290863"/>
            <a:ext cx="2101755" cy="2682923"/>
          </a:xfrm>
          <a:prstGeom prst="rect">
            <a:avLst/>
          </a:prstGeom>
        </p:spPr>
      </p:pic>
      <p:sp>
        <p:nvSpPr>
          <p:cNvPr id="5" name="テキスト ボックス 4">
            <a:extLst>
              <a:ext uri="{FF2B5EF4-FFF2-40B4-BE49-F238E27FC236}">
                <a16:creationId xmlns:a16="http://schemas.microsoft.com/office/drawing/2014/main" id="{0BE33ABC-E860-788B-ED82-D9108DA5860D}"/>
              </a:ext>
            </a:extLst>
          </p:cNvPr>
          <p:cNvSpPr txBox="1"/>
          <p:nvPr/>
        </p:nvSpPr>
        <p:spPr>
          <a:xfrm>
            <a:off x="4943937" y="4176744"/>
            <a:ext cx="2757682" cy="2554545"/>
          </a:xfrm>
          <a:prstGeom prst="rect">
            <a:avLst/>
          </a:prstGeom>
          <a:noFill/>
        </p:spPr>
        <p:txBody>
          <a:bodyPr wrap="square">
            <a:spAutoFit/>
          </a:bodyPr>
          <a:lstStyle/>
          <a:p>
            <a:r>
              <a:rPr lang="en-US" altLang="ja-JP" sz="2000" b="1" dirty="0"/>
              <a:t>Dwight D. Eisenhower</a:t>
            </a:r>
          </a:p>
          <a:p>
            <a:r>
              <a:rPr lang="en-US" altLang="ja-JP" sz="2000" b="1" dirty="0"/>
              <a:t>34</a:t>
            </a:r>
            <a:r>
              <a:rPr lang="ja-JP" altLang="en-US" sz="2000" b="1" dirty="0"/>
              <a:t>代 アイゼンハワー </a:t>
            </a:r>
          </a:p>
          <a:p>
            <a:r>
              <a:rPr lang="en-US" altLang="ja-JP" sz="2000" b="1" dirty="0"/>
              <a:t>1953-61</a:t>
            </a:r>
          </a:p>
          <a:p>
            <a:r>
              <a:rPr lang="en-US" altLang="ja-JP" sz="2000" b="1" dirty="0"/>
              <a:t>Abilene RC,  </a:t>
            </a:r>
          </a:p>
          <a:p>
            <a:r>
              <a:rPr lang="en-US" altLang="ja-JP" sz="2000" b="1" dirty="0"/>
              <a:t>Gettysburg RC,</a:t>
            </a:r>
          </a:p>
          <a:p>
            <a:r>
              <a:rPr lang="en-US" altLang="ja-JP" sz="2000" b="1" dirty="0"/>
              <a:t>Newport RC</a:t>
            </a:r>
          </a:p>
          <a:p>
            <a:r>
              <a:rPr lang="ja-JP" altLang="en-US" sz="2000" b="1" dirty="0"/>
              <a:t>共和党</a:t>
            </a:r>
          </a:p>
        </p:txBody>
      </p:sp>
      <p:pic>
        <p:nvPicPr>
          <p:cNvPr id="6" name="図 5">
            <a:extLst>
              <a:ext uri="{FF2B5EF4-FFF2-40B4-BE49-F238E27FC236}">
                <a16:creationId xmlns:a16="http://schemas.microsoft.com/office/drawing/2014/main" id="{F81E2183-507F-4D9F-6DD9-4A2E327120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1339" y="1263425"/>
            <a:ext cx="2072947" cy="2741611"/>
          </a:xfrm>
          <a:prstGeom prst="rect">
            <a:avLst/>
          </a:prstGeom>
        </p:spPr>
      </p:pic>
      <p:sp>
        <p:nvSpPr>
          <p:cNvPr id="8" name="テキスト ボックス 7">
            <a:extLst>
              <a:ext uri="{FF2B5EF4-FFF2-40B4-BE49-F238E27FC236}">
                <a16:creationId xmlns:a16="http://schemas.microsoft.com/office/drawing/2014/main" id="{15D8814F-E26B-B1DD-14BB-CF808C948E26}"/>
              </a:ext>
            </a:extLst>
          </p:cNvPr>
          <p:cNvSpPr txBox="1"/>
          <p:nvPr/>
        </p:nvSpPr>
        <p:spPr>
          <a:xfrm>
            <a:off x="7454940" y="4184138"/>
            <a:ext cx="2121307" cy="2246769"/>
          </a:xfrm>
          <a:prstGeom prst="rect">
            <a:avLst/>
          </a:prstGeom>
          <a:noFill/>
        </p:spPr>
        <p:txBody>
          <a:bodyPr wrap="square">
            <a:spAutoFit/>
          </a:bodyPr>
          <a:lstStyle/>
          <a:p>
            <a:r>
              <a:rPr lang="en-US" altLang="ja-JP" sz="2000" b="1" dirty="0">
                <a:latin typeface="+mn-ea"/>
              </a:rPr>
              <a:t>John F. Kennedy </a:t>
            </a:r>
          </a:p>
          <a:p>
            <a:r>
              <a:rPr lang="en-US" altLang="ja-JP" sz="2000" b="1" dirty="0">
                <a:latin typeface="+mn-ea"/>
              </a:rPr>
              <a:t>35</a:t>
            </a:r>
            <a:r>
              <a:rPr lang="ja-JP" altLang="en-US" sz="2000" b="1" dirty="0">
                <a:latin typeface="+mn-ea"/>
              </a:rPr>
              <a:t>代 ケネディ</a:t>
            </a:r>
          </a:p>
          <a:p>
            <a:r>
              <a:rPr lang="en-US" altLang="ja-JP" sz="2000" b="1" dirty="0">
                <a:latin typeface="+mn-ea"/>
              </a:rPr>
              <a:t>1961-63</a:t>
            </a:r>
          </a:p>
          <a:p>
            <a:endParaRPr lang="en-US" altLang="ja-JP" sz="2000" b="1" dirty="0">
              <a:latin typeface="+mn-ea"/>
            </a:endParaRPr>
          </a:p>
          <a:p>
            <a:r>
              <a:rPr lang="en-US" altLang="ja-JP" sz="2000" b="1" dirty="0">
                <a:latin typeface="+mn-ea"/>
              </a:rPr>
              <a:t>Hyannis RC</a:t>
            </a:r>
          </a:p>
          <a:p>
            <a:r>
              <a:rPr lang="ja-JP" altLang="en-US" sz="2000" b="1" dirty="0">
                <a:latin typeface="+mn-ea"/>
              </a:rPr>
              <a:t>民主党</a:t>
            </a:r>
          </a:p>
        </p:txBody>
      </p:sp>
      <p:pic>
        <p:nvPicPr>
          <p:cNvPr id="9" name="図 8">
            <a:extLst>
              <a:ext uri="{FF2B5EF4-FFF2-40B4-BE49-F238E27FC236}">
                <a16:creationId xmlns:a16="http://schemas.microsoft.com/office/drawing/2014/main" id="{E6769E25-3942-73F6-A855-2C12AD4D44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56793" y="1279774"/>
            <a:ext cx="2226524" cy="2694012"/>
          </a:xfrm>
          <a:prstGeom prst="rect">
            <a:avLst/>
          </a:prstGeom>
        </p:spPr>
      </p:pic>
      <p:sp>
        <p:nvSpPr>
          <p:cNvPr id="11" name="テキスト ボックス 10">
            <a:extLst>
              <a:ext uri="{FF2B5EF4-FFF2-40B4-BE49-F238E27FC236}">
                <a16:creationId xmlns:a16="http://schemas.microsoft.com/office/drawing/2014/main" id="{A7391A41-D1E9-95D0-F298-9146B50D2AFA}"/>
              </a:ext>
            </a:extLst>
          </p:cNvPr>
          <p:cNvSpPr txBox="1"/>
          <p:nvPr/>
        </p:nvSpPr>
        <p:spPr>
          <a:xfrm>
            <a:off x="9777582" y="4157307"/>
            <a:ext cx="2121309" cy="1938992"/>
          </a:xfrm>
          <a:prstGeom prst="rect">
            <a:avLst/>
          </a:prstGeom>
          <a:noFill/>
        </p:spPr>
        <p:txBody>
          <a:bodyPr wrap="square">
            <a:spAutoFit/>
          </a:bodyPr>
          <a:lstStyle/>
          <a:p>
            <a:r>
              <a:rPr lang="en-US" altLang="ja-JP" sz="2000" b="1" dirty="0">
                <a:latin typeface="+mn-ea"/>
              </a:rPr>
              <a:t>Richard Nixon </a:t>
            </a:r>
          </a:p>
          <a:p>
            <a:r>
              <a:rPr lang="en-US" altLang="ja-JP" sz="2000" b="1" dirty="0">
                <a:latin typeface="+mn-ea"/>
              </a:rPr>
              <a:t>37</a:t>
            </a:r>
            <a:r>
              <a:rPr lang="ja-JP" altLang="en-US" sz="2000" b="1" dirty="0">
                <a:latin typeface="+mn-ea"/>
              </a:rPr>
              <a:t>代 ニクソン</a:t>
            </a:r>
            <a:endParaRPr lang="en-US" altLang="ja-JP" sz="2000" b="1" dirty="0">
              <a:latin typeface="+mn-ea"/>
            </a:endParaRPr>
          </a:p>
          <a:p>
            <a:r>
              <a:rPr lang="en-US" altLang="ja-JP" sz="2000" b="1" dirty="0">
                <a:latin typeface="+mn-ea"/>
              </a:rPr>
              <a:t>969-74</a:t>
            </a:r>
          </a:p>
          <a:p>
            <a:endParaRPr lang="en-US" altLang="ja-JP" sz="2000" b="1" dirty="0">
              <a:latin typeface="+mn-ea"/>
            </a:endParaRPr>
          </a:p>
          <a:p>
            <a:r>
              <a:rPr lang="en-US" altLang="ja-JP" sz="2000" b="1" dirty="0">
                <a:latin typeface="+mn-ea"/>
              </a:rPr>
              <a:t>Whittier RC</a:t>
            </a:r>
          </a:p>
          <a:p>
            <a:r>
              <a:rPr lang="ja-JP" altLang="en-US" sz="2000" b="1" dirty="0">
                <a:latin typeface="+mn-ea"/>
              </a:rPr>
              <a:t>共和党</a:t>
            </a:r>
          </a:p>
        </p:txBody>
      </p:sp>
      <p:sp>
        <p:nvSpPr>
          <p:cNvPr id="19" name="テキスト ボックス 18">
            <a:extLst>
              <a:ext uri="{FF2B5EF4-FFF2-40B4-BE49-F238E27FC236}">
                <a16:creationId xmlns:a16="http://schemas.microsoft.com/office/drawing/2014/main" id="{DF495E3D-1621-4546-5E5F-329A7A2E1109}"/>
              </a:ext>
            </a:extLst>
          </p:cNvPr>
          <p:cNvSpPr txBox="1"/>
          <p:nvPr/>
        </p:nvSpPr>
        <p:spPr>
          <a:xfrm>
            <a:off x="159015" y="314882"/>
            <a:ext cx="11739876" cy="769441"/>
          </a:xfrm>
          <a:prstGeom prst="rect">
            <a:avLst/>
          </a:prstGeom>
          <a:solidFill>
            <a:srgbClr val="002060"/>
          </a:solidFill>
        </p:spPr>
        <p:txBody>
          <a:bodyPr wrap="square">
            <a:spAutoFit/>
          </a:bodyPr>
          <a:lstStyle/>
          <a:p>
            <a:r>
              <a:rPr lang="ja-JP" altLang="en-US" sz="4400" b="1" dirty="0"/>
              <a:t>　　　　　</a:t>
            </a:r>
            <a:r>
              <a:rPr lang="ja-JP" altLang="en-US" sz="4400" b="1" dirty="0">
                <a:solidFill>
                  <a:schemeClr val="bg1"/>
                </a:solidFill>
              </a:rPr>
              <a:t>歴代大統領のロータリアン</a:t>
            </a:r>
          </a:p>
        </p:txBody>
      </p:sp>
      <p:pic>
        <p:nvPicPr>
          <p:cNvPr id="4" name="図 3">
            <a:extLst>
              <a:ext uri="{FF2B5EF4-FFF2-40B4-BE49-F238E27FC236}">
                <a16:creationId xmlns:a16="http://schemas.microsoft.com/office/drawing/2014/main" id="{B8DAE76C-07F1-5AAB-3F5B-FFF7B598B827}"/>
              </a:ext>
            </a:extLst>
          </p:cNvPr>
          <p:cNvPicPr>
            <a:picLocks noChangeAspect="1"/>
          </p:cNvPicPr>
          <p:nvPr/>
        </p:nvPicPr>
        <p:blipFill>
          <a:blip r:embed="rId6"/>
          <a:stretch>
            <a:fillRect/>
          </a:stretch>
        </p:blipFill>
        <p:spPr>
          <a:xfrm>
            <a:off x="2651376" y="1314646"/>
            <a:ext cx="2086108" cy="2714522"/>
          </a:xfrm>
          <a:prstGeom prst="rect">
            <a:avLst/>
          </a:prstGeom>
        </p:spPr>
      </p:pic>
      <p:sp>
        <p:nvSpPr>
          <p:cNvPr id="10" name="テキスト ボックス 9">
            <a:extLst>
              <a:ext uri="{FF2B5EF4-FFF2-40B4-BE49-F238E27FC236}">
                <a16:creationId xmlns:a16="http://schemas.microsoft.com/office/drawing/2014/main" id="{A730158A-C4EF-3B1A-D99C-34A13A5FCFCE}"/>
              </a:ext>
            </a:extLst>
          </p:cNvPr>
          <p:cNvSpPr txBox="1"/>
          <p:nvPr/>
        </p:nvSpPr>
        <p:spPr>
          <a:xfrm>
            <a:off x="2432934" y="4267527"/>
            <a:ext cx="2511003" cy="1631216"/>
          </a:xfrm>
          <a:prstGeom prst="rect">
            <a:avLst/>
          </a:prstGeom>
          <a:noFill/>
        </p:spPr>
        <p:txBody>
          <a:bodyPr wrap="square">
            <a:spAutoFit/>
          </a:bodyPr>
          <a:lstStyle/>
          <a:p>
            <a:r>
              <a:rPr lang="en-US" altLang="ja-JP" sz="2000" b="1" dirty="0">
                <a:latin typeface="+mn-ea"/>
              </a:rPr>
              <a:t>Harry S. Truman </a:t>
            </a:r>
          </a:p>
          <a:p>
            <a:r>
              <a:rPr lang="en-US" altLang="ja-JP" sz="2000" b="1" dirty="0">
                <a:latin typeface="+mn-ea"/>
              </a:rPr>
              <a:t>33</a:t>
            </a:r>
            <a:r>
              <a:rPr lang="ja-JP" altLang="en-US" sz="2000" b="1" dirty="0">
                <a:latin typeface="+mn-ea"/>
              </a:rPr>
              <a:t>代 トルーマン</a:t>
            </a:r>
          </a:p>
          <a:p>
            <a:r>
              <a:rPr lang="en-US" altLang="ja-JP" sz="2000" b="1" dirty="0">
                <a:latin typeface="+mn-ea"/>
              </a:rPr>
              <a:t>1945-53 Independence RC</a:t>
            </a:r>
          </a:p>
          <a:p>
            <a:r>
              <a:rPr lang="ja-JP" altLang="en-US" sz="2000" b="1" dirty="0">
                <a:latin typeface="+mn-ea"/>
              </a:rPr>
              <a:t>民主党</a:t>
            </a:r>
          </a:p>
        </p:txBody>
      </p:sp>
      <p:pic>
        <p:nvPicPr>
          <p:cNvPr id="24" name="図 23">
            <a:extLst>
              <a:ext uri="{FF2B5EF4-FFF2-40B4-BE49-F238E27FC236}">
                <a16:creationId xmlns:a16="http://schemas.microsoft.com/office/drawing/2014/main" id="{68EEA29A-3793-80C9-A992-EABA1BEB5830}"/>
              </a:ext>
            </a:extLst>
          </p:cNvPr>
          <p:cNvPicPr>
            <a:picLocks noChangeAspect="1"/>
          </p:cNvPicPr>
          <p:nvPr/>
        </p:nvPicPr>
        <p:blipFill>
          <a:blip r:embed="rId7"/>
          <a:stretch>
            <a:fillRect/>
          </a:stretch>
        </p:blipFill>
        <p:spPr>
          <a:xfrm>
            <a:off x="159015" y="1290864"/>
            <a:ext cx="2169077" cy="2722658"/>
          </a:xfrm>
          <a:prstGeom prst="rect">
            <a:avLst/>
          </a:prstGeom>
        </p:spPr>
      </p:pic>
      <p:sp>
        <p:nvSpPr>
          <p:cNvPr id="26" name="テキスト ボックス 25">
            <a:extLst>
              <a:ext uri="{FF2B5EF4-FFF2-40B4-BE49-F238E27FC236}">
                <a16:creationId xmlns:a16="http://schemas.microsoft.com/office/drawing/2014/main" id="{95B0AAD0-7101-16C6-8835-431176AC8A47}"/>
              </a:ext>
            </a:extLst>
          </p:cNvPr>
          <p:cNvSpPr txBox="1"/>
          <p:nvPr/>
        </p:nvSpPr>
        <p:spPr>
          <a:xfrm>
            <a:off x="0" y="4371725"/>
            <a:ext cx="2432934" cy="1938992"/>
          </a:xfrm>
          <a:prstGeom prst="rect">
            <a:avLst/>
          </a:prstGeom>
          <a:noFill/>
        </p:spPr>
        <p:txBody>
          <a:bodyPr wrap="square">
            <a:spAutoFit/>
          </a:bodyPr>
          <a:lstStyle/>
          <a:p>
            <a:r>
              <a:rPr lang="en-US" altLang="ja-JP" sz="2000" b="1" dirty="0">
                <a:latin typeface="+mn-ea"/>
              </a:rPr>
              <a:t>Herbert Hoover </a:t>
            </a:r>
          </a:p>
          <a:p>
            <a:r>
              <a:rPr lang="en-US" altLang="ja-JP" sz="2000" b="1" dirty="0">
                <a:latin typeface="+mn-ea"/>
              </a:rPr>
              <a:t>31</a:t>
            </a:r>
            <a:r>
              <a:rPr lang="ja-JP" altLang="en-US" sz="2000" b="1" dirty="0">
                <a:latin typeface="+mn-ea"/>
              </a:rPr>
              <a:t>代 フーバー</a:t>
            </a:r>
          </a:p>
          <a:p>
            <a:r>
              <a:rPr lang="en-US" altLang="ja-JP" sz="2000" b="1" dirty="0">
                <a:latin typeface="+mn-ea"/>
              </a:rPr>
              <a:t>1929-33</a:t>
            </a:r>
          </a:p>
          <a:p>
            <a:endParaRPr lang="en-US" altLang="ja-JP" sz="2000" b="1" dirty="0">
              <a:latin typeface="+mn-ea"/>
            </a:endParaRPr>
          </a:p>
          <a:p>
            <a:r>
              <a:rPr lang="en-US" altLang="ja-JP" sz="2000" b="1" dirty="0">
                <a:latin typeface="+mn-ea"/>
              </a:rPr>
              <a:t>Bluff RC</a:t>
            </a:r>
          </a:p>
          <a:p>
            <a:r>
              <a:rPr lang="ja-JP" altLang="en-US" sz="2000" b="1" dirty="0">
                <a:latin typeface="+mn-ea"/>
              </a:rPr>
              <a:t>共和党</a:t>
            </a:r>
          </a:p>
        </p:txBody>
      </p:sp>
    </p:spTree>
    <p:extLst>
      <p:ext uri="{BB962C8B-B14F-4D97-AF65-F5344CB8AC3E}">
        <p14:creationId xmlns:p14="http://schemas.microsoft.com/office/powerpoint/2010/main" val="607402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34EB12C-D51A-6A3A-44C4-49D6D9AE08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9060" y="2517429"/>
            <a:ext cx="3341290" cy="3428999"/>
          </a:xfrm>
          <a:prstGeom prst="rect">
            <a:avLst/>
          </a:prstGeom>
        </p:spPr>
      </p:pic>
      <p:sp>
        <p:nvSpPr>
          <p:cNvPr id="4" name="テキスト ボックス 3">
            <a:extLst>
              <a:ext uri="{FF2B5EF4-FFF2-40B4-BE49-F238E27FC236}">
                <a16:creationId xmlns:a16="http://schemas.microsoft.com/office/drawing/2014/main" id="{AAC8D73C-149B-E423-3F3A-C50096040AA3}"/>
              </a:ext>
            </a:extLst>
          </p:cNvPr>
          <p:cNvSpPr txBox="1"/>
          <p:nvPr/>
        </p:nvSpPr>
        <p:spPr>
          <a:xfrm>
            <a:off x="259831" y="322289"/>
            <a:ext cx="11672340" cy="769441"/>
          </a:xfrm>
          <a:prstGeom prst="rect">
            <a:avLst/>
          </a:prstGeom>
          <a:solidFill>
            <a:srgbClr val="002060"/>
          </a:solidFill>
        </p:spPr>
        <p:txBody>
          <a:bodyPr wrap="square">
            <a:spAutoFit/>
          </a:bodyPr>
          <a:lstStyle/>
          <a:p>
            <a:r>
              <a:rPr lang="ja-JP" altLang="en-US" sz="4000" b="1" dirty="0"/>
              <a:t>　　</a:t>
            </a:r>
            <a:r>
              <a:rPr lang="ja-JP" altLang="en-US" sz="4400" b="1" dirty="0">
                <a:solidFill>
                  <a:schemeClr val="bg1"/>
                </a:solidFill>
              </a:rPr>
              <a:t>歴代アメリカ大統領のロータリアン</a:t>
            </a:r>
          </a:p>
        </p:txBody>
      </p:sp>
      <p:sp>
        <p:nvSpPr>
          <p:cNvPr id="6" name="テキスト ボックス 5">
            <a:extLst>
              <a:ext uri="{FF2B5EF4-FFF2-40B4-BE49-F238E27FC236}">
                <a16:creationId xmlns:a16="http://schemas.microsoft.com/office/drawing/2014/main" id="{1CC3534E-8722-1405-1D01-06DC7FE63866}"/>
              </a:ext>
            </a:extLst>
          </p:cNvPr>
          <p:cNvSpPr txBox="1"/>
          <p:nvPr/>
        </p:nvSpPr>
        <p:spPr>
          <a:xfrm>
            <a:off x="259830" y="1381250"/>
            <a:ext cx="11767280" cy="707886"/>
          </a:xfrm>
          <a:prstGeom prst="rect">
            <a:avLst/>
          </a:prstGeom>
          <a:noFill/>
        </p:spPr>
        <p:txBody>
          <a:bodyPr wrap="square">
            <a:spAutoFit/>
          </a:bodyPr>
          <a:lstStyle/>
          <a:p>
            <a:r>
              <a:rPr lang="ja-JP" altLang="en-US" sz="4000" b="1" dirty="0"/>
              <a:t>第</a:t>
            </a:r>
            <a:r>
              <a:rPr lang="en-US" altLang="ja-JP" sz="4000" b="1" dirty="0"/>
              <a:t>32</a:t>
            </a:r>
            <a:r>
              <a:rPr lang="ja-JP" altLang="en-US" sz="4000" b="1" dirty="0"/>
              <a:t>代大統領 </a:t>
            </a:r>
            <a:r>
              <a:rPr lang="en-US" altLang="ja-JP" sz="4000" b="1" dirty="0"/>
              <a:t>1933-45</a:t>
            </a:r>
            <a:r>
              <a:rPr lang="ja-JP" altLang="en-US" sz="4000" b="1" dirty="0"/>
              <a:t>フランクリンルーズベルト　</a:t>
            </a:r>
          </a:p>
        </p:txBody>
      </p:sp>
      <p:sp>
        <p:nvSpPr>
          <p:cNvPr id="8" name="テキスト ボックス 7">
            <a:extLst>
              <a:ext uri="{FF2B5EF4-FFF2-40B4-BE49-F238E27FC236}">
                <a16:creationId xmlns:a16="http://schemas.microsoft.com/office/drawing/2014/main" id="{85062AEB-5D9E-8230-57F8-238C50C6A326}"/>
              </a:ext>
            </a:extLst>
          </p:cNvPr>
          <p:cNvSpPr txBox="1"/>
          <p:nvPr/>
        </p:nvSpPr>
        <p:spPr>
          <a:xfrm>
            <a:off x="8542364" y="2043489"/>
            <a:ext cx="3649636" cy="707886"/>
          </a:xfrm>
          <a:prstGeom prst="rect">
            <a:avLst/>
          </a:prstGeom>
          <a:noFill/>
        </p:spPr>
        <p:txBody>
          <a:bodyPr wrap="square">
            <a:spAutoFit/>
          </a:bodyPr>
          <a:lstStyle/>
          <a:p>
            <a:r>
              <a:rPr lang="ja-JP" altLang="en-US" sz="4000" b="1" dirty="0"/>
              <a:t>　</a:t>
            </a:r>
            <a:r>
              <a:rPr lang="en-US" altLang="ja-JP" sz="4000" b="1" dirty="0" err="1"/>
              <a:t>AlbanyRC</a:t>
            </a:r>
            <a:endParaRPr lang="ja-JP" altLang="en-US" sz="4000" b="1" dirty="0"/>
          </a:p>
        </p:txBody>
      </p:sp>
      <p:sp>
        <p:nvSpPr>
          <p:cNvPr id="10" name="テキスト ボックス 9">
            <a:extLst>
              <a:ext uri="{FF2B5EF4-FFF2-40B4-BE49-F238E27FC236}">
                <a16:creationId xmlns:a16="http://schemas.microsoft.com/office/drawing/2014/main" id="{04505B68-9132-9AA1-49A2-19CF24D19A9A}"/>
              </a:ext>
            </a:extLst>
          </p:cNvPr>
          <p:cNvSpPr txBox="1"/>
          <p:nvPr/>
        </p:nvSpPr>
        <p:spPr>
          <a:xfrm>
            <a:off x="6398305" y="4382397"/>
            <a:ext cx="5533865" cy="1938992"/>
          </a:xfrm>
          <a:prstGeom prst="rect">
            <a:avLst/>
          </a:prstGeom>
          <a:noFill/>
        </p:spPr>
        <p:txBody>
          <a:bodyPr wrap="square">
            <a:spAutoFit/>
          </a:bodyPr>
          <a:lstStyle/>
          <a:p>
            <a:r>
              <a:rPr lang="ja-JP" altLang="en-US" sz="4000" b="1" dirty="0"/>
              <a:t>世界大恐慌後、</a:t>
            </a:r>
            <a:endParaRPr lang="en-US" altLang="ja-JP" sz="4000" b="1" dirty="0"/>
          </a:p>
          <a:p>
            <a:r>
              <a:rPr lang="ja-JP" altLang="en-US" sz="4000" b="1" dirty="0"/>
              <a:t>ニューディール政策</a:t>
            </a:r>
            <a:endParaRPr lang="en-US" altLang="ja-JP" sz="4000" b="1" dirty="0"/>
          </a:p>
          <a:p>
            <a:r>
              <a:rPr lang="ja-JP" altLang="en-US" sz="4000" b="1" dirty="0"/>
              <a:t>を実施</a:t>
            </a:r>
          </a:p>
        </p:txBody>
      </p:sp>
      <p:pic>
        <p:nvPicPr>
          <p:cNvPr id="11" name="図 10">
            <a:extLst>
              <a:ext uri="{FF2B5EF4-FFF2-40B4-BE49-F238E27FC236}">
                <a16:creationId xmlns:a16="http://schemas.microsoft.com/office/drawing/2014/main" id="{C3E104DA-2B6C-B632-8720-F1C4B460D658}"/>
              </a:ext>
            </a:extLst>
          </p:cNvPr>
          <p:cNvPicPr>
            <a:picLocks noChangeAspect="1"/>
          </p:cNvPicPr>
          <p:nvPr/>
        </p:nvPicPr>
        <p:blipFill>
          <a:blip r:embed="rId4"/>
          <a:stretch>
            <a:fillRect/>
          </a:stretch>
        </p:blipFill>
        <p:spPr>
          <a:xfrm>
            <a:off x="259830" y="2517428"/>
            <a:ext cx="2381250" cy="3429000"/>
          </a:xfrm>
          <a:prstGeom prst="rect">
            <a:avLst/>
          </a:prstGeom>
        </p:spPr>
      </p:pic>
      <p:sp>
        <p:nvSpPr>
          <p:cNvPr id="13" name="テキスト ボックス 12">
            <a:extLst>
              <a:ext uri="{FF2B5EF4-FFF2-40B4-BE49-F238E27FC236}">
                <a16:creationId xmlns:a16="http://schemas.microsoft.com/office/drawing/2014/main" id="{BF12A941-8882-B750-021A-A2932B454559}"/>
              </a:ext>
            </a:extLst>
          </p:cNvPr>
          <p:cNvSpPr txBox="1"/>
          <p:nvPr/>
        </p:nvSpPr>
        <p:spPr>
          <a:xfrm>
            <a:off x="6378317" y="3109219"/>
            <a:ext cx="5553853" cy="707886"/>
          </a:xfrm>
          <a:prstGeom prst="rect">
            <a:avLst/>
          </a:prstGeom>
          <a:noFill/>
        </p:spPr>
        <p:txBody>
          <a:bodyPr wrap="square">
            <a:spAutoFit/>
          </a:bodyPr>
          <a:lstStyle/>
          <a:p>
            <a:r>
              <a:rPr lang="en-US" altLang="ja-JP" sz="4000" b="1" dirty="0"/>
              <a:t>39</a:t>
            </a:r>
            <a:r>
              <a:rPr lang="ja-JP" altLang="en-US" sz="4000" b="1" dirty="0"/>
              <a:t>歳でポリオに罹患</a:t>
            </a:r>
          </a:p>
        </p:txBody>
      </p:sp>
      <p:sp>
        <p:nvSpPr>
          <p:cNvPr id="5" name="テキスト ボックス 4">
            <a:extLst>
              <a:ext uri="{FF2B5EF4-FFF2-40B4-BE49-F238E27FC236}">
                <a16:creationId xmlns:a16="http://schemas.microsoft.com/office/drawing/2014/main" id="{E22CCEEB-2A9C-1416-4E28-1906D3944765}"/>
              </a:ext>
            </a:extLst>
          </p:cNvPr>
          <p:cNvSpPr txBox="1"/>
          <p:nvPr/>
        </p:nvSpPr>
        <p:spPr>
          <a:xfrm>
            <a:off x="7057568" y="3727646"/>
            <a:ext cx="4215337" cy="461665"/>
          </a:xfrm>
          <a:prstGeom prst="rect">
            <a:avLst/>
          </a:prstGeom>
          <a:noFill/>
        </p:spPr>
        <p:txBody>
          <a:bodyPr wrap="square">
            <a:spAutoFit/>
          </a:bodyPr>
          <a:lstStyle/>
          <a:p>
            <a:r>
              <a:rPr lang="ja-JP" altLang="en-US" sz="2400" b="1" dirty="0"/>
              <a:t>ギランバレー症候群説もある</a:t>
            </a:r>
          </a:p>
        </p:txBody>
      </p:sp>
      <p:sp>
        <p:nvSpPr>
          <p:cNvPr id="9" name="テキスト ボックス 8">
            <a:extLst>
              <a:ext uri="{FF2B5EF4-FFF2-40B4-BE49-F238E27FC236}">
                <a16:creationId xmlns:a16="http://schemas.microsoft.com/office/drawing/2014/main" id="{2855C930-3F88-BB04-9739-0E421201D458}"/>
              </a:ext>
            </a:extLst>
          </p:cNvPr>
          <p:cNvSpPr txBox="1"/>
          <p:nvPr/>
        </p:nvSpPr>
        <p:spPr>
          <a:xfrm>
            <a:off x="282317" y="2028100"/>
            <a:ext cx="6096000" cy="461665"/>
          </a:xfrm>
          <a:prstGeom prst="rect">
            <a:avLst/>
          </a:prstGeom>
          <a:noFill/>
        </p:spPr>
        <p:txBody>
          <a:bodyPr wrap="square">
            <a:spAutoFit/>
          </a:bodyPr>
          <a:lstStyle/>
          <a:p>
            <a:r>
              <a:rPr lang="ja-JP" altLang="en-US" sz="2400" b="1" dirty="0"/>
              <a:t>民主党</a:t>
            </a:r>
          </a:p>
        </p:txBody>
      </p:sp>
    </p:spTree>
    <p:extLst>
      <p:ext uri="{BB962C8B-B14F-4D97-AF65-F5344CB8AC3E}">
        <p14:creationId xmlns:p14="http://schemas.microsoft.com/office/powerpoint/2010/main" val="35364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FE3938E-57BA-9B86-B1FF-CC0E632C1152}"/>
              </a:ext>
            </a:extLst>
          </p:cNvPr>
          <p:cNvPicPr>
            <a:picLocks noChangeAspect="1"/>
          </p:cNvPicPr>
          <p:nvPr/>
        </p:nvPicPr>
        <p:blipFill>
          <a:blip r:embed="rId3"/>
          <a:stretch>
            <a:fillRect/>
          </a:stretch>
        </p:blipFill>
        <p:spPr>
          <a:xfrm>
            <a:off x="4988905" y="1392597"/>
            <a:ext cx="2247117" cy="2637920"/>
          </a:xfrm>
          <a:prstGeom prst="rect">
            <a:avLst/>
          </a:prstGeom>
        </p:spPr>
      </p:pic>
      <p:sp>
        <p:nvSpPr>
          <p:cNvPr id="4" name="テキスト ボックス 3">
            <a:extLst>
              <a:ext uri="{FF2B5EF4-FFF2-40B4-BE49-F238E27FC236}">
                <a16:creationId xmlns:a16="http://schemas.microsoft.com/office/drawing/2014/main" id="{AD5D9CF7-F373-4A3C-4F13-E2B94DF0150C}"/>
              </a:ext>
            </a:extLst>
          </p:cNvPr>
          <p:cNvSpPr txBox="1"/>
          <p:nvPr/>
        </p:nvSpPr>
        <p:spPr>
          <a:xfrm>
            <a:off x="4756459" y="4324269"/>
            <a:ext cx="2439537" cy="1938992"/>
          </a:xfrm>
          <a:prstGeom prst="rect">
            <a:avLst/>
          </a:prstGeom>
          <a:noFill/>
        </p:spPr>
        <p:txBody>
          <a:bodyPr wrap="square">
            <a:spAutoFit/>
          </a:bodyPr>
          <a:lstStyle/>
          <a:p>
            <a:r>
              <a:rPr lang="en-US" altLang="ja-JP" sz="2000" b="1" dirty="0">
                <a:latin typeface="+mn-ea"/>
              </a:rPr>
              <a:t>Ronald W. Reagan </a:t>
            </a:r>
          </a:p>
          <a:p>
            <a:r>
              <a:rPr lang="en-US" altLang="ja-JP" sz="2000" b="1" dirty="0">
                <a:latin typeface="+mn-ea"/>
              </a:rPr>
              <a:t>40</a:t>
            </a:r>
            <a:r>
              <a:rPr lang="ja-JP" altLang="en-US" sz="2000" b="1" dirty="0">
                <a:latin typeface="+mn-ea"/>
              </a:rPr>
              <a:t>代 レーガン</a:t>
            </a:r>
          </a:p>
          <a:p>
            <a:r>
              <a:rPr lang="en-US" altLang="ja-JP" sz="2000" b="1" dirty="0">
                <a:latin typeface="+mn-ea"/>
              </a:rPr>
              <a:t>1981-89</a:t>
            </a:r>
          </a:p>
          <a:p>
            <a:endParaRPr lang="en-US" altLang="ja-JP" sz="2000" b="1" dirty="0">
              <a:latin typeface="+mn-ea"/>
            </a:endParaRPr>
          </a:p>
          <a:p>
            <a:r>
              <a:rPr lang="en-US" altLang="ja-JP" sz="2000" b="1" dirty="0">
                <a:latin typeface="+mn-ea"/>
              </a:rPr>
              <a:t>Pacific Palisades</a:t>
            </a:r>
          </a:p>
          <a:p>
            <a:r>
              <a:rPr lang="ja-JP" altLang="en-US" sz="2000" b="1" dirty="0">
                <a:latin typeface="+mn-ea"/>
              </a:rPr>
              <a:t>共和党</a:t>
            </a:r>
          </a:p>
        </p:txBody>
      </p:sp>
      <p:pic>
        <p:nvPicPr>
          <p:cNvPr id="5" name="図 4">
            <a:extLst>
              <a:ext uri="{FF2B5EF4-FFF2-40B4-BE49-F238E27FC236}">
                <a16:creationId xmlns:a16="http://schemas.microsoft.com/office/drawing/2014/main" id="{AA94BB83-F3F6-DB16-CE85-47C36061AFA7}"/>
              </a:ext>
            </a:extLst>
          </p:cNvPr>
          <p:cNvPicPr>
            <a:picLocks noChangeAspect="1"/>
          </p:cNvPicPr>
          <p:nvPr/>
        </p:nvPicPr>
        <p:blipFill>
          <a:blip r:embed="rId4"/>
          <a:stretch>
            <a:fillRect/>
          </a:stretch>
        </p:blipFill>
        <p:spPr>
          <a:xfrm>
            <a:off x="7435542" y="1392597"/>
            <a:ext cx="2077375" cy="2637920"/>
          </a:xfrm>
          <a:prstGeom prst="rect">
            <a:avLst/>
          </a:prstGeom>
        </p:spPr>
      </p:pic>
      <p:sp>
        <p:nvSpPr>
          <p:cNvPr id="7" name="テキスト ボックス 6">
            <a:extLst>
              <a:ext uri="{FF2B5EF4-FFF2-40B4-BE49-F238E27FC236}">
                <a16:creationId xmlns:a16="http://schemas.microsoft.com/office/drawing/2014/main" id="{5EFC078C-16A4-E774-72AE-3F5E3BC2BFB1}"/>
              </a:ext>
            </a:extLst>
          </p:cNvPr>
          <p:cNvSpPr txBox="1"/>
          <p:nvPr/>
        </p:nvSpPr>
        <p:spPr>
          <a:xfrm>
            <a:off x="7435542" y="4189936"/>
            <a:ext cx="2382389" cy="1938992"/>
          </a:xfrm>
          <a:prstGeom prst="rect">
            <a:avLst/>
          </a:prstGeom>
          <a:noFill/>
        </p:spPr>
        <p:txBody>
          <a:bodyPr wrap="square">
            <a:spAutoFit/>
          </a:bodyPr>
          <a:lstStyle/>
          <a:p>
            <a:r>
              <a:rPr lang="en-US" altLang="ja-JP" sz="2000" b="1" dirty="0">
                <a:latin typeface="+mn-ea"/>
              </a:rPr>
              <a:t>George Bush </a:t>
            </a:r>
          </a:p>
          <a:p>
            <a:r>
              <a:rPr lang="en-US" altLang="ja-JP" sz="2000" b="1" dirty="0">
                <a:latin typeface="+mn-ea"/>
              </a:rPr>
              <a:t>41</a:t>
            </a:r>
            <a:r>
              <a:rPr lang="ja-JP" altLang="en-US" sz="2000" b="1" dirty="0">
                <a:latin typeface="+mn-ea"/>
              </a:rPr>
              <a:t>代 ブッシュ</a:t>
            </a:r>
            <a:endParaRPr lang="en-US" altLang="ja-JP" sz="2000" b="1" dirty="0">
              <a:latin typeface="+mn-ea"/>
            </a:endParaRPr>
          </a:p>
          <a:p>
            <a:endParaRPr lang="en-US" altLang="ja-JP" sz="2000" b="1" dirty="0">
              <a:latin typeface="+mn-ea"/>
            </a:endParaRPr>
          </a:p>
          <a:p>
            <a:r>
              <a:rPr lang="en-US" altLang="ja-JP" sz="2000" b="1" dirty="0">
                <a:latin typeface="+mn-ea"/>
              </a:rPr>
              <a:t>1989-93 </a:t>
            </a:r>
            <a:r>
              <a:rPr lang="en-US" altLang="ja-JP" sz="2000" b="1" dirty="0" err="1">
                <a:latin typeface="+mn-ea"/>
              </a:rPr>
              <a:t>Houseton</a:t>
            </a:r>
            <a:r>
              <a:rPr lang="en-US" altLang="ja-JP" sz="2000" b="1" dirty="0">
                <a:latin typeface="+mn-ea"/>
              </a:rPr>
              <a:t> RC</a:t>
            </a:r>
          </a:p>
          <a:p>
            <a:r>
              <a:rPr lang="ja-JP" altLang="en-US" sz="2000" b="1" dirty="0">
                <a:latin typeface="+mn-ea"/>
              </a:rPr>
              <a:t>共和党</a:t>
            </a:r>
          </a:p>
        </p:txBody>
      </p:sp>
      <p:pic>
        <p:nvPicPr>
          <p:cNvPr id="10" name="図 9">
            <a:extLst>
              <a:ext uri="{FF2B5EF4-FFF2-40B4-BE49-F238E27FC236}">
                <a16:creationId xmlns:a16="http://schemas.microsoft.com/office/drawing/2014/main" id="{A41E3E5B-DAF0-E1CD-D0A8-C40E5ED32FEE}"/>
              </a:ext>
            </a:extLst>
          </p:cNvPr>
          <p:cNvPicPr>
            <a:picLocks noChangeAspect="1"/>
          </p:cNvPicPr>
          <p:nvPr/>
        </p:nvPicPr>
        <p:blipFill>
          <a:blip r:embed="rId5"/>
          <a:stretch>
            <a:fillRect/>
          </a:stretch>
        </p:blipFill>
        <p:spPr>
          <a:xfrm>
            <a:off x="9737338" y="1366164"/>
            <a:ext cx="2066496" cy="2603800"/>
          </a:xfrm>
          <a:prstGeom prst="rect">
            <a:avLst/>
          </a:prstGeom>
        </p:spPr>
      </p:pic>
      <p:sp>
        <p:nvSpPr>
          <p:cNvPr id="12" name="テキスト ボックス 11">
            <a:extLst>
              <a:ext uri="{FF2B5EF4-FFF2-40B4-BE49-F238E27FC236}">
                <a16:creationId xmlns:a16="http://schemas.microsoft.com/office/drawing/2014/main" id="{32F8CEB8-BBE4-6208-0453-64770C85B747}"/>
              </a:ext>
            </a:extLst>
          </p:cNvPr>
          <p:cNvSpPr txBox="1"/>
          <p:nvPr/>
        </p:nvSpPr>
        <p:spPr>
          <a:xfrm>
            <a:off x="9817931" y="4065710"/>
            <a:ext cx="2066497" cy="2554545"/>
          </a:xfrm>
          <a:prstGeom prst="rect">
            <a:avLst/>
          </a:prstGeom>
          <a:noFill/>
        </p:spPr>
        <p:txBody>
          <a:bodyPr wrap="square">
            <a:spAutoFit/>
          </a:bodyPr>
          <a:lstStyle/>
          <a:p>
            <a:r>
              <a:rPr lang="en-US" altLang="ja-JP" sz="2000" b="1" dirty="0">
                <a:latin typeface="+mn-ea"/>
              </a:rPr>
              <a:t>George W. Bush  </a:t>
            </a:r>
          </a:p>
          <a:p>
            <a:r>
              <a:rPr lang="en-US" altLang="ja-JP" sz="2000" b="1" dirty="0">
                <a:latin typeface="+mn-ea"/>
              </a:rPr>
              <a:t>43</a:t>
            </a:r>
            <a:r>
              <a:rPr lang="ja-JP" altLang="en-US" sz="2000" b="1" dirty="0">
                <a:latin typeface="+mn-ea"/>
              </a:rPr>
              <a:t>代 ブッシュ</a:t>
            </a:r>
          </a:p>
          <a:p>
            <a:endParaRPr lang="en-US" altLang="ja-JP" sz="2000" b="1" dirty="0">
              <a:latin typeface="+mn-ea"/>
            </a:endParaRPr>
          </a:p>
          <a:p>
            <a:r>
              <a:rPr lang="en-US" altLang="ja-JP" sz="2000" b="1" dirty="0">
                <a:latin typeface="+mn-ea"/>
              </a:rPr>
              <a:t>2001-2009</a:t>
            </a:r>
          </a:p>
          <a:p>
            <a:r>
              <a:rPr lang="en-US" altLang="ja-JP" sz="2000" b="1" dirty="0">
                <a:latin typeface="+mn-ea"/>
              </a:rPr>
              <a:t>Washington</a:t>
            </a:r>
          </a:p>
          <a:p>
            <a:r>
              <a:rPr lang="en-US" altLang="ja-JP" sz="2000" b="1" dirty="0">
                <a:latin typeface="+mn-ea"/>
              </a:rPr>
              <a:t>DC RC</a:t>
            </a:r>
          </a:p>
          <a:p>
            <a:r>
              <a:rPr lang="ja-JP" altLang="en-US" sz="2000" b="1" dirty="0">
                <a:latin typeface="+mn-ea"/>
              </a:rPr>
              <a:t>共和党</a:t>
            </a:r>
          </a:p>
        </p:txBody>
      </p:sp>
      <p:sp>
        <p:nvSpPr>
          <p:cNvPr id="14" name="テキスト ボックス 13">
            <a:extLst>
              <a:ext uri="{FF2B5EF4-FFF2-40B4-BE49-F238E27FC236}">
                <a16:creationId xmlns:a16="http://schemas.microsoft.com/office/drawing/2014/main" id="{FADEDE3E-9855-B08F-645E-F74A5490DB69}"/>
              </a:ext>
            </a:extLst>
          </p:cNvPr>
          <p:cNvSpPr txBox="1"/>
          <p:nvPr/>
        </p:nvSpPr>
        <p:spPr>
          <a:xfrm>
            <a:off x="358254" y="379948"/>
            <a:ext cx="11488003" cy="707886"/>
          </a:xfrm>
          <a:prstGeom prst="rect">
            <a:avLst/>
          </a:prstGeom>
          <a:solidFill>
            <a:srgbClr val="002060"/>
          </a:solidFill>
        </p:spPr>
        <p:txBody>
          <a:bodyPr wrap="square">
            <a:spAutoFit/>
          </a:bodyPr>
          <a:lstStyle/>
          <a:p>
            <a:r>
              <a:rPr lang="ja-JP" altLang="en-US" sz="4000" b="1" dirty="0"/>
              <a:t>　　　　　</a:t>
            </a:r>
            <a:r>
              <a:rPr lang="ja-JP" altLang="en-US" sz="4000" b="1" dirty="0">
                <a:solidFill>
                  <a:schemeClr val="bg1"/>
                </a:solidFill>
              </a:rPr>
              <a:t>歴代大統領のロータリアン</a:t>
            </a:r>
          </a:p>
        </p:txBody>
      </p:sp>
      <p:pic>
        <p:nvPicPr>
          <p:cNvPr id="3" name="図 2">
            <a:extLst>
              <a:ext uri="{FF2B5EF4-FFF2-40B4-BE49-F238E27FC236}">
                <a16:creationId xmlns:a16="http://schemas.microsoft.com/office/drawing/2014/main" id="{FEBDDE20-C999-21C5-837A-9842FB292E4F}"/>
              </a:ext>
            </a:extLst>
          </p:cNvPr>
          <p:cNvPicPr>
            <a:picLocks noChangeAspect="1"/>
          </p:cNvPicPr>
          <p:nvPr/>
        </p:nvPicPr>
        <p:blipFill>
          <a:blip r:embed="rId6"/>
          <a:stretch>
            <a:fillRect/>
          </a:stretch>
        </p:blipFill>
        <p:spPr>
          <a:xfrm>
            <a:off x="2634834" y="1415106"/>
            <a:ext cx="2152476" cy="2615411"/>
          </a:xfrm>
          <a:prstGeom prst="rect">
            <a:avLst/>
          </a:prstGeom>
        </p:spPr>
      </p:pic>
      <p:sp>
        <p:nvSpPr>
          <p:cNvPr id="8" name="テキスト ボックス 7">
            <a:extLst>
              <a:ext uri="{FF2B5EF4-FFF2-40B4-BE49-F238E27FC236}">
                <a16:creationId xmlns:a16="http://schemas.microsoft.com/office/drawing/2014/main" id="{0F9BCAF6-4013-8D4B-3C27-6B9571127871}"/>
              </a:ext>
            </a:extLst>
          </p:cNvPr>
          <p:cNvSpPr txBox="1"/>
          <p:nvPr/>
        </p:nvSpPr>
        <p:spPr>
          <a:xfrm>
            <a:off x="2603984" y="4211618"/>
            <a:ext cx="2152475" cy="2246769"/>
          </a:xfrm>
          <a:prstGeom prst="rect">
            <a:avLst/>
          </a:prstGeom>
          <a:noFill/>
        </p:spPr>
        <p:txBody>
          <a:bodyPr wrap="square">
            <a:spAutoFit/>
          </a:bodyPr>
          <a:lstStyle/>
          <a:p>
            <a:r>
              <a:rPr lang="en-US" altLang="ja-JP" sz="2000" b="1" dirty="0">
                <a:latin typeface="+mn-ea"/>
              </a:rPr>
              <a:t>Jimmy Carter </a:t>
            </a:r>
          </a:p>
          <a:p>
            <a:r>
              <a:rPr lang="en-US" altLang="ja-JP" sz="2000" b="1" dirty="0">
                <a:latin typeface="+mn-ea"/>
              </a:rPr>
              <a:t>39</a:t>
            </a:r>
            <a:r>
              <a:rPr lang="ja-JP" altLang="en-US" sz="2000" b="1" dirty="0">
                <a:latin typeface="+mn-ea"/>
              </a:rPr>
              <a:t>代 カーター</a:t>
            </a:r>
          </a:p>
          <a:p>
            <a:endParaRPr lang="ja-JP" altLang="en-US" sz="2000" b="1" dirty="0">
              <a:latin typeface="+mn-ea"/>
            </a:endParaRPr>
          </a:p>
          <a:p>
            <a:r>
              <a:rPr lang="en-US" altLang="ja-JP" sz="2000" b="1" dirty="0">
                <a:latin typeface="+mn-ea"/>
              </a:rPr>
              <a:t>1977-81</a:t>
            </a:r>
          </a:p>
          <a:p>
            <a:endParaRPr lang="en-US" altLang="ja-JP" sz="2000" b="1" dirty="0">
              <a:latin typeface="+mn-ea"/>
            </a:endParaRPr>
          </a:p>
          <a:p>
            <a:r>
              <a:rPr lang="en-US" altLang="ja-JP" sz="2000" b="1" dirty="0">
                <a:latin typeface="+mn-ea"/>
              </a:rPr>
              <a:t> Americus RC</a:t>
            </a:r>
          </a:p>
          <a:p>
            <a:r>
              <a:rPr lang="ja-JP" altLang="en-US" sz="2000" b="1" dirty="0">
                <a:latin typeface="+mn-ea"/>
              </a:rPr>
              <a:t>民主党</a:t>
            </a:r>
            <a:endParaRPr lang="en-US" altLang="ja-JP" sz="2000" b="1" dirty="0">
              <a:latin typeface="+mn-ea"/>
            </a:endParaRPr>
          </a:p>
        </p:txBody>
      </p:sp>
      <p:pic>
        <p:nvPicPr>
          <p:cNvPr id="9" name="図 8">
            <a:extLst>
              <a:ext uri="{FF2B5EF4-FFF2-40B4-BE49-F238E27FC236}">
                <a16:creationId xmlns:a16="http://schemas.microsoft.com/office/drawing/2014/main" id="{C8DBFC84-A8F4-84DE-2435-7583707743F1}"/>
              </a:ext>
            </a:extLst>
          </p:cNvPr>
          <p:cNvPicPr>
            <a:picLocks noChangeAspect="1"/>
          </p:cNvPicPr>
          <p:nvPr/>
        </p:nvPicPr>
        <p:blipFill>
          <a:blip r:embed="rId7"/>
          <a:stretch>
            <a:fillRect/>
          </a:stretch>
        </p:blipFill>
        <p:spPr>
          <a:xfrm>
            <a:off x="324619" y="1415106"/>
            <a:ext cx="2103302" cy="2615411"/>
          </a:xfrm>
          <a:prstGeom prst="rect">
            <a:avLst/>
          </a:prstGeom>
        </p:spPr>
      </p:pic>
      <p:sp>
        <p:nvSpPr>
          <p:cNvPr id="13" name="テキスト ボックス 12">
            <a:extLst>
              <a:ext uri="{FF2B5EF4-FFF2-40B4-BE49-F238E27FC236}">
                <a16:creationId xmlns:a16="http://schemas.microsoft.com/office/drawing/2014/main" id="{F21038DB-5954-4171-EE50-ECD113F0C3E0}"/>
              </a:ext>
            </a:extLst>
          </p:cNvPr>
          <p:cNvSpPr txBox="1"/>
          <p:nvPr/>
        </p:nvSpPr>
        <p:spPr>
          <a:xfrm>
            <a:off x="335339" y="4211618"/>
            <a:ext cx="1825749" cy="2554545"/>
          </a:xfrm>
          <a:prstGeom prst="rect">
            <a:avLst/>
          </a:prstGeom>
          <a:noFill/>
        </p:spPr>
        <p:txBody>
          <a:bodyPr wrap="square">
            <a:spAutoFit/>
          </a:bodyPr>
          <a:lstStyle/>
          <a:p>
            <a:r>
              <a:rPr lang="en-US" altLang="ja-JP" sz="2000" b="1" dirty="0">
                <a:latin typeface="+mn-ea"/>
              </a:rPr>
              <a:t>Gerald R. Ford </a:t>
            </a:r>
          </a:p>
          <a:p>
            <a:r>
              <a:rPr lang="en-US" altLang="ja-JP" sz="2000" b="1" dirty="0">
                <a:latin typeface="+mn-ea"/>
              </a:rPr>
              <a:t>38</a:t>
            </a:r>
            <a:r>
              <a:rPr lang="ja-JP" altLang="en-US" sz="2000" b="1" dirty="0">
                <a:latin typeface="+mn-ea"/>
              </a:rPr>
              <a:t>代 フオード</a:t>
            </a:r>
          </a:p>
          <a:p>
            <a:r>
              <a:rPr lang="en-US" altLang="ja-JP" sz="2000" b="1" dirty="0">
                <a:latin typeface="+mn-ea"/>
              </a:rPr>
              <a:t>1974-77</a:t>
            </a:r>
          </a:p>
          <a:p>
            <a:endParaRPr lang="en-US" altLang="ja-JP" sz="2000" b="1" dirty="0">
              <a:latin typeface="+mn-ea"/>
            </a:endParaRPr>
          </a:p>
          <a:p>
            <a:r>
              <a:rPr lang="en-US" altLang="ja-JP" sz="2000" b="1" dirty="0">
                <a:latin typeface="+mn-ea"/>
              </a:rPr>
              <a:t>Grand Rapids RC</a:t>
            </a:r>
          </a:p>
          <a:p>
            <a:r>
              <a:rPr lang="ja-JP" altLang="en-US" sz="2000" b="1" dirty="0">
                <a:latin typeface="+mn-ea"/>
              </a:rPr>
              <a:t>共和党</a:t>
            </a:r>
            <a:endParaRPr lang="en-US" altLang="ja-JP" sz="2000" b="1" dirty="0">
              <a:latin typeface="+mn-ea"/>
            </a:endParaRPr>
          </a:p>
        </p:txBody>
      </p:sp>
    </p:spTree>
    <p:extLst>
      <p:ext uri="{BB962C8B-B14F-4D97-AF65-F5344CB8AC3E}">
        <p14:creationId xmlns:p14="http://schemas.microsoft.com/office/powerpoint/2010/main" val="116057556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4365</TotalTime>
  <Words>12320</Words>
  <Application>Microsoft Office PowerPoint</Application>
  <PresentationFormat>ワイド画面</PresentationFormat>
  <Paragraphs>914</Paragraphs>
  <Slides>35</Slides>
  <Notes>34</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35</vt:i4>
      </vt:variant>
    </vt:vector>
  </HeadingPairs>
  <TitlesOfParts>
    <vt:vector size="39" baseType="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hirotour</dc:creator>
  <cp:lastModifiedBy>展明 岡松</cp:lastModifiedBy>
  <cp:revision>290</cp:revision>
  <dcterms:created xsi:type="dcterms:W3CDTF">2023-05-16T01:05:01Z</dcterms:created>
  <dcterms:modified xsi:type="dcterms:W3CDTF">2024-02-08T05:28:03Z</dcterms:modified>
</cp:coreProperties>
</file>