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5"/>
  </p:notesMasterIdLst>
  <p:sldIdLst>
    <p:sldId id="257" r:id="rId2"/>
    <p:sldId id="260" r:id="rId3"/>
    <p:sldId id="261" r:id="rId4"/>
    <p:sldId id="430" r:id="rId5"/>
    <p:sldId id="431" r:id="rId6"/>
    <p:sldId id="263" r:id="rId7"/>
    <p:sldId id="264" r:id="rId8"/>
    <p:sldId id="265" r:id="rId9"/>
    <p:sldId id="429" r:id="rId10"/>
    <p:sldId id="268" r:id="rId11"/>
    <p:sldId id="267" r:id="rId12"/>
    <p:sldId id="381"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660"/>
  </p:normalViewPr>
  <p:slideViewPr>
    <p:cSldViewPr snapToGrid="0">
      <p:cViewPr varScale="1">
        <p:scale>
          <a:sx n="114" d="100"/>
          <a:sy n="114" d="100"/>
        </p:scale>
        <p:origin x="13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9CEF8-DF38-4810-87EB-DDC04CBD1C09}" type="datetimeFigureOut">
              <a:rPr kumimoji="1" lang="ja-JP" altLang="en-US" smtClean="0"/>
              <a:t>2021/9/10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F5471-C307-442F-8C59-015F4765D486}" type="slidenum">
              <a:rPr kumimoji="1" lang="ja-JP" altLang="en-US" smtClean="0"/>
              <a:t>‹#›</a:t>
            </a:fld>
            <a:endParaRPr kumimoji="1" lang="ja-JP" altLang="en-US"/>
          </a:p>
        </p:txBody>
      </p:sp>
    </p:spTree>
    <p:extLst>
      <p:ext uri="{BB962C8B-B14F-4D97-AF65-F5344CB8AC3E}">
        <p14:creationId xmlns:p14="http://schemas.microsoft.com/office/powerpoint/2010/main" val="9774680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sz="1050" dirty="0">
                <a:solidFill>
                  <a:prstClr val="black"/>
                </a:solidFill>
                <a:latin typeface="HGMaruGothicMPRO" panose="020F0600000000000000" pitchFamily="34" charset="-128"/>
                <a:ea typeface="HGMaruGothicMPRO" panose="020F0600000000000000" pitchFamily="34" charset="-128"/>
              </a:rPr>
              <a:t>「ロータリーの職業奉仕と人づくり」というテーマで、</a:t>
            </a:r>
            <a:r>
              <a:rPr lang="en-US" altLang="ja-JP" sz="1050" dirty="0">
                <a:solidFill>
                  <a:prstClr val="black"/>
                </a:solidFill>
                <a:latin typeface="HGMaruGothicMPRO" panose="020F0600000000000000" pitchFamily="34" charset="-128"/>
                <a:ea typeface="HGMaruGothicMPRO" panose="020F0600000000000000" pitchFamily="34" charset="-128"/>
              </a:rPr>
              <a:t>30</a:t>
            </a:r>
            <a:r>
              <a:rPr lang="ja-JP" altLang="en-US" sz="1050" dirty="0">
                <a:solidFill>
                  <a:prstClr val="black"/>
                </a:solidFill>
                <a:latin typeface="HGMaruGothicMPRO" panose="020F0600000000000000" pitchFamily="34" charset="-128"/>
                <a:ea typeface="HGMaruGothicMPRO" panose="020F0600000000000000" pitchFamily="34" charset="-128"/>
              </a:rPr>
              <a:t>分の卓話をさせていただきたきます。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特にここでは、アメリカのシカゴでスタートしたロータリークラブの職業奉仕の概念</a:t>
            </a:r>
            <a:r>
              <a:rPr lang="ja-JP" altLang="en-US" sz="1050">
                <a:solidFill>
                  <a:prstClr val="black"/>
                </a:solidFill>
                <a:latin typeface="HGMaruGothicMPRO" panose="020F0600000000000000" pitchFamily="34" charset="-128"/>
                <a:ea typeface="HGMaruGothicMPRO" panose="020F0600000000000000" pitchFamily="34" charset="-128"/>
              </a:rPr>
              <a:t>が、「人づくり＝人の成長」という観点から見ると、昔</a:t>
            </a:r>
            <a:r>
              <a:rPr lang="ja-JP" altLang="en-US" sz="1050" dirty="0">
                <a:solidFill>
                  <a:prstClr val="black"/>
                </a:solidFill>
                <a:latin typeface="HGMaruGothicMPRO" panose="020F0600000000000000" pitchFamily="34" charset="-128"/>
                <a:ea typeface="HGMaruGothicMPRO" panose="020F0600000000000000" pitchFamily="34" charset="-128"/>
              </a:rPr>
              <a:t>から日本人の心の奥底に潜む</a:t>
            </a:r>
            <a:r>
              <a:rPr lang="ja-JP" altLang="en-US" sz="1050">
                <a:solidFill>
                  <a:prstClr val="black"/>
                </a:solidFill>
                <a:latin typeface="HGMaruGothicMPRO" panose="020F0600000000000000" pitchFamily="34" charset="-128"/>
                <a:ea typeface="HGMaruGothicMPRO" panose="020F0600000000000000" pitchFamily="34" charset="-128"/>
              </a:rPr>
              <a:t>三つの原点と</a:t>
            </a:r>
            <a:r>
              <a:rPr lang="ja-JP" altLang="en-US" sz="1050" dirty="0">
                <a:solidFill>
                  <a:prstClr val="black"/>
                </a:solidFill>
                <a:latin typeface="HGMaruGothicMPRO" panose="020F0600000000000000" pitchFamily="34" charset="-128"/>
                <a:ea typeface="HGMaruGothicMPRO" panose="020F0600000000000000" pitchFamily="34" charset="-128"/>
              </a:rPr>
              <a:t>、</a:t>
            </a:r>
            <a:r>
              <a:rPr lang="ja-JP" altLang="en-US" sz="1050">
                <a:solidFill>
                  <a:prstClr val="black"/>
                </a:solidFill>
                <a:latin typeface="HGMaruGothicMPRO" panose="020F0600000000000000" pitchFamily="34" charset="-128"/>
                <a:ea typeface="HGMaruGothicMPRO" panose="020F0600000000000000" pitchFamily="34" charset="-128"/>
              </a:rPr>
              <a:t>基本的には、ほぼ同じでは</a:t>
            </a:r>
            <a:r>
              <a:rPr lang="ja-JP" altLang="en-US" sz="1050" dirty="0">
                <a:solidFill>
                  <a:prstClr val="black"/>
                </a:solidFill>
                <a:latin typeface="HGMaruGothicMPRO" panose="020F0600000000000000" pitchFamily="34" charset="-128"/>
                <a:ea typeface="HGMaruGothicMPRO" panose="020F0600000000000000" pitchFamily="34" charset="-128"/>
              </a:rPr>
              <a:t>ない</a:t>
            </a:r>
            <a:r>
              <a:rPr lang="ja-JP" altLang="en-US" sz="1050">
                <a:solidFill>
                  <a:prstClr val="black"/>
                </a:solidFill>
                <a:latin typeface="HGMaruGothicMPRO" panose="020F0600000000000000" pitchFamily="34" charset="-128"/>
                <a:ea typeface="HGMaruGothicMPRO" panose="020F0600000000000000" pitchFamily="34" charset="-128"/>
              </a:rPr>
              <a:t>だろうか、という</a:t>
            </a:r>
            <a:r>
              <a:rPr lang="ja-JP" altLang="en-US" sz="1050" dirty="0">
                <a:solidFill>
                  <a:prstClr val="black"/>
                </a:solidFill>
                <a:latin typeface="HGMaruGothicMPRO" panose="020F0600000000000000" pitchFamily="34" charset="-128"/>
                <a:ea typeface="HGMaruGothicMPRO" panose="020F0600000000000000" pitchFamily="34" charset="-128"/>
              </a:rPr>
              <a:t>お話をしたいと考えています。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そうすることによって、ともすれば難しいとされるロータリーの職業奉仕</a:t>
            </a:r>
            <a:r>
              <a:rPr lang="ja-JP" altLang="en-US" sz="1050">
                <a:solidFill>
                  <a:prstClr val="black"/>
                </a:solidFill>
                <a:latin typeface="HGMaruGothicMPRO" panose="020F0600000000000000" pitchFamily="34" charset="-128"/>
                <a:ea typeface="HGMaruGothicMPRO" panose="020F0600000000000000" pitchFamily="34" charset="-128"/>
              </a:rPr>
              <a:t>の概念が、身近で、わかりやすく感じる</a:t>
            </a:r>
            <a:r>
              <a:rPr lang="ja-JP" altLang="en-US" sz="1050" dirty="0">
                <a:solidFill>
                  <a:prstClr val="black"/>
                </a:solidFill>
                <a:latin typeface="HGMaruGothicMPRO" panose="020F0600000000000000" pitchFamily="34" charset="-128"/>
                <a:ea typeface="HGMaruGothicMPRO" panose="020F0600000000000000" pitchFamily="34" charset="-128"/>
              </a:rPr>
              <a:t>ことができると思われるからです。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その</a:t>
            </a:r>
            <a:r>
              <a:rPr lang="ja-JP" altLang="en-US" sz="1050">
                <a:solidFill>
                  <a:prstClr val="black"/>
                </a:solidFill>
                <a:latin typeface="HGMaruGothicMPRO" panose="020F0600000000000000" pitchFamily="34" charset="-128"/>
                <a:ea typeface="HGMaruGothicMPRO" panose="020F0600000000000000" pitchFamily="34" charset="-128"/>
              </a:rPr>
              <a:t>三つの原点とは、「幸」</a:t>
            </a:r>
            <a:r>
              <a:rPr lang="ja-JP" altLang="en-US" sz="1050" dirty="0">
                <a:solidFill>
                  <a:prstClr val="black"/>
                </a:solidFill>
                <a:latin typeface="HGMaruGothicMPRO" panose="020F0600000000000000" pitchFamily="34" charset="-128"/>
                <a:ea typeface="HGMaruGothicMPRO" panose="020F0600000000000000" pitchFamily="34" charset="-128"/>
              </a:rPr>
              <a:t>「情」「志」です。</a:t>
            </a:r>
          </a:p>
          <a:p>
            <a:endParaRPr kumimoji="1" lang="ja-JP" altLang="en-US" dirty="0"/>
          </a:p>
        </p:txBody>
      </p:sp>
    </p:spTree>
    <p:extLst>
      <p:ext uri="{BB962C8B-B14F-4D97-AF65-F5344CB8AC3E}">
        <p14:creationId xmlns:p14="http://schemas.microsoft.com/office/powerpoint/2010/main" val="85237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latin typeface="+mn-ea"/>
              <a:ea typeface="+mn-ea"/>
            </a:endParaRPr>
          </a:p>
        </p:txBody>
      </p:sp>
    </p:spTree>
    <p:extLst>
      <p:ext uri="{BB962C8B-B14F-4D97-AF65-F5344CB8AC3E}">
        <p14:creationId xmlns:p14="http://schemas.microsoft.com/office/powerpoint/2010/main" val="8165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endParaRPr lang="ja-JP" altLang="en-US" dirty="0">
              <a:solidFill>
                <a:schemeClr val="tx1"/>
              </a:solidFill>
              <a:latin typeface="+mn-ea"/>
              <a:ea typeface="+mn-ea"/>
            </a:endParaRPr>
          </a:p>
        </p:txBody>
      </p:sp>
    </p:spTree>
    <p:extLst>
      <p:ext uri="{BB962C8B-B14F-4D97-AF65-F5344CB8AC3E}">
        <p14:creationId xmlns:p14="http://schemas.microsoft.com/office/powerpoint/2010/main" val="231213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9755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80720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sz="1050" dirty="0">
                <a:solidFill>
                  <a:prstClr val="black"/>
                </a:solidFill>
                <a:latin typeface="HGMaruGothicMPRO" panose="020F0600000000000000" pitchFamily="34" charset="-128"/>
                <a:ea typeface="HGMaruGothicMPRO" panose="020F0600000000000000" pitchFamily="34" charset="-128"/>
              </a:rPr>
              <a:t>まず「ロータリーの樹」からお話を始めましょう。</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このスライドに示した「ロータリーの樹」は、</a:t>
            </a:r>
            <a:r>
              <a:rPr lang="en-US" altLang="ja-JP" sz="1050" dirty="0">
                <a:solidFill>
                  <a:prstClr val="black"/>
                </a:solidFill>
                <a:latin typeface="HGMaruGothicMPRO" panose="020F0600000000000000" pitchFamily="34" charset="-128"/>
                <a:ea typeface="HGMaruGothicMPRO" panose="020F0600000000000000" pitchFamily="34" charset="-128"/>
              </a:rPr>
              <a:t>2008</a:t>
            </a:r>
            <a:r>
              <a:rPr lang="ja-JP" altLang="en-US" sz="1050" dirty="0">
                <a:solidFill>
                  <a:prstClr val="black"/>
                </a:solidFill>
                <a:latin typeface="HGMaruGothicMPRO" panose="020F0600000000000000" pitchFamily="34" charset="-128"/>
                <a:ea typeface="HGMaruGothicMPRO" panose="020F0600000000000000" pitchFamily="34" charset="-128"/>
              </a:rPr>
              <a:t>年に、当時の渡辺好政</a:t>
            </a:r>
            <a:r>
              <a:rPr lang="en-US" altLang="ja-JP" sz="1050" dirty="0">
                <a:solidFill>
                  <a:prstClr val="black"/>
                </a:solidFill>
                <a:latin typeface="HGMaruGothicMPRO" panose="020F0600000000000000" pitchFamily="34" charset="-128"/>
                <a:ea typeface="HGMaruGothicMPRO" panose="020F0600000000000000" pitchFamily="34" charset="-128"/>
              </a:rPr>
              <a:t>RI</a:t>
            </a:r>
            <a:r>
              <a:rPr lang="ja-JP" altLang="en-US" sz="1050" dirty="0">
                <a:solidFill>
                  <a:prstClr val="black"/>
                </a:solidFill>
                <a:latin typeface="HGMaruGothicMPRO" panose="020F0600000000000000" pitchFamily="34" charset="-128"/>
                <a:ea typeface="HGMaruGothicMPRO" panose="020F0600000000000000" pitchFamily="34" charset="-128"/>
              </a:rPr>
              <a:t>理事が、</a:t>
            </a:r>
            <a:r>
              <a:rPr lang="en-US" altLang="ja-JP" sz="1050" dirty="0">
                <a:solidFill>
                  <a:prstClr val="black"/>
                </a:solidFill>
                <a:latin typeface="HGMaruGothicMPRO" panose="020F0600000000000000" pitchFamily="34" charset="-128"/>
                <a:ea typeface="HGMaruGothicMPRO" panose="020F0600000000000000" pitchFamily="34" charset="-128"/>
              </a:rPr>
              <a:t>RI</a:t>
            </a:r>
            <a:r>
              <a:rPr lang="ja-JP" altLang="en-US" sz="1050" dirty="0">
                <a:solidFill>
                  <a:prstClr val="black"/>
                </a:solidFill>
                <a:latin typeface="HGMaruGothicMPRO" panose="020F0600000000000000" pitchFamily="34" charset="-128"/>
                <a:ea typeface="HGMaruGothicMPRO" panose="020F0600000000000000" pitchFamily="34" charset="-128"/>
              </a:rPr>
              <a:t>国際協議会で行なった「ロータリーにおける職業奉仕の重要性について」という講演で示したものです。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そしてこれは「ロータリーの樹・２００８」として、</a:t>
            </a:r>
            <a:r>
              <a:rPr lang="en-US" altLang="ja-JP" sz="1050" dirty="0">
                <a:solidFill>
                  <a:prstClr val="black"/>
                </a:solidFill>
                <a:latin typeface="HGMaruGothicMPRO" panose="020F0600000000000000" pitchFamily="34" charset="-128"/>
                <a:ea typeface="HGMaruGothicMPRO" panose="020F0600000000000000" pitchFamily="34" charset="-128"/>
              </a:rPr>
              <a:t>2013</a:t>
            </a:r>
            <a:r>
              <a:rPr lang="ja-JP" altLang="en-US" sz="1050" dirty="0">
                <a:solidFill>
                  <a:prstClr val="black"/>
                </a:solidFill>
                <a:latin typeface="HGMaruGothicMPRO" panose="020F0600000000000000" pitchFamily="34" charset="-128"/>
                <a:ea typeface="HGMaruGothicMPRO" panose="020F0600000000000000" pitchFamily="34" charset="-128"/>
              </a:rPr>
              <a:t>年の</a:t>
            </a:r>
            <a:r>
              <a:rPr lang="en-US" altLang="ja-JP" sz="1050" dirty="0">
                <a:solidFill>
                  <a:prstClr val="black"/>
                </a:solidFill>
                <a:latin typeface="HGMaruGothicMPRO" panose="020F0600000000000000" pitchFamily="34" charset="-128"/>
                <a:ea typeface="HGMaruGothicMPRO" panose="020F0600000000000000" pitchFamily="34" charset="-128"/>
              </a:rPr>
              <a:t>RI</a:t>
            </a:r>
            <a:r>
              <a:rPr lang="ja-JP" altLang="en-US" sz="1050" dirty="0">
                <a:solidFill>
                  <a:prstClr val="black"/>
                </a:solidFill>
                <a:latin typeface="HGMaruGothicMPRO" panose="020F0600000000000000" pitchFamily="34" charset="-128"/>
                <a:ea typeface="HGMaruGothicMPRO" panose="020F0600000000000000" pitchFamily="34" charset="-128"/>
              </a:rPr>
              <a:t>規定審議会において正式に採択されました。</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詳しいお話は</a:t>
            </a:r>
            <a:r>
              <a:rPr lang="ja-JP" altLang="en-US" sz="1050">
                <a:solidFill>
                  <a:prstClr val="black"/>
                </a:solidFill>
                <a:latin typeface="HGMaruGothicMPRO" panose="020F0600000000000000" pitchFamily="34" charset="-128"/>
                <a:ea typeface="HGMaruGothicMPRO" panose="020F0600000000000000" pitchFamily="34" charset="-128"/>
              </a:rPr>
              <a:t>別の機会に</a:t>
            </a:r>
            <a:r>
              <a:rPr lang="ja-JP" altLang="en-US" sz="1050" dirty="0">
                <a:solidFill>
                  <a:prstClr val="black"/>
                </a:solidFill>
                <a:latin typeface="HGMaruGothicMPRO" panose="020F0600000000000000" pitchFamily="34" charset="-128"/>
                <a:ea typeface="HGMaruGothicMPRO" panose="020F0600000000000000" pitchFamily="34" charset="-128"/>
              </a:rPr>
              <a:t>譲りますが、ここで着目していただきたい点が二つあります。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一つは、職業</a:t>
            </a:r>
            <a:r>
              <a:rPr lang="ja-JP" altLang="en-US" sz="1050">
                <a:solidFill>
                  <a:prstClr val="black"/>
                </a:solidFill>
                <a:latin typeface="HGMaruGothicMPRO" panose="020F0600000000000000" pitchFamily="34" charset="-128"/>
                <a:ea typeface="HGMaruGothicMPRO" panose="020F0600000000000000" pitchFamily="34" charset="-128"/>
              </a:rPr>
              <a:t>奉仕が「</a:t>
            </a:r>
            <a:r>
              <a:rPr lang="ja-JP" altLang="en-US" sz="1050" dirty="0">
                <a:solidFill>
                  <a:prstClr val="black"/>
                </a:solidFill>
                <a:latin typeface="HGMaruGothicMPRO" panose="020F0600000000000000" pitchFamily="34" charset="-128"/>
                <a:ea typeface="HGMaruGothicMPRO" panose="020F0600000000000000" pitchFamily="34" charset="-128"/>
              </a:rPr>
              <a:t>ロータリーの樹」の「幹」となっていることです。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もう一つは、「ロータリーの樹」の「根」の部分に、「四つのテスト」「超我の奉仕」「最もよく奉仕する者、最も多く報いられる」「親睦と奉仕」</a:t>
            </a:r>
            <a:r>
              <a:rPr lang="ja-JP" altLang="en-US" sz="1050">
                <a:solidFill>
                  <a:prstClr val="black"/>
                </a:solidFill>
                <a:latin typeface="HGMaruGothicMPRO" panose="020F0600000000000000" pitchFamily="34" charset="-128"/>
                <a:ea typeface="HGMaruGothicMPRO" panose="020F0600000000000000" pitchFamily="34" charset="-128"/>
              </a:rPr>
              <a:t>といった「奉仕の理想」の基本</a:t>
            </a:r>
            <a:r>
              <a:rPr lang="ja-JP" altLang="en-US" sz="1050" dirty="0">
                <a:solidFill>
                  <a:prstClr val="black"/>
                </a:solidFill>
                <a:latin typeface="HGMaruGothicMPRO" panose="020F0600000000000000" pitchFamily="34" charset="-128"/>
                <a:ea typeface="HGMaruGothicMPRO" panose="020F0600000000000000" pitchFamily="34" charset="-128"/>
              </a:rPr>
              <a:t>概念が示されていることです。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まさに「根」と「幹」、</a:t>
            </a:r>
            <a:r>
              <a:rPr lang="ja-JP" altLang="en-US" sz="1050">
                <a:solidFill>
                  <a:prstClr val="black"/>
                </a:solidFill>
                <a:latin typeface="HGMaruGothicMPRO" panose="020F0600000000000000" pitchFamily="34" charset="-128"/>
                <a:ea typeface="HGMaruGothicMPRO" panose="020F0600000000000000" pitchFamily="34" charset="-128"/>
              </a:rPr>
              <a:t>ロータリーの「根幹」が、「奉仕の理想」と「職業奉仕」で構成されて</a:t>
            </a:r>
            <a:r>
              <a:rPr lang="ja-JP" altLang="en-US" sz="1050" dirty="0">
                <a:solidFill>
                  <a:prstClr val="black"/>
                </a:solidFill>
                <a:latin typeface="HGMaruGothicMPRO" panose="020F0600000000000000" pitchFamily="34" charset="-128"/>
                <a:ea typeface="HGMaruGothicMPRO" panose="020F0600000000000000" pitchFamily="34" charset="-128"/>
              </a:rPr>
              <a:t>いるのです。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endParaRPr kumimoji="1" lang="ja-JP" altLang="en-US" dirty="0"/>
          </a:p>
        </p:txBody>
      </p:sp>
    </p:spTree>
    <p:extLst>
      <p:ext uri="{BB962C8B-B14F-4D97-AF65-F5344CB8AC3E}">
        <p14:creationId xmlns:p14="http://schemas.microsoft.com/office/powerpoint/2010/main" val="3771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98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9317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25982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1247568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263597445"/>
      </p:ext>
    </p:extLst>
  </p:cSld>
  <p:clrMap bg1="lt1" tx1="dk1" bg2="lt2" tx2="dk2" accent1="accent1" accent2="accent2" accent3="accent3" accent4="accent4" accent5="accent5" accent6="accent6" hlink="hlink" folHlink="folHlink"/>
  <p:sldLayoutIdLst>
    <p:sldLayoutId id="2147483718" r:id="rId1"/>
    <p:sldLayoutId id="2147483713" r:id="rId2"/>
    <p:sldLayoutId id="2147483717" r:id="rId3"/>
    <p:sldLayoutId id="2147483712" r:id="rId4"/>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056" descr="j0283214">
            <a:extLst>
              <a:ext uri="{FF2B5EF4-FFF2-40B4-BE49-F238E27FC236}">
                <a16:creationId xmlns:a16="http://schemas.microsoft.com/office/drawing/2014/main" id="{E2B831D4-8241-4528-A9DB-FF2B7CF69CAF}"/>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4715" y="3430778"/>
            <a:ext cx="2295821" cy="24376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4D7AB153-54E3-A444-94FB-464E75F0EC1D}"/>
              </a:ext>
            </a:extLst>
          </p:cNvPr>
          <p:cNvSpPr>
            <a:spLocks noGrp="1"/>
          </p:cNvSpPr>
          <p:nvPr>
            <p:ph type="ctrTitle"/>
          </p:nvPr>
        </p:nvSpPr>
        <p:spPr>
          <a:xfrm>
            <a:off x="1014535" y="1381162"/>
            <a:ext cx="6977188" cy="1325563"/>
          </a:xfrm>
        </p:spPr>
        <p:txBody>
          <a:bodyPr vert="horz" lIns="91440" tIns="45720" rIns="91440" bIns="45720" rtlCol="0" anchor="ctr">
            <a:normAutofit/>
          </a:bodyPr>
          <a:lstStyle/>
          <a:p>
            <a:pPr algn="l">
              <a:lnSpc>
                <a:spcPct val="90000"/>
              </a:lnSpc>
            </a:pPr>
            <a:r>
              <a:rPr kumimoji="1" lang="ja-JP" altLang="en-US" sz="2800" dirty="0">
                <a:latin typeface="HGMaruGothicMPRO" panose="020F0600000000000000" pitchFamily="34" charset="-128"/>
                <a:ea typeface="HGMaruGothicMPRO" panose="020F0600000000000000" pitchFamily="34" charset="-128"/>
              </a:rPr>
              <a:t>ロータリーの職業奉仕</a:t>
            </a:r>
            <a:r>
              <a:rPr kumimoji="1" lang="ja-JP" altLang="en-US" sz="4000" dirty="0">
                <a:latin typeface="HGMaruGothicMPRO" panose="020F0600000000000000" pitchFamily="34" charset="-128"/>
                <a:ea typeface="HGMaruGothicMPRO" panose="020F0600000000000000" pitchFamily="34" charset="-128"/>
              </a:rPr>
              <a:t>　</a:t>
            </a:r>
            <a:br>
              <a:rPr kumimoji="1" lang="en-US" altLang="ja-JP" sz="4000" dirty="0">
                <a:latin typeface="HGMaruGothicMPRO" panose="020F0600000000000000" pitchFamily="34" charset="-128"/>
                <a:ea typeface="HGMaruGothicMPRO" panose="020F0600000000000000" pitchFamily="34" charset="-128"/>
              </a:rPr>
            </a:br>
            <a:r>
              <a:rPr kumimoji="1" lang="ja-JP" altLang="en-US" sz="4000" dirty="0">
                <a:latin typeface="HGMaruGothicMPRO" panose="020F0600000000000000" pitchFamily="34" charset="-128"/>
                <a:ea typeface="HGMaruGothicMPRO" panose="020F0600000000000000" pitchFamily="34" charset="-128"/>
              </a:rPr>
              <a:t>知っておきたい</a:t>
            </a:r>
            <a:r>
              <a:rPr kumimoji="1" lang="en-US" altLang="ja-JP" sz="4000" dirty="0">
                <a:latin typeface="HGMaruGothicMPRO" panose="020F0600000000000000" pitchFamily="34" charset="-128"/>
                <a:ea typeface="HGMaruGothicMPRO" panose="020F0600000000000000" pitchFamily="34" charset="-128"/>
              </a:rPr>
              <a:t> </a:t>
            </a:r>
            <a:r>
              <a:rPr kumimoji="1" lang="ja-JP" altLang="en-US" sz="4000" dirty="0">
                <a:latin typeface="HGMaruGothicMPRO" panose="020F0600000000000000" pitchFamily="34" charset="-128"/>
                <a:ea typeface="HGMaruGothicMPRO" panose="020F0600000000000000" pitchFamily="34" charset="-128"/>
              </a:rPr>
              <a:t>四大用語</a:t>
            </a:r>
          </a:p>
        </p:txBody>
      </p:sp>
      <p:sp>
        <p:nvSpPr>
          <p:cNvPr id="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図 6">
            <a:extLst>
              <a:ext uri="{FF2B5EF4-FFF2-40B4-BE49-F238E27FC236}">
                <a16:creationId xmlns:a16="http://schemas.microsoft.com/office/drawing/2014/main" id="{79B8D651-224E-B94D-B44A-664C684435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4654" y="1723144"/>
            <a:ext cx="1719851" cy="1719851"/>
          </a:xfrm>
          <a:prstGeom prst="rect">
            <a:avLst/>
          </a:prstGeom>
        </p:spPr>
      </p:pic>
      <p:sp>
        <p:nvSpPr>
          <p:cNvPr id="13" name="字幕 2">
            <a:extLst>
              <a:ext uri="{FF2B5EF4-FFF2-40B4-BE49-F238E27FC236}">
                <a16:creationId xmlns:a16="http://schemas.microsoft.com/office/drawing/2014/main" id="{F9FFD1CE-B791-924C-903C-94BA88198502}"/>
              </a:ext>
            </a:extLst>
          </p:cNvPr>
          <p:cNvSpPr txBox="1">
            <a:spLocks/>
          </p:cNvSpPr>
          <p:nvPr/>
        </p:nvSpPr>
        <p:spPr>
          <a:xfrm>
            <a:off x="1331640" y="2564903"/>
            <a:ext cx="4203823" cy="26074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第１　</a:t>
            </a:r>
            <a:r>
              <a:rPr kumimoji="1" lang="en-US" altLang="ja-JP" sz="20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2</a:t>
            </a:r>
            <a:r>
              <a:rPr kumimoji="1" lang="ja-JP" altLang="en-US" sz="20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つのモットー</a:t>
            </a:r>
            <a:endParaRPr kumimoji="1" lang="en-US" altLang="ja-JP" sz="20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「最もよく奉仕する者、</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最も多く報いられる」</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「超我の奉仕」</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第２　</a:t>
            </a:r>
            <a:r>
              <a:rPr kumimoji="1" lang="ja-JP" altLang="en-US" sz="20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ロータリーの樹</a:t>
            </a:r>
            <a:endParaRPr kumimoji="1" lang="en-US" altLang="ja-JP" sz="20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4" name="テキスト ボックス 13">
            <a:extLst>
              <a:ext uri="{FF2B5EF4-FFF2-40B4-BE49-F238E27FC236}">
                <a16:creationId xmlns:a16="http://schemas.microsoft.com/office/drawing/2014/main" id="{36280FD2-502D-CB46-9826-2129340D09B9}"/>
              </a:ext>
            </a:extLst>
          </p:cNvPr>
          <p:cNvSpPr txBox="1"/>
          <p:nvPr/>
        </p:nvSpPr>
        <p:spPr>
          <a:xfrm>
            <a:off x="950107" y="5533652"/>
            <a:ext cx="480452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国際ロータリー第</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2660</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地区</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2021-202</a:t>
            </a:r>
            <a:r>
              <a:rPr kumimoji="1" lang="en-US" altLang="ja-JP" dirty="0">
                <a:solidFill>
                  <a:prstClr val="black"/>
                </a:solidFill>
                <a:latin typeface="メイリオ" panose="020B0604030504040204" pitchFamily="50" charset="-128"/>
                <a:ea typeface="メイリオ" panose="020B0604030504040204" pitchFamily="50" charset="-128"/>
              </a:rPr>
              <a:t>2</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年度　職業奉仕委員会副委員長</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HGMaruGothicMPRO" panose="020F0600000000000000" pitchFamily="34" charset="-128"/>
                <a:ea typeface="HGMaruGothicMPRO" panose="020F0600000000000000" pitchFamily="34" charset="-128"/>
              </a:rPr>
              <a:t>八尾</a:t>
            </a:r>
            <a:r>
              <a:rPr kumimoji="1" lang="en-US" altLang="ja-JP" dirty="0">
                <a:solidFill>
                  <a:prstClr val="black"/>
                </a:solidFill>
                <a:latin typeface="HGMaruGothicMPRO" panose="020F0600000000000000" pitchFamily="34" charset="-128"/>
                <a:ea typeface="HGMaruGothicMPRO" panose="020F0600000000000000" pitchFamily="34" charset="-128"/>
              </a:rPr>
              <a:t>RC</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小谷　逸朗</a:t>
            </a:r>
          </a:p>
        </p:txBody>
      </p:sp>
      <p:sp>
        <p:nvSpPr>
          <p:cNvPr id="10" name="テキスト ボックス 9">
            <a:extLst>
              <a:ext uri="{FF2B5EF4-FFF2-40B4-BE49-F238E27FC236}">
                <a16:creationId xmlns:a16="http://schemas.microsoft.com/office/drawing/2014/main" id="{064D93BA-E44B-4DC0-BB65-7F7015CE2882}"/>
              </a:ext>
            </a:extLst>
          </p:cNvPr>
          <p:cNvSpPr txBox="1"/>
          <p:nvPr/>
        </p:nvSpPr>
        <p:spPr>
          <a:xfrm>
            <a:off x="3335965" y="744468"/>
            <a:ext cx="3468283" cy="400110"/>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卓話モデル　２（改）</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5" name="図 4" descr="ロゴ が含まれている画像&#10;&#10;自動的に生成された説明">
            <a:extLst>
              <a:ext uri="{FF2B5EF4-FFF2-40B4-BE49-F238E27FC236}">
                <a16:creationId xmlns:a16="http://schemas.microsoft.com/office/drawing/2014/main" id="{0955F50C-CF10-44CB-B2BB-15B14D7F4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377" y="18885"/>
            <a:ext cx="3468284" cy="857422"/>
          </a:xfrm>
          <a:prstGeom prst="rect">
            <a:avLst/>
          </a:prstGeom>
        </p:spPr>
      </p:pic>
    </p:spTree>
    <p:extLst>
      <p:ext uri="{BB962C8B-B14F-4D97-AF65-F5344CB8AC3E}">
        <p14:creationId xmlns:p14="http://schemas.microsoft.com/office/powerpoint/2010/main" val="3936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0F7E5-7011-CA48-BC7F-9A6B2EDFE910}"/>
              </a:ext>
            </a:extLst>
          </p:cNvPr>
          <p:cNvSpPr>
            <a:spLocks noGrp="1"/>
          </p:cNvSpPr>
          <p:nvPr>
            <p:ph type="title"/>
          </p:nvPr>
        </p:nvSpPr>
        <p:spPr/>
        <p:txBody>
          <a:bodyPr>
            <a:normAutofit fontScale="90000"/>
          </a:bodyPr>
          <a:lstStyle/>
          <a:p>
            <a:pPr algn="l"/>
            <a:br>
              <a:rPr lang="en-US" altLang="ja-JP" sz="1477" dirty="0">
                <a:latin typeface="HGMaruGothicMPRO" panose="020F0600000000000000" pitchFamily="34" charset="-128"/>
                <a:ea typeface="HGMaruGothicMPRO" panose="020F0600000000000000" pitchFamily="34" charset="-128"/>
              </a:rPr>
            </a:br>
            <a:br>
              <a:rPr lang="en-US" altLang="ja-JP" sz="1477" dirty="0">
                <a:latin typeface="HGMaruGothicMPRO" panose="020F0600000000000000" pitchFamily="34" charset="-128"/>
                <a:ea typeface="HGMaruGothicMPRO" panose="020F0600000000000000" pitchFamily="34" charset="-128"/>
              </a:rPr>
            </a:br>
            <a:br>
              <a:rPr lang="en-US" altLang="ja-JP" sz="1846" dirty="0">
                <a:latin typeface="HGMaruGothicMPRO" panose="020F0600000000000000" pitchFamily="34" charset="-128"/>
                <a:ea typeface="HGMaruGothicMPRO" panose="020F0600000000000000" pitchFamily="34" charset="-128"/>
              </a:rPr>
            </a:br>
            <a:r>
              <a:rPr lang="ja-JP" altLang="en-US" sz="1846" dirty="0">
                <a:latin typeface="HGMaruGothicMPRO" panose="020F0600000000000000" pitchFamily="34" charset="-128"/>
                <a:ea typeface="HGMaruGothicMPRO" panose="020F0600000000000000" pitchFamily="34" charset="-128"/>
              </a:rPr>
              <a:t>　　　　　　　　　　　　</a:t>
            </a:r>
            <a:r>
              <a:rPr lang="en-US" altLang="ja-JP" sz="1846" dirty="0">
                <a:latin typeface="HGMaruGothicMPRO" panose="020F0600000000000000" pitchFamily="34" charset="-128"/>
                <a:ea typeface="HGMaruGothicMPRO" panose="020F0600000000000000" pitchFamily="34" charset="-128"/>
              </a:rPr>
              <a:t>2008</a:t>
            </a:r>
            <a:r>
              <a:rPr lang="ja-JP" altLang="en-US" sz="1846" dirty="0">
                <a:latin typeface="HGMaruGothicMPRO" panose="020F0600000000000000" pitchFamily="34" charset="-128"/>
                <a:ea typeface="HGMaruGothicMPRO" panose="020F0600000000000000" pitchFamily="34" charset="-128"/>
              </a:rPr>
              <a:t>年</a:t>
            </a:r>
            <a:r>
              <a:rPr lang="en-US" altLang="ja-JP" sz="1846" dirty="0">
                <a:latin typeface="HGMaruGothicMPRO" panose="020F0600000000000000" pitchFamily="34" charset="-128"/>
                <a:ea typeface="HGMaruGothicMPRO" panose="020F0600000000000000" pitchFamily="34" charset="-128"/>
              </a:rPr>
              <a:t>RI</a:t>
            </a:r>
            <a:r>
              <a:rPr lang="ja-JP" altLang="en-US" sz="1846" dirty="0">
                <a:latin typeface="HGMaruGothicMPRO" panose="020F0600000000000000" pitchFamily="34" charset="-128"/>
                <a:ea typeface="HGMaruGothicMPRO" panose="020F0600000000000000" pitchFamily="34" charset="-128"/>
              </a:rPr>
              <a:t>国際協議会　</a:t>
            </a:r>
            <a:br>
              <a:rPr lang="en-US" altLang="ja-JP" sz="1846" dirty="0">
                <a:latin typeface="HGMaruGothicMPRO" panose="020F0600000000000000" pitchFamily="34" charset="-128"/>
                <a:ea typeface="HGMaruGothicMPRO" panose="020F0600000000000000" pitchFamily="34" charset="-128"/>
              </a:rPr>
            </a:br>
            <a:r>
              <a:rPr lang="ja-JP" altLang="en-US" sz="1846" dirty="0">
                <a:latin typeface="HGMaruGothicMPRO" panose="020F0600000000000000" pitchFamily="34" charset="-128"/>
                <a:ea typeface="HGMaruGothicMPRO" panose="020F0600000000000000" pitchFamily="34" charset="-128"/>
              </a:rPr>
              <a:t>　「ロータリーにおける職業奉仕の重要性について」講演　</a:t>
            </a:r>
            <a:r>
              <a:rPr lang="ja-JP" altLang="en-US" sz="1662" dirty="0">
                <a:latin typeface="HGMaruGothicMPRO" panose="020F0600000000000000" pitchFamily="34" charset="-128"/>
                <a:ea typeface="HGMaruGothicMPRO" panose="020F0600000000000000" pitchFamily="34" charset="-128"/>
              </a:rPr>
              <a:t>渡辺好政</a:t>
            </a:r>
            <a:r>
              <a:rPr lang="en-US" altLang="ja-JP" sz="1662" dirty="0">
                <a:latin typeface="HGMaruGothicMPRO" panose="020F0600000000000000" pitchFamily="34" charset="-128"/>
                <a:ea typeface="HGMaruGothicMPRO" panose="020F0600000000000000" pitchFamily="34" charset="-128"/>
              </a:rPr>
              <a:t>RI</a:t>
            </a:r>
            <a:r>
              <a:rPr lang="ja-JP" altLang="en-US" sz="1662" dirty="0">
                <a:latin typeface="HGMaruGothicMPRO" panose="020F0600000000000000" pitchFamily="34" charset="-128"/>
                <a:ea typeface="HGMaruGothicMPRO" panose="020F0600000000000000" pitchFamily="34" charset="-128"/>
              </a:rPr>
              <a:t>理事</a:t>
            </a:r>
            <a:br>
              <a:rPr lang="en-US" altLang="ja-JP" sz="1846" dirty="0">
                <a:latin typeface="HGMaruGothicMPRO" panose="020F0600000000000000" pitchFamily="34" charset="-128"/>
                <a:ea typeface="HGMaruGothicMPRO" panose="020F0600000000000000" pitchFamily="34" charset="-128"/>
              </a:rPr>
            </a:br>
            <a:r>
              <a:rPr lang="ja-JP" altLang="en-US" sz="1846" dirty="0">
                <a:latin typeface="HGMaruGothicMPRO" panose="020F0600000000000000" pitchFamily="34" charset="-128"/>
                <a:ea typeface="HGMaruGothicMPRO" panose="020F0600000000000000" pitchFamily="34" charset="-128"/>
              </a:rPr>
              <a:t>　　　　　　　　</a:t>
            </a:r>
            <a:br>
              <a:rPr lang="en-US" altLang="ja-JP" sz="1846" dirty="0">
                <a:latin typeface="HGMaruGothicMPRO" panose="020F0600000000000000" pitchFamily="34" charset="-128"/>
                <a:ea typeface="HGMaruGothicMPRO" panose="020F0600000000000000" pitchFamily="34" charset="-128"/>
              </a:rPr>
            </a:br>
            <a:r>
              <a:rPr lang="ja-JP" altLang="en-US" sz="1846" dirty="0">
                <a:latin typeface="HGMaruGothicMPRO" panose="020F0600000000000000" pitchFamily="34" charset="-128"/>
                <a:ea typeface="HGMaruGothicMPRO" panose="020F0600000000000000" pitchFamily="34" charset="-128"/>
              </a:rPr>
              <a:t>　　　　　　　　　　　　　　　　　　　　　</a:t>
            </a:r>
          </a:p>
        </p:txBody>
      </p:sp>
      <p:sp>
        <p:nvSpPr>
          <p:cNvPr id="3" name="コンテンツ プレースホルダー 2">
            <a:extLst>
              <a:ext uri="{FF2B5EF4-FFF2-40B4-BE49-F238E27FC236}">
                <a16:creationId xmlns:a16="http://schemas.microsoft.com/office/drawing/2014/main" id="{2626F4CE-604A-1347-A1AA-FBC1B9D2D1D9}"/>
              </a:ext>
            </a:extLst>
          </p:cNvPr>
          <p:cNvSpPr>
            <a:spLocks noGrp="1"/>
          </p:cNvSpPr>
          <p:nvPr>
            <p:ph idx="1"/>
          </p:nvPr>
        </p:nvSpPr>
        <p:spPr>
          <a:xfrm>
            <a:off x="354360" y="1762858"/>
            <a:ext cx="8435280" cy="4177812"/>
          </a:xfrm>
        </p:spPr>
        <p:txBody>
          <a:bodyPr/>
          <a:lstStyle/>
          <a:p>
            <a:pPr marL="0" indent="0">
              <a:buNone/>
            </a:pPr>
            <a:r>
              <a:rPr lang="ja-JP" altLang="en-US" sz="1662" b="1" dirty="0">
                <a:latin typeface="HGMaruGothicMPRO" panose="020F0600000000000000" pitchFamily="34" charset="-128"/>
                <a:ea typeface="HGMaruGothicMPRO" panose="020F0600000000000000" pitchFamily="34" charset="-128"/>
              </a:rPr>
              <a:t>「ロータリーの樹・２００８」　→  </a:t>
            </a:r>
            <a:r>
              <a:rPr lang="en-US" altLang="ja-JP" sz="1662" b="1" dirty="0">
                <a:latin typeface="HGMaruGothicMPRO" panose="020F0600000000000000" pitchFamily="34" charset="-128"/>
                <a:ea typeface="HGMaruGothicMPRO" panose="020F0600000000000000" pitchFamily="34" charset="-128"/>
              </a:rPr>
              <a:t>2013</a:t>
            </a:r>
            <a:r>
              <a:rPr lang="ja-JP" altLang="en-US" sz="1662" b="1" dirty="0">
                <a:latin typeface="HGMaruGothicMPRO" panose="020F0600000000000000" pitchFamily="34" charset="-128"/>
                <a:ea typeface="HGMaruGothicMPRO" panose="020F0600000000000000" pitchFamily="34" charset="-128"/>
              </a:rPr>
              <a:t>年</a:t>
            </a:r>
            <a:r>
              <a:rPr lang="en-US" altLang="ja-JP" sz="1662" b="1" dirty="0">
                <a:latin typeface="HGMaruGothicMPRO" panose="020F0600000000000000" pitchFamily="34" charset="-128"/>
                <a:ea typeface="HGMaruGothicMPRO" panose="020F0600000000000000" pitchFamily="34" charset="-128"/>
              </a:rPr>
              <a:t>RI</a:t>
            </a:r>
            <a:r>
              <a:rPr lang="ja-JP" altLang="en-US" sz="1662" b="1" dirty="0">
                <a:latin typeface="HGMaruGothicMPRO" panose="020F0600000000000000" pitchFamily="34" charset="-128"/>
                <a:ea typeface="HGMaruGothicMPRO" panose="020F0600000000000000" pitchFamily="34" charset="-128"/>
              </a:rPr>
              <a:t>規定審議会で採択</a:t>
            </a:r>
            <a:endParaRPr lang="en-US" altLang="ja-JP" sz="1662" b="1" dirty="0">
              <a:latin typeface="HGMaruGothicMPRO" panose="020F0600000000000000" pitchFamily="34" charset="-128"/>
              <a:ea typeface="HGMaruGothicMPRO" panose="020F0600000000000000" pitchFamily="34" charset="-128"/>
            </a:endParaRPr>
          </a:p>
          <a:p>
            <a:pPr marL="0" indent="0">
              <a:buNone/>
            </a:pPr>
            <a:endParaRPr lang="en-US" altLang="ja-JP" sz="1662" dirty="0">
              <a:latin typeface="HGMaruGothicMPRO" panose="020F0600000000000000" pitchFamily="34" charset="-128"/>
              <a:ea typeface="HGMaruGothicMPRO" panose="020F0600000000000000" pitchFamily="34" charset="-128"/>
            </a:endParaRPr>
          </a:p>
          <a:p>
            <a:pPr marL="0" indent="0">
              <a:buNone/>
            </a:pPr>
            <a:r>
              <a:rPr lang="ja-JP" altLang="ja-JP" sz="1662" dirty="0">
                <a:latin typeface="HGMaruGothicMPRO" panose="020F0600000000000000" pitchFamily="34" charset="-128"/>
                <a:ea typeface="HGMaruGothicMPRO" panose="020F0600000000000000" pitchFamily="34" charset="-128"/>
              </a:rPr>
              <a:t>「</a:t>
            </a:r>
            <a:r>
              <a:rPr lang="en-US" altLang="ja-JP" sz="1662" dirty="0">
                <a:latin typeface="HGMaruGothicMPRO" panose="020F0600000000000000" pitchFamily="34" charset="-128"/>
                <a:ea typeface="HGMaruGothicMPRO" panose="020F0600000000000000" pitchFamily="34" charset="-128"/>
              </a:rPr>
              <a:t>1905</a:t>
            </a:r>
            <a:r>
              <a:rPr lang="ja-JP" altLang="ja-JP" sz="1662" dirty="0">
                <a:latin typeface="HGMaruGothicMPRO" panose="020F0600000000000000" pitchFamily="34" charset="-128"/>
                <a:ea typeface="HGMaruGothicMPRO" panose="020F0600000000000000" pitchFamily="34" charset="-128"/>
              </a:rPr>
              <a:t>年、ポール・ハリスら４名によって創始された最初のロータリークラブは、その歴史が示すように、初めに、親睦、助け合いから始まりました。</a:t>
            </a:r>
            <a:endParaRPr lang="en-US" altLang="ja-JP" sz="1662" dirty="0">
              <a:latin typeface="HGMaruGothicMPRO" panose="020F0600000000000000" pitchFamily="34" charset="-128"/>
              <a:ea typeface="HGMaruGothicMPRO" panose="020F0600000000000000" pitchFamily="34" charset="-128"/>
            </a:endParaRPr>
          </a:p>
          <a:p>
            <a:pPr marL="0" indent="0">
              <a:buNone/>
            </a:pPr>
            <a:r>
              <a:rPr lang="ja-JP" altLang="ja-JP" sz="1662" dirty="0">
                <a:latin typeface="HGMaruGothicMPRO" panose="020F0600000000000000" pitchFamily="34" charset="-128"/>
                <a:ea typeface="HGMaruGothicMPRO" panose="020F0600000000000000" pitchFamily="34" charset="-128"/>
              </a:rPr>
              <a:t>すなわち、ロータリーの樹に水と栄養を送る「根」は「クラブ奉仕」であります。ロータリークラブ会員は、クラブという学校で相手のことに思いを馳せ、相手を助けるという『奉仕の理想』を学び、その真意が『共存共栄』であることがわかります。</a:t>
            </a:r>
            <a:endParaRPr lang="en-US" altLang="ja-JP" sz="1662" dirty="0">
              <a:latin typeface="HGMaruGothicMPRO" panose="020F0600000000000000" pitchFamily="34" charset="-128"/>
              <a:ea typeface="HGMaruGothicMPRO" panose="020F0600000000000000" pitchFamily="34" charset="-128"/>
            </a:endParaRPr>
          </a:p>
          <a:p>
            <a:pPr marL="0" indent="0">
              <a:buNone/>
            </a:pPr>
            <a:r>
              <a:rPr lang="ja-JP" altLang="ja-JP" sz="1662" dirty="0">
                <a:latin typeface="HGMaruGothicMPRO" panose="020F0600000000000000" pitchFamily="34" charset="-128"/>
                <a:ea typeface="HGMaruGothicMPRO" panose="020F0600000000000000" pitchFamily="34" charset="-128"/>
              </a:rPr>
              <a:t>『クラブ会員』は、ロータリーの目的を基本として、</a:t>
            </a:r>
            <a:r>
              <a:rPr lang="en-US" altLang="ja-JP" sz="1662" dirty="0">
                <a:latin typeface="HGMaruGothicMPRO" panose="020F0600000000000000" pitchFamily="34" charset="-128"/>
                <a:ea typeface="HGMaruGothicMPRO" panose="020F0600000000000000" pitchFamily="34" charset="-128"/>
              </a:rPr>
              <a:t>H.</a:t>
            </a:r>
            <a:r>
              <a:rPr lang="ja-JP" altLang="ja-JP" sz="1662" dirty="0">
                <a:latin typeface="HGMaruGothicMPRO" panose="020F0600000000000000" pitchFamily="34" charset="-128"/>
                <a:ea typeface="HGMaruGothicMPRO" panose="020F0600000000000000" pitchFamily="34" charset="-128"/>
              </a:rPr>
              <a:t>テーラーによって実証され、ロータリアンの行動規範である「四つのテスト」による奉仕活動の実際を体得することによって、『ロータリアン』に進化してまいります。</a:t>
            </a:r>
            <a:endParaRPr lang="en-US" altLang="ja-JP" sz="1662" dirty="0">
              <a:latin typeface="HGMaruGothicMPRO" panose="020F0600000000000000" pitchFamily="34" charset="-128"/>
              <a:ea typeface="HGMaruGothicMPRO" panose="020F0600000000000000" pitchFamily="34" charset="-128"/>
            </a:endParaRPr>
          </a:p>
          <a:p>
            <a:pPr marL="0" indent="0">
              <a:buNone/>
            </a:pPr>
            <a:r>
              <a:rPr lang="ja-JP" altLang="ja-JP" sz="1662" dirty="0">
                <a:latin typeface="HGMaruGothicMPRO" panose="020F0600000000000000" pitchFamily="34" charset="-128"/>
                <a:ea typeface="HGMaruGothicMPRO" panose="020F0600000000000000" pitchFamily="34" charset="-128"/>
              </a:rPr>
              <a:t>ロータリークラブ会員からロータリアンに進化してゆく過程の基盤には、</a:t>
            </a:r>
            <a:r>
              <a:rPr lang="en-US" altLang="ja-JP" sz="1662" dirty="0">
                <a:latin typeface="HGMaruGothicMPRO" panose="020F0600000000000000" pitchFamily="34" charset="-128"/>
                <a:ea typeface="HGMaruGothicMPRO" panose="020F0600000000000000" pitchFamily="34" charset="-128"/>
              </a:rPr>
              <a:t>A.</a:t>
            </a:r>
            <a:r>
              <a:rPr lang="ja-JP" altLang="ja-JP" sz="1662" dirty="0">
                <a:latin typeface="HGMaruGothicMPRO" panose="020F0600000000000000" pitchFamily="34" charset="-128"/>
                <a:ea typeface="HGMaruGothicMPRO" panose="020F0600000000000000" pitchFamily="34" charset="-128"/>
              </a:rPr>
              <a:t>シェルドンの『超我の奉仕』『</a:t>
            </a:r>
            <a:r>
              <a:rPr lang="ja-JP" altLang="en-US" sz="1662" dirty="0">
                <a:latin typeface="HGMaruGothicMPRO" panose="020F0600000000000000" pitchFamily="34" charset="-128"/>
                <a:ea typeface="HGMaruGothicMPRO" panose="020F0600000000000000" pitchFamily="34" charset="-128"/>
              </a:rPr>
              <a:t>最もよく</a:t>
            </a:r>
            <a:r>
              <a:rPr lang="ja-JP" altLang="ja-JP" sz="1662" dirty="0">
                <a:latin typeface="HGMaruGothicMPRO" panose="020F0600000000000000" pitchFamily="34" charset="-128"/>
                <a:ea typeface="HGMaruGothicMPRO" panose="020F0600000000000000" pitchFamily="34" charset="-128"/>
              </a:rPr>
              <a:t>奉仕するもの、最も多く報いられる』が存在いたします。私たちは、この２つのモットーを１枚のコインの表・裏と考えながら、日常の奉仕活動に邁進しております。ロータリーは「理念の高唱」に終わるのではなく「行動の哲学」なのであります。」</a:t>
            </a:r>
          </a:p>
          <a:p>
            <a:endParaRPr kumimoji="1" lang="ja-JP" altLang="en-US" dirty="0"/>
          </a:p>
        </p:txBody>
      </p:sp>
    </p:spTree>
    <p:extLst>
      <p:ext uri="{BB962C8B-B14F-4D97-AF65-F5344CB8AC3E}">
        <p14:creationId xmlns:p14="http://schemas.microsoft.com/office/powerpoint/2010/main" val="389790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E36FD95E-D4AD-4143-BB0E-31CF56A63B40}"/>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66531" y="1007706"/>
            <a:ext cx="7996334" cy="5451171"/>
          </a:xfrm>
          <a:prstGeom prst="rect">
            <a:avLst/>
          </a:prstGeom>
          <a:noFill/>
          <a:ln>
            <a:noFill/>
          </a:ln>
        </p:spPr>
      </p:pic>
      <p:sp>
        <p:nvSpPr>
          <p:cNvPr id="3" name="テキスト ボックス 2">
            <a:extLst>
              <a:ext uri="{FF2B5EF4-FFF2-40B4-BE49-F238E27FC236}">
                <a16:creationId xmlns:a16="http://schemas.microsoft.com/office/drawing/2014/main" id="{E2904A70-2D63-7A48-A547-1B45CB365725}"/>
              </a:ext>
            </a:extLst>
          </p:cNvPr>
          <p:cNvSpPr txBox="1"/>
          <p:nvPr/>
        </p:nvSpPr>
        <p:spPr>
          <a:xfrm>
            <a:off x="1400155" y="6414085"/>
            <a:ext cx="634019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en-US" altLang="ja-JP"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ロータリーの樹・２００８</a:t>
            </a:r>
            <a:r>
              <a:rPr kumimoji="1" lang="en-US" altLang="ja-JP"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を一部修正いたしております。</a:t>
            </a:r>
            <a:endParaRPr kumimoji="1" lang="en-US" altLang="ja-JP"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 name="タイトル 1">
            <a:extLst>
              <a:ext uri="{FF2B5EF4-FFF2-40B4-BE49-F238E27FC236}">
                <a16:creationId xmlns:a16="http://schemas.microsoft.com/office/drawing/2014/main" id="{1B8359A7-1B49-4354-8D97-3452606712E4}"/>
              </a:ext>
            </a:extLst>
          </p:cNvPr>
          <p:cNvSpPr>
            <a:spLocks noGrp="1"/>
          </p:cNvSpPr>
          <p:nvPr>
            <p:ph type="title"/>
          </p:nvPr>
        </p:nvSpPr>
        <p:spPr>
          <a:xfrm>
            <a:off x="167951" y="131860"/>
            <a:ext cx="8836090" cy="754547"/>
          </a:xfrm>
        </p:spPr>
        <p:txBody>
          <a:bodyPr>
            <a:normAutofit fontScale="90000"/>
          </a:bodyPr>
          <a:lstStyle/>
          <a:p>
            <a:r>
              <a:rPr kumimoji="1" lang="ja-JP" altLang="en-US" b="1" dirty="0">
                <a:latin typeface="ＭＳ 明朝" panose="02020609040205080304" pitchFamily="17" charset="-128"/>
                <a:ea typeface="ＭＳ 明朝" panose="02020609040205080304" pitchFamily="17" charset="-128"/>
              </a:rPr>
              <a:t>職業奉仕：ロータリーの樹</a:t>
            </a:r>
            <a:r>
              <a:rPr kumimoji="1" lang="ja-JP" altLang="en-US" b="1">
                <a:latin typeface="ＭＳ 明朝" panose="02020609040205080304" pitchFamily="17" charset="-128"/>
                <a:ea typeface="ＭＳ 明朝" panose="02020609040205080304" pitchFamily="17" charset="-128"/>
              </a:rPr>
              <a:t>の</a:t>
            </a:r>
            <a:r>
              <a:rPr kumimoji="1" lang="ja-JP" altLang="en-US" sz="4900" b="1">
                <a:solidFill>
                  <a:srgbClr val="FF0000"/>
                </a:solidFill>
                <a:latin typeface="ＭＳ 明朝" panose="02020609040205080304" pitchFamily="17" charset="-128"/>
                <a:ea typeface="ＭＳ 明朝" panose="02020609040205080304" pitchFamily="17" charset="-128"/>
              </a:rPr>
              <a:t>幹！</a:t>
            </a:r>
            <a:endParaRPr kumimoji="1" lang="ja-JP" altLang="en-US" sz="4900" b="1" dirty="0">
              <a:solidFill>
                <a:srgbClr val="FF0000"/>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0774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mtClean="0"/>
              <a:pPr/>
              <a:t>12</a:t>
            </a:fld>
            <a:endParaRPr kumimoji="1" lang="ja-JP" altLang="en-US" dirty="0"/>
          </a:p>
        </p:txBody>
      </p:sp>
      <p:sp>
        <p:nvSpPr>
          <p:cNvPr id="5" name="テキスト ボックス 4"/>
          <p:cNvSpPr txBox="1"/>
          <p:nvPr/>
        </p:nvSpPr>
        <p:spPr>
          <a:xfrm>
            <a:off x="251520" y="692696"/>
            <a:ext cx="9155070" cy="4247317"/>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ロータリーの樹</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　基本理念である　</a:t>
            </a:r>
            <a:r>
              <a:rPr lang="en-US" altLang="ja-JP" dirty="0">
                <a:latin typeface="メイリオ" panose="020B0604030504040204" pitchFamily="50" charset="-128"/>
                <a:ea typeface="メイリオ" panose="020B0604030504040204" pitchFamily="50" charset="-128"/>
              </a:rPr>
              <a:t>The</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Ideal</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of</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service</a:t>
            </a:r>
            <a:r>
              <a:rPr lang="ja-JP" altLang="en-US" dirty="0">
                <a:latin typeface="HG丸ｺﾞｼｯｸM-PRO" panose="020F0600000000000000" pitchFamily="50" charset="-128"/>
                <a:ea typeface="HG丸ｺﾞｼｯｸM-PRO" panose="020F0600000000000000" pitchFamily="50" charset="-128"/>
              </a:rPr>
              <a:t>（奉仕の理念）を実践する手段が</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職業奉仕であることをわかりやすくした図</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クラブ奉仕　・・・　ロータリーの樹に水と栄養を送る「根」</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職業奉仕　　・・・　その上に成長する「幹」</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「奉仕の理想」と並ぶ</a:t>
            </a:r>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青少年奉仕，社会奉仕，国際奉仕，米山奨学金，ロータリー財団に基づく奉仕</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　枝が伸びて実った「果実」</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4328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5AC6089-B933-4742-BD9B-CED2DB7C41DC}"/>
              </a:ext>
            </a:extLst>
          </p:cNvPr>
          <p:cNvSpPr/>
          <p:nvPr/>
        </p:nvSpPr>
        <p:spPr>
          <a:xfrm>
            <a:off x="817240" y="2852936"/>
            <a:ext cx="8003232" cy="707886"/>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ご視聴ありがとうございました。</a:t>
            </a:r>
            <a:endPar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81C47805-0D39-456E-A7D0-477C8E9092BB}"/>
              </a:ext>
            </a:extLst>
          </p:cNvPr>
          <p:cNvSpPr txBox="1"/>
          <p:nvPr/>
        </p:nvSpPr>
        <p:spPr>
          <a:xfrm>
            <a:off x="2248375" y="4803038"/>
            <a:ext cx="5383555" cy="1092479"/>
          </a:xfrm>
          <a:prstGeom prst="rect">
            <a:avLst/>
          </a:prstGeom>
          <a:noFill/>
        </p:spPr>
        <p:txBody>
          <a:bodyPr wrap="square">
            <a:spAutoFit/>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954"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rPr>
              <a:t>２０２１－２０２２</a:t>
            </a:r>
            <a:endParaRPr kumimoji="1" lang="en-US" altLang="ja-JP" sz="2954"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954"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rPr>
              <a:t>クラブ職業奉仕委員長会議</a:t>
            </a:r>
          </a:p>
        </p:txBody>
      </p:sp>
      <p:pic>
        <p:nvPicPr>
          <p:cNvPr id="5" name="図 4" descr="ロゴ が含まれている画像&#10;&#10;自動的に生成された説明">
            <a:extLst>
              <a:ext uri="{FF2B5EF4-FFF2-40B4-BE49-F238E27FC236}">
                <a16:creationId xmlns:a16="http://schemas.microsoft.com/office/drawing/2014/main" id="{A8A7075A-E8DA-4229-8AEC-B94542FA4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377" y="18885"/>
            <a:ext cx="3468284" cy="857422"/>
          </a:xfrm>
          <a:prstGeom prst="rect">
            <a:avLst/>
          </a:prstGeom>
        </p:spPr>
      </p:pic>
    </p:spTree>
    <p:extLst>
      <p:ext uri="{BB962C8B-B14F-4D97-AF65-F5344CB8AC3E}">
        <p14:creationId xmlns:p14="http://schemas.microsoft.com/office/powerpoint/2010/main" val="422549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Grp="1" noChangeAspect="1" noChangeArrowheads="1"/>
          </p:cNvPicPr>
          <p:nvPr>
            <p:ph idx="1"/>
          </p:nvPr>
        </p:nvPicPr>
        <p:blipFill rotWithShape="1">
          <a:blip r:embed="rId3" cstate="email">
            <a:grayscl/>
            <a:extLst>
              <a:ext uri="{28A0092B-C50C-407E-A947-70E740481C1C}">
                <a14:useLocalDpi xmlns:a14="http://schemas.microsoft.com/office/drawing/2010/main"/>
              </a:ext>
            </a:extLst>
          </a:blip>
          <a:srcRect l="3811" t="14583" r="59235" b="9322"/>
          <a:stretch/>
        </p:blipFill>
        <p:spPr bwMode="auto">
          <a:xfrm>
            <a:off x="6265909" y="806423"/>
            <a:ext cx="1463449" cy="2216696"/>
          </a:xfrm>
          <a:noFill/>
          <a:ln/>
        </p:spPr>
      </p:pic>
      <p:sp>
        <p:nvSpPr>
          <p:cNvPr id="2" name="テキスト ボックス 1">
            <a:extLst>
              <a:ext uri="{FF2B5EF4-FFF2-40B4-BE49-F238E27FC236}">
                <a16:creationId xmlns:a16="http://schemas.microsoft.com/office/drawing/2014/main" id="{96C98AD6-E800-B540-9AC8-F42688F68152}"/>
              </a:ext>
            </a:extLst>
          </p:cNvPr>
          <p:cNvSpPr txBox="1"/>
          <p:nvPr/>
        </p:nvSpPr>
        <p:spPr>
          <a:xfrm>
            <a:off x="0" y="189289"/>
            <a:ext cx="8802410" cy="584775"/>
          </a:xfrm>
          <a:prstGeom prst="rect">
            <a:avLst/>
          </a:prstGeom>
          <a:noFill/>
        </p:spPr>
        <p:txBody>
          <a:bodyPr wrap="none" rtlCol="0">
            <a:spAutoFit/>
          </a:bodyPr>
          <a:lstStyle/>
          <a:p>
            <a:r>
              <a:rPr lang="ja-JP" altLang="en-US" sz="3200" dirty="0">
                <a:latin typeface="HGMaruGothicMPRO" panose="020F0600000000000000" pitchFamily="34" charset="-128"/>
                <a:ea typeface="HGMaruGothicMPRO" panose="020F0600000000000000" pitchFamily="34" charset="-128"/>
              </a:rPr>
              <a:t>「最もよく奉仕する者、最も多く報いられる」</a:t>
            </a:r>
            <a:endParaRPr lang="en-US" altLang="ja-JP" sz="3200" dirty="0">
              <a:latin typeface="HGMaruGothicMPRO" panose="020F0600000000000000" pitchFamily="34" charset="-128"/>
              <a:ea typeface="HGMaruGothicMPRO" panose="020F0600000000000000" pitchFamily="34" charset="-128"/>
            </a:endParaRPr>
          </a:p>
        </p:txBody>
      </p:sp>
      <p:sp>
        <p:nvSpPr>
          <p:cNvPr id="3" name="正方形/長方形 2">
            <a:extLst>
              <a:ext uri="{FF2B5EF4-FFF2-40B4-BE49-F238E27FC236}">
                <a16:creationId xmlns:a16="http://schemas.microsoft.com/office/drawing/2014/main" id="{74926E7B-BAB2-9644-B6B3-9AD224E477A0}"/>
              </a:ext>
            </a:extLst>
          </p:cNvPr>
          <p:cNvSpPr/>
          <p:nvPr/>
        </p:nvSpPr>
        <p:spPr>
          <a:xfrm>
            <a:off x="175846" y="1004101"/>
            <a:ext cx="7115908" cy="1969770"/>
          </a:xfrm>
          <a:prstGeom prst="rect">
            <a:avLst/>
          </a:prstGeom>
        </p:spPr>
        <p:txBody>
          <a:bodyPr wrap="square">
            <a:spAutoFit/>
          </a:bodyPr>
          <a:lstStyle/>
          <a:p>
            <a:r>
              <a:rPr lang="en-US" altLang="ja-JP" sz="2000" dirty="0">
                <a:latin typeface="HGMaruGothicMPRO" panose="020F0600000000000000" pitchFamily="34" charset="-128"/>
                <a:ea typeface="HGMaruGothicMPRO" panose="020F0600000000000000" pitchFamily="34" charset="-128"/>
              </a:rPr>
              <a:t>1910</a:t>
            </a:r>
            <a:r>
              <a:rPr lang="ja-JP" altLang="en-US" sz="2000" dirty="0">
                <a:latin typeface="HGMaruGothicMPRO" panose="020F0600000000000000" pitchFamily="34" charset="-128"/>
                <a:ea typeface="HGMaruGothicMPRO" panose="020F0600000000000000" pitchFamily="34" charset="-128"/>
              </a:rPr>
              <a:t>   全米ロータリー大会（シカゴ）</a:t>
            </a:r>
            <a:r>
              <a:rPr lang="en-US" altLang="ja-JP" sz="2000" dirty="0">
                <a:latin typeface="HGMaruGothicMPRO" panose="020F0600000000000000" pitchFamily="34" charset="-128"/>
                <a:ea typeface="HGMaruGothicMPRO" panose="020F0600000000000000" pitchFamily="34" charset="-128"/>
              </a:rPr>
              <a:t>〜1911</a:t>
            </a:r>
          </a:p>
          <a:p>
            <a:r>
              <a:rPr lang="ja-JP" altLang="en-US" sz="2000" dirty="0">
                <a:latin typeface="HGMaruGothicMPRO" panose="020F0600000000000000" pitchFamily="34" charset="-128"/>
                <a:ea typeface="HGMaruGothicMPRO" panose="020F0600000000000000" pitchFamily="34" charset="-128"/>
              </a:rPr>
              <a:t>（ポートランド）</a:t>
            </a:r>
            <a:endParaRPr lang="en-US" altLang="ja-JP" sz="2000" dirty="0">
              <a:latin typeface="HGMaruGothicMPRO" panose="020F0600000000000000" pitchFamily="34" charset="-128"/>
              <a:ea typeface="HGMaruGothicMPRO" panose="020F0600000000000000" pitchFamily="34" charset="-128"/>
            </a:endParaRPr>
          </a:p>
          <a:p>
            <a:r>
              <a:rPr lang="ja-JP" altLang="en-US" sz="2000" dirty="0">
                <a:latin typeface="HGMaruGothicMPRO" panose="020F0600000000000000" pitchFamily="34" charset="-128"/>
                <a:ea typeface="HGMaruGothicMPRO" panose="020F0600000000000000" pitchFamily="34" charset="-128"/>
              </a:rPr>
              <a:t>　　　  </a:t>
            </a:r>
            <a:endParaRPr lang="en-US" altLang="ja-JP" sz="2000" dirty="0">
              <a:latin typeface="HGMaruGothicMPRO" panose="020F0600000000000000" pitchFamily="34" charset="-128"/>
              <a:ea typeface="HGMaruGothicMPRO" panose="020F0600000000000000" pitchFamily="34" charset="-128"/>
            </a:endParaRPr>
          </a:p>
          <a:p>
            <a:r>
              <a:rPr lang="en-US" altLang="ja-JP" sz="2000" b="1" dirty="0">
                <a:latin typeface="HGMaruGothicMPRO" panose="020F0600000000000000" pitchFamily="34" charset="-128"/>
                <a:ea typeface="HGMaruGothicMPRO" panose="020F0600000000000000" pitchFamily="34" charset="-128"/>
              </a:rPr>
              <a:t> </a:t>
            </a:r>
            <a:r>
              <a:rPr lang="ja-JP" altLang="ja-JP" sz="2400" b="1" dirty="0">
                <a:latin typeface="HGMaruGothicMPRO" panose="020F0600000000000000" pitchFamily="34" charset="-128"/>
                <a:ea typeface="HGMaruGothicMPRO" panose="020F0600000000000000" pitchFamily="34" charset="-128"/>
              </a:rPr>
              <a:t>アーサー・フレデリック・シェルドン</a:t>
            </a:r>
            <a:r>
              <a:rPr lang="ja-JP" altLang="en-US" sz="2400" b="1" dirty="0">
                <a:latin typeface="HGMaruGothicMPRO" panose="020F0600000000000000" pitchFamily="34" charset="-128"/>
                <a:ea typeface="HGMaruGothicMPRO" panose="020F0600000000000000" pitchFamily="34" charset="-128"/>
              </a:rPr>
              <a:t> </a:t>
            </a:r>
            <a:endParaRPr lang="en-US" altLang="ja-JP" sz="2400" b="1" dirty="0">
              <a:latin typeface="HGMaruGothicMPRO" panose="020F0600000000000000" pitchFamily="34" charset="-128"/>
              <a:ea typeface="HGMaruGothicMPRO" panose="020F0600000000000000" pitchFamily="34" charset="-128"/>
            </a:endParaRPr>
          </a:p>
          <a:p>
            <a:r>
              <a:rPr lang="ja-JP" altLang="en-US" sz="2000" b="1" dirty="0">
                <a:latin typeface="HGMaruGothicMPRO" panose="020F0600000000000000" pitchFamily="34" charset="-128"/>
                <a:ea typeface="HGMaruGothicMPRO" panose="020F0600000000000000" pitchFamily="34" charset="-128"/>
              </a:rPr>
              <a:t>　</a:t>
            </a:r>
            <a:r>
              <a:rPr lang="en-US" altLang="ja-JP" b="1" dirty="0">
                <a:latin typeface="メイリオ" panose="020B0604030504040204" pitchFamily="50" charset="-128"/>
                <a:ea typeface="メイリオ" panose="020B0604030504040204" pitchFamily="50" charset="-128"/>
              </a:rPr>
              <a:t>He profits most who serves his fellows best</a:t>
            </a:r>
          </a:p>
          <a:p>
            <a:r>
              <a:rPr lang="ja-JP" altLang="en-US" b="1" dirty="0">
                <a:latin typeface="HGMaruGothicMPRO" panose="020F0600000000000000" pitchFamily="34" charset="-128"/>
                <a:ea typeface="HGMaruGothicMPRO" panose="020F0600000000000000" pitchFamily="34" charset="-128"/>
              </a:rPr>
              <a:t>　　　　　</a:t>
            </a:r>
            <a:endParaRPr lang="en-US" altLang="ja-JP" dirty="0">
              <a:latin typeface="HGMaruGothicMPRO" panose="020F0600000000000000" pitchFamily="34" charset="-128"/>
              <a:ea typeface="HGMaruGothicMPRO" panose="020F0600000000000000" pitchFamily="34" charset="-128"/>
            </a:endParaRPr>
          </a:p>
        </p:txBody>
      </p:sp>
      <p:sp>
        <p:nvSpPr>
          <p:cNvPr id="4" name="テキスト ボックス 3">
            <a:extLst>
              <a:ext uri="{FF2B5EF4-FFF2-40B4-BE49-F238E27FC236}">
                <a16:creationId xmlns:a16="http://schemas.microsoft.com/office/drawing/2014/main" id="{454174FD-36D8-ED4F-B903-B94BE34AD19F}"/>
              </a:ext>
            </a:extLst>
          </p:cNvPr>
          <p:cNvSpPr txBox="1"/>
          <p:nvPr/>
        </p:nvSpPr>
        <p:spPr>
          <a:xfrm>
            <a:off x="3313613" y="5992267"/>
            <a:ext cx="2795958" cy="523220"/>
          </a:xfrm>
          <a:prstGeom prst="rect">
            <a:avLst/>
          </a:prstGeom>
          <a:noFill/>
          <a:ln w="38100">
            <a:solidFill>
              <a:srgbClr val="FF0000"/>
            </a:solidFill>
          </a:ln>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職業奉仕の理念</a:t>
            </a:r>
          </a:p>
        </p:txBody>
      </p:sp>
      <p:sp>
        <p:nvSpPr>
          <p:cNvPr id="5" name="テキスト ボックス 4">
            <a:extLst>
              <a:ext uri="{FF2B5EF4-FFF2-40B4-BE49-F238E27FC236}">
                <a16:creationId xmlns:a16="http://schemas.microsoft.com/office/drawing/2014/main" id="{87A1AEEE-0143-4082-834F-04F850E49CF3}"/>
              </a:ext>
            </a:extLst>
          </p:cNvPr>
          <p:cNvSpPr txBox="1"/>
          <p:nvPr/>
        </p:nvSpPr>
        <p:spPr>
          <a:xfrm>
            <a:off x="139960" y="3275046"/>
            <a:ext cx="8938726" cy="2677656"/>
          </a:xfrm>
          <a:prstGeom prst="rect">
            <a:avLst/>
          </a:prstGeom>
          <a:noFill/>
        </p:spPr>
        <p:txBody>
          <a:bodyPr wrap="square" rtlCol="0">
            <a:spAutoFit/>
          </a:bodyPr>
          <a:lstStyle/>
          <a:p>
            <a:r>
              <a:rPr lang="ja-JP" altLang="ja-JP" sz="24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ロータリーの発足後しばらくして、ロータリーの目的や存在理由について疑問を持つ人が出始めた</a:t>
            </a:r>
            <a:r>
              <a:rPr lang="ja-JP" altLang="en-US" sz="24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en-US" altLang="ja-JP" sz="24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ja-JP" sz="24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シェルドンは、</a:t>
            </a:r>
            <a:r>
              <a:rPr lang="ja-JP" altLang="ja-JP" sz="24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悪徳と信用不安が横行し、消費者は自分で自分を守るしかなかった当時にあっても、公明正大に経営している商店や会社が大成功している事実を知って、その理由を探求し、「職業は社会に奉仕する手段である」と</a:t>
            </a:r>
            <a:r>
              <a:rPr lang="ja-JP" altLang="en-US" sz="24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提唱</a:t>
            </a:r>
            <a:r>
              <a:rPr lang="ja-JP" altLang="en-US" sz="24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a:t>
            </a:r>
            <a:endParaRPr lang="en-US" altLang="ja-JP" sz="24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r>
              <a:rPr lang="ja-JP" altLang="ja-JP" sz="24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他のロータリアンを納得させることができた。</a:t>
            </a:r>
            <a:endParaRPr kumimoji="1" lang="ja-JP" altLang="en-US" sz="2400" dirty="0"/>
          </a:p>
        </p:txBody>
      </p:sp>
    </p:spTree>
    <p:extLst>
      <p:ext uri="{BB962C8B-B14F-4D97-AF65-F5344CB8AC3E}">
        <p14:creationId xmlns:p14="http://schemas.microsoft.com/office/powerpoint/2010/main" val="355887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3" name="Picture 3" descr="フランク・コリンズ"/>
          <p:cNvPicPr>
            <a:picLocks noChangeAspect="1" noChangeArrowheads="1"/>
          </p:cNvPicPr>
          <p:nvPr/>
        </p:nvPicPr>
        <p:blipFill>
          <a:blip r:embed="rId3" cstate="email">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630315" y="98572"/>
            <a:ext cx="1243787" cy="1842195"/>
          </a:xfrm>
          <a:prstGeom prst="rect">
            <a:avLst/>
          </a:prstGeom>
          <a:noFill/>
          <a:ln w="9525">
            <a:noFill/>
            <a:miter lim="800000"/>
            <a:headEnd/>
            <a:tailEnd/>
          </a:ln>
        </p:spPr>
      </p:pic>
      <p:sp>
        <p:nvSpPr>
          <p:cNvPr id="3" name="テキスト ボックス 2">
            <a:extLst>
              <a:ext uri="{FF2B5EF4-FFF2-40B4-BE49-F238E27FC236}">
                <a16:creationId xmlns:a16="http://schemas.microsoft.com/office/drawing/2014/main" id="{24D1D84B-200E-404C-877D-8A64AC7179C2}"/>
              </a:ext>
            </a:extLst>
          </p:cNvPr>
          <p:cNvSpPr txBox="1"/>
          <p:nvPr/>
        </p:nvSpPr>
        <p:spPr>
          <a:xfrm>
            <a:off x="3062037" y="0"/>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「超我の奉仕」</a:t>
            </a:r>
            <a:endParaRPr kumimoji="1" lang="en-US" altLang="ja-JP"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 name="正方形/長方形 5">
            <a:extLst>
              <a:ext uri="{FF2B5EF4-FFF2-40B4-BE49-F238E27FC236}">
                <a16:creationId xmlns:a16="http://schemas.microsoft.com/office/drawing/2014/main" id="{AE0E0A79-4B0F-C24A-845D-ECE946BEE4FE}"/>
              </a:ext>
            </a:extLst>
          </p:cNvPr>
          <p:cNvSpPr/>
          <p:nvPr/>
        </p:nvSpPr>
        <p:spPr>
          <a:xfrm>
            <a:off x="306286" y="521662"/>
            <a:ext cx="6467738" cy="17235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ベンジャミン・フランクリン・コリンズ</a:t>
            </a:r>
            <a:endParaRPr kumimoji="1" lang="en-US" altLang="ja-JP"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1911   </a:t>
            </a: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全米ロータリー大会（ポートランド）</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 name="テキスト ボックス 1">
            <a:extLst>
              <a:ext uri="{FF2B5EF4-FFF2-40B4-BE49-F238E27FC236}">
                <a16:creationId xmlns:a16="http://schemas.microsoft.com/office/drawing/2014/main" id="{51FD4265-A1A2-4E4C-9B22-18F685BC4904}"/>
              </a:ext>
            </a:extLst>
          </p:cNvPr>
          <p:cNvSpPr txBox="1"/>
          <p:nvPr/>
        </p:nvSpPr>
        <p:spPr>
          <a:xfrm>
            <a:off x="2835190" y="5516458"/>
            <a:ext cx="3775393" cy="523220"/>
          </a:xfrm>
          <a:prstGeom prst="rect">
            <a:avLst/>
          </a:prstGeom>
          <a:no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人道的奉仕活動の理念</a:t>
            </a:r>
          </a:p>
        </p:txBody>
      </p:sp>
      <p:sp>
        <p:nvSpPr>
          <p:cNvPr id="7" name="テキスト ボックス 6">
            <a:extLst>
              <a:ext uri="{FF2B5EF4-FFF2-40B4-BE49-F238E27FC236}">
                <a16:creationId xmlns:a16="http://schemas.microsoft.com/office/drawing/2014/main" id="{3B97BEE1-31D1-834D-AE06-0519018CF4C2}"/>
              </a:ext>
            </a:extLst>
          </p:cNvPr>
          <p:cNvSpPr txBox="1"/>
          <p:nvPr/>
        </p:nvSpPr>
        <p:spPr>
          <a:xfrm>
            <a:off x="2266022" y="6116767"/>
            <a:ext cx="44165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当初は職業奉仕理念であったが・・・</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by</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田中毅氏</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シェルドンの森</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p>
        </p:txBody>
      </p:sp>
      <p:sp>
        <p:nvSpPr>
          <p:cNvPr id="4" name="テキスト ボックス 3">
            <a:extLst>
              <a:ext uri="{FF2B5EF4-FFF2-40B4-BE49-F238E27FC236}">
                <a16:creationId xmlns:a16="http://schemas.microsoft.com/office/drawing/2014/main" id="{4AE149B1-AD98-449E-8B7B-247839991752}"/>
              </a:ext>
            </a:extLst>
          </p:cNvPr>
          <p:cNvSpPr txBox="1"/>
          <p:nvPr/>
        </p:nvSpPr>
        <p:spPr>
          <a:xfrm>
            <a:off x="130630" y="1922107"/>
            <a:ext cx="9013370" cy="3497945"/>
          </a:xfrm>
          <a:prstGeom prst="rect">
            <a:avLst/>
          </a:prstGeom>
          <a:noFill/>
        </p:spPr>
        <p:txBody>
          <a:bodyPr wrap="square" rtlCol="0">
            <a:spAutoFit/>
          </a:bodyPr>
          <a:lstStyle/>
          <a:p>
            <a:pPr marL="6350" indent="-6350">
              <a:lnSpc>
                <a:spcPct val="146000"/>
              </a:lnSpc>
              <a:spcAft>
                <a:spcPts val="15"/>
              </a:spcAft>
            </a:pPr>
            <a:r>
              <a:rPr lang="ja-JP" altLang="en-US"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自分のクラブで採用し、厳守してきた原則は「</a:t>
            </a:r>
            <a:r>
              <a:rPr lang="en-US" altLang="ja-JP"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Service not Self</a:t>
            </a:r>
            <a:r>
              <a:rPr lang="ja-JP" altLang="en-US"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（無私の奉仕）」であり、これによってクラブを組織し、新しい会員にもこの精神を学ばせるのがよいと演説。</a:t>
            </a:r>
            <a:endParaRPr lang="en-US" altLang="ja-JP"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endParaRPr>
          </a:p>
          <a:p>
            <a:pPr marL="6350" indent="-6350">
              <a:lnSpc>
                <a:spcPct val="146000"/>
              </a:lnSpc>
              <a:spcAft>
                <a:spcPts val="15"/>
              </a:spcAft>
            </a:pPr>
            <a:r>
              <a:rPr lang="ja-JP" altLang="en-US"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こ</a:t>
            </a:r>
            <a:r>
              <a:rPr lang="ja-JP" altLang="ja-JP"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の標語</a:t>
            </a:r>
            <a:r>
              <a:rPr lang="ja-JP" altLang="en-US"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は</a:t>
            </a:r>
            <a:r>
              <a:rPr lang="ja-JP" altLang="ja-JP"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参加者の賛成を得たが、のちに、人は皆自己を尊ばねばならないし、自己を守らなければならない、それならば</a:t>
            </a:r>
            <a:r>
              <a:rPr lang="ja-JP" altLang="ja-JP" sz="22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自己を否定する</a:t>
            </a:r>
            <a:r>
              <a:rPr lang="en-US" altLang="ja-JP" sz="22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not</a:t>
            </a:r>
            <a:r>
              <a:rPr lang="ja-JP" altLang="ja-JP" sz="22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よりも自己を第二に置く</a:t>
            </a:r>
            <a:r>
              <a:rPr lang="en-US" altLang="ja-JP" sz="22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above </a:t>
            </a:r>
            <a:r>
              <a:rPr lang="ja-JP" altLang="ja-JP" sz="22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の方がよいのではないかということで、「</a:t>
            </a:r>
            <a:r>
              <a:rPr lang="en-US" altLang="ja-JP" sz="22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Service above Self</a:t>
            </a:r>
            <a:r>
              <a:rPr lang="ja-JP" altLang="ja-JP" sz="2200" b="1" kern="100" dirty="0">
                <a:solidFill>
                  <a:srgbClr val="FF0000"/>
                </a:solidFill>
                <a:effectLst/>
                <a:latin typeface="ＭＳ 明朝" panose="02020609040205080304" pitchFamily="17" charset="-128"/>
                <a:ea typeface="ＭＳ 明朝" panose="02020609040205080304" pitchFamily="17" charset="-128"/>
                <a:cs typeface="ＭＳ 明朝" panose="02020609040205080304" pitchFamily="17" charset="-128"/>
              </a:rPr>
              <a:t>（超我の奉仕）」</a:t>
            </a:r>
            <a:r>
              <a:rPr lang="ja-JP" altLang="ja-JP"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に修正さ</a:t>
            </a:r>
            <a:r>
              <a:rPr lang="ja-JP" altLang="en-US"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せ</a:t>
            </a:r>
            <a:r>
              <a:rPr lang="ja-JP" altLang="ja-JP" sz="2200" kern="100" dirty="0">
                <a:solidFill>
                  <a:srgbClr val="000000"/>
                </a:solidFill>
                <a:effectLst/>
                <a:latin typeface="ＭＳ 明朝" panose="02020609040205080304" pitchFamily="17" charset="-128"/>
                <a:ea typeface="ＭＳ 明朝" panose="02020609040205080304" pitchFamily="17" charset="-128"/>
                <a:cs typeface="ＭＳ 明朝" panose="02020609040205080304" pitchFamily="17" charset="-128"/>
              </a:rPr>
              <a:t>た。</a:t>
            </a:r>
            <a:endParaRPr kumimoji="1" lang="ja-JP" altLang="en-US" dirty="0"/>
          </a:p>
        </p:txBody>
      </p:sp>
    </p:spTree>
    <p:extLst>
      <p:ext uri="{BB962C8B-B14F-4D97-AF65-F5344CB8AC3E}">
        <p14:creationId xmlns:p14="http://schemas.microsoft.com/office/powerpoint/2010/main" val="25305425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37EF8-F305-4186-99C4-219EFCF1171D}"/>
              </a:ext>
            </a:extLst>
          </p:cNvPr>
          <p:cNvSpPr>
            <a:spLocks noGrp="1"/>
          </p:cNvSpPr>
          <p:nvPr>
            <p:ph type="ctrTitle"/>
          </p:nvPr>
        </p:nvSpPr>
        <p:spPr>
          <a:xfrm>
            <a:off x="387219" y="0"/>
            <a:ext cx="8542176" cy="939346"/>
          </a:xfrm>
        </p:spPr>
        <p:txBody>
          <a:bodyPr/>
          <a:lstStyle/>
          <a:p>
            <a:r>
              <a:rPr kumimoji="1" lang="ja-JP" altLang="en-US" dirty="0">
                <a:solidFill>
                  <a:srgbClr val="C00000"/>
                </a:solidFill>
                <a:latin typeface="ＭＳ 明朝" panose="02020609040205080304" pitchFamily="17" charset="-128"/>
                <a:ea typeface="ＭＳ 明朝" panose="02020609040205080304" pitchFamily="17" charset="-128"/>
              </a:rPr>
              <a:t>決議第</a:t>
            </a:r>
            <a:r>
              <a:rPr kumimoji="1" lang="en-US" altLang="ja-JP" dirty="0">
                <a:solidFill>
                  <a:srgbClr val="C00000"/>
                </a:solidFill>
                <a:latin typeface="ＭＳ 明朝" panose="02020609040205080304" pitchFamily="17" charset="-128"/>
                <a:ea typeface="ＭＳ 明朝" panose="02020609040205080304" pitchFamily="17" charset="-128"/>
              </a:rPr>
              <a:t>23-34</a:t>
            </a:r>
            <a:r>
              <a:rPr kumimoji="1" lang="ja-JP" altLang="en-US" dirty="0">
                <a:solidFill>
                  <a:srgbClr val="C00000"/>
                </a:solidFill>
                <a:latin typeface="ＭＳ 明朝" panose="02020609040205080304" pitchFamily="17" charset="-128"/>
                <a:ea typeface="ＭＳ 明朝" panose="02020609040205080304" pitchFamily="17" charset="-128"/>
              </a:rPr>
              <a:t>が登場した時代背景</a:t>
            </a:r>
          </a:p>
        </p:txBody>
      </p:sp>
      <p:sp>
        <p:nvSpPr>
          <p:cNvPr id="8" name="テキスト ボックス 7">
            <a:extLst>
              <a:ext uri="{FF2B5EF4-FFF2-40B4-BE49-F238E27FC236}">
                <a16:creationId xmlns:a16="http://schemas.microsoft.com/office/drawing/2014/main" id="{85F42C9D-6B71-457E-95DA-5C3C2ABB2BE0}"/>
              </a:ext>
            </a:extLst>
          </p:cNvPr>
          <p:cNvSpPr txBox="1"/>
          <p:nvPr/>
        </p:nvSpPr>
        <p:spPr>
          <a:xfrm>
            <a:off x="0" y="1084012"/>
            <a:ext cx="7111427" cy="523220"/>
          </a:xfrm>
          <a:prstGeom prst="rect">
            <a:avLst/>
          </a:prstGeom>
          <a:noFill/>
        </p:spPr>
        <p:txBody>
          <a:bodyPr wrap="square">
            <a:spAutoFit/>
          </a:bodyPr>
          <a:lstStyle/>
          <a:p>
            <a:pPr defTabSz="844083" fontAlgn="base">
              <a:spcBef>
                <a:spcPct val="0"/>
              </a:spcBef>
              <a:spcAft>
                <a:spcPct val="0"/>
              </a:spcAft>
            </a:pPr>
            <a:r>
              <a:rPr kumimoji="1" lang="en-US" altLang="ja-JP" sz="2800" dirty="0">
                <a:latin typeface="ＭＳ 明朝" panose="02020609040205080304" pitchFamily="17" charset="-128"/>
                <a:ea typeface="ＭＳ 明朝" panose="02020609040205080304" pitchFamily="17" charset="-128"/>
              </a:rPr>
              <a:t>1905</a:t>
            </a:r>
            <a:r>
              <a:rPr kumimoji="1" lang="ja-JP" altLang="en-US" sz="2800" dirty="0">
                <a:latin typeface="ＭＳ 明朝" panose="02020609040205080304" pitchFamily="17" charset="-128"/>
                <a:ea typeface="ＭＳ 明朝" panose="02020609040205080304" pitchFamily="17" charset="-128"/>
              </a:rPr>
              <a:t>：</a:t>
            </a:r>
            <a:r>
              <a:rPr kumimoji="1" lang="ja-JP" altLang="en-US" sz="2800" dirty="0">
                <a:solidFill>
                  <a:prstClr val="black"/>
                </a:solidFill>
                <a:latin typeface="ＭＳ 明朝" panose="02020609040205080304" pitchFamily="17" charset="-128"/>
                <a:ea typeface="ＭＳ 明朝" panose="02020609040205080304" pitchFamily="17" charset="-128"/>
              </a:rPr>
              <a:t>職業人の</a:t>
            </a:r>
            <a:r>
              <a:rPr kumimoji="1" lang="ja-JP" altLang="ja-JP" sz="2800" b="1" dirty="0">
                <a:solidFill>
                  <a:srgbClr val="0000FF"/>
                </a:solidFill>
                <a:latin typeface="ＭＳ 明朝" panose="02020609040205080304" pitchFamily="17" charset="-128"/>
                <a:ea typeface="ＭＳ 明朝" panose="02020609040205080304" pitchFamily="17" charset="-128"/>
              </a:rPr>
              <a:t>親睦</a:t>
            </a:r>
            <a:r>
              <a:rPr kumimoji="1" lang="ja-JP" altLang="en-US" sz="2800" b="1" dirty="0">
                <a:solidFill>
                  <a:srgbClr val="0000FF"/>
                </a:solidFill>
                <a:latin typeface="ＭＳ 明朝" panose="02020609040205080304" pitchFamily="17" charset="-128"/>
                <a:ea typeface="ＭＳ 明朝" panose="02020609040205080304" pitchFamily="17" charset="-128"/>
              </a:rPr>
              <a:t>を軸にロータリー発足</a:t>
            </a:r>
            <a:endParaRPr lang="ja-JP" altLang="en-US" sz="2800" b="1" dirty="0">
              <a:solidFill>
                <a:srgbClr val="0000FF"/>
              </a:solidFill>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FCEFCEF7-BAE2-4D96-8F18-48D465814251}"/>
              </a:ext>
            </a:extLst>
          </p:cNvPr>
          <p:cNvSpPr txBox="1"/>
          <p:nvPr/>
        </p:nvSpPr>
        <p:spPr>
          <a:xfrm>
            <a:off x="0" y="2172774"/>
            <a:ext cx="8432627" cy="2246769"/>
          </a:xfrm>
          <a:prstGeom prst="rect">
            <a:avLst/>
          </a:prstGeom>
          <a:noFill/>
        </p:spPr>
        <p:txBody>
          <a:bodyPr wrap="square">
            <a:spAutoFit/>
          </a:bodyPr>
          <a:lstStyle/>
          <a:p>
            <a:pPr marL="1708150" indent="-1708150"/>
            <a:r>
              <a:rPr lang="en-US" altLang="ja-JP" sz="2800" dirty="0">
                <a:latin typeface="ＭＳ 明朝" panose="02020609040205080304" pitchFamily="17" charset="-128"/>
                <a:ea typeface="ＭＳ 明朝" panose="02020609040205080304" pitchFamily="17" charset="-128"/>
              </a:rPr>
              <a:t>1910</a:t>
            </a:r>
            <a:r>
              <a:rPr lang="ja-JP" altLang="en-US" sz="2800" dirty="0">
                <a:latin typeface="ＭＳ 明朝" panose="02020609040205080304" pitchFamily="17" charset="-128"/>
                <a:ea typeface="ＭＳ 明朝" panose="02020609040205080304" pitchFamily="17" charset="-128"/>
              </a:rPr>
              <a:t>年代：実践を伴わないロータリーの理念に飽き足らず、クラブとしての金銭的奉仕や身体的奉仕の実践をも積極的にするべきであるという動きが顕著になって、</a:t>
            </a:r>
            <a:r>
              <a:rPr lang="ja-JP" altLang="en-US" sz="2800" b="1" dirty="0">
                <a:solidFill>
                  <a:srgbClr val="FF0000"/>
                </a:solidFill>
                <a:latin typeface="ＭＳ 明朝" panose="02020609040205080304" pitchFamily="17" charset="-128"/>
                <a:ea typeface="ＭＳ 明朝" panose="02020609040205080304" pitchFamily="17" charset="-128"/>
              </a:rPr>
              <a:t>実践派と理念派との対立</a:t>
            </a:r>
            <a:r>
              <a:rPr lang="ja-JP" altLang="en-US" sz="2800" dirty="0">
                <a:latin typeface="ＭＳ 明朝" panose="02020609040205080304" pitchFamily="17" charset="-128"/>
                <a:ea typeface="ＭＳ 明朝" panose="02020609040205080304" pitchFamily="17" charset="-128"/>
              </a:rPr>
              <a:t>にまで発展。</a:t>
            </a:r>
          </a:p>
        </p:txBody>
      </p:sp>
      <p:sp>
        <p:nvSpPr>
          <p:cNvPr id="13" name="テキスト ボックス 12">
            <a:extLst>
              <a:ext uri="{FF2B5EF4-FFF2-40B4-BE49-F238E27FC236}">
                <a16:creationId xmlns:a16="http://schemas.microsoft.com/office/drawing/2014/main" id="{4773D5F4-3154-4C82-8D1E-11943DD4F00D}"/>
              </a:ext>
            </a:extLst>
          </p:cNvPr>
          <p:cNvSpPr txBox="1"/>
          <p:nvPr/>
        </p:nvSpPr>
        <p:spPr>
          <a:xfrm>
            <a:off x="4295191" y="1626637"/>
            <a:ext cx="283748" cy="523220"/>
          </a:xfrm>
          <a:prstGeom prst="rect">
            <a:avLst/>
          </a:prstGeom>
          <a:noFill/>
        </p:spPr>
        <p:txBody>
          <a:bodyPr wrap="square" rtlCol="0">
            <a:spAutoFit/>
          </a:bodyPr>
          <a:lstStyle/>
          <a:p>
            <a:r>
              <a:rPr kumimoji="1" lang="ja-JP" altLang="en-US" sz="2800" dirty="0"/>
              <a:t>↓</a:t>
            </a:r>
          </a:p>
        </p:txBody>
      </p:sp>
      <p:sp>
        <p:nvSpPr>
          <p:cNvPr id="14" name="テキスト ボックス 13">
            <a:extLst>
              <a:ext uri="{FF2B5EF4-FFF2-40B4-BE49-F238E27FC236}">
                <a16:creationId xmlns:a16="http://schemas.microsoft.com/office/drawing/2014/main" id="{1636DC28-26D9-4232-8804-8CD32FF6DB8D}"/>
              </a:ext>
            </a:extLst>
          </p:cNvPr>
          <p:cNvSpPr txBox="1"/>
          <p:nvPr/>
        </p:nvSpPr>
        <p:spPr>
          <a:xfrm>
            <a:off x="4410269" y="4494246"/>
            <a:ext cx="283748" cy="523220"/>
          </a:xfrm>
          <a:prstGeom prst="rect">
            <a:avLst/>
          </a:prstGeom>
          <a:noFill/>
        </p:spPr>
        <p:txBody>
          <a:bodyPr wrap="square" rtlCol="0">
            <a:spAutoFit/>
          </a:bodyPr>
          <a:lstStyle/>
          <a:p>
            <a:r>
              <a:rPr kumimoji="1" lang="ja-JP" altLang="en-US" sz="2800" dirty="0"/>
              <a:t>↓</a:t>
            </a:r>
          </a:p>
        </p:txBody>
      </p:sp>
      <p:sp>
        <p:nvSpPr>
          <p:cNvPr id="3" name="テキスト ボックス 2">
            <a:extLst>
              <a:ext uri="{FF2B5EF4-FFF2-40B4-BE49-F238E27FC236}">
                <a16:creationId xmlns:a16="http://schemas.microsoft.com/office/drawing/2014/main" id="{62A0EF8A-67E4-4B9B-93D5-DF962069656B}"/>
              </a:ext>
            </a:extLst>
          </p:cNvPr>
          <p:cNvSpPr txBox="1"/>
          <p:nvPr/>
        </p:nvSpPr>
        <p:spPr>
          <a:xfrm>
            <a:off x="513184" y="5029200"/>
            <a:ext cx="8266923" cy="954107"/>
          </a:xfrm>
          <a:prstGeom prst="rect">
            <a:avLst/>
          </a:prstGeom>
          <a:noFill/>
        </p:spPr>
        <p:txBody>
          <a:bodyPr wrap="square" rtlCol="0">
            <a:spAutoFit/>
          </a:bodyPr>
          <a:lstStyle/>
          <a:p>
            <a:r>
              <a:rPr lang="ja-JP" altLang="en-US" sz="2800" b="0" i="0" dirty="0">
                <a:effectLst/>
                <a:latin typeface="ＭＳ 明朝" panose="02020609040205080304" pitchFamily="17" charset="-128"/>
                <a:ea typeface="ＭＳ 明朝" panose="02020609040205080304" pitchFamily="17" charset="-128"/>
              </a:rPr>
              <a:t>他人のことを思い遣り、他人のために尽くそうという</a:t>
            </a:r>
            <a:r>
              <a:rPr lang="ja-JP" altLang="en-US" sz="2800" b="1" i="0" dirty="0">
                <a:solidFill>
                  <a:srgbClr val="C00000"/>
                </a:solidFill>
                <a:effectLst/>
                <a:latin typeface="ＭＳ 明朝" panose="02020609040205080304" pitchFamily="17" charset="-128"/>
                <a:ea typeface="ＭＳ 明朝" panose="02020609040205080304" pitchFamily="17" charset="-128"/>
              </a:rPr>
              <a:t>奉仕活動の根本原理</a:t>
            </a:r>
            <a:r>
              <a:rPr lang="ja-JP" altLang="en-US" sz="2800" i="0" dirty="0">
                <a:effectLst/>
                <a:latin typeface="ＭＳ 明朝" panose="02020609040205080304" pitchFamily="17" charset="-128"/>
                <a:ea typeface="ＭＳ 明朝" panose="02020609040205080304" pitchFamily="17" charset="-128"/>
              </a:rPr>
              <a:t>を</a:t>
            </a:r>
            <a:r>
              <a:rPr lang="ja-JP" altLang="en-US" sz="2800" b="0" i="0" dirty="0">
                <a:effectLst/>
                <a:latin typeface="ＭＳ 明朝" panose="02020609040205080304" pitchFamily="17" charset="-128"/>
                <a:ea typeface="ＭＳ 明朝" panose="02020609040205080304" pitchFamily="17" charset="-128"/>
              </a:rPr>
              <a:t>明確に定義</a:t>
            </a:r>
            <a:endParaRPr kumimoji="1" lang="ja-JP" altLang="en-US" sz="2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7481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8E58C8-1304-3141-AF05-3D8D110CC0CB}"/>
              </a:ext>
            </a:extLst>
          </p:cNvPr>
          <p:cNvSpPr>
            <a:spLocks noGrp="1"/>
          </p:cNvSpPr>
          <p:nvPr>
            <p:ph type="title"/>
          </p:nvPr>
        </p:nvSpPr>
        <p:spPr>
          <a:xfrm>
            <a:off x="373613" y="654298"/>
            <a:ext cx="8229600" cy="1143000"/>
          </a:xfrm>
        </p:spPr>
        <p:txBody>
          <a:bodyPr>
            <a:normAutofit fontScale="90000"/>
          </a:bodyPr>
          <a:lstStyle/>
          <a:p>
            <a:pPr algn="l"/>
            <a:r>
              <a:rPr kumimoji="1" lang="ja-JP" altLang="en-US" sz="2400" dirty="0">
                <a:latin typeface="HGMaruGothicMPRO" panose="020F0600000000000000" pitchFamily="34" charset="-128"/>
                <a:ea typeface="HGMaruGothicMPRO" panose="020F0600000000000000" pitchFamily="34" charset="-128"/>
              </a:rPr>
              <a:t>決議第</a:t>
            </a:r>
            <a:r>
              <a:rPr kumimoji="1" lang="en-US" altLang="ja-JP" sz="2400" dirty="0">
                <a:latin typeface="HGMaruGothicMPRO" panose="020F0600000000000000" pitchFamily="34" charset="-128"/>
                <a:ea typeface="HGMaruGothicMPRO" panose="020F0600000000000000" pitchFamily="34" charset="-128"/>
              </a:rPr>
              <a:t>23-34 </a:t>
            </a:r>
            <a:r>
              <a:rPr kumimoji="1" lang="ja-JP" altLang="en-US" sz="2400" dirty="0">
                <a:latin typeface="HGMaruGothicMPRO" panose="020F0600000000000000" pitchFamily="34" charset="-128"/>
                <a:ea typeface="HGMaruGothicMPRO" panose="020F0600000000000000" pitchFamily="34" charset="-128"/>
              </a:rPr>
              <a:t>第１条</a:t>
            </a:r>
            <a:br>
              <a:rPr kumimoji="1" lang="en-US" altLang="ja-JP" sz="2400" dirty="0">
                <a:latin typeface="HGMaruGothicMPRO" panose="020F0600000000000000" pitchFamily="34" charset="-128"/>
                <a:ea typeface="HGMaruGothicMPRO" panose="020F0600000000000000" pitchFamily="34" charset="-128"/>
              </a:rPr>
            </a:br>
            <a:br>
              <a:rPr lang="en-US" altLang="ja-JP" sz="2400" dirty="0">
                <a:latin typeface="HGMaruGothicMPRO" panose="020F0600000000000000" pitchFamily="34" charset="-128"/>
                <a:ea typeface="HGMaruGothicMPRO" panose="020F0600000000000000" pitchFamily="34" charset="-128"/>
              </a:rPr>
            </a:br>
            <a:r>
              <a:rPr lang="ja-JP" altLang="en-US" sz="2400" dirty="0">
                <a:latin typeface="HGMaruGothicMPRO" panose="020F0600000000000000" pitchFamily="34" charset="-128"/>
                <a:ea typeface="HGMaruGothicMPRO" panose="020F0600000000000000" pitchFamily="34" charset="-128"/>
              </a:rPr>
              <a:t>　</a:t>
            </a:r>
            <a:r>
              <a:rPr lang="ja-JP" altLang="en-US" sz="2000" dirty="0">
                <a:latin typeface="HGMaruGothicMPRO" panose="020F0600000000000000" pitchFamily="34" charset="-128"/>
                <a:ea typeface="HGMaruGothicMPRO" panose="020F0600000000000000" pitchFamily="34" charset="-128"/>
              </a:rPr>
              <a:t>・・・　ロータリーの奉仕</a:t>
            </a:r>
            <a:r>
              <a:rPr lang="ja-JP" altLang="en-US" sz="2000" b="1" dirty="0">
                <a:solidFill>
                  <a:srgbClr val="C00000"/>
                </a:solidFill>
                <a:latin typeface="HGMaruGothicMPRO" panose="020F0600000000000000" pitchFamily="34" charset="-128"/>
                <a:ea typeface="HGMaruGothicMPRO" panose="020F0600000000000000" pitchFamily="34" charset="-128"/>
              </a:rPr>
              <a:t>理念を確定したドキュメント</a:t>
            </a:r>
            <a:r>
              <a:rPr lang="ja-JP" altLang="en-US" sz="2000" dirty="0">
                <a:latin typeface="HGMaruGothicMPRO" panose="020F0600000000000000" pitchFamily="34" charset="-128"/>
                <a:ea typeface="HGMaruGothicMPRO" panose="020F0600000000000000" pitchFamily="34" charset="-128"/>
              </a:rPr>
              <a:t>として重要</a:t>
            </a:r>
            <a:r>
              <a:rPr kumimoji="1" lang="en-US" altLang="ja-JP" sz="2000" dirty="0">
                <a:latin typeface="HGMaruGothicMPRO" panose="020F0600000000000000" pitchFamily="34" charset="-128"/>
                <a:ea typeface="HGMaruGothicMPRO" panose="020F0600000000000000" pitchFamily="34" charset="-128"/>
              </a:rPr>
              <a:t> </a:t>
            </a:r>
            <a:endParaRPr kumimoji="1" lang="ja-JP" altLang="en-US" sz="2000" dirty="0">
              <a:latin typeface="HGMaruGothicMPRO" panose="020F0600000000000000" pitchFamily="34" charset="-128"/>
              <a:ea typeface="HGMaruGothicMPRO" panose="020F0600000000000000" pitchFamily="34" charset="-128"/>
            </a:endParaRPr>
          </a:p>
        </p:txBody>
      </p:sp>
      <p:sp>
        <p:nvSpPr>
          <p:cNvPr id="3" name="スライド番号プレースホルダー 2">
            <a:extLst>
              <a:ext uri="{FF2B5EF4-FFF2-40B4-BE49-F238E27FC236}">
                <a16:creationId xmlns:a16="http://schemas.microsoft.com/office/drawing/2014/main" id="{6B21F1EF-8451-9C46-8072-5A4FC1B7C587}"/>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mtClean="0"/>
              <a:pPr/>
              <a:t>5</a:t>
            </a:fld>
            <a:endParaRPr kumimoji="1" lang="ja-JP" altLang="en-US" dirty="0"/>
          </a:p>
        </p:txBody>
      </p:sp>
      <p:sp>
        <p:nvSpPr>
          <p:cNvPr id="4" name="テキスト ボックス 3">
            <a:extLst>
              <a:ext uri="{FF2B5EF4-FFF2-40B4-BE49-F238E27FC236}">
                <a16:creationId xmlns:a16="http://schemas.microsoft.com/office/drawing/2014/main" id="{C75E1EED-8345-A846-A43B-D13F61C378BC}"/>
              </a:ext>
            </a:extLst>
          </p:cNvPr>
          <p:cNvSpPr txBox="1"/>
          <p:nvPr/>
        </p:nvSpPr>
        <p:spPr>
          <a:xfrm>
            <a:off x="345233" y="2123525"/>
            <a:ext cx="8565502" cy="2308324"/>
          </a:xfrm>
          <a:prstGeom prst="rect">
            <a:avLst/>
          </a:prstGeom>
          <a:noFill/>
          <a:ln>
            <a:solidFill>
              <a:srgbClr val="FF0000"/>
            </a:solidFill>
          </a:ln>
        </p:spPr>
        <p:txBody>
          <a:bodyPr wrap="square" rtlCol="0">
            <a:spAutoFit/>
          </a:bodyPr>
          <a:lstStyle/>
          <a:p>
            <a:r>
              <a:rPr lang="ja-JP" altLang="ja-JP" sz="2400" dirty="0">
                <a:latin typeface="HGMaruGothicMPRO" panose="020F0600000000000000" pitchFamily="34" charset="-128"/>
                <a:ea typeface="HGMaruGothicMPRO" panose="020F0600000000000000" pitchFamily="34" charset="-128"/>
              </a:rPr>
              <a:t>ロータリーは、基本的には</a:t>
            </a:r>
            <a:r>
              <a:rPr lang="ja-JP" altLang="en-US" sz="2400" dirty="0">
                <a:latin typeface="HGMaruGothicMPRO" panose="020F0600000000000000" pitchFamily="34" charset="-128"/>
                <a:ea typeface="HGMaruGothicMPRO" panose="020F0600000000000000" pitchFamily="34" charset="-128"/>
              </a:rPr>
              <a:t>、</a:t>
            </a:r>
            <a:r>
              <a:rPr lang="ja-JP" altLang="ja-JP" sz="2400" dirty="0">
                <a:latin typeface="HGMaruGothicMPRO" panose="020F0600000000000000" pitchFamily="34" charset="-128"/>
                <a:ea typeface="HGMaruGothicMPRO" panose="020F0600000000000000" pitchFamily="34" charset="-128"/>
              </a:rPr>
              <a:t>一つの人生哲学</a:t>
            </a:r>
            <a:r>
              <a:rPr lang="ja-JP" altLang="ja-JP" sz="2400" dirty="0" err="1">
                <a:latin typeface="HGMaruGothicMPRO" panose="020F0600000000000000" pitchFamily="34" charset="-128"/>
                <a:ea typeface="HGMaruGothicMPRO" panose="020F0600000000000000" pitchFamily="34" charset="-128"/>
              </a:rPr>
              <a:t>で</a:t>
            </a:r>
            <a:r>
              <a:rPr lang="ja-JP" altLang="ja-JP" sz="2400" dirty="0">
                <a:latin typeface="HGMaruGothicMPRO" panose="020F0600000000000000" pitchFamily="34" charset="-128"/>
                <a:ea typeface="HGMaruGothicMPRO" panose="020F0600000000000000" pitchFamily="34" charset="-128"/>
              </a:rPr>
              <a:t>あり、それは利己的な欲求と義務</a:t>
            </a:r>
            <a:r>
              <a:rPr lang="ja-JP" altLang="ja-JP" sz="2400" dirty="0" err="1">
                <a:latin typeface="HGMaruGothicMPRO" panose="020F0600000000000000" pitchFamily="34" charset="-128"/>
                <a:ea typeface="HGMaruGothicMPRO" panose="020F0600000000000000" pitchFamily="34" charset="-128"/>
              </a:rPr>
              <a:t>および</a:t>
            </a:r>
            <a:r>
              <a:rPr lang="ja-JP" altLang="ja-JP" sz="2400" dirty="0">
                <a:latin typeface="HGMaruGothicMPRO" panose="020F0600000000000000" pitchFamily="34" charset="-128"/>
                <a:ea typeface="HGMaruGothicMPRO" panose="020F0600000000000000" pitchFamily="34" charset="-128"/>
              </a:rPr>
              <a:t>これに伴う他人のために奉仕したいという感情とのあい</a:t>
            </a:r>
            <a:r>
              <a:rPr lang="ja-JP" altLang="ja-JP" sz="2400" dirty="0" err="1">
                <a:latin typeface="HGMaruGothicMPRO" panose="020F0600000000000000" pitchFamily="34" charset="-128"/>
                <a:ea typeface="HGMaruGothicMPRO" panose="020F0600000000000000" pitchFamily="34" charset="-128"/>
              </a:rPr>
              <a:t>だに</a:t>
            </a:r>
            <a:r>
              <a:rPr lang="ja-JP" altLang="ja-JP" sz="2400" dirty="0">
                <a:latin typeface="HGMaruGothicMPRO" panose="020F0600000000000000" pitchFamily="34" charset="-128"/>
                <a:ea typeface="HGMaruGothicMPRO" panose="020F0600000000000000" pitchFamily="34" charset="-128"/>
              </a:rPr>
              <a:t>常に存在する矛盾を和らげようとするものである。この哲学は</a:t>
            </a:r>
            <a:r>
              <a:rPr lang="en-US" altLang="ja-JP" sz="2400" dirty="0">
                <a:latin typeface="HGMaruGothicMPRO" panose="020F0600000000000000" pitchFamily="34" charset="-128"/>
                <a:ea typeface="HGMaruGothicMPRO" panose="020F0600000000000000" pitchFamily="34" charset="-128"/>
              </a:rPr>
              <a:t> −</a:t>
            </a:r>
            <a:r>
              <a:rPr lang="ja-JP" altLang="en-US" sz="2400" dirty="0">
                <a:latin typeface="HGMaruGothicMPRO" panose="020F0600000000000000" pitchFamily="34" charset="-128"/>
                <a:ea typeface="HGMaruGothicMPRO" panose="020F0600000000000000" pitchFamily="34" charset="-128"/>
              </a:rPr>
              <a:t>「</a:t>
            </a:r>
            <a:r>
              <a:rPr lang="ja-JP" altLang="ja-JP" sz="2400" dirty="0">
                <a:latin typeface="HGMaruGothicMPRO" panose="020F0600000000000000" pitchFamily="34" charset="-128"/>
                <a:ea typeface="HGMaruGothicMPRO" panose="020F0600000000000000" pitchFamily="34" charset="-128"/>
              </a:rPr>
              <a:t>超我の奉仕</a:t>
            </a:r>
            <a:r>
              <a:rPr lang="ja-JP" altLang="en-US" sz="2400" dirty="0">
                <a:latin typeface="HGMaruGothicMPRO" panose="020F0600000000000000" pitchFamily="34" charset="-128"/>
                <a:ea typeface="HGMaruGothicMPRO" panose="020F0600000000000000" pitchFamily="34" charset="-128"/>
              </a:rPr>
              <a:t>」−</a:t>
            </a:r>
            <a:r>
              <a:rPr lang="en-US" altLang="ja-JP" sz="2400" dirty="0">
                <a:latin typeface="HGMaruGothicMPRO" panose="020F0600000000000000" pitchFamily="34" charset="-128"/>
                <a:ea typeface="HGMaruGothicMPRO" panose="020F0600000000000000" pitchFamily="34" charset="-128"/>
              </a:rPr>
              <a:t>  </a:t>
            </a:r>
            <a:r>
              <a:rPr lang="ja-JP" altLang="ja-JP" sz="2400" dirty="0">
                <a:latin typeface="HGMaruGothicMPRO" panose="020F0600000000000000" pitchFamily="34" charset="-128"/>
                <a:ea typeface="HGMaruGothicMPRO" panose="020F0600000000000000" pitchFamily="34" charset="-128"/>
              </a:rPr>
              <a:t>の哲学</a:t>
            </a:r>
            <a:r>
              <a:rPr lang="ja-JP" altLang="ja-JP" sz="2400" dirty="0" err="1">
                <a:latin typeface="HGMaruGothicMPRO" panose="020F0600000000000000" pitchFamily="34" charset="-128"/>
                <a:ea typeface="HGMaruGothicMPRO" panose="020F0600000000000000" pitchFamily="34" charset="-128"/>
              </a:rPr>
              <a:t>で</a:t>
            </a:r>
            <a:r>
              <a:rPr lang="ja-JP" altLang="ja-JP" sz="2400" dirty="0">
                <a:latin typeface="HGMaruGothicMPRO" panose="020F0600000000000000" pitchFamily="34" charset="-128"/>
                <a:ea typeface="HGMaruGothicMPRO" panose="020F0600000000000000" pitchFamily="34" charset="-128"/>
              </a:rPr>
              <a:t>あり</a:t>
            </a:r>
            <a:r>
              <a:rPr lang="ja-JP" altLang="en-US" sz="2400" dirty="0">
                <a:latin typeface="HGMaruGothicMPRO" panose="020F0600000000000000" pitchFamily="34" charset="-128"/>
                <a:ea typeface="HGMaruGothicMPRO" panose="020F0600000000000000" pitchFamily="34" charset="-128"/>
              </a:rPr>
              <a:t>、</a:t>
            </a:r>
            <a:r>
              <a:rPr lang="ja-JP" altLang="ja-JP" sz="2400" dirty="0">
                <a:latin typeface="HGMaruGothicMPRO" panose="020F0600000000000000" pitchFamily="34" charset="-128"/>
                <a:ea typeface="HGMaruGothicMPRO" panose="020F0600000000000000" pitchFamily="34" charset="-128"/>
              </a:rPr>
              <a:t>「最もよく奉仕する者、最も多く報いられる」という実践理論の原則に基</a:t>
            </a:r>
            <a:r>
              <a:rPr lang="ja-JP" altLang="ja-JP" sz="2400" dirty="0" err="1">
                <a:latin typeface="HGMaruGothicMPRO" panose="020F0600000000000000" pitchFamily="34" charset="-128"/>
                <a:ea typeface="HGMaruGothicMPRO" panose="020F0600000000000000" pitchFamily="34" charset="-128"/>
              </a:rPr>
              <a:t>づく</a:t>
            </a:r>
            <a:r>
              <a:rPr lang="ja-JP" altLang="ja-JP" sz="2400" dirty="0">
                <a:latin typeface="HGMaruGothicMPRO" panose="020F0600000000000000" pitchFamily="34" charset="-128"/>
                <a:ea typeface="HGMaruGothicMPRO" panose="020F0600000000000000" pitchFamily="34" charset="-128"/>
              </a:rPr>
              <a:t>ものである。</a:t>
            </a:r>
          </a:p>
        </p:txBody>
      </p:sp>
      <p:sp>
        <p:nvSpPr>
          <p:cNvPr id="5" name="テキスト ボックス 4"/>
          <p:cNvSpPr txBox="1"/>
          <p:nvPr/>
        </p:nvSpPr>
        <p:spPr>
          <a:xfrm>
            <a:off x="1187624" y="4797152"/>
            <a:ext cx="7571303" cy="1754326"/>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二つのモットーを、一つの主張としてとらえると</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サービスを自己の利益や都合より優先させよう</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利益は、サービスの結果である</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相手のために最善のサービスをすれば、</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ja-JP" altLang="en-US" b="1" dirty="0">
                <a:solidFill>
                  <a:srgbClr val="C00000"/>
                </a:solidFill>
                <a:latin typeface="HG丸ｺﾞｼｯｸM-PRO" panose="020F0600000000000000" pitchFamily="50" charset="-128"/>
                <a:ea typeface="HG丸ｺﾞｼｯｸM-PRO" panose="020F0600000000000000" pitchFamily="50" charset="-128"/>
              </a:rPr>
              <a:t>結果として最大の金銭的な利益と大きな精神的な満足</a:t>
            </a:r>
            <a:r>
              <a:rPr lang="ja-JP" altLang="en-US" dirty="0">
                <a:latin typeface="HG丸ｺﾞｼｯｸM-PRO" panose="020F0600000000000000" pitchFamily="50" charset="-128"/>
                <a:ea typeface="HG丸ｺﾞｼｯｸM-PRO" panose="020F0600000000000000" pitchFamily="50" charset="-128"/>
              </a:rPr>
              <a:t>が得られる</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t>　　</a:t>
            </a:r>
          </a:p>
        </p:txBody>
      </p:sp>
    </p:spTree>
    <p:extLst>
      <p:ext uri="{BB962C8B-B14F-4D97-AF65-F5344CB8AC3E}">
        <p14:creationId xmlns:p14="http://schemas.microsoft.com/office/powerpoint/2010/main" val="177481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7495E0-1C8E-44E6-9A82-5707A8945905}"/>
              </a:ext>
            </a:extLst>
          </p:cNvPr>
          <p:cNvSpPr>
            <a:spLocks noGrp="1"/>
          </p:cNvSpPr>
          <p:nvPr>
            <p:ph type="title"/>
          </p:nvPr>
        </p:nvSpPr>
        <p:spPr>
          <a:xfrm>
            <a:off x="395536" y="2213992"/>
            <a:ext cx="8229600" cy="1143000"/>
          </a:xfrm>
        </p:spPr>
        <p:txBody>
          <a:bodyPr>
            <a:noAutofit/>
          </a:bodyPr>
          <a:lstStyle/>
          <a:p>
            <a:r>
              <a:rPr kumimoji="1" lang="ja-JP" altLang="en-US" sz="4000" b="1" dirty="0">
                <a:latin typeface="ＭＳ 明朝" panose="02020609040205080304" pitchFamily="17" charset="-128"/>
                <a:ea typeface="ＭＳ 明朝" panose="02020609040205080304" pitchFamily="17" charset="-128"/>
              </a:rPr>
              <a:t>ロータリーの奉仕活動の実践は</a:t>
            </a:r>
            <a:br>
              <a:rPr kumimoji="1" lang="en-US" altLang="ja-JP" sz="4000" b="1" dirty="0">
                <a:latin typeface="ＭＳ 明朝" panose="02020609040205080304" pitchFamily="17" charset="-128"/>
                <a:ea typeface="ＭＳ 明朝" panose="02020609040205080304" pitchFamily="17" charset="-128"/>
              </a:rPr>
            </a:br>
            <a:r>
              <a:rPr kumimoji="1" lang="ja-JP" altLang="en-US" sz="4000" b="1" dirty="0">
                <a:latin typeface="ＭＳ 明朝" panose="02020609040205080304" pitchFamily="17" charset="-128"/>
                <a:ea typeface="ＭＳ 明朝" panose="02020609040205080304" pitchFamily="17" charset="-128"/>
              </a:rPr>
              <a:t>個人奉仕が原則</a:t>
            </a:r>
          </a:p>
        </p:txBody>
      </p:sp>
      <p:sp>
        <p:nvSpPr>
          <p:cNvPr id="4" name="タイトル 1">
            <a:extLst>
              <a:ext uri="{FF2B5EF4-FFF2-40B4-BE49-F238E27FC236}">
                <a16:creationId xmlns:a16="http://schemas.microsoft.com/office/drawing/2014/main" id="{B7E4B052-7FCF-4208-BE63-AD2880C3EE2A}"/>
              </a:ext>
            </a:extLst>
          </p:cNvPr>
          <p:cNvSpPr txBox="1">
            <a:spLocks/>
          </p:cNvSpPr>
          <p:nvPr/>
        </p:nvSpPr>
        <p:spPr>
          <a:xfrm>
            <a:off x="457200" y="43022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クラブが行う奉仕活動は会員の</a:t>
            </a:r>
            <a:endParaRPr kumimoji="1" lang="en-US" altLang="ja-JP" sz="4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訓練のための例示</a:t>
            </a:r>
          </a:p>
        </p:txBody>
      </p:sp>
      <p:sp>
        <p:nvSpPr>
          <p:cNvPr id="5" name="タイトル 1">
            <a:extLst>
              <a:ext uri="{FF2B5EF4-FFF2-40B4-BE49-F238E27FC236}">
                <a16:creationId xmlns:a16="http://schemas.microsoft.com/office/drawing/2014/main" id="{9626096A-4EFE-45D8-A71A-5202FB81A5EF}"/>
              </a:ext>
            </a:extLst>
          </p:cNvPr>
          <p:cNvSpPr txBox="1">
            <a:spLocks/>
          </p:cNvSpPr>
          <p:nvPr/>
        </p:nvSpPr>
        <p:spPr>
          <a:xfrm>
            <a:off x="251520" y="41379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決議第</a:t>
            </a:r>
            <a:r>
              <a:rPr kumimoji="1" lang="en-US" altLang="ja-JP"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23</a:t>
            </a:r>
            <a:r>
              <a:rPr kumimoji="1" lang="ja-JP" altLang="en-US"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a:t>
            </a:r>
            <a:r>
              <a:rPr kumimoji="1" lang="en-US" altLang="ja-JP"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34</a:t>
            </a:r>
            <a:r>
              <a:rPr kumimoji="1" lang="ja-JP" altLang="en-US"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rPr>
              <a:t>　第６条</a:t>
            </a:r>
          </a:p>
        </p:txBody>
      </p:sp>
    </p:spTree>
    <p:extLst>
      <p:ext uri="{BB962C8B-B14F-4D97-AF65-F5344CB8AC3E}">
        <p14:creationId xmlns:p14="http://schemas.microsoft.com/office/powerpoint/2010/main" val="128442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pPr eaLnBrk="1" hangingPunct="1">
              <a:defRPr/>
            </a:pPr>
            <a:r>
              <a:rPr lang="ja-JP" altLang="en-US" sz="3200" b="0">
                <a:solidFill>
                  <a:schemeClr val="tx1"/>
                </a:solidFill>
                <a:effectLst>
                  <a:outerShdw blurRad="38100" dist="38100" dir="2700000" algn="tl">
                    <a:srgbClr val="C0C0C0"/>
                  </a:outerShdw>
                </a:effectLst>
                <a:latin typeface="HGMaruGothicMPRO" panose="020F0600000000000000" pitchFamily="34" charset="-128"/>
                <a:ea typeface="HGMaruGothicMPRO" panose="020F0600000000000000" pitchFamily="34" charset="-128"/>
              </a:rPr>
              <a:t>奉仕の理想</a:t>
            </a:r>
          </a:p>
        </p:txBody>
      </p:sp>
      <p:sp>
        <p:nvSpPr>
          <p:cNvPr id="4" name="テキスト ボックス 3">
            <a:extLst>
              <a:ext uri="{FF2B5EF4-FFF2-40B4-BE49-F238E27FC236}">
                <a16:creationId xmlns:a16="http://schemas.microsoft.com/office/drawing/2014/main" id="{91610528-1B6D-7E43-8E44-3AB7D4AD0CCD}"/>
              </a:ext>
            </a:extLst>
          </p:cNvPr>
          <p:cNvSpPr txBox="1"/>
          <p:nvPr/>
        </p:nvSpPr>
        <p:spPr>
          <a:xfrm>
            <a:off x="2587414" y="1608656"/>
            <a:ext cx="270952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I</a:t>
            </a:r>
            <a:r>
              <a:rPr kumimoji="1" lang="en-US" altLang="ja-JP" sz="24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deal</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of </a:t>
            </a:r>
            <a:r>
              <a:rPr kumimoji="1" lang="en-US" altLang="ja-JP" sz="2400"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service</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56E8A206-BAFF-F64C-82CC-C842A8F967CD}"/>
              </a:ext>
            </a:extLst>
          </p:cNvPr>
          <p:cNvSpPr txBox="1"/>
          <p:nvPr/>
        </p:nvSpPr>
        <p:spPr>
          <a:xfrm>
            <a:off x="4110428" y="2410429"/>
            <a:ext cx="422423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「奉仕」という日本語訳は</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という概念を正確には表現していない</a:t>
            </a:r>
          </a:p>
        </p:txBody>
      </p:sp>
      <p:cxnSp>
        <p:nvCxnSpPr>
          <p:cNvPr id="12" name="直線矢印コネクタ 11">
            <a:extLst>
              <a:ext uri="{FF2B5EF4-FFF2-40B4-BE49-F238E27FC236}">
                <a16:creationId xmlns:a16="http://schemas.microsoft.com/office/drawing/2014/main" id="{C5ECB9C9-4C96-434F-B228-24945FE7AC53}"/>
              </a:ext>
            </a:extLst>
          </p:cNvPr>
          <p:cNvCxnSpPr>
            <a:cxnSpLocks/>
          </p:cNvCxnSpPr>
          <p:nvPr/>
        </p:nvCxnSpPr>
        <p:spPr>
          <a:xfrm>
            <a:off x="5076056" y="3083765"/>
            <a:ext cx="0" cy="379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6B11048-D8D2-C548-8B72-0052DF5AC0C1}"/>
              </a:ext>
            </a:extLst>
          </p:cNvPr>
          <p:cNvSpPr txBox="1"/>
          <p:nvPr/>
        </p:nvSpPr>
        <p:spPr>
          <a:xfrm>
            <a:off x="5076056" y="2987354"/>
            <a:ext cx="1101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serve </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F10628E1-7043-474C-B548-75A6B82DDF11}"/>
              </a:ext>
            </a:extLst>
          </p:cNvPr>
          <p:cNvSpPr txBox="1"/>
          <p:nvPr/>
        </p:nvSpPr>
        <p:spPr>
          <a:xfrm>
            <a:off x="4276195" y="3495442"/>
            <a:ext cx="4517583" cy="646331"/>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人とか地域にニーズ</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needs</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があり、</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そのニーズを満たして行こうとする行為 </a:t>
            </a:r>
            <a:endPar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0" name="テキスト ボックス 19">
            <a:extLst>
              <a:ext uri="{FF2B5EF4-FFF2-40B4-BE49-F238E27FC236}">
                <a16:creationId xmlns:a16="http://schemas.microsoft.com/office/drawing/2014/main" id="{5F2531A4-40C3-5741-AA92-A09476B62405}"/>
              </a:ext>
            </a:extLst>
          </p:cNvPr>
          <p:cNvSpPr txBox="1"/>
          <p:nvPr/>
        </p:nvSpPr>
        <p:spPr>
          <a:xfrm>
            <a:off x="3783400" y="4430023"/>
            <a:ext cx="5032147" cy="2031325"/>
          </a:xfrm>
          <a:prstGeom prst="rect">
            <a:avLst/>
          </a:prstGeom>
          <a:noFill/>
          <a:ln w="38100">
            <a:solidFill>
              <a:srgbClr val="0070C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１　</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先ずニーズを知ることが必要 </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２　</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ニーズが満たされなければ</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serve</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したこと</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にならない </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mn-cs"/>
              </a:rPr>
              <a:t>３　</a:t>
            </a:r>
            <a:r>
              <a:rPr kumimoji="1" lang="ja-JP" altLang="ja-JP" sz="18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mn-cs"/>
              </a:rPr>
              <a:t>その人が欲求することとその人にとって本</a:t>
            </a:r>
            <a:endParaRPr kumimoji="1" lang="en-US" altLang="ja-JP" sz="18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mn-cs"/>
              </a:rPr>
              <a:t>　　</a:t>
            </a:r>
            <a:r>
              <a:rPr kumimoji="1" lang="ja-JP" altLang="ja-JP" sz="18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mn-cs"/>
              </a:rPr>
              <a:t>当に必要な事とは必ずしも一致しない</a:t>
            </a:r>
            <a:endParaRPr kumimoji="1" lang="en-US" altLang="ja-JP" sz="18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４　</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本当に必要なものを適確に把握することが</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大切</a:t>
            </a:r>
          </a:p>
        </p:txBody>
      </p:sp>
      <p:sp>
        <p:nvSpPr>
          <p:cNvPr id="21" name="テキスト ボックス 20">
            <a:extLst>
              <a:ext uri="{FF2B5EF4-FFF2-40B4-BE49-F238E27FC236}">
                <a16:creationId xmlns:a16="http://schemas.microsoft.com/office/drawing/2014/main" id="{0EA8F45A-8F81-5649-9E15-F848064D7BB8}"/>
              </a:ext>
            </a:extLst>
          </p:cNvPr>
          <p:cNvSpPr txBox="1"/>
          <p:nvPr/>
        </p:nvSpPr>
        <p:spPr>
          <a:xfrm>
            <a:off x="2863933" y="1222846"/>
            <a:ext cx="24929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ロータリーの目的</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38" name="直線矢印コネクタ 37">
            <a:extLst>
              <a:ext uri="{FF2B5EF4-FFF2-40B4-BE49-F238E27FC236}">
                <a16:creationId xmlns:a16="http://schemas.microsoft.com/office/drawing/2014/main" id="{A18E0AD3-8D7C-AD4A-BACA-2B76C39C3971}"/>
              </a:ext>
            </a:extLst>
          </p:cNvPr>
          <p:cNvCxnSpPr>
            <a:cxnSpLocks/>
          </p:cNvCxnSpPr>
          <p:nvPr/>
        </p:nvCxnSpPr>
        <p:spPr>
          <a:xfrm>
            <a:off x="5076056" y="2059988"/>
            <a:ext cx="0" cy="3774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2EABC49-180F-6747-8905-5AB9A56585EF}"/>
              </a:ext>
            </a:extLst>
          </p:cNvPr>
          <p:cNvSpPr txBox="1"/>
          <p:nvPr/>
        </p:nvSpPr>
        <p:spPr>
          <a:xfrm>
            <a:off x="290152" y="2670071"/>
            <a:ext cx="3416320" cy="923330"/>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その完成度・達成度において、</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最高位にランクされる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「もの」または「事柄」</a:t>
            </a:r>
            <a:endPar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cxnSp>
        <p:nvCxnSpPr>
          <p:cNvPr id="34" name="直線コネクタ 33">
            <a:extLst>
              <a:ext uri="{FF2B5EF4-FFF2-40B4-BE49-F238E27FC236}">
                <a16:creationId xmlns:a16="http://schemas.microsoft.com/office/drawing/2014/main" id="{4642992A-7103-434A-90EF-6D4B83B3271B}"/>
              </a:ext>
            </a:extLst>
          </p:cNvPr>
          <p:cNvCxnSpPr/>
          <p:nvPr/>
        </p:nvCxnSpPr>
        <p:spPr>
          <a:xfrm>
            <a:off x="3491880" y="2059988"/>
            <a:ext cx="0" cy="188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A814798-17AA-A241-BAEA-33F3F35FC3D5}"/>
              </a:ext>
            </a:extLst>
          </p:cNvPr>
          <p:cNvCxnSpPr>
            <a:cxnSpLocks/>
          </p:cNvCxnSpPr>
          <p:nvPr/>
        </p:nvCxnSpPr>
        <p:spPr>
          <a:xfrm flipH="1">
            <a:off x="1998312" y="2248711"/>
            <a:ext cx="1493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96AB66F4-697E-C54E-8486-F658670B7A1A}"/>
              </a:ext>
            </a:extLst>
          </p:cNvPr>
          <p:cNvCxnSpPr>
            <a:cxnSpLocks/>
            <a:endCxn id="22" idx="0"/>
          </p:cNvCxnSpPr>
          <p:nvPr/>
        </p:nvCxnSpPr>
        <p:spPr>
          <a:xfrm>
            <a:off x="1998312" y="2244434"/>
            <a:ext cx="0" cy="425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2EBC9F75-81B1-304D-BE23-685D1E9EF54E}"/>
              </a:ext>
            </a:extLst>
          </p:cNvPr>
          <p:cNvSpPr txBox="1"/>
          <p:nvPr/>
        </p:nvSpPr>
        <p:spPr>
          <a:xfrm>
            <a:off x="75560" y="4492547"/>
            <a:ext cx="3416320" cy="1200329"/>
          </a:xfrm>
          <a:prstGeom prst="rect">
            <a:avLst/>
          </a:prstGeom>
          <a:solidFill>
            <a:schemeClr val="accent2">
              <a:lumMod val="20000"/>
              <a:lumOff val="80000"/>
            </a:schemeClr>
          </a:solidFill>
          <a:ln w="38100">
            <a:solidFill>
              <a:schemeClr val="accent6">
                <a:lumMod val="20000"/>
                <a:lumOff val="80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“Ideal of Service”</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とは、</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人のニーズを良く汲み取って、</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そのニーズを理想的なかたち</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で満たすという意味</a:t>
            </a:r>
            <a:endPar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cxnSp>
        <p:nvCxnSpPr>
          <p:cNvPr id="44" name="直線矢印コネクタ 43">
            <a:extLst>
              <a:ext uri="{FF2B5EF4-FFF2-40B4-BE49-F238E27FC236}">
                <a16:creationId xmlns:a16="http://schemas.microsoft.com/office/drawing/2014/main" id="{92AA3B60-3166-7147-9DE6-1F980B778357}"/>
              </a:ext>
            </a:extLst>
          </p:cNvPr>
          <p:cNvCxnSpPr>
            <a:stCxn id="22" idx="2"/>
          </p:cNvCxnSpPr>
          <p:nvPr/>
        </p:nvCxnSpPr>
        <p:spPr>
          <a:xfrm flipH="1">
            <a:off x="1547664" y="3593401"/>
            <a:ext cx="450648" cy="8366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F423BAAF-A869-EE41-8128-B93302D87A06}"/>
              </a:ext>
            </a:extLst>
          </p:cNvPr>
          <p:cNvCxnSpPr>
            <a:stCxn id="19" idx="1"/>
          </p:cNvCxnSpPr>
          <p:nvPr/>
        </p:nvCxnSpPr>
        <p:spPr>
          <a:xfrm flipH="1">
            <a:off x="1979712" y="3818608"/>
            <a:ext cx="2296483" cy="6114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DD2BDE3D-C158-4145-B5BE-1D006B3675B0}"/>
              </a:ext>
            </a:extLst>
          </p:cNvPr>
          <p:cNvCxnSpPr>
            <a:cxnSpLocks/>
          </p:cNvCxnSpPr>
          <p:nvPr/>
        </p:nvCxnSpPr>
        <p:spPr>
          <a:xfrm flipH="1">
            <a:off x="3472317" y="4793609"/>
            <a:ext cx="3110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5967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B0B7F-A8E4-1545-8BC9-59F893B84038}"/>
              </a:ext>
            </a:extLst>
          </p:cNvPr>
          <p:cNvSpPr>
            <a:spLocks noGrp="1"/>
          </p:cNvSpPr>
          <p:nvPr>
            <p:ph type="title"/>
          </p:nvPr>
        </p:nvSpPr>
        <p:spPr>
          <a:xfrm>
            <a:off x="447870" y="311961"/>
            <a:ext cx="8509518" cy="1143000"/>
          </a:xfrm>
        </p:spPr>
        <p:txBody>
          <a:bodyPr>
            <a:normAutofit/>
          </a:bodyPr>
          <a:lstStyle/>
          <a:p>
            <a:pPr algn="l"/>
            <a:r>
              <a:rPr kumimoji="1" lang="ja-JP" altLang="en-US" sz="3200" dirty="0">
                <a:latin typeface="HGMaruGothicMPRO" panose="020F0600000000000000" pitchFamily="34" charset="-128"/>
                <a:ea typeface="HGMaruGothicMPRO" panose="020F0600000000000000" pitchFamily="34" charset="-128"/>
              </a:rPr>
              <a:t>職業奉仕には日本の従来の文献が参考になる</a:t>
            </a:r>
          </a:p>
        </p:txBody>
      </p:sp>
      <p:sp>
        <p:nvSpPr>
          <p:cNvPr id="4" name="テキスト ボックス 3">
            <a:extLst>
              <a:ext uri="{FF2B5EF4-FFF2-40B4-BE49-F238E27FC236}">
                <a16:creationId xmlns:a16="http://schemas.microsoft.com/office/drawing/2014/main" id="{99A2500D-1C7C-B541-B1E2-4BC0A5D1F929}"/>
              </a:ext>
            </a:extLst>
          </p:cNvPr>
          <p:cNvSpPr txBox="1"/>
          <p:nvPr/>
        </p:nvSpPr>
        <p:spPr>
          <a:xfrm>
            <a:off x="899592" y="2591616"/>
            <a:ext cx="4801314"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・石田梅岩の石門心学　　</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都鄙問答</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など</a:t>
            </a:r>
          </a:p>
        </p:txBody>
      </p:sp>
      <p:sp>
        <p:nvSpPr>
          <p:cNvPr id="5" name="テキスト ボックス 4">
            <a:extLst>
              <a:ext uri="{FF2B5EF4-FFF2-40B4-BE49-F238E27FC236}">
                <a16:creationId xmlns:a16="http://schemas.microsoft.com/office/drawing/2014/main" id="{95E4B2A6-3B2B-E043-B143-CE45570DF1AD}"/>
              </a:ext>
            </a:extLst>
          </p:cNvPr>
          <p:cNvSpPr txBox="1"/>
          <p:nvPr/>
        </p:nvSpPr>
        <p:spPr>
          <a:xfrm>
            <a:off x="911690" y="3150682"/>
            <a:ext cx="6647974"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・二宮尊徳の「報徳思想」　　</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報徳論</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二宮翁夜話</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など</a:t>
            </a:r>
          </a:p>
        </p:txBody>
      </p:sp>
      <p:sp>
        <p:nvSpPr>
          <p:cNvPr id="6" name="テキスト ボックス 5">
            <a:extLst>
              <a:ext uri="{FF2B5EF4-FFF2-40B4-BE49-F238E27FC236}">
                <a16:creationId xmlns:a16="http://schemas.microsoft.com/office/drawing/2014/main" id="{E6D90FA3-DBE3-9842-BCB1-3439CF5A7377}"/>
              </a:ext>
            </a:extLst>
          </p:cNvPr>
          <p:cNvSpPr txBox="1"/>
          <p:nvPr/>
        </p:nvSpPr>
        <p:spPr>
          <a:xfrm>
            <a:off x="899592" y="4423587"/>
            <a:ext cx="318548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・渋沢栄一　</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論語と算盤</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endPar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テキスト ボックス 8">
            <a:extLst>
              <a:ext uri="{FF2B5EF4-FFF2-40B4-BE49-F238E27FC236}">
                <a16:creationId xmlns:a16="http://schemas.microsoft.com/office/drawing/2014/main" id="{106C14B0-7B8B-BC40-9C2B-AF32057EF4DB}"/>
              </a:ext>
            </a:extLst>
          </p:cNvPr>
          <p:cNvSpPr txBox="1"/>
          <p:nvPr/>
        </p:nvSpPr>
        <p:spPr>
          <a:xfrm>
            <a:off x="692171" y="1928371"/>
            <a:ext cx="3518912" cy="400110"/>
          </a:xfrm>
          <a:prstGeom prst="rect">
            <a:avLst/>
          </a:prstGeom>
          <a:no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日本に従来からある商売哲学</a:t>
            </a:r>
          </a:p>
        </p:txBody>
      </p:sp>
      <p:sp>
        <p:nvSpPr>
          <p:cNvPr id="10" name="テキスト ボックス 9">
            <a:extLst>
              <a:ext uri="{FF2B5EF4-FFF2-40B4-BE49-F238E27FC236}">
                <a16:creationId xmlns:a16="http://schemas.microsoft.com/office/drawing/2014/main" id="{F2AA620F-1E48-B641-9731-5824D81A2C05}"/>
              </a:ext>
            </a:extLst>
          </p:cNvPr>
          <p:cNvSpPr txBox="1"/>
          <p:nvPr/>
        </p:nvSpPr>
        <p:spPr>
          <a:xfrm>
            <a:off x="692171" y="5053003"/>
            <a:ext cx="4394152" cy="400110"/>
          </a:xfrm>
          <a:prstGeom prst="rect">
            <a:avLst/>
          </a:prstGeom>
          <a:no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西洋にあるピューリタンの職業倫理</a:t>
            </a:r>
          </a:p>
        </p:txBody>
      </p:sp>
      <p:sp>
        <p:nvSpPr>
          <p:cNvPr id="11" name="テキスト ボックス 10">
            <a:extLst>
              <a:ext uri="{FF2B5EF4-FFF2-40B4-BE49-F238E27FC236}">
                <a16:creationId xmlns:a16="http://schemas.microsoft.com/office/drawing/2014/main" id="{7078269A-294C-8045-9553-20FF5B84951D}"/>
              </a:ext>
            </a:extLst>
          </p:cNvPr>
          <p:cNvSpPr txBox="1"/>
          <p:nvPr/>
        </p:nvSpPr>
        <p:spPr>
          <a:xfrm>
            <a:off x="914241" y="5782231"/>
            <a:ext cx="5955476" cy="646331"/>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・マックス・ウェーバー</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プロテスタンティズムの倫理と資本主義の精神</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endPar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テキスト ボックス 11">
            <a:extLst>
              <a:ext uri="{FF2B5EF4-FFF2-40B4-BE49-F238E27FC236}">
                <a16:creationId xmlns:a16="http://schemas.microsoft.com/office/drawing/2014/main" id="{C2FF8AD8-FDDF-BC47-8A09-595F9936DDAB}"/>
              </a:ext>
            </a:extLst>
          </p:cNvPr>
          <p:cNvSpPr txBox="1"/>
          <p:nvPr/>
        </p:nvSpPr>
        <p:spPr>
          <a:xfrm>
            <a:off x="911690" y="3780098"/>
            <a:ext cx="2954655"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・近江商人　「三方よし」</a:t>
            </a:r>
          </a:p>
        </p:txBody>
      </p:sp>
    </p:spTree>
    <p:extLst>
      <p:ext uri="{BB962C8B-B14F-4D97-AF65-F5344CB8AC3E}">
        <p14:creationId xmlns:p14="http://schemas.microsoft.com/office/powerpoint/2010/main" val="206517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5965B-7156-4FBA-B746-1F7DB9710CE3}"/>
              </a:ext>
            </a:extLst>
          </p:cNvPr>
          <p:cNvSpPr>
            <a:spLocks noGrp="1"/>
          </p:cNvSpPr>
          <p:nvPr>
            <p:ph type="title"/>
          </p:nvPr>
        </p:nvSpPr>
        <p:spPr>
          <a:xfrm>
            <a:off x="158620" y="365126"/>
            <a:ext cx="8356730" cy="754547"/>
          </a:xfrm>
        </p:spPr>
        <p:txBody>
          <a:bodyPr>
            <a:normAutofit fontScale="90000"/>
          </a:bodyPr>
          <a:lstStyle/>
          <a:p>
            <a:r>
              <a:rPr lang="ja-JP" altLang="en-US" b="1" dirty="0">
                <a:latin typeface="ＭＳ 明朝" panose="02020609040205080304" pitchFamily="17" charset="-128"/>
                <a:ea typeface="ＭＳ 明朝" panose="02020609040205080304" pitchFamily="17" charset="-128"/>
              </a:rPr>
              <a:t>近江商人の「商売の心得十訓」</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B2273AAB-2CFD-42EA-A270-74F4601A1B4C}"/>
              </a:ext>
            </a:extLst>
          </p:cNvPr>
          <p:cNvSpPr>
            <a:spLocks noGrp="1"/>
          </p:cNvSpPr>
          <p:nvPr>
            <p:ph idx="1"/>
          </p:nvPr>
        </p:nvSpPr>
        <p:spPr>
          <a:xfrm>
            <a:off x="4683966" y="1362269"/>
            <a:ext cx="4460034" cy="3060441"/>
          </a:xfrm>
        </p:spPr>
        <p:txBody>
          <a:bodyPr>
            <a:normAutofit fontScale="85000" lnSpcReduction="20000"/>
          </a:bodyPr>
          <a:lstStyle/>
          <a:p>
            <a:pPr marL="541338" indent="-541338">
              <a:buNone/>
            </a:pPr>
            <a:r>
              <a:rPr lang="en-US" altLang="ja-JP" b="1" dirty="0">
                <a:solidFill>
                  <a:srgbClr val="FF0000"/>
                </a:solidFill>
                <a:latin typeface="ＭＳ 明朝" panose="02020609040205080304" pitchFamily="17" charset="-128"/>
                <a:ea typeface="ＭＳ 明朝" panose="02020609040205080304" pitchFamily="17" charset="-128"/>
              </a:rPr>
              <a:t>1</a:t>
            </a:r>
            <a:r>
              <a:rPr lang="ja-JP" altLang="en-US" b="1" dirty="0">
                <a:solidFill>
                  <a:srgbClr val="FF0000"/>
                </a:solidFill>
                <a:latin typeface="ＭＳ 明朝" panose="02020609040205080304" pitchFamily="17" charset="-128"/>
                <a:ea typeface="ＭＳ 明朝" panose="02020609040205080304" pitchFamily="17" charset="-128"/>
              </a:rPr>
              <a:t>　商売は世の為、人の為の奉仕にして、利益はその当然の報酬なり</a:t>
            </a:r>
            <a:endParaRPr lang="en-US" altLang="ja-JP" b="1" dirty="0">
              <a:solidFill>
                <a:srgbClr val="FF0000"/>
              </a:solidFill>
              <a:latin typeface="ＭＳ 明朝" panose="02020609040205080304" pitchFamily="17" charset="-128"/>
              <a:ea typeface="ＭＳ 明朝" panose="02020609040205080304" pitchFamily="17" charset="-128"/>
            </a:endParaRPr>
          </a:p>
          <a:p>
            <a:pPr marL="541338" indent="-541338">
              <a:buNone/>
            </a:pPr>
            <a:endParaRPr lang="en-US" altLang="ja-JP" sz="1200" b="1" dirty="0">
              <a:solidFill>
                <a:srgbClr val="FF0000"/>
              </a:solidFill>
              <a:latin typeface="ＭＳ 明朝" panose="02020609040205080304" pitchFamily="17" charset="-128"/>
              <a:ea typeface="ＭＳ 明朝" panose="02020609040205080304" pitchFamily="17" charset="-128"/>
            </a:endParaRPr>
          </a:p>
          <a:p>
            <a:pPr marL="447675" indent="-447675">
              <a:buNone/>
            </a:pPr>
            <a:r>
              <a:rPr lang="en-US" altLang="ja-JP" b="1" dirty="0">
                <a:solidFill>
                  <a:srgbClr val="FF0000"/>
                </a:solidFill>
                <a:latin typeface="ＭＳ 明朝" panose="02020609040205080304" pitchFamily="17" charset="-128"/>
                <a:ea typeface="ＭＳ 明朝" panose="02020609040205080304" pitchFamily="17" charset="-128"/>
              </a:rPr>
              <a:t>5</a:t>
            </a:r>
            <a:r>
              <a:rPr lang="ja-JP" altLang="en-US" b="1" dirty="0">
                <a:solidFill>
                  <a:srgbClr val="FF0000"/>
                </a:solidFill>
                <a:latin typeface="ＭＳ 明朝" panose="02020609040205080304" pitchFamily="17" charset="-128"/>
                <a:ea typeface="ＭＳ 明朝" panose="02020609040205080304" pitchFamily="17" charset="-128"/>
              </a:rPr>
              <a:t>　無理に売るな、客の好むものも売るな、客の為になるものを売れ</a:t>
            </a:r>
            <a:endParaRPr lang="en-US" altLang="ja-JP" b="1" dirty="0">
              <a:solidFill>
                <a:srgbClr val="FF0000"/>
              </a:solidFill>
              <a:latin typeface="ＭＳ 明朝" panose="02020609040205080304" pitchFamily="17" charset="-128"/>
              <a:ea typeface="ＭＳ 明朝" panose="02020609040205080304" pitchFamily="17" charset="-128"/>
            </a:endParaRPr>
          </a:p>
          <a:p>
            <a:pPr marL="447675" indent="-447675">
              <a:buNone/>
            </a:pPr>
            <a:r>
              <a:rPr lang="ja-JP" altLang="en-US" dirty="0">
                <a:latin typeface="ＭＳ 明朝" panose="02020609040205080304" pitchFamily="17" charset="-128"/>
                <a:ea typeface="ＭＳ 明朝" panose="02020609040205080304" pitchFamily="17" charset="-128"/>
              </a:rPr>
              <a:t>が特に関連している</a:t>
            </a:r>
            <a:br>
              <a:rPr lang="ja-JP" altLang="en-US" dirty="0">
                <a:latin typeface="ＭＳ 明朝" panose="02020609040205080304" pitchFamily="17" charset="-128"/>
                <a:ea typeface="ＭＳ 明朝" panose="02020609040205080304" pitchFamily="17" charset="-128"/>
              </a:rPr>
            </a:br>
            <a:r>
              <a:rPr lang="ja-JP" altLang="en-US" b="1" dirty="0">
                <a:latin typeface="ＭＳ 明朝" panose="02020609040205080304" pitchFamily="17" charset="-128"/>
                <a:ea typeface="ＭＳ 明朝" panose="02020609040205080304" pitchFamily="17" charset="-128"/>
              </a:rPr>
              <a:t> </a:t>
            </a:r>
            <a:endParaRPr kumimoji="1" lang="ja-JP" altLang="en-US" dirty="0"/>
          </a:p>
        </p:txBody>
      </p:sp>
      <p:sp>
        <p:nvSpPr>
          <p:cNvPr id="4" name="スライド番号プレースホルダー 3">
            <a:extLst>
              <a:ext uri="{FF2B5EF4-FFF2-40B4-BE49-F238E27FC236}">
                <a16:creationId xmlns:a16="http://schemas.microsoft.com/office/drawing/2014/main" id="{40FACB92-68EB-4B09-B3B0-832AA11330C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E1BF6B-3DF4-4890-88A8-D704260A67F9}" type="slidenum">
              <a:rPr kumimoji="1" lang="ja-JP" altLang="en-US" smtClean="0"/>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6" name="図 5" descr="ダイアグラム&#10;&#10;自動的に生成された説明">
            <a:extLst>
              <a:ext uri="{FF2B5EF4-FFF2-40B4-BE49-F238E27FC236}">
                <a16:creationId xmlns:a16="http://schemas.microsoft.com/office/drawing/2014/main" id="{F1748DB8-436E-4F0D-9561-2E5E068A1B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5857" y="1213941"/>
            <a:ext cx="3027319" cy="3027319"/>
          </a:xfrm>
          <a:prstGeom prst="rect">
            <a:avLst/>
          </a:prstGeom>
        </p:spPr>
      </p:pic>
      <p:sp>
        <p:nvSpPr>
          <p:cNvPr id="7" name="テキスト ボックス 6">
            <a:extLst>
              <a:ext uri="{FF2B5EF4-FFF2-40B4-BE49-F238E27FC236}">
                <a16:creationId xmlns:a16="http://schemas.microsoft.com/office/drawing/2014/main" id="{E4FCE797-756C-4907-9CA3-452EF5E7A3B5}"/>
              </a:ext>
            </a:extLst>
          </p:cNvPr>
          <p:cNvSpPr txBox="1"/>
          <p:nvPr/>
        </p:nvSpPr>
        <p:spPr>
          <a:xfrm>
            <a:off x="4071025" y="2971800"/>
            <a:ext cx="914400" cy="914400"/>
          </a:xfrm>
          <a:prstGeom prst="rect">
            <a:avLst/>
          </a:prstGeom>
          <a:noFill/>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3E9D0D6C-9A9F-4B2E-9D41-9C00B6E07629}"/>
              </a:ext>
            </a:extLst>
          </p:cNvPr>
          <p:cNvSpPr txBox="1"/>
          <p:nvPr/>
        </p:nvSpPr>
        <p:spPr>
          <a:xfrm>
            <a:off x="173683" y="5129654"/>
            <a:ext cx="8905002" cy="1323439"/>
          </a:xfrm>
          <a:prstGeom prst="rect">
            <a:avLst/>
          </a:prstGeom>
          <a:noFill/>
        </p:spPr>
        <p:txBody>
          <a:bodyPr wrap="none" rtlCol="0">
            <a:spAutoFit/>
          </a:bodyPr>
          <a:lstStyle/>
          <a:p>
            <a:r>
              <a:rPr kumimoji="1" lang="ja-JP" altLang="en-US" sz="4000" dirty="0">
                <a:latin typeface="ＭＳ 明朝" panose="02020609040205080304" pitchFamily="17" charset="-128"/>
                <a:ea typeface="ＭＳ 明朝" panose="02020609040205080304" pitchFamily="17" charset="-128"/>
              </a:rPr>
              <a:t>日本の企業経営者の理念と一致。</a:t>
            </a:r>
            <a:endParaRPr kumimoji="1" lang="en-US" altLang="ja-JP" sz="4000" dirty="0">
              <a:latin typeface="ＭＳ 明朝" panose="02020609040205080304" pitchFamily="17" charset="-128"/>
              <a:ea typeface="ＭＳ 明朝" panose="02020609040205080304" pitchFamily="17" charset="-128"/>
            </a:endParaRPr>
          </a:p>
          <a:p>
            <a:r>
              <a:rPr kumimoji="1" lang="ja-JP" altLang="en-US" sz="4000" dirty="0">
                <a:latin typeface="ＭＳ 明朝" panose="02020609040205080304" pitchFamily="17" charset="-128"/>
                <a:ea typeface="ＭＳ 明朝" panose="02020609040205080304" pitchFamily="17" charset="-128"/>
              </a:rPr>
              <a:t>ロータリーが日本で受けいれられた。</a:t>
            </a:r>
          </a:p>
        </p:txBody>
      </p:sp>
    </p:spTree>
    <p:extLst>
      <p:ext uri="{BB962C8B-B14F-4D97-AF65-F5344CB8AC3E}">
        <p14:creationId xmlns:p14="http://schemas.microsoft.com/office/powerpoint/2010/main" val="20798719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1839</Words>
  <Application>Microsoft Office PowerPoint</Application>
  <PresentationFormat>画面に合わせる (4:3)</PresentationFormat>
  <Paragraphs>141</Paragraphs>
  <Slides>13</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HG丸ｺﾞｼｯｸM-PRO</vt:lpstr>
      <vt:lpstr>HG丸ｺﾞｼｯｸM-PRO</vt:lpstr>
      <vt:lpstr>ＭＳ 明朝</vt:lpstr>
      <vt:lpstr>メイリオ</vt:lpstr>
      <vt:lpstr>游ゴシック</vt:lpstr>
      <vt:lpstr>Arial</vt:lpstr>
      <vt:lpstr>Calibri</vt:lpstr>
      <vt:lpstr>Office ​​テーマ</vt:lpstr>
      <vt:lpstr>ロータリーの職業奉仕　 知っておきたい 四大用語</vt:lpstr>
      <vt:lpstr>PowerPoint プレゼンテーション</vt:lpstr>
      <vt:lpstr>PowerPoint プレゼンテーション</vt:lpstr>
      <vt:lpstr>決議第23-34が登場した時代背景</vt:lpstr>
      <vt:lpstr>決議第23-34 第１条  　・・・　ロータリーの奉仕理念を確定したドキュメントとして重要 </vt:lpstr>
      <vt:lpstr>ロータリーの奉仕活動の実践は 個人奉仕が原則</vt:lpstr>
      <vt:lpstr>奉仕の理想</vt:lpstr>
      <vt:lpstr>職業奉仕には日本の従来の文献が参考になる</vt:lpstr>
      <vt:lpstr>近江商人の「商売の心得十訓」</vt:lpstr>
      <vt:lpstr>   　　　　　　　　　　　　2008年RI国際協議会　 　「ロータリーにおける職業奉仕の重要性について」講演　渡辺好政RI理事 　　　　　　　　 　　　　　　　　　　　　　　　　　　　　　</vt:lpstr>
      <vt:lpstr>職業奉仕：ロータリーの樹の幹！</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rotary@2660.onmicrosoft.com</dc:creator>
  <cp:lastModifiedBy>国際ロータリー2660</cp:lastModifiedBy>
  <cp:revision>22</cp:revision>
  <dcterms:created xsi:type="dcterms:W3CDTF">2021-03-15T00:46:30Z</dcterms:created>
  <dcterms:modified xsi:type="dcterms:W3CDTF">2021-09-10T01:43:27Z</dcterms:modified>
</cp:coreProperties>
</file>