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658" r:id="rId2"/>
  </p:sldMasterIdLst>
  <p:notesMasterIdLst>
    <p:notesMasterId r:id="rId18"/>
  </p:notesMasterIdLst>
  <p:handoutMasterIdLst>
    <p:handoutMasterId r:id="rId19"/>
  </p:handoutMasterIdLst>
  <p:sldIdLst>
    <p:sldId id="256" r:id="rId3"/>
    <p:sldId id="258" r:id="rId4"/>
    <p:sldId id="259" r:id="rId5"/>
    <p:sldId id="260" r:id="rId6"/>
    <p:sldId id="261" r:id="rId7"/>
    <p:sldId id="263" r:id="rId8"/>
    <p:sldId id="262" r:id="rId9"/>
    <p:sldId id="268" r:id="rId10"/>
    <p:sldId id="269" r:id="rId11"/>
    <p:sldId id="272" r:id="rId12"/>
    <p:sldId id="265" r:id="rId13"/>
    <p:sldId id="273" r:id="rId14"/>
    <p:sldId id="266" r:id="rId15"/>
    <p:sldId id="274" r:id="rId16"/>
    <p:sldId id="271" r:id="rId17"/>
  </p:sldIdLst>
  <p:sldSz cx="12192000" cy="6858000"/>
  <p:notesSz cx="6794500" cy="99314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sk" initials="j"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A81B"/>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autoAdjust="0"/>
    <p:restoredTop sz="69944" autoAdjust="0"/>
  </p:normalViewPr>
  <p:slideViewPr>
    <p:cSldViewPr>
      <p:cViewPr varScale="1">
        <p:scale>
          <a:sx n="66" d="100"/>
          <a:sy n="66" d="100"/>
        </p:scale>
        <p:origin x="834" y="78"/>
      </p:cViewPr>
      <p:guideLst>
        <p:guide orient="horz" pos="2160"/>
        <p:guide pos="3840"/>
      </p:guideLst>
    </p:cSldViewPr>
  </p:slideViewPr>
  <p:outlineViewPr>
    <p:cViewPr>
      <p:scale>
        <a:sx n="33" d="100"/>
        <a:sy n="33" d="100"/>
      </p:scale>
      <p:origin x="0" y="1008"/>
    </p:cViewPr>
  </p:outlineViewPr>
  <p:notesTextViewPr>
    <p:cViewPr>
      <p:scale>
        <a:sx n="100" d="100"/>
        <a:sy n="100" d="100"/>
      </p:scale>
      <p:origin x="0" y="0"/>
    </p:cViewPr>
  </p:notesTextViewPr>
  <p:notesViewPr>
    <p:cSldViewPr>
      <p:cViewPr varScale="1">
        <p:scale>
          <a:sx n="67" d="100"/>
          <a:sy n="67" d="100"/>
        </p:scale>
        <p:origin x="1716" y="66"/>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44283" cy="49657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48646" y="1"/>
            <a:ext cx="2944283" cy="496570"/>
          </a:xfrm>
          <a:prstGeom prst="rect">
            <a:avLst/>
          </a:prstGeom>
        </p:spPr>
        <p:txBody>
          <a:bodyPr vert="horz" lIns="91440" tIns="45720" rIns="91440" bIns="45720" rtlCol="0"/>
          <a:lstStyle>
            <a:lvl1pPr algn="r">
              <a:defRPr sz="1200"/>
            </a:lvl1pPr>
          </a:lstStyle>
          <a:p>
            <a:fld id="{3AFF320E-35C4-43EF-A176-4AD8F3F3B7C5}" type="datetimeFigureOut">
              <a:rPr kumimoji="1" lang="ja-JP" altLang="en-US" smtClean="0"/>
              <a:pPr/>
              <a:t>2021/11/9</a:t>
            </a:fld>
            <a:endParaRPr kumimoji="1" lang="ja-JP" altLang="en-US"/>
          </a:p>
        </p:txBody>
      </p:sp>
      <p:sp>
        <p:nvSpPr>
          <p:cNvPr id="4" name="フッター プレースホルダ 3"/>
          <p:cNvSpPr>
            <a:spLocks noGrp="1"/>
          </p:cNvSpPr>
          <p:nvPr>
            <p:ph type="ftr" sz="quarter" idx="2"/>
          </p:nvPr>
        </p:nvSpPr>
        <p:spPr>
          <a:xfrm>
            <a:off x="1" y="9433107"/>
            <a:ext cx="2944283" cy="49657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48646" y="9433107"/>
            <a:ext cx="2944283" cy="496570"/>
          </a:xfrm>
          <a:prstGeom prst="rect">
            <a:avLst/>
          </a:prstGeom>
        </p:spPr>
        <p:txBody>
          <a:bodyPr vert="horz" lIns="91440" tIns="45720" rIns="91440" bIns="45720" rtlCol="0" anchor="b"/>
          <a:lstStyle>
            <a:lvl1pPr algn="r">
              <a:defRPr sz="1200"/>
            </a:lvl1pPr>
          </a:lstStyle>
          <a:p>
            <a:fld id="{AC51D5B3-F09B-49D4-80BA-E6485A266F61}" type="slidenum">
              <a:rPr kumimoji="1" lang="ja-JP" altLang="en-US" smtClean="0"/>
              <a:pPr/>
              <a:t>‹#›</a:t>
            </a:fld>
            <a:endParaRPr kumimoji="1" lang="ja-JP" altLang="en-US"/>
          </a:p>
        </p:txBody>
      </p:sp>
    </p:spTree>
    <p:extLst>
      <p:ext uri="{BB962C8B-B14F-4D97-AF65-F5344CB8AC3E}">
        <p14:creationId xmlns:p14="http://schemas.microsoft.com/office/powerpoint/2010/main" val="809282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44283" cy="49657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48646" y="1"/>
            <a:ext cx="2944283" cy="496570"/>
          </a:xfrm>
          <a:prstGeom prst="rect">
            <a:avLst/>
          </a:prstGeom>
        </p:spPr>
        <p:txBody>
          <a:bodyPr vert="horz" lIns="91440" tIns="45720" rIns="91440" bIns="45720" rtlCol="0"/>
          <a:lstStyle>
            <a:lvl1pPr algn="r">
              <a:defRPr sz="1200"/>
            </a:lvl1pPr>
          </a:lstStyle>
          <a:p>
            <a:fld id="{2BA95D2B-D26E-4C8C-8FFF-EBC286FEA660}" type="datetimeFigureOut">
              <a:rPr kumimoji="1" lang="ja-JP" altLang="en-US" smtClean="0"/>
              <a:pPr/>
              <a:t>2021/11/9</a:t>
            </a:fld>
            <a:endParaRPr kumimoji="1" lang="ja-JP" altLang="en-US"/>
          </a:p>
        </p:txBody>
      </p:sp>
      <p:sp>
        <p:nvSpPr>
          <p:cNvPr id="4" name="スライド イメージ プレースホルダ 3"/>
          <p:cNvSpPr>
            <a:spLocks noGrp="1" noRot="1" noChangeAspect="1"/>
          </p:cNvSpPr>
          <p:nvPr>
            <p:ph type="sldImg" idx="2"/>
          </p:nvPr>
        </p:nvSpPr>
        <p:spPr>
          <a:xfrm>
            <a:off x="87313" y="744538"/>
            <a:ext cx="6619875"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433107"/>
            <a:ext cx="2944283" cy="49657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48646" y="9433107"/>
            <a:ext cx="2944283" cy="496570"/>
          </a:xfrm>
          <a:prstGeom prst="rect">
            <a:avLst/>
          </a:prstGeom>
        </p:spPr>
        <p:txBody>
          <a:bodyPr vert="horz" lIns="91440" tIns="45720" rIns="91440" bIns="45720" rtlCol="0" anchor="b"/>
          <a:lstStyle>
            <a:lvl1pPr algn="r">
              <a:defRPr sz="1200"/>
            </a:lvl1pPr>
          </a:lstStyle>
          <a:p>
            <a:fld id="{DCDC9028-75CF-4F99-A07B-965BA20657C6}" type="slidenum">
              <a:rPr kumimoji="1" lang="ja-JP" altLang="en-US" smtClean="0"/>
              <a:pPr/>
              <a:t>‹#›</a:t>
            </a:fld>
            <a:endParaRPr kumimoji="1" lang="ja-JP" altLang="en-US"/>
          </a:p>
        </p:txBody>
      </p:sp>
    </p:spTree>
    <p:extLst>
      <p:ext uri="{BB962C8B-B14F-4D97-AF65-F5344CB8AC3E}">
        <p14:creationId xmlns:p14="http://schemas.microsoft.com/office/powerpoint/2010/main" val="11984229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050" kern="1200">
        <a:solidFill>
          <a:schemeClr val="tx1"/>
        </a:solidFill>
        <a:latin typeface="+mn-lt"/>
        <a:ea typeface="+mn-ea"/>
        <a:cs typeface="+mn-cs"/>
      </a:defRPr>
    </a:lvl1pPr>
    <a:lvl2pPr marL="457200" algn="l" defTabSz="914400" rtl="0" eaLnBrk="1" latinLnBrk="0" hangingPunct="1">
      <a:defRPr kumimoji="1" sz="1050" kern="1200">
        <a:solidFill>
          <a:schemeClr val="tx1"/>
        </a:solidFill>
        <a:latin typeface="+mn-lt"/>
        <a:ea typeface="+mn-ea"/>
        <a:cs typeface="+mn-cs"/>
      </a:defRPr>
    </a:lvl2pPr>
    <a:lvl3pPr marL="914400" algn="l" defTabSz="914400" rtl="0" eaLnBrk="1" latinLnBrk="0" hangingPunct="1">
      <a:defRPr kumimoji="1" sz="1050" kern="1200">
        <a:solidFill>
          <a:schemeClr val="tx1"/>
        </a:solidFill>
        <a:latin typeface="+mn-lt"/>
        <a:ea typeface="+mn-ea"/>
        <a:cs typeface="+mn-cs"/>
      </a:defRPr>
    </a:lvl3pPr>
    <a:lvl4pPr marL="1371600" algn="l" defTabSz="914400" rtl="0" eaLnBrk="1" latinLnBrk="0" hangingPunct="1">
      <a:defRPr kumimoji="1" sz="1050" kern="1200">
        <a:solidFill>
          <a:schemeClr val="tx1"/>
        </a:solidFill>
        <a:latin typeface="+mn-lt"/>
        <a:ea typeface="+mn-ea"/>
        <a:cs typeface="+mn-cs"/>
      </a:defRPr>
    </a:lvl4pPr>
    <a:lvl5pPr marL="1828800" algn="l" defTabSz="914400" rtl="0" eaLnBrk="1" latinLnBrk="0" hangingPunct="1">
      <a:defRPr kumimoji="1" sz="105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22238" y="788988"/>
            <a:ext cx="6619875" cy="3724275"/>
          </a:xfrm>
        </p:spPr>
      </p:sp>
      <p:sp>
        <p:nvSpPr>
          <p:cNvPr id="3" name="ノート プレースホルダ 2"/>
          <p:cNvSpPr>
            <a:spLocks noGrp="1"/>
          </p:cNvSpPr>
          <p:nvPr>
            <p:ph type="body" idx="1"/>
          </p:nvPr>
        </p:nvSpPr>
        <p:spPr>
          <a:xfrm>
            <a:off x="679450" y="4749677"/>
            <a:ext cx="5435600" cy="4469130"/>
          </a:xfrm>
        </p:spPr>
        <p:txBody>
          <a:bodyPr>
            <a:noAutofit/>
          </a:bodyPr>
          <a:lstStyle/>
          <a:p>
            <a:r>
              <a:rPr kumimoji="1" lang="ja-JP" altLang="en-US" sz="1200" dirty="0">
                <a:latin typeface="+mn-ea"/>
                <a:ea typeface="+mn-ea"/>
              </a:rPr>
              <a:t>地区の木下です。本日は職業奉仕のテーマで話しさせていただきます。</a:t>
            </a:r>
            <a:endParaRPr kumimoji="1" lang="en-US" altLang="ja-JP" sz="1200" dirty="0">
              <a:latin typeface="+mn-ea"/>
              <a:ea typeface="+mn-ea"/>
            </a:endParaRPr>
          </a:p>
          <a:p>
            <a:r>
              <a:rPr kumimoji="1" lang="ja-JP" altLang="en-US" sz="1200" dirty="0">
                <a:latin typeface="+mn-ea"/>
                <a:ea typeface="+mn-ea"/>
              </a:rPr>
              <a:t>今日お集りの皆様はクラブの職業奉仕委員会として何か様になる行事を考えられると思います。（私もそうでした）</a:t>
            </a:r>
            <a:endParaRPr kumimoji="1" lang="en-US" altLang="ja-JP" sz="1200" dirty="0">
              <a:latin typeface="+mn-ea"/>
              <a:ea typeface="+mn-ea"/>
            </a:endParaRPr>
          </a:p>
          <a:p>
            <a:r>
              <a:rPr kumimoji="1" lang="ja-JP" altLang="en-US" sz="1200" dirty="0">
                <a:latin typeface="+mn-ea"/>
                <a:ea typeface="+mn-ea"/>
              </a:rPr>
              <a:t>職業奉仕委員長はロータリーの理念、職業についての考え方、</a:t>
            </a:r>
            <a:endParaRPr kumimoji="1" lang="en-US" altLang="ja-JP" sz="1200" dirty="0">
              <a:latin typeface="+mn-ea"/>
              <a:ea typeface="+mn-ea"/>
            </a:endParaRPr>
          </a:p>
          <a:p>
            <a:r>
              <a:rPr kumimoji="1" lang="ja-JP" altLang="en-US" sz="1200" dirty="0">
                <a:latin typeface="+mn-ea"/>
                <a:ea typeface="+mn-ea"/>
              </a:rPr>
              <a:t>延いては地域や家族に対する考え方を会員の皆様に知ってもらうのが使命と思います。</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職業奉仕の理解のためには、ロータリーの目的、</a:t>
            </a:r>
            <a:r>
              <a:rPr kumimoji="1" lang="en-US" altLang="ja-JP" sz="1200" dirty="0">
                <a:latin typeface="+mn-ea"/>
                <a:ea typeface="+mn-ea"/>
              </a:rPr>
              <a:t>2</a:t>
            </a:r>
            <a:r>
              <a:rPr kumimoji="1" lang="ja-JP" altLang="en-US" sz="1200" dirty="0">
                <a:latin typeface="+mn-ea"/>
                <a:ea typeface="+mn-ea"/>
              </a:rPr>
              <a:t>つの標語、職業宣言、決議事項</a:t>
            </a:r>
            <a:r>
              <a:rPr kumimoji="1" lang="en-US" altLang="ja-JP" sz="1200" dirty="0">
                <a:latin typeface="+mn-ea"/>
                <a:ea typeface="+mn-ea"/>
              </a:rPr>
              <a:t>3-34</a:t>
            </a:r>
            <a:r>
              <a:rPr kumimoji="1" lang="ja-JP" altLang="en-US" sz="1200" dirty="0">
                <a:latin typeface="+mn-ea"/>
                <a:ea typeface="+mn-ea"/>
              </a:rPr>
              <a:t>、四つのテスト、が大きなベースになっています。</a:t>
            </a:r>
            <a:endParaRPr kumimoji="1" lang="en-US" altLang="ja-JP" sz="1200" dirty="0">
              <a:latin typeface="+mn-ea"/>
              <a:ea typeface="+mn-ea"/>
            </a:endParaRPr>
          </a:p>
          <a:p>
            <a:r>
              <a:rPr kumimoji="1" lang="ja-JP" altLang="en-US" sz="1200" dirty="0">
                <a:latin typeface="+mn-ea"/>
                <a:ea typeface="+mn-ea"/>
              </a:rPr>
              <a:t>ロータリーは百年以上の歴史があり、研究者、実践者が、百家争鳴です。</a:t>
            </a:r>
            <a:endParaRPr kumimoji="1" lang="en-US" altLang="ja-JP" sz="1200" dirty="0">
              <a:latin typeface="+mn-ea"/>
              <a:ea typeface="+mn-ea"/>
            </a:endParaRPr>
          </a:p>
          <a:p>
            <a:r>
              <a:rPr kumimoji="1" lang="ja-JP" altLang="en-US" sz="1200" dirty="0">
                <a:latin typeface="+mn-ea"/>
                <a:ea typeface="+mn-ea"/>
              </a:rPr>
              <a:t>私の学んだ多くの人の意見を分類してみると。　</a:t>
            </a:r>
            <a:endParaRPr kumimoji="1" lang="en-US" altLang="ja-JP" sz="1200" dirty="0">
              <a:latin typeface="+mn-ea"/>
              <a:ea typeface="+mn-ea"/>
            </a:endParaRPr>
          </a:p>
          <a:p>
            <a:r>
              <a:rPr kumimoji="1" lang="ja-JP" altLang="en-US" sz="1200" dirty="0">
                <a:latin typeface="+mn-ea"/>
                <a:ea typeface="+mn-ea"/>
              </a:rPr>
              <a:t>ロータリーは、奉仕団体だ。職業倫理追求と実践だ。人作りだ。思いやりの心で他人に尽くす。</a:t>
            </a:r>
            <a:endParaRPr kumimoji="1" lang="en-US" altLang="ja-JP" sz="1200" dirty="0">
              <a:latin typeface="+mn-ea"/>
              <a:ea typeface="+mn-ea"/>
            </a:endParaRPr>
          </a:p>
          <a:p>
            <a:r>
              <a:rPr kumimoji="1" lang="ja-JP" altLang="en-US" sz="1200" dirty="0">
                <a:latin typeface="+mn-ea"/>
                <a:ea typeface="+mn-ea"/>
              </a:rPr>
              <a:t>職場見学出前授業が重要。一番多いのが自分の職業スキルを使ってする奉仕活動だ。</a:t>
            </a:r>
            <a:endParaRPr kumimoji="1" lang="en-US" altLang="ja-JP" sz="1200" dirty="0">
              <a:latin typeface="+mn-ea"/>
              <a:ea typeface="+mn-ea"/>
            </a:endParaRPr>
          </a:p>
          <a:p>
            <a:r>
              <a:rPr kumimoji="1" lang="ja-JP" altLang="en-US" sz="1200" dirty="0">
                <a:latin typeface="+mn-ea"/>
                <a:ea typeface="+mn-ea"/>
              </a:rPr>
              <a:t>仕事を続けているだけで職業奉仕活動だ。</a:t>
            </a:r>
            <a:r>
              <a:rPr kumimoji="1" lang="en-US" altLang="ja-JP" sz="1200" dirty="0" err="1">
                <a:latin typeface="+mn-ea"/>
                <a:ea typeface="+mn-ea"/>
              </a:rPr>
              <a:t>Etc</a:t>
            </a:r>
            <a:r>
              <a:rPr kumimoji="1" lang="ja-JP" altLang="en-US" sz="1200" dirty="0">
                <a:latin typeface="+mn-ea"/>
                <a:ea typeface="+mn-ea"/>
              </a:rPr>
              <a:t>　　これを整理したいと思います。</a:t>
            </a:r>
            <a:endParaRPr kumimoji="1" lang="en-US" altLang="ja-JP" sz="1200" dirty="0">
              <a:latin typeface="+mn-ea"/>
              <a:ea typeface="+mn-ea"/>
            </a:endParaRP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latin typeface="+mn-ea"/>
                <a:ea typeface="+mn-ea"/>
              </a:rPr>
              <a:t>サービス。つまり、「客の望みをかなえる」と理解すると、最も多く客の望みを適える人が最も多く報われるがよく理解できる。</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源流の会の田中毅さんは（シェルドンの研究者）</a:t>
            </a:r>
            <a:endParaRPr kumimoji="1" lang="en-US" altLang="ja-JP" sz="1200" dirty="0">
              <a:latin typeface="+mn-ea"/>
              <a:ea typeface="+mn-ea"/>
            </a:endParaRPr>
          </a:p>
          <a:p>
            <a:r>
              <a:rPr kumimoji="1" lang="ja-JP" altLang="en-US" sz="1200" dirty="0">
                <a:latin typeface="+mn-ea"/>
                <a:ea typeface="+mn-ea"/>
              </a:rPr>
              <a:t>ロータリーの友の令和</a:t>
            </a:r>
            <a:r>
              <a:rPr kumimoji="1" lang="en-US" altLang="ja-JP" sz="1200" dirty="0">
                <a:latin typeface="+mn-ea"/>
                <a:ea typeface="+mn-ea"/>
              </a:rPr>
              <a:t>2</a:t>
            </a:r>
            <a:r>
              <a:rPr kumimoji="1" lang="ja-JP" altLang="en-US" sz="1200" dirty="0">
                <a:latin typeface="+mn-ea"/>
                <a:ea typeface="+mn-ea"/>
              </a:rPr>
              <a:t>年</a:t>
            </a:r>
            <a:r>
              <a:rPr kumimoji="1" lang="en-US" altLang="ja-JP" sz="1200" dirty="0">
                <a:latin typeface="+mn-ea"/>
                <a:ea typeface="+mn-ea"/>
              </a:rPr>
              <a:t>1</a:t>
            </a:r>
            <a:r>
              <a:rPr kumimoji="1" lang="ja-JP" altLang="en-US" sz="1200" dirty="0">
                <a:latin typeface="+mn-ea"/>
                <a:ea typeface="+mn-ea"/>
              </a:rPr>
              <a:t>月号でサービスを実践すれば必ず物質的な富が得られる。</a:t>
            </a:r>
            <a:endParaRPr kumimoji="1" lang="en-US" altLang="ja-JP" sz="1200" dirty="0">
              <a:latin typeface="+mn-ea"/>
              <a:ea typeface="+mn-ea"/>
            </a:endParaRPr>
          </a:p>
          <a:p>
            <a:r>
              <a:rPr kumimoji="1" lang="ja-JP" altLang="en-US" sz="1200" dirty="0">
                <a:latin typeface="+mn-ea"/>
                <a:ea typeface="+mn-ea"/>
              </a:rPr>
              <a:t>日本人が好む清貧という考えはありませんと書いている。</a:t>
            </a:r>
            <a:endParaRPr kumimoji="1" lang="en-US" altLang="ja-JP" sz="1200" dirty="0">
              <a:latin typeface="+mn-ea"/>
              <a:ea typeface="+mn-ea"/>
            </a:endParaRPr>
          </a:p>
          <a:p>
            <a:r>
              <a:rPr kumimoji="1" lang="ja-JP" altLang="en-US" sz="1200" dirty="0">
                <a:latin typeface="+mn-ea"/>
                <a:ea typeface="+mn-ea"/>
              </a:rPr>
              <a:t>客の望みをかなえたら自分も幸せいっぱいになれる</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継続は力なりで会社も長年続くと年頭に売り上げ目標、利益目標、を立てたりして、自分が先になりがちです。</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まず客の望みを満たすことを考え実践しようです。</a:t>
            </a:r>
            <a:endParaRPr kumimoji="1" lang="en-US" altLang="ja-JP" sz="1200" dirty="0">
              <a:latin typeface="+mn-ea"/>
              <a:ea typeface="+mn-ea"/>
            </a:endParaRPr>
          </a:p>
          <a:p>
            <a:r>
              <a:rPr kumimoji="1" lang="ja-JP" altLang="en-US" sz="1200" dirty="0"/>
              <a:t>顧客第一主義の方が分かりやすい</a:t>
            </a: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latin typeface="+mn-ea"/>
                <a:ea typeface="+mn-ea"/>
              </a:rPr>
              <a:t>サービスが第一ですが。</a:t>
            </a:r>
            <a:endParaRPr kumimoji="1" lang="en-US" altLang="ja-JP" sz="1200" dirty="0">
              <a:latin typeface="+mn-ea"/>
              <a:ea typeface="+mn-ea"/>
            </a:endParaRPr>
          </a:p>
          <a:p>
            <a:r>
              <a:rPr kumimoji="1" lang="en-US" altLang="ja-JP" sz="1200" dirty="0">
                <a:latin typeface="+mn-ea"/>
                <a:ea typeface="+mn-ea"/>
              </a:rPr>
              <a:t>1</a:t>
            </a:r>
            <a:r>
              <a:rPr kumimoji="1" lang="ja-JP" altLang="en-US" sz="1200" dirty="0">
                <a:latin typeface="+mn-ea"/>
                <a:ea typeface="+mn-ea"/>
              </a:rPr>
              <a:t>つ問題があります</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お客の望みをかなえて自分も良いだけではだめでそのために第二項がある</a:t>
            </a:r>
            <a:endParaRPr kumimoji="1" lang="en-US" altLang="ja-JP" sz="1200" dirty="0">
              <a:latin typeface="+mn-ea"/>
              <a:ea typeface="+mn-ea"/>
            </a:endParaRPr>
          </a:p>
          <a:p>
            <a:r>
              <a:rPr kumimoji="1" lang="ja-JP" altLang="en-US" sz="1200" dirty="0">
                <a:latin typeface="+mn-ea"/>
                <a:ea typeface="+mn-ea"/>
              </a:rPr>
              <a:t>法律を守るは最低限で、道徳的水準を上げる。モラルの向上が必要です。</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職業の高潔性が必要</a:t>
            </a:r>
            <a:endParaRPr kumimoji="1" lang="en-US" altLang="ja-JP" sz="1200" dirty="0">
              <a:latin typeface="+mn-ea"/>
              <a:ea typeface="+mn-ea"/>
            </a:endParaRPr>
          </a:p>
          <a:p>
            <a:r>
              <a:rPr kumimoji="1" lang="ja-JP" altLang="en-US" sz="1200" dirty="0">
                <a:latin typeface="+mn-ea"/>
                <a:ea typeface="+mn-ea"/>
              </a:rPr>
              <a:t>ロータリーのスタートの時からポールハリスの設立の目的の</a:t>
            </a:r>
            <a:r>
              <a:rPr kumimoji="1" lang="en-US" altLang="ja-JP" sz="1200" dirty="0">
                <a:latin typeface="+mn-ea"/>
                <a:ea typeface="+mn-ea"/>
              </a:rPr>
              <a:t>1</a:t>
            </a:r>
            <a:r>
              <a:rPr kumimoji="1" lang="ja-JP" altLang="en-US" sz="1200" dirty="0">
                <a:latin typeface="+mn-ea"/>
                <a:ea typeface="+mn-ea"/>
              </a:rPr>
              <a:t>部で、１９１５年サンフランシスコ大会で採択された倫理訓から始まり、</a:t>
            </a:r>
            <a:r>
              <a:rPr kumimoji="1" lang="en-US" altLang="ja-JP" sz="1200" dirty="0">
                <a:latin typeface="+mn-ea"/>
                <a:ea typeface="+mn-ea"/>
              </a:rPr>
              <a:t>1989</a:t>
            </a:r>
            <a:r>
              <a:rPr kumimoji="1" lang="ja-JP" altLang="en-US" sz="1200" dirty="0">
                <a:latin typeface="+mn-ea"/>
                <a:ea typeface="+mn-ea"/>
              </a:rPr>
              <a:t>年の職業宣言につながります。</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日本では近江商人の、相手良し，自分良し、だけではダメで、世間良しの三方良しの倫理観が必要です。</a:t>
            </a:r>
            <a:endParaRPr kumimoji="1" lang="en-US" altLang="ja-JP" sz="1200" dirty="0">
              <a:latin typeface="+mn-ea"/>
              <a:ea typeface="+mn-ea"/>
            </a:endParaRPr>
          </a:p>
          <a:p>
            <a:endParaRPr kumimoji="1" lang="ja-JP" altLang="en-US" sz="1200" dirty="0"/>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t>職業宣言のベースは</a:t>
            </a:r>
            <a:r>
              <a:rPr kumimoji="1" lang="en-US" altLang="ja-JP" sz="1200" dirty="0"/>
              <a:t>1915</a:t>
            </a:r>
            <a:r>
              <a:rPr kumimoji="1" lang="ja-JP" altLang="en-US" sz="1200" dirty="0"/>
              <a:t>年の倫理訓</a:t>
            </a:r>
            <a:endParaRPr kumimoji="1" lang="en-US" altLang="ja-JP" sz="1200" dirty="0"/>
          </a:p>
          <a:p>
            <a:endParaRPr kumimoji="1" lang="en-US" altLang="ja-JP" sz="1200" dirty="0"/>
          </a:p>
          <a:p>
            <a:r>
              <a:rPr kumimoji="1" lang="ja-JP" altLang="en-US" sz="1200" dirty="0"/>
              <a:t>黄金律　　（自分のしてほしい事を他のひとにもせよ）　　が入っていた</a:t>
            </a:r>
            <a:endParaRPr kumimoji="1" lang="en-US" altLang="ja-JP" sz="1200" dirty="0"/>
          </a:p>
          <a:p>
            <a:r>
              <a:rPr kumimoji="1" lang="ja-JP" altLang="en-US" sz="1200" dirty="0"/>
              <a:t>宗教色が有るというので１９５１年に全て消されたが１９８９年に職業宣言として復活した。</a:t>
            </a:r>
            <a:endParaRPr kumimoji="1" lang="en-US" altLang="ja-JP" sz="1200" dirty="0"/>
          </a:p>
          <a:p>
            <a:r>
              <a:rPr kumimoji="1" lang="ja-JP" altLang="en-US" sz="1200" dirty="0"/>
              <a:t>サービスの考え方と表裏一体のものです。</a:t>
            </a:r>
            <a:endParaRPr kumimoji="1" lang="en-US" altLang="ja-JP" sz="1200" dirty="0"/>
          </a:p>
          <a:p>
            <a:r>
              <a:rPr kumimoji="1" lang="ja-JP" altLang="en-US" sz="1200" dirty="0"/>
              <a:t>手続要覧、ロータリ百科事典に乗っています。</a:t>
            </a:r>
            <a:endParaRPr kumimoji="1" lang="en-US" altLang="ja-JP" sz="1200" dirty="0"/>
          </a:p>
          <a:p>
            <a:endParaRPr kumimoji="1" lang="en-US" altLang="ja-JP" sz="1200" dirty="0"/>
          </a:p>
          <a:p>
            <a:r>
              <a:rPr kumimoji="1" lang="ja-JP" altLang="en-US" sz="1200" dirty="0"/>
              <a:t>日本では</a:t>
            </a:r>
            <a:r>
              <a:rPr kumimoji="1" lang="en-US" altLang="ja-JP" sz="1200" dirty="0"/>
              <a:t>S11</a:t>
            </a:r>
            <a:r>
              <a:rPr kumimoji="1" lang="ja-JP" altLang="en-US" sz="1200" dirty="0"/>
              <a:t>年の大連宣言もある</a:t>
            </a:r>
            <a:endParaRPr kumimoji="1" lang="en-US" altLang="ja-JP" sz="1200" dirty="0"/>
          </a:p>
          <a:p>
            <a:endParaRPr kumimoji="1" lang="en-US" altLang="ja-JP" sz="1200" dirty="0"/>
          </a:p>
          <a:p>
            <a:endParaRPr kumimoji="1" lang="ja-JP" altLang="en-US" sz="1200" dirty="0"/>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latin typeface="+mn-ea"/>
                <a:ea typeface="+mn-ea"/>
              </a:rPr>
              <a:t>意外と勘違いが多い</a:t>
            </a:r>
            <a:endParaRPr kumimoji="1" lang="en-US" altLang="ja-JP" sz="1200" dirty="0">
              <a:latin typeface="+mn-ea"/>
              <a:ea typeface="+mn-ea"/>
            </a:endParaRPr>
          </a:p>
          <a:p>
            <a:r>
              <a:rPr kumimoji="1" lang="ja-JP" altLang="en-US" sz="1200" dirty="0">
                <a:latin typeface="+mn-ea"/>
                <a:ea typeface="+mn-ea"/>
              </a:rPr>
              <a:t>事業を基礎にしてサービスや奉仕をすると思っている</a:t>
            </a:r>
            <a:endParaRPr kumimoji="1" lang="en-US" altLang="ja-JP" sz="1200" dirty="0">
              <a:latin typeface="+mn-ea"/>
              <a:ea typeface="+mn-ea"/>
            </a:endParaRPr>
          </a:p>
          <a:p>
            <a:r>
              <a:rPr kumimoji="1" lang="ja-JP" altLang="en-US" sz="1200" dirty="0">
                <a:latin typeface="+mn-ea"/>
                <a:ea typeface="+mn-ea"/>
              </a:rPr>
              <a:t>自分の事業のスキルやノウハウを使う、又事業の資金を使って世のため人のために奉仕をしようと思っている人が多い</a:t>
            </a:r>
            <a:endParaRPr kumimoji="1" lang="en-US" altLang="ja-JP" sz="1200" dirty="0">
              <a:latin typeface="+mn-ea"/>
              <a:ea typeface="+mn-ea"/>
            </a:endParaRPr>
          </a:p>
          <a:p>
            <a:r>
              <a:rPr kumimoji="1" lang="ja-JP" altLang="en-US" sz="1200" dirty="0">
                <a:latin typeface="+mn-ea"/>
                <a:ea typeface="+mn-ea"/>
              </a:rPr>
              <a:t>それは立派なことですが、事業の基礎にサービスの考え方を持ってください。</a:t>
            </a:r>
            <a:endParaRPr kumimoji="1" lang="en-US" altLang="ja-JP" sz="1200" dirty="0">
              <a:latin typeface="+mn-ea"/>
              <a:ea typeface="+mn-ea"/>
            </a:endParaRPr>
          </a:p>
          <a:p>
            <a:r>
              <a:rPr kumimoji="1" lang="ja-JP" altLang="en-US" sz="1200" dirty="0">
                <a:latin typeface="+mn-ea"/>
                <a:ea typeface="+mn-ea"/>
              </a:rPr>
              <a:t>と書いてあります。</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✕若いからロータリーに入るのは無理だ</a:t>
            </a:r>
            <a:endParaRPr kumimoji="1" lang="en-US" altLang="ja-JP" sz="1200" dirty="0">
              <a:latin typeface="+mn-ea"/>
              <a:ea typeface="+mn-ea"/>
            </a:endParaRPr>
          </a:p>
          <a:p>
            <a:r>
              <a:rPr kumimoji="1" lang="en-US" altLang="ja-JP" sz="1200" dirty="0">
                <a:latin typeface="+mn-ea"/>
                <a:ea typeface="+mn-ea"/>
              </a:rPr>
              <a:t>×</a:t>
            </a:r>
            <a:r>
              <a:rPr kumimoji="1" lang="ja-JP" altLang="en-US" sz="1200" dirty="0">
                <a:latin typeface="+mn-ea"/>
                <a:ea typeface="+mn-ea"/>
              </a:rPr>
              <a:t>あの会社の大きさではロータリー活動についていけない等ではなく</a:t>
            </a:r>
            <a:endParaRPr kumimoji="1" lang="en-US" altLang="ja-JP" sz="1200" dirty="0">
              <a:latin typeface="+mn-ea"/>
              <a:ea typeface="+mn-ea"/>
            </a:endParaRPr>
          </a:p>
          <a:p>
            <a:r>
              <a:rPr kumimoji="1" lang="ja-JP" altLang="en-US" sz="1200" dirty="0">
                <a:latin typeface="+mn-ea"/>
                <a:ea typeface="+mn-ea"/>
              </a:rPr>
              <a:t>〇若い人、これから始める人にサービスの考え方を知ってもらって、大いに儲けて貰って</a:t>
            </a:r>
            <a:endParaRPr kumimoji="1" lang="en-US" altLang="ja-JP" sz="1200" dirty="0">
              <a:latin typeface="+mn-ea"/>
              <a:ea typeface="+mn-ea"/>
            </a:endParaRPr>
          </a:p>
          <a:p>
            <a:r>
              <a:rPr kumimoji="1" lang="ja-JP" altLang="en-US" sz="1200" dirty="0">
                <a:latin typeface="+mn-ea"/>
                <a:ea typeface="+mn-ea"/>
              </a:rPr>
              <a:t>世のため人のためになることをして、人脈も広げて大きな活動をするように、ロータリーに入ってもらうべきです。</a:t>
            </a:r>
            <a:endParaRPr kumimoji="1" lang="en-US" altLang="ja-JP" sz="1200" dirty="0">
              <a:latin typeface="+mn-ea"/>
              <a:ea typeface="+mn-ea"/>
            </a:endParaRPr>
          </a:p>
          <a:p>
            <a:r>
              <a:rPr kumimoji="1" lang="ja-JP" altLang="en-US" sz="1200" dirty="0">
                <a:latin typeface="+mn-ea"/>
                <a:ea typeface="+mn-ea"/>
              </a:rPr>
              <a:t>若い人、女性、非職業人、いろんな人に入ってもらうべきです。</a:t>
            </a:r>
            <a:endParaRPr kumimoji="1" lang="en-US" altLang="ja-JP" sz="1200" dirty="0">
              <a:latin typeface="+mn-ea"/>
              <a:ea typeface="+mn-ea"/>
            </a:endParaRPr>
          </a:p>
          <a:p>
            <a:r>
              <a:rPr kumimoji="1" lang="ja-JP" altLang="en-US" sz="1200" dirty="0">
                <a:latin typeface="+mn-ea"/>
                <a:ea typeface="+mn-ea"/>
              </a:rPr>
              <a:t>ただ</a:t>
            </a:r>
            <a:r>
              <a:rPr kumimoji="1" lang="en-US" altLang="ja-JP" sz="1200" dirty="0">
                <a:latin typeface="+mn-ea"/>
                <a:ea typeface="+mn-ea"/>
              </a:rPr>
              <a:t>RI</a:t>
            </a:r>
            <a:r>
              <a:rPr kumimoji="1" lang="ja-JP" altLang="en-US" sz="1200" dirty="0">
                <a:latin typeface="+mn-ea"/>
                <a:ea typeface="+mn-ea"/>
              </a:rPr>
              <a:t>は社会奉仕国際奉仕に力を入れていますので、大いに行ってくださいそちらは本当に奉仕です。</a:t>
            </a:r>
            <a:endParaRPr kumimoji="1" lang="en-US" altLang="ja-JP" sz="1200" dirty="0">
              <a:latin typeface="+mn-ea"/>
              <a:ea typeface="+mn-ea"/>
            </a:endParaRPr>
          </a:p>
          <a:p>
            <a:r>
              <a:rPr kumimoji="1" lang="ja-JP" altLang="en-US" sz="1200" dirty="0">
                <a:latin typeface="+mn-ea"/>
                <a:ea typeface="+mn-ea"/>
              </a:rPr>
              <a:t>勿論、職業を通じて奉仕を行うことも、大変良いことだと思います。</a:t>
            </a:r>
            <a:endParaRPr kumimoji="1" lang="en-US" altLang="ja-JP" sz="1200" dirty="0">
              <a:latin typeface="+mn-ea"/>
              <a:ea typeface="+mn-ea"/>
            </a:endParaRPr>
          </a:p>
          <a:p>
            <a:endParaRPr kumimoji="1" lang="ja-JP" altLang="en-US" sz="1200" dirty="0">
              <a:latin typeface="+mn-ea"/>
              <a:ea typeface="+mn-ea"/>
            </a:endParaRP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7313" y="744538"/>
            <a:ext cx="6619875" cy="3724275"/>
          </a:xfrm>
        </p:spPr>
      </p:sp>
      <p:sp>
        <p:nvSpPr>
          <p:cNvPr id="3" name="ノート プレースホルダー 2"/>
          <p:cNvSpPr>
            <a:spLocks noGrp="1"/>
          </p:cNvSpPr>
          <p:nvPr>
            <p:ph type="body" idx="1"/>
          </p:nvPr>
        </p:nvSpPr>
        <p:spPr/>
        <p:txBody>
          <a:bodyPr>
            <a:noAutofit/>
          </a:bodyPr>
          <a:lstStyle/>
          <a:p>
            <a:r>
              <a:rPr kumimoji="1" lang="ja-JP" altLang="en-US" sz="1200" dirty="0"/>
              <a:t>ロータリーはサービスを志向しています。</a:t>
            </a:r>
            <a:endParaRPr kumimoji="1" lang="en-US" altLang="ja-JP" sz="1200" dirty="0"/>
          </a:p>
          <a:p>
            <a:r>
              <a:rPr kumimoji="1" lang="ja-JP" altLang="en-US" sz="1200" dirty="0"/>
              <a:t>サービスとは貴方の望むことをしよう。つまり顧客第一ですから大いに喜ばれ、感謝され、ます。</a:t>
            </a:r>
            <a:endParaRPr kumimoji="1" lang="en-US" altLang="ja-JP" sz="1200" dirty="0"/>
          </a:p>
          <a:p>
            <a:r>
              <a:rPr kumimoji="1" lang="ja-JP" altLang="en-US" sz="1200" dirty="0"/>
              <a:t>お客様だけでなく家族、社員、取引先、みんなの、望みを叶えましょう。</a:t>
            </a:r>
            <a:endParaRPr kumimoji="1" lang="en-US" altLang="ja-JP" sz="1200" dirty="0"/>
          </a:p>
          <a:p>
            <a:endParaRPr kumimoji="1" lang="en-US" altLang="ja-JP" sz="1200" dirty="0"/>
          </a:p>
          <a:p>
            <a:r>
              <a:rPr kumimoji="1" lang="ja-JP" altLang="en-US" sz="1200" dirty="0"/>
              <a:t>よく「ロータリにノーは無い」と言われます。サービス志向だからです。</a:t>
            </a:r>
            <a:endParaRPr kumimoji="1" lang="en-US" altLang="ja-JP" sz="1200" dirty="0"/>
          </a:p>
          <a:p>
            <a:r>
              <a:rPr kumimoji="1" lang="ja-JP" altLang="en-US" sz="1200" dirty="0"/>
              <a:t>無償のサービス、奉仕大いに期待しています。</a:t>
            </a:r>
            <a:endParaRPr kumimoji="1" lang="en-US" altLang="ja-JP" sz="1200" dirty="0"/>
          </a:p>
          <a:p>
            <a:endParaRPr kumimoji="1" lang="ja-JP" altLang="en-US" sz="1200" dirty="0"/>
          </a:p>
        </p:txBody>
      </p:sp>
      <p:sp>
        <p:nvSpPr>
          <p:cNvPr id="4" name="スライド番号プレースホルダー 3"/>
          <p:cNvSpPr>
            <a:spLocks noGrp="1"/>
          </p:cNvSpPr>
          <p:nvPr>
            <p:ph type="sldNum" sz="quarter" idx="10"/>
          </p:nvPr>
        </p:nvSpPr>
        <p:spPr/>
        <p:txBody>
          <a:bodyPr/>
          <a:lstStyle/>
          <a:p>
            <a:fld id="{DCDC9028-75CF-4F99-A07B-965BA20657C6}" type="slidenum">
              <a:rPr kumimoji="1" lang="ja-JP" altLang="en-US" smtClean="0"/>
              <a:pPr/>
              <a:t>14</a:t>
            </a:fld>
            <a:endParaRPr kumimoji="1" lang="ja-JP" altLang="en-US"/>
          </a:p>
        </p:txBody>
      </p:sp>
    </p:spTree>
    <p:extLst>
      <p:ext uri="{BB962C8B-B14F-4D97-AF65-F5344CB8AC3E}">
        <p14:creationId xmlns:p14="http://schemas.microsoft.com/office/powerpoint/2010/main" val="395753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t>以上いろいろ述べましたが、</a:t>
            </a:r>
            <a:endParaRPr kumimoji="1" lang="en-US" altLang="ja-JP" sz="1200" dirty="0"/>
          </a:p>
          <a:p>
            <a:r>
              <a:rPr kumimoji="1" lang="ja-JP" altLang="en-US" sz="1200" dirty="0"/>
              <a:t>ロータリーは道の概念です。</a:t>
            </a:r>
            <a:endParaRPr kumimoji="1" lang="en-US" altLang="ja-JP" sz="1200" dirty="0"/>
          </a:p>
          <a:p>
            <a:r>
              <a:rPr kumimoji="1" lang="ja-JP" altLang="en-US" sz="1200" dirty="0"/>
              <a:t>武道茶道柔道などで、教義や法律などなく、自分なりに解釈して自分の考え方、方法で大いに進めてください。</a:t>
            </a:r>
            <a:endParaRPr kumimoji="1" lang="en-US" altLang="ja-JP" sz="1200" dirty="0"/>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15</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t>職業：何か事業をして儲けること</a:t>
            </a:r>
            <a:endParaRPr kumimoji="1" lang="en-US" altLang="ja-JP" sz="1200" dirty="0"/>
          </a:p>
          <a:p>
            <a:r>
              <a:rPr kumimoji="1" lang="ja-JP" altLang="en-US" sz="1200" dirty="0"/>
              <a:t>奉仕：儲けない</a:t>
            </a:r>
            <a:endParaRPr kumimoji="1" lang="en-US" altLang="ja-JP" sz="1200" dirty="0"/>
          </a:p>
          <a:p>
            <a:endParaRPr kumimoji="1" lang="en-US" altLang="ja-JP" sz="1200" dirty="0"/>
          </a:p>
          <a:p>
            <a:r>
              <a:rPr kumimoji="1" lang="ja-JP" altLang="en-US" sz="1200" dirty="0"/>
              <a:t>むつかしい　分かりにくいと言われる所以です。</a:t>
            </a:r>
            <a:endParaRPr kumimoji="1" lang="en-US" altLang="ja-JP" sz="1200" dirty="0"/>
          </a:p>
          <a:p>
            <a:r>
              <a:rPr kumimoji="1" lang="ja-JP" altLang="en-US" sz="1200" dirty="0"/>
              <a:t>米山梅吉さんは初め奉仕と訳したが後はサービスで通した</a:t>
            </a:r>
            <a:endParaRPr kumimoji="1" lang="en-US" altLang="ja-JP" sz="12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ボケーショナルは、職業、仕事、天職と思っていいが、</a:t>
            </a:r>
            <a:endParaRPr kumimoji="1" lang="en-US" altLang="ja-JP" sz="12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サービスをどう捉えるかが問題。</a:t>
            </a:r>
            <a:endParaRPr kumimoji="1" lang="en-US" altLang="ja-JP" sz="12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仕事とサービスの関係です</a:t>
            </a:r>
            <a:endParaRPr kumimoji="1" lang="en-US" altLang="ja-JP" sz="1200" dirty="0"/>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t>まず全体を見ますと、目的。</a:t>
            </a:r>
            <a:endParaRPr kumimoji="1" lang="en-US" altLang="ja-JP" sz="1200" dirty="0"/>
          </a:p>
          <a:p>
            <a:r>
              <a:rPr kumimoji="1" lang="ja-JP" altLang="en-US" sz="1200" dirty="0"/>
              <a:t>「ロータリーの友」の表紙に毎回出ています</a:t>
            </a:r>
            <a:endParaRPr kumimoji="1" lang="en-US" altLang="ja-JP" sz="1200" dirty="0"/>
          </a:p>
          <a:p>
            <a:endParaRPr kumimoji="1" lang="en-US" altLang="ja-JP" sz="1200" dirty="0"/>
          </a:p>
          <a:p>
            <a:r>
              <a:rPr kumimoji="1" lang="ja-JP" altLang="en-US" sz="1200" dirty="0"/>
              <a:t>ロータリーが何をする団体か、書いてある</a:t>
            </a:r>
            <a:endParaRPr kumimoji="1" lang="en-US" altLang="ja-JP" sz="1200" dirty="0"/>
          </a:p>
          <a:p>
            <a:endParaRPr kumimoji="1" lang="en-US" altLang="ja-JP" sz="1200" dirty="0"/>
          </a:p>
          <a:p>
            <a:r>
              <a:rPr kumimoji="1" lang="ja-JP" altLang="en-US" sz="1200" dirty="0"/>
              <a:t>事業の基礎として、イデアルオブサービス（奉仕の理想ではない）サービスの理念を進める</a:t>
            </a:r>
            <a:endParaRPr kumimoji="1" lang="en-US" altLang="ja-JP" sz="1200" dirty="0"/>
          </a:p>
          <a:p>
            <a:endParaRPr kumimoji="1" lang="en-US" altLang="ja-JP" sz="1200" dirty="0"/>
          </a:p>
          <a:p>
            <a:r>
              <a:rPr kumimoji="1" lang="ja-JP" altLang="en-US" sz="1200" dirty="0"/>
              <a:t>ロータリーの目的は、サービスの考え方を基礎にして奨励し、育み行動せよです。</a:t>
            </a: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t>標語は２つあります。</a:t>
            </a:r>
            <a:endParaRPr kumimoji="1" lang="en-US" altLang="ja-JP" sz="1200" dirty="0"/>
          </a:p>
          <a:p>
            <a:r>
              <a:rPr kumimoji="1" lang="ja-JP" altLang="en-US" sz="1200" dirty="0"/>
              <a:t>最もよくサービスする者最も多く報われる　シェルドン</a:t>
            </a:r>
            <a:endParaRPr kumimoji="1" lang="en-US" altLang="ja-JP" sz="1200" dirty="0"/>
          </a:p>
          <a:p>
            <a:endParaRPr kumimoji="1" lang="en-US" altLang="ja-JP" sz="1200" dirty="0"/>
          </a:p>
          <a:p>
            <a:r>
              <a:rPr kumimoji="1" lang="ja-JP" altLang="en-US" sz="1200" dirty="0"/>
              <a:t>サービス　アバブ　セルフ</a:t>
            </a:r>
            <a:endParaRPr kumimoji="1" lang="en-US" altLang="ja-JP" sz="1200" dirty="0"/>
          </a:p>
          <a:p>
            <a:r>
              <a:rPr kumimoji="1" lang="ja-JP" altLang="en-US" sz="1200" dirty="0"/>
              <a:t>自分の上にサービスをおく</a:t>
            </a:r>
            <a:endParaRPr kumimoji="1" lang="en-US" altLang="ja-JP" sz="1200" dirty="0"/>
          </a:p>
          <a:p>
            <a:r>
              <a:rPr kumimoji="1" lang="ja-JP" altLang="en-US" sz="1200" dirty="0"/>
              <a:t>自分を後にしてサービスをしよう</a:t>
            </a:r>
            <a:endParaRPr kumimoji="1" lang="en-US" altLang="ja-JP" sz="1200" dirty="0"/>
          </a:p>
          <a:p>
            <a:endParaRPr kumimoji="1" lang="en-US" altLang="ja-JP" sz="1200" dirty="0"/>
          </a:p>
          <a:p>
            <a:r>
              <a:rPr kumimoji="1" lang="ja-JP" altLang="en-US" sz="1200" dirty="0"/>
              <a:t>はじめ　サービス</a:t>
            </a:r>
            <a:r>
              <a:rPr kumimoji="1" lang="en-US" altLang="ja-JP" sz="1200" dirty="0"/>
              <a:t>NOT</a:t>
            </a:r>
            <a:r>
              <a:rPr kumimoji="1" lang="ja-JP" altLang="en-US" sz="1200" dirty="0"/>
              <a:t>セルフ、これが奉仕で、これでは自己犠牲が強すぎる、自分を後にする。</a:t>
            </a:r>
            <a:endParaRPr kumimoji="1" lang="en-US" altLang="ja-JP" sz="1200" dirty="0"/>
          </a:p>
          <a:p>
            <a:endParaRPr kumimoji="1" lang="en-US" altLang="ja-JP" sz="1200" dirty="0"/>
          </a:p>
          <a:p>
            <a:endParaRPr kumimoji="1" lang="ja-JP" altLang="en-US" sz="1200" dirty="0"/>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t>３つに共通するのがサービス</a:t>
            </a: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t>辞書を引くと　サービスにぴったりの日本語はない</a:t>
            </a:r>
            <a:endParaRPr kumimoji="1" lang="en-US" altLang="ja-JP" sz="1200" dirty="0"/>
          </a:p>
          <a:p>
            <a:endParaRPr kumimoji="1" lang="en-US" altLang="ja-JP" sz="1200" dirty="0"/>
          </a:p>
          <a:p>
            <a:r>
              <a:rPr kumimoji="1" lang="ja-JP" altLang="en-US" sz="1200" dirty="0"/>
              <a:t>奉仕はごく一部です。</a:t>
            </a:r>
            <a:endParaRPr kumimoji="1" lang="en-US" altLang="ja-JP" sz="1200" dirty="0"/>
          </a:p>
          <a:p>
            <a:endParaRPr kumimoji="1" lang="en-US" altLang="ja-JP" sz="1200" dirty="0"/>
          </a:p>
          <a:p>
            <a:r>
              <a:rPr kumimoji="1" lang="ja-JP" altLang="en-US" sz="1200" dirty="0"/>
              <a:t>実は明治時代は、江戸語、各藩のお国言葉、新東京語、があって、</a:t>
            </a:r>
            <a:endParaRPr kumimoji="1" lang="en-US" altLang="ja-JP" sz="1200" dirty="0"/>
          </a:p>
          <a:p>
            <a:r>
              <a:rPr kumimoji="1" lang="ja-JP" altLang="en-US" sz="1200" dirty="0"/>
              <a:t>全国共通の標準日本語がなかったので、外国の普遍的な概念を、公卿武士が使う漢字、で表したので、ピッタリの日本語ではない。</a:t>
            </a: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latin typeface="+mn-ea"/>
                <a:ea typeface="+mn-ea"/>
              </a:rPr>
              <a:t>テニス→相手の待っている所へところへまずボールを出すのがサーブ</a:t>
            </a:r>
            <a:endParaRPr kumimoji="1" lang="en-US" altLang="ja-JP" sz="1200" dirty="0">
              <a:latin typeface="+mn-ea"/>
              <a:ea typeface="+mn-ea"/>
            </a:endParaRPr>
          </a:p>
          <a:p>
            <a:r>
              <a:rPr kumimoji="1" lang="ja-JP" altLang="en-US" sz="1200" dirty="0">
                <a:latin typeface="+mn-ea"/>
                <a:ea typeface="+mn-ea"/>
              </a:rPr>
              <a:t>レストラン→お客さんの望む料理を作り配膳する</a:t>
            </a:r>
            <a:endParaRPr kumimoji="1" lang="en-US" altLang="ja-JP" sz="1200" dirty="0">
              <a:latin typeface="+mn-ea"/>
              <a:ea typeface="+mn-ea"/>
            </a:endParaRPr>
          </a:p>
          <a:p>
            <a:r>
              <a:rPr kumimoji="1" lang="ja-JP" altLang="en-US" sz="1200" dirty="0">
                <a:latin typeface="+mn-ea"/>
                <a:ea typeface="+mn-ea"/>
              </a:rPr>
              <a:t>病院→患者の色んな要望、治して、食べ物もってきて、おむつを替えて</a:t>
            </a:r>
            <a:r>
              <a:rPr kumimoji="1" lang="en-US" altLang="ja-JP" sz="1200" dirty="0" err="1">
                <a:latin typeface="+mn-ea"/>
                <a:ea typeface="+mn-ea"/>
              </a:rPr>
              <a:t>etc</a:t>
            </a:r>
            <a:endParaRPr kumimoji="1" lang="en-US" altLang="ja-JP" sz="1200" dirty="0">
              <a:latin typeface="+mn-ea"/>
              <a:ea typeface="+mn-ea"/>
            </a:endParaRPr>
          </a:p>
          <a:p>
            <a:r>
              <a:rPr kumimoji="1" lang="ja-JP" altLang="en-US" sz="1200" dirty="0">
                <a:latin typeface="+mn-ea"/>
                <a:ea typeface="+mn-ea"/>
              </a:rPr>
              <a:t>セルフサービス→自分の望んでいることは自分でやる</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今やサービス産業はＧ</a:t>
            </a:r>
            <a:r>
              <a:rPr kumimoji="1" lang="en-US" altLang="ja-JP" sz="1200" dirty="0">
                <a:latin typeface="+mn-ea"/>
                <a:ea typeface="+mn-ea"/>
              </a:rPr>
              <a:t>DP</a:t>
            </a:r>
            <a:r>
              <a:rPr kumimoji="1" lang="ja-JP" altLang="en-US" sz="1200" dirty="0">
                <a:latin typeface="+mn-ea"/>
                <a:ea typeface="+mn-ea"/>
              </a:rPr>
              <a:t>の</a:t>
            </a:r>
            <a:r>
              <a:rPr kumimoji="1" lang="en-US" altLang="ja-JP" sz="1200" dirty="0">
                <a:latin typeface="+mn-ea"/>
                <a:ea typeface="+mn-ea"/>
              </a:rPr>
              <a:t>7</a:t>
            </a:r>
            <a:r>
              <a:rPr kumimoji="1" lang="ja-JP" altLang="en-US" sz="1200" dirty="0">
                <a:latin typeface="+mn-ea"/>
                <a:ea typeface="+mn-ea"/>
              </a:rPr>
              <a:t>割を占めていますが奉仕ではなく客の望みを叶える事業をして適切な対価を得ています。</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サービスとは、全ての場面→人々にニーズがありそれを最もいい状態で満たしてあげること</a:t>
            </a:r>
            <a:endParaRPr kumimoji="1" lang="en-US" altLang="ja-JP" sz="1200" dirty="0">
              <a:latin typeface="+mn-ea"/>
              <a:ea typeface="+mn-ea"/>
            </a:endParaRPr>
          </a:p>
          <a:p>
            <a:r>
              <a:rPr kumimoji="1" lang="ja-JP" altLang="en-US" sz="1200" dirty="0">
                <a:latin typeface="+mn-ea"/>
                <a:ea typeface="+mn-ea"/>
              </a:rPr>
              <a:t>貴方の望んでいることをかなえること。</a:t>
            </a:r>
            <a:endParaRPr kumimoji="1" lang="en-US" altLang="ja-JP" sz="1200" dirty="0">
              <a:latin typeface="+mn-ea"/>
              <a:ea typeface="+mn-ea"/>
            </a:endParaRPr>
          </a:p>
          <a:p>
            <a:r>
              <a:rPr kumimoji="1" lang="ja-JP" altLang="en-US" sz="1200" dirty="0">
                <a:latin typeface="+mn-ea"/>
                <a:ea typeface="+mn-ea"/>
              </a:rPr>
              <a:t>これがサーブ、サービスです。</a:t>
            </a:r>
            <a:endParaRPr kumimoji="1" lang="en-US" altLang="ja-JP" sz="1200" dirty="0">
              <a:latin typeface="+mn-ea"/>
              <a:ea typeface="+mn-ea"/>
            </a:endParaRPr>
          </a:p>
          <a:p>
            <a:endParaRPr kumimoji="1" lang="en-US" altLang="ja-JP" sz="1200" dirty="0">
              <a:latin typeface="+mn-ea"/>
              <a:ea typeface="+mn-ea"/>
            </a:endParaRP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latin typeface="+mn-ea"/>
                <a:ea typeface="+mn-ea"/>
              </a:rPr>
              <a:t>仕事上のお客さん、社員、協力業者、仕入先、地域、家族</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皆の希望すること　いっぱいある</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奉仕の概念ではおさまらない</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やはりサービスは</a:t>
            </a:r>
            <a:r>
              <a:rPr kumimoji="1" lang="ja-JP" altLang="en-US" sz="1200" dirty="0">
                <a:solidFill>
                  <a:srgbClr val="FF0000"/>
                </a:solidFill>
                <a:latin typeface="+mn-ea"/>
                <a:ea typeface="+mn-ea"/>
              </a:rPr>
              <a:t>「貴方の望んでいることをかなえること」</a:t>
            </a:r>
            <a:r>
              <a:rPr kumimoji="1" lang="ja-JP" altLang="en-US" sz="1200" dirty="0">
                <a:latin typeface="+mn-ea"/>
                <a:ea typeface="+mn-ea"/>
              </a:rPr>
              <a:t>。と理解すると分かりやすい。</a:t>
            </a: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7313" y="744538"/>
            <a:ext cx="6619875" cy="3724275"/>
          </a:xfrm>
        </p:spPr>
      </p:sp>
      <p:sp>
        <p:nvSpPr>
          <p:cNvPr id="3" name="ノート プレースホルダ 2"/>
          <p:cNvSpPr>
            <a:spLocks noGrp="1"/>
          </p:cNvSpPr>
          <p:nvPr>
            <p:ph type="body" idx="1"/>
          </p:nvPr>
        </p:nvSpPr>
        <p:spPr/>
        <p:txBody>
          <a:bodyPr>
            <a:noAutofit/>
          </a:bodyPr>
          <a:lstStyle/>
          <a:p>
            <a:r>
              <a:rPr kumimoji="1" lang="ja-JP" altLang="en-US" sz="1200" dirty="0">
                <a:latin typeface="+mn-ea"/>
                <a:ea typeface="+mn-ea"/>
              </a:rPr>
              <a:t>２０世紀初頭は悪徳と信用不安が横行し、自分は自分で守らざるを得ない状況だったといわれています。</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信頼できる仲間を作って増やしたいので、ロータリクラブをつくった。</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そこへシェルドンが入ってきて公明正大に経営している会社等が大成功している</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「常に他人の立場を考えて他人のためになるようなサービスを実践しているものが成功をおさめる」と気づいた。</a:t>
            </a:r>
            <a:endParaRPr kumimoji="1" lang="en-US" altLang="ja-JP" sz="1200" dirty="0">
              <a:latin typeface="+mn-ea"/>
              <a:ea typeface="+mn-ea"/>
            </a:endParaRPr>
          </a:p>
          <a:p>
            <a:r>
              <a:rPr kumimoji="1" lang="ja-JP" altLang="en-US" sz="1200" dirty="0">
                <a:latin typeface="+mn-ea"/>
                <a:ea typeface="+mn-ea"/>
              </a:rPr>
              <a:t>コリンズもサービスの重要性に気付き、</a:t>
            </a:r>
            <a:endParaRPr kumimoji="1" lang="en-US" altLang="ja-JP" sz="1200" dirty="0">
              <a:latin typeface="+mn-ea"/>
              <a:ea typeface="+mn-ea"/>
            </a:endParaRPr>
          </a:p>
          <a:p>
            <a:r>
              <a:rPr kumimoji="1" lang="en-US" altLang="ja-JP" sz="1200" dirty="0">
                <a:latin typeface="+mn-ea"/>
                <a:ea typeface="+mn-ea"/>
              </a:rPr>
              <a:t>2</a:t>
            </a:r>
            <a:r>
              <a:rPr kumimoji="1" lang="ja-JP" altLang="en-US" sz="1200" dirty="0">
                <a:latin typeface="+mn-ea"/>
                <a:ea typeface="+mn-ea"/>
              </a:rPr>
              <a:t>つの標語が生まれました。</a:t>
            </a:r>
            <a:endParaRPr kumimoji="1" lang="en-US" altLang="ja-JP" sz="1200" dirty="0">
              <a:latin typeface="+mn-ea"/>
              <a:ea typeface="+mn-ea"/>
            </a:endParaRPr>
          </a:p>
        </p:txBody>
      </p:sp>
      <p:sp>
        <p:nvSpPr>
          <p:cNvPr id="4" name="スライド番号プレースホルダ 3"/>
          <p:cNvSpPr>
            <a:spLocks noGrp="1"/>
          </p:cNvSpPr>
          <p:nvPr>
            <p:ph type="sldNum" sz="quarter" idx="10"/>
          </p:nvPr>
        </p:nvSpPr>
        <p:spPr/>
        <p:txBody>
          <a:bodyPr/>
          <a:lstStyle/>
          <a:p>
            <a:fld id="{DCDC9028-75CF-4F99-A07B-965BA20657C6}"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タイトル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a:t>マスタ タイトルの書式設定</a:t>
            </a:r>
            <a:endParaRPr kumimoji="0" lang="en-US"/>
          </a:p>
        </p:txBody>
      </p:sp>
      <p:sp>
        <p:nvSpPr>
          <p:cNvPr id="17" name="サブタイトル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a:t>マスタ サブタイトルの書式設定</a:t>
            </a:r>
            <a:endParaRPr kumimoji="0" lang="en-US"/>
          </a:p>
        </p:txBody>
      </p:sp>
      <p:grpSp>
        <p:nvGrpSpPr>
          <p:cNvPr id="2" name="グループ化 1"/>
          <p:cNvGrpSpPr/>
          <p:nvPr/>
        </p:nvGrpSpPr>
        <p:grpSpPr>
          <a:xfrm>
            <a:off x="-5019" y="4953000"/>
            <a:ext cx="12197020"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E90A9DBD-28AF-4F95-8621-9B4E7F7340C6}" type="datetimeFigureOut">
              <a:rPr kumimoji="1" lang="ja-JP" altLang="en-US" smtClean="0"/>
              <a:pPr/>
              <a:t>2021/11/9</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D0124401-0EE1-42E5-8FAE-39B90A14583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a:xfrm>
            <a:off x="609600" y="1481330"/>
            <a:ext cx="10972800" cy="4386071"/>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E90A9DBD-28AF-4F95-8621-9B4E7F7340C6}" type="datetimeFigureOut">
              <a:rPr kumimoji="1" lang="ja-JP" altLang="en-US" smtClean="0"/>
              <a:pPr/>
              <a:t>2021/11/9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25351" y="274641"/>
            <a:ext cx="2369960" cy="5592761"/>
          </a:xfrm>
        </p:spPr>
        <p:txBody>
          <a:bodyPr vert="eaVert"/>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a:xfrm>
            <a:off x="609600" y="274641"/>
            <a:ext cx="8432800" cy="5592760"/>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E90A9DBD-28AF-4F95-8621-9B4E7F7340C6}" type="datetimeFigureOut">
              <a:rPr kumimoji="1" lang="ja-JP" altLang="en-US" smtClean="0"/>
              <a:pPr/>
              <a:t>2021/11/9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4" name="フッター プレースホルダー 3"/>
          <p:cNvSpPr>
            <a:spLocks noGrp="1"/>
          </p:cNvSpPr>
          <p:nvPr>
            <p:ph type="ftr" sz="quarter" idx="3"/>
          </p:nvPr>
        </p:nvSpPr>
        <p:spPr>
          <a:xfrm>
            <a:off x="113797" y="6583672"/>
            <a:ext cx="778272" cy="185141"/>
          </a:xfrm>
          <a:prstGeom prst="rect">
            <a:avLst/>
          </a:prstGeom>
          <a:solidFill>
            <a:schemeClr val="bg2"/>
          </a:solidFill>
          <a:ln>
            <a:noFill/>
          </a:ln>
        </p:spPr>
        <p:txBody>
          <a:bodyPr wrap="square" lIns="0" tIns="36000" rIns="0" bIns="18000" anchor="ctr" anchorCtr="0">
            <a:spAutoFit/>
          </a:bodyPr>
          <a:lstStyle>
            <a:lvl1pPr algn="ctr">
              <a:lnSpc>
                <a:spcPct val="120000"/>
              </a:lnSpc>
              <a:defRPr sz="738">
                <a:solidFill>
                  <a:schemeClr val="tx1"/>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7" name="タイトル 1"/>
          <p:cNvSpPr>
            <a:spLocks noGrp="1"/>
          </p:cNvSpPr>
          <p:nvPr>
            <p:ph type="ctrTitle"/>
          </p:nvPr>
        </p:nvSpPr>
        <p:spPr>
          <a:xfrm>
            <a:off x="1000370" y="2924944"/>
            <a:ext cx="10191261" cy="1008062"/>
          </a:xfrm>
        </p:spPr>
        <p:txBody>
          <a:bodyPr anchor="ctr" anchorCtr="0"/>
          <a:lstStyle>
            <a:lvl1pPr algn="ctr">
              <a:lnSpc>
                <a:spcPct val="120000"/>
              </a:lnSpc>
              <a:defRPr sz="2954" b="1">
                <a:solidFill>
                  <a:schemeClr val="tx1"/>
                </a:solidFill>
              </a:defRPr>
            </a:lvl1pPr>
          </a:lstStyle>
          <a:p>
            <a:endParaRPr kumimoji="1" lang="ja-JP" altLang="en-US" dirty="0"/>
          </a:p>
        </p:txBody>
      </p:sp>
    </p:spTree>
    <p:extLst>
      <p:ext uri="{BB962C8B-B14F-4D97-AF65-F5344CB8AC3E}">
        <p14:creationId xmlns:p14="http://schemas.microsoft.com/office/powerpoint/2010/main" val="1882749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ナビ#1">
    <p:spTree>
      <p:nvGrpSpPr>
        <p:cNvPr id="1" name=""/>
        <p:cNvGrpSpPr/>
        <p:nvPr/>
      </p:nvGrpSpPr>
      <p:grpSpPr>
        <a:xfrm>
          <a:off x="0" y="0"/>
          <a:ext cx="0" cy="0"/>
          <a:chOff x="0" y="0"/>
          <a:chExt cx="0" cy="0"/>
        </a:xfrm>
      </p:grpSpPr>
      <p:sp>
        <p:nvSpPr>
          <p:cNvPr id="6" name="Rectangle 6"/>
          <p:cNvSpPr>
            <a:spLocks noChangeArrowheads="1"/>
          </p:cNvSpPr>
          <p:nvPr userDrawn="1"/>
        </p:nvSpPr>
        <p:spPr bwMode="gray">
          <a:xfrm>
            <a:off x="0" y="0"/>
            <a:ext cx="2328984" cy="6858000"/>
          </a:xfrm>
          <a:prstGeom prst="rect">
            <a:avLst/>
          </a:prstGeom>
          <a:solidFill>
            <a:schemeClr val="tx2"/>
          </a:solidFill>
          <a:ln>
            <a:noFill/>
          </a:ln>
          <a:effectLst/>
        </p:spPr>
        <p:txBody>
          <a:bodyPr lIns="0" tIns="0" rIns="0" bIns="0" anchor="ctr">
            <a:noAutofit/>
          </a:bodyPr>
          <a:lstStyle/>
          <a:p>
            <a:endParaRPr lang="ja-JP" altLang="en-US" sz="1662"/>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a:t>マスター タイトルの書式設定</a:t>
            </a:r>
          </a:p>
        </p:txBody>
      </p:sp>
      <p:sp>
        <p:nvSpPr>
          <p:cNvPr id="4"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5" name="フッター プレースホルダー 2"/>
          <p:cNvSpPr>
            <a:spLocks noGrp="1"/>
          </p:cNvSpPr>
          <p:nvPr>
            <p:ph type="ftr" sz="quarter" idx="3"/>
          </p:nvPr>
        </p:nvSpPr>
        <p:spPr bwMode="white">
          <a:xfrm>
            <a:off x="113797" y="6583671"/>
            <a:ext cx="778272"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chemeClr val="bg1"/>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Tree>
    <p:extLst>
      <p:ext uri="{BB962C8B-B14F-4D97-AF65-F5344CB8AC3E}">
        <p14:creationId xmlns:p14="http://schemas.microsoft.com/office/powerpoint/2010/main" val="3093928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ナビ#2">
    <p:spTree>
      <p:nvGrpSpPr>
        <p:cNvPr id="1" name=""/>
        <p:cNvGrpSpPr/>
        <p:nvPr/>
      </p:nvGrpSpPr>
      <p:grpSpPr>
        <a:xfrm>
          <a:off x="0" y="0"/>
          <a:ext cx="0" cy="0"/>
          <a:chOff x="0" y="0"/>
          <a:chExt cx="0" cy="0"/>
        </a:xfrm>
      </p:grpSpPr>
      <p:sp>
        <p:nvSpPr>
          <p:cNvPr id="7" name="角丸四角形 6"/>
          <p:cNvSpPr/>
          <p:nvPr userDrawn="1"/>
        </p:nvSpPr>
        <p:spPr bwMode="auto">
          <a:xfrm>
            <a:off x="0" y="0"/>
            <a:ext cx="12192000" cy="6858000"/>
          </a:xfrm>
          <a:prstGeom prst="roundRect">
            <a:avLst>
              <a:gd name="adj" fmla="val 0"/>
            </a:avLst>
          </a:prstGeom>
          <a:solidFill>
            <a:schemeClr val="accent1"/>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778487" y="3018668"/>
            <a:ext cx="10635028" cy="784662"/>
          </a:xfrm>
          <a:ln w="6350">
            <a:solidFill>
              <a:schemeClr val="tx2"/>
            </a:solidFill>
          </a:ln>
        </p:spPr>
        <p:txBody>
          <a:bodyPr wrap="square" lIns="180000" tIns="180000" rIns="180000" bIns="144000">
            <a:spAutoFit/>
          </a:bodyPr>
          <a:lstStyle>
            <a:lvl1pPr algn="ctr">
              <a:lnSpc>
                <a:spcPct val="120000"/>
              </a:lnSpc>
              <a:defRPr sz="2585">
                <a:solidFill>
                  <a:schemeClr val="tx2"/>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a:xfrm>
            <a:off x="113797" y="6583671"/>
            <a:ext cx="778272" cy="185141"/>
          </a:xfrm>
          <a:prstGeom prst="rect">
            <a:avLst/>
          </a:prstGeom>
          <a:solidFill>
            <a:schemeClr val="bg1"/>
          </a:solidFill>
        </p:spPr>
        <p:txBody>
          <a:bodyPr lIns="0" tIns="36000" rIns="0" bIns="18000" anchor="ctr" anchorCtr="0"/>
          <a:lstStyle>
            <a:lvl1pPr algn="ctr">
              <a:lnSpc>
                <a:spcPct val="120000"/>
              </a:lnSpc>
              <a:defRPr sz="738">
                <a:solidFill>
                  <a:schemeClr val="tx2"/>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chemeClr val="tx2"/>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41655340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ナビ#3">
    <p:spTree>
      <p:nvGrpSpPr>
        <p:cNvPr id="1" name=""/>
        <p:cNvGrpSpPr/>
        <p:nvPr/>
      </p:nvGrpSpPr>
      <p:grpSpPr>
        <a:xfrm>
          <a:off x="0" y="0"/>
          <a:ext cx="0" cy="0"/>
          <a:chOff x="0" y="0"/>
          <a:chExt cx="0" cy="0"/>
        </a:xfrm>
      </p:grpSpPr>
      <p:sp>
        <p:nvSpPr>
          <p:cNvPr id="7" name="角丸四角形 6"/>
          <p:cNvSpPr/>
          <p:nvPr userDrawn="1"/>
        </p:nvSpPr>
        <p:spPr bwMode="auto">
          <a:xfrm>
            <a:off x="0" y="0"/>
            <a:ext cx="12192000" cy="6858000"/>
          </a:xfrm>
          <a:prstGeom prst="roundRect">
            <a:avLst>
              <a:gd name="adj" fmla="val 0"/>
            </a:avLst>
          </a:prstGeom>
          <a:solidFill>
            <a:schemeClr val="accent1"/>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778487" y="2986001"/>
            <a:ext cx="10635028" cy="849999"/>
          </a:xfrm>
          <a:ln w="6350">
            <a:noFill/>
          </a:ln>
        </p:spPr>
        <p:txBody>
          <a:bodyPr wrap="square" lIns="180000" tIns="180000" rIns="180000" bIns="144000">
            <a:spAutoFit/>
          </a:bodyPr>
          <a:lstStyle>
            <a:lvl1pPr algn="ctr">
              <a:lnSpc>
                <a:spcPct val="120000"/>
              </a:lnSpc>
              <a:defRPr sz="2954">
                <a:solidFill>
                  <a:schemeClr val="tx2"/>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a:xfrm>
            <a:off x="113797" y="6583671"/>
            <a:ext cx="778272" cy="185141"/>
          </a:xfrm>
          <a:prstGeom prst="rect">
            <a:avLst/>
          </a:prstGeom>
          <a:solidFill>
            <a:schemeClr val="bg1"/>
          </a:solidFill>
        </p:spPr>
        <p:txBody>
          <a:bodyPr lIns="0" tIns="36000" rIns="0" bIns="18000" anchor="ctr" anchorCtr="0"/>
          <a:lstStyle>
            <a:lvl1pPr algn="ctr">
              <a:lnSpc>
                <a:spcPct val="120000"/>
              </a:lnSpc>
              <a:defRPr sz="738">
                <a:solidFill>
                  <a:schemeClr val="tx2"/>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chemeClr val="tx2"/>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709736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ナビ#4">
    <p:spTree>
      <p:nvGrpSpPr>
        <p:cNvPr id="1" name=""/>
        <p:cNvGrpSpPr/>
        <p:nvPr/>
      </p:nvGrpSpPr>
      <p:grpSpPr>
        <a:xfrm>
          <a:off x="0" y="0"/>
          <a:ext cx="0" cy="0"/>
          <a:chOff x="0" y="0"/>
          <a:chExt cx="0" cy="0"/>
        </a:xfrm>
      </p:grpSpPr>
      <p:sp>
        <p:nvSpPr>
          <p:cNvPr id="7" name="角丸四角形 6"/>
          <p:cNvSpPr/>
          <p:nvPr userDrawn="1"/>
        </p:nvSpPr>
        <p:spPr bwMode="auto">
          <a:xfrm>
            <a:off x="0" y="0"/>
            <a:ext cx="12192000" cy="6858000"/>
          </a:xfrm>
          <a:prstGeom prst="roundRect">
            <a:avLst>
              <a:gd name="adj" fmla="val 0"/>
            </a:avLst>
          </a:prstGeom>
          <a:solidFill>
            <a:schemeClr val="tx2"/>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gray">
          <a:xfrm>
            <a:off x="778487" y="2986001"/>
            <a:ext cx="10635028" cy="849999"/>
          </a:xfrm>
          <a:ln w="6350">
            <a:noFill/>
          </a:ln>
        </p:spPr>
        <p:txBody>
          <a:bodyPr wrap="square" lIns="180000" tIns="180000" rIns="180000" bIns="144000">
            <a:spAutoFit/>
          </a:bodyPr>
          <a:lstStyle>
            <a:lvl1pPr algn="ctr">
              <a:lnSpc>
                <a:spcPct val="120000"/>
              </a:lnSpc>
              <a:defRPr sz="2954">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gray">
          <a:xfrm>
            <a:off x="113797" y="6583671"/>
            <a:ext cx="778272"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chemeClr val="bg1"/>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bwMode="gray">
          <a:xfrm>
            <a:off x="9153571" y="6592269"/>
            <a:ext cx="2844800" cy="257113"/>
          </a:xfrm>
          <a:prstGeom prst="rect">
            <a:avLst/>
          </a:prstGeom>
        </p:spPr>
        <p:txBody>
          <a:bodyPr vert="horz" lIns="0" tIns="0" rIns="0" bIns="0" rtlCol="0" anchor="ctr"/>
          <a:lstStyle>
            <a:lvl1pPr algn="r">
              <a:defRPr sz="923"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037089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コンテンツ">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2" name="タイトル 11"/>
          <p:cNvSpPr>
            <a:spLocks noGrp="1"/>
          </p:cNvSpPr>
          <p:nvPr>
            <p:ph type="title"/>
          </p:nvPr>
        </p:nvSpPr>
        <p:spPr/>
        <p:txBody>
          <a:bodyPr/>
          <a:lstStyle/>
          <a:p>
            <a:r>
              <a:rPr kumimoji="1" lang="ja-JP" altLang="en-US"/>
              <a:t>マスター タイトルの書式設定</a:t>
            </a:r>
          </a:p>
        </p:txBody>
      </p:sp>
      <p:sp>
        <p:nvSpPr>
          <p:cNvPr id="6" name="フッター プレースホルダー 3"/>
          <p:cNvSpPr>
            <a:spLocks noGrp="1"/>
          </p:cNvSpPr>
          <p:nvPr>
            <p:ph type="ftr" sz="quarter" idx="3"/>
          </p:nvPr>
        </p:nvSpPr>
        <p:spPr>
          <a:xfrm>
            <a:off x="113797" y="6583672"/>
            <a:ext cx="778272" cy="185141"/>
          </a:xfrm>
          <a:prstGeom prst="rect">
            <a:avLst/>
          </a:prstGeom>
          <a:solidFill>
            <a:schemeClr val="bg2"/>
          </a:solidFill>
          <a:ln>
            <a:noFill/>
          </a:ln>
        </p:spPr>
        <p:txBody>
          <a:bodyPr wrap="square" lIns="0" tIns="36000" rIns="0" bIns="18000" anchor="ctr" anchorCtr="0">
            <a:spAutoFit/>
          </a:bodyPr>
          <a:lstStyle>
            <a:lvl1pPr algn="ctr">
              <a:lnSpc>
                <a:spcPct val="120000"/>
              </a:lnSpc>
              <a:defRPr sz="738">
                <a:solidFill>
                  <a:schemeClr val="tx1"/>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9" name="Line 5"/>
          <p:cNvSpPr>
            <a:spLocks noChangeShapeType="1"/>
          </p:cNvSpPr>
          <p:nvPr userDrawn="1"/>
        </p:nvSpPr>
        <p:spPr bwMode="gray">
          <a:xfrm>
            <a:off x="0" y="620713"/>
            <a:ext cx="1219200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sz="1662"/>
          </a:p>
        </p:txBody>
      </p:sp>
      <p:sp>
        <p:nvSpPr>
          <p:cNvPr id="10" name="Rectangle 10"/>
          <p:cNvSpPr>
            <a:spLocks noChangeArrowheads="1"/>
          </p:cNvSpPr>
          <p:nvPr userDrawn="1"/>
        </p:nvSpPr>
        <p:spPr bwMode="auto">
          <a:xfrm>
            <a:off x="0" y="530131"/>
            <a:ext cx="12192000" cy="255776"/>
          </a:xfrm>
          <a:prstGeom prst="rect">
            <a:avLst/>
          </a:prstGeom>
          <a:solidFill>
            <a:schemeClr val="bg2"/>
          </a:solidFill>
          <a:ln>
            <a:noFill/>
          </a:ln>
          <a:effectLst/>
        </p:spPr>
        <p:txBody>
          <a:bodyPr wrap="square" lIns="0" tIns="0" rIns="0" bIns="0" anchor="ctr">
            <a:spAutoFit/>
          </a:bodyPr>
          <a:lstStyle/>
          <a:p>
            <a:endParaRPr lang="ja-JP" altLang="en-US" sz="1662"/>
          </a:p>
        </p:txBody>
      </p:sp>
    </p:spTree>
    <p:extLst>
      <p:ext uri="{BB962C8B-B14F-4D97-AF65-F5344CB8AC3E}">
        <p14:creationId xmlns:p14="http://schemas.microsoft.com/office/powerpoint/2010/main" val="1288373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補足#1">
    <p:spTree>
      <p:nvGrpSpPr>
        <p:cNvPr id="1" name=""/>
        <p:cNvGrpSpPr/>
        <p:nvPr/>
      </p:nvGrpSpPr>
      <p:grpSpPr>
        <a:xfrm>
          <a:off x="0" y="0"/>
          <a:ext cx="0" cy="0"/>
          <a:chOff x="0" y="0"/>
          <a:chExt cx="0" cy="0"/>
        </a:xfrm>
      </p:grpSpPr>
      <p:sp>
        <p:nvSpPr>
          <p:cNvPr id="8" name="角丸四角形 7"/>
          <p:cNvSpPr/>
          <p:nvPr userDrawn="1"/>
        </p:nvSpPr>
        <p:spPr bwMode="auto">
          <a:xfrm>
            <a:off x="0" y="1"/>
            <a:ext cx="12192000" cy="656692"/>
          </a:xfrm>
          <a:prstGeom prst="roundRect">
            <a:avLst>
              <a:gd name="adj" fmla="val 0"/>
            </a:avLst>
          </a:prstGeom>
          <a:solidFill>
            <a:schemeClr val="tx1">
              <a:alpha val="80000"/>
            </a:schemeClr>
          </a:solidFill>
          <a:ln>
            <a:noFill/>
          </a:ln>
          <a:effectLst/>
        </p:spPr>
        <p:txBody>
          <a:bodyPr lIns="0" tIns="0" rIns="0" bIns="0" rtlCol="0" anchor="ctr">
            <a:noAutofit/>
          </a:bodyPr>
          <a:lstStyle/>
          <a:p>
            <a:pPr algn="just">
              <a:lnSpc>
                <a:spcPct val="140000"/>
              </a:lnSpc>
              <a:spcBef>
                <a:spcPct val="0"/>
              </a:spcBef>
              <a:spcAft>
                <a:spcPts val="554"/>
              </a:spcAft>
            </a:pPr>
            <a:endParaRPr kumimoji="1" lang="ja-JP" altLang="en-US" sz="1477" dirty="0">
              <a:solidFill>
                <a:schemeClr val="bg1"/>
              </a:solidFill>
              <a:latin typeface="メイリオ" pitchFamily="50" charset="-128"/>
              <a:ea typeface="メイリオ" pitchFamily="50" charset="-128"/>
              <a:cs typeface="メイリオ" pitchFamily="50" charset="-128"/>
            </a:endParaRPr>
          </a:p>
        </p:txBody>
      </p:sp>
      <p:sp>
        <p:nvSpPr>
          <p:cNvPr id="4"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2" name="タイトル 1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6" name="フッター プレースホルダー 3"/>
          <p:cNvSpPr>
            <a:spLocks noGrp="1"/>
          </p:cNvSpPr>
          <p:nvPr>
            <p:ph type="ftr" sz="quarter" idx="3"/>
          </p:nvPr>
        </p:nvSpPr>
        <p:spPr>
          <a:xfrm>
            <a:off x="113797" y="6583672"/>
            <a:ext cx="778272"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Tree>
    <p:extLst>
      <p:ext uri="{BB962C8B-B14F-4D97-AF65-F5344CB8AC3E}">
        <p14:creationId xmlns:p14="http://schemas.microsoft.com/office/powerpoint/2010/main" val="33618297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補足#2">
    <p:spTree>
      <p:nvGrpSpPr>
        <p:cNvPr id="1" name=""/>
        <p:cNvGrpSpPr/>
        <p:nvPr/>
      </p:nvGrpSpPr>
      <p:grpSpPr>
        <a:xfrm>
          <a:off x="0" y="0"/>
          <a:ext cx="0" cy="0"/>
          <a:chOff x="0" y="0"/>
          <a:chExt cx="0" cy="0"/>
        </a:xfrm>
      </p:grpSpPr>
      <p:sp>
        <p:nvSpPr>
          <p:cNvPr id="2" name="タイトル 1"/>
          <p:cNvSpPr>
            <a:spLocks noGrp="1"/>
          </p:cNvSpPr>
          <p:nvPr>
            <p:ph type="title"/>
          </p:nvPr>
        </p:nvSpPr>
        <p:spPr>
          <a:xfrm>
            <a:off x="379673" y="404664"/>
            <a:ext cx="11388343" cy="396044"/>
          </a:xfrm>
        </p:spPr>
        <p:txBody>
          <a:bodyPr/>
          <a:lstStyle>
            <a:lvl1pPr algn="ctr">
              <a:defRPr b="1">
                <a:solidFill>
                  <a:schemeClr val="tx2"/>
                </a:solidFill>
              </a:defRPr>
            </a:lvl1pPr>
          </a:lstStyle>
          <a:p>
            <a:r>
              <a:rPr kumimoji="1" lang="ja-JP" altLang="en-US" dirty="0"/>
              <a:t>マスター タイトルの書式設定</a:t>
            </a:r>
          </a:p>
        </p:txBody>
      </p:sp>
      <p:sp>
        <p:nvSpPr>
          <p:cNvPr id="13" name="フッター プレースホルダー 3"/>
          <p:cNvSpPr>
            <a:spLocks noGrp="1"/>
          </p:cNvSpPr>
          <p:nvPr>
            <p:ph type="ftr" sz="quarter" idx="3"/>
          </p:nvPr>
        </p:nvSpPr>
        <p:spPr>
          <a:xfrm>
            <a:off x="335360" y="6389888"/>
            <a:ext cx="778272"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a:xfrm>
            <a:off x="9020632" y="6412249"/>
            <a:ext cx="28448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1" name="角丸四角形 6"/>
          <p:cNvSpPr/>
          <p:nvPr userDrawn="1"/>
        </p:nvSpPr>
        <p:spPr bwMode="auto">
          <a:xfrm>
            <a:off x="1" y="0"/>
            <a:ext cx="12199404"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2"/>
          </a:solidFill>
          <a:ln>
            <a:noFill/>
          </a:ln>
          <a:effectLst/>
        </p:spPr>
        <p:txBody>
          <a:bodyPr wrap="square"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23773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E90A9DBD-28AF-4F95-8621-9B4E7F7340C6}" type="datetimeFigureOut">
              <a:rPr kumimoji="1" lang="ja-JP" altLang="en-US" smtClean="0"/>
              <a:pPr/>
              <a:t>2021/11/9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
        <p:nvSpPr>
          <p:cNvPr id="7" name="タイトル 6"/>
          <p:cNvSpPr>
            <a:spLocks noGrp="1"/>
          </p:cNvSpPr>
          <p:nvPr>
            <p:ph type="title"/>
          </p:nvPr>
        </p:nvSpPr>
        <p:spPr/>
        <p:txBody>
          <a:bodyPr rtlCol="0"/>
          <a:lstStyle/>
          <a:p>
            <a:r>
              <a:rPr kumimoji="0" lang="ja-JP" altLang="en-US"/>
              <a:t>マスタ タイトルの書式設定</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補足#3">
    <p:spTree>
      <p:nvGrpSpPr>
        <p:cNvPr id="1" name=""/>
        <p:cNvGrpSpPr/>
        <p:nvPr/>
      </p:nvGrpSpPr>
      <p:grpSpPr>
        <a:xfrm>
          <a:off x="0" y="0"/>
          <a:ext cx="0" cy="0"/>
          <a:chOff x="0" y="0"/>
          <a:chExt cx="0" cy="0"/>
        </a:xfrm>
      </p:grpSpPr>
      <p:sp>
        <p:nvSpPr>
          <p:cNvPr id="2" name="タイトル 1"/>
          <p:cNvSpPr>
            <a:spLocks noGrp="1"/>
          </p:cNvSpPr>
          <p:nvPr>
            <p:ph type="title"/>
          </p:nvPr>
        </p:nvSpPr>
        <p:spPr>
          <a:xfrm>
            <a:off x="379673" y="404664"/>
            <a:ext cx="11388343" cy="396044"/>
          </a:xfrm>
        </p:spPr>
        <p:txBody>
          <a:bodyPr/>
          <a:lstStyle>
            <a:lvl1pPr algn="ctr">
              <a:defRPr b="1">
                <a:solidFill>
                  <a:schemeClr val="tx1"/>
                </a:solidFill>
              </a:defRPr>
            </a:lvl1pPr>
          </a:lstStyle>
          <a:p>
            <a:r>
              <a:rPr kumimoji="1" lang="ja-JP" altLang="en-US" dirty="0"/>
              <a:t>マスター タイトルの書式設定</a:t>
            </a:r>
          </a:p>
        </p:txBody>
      </p:sp>
      <p:sp>
        <p:nvSpPr>
          <p:cNvPr id="13" name="フッター プレースホルダー 3"/>
          <p:cNvSpPr>
            <a:spLocks noGrp="1"/>
          </p:cNvSpPr>
          <p:nvPr>
            <p:ph type="ftr" sz="quarter" idx="3"/>
          </p:nvPr>
        </p:nvSpPr>
        <p:spPr>
          <a:xfrm>
            <a:off x="335360" y="6389888"/>
            <a:ext cx="778272"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a:xfrm>
            <a:off x="9020632" y="6412249"/>
            <a:ext cx="28448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
        <p:nvSpPr>
          <p:cNvPr id="11" name="角丸四角形 6"/>
          <p:cNvSpPr/>
          <p:nvPr userDrawn="1"/>
        </p:nvSpPr>
        <p:spPr bwMode="auto">
          <a:xfrm>
            <a:off x="1" y="0"/>
            <a:ext cx="12199404"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1"/>
          </a:solidFill>
          <a:ln>
            <a:noFill/>
          </a:ln>
          <a:effectLst/>
        </p:spPr>
        <p:txBody>
          <a:bodyPr wrap="square"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2191295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補足#4">
    <p:spTree>
      <p:nvGrpSpPr>
        <p:cNvPr id="1" name=""/>
        <p:cNvGrpSpPr/>
        <p:nvPr/>
      </p:nvGrpSpPr>
      <p:grpSpPr>
        <a:xfrm>
          <a:off x="0" y="0"/>
          <a:ext cx="0" cy="0"/>
          <a:chOff x="0" y="0"/>
          <a:chExt cx="0" cy="0"/>
        </a:xfrm>
      </p:grpSpPr>
      <p:sp>
        <p:nvSpPr>
          <p:cNvPr id="4" name="角丸四角形 3"/>
          <p:cNvSpPr/>
          <p:nvPr userDrawn="1"/>
        </p:nvSpPr>
        <p:spPr bwMode="auto">
          <a:xfrm>
            <a:off x="1" y="0"/>
            <a:ext cx="12189047" cy="6858000"/>
          </a:xfrm>
          <a:prstGeom prst="roundRect">
            <a:avLst>
              <a:gd name="adj" fmla="val 0"/>
            </a:avLst>
          </a:prstGeom>
          <a:solidFill>
            <a:schemeClr val="bg2"/>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8" name="AutoShape 3"/>
          <p:cNvSpPr>
            <a:spLocks noChangeArrowheads="1"/>
          </p:cNvSpPr>
          <p:nvPr userDrawn="1"/>
        </p:nvSpPr>
        <p:spPr bwMode="auto">
          <a:xfrm>
            <a:off x="178708" y="144000"/>
            <a:ext cx="11834584" cy="6570000"/>
          </a:xfrm>
          <a:prstGeom prst="roundRect">
            <a:avLst>
              <a:gd name="adj" fmla="val 579"/>
            </a:avLst>
          </a:prstGeom>
          <a:solidFill>
            <a:schemeClr val="bg1"/>
          </a:solidFill>
          <a:ln w="6350">
            <a:solidFill>
              <a:schemeClr val="tx1"/>
            </a:solidFill>
          </a:ln>
          <a:effectLst/>
        </p:spPr>
        <p:txBody>
          <a:bodyPr wrap="square" lIns="265846" tIns="498462" rIns="265846" bIns="166154" anchor="ctr" anchorCtr="0">
            <a:noAutofit/>
          </a:bodyPr>
          <a:lstStyle/>
          <a:p>
            <a:pPr marL="0" lvl="0" indent="0" algn="just">
              <a:lnSpc>
                <a:spcPct val="140000"/>
              </a:lnSpc>
              <a:spcAft>
                <a:spcPts val="1108"/>
              </a:spcAft>
              <a:buFont typeface="Wingdings" pitchFamily="2" charset="2"/>
              <a:buNone/>
            </a:pPr>
            <a:endParaRPr lang="en-US" altLang="ja-JP" sz="1477" dirty="0">
              <a:solidFill>
                <a:schemeClr val="tx2"/>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379673" y="404664"/>
            <a:ext cx="11388343" cy="396044"/>
          </a:xfrm>
        </p:spPr>
        <p:txBody>
          <a:bodyPr/>
          <a:lstStyle>
            <a:lvl1pPr algn="ctr">
              <a:defRPr b="1">
                <a:solidFill>
                  <a:schemeClr val="tx1"/>
                </a:solidFill>
              </a:defRPr>
            </a:lvl1pPr>
          </a:lstStyle>
          <a:p>
            <a:r>
              <a:rPr kumimoji="1" lang="ja-JP" altLang="en-US" dirty="0"/>
              <a:t>マスター タイトルの書式設定</a:t>
            </a:r>
          </a:p>
        </p:txBody>
      </p:sp>
      <p:sp>
        <p:nvSpPr>
          <p:cNvPr id="13" name="フッター プレースホルダー 3"/>
          <p:cNvSpPr>
            <a:spLocks noGrp="1"/>
          </p:cNvSpPr>
          <p:nvPr>
            <p:ph type="ftr" sz="quarter" idx="3"/>
          </p:nvPr>
        </p:nvSpPr>
        <p:spPr>
          <a:xfrm>
            <a:off x="335360" y="6389888"/>
            <a:ext cx="778272"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a:xfrm>
            <a:off x="9020632" y="6412249"/>
            <a:ext cx="28448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5655766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ブランク（ベースカラ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a:xfrm>
            <a:off x="113797" y="6583671"/>
            <a:ext cx="778272" cy="185141"/>
          </a:xfrm>
          <a:prstGeom prst="rect">
            <a:avLst/>
          </a:prstGeom>
          <a:solidFill>
            <a:schemeClr val="bg2"/>
          </a:solidFill>
        </p:spPr>
        <p:txBody>
          <a:bodyPr lIns="0" tIns="36000" rIns="0" bIns="18000" anchor="ctr" anchorCtr="0"/>
          <a:lstStyle>
            <a:lvl1pPr algn="ctr">
              <a:lnSpc>
                <a:spcPct val="120000"/>
              </a:lnSpc>
              <a:defRPr sz="738">
                <a:solidFill>
                  <a:schemeClr val="tx1"/>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4"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chemeClr val="tx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3663441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ブランク（メインカラー）">
    <p:spTree>
      <p:nvGrpSpPr>
        <p:cNvPr id="1" name=""/>
        <p:cNvGrpSpPr/>
        <p:nvPr/>
      </p:nvGrpSpPr>
      <p:grpSpPr>
        <a:xfrm>
          <a:off x="0" y="0"/>
          <a:ext cx="0" cy="0"/>
          <a:chOff x="0" y="0"/>
          <a:chExt cx="0" cy="0"/>
        </a:xfrm>
      </p:grpSpPr>
      <p:sp>
        <p:nvSpPr>
          <p:cNvPr id="4" name="角丸四角形 3"/>
          <p:cNvSpPr/>
          <p:nvPr userDrawn="1"/>
        </p:nvSpPr>
        <p:spPr bwMode="auto">
          <a:xfrm>
            <a:off x="0" y="0"/>
            <a:ext cx="12192000" cy="6858000"/>
          </a:xfrm>
          <a:prstGeom prst="roundRect">
            <a:avLst>
              <a:gd name="adj" fmla="val 0"/>
            </a:avLst>
          </a:prstGeom>
          <a:solidFill>
            <a:schemeClr val="tx2"/>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113797" y="6583671"/>
            <a:ext cx="778272"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rgbClr val="FFFFFF"/>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bwMode="white">
          <a:xfrm>
            <a:off x="9153571" y="6592269"/>
            <a:ext cx="2844800" cy="257113"/>
          </a:xfrm>
          <a:prstGeom prst="rect">
            <a:avLst/>
          </a:prstGeom>
        </p:spPr>
        <p:txBody>
          <a:bodyPr vert="horz" lIns="0" tIns="0" rIns="0" bIns="0" rtlCol="0" anchor="ctr"/>
          <a:lstStyle>
            <a:lvl1pPr algn="r">
              <a:defRPr sz="923"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0626743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ブランク（無彩色）">
    <p:spTree>
      <p:nvGrpSpPr>
        <p:cNvPr id="1" name=""/>
        <p:cNvGrpSpPr/>
        <p:nvPr/>
      </p:nvGrpSpPr>
      <p:grpSpPr>
        <a:xfrm>
          <a:off x="0" y="0"/>
          <a:ext cx="0" cy="0"/>
          <a:chOff x="0" y="0"/>
          <a:chExt cx="0" cy="0"/>
        </a:xfrm>
      </p:grpSpPr>
      <p:sp>
        <p:nvSpPr>
          <p:cNvPr id="4" name="角丸四角形 3"/>
          <p:cNvSpPr/>
          <p:nvPr userDrawn="1"/>
        </p:nvSpPr>
        <p:spPr bwMode="auto">
          <a:xfrm>
            <a:off x="0" y="0"/>
            <a:ext cx="12192000" cy="6858000"/>
          </a:xfrm>
          <a:prstGeom prst="roundRect">
            <a:avLst>
              <a:gd name="adj" fmla="val 0"/>
            </a:avLst>
          </a:prstGeom>
          <a:solidFill>
            <a:schemeClr val="tx1"/>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113797" y="6583671"/>
            <a:ext cx="778272"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rgbClr val="FFFFFF"/>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bwMode="white">
          <a:xfrm>
            <a:off x="9153571" y="6592269"/>
            <a:ext cx="2844800" cy="257113"/>
          </a:xfrm>
          <a:prstGeom prst="rect">
            <a:avLst/>
          </a:prstGeom>
        </p:spPr>
        <p:txBody>
          <a:bodyPr vert="horz" lIns="0" tIns="0" rIns="0" bIns="0" rtlCol="0" anchor="ctr"/>
          <a:lstStyle>
            <a:lvl1pPr algn="r">
              <a:defRPr sz="923"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33350491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ブランク（サブカラー#1）">
    <p:spTree>
      <p:nvGrpSpPr>
        <p:cNvPr id="1" name=""/>
        <p:cNvGrpSpPr/>
        <p:nvPr/>
      </p:nvGrpSpPr>
      <p:grpSpPr>
        <a:xfrm>
          <a:off x="0" y="0"/>
          <a:ext cx="0" cy="0"/>
          <a:chOff x="0" y="0"/>
          <a:chExt cx="0" cy="0"/>
        </a:xfrm>
      </p:grpSpPr>
      <p:sp>
        <p:nvSpPr>
          <p:cNvPr id="4" name="角丸四角形 3"/>
          <p:cNvSpPr/>
          <p:nvPr userDrawn="1"/>
        </p:nvSpPr>
        <p:spPr bwMode="auto">
          <a:xfrm>
            <a:off x="0" y="0"/>
            <a:ext cx="12192000" cy="6858000"/>
          </a:xfrm>
          <a:prstGeom prst="roundRect">
            <a:avLst>
              <a:gd name="adj" fmla="val 0"/>
            </a:avLst>
          </a:prstGeom>
          <a:solidFill>
            <a:schemeClr val="accent1"/>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p:txBody>
          <a:bodyPr/>
          <a:lstStyle>
            <a:lvl1pPr>
              <a:defRPr>
                <a:solidFill>
                  <a:schemeClr val="tx2"/>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113797" y="6583671"/>
            <a:ext cx="778272" cy="185141"/>
          </a:xfrm>
          <a:prstGeom prst="rect">
            <a:avLst/>
          </a:prstGeom>
          <a:solidFill>
            <a:schemeClr val="bg1"/>
          </a:solidFill>
        </p:spPr>
        <p:txBody>
          <a:bodyPr lIns="0" tIns="36000" rIns="0" bIns="18000" anchor="ctr" anchorCtr="0"/>
          <a:lstStyle>
            <a:lvl1pPr algn="ctr">
              <a:lnSpc>
                <a:spcPct val="120000"/>
              </a:lnSpc>
              <a:defRPr sz="738">
                <a:solidFill>
                  <a:schemeClr val="tx2"/>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8"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chemeClr val="tx2"/>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35592891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ブランク（サブカラー#2）">
    <p:spTree>
      <p:nvGrpSpPr>
        <p:cNvPr id="1" name=""/>
        <p:cNvGrpSpPr/>
        <p:nvPr/>
      </p:nvGrpSpPr>
      <p:grpSpPr>
        <a:xfrm>
          <a:off x="0" y="0"/>
          <a:ext cx="0" cy="0"/>
          <a:chOff x="0" y="0"/>
          <a:chExt cx="0" cy="0"/>
        </a:xfrm>
      </p:grpSpPr>
      <p:sp>
        <p:nvSpPr>
          <p:cNvPr id="4" name="角丸四角形 3"/>
          <p:cNvSpPr/>
          <p:nvPr userDrawn="1"/>
        </p:nvSpPr>
        <p:spPr bwMode="auto">
          <a:xfrm>
            <a:off x="0" y="0"/>
            <a:ext cx="12192000" cy="6858000"/>
          </a:xfrm>
          <a:prstGeom prst="roundRect">
            <a:avLst>
              <a:gd name="adj" fmla="val 0"/>
            </a:avLst>
          </a:prstGeom>
          <a:solidFill>
            <a:schemeClr val="bg2"/>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p:txBody>
          <a:bodyPr/>
          <a:lstStyle>
            <a:lvl1pPr>
              <a:defRPr>
                <a:solidFill>
                  <a:schemeClr val="tx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113797" y="6583671"/>
            <a:ext cx="778272" cy="185141"/>
          </a:xfrm>
          <a:prstGeom prst="rect">
            <a:avLst/>
          </a:prstGeom>
          <a:solidFill>
            <a:schemeClr val="bg1"/>
          </a:solidFill>
        </p:spPr>
        <p:txBody>
          <a:bodyPr lIns="0" tIns="36000" rIns="0" bIns="18000" anchor="ctr" anchorCtr="0"/>
          <a:lstStyle>
            <a:lvl1pPr algn="ctr">
              <a:lnSpc>
                <a:spcPct val="120000"/>
              </a:lnSpc>
              <a:defRPr sz="738">
                <a:solidFill>
                  <a:schemeClr val="tx1"/>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7"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24935593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ブランク（ブラック）">
    <p:spTree>
      <p:nvGrpSpPr>
        <p:cNvPr id="1" name=""/>
        <p:cNvGrpSpPr/>
        <p:nvPr/>
      </p:nvGrpSpPr>
      <p:grpSpPr>
        <a:xfrm>
          <a:off x="0" y="0"/>
          <a:ext cx="0" cy="0"/>
          <a:chOff x="0" y="0"/>
          <a:chExt cx="0" cy="0"/>
        </a:xfrm>
      </p:grpSpPr>
      <p:sp>
        <p:nvSpPr>
          <p:cNvPr id="4" name="角丸四角形 3"/>
          <p:cNvSpPr/>
          <p:nvPr userDrawn="1"/>
        </p:nvSpPr>
        <p:spPr bwMode="auto">
          <a:xfrm>
            <a:off x="0" y="0"/>
            <a:ext cx="12192000" cy="6858000"/>
          </a:xfrm>
          <a:prstGeom prst="roundRect">
            <a:avLst>
              <a:gd name="adj" fmla="val 0"/>
            </a:avLst>
          </a:prstGeom>
          <a:solidFill>
            <a:schemeClr val="accent6"/>
          </a:solidFill>
          <a:ln>
            <a:noFill/>
          </a:ln>
          <a:effectLst/>
        </p:spPr>
        <p:txBody>
          <a:bodyPr lIns="0" tIns="0" rIns="0" bIns="0" rtlCol="0" anchor="ctr">
            <a:noAutofit/>
          </a:bodyPr>
          <a:lstStyle/>
          <a:p>
            <a:pPr algn="just">
              <a:lnSpc>
                <a:spcPct val="140000"/>
              </a:lnSpc>
              <a:spcBef>
                <a:spcPct val="0"/>
              </a:spcBef>
              <a:spcAft>
                <a:spcPts val="554"/>
              </a:spcAft>
            </a:pPr>
            <a:endParaRPr lang="ja-JP" altLang="en-US" sz="1477"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bwMode="white"/>
        <p:txBody>
          <a:bodyPr/>
          <a:lstStyle>
            <a:lvl1pPr>
              <a:defRPr>
                <a:solidFill>
                  <a:schemeClr val="bg1"/>
                </a:solidFill>
              </a:defRPr>
            </a:lvl1pPr>
          </a:lstStyle>
          <a:p>
            <a:r>
              <a:rPr kumimoji="1" lang="ja-JP" altLang="en-US" dirty="0"/>
              <a:t>マスター タイトルの書式設定</a:t>
            </a:r>
          </a:p>
        </p:txBody>
      </p:sp>
      <p:sp>
        <p:nvSpPr>
          <p:cNvPr id="5" name="フッター プレースホルダー 2"/>
          <p:cNvSpPr>
            <a:spLocks noGrp="1"/>
          </p:cNvSpPr>
          <p:nvPr>
            <p:ph type="ftr" sz="quarter" idx="3"/>
          </p:nvPr>
        </p:nvSpPr>
        <p:spPr bwMode="white">
          <a:xfrm>
            <a:off x="113797" y="6583671"/>
            <a:ext cx="778272" cy="185141"/>
          </a:xfrm>
          <a:prstGeom prst="rect">
            <a:avLst/>
          </a:prstGeom>
          <a:solidFill>
            <a:schemeClr val="bg1">
              <a:alpha val="20000"/>
            </a:schemeClr>
          </a:solidFill>
        </p:spPr>
        <p:txBody>
          <a:bodyPr lIns="0" tIns="36000" rIns="0" bIns="18000" anchor="ctr" anchorCtr="0"/>
          <a:lstStyle>
            <a:lvl1pPr algn="ctr">
              <a:lnSpc>
                <a:spcPct val="120000"/>
              </a:lnSpc>
              <a:defRPr sz="738">
                <a:solidFill>
                  <a:srgbClr val="FFFFFF"/>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
        <p:nvSpPr>
          <p:cNvPr id="6" name="スライド番号プレースホルダー 5"/>
          <p:cNvSpPr>
            <a:spLocks noGrp="1"/>
          </p:cNvSpPr>
          <p:nvPr>
            <p:ph type="sldNum" sz="quarter" idx="4"/>
          </p:nvPr>
        </p:nvSpPr>
        <p:spPr bwMode="white">
          <a:xfrm>
            <a:off x="9153571" y="6592269"/>
            <a:ext cx="2844800" cy="257113"/>
          </a:xfrm>
          <a:prstGeom prst="rect">
            <a:avLst/>
          </a:prstGeom>
        </p:spPr>
        <p:txBody>
          <a:bodyPr vert="horz" lIns="0" tIns="0" rIns="0" bIns="0" rtlCol="0" anchor="ctr"/>
          <a:lstStyle>
            <a:lvl1pPr algn="r">
              <a:defRPr sz="923" b="1">
                <a:solidFill>
                  <a:schemeClr val="bg1"/>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40094514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ガイド位置">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p:txBody>
          <a:bodyPr/>
          <a:lstStyle/>
          <a:p>
            <a:r>
              <a:rPr lang="en-US" altLang="ja-JP"/>
              <a:t>#J16082</a:t>
            </a:r>
            <a:endParaRPr lang="ja-JP" altLang="en-US" dirty="0"/>
          </a:p>
        </p:txBody>
      </p:sp>
      <p:cxnSp>
        <p:nvCxnSpPr>
          <p:cNvPr id="27" name="直線コネクタ 26"/>
          <p:cNvCxnSpPr/>
          <p:nvPr userDrawn="1"/>
        </p:nvCxnSpPr>
        <p:spPr>
          <a:xfrm flipV="1">
            <a:off x="1000369" y="0"/>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userDrawn="1"/>
        </p:nvCxnSpPr>
        <p:spPr>
          <a:xfrm flipV="1">
            <a:off x="6096000" y="0"/>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userDrawn="1"/>
        </p:nvCxnSpPr>
        <p:spPr>
          <a:xfrm flipV="1">
            <a:off x="4191000" y="-1"/>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userDrawn="1"/>
        </p:nvCxnSpPr>
        <p:spPr>
          <a:xfrm flipV="1">
            <a:off x="7989277" y="0"/>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userDrawn="1"/>
        </p:nvCxnSpPr>
        <p:spPr>
          <a:xfrm flipV="1">
            <a:off x="11191631" y="0"/>
            <a:ext cx="0" cy="6858000"/>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userDrawn="1"/>
        </p:nvCxnSpPr>
        <p:spPr>
          <a:xfrm flipH="1">
            <a:off x="0" y="620715"/>
            <a:ext cx="12192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userDrawn="1"/>
        </p:nvCxnSpPr>
        <p:spPr>
          <a:xfrm flipH="1">
            <a:off x="0" y="1881189"/>
            <a:ext cx="12192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userDrawn="1"/>
        </p:nvCxnSpPr>
        <p:spPr>
          <a:xfrm flipH="1">
            <a:off x="0" y="3429001"/>
            <a:ext cx="12192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userDrawn="1"/>
        </p:nvCxnSpPr>
        <p:spPr>
          <a:xfrm flipH="1">
            <a:off x="-16135" y="4976814"/>
            <a:ext cx="12192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userDrawn="1"/>
        </p:nvCxnSpPr>
        <p:spPr>
          <a:xfrm flipH="1">
            <a:off x="0" y="6237314"/>
            <a:ext cx="12192000" cy="1"/>
          </a:xfrm>
          <a:prstGeom prst="line">
            <a:avLst/>
          </a:prstGeom>
          <a:ln w="635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37" name="AutoShape 33"/>
          <p:cNvSpPr>
            <a:spLocks noChangeArrowheads="1"/>
          </p:cNvSpPr>
          <p:nvPr userDrawn="1"/>
        </p:nvSpPr>
        <p:spPr bwMode="gray">
          <a:xfrm>
            <a:off x="6140236" y="3248981"/>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0cm</a:t>
            </a:r>
          </a:p>
        </p:txBody>
      </p:sp>
      <p:sp>
        <p:nvSpPr>
          <p:cNvPr id="38" name="AutoShape 33"/>
          <p:cNvSpPr>
            <a:spLocks noChangeArrowheads="1"/>
          </p:cNvSpPr>
          <p:nvPr userDrawn="1"/>
        </p:nvSpPr>
        <p:spPr bwMode="gray">
          <a:xfrm>
            <a:off x="6140312" y="1715278"/>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4.30cm</a:t>
            </a:r>
          </a:p>
        </p:txBody>
      </p:sp>
      <p:sp>
        <p:nvSpPr>
          <p:cNvPr id="39" name="AutoShape 33"/>
          <p:cNvSpPr>
            <a:spLocks noChangeArrowheads="1"/>
          </p:cNvSpPr>
          <p:nvPr userDrawn="1"/>
        </p:nvSpPr>
        <p:spPr bwMode="gray">
          <a:xfrm>
            <a:off x="291048" y="3563939"/>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11.50cm</a:t>
            </a:r>
          </a:p>
        </p:txBody>
      </p:sp>
      <p:sp>
        <p:nvSpPr>
          <p:cNvPr id="40" name="AutoShape 33"/>
          <p:cNvSpPr>
            <a:spLocks noChangeArrowheads="1"/>
          </p:cNvSpPr>
          <p:nvPr userDrawn="1"/>
        </p:nvSpPr>
        <p:spPr bwMode="gray">
          <a:xfrm>
            <a:off x="6140312" y="6057293"/>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7.80cm</a:t>
            </a:r>
          </a:p>
        </p:txBody>
      </p:sp>
      <p:sp>
        <p:nvSpPr>
          <p:cNvPr id="41" name="AutoShape 33"/>
          <p:cNvSpPr>
            <a:spLocks noChangeArrowheads="1"/>
          </p:cNvSpPr>
          <p:nvPr userDrawn="1"/>
        </p:nvSpPr>
        <p:spPr bwMode="gray">
          <a:xfrm>
            <a:off x="6140312" y="440669"/>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7.80cm</a:t>
            </a:r>
          </a:p>
        </p:txBody>
      </p:sp>
      <p:sp>
        <p:nvSpPr>
          <p:cNvPr id="42" name="AutoShape 33"/>
          <p:cNvSpPr>
            <a:spLocks noChangeArrowheads="1"/>
          </p:cNvSpPr>
          <p:nvPr userDrawn="1"/>
        </p:nvSpPr>
        <p:spPr bwMode="gray">
          <a:xfrm>
            <a:off x="3481556" y="3573017"/>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4.30cm</a:t>
            </a:r>
          </a:p>
        </p:txBody>
      </p:sp>
      <p:sp>
        <p:nvSpPr>
          <p:cNvPr id="43" name="AutoShape 33"/>
          <p:cNvSpPr>
            <a:spLocks noChangeArrowheads="1"/>
          </p:cNvSpPr>
          <p:nvPr userDrawn="1"/>
        </p:nvSpPr>
        <p:spPr bwMode="gray">
          <a:xfrm>
            <a:off x="5386999" y="3565235"/>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0cm</a:t>
            </a:r>
          </a:p>
        </p:txBody>
      </p:sp>
      <p:sp>
        <p:nvSpPr>
          <p:cNvPr id="44" name="AutoShape 33"/>
          <p:cNvSpPr>
            <a:spLocks noChangeArrowheads="1"/>
          </p:cNvSpPr>
          <p:nvPr userDrawn="1"/>
        </p:nvSpPr>
        <p:spPr bwMode="gray">
          <a:xfrm>
            <a:off x="7292440" y="3565235"/>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4.30cm</a:t>
            </a:r>
          </a:p>
        </p:txBody>
      </p:sp>
      <p:sp>
        <p:nvSpPr>
          <p:cNvPr id="45" name="AutoShape 33"/>
          <p:cNvSpPr>
            <a:spLocks noChangeArrowheads="1"/>
          </p:cNvSpPr>
          <p:nvPr userDrawn="1"/>
        </p:nvSpPr>
        <p:spPr bwMode="gray">
          <a:xfrm>
            <a:off x="10482949" y="3565235"/>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11.50cm</a:t>
            </a:r>
          </a:p>
        </p:txBody>
      </p:sp>
      <p:sp>
        <p:nvSpPr>
          <p:cNvPr id="46" name="AutoShape 33"/>
          <p:cNvSpPr>
            <a:spLocks noChangeArrowheads="1"/>
          </p:cNvSpPr>
          <p:nvPr userDrawn="1"/>
        </p:nvSpPr>
        <p:spPr bwMode="gray">
          <a:xfrm>
            <a:off x="6140312" y="4825376"/>
            <a:ext cx="1418080" cy="294974"/>
          </a:xfrm>
          <a:prstGeom prst="roundRect">
            <a:avLst>
              <a:gd name="adj" fmla="val 0"/>
            </a:avLst>
          </a:pr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3231" rIns="0" bIns="0">
            <a:spAutoFit/>
          </a:bodyPr>
          <a:lstStyle/>
          <a:p>
            <a:pPr algn="ctr">
              <a:lnSpc>
                <a:spcPct val="120000"/>
              </a:lnSpc>
            </a:pPr>
            <a:r>
              <a:rPr lang="en-US" altLang="ja-JP" sz="1477" dirty="0">
                <a:solidFill>
                  <a:schemeClr val="tx2"/>
                </a:solidFill>
                <a:latin typeface="メイリオ" pitchFamily="50" charset="-128"/>
              </a:rPr>
              <a:t>4.30cm</a:t>
            </a:r>
          </a:p>
        </p:txBody>
      </p:sp>
      <p:sp>
        <p:nvSpPr>
          <p:cNvPr id="48" name="タイトル 1"/>
          <p:cNvSpPr>
            <a:spLocks noGrp="1"/>
          </p:cNvSpPr>
          <p:nvPr>
            <p:ph type="title"/>
          </p:nvPr>
        </p:nvSpPr>
        <p:spPr bwMode="white">
          <a:xfrm>
            <a:off x="335360" y="152636"/>
            <a:ext cx="11521280" cy="396044"/>
          </a:xfrm>
        </p:spPr>
        <p:txBody>
          <a:bodyPr/>
          <a:lstStyle>
            <a:lvl1pPr>
              <a:defRPr>
                <a:solidFill>
                  <a:schemeClr val="tx1"/>
                </a:solidFill>
              </a:defRPr>
            </a:lvl1pPr>
          </a:lstStyle>
          <a:p>
            <a:r>
              <a:rPr kumimoji="1" lang="ja-JP" altLang="en-US" dirty="0"/>
              <a:t>マスター タイトルの書式設定</a:t>
            </a:r>
          </a:p>
        </p:txBody>
      </p:sp>
      <p:sp>
        <p:nvSpPr>
          <p:cNvPr id="49" name="スライド番号プレースホルダー 5"/>
          <p:cNvSpPr>
            <a:spLocks noGrp="1"/>
          </p:cNvSpPr>
          <p:nvPr>
            <p:ph type="sldNum" sz="quarter" idx="4"/>
          </p:nvPr>
        </p:nvSpPr>
        <p:spPr>
          <a:xfrm>
            <a:off x="9153571" y="6592269"/>
            <a:ext cx="2844800" cy="257113"/>
          </a:xfrm>
          <a:prstGeom prst="rect">
            <a:avLst/>
          </a:prstGeom>
        </p:spPr>
        <p:txBody>
          <a:bodyPr vert="horz" lIns="0" tIns="0" rIns="0" bIns="0" rtlCol="0" anchor="ctr"/>
          <a:lstStyle>
            <a:lvl1pPr algn="r">
              <a:defRPr sz="923" b="1">
                <a:solidFill>
                  <a:srgbClr val="4D4D4D"/>
                </a:solidFill>
                <a:latin typeface="メイリオ" pitchFamily="50" charset="-128"/>
                <a:ea typeface="メイリオ" pitchFamily="50" charset="-128"/>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3891426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a:t>マスタ テキストの書式設定</a:t>
            </a:r>
          </a:p>
        </p:txBody>
      </p:sp>
      <p:sp>
        <p:nvSpPr>
          <p:cNvPr id="4" name="日付プレースホルダ 3"/>
          <p:cNvSpPr>
            <a:spLocks noGrp="1"/>
          </p:cNvSpPr>
          <p:nvPr>
            <p:ph type="dt" sz="half" idx="10"/>
          </p:nvPr>
        </p:nvSpPr>
        <p:spPr/>
        <p:txBody>
          <a:bodyPr/>
          <a:lstStyle/>
          <a:p>
            <a:fld id="{E90A9DBD-28AF-4F95-8621-9B4E7F7340C6}" type="datetimeFigureOut">
              <a:rPr kumimoji="1" lang="ja-JP" altLang="en-US" smtClean="0"/>
              <a:pPr/>
              <a:t>2021/11/9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
        <p:nvSpPr>
          <p:cNvPr id="7" name="山形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山形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コンテンツ プレースホルダ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E90A9DBD-28AF-4F95-8621-9B4E7F7340C6}" type="datetimeFigureOut">
              <a:rPr kumimoji="1" lang="ja-JP" altLang="en-US" smtClean="0"/>
              <a:pPr/>
              <a:t>2021/11/9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
        <p:nvSpPr>
          <p:cNvPr id="8" name="タイトル 7"/>
          <p:cNvSpPr>
            <a:spLocks noGrp="1"/>
          </p:cNvSpPr>
          <p:nvPr>
            <p:ph type="title"/>
          </p:nvPr>
        </p:nvSpPr>
        <p:spPr/>
        <p:txBody>
          <a:bodyPr rtlCol="0"/>
          <a:lstStyle/>
          <a:p>
            <a:r>
              <a:rPr kumimoji="0" lang="ja-JP" altLang="en-US"/>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10972800" cy="1143000"/>
          </a:xfrm>
        </p:spPr>
        <p:txBody>
          <a:bodyPr anchor="ctr"/>
          <a:lstStyle>
            <a:lvl1pPr>
              <a:defRPr/>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 テキストの書式設定</a:t>
            </a:r>
          </a:p>
        </p:txBody>
      </p:sp>
      <p:sp>
        <p:nvSpPr>
          <p:cNvPr id="4" name="テキスト プレースホルダ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 テキストの書式設定</a:t>
            </a:r>
          </a:p>
        </p:txBody>
      </p:sp>
      <p:sp>
        <p:nvSpPr>
          <p:cNvPr id="5" name="コンテンツ プレースホルダ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6" name="コンテンツ プレースホルダ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 6"/>
          <p:cNvSpPr>
            <a:spLocks noGrp="1"/>
          </p:cNvSpPr>
          <p:nvPr>
            <p:ph type="dt" sz="half" idx="10"/>
          </p:nvPr>
        </p:nvSpPr>
        <p:spPr/>
        <p:txBody>
          <a:bodyPr/>
          <a:lstStyle/>
          <a:p>
            <a:fld id="{E90A9DBD-28AF-4F95-8621-9B4E7F7340C6}" type="datetimeFigureOut">
              <a:rPr kumimoji="1" lang="ja-JP" altLang="en-US" smtClean="0"/>
              <a:pPr/>
              <a:t>2021/11/9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p>
            <a:fld id="{E90A9DBD-28AF-4F95-8621-9B4E7F7340C6}" type="datetimeFigureOut">
              <a:rPr kumimoji="1" lang="ja-JP" altLang="en-US" smtClean="0"/>
              <a:pPr/>
              <a:t>2021/11/9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
        <p:nvSpPr>
          <p:cNvPr id="6" name="タイトル 5"/>
          <p:cNvSpPr>
            <a:spLocks noGrp="1"/>
          </p:cNvSpPr>
          <p:nvPr>
            <p:ph type="title"/>
          </p:nvPr>
        </p:nvSpPr>
        <p:spPr/>
        <p:txBody>
          <a:bodyPr rtlCol="0"/>
          <a:lstStyle/>
          <a:p>
            <a:r>
              <a:rPr kumimoji="0" lang="ja-JP" altLang="en-US"/>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A9DBD-28AF-4F95-8621-9B4E7F7340C6}" type="datetimeFigureOut">
              <a:rPr kumimoji="1" lang="ja-JP" altLang="en-US" smtClean="0"/>
              <a:pPr/>
              <a:t>2021/11/9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a:t>マスタ テキストの書式設定</a:t>
            </a:r>
          </a:p>
        </p:txBody>
      </p:sp>
      <p:sp>
        <p:nvSpPr>
          <p:cNvPr id="4" name="コンテンツ プレースホルダ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a:xfrm>
            <a:off x="8969376" y="6407944"/>
            <a:ext cx="2560320" cy="365760"/>
          </a:xfrm>
        </p:spPr>
        <p:txBody>
          <a:bodyPr/>
          <a:lstStyle/>
          <a:p>
            <a:fld id="{E90A9DBD-28AF-4F95-8621-9B4E7F7340C6}" type="datetimeFigureOut">
              <a:rPr kumimoji="1" lang="ja-JP" altLang="en-US" smtClean="0"/>
              <a:pPr/>
              <a:t>2021/11/9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124401-0EE1-42E5-8FAE-39B90A145834}"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a:t>マスタ テキストの書式設定</a:t>
            </a:r>
          </a:p>
        </p:txBody>
      </p:sp>
      <p:sp>
        <p:nvSpPr>
          <p:cNvPr id="3" name="図プレースホルダ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E90A9DBD-28AF-4F95-8621-9B4E7F7340C6}" type="datetimeFigureOut">
              <a:rPr kumimoji="1" lang="ja-JP" altLang="en-US" smtClean="0"/>
              <a:pPr/>
              <a:t>2021/11/9</a:t>
            </a:fld>
            <a:endParaRPr kumimoji="1" lang="ja-JP" altLang="en-US"/>
          </a:p>
        </p:txBody>
      </p:sp>
      <p:sp>
        <p:nvSpPr>
          <p:cNvPr id="6" name="フッター プレースホルダ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D0124401-0EE1-42E5-8FAE-39B90A145834}" type="slidenum">
              <a:rPr kumimoji="1" lang="ja-JP" altLang="en-US" smtClean="0"/>
              <a:pPr/>
              <a:t>‹#›</a:t>
            </a:fld>
            <a:endParaRPr kumimoji="1" lang="ja-JP" altLang="en-US"/>
          </a:p>
        </p:txBody>
      </p:sp>
      <p:sp>
        <p:nvSpPr>
          <p:cNvPr id="2" name="タイトル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a:t>マスタ タイトルの書式設定</a:t>
            </a:r>
            <a:endParaRPr kumimoji="0" lang="en-US"/>
          </a:p>
        </p:txBody>
      </p:sp>
      <p:sp>
        <p:nvSpPr>
          <p:cNvPr id="8" name="フリーフォーム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フリーフォーム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直角三角形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直線コネクタ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山形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フリーフォーム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直角三角形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直線コネクタ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ja-JP" altLang="en-US"/>
              <a:t>マスタ タイトルの書式設定</a:t>
            </a:r>
            <a:endParaRPr kumimoji="0" lang="en-US"/>
          </a:p>
        </p:txBody>
      </p:sp>
      <p:sp>
        <p:nvSpPr>
          <p:cNvPr id="30" name="テキスト プレースホルダ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0" name="日付プレースホルダ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E90A9DBD-28AF-4F95-8621-9B4E7F7340C6}" type="datetimeFigureOut">
              <a:rPr kumimoji="1" lang="ja-JP" altLang="en-US" smtClean="0"/>
              <a:pPr/>
              <a:t>2021/11/9</a:t>
            </a:fld>
            <a:endParaRPr kumimoji="1" lang="ja-JP" altLang="en-US"/>
          </a:p>
        </p:txBody>
      </p:sp>
      <p:sp>
        <p:nvSpPr>
          <p:cNvPr id="22" name="フッター プレースホルダ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D0124401-0EE1-42E5-8FAE-39B90A14583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5360" y="152636"/>
            <a:ext cx="11521280" cy="396044"/>
          </a:xfrm>
          <a:prstGeom prst="rect">
            <a:avLst/>
          </a:prstGeom>
        </p:spPr>
        <p:txBody>
          <a:bodyPr vert="horz" lIns="0" tIns="0" rIns="0" bIns="0" rtlCol="0" anchor="ctr">
            <a:noAutofit/>
          </a:bodyPr>
          <a:lstStyle/>
          <a:p>
            <a:r>
              <a:rPr kumimoji="1" lang="ja-JP" altLang="en-US" dirty="0"/>
              <a:t>マスター タイトルの書式設定</a:t>
            </a:r>
          </a:p>
        </p:txBody>
      </p:sp>
      <p:sp>
        <p:nvSpPr>
          <p:cNvPr id="6" name="フッター プレースホルダー 3"/>
          <p:cNvSpPr>
            <a:spLocks noGrp="1"/>
          </p:cNvSpPr>
          <p:nvPr>
            <p:ph type="ftr" sz="quarter" idx="3"/>
          </p:nvPr>
        </p:nvSpPr>
        <p:spPr>
          <a:xfrm>
            <a:off x="113797" y="6583672"/>
            <a:ext cx="778272" cy="185141"/>
          </a:xfrm>
          <a:prstGeom prst="rect">
            <a:avLst/>
          </a:prstGeom>
          <a:solidFill>
            <a:srgbClr val="EAEAEA"/>
          </a:solidFill>
          <a:ln>
            <a:noFill/>
          </a:ln>
        </p:spPr>
        <p:txBody>
          <a:bodyPr wrap="square" lIns="0" tIns="36000" rIns="0" bIns="18000" anchor="ctr" anchorCtr="0">
            <a:spAutoFit/>
          </a:bodyPr>
          <a:lstStyle>
            <a:lvl1pPr algn="ctr">
              <a:lnSpc>
                <a:spcPct val="120000"/>
              </a:lnSpc>
              <a:defRPr sz="738">
                <a:solidFill>
                  <a:srgbClr val="4D4D4D"/>
                </a:solidFill>
                <a:latin typeface="メイリオ" pitchFamily="50" charset="-128"/>
                <a:ea typeface="メイリオ" pitchFamily="50" charset="-128"/>
                <a:cs typeface="メイリオ" pitchFamily="50" charset="-128"/>
              </a:defRPr>
            </a:lvl1pPr>
          </a:lstStyle>
          <a:p>
            <a:r>
              <a:rPr lang="en-US" altLang="ja-JP"/>
              <a:t>#J16082</a:t>
            </a:r>
            <a:endParaRPr lang="ja-JP" altLang="en-US" dirty="0"/>
          </a:p>
        </p:txBody>
      </p:sp>
    </p:spTree>
    <p:extLst>
      <p:ext uri="{BB962C8B-B14F-4D97-AF65-F5344CB8AC3E}">
        <p14:creationId xmlns:p14="http://schemas.microsoft.com/office/powerpoint/2010/main" val="2093298996"/>
      </p:ext>
    </p:extLst>
  </p:cSld>
  <p:clrMap bg1="lt1" tx1="dk1" bg2="lt2" tx2="dk2" accent1="accent1" accent2="accent2" accent3="accent3" accent4="accent4" accent5="accent5" accent6="accent6" hlink="hlink" folHlink="folHlink"/>
  <p:sldLayoutIdLst>
    <p:sldLayoutId id="2147483702" r:id="rId1"/>
    <p:sldLayoutId id="2147483663" r:id="rId2"/>
    <p:sldLayoutId id="2147483704" r:id="rId3"/>
    <p:sldLayoutId id="2147483705" r:id="rId4"/>
    <p:sldLayoutId id="2147483719" r:id="rId5"/>
    <p:sldLayoutId id="2147483697" r:id="rId6"/>
    <p:sldLayoutId id="2147483698" r:id="rId7"/>
    <p:sldLayoutId id="2147483709" r:id="rId8"/>
    <p:sldLayoutId id="2147483712" r:id="rId9"/>
    <p:sldLayoutId id="2147483710" r:id="rId10"/>
    <p:sldLayoutId id="2147483699" r:id="rId11"/>
    <p:sldLayoutId id="2147483700" r:id="rId12"/>
    <p:sldLayoutId id="2147483706" r:id="rId13"/>
    <p:sldLayoutId id="2147483701" r:id="rId14"/>
    <p:sldLayoutId id="2147483703" r:id="rId15"/>
    <p:sldLayoutId id="2147483707" r:id="rId16"/>
    <p:sldLayoutId id="2147483708" r:id="rId17"/>
  </p:sldLayoutIdLst>
  <p:hf hdr="0" ftr="0" dt="0"/>
  <p:txStyles>
    <p:titleStyle>
      <a:lvl1pPr algn="l" defTabSz="914400" rtl="0" eaLnBrk="1" latinLnBrk="0" hangingPunct="1">
        <a:spcBef>
          <a:spcPct val="0"/>
        </a:spcBef>
        <a:buNone/>
        <a:defRPr kumimoji="1" sz="2200" kern="1200">
          <a:solidFill>
            <a:schemeClr val="tx1"/>
          </a:solidFill>
          <a:latin typeface="メイリオ" pitchFamily="50" charset="-128"/>
          <a:ea typeface="メイリオ" pitchFamily="50" charset="-128"/>
          <a:cs typeface="メイリオ" pitchFamily="50" charset="-128"/>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chor="ctr" anchorCtr="0">
            <a:normAutofit/>
          </a:bodyPr>
          <a:lstStyle/>
          <a:p>
            <a:pPr algn="ctr"/>
            <a:r>
              <a:rPr lang="ja-JP" altLang="en-US" sz="6600" dirty="0"/>
              <a:t>職業奉仕とは</a:t>
            </a:r>
          </a:p>
        </p:txBody>
      </p:sp>
      <p:sp>
        <p:nvSpPr>
          <p:cNvPr id="3" name="サブタイトル 2"/>
          <p:cNvSpPr>
            <a:spLocks noGrp="1"/>
          </p:cNvSpPr>
          <p:nvPr>
            <p:ph type="subTitle" idx="1"/>
          </p:nvPr>
        </p:nvSpPr>
        <p:spPr>
          <a:xfrm>
            <a:off x="4650758" y="3861048"/>
            <a:ext cx="5978691" cy="1105860"/>
          </a:xfrm>
        </p:spPr>
        <p:txBody>
          <a:bodyPr>
            <a:normAutofit/>
          </a:bodyPr>
          <a:lstStyle/>
          <a:p>
            <a:pPr algn="l"/>
            <a:r>
              <a:rPr lang="en-US" altLang="ja-JP" dirty="0">
                <a:latin typeface="+mn-ea"/>
              </a:rPr>
              <a:t>2021-22</a:t>
            </a:r>
            <a:r>
              <a:rPr lang="ja-JP" altLang="en-US" dirty="0">
                <a:latin typeface="+mn-ea"/>
              </a:rPr>
              <a:t>年度地区職業奉仕委員会</a:t>
            </a:r>
            <a:endParaRPr lang="en-US" altLang="ja-JP" dirty="0">
              <a:latin typeface="+mn-ea"/>
            </a:endParaRPr>
          </a:p>
          <a:p>
            <a:pPr algn="l"/>
            <a:r>
              <a:rPr lang="ja-JP" altLang="en-US" dirty="0">
                <a:latin typeface="+mn-ea"/>
              </a:rPr>
              <a:t>副委員長　木下正二郎（大阪北梅田</a:t>
            </a:r>
            <a:r>
              <a:rPr lang="en-US" altLang="ja-JP" dirty="0">
                <a:latin typeface="+mn-ea"/>
              </a:rPr>
              <a:t>RC</a:t>
            </a:r>
            <a:r>
              <a:rPr lang="ja-JP" altLang="en-US" dirty="0">
                <a:latin typeface="+mn-ea"/>
              </a:rPr>
              <a:t>）</a:t>
            </a:r>
          </a:p>
        </p:txBody>
      </p:sp>
      <p:pic>
        <p:nvPicPr>
          <p:cNvPr id="5" name="図 4" descr="ロゴ が含まれている画像&#10;&#10;自動的に生成された説明">
            <a:extLst>
              <a:ext uri="{FF2B5EF4-FFF2-40B4-BE49-F238E27FC236}">
                <a16:creationId xmlns:a16="http://schemas.microsoft.com/office/drawing/2014/main" id="{EE4D45D4-7286-4E02-A994-5FFECB63DD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1447" y="18885"/>
            <a:ext cx="4473215" cy="1105859"/>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35560" y="1412776"/>
            <a:ext cx="8229600" cy="4234482"/>
          </a:xfrm>
        </p:spPr>
        <p:txBody>
          <a:bodyPr>
            <a:normAutofit/>
          </a:bodyPr>
          <a:lstStyle/>
          <a:p>
            <a:pPr algn="l"/>
            <a:r>
              <a:rPr lang="ja-JP" altLang="en-US" sz="3200" dirty="0">
                <a:effectLst>
                  <a:outerShdw blurRad="38100" dist="38100" dir="2700000" algn="tl">
                    <a:srgbClr val="000000">
                      <a:alpha val="43137"/>
                    </a:srgbClr>
                  </a:outerShdw>
                </a:effectLst>
                <a:latin typeface="+mn-ea"/>
                <a:ea typeface="+mn-ea"/>
              </a:rPr>
              <a:t>「最もよくサービスする者最も多く報われる」</a:t>
            </a:r>
            <a:br>
              <a:rPr lang="en-US" altLang="ja-JP" sz="3200" dirty="0">
                <a:latin typeface="+mn-ea"/>
                <a:ea typeface="+mn-ea"/>
              </a:rPr>
            </a:br>
            <a:r>
              <a:rPr lang="en-US" altLang="ja-JP" sz="3200" b="0" dirty="0">
                <a:effectLst/>
                <a:latin typeface="+mn-ea"/>
                <a:ea typeface="+mn-ea"/>
              </a:rPr>
              <a:t>One profits most who serves best</a:t>
            </a:r>
            <a:br>
              <a:rPr lang="en-US" altLang="ja-JP" sz="3200" b="0" dirty="0">
                <a:effectLst/>
                <a:latin typeface="+mn-ea"/>
                <a:ea typeface="+mn-ea"/>
              </a:rPr>
            </a:br>
            <a:r>
              <a:rPr lang="en-US" altLang="ja-JP" sz="3200" b="0" dirty="0">
                <a:effectLst/>
                <a:latin typeface="+mn-ea"/>
                <a:ea typeface="+mn-ea"/>
              </a:rPr>
              <a:t>		</a:t>
            </a:r>
            <a:r>
              <a:rPr lang="ja-JP" altLang="en-US" sz="3200" b="0" dirty="0">
                <a:effectLst/>
                <a:latin typeface="+mn-ea"/>
                <a:ea typeface="+mn-ea"/>
              </a:rPr>
              <a:t>　　　　　アーサー・</a:t>
            </a:r>
            <a:r>
              <a:rPr lang="en-US" altLang="ja-JP" sz="3200" b="0" dirty="0">
                <a:effectLst/>
                <a:latin typeface="+mn-ea"/>
                <a:ea typeface="+mn-ea"/>
              </a:rPr>
              <a:t>F</a:t>
            </a:r>
            <a:r>
              <a:rPr lang="ja-JP" altLang="en-US" sz="3200" b="0" dirty="0">
                <a:effectLst/>
                <a:latin typeface="+mn-ea"/>
                <a:ea typeface="+mn-ea"/>
              </a:rPr>
              <a:t>・シェルドン</a:t>
            </a:r>
            <a:br>
              <a:rPr lang="en-US" altLang="ja-JP" sz="3200" dirty="0">
                <a:effectLst/>
                <a:latin typeface="+mn-ea"/>
                <a:ea typeface="+mn-ea"/>
              </a:rPr>
            </a:br>
            <a:br>
              <a:rPr lang="en-US" altLang="ja-JP" sz="3200" dirty="0">
                <a:effectLst/>
                <a:latin typeface="+mn-ea"/>
                <a:ea typeface="+mn-ea"/>
              </a:rPr>
            </a:br>
            <a:r>
              <a:rPr lang="ja-JP" altLang="en-US" sz="3200" dirty="0">
                <a:effectLst>
                  <a:outerShdw blurRad="38100" dist="38100" dir="2700000" algn="tl">
                    <a:srgbClr val="000000">
                      <a:alpha val="43137"/>
                    </a:srgbClr>
                  </a:outerShdw>
                </a:effectLst>
                <a:latin typeface="+mn-ea"/>
                <a:ea typeface="+mn-ea"/>
              </a:rPr>
              <a:t>「超我のサービス」</a:t>
            </a:r>
            <a:br>
              <a:rPr lang="en-US" altLang="ja-JP" sz="3200" dirty="0">
                <a:effectLst>
                  <a:outerShdw blurRad="38100" dist="38100" dir="2700000" algn="tl">
                    <a:srgbClr val="000000">
                      <a:alpha val="43137"/>
                    </a:srgbClr>
                  </a:outerShdw>
                </a:effectLst>
                <a:latin typeface="+mn-ea"/>
                <a:ea typeface="+mn-ea"/>
              </a:rPr>
            </a:br>
            <a:r>
              <a:rPr lang="en-US" altLang="ja-JP" sz="3200" b="0" dirty="0">
                <a:effectLst/>
                <a:latin typeface="+mn-ea"/>
                <a:ea typeface="+mn-ea"/>
              </a:rPr>
              <a:t>Service above self </a:t>
            </a:r>
            <a:br>
              <a:rPr lang="en-US" altLang="ja-JP" sz="3200" b="0" dirty="0">
                <a:effectLst/>
                <a:latin typeface="+mn-ea"/>
                <a:ea typeface="+mn-ea"/>
              </a:rPr>
            </a:br>
            <a:r>
              <a:rPr lang="en-US" altLang="ja-JP" sz="3200" b="0" dirty="0">
                <a:effectLst/>
                <a:latin typeface="+mn-ea"/>
                <a:ea typeface="+mn-ea"/>
              </a:rPr>
              <a:t>			</a:t>
            </a:r>
            <a:r>
              <a:rPr lang="ja-JP" altLang="en-US" sz="3200" b="0" dirty="0">
                <a:effectLst/>
                <a:latin typeface="+mn-ea"/>
                <a:ea typeface="+mn-ea"/>
              </a:rPr>
              <a:t>　フランク・コリンズ</a:t>
            </a:r>
            <a:endParaRPr lang="ja-JP" altLang="en-US" sz="3200" b="0" dirty="0">
              <a:latin typeface="+mn-ea"/>
              <a:ea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847528" y="1556792"/>
            <a:ext cx="8229600" cy="4752528"/>
          </a:xfrm>
        </p:spPr>
        <p:txBody>
          <a:bodyPr>
            <a:noAutofit/>
          </a:bodyPr>
          <a:lstStyle/>
          <a:p>
            <a:pPr>
              <a:buNone/>
            </a:pPr>
            <a:r>
              <a:rPr lang="ja-JP" altLang="en-US" sz="2800" dirty="0">
                <a:solidFill>
                  <a:schemeClr val="tx2"/>
                </a:solidFill>
                <a:latin typeface="+mn-ea"/>
              </a:rPr>
              <a:t>　職業上の高い倫理基準を保ち、役立つ仕事はすべて　価値あるものと認識し、社会に奉仕（サービス）する機会としてロータリアン各自の職業を高潔なものにすること</a:t>
            </a:r>
            <a:endParaRPr lang="en-US" altLang="ja-JP" sz="2800" dirty="0">
              <a:solidFill>
                <a:schemeClr val="tx2"/>
              </a:solidFill>
              <a:latin typeface="+mn-ea"/>
            </a:endParaRPr>
          </a:p>
          <a:p>
            <a:pPr>
              <a:buNone/>
            </a:pPr>
            <a:endParaRPr lang="en-US" altLang="ja-JP" sz="2800" dirty="0">
              <a:solidFill>
                <a:schemeClr val="tx2"/>
              </a:solidFill>
              <a:latin typeface="+mn-ea"/>
            </a:endParaRPr>
          </a:p>
          <a:p>
            <a:pPr>
              <a:buNone/>
            </a:pPr>
            <a:r>
              <a:rPr lang="ja-JP" altLang="en-US" sz="2800" dirty="0">
                <a:solidFill>
                  <a:schemeClr val="tx2"/>
                </a:solidFill>
                <a:latin typeface="+mn-ea"/>
              </a:rPr>
              <a:t>　サービスは求める人と提供する私の</a:t>
            </a:r>
            <a:r>
              <a:rPr lang="en-US" altLang="ja-JP" sz="2800" dirty="0">
                <a:solidFill>
                  <a:schemeClr val="tx2"/>
                </a:solidFill>
                <a:latin typeface="+mn-ea"/>
              </a:rPr>
              <a:t>2</a:t>
            </a:r>
            <a:r>
              <a:rPr lang="ja-JP" altLang="en-US" sz="2800" dirty="0">
                <a:solidFill>
                  <a:schemeClr val="tx2"/>
                </a:solidFill>
                <a:latin typeface="+mn-ea"/>
              </a:rPr>
              <a:t>人ですが、</a:t>
            </a:r>
            <a:endParaRPr lang="en-US" altLang="ja-JP" sz="2800" dirty="0">
              <a:solidFill>
                <a:schemeClr val="tx2"/>
              </a:solidFill>
              <a:latin typeface="+mn-ea"/>
            </a:endParaRPr>
          </a:p>
          <a:p>
            <a:pPr>
              <a:buNone/>
            </a:pPr>
            <a:r>
              <a:rPr lang="ja-JP" altLang="en-US" sz="2800" dirty="0">
                <a:solidFill>
                  <a:schemeClr val="tx2"/>
                </a:solidFill>
                <a:latin typeface="+mn-ea"/>
              </a:rPr>
              <a:t>　これだけではだめで、モラルの向上も必要です。</a:t>
            </a:r>
            <a:endParaRPr lang="en-US" altLang="ja-JP" sz="2800" dirty="0">
              <a:solidFill>
                <a:schemeClr val="tx2"/>
              </a:solidFill>
              <a:latin typeface="+mn-ea"/>
            </a:endParaRPr>
          </a:p>
          <a:p>
            <a:pPr>
              <a:buNone/>
            </a:pPr>
            <a:endParaRPr lang="en-US" altLang="ja-JP" sz="2800" dirty="0">
              <a:solidFill>
                <a:schemeClr val="tx2"/>
              </a:solidFill>
              <a:latin typeface="+mn-ea"/>
            </a:endParaRPr>
          </a:p>
          <a:p>
            <a:pPr>
              <a:buNone/>
            </a:pPr>
            <a:r>
              <a:rPr lang="ja-JP" altLang="en-US" sz="2800" dirty="0">
                <a:solidFill>
                  <a:schemeClr val="tx2"/>
                </a:solidFill>
                <a:latin typeface="+mn-ea"/>
              </a:rPr>
              <a:t>　　　　　　　　　　　　　　　　　　　　倫理訓　職業宣言</a:t>
            </a:r>
            <a:endParaRPr lang="en-US" altLang="ja-JP" sz="2800" dirty="0">
              <a:solidFill>
                <a:schemeClr val="tx2"/>
              </a:solidFill>
              <a:latin typeface="+mn-ea"/>
            </a:endParaRPr>
          </a:p>
          <a:p>
            <a:pPr>
              <a:buNone/>
            </a:pPr>
            <a:r>
              <a:rPr lang="ja-JP" altLang="en-US" sz="2800" dirty="0">
                <a:solidFill>
                  <a:schemeClr val="tx2"/>
                </a:solidFill>
                <a:latin typeface="+mn-ea"/>
              </a:rPr>
              <a:t>　　　　　　　　　　　　　　　　　　　　近江商人の三方良し</a:t>
            </a:r>
            <a:endParaRPr lang="en-US" altLang="ja-JP" sz="2800" dirty="0">
              <a:solidFill>
                <a:schemeClr val="tx2"/>
              </a:solidFill>
              <a:latin typeface="+mn-ea"/>
            </a:endParaRPr>
          </a:p>
        </p:txBody>
      </p:sp>
      <p:sp>
        <p:nvSpPr>
          <p:cNvPr id="2" name="タイトル 1"/>
          <p:cNvSpPr>
            <a:spLocks noGrp="1"/>
          </p:cNvSpPr>
          <p:nvPr>
            <p:ph type="title"/>
          </p:nvPr>
        </p:nvSpPr>
        <p:spPr/>
        <p:txBody>
          <a:bodyPr>
            <a:noAutofit/>
          </a:bodyPr>
          <a:lstStyle/>
          <a:p>
            <a:r>
              <a:rPr lang="ja-JP" altLang="en-US" sz="4800" dirty="0"/>
              <a:t>ロータリーの目的の第</a:t>
            </a:r>
            <a:r>
              <a:rPr lang="en-US" altLang="ja-JP" sz="4800" dirty="0"/>
              <a:t>2</a:t>
            </a:r>
            <a:r>
              <a:rPr lang="ja-JP" altLang="en-US" sz="4800" dirty="0"/>
              <a:t>項</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1618974" y="1417638"/>
            <a:ext cx="8954053" cy="4752528"/>
          </a:xfrm>
        </p:spPr>
        <p:txBody>
          <a:bodyPr anchor="t" anchorCtr="0">
            <a:noAutofit/>
          </a:bodyPr>
          <a:lstStyle/>
          <a:p>
            <a:pPr marL="109728" indent="0">
              <a:lnSpc>
                <a:spcPct val="150000"/>
              </a:lnSpc>
              <a:buNone/>
            </a:pPr>
            <a:r>
              <a:rPr lang="en-US" altLang="ja-JP" sz="2300" dirty="0">
                <a:solidFill>
                  <a:schemeClr val="tx2"/>
                </a:solidFill>
              </a:rPr>
              <a:t>1</a:t>
            </a:r>
            <a:r>
              <a:rPr lang="ja-JP" altLang="en-US" sz="2300" dirty="0">
                <a:solidFill>
                  <a:schemeClr val="tx2"/>
                </a:solidFill>
              </a:rPr>
              <a:t>）職業はサービスの一つの機会なりと心に</a:t>
            </a:r>
            <a:r>
              <a:rPr lang="ja-JP" altLang="en-US" sz="2300" dirty="0" err="1">
                <a:solidFill>
                  <a:schemeClr val="tx2"/>
                </a:solidFill>
              </a:rPr>
              <a:t>銘せよ。</a:t>
            </a:r>
            <a:endParaRPr lang="en-US" altLang="ja-JP" sz="2300" dirty="0">
              <a:solidFill>
                <a:schemeClr val="tx2"/>
              </a:solidFill>
            </a:endParaRPr>
          </a:p>
          <a:p>
            <a:pPr marL="109728" indent="0">
              <a:buNone/>
            </a:pPr>
            <a:r>
              <a:rPr lang="en-US" altLang="ja-JP" sz="2300" dirty="0">
                <a:solidFill>
                  <a:schemeClr val="tx2"/>
                </a:solidFill>
              </a:rPr>
              <a:t>2)</a:t>
            </a:r>
            <a:r>
              <a:rPr lang="ja-JP" altLang="en-US" sz="2300" dirty="0">
                <a:solidFill>
                  <a:schemeClr val="tx2"/>
                </a:solidFill>
              </a:rPr>
              <a:t>職業の倫理的規範、国の法律、地域社会の道徳基準に対し、</a:t>
            </a:r>
            <a:br>
              <a:rPr lang="en-US" altLang="ja-JP" sz="2300" dirty="0">
                <a:solidFill>
                  <a:schemeClr val="tx2"/>
                </a:solidFill>
              </a:rPr>
            </a:br>
            <a:r>
              <a:rPr lang="ja-JP" altLang="en-US" sz="2300" dirty="0">
                <a:solidFill>
                  <a:schemeClr val="tx2"/>
                </a:solidFill>
              </a:rPr>
              <a:t>　 名実共に忠実であれ。</a:t>
            </a:r>
            <a:endParaRPr lang="en-US" altLang="ja-JP" sz="2300" dirty="0">
              <a:solidFill>
                <a:schemeClr val="tx2"/>
              </a:solidFill>
            </a:endParaRPr>
          </a:p>
          <a:p>
            <a:pPr marL="109728" indent="0">
              <a:buNone/>
            </a:pPr>
            <a:r>
              <a:rPr lang="en-US" altLang="ja-JP" sz="2300" dirty="0">
                <a:solidFill>
                  <a:schemeClr val="tx2"/>
                </a:solidFill>
              </a:rPr>
              <a:t>3</a:t>
            </a:r>
            <a:r>
              <a:rPr lang="ja-JP" altLang="en-US" sz="2300" dirty="0">
                <a:solidFill>
                  <a:schemeClr val="tx2"/>
                </a:solidFill>
              </a:rPr>
              <a:t>）職業の品位を保ち、自ら選んだ職業において、最高度の倫理的</a:t>
            </a:r>
            <a:br>
              <a:rPr lang="en-US" altLang="ja-JP" sz="2300" dirty="0">
                <a:solidFill>
                  <a:schemeClr val="tx2"/>
                </a:solidFill>
              </a:rPr>
            </a:br>
            <a:r>
              <a:rPr lang="ja-JP" altLang="en-US" sz="2300" dirty="0">
                <a:solidFill>
                  <a:schemeClr val="tx2"/>
                </a:solidFill>
              </a:rPr>
              <a:t>　 基準を寄進すべく全力を尽くせ。</a:t>
            </a:r>
            <a:endParaRPr lang="en-US" altLang="ja-JP" sz="2300" dirty="0">
              <a:solidFill>
                <a:schemeClr val="tx2"/>
              </a:solidFill>
            </a:endParaRPr>
          </a:p>
          <a:p>
            <a:pPr marL="109728" indent="0">
              <a:buNone/>
            </a:pPr>
            <a:r>
              <a:rPr lang="en-US" altLang="ja-JP" sz="2300" dirty="0">
                <a:solidFill>
                  <a:schemeClr val="tx2"/>
                </a:solidFill>
              </a:rPr>
              <a:t>4</a:t>
            </a:r>
            <a:r>
              <a:rPr lang="ja-JP" altLang="en-US" sz="2300" dirty="0">
                <a:solidFill>
                  <a:schemeClr val="tx2"/>
                </a:solidFill>
              </a:rPr>
              <a:t>）雇主、従業員、同僚、同業者、顧客、公衆、その他事業または</a:t>
            </a:r>
            <a:br>
              <a:rPr lang="en-US" altLang="ja-JP" sz="2300" dirty="0">
                <a:solidFill>
                  <a:schemeClr val="tx2"/>
                </a:solidFill>
              </a:rPr>
            </a:br>
            <a:r>
              <a:rPr lang="ja-JP" altLang="en-US" sz="2300" dirty="0">
                <a:solidFill>
                  <a:schemeClr val="tx2"/>
                </a:solidFill>
              </a:rPr>
              <a:t>　 専門職務上関係を持つすべての人々に対し、ひとしく公正なるべし。</a:t>
            </a:r>
            <a:endParaRPr lang="en-US" altLang="ja-JP" sz="2300" dirty="0">
              <a:solidFill>
                <a:schemeClr val="tx2"/>
              </a:solidFill>
            </a:endParaRPr>
          </a:p>
          <a:p>
            <a:pPr marL="109728" indent="0">
              <a:buNone/>
            </a:pPr>
            <a:r>
              <a:rPr lang="en-US" altLang="ja-JP" sz="2300" dirty="0">
                <a:solidFill>
                  <a:schemeClr val="tx2"/>
                </a:solidFill>
              </a:rPr>
              <a:t>5</a:t>
            </a:r>
            <a:r>
              <a:rPr lang="ja-JP" altLang="en-US" sz="2300" dirty="0">
                <a:solidFill>
                  <a:schemeClr val="tx2"/>
                </a:solidFill>
              </a:rPr>
              <a:t>）社会に有用なすべての業務に対し、当然それに伴う名誉と敬意を</a:t>
            </a:r>
            <a:br>
              <a:rPr lang="en-US" altLang="ja-JP" sz="2300" dirty="0">
                <a:solidFill>
                  <a:schemeClr val="tx2"/>
                </a:solidFill>
              </a:rPr>
            </a:br>
            <a:r>
              <a:rPr lang="ja-JP" altLang="en-US" sz="2300" dirty="0">
                <a:solidFill>
                  <a:schemeClr val="tx2"/>
                </a:solidFill>
              </a:rPr>
              <a:t>　 表すべきことを知れ。</a:t>
            </a:r>
            <a:endParaRPr lang="en-US" altLang="ja-JP" sz="2300" dirty="0">
              <a:solidFill>
                <a:schemeClr val="tx2"/>
              </a:solidFill>
            </a:endParaRPr>
          </a:p>
          <a:p>
            <a:pPr marL="109728" indent="0">
              <a:buNone/>
            </a:pPr>
            <a:r>
              <a:rPr lang="en-US" altLang="ja-JP" sz="2300" dirty="0">
                <a:solidFill>
                  <a:schemeClr val="tx2"/>
                </a:solidFill>
              </a:rPr>
              <a:t>6</a:t>
            </a:r>
            <a:r>
              <a:rPr lang="ja-JP" altLang="en-US" sz="2300" dirty="0">
                <a:solidFill>
                  <a:schemeClr val="tx2"/>
                </a:solidFill>
              </a:rPr>
              <a:t>）自己の職業上の手腕を捧げて、青少年に機会を開き、他人からの、</a:t>
            </a:r>
            <a:br>
              <a:rPr lang="en-US" altLang="ja-JP" sz="2300" dirty="0">
                <a:solidFill>
                  <a:schemeClr val="tx2"/>
                </a:solidFill>
              </a:rPr>
            </a:br>
            <a:r>
              <a:rPr lang="ja-JP" altLang="en-US" sz="2300" dirty="0">
                <a:solidFill>
                  <a:schemeClr val="tx2"/>
                </a:solidFill>
              </a:rPr>
              <a:t>　 格別の要請にも応え、地域社会の生活の質を高めよ。</a:t>
            </a:r>
            <a:endParaRPr lang="en-US" altLang="ja-JP" sz="2300" dirty="0">
              <a:solidFill>
                <a:schemeClr val="tx2"/>
              </a:solidFill>
            </a:endParaRPr>
          </a:p>
        </p:txBody>
      </p:sp>
      <p:sp>
        <p:nvSpPr>
          <p:cNvPr id="3" name="タイトル 2"/>
          <p:cNvSpPr>
            <a:spLocks noGrp="1"/>
          </p:cNvSpPr>
          <p:nvPr>
            <p:ph type="title"/>
          </p:nvPr>
        </p:nvSpPr>
        <p:spPr/>
        <p:txBody>
          <a:bodyPr>
            <a:normAutofit/>
          </a:bodyPr>
          <a:lstStyle/>
          <a:p>
            <a:r>
              <a:rPr lang="ja-JP" altLang="en-US" sz="4800" dirty="0"/>
              <a:t>職業宣言　　　　</a:t>
            </a:r>
            <a:r>
              <a:rPr lang="en-US" altLang="ja-JP" sz="4800" dirty="0"/>
              <a:t>1989</a:t>
            </a:r>
            <a:r>
              <a:rPr lang="ja-JP" altLang="en-US" sz="4800" dirty="0"/>
              <a:t>年</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855176" y="1628800"/>
            <a:ext cx="8363272" cy="3600400"/>
          </a:xfrm>
        </p:spPr>
        <p:txBody>
          <a:bodyPr>
            <a:normAutofit/>
          </a:bodyPr>
          <a:lstStyle/>
          <a:p>
            <a:pPr algn="ctr">
              <a:buNone/>
            </a:pPr>
            <a:r>
              <a:rPr lang="ja-JP" altLang="en-US" sz="2800" dirty="0">
                <a:solidFill>
                  <a:schemeClr val="tx2"/>
                </a:solidFill>
              </a:rPr>
              <a:t>ロータリーの目的は、意義ある事業</a:t>
            </a:r>
            <a:r>
              <a:rPr lang="ja-JP" altLang="en-US" sz="2800" dirty="0">
                <a:solidFill>
                  <a:srgbClr val="FF0000"/>
                </a:solidFill>
              </a:rPr>
              <a:t>「の」</a:t>
            </a:r>
            <a:r>
              <a:rPr lang="ja-JP" altLang="en-US" sz="2800" dirty="0">
                <a:solidFill>
                  <a:schemeClr val="tx2"/>
                </a:solidFill>
              </a:rPr>
              <a:t>基礎として</a:t>
            </a:r>
            <a:endParaRPr lang="en-US" altLang="ja-JP" sz="2800" dirty="0">
              <a:solidFill>
                <a:schemeClr val="tx2"/>
              </a:solidFill>
            </a:endParaRPr>
          </a:p>
          <a:p>
            <a:pPr algn="ctr">
              <a:buNone/>
            </a:pPr>
            <a:r>
              <a:rPr lang="ja-JP" altLang="en-US" sz="2800" dirty="0">
                <a:solidFill>
                  <a:schemeClr val="tx2"/>
                </a:solidFill>
              </a:rPr>
              <a:t>サービスの理念を奨励し、これを育むことにある。</a:t>
            </a:r>
            <a:endParaRPr lang="en-US" altLang="ja-JP" sz="2800" dirty="0">
              <a:solidFill>
                <a:schemeClr val="tx2"/>
              </a:solidFill>
            </a:endParaRPr>
          </a:p>
          <a:p>
            <a:pPr>
              <a:buNone/>
            </a:pPr>
            <a:endParaRPr lang="en-US" altLang="ja-JP" sz="2800" dirty="0">
              <a:solidFill>
                <a:schemeClr val="tx2"/>
              </a:solidFill>
            </a:endParaRPr>
          </a:p>
          <a:p>
            <a:pPr>
              <a:buNone/>
            </a:pPr>
            <a:r>
              <a:rPr lang="ja-JP" altLang="en-US" sz="2800" dirty="0">
                <a:solidFill>
                  <a:schemeClr val="tx2"/>
                </a:solidFill>
              </a:rPr>
              <a:t>　　　　意義ある事業</a:t>
            </a:r>
            <a:r>
              <a:rPr lang="ja-JP" altLang="en-US" sz="2800" dirty="0">
                <a:solidFill>
                  <a:srgbClr val="FF0000"/>
                </a:solidFill>
              </a:rPr>
              <a:t>「を」</a:t>
            </a:r>
            <a:r>
              <a:rPr lang="ja-JP" altLang="en-US" sz="2800" dirty="0">
                <a:solidFill>
                  <a:schemeClr val="tx2"/>
                </a:solidFill>
              </a:rPr>
              <a:t>基礎として</a:t>
            </a:r>
            <a:endParaRPr lang="en-US" altLang="ja-JP" sz="2800" dirty="0">
              <a:solidFill>
                <a:schemeClr val="tx2"/>
              </a:solidFill>
            </a:endParaRPr>
          </a:p>
          <a:p>
            <a:pPr>
              <a:buNone/>
            </a:pPr>
            <a:r>
              <a:rPr lang="ja-JP" altLang="en-US" sz="2800" dirty="0">
                <a:solidFill>
                  <a:schemeClr val="tx2"/>
                </a:solidFill>
              </a:rPr>
              <a:t>　　　　　　　　　　　　　　　　　　　　　ではありません</a:t>
            </a:r>
            <a:endParaRPr lang="en-US" altLang="ja-JP" sz="2800" dirty="0">
              <a:solidFill>
                <a:schemeClr val="tx2"/>
              </a:solidFill>
            </a:endParaRPr>
          </a:p>
          <a:p>
            <a:pPr>
              <a:buNone/>
            </a:pPr>
            <a:r>
              <a:rPr lang="ja-JP" altLang="en-US" sz="2800" dirty="0">
                <a:solidFill>
                  <a:schemeClr val="tx2"/>
                </a:solidFill>
              </a:rPr>
              <a:t>　　　　奉仕と考えるから「を」となる</a:t>
            </a:r>
            <a:endParaRPr lang="en-US" altLang="ja-JP" sz="2800" dirty="0">
              <a:solidFill>
                <a:schemeClr val="tx2"/>
              </a:solidFill>
            </a:endParaRPr>
          </a:p>
        </p:txBody>
      </p:sp>
      <p:sp>
        <p:nvSpPr>
          <p:cNvPr id="2" name="タイトル 1"/>
          <p:cNvSpPr>
            <a:spLocks noGrp="1"/>
          </p:cNvSpPr>
          <p:nvPr>
            <p:ph type="title"/>
          </p:nvPr>
        </p:nvSpPr>
        <p:spPr/>
        <p:txBody>
          <a:bodyPr>
            <a:normAutofit/>
          </a:bodyPr>
          <a:lstStyle/>
          <a:p>
            <a:r>
              <a:rPr lang="ja-JP" altLang="en-US" sz="4800" dirty="0"/>
              <a:t>ロータリーの目的</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63552" y="1772816"/>
            <a:ext cx="8229600" cy="2955784"/>
          </a:xfrm>
        </p:spPr>
        <p:txBody>
          <a:bodyPr>
            <a:normAutofit/>
          </a:bodyPr>
          <a:lstStyle/>
          <a:p>
            <a:pPr>
              <a:lnSpc>
                <a:spcPct val="200000"/>
              </a:lnSpc>
            </a:pPr>
            <a:r>
              <a:rPr lang="ja-JP" altLang="en-US" sz="2800" dirty="0">
                <a:solidFill>
                  <a:schemeClr val="tx2"/>
                </a:solidFill>
              </a:rPr>
              <a:t>ロータリーはサービスを志向する団体</a:t>
            </a:r>
            <a:endParaRPr lang="en-US" altLang="ja-JP" sz="2800" dirty="0">
              <a:solidFill>
                <a:schemeClr val="tx2"/>
              </a:solidFill>
            </a:endParaRPr>
          </a:p>
          <a:p>
            <a:r>
              <a:rPr lang="ja-JP" altLang="en-US" sz="2800" dirty="0">
                <a:solidFill>
                  <a:schemeClr val="tx2"/>
                </a:solidFill>
              </a:rPr>
              <a:t>サービスとは、貴方の望むことをしてあげること</a:t>
            </a:r>
            <a:endParaRPr lang="en-US" altLang="ja-JP" sz="2800" dirty="0">
              <a:solidFill>
                <a:schemeClr val="tx2"/>
              </a:solidFill>
            </a:endParaRPr>
          </a:p>
          <a:p>
            <a:r>
              <a:rPr lang="ja-JP" altLang="en-US" sz="2800" dirty="0">
                <a:solidFill>
                  <a:schemeClr val="tx2"/>
                </a:solidFill>
              </a:rPr>
              <a:t>職業でサービス第一とすると大いに報われる</a:t>
            </a:r>
            <a:endParaRPr lang="en-US" altLang="ja-JP" sz="2800" dirty="0">
              <a:solidFill>
                <a:schemeClr val="tx2"/>
              </a:solidFill>
            </a:endParaRPr>
          </a:p>
          <a:p>
            <a:endParaRPr lang="ja-JP" altLang="en-US" sz="2800" dirty="0">
              <a:solidFill>
                <a:schemeClr val="tx2"/>
              </a:solidFill>
            </a:endParaRPr>
          </a:p>
        </p:txBody>
      </p:sp>
      <p:sp>
        <p:nvSpPr>
          <p:cNvPr id="4" name="タイトル 3"/>
          <p:cNvSpPr>
            <a:spLocks noGrp="1"/>
          </p:cNvSpPr>
          <p:nvPr>
            <p:ph type="title"/>
          </p:nvPr>
        </p:nvSpPr>
        <p:spPr/>
        <p:txBody>
          <a:bodyPr>
            <a:normAutofit/>
          </a:bodyPr>
          <a:lstStyle/>
          <a:p>
            <a:r>
              <a:rPr lang="ja-JP" altLang="en-US" sz="4800" dirty="0"/>
              <a:t>ボケーショナルサービスとは</a:t>
            </a:r>
          </a:p>
        </p:txBody>
      </p:sp>
    </p:spTree>
    <p:extLst>
      <p:ext uri="{BB962C8B-B14F-4D97-AF65-F5344CB8AC3E}">
        <p14:creationId xmlns:p14="http://schemas.microsoft.com/office/powerpoint/2010/main" val="4257253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pPr algn="ctr"/>
            <a:r>
              <a:rPr kumimoji="1" lang="ja-JP" altLang="en-US" dirty="0"/>
              <a:t>ご清聴ありがとうございました</a:t>
            </a:r>
          </a:p>
        </p:txBody>
      </p:sp>
      <p:pic>
        <p:nvPicPr>
          <p:cNvPr id="3" name="図 2" descr="ロゴ が含まれている画像&#10;&#10;自動的に生成された説明">
            <a:extLst>
              <a:ext uri="{FF2B5EF4-FFF2-40B4-BE49-F238E27FC236}">
                <a16:creationId xmlns:a16="http://schemas.microsoft.com/office/drawing/2014/main" id="{ADFA301B-BBB9-47D8-99AE-39A382DBC5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1447" y="18885"/>
            <a:ext cx="4473215" cy="110585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idx="1"/>
          </p:nvPr>
        </p:nvSpPr>
        <p:spPr>
          <a:xfrm>
            <a:off x="1981200" y="3212977"/>
            <a:ext cx="8229600" cy="1143001"/>
          </a:xfrm>
        </p:spPr>
        <p:txBody>
          <a:bodyPr>
            <a:normAutofit/>
          </a:bodyPr>
          <a:lstStyle/>
          <a:p>
            <a:pPr marL="109728" indent="0" algn="ctr">
              <a:buNone/>
            </a:pPr>
            <a:r>
              <a:rPr lang="ja-JP" altLang="en-US" sz="2800" dirty="0">
                <a:latin typeface="+mn-ea"/>
              </a:rPr>
              <a:t>西洋では　ボケーショナル　サービス</a:t>
            </a:r>
            <a:endParaRPr lang="en-US" altLang="ja-JP" sz="2800" dirty="0">
              <a:latin typeface="+mn-ea"/>
            </a:endParaRPr>
          </a:p>
          <a:p>
            <a:pPr marL="109728" indent="0" algn="ctr">
              <a:buNone/>
            </a:pPr>
            <a:r>
              <a:rPr lang="en-US" altLang="ja-JP" sz="2800" dirty="0">
                <a:latin typeface="+mn-ea"/>
              </a:rPr>
              <a:t>Vocational Service</a:t>
            </a:r>
            <a:endParaRPr lang="ja-JP" altLang="en-US" sz="2800" dirty="0">
              <a:latin typeface="+mn-ea"/>
            </a:endParaRPr>
          </a:p>
        </p:txBody>
      </p:sp>
      <p:sp>
        <p:nvSpPr>
          <p:cNvPr id="2" name="タイトル 1"/>
          <p:cNvSpPr>
            <a:spLocks noGrp="1"/>
          </p:cNvSpPr>
          <p:nvPr>
            <p:ph type="title"/>
          </p:nvPr>
        </p:nvSpPr>
        <p:spPr>
          <a:xfrm>
            <a:off x="1981200" y="2006286"/>
            <a:ext cx="8229600" cy="1143000"/>
          </a:xfrm>
        </p:spPr>
        <p:txBody>
          <a:bodyPr>
            <a:normAutofit/>
          </a:bodyPr>
          <a:lstStyle/>
          <a:p>
            <a:pPr algn="ctr"/>
            <a:r>
              <a:rPr lang="ja-JP" altLang="en-US" sz="4800" dirty="0"/>
              <a:t>日本語では　職業奉仕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idx="1"/>
          </p:nvPr>
        </p:nvSpPr>
        <p:spPr>
          <a:xfrm>
            <a:off x="1987312" y="3153893"/>
            <a:ext cx="8229600" cy="1803656"/>
          </a:xfrm>
        </p:spPr>
        <p:txBody>
          <a:bodyPr>
            <a:normAutofit/>
          </a:bodyPr>
          <a:lstStyle/>
          <a:p>
            <a:pPr marL="109728" indent="0" algn="ctr">
              <a:buNone/>
            </a:pPr>
            <a:r>
              <a:rPr lang="ja-JP" altLang="en-US" sz="2800" dirty="0"/>
              <a:t>「ロータリーの目的は意義ある事業の基礎として</a:t>
            </a:r>
            <a:endParaRPr lang="en-US" altLang="ja-JP" sz="2800" dirty="0"/>
          </a:p>
          <a:p>
            <a:pPr marL="109728" indent="0" algn="ctr">
              <a:buNone/>
            </a:pPr>
            <a:r>
              <a:rPr lang="ja-JP" altLang="en-US" sz="2800" dirty="0"/>
              <a:t>イデアル　オブ　サービス（</a:t>
            </a:r>
            <a:r>
              <a:rPr lang="ja-JP" altLang="en-US" sz="2800" u="sng" dirty="0"/>
              <a:t>サービスの理念）</a:t>
            </a:r>
            <a:r>
              <a:rPr lang="ja-JP" altLang="en-US" sz="2800" dirty="0"/>
              <a:t>を奨励し、</a:t>
            </a:r>
            <a:endParaRPr lang="en-US" altLang="ja-JP" sz="2800" dirty="0"/>
          </a:p>
          <a:p>
            <a:pPr marL="109728" indent="0" algn="ctr">
              <a:buNone/>
            </a:pPr>
            <a:r>
              <a:rPr lang="ja-JP" altLang="en-US" sz="2800" dirty="0"/>
              <a:t>これを育むことにある。」</a:t>
            </a:r>
            <a:endParaRPr lang="en-US" altLang="ja-JP" sz="2800" dirty="0"/>
          </a:p>
        </p:txBody>
      </p:sp>
      <p:sp>
        <p:nvSpPr>
          <p:cNvPr id="2" name="タイトル 1"/>
          <p:cNvSpPr>
            <a:spLocks noGrp="1"/>
          </p:cNvSpPr>
          <p:nvPr>
            <p:ph type="title"/>
          </p:nvPr>
        </p:nvSpPr>
        <p:spPr>
          <a:xfrm>
            <a:off x="1987312" y="1659280"/>
            <a:ext cx="8229600" cy="1143000"/>
          </a:xfrm>
        </p:spPr>
        <p:txBody>
          <a:bodyPr>
            <a:normAutofit/>
          </a:bodyPr>
          <a:lstStyle/>
          <a:p>
            <a:pPr algn="ctr"/>
            <a:r>
              <a:rPr lang="ja-JP" altLang="en-US" sz="4800" dirty="0"/>
              <a:t>ロータリーの目的</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C61AEE0-6046-4035-9827-AE8CA928B022}"/>
              </a:ext>
            </a:extLst>
          </p:cNvPr>
          <p:cNvSpPr>
            <a:spLocks noGrp="1"/>
          </p:cNvSpPr>
          <p:nvPr>
            <p:ph idx="1"/>
          </p:nvPr>
        </p:nvSpPr>
        <p:spPr>
          <a:xfrm>
            <a:off x="1981200" y="1628800"/>
            <a:ext cx="8229600" cy="3963896"/>
          </a:xfrm>
        </p:spPr>
        <p:txBody>
          <a:bodyPr>
            <a:noAutofit/>
          </a:bodyPr>
          <a:lstStyle/>
          <a:p>
            <a:pPr marL="109728" indent="0">
              <a:buNone/>
            </a:pPr>
            <a:br>
              <a:rPr lang="en-US" altLang="ja-JP" sz="2800" dirty="0">
                <a:effectLst>
                  <a:outerShdw blurRad="38100" dist="38100" dir="2700000" algn="tl">
                    <a:srgbClr val="000000">
                      <a:alpha val="43137"/>
                    </a:srgbClr>
                  </a:outerShdw>
                </a:effectLst>
                <a:latin typeface="+mn-ea"/>
              </a:rPr>
            </a:br>
            <a:r>
              <a:rPr lang="ja-JP" altLang="en-US" sz="2800" dirty="0">
                <a:latin typeface="+mn-ea"/>
              </a:rPr>
              <a:t>「最もよく奉仕（サービス）する者最も多く報われる」</a:t>
            </a:r>
            <a:br>
              <a:rPr lang="en-US" altLang="ja-JP" sz="2800" dirty="0">
                <a:latin typeface="+mn-ea"/>
              </a:rPr>
            </a:br>
            <a:r>
              <a:rPr lang="ja-JP" altLang="en-US" sz="2800" dirty="0">
                <a:latin typeface="+mn-ea"/>
              </a:rPr>
              <a:t>　</a:t>
            </a:r>
            <a:r>
              <a:rPr lang="en-US" altLang="ja-JP" sz="2800" dirty="0">
                <a:latin typeface="+mn-ea"/>
              </a:rPr>
              <a:t>One profits most who serves best</a:t>
            </a:r>
            <a:br>
              <a:rPr lang="en-US" altLang="ja-JP" sz="2800" dirty="0">
                <a:latin typeface="+mn-ea"/>
              </a:rPr>
            </a:br>
            <a:r>
              <a:rPr lang="en-US" altLang="ja-JP" sz="2800" dirty="0">
                <a:latin typeface="+mn-ea"/>
              </a:rPr>
              <a:t>		</a:t>
            </a:r>
            <a:r>
              <a:rPr lang="ja-JP" altLang="en-US" sz="2800" dirty="0">
                <a:latin typeface="+mn-ea"/>
              </a:rPr>
              <a:t>　　　　　　　　　　　アーサー・</a:t>
            </a:r>
            <a:r>
              <a:rPr lang="en-US" altLang="ja-JP" sz="2800" dirty="0">
                <a:latin typeface="+mn-ea"/>
              </a:rPr>
              <a:t>F</a:t>
            </a:r>
            <a:r>
              <a:rPr lang="ja-JP" altLang="en-US" sz="2800" dirty="0">
                <a:latin typeface="+mn-ea"/>
              </a:rPr>
              <a:t>・シェルドン</a:t>
            </a:r>
            <a:br>
              <a:rPr lang="en-US" altLang="ja-JP" sz="2800" dirty="0">
                <a:latin typeface="+mn-ea"/>
              </a:rPr>
            </a:br>
            <a:endParaRPr lang="en-US" altLang="ja-JP" sz="2800" dirty="0">
              <a:latin typeface="+mn-ea"/>
            </a:endParaRPr>
          </a:p>
          <a:p>
            <a:pPr marL="109728" indent="0">
              <a:buNone/>
            </a:pPr>
            <a:r>
              <a:rPr lang="ja-JP" altLang="en-US" sz="2800" dirty="0">
                <a:effectLst>
                  <a:outerShdw blurRad="38100" dist="38100" dir="2700000" algn="tl">
                    <a:srgbClr val="000000">
                      <a:alpha val="43137"/>
                    </a:srgbClr>
                  </a:outerShdw>
                </a:effectLst>
                <a:latin typeface="+mn-ea"/>
              </a:rPr>
              <a:t>「超我の奉仕</a:t>
            </a:r>
            <a:r>
              <a:rPr lang="en-US" altLang="ja-JP" sz="2800" dirty="0">
                <a:effectLst>
                  <a:outerShdw blurRad="38100" dist="38100" dir="2700000" algn="tl">
                    <a:srgbClr val="000000">
                      <a:alpha val="43137"/>
                    </a:srgbClr>
                  </a:outerShdw>
                </a:effectLst>
                <a:latin typeface="+mn-ea"/>
              </a:rPr>
              <a:t>(</a:t>
            </a:r>
            <a:r>
              <a:rPr lang="ja-JP" altLang="en-US" sz="2800" dirty="0">
                <a:effectLst>
                  <a:outerShdw blurRad="38100" dist="38100" dir="2700000" algn="tl">
                    <a:srgbClr val="000000">
                      <a:alpha val="43137"/>
                    </a:srgbClr>
                  </a:outerShdw>
                </a:effectLst>
                <a:latin typeface="+mn-ea"/>
              </a:rPr>
              <a:t>サービス</a:t>
            </a:r>
            <a:r>
              <a:rPr lang="en-US" altLang="ja-JP" sz="2800" dirty="0">
                <a:effectLst>
                  <a:outerShdw blurRad="38100" dist="38100" dir="2700000" algn="tl">
                    <a:srgbClr val="000000">
                      <a:alpha val="43137"/>
                    </a:srgbClr>
                  </a:outerShdw>
                </a:effectLst>
                <a:latin typeface="+mn-ea"/>
              </a:rPr>
              <a:t>)</a:t>
            </a:r>
            <a:r>
              <a:rPr lang="ja-JP" altLang="en-US" sz="2800" dirty="0">
                <a:effectLst>
                  <a:outerShdw blurRad="38100" dist="38100" dir="2700000" algn="tl">
                    <a:srgbClr val="000000">
                      <a:alpha val="43137"/>
                    </a:srgbClr>
                  </a:outerShdw>
                </a:effectLst>
                <a:latin typeface="+mn-ea"/>
              </a:rPr>
              <a:t>」</a:t>
            </a:r>
            <a:br>
              <a:rPr lang="en-US" altLang="ja-JP" sz="2800" dirty="0">
                <a:effectLst>
                  <a:outerShdw blurRad="38100" dist="38100" dir="2700000" algn="tl">
                    <a:srgbClr val="000000">
                      <a:alpha val="43137"/>
                    </a:srgbClr>
                  </a:outerShdw>
                </a:effectLst>
                <a:latin typeface="+mn-ea"/>
              </a:rPr>
            </a:br>
            <a:r>
              <a:rPr lang="ja-JP" altLang="en-US" sz="2800" dirty="0">
                <a:effectLst>
                  <a:outerShdw blurRad="38100" dist="38100" dir="2700000" algn="tl">
                    <a:srgbClr val="000000">
                      <a:alpha val="43137"/>
                    </a:srgbClr>
                  </a:outerShdw>
                </a:effectLst>
                <a:latin typeface="+mn-ea"/>
              </a:rPr>
              <a:t>　</a:t>
            </a:r>
            <a:r>
              <a:rPr lang="en-US" altLang="ja-JP" sz="2800" dirty="0">
                <a:latin typeface="+mn-ea"/>
              </a:rPr>
              <a:t>Service above self </a:t>
            </a:r>
            <a:br>
              <a:rPr lang="en-US" altLang="ja-JP" sz="2800" dirty="0">
                <a:latin typeface="+mn-ea"/>
              </a:rPr>
            </a:br>
            <a:r>
              <a:rPr lang="ja-JP" altLang="en-US" sz="2800" dirty="0">
                <a:latin typeface="+mn-ea"/>
              </a:rPr>
              <a:t>　　　　　　　　　　　　　　　　　　　フランク・コリンズ</a:t>
            </a:r>
            <a:br>
              <a:rPr lang="en-US" altLang="ja-JP" sz="2800" dirty="0">
                <a:latin typeface="+mn-ea"/>
              </a:rPr>
            </a:br>
            <a:br>
              <a:rPr lang="ja-JP" altLang="en-US" sz="2800" dirty="0">
                <a:latin typeface="+mn-ea"/>
              </a:rPr>
            </a:br>
            <a:r>
              <a:rPr lang="en-US" altLang="ja-JP" sz="2800" dirty="0">
                <a:latin typeface="+mn-ea"/>
              </a:rPr>
              <a:t>							</a:t>
            </a:r>
            <a:endParaRPr lang="ja-JP" altLang="en-US" sz="2800" dirty="0">
              <a:latin typeface="+mn-ea"/>
            </a:endParaRPr>
          </a:p>
        </p:txBody>
      </p:sp>
      <p:sp>
        <p:nvSpPr>
          <p:cNvPr id="2" name="タイトル 1"/>
          <p:cNvSpPr>
            <a:spLocks noGrp="1"/>
          </p:cNvSpPr>
          <p:nvPr>
            <p:ph type="title"/>
          </p:nvPr>
        </p:nvSpPr>
        <p:spPr/>
        <p:txBody>
          <a:bodyPr>
            <a:normAutofit/>
          </a:bodyPr>
          <a:lstStyle/>
          <a:p>
            <a:pPr algn="l"/>
            <a:r>
              <a:rPr lang="ja-JP" altLang="en-US" sz="4800" dirty="0">
                <a:effectLst>
                  <a:outerShdw blurRad="38100" dist="38100" dir="2700000" algn="tl">
                    <a:srgbClr val="000000">
                      <a:alpha val="43137"/>
                    </a:srgbClr>
                  </a:outerShdw>
                </a:effectLst>
                <a:latin typeface="+mj-ea"/>
              </a:rPr>
              <a:t>標語</a:t>
            </a:r>
            <a:r>
              <a:rPr lang="en-US" altLang="ja-JP" sz="4800" dirty="0">
                <a:effectLst>
                  <a:outerShdw blurRad="38100" dist="38100" dir="2700000" algn="tl">
                    <a:srgbClr val="000000">
                      <a:alpha val="43137"/>
                    </a:srgbClr>
                  </a:outerShdw>
                </a:effectLst>
                <a:latin typeface="+mj-ea"/>
              </a:rPr>
              <a:t>2</a:t>
            </a:r>
            <a:r>
              <a:rPr lang="ja-JP" altLang="en-US" sz="4800" dirty="0">
                <a:effectLst>
                  <a:outerShdw blurRad="38100" dist="38100" dir="2700000" algn="tl">
                    <a:srgbClr val="000000">
                      <a:alpha val="43137"/>
                    </a:srgbClr>
                  </a:outerShdw>
                </a:effectLst>
                <a:latin typeface="+mj-ea"/>
              </a:rPr>
              <a:t>つ</a:t>
            </a:r>
            <a:endParaRPr lang="ja-JP" altLang="en-US" sz="48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67508" y="404664"/>
            <a:ext cx="8856984" cy="5818658"/>
          </a:xfrm>
        </p:spPr>
        <p:txBody>
          <a:bodyPr>
            <a:normAutofit/>
          </a:bodyPr>
          <a:lstStyle/>
          <a:p>
            <a:pPr algn="ctr"/>
            <a:r>
              <a:rPr lang="ja-JP" altLang="en-US" sz="4400" dirty="0"/>
              <a:t>ロータリーは</a:t>
            </a:r>
            <a:r>
              <a:rPr lang="en-US" altLang="ja-JP" sz="4400" dirty="0"/>
              <a:t>3</a:t>
            </a:r>
            <a:r>
              <a:rPr lang="ja-JP" altLang="en-US" sz="4400" dirty="0" err="1"/>
              <a:t>つに共</a:t>
            </a:r>
            <a:r>
              <a:rPr lang="ja-JP" altLang="en-US" sz="4400" dirty="0"/>
              <a:t>通する</a:t>
            </a:r>
            <a:br>
              <a:rPr lang="en-US" altLang="ja-JP" sz="4400" dirty="0"/>
            </a:br>
            <a:r>
              <a:rPr lang="ja-JP" altLang="en-US" sz="4400" dirty="0"/>
              <a:t>サービスという考え方・活動様式を</a:t>
            </a:r>
            <a:br>
              <a:rPr lang="en-US" altLang="ja-JP" sz="4400" dirty="0"/>
            </a:br>
            <a:r>
              <a:rPr lang="ja-JP" altLang="en-US" sz="4400" dirty="0"/>
              <a:t>実践する団体</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381770" y="2420889"/>
            <a:ext cx="1698006" cy="2880320"/>
          </a:xfrm>
        </p:spPr>
        <p:txBody>
          <a:bodyPr>
            <a:normAutofit/>
          </a:bodyPr>
          <a:lstStyle/>
          <a:p>
            <a:r>
              <a:rPr lang="ja-JP" altLang="en-US" sz="2800" dirty="0"/>
              <a:t>公務</a:t>
            </a:r>
            <a:endParaRPr lang="en-US" altLang="ja-JP" sz="2800" dirty="0"/>
          </a:p>
          <a:p>
            <a:r>
              <a:rPr lang="ja-JP" altLang="en-US" sz="2800" dirty="0"/>
              <a:t>供給</a:t>
            </a:r>
            <a:endParaRPr lang="en-US" altLang="ja-JP" sz="2800" dirty="0"/>
          </a:p>
          <a:p>
            <a:r>
              <a:rPr lang="ja-JP" altLang="en-US" sz="2800" dirty="0"/>
              <a:t>用務</a:t>
            </a:r>
            <a:endParaRPr lang="en-US" altLang="ja-JP" sz="2800" dirty="0"/>
          </a:p>
          <a:p>
            <a:r>
              <a:rPr lang="ja-JP" altLang="en-US" sz="2800" dirty="0"/>
              <a:t>兵役</a:t>
            </a:r>
            <a:endParaRPr lang="en-US" altLang="ja-JP" sz="2800" dirty="0"/>
          </a:p>
          <a:p>
            <a:r>
              <a:rPr lang="ja-JP" altLang="en-US" sz="2800" dirty="0"/>
              <a:t>勤務</a:t>
            </a:r>
            <a:endParaRPr lang="en-US" altLang="ja-JP" sz="2800" dirty="0"/>
          </a:p>
          <a:p>
            <a:endParaRPr lang="en-US" altLang="ja-JP" sz="2800" dirty="0"/>
          </a:p>
          <a:p>
            <a:endParaRPr lang="en-US" altLang="ja-JP" sz="2800" dirty="0"/>
          </a:p>
          <a:p>
            <a:endParaRPr lang="ja-JP" altLang="en-US" sz="2800" dirty="0"/>
          </a:p>
        </p:txBody>
      </p:sp>
      <p:sp>
        <p:nvSpPr>
          <p:cNvPr id="2" name="タイトル 1"/>
          <p:cNvSpPr>
            <a:spLocks noGrp="1"/>
          </p:cNvSpPr>
          <p:nvPr>
            <p:ph type="title"/>
          </p:nvPr>
        </p:nvSpPr>
        <p:spPr/>
        <p:txBody>
          <a:bodyPr>
            <a:noAutofit/>
          </a:bodyPr>
          <a:lstStyle/>
          <a:p>
            <a:pPr algn="ctr"/>
            <a:r>
              <a:rPr lang="ja-JP" altLang="en-US" sz="4800" dirty="0"/>
              <a:t>サーブ　サービス とは</a:t>
            </a:r>
            <a:r>
              <a:rPr lang="en-US" altLang="ja-JP" sz="4800" dirty="0"/>
              <a:t>【</a:t>
            </a:r>
            <a:r>
              <a:rPr lang="ja-JP" altLang="en-US" sz="4800" dirty="0"/>
              <a:t>辞書</a:t>
            </a:r>
            <a:r>
              <a:rPr lang="en-US" altLang="ja-JP" sz="4800" dirty="0"/>
              <a:t>】</a:t>
            </a:r>
            <a:endParaRPr lang="ja-JP" altLang="en-US" sz="4800" dirty="0"/>
          </a:p>
        </p:txBody>
      </p:sp>
      <p:sp>
        <p:nvSpPr>
          <p:cNvPr id="9" name="コンテンツ プレースホルダ 8"/>
          <p:cNvSpPr>
            <a:spLocks noGrp="1"/>
          </p:cNvSpPr>
          <p:nvPr>
            <p:ph sz="quarter" idx="4294967295"/>
          </p:nvPr>
        </p:nvSpPr>
        <p:spPr>
          <a:xfrm>
            <a:off x="4442980" y="2420889"/>
            <a:ext cx="2229085" cy="3941763"/>
          </a:xfrm>
        </p:spPr>
        <p:txBody>
          <a:bodyPr>
            <a:normAutofit/>
          </a:bodyPr>
          <a:lstStyle/>
          <a:p>
            <a:r>
              <a:rPr lang="ja-JP" altLang="en-US" sz="2800" dirty="0"/>
              <a:t>客扱い</a:t>
            </a:r>
            <a:endParaRPr lang="en-US" altLang="ja-JP" sz="2800" dirty="0"/>
          </a:p>
          <a:p>
            <a:r>
              <a:rPr lang="ja-JP" altLang="en-US" sz="2800" dirty="0"/>
              <a:t>貢献</a:t>
            </a:r>
            <a:endParaRPr lang="en-US" altLang="ja-JP" sz="2800" dirty="0"/>
          </a:p>
          <a:p>
            <a:r>
              <a:rPr lang="ja-JP" altLang="en-US" sz="2800" dirty="0"/>
              <a:t>奉仕</a:t>
            </a:r>
            <a:endParaRPr lang="en-US" altLang="ja-JP" sz="2800" dirty="0"/>
          </a:p>
          <a:p>
            <a:r>
              <a:rPr lang="ja-JP" altLang="en-US" sz="2800" dirty="0"/>
              <a:t>役立つ</a:t>
            </a:r>
            <a:endParaRPr lang="en-US" altLang="ja-JP" sz="2800" dirty="0"/>
          </a:p>
          <a:p>
            <a:r>
              <a:rPr lang="ja-JP" altLang="en-US" sz="2800" dirty="0"/>
              <a:t>世話する</a:t>
            </a:r>
            <a:endParaRPr lang="en-US" altLang="ja-JP" sz="2800" dirty="0"/>
          </a:p>
          <a:p>
            <a:r>
              <a:rPr lang="ja-JP" altLang="en-US" sz="2800" dirty="0"/>
              <a:t>召使い</a:t>
            </a:r>
            <a:endParaRPr lang="en-US" altLang="ja-JP" sz="2800" dirty="0"/>
          </a:p>
          <a:p>
            <a:endParaRPr lang="ja-JP" altLang="en-US" sz="2800" dirty="0"/>
          </a:p>
        </p:txBody>
      </p:sp>
      <p:sp>
        <p:nvSpPr>
          <p:cNvPr id="4" name="テキスト ボックス 3"/>
          <p:cNvSpPr txBox="1"/>
          <p:nvPr/>
        </p:nvSpPr>
        <p:spPr>
          <a:xfrm>
            <a:off x="6700888" y="2420888"/>
            <a:ext cx="3787600" cy="3262432"/>
          </a:xfrm>
          <a:prstGeom prst="rect">
            <a:avLst/>
          </a:prstGeom>
          <a:noFill/>
        </p:spPr>
        <p:txBody>
          <a:bodyPr wrap="square" rtlCol="0">
            <a:spAutoFit/>
          </a:bodyPr>
          <a:lstStyle/>
          <a:p>
            <a:pPr marL="365760" indent="-256032">
              <a:buClr>
                <a:srgbClr val="2DA2BF"/>
              </a:buClr>
              <a:buSzPct val="68000"/>
              <a:buFont typeface="Wingdings 3"/>
              <a:buChar char=""/>
            </a:pPr>
            <a:r>
              <a:rPr lang="ja-JP" altLang="en-US" sz="2800" dirty="0">
                <a:solidFill>
                  <a:prstClr val="black"/>
                </a:solidFill>
              </a:rPr>
              <a:t>（スポーツの）サーブ</a:t>
            </a:r>
            <a:endParaRPr lang="en-US" altLang="ja-JP" sz="2800" dirty="0">
              <a:solidFill>
                <a:prstClr val="black"/>
              </a:solidFill>
            </a:endParaRPr>
          </a:p>
          <a:p>
            <a:pPr marL="365760" indent="-256032">
              <a:buClr>
                <a:srgbClr val="2DA2BF"/>
              </a:buClr>
              <a:buSzPct val="68000"/>
              <a:buFont typeface="Wingdings 3"/>
              <a:buChar char=""/>
            </a:pPr>
            <a:r>
              <a:rPr lang="ja-JP" altLang="en-US" sz="2800" dirty="0">
                <a:solidFill>
                  <a:prstClr val="black"/>
                </a:solidFill>
              </a:rPr>
              <a:t>注文を聞く</a:t>
            </a:r>
            <a:endParaRPr lang="en-US" altLang="ja-JP" sz="2800" dirty="0">
              <a:solidFill>
                <a:prstClr val="black"/>
              </a:solidFill>
            </a:endParaRPr>
          </a:p>
          <a:p>
            <a:pPr marL="365760" indent="-256032">
              <a:buClr>
                <a:srgbClr val="2DA2BF"/>
              </a:buClr>
              <a:buSzPct val="68000"/>
              <a:buFont typeface="Wingdings 3"/>
              <a:buChar char=""/>
            </a:pPr>
            <a:r>
              <a:rPr lang="ja-JP" altLang="en-US" sz="2800" dirty="0">
                <a:solidFill>
                  <a:prstClr val="black"/>
                </a:solidFill>
              </a:rPr>
              <a:t>任務</a:t>
            </a:r>
            <a:endParaRPr lang="en-US" altLang="ja-JP" sz="2800" dirty="0">
              <a:solidFill>
                <a:prstClr val="black"/>
              </a:solidFill>
            </a:endParaRPr>
          </a:p>
          <a:p>
            <a:pPr marL="365760" indent="-256032">
              <a:spcBef>
                <a:spcPts val="400"/>
              </a:spcBef>
              <a:buClr>
                <a:srgbClr val="2DA2BF"/>
              </a:buClr>
              <a:buSzPct val="68000"/>
              <a:buFont typeface="Wingdings 3"/>
              <a:buChar char=""/>
            </a:pPr>
            <a:r>
              <a:rPr lang="ja-JP" altLang="en-US" sz="2800" dirty="0">
                <a:solidFill>
                  <a:prstClr val="black"/>
                </a:solidFill>
              </a:rPr>
              <a:t>修理</a:t>
            </a:r>
            <a:endParaRPr lang="en-US" altLang="ja-JP" sz="2800" dirty="0">
              <a:solidFill>
                <a:prstClr val="black"/>
              </a:solidFill>
            </a:endParaRPr>
          </a:p>
          <a:p>
            <a:pPr marL="365760" indent="-256032">
              <a:spcBef>
                <a:spcPts val="400"/>
              </a:spcBef>
              <a:buClr>
                <a:srgbClr val="2DA2BF"/>
              </a:buClr>
              <a:buSzPct val="68000"/>
              <a:buFont typeface="Wingdings 3"/>
              <a:buChar char=""/>
            </a:pPr>
            <a:r>
              <a:rPr lang="ja-JP" altLang="en-US" sz="2800" dirty="0">
                <a:solidFill>
                  <a:prstClr val="black"/>
                </a:solidFill>
              </a:rPr>
              <a:t>仕える</a:t>
            </a:r>
            <a:endParaRPr lang="en-US" altLang="ja-JP" sz="2800" dirty="0">
              <a:solidFill>
                <a:prstClr val="black"/>
              </a:solidFill>
            </a:endParaRPr>
          </a:p>
          <a:p>
            <a:pPr marL="365760" indent="-256032">
              <a:spcBef>
                <a:spcPts val="400"/>
              </a:spcBef>
              <a:buClr>
                <a:srgbClr val="2DA2BF"/>
              </a:buClr>
              <a:buSzPct val="68000"/>
              <a:buFont typeface="Wingdings 3"/>
              <a:buChar char=""/>
            </a:pPr>
            <a:r>
              <a:rPr lang="ja-JP" altLang="en-US" sz="2800" dirty="0">
                <a:solidFill>
                  <a:prstClr val="black"/>
                </a:solidFill>
              </a:rPr>
              <a:t>ために働く</a:t>
            </a:r>
            <a:endParaRPr lang="en-US" altLang="ja-JP" sz="2800" dirty="0">
              <a:solidFill>
                <a:prstClr val="black"/>
              </a:solidFill>
            </a:endParaRPr>
          </a:p>
          <a:p>
            <a:pPr marL="365760" indent="-256032">
              <a:buClr>
                <a:srgbClr val="2DA2BF"/>
              </a:buClr>
              <a:buSzPct val="68000"/>
              <a:buFont typeface="Wingdings 3"/>
              <a:buChar char=""/>
            </a:pPr>
            <a:endParaRPr lang="ja-JP" altLang="en-US" sz="2800" dirty="0">
              <a:solidFill>
                <a:prstClr val="black"/>
              </a:solidFill>
            </a:endParaRPr>
          </a:p>
        </p:txBody>
      </p:sp>
      <p:sp>
        <p:nvSpPr>
          <p:cNvPr id="7" name="コンテンツ プレースホルダ 2"/>
          <p:cNvSpPr txBox="1">
            <a:spLocks/>
          </p:cNvSpPr>
          <p:nvPr/>
        </p:nvSpPr>
        <p:spPr>
          <a:xfrm>
            <a:off x="7032104" y="2204866"/>
            <a:ext cx="4040188" cy="3941763"/>
          </a:xfrm>
          <a:prstGeom prst="rect">
            <a:avLst/>
          </a:prstGeom>
          <a:ln>
            <a:noFill/>
            <a:prstDash val="sysDash"/>
            <a:miter lim="800000"/>
          </a:ln>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1" sz="24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0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18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6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6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a:lstStyle>
          <a:p>
            <a:endParaRPr lang="en-US" altLang="ja-JP" dirty="0"/>
          </a:p>
          <a:p>
            <a:endParaRPr lang="en-US" altLang="ja-JP" dirty="0"/>
          </a:p>
          <a:p>
            <a:endParaRPr lang="ja-JP" altLang="en-US" dirty="0"/>
          </a:p>
        </p:txBody>
      </p:sp>
      <p:sp>
        <p:nvSpPr>
          <p:cNvPr id="8" name="テキスト ボックス 7">
            <a:extLst>
              <a:ext uri="{FF2B5EF4-FFF2-40B4-BE49-F238E27FC236}">
                <a16:creationId xmlns:a16="http://schemas.microsoft.com/office/drawing/2014/main" id="{4726434E-1F8D-41A4-BE6F-33F7F66F368B}"/>
              </a:ext>
            </a:extLst>
          </p:cNvPr>
          <p:cNvSpPr txBox="1"/>
          <p:nvPr/>
        </p:nvSpPr>
        <p:spPr>
          <a:xfrm>
            <a:off x="2381770" y="1088058"/>
            <a:ext cx="6781460" cy="831205"/>
          </a:xfrm>
          <a:prstGeom prst="rect">
            <a:avLst/>
          </a:prstGeom>
        </p:spPr>
        <p:txBody>
          <a:bodyPr vert="horz" rtlCol="0" anchor="ctr">
            <a:noAutofit/>
            <a:scene3d>
              <a:camera prst="orthographicFront"/>
              <a:lightRig rig="soft" dir="t"/>
            </a:scene3d>
            <a:sp3d prstMaterial="softEdge">
              <a:bevelT w="25400" h="25400"/>
            </a:sp3d>
          </a:bodyPr>
          <a:lstStyle>
            <a:lvl1pPr>
              <a:spcBef>
                <a:spcPct val="0"/>
              </a:spcBef>
              <a:buNone/>
              <a:defRPr sz="4800" b="1">
                <a:solidFill>
                  <a:schemeClr val="tx2"/>
                </a:solidFill>
                <a:effectLst>
                  <a:outerShdw blurRad="31750" dist="25400" dir="5400000" algn="tl" rotWithShape="0">
                    <a:srgbClr val="000000">
                      <a:alpha val="25000"/>
                    </a:srgbClr>
                  </a:outerShdw>
                </a:effectLst>
                <a:latin typeface="+mj-lt"/>
                <a:ea typeface="+mj-ea"/>
                <a:cs typeface="+mj-cs"/>
              </a:defRPr>
            </a:lvl1pPr>
          </a:lstStyle>
          <a:p>
            <a:r>
              <a:rPr lang="en-US" altLang="ja-JP" dirty="0"/>
              <a:t>Serve   Service</a:t>
            </a:r>
            <a:endParaRPr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idx="1"/>
          </p:nvPr>
        </p:nvSpPr>
        <p:spPr>
          <a:xfrm>
            <a:off x="3719736" y="2145035"/>
            <a:ext cx="6336704" cy="4234482"/>
          </a:xfrm>
        </p:spPr>
        <p:txBody>
          <a:bodyPr vert="horz">
            <a:normAutofit/>
          </a:bodyPr>
          <a:lstStyle/>
          <a:p>
            <a:pPr>
              <a:lnSpc>
                <a:spcPct val="150000"/>
              </a:lnSpc>
            </a:pPr>
            <a:r>
              <a:rPr lang="ja-JP" altLang="en-US" sz="3200" dirty="0"/>
              <a:t>卓球　テニスのサーブ</a:t>
            </a:r>
            <a:endParaRPr lang="en-US" altLang="ja-JP" sz="3200" dirty="0"/>
          </a:p>
          <a:p>
            <a:pPr>
              <a:lnSpc>
                <a:spcPct val="150000"/>
              </a:lnSpc>
            </a:pPr>
            <a:r>
              <a:rPr lang="ja-JP" altLang="en-US" sz="3200" dirty="0"/>
              <a:t>レストランのサービス</a:t>
            </a:r>
            <a:endParaRPr lang="en-US" altLang="ja-JP" sz="3200" dirty="0"/>
          </a:p>
          <a:p>
            <a:pPr>
              <a:lnSpc>
                <a:spcPct val="150000"/>
              </a:lnSpc>
            </a:pPr>
            <a:r>
              <a:rPr lang="ja-JP" altLang="en-US" sz="3200" dirty="0"/>
              <a:t>病院のメディカルサービス</a:t>
            </a:r>
            <a:endParaRPr lang="en-US" altLang="ja-JP" sz="3200" dirty="0"/>
          </a:p>
          <a:p>
            <a:pPr>
              <a:lnSpc>
                <a:spcPct val="150000"/>
              </a:lnSpc>
            </a:pPr>
            <a:r>
              <a:rPr lang="ja-JP" altLang="en-US" sz="3200" dirty="0"/>
              <a:t>セルフサービス</a:t>
            </a:r>
            <a:endParaRPr lang="en-US" altLang="ja-JP" sz="3200" dirty="0"/>
          </a:p>
          <a:p>
            <a:pPr>
              <a:lnSpc>
                <a:spcPct val="150000"/>
              </a:lnSpc>
            </a:pPr>
            <a:r>
              <a:rPr lang="ja-JP" altLang="en-US" sz="3200" dirty="0"/>
              <a:t>サービス業　サービス産業</a:t>
            </a:r>
            <a:endParaRPr lang="en-US" altLang="ja-JP" sz="3200" dirty="0"/>
          </a:p>
          <a:p>
            <a:pPr>
              <a:lnSpc>
                <a:spcPct val="150000"/>
              </a:lnSpc>
            </a:pPr>
            <a:endParaRPr lang="en-US" altLang="ja-JP" sz="3200" dirty="0"/>
          </a:p>
        </p:txBody>
      </p:sp>
      <p:sp>
        <p:nvSpPr>
          <p:cNvPr id="6" name="タイトル 1">
            <a:extLst>
              <a:ext uri="{FF2B5EF4-FFF2-40B4-BE49-F238E27FC236}">
                <a16:creationId xmlns:a16="http://schemas.microsoft.com/office/drawing/2014/main" id="{89C7D8F5-5755-4D53-BA22-1DDA8F1783C6}"/>
              </a:ext>
            </a:extLst>
          </p:cNvPr>
          <p:cNvSpPr>
            <a:spLocks noGrp="1"/>
          </p:cNvSpPr>
          <p:nvPr>
            <p:ph type="title"/>
          </p:nvPr>
        </p:nvSpPr>
        <p:spPr>
          <a:xfrm>
            <a:off x="1775520" y="274638"/>
            <a:ext cx="8784976" cy="1143000"/>
          </a:xfrm>
        </p:spPr>
        <p:txBody>
          <a:bodyPr>
            <a:noAutofit/>
          </a:bodyPr>
          <a:lstStyle/>
          <a:p>
            <a:pPr algn="ctr"/>
            <a:r>
              <a:rPr lang="ja-JP" altLang="en-US" sz="4800" dirty="0"/>
              <a:t>サーブ　サービス とは</a:t>
            </a:r>
            <a:r>
              <a:rPr lang="en-US" altLang="ja-JP" sz="4800" dirty="0"/>
              <a:t>【</a:t>
            </a:r>
            <a:r>
              <a:rPr lang="ja-JP" altLang="en-US" sz="4800" dirty="0"/>
              <a:t>使い方</a:t>
            </a:r>
            <a:r>
              <a:rPr lang="en-US" altLang="ja-JP" sz="4800" dirty="0"/>
              <a:t>】</a:t>
            </a:r>
            <a:endParaRPr lang="ja-JP" altLang="en-US" sz="4800" dirty="0"/>
          </a:p>
        </p:txBody>
      </p:sp>
      <p:sp>
        <p:nvSpPr>
          <p:cNvPr id="7" name="テキスト ボックス 6">
            <a:extLst>
              <a:ext uri="{FF2B5EF4-FFF2-40B4-BE49-F238E27FC236}">
                <a16:creationId xmlns:a16="http://schemas.microsoft.com/office/drawing/2014/main" id="{BD154160-E7C1-4EE3-91E6-8E90C08A6612}"/>
              </a:ext>
            </a:extLst>
          </p:cNvPr>
          <p:cNvSpPr txBox="1"/>
          <p:nvPr/>
        </p:nvSpPr>
        <p:spPr>
          <a:xfrm>
            <a:off x="2135560" y="1002036"/>
            <a:ext cx="6781460" cy="831205"/>
          </a:xfrm>
          <a:prstGeom prst="rect">
            <a:avLst/>
          </a:prstGeom>
        </p:spPr>
        <p:txBody>
          <a:bodyPr vert="horz" rtlCol="0" anchor="ctr">
            <a:noAutofit/>
            <a:scene3d>
              <a:camera prst="orthographicFront"/>
              <a:lightRig rig="soft" dir="t"/>
            </a:scene3d>
            <a:sp3d prstMaterial="softEdge">
              <a:bevelT w="25400" h="25400"/>
            </a:sp3d>
          </a:bodyPr>
          <a:lstStyle>
            <a:lvl1pPr>
              <a:spcBef>
                <a:spcPct val="0"/>
              </a:spcBef>
              <a:buNone/>
              <a:defRPr sz="4800" b="1">
                <a:solidFill>
                  <a:schemeClr val="tx2"/>
                </a:solidFill>
                <a:effectLst>
                  <a:outerShdw blurRad="31750" dist="25400" dir="5400000" algn="tl" rotWithShape="0">
                    <a:srgbClr val="000000">
                      <a:alpha val="25000"/>
                    </a:srgbClr>
                  </a:outerShdw>
                </a:effectLst>
                <a:latin typeface="+mj-lt"/>
                <a:ea typeface="+mj-ea"/>
                <a:cs typeface="+mj-cs"/>
              </a:defRPr>
            </a:lvl1pPr>
          </a:lstStyle>
          <a:p>
            <a:r>
              <a:rPr lang="en-US" altLang="ja-JP" dirty="0"/>
              <a:t>Serve   Service</a:t>
            </a:r>
            <a:endParaRPr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 4"/>
          <p:cNvSpPr>
            <a:spLocks noGrp="1"/>
          </p:cNvSpPr>
          <p:nvPr>
            <p:ph idx="1"/>
          </p:nvPr>
        </p:nvSpPr>
        <p:spPr>
          <a:xfrm>
            <a:off x="3128141" y="3475166"/>
            <a:ext cx="3317014" cy="2811768"/>
          </a:xfrm>
        </p:spPr>
        <p:txBody>
          <a:bodyPr vert="horz">
            <a:noAutofit/>
          </a:bodyPr>
          <a:lstStyle/>
          <a:p>
            <a:r>
              <a:rPr lang="ja-JP" altLang="en-US" sz="2400" dirty="0">
                <a:solidFill>
                  <a:schemeClr val="tx2"/>
                </a:solidFill>
              </a:rPr>
              <a:t>技術や品質が高い</a:t>
            </a:r>
            <a:endParaRPr lang="en-US" altLang="ja-JP" sz="2400" dirty="0">
              <a:solidFill>
                <a:schemeClr val="tx2"/>
              </a:solidFill>
            </a:endParaRPr>
          </a:p>
          <a:p>
            <a:r>
              <a:rPr lang="ja-JP" altLang="en-US" sz="2400" dirty="0">
                <a:solidFill>
                  <a:schemeClr val="tx2"/>
                </a:solidFill>
              </a:rPr>
              <a:t>価格がリーズナブル</a:t>
            </a:r>
            <a:endParaRPr lang="en-US" altLang="ja-JP" sz="2400" dirty="0">
              <a:solidFill>
                <a:schemeClr val="tx2"/>
              </a:solidFill>
            </a:endParaRPr>
          </a:p>
          <a:p>
            <a:r>
              <a:rPr lang="ja-JP" altLang="en-US" sz="2400" dirty="0">
                <a:solidFill>
                  <a:schemeClr val="tx2"/>
                </a:solidFill>
              </a:rPr>
              <a:t>充分な品揃え</a:t>
            </a:r>
            <a:endParaRPr lang="en-US" altLang="ja-JP" sz="2400" dirty="0">
              <a:solidFill>
                <a:schemeClr val="tx2"/>
              </a:solidFill>
            </a:endParaRPr>
          </a:p>
          <a:p>
            <a:r>
              <a:rPr lang="ja-JP" altLang="en-US" sz="2400" dirty="0">
                <a:solidFill>
                  <a:schemeClr val="tx2"/>
                </a:solidFill>
              </a:rPr>
              <a:t>接客態度や知識</a:t>
            </a:r>
            <a:endParaRPr lang="en-US" altLang="ja-JP" sz="2400" dirty="0">
              <a:solidFill>
                <a:schemeClr val="tx2"/>
              </a:solidFill>
            </a:endParaRPr>
          </a:p>
          <a:p>
            <a:r>
              <a:rPr lang="ja-JP" altLang="en-US" sz="2400" dirty="0">
                <a:solidFill>
                  <a:schemeClr val="tx2"/>
                </a:solidFill>
              </a:rPr>
              <a:t>公正な広告</a:t>
            </a:r>
            <a:endParaRPr lang="en-US" altLang="ja-JP" sz="2400" dirty="0">
              <a:solidFill>
                <a:schemeClr val="tx2"/>
              </a:solidFill>
            </a:endParaRPr>
          </a:p>
          <a:p>
            <a:r>
              <a:rPr lang="ja-JP" altLang="en-US" sz="2400" dirty="0">
                <a:solidFill>
                  <a:schemeClr val="tx2"/>
                </a:solidFill>
              </a:rPr>
              <a:t>仕入先</a:t>
            </a:r>
            <a:endParaRPr lang="en-US" altLang="ja-JP" sz="2400" dirty="0">
              <a:solidFill>
                <a:schemeClr val="tx2"/>
              </a:solidFill>
            </a:endParaRPr>
          </a:p>
          <a:p>
            <a:r>
              <a:rPr lang="ja-JP" altLang="en-US" sz="2400" dirty="0">
                <a:solidFill>
                  <a:schemeClr val="tx2"/>
                </a:solidFill>
              </a:rPr>
              <a:t>適正な利益配分</a:t>
            </a:r>
            <a:endParaRPr lang="en-US" altLang="ja-JP" sz="2400" dirty="0">
              <a:solidFill>
                <a:schemeClr val="tx2"/>
              </a:solidFill>
            </a:endParaRPr>
          </a:p>
          <a:p>
            <a:endParaRPr lang="en-US" altLang="ja-JP" sz="2400" dirty="0">
              <a:solidFill>
                <a:schemeClr val="tx2"/>
              </a:solidFill>
            </a:endParaRPr>
          </a:p>
          <a:p>
            <a:endParaRPr lang="ja-JP" altLang="en-US" sz="2400" dirty="0">
              <a:solidFill>
                <a:schemeClr val="tx2"/>
              </a:solidFill>
            </a:endParaRPr>
          </a:p>
        </p:txBody>
      </p:sp>
      <p:sp>
        <p:nvSpPr>
          <p:cNvPr id="6" name="コンテンツ プレースホルダ 5"/>
          <p:cNvSpPr>
            <a:spLocks noGrp="1"/>
          </p:cNvSpPr>
          <p:nvPr>
            <p:ph sz="quarter" idx="4294967295"/>
          </p:nvPr>
        </p:nvSpPr>
        <p:spPr>
          <a:xfrm>
            <a:off x="6755261" y="3481419"/>
            <a:ext cx="3135088" cy="2548497"/>
          </a:xfrm>
        </p:spPr>
        <p:txBody>
          <a:bodyPr vert="horz">
            <a:normAutofit/>
          </a:bodyPr>
          <a:lstStyle/>
          <a:p>
            <a:r>
              <a:rPr lang="ja-JP" altLang="en-US" sz="2400" dirty="0">
                <a:solidFill>
                  <a:schemeClr val="tx2"/>
                </a:solidFill>
              </a:rPr>
              <a:t>安全の確保</a:t>
            </a:r>
            <a:endParaRPr lang="en-US" altLang="ja-JP" sz="2400" dirty="0">
              <a:solidFill>
                <a:schemeClr val="tx2"/>
              </a:solidFill>
            </a:endParaRPr>
          </a:p>
          <a:p>
            <a:r>
              <a:rPr lang="ja-JP" altLang="en-US" sz="2400" dirty="0">
                <a:solidFill>
                  <a:schemeClr val="tx2"/>
                </a:solidFill>
              </a:rPr>
              <a:t>社員の福利厚生</a:t>
            </a:r>
            <a:endParaRPr lang="en-US" altLang="ja-JP" sz="2400" dirty="0">
              <a:solidFill>
                <a:schemeClr val="tx2"/>
              </a:solidFill>
            </a:endParaRPr>
          </a:p>
          <a:p>
            <a:r>
              <a:rPr lang="ja-JP" altLang="en-US" sz="2400" dirty="0">
                <a:solidFill>
                  <a:schemeClr val="tx2"/>
                </a:solidFill>
              </a:rPr>
              <a:t>社会保障</a:t>
            </a:r>
            <a:endParaRPr lang="en-US" altLang="ja-JP" sz="2400" dirty="0">
              <a:solidFill>
                <a:schemeClr val="tx2"/>
              </a:solidFill>
            </a:endParaRPr>
          </a:p>
          <a:p>
            <a:r>
              <a:rPr lang="ja-JP" altLang="en-US" sz="2400" dirty="0">
                <a:solidFill>
                  <a:schemeClr val="tx2"/>
                </a:solidFill>
              </a:rPr>
              <a:t>教育の機会</a:t>
            </a:r>
            <a:endParaRPr lang="en-US" altLang="ja-JP" sz="2400" dirty="0">
              <a:solidFill>
                <a:schemeClr val="tx2"/>
              </a:solidFill>
            </a:endParaRPr>
          </a:p>
          <a:p>
            <a:r>
              <a:rPr lang="ja-JP" altLang="en-US" sz="2400" dirty="0">
                <a:solidFill>
                  <a:schemeClr val="tx2"/>
                </a:solidFill>
              </a:rPr>
              <a:t>給料</a:t>
            </a:r>
            <a:endParaRPr lang="en-US" altLang="ja-JP" sz="2400" dirty="0">
              <a:solidFill>
                <a:schemeClr val="tx2"/>
              </a:solidFill>
            </a:endParaRPr>
          </a:p>
          <a:p>
            <a:r>
              <a:rPr lang="ja-JP" altLang="en-US" sz="2400" dirty="0">
                <a:solidFill>
                  <a:schemeClr val="tx2"/>
                </a:solidFill>
              </a:rPr>
              <a:t>アフターフォロー</a:t>
            </a:r>
            <a:endParaRPr lang="en-US" altLang="ja-JP" sz="2400" dirty="0">
              <a:solidFill>
                <a:schemeClr val="tx2"/>
              </a:solidFill>
            </a:endParaRPr>
          </a:p>
          <a:p>
            <a:endParaRPr lang="ja-JP" altLang="en-US" sz="2400" dirty="0">
              <a:solidFill>
                <a:schemeClr val="tx2"/>
              </a:solidFill>
            </a:endParaRPr>
          </a:p>
        </p:txBody>
      </p:sp>
      <p:sp>
        <p:nvSpPr>
          <p:cNvPr id="8" name="テキスト ボックス 7"/>
          <p:cNvSpPr txBox="1"/>
          <p:nvPr/>
        </p:nvSpPr>
        <p:spPr>
          <a:xfrm>
            <a:off x="2063552" y="260648"/>
            <a:ext cx="8361680" cy="2492990"/>
          </a:xfrm>
          <a:prstGeom prst="rect">
            <a:avLst/>
          </a:prstGeom>
          <a:noFill/>
        </p:spPr>
        <p:txBody>
          <a:bodyPr wrap="square" rtlCol="0">
            <a:spAutoFit/>
          </a:bodyPr>
          <a:lstStyle/>
          <a:p>
            <a:r>
              <a:rPr lang="ja-JP" altLang="en-US" sz="2800" dirty="0">
                <a:solidFill>
                  <a:schemeClr val="tx2"/>
                </a:solidFill>
                <a:latin typeface="+mn-ea"/>
              </a:rPr>
              <a:t>ロータリー百科事典では、</a:t>
            </a:r>
            <a:endParaRPr lang="en-US" altLang="ja-JP" sz="2800" dirty="0">
              <a:solidFill>
                <a:schemeClr val="tx2"/>
              </a:solidFill>
              <a:latin typeface="+mn-ea"/>
            </a:endParaRPr>
          </a:p>
          <a:p>
            <a:r>
              <a:rPr lang="ja-JP" altLang="en-US" sz="2800" dirty="0">
                <a:solidFill>
                  <a:schemeClr val="tx2"/>
                </a:solidFill>
                <a:latin typeface="+mn-ea"/>
              </a:rPr>
              <a:t>奉仕という言葉で英語圏の人が使うサービスの概念をイメージしてくださいと書いてあります。</a:t>
            </a:r>
            <a:endParaRPr lang="en-US" altLang="ja-JP" sz="2800" dirty="0">
              <a:solidFill>
                <a:schemeClr val="tx2"/>
              </a:solidFill>
              <a:latin typeface="+mn-ea"/>
            </a:endParaRPr>
          </a:p>
          <a:p>
            <a:endParaRPr lang="en-US" altLang="ja-JP" sz="1600" dirty="0">
              <a:latin typeface="+mn-ea"/>
            </a:endParaRPr>
          </a:p>
          <a:p>
            <a:pPr>
              <a:buFont typeface="Arial" pitchFamily="34" charset="0"/>
              <a:buChar char="•"/>
            </a:pPr>
            <a:r>
              <a:rPr lang="ja-JP" altLang="en-US" sz="2800" dirty="0">
                <a:solidFill>
                  <a:srgbClr val="FF0000"/>
                </a:solidFill>
                <a:latin typeface="+mn-ea"/>
              </a:rPr>
              <a:t>人とか地域や相対する人々にニーズがあり、</a:t>
            </a:r>
            <a:br>
              <a:rPr lang="en-US" altLang="ja-JP" sz="2800" dirty="0">
                <a:solidFill>
                  <a:srgbClr val="FF0000"/>
                </a:solidFill>
                <a:latin typeface="+mn-ea"/>
              </a:rPr>
            </a:br>
            <a:r>
              <a:rPr lang="ja-JP" altLang="en-US" sz="2800" dirty="0">
                <a:solidFill>
                  <a:srgbClr val="FF0000"/>
                </a:solidFill>
                <a:latin typeface="+mn-ea"/>
              </a:rPr>
              <a:t>　そのニーズを満たす行為をサービスと言う</a:t>
            </a:r>
            <a:endParaRPr lang="en-US" altLang="ja-JP" sz="2800" dirty="0">
              <a:solidFill>
                <a:srgbClr val="FF0000"/>
              </a:solidFill>
              <a:latin typeface="+mn-ea"/>
            </a:endParaRPr>
          </a:p>
        </p:txBody>
      </p:sp>
      <p:sp>
        <p:nvSpPr>
          <p:cNvPr id="7" name="テキスト ボックス 6">
            <a:extLst>
              <a:ext uri="{FF2B5EF4-FFF2-40B4-BE49-F238E27FC236}">
                <a16:creationId xmlns:a16="http://schemas.microsoft.com/office/drawing/2014/main" id="{6E52770A-7764-4347-9580-C761A559D91A}"/>
              </a:ext>
            </a:extLst>
          </p:cNvPr>
          <p:cNvSpPr txBox="1"/>
          <p:nvPr/>
        </p:nvSpPr>
        <p:spPr>
          <a:xfrm>
            <a:off x="1991544" y="2951946"/>
            <a:ext cx="8208912" cy="523220"/>
          </a:xfrm>
          <a:prstGeom prst="rect">
            <a:avLst/>
          </a:prstGeom>
          <a:noFill/>
        </p:spPr>
        <p:txBody>
          <a:bodyPr wrap="square" rtlCol="0">
            <a:spAutoFit/>
          </a:bodyPr>
          <a:lstStyle/>
          <a:p>
            <a:r>
              <a:rPr lang="ja-JP" altLang="en-US" sz="2800" dirty="0">
                <a:solidFill>
                  <a:schemeClr val="tx2"/>
                </a:solidFill>
                <a:latin typeface="+mn-ea"/>
              </a:rPr>
              <a:t>人々のニーズ</a:t>
            </a:r>
            <a:endParaRPr lang="en-US" altLang="ja-JP" sz="2800" dirty="0">
              <a:solidFill>
                <a:schemeClr val="tx2"/>
              </a:solidFill>
              <a:latin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1806352" y="1772817"/>
            <a:ext cx="8579296" cy="3672408"/>
          </a:xfrm>
        </p:spPr>
        <p:txBody>
          <a:bodyPr>
            <a:noAutofit/>
          </a:bodyPr>
          <a:lstStyle/>
          <a:p>
            <a:pPr>
              <a:buNone/>
            </a:pPr>
            <a:endParaRPr lang="en-US" altLang="ja-JP" sz="2800" dirty="0">
              <a:solidFill>
                <a:schemeClr val="tx2"/>
              </a:solidFill>
            </a:endParaRPr>
          </a:p>
          <a:p>
            <a:pPr>
              <a:buNone/>
            </a:pPr>
            <a:r>
              <a:rPr lang="en-US" altLang="ja-JP" sz="2800" dirty="0">
                <a:solidFill>
                  <a:schemeClr val="tx2"/>
                </a:solidFill>
              </a:rPr>
              <a:t>20</a:t>
            </a:r>
            <a:r>
              <a:rPr lang="ja-JP" altLang="en-US" sz="2800" dirty="0">
                <a:solidFill>
                  <a:schemeClr val="tx2"/>
                </a:solidFill>
              </a:rPr>
              <a:t>世紀初頭のシカゴでは・・・・・・儲けた者が勝ち</a:t>
            </a:r>
            <a:endParaRPr lang="en-US" altLang="ja-JP" sz="2800" dirty="0">
              <a:solidFill>
                <a:schemeClr val="tx2"/>
              </a:solidFill>
            </a:endParaRPr>
          </a:p>
          <a:p>
            <a:pPr>
              <a:buNone/>
            </a:pPr>
            <a:endParaRPr lang="en-US" altLang="ja-JP" sz="2800" dirty="0">
              <a:solidFill>
                <a:schemeClr val="tx2"/>
              </a:solidFill>
            </a:endParaRPr>
          </a:p>
          <a:p>
            <a:pPr>
              <a:buNone/>
            </a:pPr>
            <a:r>
              <a:rPr lang="ja-JP" altLang="en-US" sz="2800" dirty="0">
                <a:solidFill>
                  <a:schemeClr val="tx2"/>
                </a:solidFill>
              </a:rPr>
              <a:t>一神教の世界では　　　　・・・・・・自分は正しい、</a:t>
            </a:r>
            <a:br>
              <a:rPr lang="en-US" altLang="ja-JP" sz="2800" dirty="0">
                <a:solidFill>
                  <a:schemeClr val="tx2"/>
                </a:solidFill>
              </a:rPr>
            </a:br>
            <a:r>
              <a:rPr lang="ja-JP" altLang="en-US" sz="2800" dirty="0">
                <a:solidFill>
                  <a:schemeClr val="tx2"/>
                </a:solidFill>
              </a:rPr>
              <a:t>　　　　　　　　　　　　　　　　　　 　騙された人が悪い</a:t>
            </a:r>
            <a:endParaRPr lang="en-US" altLang="ja-JP" sz="2800" dirty="0">
              <a:solidFill>
                <a:schemeClr val="tx2"/>
              </a:solidFill>
            </a:endParaRPr>
          </a:p>
          <a:p>
            <a:pPr>
              <a:buNone/>
            </a:pPr>
            <a:endParaRPr lang="en-US" altLang="ja-JP" sz="2800" dirty="0">
              <a:solidFill>
                <a:schemeClr val="tx2"/>
              </a:solidFill>
            </a:endParaRPr>
          </a:p>
          <a:p>
            <a:pPr algn="ctr">
              <a:buNone/>
            </a:pPr>
            <a:r>
              <a:rPr lang="ja-JP" altLang="en-US" sz="3600" dirty="0">
                <a:solidFill>
                  <a:schemeClr val="tx2"/>
                </a:solidFill>
              </a:rPr>
              <a:t>この状況を良くしようと、ロータリーを作った</a:t>
            </a:r>
          </a:p>
        </p:txBody>
      </p:sp>
      <p:sp>
        <p:nvSpPr>
          <p:cNvPr id="3" name="タイトル 2"/>
          <p:cNvSpPr>
            <a:spLocks noGrp="1"/>
          </p:cNvSpPr>
          <p:nvPr>
            <p:ph type="title"/>
          </p:nvPr>
        </p:nvSpPr>
        <p:spPr/>
        <p:txBody>
          <a:bodyPr>
            <a:normAutofit/>
          </a:bodyPr>
          <a:lstStyle/>
          <a:p>
            <a:r>
              <a:rPr lang="ja-JP" altLang="en-US" sz="4800" dirty="0"/>
              <a:t>ポールハリスの願い</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ユーザー定義 2">
      <a:dk1>
        <a:srgbClr val="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PowerPoint Design">
  <a:themeElements>
    <a:clrScheme name="PowerPoint Design">
      <a:dk1>
        <a:srgbClr val="4D4D4D"/>
      </a:dk1>
      <a:lt1>
        <a:srgbClr val="FFFFFF"/>
      </a:lt1>
      <a:dk2>
        <a:srgbClr val="0071BC"/>
      </a:dk2>
      <a:lt2>
        <a:srgbClr val="EAEAEA"/>
      </a:lt2>
      <a:accent1>
        <a:srgbClr val="E2F1FA"/>
      </a:accent1>
      <a:accent2>
        <a:srgbClr val="FF5050"/>
      </a:accent2>
      <a:accent3>
        <a:srgbClr val="FFE5E5"/>
      </a:accent3>
      <a:accent4>
        <a:srgbClr val="E4007F"/>
      </a:accent4>
      <a:accent5>
        <a:srgbClr val="FFF100"/>
      </a:accent5>
      <a:accent6>
        <a:srgbClr val="000000"/>
      </a:accent6>
      <a:hlink>
        <a:srgbClr val="00A0E9"/>
      </a:hlink>
      <a:folHlink>
        <a:srgbClr val="0071BC"/>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lIns="0" tIns="0" rIns="0" bIns="0" rtlCol="0" anchor="ctr">
        <a:spAutoFit/>
      </a:bodyPr>
      <a:lstStyle>
        <a:defPPr algn="just">
          <a:lnSpc>
            <a:spcPct val="140000"/>
          </a:lnSpc>
          <a:spcBef>
            <a:spcPct val="0"/>
          </a:spcBef>
          <a:spcAft>
            <a:spcPts val="600"/>
          </a:spcAft>
          <a:defRPr kumimoji="1" sz="1600" dirty="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24266</TotalTime>
  <Words>2170</Words>
  <Application>Microsoft Office PowerPoint</Application>
  <PresentationFormat>ワイド画面</PresentationFormat>
  <Paragraphs>229</Paragraphs>
  <Slides>15</Slides>
  <Notes>15</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15</vt:i4>
      </vt:variant>
    </vt:vector>
  </HeadingPairs>
  <TitlesOfParts>
    <vt:vector size="26" baseType="lpstr">
      <vt:lpstr>ＭＳ Ｐゴシック</vt:lpstr>
      <vt:lpstr>メイリオ</vt:lpstr>
      <vt:lpstr>Arial</vt:lpstr>
      <vt:lpstr>Calibri</vt:lpstr>
      <vt:lpstr>Lucida Sans Unicode</vt:lpstr>
      <vt:lpstr>Verdana</vt:lpstr>
      <vt:lpstr>Wingdings</vt:lpstr>
      <vt:lpstr>Wingdings 2</vt:lpstr>
      <vt:lpstr>Wingdings 3</vt:lpstr>
      <vt:lpstr>ビジネス</vt:lpstr>
      <vt:lpstr>PowerPoint Design</vt:lpstr>
      <vt:lpstr>職業奉仕とは</vt:lpstr>
      <vt:lpstr>日本語では　職業奉仕　</vt:lpstr>
      <vt:lpstr>ロータリーの目的</vt:lpstr>
      <vt:lpstr>標語2つ</vt:lpstr>
      <vt:lpstr>ロータリーは3つに共通する サービスという考え方・活動様式を 実践する団体</vt:lpstr>
      <vt:lpstr>サーブ　サービス とは【辞書】</vt:lpstr>
      <vt:lpstr>サーブ　サービス とは【使い方】</vt:lpstr>
      <vt:lpstr>PowerPoint プレゼンテーション</vt:lpstr>
      <vt:lpstr>ポールハリスの願い</vt:lpstr>
      <vt:lpstr>「最もよくサービスする者最も多く報われる」 One profits most who serves best   　　　　　アーサー・F・シェルドン  「超我のサービス」 Service above self     　フランク・コリンズ</vt:lpstr>
      <vt:lpstr>ロータリーの目的の第2項</vt:lpstr>
      <vt:lpstr>職業宣言　　　　1989年</vt:lpstr>
      <vt:lpstr>ロータリーの目的</vt:lpstr>
      <vt:lpstr>ボケーショナルサービスとは</vt:lpstr>
      <vt:lpstr>ご清聴ありがとうございました</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地区職業奉仕委員長会議</dc:title>
  <dc:creator>jsk</dc:creator>
  <cp:lastModifiedBy>国際ロータリー2660</cp:lastModifiedBy>
  <cp:revision>2015</cp:revision>
  <cp:lastPrinted>2021-10-20T06:12:37Z</cp:lastPrinted>
  <dcterms:created xsi:type="dcterms:W3CDTF">2020-08-10T14:01:43Z</dcterms:created>
  <dcterms:modified xsi:type="dcterms:W3CDTF">2021-11-09T05:49:47Z</dcterms:modified>
</cp:coreProperties>
</file>