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F6780-CFB7-4992-9ECB-E7C0D840308C}" type="datetimeFigureOut">
              <a:rPr kumimoji="1" lang="ja-JP" altLang="en-US" smtClean="0"/>
              <a:t>2022/12/17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23540-6895-416D-BA35-B04F883E7A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783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09575" y="1233488"/>
            <a:ext cx="5916613" cy="33289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1027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>
              <a:latin typeface="Times New Roman" charset="0"/>
            </a:endParaRPr>
          </a:p>
        </p:txBody>
      </p:sp>
      <p:sp>
        <p:nvSpPr>
          <p:cNvPr id="21509" name="フッター プレースホルダー 1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charset="0"/>
              <a:ea typeface="HG丸ｺﾞｼｯｸM-PRO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5073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HG丸ｺﾞｼｯｸM-PRO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851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HG丸ｺﾞｼｯｸM-PRO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1406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HG丸ｺﾞｼｯｸM-PRO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4384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まず「ロータリーの樹」からお話を始めましょう。</a:t>
            </a:r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このスライドに示した「ロータリーの樹」は、</a:t>
            </a:r>
            <a:r>
              <a:rPr lang="en-US" altLang="ja-JP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2008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年に、当時の渡辺好政</a:t>
            </a:r>
            <a:r>
              <a:rPr lang="en-US" altLang="ja-JP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RI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理事が、</a:t>
            </a:r>
            <a:r>
              <a:rPr lang="en-US" altLang="ja-JP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RI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国際協議会で行なった「ロータリーにおける職業奉仕の重要性について」という講演で示したものです。</a:t>
            </a:r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そしてこれは「ロータリーの樹・２００８」として、</a:t>
            </a:r>
            <a:r>
              <a:rPr lang="en-US" altLang="ja-JP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2013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年の</a:t>
            </a:r>
            <a:r>
              <a:rPr lang="en-US" altLang="ja-JP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RI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規定審議会において正式に採択されました。</a:t>
            </a:r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詳しいお話は</a:t>
            </a:r>
            <a:r>
              <a:rPr lang="ja-JP" altLang="en-US" sz="105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別の機会に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譲りますが、ここで着目していただきたい点が二つあります。</a:t>
            </a:r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一つは、職業</a:t>
            </a:r>
            <a:r>
              <a:rPr lang="ja-JP" altLang="en-US" sz="105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奉仕が「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ロータリーの樹」の「幹」となっていることです。</a:t>
            </a:r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もう一つは、「ロータリーの樹」の「根」の部分に、「四つのテスト」「超我の奉仕」「最もよく奉仕する者、最も多く報いられる」「親睦と奉仕」</a:t>
            </a:r>
            <a:r>
              <a:rPr lang="ja-JP" altLang="en-US" sz="105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といった「奉仕の理想」の基本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概念が示されていることです。</a:t>
            </a:r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lvl="0"/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まさに「根」と「幹」、</a:t>
            </a:r>
            <a:r>
              <a:rPr lang="ja-JP" altLang="en-US" sz="105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ロータリーの「根幹」が、「奉仕の理想」と「職業奉仕」で構成されて</a:t>
            </a:r>
            <a:r>
              <a:rPr lang="ja-JP" altLang="en-US" sz="1050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いるのです。</a:t>
            </a:r>
            <a:endParaRPr lang="en-US" altLang="ja-JP" sz="1050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2869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7177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084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8199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2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589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4" r:id="rId2"/>
    <p:sldLayoutId id="2147483793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22041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44083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266124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688165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1779664" y="1643380"/>
            <a:ext cx="7364336" cy="2497931"/>
          </a:xfrm>
        </p:spPr>
        <p:txBody>
          <a:bodyPr/>
          <a:lstStyle/>
          <a:p>
            <a:pPr eaLnBrk="1" hangingPunct="1"/>
            <a:br>
              <a:rPr lang="en-US" altLang="ja-JP" sz="3692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4431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ロータリーの職業奉仕</a:t>
            </a:r>
            <a:br>
              <a:rPr lang="en-US" altLang="ja-JP" sz="4431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4431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歴史と変遷</a:t>
            </a:r>
            <a:br>
              <a:rPr lang="en-US" altLang="ja-JP" sz="4431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br>
              <a:rPr lang="en-US" altLang="ja-JP" sz="4431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endParaRPr lang="ja-JP" altLang="en-US" sz="2585" b="1" dirty="0">
              <a:solidFill>
                <a:srgbClr val="0000FF"/>
              </a:solidFill>
            </a:endParaRPr>
          </a:p>
        </p:txBody>
      </p:sp>
      <p:pic>
        <p:nvPicPr>
          <p:cNvPr id="6" name="Picture 6" descr="C:\Users\s-yamazaki\AppData\Local\Microsoft\Windows\Temporary Internet Files\Content.IE5\PNZ54VB7\MC900384444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63951" y="3627970"/>
            <a:ext cx="1899138" cy="2229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82D65AB-1C90-AC4C-BA04-8933FF02C009}"/>
              </a:ext>
            </a:extLst>
          </p:cNvPr>
          <p:cNvSpPr txBox="1"/>
          <p:nvPr/>
        </p:nvSpPr>
        <p:spPr>
          <a:xfrm>
            <a:off x="2307273" y="943619"/>
            <a:ext cx="3256977" cy="4331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卓話モデル　１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DED921D-176B-124F-8204-F2E56F2873F6}"/>
              </a:ext>
            </a:extLst>
          </p:cNvPr>
          <p:cNvSpPr txBox="1"/>
          <p:nvPr/>
        </p:nvSpPr>
        <p:spPr>
          <a:xfrm>
            <a:off x="2423593" y="4450672"/>
            <a:ext cx="5568967" cy="1143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国際ロータリー第</a:t>
            </a:r>
            <a:r>
              <a:rPr kumimoji="1" lang="en-US" altLang="ja-JP" sz="221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2660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地区</a:t>
            </a:r>
            <a:endParaRPr kumimoji="1" lang="en-US" altLang="ja-JP" sz="2215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2022-23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年度　職業奉仕委員会副委員長</a:t>
            </a:r>
            <a:endParaRPr kumimoji="1" lang="en-US" altLang="ja-JP" sz="2215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丸ｺﾞｼｯｸM-PRO" panose="020F0400000000000000" pitchFamily="50" charset="-128"/>
                <a:ea typeface="HG丸ｺﾞｼｯｸM-PRO" pitchFamily="50" charset="-128"/>
              </a:rPr>
              <a:t>大阪城北</a:t>
            </a:r>
            <a:r>
              <a:rPr lang="ja-JP" altLang="en-US" sz="24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ロータリークラブ</a:t>
            </a:r>
            <a:r>
              <a:rPr kumimoji="1" lang="ja-JP" altLang="en-US" sz="2215" dirty="0">
                <a:solidFill>
                  <a:prstClr val="black"/>
                </a:solidFill>
                <a:latin typeface="HG丸ｺﾞｼｯｸM-PRO" panose="020F0400000000000000" pitchFamily="50" charset="-128"/>
                <a:ea typeface="HG丸ｺﾞｼｯｸM-PRO" pitchFamily="50" charset="-128"/>
              </a:rPr>
              <a:t>　安松谷博之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E01995A-4250-2D16-E171-65554196B3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284" y="215337"/>
            <a:ext cx="3560445" cy="944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7545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E36FD95E-D4AD-4143-BB0E-31CF56A63B4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97725" y="476739"/>
            <a:ext cx="7725056" cy="572717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2904A70-2D63-7A48-A547-1B45CB365725}"/>
              </a:ext>
            </a:extLst>
          </p:cNvPr>
          <p:cNvSpPr txBox="1"/>
          <p:nvPr/>
        </p:nvSpPr>
        <p:spPr>
          <a:xfrm>
            <a:off x="4060169" y="6184465"/>
            <a:ext cx="5670142" cy="3196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＊</a:t>
            </a:r>
            <a:r>
              <a:rPr kumimoji="1" lang="en-US" altLang="ja-JP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『</a:t>
            </a:r>
            <a:r>
              <a:rPr kumimoji="1" lang="ja-JP" altLang="en-US" sz="1477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ロータリーの樹・２００８</a:t>
            </a:r>
            <a:r>
              <a:rPr kumimoji="1" lang="en-US" altLang="ja-JP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』</a:t>
            </a:r>
            <a:r>
              <a:rPr kumimoji="1" lang="ja-JP" altLang="en-US" sz="1477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を一部修正いたしております。</a:t>
            </a: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7440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1B0C3B-7B68-7F48-8090-3838D14F5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458" y="270472"/>
            <a:ext cx="8568218" cy="1055077"/>
          </a:xfrm>
        </p:spPr>
        <p:txBody>
          <a:bodyPr/>
          <a:lstStyle/>
          <a:p>
            <a:pPr algn="l"/>
            <a:br>
              <a:rPr lang="en-US" altLang="ja-JP" sz="1477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その５－２＜直近＞　</a:t>
            </a:r>
            <a:r>
              <a:rPr lang="ja-JP" altLang="en-US" sz="2585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「職業奉仕」はロータリーの根幹？</a:t>
            </a:r>
            <a:b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ja-JP" altLang="en-US" sz="1477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　　　　　　　</a:t>
            </a:r>
            <a:endParaRPr lang="ja-JP" altLang="en-US" sz="1846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CF389A-A67F-BE4C-B7C8-C290A020D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0803" y="1045765"/>
            <a:ext cx="7308445" cy="5422443"/>
          </a:xfrm>
        </p:spPr>
        <p:txBody>
          <a:bodyPr/>
          <a:lstStyle/>
          <a:p>
            <a:pPr marL="0" indent="0">
              <a:buNone/>
            </a:pPr>
            <a:endParaRPr lang="en-US" altLang="ja-JP" sz="1846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2016</a:t>
            </a:r>
            <a:r>
              <a:rPr lang="ja-JP" altLang="en-US" sz="2215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「 奉仕の第二部門を改正する件」の採択</a:t>
            </a:r>
            <a:endParaRPr lang="en-US" altLang="ja-JP" sz="2215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　　　　　　</a:t>
            </a:r>
            <a:r>
              <a:rPr lang="en-US" altLang="ja-JP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RI </a:t>
            </a:r>
            <a:r>
              <a:rPr lang="ja-JP" altLang="en-US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規定審議会</a:t>
            </a:r>
            <a:endParaRPr lang="en-US" altLang="ja-JP" sz="1846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662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lang="en-US" altLang="ja-JP" sz="1662" b="1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846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ロータリーの理念に従って自分自身を律し、事業を行うこと</a:t>
            </a:r>
            <a:endParaRPr lang="en-US" altLang="ja-JP" sz="1846" b="1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846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そして、</a:t>
            </a:r>
            <a:r>
              <a:rPr lang="ja-JP" altLang="en-US" sz="1846" b="1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自己の職業上の手腕を社会の問題やニーズに役立てるため</a:t>
            </a:r>
            <a:endParaRPr lang="en-US" altLang="ja-JP" sz="1846" b="1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846" b="1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クラブが開発したプロジェクトに応えることが含まれる。</a:t>
            </a:r>
            <a:endParaRPr lang="en-US" altLang="ja-JP" sz="1846" b="1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846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</a:t>
            </a:r>
            <a:endParaRPr lang="en-US" altLang="ja-JP" sz="1846" b="1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846">
                <a:latin typeface="HGMaruGothicMPRO" panose="020F0600000000000000" pitchFamily="34" charset="-128"/>
                <a:ea typeface="HGMaruGothicMPRO" panose="020F0600000000000000" pitchFamily="34" charset="-128"/>
              </a:rPr>
              <a:t>職業</a:t>
            </a:r>
            <a:r>
              <a:rPr lang="ja-JP" altLang="en-US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奉仕部門の対象分野の拡大</a:t>
            </a:r>
            <a:endParaRPr lang="en-US" altLang="ja-JP" sz="1846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846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「内なる人づくり」と「外なる人づくり」</a:t>
            </a:r>
            <a:r>
              <a:rPr lang="ja-JP" altLang="en-US" sz="1846" b="1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（外向きの職業奉仕）</a:t>
            </a:r>
            <a:endParaRPr lang="en-US" altLang="ja-JP" sz="1846" b="1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662" b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</a:t>
            </a:r>
            <a:r>
              <a:rPr lang="ja-JP" altLang="en-US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ロータリーの根幹でなく、</a:t>
            </a:r>
            <a:endParaRPr lang="en-US" altLang="ja-JP" sz="1846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</a:t>
            </a:r>
            <a:r>
              <a:rPr lang="ja-JP" altLang="ja-JP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五大奉仕部門</a:t>
            </a:r>
            <a:r>
              <a:rPr lang="ja-JP" altLang="en-US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の一つに過ぎない？との解釈も</a:t>
            </a:r>
            <a:endParaRPr lang="en-US" altLang="ja-JP" sz="1846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endParaRPr lang="ja-JP" altLang="ja-JP" sz="1662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　　　　</a:t>
            </a:r>
            <a:endParaRPr lang="ja-JP" altLang="ja-JP" sz="1846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marL="0" indent="0">
              <a:buNone/>
            </a:pPr>
            <a:r>
              <a:rPr lang="ja-JP" altLang="en-US" sz="2215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</a:t>
            </a:r>
            <a:br>
              <a:rPr lang="en-US" altLang="ja-JP" sz="2215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ja-JP" altLang="en-US" sz="2215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endParaRPr lang="ja-JP" altLang="en-US" sz="2215" dirty="0"/>
          </a:p>
        </p:txBody>
      </p:sp>
    </p:spTree>
    <p:extLst>
      <p:ext uri="{BB962C8B-B14F-4D97-AF65-F5344CB8AC3E}">
        <p14:creationId xmlns:p14="http://schemas.microsoft.com/office/powerpoint/2010/main" val="2892254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1C583-179B-4AB5-AD15-A74935105C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ご清聴ありがとうございました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9BB0CB7-4B76-48B0-BCCB-3F0492E089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lang="ja-JP" altLang="en-US" dirty="0"/>
              <a:t>２０２２－２０２３</a:t>
            </a:r>
            <a:endParaRPr lang="en-US" altLang="ja-JP" dirty="0"/>
          </a:p>
          <a:p>
            <a:r>
              <a:rPr kumimoji="1" lang="ja-JP" altLang="en-US" dirty="0"/>
              <a:t>クラブ職業奉仕委員長会議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392BBB3-7D2F-8C4C-73FB-704423D9B4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307" y="351382"/>
            <a:ext cx="3560445" cy="944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388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335854-880A-4257-831A-9B05F2281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1" y="517282"/>
            <a:ext cx="8574491" cy="422030"/>
          </a:xfrm>
        </p:spPr>
        <p:txBody>
          <a:bodyPr/>
          <a:lstStyle/>
          <a:p>
            <a:pPr algn="l"/>
            <a:r>
              <a:rPr lang="ja-JP" altLang="en-US" sz="1846" dirty="0">
                <a:solidFill>
                  <a:srgbClr val="00B050"/>
                </a:solidFill>
              </a:rPr>
              <a:t>創立期  展開期 　成長期  　　四つのテスト　　　　　　　　</a:t>
            </a:r>
            <a:r>
              <a:rPr lang="ja-JP" altLang="en-US" sz="2215" dirty="0"/>
              <a:t>　　　　　   </a:t>
            </a:r>
            <a:r>
              <a:rPr lang="ja-JP" altLang="en-US" sz="1846" dirty="0">
                <a:solidFill>
                  <a:srgbClr val="00B050"/>
                </a:solidFill>
              </a:rPr>
              <a:t>近年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4DC930-6B86-4DB2-A1B6-91C4BDF08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1005" y="939311"/>
            <a:ext cx="8574491" cy="5401408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1477" dirty="0"/>
              <a:t>1905….......1915……….1925……….1935……….1945……….1955               1985..........1995……….2005..........2015…...</a:t>
            </a:r>
            <a:endParaRPr lang="en-US" altLang="ja-JP" sz="1292" dirty="0"/>
          </a:p>
          <a:p>
            <a:pPr marL="0" indent="0">
              <a:buNone/>
            </a:pPr>
            <a:r>
              <a:rPr lang="en-US" altLang="ja-JP" sz="1846" dirty="0">
                <a:solidFill>
                  <a:srgbClr val="0070C0"/>
                </a:solidFill>
              </a:rPr>
              <a:t>1905</a:t>
            </a:r>
            <a:r>
              <a:rPr lang="ja-JP" altLang="en-US" sz="1846" dirty="0"/>
              <a:t>　◎ロータリー誕生</a:t>
            </a:r>
            <a:endParaRPr lang="en-US" altLang="ja-JP" sz="1846" dirty="0"/>
          </a:p>
          <a:p>
            <a:pPr marL="0" indent="0">
              <a:buNone/>
            </a:pPr>
            <a:r>
              <a:rPr lang="ja-JP" altLang="en-US" sz="1846" dirty="0">
                <a:solidFill>
                  <a:srgbClr val="FF0000"/>
                </a:solidFill>
              </a:rPr>
              <a:t>　　　　　</a:t>
            </a:r>
            <a:r>
              <a:rPr lang="ja-JP" altLang="en-US" sz="2215" i="1" dirty="0"/>
              <a:t>親睦</a:t>
            </a:r>
            <a:r>
              <a:rPr lang="ja-JP" altLang="en-US" sz="1846" dirty="0"/>
              <a:t>　　</a:t>
            </a:r>
            <a:r>
              <a:rPr lang="ja-JP" altLang="en-US" sz="1846" dirty="0">
                <a:solidFill>
                  <a:srgbClr val="FF0000"/>
                </a:solidFill>
              </a:rPr>
              <a:t>ポール・ハリス</a:t>
            </a:r>
            <a:r>
              <a:rPr lang="ja-JP" altLang="en-US" sz="1477" dirty="0">
                <a:solidFill>
                  <a:srgbClr val="FF0000"/>
                </a:solidFill>
              </a:rPr>
              <a:t>　　　　　　　　　　　　　　　　　　</a:t>
            </a:r>
            <a:r>
              <a:rPr lang="en-US" altLang="ja-JP" sz="1846" dirty="0">
                <a:solidFill>
                  <a:srgbClr val="0070C0"/>
                </a:solidFill>
              </a:rPr>
              <a:t>1987</a:t>
            </a:r>
            <a:r>
              <a:rPr lang="ja-JP" altLang="en-US" sz="1846" dirty="0"/>
              <a:t>　　職業奉仕に関する声明</a:t>
            </a:r>
            <a:endParaRPr lang="en-US" altLang="ja-JP" sz="1846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477" dirty="0">
                <a:solidFill>
                  <a:srgbClr val="FF0000"/>
                </a:solidFill>
              </a:rPr>
              <a:t>　　</a:t>
            </a:r>
            <a:r>
              <a:rPr lang="en-US" altLang="ja-JP" sz="1846" dirty="0">
                <a:solidFill>
                  <a:srgbClr val="0070C0"/>
                </a:solidFill>
              </a:rPr>
              <a:t>1906</a:t>
            </a:r>
            <a:r>
              <a:rPr lang="ja-JP" altLang="en-US" sz="1846" dirty="0">
                <a:solidFill>
                  <a:srgbClr val="0070C0"/>
                </a:solidFill>
              </a:rPr>
              <a:t>　</a:t>
            </a:r>
            <a:r>
              <a:rPr lang="ja-JP" altLang="en-US" sz="2215" i="1" dirty="0"/>
              <a:t>奉仕　</a:t>
            </a:r>
            <a:r>
              <a:rPr lang="ja-JP" altLang="en-US" sz="1850" i="1" dirty="0">
                <a:solidFill>
                  <a:srgbClr val="FF0000"/>
                </a:solidFill>
              </a:rPr>
              <a:t>ドナルド・カーター</a:t>
            </a:r>
            <a:r>
              <a:rPr lang="ja-JP" altLang="en-US" sz="1400" dirty="0"/>
              <a:t>　　　　　　　</a:t>
            </a:r>
            <a:r>
              <a:rPr lang="ja-JP" altLang="en-US" sz="1400" dirty="0">
                <a:solidFill>
                  <a:srgbClr val="FF0000"/>
                </a:solidFill>
              </a:rPr>
              <a:t>　　　　　　　　　　</a:t>
            </a:r>
            <a:r>
              <a:rPr lang="en-US" altLang="ja-JP" sz="1846" dirty="0">
                <a:solidFill>
                  <a:srgbClr val="0070C0"/>
                </a:solidFill>
              </a:rPr>
              <a:t>1989</a:t>
            </a:r>
            <a:r>
              <a:rPr lang="ja-JP" altLang="en-US" sz="1846" dirty="0">
                <a:solidFill>
                  <a:srgbClr val="FF0000"/>
                </a:solidFill>
              </a:rPr>
              <a:t>　</a:t>
            </a:r>
            <a:r>
              <a:rPr lang="ja-JP" altLang="en-US" sz="1846" dirty="0"/>
              <a:t>ロータリアンの職業宣言</a:t>
            </a:r>
            <a:endParaRPr lang="en-US" altLang="ja-JP" sz="1846" dirty="0"/>
          </a:p>
          <a:p>
            <a:pPr marL="0" indent="0">
              <a:buNone/>
            </a:pPr>
            <a:r>
              <a:rPr lang="ja-JP" altLang="en-US" sz="1108" dirty="0"/>
              <a:t>　　　　　　　　　　　　　　　　　　　　　　　　　　　　　　　　　　　　　　　　　　　　　　　</a:t>
            </a:r>
            <a:endParaRPr lang="en-US" altLang="ja-JP" sz="1108" dirty="0"/>
          </a:p>
          <a:p>
            <a:pPr marL="0" indent="0">
              <a:buNone/>
            </a:pPr>
            <a:r>
              <a:rPr lang="ja-JP" altLang="en-US" sz="1846" dirty="0"/>
              <a:t>　　　　</a:t>
            </a:r>
            <a:r>
              <a:rPr lang="en-US" altLang="ja-JP" sz="1846" dirty="0">
                <a:solidFill>
                  <a:srgbClr val="0070C0"/>
                </a:solidFill>
              </a:rPr>
              <a:t>1910</a:t>
            </a:r>
            <a:r>
              <a:rPr lang="en-US" altLang="ja-JP" sz="1846" dirty="0"/>
              <a:t>  </a:t>
            </a:r>
            <a:r>
              <a:rPr lang="ja-JP" altLang="en-US" sz="1846" dirty="0"/>
              <a:t>全米シカゴ大会　　</a:t>
            </a:r>
            <a:r>
              <a:rPr lang="ja-JP" altLang="en-US" sz="2215" i="1" dirty="0"/>
              <a:t>二大標語</a:t>
            </a:r>
            <a:r>
              <a:rPr lang="ja-JP" altLang="en-US" sz="1846" dirty="0"/>
              <a:t>　　</a:t>
            </a:r>
            <a:endParaRPr lang="en-US" altLang="ja-JP" sz="1662" dirty="0"/>
          </a:p>
          <a:p>
            <a:pPr marL="0" indent="0">
              <a:buNone/>
            </a:pPr>
            <a:r>
              <a:rPr lang="ja-JP" altLang="en-US" sz="1846" dirty="0"/>
              <a:t>　　　　　　</a:t>
            </a:r>
            <a:r>
              <a:rPr lang="en-US" altLang="ja-JP" sz="1846" dirty="0">
                <a:solidFill>
                  <a:srgbClr val="FF0000"/>
                </a:solidFill>
              </a:rPr>
              <a:t>A.F.</a:t>
            </a:r>
            <a:r>
              <a:rPr lang="ja-JP" altLang="en-US" sz="1846" dirty="0">
                <a:solidFill>
                  <a:srgbClr val="FF0000"/>
                </a:solidFill>
              </a:rPr>
              <a:t>シェルドン／</a:t>
            </a:r>
            <a:r>
              <a:rPr lang="en-US" altLang="ja-JP" sz="1846" dirty="0">
                <a:solidFill>
                  <a:srgbClr val="FF0000"/>
                </a:solidFill>
              </a:rPr>
              <a:t>B.F.</a:t>
            </a:r>
            <a:r>
              <a:rPr lang="ja-JP" altLang="en-US" sz="1846" dirty="0">
                <a:solidFill>
                  <a:srgbClr val="FF0000"/>
                </a:solidFill>
              </a:rPr>
              <a:t>コリンズ　　　　　</a:t>
            </a:r>
            <a:r>
              <a:rPr lang="ja-JP" altLang="en-US" sz="1477" dirty="0">
                <a:solidFill>
                  <a:srgbClr val="FF0000"/>
                </a:solidFill>
              </a:rPr>
              <a:t>　</a:t>
            </a:r>
            <a:r>
              <a:rPr lang="ja-JP" altLang="en-US" sz="1846" dirty="0">
                <a:solidFill>
                  <a:srgbClr val="FF0000"/>
                </a:solidFill>
              </a:rPr>
              <a:t>　　　　　　　　　　　　　　　　</a:t>
            </a:r>
            <a:r>
              <a:rPr lang="ja-JP" altLang="en-US" sz="1846" dirty="0">
                <a:solidFill>
                  <a:srgbClr val="0070C0"/>
                </a:solidFill>
              </a:rPr>
              <a:t>　</a:t>
            </a:r>
            <a:r>
              <a:rPr lang="en-US" altLang="ja-JP" sz="1846" dirty="0">
                <a:solidFill>
                  <a:srgbClr val="0070C0"/>
                </a:solidFill>
              </a:rPr>
              <a:t>2008</a:t>
            </a:r>
            <a:r>
              <a:rPr lang="ja-JP" altLang="en-US" sz="1846" dirty="0">
                <a:solidFill>
                  <a:srgbClr val="FF0000"/>
                </a:solidFill>
              </a:rPr>
              <a:t>　　　</a:t>
            </a:r>
            <a:endParaRPr lang="en-US" altLang="ja-JP" sz="1846" dirty="0"/>
          </a:p>
          <a:p>
            <a:pPr marL="0" indent="0">
              <a:buNone/>
            </a:pPr>
            <a:r>
              <a:rPr lang="ja-JP" altLang="en-US" sz="1846" dirty="0"/>
              <a:t>　　　　　</a:t>
            </a:r>
            <a:r>
              <a:rPr lang="en-US" altLang="ja-JP" sz="1846" dirty="0">
                <a:solidFill>
                  <a:srgbClr val="0070C0"/>
                </a:solidFill>
              </a:rPr>
              <a:t>1912</a:t>
            </a:r>
            <a:r>
              <a:rPr lang="ja-JP" altLang="en-US" sz="1846" dirty="0"/>
              <a:t>　ロータリーの目的</a:t>
            </a:r>
            <a:r>
              <a:rPr lang="en-US" altLang="ja-JP" sz="1846" dirty="0"/>
              <a:t>(</a:t>
            </a:r>
            <a:r>
              <a:rPr lang="ja-JP" altLang="en-US" sz="1846" dirty="0"/>
              <a:t>綱領</a:t>
            </a:r>
            <a:r>
              <a:rPr lang="en-US" altLang="ja-JP" sz="1846" dirty="0"/>
              <a:t>)</a:t>
            </a:r>
            <a:r>
              <a:rPr lang="ja-JP" altLang="en-US" sz="1846" dirty="0"/>
              <a:t>　　　　　　　　　　　　　　　　　　　</a:t>
            </a:r>
            <a:r>
              <a:rPr lang="ja-JP" altLang="en-US" sz="1846" dirty="0">
                <a:solidFill>
                  <a:srgbClr val="FF0000"/>
                </a:solidFill>
              </a:rPr>
              <a:t>渡辺好政</a:t>
            </a:r>
            <a:endParaRPr lang="en-US" altLang="ja-JP" sz="1846" dirty="0"/>
          </a:p>
          <a:p>
            <a:pPr marL="0" indent="0">
              <a:buNone/>
            </a:pPr>
            <a:r>
              <a:rPr lang="ja-JP" altLang="en-US" sz="1846" dirty="0"/>
              <a:t>　　　　　　　</a:t>
            </a:r>
            <a:r>
              <a:rPr lang="en-US" altLang="ja-JP" sz="1846" dirty="0">
                <a:solidFill>
                  <a:srgbClr val="0070C0"/>
                </a:solidFill>
              </a:rPr>
              <a:t>1915</a:t>
            </a:r>
            <a:r>
              <a:rPr lang="ja-JP" altLang="en-US" sz="1846" dirty="0"/>
              <a:t>　ロータリーの倫理訓　　　　　　　　　　　　　　　　　　</a:t>
            </a:r>
            <a:r>
              <a:rPr lang="ja-JP" altLang="en-US" sz="2215" i="1" dirty="0"/>
              <a:t>ロータリーの樹</a:t>
            </a:r>
            <a:endParaRPr lang="en-US" altLang="ja-JP" sz="2215" i="1" dirty="0"/>
          </a:p>
          <a:p>
            <a:pPr marL="0" indent="0">
              <a:buNone/>
            </a:pPr>
            <a:endParaRPr lang="en-US" altLang="ja-JP" sz="1292" dirty="0"/>
          </a:p>
          <a:p>
            <a:pPr marL="0" indent="0">
              <a:buNone/>
            </a:pPr>
            <a:r>
              <a:rPr lang="ja-JP" altLang="en-US" sz="1846" dirty="0"/>
              <a:t>　　　　　　　実践派　</a:t>
            </a:r>
            <a:r>
              <a:rPr lang="ja-JP" altLang="en-US" sz="1846" dirty="0">
                <a:solidFill>
                  <a:srgbClr val="FF0000"/>
                </a:solidFill>
              </a:rPr>
              <a:t>エドガー・アレン　　　　　　　　　　　　　　　　　　　　</a:t>
            </a:r>
            <a:r>
              <a:rPr lang="ja-JP" altLang="en-US" sz="1846" dirty="0"/>
              <a:t>規程審議会</a:t>
            </a:r>
            <a:r>
              <a:rPr lang="en-US" altLang="ja-JP" sz="1846" dirty="0">
                <a:solidFill>
                  <a:srgbClr val="0070C0"/>
                </a:solidFill>
              </a:rPr>
              <a:t>2016</a:t>
            </a:r>
          </a:p>
          <a:p>
            <a:pPr marL="0" indent="0">
              <a:buNone/>
            </a:pPr>
            <a:r>
              <a:rPr lang="ja-JP" altLang="en-US" sz="1846" dirty="0">
                <a:solidFill>
                  <a:srgbClr val="FF0000"/>
                </a:solidFill>
              </a:rPr>
              <a:t>　　　　　　　　　</a:t>
            </a:r>
            <a:r>
              <a:rPr lang="en-US" altLang="ja-JP" sz="1846" dirty="0">
                <a:solidFill>
                  <a:srgbClr val="0070C0"/>
                </a:solidFill>
              </a:rPr>
              <a:t>1923</a:t>
            </a:r>
            <a:r>
              <a:rPr lang="ja-JP" altLang="en-US" sz="1846" dirty="0">
                <a:solidFill>
                  <a:srgbClr val="0070C0"/>
                </a:solidFill>
              </a:rPr>
              <a:t>　</a:t>
            </a:r>
            <a:r>
              <a:rPr lang="ja-JP" altLang="en-US" sz="1846" i="1" dirty="0"/>
              <a:t>決議２３－３４　</a:t>
            </a:r>
            <a:r>
              <a:rPr lang="ja-JP" altLang="en-US" sz="1846" dirty="0"/>
              <a:t>　　　　　　　　　　　　　　　　　</a:t>
            </a:r>
            <a:endParaRPr lang="en-US" altLang="ja-JP" sz="1292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846" dirty="0">
                <a:solidFill>
                  <a:srgbClr val="FF0000"/>
                </a:solidFill>
              </a:rPr>
              <a:t>　　　　　　　　　　　　</a:t>
            </a:r>
            <a:r>
              <a:rPr lang="en-US" altLang="ja-JP" sz="1846" dirty="0">
                <a:solidFill>
                  <a:srgbClr val="0070C0"/>
                </a:solidFill>
              </a:rPr>
              <a:t>1927</a:t>
            </a:r>
            <a:r>
              <a:rPr lang="ja-JP" altLang="en-US" sz="1846" dirty="0">
                <a:solidFill>
                  <a:srgbClr val="FF0000"/>
                </a:solidFill>
              </a:rPr>
              <a:t>　</a:t>
            </a:r>
            <a:r>
              <a:rPr lang="ja-JP" altLang="en-US" sz="1846" dirty="0"/>
              <a:t>「職業奉仕」命名　　　　　　　　　　　　　　奉仕第二部門　改正</a:t>
            </a:r>
            <a:endParaRPr lang="en-US" altLang="ja-JP" sz="1292" dirty="0"/>
          </a:p>
          <a:p>
            <a:pPr marL="0" indent="0">
              <a:buNone/>
            </a:pPr>
            <a:r>
              <a:rPr lang="ja-JP" altLang="en-US" sz="1846" dirty="0"/>
              <a:t>　　　　　　　　　　　　　　</a:t>
            </a:r>
            <a:r>
              <a:rPr lang="en-US" altLang="ja-JP" sz="1846" dirty="0">
                <a:solidFill>
                  <a:srgbClr val="0070C0"/>
                </a:solidFill>
              </a:rPr>
              <a:t>1932</a:t>
            </a:r>
            <a:r>
              <a:rPr lang="ja-JP" altLang="en-US" sz="1846" dirty="0">
                <a:solidFill>
                  <a:srgbClr val="0070C0"/>
                </a:solidFill>
              </a:rPr>
              <a:t>　　　　　　　　</a:t>
            </a:r>
            <a:r>
              <a:rPr lang="en-US" altLang="ja-JP" sz="1800" dirty="0">
                <a:solidFill>
                  <a:srgbClr val="0070C0"/>
                </a:solidFill>
              </a:rPr>
              <a:t>1954</a:t>
            </a:r>
            <a:r>
              <a:rPr lang="ja-JP" altLang="en-US" sz="1800" dirty="0">
                <a:solidFill>
                  <a:srgbClr val="0070C0"/>
                </a:solidFill>
              </a:rPr>
              <a:t>　</a:t>
            </a:r>
            <a:r>
              <a:rPr lang="en-US" altLang="ja-JP" sz="1800" dirty="0"/>
              <a:t>RI</a:t>
            </a:r>
            <a:r>
              <a:rPr lang="ja-JP" altLang="en-US" sz="1800" dirty="0"/>
              <a:t>へ版権を寄贈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2000" dirty="0">
                <a:solidFill>
                  <a:srgbClr val="FF0000"/>
                </a:solidFill>
              </a:rPr>
              <a:t>　　　　　　　　　　　　　　</a:t>
            </a:r>
            <a:r>
              <a:rPr lang="ja-JP" altLang="en-US" sz="2215" i="1" dirty="0"/>
              <a:t>四つのテスト</a:t>
            </a:r>
            <a:endParaRPr lang="en-US" altLang="ja-JP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477" dirty="0"/>
              <a:t>　　　　　　　　　　　　　　　　　　　</a:t>
            </a:r>
            <a:r>
              <a:rPr lang="ja-JP" altLang="en-US" sz="1850" dirty="0">
                <a:solidFill>
                  <a:srgbClr val="FF0000"/>
                </a:solidFill>
              </a:rPr>
              <a:t>ハーバート・テーラー</a:t>
            </a:r>
            <a:endParaRPr lang="en-US" altLang="ja-JP" sz="185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1477" dirty="0"/>
          </a:p>
          <a:p>
            <a:pPr marL="0" indent="0">
              <a:buNone/>
            </a:pPr>
            <a:endParaRPr lang="ja-JP" altLang="en-US" sz="1477" dirty="0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DCFDFCCC-6132-42E1-A868-73C226EC6643}"/>
              </a:ext>
            </a:extLst>
          </p:cNvPr>
          <p:cNvCxnSpPr/>
          <p:nvPr/>
        </p:nvCxnSpPr>
        <p:spPr>
          <a:xfrm>
            <a:off x="2107865" y="1235527"/>
            <a:ext cx="0" cy="4985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392BF73E-C38E-430A-9877-107C35228F7C}"/>
              </a:ext>
            </a:extLst>
          </p:cNvPr>
          <p:cNvCxnSpPr>
            <a:cxnSpLocks/>
          </p:cNvCxnSpPr>
          <p:nvPr/>
        </p:nvCxnSpPr>
        <p:spPr>
          <a:xfrm>
            <a:off x="3747454" y="1235527"/>
            <a:ext cx="66469" cy="4985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9AD4E50-C1CC-4366-A77A-73A22C6BA0ED}"/>
              </a:ext>
            </a:extLst>
          </p:cNvPr>
          <p:cNvCxnSpPr/>
          <p:nvPr/>
        </p:nvCxnSpPr>
        <p:spPr>
          <a:xfrm>
            <a:off x="5523560" y="1408155"/>
            <a:ext cx="66469" cy="5105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4DC00E3-F562-45D9-B140-A2D2D1F20D7D}"/>
              </a:ext>
            </a:extLst>
          </p:cNvPr>
          <p:cNvCxnSpPr/>
          <p:nvPr/>
        </p:nvCxnSpPr>
        <p:spPr>
          <a:xfrm>
            <a:off x="8077200" y="1235527"/>
            <a:ext cx="0" cy="5105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8BC34AC1-42D3-40EE-A321-B40470E5ECF6}"/>
              </a:ext>
            </a:extLst>
          </p:cNvPr>
          <p:cNvCxnSpPr/>
          <p:nvPr/>
        </p:nvCxnSpPr>
        <p:spPr>
          <a:xfrm>
            <a:off x="9751791" y="1235527"/>
            <a:ext cx="0" cy="51051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70019705-84B1-457B-A9C9-838ED37B5A70}"/>
              </a:ext>
            </a:extLst>
          </p:cNvPr>
          <p:cNvCxnSpPr>
            <a:cxnSpLocks/>
          </p:cNvCxnSpPr>
          <p:nvPr/>
        </p:nvCxnSpPr>
        <p:spPr>
          <a:xfrm flipH="1">
            <a:off x="2573148" y="517282"/>
            <a:ext cx="66469" cy="42203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B2C6987B-236F-46AA-941A-CA52BA56988F}"/>
              </a:ext>
            </a:extLst>
          </p:cNvPr>
          <p:cNvCxnSpPr>
            <a:cxnSpLocks/>
          </p:cNvCxnSpPr>
          <p:nvPr/>
        </p:nvCxnSpPr>
        <p:spPr>
          <a:xfrm flipH="1">
            <a:off x="3399890" y="517282"/>
            <a:ext cx="66468" cy="42203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643D2002-2598-47B8-B643-14B9FCB5A922}"/>
              </a:ext>
            </a:extLst>
          </p:cNvPr>
          <p:cNvCxnSpPr>
            <a:cxnSpLocks/>
          </p:cNvCxnSpPr>
          <p:nvPr/>
        </p:nvCxnSpPr>
        <p:spPr>
          <a:xfrm flipH="1">
            <a:off x="4367808" y="517282"/>
            <a:ext cx="66468" cy="42203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矢印: 右 28">
            <a:extLst>
              <a:ext uri="{FF2B5EF4-FFF2-40B4-BE49-F238E27FC236}">
                <a16:creationId xmlns:a16="http://schemas.microsoft.com/office/drawing/2014/main" id="{7118417E-7D56-4C71-BF4C-E081577F68E3}"/>
              </a:ext>
            </a:extLst>
          </p:cNvPr>
          <p:cNvSpPr/>
          <p:nvPr/>
        </p:nvSpPr>
        <p:spPr>
          <a:xfrm>
            <a:off x="5488513" y="4632274"/>
            <a:ext cx="4595623" cy="3323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9" name="矢印: 五方向 38">
            <a:extLst>
              <a:ext uri="{FF2B5EF4-FFF2-40B4-BE49-F238E27FC236}">
                <a16:creationId xmlns:a16="http://schemas.microsoft.com/office/drawing/2014/main" id="{DBE43769-B528-49EF-964D-A6F20DCDEC42}"/>
              </a:ext>
            </a:extLst>
          </p:cNvPr>
          <p:cNvSpPr/>
          <p:nvPr/>
        </p:nvSpPr>
        <p:spPr>
          <a:xfrm>
            <a:off x="1841989" y="517282"/>
            <a:ext cx="4785760" cy="422030"/>
          </a:xfrm>
          <a:prstGeom prst="homePlat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1" name="矢印: 上向き折線 30">
            <a:extLst>
              <a:ext uri="{FF2B5EF4-FFF2-40B4-BE49-F238E27FC236}">
                <a16:creationId xmlns:a16="http://schemas.microsoft.com/office/drawing/2014/main" id="{30C42D68-169F-422F-A2AA-8948B58C8A23}"/>
              </a:ext>
            </a:extLst>
          </p:cNvPr>
          <p:cNvSpPr/>
          <p:nvPr/>
        </p:nvSpPr>
        <p:spPr>
          <a:xfrm>
            <a:off x="5697189" y="2388713"/>
            <a:ext cx="2519673" cy="1572038"/>
          </a:xfrm>
          <a:prstGeom prst="bentUpArrow">
            <a:avLst>
              <a:gd name="adj1" fmla="val 10466"/>
              <a:gd name="adj2" fmla="val 11613"/>
              <a:gd name="adj3" fmla="val 25000"/>
            </a:avLst>
          </a:prstGeom>
          <a:solidFill>
            <a:schemeClr val="accent1">
              <a:lumMod val="20000"/>
              <a:lumOff val="8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0" name="矢印: 五方向 39">
            <a:extLst>
              <a:ext uri="{FF2B5EF4-FFF2-40B4-BE49-F238E27FC236}">
                <a16:creationId xmlns:a16="http://schemas.microsoft.com/office/drawing/2014/main" id="{DCCE859A-B0F1-4EE3-9B0C-953A1FCF6C94}"/>
              </a:ext>
            </a:extLst>
          </p:cNvPr>
          <p:cNvSpPr/>
          <p:nvPr/>
        </p:nvSpPr>
        <p:spPr>
          <a:xfrm>
            <a:off x="7292445" y="517282"/>
            <a:ext cx="2918356" cy="422030"/>
          </a:xfrm>
          <a:prstGeom prst="homePlat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1" name="矢印: 山形 40">
            <a:extLst>
              <a:ext uri="{FF2B5EF4-FFF2-40B4-BE49-F238E27FC236}">
                <a16:creationId xmlns:a16="http://schemas.microsoft.com/office/drawing/2014/main" id="{F624D20E-4D36-4B85-9E28-1EC10EAA6E05}"/>
              </a:ext>
            </a:extLst>
          </p:cNvPr>
          <p:cNvSpPr/>
          <p:nvPr/>
        </p:nvSpPr>
        <p:spPr>
          <a:xfrm>
            <a:off x="6627750" y="517282"/>
            <a:ext cx="332347" cy="422030"/>
          </a:xfrm>
          <a:prstGeom prst="chevron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3" name="矢印: 山形 42">
            <a:extLst>
              <a:ext uri="{FF2B5EF4-FFF2-40B4-BE49-F238E27FC236}">
                <a16:creationId xmlns:a16="http://schemas.microsoft.com/office/drawing/2014/main" id="{7C8409D8-B106-48B7-90A2-641E84C73DCE}"/>
              </a:ext>
            </a:extLst>
          </p:cNvPr>
          <p:cNvSpPr/>
          <p:nvPr/>
        </p:nvSpPr>
        <p:spPr>
          <a:xfrm>
            <a:off x="6893629" y="517282"/>
            <a:ext cx="332346" cy="422030"/>
          </a:xfrm>
          <a:prstGeom prst="chevron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6BB6F4FA-81B2-4A9B-AC60-9D516F239B10}"/>
              </a:ext>
            </a:extLst>
          </p:cNvPr>
          <p:cNvSpPr/>
          <p:nvPr/>
        </p:nvSpPr>
        <p:spPr>
          <a:xfrm>
            <a:off x="2630351" y="1619171"/>
            <a:ext cx="784760" cy="33234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srgbClr val="FF6600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A2A34165-89A2-41E8-846C-13508BAAB326}"/>
              </a:ext>
            </a:extLst>
          </p:cNvPr>
          <p:cNvSpPr/>
          <p:nvPr/>
        </p:nvSpPr>
        <p:spPr>
          <a:xfrm>
            <a:off x="2722334" y="2033153"/>
            <a:ext cx="744025" cy="355561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B5B8E86A-BD84-40A9-B626-49A217283FA3}"/>
              </a:ext>
            </a:extLst>
          </p:cNvPr>
          <p:cNvSpPr/>
          <p:nvPr/>
        </p:nvSpPr>
        <p:spPr>
          <a:xfrm>
            <a:off x="4990781" y="2631374"/>
            <a:ext cx="1171688" cy="33234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B9438F40-2053-4445-AEB2-5683C618978B}"/>
              </a:ext>
            </a:extLst>
          </p:cNvPr>
          <p:cNvSpPr/>
          <p:nvPr/>
        </p:nvSpPr>
        <p:spPr>
          <a:xfrm>
            <a:off x="3903559" y="4655780"/>
            <a:ext cx="1460268" cy="33234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246653BF-7CC6-414F-822E-F0A3E8EF11B6}"/>
              </a:ext>
            </a:extLst>
          </p:cNvPr>
          <p:cNvSpPr/>
          <p:nvPr/>
        </p:nvSpPr>
        <p:spPr>
          <a:xfrm>
            <a:off x="4234870" y="5693523"/>
            <a:ext cx="1703405" cy="33234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9" name="矢印: 右 48">
            <a:extLst>
              <a:ext uri="{FF2B5EF4-FFF2-40B4-BE49-F238E27FC236}">
                <a16:creationId xmlns:a16="http://schemas.microsoft.com/office/drawing/2014/main" id="{D65C6E0C-DADC-48CA-ACE4-1C06764AC524}"/>
              </a:ext>
            </a:extLst>
          </p:cNvPr>
          <p:cNvSpPr/>
          <p:nvPr/>
        </p:nvSpPr>
        <p:spPr>
          <a:xfrm>
            <a:off x="6253530" y="2738553"/>
            <a:ext cx="3915385" cy="199407"/>
          </a:xfrm>
          <a:prstGeom prst="rightArrow">
            <a:avLst>
              <a:gd name="adj1" fmla="val 100000"/>
              <a:gd name="adj2" fmla="val 80599"/>
            </a:avLst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 dirty="0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50" name="矢印: 右 49">
            <a:extLst>
              <a:ext uri="{FF2B5EF4-FFF2-40B4-BE49-F238E27FC236}">
                <a16:creationId xmlns:a16="http://schemas.microsoft.com/office/drawing/2014/main" id="{9DC31C08-85DA-4EB1-A5C3-D80B61EFB712}"/>
              </a:ext>
            </a:extLst>
          </p:cNvPr>
          <p:cNvSpPr/>
          <p:nvPr/>
        </p:nvSpPr>
        <p:spPr>
          <a:xfrm>
            <a:off x="6096000" y="5693524"/>
            <a:ext cx="4072914" cy="332345"/>
          </a:xfrm>
          <a:prstGeom prst="rightArrow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25F3A18B-24FE-4F95-A949-E89059A9A47D}"/>
              </a:ext>
            </a:extLst>
          </p:cNvPr>
          <p:cNvSpPr/>
          <p:nvPr/>
        </p:nvSpPr>
        <p:spPr>
          <a:xfrm>
            <a:off x="8355945" y="3694877"/>
            <a:ext cx="1854835" cy="33234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139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4519FF-44BE-744A-90A3-299CF9E7E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63770"/>
            <a:ext cx="8229600" cy="1055077"/>
          </a:xfrm>
        </p:spPr>
        <p:txBody>
          <a:bodyPr/>
          <a:lstStyle/>
          <a:p>
            <a:pPr algn="l"/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その１</a:t>
            </a:r>
            <a: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＜創立期＞</a:t>
            </a:r>
            <a:r>
              <a:rPr lang="ja-JP" altLang="en-US" sz="2215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「親睦」と「奉仕」</a:t>
            </a:r>
            <a:endParaRPr lang="ja-JP" altLang="en-US" sz="2215" b="1" i="1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4D2A39-DE6A-AC4B-B04B-2AE4C4EF8E83}"/>
              </a:ext>
            </a:extLst>
          </p:cNvPr>
          <p:cNvSpPr txBox="1"/>
          <p:nvPr/>
        </p:nvSpPr>
        <p:spPr>
          <a:xfrm>
            <a:off x="2174335" y="1550455"/>
            <a:ext cx="7843333" cy="4836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1905</a:t>
            </a:r>
            <a:r>
              <a:rPr kumimoji="1" lang="ja-JP" altLang="ja-JP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ja-JP" sz="2215" b="1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ポール・ハリス</a:t>
            </a:r>
            <a:r>
              <a:rPr kumimoji="1" lang="ja-JP" altLang="ja-JP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職業人の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「親睦」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を軸に一業種一人で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スタート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（シカゴ）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r>
              <a:rPr kumimoji="1" lang="ja-JP" altLang="en-US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二つの責務　⇒　「職業奉仕」の基礎</a:t>
            </a:r>
            <a:endParaRPr kumimoji="1" lang="en-US" altLang="ja-JP" sz="2215" b="1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1906</a:t>
            </a:r>
            <a:r>
              <a:rPr kumimoji="1" lang="ja-JP" altLang="ja-JP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ja-JP" sz="2215" b="1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ドナルド・カーター</a:t>
            </a:r>
            <a:endParaRPr kumimoji="1" lang="en-US" altLang="ja-JP" sz="2215" b="1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入会に当たり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「奉仕」の考え方を持ち込む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</a:t>
            </a:r>
            <a:endParaRPr kumimoji="1" lang="en-US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             　　　　</a:t>
            </a:r>
            <a:r>
              <a:rPr kumimoji="1" lang="ja-JP" altLang="en-US" sz="1662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クラブ定款 </a:t>
            </a:r>
            <a:r>
              <a:rPr kumimoji="1" lang="ja-JP" altLang="en-US" sz="1662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（第３条　追加）</a:t>
            </a:r>
            <a:r>
              <a:rPr kumimoji="1" lang="en-US" altLang="ja-JP" sz="1662" u="sng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 </a:t>
            </a: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　　             </a:t>
            </a:r>
            <a:r>
              <a:rPr kumimoji="1" lang="ja-JP" altLang="ja-JP" sz="1662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シカゴ市の</a:t>
            </a:r>
            <a:r>
              <a:rPr kumimoji="1" lang="ja-JP" altLang="en-US" sz="1662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最大の利益を推進し、</a:t>
            </a:r>
            <a:endParaRPr kumimoji="1" lang="en-US" altLang="ja-JP" sz="1662" b="1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　　　　　　　シカゴ市民としての誇りと忠誠心を</a:t>
            </a:r>
            <a:r>
              <a:rPr kumimoji="1" lang="en-US" altLang="ja-JP" sz="1662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   </a:t>
            </a:r>
            <a:r>
              <a:rPr kumimoji="1" lang="ja-JP" altLang="en-US" sz="1662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市民の間に広める</a:t>
            </a:r>
            <a:endParaRPr kumimoji="1" lang="en-US" altLang="ja-JP" sz="1662" b="1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b="1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b="1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「親睦」と「奉仕」が融合したクラブ　へ</a:t>
            </a:r>
            <a:endParaRPr kumimoji="1" lang="ja-JP" altLang="ja-JP" sz="2215" b="1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77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 </a:t>
            </a:r>
            <a:endParaRPr kumimoji="1" lang="ja-JP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B4F8813-117B-4474-A44C-37AE2A0AE54B}"/>
              </a:ext>
            </a:extLst>
          </p:cNvPr>
          <p:cNvSpPr/>
          <p:nvPr/>
        </p:nvSpPr>
        <p:spPr>
          <a:xfrm>
            <a:off x="3304305" y="5290131"/>
            <a:ext cx="5051638" cy="841039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8287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7B07B8-5A43-D947-830B-1837D57B1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802" y="262740"/>
            <a:ext cx="8229600" cy="1055077"/>
          </a:xfrm>
        </p:spPr>
        <p:txBody>
          <a:bodyPr/>
          <a:lstStyle/>
          <a:p>
            <a:pPr algn="l"/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その２</a:t>
            </a:r>
            <a: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＜展開期＞　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ロータリーの二大標語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89C208-BDDA-F242-A43A-692C2DDAE7F5}"/>
              </a:ext>
            </a:extLst>
          </p:cNvPr>
          <p:cNvSpPr txBox="1"/>
          <p:nvPr/>
        </p:nvSpPr>
        <p:spPr>
          <a:xfrm>
            <a:off x="1974803" y="1344985"/>
            <a:ext cx="8368811" cy="5120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1910</a:t>
            </a:r>
            <a:r>
              <a:rPr kumimoji="1" lang="ja-JP" altLang="en-US" sz="1846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 全米ロータリー大会（シカゴ）</a:t>
            </a:r>
            <a:r>
              <a:rPr kumimoji="1" lang="en-US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〜1911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（ポートランド）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  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b="1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         </a:t>
            </a:r>
            <a:r>
              <a:rPr kumimoji="1" lang="ja-JP" altLang="ja-JP" sz="2215" b="1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アーサー・フレデリック・シェルドン</a:t>
            </a:r>
            <a:r>
              <a:rPr kumimoji="1" lang="ja-JP" altLang="en-US" sz="2215" b="1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endParaRPr kumimoji="1" lang="en-US" altLang="ja-JP" sz="2215" b="1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endParaRPr kumimoji="1" lang="en-US" altLang="ja-JP" sz="1477" b="1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</a:t>
            </a:r>
            <a:r>
              <a:rPr kumimoji="1" lang="en-US" altLang="ja-JP" sz="1477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kumimoji="1" lang="ja-JP" altLang="ja-JP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「最もよく奉仕する者、最も多く報いられる</a:t>
            </a:r>
            <a:r>
              <a:rPr kumimoji="1" lang="ja-JP" altLang="en-US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」</a:t>
            </a:r>
            <a:endParaRPr kumimoji="1" lang="en-US" altLang="ja-JP" sz="1846" b="1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</a:t>
            </a:r>
            <a:r>
              <a:rPr kumimoji="1" lang="en-US" altLang="ja-JP" sz="1846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He profits most who serves best</a:t>
            </a:r>
            <a:r>
              <a:rPr kumimoji="1" lang="ja-JP" altLang="en-US" sz="1846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endParaRPr kumimoji="1" lang="en-US" altLang="ja-JP" sz="1477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        </a:t>
            </a: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     　</a:t>
            </a: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             </a:t>
            </a: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  </a:t>
            </a:r>
            <a:r>
              <a:rPr kumimoji="1" lang="ja-JP" altLang="ja-JP" sz="2215" b="1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ベンジャミン・フランクリン・コリンズ</a:t>
            </a:r>
            <a:endParaRPr kumimoji="1" lang="en-US" altLang="ja-JP" sz="2215" b="1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      </a:t>
            </a:r>
            <a:endParaRPr kumimoji="1" lang="en-US" altLang="ja-JP" sz="1846" b="1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r>
              <a:rPr kumimoji="1" lang="ja-JP" altLang="ja-JP" sz="1662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</a:t>
            </a:r>
            <a:r>
              <a:rPr kumimoji="1" lang="ja-JP" altLang="en-US" sz="1662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無私の奉仕</a:t>
            </a:r>
            <a:r>
              <a:rPr kumimoji="1" lang="ja-JP" altLang="ja-JP" sz="1662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」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en-US" altLang="ja-JP" sz="166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Service not Self</a:t>
            </a:r>
            <a:r>
              <a:rPr kumimoji="1" lang="ja-JP" altLang="en-US" sz="1662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662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のちの</a:t>
            </a: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      </a:t>
            </a:r>
            <a:r>
              <a:rPr kumimoji="1" lang="ja-JP" altLang="ja-JP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「超我の奉仕」</a:t>
            </a:r>
            <a:r>
              <a:rPr kumimoji="1" lang="ja-JP" altLang="en-US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en-US" altLang="ja-JP" sz="1846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Service above Self</a:t>
            </a: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b="1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b="1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　　　　　　　</a:t>
            </a:r>
            <a:r>
              <a:rPr kumimoji="1" lang="ja-JP" altLang="en-US" sz="1846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ロータリーの　</a:t>
            </a:r>
            <a:r>
              <a:rPr kumimoji="1" lang="ja-JP" altLang="en-US" sz="2215" b="1" i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二大標語　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へ</a:t>
            </a:r>
            <a:r>
              <a:rPr kumimoji="1" lang="ja-JP" altLang="en-US" sz="2215" b="1" i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2215" b="1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86DABA1-4680-4113-9551-9C8BB986C4C5}"/>
              </a:ext>
            </a:extLst>
          </p:cNvPr>
          <p:cNvSpPr/>
          <p:nvPr/>
        </p:nvSpPr>
        <p:spPr>
          <a:xfrm>
            <a:off x="3171368" y="2498436"/>
            <a:ext cx="5251045" cy="797627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BF88E4E-570E-4A45-8811-E81D7D37F2EB}"/>
              </a:ext>
            </a:extLst>
          </p:cNvPr>
          <p:cNvSpPr/>
          <p:nvPr/>
        </p:nvSpPr>
        <p:spPr>
          <a:xfrm>
            <a:off x="3171368" y="4758378"/>
            <a:ext cx="4519887" cy="864096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3913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7B07B8-5A43-D947-830B-1837D57B1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802" y="262740"/>
            <a:ext cx="8229600" cy="1055077"/>
          </a:xfrm>
        </p:spPr>
        <p:txBody>
          <a:bodyPr/>
          <a:lstStyle/>
          <a:p>
            <a:pPr algn="l"/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その２</a:t>
            </a:r>
            <a: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－２　＜展開期－２＞　　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奉仕の理想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89C208-BDDA-F242-A43A-692C2DDAE7F5}"/>
              </a:ext>
            </a:extLst>
          </p:cNvPr>
          <p:cNvSpPr txBox="1"/>
          <p:nvPr/>
        </p:nvSpPr>
        <p:spPr>
          <a:xfrm>
            <a:off x="1999604" y="1028343"/>
            <a:ext cx="8368811" cy="497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1912</a:t>
            </a:r>
            <a:r>
              <a:rPr kumimoji="1" lang="ja-JP" altLang="ja-JP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「ロータリーの目的」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（旧「ロータリーの綱領」）制定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奉仕の理念を実践する対象拡大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自らの事業　＞＞＞　社会生活全体</a:t>
            </a:r>
            <a:endParaRPr kumimoji="1" lang="en-US" altLang="ja-JP" sz="2215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1915</a:t>
            </a:r>
            <a:r>
              <a:rPr kumimoji="1" lang="ja-JP" altLang="ja-JP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</a:t>
            </a:r>
            <a:r>
              <a:rPr kumimoji="1" lang="ja-JP" altLang="ja-JP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ロータリーの倫理訓</a:t>
            </a:r>
            <a:r>
              <a:rPr kumimoji="1" lang="ja-JP" altLang="en-US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（道徳律）」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サンフランシスコ大会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具体的で分かり易く、非常に優れた倫理基準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　　　　様々な批判（宗教色が強すぎ、現実離れした厳しさ、等）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</a:t>
            </a:r>
            <a:r>
              <a:rPr kumimoji="1" lang="en-US" altLang="ja-JP" sz="1662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1951</a:t>
            </a:r>
            <a:r>
              <a:rPr kumimoji="1" lang="ja-JP" altLang="en-US" sz="1662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1662" dirty="0">
                <a:solidFill>
                  <a:srgbClr val="00206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ロータリーのあらゆる文書からいったん削除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</a:t>
            </a:r>
            <a:r>
              <a:rPr kumimoji="1" lang="en-US" altLang="ja-JP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1989</a:t>
            </a:r>
            <a:r>
              <a:rPr kumimoji="1" lang="ja-JP" altLang="en-US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「ロータリアンの職業宣言」</a:t>
            </a:r>
            <a:r>
              <a:rPr kumimoji="1" lang="en-US" altLang="ja-JP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RI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理事会採択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               </a:t>
            </a: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en-US" altLang="ja-JP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Ideal of Service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の提唱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A1DE10CC-5080-4449-97F1-07AB56D39733}"/>
              </a:ext>
            </a:extLst>
          </p:cNvPr>
          <p:cNvSpPr/>
          <p:nvPr/>
        </p:nvSpPr>
        <p:spPr>
          <a:xfrm flipH="1">
            <a:off x="4035464" y="3628408"/>
            <a:ext cx="247940" cy="5317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95D6BA76-5ABA-4716-8011-2E96E1EA2442}"/>
              </a:ext>
            </a:extLst>
          </p:cNvPr>
          <p:cNvSpPr/>
          <p:nvPr/>
        </p:nvSpPr>
        <p:spPr>
          <a:xfrm>
            <a:off x="5231905" y="4552600"/>
            <a:ext cx="1196441" cy="4716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DB07B3F1-9489-4C5A-BF74-9DF563AA397D}"/>
              </a:ext>
            </a:extLst>
          </p:cNvPr>
          <p:cNvSpPr/>
          <p:nvPr/>
        </p:nvSpPr>
        <p:spPr>
          <a:xfrm>
            <a:off x="4283404" y="5489538"/>
            <a:ext cx="2543754" cy="531751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2466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CD7B9B-1943-1A4A-9602-8A371418AB7C}"/>
              </a:ext>
            </a:extLst>
          </p:cNvPr>
          <p:cNvSpPr txBox="1"/>
          <p:nvPr/>
        </p:nvSpPr>
        <p:spPr>
          <a:xfrm>
            <a:off x="1981201" y="1389810"/>
            <a:ext cx="8308615" cy="5660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1910</a:t>
            </a:r>
            <a:r>
              <a:rPr kumimoji="1" lang="ja-JP" altLang="en-US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年代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～　実践派の動きが顕在化</a:t>
            </a:r>
            <a:endParaRPr kumimoji="1" lang="en-US" altLang="ja-JP" sz="2215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実践派：クラブとしての金銭的・身体的奉仕の実践を積極化すべし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2215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1922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エドガー・アレン　　</a:t>
            </a: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ロサンゼルス大会</a:t>
            </a:r>
            <a:r>
              <a:rPr kumimoji="1" lang="ja-JP" altLang="en-US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</a:t>
            </a:r>
            <a:endParaRPr kumimoji="1" lang="en-US" altLang="ja-JP" sz="2215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</a:t>
            </a:r>
            <a:r>
              <a:rPr kumimoji="1" lang="ja-JP" altLang="en-US" sz="1846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身体障害児救済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事業に関する決議案」提出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⇒　この事業を奨励する決議</a:t>
            </a:r>
            <a:r>
              <a:rPr kumimoji="1" lang="en-US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22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－</a:t>
            </a:r>
            <a:r>
              <a:rPr kumimoji="1" lang="en-US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17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を理事会が採択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2215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</a:t>
            </a:r>
            <a:r>
              <a:rPr kumimoji="1" lang="en-US" altLang="ja-JP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A.F.</a:t>
            </a:r>
            <a:r>
              <a:rPr kumimoji="1" lang="ja-JP" altLang="en-US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シェルドン　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理念派の中心人物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1477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「ロータリー創立の理念を守るべき」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両派の対立が深まり、ロータリーは 　</a:t>
            </a:r>
            <a:r>
              <a:rPr kumimoji="1" lang="ja-JP" altLang="en-US" sz="2215" b="1" i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分裂の危機 　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へ</a:t>
            </a:r>
            <a:endParaRPr kumimoji="1" lang="en-US" altLang="ja-JP" sz="2215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                    </a:t>
            </a:r>
            <a:r>
              <a:rPr kumimoji="1" lang="ja-JP" altLang="en-US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</a:t>
            </a:r>
            <a:endParaRPr kumimoji="1" lang="en-US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292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80AA539-756C-C44C-96B0-7E414CAAD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517282"/>
            <a:ext cx="8229600" cy="780281"/>
          </a:xfrm>
        </p:spPr>
        <p:txBody>
          <a:bodyPr/>
          <a:lstStyle/>
          <a:p>
            <a:pPr algn="l"/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</a:t>
            </a:r>
            <a: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3 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＜成長期＞　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理念派　</a:t>
            </a:r>
            <a:r>
              <a:rPr lang="en-US" altLang="ja-JP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vs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実践派</a:t>
            </a:r>
            <a:br>
              <a:rPr lang="en-US" altLang="ja-JP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ja-JP" altLang="en-US" sz="1477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endParaRPr lang="ja-JP" altLang="en-US" sz="1477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8D7D5ABD-0701-41D6-B80C-F2968A003F4E}"/>
              </a:ext>
            </a:extLst>
          </p:cNvPr>
          <p:cNvSpPr/>
          <p:nvPr/>
        </p:nvSpPr>
        <p:spPr>
          <a:xfrm>
            <a:off x="7425380" y="5423068"/>
            <a:ext cx="1661723" cy="59822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8937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CD7B9B-1943-1A4A-9602-8A371418AB7C}"/>
              </a:ext>
            </a:extLst>
          </p:cNvPr>
          <p:cNvSpPr txBox="1"/>
          <p:nvPr/>
        </p:nvSpPr>
        <p:spPr>
          <a:xfrm>
            <a:off x="2095319" y="1235321"/>
            <a:ext cx="8308615" cy="5887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1923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決議</a:t>
            </a:r>
            <a:r>
              <a:rPr kumimoji="1" lang="en-US" altLang="ja-JP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23-34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セントルイス国際大会にて採決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「綱領に基づく諸活動に関するロータリーの方針」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</a:t>
            </a: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後に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「社会奉仕に関するロータリーの方針」</a:t>
            </a: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に名称変更</a:t>
            </a: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77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b="1" i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決議</a:t>
            </a:r>
            <a:r>
              <a:rPr kumimoji="1" lang="en-US" altLang="ja-JP" sz="2215" b="1" i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23-34 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とは、ロータリーの奉仕理念を表す唯一の文書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個人奉仕か、団体奉仕か？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第</a:t>
            </a:r>
            <a:r>
              <a:rPr kumimoji="1" lang="en-US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4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条と第</a:t>
            </a:r>
            <a:r>
              <a:rPr kumimoji="1" lang="en-US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6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条ｇ項に論争終結のための以下のような趣旨が明記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・　ロータリーの奉仕の哲学は単なる理念の提唱ではなく、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実践の哲学であり、奉仕活動を伴わねばならない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・　ロータリーの奉仕活動の実践は</a:t>
            </a:r>
            <a:r>
              <a:rPr kumimoji="1" lang="ja-JP" altLang="en-US" sz="1846" dirty="0">
                <a:solidFill>
                  <a:prstClr val="black"/>
                </a:solidFill>
                <a:highlight>
                  <a:srgbClr val="FFFF00"/>
                </a:highlight>
                <a:latin typeface="HGMaruGothicMPRO" panose="020F0600000000000000" pitchFamily="34" charset="-128"/>
                <a:ea typeface="HGMaruGothicMPRO" panose="020F0600000000000000" pitchFamily="34" charset="-128"/>
              </a:rPr>
              <a:t>個人奉仕が原則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であって、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</a:t>
            </a:r>
            <a:r>
              <a:rPr kumimoji="1" lang="ja-JP" altLang="en-US" sz="1846" dirty="0">
                <a:solidFill>
                  <a:prstClr val="black"/>
                </a:solidFill>
                <a:highlight>
                  <a:srgbClr val="FFFF00"/>
                </a:highlight>
                <a:latin typeface="HGMaruGothicMPRO" panose="020F0600000000000000" pitchFamily="34" charset="-128"/>
                <a:ea typeface="HGMaruGothicMPRO" panose="020F0600000000000000" pitchFamily="34" charset="-128"/>
              </a:rPr>
              <a:t>クラブが行う奉仕活動は会員の訓練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のための例示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  </a:t>
            </a:r>
            <a:r>
              <a:rPr kumimoji="1" lang="en-US" altLang="ja-JP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 </a:t>
            </a:r>
            <a:r>
              <a:rPr kumimoji="1" lang="ja-JP" altLang="en-US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 </a:t>
            </a:r>
            <a:endParaRPr kumimoji="1" lang="en-US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　　</a:t>
            </a:r>
            <a:endParaRPr kumimoji="1" lang="en-US" altLang="ja-JP" sz="1292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80AA539-756C-C44C-96B0-7E414CAAD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517281"/>
            <a:ext cx="8229600" cy="648890"/>
          </a:xfrm>
        </p:spPr>
        <p:txBody>
          <a:bodyPr/>
          <a:lstStyle/>
          <a:p>
            <a:pPr algn="l"/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</a:t>
            </a:r>
            <a: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3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－２</a:t>
            </a:r>
            <a: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＜成長期－２＞　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決議２３－３４</a:t>
            </a:r>
            <a:br>
              <a:rPr lang="en-US" altLang="ja-JP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ja-JP" altLang="en-US" sz="1477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endParaRPr lang="ja-JP" altLang="en-US" sz="1477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2B32963F-B0A5-48D5-9CE9-6FEDAE2A8910}"/>
              </a:ext>
            </a:extLst>
          </p:cNvPr>
          <p:cNvSpPr/>
          <p:nvPr/>
        </p:nvSpPr>
        <p:spPr>
          <a:xfrm>
            <a:off x="4367809" y="3030188"/>
            <a:ext cx="4519887" cy="664689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9078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A73DC9-7196-9047-A995-25FE37E9C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br>
              <a:rPr lang="en-US" altLang="ja-JP" sz="1477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ja-JP" altLang="en-US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その４ ＜四つのテスト＞　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四大奉仕</a:t>
            </a:r>
            <a:r>
              <a:rPr lang="ja-JP" altLang="en-US" sz="2215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と</a:t>
            </a:r>
            <a:r>
              <a:rPr lang="ja-JP" altLang="en-US" sz="2954" b="1" i="1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四つのテスト</a:t>
            </a:r>
            <a:br>
              <a:rPr lang="en-US" altLang="ja-JP" sz="2215" dirty="0">
                <a:solidFill>
                  <a:srgbClr val="00B05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ja-JP" altLang="en-US" sz="1292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　　</a:t>
            </a:r>
            <a:r>
              <a:rPr lang="ja-JP" altLang="en-US" sz="1846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lang="ja-JP" altLang="en-US" sz="1846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9F30A1-F3D4-8340-AB7F-A17DC031F660}"/>
              </a:ext>
            </a:extLst>
          </p:cNvPr>
          <p:cNvSpPr txBox="1"/>
          <p:nvPr/>
        </p:nvSpPr>
        <p:spPr>
          <a:xfrm>
            <a:off x="2240803" y="1381826"/>
            <a:ext cx="8242146" cy="4921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1927</a:t>
            </a:r>
            <a:r>
              <a:rPr kumimoji="1" lang="en-US" altLang="ja-JP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kumimoji="1" lang="ja-JP" altLang="en-US" sz="2215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1846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ベルギーオステンド国際大会</a:t>
            </a:r>
            <a:r>
              <a:rPr kumimoji="1" lang="ja-JP" altLang="en-US" sz="1662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</a:t>
            </a:r>
            <a:endParaRPr kumimoji="1" lang="en-US" altLang="ja-JP" sz="1662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</a:t>
            </a:r>
            <a:endParaRPr kumimoji="1" lang="en-US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　　</a:t>
            </a:r>
            <a:r>
              <a:rPr kumimoji="1" lang="ja-JP" altLang="en-US" sz="1846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四大奉仕　⇒　クラブ奉仕、職業奉仕、社会奉仕、国際奉仕</a:t>
            </a:r>
            <a:endParaRPr kumimoji="1" lang="en-US" altLang="ja-JP" sz="1846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292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 </a:t>
            </a:r>
            <a:r>
              <a:rPr kumimoji="1" lang="ja-JP" altLang="en-US" sz="1477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</a:t>
            </a:r>
            <a:endParaRPr kumimoji="1" lang="en-US" altLang="ja-JP" sz="1477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　　　　</a:t>
            </a:r>
            <a:r>
              <a:rPr kumimoji="1" lang="en-US" altLang="ja-JP" sz="2215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“Vocational Service”(</a:t>
            </a:r>
            <a:r>
              <a:rPr kumimoji="1" lang="ja-JP" altLang="en-US" sz="2215" b="1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職業奉仕）</a:t>
            </a:r>
            <a:r>
              <a:rPr kumimoji="1" lang="ja-JP" altLang="en-US" sz="1846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という呼び名が正式に</a:t>
            </a:r>
            <a:endParaRPr kumimoji="1" lang="en-US" altLang="ja-JP" sz="1846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　</a:t>
            </a:r>
            <a:endParaRPr kumimoji="1" lang="en-US" altLang="ja-JP" sz="1846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1932</a:t>
            </a:r>
            <a:r>
              <a:rPr kumimoji="1" lang="ja-JP" altLang="ja-JP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ja-JP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ハーバー</a:t>
            </a:r>
            <a:r>
              <a:rPr kumimoji="1" lang="ja-JP" altLang="en-US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ト</a:t>
            </a:r>
            <a:r>
              <a:rPr kumimoji="1" lang="ja-JP" altLang="ja-JP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・テーラー</a:t>
            </a:r>
            <a:endParaRPr kumimoji="1" lang="en-US" altLang="ja-JP" sz="2215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en-US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</a:t>
            </a:r>
            <a:r>
              <a:rPr kumimoji="1" lang="en-US" altLang="ja-JP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</a:t>
            </a:r>
            <a:r>
              <a:rPr kumimoji="1" lang="en-US" altLang="ja-JP" sz="2215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</a:t>
            </a:r>
            <a:r>
              <a:rPr kumimoji="1" lang="ja-JP" altLang="ja-JP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会社再建のため</a:t>
            </a:r>
            <a:r>
              <a:rPr kumimoji="1" lang="ja-JP" altLang="ja-JP" sz="2215" b="1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「四つのテスト」</a:t>
            </a:r>
            <a:r>
              <a:rPr kumimoji="1" lang="ja-JP" altLang="ja-JP" sz="1662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考案し実践</a:t>
            </a: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477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　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その後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en-US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RI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理事会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が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職業奉仕の構成要素として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採択（</a:t>
            </a:r>
            <a:r>
              <a:rPr kumimoji="1" lang="en-US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1943</a:t>
            </a: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年）</a:t>
            </a:r>
            <a:endParaRPr kumimoji="1" lang="ja-JP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endParaRPr kumimoji="1" lang="en-US" altLang="ja-JP" sz="1846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1954</a:t>
            </a:r>
            <a:r>
              <a:rPr kumimoji="1" lang="ja-JP" altLang="ja-JP" sz="2215" dirty="0">
                <a:solidFill>
                  <a:srgbClr val="0070C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</a:t>
            </a:r>
            <a:r>
              <a:rPr kumimoji="1" lang="ja-JP" altLang="ja-JP" sz="1846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ハーバー</a:t>
            </a:r>
            <a:r>
              <a:rPr kumimoji="1" lang="ja-JP" altLang="en-US" sz="1846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ト</a:t>
            </a:r>
            <a:r>
              <a:rPr kumimoji="1" lang="ja-JP" altLang="ja-JP" sz="1846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・テーラー</a:t>
            </a:r>
            <a:endParaRPr kumimoji="1" lang="en-US" altLang="ja-JP" sz="1846" dirty="0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846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　　　　　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「四つのテスト」の版権を</a:t>
            </a:r>
            <a:r>
              <a:rPr kumimoji="1" lang="en-US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RI</a:t>
            </a:r>
            <a:r>
              <a:rPr kumimoji="1" lang="ja-JP" altLang="ja-JP" sz="1846" dirty="0">
                <a:solidFill>
                  <a:prstClr val="black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に寄贈</a:t>
            </a:r>
            <a:endParaRPr kumimoji="1" lang="ja-JP" altLang="en-US" sz="1662" dirty="0">
              <a:solidFill>
                <a:prstClr val="black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92" dirty="0">
                <a:solidFill>
                  <a:prstClr val="black"/>
                </a:solidFill>
                <a:latin typeface="Times New Roman" charset="0"/>
                <a:ea typeface="HG丸ｺﾞｼｯｸM-PRO" pitchFamily="50" charset="-128"/>
              </a:rPr>
              <a:t> </a:t>
            </a:r>
          </a:p>
          <a:p>
            <a:pPr defTabSz="844083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292" b="1" dirty="0">
              <a:solidFill>
                <a:prstClr val="black"/>
              </a:solidFill>
              <a:latin typeface="Times New Roman" charset="0"/>
              <a:ea typeface="HG丸ｺﾞｼｯｸM-PRO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7BCDE61-FBED-41BF-9FA6-26EE9865F190}"/>
              </a:ext>
            </a:extLst>
          </p:cNvPr>
          <p:cNvSpPr/>
          <p:nvPr/>
        </p:nvSpPr>
        <p:spPr>
          <a:xfrm>
            <a:off x="3370775" y="2697842"/>
            <a:ext cx="4121073" cy="465282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FE9A336-49C8-4A5D-BF57-44302012593A}"/>
              </a:ext>
            </a:extLst>
          </p:cNvPr>
          <p:cNvSpPr/>
          <p:nvPr/>
        </p:nvSpPr>
        <p:spPr>
          <a:xfrm>
            <a:off x="5098966" y="3960753"/>
            <a:ext cx="2127006" cy="531751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358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9B1BF2-B3EC-4302-8FD6-28439EAF1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0472"/>
            <a:ext cx="8229600" cy="1055077"/>
          </a:xfrm>
        </p:spPr>
        <p:txBody>
          <a:bodyPr/>
          <a:lstStyle/>
          <a:p>
            <a:pPr algn="l"/>
            <a:r>
              <a:rPr lang="ja-JP" altLang="en-US" sz="2215" dirty="0">
                <a:solidFill>
                  <a:srgbClr val="00B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その５　＜直近</a:t>
            </a:r>
            <a:r>
              <a:rPr lang="en-US" altLang="ja-JP" sz="2215" dirty="0">
                <a:solidFill>
                  <a:srgbClr val="00B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30</a:t>
            </a:r>
            <a:r>
              <a:rPr lang="ja-JP" altLang="en-US" sz="2215" dirty="0">
                <a:solidFill>
                  <a:srgbClr val="00B050"/>
                </a:solidFill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年＞</a:t>
            </a:r>
            <a:r>
              <a:rPr lang="ja-JP" altLang="en-US" sz="2215" dirty="0">
                <a:latin typeface="HG丸ｺﾞｼｯｸM-PRO" panose="020F0400000000000000" pitchFamily="50" charset="-128"/>
                <a:ea typeface="HG丸ｺﾞｼｯｸM-PRO" panose="020F0400000000000000" pitchFamily="50" charset="-128"/>
              </a:rPr>
              <a:t>　</a:t>
            </a:r>
            <a:r>
              <a:rPr lang="ja-JP" altLang="en-US" sz="2215" dirty="0"/>
              <a:t>　　　</a:t>
            </a:r>
            <a:r>
              <a:rPr lang="ja-JP" altLang="en-US" sz="2954" b="1" i="1" dirty="0"/>
              <a:t>ロータリーの樹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4B48A2-DD23-4D3A-8AB3-558D3374F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878114"/>
            <a:ext cx="8229600" cy="5716327"/>
          </a:xfrm>
        </p:spPr>
        <p:txBody>
          <a:bodyPr/>
          <a:lstStyle/>
          <a:p>
            <a:pPr marL="0" indent="0">
              <a:buNone/>
            </a:pPr>
            <a:endParaRPr lang="en-US" altLang="ja-JP" sz="1662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ja-JP" sz="2215" dirty="0">
                <a:solidFill>
                  <a:srgbClr val="0070C0"/>
                </a:solidFill>
                <a:latin typeface="HG丸ｺﾞｼｯｸM-PRO" panose="020F0400000000000000" pitchFamily="34" charset="-128"/>
                <a:ea typeface="HG丸ｺﾞｼｯｸM-PRO" panose="020F0400000000000000" pitchFamily="34" charset="-128"/>
              </a:rPr>
              <a:t>1987</a:t>
            </a:r>
            <a:r>
              <a:rPr lang="ja-JP" altLang="en-US" sz="2215" dirty="0"/>
              <a:t>　　職業奉仕に関する特別委員会　</a:t>
            </a:r>
            <a:r>
              <a:rPr lang="ja-JP" altLang="en-US" sz="1846" dirty="0"/>
              <a:t>招集</a:t>
            </a:r>
            <a:r>
              <a:rPr lang="ja-JP" altLang="en-US" sz="1662" dirty="0"/>
              <a:t>　</a:t>
            </a:r>
            <a:endParaRPr lang="en-US" altLang="ja-JP" sz="1662" dirty="0"/>
          </a:p>
          <a:p>
            <a:pPr marL="0" indent="0">
              <a:buNone/>
            </a:pPr>
            <a:r>
              <a:rPr lang="en-US" altLang="ja-JP" sz="2215" dirty="0">
                <a:solidFill>
                  <a:srgbClr val="0070C0"/>
                </a:solidFill>
                <a:latin typeface="HG丸ｺﾞｼｯｸM-PRO" panose="020F0400000000000000" pitchFamily="34" charset="-128"/>
                <a:ea typeface="HG丸ｺﾞｼｯｸM-PRO" panose="020F0400000000000000" pitchFamily="34" charset="-128"/>
              </a:rPr>
              <a:t>1989</a:t>
            </a:r>
            <a:r>
              <a:rPr lang="ja-JP" altLang="en-US" sz="2215" dirty="0"/>
              <a:t>　　「職業奉仕に関する声明」　</a:t>
            </a:r>
            <a:r>
              <a:rPr lang="ja-JP" altLang="en-US" sz="1846" dirty="0"/>
              <a:t>及び</a:t>
            </a:r>
            <a:endParaRPr lang="en-US" altLang="ja-JP" sz="1846" dirty="0"/>
          </a:p>
          <a:p>
            <a:pPr marL="0" indent="0">
              <a:buNone/>
            </a:pPr>
            <a:r>
              <a:rPr lang="ja-JP" altLang="en-US" sz="2215" dirty="0"/>
              <a:t>　　　　　　　　　「ロータリアンの職業宣言」　</a:t>
            </a:r>
            <a:r>
              <a:rPr lang="ja-JP" altLang="en-US" sz="1846" dirty="0"/>
              <a:t>採択</a:t>
            </a:r>
            <a:endParaRPr lang="en-US" altLang="ja-JP" sz="1846" dirty="0"/>
          </a:p>
          <a:p>
            <a:pPr marL="0" indent="0">
              <a:buNone/>
            </a:pPr>
            <a:endParaRPr lang="en-US" altLang="ja-JP" sz="2215" dirty="0"/>
          </a:p>
          <a:p>
            <a:pPr marL="0" indent="0">
              <a:buNone/>
            </a:pPr>
            <a:r>
              <a:rPr lang="ja-JP" altLang="en-US" sz="1846" dirty="0"/>
              <a:t>　　　　　　　　　　　クラブの職業奉仕活動を推奨した？との理解から多少の混乱も</a:t>
            </a:r>
            <a:endParaRPr lang="en-US" altLang="ja-JP" sz="1846" dirty="0"/>
          </a:p>
          <a:p>
            <a:pPr marL="0" indent="0">
              <a:buNone/>
            </a:pPr>
            <a:r>
              <a:rPr lang="ja-JP" altLang="en-US" sz="1846" dirty="0"/>
              <a:t>　　　　　　　　　　　クラブ奉仕活動の活発化に伴い「奉仕の基本理念」希薄化も？</a:t>
            </a:r>
            <a:endParaRPr lang="en-US" altLang="ja-JP" sz="1846" dirty="0"/>
          </a:p>
          <a:p>
            <a:pPr marL="0" indent="0">
              <a:buNone/>
            </a:pPr>
            <a:endParaRPr lang="en-US" altLang="ja-JP" sz="1846" dirty="0"/>
          </a:p>
          <a:p>
            <a:pPr marL="0" indent="0">
              <a:buNone/>
            </a:pPr>
            <a:r>
              <a:rPr lang="en-US" altLang="ja-JP" sz="2215" dirty="0">
                <a:solidFill>
                  <a:srgbClr val="0070C0"/>
                </a:solidFill>
                <a:latin typeface="HG丸ｺﾞｼｯｸM-PRO" panose="020F0400000000000000" pitchFamily="34" charset="-128"/>
                <a:ea typeface="HG丸ｺﾞｼｯｸM-PRO" panose="020F0400000000000000" pitchFamily="34" charset="-128"/>
              </a:rPr>
              <a:t>2008</a:t>
            </a:r>
            <a:r>
              <a:rPr lang="ja-JP" altLang="en-US" sz="2215" dirty="0">
                <a:solidFill>
                  <a:srgbClr val="FF0000"/>
                </a:solidFill>
              </a:rPr>
              <a:t>     渡辺好政 </a:t>
            </a:r>
            <a:r>
              <a:rPr lang="en-US" altLang="ja-JP" sz="2215" dirty="0"/>
              <a:t>RI</a:t>
            </a:r>
            <a:r>
              <a:rPr lang="ja-JP" altLang="en-US" sz="2215" dirty="0"/>
              <a:t>理事</a:t>
            </a:r>
            <a:endParaRPr lang="en-US" altLang="ja-JP" sz="2215" dirty="0"/>
          </a:p>
          <a:p>
            <a:pPr marL="0" indent="0">
              <a:buNone/>
            </a:pPr>
            <a:r>
              <a:rPr lang="ja-JP" altLang="en-US" sz="2215" dirty="0">
                <a:solidFill>
                  <a:srgbClr val="0070C0"/>
                </a:solidFill>
              </a:rPr>
              <a:t>　　　　　　</a:t>
            </a:r>
            <a:r>
              <a:rPr lang="ja-JP" altLang="en-US" sz="2215" dirty="0"/>
              <a:t>「ロータリーにおける職業奉仕の重要性について」</a:t>
            </a:r>
            <a:endParaRPr lang="en-US" altLang="ja-JP" sz="2215" dirty="0"/>
          </a:p>
          <a:p>
            <a:pPr marL="0" indent="0">
              <a:buNone/>
            </a:pPr>
            <a:r>
              <a:rPr lang="ja-JP" altLang="en-US" sz="2215" dirty="0">
                <a:solidFill>
                  <a:srgbClr val="0070C0"/>
                </a:solidFill>
              </a:rPr>
              <a:t>　　　　　　　　</a:t>
            </a:r>
            <a:r>
              <a:rPr lang="en-US" altLang="ja-JP" sz="1846" dirty="0"/>
              <a:t>RI </a:t>
            </a:r>
            <a:r>
              <a:rPr lang="ja-JP" altLang="en-US" sz="1846" dirty="0"/>
              <a:t>国際協議会全体会議で講演　</a:t>
            </a:r>
            <a:r>
              <a:rPr lang="ja-JP" altLang="en-US" sz="1846" dirty="0">
                <a:solidFill>
                  <a:srgbClr val="0070C0"/>
                </a:solidFill>
              </a:rPr>
              <a:t>２０１３</a:t>
            </a:r>
            <a:r>
              <a:rPr lang="ja-JP" altLang="en-US" sz="1846" dirty="0"/>
              <a:t>規定審議会を経て採択　　　　　　　　　　　　　　　　　　　　　　　</a:t>
            </a:r>
            <a:endParaRPr lang="en-US" altLang="ja-JP" sz="1846" dirty="0"/>
          </a:p>
          <a:p>
            <a:pPr marL="0" indent="0">
              <a:buNone/>
            </a:pPr>
            <a:endParaRPr lang="en-US" altLang="ja-JP" sz="1846" dirty="0"/>
          </a:p>
          <a:p>
            <a:pPr marL="0" indent="0">
              <a:buNone/>
            </a:pPr>
            <a:endParaRPr lang="en-US" altLang="ja-JP" sz="1846" dirty="0"/>
          </a:p>
          <a:p>
            <a:pPr marL="0" indent="0" algn="ctr">
              <a:buNone/>
            </a:pPr>
            <a:r>
              <a:rPr lang="ja-JP" altLang="en-US" sz="2215" b="1" i="1" dirty="0"/>
              <a:t>ロータリーの樹・２００８</a:t>
            </a:r>
            <a:endParaRPr lang="en-US" altLang="ja-JP" sz="2215" b="1" i="1" dirty="0"/>
          </a:p>
          <a:p>
            <a:pPr marL="0" indent="0">
              <a:buNone/>
            </a:pPr>
            <a:endParaRPr lang="en-US" altLang="ja-JP" sz="1846" dirty="0"/>
          </a:p>
          <a:p>
            <a:pPr marL="0" indent="0">
              <a:buNone/>
            </a:pPr>
            <a:endParaRPr lang="en-US" altLang="ja-JP" sz="1846" dirty="0"/>
          </a:p>
          <a:p>
            <a:pPr marL="0" indent="0">
              <a:buNone/>
            </a:pPr>
            <a:r>
              <a:rPr lang="ja-JP" altLang="en-US" sz="1846" dirty="0"/>
              <a:t>　　　　　　　</a:t>
            </a:r>
            <a:endParaRPr lang="en-US" altLang="ja-JP" sz="1846" dirty="0"/>
          </a:p>
          <a:p>
            <a:pPr marL="0" indent="0">
              <a:buNone/>
            </a:pPr>
            <a:endParaRPr lang="ja-JP" altLang="en-US" sz="2215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090A0CF-1B32-411F-9C37-33FC1DE9CE6C}"/>
              </a:ext>
            </a:extLst>
          </p:cNvPr>
          <p:cNvSpPr/>
          <p:nvPr/>
        </p:nvSpPr>
        <p:spPr>
          <a:xfrm>
            <a:off x="4434277" y="5556007"/>
            <a:ext cx="3456384" cy="797627"/>
          </a:xfrm>
          <a:prstGeom prst="roundRect">
            <a:avLst>
              <a:gd name="adj" fmla="val 35792"/>
            </a:avLst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3F7A9866-E15C-4538-A4D8-B6E9C8F0E4ED}"/>
              </a:ext>
            </a:extLst>
          </p:cNvPr>
          <p:cNvSpPr/>
          <p:nvPr/>
        </p:nvSpPr>
        <p:spPr>
          <a:xfrm>
            <a:off x="3370774" y="2618021"/>
            <a:ext cx="398814" cy="1196441"/>
          </a:xfrm>
          <a:prstGeom prst="downArrow">
            <a:avLst>
              <a:gd name="adj1" fmla="val 19401"/>
              <a:gd name="adj2" fmla="val 672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4083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1108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5385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1302</Words>
  <Application>Microsoft Office PowerPoint</Application>
  <PresentationFormat>ワイド画面</PresentationFormat>
  <Paragraphs>186</Paragraphs>
  <Slides>12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HG丸ｺﾞｼｯｸM-PRO</vt:lpstr>
      <vt:lpstr>HG丸ｺﾞｼｯｸM-PRO</vt:lpstr>
      <vt:lpstr>メイリオ</vt:lpstr>
      <vt:lpstr>游ゴシック</vt:lpstr>
      <vt:lpstr>Arial</vt:lpstr>
      <vt:lpstr>Calibri</vt:lpstr>
      <vt:lpstr>Times New Roman</vt:lpstr>
      <vt:lpstr>Office テーマ</vt:lpstr>
      <vt:lpstr> ロータリーの職業奉仕 歴史と変遷  </vt:lpstr>
      <vt:lpstr>創立期  展開期 　成長期  　　四つのテスト　　　　　　　　　　　　　   近年</vt:lpstr>
      <vt:lpstr>その１ ＜創立期＞　　　「親睦」と「奉仕」</vt:lpstr>
      <vt:lpstr>その２ ＜展開期＞　ロータリーの二大標語　　</vt:lpstr>
      <vt:lpstr>その２ －２　＜展開期－２＞　　奉仕の理想　　</vt:lpstr>
      <vt:lpstr>その3 ＜成長期＞　理念派　vs　実践派 　　　　　</vt:lpstr>
      <vt:lpstr>その3－２ ＜成長期－２＞　決議２３－３４ 　　　　　</vt:lpstr>
      <vt:lpstr> その４ ＜四つのテスト＞　四大奉仕と四つのテスト 　　　　　　　　　</vt:lpstr>
      <vt:lpstr>その５　＜直近30年＞　　　　ロータリーの樹</vt:lpstr>
      <vt:lpstr>PowerPoint プレゼンテーション</vt:lpstr>
      <vt:lpstr> その５－２＜直近＞　「職業奉仕」はロータリーの根幹？ 　　　　　　　　　　　　　　</vt:lpstr>
      <vt:lpstr>ご清聴ありがとうございました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rotary@2660.onmicrosoft.com</dc:creator>
  <cp:lastModifiedBy>yasumatsuya</cp:lastModifiedBy>
  <cp:revision>16</cp:revision>
  <cp:lastPrinted>2022-07-07T05:44:31Z</cp:lastPrinted>
  <dcterms:created xsi:type="dcterms:W3CDTF">2021-03-15T00:44:52Z</dcterms:created>
  <dcterms:modified xsi:type="dcterms:W3CDTF">2022-12-17T11:09:33Z</dcterms:modified>
</cp:coreProperties>
</file>