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5" r:id="rId3"/>
  </p:sldMasterIdLst>
  <p:notesMasterIdLst>
    <p:notesMasterId r:id="rId25"/>
  </p:notesMasterIdLst>
  <p:sldIdLst>
    <p:sldId id="299" r:id="rId4"/>
    <p:sldId id="300" r:id="rId5"/>
    <p:sldId id="301" r:id="rId6"/>
    <p:sldId id="302" r:id="rId7"/>
    <p:sldId id="303" r:id="rId8"/>
    <p:sldId id="304" r:id="rId9"/>
    <p:sldId id="305" r:id="rId10"/>
    <p:sldId id="306" r:id="rId11"/>
    <p:sldId id="307" r:id="rId12"/>
    <p:sldId id="308" r:id="rId13"/>
    <p:sldId id="309" r:id="rId14"/>
    <p:sldId id="310" r:id="rId15"/>
    <p:sldId id="311" r:id="rId16"/>
    <p:sldId id="312" r:id="rId17"/>
    <p:sldId id="313" r:id="rId18"/>
    <p:sldId id="314" r:id="rId19"/>
    <p:sldId id="315" r:id="rId20"/>
    <p:sldId id="316" r:id="rId21"/>
    <p:sldId id="317" r:id="rId22"/>
    <p:sldId id="318" r:id="rId23"/>
    <p:sldId id="320" r:id="rId2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1" autoAdjust="0"/>
    <p:restoredTop sz="94660"/>
  </p:normalViewPr>
  <p:slideViewPr>
    <p:cSldViewPr snapToGrid="0">
      <p:cViewPr varScale="1">
        <p:scale>
          <a:sx n="73" d="100"/>
          <a:sy n="73" d="100"/>
        </p:scale>
        <p:origin x="15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147587589982878E-2"/>
          <c:y val="3.9714186346444601E-2"/>
          <c:w val="0.85364458554937384"/>
          <c:h val="0.78599459158322182"/>
        </c:manualLayout>
      </c:layout>
      <c:barChart>
        <c:barDir val="col"/>
        <c:grouping val="clustered"/>
        <c:varyColors val="0"/>
        <c:ser>
          <c:idx val="0"/>
          <c:order val="0"/>
          <c:tx>
            <c:strRef>
              <c:f>Sheet1!$B$1</c:f>
              <c:strCache>
                <c:ptCount val="1"/>
                <c:pt idx="0">
                  <c:v>退会数（左目盛り）</c:v>
                </c:pt>
              </c:strCache>
            </c:strRef>
          </c:tx>
          <c:invertIfNegative val="0"/>
          <c:cat>
            <c:strRef>
              <c:f>Sheet1!$A$2:$A$42</c:f>
              <c:strCache>
                <c:ptCount val="4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strCache>
            </c:strRef>
          </c:cat>
          <c:val>
            <c:numRef>
              <c:f>Sheet1!$B$2:$B$42</c:f>
              <c:numCache>
                <c:formatCode>General</c:formatCode>
                <c:ptCount val="41"/>
                <c:pt idx="0">
                  <c:v>108</c:v>
                </c:pt>
                <c:pt idx="1">
                  <c:v>231</c:v>
                </c:pt>
                <c:pt idx="2">
                  <c:v>170</c:v>
                </c:pt>
                <c:pt idx="3">
                  <c:v>114</c:v>
                </c:pt>
                <c:pt idx="4">
                  <c:v>89</c:v>
                </c:pt>
                <c:pt idx="5">
                  <c:v>59</c:v>
                </c:pt>
                <c:pt idx="6">
                  <c:v>48</c:v>
                </c:pt>
                <c:pt idx="7">
                  <c:v>42</c:v>
                </c:pt>
                <c:pt idx="8">
                  <c:v>44</c:v>
                </c:pt>
                <c:pt idx="9">
                  <c:v>31</c:v>
                </c:pt>
                <c:pt idx="10">
                  <c:v>23</c:v>
                </c:pt>
                <c:pt idx="11">
                  <c:v>20</c:v>
                </c:pt>
                <c:pt idx="12">
                  <c:v>21</c:v>
                </c:pt>
                <c:pt idx="13">
                  <c:v>17</c:v>
                </c:pt>
                <c:pt idx="14">
                  <c:v>21</c:v>
                </c:pt>
                <c:pt idx="15">
                  <c:v>22</c:v>
                </c:pt>
                <c:pt idx="16">
                  <c:v>19</c:v>
                </c:pt>
                <c:pt idx="17">
                  <c:v>19</c:v>
                </c:pt>
                <c:pt idx="18">
                  <c:v>18</c:v>
                </c:pt>
                <c:pt idx="19">
                  <c:v>17</c:v>
                </c:pt>
                <c:pt idx="20">
                  <c:v>14</c:v>
                </c:pt>
                <c:pt idx="21">
                  <c:v>19</c:v>
                </c:pt>
                <c:pt idx="22">
                  <c:v>19</c:v>
                </c:pt>
                <c:pt idx="23">
                  <c:v>18</c:v>
                </c:pt>
                <c:pt idx="24">
                  <c:v>11</c:v>
                </c:pt>
                <c:pt idx="25">
                  <c:v>18</c:v>
                </c:pt>
                <c:pt idx="26">
                  <c:v>15</c:v>
                </c:pt>
                <c:pt idx="27">
                  <c:v>18</c:v>
                </c:pt>
                <c:pt idx="28">
                  <c:v>10</c:v>
                </c:pt>
                <c:pt idx="29">
                  <c:v>18</c:v>
                </c:pt>
                <c:pt idx="30">
                  <c:v>8</c:v>
                </c:pt>
                <c:pt idx="31">
                  <c:v>7</c:v>
                </c:pt>
                <c:pt idx="32">
                  <c:v>16</c:v>
                </c:pt>
                <c:pt idx="33">
                  <c:v>10</c:v>
                </c:pt>
                <c:pt idx="34">
                  <c:v>7</c:v>
                </c:pt>
                <c:pt idx="35">
                  <c:v>5</c:v>
                </c:pt>
                <c:pt idx="36">
                  <c:v>3</c:v>
                </c:pt>
                <c:pt idx="37">
                  <c:v>8</c:v>
                </c:pt>
                <c:pt idx="38">
                  <c:v>10</c:v>
                </c:pt>
                <c:pt idx="39">
                  <c:v>8</c:v>
                </c:pt>
                <c:pt idx="40">
                  <c:v>39</c:v>
                </c:pt>
              </c:numCache>
            </c:numRef>
          </c:val>
          <c:extLst>
            <c:ext xmlns:c16="http://schemas.microsoft.com/office/drawing/2014/chart" uri="{C3380CC4-5D6E-409C-BE32-E72D297353CC}">
              <c16:uniqueId val="{00000000-79C1-4F2B-AF6D-A61E305A48B6}"/>
            </c:ext>
          </c:extLst>
        </c:ser>
        <c:dLbls>
          <c:showLegendKey val="0"/>
          <c:showVal val="0"/>
          <c:showCatName val="0"/>
          <c:showSerName val="0"/>
          <c:showPercent val="0"/>
          <c:showBubbleSize val="0"/>
        </c:dLbls>
        <c:gapWidth val="121"/>
        <c:axId val="312032256"/>
        <c:axId val="312038144"/>
      </c:barChart>
      <c:lineChart>
        <c:grouping val="standard"/>
        <c:varyColors val="0"/>
        <c:ser>
          <c:idx val="1"/>
          <c:order val="1"/>
          <c:tx>
            <c:strRef>
              <c:f>Sheet1!$C$1</c:f>
              <c:strCache>
                <c:ptCount val="1"/>
                <c:pt idx="0">
                  <c:v>累積％（右目盛り）</c:v>
                </c:pt>
              </c:strCache>
            </c:strRef>
          </c:tx>
          <c:spPr>
            <a:ln w="38100"/>
          </c:spPr>
          <c:marker>
            <c:symbol val="none"/>
          </c:marker>
          <c:cat>
            <c:strRef>
              <c:f>Sheet1!$A$2:$A$42</c:f>
              <c:strCache>
                <c:ptCount val="4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strCache>
            </c:strRef>
          </c:cat>
          <c:val>
            <c:numRef>
              <c:f>Sheet1!$C$2:$C$42</c:f>
              <c:numCache>
                <c:formatCode>General</c:formatCode>
                <c:ptCount val="41"/>
                <c:pt idx="0">
                  <c:v>8.4</c:v>
                </c:pt>
                <c:pt idx="1">
                  <c:v>23.7</c:v>
                </c:pt>
                <c:pt idx="2">
                  <c:v>35.200000000000003</c:v>
                </c:pt>
                <c:pt idx="3">
                  <c:v>43.4</c:v>
                </c:pt>
                <c:pt idx="4">
                  <c:v>49.6</c:v>
                </c:pt>
                <c:pt idx="5">
                  <c:v>53.7</c:v>
                </c:pt>
                <c:pt idx="6">
                  <c:v>57.4</c:v>
                </c:pt>
                <c:pt idx="7">
                  <c:v>60.5</c:v>
                </c:pt>
                <c:pt idx="8">
                  <c:v>63.8</c:v>
                </c:pt>
                <c:pt idx="9">
                  <c:v>66.3</c:v>
                </c:pt>
                <c:pt idx="10">
                  <c:v>68</c:v>
                </c:pt>
                <c:pt idx="11">
                  <c:v>69.2</c:v>
                </c:pt>
                <c:pt idx="12">
                  <c:v>70.599999999999994</c:v>
                </c:pt>
                <c:pt idx="13">
                  <c:v>71.900000000000006</c:v>
                </c:pt>
                <c:pt idx="14">
                  <c:v>73.5</c:v>
                </c:pt>
                <c:pt idx="15">
                  <c:v>75.099999999999994</c:v>
                </c:pt>
                <c:pt idx="16">
                  <c:v>76.599999999999994</c:v>
                </c:pt>
                <c:pt idx="17">
                  <c:v>77.8</c:v>
                </c:pt>
                <c:pt idx="18">
                  <c:v>79.2</c:v>
                </c:pt>
                <c:pt idx="19">
                  <c:v>80.3</c:v>
                </c:pt>
                <c:pt idx="20">
                  <c:v>81.3</c:v>
                </c:pt>
                <c:pt idx="21">
                  <c:v>82.6</c:v>
                </c:pt>
                <c:pt idx="22">
                  <c:v>83.9</c:v>
                </c:pt>
                <c:pt idx="23">
                  <c:v>85</c:v>
                </c:pt>
                <c:pt idx="24">
                  <c:v>85.7</c:v>
                </c:pt>
                <c:pt idx="25">
                  <c:v>86.7</c:v>
                </c:pt>
                <c:pt idx="26">
                  <c:v>88</c:v>
                </c:pt>
                <c:pt idx="27">
                  <c:v>89.3</c:v>
                </c:pt>
                <c:pt idx="28">
                  <c:v>90.1</c:v>
                </c:pt>
                <c:pt idx="29">
                  <c:v>91.3</c:v>
                </c:pt>
                <c:pt idx="30">
                  <c:v>92</c:v>
                </c:pt>
                <c:pt idx="31">
                  <c:v>92.6</c:v>
                </c:pt>
                <c:pt idx="32">
                  <c:v>93.7</c:v>
                </c:pt>
                <c:pt idx="33">
                  <c:v>94.4</c:v>
                </c:pt>
                <c:pt idx="34">
                  <c:v>94.9</c:v>
                </c:pt>
                <c:pt idx="35">
                  <c:v>95.3</c:v>
                </c:pt>
                <c:pt idx="36">
                  <c:v>95.6</c:v>
                </c:pt>
                <c:pt idx="37">
                  <c:v>96.4</c:v>
                </c:pt>
                <c:pt idx="38">
                  <c:v>96.9</c:v>
                </c:pt>
                <c:pt idx="39">
                  <c:v>97.3</c:v>
                </c:pt>
                <c:pt idx="40">
                  <c:v>100</c:v>
                </c:pt>
              </c:numCache>
            </c:numRef>
          </c:val>
          <c:smooth val="0"/>
          <c:extLst>
            <c:ext xmlns:c16="http://schemas.microsoft.com/office/drawing/2014/chart" uri="{C3380CC4-5D6E-409C-BE32-E72D297353CC}">
              <c16:uniqueId val="{00000001-79C1-4F2B-AF6D-A61E305A48B6}"/>
            </c:ext>
          </c:extLst>
        </c:ser>
        <c:dLbls>
          <c:showLegendKey val="0"/>
          <c:showVal val="0"/>
          <c:showCatName val="0"/>
          <c:showSerName val="0"/>
          <c:showPercent val="0"/>
          <c:showBubbleSize val="0"/>
        </c:dLbls>
        <c:marker val="1"/>
        <c:smooth val="0"/>
        <c:axId val="312049664"/>
        <c:axId val="312039680"/>
      </c:lineChart>
      <c:catAx>
        <c:axId val="312032256"/>
        <c:scaling>
          <c:orientation val="minMax"/>
        </c:scaling>
        <c:delete val="0"/>
        <c:axPos val="b"/>
        <c:numFmt formatCode="General" sourceLinked="1"/>
        <c:majorTickMark val="out"/>
        <c:minorTickMark val="none"/>
        <c:tickLblPos val="nextTo"/>
        <c:crossAx val="312038144"/>
        <c:crosses val="autoZero"/>
        <c:auto val="1"/>
        <c:lblAlgn val="ctr"/>
        <c:lblOffset val="100"/>
        <c:noMultiLvlLbl val="0"/>
      </c:catAx>
      <c:valAx>
        <c:axId val="312038144"/>
        <c:scaling>
          <c:orientation val="minMax"/>
        </c:scaling>
        <c:delete val="0"/>
        <c:axPos val="l"/>
        <c:majorGridlines/>
        <c:numFmt formatCode="General" sourceLinked="1"/>
        <c:majorTickMark val="out"/>
        <c:minorTickMark val="none"/>
        <c:tickLblPos val="nextTo"/>
        <c:crossAx val="312032256"/>
        <c:crosses val="autoZero"/>
        <c:crossBetween val="between"/>
      </c:valAx>
      <c:valAx>
        <c:axId val="312039680"/>
        <c:scaling>
          <c:orientation val="minMax"/>
          <c:max val="100"/>
          <c:min val="0"/>
        </c:scaling>
        <c:delete val="0"/>
        <c:axPos val="r"/>
        <c:numFmt formatCode="General" sourceLinked="1"/>
        <c:majorTickMark val="out"/>
        <c:minorTickMark val="none"/>
        <c:tickLblPos val="nextTo"/>
        <c:crossAx val="312049664"/>
        <c:crosses val="max"/>
        <c:crossBetween val="between"/>
      </c:valAx>
      <c:catAx>
        <c:axId val="312049664"/>
        <c:scaling>
          <c:orientation val="minMax"/>
        </c:scaling>
        <c:delete val="1"/>
        <c:axPos val="b"/>
        <c:numFmt formatCode="General" sourceLinked="1"/>
        <c:majorTickMark val="out"/>
        <c:minorTickMark val="none"/>
        <c:tickLblPos val="nextTo"/>
        <c:crossAx val="312039680"/>
        <c:crosses val="autoZero"/>
        <c:auto val="1"/>
        <c:lblAlgn val="ctr"/>
        <c:lblOffset val="100"/>
        <c:noMultiLvlLbl val="0"/>
      </c:catAx>
      <c:spPr>
        <a:gradFill>
          <a:gsLst>
            <a:gs pos="0">
              <a:schemeClr val="accent5">
                <a:lumMod val="5000"/>
                <a:lumOff val="95000"/>
              </a:schemeClr>
            </a:gs>
            <a:gs pos="100000">
              <a:schemeClr val="accent5">
                <a:lumMod val="20000"/>
                <a:lumOff val="80000"/>
              </a:schemeClr>
            </a:gs>
          </a:gsLst>
          <a:lin ang="5400000" scaled="1"/>
        </a:gradFill>
      </c:spPr>
    </c:plotArea>
    <c:legend>
      <c:legendPos val="r"/>
      <c:layout>
        <c:manualLayout>
          <c:xMode val="edge"/>
          <c:yMode val="edge"/>
          <c:x val="0.57155605898861483"/>
          <c:y val="0.31613098953761321"/>
          <c:w val="0.31059097424269061"/>
          <c:h val="0.14188882394709768"/>
        </c:manualLayout>
      </c:layout>
      <c:overlay val="0"/>
      <c:spPr>
        <a:solidFill>
          <a:schemeClr val="bg1"/>
        </a:solidFill>
      </c:spPr>
    </c:legend>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8245935636781103E-2"/>
          <c:y val="7.8773881382470309E-2"/>
          <c:w val="0.77197550662012215"/>
          <c:h val="0.64292902808305541"/>
        </c:manualLayout>
      </c:layout>
      <c:barChart>
        <c:barDir val="col"/>
        <c:grouping val="stacked"/>
        <c:varyColors val="0"/>
        <c:ser>
          <c:idx val="0"/>
          <c:order val="0"/>
          <c:tx>
            <c:strRef>
              <c:f>Sheet1!$B$1</c:f>
              <c:strCache>
                <c:ptCount val="1"/>
                <c:pt idx="0">
                  <c:v>仕事の都合(転勤含む)</c:v>
                </c:pt>
              </c:strCache>
            </c:strRef>
          </c:tx>
          <c:spPr>
            <a:solidFill>
              <a:srgbClr val="72A2D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１年未満</c:v>
                </c:pt>
                <c:pt idx="1">
                  <c:v>１～２年未満</c:v>
                </c:pt>
                <c:pt idx="2">
                  <c:v>２～３年未満</c:v>
                </c:pt>
                <c:pt idx="3">
                  <c:v>３～４年未満</c:v>
                </c:pt>
                <c:pt idx="4">
                  <c:v>４～５年未満</c:v>
                </c:pt>
                <c:pt idx="5">
                  <c:v>５～１０年未満</c:v>
                </c:pt>
                <c:pt idx="6">
                  <c:v>１０～２０年未満</c:v>
                </c:pt>
                <c:pt idx="7">
                  <c:v>２０～３０年未満</c:v>
                </c:pt>
                <c:pt idx="8">
                  <c:v>３０年以上</c:v>
                </c:pt>
              </c:strCache>
            </c:strRef>
          </c:cat>
          <c:val>
            <c:numRef>
              <c:f>Sheet1!$B$2:$B$10</c:f>
              <c:numCache>
                <c:formatCode>General</c:formatCode>
                <c:ptCount val="9"/>
                <c:pt idx="0">
                  <c:v>52</c:v>
                </c:pt>
                <c:pt idx="1">
                  <c:v>145</c:v>
                </c:pt>
                <c:pt idx="2">
                  <c:v>117</c:v>
                </c:pt>
                <c:pt idx="3">
                  <c:v>70</c:v>
                </c:pt>
                <c:pt idx="4">
                  <c:v>52</c:v>
                </c:pt>
                <c:pt idx="5">
                  <c:v>100</c:v>
                </c:pt>
                <c:pt idx="6">
                  <c:v>44</c:v>
                </c:pt>
                <c:pt idx="7">
                  <c:v>28</c:v>
                </c:pt>
                <c:pt idx="8">
                  <c:v>9</c:v>
                </c:pt>
              </c:numCache>
            </c:numRef>
          </c:val>
          <c:extLst>
            <c:ext xmlns:c16="http://schemas.microsoft.com/office/drawing/2014/chart" uri="{C3380CC4-5D6E-409C-BE32-E72D297353CC}">
              <c16:uniqueId val="{00000000-740C-44D5-B4E0-7C24E2BE913B}"/>
            </c:ext>
          </c:extLst>
        </c:ser>
        <c:ser>
          <c:idx val="1"/>
          <c:order val="1"/>
          <c:tx>
            <c:strRef>
              <c:f>Sheet1!$C$1</c:f>
              <c:strCache>
                <c:ptCount val="1"/>
                <c:pt idx="0">
                  <c:v>健康ないし一身上の都合</c:v>
                </c:pt>
              </c:strCache>
            </c:strRef>
          </c:tx>
          <c:spPr>
            <a:solidFill>
              <a:srgbClr val="D48886"/>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１年未満</c:v>
                </c:pt>
                <c:pt idx="1">
                  <c:v>１～２年未満</c:v>
                </c:pt>
                <c:pt idx="2">
                  <c:v>２～３年未満</c:v>
                </c:pt>
                <c:pt idx="3">
                  <c:v>３～４年未満</c:v>
                </c:pt>
                <c:pt idx="4">
                  <c:v>４～５年未満</c:v>
                </c:pt>
                <c:pt idx="5">
                  <c:v>５～１０年未満</c:v>
                </c:pt>
                <c:pt idx="6">
                  <c:v>１０～２０年未満</c:v>
                </c:pt>
                <c:pt idx="7">
                  <c:v>２０～３０年未満</c:v>
                </c:pt>
                <c:pt idx="8">
                  <c:v>３０年以上</c:v>
                </c:pt>
              </c:strCache>
            </c:strRef>
          </c:cat>
          <c:val>
            <c:numRef>
              <c:f>Sheet1!$C$2:$C$10</c:f>
              <c:numCache>
                <c:formatCode>General</c:formatCode>
                <c:ptCount val="9"/>
                <c:pt idx="0">
                  <c:v>30</c:v>
                </c:pt>
                <c:pt idx="1">
                  <c:v>51</c:v>
                </c:pt>
                <c:pt idx="2">
                  <c:v>40</c:v>
                </c:pt>
                <c:pt idx="3">
                  <c:v>32</c:v>
                </c:pt>
                <c:pt idx="4">
                  <c:v>25</c:v>
                </c:pt>
                <c:pt idx="5">
                  <c:v>92</c:v>
                </c:pt>
                <c:pt idx="6">
                  <c:v>129</c:v>
                </c:pt>
                <c:pt idx="7">
                  <c:v>106</c:v>
                </c:pt>
                <c:pt idx="8">
                  <c:v>97</c:v>
                </c:pt>
              </c:numCache>
            </c:numRef>
          </c:val>
          <c:extLst>
            <c:ext xmlns:c16="http://schemas.microsoft.com/office/drawing/2014/chart" uri="{C3380CC4-5D6E-409C-BE32-E72D297353CC}">
              <c16:uniqueId val="{00000001-740C-44D5-B4E0-7C24E2BE913B}"/>
            </c:ext>
          </c:extLst>
        </c:ser>
        <c:ser>
          <c:idx val="2"/>
          <c:order val="2"/>
          <c:tx>
            <c:strRef>
              <c:f>Sheet1!$D$1</c:f>
              <c:strCache>
                <c:ptCount val="1"/>
                <c:pt idx="0">
                  <c:v>家庭の都合</c:v>
                </c:pt>
              </c:strCache>
            </c:strRef>
          </c:tx>
          <c:invertIfNegative val="0"/>
          <c:cat>
            <c:strRef>
              <c:f>Sheet1!$A$2:$A$10</c:f>
              <c:strCache>
                <c:ptCount val="9"/>
                <c:pt idx="0">
                  <c:v>１年未満</c:v>
                </c:pt>
                <c:pt idx="1">
                  <c:v>１～２年未満</c:v>
                </c:pt>
                <c:pt idx="2">
                  <c:v>２～３年未満</c:v>
                </c:pt>
                <c:pt idx="3">
                  <c:v>３～４年未満</c:v>
                </c:pt>
                <c:pt idx="4">
                  <c:v>４～５年未満</c:v>
                </c:pt>
                <c:pt idx="5">
                  <c:v>５～１０年未満</c:v>
                </c:pt>
                <c:pt idx="6">
                  <c:v>１０～２０年未満</c:v>
                </c:pt>
                <c:pt idx="7">
                  <c:v>２０～３０年未満</c:v>
                </c:pt>
                <c:pt idx="8">
                  <c:v>３０年以上</c:v>
                </c:pt>
              </c:strCache>
            </c:strRef>
          </c:cat>
          <c:val>
            <c:numRef>
              <c:f>Sheet1!$D$2:$D$10</c:f>
              <c:numCache>
                <c:formatCode>General</c:formatCode>
                <c:ptCount val="9"/>
                <c:pt idx="0">
                  <c:v>4</c:v>
                </c:pt>
                <c:pt idx="1">
                  <c:v>11</c:v>
                </c:pt>
                <c:pt idx="2">
                  <c:v>6</c:v>
                </c:pt>
                <c:pt idx="3">
                  <c:v>2</c:v>
                </c:pt>
                <c:pt idx="4">
                  <c:v>5</c:v>
                </c:pt>
                <c:pt idx="5">
                  <c:v>7</c:v>
                </c:pt>
                <c:pt idx="6">
                  <c:v>9</c:v>
                </c:pt>
                <c:pt idx="7">
                  <c:v>7</c:v>
                </c:pt>
                <c:pt idx="8">
                  <c:v>6</c:v>
                </c:pt>
              </c:numCache>
            </c:numRef>
          </c:val>
          <c:extLst>
            <c:ext xmlns:c16="http://schemas.microsoft.com/office/drawing/2014/chart" uri="{C3380CC4-5D6E-409C-BE32-E72D297353CC}">
              <c16:uniqueId val="{00000002-740C-44D5-B4E0-7C24E2BE913B}"/>
            </c:ext>
          </c:extLst>
        </c:ser>
        <c:ser>
          <c:idx val="3"/>
          <c:order val="3"/>
          <c:tx>
            <c:strRef>
              <c:f>Sheet1!$E$1</c:f>
              <c:strCache>
                <c:ptCount val="1"/>
                <c:pt idx="0">
                  <c:v>出席率</c:v>
                </c:pt>
              </c:strCache>
            </c:strRef>
          </c:tx>
          <c:invertIfNegative val="0"/>
          <c:cat>
            <c:strRef>
              <c:f>Sheet1!$A$2:$A$10</c:f>
              <c:strCache>
                <c:ptCount val="9"/>
                <c:pt idx="0">
                  <c:v>１年未満</c:v>
                </c:pt>
                <c:pt idx="1">
                  <c:v>１～２年未満</c:v>
                </c:pt>
                <c:pt idx="2">
                  <c:v>２～３年未満</c:v>
                </c:pt>
                <c:pt idx="3">
                  <c:v>３～４年未満</c:v>
                </c:pt>
                <c:pt idx="4">
                  <c:v>４～５年未満</c:v>
                </c:pt>
                <c:pt idx="5">
                  <c:v>５～１０年未満</c:v>
                </c:pt>
                <c:pt idx="6">
                  <c:v>１０～２０年未満</c:v>
                </c:pt>
                <c:pt idx="7">
                  <c:v>２０～３０年未満</c:v>
                </c:pt>
                <c:pt idx="8">
                  <c:v>３０年以上</c:v>
                </c:pt>
              </c:strCache>
            </c:strRef>
          </c:cat>
          <c:val>
            <c:numRef>
              <c:f>Sheet1!$E$2:$E$10</c:f>
              <c:numCache>
                <c:formatCode>General</c:formatCode>
                <c:ptCount val="9"/>
                <c:pt idx="0">
                  <c:v>5</c:v>
                </c:pt>
                <c:pt idx="1">
                  <c:v>2</c:v>
                </c:pt>
                <c:pt idx="2">
                  <c:v>2</c:v>
                </c:pt>
                <c:pt idx="3">
                  <c:v>1</c:v>
                </c:pt>
                <c:pt idx="4">
                  <c:v>1</c:v>
                </c:pt>
                <c:pt idx="5">
                  <c:v>6</c:v>
                </c:pt>
                <c:pt idx="6">
                  <c:v>0</c:v>
                </c:pt>
                <c:pt idx="7">
                  <c:v>0</c:v>
                </c:pt>
                <c:pt idx="8">
                  <c:v>1</c:v>
                </c:pt>
              </c:numCache>
            </c:numRef>
          </c:val>
          <c:extLst>
            <c:ext xmlns:c16="http://schemas.microsoft.com/office/drawing/2014/chart" uri="{C3380CC4-5D6E-409C-BE32-E72D297353CC}">
              <c16:uniqueId val="{00000003-740C-44D5-B4E0-7C24E2BE913B}"/>
            </c:ext>
          </c:extLst>
        </c:ser>
        <c:ser>
          <c:idx val="4"/>
          <c:order val="4"/>
          <c:tx>
            <c:strRef>
              <c:f>Sheet1!$F$1</c:f>
              <c:strCache>
                <c:ptCount val="1"/>
                <c:pt idx="0">
                  <c:v>その他</c:v>
                </c:pt>
              </c:strCache>
            </c:strRef>
          </c:tx>
          <c:invertIfNegative val="0"/>
          <c:cat>
            <c:strRef>
              <c:f>Sheet1!$A$2:$A$10</c:f>
              <c:strCache>
                <c:ptCount val="9"/>
                <c:pt idx="0">
                  <c:v>１年未満</c:v>
                </c:pt>
                <c:pt idx="1">
                  <c:v>１～２年未満</c:v>
                </c:pt>
                <c:pt idx="2">
                  <c:v>２～３年未満</c:v>
                </c:pt>
                <c:pt idx="3">
                  <c:v>３～４年未満</c:v>
                </c:pt>
                <c:pt idx="4">
                  <c:v>４～５年未満</c:v>
                </c:pt>
                <c:pt idx="5">
                  <c:v>５～１０年未満</c:v>
                </c:pt>
                <c:pt idx="6">
                  <c:v>１０～２０年未満</c:v>
                </c:pt>
                <c:pt idx="7">
                  <c:v>２０～３０年未満</c:v>
                </c:pt>
                <c:pt idx="8">
                  <c:v>３０年以上</c:v>
                </c:pt>
              </c:strCache>
            </c:strRef>
          </c:cat>
          <c:val>
            <c:numRef>
              <c:f>Sheet1!$F$2:$F$10</c:f>
              <c:numCache>
                <c:formatCode>General</c:formatCode>
                <c:ptCount val="9"/>
                <c:pt idx="0">
                  <c:v>17</c:v>
                </c:pt>
                <c:pt idx="1">
                  <c:v>22</c:v>
                </c:pt>
                <c:pt idx="2">
                  <c:v>5</c:v>
                </c:pt>
                <c:pt idx="3">
                  <c:v>9</c:v>
                </c:pt>
                <c:pt idx="4">
                  <c:v>6</c:v>
                </c:pt>
                <c:pt idx="5">
                  <c:v>19</c:v>
                </c:pt>
                <c:pt idx="6">
                  <c:v>15</c:v>
                </c:pt>
                <c:pt idx="7">
                  <c:v>19</c:v>
                </c:pt>
                <c:pt idx="8">
                  <c:v>8</c:v>
                </c:pt>
              </c:numCache>
            </c:numRef>
          </c:val>
          <c:extLst>
            <c:ext xmlns:c16="http://schemas.microsoft.com/office/drawing/2014/chart" uri="{C3380CC4-5D6E-409C-BE32-E72D297353CC}">
              <c16:uniqueId val="{00000004-740C-44D5-B4E0-7C24E2BE913B}"/>
            </c:ext>
          </c:extLst>
        </c:ser>
        <c:dLbls>
          <c:showLegendKey val="0"/>
          <c:showVal val="0"/>
          <c:showCatName val="0"/>
          <c:showSerName val="0"/>
          <c:showPercent val="0"/>
          <c:showBubbleSize val="0"/>
        </c:dLbls>
        <c:gapWidth val="120"/>
        <c:overlap val="100"/>
        <c:axId val="218730880"/>
        <c:axId val="218732416"/>
      </c:barChart>
      <c:catAx>
        <c:axId val="218730880"/>
        <c:scaling>
          <c:orientation val="minMax"/>
        </c:scaling>
        <c:delete val="0"/>
        <c:axPos val="b"/>
        <c:numFmt formatCode="General" sourceLinked="0"/>
        <c:majorTickMark val="out"/>
        <c:minorTickMark val="none"/>
        <c:tickLblPos val="nextTo"/>
        <c:crossAx val="218732416"/>
        <c:crosses val="autoZero"/>
        <c:auto val="1"/>
        <c:lblAlgn val="ctr"/>
        <c:lblOffset val="100"/>
        <c:noMultiLvlLbl val="0"/>
      </c:catAx>
      <c:valAx>
        <c:axId val="218732416"/>
        <c:scaling>
          <c:orientation val="minMax"/>
        </c:scaling>
        <c:delete val="0"/>
        <c:axPos val="l"/>
        <c:majorGridlines/>
        <c:numFmt formatCode="General" sourceLinked="1"/>
        <c:majorTickMark val="out"/>
        <c:minorTickMark val="none"/>
        <c:tickLblPos val="nextTo"/>
        <c:crossAx val="218730880"/>
        <c:crosses val="autoZero"/>
        <c:crossBetween val="between"/>
      </c:valAx>
      <c:spPr>
        <a:gradFill>
          <a:gsLst>
            <a:gs pos="0">
              <a:schemeClr val="accent5">
                <a:lumMod val="5000"/>
                <a:lumOff val="95000"/>
              </a:schemeClr>
            </a:gs>
            <a:gs pos="100000">
              <a:schemeClr val="accent5">
                <a:lumMod val="20000"/>
                <a:lumOff val="80000"/>
              </a:schemeClr>
            </a:gs>
          </a:gsLst>
          <a:lin ang="5400000" scaled="1"/>
        </a:gradFill>
      </c:spPr>
    </c:plotArea>
    <c:legend>
      <c:legendPos val="r"/>
      <c:layout>
        <c:manualLayout>
          <c:xMode val="edge"/>
          <c:yMode val="edge"/>
          <c:x val="0.80174088623032291"/>
          <c:y val="0"/>
          <c:w val="0.1933227010158943"/>
          <c:h val="0.44950286570321041"/>
        </c:manualLayout>
      </c:layout>
      <c:overlay val="0"/>
      <c:spPr>
        <a:solidFill>
          <a:schemeClr val="bg1"/>
        </a:solidFill>
        <a:ln>
          <a:solidFill>
            <a:schemeClr val="accent1"/>
          </a:solidFill>
        </a:ln>
      </c:spPr>
      <c:txPr>
        <a:bodyPr/>
        <a:lstStyle/>
        <a:p>
          <a:pPr>
            <a:defRPr sz="1400" baseline="0"/>
          </a:pPr>
          <a:endParaRPr lang="ja-JP"/>
        </a:p>
      </c:txPr>
    </c:legend>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実施状況</c:v>
                </c:pt>
              </c:strCache>
            </c:strRef>
          </c:tx>
          <c:dPt>
            <c:idx val="0"/>
            <c:bubble3D val="0"/>
            <c:explosion val="3"/>
            <c:spPr>
              <a:solidFill>
                <a:schemeClr val="accent1"/>
              </a:solidFill>
              <a:ln w="19050">
                <a:solidFill>
                  <a:schemeClr val="lt1"/>
                </a:solidFill>
              </a:ln>
              <a:effectLst/>
            </c:spPr>
            <c:extLst>
              <c:ext xmlns:c16="http://schemas.microsoft.com/office/drawing/2014/chart" uri="{C3380CC4-5D6E-409C-BE32-E72D297353CC}">
                <c16:uniqueId val="{00000001-DE46-40F3-BFF3-FC4624AB362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E46-40F3-BFF3-FC4624AB362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E46-40F3-BFF3-FC4624AB362A}"/>
              </c:ext>
            </c:extLst>
          </c:dPt>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mn-lt"/>
                    <a:ea typeface="+mn-ea"/>
                    <a:cs typeface="+mn-cs"/>
                  </a:defRPr>
                </a:pPr>
                <a:endParaRPr lang="ja-JP"/>
              </a:p>
            </c:txPr>
            <c:dLblPos val="inEnd"/>
            <c:showLegendKey val="0"/>
            <c:showVal val="1"/>
            <c:showCatName val="0"/>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実施</c:v>
                </c:pt>
                <c:pt idx="1">
                  <c:v>時々実施</c:v>
                </c:pt>
                <c:pt idx="2">
                  <c:v>実施していない</c:v>
                </c:pt>
              </c:strCache>
            </c:strRef>
          </c:cat>
          <c:val>
            <c:numRef>
              <c:f>Sheet1!$B$2:$B$4</c:f>
              <c:numCache>
                <c:formatCode>General</c:formatCode>
                <c:ptCount val="3"/>
                <c:pt idx="0">
                  <c:v>58</c:v>
                </c:pt>
                <c:pt idx="1">
                  <c:v>5</c:v>
                </c:pt>
                <c:pt idx="2">
                  <c:v>8</c:v>
                </c:pt>
              </c:numCache>
            </c:numRef>
          </c:val>
          <c:extLst>
            <c:ext xmlns:c16="http://schemas.microsoft.com/office/drawing/2014/chart" uri="{C3380CC4-5D6E-409C-BE32-E72D297353CC}">
              <c16:uniqueId val="{00000000-5AE1-4C76-AE16-5F3C63F94A8E}"/>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5013120421394235"/>
          <c:y val="0.11350997837138152"/>
          <c:w val="0.39587897389094612"/>
          <c:h val="0.71901096373980056"/>
        </c:manualLayout>
      </c:layout>
      <c:barChart>
        <c:barDir val="bar"/>
        <c:grouping val="clustered"/>
        <c:varyColors val="0"/>
        <c:ser>
          <c:idx val="0"/>
          <c:order val="0"/>
          <c:tx>
            <c:strRef>
              <c:f>Sheet1!$B$1</c:f>
              <c:strCache>
                <c:ptCount val="1"/>
                <c:pt idx="0">
                  <c:v>資料の入手先</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クラブ独自の資料を作成 </c:v>
                </c:pt>
                <c:pt idx="1">
                  <c:v>他クラブのものを流用(マイナーチェンジ含む)</c:v>
                </c:pt>
                <c:pt idx="2">
                  <c:v>地区HP(マイナへチェンジ含む) </c:v>
                </c:pt>
                <c:pt idx="3">
                  <c:v>RIのHP(my rotary、マイナチェンジ含む) </c:v>
                </c:pt>
                <c:pt idx="4">
                  <c:v> その他 </c:v>
                </c:pt>
                <c:pt idx="5">
                  <c:v> 不明</c:v>
                </c:pt>
              </c:strCache>
            </c:strRef>
          </c:cat>
          <c:val>
            <c:numRef>
              <c:f>Sheet1!$B$2:$B$7</c:f>
              <c:numCache>
                <c:formatCode>General</c:formatCode>
                <c:ptCount val="6"/>
                <c:pt idx="0">
                  <c:v>38</c:v>
                </c:pt>
                <c:pt idx="1">
                  <c:v>4</c:v>
                </c:pt>
                <c:pt idx="2">
                  <c:v>16</c:v>
                </c:pt>
                <c:pt idx="3">
                  <c:v>14</c:v>
                </c:pt>
                <c:pt idx="4">
                  <c:v>10</c:v>
                </c:pt>
                <c:pt idx="5">
                  <c:v>5</c:v>
                </c:pt>
              </c:numCache>
            </c:numRef>
          </c:val>
          <c:extLst>
            <c:ext xmlns:c16="http://schemas.microsoft.com/office/drawing/2014/chart" uri="{C3380CC4-5D6E-409C-BE32-E72D297353CC}">
              <c16:uniqueId val="{00000000-8C07-4BCF-A71E-6FE4EA436B84}"/>
            </c:ext>
          </c:extLst>
        </c:ser>
        <c:dLbls>
          <c:dLblPos val="outEnd"/>
          <c:showLegendKey val="0"/>
          <c:showVal val="1"/>
          <c:showCatName val="0"/>
          <c:showSerName val="0"/>
          <c:showPercent val="0"/>
          <c:showBubbleSize val="0"/>
        </c:dLbls>
        <c:gapWidth val="182"/>
        <c:axId val="1027441224"/>
        <c:axId val="1027440568"/>
      </c:barChart>
      <c:catAx>
        <c:axId val="10274412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1027440568"/>
        <c:crosses val="autoZero"/>
        <c:auto val="1"/>
        <c:lblAlgn val="ctr"/>
        <c:lblOffset val="100"/>
        <c:noMultiLvlLbl val="0"/>
      </c:catAx>
      <c:valAx>
        <c:axId val="10274405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1027441224"/>
        <c:crosses val="autoZero"/>
        <c:crossBetween val="between"/>
      </c:valAx>
      <c:spPr>
        <a:solidFill>
          <a:srgbClr val="E9EFF7"/>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baseline="0"/>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実施状況</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E46-40F3-BFF3-FC4624AB362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E46-40F3-BFF3-FC4624AB362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E46-40F3-BFF3-FC4624AB362A}"/>
              </c:ext>
            </c:extLst>
          </c:dPt>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mn-lt"/>
                    <a:ea typeface="+mn-ea"/>
                    <a:cs typeface="+mn-cs"/>
                  </a:defRPr>
                </a:pPr>
                <a:endParaRPr lang="ja-JP"/>
              </a:p>
            </c:txPr>
            <c:dLblPos val="inEnd"/>
            <c:showLegendKey val="0"/>
            <c:showVal val="1"/>
            <c:showCatName val="0"/>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実施</c:v>
                </c:pt>
                <c:pt idx="1">
                  <c:v>新会員に限定せず、他の会員と一緒</c:v>
                </c:pt>
                <c:pt idx="2">
                  <c:v>実施していない</c:v>
                </c:pt>
              </c:strCache>
            </c:strRef>
          </c:cat>
          <c:val>
            <c:numRef>
              <c:f>Sheet1!$B$2:$B$4</c:f>
              <c:numCache>
                <c:formatCode>General</c:formatCode>
                <c:ptCount val="3"/>
                <c:pt idx="0">
                  <c:v>23</c:v>
                </c:pt>
                <c:pt idx="1">
                  <c:v>21</c:v>
                </c:pt>
                <c:pt idx="2">
                  <c:v>28</c:v>
                </c:pt>
              </c:numCache>
            </c:numRef>
          </c:val>
          <c:extLst>
            <c:ext xmlns:c16="http://schemas.microsoft.com/office/drawing/2014/chart" uri="{C3380CC4-5D6E-409C-BE32-E72D297353CC}">
              <c16:uniqueId val="{00000000-5AE1-4C76-AE16-5F3C63F94A8E}"/>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65534444688585"/>
          <c:y val="9.5957874007826446E-2"/>
          <c:w val="0.47546180956087802"/>
          <c:h val="0.73632231567432549"/>
        </c:manualLayout>
      </c:layout>
      <c:barChart>
        <c:barDir val="bar"/>
        <c:grouping val="clustered"/>
        <c:varyColors val="0"/>
        <c:ser>
          <c:idx val="0"/>
          <c:order val="0"/>
          <c:tx>
            <c:strRef>
              <c:f>Sheet1!$B$1</c:f>
              <c:strCache>
                <c:ptCount val="1"/>
                <c:pt idx="0">
                  <c:v>資料の入手先</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クラブ独自の資料を作成 </c:v>
                </c:pt>
                <c:pt idx="1">
                  <c:v>他クラブのものを流用(マイナーチェンジ含む)</c:v>
                </c:pt>
                <c:pt idx="2">
                  <c:v>地区HP(マイナへチェンジ含む) </c:v>
                </c:pt>
                <c:pt idx="3">
                  <c:v>RIのHP(my rotary、マイナチェンジ含む) </c:v>
                </c:pt>
                <c:pt idx="4">
                  <c:v> その他 </c:v>
                </c:pt>
                <c:pt idx="5">
                  <c:v> 不明</c:v>
                </c:pt>
              </c:strCache>
            </c:strRef>
          </c:cat>
          <c:val>
            <c:numRef>
              <c:f>Sheet1!$B$2:$B$7</c:f>
              <c:numCache>
                <c:formatCode>General</c:formatCode>
                <c:ptCount val="6"/>
                <c:pt idx="0">
                  <c:v>12</c:v>
                </c:pt>
                <c:pt idx="1">
                  <c:v>2</c:v>
                </c:pt>
                <c:pt idx="2">
                  <c:v>4</c:v>
                </c:pt>
                <c:pt idx="3">
                  <c:v>4</c:v>
                </c:pt>
                <c:pt idx="4">
                  <c:v>5</c:v>
                </c:pt>
                <c:pt idx="5">
                  <c:v>1</c:v>
                </c:pt>
              </c:numCache>
            </c:numRef>
          </c:val>
          <c:extLst>
            <c:ext xmlns:c16="http://schemas.microsoft.com/office/drawing/2014/chart" uri="{C3380CC4-5D6E-409C-BE32-E72D297353CC}">
              <c16:uniqueId val="{00000000-C9D8-4903-A0BD-EF3CE5D7C893}"/>
            </c:ext>
          </c:extLst>
        </c:ser>
        <c:dLbls>
          <c:dLblPos val="outEnd"/>
          <c:showLegendKey val="0"/>
          <c:showVal val="1"/>
          <c:showCatName val="0"/>
          <c:showSerName val="0"/>
          <c:showPercent val="0"/>
          <c:showBubbleSize val="0"/>
        </c:dLbls>
        <c:gapWidth val="182"/>
        <c:axId val="1027441224"/>
        <c:axId val="1027440568"/>
      </c:barChart>
      <c:catAx>
        <c:axId val="10274412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1027440568"/>
        <c:crosses val="autoZero"/>
        <c:auto val="1"/>
        <c:lblAlgn val="ctr"/>
        <c:lblOffset val="100"/>
        <c:noMultiLvlLbl val="0"/>
      </c:catAx>
      <c:valAx>
        <c:axId val="10274405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1027441224"/>
        <c:crosses val="autoZero"/>
        <c:crossBetween val="between"/>
      </c:valAx>
      <c:spPr>
        <a:solidFill>
          <a:srgbClr val="FDEADA"/>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baseline="0"/>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manualLayout>
          <c:layoutTarget val="inner"/>
          <c:xMode val="edge"/>
          <c:yMode val="edge"/>
          <c:x val="0.1271994838737725"/>
          <c:y val="0.10139558039551708"/>
          <c:w val="0.73409868710239923"/>
          <c:h val="0.82746099037852283"/>
        </c:manualLayout>
      </c:layout>
      <c:doughnutChart>
        <c:varyColors val="1"/>
        <c:ser>
          <c:idx val="0"/>
          <c:order val="0"/>
          <c:tx>
            <c:strRef>
              <c:f>Sheet1!$B$1</c:f>
              <c:strCache>
                <c:ptCount val="1"/>
                <c:pt idx="0">
                  <c:v>売上高</c:v>
                </c:pt>
              </c:strCache>
            </c:strRef>
          </c:tx>
          <c:spPr>
            <a:solidFill>
              <a:schemeClr val="accent6">
                <a:lumMod val="20000"/>
                <a:lumOff val="80000"/>
              </a:schemeClr>
            </a:solidFill>
          </c:spPr>
          <c:dPt>
            <c:idx val="0"/>
            <c:bubble3D val="0"/>
            <c:spPr>
              <a:solidFill>
                <a:srgbClr val="FBDAD7"/>
              </a:solidFill>
              <a:ln w="19050">
                <a:solidFill>
                  <a:schemeClr val="accent1">
                    <a:shade val="50000"/>
                  </a:schemeClr>
                </a:solidFill>
              </a:ln>
              <a:effectLst/>
            </c:spPr>
            <c:extLst>
              <c:ext xmlns:c16="http://schemas.microsoft.com/office/drawing/2014/chart" uri="{C3380CC4-5D6E-409C-BE32-E72D297353CC}">
                <c16:uniqueId val="{00000009-729F-4458-A36E-70C3FD39A022}"/>
              </c:ext>
            </c:extLst>
          </c:dPt>
          <c:dPt>
            <c:idx val="1"/>
            <c:bubble3D val="0"/>
            <c:explosion val="19"/>
            <c:spPr>
              <a:solidFill>
                <a:schemeClr val="accent6">
                  <a:lumMod val="20000"/>
                  <a:lumOff val="80000"/>
                </a:schemeClr>
              </a:solidFill>
              <a:ln w="19050">
                <a:solidFill>
                  <a:schemeClr val="lt1"/>
                </a:solidFill>
              </a:ln>
              <a:effectLst/>
            </c:spPr>
            <c:extLst>
              <c:ext xmlns:c16="http://schemas.microsoft.com/office/drawing/2014/chart" uri="{C3380CC4-5D6E-409C-BE32-E72D297353CC}">
                <c16:uniqueId val="{00000003-729F-4458-A36E-70C3FD39A022}"/>
              </c:ext>
            </c:extLst>
          </c:dPt>
          <c:dPt>
            <c:idx val="2"/>
            <c:bubble3D val="0"/>
            <c:spPr>
              <a:solidFill>
                <a:schemeClr val="accent6">
                  <a:lumMod val="20000"/>
                  <a:lumOff val="80000"/>
                </a:schemeClr>
              </a:solidFill>
              <a:ln w="19050">
                <a:solidFill>
                  <a:schemeClr val="lt1"/>
                </a:solidFill>
              </a:ln>
              <a:effectLst/>
            </c:spPr>
            <c:extLst>
              <c:ext xmlns:c16="http://schemas.microsoft.com/office/drawing/2014/chart" uri="{C3380CC4-5D6E-409C-BE32-E72D297353CC}">
                <c16:uniqueId val="{00000005-14E0-46F4-99B4-38E781C83666}"/>
              </c:ext>
            </c:extLst>
          </c:dPt>
          <c:dPt>
            <c:idx val="3"/>
            <c:bubble3D val="0"/>
            <c:spPr>
              <a:solidFill>
                <a:schemeClr val="accent6">
                  <a:lumMod val="20000"/>
                  <a:lumOff val="80000"/>
                </a:schemeClr>
              </a:solidFill>
              <a:ln w="19050">
                <a:solidFill>
                  <a:schemeClr val="lt1"/>
                </a:solidFill>
              </a:ln>
              <a:effectLst/>
            </c:spPr>
            <c:extLst>
              <c:ext xmlns:c16="http://schemas.microsoft.com/office/drawing/2014/chart" uri="{C3380CC4-5D6E-409C-BE32-E72D297353CC}">
                <c16:uniqueId val="{00000007-14E0-46F4-99B4-38E781C83666}"/>
              </c:ext>
            </c:extLst>
          </c:dPt>
          <c:dPt>
            <c:idx val="4"/>
            <c:bubble3D val="0"/>
            <c:spPr>
              <a:solidFill>
                <a:srgbClr val="BFBFBF"/>
              </a:solidFill>
              <a:ln w="19050">
                <a:noFill/>
              </a:ln>
              <a:effectLst/>
            </c:spPr>
            <c:extLst>
              <c:ext xmlns:c16="http://schemas.microsoft.com/office/drawing/2014/chart" uri="{C3380CC4-5D6E-409C-BE32-E72D297353CC}">
                <c16:uniqueId val="{0000000A-729F-4458-A36E-70C3FD39A022}"/>
              </c:ext>
            </c:extLst>
          </c:dPt>
          <c:dLbls>
            <c:dLbl>
              <c:idx val="0"/>
              <c:layout>
                <c:manualLayout>
                  <c:x val="3.834115050018537E-3"/>
                  <c:y val="2.4850066391391416E-2"/>
                </c:manualLayout>
              </c:layout>
              <c:tx>
                <c:rich>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n-lt"/>
                        <a:ea typeface="+mn-ea"/>
                        <a:cs typeface="+mn-cs"/>
                      </a:defRPr>
                    </a:pPr>
                    <a:fld id="{E1178944-89E1-4B19-9D8B-8A76F347AC31}" type="CATEGORYNAME">
                      <a:rPr lang="ja-JP" altLang="en-US" smtClean="0"/>
                      <a:pPr>
                        <a:defRPr sz="2000"/>
                      </a:pPr>
                      <a:t>[分類名]</a:t>
                    </a:fld>
                    <a:endParaRPr lang="ja-JP" altLang="en-US" baseline="0" dirty="0"/>
                  </a:p>
                  <a:p>
                    <a:pPr>
                      <a:defRPr sz="2000"/>
                    </a:pPr>
                    <a:r>
                      <a:rPr lang="ja-JP" altLang="en-US" baseline="0" dirty="0"/>
                      <a:t> </a:t>
                    </a:r>
                    <a:fld id="{28FD398F-0546-4BD1-AF4E-D78215F4712C}" type="VALUE">
                      <a:rPr lang="en-US" altLang="ja-JP" baseline="0"/>
                      <a:pPr>
                        <a:defRPr sz="2000"/>
                      </a:pPr>
                      <a:t>[値]</a:t>
                    </a:fld>
                    <a:endParaRPr lang="ja-JP" altLang="en-US" baseline="0" dirty="0"/>
                  </a:p>
                </c:rich>
              </c:tx>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18218748641455298"/>
                      <c:h val="0.17454419298218149"/>
                    </c:manualLayout>
                  </c15:layout>
                  <c15:dlblFieldTable/>
                  <c15:showDataLabelsRange val="0"/>
                </c:ext>
                <c:ext xmlns:c16="http://schemas.microsoft.com/office/drawing/2014/chart" uri="{C3380CC4-5D6E-409C-BE32-E72D297353CC}">
                  <c16:uniqueId val="{00000009-729F-4458-A36E-70C3FD39A022}"/>
                </c:ext>
              </c:extLst>
            </c:dLbl>
            <c:dLbl>
              <c:idx val="4"/>
              <c:delete val="1"/>
              <c:extLst>
                <c:ext xmlns:c15="http://schemas.microsoft.com/office/drawing/2012/chart" uri="{CE6537A1-D6FC-4f65-9D91-7224C49458BB}"/>
                <c:ext xmlns:c16="http://schemas.microsoft.com/office/drawing/2014/chart" uri="{C3380CC4-5D6E-409C-BE32-E72D297353CC}">
                  <c16:uniqueId val="{0000000A-729F-4458-A36E-70C3FD39A022}"/>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実施している</c:v>
                </c:pt>
                <c:pt idx="1">
                  <c:v>1種類</c:v>
                </c:pt>
                <c:pt idx="2">
                  <c:v>2種類</c:v>
                </c:pt>
                <c:pt idx="3">
                  <c:v>3種類</c:v>
                </c:pt>
                <c:pt idx="4">
                  <c:v>実施していない</c:v>
                </c:pt>
              </c:strCache>
            </c:strRef>
          </c:cat>
          <c:val>
            <c:numRef>
              <c:f>Sheet1!$B$2:$B$6</c:f>
              <c:numCache>
                <c:formatCode>General</c:formatCode>
                <c:ptCount val="5"/>
                <c:pt idx="0">
                  <c:v>22</c:v>
                </c:pt>
                <c:pt idx="4">
                  <c:v>49</c:v>
                </c:pt>
              </c:numCache>
            </c:numRef>
          </c:val>
          <c:extLst>
            <c:ext xmlns:c16="http://schemas.microsoft.com/office/drawing/2014/chart" uri="{C3380CC4-5D6E-409C-BE32-E72D297353CC}">
              <c16:uniqueId val="{00000000-729F-4458-A36E-70C3FD39A022}"/>
            </c:ext>
          </c:extLst>
        </c:ser>
        <c:ser>
          <c:idx val="1"/>
          <c:order val="1"/>
          <c:tx>
            <c:strRef>
              <c:f>Sheet1!$C$1</c:f>
              <c:strCache>
                <c:ptCount val="1"/>
                <c:pt idx="0">
                  <c:v>列1</c:v>
                </c:pt>
              </c:strCache>
            </c:strRef>
          </c:tx>
          <c:dPt>
            <c:idx val="0"/>
            <c:bubble3D val="0"/>
            <c:spPr>
              <a:solidFill>
                <a:schemeClr val="accent3">
                  <a:shade val="53000"/>
                </a:schemeClr>
              </a:solidFill>
              <a:ln w="19050">
                <a:solidFill>
                  <a:schemeClr val="lt1"/>
                </a:solidFill>
              </a:ln>
              <a:effectLst/>
            </c:spPr>
            <c:extLst>
              <c:ext xmlns:c16="http://schemas.microsoft.com/office/drawing/2014/chart" uri="{C3380CC4-5D6E-409C-BE32-E72D297353CC}">
                <c16:uniqueId val="{0000000B-14E0-46F4-99B4-38E781C83666}"/>
              </c:ext>
            </c:extLst>
          </c:dPt>
          <c:dPt>
            <c:idx val="1"/>
            <c:bubble3D val="0"/>
            <c:spPr>
              <a:solidFill>
                <a:schemeClr val="accent3">
                  <a:lumMod val="20000"/>
                  <a:lumOff val="80000"/>
                </a:schemeClr>
              </a:solidFill>
              <a:ln w="19050">
                <a:solidFill>
                  <a:schemeClr val="accent1">
                    <a:shade val="50000"/>
                  </a:schemeClr>
                </a:solidFill>
              </a:ln>
              <a:effectLst/>
            </c:spPr>
            <c:extLst>
              <c:ext xmlns:c16="http://schemas.microsoft.com/office/drawing/2014/chart" uri="{C3380CC4-5D6E-409C-BE32-E72D297353CC}">
                <c16:uniqueId val="{00000006-729F-4458-A36E-70C3FD39A022}"/>
              </c:ext>
            </c:extLst>
          </c:dPt>
          <c:dPt>
            <c:idx val="2"/>
            <c:bubble3D val="0"/>
            <c:spPr>
              <a:solidFill>
                <a:schemeClr val="accent1">
                  <a:lumMod val="20000"/>
                  <a:lumOff val="80000"/>
                </a:schemeClr>
              </a:solidFill>
              <a:ln w="19050">
                <a:solidFill>
                  <a:schemeClr val="accent1">
                    <a:shade val="50000"/>
                  </a:schemeClr>
                </a:solidFill>
              </a:ln>
              <a:effectLst/>
            </c:spPr>
            <c:extLst>
              <c:ext xmlns:c16="http://schemas.microsoft.com/office/drawing/2014/chart" uri="{C3380CC4-5D6E-409C-BE32-E72D297353CC}">
                <c16:uniqueId val="{00000007-729F-4458-A36E-70C3FD39A022}"/>
              </c:ext>
            </c:extLst>
          </c:dPt>
          <c:dPt>
            <c:idx val="3"/>
            <c:bubble3D val="0"/>
            <c:spPr>
              <a:solidFill>
                <a:schemeClr val="accent6">
                  <a:lumMod val="20000"/>
                  <a:lumOff val="80000"/>
                </a:schemeClr>
              </a:solidFill>
              <a:ln w="19050">
                <a:solidFill>
                  <a:schemeClr val="accent1">
                    <a:shade val="50000"/>
                  </a:schemeClr>
                </a:solidFill>
              </a:ln>
              <a:effectLst/>
            </c:spPr>
            <c:extLst>
              <c:ext xmlns:c16="http://schemas.microsoft.com/office/drawing/2014/chart" uri="{C3380CC4-5D6E-409C-BE32-E72D297353CC}">
                <c16:uniqueId val="{00000008-729F-4458-A36E-70C3FD39A022}"/>
              </c:ext>
            </c:extLst>
          </c:dPt>
          <c:dPt>
            <c:idx val="4"/>
            <c:bubble3D val="0"/>
            <c:spPr>
              <a:solidFill>
                <a:schemeClr val="bg1">
                  <a:lumMod val="75000"/>
                </a:schemeClr>
              </a:solidFill>
              <a:ln w="19050">
                <a:noFill/>
              </a:ln>
              <a:effectLst/>
            </c:spPr>
            <c:extLst>
              <c:ext xmlns:c16="http://schemas.microsoft.com/office/drawing/2014/chart" uri="{C3380CC4-5D6E-409C-BE32-E72D297353CC}">
                <c16:uniqueId val="{00000004-729F-4458-A36E-70C3FD39A022}"/>
              </c:ext>
            </c:extLst>
          </c:dPt>
          <c:dLbls>
            <c:dLbl>
              <c:idx val="4"/>
              <c:layout>
                <c:manualLayout>
                  <c:x val="0.11195970677171133"/>
                  <c:y val="3.81323431226889E-2"/>
                </c:manualLayout>
              </c:layout>
              <c:tx>
                <c:rich>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n-lt"/>
                        <a:ea typeface="+mn-ea"/>
                        <a:cs typeface="+mn-cs"/>
                      </a:defRPr>
                    </a:pPr>
                    <a:fld id="{50DD8E5B-8C0C-4E9B-B64B-E157920762B8}" type="CATEGORYNAME">
                      <a:rPr lang="ja-JP" altLang="en-US" baseline="0" smtClean="0"/>
                      <a:pPr>
                        <a:defRPr sz="2000"/>
                      </a:pPr>
                      <a:t>[分類名]</a:t>
                    </a:fld>
                    <a:endParaRPr lang="ja-JP" altLang="en-US" baseline="0" dirty="0"/>
                  </a:p>
                  <a:p>
                    <a:pPr>
                      <a:defRPr sz="2000"/>
                    </a:pPr>
                    <a:r>
                      <a:rPr lang="ja-JP" altLang="en-US" baseline="0" dirty="0"/>
                      <a:t> </a:t>
                    </a:r>
                    <a:fld id="{D3590418-ECC9-4BC6-AD56-E6A55B8DD27B}" type="VALUE">
                      <a:rPr lang="en-US" altLang="ja-JP" baseline="0"/>
                      <a:pPr>
                        <a:defRPr sz="2000"/>
                      </a:pPr>
                      <a:t>[値]</a:t>
                    </a:fld>
                    <a:endParaRPr lang="ja-JP" altLang="en-US" baseline="0" dirty="0"/>
                  </a:p>
                </c:rich>
              </c:tx>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6781610618143875"/>
                      <c:h val="0.1994656360744482"/>
                    </c:manualLayout>
                  </c15:layout>
                  <c15:dlblFieldTable/>
                  <c15:showDataLabelsRange val="0"/>
                </c:ext>
                <c:ext xmlns:c16="http://schemas.microsoft.com/office/drawing/2014/chart" uri="{C3380CC4-5D6E-409C-BE32-E72D297353CC}">
                  <c16:uniqueId val="{00000004-729F-4458-A36E-70C3FD39A022}"/>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実施している</c:v>
                </c:pt>
                <c:pt idx="1">
                  <c:v>1種類</c:v>
                </c:pt>
                <c:pt idx="2">
                  <c:v>2種類</c:v>
                </c:pt>
                <c:pt idx="3">
                  <c:v>3種類</c:v>
                </c:pt>
                <c:pt idx="4">
                  <c:v>実施していない</c:v>
                </c:pt>
              </c:strCache>
            </c:strRef>
          </c:cat>
          <c:val>
            <c:numRef>
              <c:f>Sheet1!$C$2:$C$6</c:f>
              <c:numCache>
                <c:formatCode>General</c:formatCode>
                <c:ptCount val="5"/>
                <c:pt idx="1">
                  <c:v>18</c:v>
                </c:pt>
                <c:pt idx="2">
                  <c:v>3</c:v>
                </c:pt>
                <c:pt idx="3">
                  <c:v>1</c:v>
                </c:pt>
                <c:pt idx="4">
                  <c:v>49</c:v>
                </c:pt>
              </c:numCache>
            </c:numRef>
          </c:val>
          <c:extLst>
            <c:ext xmlns:c16="http://schemas.microsoft.com/office/drawing/2014/chart" uri="{C3380CC4-5D6E-409C-BE32-E72D297353CC}">
              <c16:uniqueId val="{00000002-729F-4458-A36E-70C3FD39A022}"/>
            </c:ext>
          </c:extLst>
        </c:ser>
        <c:dLbls>
          <c:showLegendKey val="0"/>
          <c:showVal val="1"/>
          <c:showCatName val="1"/>
          <c:showSerName val="0"/>
          <c:showPercent val="0"/>
          <c:showBubbleSize val="0"/>
          <c:showLeaderLines val="1"/>
        </c:dLbls>
        <c:firstSliceAng val="0"/>
        <c:holeSize val="33"/>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492399439067538"/>
          <c:y val="4.6410995435741349E-2"/>
          <c:w val="0.50542508543020448"/>
          <c:h val="0.77635189713584174"/>
        </c:manualLayout>
      </c:layout>
      <c:barChart>
        <c:barDir val="bar"/>
        <c:grouping val="clustered"/>
        <c:varyColors val="0"/>
        <c:ser>
          <c:idx val="0"/>
          <c:order val="0"/>
          <c:tx>
            <c:strRef>
              <c:f>Sheet1!$B$1</c:f>
              <c:strCache>
                <c:ptCount val="1"/>
                <c:pt idx="0">
                  <c:v>資料の入手先</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クラブ独自の資料を作成 </c:v>
                </c:pt>
                <c:pt idx="1">
                  <c:v>他クラブのものを流用(マイナーチェンジ含む)</c:v>
                </c:pt>
                <c:pt idx="2">
                  <c:v>地区HP(マイナへチェンジ含む) </c:v>
                </c:pt>
                <c:pt idx="3">
                  <c:v>RIのHP(my rotary、マイナチェンジ含む) </c:v>
                </c:pt>
                <c:pt idx="4">
                  <c:v> その他 </c:v>
                </c:pt>
                <c:pt idx="5">
                  <c:v> 不明</c:v>
                </c:pt>
              </c:strCache>
            </c:strRef>
          </c:cat>
          <c:val>
            <c:numRef>
              <c:f>Sheet1!$B$2:$B$7</c:f>
              <c:numCache>
                <c:formatCode>General</c:formatCode>
                <c:ptCount val="6"/>
                <c:pt idx="0">
                  <c:v>12</c:v>
                </c:pt>
                <c:pt idx="1">
                  <c:v>1</c:v>
                </c:pt>
                <c:pt idx="2">
                  <c:v>4</c:v>
                </c:pt>
                <c:pt idx="3">
                  <c:v>4</c:v>
                </c:pt>
                <c:pt idx="4">
                  <c:v>4</c:v>
                </c:pt>
                <c:pt idx="5">
                  <c:v>3</c:v>
                </c:pt>
              </c:numCache>
            </c:numRef>
          </c:val>
          <c:extLst>
            <c:ext xmlns:c16="http://schemas.microsoft.com/office/drawing/2014/chart" uri="{C3380CC4-5D6E-409C-BE32-E72D297353CC}">
              <c16:uniqueId val="{00000000-C9D8-4903-A0BD-EF3CE5D7C893}"/>
            </c:ext>
          </c:extLst>
        </c:ser>
        <c:dLbls>
          <c:dLblPos val="outEnd"/>
          <c:showLegendKey val="0"/>
          <c:showVal val="1"/>
          <c:showCatName val="0"/>
          <c:showSerName val="0"/>
          <c:showPercent val="0"/>
          <c:showBubbleSize val="0"/>
        </c:dLbls>
        <c:gapWidth val="182"/>
        <c:axId val="1027441224"/>
        <c:axId val="1027440568"/>
      </c:barChart>
      <c:catAx>
        <c:axId val="10274412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1027440568"/>
        <c:crosses val="autoZero"/>
        <c:auto val="1"/>
        <c:lblAlgn val="ctr"/>
        <c:lblOffset val="100"/>
        <c:noMultiLvlLbl val="0"/>
      </c:catAx>
      <c:valAx>
        <c:axId val="10274405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1027441224"/>
        <c:crosses val="autoZero"/>
        <c:crossBetween val="between"/>
      </c:valAx>
      <c:spPr>
        <a:solidFill>
          <a:srgbClr val="FBDAD7"/>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6">
  <a:schemeClr val="accent3"/>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0.40948</cdr:x>
      <cdr:y>0.43874</cdr:y>
    </cdr:from>
    <cdr:to>
      <cdr:x>0.60513</cdr:x>
      <cdr:y>0.56896</cdr:y>
    </cdr:to>
    <cdr:sp macro="" textlink="">
      <cdr:nvSpPr>
        <cdr:cNvPr id="2" name="テキスト ボックス 1">
          <a:extLst xmlns:a="http://schemas.openxmlformats.org/drawingml/2006/main">
            <a:ext uri="{FF2B5EF4-FFF2-40B4-BE49-F238E27FC236}">
              <a16:creationId xmlns:a16="http://schemas.microsoft.com/office/drawing/2014/main" id="{1ACFA657-7067-4266-A21B-8457FEC34376}"/>
            </a:ext>
          </a:extLst>
        </cdr:cNvPr>
        <cdr:cNvSpPr txBox="1"/>
      </cdr:nvSpPr>
      <cdr:spPr>
        <a:xfrm xmlns:a="http://schemas.openxmlformats.org/drawingml/2006/main">
          <a:off x="2712666" y="2578597"/>
          <a:ext cx="1296144" cy="76533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000" dirty="0"/>
            <a:t>　回答　</a:t>
          </a:r>
          <a:endParaRPr lang="en-US" altLang="ja-JP" sz="2000" dirty="0"/>
        </a:p>
        <a:p xmlns:a="http://schemas.openxmlformats.org/drawingml/2006/main">
          <a:r>
            <a:rPr lang="en-US" altLang="ja-JP" sz="2000" dirty="0"/>
            <a:t>71</a:t>
          </a:r>
          <a:r>
            <a:rPr lang="ja-JP" altLang="en-US" sz="2000" dirty="0"/>
            <a:t>クラブ</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35A3C2-7844-49F2-95BE-41E6CE516CD7}" type="datetimeFigureOut">
              <a:rPr kumimoji="1" lang="ja-JP" altLang="en-US" smtClean="0"/>
              <a:t>2022/10/21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1D63DA-10AC-45D8-B3D8-60EC1E8B6B59}" type="slidenum">
              <a:rPr kumimoji="1" lang="ja-JP" altLang="en-US" smtClean="0"/>
              <a:t>‹#›</a:t>
            </a:fld>
            <a:endParaRPr kumimoji="1" lang="ja-JP" altLang="en-US"/>
          </a:p>
        </p:txBody>
      </p:sp>
    </p:spTree>
    <p:extLst>
      <p:ext uri="{BB962C8B-B14F-4D97-AF65-F5344CB8AC3E}">
        <p14:creationId xmlns:p14="http://schemas.microsoft.com/office/powerpoint/2010/main" val="20126773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81013" y="1279525"/>
            <a:ext cx="6142037" cy="34544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77A811-CACF-4497-A737-5E3A8C265AD3}"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058731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81013" y="1279525"/>
            <a:ext cx="6142037" cy="34544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1A117F-4E49-43C8-A69F-90AC5259AC8A}"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69880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6A45768-5C50-453C-B3E6-D8F1AE79175F}" type="datetime1">
              <a:rPr kumimoji="1" lang="ja-JP" altLang="en-US" smtClean="0"/>
              <a:t>2022/10/21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3EE54A-AAF7-4063-8519-D2C1721CAFE1}" type="slidenum">
              <a:rPr kumimoji="1" lang="ja-JP" altLang="en-US" smtClean="0"/>
              <a:t>‹#›</a:t>
            </a:fld>
            <a:endParaRPr kumimoji="1" lang="ja-JP" altLang="en-US"/>
          </a:p>
        </p:txBody>
      </p:sp>
    </p:spTree>
    <p:extLst>
      <p:ext uri="{BB962C8B-B14F-4D97-AF65-F5344CB8AC3E}">
        <p14:creationId xmlns:p14="http://schemas.microsoft.com/office/powerpoint/2010/main" val="3372673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F8F9F3-ADCC-456F-A216-9EE9504A8C3B}" type="datetime1">
              <a:rPr kumimoji="1" lang="ja-JP" altLang="en-US" smtClean="0"/>
              <a:t>2022/10/21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3EE54A-AAF7-4063-8519-D2C1721CAFE1}" type="slidenum">
              <a:rPr kumimoji="1" lang="ja-JP" altLang="en-US" smtClean="0"/>
              <a:t>‹#›</a:t>
            </a:fld>
            <a:endParaRPr kumimoji="1" lang="ja-JP" altLang="en-US"/>
          </a:p>
        </p:txBody>
      </p:sp>
    </p:spTree>
    <p:extLst>
      <p:ext uri="{BB962C8B-B14F-4D97-AF65-F5344CB8AC3E}">
        <p14:creationId xmlns:p14="http://schemas.microsoft.com/office/powerpoint/2010/main" val="3449767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5477F5-B490-43FD-8ECE-C5B249D3F605}" type="datetime1">
              <a:rPr kumimoji="1" lang="ja-JP" altLang="en-US" smtClean="0"/>
              <a:t>2022/10/21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3EE54A-AAF7-4063-8519-D2C1721CAFE1}" type="slidenum">
              <a:rPr kumimoji="1" lang="ja-JP" altLang="en-US" smtClean="0"/>
              <a:t>‹#›</a:t>
            </a:fld>
            <a:endParaRPr kumimoji="1" lang="ja-JP" altLang="en-US"/>
          </a:p>
        </p:txBody>
      </p:sp>
    </p:spTree>
    <p:extLst>
      <p:ext uri="{BB962C8B-B14F-4D97-AF65-F5344CB8AC3E}">
        <p14:creationId xmlns:p14="http://schemas.microsoft.com/office/powerpoint/2010/main" val="400780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794325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8"/>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CFAE972-E66E-4236-86D0-47A969C40123}" type="datetime1">
              <a:rPr lang="ja-JP" altLang="en-US" smtClean="0">
                <a:solidFill>
                  <a:prstClr val="black">
                    <a:tint val="75000"/>
                  </a:prstClr>
                </a:solidFill>
              </a:rPr>
              <a:t>2022/10/21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431BA29-D296-4530-85F7-6F35DCC1507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413004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BB1752A-781D-4F00-A5E2-B920C974BE41}" type="datetime1">
              <a:rPr lang="ja-JP" altLang="en-US" smtClean="0">
                <a:solidFill>
                  <a:prstClr val="black">
                    <a:tint val="75000"/>
                  </a:prstClr>
                </a:solidFill>
              </a:rPr>
              <a:t>2022/10/21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431BA29-D296-4530-85F7-6F35DCC1507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999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3"/>
            <a:ext cx="10363200" cy="1362075"/>
          </a:xfrm>
        </p:spPr>
        <p:txBody>
          <a:bodyPr anchor="t"/>
          <a:lstStyle>
            <a:lvl1pPr algn="l">
              <a:defRPr sz="3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3C1FAD-6A02-415D-A518-F2E211218F47}" type="datetime1">
              <a:rPr lang="ja-JP" altLang="en-US" smtClean="0">
                <a:solidFill>
                  <a:prstClr val="black">
                    <a:tint val="75000"/>
                  </a:prstClr>
                </a:solidFill>
              </a:rPr>
              <a:t>2022/10/21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431BA29-D296-4530-85F7-6F35DCC1507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21915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0CAD0BD-C51E-4EF0-89FA-004B1D8E96D4}" type="datetime1">
              <a:rPr lang="ja-JP" altLang="en-US" smtClean="0">
                <a:solidFill>
                  <a:prstClr val="black">
                    <a:tint val="75000"/>
                  </a:prstClr>
                </a:solidFill>
              </a:rPr>
              <a:t>2022/10/21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431BA29-D296-4530-85F7-6F35DCC1507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703036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1AFB876-BE85-44FA-9F26-E4F7C794F1E6}" type="datetime1">
              <a:rPr lang="ja-JP" altLang="en-US" smtClean="0">
                <a:solidFill>
                  <a:prstClr val="black">
                    <a:tint val="75000"/>
                  </a:prstClr>
                </a:solidFill>
              </a:rPr>
              <a:t>2022/10/21</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0431BA29-D296-4530-85F7-6F35DCC1507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047932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B2E1C0A-F156-475D-A6B0-CC372F7C50DA}" type="datetime1">
              <a:rPr lang="ja-JP" altLang="en-US" smtClean="0">
                <a:solidFill>
                  <a:prstClr val="black">
                    <a:tint val="75000"/>
                  </a:prstClr>
                </a:solidFill>
              </a:rPr>
              <a:t>2022/10/21</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0431BA29-D296-4530-85F7-6F35DCC1507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98466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2499AE5-D49B-4FC1-977D-38B85C164CEA}" type="datetime1">
              <a:rPr lang="ja-JP" altLang="en-US" smtClean="0">
                <a:solidFill>
                  <a:prstClr val="black">
                    <a:tint val="75000"/>
                  </a:prstClr>
                </a:solidFill>
              </a:rPr>
              <a:t>2022/10/21</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0431BA29-D296-4530-85F7-6F35DCC1507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20657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08B2B8-975D-4ADA-8ADA-50CFF1E60D6E}" type="datetime1">
              <a:rPr kumimoji="1" lang="ja-JP" altLang="en-US" smtClean="0"/>
              <a:t>2022/10/21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3EE54A-AAF7-4063-8519-D2C1721CAFE1}" type="slidenum">
              <a:rPr kumimoji="1" lang="ja-JP" altLang="en-US" smtClean="0"/>
              <a:t>‹#›</a:t>
            </a:fld>
            <a:endParaRPr kumimoji="1" lang="ja-JP" altLang="en-US"/>
          </a:p>
        </p:txBody>
      </p:sp>
    </p:spTree>
    <p:extLst>
      <p:ext uri="{BB962C8B-B14F-4D97-AF65-F5344CB8AC3E}">
        <p14:creationId xmlns:p14="http://schemas.microsoft.com/office/powerpoint/2010/main" val="37531805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15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3"/>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D83E99A-33BC-4583-9A57-EA2513957979}" type="datetime1">
              <a:rPr lang="ja-JP" altLang="en-US" smtClean="0">
                <a:solidFill>
                  <a:prstClr val="black">
                    <a:tint val="75000"/>
                  </a:prstClr>
                </a:solidFill>
              </a:rPr>
              <a:t>2022/10/21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431BA29-D296-4530-85F7-6F35DCC1507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762977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15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9BD2FB3-1EA2-459B-A06E-122CBD07EC87}" type="datetime1">
              <a:rPr lang="ja-JP" altLang="en-US" smtClean="0">
                <a:solidFill>
                  <a:prstClr val="black">
                    <a:tint val="75000"/>
                  </a:prstClr>
                </a:solidFill>
              </a:rPr>
              <a:t>2022/10/21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431BA29-D296-4530-85F7-6F35DCC1507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38275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2B96B0-1964-4F49-8116-CA0DBA114DF3}" type="datetime1">
              <a:rPr lang="ja-JP" altLang="en-US" smtClean="0">
                <a:solidFill>
                  <a:prstClr val="black">
                    <a:tint val="75000"/>
                  </a:prstClr>
                </a:solidFill>
              </a:rPr>
              <a:t>2022/10/21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431BA29-D296-4530-85F7-6F35DCC1507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023491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1"/>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41"/>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1125A3-AED4-4773-B8F8-E43C5E01F30A}" type="datetime1">
              <a:rPr lang="ja-JP" altLang="en-US" smtClean="0">
                <a:solidFill>
                  <a:prstClr val="black">
                    <a:tint val="75000"/>
                  </a:prstClr>
                </a:solidFill>
              </a:rPr>
              <a:t>2022/10/21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431BA29-D296-4530-85F7-6F35DCC1507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03971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BEBE51B-318E-4A96-97AE-EA48E436AFA8}" type="datetime1">
              <a:rPr kumimoji="1" lang="ja-JP" altLang="en-US" smtClean="0"/>
              <a:t>2022/10/21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F1B42E-46D5-40C0-A84C-4F59BC3D1A4F}" type="slidenum">
              <a:rPr kumimoji="1" lang="ja-JP" altLang="en-US" smtClean="0"/>
              <a:t>‹#›</a:t>
            </a:fld>
            <a:endParaRPr kumimoji="1" lang="ja-JP" altLang="en-US"/>
          </a:p>
        </p:txBody>
      </p:sp>
    </p:spTree>
    <p:extLst>
      <p:ext uri="{BB962C8B-B14F-4D97-AF65-F5344CB8AC3E}">
        <p14:creationId xmlns:p14="http://schemas.microsoft.com/office/powerpoint/2010/main" val="12716838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CD87403-FC1B-4C6C-AE57-ABE972E1FEA6}" type="datetime1">
              <a:rPr kumimoji="1" lang="ja-JP" altLang="en-US" smtClean="0"/>
              <a:t>2022/10/21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F1B42E-46D5-40C0-A84C-4F59BC3D1A4F}" type="slidenum">
              <a:rPr kumimoji="1" lang="ja-JP" altLang="en-US" smtClean="0"/>
              <a:t>‹#›</a:t>
            </a:fld>
            <a:endParaRPr kumimoji="1" lang="ja-JP" altLang="en-US"/>
          </a:p>
        </p:txBody>
      </p:sp>
    </p:spTree>
    <p:extLst>
      <p:ext uri="{BB962C8B-B14F-4D97-AF65-F5344CB8AC3E}">
        <p14:creationId xmlns:p14="http://schemas.microsoft.com/office/powerpoint/2010/main" val="38415365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ED8A880-27F5-45AB-AEA3-8612605BB606}" type="datetime1">
              <a:rPr kumimoji="1" lang="ja-JP" altLang="en-US" smtClean="0"/>
              <a:t>2022/10/21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F1B42E-46D5-40C0-A84C-4F59BC3D1A4F}" type="slidenum">
              <a:rPr kumimoji="1" lang="ja-JP" altLang="en-US" smtClean="0"/>
              <a:t>‹#›</a:t>
            </a:fld>
            <a:endParaRPr kumimoji="1" lang="ja-JP" altLang="en-US"/>
          </a:p>
        </p:txBody>
      </p:sp>
    </p:spTree>
    <p:extLst>
      <p:ext uri="{BB962C8B-B14F-4D97-AF65-F5344CB8AC3E}">
        <p14:creationId xmlns:p14="http://schemas.microsoft.com/office/powerpoint/2010/main" val="1084625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31BB60D-741B-4E49-AFD1-D0D564D232C8}" type="datetime1">
              <a:rPr kumimoji="1" lang="ja-JP" altLang="en-US" smtClean="0"/>
              <a:t>2022/10/21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F1B42E-46D5-40C0-A84C-4F59BC3D1A4F}" type="slidenum">
              <a:rPr kumimoji="1" lang="ja-JP" altLang="en-US" smtClean="0"/>
              <a:t>‹#›</a:t>
            </a:fld>
            <a:endParaRPr kumimoji="1" lang="ja-JP" altLang="en-US"/>
          </a:p>
        </p:txBody>
      </p:sp>
    </p:spTree>
    <p:extLst>
      <p:ext uri="{BB962C8B-B14F-4D97-AF65-F5344CB8AC3E}">
        <p14:creationId xmlns:p14="http://schemas.microsoft.com/office/powerpoint/2010/main" val="42813183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3DB828B-7125-4A87-BDFA-3384F529A032}" type="datetime1">
              <a:rPr kumimoji="1" lang="ja-JP" altLang="en-US" smtClean="0"/>
              <a:t>2022/10/21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DF1B42E-46D5-40C0-A84C-4F59BC3D1A4F}" type="slidenum">
              <a:rPr kumimoji="1" lang="ja-JP" altLang="en-US" smtClean="0"/>
              <a:t>‹#›</a:t>
            </a:fld>
            <a:endParaRPr kumimoji="1" lang="ja-JP" altLang="en-US"/>
          </a:p>
        </p:txBody>
      </p:sp>
    </p:spTree>
    <p:extLst>
      <p:ext uri="{BB962C8B-B14F-4D97-AF65-F5344CB8AC3E}">
        <p14:creationId xmlns:p14="http://schemas.microsoft.com/office/powerpoint/2010/main" val="31118556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DD4D324-9E6C-40F7-9CA2-C9BB3F410888}" type="datetime1">
              <a:rPr kumimoji="1" lang="ja-JP" altLang="en-US" smtClean="0"/>
              <a:t>2022/10/21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DF1B42E-46D5-40C0-A84C-4F59BC3D1A4F}" type="slidenum">
              <a:rPr kumimoji="1" lang="ja-JP" altLang="en-US" smtClean="0"/>
              <a:t>‹#›</a:t>
            </a:fld>
            <a:endParaRPr kumimoji="1" lang="ja-JP" altLang="en-US"/>
          </a:p>
        </p:txBody>
      </p:sp>
    </p:spTree>
    <p:extLst>
      <p:ext uri="{BB962C8B-B14F-4D97-AF65-F5344CB8AC3E}">
        <p14:creationId xmlns:p14="http://schemas.microsoft.com/office/powerpoint/2010/main" val="3821277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B778CC6-9FAB-4BD4-8AAD-946C950B01DE}" type="datetime1">
              <a:rPr kumimoji="1" lang="ja-JP" altLang="en-US" smtClean="0"/>
              <a:t>2022/10/21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3EE54A-AAF7-4063-8519-D2C1721CAFE1}" type="slidenum">
              <a:rPr kumimoji="1" lang="ja-JP" altLang="en-US" smtClean="0"/>
              <a:t>‹#›</a:t>
            </a:fld>
            <a:endParaRPr kumimoji="1" lang="ja-JP" altLang="en-US"/>
          </a:p>
        </p:txBody>
      </p:sp>
    </p:spTree>
    <p:extLst>
      <p:ext uri="{BB962C8B-B14F-4D97-AF65-F5344CB8AC3E}">
        <p14:creationId xmlns:p14="http://schemas.microsoft.com/office/powerpoint/2010/main" val="7911573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DC64C33-8BAA-4B0D-AA1F-63116A139A00}" type="datetime1">
              <a:rPr kumimoji="1" lang="ja-JP" altLang="en-US" smtClean="0"/>
              <a:t>2022/10/21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DF1B42E-46D5-40C0-A84C-4F59BC3D1A4F}" type="slidenum">
              <a:rPr kumimoji="1" lang="ja-JP" altLang="en-US" smtClean="0"/>
              <a:t>‹#›</a:t>
            </a:fld>
            <a:endParaRPr kumimoji="1" lang="ja-JP" altLang="en-US"/>
          </a:p>
        </p:txBody>
      </p:sp>
    </p:spTree>
    <p:extLst>
      <p:ext uri="{BB962C8B-B14F-4D97-AF65-F5344CB8AC3E}">
        <p14:creationId xmlns:p14="http://schemas.microsoft.com/office/powerpoint/2010/main" val="8675883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9DDDEE7-C77E-4487-AF56-572331697E8E}" type="datetime1">
              <a:rPr kumimoji="1" lang="ja-JP" altLang="en-US" smtClean="0"/>
              <a:t>2022/10/21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F1B42E-46D5-40C0-A84C-4F59BC3D1A4F}" type="slidenum">
              <a:rPr kumimoji="1" lang="ja-JP" altLang="en-US" smtClean="0"/>
              <a:t>‹#›</a:t>
            </a:fld>
            <a:endParaRPr kumimoji="1" lang="ja-JP" altLang="en-US"/>
          </a:p>
        </p:txBody>
      </p:sp>
    </p:spTree>
    <p:extLst>
      <p:ext uri="{BB962C8B-B14F-4D97-AF65-F5344CB8AC3E}">
        <p14:creationId xmlns:p14="http://schemas.microsoft.com/office/powerpoint/2010/main" val="15917801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0AB56CA-29C5-4253-B2F3-EE73010C12E9}" type="datetime1">
              <a:rPr kumimoji="1" lang="ja-JP" altLang="en-US" smtClean="0"/>
              <a:t>2022/10/21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F1B42E-46D5-40C0-A84C-4F59BC3D1A4F}" type="slidenum">
              <a:rPr kumimoji="1" lang="ja-JP" altLang="en-US" smtClean="0"/>
              <a:t>‹#›</a:t>
            </a:fld>
            <a:endParaRPr kumimoji="1" lang="ja-JP" altLang="en-US"/>
          </a:p>
        </p:txBody>
      </p:sp>
    </p:spTree>
    <p:extLst>
      <p:ext uri="{BB962C8B-B14F-4D97-AF65-F5344CB8AC3E}">
        <p14:creationId xmlns:p14="http://schemas.microsoft.com/office/powerpoint/2010/main" val="275310418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66C9A1F-F816-454B-A57F-23B0C8D827D6}" type="datetime1">
              <a:rPr kumimoji="1" lang="ja-JP" altLang="en-US" smtClean="0"/>
              <a:t>2022/10/21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F1B42E-46D5-40C0-A84C-4F59BC3D1A4F}" type="slidenum">
              <a:rPr kumimoji="1" lang="ja-JP" altLang="en-US" smtClean="0"/>
              <a:t>‹#›</a:t>
            </a:fld>
            <a:endParaRPr kumimoji="1" lang="ja-JP" altLang="en-US"/>
          </a:p>
        </p:txBody>
      </p:sp>
    </p:spTree>
    <p:extLst>
      <p:ext uri="{BB962C8B-B14F-4D97-AF65-F5344CB8AC3E}">
        <p14:creationId xmlns:p14="http://schemas.microsoft.com/office/powerpoint/2010/main" val="6259553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343BA90-0992-4AC1-A3CB-5F7D44FE57BA}" type="datetime1">
              <a:rPr kumimoji="1" lang="ja-JP" altLang="en-US" smtClean="0"/>
              <a:t>2022/10/21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F1B42E-46D5-40C0-A84C-4F59BC3D1A4F}" type="slidenum">
              <a:rPr kumimoji="1" lang="ja-JP" altLang="en-US" smtClean="0"/>
              <a:t>‹#›</a:t>
            </a:fld>
            <a:endParaRPr kumimoji="1" lang="ja-JP" altLang="en-US"/>
          </a:p>
        </p:txBody>
      </p:sp>
    </p:spTree>
    <p:extLst>
      <p:ext uri="{BB962C8B-B14F-4D97-AF65-F5344CB8AC3E}">
        <p14:creationId xmlns:p14="http://schemas.microsoft.com/office/powerpoint/2010/main" val="3433496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6F9E51D-9E2D-4ED8-BA0A-9DBD6AE6CEBD}" type="datetime1">
              <a:rPr kumimoji="1" lang="ja-JP" altLang="en-US" smtClean="0"/>
              <a:t>2022/10/21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3EE54A-AAF7-4063-8519-D2C1721CAFE1}" type="slidenum">
              <a:rPr kumimoji="1" lang="ja-JP" altLang="en-US" smtClean="0"/>
              <a:t>‹#›</a:t>
            </a:fld>
            <a:endParaRPr kumimoji="1" lang="ja-JP" altLang="en-US"/>
          </a:p>
        </p:txBody>
      </p:sp>
    </p:spTree>
    <p:extLst>
      <p:ext uri="{BB962C8B-B14F-4D97-AF65-F5344CB8AC3E}">
        <p14:creationId xmlns:p14="http://schemas.microsoft.com/office/powerpoint/2010/main" val="1806903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AA2EFA4-327F-4D28-84EA-EF29768F6376}" type="datetime1">
              <a:rPr kumimoji="1" lang="ja-JP" altLang="en-US" smtClean="0"/>
              <a:t>2022/10/21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3EE54A-AAF7-4063-8519-D2C1721CAFE1}" type="slidenum">
              <a:rPr kumimoji="1" lang="ja-JP" altLang="en-US" smtClean="0"/>
              <a:t>‹#›</a:t>
            </a:fld>
            <a:endParaRPr kumimoji="1" lang="ja-JP" altLang="en-US"/>
          </a:p>
        </p:txBody>
      </p:sp>
    </p:spTree>
    <p:extLst>
      <p:ext uri="{BB962C8B-B14F-4D97-AF65-F5344CB8AC3E}">
        <p14:creationId xmlns:p14="http://schemas.microsoft.com/office/powerpoint/2010/main" val="1956168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6C29FAF-F88A-4A01-8EE7-665E1DC456AB}" type="datetime1">
              <a:rPr kumimoji="1" lang="ja-JP" altLang="en-US" smtClean="0"/>
              <a:t>2022/10/21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3EE54A-AAF7-4063-8519-D2C1721CAFE1}" type="slidenum">
              <a:rPr kumimoji="1" lang="ja-JP" altLang="en-US" smtClean="0"/>
              <a:t>‹#›</a:t>
            </a:fld>
            <a:endParaRPr kumimoji="1" lang="ja-JP" altLang="en-US"/>
          </a:p>
        </p:txBody>
      </p:sp>
    </p:spTree>
    <p:extLst>
      <p:ext uri="{BB962C8B-B14F-4D97-AF65-F5344CB8AC3E}">
        <p14:creationId xmlns:p14="http://schemas.microsoft.com/office/powerpoint/2010/main" val="3280376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8CE740-85BC-4EB9-B82E-56FB42F06152}" type="datetime1">
              <a:rPr kumimoji="1" lang="ja-JP" altLang="en-US" smtClean="0"/>
              <a:t>2022/10/21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3EE54A-AAF7-4063-8519-D2C1721CAFE1}" type="slidenum">
              <a:rPr kumimoji="1" lang="ja-JP" altLang="en-US" smtClean="0"/>
              <a:t>‹#›</a:t>
            </a:fld>
            <a:endParaRPr kumimoji="1" lang="ja-JP" altLang="en-US"/>
          </a:p>
        </p:txBody>
      </p:sp>
    </p:spTree>
    <p:extLst>
      <p:ext uri="{BB962C8B-B14F-4D97-AF65-F5344CB8AC3E}">
        <p14:creationId xmlns:p14="http://schemas.microsoft.com/office/powerpoint/2010/main" val="1796949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0E4D9A-B840-4D33-9ADE-531EEBA00DDB}" type="datetime1">
              <a:rPr kumimoji="1" lang="ja-JP" altLang="en-US" smtClean="0"/>
              <a:t>2022/10/21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3EE54A-AAF7-4063-8519-D2C1721CAFE1}" type="slidenum">
              <a:rPr kumimoji="1" lang="ja-JP" altLang="en-US" smtClean="0"/>
              <a:t>‹#›</a:t>
            </a:fld>
            <a:endParaRPr kumimoji="1" lang="ja-JP" altLang="en-US"/>
          </a:p>
        </p:txBody>
      </p:sp>
    </p:spTree>
    <p:extLst>
      <p:ext uri="{BB962C8B-B14F-4D97-AF65-F5344CB8AC3E}">
        <p14:creationId xmlns:p14="http://schemas.microsoft.com/office/powerpoint/2010/main" val="1477676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75B586-8CDF-4A8F-BC79-611B5E0EA366}" type="datetime1">
              <a:rPr kumimoji="1" lang="ja-JP" altLang="en-US" smtClean="0"/>
              <a:t>2022/10/21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3EE54A-AAF7-4063-8519-D2C1721CAFE1}" type="slidenum">
              <a:rPr kumimoji="1" lang="ja-JP" altLang="en-US" smtClean="0"/>
              <a:t>‹#›</a:t>
            </a:fld>
            <a:endParaRPr kumimoji="1" lang="ja-JP" altLang="en-US"/>
          </a:p>
        </p:txBody>
      </p:sp>
    </p:spTree>
    <p:extLst>
      <p:ext uri="{BB962C8B-B14F-4D97-AF65-F5344CB8AC3E}">
        <p14:creationId xmlns:p14="http://schemas.microsoft.com/office/powerpoint/2010/main" val="3803322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48FE5D-27D3-4F9C-AA93-5961DE740F55}" type="datetime1">
              <a:rPr kumimoji="1" lang="ja-JP" altLang="en-US" smtClean="0"/>
              <a:t>2022/10/21</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3EE54A-AAF7-4063-8519-D2C1721CAFE1}" type="slidenum">
              <a:rPr kumimoji="1" lang="ja-JP" altLang="en-US" smtClean="0"/>
              <a:t>‹#›</a:t>
            </a:fld>
            <a:endParaRPr kumimoji="1" lang="ja-JP" altLang="en-US"/>
          </a:p>
        </p:txBody>
      </p:sp>
    </p:spTree>
    <p:extLst>
      <p:ext uri="{BB962C8B-B14F-4D97-AF65-F5344CB8AC3E}">
        <p14:creationId xmlns:p14="http://schemas.microsoft.com/office/powerpoint/2010/main" val="26649528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27FBBD3-30D0-4B21-B013-0179BDF48DFA}" type="datetime1">
              <a:rPr lang="ja-JP" altLang="en-US" smtClean="0">
                <a:solidFill>
                  <a:prstClr val="black">
                    <a:tint val="75000"/>
                  </a:prstClr>
                </a:solidFill>
              </a:rPr>
              <a:t>2022/10/21</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431BA29-D296-4530-85F7-6F35DCC1507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2829190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098561-80E1-461C-8B99-1C08E732135F}" type="datetime1">
              <a:rPr kumimoji="1" lang="ja-JP" altLang="en-US" smtClean="0"/>
              <a:t>2022/10/21</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1B42E-46D5-40C0-A84C-4F59BC3D1A4F}" type="slidenum">
              <a:rPr kumimoji="1" lang="ja-JP" altLang="en-US" smtClean="0"/>
              <a:t>‹#›</a:t>
            </a:fld>
            <a:endParaRPr kumimoji="1" lang="ja-JP" altLang="en-US"/>
          </a:p>
        </p:txBody>
      </p:sp>
    </p:spTree>
    <p:extLst>
      <p:ext uri="{BB962C8B-B14F-4D97-AF65-F5344CB8AC3E}">
        <p14:creationId xmlns:p14="http://schemas.microsoft.com/office/powerpoint/2010/main" val="31921004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16F3585-F07D-4440-9AF3-4237E674AA1E}"/>
              </a:ext>
            </a:extLst>
          </p:cNvPr>
          <p:cNvSpPr/>
          <p:nvPr/>
        </p:nvSpPr>
        <p:spPr>
          <a:xfrm>
            <a:off x="0" y="0"/>
            <a:ext cx="12192000" cy="6858000"/>
          </a:xfrm>
          <a:prstGeom prst="rect">
            <a:avLst/>
          </a:prstGeom>
          <a:solidFill>
            <a:srgbClr val="005C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 altLang="en-US" sz="1351"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7" name="Picture 6">
            <a:extLst>
              <a:ext uri="{FF2B5EF4-FFF2-40B4-BE49-F238E27FC236}">
                <a16:creationId xmlns:a16="http://schemas.microsoft.com/office/drawing/2014/main" id="{92F61008-5AFF-634D-9011-6DE20E46D6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06255" y="380512"/>
            <a:ext cx="1032563" cy="1036660"/>
          </a:xfrm>
          <a:prstGeom prst="rect">
            <a:avLst/>
          </a:prstGeom>
        </p:spPr>
      </p:pic>
      <p:sp>
        <p:nvSpPr>
          <p:cNvPr id="11" name="Text Placeholder 6">
            <a:extLst>
              <a:ext uri="{FF2B5EF4-FFF2-40B4-BE49-F238E27FC236}">
                <a16:creationId xmlns:a16="http://schemas.microsoft.com/office/drawing/2014/main" id="{61705BBF-CDAD-244A-8B4F-196EAF49A9FC}"/>
              </a:ext>
            </a:extLst>
          </p:cNvPr>
          <p:cNvSpPr txBox="1">
            <a:spLocks/>
          </p:cNvSpPr>
          <p:nvPr/>
        </p:nvSpPr>
        <p:spPr>
          <a:xfrm>
            <a:off x="1600371" y="6934769"/>
            <a:ext cx="3997489" cy="740715"/>
          </a:xfrm>
          <a:prstGeom prst="rect">
            <a:avLst/>
          </a:prstGeom>
          <a:noFill/>
          <a:ln w="44450">
            <a:noFill/>
          </a:ln>
        </p:spPr>
        <p:txBody>
          <a:bodyPr vert="horz" lIns="68580" tIns="0" rIns="68580" bIns="0" rtlCol="0" anchor="t" anchorCtr="0"/>
          <a:lstStyle>
            <a:defPPr>
              <a:defRPr lang="ja"/>
            </a:defPPr>
            <a:lvl1pPr marL="0" algn="r" defTabSz="914400" rtl="0" eaLnBrk="1" latinLnBrk="0" hangingPunct="1">
              <a:defRPr sz="1200" kern="1200">
                <a:solidFill>
                  <a:schemeClr val="tx1">
                    <a:tint val="75000"/>
                  </a:schemeClr>
                </a:solidFill>
                <a:latin typeface="MS PMincho"/>
                <a:ea typeface="MS PMincho"/>
                <a:cs typeface="MS PMincho"/>
              </a:defRPr>
            </a:lvl1pPr>
            <a:lvl2pPr marL="457200" algn="l" defTabSz="914400" rtl="0" eaLnBrk="1" latinLnBrk="0" hangingPunct="1">
              <a:defRPr sz="1800" kern="1200">
                <a:solidFill>
                  <a:schemeClr val="tx1"/>
                </a:solidFill>
                <a:latin typeface="MS PMincho"/>
                <a:ea typeface="MS PMincho"/>
                <a:cs typeface="MS PMincho"/>
              </a:defRPr>
            </a:lvl2pPr>
            <a:lvl3pPr marL="914400" algn="l" defTabSz="914400" rtl="0" eaLnBrk="1" latinLnBrk="0" hangingPunct="1">
              <a:defRPr sz="1800" kern="1200">
                <a:solidFill>
                  <a:schemeClr val="tx1"/>
                </a:solidFill>
                <a:latin typeface="MS PMincho"/>
                <a:ea typeface="MS PMincho"/>
                <a:cs typeface="MS PMincho"/>
              </a:defRPr>
            </a:lvl3pPr>
            <a:lvl4pPr marL="1371600" algn="l" defTabSz="914400" rtl="0" eaLnBrk="1" latinLnBrk="0" hangingPunct="1">
              <a:defRPr sz="1800" kern="1200">
                <a:solidFill>
                  <a:schemeClr val="tx1"/>
                </a:solidFill>
                <a:latin typeface="MS PMincho"/>
                <a:ea typeface="MS PMincho"/>
                <a:cs typeface="MS PMincho"/>
              </a:defRPr>
            </a:lvl4pPr>
            <a:lvl5pPr marL="1828800" algn="l" defTabSz="914400" rtl="0" eaLnBrk="1" latinLnBrk="0" hangingPunct="1">
              <a:defRPr sz="1800" kern="1200">
                <a:solidFill>
                  <a:schemeClr val="tx1"/>
                </a:solidFill>
                <a:latin typeface="MS PMincho"/>
                <a:ea typeface="MS PMincho"/>
                <a:cs typeface="MS PMincho"/>
              </a:defRPr>
            </a:lvl5pPr>
            <a:lvl6pPr marL="2286000" algn="l" defTabSz="914400" rtl="0" eaLnBrk="1" latinLnBrk="0" hangingPunct="1">
              <a:defRPr sz="1800" kern="1200">
                <a:solidFill>
                  <a:schemeClr val="tx1"/>
                </a:solidFill>
                <a:latin typeface="MS PMincho"/>
                <a:ea typeface="MS PMincho"/>
                <a:cs typeface="MS PMincho"/>
              </a:defRPr>
            </a:lvl6pPr>
            <a:lvl7pPr marL="2743200" algn="l" defTabSz="914400" rtl="0" eaLnBrk="1" latinLnBrk="0" hangingPunct="1">
              <a:defRPr sz="1800" kern="1200">
                <a:solidFill>
                  <a:schemeClr val="tx1"/>
                </a:solidFill>
                <a:latin typeface="MS PMincho"/>
                <a:ea typeface="MS PMincho"/>
                <a:cs typeface="MS PMincho"/>
              </a:defRPr>
            </a:lvl7pPr>
            <a:lvl8pPr marL="3200400" algn="l" defTabSz="914400" rtl="0" eaLnBrk="1" latinLnBrk="0" hangingPunct="1">
              <a:defRPr sz="1800" kern="1200">
                <a:solidFill>
                  <a:schemeClr val="tx1"/>
                </a:solidFill>
                <a:latin typeface="MS PMincho"/>
                <a:ea typeface="MS PMincho"/>
                <a:cs typeface="MS PMincho"/>
              </a:defRPr>
            </a:lvl8pPr>
            <a:lvl9pPr marL="3657600" algn="l" defTabSz="914400" rtl="0" eaLnBrk="1" latinLnBrk="0" hangingPunct="1">
              <a:defRPr sz="1800" kern="1200">
                <a:solidFill>
                  <a:schemeClr val="tx1"/>
                </a:solidFill>
                <a:latin typeface="MS PMincho"/>
                <a:ea typeface="MS PMincho"/>
                <a:cs typeface="MS PMincho"/>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 altLang="en-US" sz="2700" b="1" i="0" u="none" strike="noStrike" kern="1200" cap="none" spc="0" normalizeH="0" baseline="0" noProof="0">
                <a:ln>
                  <a:noFill/>
                </a:ln>
                <a:solidFill>
                  <a:srgbClr val="DA1A5A"/>
                </a:solidFill>
                <a:effectLst/>
                <a:uLnTx/>
                <a:uFillTx/>
                <a:latin typeface="MS PMincho"/>
                <a:ea typeface="MS PMincho"/>
              </a:rPr>
              <a:t>タイトルページのオプション</a:t>
            </a:r>
            <a:endParaRPr kumimoji="1" lang="ja" altLang="en-US" sz="2700" b="1" i="0" u="none" strike="noStrike" kern="1200" cap="none" spc="0" normalizeH="0" baseline="0" noProof="0" dirty="0">
              <a:ln>
                <a:noFill/>
              </a:ln>
              <a:solidFill>
                <a:srgbClr val="DA1A5A"/>
              </a:solidFill>
              <a:effectLst/>
              <a:uLnTx/>
              <a:uFillTx/>
              <a:latin typeface="MS PGothic" panose="020B0604020202020204" pitchFamily="34" charset="0"/>
              <a:ea typeface="MS PGothic" charset="0"/>
              <a:cs typeface="MS PGothic" panose="020B0604020202020204" pitchFamily="34" charset="0"/>
            </a:endParaRPr>
          </a:p>
        </p:txBody>
      </p:sp>
      <p:sp>
        <p:nvSpPr>
          <p:cNvPr id="9" name="Subtitle 3">
            <a:extLst>
              <a:ext uri="{FF2B5EF4-FFF2-40B4-BE49-F238E27FC236}">
                <a16:creationId xmlns:a16="http://schemas.microsoft.com/office/drawing/2014/main" id="{E4955F97-28C2-744E-B3A7-E0FAE3B40F57}"/>
              </a:ext>
            </a:extLst>
          </p:cNvPr>
          <p:cNvSpPr txBox="1">
            <a:spLocks/>
          </p:cNvSpPr>
          <p:nvPr/>
        </p:nvSpPr>
        <p:spPr>
          <a:xfrm>
            <a:off x="1545431" y="2720286"/>
            <a:ext cx="9144000" cy="83298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S PMincho"/>
                <a:ea typeface="MS PMincho"/>
                <a:cs typeface="MS PMincho"/>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S PMincho"/>
                <a:ea typeface="MS PMincho"/>
                <a:cs typeface="MS PMincho"/>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S PMincho"/>
                <a:ea typeface="MS PMincho"/>
                <a:cs typeface="MS PMincho"/>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S PMincho"/>
                <a:ea typeface="MS PMincho"/>
                <a:cs typeface="MS PMincho"/>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S PMincho"/>
                <a:ea typeface="MS PMincho"/>
                <a:cs typeface="MS PMincho"/>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S PMincho"/>
                <a:ea typeface="MS PMincho"/>
                <a:cs typeface="MS PMincho"/>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S PMincho"/>
                <a:ea typeface="MS PMincho"/>
                <a:cs typeface="MS PMincho"/>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S PMincho"/>
                <a:ea typeface="MS PMincho"/>
                <a:cs typeface="MS PMincho"/>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S PMincho"/>
                <a:ea typeface="MS PMincho"/>
                <a:cs typeface="MS PMincho"/>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54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rPr>
              <a:t>クラブ研修の充実について</a:t>
            </a:r>
            <a:endParaRPr kumimoji="1" lang="ja" altLang="en-US" sz="54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S PGothic" panose="020B0604020202020204" pitchFamily="34" charset="0"/>
            </a:endParaRPr>
          </a:p>
        </p:txBody>
      </p:sp>
      <p:sp>
        <p:nvSpPr>
          <p:cNvPr id="12" name="Subtitle 14">
            <a:extLst>
              <a:ext uri="{FF2B5EF4-FFF2-40B4-BE49-F238E27FC236}">
                <a16:creationId xmlns:a16="http://schemas.microsoft.com/office/drawing/2014/main" id="{8CA57604-6BAA-8348-8388-64F5F2D88D17}"/>
              </a:ext>
            </a:extLst>
          </p:cNvPr>
          <p:cNvSpPr txBox="1">
            <a:spLocks/>
          </p:cNvSpPr>
          <p:nvPr/>
        </p:nvSpPr>
        <p:spPr>
          <a:xfrm>
            <a:off x="2706255" y="4339590"/>
            <a:ext cx="7885375" cy="52757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S PMincho"/>
                <a:ea typeface="MS PMincho"/>
                <a:cs typeface="MS PMincho"/>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S PMincho"/>
                <a:ea typeface="MS PMincho"/>
                <a:cs typeface="MS PMincho"/>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S PMincho"/>
                <a:ea typeface="MS PMincho"/>
                <a:cs typeface="MS PMincho"/>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S PMincho"/>
                <a:ea typeface="MS PMincho"/>
                <a:cs typeface="MS PMincho"/>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S PMincho"/>
                <a:ea typeface="MS PMincho"/>
                <a:cs typeface="MS PMincho"/>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S PMincho"/>
                <a:ea typeface="MS PMincho"/>
                <a:cs typeface="MS PMincho"/>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S PMincho"/>
                <a:ea typeface="MS PMincho"/>
                <a:cs typeface="MS PMincho"/>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S PMincho"/>
                <a:ea typeface="MS PMincho"/>
                <a:cs typeface="MS PMincho"/>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S PMincho"/>
                <a:ea typeface="MS PMincho"/>
                <a:cs typeface="MS PMincho"/>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 sz="2800" b="1" i="0" u="none" strike="noStrike" kern="1200" cap="none" spc="0" normalizeH="0" baseline="0" noProof="0" dirty="0">
                <a:ln>
                  <a:noFill/>
                </a:ln>
                <a:solidFill>
                  <a:prstClr val="white"/>
                </a:solidFill>
                <a:effectLst/>
                <a:uLnTx/>
                <a:uFillTx/>
                <a:latin typeface="MS PGothic" panose="020B0600070205080204" pitchFamily="34" charset="-128"/>
                <a:ea typeface="MS PGothic" panose="020B0600070205080204" pitchFamily="34" charset="-128"/>
              </a:rPr>
              <a:t>2660</a:t>
            </a:r>
            <a:r>
              <a:rPr kumimoji="1" lang="ja-JP" altLang="en-US" sz="2800" b="1" i="0" u="none" strike="noStrike" kern="1200" cap="none" spc="0" normalizeH="0" baseline="0" noProof="0" dirty="0">
                <a:ln>
                  <a:noFill/>
                </a:ln>
                <a:solidFill>
                  <a:prstClr val="white"/>
                </a:solidFill>
                <a:effectLst/>
                <a:uLnTx/>
                <a:uFillTx/>
                <a:latin typeface="MS PGothic" panose="020B0600070205080204" pitchFamily="34" charset="-128"/>
                <a:ea typeface="MS PGothic" panose="020B0600070205080204" pitchFamily="34" charset="-128"/>
              </a:rPr>
              <a:t>地区　研修委員会　委員</a:t>
            </a:r>
            <a:endParaRPr kumimoji="1" lang="ja" altLang="en-US" sz="2800" b="1" i="0" u="none" strike="noStrike" kern="1200" cap="none" spc="0" normalizeH="0" baseline="0" noProof="0" dirty="0">
              <a:ln>
                <a:noFill/>
              </a:ln>
              <a:solidFill>
                <a:prstClr val="white"/>
              </a:solidFill>
              <a:effectLst/>
              <a:uLnTx/>
              <a:uFillTx/>
              <a:latin typeface="MS PGothic" panose="020B0600070205080204" pitchFamily="34" charset="-128"/>
              <a:ea typeface="MS PGothic" panose="020B0600070205080204" pitchFamily="34" charset="-128"/>
            </a:endParaRPr>
          </a:p>
        </p:txBody>
      </p:sp>
      <p:sp>
        <p:nvSpPr>
          <p:cNvPr id="3" name="テキスト ボックス 2">
            <a:extLst>
              <a:ext uri="{FF2B5EF4-FFF2-40B4-BE49-F238E27FC236}">
                <a16:creationId xmlns:a16="http://schemas.microsoft.com/office/drawing/2014/main" id="{06A3C862-7262-4FD8-9E1F-37D423A46C2B}"/>
              </a:ext>
            </a:extLst>
          </p:cNvPr>
          <p:cNvSpPr txBox="1"/>
          <p:nvPr/>
        </p:nvSpPr>
        <p:spPr>
          <a:xfrm>
            <a:off x="5185388" y="4922571"/>
            <a:ext cx="2161309"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藤井眞澄</a:t>
            </a:r>
          </a:p>
        </p:txBody>
      </p:sp>
      <p:sp>
        <p:nvSpPr>
          <p:cNvPr id="4" name="テキスト ボックス 3">
            <a:extLst>
              <a:ext uri="{FF2B5EF4-FFF2-40B4-BE49-F238E27FC236}">
                <a16:creationId xmlns:a16="http://schemas.microsoft.com/office/drawing/2014/main" id="{10E96844-F83F-400C-8E2C-12C4DB475A89}"/>
              </a:ext>
            </a:extLst>
          </p:cNvPr>
          <p:cNvSpPr txBox="1"/>
          <p:nvPr/>
        </p:nvSpPr>
        <p:spPr>
          <a:xfrm>
            <a:off x="5185387" y="5508519"/>
            <a:ext cx="2130642"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大阪南</a:t>
            </a:r>
            <a:r>
              <a:rPr kumimoji="1" lang="en-US" altLang="ja-JP" sz="2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RC)</a:t>
            </a:r>
            <a:endParaRPr kumimoji="1" lang="ja-JP" altLang="en-US" sz="2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 name="テキスト ボックス 5">
            <a:extLst>
              <a:ext uri="{FF2B5EF4-FFF2-40B4-BE49-F238E27FC236}">
                <a16:creationId xmlns:a16="http://schemas.microsoft.com/office/drawing/2014/main" id="{679DDBF8-BB37-406A-BE70-020B8B9CD276}"/>
              </a:ext>
            </a:extLst>
          </p:cNvPr>
          <p:cNvSpPr txBox="1"/>
          <p:nvPr/>
        </p:nvSpPr>
        <p:spPr>
          <a:xfrm>
            <a:off x="3599114" y="1609199"/>
            <a:ext cx="603838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2022-23</a:t>
            </a:r>
            <a:r>
              <a:rPr kumimoji="1" lang="ja-JP" altLang="en-US" sz="24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年度のための地区研修協議会</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SAA</a:t>
            </a:r>
            <a:r>
              <a:rPr kumimoji="1" lang="ja-JP" altLang="en-US" sz="24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・クラブ奉仕・クラブ研修リーダー部門</a:t>
            </a:r>
          </a:p>
        </p:txBody>
      </p:sp>
      <p:sp>
        <p:nvSpPr>
          <p:cNvPr id="13" name="テキスト ボックス 12">
            <a:extLst>
              <a:ext uri="{FF2B5EF4-FFF2-40B4-BE49-F238E27FC236}">
                <a16:creationId xmlns:a16="http://schemas.microsoft.com/office/drawing/2014/main" id="{66CC1E24-57D2-4C1B-A51A-A37713B70ED9}"/>
              </a:ext>
            </a:extLst>
          </p:cNvPr>
          <p:cNvSpPr txBox="1"/>
          <p:nvPr/>
        </p:nvSpPr>
        <p:spPr>
          <a:xfrm>
            <a:off x="4744350" y="3798750"/>
            <a:ext cx="340212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2022</a:t>
            </a:r>
            <a:r>
              <a:rPr kumimoji="1" lang="ja-JP" altLang="en-US" sz="24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年</a:t>
            </a:r>
            <a:r>
              <a:rPr kumimoji="1" lang="en-US" altLang="ja-JP" sz="24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4</a:t>
            </a:r>
            <a:r>
              <a:rPr kumimoji="1" lang="ja-JP" altLang="en-US" sz="24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月</a:t>
            </a:r>
            <a:r>
              <a:rPr kumimoji="1" lang="en-US" altLang="ja-JP" sz="24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9</a:t>
            </a:r>
            <a:r>
              <a:rPr kumimoji="1" lang="ja-JP" altLang="en-US" sz="24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日（土）</a:t>
            </a:r>
            <a:endPar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19364053-FE42-40C9-B193-746BC6A0EA8F}"/>
              </a:ext>
            </a:extLst>
          </p:cNvPr>
          <p:cNvSpPr txBox="1"/>
          <p:nvPr/>
        </p:nvSpPr>
        <p:spPr>
          <a:xfrm>
            <a:off x="797848" y="367030"/>
            <a:ext cx="2081261"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Ｒｏｔａｒｙ</a:t>
            </a:r>
          </a:p>
        </p:txBody>
      </p:sp>
      <p:sp>
        <p:nvSpPr>
          <p:cNvPr id="16" name="テキスト ボックス 15">
            <a:extLst>
              <a:ext uri="{FF2B5EF4-FFF2-40B4-BE49-F238E27FC236}">
                <a16:creationId xmlns:a16="http://schemas.microsoft.com/office/drawing/2014/main" id="{6EAD6724-B0B9-42F7-824C-549CCB38A4F2}"/>
              </a:ext>
            </a:extLst>
          </p:cNvPr>
          <p:cNvSpPr txBox="1"/>
          <p:nvPr/>
        </p:nvSpPr>
        <p:spPr>
          <a:xfrm>
            <a:off x="862540" y="1045990"/>
            <a:ext cx="177902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第</a:t>
            </a:r>
            <a:r>
              <a:rPr kumimoji="1" lang="en-US" altLang="ja-JP" sz="24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2660</a:t>
            </a:r>
            <a:r>
              <a:rPr kumimoji="1" lang="ja-JP" altLang="en-US" sz="24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地区</a:t>
            </a:r>
          </a:p>
        </p:txBody>
      </p:sp>
    </p:spTree>
    <p:custDataLst>
      <p:tags r:id="rId1"/>
    </p:custDataLst>
    <p:extLst>
      <p:ext uri="{BB962C8B-B14F-4D97-AF65-F5344CB8AC3E}">
        <p14:creationId xmlns:p14="http://schemas.microsoft.com/office/powerpoint/2010/main" val="4286912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2251B93F-AFED-4ABF-9F5F-661183AD904E}"/>
              </a:ext>
            </a:extLst>
          </p:cNvPr>
          <p:cNvSpPr txBox="1">
            <a:spLocks/>
          </p:cNvSpPr>
          <p:nvPr/>
        </p:nvSpPr>
        <p:spPr>
          <a:xfrm>
            <a:off x="3324808" y="316951"/>
            <a:ext cx="6848156" cy="1010780"/>
          </a:xfrm>
          <a:prstGeom prst="rect">
            <a:avLst/>
          </a:prstGeom>
          <a:solidFill>
            <a:schemeClr val="accent6">
              <a:lumMod val="20000"/>
              <a:lumOff val="80000"/>
            </a:schemeClr>
          </a:solidFill>
        </p:spPr>
        <p:txBody>
          <a:bodyPr vert="horz" lIns="91440" tIns="45720" rIns="91440" bIns="45720" rtlCol="0" anchor="ctr">
            <a:normAutofit fontScale="97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2333625" marR="0" lvl="0" indent="-1881188" algn="l" defTabSz="914400" rtl="0" eaLnBrk="1" fontAlgn="auto" latinLnBrk="0" hangingPunct="1">
              <a:lnSpc>
                <a:spcPct val="100000"/>
              </a:lnSpc>
              <a:spcBef>
                <a:spcPct val="20000"/>
              </a:spcBef>
              <a:spcAft>
                <a:spcPts val="0"/>
              </a:spcAft>
              <a:buClrTx/>
              <a:buSzTx/>
              <a:buFontTx/>
              <a:buNone/>
              <a:tabLst/>
              <a:defRPr/>
            </a:pPr>
            <a:r>
              <a:rPr kumimoji="1" lang="en-US" altLang="ja-JP" sz="2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rPr>
              <a:t>1.</a:t>
            </a:r>
            <a:r>
              <a:rPr kumimoji="1" lang="ja-JP" altLang="en-US" sz="2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rPr>
              <a:t>新会員研修　⑵入会後の新会員研修</a:t>
            </a:r>
            <a:br>
              <a:rPr kumimoji="1" lang="en-US" altLang="ja-JP" sz="4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rPr>
            </a:br>
            <a:r>
              <a:rPr kumimoji="1" lang="ja-JP" altLang="en-US" sz="3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rPr>
              <a:t>⑥</a:t>
            </a:r>
            <a:r>
              <a:rPr kumimoji="1" lang="ja-JP" altLang="ja-JP" sz="3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Times New Roman" panose="02020603050405020304" pitchFamily="18" charset="0"/>
              </a:rPr>
              <a:t>説明資料</a:t>
            </a:r>
            <a:r>
              <a:rPr kumimoji="1" lang="ja-JP" altLang="en-US" sz="3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Times New Roman" panose="02020603050405020304" pitchFamily="18" charset="0"/>
              </a:rPr>
              <a:t>の</a:t>
            </a:r>
            <a:r>
              <a:rPr kumimoji="1" lang="ja-JP" altLang="ja-JP" sz="3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Times New Roman" panose="02020603050405020304" pitchFamily="18" charset="0"/>
              </a:rPr>
              <a:t>入手</a:t>
            </a:r>
            <a:r>
              <a:rPr kumimoji="1" lang="ja-JP" altLang="en-US" sz="3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Times New Roman" panose="02020603050405020304" pitchFamily="18" charset="0"/>
              </a:rPr>
              <a:t>先</a:t>
            </a:r>
            <a:endParaRPr kumimoji="1" lang="ja-JP" altLang="en-US" sz="3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endParaRPr>
          </a:p>
        </p:txBody>
      </p:sp>
      <p:cxnSp>
        <p:nvCxnSpPr>
          <p:cNvPr id="5" name="直線コネクタ 4">
            <a:extLst>
              <a:ext uri="{FF2B5EF4-FFF2-40B4-BE49-F238E27FC236}">
                <a16:creationId xmlns:a16="http://schemas.microsoft.com/office/drawing/2014/main" id="{B18F6AD4-B673-4725-8007-8A886E09B403}"/>
              </a:ext>
            </a:extLst>
          </p:cNvPr>
          <p:cNvCxnSpPr>
            <a:cxnSpLocks/>
          </p:cNvCxnSpPr>
          <p:nvPr/>
        </p:nvCxnSpPr>
        <p:spPr>
          <a:xfrm>
            <a:off x="3370991" y="1329298"/>
            <a:ext cx="6747459"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7037544D-76F7-4B4E-AB67-72241070B0F3}"/>
              </a:ext>
            </a:extLst>
          </p:cNvPr>
          <p:cNvSpPr txBox="1"/>
          <p:nvPr/>
        </p:nvSpPr>
        <p:spPr>
          <a:xfrm>
            <a:off x="8973346" y="2780928"/>
            <a:ext cx="2177873" cy="1938992"/>
          </a:xfrm>
          <a:prstGeom prst="rect">
            <a:avLst/>
          </a:prstGeom>
          <a:solidFill>
            <a:srgbClr val="FDEADA"/>
          </a:solidFill>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・ロータリー情報研究会</a:t>
            </a:r>
            <a:r>
              <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a:t>
            </a: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・ロータリーの基礎を含む書籍</a:t>
            </a:r>
          </a:p>
        </p:txBody>
      </p:sp>
      <p:sp>
        <p:nvSpPr>
          <p:cNvPr id="3" name="テキスト ボックス 2">
            <a:extLst>
              <a:ext uri="{FF2B5EF4-FFF2-40B4-BE49-F238E27FC236}">
                <a16:creationId xmlns:a16="http://schemas.microsoft.com/office/drawing/2014/main" id="{1A022F36-E328-49C3-9946-D272BC5454DC}"/>
              </a:ext>
            </a:extLst>
          </p:cNvPr>
          <p:cNvSpPr txBox="1"/>
          <p:nvPr/>
        </p:nvSpPr>
        <p:spPr>
          <a:xfrm>
            <a:off x="8743012" y="2380818"/>
            <a:ext cx="1296144"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その他</a:t>
            </a:r>
          </a:p>
        </p:txBody>
      </p:sp>
      <p:graphicFrame>
        <p:nvGraphicFramePr>
          <p:cNvPr id="7" name="グラフ 6">
            <a:extLst>
              <a:ext uri="{FF2B5EF4-FFF2-40B4-BE49-F238E27FC236}">
                <a16:creationId xmlns:a16="http://schemas.microsoft.com/office/drawing/2014/main" id="{D6352221-1343-4460-82D1-A8773CE45E62}"/>
              </a:ext>
            </a:extLst>
          </p:cNvPr>
          <p:cNvGraphicFramePr/>
          <p:nvPr/>
        </p:nvGraphicFramePr>
        <p:xfrm>
          <a:off x="713678" y="1154554"/>
          <a:ext cx="7504771" cy="5417273"/>
        </p:xfrm>
        <a:graphic>
          <a:graphicData uri="http://schemas.openxmlformats.org/drawingml/2006/chart">
            <c:chart xmlns:c="http://schemas.openxmlformats.org/drawingml/2006/chart" xmlns:r="http://schemas.openxmlformats.org/officeDocument/2006/relationships" r:id="rId2"/>
          </a:graphicData>
        </a:graphic>
      </p:graphicFrame>
      <p:sp>
        <p:nvSpPr>
          <p:cNvPr id="8" name="テキスト ボックス 6">
            <a:extLst>
              <a:ext uri="{FF2B5EF4-FFF2-40B4-BE49-F238E27FC236}">
                <a16:creationId xmlns:a16="http://schemas.microsoft.com/office/drawing/2014/main" id="{6C785C8A-71B6-4D2C-B4F0-19FDCB82C25C}"/>
              </a:ext>
            </a:extLst>
          </p:cNvPr>
          <p:cNvSpPr txBox="1"/>
          <p:nvPr/>
        </p:nvSpPr>
        <p:spPr>
          <a:xfrm>
            <a:off x="6720615" y="6171717"/>
            <a:ext cx="1497834" cy="4001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クラブ数</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9" name="テキスト ボックス 8">
            <a:extLst>
              <a:ext uri="{FF2B5EF4-FFF2-40B4-BE49-F238E27FC236}">
                <a16:creationId xmlns:a16="http://schemas.microsoft.com/office/drawing/2014/main" id="{2CD038AC-8C78-460F-A31D-948B4D341AF4}"/>
              </a:ext>
            </a:extLst>
          </p:cNvPr>
          <p:cNvSpPr txBox="1"/>
          <p:nvPr/>
        </p:nvSpPr>
        <p:spPr>
          <a:xfrm>
            <a:off x="898695" y="373624"/>
            <a:ext cx="1897667" cy="954107"/>
          </a:xfrm>
          <a:prstGeom prst="rect">
            <a:avLst/>
          </a:prstGeom>
          <a:solidFill>
            <a:srgbClr val="FFC000"/>
          </a:solidFill>
          <a:ln w="19050">
            <a:solidFill>
              <a:schemeClr val="tx2">
                <a:lumMod val="60000"/>
                <a:lumOff val="40000"/>
              </a:schemeClr>
            </a:solidFill>
          </a:ln>
        </p:spPr>
        <p:txBody>
          <a:bodyPr wrap="square" rtlCol="0">
            <a:spAutoFit/>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アンケート結果</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抜粋</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6" name="スライド番号プレースホルダー 5">
            <a:extLst>
              <a:ext uri="{FF2B5EF4-FFF2-40B4-BE49-F238E27FC236}">
                <a16:creationId xmlns:a16="http://schemas.microsoft.com/office/drawing/2014/main" id="{6BDBF93C-9198-475B-877F-AA56E6DB7D1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F1B42E-46D5-40C0-A84C-4F59BC3D1A4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83762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63637" y="172756"/>
            <a:ext cx="6200683" cy="1010780"/>
          </a:xfrm>
          <a:solidFill>
            <a:srgbClr val="FBDAD7"/>
          </a:solidFill>
        </p:spPr>
        <p:txBody>
          <a:bodyPr>
            <a:normAutofit fontScale="90000"/>
          </a:bodyPr>
          <a:lstStyle/>
          <a:p>
            <a:pPr marL="2333625" indent="-1252538" algn="l">
              <a:spcBef>
                <a:spcPct val="20000"/>
              </a:spcBef>
              <a:defRPr/>
            </a:pPr>
            <a:r>
              <a:rPr lang="ja-JP" altLang="en-US" sz="3100" dirty="0"/>
              <a:t>２</a:t>
            </a:r>
            <a:r>
              <a:rPr lang="en-US" altLang="ja-JP" sz="2000" dirty="0"/>
              <a:t>.</a:t>
            </a:r>
            <a:r>
              <a:rPr lang="ja-JP" altLang="ja-JP" sz="3200" kern="100" dirty="0">
                <a:latin typeface="Century" panose="02040604050505020304" pitchFamily="18" charset="0"/>
                <a:ea typeface="ＭＳ Ｐゴシック" panose="020B0600070205080204" pitchFamily="50" charset="-128"/>
                <a:cs typeface="Times New Roman" panose="02020603050405020304" pitchFamily="18" charset="0"/>
              </a:rPr>
              <a:t>中堅会員</a:t>
            </a:r>
            <a:r>
              <a:rPr lang="en-US" altLang="ja-JP" sz="3200" kern="100" dirty="0">
                <a:latin typeface="Century" panose="02040604050505020304" pitchFamily="18" charset="0"/>
                <a:cs typeface="Times New Roman" panose="02020603050405020304" pitchFamily="18" charset="0"/>
              </a:rPr>
              <a:t>(</a:t>
            </a:r>
            <a:r>
              <a:rPr lang="ja-JP" altLang="en-US" sz="3200" kern="100" dirty="0">
                <a:latin typeface="Century" panose="02040604050505020304" pitchFamily="18" charset="0"/>
                <a:cs typeface="Times New Roman" panose="02020603050405020304" pitchFamily="18" charset="0"/>
              </a:rPr>
              <a:t>一般会員</a:t>
            </a:r>
            <a:r>
              <a:rPr lang="en-US" altLang="ja-JP" sz="3200" kern="100" dirty="0">
                <a:latin typeface="Century" panose="02040604050505020304" pitchFamily="18" charset="0"/>
                <a:cs typeface="Times New Roman" panose="02020603050405020304" pitchFamily="18" charset="0"/>
              </a:rPr>
              <a:t>)</a:t>
            </a:r>
            <a:r>
              <a:rPr lang="ja-JP" altLang="ja-JP" sz="3200" kern="100" dirty="0">
                <a:latin typeface="Century" panose="02040604050505020304" pitchFamily="18" charset="0"/>
                <a:ea typeface="ＭＳ Ｐゴシック" panose="020B0600070205080204" pitchFamily="50" charset="-128"/>
                <a:cs typeface="Times New Roman" panose="02020603050405020304" pitchFamily="18" charset="0"/>
              </a:rPr>
              <a:t>研修</a:t>
            </a:r>
            <a:br>
              <a:rPr lang="en-US" altLang="ja-JP" dirty="0"/>
            </a:br>
            <a:r>
              <a:rPr lang="ja-JP" altLang="en-US" sz="3600" dirty="0"/>
              <a:t>① 実施状況</a:t>
            </a:r>
          </a:p>
        </p:txBody>
      </p:sp>
      <p:cxnSp>
        <p:nvCxnSpPr>
          <p:cNvPr id="9" name="直線コネクタ 8"/>
          <p:cNvCxnSpPr>
            <a:cxnSpLocks/>
          </p:cNvCxnSpPr>
          <p:nvPr/>
        </p:nvCxnSpPr>
        <p:spPr>
          <a:xfrm>
            <a:off x="3463637" y="1151768"/>
            <a:ext cx="6112269" cy="1588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8" name="グラフ 7">
            <a:extLst>
              <a:ext uri="{FF2B5EF4-FFF2-40B4-BE49-F238E27FC236}">
                <a16:creationId xmlns:a16="http://schemas.microsoft.com/office/drawing/2014/main" id="{125BB136-463F-440C-8C76-D8F516A61F7C}"/>
              </a:ext>
            </a:extLst>
          </p:cNvPr>
          <p:cNvGraphicFramePr/>
          <p:nvPr/>
        </p:nvGraphicFramePr>
        <p:xfrm>
          <a:off x="713297" y="980732"/>
          <a:ext cx="6624736" cy="5877268"/>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2">
            <a:extLst>
              <a:ext uri="{FF2B5EF4-FFF2-40B4-BE49-F238E27FC236}">
                <a16:creationId xmlns:a16="http://schemas.microsoft.com/office/drawing/2014/main" id="{06200F29-3028-450D-BF5E-48DD11619893}"/>
              </a:ext>
            </a:extLst>
          </p:cNvPr>
          <p:cNvSpPr txBox="1"/>
          <p:nvPr/>
        </p:nvSpPr>
        <p:spPr>
          <a:xfrm>
            <a:off x="8017727" y="1883930"/>
            <a:ext cx="3323063" cy="4708981"/>
          </a:xfrm>
          <a:prstGeom prst="rect">
            <a:avLst/>
          </a:prstGeom>
          <a:solidFill>
            <a:srgbClr val="FDEEED"/>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・ロータリー塾</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・ロータリー情報部門クラブ・フォーラム</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・ロータリー情報研修</a:t>
            </a: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・月間卓話、会員研修卓話</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・炉辺談話</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、ファイヤーサイドミーティング</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a:t>
            </a: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・情報集会</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・会員研修</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・年間活動計画に関する理解を促す研修</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・ロータリーに関する知識研修</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・ＲＩテーマ、ＲＩ規定改正内容等研修</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 name="テキスト ボックス 3">
            <a:extLst>
              <a:ext uri="{FF2B5EF4-FFF2-40B4-BE49-F238E27FC236}">
                <a16:creationId xmlns:a16="http://schemas.microsoft.com/office/drawing/2014/main" id="{5613AE7F-BD18-4E24-B8E5-57BBAA85499F}"/>
              </a:ext>
            </a:extLst>
          </p:cNvPr>
          <p:cNvSpPr txBox="1"/>
          <p:nvPr/>
        </p:nvSpPr>
        <p:spPr>
          <a:xfrm>
            <a:off x="7896200" y="1453457"/>
            <a:ext cx="216024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研修の種類、名称</a:t>
            </a:r>
          </a:p>
        </p:txBody>
      </p:sp>
      <p:sp>
        <p:nvSpPr>
          <p:cNvPr id="7" name="テキスト ボックス 6">
            <a:extLst>
              <a:ext uri="{FF2B5EF4-FFF2-40B4-BE49-F238E27FC236}">
                <a16:creationId xmlns:a16="http://schemas.microsoft.com/office/drawing/2014/main" id="{44483396-44EA-45A8-95F6-4680E4E4E781}"/>
              </a:ext>
            </a:extLst>
          </p:cNvPr>
          <p:cNvSpPr txBox="1"/>
          <p:nvPr/>
        </p:nvSpPr>
        <p:spPr>
          <a:xfrm>
            <a:off x="1017040" y="249275"/>
            <a:ext cx="1888430" cy="954107"/>
          </a:xfrm>
          <a:prstGeom prst="rect">
            <a:avLst/>
          </a:prstGeom>
          <a:solidFill>
            <a:srgbClr val="FFC000"/>
          </a:solidFill>
          <a:ln w="19050">
            <a:solidFill>
              <a:schemeClr val="tx2">
                <a:lumMod val="60000"/>
                <a:lumOff val="40000"/>
              </a:schemeClr>
            </a:solidFill>
          </a:ln>
        </p:spPr>
        <p:txBody>
          <a:bodyPr wrap="square" rtlCol="0">
            <a:spAutoFit/>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アンケート結果</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抜粋</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 name="スライド番号プレースホルダー 4">
            <a:extLst>
              <a:ext uri="{FF2B5EF4-FFF2-40B4-BE49-F238E27FC236}">
                <a16:creationId xmlns:a16="http://schemas.microsoft.com/office/drawing/2014/main" id="{09083603-6F6C-46D2-81DC-090864D35FE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F1B42E-46D5-40C0-A84C-4F59BC3D1A4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97199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2251B93F-AFED-4ABF-9F5F-661183AD904E}"/>
              </a:ext>
            </a:extLst>
          </p:cNvPr>
          <p:cNvSpPr txBox="1">
            <a:spLocks/>
          </p:cNvSpPr>
          <p:nvPr/>
        </p:nvSpPr>
        <p:spPr>
          <a:xfrm>
            <a:off x="3688314" y="271097"/>
            <a:ext cx="6261449" cy="1010013"/>
          </a:xfrm>
          <a:prstGeom prst="rect">
            <a:avLst/>
          </a:prstGeom>
          <a:solidFill>
            <a:srgbClr val="FBDAD7"/>
          </a:solidFill>
        </p:spPr>
        <p:txBody>
          <a:bodyPr vert="horz" lIns="91440" tIns="45720" rIns="91440" bIns="45720" rtlCol="0" anchor="ctr">
            <a:normAutofit fontScale="97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341438" marR="0" lvl="0" indent="-438150" algn="l" defTabSz="914400" rtl="0" eaLnBrk="1" fontAlgn="auto" latinLnBrk="0" hangingPunct="1">
              <a:lnSpc>
                <a:spcPct val="100000"/>
              </a:lnSpc>
              <a:spcBef>
                <a:spcPct val="2000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rPr>
              <a:t>２</a:t>
            </a:r>
            <a:r>
              <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rPr>
              <a:t>.</a:t>
            </a:r>
            <a:r>
              <a:rPr kumimoji="1" lang="ja-JP" altLang="ja-JP" sz="2800" b="0" i="0" u="none" strike="noStrike" kern="100" cap="none" spc="0" normalizeH="0" baseline="0" noProof="0" dirty="0">
                <a:ln>
                  <a:noFill/>
                </a:ln>
                <a:solidFill>
                  <a:prstClr val="black"/>
                </a:solidFill>
                <a:effectLst/>
                <a:uLnTx/>
                <a:uFillTx/>
                <a:latin typeface="Century" panose="02040604050505020304" pitchFamily="18" charset="0"/>
                <a:ea typeface="ＭＳ Ｐゴシック" panose="020B0600070205080204" pitchFamily="50" charset="-128"/>
                <a:cs typeface="Times New Roman" panose="02020603050405020304" pitchFamily="18" charset="0"/>
              </a:rPr>
              <a:t>中堅会員</a:t>
            </a:r>
            <a:r>
              <a:rPr kumimoji="1" lang="en-US" altLang="ja-JP" sz="2800" b="0" i="0" u="none" strike="noStrike" kern="100" cap="none" spc="0" normalizeH="0" baseline="0" noProof="0" dirty="0">
                <a:ln>
                  <a:noFill/>
                </a:ln>
                <a:solidFill>
                  <a:prstClr val="black"/>
                </a:solidFill>
                <a:effectLst/>
                <a:uLnTx/>
                <a:uFillTx/>
                <a:latin typeface="Century" panose="02040604050505020304" pitchFamily="18" charset="0"/>
                <a:ea typeface="ＭＳ Ｐゴシック" panose="020B0600070205080204" pitchFamily="50" charset="-128"/>
                <a:cs typeface="Times New Roman" panose="02020603050405020304" pitchFamily="18" charset="0"/>
              </a:rPr>
              <a:t>(</a:t>
            </a:r>
            <a:r>
              <a:rPr kumimoji="1" lang="ja-JP" altLang="en-US" sz="2800" b="0" i="0" u="none" strike="noStrike" kern="100" cap="none" spc="0" normalizeH="0" baseline="0" noProof="0" dirty="0">
                <a:ln>
                  <a:noFill/>
                </a:ln>
                <a:solidFill>
                  <a:prstClr val="black"/>
                </a:solidFill>
                <a:effectLst/>
                <a:uLnTx/>
                <a:uFillTx/>
                <a:latin typeface="Century" panose="02040604050505020304" pitchFamily="18" charset="0"/>
                <a:ea typeface="ＭＳ Ｐゴシック" panose="020B0600070205080204" pitchFamily="50" charset="-128"/>
                <a:cs typeface="Times New Roman" panose="02020603050405020304" pitchFamily="18" charset="0"/>
              </a:rPr>
              <a:t>一般会員</a:t>
            </a:r>
            <a:r>
              <a:rPr kumimoji="1" lang="en-US" altLang="ja-JP" sz="2800" b="0" i="0" u="none" strike="noStrike" kern="100" cap="none" spc="0" normalizeH="0" baseline="0" noProof="0" dirty="0">
                <a:ln>
                  <a:noFill/>
                </a:ln>
                <a:solidFill>
                  <a:prstClr val="black"/>
                </a:solidFill>
                <a:effectLst/>
                <a:uLnTx/>
                <a:uFillTx/>
                <a:latin typeface="Century" panose="02040604050505020304" pitchFamily="18" charset="0"/>
                <a:ea typeface="ＭＳ Ｐゴシック" panose="020B0600070205080204" pitchFamily="50" charset="-128"/>
                <a:cs typeface="Times New Roman" panose="02020603050405020304" pitchFamily="18" charset="0"/>
              </a:rPr>
              <a:t>)</a:t>
            </a:r>
            <a:r>
              <a:rPr kumimoji="1" lang="ja-JP" altLang="ja-JP" sz="2800" b="0" i="0" u="none" strike="noStrike" kern="100" cap="none" spc="0" normalizeH="0" baseline="0" noProof="0" dirty="0">
                <a:ln>
                  <a:noFill/>
                </a:ln>
                <a:solidFill>
                  <a:prstClr val="black"/>
                </a:solidFill>
                <a:effectLst/>
                <a:uLnTx/>
                <a:uFillTx/>
                <a:latin typeface="Century" panose="02040604050505020304" pitchFamily="18" charset="0"/>
                <a:ea typeface="ＭＳ Ｐゴシック" panose="020B0600070205080204" pitchFamily="50" charset="-128"/>
                <a:cs typeface="Times New Roman" panose="02020603050405020304" pitchFamily="18" charset="0"/>
              </a:rPr>
              <a:t>研修</a:t>
            </a:r>
            <a:br>
              <a:rPr kumimoji="1" lang="en-US" altLang="ja-JP" sz="4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rPr>
            </a:br>
            <a:r>
              <a:rPr kumimoji="1" lang="ja-JP" altLang="en-US" sz="3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rPr>
              <a:t>⑥</a:t>
            </a:r>
            <a:r>
              <a:rPr kumimoji="1" lang="ja-JP" altLang="ja-JP" sz="3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Times New Roman" panose="02020603050405020304" pitchFamily="18" charset="0"/>
              </a:rPr>
              <a:t>説明資料</a:t>
            </a:r>
            <a:r>
              <a:rPr kumimoji="1" lang="ja-JP" altLang="en-US" sz="3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Times New Roman" panose="02020603050405020304" pitchFamily="18" charset="0"/>
              </a:rPr>
              <a:t>の</a:t>
            </a:r>
            <a:r>
              <a:rPr kumimoji="1" lang="ja-JP" altLang="ja-JP" sz="3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Times New Roman" panose="02020603050405020304" pitchFamily="18" charset="0"/>
              </a:rPr>
              <a:t>入手</a:t>
            </a:r>
            <a:r>
              <a:rPr kumimoji="1" lang="ja-JP" altLang="en-US" sz="3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Times New Roman" panose="02020603050405020304" pitchFamily="18" charset="0"/>
              </a:rPr>
              <a:t>先</a:t>
            </a:r>
            <a:endParaRPr kumimoji="1" lang="ja-JP" altLang="en-US" sz="3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endParaRPr>
          </a:p>
        </p:txBody>
      </p:sp>
      <p:cxnSp>
        <p:nvCxnSpPr>
          <p:cNvPr id="5" name="直線コネクタ 4">
            <a:extLst>
              <a:ext uri="{FF2B5EF4-FFF2-40B4-BE49-F238E27FC236}">
                <a16:creationId xmlns:a16="http://schemas.microsoft.com/office/drawing/2014/main" id="{B18F6AD4-B673-4725-8007-8A886E09B403}"/>
              </a:ext>
            </a:extLst>
          </p:cNvPr>
          <p:cNvCxnSpPr>
            <a:cxnSpLocks/>
          </p:cNvCxnSpPr>
          <p:nvPr/>
        </p:nvCxnSpPr>
        <p:spPr>
          <a:xfrm flipV="1">
            <a:off x="3688312" y="1281110"/>
            <a:ext cx="6261450" cy="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7037544D-76F7-4B4E-AB67-72241070B0F3}"/>
              </a:ext>
            </a:extLst>
          </p:cNvPr>
          <p:cNvSpPr txBox="1"/>
          <p:nvPr/>
        </p:nvSpPr>
        <p:spPr>
          <a:xfrm>
            <a:off x="9190361" y="2780928"/>
            <a:ext cx="2105823" cy="1631216"/>
          </a:xfrm>
          <a:prstGeom prst="rect">
            <a:avLst/>
          </a:prstGeom>
          <a:solidFill>
            <a:srgbClr val="FBDAD7"/>
          </a:solidFill>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・ロータリー情報研究会</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a:t>
            </a: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・講演会記録</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・ガバナー事務所資料</a:t>
            </a:r>
          </a:p>
        </p:txBody>
      </p:sp>
      <p:sp>
        <p:nvSpPr>
          <p:cNvPr id="3" name="テキスト ボックス 2">
            <a:extLst>
              <a:ext uri="{FF2B5EF4-FFF2-40B4-BE49-F238E27FC236}">
                <a16:creationId xmlns:a16="http://schemas.microsoft.com/office/drawing/2014/main" id="{1A022F36-E328-49C3-9946-D272BC5454DC}"/>
              </a:ext>
            </a:extLst>
          </p:cNvPr>
          <p:cNvSpPr txBox="1"/>
          <p:nvPr/>
        </p:nvSpPr>
        <p:spPr>
          <a:xfrm>
            <a:off x="9032943" y="2380818"/>
            <a:ext cx="1296144"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その他</a:t>
            </a:r>
          </a:p>
        </p:txBody>
      </p:sp>
      <p:graphicFrame>
        <p:nvGraphicFramePr>
          <p:cNvPr id="7" name="グラフ 6">
            <a:extLst>
              <a:ext uri="{FF2B5EF4-FFF2-40B4-BE49-F238E27FC236}">
                <a16:creationId xmlns:a16="http://schemas.microsoft.com/office/drawing/2014/main" id="{D6352221-1343-4460-82D1-A8773CE45E62}"/>
              </a:ext>
            </a:extLst>
          </p:cNvPr>
          <p:cNvGraphicFramePr/>
          <p:nvPr/>
        </p:nvGraphicFramePr>
        <p:xfrm>
          <a:off x="691376" y="1432020"/>
          <a:ext cx="7571678" cy="5260219"/>
        </p:xfrm>
        <a:graphic>
          <a:graphicData uri="http://schemas.openxmlformats.org/drawingml/2006/chart">
            <c:chart xmlns:c="http://schemas.openxmlformats.org/drawingml/2006/chart" xmlns:r="http://schemas.openxmlformats.org/officeDocument/2006/relationships" r:id="rId2"/>
          </a:graphicData>
        </a:graphic>
      </p:graphicFrame>
      <p:sp>
        <p:nvSpPr>
          <p:cNvPr id="8" name="テキスト ボックス 6">
            <a:extLst>
              <a:ext uri="{FF2B5EF4-FFF2-40B4-BE49-F238E27FC236}">
                <a16:creationId xmlns:a16="http://schemas.microsoft.com/office/drawing/2014/main" id="{6C785C8A-71B6-4D2C-B4F0-19FDCB82C25C}"/>
              </a:ext>
            </a:extLst>
          </p:cNvPr>
          <p:cNvSpPr txBox="1"/>
          <p:nvPr/>
        </p:nvSpPr>
        <p:spPr>
          <a:xfrm>
            <a:off x="6646401" y="6302846"/>
            <a:ext cx="1616653" cy="4001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クラブ数</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9" name="テキスト ボックス 8">
            <a:extLst>
              <a:ext uri="{FF2B5EF4-FFF2-40B4-BE49-F238E27FC236}">
                <a16:creationId xmlns:a16="http://schemas.microsoft.com/office/drawing/2014/main" id="{DC1600F0-DCF2-4B7B-B55B-0CCB09AC46E4}"/>
              </a:ext>
            </a:extLst>
          </p:cNvPr>
          <p:cNvSpPr txBox="1"/>
          <p:nvPr/>
        </p:nvSpPr>
        <p:spPr>
          <a:xfrm>
            <a:off x="1154596" y="299049"/>
            <a:ext cx="1899261" cy="954107"/>
          </a:xfrm>
          <a:prstGeom prst="rect">
            <a:avLst/>
          </a:prstGeom>
          <a:solidFill>
            <a:srgbClr val="FFC000"/>
          </a:solidFill>
          <a:ln w="19050">
            <a:solidFill>
              <a:schemeClr val="tx2">
                <a:lumMod val="60000"/>
                <a:lumOff val="40000"/>
              </a:schemeClr>
            </a:solidFill>
          </a:ln>
        </p:spPr>
        <p:txBody>
          <a:bodyPr wrap="square" rtlCol="0">
            <a:spAutoFit/>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アンケート結果</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抜粋</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6" name="スライド番号プレースホルダー 5">
            <a:extLst>
              <a:ext uri="{FF2B5EF4-FFF2-40B4-BE49-F238E27FC236}">
                <a16:creationId xmlns:a16="http://schemas.microsoft.com/office/drawing/2014/main" id="{D3C8C683-A0C7-4E44-A666-475FBBEB269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F1B42E-46D5-40C0-A84C-4F59BC3D1A4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06531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4FA6D9-A9C8-4C40-9C27-68F629D239F7}"/>
              </a:ext>
            </a:extLst>
          </p:cNvPr>
          <p:cNvSpPr>
            <a:spLocks noGrp="1"/>
          </p:cNvSpPr>
          <p:nvPr>
            <p:ph type="title"/>
          </p:nvPr>
        </p:nvSpPr>
        <p:spPr>
          <a:xfrm>
            <a:off x="2904661" y="186820"/>
            <a:ext cx="7978929" cy="936104"/>
          </a:xfrm>
          <a:solidFill>
            <a:schemeClr val="accent3">
              <a:lumMod val="20000"/>
              <a:lumOff val="80000"/>
            </a:schemeClr>
          </a:solidFill>
        </p:spPr>
        <p:txBody>
          <a:bodyPr>
            <a:noAutofit/>
          </a:bodyPr>
          <a:lstStyle/>
          <a:p>
            <a:pPr marL="176213" indent="-176213" algn="l">
              <a:spcBef>
                <a:spcPct val="20000"/>
              </a:spcBef>
              <a:defRPr/>
            </a:pPr>
            <a:r>
              <a:rPr lang="ja-JP" altLang="en-US" sz="2800" dirty="0">
                <a:solidFill>
                  <a:prstClr val="black"/>
                </a:solidFill>
                <a:latin typeface="Calibri"/>
                <a:ea typeface="ＭＳ Ｐゴシック" panose="020B0600070205080204" pitchFamily="50" charset="-128"/>
              </a:rPr>
              <a:t>⒊その他　　</a:t>
            </a:r>
            <a:br>
              <a:rPr lang="ja-JP" altLang="en-US" sz="2800" dirty="0">
                <a:solidFill>
                  <a:prstClr val="black"/>
                </a:solidFill>
                <a:latin typeface="Calibri"/>
                <a:ea typeface="ＭＳ Ｐゴシック" panose="020B0600070205080204" pitchFamily="50" charset="-128"/>
              </a:rPr>
            </a:br>
            <a:r>
              <a:rPr lang="ja-JP" altLang="ja-JP" sz="2800" dirty="0">
                <a:ea typeface="ＭＳ Ｐゴシック" panose="020B0600070205080204" pitchFamily="50" charset="-128"/>
                <a:cs typeface="Times New Roman" panose="02020603050405020304" pitchFamily="18" charset="0"/>
              </a:rPr>
              <a:t>研修全体を通じ、困っていること、要望</a:t>
            </a:r>
            <a:r>
              <a:rPr lang="ja-JP" altLang="en-US" sz="2800" dirty="0">
                <a:ea typeface="ＭＳ Ｐゴシック" panose="020B0600070205080204" pitchFamily="50" charset="-128"/>
                <a:cs typeface="Times New Roman" panose="02020603050405020304" pitchFamily="18" charset="0"/>
              </a:rPr>
              <a:t>など</a:t>
            </a:r>
            <a:r>
              <a:rPr lang="en-US" altLang="ja-JP" sz="2800" dirty="0">
                <a:ea typeface="ＭＳ Ｐゴシック" panose="020B0600070205080204" pitchFamily="50" charset="-128"/>
                <a:cs typeface="Times New Roman" panose="02020603050405020304" pitchFamily="18" charset="0"/>
              </a:rPr>
              <a:t>(</a:t>
            </a:r>
            <a:r>
              <a:rPr lang="ja-JP" altLang="en-US" sz="2800" dirty="0">
                <a:ea typeface="ＭＳ Ｐゴシック" panose="020B0600070205080204" pitchFamily="50" charset="-128"/>
                <a:cs typeface="Times New Roman" panose="02020603050405020304" pitchFamily="18" charset="0"/>
              </a:rPr>
              <a:t>まとめ</a:t>
            </a:r>
            <a:r>
              <a:rPr lang="en-US" altLang="ja-JP" sz="2800" dirty="0">
                <a:ea typeface="ＭＳ Ｐゴシック" panose="020B0600070205080204" pitchFamily="50" charset="-128"/>
                <a:cs typeface="Times New Roman" panose="02020603050405020304" pitchFamily="18" charset="0"/>
              </a:rPr>
              <a:t>)</a:t>
            </a:r>
            <a:endParaRPr lang="ja-JP" altLang="en-US" sz="2800" dirty="0"/>
          </a:p>
        </p:txBody>
      </p:sp>
      <p:sp>
        <p:nvSpPr>
          <p:cNvPr id="3" name="コンテンツ プレースホルダー 2">
            <a:extLst>
              <a:ext uri="{FF2B5EF4-FFF2-40B4-BE49-F238E27FC236}">
                <a16:creationId xmlns:a16="http://schemas.microsoft.com/office/drawing/2014/main" id="{6E3C34CC-2189-4846-B727-0C2953CE0846}"/>
              </a:ext>
            </a:extLst>
          </p:cNvPr>
          <p:cNvSpPr>
            <a:spLocks noGrp="1"/>
          </p:cNvSpPr>
          <p:nvPr>
            <p:ph idx="1"/>
          </p:nvPr>
        </p:nvSpPr>
        <p:spPr>
          <a:xfrm>
            <a:off x="1115121" y="1196752"/>
            <a:ext cx="9645805" cy="5472608"/>
          </a:xfrm>
          <a:solidFill>
            <a:schemeClr val="accent6">
              <a:lumMod val="20000"/>
              <a:lumOff val="80000"/>
            </a:schemeClr>
          </a:solidFill>
        </p:spPr>
        <p:txBody>
          <a:bodyPr>
            <a:normAutofit/>
          </a:bodyPr>
          <a:lstStyle/>
          <a:p>
            <a:r>
              <a:rPr lang="ja-JP" altLang="en-US" sz="2800" dirty="0"/>
              <a:t>研修に使う資料のひな型の作成 </a:t>
            </a:r>
            <a:r>
              <a:rPr lang="en-US" altLang="ja-JP" sz="2800" dirty="0"/>
              <a:t>(5)</a:t>
            </a:r>
          </a:p>
          <a:p>
            <a:pPr marL="0" indent="354013">
              <a:buNone/>
            </a:pPr>
            <a:r>
              <a:rPr lang="en-US" altLang="ja-JP" sz="2400" dirty="0"/>
              <a:t>(</a:t>
            </a:r>
            <a:r>
              <a:rPr lang="ja-JP" altLang="en-US" sz="2400" dirty="0"/>
              <a:t>オリエンテーション、新会員研修など</a:t>
            </a:r>
            <a:r>
              <a:rPr lang="en-US" altLang="ja-JP" sz="2400" dirty="0"/>
              <a:t>)</a:t>
            </a:r>
            <a:endParaRPr lang="ja-JP" altLang="en-US" sz="2400" dirty="0"/>
          </a:p>
          <a:p>
            <a:r>
              <a:rPr lang="ja-JP" altLang="en-US" sz="2800" dirty="0">
                <a:solidFill>
                  <a:prstClr val="black"/>
                </a:solidFill>
                <a:latin typeface="Calibri"/>
                <a:ea typeface="ＭＳ Ｐゴシック" panose="020B0600070205080204" pitchFamily="50" charset="-128"/>
              </a:rPr>
              <a:t>地区委員会のサポート期待 </a:t>
            </a:r>
            <a:r>
              <a:rPr lang="en-US" altLang="ja-JP" sz="2800" dirty="0">
                <a:solidFill>
                  <a:prstClr val="black"/>
                </a:solidFill>
                <a:latin typeface="Calibri"/>
                <a:ea typeface="ＭＳ Ｐゴシック" panose="020B0600070205080204" pitchFamily="50" charset="-128"/>
              </a:rPr>
              <a:t>(1)</a:t>
            </a:r>
          </a:p>
          <a:p>
            <a:r>
              <a:rPr lang="ja-JP" altLang="en-US" sz="2800" dirty="0">
                <a:solidFill>
                  <a:prstClr val="black"/>
                </a:solidFill>
                <a:latin typeface="Calibri"/>
                <a:ea typeface="ＭＳ Ｐゴシック" panose="020B0600070205080204" pitchFamily="50" charset="-128"/>
              </a:rPr>
              <a:t>他クラブの参考となる資料の提供</a:t>
            </a:r>
            <a:r>
              <a:rPr lang="en-US" altLang="ja-JP" sz="2800" dirty="0">
                <a:solidFill>
                  <a:prstClr val="black"/>
                </a:solidFill>
                <a:latin typeface="Calibri"/>
                <a:ea typeface="ＭＳ Ｐゴシック" panose="020B0600070205080204" pitchFamily="50" charset="-128"/>
              </a:rPr>
              <a:t>(1)</a:t>
            </a:r>
          </a:p>
          <a:p>
            <a:r>
              <a:rPr lang="ja-JP" altLang="en-US" sz="2800" dirty="0">
                <a:solidFill>
                  <a:prstClr val="black"/>
                </a:solidFill>
                <a:latin typeface="Calibri"/>
                <a:ea typeface="ＭＳ Ｐゴシック" panose="020B0600070205080204" pitchFamily="50" charset="-128"/>
              </a:rPr>
              <a:t>中堅会員研修が必要であれば、指針と資料提供をお願い</a:t>
            </a:r>
            <a:r>
              <a:rPr lang="en-US" altLang="ja-JP" sz="2800" dirty="0">
                <a:solidFill>
                  <a:prstClr val="black"/>
                </a:solidFill>
                <a:latin typeface="Calibri"/>
                <a:ea typeface="ＭＳ Ｐゴシック" panose="020B0600070205080204" pitchFamily="50" charset="-128"/>
              </a:rPr>
              <a:t>(2)</a:t>
            </a:r>
          </a:p>
          <a:p>
            <a:r>
              <a:rPr lang="ja-JP" altLang="en-US" sz="2800" dirty="0">
                <a:solidFill>
                  <a:prstClr val="black"/>
                </a:solidFill>
                <a:latin typeface="Calibri"/>
                <a:ea typeface="ＭＳ Ｐゴシック" panose="020B0600070205080204" pitchFamily="50" charset="-128"/>
              </a:rPr>
              <a:t>魅力的なパンフレットの作成（２）</a:t>
            </a:r>
            <a:endParaRPr lang="en-US" altLang="ja-JP" sz="2800" dirty="0">
              <a:solidFill>
                <a:prstClr val="black"/>
              </a:solidFill>
              <a:latin typeface="Calibri"/>
              <a:ea typeface="ＭＳ Ｐゴシック" panose="020B0600070205080204" pitchFamily="50" charset="-128"/>
            </a:endParaRPr>
          </a:p>
          <a:p>
            <a:r>
              <a:rPr lang="ja-JP" altLang="en-US" sz="2800" dirty="0">
                <a:solidFill>
                  <a:prstClr val="black"/>
                </a:solidFill>
                <a:latin typeface="Calibri"/>
                <a:ea typeface="ＭＳ Ｐゴシック" panose="020B0600070205080204" pitchFamily="50" charset="-128"/>
              </a:rPr>
              <a:t>コロナ下での活動に苦慮</a:t>
            </a:r>
            <a:r>
              <a:rPr lang="en-US" altLang="ja-JP" sz="2800" dirty="0">
                <a:solidFill>
                  <a:prstClr val="black"/>
                </a:solidFill>
                <a:latin typeface="Calibri"/>
                <a:ea typeface="ＭＳ Ｐゴシック" panose="020B0600070205080204" pitchFamily="50" charset="-128"/>
              </a:rPr>
              <a:t>(3)</a:t>
            </a:r>
          </a:p>
          <a:p>
            <a:r>
              <a:rPr lang="ja-JP" altLang="en-US" sz="2800" dirty="0">
                <a:solidFill>
                  <a:prstClr val="black"/>
                </a:solidFill>
                <a:latin typeface="Calibri"/>
                <a:ea typeface="ＭＳ Ｐゴシック" panose="020B0600070205080204" pitchFamily="50" charset="-128"/>
              </a:rPr>
              <a:t>奉仕活動を目指すメンバーと例会活動とのバランスに苦慮</a:t>
            </a:r>
            <a:r>
              <a:rPr lang="en-US" altLang="ja-JP" sz="2800" dirty="0">
                <a:solidFill>
                  <a:prstClr val="black"/>
                </a:solidFill>
                <a:latin typeface="Calibri"/>
                <a:ea typeface="ＭＳ Ｐゴシック" panose="020B0600070205080204" pitchFamily="50" charset="-128"/>
              </a:rPr>
              <a:t>(1)</a:t>
            </a:r>
          </a:p>
          <a:p>
            <a:r>
              <a:rPr lang="ja-JP" altLang="en-US" sz="2800" dirty="0">
                <a:solidFill>
                  <a:prstClr val="black"/>
                </a:solidFill>
                <a:latin typeface="Calibri"/>
                <a:ea typeface="ＭＳ Ｐゴシック" panose="020B0600070205080204" pitchFamily="50" charset="-128"/>
              </a:rPr>
              <a:t>地区集合研修が有意義</a:t>
            </a:r>
            <a:r>
              <a:rPr lang="en-US" altLang="ja-JP" sz="2800" dirty="0">
                <a:solidFill>
                  <a:prstClr val="black"/>
                </a:solidFill>
                <a:latin typeface="Calibri"/>
                <a:ea typeface="ＭＳ Ｐゴシック" panose="020B0600070205080204" pitchFamily="50" charset="-128"/>
              </a:rPr>
              <a:t>(1)</a:t>
            </a:r>
          </a:p>
          <a:p>
            <a:r>
              <a:rPr lang="en-US" altLang="ja-JP" sz="2800" dirty="0">
                <a:solidFill>
                  <a:prstClr val="black"/>
                </a:solidFill>
                <a:latin typeface="Calibri"/>
                <a:ea typeface="ＭＳ Ｐゴシック" panose="020B0600070205080204" pitchFamily="50" charset="-128"/>
              </a:rPr>
              <a:t>SDGs</a:t>
            </a:r>
            <a:r>
              <a:rPr lang="ja-JP" altLang="en-US" sz="2800" dirty="0">
                <a:solidFill>
                  <a:prstClr val="black"/>
                </a:solidFill>
                <a:latin typeface="Calibri"/>
                <a:ea typeface="ＭＳ Ｐゴシック" panose="020B0600070205080204" pitchFamily="50" charset="-128"/>
              </a:rPr>
              <a:t>についての情報提供</a:t>
            </a:r>
            <a:r>
              <a:rPr lang="en-US" altLang="ja-JP" sz="2800" dirty="0">
                <a:solidFill>
                  <a:prstClr val="black"/>
                </a:solidFill>
                <a:latin typeface="Calibri"/>
                <a:ea typeface="ＭＳ Ｐゴシック" panose="020B0600070205080204" pitchFamily="50" charset="-128"/>
              </a:rPr>
              <a:t>(1)</a:t>
            </a:r>
            <a:endParaRPr lang="ja-JP" altLang="en-US" sz="2800" dirty="0">
              <a:solidFill>
                <a:prstClr val="black"/>
              </a:solidFill>
              <a:latin typeface="Calibri"/>
              <a:ea typeface="ＭＳ Ｐゴシック" panose="020B0600070205080204" pitchFamily="50" charset="-128"/>
            </a:endParaRPr>
          </a:p>
          <a:p>
            <a:pPr marL="354013" indent="0">
              <a:buNone/>
            </a:pPr>
            <a:endParaRPr lang="en-US" altLang="ja-JP" sz="2000" dirty="0">
              <a:solidFill>
                <a:prstClr val="black"/>
              </a:solidFill>
              <a:latin typeface="Calibri"/>
              <a:ea typeface="ＭＳ Ｐゴシック" panose="020B0600070205080204" pitchFamily="50" charset="-128"/>
            </a:endParaRPr>
          </a:p>
          <a:p>
            <a:pPr marL="354013" indent="0">
              <a:buNone/>
            </a:pPr>
            <a:endParaRPr lang="en-US" altLang="ja-JP" sz="2000" dirty="0">
              <a:solidFill>
                <a:prstClr val="black"/>
              </a:solidFill>
              <a:latin typeface="Calibri"/>
              <a:ea typeface="ＭＳ Ｐゴシック" panose="020B0600070205080204" pitchFamily="50" charset="-128"/>
            </a:endParaRPr>
          </a:p>
          <a:p>
            <a:pPr marL="354013" indent="0">
              <a:buNone/>
            </a:pPr>
            <a:endParaRPr kumimoji="1" lang="ja-JP" altLang="en-US" dirty="0"/>
          </a:p>
        </p:txBody>
      </p:sp>
      <p:sp>
        <p:nvSpPr>
          <p:cNvPr id="4" name="テキスト ボックス 3">
            <a:extLst>
              <a:ext uri="{FF2B5EF4-FFF2-40B4-BE49-F238E27FC236}">
                <a16:creationId xmlns:a16="http://schemas.microsoft.com/office/drawing/2014/main" id="{456383E8-5EA4-4C72-91E1-73A64D07F1B3}"/>
              </a:ext>
            </a:extLst>
          </p:cNvPr>
          <p:cNvSpPr txBox="1"/>
          <p:nvPr/>
        </p:nvSpPr>
        <p:spPr>
          <a:xfrm>
            <a:off x="735214" y="177819"/>
            <a:ext cx="1920469" cy="954107"/>
          </a:xfrm>
          <a:prstGeom prst="rect">
            <a:avLst/>
          </a:prstGeom>
          <a:solidFill>
            <a:srgbClr val="FFC000"/>
          </a:solidFill>
          <a:ln w="19050">
            <a:solidFill>
              <a:schemeClr val="tx2">
                <a:lumMod val="60000"/>
                <a:lumOff val="40000"/>
              </a:schemeClr>
            </a:solidFill>
          </a:ln>
        </p:spPr>
        <p:txBody>
          <a:bodyPr wrap="square" rtlCol="0">
            <a:spAutoFit/>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アンケート結果</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抜粋</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 name="スライド番号プレースホルダー 4">
            <a:extLst>
              <a:ext uri="{FF2B5EF4-FFF2-40B4-BE49-F238E27FC236}">
                <a16:creationId xmlns:a16="http://schemas.microsoft.com/office/drawing/2014/main" id="{BD8CE544-75A1-4120-A6AD-8D300C7DA36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F1B42E-46D5-40C0-A84C-4F59BC3D1A4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844314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7005D-D9A0-4656-9C6D-445B4BE6330E}"/>
              </a:ext>
            </a:extLst>
          </p:cNvPr>
          <p:cNvSpPr>
            <a:spLocks noGrp="1"/>
          </p:cNvSpPr>
          <p:nvPr>
            <p:ph type="title"/>
          </p:nvPr>
        </p:nvSpPr>
        <p:spPr>
          <a:xfrm>
            <a:off x="2819400" y="231096"/>
            <a:ext cx="6553200" cy="787808"/>
          </a:xfrm>
        </p:spPr>
        <p:txBody>
          <a:bodyPr>
            <a:noAutofit/>
          </a:bodyPr>
          <a:lstStyle/>
          <a:p>
            <a:r>
              <a:rPr lang="ja-JP" altLang="en-US" sz="3600" dirty="0"/>
              <a:t>アンケート結果</a:t>
            </a:r>
            <a:r>
              <a:rPr lang="ja-JP" altLang="en-US" sz="3600" dirty="0">
                <a:solidFill>
                  <a:prstClr val="black"/>
                </a:solidFill>
                <a:latin typeface="Calibri"/>
                <a:ea typeface="ＭＳ Ｐゴシック" panose="020B0600070205080204" pitchFamily="50" charset="-128"/>
                <a:cs typeface="+mn-cs"/>
              </a:rPr>
              <a:t>の要約</a:t>
            </a:r>
            <a:endParaRPr lang="ja-JP" altLang="en-US" sz="3600" dirty="0"/>
          </a:p>
        </p:txBody>
      </p:sp>
      <p:sp>
        <p:nvSpPr>
          <p:cNvPr id="3" name="コンテンツ プレースホルダー 2">
            <a:extLst>
              <a:ext uri="{FF2B5EF4-FFF2-40B4-BE49-F238E27FC236}">
                <a16:creationId xmlns:a16="http://schemas.microsoft.com/office/drawing/2014/main" id="{D7A80E62-0F10-4E37-9788-841590A6FDCA}"/>
              </a:ext>
            </a:extLst>
          </p:cNvPr>
          <p:cNvSpPr>
            <a:spLocks noGrp="1"/>
          </p:cNvSpPr>
          <p:nvPr>
            <p:ph idx="1"/>
          </p:nvPr>
        </p:nvSpPr>
        <p:spPr>
          <a:xfrm>
            <a:off x="691375" y="1018905"/>
            <a:ext cx="10437541" cy="5607999"/>
          </a:xfrm>
          <a:solidFill>
            <a:schemeClr val="accent3">
              <a:lumMod val="20000"/>
              <a:lumOff val="80000"/>
            </a:schemeClr>
          </a:solidFill>
        </p:spPr>
        <p:txBody>
          <a:bodyPr vert="horz" lIns="91440" tIns="108000" rIns="91440" bIns="45720" rtlCol="0">
            <a:normAutofit/>
          </a:bodyPr>
          <a:lstStyle/>
          <a:p>
            <a:r>
              <a:rPr kumimoji="1" lang="ja-JP" altLang="en-US" dirty="0"/>
              <a:t>各クラブの研修状況には、ばらつきが見られる。</a:t>
            </a:r>
          </a:p>
          <a:p>
            <a:pPr marL="0" indent="357188">
              <a:buNone/>
            </a:pPr>
            <a:r>
              <a:rPr lang="en-US" altLang="ja-JP" sz="2800" dirty="0"/>
              <a:t>(</a:t>
            </a:r>
            <a:r>
              <a:rPr lang="ja-JP" altLang="en-US" sz="2800" dirty="0"/>
              <a:t>新会員オリエンテーション、新会員、一般会員研修</a:t>
            </a:r>
            <a:r>
              <a:rPr lang="en-US" altLang="ja-JP" sz="2800" dirty="0"/>
              <a:t>)</a:t>
            </a:r>
            <a:endParaRPr lang="ja-JP" altLang="en-US" sz="2800" dirty="0"/>
          </a:p>
          <a:p>
            <a:r>
              <a:rPr lang="ja-JP" altLang="en-US" dirty="0"/>
              <a:t>研修資料は独自作成資料が多いが、</a:t>
            </a:r>
            <a:r>
              <a:rPr lang="en-US" altLang="ja-JP" dirty="0"/>
              <a:t>RI</a:t>
            </a:r>
            <a:r>
              <a:rPr lang="ja-JP" altLang="en-US" dirty="0"/>
              <a:t>ホームページ</a:t>
            </a:r>
            <a:r>
              <a:rPr lang="en-US" altLang="ja-JP" dirty="0"/>
              <a:t>(my rotary)</a:t>
            </a:r>
            <a:r>
              <a:rPr lang="ja-JP" altLang="en-US" dirty="0"/>
              <a:t>、地区ホームページも活用されている。</a:t>
            </a:r>
          </a:p>
          <a:p>
            <a:pPr marL="357188" indent="0">
              <a:buNone/>
            </a:pPr>
            <a:r>
              <a:rPr lang="ja-JP" altLang="en-US" dirty="0"/>
              <a:t>その他として、当地区作成の「ロータリーの心と実践」、他地区作成資料、ロータリー情報研究会資料などがある。</a:t>
            </a:r>
          </a:p>
          <a:p>
            <a:r>
              <a:rPr kumimoji="1" lang="ja-JP" altLang="en-US" dirty="0"/>
              <a:t>要望として、研修に使うひな形の提供、</a:t>
            </a:r>
            <a:r>
              <a:rPr lang="ja-JP" altLang="en-US" dirty="0">
                <a:solidFill>
                  <a:prstClr val="black"/>
                </a:solidFill>
                <a:latin typeface="Calibri"/>
                <a:ea typeface="ＭＳ Ｐゴシック" panose="020B0600070205080204" pitchFamily="50" charset="-128"/>
              </a:rPr>
              <a:t>魅力的なパンフレットの作成、地区研修委員会の支援など。</a:t>
            </a:r>
          </a:p>
          <a:p>
            <a:pPr marL="0" indent="0">
              <a:buNone/>
            </a:pPr>
            <a:r>
              <a:rPr lang="ja-JP" altLang="en-US" dirty="0">
                <a:solidFill>
                  <a:prstClr val="black"/>
                </a:solidFill>
                <a:latin typeface="Calibri"/>
                <a:ea typeface="ＭＳ Ｐゴシック" panose="020B0600070205080204" pitchFamily="50" charset="-128"/>
              </a:rPr>
              <a:t>　→</a:t>
            </a:r>
            <a:r>
              <a:rPr lang="ja-JP" altLang="en-US" sz="3600" dirty="0">
                <a:solidFill>
                  <a:prstClr val="black"/>
                </a:solidFill>
                <a:latin typeface="Calibri"/>
                <a:ea typeface="ＭＳ Ｐゴシック" panose="020B0600070205080204" pitchFamily="50" charset="-128"/>
              </a:rPr>
              <a:t>次年度、地区委員会として取り組みたい。</a:t>
            </a:r>
          </a:p>
          <a:p>
            <a:endParaRPr kumimoji="1" lang="ja-JP" altLang="en-US" dirty="0"/>
          </a:p>
        </p:txBody>
      </p:sp>
      <p:sp>
        <p:nvSpPr>
          <p:cNvPr id="4" name="スライド番号プレースホルダー 3">
            <a:extLst>
              <a:ext uri="{FF2B5EF4-FFF2-40B4-BE49-F238E27FC236}">
                <a16:creationId xmlns:a16="http://schemas.microsoft.com/office/drawing/2014/main" id="{32C8CF91-F415-4EEC-BF73-734BDFFFFD6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F1B42E-46D5-40C0-A84C-4F59BC3D1A4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76732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8046199" y="1478849"/>
            <a:ext cx="2771800" cy="3481086"/>
          </a:xfrm>
          <a:prstGeom prst="roundRect">
            <a:avLst/>
          </a:prstGeom>
          <a:solidFill>
            <a:srgbClr val="F2DC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角丸四角形 10"/>
          <p:cNvSpPr/>
          <p:nvPr/>
        </p:nvSpPr>
        <p:spPr>
          <a:xfrm>
            <a:off x="1158525" y="1460083"/>
            <a:ext cx="2945238" cy="3443551"/>
          </a:xfrm>
          <a:prstGeom prst="roundRect">
            <a:avLst/>
          </a:prstGeom>
          <a:solidFill>
            <a:srgbClr val="F2DC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 name="角丸四角形 9"/>
          <p:cNvSpPr/>
          <p:nvPr/>
        </p:nvSpPr>
        <p:spPr>
          <a:xfrm>
            <a:off x="4777738" y="1505602"/>
            <a:ext cx="2677026" cy="3460753"/>
          </a:xfrm>
          <a:prstGeom prst="roundRect">
            <a:avLst/>
          </a:prstGeom>
          <a:solidFill>
            <a:srgbClr val="F2DC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タイトル 1"/>
          <p:cNvSpPr>
            <a:spLocks noGrp="1"/>
          </p:cNvSpPr>
          <p:nvPr>
            <p:ph type="title"/>
          </p:nvPr>
        </p:nvSpPr>
        <p:spPr>
          <a:xfrm>
            <a:off x="1998445" y="116632"/>
            <a:ext cx="8229600" cy="792088"/>
          </a:xfrm>
          <a:gradFill>
            <a:gsLst>
              <a:gs pos="0">
                <a:srgbClr val="F9DFEE"/>
              </a:gs>
              <a:gs pos="100000">
                <a:srgbClr val="F4BEEA"/>
              </a:gs>
            </a:gsLst>
            <a:lin ang="5400000" scaled="0"/>
          </a:gradFill>
        </p:spPr>
        <p:txBody>
          <a:bodyPr>
            <a:normAutofit/>
          </a:bodyPr>
          <a:lstStyle/>
          <a:p>
            <a:r>
              <a:rPr kumimoji="1" lang="ja-JP" altLang="en-US" dirty="0"/>
              <a:t>ロータリーのこれからの方向性</a:t>
            </a:r>
          </a:p>
        </p:txBody>
      </p:sp>
      <p:sp>
        <p:nvSpPr>
          <p:cNvPr id="4" name="正方形/長方形 3"/>
          <p:cNvSpPr/>
          <p:nvPr/>
        </p:nvSpPr>
        <p:spPr>
          <a:xfrm>
            <a:off x="5040623" y="1708101"/>
            <a:ext cx="2196244" cy="1145562"/>
          </a:xfrm>
          <a:prstGeom prst="rect">
            <a:avLst/>
          </a:prstGeom>
          <a:solidFill>
            <a:srgbClr val="37609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ＲＣの魅力の</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相対的低下</a:t>
            </a:r>
          </a:p>
        </p:txBody>
      </p:sp>
      <p:sp>
        <p:nvSpPr>
          <p:cNvPr id="5" name="正方形/長方形 4"/>
          <p:cNvSpPr/>
          <p:nvPr/>
        </p:nvSpPr>
        <p:spPr>
          <a:xfrm>
            <a:off x="4918850" y="3442449"/>
            <a:ext cx="2418651" cy="1373866"/>
          </a:xfrm>
          <a:prstGeom prst="rect">
            <a:avLst/>
          </a:prstGeom>
          <a:solidFill>
            <a:srgbClr val="376092"/>
          </a:solidFill>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marL="457200" marR="0" lvl="1" indent="-36830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新入会員の</a:t>
            </a:r>
            <a:r>
              <a:rPr kumimoji="1" lang="ja-JP" altLang="en-US" sz="2400"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rPr>
              <a:t>減少</a:t>
            </a:r>
          </a:p>
          <a:p>
            <a:pPr marL="457200" marR="0" lvl="1" indent="-36830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rPr>
              <a:t>退会者の増加</a:t>
            </a:r>
          </a:p>
          <a:p>
            <a:pPr marL="457200" marR="0" lvl="1" indent="-36830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r>
              <a:rPr kumimoji="1" lang="ja-JP" altLang="en-US" sz="24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会員の高齢化</a:t>
            </a:r>
            <a:r>
              <a:rPr kumimoji="1" lang="en-US" altLang="ja-JP" sz="24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p>
        </p:txBody>
      </p:sp>
      <p:sp>
        <p:nvSpPr>
          <p:cNvPr id="6" name="正方形/長方形 5"/>
          <p:cNvSpPr/>
          <p:nvPr/>
        </p:nvSpPr>
        <p:spPr>
          <a:xfrm>
            <a:off x="1427356" y="1617162"/>
            <a:ext cx="2501427" cy="1850823"/>
          </a:xfrm>
          <a:prstGeom prst="rect">
            <a:avLst/>
          </a:prstGeom>
          <a:solidFill>
            <a:srgbClr val="37609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時代の変化</a:t>
            </a: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景気低迷、ゆとりの減少、団塊世代の退職・・・</a:t>
            </a: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r>
              <a:rPr kumimoji="1" lang="ja-JP" altLang="en-US" sz="2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に対応しきれていない</a:t>
            </a:r>
          </a:p>
        </p:txBody>
      </p:sp>
      <p:sp>
        <p:nvSpPr>
          <p:cNvPr id="7" name="正方形/長方形 6"/>
          <p:cNvSpPr/>
          <p:nvPr/>
        </p:nvSpPr>
        <p:spPr>
          <a:xfrm>
            <a:off x="1380430" y="3609745"/>
            <a:ext cx="2501427" cy="1152128"/>
          </a:xfrm>
          <a:prstGeom prst="rect">
            <a:avLst/>
          </a:prstGeom>
          <a:solidFill>
            <a:srgbClr val="37609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・会費が高い</a:t>
            </a:r>
          </a:p>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・価値を見いだせない　・・・</a:t>
            </a:r>
          </a:p>
        </p:txBody>
      </p:sp>
      <p:sp>
        <p:nvSpPr>
          <p:cNvPr id="8" name="正方形/長方形 7"/>
          <p:cNvSpPr/>
          <p:nvPr/>
        </p:nvSpPr>
        <p:spPr>
          <a:xfrm>
            <a:off x="8244781" y="1645912"/>
            <a:ext cx="2281970" cy="1224136"/>
          </a:xfrm>
          <a:prstGeom prst="rect">
            <a:avLst/>
          </a:prstGeom>
          <a:solidFill>
            <a:srgbClr val="FFFF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夫々の特性に応じた魅力あるクラブ作り</a:t>
            </a:r>
          </a:p>
        </p:txBody>
      </p:sp>
      <p:sp>
        <p:nvSpPr>
          <p:cNvPr id="9" name="正方形/長方形 8"/>
          <p:cNvSpPr/>
          <p:nvPr/>
        </p:nvSpPr>
        <p:spPr>
          <a:xfrm>
            <a:off x="8377654" y="3258812"/>
            <a:ext cx="2016224" cy="1458281"/>
          </a:xfrm>
          <a:prstGeom prst="rect">
            <a:avLst/>
          </a:prstGeom>
          <a:solidFill>
            <a:srgbClr val="FFFF8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柔軟な運用可</a:t>
            </a:r>
          </a:p>
          <a:p>
            <a:pPr marL="0"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・会費</a:t>
            </a:r>
          </a:p>
          <a:p>
            <a:pPr marL="0"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・会員種別</a:t>
            </a:r>
          </a:p>
          <a:p>
            <a:pPr marL="0"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・例会　・・</a:t>
            </a: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3" name="右カーブ矢印 12"/>
          <p:cNvSpPr/>
          <p:nvPr/>
        </p:nvSpPr>
        <p:spPr>
          <a:xfrm>
            <a:off x="5526994" y="2932239"/>
            <a:ext cx="360040" cy="496871"/>
          </a:xfrm>
          <a:prstGeom prst="curvedRightArrow">
            <a:avLst/>
          </a:prstGeom>
          <a:solidFill>
            <a:srgbClr val="FFFF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5" name="右カーブ矢印 14"/>
          <p:cNvSpPr/>
          <p:nvPr/>
        </p:nvSpPr>
        <p:spPr>
          <a:xfrm rot="10800000">
            <a:off x="6549024" y="2920748"/>
            <a:ext cx="380964" cy="488217"/>
          </a:xfrm>
          <a:prstGeom prst="curvedRightArrow">
            <a:avLst/>
          </a:prstGeom>
          <a:solidFill>
            <a:srgbClr val="FFFF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6" name="右矢印 15"/>
          <p:cNvSpPr/>
          <p:nvPr/>
        </p:nvSpPr>
        <p:spPr>
          <a:xfrm>
            <a:off x="4192286" y="2906347"/>
            <a:ext cx="432048" cy="8364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7" name="右矢印 16"/>
          <p:cNvSpPr/>
          <p:nvPr/>
        </p:nvSpPr>
        <p:spPr>
          <a:xfrm>
            <a:off x="7608169" y="2923551"/>
            <a:ext cx="372581" cy="8921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1" name="テキスト ボックス 20"/>
          <p:cNvSpPr txBox="1"/>
          <p:nvPr/>
        </p:nvSpPr>
        <p:spPr>
          <a:xfrm>
            <a:off x="1456701" y="1036876"/>
            <a:ext cx="128319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（背景）</a:t>
            </a:r>
          </a:p>
        </p:txBody>
      </p:sp>
      <p:sp>
        <p:nvSpPr>
          <p:cNvPr id="22" name="テキスト ボックス 21"/>
          <p:cNvSpPr txBox="1"/>
          <p:nvPr/>
        </p:nvSpPr>
        <p:spPr>
          <a:xfrm>
            <a:off x="5526994" y="1036876"/>
            <a:ext cx="151216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（現象）</a:t>
            </a:r>
          </a:p>
        </p:txBody>
      </p:sp>
      <p:sp>
        <p:nvSpPr>
          <p:cNvPr id="23" name="テキスト ボックス 22"/>
          <p:cNvSpPr txBox="1"/>
          <p:nvPr/>
        </p:nvSpPr>
        <p:spPr>
          <a:xfrm>
            <a:off x="8036259" y="998418"/>
            <a:ext cx="27718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（今後の方向性）</a:t>
            </a:r>
          </a:p>
        </p:txBody>
      </p:sp>
      <p:sp>
        <p:nvSpPr>
          <p:cNvPr id="24" name="角丸四角形 23"/>
          <p:cNvSpPr/>
          <p:nvPr/>
        </p:nvSpPr>
        <p:spPr>
          <a:xfrm>
            <a:off x="1081668" y="5150131"/>
            <a:ext cx="10114155" cy="1584176"/>
          </a:xfrm>
          <a:prstGeom prst="roundRect">
            <a:avLst/>
          </a:prstGeom>
          <a:solidFill>
            <a:schemeClr val="accent3">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 name="角丸四角形 2"/>
          <p:cNvSpPr/>
          <p:nvPr/>
        </p:nvSpPr>
        <p:spPr>
          <a:xfrm>
            <a:off x="1427356" y="5400909"/>
            <a:ext cx="3449295" cy="1244148"/>
          </a:xfrm>
          <a:prstGeom prst="roundRect">
            <a:avLst/>
          </a:prstGeom>
          <a:solidFill>
            <a:srgbClr val="CDDD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「魅力ある・元気ある・個性ある」クラブを目指す</a:t>
            </a:r>
          </a:p>
        </p:txBody>
      </p:sp>
      <p:sp>
        <p:nvSpPr>
          <p:cNvPr id="18" name="角丸四角形 17"/>
          <p:cNvSpPr/>
          <p:nvPr/>
        </p:nvSpPr>
        <p:spPr>
          <a:xfrm>
            <a:off x="5553990" y="5332291"/>
            <a:ext cx="5073122" cy="1312766"/>
          </a:xfrm>
          <a:prstGeom prst="roundRect">
            <a:avLst/>
          </a:prstGeom>
          <a:solidFill>
            <a:srgbClr val="FFFF69"/>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・ロータリーの原点は守り（不易）</a:t>
            </a: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・各クラブが独自に、自主的にクラブの魅力を高めていく（流行）</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cxnSp>
        <p:nvCxnSpPr>
          <p:cNvPr id="25" name="直線矢印コネクタ 24"/>
          <p:cNvCxnSpPr/>
          <p:nvPr/>
        </p:nvCxnSpPr>
        <p:spPr>
          <a:xfrm flipV="1">
            <a:off x="9210330" y="2901054"/>
            <a:ext cx="0" cy="244109"/>
          </a:xfrm>
          <a:prstGeom prst="straightConnector1">
            <a:avLst/>
          </a:prstGeom>
          <a:ln w="38100">
            <a:prstDash val="sysDash"/>
            <a:tailEnd type="arrow"/>
          </a:ln>
        </p:spPr>
        <p:style>
          <a:lnRef idx="1">
            <a:schemeClr val="accent1"/>
          </a:lnRef>
          <a:fillRef idx="0">
            <a:schemeClr val="accent1"/>
          </a:fillRef>
          <a:effectRef idx="0">
            <a:schemeClr val="accent1"/>
          </a:effectRef>
          <a:fontRef idx="minor">
            <a:schemeClr val="tx1"/>
          </a:fontRef>
        </p:style>
      </p:cxnSp>
      <p:sp>
        <p:nvSpPr>
          <p:cNvPr id="19" name="矢印: 左右 18">
            <a:extLst>
              <a:ext uri="{FF2B5EF4-FFF2-40B4-BE49-F238E27FC236}">
                <a16:creationId xmlns:a16="http://schemas.microsoft.com/office/drawing/2014/main" id="{6F5A8E61-8FD6-499D-84AF-54FFDAC48CDB}"/>
              </a:ext>
            </a:extLst>
          </p:cNvPr>
          <p:cNvSpPr/>
          <p:nvPr/>
        </p:nvSpPr>
        <p:spPr>
          <a:xfrm>
            <a:off x="4918851" y="5747013"/>
            <a:ext cx="608144" cy="36640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0" name="テキスト ボックス 19">
            <a:extLst>
              <a:ext uri="{FF2B5EF4-FFF2-40B4-BE49-F238E27FC236}">
                <a16:creationId xmlns:a16="http://schemas.microsoft.com/office/drawing/2014/main" id="{892BA063-A2DD-438E-B35F-1F5C29F107A9}"/>
              </a:ext>
            </a:extLst>
          </p:cNvPr>
          <p:cNvSpPr txBox="1"/>
          <p:nvPr/>
        </p:nvSpPr>
        <p:spPr>
          <a:xfrm>
            <a:off x="2098300" y="5111762"/>
            <a:ext cx="1558835" cy="369332"/>
          </a:xfrm>
          <a:prstGeom prst="rect">
            <a:avLst/>
          </a:prstGeom>
          <a:solidFill>
            <a:srgbClr val="FFC0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地区ビジョン</a:t>
            </a:r>
          </a:p>
        </p:txBody>
      </p:sp>
      <p:sp>
        <p:nvSpPr>
          <p:cNvPr id="14" name="スライド番号プレースホルダー 13">
            <a:extLst>
              <a:ext uri="{FF2B5EF4-FFF2-40B4-BE49-F238E27FC236}">
                <a16:creationId xmlns:a16="http://schemas.microsoft.com/office/drawing/2014/main" id="{9E625E74-B9C6-4B26-ACE8-C2EEA0E29BC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F1B42E-46D5-40C0-A84C-4F59BC3D1A4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47400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1000"/>
                                        <p:tgtEl>
                                          <p:spTgt spid="6"/>
                                        </p:tgtEl>
                                      </p:cBhvr>
                                    </p:animEffect>
                                  </p:childTnLst>
                                </p:cTn>
                              </p:par>
                            </p:childTnLst>
                          </p:cTn>
                        </p:par>
                        <p:par>
                          <p:cTn id="16" fill="hold">
                            <p:stCondLst>
                              <p:cond delay="2500"/>
                            </p:stCondLst>
                            <p:childTnLst>
                              <p:par>
                                <p:cTn id="17" presetID="22" presetClass="entr" presetSubtype="8"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1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wipe(left)">
                                      <p:cBhvr>
                                        <p:cTn id="24" dur="500"/>
                                        <p:tgtEl>
                                          <p:spTgt spid="16"/>
                                        </p:tgtEl>
                                      </p:cBhvr>
                                    </p:animEffec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childTnLst>
                                </p:cTn>
                              </p:par>
                            </p:childTnLst>
                          </p:cTn>
                        </p:par>
                        <p:par>
                          <p:cTn id="29" fill="hold">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1000"/>
                                        <p:tgtEl>
                                          <p:spTgt spid="10"/>
                                        </p:tgtEl>
                                      </p:cBhvr>
                                    </p:animEffect>
                                  </p:childTnLst>
                                </p:cTn>
                              </p:par>
                            </p:childTnLst>
                          </p:cTn>
                        </p:par>
                        <p:par>
                          <p:cTn id="33" fill="hold">
                            <p:stCondLst>
                              <p:cond delay="2000"/>
                            </p:stCondLst>
                            <p:childTnLst>
                              <p:par>
                                <p:cTn id="34" presetID="22" presetClass="entr" presetSubtype="8"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ipe(left)">
                                      <p:cBhvr>
                                        <p:cTn id="36" dur="1000"/>
                                        <p:tgtEl>
                                          <p:spTgt spid="4"/>
                                        </p:tgtEl>
                                      </p:cBhvr>
                                    </p:animEffect>
                                  </p:childTnLst>
                                </p:cTn>
                              </p:par>
                            </p:childTnLst>
                          </p:cTn>
                        </p:par>
                        <p:par>
                          <p:cTn id="37" fill="hold">
                            <p:stCondLst>
                              <p:cond delay="3000"/>
                            </p:stCondLst>
                            <p:childTnLst>
                              <p:par>
                                <p:cTn id="38" presetID="22" presetClass="entr" presetSubtype="1"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up)">
                                      <p:cBhvr>
                                        <p:cTn id="40" dur="1000"/>
                                        <p:tgtEl>
                                          <p:spTgt spid="13"/>
                                        </p:tgtEl>
                                      </p:cBhvr>
                                    </p:animEffect>
                                  </p:childTnLst>
                                </p:cTn>
                              </p:par>
                            </p:childTnLst>
                          </p:cTn>
                        </p:par>
                        <p:par>
                          <p:cTn id="41" fill="hold">
                            <p:stCondLst>
                              <p:cond delay="4000"/>
                            </p:stCondLst>
                            <p:childTnLst>
                              <p:par>
                                <p:cTn id="42" presetID="22" presetClass="entr" presetSubtype="8"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wipe(left)">
                                      <p:cBhvr>
                                        <p:cTn id="44" dur="1000"/>
                                        <p:tgtEl>
                                          <p:spTgt spid="5"/>
                                        </p:tgtEl>
                                      </p:cBhvr>
                                    </p:animEffect>
                                  </p:childTnLst>
                                </p:cTn>
                              </p:par>
                            </p:childTnLst>
                          </p:cTn>
                        </p:par>
                        <p:par>
                          <p:cTn id="45" fill="hold">
                            <p:stCondLst>
                              <p:cond delay="5000"/>
                            </p:stCondLst>
                            <p:childTnLst>
                              <p:par>
                                <p:cTn id="46" presetID="22" presetClass="entr" presetSubtype="4" fill="hold" grpId="0" nodeType="after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wipe(down)">
                                      <p:cBhvr>
                                        <p:cTn id="48" dur="1000"/>
                                        <p:tgtEl>
                                          <p:spTgt spid="15"/>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wipe(left)">
                                      <p:cBhvr>
                                        <p:cTn id="53" dur="500"/>
                                        <p:tgtEl>
                                          <p:spTgt spid="17"/>
                                        </p:tgtEl>
                                      </p:cBhvr>
                                    </p:animEffect>
                                  </p:childTnLst>
                                </p:cTn>
                              </p:par>
                            </p:childTnLst>
                          </p:cTn>
                        </p:par>
                        <p:par>
                          <p:cTn id="54" fill="hold">
                            <p:stCondLst>
                              <p:cond delay="500"/>
                            </p:stCondLst>
                            <p:childTnLst>
                              <p:par>
                                <p:cTn id="55" presetID="10" presetClass="entr" presetSubtype="0"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500"/>
                                        <p:tgtEl>
                                          <p:spTgt spid="23"/>
                                        </p:tgtEl>
                                      </p:cBhvr>
                                    </p:animEffect>
                                  </p:childTnLst>
                                </p:cTn>
                              </p:par>
                            </p:childTnLst>
                          </p:cTn>
                        </p:par>
                        <p:par>
                          <p:cTn id="58" fill="hold">
                            <p:stCondLst>
                              <p:cond delay="1000"/>
                            </p:stCondLst>
                            <p:childTnLst>
                              <p:par>
                                <p:cTn id="59" presetID="22" presetClass="entr" presetSubtype="8" fill="hold" grpId="0" nodeType="after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wipe(left)">
                                      <p:cBhvr>
                                        <p:cTn id="61" dur="1000"/>
                                        <p:tgtEl>
                                          <p:spTgt spid="12"/>
                                        </p:tgtEl>
                                      </p:cBhvr>
                                    </p:animEffect>
                                  </p:childTnLst>
                                </p:cTn>
                              </p:par>
                            </p:childTnLst>
                          </p:cTn>
                        </p:par>
                        <p:par>
                          <p:cTn id="62" fill="hold">
                            <p:stCondLst>
                              <p:cond delay="2000"/>
                            </p:stCondLst>
                            <p:childTnLst>
                              <p:par>
                                <p:cTn id="63" presetID="22" presetClass="entr" presetSubtype="8" fill="hold" grpId="0" nodeType="afterEffect">
                                  <p:stCondLst>
                                    <p:cond delay="0"/>
                                  </p:stCondLst>
                                  <p:childTnLst>
                                    <p:set>
                                      <p:cBhvr>
                                        <p:cTn id="64" dur="1" fill="hold">
                                          <p:stCondLst>
                                            <p:cond delay="0"/>
                                          </p:stCondLst>
                                        </p:cTn>
                                        <p:tgtEl>
                                          <p:spTgt spid="8"/>
                                        </p:tgtEl>
                                        <p:attrNameLst>
                                          <p:attrName>style.visibility</p:attrName>
                                        </p:attrNameLst>
                                      </p:cBhvr>
                                      <p:to>
                                        <p:strVal val="visible"/>
                                      </p:to>
                                    </p:set>
                                    <p:animEffect transition="in" filter="wipe(left)">
                                      <p:cBhvr>
                                        <p:cTn id="65" dur="1000"/>
                                        <p:tgtEl>
                                          <p:spTgt spid="8"/>
                                        </p:tgtEl>
                                      </p:cBhvr>
                                    </p:animEffect>
                                  </p:childTnLst>
                                </p:cTn>
                              </p:par>
                            </p:childTnLst>
                          </p:cTn>
                        </p:par>
                        <p:par>
                          <p:cTn id="66" fill="hold">
                            <p:stCondLst>
                              <p:cond delay="3000"/>
                            </p:stCondLst>
                            <p:childTnLst>
                              <p:par>
                                <p:cTn id="67" presetID="22" presetClass="entr" presetSubtype="4" fill="hold" nodeType="after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wipe(down)">
                                      <p:cBhvr>
                                        <p:cTn id="69" dur="500"/>
                                        <p:tgtEl>
                                          <p:spTgt spid="25"/>
                                        </p:tgtEl>
                                      </p:cBhvr>
                                    </p:animEffect>
                                  </p:childTnLst>
                                </p:cTn>
                              </p:par>
                            </p:childTnLst>
                          </p:cTn>
                        </p:par>
                        <p:par>
                          <p:cTn id="70" fill="hold">
                            <p:stCondLst>
                              <p:cond delay="3500"/>
                            </p:stCondLst>
                            <p:childTnLst>
                              <p:par>
                                <p:cTn id="71" presetID="22" presetClass="entr" presetSubtype="8" fill="hold" grpId="0" nodeType="afterEffect">
                                  <p:stCondLst>
                                    <p:cond delay="0"/>
                                  </p:stCondLst>
                                  <p:childTnLst>
                                    <p:set>
                                      <p:cBhvr>
                                        <p:cTn id="72" dur="1" fill="hold">
                                          <p:stCondLst>
                                            <p:cond delay="0"/>
                                          </p:stCondLst>
                                        </p:cTn>
                                        <p:tgtEl>
                                          <p:spTgt spid="9"/>
                                        </p:tgtEl>
                                        <p:attrNameLst>
                                          <p:attrName>style.visibility</p:attrName>
                                        </p:attrNameLst>
                                      </p:cBhvr>
                                      <p:to>
                                        <p:strVal val="visible"/>
                                      </p:to>
                                    </p:set>
                                    <p:animEffect transition="in" filter="wipe(left)">
                                      <p:cBhvr>
                                        <p:cTn id="73" dur="1000"/>
                                        <p:tgtEl>
                                          <p:spTgt spid="9"/>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24"/>
                                        </p:tgtEl>
                                        <p:attrNameLst>
                                          <p:attrName>style.visibility</p:attrName>
                                        </p:attrNameLst>
                                      </p:cBhvr>
                                      <p:to>
                                        <p:strVal val="visible"/>
                                      </p:to>
                                    </p:set>
                                    <p:animEffect transition="in" filter="fade">
                                      <p:cBhvr>
                                        <p:cTn id="78" dur="1000"/>
                                        <p:tgtEl>
                                          <p:spTgt spid="24"/>
                                        </p:tgtEl>
                                      </p:cBhvr>
                                    </p:animEffect>
                                  </p:childTnLst>
                                </p:cTn>
                              </p:par>
                            </p:childTnLst>
                          </p:cTn>
                        </p:par>
                        <p:par>
                          <p:cTn id="79" fill="hold">
                            <p:stCondLst>
                              <p:cond delay="1000"/>
                            </p:stCondLst>
                            <p:childTnLst>
                              <p:par>
                                <p:cTn id="80" presetID="10" presetClass="entr" presetSubtype="0" fill="hold" grpId="0" nodeType="after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fade">
                                      <p:cBhvr>
                                        <p:cTn id="82" dur="1000"/>
                                        <p:tgtEl>
                                          <p:spTgt spid="20"/>
                                        </p:tgtEl>
                                      </p:cBhvr>
                                    </p:animEffect>
                                  </p:childTnLst>
                                </p:cTn>
                              </p:par>
                            </p:childTnLst>
                          </p:cTn>
                        </p:par>
                        <p:par>
                          <p:cTn id="83" fill="hold">
                            <p:stCondLst>
                              <p:cond delay="2000"/>
                            </p:stCondLst>
                            <p:childTnLst>
                              <p:par>
                                <p:cTn id="84" presetID="22" presetClass="entr" presetSubtype="8" fill="hold" grpId="0" nodeType="afterEffect">
                                  <p:stCondLst>
                                    <p:cond delay="0"/>
                                  </p:stCondLst>
                                  <p:childTnLst>
                                    <p:set>
                                      <p:cBhvr>
                                        <p:cTn id="85" dur="1" fill="hold">
                                          <p:stCondLst>
                                            <p:cond delay="0"/>
                                          </p:stCondLst>
                                        </p:cTn>
                                        <p:tgtEl>
                                          <p:spTgt spid="3"/>
                                        </p:tgtEl>
                                        <p:attrNameLst>
                                          <p:attrName>style.visibility</p:attrName>
                                        </p:attrNameLst>
                                      </p:cBhvr>
                                      <p:to>
                                        <p:strVal val="visible"/>
                                      </p:to>
                                    </p:set>
                                    <p:animEffect transition="in" filter="wipe(left)">
                                      <p:cBhvr>
                                        <p:cTn id="86" dur="1000"/>
                                        <p:tgtEl>
                                          <p:spTgt spid="3"/>
                                        </p:tgtEl>
                                      </p:cBhvr>
                                    </p:animEffect>
                                  </p:childTnLst>
                                </p:cTn>
                              </p:par>
                            </p:childTnLst>
                          </p:cTn>
                        </p:par>
                        <p:par>
                          <p:cTn id="87" fill="hold">
                            <p:stCondLst>
                              <p:cond delay="3000"/>
                            </p:stCondLst>
                            <p:childTnLst>
                              <p:par>
                                <p:cTn id="88" presetID="10" presetClass="entr" presetSubtype="0" fill="hold" grpId="0" nodeType="afterEffect">
                                  <p:stCondLst>
                                    <p:cond delay="0"/>
                                  </p:stCondLst>
                                  <p:childTnLst>
                                    <p:set>
                                      <p:cBhvr>
                                        <p:cTn id="89" dur="1" fill="hold">
                                          <p:stCondLst>
                                            <p:cond delay="0"/>
                                          </p:stCondLst>
                                        </p:cTn>
                                        <p:tgtEl>
                                          <p:spTgt spid="19"/>
                                        </p:tgtEl>
                                        <p:attrNameLst>
                                          <p:attrName>style.visibility</p:attrName>
                                        </p:attrNameLst>
                                      </p:cBhvr>
                                      <p:to>
                                        <p:strVal val="visible"/>
                                      </p:to>
                                    </p:set>
                                    <p:animEffect transition="in" filter="fade">
                                      <p:cBhvr>
                                        <p:cTn id="90" dur="500"/>
                                        <p:tgtEl>
                                          <p:spTgt spid="19"/>
                                        </p:tgtEl>
                                      </p:cBhvr>
                                    </p:animEffect>
                                  </p:childTnLst>
                                </p:cTn>
                              </p:par>
                            </p:childTnLst>
                          </p:cTn>
                        </p:par>
                        <p:par>
                          <p:cTn id="91" fill="hold">
                            <p:stCondLst>
                              <p:cond delay="3500"/>
                            </p:stCondLst>
                            <p:childTnLst>
                              <p:par>
                                <p:cTn id="92" presetID="22" presetClass="entr" presetSubtype="8" fill="hold" grpId="0" nodeType="afterEffect">
                                  <p:stCondLst>
                                    <p:cond delay="0"/>
                                  </p:stCondLst>
                                  <p:iterate type="lt">
                                    <p:tmPct val="10000"/>
                                  </p:iterate>
                                  <p:childTnLst>
                                    <p:set>
                                      <p:cBhvr>
                                        <p:cTn id="93" dur="1" fill="hold">
                                          <p:stCondLst>
                                            <p:cond delay="0"/>
                                          </p:stCondLst>
                                        </p:cTn>
                                        <p:tgtEl>
                                          <p:spTgt spid="18"/>
                                        </p:tgtEl>
                                        <p:attrNameLst>
                                          <p:attrName>style.visibility</p:attrName>
                                        </p:attrNameLst>
                                      </p:cBhvr>
                                      <p:to>
                                        <p:strVal val="visible"/>
                                      </p:to>
                                    </p:set>
                                    <p:animEffect transition="in" filter="wipe(left)">
                                      <p:cBhvr>
                                        <p:cTn id="9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0" grpId="0" animBg="1"/>
      <p:bldP spid="4" grpId="0" animBg="1"/>
      <p:bldP spid="5" grpId="0" animBg="1"/>
      <p:bldP spid="6" grpId="0" animBg="1"/>
      <p:bldP spid="7" grpId="0" animBg="1"/>
      <p:bldP spid="8" grpId="0" animBg="1"/>
      <p:bldP spid="9" grpId="0" animBg="1"/>
      <p:bldP spid="13" grpId="0" animBg="1"/>
      <p:bldP spid="15" grpId="0" animBg="1"/>
      <p:bldP spid="16" grpId="0" animBg="1"/>
      <p:bldP spid="17" grpId="0" animBg="1"/>
      <p:bldP spid="21" grpId="0"/>
      <p:bldP spid="22" grpId="0"/>
      <p:bldP spid="23" grpId="0"/>
      <p:bldP spid="24" grpId="0" animBg="1"/>
      <p:bldP spid="3" grpId="0" animBg="1"/>
      <p:bldP spid="18" grpId="0" animBg="1"/>
      <p:bldP spid="19" grpId="0" animBg="1"/>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8EFCA3-5F37-4E46-924B-2B452D1FC0E2}"/>
              </a:ext>
            </a:extLst>
          </p:cNvPr>
          <p:cNvSpPr>
            <a:spLocks noGrp="1"/>
          </p:cNvSpPr>
          <p:nvPr>
            <p:ph type="title"/>
          </p:nvPr>
        </p:nvSpPr>
        <p:spPr>
          <a:xfrm>
            <a:off x="1981200" y="274638"/>
            <a:ext cx="8229600" cy="970688"/>
          </a:xfrm>
        </p:spPr>
        <p:txBody>
          <a:bodyPr>
            <a:normAutofit/>
          </a:bodyPr>
          <a:lstStyle/>
          <a:p>
            <a:r>
              <a:rPr kumimoji="1" lang="ja-JP" altLang="en-US" dirty="0"/>
              <a:t>クラブ研修リーダー</a:t>
            </a:r>
            <a:r>
              <a:rPr lang="ja-JP" altLang="en-US" dirty="0"/>
              <a:t>へ</a:t>
            </a:r>
            <a:r>
              <a:rPr kumimoji="1" lang="ja-JP" altLang="en-US" dirty="0"/>
              <a:t>の期待</a:t>
            </a:r>
          </a:p>
        </p:txBody>
      </p:sp>
      <p:sp>
        <p:nvSpPr>
          <p:cNvPr id="3" name="コンテンツ プレースホルダー 2">
            <a:extLst>
              <a:ext uri="{FF2B5EF4-FFF2-40B4-BE49-F238E27FC236}">
                <a16:creationId xmlns:a16="http://schemas.microsoft.com/office/drawing/2014/main" id="{F483993E-DF11-42A0-9AED-05EC37EE025B}"/>
              </a:ext>
            </a:extLst>
          </p:cNvPr>
          <p:cNvSpPr>
            <a:spLocks noGrp="1"/>
          </p:cNvSpPr>
          <p:nvPr>
            <p:ph idx="1"/>
          </p:nvPr>
        </p:nvSpPr>
        <p:spPr>
          <a:xfrm>
            <a:off x="836341" y="1115122"/>
            <a:ext cx="10861288" cy="5468240"/>
          </a:xfrm>
          <a:solidFill>
            <a:schemeClr val="accent3">
              <a:lumMod val="20000"/>
              <a:lumOff val="80000"/>
            </a:schemeClr>
          </a:solidFill>
        </p:spPr>
        <p:txBody>
          <a:bodyPr vert="horz" lIns="91440" tIns="108000" rIns="91440" bIns="45720" rtlCol="0">
            <a:normAutofit fontScale="92500" lnSpcReduction="20000"/>
          </a:bodyPr>
          <a:lstStyle/>
          <a:p>
            <a:pPr algn="l"/>
            <a:r>
              <a:rPr kumimoji="1" lang="ja-JP" altLang="en-US" dirty="0"/>
              <a:t>クラブのリーダー</a:t>
            </a:r>
            <a:r>
              <a:rPr kumimoji="1" lang="en-US" altLang="ja-JP" dirty="0"/>
              <a:t>(</a:t>
            </a:r>
            <a:r>
              <a:rPr kumimoji="1" lang="ja-JP" altLang="en-US" dirty="0"/>
              <a:t>会長、幹事、各委員長など</a:t>
            </a:r>
            <a:r>
              <a:rPr kumimoji="1" lang="en-US" altLang="ja-JP" dirty="0"/>
              <a:t>)</a:t>
            </a:r>
            <a:r>
              <a:rPr kumimoji="1" lang="ja-JP" altLang="en-US" dirty="0"/>
              <a:t>と</a:t>
            </a:r>
            <a:r>
              <a:rPr lang="ja-JP" altLang="en-US" b="0" i="0" dirty="0">
                <a:solidFill>
                  <a:srgbClr val="000000"/>
                </a:solidFill>
                <a:effectLst/>
                <a:latin typeface="Noto Sans JP"/>
              </a:rPr>
              <a:t>協力し研修プログラムを作成</a:t>
            </a:r>
          </a:p>
          <a:p>
            <a:pPr marL="809625" indent="-452438">
              <a:buNone/>
            </a:pPr>
            <a:r>
              <a:rPr lang="ja-JP" altLang="en-US" sz="2800" dirty="0">
                <a:solidFill>
                  <a:srgbClr val="000000"/>
                </a:solidFill>
                <a:latin typeface="Noto Sans JP"/>
              </a:rPr>
              <a:t>～「魅力ある・元気ある・個性ある」クラブのための課題を抽出しプログラムに反映～</a:t>
            </a:r>
          </a:p>
          <a:p>
            <a:pPr marL="0" indent="627063">
              <a:buNone/>
            </a:pPr>
            <a:r>
              <a:rPr lang="ja-JP" altLang="en-US" sz="2800" dirty="0">
                <a:solidFill>
                  <a:srgbClr val="000000"/>
                </a:solidFill>
                <a:latin typeface="Noto Sans JP"/>
              </a:rPr>
              <a:t>・クラブ満足度調査</a:t>
            </a:r>
            <a:r>
              <a:rPr lang="en-US" altLang="ja-JP" sz="2800" dirty="0">
                <a:solidFill>
                  <a:srgbClr val="000000"/>
                </a:solidFill>
                <a:latin typeface="Noto Sans JP"/>
              </a:rPr>
              <a:t>(my rotary)</a:t>
            </a:r>
          </a:p>
          <a:p>
            <a:pPr marL="0" indent="627063">
              <a:buNone/>
            </a:pPr>
            <a:r>
              <a:rPr lang="ja-JP" altLang="en-US" sz="2800" dirty="0">
                <a:solidFill>
                  <a:srgbClr val="000000"/>
                </a:solidFill>
                <a:latin typeface="Noto Sans JP"/>
              </a:rPr>
              <a:t>・クラブリーダーとのディスカッション</a:t>
            </a:r>
          </a:p>
          <a:p>
            <a:pPr marL="0" indent="627063">
              <a:buNone/>
            </a:pPr>
            <a:r>
              <a:rPr lang="ja-JP" altLang="en-US" sz="2800" dirty="0">
                <a:solidFill>
                  <a:srgbClr val="000000"/>
                </a:solidFill>
                <a:latin typeface="Noto Sans JP"/>
              </a:rPr>
              <a:t>・会員によるディスカッション</a:t>
            </a:r>
            <a:r>
              <a:rPr lang="en-US" altLang="ja-JP" sz="2800" dirty="0">
                <a:solidFill>
                  <a:srgbClr val="000000"/>
                </a:solidFill>
                <a:latin typeface="Noto Sans JP"/>
              </a:rPr>
              <a:t>(</a:t>
            </a:r>
            <a:r>
              <a:rPr lang="ja-JP" altLang="en-US" sz="2800" dirty="0">
                <a:solidFill>
                  <a:srgbClr val="000000"/>
                </a:solidFill>
                <a:latin typeface="Noto Sans JP"/>
              </a:rPr>
              <a:t>クラブ例会など活用</a:t>
            </a:r>
            <a:r>
              <a:rPr lang="en-US" altLang="ja-JP" sz="2800" dirty="0">
                <a:solidFill>
                  <a:srgbClr val="000000"/>
                </a:solidFill>
                <a:latin typeface="Noto Sans JP"/>
              </a:rPr>
              <a:t>)</a:t>
            </a:r>
            <a:r>
              <a:rPr lang="ja-JP" altLang="en-US" sz="2800" dirty="0">
                <a:solidFill>
                  <a:srgbClr val="000000"/>
                </a:solidFill>
                <a:latin typeface="Noto Sans JP"/>
              </a:rPr>
              <a:t>　・・・</a:t>
            </a:r>
          </a:p>
          <a:p>
            <a:pPr marL="0" indent="627063">
              <a:buNone/>
            </a:pPr>
            <a:endParaRPr lang="ja-JP" altLang="en-US" sz="1100" dirty="0">
              <a:solidFill>
                <a:srgbClr val="000000"/>
              </a:solidFill>
              <a:latin typeface="Noto Sans JP"/>
            </a:endParaRPr>
          </a:p>
          <a:p>
            <a:pPr algn="l"/>
            <a:r>
              <a:rPr lang="ja-JP" altLang="en-US" b="0" i="0" u="none" strike="noStrike" baseline="0" dirty="0">
                <a:latin typeface="MidashiGoPr6N-MB31"/>
              </a:rPr>
              <a:t>研修プログラムの実施</a:t>
            </a:r>
            <a:endParaRPr kumimoji="1" lang="en-US" altLang="ja-JP" dirty="0"/>
          </a:p>
          <a:p>
            <a:pPr marL="0" indent="444500">
              <a:buNone/>
            </a:pPr>
            <a:r>
              <a:rPr lang="ja-JP" altLang="en-US" sz="2800" dirty="0"/>
              <a:t>・上記プログラムの実施</a:t>
            </a:r>
            <a:r>
              <a:rPr lang="en-US" altLang="ja-JP" sz="2800" dirty="0"/>
              <a:t>(</a:t>
            </a:r>
            <a:r>
              <a:rPr lang="ja-JP" altLang="en-US" sz="2800" dirty="0"/>
              <a:t>他委員会とも連携</a:t>
            </a:r>
            <a:r>
              <a:rPr lang="en-US" altLang="ja-JP" sz="2800" dirty="0"/>
              <a:t>)</a:t>
            </a:r>
            <a:endParaRPr lang="ja-JP" altLang="en-US" sz="2800" dirty="0"/>
          </a:p>
          <a:p>
            <a:pPr marL="0" indent="444500">
              <a:buNone/>
            </a:pPr>
            <a:r>
              <a:rPr lang="ja-JP" altLang="en-US" sz="2800" dirty="0"/>
              <a:t>・特に新会員研修は重要</a:t>
            </a:r>
          </a:p>
          <a:p>
            <a:pPr marL="0" indent="444500">
              <a:buNone/>
            </a:pPr>
            <a:endParaRPr lang="ja-JP" altLang="en-US" sz="1200" dirty="0"/>
          </a:p>
          <a:p>
            <a:pPr marL="0" indent="0">
              <a:buNone/>
            </a:pPr>
            <a:r>
              <a:rPr lang="ja-JP" altLang="en-US" sz="3500" dirty="0"/>
              <a:t>・</a:t>
            </a:r>
            <a:r>
              <a:rPr lang="ja-JP" altLang="en-US" dirty="0"/>
              <a:t>クラブ役員、委員長に対する自己研修の慫慂</a:t>
            </a:r>
          </a:p>
          <a:p>
            <a:pPr marL="0" indent="444500">
              <a:buNone/>
            </a:pPr>
            <a:r>
              <a:rPr lang="en-US" altLang="ja-JP" sz="2800" dirty="0">
                <a:latin typeface="MidashiGoPr6N-MB31"/>
              </a:rPr>
              <a:t>My rotary</a:t>
            </a:r>
            <a:r>
              <a:rPr lang="ja-JP" altLang="en-US" sz="2800" dirty="0">
                <a:latin typeface="MidashiGoPr6N-MB31"/>
              </a:rPr>
              <a:t>内の参考資料、ラーニングセンターの活用</a:t>
            </a:r>
          </a:p>
        </p:txBody>
      </p:sp>
      <p:sp>
        <p:nvSpPr>
          <p:cNvPr id="4" name="スライド番号プレースホルダー 3">
            <a:extLst>
              <a:ext uri="{FF2B5EF4-FFF2-40B4-BE49-F238E27FC236}">
                <a16:creationId xmlns:a16="http://schemas.microsoft.com/office/drawing/2014/main" id="{6673FCA7-0035-4D08-9903-6BE27E3F11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F1B42E-46D5-40C0-A84C-4F59BC3D1A4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727329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par>
                          <p:cTn id="16" fill="hold">
                            <p:stCondLst>
                              <p:cond delay="2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childTnLst>
                                </p:cTn>
                              </p:par>
                            </p:childTnLst>
                          </p:cTn>
                        </p:par>
                        <p:par>
                          <p:cTn id="20" fill="hold">
                            <p:stCondLst>
                              <p:cond delay="35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childTnLst>
                                </p:cTn>
                              </p:par>
                            </p:childTnLst>
                          </p:cTn>
                        </p:par>
                        <p:par>
                          <p:cTn id="24" fill="hold">
                            <p:stCondLst>
                              <p:cond delay="45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childTnLst>
                                </p:cTn>
                              </p:par>
                            </p:childTnLst>
                          </p:cTn>
                        </p:par>
                        <p:par>
                          <p:cTn id="33" fill="hold">
                            <p:stCondLst>
                              <p:cond delay="1000"/>
                            </p:stCondLst>
                            <p:childTnLst>
                              <p:par>
                                <p:cTn id="34" presetID="10" presetClass="entr" presetSubtype="0" fill="hold" grpId="0" nodeType="after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childTnLst>
                                </p:cTn>
                              </p:par>
                            </p:childTnLst>
                          </p:cTn>
                        </p:par>
                        <p:par>
                          <p:cTn id="37" fill="hold">
                            <p:stCondLst>
                              <p:cond delay="2000"/>
                            </p:stCondLst>
                            <p:childTnLst>
                              <p:par>
                                <p:cTn id="38" presetID="10" presetClass="entr" presetSubtype="0" fill="hold" grpId="0" nodeType="after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fade">
                                      <p:cBhvr>
                                        <p:cTn id="40" dur="1000"/>
                                        <p:tgtEl>
                                          <p:spTgt spid="3">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1000"/>
                                        <p:tgtEl>
                                          <p:spTgt spid="3">
                                            <p:txEl>
                                              <p:pRg st="10" end="10"/>
                                            </p:txEl>
                                          </p:spTgt>
                                        </p:tgtEl>
                                      </p:cBhvr>
                                    </p:animEffect>
                                  </p:childTnLst>
                                </p:cTn>
                              </p:par>
                            </p:childTnLst>
                          </p:cTn>
                        </p:par>
                        <p:par>
                          <p:cTn id="46" fill="hold">
                            <p:stCondLst>
                              <p:cond delay="1000"/>
                            </p:stCondLst>
                            <p:childTnLst>
                              <p:par>
                                <p:cTn id="47" presetID="10" presetClass="entr" presetSubtype="0" fill="hold" grpId="0" nodeType="after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Effect transition="in" filter="fade">
                                      <p:cBhvr>
                                        <p:cTn id="49"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E5B39C-AD30-4EC4-9735-003629D68144}"/>
              </a:ext>
            </a:extLst>
          </p:cNvPr>
          <p:cNvSpPr>
            <a:spLocks noGrp="1"/>
          </p:cNvSpPr>
          <p:nvPr>
            <p:ph type="title"/>
          </p:nvPr>
        </p:nvSpPr>
        <p:spPr>
          <a:xfrm>
            <a:off x="1828800" y="148048"/>
            <a:ext cx="8534400" cy="940523"/>
          </a:xfrm>
        </p:spPr>
        <p:txBody>
          <a:bodyPr>
            <a:normAutofit/>
          </a:bodyPr>
          <a:lstStyle/>
          <a:p>
            <a:r>
              <a:rPr lang="en-US" altLang="ja-JP" dirty="0">
                <a:latin typeface="MidashiGoPr6N-MB31"/>
              </a:rPr>
              <a:t>My rotary</a:t>
            </a:r>
            <a:r>
              <a:rPr lang="ja-JP" altLang="en-US" dirty="0">
                <a:latin typeface="MidashiGoPr6N-MB31"/>
              </a:rPr>
              <a:t>　参考資料の活用</a:t>
            </a:r>
            <a:endParaRPr kumimoji="1" lang="ja-JP" altLang="en-US" dirty="0"/>
          </a:p>
        </p:txBody>
      </p:sp>
      <p:sp>
        <p:nvSpPr>
          <p:cNvPr id="3" name="コンテンツ プレースホルダー 2">
            <a:extLst>
              <a:ext uri="{FF2B5EF4-FFF2-40B4-BE49-F238E27FC236}">
                <a16:creationId xmlns:a16="http://schemas.microsoft.com/office/drawing/2014/main" id="{CE5DCE90-B8B9-4D8E-833A-648A7D6418DB}"/>
              </a:ext>
            </a:extLst>
          </p:cNvPr>
          <p:cNvSpPr>
            <a:spLocks noGrp="1"/>
          </p:cNvSpPr>
          <p:nvPr>
            <p:ph idx="1"/>
          </p:nvPr>
        </p:nvSpPr>
        <p:spPr>
          <a:xfrm>
            <a:off x="936702" y="1045029"/>
            <a:ext cx="9980342" cy="5460274"/>
          </a:xfrm>
          <a:solidFill>
            <a:schemeClr val="accent3">
              <a:lumMod val="20000"/>
              <a:lumOff val="80000"/>
            </a:schemeClr>
          </a:solidFill>
        </p:spPr>
        <p:txBody>
          <a:bodyPr>
            <a:normAutofit lnSpcReduction="10000"/>
          </a:bodyPr>
          <a:lstStyle/>
          <a:p>
            <a:pPr marL="0" indent="0">
              <a:buNone/>
            </a:pPr>
            <a:r>
              <a:rPr kumimoji="1" lang="ja-JP" altLang="en-US" dirty="0"/>
              <a:t>クラブで</a:t>
            </a:r>
            <a:r>
              <a:rPr lang="ja-JP" altLang="en-US" dirty="0"/>
              <a:t>、</a:t>
            </a:r>
            <a:r>
              <a:rPr kumimoji="1" lang="ja-JP" altLang="en-US" dirty="0"/>
              <a:t>ポジションに応じてぜひ活用していただきたい。</a:t>
            </a:r>
          </a:p>
          <a:p>
            <a:pPr marL="0" indent="0">
              <a:buNone/>
            </a:pPr>
            <a:r>
              <a:rPr kumimoji="1" lang="ja-JP" altLang="en-US" u="sng" dirty="0"/>
              <a:t>参考資料</a:t>
            </a:r>
            <a:r>
              <a:rPr lang="en-US" altLang="ja-JP" sz="2400" dirty="0"/>
              <a:t>(my rotary </a:t>
            </a:r>
            <a:r>
              <a:rPr lang="ja-JP" altLang="en-US" sz="2000" dirty="0"/>
              <a:t>上部インデックス</a:t>
            </a:r>
            <a:r>
              <a:rPr lang="ja-JP" altLang="en-US" sz="2400" dirty="0"/>
              <a:t>「ラーニング</a:t>
            </a:r>
            <a:r>
              <a:rPr lang="en-US" altLang="ja-JP" sz="2400" dirty="0"/>
              <a:t>&amp;</a:t>
            </a:r>
            <a:r>
              <a:rPr lang="ja-JP" altLang="en-US" sz="2400" dirty="0"/>
              <a:t>参考資料」</a:t>
            </a:r>
            <a:r>
              <a:rPr lang="en-US" altLang="ja-JP" sz="2400" dirty="0"/>
              <a:t>)</a:t>
            </a:r>
            <a:endParaRPr lang="ja-JP" altLang="en-US" sz="2400" dirty="0"/>
          </a:p>
          <a:p>
            <a:pPr marL="0" indent="539750">
              <a:buNone/>
            </a:pPr>
            <a:r>
              <a:rPr lang="ja-JP" altLang="en-US" sz="2400" dirty="0"/>
              <a:t>　</a:t>
            </a:r>
          </a:p>
          <a:p>
            <a:pPr marL="0" indent="539750">
              <a:buNone/>
            </a:pPr>
            <a:r>
              <a:rPr lang="ja-JP" altLang="en-US" sz="2400" dirty="0"/>
              <a:t>役割別　　　新会員</a:t>
            </a:r>
            <a:r>
              <a:rPr lang="en-US" altLang="ja-JP" sz="2400" dirty="0"/>
              <a:t>(</a:t>
            </a:r>
            <a:r>
              <a:rPr lang="ja-JP" altLang="en-US" sz="2400" dirty="0"/>
              <a:t>「ロータリーの基本情報」は有用</a:t>
            </a:r>
            <a:r>
              <a:rPr lang="en-US" altLang="ja-JP" sz="2400" dirty="0"/>
              <a:t>)</a:t>
            </a:r>
            <a:endParaRPr lang="ja-JP" altLang="en-US" sz="2400" dirty="0"/>
          </a:p>
          <a:p>
            <a:pPr marL="0" indent="2063750">
              <a:buNone/>
            </a:pPr>
            <a:r>
              <a:rPr lang="ja-JP" altLang="en-US" sz="2400" dirty="0"/>
              <a:t>クラブの役割　　　会長</a:t>
            </a:r>
          </a:p>
          <a:p>
            <a:pPr marL="0" indent="4397375">
              <a:buNone/>
            </a:pPr>
            <a:r>
              <a:rPr lang="ja-JP" altLang="en-US" sz="2400" dirty="0"/>
              <a:t>会計</a:t>
            </a:r>
          </a:p>
          <a:p>
            <a:pPr marL="0" indent="4397375">
              <a:buNone/>
            </a:pPr>
            <a:r>
              <a:rPr lang="ja-JP" altLang="en-US" sz="2400" dirty="0"/>
              <a:t>幹事</a:t>
            </a:r>
          </a:p>
          <a:p>
            <a:pPr marL="0" indent="4397375">
              <a:buNone/>
            </a:pPr>
            <a:r>
              <a:rPr lang="ja-JP" altLang="en-US" sz="2400" dirty="0"/>
              <a:t>委員会</a:t>
            </a:r>
            <a:r>
              <a:rPr lang="en-US" altLang="ja-JP" sz="2400" dirty="0"/>
              <a:t>(</a:t>
            </a:r>
            <a:r>
              <a:rPr lang="ja-JP" altLang="en-US" sz="2400" dirty="0"/>
              <a:t>委員長</a:t>
            </a:r>
            <a:r>
              <a:rPr lang="en-US" altLang="ja-JP" sz="2400" dirty="0"/>
              <a:t>)</a:t>
            </a:r>
            <a:endParaRPr lang="ja-JP" altLang="en-US" sz="2400" dirty="0"/>
          </a:p>
          <a:p>
            <a:pPr marL="0" indent="2063750">
              <a:buNone/>
            </a:pPr>
            <a:r>
              <a:rPr lang="ja-JP" altLang="en-US" sz="2400" dirty="0"/>
              <a:t>研修リーダー　　　クラブ研修リーダー</a:t>
            </a:r>
            <a:endParaRPr lang="en-US" altLang="ja-JP" sz="2400" dirty="0"/>
          </a:p>
          <a:p>
            <a:pPr marL="3500438" indent="-2786063">
              <a:buNone/>
            </a:pPr>
            <a:r>
              <a:rPr lang="ja-JP" altLang="en-US" sz="2400" dirty="0"/>
              <a:t>主題別　　　会員増強</a:t>
            </a:r>
          </a:p>
          <a:p>
            <a:pPr marL="2333625" indent="-95250">
              <a:buNone/>
            </a:pPr>
            <a:r>
              <a:rPr lang="en-US" altLang="ja-JP" sz="2400" dirty="0"/>
              <a:t>(</a:t>
            </a:r>
            <a:r>
              <a:rPr lang="ja-JP" altLang="en-US" sz="2400" dirty="0"/>
              <a:t>クラブ活性化、新会員オリエンテーションなど、有用な資料が多くある。</a:t>
            </a:r>
            <a:r>
              <a:rPr lang="en-US" altLang="ja-JP" sz="2400" dirty="0"/>
              <a:t>)</a:t>
            </a:r>
            <a:endParaRPr lang="ja-JP" altLang="en-US" sz="2400" dirty="0"/>
          </a:p>
        </p:txBody>
      </p:sp>
      <p:cxnSp>
        <p:nvCxnSpPr>
          <p:cNvPr id="5" name="直線コネクタ 4">
            <a:extLst>
              <a:ext uri="{FF2B5EF4-FFF2-40B4-BE49-F238E27FC236}">
                <a16:creationId xmlns:a16="http://schemas.microsoft.com/office/drawing/2014/main" id="{A40FCC73-B4A4-4065-82F9-E856953983E1}"/>
              </a:ext>
            </a:extLst>
          </p:cNvPr>
          <p:cNvCxnSpPr/>
          <p:nvPr/>
        </p:nvCxnSpPr>
        <p:spPr>
          <a:xfrm>
            <a:off x="2521876" y="2700399"/>
            <a:ext cx="40930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2C3020A2-EC31-48C3-9822-2FAE1BD0F57E}"/>
              </a:ext>
            </a:extLst>
          </p:cNvPr>
          <p:cNvCxnSpPr>
            <a:cxnSpLocks/>
          </p:cNvCxnSpPr>
          <p:nvPr/>
        </p:nvCxnSpPr>
        <p:spPr>
          <a:xfrm>
            <a:off x="2721535" y="2716225"/>
            <a:ext cx="0" cy="20290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1C11774D-AC3E-402B-9AE2-FB8393F5314D}"/>
              </a:ext>
            </a:extLst>
          </p:cNvPr>
          <p:cNvCxnSpPr>
            <a:cxnSpLocks/>
          </p:cNvCxnSpPr>
          <p:nvPr/>
        </p:nvCxnSpPr>
        <p:spPr>
          <a:xfrm>
            <a:off x="2721535" y="4734435"/>
            <a:ext cx="278675"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55BCB8AB-6717-4384-AA21-1C471E417395}"/>
              </a:ext>
            </a:extLst>
          </p:cNvPr>
          <p:cNvCxnSpPr/>
          <p:nvPr/>
        </p:nvCxnSpPr>
        <p:spPr>
          <a:xfrm>
            <a:off x="4821572" y="3132535"/>
            <a:ext cx="444137"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12A25E42-CD35-4CF7-9491-34394FA03092}"/>
              </a:ext>
            </a:extLst>
          </p:cNvPr>
          <p:cNvCxnSpPr>
            <a:cxnSpLocks/>
          </p:cNvCxnSpPr>
          <p:nvPr/>
        </p:nvCxnSpPr>
        <p:spPr>
          <a:xfrm>
            <a:off x="5081025" y="3141617"/>
            <a:ext cx="0" cy="118654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D9076563-4CD1-4936-8402-AE389FAF5CA2}"/>
              </a:ext>
            </a:extLst>
          </p:cNvPr>
          <p:cNvCxnSpPr>
            <a:cxnSpLocks/>
          </p:cNvCxnSpPr>
          <p:nvPr/>
        </p:nvCxnSpPr>
        <p:spPr>
          <a:xfrm>
            <a:off x="5050545" y="4328160"/>
            <a:ext cx="25690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A111EDA9-FC7F-48FD-8F71-F95F1F3E6CF2}"/>
              </a:ext>
            </a:extLst>
          </p:cNvPr>
          <p:cNvCxnSpPr/>
          <p:nvPr/>
        </p:nvCxnSpPr>
        <p:spPr>
          <a:xfrm>
            <a:off x="5081025" y="3507644"/>
            <a:ext cx="22642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D08770D3-35F8-4033-A5A0-536F7D5BD4A5}"/>
              </a:ext>
            </a:extLst>
          </p:cNvPr>
          <p:cNvCxnSpPr/>
          <p:nvPr/>
        </p:nvCxnSpPr>
        <p:spPr>
          <a:xfrm>
            <a:off x="5050545" y="3926716"/>
            <a:ext cx="22642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29BED8EF-93A1-4AA8-87FA-1341A40E491E}"/>
              </a:ext>
            </a:extLst>
          </p:cNvPr>
          <p:cNvCxnSpPr/>
          <p:nvPr/>
        </p:nvCxnSpPr>
        <p:spPr>
          <a:xfrm>
            <a:off x="4917366" y="4683776"/>
            <a:ext cx="34834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AAA8276F-CD22-4C03-A05F-6D16155BC8F6}"/>
              </a:ext>
            </a:extLst>
          </p:cNvPr>
          <p:cNvCxnSpPr/>
          <p:nvPr/>
        </p:nvCxnSpPr>
        <p:spPr>
          <a:xfrm>
            <a:off x="2795558" y="5129347"/>
            <a:ext cx="40930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D0B9882A-F93A-4950-876D-48D8F68BF5C1}"/>
              </a:ext>
            </a:extLst>
          </p:cNvPr>
          <p:cNvCxnSpPr>
            <a:cxnSpLocks/>
          </p:cNvCxnSpPr>
          <p:nvPr/>
        </p:nvCxnSpPr>
        <p:spPr>
          <a:xfrm>
            <a:off x="1312339" y="2198595"/>
            <a:ext cx="0" cy="288253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83A51715-48A3-4997-93B1-D2414108DC31}"/>
              </a:ext>
            </a:extLst>
          </p:cNvPr>
          <p:cNvCxnSpPr>
            <a:cxnSpLocks/>
          </p:cNvCxnSpPr>
          <p:nvPr/>
        </p:nvCxnSpPr>
        <p:spPr>
          <a:xfrm>
            <a:off x="1312339" y="2716225"/>
            <a:ext cx="25690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63CE2514-78CC-4C8F-A7B2-E5CC02007931}"/>
              </a:ext>
            </a:extLst>
          </p:cNvPr>
          <p:cNvCxnSpPr/>
          <p:nvPr/>
        </p:nvCxnSpPr>
        <p:spPr>
          <a:xfrm>
            <a:off x="1312339" y="5091216"/>
            <a:ext cx="40930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AF4E3C20-52F4-44EB-893B-9AEF2B5964B8}"/>
              </a:ext>
            </a:extLst>
          </p:cNvPr>
          <p:cNvCxnSpPr>
            <a:cxnSpLocks/>
          </p:cNvCxnSpPr>
          <p:nvPr/>
        </p:nvCxnSpPr>
        <p:spPr>
          <a:xfrm>
            <a:off x="2721535" y="3132535"/>
            <a:ext cx="278675"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a:extLst>
              <a:ext uri="{FF2B5EF4-FFF2-40B4-BE49-F238E27FC236}">
                <a16:creationId xmlns:a16="http://schemas.microsoft.com/office/drawing/2014/main" id="{E1CDF2EC-A03A-438A-B00F-C1BBA98E7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F1B42E-46D5-40C0-A84C-4F59BC3D1A4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96229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82C465-3E9C-43BC-ADEA-1F9510B2AC13}"/>
              </a:ext>
            </a:extLst>
          </p:cNvPr>
          <p:cNvSpPr>
            <a:spLocks noGrp="1"/>
          </p:cNvSpPr>
          <p:nvPr>
            <p:ph type="title"/>
          </p:nvPr>
        </p:nvSpPr>
        <p:spPr>
          <a:xfrm>
            <a:off x="1981200" y="274638"/>
            <a:ext cx="8229600" cy="970688"/>
          </a:xfrm>
        </p:spPr>
        <p:txBody>
          <a:bodyPr>
            <a:normAutofit fontScale="90000"/>
          </a:bodyPr>
          <a:lstStyle/>
          <a:p>
            <a:r>
              <a:rPr lang="en-US" altLang="ja-JP" dirty="0">
                <a:latin typeface="MidashiGoPr6N-MB31"/>
              </a:rPr>
              <a:t>My rotary</a:t>
            </a:r>
            <a:r>
              <a:rPr lang="ja-JP" altLang="en-US" dirty="0">
                <a:latin typeface="MidashiGoPr6N-MB31"/>
              </a:rPr>
              <a:t>　ラーニングセンターの活用</a:t>
            </a:r>
            <a:endParaRPr kumimoji="1" lang="ja-JP" altLang="en-US" dirty="0"/>
          </a:p>
        </p:txBody>
      </p:sp>
      <p:graphicFrame>
        <p:nvGraphicFramePr>
          <p:cNvPr id="14" name="表 13">
            <a:extLst>
              <a:ext uri="{FF2B5EF4-FFF2-40B4-BE49-F238E27FC236}">
                <a16:creationId xmlns:a16="http://schemas.microsoft.com/office/drawing/2014/main" id="{6EA17093-E69E-44E9-AA72-96470481FFE5}"/>
              </a:ext>
            </a:extLst>
          </p:cNvPr>
          <p:cNvGraphicFramePr>
            <a:graphicFrameLocks noGrp="1"/>
          </p:cNvGraphicFramePr>
          <p:nvPr/>
        </p:nvGraphicFramePr>
        <p:xfrm>
          <a:off x="1537063" y="1920454"/>
          <a:ext cx="8673737" cy="4584743"/>
        </p:xfrm>
        <a:graphic>
          <a:graphicData uri="http://schemas.openxmlformats.org/drawingml/2006/table">
            <a:tbl>
              <a:tblPr/>
              <a:tblGrid>
                <a:gridCol w="4304768">
                  <a:extLst>
                    <a:ext uri="{9D8B030D-6E8A-4147-A177-3AD203B41FA5}">
                      <a16:colId xmlns:a16="http://schemas.microsoft.com/office/drawing/2014/main" val="1339815338"/>
                    </a:ext>
                  </a:extLst>
                </a:gridCol>
                <a:gridCol w="4368969">
                  <a:extLst>
                    <a:ext uri="{9D8B030D-6E8A-4147-A177-3AD203B41FA5}">
                      <a16:colId xmlns:a16="http://schemas.microsoft.com/office/drawing/2014/main" val="105100817"/>
                    </a:ext>
                  </a:extLst>
                </a:gridCol>
              </a:tblGrid>
              <a:tr h="421654">
                <a:tc>
                  <a:txBody>
                    <a:bodyPr/>
                    <a:lstStyle/>
                    <a:p>
                      <a:pPr algn="l" rtl="0"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コース（主題別）</a:t>
                      </a:r>
                    </a:p>
                  </a:txBody>
                  <a:tcPr marL="180000" marR="5863" marT="58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l" fontAlgn="ctr"/>
                      <a:r>
                        <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個別コース</a:t>
                      </a:r>
                    </a:p>
                  </a:txBody>
                  <a:tcPr marL="5863" marR="5863" marT="586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39241600"/>
                  </a:ext>
                </a:extLst>
              </a:tr>
              <a:tr h="415715">
                <a:tc>
                  <a:txBody>
                    <a:bodyPr/>
                    <a:lstStyle/>
                    <a:p>
                      <a:pPr algn="l" rtl="0"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ロータリーについて</a:t>
                      </a:r>
                    </a:p>
                  </a:txBody>
                  <a:tcPr marL="180000" marR="5863" marT="58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5863" marR="5863" marT="586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25134513"/>
                  </a:ext>
                </a:extLst>
              </a:tr>
              <a:tr h="415715">
                <a:tc>
                  <a:txBody>
                    <a:bodyPr/>
                    <a:lstStyle/>
                    <a:p>
                      <a:pPr algn="l" rtl="0"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クラブのリーダーシップ</a:t>
                      </a:r>
                    </a:p>
                  </a:txBody>
                  <a:tcPr marL="180000" marR="5863" marT="58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5863" marR="5863" marT="586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568302514"/>
                  </a:ext>
                </a:extLst>
              </a:tr>
              <a:tr h="415715">
                <a:tc>
                  <a:txBody>
                    <a:bodyPr/>
                    <a:lstStyle/>
                    <a:p>
                      <a:pPr algn="l" rtl="0"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地区のリーダーシップ</a:t>
                      </a:r>
                    </a:p>
                  </a:txBody>
                  <a:tcPr marL="180000" marR="5863" marT="58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5863" marR="5863" marT="586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90556282"/>
                  </a:ext>
                </a:extLst>
              </a:tr>
              <a:tr h="415715">
                <a:tc>
                  <a:txBody>
                    <a:bodyPr/>
                    <a:lstStyle/>
                    <a:p>
                      <a:pPr algn="l" fontAlgn="ctr"/>
                      <a:r>
                        <a:rPr lang="ja-JP" altLang="en-US" sz="2000" b="1" i="0" u="none" strike="noStrike" dirty="0">
                          <a:solidFill>
                            <a:srgbClr val="000000"/>
                          </a:solidFill>
                          <a:effectLst/>
                          <a:latin typeface="Open Sans" panose="020B0606030504020204" pitchFamily="34" charset="0"/>
                          <a:ea typeface="游ゴシック" panose="020B0400000000000000" pitchFamily="50" charset="-128"/>
                        </a:rPr>
                        <a:t>一般</a:t>
                      </a:r>
                    </a:p>
                  </a:txBody>
                  <a:tcPr marL="180000" marR="5863" marT="58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5863" marR="5863" marT="586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586642963"/>
                  </a:ext>
                </a:extLst>
              </a:tr>
              <a:tr h="415715">
                <a:tc>
                  <a:txBody>
                    <a:bodyPr/>
                    <a:lstStyle/>
                    <a:p>
                      <a:pPr algn="l" rtl="0"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会員増強</a:t>
                      </a:r>
                    </a:p>
                  </a:txBody>
                  <a:tcPr marL="180000" marR="5863" marT="58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5863" marR="5863" marT="586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968357875"/>
                  </a:ext>
                </a:extLst>
              </a:tr>
              <a:tr h="415715">
                <a:tc>
                  <a:txBody>
                    <a:bodyPr/>
                    <a:lstStyle/>
                    <a:p>
                      <a:pPr algn="l" rtl="0" fontAlgn="ctr"/>
                      <a:r>
                        <a:rPr lang="zh-TW"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専門開発能力</a:t>
                      </a:r>
                    </a:p>
                  </a:txBody>
                  <a:tcPr marL="180000" marR="5863" marT="58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5863" marR="5863" marT="586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210276951"/>
                  </a:ext>
                </a:extLst>
              </a:tr>
              <a:tr h="415715">
                <a:tc>
                  <a:txBody>
                    <a:bodyPr/>
                    <a:lstStyle/>
                    <a:p>
                      <a:pPr algn="l" rtl="0"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公共イメージ</a:t>
                      </a:r>
                    </a:p>
                  </a:txBody>
                  <a:tcPr marL="180000" marR="5863" marT="58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5863" marR="5863" marT="586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114566325"/>
                  </a:ext>
                </a:extLst>
              </a:tr>
              <a:tr h="415715">
                <a:tc>
                  <a:txBody>
                    <a:bodyPr/>
                    <a:lstStyle/>
                    <a:p>
                      <a:pPr algn="l" rtl="0"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奉仕活動</a:t>
                      </a:r>
                    </a:p>
                  </a:txBody>
                  <a:tcPr marL="180000" marR="5863" marT="58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5863" marR="5863" marT="586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285686666"/>
                  </a:ext>
                </a:extLst>
              </a:tr>
              <a:tr h="415715">
                <a:tc>
                  <a:txBody>
                    <a:bodyPr/>
                    <a:lstStyle/>
                    <a:p>
                      <a:pPr algn="l" rtl="0"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ロータリー財団</a:t>
                      </a:r>
                    </a:p>
                  </a:txBody>
                  <a:tcPr marL="180000" marR="5863" marT="58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5863" marR="5863" marT="586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061438630"/>
                  </a:ext>
                </a:extLst>
              </a:tr>
              <a:tr h="421654">
                <a:tc>
                  <a:txBody>
                    <a:bodyPr/>
                    <a:lstStyle/>
                    <a:p>
                      <a:pPr algn="l" rtl="0"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研修リーダー</a:t>
                      </a:r>
                    </a:p>
                  </a:txBody>
                  <a:tcPr marL="180000" marR="5863" marT="58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5863" marR="5863" marT="586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593302715"/>
                  </a:ext>
                </a:extLst>
              </a:tr>
            </a:tbl>
          </a:graphicData>
        </a:graphic>
      </p:graphicFrame>
      <p:sp>
        <p:nvSpPr>
          <p:cNvPr id="15" name="正方形/長方形 14">
            <a:extLst>
              <a:ext uri="{FF2B5EF4-FFF2-40B4-BE49-F238E27FC236}">
                <a16:creationId xmlns:a16="http://schemas.microsoft.com/office/drawing/2014/main" id="{8D95A775-833C-4958-BCE2-D9A29753CAE8}"/>
              </a:ext>
            </a:extLst>
          </p:cNvPr>
          <p:cNvSpPr/>
          <p:nvPr/>
        </p:nvSpPr>
        <p:spPr>
          <a:xfrm>
            <a:off x="6560102" y="2484598"/>
            <a:ext cx="2734492" cy="38578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合計</a:t>
            </a:r>
            <a:r>
              <a:rPr kumimoji="1" lang="en-US" altLang="ja-JP" sz="3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98</a:t>
            </a:r>
            <a:r>
              <a:rPr kumimoji="1" lang="ja-JP" altLang="en-US" sz="3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コース</a:t>
            </a:r>
          </a:p>
        </p:txBody>
      </p:sp>
      <p:sp>
        <p:nvSpPr>
          <p:cNvPr id="17" name="テキスト ボックス 16">
            <a:extLst>
              <a:ext uri="{FF2B5EF4-FFF2-40B4-BE49-F238E27FC236}">
                <a16:creationId xmlns:a16="http://schemas.microsoft.com/office/drawing/2014/main" id="{7CDFC8EB-A5D2-4820-B429-5529FA2A01A2}"/>
              </a:ext>
            </a:extLst>
          </p:cNvPr>
          <p:cNvSpPr txBox="1"/>
          <p:nvPr/>
        </p:nvSpPr>
        <p:spPr>
          <a:xfrm>
            <a:off x="1854926" y="1306287"/>
            <a:ext cx="867373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ラーニングセンター</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(my rotary </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上部インデックス「ラーニング</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&amp;</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参考資料」</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 name="スライド番号プレースホルダー 2">
            <a:extLst>
              <a:ext uri="{FF2B5EF4-FFF2-40B4-BE49-F238E27FC236}">
                <a16:creationId xmlns:a16="http://schemas.microsoft.com/office/drawing/2014/main" id="{E88DFD1C-E42A-4CA7-92D8-4DC14942F11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F1B42E-46D5-40C0-A84C-4F59BC3D1A4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190374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1326995" y="892928"/>
            <a:ext cx="7112834" cy="5801128"/>
          </a:xfrm>
          <a:prstGeom prst="roundRect">
            <a:avLst/>
          </a:prstGeom>
          <a:solidFill>
            <a:srgbClr val="FFFF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 name="テキスト ボックス 9"/>
          <p:cNvSpPr txBox="1"/>
          <p:nvPr/>
        </p:nvSpPr>
        <p:spPr>
          <a:xfrm>
            <a:off x="2547306" y="4320695"/>
            <a:ext cx="3428875" cy="2123658"/>
          </a:xfrm>
          <a:prstGeom prst="rect">
            <a:avLst/>
          </a:prstGeom>
          <a:solidFill>
            <a:srgbClr val="FF79DC"/>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変えてはいけない原点）</a:t>
            </a:r>
            <a:endPar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「奉仕の理想」の心</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中核的価値観</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a:t>
            </a: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つのテスト</a:t>
            </a:r>
          </a:p>
        </p:txBody>
      </p:sp>
      <p:sp>
        <p:nvSpPr>
          <p:cNvPr id="2" name="タイトル 1"/>
          <p:cNvSpPr>
            <a:spLocks noGrp="1"/>
          </p:cNvSpPr>
          <p:nvPr>
            <p:ph type="title"/>
          </p:nvPr>
        </p:nvSpPr>
        <p:spPr>
          <a:xfrm>
            <a:off x="1944084" y="110881"/>
            <a:ext cx="8412675" cy="833374"/>
          </a:xfrm>
          <a:gradFill>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p:spPr>
        <p:txBody>
          <a:bodyPr>
            <a:normAutofit fontScale="90000"/>
          </a:bodyPr>
          <a:lstStyle/>
          <a:p>
            <a:r>
              <a:rPr lang="ja-JP" altLang="en-US" sz="4000" dirty="0">
                <a:solidFill>
                  <a:srgbClr val="000000"/>
                </a:solidFill>
                <a:latin typeface="Noto Sans JP"/>
              </a:rPr>
              <a:t>「魅力ある・元気ある・個性ある」</a:t>
            </a:r>
            <a:r>
              <a:rPr lang="ja-JP" altLang="en-US" sz="4000" dirty="0"/>
              <a:t>クラブ作り</a:t>
            </a:r>
            <a:endParaRPr kumimoji="1" lang="ja-JP" altLang="en-US" dirty="0"/>
          </a:p>
        </p:txBody>
      </p:sp>
      <p:sp>
        <p:nvSpPr>
          <p:cNvPr id="7" name="正方形/長方形 6"/>
          <p:cNvSpPr/>
          <p:nvPr/>
        </p:nvSpPr>
        <p:spPr>
          <a:xfrm>
            <a:off x="5737658" y="2969373"/>
            <a:ext cx="2552021" cy="8745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魅力ある・元気ある・個性あるクラブ</a:t>
            </a:r>
          </a:p>
        </p:txBody>
      </p:sp>
      <p:sp>
        <p:nvSpPr>
          <p:cNvPr id="9" name="テキスト ボックス 8"/>
          <p:cNvSpPr txBox="1"/>
          <p:nvPr/>
        </p:nvSpPr>
        <p:spPr>
          <a:xfrm>
            <a:off x="1785312" y="1343270"/>
            <a:ext cx="3040639" cy="3309931"/>
          </a:xfrm>
          <a:prstGeom prst="rect">
            <a:avLst/>
          </a:prstGeom>
          <a:solidFill>
            <a:schemeClr val="accent1">
              <a:lumMod val="20000"/>
              <a:lumOff val="80000"/>
            </a:schemeClr>
          </a:solidFill>
          <a:ln>
            <a:solidFill>
              <a:schemeClr val="accent1"/>
            </a:solidFill>
          </a:ln>
        </p:spPr>
        <p:txBody>
          <a:bodyPr wrap="square" tIns="72000" bIns="36000" spcCol="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・会員の交流と親睦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・例会の工夫</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2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楽しい、ためになる例会</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・活発な奉仕活動</a:t>
            </a:r>
          </a:p>
          <a:p>
            <a:pPr marL="357188" marR="0" lvl="0" indent="-357188"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2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全員参加、感動</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・人材育成</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2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高潔性、気づき</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・会員の多様性</a:t>
            </a:r>
          </a:p>
        </p:txBody>
      </p:sp>
      <p:sp>
        <p:nvSpPr>
          <p:cNvPr id="12" name="右矢印 11"/>
          <p:cNvSpPr/>
          <p:nvPr/>
        </p:nvSpPr>
        <p:spPr>
          <a:xfrm>
            <a:off x="5071080" y="3200608"/>
            <a:ext cx="601726" cy="3343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3" name="テキスト ボックス 12"/>
          <p:cNvSpPr txBox="1"/>
          <p:nvPr/>
        </p:nvSpPr>
        <p:spPr>
          <a:xfrm>
            <a:off x="6215822" y="5048752"/>
            <a:ext cx="1944215" cy="1077218"/>
          </a:xfrm>
          <a:prstGeom prst="rect">
            <a:avLst/>
          </a:prstGeom>
          <a:solidFill>
            <a:schemeClr val="accent1">
              <a:lumMod val="20000"/>
              <a:lumOff val="80000"/>
            </a:schemeClr>
          </a:solidFill>
          <a:ln w="50800" cmpd="thinThick">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研修の</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充実</a:t>
            </a:r>
          </a:p>
        </p:txBody>
      </p:sp>
      <p:sp>
        <p:nvSpPr>
          <p:cNvPr id="15" name="テキスト ボックス 14"/>
          <p:cNvSpPr txBox="1"/>
          <p:nvPr/>
        </p:nvSpPr>
        <p:spPr>
          <a:xfrm>
            <a:off x="9619940" y="2998236"/>
            <a:ext cx="1080120" cy="707886"/>
          </a:xfrm>
          <a:prstGeom prst="rect">
            <a:avLst/>
          </a:prstGeom>
          <a:solidFill>
            <a:srgbClr val="CCFFFF"/>
          </a:solidFill>
          <a:ln>
            <a:solidFill>
              <a:schemeClr val="accent1">
                <a:shade val="50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認知度向上</a:t>
            </a:r>
          </a:p>
        </p:txBody>
      </p:sp>
      <p:sp>
        <p:nvSpPr>
          <p:cNvPr id="16" name="ストライプ矢印 15"/>
          <p:cNvSpPr/>
          <p:nvPr/>
        </p:nvSpPr>
        <p:spPr>
          <a:xfrm>
            <a:off x="8600762" y="3231710"/>
            <a:ext cx="816677" cy="466219"/>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7" name="テキスト ボックス 16"/>
          <p:cNvSpPr txBox="1"/>
          <p:nvPr/>
        </p:nvSpPr>
        <p:spPr>
          <a:xfrm>
            <a:off x="8499834" y="2834502"/>
            <a:ext cx="648072"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PR</a:t>
            </a:r>
            <a:endPar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p:cNvSpPr txBox="1"/>
          <p:nvPr/>
        </p:nvSpPr>
        <p:spPr>
          <a:xfrm>
            <a:off x="9587725" y="4869632"/>
            <a:ext cx="1143009" cy="954107"/>
          </a:xfrm>
          <a:prstGeom prst="rect">
            <a:avLst/>
          </a:prstGeom>
          <a:solidFill>
            <a:srgbClr val="92D05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会員</a:t>
            </a:r>
            <a:endParaRPr kumimoji="1" lang="en-US" altLang="ja-JP"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候補</a:t>
            </a:r>
          </a:p>
        </p:txBody>
      </p:sp>
      <p:sp>
        <p:nvSpPr>
          <p:cNvPr id="19" name="左矢印 18"/>
          <p:cNvSpPr/>
          <p:nvPr/>
        </p:nvSpPr>
        <p:spPr>
          <a:xfrm>
            <a:off x="8582528" y="5101596"/>
            <a:ext cx="834912" cy="531032"/>
          </a:xfrm>
          <a:prstGeom prst="leftArrow">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cxnSp>
        <p:nvCxnSpPr>
          <p:cNvPr id="21" name="直線矢印コネクタ 20"/>
          <p:cNvCxnSpPr>
            <a:cxnSpLocks/>
          </p:cNvCxnSpPr>
          <p:nvPr/>
        </p:nvCxnSpPr>
        <p:spPr>
          <a:xfrm>
            <a:off x="10159230" y="3787824"/>
            <a:ext cx="0" cy="1021737"/>
          </a:xfrm>
          <a:prstGeom prst="straightConnector1">
            <a:avLst/>
          </a:prstGeom>
          <a:ln w="444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5593326" y="1288537"/>
            <a:ext cx="2466721" cy="523220"/>
          </a:xfrm>
          <a:prstGeom prst="rect">
            <a:avLst/>
          </a:prstGeom>
          <a:solidFill>
            <a:srgbClr val="FFCCCC"/>
          </a:solidFill>
          <a:ln w="412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リーダーシップ</a:t>
            </a:r>
          </a:p>
        </p:txBody>
      </p:sp>
      <p:sp>
        <p:nvSpPr>
          <p:cNvPr id="3" name="スライド番号プレースホルダー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13EF04-07D8-46CD-B270-077A0700FAF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テキスト ボックス 4"/>
          <p:cNvSpPr txBox="1"/>
          <p:nvPr/>
        </p:nvSpPr>
        <p:spPr>
          <a:xfrm>
            <a:off x="8505693" y="3735921"/>
            <a:ext cx="150857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WEB</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SNS</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、マスコミ、パンフ　など</a:t>
            </a:r>
          </a:p>
        </p:txBody>
      </p:sp>
      <p:sp>
        <p:nvSpPr>
          <p:cNvPr id="25" name="左大かっこ 24"/>
          <p:cNvSpPr/>
          <p:nvPr/>
        </p:nvSpPr>
        <p:spPr>
          <a:xfrm>
            <a:off x="8563634" y="3787824"/>
            <a:ext cx="74261" cy="584775"/>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6" name="右大かっこ 25"/>
          <p:cNvSpPr/>
          <p:nvPr/>
        </p:nvSpPr>
        <p:spPr>
          <a:xfrm>
            <a:off x="9913386" y="3795992"/>
            <a:ext cx="45719" cy="584775"/>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7" name="U ターン矢印 26"/>
          <p:cNvSpPr/>
          <p:nvPr/>
        </p:nvSpPr>
        <p:spPr>
          <a:xfrm rot="5400000">
            <a:off x="5325636" y="3741587"/>
            <a:ext cx="867501" cy="1376612"/>
          </a:xfrm>
          <a:prstGeom prst="uturnArrow">
            <a:avLst>
              <a:gd name="adj1" fmla="val 13643"/>
              <a:gd name="adj2" fmla="val 25000"/>
              <a:gd name="adj3" fmla="val 27686"/>
              <a:gd name="adj4" fmla="val 38251"/>
              <a:gd name="adj5" fmla="val 34526"/>
            </a:avLst>
          </a:prstGeom>
          <a:solidFill>
            <a:schemeClr val="accent1">
              <a:lumMod val="60000"/>
              <a:lumOff val="4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8" name="角丸四角形吹き出し 27"/>
          <p:cNvSpPr/>
          <p:nvPr/>
        </p:nvSpPr>
        <p:spPr>
          <a:xfrm>
            <a:off x="6750418" y="3996140"/>
            <a:ext cx="1386687" cy="789445"/>
          </a:xfrm>
          <a:prstGeom prst="wedgeRoundRectCallout">
            <a:avLst>
              <a:gd name="adj1" fmla="val -68804"/>
              <a:gd name="adj2" fmla="val -4405"/>
              <a:gd name="adj3" fmla="val 16667"/>
            </a:avLst>
          </a:prstGeom>
          <a:solidFill>
            <a:srgbClr val="7BFC2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実践を通じ</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レベルアップ</a:t>
            </a:r>
          </a:p>
        </p:txBody>
      </p:sp>
      <p:sp>
        <p:nvSpPr>
          <p:cNvPr id="8" name="テキスト ボックス 7"/>
          <p:cNvSpPr txBox="1"/>
          <p:nvPr/>
        </p:nvSpPr>
        <p:spPr>
          <a:xfrm>
            <a:off x="6826685" y="1886090"/>
            <a:ext cx="1917672" cy="461665"/>
          </a:xfrm>
          <a:prstGeom prst="rect">
            <a:avLst/>
          </a:prstGeom>
          <a:solidFill>
            <a:schemeClr val="accent6">
              <a:lumMod val="20000"/>
              <a:lumOff val="80000"/>
            </a:schemeClr>
          </a:solidFill>
          <a:ln w="38100">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中長期計画</a:t>
            </a:r>
          </a:p>
        </p:txBody>
      </p:sp>
      <p:sp>
        <p:nvSpPr>
          <p:cNvPr id="22" name="テキスト ボックス 21">
            <a:extLst>
              <a:ext uri="{FF2B5EF4-FFF2-40B4-BE49-F238E27FC236}">
                <a16:creationId xmlns:a16="http://schemas.microsoft.com/office/drawing/2014/main" id="{5EB28204-6A67-4685-8D9C-985919EAC3A7}"/>
              </a:ext>
            </a:extLst>
          </p:cNvPr>
          <p:cNvSpPr txBox="1"/>
          <p:nvPr/>
        </p:nvSpPr>
        <p:spPr>
          <a:xfrm>
            <a:off x="8634100" y="4760677"/>
            <a:ext cx="78334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入会</a:t>
            </a:r>
          </a:p>
        </p:txBody>
      </p:sp>
      <p:sp>
        <p:nvSpPr>
          <p:cNvPr id="24" name="テキスト ボックス 23">
            <a:extLst>
              <a:ext uri="{FF2B5EF4-FFF2-40B4-BE49-F238E27FC236}">
                <a16:creationId xmlns:a16="http://schemas.microsoft.com/office/drawing/2014/main" id="{4DB97333-607A-43F6-8E00-EE4E47703034}"/>
              </a:ext>
            </a:extLst>
          </p:cNvPr>
          <p:cNvSpPr txBox="1"/>
          <p:nvPr/>
        </p:nvSpPr>
        <p:spPr>
          <a:xfrm>
            <a:off x="7271657" y="2379502"/>
            <a:ext cx="1614471" cy="461665"/>
          </a:xfrm>
          <a:prstGeom prst="rect">
            <a:avLst/>
          </a:prstGeom>
          <a:solidFill>
            <a:schemeClr val="accent6">
              <a:lumMod val="20000"/>
              <a:lumOff val="80000"/>
            </a:schemeClr>
          </a:solidFill>
          <a:ln w="38100">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年度計画</a:t>
            </a:r>
          </a:p>
        </p:txBody>
      </p:sp>
      <p:sp>
        <p:nvSpPr>
          <p:cNvPr id="4" name="四角形: 角を丸くする 3">
            <a:extLst>
              <a:ext uri="{FF2B5EF4-FFF2-40B4-BE49-F238E27FC236}">
                <a16:creationId xmlns:a16="http://schemas.microsoft.com/office/drawing/2014/main" id="{82A16122-FDF5-4D88-970B-B9EBD56429B2}"/>
              </a:ext>
            </a:extLst>
          </p:cNvPr>
          <p:cNvSpPr/>
          <p:nvPr/>
        </p:nvSpPr>
        <p:spPr>
          <a:xfrm>
            <a:off x="9417439" y="1604158"/>
            <a:ext cx="2487433" cy="954107"/>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親睦、高潔性、</a:t>
            </a:r>
            <a:endParaRPr kumimoji="1" lang="ja-JP" altLang="en-US"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多様性、奉</a:t>
            </a:r>
            <a:r>
              <a:rPr kumimoji="1" lang="ja-JP" altLang="en-US"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仕、リーダーシップ</a:t>
            </a:r>
            <a:r>
              <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6" name="テキスト ボックス 5">
            <a:extLst>
              <a:ext uri="{FF2B5EF4-FFF2-40B4-BE49-F238E27FC236}">
                <a16:creationId xmlns:a16="http://schemas.microsoft.com/office/drawing/2014/main" id="{AC505A69-8ACA-44F7-919C-6168419A1303}"/>
              </a:ext>
            </a:extLst>
          </p:cNvPr>
          <p:cNvSpPr txBox="1"/>
          <p:nvPr/>
        </p:nvSpPr>
        <p:spPr>
          <a:xfrm>
            <a:off x="8662465" y="1168261"/>
            <a:ext cx="338858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中核的価値観</a:t>
            </a:r>
            <a:r>
              <a:rPr kumimoji="1" lang="en-US" altLang="ja-JP"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(RI</a:t>
            </a:r>
            <a:r>
              <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戦略計画</a:t>
            </a:r>
            <a:r>
              <a:rPr kumimoji="1" lang="en-US" altLang="ja-JP"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 name="テキスト ボックス 19">
            <a:extLst>
              <a:ext uri="{FF2B5EF4-FFF2-40B4-BE49-F238E27FC236}">
                <a16:creationId xmlns:a16="http://schemas.microsoft.com/office/drawing/2014/main" id="{CC3D5978-807E-4927-A49B-AD83FC5F4F82}"/>
              </a:ext>
            </a:extLst>
          </p:cNvPr>
          <p:cNvSpPr txBox="1"/>
          <p:nvPr/>
        </p:nvSpPr>
        <p:spPr>
          <a:xfrm>
            <a:off x="1719448" y="953789"/>
            <a:ext cx="284087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活発なクラブ活動</a:t>
            </a:r>
          </a:p>
        </p:txBody>
      </p:sp>
    </p:spTree>
    <p:extLst>
      <p:ext uri="{BB962C8B-B14F-4D97-AF65-F5344CB8AC3E}">
        <p14:creationId xmlns:p14="http://schemas.microsoft.com/office/powerpoint/2010/main" val="1447405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1000"/>
                                        <p:tgtEl>
                                          <p:spTgt spid="11"/>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childTnLst>
                                </p:cTn>
                              </p:par>
                            </p:childTnLst>
                          </p:cTn>
                        </p:par>
                        <p:par>
                          <p:cTn id="16" fill="hold">
                            <p:stCondLst>
                              <p:cond delay="2500"/>
                            </p:stCondLst>
                            <p:childTnLst>
                              <p:par>
                                <p:cTn id="17" presetID="10"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circle(in)">
                                      <p:cBhvr>
                                        <p:cTn id="24" dur="1000"/>
                                        <p:tgtEl>
                                          <p:spTgt spid="9"/>
                                        </p:tgtEl>
                                      </p:cBhvr>
                                    </p:animEffect>
                                  </p:childTnLst>
                                </p:cTn>
                              </p:par>
                            </p:childTnLst>
                          </p:cTn>
                        </p:par>
                        <p:par>
                          <p:cTn id="25" fill="hold">
                            <p:stCondLst>
                              <p:cond delay="1000"/>
                            </p:stCondLst>
                            <p:childTnLst>
                              <p:par>
                                <p:cTn id="26" presetID="10" presetClass="entr" presetSubtype="0" fill="hold" nodeType="afterEffect">
                                  <p:stCondLst>
                                    <p:cond delay="0"/>
                                  </p:stCondLst>
                                  <p:childTnLst>
                                    <p:set>
                                      <p:cBhvr>
                                        <p:cTn id="27" dur="1" fill="hold">
                                          <p:stCondLst>
                                            <p:cond delay="0"/>
                                          </p:stCondLst>
                                        </p:cTn>
                                        <p:tgtEl>
                                          <p:spTgt spid="20">
                                            <p:txEl>
                                              <p:pRg st="0" end="0"/>
                                            </p:txEl>
                                          </p:spTgt>
                                        </p:tgtEl>
                                        <p:attrNameLst>
                                          <p:attrName>style.visibility</p:attrName>
                                        </p:attrNameLst>
                                      </p:cBhvr>
                                      <p:to>
                                        <p:strVal val="visible"/>
                                      </p:to>
                                    </p:set>
                                    <p:animEffect transition="in" filter="fade">
                                      <p:cBhvr>
                                        <p:cTn id="28" dur="1000"/>
                                        <p:tgtEl>
                                          <p:spTgt spid="20">
                                            <p:txEl>
                                              <p:pRg st="0" end="0"/>
                                            </p:txEl>
                                          </p:spTgt>
                                        </p:tgtEl>
                                      </p:cBhvr>
                                    </p:animEffect>
                                  </p:childTnLst>
                                </p:cTn>
                              </p:par>
                            </p:childTnLst>
                          </p:cTn>
                        </p:par>
                        <p:par>
                          <p:cTn id="29" fill="hold">
                            <p:stCondLst>
                              <p:cond delay="2000"/>
                            </p:stCondLst>
                            <p:childTnLst>
                              <p:par>
                                <p:cTn id="30" presetID="22" presetClass="entr" presetSubtype="8" fill="hold" nodeType="after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wipe(left)">
                                      <p:cBhvr>
                                        <p:cTn id="32" dur="1000"/>
                                        <p:tgtEl>
                                          <p:spTgt spid="9">
                                            <p:txEl>
                                              <p:pRg st="0" end="0"/>
                                            </p:txEl>
                                          </p:spTgt>
                                        </p:tgtEl>
                                      </p:cBhvr>
                                    </p:animEffect>
                                  </p:childTnLst>
                                </p:cTn>
                              </p:par>
                            </p:childTnLst>
                          </p:cTn>
                        </p:par>
                        <p:par>
                          <p:cTn id="33" fill="hold">
                            <p:stCondLst>
                              <p:cond delay="3000"/>
                            </p:stCondLst>
                            <p:childTnLst>
                              <p:par>
                                <p:cTn id="34" presetID="22" presetClass="entr" presetSubtype="8" fill="hold" nodeType="afterEffect">
                                  <p:stCondLst>
                                    <p:cond delay="0"/>
                                  </p:stCondLst>
                                  <p:childTnLst>
                                    <p:set>
                                      <p:cBhvr>
                                        <p:cTn id="35" dur="1" fill="hold">
                                          <p:stCondLst>
                                            <p:cond delay="0"/>
                                          </p:stCondLst>
                                        </p:cTn>
                                        <p:tgtEl>
                                          <p:spTgt spid="9">
                                            <p:txEl>
                                              <p:pRg st="1" end="1"/>
                                            </p:txEl>
                                          </p:spTgt>
                                        </p:tgtEl>
                                        <p:attrNameLst>
                                          <p:attrName>style.visibility</p:attrName>
                                        </p:attrNameLst>
                                      </p:cBhvr>
                                      <p:to>
                                        <p:strVal val="visible"/>
                                      </p:to>
                                    </p:set>
                                    <p:animEffect transition="in" filter="wipe(left)">
                                      <p:cBhvr>
                                        <p:cTn id="36" dur="1000"/>
                                        <p:tgtEl>
                                          <p:spTgt spid="9">
                                            <p:txEl>
                                              <p:pRg st="1" end="1"/>
                                            </p:txEl>
                                          </p:spTgt>
                                        </p:tgtEl>
                                      </p:cBhvr>
                                    </p:animEffect>
                                  </p:childTnLst>
                                </p:cTn>
                              </p:par>
                            </p:childTnLst>
                          </p:cTn>
                        </p:par>
                        <p:par>
                          <p:cTn id="37" fill="hold">
                            <p:stCondLst>
                              <p:cond delay="4000"/>
                            </p:stCondLst>
                            <p:childTnLst>
                              <p:par>
                                <p:cTn id="38" presetID="22" presetClass="entr" presetSubtype="8" fill="hold" nodeType="afterEffect">
                                  <p:stCondLst>
                                    <p:cond delay="0"/>
                                  </p:stCondLst>
                                  <p:childTnLst>
                                    <p:set>
                                      <p:cBhvr>
                                        <p:cTn id="39" dur="1" fill="hold">
                                          <p:stCondLst>
                                            <p:cond delay="0"/>
                                          </p:stCondLst>
                                        </p:cTn>
                                        <p:tgtEl>
                                          <p:spTgt spid="9">
                                            <p:txEl>
                                              <p:pRg st="2" end="2"/>
                                            </p:txEl>
                                          </p:spTgt>
                                        </p:tgtEl>
                                        <p:attrNameLst>
                                          <p:attrName>style.visibility</p:attrName>
                                        </p:attrNameLst>
                                      </p:cBhvr>
                                      <p:to>
                                        <p:strVal val="visible"/>
                                      </p:to>
                                    </p:set>
                                    <p:animEffect transition="in" filter="wipe(left)">
                                      <p:cBhvr>
                                        <p:cTn id="40" dur="1000"/>
                                        <p:tgtEl>
                                          <p:spTgt spid="9">
                                            <p:txEl>
                                              <p:pRg st="2" end="2"/>
                                            </p:txEl>
                                          </p:spTgt>
                                        </p:tgtEl>
                                      </p:cBhvr>
                                    </p:animEffect>
                                  </p:childTnLst>
                                </p:cTn>
                              </p:par>
                            </p:childTnLst>
                          </p:cTn>
                        </p:par>
                        <p:par>
                          <p:cTn id="41" fill="hold">
                            <p:stCondLst>
                              <p:cond delay="5000"/>
                            </p:stCondLst>
                            <p:childTnLst>
                              <p:par>
                                <p:cTn id="42" presetID="22" presetClass="entr" presetSubtype="8" fill="hold" nodeType="afterEffect">
                                  <p:stCondLst>
                                    <p:cond delay="0"/>
                                  </p:stCondLst>
                                  <p:childTnLst>
                                    <p:set>
                                      <p:cBhvr>
                                        <p:cTn id="43" dur="1" fill="hold">
                                          <p:stCondLst>
                                            <p:cond delay="0"/>
                                          </p:stCondLst>
                                        </p:cTn>
                                        <p:tgtEl>
                                          <p:spTgt spid="9">
                                            <p:txEl>
                                              <p:pRg st="4" end="4"/>
                                            </p:txEl>
                                          </p:spTgt>
                                        </p:tgtEl>
                                        <p:attrNameLst>
                                          <p:attrName>style.visibility</p:attrName>
                                        </p:attrNameLst>
                                      </p:cBhvr>
                                      <p:to>
                                        <p:strVal val="visible"/>
                                      </p:to>
                                    </p:set>
                                    <p:animEffect transition="in" filter="wipe(left)">
                                      <p:cBhvr>
                                        <p:cTn id="44" dur="1000"/>
                                        <p:tgtEl>
                                          <p:spTgt spid="9">
                                            <p:txEl>
                                              <p:pRg st="4" end="4"/>
                                            </p:txEl>
                                          </p:spTgt>
                                        </p:tgtEl>
                                      </p:cBhvr>
                                    </p:animEffect>
                                  </p:childTnLst>
                                </p:cTn>
                              </p:par>
                            </p:childTnLst>
                          </p:cTn>
                        </p:par>
                        <p:par>
                          <p:cTn id="45" fill="hold">
                            <p:stCondLst>
                              <p:cond delay="6000"/>
                            </p:stCondLst>
                            <p:childTnLst>
                              <p:par>
                                <p:cTn id="46" presetID="22" presetClass="entr" presetSubtype="8" fill="hold" nodeType="afterEffect">
                                  <p:stCondLst>
                                    <p:cond delay="0"/>
                                  </p:stCondLst>
                                  <p:childTnLst>
                                    <p:set>
                                      <p:cBhvr>
                                        <p:cTn id="47" dur="1" fill="hold">
                                          <p:stCondLst>
                                            <p:cond delay="0"/>
                                          </p:stCondLst>
                                        </p:cTn>
                                        <p:tgtEl>
                                          <p:spTgt spid="9">
                                            <p:txEl>
                                              <p:pRg st="5" end="5"/>
                                            </p:txEl>
                                          </p:spTgt>
                                        </p:tgtEl>
                                        <p:attrNameLst>
                                          <p:attrName>style.visibility</p:attrName>
                                        </p:attrNameLst>
                                      </p:cBhvr>
                                      <p:to>
                                        <p:strVal val="visible"/>
                                      </p:to>
                                    </p:set>
                                    <p:animEffect transition="in" filter="wipe(left)">
                                      <p:cBhvr>
                                        <p:cTn id="48" dur="1000"/>
                                        <p:tgtEl>
                                          <p:spTgt spid="9">
                                            <p:txEl>
                                              <p:pRg st="5" end="5"/>
                                            </p:txEl>
                                          </p:spTgt>
                                        </p:tgtEl>
                                      </p:cBhvr>
                                    </p:animEffect>
                                  </p:childTnLst>
                                </p:cTn>
                              </p:par>
                            </p:childTnLst>
                          </p:cTn>
                        </p:par>
                        <p:par>
                          <p:cTn id="49" fill="hold">
                            <p:stCondLst>
                              <p:cond delay="7000"/>
                            </p:stCondLst>
                            <p:childTnLst>
                              <p:par>
                                <p:cTn id="50" presetID="22" presetClass="entr" presetSubtype="8" fill="hold" nodeType="afterEffect">
                                  <p:stCondLst>
                                    <p:cond delay="0"/>
                                  </p:stCondLst>
                                  <p:childTnLst>
                                    <p:set>
                                      <p:cBhvr>
                                        <p:cTn id="51" dur="1" fill="hold">
                                          <p:stCondLst>
                                            <p:cond delay="0"/>
                                          </p:stCondLst>
                                        </p:cTn>
                                        <p:tgtEl>
                                          <p:spTgt spid="9">
                                            <p:txEl>
                                              <p:pRg st="6" end="6"/>
                                            </p:txEl>
                                          </p:spTgt>
                                        </p:tgtEl>
                                        <p:attrNameLst>
                                          <p:attrName>style.visibility</p:attrName>
                                        </p:attrNameLst>
                                      </p:cBhvr>
                                      <p:to>
                                        <p:strVal val="visible"/>
                                      </p:to>
                                    </p:set>
                                    <p:animEffect transition="in" filter="wipe(left)">
                                      <p:cBhvr>
                                        <p:cTn id="52" dur="1000"/>
                                        <p:tgtEl>
                                          <p:spTgt spid="9">
                                            <p:txEl>
                                              <p:pRg st="6" end="6"/>
                                            </p:txEl>
                                          </p:spTgt>
                                        </p:tgtEl>
                                      </p:cBhvr>
                                    </p:animEffect>
                                  </p:childTnLst>
                                </p:cTn>
                              </p:par>
                            </p:childTnLst>
                          </p:cTn>
                        </p:par>
                        <p:par>
                          <p:cTn id="53" fill="hold">
                            <p:stCondLst>
                              <p:cond delay="8000"/>
                            </p:stCondLst>
                            <p:childTnLst>
                              <p:par>
                                <p:cTn id="54" presetID="22" presetClass="entr" presetSubtype="8" fill="hold" nodeType="afterEffect">
                                  <p:stCondLst>
                                    <p:cond delay="0"/>
                                  </p:stCondLst>
                                  <p:childTnLst>
                                    <p:set>
                                      <p:cBhvr>
                                        <p:cTn id="55" dur="1" fill="hold">
                                          <p:stCondLst>
                                            <p:cond delay="0"/>
                                          </p:stCondLst>
                                        </p:cTn>
                                        <p:tgtEl>
                                          <p:spTgt spid="9">
                                            <p:txEl>
                                              <p:pRg st="7" end="7"/>
                                            </p:txEl>
                                          </p:spTgt>
                                        </p:tgtEl>
                                        <p:attrNameLst>
                                          <p:attrName>style.visibility</p:attrName>
                                        </p:attrNameLst>
                                      </p:cBhvr>
                                      <p:to>
                                        <p:strVal val="visible"/>
                                      </p:to>
                                    </p:set>
                                    <p:animEffect transition="in" filter="wipe(left)">
                                      <p:cBhvr>
                                        <p:cTn id="56" dur="1000"/>
                                        <p:tgtEl>
                                          <p:spTgt spid="9">
                                            <p:txEl>
                                              <p:pRg st="7" end="7"/>
                                            </p:txEl>
                                          </p:spTgt>
                                        </p:tgtEl>
                                      </p:cBhvr>
                                    </p:animEffect>
                                  </p:childTnLst>
                                </p:cTn>
                              </p:par>
                            </p:childTnLst>
                          </p:cTn>
                        </p:par>
                        <p:par>
                          <p:cTn id="57" fill="hold">
                            <p:stCondLst>
                              <p:cond delay="9000"/>
                            </p:stCondLst>
                            <p:childTnLst>
                              <p:par>
                                <p:cTn id="58" presetID="22" presetClass="entr" presetSubtype="8" fill="hold" nodeType="afterEffect">
                                  <p:stCondLst>
                                    <p:cond delay="0"/>
                                  </p:stCondLst>
                                  <p:childTnLst>
                                    <p:set>
                                      <p:cBhvr>
                                        <p:cTn id="59" dur="1" fill="hold">
                                          <p:stCondLst>
                                            <p:cond delay="0"/>
                                          </p:stCondLst>
                                        </p:cTn>
                                        <p:tgtEl>
                                          <p:spTgt spid="9">
                                            <p:txEl>
                                              <p:pRg st="9" end="9"/>
                                            </p:txEl>
                                          </p:spTgt>
                                        </p:tgtEl>
                                        <p:attrNameLst>
                                          <p:attrName>style.visibility</p:attrName>
                                        </p:attrNameLst>
                                      </p:cBhvr>
                                      <p:to>
                                        <p:strVal val="visible"/>
                                      </p:to>
                                    </p:set>
                                    <p:animEffect transition="in" filter="wipe(left)">
                                      <p:cBhvr>
                                        <p:cTn id="60" dur="1000"/>
                                        <p:tgtEl>
                                          <p:spTgt spid="9">
                                            <p:txEl>
                                              <p:pRg st="9" end="9"/>
                                            </p:txEl>
                                          </p:spTgt>
                                        </p:tgtEl>
                                      </p:cBhvr>
                                    </p:animEffect>
                                  </p:childTnLst>
                                </p:cTn>
                              </p:par>
                            </p:childTnLst>
                          </p:cTn>
                        </p:par>
                        <p:par>
                          <p:cTn id="61" fill="hold">
                            <p:stCondLst>
                              <p:cond delay="10000"/>
                            </p:stCondLst>
                            <p:childTnLst>
                              <p:par>
                                <p:cTn id="62" presetID="6" presetClass="entr" presetSubtype="16"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circle(in)">
                                      <p:cBhvr>
                                        <p:cTn id="64" dur="1000"/>
                                        <p:tgtEl>
                                          <p:spTgt spid="27"/>
                                        </p:tgtEl>
                                      </p:cBhvr>
                                    </p:animEffect>
                                  </p:childTnLst>
                                </p:cTn>
                              </p:par>
                            </p:childTnLst>
                          </p:cTn>
                        </p:par>
                        <p:par>
                          <p:cTn id="65" fill="hold">
                            <p:stCondLst>
                              <p:cond delay="11000"/>
                            </p:stCondLst>
                            <p:childTnLst>
                              <p:par>
                                <p:cTn id="66" presetID="31" presetClass="entr" presetSubtype="0" fill="hold" grpId="0" nodeType="after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p:cTn id="68" dur="1000" fill="hold"/>
                                        <p:tgtEl>
                                          <p:spTgt spid="28"/>
                                        </p:tgtEl>
                                        <p:attrNameLst>
                                          <p:attrName>ppt_w</p:attrName>
                                        </p:attrNameLst>
                                      </p:cBhvr>
                                      <p:tavLst>
                                        <p:tav tm="0">
                                          <p:val>
                                            <p:fltVal val="0"/>
                                          </p:val>
                                        </p:tav>
                                        <p:tav tm="100000">
                                          <p:val>
                                            <p:strVal val="#ppt_w"/>
                                          </p:val>
                                        </p:tav>
                                      </p:tavLst>
                                    </p:anim>
                                    <p:anim calcmode="lin" valueType="num">
                                      <p:cBhvr>
                                        <p:cTn id="69" dur="1000" fill="hold"/>
                                        <p:tgtEl>
                                          <p:spTgt spid="28"/>
                                        </p:tgtEl>
                                        <p:attrNameLst>
                                          <p:attrName>ppt_h</p:attrName>
                                        </p:attrNameLst>
                                      </p:cBhvr>
                                      <p:tavLst>
                                        <p:tav tm="0">
                                          <p:val>
                                            <p:fltVal val="0"/>
                                          </p:val>
                                        </p:tav>
                                        <p:tav tm="100000">
                                          <p:val>
                                            <p:strVal val="#ppt_h"/>
                                          </p:val>
                                        </p:tav>
                                      </p:tavLst>
                                    </p:anim>
                                    <p:anim calcmode="lin" valueType="num">
                                      <p:cBhvr>
                                        <p:cTn id="70" dur="1000" fill="hold"/>
                                        <p:tgtEl>
                                          <p:spTgt spid="28"/>
                                        </p:tgtEl>
                                        <p:attrNameLst>
                                          <p:attrName>style.rotation</p:attrName>
                                        </p:attrNameLst>
                                      </p:cBhvr>
                                      <p:tavLst>
                                        <p:tav tm="0">
                                          <p:val>
                                            <p:fltVal val="90"/>
                                          </p:val>
                                        </p:tav>
                                        <p:tav tm="100000">
                                          <p:val>
                                            <p:fltVal val="0"/>
                                          </p:val>
                                        </p:tav>
                                      </p:tavLst>
                                    </p:anim>
                                    <p:animEffect transition="in" filter="fade">
                                      <p:cBhvr>
                                        <p:cTn id="71" dur="1000"/>
                                        <p:tgtEl>
                                          <p:spTgt spid="28"/>
                                        </p:tgtEl>
                                      </p:cBhvr>
                                    </p:animEffect>
                                  </p:childTnLst>
                                </p:cTn>
                              </p:par>
                            </p:childTnLst>
                          </p:cTn>
                        </p:par>
                        <p:par>
                          <p:cTn id="72" fill="hold">
                            <p:stCondLst>
                              <p:cond delay="12000"/>
                            </p:stCondLst>
                            <p:childTnLst>
                              <p:par>
                                <p:cTn id="73" presetID="22" presetClass="entr" presetSubtype="8" fill="hold" grpId="0" nodeType="after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wipe(left)">
                                      <p:cBhvr>
                                        <p:cTn id="75" dur="500"/>
                                        <p:tgtEl>
                                          <p:spTgt spid="12"/>
                                        </p:tgtEl>
                                      </p:cBhvr>
                                    </p:animEffect>
                                  </p:childTnLst>
                                </p:cTn>
                              </p:par>
                            </p:childTnLst>
                          </p:cTn>
                        </p:par>
                        <p:par>
                          <p:cTn id="76" fill="hold">
                            <p:stCondLst>
                              <p:cond delay="12500"/>
                            </p:stCondLst>
                            <p:childTnLst>
                              <p:par>
                                <p:cTn id="77" presetID="6" presetClass="entr" presetSubtype="16" fill="hold" grpId="0" nodeType="afterEffect">
                                  <p:stCondLst>
                                    <p:cond delay="0"/>
                                  </p:stCondLst>
                                  <p:childTnLst>
                                    <p:set>
                                      <p:cBhvr>
                                        <p:cTn id="78" dur="1" fill="hold">
                                          <p:stCondLst>
                                            <p:cond delay="0"/>
                                          </p:stCondLst>
                                        </p:cTn>
                                        <p:tgtEl>
                                          <p:spTgt spid="7"/>
                                        </p:tgtEl>
                                        <p:attrNameLst>
                                          <p:attrName>style.visibility</p:attrName>
                                        </p:attrNameLst>
                                      </p:cBhvr>
                                      <p:to>
                                        <p:strVal val="visible"/>
                                      </p:to>
                                    </p:set>
                                    <p:animEffect transition="in" filter="circle(in)">
                                      <p:cBhvr>
                                        <p:cTn id="79" dur="1000"/>
                                        <p:tgtEl>
                                          <p:spTgt spid="7"/>
                                        </p:tgtEl>
                                      </p:cBhvr>
                                    </p:animEffect>
                                  </p:childTnLst>
                                </p:cTn>
                              </p:par>
                            </p:childTnLst>
                          </p:cTn>
                        </p:par>
                      </p:childTnLst>
                    </p:cTn>
                  </p:par>
                  <p:par>
                    <p:cTn id="80" fill="hold">
                      <p:stCondLst>
                        <p:cond delay="indefinite"/>
                      </p:stCondLst>
                      <p:childTnLst>
                        <p:par>
                          <p:cTn id="81" fill="hold">
                            <p:stCondLst>
                              <p:cond delay="0"/>
                            </p:stCondLst>
                            <p:childTnLst>
                              <p:par>
                                <p:cTn id="82" presetID="6" presetClass="entr" presetSubtype="16" fill="hold" grpId="0" nodeType="clickEffect">
                                  <p:stCondLst>
                                    <p:cond delay="0"/>
                                  </p:stCondLst>
                                  <p:childTnLst>
                                    <p:set>
                                      <p:cBhvr>
                                        <p:cTn id="83" dur="1" fill="hold">
                                          <p:stCondLst>
                                            <p:cond delay="0"/>
                                          </p:stCondLst>
                                        </p:cTn>
                                        <p:tgtEl>
                                          <p:spTgt spid="13"/>
                                        </p:tgtEl>
                                        <p:attrNameLst>
                                          <p:attrName>style.visibility</p:attrName>
                                        </p:attrNameLst>
                                      </p:cBhvr>
                                      <p:to>
                                        <p:strVal val="visible"/>
                                      </p:to>
                                    </p:set>
                                    <p:animEffect transition="in" filter="circle(in)">
                                      <p:cBhvr>
                                        <p:cTn id="84" dur="1000"/>
                                        <p:tgtEl>
                                          <p:spTgt spid="13"/>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16"/>
                                        </p:tgtEl>
                                        <p:attrNameLst>
                                          <p:attrName>style.visibility</p:attrName>
                                        </p:attrNameLst>
                                      </p:cBhvr>
                                      <p:to>
                                        <p:strVal val="visible"/>
                                      </p:to>
                                    </p:set>
                                    <p:animEffect transition="in" filter="wipe(left)">
                                      <p:cBhvr>
                                        <p:cTn id="89" dur="500"/>
                                        <p:tgtEl>
                                          <p:spTgt spid="16"/>
                                        </p:tgtEl>
                                      </p:cBhvr>
                                    </p:animEffect>
                                  </p:childTnLst>
                                </p:cTn>
                              </p:par>
                            </p:childTnLst>
                          </p:cTn>
                        </p:par>
                        <p:par>
                          <p:cTn id="90" fill="hold">
                            <p:stCondLst>
                              <p:cond delay="500"/>
                            </p:stCondLst>
                            <p:childTnLst>
                              <p:par>
                                <p:cTn id="91" presetID="10" presetClass="entr" presetSubtype="0" fill="hold" grpId="0" nodeType="afterEffect">
                                  <p:stCondLst>
                                    <p:cond delay="0"/>
                                  </p:stCondLst>
                                  <p:childTnLst>
                                    <p:set>
                                      <p:cBhvr>
                                        <p:cTn id="92" dur="1" fill="hold">
                                          <p:stCondLst>
                                            <p:cond delay="0"/>
                                          </p:stCondLst>
                                        </p:cTn>
                                        <p:tgtEl>
                                          <p:spTgt spid="17"/>
                                        </p:tgtEl>
                                        <p:attrNameLst>
                                          <p:attrName>style.visibility</p:attrName>
                                        </p:attrNameLst>
                                      </p:cBhvr>
                                      <p:to>
                                        <p:strVal val="visible"/>
                                      </p:to>
                                    </p:set>
                                    <p:animEffect transition="in" filter="fade">
                                      <p:cBhvr>
                                        <p:cTn id="93" dur="1000"/>
                                        <p:tgtEl>
                                          <p:spTgt spid="17"/>
                                        </p:tgtEl>
                                      </p:cBhvr>
                                    </p:animEffect>
                                  </p:childTnLst>
                                </p:cTn>
                              </p:par>
                            </p:childTnLst>
                          </p:cTn>
                        </p:par>
                        <p:par>
                          <p:cTn id="94" fill="hold">
                            <p:stCondLst>
                              <p:cond delay="1500"/>
                            </p:stCondLst>
                            <p:childTnLst>
                              <p:par>
                                <p:cTn id="95" presetID="10" presetClass="entr" presetSubtype="0" fill="hold" grpId="0" nodeType="afterEffect">
                                  <p:stCondLst>
                                    <p:cond delay="0"/>
                                  </p:stCondLst>
                                  <p:childTnLst>
                                    <p:set>
                                      <p:cBhvr>
                                        <p:cTn id="96" dur="1" fill="hold">
                                          <p:stCondLst>
                                            <p:cond delay="0"/>
                                          </p:stCondLst>
                                        </p:cTn>
                                        <p:tgtEl>
                                          <p:spTgt spid="25"/>
                                        </p:tgtEl>
                                        <p:attrNameLst>
                                          <p:attrName>style.visibility</p:attrName>
                                        </p:attrNameLst>
                                      </p:cBhvr>
                                      <p:to>
                                        <p:strVal val="visible"/>
                                      </p:to>
                                    </p:set>
                                    <p:animEffect transition="in" filter="fade">
                                      <p:cBhvr>
                                        <p:cTn id="97" dur="500"/>
                                        <p:tgtEl>
                                          <p:spTgt spid="25"/>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5"/>
                                        </p:tgtEl>
                                        <p:attrNameLst>
                                          <p:attrName>style.visibility</p:attrName>
                                        </p:attrNameLst>
                                      </p:cBhvr>
                                      <p:to>
                                        <p:strVal val="visible"/>
                                      </p:to>
                                    </p:set>
                                    <p:animEffect transition="in" filter="fade">
                                      <p:cBhvr>
                                        <p:cTn id="100" dur="500"/>
                                        <p:tgtEl>
                                          <p:spTgt spid="5"/>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26"/>
                                        </p:tgtEl>
                                        <p:attrNameLst>
                                          <p:attrName>style.visibility</p:attrName>
                                        </p:attrNameLst>
                                      </p:cBhvr>
                                      <p:to>
                                        <p:strVal val="visible"/>
                                      </p:to>
                                    </p:set>
                                    <p:animEffect transition="in" filter="fade">
                                      <p:cBhvr>
                                        <p:cTn id="103" dur="500"/>
                                        <p:tgtEl>
                                          <p:spTgt spid="26"/>
                                        </p:tgtEl>
                                      </p:cBhvr>
                                    </p:animEffect>
                                  </p:childTnLst>
                                </p:cTn>
                              </p:par>
                            </p:childTnLst>
                          </p:cTn>
                        </p:par>
                        <p:par>
                          <p:cTn id="104" fill="hold">
                            <p:stCondLst>
                              <p:cond delay="2000"/>
                            </p:stCondLst>
                            <p:childTnLst>
                              <p:par>
                                <p:cTn id="105" presetID="6" presetClass="entr" presetSubtype="16" fill="hold" grpId="0" nodeType="afterEffect">
                                  <p:stCondLst>
                                    <p:cond delay="0"/>
                                  </p:stCondLst>
                                  <p:childTnLst>
                                    <p:set>
                                      <p:cBhvr>
                                        <p:cTn id="106" dur="1" fill="hold">
                                          <p:stCondLst>
                                            <p:cond delay="0"/>
                                          </p:stCondLst>
                                        </p:cTn>
                                        <p:tgtEl>
                                          <p:spTgt spid="15"/>
                                        </p:tgtEl>
                                        <p:attrNameLst>
                                          <p:attrName>style.visibility</p:attrName>
                                        </p:attrNameLst>
                                      </p:cBhvr>
                                      <p:to>
                                        <p:strVal val="visible"/>
                                      </p:to>
                                    </p:set>
                                    <p:animEffect transition="in" filter="circle(in)">
                                      <p:cBhvr>
                                        <p:cTn id="107" dur="2000"/>
                                        <p:tgtEl>
                                          <p:spTgt spid="15"/>
                                        </p:tgtEl>
                                      </p:cBhvr>
                                    </p:animEffect>
                                  </p:childTnLst>
                                </p:cTn>
                              </p:par>
                            </p:childTnLst>
                          </p:cTn>
                        </p:par>
                        <p:par>
                          <p:cTn id="108" fill="hold">
                            <p:stCondLst>
                              <p:cond delay="4000"/>
                            </p:stCondLst>
                            <p:childTnLst>
                              <p:par>
                                <p:cTn id="109" presetID="22" presetClass="entr" presetSubtype="1" fill="hold" nodeType="afterEffect">
                                  <p:stCondLst>
                                    <p:cond delay="0"/>
                                  </p:stCondLst>
                                  <p:childTnLst>
                                    <p:set>
                                      <p:cBhvr>
                                        <p:cTn id="110" dur="1" fill="hold">
                                          <p:stCondLst>
                                            <p:cond delay="0"/>
                                          </p:stCondLst>
                                        </p:cTn>
                                        <p:tgtEl>
                                          <p:spTgt spid="21"/>
                                        </p:tgtEl>
                                        <p:attrNameLst>
                                          <p:attrName>style.visibility</p:attrName>
                                        </p:attrNameLst>
                                      </p:cBhvr>
                                      <p:to>
                                        <p:strVal val="visible"/>
                                      </p:to>
                                    </p:set>
                                    <p:animEffect transition="in" filter="wipe(up)">
                                      <p:cBhvr>
                                        <p:cTn id="111" dur="500"/>
                                        <p:tgtEl>
                                          <p:spTgt spid="21"/>
                                        </p:tgtEl>
                                      </p:cBhvr>
                                    </p:animEffect>
                                  </p:childTnLst>
                                </p:cTn>
                              </p:par>
                            </p:childTnLst>
                          </p:cTn>
                        </p:par>
                        <p:par>
                          <p:cTn id="112" fill="hold">
                            <p:stCondLst>
                              <p:cond delay="4500"/>
                            </p:stCondLst>
                            <p:childTnLst>
                              <p:par>
                                <p:cTn id="113" presetID="6" presetClass="entr" presetSubtype="16" fill="hold" grpId="0" nodeType="afterEffect">
                                  <p:stCondLst>
                                    <p:cond delay="0"/>
                                  </p:stCondLst>
                                  <p:childTnLst>
                                    <p:set>
                                      <p:cBhvr>
                                        <p:cTn id="114" dur="1" fill="hold">
                                          <p:stCondLst>
                                            <p:cond delay="0"/>
                                          </p:stCondLst>
                                        </p:cTn>
                                        <p:tgtEl>
                                          <p:spTgt spid="18"/>
                                        </p:tgtEl>
                                        <p:attrNameLst>
                                          <p:attrName>style.visibility</p:attrName>
                                        </p:attrNameLst>
                                      </p:cBhvr>
                                      <p:to>
                                        <p:strVal val="visible"/>
                                      </p:to>
                                    </p:set>
                                    <p:animEffect transition="in" filter="circle(in)">
                                      <p:cBhvr>
                                        <p:cTn id="115" dur="2000"/>
                                        <p:tgtEl>
                                          <p:spTgt spid="18"/>
                                        </p:tgtEl>
                                      </p:cBhvr>
                                    </p:animEffect>
                                  </p:childTnLst>
                                </p:cTn>
                              </p:par>
                            </p:childTnLst>
                          </p:cTn>
                        </p:par>
                        <p:par>
                          <p:cTn id="116" fill="hold">
                            <p:stCondLst>
                              <p:cond delay="6500"/>
                            </p:stCondLst>
                            <p:childTnLst>
                              <p:par>
                                <p:cTn id="117" presetID="10" presetClass="entr" presetSubtype="0" fill="hold" grpId="0" nodeType="afterEffect">
                                  <p:stCondLst>
                                    <p:cond delay="0"/>
                                  </p:stCondLst>
                                  <p:childTnLst>
                                    <p:set>
                                      <p:cBhvr>
                                        <p:cTn id="118" dur="1" fill="hold">
                                          <p:stCondLst>
                                            <p:cond delay="0"/>
                                          </p:stCondLst>
                                        </p:cTn>
                                        <p:tgtEl>
                                          <p:spTgt spid="19"/>
                                        </p:tgtEl>
                                        <p:attrNameLst>
                                          <p:attrName>style.visibility</p:attrName>
                                        </p:attrNameLst>
                                      </p:cBhvr>
                                      <p:to>
                                        <p:strVal val="visible"/>
                                      </p:to>
                                    </p:set>
                                    <p:animEffect transition="in" filter="fade">
                                      <p:cBhvr>
                                        <p:cTn id="119" dur="1000"/>
                                        <p:tgtEl>
                                          <p:spTgt spid="19"/>
                                        </p:tgtEl>
                                      </p:cBhvr>
                                    </p:animEffect>
                                  </p:childTnLst>
                                </p:cTn>
                              </p:par>
                            </p:childTnLst>
                          </p:cTn>
                        </p:par>
                        <p:par>
                          <p:cTn id="120" fill="hold">
                            <p:stCondLst>
                              <p:cond delay="7500"/>
                            </p:stCondLst>
                            <p:childTnLst>
                              <p:par>
                                <p:cTn id="121" presetID="10" presetClass="entr" presetSubtype="0" fill="hold" grpId="0" nodeType="afterEffect">
                                  <p:stCondLst>
                                    <p:cond delay="0"/>
                                  </p:stCondLst>
                                  <p:childTnLst>
                                    <p:set>
                                      <p:cBhvr>
                                        <p:cTn id="122" dur="1" fill="hold">
                                          <p:stCondLst>
                                            <p:cond delay="0"/>
                                          </p:stCondLst>
                                        </p:cTn>
                                        <p:tgtEl>
                                          <p:spTgt spid="22"/>
                                        </p:tgtEl>
                                        <p:attrNameLst>
                                          <p:attrName>style.visibility</p:attrName>
                                        </p:attrNameLst>
                                      </p:cBhvr>
                                      <p:to>
                                        <p:strVal val="visible"/>
                                      </p:to>
                                    </p:set>
                                    <p:animEffect transition="in" filter="fade">
                                      <p:cBhvr>
                                        <p:cTn id="123" dur="500"/>
                                        <p:tgtEl>
                                          <p:spTgt spid="22"/>
                                        </p:tgtEl>
                                      </p:cBhvr>
                                    </p:animEffect>
                                  </p:childTnLst>
                                </p:cTn>
                              </p:par>
                            </p:childTnLst>
                          </p:cTn>
                        </p:par>
                      </p:childTnLst>
                    </p:cTn>
                  </p:par>
                  <p:par>
                    <p:cTn id="124" fill="hold">
                      <p:stCondLst>
                        <p:cond delay="indefinite"/>
                      </p:stCondLst>
                      <p:childTnLst>
                        <p:par>
                          <p:cTn id="125" fill="hold">
                            <p:stCondLst>
                              <p:cond delay="0"/>
                            </p:stCondLst>
                            <p:childTnLst>
                              <p:par>
                                <p:cTn id="126" presetID="6" presetClass="entr" presetSubtype="16" fill="hold" grpId="0" nodeType="clickEffect">
                                  <p:stCondLst>
                                    <p:cond delay="0"/>
                                  </p:stCondLst>
                                  <p:childTnLst>
                                    <p:set>
                                      <p:cBhvr>
                                        <p:cTn id="127" dur="1" fill="hold">
                                          <p:stCondLst>
                                            <p:cond delay="0"/>
                                          </p:stCondLst>
                                        </p:cTn>
                                        <p:tgtEl>
                                          <p:spTgt spid="23"/>
                                        </p:tgtEl>
                                        <p:attrNameLst>
                                          <p:attrName>style.visibility</p:attrName>
                                        </p:attrNameLst>
                                      </p:cBhvr>
                                      <p:to>
                                        <p:strVal val="visible"/>
                                      </p:to>
                                    </p:set>
                                    <p:animEffect transition="in" filter="circle(in)">
                                      <p:cBhvr>
                                        <p:cTn id="128" dur="2000"/>
                                        <p:tgtEl>
                                          <p:spTgt spid="23"/>
                                        </p:tgtEl>
                                      </p:cBhvr>
                                    </p:animEffect>
                                  </p:childTnLst>
                                </p:cTn>
                              </p:par>
                            </p:childTnLst>
                          </p:cTn>
                        </p:par>
                        <p:par>
                          <p:cTn id="129" fill="hold">
                            <p:stCondLst>
                              <p:cond delay="2000"/>
                            </p:stCondLst>
                            <p:childTnLst>
                              <p:par>
                                <p:cTn id="130" presetID="6" presetClass="entr" presetSubtype="16" fill="hold" grpId="0" nodeType="afterEffect">
                                  <p:stCondLst>
                                    <p:cond delay="0"/>
                                  </p:stCondLst>
                                  <p:childTnLst>
                                    <p:set>
                                      <p:cBhvr>
                                        <p:cTn id="131" dur="1" fill="hold">
                                          <p:stCondLst>
                                            <p:cond delay="0"/>
                                          </p:stCondLst>
                                        </p:cTn>
                                        <p:tgtEl>
                                          <p:spTgt spid="8"/>
                                        </p:tgtEl>
                                        <p:attrNameLst>
                                          <p:attrName>style.visibility</p:attrName>
                                        </p:attrNameLst>
                                      </p:cBhvr>
                                      <p:to>
                                        <p:strVal val="visible"/>
                                      </p:to>
                                    </p:set>
                                    <p:animEffect transition="in" filter="circle(in)">
                                      <p:cBhvr>
                                        <p:cTn id="132" dur="2000"/>
                                        <p:tgtEl>
                                          <p:spTgt spid="8"/>
                                        </p:tgtEl>
                                      </p:cBhvr>
                                    </p:animEffect>
                                  </p:childTnLst>
                                </p:cTn>
                              </p:par>
                            </p:childTnLst>
                          </p:cTn>
                        </p:par>
                        <p:par>
                          <p:cTn id="133" fill="hold">
                            <p:stCondLst>
                              <p:cond delay="4000"/>
                            </p:stCondLst>
                            <p:childTnLst>
                              <p:par>
                                <p:cTn id="134" presetID="10" presetClass="entr" presetSubtype="0" fill="hold" grpId="0" nodeType="afterEffect">
                                  <p:stCondLst>
                                    <p:cond delay="0"/>
                                  </p:stCondLst>
                                  <p:childTnLst>
                                    <p:set>
                                      <p:cBhvr>
                                        <p:cTn id="135" dur="1" fill="hold">
                                          <p:stCondLst>
                                            <p:cond delay="0"/>
                                          </p:stCondLst>
                                        </p:cTn>
                                        <p:tgtEl>
                                          <p:spTgt spid="24"/>
                                        </p:tgtEl>
                                        <p:attrNameLst>
                                          <p:attrName>style.visibility</p:attrName>
                                        </p:attrNameLst>
                                      </p:cBhvr>
                                      <p:to>
                                        <p:strVal val="visible"/>
                                      </p:to>
                                    </p:set>
                                    <p:animEffect transition="in" filter="fade">
                                      <p:cBhvr>
                                        <p:cTn id="136" dur="1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7" grpId="0" animBg="1"/>
      <p:bldP spid="9" grpId="0" animBg="1"/>
      <p:bldP spid="12" grpId="0" animBg="1"/>
      <p:bldP spid="13" grpId="0" animBg="1"/>
      <p:bldP spid="15" grpId="0" animBg="1"/>
      <p:bldP spid="16" grpId="0" animBg="1"/>
      <p:bldP spid="17" grpId="0"/>
      <p:bldP spid="18" grpId="0" animBg="1"/>
      <p:bldP spid="19" grpId="0" animBg="1"/>
      <p:bldP spid="23" grpId="0" animBg="1"/>
      <p:bldP spid="5" grpId="0"/>
      <p:bldP spid="25" grpId="0" animBg="1"/>
      <p:bldP spid="26" grpId="0" animBg="1"/>
      <p:bldP spid="27" grpId="0" animBg="1"/>
      <p:bldP spid="28" grpId="0" animBg="1"/>
      <p:bldP spid="8" grpId="0" animBg="1"/>
      <p:bldP spid="22" grpId="0"/>
      <p:bldP spid="24"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67880F-E7CD-4D32-B89D-115A1C19D612}"/>
              </a:ext>
            </a:extLst>
          </p:cNvPr>
          <p:cNvSpPr>
            <a:spLocks noGrp="1"/>
          </p:cNvSpPr>
          <p:nvPr>
            <p:ph type="title"/>
          </p:nvPr>
        </p:nvSpPr>
        <p:spPr>
          <a:xfrm>
            <a:off x="3087726" y="340307"/>
            <a:ext cx="6353175" cy="1015999"/>
          </a:xfrm>
        </p:spPr>
        <p:txBody>
          <a:bodyPr>
            <a:normAutofit/>
          </a:bodyPr>
          <a:lstStyle/>
          <a:p>
            <a:r>
              <a:rPr kumimoji="1" lang="ja-JP" altLang="en-US" sz="4800" dirty="0">
                <a:latin typeface="ＭＳ Ｐゴシック" panose="020B0600070205080204" pitchFamily="50" charset="-128"/>
                <a:ea typeface="ＭＳ Ｐゴシック" panose="020B0600070205080204" pitchFamily="50" charset="-128"/>
              </a:rPr>
              <a:t>本日お話しする内容</a:t>
            </a:r>
          </a:p>
        </p:txBody>
      </p:sp>
      <p:sp>
        <p:nvSpPr>
          <p:cNvPr id="3" name="コンテンツ プレースホルダー 2">
            <a:extLst>
              <a:ext uri="{FF2B5EF4-FFF2-40B4-BE49-F238E27FC236}">
                <a16:creationId xmlns:a16="http://schemas.microsoft.com/office/drawing/2014/main" id="{43DE4266-3041-4AEF-8A37-BA153818D5EA}"/>
              </a:ext>
            </a:extLst>
          </p:cNvPr>
          <p:cNvSpPr>
            <a:spLocks noGrp="1"/>
          </p:cNvSpPr>
          <p:nvPr>
            <p:ph idx="1"/>
          </p:nvPr>
        </p:nvSpPr>
        <p:spPr>
          <a:solidFill>
            <a:schemeClr val="accent5">
              <a:lumMod val="20000"/>
              <a:lumOff val="80000"/>
            </a:schemeClr>
          </a:solidFill>
        </p:spPr>
        <p:txBody>
          <a:bodyPr vert="horz" lIns="91440" tIns="180000" rIns="91440" bIns="45720" rtlCol="0">
            <a:normAutofit/>
          </a:bodyPr>
          <a:lstStyle/>
          <a:p>
            <a:pPr>
              <a:lnSpc>
                <a:spcPct val="100000"/>
              </a:lnSpc>
            </a:pPr>
            <a:r>
              <a:rPr lang="ja-JP" altLang="en-US" sz="4400" dirty="0">
                <a:latin typeface="ＭＳ Ｐゴシック" panose="020B0600070205080204" pitchFamily="50" charset="-128"/>
                <a:ea typeface="ＭＳ Ｐゴシック" panose="020B0600070205080204" pitchFamily="50" charset="-128"/>
              </a:rPr>
              <a:t>クラブ研修の充実の必要性</a:t>
            </a:r>
          </a:p>
          <a:p>
            <a:pPr>
              <a:lnSpc>
                <a:spcPct val="100000"/>
              </a:lnSpc>
            </a:pPr>
            <a:endParaRPr lang="ja-JP" altLang="en-US" sz="1000" dirty="0">
              <a:latin typeface="ＭＳ Ｐゴシック" panose="020B0600070205080204" pitchFamily="50" charset="-128"/>
              <a:ea typeface="ＭＳ Ｐゴシック" panose="020B0600070205080204" pitchFamily="50" charset="-128"/>
            </a:endParaRPr>
          </a:p>
          <a:p>
            <a:pPr>
              <a:lnSpc>
                <a:spcPct val="100000"/>
              </a:lnSpc>
            </a:pPr>
            <a:r>
              <a:rPr lang="ja-JP" altLang="en-US" sz="4400" dirty="0">
                <a:latin typeface="ＭＳ Ｐゴシック" panose="020B0600070205080204" pitchFamily="50" charset="-128"/>
                <a:ea typeface="ＭＳ Ｐゴシック" panose="020B0600070205080204" pitchFamily="50" charset="-128"/>
              </a:rPr>
              <a:t>クラブ研修に関するアンケート結果概要</a:t>
            </a:r>
          </a:p>
          <a:p>
            <a:pPr>
              <a:lnSpc>
                <a:spcPct val="100000"/>
              </a:lnSpc>
            </a:pPr>
            <a:endParaRPr lang="ja-JP" altLang="en-US" sz="1000" dirty="0">
              <a:latin typeface="ＭＳ Ｐゴシック" panose="020B0600070205080204" pitchFamily="50" charset="-128"/>
              <a:ea typeface="ＭＳ Ｐゴシック" panose="020B0600070205080204" pitchFamily="50" charset="-128"/>
            </a:endParaRPr>
          </a:p>
          <a:p>
            <a:pPr>
              <a:lnSpc>
                <a:spcPct val="100000"/>
              </a:lnSpc>
            </a:pPr>
            <a:r>
              <a:rPr lang="ja-JP" altLang="en-US" sz="4400" dirty="0">
                <a:latin typeface="ＭＳ Ｐゴシック" panose="020B0600070205080204" pitchFamily="50" charset="-128"/>
                <a:ea typeface="ＭＳ Ｐゴシック" panose="020B0600070205080204" pitchFamily="50" charset="-128"/>
              </a:rPr>
              <a:t>これからのロータリーとクラブ研修リーダーの役割</a:t>
            </a:r>
          </a:p>
          <a:p>
            <a:endParaRPr kumimoji="1" lang="ja-JP" altLang="en-US" dirty="0"/>
          </a:p>
        </p:txBody>
      </p:sp>
      <p:sp>
        <p:nvSpPr>
          <p:cNvPr id="4" name="スライド番号プレースホルダー 3">
            <a:extLst>
              <a:ext uri="{FF2B5EF4-FFF2-40B4-BE49-F238E27FC236}">
                <a16:creationId xmlns:a16="http://schemas.microsoft.com/office/drawing/2014/main" id="{6834D59F-E5B8-493D-B5F7-6656996DEA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3EE54A-AAF7-4063-8519-D2C1721CAFE1}"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82155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4FA9AF4-A1FC-4D91-9C8C-B6E2FF4439A5}"/>
              </a:ext>
            </a:extLst>
          </p:cNvPr>
          <p:cNvSpPr>
            <a:spLocks noGrp="1"/>
          </p:cNvSpPr>
          <p:nvPr>
            <p:ph idx="1"/>
          </p:nvPr>
        </p:nvSpPr>
        <p:spPr>
          <a:xfrm>
            <a:off x="1261946" y="1524002"/>
            <a:ext cx="9668108" cy="3749038"/>
          </a:xfrm>
          <a:solidFill>
            <a:schemeClr val="accent3">
              <a:lumMod val="20000"/>
              <a:lumOff val="80000"/>
            </a:schemeClr>
          </a:solidFill>
        </p:spPr>
        <p:txBody>
          <a:bodyPr>
            <a:normAutofit/>
          </a:bodyPr>
          <a:lstStyle/>
          <a:p>
            <a:pPr marL="0" indent="0">
              <a:buNone/>
            </a:pPr>
            <a:r>
              <a:rPr lang="ja-JP" altLang="en-US" sz="4000" dirty="0">
                <a:solidFill>
                  <a:prstClr val="black"/>
                </a:solidFill>
                <a:cs typeface="+mj-cs"/>
              </a:rPr>
              <a:t>日本のロータリー</a:t>
            </a:r>
            <a:r>
              <a:rPr lang="en-US" altLang="ja-JP" sz="4000" dirty="0">
                <a:solidFill>
                  <a:prstClr val="black"/>
                </a:solidFill>
                <a:cs typeface="+mj-cs"/>
              </a:rPr>
              <a:t>100</a:t>
            </a:r>
            <a:r>
              <a:rPr lang="ja-JP" altLang="en-US" sz="4000" dirty="0">
                <a:solidFill>
                  <a:prstClr val="black"/>
                </a:solidFill>
                <a:cs typeface="+mj-cs"/>
              </a:rPr>
              <a:t>周年記念ビデオ</a:t>
            </a:r>
            <a:endParaRPr kumimoji="1" lang="ja-JP" altLang="en-US" dirty="0"/>
          </a:p>
          <a:p>
            <a:pPr marL="0" indent="0">
              <a:buNone/>
            </a:pPr>
            <a:endParaRPr lang="ja-JP" altLang="en-US" sz="2200" dirty="0"/>
          </a:p>
          <a:p>
            <a:pPr marL="0" indent="0">
              <a:buNone/>
            </a:pPr>
            <a:r>
              <a:rPr kumimoji="1" lang="ja-JP" altLang="en-US" dirty="0"/>
              <a:t>「日本のロータリー</a:t>
            </a:r>
            <a:r>
              <a:rPr kumimoji="1" lang="en-US" altLang="ja-JP" dirty="0"/>
              <a:t>100</a:t>
            </a:r>
            <a:r>
              <a:rPr kumimoji="1" lang="ja-JP" altLang="en-US" dirty="0"/>
              <a:t>年の歩み　そして未来へ」</a:t>
            </a:r>
          </a:p>
          <a:p>
            <a:pPr marL="0" indent="0">
              <a:buNone/>
            </a:pPr>
            <a:endParaRPr kumimoji="1" lang="en-US" altLang="ja-JP" dirty="0"/>
          </a:p>
          <a:p>
            <a:pPr marL="0" indent="0">
              <a:buNone/>
            </a:pPr>
            <a:r>
              <a:rPr kumimoji="1" lang="ja-JP" altLang="en-US" dirty="0"/>
              <a:t>ビデオ</a:t>
            </a:r>
            <a:r>
              <a:rPr kumimoji="1" lang="en-US" altLang="ja-JP" dirty="0"/>
              <a:t>(</a:t>
            </a:r>
            <a:r>
              <a:rPr kumimoji="1" lang="ja-JP" altLang="en-US" dirty="0"/>
              <a:t>フルバージョン</a:t>
            </a:r>
            <a:r>
              <a:rPr kumimoji="1" lang="en-US" altLang="ja-JP" dirty="0"/>
              <a:t>)</a:t>
            </a:r>
            <a:r>
              <a:rPr kumimoji="1" lang="ja-JP" altLang="en-US" dirty="0"/>
              <a:t>は、地区ホームページにアップしておきますので、研修などにぜひ活用してください。</a:t>
            </a:r>
          </a:p>
          <a:p>
            <a:pPr marL="0" indent="0">
              <a:buNone/>
            </a:pPr>
            <a:endParaRPr lang="ja-JP" altLang="en-US" dirty="0"/>
          </a:p>
        </p:txBody>
      </p:sp>
      <p:sp>
        <p:nvSpPr>
          <p:cNvPr id="2" name="スライド番号プレースホルダー 1">
            <a:extLst>
              <a:ext uri="{FF2B5EF4-FFF2-40B4-BE49-F238E27FC236}">
                <a16:creationId xmlns:a16="http://schemas.microsoft.com/office/drawing/2014/main" id="{186D87B0-97EE-4ED1-8290-1AE39F0B3F1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F1B42E-46D5-40C0-A84C-4F59BC3D1A4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4" name="テキスト ボックス 3">
            <a:extLst>
              <a:ext uri="{FF2B5EF4-FFF2-40B4-BE49-F238E27FC236}">
                <a16:creationId xmlns:a16="http://schemas.microsoft.com/office/drawing/2014/main" id="{F2E1EFFE-36C6-4A26-96AD-6E126FD1D2CB}"/>
              </a:ext>
            </a:extLst>
          </p:cNvPr>
          <p:cNvSpPr txBox="1"/>
          <p:nvPr/>
        </p:nvSpPr>
        <p:spPr>
          <a:xfrm>
            <a:off x="3579541" y="2497873"/>
            <a:ext cx="40144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12585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BD0B86C2-B9AF-48D4-A42C-1DBC5F1D8A21}"/>
              </a:ext>
            </a:extLst>
          </p:cNvPr>
          <p:cNvSpPr txBox="1"/>
          <p:nvPr/>
        </p:nvSpPr>
        <p:spPr>
          <a:xfrm>
            <a:off x="1261946" y="2127794"/>
            <a:ext cx="9668107" cy="2185214"/>
          </a:xfrm>
          <a:prstGeom prst="rect">
            <a:avLst/>
          </a:prstGeom>
          <a:solidFill>
            <a:schemeClr val="accent2">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厳しい状況ではありますが、研修の充実を図り、「</a:t>
            </a:r>
            <a:r>
              <a:rPr kumimoji="1" lang="ja-JP" altLang="en-US" sz="3200" b="0" i="0" u="none" strike="noStrike" kern="1200" cap="none" spc="0" normalizeH="0" baseline="0" noProof="0" dirty="0">
                <a:ln>
                  <a:noFill/>
                </a:ln>
                <a:solidFill>
                  <a:srgbClr val="000000"/>
                </a:solidFill>
                <a:effectLst/>
                <a:uLnTx/>
                <a:uFillTx/>
                <a:latin typeface="Noto Sans JP"/>
                <a:ea typeface="ＭＳ Ｐゴシック" panose="020B0600070205080204" pitchFamily="50" charset="-128"/>
                <a:cs typeface="+mn-cs"/>
              </a:rPr>
              <a:t>魅力ある・元気ある・個性ある」</a:t>
            </a:r>
            <a:r>
              <a:rPr kumimoji="1" lang="ja-JP" altLang="en-US"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クラブ作りを目指しましょう。</a:t>
            </a:r>
            <a:endParaRPr kumimoji="1" lang="en-US" altLang="ja-JP"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ご清聴ありがとうございました。</a:t>
            </a:r>
          </a:p>
        </p:txBody>
      </p:sp>
      <p:sp>
        <p:nvSpPr>
          <p:cNvPr id="2" name="スライド番号プレースホルダー 1">
            <a:extLst>
              <a:ext uri="{FF2B5EF4-FFF2-40B4-BE49-F238E27FC236}">
                <a16:creationId xmlns:a16="http://schemas.microsoft.com/office/drawing/2014/main" id="{186D87B0-97EE-4ED1-8290-1AE39F0B3F1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F1B42E-46D5-40C0-A84C-4F59BC3D1A4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4" name="テキスト ボックス 3">
            <a:extLst>
              <a:ext uri="{FF2B5EF4-FFF2-40B4-BE49-F238E27FC236}">
                <a16:creationId xmlns:a16="http://schemas.microsoft.com/office/drawing/2014/main" id="{F2E1EFFE-36C6-4A26-96AD-6E126FD1D2CB}"/>
              </a:ext>
            </a:extLst>
          </p:cNvPr>
          <p:cNvSpPr txBox="1"/>
          <p:nvPr/>
        </p:nvSpPr>
        <p:spPr>
          <a:xfrm>
            <a:off x="3579541" y="2497873"/>
            <a:ext cx="40144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128584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1000"/>
                                        <p:tgtEl>
                                          <p:spTgt spid="6">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fade">
                                      <p:cBhvr>
                                        <p:cTn id="16"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F2E9E6-532A-4202-BE1E-5291C44DE03E}"/>
              </a:ext>
            </a:extLst>
          </p:cNvPr>
          <p:cNvSpPr>
            <a:spLocks noGrp="1"/>
          </p:cNvSpPr>
          <p:nvPr>
            <p:ph type="title"/>
          </p:nvPr>
        </p:nvSpPr>
        <p:spPr>
          <a:xfrm>
            <a:off x="2152650" y="173038"/>
            <a:ext cx="7886700" cy="1015999"/>
          </a:xfrm>
        </p:spPr>
        <p:txBody>
          <a:bodyPr>
            <a:normAutofit/>
          </a:bodyPr>
          <a:lstStyle/>
          <a:p>
            <a:r>
              <a:rPr kumimoji="1" lang="ja-JP" altLang="en-US" dirty="0">
                <a:latin typeface="ＭＳ Ｐゴシック" panose="020B0600070205080204" pitchFamily="50" charset="-128"/>
                <a:ea typeface="ＭＳ Ｐゴシック" panose="020B0600070205080204" pitchFamily="50" charset="-128"/>
              </a:rPr>
              <a:t>クラブ研修の充実の必要性</a:t>
            </a:r>
          </a:p>
        </p:txBody>
      </p:sp>
      <p:sp>
        <p:nvSpPr>
          <p:cNvPr id="3" name="コンテンツ プレースホルダー 2">
            <a:extLst>
              <a:ext uri="{FF2B5EF4-FFF2-40B4-BE49-F238E27FC236}">
                <a16:creationId xmlns:a16="http://schemas.microsoft.com/office/drawing/2014/main" id="{AAE4EE32-A6F2-4B81-BCE1-53A53F8C3344}"/>
              </a:ext>
            </a:extLst>
          </p:cNvPr>
          <p:cNvSpPr>
            <a:spLocks noGrp="1"/>
          </p:cNvSpPr>
          <p:nvPr>
            <p:ph idx="1"/>
          </p:nvPr>
        </p:nvSpPr>
        <p:spPr>
          <a:xfrm>
            <a:off x="869795" y="1189038"/>
            <a:ext cx="10404088" cy="5278438"/>
          </a:xfrm>
          <a:solidFill>
            <a:schemeClr val="accent6">
              <a:lumMod val="20000"/>
              <a:lumOff val="80000"/>
            </a:schemeClr>
          </a:solidFill>
        </p:spPr>
        <p:txBody>
          <a:bodyPr>
            <a:normAutofit fontScale="92500" lnSpcReduction="10000"/>
          </a:bodyPr>
          <a:lstStyle/>
          <a:p>
            <a:r>
              <a:rPr lang="ja-JP" altLang="ja-JP" sz="3200" dirty="0">
                <a:latin typeface="ＭＳ Ｐゴシック" panose="020B0600070205080204" pitchFamily="50" charset="-128"/>
                <a:ea typeface="ＭＳ Ｐゴシック" panose="020B0600070205080204" pitchFamily="50" charset="-128"/>
                <a:cs typeface="Times New Roman" panose="02020603050405020304" pitchFamily="18" charset="0"/>
              </a:rPr>
              <a:t>クラブのリーダーが毎年交代するルールの中で</a:t>
            </a:r>
            <a:r>
              <a:rPr lang="ja-JP" altLang="en-US" sz="32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ja-JP" sz="3200" dirty="0">
                <a:latin typeface="ＭＳ Ｐゴシック" panose="020B0600070205080204" pitchFamily="50" charset="-128"/>
                <a:ea typeface="ＭＳ Ｐゴシック" panose="020B0600070205080204" pitchFamily="50" charset="-128"/>
                <a:cs typeface="Times New Roman" panose="02020603050405020304" pitchFamily="18" charset="0"/>
              </a:rPr>
              <a:t>活動の継続性を保ち、一層深化していくために</a:t>
            </a:r>
            <a:r>
              <a:rPr lang="ja-JP" altLang="en-US" sz="3200" dirty="0">
                <a:latin typeface="ＭＳ Ｐゴシック" panose="020B0600070205080204" pitchFamily="50" charset="-128"/>
                <a:ea typeface="ＭＳ Ｐゴシック" panose="020B0600070205080204" pitchFamily="50" charset="-128"/>
              </a:rPr>
              <a:t>クラブ研修の充実は</a:t>
            </a:r>
            <a:r>
              <a:rPr lang="ja-JP" altLang="ja-JP" sz="3200" dirty="0">
                <a:latin typeface="ＭＳ Ｐゴシック" panose="020B0600070205080204" pitchFamily="50" charset="-128"/>
                <a:ea typeface="ＭＳ Ｐゴシック" panose="020B0600070205080204" pitchFamily="50" charset="-128"/>
                <a:cs typeface="Times New Roman" panose="02020603050405020304" pitchFamily="18" charset="0"/>
              </a:rPr>
              <a:t>極めて重要です</a:t>
            </a:r>
            <a:endParaRPr lang="ja-JP" altLang="en-US" sz="32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180975" indent="0">
              <a:buNone/>
            </a:pPr>
            <a:r>
              <a:rPr lang="ja-JP" altLang="en-US" sz="3200" dirty="0">
                <a:latin typeface="ＭＳ Ｐゴシック" panose="020B0600070205080204" pitchFamily="50" charset="-128"/>
                <a:ea typeface="ＭＳ Ｐゴシック" panose="020B0600070205080204" pitchFamily="50" charset="-128"/>
                <a:cs typeface="Times New Roman" panose="02020603050405020304" pitchFamily="18" charset="0"/>
              </a:rPr>
              <a:t>また、新たに選任された研修リーダは研修の進め方について深く考えず、従来のやり方を踏襲しておこうというケースも多いのではないか</a:t>
            </a:r>
            <a:endParaRPr lang="ja-JP" altLang="en-US" sz="3200" dirty="0">
              <a:latin typeface="ＭＳ Ｐゴシック" panose="020B0600070205080204" pitchFamily="50" charset="-128"/>
              <a:ea typeface="ＭＳ Ｐゴシック" panose="020B0600070205080204" pitchFamily="50" charset="-128"/>
            </a:endParaRPr>
          </a:p>
          <a:p>
            <a:r>
              <a:rPr lang="ja-JP" altLang="en-US" sz="3200" dirty="0">
                <a:latin typeface="ＭＳ Ｐゴシック" panose="020B0600070205080204" pitchFamily="50" charset="-128"/>
                <a:ea typeface="ＭＳ Ｐゴシック" panose="020B0600070205080204" pitchFamily="50" charset="-128"/>
              </a:rPr>
              <a:t>地区全体の状況として次のような課題がある</a:t>
            </a:r>
          </a:p>
          <a:p>
            <a:pPr marL="0" indent="630238">
              <a:buNone/>
            </a:pPr>
            <a:r>
              <a:rPr lang="ja-JP" altLang="en-US" sz="3200" dirty="0">
                <a:latin typeface="ＭＳ Ｐゴシック" panose="020B0600070205080204" pitchFamily="50" charset="-128"/>
                <a:ea typeface="ＭＳ Ｐゴシック" panose="020B0600070205080204" pitchFamily="50" charset="-128"/>
              </a:rPr>
              <a:t>①新入会員の退会が多い </a:t>
            </a:r>
            <a:r>
              <a:rPr lang="en-US" altLang="ja-JP" sz="3000" dirty="0">
                <a:latin typeface="ＭＳ Ｐゴシック" panose="020B0600070205080204" pitchFamily="50" charset="-128"/>
                <a:ea typeface="ＭＳ Ｐゴシック" panose="020B0600070205080204" pitchFamily="50" charset="-128"/>
              </a:rPr>
              <a:t>(</a:t>
            </a:r>
            <a:r>
              <a:rPr lang="ja-JP" altLang="en-US" sz="3000" dirty="0">
                <a:latin typeface="ＭＳ Ｐゴシック" panose="020B0600070205080204" pitchFamily="50" charset="-128"/>
                <a:ea typeface="ＭＳ Ｐゴシック" panose="020B0600070205080204" pitchFamily="50" charset="-128"/>
              </a:rPr>
              <a:t>なじめず退会するケースも多い</a:t>
            </a:r>
            <a:r>
              <a:rPr lang="en-US" altLang="ja-JP" sz="3000" dirty="0">
                <a:latin typeface="ＭＳ Ｐゴシック" panose="020B0600070205080204" pitchFamily="50" charset="-128"/>
                <a:ea typeface="ＭＳ Ｐゴシック" panose="020B0600070205080204" pitchFamily="50" charset="-128"/>
              </a:rPr>
              <a:t>?)</a:t>
            </a:r>
            <a:endParaRPr lang="ja-JP" altLang="en-US" sz="3000" dirty="0">
              <a:latin typeface="ＭＳ Ｐゴシック" panose="020B0600070205080204" pitchFamily="50" charset="-128"/>
              <a:ea typeface="ＭＳ Ｐゴシック" panose="020B0600070205080204" pitchFamily="50" charset="-128"/>
            </a:endParaRPr>
          </a:p>
          <a:p>
            <a:pPr marL="0" indent="630238">
              <a:buNone/>
            </a:pPr>
            <a:r>
              <a:rPr lang="ja-JP" altLang="en-US" sz="3200" dirty="0">
                <a:latin typeface="ＭＳ Ｐゴシック" panose="020B0600070205080204" pitchFamily="50" charset="-128"/>
                <a:ea typeface="ＭＳ Ｐゴシック" panose="020B0600070205080204" pitchFamily="50" charset="-128"/>
              </a:rPr>
              <a:t>②クラブでの活動状況にばらつきがみられる</a:t>
            </a:r>
          </a:p>
          <a:p>
            <a:pPr marL="0" indent="630238">
              <a:buNone/>
            </a:pPr>
            <a:r>
              <a:rPr lang="ja-JP" altLang="en-US" sz="3200" dirty="0">
                <a:latin typeface="ＭＳ Ｐゴシック" panose="020B0600070205080204" pitchFamily="50" charset="-128"/>
                <a:ea typeface="ＭＳ Ｐゴシック" panose="020B0600070205080204" pitchFamily="50" charset="-128"/>
              </a:rPr>
              <a:t>③研修状況においてもばらつきが見られる</a:t>
            </a:r>
            <a:endParaRPr lang="ja-JP" altLang="en-US" sz="32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lang="ja-JP" altLang="en-US" sz="3200" dirty="0">
                <a:latin typeface="ＭＳ Ｐゴシック" panose="020B0600070205080204" pitchFamily="50" charset="-128"/>
                <a:ea typeface="ＭＳ Ｐゴシック" panose="020B0600070205080204" pitchFamily="50" charset="-128"/>
              </a:rPr>
              <a:t>これらから、クラブ研修のより一層の充実はクラブの活性化に大きく寄与すると考えられる。</a:t>
            </a:r>
            <a:endParaRPr lang="ja-JP" altLang="ja-JP" sz="3200" dirty="0">
              <a:latin typeface="ＭＳ Ｐゴシック" panose="020B0600070205080204" pitchFamily="50" charset="-128"/>
              <a:ea typeface="ＭＳ Ｐゴシック" panose="020B0600070205080204" pitchFamily="50" charset="-128"/>
            </a:endParaRPr>
          </a:p>
          <a:p>
            <a:endParaRPr lang="ja-JP" altLang="en-US" sz="2400" dirty="0">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B3F66FCF-5F71-4937-8872-D6C787C9883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3EE54A-AAF7-4063-8519-D2C1721CAFE1}"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84398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childTnLst>
                                </p:cTn>
                              </p:par>
                            </p:childTnLst>
                          </p:cTn>
                        </p:par>
                        <p:par>
                          <p:cTn id="29" fill="hold">
                            <p:stCondLst>
                              <p:cond delay="3000"/>
                            </p:stCondLst>
                            <p:childTnLst>
                              <p:par>
                                <p:cTn id="30" presetID="10" presetClass="entr" presetSubtype="0"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796269" y="242617"/>
            <a:ext cx="6395357" cy="1034634"/>
          </a:xfrm>
          <a:gradFill>
            <a:gsLst>
              <a:gs pos="0">
                <a:srgbClr val="FDF5FC"/>
              </a:gs>
              <a:gs pos="100000">
                <a:srgbClr val="FFCCFF"/>
              </a:gs>
            </a:gsLst>
            <a:lin ang="5400000" scaled="0"/>
          </a:gradFill>
        </p:spPr>
        <p:txBody>
          <a:bodyPr>
            <a:noAutofit/>
          </a:bodyPr>
          <a:lstStyle/>
          <a:p>
            <a:r>
              <a:rPr lang="en-US" altLang="ja-JP" sz="3600" dirty="0"/>
              <a:t>2660</a:t>
            </a:r>
            <a:r>
              <a:rPr lang="ja-JP" altLang="en-US" sz="3600" dirty="0"/>
              <a:t>地区 在籍年数別退会者数</a:t>
            </a:r>
          </a:p>
        </p:txBody>
      </p:sp>
      <p:graphicFrame>
        <p:nvGraphicFramePr>
          <p:cNvPr id="4" name="グラフ 3"/>
          <p:cNvGraphicFramePr/>
          <p:nvPr/>
        </p:nvGraphicFramePr>
        <p:xfrm>
          <a:off x="1449659" y="1714501"/>
          <a:ext cx="9063128" cy="4406147"/>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2761912" y="1403870"/>
            <a:ext cx="7318865" cy="338554"/>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2014/7</a:t>
            </a: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2019/6</a:t>
            </a: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退会者</a:t>
            </a:r>
            <a:r>
              <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1414</a:t>
            </a: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人（捕捉数・・・解散、逝去除く）　</a:t>
            </a:r>
            <a:r>
              <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my  rotary</a:t>
            </a: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による　）</a:t>
            </a:r>
          </a:p>
        </p:txBody>
      </p:sp>
      <p:cxnSp>
        <p:nvCxnSpPr>
          <p:cNvPr id="9" name="直線コネクタ 8"/>
          <p:cNvCxnSpPr>
            <a:cxnSpLocks/>
          </p:cNvCxnSpPr>
          <p:nvPr/>
        </p:nvCxnSpPr>
        <p:spPr>
          <a:xfrm flipV="1">
            <a:off x="4047505" y="3069523"/>
            <a:ext cx="0" cy="1696101"/>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6753226" y="6120647"/>
            <a:ext cx="2747925" cy="400110"/>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在籍年数（１年単位）</a:t>
            </a:r>
          </a:p>
        </p:txBody>
      </p:sp>
      <p:sp>
        <p:nvSpPr>
          <p:cNvPr id="10" name="テキスト ボックス 9"/>
          <p:cNvSpPr txBox="1"/>
          <p:nvPr/>
        </p:nvSpPr>
        <p:spPr>
          <a:xfrm>
            <a:off x="10512787" y="2081403"/>
            <a:ext cx="492443" cy="1616584"/>
          </a:xfrm>
          <a:prstGeom prst="rect">
            <a:avLst/>
          </a:prstGeom>
          <a:noFill/>
        </p:spPr>
        <p:txBody>
          <a:bodyPr vert="eaVert"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累積比率（％）</a:t>
            </a:r>
          </a:p>
        </p:txBody>
      </p:sp>
      <p:sp>
        <p:nvSpPr>
          <p:cNvPr id="12" name="テキスト ボックス 11"/>
          <p:cNvSpPr txBox="1"/>
          <p:nvPr/>
        </p:nvSpPr>
        <p:spPr>
          <a:xfrm>
            <a:off x="800012" y="2074209"/>
            <a:ext cx="492443" cy="2000993"/>
          </a:xfrm>
          <a:prstGeom prst="rect">
            <a:avLst/>
          </a:prstGeom>
          <a:noFill/>
        </p:spPr>
        <p:txBody>
          <a:bodyPr vert="eaVert"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退会会員数（人）</a:t>
            </a:r>
          </a:p>
        </p:txBody>
      </p:sp>
      <p:sp>
        <p:nvSpPr>
          <p:cNvPr id="13" name="円/楕円 12"/>
          <p:cNvSpPr/>
          <p:nvPr/>
        </p:nvSpPr>
        <p:spPr>
          <a:xfrm>
            <a:off x="2094348" y="2351263"/>
            <a:ext cx="994540" cy="2646293"/>
          </a:xfrm>
          <a:prstGeom prst="ellipse">
            <a:avLst/>
          </a:prstGeom>
          <a:noFill/>
          <a:ln>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
          <p:cNvSpPr txBox="1"/>
          <p:nvPr/>
        </p:nvSpPr>
        <p:spPr>
          <a:xfrm>
            <a:off x="3785763" y="3492629"/>
            <a:ext cx="1937650" cy="41071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10</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年未満６６％</a:t>
            </a:r>
          </a:p>
        </p:txBody>
      </p:sp>
      <p:sp>
        <p:nvSpPr>
          <p:cNvPr id="15" name="テキスト ボックス 1"/>
          <p:cNvSpPr txBox="1"/>
          <p:nvPr/>
        </p:nvSpPr>
        <p:spPr>
          <a:xfrm>
            <a:off x="2646750" y="2411940"/>
            <a:ext cx="2255489" cy="338553"/>
          </a:xfrm>
          <a:prstGeom prst="rect">
            <a:avLst/>
          </a:prstGeom>
          <a:solidFill>
            <a:schemeClr val="bg1"/>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約半数が</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年未満</a:t>
            </a:r>
          </a:p>
        </p:txBody>
      </p:sp>
      <p:sp>
        <p:nvSpPr>
          <p:cNvPr id="3" name="スライド番号プレースホルダー 2">
            <a:extLst>
              <a:ext uri="{FF2B5EF4-FFF2-40B4-BE49-F238E27FC236}">
                <a16:creationId xmlns:a16="http://schemas.microsoft.com/office/drawing/2014/main" id="{B7A662E0-A8C7-4F75-A69F-5BEEB39CBC1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31BA29-D296-4530-85F7-6F35DCC1507B}" type="slidenum">
              <a:rPr kumimoji="1" lang="ja-JP" altLang="en-US" sz="9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9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82567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17" dur="100"/>
                                        <p:tgtEl>
                                          <p:spTgt spid="4">
                                            <p:graphicEl>
                                              <a:chart seriesIdx="-3" categoryIdx="-3" bldStep="gridLegend"/>
                                            </p:graphicEl>
                                          </p:spTgt>
                                        </p:tgtEl>
                                      </p:cBhvr>
                                    </p:animEffect>
                                  </p:childTnLst>
                                </p:cTn>
                              </p:par>
                            </p:childTnLst>
                          </p:cTn>
                        </p:par>
                        <p:par>
                          <p:cTn id="18" fill="hold">
                            <p:stCondLst>
                              <p:cond delay="600"/>
                            </p:stCondLst>
                            <p:childTnLst>
                              <p:par>
                                <p:cTn id="19" presetID="22" presetClass="entr" presetSubtype="8" fill="hold" grpId="0" nodeType="afterEffect">
                                  <p:stCondLst>
                                    <p:cond delay="0"/>
                                  </p:stCondLst>
                                  <p:childTnLst>
                                    <p:set>
                                      <p:cBhvr>
                                        <p:cTn id="20" dur="1" fill="hold">
                                          <p:stCondLst>
                                            <p:cond delay="0"/>
                                          </p:stCondLst>
                                        </p:cTn>
                                        <p:tgtEl>
                                          <p:spTgt spid="4">
                                            <p:graphicEl>
                                              <a:chart seriesIdx="-4" categoryIdx="0" bldStep="category"/>
                                            </p:graphicEl>
                                          </p:spTgt>
                                        </p:tgtEl>
                                        <p:attrNameLst>
                                          <p:attrName>style.visibility</p:attrName>
                                        </p:attrNameLst>
                                      </p:cBhvr>
                                      <p:to>
                                        <p:strVal val="visible"/>
                                      </p:to>
                                    </p:set>
                                    <p:animEffect transition="in" filter="wipe(left)">
                                      <p:cBhvr>
                                        <p:cTn id="21" dur="100"/>
                                        <p:tgtEl>
                                          <p:spTgt spid="4">
                                            <p:graphicEl>
                                              <a:chart seriesIdx="-4" categoryIdx="0" bldStep="category"/>
                                            </p:graphicEl>
                                          </p:spTgt>
                                        </p:tgtEl>
                                      </p:cBhvr>
                                    </p:animEffect>
                                  </p:childTnLst>
                                </p:cTn>
                              </p:par>
                            </p:childTnLst>
                          </p:cTn>
                        </p:par>
                        <p:par>
                          <p:cTn id="22" fill="hold">
                            <p:stCondLst>
                              <p:cond delay="700"/>
                            </p:stCondLst>
                            <p:childTnLst>
                              <p:par>
                                <p:cTn id="23" presetID="22" presetClass="entr" presetSubtype="8" fill="hold" grpId="0" nodeType="afterEffect">
                                  <p:stCondLst>
                                    <p:cond delay="0"/>
                                  </p:stCondLst>
                                  <p:childTnLst>
                                    <p:set>
                                      <p:cBhvr>
                                        <p:cTn id="24" dur="1" fill="hold">
                                          <p:stCondLst>
                                            <p:cond delay="0"/>
                                          </p:stCondLst>
                                        </p:cTn>
                                        <p:tgtEl>
                                          <p:spTgt spid="4">
                                            <p:graphicEl>
                                              <a:chart seriesIdx="-4" categoryIdx="1" bldStep="category"/>
                                            </p:graphicEl>
                                          </p:spTgt>
                                        </p:tgtEl>
                                        <p:attrNameLst>
                                          <p:attrName>style.visibility</p:attrName>
                                        </p:attrNameLst>
                                      </p:cBhvr>
                                      <p:to>
                                        <p:strVal val="visible"/>
                                      </p:to>
                                    </p:set>
                                    <p:animEffect transition="in" filter="wipe(left)">
                                      <p:cBhvr>
                                        <p:cTn id="25" dur="100"/>
                                        <p:tgtEl>
                                          <p:spTgt spid="4">
                                            <p:graphicEl>
                                              <a:chart seriesIdx="-4" categoryIdx="1" bldStep="category"/>
                                            </p:graphicEl>
                                          </p:spTgt>
                                        </p:tgtEl>
                                      </p:cBhvr>
                                    </p:animEffect>
                                  </p:childTnLst>
                                </p:cTn>
                              </p:par>
                            </p:childTnLst>
                          </p:cTn>
                        </p:par>
                        <p:par>
                          <p:cTn id="26" fill="hold">
                            <p:stCondLst>
                              <p:cond delay="800"/>
                            </p:stCondLst>
                            <p:childTnLst>
                              <p:par>
                                <p:cTn id="27" presetID="22" presetClass="entr" presetSubtype="8" fill="hold" grpId="0" nodeType="afterEffect">
                                  <p:stCondLst>
                                    <p:cond delay="0"/>
                                  </p:stCondLst>
                                  <p:childTnLst>
                                    <p:set>
                                      <p:cBhvr>
                                        <p:cTn id="28" dur="1" fill="hold">
                                          <p:stCondLst>
                                            <p:cond delay="0"/>
                                          </p:stCondLst>
                                        </p:cTn>
                                        <p:tgtEl>
                                          <p:spTgt spid="4">
                                            <p:graphicEl>
                                              <a:chart seriesIdx="-4" categoryIdx="2" bldStep="category"/>
                                            </p:graphicEl>
                                          </p:spTgt>
                                        </p:tgtEl>
                                        <p:attrNameLst>
                                          <p:attrName>style.visibility</p:attrName>
                                        </p:attrNameLst>
                                      </p:cBhvr>
                                      <p:to>
                                        <p:strVal val="visible"/>
                                      </p:to>
                                    </p:set>
                                    <p:animEffect transition="in" filter="wipe(left)">
                                      <p:cBhvr>
                                        <p:cTn id="29" dur="100"/>
                                        <p:tgtEl>
                                          <p:spTgt spid="4">
                                            <p:graphicEl>
                                              <a:chart seriesIdx="-4" categoryIdx="2" bldStep="category"/>
                                            </p:graphicEl>
                                          </p:spTgt>
                                        </p:tgtEl>
                                      </p:cBhvr>
                                    </p:animEffect>
                                  </p:childTnLst>
                                </p:cTn>
                              </p:par>
                            </p:childTnLst>
                          </p:cTn>
                        </p:par>
                        <p:par>
                          <p:cTn id="30" fill="hold">
                            <p:stCondLst>
                              <p:cond delay="900"/>
                            </p:stCondLst>
                            <p:childTnLst>
                              <p:par>
                                <p:cTn id="31" presetID="22" presetClass="entr" presetSubtype="8" fill="hold" grpId="0" nodeType="afterEffect">
                                  <p:stCondLst>
                                    <p:cond delay="0"/>
                                  </p:stCondLst>
                                  <p:childTnLst>
                                    <p:set>
                                      <p:cBhvr>
                                        <p:cTn id="32" dur="1" fill="hold">
                                          <p:stCondLst>
                                            <p:cond delay="0"/>
                                          </p:stCondLst>
                                        </p:cTn>
                                        <p:tgtEl>
                                          <p:spTgt spid="4">
                                            <p:graphicEl>
                                              <a:chart seriesIdx="-4" categoryIdx="3" bldStep="category"/>
                                            </p:graphicEl>
                                          </p:spTgt>
                                        </p:tgtEl>
                                        <p:attrNameLst>
                                          <p:attrName>style.visibility</p:attrName>
                                        </p:attrNameLst>
                                      </p:cBhvr>
                                      <p:to>
                                        <p:strVal val="visible"/>
                                      </p:to>
                                    </p:set>
                                    <p:animEffect transition="in" filter="wipe(left)">
                                      <p:cBhvr>
                                        <p:cTn id="33" dur="100"/>
                                        <p:tgtEl>
                                          <p:spTgt spid="4">
                                            <p:graphicEl>
                                              <a:chart seriesIdx="-4" categoryIdx="3" bldStep="category"/>
                                            </p:graphicEl>
                                          </p:spTgt>
                                        </p:tgtEl>
                                      </p:cBhvr>
                                    </p:animEffect>
                                  </p:childTnLst>
                                </p:cTn>
                              </p:par>
                            </p:childTnLst>
                          </p:cTn>
                        </p:par>
                        <p:par>
                          <p:cTn id="34" fill="hold">
                            <p:stCondLst>
                              <p:cond delay="1000"/>
                            </p:stCondLst>
                            <p:childTnLst>
                              <p:par>
                                <p:cTn id="35" presetID="22" presetClass="entr" presetSubtype="8" fill="hold" grpId="0" nodeType="afterEffect">
                                  <p:stCondLst>
                                    <p:cond delay="0"/>
                                  </p:stCondLst>
                                  <p:childTnLst>
                                    <p:set>
                                      <p:cBhvr>
                                        <p:cTn id="36" dur="1" fill="hold">
                                          <p:stCondLst>
                                            <p:cond delay="0"/>
                                          </p:stCondLst>
                                        </p:cTn>
                                        <p:tgtEl>
                                          <p:spTgt spid="4">
                                            <p:graphicEl>
                                              <a:chart seriesIdx="-4" categoryIdx="4" bldStep="category"/>
                                            </p:graphicEl>
                                          </p:spTgt>
                                        </p:tgtEl>
                                        <p:attrNameLst>
                                          <p:attrName>style.visibility</p:attrName>
                                        </p:attrNameLst>
                                      </p:cBhvr>
                                      <p:to>
                                        <p:strVal val="visible"/>
                                      </p:to>
                                    </p:set>
                                    <p:animEffect transition="in" filter="wipe(left)">
                                      <p:cBhvr>
                                        <p:cTn id="37" dur="100"/>
                                        <p:tgtEl>
                                          <p:spTgt spid="4">
                                            <p:graphicEl>
                                              <a:chart seriesIdx="-4" categoryIdx="4" bldStep="category"/>
                                            </p:graphicEl>
                                          </p:spTgt>
                                        </p:tgtEl>
                                      </p:cBhvr>
                                    </p:animEffect>
                                  </p:childTnLst>
                                </p:cTn>
                              </p:par>
                            </p:childTnLst>
                          </p:cTn>
                        </p:par>
                        <p:par>
                          <p:cTn id="38" fill="hold">
                            <p:stCondLst>
                              <p:cond delay="1100"/>
                            </p:stCondLst>
                            <p:childTnLst>
                              <p:par>
                                <p:cTn id="39" presetID="22" presetClass="entr" presetSubtype="8" fill="hold" grpId="0" nodeType="afterEffect">
                                  <p:stCondLst>
                                    <p:cond delay="0"/>
                                  </p:stCondLst>
                                  <p:childTnLst>
                                    <p:set>
                                      <p:cBhvr>
                                        <p:cTn id="40" dur="1" fill="hold">
                                          <p:stCondLst>
                                            <p:cond delay="0"/>
                                          </p:stCondLst>
                                        </p:cTn>
                                        <p:tgtEl>
                                          <p:spTgt spid="4">
                                            <p:graphicEl>
                                              <a:chart seriesIdx="-4" categoryIdx="5" bldStep="category"/>
                                            </p:graphicEl>
                                          </p:spTgt>
                                        </p:tgtEl>
                                        <p:attrNameLst>
                                          <p:attrName>style.visibility</p:attrName>
                                        </p:attrNameLst>
                                      </p:cBhvr>
                                      <p:to>
                                        <p:strVal val="visible"/>
                                      </p:to>
                                    </p:set>
                                    <p:animEffect transition="in" filter="wipe(left)">
                                      <p:cBhvr>
                                        <p:cTn id="41" dur="100"/>
                                        <p:tgtEl>
                                          <p:spTgt spid="4">
                                            <p:graphicEl>
                                              <a:chart seriesIdx="-4" categoryIdx="5" bldStep="category"/>
                                            </p:graphicEl>
                                          </p:spTgt>
                                        </p:tgtEl>
                                      </p:cBhvr>
                                    </p:animEffect>
                                  </p:childTnLst>
                                </p:cTn>
                              </p:par>
                            </p:childTnLst>
                          </p:cTn>
                        </p:par>
                        <p:par>
                          <p:cTn id="42" fill="hold">
                            <p:stCondLst>
                              <p:cond delay="1200"/>
                            </p:stCondLst>
                            <p:childTnLst>
                              <p:par>
                                <p:cTn id="43" presetID="22" presetClass="entr" presetSubtype="8" fill="hold" grpId="0" nodeType="afterEffect">
                                  <p:stCondLst>
                                    <p:cond delay="0"/>
                                  </p:stCondLst>
                                  <p:childTnLst>
                                    <p:set>
                                      <p:cBhvr>
                                        <p:cTn id="44" dur="1" fill="hold">
                                          <p:stCondLst>
                                            <p:cond delay="0"/>
                                          </p:stCondLst>
                                        </p:cTn>
                                        <p:tgtEl>
                                          <p:spTgt spid="4">
                                            <p:graphicEl>
                                              <a:chart seriesIdx="-4" categoryIdx="6" bldStep="category"/>
                                            </p:graphicEl>
                                          </p:spTgt>
                                        </p:tgtEl>
                                        <p:attrNameLst>
                                          <p:attrName>style.visibility</p:attrName>
                                        </p:attrNameLst>
                                      </p:cBhvr>
                                      <p:to>
                                        <p:strVal val="visible"/>
                                      </p:to>
                                    </p:set>
                                    <p:animEffect transition="in" filter="wipe(left)">
                                      <p:cBhvr>
                                        <p:cTn id="45" dur="100"/>
                                        <p:tgtEl>
                                          <p:spTgt spid="4">
                                            <p:graphicEl>
                                              <a:chart seriesIdx="-4" categoryIdx="6" bldStep="category"/>
                                            </p:graphicEl>
                                          </p:spTgt>
                                        </p:tgtEl>
                                      </p:cBhvr>
                                    </p:animEffect>
                                  </p:childTnLst>
                                </p:cTn>
                              </p:par>
                            </p:childTnLst>
                          </p:cTn>
                        </p:par>
                        <p:par>
                          <p:cTn id="46" fill="hold">
                            <p:stCondLst>
                              <p:cond delay="1300"/>
                            </p:stCondLst>
                            <p:childTnLst>
                              <p:par>
                                <p:cTn id="47" presetID="22" presetClass="entr" presetSubtype="8" fill="hold" grpId="0" nodeType="afterEffect">
                                  <p:stCondLst>
                                    <p:cond delay="0"/>
                                  </p:stCondLst>
                                  <p:childTnLst>
                                    <p:set>
                                      <p:cBhvr>
                                        <p:cTn id="48" dur="1" fill="hold">
                                          <p:stCondLst>
                                            <p:cond delay="0"/>
                                          </p:stCondLst>
                                        </p:cTn>
                                        <p:tgtEl>
                                          <p:spTgt spid="4">
                                            <p:graphicEl>
                                              <a:chart seriesIdx="-4" categoryIdx="7" bldStep="category"/>
                                            </p:graphicEl>
                                          </p:spTgt>
                                        </p:tgtEl>
                                        <p:attrNameLst>
                                          <p:attrName>style.visibility</p:attrName>
                                        </p:attrNameLst>
                                      </p:cBhvr>
                                      <p:to>
                                        <p:strVal val="visible"/>
                                      </p:to>
                                    </p:set>
                                    <p:animEffect transition="in" filter="wipe(left)">
                                      <p:cBhvr>
                                        <p:cTn id="49" dur="100"/>
                                        <p:tgtEl>
                                          <p:spTgt spid="4">
                                            <p:graphicEl>
                                              <a:chart seriesIdx="-4" categoryIdx="7" bldStep="category"/>
                                            </p:graphicEl>
                                          </p:spTgt>
                                        </p:tgtEl>
                                      </p:cBhvr>
                                    </p:animEffect>
                                  </p:childTnLst>
                                </p:cTn>
                              </p:par>
                            </p:childTnLst>
                          </p:cTn>
                        </p:par>
                        <p:par>
                          <p:cTn id="50" fill="hold">
                            <p:stCondLst>
                              <p:cond delay="1400"/>
                            </p:stCondLst>
                            <p:childTnLst>
                              <p:par>
                                <p:cTn id="51" presetID="22" presetClass="entr" presetSubtype="8" fill="hold" grpId="0" nodeType="afterEffect">
                                  <p:stCondLst>
                                    <p:cond delay="0"/>
                                  </p:stCondLst>
                                  <p:childTnLst>
                                    <p:set>
                                      <p:cBhvr>
                                        <p:cTn id="52" dur="1" fill="hold">
                                          <p:stCondLst>
                                            <p:cond delay="0"/>
                                          </p:stCondLst>
                                        </p:cTn>
                                        <p:tgtEl>
                                          <p:spTgt spid="4">
                                            <p:graphicEl>
                                              <a:chart seriesIdx="-4" categoryIdx="8" bldStep="category"/>
                                            </p:graphicEl>
                                          </p:spTgt>
                                        </p:tgtEl>
                                        <p:attrNameLst>
                                          <p:attrName>style.visibility</p:attrName>
                                        </p:attrNameLst>
                                      </p:cBhvr>
                                      <p:to>
                                        <p:strVal val="visible"/>
                                      </p:to>
                                    </p:set>
                                    <p:animEffect transition="in" filter="wipe(left)">
                                      <p:cBhvr>
                                        <p:cTn id="53" dur="100"/>
                                        <p:tgtEl>
                                          <p:spTgt spid="4">
                                            <p:graphicEl>
                                              <a:chart seriesIdx="-4" categoryIdx="8" bldStep="category"/>
                                            </p:graphicEl>
                                          </p:spTgt>
                                        </p:tgtEl>
                                      </p:cBhvr>
                                    </p:animEffect>
                                  </p:childTnLst>
                                </p:cTn>
                              </p:par>
                            </p:childTnLst>
                          </p:cTn>
                        </p:par>
                        <p:par>
                          <p:cTn id="54" fill="hold">
                            <p:stCondLst>
                              <p:cond delay="1500"/>
                            </p:stCondLst>
                            <p:childTnLst>
                              <p:par>
                                <p:cTn id="55" presetID="22" presetClass="entr" presetSubtype="8" fill="hold" grpId="0" nodeType="afterEffect">
                                  <p:stCondLst>
                                    <p:cond delay="0"/>
                                  </p:stCondLst>
                                  <p:childTnLst>
                                    <p:set>
                                      <p:cBhvr>
                                        <p:cTn id="56" dur="1" fill="hold">
                                          <p:stCondLst>
                                            <p:cond delay="0"/>
                                          </p:stCondLst>
                                        </p:cTn>
                                        <p:tgtEl>
                                          <p:spTgt spid="4">
                                            <p:graphicEl>
                                              <a:chart seriesIdx="-4" categoryIdx="9" bldStep="category"/>
                                            </p:graphicEl>
                                          </p:spTgt>
                                        </p:tgtEl>
                                        <p:attrNameLst>
                                          <p:attrName>style.visibility</p:attrName>
                                        </p:attrNameLst>
                                      </p:cBhvr>
                                      <p:to>
                                        <p:strVal val="visible"/>
                                      </p:to>
                                    </p:set>
                                    <p:animEffect transition="in" filter="wipe(left)">
                                      <p:cBhvr>
                                        <p:cTn id="57" dur="100"/>
                                        <p:tgtEl>
                                          <p:spTgt spid="4">
                                            <p:graphicEl>
                                              <a:chart seriesIdx="-4" categoryIdx="9" bldStep="category"/>
                                            </p:graphicEl>
                                          </p:spTgt>
                                        </p:tgtEl>
                                      </p:cBhvr>
                                    </p:animEffect>
                                  </p:childTnLst>
                                </p:cTn>
                              </p:par>
                            </p:childTnLst>
                          </p:cTn>
                        </p:par>
                        <p:par>
                          <p:cTn id="58" fill="hold">
                            <p:stCondLst>
                              <p:cond delay="1600"/>
                            </p:stCondLst>
                            <p:childTnLst>
                              <p:par>
                                <p:cTn id="59" presetID="22" presetClass="entr" presetSubtype="8" fill="hold" grpId="0" nodeType="afterEffect">
                                  <p:stCondLst>
                                    <p:cond delay="0"/>
                                  </p:stCondLst>
                                  <p:childTnLst>
                                    <p:set>
                                      <p:cBhvr>
                                        <p:cTn id="60" dur="1" fill="hold">
                                          <p:stCondLst>
                                            <p:cond delay="0"/>
                                          </p:stCondLst>
                                        </p:cTn>
                                        <p:tgtEl>
                                          <p:spTgt spid="4">
                                            <p:graphicEl>
                                              <a:chart seriesIdx="-4" categoryIdx="10" bldStep="category"/>
                                            </p:graphicEl>
                                          </p:spTgt>
                                        </p:tgtEl>
                                        <p:attrNameLst>
                                          <p:attrName>style.visibility</p:attrName>
                                        </p:attrNameLst>
                                      </p:cBhvr>
                                      <p:to>
                                        <p:strVal val="visible"/>
                                      </p:to>
                                    </p:set>
                                    <p:animEffect transition="in" filter="wipe(left)">
                                      <p:cBhvr>
                                        <p:cTn id="61" dur="100"/>
                                        <p:tgtEl>
                                          <p:spTgt spid="4">
                                            <p:graphicEl>
                                              <a:chart seriesIdx="-4" categoryIdx="10" bldStep="category"/>
                                            </p:graphicEl>
                                          </p:spTgt>
                                        </p:tgtEl>
                                      </p:cBhvr>
                                    </p:animEffect>
                                  </p:childTnLst>
                                </p:cTn>
                              </p:par>
                            </p:childTnLst>
                          </p:cTn>
                        </p:par>
                        <p:par>
                          <p:cTn id="62" fill="hold">
                            <p:stCondLst>
                              <p:cond delay="1700"/>
                            </p:stCondLst>
                            <p:childTnLst>
                              <p:par>
                                <p:cTn id="63" presetID="22" presetClass="entr" presetSubtype="8" fill="hold" grpId="0" nodeType="afterEffect">
                                  <p:stCondLst>
                                    <p:cond delay="0"/>
                                  </p:stCondLst>
                                  <p:childTnLst>
                                    <p:set>
                                      <p:cBhvr>
                                        <p:cTn id="64" dur="1" fill="hold">
                                          <p:stCondLst>
                                            <p:cond delay="0"/>
                                          </p:stCondLst>
                                        </p:cTn>
                                        <p:tgtEl>
                                          <p:spTgt spid="4">
                                            <p:graphicEl>
                                              <a:chart seriesIdx="-4" categoryIdx="11" bldStep="category"/>
                                            </p:graphicEl>
                                          </p:spTgt>
                                        </p:tgtEl>
                                        <p:attrNameLst>
                                          <p:attrName>style.visibility</p:attrName>
                                        </p:attrNameLst>
                                      </p:cBhvr>
                                      <p:to>
                                        <p:strVal val="visible"/>
                                      </p:to>
                                    </p:set>
                                    <p:animEffect transition="in" filter="wipe(left)">
                                      <p:cBhvr>
                                        <p:cTn id="65" dur="100"/>
                                        <p:tgtEl>
                                          <p:spTgt spid="4">
                                            <p:graphicEl>
                                              <a:chart seriesIdx="-4" categoryIdx="11" bldStep="category"/>
                                            </p:graphicEl>
                                          </p:spTgt>
                                        </p:tgtEl>
                                      </p:cBhvr>
                                    </p:animEffect>
                                  </p:childTnLst>
                                </p:cTn>
                              </p:par>
                            </p:childTnLst>
                          </p:cTn>
                        </p:par>
                        <p:par>
                          <p:cTn id="66" fill="hold">
                            <p:stCondLst>
                              <p:cond delay="1800"/>
                            </p:stCondLst>
                            <p:childTnLst>
                              <p:par>
                                <p:cTn id="67" presetID="22" presetClass="entr" presetSubtype="8" fill="hold" grpId="0" nodeType="afterEffect">
                                  <p:stCondLst>
                                    <p:cond delay="0"/>
                                  </p:stCondLst>
                                  <p:childTnLst>
                                    <p:set>
                                      <p:cBhvr>
                                        <p:cTn id="68" dur="1" fill="hold">
                                          <p:stCondLst>
                                            <p:cond delay="0"/>
                                          </p:stCondLst>
                                        </p:cTn>
                                        <p:tgtEl>
                                          <p:spTgt spid="4">
                                            <p:graphicEl>
                                              <a:chart seriesIdx="-4" categoryIdx="12" bldStep="category"/>
                                            </p:graphicEl>
                                          </p:spTgt>
                                        </p:tgtEl>
                                        <p:attrNameLst>
                                          <p:attrName>style.visibility</p:attrName>
                                        </p:attrNameLst>
                                      </p:cBhvr>
                                      <p:to>
                                        <p:strVal val="visible"/>
                                      </p:to>
                                    </p:set>
                                    <p:animEffect transition="in" filter="wipe(left)">
                                      <p:cBhvr>
                                        <p:cTn id="69" dur="100"/>
                                        <p:tgtEl>
                                          <p:spTgt spid="4">
                                            <p:graphicEl>
                                              <a:chart seriesIdx="-4" categoryIdx="12" bldStep="category"/>
                                            </p:graphicEl>
                                          </p:spTgt>
                                        </p:tgtEl>
                                      </p:cBhvr>
                                    </p:animEffect>
                                  </p:childTnLst>
                                </p:cTn>
                              </p:par>
                            </p:childTnLst>
                          </p:cTn>
                        </p:par>
                        <p:par>
                          <p:cTn id="70" fill="hold">
                            <p:stCondLst>
                              <p:cond delay="1900"/>
                            </p:stCondLst>
                            <p:childTnLst>
                              <p:par>
                                <p:cTn id="71" presetID="22" presetClass="entr" presetSubtype="8" fill="hold" grpId="0" nodeType="afterEffect">
                                  <p:stCondLst>
                                    <p:cond delay="0"/>
                                  </p:stCondLst>
                                  <p:childTnLst>
                                    <p:set>
                                      <p:cBhvr>
                                        <p:cTn id="72" dur="1" fill="hold">
                                          <p:stCondLst>
                                            <p:cond delay="0"/>
                                          </p:stCondLst>
                                        </p:cTn>
                                        <p:tgtEl>
                                          <p:spTgt spid="4">
                                            <p:graphicEl>
                                              <a:chart seriesIdx="-4" categoryIdx="13" bldStep="category"/>
                                            </p:graphicEl>
                                          </p:spTgt>
                                        </p:tgtEl>
                                        <p:attrNameLst>
                                          <p:attrName>style.visibility</p:attrName>
                                        </p:attrNameLst>
                                      </p:cBhvr>
                                      <p:to>
                                        <p:strVal val="visible"/>
                                      </p:to>
                                    </p:set>
                                    <p:animEffect transition="in" filter="wipe(left)">
                                      <p:cBhvr>
                                        <p:cTn id="73" dur="100"/>
                                        <p:tgtEl>
                                          <p:spTgt spid="4">
                                            <p:graphicEl>
                                              <a:chart seriesIdx="-4" categoryIdx="13" bldStep="category"/>
                                            </p:graphicEl>
                                          </p:spTgt>
                                        </p:tgtEl>
                                      </p:cBhvr>
                                    </p:animEffect>
                                  </p:childTnLst>
                                </p:cTn>
                              </p:par>
                            </p:childTnLst>
                          </p:cTn>
                        </p:par>
                        <p:par>
                          <p:cTn id="74" fill="hold">
                            <p:stCondLst>
                              <p:cond delay="2000"/>
                            </p:stCondLst>
                            <p:childTnLst>
                              <p:par>
                                <p:cTn id="75" presetID="22" presetClass="entr" presetSubtype="8" fill="hold" grpId="0" nodeType="afterEffect">
                                  <p:stCondLst>
                                    <p:cond delay="0"/>
                                  </p:stCondLst>
                                  <p:childTnLst>
                                    <p:set>
                                      <p:cBhvr>
                                        <p:cTn id="76" dur="1" fill="hold">
                                          <p:stCondLst>
                                            <p:cond delay="0"/>
                                          </p:stCondLst>
                                        </p:cTn>
                                        <p:tgtEl>
                                          <p:spTgt spid="4">
                                            <p:graphicEl>
                                              <a:chart seriesIdx="-4" categoryIdx="14" bldStep="category"/>
                                            </p:graphicEl>
                                          </p:spTgt>
                                        </p:tgtEl>
                                        <p:attrNameLst>
                                          <p:attrName>style.visibility</p:attrName>
                                        </p:attrNameLst>
                                      </p:cBhvr>
                                      <p:to>
                                        <p:strVal val="visible"/>
                                      </p:to>
                                    </p:set>
                                    <p:animEffect transition="in" filter="wipe(left)">
                                      <p:cBhvr>
                                        <p:cTn id="77" dur="100"/>
                                        <p:tgtEl>
                                          <p:spTgt spid="4">
                                            <p:graphicEl>
                                              <a:chart seriesIdx="-4" categoryIdx="14" bldStep="category"/>
                                            </p:graphicEl>
                                          </p:spTgt>
                                        </p:tgtEl>
                                      </p:cBhvr>
                                    </p:animEffect>
                                  </p:childTnLst>
                                </p:cTn>
                              </p:par>
                            </p:childTnLst>
                          </p:cTn>
                        </p:par>
                        <p:par>
                          <p:cTn id="78" fill="hold">
                            <p:stCondLst>
                              <p:cond delay="2100"/>
                            </p:stCondLst>
                            <p:childTnLst>
                              <p:par>
                                <p:cTn id="79" presetID="22" presetClass="entr" presetSubtype="8" fill="hold" grpId="0" nodeType="afterEffect">
                                  <p:stCondLst>
                                    <p:cond delay="0"/>
                                  </p:stCondLst>
                                  <p:childTnLst>
                                    <p:set>
                                      <p:cBhvr>
                                        <p:cTn id="80" dur="1" fill="hold">
                                          <p:stCondLst>
                                            <p:cond delay="0"/>
                                          </p:stCondLst>
                                        </p:cTn>
                                        <p:tgtEl>
                                          <p:spTgt spid="4">
                                            <p:graphicEl>
                                              <a:chart seriesIdx="-4" categoryIdx="15" bldStep="category"/>
                                            </p:graphicEl>
                                          </p:spTgt>
                                        </p:tgtEl>
                                        <p:attrNameLst>
                                          <p:attrName>style.visibility</p:attrName>
                                        </p:attrNameLst>
                                      </p:cBhvr>
                                      <p:to>
                                        <p:strVal val="visible"/>
                                      </p:to>
                                    </p:set>
                                    <p:animEffect transition="in" filter="wipe(left)">
                                      <p:cBhvr>
                                        <p:cTn id="81" dur="100"/>
                                        <p:tgtEl>
                                          <p:spTgt spid="4">
                                            <p:graphicEl>
                                              <a:chart seriesIdx="-4" categoryIdx="15" bldStep="category"/>
                                            </p:graphicEl>
                                          </p:spTgt>
                                        </p:tgtEl>
                                      </p:cBhvr>
                                    </p:animEffect>
                                  </p:childTnLst>
                                </p:cTn>
                              </p:par>
                            </p:childTnLst>
                          </p:cTn>
                        </p:par>
                        <p:par>
                          <p:cTn id="82" fill="hold">
                            <p:stCondLst>
                              <p:cond delay="2200"/>
                            </p:stCondLst>
                            <p:childTnLst>
                              <p:par>
                                <p:cTn id="83" presetID="22" presetClass="entr" presetSubtype="8" fill="hold" grpId="0" nodeType="afterEffect">
                                  <p:stCondLst>
                                    <p:cond delay="0"/>
                                  </p:stCondLst>
                                  <p:childTnLst>
                                    <p:set>
                                      <p:cBhvr>
                                        <p:cTn id="84" dur="1" fill="hold">
                                          <p:stCondLst>
                                            <p:cond delay="0"/>
                                          </p:stCondLst>
                                        </p:cTn>
                                        <p:tgtEl>
                                          <p:spTgt spid="4">
                                            <p:graphicEl>
                                              <a:chart seriesIdx="-4" categoryIdx="16" bldStep="category"/>
                                            </p:graphicEl>
                                          </p:spTgt>
                                        </p:tgtEl>
                                        <p:attrNameLst>
                                          <p:attrName>style.visibility</p:attrName>
                                        </p:attrNameLst>
                                      </p:cBhvr>
                                      <p:to>
                                        <p:strVal val="visible"/>
                                      </p:to>
                                    </p:set>
                                    <p:animEffect transition="in" filter="wipe(left)">
                                      <p:cBhvr>
                                        <p:cTn id="85" dur="100"/>
                                        <p:tgtEl>
                                          <p:spTgt spid="4">
                                            <p:graphicEl>
                                              <a:chart seriesIdx="-4" categoryIdx="16" bldStep="category"/>
                                            </p:graphicEl>
                                          </p:spTgt>
                                        </p:tgtEl>
                                      </p:cBhvr>
                                    </p:animEffect>
                                  </p:childTnLst>
                                </p:cTn>
                              </p:par>
                            </p:childTnLst>
                          </p:cTn>
                        </p:par>
                        <p:par>
                          <p:cTn id="86" fill="hold">
                            <p:stCondLst>
                              <p:cond delay="2300"/>
                            </p:stCondLst>
                            <p:childTnLst>
                              <p:par>
                                <p:cTn id="87" presetID="22" presetClass="entr" presetSubtype="8" fill="hold" grpId="0" nodeType="afterEffect">
                                  <p:stCondLst>
                                    <p:cond delay="0"/>
                                  </p:stCondLst>
                                  <p:childTnLst>
                                    <p:set>
                                      <p:cBhvr>
                                        <p:cTn id="88" dur="1" fill="hold">
                                          <p:stCondLst>
                                            <p:cond delay="0"/>
                                          </p:stCondLst>
                                        </p:cTn>
                                        <p:tgtEl>
                                          <p:spTgt spid="4">
                                            <p:graphicEl>
                                              <a:chart seriesIdx="-4" categoryIdx="17" bldStep="category"/>
                                            </p:graphicEl>
                                          </p:spTgt>
                                        </p:tgtEl>
                                        <p:attrNameLst>
                                          <p:attrName>style.visibility</p:attrName>
                                        </p:attrNameLst>
                                      </p:cBhvr>
                                      <p:to>
                                        <p:strVal val="visible"/>
                                      </p:to>
                                    </p:set>
                                    <p:animEffect transition="in" filter="wipe(left)">
                                      <p:cBhvr>
                                        <p:cTn id="89" dur="100"/>
                                        <p:tgtEl>
                                          <p:spTgt spid="4">
                                            <p:graphicEl>
                                              <a:chart seriesIdx="-4" categoryIdx="17" bldStep="category"/>
                                            </p:graphicEl>
                                          </p:spTgt>
                                        </p:tgtEl>
                                      </p:cBhvr>
                                    </p:animEffect>
                                  </p:childTnLst>
                                </p:cTn>
                              </p:par>
                            </p:childTnLst>
                          </p:cTn>
                        </p:par>
                        <p:par>
                          <p:cTn id="90" fill="hold">
                            <p:stCondLst>
                              <p:cond delay="2400"/>
                            </p:stCondLst>
                            <p:childTnLst>
                              <p:par>
                                <p:cTn id="91" presetID="22" presetClass="entr" presetSubtype="8" fill="hold" grpId="0" nodeType="afterEffect">
                                  <p:stCondLst>
                                    <p:cond delay="0"/>
                                  </p:stCondLst>
                                  <p:childTnLst>
                                    <p:set>
                                      <p:cBhvr>
                                        <p:cTn id="92" dur="1" fill="hold">
                                          <p:stCondLst>
                                            <p:cond delay="0"/>
                                          </p:stCondLst>
                                        </p:cTn>
                                        <p:tgtEl>
                                          <p:spTgt spid="4">
                                            <p:graphicEl>
                                              <a:chart seriesIdx="-4" categoryIdx="18" bldStep="category"/>
                                            </p:graphicEl>
                                          </p:spTgt>
                                        </p:tgtEl>
                                        <p:attrNameLst>
                                          <p:attrName>style.visibility</p:attrName>
                                        </p:attrNameLst>
                                      </p:cBhvr>
                                      <p:to>
                                        <p:strVal val="visible"/>
                                      </p:to>
                                    </p:set>
                                    <p:animEffect transition="in" filter="wipe(left)">
                                      <p:cBhvr>
                                        <p:cTn id="93" dur="100"/>
                                        <p:tgtEl>
                                          <p:spTgt spid="4">
                                            <p:graphicEl>
                                              <a:chart seriesIdx="-4" categoryIdx="18" bldStep="category"/>
                                            </p:graphicEl>
                                          </p:spTgt>
                                        </p:tgtEl>
                                      </p:cBhvr>
                                    </p:animEffect>
                                  </p:childTnLst>
                                </p:cTn>
                              </p:par>
                            </p:childTnLst>
                          </p:cTn>
                        </p:par>
                        <p:par>
                          <p:cTn id="94" fill="hold">
                            <p:stCondLst>
                              <p:cond delay="2500"/>
                            </p:stCondLst>
                            <p:childTnLst>
                              <p:par>
                                <p:cTn id="95" presetID="22" presetClass="entr" presetSubtype="8" fill="hold" grpId="0" nodeType="afterEffect">
                                  <p:stCondLst>
                                    <p:cond delay="0"/>
                                  </p:stCondLst>
                                  <p:childTnLst>
                                    <p:set>
                                      <p:cBhvr>
                                        <p:cTn id="96" dur="1" fill="hold">
                                          <p:stCondLst>
                                            <p:cond delay="0"/>
                                          </p:stCondLst>
                                        </p:cTn>
                                        <p:tgtEl>
                                          <p:spTgt spid="4">
                                            <p:graphicEl>
                                              <a:chart seriesIdx="-4" categoryIdx="19" bldStep="category"/>
                                            </p:graphicEl>
                                          </p:spTgt>
                                        </p:tgtEl>
                                        <p:attrNameLst>
                                          <p:attrName>style.visibility</p:attrName>
                                        </p:attrNameLst>
                                      </p:cBhvr>
                                      <p:to>
                                        <p:strVal val="visible"/>
                                      </p:to>
                                    </p:set>
                                    <p:animEffect transition="in" filter="wipe(left)">
                                      <p:cBhvr>
                                        <p:cTn id="97" dur="100"/>
                                        <p:tgtEl>
                                          <p:spTgt spid="4">
                                            <p:graphicEl>
                                              <a:chart seriesIdx="-4" categoryIdx="19" bldStep="category"/>
                                            </p:graphicEl>
                                          </p:spTgt>
                                        </p:tgtEl>
                                      </p:cBhvr>
                                    </p:animEffect>
                                  </p:childTnLst>
                                </p:cTn>
                              </p:par>
                            </p:childTnLst>
                          </p:cTn>
                        </p:par>
                        <p:par>
                          <p:cTn id="98" fill="hold">
                            <p:stCondLst>
                              <p:cond delay="2600"/>
                            </p:stCondLst>
                            <p:childTnLst>
                              <p:par>
                                <p:cTn id="99" presetID="22" presetClass="entr" presetSubtype="8" fill="hold" grpId="0" nodeType="afterEffect">
                                  <p:stCondLst>
                                    <p:cond delay="0"/>
                                  </p:stCondLst>
                                  <p:childTnLst>
                                    <p:set>
                                      <p:cBhvr>
                                        <p:cTn id="100" dur="1" fill="hold">
                                          <p:stCondLst>
                                            <p:cond delay="0"/>
                                          </p:stCondLst>
                                        </p:cTn>
                                        <p:tgtEl>
                                          <p:spTgt spid="4">
                                            <p:graphicEl>
                                              <a:chart seriesIdx="-4" categoryIdx="20" bldStep="category"/>
                                            </p:graphicEl>
                                          </p:spTgt>
                                        </p:tgtEl>
                                        <p:attrNameLst>
                                          <p:attrName>style.visibility</p:attrName>
                                        </p:attrNameLst>
                                      </p:cBhvr>
                                      <p:to>
                                        <p:strVal val="visible"/>
                                      </p:to>
                                    </p:set>
                                    <p:animEffect transition="in" filter="wipe(left)">
                                      <p:cBhvr>
                                        <p:cTn id="101" dur="100"/>
                                        <p:tgtEl>
                                          <p:spTgt spid="4">
                                            <p:graphicEl>
                                              <a:chart seriesIdx="-4" categoryIdx="20" bldStep="category"/>
                                            </p:graphicEl>
                                          </p:spTgt>
                                        </p:tgtEl>
                                      </p:cBhvr>
                                    </p:animEffect>
                                  </p:childTnLst>
                                </p:cTn>
                              </p:par>
                            </p:childTnLst>
                          </p:cTn>
                        </p:par>
                        <p:par>
                          <p:cTn id="102" fill="hold">
                            <p:stCondLst>
                              <p:cond delay="2700"/>
                            </p:stCondLst>
                            <p:childTnLst>
                              <p:par>
                                <p:cTn id="103" presetID="22" presetClass="entr" presetSubtype="8" fill="hold" grpId="0" nodeType="afterEffect">
                                  <p:stCondLst>
                                    <p:cond delay="0"/>
                                  </p:stCondLst>
                                  <p:childTnLst>
                                    <p:set>
                                      <p:cBhvr>
                                        <p:cTn id="104" dur="1" fill="hold">
                                          <p:stCondLst>
                                            <p:cond delay="0"/>
                                          </p:stCondLst>
                                        </p:cTn>
                                        <p:tgtEl>
                                          <p:spTgt spid="4">
                                            <p:graphicEl>
                                              <a:chart seriesIdx="-4" categoryIdx="21" bldStep="category"/>
                                            </p:graphicEl>
                                          </p:spTgt>
                                        </p:tgtEl>
                                        <p:attrNameLst>
                                          <p:attrName>style.visibility</p:attrName>
                                        </p:attrNameLst>
                                      </p:cBhvr>
                                      <p:to>
                                        <p:strVal val="visible"/>
                                      </p:to>
                                    </p:set>
                                    <p:animEffect transition="in" filter="wipe(left)">
                                      <p:cBhvr>
                                        <p:cTn id="105" dur="100"/>
                                        <p:tgtEl>
                                          <p:spTgt spid="4">
                                            <p:graphicEl>
                                              <a:chart seriesIdx="-4" categoryIdx="21" bldStep="category"/>
                                            </p:graphicEl>
                                          </p:spTgt>
                                        </p:tgtEl>
                                      </p:cBhvr>
                                    </p:animEffect>
                                  </p:childTnLst>
                                </p:cTn>
                              </p:par>
                            </p:childTnLst>
                          </p:cTn>
                        </p:par>
                        <p:par>
                          <p:cTn id="106" fill="hold">
                            <p:stCondLst>
                              <p:cond delay="2800"/>
                            </p:stCondLst>
                            <p:childTnLst>
                              <p:par>
                                <p:cTn id="107" presetID="22" presetClass="entr" presetSubtype="8" fill="hold" grpId="0" nodeType="afterEffect">
                                  <p:stCondLst>
                                    <p:cond delay="0"/>
                                  </p:stCondLst>
                                  <p:childTnLst>
                                    <p:set>
                                      <p:cBhvr>
                                        <p:cTn id="108" dur="1" fill="hold">
                                          <p:stCondLst>
                                            <p:cond delay="0"/>
                                          </p:stCondLst>
                                        </p:cTn>
                                        <p:tgtEl>
                                          <p:spTgt spid="4">
                                            <p:graphicEl>
                                              <a:chart seriesIdx="-4" categoryIdx="22" bldStep="category"/>
                                            </p:graphicEl>
                                          </p:spTgt>
                                        </p:tgtEl>
                                        <p:attrNameLst>
                                          <p:attrName>style.visibility</p:attrName>
                                        </p:attrNameLst>
                                      </p:cBhvr>
                                      <p:to>
                                        <p:strVal val="visible"/>
                                      </p:to>
                                    </p:set>
                                    <p:animEffect transition="in" filter="wipe(left)">
                                      <p:cBhvr>
                                        <p:cTn id="109" dur="100"/>
                                        <p:tgtEl>
                                          <p:spTgt spid="4">
                                            <p:graphicEl>
                                              <a:chart seriesIdx="-4" categoryIdx="22" bldStep="category"/>
                                            </p:graphicEl>
                                          </p:spTgt>
                                        </p:tgtEl>
                                      </p:cBhvr>
                                    </p:animEffect>
                                  </p:childTnLst>
                                </p:cTn>
                              </p:par>
                            </p:childTnLst>
                          </p:cTn>
                        </p:par>
                        <p:par>
                          <p:cTn id="110" fill="hold">
                            <p:stCondLst>
                              <p:cond delay="2900"/>
                            </p:stCondLst>
                            <p:childTnLst>
                              <p:par>
                                <p:cTn id="111" presetID="22" presetClass="entr" presetSubtype="8" fill="hold" grpId="0" nodeType="afterEffect">
                                  <p:stCondLst>
                                    <p:cond delay="0"/>
                                  </p:stCondLst>
                                  <p:childTnLst>
                                    <p:set>
                                      <p:cBhvr>
                                        <p:cTn id="112" dur="1" fill="hold">
                                          <p:stCondLst>
                                            <p:cond delay="0"/>
                                          </p:stCondLst>
                                        </p:cTn>
                                        <p:tgtEl>
                                          <p:spTgt spid="4">
                                            <p:graphicEl>
                                              <a:chart seriesIdx="-4" categoryIdx="23" bldStep="category"/>
                                            </p:graphicEl>
                                          </p:spTgt>
                                        </p:tgtEl>
                                        <p:attrNameLst>
                                          <p:attrName>style.visibility</p:attrName>
                                        </p:attrNameLst>
                                      </p:cBhvr>
                                      <p:to>
                                        <p:strVal val="visible"/>
                                      </p:to>
                                    </p:set>
                                    <p:animEffect transition="in" filter="wipe(left)">
                                      <p:cBhvr>
                                        <p:cTn id="113" dur="100"/>
                                        <p:tgtEl>
                                          <p:spTgt spid="4">
                                            <p:graphicEl>
                                              <a:chart seriesIdx="-4" categoryIdx="23" bldStep="category"/>
                                            </p:graphicEl>
                                          </p:spTgt>
                                        </p:tgtEl>
                                      </p:cBhvr>
                                    </p:animEffect>
                                  </p:childTnLst>
                                </p:cTn>
                              </p:par>
                            </p:childTnLst>
                          </p:cTn>
                        </p:par>
                        <p:par>
                          <p:cTn id="114" fill="hold">
                            <p:stCondLst>
                              <p:cond delay="3000"/>
                            </p:stCondLst>
                            <p:childTnLst>
                              <p:par>
                                <p:cTn id="115" presetID="22" presetClass="entr" presetSubtype="8" fill="hold" grpId="0" nodeType="afterEffect">
                                  <p:stCondLst>
                                    <p:cond delay="0"/>
                                  </p:stCondLst>
                                  <p:childTnLst>
                                    <p:set>
                                      <p:cBhvr>
                                        <p:cTn id="116" dur="1" fill="hold">
                                          <p:stCondLst>
                                            <p:cond delay="0"/>
                                          </p:stCondLst>
                                        </p:cTn>
                                        <p:tgtEl>
                                          <p:spTgt spid="4">
                                            <p:graphicEl>
                                              <a:chart seriesIdx="-4" categoryIdx="24" bldStep="category"/>
                                            </p:graphicEl>
                                          </p:spTgt>
                                        </p:tgtEl>
                                        <p:attrNameLst>
                                          <p:attrName>style.visibility</p:attrName>
                                        </p:attrNameLst>
                                      </p:cBhvr>
                                      <p:to>
                                        <p:strVal val="visible"/>
                                      </p:to>
                                    </p:set>
                                    <p:animEffect transition="in" filter="wipe(left)">
                                      <p:cBhvr>
                                        <p:cTn id="117" dur="100"/>
                                        <p:tgtEl>
                                          <p:spTgt spid="4">
                                            <p:graphicEl>
                                              <a:chart seriesIdx="-4" categoryIdx="24" bldStep="category"/>
                                            </p:graphicEl>
                                          </p:spTgt>
                                        </p:tgtEl>
                                      </p:cBhvr>
                                    </p:animEffect>
                                  </p:childTnLst>
                                </p:cTn>
                              </p:par>
                            </p:childTnLst>
                          </p:cTn>
                        </p:par>
                        <p:par>
                          <p:cTn id="118" fill="hold">
                            <p:stCondLst>
                              <p:cond delay="3100"/>
                            </p:stCondLst>
                            <p:childTnLst>
                              <p:par>
                                <p:cTn id="119" presetID="22" presetClass="entr" presetSubtype="8" fill="hold" grpId="0" nodeType="afterEffect">
                                  <p:stCondLst>
                                    <p:cond delay="0"/>
                                  </p:stCondLst>
                                  <p:childTnLst>
                                    <p:set>
                                      <p:cBhvr>
                                        <p:cTn id="120" dur="1" fill="hold">
                                          <p:stCondLst>
                                            <p:cond delay="0"/>
                                          </p:stCondLst>
                                        </p:cTn>
                                        <p:tgtEl>
                                          <p:spTgt spid="4">
                                            <p:graphicEl>
                                              <a:chart seriesIdx="-4" categoryIdx="25" bldStep="category"/>
                                            </p:graphicEl>
                                          </p:spTgt>
                                        </p:tgtEl>
                                        <p:attrNameLst>
                                          <p:attrName>style.visibility</p:attrName>
                                        </p:attrNameLst>
                                      </p:cBhvr>
                                      <p:to>
                                        <p:strVal val="visible"/>
                                      </p:to>
                                    </p:set>
                                    <p:animEffect transition="in" filter="wipe(left)">
                                      <p:cBhvr>
                                        <p:cTn id="121" dur="100"/>
                                        <p:tgtEl>
                                          <p:spTgt spid="4">
                                            <p:graphicEl>
                                              <a:chart seriesIdx="-4" categoryIdx="25" bldStep="category"/>
                                            </p:graphicEl>
                                          </p:spTgt>
                                        </p:tgtEl>
                                      </p:cBhvr>
                                    </p:animEffect>
                                  </p:childTnLst>
                                </p:cTn>
                              </p:par>
                            </p:childTnLst>
                          </p:cTn>
                        </p:par>
                        <p:par>
                          <p:cTn id="122" fill="hold">
                            <p:stCondLst>
                              <p:cond delay="3200"/>
                            </p:stCondLst>
                            <p:childTnLst>
                              <p:par>
                                <p:cTn id="123" presetID="22" presetClass="entr" presetSubtype="8" fill="hold" grpId="0" nodeType="afterEffect">
                                  <p:stCondLst>
                                    <p:cond delay="0"/>
                                  </p:stCondLst>
                                  <p:childTnLst>
                                    <p:set>
                                      <p:cBhvr>
                                        <p:cTn id="124" dur="1" fill="hold">
                                          <p:stCondLst>
                                            <p:cond delay="0"/>
                                          </p:stCondLst>
                                        </p:cTn>
                                        <p:tgtEl>
                                          <p:spTgt spid="4">
                                            <p:graphicEl>
                                              <a:chart seriesIdx="-4" categoryIdx="26" bldStep="category"/>
                                            </p:graphicEl>
                                          </p:spTgt>
                                        </p:tgtEl>
                                        <p:attrNameLst>
                                          <p:attrName>style.visibility</p:attrName>
                                        </p:attrNameLst>
                                      </p:cBhvr>
                                      <p:to>
                                        <p:strVal val="visible"/>
                                      </p:to>
                                    </p:set>
                                    <p:animEffect transition="in" filter="wipe(left)">
                                      <p:cBhvr>
                                        <p:cTn id="125" dur="100"/>
                                        <p:tgtEl>
                                          <p:spTgt spid="4">
                                            <p:graphicEl>
                                              <a:chart seriesIdx="-4" categoryIdx="26" bldStep="category"/>
                                            </p:graphicEl>
                                          </p:spTgt>
                                        </p:tgtEl>
                                      </p:cBhvr>
                                    </p:animEffect>
                                  </p:childTnLst>
                                </p:cTn>
                              </p:par>
                            </p:childTnLst>
                          </p:cTn>
                        </p:par>
                        <p:par>
                          <p:cTn id="126" fill="hold">
                            <p:stCondLst>
                              <p:cond delay="3300"/>
                            </p:stCondLst>
                            <p:childTnLst>
                              <p:par>
                                <p:cTn id="127" presetID="22" presetClass="entr" presetSubtype="8" fill="hold" grpId="0" nodeType="afterEffect">
                                  <p:stCondLst>
                                    <p:cond delay="0"/>
                                  </p:stCondLst>
                                  <p:childTnLst>
                                    <p:set>
                                      <p:cBhvr>
                                        <p:cTn id="128" dur="1" fill="hold">
                                          <p:stCondLst>
                                            <p:cond delay="0"/>
                                          </p:stCondLst>
                                        </p:cTn>
                                        <p:tgtEl>
                                          <p:spTgt spid="4">
                                            <p:graphicEl>
                                              <a:chart seriesIdx="-4" categoryIdx="27" bldStep="category"/>
                                            </p:graphicEl>
                                          </p:spTgt>
                                        </p:tgtEl>
                                        <p:attrNameLst>
                                          <p:attrName>style.visibility</p:attrName>
                                        </p:attrNameLst>
                                      </p:cBhvr>
                                      <p:to>
                                        <p:strVal val="visible"/>
                                      </p:to>
                                    </p:set>
                                    <p:animEffect transition="in" filter="wipe(left)">
                                      <p:cBhvr>
                                        <p:cTn id="129" dur="100"/>
                                        <p:tgtEl>
                                          <p:spTgt spid="4">
                                            <p:graphicEl>
                                              <a:chart seriesIdx="-4" categoryIdx="27" bldStep="category"/>
                                            </p:graphicEl>
                                          </p:spTgt>
                                        </p:tgtEl>
                                      </p:cBhvr>
                                    </p:animEffect>
                                  </p:childTnLst>
                                </p:cTn>
                              </p:par>
                            </p:childTnLst>
                          </p:cTn>
                        </p:par>
                        <p:par>
                          <p:cTn id="130" fill="hold">
                            <p:stCondLst>
                              <p:cond delay="3400"/>
                            </p:stCondLst>
                            <p:childTnLst>
                              <p:par>
                                <p:cTn id="131" presetID="22" presetClass="entr" presetSubtype="8" fill="hold" grpId="0" nodeType="afterEffect">
                                  <p:stCondLst>
                                    <p:cond delay="0"/>
                                  </p:stCondLst>
                                  <p:childTnLst>
                                    <p:set>
                                      <p:cBhvr>
                                        <p:cTn id="132" dur="1" fill="hold">
                                          <p:stCondLst>
                                            <p:cond delay="0"/>
                                          </p:stCondLst>
                                        </p:cTn>
                                        <p:tgtEl>
                                          <p:spTgt spid="4">
                                            <p:graphicEl>
                                              <a:chart seriesIdx="-4" categoryIdx="28" bldStep="category"/>
                                            </p:graphicEl>
                                          </p:spTgt>
                                        </p:tgtEl>
                                        <p:attrNameLst>
                                          <p:attrName>style.visibility</p:attrName>
                                        </p:attrNameLst>
                                      </p:cBhvr>
                                      <p:to>
                                        <p:strVal val="visible"/>
                                      </p:to>
                                    </p:set>
                                    <p:animEffect transition="in" filter="wipe(left)">
                                      <p:cBhvr>
                                        <p:cTn id="133" dur="100"/>
                                        <p:tgtEl>
                                          <p:spTgt spid="4">
                                            <p:graphicEl>
                                              <a:chart seriesIdx="-4" categoryIdx="28" bldStep="category"/>
                                            </p:graphicEl>
                                          </p:spTgt>
                                        </p:tgtEl>
                                      </p:cBhvr>
                                    </p:animEffect>
                                  </p:childTnLst>
                                </p:cTn>
                              </p:par>
                            </p:childTnLst>
                          </p:cTn>
                        </p:par>
                        <p:par>
                          <p:cTn id="134" fill="hold">
                            <p:stCondLst>
                              <p:cond delay="3500"/>
                            </p:stCondLst>
                            <p:childTnLst>
                              <p:par>
                                <p:cTn id="135" presetID="22" presetClass="entr" presetSubtype="8" fill="hold" grpId="0" nodeType="afterEffect">
                                  <p:stCondLst>
                                    <p:cond delay="0"/>
                                  </p:stCondLst>
                                  <p:childTnLst>
                                    <p:set>
                                      <p:cBhvr>
                                        <p:cTn id="136" dur="1" fill="hold">
                                          <p:stCondLst>
                                            <p:cond delay="0"/>
                                          </p:stCondLst>
                                        </p:cTn>
                                        <p:tgtEl>
                                          <p:spTgt spid="4">
                                            <p:graphicEl>
                                              <a:chart seriesIdx="-4" categoryIdx="29" bldStep="category"/>
                                            </p:graphicEl>
                                          </p:spTgt>
                                        </p:tgtEl>
                                        <p:attrNameLst>
                                          <p:attrName>style.visibility</p:attrName>
                                        </p:attrNameLst>
                                      </p:cBhvr>
                                      <p:to>
                                        <p:strVal val="visible"/>
                                      </p:to>
                                    </p:set>
                                    <p:animEffect transition="in" filter="wipe(left)">
                                      <p:cBhvr>
                                        <p:cTn id="137" dur="100"/>
                                        <p:tgtEl>
                                          <p:spTgt spid="4">
                                            <p:graphicEl>
                                              <a:chart seriesIdx="-4" categoryIdx="29" bldStep="category"/>
                                            </p:graphicEl>
                                          </p:spTgt>
                                        </p:tgtEl>
                                      </p:cBhvr>
                                    </p:animEffect>
                                  </p:childTnLst>
                                </p:cTn>
                              </p:par>
                            </p:childTnLst>
                          </p:cTn>
                        </p:par>
                        <p:par>
                          <p:cTn id="138" fill="hold">
                            <p:stCondLst>
                              <p:cond delay="3600"/>
                            </p:stCondLst>
                            <p:childTnLst>
                              <p:par>
                                <p:cTn id="139" presetID="22" presetClass="entr" presetSubtype="8" fill="hold" grpId="0" nodeType="afterEffect">
                                  <p:stCondLst>
                                    <p:cond delay="0"/>
                                  </p:stCondLst>
                                  <p:childTnLst>
                                    <p:set>
                                      <p:cBhvr>
                                        <p:cTn id="140" dur="1" fill="hold">
                                          <p:stCondLst>
                                            <p:cond delay="0"/>
                                          </p:stCondLst>
                                        </p:cTn>
                                        <p:tgtEl>
                                          <p:spTgt spid="4">
                                            <p:graphicEl>
                                              <a:chart seriesIdx="-4" categoryIdx="30" bldStep="category"/>
                                            </p:graphicEl>
                                          </p:spTgt>
                                        </p:tgtEl>
                                        <p:attrNameLst>
                                          <p:attrName>style.visibility</p:attrName>
                                        </p:attrNameLst>
                                      </p:cBhvr>
                                      <p:to>
                                        <p:strVal val="visible"/>
                                      </p:to>
                                    </p:set>
                                    <p:animEffect transition="in" filter="wipe(left)">
                                      <p:cBhvr>
                                        <p:cTn id="141" dur="100"/>
                                        <p:tgtEl>
                                          <p:spTgt spid="4">
                                            <p:graphicEl>
                                              <a:chart seriesIdx="-4" categoryIdx="30" bldStep="category"/>
                                            </p:graphicEl>
                                          </p:spTgt>
                                        </p:tgtEl>
                                      </p:cBhvr>
                                    </p:animEffect>
                                  </p:childTnLst>
                                </p:cTn>
                              </p:par>
                            </p:childTnLst>
                          </p:cTn>
                        </p:par>
                        <p:par>
                          <p:cTn id="142" fill="hold">
                            <p:stCondLst>
                              <p:cond delay="3700"/>
                            </p:stCondLst>
                            <p:childTnLst>
                              <p:par>
                                <p:cTn id="143" presetID="22" presetClass="entr" presetSubtype="8" fill="hold" grpId="0" nodeType="afterEffect">
                                  <p:stCondLst>
                                    <p:cond delay="0"/>
                                  </p:stCondLst>
                                  <p:childTnLst>
                                    <p:set>
                                      <p:cBhvr>
                                        <p:cTn id="144" dur="1" fill="hold">
                                          <p:stCondLst>
                                            <p:cond delay="0"/>
                                          </p:stCondLst>
                                        </p:cTn>
                                        <p:tgtEl>
                                          <p:spTgt spid="4">
                                            <p:graphicEl>
                                              <a:chart seriesIdx="-4" categoryIdx="31" bldStep="category"/>
                                            </p:graphicEl>
                                          </p:spTgt>
                                        </p:tgtEl>
                                        <p:attrNameLst>
                                          <p:attrName>style.visibility</p:attrName>
                                        </p:attrNameLst>
                                      </p:cBhvr>
                                      <p:to>
                                        <p:strVal val="visible"/>
                                      </p:to>
                                    </p:set>
                                    <p:animEffect transition="in" filter="wipe(left)">
                                      <p:cBhvr>
                                        <p:cTn id="145" dur="100"/>
                                        <p:tgtEl>
                                          <p:spTgt spid="4">
                                            <p:graphicEl>
                                              <a:chart seriesIdx="-4" categoryIdx="31" bldStep="category"/>
                                            </p:graphicEl>
                                          </p:spTgt>
                                        </p:tgtEl>
                                      </p:cBhvr>
                                    </p:animEffect>
                                  </p:childTnLst>
                                </p:cTn>
                              </p:par>
                            </p:childTnLst>
                          </p:cTn>
                        </p:par>
                        <p:par>
                          <p:cTn id="146" fill="hold">
                            <p:stCondLst>
                              <p:cond delay="3800"/>
                            </p:stCondLst>
                            <p:childTnLst>
                              <p:par>
                                <p:cTn id="147" presetID="22" presetClass="entr" presetSubtype="8" fill="hold" grpId="0" nodeType="afterEffect">
                                  <p:stCondLst>
                                    <p:cond delay="0"/>
                                  </p:stCondLst>
                                  <p:childTnLst>
                                    <p:set>
                                      <p:cBhvr>
                                        <p:cTn id="148" dur="1" fill="hold">
                                          <p:stCondLst>
                                            <p:cond delay="0"/>
                                          </p:stCondLst>
                                        </p:cTn>
                                        <p:tgtEl>
                                          <p:spTgt spid="4">
                                            <p:graphicEl>
                                              <a:chart seriesIdx="-4" categoryIdx="32" bldStep="category"/>
                                            </p:graphicEl>
                                          </p:spTgt>
                                        </p:tgtEl>
                                        <p:attrNameLst>
                                          <p:attrName>style.visibility</p:attrName>
                                        </p:attrNameLst>
                                      </p:cBhvr>
                                      <p:to>
                                        <p:strVal val="visible"/>
                                      </p:to>
                                    </p:set>
                                    <p:animEffect transition="in" filter="wipe(left)">
                                      <p:cBhvr>
                                        <p:cTn id="149" dur="100"/>
                                        <p:tgtEl>
                                          <p:spTgt spid="4">
                                            <p:graphicEl>
                                              <a:chart seriesIdx="-4" categoryIdx="32" bldStep="category"/>
                                            </p:graphicEl>
                                          </p:spTgt>
                                        </p:tgtEl>
                                      </p:cBhvr>
                                    </p:animEffect>
                                  </p:childTnLst>
                                </p:cTn>
                              </p:par>
                            </p:childTnLst>
                          </p:cTn>
                        </p:par>
                        <p:par>
                          <p:cTn id="150" fill="hold">
                            <p:stCondLst>
                              <p:cond delay="3900"/>
                            </p:stCondLst>
                            <p:childTnLst>
                              <p:par>
                                <p:cTn id="151" presetID="22" presetClass="entr" presetSubtype="8" fill="hold" grpId="0" nodeType="afterEffect">
                                  <p:stCondLst>
                                    <p:cond delay="0"/>
                                  </p:stCondLst>
                                  <p:childTnLst>
                                    <p:set>
                                      <p:cBhvr>
                                        <p:cTn id="152" dur="1" fill="hold">
                                          <p:stCondLst>
                                            <p:cond delay="0"/>
                                          </p:stCondLst>
                                        </p:cTn>
                                        <p:tgtEl>
                                          <p:spTgt spid="4">
                                            <p:graphicEl>
                                              <a:chart seriesIdx="-4" categoryIdx="33" bldStep="category"/>
                                            </p:graphicEl>
                                          </p:spTgt>
                                        </p:tgtEl>
                                        <p:attrNameLst>
                                          <p:attrName>style.visibility</p:attrName>
                                        </p:attrNameLst>
                                      </p:cBhvr>
                                      <p:to>
                                        <p:strVal val="visible"/>
                                      </p:to>
                                    </p:set>
                                    <p:animEffect transition="in" filter="wipe(left)">
                                      <p:cBhvr>
                                        <p:cTn id="153" dur="100"/>
                                        <p:tgtEl>
                                          <p:spTgt spid="4">
                                            <p:graphicEl>
                                              <a:chart seriesIdx="-4" categoryIdx="33" bldStep="category"/>
                                            </p:graphicEl>
                                          </p:spTgt>
                                        </p:tgtEl>
                                      </p:cBhvr>
                                    </p:animEffect>
                                  </p:childTnLst>
                                </p:cTn>
                              </p:par>
                            </p:childTnLst>
                          </p:cTn>
                        </p:par>
                        <p:par>
                          <p:cTn id="154" fill="hold">
                            <p:stCondLst>
                              <p:cond delay="4000"/>
                            </p:stCondLst>
                            <p:childTnLst>
                              <p:par>
                                <p:cTn id="155" presetID="22" presetClass="entr" presetSubtype="8" fill="hold" grpId="0" nodeType="afterEffect">
                                  <p:stCondLst>
                                    <p:cond delay="0"/>
                                  </p:stCondLst>
                                  <p:childTnLst>
                                    <p:set>
                                      <p:cBhvr>
                                        <p:cTn id="156" dur="1" fill="hold">
                                          <p:stCondLst>
                                            <p:cond delay="0"/>
                                          </p:stCondLst>
                                        </p:cTn>
                                        <p:tgtEl>
                                          <p:spTgt spid="4">
                                            <p:graphicEl>
                                              <a:chart seriesIdx="-4" categoryIdx="34" bldStep="category"/>
                                            </p:graphicEl>
                                          </p:spTgt>
                                        </p:tgtEl>
                                        <p:attrNameLst>
                                          <p:attrName>style.visibility</p:attrName>
                                        </p:attrNameLst>
                                      </p:cBhvr>
                                      <p:to>
                                        <p:strVal val="visible"/>
                                      </p:to>
                                    </p:set>
                                    <p:animEffect transition="in" filter="wipe(left)">
                                      <p:cBhvr>
                                        <p:cTn id="157" dur="100"/>
                                        <p:tgtEl>
                                          <p:spTgt spid="4">
                                            <p:graphicEl>
                                              <a:chart seriesIdx="-4" categoryIdx="34" bldStep="category"/>
                                            </p:graphicEl>
                                          </p:spTgt>
                                        </p:tgtEl>
                                      </p:cBhvr>
                                    </p:animEffect>
                                  </p:childTnLst>
                                </p:cTn>
                              </p:par>
                            </p:childTnLst>
                          </p:cTn>
                        </p:par>
                        <p:par>
                          <p:cTn id="158" fill="hold">
                            <p:stCondLst>
                              <p:cond delay="4100"/>
                            </p:stCondLst>
                            <p:childTnLst>
                              <p:par>
                                <p:cTn id="159" presetID="22" presetClass="entr" presetSubtype="8" fill="hold" grpId="0" nodeType="afterEffect">
                                  <p:stCondLst>
                                    <p:cond delay="0"/>
                                  </p:stCondLst>
                                  <p:childTnLst>
                                    <p:set>
                                      <p:cBhvr>
                                        <p:cTn id="160" dur="1" fill="hold">
                                          <p:stCondLst>
                                            <p:cond delay="0"/>
                                          </p:stCondLst>
                                        </p:cTn>
                                        <p:tgtEl>
                                          <p:spTgt spid="4">
                                            <p:graphicEl>
                                              <a:chart seriesIdx="-4" categoryIdx="35" bldStep="category"/>
                                            </p:graphicEl>
                                          </p:spTgt>
                                        </p:tgtEl>
                                        <p:attrNameLst>
                                          <p:attrName>style.visibility</p:attrName>
                                        </p:attrNameLst>
                                      </p:cBhvr>
                                      <p:to>
                                        <p:strVal val="visible"/>
                                      </p:to>
                                    </p:set>
                                    <p:animEffect transition="in" filter="wipe(left)">
                                      <p:cBhvr>
                                        <p:cTn id="161" dur="100"/>
                                        <p:tgtEl>
                                          <p:spTgt spid="4">
                                            <p:graphicEl>
                                              <a:chart seriesIdx="-4" categoryIdx="35" bldStep="category"/>
                                            </p:graphicEl>
                                          </p:spTgt>
                                        </p:tgtEl>
                                      </p:cBhvr>
                                    </p:animEffect>
                                  </p:childTnLst>
                                </p:cTn>
                              </p:par>
                            </p:childTnLst>
                          </p:cTn>
                        </p:par>
                        <p:par>
                          <p:cTn id="162" fill="hold">
                            <p:stCondLst>
                              <p:cond delay="4200"/>
                            </p:stCondLst>
                            <p:childTnLst>
                              <p:par>
                                <p:cTn id="163" presetID="22" presetClass="entr" presetSubtype="8" fill="hold" grpId="0" nodeType="afterEffect">
                                  <p:stCondLst>
                                    <p:cond delay="0"/>
                                  </p:stCondLst>
                                  <p:childTnLst>
                                    <p:set>
                                      <p:cBhvr>
                                        <p:cTn id="164" dur="1" fill="hold">
                                          <p:stCondLst>
                                            <p:cond delay="0"/>
                                          </p:stCondLst>
                                        </p:cTn>
                                        <p:tgtEl>
                                          <p:spTgt spid="4">
                                            <p:graphicEl>
                                              <a:chart seriesIdx="-4" categoryIdx="36" bldStep="category"/>
                                            </p:graphicEl>
                                          </p:spTgt>
                                        </p:tgtEl>
                                        <p:attrNameLst>
                                          <p:attrName>style.visibility</p:attrName>
                                        </p:attrNameLst>
                                      </p:cBhvr>
                                      <p:to>
                                        <p:strVal val="visible"/>
                                      </p:to>
                                    </p:set>
                                    <p:animEffect transition="in" filter="wipe(left)">
                                      <p:cBhvr>
                                        <p:cTn id="165" dur="100"/>
                                        <p:tgtEl>
                                          <p:spTgt spid="4">
                                            <p:graphicEl>
                                              <a:chart seriesIdx="-4" categoryIdx="36" bldStep="category"/>
                                            </p:graphicEl>
                                          </p:spTgt>
                                        </p:tgtEl>
                                      </p:cBhvr>
                                    </p:animEffect>
                                  </p:childTnLst>
                                </p:cTn>
                              </p:par>
                            </p:childTnLst>
                          </p:cTn>
                        </p:par>
                        <p:par>
                          <p:cTn id="166" fill="hold">
                            <p:stCondLst>
                              <p:cond delay="4300"/>
                            </p:stCondLst>
                            <p:childTnLst>
                              <p:par>
                                <p:cTn id="167" presetID="22" presetClass="entr" presetSubtype="8" fill="hold" grpId="0" nodeType="afterEffect">
                                  <p:stCondLst>
                                    <p:cond delay="0"/>
                                  </p:stCondLst>
                                  <p:childTnLst>
                                    <p:set>
                                      <p:cBhvr>
                                        <p:cTn id="168" dur="1" fill="hold">
                                          <p:stCondLst>
                                            <p:cond delay="0"/>
                                          </p:stCondLst>
                                        </p:cTn>
                                        <p:tgtEl>
                                          <p:spTgt spid="4">
                                            <p:graphicEl>
                                              <a:chart seriesIdx="-4" categoryIdx="37" bldStep="category"/>
                                            </p:graphicEl>
                                          </p:spTgt>
                                        </p:tgtEl>
                                        <p:attrNameLst>
                                          <p:attrName>style.visibility</p:attrName>
                                        </p:attrNameLst>
                                      </p:cBhvr>
                                      <p:to>
                                        <p:strVal val="visible"/>
                                      </p:to>
                                    </p:set>
                                    <p:animEffect transition="in" filter="wipe(left)">
                                      <p:cBhvr>
                                        <p:cTn id="169" dur="100"/>
                                        <p:tgtEl>
                                          <p:spTgt spid="4">
                                            <p:graphicEl>
                                              <a:chart seriesIdx="-4" categoryIdx="37" bldStep="category"/>
                                            </p:graphicEl>
                                          </p:spTgt>
                                        </p:tgtEl>
                                      </p:cBhvr>
                                    </p:animEffect>
                                  </p:childTnLst>
                                </p:cTn>
                              </p:par>
                            </p:childTnLst>
                          </p:cTn>
                        </p:par>
                        <p:par>
                          <p:cTn id="170" fill="hold">
                            <p:stCondLst>
                              <p:cond delay="4400"/>
                            </p:stCondLst>
                            <p:childTnLst>
                              <p:par>
                                <p:cTn id="171" presetID="22" presetClass="entr" presetSubtype="8" fill="hold" grpId="0" nodeType="afterEffect">
                                  <p:stCondLst>
                                    <p:cond delay="0"/>
                                  </p:stCondLst>
                                  <p:childTnLst>
                                    <p:set>
                                      <p:cBhvr>
                                        <p:cTn id="172" dur="1" fill="hold">
                                          <p:stCondLst>
                                            <p:cond delay="0"/>
                                          </p:stCondLst>
                                        </p:cTn>
                                        <p:tgtEl>
                                          <p:spTgt spid="4">
                                            <p:graphicEl>
                                              <a:chart seriesIdx="-4" categoryIdx="38" bldStep="category"/>
                                            </p:graphicEl>
                                          </p:spTgt>
                                        </p:tgtEl>
                                        <p:attrNameLst>
                                          <p:attrName>style.visibility</p:attrName>
                                        </p:attrNameLst>
                                      </p:cBhvr>
                                      <p:to>
                                        <p:strVal val="visible"/>
                                      </p:to>
                                    </p:set>
                                    <p:animEffect transition="in" filter="wipe(left)">
                                      <p:cBhvr>
                                        <p:cTn id="173" dur="100"/>
                                        <p:tgtEl>
                                          <p:spTgt spid="4">
                                            <p:graphicEl>
                                              <a:chart seriesIdx="-4" categoryIdx="38" bldStep="category"/>
                                            </p:graphicEl>
                                          </p:spTgt>
                                        </p:tgtEl>
                                      </p:cBhvr>
                                    </p:animEffect>
                                  </p:childTnLst>
                                </p:cTn>
                              </p:par>
                            </p:childTnLst>
                          </p:cTn>
                        </p:par>
                        <p:par>
                          <p:cTn id="174" fill="hold">
                            <p:stCondLst>
                              <p:cond delay="4500"/>
                            </p:stCondLst>
                            <p:childTnLst>
                              <p:par>
                                <p:cTn id="175" presetID="22" presetClass="entr" presetSubtype="8" fill="hold" grpId="0" nodeType="afterEffect">
                                  <p:stCondLst>
                                    <p:cond delay="0"/>
                                  </p:stCondLst>
                                  <p:childTnLst>
                                    <p:set>
                                      <p:cBhvr>
                                        <p:cTn id="176" dur="1" fill="hold">
                                          <p:stCondLst>
                                            <p:cond delay="0"/>
                                          </p:stCondLst>
                                        </p:cTn>
                                        <p:tgtEl>
                                          <p:spTgt spid="4">
                                            <p:graphicEl>
                                              <a:chart seriesIdx="-4" categoryIdx="39" bldStep="category"/>
                                            </p:graphicEl>
                                          </p:spTgt>
                                        </p:tgtEl>
                                        <p:attrNameLst>
                                          <p:attrName>style.visibility</p:attrName>
                                        </p:attrNameLst>
                                      </p:cBhvr>
                                      <p:to>
                                        <p:strVal val="visible"/>
                                      </p:to>
                                    </p:set>
                                    <p:animEffect transition="in" filter="wipe(left)">
                                      <p:cBhvr>
                                        <p:cTn id="177" dur="100"/>
                                        <p:tgtEl>
                                          <p:spTgt spid="4">
                                            <p:graphicEl>
                                              <a:chart seriesIdx="-4" categoryIdx="39" bldStep="category"/>
                                            </p:graphicEl>
                                          </p:spTgt>
                                        </p:tgtEl>
                                      </p:cBhvr>
                                    </p:animEffect>
                                  </p:childTnLst>
                                </p:cTn>
                              </p:par>
                            </p:childTnLst>
                          </p:cTn>
                        </p:par>
                        <p:par>
                          <p:cTn id="178" fill="hold">
                            <p:stCondLst>
                              <p:cond delay="4600"/>
                            </p:stCondLst>
                            <p:childTnLst>
                              <p:par>
                                <p:cTn id="179" presetID="22" presetClass="entr" presetSubtype="8" fill="hold" grpId="0" nodeType="afterEffect">
                                  <p:stCondLst>
                                    <p:cond delay="0"/>
                                  </p:stCondLst>
                                  <p:childTnLst>
                                    <p:set>
                                      <p:cBhvr>
                                        <p:cTn id="180" dur="1" fill="hold">
                                          <p:stCondLst>
                                            <p:cond delay="0"/>
                                          </p:stCondLst>
                                        </p:cTn>
                                        <p:tgtEl>
                                          <p:spTgt spid="4">
                                            <p:graphicEl>
                                              <a:chart seriesIdx="-4" categoryIdx="40" bldStep="category"/>
                                            </p:graphicEl>
                                          </p:spTgt>
                                        </p:tgtEl>
                                        <p:attrNameLst>
                                          <p:attrName>style.visibility</p:attrName>
                                        </p:attrNameLst>
                                      </p:cBhvr>
                                      <p:to>
                                        <p:strVal val="visible"/>
                                      </p:to>
                                    </p:set>
                                    <p:animEffect transition="in" filter="wipe(left)">
                                      <p:cBhvr>
                                        <p:cTn id="181" dur="100"/>
                                        <p:tgtEl>
                                          <p:spTgt spid="4">
                                            <p:graphicEl>
                                              <a:chart seriesIdx="-4" categoryIdx="40" bldStep="category"/>
                                            </p:graphicEl>
                                          </p:spTgt>
                                        </p:tgtEl>
                                      </p:cBhvr>
                                    </p:animEffect>
                                  </p:childTnLst>
                                </p:cTn>
                              </p:par>
                            </p:childTnLst>
                          </p:cTn>
                        </p:par>
                        <p:par>
                          <p:cTn id="182" fill="hold">
                            <p:stCondLst>
                              <p:cond delay="4700"/>
                            </p:stCondLst>
                            <p:childTnLst>
                              <p:par>
                                <p:cTn id="183" presetID="22" presetClass="entr" presetSubtype="4" fill="hold" nodeType="afterEffect">
                                  <p:stCondLst>
                                    <p:cond delay="0"/>
                                  </p:stCondLst>
                                  <p:childTnLst>
                                    <p:set>
                                      <p:cBhvr>
                                        <p:cTn id="184" dur="1" fill="hold">
                                          <p:stCondLst>
                                            <p:cond delay="0"/>
                                          </p:stCondLst>
                                        </p:cTn>
                                        <p:tgtEl>
                                          <p:spTgt spid="9"/>
                                        </p:tgtEl>
                                        <p:attrNameLst>
                                          <p:attrName>style.visibility</p:attrName>
                                        </p:attrNameLst>
                                      </p:cBhvr>
                                      <p:to>
                                        <p:strVal val="visible"/>
                                      </p:to>
                                    </p:set>
                                    <p:animEffect transition="in" filter="wipe(down)">
                                      <p:cBhvr>
                                        <p:cTn id="185" dur="500"/>
                                        <p:tgtEl>
                                          <p:spTgt spid="9"/>
                                        </p:tgtEl>
                                      </p:cBhvr>
                                    </p:animEffect>
                                  </p:childTnLst>
                                </p:cTn>
                              </p:par>
                            </p:childTnLst>
                          </p:cTn>
                        </p:par>
                        <p:par>
                          <p:cTn id="186" fill="hold">
                            <p:stCondLst>
                              <p:cond delay="5200"/>
                            </p:stCondLst>
                            <p:childTnLst>
                              <p:par>
                                <p:cTn id="187" presetID="22" presetClass="entr" presetSubtype="8" fill="hold" grpId="0" nodeType="afterEffect">
                                  <p:stCondLst>
                                    <p:cond delay="0"/>
                                  </p:stCondLst>
                                  <p:childTnLst>
                                    <p:set>
                                      <p:cBhvr>
                                        <p:cTn id="188" dur="1" fill="hold">
                                          <p:stCondLst>
                                            <p:cond delay="0"/>
                                          </p:stCondLst>
                                        </p:cTn>
                                        <p:tgtEl>
                                          <p:spTgt spid="11"/>
                                        </p:tgtEl>
                                        <p:attrNameLst>
                                          <p:attrName>style.visibility</p:attrName>
                                        </p:attrNameLst>
                                      </p:cBhvr>
                                      <p:to>
                                        <p:strVal val="visible"/>
                                      </p:to>
                                    </p:set>
                                    <p:animEffect transition="in" filter="wipe(left)">
                                      <p:cBhvr>
                                        <p:cTn id="189" dur="1000"/>
                                        <p:tgtEl>
                                          <p:spTgt spid="11"/>
                                        </p:tgtEl>
                                      </p:cBhvr>
                                    </p:animEffect>
                                  </p:childTnLst>
                                </p:cTn>
                              </p:par>
                            </p:childTnLst>
                          </p:cTn>
                        </p:par>
                        <p:par>
                          <p:cTn id="190" fill="hold">
                            <p:stCondLst>
                              <p:cond delay="6200"/>
                            </p:stCondLst>
                            <p:childTnLst>
                              <p:par>
                                <p:cTn id="191" presetID="10" presetClass="entr" presetSubtype="0" fill="hold" grpId="0" nodeType="afterEffect">
                                  <p:stCondLst>
                                    <p:cond delay="0"/>
                                  </p:stCondLst>
                                  <p:childTnLst>
                                    <p:set>
                                      <p:cBhvr>
                                        <p:cTn id="192" dur="1" fill="hold">
                                          <p:stCondLst>
                                            <p:cond delay="0"/>
                                          </p:stCondLst>
                                        </p:cTn>
                                        <p:tgtEl>
                                          <p:spTgt spid="13"/>
                                        </p:tgtEl>
                                        <p:attrNameLst>
                                          <p:attrName>style.visibility</p:attrName>
                                        </p:attrNameLst>
                                      </p:cBhvr>
                                      <p:to>
                                        <p:strVal val="visible"/>
                                      </p:to>
                                    </p:set>
                                    <p:animEffect transition="in" filter="fade">
                                      <p:cBhvr>
                                        <p:cTn id="193" dur="500"/>
                                        <p:tgtEl>
                                          <p:spTgt spid="13"/>
                                        </p:tgtEl>
                                      </p:cBhvr>
                                    </p:animEffect>
                                  </p:childTnLst>
                                </p:cTn>
                              </p:par>
                            </p:childTnLst>
                          </p:cTn>
                        </p:par>
                        <p:par>
                          <p:cTn id="194" fill="hold">
                            <p:stCondLst>
                              <p:cond delay="6700"/>
                            </p:stCondLst>
                            <p:childTnLst>
                              <p:par>
                                <p:cTn id="195" presetID="22" presetClass="entr" presetSubtype="8" fill="hold" grpId="0" nodeType="afterEffect">
                                  <p:stCondLst>
                                    <p:cond delay="0"/>
                                  </p:stCondLst>
                                  <p:childTnLst>
                                    <p:set>
                                      <p:cBhvr>
                                        <p:cTn id="196" dur="1" fill="hold">
                                          <p:stCondLst>
                                            <p:cond delay="0"/>
                                          </p:stCondLst>
                                        </p:cTn>
                                        <p:tgtEl>
                                          <p:spTgt spid="15"/>
                                        </p:tgtEl>
                                        <p:attrNameLst>
                                          <p:attrName>style.visibility</p:attrName>
                                        </p:attrNameLst>
                                      </p:cBhvr>
                                      <p:to>
                                        <p:strVal val="visible"/>
                                      </p:to>
                                    </p:set>
                                    <p:animEffect transition="in" filter="wipe(left)">
                                      <p:cBhvr>
                                        <p:cTn id="19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category"/>
        </p:bldSub>
      </p:bldGraphic>
      <p:bldP spid="14" grpId="0"/>
      <p:bldP spid="10" grpId="0"/>
      <p:bldP spid="12" grpId="0"/>
      <p:bldP spid="13" grpId="0" animBg="1"/>
      <p:bldP spid="11" grpId="0"/>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51293" y="106683"/>
            <a:ext cx="5439963" cy="796275"/>
          </a:xfrm>
          <a:gradFill>
            <a:gsLst>
              <a:gs pos="0">
                <a:srgbClr val="FDF5FC"/>
              </a:gs>
              <a:gs pos="100000">
                <a:srgbClr val="FFCCFF"/>
              </a:gs>
            </a:gsLst>
            <a:lin ang="5400000" scaled="0"/>
          </a:gradFill>
        </p:spPr>
        <p:txBody>
          <a:bodyPr>
            <a:normAutofit fontScale="90000"/>
          </a:bodyPr>
          <a:lstStyle/>
          <a:p>
            <a:r>
              <a:rPr lang="ja-JP" altLang="en-US" dirty="0"/>
              <a:t>在籍年数別退会理由</a:t>
            </a:r>
            <a:r>
              <a:rPr lang="en-US" altLang="ja-JP" dirty="0"/>
              <a:t>(</a:t>
            </a:r>
            <a:r>
              <a:rPr lang="ja-JP" altLang="en-US" dirty="0"/>
              <a:t>全期間</a:t>
            </a:r>
            <a:r>
              <a:rPr lang="en-US" altLang="ja-JP" dirty="0"/>
              <a:t>)</a:t>
            </a:r>
            <a:br>
              <a:rPr lang="ja-JP" altLang="en-US" dirty="0"/>
            </a:br>
            <a:r>
              <a:rPr lang="ja-JP" altLang="en-US" sz="2025" dirty="0"/>
              <a:t>（</a:t>
            </a:r>
            <a:r>
              <a:rPr lang="en-US" altLang="ja-JP" sz="2025" dirty="0"/>
              <a:t>2660</a:t>
            </a:r>
            <a:r>
              <a:rPr lang="ja-JP" altLang="en-US" sz="2025" dirty="0"/>
              <a:t>地区　</a:t>
            </a:r>
            <a:r>
              <a:rPr lang="en-US" altLang="ja-JP" sz="2025" dirty="0"/>
              <a:t>2014.7.1</a:t>
            </a:r>
            <a:r>
              <a:rPr lang="ja-JP" altLang="en-US" sz="2025" dirty="0"/>
              <a:t>～</a:t>
            </a:r>
            <a:r>
              <a:rPr lang="en-US" altLang="ja-JP" sz="2025" dirty="0"/>
              <a:t>2019.6.30</a:t>
            </a:r>
            <a:r>
              <a:rPr lang="ja-JP" altLang="en-US" sz="2025" dirty="0"/>
              <a:t>）</a:t>
            </a:r>
          </a:p>
        </p:txBody>
      </p:sp>
      <p:graphicFrame>
        <p:nvGraphicFramePr>
          <p:cNvPr id="5" name="グラフ 4"/>
          <p:cNvGraphicFramePr/>
          <p:nvPr/>
        </p:nvGraphicFramePr>
        <p:xfrm>
          <a:off x="1286138" y="1031773"/>
          <a:ext cx="9363277" cy="5377620"/>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2"/>
          <p:cNvSpPr txBox="1"/>
          <p:nvPr/>
        </p:nvSpPr>
        <p:spPr>
          <a:xfrm>
            <a:off x="10200817" y="4207464"/>
            <a:ext cx="864096" cy="71558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総計</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1414</a:t>
            </a:r>
            <a:r>
              <a:rPr kumimoji="1" lang="ja-JP" altLang="en-US" sz="13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名</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3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補足数</a:t>
            </a:r>
            <a:r>
              <a:rPr kumimoji="1" lang="en-US" altLang="ja-JP" sz="13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ja-JP" altLang="en-US" sz="13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 name="テキスト ボックス 3"/>
          <p:cNvSpPr txBox="1"/>
          <p:nvPr/>
        </p:nvSpPr>
        <p:spPr>
          <a:xfrm>
            <a:off x="7770186" y="6040060"/>
            <a:ext cx="124213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（在籍年）</a:t>
            </a:r>
          </a:p>
        </p:txBody>
      </p:sp>
      <p:sp>
        <p:nvSpPr>
          <p:cNvPr id="7" name="テキスト ボックス 6"/>
          <p:cNvSpPr txBox="1"/>
          <p:nvPr/>
        </p:nvSpPr>
        <p:spPr>
          <a:xfrm>
            <a:off x="870640" y="1820615"/>
            <a:ext cx="415498" cy="1296144"/>
          </a:xfrm>
          <a:prstGeom prst="rect">
            <a:avLst/>
          </a:prstGeom>
          <a:noFill/>
        </p:spPr>
        <p:txBody>
          <a:bodyPr vert="eaVert"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退会者数（人）</a:t>
            </a:r>
          </a:p>
        </p:txBody>
      </p:sp>
      <p:sp>
        <p:nvSpPr>
          <p:cNvPr id="8" name="テキスト ボックス 7"/>
          <p:cNvSpPr txBox="1"/>
          <p:nvPr/>
        </p:nvSpPr>
        <p:spPr>
          <a:xfrm>
            <a:off x="6999459" y="1031773"/>
            <a:ext cx="1541454" cy="30008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3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データ</a:t>
            </a:r>
            <a:r>
              <a:rPr kumimoji="1" lang="en-US" altLang="ja-JP" sz="13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:my  rotary)</a:t>
            </a:r>
            <a:endParaRPr kumimoji="1" lang="ja-JP" altLang="en-US" sz="13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0" name="スライド番号プレースホルダー 11">
            <a:extLst>
              <a:ext uri="{FF2B5EF4-FFF2-40B4-BE49-F238E27FC236}">
                <a16:creationId xmlns:a16="http://schemas.microsoft.com/office/drawing/2014/main" id="{2CDEE8EB-CAE8-4CA5-BC94-7CF36E706700}"/>
              </a:ext>
            </a:extLst>
          </p:cNvPr>
          <p:cNvSpPr>
            <a:spLocks noGrp="1"/>
          </p:cNvSpPr>
          <p:nvPr>
            <p:ph type="sldNum" sz="quarter" idx="12"/>
          </p:nvPr>
        </p:nvSpPr>
        <p:spPr>
          <a:xfrm>
            <a:off x="9346704" y="5624515"/>
            <a:ext cx="864097" cy="28391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31BA29-D296-4530-85F7-6F35DCC1507B}" type="slidenum">
              <a:rPr kumimoji="1" lang="ja-JP" altLang="en-US" sz="15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5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6" name="吹き出し: 円形 5">
            <a:extLst>
              <a:ext uri="{FF2B5EF4-FFF2-40B4-BE49-F238E27FC236}">
                <a16:creationId xmlns:a16="http://schemas.microsoft.com/office/drawing/2014/main" id="{ECA70D3F-12C0-4D73-AAD6-128C5A149478}"/>
              </a:ext>
            </a:extLst>
          </p:cNvPr>
          <p:cNvSpPr/>
          <p:nvPr/>
        </p:nvSpPr>
        <p:spPr>
          <a:xfrm>
            <a:off x="3993667" y="1031773"/>
            <a:ext cx="2102333" cy="1436914"/>
          </a:xfrm>
          <a:prstGeom prst="wedgeEllipseCallout">
            <a:avLst>
              <a:gd name="adj1" fmla="val -47288"/>
              <a:gd name="adj2" fmla="val 32798"/>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クラブになじめず退会する会員も多いのでは</a:t>
            </a: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638051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fade">
                                      <p:cBhvr>
                                        <p:cTn id="7" dur="500"/>
                                        <p:tgtEl>
                                          <p:spTgt spid="5">
                                            <p:graphicEl>
                                              <a:chart seriesIdx="-3" categoryIdx="-3" bldStep="gridLegend"/>
                                            </p:graphic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5">
                                            <p:graphicEl>
                                              <a:chart seriesIdx="-4" categoryIdx="0" bldStep="category"/>
                                            </p:graphicEl>
                                          </p:spTgt>
                                        </p:tgtEl>
                                        <p:attrNameLst>
                                          <p:attrName>style.visibility</p:attrName>
                                        </p:attrNameLst>
                                      </p:cBhvr>
                                      <p:to>
                                        <p:strVal val="visible"/>
                                      </p:to>
                                    </p:set>
                                    <p:animEffect transition="in" filter="fade">
                                      <p:cBhvr>
                                        <p:cTn id="23" dur="500"/>
                                        <p:tgtEl>
                                          <p:spTgt spid="5">
                                            <p:graphicEl>
                                              <a:chart seriesIdx="-4" categoryIdx="0" bldStep="category"/>
                                            </p:graphic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5">
                                            <p:graphicEl>
                                              <a:chart seriesIdx="-4" categoryIdx="1" bldStep="category"/>
                                            </p:graphicEl>
                                          </p:spTgt>
                                        </p:tgtEl>
                                        <p:attrNameLst>
                                          <p:attrName>style.visibility</p:attrName>
                                        </p:attrNameLst>
                                      </p:cBhvr>
                                      <p:to>
                                        <p:strVal val="visible"/>
                                      </p:to>
                                    </p:set>
                                    <p:animEffect transition="in" filter="fade">
                                      <p:cBhvr>
                                        <p:cTn id="27" dur="500"/>
                                        <p:tgtEl>
                                          <p:spTgt spid="5">
                                            <p:graphicEl>
                                              <a:chart seriesIdx="-4" categoryIdx="1" bldStep="category"/>
                                            </p:graphic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5">
                                            <p:graphicEl>
                                              <a:chart seriesIdx="-4" categoryIdx="2" bldStep="category"/>
                                            </p:graphicEl>
                                          </p:spTgt>
                                        </p:tgtEl>
                                        <p:attrNameLst>
                                          <p:attrName>style.visibility</p:attrName>
                                        </p:attrNameLst>
                                      </p:cBhvr>
                                      <p:to>
                                        <p:strVal val="visible"/>
                                      </p:to>
                                    </p:set>
                                    <p:animEffect transition="in" filter="fade">
                                      <p:cBhvr>
                                        <p:cTn id="31" dur="500"/>
                                        <p:tgtEl>
                                          <p:spTgt spid="5">
                                            <p:graphicEl>
                                              <a:chart seriesIdx="-4" categoryIdx="2" bldStep="category"/>
                                            </p:graphicEl>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5">
                                            <p:graphicEl>
                                              <a:chart seriesIdx="-4" categoryIdx="3" bldStep="category"/>
                                            </p:graphicEl>
                                          </p:spTgt>
                                        </p:tgtEl>
                                        <p:attrNameLst>
                                          <p:attrName>style.visibility</p:attrName>
                                        </p:attrNameLst>
                                      </p:cBhvr>
                                      <p:to>
                                        <p:strVal val="visible"/>
                                      </p:to>
                                    </p:set>
                                    <p:animEffect transition="in" filter="fade">
                                      <p:cBhvr>
                                        <p:cTn id="35" dur="500"/>
                                        <p:tgtEl>
                                          <p:spTgt spid="5">
                                            <p:graphicEl>
                                              <a:chart seriesIdx="-4" categoryIdx="3" bldStep="category"/>
                                            </p:graphic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5">
                                            <p:graphicEl>
                                              <a:chart seriesIdx="-4" categoryIdx="4" bldStep="category"/>
                                            </p:graphicEl>
                                          </p:spTgt>
                                        </p:tgtEl>
                                        <p:attrNameLst>
                                          <p:attrName>style.visibility</p:attrName>
                                        </p:attrNameLst>
                                      </p:cBhvr>
                                      <p:to>
                                        <p:strVal val="visible"/>
                                      </p:to>
                                    </p:set>
                                    <p:animEffect transition="in" filter="fade">
                                      <p:cBhvr>
                                        <p:cTn id="39" dur="500"/>
                                        <p:tgtEl>
                                          <p:spTgt spid="5">
                                            <p:graphicEl>
                                              <a:chart seriesIdx="-4" categoryIdx="4" bldStep="category"/>
                                            </p:graphicEl>
                                          </p:spTgt>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5">
                                            <p:graphicEl>
                                              <a:chart seriesIdx="-4" categoryIdx="5" bldStep="category"/>
                                            </p:graphicEl>
                                          </p:spTgt>
                                        </p:tgtEl>
                                        <p:attrNameLst>
                                          <p:attrName>style.visibility</p:attrName>
                                        </p:attrNameLst>
                                      </p:cBhvr>
                                      <p:to>
                                        <p:strVal val="visible"/>
                                      </p:to>
                                    </p:set>
                                    <p:animEffect transition="in" filter="fade">
                                      <p:cBhvr>
                                        <p:cTn id="43" dur="500"/>
                                        <p:tgtEl>
                                          <p:spTgt spid="5">
                                            <p:graphicEl>
                                              <a:chart seriesIdx="-4" categoryIdx="5" bldStep="category"/>
                                            </p:graphicEl>
                                          </p:spTgt>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5">
                                            <p:graphicEl>
                                              <a:chart seriesIdx="-4" categoryIdx="6" bldStep="category"/>
                                            </p:graphicEl>
                                          </p:spTgt>
                                        </p:tgtEl>
                                        <p:attrNameLst>
                                          <p:attrName>style.visibility</p:attrName>
                                        </p:attrNameLst>
                                      </p:cBhvr>
                                      <p:to>
                                        <p:strVal val="visible"/>
                                      </p:to>
                                    </p:set>
                                    <p:animEffect transition="in" filter="fade">
                                      <p:cBhvr>
                                        <p:cTn id="47" dur="500"/>
                                        <p:tgtEl>
                                          <p:spTgt spid="5">
                                            <p:graphicEl>
                                              <a:chart seriesIdx="-4" categoryIdx="6" bldStep="category"/>
                                            </p:graphicEl>
                                          </p:spTgt>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5">
                                            <p:graphicEl>
                                              <a:chart seriesIdx="-4" categoryIdx="7" bldStep="category"/>
                                            </p:graphicEl>
                                          </p:spTgt>
                                        </p:tgtEl>
                                        <p:attrNameLst>
                                          <p:attrName>style.visibility</p:attrName>
                                        </p:attrNameLst>
                                      </p:cBhvr>
                                      <p:to>
                                        <p:strVal val="visible"/>
                                      </p:to>
                                    </p:set>
                                    <p:animEffect transition="in" filter="fade">
                                      <p:cBhvr>
                                        <p:cTn id="51" dur="500"/>
                                        <p:tgtEl>
                                          <p:spTgt spid="5">
                                            <p:graphicEl>
                                              <a:chart seriesIdx="-4" categoryIdx="7" bldStep="category"/>
                                            </p:graphicEl>
                                          </p:spTgt>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5">
                                            <p:graphicEl>
                                              <a:chart seriesIdx="-4" categoryIdx="8" bldStep="category"/>
                                            </p:graphicEl>
                                          </p:spTgt>
                                        </p:tgtEl>
                                        <p:attrNameLst>
                                          <p:attrName>style.visibility</p:attrName>
                                        </p:attrNameLst>
                                      </p:cBhvr>
                                      <p:to>
                                        <p:strVal val="visible"/>
                                      </p:to>
                                    </p:set>
                                    <p:animEffect transition="in" filter="fade">
                                      <p:cBhvr>
                                        <p:cTn id="55" dur="500"/>
                                        <p:tgtEl>
                                          <p:spTgt spid="5">
                                            <p:graphicEl>
                                              <a:chart seriesIdx="-4" categoryIdx="8" bldStep="category"/>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26" presetClass="entr" presetSubtype="0" fill="hold" grpId="0" nodeType="clickEffect">
                                  <p:stCondLst>
                                    <p:cond delay="0"/>
                                  </p:stCondLst>
                                  <p:childTnLst>
                                    <p:set>
                                      <p:cBhvr>
                                        <p:cTn id="59" dur="1" fill="hold">
                                          <p:stCondLst>
                                            <p:cond delay="0"/>
                                          </p:stCondLst>
                                        </p:cTn>
                                        <p:tgtEl>
                                          <p:spTgt spid="6"/>
                                        </p:tgtEl>
                                        <p:attrNameLst>
                                          <p:attrName>style.visibility</p:attrName>
                                        </p:attrNameLst>
                                      </p:cBhvr>
                                      <p:to>
                                        <p:strVal val="visible"/>
                                      </p:to>
                                    </p:set>
                                    <p:animEffect transition="in" filter="wipe(down)">
                                      <p:cBhvr>
                                        <p:cTn id="60" dur="580">
                                          <p:stCondLst>
                                            <p:cond delay="0"/>
                                          </p:stCondLst>
                                        </p:cTn>
                                        <p:tgtEl>
                                          <p:spTgt spid="6"/>
                                        </p:tgtEl>
                                      </p:cBhvr>
                                    </p:animEffect>
                                    <p:anim calcmode="lin" valueType="num">
                                      <p:cBhvr>
                                        <p:cTn id="61"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66" dur="26">
                                          <p:stCondLst>
                                            <p:cond delay="650"/>
                                          </p:stCondLst>
                                        </p:cTn>
                                        <p:tgtEl>
                                          <p:spTgt spid="6"/>
                                        </p:tgtEl>
                                      </p:cBhvr>
                                      <p:to x="100000" y="60000"/>
                                    </p:animScale>
                                    <p:animScale>
                                      <p:cBhvr>
                                        <p:cTn id="67" dur="166" decel="50000">
                                          <p:stCondLst>
                                            <p:cond delay="676"/>
                                          </p:stCondLst>
                                        </p:cTn>
                                        <p:tgtEl>
                                          <p:spTgt spid="6"/>
                                        </p:tgtEl>
                                      </p:cBhvr>
                                      <p:to x="100000" y="100000"/>
                                    </p:animScale>
                                    <p:animScale>
                                      <p:cBhvr>
                                        <p:cTn id="68" dur="26">
                                          <p:stCondLst>
                                            <p:cond delay="1312"/>
                                          </p:stCondLst>
                                        </p:cTn>
                                        <p:tgtEl>
                                          <p:spTgt spid="6"/>
                                        </p:tgtEl>
                                      </p:cBhvr>
                                      <p:to x="100000" y="80000"/>
                                    </p:animScale>
                                    <p:animScale>
                                      <p:cBhvr>
                                        <p:cTn id="69" dur="166" decel="50000">
                                          <p:stCondLst>
                                            <p:cond delay="1338"/>
                                          </p:stCondLst>
                                        </p:cTn>
                                        <p:tgtEl>
                                          <p:spTgt spid="6"/>
                                        </p:tgtEl>
                                      </p:cBhvr>
                                      <p:to x="100000" y="100000"/>
                                    </p:animScale>
                                    <p:animScale>
                                      <p:cBhvr>
                                        <p:cTn id="70" dur="26">
                                          <p:stCondLst>
                                            <p:cond delay="1642"/>
                                          </p:stCondLst>
                                        </p:cTn>
                                        <p:tgtEl>
                                          <p:spTgt spid="6"/>
                                        </p:tgtEl>
                                      </p:cBhvr>
                                      <p:to x="100000" y="90000"/>
                                    </p:animScale>
                                    <p:animScale>
                                      <p:cBhvr>
                                        <p:cTn id="71" dur="166" decel="50000">
                                          <p:stCondLst>
                                            <p:cond delay="1668"/>
                                          </p:stCondLst>
                                        </p:cTn>
                                        <p:tgtEl>
                                          <p:spTgt spid="6"/>
                                        </p:tgtEl>
                                      </p:cBhvr>
                                      <p:to x="100000" y="100000"/>
                                    </p:animScale>
                                    <p:animScale>
                                      <p:cBhvr>
                                        <p:cTn id="72" dur="26">
                                          <p:stCondLst>
                                            <p:cond delay="1808"/>
                                          </p:stCondLst>
                                        </p:cTn>
                                        <p:tgtEl>
                                          <p:spTgt spid="6"/>
                                        </p:tgtEl>
                                      </p:cBhvr>
                                      <p:to x="100000" y="95000"/>
                                    </p:animScale>
                                    <p:animScale>
                                      <p:cBhvr>
                                        <p:cTn id="73"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Chart bld="category"/>
        </p:bldSub>
      </p:bldGraphic>
      <p:bldP spid="3" grpId="0" uiExpand="1"/>
      <p:bldP spid="4" grpId="0" uiExpand="1"/>
      <p:bldP spid="7" grpId="0" uiExpand="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91544" y="102144"/>
            <a:ext cx="8116376" cy="751297"/>
          </a:xfrm>
        </p:spPr>
        <p:txBody>
          <a:bodyPr>
            <a:normAutofit fontScale="90000"/>
          </a:bodyPr>
          <a:lstStyle/>
          <a:p>
            <a:r>
              <a:rPr kumimoji="1" lang="ja-JP" altLang="en-US" dirty="0">
                <a:latin typeface="ＭＳ Ｐゴシック" panose="020B0600070205080204" pitchFamily="50" charset="-128"/>
                <a:ea typeface="ＭＳ Ｐゴシック" panose="020B0600070205080204" pitchFamily="50" charset="-128"/>
              </a:rPr>
              <a:t>クラブ研修に関するアンケートの概要</a:t>
            </a:r>
          </a:p>
        </p:txBody>
      </p:sp>
      <p:sp>
        <p:nvSpPr>
          <p:cNvPr id="3" name="コンテンツ プレースホルダー 2"/>
          <p:cNvSpPr>
            <a:spLocks noGrp="1"/>
          </p:cNvSpPr>
          <p:nvPr>
            <p:ph idx="1"/>
          </p:nvPr>
        </p:nvSpPr>
        <p:spPr>
          <a:xfrm>
            <a:off x="838200" y="975360"/>
            <a:ext cx="10642599" cy="5704114"/>
          </a:xfrm>
          <a:solidFill>
            <a:schemeClr val="accent3">
              <a:lumMod val="20000"/>
              <a:lumOff val="80000"/>
            </a:schemeClr>
          </a:solidFill>
        </p:spPr>
        <p:txBody>
          <a:bodyPr vert="horz" lIns="91440" tIns="108000" rIns="91440" bIns="45720" rtlCol="0">
            <a:normAutofit fontScale="55000" lnSpcReduction="20000"/>
          </a:bodyPr>
          <a:lstStyle/>
          <a:p>
            <a:r>
              <a:rPr lang="ja-JP" altLang="en-US" sz="4400" dirty="0">
                <a:latin typeface="ＭＳ Ｐゴシック" panose="020B0600070205080204" pitchFamily="50" charset="-128"/>
                <a:ea typeface="ＭＳ Ｐゴシック" panose="020B0600070205080204" pitchFamily="50" charset="-128"/>
              </a:rPr>
              <a:t>対象クラブ</a:t>
            </a:r>
            <a:r>
              <a:rPr lang="en-US" altLang="ja-JP" sz="4400" dirty="0">
                <a:latin typeface="ＭＳ Ｐゴシック" panose="020B0600070205080204" pitchFamily="50" charset="-128"/>
                <a:ea typeface="ＭＳ Ｐゴシック" panose="020B0600070205080204" pitchFamily="50" charset="-128"/>
              </a:rPr>
              <a:t>:2660</a:t>
            </a:r>
            <a:r>
              <a:rPr lang="ja-JP" altLang="en-US" sz="4400" dirty="0">
                <a:latin typeface="ＭＳ Ｐゴシック" panose="020B0600070205080204" pitchFamily="50" charset="-128"/>
                <a:ea typeface="ＭＳ Ｐゴシック" panose="020B0600070205080204" pitchFamily="50" charset="-128"/>
              </a:rPr>
              <a:t>地区の全クラブ</a:t>
            </a:r>
            <a:r>
              <a:rPr lang="en-US" altLang="ja-JP" sz="4400" dirty="0">
                <a:latin typeface="ＭＳ Ｐゴシック" panose="020B0600070205080204" pitchFamily="50" charset="-128"/>
                <a:ea typeface="ＭＳ Ｐゴシック" panose="020B0600070205080204" pitchFamily="50" charset="-128"/>
              </a:rPr>
              <a:t>(79</a:t>
            </a:r>
            <a:r>
              <a:rPr lang="ja-JP" altLang="en-US" sz="4400" dirty="0">
                <a:latin typeface="ＭＳ Ｐゴシック" panose="020B0600070205080204" pitchFamily="50" charset="-128"/>
                <a:ea typeface="ＭＳ Ｐゴシック" panose="020B0600070205080204" pitchFamily="50" charset="-128"/>
              </a:rPr>
              <a:t>クラブ</a:t>
            </a:r>
            <a:r>
              <a:rPr lang="en-US" altLang="ja-JP" sz="4400" dirty="0">
                <a:latin typeface="ＭＳ Ｐゴシック" panose="020B0600070205080204" pitchFamily="50" charset="-128"/>
                <a:ea typeface="ＭＳ Ｐゴシック" panose="020B0600070205080204" pitchFamily="50" charset="-128"/>
              </a:rPr>
              <a:t>)</a:t>
            </a:r>
            <a:endParaRPr lang="ja-JP" altLang="en-US" sz="4400" dirty="0">
              <a:latin typeface="ＭＳ Ｐゴシック" panose="020B0600070205080204" pitchFamily="50" charset="-128"/>
              <a:ea typeface="ＭＳ Ｐゴシック" panose="020B0600070205080204" pitchFamily="50" charset="-128"/>
            </a:endParaRPr>
          </a:p>
          <a:p>
            <a:pPr marL="0" indent="361950">
              <a:buNone/>
            </a:pPr>
            <a:r>
              <a:rPr lang="ja-JP" altLang="en-US" sz="4400" dirty="0">
                <a:latin typeface="ＭＳ Ｐゴシック" panose="020B0600070205080204" pitchFamily="50" charset="-128"/>
                <a:ea typeface="ＭＳ Ｐゴシック" panose="020B0600070205080204" pitchFamily="50" charset="-128"/>
              </a:rPr>
              <a:t>→</a:t>
            </a:r>
            <a:r>
              <a:rPr lang="en-US" altLang="ja-JP" sz="4400" dirty="0">
                <a:latin typeface="ＭＳ Ｐゴシック" panose="020B0600070205080204" pitchFamily="50" charset="-128"/>
                <a:ea typeface="ＭＳ Ｐゴシック" panose="020B0600070205080204" pitchFamily="50" charset="-128"/>
              </a:rPr>
              <a:t>71</a:t>
            </a:r>
            <a:r>
              <a:rPr lang="ja-JP" altLang="en-US" sz="4400" dirty="0">
                <a:latin typeface="ＭＳ Ｐゴシック" panose="020B0600070205080204" pitchFamily="50" charset="-128"/>
                <a:ea typeface="ＭＳ Ｐゴシック" panose="020B0600070205080204" pitchFamily="50" charset="-128"/>
              </a:rPr>
              <a:t>クラブから回答をいただきました</a:t>
            </a:r>
            <a:r>
              <a:rPr lang="en-US" altLang="ja-JP" sz="4400" dirty="0">
                <a:latin typeface="ＭＳ Ｐゴシック" panose="020B0600070205080204" pitchFamily="50" charset="-128"/>
                <a:ea typeface="ＭＳ Ｐゴシック" panose="020B0600070205080204" pitchFamily="50" charset="-128"/>
              </a:rPr>
              <a:t>(</a:t>
            </a:r>
            <a:r>
              <a:rPr lang="ja-JP" altLang="en-US" sz="4400" dirty="0">
                <a:latin typeface="ＭＳ Ｐゴシック" panose="020B0600070205080204" pitchFamily="50" charset="-128"/>
                <a:ea typeface="ＭＳ Ｐゴシック" panose="020B0600070205080204" pitchFamily="50" charset="-128"/>
              </a:rPr>
              <a:t>ご協力ありがとうございました</a:t>
            </a:r>
            <a:r>
              <a:rPr lang="en-US" altLang="ja-JP" sz="4400" dirty="0">
                <a:latin typeface="ＭＳ Ｐゴシック" panose="020B0600070205080204" pitchFamily="50" charset="-128"/>
                <a:ea typeface="ＭＳ Ｐゴシック" panose="020B0600070205080204" pitchFamily="50" charset="-128"/>
              </a:rPr>
              <a:t>(</a:t>
            </a:r>
            <a:r>
              <a:rPr lang="ja-JP" altLang="en-US" sz="4400" dirty="0">
                <a:latin typeface="ＭＳ Ｐゴシック" panose="020B0600070205080204" pitchFamily="50" charset="-128"/>
                <a:ea typeface="ＭＳ Ｐゴシック" panose="020B0600070205080204" pitchFamily="50" charset="-128"/>
              </a:rPr>
              <a:t>*</a:t>
            </a:r>
            <a:r>
              <a:rPr lang="en-US" altLang="ja-JP" sz="4400" dirty="0">
                <a:latin typeface="ＭＳ Ｐゴシック" panose="020B0600070205080204" pitchFamily="50" charset="-128"/>
                <a:ea typeface="ＭＳ Ｐゴシック" panose="020B0600070205080204" pitchFamily="50" charset="-128"/>
              </a:rPr>
              <a:t>^</a:t>
            </a:r>
            <a:r>
              <a:rPr lang="ja-JP" altLang="en-US" sz="4400" dirty="0">
                <a:latin typeface="ＭＳ Ｐゴシック" panose="020B0600070205080204" pitchFamily="50" charset="-128"/>
                <a:ea typeface="ＭＳ Ｐゴシック" panose="020B0600070205080204" pitchFamily="50" charset="-128"/>
              </a:rPr>
              <a:t>。</a:t>
            </a:r>
            <a:r>
              <a:rPr lang="en-US" altLang="ja-JP" sz="4400" dirty="0">
                <a:latin typeface="ＭＳ Ｐゴシック" panose="020B0600070205080204" pitchFamily="50" charset="-128"/>
                <a:ea typeface="ＭＳ Ｐゴシック" panose="020B0600070205080204" pitchFamily="50" charset="-128"/>
              </a:rPr>
              <a:t>^*))</a:t>
            </a:r>
          </a:p>
          <a:p>
            <a:r>
              <a:rPr lang="ja-JP" altLang="en-US" sz="4400" dirty="0">
                <a:latin typeface="ＭＳ Ｐゴシック" panose="020B0600070205080204" pitchFamily="50" charset="-128"/>
                <a:ea typeface="ＭＳ Ｐゴシック" panose="020B0600070205080204" pitchFamily="50" charset="-128"/>
              </a:rPr>
              <a:t>アンケート設問</a:t>
            </a:r>
            <a:endParaRPr lang="en-US" altLang="ja-JP" sz="4400" dirty="0">
              <a:latin typeface="ＭＳ Ｐゴシック" panose="020B0600070205080204" pitchFamily="50" charset="-128"/>
              <a:ea typeface="ＭＳ Ｐゴシック" panose="020B0600070205080204" pitchFamily="50" charset="-128"/>
            </a:endParaRPr>
          </a:p>
          <a:p>
            <a:pPr marL="0" indent="273050">
              <a:buNone/>
            </a:pPr>
            <a:r>
              <a:rPr lang="en-US" altLang="ja-JP" sz="4400" dirty="0">
                <a:latin typeface="ＭＳ Ｐゴシック" panose="020B0600070205080204" pitchFamily="50" charset="-128"/>
                <a:ea typeface="ＭＳ Ｐゴシック" panose="020B0600070205080204" pitchFamily="50" charset="-128"/>
              </a:rPr>
              <a:t>1</a:t>
            </a:r>
            <a:r>
              <a:rPr lang="ja-JP" altLang="en-US" sz="4400" dirty="0">
                <a:latin typeface="ＭＳ Ｐゴシック" panose="020B0600070205080204" pitchFamily="50" charset="-128"/>
                <a:ea typeface="ＭＳ Ｐゴシック" panose="020B0600070205080204" pitchFamily="50" charset="-128"/>
              </a:rPr>
              <a:t>、新会員研修について</a:t>
            </a:r>
          </a:p>
          <a:p>
            <a:pPr marL="0" indent="452438">
              <a:buNone/>
            </a:pPr>
            <a:r>
              <a:rPr lang="ja-JP" altLang="en-US" sz="4400" dirty="0">
                <a:latin typeface="ＭＳ Ｐゴシック" panose="020B0600070205080204" pitchFamily="50" charset="-128"/>
                <a:ea typeface="ＭＳ Ｐゴシック" panose="020B0600070205080204" pitchFamily="50" charset="-128"/>
              </a:rPr>
              <a:t>⑴入会時のオリエンテーション</a:t>
            </a:r>
          </a:p>
          <a:p>
            <a:pPr marL="0" indent="714375">
              <a:buNone/>
            </a:pPr>
            <a:r>
              <a:rPr lang="ja-JP" altLang="en-US" sz="2900" dirty="0"/>
              <a:t>実施状況、実施時間、説明者、説明の方法、説明内容、資料の入手先など</a:t>
            </a:r>
            <a:endParaRPr lang="en-US" altLang="ja-JP" sz="2900" dirty="0"/>
          </a:p>
          <a:p>
            <a:pPr marL="0" indent="452438">
              <a:buNone/>
            </a:pPr>
            <a:r>
              <a:rPr lang="ja-JP" altLang="en-US" sz="4400" dirty="0">
                <a:latin typeface="ＭＳ Ｐゴシック" panose="020B0600070205080204" pitchFamily="50" charset="-128"/>
                <a:ea typeface="ＭＳ Ｐゴシック" panose="020B0600070205080204" pitchFamily="50" charset="-128"/>
              </a:rPr>
              <a:t>⑵入会後の新会員研修</a:t>
            </a:r>
          </a:p>
          <a:p>
            <a:pPr marL="714375" indent="0">
              <a:lnSpc>
                <a:spcPct val="120000"/>
              </a:lnSpc>
              <a:buNone/>
            </a:pPr>
            <a:r>
              <a:rPr lang="ja-JP" altLang="en-US" sz="2900" dirty="0"/>
              <a:t>実施状況、研修の対象者と実施頻度、実施時間、研修の形式、講師、研修内容、資料の入手先など</a:t>
            </a:r>
            <a:endParaRPr lang="en-US" altLang="ja-JP" sz="2900" dirty="0"/>
          </a:p>
          <a:p>
            <a:pPr marL="0" indent="273050">
              <a:buNone/>
            </a:pPr>
            <a:r>
              <a:rPr lang="en-US" altLang="ja-JP" sz="4400" dirty="0">
                <a:latin typeface="ＭＳ Ｐゴシック" panose="020B0600070205080204" pitchFamily="50" charset="-128"/>
                <a:ea typeface="ＭＳ Ｐゴシック" panose="020B0600070205080204" pitchFamily="50" charset="-128"/>
              </a:rPr>
              <a:t>2</a:t>
            </a:r>
            <a:r>
              <a:rPr lang="ja-JP" altLang="en-US" sz="4400" dirty="0">
                <a:latin typeface="ＭＳ Ｐゴシック" panose="020B0600070205080204" pitchFamily="50" charset="-128"/>
                <a:ea typeface="ＭＳ Ｐゴシック" panose="020B0600070205080204" pitchFamily="50" charset="-128"/>
              </a:rPr>
              <a:t>、中堅会員</a:t>
            </a:r>
            <a:r>
              <a:rPr lang="en-US" altLang="ja-JP" sz="4400" dirty="0">
                <a:latin typeface="ＭＳ Ｐゴシック" panose="020B0600070205080204" pitchFamily="50" charset="-128"/>
                <a:ea typeface="ＭＳ Ｐゴシック" panose="020B0600070205080204" pitchFamily="50" charset="-128"/>
              </a:rPr>
              <a:t>(</a:t>
            </a:r>
            <a:r>
              <a:rPr lang="ja-JP" altLang="en-US" sz="4400" dirty="0">
                <a:latin typeface="ＭＳ Ｐゴシック" panose="020B0600070205080204" pitchFamily="50" charset="-128"/>
                <a:ea typeface="ＭＳ Ｐゴシック" panose="020B0600070205080204" pitchFamily="50" charset="-128"/>
              </a:rPr>
              <a:t>一般会員</a:t>
            </a:r>
            <a:r>
              <a:rPr lang="en-US" altLang="ja-JP" sz="4400" dirty="0">
                <a:latin typeface="ＭＳ Ｐゴシック" panose="020B0600070205080204" pitchFamily="50" charset="-128"/>
                <a:ea typeface="ＭＳ Ｐゴシック" panose="020B0600070205080204" pitchFamily="50" charset="-128"/>
              </a:rPr>
              <a:t>)</a:t>
            </a:r>
            <a:r>
              <a:rPr lang="ja-JP" altLang="en-US" sz="4400" dirty="0">
                <a:latin typeface="ＭＳ Ｐゴシック" panose="020B0600070205080204" pitchFamily="50" charset="-128"/>
                <a:ea typeface="ＭＳ Ｐゴシック" panose="020B0600070205080204" pitchFamily="50" charset="-128"/>
              </a:rPr>
              <a:t>研修</a:t>
            </a:r>
            <a:endParaRPr lang="en-US" altLang="ja-JP" sz="4400" dirty="0">
              <a:latin typeface="ＭＳ Ｐゴシック" panose="020B0600070205080204" pitchFamily="50" charset="-128"/>
              <a:ea typeface="ＭＳ Ｐゴシック" panose="020B0600070205080204" pitchFamily="50" charset="-128"/>
            </a:endParaRPr>
          </a:p>
          <a:p>
            <a:pPr marL="714375" indent="0">
              <a:lnSpc>
                <a:spcPct val="120000"/>
              </a:lnSpc>
              <a:buNone/>
            </a:pPr>
            <a:r>
              <a:rPr lang="ja-JP" altLang="en-US" sz="2900" dirty="0"/>
              <a:t>実施状況、研修の対象者と実施頻度、実施時間、研修の形式、講師、研修内容、資料の入手先など</a:t>
            </a:r>
          </a:p>
          <a:p>
            <a:pPr marL="0" indent="273050">
              <a:buNone/>
            </a:pPr>
            <a:r>
              <a:rPr lang="en-US" altLang="ja-JP" sz="4400" dirty="0">
                <a:latin typeface="ＭＳ Ｐゴシック" panose="020B0600070205080204" pitchFamily="50" charset="-128"/>
                <a:ea typeface="ＭＳ Ｐゴシック" panose="020B0600070205080204" pitchFamily="50" charset="-128"/>
              </a:rPr>
              <a:t>3</a:t>
            </a:r>
            <a:r>
              <a:rPr lang="ja-JP" altLang="en-US" sz="4400" dirty="0">
                <a:latin typeface="ＭＳ Ｐゴシック" panose="020B0600070205080204" pitchFamily="50" charset="-128"/>
                <a:ea typeface="ＭＳ Ｐゴシック" panose="020B0600070205080204" pitchFamily="50" charset="-128"/>
              </a:rPr>
              <a:t>、研修についての課題、地区研修委員会への要望など</a:t>
            </a:r>
            <a:endParaRPr lang="en-US" altLang="ja-JP" sz="4400" dirty="0">
              <a:latin typeface="ＭＳ Ｐゴシック" panose="020B0600070205080204" pitchFamily="50" charset="-128"/>
              <a:ea typeface="ＭＳ Ｐゴシック" panose="020B0600070205080204" pitchFamily="50" charset="-128"/>
            </a:endParaRPr>
          </a:p>
          <a:p>
            <a:pPr marL="269875" indent="-269875">
              <a:buNone/>
            </a:pPr>
            <a:r>
              <a:rPr lang="ja-JP" altLang="en-US" sz="4400" dirty="0">
                <a:latin typeface="ＭＳ Ｐゴシック" panose="020B0600070205080204" pitchFamily="50" charset="-128"/>
                <a:ea typeface="ＭＳ Ｐゴシック" panose="020B0600070205080204" pitchFamily="50" charset="-128"/>
              </a:rPr>
              <a:t>・実施時期</a:t>
            </a:r>
            <a:r>
              <a:rPr lang="en-US" altLang="ja-JP" sz="4400" dirty="0">
                <a:latin typeface="ＭＳ Ｐゴシック" panose="020B0600070205080204" pitchFamily="50" charset="-128"/>
                <a:ea typeface="ＭＳ Ｐゴシック" panose="020B0600070205080204" pitchFamily="50" charset="-128"/>
              </a:rPr>
              <a:t>:2021/12</a:t>
            </a:r>
          </a:p>
          <a:p>
            <a:pPr marL="269875" indent="-269875">
              <a:buNone/>
            </a:pPr>
            <a:r>
              <a:rPr lang="ja-JP" altLang="en-US" sz="4400" dirty="0">
                <a:latin typeface="ＭＳ Ｐゴシック" panose="020B0600070205080204" pitchFamily="50" charset="-128"/>
                <a:ea typeface="ＭＳ Ｐゴシック" panose="020B0600070205080204" pitchFamily="50" charset="-128"/>
              </a:rPr>
              <a:t>・その他</a:t>
            </a:r>
            <a:endParaRPr lang="en-US" altLang="ja-JP" sz="4400" dirty="0">
              <a:latin typeface="ＭＳ Ｐゴシック" panose="020B0600070205080204" pitchFamily="50" charset="-128"/>
              <a:ea typeface="ＭＳ Ｐゴシック" panose="020B0600070205080204" pitchFamily="50" charset="-128"/>
            </a:endParaRPr>
          </a:p>
          <a:p>
            <a:pPr marL="269875" indent="182563">
              <a:buNone/>
            </a:pPr>
            <a:r>
              <a:rPr lang="ja-JP" altLang="en-US" sz="4400" dirty="0">
                <a:latin typeface="ＭＳ Ｐゴシック" panose="020B0600070205080204" pitchFamily="50" charset="-128"/>
                <a:ea typeface="ＭＳ Ｐゴシック" panose="020B0600070205080204" pitchFamily="50" charset="-128"/>
              </a:rPr>
              <a:t>新型コロナ感染拡大の影響が顕在化する以前の状況をもとに回答</a:t>
            </a:r>
            <a:endParaRPr lang="en-US" altLang="ja-JP" sz="4400" dirty="0">
              <a:latin typeface="ＭＳ Ｐゴシック" panose="020B0600070205080204" pitchFamily="50" charset="-128"/>
              <a:ea typeface="ＭＳ Ｐゴシック" panose="020B0600070205080204" pitchFamily="50" charset="-128"/>
            </a:endParaRPr>
          </a:p>
          <a:p>
            <a:pPr marL="269875" indent="182563">
              <a:buNone/>
            </a:pPr>
            <a:r>
              <a:rPr lang="ja-JP" altLang="en-US" sz="4400" dirty="0">
                <a:latin typeface="ＭＳ Ｐゴシック" panose="020B0600070205080204" pitchFamily="50" charset="-128"/>
                <a:ea typeface="ＭＳ Ｐゴシック" panose="020B0600070205080204" pitchFamily="50" charset="-128"/>
              </a:rPr>
              <a:t>アンケートのまとめは、地区ホームページに掲載します</a:t>
            </a:r>
          </a:p>
        </p:txBody>
      </p:sp>
      <p:sp>
        <p:nvSpPr>
          <p:cNvPr id="4" name="スライド番号プレースホルダー 3">
            <a:extLst>
              <a:ext uri="{FF2B5EF4-FFF2-40B4-BE49-F238E27FC236}">
                <a16:creationId xmlns:a16="http://schemas.microsoft.com/office/drawing/2014/main" id="{8F492474-0825-482F-BD52-C1804E56237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3EE54A-AAF7-4063-8519-D2C1721CAFE1}"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1777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07783" y="114797"/>
            <a:ext cx="7629400" cy="1066127"/>
          </a:xfrm>
          <a:solidFill>
            <a:srgbClr val="E9EFF7"/>
          </a:solidFill>
        </p:spPr>
        <p:txBody>
          <a:bodyPr>
            <a:normAutofit fontScale="90000"/>
          </a:bodyPr>
          <a:lstStyle/>
          <a:p>
            <a:r>
              <a:rPr lang="en-US" altLang="ja-JP" sz="2800" dirty="0"/>
              <a:t>1.</a:t>
            </a:r>
            <a:r>
              <a:rPr lang="ja-JP" altLang="en-US" sz="2800" dirty="0"/>
              <a:t>新会員研修　⑴オリエンテーション</a:t>
            </a:r>
            <a:br>
              <a:rPr lang="en-US" altLang="ja-JP" dirty="0"/>
            </a:br>
            <a:r>
              <a:rPr lang="ja-JP" altLang="en-US" sz="3600" dirty="0"/>
              <a:t>① 実施状況</a:t>
            </a:r>
          </a:p>
        </p:txBody>
      </p:sp>
      <p:graphicFrame>
        <p:nvGraphicFramePr>
          <p:cNvPr id="10" name="コンテンツ プレースホルダー 9">
            <a:extLst>
              <a:ext uri="{FF2B5EF4-FFF2-40B4-BE49-F238E27FC236}">
                <a16:creationId xmlns:a16="http://schemas.microsoft.com/office/drawing/2014/main" id="{C7B06E4A-F16F-464D-A682-778A27F97D96}"/>
              </a:ext>
            </a:extLst>
          </p:cNvPr>
          <p:cNvGraphicFramePr>
            <a:graphicFrameLocks noGrp="1"/>
          </p:cNvGraphicFramePr>
          <p:nvPr>
            <p:ph idx="1"/>
          </p:nvPr>
        </p:nvGraphicFramePr>
        <p:xfrm>
          <a:off x="1373336" y="1728438"/>
          <a:ext cx="5785748" cy="4853003"/>
        </p:xfrm>
        <a:graphic>
          <a:graphicData uri="http://schemas.openxmlformats.org/drawingml/2006/chart">
            <c:chart xmlns:c="http://schemas.openxmlformats.org/drawingml/2006/chart" xmlns:r="http://schemas.openxmlformats.org/officeDocument/2006/relationships" r:id="rId2"/>
          </a:graphicData>
        </a:graphic>
      </p:graphicFrame>
      <p:cxnSp>
        <p:nvCxnSpPr>
          <p:cNvPr id="9" name="直線コネクタ 8"/>
          <p:cNvCxnSpPr>
            <a:cxnSpLocks/>
          </p:cNvCxnSpPr>
          <p:nvPr/>
        </p:nvCxnSpPr>
        <p:spPr>
          <a:xfrm>
            <a:off x="2914071" y="1180923"/>
            <a:ext cx="741682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FC5C93EE-749C-4488-AD5F-1010C6E91F14}"/>
              </a:ext>
            </a:extLst>
          </p:cNvPr>
          <p:cNvSpPr/>
          <p:nvPr/>
        </p:nvSpPr>
        <p:spPr>
          <a:xfrm>
            <a:off x="8538176" y="2477394"/>
            <a:ext cx="2869522" cy="3577717"/>
          </a:xfrm>
          <a:prstGeom prst="rect">
            <a:avLst/>
          </a:prstGeom>
          <a:solidFill>
            <a:srgbClr val="E9EFF7"/>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・新入会員がいなかった</a:t>
            </a:r>
            <a:r>
              <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a:t>
            </a:r>
          </a:p>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・入会前に推薦者が説明</a:t>
            </a:r>
          </a:p>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・会員拡大委員会と推薦者に説明責任がある</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・親睦会等で補っている</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C31C9712-3AA7-4EF1-A25C-7EDA67D0C6A9}"/>
              </a:ext>
            </a:extLst>
          </p:cNvPr>
          <p:cNvSpPr txBox="1"/>
          <p:nvPr/>
        </p:nvSpPr>
        <p:spPr>
          <a:xfrm>
            <a:off x="8125050" y="2077285"/>
            <a:ext cx="24570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実施していない理由</a:t>
            </a:r>
          </a:p>
        </p:txBody>
      </p:sp>
      <p:sp>
        <p:nvSpPr>
          <p:cNvPr id="3" name="テキスト ボックス 2">
            <a:extLst>
              <a:ext uri="{FF2B5EF4-FFF2-40B4-BE49-F238E27FC236}">
                <a16:creationId xmlns:a16="http://schemas.microsoft.com/office/drawing/2014/main" id="{CB7DA3E2-A9AB-4723-BA22-14F4515F60DB}"/>
              </a:ext>
            </a:extLst>
          </p:cNvPr>
          <p:cNvSpPr txBox="1"/>
          <p:nvPr/>
        </p:nvSpPr>
        <p:spPr>
          <a:xfrm>
            <a:off x="6607369" y="4485518"/>
            <a:ext cx="1461027"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実施している</a:t>
            </a:r>
          </a:p>
        </p:txBody>
      </p:sp>
      <p:sp>
        <p:nvSpPr>
          <p:cNvPr id="4" name="テキスト ボックス 3">
            <a:extLst>
              <a:ext uri="{FF2B5EF4-FFF2-40B4-BE49-F238E27FC236}">
                <a16:creationId xmlns:a16="http://schemas.microsoft.com/office/drawing/2014/main" id="{8962AE83-9EE3-4709-A8E1-BC5CF8DBFF63}"/>
              </a:ext>
            </a:extLst>
          </p:cNvPr>
          <p:cNvSpPr txBox="1"/>
          <p:nvPr/>
        </p:nvSpPr>
        <p:spPr>
          <a:xfrm>
            <a:off x="560445" y="226816"/>
            <a:ext cx="1925376" cy="954107"/>
          </a:xfrm>
          <a:prstGeom prst="rect">
            <a:avLst/>
          </a:prstGeom>
          <a:solidFill>
            <a:srgbClr val="FFC000"/>
          </a:solidFill>
          <a:ln w="19050">
            <a:solidFill>
              <a:schemeClr val="tx2">
                <a:lumMod val="60000"/>
                <a:lumOff val="40000"/>
              </a:schemeClr>
            </a:solidFill>
          </a:ln>
        </p:spPr>
        <p:txBody>
          <a:bodyPr wrap="square" rtlCol="0">
            <a:spAutoFit/>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アンケート結果</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抜粋</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1" name="テキスト ボックス 2">
            <a:extLst>
              <a:ext uri="{FF2B5EF4-FFF2-40B4-BE49-F238E27FC236}">
                <a16:creationId xmlns:a16="http://schemas.microsoft.com/office/drawing/2014/main" id="{616BDE5B-6D62-400E-BC43-0251015A40BC}"/>
              </a:ext>
            </a:extLst>
          </p:cNvPr>
          <p:cNvSpPr txBox="1"/>
          <p:nvPr/>
        </p:nvSpPr>
        <p:spPr>
          <a:xfrm>
            <a:off x="1009310" y="2077285"/>
            <a:ext cx="1476511" cy="83099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時々実施している</a:t>
            </a:r>
          </a:p>
        </p:txBody>
      </p:sp>
      <p:sp>
        <p:nvSpPr>
          <p:cNvPr id="13" name="テキスト ボックス 1">
            <a:extLst>
              <a:ext uri="{FF2B5EF4-FFF2-40B4-BE49-F238E27FC236}">
                <a16:creationId xmlns:a16="http://schemas.microsoft.com/office/drawing/2014/main" id="{887E9D5C-1163-4BF2-ADA3-40734F170FC2}"/>
              </a:ext>
            </a:extLst>
          </p:cNvPr>
          <p:cNvSpPr txBox="1"/>
          <p:nvPr/>
        </p:nvSpPr>
        <p:spPr>
          <a:xfrm>
            <a:off x="2914070" y="1308199"/>
            <a:ext cx="1635627" cy="83099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実施していない</a:t>
            </a:r>
          </a:p>
        </p:txBody>
      </p:sp>
      <p:sp>
        <p:nvSpPr>
          <p:cNvPr id="5" name="スライド番号プレースホルダー 4">
            <a:extLst>
              <a:ext uri="{FF2B5EF4-FFF2-40B4-BE49-F238E27FC236}">
                <a16:creationId xmlns:a16="http://schemas.microsoft.com/office/drawing/2014/main" id="{0BC42C02-5537-4A61-837E-38186E32C91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F1B42E-46D5-40C0-A84C-4F59BC3D1A4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886206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25158" y="180531"/>
            <a:ext cx="7416824" cy="962841"/>
          </a:xfrm>
          <a:solidFill>
            <a:srgbClr val="E9EFF7"/>
          </a:solidFill>
        </p:spPr>
        <p:txBody>
          <a:bodyPr>
            <a:normAutofit fontScale="90000"/>
          </a:bodyPr>
          <a:lstStyle/>
          <a:p>
            <a:r>
              <a:rPr lang="en-US" altLang="ja-JP" sz="3100" dirty="0"/>
              <a:t>1.</a:t>
            </a:r>
            <a:r>
              <a:rPr lang="ja-JP" altLang="en-US" sz="3100" dirty="0"/>
              <a:t>新会員研修</a:t>
            </a:r>
            <a:r>
              <a:rPr lang="ja-JP" altLang="en-US" sz="3100" dirty="0">
                <a:solidFill>
                  <a:prstClr val="black"/>
                </a:solidFill>
                <a:latin typeface="Calibri"/>
                <a:ea typeface="ＭＳ Ｐゴシック" panose="020B0600070205080204" pitchFamily="50" charset="-128"/>
              </a:rPr>
              <a:t>　⑴オリエンテーション</a:t>
            </a:r>
            <a:br>
              <a:rPr lang="en-US" altLang="ja-JP" dirty="0"/>
            </a:br>
            <a:r>
              <a:rPr lang="ja-JP" altLang="en-US" sz="3600" dirty="0"/>
              <a:t>⑥ 説明資料の入手先</a:t>
            </a:r>
          </a:p>
        </p:txBody>
      </p:sp>
      <p:cxnSp>
        <p:nvCxnSpPr>
          <p:cNvPr id="9" name="直線コネクタ 8"/>
          <p:cNvCxnSpPr>
            <a:cxnSpLocks/>
          </p:cNvCxnSpPr>
          <p:nvPr/>
        </p:nvCxnSpPr>
        <p:spPr>
          <a:xfrm>
            <a:off x="2925158" y="1143371"/>
            <a:ext cx="741682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FC5C93EE-749C-4488-AD5F-1010C6E91F14}"/>
              </a:ext>
            </a:extLst>
          </p:cNvPr>
          <p:cNvSpPr/>
          <p:nvPr/>
        </p:nvSpPr>
        <p:spPr>
          <a:xfrm>
            <a:off x="9102337" y="2341757"/>
            <a:ext cx="2348107" cy="3861422"/>
          </a:xfrm>
          <a:prstGeom prst="rect">
            <a:avLst/>
          </a:prstGeom>
          <a:solidFill>
            <a:srgbClr val="E9EFF7"/>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zh-CN"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第</a:t>
            </a:r>
            <a:r>
              <a:rPr kumimoji="1" lang="en-US" altLang="zh-CN"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2650</a:t>
            </a:r>
            <a:r>
              <a:rPr kumimoji="1" lang="zh-CN"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地区</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作成「今日からロータリアン」</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・第</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2670</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地区制作</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DVD</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「おしえて！ロータリー」</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・ロータリー情報研究会</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a:t>
            </a:r>
          </a:p>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・「ロータリーの心と実践」</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地区作成</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・ロータリーの友</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4138" marR="0" lvl="0" indent="-84138"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C31C9712-3AA7-4EF1-A25C-7EDA67D0C6A9}"/>
              </a:ext>
            </a:extLst>
          </p:cNvPr>
          <p:cNvSpPr txBox="1"/>
          <p:nvPr/>
        </p:nvSpPr>
        <p:spPr>
          <a:xfrm>
            <a:off x="9102337" y="1906157"/>
            <a:ext cx="221692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その他</a:t>
            </a:r>
          </a:p>
        </p:txBody>
      </p:sp>
      <p:graphicFrame>
        <p:nvGraphicFramePr>
          <p:cNvPr id="7" name="グラフ 6">
            <a:extLst>
              <a:ext uri="{FF2B5EF4-FFF2-40B4-BE49-F238E27FC236}">
                <a16:creationId xmlns:a16="http://schemas.microsoft.com/office/drawing/2014/main" id="{81725B4B-013A-487F-855F-3586058F1F24}"/>
              </a:ext>
            </a:extLst>
          </p:cNvPr>
          <p:cNvGraphicFramePr/>
          <p:nvPr/>
        </p:nvGraphicFramePr>
        <p:xfrm>
          <a:off x="0" y="1282777"/>
          <a:ext cx="8537728" cy="5152895"/>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2">
            <a:extLst>
              <a:ext uri="{FF2B5EF4-FFF2-40B4-BE49-F238E27FC236}">
                <a16:creationId xmlns:a16="http://schemas.microsoft.com/office/drawing/2014/main" id="{5D8BA5E5-55C6-4555-93F8-ACD0EFF0D740}"/>
              </a:ext>
            </a:extLst>
          </p:cNvPr>
          <p:cNvSpPr txBox="1"/>
          <p:nvPr/>
        </p:nvSpPr>
        <p:spPr>
          <a:xfrm>
            <a:off x="7068975" y="6066340"/>
            <a:ext cx="158417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クラブ数</a:t>
            </a: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 name="テキスト ボックス 7">
            <a:extLst>
              <a:ext uri="{FF2B5EF4-FFF2-40B4-BE49-F238E27FC236}">
                <a16:creationId xmlns:a16="http://schemas.microsoft.com/office/drawing/2014/main" id="{D1DEFC81-331C-4D21-B14B-6A5D32B4604F}"/>
              </a:ext>
            </a:extLst>
          </p:cNvPr>
          <p:cNvSpPr txBox="1"/>
          <p:nvPr/>
        </p:nvSpPr>
        <p:spPr>
          <a:xfrm>
            <a:off x="805773" y="180531"/>
            <a:ext cx="1860721" cy="954107"/>
          </a:xfrm>
          <a:prstGeom prst="rect">
            <a:avLst/>
          </a:prstGeom>
          <a:solidFill>
            <a:srgbClr val="FFC000"/>
          </a:solidFill>
          <a:ln w="19050">
            <a:solidFill>
              <a:schemeClr val="tx2">
                <a:lumMod val="60000"/>
                <a:lumOff val="40000"/>
              </a:schemeClr>
            </a:solidFill>
          </a:ln>
        </p:spPr>
        <p:txBody>
          <a:bodyPr wrap="square" rtlCol="0">
            <a:spAutoFit/>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アンケート結果</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抜粋</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 name="スライド番号プレースホルダー 3">
            <a:extLst>
              <a:ext uri="{FF2B5EF4-FFF2-40B4-BE49-F238E27FC236}">
                <a16:creationId xmlns:a16="http://schemas.microsoft.com/office/drawing/2014/main" id="{1D7ED8F1-F440-4983-8D52-9A69BB5F6C6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F1B42E-46D5-40C0-A84C-4F59BC3D1A4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17306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68970" y="300685"/>
            <a:ext cx="7076756" cy="1010780"/>
          </a:xfrm>
          <a:solidFill>
            <a:schemeClr val="accent6">
              <a:lumMod val="20000"/>
              <a:lumOff val="80000"/>
            </a:schemeClr>
          </a:solidFill>
        </p:spPr>
        <p:txBody>
          <a:bodyPr>
            <a:normAutofit fontScale="90000"/>
          </a:bodyPr>
          <a:lstStyle/>
          <a:p>
            <a:pPr marL="2333625" indent="-1881188" algn="l">
              <a:spcBef>
                <a:spcPct val="20000"/>
              </a:spcBef>
              <a:defRPr/>
            </a:pPr>
            <a:r>
              <a:rPr lang="en-US" altLang="ja-JP" sz="3100" dirty="0"/>
              <a:t>1.</a:t>
            </a:r>
            <a:r>
              <a:rPr lang="ja-JP" altLang="en-US" sz="3100" dirty="0"/>
              <a:t>新会員研修　</a:t>
            </a:r>
            <a:r>
              <a:rPr lang="ja-JP" altLang="en-US" sz="3100" dirty="0">
                <a:solidFill>
                  <a:prstClr val="black"/>
                </a:solidFill>
                <a:latin typeface="Calibri"/>
                <a:ea typeface="ＭＳ Ｐゴシック" panose="020B0600070205080204" pitchFamily="50" charset="-128"/>
                <a:cs typeface="+mn-cs"/>
              </a:rPr>
              <a:t>⑵入会後の新会員研修</a:t>
            </a:r>
            <a:br>
              <a:rPr lang="en-US" altLang="ja-JP" dirty="0"/>
            </a:br>
            <a:r>
              <a:rPr lang="ja-JP" altLang="en-US" sz="3600" dirty="0"/>
              <a:t>① 実施状況</a:t>
            </a:r>
          </a:p>
        </p:txBody>
      </p:sp>
      <p:graphicFrame>
        <p:nvGraphicFramePr>
          <p:cNvPr id="10" name="コンテンツ プレースホルダー 9">
            <a:extLst>
              <a:ext uri="{FF2B5EF4-FFF2-40B4-BE49-F238E27FC236}">
                <a16:creationId xmlns:a16="http://schemas.microsoft.com/office/drawing/2014/main" id="{C7B06E4A-F16F-464D-A682-778A27F97D96}"/>
              </a:ext>
            </a:extLst>
          </p:cNvPr>
          <p:cNvGraphicFramePr>
            <a:graphicFrameLocks noGrp="1"/>
          </p:cNvGraphicFramePr>
          <p:nvPr>
            <p:ph idx="1"/>
          </p:nvPr>
        </p:nvGraphicFramePr>
        <p:xfrm>
          <a:off x="1119823" y="1482385"/>
          <a:ext cx="6084639" cy="4250776"/>
        </p:xfrm>
        <a:graphic>
          <a:graphicData uri="http://schemas.openxmlformats.org/drawingml/2006/chart">
            <c:chart xmlns:c="http://schemas.openxmlformats.org/drawingml/2006/chart" xmlns:r="http://schemas.openxmlformats.org/officeDocument/2006/relationships" r:id="rId2"/>
          </a:graphicData>
        </a:graphic>
      </p:graphicFrame>
      <p:cxnSp>
        <p:nvCxnSpPr>
          <p:cNvPr id="9" name="直線コネクタ 8"/>
          <p:cNvCxnSpPr>
            <a:cxnSpLocks/>
          </p:cNvCxnSpPr>
          <p:nvPr/>
        </p:nvCxnSpPr>
        <p:spPr>
          <a:xfrm>
            <a:off x="3160002" y="1295261"/>
            <a:ext cx="708572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FC5C93EE-749C-4488-AD5F-1010C6E91F14}"/>
              </a:ext>
            </a:extLst>
          </p:cNvPr>
          <p:cNvSpPr/>
          <p:nvPr/>
        </p:nvSpPr>
        <p:spPr>
          <a:xfrm>
            <a:off x="8063312" y="1847923"/>
            <a:ext cx="2898337" cy="4709392"/>
          </a:xfrm>
          <a:prstGeom prst="rect">
            <a:avLst/>
          </a:prstGeom>
          <a:solidFill>
            <a:srgbClr val="FAF0F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入会後の体験学習</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・その時々の状況で個別に教えている</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・所属委員会における実務研修</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・親睦会等でおぎなっている</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・今後検討</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・例会その他の場面で適宜説明</a:t>
            </a:r>
          </a:p>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・各委員会がフォロー</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・ロータリーの事については随時話している</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4138" marR="0" lvl="0" indent="-8413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・例会、週報で情報を共有できるため</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C31C9712-3AA7-4EF1-A25C-7EDA67D0C6A9}"/>
              </a:ext>
            </a:extLst>
          </p:cNvPr>
          <p:cNvSpPr txBox="1"/>
          <p:nvPr/>
        </p:nvSpPr>
        <p:spPr>
          <a:xfrm>
            <a:off x="7824193" y="1482385"/>
            <a:ext cx="2724861"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実施していない理由</a:t>
            </a:r>
          </a:p>
        </p:txBody>
      </p:sp>
      <p:sp>
        <p:nvSpPr>
          <p:cNvPr id="7" name="テキスト ボックス 1">
            <a:extLst>
              <a:ext uri="{FF2B5EF4-FFF2-40B4-BE49-F238E27FC236}">
                <a16:creationId xmlns:a16="http://schemas.microsoft.com/office/drawing/2014/main" id="{96355363-6D1E-402F-9F09-2D01FE965337}"/>
              </a:ext>
            </a:extLst>
          </p:cNvPr>
          <p:cNvSpPr txBox="1"/>
          <p:nvPr/>
        </p:nvSpPr>
        <p:spPr>
          <a:xfrm>
            <a:off x="2720899" y="5756369"/>
            <a:ext cx="3484736" cy="89722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新会員に限定せず、ほかの会員と一緒に実施実施</a:t>
            </a:r>
          </a:p>
        </p:txBody>
      </p:sp>
      <p:sp>
        <p:nvSpPr>
          <p:cNvPr id="8" name="テキスト ボックス 7">
            <a:extLst>
              <a:ext uri="{FF2B5EF4-FFF2-40B4-BE49-F238E27FC236}">
                <a16:creationId xmlns:a16="http://schemas.microsoft.com/office/drawing/2014/main" id="{3BE461E2-B4A2-47A1-8F1D-28885CDFE57F}"/>
              </a:ext>
            </a:extLst>
          </p:cNvPr>
          <p:cNvSpPr txBox="1"/>
          <p:nvPr/>
        </p:nvSpPr>
        <p:spPr>
          <a:xfrm>
            <a:off x="1029768" y="300685"/>
            <a:ext cx="1833012" cy="954107"/>
          </a:xfrm>
          <a:prstGeom prst="rect">
            <a:avLst/>
          </a:prstGeom>
          <a:solidFill>
            <a:srgbClr val="FFC000"/>
          </a:solidFill>
          <a:ln w="19050">
            <a:solidFill>
              <a:schemeClr val="tx2">
                <a:lumMod val="60000"/>
                <a:lumOff val="40000"/>
              </a:schemeClr>
            </a:solidFill>
          </a:ln>
        </p:spPr>
        <p:txBody>
          <a:bodyPr wrap="square" rtlCol="0">
            <a:spAutoFit/>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アンケート結果</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抜粋</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1" name="テキスト ボックス 1">
            <a:extLst>
              <a:ext uri="{FF2B5EF4-FFF2-40B4-BE49-F238E27FC236}">
                <a16:creationId xmlns:a16="http://schemas.microsoft.com/office/drawing/2014/main" id="{31B85F55-4A3A-406B-BACF-143A4BD57A3C}"/>
              </a:ext>
            </a:extLst>
          </p:cNvPr>
          <p:cNvSpPr txBox="1"/>
          <p:nvPr/>
        </p:nvSpPr>
        <p:spPr>
          <a:xfrm>
            <a:off x="6173598" y="2575776"/>
            <a:ext cx="1573311" cy="72513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実施している</a:t>
            </a:r>
          </a:p>
        </p:txBody>
      </p:sp>
      <p:sp>
        <p:nvSpPr>
          <p:cNvPr id="13" name="テキスト ボックス 1">
            <a:extLst>
              <a:ext uri="{FF2B5EF4-FFF2-40B4-BE49-F238E27FC236}">
                <a16:creationId xmlns:a16="http://schemas.microsoft.com/office/drawing/2014/main" id="{1E3644D4-5C61-48E6-A473-984B784507D8}"/>
              </a:ext>
            </a:extLst>
          </p:cNvPr>
          <p:cNvSpPr txBox="1"/>
          <p:nvPr/>
        </p:nvSpPr>
        <p:spPr>
          <a:xfrm>
            <a:off x="572976" y="2549144"/>
            <a:ext cx="1573310" cy="77840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実施</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していない</a:t>
            </a:r>
          </a:p>
        </p:txBody>
      </p:sp>
      <p:sp>
        <p:nvSpPr>
          <p:cNvPr id="3" name="スライド番号プレースホルダー 2">
            <a:extLst>
              <a:ext uri="{FF2B5EF4-FFF2-40B4-BE49-F238E27FC236}">
                <a16:creationId xmlns:a16="http://schemas.microsoft.com/office/drawing/2014/main" id="{DCD8FBE3-6E41-4BC1-971C-008B73CB1C6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F1B42E-46D5-40C0-A84C-4F59BC3D1A4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4461130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1745</Words>
  <Application>Microsoft Office PowerPoint</Application>
  <PresentationFormat>ワイド画面</PresentationFormat>
  <Paragraphs>277</Paragraphs>
  <Slides>21</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3</vt:i4>
      </vt:variant>
      <vt:variant>
        <vt:lpstr>スライド タイトル</vt:lpstr>
      </vt:variant>
      <vt:variant>
        <vt:i4>21</vt:i4>
      </vt:variant>
    </vt:vector>
  </HeadingPairs>
  <TitlesOfParts>
    <vt:vector size="35" baseType="lpstr">
      <vt:lpstr>MidashiGoPr6N-MB31</vt:lpstr>
      <vt:lpstr>ＭＳ Ｐゴシック</vt:lpstr>
      <vt:lpstr>ＭＳ Ｐゴシック</vt:lpstr>
      <vt:lpstr>MS PMincho</vt:lpstr>
      <vt:lpstr>Noto Sans JP</vt:lpstr>
      <vt:lpstr>Arial</vt:lpstr>
      <vt:lpstr>Calibri</vt:lpstr>
      <vt:lpstr>Calibri Light</vt:lpstr>
      <vt:lpstr>Century</vt:lpstr>
      <vt:lpstr>Open Sans</vt:lpstr>
      <vt:lpstr>游ゴシック</vt:lpstr>
      <vt:lpstr>1_Office テーマ</vt:lpstr>
      <vt:lpstr>1_Office ​​テーマ</vt:lpstr>
      <vt:lpstr>Office ​​テーマ</vt:lpstr>
      <vt:lpstr>PowerPoint プレゼンテーション</vt:lpstr>
      <vt:lpstr>本日お話しする内容</vt:lpstr>
      <vt:lpstr>クラブ研修の充実の必要性</vt:lpstr>
      <vt:lpstr>2660地区 在籍年数別退会者数</vt:lpstr>
      <vt:lpstr>在籍年数別退会理由(全期間) （2660地区　2014.7.1～2019.6.30）</vt:lpstr>
      <vt:lpstr>クラブ研修に関するアンケートの概要</vt:lpstr>
      <vt:lpstr>1.新会員研修　⑴オリエンテーション ① 実施状況</vt:lpstr>
      <vt:lpstr>1.新会員研修　⑴オリエンテーション ⑥ 説明資料の入手先</vt:lpstr>
      <vt:lpstr>1.新会員研修　⑵入会後の新会員研修 ① 実施状況</vt:lpstr>
      <vt:lpstr>PowerPoint プレゼンテーション</vt:lpstr>
      <vt:lpstr>２.中堅会員(一般会員)研修 ① 実施状況</vt:lpstr>
      <vt:lpstr>PowerPoint プレゼンテーション</vt:lpstr>
      <vt:lpstr>⒊その他　　 研修全体を通じ、困っていること、要望など(まとめ)</vt:lpstr>
      <vt:lpstr>アンケート結果の要約</vt:lpstr>
      <vt:lpstr>ロータリーのこれからの方向性</vt:lpstr>
      <vt:lpstr>クラブ研修リーダーへの期待</vt:lpstr>
      <vt:lpstr>My rotary　参考資料の活用</vt:lpstr>
      <vt:lpstr>My rotary　ラーニングセンターの活用</vt:lpstr>
      <vt:lpstr>「魅力ある・元気ある・個性ある」クラブ作り</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藤井 眞澄</dc:creator>
  <cp:lastModifiedBy>藤井 眞澄</cp:lastModifiedBy>
  <cp:revision>1</cp:revision>
  <dcterms:created xsi:type="dcterms:W3CDTF">2022-10-21T00:19:26Z</dcterms:created>
  <dcterms:modified xsi:type="dcterms:W3CDTF">2022-10-21T00:23:46Z</dcterms:modified>
</cp:coreProperties>
</file>