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2.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3.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4.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5.xml" ContentType="application/vnd.openxmlformats-officedocument.drawingml.chartshapes+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drawings/drawing6.xml" ContentType="application/vnd.openxmlformats-officedocument.drawingml.chartshapes+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drawings/drawing7.xml" ContentType="application/vnd.openxmlformats-officedocument.drawingml.chartshapes+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91" r:id="rId3"/>
    <p:sldId id="257" r:id="rId4"/>
    <p:sldId id="258" r:id="rId5"/>
    <p:sldId id="271" r:id="rId6"/>
    <p:sldId id="314" r:id="rId7"/>
    <p:sldId id="322" r:id="rId8"/>
    <p:sldId id="321" r:id="rId9"/>
    <p:sldId id="324" r:id="rId10"/>
    <p:sldId id="325" r:id="rId11"/>
    <p:sldId id="326" r:id="rId12"/>
    <p:sldId id="327" r:id="rId13"/>
    <p:sldId id="330" r:id="rId14"/>
    <p:sldId id="328" r:id="rId15"/>
    <p:sldId id="331" r:id="rId16"/>
    <p:sldId id="332" r:id="rId17"/>
    <p:sldId id="333" r:id="rId18"/>
    <p:sldId id="334" r:id="rId19"/>
    <p:sldId id="335" r:id="rId20"/>
    <p:sldId id="344" r:id="rId21"/>
    <p:sldId id="338" r:id="rId22"/>
    <p:sldId id="339" r:id="rId23"/>
    <p:sldId id="340" r:id="rId24"/>
    <p:sldId id="341" r:id="rId25"/>
    <p:sldId id="342" r:id="rId26"/>
    <p:sldId id="352" r:id="rId27"/>
    <p:sldId id="329" r:id="rId28"/>
    <p:sldId id="345" r:id="rId29"/>
    <p:sldId id="346" r:id="rId30"/>
    <p:sldId id="347" r:id="rId31"/>
    <p:sldId id="348" r:id="rId32"/>
    <p:sldId id="349" r:id="rId33"/>
    <p:sldId id="350" r:id="rId34"/>
    <p:sldId id="351" r:id="rId35"/>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藤井 眞澄" initials="藤井" lastIdx="1" clrIdx="0">
    <p:extLst>
      <p:ext uri="{19B8F6BF-5375-455C-9EA6-DF929625EA0E}">
        <p15:presenceInfo xmlns:p15="http://schemas.microsoft.com/office/powerpoint/2012/main" userId="9481d72188d315c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9"/>
    <a:srgbClr val="FDEADA"/>
    <a:srgbClr val="E9EFF7"/>
    <a:srgbClr val="EBF1DE"/>
    <a:srgbClr val="4F81BD"/>
    <a:srgbClr val="FDEEED"/>
    <a:srgbClr val="FBDAD7"/>
    <a:srgbClr val="D9D9D9"/>
    <a:srgbClr val="FFFFFF"/>
    <a:srgbClr val="FAC0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634" autoAdjust="0"/>
  </p:normalViewPr>
  <p:slideViewPr>
    <p:cSldViewPr>
      <p:cViewPr varScale="1">
        <p:scale>
          <a:sx n="69" d="100"/>
          <a:sy n="69" d="100"/>
        </p:scale>
        <p:origin x="988" y="44"/>
      </p:cViewPr>
      <p:guideLst>
        <p:guide orient="horz" pos="2160"/>
        <p:guide pos="2880"/>
      </p:guideLst>
    </p:cSldViewPr>
  </p:slideViewPr>
  <p:outlineViewPr>
    <p:cViewPr>
      <p:scale>
        <a:sx n="33" d="100"/>
        <a:sy n="33" d="100"/>
      </p:scale>
      <p:origin x="0" y="1894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chartUserShapes" Target="../drawings/drawing6.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 Id="rId4" Type="http://schemas.openxmlformats.org/officeDocument/2006/relationships/chartUserShapes" Target="../drawings/drawing7.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2.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3.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378612073442876"/>
          <c:y val="4.3657559726791806E-2"/>
          <c:w val="0.60448473554742566"/>
          <c:h val="0.73100672175690184"/>
        </c:manualLayout>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5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会長</c:v>
                </c:pt>
                <c:pt idx="1">
                  <c:v>幹事</c:v>
                </c:pt>
                <c:pt idx="2">
                  <c:v>研修委員長、委員、研修リーダー</c:v>
                </c:pt>
                <c:pt idx="3">
                  <c:v>その他</c:v>
                </c:pt>
              </c:strCache>
            </c:strRef>
          </c:cat>
          <c:val>
            <c:numRef>
              <c:f>Sheet1!$B$2:$B$5</c:f>
              <c:numCache>
                <c:formatCode>General</c:formatCode>
                <c:ptCount val="4"/>
                <c:pt idx="0">
                  <c:v>36</c:v>
                </c:pt>
                <c:pt idx="1">
                  <c:v>15</c:v>
                </c:pt>
                <c:pt idx="2">
                  <c:v>15</c:v>
                </c:pt>
                <c:pt idx="3">
                  <c:v>5</c:v>
                </c:pt>
              </c:numCache>
            </c:numRef>
          </c:val>
          <c:extLst>
            <c:ext xmlns:c16="http://schemas.microsoft.com/office/drawing/2014/chart" uri="{C3380CC4-5D6E-409C-BE32-E72D297353CC}">
              <c16:uniqueId val="{00000000-D4A3-46E3-9E3B-E80D08F7A9EC}"/>
            </c:ext>
          </c:extLst>
        </c:ser>
        <c:dLbls>
          <c:dLblPos val="outEnd"/>
          <c:showLegendKey val="0"/>
          <c:showVal val="1"/>
          <c:showCatName val="0"/>
          <c:showSerName val="0"/>
          <c:showPercent val="0"/>
          <c:showBubbleSize val="0"/>
        </c:dLbls>
        <c:gapWidth val="182"/>
        <c:axId val="505639384"/>
        <c:axId val="505634136"/>
      </c:barChart>
      <c:catAx>
        <c:axId val="50563938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505634136"/>
        <c:crosses val="autoZero"/>
        <c:auto val="1"/>
        <c:lblAlgn val="ctr"/>
        <c:lblOffset val="100"/>
        <c:noMultiLvlLbl val="0"/>
      </c:catAx>
      <c:valAx>
        <c:axId val="5056341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ja-JP"/>
          </a:p>
        </c:txPr>
        <c:crossAx val="505639384"/>
        <c:crosses val="autoZero"/>
        <c:crossBetween val="between"/>
      </c:valAx>
      <c:spPr>
        <a:solidFill>
          <a:schemeClr val="bg1">
            <a:lumMod val="95000"/>
          </a:schemeClr>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sz="1500" baseline="0"/>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Sheet1!$B$1</c:f>
              <c:strCache>
                <c:ptCount val="1"/>
                <c:pt idx="0">
                  <c:v>新会員教育の対象者</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新会員</c:v>
                </c:pt>
                <c:pt idx="1">
                  <c:v>入会後1年未満</c:v>
                </c:pt>
                <c:pt idx="2">
                  <c:v>入会後年3未満</c:v>
                </c:pt>
                <c:pt idx="3">
                  <c:v>入会後5年未満</c:v>
                </c:pt>
              </c:strCache>
            </c:strRef>
          </c:cat>
          <c:val>
            <c:numRef>
              <c:f>Sheet1!$B$2:$B$5</c:f>
              <c:numCache>
                <c:formatCode>General</c:formatCode>
                <c:ptCount val="4"/>
                <c:pt idx="0">
                  <c:v>4</c:v>
                </c:pt>
                <c:pt idx="1">
                  <c:v>8</c:v>
                </c:pt>
                <c:pt idx="2">
                  <c:v>5</c:v>
                </c:pt>
                <c:pt idx="3">
                  <c:v>3</c:v>
                </c:pt>
              </c:numCache>
            </c:numRef>
          </c:val>
          <c:extLst>
            <c:ext xmlns:c16="http://schemas.microsoft.com/office/drawing/2014/chart" uri="{C3380CC4-5D6E-409C-BE32-E72D297353CC}">
              <c16:uniqueId val="{00000000-A597-4FB7-A829-AB94B8F36AFA}"/>
            </c:ext>
          </c:extLst>
        </c:ser>
        <c:dLbls>
          <c:dLblPos val="outEnd"/>
          <c:showLegendKey val="0"/>
          <c:showVal val="1"/>
          <c:showCatName val="0"/>
          <c:showSerName val="0"/>
          <c:showPercent val="0"/>
          <c:showBubbleSize val="0"/>
        </c:dLbls>
        <c:gapWidth val="182"/>
        <c:axId val="543090000"/>
        <c:axId val="543091640"/>
      </c:barChart>
      <c:catAx>
        <c:axId val="5430900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543091640"/>
        <c:crosses val="autoZero"/>
        <c:auto val="1"/>
        <c:lblAlgn val="ctr"/>
        <c:lblOffset val="100"/>
        <c:noMultiLvlLbl val="0"/>
      </c:catAx>
      <c:valAx>
        <c:axId val="5430916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543090000"/>
        <c:crosses val="autoZero"/>
        <c:crossBetween val="between"/>
      </c:valAx>
      <c:spPr>
        <a:solidFill>
          <a:srgbClr val="FDEADA"/>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altLang="ja-JP" sz="2400" dirty="0"/>
              <a:t>b.</a:t>
            </a:r>
            <a:r>
              <a:rPr lang="ja-JP" altLang="en-US" sz="2400" dirty="0"/>
              <a:t>頻度</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Sheet1!$B$1</c:f>
              <c:strCache>
                <c:ptCount val="1"/>
                <c:pt idx="0">
                  <c:v>頻度</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入会時、随時</c:v>
                </c:pt>
                <c:pt idx="1">
                  <c:v>2,3回/年</c:v>
                </c:pt>
                <c:pt idx="2">
                  <c:v>1回/年</c:v>
                </c:pt>
                <c:pt idx="3">
                  <c:v>1回/2,3年</c:v>
                </c:pt>
              </c:strCache>
            </c:strRef>
          </c:cat>
          <c:val>
            <c:numRef>
              <c:f>Sheet1!$B$2:$B$5</c:f>
              <c:numCache>
                <c:formatCode>General</c:formatCode>
                <c:ptCount val="4"/>
                <c:pt idx="0">
                  <c:v>3</c:v>
                </c:pt>
                <c:pt idx="1">
                  <c:v>11</c:v>
                </c:pt>
                <c:pt idx="2">
                  <c:v>3</c:v>
                </c:pt>
                <c:pt idx="3">
                  <c:v>2</c:v>
                </c:pt>
              </c:numCache>
            </c:numRef>
          </c:val>
          <c:extLst>
            <c:ext xmlns:c16="http://schemas.microsoft.com/office/drawing/2014/chart" uri="{C3380CC4-5D6E-409C-BE32-E72D297353CC}">
              <c16:uniqueId val="{00000000-A597-4FB7-A829-AB94B8F36AFA}"/>
            </c:ext>
          </c:extLst>
        </c:ser>
        <c:dLbls>
          <c:dLblPos val="outEnd"/>
          <c:showLegendKey val="0"/>
          <c:showVal val="1"/>
          <c:showCatName val="0"/>
          <c:showSerName val="0"/>
          <c:showPercent val="0"/>
          <c:showBubbleSize val="0"/>
        </c:dLbls>
        <c:gapWidth val="182"/>
        <c:axId val="543090000"/>
        <c:axId val="543091640"/>
      </c:barChart>
      <c:catAx>
        <c:axId val="5430900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543091640"/>
        <c:crosses val="autoZero"/>
        <c:auto val="1"/>
        <c:lblAlgn val="ctr"/>
        <c:lblOffset val="100"/>
        <c:noMultiLvlLbl val="0"/>
      </c:catAx>
      <c:valAx>
        <c:axId val="5430916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543090000"/>
        <c:crosses val="autoZero"/>
        <c:crossBetween val="between"/>
      </c:valAx>
      <c:spPr>
        <a:solidFill>
          <a:srgbClr val="FDEADA"/>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altLang="ja-JP" sz="2400" dirty="0"/>
              <a:t>c.</a:t>
            </a:r>
            <a:r>
              <a:rPr lang="ja-JP" altLang="en-US" sz="2400" dirty="0"/>
              <a:t>研修時間</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Sheet1!$B$1</c:f>
              <c:strCache>
                <c:ptCount val="1"/>
                <c:pt idx="0">
                  <c:v>研修時間</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30分未満</c:v>
                </c:pt>
                <c:pt idx="1">
                  <c:v>30分～1時間</c:v>
                </c:pt>
                <c:pt idx="2">
                  <c:v>1時間以上</c:v>
                </c:pt>
              </c:strCache>
            </c:strRef>
          </c:cat>
          <c:val>
            <c:numRef>
              <c:f>Sheet1!$B$2:$B$5</c:f>
              <c:numCache>
                <c:formatCode>General</c:formatCode>
                <c:ptCount val="4"/>
                <c:pt idx="0">
                  <c:v>2</c:v>
                </c:pt>
                <c:pt idx="1">
                  <c:v>14</c:v>
                </c:pt>
                <c:pt idx="2">
                  <c:v>8</c:v>
                </c:pt>
              </c:numCache>
            </c:numRef>
          </c:val>
          <c:extLst>
            <c:ext xmlns:c16="http://schemas.microsoft.com/office/drawing/2014/chart" uri="{C3380CC4-5D6E-409C-BE32-E72D297353CC}">
              <c16:uniqueId val="{00000000-1537-4611-A0A3-B825371B1BFB}"/>
            </c:ext>
          </c:extLst>
        </c:ser>
        <c:dLbls>
          <c:dLblPos val="outEnd"/>
          <c:showLegendKey val="0"/>
          <c:showVal val="1"/>
          <c:showCatName val="0"/>
          <c:showSerName val="0"/>
          <c:showPercent val="0"/>
          <c:showBubbleSize val="0"/>
        </c:dLbls>
        <c:gapWidth val="182"/>
        <c:axId val="543090000"/>
        <c:axId val="543091640"/>
      </c:barChart>
      <c:catAx>
        <c:axId val="5430900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543091640"/>
        <c:crosses val="autoZero"/>
        <c:auto val="1"/>
        <c:lblAlgn val="ctr"/>
        <c:lblOffset val="100"/>
        <c:noMultiLvlLbl val="0"/>
      </c:catAx>
      <c:valAx>
        <c:axId val="5430916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543090000"/>
        <c:crosses val="autoZero"/>
        <c:crossBetween val="between"/>
      </c:valAx>
      <c:spPr>
        <a:solidFill>
          <a:srgbClr val="FDEADA"/>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619303867101188"/>
          <c:y val="0.11023080768803466"/>
          <c:w val="0.59640573509556105"/>
          <c:h val="0.80027110702977444"/>
        </c:manualLayout>
      </c:layout>
      <c:barChart>
        <c:barDir val="bar"/>
        <c:grouping val="clustered"/>
        <c:varyColors val="0"/>
        <c:ser>
          <c:idx val="0"/>
          <c:order val="0"/>
          <c:tx>
            <c:strRef>
              <c:f>Sheet1!$B$1</c:f>
              <c:strCache>
                <c:ptCount val="1"/>
                <c:pt idx="0">
                  <c:v>研修の形式</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座学(テキストなし)</c:v>
                </c:pt>
                <c:pt idx="1">
                  <c:v>座学(テキストあり)</c:v>
                </c:pt>
                <c:pt idx="2">
                  <c:v>懇親会(テキストなし)</c:v>
                </c:pt>
                <c:pt idx="3">
                  <c:v>懇親会(テキストあり)</c:v>
                </c:pt>
                <c:pt idx="4">
                  <c:v>懇親会(PPT,ビデオ)</c:v>
                </c:pt>
                <c:pt idx="5">
                  <c:v>討議</c:v>
                </c:pt>
                <c:pt idx="6">
                  <c:v>その他</c:v>
                </c:pt>
              </c:strCache>
            </c:strRef>
          </c:cat>
          <c:val>
            <c:numRef>
              <c:f>Sheet1!$B$2:$B$8</c:f>
              <c:numCache>
                <c:formatCode>General</c:formatCode>
                <c:ptCount val="7"/>
                <c:pt idx="0">
                  <c:v>8</c:v>
                </c:pt>
                <c:pt idx="1">
                  <c:v>5</c:v>
                </c:pt>
                <c:pt idx="2">
                  <c:v>8</c:v>
                </c:pt>
                <c:pt idx="3">
                  <c:v>2</c:v>
                </c:pt>
                <c:pt idx="4">
                  <c:v>2</c:v>
                </c:pt>
                <c:pt idx="5">
                  <c:v>2</c:v>
                </c:pt>
                <c:pt idx="6">
                  <c:v>2</c:v>
                </c:pt>
              </c:numCache>
            </c:numRef>
          </c:val>
          <c:extLst>
            <c:ext xmlns:c16="http://schemas.microsoft.com/office/drawing/2014/chart" uri="{C3380CC4-5D6E-409C-BE32-E72D297353CC}">
              <c16:uniqueId val="{00000000-A597-4FB7-A829-AB94B8F36AFA}"/>
            </c:ext>
          </c:extLst>
        </c:ser>
        <c:dLbls>
          <c:dLblPos val="outEnd"/>
          <c:showLegendKey val="0"/>
          <c:showVal val="1"/>
          <c:showCatName val="0"/>
          <c:showSerName val="0"/>
          <c:showPercent val="0"/>
          <c:showBubbleSize val="0"/>
        </c:dLbls>
        <c:gapWidth val="182"/>
        <c:axId val="543090000"/>
        <c:axId val="543091640"/>
      </c:barChart>
      <c:catAx>
        <c:axId val="5430900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543091640"/>
        <c:crosses val="autoZero"/>
        <c:auto val="1"/>
        <c:lblAlgn val="ctr"/>
        <c:lblOffset val="100"/>
        <c:noMultiLvlLbl val="0"/>
      </c:catAx>
      <c:valAx>
        <c:axId val="5430916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543090000"/>
        <c:crosses val="autoZero"/>
        <c:crossBetween val="between"/>
      </c:valAx>
      <c:spPr>
        <a:solidFill>
          <a:srgbClr val="FDEADA"/>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784101931792881"/>
          <c:y val="7.7161565381624261E-2"/>
          <c:w val="0.63475775444864413"/>
          <c:h val="0.83334034933618495"/>
        </c:manualLayout>
      </c:layout>
      <c:barChart>
        <c:barDir val="bar"/>
        <c:grouping val="clustered"/>
        <c:varyColors val="0"/>
        <c:ser>
          <c:idx val="0"/>
          <c:order val="0"/>
          <c:tx>
            <c:strRef>
              <c:f>Sheet1!$B$1</c:f>
              <c:strCache>
                <c:ptCount val="1"/>
                <c:pt idx="0">
                  <c:v>研修の講師</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会長</c:v>
                </c:pt>
                <c:pt idx="1">
                  <c:v>副会長</c:v>
                </c:pt>
                <c:pt idx="2">
                  <c:v>担当理事</c:v>
                </c:pt>
                <c:pt idx="3">
                  <c:v>幹事</c:v>
                </c:pt>
                <c:pt idx="4">
                  <c:v>研修委員長、委員</c:v>
                </c:pt>
                <c:pt idx="5">
                  <c:v>その他</c:v>
                </c:pt>
              </c:strCache>
            </c:strRef>
          </c:cat>
          <c:val>
            <c:numRef>
              <c:f>Sheet1!$B$2:$B$7</c:f>
              <c:numCache>
                <c:formatCode>General</c:formatCode>
                <c:ptCount val="6"/>
                <c:pt idx="0">
                  <c:v>8</c:v>
                </c:pt>
                <c:pt idx="1">
                  <c:v>1</c:v>
                </c:pt>
                <c:pt idx="2">
                  <c:v>8</c:v>
                </c:pt>
                <c:pt idx="3">
                  <c:v>2</c:v>
                </c:pt>
                <c:pt idx="4">
                  <c:v>21</c:v>
                </c:pt>
                <c:pt idx="5">
                  <c:v>4</c:v>
                </c:pt>
              </c:numCache>
            </c:numRef>
          </c:val>
          <c:extLst>
            <c:ext xmlns:c16="http://schemas.microsoft.com/office/drawing/2014/chart" uri="{C3380CC4-5D6E-409C-BE32-E72D297353CC}">
              <c16:uniqueId val="{00000000-A597-4FB7-A829-AB94B8F36AFA}"/>
            </c:ext>
          </c:extLst>
        </c:ser>
        <c:dLbls>
          <c:dLblPos val="outEnd"/>
          <c:showLegendKey val="0"/>
          <c:showVal val="1"/>
          <c:showCatName val="0"/>
          <c:showSerName val="0"/>
          <c:showPercent val="0"/>
          <c:showBubbleSize val="0"/>
        </c:dLbls>
        <c:gapWidth val="182"/>
        <c:axId val="543090000"/>
        <c:axId val="543091640"/>
      </c:barChart>
      <c:catAx>
        <c:axId val="5430900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543091640"/>
        <c:crosses val="autoZero"/>
        <c:auto val="1"/>
        <c:lblAlgn val="ctr"/>
        <c:lblOffset val="100"/>
        <c:noMultiLvlLbl val="0"/>
      </c:catAx>
      <c:valAx>
        <c:axId val="5430916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543090000"/>
        <c:crosses val="autoZero"/>
        <c:crossBetween val="between"/>
      </c:valAx>
      <c:spPr>
        <a:solidFill>
          <a:srgbClr val="FDEADA"/>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260938707068715"/>
          <c:y val="4.0218462759865063E-2"/>
          <c:w val="0.4477398183147609"/>
          <c:h val="0.83203299189449875"/>
        </c:manualLayout>
      </c:layout>
      <c:barChart>
        <c:barDir val="bar"/>
        <c:grouping val="clustered"/>
        <c:varyColors val="0"/>
        <c:ser>
          <c:idx val="0"/>
          <c:order val="0"/>
          <c:tx>
            <c:strRef>
              <c:f>Sheet1!$B$1</c:f>
              <c:strCache>
                <c:ptCount val="1"/>
                <c:pt idx="0">
                  <c:v>研修内容</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3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ロータリーの歴史</c:v>
                </c:pt>
                <c:pt idx="1">
                  <c:v>ロータリー用語</c:v>
                </c:pt>
                <c:pt idx="2">
                  <c:v>ロータリーの理念</c:v>
                </c:pt>
                <c:pt idx="3">
                  <c:v>出席や参加の義務</c:v>
                </c:pt>
                <c:pt idx="4">
                  <c:v>支払いについて（人頭分担金、会費、寄付など）</c:v>
                </c:pt>
                <c:pt idx="5">
                  <c:v>クラブの活動や歴史</c:v>
                </c:pt>
                <c:pt idx="6">
                  <c:v>地区の情報</c:v>
                </c:pt>
                <c:pt idx="7">
                  <c:v>国際ロータリーやロータリー財団の情報</c:v>
                </c:pt>
                <c:pt idx="8">
                  <c:v> RI のテーマ</c:v>
                </c:pt>
                <c:pt idx="9">
                  <c:v>その他</c:v>
                </c:pt>
              </c:strCache>
            </c:strRef>
          </c:cat>
          <c:val>
            <c:numRef>
              <c:f>Sheet1!$B$2:$B$11</c:f>
              <c:numCache>
                <c:formatCode>General</c:formatCode>
                <c:ptCount val="10"/>
                <c:pt idx="0">
                  <c:v>19</c:v>
                </c:pt>
                <c:pt idx="1">
                  <c:v>12</c:v>
                </c:pt>
                <c:pt idx="2">
                  <c:v>19</c:v>
                </c:pt>
                <c:pt idx="3">
                  <c:v>14</c:v>
                </c:pt>
                <c:pt idx="4">
                  <c:v>11</c:v>
                </c:pt>
                <c:pt idx="5">
                  <c:v>16</c:v>
                </c:pt>
                <c:pt idx="6">
                  <c:v>11</c:v>
                </c:pt>
                <c:pt idx="7">
                  <c:v>10</c:v>
                </c:pt>
                <c:pt idx="8">
                  <c:v>10</c:v>
                </c:pt>
                <c:pt idx="9">
                  <c:v>2</c:v>
                </c:pt>
              </c:numCache>
            </c:numRef>
          </c:val>
          <c:extLst>
            <c:ext xmlns:c16="http://schemas.microsoft.com/office/drawing/2014/chart" uri="{C3380CC4-5D6E-409C-BE32-E72D297353CC}">
              <c16:uniqueId val="{00000000-B5CE-4048-A40F-AD39BC390213}"/>
            </c:ext>
          </c:extLst>
        </c:ser>
        <c:dLbls>
          <c:dLblPos val="outEnd"/>
          <c:showLegendKey val="0"/>
          <c:showVal val="1"/>
          <c:showCatName val="0"/>
          <c:showSerName val="0"/>
          <c:showPercent val="0"/>
          <c:showBubbleSize val="0"/>
        </c:dLbls>
        <c:gapWidth val="182"/>
        <c:axId val="1027441224"/>
        <c:axId val="1027440568"/>
      </c:barChart>
      <c:catAx>
        <c:axId val="10274412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ja-JP"/>
          </a:p>
        </c:txPr>
        <c:crossAx val="1027440568"/>
        <c:crosses val="autoZero"/>
        <c:auto val="1"/>
        <c:lblAlgn val="ctr"/>
        <c:lblOffset val="100"/>
        <c:noMultiLvlLbl val="0"/>
      </c:catAx>
      <c:valAx>
        <c:axId val="10274405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ja-JP"/>
          </a:p>
        </c:txPr>
        <c:crossAx val="1027441224"/>
        <c:crosses val="autoZero"/>
        <c:crossBetween val="between"/>
      </c:valAx>
      <c:spPr>
        <a:solidFill>
          <a:srgbClr val="FDEADA"/>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300" baseline="0"/>
      </a:pPr>
      <a:endParaRPr lang="ja-JP"/>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697266693295257"/>
          <c:y val="9.8301857520469937E-2"/>
          <c:w val="0.51337649808931174"/>
          <c:h val="0.72928963821431536"/>
        </c:manualLayout>
      </c:layout>
      <c:barChart>
        <c:barDir val="bar"/>
        <c:grouping val="clustered"/>
        <c:varyColors val="0"/>
        <c:ser>
          <c:idx val="0"/>
          <c:order val="0"/>
          <c:tx>
            <c:strRef>
              <c:f>Sheet1!$B$1</c:f>
              <c:strCache>
                <c:ptCount val="1"/>
                <c:pt idx="0">
                  <c:v>資料の入手先</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クラブ独自の資料を作成 </c:v>
                </c:pt>
                <c:pt idx="1">
                  <c:v>他クラブのものを流用(マイナーチェンジ含む)</c:v>
                </c:pt>
                <c:pt idx="2">
                  <c:v>地区HP(マイナへチェンジ含む) </c:v>
                </c:pt>
                <c:pt idx="3">
                  <c:v>RIのHP(my rotary、マイナチェンジ含む) </c:v>
                </c:pt>
                <c:pt idx="4">
                  <c:v> その他 </c:v>
                </c:pt>
                <c:pt idx="5">
                  <c:v> 不明</c:v>
                </c:pt>
              </c:strCache>
            </c:strRef>
          </c:cat>
          <c:val>
            <c:numRef>
              <c:f>Sheet1!$B$2:$B$7</c:f>
              <c:numCache>
                <c:formatCode>General</c:formatCode>
                <c:ptCount val="6"/>
                <c:pt idx="0">
                  <c:v>12</c:v>
                </c:pt>
                <c:pt idx="1">
                  <c:v>2</c:v>
                </c:pt>
                <c:pt idx="2">
                  <c:v>4</c:v>
                </c:pt>
                <c:pt idx="3">
                  <c:v>4</c:v>
                </c:pt>
                <c:pt idx="4">
                  <c:v>5</c:v>
                </c:pt>
                <c:pt idx="5">
                  <c:v>1</c:v>
                </c:pt>
              </c:numCache>
            </c:numRef>
          </c:val>
          <c:extLst>
            <c:ext xmlns:c16="http://schemas.microsoft.com/office/drawing/2014/chart" uri="{C3380CC4-5D6E-409C-BE32-E72D297353CC}">
              <c16:uniqueId val="{00000000-C9D8-4903-A0BD-EF3CE5D7C893}"/>
            </c:ext>
          </c:extLst>
        </c:ser>
        <c:dLbls>
          <c:dLblPos val="outEnd"/>
          <c:showLegendKey val="0"/>
          <c:showVal val="1"/>
          <c:showCatName val="0"/>
          <c:showSerName val="0"/>
          <c:showPercent val="0"/>
          <c:showBubbleSize val="0"/>
        </c:dLbls>
        <c:gapWidth val="182"/>
        <c:axId val="1027441224"/>
        <c:axId val="1027440568"/>
      </c:barChart>
      <c:catAx>
        <c:axId val="10274412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027440568"/>
        <c:crosses val="autoZero"/>
        <c:auto val="1"/>
        <c:lblAlgn val="ctr"/>
        <c:lblOffset val="100"/>
        <c:noMultiLvlLbl val="0"/>
      </c:catAx>
      <c:valAx>
        <c:axId val="10274405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027441224"/>
        <c:crosses val="autoZero"/>
        <c:crossBetween val="between"/>
      </c:valAx>
      <c:spPr>
        <a:solidFill>
          <a:srgbClr val="FDEADA"/>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plotArea>
      <c:layout>
        <c:manualLayout>
          <c:layoutTarget val="inner"/>
          <c:xMode val="edge"/>
          <c:yMode val="edge"/>
          <c:x val="0.1271994838737725"/>
          <c:y val="0.10139558039551708"/>
          <c:w val="0.73409868710239923"/>
          <c:h val="0.82746099037852283"/>
        </c:manualLayout>
      </c:layout>
      <c:doughnutChart>
        <c:varyColors val="1"/>
        <c:ser>
          <c:idx val="0"/>
          <c:order val="0"/>
          <c:tx>
            <c:strRef>
              <c:f>Sheet1!$B$1</c:f>
              <c:strCache>
                <c:ptCount val="1"/>
                <c:pt idx="0">
                  <c:v>売上高</c:v>
                </c:pt>
              </c:strCache>
            </c:strRef>
          </c:tx>
          <c:spPr>
            <a:solidFill>
              <a:schemeClr val="accent6">
                <a:lumMod val="20000"/>
                <a:lumOff val="80000"/>
              </a:schemeClr>
            </a:solidFill>
          </c:spPr>
          <c:dPt>
            <c:idx val="0"/>
            <c:bubble3D val="0"/>
            <c:spPr>
              <a:solidFill>
                <a:srgbClr val="FBDAD7"/>
              </a:solidFill>
              <a:ln w="19050">
                <a:solidFill>
                  <a:schemeClr val="accent1">
                    <a:shade val="50000"/>
                  </a:schemeClr>
                </a:solidFill>
              </a:ln>
              <a:effectLst/>
            </c:spPr>
            <c:extLst>
              <c:ext xmlns:c16="http://schemas.microsoft.com/office/drawing/2014/chart" uri="{C3380CC4-5D6E-409C-BE32-E72D297353CC}">
                <c16:uniqueId val="{00000009-729F-4458-A36E-70C3FD39A022}"/>
              </c:ext>
            </c:extLst>
          </c:dPt>
          <c:dPt>
            <c:idx val="1"/>
            <c:bubble3D val="0"/>
            <c:explosion val="19"/>
            <c:spPr>
              <a:solidFill>
                <a:schemeClr val="accent6">
                  <a:lumMod val="20000"/>
                  <a:lumOff val="80000"/>
                </a:schemeClr>
              </a:solidFill>
              <a:ln w="19050">
                <a:solidFill>
                  <a:schemeClr val="lt1"/>
                </a:solidFill>
              </a:ln>
              <a:effectLst/>
            </c:spPr>
            <c:extLst>
              <c:ext xmlns:c16="http://schemas.microsoft.com/office/drawing/2014/chart" uri="{C3380CC4-5D6E-409C-BE32-E72D297353CC}">
                <c16:uniqueId val="{00000003-729F-4458-A36E-70C3FD39A022}"/>
              </c:ext>
            </c:extLst>
          </c:dPt>
          <c:dPt>
            <c:idx val="2"/>
            <c:bubble3D val="0"/>
            <c:spPr>
              <a:solidFill>
                <a:schemeClr val="accent6">
                  <a:lumMod val="20000"/>
                  <a:lumOff val="80000"/>
                </a:schemeClr>
              </a:solidFill>
              <a:ln w="19050">
                <a:solidFill>
                  <a:schemeClr val="lt1"/>
                </a:solidFill>
              </a:ln>
              <a:effectLst/>
            </c:spPr>
            <c:extLst>
              <c:ext xmlns:c16="http://schemas.microsoft.com/office/drawing/2014/chart" uri="{C3380CC4-5D6E-409C-BE32-E72D297353CC}">
                <c16:uniqueId val="{00000005-14E0-46F4-99B4-38E781C83666}"/>
              </c:ext>
            </c:extLst>
          </c:dPt>
          <c:dPt>
            <c:idx val="3"/>
            <c:bubble3D val="0"/>
            <c:spPr>
              <a:solidFill>
                <a:schemeClr val="accent6">
                  <a:lumMod val="20000"/>
                  <a:lumOff val="80000"/>
                </a:schemeClr>
              </a:solidFill>
              <a:ln w="19050">
                <a:solidFill>
                  <a:schemeClr val="lt1"/>
                </a:solidFill>
              </a:ln>
              <a:effectLst/>
            </c:spPr>
            <c:extLst>
              <c:ext xmlns:c16="http://schemas.microsoft.com/office/drawing/2014/chart" uri="{C3380CC4-5D6E-409C-BE32-E72D297353CC}">
                <c16:uniqueId val="{00000007-14E0-46F4-99B4-38E781C83666}"/>
              </c:ext>
            </c:extLst>
          </c:dPt>
          <c:dPt>
            <c:idx val="4"/>
            <c:bubble3D val="0"/>
            <c:spPr>
              <a:solidFill>
                <a:srgbClr val="BFBFBF"/>
              </a:solidFill>
              <a:ln w="19050">
                <a:noFill/>
              </a:ln>
              <a:effectLst/>
            </c:spPr>
            <c:extLst>
              <c:ext xmlns:c16="http://schemas.microsoft.com/office/drawing/2014/chart" uri="{C3380CC4-5D6E-409C-BE32-E72D297353CC}">
                <c16:uniqueId val="{0000000A-729F-4458-A36E-70C3FD39A022}"/>
              </c:ext>
            </c:extLst>
          </c:dPt>
          <c:dLbls>
            <c:dLbl>
              <c:idx val="0"/>
              <c:layout>
                <c:manualLayout>
                  <c:x val="3.834115050018537E-3"/>
                  <c:y val="2.4850066391391416E-2"/>
                </c:manualLayout>
              </c:layout>
              <c:tx>
                <c:rich>
                  <a:bodyPr rot="0" spcFirstLastPara="1" vertOverflow="ellipsis" vert="horz" wrap="square" lIns="38100" tIns="19050" rIns="38100" bIns="19050" anchor="ctr" anchorCtr="1">
                    <a:noAutofit/>
                  </a:bodyPr>
                  <a:lstStyle/>
                  <a:p>
                    <a:pPr>
                      <a:defRPr sz="2000" b="0" i="0" u="none" strike="noStrike" kern="1200" baseline="0">
                        <a:solidFill>
                          <a:schemeClr val="tx1">
                            <a:lumMod val="75000"/>
                            <a:lumOff val="25000"/>
                          </a:schemeClr>
                        </a:solidFill>
                        <a:latin typeface="+mn-lt"/>
                        <a:ea typeface="+mn-ea"/>
                        <a:cs typeface="+mn-cs"/>
                      </a:defRPr>
                    </a:pPr>
                    <a:fld id="{E1178944-89E1-4B19-9D8B-8A76F347AC31}" type="CATEGORYNAME">
                      <a:rPr lang="ja-JP" altLang="en-US" smtClean="0"/>
                      <a:pPr>
                        <a:defRPr sz="2000"/>
                      </a:pPr>
                      <a:t>[分類名]</a:t>
                    </a:fld>
                    <a:endParaRPr lang="ja-JP" altLang="en-US" baseline="0" dirty="0"/>
                  </a:p>
                  <a:p>
                    <a:pPr>
                      <a:defRPr sz="2000"/>
                    </a:pPr>
                    <a:r>
                      <a:rPr lang="ja-JP" altLang="en-US" baseline="0" dirty="0"/>
                      <a:t> </a:t>
                    </a:r>
                    <a:fld id="{28FD398F-0546-4BD1-AF4E-D78215F4712C}" type="VALUE">
                      <a:rPr lang="en-US" altLang="ja-JP" baseline="0"/>
                      <a:pPr>
                        <a:defRPr sz="2000"/>
                      </a:pPr>
                      <a:t>[値]</a:t>
                    </a:fld>
                    <a:endParaRPr lang="ja-JP" altLang="en-US" baseline="0" dirty="0"/>
                  </a:p>
                </c:rich>
              </c:tx>
              <c:spPr>
                <a:noFill/>
                <a:ln>
                  <a:noFill/>
                </a:ln>
                <a:effectLst/>
              </c:spPr>
              <c:txPr>
                <a:bodyPr rot="0" spcFirstLastPara="1" vertOverflow="ellipsis" vert="horz" wrap="square" lIns="38100" tIns="19050" rIns="38100" bIns="19050" anchor="ctr" anchorCtr="1">
                  <a:noAutofit/>
                </a:bodyPr>
                <a:lstStyle/>
                <a:p>
                  <a:pPr>
                    <a:defRPr sz="2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18218748641455298"/>
                      <c:h val="0.17454419298218149"/>
                    </c:manualLayout>
                  </c15:layout>
                  <c15:dlblFieldTable/>
                  <c15:showDataLabelsRange val="0"/>
                </c:ext>
                <c:ext xmlns:c16="http://schemas.microsoft.com/office/drawing/2014/chart" uri="{C3380CC4-5D6E-409C-BE32-E72D297353CC}">
                  <c16:uniqueId val="{00000009-729F-4458-A36E-70C3FD39A022}"/>
                </c:ext>
              </c:extLst>
            </c:dLbl>
            <c:dLbl>
              <c:idx val="4"/>
              <c:delete val="1"/>
              <c:extLst>
                <c:ext xmlns:c15="http://schemas.microsoft.com/office/drawing/2012/chart" uri="{CE6537A1-D6FC-4f65-9D91-7224C49458BB}"/>
                <c:ext xmlns:c16="http://schemas.microsoft.com/office/drawing/2014/chart" uri="{C3380CC4-5D6E-409C-BE32-E72D297353CC}">
                  <c16:uniqueId val="{0000000A-729F-4458-A36E-70C3FD39A022}"/>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実施している</c:v>
                </c:pt>
                <c:pt idx="1">
                  <c:v>1種類</c:v>
                </c:pt>
                <c:pt idx="2">
                  <c:v>2種類</c:v>
                </c:pt>
                <c:pt idx="3">
                  <c:v>3種類</c:v>
                </c:pt>
                <c:pt idx="4">
                  <c:v>実施していない</c:v>
                </c:pt>
              </c:strCache>
            </c:strRef>
          </c:cat>
          <c:val>
            <c:numRef>
              <c:f>Sheet1!$B$2:$B$6</c:f>
              <c:numCache>
                <c:formatCode>General</c:formatCode>
                <c:ptCount val="5"/>
                <c:pt idx="0">
                  <c:v>22</c:v>
                </c:pt>
                <c:pt idx="4">
                  <c:v>49</c:v>
                </c:pt>
              </c:numCache>
            </c:numRef>
          </c:val>
          <c:extLst>
            <c:ext xmlns:c16="http://schemas.microsoft.com/office/drawing/2014/chart" uri="{C3380CC4-5D6E-409C-BE32-E72D297353CC}">
              <c16:uniqueId val="{00000000-729F-4458-A36E-70C3FD39A022}"/>
            </c:ext>
          </c:extLst>
        </c:ser>
        <c:ser>
          <c:idx val="1"/>
          <c:order val="1"/>
          <c:tx>
            <c:strRef>
              <c:f>Sheet1!$C$1</c:f>
              <c:strCache>
                <c:ptCount val="1"/>
                <c:pt idx="0">
                  <c:v>列1</c:v>
                </c:pt>
              </c:strCache>
            </c:strRef>
          </c:tx>
          <c:dPt>
            <c:idx val="0"/>
            <c:bubble3D val="0"/>
            <c:spPr>
              <a:solidFill>
                <a:schemeClr val="accent3">
                  <a:shade val="53000"/>
                </a:schemeClr>
              </a:solidFill>
              <a:ln w="19050">
                <a:solidFill>
                  <a:schemeClr val="lt1"/>
                </a:solidFill>
              </a:ln>
              <a:effectLst/>
            </c:spPr>
            <c:extLst>
              <c:ext xmlns:c16="http://schemas.microsoft.com/office/drawing/2014/chart" uri="{C3380CC4-5D6E-409C-BE32-E72D297353CC}">
                <c16:uniqueId val="{0000000B-14E0-46F4-99B4-38E781C83666}"/>
              </c:ext>
            </c:extLst>
          </c:dPt>
          <c:dPt>
            <c:idx val="1"/>
            <c:bubble3D val="0"/>
            <c:spPr>
              <a:solidFill>
                <a:schemeClr val="accent3">
                  <a:lumMod val="20000"/>
                  <a:lumOff val="80000"/>
                </a:schemeClr>
              </a:solidFill>
              <a:ln w="19050">
                <a:solidFill>
                  <a:schemeClr val="accent1">
                    <a:shade val="50000"/>
                  </a:schemeClr>
                </a:solidFill>
              </a:ln>
              <a:effectLst/>
            </c:spPr>
            <c:extLst>
              <c:ext xmlns:c16="http://schemas.microsoft.com/office/drawing/2014/chart" uri="{C3380CC4-5D6E-409C-BE32-E72D297353CC}">
                <c16:uniqueId val="{00000006-729F-4458-A36E-70C3FD39A022}"/>
              </c:ext>
            </c:extLst>
          </c:dPt>
          <c:dPt>
            <c:idx val="2"/>
            <c:bubble3D val="0"/>
            <c:spPr>
              <a:solidFill>
                <a:schemeClr val="accent1">
                  <a:lumMod val="20000"/>
                  <a:lumOff val="80000"/>
                </a:schemeClr>
              </a:solidFill>
              <a:ln w="19050">
                <a:solidFill>
                  <a:schemeClr val="accent1">
                    <a:shade val="50000"/>
                  </a:schemeClr>
                </a:solidFill>
              </a:ln>
              <a:effectLst/>
            </c:spPr>
            <c:extLst>
              <c:ext xmlns:c16="http://schemas.microsoft.com/office/drawing/2014/chart" uri="{C3380CC4-5D6E-409C-BE32-E72D297353CC}">
                <c16:uniqueId val="{00000007-729F-4458-A36E-70C3FD39A022}"/>
              </c:ext>
            </c:extLst>
          </c:dPt>
          <c:dPt>
            <c:idx val="3"/>
            <c:bubble3D val="0"/>
            <c:spPr>
              <a:solidFill>
                <a:schemeClr val="accent6">
                  <a:lumMod val="20000"/>
                  <a:lumOff val="80000"/>
                </a:schemeClr>
              </a:solidFill>
              <a:ln w="19050">
                <a:solidFill>
                  <a:schemeClr val="accent1">
                    <a:shade val="50000"/>
                  </a:schemeClr>
                </a:solidFill>
              </a:ln>
              <a:effectLst/>
            </c:spPr>
            <c:extLst>
              <c:ext xmlns:c16="http://schemas.microsoft.com/office/drawing/2014/chart" uri="{C3380CC4-5D6E-409C-BE32-E72D297353CC}">
                <c16:uniqueId val="{00000008-729F-4458-A36E-70C3FD39A022}"/>
              </c:ext>
            </c:extLst>
          </c:dPt>
          <c:dPt>
            <c:idx val="4"/>
            <c:bubble3D val="0"/>
            <c:spPr>
              <a:solidFill>
                <a:schemeClr val="bg1">
                  <a:lumMod val="75000"/>
                </a:schemeClr>
              </a:solidFill>
              <a:ln w="19050">
                <a:noFill/>
              </a:ln>
              <a:effectLst/>
            </c:spPr>
            <c:extLst>
              <c:ext xmlns:c16="http://schemas.microsoft.com/office/drawing/2014/chart" uri="{C3380CC4-5D6E-409C-BE32-E72D297353CC}">
                <c16:uniqueId val="{00000004-729F-4458-A36E-70C3FD39A022}"/>
              </c:ext>
            </c:extLst>
          </c:dPt>
          <c:dLbls>
            <c:dLbl>
              <c:idx val="4"/>
              <c:layout>
                <c:manualLayout>
                  <c:x val="0.11195970677171133"/>
                  <c:y val="3.81323431226889E-2"/>
                </c:manualLayout>
              </c:layout>
              <c:tx>
                <c:rich>
                  <a:bodyPr rot="0" spcFirstLastPara="1" vertOverflow="ellipsis" vert="horz" wrap="square" lIns="38100" tIns="19050" rIns="38100" bIns="19050" anchor="ctr" anchorCtr="1">
                    <a:noAutofit/>
                  </a:bodyPr>
                  <a:lstStyle/>
                  <a:p>
                    <a:pPr>
                      <a:defRPr sz="2000" b="0" i="0" u="none" strike="noStrike" kern="1200" baseline="0">
                        <a:solidFill>
                          <a:schemeClr val="tx1">
                            <a:lumMod val="75000"/>
                            <a:lumOff val="25000"/>
                          </a:schemeClr>
                        </a:solidFill>
                        <a:latin typeface="+mn-lt"/>
                        <a:ea typeface="+mn-ea"/>
                        <a:cs typeface="+mn-cs"/>
                      </a:defRPr>
                    </a:pPr>
                    <a:fld id="{50DD8E5B-8C0C-4E9B-B64B-E157920762B8}" type="CATEGORYNAME">
                      <a:rPr lang="ja-JP" altLang="en-US" smtClean="0"/>
                      <a:pPr>
                        <a:defRPr sz="2000"/>
                      </a:pPr>
                      <a:t>[分類名]</a:t>
                    </a:fld>
                    <a:endParaRPr lang="ja-JP" altLang="en-US" baseline="0" dirty="0"/>
                  </a:p>
                  <a:p>
                    <a:pPr>
                      <a:defRPr sz="2000"/>
                    </a:pPr>
                    <a:r>
                      <a:rPr lang="ja-JP" altLang="en-US" baseline="0" dirty="0"/>
                      <a:t> </a:t>
                    </a:r>
                    <a:fld id="{D3590418-ECC9-4BC6-AD56-E6A55B8DD27B}" type="VALUE">
                      <a:rPr lang="en-US" altLang="ja-JP" baseline="0"/>
                      <a:pPr>
                        <a:defRPr sz="2000"/>
                      </a:pPr>
                      <a:t>[値]</a:t>
                    </a:fld>
                    <a:endParaRPr lang="ja-JP" altLang="en-US" baseline="0" dirty="0"/>
                  </a:p>
                </c:rich>
              </c:tx>
              <c:spPr>
                <a:noFill/>
                <a:ln>
                  <a:noFill/>
                </a:ln>
                <a:effectLst/>
              </c:spPr>
              <c:txPr>
                <a:bodyPr rot="0" spcFirstLastPara="1" vertOverflow="ellipsis" vert="horz" wrap="square" lIns="38100" tIns="19050" rIns="38100" bIns="19050" anchor="ctr" anchorCtr="1">
                  <a:noAutofit/>
                </a:bodyPr>
                <a:lstStyle/>
                <a:p>
                  <a:pPr>
                    <a:defRPr sz="2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extLst>
                <c:ext xmlns:c15="http://schemas.microsoft.com/office/drawing/2012/chart" uri="{CE6537A1-D6FC-4f65-9D91-7224C49458BB}">
                  <c15:layout>
                    <c:manualLayout>
                      <c:w val="0.26781610618143875"/>
                      <c:h val="0.1994656360744482"/>
                    </c:manualLayout>
                  </c15:layout>
                  <c15:dlblFieldTable/>
                  <c15:showDataLabelsRange val="0"/>
                </c:ext>
                <c:ext xmlns:c16="http://schemas.microsoft.com/office/drawing/2014/chart" uri="{C3380CC4-5D6E-409C-BE32-E72D297353CC}">
                  <c16:uniqueId val="{00000004-729F-4458-A36E-70C3FD39A022}"/>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実施している</c:v>
                </c:pt>
                <c:pt idx="1">
                  <c:v>1種類</c:v>
                </c:pt>
                <c:pt idx="2">
                  <c:v>2種類</c:v>
                </c:pt>
                <c:pt idx="3">
                  <c:v>3種類</c:v>
                </c:pt>
                <c:pt idx="4">
                  <c:v>実施していない</c:v>
                </c:pt>
              </c:strCache>
            </c:strRef>
          </c:cat>
          <c:val>
            <c:numRef>
              <c:f>Sheet1!$C$2:$C$6</c:f>
              <c:numCache>
                <c:formatCode>General</c:formatCode>
                <c:ptCount val="5"/>
                <c:pt idx="1">
                  <c:v>18</c:v>
                </c:pt>
                <c:pt idx="2">
                  <c:v>3</c:v>
                </c:pt>
                <c:pt idx="3">
                  <c:v>1</c:v>
                </c:pt>
                <c:pt idx="4">
                  <c:v>49</c:v>
                </c:pt>
              </c:numCache>
            </c:numRef>
          </c:val>
          <c:extLst>
            <c:ext xmlns:c16="http://schemas.microsoft.com/office/drawing/2014/chart" uri="{C3380CC4-5D6E-409C-BE32-E72D297353CC}">
              <c16:uniqueId val="{00000002-729F-4458-A36E-70C3FD39A022}"/>
            </c:ext>
          </c:extLst>
        </c:ser>
        <c:dLbls>
          <c:showLegendKey val="0"/>
          <c:showVal val="1"/>
          <c:showCatName val="1"/>
          <c:showSerName val="0"/>
          <c:showPercent val="0"/>
          <c:showBubbleSize val="0"/>
          <c:showLeaderLines val="1"/>
        </c:dLbls>
        <c:firstSliceAng val="0"/>
        <c:holeSize val="33"/>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altLang="ja-JP" sz="2400" dirty="0"/>
              <a:t>b.</a:t>
            </a:r>
            <a:r>
              <a:rPr lang="ja-JP" altLang="en-US" sz="2400" dirty="0"/>
              <a:t>頻度</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Sheet1!$B$1</c:f>
              <c:strCache>
                <c:ptCount val="1"/>
                <c:pt idx="0">
                  <c:v>頻度</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毎月</c:v>
                </c:pt>
                <c:pt idx="1">
                  <c:v>4,5回/年</c:v>
                </c:pt>
                <c:pt idx="2">
                  <c:v>2,3回/年</c:v>
                </c:pt>
                <c:pt idx="3">
                  <c:v>1,2回/年</c:v>
                </c:pt>
                <c:pt idx="4">
                  <c:v>1回/年</c:v>
                </c:pt>
                <c:pt idx="5">
                  <c:v>数回/年</c:v>
                </c:pt>
                <c:pt idx="6">
                  <c:v>随時</c:v>
                </c:pt>
              </c:strCache>
            </c:strRef>
          </c:cat>
          <c:val>
            <c:numRef>
              <c:f>Sheet1!$B$2:$B$8</c:f>
              <c:numCache>
                <c:formatCode>General</c:formatCode>
                <c:ptCount val="7"/>
                <c:pt idx="0">
                  <c:v>1</c:v>
                </c:pt>
                <c:pt idx="1">
                  <c:v>1</c:v>
                </c:pt>
                <c:pt idx="2">
                  <c:v>7</c:v>
                </c:pt>
                <c:pt idx="3">
                  <c:v>3</c:v>
                </c:pt>
                <c:pt idx="4">
                  <c:v>3</c:v>
                </c:pt>
                <c:pt idx="5">
                  <c:v>2</c:v>
                </c:pt>
                <c:pt idx="6">
                  <c:v>1</c:v>
                </c:pt>
              </c:numCache>
            </c:numRef>
          </c:val>
          <c:extLst>
            <c:ext xmlns:c16="http://schemas.microsoft.com/office/drawing/2014/chart" uri="{C3380CC4-5D6E-409C-BE32-E72D297353CC}">
              <c16:uniqueId val="{00000000-A597-4FB7-A829-AB94B8F36AFA}"/>
            </c:ext>
          </c:extLst>
        </c:ser>
        <c:dLbls>
          <c:dLblPos val="outEnd"/>
          <c:showLegendKey val="0"/>
          <c:showVal val="1"/>
          <c:showCatName val="0"/>
          <c:showSerName val="0"/>
          <c:showPercent val="0"/>
          <c:showBubbleSize val="0"/>
        </c:dLbls>
        <c:gapWidth val="182"/>
        <c:axId val="543090000"/>
        <c:axId val="543091640"/>
      </c:barChart>
      <c:catAx>
        <c:axId val="5430900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543091640"/>
        <c:crosses val="autoZero"/>
        <c:auto val="1"/>
        <c:lblAlgn val="ctr"/>
        <c:lblOffset val="100"/>
        <c:noMultiLvlLbl val="0"/>
      </c:catAx>
      <c:valAx>
        <c:axId val="5430916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543090000"/>
        <c:crosses val="autoZero"/>
        <c:crossBetween val="between"/>
      </c:valAx>
      <c:spPr>
        <a:solidFill>
          <a:srgbClr val="FBDAD7"/>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altLang="ja-JP" sz="2400" dirty="0"/>
              <a:t>c.</a:t>
            </a:r>
            <a:r>
              <a:rPr lang="ja-JP" altLang="en-US" sz="2400" dirty="0"/>
              <a:t>研修時間</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tx>
            <c:strRef>
              <c:f>Sheet1!$B$1</c:f>
              <c:strCache>
                <c:ptCount val="1"/>
                <c:pt idx="0">
                  <c:v>研修時間</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30分未満</c:v>
                </c:pt>
                <c:pt idx="1">
                  <c:v>30分～1時間</c:v>
                </c:pt>
                <c:pt idx="2">
                  <c:v>1時間以上</c:v>
                </c:pt>
              </c:strCache>
            </c:strRef>
          </c:cat>
          <c:val>
            <c:numRef>
              <c:f>Sheet1!$B$2:$B$5</c:f>
              <c:numCache>
                <c:formatCode>General</c:formatCode>
                <c:ptCount val="4"/>
                <c:pt idx="0">
                  <c:v>8</c:v>
                </c:pt>
                <c:pt idx="1">
                  <c:v>7</c:v>
                </c:pt>
                <c:pt idx="2">
                  <c:v>4</c:v>
                </c:pt>
              </c:numCache>
            </c:numRef>
          </c:val>
          <c:extLst>
            <c:ext xmlns:c16="http://schemas.microsoft.com/office/drawing/2014/chart" uri="{C3380CC4-5D6E-409C-BE32-E72D297353CC}">
              <c16:uniqueId val="{00000000-1537-4611-A0A3-B825371B1BFB}"/>
            </c:ext>
          </c:extLst>
        </c:ser>
        <c:dLbls>
          <c:dLblPos val="outEnd"/>
          <c:showLegendKey val="0"/>
          <c:showVal val="1"/>
          <c:showCatName val="0"/>
          <c:showSerName val="0"/>
          <c:showPercent val="0"/>
          <c:showBubbleSize val="0"/>
        </c:dLbls>
        <c:gapWidth val="182"/>
        <c:axId val="543090000"/>
        <c:axId val="543091640"/>
      </c:barChart>
      <c:catAx>
        <c:axId val="5430900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543091640"/>
        <c:crosses val="autoZero"/>
        <c:auto val="1"/>
        <c:lblAlgn val="ctr"/>
        <c:lblOffset val="100"/>
        <c:noMultiLvlLbl val="0"/>
      </c:catAx>
      <c:valAx>
        <c:axId val="5430916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543090000"/>
        <c:crosses val="autoZero"/>
        <c:crossBetween val="between"/>
      </c:valAx>
      <c:spPr>
        <a:solidFill>
          <a:srgbClr val="FBDAD7"/>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404960261405814"/>
          <c:y val="7.2049689440993783E-2"/>
          <c:w val="0.67486025054239041"/>
          <c:h val="0.8033023915488825"/>
        </c:manualLayout>
      </c:layout>
      <c:pieChart>
        <c:varyColors val="1"/>
        <c:ser>
          <c:idx val="0"/>
          <c:order val="0"/>
          <c:tx>
            <c:strRef>
              <c:f>Sheet1!$B$1</c:f>
              <c:strCache>
                <c:ptCount val="1"/>
                <c:pt idx="0">
                  <c:v>実施状況</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E46-40F3-BFF3-FC4624AB362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E46-40F3-BFF3-FC4624AB362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E46-40F3-BFF3-FC4624AB362A}"/>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ja-JP"/>
              </a:p>
            </c:txPr>
            <c:dLblPos val="inEnd"/>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実施</c:v>
                </c:pt>
                <c:pt idx="1">
                  <c:v>時々実施</c:v>
                </c:pt>
                <c:pt idx="2">
                  <c:v>実施していない</c:v>
                </c:pt>
              </c:strCache>
            </c:strRef>
          </c:cat>
          <c:val>
            <c:numRef>
              <c:f>Sheet1!$B$2:$B$4</c:f>
              <c:numCache>
                <c:formatCode>General</c:formatCode>
                <c:ptCount val="3"/>
                <c:pt idx="0">
                  <c:v>58</c:v>
                </c:pt>
                <c:pt idx="1">
                  <c:v>5</c:v>
                </c:pt>
                <c:pt idx="2">
                  <c:v>8</c:v>
                </c:pt>
              </c:numCache>
            </c:numRef>
          </c:val>
          <c:extLst>
            <c:ext xmlns:c16="http://schemas.microsoft.com/office/drawing/2014/chart" uri="{C3380CC4-5D6E-409C-BE32-E72D297353CC}">
              <c16:uniqueId val="{00000000-5AE1-4C76-AE16-5F3C63F94A8E}"/>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solidFill>
            <a:schemeClr val="accent1">
              <a:shade val="50000"/>
              <a:alpha val="96000"/>
            </a:schemeClr>
          </a:solid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研修の形式</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座学(テキストなし)</c:v>
                </c:pt>
                <c:pt idx="1">
                  <c:v>座学(テキストあり)</c:v>
                </c:pt>
                <c:pt idx="2">
                  <c:v>座学(PPT、ビデオ)</c:v>
                </c:pt>
                <c:pt idx="3">
                  <c:v>懇親会(テキストなし)</c:v>
                </c:pt>
                <c:pt idx="4">
                  <c:v>懇親会(テキストあり)</c:v>
                </c:pt>
                <c:pt idx="5">
                  <c:v>討議</c:v>
                </c:pt>
                <c:pt idx="6">
                  <c:v>その他</c:v>
                </c:pt>
              </c:strCache>
            </c:strRef>
          </c:cat>
          <c:val>
            <c:numRef>
              <c:f>Sheet1!$B$2:$B$8</c:f>
              <c:numCache>
                <c:formatCode>General</c:formatCode>
                <c:ptCount val="7"/>
                <c:pt idx="0">
                  <c:v>3</c:v>
                </c:pt>
                <c:pt idx="1">
                  <c:v>10</c:v>
                </c:pt>
                <c:pt idx="2">
                  <c:v>4</c:v>
                </c:pt>
                <c:pt idx="3">
                  <c:v>5</c:v>
                </c:pt>
                <c:pt idx="4">
                  <c:v>5</c:v>
                </c:pt>
                <c:pt idx="5">
                  <c:v>6</c:v>
                </c:pt>
                <c:pt idx="6">
                  <c:v>1</c:v>
                </c:pt>
              </c:numCache>
            </c:numRef>
          </c:val>
          <c:extLst>
            <c:ext xmlns:c16="http://schemas.microsoft.com/office/drawing/2014/chart" uri="{C3380CC4-5D6E-409C-BE32-E72D297353CC}">
              <c16:uniqueId val="{00000000-A597-4FB7-A829-AB94B8F36AFA}"/>
            </c:ext>
          </c:extLst>
        </c:ser>
        <c:dLbls>
          <c:dLblPos val="outEnd"/>
          <c:showLegendKey val="0"/>
          <c:showVal val="1"/>
          <c:showCatName val="0"/>
          <c:showSerName val="0"/>
          <c:showPercent val="0"/>
          <c:showBubbleSize val="0"/>
        </c:dLbls>
        <c:gapWidth val="182"/>
        <c:axId val="543090000"/>
        <c:axId val="543091640"/>
      </c:barChart>
      <c:catAx>
        <c:axId val="5430900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543091640"/>
        <c:crosses val="autoZero"/>
        <c:auto val="1"/>
        <c:lblAlgn val="ctr"/>
        <c:lblOffset val="100"/>
        <c:noMultiLvlLbl val="0"/>
      </c:catAx>
      <c:valAx>
        <c:axId val="5430916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543090000"/>
        <c:crosses val="autoZero"/>
        <c:crossBetween val="between"/>
      </c:valAx>
      <c:spPr>
        <a:solidFill>
          <a:srgbClr val="FBDAD7"/>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研修の講師</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会長</c:v>
                </c:pt>
                <c:pt idx="1">
                  <c:v>副会長</c:v>
                </c:pt>
                <c:pt idx="2">
                  <c:v>担当理事</c:v>
                </c:pt>
                <c:pt idx="3">
                  <c:v>幹事</c:v>
                </c:pt>
                <c:pt idx="4">
                  <c:v>研修委員長、委員</c:v>
                </c:pt>
                <c:pt idx="5">
                  <c:v>その他</c:v>
                </c:pt>
              </c:strCache>
            </c:strRef>
          </c:cat>
          <c:val>
            <c:numRef>
              <c:f>Sheet1!$B$2:$B$7</c:f>
              <c:numCache>
                <c:formatCode>General</c:formatCode>
                <c:ptCount val="6"/>
                <c:pt idx="0">
                  <c:v>7</c:v>
                </c:pt>
                <c:pt idx="1">
                  <c:v>1</c:v>
                </c:pt>
                <c:pt idx="2">
                  <c:v>8</c:v>
                </c:pt>
                <c:pt idx="3">
                  <c:v>1</c:v>
                </c:pt>
                <c:pt idx="4">
                  <c:v>13</c:v>
                </c:pt>
                <c:pt idx="5">
                  <c:v>5</c:v>
                </c:pt>
              </c:numCache>
            </c:numRef>
          </c:val>
          <c:extLst>
            <c:ext xmlns:c16="http://schemas.microsoft.com/office/drawing/2014/chart" uri="{C3380CC4-5D6E-409C-BE32-E72D297353CC}">
              <c16:uniqueId val="{00000000-A597-4FB7-A829-AB94B8F36AFA}"/>
            </c:ext>
          </c:extLst>
        </c:ser>
        <c:dLbls>
          <c:dLblPos val="outEnd"/>
          <c:showLegendKey val="0"/>
          <c:showVal val="1"/>
          <c:showCatName val="0"/>
          <c:showSerName val="0"/>
          <c:showPercent val="0"/>
          <c:showBubbleSize val="0"/>
        </c:dLbls>
        <c:gapWidth val="182"/>
        <c:axId val="543090000"/>
        <c:axId val="543091640"/>
      </c:barChart>
      <c:catAx>
        <c:axId val="5430900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ＭＳ Ｐゴシック" panose="020B0600070205080204" pitchFamily="50" charset="-128"/>
                <a:ea typeface="ＭＳ Ｐゴシック" panose="020B0600070205080204" pitchFamily="50" charset="-128"/>
                <a:cs typeface="+mn-cs"/>
              </a:defRPr>
            </a:pPr>
            <a:endParaRPr lang="ja-JP"/>
          </a:p>
        </c:txPr>
        <c:crossAx val="543091640"/>
        <c:crosses val="autoZero"/>
        <c:auto val="1"/>
        <c:lblAlgn val="ctr"/>
        <c:lblOffset val="100"/>
        <c:noMultiLvlLbl val="0"/>
      </c:catAx>
      <c:valAx>
        <c:axId val="5430916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543090000"/>
        <c:crosses val="autoZero"/>
        <c:crossBetween val="between"/>
      </c:valAx>
      <c:spPr>
        <a:solidFill>
          <a:srgbClr val="FBDAD7"/>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441338582677164"/>
          <c:y val="0.13815625000000001"/>
          <c:w val="0.58593569553805769"/>
          <c:h val="0.73409532224086715"/>
        </c:manualLayout>
      </c:layout>
      <c:barChart>
        <c:barDir val="bar"/>
        <c:grouping val="clustered"/>
        <c:varyColors val="0"/>
        <c:ser>
          <c:idx val="0"/>
          <c:order val="0"/>
          <c:tx>
            <c:strRef>
              <c:f>Sheet1!$B$1</c:f>
              <c:strCache>
                <c:ptCount val="1"/>
                <c:pt idx="0">
                  <c:v>研修内容</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ロータリーの歴史</c:v>
                </c:pt>
                <c:pt idx="1">
                  <c:v>ロータリーの理念</c:v>
                </c:pt>
                <c:pt idx="2">
                  <c:v>クラブのルール(クラブ定款、細則)</c:v>
                </c:pt>
                <c:pt idx="3">
                  <c:v>支払いについて（人頭分担金、会費、寄付など）</c:v>
                </c:pt>
                <c:pt idx="4">
                  <c:v>クラブの活動や歴史</c:v>
                </c:pt>
                <c:pt idx="5">
                  <c:v>地区の情報</c:v>
                </c:pt>
                <c:pt idx="6">
                  <c:v>国際ロータリーやロータリー財団の情報</c:v>
                </c:pt>
                <c:pt idx="7">
                  <c:v> RI のテーマ</c:v>
                </c:pt>
                <c:pt idx="8">
                  <c:v>その他</c:v>
                </c:pt>
              </c:strCache>
            </c:strRef>
          </c:cat>
          <c:val>
            <c:numRef>
              <c:f>Sheet1!$B$2:$B$10</c:f>
              <c:numCache>
                <c:formatCode>General</c:formatCode>
                <c:ptCount val="9"/>
                <c:pt idx="0">
                  <c:v>10</c:v>
                </c:pt>
                <c:pt idx="1">
                  <c:v>14</c:v>
                </c:pt>
                <c:pt idx="2">
                  <c:v>6</c:v>
                </c:pt>
                <c:pt idx="3">
                  <c:v>2</c:v>
                </c:pt>
                <c:pt idx="4">
                  <c:v>11</c:v>
                </c:pt>
                <c:pt idx="5">
                  <c:v>9</c:v>
                </c:pt>
                <c:pt idx="6">
                  <c:v>10</c:v>
                </c:pt>
                <c:pt idx="7">
                  <c:v>4</c:v>
                </c:pt>
                <c:pt idx="8">
                  <c:v>5</c:v>
                </c:pt>
              </c:numCache>
            </c:numRef>
          </c:val>
          <c:extLst>
            <c:ext xmlns:c16="http://schemas.microsoft.com/office/drawing/2014/chart" uri="{C3380CC4-5D6E-409C-BE32-E72D297353CC}">
              <c16:uniqueId val="{00000000-B5CE-4048-A40F-AD39BC390213}"/>
            </c:ext>
          </c:extLst>
        </c:ser>
        <c:dLbls>
          <c:dLblPos val="outEnd"/>
          <c:showLegendKey val="0"/>
          <c:showVal val="1"/>
          <c:showCatName val="0"/>
          <c:showSerName val="0"/>
          <c:showPercent val="0"/>
          <c:showBubbleSize val="0"/>
        </c:dLbls>
        <c:gapWidth val="182"/>
        <c:axId val="1027441224"/>
        <c:axId val="1027440568"/>
      </c:barChart>
      <c:catAx>
        <c:axId val="10274412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027440568"/>
        <c:crosses val="autoZero"/>
        <c:auto val="1"/>
        <c:lblAlgn val="ctr"/>
        <c:lblOffset val="100"/>
        <c:noMultiLvlLbl val="0"/>
      </c:catAx>
      <c:valAx>
        <c:axId val="10274405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027441224"/>
        <c:crosses val="autoZero"/>
        <c:crossBetween val="between"/>
      </c:valAx>
      <c:spPr>
        <a:solidFill>
          <a:srgbClr val="FBDAD7"/>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441338582677164"/>
          <c:y val="0.13815625000000001"/>
          <c:w val="0.58593569553805769"/>
          <c:h val="0.68943528543307087"/>
        </c:manualLayout>
      </c:layout>
      <c:barChart>
        <c:barDir val="bar"/>
        <c:grouping val="clustered"/>
        <c:varyColors val="0"/>
        <c:ser>
          <c:idx val="0"/>
          <c:order val="0"/>
          <c:tx>
            <c:strRef>
              <c:f>Sheet1!$B$1</c:f>
              <c:strCache>
                <c:ptCount val="1"/>
                <c:pt idx="0">
                  <c:v>資料の入手先</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クラブ独自の資料を作成 </c:v>
                </c:pt>
                <c:pt idx="1">
                  <c:v>他クラブのものを流用(マイナーチェンジ含む)</c:v>
                </c:pt>
                <c:pt idx="2">
                  <c:v>地区HP(マイナへチェンジ含む) </c:v>
                </c:pt>
                <c:pt idx="3">
                  <c:v>RIのHP(my rotary、マイナチェンジ含む) </c:v>
                </c:pt>
                <c:pt idx="4">
                  <c:v> その他 </c:v>
                </c:pt>
                <c:pt idx="5">
                  <c:v> 不明</c:v>
                </c:pt>
              </c:strCache>
            </c:strRef>
          </c:cat>
          <c:val>
            <c:numRef>
              <c:f>Sheet1!$B$2:$B$7</c:f>
              <c:numCache>
                <c:formatCode>General</c:formatCode>
                <c:ptCount val="6"/>
                <c:pt idx="0">
                  <c:v>12</c:v>
                </c:pt>
                <c:pt idx="1">
                  <c:v>1</c:v>
                </c:pt>
                <c:pt idx="2">
                  <c:v>4</c:v>
                </c:pt>
                <c:pt idx="3">
                  <c:v>4</c:v>
                </c:pt>
                <c:pt idx="4">
                  <c:v>4</c:v>
                </c:pt>
                <c:pt idx="5">
                  <c:v>3</c:v>
                </c:pt>
              </c:numCache>
            </c:numRef>
          </c:val>
          <c:extLst>
            <c:ext xmlns:c16="http://schemas.microsoft.com/office/drawing/2014/chart" uri="{C3380CC4-5D6E-409C-BE32-E72D297353CC}">
              <c16:uniqueId val="{00000000-C9D8-4903-A0BD-EF3CE5D7C893}"/>
            </c:ext>
          </c:extLst>
        </c:ser>
        <c:dLbls>
          <c:dLblPos val="outEnd"/>
          <c:showLegendKey val="0"/>
          <c:showVal val="1"/>
          <c:showCatName val="0"/>
          <c:showSerName val="0"/>
          <c:showPercent val="0"/>
          <c:showBubbleSize val="0"/>
        </c:dLbls>
        <c:gapWidth val="182"/>
        <c:axId val="1027441224"/>
        <c:axId val="1027440568"/>
      </c:barChart>
      <c:catAx>
        <c:axId val="10274412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027440568"/>
        <c:crosses val="autoZero"/>
        <c:auto val="1"/>
        <c:lblAlgn val="ctr"/>
        <c:lblOffset val="100"/>
        <c:noMultiLvlLbl val="0"/>
      </c:catAx>
      <c:valAx>
        <c:axId val="10274405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027441224"/>
        <c:crosses val="autoZero"/>
        <c:crossBetween val="between"/>
      </c:valAx>
      <c:spPr>
        <a:solidFill>
          <a:srgbClr val="FBDAD7"/>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37441338582677164"/>
          <c:y val="0.13815625000000001"/>
          <c:w val="0.4916980188705079"/>
          <c:h val="0.68943528543307087"/>
        </c:manualLayout>
      </c:layout>
      <c:barChart>
        <c:barDir val="bar"/>
        <c:grouping val="clustered"/>
        <c:varyColors val="0"/>
        <c:ser>
          <c:idx val="0"/>
          <c:order val="0"/>
          <c:tx>
            <c:strRef>
              <c:f>Sheet1!$B$1</c:f>
              <c:strCache>
                <c:ptCount val="1"/>
                <c:pt idx="0">
                  <c:v>説明方法</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資料なしで口頭</c:v>
                </c:pt>
                <c:pt idx="1">
                  <c:v>資料(ペーパーなど)を用いて説明</c:v>
                </c:pt>
                <c:pt idx="2">
                  <c:v>プロジェクターを用いて説明</c:v>
                </c:pt>
              </c:strCache>
            </c:strRef>
          </c:cat>
          <c:val>
            <c:numRef>
              <c:f>Sheet1!$B$2:$B$4</c:f>
              <c:numCache>
                <c:formatCode>General</c:formatCode>
                <c:ptCount val="3"/>
                <c:pt idx="0">
                  <c:v>11</c:v>
                </c:pt>
                <c:pt idx="1">
                  <c:v>49</c:v>
                </c:pt>
                <c:pt idx="2">
                  <c:v>5</c:v>
                </c:pt>
              </c:numCache>
            </c:numRef>
          </c:val>
          <c:extLst>
            <c:ext xmlns:c16="http://schemas.microsoft.com/office/drawing/2014/chart" uri="{C3380CC4-5D6E-409C-BE32-E72D297353CC}">
              <c16:uniqueId val="{00000000-9D63-4114-A264-95C03DDDEC67}"/>
            </c:ext>
          </c:extLst>
        </c:ser>
        <c:dLbls>
          <c:dLblPos val="outEnd"/>
          <c:showLegendKey val="0"/>
          <c:showVal val="1"/>
          <c:showCatName val="0"/>
          <c:showSerName val="0"/>
          <c:showPercent val="0"/>
          <c:showBubbleSize val="0"/>
        </c:dLbls>
        <c:gapWidth val="182"/>
        <c:axId val="1027441224"/>
        <c:axId val="1027440568"/>
      </c:barChart>
      <c:catAx>
        <c:axId val="10274412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027440568"/>
        <c:crosses val="autoZero"/>
        <c:auto val="1"/>
        <c:lblAlgn val="ctr"/>
        <c:lblOffset val="100"/>
        <c:noMultiLvlLbl val="0"/>
      </c:catAx>
      <c:valAx>
        <c:axId val="10274405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027441224"/>
        <c:crosses val="autoZero"/>
        <c:crossBetween val="between"/>
      </c:valAx>
      <c:spPr>
        <a:solidFill>
          <a:schemeClr val="bg1">
            <a:lumMod val="85000"/>
          </a:schemeClr>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tx>
            <c:strRef>
              <c:f>Sheet1!$B$1</c:f>
              <c:strCache>
                <c:ptCount val="1"/>
                <c:pt idx="0">
                  <c:v>説明時間</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5AB-45B0-AFEB-39FFA418AD5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5AB-45B0-AFEB-39FFA418AD5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5AB-45B0-AFEB-39FFA418AD5C}"/>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ja-JP"/>
              </a:p>
            </c:txPr>
            <c:dLblPos val="inEnd"/>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30分未満</c:v>
                </c:pt>
                <c:pt idx="1">
                  <c:v>30分～1時間</c:v>
                </c:pt>
                <c:pt idx="2">
                  <c:v>1時間以上</c:v>
                </c:pt>
              </c:strCache>
            </c:strRef>
          </c:cat>
          <c:val>
            <c:numRef>
              <c:f>Sheet1!$B$2:$B$4</c:f>
              <c:numCache>
                <c:formatCode>General</c:formatCode>
                <c:ptCount val="3"/>
                <c:pt idx="0">
                  <c:v>10</c:v>
                </c:pt>
                <c:pt idx="1">
                  <c:v>46</c:v>
                </c:pt>
                <c:pt idx="2">
                  <c:v>7</c:v>
                </c:pt>
              </c:numCache>
            </c:numRef>
          </c:val>
          <c:extLst>
            <c:ext xmlns:c16="http://schemas.microsoft.com/office/drawing/2014/chart" uri="{C3380CC4-5D6E-409C-BE32-E72D297353CC}">
              <c16:uniqueId val="{00000006-E5AB-45B0-AFEB-39FFA418AD5C}"/>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tx>
            <c:strRef>
              <c:f>Sheet1!$B$1</c:f>
              <c:strCache>
                <c:ptCount val="1"/>
                <c:pt idx="0">
                  <c:v>説明者数ごとのクラブ数</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1E6-47D4-B927-D09073E1031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1E6-47D4-B927-D09073E1031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1E6-47D4-B927-D09073E1031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CCB-4480-895F-95C33B8C55B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CCCB-4480-895F-95C33B8C55B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CCCB-4480-895F-95C33B8C55BD}"/>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ja-JP"/>
              </a:p>
            </c:txPr>
            <c:dLblPos val="inEnd"/>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1人</c:v>
                </c:pt>
                <c:pt idx="1">
                  <c:v>2人</c:v>
                </c:pt>
                <c:pt idx="2">
                  <c:v>3人</c:v>
                </c:pt>
                <c:pt idx="3">
                  <c:v>4人</c:v>
                </c:pt>
                <c:pt idx="4">
                  <c:v>5人</c:v>
                </c:pt>
              </c:strCache>
            </c:strRef>
          </c:cat>
          <c:val>
            <c:numRef>
              <c:f>Sheet1!$B$2:$B$6</c:f>
              <c:numCache>
                <c:formatCode>General</c:formatCode>
                <c:ptCount val="5"/>
                <c:pt idx="0">
                  <c:v>23</c:v>
                </c:pt>
                <c:pt idx="1">
                  <c:v>21</c:v>
                </c:pt>
                <c:pt idx="2">
                  <c:v>14</c:v>
                </c:pt>
                <c:pt idx="3">
                  <c:v>2</c:v>
                </c:pt>
                <c:pt idx="4">
                  <c:v>1</c:v>
                </c:pt>
              </c:numCache>
            </c:numRef>
          </c:val>
          <c:extLst>
            <c:ext xmlns:c16="http://schemas.microsoft.com/office/drawing/2014/chart" uri="{C3380CC4-5D6E-409C-BE32-E72D297353CC}">
              <c16:uniqueId val="{00000006-D1E6-47D4-B927-D09073E10319}"/>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2575705380577427"/>
          <c:y val="0.13815625000000001"/>
          <c:w val="0.73459186351706041"/>
          <c:h val="0.68943528543307087"/>
        </c:manualLayout>
      </c:layout>
      <c:barChart>
        <c:barDir val="bar"/>
        <c:grouping val="clustered"/>
        <c:varyColors val="0"/>
        <c:ser>
          <c:idx val="0"/>
          <c:order val="0"/>
          <c:tx>
            <c:strRef>
              <c:f>Sheet1!$B$1</c:f>
              <c:strCache>
                <c:ptCount val="1"/>
                <c:pt idx="0">
                  <c:v>説明者(クラブ全体)</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会長</c:v>
                </c:pt>
                <c:pt idx="1">
                  <c:v>副会長</c:v>
                </c:pt>
                <c:pt idx="2">
                  <c:v>担当理事</c:v>
                </c:pt>
                <c:pt idx="3">
                  <c:v>幹事</c:v>
                </c:pt>
                <c:pt idx="4">
                  <c:v>研修委員長、委員</c:v>
                </c:pt>
                <c:pt idx="5">
                  <c:v>その他</c:v>
                </c:pt>
              </c:strCache>
            </c:strRef>
          </c:cat>
          <c:val>
            <c:numRef>
              <c:f>Sheet1!$B$2:$B$7</c:f>
              <c:numCache>
                <c:formatCode>General</c:formatCode>
                <c:ptCount val="6"/>
                <c:pt idx="0">
                  <c:v>35</c:v>
                </c:pt>
                <c:pt idx="1">
                  <c:v>5</c:v>
                </c:pt>
                <c:pt idx="2">
                  <c:v>12</c:v>
                </c:pt>
                <c:pt idx="3">
                  <c:v>22</c:v>
                </c:pt>
                <c:pt idx="4">
                  <c:v>42</c:v>
                </c:pt>
                <c:pt idx="5">
                  <c:v>9</c:v>
                </c:pt>
              </c:numCache>
            </c:numRef>
          </c:val>
          <c:extLst>
            <c:ext xmlns:c16="http://schemas.microsoft.com/office/drawing/2014/chart" uri="{C3380CC4-5D6E-409C-BE32-E72D297353CC}">
              <c16:uniqueId val="{00000000-2902-4DD9-8B01-37175C9323BE}"/>
            </c:ext>
          </c:extLst>
        </c:ser>
        <c:dLbls>
          <c:dLblPos val="outEnd"/>
          <c:showLegendKey val="0"/>
          <c:showVal val="1"/>
          <c:showCatName val="0"/>
          <c:showSerName val="0"/>
          <c:showPercent val="0"/>
          <c:showBubbleSize val="0"/>
        </c:dLbls>
        <c:gapWidth val="182"/>
        <c:axId val="1025908168"/>
        <c:axId val="1025902592"/>
      </c:barChart>
      <c:catAx>
        <c:axId val="10259081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025902592"/>
        <c:crosses val="autoZero"/>
        <c:auto val="1"/>
        <c:lblAlgn val="ctr"/>
        <c:lblOffset val="100"/>
        <c:noMultiLvlLbl val="0"/>
      </c:catAx>
      <c:valAx>
        <c:axId val="10259025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025908168"/>
        <c:crosses val="autoZero"/>
        <c:crossBetween val="between"/>
      </c:valAx>
      <c:spPr>
        <a:solidFill>
          <a:srgbClr val="E9EFF7"/>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37441338582677164"/>
          <c:y val="0.13815625000000001"/>
          <c:w val="0.58593569553805769"/>
          <c:h val="0.73409532224086715"/>
        </c:manualLayout>
      </c:layout>
      <c:barChart>
        <c:barDir val="bar"/>
        <c:grouping val="clustered"/>
        <c:varyColors val="0"/>
        <c:ser>
          <c:idx val="0"/>
          <c:order val="0"/>
          <c:tx>
            <c:strRef>
              <c:f>Sheet1!$B$1</c:f>
              <c:strCache>
                <c:ptCount val="1"/>
                <c:pt idx="0">
                  <c:v>説明内容</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ロータリーの歴史</c:v>
                </c:pt>
                <c:pt idx="1">
                  <c:v>ロータリー用語</c:v>
                </c:pt>
                <c:pt idx="2">
                  <c:v>出席や参加の義務</c:v>
                </c:pt>
                <c:pt idx="3">
                  <c:v>支払いについて（人頭分担金、会費、寄付など）</c:v>
                </c:pt>
                <c:pt idx="4">
                  <c:v>クラブの活動や歴史</c:v>
                </c:pt>
                <c:pt idx="5">
                  <c:v>地区の情報</c:v>
                </c:pt>
                <c:pt idx="6">
                  <c:v>国際ロータリーやロータリー財団の情報</c:v>
                </c:pt>
                <c:pt idx="7">
                  <c:v> RI のテーマ</c:v>
                </c:pt>
                <c:pt idx="8">
                  <c:v>その他</c:v>
                </c:pt>
              </c:strCache>
            </c:strRef>
          </c:cat>
          <c:val>
            <c:numRef>
              <c:f>Sheet1!$B$2:$B$10</c:f>
              <c:numCache>
                <c:formatCode>General</c:formatCode>
                <c:ptCount val="9"/>
                <c:pt idx="0">
                  <c:v>49</c:v>
                </c:pt>
                <c:pt idx="1">
                  <c:v>33</c:v>
                </c:pt>
                <c:pt idx="2">
                  <c:v>60</c:v>
                </c:pt>
                <c:pt idx="3">
                  <c:v>47</c:v>
                </c:pt>
                <c:pt idx="4">
                  <c:v>57</c:v>
                </c:pt>
                <c:pt idx="5">
                  <c:v>24</c:v>
                </c:pt>
                <c:pt idx="6">
                  <c:v>26</c:v>
                </c:pt>
                <c:pt idx="7">
                  <c:v>23</c:v>
                </c:pt>
                <c:pt idx="8">
                  <c:v>6</c:v>
                </c:pt>
              </c:numCache>
            </c:numRef>
          </c:val>
          <c:extLst>
            <c:ext xmlns:c16="http://schemas.microsoft.com/office/drawing/2014/chart" uri="{C3380CC4-5D6E-409C-BE32-E72D297353CC}">
              <c16:uniqueId val="{00000000-8C07-4BCF-A71E-6FE4EA436B84}"/>
            </c:ext>
          </c:extLst>
        </c:ser>
        <c:dLbls>
          <c:dLblPos val="outEnd"/>
          <c:showLegendKey val="0"/>
          <c:showVal val="1"/>
          <c:showCatName val="0"/>
          <c:showSerName val="0"/>
          <c:showPercent val="0"/>
          <c:showBubbleSize val="0"/>
        </c:dLbls>
        <c:gapWidth val="182"/>
        <c:axId val="1027441224"/>
        <c:axId val="1027440568"/>
      </c:barChart>
      <c:catAx>
        <c:axId val="10274412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1027440568"/>
        <c:crosses val="autoZero"/>
        <c:auto val="1"/>
        <c:lblAlgn val="ctr"/>
        <c:lblOffset val="100"/>
        <c:noMultiLvlLbl val="0"/>
      </c:catAx>
      <c:valAx>
        <c:axId val="1027440568"/>
        <c:scaling>
          <c:orientation val="minMax"/>
        </c:scaling>
        <c:delete val="0"/>
        <c:axPos val="b"/>
        <c:majorGridlines>
          <c:spPr>
            <a:ln w="9525" cap="flat" cmpd="sng" algn="ctr">
              <a:solidFill>
                <a:srgbClr val="E9EFF7"/>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027441224"/>
        <c:crosses val="autoZero"/>
        <c:crossBetween val="between"/>
      </c:valAx>
      <c:spPr>
        <a:solidFill>
          <a:srgbClr val="E9EFF7"/>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ja-JP" altLang="en-US" sz="2000" dirty="0"/>
              <a:t>資料の入手先</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37441338582677164"/>
          <c:y val="0.13815625000000001"/>
          <c:w val="0.58593569553805769"/>
          <c:h val="0.68943528543307087"/>
        </c:manualLayout>
      </c:layout>
      <c:barChart>
        <c:barDir val="bar"/>
        <c:grouping val="clustered"/>
        <c:varyColors val="0"/>
        <c:ser>
          <c:idx val="0"/>
          <c:order val="0"/>
          <c:tx>
            <c:strRef>
              <c:f>Sheet1!$B$1</c:f>
              <c:strCache>
                <c:ptCount val="1"/>
                <c:pt idx="0">
                  <c:v>資料の入手先</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クラブ独自の資料を作成 </c:v>
                </c:pt>
                <c:pt idx="1">
                  <c:v>他クラブのものを流用(マイナーチェンジ含む)</c:v>
                </c:pt>
                <c:pt idx="2">
                  <c:v>地区HP(マイナへチェンジ含む) </c:v>
                </c:pt>
                <c:pt idx="3">
                  <c:v>RIのHP(my rotary、マイナチェンジ含む) </c:v>
                </c:pt>
                <c:pt idx="4">
                  <c:v> その他 </c:v>
                </c:pt>
                <c:pt idx="5">
                  <c:v> 不明</c:v>
                </c:pt>
              </c:strCache>
            </c:strRef>
          </c:cat>
          <c:val>
            <c:numRef>
              <c:f>Sheet1!$B$2:$B$7</c:f>
              <c:numCache>
                <c:formatCode>General</c:formatCode>
                <c:ptCount val="6"/>
                <c:pt idx="0">
                  <c:v>38</c:v>
                </c:pt>
                <c:pt idx="1">
                  <c:v>4</c:v>
                </c:pt>
                <c:pt idx="2">
                  <c:v>16</c:v>
                </c:pt>
                <c:pt idx="3">
                  <c:v>14</c:v>
                </c:pt>
                <c:pt idx="4">
                  <c:v>10</c:v>
                </c:pt>
                <c:pt idx="5">
                  <c:v>5</c:v>
                </c:pt>
              </c:numCache>
            </c:numRef>
          </c:val>
          <c:extLst>
            <c:ext xmlns:c16="http://schemas.microsoft.com/office/drawing/2014/chart" uri="{C3380CC4-5D6E-409C-BE32-E72D297353CC}">
              <c16:uniqueId val="{00000000-8C07-4BCF-A71E-6FE4EA436B84}"/>
            </c:ext>
          </c:extLst>
        </c:ser>
        <c:dLbls>
          <c:dLblPos val="outEnd"/>
          <c:showLegendKey val="0"/>
          <c:showVal val="1"/>
          <c:showCatName val="0"/>
          <c:showSerName val="0"/>
          <c:showPercent val="0"/>
          <c:showBubbleSize val="0"/>
        </c:dLbls>
        <c:gapWidth val="182"/>
        <c:axId val="1027441224"/>
        <c:axId val="1027440568"/>
      </c:barChart>
      <c:catAx>
        <c:axId val="10274412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027440568"/>
        <c:crosses val="autoZero"/>
        <c:auto val="1"/>
        <c:lblAlgn val="ctr"/>
        <c:lblOffset val="100"/>
        <c:noMultiLvlLbl val="0"/>
      </c:catAx>
      <c:valAx>
        <c:axId val="10274405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027441224"/>
        <c:crosses val="autoZero"/>
        <c:crossBetween val="between"/>
      </c:valAx>
      <c:spPr>
        <a:solidFill>
          <a:srgbClr val="E9EFF7"/>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166163021339474"/>
          <c:y val="0.11950759108454551"/>
          <c:w val="0.59215937050661505"/>
          <c:h val="0.84762782136720438"/>
        </c:manualLayout>
      </c:layout>
      <c:pieChart>
        <c:varyColors val="1"/>
        <c:ser>
          <c:idx val="0"/>
          <c:order val="0"/>
          <c:tx>
            <c:strRef>
              <c:f>Sheet1!$B$1</c:f>
              <c:strCache>
                <c:ptCount val="1"/>
                <c:pt idx="0">
                  <c:v>実施状況</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E46-40F3-BFF3-FC4624AB362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E46-40F3-BFF3-FC4624AB362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E46-40F3-BFF3-FC4624AB362A}"/>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mn-lt"/>
                    <a:ea typeface="+mn-ea"/>
                    <a:cs typeface="+mn-cs"/>
                  </a:defRPr>
                </a:pPr>
                <a:endParaRPr lang="ja-JP"/>
              </a:p>
            </c:txPr>
            <c:dLblPos val="inEnd"/>
            <c:showLegendKey val="0"/>
            <c:showVal val="1"/>
            <c:showCatName val="0"/>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実施</c:v>
                </c:pt>
                <c:pt idx="1">
                  <c:v>新会員に限定せず、他の会員と一緒</c:v>
                </c:pt>
                <c:pt idx="2">
                  <c:v>実施していない</c:v>
                </c:pt>
              </c:strCache>
            </c:strRef>
          </c:cat>
          <c:val>
            <c:numRef>
              <c:f>Sheet1!$B$2:$B$4</c:f>
              <c:numCache>
                <c:formatCode>General</c:formatCode>
                <c:ptCount val="3"/>
                <c:pt idx="0">
                  <c:v>23</c:v>
                </c:pt>
                <c:pt idx="1">
                  <c:v>21</c:v>
                </c:pt>
                <c:pt idx="2">
                  <c:v>28</c:v>
                </c:pt>
              </c:numCache>
            </c:numRef>
          </c:val>
          <c:extLst>
            <c:ext xmlns:c16="http://schemas.microsoft.com/office/drawing/2014/chart" uri="{C3380CC4-5D6E-409C-BE32-E72D297353CC}">
              <c16:uniqueId val="{00000000-5AE1-4C76-AE16-5F3C63F94A8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withinLinear" id="16">
  <a:schemeClr val="accent3"/>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0.05495</cdr:x>
      <cdr:y>0.19895</cdr:y>
    </cdr:from>
    <cdr:to>
      <cdr:x>0.2443</cdr:x>
      <cdr:y>0.32539</cdr:y>
    </cdr:to>
    <cdr:sp macro="" textlink="">
      <cdr:nvSpPr>
        <cdr:cNvPr id="2" name="テキスト ボックス 2">
          <a:extLst xmlns:a="http://schemas.openxmlformats.org/drawingml/2006/main">
            <a:ext uri="{FF2B5EF4-FFF2-40B4-BE49-F238E27FC236}">
              <a16:creationId xmlns:a16="http://schemas.microsoft.com/office/drawing/2014/main" id="{CB7DA3E2-A9AB-4723-BA22-14F4515F60DB}"/>
            </a:ext>
          </a:extLst>
        </cdr:cNvPr>
        <cdr:cNvSpPr txBox="1"/>
      </cdr:nvSpPr>
      <cdr:spPr>
        <a:xfrm xmlns:a="http://schemas.openxmlformats.org/drawingml/2006/main">
          <a:off x="334358" y="1016976"/>
          <a:ext cx="1152128" cy="64633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kumimoji="1" lang="ja-JP" altLang="en-US" dirty="0"/>
            <a:t>時々実施している</a:t>
          </a:r>
        </a:p>
      </cdr:txBody>
    </cdr:sp>
  </cdr:relSizeAnchor>
  <cdr:relSizeAnchor xmlns:cdr="http://schemas.openxmlformats.org/drawingml/2006/chartDrawing">
    <cdr:from>
      <cdr:x>0.24618</cdr:x>
      <cdr:y>0.00129</cdr:y>
    </cdr:from>
    <cdr:to>
      <cdr:x>0.44736</cdr:x>
      <cdr:y>0.12773</cdr:y>
    </cdr:to>
    <cdr:sp macro="" textlink="">
      <cdr:nvSpPr>
        <cdr:cNvPr id="3" name="テキスト ボックス 2">
          <a:extLst xmlns:a="http://schemas.openxmlformats.org/drawingml/2006/main">
            <a:ext uri="{FF2B5EF4-FFF2-40B4-BE49-F238E27FC236}">
              <a16:creationId xmlns:a16="http://schemas.microsoft.com/office/drawing/2014/main" id="{CB7DA3E2-A9AB-4723-BA22-14F4515F60DB}"/>
            </a:ext>
          </a:extLst>
        </cdr:cNvPr>
        <cdr:cNvSpPr txBox="1"/>
      </cdr:nvSpPr>
      <cdr:spPr>
        <a:xfrm xmlns:a="http://schemas.openxmlformats.org/drawingml/2006/main">
          <a:off x="1497910" y="6608"/>
          <a:ext cx="1224108" cy="64632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kumimoji="1" lang="ja-JP" altLang="en-US" dirty="0"/>
            <a:t>実施していない</a:t>
          </a:r>
        </a:p>
      </cdr:txBody>
    </cdr:sp>
  </cdr:relSizeAnchor>
</c:userShapes>
</file>

<file path=ppt/drawings/drawing2.xml><?xml version="1.0" encoding="utf-8"?>
<c:userShapes xmlns:c="http://schemas.openxmlformats.org/drawingml/2006/chart">
  <cdr:relSizeAnchor xmlns:cdr="http://schemas.openxmlformats.org/drawingml/2006/chartDrawing">
    <cdr:from>
      <cdr:x>0.76683</cdr:x>
      <cdr:y>0.91417</cdr:y>
    </cdr:from>
    <cdr:to>
      <cdr:x>1</cdr:x>
      <cdr:y>1</cdr:y>
    </cdr:to>
    <cdr:sp macro="" textlink="">
      <cdr:nvSpPr>
        <cdr:cNvPr id="2" name="テキスト ボックス 6">
          <a:extLst xmlns:a="http://schemas.openxmlformats.org/drawingml/2006/main">
            <a:ext uri="{FF2B5EF4-FFF2-40B4-BE49-F238E27FC236}">
              <a16:creationId xmlns:a16="http://schemas.microsoft.com/office/drawing/2014/main" id="{FA56FBB5-1E24-47F5-9341-C42113DFCC1D}"/>
            </a:ext>
          </a:extLst>
        </cdr:cNvPr>
        <cdr:cNvSpPr txBox="1"/>
      </cdr:nvSpPr>
      <cdr:spPr>
        <a:xfrm xmlns:a="http://schemas.openxmlformats.org/drawingml/2006/main">
          <a:off x="7719144" y="5270198"/>
          <a:ext cx="1152128"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kumimoji="1" lang="en-US" altLang="ja-JP" sz="1600" dirty="0"/>
            <a:t>(</a:t>
          </a:r>
          <a:r>
            <a:rPr kumimoji="1" lang="ja-JP" altLang="en-US" sz="1600" dirty="0"/>
            <a:t>クラブ数</a:t>
          </a:r>
          <a:r>
            <a:rPr kumimoji="1" lang="en-US" altLang="ja-JP" sz="1600" dirty="0"/>
            <a:t>)</a:t>
          </a:r>
          <a:endParaRPr kumimoji="1" lang="ja-JP" altLang="en-US" sz="1600" dirty="0"/>
        </a:p>
      </cdr:txBody>
    </cdr:sp>
  </cdr:relSizeAnchor>
</c:userShapes>
</file>

<file path=ppt/drawings/drawing3.xml><?xml version="1.0" encoding="utf-8"?>
<c:userShapes xmlns:c="http://schemas.openxmlformats.org/drawingml/2006/chart">
  <cdr:relSizeAnchor xmlns:cdr="http://schemas.openxmlformats.org/drawingml/2006/chartDrawing">
    <cdr:from>
      <cdr:x>0.79645</cdr:x>
      <cdr:y>0.93473</cdr:y>
    </cdr:from>
    <cdr:to>
      <cdr:x>1</cdr:x>
      <cdr:y>1</cdr:y>
    </cdr:to>
    <cdr:sp macro="" textlink="">
      <cdr:nvSpPr>
        <cdr:cNvPr id="2" name="テキスト ボックス 6">
          <a:extLst xmlns:a="http://schemas.openxmlformats.org/drawingml/2006/main">
            <a:ext uri="{FF2B5EF4-FFF2-40B4-BE49-F238E27FC236}">
              <a16:creationId xmlns:a16="http://schemas.microsoft.com/office/drawing/2014/main" id="{FA56FBB5-1E24-47F5-9341-C42113DFCC1D}"/>
            </a:ext>
          </a:extLst>
        </cdr:cNvPr>
        <cdr:cNvSpPr txBox="1"/>
      </cdr:nvSpPr>
      <cdr:spPr>
        <a:xfrm xmlns:a="http://schemas.openxmlformats.org/drawingml/2006/main">
          <a:off x="7719144" y="5270198"/>
          <a:ext cx="1152128"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kumimoji="1" lang="en-US" altLang="ja-JP" sz="1600" dirty="0"/>
            <a:t>(</a:t>
          </a:r>
          <a:r>
            <a:rPr kumimoji="1" lang="ja-JP" altLang="en-US" sz="1600" dirty="0"/>
            <a:t>クラブ数</a:t>
          </a:r>
          <a:r>
            <a:rPr kumimoji="1" lang="en-US" altLang="ja-JP" sz="1600" dirty="0"/>
            <a:t>)</a:t>
          </a:r>
          <a:endParaRPr kumimoji="1" lang="ja-JP" altLang="en-US" sz="1600" dirty="0"/>
        </a:p>
      </cdr:txBody>
    </cdr:sp>
  </cdr:relSizeAnchor>
</c:userShapes>
</file>

<file path=ppt/drawings/drawing4.xml><?xml version="1.0" encoding="utf-8"?>
<c:userShapes xmlns:c="http://schemas.openxmlformats.org/drawingml/2006/chart">
  <cdr:relSizeAnchor xmlns:cdr="http://schemas.openxmlformats.org/drawingml/2006/chartDrawing">
    <cdr:from>
      <cdr:x>0.78148</cdr:x>
      <cdr:y>0.27197</cdr:y>
    </cdr:from>
    <cdr:to>
      <cdr:x>0.99684</cdr:x>
      <cdr:y>0.44256</cdr:y>
    </cdr:to>
    <cdr:sp macro="" textlink="">
      <cdr:nvSpPr>
        <cdr:cNvPr id="2" name="テキスト ボックス 1">
          <a:extLst xmlns:a="http://schemas.openxmlformats.org/drawingml/2006/main">
            <a:ext uri="{FF2B5EF4-FFF2-40B4-BE49-F238E27FC236}">
              <a16:creationId xmlns:a16="http://schemas.microsoft.com/office/drawing/2014/main" id="{AB36F016-7737-4201-A41B-3D571AB309F6}"/>
            </a:ext>
          </a:extLst>
        </cdr:cNvPr>
        <cdr:cNvSpPr txBox="1"/>
      </cdr:nvSpPr>
      <cdr:spPr>
        <a:xfrm xmlns:a="http://schemas.openxmlformats.org/drawingml/2006/main">
          <a:off x="4755033" y="1156101"/>
          <a:ext cx="1310392" cy="72510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000" dirty="0"/>
            <a:t>実施している</a:t>
          </a:r>
        </a:p>
      </cdr:txBody>
    </cdr:sp>
  </cdr:relSizeAnchor>
  <cdr:relSizeAnchor xmlns:cdr="http://schemas.openxmlformats.org/drawingml/2006/chartDrawing">
    <cdr:from>
      <cdr:x>0</cdr:x>
      <cdr:y>0.33248</cdr:y>
    </cdr:from>
    <cdr:to>
      <cdr:x>0.22287</cdr:x>
      <cdr:y>0.5156</cdr:y>
    </cdr:to>
    <cdr:sp macro="" textlink="">
      <cdr:nvSpPr>
        <cdr:cNvPr id="3" name="テキスト ボックス 1">
          <a:extLst xmlns:a="http://schemas.openxmlformats.org/drawingml/2006/main">
            <a:ext uri="{FF2B5EF4-FFF2-40B4-BE49-F238E27FC236}">
              <a16:creationId xmlns:a16="http://schemas.microsoft.com/office/drawing/2014/main" id="{61263907-6FE5-45F9-B697-89E640DF5AB0}"/>
            </a:ext>
          </a:extLst>
        </cdr:cNvPr>
        <cdr:cNvSpPr txBox="1"/>
      </cdr:nvSpPr>
      <cdr:spPr>
        <a:xfrm xmlns:a="http://schemas.openxmlformats.org/drawingml/2006/main">
          <a:off x="-406970" y="1413285"/>
          <a:ext cx="1356075" cy="77843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2000" dirty="0"/>
            <a:t>実施</a:t>
          </a:r>
          <a:endParaRPr lang="en-US" altLang="ja-JP" sz="2000" dirty="0"/>
        </a:p>
        <a:p xmlns:a="http://schemas.openxmlformats.org/drawingml/2006/main">
          <a:r>
            <a:rPr lang="ja-JP" altLang="en-US" sz="2000" dirty="0"/>
            <a:t>していない</a:t>
          </a:r>
        </a:p>
      </cdr:txBody>
    </cdr:sp>
  </cdr:relSizeAnchor>
</c:userShapes>
</file>

<file path=ppt/drawings/drawing5.xml><?xml version="1.0" encoding="utf-8"?>
<c:userShapes xmlns:c="http://schemas.openxmlformats.org/drawingml/2006/chart">
  <cdr:relSizeAnchor xmlns:cdr="http://schemas.openxmlformats.org/drawingml/2006/chartDrawing">
    <cdr:from>
      <cdr:x>0.79645</cdr:x>
      <cdr:y>0.93473</cdr:y>
    </cdr:from>
    <cdr:to>
      <cdr:x>1</cdr:x>
      <cdr:y>1</cdr:y>
    </cdr:to>
    <cdr:sp macro="" textlink="">
      <cdr:nvSpPr>
        <cdr:cNvPr id="2" name="テキスト ボックス 6">
          <a:extLst xmlns:a="http://schemas.openxmlformats.org/drawingml/2006/main">
            <a:ext uri="{FF2B5EF4-FFF2-40B4-BE49-F238E27FC236}">
              <a16:creationId xmlns:a16="http://schemas.microsoft.com/office/drawing/2014/main" id="{FA56FBB5-1E24-47F5-9341-C42113DFCC1D}"/>
            </a:ext>
          </a:extLst>
        </cdr:cNvPr>
        <cdr:cNvSpPr txBox="1"/>
      </cdr:nvSpPr>
      <cdr:spPr>
        <a:xfrm xmlns:a="http://schemas.openxmlformats.org/drawingml/2006/main">
          <a:off x="7719144" y="5270198"/>
          <a:ext cx="1152128"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kumimoji="1" lang="en-US" altLang="ja-JP" sz="1600" dirty="0"/>
            <a:t>(</a:t>
          </a:r>
          <a:r>
            <a:rPr kumimoji="1" lang="ja-JP" altLang="en-US" sz="1600" dirty="0"/>
            <a:t>クラブ数</a:t>
          </a:r>
          <a:r>
            <a:rPr kumimoji="1" lang="en-US" altLang="ja-JP" sz="1600" dirty="0"/>
            <a:t>)</a:t>
          </a:r>
          <a:endParaRPr kumimoji="1" lang="ja-JP" altLang="en-US" sz="1600" dirty="0"/>
        </a:p>
      </cdr:txBody>
    </cdr:sp>
  </cdr:relSizeAnchor>
</c:userShapes>
</file>

<file path=ppt/drawings/drawing6.xml><?xml version="1.0" encoding="utf-8"?>
<c:userShapes xmlns:c="http://schemas.openxmlformats.org/drawingml/2006/chart">
  <cdr:relSizeAnchor xmlns:cdr="http://schemas.openxmlformats.org/drawingml/2006/chartDrawing">
    <cdr:from>
      <cdr:x>0.40948</cdr:x>
      <cdr:y>0.43874</cdr:y>
    </cdr:from>
    <cdr:to>
      <cdr:x>0.60513</cdr:x>
      <cdr:y>0.56896</cdr:y>
    </cdr:to>
    <cdr:sp macro="" textlink="">
      <cdr:nvSpPr>
        <cdr:cNvPr id="2" name="テキスト ボックス 1">
          <a:extLst xmlns:a="http://schemas.openxmlformats.org/drawingml/2006/main">
            <a:ext uri="{FF2B5EF4-FFF2-40B4-BE49-F238E27FC236}">
              <a16:creationId xmlns:a16="http://schemas.microsoft.com/office/drawing/2014/main" id="{1ACFA657-7067-4266-A21B-8457FEC34376}"/>
            </a:ext>
          </a:extLst>
        </cdr:cNvPr>
        <cdr:cNvSpPr txBox="1"/>
      </cdr:nvSpPr>
      <cdr:spPr>
        <a:xfrm xmlns:a="http://schemas.openxmlformats.org/drawingml/2006/main">
          <a:off x="2712666" y="2578597"/>
          <a:ext cx="1296144" cy="76533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000" dirty="0"/>
            <a:t>　回答　</a:t>
          </a:r>
          <a:endParaRPr lang="en-US" altLang="ja-JP" sz="2000" dirty="0"/>
        </a:p>
        <a:p xmlns:a="http://schemas.openxmlformats.org/drawingml/2006/main">
          <a:r>
            <a:rPr lang="en-US" altLang="ja-JP" sz="2000" dirty="0"/>
            <a:t>71</a:t>
          </a:r>
          <a:r>
            <a:rPr lang="ja-JP" altLang="en-US" sz="2000" dirty="0"/>
            <a:t>クラブ</a:t>
          </a:r>
        </a:p>
      </cdr:txBody>
    </cdr:sp>
  </cdr:relSizeAnchor>
</c:userShapes>
</file>

<file path=ppt/drawings/drawing7.xml><?xml version="1.0" encoding="utf-8"?>
<c:userShapes xmlns:c="http://schemas.openxmlformats.org/drawingml/2006/chart">
  <cdr:relSizeAnchor xmlns:cdr="http://schemas.openxmlformats.org/drawingml/2006/chartDrawing">
    <cdr:from>
      <cdr:x>0.79645</cdr:x>
      <cdr:y>0.93473</cdr:y>
    </cdr:from>
    <cdr:to>
      <cdr:x>1</cdr:x>
      <cdr:y>1</cdr:y>
    </cdr:to>
    <cdr:sp macro="" textlink="">
      <cdr:nvSpPr>
        <cdr:cNvPr id="2" name="テキスト ボックス 6">
          <a:extLst xmlns:a="http://schemas.openxmlformats.org/drawingml/2006/main">
            <a:ext uri="{FF2B5EF4-FFF2-40B4-BE49-F238E27FC236}">
              <a16:creationId xmlns:a16="http://schemas.microsoft.com/office/drawing/2014/main" id="{FA56FBB5-1E24-47F5-9341-C42113DFCC1D}"/>
            </a:ext>
          </a:extLst>
        </cdr:cNvPr>
        <cdr:cNvSpPr txBox="1"/>
      </cdr:nvSpPr>
      <cdr:spPr>
        <a:xfrm xmlns:a="http://schemas.openxmlformats.org/drawingml/2006/main">
          <a:off x="7719144" y="5270198"/>
          <a:ext cx="1152128"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kumimoji="1" lang="en-US" altLang="ja-JP" sz="1600" dirty="0"/>
            <a:t>(</a:t>
          </a:r>
          <a:r>
            <a:rPr kumimoji="1" lang="ja-JP" altLang="en-US" sz="1600" dirty="0"/>
            <a:t>クラブ数</a:t>
          </a:r>
          <a:r>
            <a:rPr kumimoji="1" lang="en-US" altLang="ja-JP" sz="1600" dirty="0"/>
            <a:t>)</a:t>
          </a:r>
          <a:endParaRPr kumimoji="1" lang="ja-JP" altLang="en-US" sz="16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CDCB635D-9F37-4937-85D2-1B40486F2052}" type="datetimeFigureOut">
              <a:rPr kumimoji="1" lang="ja-JP" altLang="en-US" smtClean="0"/>
              <a:t>2022/4/3</a:t>
            </a:fld>
            <a:endParaRPr kumimoji="1" lang="ja-JP" altLang="en-US"/>
          </a:p>
        </p:txBody>
      </p:sp>
      <p:sp>
        <p:nvSpPr>
          <p:cNvPr id="4" name="スライド イメージ プレースホルダー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24400"/>
            <a:ext cx="5486400" cy="4475163"/>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a:defRPr sz="1200"/>
            </a:lvl1pPr>
          </a:lstStyle>
          <a:p>
            <a:fld id="{C1F8A6CF-DF87-4B68-BFD3-AF6DFC3E74DF}" type="slidenum">
              <a:rPr kumimoji="1" lang="ja-JP" altLang="en-US" smtClean="0"/>
              <a:t>‹#›</a:t>
            </a:fld>
            <a:endParaRPr kumimoji="1" lang="ja-JP" altLang="en-US"/>
          </a:p>
        </p:txBody>
      </p:sp>
    </p:spTree>
    <p:extLst>
      <p:ext uri="{BB962C8B-B14F-4D97-AF65-F5344CB8AC3E}">
        <p14:creationId xmlns:p14="http://schemas.microsoft.com/office/powerpoint/2010/main" val="19093446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1F8A6CF-DF87-4B68-BFD3-AF6DFC3E74DF}" type="slidenum">
              <a:rPr kumimoji="1" lang="ja-JP" altLang="en-US" smtClean="0"/>
              <a:t>32</a:t>
            </a:fld>
            <a:endParaRPr kumimoji="1" lang="ja-JP" altLang="en-US"/>
          </a:p>
        </p:txBody>
      </p:sp>
    </p:spTree>
    <p:extLst>
      <p:ext uri="{BB962C8B-B14F-4D97-AF65-F5344CB8AC3E}">
        <p14:creationId xmlns:p14="http://schemas.microsoft.com/office/powerpoint/2010/main" val="4131671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1F8A6CF-DF87-4B68-BFD3-AF6DFC3E74DF}" type="slidenum">
              <a:rPr kumimoji="1" lang="ja-JP" altLang="en-US" smtClean="0"/>
              <a:t>34</a:t>
            </a:fld>
            <a:endParaRPr kumimoji="1" lang="ja-JP" altLang="en-US"/>
          </a:p>
        </p:txBody>
      </p:sp>
    </p:spTree>
    <p:extLst>
      <p:ext uri="{BB962C8B-B14F-4D97-AF65-F5344CB8AC3E}">
        <p14:creationId xmlns:p14="http://schemas.microsoft.com/office/powerpoint/2010/main" val="3513174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5BBB5FB-AC8B-4F30-8F92-C03C43B1C976}" type="datetimeFigureOut">
              <a:rPr kumimoji="1" lang="ja-JP" altLang="en-US" smtClean="0"/>
              <a:t>2022/4/3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F1B42E-46D5-40C0-A84C-4F59BC3D1A4F}" type="slidenum">
              <a:rPr kumimoji="1" lang="ja-JP" altLang="en-US" smtClean="0"/>
              <a:t>‹#›</a:t>
            </a:fld>
            <a:endParaRPr kumimoji="1" lang="ja-JP" altLang="en-US"/>
          </a:p>
        </p:txBody>
      </p:sp>
    </p:spTree>
    <p:extLst>
      <p:ext uri="{BB962C8B-B14F-4D97-AF65-F5344CB8AC3E}">
        <p14:creationId xmlns:p14="http://schemas.microsoft.com/office/powerpoint/2010/main" val="2420969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5BBB5FB-AC8B-4F30-8F92-C03C43B1C976}" type="datetimeFigureOut">
              <a:rPr kumimoji="1" lang="ja-JP" altLang="en-US" smtClean="0"/>
              <a:t>2022/4/3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F1B42E-46D5-40C0-A84C-4F59BC3D1A4F}" type="slidenum">
              <a:rPr kumimoji="1" lang="ja-JP" altLang="en-US" smtClean="0"/>
              <a:t>‹#›</a:t>
            </a:fld>
            <a:endParaRPr kumimoji="1" lang="ja-JP" altLang="en-US"/>
          </a:p>
        </p:txBody>
      </p:sp>
    </p:spTree>
    <p:extLst>
      <p:ext uri="{BB962C8B-B14F-4D97-AF65-F5344CB8AC3E}">
        <p14:creationId xmlns:p14="http://schemas.microsoft.com/office/powerpoint/2010/main" val="186110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5BBB5FB-AC8B-4F30-8F92-C03C43B1C976}" type="datetimeFigureOut">
              <a:rPr kumimoji="1" lang="ja-JP" altLang="en-US" smtClean="0"/>
              <a:t>2022/4/3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F1B42E-46D5-40C0-A84C-4F59BC3D1A4F}" type="slidenum">
              <a:rPr kumimoji="1" lang="ja-JP" altLang="en-US" smtClean="0"/>
              <a:t>‹#›</a:t>
            </a:fld>
            <a:endParaRPr kumimoji="1" lang="ja-JP" altLang="en-US"/>
          </a:p>
        </p:txBody>
      </p:sp>
    </p:spTree>
    <p:extLst>
      <p:ext uri="{BB962C8B-B14F-4D97-AF65-F5344CB8AC3E}">
        <p14:creationId xmlns:p14="http://schemas.microsoft.com/office/powerpoint/2010/main" val="22211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5BBB5FB-AC8B-4F30-8F92-C03C43B1C976}" type="datetimeFigureOut">
              <a:rPr kumimoji="1" lang="ja-JP" altLang="en-US" smtClean="0"/>
              <a:t>2022/4/3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F1B42E-46D5-40C0-A84C-4F59BC3D1A4F}" type="slidenum">
              <a:rPr kumimoji="1" lang="ja-JP" altLang="en-US" smtClean="0"/>
              <a:t>‹#›</a:t>
            </a:fld>
            <a:endParaRPr kumimoji="1" lang="ja-JP" altLang="en-US"/>
          </a:p>
        </p:txBody>
      </p:sp>
    </p:spTree>
    <p:extLst>
      <p:ext uri="{BB962C8B-B14F-4D97-AF65-F5344CB8AC3E}">
        <p14:creationId xmlns:p14="http://schemas.microsoft.com/office/powerpoint/2010/main" val="3786179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5BBB5FB-AC8B-4F30-8F92-C03C43B1C976}" type="datetimeFigureOut">
              <a:rPr kumimoji="1" lang="ja-JP" altLang="en-US" smtClean="0"/>
              <a:t>2022/4/3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DF1B42E-46D5-40C0-A84C-4F59BC3D1A4F}" type="slidenum">
              <a:rPr kumimoji="1" lang="ja-JP" altLang="en-US" smtClean="0"/>
              <a:t>‹#›</a:t>
            </a:fld>
            <a:endParaRPr kumimoji="1" lang="ja-JP" altLang="en-US"/>
          </a:p>
        </p:txBody>
      </p:sp>
    </p:spTree>
    <p:extLst>
      <p:ext uri="{BB962C8B-B14F-4D97-AF65-F5344CB8AC3E}">
        <p14:creationId xmlns:p14="http://schemas.microsoft.com/office/powerpoint/2010/main" val="2348980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5BBB5FB-AC8B-4F30-8F92-C03C43B1C976}" type="datetimeFigureOut">
              <a:rPr kumimoji="1" lang="ja-JP" altLang="en-US" smtClean="0"/>
              <a:t>2022/4/3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F1B42E-46D5-40C0-A84C-4F59BC3D1A4F}" type="slidenum">
              <a:rPr kumimoji="1" lang="ja-JP" altLang="en-US" smtClean="0"/>
              <a:t>‹#›</a:t>
            </a:fld>
            <a:endParaRPr kumimoji="1" lang="ja-JP" altLang="en-US"/>
          </a:p>
        </p:txBody>
      </p:sp>
    </p:spTree>
    <p:extLst>
      <p:ext uri="{BB962C8B-B14F-4D97-AF65-F5344CB8AC3E}">
        <p14:creationId xmlns:p14="http://schemas.microsoft.com/office/powerpoint/2010/main" val="830227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5BBB5FB-AC8B-4F30-8F92-C03C43B1C976}" type="datetimeFigureOut">
              <a:rPr kumimoji="1" lang="ja-JP" altLang="en-US" smtClean="0"/>
              <a:t>2022/4/3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DF1B42E-46D5-40C0-A84C-4F59BC3D1A4F}" type="slidenum">
              <a:rPr kumimoji="1" lang="ja-JP" altLang="en-US" smtClean="0"/>
              <a:t>‹#›</a:t>
            </a:fld>
            <a:endParaRPr kumimoji="1" lang="ja-JP" altLang="en-US"/>
          </a:p>
        </p:txBody>
      </p:sp>
    </p:spTree>
    <p:extLst>
      <p:ext uri="{BB962C8B-B14F-4D97-AF65-F5344CB8AC3E}">
        <p14:creationId xmlns:p14="http://schemas.microsoft.com/office/powerpoint/2010/main" val="2870207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5BBB5FB-AC8B-4F30-8F92-C03C43B1C976}" type="datetimeFigureOut">
              <a:rPr kumimoji="1" lang="ja-JP" altLang="en-US" smtClean="0"/>
              <a:t>2022/4/3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DF1B42E-46D5-40C0-A84C-4F59BC3D1A4F}" type="slidenum">
              <a:rPr kumimoji="1" lang="ja-JP" altLang="en-US" smtClean="0"/>
              <a:t>‹#›</a:t>
            </a:fld>
            <a:endParaRPr kumimoji="1" lang="ja-JP" altLang="en-US"/>
          </a:p>
        </p:txBody>
      </p:sp>
    </p:spTree>
    <p:extLst>
      <p:ext uri="{BB962C8B-B14F-4D97-AF65-F5344CB8AC3E}">
        <p14:creationId xmlns:p14="http://schemas.microsoft.com/office/powerpoint/2010/main" val="2268059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5BBB5FB-AC8B-4F30-8F92-C03C43B1C976}" type="datetimeFigureOut">
              <a:rPr kumimoji="1" lang="ja-JP" altLang="en-US" smtClean="0"/>
              <a:t>2022/4/3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DF1B42E-46D5-40C0-A84C-4F59BC3D1A4F}" type="slidenum">
              <a:rPr kumimoji="1" lang="ja-JP" altLang="en-US" smtClean="0"/>
              <a:t>‹#›</a:t>
            </a:fld>
            <a:endParaRPr kumimoji="1" lang="ja-JP" altLang="en-US"/>
          </a:p>
        </p:txBody>
      </p:sp>
    </p:spTree>
    <p:extLst>
      <p:ext uri="{BB962C8B-B14F-4D97-AF65-F5344CB8AC3E}">
        <p14:creationId xmlns:p14="http://schemas.microsoft.com/office/powerpoint/2010/main" val="2468342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5BBB5FB-AC8B-4F30-8F92-C03C43B1C976}" type="datetimeFigureOut">
              <a:rPr kumimoji="1" lang="ja-JP" altLang="en-US" smtClean="0"/>
              <a:t>2022/4/3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F1B42E-46D5-40C0-A84C-4F59BC3D1A4F}" type="slidenum">
              <a:rPr kumimoji="1" lang="ja-JP" altLang="en-US" smtClean="0"/>
              <a:t>‹#›</a:t>
            </a:fld>
            <a:endParaRPr kumimoji="1" lang="ja-JP" altLang="en-US"/>
          </a:p>
        </p:txBody>
      </p:sp>
    </p:spTree>
    <p:extLst>
      <p:ext uri="{BB962C8B-B14F-4D97-AF65-F5344CB8AC3E}">
        <p14:creationId xmlns:p14="http://schemas.microsoft.com/office/powerpoint/2010/main" val="1966937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5BBB5FB-AC8B-4F30-8F92-C03C43B1C976}" type="datetimeFigureOut">
              <a:rPr kumimoji="1" lang="ja-JP" altLang="en-US" smtClean="0"/>
              <a:t>2022/4/3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DF1B42E-46D5-40C0-A84C-4F59BC3D1A4F}" type="slidenum">
              <a:rPr kumimoji="1" lang="ja-JP" altLang="en-US" smtClean="0"/>
              <a:t>‹#›</a:t>
            </a:fld>
            <a:endParaRPr kumimoji="1" lang="ja-JP" altLang="en-US"/>
          </a:p>
        </p:txBody>
      </p:sp>
    </p:spTree>
    <p:extLst>
      <p:ext uri="{BB962C8B-B14F-4D97-AF65-F5344CB8AC3E}">
        <p14:creationId xmlns:p14="http://schemas.microsoft.com/office/powerpoint/2010/main" val="217822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BBB5FB-AC8B-4F30-8F92-C03C43B1C976}" type="datetimeFigureOut">
              <a:rPr kumimoji="1" lang="ja-JP" altLang="en-US" smtClean="0"/>
              <a:t>2022/4/3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1B42E-46D5-40C0-A84C-4F59BC3D1A4F}" type="slidenum">
              <a:rPr kumimoji="1" lang="ja-JP" altLang="en-US" smtClean="0"/>
              <a:t>‹#›</a:t>
            </a:fld>
            <a:endParaRPr kumimoji="1" lang="ja-JP" altLang="en-US"/>
          </a:p>
        </p:txBody>
      </p:sp>
    </p:spTree>
    <p:extLst>
      <p:ext uri="{BB962C8B-B14F-4D97-AF65-F5344CB8AC3E}">
        <p14:creationId xmlns:p14="http://schemas.microsoft.com/office/powerpoint/2010/main" val="1324688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1556792"/>
            <a:ext cx="7772400" cy="1470025"/>
          </a:xfrm>
          <a:solidFill>
            <a:schemeClr val="bg1"/>
          </a:solidFill>
        </p:spPr>
        <p:txBody>
          <a:bodyPr>
            <a:normAutofit/>
          </a:bodyPr>
          <a:lstStyle/>
          <a:p>
            <a:r>
              <a:rPr kumimoji="1" lang="ja-JP" altLang="en-US" dirty="0"/>
              <a:t>会員研修の実施状況に関する</a:t>
            </a:r>
            <a:br>
              <a:rPr kumimoji="1" lang="ja-JP" altLang="en-US" dirty="0"/>
            </a:br>
            <a:r>
              <a:rPr kumimoji="1" lang="ja-JP" altLang="en-US" dirty="0"/>
              <a:t>アンケート結果について</a:t>
            </a:r>
          </a:p>
        </p:txBody>
      </p:sp>
      <p:sp>
        <p:nvSpPr>
          <p:cNvPr id="3" name="サブタイトル 2"/>
          <p:cNvSpPr>
            <a:spLocks noGrp="1"/>
          </p:cNvSpPr>
          <p:nvPr>
            <p:ph type="subTitle" idx="1"/>
          </p:nvPr>
        </p:nvSpPr>
        <p:spPr>
          <a:xfrm>
            <a:off x="1583668" y="5008820"/>
            <a:ext cx="5976664" cy="584775"/>
          </a:xfrm>
          <a:solidFill>
            <a:schemeClr val="bg1"/>
          </a:solidFill>
        </p:spPr>
        <p:txBody>
          <a:bodyPr>
            <a:normAutofit/>
          </a:bodyPr>
          <a:lstStyle/>
          <a:p>
            <a:r>
              <a:rPr kumimoji="1" lang="en-US" altLang="ja-JP" dirty="0">
                <a:solidFill>
                  <a:schemeClr val="tx1"/>
                </a:solidFill>
              </a:rPr>
              <a:t>2660</a:t>
            </a:r>
            <a:r>
              <a:rPr kumimoji="1" lang="ja-JP" altLang="en-US" dirty="0">
                <a:solidFill>
                  <a:schemeClr val="tx1"/>
                </a:solidFill>
              </a:rPr>
              <a:t>地区　地区研修委員会</a:t>
            </a:r>
          </a:p>
        </p:txBody>
      </p:sp>
      <p:sp>
        <p:nvSpPr>
          <p:cNvPr id="4" name="テキスト ボックス 3"/>
          <p:cNvSpPr txBox="1"/>
          <p:nvPr/>
        </p:nvSpPr>
        <p:spPr>
          <a:xfrm>
            <a:off x="3131840" y="3861049"/>
            <a:ext cx="2520280" cy="584775"/>
          </a:xfrm>
          <a:prstGeom prst="rect">
            <a:avLst/>
          </a:prstGeom>
          <a:solidFill>
            <a:schemeClr val="bg1"/>
          </a:solidFill>
        </p:spPr>
        <p:txBody>
          <a:bodyPr wrap="square" rtlCol="0">
            <a:spAutoFit/>
          </a:bodyPr>
          <a:lstStyle/>
          <a:p>
            <a:r>
              <a:rPr kumimoji="1" lang="en-US" altLang="ja-JP" sz="3200" dirty="0"/>
              <a:t>2022</a:t>
            </a:r>
            <a:r>
              <a:rPr kumimoji="1" lang="ja-JP" altLang="en-US" sz="3200" dirty="0"/>
              <a:t>年</a:t>
            </a:r>
            <a:r>
              <a:rPr kumimoji="1" lang="en-US" altLang="ja-JP" sz="3200" dirty="0"/>
              <a:t>2</a:t>
            </a:r>
            <a:r>
              <a:rPr kumimoji="1" lang="ja-JP" altLang="en-US" sz="3200" dirty="0"/>
              <a:t>月</a:t>
            </a:r>
          </a:p>
        </p:txBody>
      </p:sp>
    </p:spTree>
    <p:extLst>
      <p:ext uri="{BB962C8B-B14F-4D97-AF65-F5344CB8AC3E}">
        <p14:creationId xmlns:p14="http://schemas.microsoft.com/office/powerpoint/2010/main" val="346497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47216" y="247778"/>
            <a:ext cx="7416824" cy="962841"/>
          </a:xfrm>
          <a:solidFill>
            <a:srgbClr val="E9EFF7"/>
          </a:solidFill>
        </p:spPr>
        <p:txBody>
          <a:bodyPr>
            <a:normAutofit fontScale="90000"/>
          </a:bodyPr>
          <a:lstStyle/>
          <a:p>
            <a:r>
              <a:rPr lang="en-US" altLang="ja-JP" sz="3100" dirty="0"/>
              <a:t>1</a:t>
            </a:r>
            <a:r>
              <a:rPr lang="ja-JP" altLang="en-US" sz="3100" dirty="0"/>
              <a:t>、新会員研修</a:t>
            </a:r>
            <a:r>
              <a:rPr kumimoji="1" lang="ja-JP" altLang="en-US" sz="3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　⑴オリエンテーション</a:t>
            </a:r>
            <a:br>
              <a:rPr lang="en-US" altLang="ja-JP" dirty="0"/>
            </a:br>
            <a:r>
              <a:rPr lang="ja-JP" altLang="en-US" sz="3600" dirty="0"/>
              <a:t>⑥ 説明資料の入手先</a:t>
            </a:r>
            <a:endParaRPr kumimoji="1" lang="ja-JP" altLang="en-US" sz="3600" dirty="0"/>
          </a:p>
        </p:txBody>
      </p:sp>
      <p:cxnSp>
        <p:nvCxnSpPr>
          <p:cNvPr id="9" name="直線コネクタ 8"/>
          <p:cNvCxnSpPr>
            <a:cxnSpLocks/>
          </p:cNvCxnSpPr>
          <p:nvPr/>
        </p:nvCxnSpPr>
        <p:spPr>
          <a:xfrm>
            <a:off x="863588" y="1210619"/>
            <a:ext cx="741682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FC5C93EE-749C-4488-AD5F-1010C6E91F14}"/>
              </a:ext>
            </a:extLst>
          </p:cNvPr>
          <p:cNvSpPr/>
          <p:nvPr/>
        </p:nvSpPr>
        <p:spPr>
          <a:xfrm>
            <a:off x="6732240" y="2276872"/>
            <a:ext cx="1954560" cy="3861422"/>
          </a:xfrm>
          <a:prstGeom prst="rect">
            <a:avLst/>
          </a:prstGeom>
          <a:solidFill>
            <a:srgbClr val="E9EFF7"/>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zh-CN"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第</a:t>
            </a:r>
            <a:r>
              <a:rPr kumimoji="1" lang="en-US" altLang="zh-CN"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2650</a:t>
            </a:r>
            <a:r>
              <a:rPr kumimoji="1" lang="zh-CN"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地区</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作成「今日からロータリアン」</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4138" marR="0" lvl="0" indent="-84138" algn="l" defTabSz="914400" rtl="0" eaLnBrk="1" fontAlgn="auto" latinLnBrk="0" hangingPunct="1">
              <a:lnSpc>
                <a:spcPct val="100000"/>
              </a:lnSpc>
              <a:spcBef>
                <a:spcPts val="0"/>
              </a:spcBef>
              <a:spcAft>
                <a:spcPts val="0"/>
              </a:spcAft>
              <a:buClrTx/>
              <a:buSzTx/>
              <a:buFontTx/>
              <a:buNone/>
              <a:tabLst/>
              <a:defRPr/>
            </a:pPr>
            <a:r>
              <a:rPr lang="ja-JP" altLang="en-US" dirty="0">
                <a:solidFill>
                  <a:prstClr val="black"/>
                </a:solidFill>
                <a:latin typeface="Calibri"/>
                <a:ea typeface="ＭＳ Ｐゴシック" panose="020B0600070205080204" pitchFamily="50" charset="-128"/>
              </a:rPr>
              <a:t>・</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第</a:t>
            </a: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2670</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地区制作</a:t>
            </a: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DVD</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「おしえて！ロータリー」</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・ロータリー情報研究会</a:t>
            </a:r>
            <a:r>
              <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a:t>
            </a:r>
          </a:p>
          <a:p>
            <a:pPr marL="84138" marR="0" lvl="0" indent="-84138" algn="l" defTabSz="914400" rtl="0" eaLnBrk="1" fontAlgn="auto" latinLnBrk="0" hangingPunct="1">
              <a:lnSpc>
                <a:spcPct val="100000"/>
              </a:lnSpc>
              <a:spcBef>
                <a:spcPts val="0"/>
              </a:spcBef>
              <a:spcAft>
                <a:spcPts val="0"/>
              </a:spcAft>
              <a:buClrTx/>
              <a:buSzTx/>
              <a:buFontTx/>
              <a:buNone/>
              <a:tabLst/>
              <a:defRPr/>
            </a:pPr>
            <a:r>
              <a:rPr lang="ja-JP" altLang="en-US" dirty="0">
                <a:solidFill>
                  <a:prstClr val="black"/>
                </a:solidFill>
                <a:latin typeface="Calibri"/>
                <a:ea typeface="ＭＳ Ｐゴシック" panose="020B0600070205080204" pitchFamily="50" charset="-128"/>
              </a:rPr>
              <a:t>・「ロータリーの心と実践」</a:t>
            </a:r>
            <a:r>
              <a:rPr lang="en-US" altLang="ja-JP" dirty="0">
                <a:solidFill>
                  <a:prstClr val="black"/>
                </a:solidFill>
                <a:latin typeface="Calibri"/>
                <a:ea typeface="ＭＳ Ｐゴシック" panose="020B0600070205080204" pitchFamily="50" charset="-128"/>
              </a:rPr>
              <a:t>(</a:t>
            </a:r>
            <a:r>
              <a:rPr lang="ja-JP" altLang="en-US" dirty="0">
                <a:solidFill>
                  <a:prstClr val="black"/>
                </a:solidFill>
                <a:latin typeface="Calibri"/>
                <a:ea typeface="ＭＳ Ｐゴシック" panose="020B0600070205080204" pitchFamily="50" charset="-128"/>
              </a:rPr>
              <a:t>地区作成</a:t>
            </a:r>
            <a:r>
              <a:rPr lang="en-US" altLang="ja-JP" dirty="0">
                <a:solidFill>
                  <a:prstClr val="black"/>
                </a:solidFill>
                <a:latin typeface="Calibri"/>
                <a:ea typeface="ＭＳ Ｐゴシック" panose="020B0600070205080204" pitchFamily="50" charset="-128"/>
              </a:rPr>
              <a:t>)</a:t>
            </a:r>
          </a:p>
          <a:p>
            <a:pPr marL="84138" marR="0" lvl="0" indent="-84138" algn="l" defTabSz="914400" rtl="0" eaLnBrk="1" fontAlgn="auto" latinLnBrk="0" hangingPunct="1">
              <a:lnSpc>
                <a:spcPct val="100000"/>
              </a:lnSpc>
              <a:spcBef>
                <a:spcPts val="0"/>
              </a:spcBef>
              <a:spcAft>
                <a:spcPts val="0"/>
              </a:spcAft>
              <a:buClrTx/>
              <a:buSzTx/>
              <a:buFontTx/>
              <a:buNone/>
              <a:tabLst/>
              <a:defRPr/>
            </a:pPr>
            <a:r>
              <a:rPr lang="ja-JP" altLang="en-US" dirty="0">
                <a:solidFill>
                  <a:prstClr val="black"/>
                </a:solidFill>
                <a:latin typeface="Calibri"/>
                <a:ea typeface="ＭＳ Ｐゴシック" panose="020B0600070205080204" pitchFamily="50" charset="-128"/>
              </a:rPr>
              <a:t>・ロータリーの友</a:t>
            </a:r>
            <a:endParaRPr lang="en-US" altLang="ja-JP" dirty="0">
              <a:solidFill>
                <a:prstClr val="black"/>
              </a:solidFill>
              <a:latin typeface="Calibri"/>
              <a:ea typeface="ＭＳ Ｐゴシック" panose="020B0600070205080204" pitchFamily="50" charset="-128"/>
            </a:endParaRPr>
          </a:p>
          <a:p>
            <a:pPr marL="84138" marR="0" lvl="0" indent="-84138"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C31C9712-3AA7-4EF1-A25C-7EDA67D0C6A9}"/>
              </a:ext>
            </a:extLst>
          </p:cNvPr>
          <p:cNvSpPr txBox="1"/>
          <p:nvPr/>
        </p:nvSpPr>
        <p:spPr>
          <a:xfrm>
            <a:off x="6601057" y="1867621"/>
            <a:ext cx="2216925"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その他</a:t>
            </a:r>
          </a:p>
        </p:txBody>
      </p:sp>
      <p:graphicFrame>
        <p:nvGraphicFramePr>
          <p:cNvPr id="7" name="グラフ 6">
            <a:extLst>
              <a:ext uri="{FF2B5EF4-FFF2-40B4-BE49-F238E27FC236}">
                <a16:creationId xmlns:a16="http://schemas.microsoft.com/office/drawing/2014/main" id="{81725B4B-013A-487F-855F-3586058F1F24}"/>
              </a:ext>
            </a:extLst>
          </p:cNvPr>
          <p:cNvGraphicFramePr/>
          <p:nvPr>
            <p:extLst>
              <p:ext uri="{D42A27DB-BD31-4B8C-83A1-F6EECF244321}">
                <p14:modId xmlns:p14="http://schemas.microsoft.com/office/powerpoint/2010/main" val="394742001"/>
              </p:ext>
            </p:extLst>
          </p:nvPr>
        </p:nvGraphicFramePr>
        <p:xfrm>
          <a:off x="277187" y="1767412"/>
          <a:ext cx="5878989" cy="4405922"/>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ボックス 2">
            <a:extLst>
              <a:ext uri="{FF2B5EF4-FFF2-40B4-BE49-F238E27FC236}">
                <a16:creationId xmlns:a16="http://schemas.microsoft.com/office/drawing/2014/main" id="{5D8BA5E5-55C6-4555-93F8-ACD0EFF0D740}"/>
              </a:ext>
            </a:extLst>
          </p:cNvPr>
          <p:cNvSpPr txBox="1"/>
          <p:nvPr/>
        </p:nvSpPr>
        <p:spPr>
          <a:xfrm>
            <a:off x="4572000" y="5768962"/>
            <a:ext cx="1584176" cy="369332"/>
          </a:xfrm>
          <a:prstGeom prst="rect">
            <a:avLst/>
          </a:prstGeom>
          <a:noFill/>
        </p:spPr>
        <p:txBody>
          <a:bodyPr wrap="square" rtlCol="0">
            <a:spAutoFit/>
          </a:bodyPr>
          <a:lstStyle/>
          <a:p>
            <a:r>
              <a:rPr kumimoji="1" lang="en-US" altLang="ja-JP" dirty="0"/>
              <a:t>(</a:t>
            </a:r>
            <a:r>
              <a:rPr kumimoji="1" lang="ja-JP" altLang="en-US" dirty="0"/>
              <a:t>クラブ数</a:t>
            </a:r>
            <a:r>
              <a:rPr kumimoji="1" lang="en-US" altLang="ja-JP" dirty="0"/>
              <a:t>)</a:t>
            </a:r>
            <a:endParaRPr kumimoji="1" lang="ja-JP" altLang="en-US" dirty="0"/>
          </a:p>
        </p:txBody>
      </p:sp>
    </p:spTree>
    <p:extLst>
      <p:ext uri="{BB962C8B-B14F-4D97-AF65-F5344CB8AC3E}">
        <p14:creationId xmlns:p14="http://schemas.microsoft.com/office/powerpoint/2010/main" val="1817306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03648" y="260648"/>
            <a:ext cx="6419056" cy="922114"/>
          </a:xfrm>
        </p:spPr>
        <p:txBody>
          <a:bodyPr/>
          <a:lstStyle/>
          <a:p>
            <a:r>
              <a:rPr lang="ja-JP" altLang="en-US" dirty="0"/>
              <a:t>アンケートの設問 １</a:t>
            </a:r>
            <a:r>
              <a:rPr lang="en-US" altLang="ja-JP" dirty="0"/>
              <a:t>-</a:t>
            </a:r>
            <a:r>
              <a:rPr lang="ja-JP" altLang="en-US" dirty="0"/>
              <a:t>⑵</a:t>
            </a:r>
            <a:endParaRPr kumimoji="1" lang="ja-JP" altLang="en-US" dirty="0"/>
          </a:p>
        </p:txBody>
      </p:sp>
      <p:sp>
        <p:nvSpPr>
          <p:cNvPr id="3" name="コンテンツ プレースホルダー 2"/>
          <p:cNvSpPr>
            <a:spLocks noGrp="1"/>
          </p:cNvSpPr>
          <p:nvPr>
            <p:ph idx="1"/>
          </p:nvPr>
        </p:nvSpPr>
        <p:spPr>
          <a:solidFill>
            <a:schemeClr val="accent6">
              <a:lumMod val="20000"/>
              <a:lumOff val="80000"/>
            </a:schemeClr>
          </a:solidFill>
        </p:spPr>
        <p:txBody>
          <a:bodyPr tIns="180000">
            <a:normAutofit lnSpcReduction="10000"/>
          </a:bodyPr>
          <a:lstStyle/>
          <a:p>
            <a:pPr marL="539750" indent="-539750">
              <a:buNone/>
            </a:pPr>
            <a:r>
              <a:rPr lang="ja-JP" altLang="en-US" dirty="0"/>
              <a:t>１、新会員研修</a:t>
            </a:r>
          </a:p>
          <a:p>
            <a:pPr marL="539750" indent="-266700">
              <a:buNone/>
            </a:pPr>
            <a:r>
              <a:rPr lang="ja-JP" altLang="en-US" dirty="0"/>
              <a:t>⑵入会後の新会員研修について</a:t>
            </a:r>
          </a:p>
          <a:p>
            <a:pPr marL="539750" lvl="0" indent="0">
              <a:buNone/>
            </a:pPr>
            <a:r>
              <a:rPr kumimoji="1" lang="ja-JP" altLang="en-US" sz="2600" dirty="0"/>
              <a:t>① 実施状況</a:t>
            </a:r>
            <a:endParaRPr kumimoji="1" lang="en-US" altLang="ja-JP" sz="2600" dirty="0"/>
          </a:p>
          <a:p>
            <a:pPr marL="539750" lvl="0" indent="0">
              <a:buNone/>
            </a:pPr>
            <a:r>
              <a:rPr lang="ja-JP" altLang="en-US" sz="2600" dirty="0"/>
              <a:t>② 研修の種類</a:t>
            </a:r>
          </a:p>
          <a:p>
            <a:pPr marL="539750" lvl="0" indent="269875">
              <a:buNone/>
            </a:pPr>
            <a:r>
              <a:rPr lang="en-US" altLang="ja-JP" sz="2600" dirty="0"/>
              <a:t>a.</a:t>
            </a:r>
            <a:r>
              <a:rPr lang="ja-JP" altLang="en-US" sz="2600" dirty="0"/>
              <a:t>対象者  </a:t>
            </a:r>
            <a:r>
              <a:rPr lang="en-US" altLang="ja-JP" sz="2600" dirty="0"/>
              <a:t>b.</a:t>
            </a:r>
            <a:r>
              <a:rPr lang="ja-JP" altLang="en-US" sz="2600" dirty="0"/>
              <a:t>実施頻度  </a:t>
            </a:r>
            <a:r>
              <a:rPr lang="en-US" altLang="ja-JP" sz="2600" dirty="0"/>
              <a:t>c.</a:t>
            </a:r>
            <a:r>
              <a:rPr lang="ja-JP" altLang="en-US" sz="2600" dirty="0"/>
              <a:t>研修時間</a:t>
            </a:r>
            <a:endParaRPr lang="en-US" altLang="ja-JP" sz="2600" dirty="0"/>
          </a:p>
          <a:p>
            <a:pPr marL="53975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2600" dirty="0"/>
              <a:t>③ </a:t>
            </a:r>
            <a:r>
              <a:rPr lang="ja-JP" altLang="ja-JP" sz="2800" dirty="0">
                <a:effectLst/>
                <a:ea typeface="ＭＳ Ｐゴシック" panose="020B0600070205080204" pitchFamily="50" charset="-128"/>
                <a:cs typeface="Times New Roman" panose="02020603050405020304" pitchFamily="18" charset="0"/>
              </a:rPr>
              <a:t>研修の形式</a:t>
            </a:r>
            <a:r>
              <a:rPr lang="ja-JP" altLang="en-US" sz="2800" dirty="0">
                <a:effectLst/>
                <a:ea typeface="ＭＳ Ｐゴシック" panose="020B0600070205080204" pitchFamily="50" charset="-128"/>
                <a:cs typeface="Times New Roman" panose="02020603050405020304" pitchFamily="18" charset="0"/>
              </a:rPr>
              <a:t>　</a:t>
            </a:r>
            <a:r>
              <a:rPr kumimoji="1" lang="en-US" altLang="ja-JP"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複数可</a:t>
            </a:r>
            <a:r>
              <a:rPr kumimoji="1" lang="en-US" altLang="ja-JP"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2600" dirty="0"/>
          </a:p>
          <a:p>
            <a:pPr marL="53975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ja-JP" altLang="ja-JP" sz="2800" kern="100" dirty="0">
                <a:effectLst/>
                <a:latin typeface="Century" panose="02040604050505020304" pitchFamily="18" charset="0"/>
                <a:ea typeface="ＭＳ Ｐゴシック" panose="020B0600070205080204" pitchFamily="50" charset="-128"/>
                <a:cs typeface="Times New Roman" panose="02020603050405020304" pitchFamily="18" charset="0"/>
              </a:rPr>
              <a:t>④ 研修の講師　</a:t>
            </a:r>
            <a:r>
              <a:rPr kumimoji="1" lang="en-US" altLang="ja-JP"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複数可</a:t>
            </a:r>
            <a:r>
              <a:rPr kumimoji="1" lang="en-US" altLang="ja-JP"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a:p>
            <a:pPr marL="53975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ja-JP" altLang="ja-JP" sz="2800" kern="100" dirty="0">
                <a:effectLst/>
                <a:latin typeface="Century" panose="02040604050505020304" pitchFamily="18" charset="0"/>
                <a:ea typeface="ＭＳ Ｐゴシック" panose="020B0600070205080204" pitchFamily="50" charset="-128"/>
                <a:cs typeface="Times New Roman" panose="02020603050405020304" pitchFamily="18" charset="0"/>
              </a:rPr>
              <a:t>⑤ 研修内容</a:t>
            </a:r>
            <a:r>
              <a:rPr lang="ja-JP" altLang="en-US" sz="2800" kern="100" dirty="0">
                <a:effectLst/>
                <a:latin typeface="Century" panose="02040604050505020304" pitchFamily="18" charset="0"/>
                <a:ea typeface="ＭＳ Ｐゴシック" panose="020B0600070205080204" pitchFamily="50" charset="-128"/>
                <a:cs typeface="Times New Roman" panose="02020603050405020304" pitchFamily="18" charset="0"/>
              </a:rPr>
              <a:t>　</a:t>
            </a:r>
            <a:r>
              <a:rPr kumimoji="1" lang="en-US" altLang="ja-JP"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複数可</a:t>
            </a:r>
            <a:r>
              <a:rPr kumimoji="1" lang="en-US" altLang="ja-JP"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539750" indent="0">
              <a:buNone/>
            </a:pPr>
            <a:r>
              <a:rPr lang="ja-JP" altLang="ja-JP" sz="2600" dirty="0">
                <a:effectLst/>
                <a:ea typeface="ＭＳ Ｐゴシック" panose="020B0600070205080204" pitchFamily="50" charset="-128"/>
                <a:cs typeface="Times New Roman" panose="02020603050405020304" pitchFamily="18" charset="0"/>
              </a:rPr>
              <a:t>⑥</a:t>
            </a:r>
            <a:r>
              <a:rPr lang="en-US" altLang="ja-JP" sz="2600" dirty="0">
                <a:effectLst/>
                <a:ea typeface="ＭＳ Ｐゴシック" panose="020B0600070205080204" pitchFamily="50" charset="-128"/>
                <a:cs typeface="Times New Roman" panose="02020603050405020304" pitchFamily="18" charset="0"/>
              </a:rPr>
              <a:t> </a:t>
            </a:r>
            <a:r>
              <a:rPr lang="ja-JP" altLang="ja-JP" sz="2600" dirty="0">
                <a:effectLst/>
                <a:ea typeface="ＭＳ Ｐゴシック" panose="020B0600070205080204" pitchFamily="50" charset="-128"/>
                <a:cs typeface="Times New Roman" panose="02020603050405020304" pitchFamily="18" charset="0"/>
              </a:rPr>
              <a:t>使用する説明資料</a:t>
            </a:r>
            <a:r>
              <a:rPr lang="ja-JP" altLang="en-US" sz="2600" dirty="0">
                <a:effectLst/>
                <a:ea typeface="ＭＳ Ｐゴシック" panose="020B0600070205080204" pitchFamily="50" charset="-128"/>
                <a:cs typeface="Times New Roman" panose="02020603050405020304" pitchFamily="18" charset="0"/>
              </a:rPr>
              <a:t>の</a:t>
            </a:r>
            <a:r>
              <a:rPr lang="ja-JP" altLang="ja-JP" sz="2600" dirty="0">
                <a:effectLst/>
                <a:ea typeface="ＭＳ Ｐゴシック" panose="020B0600070205080204" pitchFamily="50" charset="-128"/>
                <a:cs typeface="Times New Roman" panose="02020603050405020304" pitchFamily="18" charset="0"/>
              </a:rPr>
              <a:t>入手</a:t>
            </a:r>
            <a:r>
              <a:rPr lang="ja-JP" altLang="en-US" sz="2600" dirty="0">
                <a:effectLst/>
                <a:ea typeface="ＭＳ Ｐゴシック" panose="020B0600070205080204" pitchFamily="50" charset="-128"/>
                <a:cs typeface="Times New Roman" panose="02020603050405020304" pitchFamily="18" charset="0"/>
              </a:rPr>
              <a:t>先</a:t>
            </a:r>
          </a:p>
          <a:p>
            <a:pPr marL="539750" indent="-539750">
              <a:buNone/>
            </a:pPr>
            <a:endParaRPr kumimoji="1" lang="ja-JP" altLang="en-US" dirty="0"/>
          </a:p>
        </p:txBody>
      </p:sp>
      <p:cxnSp>
        <p:nvCxnSpPr>
          <p:cNvPr id="4" name="直線コネクタ 3"/>
          <p:cNvCxnSpPr/>
          <p:nvPr/>
        </p:nvCxnSpPr>
        <p:spPr>
          <a:xfrm>
            <a:off x="1763688" y="1052736"/>
            <a:ext cx="554461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0331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5644" y="274642"/>
            <a:ext cx="7908803" cy="1010780"/>
          </a:xfrm>
          <a:solidFill>
            <a:schemeClr val="accent6">
              <a:lumMod val="20000"/>
              <a:lumOff val="80000"/>
            </a:schemeClr>
          </a:solidFill>
        </p:spPr>
        <p:txBody>
          <a:bodyPr>
            <a:normAutofit fontScale="90000"/>
          </a:bodyPr>
          <a:lstStyle/>
          <a:p>
            <a:pPr marL="2333625" marR="0" lvl="0" indent="-1881188"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altLang="ja-JP" sz="3100" dirty="0"/>
              <a:t>1</a:t>
            </a:r>
            <a:r>
              <a:rPr lang="ja-JP" altLang="en-US" sz="3100" dirty="0"/>
              <a:t>、新会員研修　</a:t>
            </a:r>
            <a:r>
              <a:rPr kumimoji="1" lang="ja-JP" altLang="en-US" sz="3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⑵入会後の新会員研修</a:t>
            </a:r>
            <a:br>
              <a:rPr lang="en-US" altLang="ja-JP" dirty="0"/>
            </a:br>
            <a:r>
              <a:rPr lang="ja-JP" altLang="en-US" sz="3600" dirty="0"/>
              <a:t>① 実施状況</a:t>
            </a:r>
            <a:endParaRPr kumimoji="1" lang="ja-JP" altLang="en-US" sz="3600" dirty="0"/>
          </a:p>
        </p:txBody>
      </p:sp>
      <p:graphicFrame>
        <p:nvGraphicFramePr>
          <p:cNvPr id="10" name="コンテンツ プレースホルダー 9">
            <a:extLst>
              <a:ext uri="{FF2B5EF4-FFF2-40B4-BE49-F238E27FC236}">
                <a16:creationId xmlns:a16="http://schemas.microsoft.com/office/drawing/2014/main" id="{C7B06E4A-F16F-464D-A682-778A27F97D96}"/>
              </a:ext>
            </a:extLst>
          </p:cNvPr>
          <p:cNvGraphicFramePr>
            <a:graphicFrameLocks noGrp="1"/>
          </p:cNvGraphicFramePr>
          <p:nvPr>
            <p:ph idx="1"/>
            <p:extLst>
              <p:ext uri="{D42A27DB-BD31-4B8C-83A1-F6EECF244321}">
                <p14:modId xmlns:p14="http://schemas.microsoft.com/office/powerpoint/2010/main" val="3876822006"/>
              </p:ext>
            </p:extLst>
          </p:nvPr>
        </p:nvGraphicFramePr>
        <p:xfrm>
          <a:off x="406970" y="1626497"/>
          <a:ext cx="6084639" cy="4250776"/>
        </p:xfrm>
        <a:graphic>
          <a:graphicData uri="http://schemas.openxmlformats.org/drawingml/2006/chart">
            <c:chart xmlns:c="http://schemas.openxmlformats.org/drawingml/2006/chart" xmlns:r="http://schemas.openxmlformats.org/officeDocument/2006/relationships" r:id="rId2"/>
          </a:graphicData>
        </a:graphic>
      </p:graphicFrame>
      <p:cxnSp>
        <p:nvCxnSpPr>
          <p:cNvPr id="9" name="直線コネクタ 8"/>
          <p:cNvCxnSpPr>
            <a:cxnSpLocks/>
          </p:cNvCxnSpPr>
          <p:nvPr/>
        </p:nvCxnSpPr>
        <p:spPr>
          <a:xfrm>
            <a:off x="863588" y="1285422"/>
            <a:ext cx="741682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FC5C93EE-749C-4488-AD5F-1010C6E91F14}"/>
              </a:ext>
            </a:extLst>
          </p:cNvPr>
          <p:cNvSpPr/>
          <p:nvPr/>
        </p:nvSpPr>
        <p:spPr>
          <a:xfrm>
            <a:off x="6505857" y="1844824"/>
            <a:ext cx="2314615" cy="4709392"/>
          </a:xfrm>
          <a:prstGeom prst="rect">
            <a:avLst/>
          </a:prstGeom>
          <a:solidFill>
            <a:srgbClr val="FAF0F0"/>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入会後の体験学習</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・その時々の状況で個別に教えている</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4138" marR="0" lvl="0" indent="-84138" algn="l" defTabSz="914400" rtl="0" eaLnBrk="1" fontAlgn="auto" latinLnBrk="0" hangingPunct="1">
              <a:lnSpc>
                <a:spcPct val="100000"/>
              </a:lnSpc>
              <a:spcBef>
                <a:spcPts val="0"/>
              </a:spcBef>
              <a:spcAft>
                <a:spcPts val="0"/>
              </a:spcAft>
              <a:buClrTx/>
              <a:buSzTx/>
              <a:buFontTx/>
              <a:buNone/>
              <a:tabLst/>
              <a:defRPr/>
            </a:pPr>
            <a:r>
              <a:rPr lang="ja-JP" altLang="en-US" dirty="0">
                <a:solidFill>
                  <a:prstClr val="black"/>
                </a:solidFill>
                <a:latin typeface="Calibri"/>
                <a:ea typeface="ＭＳ Ｐゴシック" panose="020B0600070205080204" pitchFamily="50" charset="-128"/>
              </a:rPr>
              <a:t>・所属委員会における実務研修</a:t>
            </a:r>
            <a:endParaRPr lang="en-US" altLang="ja-JP" dirty="0">
              <a:solidFill>
                <a:prstClr val="black"/>
              </a:solidFill>
              <a:latin typeface="Calibri"/>
              <a:ea typeface="ＭＳ Ｐゴシック" panose="020B0600070205080204" pitchFamily="50" charset="-128"/>
            </a:endParaRPr>
          </a:p>
          <a:p>
            <a:pPr marL="84138" marR="0" lvl="0" indent="-84138" algn="l" defTabSz="914400" rtl="0" eaLnBrk="1" fontAlgn="auto" latinLnBrk="0" hangingPunct="1">
              <a:lnSpc>
                <a:spcPct val="100000"/>
              </a:lnSpc>
              <a:spcBef>
                <a:spcPts val="0"/>
              </a:spcBef>
              <a:spcAft>
                <a:spcPts val="0"/>
              </a:spcAft>
              <a:buClrTx/>
              <a:buSzTx/>
              <a:buFontTx/>
              <a:buNone/>
              <a:tabLst/>
              <a:defRPr/>
            </a:pPr>
            <a:r>
              <a:rPr lang="ja-JP" altLang="en-US" dirty="0">
                <a:solidFill>
                  <a:prstClr val="black"/>
                </a:solidFill>
                <a:latin typeface="Calibri"/>
                <a:ea typeface="ＭＳ Ｐゴシック" panose="020B0600070205080204" pitchFamily="50" charset="-128"/>
              </a:rPr>
              <a:t>・親睦会等でおぎなっている</a:t>
            </a:r>
            <a:endParaRPr lang="en-US" altLang="ja-JP" dirty="0">
              <a:solidFill>
                <a:prstClr val="black"/>
              </a:solidFill>
              <a:latin typeface="Calibri"/>
              <a:ea typeface="ＭＳ Ｐゴシック" panose="020B0600070205080204" pitchFamily="50" charset="-128"/>
            </a:endParaRPr>
          </a:p>
          <a:p>
            <a:pPr marL="84138" marR="0" lvl="0" indent="-84138" algn="l" defTabSz="914400" rtl="0" eaLnBrk="1" fontAlgn="auto" latinLnBrk="0" hangingPunct="1">
              <a:lnSpc>
                <a:spcPct val="100000"/>
              </a:lnSpc>
              <a:spcBef>
                <a:spcPts val="0"/>
              </a:spcBef>
              <a:spcAft>
                <a:spcPts val="0"/>
              </a:spcAft>
              <a:buClrTx/>
              <a:buSzTx/>
              <a:buFontTx/>
              <a:buNone/>
              <a:tabLst/>
              <a:defRPr/>
            </a:pPr>
            <a:r>
              <a:rPr lang="ja-JP" altLang="en-US" dirty="0">
                <a:solidFill>
                  <a:prstClr val="black"/>
                </a:solidFill>
                <a:latin typeface="Calibri"/>
                <a:ea typeface="ＭＳ Ｐゴシック" panose="020B0600070205080204" pitchFamily="50" charset="-128"/>
              </a:rPr>
              <a:t>・今後検討</a:t>
            </a:r>
            <a:endParaRPr lang="en-US" altLang="ja-JP" dirty="0">
              <a:solidFill>
                <a:prstClr val="black"/>
              </a:solidFill>
              <a:latin typeface="Calibri"/>
              <a:ea typeface="ＭＳ Ｐゴシック" panose="020B0600070205080204" pitchFamily="50" charset="-128"/>
            </a:endParaRPr>
          </a:p>
          <a:p>
            <a:pPr marL="84138" marR="0" lvl="0" indent="-84138" algn="l" defTabSz="914400" rtl="0" eaLnBrk="1" fontAlgn="auto" latinLnBrk="0" hangingPunct="1">
              <a:lnSpc>
                <a:spcPct val="100000"/>
              </a:lnSpc>
              <a:spcBef>
                <a:spcPts val="0"/>
              </a:spcBef>
              <a:spcAft>
                <a:spcPts val="0"/>
              </a:spcAft>
              <a:buClrTx/>
              <a:buSzTx/>
              <a:buFontTx/>
              <a:buNone/>
              <a:tabLst/>
              <a:defRPr/>
            </a:pPr>
            <a:r>
              <a:rPr lang="ja-JP" altLang="en-US" dirty="0">
                <a:solidFill>
                  <a:prstClr val="black"/>
                </a:solidFill>
                <a:latin typeface="Calibri"/>
                <a:ea typeface="ＭＳ Ｐゴシック" panose="020B0600070205080204" pitchFamily="50" charset="-128"/>
              </a:rPr>
              <a:t>・例会その他の場面で適宜説明</a:t>
            </a:r>
          </a:p>
          <a:p>
            <a:pPr marL="84138" marR="0" lvl="0" indent="-84138" algn="l" defTabSz="914400" rtl="0" eaLnBrk="1" fontAlgn="auto" latinLnBrk="0" hangingPunct="1">
              <a:lnSpc>
                <a:spcPct val="100000"/>
              </a:lnSpc>
              <a:spcBef>
                <a:spcPts val="0"/>
              </a:spcBef>
              <a:spcAft>
                <a:spcPts val="0"/>
              </a:spcAft>
              <a:buClrTx/>
              <a:buSzTx/>
              <a:buFontTx/>
              <a:buNone/>
              <a:tabLst/>
              <a:defRPr/>
            </a:pPr>
            <a:r>
              <a:rPr lang="ja-JP" altLang="en-US" dirty="0">
                <a:solidFill>
                  <a:prstClr val="black"/>
                </a:solidFill>
                <a:latin typeface="Calibri"/>
                <a:ea typeface="ＭＳ Ｐゴシック" panose="020B0600070205080204" pitchFamily="50" charset="-128"/>
              </a:rPr>
              <a:t>・各委員会がフォロー</a:t>
            </a:r>
            <a:endParaRPr lang="en-US" altLang="ja-JP" dirty="0">
              <a:solidFill>
                <a:prstClr val="black"/>
              </a:solidFill>
              <a:latin typeface="Calibri"/>
              <a:ea typeface="ＭＳ Ｐゴシック" panose="020B0600070205080204" pitchFamily="50" charset="-128"/>
            </a:endParaRPr>
          </a:p>
          <a:p>
            <a:pPr marL="84138" marR="0" lvl="0" indent="-84138" algn="l" defTabSz="914400" rtl="0" eaLnBrk="1" fontAlgn="auto" latinLnBrk="0" hangingPunct="1">
              <a:lnSpc>
                <a:spcPct val="100000"/>
              </a:lnSpc>
              <a:spcBef>
                <a:spcPts val="0"/>
              </a:spcBef>
              <a:spcAft>
                <a:spcPts val="0"/>
              </a:spcAft>
              <a:buClrTx/>
              <a:buSzTx/>
              <a:buFontTx/>
              <a:buNone/>
              <a:tabLst/>
              <a:defRPr/>
            </a:pPr>
            <a:r>
              <a:rPr lang="ja-JP" altLang="en-US" dirty="0">
                <a:solidFill>
                  <a:prstClr val="black"/>
                </a:solidFill>
                <a:latin typeface="Calibri"/>
                <a:ea typeface="ＭＳ Ｐゴシック" panose="020B0600070205080204" pitchFamily="50" charset="-128"/>
              </a:rPr>
              <a:t>・ロータリーの事については随時話している</a:t>
            </a:r>
            <a:endParaRPr lang="en-US" altLang="ja-JP" dirty="0">
              <a:solidFill>
                <a:prstClr val="black"/>
              </a:solidFill>
              <a:latin typeface="Calibri"/>
              <a:ea typeface="ＭＳ Ｐゴシック" panose="020B0600070205080204" pitchFamily="50" charset="-128"/>
            </a:endParaRPr>
          </a:p>
          <a:p>
            <a:pPr marL="84138" marR="0" lvl="0" indent="-84138" algn="l" defTabSz="914400" rtl="0" eaLnBrk="1" fontAlgn="auto" latinLnBrk="0" hangingPunct="1">
              <a:lnSpc>
                <a:spcPct val="100000"/>
              </a:lnSpc>
              <a:spcBef>
                <a:spcPts val="0"/>
              </a:spcBef>
              <a:spcAft>
                <a:spcPts val="0"/>
              </a:spcAft>
              <a:buClrTx/>
              <a:buSzTx/>
              <a:buFontTx/>
              <a:buNone/>
              <a:tabLst/>
              <a:defRPr/>
            </a:pPr>
            <a:r>
              <a:rPr lang="ja-JP" altLang="en-US" dirty="0">
                <a:solidFill>
                  <a:prstClr val="black"/>
                </a:solidFill>
                <a:latin typeface="Calibri"/>
                <a:ea typeface="ＭＳ Ｐゴシック" panose="020B0600070205080204" pitchFamily="50" charset="-128"/>
              </a:rPr>
              <a:t>・例会、週報で情報を共有できるため</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C31C9712-3AA7-4EF1-A25C-7EDA67D0C6A9}"/>
              </a:ext>
            </a:extLst>
          </p:cNvPr>
          <p:cNvSpPr txBox="1"/>
          <p:nvPr/>
        </p:nvSpPr>
        <p:spPr>
          <a:xfrm>
            <a:off x="6300192" y="1482385"/>
            <a:ext cx="221692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実施していない理由</a:t>
            </a:r>
          </a:p>
        </p:txBody>
      </p:sp>
      <p:sp>
        <p:nvSpPr>
          <p:cNvPr id="7" name="テキスト ボックス 1">
            <a:extLst>
              <a:ext uri="{FF2B5EF4-FFF2-40B4-BE49-F238E27FC236}">
                <a16:creationId xmlns:a16="http://schemas.microsoft.com/office/drawing/2014/main" id="{96355363-6D1E-402F-9F09-2D01FE965337}"/>
              </a:ext>
            </a:extLst>
          </p:cNvPr>
          <p:cNvSpPr txBox="1"/>
          <p:nvPr/>
        </p:nvSpPr>
        <p:spPr>
          <a:xfrm>
            <a:off x="2411760" y="5900481"/>
            <a:ext cx="3081021" cy="89722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2000" dirty="0"/>
              <a:t>新会員に限定せず、ほかの会員と一緒に実施実施</a:t>
            </a:r>
          </a:p>
        </p:txBody>
      </p:sp>
    </p:spTree>
    <p:extLst>
      <p:ext uri="{BB962C8B-B14F-4D97-AF65-F5344CB8AC3E}">
        <p14:creationId xmlns:p14="http://schemas.microsoft.com/office/powerpoint/2010/main" val="1446113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2251B93F-AFED-4ABF-9F5F-661183AD904E}"/>
              </a:ext>
            </a:extLst>
          </p:cNvPr>
          <p:cNvSpPr txBox="1">
            <a:spLocks/>
          </p:cNvSpPr>
          <p:nvPr/>
        </p:nvSpPr>
        <p:spPr>
          <a:xfrm>
            <a:off x="695644" y="274642"/>
            <a:ext cx="7908803" cy="1010780"/>
          </a:xfrm>
          <a:prstGeom prst="rect">
            <a:avLst/>
          </a:prstGeom>
          <a:solidFill>
            <a:schemeClr val="accent6">
              <a:lumMod val="20000"/>
              <a:lumOff val="80000"/>
            </a:schemeClr>
          </a:solidFill>
        </p:spPr>
        <p:txBody>
          <a:bodyPr vert="horz" lIns="91440" tIns="45720" rIns="91440" bIns="45720" rtlCol="0" anchor="ctr">
            <a:normAutofit fontScale="97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2333625" indent="-1881188" algn="l">
              <a:spcBef>
                <a:spcPct val="20000"/>
              </a:spcBef>
              <a:buFont typeface="Arial" panose="020B0604020202020204" pitchFamily="34" charset="0"/>
              <a:buNone/>
              <a:defRPr/>
            </a:pPr>
            <a:r>
              <a:rPr lang="en-US" altLang="ja-JP" sz="2900" dirty="0"/>
              <a:t>1</a:t>
            </a:r>
            <a:r>
              <a:rPr lang="ja-JP" altLang="en-US" sz="2900" dirty="0"/>
              <a:t>、新会員研修　</a:t>
            </a:r>
            <a:r>
              <a:rPr lang="ja-JP" altLang="en-US" sz="2900" dirty="0">
                <a:solidFill>
                  <a:prstClr val="black"/>
                </a:solidFill>
                <a:latin typeface="Calibri"/>
                <a:ea typeface="ＭＳ Ｐゴシック" panose="020B0600070205080204" pitchFamily="50" charset="-128"/>
                <a:cs typeface="+mn-cs"/>
              </a:rPr>
              <a:t>⑵入会後の新会員研修</a:t>
            </a:r>
            <a:br>
              <a:rPr lang="en-US" altLang="ja-JP" dirty="0"/>
            </a:br>
            <a:r>
              <a:rPr lang="ja-JP" altLang="en-US" sz="3600" dirty="0"/>
              <a:t>②</a:t>
            </a:r>
            <a:r>
              <a:rPr lang="en-US" altLang="ja-JP" sz="3600" dirty="0"/>
              <a:t>-a.</a:t>
            </a:r>
            <a:r>
              <a:rPr lang="ja-JP" altLang="en-US" sz="3600" dirty="0"/>
              <a:t>対象者</a:t>
            </a:r>
          </a:p>
        </p:txBody>
      </p:sp>
      <p:cxnSp>
        <p:nvCxnSpPr>
          <p:cNvPr id="5" name="直線コネクタ 4">
            <a:extLst>
              <a:ext uri="{FF2B5EF4-FFF2-40B4-BE49-F238E27FC236}">
                <a16:creationId xmlns:a16="http://schemas.microsoft.com/office/drawing/2014/main" id="{B18F6AD4-B673-4725-8007-8A886E09B403}"/>
              </a:ext>
            </a:extLst>
          </p:cNvPr>
          <p:cNvCxnSpPr>
            <a:cxnSpLocks/>
          </p:cNvCxnSpPr>
          <p:nvPr/>
        </p:nvCxnSpPr>
        <p:spPr>
          <a:xfrm>
            <a:off x="863588" y="1285422"/>
            <a:ext cx="741682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8" name="グラフ 7">
            <a:extLst>
              <a:ext uri="{FF2B5EF4-FFF2-40B4-BE49-F238E27FC236}">
                <a16:creationId xmlns:a16="http://schemas.microsoft.com/office/drawing/2014/main" id="{9A761438-2ECB-4560-95CF-BC8257776895}"/>
              </a:ext>
            </a:extLst>
          </p:cNvPr>
          <p:cNvGraphicFramePr/>
          <p:nvPr>
            <p:extLst>
              <p:ext uri="{D42A27DB-BD31-4B8C-83A1-F6EECF244321}">
                <p14:modId xmlns:p14="http://schemas.microsoft.com/office/powerpoint/2010/main" val="701499957"/>
              </p:ext>
            </p:extLst>
          </p:nvPr>
        </p:nvGraphicFramePr>
        <p:xfrm>
          <a:off x="817006" y="1396256"/>
          <a:ext cx="6144344" cy="4608512"/>
        </p:xfrm>
        <a:graphic>
          <a:graphicData uri="http://schemas.openxmlformats.org/drawingml/2006/chart">
            <c:chart xmlns:c="http://schemas.openxmlformats.org/drawingml/2006/chart" xmlns:r="http://schemas.openxmlformats.org/officeDocument/2006/relationships" r:id="rId2"/>
          </a:graphicData>
        </a:graphic>
      </p:graphicFrame>
      <p:sp>
        <p:nvSpPr>
          <p:cNvPr id="9" name="テキスト ボックス 8">
            <a:extLst>
              <a:ext uri="{FF2B5EF4-FFF2-40B4-BE49-F238E27FC236}">
                <a16:creationId xmlns:a16="http://schemas.microsoft.com/office/drawing/2014/main" id="{F1779670-9BF1-4ECD-9EBD-E2ABBA30FD22}"/>
              </a:ext>
            </a:extLst>
          </p:cNvPr>
          <p:cNvSpPr txBox="1"/>
          <p:nvPr/>
        </p:nvSpPr>
        <p:spPr>
          <a:xfrm>
            <a:off x="7092280" y="4926247"/>
            <a:ext cx="1452500" cy="646331"/>
          </a:xfrm>
          <a:prstGeom prst="rect">
            <a:avLst/>
          </a:prstGeom>
          <a:noFill/>
        </p:spPr>
        <p:txBody>
          <a:bodyPr wrap="square" rtlCol="0">
            <a:spAutoFit/>
          </a:bodyPr>
          <a:lstStyle/>
          <a:p>
            <a:r>
              <a:rPr kumimoji="1" lang="ja-JP" altLang="en-US" dirty="0"/>
              <a:t>新会員の定義は不明</a:t>
            </a:r>
          </a:p>
        </p:txBody>
      </p:sp>
      <p:sp>
        <p:nvSpPr>
          <p:cNvPr id="6" name="テキスト ボックス 5">
            <a:extLst>
              <a:ext uri="{FF2B5EF4-FFF2-40B4-BE49-F238E27FC236}">
                <a16:creationId xmlns:a16="http://schemas.microsoft.com/office/drawing/2014/main" id="{C7E77575-0903-4937-ADED-80CDFF87EBCD}"/>
              </a:ext>
            </a:extLst>
          </p:cNvPr>
          <p:cNvSpPr txBox="1"/>
          <p:nvPr/>
        </p:nvSpPr>
        <p:spPr>
          <a:xfrm>
            <a:off x="5580112" y="6019547"/>
            <a:ext cx="1584176" cy="369332"/>
          </a:xfrm>
          <a:prstGeom prst="rect">
            <a:avLst/>
          </a:prstGeom>
          <a:noFill/>
        </p:spPr>
        <p:txBody>
          <a:bodyPr wrap="square" rtlCol="0">
            <a:spAutoFit/>
          </a:bodyPr>
          <a:lstStyle/>
          <a:p>
            <a:r>
              <a:rPr kumimoji="1" lang="en-US" altLang="ja-JP" dirty="0"/>
              <a:t>(</a:t>
            </a:r>
            <a:r>
              <a:rPr kumimoji="1" lang="ja-JP" altLang="en-US" dirty="0"/>
              <a:t>クラブ数</a:t>
            </a:r>
            <a:r>
              <a:rPr kumimoji="1" lang="en-US" altLang="ja-JP" dirty="0"/>
              <a:t>)</a:t>
            </a:r>
            <a:endParaRPr kumimoji="1" lang="ja-JP" altLang="en-US" dirty="0"/>
          </a:p>
        </p:txBody>
      </p:sp>
    </p:spTree>
    <p:extLst>
      <p:ext uri="{BB962C8B-B14F-4D97-AF65-F5344CB8AC3E}">
        <p14:creationId xmlns:p14="http://schemas.microsoft.com/office/powerpoint/2010/main" val="3822574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2251B93F-AFED-4ABF-9F5F-661183AD904E}"/>
              </a:ext>
            </a:extLst>
          </p:cNvPr>
          <p:cNvSpPr txBox="1">
            <a:spLocks/>
          </p:cNvSpPr>
          <p:nvPr/>
        </p:nvSpPr>
        <p:spPr>
          <a:xfrm>
            <a:off x="941634" y="268528"/>
            <a:ext cx="7260732" cy="1010780"/>
          </a:xfrm>
          <a:prstGeom prst="rect">
            <a:avLst/>
          </a:prstGeom>
          <a:solidFill>
            <a:schemeClr val="accent6">
              <a:lumMod val="20000"/>
              <a:lumOff val="80000"/>
            </a:schemeClr>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2333625" indent="-1881188" algn="l">
              <a:spcBef>
                <a:spcPct val="20000"/>
              </a:spcBef>
              <a:buFont typeface="Arial" panose="020B0604020202020204" pitchFamily="34" charset="0"/>
              <a:buNone/>
              <a:defRPr/>
            </a:pPr>
            <a:r>
              <a:rPr lang="en-US" altLang="ja-JP" sz="2900" dirty="0"/>
              <a:t>1</a:t>
            </a:r>
            <a:r>
              <a:rPr lang="ja-JP" altLang="en-US" sz="2900" dirty="0"/>
              <a:t>、新会員研修　</a:t>
            </a:r>
            <a:r>
              <a:rPr lang="ja-JP" altLang="en-US" sz="2900" dirty="0">
                <a:solidFill>
                  <a:prstClr val="black"/>
                </a:solidFill>
                <a:latin typeface="Calibri"/>
                <a:ea typeface="ＭＳ Ｐゴシック" panose="020B0600070205080204" pitchFamily="50" charset="-128"/>
                <a:cs typeface="+mn-cs"/>
              </a:rPr>
              <a:t>⑵入会後の新会員研修</a:t>
            </a:r>
          </a:p>
          <a:p>
            <a:pPr marL="2333625" indent="-1346200" algn="l">
              <a:spcBef>
                <a:spcPct val="20000"/>
              </a:spcBef>
              <a:buFont typeface="Arial" panose="020B0604020202020204" pitchFamily="34" charset="0"/>
              <a:buNone/>
              <a:defRPr/>
            </a:pPr>
            <a:r>
              <a:rPr lang="ja-JP" altLang="en-US" sz="3600" dirty="0"/>
              <a:t>②</a:t>
            </a:r>
            <a:r>
              <a:rPr lang="en-US" altLang="ja-JP" sz="3600" dirty="0"/>
              <a:t>-b.</a:t>
            </a:r>
            <a:r>
              <a:rPr lang="ja-JP" altLang="en-US" sz="3600" dirty="0"/>
              <a:t>頻度　　②</a:t>
            </a:r>
            <a:r>
              <a:rPr lang="en-US" altLang="ja-JP" sz="3600" dirty="0"/>
              <a:t>-c.</a:t>
            </a:r>
            <a:r>
              <a:rPr lang="ja-JP" altLang="en-US" sz="3600" dirty="0"/>
              <a:t>研修時間</a:t>
            </a:r>
          </a:p>
        </p:txBody>
      </p:sp>
      <p:cxnSp>
        <p:nvCxnSpPr>
          <p:cNvPr id="5" name="直線コネクタ 4">
            <a:extLst>
              <a:ext uri="{FF2B5EF4-FFF2-40B4-BE49-F238E27FC236}">
                <a16:creationId xmlns:a16="http://schemas.microsoft.com/office/drawing/2014/main" id="{B18F6AD4-B673-4725-8007-8A886E09B403}"/>
              </a:ext>
            </a:extLst>
          </p:cNvPr>
          <p:cNvCxnSpPr>
            <a:cxnSpLocks/>
          </p:cNvCxnSpPr>
          <p:nvPr/>
        </p:nvCxnSpPr>
        <p:spPr>
          <a:xfrm>
            <a:off x="863588" y="1285422"/>
            <a:ext cx="741682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8" name="グラフ 7">
            <a:extLst>
              <a:ext uri="{FF2B5EF4-FFF2-40B4-BE49-F238E27FC236}">
                <a16:creationId xmlns:a16="http://schemas.microsoft.com/office/drawing/2014/main" id="{9A761438-2ECB-4560-95CF-BC8257776895}"/>
              </a:ext>
            </a:extLst>
          </p:cNvPr>
          <p:cNvGraphicFramePr/>
          <p:nvPr>
            <p:extLst>
              <p:ext uri="{D42A27DB-BD31-4B8C-83A1-F6EECF244321}">
                <p14:modId xmlns:p14="http://schemas.microsoft.com/office/powerpoint/2010/main" val="3111606223"/>
              </p:ext>
            </p:extLst>
          </p:nvPr>
        </p:nvGraphicFramePr>
        <p:xfrm>
          <a:off x="348999" y="1641432"/>
          <a:ext cx="4032448" cy="4015782"/>
        </p:xfrm>
        <a:graphic>
          <a:graphicData uri="http://schemas.openxmlformats.org/drawingml/2006/chart">
            <c:chart xmlns:c="http://schemas.openxmlformats.org/drawingml/2006/chart" xmlns:r="http://schemas.openxmlformats.org/officeDocument/2006/relationships" r:id="rId2"/>
          </a:graphicData>
        </a:graphic>
      </p:graphicFrame>
      <p:sp>
        <p:nvSpPr>
          <p:cNvPr id="10" name="テキスト ボックス 9">
            <a:extLst>
              <a:ext uri="{FF2B5EF4-FFF2-40B4-BE49-F238E27FC236}">
                <a16:creationId xmlns:a16="http://schemas.microsoft.com/office/drawing/2014/main" id="{D736BD5C-94A0-4593-8723-7DA6F502F261}"/>
              </a:ext>
            </a:extLst>
          </p:cNvPr>
          <p:cNvSpPr txBox="1"/>
          <p:nvPr/>
        </p:nvSpPr>
        <p:spPr>
          <a:xfrm>
            <a:off x="3131842" y="5572575"/>
            <a:ext cx="1584176" cy="338554"/>
          </a:xfrm>
          <a:prstGeom prst="rect">
            <a:avLst/>
          </a:prstGeom>
          <a:noFill/>
        </p:spPr>
        <p:txBody>
          <a:bodyPr wrap="square" rtlCol="0">
            <a:spAutoFit/>
          </a:bodyPr>
          <a:lstStyle/>
          <a:p>
            <a:r>
              <a:rPr kumimoji="1" lang="en-US" altLang="ja-JP" sz="1600" dirty="0"/>
              <a:t>(</a:t>
            </a:r>
            <a:r>
              <a:rPr kumimoji="1" lang="ja-JP" altLang="en-US" sz="1600" dirty="0"/>
              <a:t>クラブ数</a:t>
            </a:r>
            <a:r>
              <a:rPr kumimoji="1" lang="en-US" altLang="ja-JP" sz="1600" dirty="0"/>
              <a:t>)</a:t>
            </a:r>
            <a:endParaRPr kumimoji="1" lang="ja-JP" altLang="en-US" sz="1600" dirty="0"/>
          </a:p>
        </p:txBody>
      </p:sp>
      <p:graphicFrame>
        <p:nvGraphicFramePr>
          <p:cNvPr id="11" name="グラフ 10">
            <a:extLst>
              <a:ext uri="{FF2B5EF4-FFF2-40B4-BE49-F238E27FC236}">
                <a16:creationId xmlns:a16="http://schemas.microsoft.com/office/drawing/2014/main" id="{DF8A304B-42D3-4DB8-9AE3-B4D354B5C8E3}"/>
              </a:ext>
            </a:extLst>
          </p:cNvPr>
          <p:cNvGraphicFramePr/>
          <p:nvPr>
            <p:extLst>
              <p:ext uri="{D42A27DB-BD31-4B8C-83A1-F6EECF244321}">
                <p14:modId xmlns:p14="http://schemas.microsoft.com/office/powerpoint/2010/main" val="827849096"/>
              </p:ext>
            </p:extLst>
          </p:nvPr>
        </p:nvGraphicFramePr>
        <p:xfrm>
          <a:off x="4546529" y="1726070"/>
          <a:ext cx="4248472" cy="4015782"/>
        </p:xfrm>
        <a:graphic>
          <a:graphicData uri="http://schemas.openxmlformats.org/drawingml/2006/chart">
            <c:chart xmlns:c="http://schemas.openxmlformats.org/drawingml/2006/chart" xmlns:r="http://schemas.openxmlformats.org/officeDocument/2006/relationships" r:id="rId3"/>
          </a:graphicData>
        </a:graphic>
      </p:graphicFrame>
      <p:sp>
        <p:nvSpPr>
          <p:cNvPr id="12" name="テキスト ボックス 11">
            <a:extLst>
              <a:ext uri="{FF2B5EF4-FFF2-40B4-BE49-F238E27FC236}">
                <a16:creationId xmlns:a16="http://schemas.microsoft.com/office/drawing/2014/main" id="{C7C25243-151D-4CF1-896A-B12FB0288D5D}"/>
              </a:ext>
            </a:extLst>
          </p:cNvPr>
          <p:cNvSpPr txBox="1"/>
          <p:nvPr/>
        </p:nvSpPr>
        <p:spPr>
          <a:xfrm>
            <a:off x="7488324" y="5657214"/>
            <a:ext cx="1584176" cy="338554"/>
          </a:xfrm>
          <a:prstGeom prst="rect">
            <a:avLst/>
          </a:prstGeom>
          <a:noFill/>
        </p:spPr>
        <p:txBody>
          <a:bodyPr wrap="square" rtlCol="0">
            <a:spAutoFit/>
          </a:bodyPr>
          <a:lstStyle/>
          <a:p>
            <a:r>
              <a:rPr kumimoji="1" lang="en-US" altLang="ja-JP" sz="1600" dirty="0"/>
              <a:t>(</a:t>
            </a:r>
            <a:r>
              <a:rPr kumimoji="1" lang="ja-JP" altLang="en-US" sz="1600" dirty="0"/>
              <a:t>クラブ数</a:t>
            </a:r>
            <a:r>
              <a:rPr kumimoji="1" lang="en-US" altLang="ja-JP" sz="1600" dirty="0"/>
              <a:t>)</a:t>
            </a:r>
            <a:endParaRPr kumimoji="1" lang="ja-JP" altLang="en-US" sz="1600" dirty="0"/>
          </a:p>
        </p:txBody>
      </p:sp>
    </p:spTree>
    <p:extLst>
      <p:ext uri="{BB962C8B-B14F-4D97-AF65-F5344CB8AC3E}">
        <p14:creationId xmlns:p14="http://schemas.microsoft.com/office/powerpoint/2010/main" val="30217536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2251B93F-AFED-4ABF-9F5F-661183AD904E}"/>
              </a:ext>
            </a:extLst>
          </p:cNvPr>
          <p:cNvSpPr txBox="1">
            <a:spLocks/>
          </p:cNvSpPr>
          <p:nvPr/>
        </p:nvSpPr>
        <p:spPr>
          <a:xfrm>
            <a:off x="695644" y="274642"/>
            <a:ext cx="7908803" cy="1010780"/>
          </a:xfrm>
          <a:prstGeom prst="rect">
            <a:avLst/>
          </a:prstGeom>
          <a:solidFill>
            <a:schemeClr val="accent6">
              <a:lumMod val="20000"/>
              <a:lumOff val="80000"/>
            </a:schemeClr>
          </a:solidFill>
        </p:spPr>
        <p:txBody>
          <a:bodyPr vert="horz" lIns="91440" tIns="45720" rIns="91440" bIns="45720" rtlCol="0" anchor="ctr">
            <a:normAutofit fontScale="97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2333625" indent="-1881188" algn="l">
              <a:spcBef>
                <a:spcPct val="20000"/>
              </a:spcBef>
              <a:buFont typeface="Arial" panose="020B0604020202020204" pitchFamily="34" charset="0"/>
              <a:buNone/>
              <a:defRPr/>
            </a:pPr>
            <a:r>
              <a:rPr lang="en-US" altLang="ja-JP" sz="2900" dirty="0"/>
              <a:t>1</a:t>
            </a:r>
            <a:r>
              <a:rPr lang="ja-JP" altLang="en-US" sz="2900" dirty="0"/>
              <a:t>、新会員研修　</a:t>
            </a:r>
            <a:r>
              <a:rPr lang="ja-JP" altLang="en-US" sz="2900" dirty="0">
                <a:solidFill>
                  <a:prstClr val="black"/>
                </a:solidFill>
                <a:latin typeface="Calibri"/>
                <a:ea typeface="ＭＳ Ｐゴシック" panose="020B0600070205080204" pitchFamily="50" charset="-128"/>
                <a:cs typeface="+mn-cs"/>
              </a:rPr>
              <a:t>⑵入会後の新会員研修</a:t>
            </a:r>
            <a:br>
              <a:rPr lang="en-US" altLang="ja-JP" dirty="0"/>
            </a:br>
            <a:r>
              <a:rPr kumimoji="1" lang="ja-JP" altLang="en-US" sz="3600" dirty="0"/>
              <a:t>③ </a:t>
            </a:r>
            <a:r>
              <a:rPr lang="ja-JP" altLang="ja-JP" sz="3600" dirty="0">
                <a:effectLst/>
                <a:ea typeface="ＭＳ Ｐゴシック" panose="020B0600070205080204" pitchFamily="50" charset="-128"/>
                <a:cs typeface="Times New Roman" panose="02020603050405020304" pitchFamily="18" charset="0"/>
              </a:rPr>
              <a:t>研修の形式</a:t>
            </a:r>
            <a:r>
              <a:rPr lang="ja-JP" altLang="en-US" sz="3600" dirty="0">
                <a:effectLst/>
                <a:ea typeface="ＭＳ Ｐゴシック" panose="020B0600070205080204" pitchFamily="50" charset="-128"/>
                <a:cs typeface="Times New Roman" panose="02020603050405020304" pitchFamily="18" charset="0"/>
              </a:rPr>
              <a:t>　</a:t>
            </a:r>
            <a:endParaRPr lang="ja-JP" altLang="en-US" sz="3600" dirty="0"/>
          </a:p>
        </p:txBody>
      </p:sp>
      <p:cxnSp>
        <p:nvCxnSpPr>
          <p:cNvPr id="5" name="直線コネクタ 4">
            <a:extLst>
              <a:ext uri="{FF2B5EF4-FFF2-40B4-BE49-F238E27FC236}">
                <a16:creationId xmlns:a16="http://schemas.microsoft.com/office/drawing/2014/main" id="{B18F6AD4-B673-4725-8007-8A886E09B403}"/>
              </a:ext>
            </a:extLst>
          </p:cNvPr>
          <p:cNvCxnSpPr>
            <a:cxnSpLocks/>
          </p:cNvCxnSpPr>
          <p:nvPr/>
        </p:nvCxnSpPr>
        <p:spPr>
          <a:xfrm>
            <a:off x="863588" y="1285422"/>
            <a:ext cx="741682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8" name="グラフ 7">
            <a:extLst>
              <a:ext uri="{FF2B5EF4-FFF2-40B4-BE49-F238E27FC236}">
                <a16:creationId xmlns:a16="http://schemas.microsoft.com/office/drawing/2014/main" id="{9A761438-2ECB-4560-95CF-BC8257776895}"/>
              </a:ext>
            </a:extLst>
          </p:cNvPr>
          <p:cNvGraphicFramePr/>
          <p:nvPr>
            <p:extLst>
              <p:ext uri="{D42A27DB-BD31-4B8C-83A1-F6EECF244321}">
                <p14:modId xmlns:p14="http://schemas.microsoft.com/office/powerpoint/2010/main" val="782379572"/>
              </p:ext>
            </p:extLst>
          </p:nvPr>
        </p:nvGraphicFramePr>
        <p:xfrm>
          <a:off x="539552" y="1411034"/>
          <a:ext cx="6144344" cy="4608512"/>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a:extLst>
              <a:ext uri="{FF2B5EF4-FFF2-40B4-BE49-F238E27FC236}">
                <a16:creationId xmlns:a16="http://schemas.microsoft.com/office/drawing/2014/main" id="{C7E77575-0903-4937-ADED-80CDFF87EBCD}"/>
              </a:ext>
            </a:extLst>
          </p:cNvPr>
          <p:cNvSpPr txBox="1"/>
          <p:nvPr/>
        </p:nvSpPr>
        <p:spPr>
          <a:xfrm>
            <a:off x="5580112" y="6019547"/>
            <a:ext cx="1584176" cy="369332"/>
          </a:xfrm>
          <a:prstGeom prst="rect">
            <a:avLst/>
          </a:prstGeom>
          <a:noFill/>
        </p:spPr>
        <p:txBody>
          <a:bodyPr wrap="square" rtlCol="0">
            <a:spAutoFit/>
          </a:bodyPr>
          <a:lstStyle/>
          <a:p>
            <a:r>
              <a:rPr kumimoji="1" lang="en-US" altLang="ja-JP" dirty="0"/>
              <a:t>(</a:t>
            </a:r>
            <a:r>
              <a:rPr kumimoji="1" lang="ja-JP" altLang="en-US" dirty="0"/>
              <a:t>クラブ数</a:t>
            </a:r>
            <a:r>
              <a:rPr kumimoji="1" lang="en-US" altLang="ja-JP" dirty="0"/>
              <a:t>)</a:t>
            </a:r>
            <a:endParaRPr kumimoji="1" lang="ja-JP" altLang="en-US" dirty="0"/>
          </a:p>
        </p:txBody>
      </p:sp>
      <p:sp>
        <p:nvSpPr>
          <p:cNvPr id="2" name="テキスト ボックス 1">
            <a:extLst>
              <a:ext uri="{FF2B5EF4-FFF2-40B4-BE49-F238E27FC236}">
                <a16:creationId xmlns:a16="http://schemas.microsoft.com/office/drawing/2014/main" id="{7037544D-76F7-4B4E-AB67-72241070B0F3}"/>
              </a:ext>
            </a:extLst>
          </p:cNvPr>
          <p:cNvSpPr txBox="1"/>
          <p:nvPr/>
        </p:nvSpPr>
        <p:spPr>
          <a:xfrm>
            <a:off x="7018290" y="2780928"/>
            <a:ext cx="1730174" cy="1015663"/>
          </a:xfrm>
          <a:prstGeom prst="rect">
            <a:avLst/>
          </a:prstGeom>
          <a:solidFill>
            <a:srgbClr val="FDEADA"/>
          </a:solidFill>
        </p:spPr>
        <p:txBody>
          <a:bodyPr wrap="square" rtlCol="0">
            <a:spAutoFit/>
          </a:bodyPr>
          <a:lstStyle/>
          <a:p>
            <a:r>
              <a:rPr kumimoji="1" lang="ja-JP" altLang="en-US" sz="2000" dirty="0"/>
              <a:t>・食事会</a:t>
            </a:r>
          </a:p>
          <a:p>
            <a:pPr marL="177800" indent="-177800"/>
            <a:r>
              <a:rPr lang="ja-JP" altLang="en-US" sz="2000" dirty="0"/>
              <a:t>・懇親食事会で質疑応答</a:t>
            </a:r>
            <a:endParaRPr kumimoji="1" lang="ja-JP" altLang="en-US" sz="2000" dirty="0"/>
          </a:p>
        </p:txBody>
      </p:sp>
      <p:sp>
        <p:nvSpPr>
          <p:cNvPr id="3" name="テキスト ボックス 2">
            <a:extLst>
              <a:ext uri="{FF2B5EF4-FFF2-40B4-BE49-F238E27FC236}">
                <a16:creationId xmlns:a16="http://schemas.microsoft.com/office/drawing/2014/main" id="{1A022F36-E328-49C3-9946-D272BC5454DC}"/>
              </a:ext>
            </a:extLst>
          </p:cNvPr>
          <p:cNvSpPr txBox="1"/>
          <p:nvPr/>
        </p:nvSpPr>
        <p:spPr>
          <a:xfrm>
            <a:off x="7018290" y="2380818"/>
            <a:ext cx="1296144" cy="400110"/>
          </a:xfrm>
          <a:prstGeom prst="rect">
            <a:avLst/>
          </a:prstGeom>
          <a:noFill/>
        </p:spPr>
        <p:txBody>
          <a:bodyPr wrap="square" rtlCol="0">
            <a:spAutoFit/>
          </a:bodyPr>
          <a:lstStyle/>
          <a:p>
            <a:r>
              <a:rPr kumimoji="1" lang="ja-JP" altLang="en-US" sz="2000" dirty="0"/>
              <a:t>その他</a:t>
            </a:r>
          </a:p>
        </p:txBody>
      </p:sp>
    </p:spTree>
    <p:extLst>
      <p:ext uri="{BB962C8B-B14F-4D97-AF65-F5344CB8AC3E}">
        <p14:creationId xmlns:p14="http://schemas.microsoft.com/office/powerpoint/2010/main" val="2125451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2251B93F-AFED-4ABF-9F5F-661183AD904E}"/>
              </a:ext>
            </a:extLst>
          </p:cNvPr>
          <p:cNvSpPr txBox="1">
            <a:spLocks/>
          </p:cNvSpPr>
          <p:nvPr/>
        </p:nvSpPr>
        <p:spPr>
          <a:xfrm>
            <a:off x="695644" y="274642"/>
            <a:ext cx="7908803" cy="1010780"/>
          </a:xfrm>
          <a:prstGeom prst="rect">
            <a:avLst/>
          </a:prstGeom>
          <a:solidFill>
            <a:schemeClr val="accent6">
              <a:lumMod val="20000"/>
              <a:lumOff val="80000"/>
            </a:schemeClr>
          </a:solidFill>
        </p:spPr>
        <p:txBody>
          <a:bodyPr vert="horz" lIns="91440" tIns="45720" rIns="91440" bIns="45720" rtlCol="0" anchor="ctr">
            <a:normAutofit fontScale="97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2333625" indent="-1881188" algn="l">
              <a:spcBef>
                <a:spcPct val="20000"/>
              </a:spcBef>
              <a:buFont typeface="Arial" panose="020B0604020202020204" pitchFamily="34" charset="0"/>
              <a:buNone/>
              <a:defRPr/>
            </a:pPr>
            <a:r>
              <a:rPr lang="en-US" altLang="ja-JP" sz="2900" dirty="0"/>
              <a:t>1</a:t>
            </a:r>
            <a:r>
              <a:rPr lang="ja-JP" altLang="en-US" sz="2900" dirty="0"/>
              <a:t>、新会員研修　</a:t>
            </a:r>
            <a:r>
              <a:rPr lang="ja-JP" altLang="en-US" sz="2900" dirty="0">
                <a:solidFill>
                  <a:prstClr val="black"/>
                </a:solidFill>
                <a:latin typeface="Calibri"/>
                <a:ea typeface="ＭＳ Ｐゴシック" panose="020B0600070205080204" pitchFamily="50" charset="-128"/>
                <a:cs typeface="+mn-cs"/>
              </a:rPr>
              <a:t>⑵入会後の新会員研修</a:t>
            </a:r>
            <a:br>
              <a:rPr lang="en-US" altLang="ja-JP" dirty="0"/>
            </a:br>
            <a:r>
              <a:rPr kumimoji="1" lang="ja-JP" altLang="en-US" sz="3600" dirty="0"/>
              <a:t>④</a:t>
            </a:r>
            <a:r>
              <a:rPr lang="ja-JP" altLang="ja-JP" sz="3600" dirty="0">
                <a:effectLst/>
                <a:ea typeface="ＭＳ Ｐゴシック" panose="020B0600070205080204" pitchFamily="50" charset="-128"/>
                <a:cs typeface="Times New Roman" panose="02020603050405020304" pitchFamily="18" charset="0"/>
              </a:rPr>
              <a:t>研修の</a:t>
            </a:r>
            <a:r>
              <a:rPr lang="ja-JP" altLang="en-US" sz="3600" dirty="0">
                <a:effectLst/>
                <a:ea typeface="ＭＳ Ｐゴシック" panose="020B0600070205080204" pitchFamily="50" charset="-128"/>
                <a:cs typeface="Times New Roman" panose="02020603050405020304" pitchFamily="18" charset="0"/>
              </a:rPr>
              <a:t>講師　</a:t>
            </a:r>
            <a:endParaRPr lang="ja-JP" altLang="en-US" sz="3600" dirty="0"/>
          </a:p>
        </p:txBody>
      </p:sp>
      <p:cxnSp>
        <p:nvCxnSpPr>
          <p:cNvPr id="5" name="直線コネクタ 4">
            <a:extLst>
              <a:ext uri="{FF2B5EF4-FFF2-40B4-BE49-F238E27FC236}">
                <a16:creationId xmlns:a16="http://schemas.microsoft.com/office/drawing/2014/main" id="{B18F6AD4-B673-4725-8007-8A886E09B403}"/>
              </a:ext>
            </a:extLst>
          </p:cNvPr>
          <p:cNvCxnSpPr>
            <a:cxnSpLocks/>
          </p:cNvCxnSpPr>
          <p:nvPr/>
        </p:nvCxnSpPr>
        <p:spPr>
          <a:xfrm>
            <a:off x="863588" y="1285422"/>
            <a:ext cx="741682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8" name="グラフ 7">
            <a:extLst>
              <a:ext uri="{FF2B5EF4-FFF2-40B4-BE49-F238E27FC236}">
                <a16:creationId xmlns:a16="http://schemas.microsoft.com/office/drawing/2014/main" id="{9A761438-2ECB-4560-95CF-BC8257776895}"/>
              </a:ext>
            </a:extLst>
          </p:cNvPr>
          <p:cNvGraphicFramePr/>
          <p:nvPr>
            <p:extLst>
              <p:ext uri="{D42A27DB-BD31-4B8C-83A1-F6EECF244321}">
                <p14:modId xmlns:p14="http://schemas.microsoft.com/office/powerpoint/2010/main" val="248477685"/>
              </p:ext>
            </p:extLst>
          </p:nvPr>
        </p:nvGraphicFramePr>
        <p:xfrm>
          <a:off x="539552" y="1411034"/>
          <a:ext cx="6144344" cy="4608512"/>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a:extLst>
              <a:ext uri="{FF2B5EF4-FFF2-40B4-BE49-F238E27FC236}">
                <a16:creationId xmlns:a16="http://schemas.microsoft.com/office/drawing/2014/main" id="{C7E77575-0903-4937-ADED-80CDFF87EBCD}"/>
              </a:ext>
            </a:extLst>
          </p:cNvPr>
          <p:cNvSpPr txBox="1"/>
          <p:nvPr/>
        </p:nvSpPr>
        <p:spPr>
          <a:xfrm>
            <a:off x="5580112" y="6019547"/>
            <a:ext cx="1584176" cy="369332"/>
          </a:xfrm>
          <a:prstGeom prst="rect">
            <a:avLst/>
          </a:prstGeom>
          <a:noFill/>
        </p:spPr>
        <p:txBody>
          <a:bodyPr wrap="square" rtlCol="0">
            <a:spAutoFit/>
          </a:bodyPr>
          <a:lstStyle/>
          <a:p>
            <a:r>
              <a:rPr kumimoji="1" lang="en-US" altLang="ja-JP" dirty="0"/>
              <a:t>(</a:t>
            </a:r>
            <a:r>
              <a:rPr kumimoji="1" lang="ja-JP" altLang="en-US" dirty="0"/>
              <a:t>クラブ数</a:t>
            </a:r>
            <a:r>
              <a:rPr kumimoji="1" lang="en-US" altLang="ja-JP" dirty="0"/>
              <a:t>)</a:t>
            </a:r>
            <a:endParaRPr kumimoji="1" lang="ja-JP" altLang="en-US" dirty="0"/>
          </a:p>
        </p:txBody>
      </p:sp>
      <p:sp>
        <p:nvSpPr>
          <p:cNvPr id="2" name="テキスト ボックス 1">
            <a:extLst>
              <a:ext uri="{FF2B5EF4-FFF2-40B4-BE49-F238E27FC236}">
                <a16:creationId xmlns:a16="http://schemas.microsoft.com/office/drawing/2014/main" id="{7037544D-76F7-4B4E-AB67-72241070B0F3}"/>
              </a:ext>
            </a:extLst>
          </p:cNvPr>
          <p:cNvSpPr txBox="1"/>
          <p:nvPr/>
        </p:nvSpPr>
        <p:spPr>
          <a:xfrm>
            <a:off x="7018290" y="2780928"/>
            <a:ext cx="1802182" cy="707886"/>
          </a:xfrm>
          <a:prstGeom prst="rect">
            <a:avLst/>
          </a:prstGeom>
          <a:solidFill>
            <a:srgbClr val="FDEADA"/>
          </a:solidFill>
        </p:spPr>
        <p:txBody>
          <a:bodyPr wrap="square" rtlCol="0">
            <a:spAutoFit/>
          </a:bodyPr>
          <a:lstStyle/>
          <a:p>
            <a:pPr marL="177800" indent="-177800"/>
            <a:r>
              <a:rPr kumimoji="1" lang="ja-JP" altLang="en-US" sz="2000" dirty="0"/>
              <a:t>・バスト会長</a:t>
            </a:r>
            <a:r>
              <a:rPr kumimoji="1" lang="en-US" altLang="ja-JP" sz="2000" dirty="0"/>
              <a:t>(3)</a:t>
            </a:r>
            <a:endParaRPr kumimoji="1" lang="ja-JP" altLang="en-US" sz="2000" dirty="0"/>
          </a:p>
          <a:p>
            <a:pPr marL="177800" indent="-177800"/>
            <a:r>
              <a:rPr lang="ja-JP" altLang="en-US" sz="2000" dirty="0"/>
              <a:t>・ガバナー補佐</a:t>
            </a:r>
            <a:endParaRPr kumimoji="1" lang="ja-JP" altLang="en-US" sz="2000" dirty="0"/>
          </a:p>
        </p:txBody>
      </p:sp>
      <p:sp>
        <p:nvSpPr>
          <p:cNvPr id="3" name="テキスト ボックス 2">
            <a:extLst>
              <a:ext uri="{FF2B5EF4-FFF2-40B4-BE49-F238E27FC236}">
                <a16:creationId xmlns:a16="http://schemas.microsoft.com/office/drawing/2014/main" id="{1A022F36-E328-49C3-9946-D272BC5454DC}"/>
              </a:ext>
            </a:extLst>
          </p:cNvPr>
          <p:cNvSpPr txBox="1"/>
          <p:nvPr/>
        </p:nvSpPr>
        <p:spPr>
          <a:xfrm>
            <a:off x="7018290" y="2380818"/>
            <a:ext cx="1296144" cy="400110"/>
          </a:xfrm>
          <a:prstGeom prst="rect">
            <a:avLst/>
          </a:prstGeom>
          <a:noFill/>
        </p:spPr>
        <p:txBody>
          <a:bodyPr wrap="square" rtlCol="0">
            <a:spAutoFit/>
          </a:bodyPr>
          <a:lstStyle/>
          <a:p>
            <a:r>
              <a:rPr kumimoji="1" lang="ja-JP" altLang="en-US" sz="2000" dirty="0"/>
              <a:t>その他</a:t>
            </a:r>
          </a:p>
        </p:txBody>
      </p:sp>
    </p:spTree>
    <p:extLst>
      <p:ext uri="{BB962C8B-B14F-4D97-AF65-F5344CB8AC3E}">
        <p14:creationId xmlns:p14="http://schemas.microsoft.com/office/powerpoint/2010/main" val="3573041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2251B93F-AFED-4ABF-9F5F-661183AD904E}"/>
              </a:ext>
            </a:extLst>
          </p:cNvPr>
          <p:cNvSpPr txBox="1">
            <a:spLocks/>
          </p:cNvSpPr>
          <p:nvPr/>
        </p:nvSpPr>
        <p:spPr>
          <a:xfrm>
            <a:off x="695644" y="274642"/>
            <a:ext cx="7908803" cy="1010780"/>
          </a:xfrm>
          <a:prstGeom prst="rect">
            <a:avLst/>
          </a:prstGeom>
          <a:solidFill>
            <a:schemeClr val="accent6">
              <a:lumMod val="20000"/>
              <a:lumOff val="80000"/>
            </a:schemeClr>
          </a:solidFill>
        </p:spPr>
        <p:txBody>
          <a:bodyPr vert="horz" lIns="91440" tIns="45720" rIns="91440" bIns="45720" rtlCol="0" anchor="ctr">
            <a:normAutofit fontScale="97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2333625" indent="-1881188" algn="l">
              <a:spcBef>
                <a:spcPct val="20000"/>
              </a:spcBef>
              <a:buFont typeface="Arial" panose="020B0604020202020204" pitchFamily="34" charset="0"/>
              <a:buNone/>
              <a:defRPr/>
            </a:pPr>
            <a:r>
              <a:rPr lang="en-US" altLang="ja-JP" sz="2900" dirty="0"/>
              <a:t>1</a:t>
            </a:r>
            <a:r>
              <a:rPr lang="ja-JP" altLang="en-US" sz="2900" dirty="0"/>
              <a:t>、新会員研修　</a:t>
            </a:r>
            <a:r>
              <a:rPr lang="ja-JP" altLang="en-US" sz="2900" dirty="0">
                <a:solidFill>
                  <a:prstClr val="black"/>
                </a:solidFill>
                <a:latin typeface="Calibri"/>
                <a:ea typeface="ＭＳ Ｐゴシック" panose="020B0600070205080204" pitchFamily="50" charset="-128"/>
                <a:cs typeface="+mn-cs"/>
              </a:rPr>
              <a:t>⑵入会後の新会員研修</a:t>
            </a:r>
            <a:br>
              <a:rPr lang="en-US" altLang="ja-JP" dirty="0"/>
            </a:br>
            <a:r>
              <a:rPr kumimoji="1" lang="ja-JP" altLang="en-US" sz="3600" dirty="0"/>
              <a:t>⑤</a:t>
            </a:r>
            <a:r>
              <a:rPr lang="ja-JP" altLang="ja-JP" sz="3600" dirty="0">
                <a:effectLst/>
                <a:ea typeface="ＭＳ Ｐゴシック" panose="020B0600070205080204" pitchFamily="50" charset="-128"/>
                <a:cs typeface="Times New Roman" panose="02020603050405020304" pitchFamily="18" charset="0"/>
              </a:rPr>
              <a:t>研修</a:t>
            </a:r>
            <a:r>
              <a:rPr lang="ja-JP" altLang="en-US" sz="3600" dirty="0">
                <a:effectLst/>
                <a:ea typeface="ＭＳ Ｐゴシック" panose="020B0600070205080204" pitchFamily="50" charset="-128"/>
                <a:cs typeface="Times New Roman" panose="02020603050405020304" pitchFamily="18" charset="0"/>
              </a:rPr>
              <a:t>内容</a:t>
            </a:r>
            <a:endParaRPr lang="ja-JP" altLang="en-US" sz="3600" dirty="0"/>
          </a:p>
        </p:txBody>
      </p:sp>
      <p:cxnSp>
        <p:nvCxnSpPr>
          <p:cNvPr id="5" name="直線コネクタ 4">
            <a:extLst>
              <a:ext uri="{FF2B5EF4-FFF2-40B4-BE49-F238E27FC236}">
                <a16:creationId xmlns:a16="http://schemas.microsoft.com/office/drawing/2014/main" id="{B18F6AD4-B673-4725-8007-8A886E09B403}"/>
              </a:ext>
            </a:extLst>
          </p:cNvPr>
          <p:cNvCxnSpPr>
            <a:cxnSpLocks/>
          </p:cNvCxnSpPr>
          <p:nvPr/>
        </p:nvCxnSpPr>
        <p:spPr>
          <a:xfrm>
            <a:off x="863588" y="1285422"/>
            <a:ext cx="741682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7037544D-76F7-4B4E-AB67-72241070B0F3}"/>
              </a:ext>
            </a:extLst>
          </p:cNvPr>
          <p:cNvSpPr txBox="1"/>
          <p:nvPr/>
        </p:nvSpPr>
        <p:spPr>
          <a:xfrm>
            <a:off x="6588224" y="2780928"/>
            <a:ext cx="2160240" cy="2246769"/>
          </a:xfrm>
          <a:prstGeom prst="rect">
            <a:avLst/>
          </a:prstGeom>
          <a:solidFill>
            <a:srgbClr val="FDEADA"/>
          </a:solidFill>
        </p:spPr>
        <p:txBody>
          <a:bodyPr wrap="square" rtlCol="0">
            <a:spAutoFit/>
          </a:bodyPr>
          <a:lstStyle/>
          <a:p>
            <a:pPr marL="177800" indent="-177800"/>
            <a:r>
              <a:rPr kumimoji="1" lang="ja-JP" altLang="en-US" sz="2000" dirty="0"/>
              <a:t>・クラブなどに対する意見の確認</a:t>
            </a:r>
          </a:p>
          <a:p>
            <a:pPr marL="177800" indent="-177800"/>
            <a:r>
              <a:rPr lang="ja-JP" altLang="en-US" sz="2000" dirty="0"/>
              <a:t>・入会後の不明点、不安などを先輩と話し合う</a:t>
            </a:r>
            <a:endParaRPr lang="en-US" altLang="ja-JP" sz="2000" dirty="0"/>
          </a:p>
          <a:p>
            <a:pPr marL="177800" indent="-177800"/>
            <a:r>
              <a:rPr kumimoji="1" lang="ja-JP" altLang="en-US" sz="2000" dirty="0"/>
              <a:t>・クラブビジョンについても説明</a:t>
            </a:r>
          </a:p>
        </p:txBody>
      </p:sp>
      <p:sp>
        <p:nvSpPr>
          <p:cNvPr id="3" name="テキスト ボックス 2">
            <a:extLst>
              <a:ext uri="{FF2B5EF4-FFF2-40B4-BE49-F238E27FC236}">
                <a16:creationId xmlns:a16="http://schemas.microsoft.com/office/drawing/2014/main" id="{1A022F36-E328-49C3-9946-D272BC5454DC}"/>
              </a:ext>
            </a:extLst>
          </p:cNvPr>
          <p:cNvSpPr txBox="1"/>
          <p:nvPr/>
        </p:nvSpPr>
        <p:spPr>
          <a:xfrm>
            <a:off x="7018290" y="2380818"/>
            <a:ext cx="1296144" cy="400110"/>
          </a:xfrm>
          <a:prstGeom prst="rect">
            <a:avLst/>
          </a:prstGeom>
          <a:noFill/>
        </p:spPr>
        <p:txBody>
          <a:bodyPr wrap="square" rtlCol="0">
            <a:spAutoFit/>
          </a:bodyPr>
          <a:lstStyle/>
          <a:p>
            <a:r>
              <a:rPr kumimoji="1" lang="ja-JP" altLang="en-US" sz="2000" dirty="0"/>
              <a:t>その他</a:t>
            </a:r>
          </a:p>
        </p:txBody>
      </p:sp>
      <p:graphicFrame>
        <p:nvGraphicFramePr>
          <p:cNvPr id="9" name="グラフ 8">
            <a:extLst>
              <a:ext uri="{FF2B5EF4-FFF2-40B4-BE49-F238E27FC236}">
                <a16:creationId xmlns:a16="http://schemas.microsoft.com/office/drawing/2014/main" id="{7799B854-6858-4678-8DEE-B14797C1130F}"/>
              </a:ext>
            </a:extLst>
          </p:cNvPr>
          <p:cNvGraphicFramePr/>
          <p:nvPr>
            <p:extLst>
              <p:ext uri="{D42A27DB-BD31-4B8C-83A1-F6EECF244321}">
                <p14:modId xmlns:p14="http://schemas.microsoft.com/office/powerpoint/2010/main" val="1275225748"/>
              </p:ext>
            </p:extLst>
          </p:nvPr>
        </p:nvGraphicFramePr>
        <p:xfrm>
          <a:off x="251520" y="1497565"/>
          <a:ext cx="6192688" cy="51869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66829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2251B93F-AFED-4ABF-9F5F-661183AD904E}"/>
              </a:ext>
            </a:extLst>
          </p:cNvPr>
          <p:cNvSpPr txBox="1">
            <a:spLocks/>
          </p:cNvSpPr>
          <p:nvPr/>
        </p:nvSpPr>
        <p:spPr>
          <a:xfrm>
            <a:off x="695644" y="274642"/>
            <a:ext cx="7908803" cy="1010780"/>
          </a:xfrm>
          <a:prstGeom prst="rect">
            <a:avLst/>
          </a:prstGeom>
          <a:solidFill>
            <a:schemeClr val="accent6">
              <a:lumMod val="20000"/>
              <a:lumOff val="80000"/>
            </a:schemeClr>
          </a:solidFill>
        </p:spPr>
        <p:txBody>
          <a:bodyPr vert="horz" lIns="91440" tIns="45720" rIns="91440" bIns="45720" rtlCol="0" anchor="ctr">
            <a:normAutofit fontScale="97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2333625" indent="-1881188" algn="l">
              <a:spcBef>
                <a:spcPct val="20000"/>
              </a:spcBef>
              <a:buFont typeface="Arial" panose="020B0604020202020204" pitchFamily="34" charset="0"/>
              <a:buNone/>
              <a:defRPr/>
            </a:pPr>
            <a:r>
              <a:rPr lang="en-US" altLang="ja-JP" sz="2900" dirty="0"/>
              <a:t>1</a:t>
            </a:r>
            <a:r>
              <a:rPr lang="ja-JP" altLang="en-US" sz="2900" dirty="0"/>
              <a:t>、新会員研修　</a:t>
            </a:r>
            <a:r>
              <a:rPr lang="ja-JP" altLang="en-US" sz="2900" dirty="0">
                <a:solidFill>
                  <a:prstClr val="black"/>
                </a:solidFill>
                <a:latin typeface="Calibri"/>
                <a:ea typeface="ＭＳ Ｐゴシック" panose="020B0600070205080204" pitchFamily="50" charset="-128"/>
                <a:cs typeface="+mn-cs"/>
              </a:rPr>
              <a:t>⑵入会後の新会員研修</a:t>
            </a:r>
            <a:br>
              <a:rPr lang="en-US" altLang="ja-JP" dirty="0"/>
            </a:br>
            <a:r>
              <a:rPr kumimoji="1" lang="ja-JP" altLang="en-US" sz="3600" dirty="0"/>
              <a:t>⑥</a:t>
            </a:r>
            <a:r>
              <a:rPr lang="ja-JP" altLang="ja-JP" sz="3600" dirty="0">
                <a:effectLst/>
                <a:ea typeface="ＭＳ Ｐゴシック" panose="020B0600070205080204" pitchFamily="50" charset="-128"/>
                <a:cs typeface="Times New Roman" panose="02020603050405020304" pitchFamily="18" charset="0"/>
              </a:rPr>
              <a:t>説明資料</a:t>
            </a:r>
            <a:r>
              <a:rPr lang="ja-JP" altLang="en-US" sz="3600" dirty="0">
                <a:effectLst/>
                <a:ea typeface="ＭＳ Ｐゴシック" panose="020B0600070205080204" pitchFamily="50" charset="-128"/>
                <a:cs typeface="Times New Roman" panose="02020603050405020304" pitchFamily="18" charset="0"/>
              </a:rPr>
              <a:t>の</a:t>
            </a:r>
            <a:r>
              <a:rPr lang="ja-JP" altLang="ja-JP" sz="3600" dirty="0">
                <a:effectLst/>
                <a:ea typeface="ＭＳ Ｐゴシック" panose="020B0600070205080204" pitchFamily="50" charset="-128"/>
                <a:cs typeface="Times New Roman" panose="02020603050405020304" pitchFamily="18" charset="0"/>
              </a:rPr>
              <a:t>入手</a:t>
            </a:r>
            <a:r>
              <a:rPr lang="ja-JP" altLang="en-US" sz="3600" dirty="0">
                <a:effectLst/>
                <a:ea typeface="ＭＳ Ｐゴシック" panose="020B0600070205080204" pitchFamily="50" charset="-128"/>
                <a:cs typeface="Times New Roman" panose="02020603050405020304" pitchFamily="18" charset="0"/>
              </a:rPr>
              <a:t>先</a:t>
            </a:r>
            <a:endParaRPr lang="ja-JP" altLang="en-US" sz="3600" dirty="0"/>
          </a:p>
        </p:txBody>
      </p:sp>
      <p:cxnSp>
        <p:nvCxnSpPr>
          <p:cNvPr id="5" name="直線コネクタ 4">
            <a:extLst>
              <a:ext uri="{FF2B5EF4-FFF2-40B4-BE49-F238E27FC236}">
                <a16:creationId xmlns:a16="http://schemas.microsoft.com/office/drawing/2014/main" id="{B18F6AD4-B673-4725-8007-8A886E09B403}"/>
              </a:ext>
            </a:extLst>
          </p:cNvPr>
          <p:cNvCxnSpPr>
            <a:cxnSpLocks/>
          </p:cNvCxnSpPr>
          <p:nvPr/>
        </p:nvCxnSpPr>
        <p:spPr>
          <a:xfrm>
            <a:off x="863588" y="1285422"/>
            <a:ext cx="741682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7037544D-76F7-4B4E-AB67-72241070B0F3}"/>
              </a:ext>
            </a:extLst>
          </p:cNvPr>
          <p:cNvSpPr txBox="1"/>
          <p:nvPr/>
        </p:nvSpPr>
        <p:spPr>
          <a:xfrm>
            <a:off x="7018290" y="2780928"/>
            <a:ext cx="1730174" cy="1631216"/>
          </a:xfrm>
          <a:prstGeom prst="rect">
            <a:avLst/>
          </a:prstGeom>
          <a:solidFill>
            <a:srgbClr val="FDEADA"/>
          </a:solidFill>
        </p:spPr>
        <p:txBody>
          <a:bodyPr wrap="square" rtlCol="0">
            <a:spAutoFit/>
          </a:bodyPr>
          <a:lstStyle/>
          <a:p>
            <a:pPr marL="177800" indent="-177800"/>
            <a:r>
              <a:rPr kumimoji="1" lang="ja-JP" altLang="en-US" sz="2000" dirty="0"/>
              <a:t>・ロータリー情報研究会</a:t>
            </a:r>
            <a:r>
              <a:rPr kumimoji="1" lang="en-US" altLang="ja-JP" sz="2000" dirty="0"/>
              <a:t>(2)</a:t>
            </a:r>
            <a:endParaRPr lang="en-US" altLang="ja-JP" sz="2000" dirty="0"/>
          </a:p>
          <a:p>
            <a:pPr marL="177800" indent="-177800"/>
            <a:r>
              <a:rPr kumimoji="1" lang="ja-JP" altLang="en-US" sz="2000" dirty="0"/>
              <a:t>・ロータリーの基礎を含む書籍</a:t>
            </a:r>
          </a:p>
        </p:txBody>
      </p:sp>
      <p:sp>
        <p:nvSpPr>
          <p:cNvPr id="3" name="テキスト ボックス 2">
            <a:extLst>
              <a:ext uri="{FF2B5EF4-FFF2-40B4-BE49-F238E27FC236}">
                <a16:creationId xmlns:a16="http://schemas.microsoft.com/office/drawing/2014/main" id="{1A022F36-E328-49C3-9946-D272BC5454DC}"/>
              </a:ext>
            </a:extLst>
          </p:cNvPr>
          <p:cNvSpPr txBox="1"/>
          <p:nvPr/>
        </p:nvSpPr>
        <p:spPr>
          <a:xfrm>
            <a:off x="7018290" y="2380818"/>
            <a:ext cx="1296144" cy="400110"/>
          </a:xfrm>
          <a:prstGeom prst="rect">
            <a:avLst/>
          </a:prstGeom>
          <a:noFill/>
        </p:spPr>
        <p:txBody>
          <a:bodyPr wrap="square" rtlCol="0">
            <a:spAutoFit/>
          </a:bodyPr>
          <a:lstStyle/>
          <a:p>
            <a:r>
              <a:rPr kumimoji="1" lang="ja-JP" altLang="en-US" sz="2000" dirty="0"/>
              <a:t>その他</a:t>
            </a:r>
          </a:p>
        </p:txBody>
      </p:sp>
      <p:graphicFrame>
        <p:nvGraphicFramePr>
          <p:cNvPr id="7" name="グラフ 6">
            <a:extLst>
              <a:ext uri="{FF2B5EF4-FFF2-40B4-BE49-F238E27FC236}">
                <a16:creationId xmlns:a16="http://schemas.microsoft.com/office/drawing/2014/main" id="{D6352221-1343-4460-82D1-A8773CE45E62}"/>
              </a:ext>
            </a:extLst>
          </p:cNvPr>
          <p:cNvGraphicFramePr/>
          <p:nvPr>
            <p:extLst>
              <p:ext uri="{D42A27DB-BD31-4B8C-83A1-F6EECF244321}">
                <p14:modId xmlns:p14="http://schemas.microsoft.com/office/powerpoint/2010/main" val="3143785652"/>
              </p:ext>
            </p:extLst>
          </p:nvPr>
        </p:nvGraphicFramePr>
        <p:xfrm>
          <a:off x="323528" y="1484784"/>
          <a:ext cx="5950997" cy="5098571"/>
        </p:xfrm>
        <a:graphic>
          <a:graphicData uri="http://schemas.openxmlformats.org/drawingml/2006/chart">
            <c:chart xmlns:c="http://schemas.openxmlformats.org/drawingml/2006/chart" xmlns:r="http://schemas.openxmlformats.org/officeDocument/2006/relationships" r:id="rId2"/>
          </a:graphicData>
        </a:graphic>
      </p:graphicFrame>
      <p:sp>
        <p:nvSpPr>
          <p:cNvPr id="8" name="テキスト ボックス 6">
            <a:extLst>
              <a:ext uri="{FF2B5EF4-FFF2-40B4-BE49-F238E27FC236}">
                <a16:creationId xmlns:a16="http://schemas.microsoft.com/office/drawing/2014/main" id="{6C785C8A-71B6-4D2C-B4F0-19FDCB82C25C}"/>
              </a:ext>
            </a:extLst>
          </p:cNvPr>
          <p:cNvSpPr txBox="1"/>
          <p:nvPr/>
        </p:nvSpPr>
        <p:spPr>
          <a:xfrm>
            <a:off x="4885618" y="6093296"/>
            <a:ext cx="1152125"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600" dirty="0"/>
              <a:t>(</a:t>
            </a:r>
            <a:r>
              <a:rPr kumimoji="1" lang="ja-JP" altLang="en-US" sz="1600" dirty="0"/>
              <a:t>クラブ数</a:t>
            </a:r>
            <a:r>
              <a:rPr kumimoji="1" lang="en-US" altLang="ja-JP" sz="1600" dirty="0"/>
              <a:t>)</a:t>
            </a:r>
            <a:endParaRPr kumimoji="1" lang="ja-JP" altLang="en-US" sz="1600" dirty="0"/>
          </a:p>
        </p:txBody>
      </p:sp>
    </p:spTree>
    <p:extLst>
      <p:ext uri="{BB962C8B-B14F-4D97-AF65-F5344CB8AC3E}">
        <p14:creationId xmlns:p14="http://schemas.microsoft.com/office/powerpoint/2010/main" val="483762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03648" y="260648"/>
            <a:ext cx="6419056" cy="922114"/>
          </a:xfrm>
        </p:spPr>
        <p:txBody>
          <a:bodyPr/>
          <a:lstStyle/>
          <a:p>
            <a:r>
              <a:rPr lang="ja-JP" altLang="en-US" dirty="0"/>
              <a:t>アンケートの設問 ２</a:t>
            </a:r>
            <a:endParaRPr kumimoji="1" lang="ja-JP" altLang="en-US" dirty="0"/>
          </a:p>
        </p:txBody>
      </p:sp>
      <p:sp>
        <p:nvSpPr>
          <p:cNvPr id="3" name="コンテンツ プレースホルダー 2"/>
          <p:cNvSpPr>
            <a:spLocks noGrp="1"/>
          </p:cNvSpPr>
          <p:nvPr>
            <p:ph idx="1"/>
          </p:nvPr>
        </p:nvSpPr>
        <p:spPr>
          <a:solidFill>
            <a:srgbClr val="FBDAD7"/>
          </a:solidFill>
        </p:spPr>
        <p:txBody>
          <a:bodyPr tIns="180000">
            <a:normAutofit/>
          </a:bodyPr>
          <a:lstStyle/>
          <a:p>
            <a:pPr marL="539750" indent="-539750">
              <a:buNone/>
            </a:pPr>
            <a:r>
              <a:rPr lang="ja-JP" altLang="en-US" dirty="0"/>
              <a:t>２、</a:t>
            </a:r>
            <a:r>
              <a:rPr lang="ja-JP" altLang="ja-JP" sz="3900" kern="100" dirty="0">
                <a:effectLst/>
                <a:latin typeface="Century" panose="02040604050505020304" pitchFamily="18" charset="0"/>
                <a:ea typeface="ＭＳ Ｐゴシック" panose="020B0600070205080204" pitchFamily="50" charset="-128"/>
                <a:cs typeface="Times New Roman" panose="02020603050405020304" pitchFamily="18" charset="0"/>
              </a:rPr>
              <a:t>中堅会員</a:t>
            </a:r>
            <a:r>
              <a:rPr lang="en-US" altLang="ja-JP" sz="3900" kern="100" dirty="0">
                <a:latin typeface="Century" panose="02040604050505020304" pitchFamily="18" charset="0"/>
                <a:cs typeface="Times New Roman" panose="02020603050405020304" pitchFamily="18" charset="0"/>
              </a:rPr>
              <a:t>(</a:t>
            </a:r>
            <a:r>
              <a:rPr lang="ja-JP" altLang="en-US" sz="3900" kern="100" dirty="0">
                <a:latin typeface="Century" panose="02040604050505020304" pitchFamily="18" charset="0"/>
                <a:cs typeface="Times New Roman" panose="02020603050405020304" pitchFamily="18" charset="0"/>
              </a:rPr>
              <a:t>一般会員</a:t>
            </a:r>
            <a:r>
              <a:rPr lang="en-US" altLang="ja-JP" sz="3900" kern="100" dirty="0">
                <a:latin typeface="Century" panose="02040604050505020304" pitchFamily="18" charset="0"/>
                <a:cs typeface="Times New Roman" panose="02020603050405020304" pitchFamily="18" charset="0"/>
              </a:rPr>
              <a:t>)</a:t>
            </a:r>
            <a:r>
              <a:rPr lang="ja-JP" altLang="ja-JP" sz="3900" kern="100" dirty="0">
                <a:effectLst/>
                <a:latin typeface="Century" panose="02040604050505020304" pitchFamily="18" charset="0"/>
                <a:ea typeface="ＭＳ Ｐゴシック" panose="020B0600070205080204" pitchFamily="50" charset="-128"/>
                <a:cs typeface="Times New Roman" panose="02020603050405020304" pitchFamily="18" charset="0"/>
              </a:rPr>
              <a:t>研修について</a:t>
            </a:r>
            <a:endParaRPr lang="ja-JP" altLang="ja-JP" sz="39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539750" lvl="0" indent="0">
              <a:buNone/>
            </a:pPr>
            <a:r>
              <a:rPr kumimoji="1" lang="ja-JP" altLang="en-US" sz="2600" dirty="0"/>
              <a:t>① 実施状況</a:t>
            </a:r>
            <a:endParaRPr kumimoji="1" lang="en-US" altLang="ja-JP" sz="2600" dirty="0"/>
          </a:p>
          <a:p>
            <a:pPr marL="539750" lvl="0" indent="0">
              <a:buNone/>
            </a:pPr>
            <a:r>
              <a:rPr lang="ja-JP" altLang="en-US" sz="2600" dirty="0"/>
              <a:t>②</a:t>
            </a:r>
            <a:r>
              <a:rPr lang="ja-JP" altLang="ja-JP" sz="2800" dirty="0">
                <a:effectLst/>
                <a:ea typeface="ＭＳ Ｐゴシック" panose="020B0600070205080204" pitchFamily="50" charset="-128"/>
                <a:cs typeface="Times New Roman" panose="02020603050405020304" pitchFamily="18" charset="0"/>
              </a:rPr>
              <a:t>研修の対象者と実施頻度</a:t>
            </a:r>
            <a:endParaRPr lang="ja-JP" altLang="en-US" sz="2600" dirty="0"/>
          </a:p>
          <a:p>
            <a:pPr marL="539750" lvl="0" indent="269875">
              <a:buNone/>
            </a:pPr>
            <a:r>
              <a:rPr lang="en-US" altLang="ja-JP" sz="2600" dirty="0"/>
              <a:t>a.</a:t>
            </a:r>
            <a:r>
              <a:rPr lang="ja-JP" altLang="en-US" sz="2600" dirty="0"/>
              <a:t>対象者  </a:t>
            </a:r>
            <a:r>
              <a:rPr lang="en-US" altLang="ja-JP" sz="2600" dirty="0"/>
              <a:t>b.</a:t>
            </a:r>
            <a:r>
              <a:rPr lang="ja-JP" altLang="en-US" sz="2600" dirty="0"/>
              <a:t>実施頻度  </a:t>
            </a:r>
            <a:r>
              <a:rPr lang="en-US" altLang="ja-JP" sz="2600" dirty="0"/>
              <a:t>c.</a:t>
            </a:r>
            <a:r>
              <a:rPr lang="ja-JP" altLang="en-US" sz="2600" dirty="0"/>
              <a:t>研修時間</a:t>
            </a:r>
            <a:endParaRPr lang="en-US" altLang="ja-JP" sz="2600" dirty="0"/>
          </a:p>
          <a:p>
            <a:pPr marL="53975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ja-JP" altLang="en-US" sz="2600" dirty="0"/>
              <a:t>③ </a:t>
            </a:r>
            <a:r>
              <a:rPr lang="ja-JP" altLang="ja-JP" sz="2800" dirty="0">
                <a:effectLst/>
                <a:ea typeface="ＭＳ Ｐゴシック" panose="020B0600070205080204" pitchFamily="50" charset="-128"/>
                <a:cs typeface="Times New Roman" panose="02020603050405020304" pitchFamily="18" charset="0"/>
              </a:rPr>
              <a:t>研修の形式</a:t>
            </a:r>
            <a:r>
              <a:rPr lang="ja-JP" altLang="en-US" sz="2800" dirty="0">
                <a:effectLst/>
                <a:ea typeface="ＭＳ Ｐゴシック" panose="020B0600070205080204" pitchFamily="50" charset="-128"/>
                <a:cs typeface="Times New Roman" panose="02020603050405020304" pitchFamily="18" charset="0"/>
              </a:rPr>
              <a:t>　</a:t>
            </a:r>
            <a:r>
              <a:rPr kumimoji="1" lang="en-US" altLang="ja-JP"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複数可</a:t>
            </a:r>
            <a:r>
              <a:rPr kumimoji="1" lang="en-US" altLang="ja-JP"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2600" dirty="0"/>
          </a:p>
          <a:p>
            <a:pPr marL="53975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ja-JP" altLang="ja-JP" sz="2800" kern="100" dirty="0">
                <a:effectLst/>
                <a:latin typeface="Century" panose="02040604050505020304" pitchFamily="18" charset="0"/>
                <a:ea typeface="ＭＳ Ｐゴシック" panose="020B0600070205080204" pitchFamily="50" charset="-128"/>
                <a:cs typeface="Times New Roman" panose="02020603050405020304" pitchFamily="18" charset="0"/>
              </a:rPr>
              <a:t>④ 研修の講師　</a:t>
            </a:r>
            <a:r>
              <a:rPr kumimoji="1" lang="en-US" altLang="ja-JP"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複数可</a:t>
            </a:r>
            <a:r>
              <a:rPr kumimoji="1" lang="en-US" altLang="ja-JP"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a:p>
            <a:pPr marL="53975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ja-JP" altLang="ja-JP" sz="2800" kern="100" dirty="0">
                <a:effectLst/>
                <a:latin typeface="Century" panose="02040604050505020304" pitchFamily="18" charset="0"/>
                <a:ea typeface="ＭＳ Ｐゴシック" panose="020B0600070205080204" pitchFamily="50" charset="-128"/>
                <a:cs typeface="Times New Roman" panose="02020603050405020304" pitchFamily="18" charset="0"/>
              </a:rPr>
              <a:t>⑤ 研修内容</a:t>
            </a:r>
            <a:r>
              <a:rPr lang="ja-JP" altLang="en-US" sz="2800" kern="100" dirty="0">
                <a:effectLst/>
                <a:latin typeface="Century" panose="02040604050505020304" pitchFamily="18" charset="0"/>
                <a:ea typeface="ＭＳ Ｐゴシック" panose="020B0600070205080204" pitchFamily="50" charset="-128"/>
                <a:cs typeface="Times New Roman" panose="02020603050405020304" pitchFamily="18" charset="0"/>
              </a:rPr>
              <a:t>　</a:t>
            </a:r>
            <a:r>
              <a:rPr kumimoji="1" lang="en-US" altLang="ja-JP"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複数可</a:t>
            </a:r>
            <a:r>
              <a:rPr kumimoji="1" lang="en-US" altLang="ja-JP" sz="2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539750" indent="0">
              <a:buNone/>
            </a:pPr>
            <a:r>
              <a:rPr lang="ja-JP" altLang="ja-JP" sz="2600" dirty="0">
                <a:effectLst/>
                <a:ea typeface="ＭＳ Ｐゴシック" panose="020B0600070205080204" pitchFamily="50" charset="-128"/>
                <a:cs typeface="Times New Roman" panose="02020603050405020304" pitchFamily="18" charset="0"/>
              </a:rPr>
              <a:t>⑥</a:t>
            </a:r>
            <a:r>
              <a:rPr lang="en-US" altLang="ja-JP" sz="2600" dirty="0">
                <a:effectLst/>
                <a:ea typeface="ＭＳ Ｐゴシック" panose="020B0600070205080204" pitchFamily="50" charset="-128"/>
                <a:cs typeface="Times New Roman" panose="02020603050405020304" pitchFamily="18" charset="0"/>
              </a:rPr>
              <a:t> </a:t>
            </a:r>
            <a:r>
              <a:rPr lang="ja-JP" altLang="ja-JP" sz="2600" dirty="0">
                <a:effectLst/>
                <a:ea typeface="ＭＳ Ｐゴシック" panose="020B0600070205080204" pitchFamily="50" charset="-128"/>
                <a:cs typeface="Times New Roman" panose="02020603050405020304" pitchFamily="18" charset="0"/>
              </a:rPr>
              <a:t>使用する説明資料</a:t>
            </a:r>
            <a:r>
              <a:rPr lang="ja-JP" altLang="en-US" sz="2600" dirty="0">
                <a:effectLst/>
                <a:ea typeface="ＭＳ Ｐゴシック" panose="020B0600070205080204" pitchFamily="50" charset="-128"/>
                <a:cs typeface="Times New Roman" panose="02020603050405020304" pitchFamily="18" charset="0"/>
              </a:rPr>
              <a:t>の</a:t>
            </a:r>
            <a:r>
              <a:rPr lang="ja-JP" altLang="ja-JP" sz="2600" dirty="0">
                <a:effectLst/>
                <a:ea typeface="ＭＳ Ｐゴシック" panose="020B0600070205080204" pitchFamily="50" charset="-128"/>
                <a:cs typeface="Times New Roman" panose="02020603050405020304" pitchFamily="18" charset="0"/>
              </a:rPr>
              <a:t>入手</a:t>
            </a:r>
            <a:r>
              <a:rPr lang="ja-JP" altLang="en-US" sz="2600" dirty="0">
                <a:effectLst/>
                <a:ea typeface="ＭＳ Ｐゴシック" panose="020B0600070205080204" pitchFamily="50" charset="-128"/>
                <a:cs typeface="Times New Roman" panose="02020603050405020304" pitchFamily="18" charset="0"/>
              </a:rPr>
              <a:t>先</a:t>
            </a:r>
          </a:p>
          <a:p>
            <a:pPr marL="539750" indent="-539750">
              <a:buNone/>
            </a:pPr>
            <a:endParaRPr kumimoji="1" lang="ja-JP" altLang="en-US" dirty="0"/>
          </a:p>
        </p:txBody>
      </p:sp>
      <p:cxnSp>
        <p:nvCxnSpPr>
          <p:cNvPr id="4" name="直線コネクタ 3"/>
          <p:cNvCxnSpPr/>
          <p:nvPr/>
        </p:nvCxnSpPr>
        <p:spPr>
          <a:xfrm>
            <a:off x="1763688" y="1052736"/>
            <a:ext cx="554461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4209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prstClr val="black"/>
                </a:solidFill>
              </a:rPr>
              <a:t>アンケートの目的</a:t>
            </a:r>
            <a:endParaRPr kumimoji="1" lang="ja-JP" altLang="en-US" dirty="0"/>
          </a:p>
        </p:txBody>
      </p:sp>
      <p:sp>
        <p:nvSpPr>
          <p:cNvPr id="3" name="コンテンツ プレースホルダー 2"/>
          <p:cNvSpPr>
            <a:spLocks noGrp="1"/>
          </p:cNvSpPr>
          <p:nvPr>
            <p:ph idx="1"/>
          </p:nvPr>
        </p:nvSpPr>
        <p:spPr>
          <a:xfrm>
            <a:off x="457200" y="1484784"/>
            <a:ext cx="8229600" cy="5098578"/>
          </a:xfrm>
          <a:solidFill>
            <a:schemeClr val="accent3">
              <a:lumMod val="20000"/>
              <a:lumOff val="80000"/>
            </a:schemeClr>
          </a:solidFill>
        </p:spPr>
        <p:txBody>
          <a:bodyPr tIns="216000">
            <a:normAutofit fontScale="85000" lnSpcReduction="20000"/>
          </a:bodyPr>
          <a:lstStyle/>
          <a:p>
            <a:r>
              <a:rPr lang="ja-JP" altLang="en-US" dirty="0"/>
              <a:t>各クラブでの会員に対する研修は、クラブのリーダーが毎年交代するルールの中で活動の質と継続性を保ち、一層深化していくために極めて重要と考えられる。</a:t>
            </a:r>
          </a:p>
          <a:p>
            <a:r>
              <a:rPr lang="ja-JP" altLang="en-US" dirty="0"/>
              <a:t>地区全体の状況として</a:t>
            </a:r>
          </a:p>
          <a:p>
            <a:pPr marL="0" indent="630238">
              <a:buNone/>
            </a:pPr>
            <a:r>
              <a:rPr lang="ja-JP" altLang="en-US" dirty="0"/>
              <a:t>①新入会員の退会が多い</a:t>
            </a:r>
          </a:p>
          <a:p>
            <a:pPr marL="0" indent="630238">
              <a:buNone/>
            </a:pPr>
            <a:r>
              <a:rPr lang="ja-JP" altLang="en-US" dirty="0"/>
              <a:t>②クラブでの活動状況にばらつきがみられる</a:t>
            </a:r>
          </a:p>
          <a:p>
            <a:pPr marL="0" indent="630238">
              <a:buNone/>
            </a:pPr>
            <a:r>
              <a:rPr lang="ja-JP" altLang="en-US" dirty="0"/>
              <a:t>③研修状況においてもばらつきが見られる</a:t>
            </a:r>
          </a:p>
          <a:p>
            <a:pPr marL="357188" indent="0">
              <a:buNone/>
            </a:pPr>
            <a:r>
              <a:rPr lang="ja-JP" altLang="en-US" dirty="0"/>
              <a:t>ことなどから、研修のより一層の充実は状況の改善に大きく寄与すると考えられる。</a:t>
            </a:r>
            <a:endParaRPr lang="ja-JP" altLang="ja-JP" dirty="0"/>
          </a:p>
          <a:p>
            <a:r>
              <a:rPr lang="ja-JP" altLang="en-US" dirty="0"/>
              <a:t>これらを勘案し、各クラブの研修状況、ニーズなどを調査し、クラブの支援につながる方策の検討資料とする。</a:t>
            </a:r>
            <a:endParaRPr kumimoji="1" lang="ja-JP" altLang="en-US" dirty="0"/>
          </a:p>
        </p:txBody>
      </p:sp>
      <p:cxnSp>
        <p:nvCxnSpPr>
          <p:cNvPr id="4" name="直線コネクタ 3"/>
          <p:cNvCxnSpPr/>
          <p:nvPr/>
        </p:nvCxnSpPr>
        <p:spPr>
          <a:xfrm>
            <a:off x="1979712" y="1190346"/>
            <a:ext cx="491253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3420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85917" y="188640"/>
            <a:ext cx="7482793" cy="1010780"/>
          </a:xfrm>
          <a:solidFill>
            <a:srgbClr val="FBDAD7"/>
          </a:solidFill>
        </p:spPr>
        <p:txBody>
          <a:bodyPr>
            <a:normAutofit fontScale="90000"/>
          </a:bodyPr>
          <a:lstStyle/>
          <a:p>
            <a:pPr marL="2333625" indent="-1252538" algn="l">
              <a:spcBef>
                <a:spcPct val="20000"/>
              </a:spcBef>
              <a:defRPr/>
            </a:pPr>
            <a:r>
              <a:rPr lang="ja-JP" altLang="en-US" sz="3100" dirty="0"/>
              <a:t>２</a:t>
            </a:r>
            <a:r>
              <a:rPr lang="ja-JP" altLang="en-US" sz="2000" dirty="0"/>
              <a:t>、</a:t>
            </a:r>
            <a:r>
              <a:rPr lang="ja-JP" altLang="ja-JP" sz="3200" kern="100" dirty="0">
                <a:effectLst/>
                <a:latin typeface="Century" panose="02040604050505020304" pitchFamily="18" charset="0"/>
                <a:ea typeface="ＭＳ Ｐゴシック" panose="020B0600070205080204" pitchFamily="50" charset="-128"/>
                <a:cs typeface="Times New Roman" panose="02020603050405020304" pitchFamily="18" charset="0"/>
              </a:rPr>
              <a:t>中堅会員</a:t>
            </a:r>
            <a:r>
              <a:rPr lang="en-US" altLang="ja-JP" sz="3200" kern="100" dirty="0">
                <a:latin typeface="Century" panose="02040604050505020304" pitchFamily="18" charset="0"/>
                <a:cs typeface="Times New Roman" panose="02020603050405020304" pitchFamily="18" charset="0"/>
              </a:rPr>
              <a:t>(</a:t>
            </a:r>
            <a:r>
              <a:rPr lang="ja-JP" altLang="en-US" sz="3200" kern="100" dirty="0">
                <a:latin typeface="Century" panose="02040604050505020304" pitchFamily="18" charset="0"/>
                <a:cs typeface="Times New Roman" panose="02020603050405020304" pitchFamily="18" charset="0"/>
              </a:rPr>
              <a:t>一般会員</a:t>
            </a:r>
            <a:r>
              <a:rPr lang="en-US" altLang="ja-JP" sz="3200" kern="100" dirty="0">
                <a:latin typeface="Century" panose="02040604050505020304" pitchFamily="18" charset="0"/>
                <a:cs typeface="Times New Roman" panose="02020603050405020304" pitchFamily="18" charset="0"/>
              </a:rPr>
              <a:t>)</a:t>
            </a:r>
            <a:r>
              <a:rPr lang="ja-JP" altLang="ja-JP" sz="3200" kern="100" dirty="0">
                <a:effectLst/>
                <a:latin typeface="Century" panose="02040604050505020304" pitchFamily="18" charset="0"/>
                <a:ea typeface="ＭＳ Ｐゴシック" panose="020B0600070205080204" pitchFamily="50" charset="-128"/>
                <a:cs typeface="Times New Roman" panose="02020603050405020304" pitchFamily="18" charset="0"/>
              </a:rPr>
              <a:t>研修</a:t>
            </a:r>
            <a:br>
              <a:rPr lang="en-US" altLang="ja-JP" dirty="0"/>
            </a:br>
            <a:r>
              <a:rPr lang="ja-JP" altLang="en-US" sz="3600" dirty="0"/>
              <a:t>① 実施状況</a:t>
            </a:r>
            <a:endParaRPr kumimoji="1" lang="ja-JP" altLang="en-US" sz="3600" dirty="0"/>
          </a:p>
        </p:txBody>
      </p:sp>
      <p:cxnSp>
        <p:nvCxnSpPr>
          <p:cNvPr id="9" name="直線コネクタ 8"/>
          <p:cNvCxnSpPr>
            <a:cxnSpLocks/>
          </p:cNvCxnSpPr>
          <p:nvPr/>
        </p:nvCxnSpPr>
        <p:spPr>
          <a:xfrm>
            <a:off x="863587" y="1199420"/>
            <a:ext cx="741682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8" name="グラフ 7">
            <a:extLst>
              <a:ext uri="{FF2B5EF4-FFF2-40B4-BE49-F238E27FC236}">
                <a16:creationId xmlns:a16="http://schemas.microsoft.com/office/drawing/2014/main" id="{125BB136-463F-440C-8C76-D8F516A61F7C}"/>
              </a:ext>
            </a:extLst>
          </p:cNvPr>
          <p:cNvGraphicFramePr/>
          <p:nvPr>
            <p:extLst>
              <p:ext uri="{D42A27DB-BD31-4B8C-83A1-F6EECF244321}">
                <p14:modId xmlns:p14="http://schemas.microsoft.com/office/powerpoint/2010/main" val="4194357555"/>
              </p:ext>
            </p:extLst>
          </p:nvPr>
        </p:nvGraphicFramePr>
        <p:xfrm>
          <a:off x="-122818" y="993197"/>
          <a:ext cx="6624736" cy="5877268"/>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ボックス 2">
            <a:extLst>
              <a:ext uri="{FF2B5EF4-FFF2-40B4-BE49-F238E27FC236}">
                <a16:creationId xmlns:a16="http://schemas.microsoft.com/office/drawing/2014/main" id="{06200F29-3028-450D-BF5E-48DD11619893}"/>
              </a:ext>
            </a:extLst>
          </p:cNvPr>
          <p:cNvSpPr txBox="1"/>
          <p:nvPr/>
        </p:nvSpPr>
        <p:spPr>
          <a:xfrm>
            <a:off x="6300192" y="1868046"/>
            <a:ext cx="2592288" cy="4801314"/>
          </a:xfrm>
          <a:prstGeom prst="rect">
            <a:avLst/>
          </a:prstGeom>
          <a:solidFill>
            <a:srgbClr val="FDEEED"/>
          </a:solidFill>
        </p:spPr>
        <p:txBody>
          <a:bodyPr wrap="square" rtlCol="0">
            <a:spAutoFit/>
          </a:bodyPr>
          <a:lstStyle/>
          <a:p>
            <a:r>
              <a:rPr kumimoji="1" lang="ja-JP" altLang="en-US" dirty="0"/>
              <a:t>・ロータリー塾</a:t>
            </a:r>
            <a:endParaRPr kumimoji="1" lang="en-US" altLang="ja-JP" dirty="0"/>
          </a:p>
          <a:p>
            <a:pPr marL="177800" indent="-177800"/>
            <a:r>
              <a:rPr lang="ja-JP" altLang="en-US" dirty="0"/>
              <a:t>・ロータリー情報部門クラブ・フォーラム</a:t>
            </a:r>
            <a:endParaRPr lang="en-US" altLang="ja-JP" dirty="0"/>
          </a:p>
          <a:p>
            <a:pPr marL="177800" indent="-177800"/>
            <a:r>
              <a:rPr kumimoji="1" lang="ja-JP" altLang="en-US" dirty="0"/>
              <a:t>・ロータリー情報研修</a:t>
            </a:r>
          </a:p>
          <a:p>
            <a:pPr marL="177800" indent="-177800"/>
            <a:r>
              <a:rPr lang="ja-JP" altLang="en-US" dirty="0"/>
              <a:t>・月間卓話、会員研修卓話</a:t>
            </a:r>
            <a:endParaRPr lang="en-US" altLang="ja-JP" dirty="0"/>
          </a:p>
          <a:p>
            <a:pPr marL="177800" indent="-177800"/>
            <a:r>
              <a:rPr kumimoji="1" lang="ja-JP" altLang="en-US" dirty="0"/>
              <a:t>・炉辺談話</a:t>
            </a:r>
            <a:r>
              <a:rPr kumimoji="1" lang="en-US" altLang="ja-JP" dirty="0"/>
              <a:t>(2)</a:t>
            </a:r>
            <a:r>
              <a:rPr kumimoji="1" lang="ja-JP" altLang="en-US" dirty="0"/>
              <a:t>、ファイヤーサイドミーティング</a:t>
            </a:r>
            <a:r>
              <a:rPr kumimoji="1" lang="en-US" altLang="ja-JP" dirty="0"/>
              <a:t>(2)</a:t>
            </a:r>
          </a:p>
          <a:p>
            <a:pPr marL="177800" indent="-177800"/>
            <a:r>
              <a:rPr lang="ja-JP" altLang="en-US" dirty="0"/>
              <a:t>・情報集会</a:t>
            </a:r>
            <a:endParaRPr lang="en-US" altLang="ja-JP" dirty="0"/>
          </a:p>
          <a:p>
            <a:pPr marL="177800" indent="-177800"/>
            <a:r>
              <a:rPr kumimoji="1" lang="ja-JP" altLang="en-US" dirty="0"/>
              <a:t>・会員研修</a:t>
            </a:r>
            <a:endParaRPr kumimoji="1" lang="en-US" altLang="ja-JP" dirty="0"/>
          </a:p>
          <a:p>
            <a:pPr marL="177800" indent="-177800"/>
            <a:r>
              <a:rPr lang="ja-JP" altLang="en-US" dirty="0"/>
              <a:t>・年間活動計画に関する理解を促す研修</a:t>
            </a:r>
            <a:endParaRPr lang="en-US" altLang="ja-JP" dirty="0"/>
          </a:p>
          <a:p>
            <a:pPr marL="177800" indent="-177800"/>
            <a:r>
              <a:rPr kumimoji="1" lang="ja-JP" altLang="en-US" dirty="0"/>
              <a:t>・ロータリーに関する知識研修</a:t>
            </a:r>
            <a:endParaRPr kumimoji="1" lang="en-US" altLang="ja-JP" dirty="0"/>
          </a:p>
          <a:p>
            <a:pPr marL="177800" indent="-177800"/>
            <a:r>
              <a:rPr lang="ja-JP" altLang="en-US" dirty="0"/>
              <a:t>・ＲＩテーマ、ＲＩ規定改正内容等研修</a:t>
            </a:r>
            <a:endParaRPr kumimoji="1" lang="en-US" altLang="ja-JP" dirty="0"/>
          </a:p>
        </p:txBody>
      </p:sp>
      <p:sp>
        <p:nvSpPr>
          <p:cNvPr id="4" name="テキスト ボックス 3">
            <a:extLst>
              <a:ext uri="{FF2B5EF4-FFF2-40B4-BE49-F238E27FC236}">
                <a16:creationId xmlns:a16="http://schemas.microsoft.com/office/drawing/2014/main" id="{5613AE7F-BD18-4E24-B8E5-57BBAA85499F}"/>
              </a:ext>
            </a:extLst>
          </p:cNvPr>
          <p:cNvSpPr txBox="1"/>
          <p:nvPr/>
        </p:nvSpPr>
        <p:spPr>
          <a:xfrm>
            <a:off x="6372200" y="1453457"/>
            <a:ext cx="2160240" cy="400110"/>
          </a:xfrm>
          <a:prstGeom prst="rect">
            <a:avLst/>
          </a:prstGeom>
          <a:noFill/>
        </p:spPr>
        <p:txBody>
          <a:bodyPr wrap="square" rtlCol="0">
            <a:spAutoFit/>
          </a:bodyPr>
          <a:lstStyle/>
          <a:p>
            <a:r>
              <a:rPr kumimoji="1" lang="ja-JP" altLang="en-US" sz="2000" dirty="0"/>
              <a:t>研修の種類、名称</a:t>
            </a:r>
          </a:p>
        </p:txBody>
      </p:sp>
    </p:spTree>
    <p:extLst>
      <p:ext uri="{BB962C8B-B14F-4D97-AF65-F5344CB8AC3E}">
        <p14:creationId xmlns:p14="http://schemas.microsoft.com/office/powerpoint/2010/main" val="24971994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2251B93F-AFED-4ABF-9F5F-661183AD904E}"/>
              </a:ext>
            </a:extLst>
          </p:cNvPr>
          <p:cNvSpPr txBox="1">
            <a:spLocks/>
          </p:cNvSpPr>
          <p:nvPr/>
        </p:nvSpPr>
        <p:spPr>
          <a:xfrm>
            <a:off x="1331640" y="268528"/>
            <a:ext cx="6870726" cy="1010780"/>
          </a:xfrm>
          <a:prstGeom prst="rect">
            <a:avLst/>
          </a:prstGeom>
          <a:solidFill>
            <a:srgbClr val="FBDAD7"/>
          </a:solidFill>
        </p:spPr>
        <p:txBody>
          <a:bodyPr vert="horz" lIns="91440" tIns="45720" rIns="91440" bIns="45720" rtlCol="0" anchor="ctr">
            <a:normAutofit fontScale="90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2333625" indent="-1169988" algn="l">
              <a:spcBef>
                <a:spcPct val="20000"/>
              </a:spcBef>
              <a:buFont typeface="Arial" panose="020B0604020202020204" pitchFamily="34" charset="0"/>
              <a:buNone/>
              <a:defRPr/>
            </a:pPr>
            <a:r>
              <a:rPr lang="ja-JP" altLang="en-US" sz="2800" dirty="0"/>
              <a:t>２</a:t>
            </a:r>
            <a:r>
              <a:rPr lang="ja-JP" altLang="en-US" sz="1800" dirty="0"/>
              <a:t>、</a:t>
            </a:r>
            <a:r>
              <a:rPr lang="ja-JP" altLang="ja-JP" sz="2800" kern="100" dirty="0">
                <a:effectLst/>
                <a:latin typeface="Century" panose="02040604050505020304" pitchFamily="18" charset="0"/>
                <a:ea typeface="ＭＳ Ｐゴシック" panose="020B0600070205080204" pitchFamily="50" charset="-128"/>
                <a:cs typeface="Times New Roman" panose="02020603050405020304" pitchFamily="18" charset="0"/>
              </a:rPr>
              <a:t>中堅会員</a:t>
            </a:r>
            <a:r>
              <a:rPr lang="en-US" altLang="ja-JP" sz="2800" kern="100" dirty="0">
                <a:latin typeface="Century" panose="02040604050505020304" pitchFamily="18" charset="0"/>
                <a:cs typeface="Times New Roman" panose="02020603050405020304" pitchFamily="18" charset="0"/>
              </a:rPr>
              <a:t>(</a:t>
            </a:r>
            <a:r>
              <a:rPr lang="ja-JP" altLang="en-US" sz="2800" kern="100" dirty="0">
                <a:latin typeface="Century" panose="02040604050505020304" pitchFamily="18" charset="0"/>
                <a:cs typeface="Times New Roman" panose="02020603050405020304" pitchFamily="18" charset="0"/>
              </a:rPr>
              <a:t>一般会員</a:t>
            </a:r>
            <a:r>
              <a:rPr lang="en-US" altLang="ja-JP" sz="2800" kern="100" dirty="0">
                <a:latin typeface="Century" panose="02040604050505020304" pitchFamily="18" charset="0"/>
                <a:cs typeface="Times New Roman" panose="02020603050405020304" pitchFamily="18" charset="0"/>
              </a:rPr>
              <a:t>)</a:t>
            </a:r>
            <a:r>
              <a:rPr lang="ja-JP" altLang="ja-JP" sz="2800" kern="100" dirty="0">
                <a:effectLst/>
                <a:latin typeface="Century" panose="02040604050505020304" pitchFamily="18" charset="0"/>
                <a:ea typeface="ＭＳ Ｐゴシック" panose="020B0600070205080204" pitchFamily="50" charset="-128"/>
                <a:cs typeface="Times New Roman" panose="02020603050405020304" pitchFamily="18" charset="0"/>
              </a:rPr>
              <a:t>研修</a:t>
            </a:r>
            <a:endParaRPr lang="en-US" altLang="ja-JP" sz="2800" kern="100" dirty="0">
              <a:effectLst/>
              <a:latin typeface="Century" panose="02040604050505020304" pitchFamily="18" charset="0"/>
              <a:ea typeface="ＭＳ Ｐゴシック" panose="020B0600070205080204" pitchFamily="50" charset="-128"/>
              <a:cs typeface="Times New Roman" panose="02020603050405020304" pitchFamily="18" charset="0"/>
            </a:endParaRPr>
          </a:p>
          <a:p>
            <a:pPr marL="2333625" indent="-1704975" algn="l">
              <a:spcBef>
                <a:spcPct val="20000"/>
              </a:spcBef>
              <a:buFont typeface="Arial" panose="020B0604020202020204" pitchFamily="34" charset="0"/>
              <a:buNone/>
              <a:defRPr/>
            </a:pPr>
            <a:r>
              <a:rPr lang="ja-JP" altLang="en-US" sz="2800" kern="100" dirty="0">
                <a:latin typeface="Century" panose="02040604050505020304" pitchFamily="18" charset="0"/>
                <a:ea typeface="ＭＳ Ｐゴシック" panose="020B0600070205080204" pitchFamily="50" charset="-128"/>
                <a:cs typeface="Times New Roman" panose="02020603050405020304" pitchFamily="18" charset="0"/>
              </a:rPr>
              <a:t>　</a:t>
            </a:r>
            <a:r>
              <a:rPr lang="ja-JP" altLang="en-US" sz="3600" dirty="0"/>
              <a:t>②</a:t>
            </a:r>
            <a:r>
              <a:rPr lang="en-US" altLang="ja-JP" sz="3600" dirty="0"/>
              <a:t>-b.</a:t>
            </a:r>
            <a:r>
              <a:rPr lang="ja-JP" altLang="en-US" sz="3600" dirty="0"/>
              <a:t>頻度　　②</a:t>
            </a:r>
            <a:r>
              <a:rPr lang="en-US" altLang="ja-JP" sz="3600" dirty="0"/>
              <a:t>-c.</a:t>
            </a:r>
            <a:r>
              <a:rPr lang="ja-JP" altLang="en-US" sz="3600" dirty="0"/>
              <a:t>研修時間</a:t>
            </a:r>
          </a:p>
        </p:txBody>
      </p:sp>
      <p:cxnSp>
        <p:nvCxnSpPr>
          <p:cNvPr id="5" name="直線コネクタ 4">
            <a:extLst>
              <a:ext uri="{FF2B5EF4-FFF2-40B4-BE49-F238E27FC236}">
                <a16:creationId xmlns:a16="http://schemas.microsoft.com/office/drawing/2014/main" id="{B18F6AD4-B673-4725-8007-8A886E09B403}"/>
              </a:ext>
            </a:extLst>
          </p:cNvPr>
          <p:cNvCxnSpPr>
            <a:cxnSpLocks/>
          </p:cNvCxnSpPr>
          <p:nvPr/>
        </p:nvCxnSpPr>
        <p:spPr>
          <a:xfrm>
            <a:off x="1331640" y="1285422"/>
            <a:ext cx="694877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8" name="グラフ 7">
            <a:extLst>
              <a:ext uri="{FF2B5EF4-FFF2-40B4-BE49-F238E27FC236}">
                <a16:creationId xmlns:a16="http://schemas.microsoft.com/office/drawing/2014/main" id="{9A761438-2ECB-4560-95CF-BC8257776895}"/>
              </a:ext>
            </a:extLst>
          </p:cNvPr>
          <p:cNvGraphicFramePr/>
          <p:nvPr>
            <p:extLst>
              <p:ext uri="{D42A27DB-BD31-4B8C-83A1-F6EECF244321}">
                <p14:modId xmlns:p14="http://schemas.microsoft.com/office/powerpoint/2010/main" val="2239234178"/>
              </p:ext>
            </p:extLst>
          </p:nvPr>
        </p:nvGraphicFramePr>
        <p:xfrm>
          <a:off x="348999" y="1641432"/>
          <a:ext cx="4032448" cy="4015782"/>
        </p:xfrm>
        <a:graphic>
          <a:graphicData uri="http://schemas.openxmlformats.org/drawingml/2006/chart">
            <c:chart xmlns:c="http://schemas.openxmlformats.org/drawingml/2006/chart" xmlns:r="http://schemas.openxmlformats.org/officeDocument/2006/relationships" r:id="rId2"/>
          </a:graphicData>
        </a:graphic>
      </p:graphicFrame>
      <p:sp>
        <p:nvSpPr>
          <p:cNvPr id="10" name="テキスト ボックス 9">
            <a:extLst>
              <a:ext uri="{FF2B5EF4-FFF2-40B4-BE49-F238E27FC236}">
                <a16:creationId xmlns:a16="http://schemas.microsoft.com/office/drawing/2014/main" id="{D736BD5C-94A0-4593-8723-7DA6F502F261}"/>
              </a:ext>
            </a:extLst>
          </p:cNvPr>
          <p:cNvSpPr txBox="1"/>
          <p:nvPr/>
        </p:nvSpPr>
        <p:spPr>
          <a:xfrm>
            <a:off x="3131842" y="5572575"/>
            <a:ext cx="1584176" cy="338554"/>
          </a:xfrm>
          <a:prstGeom prst="rect">
            <a:avLst/>
          </a:prstGeom>
          <a:noFill/>
        </p:spPr>
        <p:txBody>
          <a:bodyPr wrap="square" rtlCol="0">
            <a:spAutoFit/>
          </a:bodyPr>
          <a:lstStyle/>
          <a:p>
            <a:r>
              <a:rPr kumimoji="1" lang="en-US" altLang="ja-JP" sz="1600" dirty="0"/>
              <a:t>(</a:t>
            </a:r>
            <a:r>
              <a:rPr kumimoji="1" lang="ja-JP" altLang="en-US" sz="1600" dirty="0"/>
              <a:t>クラブ数</a:t>
            </a:r>
            <a:r>
              <a:rPr kumimoji="1" lang="en-US" altLang="ja-JP" sz="1600" dirty="0"/>
              <a:t>)</a:t>
            </a:r>
            <a:endParaRPr kumimoji="1" lang="ja-JP" altLang="en-US" sz="1600" dirty="0"/>
          </a:p>
        </p:txBody>
      </p:sp>
      <p:graphicFrame>
        <p:nvGraphicFramePr>
          <p:cNvPr id="11" name="グラフ 10">
            <a:extLst>
              <a:ext uri="{FF2B5EF4-FFF2-40B4-BE49-F238E27FC236}">
                <a16:creationId xmlns:a16="http://schemas.microsoft.com/office/drawing/2014/main" id="{DF8A304B-42D3-4DB8-9AE3-B4D354B5C8E3}"/>
              </a:ext>
            </a:extLst>
          </p:cNvPr>
          <p:cNvGraphicFramePr/>
          <p:nvPr>
            <p:extLst>
              <p:ext uri="{D42A27DB-BD31-4B8C-83A1-F6EECF244321}">
                <p14:modId xmlns:p14="http://schemas.microsoft.com/office/powerpoint/2010/main" val="1141216108"/>
              </p:ext>
            </p:extLst>
          </p:nvPr>
        </p:nvGraphicFramePr>
        <p:xfrm>
          <a:off x="4546529" y="1726070"/>
          <a:ext cx="4248472" cy="4015782"/>
        </p:xfrm>
        <a:graphic>
          <a:graphicData uri="http://schemas.openxmlformats.org/drawingml/2006/chart">
            <c:chart xmlns:c="http://schemas.openxmlformats.org/drawingml/2006/chart" xmlns:r="http://schemas.openxmlformats.org/officeDocument/2006/relationships" r:id="rId3"/>
          </a:graphicData>
        </a:graphic>
      </p:graphicFrame>
      <p:sp>
        <p:nvSpPr>
          <p:cNvPr id="12" name="テキスト ボックス 11">
            <a:extLst>
              <a:ext uri="{FF2B5EF4-FFF2-40B4-BE49-F238E27FC236}">
                <a16:creationId xmlns:a16="http://schemas.microsoft.com/office/drawing/2014/main" id="{C7C25243-151D-4CF1-896A-B12FB0288D5D}"/>
              </a:ext>
            </a:extLst>
          </p:cNvPr>
          <p:cNvSpPr txBox="1"/>
          <p:nvPr/>
        </p:nvSpPr>
        <p:spPr>
          <a:xfrm>
            <a:off x="7488324" y="5657214"/>
            <a:ext cx="1584176" cy="338554"/>
          </a:xfrm>
          <a:prstGeom prst="rect">
            <a:avLst/>
          </a:prstGeom>
          <a:noFill/>
        </p:spPr>
        <p:txBody>
          <a:bodyPr wrap="square" rtlCol="0">
            <a:spAutoFit/>
          </a:bodyPr>
          <a:lstStyle/>
          <a:p>
            <a:r>
              <a:rPr kumimoji="1" lang="en-US" altLang="ja-JP" sz="1600" dirty="0"/>
              <a:t>(</a:t>
            </a:r>
            <a:r>
              <a:rPr kumimoji="1" lang="ja-JP" altLang="en-US" sz="1600" dirty="0"/>
              <a:t>クラブ数</a:t>
            </a:r>
            <a:r>
              <a:rPr kumimoji="1" lang="en-US" altLang="ja-JP" sz="1600" dirty="0"/>
              <a:t>)</a:t>
            </a:r>
            <a:endParaRPr kumimoji="1" lang="ja-JP" altLang="en-US" sz="1600" dirty="0"/>
          </a:p>
        </p:txBody>
      </p:sp>
    </p:spTree>
    <p:extLst>
      <p:ext uri="{BB962C8B-B14F-4D97-AF65-F5344CB8AC3E}">
        <p14:creationId xmlns:p14="http://schemas.microsoft.com/office/powerpoint/2010/main" val="3647458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2251B93F-AFED-4ABF-9F5F-661183AD904E}"/>
              </a:ext>
            </a:extLst>
          </p:cNvPr>
          <p:cNvSpPr txBox="1">
            <a:spLocks/>
          </p:cNvSpPr>
          <p:nvPr/>
        </p:nvSpPr>
        <p:spPr>
          <a:xfrm>
            <a:off x="1187624" y="256119"/>
            <a:ext cx="6768751" cy="1010780"/>
          </a:xfrm>
          <a:prstGeom prst="rect">
            <a:avLst/>
          </a:prstGeom>
          <a:solidFill>
            <a:srgbClr val="FBDAD7"/>
          </a:solidFill>
        </p:spPr>
        <p:txBody>
          <a:bodyPr vert="horz" lIns="91440" tIns="45720" rIns="91440" bIns="45720" rtlCol="0" anchor="ctr">
            <a:normAutofit fontScale="97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2333625" indent="-896938" algn="l">
              <a:spcBef>
                <a:spcPct val="20000"/>
              </a:spcBef>
              <a:buFont typeface="Arial" panose="020B0604020202020204" pitchFamily="34" charset="0"/>
              <a:buNone/>
              <a:defRPr/>
            </a:pPr>
            <a:r>
              <a:rPr kumimoji="1" lang="ja-JP" altLang="en-US" sz="2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２</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a:t>
            </a:r>
            <a:r>
              <a:rPr kumimoji="1" lang="ja-JP" altLang="ja-JP" sz="30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中堅会員</a:t>
            </a:r>
            <a:r>
              <a:rPr kumimoji="1" lang="en-US" altLang="ja-JP" sz="30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a:t>
            </a:r>
            <a:r>
              <a:rPr kumimoji="1" lang="ja-JP" altLang="en-US" sz="30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一般会員</a:t>
            </a:r>
            <a:r>
              <a:rPr kumimoji="1" lang="en-US" altLang="ja-JP" sz="30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a:t>
            </a:r>
            <a:r>
              <a:rPr kumimoji="1" lang="ja-JP" altLang="ja-JP" sz="30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研修</a:t>
            </a:r>
            <a:br>
              <a:rPr lang="en-US" altLang="ja-JP" dirty="0"/>
            </a:br>
            <a:r>
              <a:rPr kumimoji="1" lang="ja-JP" altLang="en-US" sz="3600" dirty="0"/>
              <a:t>③ </a:t>
            </a:r>
            <a:r>
              <a:rPr lang="ja-JP" altLang="ja-JP" sz="3600" dirty="0">
                <a:effectLst/>
                <a:ea typeface="ＭＳ Ｐゴシック" panose="020B0600070205080204" pitchFamily="50" charset="-128"/>
                <a:cs typeface="Times New Roman" panose="02020603050405020304" pitchFamily="18" charset="0"/>
              </a:rPr>
              <a:t>研修の形式</a:t>
            </a:r>
            <a:r>
              <a:rPr lang="ja-JP" altLang="en-US" sz="3600" dirty="0">
                <a:effectLst/>
                <a:ea typeface="ＭＳ Ｐゴシック" panose="020B0600070205080204" pitchFamily="50" charset="-128"/>
                <a:cs typeface="Times New Roman" panose="02020603050405020304" pitchFamily="18" charset="0"/>
              </a:rPr>
              <a:t>　</a:t>
            </a:r>
            <a:endParaRPr lang="ja-JP" altLang="en-US" sz="3600" dirty="0"/>
          </a:p>
        </p:txBody>
      </p:sp>
      <p:cxnSp>
        <p:nvCxnSpPr>
          <p:cNvPr id="5" name="直線コネクタ 4">
            <a:extLst>
              <a:ext uri="{FF2B5EF4-FFF2-40B4-BE49-F238E27FC236}">
                <a16:creationId xmlns:a16="http://schemas.microsoft.com/office/drawing/2014/main" id="{B18F6AD4-B673-4725-8007-8A886E09B403}"/>
              </a:ext>
            </a:extLst>
          </p:cNvPr>
          <p:cNvCxnSpPr>
            <a:cxnSpLocks/>
          </p:cNvCxnSpPr>
          <p:nvPr/>
        </p:nvCxnSpPr>
        <p:spPr>
          <a:xfrm>
            <a:off x="1187624" y="1246035"/>
            <a:ext cx="680475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8" name="グラフ 7">
            <a:extLst>
              <a:ext uri="{FF2B5EF4-FFF2-40B4-BE49-F238E27FC236}">
                <a16:creationId xmlns:a16="http://schemas.microsoft.com/office/drawing/2014/main" id="{9A761438-2ECB-4560-95CF-BC8257776895}"/>
              </a:ext>
            </a:extLst>
          </p:cNvPr>
          <p:cNvGraphicFramePr/>
          <p:nvPr>
            <p:extLst>
              <p:ext uri="{D42A27DB-BD31-4B8C-83A1-F6EECF244321}">
                <p14:modId xmlns:p14="http://schemas.microsoft.com/office/powerpoint/2010/main" val="3656145304"/>
              </p:ext>
            </p:extLst>
          </p:nvPr>
        </p:nvGraphicFramePr>
        <p:xfrm>
          <a:off x="539552" y="1411034"/>
          <a:ext cx="6144344" cy="4608512"/>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a:extLst>
              <a:ext uri="{FF2B5EF4-FFF2-40B4-BE49-F238E27FC236}">
                <a16:creationId xmlns:a16="http://schemas.microsoft.com/office/drawing/2014/main" id="{C7E77575-0903-4937-ADED-80CDFF87EBCD}"/>
              </a:ext>
            </a:extLst>
          </p:cNvPr>
          <p:cNvSpPr txBox="1"/>
          <p:nvPr/>
        </p:nvSpPr>
        <p:spPr>
          <a:xfrm>
            <a:off x="5580112" y="6019547"/>
            <a:ext cx="1584176" cy="369332"/>
          </a:xfrm>
          <a:prstGeom prst="rect">
            <a:avLst/>
          </a:prstGeom>
          <a:noFill/>
        </p:spPr>
        <p:txBody>
          <a:bodyPr wrap="square" rtlCol="0">
            <a:spAutoFit/>
          </a:bodyPr>
          <a:lstStyle/>
          <a:p>
            <a:r>
              <a:rPr kumimoji="1" lang="en-US" altLang="ja-JP" dirty="0"/>
              <a:t>(</a:t>
            </a:r>
            <a:r>
              <a:rPr kumimoji="1" lang="ja-JP" altLang="en-US" dirty="0"/>
              <a:t>クラブ数</a:t>
            </a:r>
            <a:r>
              <a:rPr kumimoji="1" lang="en-US" altLang="ja-JP" dirty="0"/>
              <a:t>)</a:t>
            </a:r>
            <a:endParaRPr kumimoji="1" lang="ja-JP" altLang="en-US" dirty="0"/>
          </a:p>
        </p:txBody>
      </p:sp>
      <p:sp>
        <p:nvSpPr>
          <p:cNvPr id="2" name="テキスト ボックス 1">
            <a:extLst>
              <a:ext uri="{FF2B5EF4-FFF2-40B4-BE49-F238E27FC236}">
                <a16:creationId xmlns:a16="http://schemas.microsoft.com/office/drawing/2014/main" id="{7037544D-76F7-4B4E-AB67-72241070B0F3}"/>
              </a:ext>
            </a:extLst>
          </p:cNvPr>
          <p:cNvSpPr txBox="1"/>
          <p:nvPr/>
        </p:nvSpPr>
        <p:spPr>
          <a:xfrm>
            <a:off x="7164288" y="2780928"/>
            <a:ext cx="1296144" cy="2246769"/>
          </a:xfrm>
          <a:prstGeom prst="rect">
            <a:avLst/>
          </a:prstGeom>
          <a:solidFill>
            <a:srgbClr val="FBDAD7"/>
          </a:solidFill>
        </p:spPr>
        <p:txBody>
          <a:bodyPr wrap="square" rtlCol="0">
            <a:spAutoFit/>
          </a:bodyPr>
          <a:lstStyle/>
          <a:p>
            <a:r>
              <a:rPr kumimoji="1" lang="ja-JP" altLang="en-US" sz="2000" dirty="0"/>
              <a:t>会長経験者が、適宜テーマを決めて卓話の時間を使って研修</a:t>
            </a:r>
          </a:p>
        </p:txBody>
      </p:sp>
      <p:sp>
        <p:nvSpPr>
          <p:cNvPr id="3" name="テキスト ボックス 2">
            <a:extLst>
              <a:ext uri="{FF2B5EF4-FFF2-40B4-BE49-F238E27FC236}">
                <a16:creationId xmlns:a16="http://schemas.microsoft.com/office/drawing/2014/main" id="{1A022F36-E328-49C3-9946-D272BC5454DC}"/>
              </a:ext>
            </a:extLst>
          </p:cNvPr>
          <p:cNvSpPr txBox="1"/>
          <p:nvPr/>
        </p:nvSpPr>
        <p:spPr>
          <a:xfrm>
            <a:off x="7018290" y="2380818"/>
            <a:ext cx="1296144" cy="400110"/>
          </a:xfrm>
          <a:prstGeom prst="rect">
            <a:avLst/>
          </a:prstGeom>
          <a:noFill/>
        </p:spPr>
        <p:txBody>
          <a:bodyPr wrap="square" rtlCol="0">
            <a:spAutoFit/>
          </a:bodyPr>
          <a:lstStyle/>
          <a:p>
            <a:r>
              <a:rPr kumimoji="1" lang="ja-JP" altLang="en-US" sz="2000" dirty="0"/>
              <a:t>その他</a:t>
            </a:r>
          </a:p>
        </p:txBody>
      </p:sp>
    </p:spTree>
    <p:extLst>
      <p:ext uri="{BB962C8B-B14F-4D97-AF65-F5344CB8AC3E}">
        <p14:creationId xmlns:p14="http://schemas.microsoft.com/office/powerpoint/2010/main" val="11456858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2251B93F-AFED-4ABF-9F5F-661183AD904E}"/>
              </a:ext>
            </a:extLst>
          </p:cNvPr>
          <p:cNvSpPr txBox="1">
            <a:spLocks/>
          </p:cNvSpPr>
          <p:nvPr/>
        </p:nvSpPr>
        <p:spPr>
          <a:xfrm>
            <a:off x="1259632" y="232335"/>
            <a:ext cx="6624735" cy="1010780"/>
          </a:xfrm>
          <a:prstGeom prst="rect">
            <a:avLst/>
          </a:prstGeom>
          <a:solidFill>
            <a:srgbClr val="FBDAD7"/>
          </a:solidFill>
        </p:spPr>
        <p:txBody>
          <a:bodyPr vert="horz" lIns="91440" tIns="45720" rIns="91440" bIns="45720" rtlCol="0" anchor="ctr">
            <a:normAutofit fontScale="97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2333625" indent="-992188" algn="l">
              <a:spcBef>
                <a:spcPct val="20000"/>
              </a:spcBef>
              <a:buFont typeface="Arial" panose="020B0604020202020204" pitchFamily="34" charset="0"/>
              <a:buNone/>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２</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a:t>
            </a:r>
            <a:r>
              <a:rPr kumimoji="1" lang="ja-JP" altLang="ja-JP" sz="28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中堅会員</a:t>
            </a:r>
            <a:r>
              <a:rPr kumimoji="1" lang="en-US" altLang="ja-JP" sz="28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a:t>
            </a:r>
            <a:r>
              <a:rPr kumimoji="1" lang="ja-JP" altLang="en-US" sz="28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一般会員</a:t>
            </a:r>
            <a:r>
              <a:rPr kumimoji="1" lang="en-US" altLang="ja-JP" sz="28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a:t>
            </a:r>
            <a:r>
              <a:rPr kumimoji="1" lang="ja-JP" altLang="ja-JP" sz="28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研修</a:t>
            </a:r>
            <a:br>
              <a:rPr lang="en-US" altLang="ja-JP" dirty="0"/>
            </a:br>
            <a:r>
              <a:rPr kumimoji="1" lang="ja-JP" altLang="en-US" sz="3600" dirty="0"/>
              <a:t>④</a:t>
            </a:r>
            <a:r>
              <a:rPr lang="ja-JP" altLang="ja-JP" sz="3600" dirty="0">
                <a:effectLst/>
                <a:ea typeface="ＭＳ Ｐゴシック" panose="020B0600070205080204" pitchFamily="50" charset="-128"/>
                <a:cs typeface="Times New Roman" panose="02020603050405020304" pitchFamily="18" charset="0"/>
              </a:rPr>
              <a:t>研修の</a:t>
            </a:r>
            <a:r>
              <a:rPr lang="ja-JP" altLang="en-US" sz="3600" dirty="0">
                <a:effectLst/>
                <a:ea typeface="ＭＳ Ｐゴシック" panose="020B0600070205080204" pitchFamily="50" charset="-128"/>
                <a:cs typeface="Times New Roman" panose="02020603050405020304" pitchFamily="18" charset="0"/>
              </a:rPr>
              <a:t>講師　</a:t>
            </a:r>
            <a:endParaRPr lang="ja-JP" altLang="en-US" sz="3600" dirty="0"/>
          </a:p>
        </p:txBody>
      </p:sp>
      <p:cxnSp>
        <p:nvCxnSpPr>
          <p:cNvPr id="5" name="直線コネクタ 4">
            <a:extLst>
              <a:ext uri="{FF2B5EF4-FFF2-40B4-BE49-F238E27FC236}">
                <a16:creationId xmlns:a16="http://schemas.microsoft.com/office/drawing/2014/main" id="{B18F6AD4-B673-4725-8007-8A886E09B403}"/>
              </a:ext>
            </a:extLst>
          </p:cNvPr>
          <p:cNvCxnSpPr>
            <a:cxnSpLocks/>
          </p:cNvCxnSpPr>
          <p:nvPr/>
        </p:nvCxnSpPr>
        <p:spPr>
          <a:xfrm>
            <a:off x="1223627" y="1243115"/>
            <a:ext cx="666074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8" name="グラフ 7">
            <a:extLst>
              <a:ext uri="{FF2B5EF4-FFF2-40B4-BE49-F238E27FC236}">
                <a16:creationId xmlns:a16="http://schemas.microsoft.com/office/drawing/2014/main" id="{9A761438-2ECB-4560-95CF-BC8257776895}"/>
              </a:ext>
            </a:extLst>
          </p:cNvPr>
          <p:cNvGraphicFramePr/>
          <p:nvPr>
            <p:extLst>
              <p:ext uri="{D42A27DB-BD31-4B8C-83A1-F6EECF244321}">
                <p14:modId xmlns:p14="http://schemas.microsoft.com/office/powerpoint/2010/main" val="2802157119"/>
              </p:ext>
            </p:extLst>
          </p:nvPr>
        </p:nvGraphicFramePr>
        <p:xfrm>
          <a:off x="539552" y="1411034"/>
          <a:ext cx="6144344" cy="4608512"/>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5">
            <a:extLst>
              <a:ext uri="{FF2B5EF4-FFF2-40B4-BE49-F238E27FC236}">
                <a16:creationId xmlns:a16="http://schemas.microsoft.com/office/drawing/2014/main" id="{C7E77575-0903-4937-ADED-80CDFF87EBCD}"/>
              </a:ext>
            </a:extLst>
          </p:cNvPr>
          <p:cNvSpPr txBox="1"/>
          <p:nvPr/>
        </p:nvSpPr>
        <p:spPr>
          <a:xfrm>
            <a:off x="5580112" y="6019547"/>
            <a:ext cx="1584176" cy="369332"/>
          </a:xfrm>
          <a:prstGeom prst="rect">
            <a:avLst/>
          </a:prstGeom>
          <a:noFill/>
        </p:spPr>
        <p:txBody>
          <a:bodyPr wrap="square" rtlCol="0">
            <a:spAutoFit/>
          </a:bodyPr>
          <a:lstStyle/>
          <a:p>
            <a:r>
              <a:rPr kumimoji="1" lang="en-US" altLang="ja-JP" dirty="0"/>
              <a:t>(</a:t>
            </a:r>
            <a:r>
              <a:rPr kumimoji="1" lang="ja-JP" altLang="en-US" dirty="0"/>
              <a:t>クラブ数</a:t>
            </a:r>
            <a:r>
              <a:rPr kumimoji="1" lang="en-US" altLang="ja-JP" dirty="0"/>
              <a:t>)</a:t>
            </a:r>
            <a:endParaRPr kumimoji="1" lang="ja-JP" altLang="en-US" dirty="0"/>
          </a:p>
        </p:txBody>
      </p:sp>
      <p:sp>
        <p:nvSpPr>
          <p:cNvPr id="2" name="テキスト ボックス 1">
            <a:extLst>
              <a:ext uri="{FF2B5EF4-FFF2-40B4-BE49-F238E27FC236}">
                <a16:creationId xmlns:a16="http://schemas.microsoft.com/office/drawing/2014/main" id="{7037544D-76F7-4B4E-AB67-72241070B0F3}"/>
              </a:ext>
            </a:extLst>
          </p:cNvPr>
          <p:cNvSpPr txBox="1"/>
          <p:nvPr/>
        </p:nvSpPr>
        <p:spPr>
          <a:xfrm>
            <a:off x="7164288" y="2780928"/>
            <a:ext cx="1296144" cy="1323439"/>
          </a:xfrm>
          <a:prstGeom prst="rect">
            <a:avLst/>
          </a:prstGeom>
          <a:solidFill>
            <a:srgbClr val="FBDAD7"/>
          </a:solidFill>
        </p:spPr>
        <p:txBody>
          <a:bodyPr wrap="square" rtlCol="0">
            <a:spAutoFit/>
          </a:bodyPr>
          <a:lstStyle/>
          <a:p>
            <a:pPr marL="177800" indent="-177800"/>
            <a:r>
              <a:rPr kumimoji="1" lang="ja-JP" altLang="en-US" sz="2000" dirty="0"/>
              <a:t>・バスト会長</a:t>
            </a:r>
            <a:r>
              <a:rPr kumimoji="1" lang="en-US" altLang="ja-JP" sz="2000" dirty="0"/>
              <a:t>(4)</a:t>
            </a:r>
            <a:endParaRPr kumimoji="1" lang="ja-JP" altLang="en-US" sz="2000" dirty="0"/>
          </a:p>
          <a:p>
            <a:pPr marL="177800" indent="-177800"/>
            <a:r>
              <a:rPr lang="ja-JP" altLang="en-US" sz="2000" dirty="0"/>
              <a:t>・地区委員</a:t>
            </a:r>
            <a:endParaRPr kumimoji="1" lang="ja-JP" altLang="en-US" sz="2000" dirty="0"/>
          </a:p>
        </p:txBody>
      </p:sp>
      <p:sp>
        <p:nvSpPr>
          <p:cNvPr id="3" name="テキスト ボックス 2">
            <a:extLst>
              <a:ext uri="{FF2B5EF4-FFF2-40B4-BE49-F238E27FC236}">
                <a16:creationId xmlns:a16="http://schemas.microsoft.com/office/drawing/2014/main" id="{1A022F36-E328-49C3-9946-D272BC5454DC}"/>
              </a:ext>
            </a:extLst>
          </p:cNvPr>
          <p:cNvSpPr txBox="1"/>
          <p:nvPr/>
        </p:nvSpPr>
        <p:spPr>
          <a:xfrm>
            <a:off x="7018290" y="2380818"/>
            <a:ext cx="1296144" cy="400110"/>
          </a:xfrm>
          <a:prstGeom prst="rect">
            <a:avLst/>
          </a:prstGeom>
          <a:noFill/>
        </p:spPr>
        <p:txBody>
          <a:bodyPr wrap="square" rtlCol="0">
            <a:spAutoFit/>
          </a:bodyPr>
          <a:lstStyle/>
          <a:p>
            <a:r>
              <a:rPr kumimoji="1" lang="ja-JP" altLang="en-US" sz="2000" dirty="0"/>
              <a:t>その他</a:t>
            </a:r>
          </a:p>
        </p:txBody>
      </p:sp>
    </p:spTree>
    <p:extLst>
      <p:ext uri="{BB962C8B-B14F-4D97-AF65-F5344CB8AC3E}">
        <p14:creationId xmlns:p14="http://schemas.microsoft.com/office/powerpoint/2010/main" val="39897141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2251B93F-AFED-4ABF-9F5F-661183AD904E}"/>
              </a:ext>
            </a:extLst>
          </p:cNvPr>
          <p:cNvSpPr txBox="1">
            <a:spLocks/>
          </p:cNvSpPr>
          <p:nvPr/>
        </p:nvSpPr>
        <p:spPr>
          <a:xfrm>
            <a:off x="1331640" y="274642"/>
            <a:ext cx="6768751" cy="1010780"/>
          </a:xfrm>
          <a:prstGeom prst="rect">
            <a:avLst/>
          </a:prstGeom>
          <a:solidFill>
            <a:srgbClr val="FBDAD7"/>
          </a:solidFill>
        </p:spPr>
        <p:txBody>
          <a:bodyPr vert="horz" lIns="91440" tIns="45720" rIns="91440" bIns="45720" rtlCol="0" anchor="ctr">
            <a:normAutofit fontScale="97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2333625" indent="-1169988" algn="l">
              <a:spcBef>
                <a:spcPct val="20000"/>
              </a:spcBef>
              <a:buFont typeface="Arial" panose="020B0604020202020204" pitchFamily="34" charset="0"/>
              <a:buNone/>
              <a:defRPr/>
            </a:pPr>
            <a:r>
              <a:rPr kumimoji="1" lang="ja-JP" altLang="en-US" sz="3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２</a:t>
            </a: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a:t>
            </a:r>
            <a:r>
              <a:rPr kumimoji="1" lang="ja-JP" altLang="ja-JP" sz="32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中堅会員</a:t>
            </a:r>
            <a:r>
              <a:rPr kumimoji="1" lang="en-US" altLang="ja-JP" sz="32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a:t>
            </a:r>
            <a:r>
              <a:rPr kumimoji="1" lang="ja-JP" altLang="en-US" sz="32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一般会員</a:t>
            </a:r>
            <a:r>
              <a:rPr kumimoji="1" lang="en-US" altLang="ja-JP" sz="32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a:t>
            </a:r>
            <a:r>
              <a:rPr kumimoji="1" lang="ja-JP" altLang="ja-JP" sz="32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研修</a:t>
            </a:r>
            <a:br>
              <a:rPr lang="en-US" altLang="ja-JP" dirty="0"/>
            </a:br>
            <a:r>
              <a:rPr kumimoji="1" lang="ja-JP" altLang="en-US" sz="3600" dirty="0"/>
              <a:t>⑤</a:t>
            </a:r>
            <a:r>
              <a:rPr lang="ja-JP" altLang="ja-JP" sz="3600" dirty="0">
                <a:effectLst/>
                <a:ea typeface="ＭＳ Ｐゴシック" panose="020B0600070205080204" pitchFamily="50" charset="-128"/>
                <a:cs typeface="Times New Roman" panose="02020603050405020304" pitchFamily="18" charset="0"/>
              </a:rPr>
              <a:t>研修</a:t>
            </a:r>
            <a:r>
              <a:rPr lang="ja-JP" altLang="en-US" sz="3600" dirty="0">
                <a:effectLst/>
                <a:ea typeface="ＭＳ Ｐゴシック" panose="020B0600070205080204" pitchFamily="50" charset="-128"/>
                <a:cs typeface="Times New Roman" panose="02020603050405020304" pitchFamily="18" charset="0"/>
              </a:rPr>
              <a:t>内容</a:t>
            </a:r>
            <a:endParaRPr lang="ja-JP" altLang="en-US" sz="3600" dirty="0"/>
          </a:p>
        </p:txBody>
      </p:sp>
      <p:cxnSp>
        <p:nvCxnSpPr>
          <p:cNvPr id="5" name="直線コネクタ 4">
            <a:extLst>
              <a:ext uri="{FF2B5EF4-FFF2-40B4-BE49-F238E27FC236}">
                <a16:creationId xmlns:a16="http://schemas.microsoft.com/office/drawing/2014/main" id="{B18F6AD4-B673-4725-8007-8A886E09B403}"/>
              </a:ext>
            </a:extLst>
          </p:cNvPr>
          <p:cNvCxnSpPr>
            <a:cxnSpLocks/>
          </p:cNvCxnSpPr>
          <p:nvPr/>
        </p:nvCxnSpPr>
        <p:spPr>
          <a:xfrm>
            <a:off x="1385645" y="1285422"/>
            <a:ext cx="666074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7037544D-76F7-4B4E-AB67-72241070B0F3}"/>
              </a:ext>
            </a:extLst>
          </p:cNvPr>
          <p:cNvSpPr txBox="1"/>
          <p:nvPr/>
        </p:nvSpPr>
        <p:spPr>
          <a:xfrm>
            <a:off x="6801275" y="2009218"/>
            <a:ext cx="1730174" cy="4093428"/>
          </a:xfrm>
          <a:prstGeom prst="rect">
            <a:avLst/>
          </a:prstGeom>
          <a:solidFill>
            <a:srgbClr val="FBDAD7"/>
          </a:solidFill>
        </p:spPr>
        <p:txBody>
          <a:bodyPr wrap="square" rtlCol="0">
            <a:spAutoFit/>
          </a:bodyPr>
          <a:lstStyle/>
          <a:p>
            <a:pPr marL="177800" indent="-177800"/>
            <a:r>
              <a:rPr kumimoji="1" lang="ja-JP" altLang="en-US" sz="2000" dirty="0"/>
              <a:t>・月間テーマ</a:t>
            </a:r>
          </a:p>
          <a:p>
            <a:pPr marL="177800" indent="-177800"/>
            <a:r>
              <a:rPr lang="ja-JP" altLang="en-US" sz="2000" dirty="0"/>
              <a:t>・時節に応じて適当な話題を選び、会員相互で討議</a:t>
            </a:r>
            <a:endParaRPr lang="en-US" altLang="ja-JP" sz="2000" dirty="0"/>
          </a:p>
          <a:p>
            <a:pPr marL="177800" indent="-177800"/>
            <a:r>
              <a:rPr kumimoji="1" lang="ja-JP" altLang="en-US" sz="2000" dirty="0"/>
              <a:t>・ロータリーの魅力とは、先輩ロータリアンからは話しをしてもらう</a:t>
            </a:r>
            <a:endParaRPr kumimoji="1" lang="en-US" altLang="ja-JP" sz="2000" dirty="0"/>
          </a:p>
          <a:p>
            <a:pPr marL="177800" indent="-177800"/>
            <a:r>
              <a:rPr lang="ja-JP" altLang="en-US" sz="2000" dirty="0"/>
              <a:t>・経験談</a:t>
            </a:r>
            <a:endParaRPr kumimoji="1" lang="ja-JP" altLang="en-US" sz="2000" dirty="0"/>
          </a:p>
        </p:txBody>
      </p:sp>
      <p:sp>
        <p:nvSpPr>
          <p:cNvPr id="3" name="テキスト ボックス 2">
            <a:extLst>
              <a:ext uri="{FF2B5EF4-FFF2-40B4-BE49-F238E27FC236}">
                <a16:creationId xmlns:a16="http://schemas.microsoft.com/office/drawing/2014/main" id="{1A022F36-E328-49C3-9946-D272BC5454DC}"/>
              </a:ext>
            </a:extLst>
          </p:cNvPr>
          <p:cNvSpPr txBox="1"/>
          <p:nvPr/>
        </p:nvSpPr>
        <p:spPr>
          <a:xfrm>
            <a:off x="7018290" y="1578719"/>
            <a:ext cx="1296144" cy="400110"/>
          </a:xfrm>
          <a:prstGeom prst="rect">
            <a:avLst/>
          </a:prstGeom>
          <a:noFill/>
        </p:spPr>
        <p:txBody>
          <a:bodyPr wrap="square" rtlCol="0">
            <a:spAutoFit/>
          </a:bodyPr>
          <a:lstStyle/>
          <a:p>
            <a:r>
              <a:rPr kumimoji="1" lang="ja-JP" altLang="en-US" sz="2000" dirty="0"/>
              <a:t>その他</a:t>
            </a:r>
          </a:p>
        </p:txBody>
      </p:sp>
      <p:graphicFrame>
        <p:nvGraphicFramePr>
          <p:cNvPr id="9" name="グラフ 8">
            <a:extLst>
              <a:ext uri="{FF2B5EF4-FFF2-40B4-BE49-F238E27FC236}">
                <a16:creationId xmlns:a16="http://schemas.microsoft.com/office/drawing/2014/main" id="{7799B854-6858-4678-8DEE-B14797C1130F}"/>
              </a:ext>
            </a:extLst>
          </p:cNvPr>
          <p:cNvGraphicFramePr/>
          <p:nvPr>
            <p:extLst>
              <p:ext uri="{D42A27DB-BD31-4B8C-83A1-F6EECF244321}">
                <p14:modId xmlns:p14="http://schemas.microsoft.com/office/powerpoint/2010/main" val="2255915927"/>
              </p:ext>
            </p:extLst>
          </p:nvPr>
        </p:nvGraphicFramePr>
        <p:xfrm>
          <a:off x="314920" y="1497565"/>
          <a:ext cx="5660155" cy="51869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2778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2251B93F-AFED-4ABF-9F5F-661183AD904E}"/>
              </a:ext>
            </a:extLst>
          </p:cNvPr>
          <p:cNvSpPr txBox="1">
            <a:spLocks/>
          </p:cNvSpPr>
          <p:nvPr/>
        </p:nvSpPr>
        <p:spPr>
          <a:xfrm>
            <a:off x="1244861" y="305440"/>
            <a:ext cx="6261449" cy="1010013"/>
          </a:xfrm>
          <a:prstGeom prst="rect">
            <a:avLst/>
          </a:prstGeom>
          <a:solidFill>
            <a:srgbClr val="FBDAD7"/>
          </a:solidFill>
        </p:spPr>
        <p:txBody>
          <a:bodyPr vert="horz" lIns="91440" tIns="45720" rIns="91440" bIns="45720" rtlCol="0" anchor="ctr">
            <a:normAutofit fontScale="975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341438" indent="-438150" algn="l">
              <a:spcBef>
                <a:spcPct val="20000"/>
              </a:spcBef>
              <a:buFont typeface="Arial" panose="020B0604020202020204" pitchFamily="34" charset="0"/>
              <a:buNone/>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２</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a:t>
            </a:r>
            <a:r>
              <a:rPr kumimoji="1" lang="ja-JP" altLang="ja-JP" sz="28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中堅会員</a:t>
            </a:r>
            <a:r>
              <a:rPr kumimoji="1" lang="en-US" altLang="ja-JP" sz="28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a:t>
            </a:r>
            <a:r>
              <a:rPr kumimoji="1" lang="ja-JP" altLang="en-US" sz="28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一般会員</a:t>
            </a:r>
            <a:r>
              <a:rPr kumimoji="1" lang="en-US" altLang="ja-JP" sz="28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a:t>
            </a:r>
            <a:r>
              <a:rPr kumimoji="1" lang="ja-JP" altLang="ja-JP" sz="2800" b="0" i="0" u="none" strike="noStrike" kern="100" cap="none" spc="0" normalizeH="0" baseline="0" noProof="0" dirty="0">
                <a:ln>
                  <a:noFill/>
                </a:ln>
                <a:solidFill>
                  <a:prstClr val="black"/>
                </a:solidFill>
                <a:effectLst/>
                <a:uLnTx/>
                <a:uFillTx/>
                <a:latin typeface="Century" panose="02040604050505020304" pitchFamily="18" charset="0"/>
                <a:ea typeface="ＭＳ Ｐゴシック" panose="020B0600070205080204" pitchFamily="50" charset="-128"/>
                <a:cs typeface="Times New Roman" panose="02020603050405020304" pitchFamily="18" charset="0"/>
              </a:rPr>
              <a:t>研修</a:t>
            </a:r>
            <a:br>
              <a:rPr lang="en-US" altLang="ja-JP" dirty="0"/>
            </a:br>
            <a:r>
              <a:rPr kumimoji="1" lang="ja-JP" altLang="en-US" sz="3600" dirty="0"/>
              <a:t>⑥</a:t>
            </a:r>
            <a:r>
              <a:rPr lang="ja-JP" altLang="ja-JP" sz="3600" dirty="0">
                <a:effectLst/>
                <a:ea typeface="ＭＳ Ｐゴシック" panose="020B0600070205080204" pitchFamily="50" charset="-128"/>
                <a:cs typeface="Times New Roman" panose="02020603050405020304" pitchFamily="18" charset="0"/>
              </a:rPr>
              <a:t>説明資料</a:t>
            </a:r>
            <a:r>
              <a:rPr lang="ja-JP" altLang="en-US" sz="3600" dirty="0">
                <a:effectLst/>
                <a:ea typeface="ＭＳ Ｐゴシック" panose="020B0600070205080204" pitchFamily="50" charset="-128"/>
                <a:cs typeface="Times New Roman" panose="02020603050405020304" pitchFamily="18" charset="0"/>
              </a:rPr>
              <a:t>の</a:t>
            </a:r>
            <a:r>
              <a:rPr lang="ja-JP" altLang="ja-JP" sz="3600" dirty="0">
                <a:effectLst/>
                <a:ea typeface="ＭＳ Ｐゴシック" panose="020B0600070205080204" pitchFamily="50" charset="-128"/>
                <a:cs typeface="Times New Roman" panose="02020603050405020304" pitchFamily="18" charset="0"/>
              </a:rPr>
              <a:t>入手</a:t>
            </a:r>
            <a:r>
              <a:rPr lang="ja-JP" altLang="en-US" sz="3600" dirty="0">
                <a:effectLst/>
                <a:ea typeface="ＭＳ Ｐゴシック" panose="020B0600070205080204" pitchFamily="50" charset="-128"/>
                <a:cs typeface="Times New Roman" panose="02020603050405020304" pitchFamily="18" charset="0"/>
              </a:rPr>
              <a:t>先</a:t>
            </a:r>
            <a:endParaRPr lang="ja-JP" altLang="en-US" sz="3600" dirty="0"/>
          </a:p>
        </p:txBody>
      </p:sp>
      <p:cxnSp>
        <p:nvCxnSpPr>
          <p:cNvPr id="5" name="直線コネクタ 4">
            <a:extLst>
              <a:ext uri="{FF2B5EF4-FFF2-40B4-BE49-F238E27FC236}">
                <a16:creationId xmlns:a16="http://schemas.microsoft.com/office/drawing/2014/main" id="{B18F6AD4-B673-4725-8007-8A886E09B403}"/>
              </a:ext>
            </a:extLst>
          </p:cNvPr>
          <p:cNvCxnSpPr>
            <a:cxnSpLocks/>
          </p:cNvCxnSpPr>
          <p:nvPr/>
        </p:nvCxnSpPr>
        <p:spPr>
          <a:xfrm flipV="1">
            <a:off x="1190869" y="1315454"/>
            <a:ext cx="6261450" cy="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7037544D-76F7-4B4E-AB67-72241070B0F3}"/>
              </a:ext>
            </a:extLst>
          </p:cNvPr>
          <p:cNvSpPr txBox="1"/>
          <p:nvPr/>
        </p:nvSpPr>
        <p:spPr>
          <a:xfrm>
            <a:off x="7018290" y="2780928"/>
            <a:ext cx="1730174" cy="1631216"/>
          </a:xfrm>
          <a:prstGeom prst="rect">
            <a:avLst/>
          </a:prstGeom>
          <a:solidFill>
            <a:srgbClr val="FBDAD7"/>
          </a:solidFill>
        </p:spPr>
        <p:txBody>
          <a:bodyPr wrap="square" rtlCol="0">
            <a:spAutoFit/>
          </a:bodyPr>
          <a:lstStyle/>
          <a:p>
            <a:pPr marL="177800" indent="-177800"/>
            <a:r>
              <a:rPr kumimoji="1" lang="ja-JP" altLang="en-US" sz="2000" dirty="0"/>
              <a:t>・ロータリー情報研究会</a:t>
            </a:r>
            <a:r>
              <a:rPr kumimoji="1" lang="en-US" altLang="ja-JP" sz="2000" dirty="0"/>
              <a:t>(2)</a:t>
            </a:r>
            <a:endParaRPr lang="en-US" altLang="ja-JP" sz="2000" dirty="0"/>
          </a:p>
          <a:p>
            <a:pPr marL="177800" indent="-177800"/>
            <a:r>
              <a:rPr kumimoji="1" lang="ja-JP" altLang="en-US" sz="2000" dirty="0"/>
              <a:t>・講演会記録</a:t>
            </a:r>
            <a:endParaRPr kumimoji="1" lang="en-US" altLang="ja-JP" sz="2000" dirty="0"/>
          </a:p>
          <a:p>
            <a:pPr marL="177800" indent="-177800"/>
            <a:r>
              <a:rPr lang="ja-JP" altLang="en-US" sz="2000" dirty="0"/>
              <a:t>・ガバナー事務所資料</a:t>
            </a:r>
            <a:endParaRPr kumimoji="1" lang="ja-JP" altLang="en-US" sz="2000" dirty="0"/>
          </a:p>
        </p:txBody>
      </p:sp>
      <p:sp>
        <p:nvSpPr>
          <p:cNvPr id="3" name="テキスト ボックス 2">
            <a:extLst>
              <a:ext uri="{FF2B5EF4-FFF2-40B4-BE49-F238E27FC236}">
                <a16:creationId xmlns:a16="http://schemas.microsoft.com/office/drawing/2014/main" id="{1A022F36-E328-49C3-9946-D272BC5454DC}"/>
              </a:ext>
            </a:extLst>
          </p:cNvPr>
          <p:cNvSpPr txBox="1"/>
          <p:nvPr/>
        </p:nvSpPr>
        <p:spPr>
          <a:xfrm>
            <a:off x="7018290" y="2380818"/>
            <a:ext cx="1296144" cy="400110"/>
          </a:xfrm>
          <a:prstGeom prst="rect">
            <a:avLst/>
          </a:prstGeom>
          <a:noFill/>
        </p:spPr>
        <p:txBody>
          <a:bodyPr wrap="square" rtlCol="0">
            <a:spAutoFit/>
          </a:bodyPr>
          <a:lstStyle/>
          <a:p>
            <a:r>
              <a:rPr kumimoji="1" lang="ja-JP" altLang="en-US" sz="2000" dirty="0"/>
              <a:t>その他</a:t>
            </a:r>
          </a:p>
        </p:txBody>
      </p:sp>
      <p:graphicFrame>
        <p:nvGraphicFramePr>
          <p:cNvPr id="7" name="グラフ 6">
            <a:extLst>
              <a:ext uri="{FF2B5EF4-FFF2-40B4-BE49-F238E27FC236}">
                <a16:creationId xmlns:a16="http://schemas.microsoft.com/office/drawing/2014/main" id="{D6352221-1343-4460-82D1-A8773CE45E62}"/>
              </a:ext>
            </a:extLst>
          </p:cNvPr>
          <p:cNvGraphicFramePr/>
          <p:nvPr>
            <p:extLst>
              <p:ext uri="{D42A27DB-BD31-4B8C-83A1-F6EECF244321}">
                <p14:modId xmlns:p14="http://schemas.microsoft.com/office/powerpoint/2010/main" val="3496444675"/>
              </p:ext>
            </p:extLst>
          </p:nvPr>
        </p:nvGraphicFramePr>
        <p:xfrm>
          <a:off x="323528" y="1484784"/>
          <a:ext cx="5950997" cy="5098571"/>
        </p:xfrm>
        <a:graphic>
          <a:graphicData uri="http://schemas.openxmlformats.org/drawingml/2006/chart">
            <c:chart xmlns:c="http://schemas.openxmlformats.org/drawingml/2006/chart" xmlns:r="http://schemas.openxmlformats.org/officeDocument/2006/relationships" r:id="rId2"/>
          </a:graphicData>
        </a:graphic>
      </p:graphicFrame>
      <p:sp>
        <p:nvSpPr>
          <p:cNvPr id="8" name="テキスト ボックス 6">
            <a:extLst>
              <a:ext uri="{FF2B5EF4-FFF2-40B4-BE49-F238E27FC236}">
                <a16:creationId xmlns:a16="http://schemas.microsoft.com/office/drawing/2014/main" id="{6C785C8A-71B6-4D2C-B4F0-19FDCB82C25C}"/>
              </a:ext>
            </a:extLst>
          </p:cNvPr>
          <p:cNvSpPr txBox="1"/>
          <p:nvPr/>
        </p:nvSpPr>
        <p:spPr>
          <a:xfrm>
            <a:off x="4885618" y="6093296"/>
            <a:ext cx="1152125"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600" dirty="0"/>
              <a:t>(</a:t>
            </a:r>
            <a:r>
              <a:rPr kumimoji="1" lang="ja-JP" altLang="en-US" sz="1600" dirty="0"/>
              <a:t>クラブ数</a:t>
            </a:r>
            <a:r>
              <a:rPr kumimoji="1" lang="en-US" altLang="ja-JP" sz="1600" dirty="0"/>
              <a:t>)</a:t>
            </a:r>
            <a:endParaRPr kumimoji="1" lang="ja-JP" altLang="en-US" sz="1600" dirty="0"/>
          </a:p>
        </p:txBody>
      </p:sp>
    </p:spTree>
    <p:extLst>
      <p:ext uri="{BB962C8B-B14F-4D97-AF65-F5344CB8AC3E}">
        <p14:creationId xmlns:p14="http://schemas.microsoft.com/office/powerpoint/2010/main" val="4065312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4FA6D9-A9C8-4C40-9C27-68F629D239F7}"/>
              </a:ext>
            </a:extLst>
          </p:cNvPr>
          <p:cNvSpPr>
            <a:spLocks noGrp="1"/>
          </p:cNvSpPr>
          <p:nvPr>
            <p:ph type="title"/>
          </p:nvPr>
        </p:nvSpPr>
        <p:spPr>
          <a:xfrm>
            <a:off x="457200" y="188640"/>
            <a:ext cx="8229600" cy="936104"/>
          </a:xfrm>
          <a:solidFill>
            <a:schemeClr val="accent3">
              <a:lumMod val="20000"/>
              <a:lumOff val="80000"/>
            </a:schemeClr>
          </a:solidFill>
        </p:spPr>
        <p:txBody>
          <a:bodyPr>
            <a:noAutofit/>
          </a:bodyPr>
          <a:lstStyle/>
          <a:p>
            <a:pPr marL="176213" indent="-176213" algn="l">
              <a:spcBef>
                <a:spcPct val="20000"/>
              </a:spcBef>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⒊、その他　　</a:t>
            </a:r>
            <a:b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br>
            <a:r>
              <a:rPr lang="ja-JP" altLang="ja-JP" sz="2400" dirty="0">
                <a:effectLst/>
                <a:ea typeface="ＭＳ Ｐゴシック" panose="020B0600070205080204" pitchFamily="50" charset="-128"/>
                <a:cs typeface="Times New Roman" panose="02020603050405020304" pitchFamily="18" charset="0"/>
              </a:rPr>
              <a:t>研修全体を通じ、困っていること、要望</a:t>
            </a:r>
            <a:r>
              <a:rPr lang="ja-JP" altLang="en-US" sz="2400" dirty="0">
                <a:effectLst/>
                <a:ea typeface="ＭＳ Ｐゴシック" panose="020B0600070205080204" pitchFamily="50" charset="-128"/>
                <a:cs typeface="Times New Roman" panose="02020603050405020304" pitchFamily="18" charset="0"/>
              </a:rPr>
              <a:t>など</a:t>
            </a:r>
            <a:r>
              <a:rPr lang="en-US" altLang="ja-JP" sz="2400" dirty="0">
                <a:effectLst/>
                <a:ea typeface="ＭＳ Ｐゴシック" panose="020B0600070205080204" pitchFamily="50" charset="-128"/>
                <a:cs typeface="Times New Roman" panose="02020603050405020304" pitchFamily="18" charset="0"/>
              </a:rPr>
              <a:t>(</a:t>
            </a:r>
            <a:r>
              <a:rPr lang="ja-JP" altLang="en-US" sz="2400" dirty="0">
                <a:effectLst/>
                <a:ea typeface="ＭＳ Ｐゴシック" panose="020B0600070205080204" pitchFamily="50" charset="-128"/>
                <a:cs typeface="Times New Roman" panose="02020603050405020304" pitchFamily="18" charset="0"/>
              </a:rPr>
              <a:t>まとめ</a:t>
            </a:r>
            <a:r>
              <a:rPr lang="en-US" altLang="ja-JP" sz="2400" dirty="0">
                <a:effectLst/>
                <a:ea typeface="ＭＳ Ｐゴシック" panose="020B0600070205080204" pitchFamily="50" charset="-128"/>
                <a:cs typeface="Times New Roman" panose="02020603050405020304" pitchFamily="18" charset="0"/>
              </a:rPr>
              <a:t>)</a:t>
            </a:r>
            <a:endParaRPr kumimoji="1" lang="ja-JP" altLang="en-US" sz="2400" dirty="0"/>
          </a:p>
        </p:txBody>
      </p:sp>
      <p:sp>
        <p:nvSpPr>
          <p:cNvPr id="3" name="コンテンツ プレースホルダー 2">
            <a:extLst>
              <a:ext uri="{FF2B5EF4-FFF2-40B4-BE49-F238E27FC236}">
                <a16:creationId xmlns:a16="http://schemas.microsoft.com/office/drawing/2014/main" id="{6E3C34CC-2189-4846-B727-0C2953CE0846}"/>
              </a:ext>
            </a:extLst>
          </p:cNvPr>
          <p:cNvSpPr>
            <a:spLocks noGrp="1"/>
          </p:cNvSpPr>
          <p:nvPr>
            <p:ph idx="1"/>
          </p:nvPr>
        </p:nvSpPr>
        <p:spPr>
          <a:xfrm>
            <a:off x="323528" y="1196752"/>
            <a:ext cx="8363272" cy="5472608"/>
          </a:xfrm>
          <a:solidFill>
            <a:srgbClr val="FFFFC9"/>
          </a:solidFill>
        </p:spPr>
        <p:txBody>
          <a:bodyPr>
            <a:normAutofit fontScale="85000" lnSpcReduction="10000"/>
          </a:bodyPr>
          <a:lstStyle/>
          <a:p>
            <a:r>
              <a:rPr kumimoji="1" lang="ja-JP" altLang="en-US" sz="2800" dirty="0"/>
              <a:t>研修に使う資料のひな型の作成 </a:t>
            </a:r>
            <a:r>
              <a:rPr kumimoji="1" lang="en-US" altLang="ja-JP" sz="2800" dirty="0"/>
              <a:t>(5)</a:t>
            </a:r>
            <a:endParaRPr lang="en-US" altLang="ja-JP" sz="2800" dirty="0"/>
          </a:p>
          <a:p>
            <a:pPr marL="0" indent="354013">
              <a:buNone/>
            </a:pPr>
            <a:r>
              <a:rPr kumimoji="1" lang="en-US" altLang="ja-JP" sz="2400" dirty="0"/>
              <a:t>(</a:t>
            </a:r>
            <a:r>
              <a:rPr kumimoji="1" lang="ja-JP" altLang="en-US" sz="2400" dirty="0"/>
              <a:t>オリエンテーション、新会員研修など</a:t>
            </a:r>
            <a:r>
              <a:rPr kumimoji="1" lang="en-US" altLang="ja-JP" sz="2400" dirty="0"/>
              <a:t>)</a:t>
            </a:r>
            <a:endParaRPr kumimoji="1" lang="ja-JP" altLang="en-US" sz="2400" dirty="0"/>
          </a:p>
          <a:p>
            <a:r>
              <a:rPr lang="ja-JP" altLang="en-US" sz="2800" dirty="0">
                <a:solidFill>
                  <a:prstClr val="black"/>
                </a:solidFill>
                <a:latin typeface="Calibri"/>
                <a:ea typeface="ＭＳ Ｐゴシック" panose="020B0600070205080204" pitchFamily="50" charset="-128"/>
              </a:rPr>
              <a:t>地区委員会の</a:t>
            </a: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サポート期待 </a:t>
            </a:r>
            <a:r>
              <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a:t>
            </a:r>
          </a:p>
          <a:p>
            <a:pPr marL="354013" indent="98425">
              <a:buNone/>
            </a:pPr>
            <a:r>
              <a:rPr lang="ja-JP" altLang="en-US" sz="2400" dirty="0">
                <a:solidFill>
                  <a:prstClr val="black"/>
                </a:solidFill>
              </a:rPr>
              <a:t>（１）研修に相応しいテーマと研修の方法 　 （２）そのテーマに相応しい人気講師の候補者リスト     （３</a:t>
            </a:r>
            <a:r>
              <a:rPr lang="en-US" altLang="ja-JP" sz="2400" dirty="0">
                <a:solidFill>
                  <a:prstClr val="black"/>
                </a:solidFill>
              </a:rPr>
              <a:t>)</a:t>
            </a:r>
            <a:r>
              <a:rPr lang="ja-JP" altLang="en-US" sz="2400" dirty="0">
                <a:solidFill>
                  <a:prstClr val="black"/>
                </a:solidFill>
              </a:rPr>
              <a:t>教材 　（４）各クラブの会長・幹事向けの勉強会（複数回）   （５）日本各地のロータリークラブでどのような研修がなされているのかの情報提供　 （６）世界各地のロータリークラブでどのような研修がなされているのかの情報提供</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他クラブの参考となる資料の提供</a:t>
            </a:r>
            <a:r>
              <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a:t>
            </a:r>
          </a:p>
          <a:p>
            <a:r>
              <a:rPr lang="ja-JP" altLang="en-US" sz="2800" dirty="0">
                <a:solidFill>
                  <a:prstClr val="black"/>
                </a:solidFill>
                <a:latin typeface="Calibri"/>
                <a:ea typeface="ＭＳ Ｐゴシック" panose="020B0600070205080204" pitchFamily="50" charset="-128"/>
              </a:rPr>
              <a:t>中堅会員研修が必要であれば、指針と資料提供をお願い</a:t>
            </a:r>
            <a:r>
              <a:rPr lang="en-US" altLang="ja-JP" sz="2800" dirty="0">
                <a:solidFill>
                  <a:prstClr val="black"/>
                </a:solidFill>
                <a:latin typeface="Calibri"/>
                <a:ea typeface="ＭＳ Ｐゴシック" panose="020B0600070205080204" pitchFamily="50" charset="-128"/>
              </a:rPr>
              <a:t>(2)</a:t>
            </a:r>
            <a:endPar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魅力的なパンフレットの作成（２）</a:t>
            </a:r>
            <a:endPar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コロナ下での活動に苦慮</a:t>
            </a:r>
            <a:r>
              <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a:t>
            </a:r>
          </a:p>
          <a:p>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奉仕活動を目指すメンバーと例会活動とのバランスに苦慮</a:t>
            </a:r>
            <a:r>
              <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a:t>
            </a:r>
          </a:p>
          <a:p>
            <a:r>
              <a:rPr lang="ja-JP" altLang="en-US" sz="2800" dirty="0">
                <a:solidFill>
                  <a:prstClr val="black"/>
                </a:solidFill>
                <a:latin typeface="Calibri"/>
                <a:ea typeface="ＭＳ Ｐゴシック" panose="020B0600070205080204" pitchFamily="50" charset="-128"/>
              </a:rPr>
              <a:t>地区集合研修が有意義</a:t>
            </a:r>
            <a:r>
              <a:rPr lang="en-US" altLang="ja-JP" sz="2800" dirty="0">
                <a:solidFill>
                  <a:prstClr val="black"/>
                </a:solidFill>
                <a:latin typeface="Calibri"/>
                <a:ea typeface="ＭＳ Ｐゴシック" panose="020B0600070205080204" pitchFamily="50" charset="-128"/>
              </a:rPr>
              <a:t>(1)</a:t>
            </a:r>
          </a:p>
          <a:p>
            <a:r>
              <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SDGs</a:t>
            </a: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についての情報提供</a:t>
            </a:r>
            <a:r>
              <a:rPr kumimoji="1" lang="en-US"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a:t>
            </a:r>
            <a:endPar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54013" indent="0">
              <a:buNone/>
            </a:pPr>
            <a:endParaRPr lang="en-US" altLang="ja-JP" sz="2000" dirty="0">
              <a:solidFill>
                <a:prstClr val="black"/>
              </a:solidFill>
              <a:latin typeface="Calibri"/>
              <a:ea typeface="ＭＳ Ｐゴシック" panose="020B0600070205080204" pitchFamily="50" charset="-128"/>
            </a:endParaRPr>
          </a:p>
          <a:p>
            <a:pPr marL="354013" indent="0">
              <a:buNone/>
            </a:pPr>
            <a:endParaRPr kumimoji="1" lang="en-US" altLang="ja-JP"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354013" indent="0">
              <a:buNone/>
            </a:pPr>
            <a:endParaRPr kumimoji="1" lang="ja-JP" altLang="en-US" dirty="0"/>
          </a:p>
        </p:txBody>
      </p:sp>
    </p:spTree>
    <p:extLst>
      <p:ext uri="{BB962C8B-B14F-4D97-AF65-F5344CB8AC3E}">
        <p14:creationId xmlns:p14="http://schemas.microsoft.com/office/powerpoint/2010/main" val="38443142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906488B-ABA1-408D-83D3-D1E0E07D1034}"/>
              </a:ext>
            </a:extLst>
          </p:cNvPr>
          <p:cNvSpPr>
            <a:spLocks noGrp="1"/>
          </p:cNvSpPr>
          <p:nvPr>
            <p:ph idx="1"/>
          </p:nvPr>
        </p:nvSpPr>
        <p:spPr>
          <a:xfrm>
            <a:off x="457199" y="1700808"/>
            <a:ext cx="8229600" cy="4942625"/>
          </a:xfrm>
        </p:spPr>
        <p:txBody>
          <a:bodyPr>
            <a:normAutofit fontScale="92500" lnSpcReduction="20000"/>
          </a:bodyPr>
          <a:lstStyle/>
          <a:p>
            <a:r>
              <a:rPr kumimoji="1" lang="ja-JP" altLang="en-US" sz="2400" dirty="0"/>
              <a:t>新人研修用の簡単なリーフレット（地区から購入したもの？）を使って現在は入会前のオリエンテーションを行なっています。冊数に限りがあるため必要箇所のコピーをとったりしながら、研修を行なっていますが、新人ロータリアン向けの研修資料のようなものがあればいいと思います。  また中堅ロータリアン向けの研修は現在行っていませんが、クラブ協議会への参加などで先輩ロータリアンからいろいろ指導をしていただく機会があります。  ロータリーの文化や歴史を勉強できる簡単なリーフレットがあれば、新人ロータリアンだけでなく、入会を検討している人にも勧誘時に役立つと思います。  よろしくお願いします。</a:t>
            </a:r>
            <a:endParaRPr kumimoji="1" lang="en-US" altLang="ja-JP" sz="2400" dirty="0"/>
          </a:p>
          <a:p>
            <a:endParaRPr kumimoji="1" lang="en-US" altLang="ja-JP" sz="2400" dirty="0"/>
          </a:p>
          <a:p>
            <a:r>
              <a:rPr kumimoji="1" lang="ja-JP" altLang="en-US" sz="2400" dirty="0"/>
              <a:t>オリエンテーションに使用する資料は最新の情報を盛り込んだものが望ましいのですが そこまで手が回らないのが現状です また、共通する内容も多いと思いますので、地区で作成して頂ければ助かります ウェブサイトに載せて頂けてば必要の都度ダウンロードして使えます それに各ＲＣ独自の情報を加えれば充実した資料になるかと思います。</a:t>
            </a:r>
          </a:p>
        </p:txBody>
      </p:sp>
      <p:sp>
        <p:nvSpPr>
          <p:cNvPr id="4" name="タイトル 1">
            <a:extLst>
              <a:ext uri="{FF2B5EF4-FFF2-40B4-BE49-F238E27FC236}">
                <a16:creationId xmlns:a16="http://schemas.microsoft.com/office/drawing/2014/main" id="{22282179-79B5-43DB-AB5F-63DD8C8B4EC5}"/>
              </a:ext>
            </a:extLst>
          </p:cNvPr>
          <p:cNvSpPr txBox="1">
            <a:spLocks/>
          </p:cNvSpPr>
          <p:nvPr/>
        </p:nvSpPr>
        <p:spPr>
          <a:xfrm>
            <a:off x="647563" y="214567"/>
            <a:ext cx="7848873" cy="1270217"/>
          </a:xfrm>
          <a:prstGeom prst="rect">
            <a:avLst/>
          </a:prstGeom>
          <a:solidFill>
            <a:schemeClr val="accent3">
              <a:lumMod val="40000"/>
              <a:lumOff val="60000"/>
            </a:schemeClr>
          </a:solidFill>
        </p:spPr>
        <p:txBody>
          <a:bodyPr vert="horz" lIns="91440" tIns="45720" rIns="91440" bIns="45720" rtlCol="0" anchor="ctr">
            <a:normAutofit fontScale="75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341438" indent="-1068388" algn="l">
              <a:spcBef>
                <a:spcPct val="20000"/>
              </a:spcBef>
              <a:buFont typeface="Arial" panose="020B0604020202020204" pitchFamily="34" charset="0"/>
              <a:buNone/>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⒊</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a:t>
            </a:r>
            <a:r>
              <a:rPr kumimoji="1" lang="ja-JP" altLang="en-US" sz="3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その他</a:t>
            </a:r>
            <a:endParaRPr kumimoji="1" lang="en-US" altLang="ja-JP" sz="3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endParaRPr>
          </a:p>
          <a:p>
            <a:pPr marL="1341438" indent="-712788" algn="l">
              <a:spcBef>
                <a:spcPct val="20000"/>
              </a:spcBef>
              <a:buFont typeface="Arial" panose="020B0604020202020204" pitchFamily="34" charset="0"/>
              <a:buNone/>
              <a:defRPr/>
            </a:pPr>
            <a:r>
              <a:rPr lang="ja-JP" altLang="ja-JP" sz="3700" dirty="0">
                <a:effectLst/>
                <a:ea typeface="ＭＳ Ｐゴシック" panose="020B0600070205080204" pitchFamily="50" charset="-128"/>
                <a:cs typeface="Times New Roman" panose="02020603050405020304" pitchFamily="18" charset="0"/>
              </a:rPr>
              <a:t>研修全体を通じ、困っていること、</a:t>
            </a:r>
            <a:endParaRPr lang="en-US" altLang="ja-JP" sz="3700" dirty="0">
              <a:effectLst/>
              <a:ea typeface="ＭＳ Ｐゴシック" panose="020B0600070205080204" pitchFamily="50" charset="-128"/>
              <a:cs typeface="Times New Roman" panose="02020603050405020304" pitchFamily="18" charset="0"/>
            </a:endParaRPr>
          </a:p>
          <a:p>
            <a:pPr marL="1341438" indent="-712788" algn="l">
              <a:spcBef>
                <a:spcPct val="20000"/>
              </a:spcBef>
              <a:buFont typeface="Arial" panose="020B0604020202020204" pitchFamily="34" charset="0"/>
              <a:buNone/>
              <a:defRPr/>
            </a:pPr>
            <a:r>
              <a:rPr lang="ja-JP" altLang="ja-JP" sz="3700" dirty="0">
                <a:effectLst/>
                <a:ea typeface="ＭＳ Ｐゴシック" panose="020B0600070205080204" pitchFamily="50" charset="-128"/>
                <a:cs typeface="Times New Roman" panose="02020603050405020304" pitchFamily="18" charset="0"/>
              </a:rPr>
              <a:t>地区研修委員会に対する要望</a:t>
            </a:r>
            <a:r>
              <a:rPr lang="ja-JP" altLang="en-US" sz="3700" dirty="0">
                <a:effectLst/>
                <a:ea typeface="ＭＳ Ｐゴシック" panose="020B0600070205080204" pitchFamily="50" charset="-128"/>
                <a:cs typeface="Times New Roman" panose="02020603050405020304" pitchFamily="18" charset="0"/>
              </a:rPr>
              <a:t>など①</a:t>
            </a:r>
            <a:endParaRPr lang="ja-JP" altLang="en-US" sz="3700" dirty="0"/>
          </a:p>
        </p:txBody>
      </p:sp>
    </p:spTree>
    <p:extLst>
      <p:ext uri="{BB962C8B-B14F-4D97-AF65-F5344CB8AC3E}">
        <p14:creationId xmlns:p14="http://schemas.microsoft.com/office/powerpoint/2010/main" val="18800557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906488B-ABA1-408D-83D3-D1E0E07D1034}"/>
              </a:ext>
            </a:extLst>
          </p:cNvPr>
          <p:cNvSpPr>
            <a:spLocks noGrp="1"/>
          </p:cNvSpPr>
          <p:nvPr>
            <p:ph idx="1"/>
          </p:nvPr>
        </p:nvSpPr>
        <p:spPr>
          <a:xfrm>
            <a:off x="457199" y="1700808"/>
            <a:ext cx="8229600" cy="4942625"/>
          </a:xfrm>
        </p:spPr>
        <p:txBody>
          <a:bodyPr>
            <a:normAutofit lnSpcReduction="10000"/>
          </a:bodyPr>
          <a:lstStyle/>
          <a:p>
            <a:r>
              <a:rPr kumimoji="1" lang="ja-JP" altLang="en-US" sz="2400" dirty="0"/>
              <a:t>当クラブは設立まもないので、研修は他クラブの参考になる進め方、資料などがいくつかあれば、非常にありがたいです。</a:t>
            </a:r>
          </a:p>
          <a:p>
            <a:r>
              <a:rPr kumimoji="1" lang="ja-JP" altLang="en-US" sz="2400" dirty="0"/>
              <a:t>特に問題を感じておりません。むしろ、会員外にどうやってロータリーの活動内容なり理念を広めるかに苦慮しております。</a:t>
            </a:r>
            <a:endParaRPr kumimoji="1" lang="en-US" altLang="ja-JP" sz="2400" dirty="0"/>
          </a:p>
          <a:p>
            <a:r>
              <a:rPr kumimoji="1" lang="ja-JP" altLang="en-US" sz="2400" dirty="0"/>
              <a:t>コロナ禍の最中は例会も休会し、会員が集まることが出来ていない。</a:t>
            </a:r>
            <a:endParaRPr kumimoji="1" lang="en-US" altLang="ja-JP" sz="2400" dirty="0"/>
          </a:p>
          <a:p>
            <a:r>
              <a:rPr kumimoji="1" lang="ja-JP" altLang="en-US" sz="2400" dirty="0"/>
              <a:t>中堅会員研修については、５代奉仕事業、炉辺談話等で数多く活動していますので、 担当者（各理事）になった時点で、会員自ら、経験している会員にアドバイスを貰っている のが現状です。 改めて、中堅会員研修を実施する必要があるのでしたら、地区でマニュアル等の作成を頂い て、それを元に、実施したいと考えております。</a:t>
            </a:r>
          </a:p>
          <a:p>
            <a:endParaRPr kumimoji="1" lang="ja-JP" altLang="en-US" sz="2400" dirty="0"/>
          </a:p>
        </p:txBody>
      </p:sp>
      <p:sp>
        <p:nvSpPr>
          <p:cNvPr id="4" name="タイトル 1">
            <a:extLst>
              <a:ext uri="{FF2B5EF4-FFF2-40B4-BE49-F238E27FC236}">
                <a16:creationId xmlns:a16="http://schemas.microsoft.com/office/drawing/2014/main" id="{22282179-79B5-43DB-AB5F-63DD8C8B4EC5}"/>
              </a:ext>
            </a:extLst>
          </p:cNvPr>
          <p:cNvSpPr txBox="1">
            <a:spLocks/>
          </p:cNvSpPr>
          <p:nvPr/>
        </p:nvSpPr>
        <p:spPr>
          <a:xfrm>
            <a:off x="647563" y="214567"/>
            <a:ext cx="7848873" cy="1270217"/>
          </a:xfrm>
          <a:prstGeom prst="rect">
            <a:avLst/>
          </a:prstGeom>
          <a:solidFill>
            <a:schemeClr val="accent3">
              <a:lumMod val="40000"/>
              <a:lumOff val="60000"/>
            </a:schemeClr>
          </a:solidFill>
        </p:spPr>
        <p:txBody>
          <a:bodyPr vert="horz" lIns="91440" tIns="45720" rIns="91440" bIns="45720" rtlCol="0" anchor="ctr">
            <a:normAutofit fontScale="75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341438" indent="-1068388" algn="l">
              <a:spcBef>
                <a:spcPct val="20000"/>
              </a:spcBef>
              <a:buFont typeface="Arial" panose="020B0604020202020204" pitchFamily="34" charset="0"/>
              <a:buNone/>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⒊</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a:t>
            </a:r>
            <a:r>
              <a:rPr kumimoji="1" lang="ja-JP" altLang="en-US" sz="3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その他</a:t>
            </a:r>
            <a:endParaRPr kumimoji="1" lang="en-US" altLang="ja-JP" sz="3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endParaRPr>
          </a:p>
          <a:p>
            <a:pPr marL="1341438" indent="-712788" algn="l">
              <a:spcBef>
                <a:spcPct val="20000"/>
              </a:spcBef>
              <a:buFont typeface="Arial" panose="020B0604020202020204" pitchFamily="34" charset="0"/>
              <a:buNone/>
              <a:defRPr/>
            </a:pPr>
            <a:r>
              <a:rPr lang="ja-JP" altLang="ja-JP" sz="3700" dirty="0">
                <a:effectLst/>
                <a:ea typeface="ＭＳ Ｐゴシック" panose="020B0600070205080204" pitchFamily="50" charset="-128"/>
                <a:cs typeface="Times New Roman" panose="02020603050405020304" pitchFamily="18" charset="0"/>
              </a:rPr>
              <a:t>研修全体を通じ、困っていること、</a:t>
            </a:r>
            <a:endParaRPr lang="en-US" altLang="ja-JP" sz="3700" dirty="0">
              <a:effectLst/>
              <a:ea typeface="ＭＳ Ｐゴシック" panose="020B0600070205080204" pitchFamily="50" charset="-128"/>
              <a:cs typeface="Times New Roman" panose="02020603050405020304" pitchFamily="18" charset="0"/>
            </a:endParaRPr>
          </a:p>
          <a:p>
            <a:pPr marL="1341438" indent="-712788" algn="l">
              <a:spcBef>
                <a:spcPct val="20000"/>
              </a:spcBef>
              <a:buFont typeface="Arial" panose="020B0604020202020204" pitchFamily="34" charset="0"/>
              <a:buNone/>
              <a:defRPr/>
            </a:pPr>
            <a:r>
              <a:rPr lang="ja-JP" altLang="ja-JP" sz="3700" dirty="0">
                <a:effectLst/>
                <a:ea typeface="ＭＳ Ｐゴシック" panose="020B0600070205080204" pitchFamily="50" charset="-128"/>
                <a:cs typeface="Times New Roman" panose="02020603050405020304" pitchFamily="18" charset="0"/>
              </a:rPr>
              <a:t>地区研修委員会に対する要望</a:t>
            </a:r>
            <a:r>
              <a:rPr lang="ja-JP" altLang="en-US" sz="3700" dirty="0">
                <a:effectLst/>
                <a:ea typeface="ＭＳ Ｐゴシック" panose="020B0600070205080204" pitchFamily="50" charset="-128"/>
                <a:cs typeface="Times New Roman" panose="02020603050405020304" pitchFamily="18" charset="0"/>
              </a:rPr>
              <a:t>など②</a:t>
            </a:r>
            <a:endParaRPr lang="ja-JP" altLang="en-US" sz="3700" dirty="0"/>
          </a:p>
        </p:txBody>
      </p:sp>
    </p:spTree>
    <p:extLst>
      <p:ext uri="{BB962C8B-B14F-4D97-AF65-F5344CB8AC3E}">
        <p14:creationId xmlns:p14="http://schemas.microsoft.com/office/powerpoint/2010/main" val="21360113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906488B-ABA1-408D-83D3-D1E0E07D1034}"/>
              </a:ext>
            </a:extLst>
          </p:cNvPr>
          <p:cNvSpPr>
            <a:spLocks noGrp="1"/>
          </p:cNvSpPr>
          <p:nvPr>
            <p:ph idx="1"/>
          </p:nvPr>
        </p:nvSpPr>
        <p:spPr>
          <a:xfrm>
            <a:off x="457199" y="1700808"/>
            <a:ext cx="8229600" cy="4942625"/>
          </a:xfrm>
        </p:spPr>
        <p:txBody>
          <a:bodyPr>
            <a:normAutofit fontScale="92500" lnSpcReduction="20000"/>
          </a:bodyPr>
          <a:lstStyle/>
          <a:p>
            <a:r>
              <a:rPr kumimoji="1" lang="ja-JP" altLang="en-US" sz="2400" dirty="0"/>
              <a:t>中堅会員の研修内容について地区としての指針を例示していただきたい。</a:t>
            </a:r>
          </a:p>
          <a:p>
            <a:r>
              <a:rPr kumimoji="1" lang="ja-JP" altLang="en-US" sz="2400" dirty="0"/>
              <a:t>ロータリーの知識を深めるため、外部卓話を積極的に活用しようと考え、今年度は地区委員会卓話</a:t>
            </a:r>
            <a:r>
              <a:rPr kumimoji="1" lang="en-US" altLang="ja-JP" sz="2400" dirty="0"/>
              <a:t>4</a:t>
            </a:r>
            <a:r>
              <a:rPr kumimoji="1" lang="ja-JP" altLang="en-US" sz="2400" dirty="0"/>
              <a:t>件、パストガバナー卓話</a:t>
            </a:r>
            <a:r>
              <a:rPr kumimoji="1" lang="en-US" altLang="ja-JP" sz="2400" dirty="0"/>
              <a:t>4</a:t>
            </a:r>
            <a:r>
              <a:rPr kumimoji="1" lang="ja-JP" altLang="en-US" sz="2400" dirty="0"/>
              <a:t>件を実施中です。いろいろなお話が聞けて有意義であると思っています</a:t>
            </a:r>
            <a:endParaRPr kumimoji="1" lang="en-US" altLang="ja-JP" sz="2400" dirty="0"/>
          </a:p>
          <a:p>
            <a:r>
              <a:rPr kumimoji="1" lang="ja-JP" altLang="en-US" sz="2400" dirty="0"/>
              <a:t>研修テーマは、毎年度毎に研修委員会で決定している。　できるだけ、会員の要望も考慮して プログラム作成をしていますが，全てに要望に添うことは不可能です。 　ロータリー活動が、「奉仕活動を実行する事」を主に目指していると考えるメンバーに対して 「クラブ例会活動」との調和をどのように話していけば良いのか迷う。 　また、時代により「ロータリー活動の方針」「外部からの見方」も変化してきたし変わってゆく。 今までのロータリー歴史とともに、どのように変わっていく姿を的確に伝えたら良いのか。 　私とて理解が十分じゃないのだが、会員の（特に新人会員）疑問にどう答えて行けば良いのだろうか、ある意味、研修会で「疑問・不満」をぶつけて頂ける方が、嬉しいくらいです。 　地区研修委員会に対しての要望など、ここでまとめる事はできませんでした。</a:t>
            </a:r>
          </a:p>
        </p:txBody>
      </p:sp>
      <p:sp>
        <p:nvSpPr>
          <p:cNvPr id="4" name="タイトル 1">
            <a:extLst>
              <a:ext uri="{FF2B5EF4-FFF2-40B4-BE49-F238E27FC236}">
                <a16:creationId xmlns:a16="http://schemas.microsoft.com/office/drawing/2014/main" id="{22282179-79B5-43DB-AB5F-63DD8C8B4EC5}"/>
              </a:ext>
            </a:extLst>
          </p:cNvPr>
          <p:cNvSpPr txBox="1">
            <a:spLocks/>
          </p:cNvSpPr>
          <p:nvPr/>
        </p:nvSpPr>
        <p:spPr>
          <a:xfrm>
            <a:off x="647563" y="214567"/>
            <a:ext cx="7848873" cy="1270217"/>
          </a:xfrm>
          <a:prstGeom prst="rect">
            <a:avLst/>
          </a:prstGeom>
          <a:solidFill>
            <a:schemeClr val="accent3">
              <a:lumMod val="40000"/>
              <a:lumOff val="60000"/>
            </a:schemeClr>
          </a:solidFill>
        </p:spPr>
        <p:txBody>
          <a:bodyPr vert="horz" lIns="91440" tIns="45720" rIns="91440" bIns="45720" rtlCol="0" anchor="ctr">
            <a:normAutofit fontScale="75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341438" indent="-1068388" algn="l">
              <a:spcBef>
                <a:spcPct val="20000"/>
              </a:spcBef>
              <a:buFont typeface="Arial" panose="020B0604020202020204" pitchFamily="34" charset="0"/>
              <a:buNone/>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⒊</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a:t>
            </a:r>
            <a:r>
              <a:rPr kumimoji="1" lang="ja-JP" altLang="en-US" sz="3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その他</a:t>
            </a:r>
            <a:endParaRPr kumimoji="1" lang="en-US" altLang="ja-JP" sz="3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endParaRPr>
          </a:p>
          <a:p>
            <a:pPr marL="1341438" indent="-712788" algn="l">
              <a:spcBef>
                <a:spcPct val="20000"/>
              </a:spcBef>
              <a:buFont typeface="Arial" panose="020B0604020202020204" pitchFamily="34" charset="0"/>
              <a:buNone/>
              <a:defRPr/>
            </a:pPr>
            <a:r>
              <a:rPr lang="ja-JP" altLang="ja-JP" sz="3700" dirty="0">
                <a:effectLst/>
                <a:ea typeface="ＭＳ Ｐゴシック" panose="020B0600070205080204" pitchFamily="50" charset="-128"/>
                <a:cs typeface="Times New Roman" panose="02020603050405020304" pitchFamily="18" charset="0"/>
              </a:rPr>
              <a:t>研修全体を通じ、困っていること、</a:t>
            </a:r>
            <a:endParaRPr lang="en-US" altLang="ja-JP" sz="3700" dirty="0">
              <a:effectLst/>
              <a:ea typeface="ＭＳ Ｐゴシック" panose="020B0600070205080204" pitchFamily="50" charset="-128"/>
              <a:cs typeface="Times New Roman" panose="02020603050405020304" pitchFamily="18" charset="0"/>
            </a:endParaRPr>
          </a:p>
          <a:p>
            <a:pPr marL="1341438" indent="-712788" algn="l">
              <a:spcBef>
                <a:spcPct val="20000"/>
              </a:spcBef>
              <a:buFont typeface="Arial" panose="020B0604020202020204" pitchFamily="34" charset="0"/>
              <a:buNone/>
              <a:defRPr/>
            </a:pPr>
            <a:r>
              <a:rPr lang="ja-JP" altLang="ja-JP" sz="3700" dirty="0">
                <a:effectLst/>
                <a:ea typeface="ＭＳ Ｐゴシック" panose="020B0600070205080204" pitchFamily="50" charset="-128"/>
                <a:cs typeface="Times New Roman" panose="02020603050405020304" pitchFamily="18" charset="0"/>
              </a:rPr>
              <a:t>地区研修委員会に対する要望</a:t>
            </a:r>
            <a:r>
              <a:rPr lang="ja-JP" altLang="en-US" sz="3700" dirty="0">
                <a:effectLst/>
                <a:ea typeface="ＭＳ Ｐゴシック" panose="020B0600070205080204" pitchFamily="50" charset="-128"/>
                <a:cs typeface="Times New Roman" panose="02020603050405020304" pitchFamily="18" charset="0"/>
              </a:rPr>
              <a:t>など③</a:t>
            </a:r>
            <a:endParaRPr lang="ja-JP" altLang="en-US" sz="3700" dirty="0"/>
          </a:p>
        </p:txBody>
      </p:sp>
    </p:spTree>
    <p:extLst>
      <p:ext uri="{BB962C8B-B14F-4D97-AF65-F5344CB8AC3E}">
        <p14:creationId xmlns:p14="http://schemas.microsoft.com/office/powerpoint/2010/main" val="3857153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10945" y="188640"/>
            <a:ext cx="5770984" cy="864096"/>
          </a:xfrm>
        </p:spPr>
        <p:txBody>
          <a:bodyPr>
            <a:normAutofit/>
          </a:bodyPr>
          <a:lstStyle/>
          <a:p>
            <a:r>
              <a:rPr kumimoji="1" lang="ja-JP" altLang="en-US" dirty="0"/>
              <a:t>アンケートの概要</a:t>
            </a:r>
          </a:p>
        </p:txBody>
      </p:sp>
      <p:sp>
        <p:nvSpPr>
          <p:cNvPr id="3" name="コンテンツ プレースホルダー 2"/>
          <p:cNvSpPr>
            <a:spLocks noGrp="1"/>
          </p:cNvSpPr>
          <p:nvPr>
            <p:ph idx="1"/>
          </p:nvPr>
        </p:nvSpPr>
        <p:spPr>
          <a:xfrm>
            <a:off x="467544" y="1124744"/>
            <a:ext cx="8229600" cy="5472608"/>
          </a:xfrm>
          <a:solidFill>
            <a:schemeClr val="accent3">
              <a:lumMod val="20000"/>
              <a:lumOff val="80000"/>
            </a:schemeClr>
          </a:solidFill>
        </p:spPr>
        <p:txBody>
          <a:bodyPr tIns="108000">
            <a:normAutofit fontScale="70000" lnSpcReduction="20000"/>
          </a:bodyPr>
          <a:lstStyle/>
          <a:p>
            <a:r>
              <a:rPr kumimoji="1" lang="ja-JP" altLang="en-US" sz="3400" dirty="0"/>
              <a:t>対象クラブ</a:t>
            </a:r>
            <a:r>
              <a:rPr kumimoji="1" lang="en-US" altLang="ja-JP" sz="3400" dirty="0"/>
              <a:t>:2660</a:t>
            </a:r>
            <a:r>
              <a:rPr kumimoji="1" lang="ja-JP" altLang="en-US" sz="3400" dirty="0"/>
              <a:t>地区の全クラブ</a:t>
            </a:r>
            <a:r>
              <a:rPr lang="en-US" altLang="ja-JP" sz="3400" dirty="0"/>
              <a:t>(79</a:t>
            </a:r>
            <a:r>
              <a:rPr lang="ja-JP" altLang="en-US" sz="3400" dirty="0"/>
              <a:t>クラブ</a:t>
            </a:r>
            <a:r>
              <a:rPr lang="en-US" altLang="ja-JP" sz="3400" dirty="0"/>
              <a:t>)</a:t>
            </a:r>
            <a:endParaRPr kumimoji="1" lang="en-US" altLang="ja-JP" sz="3400" dirty="0"/>
          </a:p>
          <a:p>
            <a:pPr marL="0" indent="0">
              <a:buNone/>
            </a:pPr>
            <a:endParaRPr kumimoji="1" lang="en-US" altLang="ja-JP" sz="1400" dirty="0"/>
          </a:p>
          <a:p>
            <a:r>
              <a:rPr kumimoji="1" lang="ja-JP" altLang="en-US" sz="3400" dirty="0"/>
              <a:t>アンケート設問</a:t>
            </a:r>
            <a:endParaRPr kumimoji="1" lang="en-US" altLang="ja-JP" sz="3400" dirty="0"/>
          </a:p>
          <a:p>
            <a:pPr marL="0" indent="273050">
              <a:buNone/>
            </a:pPr>
            <a:r>
              <a:rPr kumimoji="1" lang="en-US" altLang="ja-JP" dirty="0"/>
              <a:t>1</a:t>
            </a:r>
            <a:r>
              <a:rPr kumimoji="1" lang="ja-JP" altLang="en-US" dirty="0"/>
              <a:t>、新会員研修について</a:t>
            </a:r>
          </a:p>
          <a:p>
            <a:pPr marL="0" indent="452438">
              <a:buNone/>
            </a:pPr>
            <a:r>
              <a:rPr lang="ja-JP" altLang="en-US" sz="2900" dirty="0"/>
              <a:t>⑴</a:t>
            </a:r>
            <a:r>
              <a:rPr lang="ja-JP" altLang="en-US" dirty="0"/>
              <a:t>入会時のオリエンテーション</a:t>
            </a:r>
          </a:p>
          <a:p>
            <a:pPr marL="0" indent="714375">
              <a:buNone/>
            </a:pPr>
            <a:r>
              <a:rPr kumimoji="1" lang="ja-JP" altLang="en-US" sz="2400" dirty="0"/>
              <a:t>実施状況、実施時間、説明者、説明の方法、説明内容、資料の入手先など</a:t>
            </a:r>
            <a:endParaRPr kumimoji="1" lang="en-US" altLang="ja-JP" sz="2400" dirty="0"/>
          </a:p>
          <a:p>
            <a:pPr marL="0" indent="452438">
              <a:buNone/>
            </a:pPr>
            <a:r>
              <a:rPr kumimoji="1" lang="ja-JP" altLang="en-US" sz="2900" dirty="0"/>
              <a:t>⑵</a:t>
            </a:r>
            <a:r>
              <a:rPr kumimoji="1" lang="ja-JP" altLang="en-US" sz="3100" dirty="0"/>
              <a:t>入会後の新会員研修</a:t>
            </a:r>
          </a:p>
          <a:p>
            <a:pPr marL="714375" indent="0">
              <a:buNone/>
            </a:pPr>
            <a:r>
              <a:rPr kumimoji="1" lang="ja-JP" altLang="en-US" sz="2400" dirty="0"/>
              <a:t>実施</a:t>
            </a:r>
            <a:r>
              <a:rPr lang="ja-JP" altLang="en-US" sz="2400" dirty="0"/>
              <a:t>状況、研修の対象者と実施頻度、</a:t>
            </a:r>
            <a:r>
              <a:rPr kumimoji="1" lang="ja-JP" altLang="en-US" sz="2400" dirty="0"/>
              <a:t>実施時間、研修の形式、講師、研修内容、資料の入手先など</a:t>
            </a:r>
            <a:endParaRPr kumimoji="1" lang="en-US" altLang="ja-JP" sz="2400" dirty="0"/>
          </a:p>
          <a:p>
            <a:pPr marL="0" indent="273050">
              <a:buNone/>
            </a:pPr>
            <a:r>
              <a:rPr lang="en-US" altLang="ja-JP" sz="3100" dirty="0"/>
              <a:t>2</a:t>
            </a:r>
            <a:r>
              <a:rPr lang="ja-JP" altLang="en-US" sz="3100" dirty="0"/>
              <a:t>、</a:t>
            </a:r>
            <a:r>
              <a:rPr kumimoji="1" lang="ja-JP" altLang="en-US" sz="3100" dirty="0"/>
              <a:t>中堅会員</a:t>
            </a:r>
            <a:r>
              <a:rPr kumimoji="1" lang="en-US" altLang="ja-JP" sz="3100" dirty="0"/>
              <a:t>(</a:t>
            </a:r>
            <a:r>
              <a:rPr kumimoji="1" lang="ja-JP" altLang="en-US" sz="3100" dirty="0"/>
              <a:t>一般会員</a:t>
            </a:r>
            <a:r>
              <a:rPr kumimoji="1" lang="en-US" altLang="ja-JP" sz="3100" dirty="0"/>
              <a:t>)</a:t>
            </a:r>
            <a:r>
              <a:rPr kumimoji="1" lang="ja-JP" altLang="en-US" sz="3100" dirty="0"/>
              <a:t>研修</a:t>
            </a:r>
            <a:endParaRPr kumimoji="1" lang="en-US" altLang="ja-JP" sz="3100" dirty="0"/>
          </a:p>
          <a:p>
            <a:pPr marL="714375" indent="0">
              <a:buNone/>
            </a:pPr>
            <a:r>
              <a:rPr kumimoji="1" lang="ja-JP" altLang="en-US" sz="2400" dirty="0"/>
              <a:t>実施状況、研修の対象者と実施頻度、実施時間、研修の形式、講師、研修内容、資料の入手先など</a:t>
            </a:r>
          </a:p>
          <a:p>
            <a:pPr marL="0" indent="273050">
              <a:buNone/>
            </a:pPr>
            <a:r>
              <a:rPr kumimoji="1" lang="en-US" altLang="ja-JP" sz="3100" dirty="0"/>
              <a:t>3</a:t>
            </a:r>
            <a:r>
              <a:rPr kumimoji="1" lang="ja-JP" altLang="en-US" sz="3100" dirty="0"/>
              <a:t>、研修についての課題、地区研修委員会への要望な</a:t>
            </a:r>
            <a:r>
              <a:rPr kumimoji="1" lang="ja-JP" altLang="en-US" sz="2400" dirty="0"/>
              <a:t>ど</a:t>
            </a:r>
            <a:endParaRPr kumimoji="1" lang="en-US" altLang="ja-JP" sz="2400" dirty="0"/>
          </a:p>
          <a:p>
            <a:pPr marL="0" indent="0">
              <a:buNone/>
            </a:pPr>
            <a:endParaRPr kumimoji="1" lang="ja-JP" altLang="en-US" sz="2400" dirty="0"/>
          </a:p>
          <a:p>
            <a:pPr marL="269875" indent="-269875">
              <a:buNone/>
            </a:pPr>
            <a:r>
              <a:rPr lang="ja-JP" altLang="en-US" sz="3300" dirty="0"/>
              <a:t>・実施時期</a:t>
            </a:r>
            <a:r>
              <a:rPr lang="en-US" altLang="ja-JP" sz="3300" dirty="0"/>
              <a:t>:2021/12</a:t>
            </a:r>
          </a:p>
          <a:p>
            <a:pPr marL="269875" indent="-269875">
              <a:buNone/>
            </a:pPr>
            <a:endParaRPr lang="en-US" altLang="ja-JP" sz="1600" dirty="0"/>
          </a:p>
          <a:p>
            <a:pPr marL="269875" indent="-269875">
              <a:buNone/>
            </a:pPr>
            <a:r>
              <a:rPr lang="ja-JP" altLang="en-US" sz="3400" dirty="0"/>
              <a:t>・その他</a:t>
            </a:r>
            <a:endParaRPr lang="en-US" altLang="ja-JP" sz="3400" dirty="0"/>
          </a:p>
          <a:p>
            <a:pPr marL="269875" indent="182563">
              <a:buNone/>
            </a:pPr>
            <a:r>
              <a:rPr lang="ja-JP" altLang="en-US" sz="2900" dirty="0"/>
              <a:t>新型コロナ感染拡大の影響が顕在化する以前の状況をもとに回</a:t>
            </a:r>
            <a:r>
              <a:rPr lang="ja-JP" altLang="en-US" sz="3100" dirty="0"/>
              <a:t>答</a:t>
            </a:r>
          </a:p>
        </p:txBody>
      </p:sp>
      <p:cxnSp>
        <p:nvCxnSpPr>
          <p:cNvPr id="9" name="直線コネクタ 8"/>
          <p:cNvCxnSpPr/>
          <p:nvPr/>
        </p:nvCxnSpPr>
        <p:spPr>
          <a:xfrm>
            <a:off x="1603686" y="960429"/>
            <a:ext cx="570461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17775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906488B-ABA1-408D-83D3-D1E0E07D1034}"/>
              </a:ext>
            </a:extLst>
          </p:cNvPr>
          <p:cNvSpPr>
            <a:spLocks noGrp="1"/>
          </p:cNvSpPr>
          <p:nvPr>
            <p:ph idx="1"/>
          </p:nvPr>
        </p:nvSpPr>
        <p:spPr>
          <a:xfrm>
            <a:off x="457199" y="1700808"/>
            <a:ext cx="8229600" cy="4942625"/>
          </a:xfrm>
        </p:spPr>
        <p:txBody>
          <a:bodyPr>
            <a:normAutofit fontScale="85000" lnSpcReduction="10000"/>
          </a:bodyPr>
          <a:lstStyle/>
          <a:p>
            <a:r>
              <a:rPr kumimoji="1" lang="ja-JP" altLang="en-US" sz="2400" dirty="0"/>
              <a:t>ここ</a:t>
            </a:r>
            <a:r>
              <a:rPr kumimoji="1" lang="en-US" altLang="ja-JP" sz="2400" dirty="0"/>
              <a:t>2</a:t>
            </a:r>
            <a:r>
              <a:rPr kumimoji="1" lang="ja-JP" altLang="en-US" sz="2400" dirty="0"/>
              <a:t>～</a:t>
            </a:r>
            <a:r>
              <a:rPr kumimoji="1" lang="en-US" altLang="ja-JP" sz="2400" dirty="0"/>
              <a:t>3</a:t>
            </a:r>
            <a:r>
              <a:rPr kumimoji="1" lang="ja-JP" altLang="en-US" sz="2400" dirty="0"/>
              <a:t>年コロナ禍で一般会員向けで情報集会が開催されていないのが現状である。 情報集会は、親睦を深めることが第一義としているので、大人数での飲食ができないところ が残念である。</a:t>
            </a:r>
            <a:endParaRPr kumimoji="1" lang="en-US" altLang="ja-JP" sz="2400" dirty="0"/>
          </a:p>
          <a:p>
            <a:r>
              <a:rPr kumimoji="1" lang="ja-JP" altLang="en-US" sz="2400" dirty="0"/>
              <a:t>最近のローアリアンはロータリー全般に関する知識や理解が低下しているのではないかと 懸念されています。また、クラブによっては人的・時間的制約により十分な研修や知識の共有化が難しいとも言われています。そのような状況下において、地区研修委員会の果たすべき役割は大きいと思います。 これまでにも言われてきておりますが、改めて下記のようなサポートをお願いしたいと思います。 （１）研修に相応しいテーマと研修の方法 　（２）そのテーマに相応しい人気講師の候補者リスト 　（３教材 　（４）各クラブの会長・幹事向けの勉強会（複数回） 　（５）	日本各地のロータリークラブでどのような研修がなされているのかの情報提供　 （６）世界各地のロータリークラブでどのような研修がなされているのかの情報提供 研修は本来、各クラブにおいて、そのクラブの特性に応じて行われるべきことだと思いますが、 大所高所から、また各クラブでは対応できない広い視野に立った研修情報の提供をお願いいたします。</a:t>
            </a:r>
            <a:endParaRPr kumimoji="1" lang="en-US" altLang="ja-JP" sz="2400" dirty="0"/>
          </a:p>
          <a:p>
            <a:endParaRPr kumimoji="1" lang="ja-JP" altLang="en-US" sz="2400" dirty="0"/>
          </a:p>
        </p:txBody>
      </p:sp>
      <p:sp>
        <p:nvSpPr>
          <p:cNvPr id="4" name="タイトル 1">
            <a:extLst>
              <a:ext uri="{FF2B5EF4-FFF2-40B4-BE49-F238E27FC236}">
                <a16:creationId xmlns:a16="http://schemas.microsoft.com/office/drawing/2014/main" id="{22282179-79B5-43DB-AB5F-63DD8C8B4EC5}"/>
              </a:ext>
            </a:extLst>
          </p:cNvPr>
          <p:cNvSpPr txBox="1">
            <a:spLocks/>
          </p:cNvSpPr>
          <p:nvPr/>
        </p:nvSpPr>
        <p:spPr>
          <a:xfrm>
            <a:off x="647563" y="214567"/>
            <a:ext cx="7848873" cy="1270217"/>
          </a:xfrm>
          <a:prstGeom prst="rect">
            <a:avLst/>
          </a:prstGeom>
          <a:solidFill>
            <a:schemeClr val="accent3">
              <a:lumMod val="40000"/>
              <a:lumOff val="60000"/>
            </a:schemeClr>
          </a:solidFill>
        </p:spPr>
        <p:txBody>
          <a:bodyPr vert="horz" lIns="91440" tIns="45720" rIns="91440" bIns="45720" rtlCol="0" anchor="ctr">
            <a:normAutofit fontScale="75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341438" indent="-1068388" algn="l">
              <a:spcBef>
                <a:spcPct val="20000"/>
              </a:spcBef>
              <a:buFont typeface="Arial" panose="020B0604020202020204" pitchFamily="34" charset="0"/>
              <a:buNone/>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⒊</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a:t>
            </a:r>
            <a:r>
              <a:rPr kumimoji="1" lang="ja-JP" altLang="en-US" sz="3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その他</a:t>
            </a:r>
            <a:endParaRPr kumimoji="1" lang="en-US" altLang="ja-JP" sz="3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endParaRPr>
          </a:p>
          <a:p>
            <a:pPr marL="1341438" indent="-712788" algn="l">
              <a:spcBef>
                <a:spcPct val="20000"/>
              </a:spcBef>
              <a:buFont typeface="Arial" panose="020B0604020202020204" pitchFamily="34" charset="0"/>
              <a:buNone/>
              <a:defRPr/>
            </a:pPr>
            <a:r>
              <a:rPr lang="ja-JP" altLang="ja-JP" sz="3700" dirty="0">
                <a:effectLst/>
                <a:ea typeface="ＭＳ Ｐゴシック" panose="020B0600070205080204" pitchFamily="50" charset="-128"/>
                <a:cs typeface="Times New Roman" panose="02020603050405020304" pitchFamily="18" charset="0"/>
              </a:rPr>
              <a:t>研修全体を通じ、困っていること、</a:t>
            </a:r>
            <a:endParaRPr lang="en-US" altLang="ja-JP" sz="3700" dirty="0">
              <a:effectLst/>
              <a:ea typeface="ＭＳ Ｐゴシック" panose="020B0600070205080204" pitchFamily="50" charset="-128"/>
              <a:cs typeface="Times New Roman" panose="02020603050405020304" pitchFamily="18" charset="0"/>
            </a:endParaRPr>
          </a:p>
          <a:p>
            <a:pPr marL="1341438" indent="-712788" algn="l">
              <a:spcBef>
                <a:spcPct val="20000"/>
              </a:spcBef>
              <a:buFont typeface="Arial" panose="020B0604020202020204" pitchFamily="34" charset="0"/>
              <a:buNone/>
              <a:defRPr/>
            </a:pPr>
            <a:r>
              <a:rPr lang="ja-JP" altLang="ja-JP" sz="3700" dirty="0">
                <a:effectLst/>
                <a:ea typeface="ＭＳ Ｐゴシック" panose="020B0600070205080204" pitchFamily="50" charset="-128"/>
                <a:cs typeface="Times New Roman" panose="02020603050405020304" pitchFamily="18" charset="0"/>
              </a:rPr>
              <a:t>地区研修委員会に対する要望</a:t>
            </a:r>
            <a:r>
              <a:rPr lang="ja-JP" altLang="en-US" sz="3700" dirty="0">
                <a:effectLst/>
                <a:ea typeface="ＭＳ Ｐゴシック" panose="020B0600070205080204" pitchFamily="50" charset="-128"/>
                <a:cs typeface="Times New Roman" panose="02020603050405020304" pitchFamily="18" charset="0"/>
              </a:rPr>
              <a:t>など④</a:t>
            </a:r>
            <a:endParaRPr lang="ja-JP" altLang="en-US" sz="3700" dirty="0"/>
          </a:p>
        </p:txBody>
      </p:sp>
    </p:spTree>
    <p:extLst>
      <p:ext uri="{BB962C8B-B14F-4D97-AF65-F5344CB8AC3E}">
        <p14:creationId xmlns:p14="http://schemas.microsoft.com/office/powerpoint/2010/main" val="20913458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906488B-ABA1-408D-83D3-D1E0E07D1034}"/>
              </a:ext>
            </a:extLst>
          </p:cNvPr>
          <p:cNvSpPr>
            <a:spLocks noGrp="1"/>
          </p:cNvSpPr>
          <p:nvPr>
            <p:ph idx="1"/>
          </p:nvPr>
        </p:nvSpPr>
        <p:spPr>
          <a:xfrm>
            <a:off x="457199" y="1700808"/>
            <a:ext cx="8229600" cy="4942625"/>
          </a:xfrm>
        </p:spPr>
        <p:txBody>
          <a:bodyPr>
            <a:normAutofit/>
          </a:bodyPr>
          <a:lstStyle/>
          <a:p>
            <a:r>
              <a:rPr kumimoji="1" lang="ja-JP" altLang="en-US" sz="2400" dirty="0"/>
              <a:t>研修の資料</a:t>
            </a:r>
            <a:r>
              <a:rPr kumimoji="1" lang="en-US" altLang="ja-JP" sz="2400" dirty="0"/>
              <a:t>(</a:t>
            </a:r>
            <a:r>
              <a:rPr kumimoji="1" lang="ja-JP" altLang="en-US" sz="2400" dirty="0"/>
              <a:t>の充実</a:t>
            </a:r>
            <a:r>
              <a:rPr kumimoji="1" lang="en-US" altLang="ja-JP" sz="2400" dirty="0"/>
              <a:t>)</a:t>
            </a:r>
          </a:p>
          <a:p>
            <a:r>
              <a:rPr kumimoji="1" lang="ja-JP" altLang="en-US" sz="2400" dirty="0"/>
              <a:t>近年の国際ロータリーや地区の指針を、どのように自クラブに取り入れていけばいいか、会員研修担当者に説明する機会を作っていただきたい。</a:t>
            </a:r>
            <a:endParaRPr kumimoji="1" lang="en-US" altLang="ja-JP" sz="2400" dirty="0"/>
          </a:p>
          <a:p>
            <a:r>
              <a:rPr kumimoji="1" lang="ja-JP" altLang="en-US" sz="2400" dirty="0"/>
              <a:t>研修に使えるような資料をダウンロードできるサイトを作成してほしい。</a:t>
            </a:r>
            <a:endParaRPr kumimoji="1" lang="en-US" altLang="ja-JP" sz="2400" dirty="0"/>
          </a:p>
          <a:p>
            <a:r>
              <a:rPr kumimoji="1" lang="en-US" altLang="ja-JP" sz="2400" dirty="0"/>
              <a:t>SDG</a:t>
            </a:r>
            <a:r>
              <a:rPr kumimoji="1" lang="ja-JP" altLang="en-US" sz="2400" dirty="0"/>
              <a:t>ｓ等の活動が一般化していることもあり、ロータリーとしてＳＤＧｓへの取り組み方などあれば、ご指導ください</a:t>
            </a:r>
            <a:endParaRPr kumimoji="1" lang="en-US" altLang="ja-JP" sz="2400" dirty="0"/>
          </a:p>
          <a:p>
            <a:r>
              <a:rPr kumimoji="1" lang="ja-JP" altLang="en-US" sz="2400" dirty="0"/>
              <a:t>なかなか時間がとれない（クラブ側の事情と新入会員の事情で）  実質は各委員会での打合せが</a:t>
            </a:r>
            <a:r>
              <a:rPr kumimoji="1" lang="en-US" altLang="ja-JP" sz="2400" dirty="0"/>
              <a:t>OJT</a:t>
            </a:r>
            <a:r>
              <a:rPr kumimoji="1" lang="ja-JP" altLang="en-US" sz="2400" dirty="0"/>
              <a:t>として機能している  コロナ以前の地区集合研修が有意義（私は何回か受講しました）</a:t>
            </a:r>
          </a:p>
        </p:txBody>
      </p:sp>
      <p:sp>
        <p:nvSpPr>
          <p:cNvPr id="4" name="タイトル 1">
            <a:extLst>
              <a:ext uri="{FF2B5EF4-FFF2-40B4-BE49-F238E27FC236}">
                <a16:creationId xmlns:a16="http://schemas.microsoft.com/office/drawing/2014/main" id="{22282179-79B5-43DB-AB5F-63DD8C8B4EC5}"/>
              </a:ext>
            </a:extLst>
          </p:cNvPr>
          <p:cNvSpPr txBox="1">
            <a:spLocks/>
          </p:cNvSpPr>
          <p:nvPr/>
        </p:nvSpPr>
        <p:spPr>
          <a:xfrm>
            <a:off x="647563" y="214567"/>
            <a:ext cx="7848873" cy="1270217"/>
          </a:xfrm>
          <a:prstGeom prst="rect">
            <a:avLst/>
          </a:prstGeom>
          <a:solidFill>
            <a:schemeClr val="accent3">
              <a:lumMod val="40000"/>
              <a:lumOff val="60000"/>
            </a:schemeClr>
          </a:solidFill>
        </p:spPr>
        <p:txBody>
          <a:bodyPr vert="horz" lIns="91440" tIns="45720" rIns="91440" bIns="45720" rtlCol="0" anchor="ctr">
            <a:normAutofit fontScale="75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341438" indent="-1068388" algn="l">
              <a:spcBef>
                <a:spcPct val="20000"/>
              </a:spcBef>
              <a:buFont typeface="Arial" panose="020B0604020202020204" pitchFamily="34" charset="0"/>
              <a:buNone/>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⒊</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a:t>
            </a:r>
            <a:r>
              <a:rPr kumimoji="1" lang="ja-JP" altLang="en-US" sz="3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その他</a:t>
            </a:r>
            <a:endParaRPr kumimoji="1" lang="en-US" altLang="ja-JP" sz="3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endParaRPr>
          </a:p>
          <a:p>
            <a:pPr marL="1341438" indent="-712788" algn="l">
              <a:spcBef>
                <a:spcPct val="20000"/>
              </a:spcBef>
              <a:buFont typeface="Arial" panose="020B0604020202020204" pitchFamily="34" charset="0"/>
              <a:buNone/>
              <a:defRPr/>
            </a:pPr>
            <a:r>
              <a:rPr lang="ja-JP" altLang="ja-JP" sz="3700" dirty="0">
                <a:effectLst/>
                <a:ea typeface="ＭＳ Ｐゴシック" panose="020B0600070205080204" pitchFamily="50" charset="-128"/>
                <a:cs typeface="Times New Roman" panose="02020603050405020304" pitchFamily="18" charset="0"/>
              </a:rPr>
              <a:t>研修全体を通じ、困っていること、</a:t>
            </a:r>
            <a:endParaRPr lang="en-US" altLang="ja-JP" sz="3700" dirty="0">
              <a:effectLst/>
              <a:ea typeface="ＭＳ Ｐゴシック" panose="020B0600070205080204" pitchFamily="50" charset="-128"/>
              <a:cs typeface="Times New Roman" panose="02020603050405020304" pitchFamily="18" charset="0"/>
            </a:endParaRPr>
          </a:p>
          <a:p>
            <a:pPr marL="1341438" indent="-712788" algn="l">
              <a:spcBef>
                <a:spcPct val="20000"/>
              </a:spcBef>
              <a:buFont typeface="Arial" panose="020B0604020202020204" pitchFamily="34" charset="0"/>
              <a:buNone/>
              <a:defRPr/>
            </a:pPr>
            <a:r>
              <a:rPr lang="ja-JP" altLang="ja-JP" sz="3700" dirty="0">
                <a:effectLst/>
                <a:ea typeface="ＭＳ Ｐゴシック" panose="020B0600070205080204" pitchFamily="50" charset="-128"/>
                <a:cs typeface="Times New Roman" panose="02020603050405020304" pitchFamily="18" charset="0"/>
              </a:rPr>
              <a:t>地区研修委員会に対する要望</a:t>
            </a:r>
            <a:r>
              <a:rPr lang="ja-JP" altLang="en-US" sz="3700" dirty="0">
                <a:effectLst/>
                <a:ea typeface="ＭＳ Ｐゴシック" panose="020B0600070205080204" pitchFamily="50" charset="-128"/>
                <a:cs typeface="Times New Roman" panose="02020603050405020304" pitchFamily="18" charset="0"/>
              </a:rPr>
              <a:t>など⑤</a:t>
            </a:r>
            <a:endParaRPr lang="ja-JP" altLang="en-US" sz="3700" dirty="0"/>
          </a:p>
        </p:txBody>
      </p:sp>
    </p:spTree>
    <p:extLst>
      <p:ext uri="{BB962C8B-B14F-4D97-AF65-F5344CB8AC3E}">
        <p14:creationId xmlns:p14="http://schemas.microsoft.com/office/powerpoint/2010/main" val="22984308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906488B-ABA1-408D-83D3-D1E0E07D1034}"/>
              </a:ext>
            </a:extLst>
          </p:cNvPr>
          <p:cNvSpPr>
            <a:spLocks noGrp="1"/>
          </p:cNvSpPr>
          <p:nvPr>
            <p:ph idx="1"/>
          </p:nvPr>
        </p:nvSpPr>
        <p:spPr>
          <a:xfrm>
            <a:off x="457199" y="1700808"/>
            <a:ext cx="8229600" cy="4942625"/>
          </a:xfrm>
        </p:spPr>
        <p:txBody>
          <a:bodyPr>
            <a:normAutofit fontScale="92500"/>
          </a:bodyPr>
          <a:lstStyle/>
          <a:p>
            <a:r>
              <a:rPr kumimoji="1" lang="ja-JP" altLang="en-US" sz="2400" dirty="0"/>
              <a:t>新人研修は行っていますが、その他は現在ではできていません。自然に周りから覚えてもらうことを期待しています。コロナで休会が続いたこともあり、その影響で景気が落ち込み、退会者も出て苦戦しています。またタイプの新しいウイルスに振り回されることがないようにするのが精いっぱいの気がしています。</a:t>
            </a:r>
            <a:endParaRPr kumimoji="1" lang="en-US" altLang="ja-JP" sz="2400" dirty="0"/>
          </a:p>
          <a:p>
            <a:r>
              <a:rPr kumimoji="1" lang="ja-JP" altLang="en-US" sz="2400" dirty="0"/>
              <a:t>研修内容に関しては各クラブの特色があり、構成については自由に行っています。 また、研修リーダー（ロータリー情報・規定委員長）が担当していますので、各年度により研修内容が異なります。</a:t>
            </a:r>
            <a:endParaRPr kumimoji="1" lang="en-US" altLang="ja-JP" sz="2400" dirty="0"/>
          </a:p>
          <a:p>
            <a:r>
              <a:rPr kumimoji="1" lang="ja-JP" altLang="en-US" sz="2400" dirty="0"/>
              <a:t>入会</a:t>
            </a:r>
            <a:r>
              <a:rPr kumimoji="1" lang="en-US" altLang="ja-JP" sz="2400" dirty="0"/>
              <a:t>2</a:t>
            </a:r>
            <a:r>
              <a:rPr kumimoji="1" lang="ja-JP" altLang="en-US" sz="2400" dirty="0"/>
              <a:t>～</a:t>
            </a:r>
            <a:r>
              <a:rPr kumimoji="1" lang="en-US" altLang="ja-JP" sz="2400" dirty="0"/>
              <a:t>3</a:t>
            </a:r>
            <a:r>
              <a:rPr kumimoji="1" lang="ja-JP" altLang="en-US" sz="2400" dirty="0"/>
              <a:t>年の方に、ロータリーの魅力をどのように伝えるか？ 親睦、国際、社会、職業奉仕活動とか、地区大会、</a:t>
            </a:r>
            <a:r>
              <a:rPr kumimoji="1" lang="en-US" altLang="ja-JP" sz="2400" dirty="0"/>
              <a:t>IM</a:t>
            </a:r>
            <a:r>
              <a:rPr kumimoji="1" lang="ja-JP" altLang="en-US" sz="2400" dirty="0"/>
              <a:t>とか活動に実際に参加することが 一番解かり易いが、コロナ渦中活動もできず、肌で感じることが出来ない ロータリアンそれぞれが感じている魅力集的なパンフレットが在れば（例、友人が出来た、 病気になったときに相談できるドクターが会員の中にいた等）</a:t>
            </a:r>
          </a:p>
        </p:txBody>
      </p:sp>
      <p:sp>
        <p:nvSpPr>
          <p:cNvPr id="4" name="タイトル 1">
            <a:extLst>
              <a:ext uri="{FF2B5EF4-FFF2-40B4-BE49-F238E27FC236}">
                <a16:creationId xmlns:a16="http://schemas.microsoft.com/office/drawing/2014/main" id="{22282179-79B5-43DB-AB5F-63DD8C8B4EC5}"/>
              </a:ext>
            </a:extLst>
          </p:cNvPr>
          <p:cNvSpPr txBox="1">
            <a:spLocks/>
          </p:cNvSpPr>
          <p:nvPr/>
        </p:nvSpPr>
        <p:spPr>
          <a:xfrm>
            <a:off x="647563" y="214567"/>
            <a:ext cx="7848873" cy="1270217"/>
          </a:xfrm>
          <a:prstGeom prst="rect">
            <a:avLst/>
          </a:prstGeom>
          <a:solidFill>
            <a:schemeClr val="accent3">
              <a:lumMod val="40000"/>
              <a:lumOff val="60000"/>
            </a:schemeClr>
          </a:solidFill>
        </p:spPr>
        <p:txBody>
          <a:bodyPr vert="horz" lIns="91440" tIns="45720" rIns="91440" bIns="45720" rtlCol="0" anchor="ctr">
            <a:normAutofit fontScale="75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1341438" indent="-1068388" algn="l">
              <a:spcBef>
                <a:spcPct val="20000"/>
              </a:spcBef>
              <a:buFont typeface="Arial" panose="020B0604020202020204" pitchFamily="34" charset="0"/>
              <a:buNone/>
              <a:defRPr/>
            </a:pP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⒊</a:t>
            </a:r>
            <a:r>
              <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a:t>
            </a:r>
            <a:r>
              <a:rPr kumimoji="1" lang="ja-JP" altLang="en-US" sz="3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その他</a:t>
            </a:r>
            <a:endParaRPr kumimoji="1" lang="en-US" altLang="ja-JP" sz="3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endParaRPr>
          </a:p>
          <a:p>
            <a:pPr marL="1341438" indent="-712788" algn="l">
              <a:spcBef>
                <a:spcPct val="20000"/>
              </a:spcBef>
              <a:buFont typeface="Arial" panose="020B0604020202020204" pitchFamily="34" charset="0"/>
              <a:buNone/>
              <a:defRPr/>
            </a:pPr>
            <a:r>
              <a:rPr lang="ja-JP" altLang="ja-JP" sz="3700" dirty="0">
                <a:effectLst/>
                <a:ea typeface="ＭＳ Ｐゴシック" panose="020B0600070205080204" pitchFamily="50" charset="-128"/>
                <a:cs typeface="Times New Roman" panose="02020603050405020304" pitchFamily="18" charset="0"/>
              </a:rPr>
              <a:t>研修全体を通じ、困っていること、</a:t>
            </a:r>
            <a:endParaRPr lang="en-US" altLang="ja-JP" sz="3700" dirty="0">
              <a:effectLst/>
              <a:ea typeface="ＭＳ Ｐゴシック" panose="020B0600070205080204" pitchFamily="50" charset="-128"/>
              <a:cs typeface="Times New Roman" panose="02020603050405020304" pitchFamily="18" charset="0"/>
            </a:endParaRPr>
          </a:p>
          <a:p>
            <a:pPr marL="1341438" indent="-712788" algn="l">
              <a:spcBef>
                <a:spcPct val="20000"/>
              </a:spcBef>
              <a:buFont typeface="Arial" panose="020B0604020202020204" pitchFamily="34" charset="0"/>
              <a:buNone/>
              <a:defRPr/>
            </a:pPr>
            <a:r>
              <a:rPr lang="ja-JP" altLang="ja-JP" sz="3700" dirty="0">
                <a:effectLst/>
                <a:ea typeface="ＭＳ Ｐゴシック" panose="020B0600070205080204" pitchFamily="50" charset="-128"/>
                <a:cs typeface="Times New Roman" panose="02020603050405020304" pitchFamily="18" charset="0"/>
              </a:rPr>
              <a:t>地区研修委員会に対する要望</a:t>
            </a:r>
            <a:r>
              <a:rPr lang="ja-JP" altLang="en-US" sz="3700" dirty="0">
                <a:effectLst/>
                <a:ea typeface="ＭＳ Ｐゴシック" panose="020B0600070205080204" pitchFamily="50" charset="-128"/>
                <a:cs typeface="Times New Roman" panose="02020603050405020304" pitchFamily="18" charset="0"/>
              </a:rPr>
              <a:t>など⑥</a:t>
            </a:r>
            <a:endParaRPr lang="ja-JP" altLang="en-US" sz="3700" dirty="0"/>
          </a:p>
        </p:txBody>
      </p:sp>
    </p:spTree>
    <p:extLst>
      <p:ext uri="{BB962C8B-B14F-4D97-AF65-F5344CB8AC3E}">
        <p14:creationId xmlns:p14="http://schemas.microsoft.com/office/powerpoint/2010/main" val="18443015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C201B1-342B-4E38-97FA-6114A20A902E}"/>
              </a:ext>
            </a:extLst>
          </p:cNvPr>
          <p:cNvSpPr>
            <a:spLocks noGrp="1"/>
          </p:cNvSpPr>
          <p:nvPr>
            <p:ph type="title"/>
          </p:nvPr>
        </p:nvSpPr>
        <p:spPr>
          <a:xfrm>
            <a:off x="457200" y="274638"/>
            <a:ext cx="8229600" cy="1066130"/>
          </a:xfrm>
        </p:spPr>
        <p:txBody>
          <a:bodyPr/>
          <a:lstStyle/>
          <a:p>
            <a:r>
              <a:rPr kumimoji="1" lang="ja-JP" altLang="en-US" dirty="0"/>
              <a:t>提供していただいた資料</a:t>
            </a:r>
          </a:p>
        </p:txBody>
      </p:sp>
      <p:sp>
        <p:nvSpPr>
          <p:cNvPr id="3" name="コンテンツ プレースホルダー 2">
            <a:extLst>
              <a:ext uri="{FF2B5EF4-FFF2-40B4-BE49-F238E27FC236}">
                <a16:creationId xmlns:a16="http://schemas.microsoft.com/office/drawing/2014/main" id="{D1329EDC-5CD8-4EA9-B421-DCED470F19A0}"/>
              </a:ext>
            </a:extLst>
          </p:cNvPr>
          <p:cNvSpPr>
            <a:spLocks noGrp="1"/>
          </p:cNvSpPr>
          <p:nvPr>
            <p:ph idx="1"/>
          </p:nvPr>
        </p:nvSpPr>
        <p:spPr>
          <a:xfrm>
            <a:off x="457200" y="1340768"/>
            <a:ext cx="8229600" cy="5040560"/>
          </a:xfrm>
          <a:solidFill>
            <a:srgbClr val="FDEADA"/>
          </a:solidFill>
        </p:spPr>
        <p:txBody>
          <a:bodyPr/>
          <a:lstStyle/>
          <a:p>
            <a:r>
              <a:rPr lang="ja-JP" altLang="ja-JP" sz="2000" b="1" kern="100" dirty="0">
                <a:solidFill>
                  <a:srgbClr val="000000"/>
                </a:solidFill>
                <a:effectLst/>
                <a:latin typeface="+mj-ea"/>
                <a:ea typeface="+mj-ea"/>
                <a:cs typeface="Times New Roman" panose="02020603050405020304" pitchFamily="18" charset="0"/>
              </a:rPr>
              <a:t>新入会員のためのロータリー情報</a:t>
            </a:r>
            <a:r>
              <a:rPr lang="en-US" altLang="ja-JP" sz="2000" b="1" kern="100" dirty="0">
                <a:solidFill>
                  <a:srgbClr val="000000"/>
                </a:solidFill>
                <a:effectLst/>
                <a:latin typeface="+mj-ea"/>
                <a:ea typeface="+mj-ea"/>
                <a:cs typeface="Times New Roman" panose="02020603050405020304" pitchFamily="18" charset="0"/>
              </a:rPr>
              <a:t>(</a:t>
            </a:r>
            <a:r>
              <a:rPr lang="ja-JP" altLang="en-US" sz="2000" b="1" kern="100" dirty="0">
                <a:solidFill>
                  <a:srgbClr val="000000"/>
                </a:solidFill>
                <a:effectLst/>
                <a:latin typeface="+mj-ea"/>
                <a:ea typeface="+mj-ea"/>
                <a:cs typeface="Times New Roman" panose="02020603050405020304" pitchFamily="18" charset="0"/>
              </a:rPr>
              <a:t>大阪中央</a:t>
            </a:r>
            <a:r>
              <a:rPr lang="en-US" altLang="ja-JP" sz="2000" b="1" kern="100" dirty="0">
                <a:solidFill>
                  <a:srgbClr val="000000"/>
                </a:solidFill>
                <a:effectLst/>
                <a:latin typeface="+mj-ea"/>
                <a:ea typeface="+mj-ea"/>
                <a:cs typeface="Times New Roman" panose="02020603050405020304" pitchFamily="18" charset="0"/>
              </a:rPr>
              <a:t>RC)</a:t>
            </a:r>
          </a:p>
          <a:p>
            <a:r>
              <a:rPr lang="ja-JP" altLang="en-US" sz="2000" b="1" dirty="0">
                <a:latin typeface="+mj-ea"/>
                <a:ea typeface="+mj-ea"/>
              </a:rPr>
              <a:t>新入会員インフォメーション資料</a:t>
            </a:r>
            <a:r>
              <a:rPr lang="en-US" altLang="ja-JP" sz="2000" b="1" dirty="0">
                <a:latin typeface="+mj-ea"/>
                <a:ea typeface="+mj-ea"/>
              </a:rPr>
              <a:t>(PPT,</a:t>
            </a:r>
            <a:r>
              <a:rPr lang="ja-JP" altLang="en-US" sz="2000" b="1" dirty="0">
                <a:latin typeface="+mj-ea"/>
                <a:ea typeface="+mj-ea"/>
              </a:rPr>
              <a:t>大阪北</a:t>
            </a:r>
            <a:r>
              <a:rPr lang="en-US" altLang="ja-JP" sz="2000" b="1" dirty="0">
                <a:latin typeface="+mj-ea"/>
                <a:ea typeface="+mj-ea"/>
              </a:rPr>
              <a:t>RC)</a:t>
            </a:r>
          </a:p>
          <a:p>
            <a:r>
              <a:rPr lang="ja-JP" altLang="en-US" sz="2000" b="1" kern="100" dirty="0">
                <a:latin typeface="+mj-ea"/>
                <a:ea typeface="+mj-ea"/>
                <a:cs typeface="Times New Roman" panose="02020603050405020304" pitchFamily="18" charset="0"/>
              </a:rPr>
              <a:t>ロータリークラブの案内</a:t>
            </a:r>
            <a:r>
              <a:rPr lang="en-US" altLang="ja-JP" sz="2000" b="1" kern="100" dirty="0">
                <a:latin typeface="+mj-ea"/>
                <a:ea typeface="+mj-ea"/>
                <a:cs typeface="Times New Roman" panose="02020603050405020304" pitchFamily="18" charset="0"/>
              </a:rPr>
              <a:t>(</a:t>
            </a:r>
            <a:r>
              <a:rPr lang="ja-JP" altLang="en-US" sz="2000" b="1" kern="100" dirty="0">
                <a:latin typeface="+mj-ea"/>
                <a:ea typeface="+mj-ea"/>
                <a:cs typeface="Times New Roman" panose="02020603050405020304" pitchFamily="18" charset="0"/>
              </a:rPr>
              <a:t>高槻東</a:t>
            </a:r>
            <a:r>
              <a:rPr lang="en-US" altLang="ja-JP" sz="2000" b="1" kern="100" dirty="0">
                <a:latin typeface="+mj-ea"/>
                <a:ea typeface="+mj-ea"/>
                <a:cs typeface="Times New Roman" panose="02020603050405020304" pitchFamily="18" charset="0"/>
              </a:rPr>
              <a:t>RC)</a:t>
            </a:r>
          </a:p>
          <a:p>
            <a:r>
              <a:rPr lang="ja-JP" altLang="en-US" sz="2000" b="1" kern="100" dirty="0">
                <a:latin typeface="+mj-ea"/>
                <a:ea typeface="+mj-ea"/>
                <a:cs typeface="Times New Roman" panose="02020603050405020304" pitchFamily="18" charset="0"/>
              </a:rPr>
              <a:t>入会申込書</a:t>
            </a:r>
            <a:r>
              <a:rPr lang="en-US" altLang="ja-JP" sz="2000" b="1" kern="100" dirty="0">
                <a:latin typeface="+mj-ea"/>
                <a:ea typeface="+mj-ea"/>
                <a:cs typeface="Times New Roman" panose="02020603050405020304" pitchFamily="18" charset="0"/>
              </a:rPr>
              <a:t>(</a:t>
            </a:r>
            <a:r>
              <a:rPr lang="ja-JP" altLang="en-US" sz="2000" b="1" kern="100" dirty="0">
                <a:latin typeface="+mj-ea"/>
                <a:ea typeface="+mj-ea"/>
                <a:cs typeface="Times New Roman" panose="02020603050405020304" pitchFamily="18" charset="0"/>
              </a:rPr>
              <a:t>高槻東</a:t>
            </a:r>
            <a:r>
              <a:rPr lang="en-US" altLang="ja-JP" sz="2000" b="1" kern="100" dirty="0">
                <a:latin typeface="+mj-ea"/>
                <a:ea typeface="+mj-ea"/>
                <a:cs typeface="Times New Roman" panose="02020603050405020304" pitchFamily="18" charset="0"/>
              </a:rPr>
              <a:t>RC)</a:t>
            </a:r>
          </a:p>
          <a:p>
            <a:r>
              <a:rPr lang="ja-JP" altLang="en-US" sz="2000" b="1" kern="100" dirty="0">
                <a:latin typeface="+mj-ea"/>
                <a:ea typeface="+mj-ea"/>
                <a:cs typeface="Times New Roman" panose="02020603050405020304" pitchFamily="18" charset="0"/>
              </a:rPr>
              <a:t>ロータリーとは</a:t>
            </a:r>
            <a:r>
              <a:rPr lang="en-US" altLang="ja-JP" sz="2000" b="1" kern="100" dirty="0">
                <a:latin typeface="+mj-ea"/>
                <a:ea typeface="+mj-ea"/>
                <a:cs typeface="Times New Roman" panose="02020603050405020304" pitchFamily="18" charset="0"/>
              </a:rPr>
              <a:t>(</a:t>
            </a:r>
            <a:r>
              <a:rPr lang="zh-CN" altLang="en-US" sz="2000" b="1" kern="100" dirty="0">
                <a:effectLst/>
                <a:latin typeface="+mj-ea"/>
                <a:ea typeface="+mj-ea"/>
                <a:cs typeface="Times New Roman" panose="02020603050405020304" pitchFamily="18" charset="0"/>
              </a:rPr>
              <a:t>炉辺会合資料</a:t>
            </a:r>
            <a:r>
              <a:rPr lang="en-US" altLang="zh-CN" sz="2000" b="1" kern="100" dirty="0">
                <a:latin typeface="+mj-ea"/>
                <a:ea typeface="+mj-ea"/>
                <a:cs typeface="Times New Roman" panose="02020603050405020304" pitchFamily="18" charset="0"/>
              </a:rPr>
              <a:t>,</a:t>
            </a:r>
            <a:r>
              <a:rPr lang="ja-JP" altLang="en-US" sz="2000" b="1" kern="100" dirty="0">
                <a:latin typeface="+mj-ea"/>
                <a:ea typeface="+mj-ea"/>
                <a:cs typeface="Times New Roman" panose="02020603050405020304" pitchFamily="18" charset="0"/>
              </a:rPr>
              <a:t>交野</a:t>
            </a:r>
            <a:r>
              <a:rPr lang="en-US" altLang="ja-JP" sz="2000" b="1" kern="100" dirty="0">
                <a:latin typeface="+mj-ea"/>
                <a:ea typeface="+mj-ea"/>
                <a:cs typeface="Times New Roman" panose="02020603050405020304" pitchFamily="18" charset="0"/>
              </a:rPr>
              <a:t>RC)</a:t>
            </a:r>
          </a:p>
          <a:p>
            <a:r>
              <a:rPr lang="ja-JP" altLang="en-US" sz="2000" b="1" kern="100" dirty="0">
                <a:effectLst/>
                <a:latin typeface="+mj-ea"/>
                <a:ea typeface="+mj-ea"/>
                <a:cs typeface="Times New Roman" panose="02020603050405020304" pitchFamily="18" charset="0"/>
              </a:rPr>
              <a:t>新入会員オリエンテーション資料</a:t>
            </a:r>
            <a:r>
              <a:rPr lang="en-US" altLang="ja-JP" sz="2000" b="1" kern="100" dirty="0">
                <a:effectLst/>
                <a:latin typeface="+mj-ea"/>
                <a:ea typeface="+mj-ea"/>
                <a:cs typeface="Times New Roman" panose="02020603050405020304" pitchFamily="18" charset="0"/>
              </a:rPr>
              <a:t>(</a:t>
            </a:r>
            <a:r>
              <a:rPr lang="ja-JP" altLang="en-US" sz="2000" b="1" kern="100" dirty="0">
                <a:effectLst/>
                <a:latin typeface="+mj-ea"/>
                <a:ea typeface="+mj-ea"/>
                <a:cs typeface="Times New Roman" panose="02020603050405020304" pitchFamily="18" charset="0"/>
              </a:rPr>
              <a:t>東大阪みどり</a:t>
            </a:r>
            <a:r>
              <a:rPr lang="en-US" altLang="ja-JP" sz="2000" b="1" kern="100" dirty="0">
                <a:effectLst/>
                <a:latin typeface="+mj-ea"/>
                <a:ea typeface="+mj-ea"/>
                <a:cs typeface="Times New Roman" panose="02020603050405020304" pitchFamily="18" charset="0"/>
              </a:rPr>
              <a:t>RC)</a:t>
            </a:r>
          </a:p>
          <a:p>
            <a:r>
              <a:rPr lang="ja-JP" altLang="en-US" sz="2000" b="1" dirty="0">
                <a:latin typeface="+mj-ea"/>
                <a:ea typeface="+mj-ea"/>
              </a:rPr>
              <a:t>新入会員</a:t>
            </a:r>
            <a:r>
              <a:rPr kumimoji="1" lang="ja-JP" altLang="en-US" sz="2000" b="1" dirty="0">
                <a:latin typeface="+mj-ea"/>
                <a:ea typeface="+mj-ea"/>
              </a:rPr>
              <a:t>研修セミナー</a:t>
            </a:r>
            <a:r>
              <a:rPr lang="ja-JP" altLang="en-US" sz="2000" b="1" dirty="0">
                <a:latin typeface="+mj-ea"/>
                <a:ea typeface="+mj-ea"/>
              </a:rPr>
              <a:t>資料</a:t>
            </a:r>
            <a:r>
              <a:rPr kumimoji="1" lang="en-US" altLang="ja-JP" sz="2000" b="1" dirty="0">
                <a:latin typeface="+mj-ea"/>
                <a:ea typeface="+mj-ea"/>
              </a:rPr>
              <a:t>(</a:t>
            </a:r>
            <a:r>
              <a:rPr kumimoji="1" lang="ja-JP" altLang="en-US" sz="2000" b="1" dirty="0">
                <a:latin typeface="+mj-ea"/>
                <a:ea typeface="+mj-ea"/>
              </a:rPr>
              <a:t>大阪南</a:t>
            </a:r>
            <a:r>
              <a:rPr kumimoji="1" lang="en-US" altLang="ja-JP" sz="2000" b="1" dirty="0">
                <a:latin typeface="+mj-ea"/>
                <a:ea typeface="+mj-ea"/>
              </a:rPr>
              <a:t>RC)</a:t>
            </a:r>
            <a:endParaRPr kumimoji="1" lang="ja-JP" altLang="en-US" sz="2000" b="1" dirty="0">
              <a:latin typeface="+mj-ea"/>
              <a:ea typeface="+mj-ea"/>
            </a:endParaRPr>
          </a:p>
          <a:p>
            <a:r>
              <a:rPr lang="ja-JP" altLang="ja-JP" sz="2000" b="1" kern="100" dirty="0">
                <a:effectLst/>
                <a:latin typeface="+mj-ea"/>
                <a:ea typeface="+mj-ea"/>
                <a:cs typeface="Times New Roman" panose="02020603050405020304" pitchFamily="18" charset="0"/>
              </a:rPr>
              <a:t>メンバーズ・ガイドライン</a:t>
            </a:r>
            <a:r>
              <a:rPr lang="ja-JP" altLang="en-US" sz="2000" b="1" kern="100" dirty="0">
                <a:effectLst/>
                <a:latin typeface="+mj-ea"/>
                <a:ea typeface="+mj-ea"/>
                <a:cs typeface="Times New Roman" panose="02020603050405020304" pitchFamily="18" charset="0"/>
              </a:rPr>
              <a:t>「</a:t>
            </a:r>
            <a:r>
              <a:rPr lang="ja-JP" altLang="ja-JP" sz="2000" b="1" dirty="0">
                <a:effectLst/>
                <a:latin typeface="+mj-ea"/>
                <a:ea typeface="+mj-ea"/>
                <a:cs typeface="Times New Roman" panose="02020603050405020304" pitchFamily="18" charset="0"/>
              </a:rPr>
              <a:t>ロータリーとは</a:t>
            </a:r>
            <a:r>
              <a:rPr lang="ja-JP" altLang="en-US" sz="2000" b="1" kern="100" dirty="0">
                <a:effectLst/>
                <a:latin typeface="+mj-ea"/>
                <a:ea typeface="+mj-ea"/>
                <a:cs typeface="Times New Roman" panose="02020603050405020304" pitchFamily="18" charset="0"/>
              </a:rPr>
              <a:t>」</a:t>
            </a:r>
            <a:r>
              <a:rPr lang="en-US" altLang="ja-JP" sz="2000" b="1" kern="100" dirty="0">
                <a:effectLst/>
                <a:latin typeface="+mj-ea"/>
                <a:ea typeface="+mj-ea"/>
                <a:cs typeface="Times New Roman" panose="02020603050405020304" pitchFamily="18" charset="0"/>
              </a:rPr>
              <a:t>(</a:t>
            </a:r>
            <a:r>
              <a:rPr lang="ja-JP" altLang="en-US" sz="2000" b="1" kern="100" dirty="0">
                <a:effectLst/>
                <a:latin typeface="+mj-ea"/>
                <a:ea typeface="+mj-ea"/>
                <a:cs typeface="Times New Roman" panose="02020603050405020304" pitchFamily="18" charset="0"/>
              </a:rPr>
              <a:t>大阪ユニバーサルシティ</a:t>
            </a:r>
            <a:r>
              <a:rPr lang="en-US" altLang="ja-JP" sz="2000" b="1" kern="100" dirty="0">
                <a:effectLst/>
                <a:latin typeface="+mj-ea"/>
                <a:ea typeface="+mj-ea"/>
                <a:cs typeface="Times New Roman" panose="02020603050405020304" pitchFamily="18" charset="0"/>
              </a:rPr>
              <a:t>RC)</a:t>
            </a:r>
          </a:p>
          <a:p>
            <a:r>
              <a:rPr lang="ja-JP" altLang="en-US" sz="2000" b="1" kern="100" dirty="0">
                <a:latin typeface="+mj-ea"/>
                <a:ea typeface="+mj-ea"/>
                <a:cs typeface="Times New Roman" panose="02020603050405020304" pitchFamily="18" charset="0"/>
              </a:rPr>
              <a:t>卓話資料</a:t>
            </a:r>
            <a:r>
              <a:rPr lang="en-US" altLang="ja-JP" sz="2000" b="1" kern="100" dirty="0">
                <a:latin typeface="+mj-ea"/>
                <a:ea typeface="+mj-ea"/>
                <a:cs typeface="Times New Roman" panose="02020603050405020304" pitchFamily="18" charset="0"/>
              </a:rPr>
              <a:t>(</a:t>
            </a:r>
            <a:r>
              <a:rPr lang="ja-JP" altLang="en-US" sz="2000" b="1" kern="100" dirty="0">
                <a:latin typeface="+mj-ea"/>
                <a:ea typeface="+mj-ea"/>
                <a:cs typeface="Times New Roman" panose="02020603050405020304" pitchFamily="18" charset="0"/>
              </a:rPr>
              <a:t>大阪アーバン</a:t>
            </a:r>
            <a:r>
              <a:rPr lang="en-US" altLang="ja-JP" sz="2000" b="1" kern="100" dirty="0">
                <a:latin typeface="+mj-ea"/>
                <a:ea typeface="+mj-ea"/>
                <a:cs typeface="Times New Roman" panose="02020603050405020304" pitchFamily="18" charset="0"/>
              </a:rPr>
              <a:t>RC)</a:t>
            </a:r>
          </a:p>
          <a:p>
            <a:r>
              <a:rPr lang="ja-JP" altLang="en-US" sz="2000" b="1" kern="100" dirty="0">
                <a:effectLst/>
                <a:latin typeface="+mj-ea"/>
                <a:ea typeface="+mj-ea"/>
                <a:cs typeface="Times New Roman" panose="02020603050405020304" pitchFamily="18" charset="0"/>
              </a:rPr>
              <a:t>入会前インフォメーション用資料</a:t>
            </a:r>
            <a:r>
              <a:rPr lang="en-US" altLang="ja-JP" sz="2000" b="1" kern="100" dirty="0">
                <a:effectLst/>
                <a:latin typeface="+mj-ea"/>
                <a:ea typeface="+mj-ea"/>
                <a:cs typeface="Times New Roman" panose="02020603050405020304" pitchFamily="18" charset="0"/>
              </a:rPr>
              <a:t>(</a:t>
            </a:r>
            <a:r>
              <a:rPr lang="ja-JP" altLang="en-US" sz="2000" b="1" kern="100" dirty="0">
                <a:effectLst/>
                <a:latin typeface="+mj-ea"/>
                <a:ea typeface="+mj-ea"/>
                <a:cs typeface="Times New Roman" panose="02020603050405020304" pitchFamily="18" charset="0"/>
              </a:rPr>
              <a:t>大阪イブニング</a:t>
            </a:r>
            <a:r>
              <a:rPr lang="en-US" altLang="ja-JP" sz="2000" b="1" kern="100" dirty="0">
                <a:effectLst/>
                <a:latin typeface="+mj-ea"/>
                <a:ea typeface="+mj-ea"/>
                <a:cs typeface="Times New Roman" panose="02020603050405020304" pitchFamily="18" charset="0"/>
              </a:rPr>
              <a:t>RC)</a:t>
            </a:r>
          </a:p>
          <a:p>
            <a:pPr marL="0" indent="0">
              <a:buNone/>
            </a:pPr>
            <a:endParaRPr lang="en-US" altLang="ja-JP" sz="2000" b="1" kern="100" dirty="0">
              <a:latin typeface="+mj-ea"/>
              <a:ea typeface="+mj-ea"/>
              <a:cs typeface="Times New Roman" panose="02020603050405020304" pitchFamily="18" charset="0"/>
            </a:endParaRPr>
          </a:p>
          <a:p>
            <a:pPr marL="0" indent="0">
              <a:buNone/>
            </a:pPr>
            <a:r>
              <a:rPr lang="ja-JP" altLang="en-US" sz="2000" kern="100" dirty="0">
                <a:latin typeface="+mn-ea"/>
                <a:cs typeface="Times New Roman" panose="02020603050405020304" pitchFamily="18" charset="0"/>
              </a:rPr>
              <a:t>資料ご提供ありがとうごさいました</a:t>
            </a:r>
            <a:endParaRPr lang="en-US" altLang="ja-JP" sz="2000" kern="100" dirty="0">
              <a:effectLst/>
              <a:latin typeface="+mn-ea"/>
              <a:cs typeface="Times New Roman" panose="02020603050405020304" pitchFamily="18" charset="0"/>
            </a:endParaRPr>
          </a:p>
          <a:p>
            <a:pPr marL="0" indent="0">
              <a:buNone/>
            </a:pP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endParaRPr kumimoji="1" lang="ja-JP" altLang="en-US" sz="1800" dirty="0">
              <a:latin typeface="HGP創英角ｺﾞｼｯｸUB" panose="020B0900000000000000" pitchFamily="50" charset="-128"/>
              <a:ea typeface="HGP創英角ｺﾞｼｯｸUB" panose="020B0900000000000000" pitchFamily="50" charset="-128"/>
            </a:endParaRPr>
          </a:p>
          <a:p>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17010402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BE925D0-2189-44EE-8CAA-F122A8B2AA5F}"/>
              </a:ext>
            </a:extLst>
          </p:cNvPr>
          <p:cNvSpPr>
            <a:spLocks noGrp="1"/>
          </p:cNvSpPr>
          <p:nvPr>
            <p:ph idx="1"/>
          </p:nvPr>
        </p:nvSpPr>
        <p:spPr>
          <a:xfrm>
            <a:off x="539552" y="2334580"/>
            <a:ext cx="8229600" cy="2188840"/>
          </a:xfrm>
        </p:spPr>
        <p:txBody>
          <a:bodyPr>
            <a:normAutofit/>
          </a:bodyPr>
          <a:lstStyle/>
          <a:p>
            <a:pPr marL="0" indent="0">
              <a:buNone/>
            </a:pPr>
            <a:r>
              <a:rPr kumimoji="1" lang="ja-JP" altLang="en-US" sz="4000" dirty="0"/>
              <a:t>お忙しい中アンケート、資料提供にご協力いただきありがとうございました。</a:t>
            </a:r>
          </a:p>
        </p:txBody>
      </p:sp>
    </p:spTree>
    <p:extLst>
      <p:ext uri="{BB962C8B-B14F-4D97-AF65-F5344CB8AC3E}">
        <p14:creationId xmlns:p14="http://schemas.microsoft.com/office/powerpoint/2010/main" val="3514691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31640" y="260648"/>
            <a:ext cx="6851104" cy="922114"/>
          </a:xfrm>
        </p:spPr>
        <p:txBody>
          <a:bodyPr/>
          <a:lstStyle/>
          <a:p>
            <a:r>
              <a:rPr kumimoji="1" lang="ja-JP" altLang="en-US" dirty="0"/>
              <a:t>アンケートの回答状況</a:t>
            </a:r>
          </a:p>
        </p:txBody>
      </p:sp>
      <p:sp>
        <p:nvSpPr>
          <p:cNvPr id="3" name="コンテンツ プレースホルダー 2"/>
          <p:cNvSpPr>
            <a:spLocks noGrp="1"/>
          </p:cNvSpPr>
          <p:nvPr>
            <p:ph idx="1"/>
          </p:nvPr>
        </p:nvSpPr>
        <p:spPr>
          <a:xfrm>
            <a:off x="539552" y="1412776"/>
            <a:ext cx="8229600" cy="5256584"/>
          </a:xfrm>
          <a:solidFill>
            <a:schemeClr val="accent3">
              <a:lumMod val="20000"/>
              <a:lumOff val="80000"/>
            </a:schemeClr>
          </a:solidFill>
        </p:spPr>
        <p:txBody>
          <a:bodyPr tIns="180000">
            <a:normAutofit/>
          </a:bodyPr>
          <a:lstStyle/>
          <a:p>
            <a:r>
              <a:rPr kumimoji="1" lang="ja-JP" altLang="en-US" dirty="0"/>
              <a:t>回答クラブ　</a:t>
            </a:r>
            <a:r>
              <a:rPr kumimoji="1" lang="en-US" altLang="ja-JP" dirty="0"/>
              <a:t>:</a:t>
            </a:r>
            <a:r>
              <a:rPr kumimoji="1" lang="ja-JP" altLang="en-US" dirty="0"/>
              <a:t>　７</a:t>
            </a:r>
            <a:r>
              <a:rPr kumimoji="1" lang="en-US" altLang="ja-JP" dirty="0"/>
              <a:t>1</a:t>
            </a:r>
            <a:r>
              <a:rPr kumimoji="1" lang="ja-JP" altLang="en-US" dirty="0"/>
              <a:t>クラブ</a:t>
            </a:r>
          </a:p>
          <a:p>
            <a:r>
              <a:rPr lang="ja-JP" altLang="en-US" dirty="0"/>
              <a:t>回答者</a:t>
            </a:r>
            <a:endParaRPr lang="en-US" altLang="ja-JP" dirty="0"/>
          </a:p>
          <a:p>
            <a:endParaRPr lang="en-US" altLang="ja-JP" dirty="0"/>
          </a:p>
          <a:p>
            <a:endParaRPr lang="en-US" altLang="ja-JP" dirty="0"/>
          </a:p>
          <a:p>
            <a:endParaRPr lang="en-US" altLang="ja-JP" dirty="0"/>
          </a:p>
          <a:p>
            <a:endParaRPr lang="en-US" altLang="ja-JP" dirty="0"/>
          </a:p>
          <a:p>
            <a:endParaRPr lang="ja-JP" altLang="en-US" dirty="0"/>
          </a:p>
          <a:p>
            <a:endParaRPr kumimoji="1" lang="ja-JP" altLang="en-US" dirty="0"/>
          </a:p>
        </p:txBody>
      </p:sp>
      <p:cxnSp>
        <p:nvCxnSpPr>
          <p:cNvPr id="9" name="直線コネクタ 8"/>
          <p:cNvCxnSpPr/>
          <p:nvPr/>
        </p:nvCxnSpPr>
        <p:spPr>
          <a:xfrm>
            <a:off x="1763687" y="1052736"/>
            <a:ext cx="606429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6" name="グラフ 5">
            <a:extLst>
              <a:ext uri="{FF2B5EF4-FFF2-40B4-BE49-F238E27FC236}">
                <a16:creationId xmlns:a16="http://schemas.microsoft.com/office/drawing/2014/main" id="{CFD9293C-8A9D-48C6-9D9B-45ECC73171E9}"/>
              </a:ext>
            </a:extLst>
          </p:cNvPr>
          <p:cNvGraphicFramePr/>
          <p:nvPr>
            <p:extLst>
              <p:ext uri="{D42A27DB-BD31-4B8C-83A1-F6EECF244321}">
                <p14:modId xmlns:p14="http://schemas.microsoft.com/office/powerpoint/2010/main" val="1897000160"/>
              </p:ext>
            </p:extLst>
          </p:nvPr>
        </p:nvGraphicFramePr>
        <p:xfrm>
          <a:off x="1120788" y="2852936"/>
          <a:ext cx="7272808" cy="3528393"/>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a:extLst>
              <a:ext uri="{FF2B5EF4-FFF2-40B4-BE49-F238E27FC236}">
                <a16:creationId xmlns:a16="http://schemas.microsoft.com/office/drawing/2014/main" id="{D21A7852-1383-4663-8371-C3509CB1913C}"/>
              </a:ext>
            </a:extLst>
          </p:cNvPr>
          <p:cNvSpPr txBox="1"/>
          <p:nvPr/>
        </p:nvSpPr>
        <p:spPr>
          <a:xfrm>
            <a:off x="7483152" y="5964300"/>
            <a:ext cx="1080120" cy="338554"/>
          </a:xfrm>
          <a:prstGeom prst="rect">
            <a:avLst/>
          </a:prstGeom>
          <a:noFill/>
        </p:spPr>
        <p:txBody>
          <a:bodyPr wrap="square" rtlCol="0">
            <a:spAutoFit/>
          </a:bodyPr>
          <a:lstStyle/>
          <a:p>
            <a:r>
              <a:rPr kumimoji="1" lang="en-US" altLang="ja-JP" sz="1600" dirty="0"/>
              <a:t>(</a:t>
            </a:r>
            <a:r>
              <a:rPr kumimoji="1" lang="ja-JP" altLang="en-US" sz="1600" dirty="0"/>
              <a:t>人</a:t>
            </a:r>
            <a:r>
              <a:rPr kumimoji="1" lang="en-US" altLang="ja-JP" sz="1600" dirty="0"/>
              <a:t>)</a:t>
            </a:r>
            <a:endParaRPr kumimoji="1" lang="ja-JP" altLang="en-US" sz="1600" dirty="0"/>
          </a:p>
        </p:txBody>
      </p:sp>
    </p:spTree>
    <p:extLst>
      <p:ext uri="{BB962C8B-B14F-4D97-AF65-F5344CB8AC3E}">
        <p14:creationId xmlns:p14="http://schemas.microsoft.com/office/powerpoint/2010/main" val="2731187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03648" y="260648"/>
            <a:ext cx="6419056" cy="922114"/>
          </a:xfrm>
        </p:spPr>
        <p:txBody>
          <a:bodyPr/>
          <a:lstStyle/>
          <a:p>
            <a:r>
              <a:rPr lang="ja-JP" altLang="en-US" dirty="0"/>
              <a:t>アンケートの設問 １</a:t>
            </a:r>
            <a:r>
              <a:rPr lang="en-US" altLang="ja-JP" dirty="0"/>
              <a:t>-</a:t>
            </a:r>
            <a:r>
              <a:rPr lang="ja-JP" altLang="en-US" dirty="0"/>
              <a:t>⑴</a:t>
            </a:r>
            <a:endParaRPr kumimoji="1" lang="ja-JP" altLang="en-US" dirty="0"/>
          </a:p>
        </p:txBody>
      </p:sp>
      <p:sp>
        <p:nvSpPr>
          <p:cNvPr id="3" name="コンテンツ プレースホルダー 2"/>
          <p:cNvSpPr>
            <a:spLocks noGrp="1"/>
          </p:cNvSpPr>
          <p:nvPr>
            <p:ph idx="1"/>
          </p:nvPr>
        </p:nvSpPr>
        <p:spPr>
          <a:solidFill>
            <a:srgbClr val="E6EDF6"/>
          </a:solidFill>
        </p:spPr>
        <p:txBody>
          <a:bodyPr tIns="180000">
            <a:normAutofit/>
          </a:bodyPr>
          <a:lstStyle/>
          <a:p>
            <a:pPr marL="539750" indent="-539750">
              <a:buNone/>
            </a:pPr>
            <a:r>
              <a:rPr lang="ja-JP" altLang="en-US" dirty="0"/>
              <a:t>１、新会員研修</a:t>
            </a:r>
          </a:p>
          <a:p>
            <a:pPr marL="539750" indent="-539750">
              <a:buNone/>
            </a:pPr>
            <a:r>
              <a:rPr lang="ja-JP" altLang="en-US" dirty="0"/>
              <a:t>⑴入会時のオリエンテーションについて</a:t>
            </a:r>
          </a:p>
          <a:p>
            <a:pPr marL="539750" lvl="0" indent="0">
              <a:buNone/>
            </a:pPr>
            <a:r>
              <a:rPr kumimoji="1" lang="ja-JP" altLang="en-US" sz="2600" dirty="0"/>
              <a:t>① 実施状況</a:t>
            </a:r>
            <a:endParaRPr lang="en-US" altLang="ja-JP" sz="2600" dirty="0"/>
          </a:p>
          <a:p>
            <a:pPr marL="539750" indent="0">
              <a:buNone/>
            </a:pPr>
            <a:r>
              <a:rPr kumimoji="1" lang="ja-JP" altLang="en-US" sz="2600" dirty="0"/>
              <a:t>②説明時間</a:t>
            </a:r>
            <a:endParaRPr kumimoji="1" lang="en-US" altLang="ja-JP" sz="2600" dirty="0"/>
          </a:p>
          <a:p>
            <a:pPr marL="539750" indent="0">
              <a:buNone/>
            </a:pPr>
            <a:r>
              <a:rPr kumimoji="1" lang="ja-JP" altLang="en-US" sz="2600" dirty="0"/>
              <a:t>③オリエンテーションの説明者　</a:t>
            </a:r>
            <a:r>
              <a:rPr kumimoji="1" lang="en-US" altLang="ja-JP" sz="2600" dirty="0"/>
              <a:t>(</a:t>
            </a:r>
            <a:r>
              <a:rPr kumimoji="1" lang="ja-JP" altLang="en-US" sz="2600" dirty="0"/>
              <a:t>複数可</a:t>
            </a:r>
            <a:r>
              <a:rPr kumimoji="1" lang="en-US" altLang="ja-JP" sz="2600" dirty="0"/>
              <a:t>)</a:t>
            </a:r>
          </a:p>
          <a:p>
            <a:pPr marL="539750" indent="0">
              <a:buNone/>
            </a:pPr>
            <a:r>
              <a:rPr kumimoji="1" lang="ja-JP" altLang="en-US" sz="2600" dirty="0"/>
              <a:t>④説明の方法</a:t>
            </a:r>
            <a:r>
              <a:rPr kumimoji="1" lang="en-US" altLang="ja-JP" sz="2600" dirty="0"/>
              <a:t>(</a:t>
            </a:r>
            <a:r>
              <a:rPr kumimoji="1" lang="ja-JP" altLang="en-US" sz="2600" dirty="0"/>
              <a:t>複数可</a:t>
            </a:r>
            <a:r>
              <a:rPr kumimoji="1" lang="en-US" altLang="ja-JP" sz="2600" dirty="0"/>
              <a:t>)</a:t>
            </a:r>
          </a:p>
          <a:p>
            <a:pPr marL="539750" indent="0">
              <a:buNone/>
            </a:pPr>
            <a:r>
              <a:rPr kumimoji="1" lang="ja-JP" altLang="en-US" sz="2600" dirty="0"/>
              <a:t>⑤説明内容</a:t>
            </a:r>
            <a:r>
              <a:rPr kumimoji="1" lang="en-US" altLang="ja-JP" sz="2600" dirty="0"/>
              <a:t>(</a:t>
            </a:r>
            <a:r>
              <a:rPr kumimoji="1" lang="ja-JP" altLang="en-US" sz="2600" dirty="0"/>
              <a:t>複数可</a:t>
            </a:r>
            <a:r>
              <a:rPr kumimoji="1" lang="en-US" altLang="ja-JP" sz="2600" dirty="0"/>
              <a:t>)</a:t>
            </a:r>
          </a:p>
          <a:p>
            <a:pPr marL="539750" indent="0">
              <a:buNone/>
            </a:pPr>
            <a:r>
              <a:rPr lang="ja-JP" altLang="ja-JP" sz="2600" dirty="0">
                <a:effectLst/>
                <a:ea typeface="ＭＳ Ｐゴシック" panose="020B0600070205080204" pitchFamily="50" charset="-128"/>
                <a:cs typeface="Times New Roman" panose="02020603050405020304" pitchFamily="18" charset="0"/>
              </a:rPr>
              <a:t>⑥使用する説明資料</a:t>
            </a:r>
            <a:r>
              <a:rPr lang="ja-JP" altLang="en-US" sz="2600" dirty="0">
                <a:effectLst/>
                <a:ea typeface="ＭＳ Ｐゴシック" panose="020B0600070205080204" pitchFamily="50" charset="-128"/>
                <a:cs typeface="Times New Roman" panose="02020603050405020304" pitchFamily="18" charset="0"/>
              </a:rPr>
              <a:t>の</a:t>
            </a:r>
            <a:r>
              <a:rPr lang="ja-JP" altLang="ja-JP" sz="2600" dirty="0">
                <a:effectLst/>
                <a:ea typeface="ＭＳ Ｐゴシック" panose="020B0600070205080204" pitchFamily="50" charset="-128"/>
                <a:cs typeface="Times New Roman" panose="02020603050405020304" pitchFamily="18" charset="0"/>
              </a:rPr>
              <a:t>入手</a:t>
            </a:r>
            <a:r>
              <a:rPr lang="ja-JP" altLang="en-US" sz="2600" dirty="0">
                <a:effectLst/>
                <a:ea typeface="ＭＳ Ｐゴシック" panose="020B0600070205080204" pitchFamily="50" charset="-128"/>
                <a:cs typeface="Times New Roman" panose="02020603050405020304" pitchFamily="18" charset="0"/>
              </a:rPr>
              <a:t>先</a:t>
            </a:r>
          </a:p>
          <a:p>
            <a:pPr marL="539750" indent="-539750">
              <a:buNone/>
            </a:pPr>
            <a:endParaRPr kumimoji="1" lang="ja-JP" altLang="en-US" dirty="0"/>
          </a:p>
        </p:txBody>
      </p:sp>
      <p:cxnSp>
        <p:nvCxnSpPr>
          <p:cNvPr id="4" name="直線コネクタ 3"/>
          <p:cNvCxnSpPr/>
          <p:nvPr/>
        </p:nvCxnSpPr>
        <p:spPr>
          <a:xfrm>
            <a:off x="1763688" y="1052736"/>
            <a:ext cx="554461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7984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3588" y="201977"/>
            <a:ext cx="7629400" cy="1066127"/>
          </a:xfrm>
          <a:solidFill>
            <a:srgbClr val="E9EFF7"/>
          </a:solidFill>
        </p:spPr>
        <p:txBody>
          <a:bodyPr>
            <a:normAutofit fontScale="90000"/>
          </a:bodyPr>
          <a:lstStyle/>
          <a:p>
            <a:r>
              <a:rPr lang="en-US" altLang="ja-JP" sz="2800" dirty="0"/>
              <a:t>1</a:t>
            </a:r>
            <a:r>
              <a:rPr lang="ja-JP" altLang="en-US" sz="2800" dirty="0"/>
              <a:t>、新会員研修　⑴オリエンテーション</a:t>
            </a:r>
            <a:br>
              <a:rPr lang="en-US" altLang="ja-JP" dirty="0"/>
            </a:br>
            <a:r>
              <a:rPr lang="ja-JP" altLang="en-US" sz="3600" dirty="0"/>
              <a:t>① 実施状況</a:t>
            </a:r>
            <a:endParaRPr kumimoji="1" lang="ja-JP" altLang="en-US" sz="3600" dirty="0"/>
          </a:p>
        </p:txBody>
      </p:sp>
      <p:graphicFrame>
        <p:nvGraphicFramePr>
          <p:cNvPr id="10" name="コンテンツ プレースホルダー 9">
            <a:extLst>
              <a:ext uri="{FF2B5EF4-FFF2-40B4-BE49-F238E27FC236}">
                <a16:creationId xmlns:a16="http://schemas.microsoft.com/office/drawing/2014/main" id="{C7B06E4A-F16F-464D-A682-778A27F97D96}"/>
              </a:ext>
            </a:extLst>
          </p:cNvPr>
          <p:cNvGraphicFramePr>
            <a:graphicFrameLocks noGrp="1"/>
          </p:cNvGraphicFramePr>
          <p:nvPr>
            <p:ph idx="1"/>
            <p:extLst>
              <p:ext uri="{D42A27DB-BD31-4B8C-83A1-F6EECF244321}">
                <p14:modId xmlns:p14="http://schemas.microsoft.com/office/powerpoint/2010/main" val="4077916750"/>
              </p:ext>
            </p:extLst>
          </p:nvPr>
        </p:nvGraphicFramePr>
        <p:xfrm>
          <a:off x="265778" y="1469692"/>
          <a:ext cx="6084639" cy="5111750"/>
        </p:xfrm>
        <a:graphic>
          <a:graphicData uri="http://schemas.openxmlformats.org/drawingml/2006/chart">
            <c:chart xmlns:c="http://schemas.openxmlformats.org/drawingml/2006/chart" xmlns:r="http://schemas.openxmlformats.org/officeDocument/2006/relationships" r:id="rId2"/>
          </a:graphicData>
        </a:graphic>
      </p:graphicFrame>
      <p:cxnSp>
        <p:nvCxnSpPr>
          <p:cNvPr id="9" name="直線コネクタ 8"/>
          <p:cNvCxnSpPr>
            <a:cxnSpLocks/>
          </p:cNvCxnSpPr>
          <p:nvPr/>
        </p:nvCxnSpPr>
        <p:spPr>
          <a:xfrm>
            <a:off x="932269" y="1268104"/>
            <a:ext cx="741682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FC5C93EE-749C-4488-AD5F-1010C6E91F14}"/>
              </a:ext>
            </a:extLst>
          </p:cNvPr>
          <p:cNvSpPr/>
          <p:nvPr/>
        </p:nvSpPr>
        <p:spPr>
          <a:xfrm>
            <a:off x="6732240" y="2477395"/>
            <a:ext cx="2180943" cy="3096344"/>
          </a:xfrm>
          <a:prstGeom prst="rect">
            <a:avLst/>
          </a:prstGeom>
          <a:solidFill>
            <a:srgbClr val="E9EFF7"/>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84138" indent="-84138"/>
            <a:r>
              <a:rPr kumimoji="1" lang="ja-JP" altLang="en-US" dirty="0">
                <a:solidFill>
                  <a:schemeClr val="tx1"/>
                </a:solidFill>
              </a:rPr>
              <a:t>・新入会員がいなかった</a:t>
            </a:r>
            <a:r>
              <a:rPr kumimoji="1" lang="en-US" altLang="ja-JP" dirty="0">
                <a:solidFill>
                  <a:schemeClr val="tx1"/>
                </a:solidFill>
              </a:rPr>
              <a:t>(2)</a:t>
            </a:r>
          </a:p>
          <a:p>
            <a:pPr marL="84138" indent="-84138"/>
            <a:r>
              <a:rPr lang="ja-JP" altLang="en-US" dirty="0">
                <a:solidFill>
                  <a:schemeClr val="tx1"/>
                </a:solidFill>
              </a:rPr>
              <a:t>・入会全に推薦者が説明</a:t>
            </a:r>
          </a:p>
          <a:p>
            <a:pPr marL="84138" indent="-84138"/>
            <a:r>
              <a:rPr lang="ja-JP" altLang="en-US" dirty="0">
                <a:solidFill>
                  <a:schemeClr val="tx1"/>
                </a:solidFill>
              </a:rPr>
              <a:t>・会員拡大委員会と推薦者に説明責任がある</a:t>
            </a:r>
            <a:endParaRPr lang="en-US" altLang="ja-JP" dirty="0">
              <a:solidFill>
                <a:schemeClr val="tx1"/>
              </a:solidFill>
            </a:endParaRPr>
          </a:p>
          <a:p>
            <a:pPr marL="84138" indent="-84138"/>
            <a:r>
              <a:rPr lang="ja-JP" altLang="en-US" dirty="0">
                <a:solidFill>
                  <a:schemeClr val="tx1"/>
                </a:solidFill>
              </a:rPr>
              <a:t>・親睦会等で補っている</a:t>
            </a:r>
            <a:endParaRPr lang="en-US" altLang="ja-JP" dirty="0">
              <a:solidFill>
                <a:schemeClr val="tx1"/>
              </a:solidFill>
            </a:endParaRPr>
          </a:p>
        </p:txBody>
      </p:sp>
      <p:sp>
        <p:nvSpPr>
          <p:cNvPr id="14" name="テキスト ボックス 13">
            <a:extLst>
              <a:ext uri="{FF2B5EF4-FFF2-40B4-BE49-F238E27FC236}">
                <a16:creationId xmlns:a16="http://schemas.microsoft.com/office/drawing/2014/main" id="{C31C9712-3AA7-4EF1-A25C-7EDA67D0C6A9}"/>
              </a:ext>
            </a:extLst>
          </p:cNvPr>
          <p:cNvSpPr txBox="1"/>
          <p:nvPr/>
        </p:nvSpPr>
        <p:spPr>
          <a:xfrm>
            <a:off x="6456083" y="2108063"/>
            <a:ext cx="2216925" cy="369332"/>
          </a:xfrm>
          <a:prstGeom prst="rect">
            <a:avLst/>
          </a:prstGeom>
          <a:noFill/>
        </p:spPr>
        <p:txBody>
          <a:bodyPr wrap="square" rtlCol="0">
            <a:spAutoFit/>
          </a:bodyPr>
          <a:lstStyle/>
          <a:p>
            <a:r>
              <a:rPr kumimoji="1" lang="ja-JP" altLang="en-US" dirty="0"/>
              <a:t>実施していない理由</a:t>
            </a:r>
          </a:p>
        </p:txBody>
      </p:sp>
      <p:sp>
        <p:nvSpPr>
          <p:cNvPr id="3" name="テキスト ボックス 2">
            <a:extLst>
              <a:ext uri="{FF2B5EF4-FFF2-40B4-BE49-F238E27FC236}">
                <a16:creationId xmlns:a16="http://schemas.microsoft.com/office/drawing/2014/main" id="{CB7DA3E2-A9AB-4723-BA22-14F4515F60DB}"/>
              </a:ext>
            </a:extLst>
          </p:cNvPr>
          <p:cNvSpPr txBox="1"/>
          <p:nvPr/>
        </p:nvSpPr>
        <p:spPr>
          <a:xfrm>
            <a:off x="5591987" y="3869474"/>
            <a:ext cx="864096" cy="646331"/>
          </a:xfrm>
          <a:prstGeom prst="rect">
            <a:avLst/>
          </a:prstGeom>
          <a:noFill/>
        </p:spPr>
        <p:txBody>
          <a:bodyPr wrap="square" rtlCol="0">
            <a:spAutoFit/>
          </a:bodyPr>
          <a:lstStyle/>
          <a:p>
            <a:r>
              <a:rPr kumimoji="1" lang="ja-JP" altLang="en-US" dirty="0"/>
              <a:t>実施している</a:t>
            </a:r>
          </a:p>
        </p:txBody>
      </p:sp>
    </p:spTree>
    <p:extLst>
      <p:ext uri="{BB962C8B-B14F-4D97-AF65-F5344CB8AC3E}">
        <p14:creationId xmlns:p14="http://schemas.microsoft.com/office/powerpoint/2010/main" val="886206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43608" y="274638"/>
            <a:ext cx="7272808" cy="960153"/>
          </a:xfrm>
          <a:solidFill>
            <a:srgbClr val="E9EFF7"/>
          </a:solidFill>
        </p:spPr>
        <p:txBody>
          <a:bodyPr>
            <a:normAutofit fontScale="90000"/>
          </a:bodyPr>
          <a:lstStyle/>
          <a:p>
            <a:r>
              <a:rPr lang="en-US" altLang="ja-JP" sz="2800" dirty="0"/>
              <a:t>1</a:t>
            </a:r>
            <a:r>
              <a:rPr lang="ja-JP" altLang="en-US" sz="2800" dirty="0"/>
              <a:t>、新会員研修</a:t>
            </a: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　⑴オリエンテーション</a:t>
            </a:r>
            <a:r>
              <a:rPr lang="ja-JP" altLang="en-US" sz="2800" dirty="0"/>
              <a:t>　</a:t>
            </a:r>
            <a:br>
              <a:rPr lang="en-US" altLang="ja-JP" dirty="0"/>
            </a:br>
            <a:r>
              <a:rPr lang="ja-JP" altLang="en-US" sz="3200" dirty="0"/>
              <a:t>② 説明時間　</a:t>
            </a:r>
            <a:r>
              <a:rPr kumimoji="1" lang="ja-JP" altLang="en-US" sz="3200" dirty="0"/>
              <a:t>④説明の方法</a:t>
            </a:r>
            <a:r>
              <a:rPr kumimoji="1" lang="en-US" altLang="ja-JP" sz="3200" dirty="0"/>
              <a:t>(</a:t>
            </a:r>
            <a:r>
              <a:rPr kumimoji="1" lang="ja-JP" altLang="en-US" sz="3200" dirty="0"/>
              <a:t>複数可</a:t>
            </a:r>
            <a:r>
              <a:rPr kumimoji="1" lang="en-US" altLang="ja-JP" sz="3200" dirty="0"/>
              <a:t>)</a:t>
            </a:r>
            <a:endParaRPr kumimoji="1" lang="ja-JP" altLang="en-US" sz="3200" dirty="0"/>
          </a:p>
        </p:txBody>
      </p:sp>
      <p:cxnSp>
        <p:nvCxnSpPr>
          <p:cNvPr id="9" name="直線コネクタ 8"/>
          <p:cNvCxnSpPr>
            <a:cxnSpLocks/>
          </p:cNvCxnSpPr>
          <p:nvPr/>
        </p:nvCxnSpPr>
        <p:spPr>
          <a:xfrm>
            <a:off x="1115616" y="1234791"/>
            <a:ext cx="712879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6" name="グラフ 5">
            <a:extLst>
              <a:ext uri="{FF2B5EF4-FFF2-40B4-BE49-F238E27FC236}">
                <a16:creationId xmlns:a16="http://schemas.microsoft.com/office/drawing/2014/main" id="{7B2FF9CF-8F53-46F1-B9B4-88F3254C7FF0}"/>
              </a:ext>
            </a:extLst>
          </p:cNvPr>
          <p:cNvGraphicFramePr/>
          <p:nvPr>
            <p:extLst>
              <p:ext uri="{D42A27DB-BD31-4B8C-83A1-F6EECF244321}">
                <p14:modId xmlns:p14="http://schemas.microsoft.com/office/powerpoint/2010/main" val="1308178440"/>
              </p:ext>
            </p:extLst>
          </p:nvPr>
        </p:nvGraphicFramePr>
        <p:xfrm>
          <a:off x="4522182" y="1839057"/>
          <a:ext cx="4654838" cy="3600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コンテンツ プレースホルダー 9">
            <a:extLst>
              <a:ext uri="{FF2B5EF4-FFF2-40B4-BE49-F238E27FC236}">
                <a16:creationId xmlns:a16="http://schemas.microsoft.com/office/drawing/2014/main" id="{CB19FC55-605F-4FAA-9818-B2C7907A879A}"/>
              </a:ext>
            </a:extLst>
          </p:cNvPr>
          <p:cNvGraphicFramePr>
            <a:graphicFrameLocks/>
          </p:cNvGraphicFramePr>
          <p:nvPr>
            <p:extLst>
              <p:ext uri="{D42A27DB-BD31-4B8C-83A1-F6EECF244321}">
                <p14:modId xmlns:p14="http://schemas.microsoft.com/office/powerpoint/2010/main" val="262858650"/>
              </p:ext>
            </p:extLst>
          </p:nvPr>
        </p:nvGraphicFramePr>
        <p:xfrm>
          <a:off x="0" y="1839057"/>
          <a:ext cx="4654837" cy="4362798"/>
        </p:xfrm>
        <a:graphic>
          <a:graphicData uri="http://schemas.openxmlformats.org/drawingml/2006/chart">
            <c:chart xmlns:c="http://schemas.openxmlformats.org/drawingml/2006/chart" xmlns:r="http://schemas.openxmlformats.org/officeDocument/2006/relationships" r:id="rId3"/>
          </a:graphicData>
        </a:graphic>
      </p:graphicFrame>
      <p:sp>
        <p:nvSpPr>
          <p:cNvPr id="7" name="テキスト ボックス 6">
            <a:extLst>
              <a:ext uri="{FF2B5EF4-FFF2-40B4-BE49-F238E27FC236}">
                <a16:creationId xmlns:a16="http://schemas.microsoft.com/office/drawing/2014/main" id="{FA56FBB5-1E24-47F5-9341-C42113DFCC1D}"/>
              </a:ext>
            </a:extLst>
          </p:cNvPr>
          <p:cNvSpPr txBox="1"/>
          <p:nvPr/>
        </p:nvSpPr>
        <p:spPr>
          <a:xfrm>
            <a:off x="7668344" y="5219398"/>
            <a:ext cx="1152128" cy="338554"/>
          </a:xfrm>
          <a:prstGeom prst="rect">
            <a:avLst/>
          </a:prstGeom>
          <a:noFill/>
        </p:spPr>
        <p:txBody>
          <a:bodyPr wrap="square" rtlCol="0">
            <a:spAutoFit/>
          </a:bodyPr>
          <a:lstStyle/>
          <a:p>
            <a:r>
              <a:rPr kumimoji="1" lang="en-US" altLang="ja-JP" sz="1600" dirty="0"/>
              <a:t>(</a:t>
            </a:r>
            <a:r>
              <a:rPr kumimoji="1" lang="ja-JP" altLang="en-US" sz="1600" dirty="0"/>
              <a:t>クラブ数</a:t>
            </a:r>
            <a:r>
              <a:rPr kumimoji="1" lang="en-US" altLang="ja-JP" sz="1600" dirty="0"/>
              <a:t>)</a:t>
            </a:r>
            <a:endParaRPr kumimoji="1" lang="ja-JP" altLang="en-US" sz="1600" dirty="0"/>
          </a:p>
        </p:txBody>
      </p:sp>
    </p:spTree>
    <p:extLst>
      <p:ext uri="{BB962C8B-B14F-4D97-AF65-F5344CB8AC3E}">
        <p14:creationId xmlns:p14="http://schemas.microsoft.com/office/powerpoint/2010/main" val="1789078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64667" y="274640"/>
            <a:ext cx="7416824" cy="973427"/>
          </a:xfrm>
          <a:solidFill>
            <a:srgbClr val="E9EFF7"/>
          </a:solidFill>
        </p:spPr>
        <p:txBody>
          <a:bodyPr>
            <a:normAutofit fontScale="90000"/>
          </a:bodyPr>
          <a:lstStyle/>
          <a:p>
            <a:r>
              <a:rPr lang="en-US" altLang="ja-JP" sz="3100" dirty="0"/>
              <a:t>1</a:t>
            </a:r>
            <a:r>
              <a:rPr lang="ja-JP" altLang="en-US" sz="3100" dirty="0"/>
              <a:t>、新会員研修</a:t>
            </a:r>
            <a:r>
              <a:rPr kumimoji="1" lang="ja-JP" altLang="en-US" sz="3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　⑴オリエンテーション</a:t>
            </a:r>
            <a:br>
              <a:rPr lang="en-US" altLang="ja-JP" dirty="0"/>
            </a:br>
            <a:r>
              <a:rPr lang="ja-JP" altLang="en-US" sz="3600" dirty="0"/>
              <a:t>③ 説明者</a:t>
            </a:r>
            <a:endParaRPr kumimoji="1" lang="ja-JP" altLang="en-US" sz="3600" dirty="0"/>
          </a:p>
        </p:txBody>
      </p:sp>
      <p:cxnSp>
        <p:nvCxnSpPr>
          <p:cNvPr id="9" name="直線コネクタ 8"/>
          <p:cNvCxnSpPr>
            <a:cxnSpLocks/>
          </p:cNvCxnSpPr>
          <p:nvPr/>
        </p:nvCxnSpPr>
        <p:spPr>
          <a:xfrm>
            <a:off x="864667" y="1271913"/>
            <a:ext cx="741682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15" name="コンテンツ プレースホルダー 9">
            <a:extLst>
              <a:ext uri="{FF2B5EF4-FFF2-40B4-BE49-F238E27FC236}">
                <a16:creationId xmlns:a16="http://schemas.microsoft.com/office/drawing/2014/main" id="{F052650D-E23A-49AE-A87A-331D204BA25F}"/>
              </a:ext>
            </a:extLst>
          </p:cNvPr>
          <p:cNvGraphicFramePr>
            <a:graphicFrameLocks noGrp="1"/>
          </p:cNvGraphicFramePr>
          <p:nvPr>
            <p:ph idx="1"/>
            <p:extLst>
              <p:ext uri="{D42A27DB-BD31-4B8C-83A1-F6EECF244321}">
                <p14:modId xmlns:p14="http://schemas.microsoft.com/office/powerpoint/2010/main" val="3782431739"/>
              </p:ext>
            </p:extLst>
          </p:nvPr>
        </p:nvGraphicFramePr>
        <p:xfrm>
          <a:off x="4788024" y="1568792"/>
          <a:ext cx="4464496" cy="3888427"/>
        </p:xfrm>
        <a:graphic>
          <a:graphicData uri="http://schemas.openxmlformats.org/drawingml/2006/chart">
            <c:chart xmlns:c="http://schemas.openxmlformats.org/drawingml/2006/chart" xmlns:r="http://schemas.openxmlformats.org/officeDocument/2006/relationships" r:id="rId2"/>
          </a:graphicData>
        </a:graphic>
      </p:graphicFrame>
      <p:sp>
        <p:nvSpPr>
          <p:cNvPr id="17" name="テキスト ボックス 16">
            <a:extLst>
              <a:ext uri="{FF2B5EF4-FFF2-40B4-BE49-F238E27FC236}">
                <a16:creationId xmlns:a16="http://schemas.microsoft.com/office/drawing/2014/main" id="{6E84D2DE-DD0E-415A-9950-120E1FB79503}"/>
              </a:ext>
            </a:extLst>
          </p:cNvPr>
          <p:cNvSpPr txBox="1"/>
          <p:nvPr/>
        </p:nvSpPr>
        <p:spPr>
          <a:xfrm>
            <a:off x="755576" y="5935020"/>
            <a:ext cx="4176464" cy="646331"/>
          </a:xfrm>
          <a:prstGeom prst="rect">
            <a:avLst/>
          </a:prstGeom>
          <a:solidFill>
            <a:srgbClr val="E9EFF7"/>
          </a:solidFill>
        </p:spPr>
        <p:txBody>
          <a:bodyPr wrap="square" rtlCol="0">
            <a:spAutoFit/>
          </a:bodyPr>
          <a:lstStyle/>
          <a:p>
            <a:r>
              <a:rPr kumimoji="1" lang="ja-JP" altLang="en-US" dirty="0"/>
              <a:t>・長老　　・推薦会員　・チャーターメンバー</a:t>
            </a:r>
          </a:p>
          <a:p>
            <a:r>
              <a:rPr lang="ja-JP" altLang="en-US" dirty="0"/>
              <a:t>・情報委員長　・前任会員</a:t>
            </a:r>
            <a:r>
              <a:rPr lang="en-US" altLang="ja-JP" dirty="0"/>
              <a:t>(</a:t>
            </a:r>
            <a:r>
              <a:rPr lang="ja-JP" altLang="en-US" dirty="0"/>
              <a:t>企業引継ぎ</a:t>
            </a:r>
            <a:r>
              <a:rPr lang="en-US" altLang="ja-JP" dirty="0"/>
              <a:t>)</a:t>
            </a:r>
            <a:endParaRPr kumimoji="1" lang="ja-JP" altLang="en-US" dirty="0"/>
          </a:p>
        </p:txBody>
      </p:sp>
      <p:sp>
        <p:nvSpPr>
          <p:cNvPr id="18" name="テキスト ボックス 17">
            <a:extLst>
              <a:ext uri="{FF2B5EF4-FFF2-40B4-BE49-F238E27FC236}">
                <a16:creationId xmlns:a16="http://schemas.microsoft.com/office/drawing/2014/main" id="{F5AD0506-1D41-42DA-BA7F-DF750AB251DD}"/>
              </a:ext>
            </a:extLst>
          </p:cNvPr>
          <p:cNvSpPr txBox="1"/>
          <p:nvPr/>
        </p:nvSpPr>
        <p:spPr>
          <a:xfrm>
            <a:off x="611560" y="5632005"/>
            <a:ext cx="1440160" cy="369332"/>
          </a:xfrm>
          <a:prstGeom prst="rect">
            <a:avLst/>
          </a:prstGeom>
          <a:noFill/>
        </p:spPr>
        <p:txBody>
          <a:bodyPr wrap="square" rtlCol="0">
            <a:spAutoFit/>
          </a:bodyPr>
          <a:lstStyle/>
          <a:p>
            <a:r>
              <a:rPr kumimoji="1" lang="ja-JP" altLang="en-US" dirty="0"/>
              <a:t>その他</a:t>
            </a:r>
          </a:p>
        </p:txBody>
      </p:sp>
      <p:graphicFrame>
        <p:nvGraphicFramePr>
          <p:cNvPr id="21" name="グラフ 20">
            <a:extLst>
              <a:ext uri="{FF2B5EF4-FFF2-40B4-BE49-F238E27FC236}">
                <a16:creationId xmlns:a16="http://schemas.microsoft.com/office/drawing/2014/main" id="{33FFD256-7993-44D1-A1FF-B92B3A9ABC5D}"/>
              </a:ext>
            </a:extLst>
          </p:cNvPr>
          <p:cNvGraphicFramePr/>
          <p:nvPr>
            <p:extLst>
              <p:ext uri="{D42A27DB-BD31-4B8C-83A1-F6EECF244321}">
                <p14:modId xmlns:p14="http://schemas.microsoft.com/office/powerpoint/2010/main" val="2863921642"/>
              </p:ext>
            </p:extLst>
          </p:nvPr>
        </p:nvGraphicFramePr>
        <p:xfrm>
          <a:off x="179512" y="1565067"/>
          <a:ext cx="4941229" cy="39443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07807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50404" y="307044"/>
            <a:ext cx="7643192" cy="994122"/>
          </a:xfrm>
          <a:solidFill>
            <a:srgbClr val="E9EFF7"/>
          </a:solidFill>
        </p:spPr>
        <p:txBody>
          <a:bodyPr>
            <a:normAutofit fontScale="90000"/>
          </a:bodyPr>
          <a:lstStyle/>
          <a:p>
            <a:r>
              <a:rPr lang="en-US" altLang="ja-JP" sz="3100" dirty="0"/>
              <a:t>1</a:t>
            </a:r>
            <a:r>
              <a:rPr lang="ja-JP" altLang="en-US" sz="3100" dirty="0"/>
              <a:t>、新会員研修</a:t>
            </a:r>
            <a:r>
              <a:rPr kumimoji="1" lang="ja-JP" altLang="en-US" sz="3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　⑴オリエンテーション</a:t>
            </a:r>
            <a:br>
              <a:rPr lang="en-US" altLang="ja-JP" dirty="0"/>
            </a:br>
            <a:r>
              <a:rPr lang="ja-JP" altLang="en-US" sz="3600" dirty="0"/>
              <a:t>⑤ 説明内容</a:t>
            </a:r>
            <a:endParaRPr kumimoji="1" lang="ja-JP" altLang="en-US" sz="3600" dirty="0"/>
          </a:p>
        </p:txBody>
      </p:sp>
      <p:cxnSp>
        <p:nvCxnSpPr>
          <p:cNvPr id="9" name="直線コネクタ 8"/>
          <p:cNvCxnSpPr>
            <a:cxnSpLocks/>
          </p:cNvCxnSpPr>
          <p:nvPr/>
        </p:nvCxnSpPr>
        <p:spPr>
          <a:xfrm>
            <a:off x="863588" y="1301166"/>
            <a:ext cx="741682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FC5C93EE-749C-4488-AD5F-1010C6E91F14}"/>
              </a:ext>
            </a:extLst>
          </p:cNvPr>
          <p:cNvSpPr/>
          <p:nvPr/>
        </p:nvSpPr>
        <p:spPr>
          <a:xfrm>
            <a:off x="6505857" y="1844824"/>
            <a:ext cx="2180943" cy="4392488"/>
          </a:xfrm>
          <a:prstGeom prst="rect">
            <a:avLst/>
          </a:prstGeom>
          <a:solidFill>
            <a:srgbClr val="E9EFF7"/>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・五大奉仕部門や四つのテスト</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・ロータリーの入会、出席また社会奉仕、職業奉仕、親睦等について 語り合う</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・人間成長につながった事例を具体的に説明</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・ロータリーの目的、日本のロータリーについて</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4138" marR="0" lvl="0" indent="-84138"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・具体的な活動内容（社会奉仕・国際奉仕）を事例</a:t>
            </a:r>
            <a:endParaRPr kumimoji="1" lang="en-US" altLang="ja-JP"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4" name="テキスト ボックス 13">
            <a:extLst>
              <a:ext uri="{FF2B5EF4-FFF2-40B4-BE49-F238E27FC236}">
                <a16:creationId xmlns:a16="http://schemas.microsoft.com/office/drawing/2014/main" id="{C31C9712-3AA7-4EF1-A25C-7EDA67D0C6A9}"/>
              </a:ext>
            </a:extLst>
          </p:cNvPr>
          <p:cNvSpPr txBox="1"/>
          <p:nvPr/>
        </p:nvSpPr>
        <p:spPr>
          <a:xfrm>
            <a:off x="6300192" y="1482385"/>
            <a:ext cx="221692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その他</a:t>
            </a:r>
          </a:p>
        </p:txBody>
      </p:sp>
      <p:graphicFrame>
        <p:nvGraphicFramePr>
          <p:cNvPr id="7" name="グラフ 6">
            <a:extLst>
              <a:ext uri="{FF2B5EF4-FFF2-40B4-BE49-F238E27FC236}">
                <a16:creationId xmlns:a16="http://schemas.microsoft.com/office/drawing/2014/main" id="{81725B4B-013A-487F-855F-3586058F1F24}"/>
              </a:ext>
            </a:extLst>
          </p:cNvPr>
          <p:cNvGraphicFramePr/>
          <p:nvPr>
            <p:extLst>
              <p:ext uri="{D42A27DB-BD31-4B8C-83A1-F6EECF244321}">
                <p14:modId xmlns:p14="http://schemas.microsoft.com/office/powerpoint/2010/main" val="3205348082"/>
              </p:ext>
            </p:extLst>
          </p:nvPr>
        </p:nvGraphicFramePr>
        <p:xfrm>
          <a:off x="314920" y="1497565"/>
          <a:ext cx="5660155" cy="51869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29305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4219</TotalTime>
  <Words>2945</Words>
  <Application>Microsoft Office PowerPoint</Application>
  <PresentationFormat>画面に合わせる (4:3)</PresentationFormat>
  <Paragraphs>263</Paragraphs>
  <Slides>34</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34</vt:i4>
      </vt:variant>
    </vt:vector>
  </HeadingPairs>
  <TitlesOfParts>
    <vt:vector size="41" baseType="lpstr">
      <vt:lpstr>HGP創英角ｺﾞｼｯｸUB</vt:lpstr>
      <vt:lpstr>ＭＳ Ｐゴシック</vt:lpstr>
      <vt:lpstr>宋体</vt:lpstr>
      <vt:lpstr>Arial</vt:lpstr>
      <vt:lpstr>Calibri</vt:lpstr>
      <vt:lpstr>Century</vt:lpstr>
      <vt:lpstr>Office ​​テーマ</vt:lpstr>
      <vt:lpstr>会員研修の実施状況に関する アンケート結果について</vt:lpstr>
      <vt:lpstr>アンケートの目的</vt:lpstr>
      <vt:lpstr>アンケートの概要</vt:lpstr>
      <vt:lpstr>アンケートの回答状況</vt:lpstr>
      <vt:lpstr>アンケートの設問 １-⑴</vt:lpstr>
      <vt:lpstr>1、新会員研修　⑴オリエンテーション ① 実施状況</vt:lpstr>
      <vt:lpstr>1、新会員研修　⑴オリエンテーション　 ② 説明時間　④説明の方法(複数可)</vt:lpstr>
      <vt:lpstr>1、新会員研修　⑴オリエンテーション ③ 説明者</vt:lpstr>
      <vt:lpstr>1、新会員研修　⑴オリエンテーション ⑤ 説明内容</vt:lpstr>
      <vt:lpstr>1、新会員研修　⑴オリエンテーション ⑥ 説明資料の入手先</vt:lpstr>
      <vt:lpstr>アンケートの設問 １-⑵</vt:lpstr>
      <vt:lpstr>1、新会員研修　⑵入会後の新会員研修 ① 実施状況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アンケートの設問 ２</vt:lpstr>
      <vt:lpstr>２、中堅会員(一般会員)研修 ① 実施状況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⒊、その他　　 研修全体を通じ、困っていること、要望など(まとめ)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提供していただいた資料</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クラブ変革に関する アンケート結果について(速報)</dc:title>
  <dc:creator>fujii</dc:creator>
  <cp:lastModifiedBy>藤井 眞澄</cp:lastModifiedBy>
  <cp:revision>190</cp:revision>
  <cp:lastPrinted>2018-11-04T00:29:39Z</cp:lastPrinted>
  <dcterms:created xsi:type="dcterms:W3CDTF">2018-10-22T02:31:44Z</dcterms:created>
  <dcterms:modified xsi:type="dcterms:W3CDTF">2022-04-03T10:47:49Z</dcterms:modified>
</cp:coreProperties>
</file>