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  <p:sldMasterId id="2147483664" r:id="rId3"/>
    <p:sldMasterId id="2147483666" r:id="rId4"/>
    <p:sldMasterId id="2147483670" r:id="rId5"/>
  </p:sldMasterIdLst>
  <p:notesMasterIdLst>
    <p:notesMasterId r:id="rId19"/>
  </p:notesMasterIdLst>
  <p:sldIdLst>
    <p:sldId id="792" r:id="rId6"/>
    <p:sldId id="796" r:id="rId7"/>
    <p:sldId id="361" r:id="rId8"/>
    <p:sldId id="797" r:id="rId9"/>
    <p:sldId id="338" r:id="rId10"/>
    <p:sldId id="794" r:id="rId11"/>
    <p:sldId id="795" r:id="rId12"/>
    <p:sldId id="360" r:id="rId13"/>
    <p:sldId id="365" r:id="rId14"/>
    <p:sldId id="355" r:id="rId15"/>
    <p:sldId id="370" r:id="rId16"/>
    <p:sldId id="364" r:id="rId17"/>
    <p:sldId id="791" r:id="rId18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ukuda-Doi Mayumi" initials="" lastIdx="0" clrIdx="0"/>
  <p:cmAuthor id="2" name="村橋 義晃" initials="村橋" lastIdx="2" clrIdx="1">
    <p:extLst>
      <p:ext uri="{19B8F6BF-5375-455C-9EA6-DF929625EA0E}">
        <p15:presenceInfo xmlns:p15="http://schemas.microsoft.com/office/powerpoint/2012/main" userId="7337a53d2e2c47b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2" autoAdjust="0"/>
    <p:restoredTop sz="77687" autoAdjust="0"/>
  </p:normalViewPr>
  <p:slideViewPr>
    <p:cSldViewPr snapToGrid="0">
      <p:cViewPr varScale="1">
        <p:scale>
          <a:sx n="66" d="100"/>
          <a:sy n="66" d="100"/>
        </p:scale>
        <p:origin x="427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79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24F22-F7BB-4474-9DFA-ADD59EB31F74}" type="datetimeFigureOut">
              <a:rPr kumimoji="1" lang="ja-JP" altLang="en-US" smtClean="0"/>
              <a:pPr/>
              <a:t>2020/4/23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51310-E4AF-4337-BA6E-528A8B5D2EE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370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51310-E4AF-4337-BA6E-528A8B5D2EE5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26390229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42050235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30864414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i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151310-E4AF-4337-BA6E-528A8B5D2EE5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151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200" b="1" i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27329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200" b="1" i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73131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18482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2261650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2737526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3230908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="1" i="1" dirty="0"/>
          </a:p>
        </p:txBody>
      </p:sp>
    </p:spTree>
    <p:extLst>
      <p:ext uri="{BB962C8B-B14F-4D97-AF65-F5344CB8AC3E}">
        <p14:creationId xmlns:p14="http://schemas.microsoft.com/office/powerpoint/2010/main" val="25232461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3291417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2B0578-20AD-48ED-8119-F70E3BFC6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572ACFA-92A1-4789-A991-AD96BE2BFD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マスター字幕の書式設定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B5FA87-7832-43C4-93E7-54A9029EC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0F94-2FCF-4AEE-8560-B051CAABC4A8}" type="datetimeFigureOut">
              <a:rPr kumimoji="1" lang="ja-JP" altLang="en-US" smtClean="0"/>
              <a:pPr/>
              <a:t>2020/4/23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427D99-5EE7-4F6C-A4BF-C00616456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35AF9D-0C8F-4E4F-ABEF-67C81D847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C2C2-9634-4762-ADC6-B8EDEA88E7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133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E2E9A8-FA11-4C5C-A7A0-9812CD9E1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F2B81D9-78F7-4E53-8665-D3600CC843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4C312A-C2A9-4757-A5DF-D339688D6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0F94-2FCF-4AEE-8560-B051CAABC4A8}" type="datetimeFigureOut">
              <a:rPr kumimoji="1" lang="ja-JP" altLang="en-US" smtClean="0"/>
              <a:pPr/>
              <a:t>2020/4/23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019156-6903-4956-A6A9-3CF4C1DB1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D16DAF-16E8-4C20-A884-4EC16FE42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C2C2-9634-4762-ADC6-B8EDEA88E7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2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372E4B6-AFF1-401F-B3AD-9504FDA174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3BDCA43-E599-4799-A677-6CC0B40AB4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1C31E0-1475-4BA9-B783-1DDBEB6C5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0F94-2FCF-4AEE-8560-B051CAABC4A8}" type="datetimeFigureOut">
              <a:rPr kumimoji="1" lang="ja-JP" altLang="en-US" smtClean="0"/>
              <a:pPr/>
              <a:t>2020/4/23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F8ACCB-3EFA-4336-A6BD-A62953F86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5B3328-C966-451E-9901-35CC471BB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C2C2-9634-4762-ADC6-B8EDEA88E7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319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タイトル（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/>
          </p:cNvSpPr>
          <p:nvPr>
            <p:ph type="title"/>
          </p:nvPr>
        </p:nvSpPr>
        <p:spPr>
          <a:xfrm>
            <a:off x="1190645" y="2268144"/>
            <a:ext cx="9810751" cy="2321719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69" name="Shape 16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6CB4B4D-7CA3-9044-876B-883B54F8677D}" type="slidenum">
              <a:rPr lang="en-US" altLang="ja-JP" smtClean="0">
                <a:solidFill>
                  <a:srgbClr val="46464A">
                    <a:lumMod val="60000"/>
                    <a:lumOff val="4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>
              <a:solidFill>
                <a:srgbClr val="46464A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42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タイトル（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/>
          </p:cNvSpPr>
          <p:nvPr>
            <p:ph type="title"/>
          </p:nvPr>
        </p:nvSpPr>
        <p:spPr>
          <a:xfrm>
            <a:off x="1190645" y="2268144"/>
            <a:ext cx="9810751" cy="2321719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69" name="Shape 16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6CB4B4D-7CA3-9044-876B-883B54F8677D}" type="slidenum">
              <a:rPr lang="en-US" altLang="ja-JP" smtClean="0">
                <a:solidFill>
                  <a:srgbClr val="46464A">
                    <a:lumMod val="60000"/>
                    <a:lumOff val="4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>
              <a:solidFill>
                <a:srgbClr val="46464A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79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タイトル（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/>
          </p:cNvSpPr>
          <p:nvPr>
            <p:ph type="title"/>
          </p:nvPr>
        </p:nvSpPr>
        <p:spPr>
          <a:xfrm>
            <a:off x="1190627" y="2268144"/>
            <a:ext cx="9810751" cy="2321719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69" name="Shape 16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defTabSz="321457"/>
            <a:fld id="{86CB4B4D-7CA3-9044-876B-883B54F8677D}" type="slidenum">
              <a:rPr kumimoji="0" lang="en-US" altLang="ja-JP" smtClean="0">
                <a:solidFill>
                  <a:srgbClr val="46464A">
                    <a:lumMod val="60000"/>
                    <a:lumOff val="40000"/>
                  </a:srgbClr>
                </a:solidFill>
              </a:rPr>
              <a:pPr defTabSz="321457"/>
              <a:t>‹#›</a:t>
            </a:fld>
            <a:endParaRPr kumimoji="0" lang="en-US" altLang="ja-JP">
              <a:solidFill>
                <a:srgbClr val="46464A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289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1CCD6A-CEA6-40A2-954A-C8F930A45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260846-7A1D-4C18-9096-3E3E0205A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103171-E378-4C54-BAF0-A7352D8AF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0F94-2FCF-4AEE-8560-B051CAABC4A8}" type="datetimeFigureOut">
              <a:rPr kumimoji="1" lang="ja-JP" altLang="en-US" smtClean="0"/>
              <a:pPr/>
              <a:t>2020/4/23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46D30D-AD22-411B-99D7-2963536D0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1775E4-EF70-4B9A-BFDB-CDC6DED1F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C2C2-9634-4762-ADC6-B8EDEA88E7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994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09F639-0BEA-4477-8CDF-254A18AB7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781CF6-8A9C-4B02-B02D-155C93A44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DB929E-81CD-4C83-9357-E15819D91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0F94-2FCF-4AEE-8560-B051CAABC4A8}" type="datetimeFigureOut">
              <a:rPr kumimoji="1" lang="ja-JP" altLang="en-US" smtClean="0"/>
              <a:pPr/>
              <a:t>2020/4/23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E345EA-3069-4636-AEF4-A27A3190F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213B78-F1CD-4775-A6E0-A76120719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C2C2-9634-4762-ADC6-B8EDEA88E7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935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746AC1-F956-4775-9CFE-A992B0786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5EE1A6-EB69-44B5-A166-993E791C30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3517564-37A4-4183-95D7-A018F9D19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3401EF-7541-4284-A928-9C0251844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0F94-2FCF-4AEE-8560-B051CAABC4A8}" type="datetimeFigureOut">
              <a:rPr kumimoji="1" lang="ja-JP" altLang="en-US" smtClean="0"/>
              <a:pPr/>
              <a:t>2020/4/23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690BD6-F13E-480D-8E75-7ED9F0647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DEF228C-0999-4B6C-B177-8B93539C8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C2C2-9634-4762-ADC6-B8EDEA88E7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597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574005-850F-49EA-9135-B39728DDB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BD62D5-A6DC-4819-B353-C462E5A9F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6969901-E725-47F2-B0C8-564D6B452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0ED013E-D970-41BA-9BE2-2BA209439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DA7544D-DD45-4FDA-AD51-13687F210B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44FA49B-1A21-4162-8132-C4F7A2CEB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0F94-2FCF-4AEE-8560-B051CAABC4A8}" type="datetimeFigureOut">
              <a:rPr kumimoji="1" lang="ja-JP" altLang="en-US" smtClean="0"/>
              <a:pPr/>
              <a:t>2020/4/23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AE6CF7A-7DB8-4910-BDD4-D4103BB0C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11BA8B5-0779-4082-AF1B-699001259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C2C2-9634-4762-ADC6-B8EDEA88E7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38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B4BF8-EE08-4A8B-ACC6-20D4B00FE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5E4DCD3-31FA-4501-BDBC-5E5496FEF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0F94-2FCF-4AEE-8560-B051CAABC4A8}" type="datetimeFigureOut">
              <a:rPr kumimoji="1" lang="ja-JP" altLang="en-US" smtClean="0"/>
              <a:pPr/>
              <a:t>2020/4/23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B1D835-386E-4018-908D-8B20C4F75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DAE77AA-0E54-437C-89E7-B9BA0FAB1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C2C2-9634-4762-ADC6-B8EDEA88E7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731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3F87CC9-2FD7-421A-BCEF-4544A95BF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0F94-2FCF-4AEE-8560-B051CAABC4A8}" type="datetimeFigureOut">
              <a:rPr kumimoji="1" lang="ja-JP" altLang="en-US" smtClean="0"/>
              <a:pPr/>
              <a:t>2020/4/23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26165DB-F560-4917-9B4C-4B9B0E612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AD2EC31-A63C-43EB-A7DA-20DF79C66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C2C2-9634-4762-ADC6-B8EDEA88E7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632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0D4FF1-2D7B-4089-AF57-66E669E4E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27536F-C8C0-4D72-94AC-C9EB6347B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C422DCF-2ED9-40B1-82E5-B75A5359E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C280FF-350B-451A-B84C-0FBB810A0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0F94-2FCF-4AEE-8560-B051CAABC4A8}" type="datetimeFigureOut">
              <a:rPr kumimoji="1" lang="ja-JP" altLang="en-US" smtClean="0"/>
              <a:pPr/>
              <a:t>2020/4/23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8FA868E-E7A3-4944-A60C-543DF36CB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8216E4-10F2-4135-9B8F-370D07F51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C2C2-9634-4762-ADC6-B8EDEA88E7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929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863CA6-B9F2-4110-92EA-C17F896CA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F773352-1CA3-4FB0-8D89-D327A1C7F4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1B82BAD-6798-41F2-BA81-A204AFCA6B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61EB386-667B-426D-86B4-9A4003644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0F94-2FCF-4AEE-8560-B051CAABC4A8}" type="datetimeFigureOut">
              <a:rPr kumimoji="1" lang="ja-JP" altLang="en-US" smtClean="0"/>
              <a:pPr/>
              <a:t>2020/4/23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1911FD6-2EE2-408F-BDDF-88F0029A8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4DC585-9FBA-4AC1-95F5-65573D0E8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AC2C2-9634-4762-ADC6-B8EDEA88E7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966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8E83C43-1AA6-43E4-9CA3-CC1C023A4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A3FB0D0-36D5-4F6F-9F46-44F97E737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4C0E33-D864-47E9-8E2C-7FD5982781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80F94-2FCF-4AEE-8560-B051CAABC4A8}" type="datetimeFigureOut">
              <a:rPr kumimoji="1" lang="ja-JP" altLang="en-US" smtClean="0"/>
              <a:pPr/>
              <a:t>2020/4/23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2E3DE9-6CF8-47E0-BE1E-6F93B87BF3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436A92-7114-481E-A3EB-A7C82A0E33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AC2C2-9634-4762-ADC6-B8EDEA88E7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427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83" tIns="45692" rIns="91383" bIns="45692" rtlCol="0" anchor="t"/>
          <a:lstStyle/>
          <a:p>
            <a:pPr algn="ctr"/>
            <a:endParaRPr lang="en-US" sz="1800">
              <a:solidFill>
                <a:srgbClr val="E7E7E8"/>
              </a:solidFill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191000"/>
          </a:xfrm>
          <a:prstGeom prst="rect">
            <a:avLst/>
          </a:prstGeom>
        </p:spPr>
        <p:txBody>
          <a:bodyPr vert="horz" lIns="91383" tIns="45692" rIns="91383" bIns="4569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855200" cy="487362"/>
          </a:xfrm>
          <a:prstGeom prst="rect">
            <a:avLst/>
          </a:prstGeom>
        </p:spPr>
        <p:txBody>
          <a:bodyPr vert="horz" lIns="91383" tIns="45692" rIns="91383" bIns="45692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37600" y="6356367"/>
            <a:ext cx="2844800" cy="365125"/>
          </a:xfrm>
          <a:prstGeom prst="rect">
            <a:avLst/>
          </a:prstGeom>
        </p:spPr>
        <p:txBody>
          <a:bodyPr vert="horz" lIns="91383" tIns="45692" rIns="91383" bIns="4569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arrow"/>
                <a:cs typeface="Arial Narrow"/>
              </a:defRPr>
            </a:lvl1pPr>
          </a:lstStyle>
          <a:p>
            <a:fld id="{CAB2FCF9-CE33-3847-9706-1046D2EB27A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TRF100_lockup_R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19" y="6172201"/>
            <a:ext cx="260455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970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456917" rtl="0" eaLnBrk="1" latinLnBrk="0" hangingPunct="1">
        <a:spcBef>
          <a:spcPct val="0"/>
        </a:spcBef>
        <a:buNone/>
        <a:defRPr sz="1800" b="1" i="0" kern="1200">
          <a:solidFill>
            <a:schemeClr val="bg1"/>
          </a:solidFill>
          <a:latin typeface="Arial Narrow"/>
          <a:ea typeface="+mj-ea"/>
          <a:cs typeface="Arial Narrow"/>
        </a:defRPr>
      </a:lvl1pPr>
    </p:titleStyle>
    <p:bodyStyle>
      <a:lvl1pPr marL="342692" indent="-342692" algn="l" defTabSz="456917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5DAA"/>
          </a:solidFill>
          <a:latin typeface="Georgia"/>
          <a:ea typeface="+mn-ea"/>
          <a:cs typeface="Georgia"/>
        </a:defRPr>
      </a:lvl1pPr>
      <a:lvl2pPr marL="742494" indent="-285575" algn="l" defTabSz="456917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5DAA"/>
          </a:solidFill>
          <a:latin typeface="Georgia"/>
          <a:ea typeface="+mn-ea"/>
          <a:cs typeface="Georgia"/>
        </a:defRPr>
      </a:lvl2pPr>
      <a:lvl3pPr marL="1142294" indent="-228458" algn="l" defTabSz="456917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5DAA"/>
          </a:solidFill>
          <a:latin typeface="Georgia"/>
          <a:ea typeface="+mn-ea"/>
          <a:cs typeface="Georgia"/>
        </a:defRPr>
      </a:lvl3pPr>
      <a:lvl4pPr marL="1599216" indent="-228458" algn="l" defTabSz="456917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5DAA"/>
          </a:solidFill>
          <a:latin typeface="Georgia"/>
          <a:ea typeface="+mn-ea"/>
          <a:cs typeface="Georgia"/>
        </a:defRPr>
      </a:lvl4pPr>
      <a:lvl5pPr marL="2056140" indent="-228458" algn="l" defTabSz="456917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5DAA"/>
          </a:solidFill>
          <a:latin typeface="Georgia"/>
          <a:ea typeface="+mn-ea"/>
          <a:cs typeface="Georgia"/>
        </a:defRPr>
      </a:lvl5pPr>
      <a:lvl6pPr marL="2513059" indent="-228458" algn="l" defTabSz="45691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976" indent="-228458" algn="l" defTabSz="45691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897" indent="-228458" algn="l" defTabSz="45691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813" indent="-228458" algn="l" defTabSz="45691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69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17" algn="l" defTabSz="4569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36" algn="l" defTabSz="4569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60" algn="l" defTabSz="4569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78" algn="l" defTabSz="4569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96" algn="l" defTabSz="4569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518" algn="l" defTabSz="4569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432" algn="l" defTabSz="4569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356" algn="l" defTabSz="4569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184" tIns="45593" rIns="91184" bIns="45593" rtlCol="0" anchor="t"/>
          <a:lstStyle/>
          <a:p>
            <a:pPr algn="ctr" defTabSz="641430"/>
            <a:endParaRPr lang="en-US" sz="1800">
              <a:solidFill>
                <a:srgbClr val="E7E7E8"/>
              </a:solidFill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191000"/>
          </a:xfrm>
          <a:prstGeom prst="rect">
            <a:avLst/>
          </a:prstGeom>
        </p:spPr>
        <p:txBody>
          <a:bodyPr vert="horz" lIns="91184" tIns="45593" rIns="91184" bIns="45593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855200" cy="487362"/>
          </a:xfrm>
          <a:prstGeom prst="rect">
            <a:avLst/>
          </a:prstGeom>
        </p:spPr>
        <p:txBody>
          <a:bodyPr vert="horz" lIns="91184" tIns="45593" rIns="91184" bIns="45593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37600" y="6356409"/>
            <a:ext cx="2844800" cy="365125"/>
          </a:xfrm>
          <a:prstGeom prst="rect">
            <a:avLst/>
          </a:prstGeom>
        </p:spPr>
        <p:txBody>
          <a:bodyPr vert="horz" lIns="91184" tIns="45593" rIns="91184" bIns="4559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arrow"/>
                <a:cs typeface="Arial Narrow"/>
              </a:defRPr>
            </a:lvl1pPr>
          </a:lstStyle>
          <a:p>
            <a:pPr defTabSz="641430"/>
            <a:fld id="{CAB2FCF9-CE33-3847-9706-1046D2EB27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4143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Picture 10" descr="TRF100_lockup_R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75" y="6172201"/>
            <a:ext cx="260455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231619"/>
      </p:ext>
    </p:extLst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455924" rtl="0" eaLnBrk="1" latinLnBrk="0" hangingPunct="1">
        <a:spcBef>
          <a:spcPct val="0"/>
        </a:spcBef>
        <a:buNone/>
        <a:defRPr sz="1800" b="1" i="0" kern="1200">
          <a:solidFill>
            <a:schemeClr val="bg1"/>
          </a:solidFill>
          <a:latin typeface="Arial Narrow"/>
          <a:ea typeface="+mj-ea"/>
          <a:cs typeface="Arial Narrow"/>
        </a:defRPr>
      </a:lvl1pPr>
    </p:titleStyle>
    <p:bodyStyle>
      <a:lvl1pPr marL="341965" indent="-341965" algn="l" defTabSz="455924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5DAA"/>
          </a:solidFill>
          <a:latin typeface="Georgia"/>
          <a:ea typeface="+mn-ea"/>
          <a:cs typeface="Georgia"/>
        </a:defRPr>
      </a:lvl1pPr>
      <a:lvl2pPr marL="740898" indent="-284978" algn="l" defTabSz="455924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5DAA"/>
          </a:solidFill>
          <a:latin typeface="Georgia"/>
          <a:ea typeface="+mn-ea"/>
          <a:cs typeface="Georgia"/>
        </a:defRPr>
      </a:lvl2pPr>
      <a:lvl3pPr marL="1139844" indent="-227960" algn="l" defTabSz="455924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5DAA"/>
          </a:solidFill>
          <a:latin typeface="Georgia"/>
          <a:ea typeface="+mn-ea"/>
          <a:cs typeface="Georgia"/>
        </a:defRPr>
      </a:lvl3pPr>
      <a:lvl4pPr marL="1595776" indent="-227960" algn="l" defTabSz="455924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5DAA"/>
          </a:solidFill>
          <a:latin typeface="Georgia"/>
          <a:ea typeface="+mn-ea"/>
          <a:cs typeface="Georgia"/>
        </a:defRPr>
      </a:lvl4pPr>
      <a:lvl5pPr marL="2051730" indent="-227960" algn="l" defTabSz="455924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5DAA"/>
          </a:solidFill>
          <a:latin typeface="Georgia"/>
          <a:ea typeface="+mn-ea"/>
          <a:cs typeface="Georgia"/>
        </a:defRPr>
      </a:lvl5pPr>
      <a:lvl6pPr marL="2507669" indent="-227960" algn="l" defTabSz="45592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597" indent="-227960" algn="l" defTabSz="45592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9542" indent="-227960" algn="l" defTabSz="45592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5458" indent="-227960" algn="l" defTabSz="45592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59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924" algn="l" defTabSz="4559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872" algn="l" defTabSz="4559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820" algn="l" defTabSz="4559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753" algn="l" defTabSz="4559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691" algn="l" defTabSz="4559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635" algn="l" defTabSz="4559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1568" algn="l" defTabSz="4559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7502" algn="l" defTabSz="4559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2" tIns="45702" rIns="91402" bIns="45702" rtlCol="0" anchor="t"/>
          <a:lstStyle/>
          <a:p>
            <a:pPr algn="ctr"/>
            <a:endParaRPr lang="en-US" sz="1800">
              <a:solidFill>
                <a:srgbClr val="E7E7E8"/>
              </a:solidFill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191000"/>
          </a:xfrm>
          <a:prstGeom prst="rect">
            <a:avLst/>
          </a:prstGeom>
        </p:spPr>
        <p:txBody>
          <a:bodyPr vert="horz" lIns="91402" tIns="45702" rIns="91402" bIns="4570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855200" cy="487362"/>
          </a:xfrm>
          <a:prstGeom prst="rect">
            <a:avLst/>
          </a:prstGeom>
        </p:spPr>
        <p:txBody>
          <a:bodyPr vert="horz" lIns="91402" tIns="45702" rIns="91402" bIns="45702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37600" y="6356363"/>
            <a:ext cx="2844800" cy="365125"/>
          </a:xfrm>
          <a:prstGeom prst="rect">
            <a:avLst/>
          </a:prstGeom>
        </p:spPr>
        <p:txBody>
          <a:bodyPr vert="horz" lIns="91402" tIns="45702" rIns="91402" bIns="4570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arrow"/>
                <a:cs typeface="Arial Narrow"/>
              </a:defRPr>
            </a:lvl1pPr>
          </a:lstStyle>
          <a:p>
            <a:fld id="{CAB2FCF9-CE33-3847-9706-1046D2EB27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Picture 10" descr="TRF100_lockup_R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14" y="6172201"/>
            <a:ext cx="2604551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313978"/>
      </p:ext>
    </p:extLst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457011" rtl="0" eaLnBrk="1" latinLnBrk="0" hangingPunct="1">
        <a:spcBef>
          <a:spcPct val="0"/>
        </a:spcBef>
        <a:buNone/>
        <a:defRPr sz="1800" b="1" i="0" kern="1200">
          <a:solidFill>
            <a:schemeClr val="bg1"/>
          </a:solidFill>
          <a:latin typeface="Arial Narrow"/>
          <a:ea typeface="+mj-ea"/>
          <a:cs typeface="Arial Narrow"/>
        </a:defRPr>
      </a:lvl1pPr>
    </p:titleStyle>
    <p:bodyStyle>
      <a:lvl1pPr marL="342761" indent="-342761" algn="l" defTabSz="457011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5DAA"/>
          </a:solidFill>
          <a:latin typeface="Georgia"/>
          <a:ea typeface="+mn-ea"/>
          <a:cs typeface="Georgia"/>
        </a:defRPr>
      </a:lvl1pPr>
      <a:lvl2pPr marL="742646" indent="-285632" algn="l" defTabSz="457011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5DAA"/>
          </a:solidFill>
          <a:latin typeface="Georgia"/>
          <a:ea typeface="+mn-ea"/>
          <a:cs typeface="Georgia"/>
        </a:defRPr>
      </a:lvl2pPr>
      <a:lvl3pPr marL="1142530" indent="-228505" algn="l" defTabSz="457011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5DAA"/>
          </a:solidFill>
          <a:latin typeface="Georgia"/>
          <a:ea typeface="+mn-ea"/>
          <a:cs typeface="Georgia"/>
        </a:defRPr>
      </a:lvl3pPr>
      <a:lvl4pPr marL="1599544" indent="-228505" algn="l" defTabSz="457011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5DAA"/>
          </a:solidFill>
          <a:latin typeface="Georgia"/>
          <a:ea typeface="+mn-ea"/>
          <a:cs typeface="Georgia"/>
        </a:defRPr>
      </a:lvl4pPr>
      <a:lvl5pPr marL="2056560" indent="-228505" algn="l" defTabSz="457011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5DAA"/>
          </a:solidFill>
          <a:latin typeface="Georgia"/>
          <a:ea typeface="+mn-ea"/>
          <a:cs typeface="Georgia"/>
        </a:defRPr>
      </a:lvl5pPr>
      <a:lvl6pPr marL="2513573" indent="-228505" algn="l" defTabSz="45701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584" indent="-228505" algn="l" defTabSz="45701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598" indent="-228505" algn="l" defTabSz="45701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609" indent="-228505" algn="l" defTabSz="45701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11" algn="l" defTabSz="4570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24" algn="l" defTabSz="4570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40" algn="l" defTabSz="4570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052" algn="l" defTabSz="4570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064" algn="l" defTabSz="4570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079" algn="l" defTabSz="4570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088" algn="l" defTabSz="4570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104" algn="l" defTabSz="4570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24260" y="0"/>
            <a:ext cx="97536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3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59443" y="998540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21241" y="4046540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54740" y="6172206"/>
            <a:ext cx="9144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955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dir="u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353" rtl="0" eaLnBrk="1" latinLnBrk="0" hangingPunct="1">
        <a:lnSpc>
          <a:spcPct val="90000"/>
        </a:lnSpc>
        <a:spcBef>
          <a:spcPct val="0"/>
        </a:spcBef>
        <a:buNone/>
        <a:defRPr kumimoji="1"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71" indent="-182871" algn="l" defTabSz="914353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kumimoji="1"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177" indent="-182871" algn="l" defTabSz="914353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kumimoji="1"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483" indent="-182871" algn="l" defTabSz="914353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789" indent="-182871" algn="l" defTabSz="914353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095" indent="-182871" algn="l" defTabSz="914353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599918" indent="-228588" algn="l" defTabSz="914353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899903" indent="-228588" algn="l" defTabSz="914353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199887" indent="-228588" algn="l" defTabSz="914353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499872" indent="-228588" algn="l" defTabSz="914353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emf"/><Relationship Id="rId9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918ECFB0-D06F-47FB-BA71-6B5A34B1117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23460" y="803850"/>
            <a:ext cx="2642887" cy="996961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C7D40F2-79DB-4455-BFA6-098C5A87FFA3}"/>
              </a:ext>
            </a:extLst>
          </p:cNvPr>
          <p:cNvSpPr txBox="1"/>
          <p:nvPr/>
        </p:nvSpPr>
        <p:spPr>
          <a:xfrm>
            <a:off x="325652" y="1445385"/>
            <a:ext cx="11540695" cy="17078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ja-JP" sz="40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j-cs"/>
              </a:rPr>
              <a:t>2020-21</a:t>
            </a:r>
            <a:r>
              <a:rPr lang="ja-JP" altLang="en-US" sz="40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j-cs"/>
              </a:rPr>
              <a:t>年度 </a:t>
            </a:r>
            <a:r>
              <a:rPr lang="en-US" altLang="ja-JP" sz="40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j-cs"/>
              </a:rPr>
              <a:t>RID2660 </a:t>
            </a:r>
          </a:p>
          <a:p>
            <a:pPr algn="ctr">
              <a:spcBef>
                <a:spcPct val="0"/>
              </a:spcBef>
              <a:spcAft>
                <a:spcPts val="600"/>
              </a:spcAft>
            </a:pPr>
            <a:endParaRPr lang="en-US" altLang="ja-JP" sz="28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83E7E95-B2BD-4F65-8080-8149E3EE792A}"/>
              </a:ext>
            </a:extLst>
          </p:cNvPr>
          <p:cNvSpPr txBox="1"/>
          <p:nvPr/>
        </p:nvSpPr>
        <p:spPr>
          <a:xfrm>
            <a:off x="5077240" y="5412615"/>
            <a:ext cx="6789107" cy="1017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ts val="3500"/>
              </a:lnSpc>
              <a:spcBef>
                <a:spcPct val="0"/>
              </a:spcBef>
              <a:spcAft>
                <a:spcPts val="600"/>
              </a:spcAft>
            </a:pPr>
            <a:r>
              <a:rPr lang="ja-JP" altLang="en-US" sz="32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地区財団補助金小委員会　</a:t>
            </a:r>
            <a:endParaRPr lang="en-US" altLang="ja-JP" sz="320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algn="r">
              <a:lnSpc>
                <a:spcPts val="3500"/>
              </a:lnSpc>
              <a:spcBef>
                <a:spcPct val="0"/>
              </a:spcBef>
              <a:spcAft>
                <a:spcPts val="600"/>
              </a:spcAft>
            </a:pPr>
            <a:r>
              <a:rPr lang="ja-JP" altLang="en-US" sz="29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委員長 村橋 義晃</a:t>
            </a:r>
            <a:r>
              <a:rPr lang="en-US" altLang="ja-JP" sz="29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en-US" sz="29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大阪中之島</a:t>
            </a:r>
            <a:r>
              <a:rPr lang="en-US" altLang="ja-JP" sz="29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RC</a:t>
            </a:r>
            <a:endParaRPr lang="ja-JP" altLang="en-US" sz="290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8EC4F3F-DA2A-4D04-AAEE-7C629A0DA05A}"/>
              </a:ext>
            </a:extLst>
          </p:cNvPr>
          <p:cNvSpPr txBox="1"/>
          <p:nvPr/>
        </p:nvSpPr>
        <p:spPr>
          <a:xfrm>
            <a:off x="1766170" y="3429000"/>
            <a:ext cx="9018741" cy="9492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ja-JP" altLang="en-US" sz="44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ロータリー財団補助金について</a:t>
            </a:r>
            <a:endParaRPr lang="en-US" altLang="ja-JP" sz="440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" name="図 2" descr="時計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35D3C0F4-6AB2-4D70-8644-0B5FA45437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652" y="328040"/>
            <a:ext cx="2249702" cy="1948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725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373943C2-026A-4E9D-885A-F01754E6ED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68701"/>
              </p:ext>
            </p:extLst>
          </p:nvPr>
        </p:nvGraphicFramePr>
        <p:xfrm>
          <a:off x="924673" y="1302157"/>
          <a:ext cx="10089223" cy="46541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3969">
                  <a:extLst>
                    <a:ext uri="{9D8B030D-6E8A-4147-A177-3AD203B41FA5}">
                      <a16:colId xmlns:a16="http://schemas.microsoft.com/office/drawing/2014/main" val="4157635096"/>
                    </a:ext>
                  </a:extLst>
                </a:gridCol>
                <a:gridCol w="3540643">
                  <a:extLst>
                    <a:ext uri="{9D8B030D-6E8A-4147-A177-3AD203B41FA5}">
                      <a16:colId xmlns:a16="http://schemas.microsoft.com/office/drawing/2014/main" val="520181011"/>
                    </a:ext>
                  </a:extLst>
                </a:gridCol>
                <a:gridCol w="1269648">
                  <a:extLst>
                    <a:ext uri="{9D8B030D-6E8A-4147-A177-3AD203B41FA5}">
                      <a16:colId xmlns:a16="http://schemas.microsoft.com/office/drawing/2014/main" val="3049250544"/>
                    </a:ext>
                  </a:extLst>
                </a:gridCol>
                <a:gridCol w="3774963">
                  <a:extLst>
                    <a:ext uri="{9D8B030D-6E8A-4147-A177-3AD203B41FA5}">
                      <a16:colId xmlns:a16="http://schemas.microsoft.com/office/drawing/2014/main" val="2792628555"/>
                    </a:ext>
                  </a:extLst>
                </a:gridCol>
              </a:tblGrid>
              <a:tr h="1551393">
                <a:tc>
                  <a:txBody>
                    <a:bodyPr/>
                    <a:lstStyle/>
                    <a:p>
                      <a:pPr algn="l"/>
                      <a:endParaRPr kumimoji="1" lang="ja-JP" altLang="en-US" sz="28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基本的教育と</a:t>
                      </a:r>
                      <a:endParaRPr kumimoji="1" lang="en-US" altLang="ja-JP" sz="28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識字率向上</a:t>
                      </a:r>
                    </a:p>
                  </a:txBody>
                  <a:tcPr marL="64294" marR="64294" marT="32147" marB="32147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800" b="1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地域社会の経済発展</a:t>
                      </a:r>
                    </a:p>
                  </a:txBody>
                  <a:tcPr marL="64294" marR="64294" marT="32147" marB="32147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5513853"/>
                  </a:ext>
                </a:extLst>
              </a:tr>
              <a:tr h="1551393">
                <a:tc>
                  <a:txBody>
                    <a:bodyPr/>
                    <a:lstStyle/>
                    <a:p>
                      <a:pPr algn="l"/>
                      <a:endParaRPr kumimoji="1" lang="ja-JP" altLang="en-US" sz="2800" b="1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平和構築と紛争予防</a:t>
                      </a:r>
                    </a:p>
                  </a:txBody>
                  <a:tcPr marL="64294" marR="64294" marT="32147" marB="32147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800" b="1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母子の健康</a:t>
                      </a:r>
                    </a:p>
                  </a:txBody>
                  <a:tcPr marL="64294" marR="64294" marT="32147" marB="32147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0806627"/>
                  </a:ext>
                </a:extLst>
              </a:tr>
              <a:tr h="1551393">
                <a:tc>
                  <a:txBody>
                    <a:bodyPr/>
                    <a:lstStyle/>
                    <a:p>
                      <a:pPr algn="l"/>
                      <a:endParaRPr kumimoji="1" lang="ja-JP" altLang="en-US" sz="2800" b="1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疾病予防と治療</a:t>
                      </a:r>
                    </a:p>
                  </a:txBody>
                  <a:tcPr marL="64294" marR="64294" marT="32147" marB="32147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800" b="1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水と衛生</a:t>
                      </a:r>
                    </a:p>
                  </a:txBody>
                  <a:tcPr marL="64294" marR="64294" marT="32147" marB="32147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334329"/>
                  </a:ext>
                </a:extLst>
              </a:tr>
            </a:tbl>
          </a:graphicData>
        </a:graphic>
      </p:graphicFrame>
      <p:pic>
        <p:nvPicPr>
          <p:cNvPr id="3" name="図 2">
            <a:extLst>
              <a:ext uri="{FF2B5EF4-FFF2-40B4-BE49-F238E27FC236}">
                <a16:creationId xmlns:a16="http://schemas.microsoft.com/office/drawing/2014/main" id="{DFDB1BEF-ADE8-4C1F-B812-4943E6962A9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64656" y="369648"/>
            <a:ext cx="1250091" cy="624122"/>
          </a:xfrm>
          <a:prstGeom prst="rect">
            <a:avLst/>
          </a:prstGeom>
          <a:ln>
            <a:noFill/>
          </a:ln>
        </p:spPr>
      </p:pic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3453FB68-C984-47B9-B093-38CDED0E0C21}"/>
              </a:ext>
            </a:extLst>
          </p:cNvPr>
          <p:cNvGraphicFramePr>
            <a:graphicFrameLocks noGrp="1"/>
          </p:cNvGraphicFramePr>
          <p:nvPr/>
        </p:nvGraphicFramePr>
        <p:xfrm>
          <a:off x="1864652" y="435254"/>
          <a:ext cx="8194028" cy="4929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94028">
                  <a:extLst>
                    <a:ext uri="{9D8B030D-6E8A-4147-A177-3AD203B41FA5}">
                      <a16:colId xmlns:a16="http://schemas.microsoft.com/office/drawing/2014/main" val="1465501517"/>
                    </a:ext>
                  </a:extLst>
                </a:gridCol>
              </a:tblGrid>
              <a:tr h="492919"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  </a:t>
                      </a:r>
                      <a:r>
                        <a:rPr kumimoji="1" lang="en-US" altLang="ja-JP" sz="28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kumimoji="1" lang="ja-JP" altLang="en-US" sz="28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重点分野</a:t>
                      </a:r>
                    </a:p>
                  </a:txBody>
                  <a:tcPr marL="64294" marR="64294" marT="32147" marB="321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3541143"/>
                  </a:ext>
                </a:extLst>
              </a:tr>
            </a:tbl>
          </a:graphicData>
        </a:graphic>
      </p:graphicFrame>
      <p:pic>
        <p:nvPicPr>
          <p:cNvPr id="4" name="図 3">
            <a:extLst>
              <a:ext uri="{FF2B5EF4-FFF2-40B4-BE49-F238E27FC236}">
                <a16:creationId xmlns:a16="http://schemas.microsoft.com/office/drawing/2014/main" id="{472FA330-E1E8-47EB-883D-75CB0D948853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79440" y="1565889"/>
            <a:ext cx="950820" cy="970701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D575305E-5011-4EA5-B7DB-BADAEB3EB964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75452" y="3306857"/>
            <a:ext cx="950032" cy="940435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8DFF4ADC-1BAB-4F32-BA2E-FC95CB60A4A2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389242" y="3153836"/>
            <a:ext cx="950820" cy="95082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10258122-8CCF-4D61-BAF4-D803A670253A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369638" y="4816701"/>
            <a:ext cx="960622" cy="95082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E08EF8CF-B7B8-42BF-BE48-D58106477E5E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138648" y="4836040"/>
            <a:ext cx="949840" cy="940435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F406F592-2E3F-450B-96F1-1026BF79FBA4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175452" y="1675895"/>
            <a:ext cx="876232" cy="87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773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5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750"/>
                            </p:stCondLst>
                            <p:childTnLst>
                              <p:par>
                                <p:cTn id="23" presetID="45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45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250"/>
                            </p:stCondLst>
                            <p:childTnLst>
                              <p:par>
                                <p:cTn id="35" presetID="45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FDB1BEF-ADE8-4C1F-B812-4943E6962A9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64656" y="369648"/>
            <a:ext cx="1250091" cy="624122"/>
          </a:xfrm>
          <a:prstGeom prst="rect">
            <a:avLst/>
          </a:prstGeom>
          <a:ln>
            <a:noFill/>
          </a:ln>
        </p:spPr>
      </p:pic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3453FB68-C984-47B9-B093-38CDED0E0C21}"/>
              </a:ext>
            </a:extLst>
          </p:cNvPr>
          <p:cNvGraphicFramePr>
            <a:graphicFrameLocks noGrp="1"/>
          </p:cNvGraphicFramePr>
          <p:nvPr/>
        </p:nvGraphicFramePr>
        <p:xfrm>
          <a:off x="1864652" y="435254"/>
          <a:ext cx="8194028" cy="4929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94028">
                  <a:extLst>
                    <a:ext uri="{9D8B030D-6E8A-4147-A177-3AD203B41FA5}">
                      <a16:colId xmlns:a16="http://schemas.microsoft.com/office/drawing/2014/main" val="1465501517"/>
                    </a:ext>
                  </a:extLst>
                </a:gridCol>
              </a:tblGrid>
              <a:tr h="492919"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  グローバル補助金申請の必要書類</a:t>
                      </a:r>
                    </a:p>
                  </a:txBody>
                  <a:tcPr marL="64294" marR="64294" marT="32147" marB="321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3541143"/>
                  </a:ext>
                </a:extLst>
              </a:tr>
            </a:tbl>
          </a:graphicData>
        </a:graphic>
      </p:graphicFrame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AB350EC1-02E9-48A0-BD13-C2E3402E1E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377623"/>
              </p:ext>
            </p:extLst>
          </p:nvPr>
        </p:nvGraphicFramePr>
        <p:xfrm>
          <a:off x="1123307" y="1182821"/>
          <a:ext cx="9945385" cy="53055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45385">
                  <a:extLst>
                    <a:ext uri="{9D8B030D-6E8A-4147-A177-3AD203B41FA5}">
                      <a16:colId xmlns:a16="http://schemas.microsoft.com/office/drawing/2014/main" val="254988035"/>
                    </a:ext>
                  </a:extLst>
                </a:gridCol>
              </a:tblGrid>
              <a:tr h="53055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2800" b="1" dirty="0">
                          <a:solidFill>
                            <a:srgbClr val="0070C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財団に提出が必要な書類（必須）　</a:t>
                      </a:r>
                      <a:endParaRPr kumimoji="1" lang="en-US" altLang="ja-JP" sz="2800" b="1" dirty="0">
                        <a:solidFill>
                          <a:srgbClr val="0070C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① グローバル補助金オンライン申請書</a:t>
                      </a:r>
                      <a:endParaRPr kumimoji="1" lang="en-US" altLang="ja-JP" sz="28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② 見積り</a:t>
                      </a:r>
                      <a:endParaRPr kumimoji="1" lang="en-US" altLang="ja-JP" sz="28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③ 協力団体の覚書（</a:t>
                      </a:r>
                      <a:r>
                        <a:rPr kumimoji="1" lang="en-US" altLang="ja-JP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MOU</a:t>
                      </a:r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en-US" altLang="ja-JP" sz="28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④ 研修計画</a:t>
                      </a:r>
                      <a:endParaRPr kumimoji="1" lang="en-US" altLang="ja-JP" sz="28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⑤ 地域調査の結果フォーム</a:t>
                      </a:r>
                      <a:endParaRPr kumimoji="1" lang="en-US" altLang="ja-JP" sz="28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en-US" altLang="ja-JP" sz="2800" b="1" dirty="0">
                          <a:solidFill>
                            <a:srgbClr val="0070C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DDF</a:t>
                      </a:r>
                      <a:r>
                        <a:rPr kumimoji="1" lang="ja-JP" altLang="en-US" sz="2800" b="1" dirty="0">
                          <a:solidFill>
                            <a:srgbClr val="0070C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（地区財団活動資金）を申請する場合必要な書類</a:t>
                      </a:r>
                      <a:endParaRPr kumimoji="1" lang="en-US" altLang="ja-JP" sz="2800" b="1" dirty="0">
                        <a:solidFill>
                          <a:srgbClr val="0070C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⑥ </a:t>
                      </a:r>
                      <a:r>
                        <a:rPr kumimoji="1" lang="en-US" altLang="ja-JP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RID2660 DDF</a:t>
                      </a:r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申請書</a:t>
                      </a:r>
                      <a:endParaRPr kumimoji="1" lang="en-US" altLang="ja-JP" sz="28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6274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4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FDB1BEF-ADE8-4C1F-B812-4943E6962A9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64656" y="369648"/>
            <a:ext cx="1250091" cy="624122"/>
          </a:xfrm>
          <a:prstGeom prst="rect">
            <a:avLst/>
          </a:prstGeom>
          <a:ln>
            <a:noFill/>
          </a:ln>
        </p:spPr>
      </p:pic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3453FB68-C984-47B9-B093-38CDED0E0C21}"/>
              </a:ext>
            </a:extLst>
          </p:cNvPr>
          <p:cNvGraphicFramePr>
            <a:graphicFrameLocks noGrp="1"/>
          </p:cNvGraphicFramePr>
          <p:nvPr/>
        </p:nvGraphicFramePr>
        <p:xfrm>
          <a:off x="1864652" y="435254"/>
          <a:ext cx="8194028" cy="4929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94028">
                  <a:extLst>
                    <a:ext uri="{9D8B030D-6E8A-4147-A177-3AD203B41FA5}">
                      <a16:colId xmlns:a16="http://schemas.microsoft.com/office/drawing/2014/main" val="1465501517"/>
                    </a:ext>
                  </a:extLst>
                </a:gridCol>
              </a:tblGrid>
              <a:tr h="492919"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 グローバル補助金 承認のポイント</a:t>
                      </a:r>
                    </a:p>
                  </a:txBody>
                  <a:tcPr marL="64294" marR="64294" marT="32147" marB="321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3541143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11BC0FB7-A110-4707-8B05-EFF246F049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630180"/>
              </p:ext>
            </p:extLst>
          </p:nvPr>
        </p:nvGraphicFramePr>
        <p:xfrm>
          <a:off x="513708" y="1323695"/>
          <a:ext cx="11270750" cy="5156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2928">
                  <a:extLst>
                    <a:ext uri="{9D8B030D-6E8A-4147-A177-3AD203B41FA5}">
                      <a16:colId xmlns:a16="http://schemas.microsoft.com/office/drawing/2014/main" val="3218407193"/>
                    </a:ext>
                  </a:extLst>
                </a:gridCol>
                <a:gridCol w="7387822">
                  <a:extLst>
                    <a:ext uri="{9D8B030D-6E8A-4147-A177-3AD203B41FA5}">
                      <a16:colId xmlns:a16="http://schemas.microsoft.com/office/drawing/2014/main" val="1262552725"/>
                    </a:ext>
                  </a:extLst>
                </a:gridCol>
              </a:tblGrid>
              <a:tr h="17962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実施国代表提唱クラブの役割</a:t>
                      </a:r>
                    </a:p>
                  </a:txBody>
                  <a:tcPr marL="64294" marR="64294" marT="32147" marB="32147"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2800" b="1" i="0" kern="12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・財団が定めた地域調査の実施と報告</a:t>
                      </a:r>
                      <a:endParaRPr kumimoji="1" lang="en-US" altLang="ja-JP" sz="2800" b="1" i="0" kern="12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2800" b="1" i="0" kern="12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・補助金管理</a:t>
                      </a:r>
                      <a:endParaRPr kumimoji="1" lang="en-US" altLang="ja-JP" sz="2800" b="1" i="0" kern="12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2800" b="1" i="0" kern="12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・期限内の報告書の提出</a:t>
                      </a:r>
                      <a:endParaRPr kumimoji="1" lang="en-US" altLang="ja-JP" sz="2800" b="1" i="0" kern="12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64294" marR="64294" marT="32147" marB="32147"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4049843"/>
                  </a:ext>
                </a:extLst>
              </a:tr>
              <a:tr h="17962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成果の継続性</a:t>
                      </a:r>
                    </a:p>
                  </a:txBody>
                  <a:tcPr marL="64294" marR="64294" marT="32147" marB="32147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・物品や設備に寄贈だけでは受領資格がない</a:t>
                      </a:r>
                      <a:endParaRPr kumimoji="1" lang="en-US" altLang="ja-JP" sz="28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・教育的プログラム（研修）を含む活動</a:t>
                      </a:r>
                      <a:endParaRPr kumimoji="1" lang="en-US" altLang="ja-JP" sz="28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・地域住民による継続が可能な活動の立案</a:t>
                      </a:r>
                    </a:p>
                  </a:txBody>
                  <a:tcPr marL="64294" marR="64294" marT="32147" marB="32147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0311545"/>
                  </a:ext>
                </a:extLst>
              </a:tr>
              <a:tr h="13871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財　源</a:t>
                      </a:r>
                    </a:p>
                  </a:txBody>
                  <a:tcPr marL="64294" marR="64294" marT="32147" marB="32147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・補助金活動完了後も継続に要する資金を</a:t>
                      </a:r>
                      <a:endParaRPr kumimoji="1" lang="en-US" altLang="ja-JP" sz="28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en-US" altLang="ja-JP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</a:t>
                      </a:r>
                      <a:r>
                        <a:rPr kumimoji="1"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現地で調達できる仕組みが望ましい</a:t>
                      </a:r>
                    </a:p>
                  </a:txBody>
                  <a:tcPr marL="64294" marR="64294" marT="32147" marB="32147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366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1248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ãã­ã¼ã¿ãªã¼è²¡å£ãã®ç»åæ¤ç´¢çµæ">
            <a:extLst>
              <a:ext uri="{FF2B5EF4-FFF2-40B4-BE49-F238E27FC236}">
                <a16:creationId xmlns:a16="http://schemas.microsoft.com/office/drawing/2014/main" id="{3871A202-7F11-4516-99AB-22E6B022B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28943" y="5112371"/>
            <a:ext cx="3423916" cy="1290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2E5544-F1F3-491B-8B87-98B632757CED}"/>
              </a:ext>
            </a:extLst>
          </p:cNvPr>
          <p:cNvSpPr txBox="1"/>
          <p:nvPr/>
        </p:nvSpPr>
        <p:spPr>
          <a:xfrm>
            <a:off x="2743200" y="376085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ご静聴、ありがとうございました。</a:t>
            </a:r>
          </a:p>
        </p:txBody>
      </p:sp>
      <p:pic>
        <p:nvPicPr>
          <p:cNvPr id="5" name="図 4" descr="時計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AABB7E9E-F733-488D-B070-B2F8CEF808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260" y="492979"/>
            <a:ext cx="3389736" cy="293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49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FDB1BEF-ADE8-4C1F-B812-4943E6962A9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64656" y="369648"/>
            <a:ext cx="1250091" cy="624122"/>
          </a:xfrm>
          <a:prstGeom prst="rect">
            <a:avLst/>
          </a:prstGeom>
          <a:ln>
            <a:noFill/>
          </a:ln>
        </p:spPr>
      </p:pic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3453FB68-C984-47B9-B093-38CDED0E0C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94373"/>
              </p:ext>
            </p:extLst>
          </p:nvPr>
        </p:nvGraphicFramePr>
        <p:xfrm>
          <a:off x="1864652" y="435066"/>
          <a:ext cx="7565535" cy="5519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65535">
                  <a:extLst>
                    <a:ext uri="{9D8B030D-6E8A-4147-A177-3AD203B41FA5}">
                      <a16:colId xmlns:a16="http://schemas.microsoft.com/office/drawing/2014/main" val="1465501517"/>
                    </a:ext>
                  </a:extLst>
                </a:gridCol>
              </a:tblGrid>
              <a:tr h="545247"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 　　 </a:t>
                      </a:r>
                      <a:r>
                        <a:rPr kumimoji="1" lang="ja-JP" altLang="en-US" sz="32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ロータリー財団とは（定義）</a:t>
                      </a:r>
                    </a:p>
                  </a:txBody>
                  <a:tcPr marL="64294" marR="64294" marT="32147" marB="321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3541143"/>
                  </a:ext>
                </a:extLst>
              </a:tr>
            </a:tbl>
          </a:graphicData>
        </a:graphic>
      </p:graphicFrame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4CAB8979-345F-4AF2-AC10-43759B79C73B}"/>
              </a:ext>
            </a:extLst>
          </p:cNvPr>
          <p:cNvCxnSpPr>
            <a:cxnSpLocks/>
          </p:cNvCxnSpPr>
          <p:nvPr/>
        </p:nvCxnSpPr>
        <p:spPr>
          <a:xfrm>
            <a:off x="1864652" y="987041"/>
            <a:ext cx="756553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9D71DA1-C0C8-478F-8702-E3EED59CF5EF}"/>
              </a:ext>
            </a:extLst>
          </p:cNvPr>
          <p:cNvSpPr/>
          <p:nvPr/>
        </p:nvSpPr>
        <p:spPr>
          <a:xfrm>
            <a:off x="1265820" y="2054530"/>
            <a:ext cx="94488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32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ロータリー財団は、</a:t>
            </a:r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寄付</a:t>
            </a:r>
            <a:r>
              <a:rPr lang="ja-JP" altLang="en-US" sz="32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を受け取り、ロータリークラブや地区の人道的、及び、教育的活動で　</a:t>
            </a:r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ロータリー財団が承認したものに補助金</a:t>
            </a:r>
            <a:r>
              <a:rPr lang="ja-JP" altLang="en-US" sz="32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　　　提供する非営利法人と定義されている。</a:t>
            </a:r>
            <a:endParaRPr lang="en-US" altLang="ja-JP" sz="32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endParaRPr lang="ja-JP" altLang="en-US" sz="32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algn="r"/>
            <a:r>
              <a:rPr lang="ja-JP" altLang="en-US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［</a:t>
            </a:r>
            <a:r>
              <a:rPr lang="en-US" altLang="ja-JP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2011</a:t>
            </a:r>
            <a:r>
              <a:rPr lang="ja-JP" altLang="en-US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 ロータリー財団管理委員会</a:t>
            </a:r>
            <a:r>
              <a:rPr lang="en-US" altLang="ja-JP" dirty="0">
                <a:solidFill>
                  <a:prstClr val="black"/>
                </a:solidFill>
              </a:rPr>
              <a:t>〕</a:t>
            </a:r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966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FDB1BEF-ADE8-4C1F-B812-4943E6962A9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64656" y="369648"/>
            <a:ext cx="1250091" cy="624122"/>
          </a:xfrm>
          <a:prstGeom prst="rect">
            <a:avLst/>
          </a:prstGeom>
          <a:ln>
            <a:noFill/>
          </a:ln>
        </p:spPr>
      </p:pic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3453FB68-C984-47B9-B093-38CDED0E0C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0368"/>
              </p:ext>
            </p:extLst>
          </p:nvPr>
        </p:nvGraphicFramePr>
        <p:xfrm>
          <a:off x="1864652" y="435254"/>
          <a:ext cx="8194028" cy="6129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94028">
                  <a:extLst>
                    <a:ext uri="{9D8B030D-6E8A-4147-A177-3AD203B41FA5}">
                      <a16:colId xmlns:a16="http://schemas.microsoft.com/office/drawing/2014/main" val="1465501517"/>
                    </a:ext>
                  </a:extLst>
                </a:gridCol>
              </a:tblGrid>
              <a:tr h="492919"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  　</a:t>
                      </a:r>
                      <a:r>
                        <a:rPr kumimoji="1" lang="ja-JP" altLang="en-US" sz="36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ロータリー財団補助金の原資</a:t>
                      </a:r>
                    </a:p>
                  </a:txBody>
                  <a:tcPr marL="64294" marR="64294" marT="32147" marB="321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3541143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792EBA-B850-47B9-991E-0D667CA1E43C}"/>
              </a:ext>
            </a:extLst>
          </p:cNvPr>
          <p:cNvSpPr txBox="1"/>
          <p:nvPr/>
        </p:nvSpPr>
        <p:spPr>
          <a:xfrm>
            <a:off x="907420" y="2135812"/>
            <a:ext cx="10351566" cy="3993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u="heavy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奉仕プロジェクトに利用される</a:t>
            </a:r>
            <a:r>
              <a:rPr lang="ja-JP" altLang="en-US" sz="3600" b="1" u="heavy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補助金</a:t>
            </a:r>
            <a:r>
              <a:rPr lang="ja-JP" altLang="en-US" sz="3600" b="1" u="heavy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3600" b="1" u="heavy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資金</a:t>
            </a:r>
            <a:r>
              <a:rPr lang="ja-JP" altLang="en-US" sz="3600" b="1" u="heavy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は？</a:t>
            </a:r>
            <a:endParaRPr lang="en-US" altLang="ja-JP" sz="3600" b="1" u="heavy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3600" b="1" u="heavy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2250" b="1" u="heavy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en-US" altLang="ja-JP" sz="3600" b="1" u="heavy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3600" b="1" u="heavy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年前</a:t>
            </a:r>
            <a:r>
              <a:rPr lang="ja-JP" altLang="en-US" sz="3600" b="1" u="heavy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の年次基金寄付＋恒久基金投資収益から</a:t>
            </a:r>
            <a:endParaRPr lang="en-US" altLang="ja-JP" sz="3600" b="1" u="heavy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3600" b="1" u="heavy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3600" b="1" u="heavy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配分</a:t>
            </a:r>
            <a:r>
              <a:rPr lang="ja-JP" altLang="en-US" sz="3600" b="1" u="heavy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されます</a:t>
            </a:r>
            <a:r>
              <a:rPr lang="en-US" altLang="ja-JP" sz="3600" b="1" u="heavy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ja-JP" altLang="ja-JP" sz="3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2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 </a:t>
            </a:r>
            <a:endParaRPr lang="ja-JP" altLang="ja-JP" sz="2250" b="1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22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ja-JP" altLang="ja-JP" sz="22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8520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FDB1BEF-ADE8-4C1F-B812-4943E6962A9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64656" y="369648"/>
            <a:ext cx="1250091" cy="624122"/>
          </a:xfrm>
          <a:prstGeom prst="rect">
            <a:avLst/>
          </a:prstGeom>
          <a:ln>
            <a:noFill/>
          </a:ln>
        </p:spPr>
      </p:pic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3453FB68-C984-47B9-B093-38CDED0E0C21}"/>
              </a:ext>
            </a:extLst>
          </p:cNvPr>
          <p:cNvGraphicFramePr>
            <a:graphicFrameLocks noGrp="1"/>
          </p:cNvGraphicFramePr>
          <p:nvPr/>
        </p:nvGraphicFramePr>
        <p:xfrm>
          <a:off x="1864652" y="435254"/>
          <a:ext cx="8194028" cy="4929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94028">
                  <a:extLst>
                    <a:ext uri="{9D8B030D-6E8A-4147-A177-3AD203B41FA5}">
                      <a16:colId xmlns:a16="http://schemas.microsoft.com/office/drawing/2014/main" val="1465501517"/>
                    </a:ext>
                  </a:extLst>
                </a:gridCol>
              </a:tblGrid>
              <a:tr h="492919"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  第</a:t>
                      </a:r>
                      <a:r>
                        <a:rPr kumimoji="1" lang="en-US" altLang="ja-JP" sz="28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2660</a:t>
                      </a:r>
                      <a:r>
                        <a:rPr kumimoji="1" lang="ja-JP" altLang="en-US" sz="28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地区 地区ビジョン（中期目標）</a:t>
                      </a:r>
                    </a:p>
                  </a:txBody>
                  <a:tcPr marL="64294" marR="64294" marT="32147" marB="321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3541143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792EBA-B850-47B9-991E-0D667CA1E43C}"/>
              </a:ext>
            </a:extLst>
          </p:cNvPr>
          <p:cNvSpPr txBox="1"/>
          <p:nvPr/>
        </p:nvSpPr>
        <p:spPr>
          <a:xfrm>
            <a:off x="1859999" y="1358638"/>
            <a:ext cx="8803348" cy="4962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u="heavy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地区ビジョンに向けての地区財団委員会の取組</a:t>
            </a:r>
            <a:endParaRPr lang="en-US" altLang="ja-JP" sz="2400" b="1" u="heavy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2250" b="1" u="heavy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250" b="1" u="heavy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1.  </a:t>
            </a:r>
            <a:r>
              <a:rPr lang="ja-JP" altLang="ja-JP" sz="2250" b="1" u="heavy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クラブのサポートと強化</a:t>
            </a:r>
            <a:r>
              <a:rPr lang="en-US" altLang="ja-JP" sz="2250" b="1" u="heavy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ja-JP" altLang="ja-JP" sz="22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250" b="1" u="heavy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必要に応じてアドバイスや審査を行い、計画された奉仕事業が</a:t>
            </a:r>
          </a:p>
          <a:p>
            <a:pPr algn="ctr">
              <a:lnSpc>
                <a:spcPct val="150000"/>
              </a:lnSpc>
            </a:pPr>
            <a:r>
              <a:rPr lang="ja-JP" altLang="en-US" sz="2250" b="1" u="heavy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円滑に実行される様にクラブをサポートしています。</a:t>
            </a:r>
            <a:endParaRPr lang="en-US" altLang="ja-JP" sz="2250" b="1" u="heavy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250" b="1" u="heavy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250" b="1" u="heavy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２．</a:t>
            </a:r>
            <a:r>
              <a:rPr lang="en-US" altLang="ja-JP" sz="2250" b="1" u="heavy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ja-JP" sz="2250" b="1" u="heavy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人道的奉仕の重点化と増加</a:t>
            </a:r>
            <a:r>
              <a:rPr lang="en-US" altLang="ja-JP" sz="2250" b="1" u="heavy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ja-JP" altLang="ja-JP" sz="22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algn="ctr">
              <a:lnSpc>
                <a:spcPct val="150000"/>
              </a:lnSpc>
            </a:pPr>
            <a:r>
              <a:rPr lang="ja-JP" altLang="en-US" sz="225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ja-JP" sz="2250" b="1" u="sng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ロータリー財団及び米山記念奨学会への寄付を推進し</a:t>
            </a:r>
            <a:endParaRPr lang="en-US" altLang="ja-JP" sz="2250" b="1" u="sng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algn="ctr">
              <a:lnSpc>
                <a:spcPct val="150000"/>
              </a:lnSpc>
            </a:pPr>
            <a:r>
              <a:rPr lang="ja-JP" altLang="en-US" sz="2250" b="1" u="sng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寄</a:t>
            </a:r>
            <a:r>
              <a:rPr lang="ja-JP" altLang="ja-JP" sz="2250" b="1" u="sng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付ゼロクラブ</a:t>
            </a:r>
            <a:r>
              <a:rPr lang="ja-JP" altLang="en-US" sz="2250" b="1" u="sng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を目指し</a:t>
            </a:r>
            <a:r>
              <a:rPr lang="ja-JP" altLang="ja-JP" sz="2250" b="1" u="sng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ます。</a:t>
            </a:r>
          </a:p>
          <a:p>
            <a:r>
              <a:rPr lang="en-US" altLang="ja-JP" sz="22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 </a:t>
            </a:r>
            <a:endParaRPr lang="ja-JP" altLang="ja-JP" sz="22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250" b="1" u="heavy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3.  </a:t>
            </a:r>
            <a:r>
              <a:rPr lang="ja-JP" altLang="ja-JP" sz="2250" b="1" u="heavy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公共イメージと認知度の向上</a:t>
            </a:r>
            <a:r>
              <a:rPr lang="en-US" altLang="ja-JP" sz="2250" b="1" u="heavy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ja-JP" altLang="ja-JP" sz="22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641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FDB1BEF-ADE8-4C1F-B812-4943E6962A9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64656" y="369648"/>
            <a:ext cx="1250091" cy="624122"/>
          </a:xfrm>
          <a:prstGeom prst="rect">
            <a:avLst/>
          </a:prstGeom>
          <a:ln>
            <a:noFill/>
          </a:ln>
        </p:spPr>
      </p:pic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3453FB68-C984-47B9-B093-38CDED0E0C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593044"/>
              </p:ext>
            </p:extLst>
          </p:nvPr>
        </p:nvGraphicFramePr>
        <p:xfrm>
          <a:off x="1864652" y="435254"/>
          <a:ext cx="5486401" cy="4929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1">
                  <a:extLst>
                    <a:ext uri="{9D8B030D-6E8A-4147-A177-3AD203B41FA5}">
                      <a16:colId xmlns:a16="http://schemas.microsoft.com/office/drawing/2014/main" val="1465501517"/>
                    </a:ext>
                  </a:extLst>
                </a:gridCol>
              </a:tblGrid>
              <a:tr h="492919"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  財団補助金の種類と特色</a:t>
                      </a:r>
                    </a:p>
                  </a:txBody>
                  <a:tcPr marL="64294" marR="64294" marT="32147" marB="321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3541143"/>
                  </a:ext>
                </a:extLst>
              </a:tr>
            </a:tbl>
          </a:graphicData>
        </a:graphic>
      </p:graphicFrame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AB350EC1-02E9-48A0-BD13-C2E3402E1E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441850"/>
              </p:ext>
            </p:extLst>
          </p:nvPr>
        </p:nvGraphicFramePr>
        <p:xfrm>
          <a:off x="209682" y="1175675"/>
          <a:ext cx="11772636" cy="5353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0187">
                  <a:extLst>
                    <a:ext uri="{9D8B030D-6E8A-4147-A177-3AD203B41FA5}">
                      <a16:colId xmlns:a16="http://schemas.microsoft.com/office/drawing/2014/main" val="1262552725"/>
                    </a:ext>
                  </a:extLst>
                </a:gridCol>
                <a:gridCol w="8872449">
                  <a:extLst>
                    <a:ext uri="{9D8B030D-6E8A-4147-A177-3AD203B41FA5}">
                      <a16:colId xmlns:a16="http://schemas.microsoft.com/office/drawing/2014/main" val="254988035"/>
                    </a:ext>
                  </a:extLst>
                </a:gridCol>
              </a:tblGrid>
              <a:tr h="4427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補助金</a:t>
                      </a:r>
                    </a:p>
                  </a:txBody>
                  <a:tcPr marL="64294" marR="64294" marT="32147" marB="3214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概 要</a:t>
                      </a:r>
                    </a:p>
                  </a:txBody>
                  <a:tcPr marL="64294" marR="64294" marT="32147" marB="3214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002518"/>
                  </a:ext>
                </a:extLst>
              </a:tr>
              <a:tr h="7463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地区補助金</a:t>
                      </a:r>
                      <a:endParaRPr kumimoji="1" lang="en-US" altLang="ja-JP" sz="23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DG=District Grants</a:t>
                      </a:r>
                      <a:endParaRPr kumimoji="1" lang="ja-JP" altLang="en-US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en-US" altLang="ja-JP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* </a:t>
                      </a:r>
                      <a:r>
                        <a:rPr kumimoji="1" lang="ja-JP" altLang="en-US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国内外における小規模・短期の奉仕活動</a:t>
                      </a:r>
                      <a:endParaRPr kumimoji="1" lang="en-US" altLang="ja-JP" sz="23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*クラブは地区に申請</a:t>
                      </a:r>
                      <a:r>
                        <a:rPr kumimoji="1" lang="ja-JP" altLang="en-US" sz="1700" b="1" spc="-100" baseline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（地区裁量）</a:t>
                      </a:r>
                      <a:endParaRPr kumimoji="1" lang="en-US" altLang="ja-JP" sz="1700" b="1" spc="-100" baseline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2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*地区補助金申請受付期間延長</a:t>
                      </a:r>
                      <a:endParaRPr kumimoji="1" lang="en-US" altLang="ja-JP" sz="2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2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　　</a:t>
                      </a:r>
                      <a:r>
                        <a:rPr kumimoji="1" lang="en-US" altLang="ja-JP" sz="2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(2020-21</a:t>
                      </a:r>
                      <a:r>
                        <a:rPr kumimoji="1" lang="ja-JP" altLang="en-US" sz="2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年度は、</a:t>
                      </a:r>
                      <a:r>
                        <a:rPr kumimoji="1" lang="en-US" altLang="ja-JP" sz="2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3</a:t>
                      </a:r>
                      <a:r>
                        <a:rPr kumimoji="1" lang="ja-JP" altLang="en-US" sz="2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2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2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日から</a:t>
                      </a:r>
                      <a:r>
                        <a:rPr kumimoji="1" lang="en-US" altLang="ja-JP" sz="2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6</a:t>
                      </a:r>
                      <a:r>
                        <a:rPr kumimoji="1" lang="ja-JP" altLang="en-US" sz="2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2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19</a:t>
                      </a:r>
                      <a:r>
                        <a:rPr kumimoji="1" lang="ja-JP" altLang="en-US" sz="2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日までに延長</a:t>
                      </a:r>
                      <a:r>
                        <a:rPr kumimoji="1" lang="en-US" altLang="ja-JP" sz="2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)</a:t>
                      </a:r>
                      <a:endParaRPr kumimoji="1" lang="ja-JP" altLang="en-US" sz="1700" b="1" spc="-100" baseline="0" dirty="0">
                        <a:solidFill>
                          <a:srgbClr val="C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kumimoji="1" lang="ja-JP" altLang="en-US" sz="1700" b="1" spc="-100" baseline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3094049843"/>
                  </a:ext>
                </a:extLst>
              </a:tr>
              <a:tr h="13064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グローバル補助金</a:t>
                      </a:r>
                      <a:endParaRPr kumimoji="1" lang="en-US" altLang="ja-JP" sz="23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GG=Global Grants</a:t>
                      </a:r>
                      <a:endParaRPr kumimoji="1" lang="ja-JP" altLang="en-US" sz="20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en-US" altLang="ja-JP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* </a:t>
                      </a:r>
                      <a:r>
                        <a:rPr kumimoji="1" lang="ja-JP" altLang="en-US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海外における大規模で成果の継続性のある活動（</a:t>
                      </a:r>
                      <a:r>
                        <a:rPr kumimoji="1" lang="en-US" altLang="ja-JP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万ドル以上）</a:t>
                      </a:r>
                      <a:endParaRPr kumimoji="1" lang="en-US" altLang="ja-JP" sz="23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en-US" altLang="ja-JP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* 6</a:t>
                      </a:r>
                      <a:r>
                        <a:rPr kumimoji="1" lang="ja-JP" altLang="en-US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重点分野</a:t>
                      </a:r>
                      <a:endParaRPr kumimoji="1" lang="en-US" altLang="ja-JP" sz="23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en-US" altLang="ja-JP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* </a:t>
                      </a:r>
                      <a:r>
                        <a:rPr kumimoji="1" lang="ja-JP" altLang="en-US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クラブは財団に申請。</a:t>
                      </a:r>
                      <a:r>
                        <a:rPr kumimoji="1" lang="en-US" altLang="ja-JP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DDF</a:t>
                      </a:r>
                      <a:r>
                        <a:rPr kumimoji="1" lang="ja-JP" altLang="en-US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（地区財団活動資金）は地区に申請</a:t>
                      </a: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1936274910"/>
                  </a:ext>
                </a:extLst>
              </a:tr>
              <a:tr h="6616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災害救援補助金</a:t>
                      </a:r>
                      <a:endParaRPr kumimoji="1" lang="en-US" altLang="ja-JP" sz="23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en-US" altLang="ja-JP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* </a:t>
                      </a:r>
                      <a:r>
                        <a:rPr kumimoji="1" lang="ja-JP" altLang="en-US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被災地区の復興活動</a:t>
                      </a: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700656012"/>
                  </a:ext>
                </a:extLst>
              </a:tr>
              <a:tr h="12174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大規模プログラム</a:t>
                      </a:r>
                      <a:endParaRPr kumimoji="1" lang="en-US" altLang="ja-JP" sz="23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補助金</a:t>
                      </a:r>
                      <a:endParaRPr kumimoji="1" lang="en-US" altLang="ja-JP" sz="23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en-US" altLang="ja-JP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*</a:t>
                      </a:r>
                      <a:r>
                        <a:rPr kumimoji="1" lang="ja-JP" altLang="en-US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大勢の人々と広大な地域に恩恵をもたらす</a:t>
                      </a:r>
                      <a:r>
                        <a:rPr kumimoji="1" lang="en-US" altLang="ja-JP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kumimoji="1" lang="en-US" altLang="ja-JP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年の活動</a:t>
                      </a:r>
                      <a:endParaRPr kumimoji="1" lang="en-US" altLang="ja-JP" sz="23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4569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* 6</a:t>
                      </a:r>
                      <a:r>
                        <a:rPr kumimoji="1" lang="ja-JP" altLang="en-US" sz="2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重点分野</a:t>
                      </a:r>
                      <a:endParaRPr kumimoji="1" lang="en-US" altLang="ja-JP" sz="23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en-US" altLang="ja-JP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* 200</a:t>
                      </a:r>
                      <a:r>
                        <a:rPr kumimoji="1" lang="ja-JP" altLang="en-US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万ドル以上</a:t>
                      </a: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986259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41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FDB1BEF-ADE8-4C1F-B812-4943E6962A9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64656" y="369648"/>
            <a:ext cx="1250091" cy="624122"/>
          </a:xfrm>
          <a:prstGeom prst="rect">
            <a:avLst/>
          </a:prstGeom>
          <a:ln>
            <a:noFill/>
          </a:ln>
        </p:spPr>
      </p:pic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3453FB68-C984-47B9-B093-38CDED0E0C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002210"/>
              </p:ext>
            </p:extLst>
          </p:nvPr>
        </p:nvGraphicFramePr>
        <p:xfrm>
          <a:off x="1864652" y="435254"/>
          <a:ext cx="8194028" cy="4929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94028">
                  <a:extLst>
                    <a:ext uri="{9D8B030D-6E8A-4147-A177-3AD203B41FA5}">
                      <a16:colId xmlns:a16="http://schemas.microsoft.com/office/drawing/2014/main" val="1465501517"/>
                    </a:ext>
                  </a:extLst>
                </a:gridCol>
              </a:tblGrid>
              <a:tr h="492919"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  地区補助金</a:t>
                      </a:r>
                    </a:p>
                  </a:txBody>
                  <a:tcPr marL="64294" marR="64294" marT="32147" marB="321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3541143"/>
                  </a:ext>
                </a:extLst>
              </a:tr>
            </a:tbl>
          </a:graphicData>
        </a:graphic>
      </p:graphicFrame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AB350EC1-02E9-48A0-BD13-C2E3402E1E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824335"/>
              </p:ext>
            </p:extLst>
          </p:nvPr>
        </p:nvGraphicFramePr>
        <p:xfrm>
          <a:off x="298443" y="1309897"/>
          <a:ext cx="11595113" cy="53255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6062">
                  <a:extLst>
                    <a:ext uri="{9D8B030D-6E8A-4147-A177-3AD203B41FA5}">
                      <a16:colId xmlns:a16="http://schemas.microsoft.com/office/drawing/2014/main" val="1262552725"/>
                    </a:ext>
                  </a:extLst>
                </a:gridCol>
                <a:gridCol w="9169051">
                  <a:extLst>
                    <a:ext uri="{9D8B030D-6E8A-4147-A177-3AD203B41FA5}">
                      <a16:colId xmlns:a16="http://schemas.microsoft.com/office/drawing/2014/main" val="254988035"/>
                    </a:ext>
                  </a:extLst>
                </a:gridCol>
              </a:tblGrid>
              <a:tr h="5265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23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概 要</a:t>
                      </a:r>
                    </a:p>
                  </a:txBody>
                  <a:tcPr marL="64294" marR="64294" marT="32147" marB="3214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002518"/>
                  </a:ext>
                </a:extLst>
              </a:tr>
              <a:tr h="24167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要件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200"/>
                        </a:lnSpc>
                      </a:pPr>
                      <a:r>
                        <a:rPr kumimoji="1" lang="en-US" altLang="ja-JP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* </a:t>
                      </a: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社会奉仕または小規模の国際奉仕活動</a:t>
                      </a:r>
                      <a:endParaRPr kumimoji="1" lang="en-US" altLang="ja-JP" sz="23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ts val="3200"/>
                        </a:lnSpc>
                      </a:pP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　　　　　　（現地にロータリーがなくても可）</a:t>
                      </a:r>
                      <a:endParaRPr kumimoji="1" lang="en-US" altLang="ja-JP" sz="23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ts val="3200"/>
                        </a:lnSpc>
                      </a:pPr>
                      <a:r>
                        <a:rPr kumimoji="1" lang="en-US" altLang="ja-JP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* </a:t>
                      </a: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予算総額</a:t>
                      </a:r>
                      <a:r>
                        <a:rPr kumimoji="1" lang="en-US" altLang="ja-JP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40</a:t>
                      </a: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万円以上のプロジェクト</a:t>
                      </a:r>
                      <a:endParaRPr kumimoji="1" lang="en-US" altLang="ja-JP" sz="23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ts val="3200"/>
                        </a:lnSpc>
                      </a:pPr>
                      <a:r>
                        <a:rPr kumimoji="1" lang="en-US" altLang="ja-JP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* </a:t>
                      </a: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年度内に終了する活動（奨学金はこの限りではない）</a:t>
                      </a:r>
                      <a:endParaRPr kumimoji="1" lang="en-US" altLang="ja-JP" sz="23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ts val="3200"/>
                        </a:lnSpc>
                        <a:buFont typeface="Arial" charset="0"/>
                        <a:buNone/>
                      </a:pP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*１クラブ１申請（</a:t>
                      </a:r>
                      <a:r>
                        <a:rPr kumimoji="1" lang="en-US" altLang="ja-JP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RAC</a:t>
                      </a: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との合同事業については２件目申請可）</a:t>
                      </a:r>
                      <a:endParaRPr kumimoji="1" lang="en-US" altLang="ja-JP" sz="23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ts val="3200"/>
                        </a:lnSpc>
                        <a:buFont typeface="Arial" charset="0"/>
                        <a:buNone/>
                      </a:pP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*申請要件は、</a:t>
                      </a:r>
                      <a:r>
                        <a:rPr kumimoji="1" lang="en-US" altLang="ja-JP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2660</a:t>
                      </a: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地区財団補助金申請ハンドブックによる</a:t>
                      </a:r>
                      <a:endParaRPr kumimoji="1" lang="en-US" altLang="ja-JP" sz="23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1936274910"/>
                  </a:ext>
                </a:extLst>
              </a:tr>
              <a:tr h="972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申請スケジュール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marL="0" marR="0" lvl="0" indent="0" algn="l" defTabSz="1300460" rtl="0" eaLnBrk="1" fontAlgn="auto" latinLnBrk="0" hangingPunct="1">
                        <a:lnSpc>
                          <a:spcPts val="3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2020</a:t>
                      </a: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年３月</a:t>
                      </a:r>
                      <a:r>
                        <a:rPr kumimoji="1" lang="en-US" altLang="ja-JP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日～６月１９日</a:t>
                      </a:r>
                      <a:endParaRPr kumimoji="1" lang="en-US" altLang="ja-JP" sz="23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298591701"/>
                  </a:ext>
                </a:extLst>
              </a:tr>
              <a:tr h="13759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補助金額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200"/>
                        </a:lnSpc>
                      </a:pP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クラブ拠出額に対し</a:t>
                      </a:r>
                      <a:r>
                        <a:rPr kumimoji="1" lang="en-US" altLang="ja-JP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100</a:t>
                      </a: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％マッチング</a:t>
                      </a:r>
                      <a:endParaRPr kumimoji="1" lang="en-US" altLang="ja-JP" sz="23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ts val="3200"/>
                        </a:lnSpc>
                      </a:pP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社会奉仕活動への補助金：</a:t>
                      </a:r>
                      <a:r>
                        <a:rPr kumimoji="1" lang="en-US" altLang="ja-JP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kumimoji="1" lang="en-US" altLang="ja-JP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60</a:t>
                      </a: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万円</a:t>
                      </a:r>
                      <a:endParaRPr kumimoji="1" lang="en-US" altLang="ja-JP" sz="23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ts val="3200"/>
                        </a:lnSpc>
                      </a:pP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国際奉仕活動への補助金：</a:t>
                      </a:r>
                      <a:r>
                        <a:rPr kumimoji="1" lang="en-US" altLang="ja-JP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～</a:t>
                      </a:r>
                      <a:r>
                        <a:rPr kumimoji="1" lang="en-US" altLang="ja-JP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100</a:t>
                      </a: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万円</a:t>
                      </a: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3729778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3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FDB1BEF-ADE8-4C1F-B812-4943E6962A9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64656" y="369648"/>
            <a:ext cx="1250091" cy="624122"/>
          </a:xfrm>
          <a:prstGeom prst="rect">
            <a:avLst/>
          </a:prstGeom>
          <a:ln>
            <a:noFill/>
          </a:ln>
        </p:spPr>
      </p:pic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3453FB68-C984-47B9-B093-38CDED0E0C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15755"/>
              </p:ext>
            </p:extLst>
          </p:nvPr>
        </p:nvGraphicFramePr>
        <p:xfrm>
          <a:off x="1864652" y="435254"/>
          <a:ext cx="8194028" cy="4929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94028">
                  <a:extLst>
                    <a:ext uri="{9D8B030D-6E8A-4147-A177-3AD203B41FA5}">
                      <a16:colId xmlns:a16="http://schemas.microsoft.com/office/drawing/2014/main" val="1465501517"/>
                    </a:ext>
                  </a:extLst>
                </a:gridCol>
              </a:tblGrid>
              <a:tr h="492919"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  地区補助金 申請のポイント</a:t>
                      </a:r>
                    </a:p>
                  </a:txBody>
                  <a:tcPr marL="64294" marR="64294" marT="32147" marB="321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3541143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59DEA41D-3F56-4221-8602-4B249EFFA3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192318"/>
              </p:ext>
            </p:extLst>
          </p:nvPr>
        </p:nvGraphicFramePr>
        <p:xfrm>
          <a:off x="597144" y="1372865"/>
          <a:ext cx="10997711" cy="5132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97711">
                  <a:extLst>
                    <a:ext uri="{9D8B030D-6E8A-4147-A177-3AD203B41FA5}">
                      <a16:colId xmlns:a16="http://schemas.microsoft.com/office/drawing/2014/main" val="1262552725"/>
                    </a:ext>
                  </a:extLst>
                </a:gridCol>
              </a:tblGrid>
              <a:tr h="5132227">
                <a:tc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</a:pPr>
                      <a:r>
                        <a:rPr kumimoji="1" lang="ja-JP" altLang="en-US" sz="2800" b="1" i="0" kern="12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・ 他団体の運営費は不可（ランニングコストなど）</a:t>
                      </a:r>
                      <a:endParaRPr kumimoji="1" lang="en-US" altLang="ja-JP" sz="2800" b="1" i="0" kern="12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algn="l">
                        <a:lnSpc>
                          <a:spcPts val="4000"/>
                        </a:lnSpc>
                      </a:pPr>
                      <a:r>
                        <a:rPr kumimoji="1" lang="ja-JP" altLang="en-US" sz="2800" b="1" i="0" kern="12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・ 寄付金や財政援助、物品寄贈のみの活動は不可</a:t>
                      </a:r>
                      <a:endParaRPr kumimoji="1" lang="en-US" altLang="ja-JP" sz="2800" b="1" i="0" kern="12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algn="l">
                        <a:lnSpc>
                          <a:spcPts val="4000"/>
                        </a:lnSpc>
                      </a:pPr>
                      <a:r>
                        <a:rPr kumimoji="1" lang="ja-JP" altLang="en-US" sz="2800" b="1" i="0" kern="12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                            （ロータリアンが積極的に活動に関わること）</a:t>
                      </a:r>
                      <a:endParaRPr kumimoji="1" lang="en-US" altLang="ja-JP" sz="2800" b="1" i="0" kern="12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algn="l">
                        <a:lnSpc>
                          <a:spcPts val="4600"/>
                        </a:lnSpc>
                      </a:pPr>
                      <a:r>
                        <a:rPr kumimoji="1" lang="ja-JP" altLang="en-US" sz="2800" b="1" i="0" kern="12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・ イメージ向上や広報活動のみを目的としたプロジェクトは不可</a:t>
                      </a:r>
                      <a:endParaRPr kumimoji="1" lang="en-US" altLang="ja-JP" sz="2800" b="1" i="0" kern="12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algn="l">
                        <a:lnSpc>
                          <a:spcPts val="4000"/>
                        </a:lnSpc>
                      </a:pPr>
                      <a:r>
                        <a:rPr kumimoji="1" lang="ja-JP" altLang="en-US" sz="2800" b="1" i="0" kern="12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・ ロータリアンやローターアクターは直接的／間接的に補助金の</a:t>
                      </a:r>
                      <a:endParaRPr kumimoji="1" lang="en-US" altLang="ja-JP" sz="2800" b="1" i="0" kern="12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algn="l">
                        <a:lnSpc>
                          <a:spcPts val="4000"/>
                        </a:lnSpc>
                      </a:pPr>
                      <a:r>
                        <a:rPr kumimoji="1" lang="ja-JP" altLang="en-US" sz="2800" b="1" i="0" kern="12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　　恩恵を受けることはできない</a:t>
                      </a:r>
                      <a:endParaRPr kumimoji="1" lang="en-US" altLang="ja-JP" sz="2800" b="1" i="0" kern="12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algn="l">
                        <a:lnSpc>
                          <a:spcPts val="4000"/>
                        </a:lnSpc>
                      </a:pPr>
                      <a:r>
                        <a:rPr kumimoji="1" lang="ja-JP" altLang="en-US" sz="2800" b="1" i="0" kern="12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・ 講演会などの講師料は活動総予算の</a:t>
                      </a:r>
                      <a:r>
                        <a:rPr kumimoji="1" lang="en-US" altLang="ja-JP" sz="2800" b="1" i="0" kern="12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10</a:t>
                      </a:r>
                      <a:r>
                        <a:rPr kumimoji="1" lang="ja-JP" altLang="en-US" sz="2800" b="1" i="0" kern="12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％以下</a:t>
                      </a:r>
                      <a:endParaRPr kumimoji="1" lang="en-US" altLang="ja-JP" sz="2800" b="1" i="0" kern="12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algn="l">
                        <a:lnSpc>
                          <a:spcPts val="4000"/>
                        </a:lnSpc>
                      </a:pPr>
                      <a:r>
                        <a:rPr kumimoji="1" lang="ja-JP" altLang="en-US" sz="2800" b="1" i="0" kern="12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     もしくは</a:t>
                      </a:r>
                      <a:r>
                        <a:rPr kumimoji="1" lang="en-US" altLang="ja-JP" sz="2800" b="1" i="0" kern="12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10</a:t>
                      </a:r>
                      <a:r>
                        <a:rPr kumimoji="1" lang="ja-JP" altLang="en-US" sz="2800" b="1" i="0" kern="12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万円以下のいずれか低い方であること</a:t>
                      </a:r>
                      <a:endParaRPr kumimoji="1" lang="en-US" altLang="ja-JP" sz="2800" b="1" i="0" kern="12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64294" marR="64294" marT="32147" marB="32147" anchor="ctr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4049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084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FDB1BEF-ADE8-4C1F-B812-4943E6962A9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64656" y="369648"/>
            <a:ext cx="1250091" cy="624122"/>
          </a:xfrm>
          <a:prstGeom prst="rect">
            <a:avLst/>
          </a:prstGeom>
          <a:ln>
            <a:noFill/>
          </a:ln>
        </p:spPr>
      </p:pic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3453FB68-C984-47B9-B093-38CDED0E0C21}"/>
              </a:ext>
            </a:extLst>
          </p:cNvPr>
          <p:cNvGraphicFramePr>
            <a:graphicFrameLocks noGrp="1"/>
          </p:cNvGraphicFramePr>
          <p:nvPr/>
        </p:nvGraphicFramePr>
        <p:xfrm>
          <a:off x="1864652" y="435254"/>
          <a:ext cx="8194028" cy="4929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94028">
                  <a:extLst>
                    <a:ext uri="{9D8B030D-6E8A-4147-A177-3AD203B41FA5}">
                      <a16:colId xmlns:a16="http://schemas.microsoft.com/office/drawing/2014/main" val="1465501517"/>
                    </a:ext>
                  </a:extLst>
                </a:gridCol>
              </a:tblGrid>
              <a:tr h="492919"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  地区補助金の業務サイクル</a:t>
                      </a:r>
                    </a:p>
                  </a:txBody>
                  <a:tcPr marL="64294" marR="64294" marT="32147" marB="321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3541143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559A6668-51F7-4B0E-AD07-66220E877A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269780"/>
              </p:ext>
            </p:extLst>
          </p:nvPr>
        </p:nvGraphicFramePr>
        <p:xfrm>
          <a:off x="1789776" y="1805340"/>
          <a:ext cx="8774208" cy="49755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184">
                  <a:extLst>
                    <a:ext uri="{9D8B030D-6E8A-4147-A177-3AD203B41FA5}">
                      <a16:colId xmlns:a16="http://schemas.microsoft.com/office/drawing/2014/main" val="1915526621"/>
                    </a:ext>
                  </a:extLst>
                </a:gridCol>
                <a:gridCol w="731184">
                  <a:extLst>
                    <a:ext uri="{9D8B030D-6E8A-4147-A177-3AD203B41FA5}">
                      <a16:colId xmlns:a16="http://schemas.microsoft.com/office/drawing/2014/main" val="240496374"/>
                    </a:ext>
                  </a:extLst>
                </a:gridCol>
                <a:gridCol w="731184">
                  <a:extLst>
                    <a:ext uri="{9D8B030D-6E8A-4147-A177-3AD203B41FA5}">
                      <a16:colId xmlns:a16="http://schemas.microsoft.com/office/drawing/2014/main" val="2953614481"/>
                    </a:ext>
                  </a:extLst>
                </a:gridCol>
                <a:gridCol w="731184">
                  <a:extLst>
                    <a:ext uri="{9D8B030D-6E8A-4147-A177-3AD203B41FA5}">
                      <a16:colId xmlns:a16="http://schemas.microsoft.com/office/drawing/2014/main" val="1076254865"/>
                    </a:ext>
                  </a:extLst>
                </a:gridCol>
                <a:gridCol w="731184">
                  <a:extLst>
                    <a:ext uri="{9D8B030D-6E8A-4147-A177-3AD203B41FA5}">
                      <a16:colId xmlns:a16="http://schemas.microsoft.com/office/drawing/2014/main" val="2575739234"/>
                    </a:ext>
                  </a:extLst>
                </a:gridCol>
                <a:gridCol w="731184">
                  <a:extLst>
                    <a:ext uri="{9D8B030D-6E8A-4147-A177-3AD203B41FA5}">
                      <a16:colId xmlns:a16="http://schemas.microsoft.com/office/drawing/2014/main" val="1976227790"/>
                    </a:ext>
                  </a:extLst>
                </a:gridCol>
                <a:gridCol w="731184">
                  <a:extLst>
                    <a:ext uri="{9D8B030D-6E8A-4147-A177-3AD203B41FA5}">
                      <a16:colId xmlns:a16="http://schemas.microsoft.com/office/drawing/2014/main" val="1314142400"/>
                    </a:ext>
                  </a:extLst>
                </a:gridCol>
                <a:gridCol w="731184">
                  <a:extLst>
                    <a:ext uri="{9D8B030D-6E8A-4147-A177-3AD203B41FA5}">
                      <a16:colId xmlns:a16="http://schemas.microsoft.com/office/drawing/2014/main" val="2297690288"/>
                    </a:ext>
                  </a:extLst>
                </a:gridCol>
                <a:gridCol w="731184">
                  <a:extLst>
                    <a:ext uri="{9D8B030D-6E8A-4147-A177-3AD203B41FA5}">
                      <a16:colId xmlns:a16="http://schemas.microsoft.com/office/drawing/2014/main" val="777662388"/>
                    </a:ext>
                  </a:extLst>
                </a:gridCol>
                <a:gridCol w="731184">
                  <a:extLst>
                    <a:ext uri="{9D8B030D-6E8A-4147-A177-3AD203B41FA5}">
                      <a16:colId xmlns:a16="http://schemas.microsoft.com/office/drawing/2014/main" val="2360397776"/>
                    </a:ext>
                  </a:extLst>
                </a:gridCol>
                <a:gridCol w="731184">
                  <a:extLst>
                    <a:ext uri="{9D8B030D-6E8A-4147-A177-3AD203B41FA5}">
                      <a16:colId xmlns:a16="http://schemas.microsoft.com/office/drawing/2014/main" val="773819248"/>
                    </a:ext>
                  </a:extLst>
                </a:gridCol>
                <a:gridCol w="731184">
                  <a:extLst>
                    <a:ext uri="{9D8B030D-6E8A-4147-A177-3AD203B41FA5}">
                      <a16:colId xmlns:a16="http://schemas.microsoft.com/office/drawing/2014/main" val="3537434153"/>
                    </a:ext>
                  </a:extLst>
                </a:gridCol>
              </a:tblGrid>
              <a:tr h="484241">
                <a:tc gridSpan="12">
                  <a:txBody>
                    <a:bodyPr/>
                    <a:lstStyle/>
                    <a:p>
                      <a:pPr algn="l"/>
                      <a:r>
                        <a:rPr kumimoji="1" lang="en-US" altLang="ja-JP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2019-20</a:t>
                      </a: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年度</a:t>
                      </a: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45878"/>
                  </a:ext>
                </a:extLst>
              </a:tr>
              <a:tr h="48424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kumimoji="1" lang="ja-JP" altLang="en-US" sz="2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kumimoji="1" lang="ja-JP" altLang="en-US" sz="2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kumimoji="1" lang="ja-JP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月</a:t>
                      </a:r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pc="-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2000" b="0" i="0" u="none" strike="noStrike" kern="1200" cap="none" spc="-10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月</a:t>
                      </a:r>
                      <a:endParaRPr kumimoji="1" lang="ja-JP" altLang="en-US" sz="2000" spc="-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pc="-100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kumimoji="1" lang="ja-JP" altLang="en-US" sz="2000" spc="-100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pc="-100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2000" spc="-100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2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highlight>
                            <a:srgbClr val="FFFF00"/>
                          </a:highlight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2000" b="1" dirty="0">
                          <a:highlight>
                            <a:srgbClr val="FFFF00"/>
                          </a:highlight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2000" b="1" dirty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2000" b="1" dirty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rgbClr val="C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2000" dirty="0">
                          <a:solidFill>
                            <a:srgbClr val="C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rgbClr val="C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kumimoji="1" lang="ja-JP" altLang="en-US" sz="2000" dirty="0">
                          <a:solidFill>
                            <a:srgbClr val="C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9144384"/>
                  </a:ext>
                </a:extLst>
              </a:tr>
              <a:tr h="484241"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1879501"/>
                  </a:ext>
                </a:extLst>
              </a:tr>
              <a:tr h="542905">
                <a:tc>
                  <a:txBody>
                    <a:bodyPr/>
                    <a:lstStyle/>
                    <a:p>
                      <a:pPr algn="ctr"/>
                      <a:endParaRPr kumimoji="1" lang="ja-JP" altLang="en-US" sz="200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563150"/>
                  </a:ext>
                </a:extLst>
              </a:tr>
              <a:tr h="364331"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1401983"/>
                  </a:ext>
                </a:extLst>
              </a:tr>
              <a:tr h="484241">
                <a:tc gridSpan="12">
                  <a:txBody>
                    <a:bodyPr/>
                    <a:lstStyle/>
                    <a:p>
                      <a:pPr algn="l"/>
                      <a:r>
                        <a:rPr kumimoji="1" lang="en-US" altLang="ja-JP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2020-21</a:t>
                      </a: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年度</a:t>
                      </a: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897400"/>
                  </a:ext>
                </a:extLst>
              </a:tr>
              <a:tr h="48424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kumimoji="1" lang="ja-JP" altLang="en-US" sz="2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kumimoji="1" lang="ja-JP" altLang="en-US" sz="2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kumimoji="1" lang="ja-JP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月</a:t>
                      </a:r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pc="-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2000" b="0" i="0" u="none" strike="noStrike" kern="1200" cap="none" spc="-10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月</a:t>
                      </a:r>
                      <a:endParaRPr kumimoji="1" lang="ja-JP" altLang="en-US" sz="2000" spc="-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pc="-100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kumimoji="1" lang="ja-JP" altLang="en-US" sz="2000" spc="-100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pc="-100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2000" spc="-100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2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highlight>
                            <a:srgbClr val="FFFF00"/>
                          </a:highlight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2000" b="1" dirty="0">
                          <a:highlight>
                            <a:srgbClr val="FFFF00"/>
                          </a:highlight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rgbClr val="C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2000" dirty="0">
                          <a:solidFill>
                            <a:srgbClr val="C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solidFill>
                            <a:srgbClr val="C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2000" dirty="0">
                          <a:solidFill>
                            <a:srgbClr val="C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2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kumimoji="1" lang="ja-JP" altLang="en-US" sz="2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5076581"/>
                  </a:ext>
                </a:extLst>
              </a:tr>
              <a:tr h="484241"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spc="-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spc="-1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spc="-1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8194339"/>
                  </a:ext>
                </a:extLst>
              </a:tr>
              <a:tr h="664369"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2019-20</a:t>
                      </a:r>
                      <a:r>
                        <a:rPr kumimoji="1" lang="ja-JP" altLang="en-US" sz="2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年度に申請し承認された活動を実行</a:t>
                      </a: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80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2021-20</a:t>
                      </a:r>
                      <a:r>
                        <a:rPr kumimoji="1" lang="ja-JP" altLang="en-US" sz="2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年度のための申請</a:t>
                      </a: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343106"/>
                  </a:ext>
                </a:extLst>
              </a:tr>
              <a:tr h="484241">
                <a:tc gridSpan="6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9451418"/>
                  </a:ext>
                </a:extLst>
              </a:tr>
            </a:tbl>
          </a:graphicData>
        </a:graphic>
      </p:graphicFrame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90F35680-CC32-4D65-A4BB-1357ABD1CDE1}"/>
              </a:ext>
            </a:extLst>
          </p:cNvPr>
          <p:cNvCxnSpPr>
            <a:cxnSpLocks/>
          </p:cNvCxnSpPr>
          <p:nvPr/>
        </p:nvCxnSpPr>
        <p:spPr>
          <a:xfrm>
            <a:off x="7816281" y="3064083"/>
            <a:ext cx="2542266" cy="0"/>
          </a:xfrm>
          <a:prstGeom prst="straightConnector1">
            <a:avLst/>
          </a:prstGeom>
          <a:ln w="1270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FB1382FD-2AB9-4E68-BEC4-885CCDC06ED1}"/>
              </a:ext>
            </a:extLst>
          </p:cNvPr>
          <p:cNvCxnSpPr/>
          <p:nvPr/>
        </p:nvCxnSpPr>
        <p:spPr>
          <a:xfrm>
            <a:off x="2677029" y="5449541"/>
            <a:ext cx="3471969" cy="0"/>
          </a:xfrm>
          <a:prstGeom prst="straightConnector1">
            <a:avLst/>
          </a:prstGeom>
          <a:ln w="1270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CC6F70F9-F8D6-4867-94AC-B41B7BD0A878}"/>
              </a:ext>
            </a:extLst>
          </p:cNvPr>
          <p:cNvCxnSpPr>
            <a:cxnSpLocks/>
          </p:cNvCxnSpPr>
          <p:nvPr/>
        </p:nvCxnSpPr>
        <p:spPr>
          <a:xfrm>
            <a:off x="7816281" y="5449541"/>
            <a:ext cx="1152395" cy="0"/>
          </a:xfrm>
          <a:prstGeom prst="straightConnector1">
            <a:avLst/>
          </a:prstGeom>
          <a:ln w="1270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F043F2F-A02B-4435-9014-883DBCE72197}"/>
              </a:ext>
            </a:extLst>
          </p:cNvPr>
          <p:cNvSpPr/>
          <p:nvPr/>
        </p:nvSpPr>
        <p:spPr>
          <a:xfrm>
            <a:off x="104702" y="5219109"/>
            <a:ext cx="6447543" cy="11597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2000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補助金入金後に</a:t>
            </a:r>
            <a:endParaRPr lang="en-US" altLang="ja-JP" sz="2000" b="1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en-US" altLang="ja-JP" sz="2000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2019-20</a:t>
            </a:r>
            <a:r>
              <a:rPr lang="ja-JP" altLang="en-US" sz="2000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年度に申請した</a:t>
            </a:r>
            <a:endParaRPr lang="en-US" altLang="ja-JP" sz="2000" b="1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000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プロジェクトを実行</a:t>
            </a:r>
          </a:p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９２０１９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018-19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年度に申請した活動を実行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BE5F2AF-4AD8-4189-B60E-FAE17481AE50}"/>
              </a:ext>
            </a:extLst>
          </p:cNvPr>
          <p:cNvSpPr txBox="1"/>
          <p:nvPr/>
        </p:nvSpPr>
        <p:spPr>
          <a:xfrm>
            <a:off x="1691014" y="1202498"/>
            <a:ext cx="9169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地区補助金 ＝ ２年度制の補助金（計画年度・実行年度）</a:t>
            </a:r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A73134F5-475D-497C-AA37-AA17CF992161}"/>
              </a:ext>
            </a:extLst>
          </p:cNvPr>
          <p:cNvSpPr/>
          <p:nvPr/>
        </p:nvSpPr>
        <p:spPr>
          <a:xfrm>
            <a:off x="5053529" y="2849710"/>
            <a:ext cx="1816274" cy="565801"/>
          </a:xfrm>
          <a:prstGeom prst="wedgeRoundRectCallout">
            <a:avLst>
              <a:gd name="adj1" fmla="val 63413"/>
              <a:gd name="adj2" fmla="val -49957"/>
              <a:gd name="adj3" fmla="val 16667"/>
            </a:avLst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資格認定</a:t>
            </a:r>
            <a:endParaRPr kumimoji="1" lang="en-US" altLang="ja-JP" sz="28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E48BD44-4F00-40A9-B6BB-996343CD347A}"/>
              </a:ext>
            </a:extLst>
          </p:cNvPr>
          <p:cNvSpPr/>
          <p:nvPr/>
        </p:nvSpPr>
        <p:spPr>
          <a:xfrm>
            <a:off x="6976996" y="3244247"/>
            <a:ext cx="3694181" cy="59155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6917"/>
            <a:r>
              <a:rPr lang="en-US" altLang="ja-JP" sz="20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2020-21</a:t>
            </a:r>
            <a:r>
              <a:rPr lang="ja-JP" altLang="en-US" sz="20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年度のための申請</a:t>
            </a:r>
            <a:endParaRPr lang="en-US" altLang="ja-JP" sz="20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algn="ctr" defTabSz="456917"/>
            <a:r>
              <a:rPr lang="en-US" altLang="ja-JP" sz="20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20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20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</a:t>
            </a:r>
            <a:r>
              <a:rPr lang="ja-JP" altLang="en-US" sz="20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日までに延長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CEBC417-1CDA-43BD-839F-BAC9EB9255F8}"/>
              </a:ext>
            </a:extLst>
          </p:cNvPr>
          <p:cNvSpPr/>
          <p:nvPr/>
        </p:nvSpPr>
        <p:spPr>
          <a:xfrm>
            <a:off x="7064133" y="5274705"/>
            <a:ext cx="3694181" cy="11597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8A5A8DB6-A98C-4075-80C1-4884421F9F6C}"/>
              </a:ext>
            </a:extLst>
          </p:cNvPr>
          <p:cNvSpPr/>
          <p:nvPr/>
        </p:nvSpPr>
        <p:spPr>
          <a:xfrm>
            <a:off x="5084872" y="5239983"/>
            <a:ext cx="1816274" cy="565801"/>
          </a:xfrm>
          <a:prstGeom prst="wedgeRoundRectCallout">
            <a:avLst>
              <a:gd name="adj1" fmla="val 63413"/>
              <a:gd name="adj2" fmla="val -49957"/>
              <a:gd name="adj3" fmla="val 16667"/>
            </a:avLst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資格認定</a:t>
            </a:r>
            <a:endParaRPr kumimoji="1" lang="en-US" altLang="ja-JP" sz="28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B842CA77-2E06-469A-B913-A481E714F3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8747" y="4944463"/>
            <a:ext cx="1454114" cy="774259"/>
          </a:xfrm>
          <a:prstGeom prst="rect">
            <a:avLst/>
          </a:prstGeom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82EE07B-BB89-4D05-B73C-20964BB1F0FC}"/>
              </a:ext>
            </a:extLst>
          </p:cNvPr>
          <p:cNvSpPr/>
          <p:nvPr/>
        </p:nvSpPr>
        <p:spPr>
          <a:xfrm>
            <a:off x="7115519" y="5503232"/>
            <a:ext cx="4154683" cy="59155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6917"/>
            <a:r>
              <a:rPr lang="en-US" altLang="ja-JP" sz="20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2021-2</a:t>
            </a:r>
            <a:r>
              <a:rPr lang="ja-JP" altLang="en-US" sz="20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２年度年度のための申請</a:t>
            </a:r>
            <a:endParaRPr lang="en-US" altLang="ja-JP" sz="20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algn="ctr" defTabSz="456917"/>
            <a:endParaRPr lang="ja-JP" altLang="en-US" sz="20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FB1382FD-2AB9-4E68-BEC4-885CCDC06ED1}"/>
              </a:ext>
            </a:extLst>
          </p:cNvPr>
          <p:cNvCxnSpPr>
            <a:cxnSpLocks/>
          </p:cNvCxnSpPr>
          <p:nvPr/>
        </p:nvCxnSpPr>
        <p:spPr>
          <a:xfrm>
            <a:off x="2754977" y="5431664"/>
            <a:ext cx="359770" cy="0"/>
          </a:xfrm>
          <a:prstGeom prst="straightConnector1">
            <a:avLst/>
          </a:prstGeom>
          <a:ln w="1270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3801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6" presetClass="entr" presetSubtype="37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xit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6" presetClass="entr" presetSubtype="37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9" grpId="0" animBg="1"/>
      <p:bldP spid="20" grpId="0" animBg="1"/>
      <p:bldP spid="13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FDB1BEF-ADE8-4C1F-B812-4943E6962A9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64656" y="369648"/>
            <a:ext cx="1250091" cy="624122"/>
          </a:xfrm>
          <a:prstGeom prst="rect">
            <a:avLst/>
          </a:prstGeom>
          <a:ln>
            <a:noFill/>
          </a:ln>
        </p:spPr>
      </p:pic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3453FB68-C984-47B9-B093-38CDED0E0C21}"/>
              </a:ext>
            </a:extLst>
          </p:cNvPr>
          <p:cNvGraphicFramePr>
            <a:graphicFrameLocks noGrp="1"/>
          </p:cNvGraphicFramePr>
          <p:nvPr/>
        </p:nvGraphicFramePr>
        <p:xfrm>
          <a:off x="1864652" y="435254"/>
          <a:ext cx="8194028" cy="4929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94028">
                  <a:extLst>
                    <a:ext uri="{9D8B030D-6E8A-4147-A177-3AD203B41FA5}">
                      <a16:colId xmlns:a16="http://schemas.microsoft.com/office/drawing/2014/main" val="1465501517"/>
                    </a:ext>
                  </a:extLst>
                </a:gridCol>
              </a:tblGrid>
              <a:tr h="492919"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solidFill>
                            <a:srgbClr val="00206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  グローバル補助金</a:t>
                      </a:r>
                    </a:p>
                  </a:txBody>
                  <a:tcPr marL="64294" marR="64294" marT="32147" marB="321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3541143"/>
                  </a:ext>
                </a:extLst>
              </a:tr>
            </a:tbl>
          </a:graphicData>
        </a:graphic>
      </p:graphicFrame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AB350EC1-02E9-48A0-BD13-C2E3402E1E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344622"/>
              </p:ext>
            </p:extLst>
          </p:nvPr>
        </p:nvGraphicFramePr>
        <p:xfrm>
          <a:off x="1143856" y="1375231"/>
          <a:ext cx="9904288" cy="51131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0830">
                  <a:extLst>
                    <a:ext uri="{9D8B030D-6E8A-4147-A177-3AD203B41FA5}">
                      <a16:colId xmlns:a16="http://schemas.microsoft.com/office/drawing/2014/main" val="1262552725"/>
                    </a:ext>
                  </a:extLst>
                </a:gridCol>
                <a:gridCol w="8143458">
                  <a:extLst>
                    <a:ext uri="{9D8B030D-6E8A-4147-A177-3AD203B41FA5}">
                      <a16:colId xmlns:a16="http://schemas.microsoft.com/office/drawing/2014/main" val="254988035"/>
                    </a:ext>
                  </a:extLst>
                </a:gridCol>
              </a:tblGrid>
              <a:tr h="427052">
                <a:tc>
                  <a:txBody>
                    <a:bodyPr/>
                    <a:lstStyle/>
                    <a:p>
                      <a:pPr algn="ctr"/>
                      <a:endParaRPr kumimoji="1" lang="ja-JP" altLang="en-US" sz="23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概 要</a:t>
                      </a:r>
                    </a:p>
                  </a:txBody>
                  <a:tcPr marL="64294" marR="64294" marT="32147" marB="3214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002518"/>
                  </a:ext>
                </a:extLst>
              </a:tr>
              <a:tr h="32197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要件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en-US" altLang="ja-JP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* </a:t>
                      </a: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海外における大規模で成果の継続性のある活動</a:t>
                      </a:r>
                      <a:endParaRPr kumimoji="1" lang="en-US" altLang="ja-JP" sz="23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en-US" altLang="ja-JP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* 3</a:t>
                      </a: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万米ドル以上のプロジェクト</a:t>
                      </a:r>
                      <a:endParaRPr kumimoji="1" lang="en-US" altLang="ja-JP" sz="23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en-US" altLang="ja-JP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* </a:t>
                      </a:r>
                      <a:r>
                        <a:rPr kumimoji="1" lang="en-US" altLang="ja-JP" sz="2300" b="1" dirty="0">
                          <a:solidFill>
                            <a:srgbClr val="C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kumimoji="1" lang="ja-JP" altLang="en-US" sz="2300" b="1" dirty="0">
                          <a:solidFill>
                            <a:srgbClr val="C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重点分野</a:t>
                      </a:r>
                      <a:r>
                        <a:rPr kumimoji="1" lang="ja-JP" altLang="en-US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に関わる活動</a:t>
                      </a:r>
                      <a:endParaRPr kumimoji="1" lang="en-US" altLang="ja-JP" sz="2300" b="1" dirty="0">
                        <a:solidFill>
                          <a:srgbClr val="C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en-US" altLang="ja-JP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* </a:t>
                      </a: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ニーズを特定する（現地調査の実施）</a:t>
                      </a:r>
                      <a:endParaRPr kumimoji="1" lang="en-US" altLang="ja-JP" sz="23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en-US" altLang="ja-JP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* </a:t>
                      </a: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ロータリーのある国や地域（例外：ベトナム）</a:t>
                      </a:r>
                      <a:endParaRPr kumimoji="1" lang="en-US" altLang="ja-JP" sz="23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en-US" altLang="ja-JP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* </a:t>
                      </a: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クラブから直接財団に申請（但し</a:t>
                      </a:r>
                      <a:r>
                        <a:rPr kumimoji="1" lang="en-US" altLang="ja-JP" sz="2300" b="1" dirty="0">
                          <a:solidFill>
                            <a:srgbClr val="0070C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en-US" altLang="ja-JP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DDF</a:t>
                      </a: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は地区に申請）</a:t>
                      </a:r>
                      <a:endParaRPr kumimoji="1" lang="en-US" altLang="ja-JP" sz="23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1936274910"/>
                  </a:ext>
                </a:extLst>
              </a:tr>
              <a:tr h="7888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申請スケジュール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marL="0" marR="0" lvl="0" indent="0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随時（ただし、</a:t>
                      </a:r>
                      <a:r>
                        <a:rPr kumimoji="1" lang="en-US" altLang="ja-JP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DDF</a:t>
                      </a:r>
                      <a:r>
                        <a:rPr kumimoji="1" lang="ja-JP" altLang="en-US" sz="23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は予算に到達するまで）</a:t>
                      </a:r>
                      <a:endParaRPr kumimoji="1" lang="en-US" altLang="ja-JP" sz="23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298591701"/>
                  </a:ext>
                </a:extLst>
              </a:tr>
              <a:tr h="6775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補助金額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現金寄付の</a:t>
                      </a:r>
                      <a:r>
                        <a:rPr kumimoji="1" lang="en-US" altLang="ja-JP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50</a:t>
                      </a: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％、</a:t>
                      </a:r>
                      <a:r>
                        <a:rPr kumimoji="1" lang="en-US" altLang="ja-JP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DDF</a:t>
                      </a: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</a:t>
                      </a:r>
                      <a:r>
                        <a:rPr kumimoji="1" lang="en-US" altLang="ja-JP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100</a:t>
                      </a:r>
                      <a:r>
                        <a:rPr kumimoji="1" lang="ja-JP" altLang="en-US" sz="23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％をマッチング</a:t>
                      </a: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3729778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568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1632</TotalTime>
  <Words>1083</Words>
  <Application>Microsoft Office PowerPoint</Application>
  <PresentationFormat>ワイド画面</PresentationFormat>
  <Paragraphs>158</Paragraphs>
  <Slides>13</Slides>
  <Notes>13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13</vt:i4>
      </vt:variant>
    </vt:vector>
  </HeadingPairs>
  <TitlesOfParts>
    <vt:vector size="28" baseType="lpstr">
      <vt:lpstr>HG丸ｺﾞｼｯｸM-PRO</vt:lpstr>
      <vt:lpstr>ＭＳ 明朝</vt:lpstr>
      <vt:lpstr>游ゴシック</vt:lpstr>
      <vt:lpstr>游ゴシック Light</vt:lpstr>
      <vt:lpstr>Arial</vt:lpstr>
      <vt:lpstr>Arial Narrow</vt:lpstr>
      <vt:lpstr>Calibri</vt:lpstr>
      <vt:lpstr>Century Schoolbook</vt:lpstr>
      <vt:lpstr>Georgia</vt:lpstr>
      <vt:lpstr>Wingdings 2</vt:lpstr>
      <vt:lpstr>Office テーマ</vt:lpstr>
      <vt:lpstr>2_Custom Design</vt:lpstr>
      <vt:lpstr>4_Custom Design</vt:lpstr>
      <vt:lpstr>5_Custom Design</vt:lpstr>
      <vt:lpstr>View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miyasato</dc:creator>
  <cp:lastModifiedBy>国際ロータリー2660</cp:lastModifiedBy>
  <cp:revision>136</cp:revision>
  <cp:lastPrinted>2019-09-12T02:04:54Z</cp:lastPrinted>
  <dcterms:created xsi:type="dcterms:W3CDTF">2019-09-11T01:08:07Z</dcterms:created>
  <dcterms:modified xsi:type="dcterms:W3CDTF">2020-04-23T08:13:44Z</dcterms:modified>
</cp:coreProperties>
</file>