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2"/>
  </p:notesMasterIdLst>
  <p:handoutMasterIdLst>
    <p:handoutMasterId r:id="rId13"/>
  </p:handoutMasterIdLst>
  <p:sldIdLst>
    <p:sldId id="256" r:id="rId2"/>
    <p:sldId id="311" r:id="rId3"/>
    <p:sldId id="362" r:id="rId4"/>
    <p:sldId id="349" r:id="rId5"/>
    <p:sldId id="341" r:id="rId6"/>
    <p:sldId id="363" r:id="rId7"/>
    <p:sldId id="358" r:id="rId8"/>
    <p:sldId id="359" r:id="rId9"/>
    <p:sldId id="350" r:id="rId10"/>
    <p:sldId id="352" r:id="rId11"/>
  </p:sldIdLst>
  <p:sldSz cx="13004800" cy="97536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BEF"/>
    <a:srgbClr val="FF0000"/>
    <a:srgbClr val="000000"/>
    <a:srgbClr val="FF9900"/>
    <a:srgbClr val="FFEBFF"/>
    <a:srgbClr val="FFCCFF"/>
    <a:srgbClr val="FF0066"/>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F8"/>
          </a:solidFill>
        </a:fill>
      </a:tcStyle>
    </a:wholeTbl>
    <a:band2H>
      <a:tcTxStyle/>
      <a:tcStyle>
        <a:tcBdr/>
        <a:fill>
          <a:solidFill>
            <a:srgbClr val="E7F0FC"/>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E9D0"/>
          </a:solidFill>
        </a:fill>
      </a:tcStyle>
    </a:wholeTbl>
    <a:band2H>
      <a:tcTxStyle/>
      <a:tcStyle>
        <a:tcBdr/>
        <a:fill>
          <a:solidFill>
            <a:srgbClr val="EDF4E9"/>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D1EE"/>
          </a:solidFill>
        </a:fill>
      </a:tcStyle>
    </a:wholeTbl>
    <a:band2H>
      <a:tcTxStyle/>
      <a:tcStyle>
        <a:tcBdr/>
        <a:fill>
          <a:solidFill>
            <a:srgbClr val="F0E9F7"/>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2" autoAdjust="0"/>
    <p:restoredTop sz="75926" autoAdjust="0"/>
  </p:normalViewPr>
  <p:slideViewPr>
    <p:cSldViewPr snapToGrid="0">
      <p:cViewPr varScale="1">
        <p:scale>
          <a:sx n="46" d="100"/>
          <a:sy n="46" d="100"/>
        </p:scale>
        <p:origin x="1882" y="48"/>
      </p:cViewPr>
      <p:guideLst/>
    </p:cSldViewPr>
  </p:slideViewPr>
  <p:notesTextViewPr>
    <p:cViewPr>
      <p:scale>
        <a:sx n="1" d="1"/>
        <a:sy n="1" d="1"/>
      </p:scale>
      <p:origin x="0" y="0"/>
    </p:cViewPr>
  </p:notesTextViewPr>
  <p:notesViewPr>
    <p:cSldViewPr snapToGrid="0">
      <p:cViewPr varScale="1">
        <p:scale>
          <a:sx n="58" d="100"/>
          <a:sy n="58" d="100"/>
        </p:scale>
        <p:origin x="327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2227" tIns="46114" rIns="92227" bIns="46114" rtlCol="0"/>
          <a:lstStyle>
            <a:lvl1pPr algn="l">
              <a:defRPr sz="1300"/>
            </a:lvl1pPr>
          </a:lstStyle>
          <a:p>
            <a:r>
              <a:rPr kumimoji="1" lang="en-US" altLang="ja-JP"/>
              <a:t>17-18 </a:t>
            </a:r>
            <a:r>
              <a:rPr kumimoji="1" lang="ja-JP" altLang="en-US"/>
              <a:t>財団・国際奉仕 合同研修会</a:t>
            </a: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2227" tIns="46114" rIns="92227" bIns="46114" rtlCol="0"/>
          <a:lstStyle>
            <a:lvl1pPr algn="r">
              <a:defRPr sz="1300"/>
            </a:lvl1pPr>
          </a:lstStyle>
          <a:p>
            <a:r>
              <a:rPr kumimoji="1" lang="en-US" altLang="ja-JP"/>
              <a:t>2017.07.06</a:t>
            </a:r>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2227" tIns="46114" rIns="92227" bIns="46114" rtlCol="0" anchor="b"/>
          <a:lstStyle>
            <a:lvl1pPr algn="l">
              <a:defRPr sz="1300"/>
            </a:lvl1pPr>
          </a:lstStyle>
          <a:p>
            <a:r>
              <a:rPr kumimoji="1" lang="en-US" altLang="ja-JP"/>
              <a:t>RID2660 </a:t>
            </a:r>
            <a:r>
              <a:rPr kumimoji="1" lang="ja-JP" altLang="en-US"/>
              <a:t>地区財団委員会</a:t>
            </a: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27" tIns="46114" rIns="92227" bIns="46114" rtlCol="0" anchor="b"/>
          <a:lstStyle>
            <a:lvl1pPr algn="r">
              <a:defRPr sz="1300"/>
            </a:lvl1pPr>
          </a:lstStyle>
          <a:p>
            <a:fld id="{C7E9211F-8CF2-44C5-9D1D-9C57900FA14F}" type="slidenum">
              <a:rPr kumimoji="1" lang="ja-JP" altLang="en-US" smtClean="0"/>
              <a:t>‹#›</a:t>
            </a:fld>
            <a:endParaRPr kumimoji="1" lang="ja-JP" altLang="en-US"/>
          </a:p>
        </p:txBody>
      </p:sp>
    </p:spTree>
    <p:extLst>
      <p:ext uri="{BB962C8B-B14F-4D97-AF65-F5344CB8AC3E}">
        <p14:creationId xmlns:p14="http://schemas.microsoft.com/office/powerpoint/2010/main" val="16874207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919163" y="744538"/>
            <a:ext cx="4968875" cy="3727450"/>
          </a:xfrm>
          <a:prstGeom prst="rect">
            <a:avLst/>
          </a:prstGeom>
        </p:spPr>
        <p:txBody>
          <a:bodyPr lIns="92227" tIns="46114" rIns="92227" bIns="46114"/>
          <a:lstStyle/>
          <a:p>
            <a:endParaRPr/>
          </a:p>
        </p:txBody>
      </p:sp>
      <p:sp>
        <p:nvSpPr>
          <p:cNvPr id="186" name="Shape 186"/>
          <p:cNvSpPr>
            <a:spLocks noGrp="1"/>
          </p:cNvSpPr>
          <p:nvPr>
            <p:ph type="body" sz="quarter" idx="1"/>
          </p:nvPr>
        </p:nvSpPr>
        <p:spPr>
          <a:xfrm>
            <a:off x="907627" y="4721186"/>
            <a:ext cx="4991947" cy="4472702"/>
          </a:xfrm>
          <a:prstGeom prst="rect">
            <a:avLst/>
          </a:prstGeom>
        </p:spPr>
        <p:txBody>
          <a:bodyPr lIns="92227" tIns="46114" rIns="92227" bIns="46114"/>
          <a:lstStyle/>
          <a:p>
            <a:endParaRPr/>
          </a:p>
        </p:txBody>
      </p:sp>
    </p:spTree>
    <p:extLst>
      <p:ext uri="{BB962C8B-B14F-4D97-AF65-F5344CB8AC3E}">
        <p14:creationId xmlns:p14="http://schemas.microsoft.com/office/powerpoint/2010/main" val="1747968753"/>
      </p:ext>
    </p:extLst>
  </p:cSld>
  <p:clrMap bg1="lt1" tx1="dk1" bg2="lt2" tx2="dk2" accent1="accent1" accent2="accent2" accent3="accent3" accent4="accent4" accent5="accent5" accent6="accent6" hlink="hlink" folHlink="folHlink"/>
  <p:hf/>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defTabSz="441701">
              <a:defRPr/>
            </a:pPr>
            <a:r>
              <a:rPr lang="ja-JP" altLang="ja-JP" sz="1000" dirty="0"/>
              <a:t>みなさんこんにちは</a:t>
            </a:r>
            <a:r>
              <a:rPr lang="en-US" altLang="ja-JP" sz="1000" dirty="0"/>
              <a:t>2660</a:t>
            </a:r>
            <a:r>
              <a:rPr lang="ja-JP" altLang="ja-JP" sz="1000" dirty="0"/>
              <a:t>地区でポリオプラスを担当しております大阪西北ロータリークラブの高士誠司と申します。</a:t>
            </a:r>
          </a:p>
          <a:p>
            <a:pPr>
              <a:lnSpc>
                <a:spcPct val="117999"/>
              </a:lnSpc>
            </a:pPr>
            <a:endParaRPr dirty="0"/>
          </a:p>
        </p:txBody>
      </p:sp>
    </p:spTree>
    <p:extLst>
      <p:ext uri="{BB962C8B-B14F-4D97-AF65-F5344CB8AC3E}">
        <p14:creationId xmlns:p14="http://schemas.microsoft.com/office/powerpoint/2010/main" val="534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しかし、こんなに近くに、少しの労力で効果を発揮する感染症との戦いのプログラムをロータリーは</a:t>
            </a:r>
            <a:r>
              <a:rPr lang="en-US" altLang="ja-JP" sz="1000" dirty="0"/>
              <a:t>30</a:t>
            </a:r>
            <a:r>
              <a:rPr lang="ja-JP" altLang="ja-JP" sz="1000" dirty="0"/>
              <a:t>年前から継続して取り組んできています。</a:t>
            </a:r>
          </a:p>
          <a:p>
            <a:r>
              <a:rPr lang="en-US" altLang="ja-JP" sz="1000" dirty="0"/>
              <a:t> </a:t>
            </a:r>
            <a:endParaRPr lang="ja-JP" altLang="ja-JP" sz="1000" dirty="0"/>
          </a:p>
          <a:p>
            <a:r>
              <a:rPr lang="en-US" altLang="ja-JP" sz="1000" dirty="0"/>
              <a:t>2660</a:t>
            </a:r>
            <a:r>
              <a:rPr lang="ja-JP" altLang="ja-JP" sz="1000" dirty="0"/>
              <a:t>地区ではポリオプラス寄付お一人５０ドルをお願いしています。</a:t>
            </a:r>
          </a:p>
          <a:p>
            <a:r>
              <a:rPr lang="ja-JP" altLang="ja-JP" sz="1000" dirty="0"/>
              <a:t>また、この機会に寄付ゼロクラブのゼロを継続してゆきたいと強く願っています。</a:t>
            </a:r>
          </a:p>
          <a:p>
            <a:r>
              <a:rPr lang="ja-JP" altLang="ja-JP" sz="1000" dirty="0"/>
              <a:t>どうか感染症との戦いにお一人お一人が出来ることを強く強くお願い致します。</a:t>
            </a:r>
          </a:p>
          <a:p>
            <a:r>
              <a:rPr lang="en-US" altLang="ja-JP" sz="1000" dirty="0"/>
              <a:t> </a:t>
            </a:r>
            <a:endParaRPr lang="ja-JP" altLang="ja-JP" sz="1000" dirty="0"/>
          </a:p>
          <a:p>
            <a:r>
              <a:rPr lang="ja-JP" altLang="ja-JP" sz="1000" dirty="0"/>
              <a:t>ご覧いただきありがとうございました。</a:t>
            </a:r>
          </a:p>
          <a:p>
            <a:endParaRPr kumimoji="1" lang="en-US" altLang="ja-JP" dirty="0"/>
          </a:p>
        </p:txBody>
      </p:sp>
    </p:spTree>
    <p:extLst>
      <p:ext uri="{BB962C8B-B14F-4D97-AF65-F5344CB8AC3E}">
        <p14:creationId xmlns:p14="http://schemas.microsoft.com/office/powerpoint/2010/main" val="213216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世界は、我々は、今、新型コロナウイルス感染症と戦っている真っ只中であります。</a:t>
            </a:r>
          </a:p>
          <a:p>
            <a:r>
              <a:rPr lang="ja-JP" altLang="ja-JP" sz="1000" dirty="0"/>
              <a:t>翻って考えてみますと人類はこれまでスペイン風邪、ペスト、コレラ、麻疹、天然痘などの感染症と戦ってきました。最近ではエイズ、エボラ出血熱、</a:t>
            </a:r>
            <a:r>
              <a:rPr lang="en-US" altLang="ja-JP" sz="1000" dirty="0"/>
              <a:t>SARS</a:t>
            </a:r>
            <a:r>
              <a:rPr lang="ja-JP" altLang="ja-JP" sz="1000" dirty="0"/>
              <a:t>、</a:t>
            </a:r>
            <a:r>
              <a:rPr lang="en-US" altLang="ja-JP" sz="1000" dirty="0"/>
              <a:t>MERS</a:t>
            </a:r>
            <a:r>
              <a:rPr lang="ja-JP" altLang="ja-JP" sz="1000" dirty="0"/>
              <a:t>との戦いの恐怖はまだ記憶に新しいところです。</a:t>
            </a:r>
          </a:p>
          <a:p>
            <a:pPr rtl="0"/>
            <a:endParaRPr kumimoji="1" lang="en-US" altLang="ja-JP" sz="1200" dirty="0"/>
          </a:p>
        </p:txBody>
      </p:sp>
    </p:spTree>
    <p:extLst>
      <p:ext uri="{BB962C8B-B14F-4D97-AF65-F5344CB8AC3E}">
        <p14:creationId xmlns:p14="http://schemas.microsoft.com/office/powerpoint/2010/main" val="77978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天然痘の後に人類を襲ったのがポリオウイルスであります。その天然痘は</a:t>
            </a:r>
            <a:r>
              <a:rPr lang="en-US" altLang="ja-JP" sz="1000" dirty="0"/>
              <a:t>1980</a:t>
            </a:r>
            <a:r>
              <a:rPr lang="ja-JP" altLang="ja-JP" sz="1000" dirty="0"/>
              <a:t>年に根絶されました。</a:t>
            </a:r>
          </a:p>
          <a:p>
            <a:r>
              <a:rPr lang="ja-JP" altLang="ja-JP" sz="1000" dirty="0"/>
              <a:t>ポリオの感染者数は</a:t>
            </a:r>
            <a:r>
              <a:rPr lang="en-US" altLang="ja-JP" sz="1000" dirty="0"/>
              <a:t>1985</a:t>
            </a:r>
            <a:r>
              <a:rPr lang="ja-JP" altLang="ja-JP" sz="1000" dirty="0"/>
              <a:t>年１２５ヶ国で</a:t>
            </a:r>
            <a:r>
              <a:rPr lang="en-US" altLang="ja-JP" sz="1000" dirty="0"/>
              <a:t>35</a:t>
            </a:r>
            <a:r>
              <a:rPr lang="ja-JP" altLang="ja-JP" sz="1000" dirty="0"/>
              <a:t>万人に達していました。</a:t>
            </a:r>
          </a:p>
          <a:p>
            <a:r>
              <a:rPr lang="ja-JP" altLang="ja-JP" sz="1000" dirty="0"/>
              <a:t>ポリオは主に</a:t>
            </a:r>
            <a:r>
              <a:rPr lang="en-US" altLang="ja-JP" sz="1000" dirty="0"/>
              <a:t>5</a:t>
            </a:r>
            <a:r>
              <a:rPr lang="ja-JP" altLang="ja-JP" sz="1000" dirty="0"/>
              <a:t>歳以下の子どもたちに感染し、そして後遺症を残すいわゆる治らない病気として猛威を振るいました。</a:t>
            </a:r>
          </a:p>
          <a:p>
            <a:r>
              <a:rPr lang="ja-JP" altLang="ja-JP" sz="1000" dirty="0"/>
              <a:t>日本では既に</a:t>
            </a:r>
            <a:r>
              <a:rPr lang="en-US" altLang="ja-JP" sz="1000" dirty="0"/>
              <a:t>1960</a:t>
            </a:r>
            <a:r>
              <a:rPr lang="ja-JP" altLang="ja-JP" sz="1000" dirty="0"/>
              <a:t>年に猛威を振るい、全く今と同じように</a:t>
            </a:r>
            <a:r>
              <a:rPr lang="en-US" altLang="ja-JP" sz="1000" dirty="0"/>
              <a:t>NHK</a:t>
            </a:r>
            <a:r>
              <a:rPr lang="ja-JP" altLang="ja-JP" sz="1000" dirty="0"/>
              <a:t>テレビにおいて「ポリオ患者発生数即日集計」が全国放送される緊迫した状況を記憶されている会員もおられることと思います。国内感染者数は約</a:t>
            </a:r>
            <a:r>
              <a:rPr lang="en-US" altLang="ja-JP" sz="1000" dirty="0"/>
              <a:t>6,500</a:t>
            </a:r>
            <a:r>
              <a:rPr lang="ja-JP" altLang="ja-JP" sz="1000" dirty="0"/>
              <a:t>人です。</a:t>
            </a:r>
          </a:p>
          <a:p>
            <a:r>
              <a:rPr lang="ja-JP" altLang="ja-JP" sz="1000" dirty="0"/>
              <a:t>日本流行時の感染者数や、その後世界猛威を振るった感染者数はグローバル化した現在の新型コロナウイルスとは規模が小さいですがパンデミックの恐怖は同じです。</a:t>
            </a:r>
          </a:p>
          <a:p>
            <a:pPr rtl="0"/>
            <a:endParaRPr kumimoji="1" lang="en-US" altLang="ja-JP" sz="1200" dirty="0"/>
          </a:p>
        </p:txBody>
      </p:sp>
    </p:spTree>
    <p:extLst>
      <p:ext uri="{BB962C8B-B14F-4D97-AF65-F5344CB8AC3E}">
        <p14:creationId xmlns:p14="http://schemas.microsoft.com/office/powerpoint/2010/main" val="135785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国際ロータリーは当時、この状況を憂慮しポリオ根絶に立ち上がりました。しかし当初は</a:t>
            </a:r>
            <a:r>
              <a:rPr lang="en-US" altLang="ja-JP" sz="1000" dirty="0"/>
              <a:t>WHO</a:t>
            </a:r>
            <a:r>
              <a:rPr lang="ja-JP" altLang="ja-JP" sz="1000" dirty="0"/>
              <a:t>などにも相手にされず頓挫したかに見えましたが先輩ロータリアン方の寄付と奉仕の熱意が通じ、とうとう</a:t>
            </a:r>
            <a:r>
              <a:rPr lang="en-US" altLang="ja-JP" sz="1000" dirty="0"/>
              <a:t>WHO</a:t>
            </a:r>
            <a:r>
              <a:rPr lang="ja-JP" altLang="ja-JP" sz="1000" dirty="0"/>
              <a:t>を動かし</a:t>
            </a:r>
            <a:r>
              <a:rPr lang="en-US" altLang="ja-JP" sz="1000" dirty="0"/>
              <a:t>CDC</a:t>
            </a:r>
            <a:r>
              <a:rPr lang="ja-JP" altLang="ja-JP" sz="1000" dirty="0"/>
              <a:t>も巻き込み</a:t>
            </a:r>
            <a:r>
              <a:rPr lang="en-US" altLang="ja-JP" sz="1000" dirty="0"/>
              <a:t>GPEI</a:t>
            </a:r>
            <a:r>
              <a:rPr lang="ja-JP" altLang="ja-JP" sz="1000" dirty="0"/>
              <a:t>、世界ポリオ根絶推進活動を立ち上げるに至りました。ロータリーは資金調達、ボランティア、アドボカシーを担い</a:t>
            </a:r>
            <a:r>
              <a:rPr lang="en-US" altLang="ja-JP" sz="1000" dirty="0"/>
              <a:t>GPEI</a:t>
            </a:r>
            <a:r>
              <a:rPr lang="ja-JP" altLang="ja-JP" sz="1000" dirty="0"/>
              <a:t>の牽引役となり現在ポリオ感染者を</a:t>
            </a:r>
            <a:r>
              <a:rPr lang="en-US" altLang="ja-JP" sz="1000" dirty="0"/>
              <a:t>99.9</a:t>
            </a:r>
            <a:r>
              <a:rPr lang="ja-JP" altLang="ja-JP" sz="1000" dirty="0"/>
              <a:t>％、常在国を２ヶ国まで減少させました。あと一歩です。</a:t>
            </a:r>
          </a:p>
          <a:p>
            <a:pPr rtl="0"/>
            <a:endParaRPr kumimoji="1" lang="en-US" altLang="ja-JP" sz="1200" dirty="0"/>
          </a:p>
        </p:txBody>
      </p:sp>
    </p:spTree>
    <p:extLst>
      <p:ext uri="{BB962C8B-B14F-4D97-AF65-F5344CB8AC3E}">
        <p14:creationId xmlns:p14="http://schemas.microsoft.com/office/powerpoint/2010/main" val="46373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今、世界は新型コロナウイルスと先の見えない戦いをしています。残念ながら</a:t>
            </a:r>
            <a:r>
              <a:rPr lang="en-US" altLang="ja-JP" sz="1000" dirty="0"/>
              <a:t>WHO</a:t>
            </a:r>
            <a:r>
              <a:rPr lang="ja-JP" altLang="ja-JP" sz="1000" dirty="0"/>
              <a:t>も</a:t>
            </a:r>
            <a:r>
              <a:rPr lang="en-US" altLang="ja-JP" sz="1000" dirty="0"/>
              <a:t>CDC</a:t>
            </a:r>
            <a:r>
              <a:rPr lang="ja-JP" altLang="ja-JP" sz="1000" dirty="0"/>
              <a:t>（米国疾病管理予防センター）も新型コロナウイルスとの戦いにおいては充分に機能せず苦戦を強いられ批判にさらされています。</a:t>
            </a:r>
          </a:p>
          <a:p>
            <a:r>
              <a:rPr lang="en-US" altLang="ja-JP" sz="1000" dirty="0"/>
              <a:t> </a:t>
            </a:r>
            <a:endParaRPr lang="ja-JP" altLang="ja-JP" sz="1000" dirty="0"/>
          </a:p>
          <a:p>
            <a:r>
              <a:rPr lang="ja-JP" altLang="ja-JP" sz="1000" dirty="0"/>
              <a:t>なぜか？　戦争であれウイルスとの戦いであれ「自分の国は自分で守る」ことが大原則です。しかしその大原則の後には協調がなければ緊急事態は収束されません。ポリオ根絶活動においてはその役割を見事に国際ロータリーが果たしました。だからロータリアンは世界で信頼されるのです。</a:t>
            </a:r>
          </a:p>
          <a:p>
            <a:endParaRPr kumimoji="1" lang="ja-JP" altLang="en-US" sz="1200" dirty="0"/>
          </a:p>
          <a:p>
            <a:endParaRPr kumimoji="1" lang="ja-JP" altLang="en-US" sz="1200" dirty="0"/>
          </a:p>
        </p:txBody>
      </p:sp>
    </p:spTree>
    <p:extLst>
      <p:ext uri="{BB962C8B-B14F-4D97-AF65-F5344CB8AC3E}">
        <p14:creationId xmlns:p14="http://schemas.microsoft.com/office/powerpoint/2010/main" val="72440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41701">
              <a:defRPr/>
            </a:pPr>
            <a:r>
              <a:rPr lang="ja-JP" altLang="ja-JP" sz="1000" dirty="0"/>
              <a:t>我々ロータリアンが執念をもってポリオウイルスを根絶させようとしているには理由があります。根絶の過程で作りあげられた人的ネットワークや医療インフラが必ずや、ほかの感染症との戦いに役に立つレガシーとなるという固い信念と、そして世界との約束があるからです。</a:t>
            </a:r>
          </a:p>
          <a:p>
            <a:endParaRPr kumimoji="1" lang="ja-JP" altLang="en-US" dirty="0"/>
          </a:p>
        </p:txBody>
      </p:sp>
    </p:spTree>
    <p:extLst>
      <p:ext uri="{BB962C8B-B14F-4D97-AF65-F5344CB8AC3E}">
        <p14:creationId xmlns:p14="http://schemas.microsoft.com/office/powerpoint/2010/main" val="170485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そして今、ロータリーが構築したポリオ根絶のインフラが新型コロナウイルスへの対応と拡大抑止にため既に活用され、各国のポリオ根絶チームのスタッフが新型ウイルスの監視、保健従事者の研修、感染経路の追跡にあたっています。</a:t>
            </a:r>
          </a:p>
          <a:p>
            <a:r>
              <a:rPr lang="en-US" altLang="ja-JP" sz="1000" dirty="0"/>
              <a:t> </a:t>
            </a:r>
            <a:endParaRPr lang="ja-JP" altLang="ja-JP" sz="1000" dirty="0"/>
          </a:p>
          <a:p>
            <a:r>
              <a:rPr lang="ja-JP" altLang="ja-JP" sz="1000" dirty="0"/>
              <a:t>また、アフリカを中心とした</a:t>
            </a:r>
            <a:r>
              <a:rPr lang="en-US" altLang="ja-JP" sz="1000" dirty="0"/>
              <a:t>13</a:t>
            </a:r>
            <a:r>
              <a:rPr lang="ja-JP" altLang="ja-JP" sz="1000" dirty="0"/>
              <a:t>ヶ国で新型コロナウイルスの対応と対策のため、ポリオ根絶活動のボランティアが配置されています。</a:t>
            </a:r>
          </a:p>
          <a:p>
            <a:endParaRPr kumimoji="1" lang="en-US" altLang="ja-JP" dirty="0"/>
          </a:p>
        </p:txBody>
      </p:sp>
    </p:spTree>
    <p:extLst>
      <p:ext uri="{BB962C8B-B14F-4D97-AF65-F5344CB8AC3E}">
        <p14:creationId xmlns:p14="http://schemas.microsoft.com/office/powerpoint/2010/main" val="330887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000" dirty="0"/>
              <a:t>ポリオ根絶活動において、私たちは伝染病がもたらす悲惨な影響を目にしてきました。この経験を踏まえ、新型コロナウイルスの軽減と拡大抑止のために、これまで培ってきた知識とリソースを投入して各国の保健システムを全力で支援するとともに、引き続き連携してポリオ根絶活動を続けていきます。</a:t>
            </a:r>
          </a:p>
          <a:p>
            <a:r>
              <a:rPr lang="ja-JP" altLang="ja-JP" sz="1000" dirty="0"/>
              <a:t>今この時も世界のポリオワーカーの方々は現場でポリオワクチン投与と同時に新型コロナウイルスの感染を監視してくれているのです。それがポリオプラスプログラムの「プラス」の言葉の意味するところなのです。</a:t>
            </a:r>
          </a:p>
          <a:p>
            <a:r>
              <a:rPr lang="ja-JP" altLang="ja-JP" sz="1000" dirty="0"/>
              <a:t>決してロータリーはポリオ根絶だけに固執して新しい未知の感染症との戦いをおろそかしているわけではありません。その全く逆だ、ということをどうぞご理解いただきたいと思います。</a:t>
            </a:r>
            <a:endParaRPr kumimoji="1" lang="en-US" altLang="ja-JP" sz="1000" dirty="0"/>
          </a:p>
        </p:txBody>
      </p:sp>
    </p:spTree>
    <p:extLst>
      <p:ext uri="{BB962C8B-B14F-4D97-AF65-F5344CB8AC3E}">
        <p14:creationId xmlns:p14="http://schemas.microsoft.com/office/powerpoint/2010/main" val="161698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41701">
              <a:defRPr/>
            </a:pPr>
            <a:r>
              <a:rPr lang="ja-JP" altLang="ja-JP" sz="1000" dirty="0"/>
              <a:t>ポリオ根絶活動自体は、ナイジェリアを最後にアフリカ大陸でのポリオフリーを目前に控えています。しかしながら紛争地域であるパキスタン、アフガニスタンにおいては症例数の異常な増加をご報告しなければならない深刻な事態となっています。</a:t>
            </a:r>
          </a:p>
          <a:p>
            <a:r>
              <a:rPr lang="en-US" altLang="ja-JP" sz="1000" dirty="0"/>
              <a:t> </a:t>
            </a:r>
            <a:endParaRPr lang="ja-JP" altLang="ja-JP" sz="1000" dirty="0"/>
          </a:p>
          <a:p>
            <a:r>
              <a:rPr lang="ja-JP" altLang="ja-JP" sz="1000" dirty="0"/>
              <a:t>天然痘であれ、ポリオであれ、エイズであれ一つの感染症を地球から根絶させることの意味は大きいのです。</a:t>
            </a:r>
          </a:p>
          <a:p>
            <a:r>
              <a:rPr lang="en-US" altLang="ja-JP" sz="1000" dirty="0"/>
              <a:t> </a:t>
            </a:r>
            <a:endParaRPr lang="ja-JP" altLang="ja-JP" sz="1000" dirty="0"/>
          </a:p>
          <a:p>
            <a:r>
              <a:rPr lang="ja-JP" altLang="ja-JP" sz="1000" dirty="0"/>
              <a:t>今現在皆さまは充分なロータリー活動が出来ていない、というジレンマがあると思います。またこんな緊急事態にロータリーどころではない、とお考えかもしれません。</a:t>
            </a:r>
          </a:p>
          <a:p>
            <a:endParaRPr kumimoji="1" lang="en-US" altLang="ja-JP" dirty="0"/>
          </a:p>
        </p:txBody>
      </p:sp>
    </p:spTree>
    <p:extLst>
      <p:ext uri="{BB962C8B-B14F-4D97-AF65-F5344CB8AC3E}">
        <p14:creationId xmlns:p14="http://schemas.microsoft.com/office/powerpoint/2010/main" val="47920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23ECD-ACD8-4E25-B355-54029671FAB3}"/>
              </a:ext>
            </a:extLst>
          </p:cNvPr>
          <p:cNvSpPr>
            <a:spLocks noGrp="1"/>
          </p:cNvSpPr>
          <p:nvPr>
            <p:ph type="ctrTitle"/>
          </p:nvPr>
        </p:nvSpPr>
        <p:spPr>
          <a:xfrm>
            <a:off x="1625600" y="1596249"/>
            <a:ext cx="9753600" cy="3395698"/>
          </a:xfrm>
        </p:spPr>
        <p:txBody>
          <a:bodyPr anchor="b"/>
          <a:lstStyle>
            <a:lvl1pPr algn="ctr">
              <a:defRPr sz="64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84C21F-C372-4749-9DCE-F7DC1231089A}"/>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BF09D61-6EF9-4CFD-AD81-866CB0C2858C}"/>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C9912B62-4CF0-48A9-888E-5FDE339C006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8693289-BEC7-42A5-A431-6089BA9A395A}"/>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82475640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07A83-7508-4FDD-9B7D-7FC2DF0061E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FFFB8F-CF1F-430E-888F-C2213A14AF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996811-37CF-450F-9B75-B97F663A8E86}"/>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D9816DC9-80F8-40F1-9905-8FDF4683DBB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01C7846-EE8E-48F0-9C41-5C3435CA04A6}"/>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145693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08F3866-35EE-443A-8E08-82598F26C24F}"/>
              </a:ext>
            </a:extLst>
          </p:cNvPr>
          <p:cNvSpPr>
            <a:spLocks noGrp="1"/>
          </p:cNvSpPr>
          <p:nvPr>
            <p:ph type="title" orient="vert"/>
          </p:nvPr>
        </p:nvSpPr>
        <p:spPr>
          <a:xfrm>
            <a:off x="9306560" y="519289"/>
            <a:ext cx="2804160" cy="82657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50AD52-F2A0-486C-AB44-6B5D5A2C1B37}"/>
              </a:ext>
            </a:extLst>
          </p:cNvPr>
          <p:cNvSpPr>
            <a:spLocks noGrp="1"/>
          </p:cNvSpPr>
          <p:nvPr>
            <p:ph type="body" orient="vert" idx="1"/>
          </p:nvPr>
        </p:nvSpPr>
        <p:spPr>
          <a:xfrm>
            <a:off x="894080" y="519289"/>
            <a:ext cx="8249920" cy="82657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71BFD3-888F-4789-97C1-2B473E60590D}"/>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B20D068C-632C-4D7E-929F-C5AEC86A430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E5FE30A-5BC3-474C-AEBE-EAEB6D532AD8}"/>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13165849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3225800"/>
            <a:ext cx="10464800" cy="3302000"/>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093038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8E36F-5590-4619-8195-E84C24E0432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0ED83E-CA05-4318-9900-26DFC82B79B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41FEEA-1985-4919-981C-77A2BACF6D76}"/>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E8836B2B-DE2A-41F4-A635-26FE5C74670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0EF6759C-DA19-40F6-93B4-55F016AEBC9D}"/>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11241249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E925C3-A9AD-4963-A8F9-2F940D80B8B5}"/>
              </a:ext>
            </a:extLst>
          </p:cNvPr>
          <p:cNvSpPr>
            <a:spLocks noGrp="1"/>
          </p:cNvSpPr>
          <p:nvPr>
            <p:ph type="title"/>
          </p:nvPr>
        </p:nvSpPr>
        <p:spPr>
          <a:xfrm>
            <a:off x="887307" y="2431628"/>
            <a:ext cx="11216640" cy="4057226"/>
          </a:xfrm>
        </p:spPr>
        <p:txBody>
          <a:bodyPr anchor="b"/>
          <a:lstStyle>
            <a:lvl1pPr>
              <a:defRPr sz="64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346D7E-7FC0-44A8-A2E7-5D8739A6A375}"/>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5C8176-51AC-4CDD-B52F-99D0946C7C2A}"/>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32CC5F4D-BD0E-49E5-9E8A-705F6A3BDDB1}"/>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4BA5F68-2791-4EDE-A9A2-32C6C16CB613}"/>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99539571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E0A5B-2B3A-4E86-B589-1A7D862A35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00A4A5-F56E-4345-B229-2C790AB745A9}"/>
              </a:ext>
            </a:extLst>
          </p:cNvPr>
          <p:cNvSpPr>
            <a:spLocks noGrp="1"/>
          </p:cNvSpPr>
          <p:nvPr>
            <p:ph sz="half" idx="1"/>
          </p:nvPr>
        </p:nvSpPr>
        <p:spPr>
          <a:xfrm>
            <a:off x="894080" y="2596444"/>
            <a:ext cx="5527040" cy="61885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E5242ED-3FEB-4653-A505-BA9489555C5E}"/>
              </a:ext>
            </a:extLst>
          </p:cNvPr>
          <p:cNvSpPr>
            <a:spLocks noGrp="1"/>
          </p:cNvSpPr>
          <p:nvPr>
            <p:ph sz="half" idx="2"/>
          </p:nvPr>
        </p:nvSpPr>
        <p:spPr>
          <a:xfrm>
            <a:off x="6583680" y="2596444"/>
            <a:ext cx="5527040" cy="61885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480AC43-5693-46E4-A96D-09842966D914}"/>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27CBF39B-D457-4F62-9BEC-DAD03A1371AD}"/>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F63F0C2D-2092-4011-80F3-F0308559F917}"/>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97859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AC7B2-6E00-4CD3-AB73-165C8628A624}"/>
              </a:ext>
            </a:extLst>
          </p:cNvPr>
          <p:cNvSpPr>
            <a:spLocks noGrp="1"/>
          </p:cNvSpPr>
          <p:nvPr>
            <p:ph type="title"/>
          </p:nvPr>
        </p:nvSpPr>
        <p:spPr>
          <a:xfrm>
            <a:off x="895774" y="519290"/>
            <a:ext cx="11216640" cy="188524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8B665A-459B-4233-943B-0858703421AA}"/>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1865AB9-2574-4CF5-B553-B6B0F5AF56FC}"/>
              </a:ext>
            </a:extLst>
          </p:cNvPr>
          <p:cNvSpPr>
            <a:spLocks noGrp="1"/>
          </p:cNvSpPr>
          <p:nvPr>
            <p:ph sz="half" idx="2"/>
          </p:nvPr>
        </p:nvSpPr>
        <p:spPr>
          <a:xfrm>
            <a:off x="895775" y="3562773"/>
            <a:ext cx="5501639" cy="52403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5B29885-7F44-4619-AEBD-8BC222C7DA66}"/>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B0998DA-8AF7-468B-8E3F-6A31BBDE8158}"/>
              </a:ext>
            </a:extLst>
          </p:cNvPr>
          <p:cNvSpPr>
            <a:spLocks noGrp="1"/>
          </p:cNvSpPr>
          <p:nvPr>
            <p:ph sz="quarter" idx="4"/>
          </p:nvPr>
        </p:nvSpPr>
        <p:spPr>
          <a:xfrm>
            <a:off x="6583680" y="3562773"/>
            <a:ext cx="5528734" cy="524030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B3E0AE-2AB5-4146-8B77-27FF8330B6E2}"/>
              </a:ext>
            </a:extLst>
          </p:cNvPr>
          <p:cNvSpPr>
            <a:spLocks noGrp="1"/>
          </p:cNvSpPr>
          <p:nvPr>
            <p:ph type="dt" sz="half" idx="10"/>
          </p:nvPr>
        </p:nvSpPr>
        <p:spPr/>
        <p:txBody>
          <a:bodyPr/>
          <a:lstStyle/>
          <a:p>
            <a:endParaRPr lang="en-US" dirty="0"/>
          </a:p>
        </p:txBody>
      </p:sp>
      <p:sp>
        <p:nvSpPr>
          <p:cNvPr id="8" name="フッター プレースホルダー 7">
            <a:extLst>
              <a:ext uri="{FF2B5EF4-FFF2-40B4-BE49-F238E27FC236}">
                <a16:creationId xmlns:a16="http://schemas.microsoft.com/office/drawing/2014/main" id="{68D853FE-C033-4066-ADA9-5717530B1F16}"/>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CD72607F-83E7-4DBC-971D-7AB7AD1D0B39}"/>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60860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6D413-53F3-43E6-86F6-45362AC4235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FAE3E22-0ED8-4457-A49C-07696999F2EC}"/>
              </a:ext>
            </a:extLst>
          </p:cNvPr>
          <p:cNvSpPr>
            <a:spLocks noGrp="1"/>
          </p:cNvSpPr>
          <p:nvPr>
            <p:ph type="dt" sz="half" idx="10"/>
          </p:nvPr>
        </p:nvSpPr>
        <p:spPr/>
        <p:txBody>
          <a:bodyPr/>
          <a:lstStyle/>
          <a:p>
            <a:endParaRPr lang="en-US" dirty="0"/>
          </a:p>
        </p:txBody>
      </p:sp>
      <p:sp>
        <p:nvSpPr>
          <p:cNvPr id="4" name="フッター プレースホルダー 3">
            <a:extLst>
              <a:ext uri="{FF2B5EF4-FFF2-40B4-BE49-F238E27FC236}">
                <a16:creationId xmlns:a16="http://schemas.microsoft.com/office/drawing/2014/main" id="{634990C6-1725-4C70-9A01-30F6372F70CA}"/>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822E3AB7-0713-4015-A24D-DB47DE6EEA4B}"/>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61277130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FF2589-ACAB-42DB-ADDE-EEFBDE1E507F}"/>
              </a:ext>
            </a:extLst>
          </p:cNvPr>
          <p:cNvSpPr>
            <a:spLocks noGrp="1"/>
          </p:cNvSpPr>
          <p:nvPr>
            <p:ph type="dt" sz="half" idx="10"/>
          </p:nvPr>
        </p:nvSpPr>
        <p:spPr/>
        <p:txBody>
          <a:bodyPr/>
          <a:lstStyle/>
          <a:p>
            <a:endParaRPr lang="en-US" dirty="0"/>
          </a:p>
        </p:txBody>
      </p:sp>
      <p:sp>
        <p:nvSpPr>
          <p:cNvPr id="3" name="フッター プレースホルダー 2">
            <a:extLst>
              <a:ext uri="{FF2B5EF4-FFF2-40B4-BE49-F238E27FC236}">
                <a16:creationId xmlns:a16="http://schemas.microsoft.com/office/drawing/2014/main" id="{166EA18E-515C-46D6-B3E1-DC6167591138}"/>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DE605AF4-328E-4DDA-8C77-01F545E2970C}"/>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77337146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97C0F-7037-4CEF-95B9-46C346DC00C2}"/>
              </a:ext>
            </a:extLst>
          </p:cNvPr>
          <p:cNvSpPr>
            <a:spLocks noGrp="1"/>
          </p:cNvSpPr>
          <p:nvPr>
            <p:ph type="title"/>
          </p:nvPr>
        </p:nvSpPr>
        <p:spPr>
          <a:xfrm>
            <a:off x="895774" y="650240"/>
            <a:ext cx="4194386" cy="2275840"/>
          </a:xfrm>
        </p:spPr>
        <p:txBody>
          <a:bodyPr anchor="b"/>
          <a:lstStyle>
            <a:lvl1pPr>
              <a:defRPr sz="3413"/>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F7D5D0-2FBE-4AA9-B76C-4D44A8850461}"/>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539999-C85B-4C83-85CD-1C099676C3AD}"/>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FE57E4-F308-48FA-AC2A-E13C5C082558}"/>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4E34BD25-6E93-420F-83B7-4A6BC64B4309}"/>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A2896EA8-1128-4CC5-8194-45A5283AB829}"/>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2268347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779AA4-21CE-4A3E-BBB5-06560E755972}"/>
              </a:ext>
            </a:extLst>
          </p:cNvPr>
          <p:cNvSpPr>
            <a:spLocks noGrp="1"/>
          </p:cNvSpPr>
          <p:nvPr>
            <p:ph type="title"/>
          </p:nvPr>
        </p:nvSpPr>
        <p:spPr>
          <a:xfrm>
            <a:off x="895774" y="650240"/>
            <a:ext cx="4194386" cy="2275840"/>
          </a:xfrm>
        </p:spPr>
        <p:txBody>
          <a:bodyPr anchor="b"/>
          <a:lstStyle>
            <a:lvl1pPr>
              <a:defRPr sz="3413"/>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F6E7A39-11EC-42DA-BE71-9ADA8525E8E6}"/>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kumimoji="1" lang="ja-JP" altLang="en-US"/>
          </a:p>
        </p:txBody>
      </p:sp>
      <p:sp>
        <p:nvSpPr>
          <p:cNvPr id="4" name="テキスト プレースホルダー 3">
            <a:extLst>
              <a:ext uri="{FF2B5EF4-FFF2-40B4-BE49-F238E27FC236}">
                <a16:creationId xmlns:a16="http://schemas.microsoft.com/office/drawing/2014/main" id="{4D99A11F-5B86-4A2C-8778-D24A57DF42A2}"/>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11F456-6F02-4E9F-9759-298664FB1AD8}"/>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613E7FCD-B206-4503-9860-ECA43211444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47DA0844-1140-419A-8BE8-AD555507701D}"/>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46758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7882D16-73D7-4A30-B393-58E09F6F129D}"/>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741BCD-DBF0-4535-981C-A0259A709460}"/>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3B8E70-31E4-4B6B-96B4-2C331F3933FC}"/>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5" name="フッター プレースホルダー 4">
            <a:extLst>
              <a:ext uri="{FF2B5EF4-FFF2-40B4-BE49-F238E27FC236}">
                <a16:creationId xmlns:a16="http://schemas.microsoft.com/office/drawing/2014/main" id="{63E4FA6C-FCE8-496C-80E5-18CEB081BD59}"/>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ABB4444E-5F69-462C-B434-5C0AE4346204}"/>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42813480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975390" rtl="0" eaLnBrk="1" latinLnBrk="0" hangingPunct="1">
        <a:lnSpc>
          <a:spcPct val="90000"/>
        </a:lnSpc>
        <a:spcBef>
          <a:spcPct val="0"/>
        </a:spcBef>
        <a:buNone/>
        <a:defRPr kumimoji="1"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kumimoji="1"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kumimoji="1"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kumimoji="1"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kumimoji="1"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kumimoji="1"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kumimoji="1"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kumimoji="1"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kumimoji="1"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kumimoji="1" sz="1920" kern="1200">
          <a:solidFill>
            <a:schemeClr val="tx1"/>
          </a:solidFill>
          <a:latin typeface="+mn-lt"/>
          <a:ea typeface="+mn-ea"/>
          <a:cs typeface="+mn-cs"/>
        </a:defRPr>
      </a:lvl9pPr>
    </p:bodyStyle>
    <p:otherStyle>
      <a:defPPr>
        <a:defRPr lang="ja-JP"/>
      </a:defPPr>
      <a:lvl1pPr marL="0" algn="l" defTabSz="975390" rtl="0" eaLnBrk="1" latinLnBrk="0" hangingPunct="1">
        <a:defRPr kumimoji="1" sz="1920" kern="1200">
          <a:solidFill>
            <a:schemeClr val="tx1"/>
          </a:solidFill>
          <a:latin typeface="+mn-lt"/>
          <a:ea typeface="+mn-ea"/>
          <a:cs typeface="+mn-cs"/>
        </a:defRPr>
      </a:lvl1pPr>
      <a:lvl2pPr marL="487695" algn="l" defTabSz="975390" rtl="0" eaLnBrk="1" latinLnBrk="0" hangingPunct="1">
        <a:defRPr kumimoji="1" sz="1920" kern="1200">
          <a:solidFill>
            <a:schemeClr val="tx1"/>
          </a:solidFill>
          <a:latin typeface="+mn-lt"/>
          <a:ea typeface="+mn-ea"/>
          <a:cs typeface="+mn-cs"/>
        </a:defRPr>
      </a:lvl2pPr>
      <a:lvl3pPr marL="975390" algn="l" defTabSz="975390" rtl="0" eaLnBrk="1" latinLnBrk="0" hangingPunct="1">
        <a:defRPr kumimoji="1" sz="1920" kern="1200">
          <a:solidFill>
            <a:schemeClr val="tx1"/>
          </a:solidFill>
          <a:latin typeface="+mn-lt"/>
          <a:ea typeface="+mn-ea"/>
          <a:cs typeface="+mn-cs"/>
        </a:defRPr>
      </a:lvl3pPr>
      <a:lvl4pPr marL="1463086" algn="l" defTabSz="975390" rtl="0" eaLnBrk="1" latinLnBrk="0" hangingPunct="1">
        <a:defRPr kumimoji="1" sz="1920" kern="1200">
          <a:solidFill>
            <a:schemeClr val="tx1"/>
          </a:solidFill>
          <a:latin typeface="+mn-lt"/>
          <a:ea typeface="+mn-ea"/>
          <a:cs typeface="+mn-cs"/>
        </a:defRPr>
      </a:lvl4pPr>
      <a:lvl5pPr marL="1950781" algn="l" defTabSz="975390" rtl="0" eaLnBrk="1" latinLnBrk="0" hangingPunct="1">
        <a:defRPr kumimoji="1" sz="1920" kern="1200">
          <a:solidFill>
            <a:schemeClr val="tx1"/>
          </a:solidFill>
          <a:latin typeface="+mn-lt"/>
          <a:ea typeface="+mn-ea"/>
          <a:cs typeface="+mn-cs"/>
        </a:defRPr>
      </a:lvl5pPr>
      <a:lvl6pPr marL="2438476" algn="l" defTabSz="975390" rtl="0" eaLnBrk="1" latinLnBrk="0" hangingPunct="1">
        <a:defRPr kumimoji="1" sz="1920" kern="1200">
          <a:solidFill>
            <a:schemeClr val="tx1"/>
          </a:solidFill>
          <a:latin typeface="+mn-lt"/>
          <a:ea typeface="+mn-ea"/>
          <a:cs typeface="+mn-cs"/>
        </a:defRPr>
      </a:lvl6pPr>
      <a:lvl7pPr marL="2926171" algn="l" defTabSz="975390" rtl="0" eaLnBrk="1" latinLnBrk="0" hangingPunct="1">
        <a:defRPr kumimoji="1" sz="1920" kern="1200">
          <a:solidFill>
            <a:schemeClr val="tx1"/>
          </a:solidFill>
          <a:latin typeface="+mn-lt"/>
          <a:ea typeface="+mn-ea"/>
          <a:cs typeface="+mn-cs"/>
        </a:defRPr>
      </a:lvl7pPr>
      <a:lvl8pPr marL="3413867" algn="l" defTabSz="975390" rtl="0" eaLnBrk="1" latinLnBrk="0" hangingPunct="1">
        <a:defRPr kumimoji="1" sz="1920" kern="1200">
          <a:solidFill>
            <a:schemeClr val="tx1"/>
          </a:solidFill>
          <a:latin typeface="+mn-lt"/>
          <a:ea typeface="+mn-ea"/>
          <a:cs typeface="+mn-cs"/>
        </a:defRPr>
      </a:lvl8pPr>
      <a:lvl9pPr marL="3901562" algn="l" defTabSz="975390" rtl="0" eaLnBrk="1" latinLnBrk="0" hangingPunct="1">
        <a:defRPr kumimoji="1"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2357F3B-953B-4E3A-84D8-53C7C3B4B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792" y="6915237"/>
            <a:ext cx="6935639" cy="2746884"/>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5" name="図 4">
            <a:extLst>
              <a:ext uri="{FF2B5EF4-FFF2-40B4-BE49-F238E27FC236}">
                <a16:creationId xmlns:a16="http://schemas.microsoft.com/office/drawing/2014/main" id="{AC391B0C-D764-45EF-B3B7-718AE9E5A6AB}"/>
              </a:ext>
            </a:extLst>
          </p:cNvPr>
          <p:cNvPicPr>
            <a:picLocks noChangeAspect="1"/>
          </p:cNvPicPr>
          <p:nvPr/>
        </p:nvPicPr>
        <p:blipFill>
          <a:blip r:embed="rId4"/>
          <a:stretch>
            <a:fillRect/>
          </a:stretch>
        </p:blipFill>
        <p:spPr>
          <a:xfrm>
            <a:off x="2888764" y="3204279"/>
            <a:ext cx="7227272" cy="4069580"/>
          </a:xfrm>
          <a:prstGeom prst="rect">
            <a:avLst/>
          </a:prstGeom>
        </p:spPr>
      </p:pic>
      <p:graphicFrame>
        <p:nvGraphicFramePr>
          <p:cNvPr id="2" name="表 1">
            <a:extLst>
              <a:ext uri="{FF2B5EF4-FFF2-40B4-BE49-F238E27FC236}">
                <a16:creationId xmlns:a16="http://schemas.microsoft.com/office/drawing/2014/main" id="{505006E6-FBF7-40B2-BECA-570159E57FF4}"/>
              </a:ext>
            </a:extLst>
          </p:cNvPr>
          <p:cNvGraphicFramePr>
            <a:graphicFrameLocks noGrp="1"/>
          </p:cNvGraphicFramePr>
          <p:nvPr>
            <p:extLst>
              <p:ext uri="{D42A27DB-BD31-4B8C-83A1-F6EECF244321}">
                <p14:modId xmlns:p14="http://schemas.microsoft.com/office/powerpoint/2010/main" val="3227432403"/>
              </p:ext>
            </p:extLst>
          </p:nvPr>
        </p:nvGraphicFramePr>
        <p:xfrm>
          <a:off x="1182808" y="724972"/>
          <a:ext cx="10822248" cy="762000"/>
        </p:xfrm>
        <a:graphic>
          <a:graphicData uri="http://schemas.openxmlformats.org/drawingml/2006/table">
            <a:tbl>
              <a:tblPr firstRow="1" bandRow="1">
                <a:tableStyleId>{5940675A-B579-460E-94D1-54222C63F5DA}</a:tableStyleId>
              </a:tblPr>
              <a:tblGrid>
                <a:gridCol w="10822248">
                  <a:extLst>
                    <a:ext uri="{9D8B030D-6E8A-4147-A177-3AD203B41FA5}">
                      <a16:colId xmlns:a16="http://schemas.microsoft.com/office/drawing/2014/main" val="1465501517"/>
                    </a:ext>
                  </a:extLst>
                </a:gridCol>
              </a:tblGrid>
              <a:tr h="370840">
                <a:tc>
                  <a:txBody>
                    <a:bodyPr/>
                    <a:lstStyle/>
                    <a:p>
                      <a:r>
                        <a:rPr kumimoji="1" lang="ja-JP" altLang="en-US" sz="4400" b="1" dirty="0">
                          <a:solidFill>
                            <a:srgbClr val="FF0000"/>
                          </a:solidFill>
                          <a:latin typeface="HG丸ｺﾞｼｯｸM-PRO" panose="020F0600000000000000" pitchFamily="50" charset="-128"/>
                          <a:ea typeface="HG丸ｺﾞｼｯｸM-PRO" panose="020F0600000000000000" pitchFamily="50" charset="-128"/>
                        </a:rPr>
                        <a:t>ポリオ根絶</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8" name="テキスト ボックス 7">
            <a:extLst>
              <a:ext uri="{FF2B5EF4-FFF2-40B4-BE49-F238E27FC236}">
                <a16:creationId xmlns:a16="http://schemas.microsoft.com/office/drawing/2014/main" id="{0FE54FC0-BA27-41AB-8153-D241F69FC5C3}"/>
              </a:ext>
            </a:extLst>
          </p:cNvPr>
          <p:cNvSpPr txBox="1"/>
          <p:nvPr/>
        </p:nvSpPr>
        <p:spPr>
          <a:xfrm>
            <a:off x="1182808" y="1530317"/>
            <a:ext cx="9939621" cy="1323439"/>
          </a:xfrm>
          <a:prstGeom prst="rect">
            <a:avLst/>
          </a:prstGeom>
          <a:noFill/>
        </p:spPr>
        <p:txBody>
          <a:bodyPr wrap="square" rtlCol="0">
            <a:spAutoFit/>
          </a:bodyPr>
          <a:lstStyle/>
          <a:p>
            <a:r>
              <a:rPr kumimoji="1" lang="ja-JP" altLang="en-US" sz="4000" dirty="0">
                <a:solidFill>
                  <a:srgbClr val="FF0000"/>
                </a:solidFill>
                <a:latin typeface="HG丸ｺﾞｼｯｸM-PRO" panose="020F0600000000000000" pitchFamily="50" charset="-128"/>
                <a:ea typeface="HG丸ｺﾞｼｯｸM-PRO" panose="020F0600000000000000" pitchFamily="50" charset="-128"/>
              </a:rPr>
              <a:t>　新型コロナウイルスと闘うために</a:t>
            </a:r>
            <a:r>
              <a:rPr lang="ja-JP" altLang="en-US" sz="40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4000" dirty="0">
                <a:solidFill>
                  <a:srgbClr val="FF0000"/>
                </a:solidFill>
                <a:latin typeface="HG丸ｺﾞｼｯｸM-PRO" panose="020F0600000000000000" pitchFamily="50" charset="-128"/>
                <a:ea typeface="HG丸ｺﾞｼｯｸM-PRO" panose="020F0600000000000000" pitchFamily="50" charset="-128"/>
              </a:rPr>
              <a:t>　　　　　　　　　　　　今、ポリオ。</a:t>
            </a:r>
          </a:p>
        </p:txBody>
      </p:sp>
      <p:sp>
        <p:nvSpPr>
          <p:cNvPr id="3" name="テキスト ボックス 2">
            <a:extLst>
              <a:ext uri="{FF2B5EF4-FFF2-40B4-BE49-F238E27FC236}">
                <a16:creationId xmlns:a16="http://schemas.microsoft.com/office/drawing/2014/main" id="{49100F66-CFA2-44C1-8DB2-5B8D16473CD7}"/>
              </a:ext>
            </a:extLst>
          </p:cNvPr>
          <p:cNvSpPr txBox="1"/>
          <p:nvPr/>
        </p:nvSpPr>
        <p:spPr>
          <a:xfrm>
            <a:off x="1185207" y="7525244"/>
            <a:ext cx="6778386" cy="1569660"/>
          </a:xfrm>
          <a:prstGeom prst="rect">
            <a:avLst/>
          </a:prstGeom>
          <a:noFill/>
        </p:spPr>
        <p:txBody>
          <a:bodyPr wrap="square" rtlCol="0">
            <a:spAutoFit/>
          </a:bodyPr>
          <a:lstStyle/>
          <a:p>
            <a:r>
              <a:rPr kumimoji="1" lang="ja-JP" altLang="en-US" sz="3200" dirty="0">
                <a:solidFill>
                  <a:srgbClr val="002060"/>
                </a:solidFill>
                <a:latin typeface="HG丸ｺﾞｼｯｸM-PRO" panose="020F0600000000000000" pitchFamily="50" charset="-128"/>
                <a:ea typeface="HG丸ｺﾞｼｯｸM-PRO" panose="020F0600000000000000" pitchFamily="50" charset="-128"/>
              </a:rPr>
              <a:t>ポリオ・プラス小委員会</a:t>
            </a:r>
            <a:endParaRPr kumimoji="1" lang="en-US" altLang="ja-JP" sz="3200"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3200" dirty="0">
                <a:solidFill>
                  <a:srgbClr val="002060"/>
                </a:solidFill>
                <a:latin typeface="HG丸ｺﾞｼｯｸM-PRO" panose="020F0600000000000000" pitchFamily="50" charset="-128"/>
                <a:ea typeface="HG丸ｺﾞｼｯｸM-PRO" panose="020F0600000000000000" pitchFamily="50" charset="-128"/>
              </a:rPr>
              <a:t>　委員長　髙士　誠司</a:t>
            </a:r>
            <a:endParaRPr kumimoji="1" lang="en-US" altLang="ja-JP" sz="3200"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3200" dirty="0">
                <a:solidFill>
                  <a:srgbClr val="002060"/>
                </a:solidFill>
                <a:latin typeface="HG丸ｺﾞｼｯｸM-PRO" panose="020F0600000000000000" pitchFamily="50" charset="-128"/>
                <a:ea typeface="HG丸ｺﾞｼｯｸM-PRO" panose="020F0600000000000000" pitchFamily="50" charset="-128"/>
              </a:rPr>
              <a:t>（大阪西北ロータリークラブ）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F9AB4625-294D-42E6-A899-E3A160B8FF71}"/>
              </a:ext>
            </a:extLst>
          </p:cNvPr>
          <p:cNvGraphicFramePr>
            <a:graphicFrameLocks noGrp="1"/>
          </p:cNvGraphicFramePr>
          <p:nvPr>
            <p:extLst>
              <p:ext uri="{D42A27DB-BD31-4B8C-83A1-F6EECF244321}">
                <p14:modId xmlns:p14="http://schemas.microsoft.com/office/powerpoint/2010/main" val="2804502782"/>
              </p:ext>
            </p:extLst>
          </p:nvPr>
        </p:nvGraphicFramePr>
        <p:xfrm>
          <a:off x="2026413" y="1121467"/>
          <a:ext cx="10610595" cy="76200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400" b="1" dirty="0">
                          <a:solidFill>
                            <a:srgbClr val="FF0000"/>
                          </a:solidFill>
                          <a:latin typeface="HG丸ｺﾞｼｯｸM-PRO" panose="020F0600000000000000" pitchFamily="50" charset="-128"/>
                          <a:ea typeface="HG丸ｺﾞｼｯｸM-PRO" panose="020F0600000000000000" pitchFamily="50" charset="-128"/>
                        </a:rPr>
                        <a:t> 今、できること！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2" name="テキスト ボックス 1">
            <a:extLst>
              <a:ext uri="{FF2B5EF4-FFF2-40B4-BE49-F238E27FC236}">
                <a16:creationId xmlns:a16="http://schemas.microsoft.com/office/drawing/2014/main" id="{9FCF8CD0-CFFE-4D39-83FC-1C08CC99ABDB}"/>
              </a:ext>
            </a:extLst>
          </p:cNvPr>
          <p:cNvSpPr txBox="1"/>
          <p:nvPr/>
        </p:nvSpPr>
        <p:spPr>
          <a:xfrm>
            <a:off x="590802" y="3276337"/>
            <a:ext cx="12046206" cy="5478423"/>
          </a:xfrm>
          <a:prstGeom prst="rect">
            <a:avLst/>
          </a:prstGeom>
          <a:noFill/>
        </p:spPr>
        <p:txBody>
          <a:bodyPr wrap="square" rtlCol="0">
            <a:spAutoFit/>
          </a:bodyPr>
          <a:lstStyle/>
          <a:p>
            <a:r>
              <a:rPr lang="ja-JP" altLang="en-US" sz="4000" b="1" dirty="0">
                <a:solidFill>
                  <a:srgbClr val="FF0000"/>
                </a:solidFill>
                <a:latin typeface="HG丸ｺﾞｼｯｸM-PRO" panose="020F0600000000000000" pitchFamily="50" charset="-128"/>
                <a:ea typeface="HG丸ｺﾞｼｯｸM-PRO" panose="020F0600000000000000" pitchFamily="50" charset="-128"/>
              </a:rPr>
              <a:t>人類と感染症との闘いのため</a:t>
            </a:r>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rgbClr val="FF0000"/>
                </a:solidFill>
                <a:latin typeface="HG丸ｺﾞｼｯｸM-PRO" panose="020F0600000000000000" pitchFamily="50" charset="-128"/>
                <a:ea typeface="HG丸ｺﾞｼｯｸM-PRO" panose="020F0600000000000000" pitchFamily="50" charset="-128"/>
              </a:rPr>
              <a:t>　ポリオ・プラスプログラムのレガシイを！</a:t>
            </a:r>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4400" b="1" dirty="0">
                <a:solidFill>
                  <a:srgbClr val="FF0000"/>
                </a:solidFill>
                <a:latin typeface="HG丸ｺﾞｼｯｸM-PRO" panose="020F0600000000000000" pitchFamily="50" charset="-128"/>
                <a:ea typeface="HG丸ｺﾞｼｯｸM-PRO" panose="020F0600000000000000" pitchFamily="50" charset="-128"/>
              </a:rPr>
              <a:t>★ポリオに　</a:t>
            </a:r>
            <a:r>
              <a:rPr lang="en-US" altLang="ja-JP" sz="4400" b="1" i="1" dirty="0">
                <a:solidFill>
                  <a:srgbClr val="FF0000"/>
                </a:solidFill>
                <a:latin typeface="HG丸ｺﾞｼｯｸM-PRO" panose="020F0600000000000000" pitchFamily="50" charset="-128"/>
                <a:ea typeface="HG丸ｺﾞｼｯｸM-PRO" panose="020F0600000000000000" pitchFamily="50" charset="-128"/>
              </a:rPr>
              <a:t>$50</a:t>
            </a:r>
            <a:r>
              <a:rPr lang="ja-JP" altLang="en-US" sz="4400" b="1" i="1" dirty="0">
                <a:solidFill>
                  <a:srgbClr val="FF0000"/>
                </a:solidFill>
                <a:latin typeface="HG丸ｺﾞｼｯｸM-PRO" panose="020F0600000000000000" pitchFamily="50" charset="-128"/>
                <a:ea typeface="HG丸ｺﾞｼｯｸM-PRO" panose="020F0600000000000000" pitchFamily="50" charset="-128"/>
              </a:rPr>
              <a:t>　</a:t>
            </a:r>
            <a:r>
              <a:rPr lang="ja-JP" altLang="en-US" sz="4400" b="1" dirty="0">
                <a:solidFill>
                  <a:srgbClr val="FF0000"/>
                </a:solidFill>
                <a:latin typeface="HG丸ｺﾞｼｯｸM-PRO" panose="020F0600000000000000" pitchFamily="50" charset="-128"/>
                <a:ea typeface="HG丸ｺﾞｼｯｸM-PRO" panose="020F0600000000000000" pitchFamily="50" charset="-128"/>
              </a:rPr>
              <a:t>の寄付をお願いします！</a:t>
            </a:r>
            <a:endParaRPr lang="en-US" altLang="ja-JP" sz="44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4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4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～ポリオ寄付「ゼロ」クラブを「ゼロ」に！</a:t>
            </a:r>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endParaRPr kumimoji="1" lang="ja-JP" altLang="en-US" dirty="0"/>
          </a:p>
        </p:txBody>
      </p:sp>
    </p:spTree>
    <p:extLst>
      <p:ext uri="{BB962C8B-B14F-4D97-AF65-F5344CB8AC3E}">
        <p14:creationId xmlns:p14="http://schemas.microsoft.com/office/powerpoint/2010/main" val="41078982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08D0AE1E-04B3-4F81-8A81-6E5B67815978}"/>
              </a:ext>
            </a:extLst>
          </p:cNvPr>
          <p:cNvGraphicFramePr>
            <a:graphicFrameLocks noGrp="1"/>
          </p:cNvGraphicFramePr>
          <p:nvPr>
            <p:extLst>
              <p:ext uri="{D42A27DB-BD31-4B8C-83A1-F6EECF244321}">
                <p14:modId xmlns:p14="http://schemas.microsoft.com/office/powerpoint/2010/main" val="1506400919"/>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人類と感染症との闘い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2" name="テキスト ボックス 1">
            <a:extLst>
              <a:ext uri="{FF2B5EF4-FFF2-40B4-BE49-F238E27FC236}">
                <a16:creationId xmlns:a16="http://schemas.microsoft.com/office/drawing/2014/main" id="{FB39B822-54E1-49D1-B896-65049C951D40}"/>
              </a:ext>
            </a:extLst>
          </p:cNvPr>
          <p:cNvSpPr txBox="1"/>
          <p:nvPr/>
        </p:nvSpPr>
        <p:spPr>
          <a:xfrm>
            <a:off x="1496291" y="2975956"/>
            <a:ext cx="10610595" cy="5632311"/>
          </a:xfrm>
          <a:prstGeom prst="rect">
            <a:avLst/>
          </a:prstGeom>
          <a:noFill/>
        </p:spPr>
        <p:txBody>
          <a:bodyPr wrap="square" rtlCol="0">
            <a:spAutoFit/>
          </a:bodyPr>
          <a:lstStyle/>
          <a:p>
            <a:r>
              <a:rPr lang="en-US" altLang="ja-JP" sz="4000" dirty="0"/>
              <a:t>1348</a:t>
            </a:r>
            <a:r>
              <a:rPr lang="ja-JP" altLang="en-US" sz="4000" dirty="0"/>
              <a:t>年　ペスト大流行　</a:t>
            </a:r>
            <a:r>
              <a:rPr lang="ja-JP" altLang="en-US" sz="3200" dirty="0"/>
              <a:t>死者</a:t>
            </a:r>
            <a:r>
              <a:rPr lang="en-US" altLang="ja-JP" sz="3200" dirty="0"/>
              <a:t>1</a:t>
            </a:r>
            <a:r>
              <a:rPr lang="ja-JP" altLang="en-US" sz="3200" dirty="0"/>
              <a:t>億人</a:t>
            </a:r>
            <a:endParaRPr lang="en-US" altLang="ja-JP" sz="3200" dirty="0"/>
          </a:p>
          <a:p>
            <a:r>
              <a:rPr lang="en-US" altLang="ja-JP" sz="4000" dirty="0"/>
              <a:t>1918</a:t>
            </a:r>
            <a:r>
              <a:rPr lang="ja-JP" altLang="en-US" sz="4000" dirty="0"/>
              <a:t>年　スペイン風邪　</a:t>
            </a:r>
            <a:r>
              <a:rPr lang="ja-JP" altLang="en-US" sz="3200" dirty="0"/>
              <a:t>死者</a:t>
            </a:r>
            <a:r>
              <a:rPr lang="en-US" altLang="ja-JP" sz="3200" dirty="0"/>
              <a:t>4</a:t>
            </a:r>
            <a:r>
              <a:rPr lang="ja-JP" altLang="en-US" sz="3200" dirty="0"/>
              <a:t>千万人</a:t>
            </a:r>
            <a:endParaRPr lang="en-US" altLang="ja-JP" sz="3200" dirty="0"/>
          </a:p>
          <a:p>
            <a:r>
              <a:rPr lang="en-US" altLang="ja-JP" sz="4000" dirty="0"/>
              <a:t>1957</a:t>
            </a:r>
            <a:r>
              <a:rPr lang="ja-JP" altLang="en-US" sz="4000" dirty="0"/>
              <a:t>年　アジア風邪　　</a:t>
            </a:r>
            <a:r>
              <a:rPr lang="ja-JP" altLang="en-US" sz="3200" dirty="0"/>
              <a:t>死者２百万人</a:t>
            </a:r>
            <a:endParaRPr lang="en-US" altLang="ja-JP" sz="3200" dirty="0"/>
          </a:p>
          <a:p>
            <a:r>
              <a:rPr kumimoji="1" lang="en-US" altLang="ja-JP" sz="4000" dirty="0"/>
              <a:t>1980</a:t>
            </a:r>
            <a:r>
              <a:rPr kumimoji="1" lang="ja-JP" altLang="en-US" sz="4000" dirty="0"/>
              <a:t>年　天然痘根絶</a:t>
            </a:r>
            <a:endParaRPr kumimoji="1" lang="en-US" altLang="ja-JP" sz="4000" dirty="0"/>
          </a:p>
          <a:p>
            <a:r>
              <a:rPr lang="en-US" altLang="ja-JP" sz="4000" dirty="0"/>
              <a:t>1980</a:t>
            </a:r>
            <a:r>
              <a:rPr lang="ja-JP" altLang="en-US" sz="4000" dirty="0"/>
              <a:t>年　ポリオ根絶始動　</a:t>
            </a:r>
            <a:r>
              <a:rPr lang="ja-JP" altLang="en-US" sz="3200" dirty="0"/>
              <a:t>国際ロータリー</a:t>
            </a:r>
            <a:endParaRPr kumimoji="1" lang="en-US" altLang="ja-JP" sz="3200" dirty="0"/>
          </a:p>
          <a:p>
            <a:r>
              <a:rPr lang="en-US" altLang="ja-JP" sz="4000" dirty="0"/>
              <a:t>1981</a:t>
            </a:r>
            <a:r>
              <a:rPr lang="ja-JP" altLang="en-US" sz="4000" dirty="0"/>
              <a:t>年　エイズ発見</a:t>
            </a:r>
            <a:endParaRPr lang="en-US" altLang="ja-JP" sz="4000" dirty="0"/>
          </a:p>
          <a:p>
            <a:r>
              <a:rPr lang="en-US" altLang="ja-JP" sz="4000" dirty="0"/>
              <a:t>1997</a:t>
            </a:r>
            <a:r>
              <a:rPr lang="ja-JP" altLang="en-US" sz="4000" dirty="0"/>
              <a:t>年　鳥ｲﾝﾌﾙｴﾝｻﾞ　　</a:t>
            </a:r>
            <a:r>
              <a:rPr lang="ja-JP" altLang="en-US" sz="3200" dirty="0"/>
              <a:t>死者</a:t>
            </a:r>
            <a:r>
              <a:rPr lang="en-US" altLang="ja-JP" sz="3200" dirty="0"/>
              <a:t>6</a:t>
            </a:r>
            <a:r>
              <a:rPr lang="ja-JP" altLang="en-US" sz="3200" dirty="0"/>
              <a:t>人</a:t>
            </a:r>
            <a:endParaRPr lang="en-US" altLang="ja-JP" sz="3200" dirty="0"/>
          </a:p>
          <a:p>
            <a:r>
              <a:rPr lang="en-US" altLang="ja-JP" sz="4000" dirty="0"/>
              <a:t>2009</a:t>
            </a:r>
            <a:r>
              <a:rPr lang="ja-JP" altLang="en-US" sz="4000" dirty="0"/>
              <a:t>年　新型ｲﾝﾌﾙｴﾝｻﾞ　</a:t>
            </a:r>
            <a:r>
              <a:rPr lang="ja-JP" altLang="en-US" sz="3200" dirty="0"/>
              <a:t>死者１万９千人</a:t>
            </a:r>
            <a:endParaRPr lang="en-US" altLang="ja-JP" sz="3200" dirty="0"/>
          </a:p>
          <a:p>
            <a:endParaRPr kumimoji="1" lang="en-US" altLang="ja-JP" sz="4000" dirty="0"/>
          </a:p>
        </p:txBody>
      </p:sp>
    </p:spTree>
    <p:extLst>
      <p:ext uri="{BB962C8B-B14F-4D97-AF65-F5344CB8AC3E}">
        <p14:creationId xmlns:p14="http://schemas.microsoft.com/office/powerpoint/2010/main" val="256461957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08D0AE1E-04B3-4F81-8A81-6E5B67815978}"/>
              </a:ext>
            </a:extLst>
          </p:cNvPr>
          <p:cNvGraphicFramePr>
            <a:graphicFrameLocks noGrp="1"/>
          </p:cNvGraphicFramePr>
          <p:nvPr>
            <p:extLst>
              <p:ext uri="{D42A27DB-BD31-4B8C-83A1-F6EECF244321}">
                <p14:modId xmlns:p14="http://schemas.microsoft.com/office/powerpoint/2010/main" val="1828049750"/>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人類と感染症との闘い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2" name="テキスト ボックス 1">
            <a:extLst>
              <a:ext uri="{FF2B5EF4-FFF2-40B4-BE49-F238E27FC236}">
                <a16:creationId xmlns:a16="http://schemas.microsoft.com/office/drawing/2014/main" id="{FB39B822-54E1-49D1-B896-65049C951D40}"/>
              </a:ext>
            </a:extLst>
          </p:cNvPr>
          <p:cNvSpPr txBox="1"/>
          <p:nvPr/>
        </p:nvSpPr>
        <p:spPr>
          <a:xfrm>
            <a:off x="1496291" y="2975956"/>
            <a:ext cx="10610595" cy="5016758"/>
          </a:xfrm>
          <a:prstGeom prst="rect">
            <a:avLst/>
          </a:prstGeom>
          <a:noFill/>
        </p:spPr>
        <p:txBody>
          <a:bodyPr wrap="square" rtlCol="0">
            <a:spAutoFit/>
          </a:bodyPr>
          <a:lstStyle/>
          <a:p>
            <a:r>
              <a:rPr lang="en-US" altLang="ja-JP" sz="4000" dirty="0"/>
              <a:t>1997</a:t>
            </a:r>
            <a:r>
              <a:rPr lang="ja-JP" altLang="en-US" sz="4000" dirty="0"/>
              <a:t>年　鳥ｲﾝﾌﾙｴﾝｻﾞ　　</a:t>
            </a:r>
            <a:r>
              <a:rPr lang="ja-JP" altLang="en-US" sz="3200" dirty="0"/>
              <a:t>死者</a:t>
            </a:r>
            <a:r>
              <a:rPr lang="en-US" altLang="ja-JP" sz="3200" dirty="0"/>
              <a:t>6</a:t>
            </a:r>
            <a:r>
              <a:rPr lang="ja-JP" altLang="en-US" sz="3200" dirty="0"/>
              <a:t>人</a:t>
            </a:r>
            <a:endParaRPr lang="en-US" altLang="ja-JP" sz="3200" dirty="0"/>
          </a:p>
          <a:p>
            <a:r>
              <a:rPr lang="en-US" altLang="ja-JP" sz="4000" dirty="0"/>
              <a:t>2009</a:t>
            </a:r>
            <a:r>
              <a:rPr lang="ja-JP" altLang="en-US" sz="4000" dirty="0"/>
              <a:t>年　新型ｲﾝﾌﾙｴﾝｻﾞ　</a:t>
            </a:r>
            <a:r>
              <a:rPr lang="ja-JP" altLang="en-US" sz="3200" dirty="0"/>
              <a:t>死者１万９千人</a:t>
            </a:r>
            <a:endParaRPr lang="en-US" altLang="ja-JP" sz="3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2014</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　エボラ出血熱</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西アフリカで流行</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2002</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　</a:t>
            </a:r>
            <a:r>
              <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SARS</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中国広東省　致死率</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9.55</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2012</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　</a:t>
            </a:r>
            <a:r>
              <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MERS</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アラビア半島　致死率</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34.40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2019</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　新型コロナウイルス　</a:t>
            </a:r>
            <a:endPar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ほかに　コレラ、麻疹など・・・</a:t>
            </a:r>
          </a:p>
        </p:txBody>
      </p:sp>
    </p:spTree>
    <p:extLst>
      <p:ext uri="{BB962C8B-B14F-4D97-AF65-F5344CB8AC3E}">
        <p14:creationId xmlns:p14="http://schemas.microsoft.com/office/powerpoint/2010/main" val="4272166031"/>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pic>
        <p:nvPicPr>
          <p:cNvPr id="3" name="図 2"/>
          <p:cNvPicPr>
            <a:picLocks noChangeAspect="1"/>
          </p:cNvPicPr>
          <p:nvPr/>
        </p:nvPicPr>
        <p:blipFill>
          <a:blip r:embed="rId5"/>
          <a:stretch>
            <a:fillRect/>
          </a:stretch>
        </p:blipFill>
        <p:spPr>
          <a:xfrm>
            <a:off x="4370331" y="2137021"/>
            <a:ext cx="4264137" cy="164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図 4"/>
          <p:cNvPicPr>
            <a:picLocks noChangeAspect="1"/>
          </p:cNvPicPr>
          <p:nvPr/>
        </p:nvPicPr>
        <p:blipFill>
          <a:blip r:embed="rId6"/>
          <a:stretch>
            <a:fillRect/>
          </a:stretch>
        </p:blipFill>
        <p:spPr>
          <a:xfrm>
            <a:off x="819473" y="4101397"/>
            <a:ext cx="8534035" cy="3428968"/>
          </a:xfrm>
          <a:prstGeom prst="rect">
            <a:avLst/>
          </a:prstGeom>
          <a:ln>
            <a:noFill/>
          </a:ln>
          <a:effectLst>
            <a:outerShdw blurRad="292100" dist="139700" dir="2700000" algn="tl" rotWithShape="0">
              <a:srgbClr val="333333">
                <a:alpha val="65000"/>
              </a:srgbClr>
            </a:outerShdw>
          </a:effectLst>
        </p:spPr>
      </p:pic>
      <p:graphicFrame>
        <p:nvGraphicFramePr>
          <p:cNvPr id="8" name="表 7">
            <a:extLst>
              <a:ext uri="{FF2B5EF4-FFF2-40B4-BE49-F238E27FC236}">
                <a16:creationId xmlns:a16="http://schemas.microsoft.com/office/drawing/2014/main" id="{F71FD731-AD2C-4D1D-901B-CFDE84292208}"/>
              </a:ext>
            </a:extLst>
          </p:cNvPr>
          <p:cNvGraphicFramePr>
            <a:graphicFrameLocks noGrp="1"/>
          </p:cNvGraphicFramePr>
          <p:nvPr>
            <p:extLst>
              <p:ext uri="{D42A27DB-BD31-4B8C-83A1-F6EECF244321}">
                <p14:modId xmlns:p14="http://schemas.microsoft.com/office/powerpoint/2010/main" val="2644840012"/>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4000" b="1" dirty="0">
                          <a:solidFill>
                            <a:srgbClr val="FF0000"/>
                          </a:solidFill>
                          <a:latin typeface="HG丸ｺﾞｼｯｸM-PRO" panose="020F0600000000000000" pitchFamily="50" charset="-128"/>
                          <a:ea typeface="HG丸ｺﾞｼｯｸM-PRO" panose="020F0600000000000000" pitchFamily="50" charset="-128"/>
                        </a:rPr>
                        <a:t>GPEI</a:t>
                      </a:r>
                      <a:endParaRPr kumimoji="1" lang="ja-JP" altLang="en-US" sz="4000" b="1"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7" name="図 6" descr="テーブル, 挿絵 が含まれている画像&#10;&#10;自動的に生成された説明">
            <a:extLst>
              <a:ext uri="{FF2B5EF4-FFF2-40B4-BE49-F238E27FC236}">
                <a16:creationId xmlns:a16="http://schemas.microsoft.com/office/drawing/2014/main" id="{B6918B46-77C1-4A7F-9ED8-4AB8A25D5C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1620" y="4360494"/>
            <a:ext cx="2095500" cy="2095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55643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pic>
        <p:nvPicPr>
          <p:cNvPr id="3" name="図 2"/>
          <p:cNvPicPr>
            <a:picLocks noChangeAspect="1"/>
          </p:cNvPicPr>
          <p:nvPr/>
        </p:nvPicPr>
        <p:blipFill>
          <a:blip r:embed="rId5"/>
          <a:stretch>
            <a:fillRect/>
          </a:stretch>
        </p:blipFill>
        <p:spPr>
          <a:xfrm>
            <a:off x="590802" y="2351313"/>
            <a:ext cx="11662157" cy="5405173"/>
          </a:xfrm>
          <a:prstGeom prst="rect">
            <a:avLst/>
          </a:prstGeom>
        </p:spPr>
      </p:pic>
      <p:pic>
        <p:nvPicPr>
          <p:cNvPr id="5" name="図 4"/>
          <p:cNvPicPr>
            <a:picLocks noChangeAspect="1"/>
          </p:cNvPicPr>
          <p:nvPr/>
        </p:nvPicPr>
        <p:blipFill>
          <a:blip r:embed="rId6"/>
          <a:stretch>
            <a:fillRect/>
          </a:stretch>
        </p:blipFill>
        <p:spPr>
          <a:xfrm>
            <a:off x="3788228" y="4400041"/>
            <a:ext cx="541694" cy="747164"/>
          </a:xfrm>
          <a:prstGeom prst="rect">
            <a:avLst/>
          </a:prstGeom>
        </p:spPr>
      </p:pic>
      <p:pic>
        <p:nvPicPr>
          <p:cNvPr id="10" name="図 9"/>
          <p:cNvPicPr>
            <a:picLocks noChangeAspect="1"/>
          </p:cNvPicPr>
          <p:nvPr/>
        </p:nvPicPr>
        <p:blipFill>
          <a:blip r:embed="rId6"/>
          <a:stretch>
            <a:fillRect/>
          </a:stretch>
        </p:blipFill>
        <p:spPr>
          <a:xfrm>
            <a:off x="3517381" y="4306735"/>
            <a:ext cx="541694" cy="747164"/>
          </a:xfrm>
          <a:prstGeom prst="rect">
            <a:avLst/>
          </a:prstGeom>
        </p:spPr>
      </p:pic>
      <p:pic>
        <p:nvPicPr>
          <p:cNvPr id="11" name="図 10"/>
          <p:cNvPicPr>
            <a:picLocks noChangeAspect="1"/>
          </p:cNvPicPr>
          <p:nvPr/>
        </p:nvPicPr>
        <p:blipFill>
          <a:blip r:embed="rId6"/>
          <a:stretch>
            <a:fillRect/>
          </a:stretch>
        </p:blipFill>
        <p:spPr>
          <a:xfrm>
            <a:off x="1662206" y="4658005"/>
            <a:ext cx="541694" cy="747164"/>
          </a:xfrm>
          <a:prstGeom prst="rect">
            <a:avLst/>
          </a:prstGeom>
        </p:spPr>
      </p:pic>
      <p:graphicFrame>
        <p:nvGraphicFramePr>
          <p:cNvPr id="12" name="表 11">
            <a:extLst>
              <a:ext uri="{FF2B5EF4-FFF2-40B4-BE49-F238E27FC236}">
                <a16:creationId xmlns:a16="http://schemas.microsoft.com/office/drawing/2014/main" id="{B450F1D6-99E3-41FB-892B-C9F06AA157C5}"/>
              </a:ext>
            </a:extLst>
          </p:cNvPr>
          <p:cNvGraphicFramePr>
            <a:graphicFrameLocks noGrp="1"/>
          </p:cNvGraphicFramePr>
          <p:nvPr>
            <p:extLst>
              <p:ext uri="{D42A27DB-BD31-4B8C-83A1-F6EECF244321}">
                <p14:modId xmlns:p14="http://schemas.microsoft.com/office/powerpoint/2010/main" val="2224390648"/>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ポリオ野生株常在国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342454865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EF4B9E-CA0E-424C-8A18-054C3A8871FD}"/>
              </a:ext>
            </a:extLst>
          </p:cNvPr>
          <p:cNvPicPr>
            <a:picLocks noChangeAspect="1"/>
          </p:cNvPicPr>
          <p:nvPr/>
        </p:nvPicPr>
        <p:blipFill>
          <a:blip r:embed="rId3"/>
          <a:stretch>
            <a:fillRect/>
          </a:stretch>
        </p:blipFill>
        <p:spPr>
          <a:xfrm>
            <a:off x="199504" y="2103428"/>
            <a:ext cx="13001105" cy="6774565"/>
          </a:xfrm>
          <a:prstGeom prst="rect">
            <a:avLst/>
          </a:prstGeom>
        </p:spPr>
      </p:pic>
    </p:spTree>
    <p:extLst>
      <p:ext uri="{BB962C8B-B14F-4D97-AF65-F5344CB8AC3E}">
        <p14:creationId xmlns:p14="http://schemas.microsoft.com/office/powerpoint/2010/main" val="263985756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F9AB4625-294D-42E6-A899-E3A160B8FF71}"/>
              </a:ext>
            </a:extLst>
          </p:cNvPr>
          <p:cNvGraphicFramePr>
            <a:graphicFrameLocks noGrp="1"/>
          </p:cNvGraphicFramePr>
          <p:nvPr>
            <p:extLst>
              <p:ext uri="{D42A27DB-BD31-4B8C-83A1-F6EECF244321}">
                <p14:modId xmlns:p14="http://schemas.microsoft.com/office/powerpoint/2010/main" val="3019833680"/>
              </p:ext>
            </p:extLst>
          </p:nvPr>
        </p:nvGraphicFramePr>
        <p:xfrm>
          <a:off x="2026413" y="1121467"/>
          <a:ext cx="10610595" cy="13106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新型コロナウイルスおよびポリオ根絶活動への影響に関するロータリーの声明</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2" name="テキスト ボックス 1">
            <a:extLst>
              <a:ext uri="{FF2B5EF4-FFF2-40B4-BE49-F238E27FC236}">
                <a16:creationId xmlns:a16="http://schemas.microsoft.com/office/drawing/2014/main" id="{9FCF8CD0-CFFE-4D39-83FC-1C08CC99ABDB}"/>
              </a:ext>
            </a:extLst>
          </p:cNvPr>
          <p:cNvSpPr txBox="1"/>
          <p:nvPr/>
        </p:nvSpPr>
        <p:spPr>
          <a:xfrm>
            <a:off x="906157" y="3357888"/>
            <a:ext cx="11192486"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・ロータリアンが構築を支援してきたポリオ根絶のインフラが</a:t>
            </a:r>
            <a:r>
              <a:rPr lang="ja-JP" altLang="en-US" sz="4000" dirty="0">
                <a:latin typeface="HG丸ｺﾞｼｯｸM-PRO" panose="020F0600000000000000" pitchFamily="50" charset="-128"/>
                <a:ea typeface="HG丸ｺﾞｼｯｸM-PRO" panose="020F0600000000000000" pitchFamily="50" charset="-128"/>
              </a:rPr>
              <a:t>新型ウイルスへの対応と拡大抑止のため既に活用されています。（インフラ）</a:t>
            </a:r>
            <a:endParaRPr lang="en-US" altLang="ja-JP" sz="40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latin typeface="HG丸ｺﾞｼｯｸM-PRO" panose="020F0600000000000000" pitchFamily="50" charset="-128"/>
                <a:ea typeface="HG丸ｺﾞｼｯｸM-PRO" panose="020F0600000000000000" pitchFamily="50" charset="-128"/>
              </a:rPr>
              <a:t>・ポリオ根絶活動のスタッフが監視、保健従事者の研修、感染経路の追跡にあたっています。（人的ネットワーク）</a:t>
            </a:r>
            <a:endParaRPr lang="en-US" altLang="ja-JP" sz="40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03093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F9AB4625-294D-42E6-A899-E3A160B8FF71}"/>
              </a:ext>
            </a:extLst>
          </p:cNvPr>
          <p:cNvGraphicFramePr>
            <a:graphicFrameLocks noGrp="1"/>
          </p:cNvGraphicFramePr>
          <p:nvPr/>
        </p:nvGraphicFramePr>
        <p:xfrm>
          <a:off x="2026413" y="1121467"/>
          <a:ext cx="10610595" cy="13106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新型コロナウイルスおよびポリオ根絶活動への影響に関するロータリーの声明</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2" name="テキスト ボックス 1">
            <a:extLst>
              <a:ext uri="{FF2B5EF4-FFF2-40B4-BE49-F238E27FC236}">
                <a16:creationId xmlns:a16="http://schemas.microsoft.com/office/drawing/2014/main" id="{9FCF8CD0-CFFE-4D39-83FC-1C08CC99ABDB}"/>
              </a:ext>
            </a:extLst>
          </p:cNvPr>
          <p:cNvSpPr txBox="1"/>
          <p:nvPr/>
        </p:nvSpPr>
        <p:spPr>
          <a:xfrm>
            <a:off x="906157" y="3357888"/>
            <a:ext cx="11192486"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ポリオ根絶もあと少し！</a:t>
            </a:r>
            <a:endParaRPr kumimoji="1" lang="en-US" altLang="ja-JP" sz="40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しかし発症数はパキスタン・アフガニスタンで増加しています。</a:t>
            </a:r>
            <a:endParaRPr kumimoji="1" lang="en-US" altLang="ja-JP" sz="40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latin typeface="HG丸ｺﾞｼｯｸM-PRO" panose="020F0600000000000000" pitchFamily="50" charset="-128"/>
                <a:ea typeface="HG丸ｺﾞｼｯｸM-PRO" panose="020F0600000000000000" pitchFamily="50" charset="-128"/>
              </a:rPr>
              <a:t>すべての子どもに安全にポリオワクチンを投与出来るよう</a:t>
            </a:r>
            <a:endParaRPr lang="en-US" altLang="ja-JP" sz="40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latin typeface="HG丸ｺﾞｼｯｸM-PRO" panose="020F0600000000000000" pitchFamily="50" charset="-128"/>
                <a:ea typeface="HG丸ｺﾞｼｯｸM-PRO" panose="020F0600000000000000" pitchFamily="50" charset="-128"/>
              </a:rPr>
              <a:t>　　　“ポリオ根絶のコミットメント”</a:t>
            </a:r>
            <a:endParaRPr lang="en-US" altLang="ja-JP" sz="40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latin typeface="HG丸ｺﾞｼｯｸM-PRO" panose="020F0600000000000000" pitchFamily="50" charset="-128"/>
                <a:ea typeface="HG丸ｺﾞｼｯｸM-PRO" panose="020F0600000000000000" pitchFamily="50" charset="-128"/>
              </a:rPr>
              <a:t>　　　　　　　　　　　　　　　を強く保つ！</a:t>
            </a:r>
            <a:endParaRPr lang="en-US" altLang="ja-JP" sz="40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　これまでの成果が水泡に帰さないように！</a:t>
            </a:r>
            <a:endParaRPr kumimoji="1" lang="ja-JP" altLang="en-US" sz="360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049599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10" name="表 9">
            <a:extLst>
              <a:ext uri="{FF2B5EF4-FFF2-40B4-BE49-F238E27FC236}">
                <a16:creationId xmlns:a16="http://schemas.microsoft.com/office/drawing/2014/main" id="{865B4D75-F9E5-4E88-8BF2-7D5AD008196A}"/>
              </a:ext>
            </a:extLst>
          </p:cNvPr>
          <p:cNvGraphicFramePr>
            <a:graphicFrameLocks noGrp="1"/>
          </p:cNvGraphicFramePr>
          <p:nvPr>
            <p:extLst>
              <p:ext uri="{D42A27DB-BD31-4B8C-83A1-F6EECF244321}">
                <p14:modId xmlns:p14="http://schemas.microsoft.com/office/powerpoint/2010/main" val="2967292989"/>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ポリオ野生株常在国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3" name="四角形: 角を丸くする 2">
            <a:extLst>
              <a:ext uri="{FF2B5EF4-FFF2-40B4-BE49-F238E27FC236}">
                <a16:creationId xmlns:a16="http://schemas.microsoft.com/office/drawing/2014/main" id="{4650D331-B354-4641-8AD7-79F88C994079}"/>
              </a:ext>
            </a:extLst>
          </p:cNvPr>
          <p:cNvSpPr/>
          <p:nvPr/>
        </p:nvSpPr>
        <p:spPr>
          <a:xfrm>
            <a:off x="806822" y="2711958"/>
            <a:ext cx="5898777" cy="701040"/>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rgbClr val="002060"/>
                  </a:solidFill>
                </a:ln>
                <a:solidFill>
                  <a:srgbClr val="002060"/>
                </a:solidFill>
                <a:latin typeface="HG丸ｺﾞｼｯｸM-PRO" panose="020F0600000000000000" pitchFamily="50" charset="-128"/>
                <a:ea typeface="HG丸ｺﾞｼｯｸM-PRO" panose="020F0600000000000000" pitchFamily="50" charset="-128"/>
              </a:rPr>
              <a:t>野生株によるポリオ発症数</a:t>
            </a:r>
          </a:p>
        </p:txBody>
      </p:sp>
      <p:graphicFrame>
        <p:nvGraphicFramePr>
          <p:cNvPr id="5" name="オブジェクト 4">
            <a:extLst>
              <a:ext uri="{FF2B5EF4-FFF2-40B4-BE49-F238E27FC236}">
                <a16:creationId xmlns:a16="http://schemas.microsoft.com/office/drawing/2014/main" id="{5B39A28B-E2B5-4354-87C0-33F64C17BDEC}"/>
              </a:ext>
            </a:extLst>
          </p:cNvPr>
          <p:cNvGraphicFramePr>
            <a:graphicFrameLocks noChangeAspect="1"/>
          </p:cNvGraphicFramePr>
          <p:nvPr>
            <p:extLst>
              <p:ext uri="{D42A27DB-BD31-4B8C-83A1-F6EECF244321}">
                <p14:modId xmlns:p14="http://schemas.microsoft.com/office/powerpoint/2010/main" val="2285701720"/>
              </p:ext>
            </p:extLst>
          </p:nvPr>
        </p:nvGraphicFramePr>
        <p:xfrm>
          <a:off x="1446922" y="3724103"/>
          <a:ext cx="10110955" cy="3808845"/>
        </p:xfrm>
        <a:graphic>
          <a:graphicData uri="http://schemas.openxmlformats.org/presentationml/2006/ole">
            <mc:AlternateContent xmlns:mc="http://schemas.openxmlformats.org/markup-compatibility/2006">
              <mc:Choice xmlns:v="urn:schemas-microsoft-com:vml" Requires="v">
                <p:oleObj spid="_x0000_s2059" name="Worksheet" r:id="rId6" imgW="5737754" imgH="2240327" progId="Excel.Sheet.12">
                  <p:embed/>
                </p:oleObj>
              </mc:Choice>
              <mc:Fallback>
                <p:oleObj name="Worksheet" r:id="rId6" imgW="5737754" imgH="2240327" progId="Excel.Sheet.12">
                  <p:embed/>
                  <p:pic>
                    <p:nvPicPr>
                      <p:cNvPr id="0" name=""/>
                      <p:cNvPicPr/>
                      <p:nvPr/>
                    </p:nvPicPr>
                    <p:blipFill>
                      <a:blip r:embed="rId7"/>
                      <a:stretch>
                        <a:fillRect/>
                      </a:stretch>
                    </p:blipFill>
                    <p:spPr>
                      <a:xfrm>
                        <a:off x="1446922" y="3724103"/>
                        <a:ext cx="10110955" cy="3808845"/>
                      </a:xfrm>
                      <a:prstGeom prst="rect">
                        <a:avLst/>
                      </a:prstGeom>
                    </p:spPr>
                  </p:pic>
                </p:oleObj>
              </mc:Fallback>
            </mc:AlternateContent>
          </a:graphicData>
        </a:graphic>
      </p:graphicFrame>
    </p:spTree>
    <p:extLst>
      <p:ext uri="{BB962C8B-B14F-4D97-AF65-F5344CB8AC3E}">
        <p14:creationId xmlns:p14="http://schemas.microsoft.com/office/powerpoint/2010/main" val="95756063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bevel/>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4194</TotalTime>
  <Words>1327</Words>
  <Application>Microsoft Office PowerPoint</Application>
  <PresentationFormat>ユーザー設定</PresentationFormat>
  <Paragraphs>78</Paragraphs>
  <Slides>10</Slides>
  <Notes>10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7" baseType="lpstr">
      <vt:lpstr>Helvetica Neue</vt:lpstr>
      <vt:lpstr>HG丸ｺﾞｼｯｸM-PRO</vt:lpstr>
      <vt:lpstr>游ゴシック</vt:lpstr>
      <vt:lpstr>游ゴシック Light</vt:lpstr>
      <vt:lpstr>Arial</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seiji takashi</cp:lastModifiedBy>
  <cp:revision>323</cp:revision>
  <cp:lastPrinted>2020-04-23T10:48:49Z</cp:lastPrinted>
  <dcterms:modified xsi:type="dcterms:W3CDTF">2020-04-23T10:50:06Z</dcterms:modified>
</cp:coreProperties>
</file>