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703" r:id="rId1"/>
  </p:sldMasterIdLst>
  <p:notesMasterIdLst>
    <p:notesMasterId r:id="rId13"/>
  </p:notesMasterIdLst>
  <p:sldIdLst>
    <p:sldId id="266" r:id="rId2"/>
    <p:sldId id="257" r:id="rId3"/>
    <p:sldId id="275" r:id="rId4"/>
    <p:sldId id="280" r:id="rId5"/>
    <p:sldId id="262" r:id="rId6"/>
    <p:sldId id="271" r:id="rId7"/>
    <p:sldId id="273" r:id="rId8"/>
    <p:sldId id="277" r:id="rId9"/>
    <p:sldId id="276" r:id="rId10"/>
    <p:sldId id="279"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8" d="100"/>
          <a:sy n="108" d="100"/>
        </p:scale>
        <p:origin x="102" y="96"/>
      </p:cViewPr>
      <p:guideLst>
        <p:guide orient="horz" pos="2160"/>
        <p:guide pos="2880"/>
      </p:guideLst>
    </p:cSldViewPr>
  </p:slideViewPr>
  <p:notesTextViewPr>
    <p:cViewPr>
      <p:scale>
        <a:sx n="1" d="1"/>
        <a:sy n="1" d="1"/>
      </p:scale>
      <p:origin x="0" y="0"/>
    </p:cViewPr>
  </p:notesTextViewPr>
  <p:notesViewPr>
    <p:cSldViewPr snapToGrid="0">
      <p:cViewPr varScale="1">
        <p:scale>
          <a:sx n="52" d="100"/>
          <a:sy n="52" d="100"/>
        </p:scale>
        <p:origin x="-284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E7FA4-942E-4105-A87B-F6C466FFC032}" type="datetimeFigureOut">
              <a:rPr kumimoji="1" lang="ja-JP" altLang="en-US" smtClean="0"/>
              <a:t>2020/5/11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B754A4-6A20-4C67-BAB8-CEF270856A87}" type="slidenum">
              <a:rPr kumimoji="1" lang="ja-JP" altLang="en-US" smtClean="0"/>
              <a:t>‹#›</a:t>
            </a:fld>
            <a:endParaRPr kumimoji="1" lang="ja-JP" altLang="en-US"/>
          </a:p>
        </p:txBody>
      </p:sp>
    </p:spTree>
    <p:extLst>
      <p:ext uri="{BB962C8B-B14F-4D97-AF65-F5344CB8AC3E}">
        <p14:creationId xmlns:p14="http://schemas.microsoft.com/office/powerpoint/2010/main" val="4111142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B754A4-6A20-4C67-BAB8-CEF270856A87}" type="slidenum">
              <a:rPr kumimoji="1" lang="ja-JP" altLang="en-US" smtClean="0"/>
              <a:t>1</a:t>
            </a:fld>
            <a:endParaRPr kumimoji="1" lang="ja-JP" altLang="en-US"/>
          </a:p>
        </p:txBody>
      </p:sp>
    </p:spTree>
    <p:extLst>
      <p:ext uri="{BB962C8B-B14F-4D97-AF65-F5344CB8AC3E}">
        <p14:creationId xmlns:p14="http://schemas.microsoft.com/office/powerpoint/2010/main" val="2843520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502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58690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894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tx2"/>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17184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90D630-6414-4F0B-8A5A-CA2F43FC5F40}" type="datetimeFigureOut">
              <a:rPr kumimoji="1" lang="ja-JP" altLang="en-US" smtClean="0"/>
              <a:t>2020/5/11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5C9DD8-6847-429F-9CE5-8E43EB3DBA7A}" type="slidenum">
              <a:rPr kumimoji="1" lang="ja-JP" altLang="en-US" smtClean="0"/>
              <a:t>‹#›</a:t>
            </a:fld>
            <a:endParaRPr kumimoji="1" lang="ja-JP" altLang="en-US"/>
          </a:p>
        </p:txBody>
      </p:sp>
    </p:spTree>
    <p:extLst>
      <p:ext uri="{BB962C8B-B14F-4D97-AF65-F5344CB8AC3E}">
        <p14:creationId xmlns:p14="http://schemas.microsoft.com/office/powerpoint/2010/main" val="23420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41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08789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68096" y="2967788"/>
            <a:ext cx="3566160"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ja-JP" altLang="en-US"/>
              <a:t>マスター テキストの書式設定</a:t>
            </a:r>
          </a:p>
        </p:txBody>
      </p:sp>
      <p:sp>
        <p:nvSpPr>
          <p:cNvPr id="6" name="Content Placeholder 5"/>
          <p:cNvSpPr>
            <a:spLocks noGrp="1"/>
          </p:cNvSpPr>
          <p:nvPr>
            <p:ph sz="quarter" idx="4"/>
          </p:nvPr>
        </p:nvSpPr>
        <p:spPr>
          <a:xfrm>
            <a:off x="4491990" y="2967788"/>
            <a:ext cx="3566160"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34204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47204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88426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ja-JP" altLang="en-US"/>
              <a:t>マスター タイトルの書式設定</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5815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90D630-6414-4F0B-8A5A-CA2F43FC5F40}" type="datetimeFigureOut">
              <a:rPr kumimoji="1" lang="ja-JP" altLang="en-US" smtClean="0"/>
              <a:t>2020/5/11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5C9DD8-6847-429F-9CE5-8E43EB3DBA7A}" type="slidenum">
              <a:rPr kumimoji="1" lang="ja-JP" altLang="en-US" smtClean="0"/>
              <a:t>‹#›</a:t>
            </a:fld>
            <a:endParaRPr kumimoji="1" lang="ja-JP"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563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5/11/2020</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86592058"/>
      </p:ext>
    </p:extLst>
  </p:cSld>
  <p:clrMap bg1="lt1" tx1="dk1" bg2="lt2" tx2="dk2" accent1="accent1" accent2="accent2" accent3="accent3" accent4="accent4" accent5="accent5" accent6="accent6" hlink="hlink" folHlink="folHlink"/>
  <p:sldLayoutIdLst>
    <p:sldLayoutId id="2147484704" r:id="rId1"/>
    <p:sldLayoutId id="2147484705" r:id="rId2"/>
    <p:sldLayoutId id="2147484706" r:id="rId3"/>
    <p:sldLayoutId id="2147484707" r:id="rId4"/>
    <p:sldLayoutId id="2147484708" r:id="rId5"/>
    <p:sldLayoutId id="2147484709" r:id="rId6"/>
    <p:sldLayoutId id="2147484710" r:id="rId7"/>
    <p:sldLayoutId id="2147484711" r:id="rId8"/>
    <p:sldLayoutId id="2147484712" r:id="rId9"/>
    <p:sldLayoutId id="2147484713" r:id="rId10"/>
    <p:sldLayoutId id="2147484714" r:id="rId11"/>
    <p:sldLayoutId id="2147484715" r:id="rId12"/>
  </p:sldLayoutIdLst>
  <p:txStyles>
    <p:title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653F24D-5DC5-440C-B1B6-E647BD0677DD}"/>
              </a:ext>
            </a:extLst>
          </p:cNvPr>
          <p:cNvSpPr/>
          <p:nvPr/>
        </p:nvSpPr>
        <p:spPr>
          <a:xfrm>
            <a:off x="-22887" y="-324900"/>
            <a:ext cx="9189773" cy="19748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24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9E82F8EF-1096-40FA-955F-C6522003E9B5}"/>
              </a:ext>
            </a:extLst>
          </p:cNvPr>
          <p:cNvSpPr/>
          <p:nvPr/>
        </p:nvSpPr>
        <p:spPr>
          <a:xfrm>
            <a:off x="-1" y="1649948"/>
            <a:ext cx="9189773" cy="279694"/>
          </a:xfrm>
          <a:prstGeom prst="rect">
            <a:avLst/>
          </a:prstGeom>
          <a:solidFill>
            <a:srgbClr val="CCECFF"/>
          </a:solidFill>
          <a:ln>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1">
            <a:extLst>
              <a:ext uri="{FF2B5EF4-FFF2-40B4-BE49-F238E27FC236}">
                <a16:creationId xmlns:a16="http://schemas.microsoft.com/office/drawing/2014/main" id="{91C2DCE5-3463-4953-85B6-74B2D092D6B1}"/>
              </a:ext>
            </a:extLst>
          </p:cNvPr>
          <p:cNvSpPr>
            <a:spLocks noChangeArrowheads="1"/>
          </p:cNvSpPr>
          <p:nvPr/>
        </p:nvSpPr>
        <p:spPr bwMode="auto">
          <a:xfrm>
            <a:off x="0" y="5278589"/>
            <a:ext cx="9137138" cy="1600200"/>
          </a:xfrm>
          <a:prstGeom prst="rect">
            <a:avLst/>
          </a:prstGeom>
          <a:solidFill>
            <a:srgbClr val="00B0F0"/>
          </a:solidFill>
          <a:ln w="9525">
            <a:solidFill>
              <a:srgbClr val="00B0F0"/>
            </a:solidFill>
            <a:miter lim="800000"/>
            <a:headEnd/>
            <a:tailEnd/>
          </a:ln>
        </p:spPr>
        <p:txBody>
          <a:bodyPr lIns="0" tIns="0" rIns="0" bIns="0" anchor="ctr" anchorCtr="1"/>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en-US" sz="3600" b="1" i="0" u="none" strike="noStrike" kern="1200" cap="none" spc="0" normalizeH="0" baseline="0" noProof="0">
              <a:ln>
                <a:noFill/>
              </a:ln>
              <a:solidFill>
                <a:prstClr val="white"/>
              </a:solidFill>
              <a:effectLst/>
              <a:uLnTx/>
              <a:uFillTx/>
              <a:latin typeface="Meiryo UI" pitchFamily="50" charset="-128"/>
              <a:ea typeface="Meiryo UI" pitchFamily="50" charset="-128"/>
              <a:cs typeface="Meiryo UI" pitchFamily="50" charset="-128"/>
            </a:endParaRPr>
          </a:p>
        </p:txBody>
      </p:sp>
      <p:sp>
        <p:nvSpPr>
          <p:cNvPr id="7" name="正方形/長方形 6">
            <a:extLst>
              <a:ext uri="{FF2B5EF4-FFF2-40B4-BE49-F238E27FC236}">
                <a16:creationId xmlns:a16="http://schemas.microsoft.com/office/drawing/2014/main" id="{6A0B294E-29BA-4271-B5E4-4CB00A9FBC18}"/>
              </a:ext>
            </a:extLst>
          </p:cNvPr>
          <p:cNvSpPr/>
          <p:nvPr/>
        </p:nvSpPr>
        <p:spPr>
          <a:xfrm>
            <a:off x="-1" y="5092317"/>
            <a:ext cx="9149807" cy="279694"/>
          </a:xfrm>
          <a:prstGeom prst="rect">
            <a:avLst/>
          </a:prstGeom>
          <a:solidFill>
            <a:srgbClr val="CCECFF"/>
          </a:solidFill>
          <a:ln>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テキスト ボックス 3">
            <a:extLst>
              <a:ext uri="{FF2B5EF4-FFF2-40B4-BE49-F238E27FC236}">
                <a16:creationId xmlns:a16="http://schemas.microsoft.com/office/drawing/2014/main" id="{ABE1EACD-2A18-46B5-A548-08F371579E7C}"/>
              </a:ext>
            </a:extLst>
          </p:cNvPr>
          <p:cNvSpPr txBox="1">
            <a:spLocks noChangeArrowheads="1"/>
          </p:cNvSpPr>
          <p:nvPr/>
        </p:nvSpPr>
        <p:spPr bwMode="auto">
          <a:xfrm>
            <a:off x="5531435" y="5602180"/>
            <a:ext cx="3097746"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marL="2416175" lvl="0" indent="-2416175" eaLnBrk="0" fontAlgn="base" hangingPunct="0">
              <a:spcBef>
                <a:spcPct val="0"/>
              </a:spcBef>
              <a:spcAft>
                <a:spcPct val="0"/>
              </a:spcAft>
              <a:buNone/>
              <a:defRPr/>
            </a:pPr>
            <a:r>
              <a:rPr lang="en-US" altLang="ja-JP" sz="2000" dirty="0">
                <a:solidFill>
                  <a:prstClr val="white"/>
                </a:solidFill>
                <a:latin typeface="ＭＳ Ｐゴシック" panose="020B0600070205080204" pitchFamily="50" charset="-128"/>
                <a:ea typeface="ＭＳ Ｐゴシック" panose="020B0600070205080204" pitchFamily="50" charset="-128"/>
                <a:cs typeface="Meiryo UI" pitchFamily="50" charset="-128"/>
              </a:rPr>
              <a:t>2020-2021</a:t>
            </a:r>
            <a:r>
              <a:rPr lang="ja-JP" altLang="en-US" sz="2000" dirty="0">
                <a:solidFill>
                  <a:prstClr val="white"/>
                </a:solidFill>
                <a:latin typeface="ＭＳ Ｐゴシック" panose="020B0600070205080204" pitchFamily="50" charset="-128"/>
                <a:ea typeface="ＭＳ Ｐゴシック" panose="020B0600070205080204" pitchFamily="50" charset="-128"/>
                <a:cs typeface="Meiryo UI" pitchFamily="50" charset="-128"/>
              </a:rPr>
              <a:t>年度</a:t>
            </a:r>
            <a:endParaRPr lang="en-US" altLang="ja-JP" sz="2000" dirty="0">
              <a:solidFill>
                <a:prstClr val="white"/>
              </a:solidFill>
              <a:latin typeface="ＭＳ Ｐゴシック" panose="020B0600070205080204" pitchFamily="50" charset="-128"/>
              <a:ea typeface="ＭＳ Ｐゴシック" panose="020B0600070205080204" pitchFamily="50" charset="-128"/>
              <a:cs typeface="Meiryo UI" pitchFamily="50" charset="-128"/>
            </a:endParaRPr>
          </a:p>
          <a:p>
            <a:pPr marL="2416175" lvl="0" indent="-2416175" eaLnBrk="0" fontAlgn="base" hangingPunct="0">
              <a:spcBef>
                <a:spcPct val="0"/>
              </a:spcBef>
              <a:spcAft>
                <a:spcPct val="0"/>
              </a:spcAft>
              <a:buNone/>
              <a:defRPr/>
            </a:pPr>
            <a:r>
              <a:rPr lang="ja-JP" altLang="en-US" sz="2400" b="1" dirty="0">
                <a:solidFill>
                  <a:prstClr val="white"/>
                </a:solidFill>
                <a:latin typeface="ＭＳ Ｐゴシック" panose="020B0600070205080204" pitchFamily="50" charset="-128"/>
                <a:ea typeface="ＭＳ Ｐゴシック" panose="020B0600070205080204" pitchFamily="50" charset="-128"/>
                <a:cs typeface="Meiryo UI" pitchFamily="50" charset="-128"/>
              </a:rPr>
              <a:t>地区社会奉仕委員会　</a:t>
            </a:r>
          </a:p>
          <a:p>
            <a:pPr marL="2416175" lvl="0" indent="-2416175" eaLnBrk="0" fontAlgn="base" hangingPunct="0">
              <a:spcBef>
                <a:spcPct val="0"/>
              </a:spcBef>
              <a:spcAft>
                <a:spcPct val="0"/>
              </a:spcAft>
              <a:buNone/>
              <a:defRPr/>
            </a:pPr>
            <a:r>
              <a:rPr lang="ja-JP" altLang="en-US" sz="2400" b="1" dirty="0">
                <a:solidFill>
                  <a:prstClr val="white"/>
                </a:solidFill>
                <a:latin typeface="ＭＳ Ｐゴシック" panose="020B0600070205080204" pitchFamily="50" charset="-128"/>
                <a:ea typeface="ＭＳ Ｐゴシック" panose="020B0600070205080204" pitchFamily="50" charset="-128"/>
                <a:cs typeface="Meiryo UI" pitchFamily="50" charset="-128"/>
              </a:rPr>
              <a:t>森垣　佳子</a:t>
            </a:r>
            <a:r>
              <a:rPr lang="en-US" altLang="ja-JP" sz="2000" b="1" dirty="0">
                <a:solidFill>
                  <a:prstClr val="white"/>
                </a:solidFill>
                <a:latin typeface="ＭＳ Ｐゴシック" panose="020B0600070205080204" pitchFamily="50" charset="-128"/>
                <a:ea typeface="ＭＳ Ｐゴシック" panose="020B0600070205080204" pitchFamily="50" charset="-128"/>
                <a:cs typeface="Meiryo UI" pitchFamily="50" charset="-128"/>
              </a:rPr>
              <a:t>(</a:t>
            </a:r>
            <a:r>
              <a:rPr lang="ja-JP" altLang="en-US" sz="2000" b="1" dirty="0">
                <a:solidFill>
                  <a:prstClr val="white"/>
                </a:solidFill>
                <a:latin typeface="ＭＳ Ｐゴシック" panose="020B0600070205080204" pitchFamily="50" charset="-128"/>
                <a:ea typeface="ＭＳ Ｐゴシック" panose="020B0600070205080204" pitchFamily="50" charset="-128"/>
                <a:cs typeface="Meiryo UI" pitchFamily="50" charset="-128"/>
              </a:rPr>
              <a:t>大阪城北</a:t>
            </a:r>
            <a:r>
              <a:rPr lang="en-US" altLang="ja-JP" sz="2000" b="1" dirty="0">
                <a:solidFill>
                  <a:prstClr val="white"/>
                </a:solidFill>
                <a:latin typeface="ＭＳ Ｐゴシック" panose="020B0600070205080204" pitchFamily="50" charset="-128"/>
                <a:ea typeface="ＭＳ Ｐゴシック" panose="020B0600070205080204" pitchFamily="50" charset="-128"/>
                <a:cs typeface="Meiryo UI" pitchFamily="50" charset="-128"/>
              </a:rPr>
              <a:t>RC)</a:t>
            </a:r>
            <a:endParaRPr lang="ja-JP" altLang="en-US" sz="2000" b="1" dirty="0">
              <a:solidFill>
                <a:prstClr val="white"/>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9" name="タイトル 1">
            <a:extLst>
              <a:ext uri="{FF2B5EF4-FFF2-40B4-BE49-F238E27FC236}">
                <a16:creationId xmlns:a16="http://schemas.microsoft.com/office/drawing/2014/main" id="{FEE300E4-F1DE-4470-AD25-5C43CB9D9DFC}"/>
              </a:ext>
            </a:extLst>
          </p:cNvPr>
          <p:cNvSpPr txBox="1">
            <a:spLocks/>
          </p:cNvSpPr>
          <p:nvPr/>
        </p:nvSpPr>
        <p:spPr>
          <a:xfrm>
            <a:off x="1767867" y="378164"/>
            <a:ext cx="5312441" cy="771133"/>
          </a:xfrm>
          <a:prstGeom prst="rect">
            <a:avLst/>
          </a:prstGeom>
          <a:ln>
            <a:noFill/>
          </a:ln>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dirty="0">
                <a:solidFill>
                  <a:schemeClr val="bg1"/>
                </a:solidFill>
                <a:latin typeface="ＭＳ Ｐゴシック" panose="020B0600070205080204" pitchFamily="50" charset="-128"/>
                <a:ea typeface="ＭＳ Ｐゴシック" panose="020B0600070205080204" pitchFamily="50" charset="-128"/>
              </a:rPr>
              <a:t>2020-21</a:t>
            </a:r>
            <a:r>
              <a:rPr lang="ja-JP" altLang="en-US" sz="3600" dirty="0">
                <a:solidFill>
                  <a:schemeClr val="bg1"/>
                </a:solidFill>
                <a:latin typeface="ＭＳ Ｐゴシック" panose="020B0600070205080204" pitchFamily="50" charset="-128"/>
                <a:ea typeface="ＭＳ Ｐゴシック" panose="020B0600070205080204" pitchFamily="50" charset="-128"/>
              </a:rPr>
              <a:t>年度　第</a:t>
            </a:r>
            <a:r>
              <a:rPr lang="en-US" altLang="ja-JP" sz="3600" dirty="0">
                <a:solidFill>
                  <a:schemeClr val="bg1"/>
                </a:solidFill>
                <a:latin typeface="ＭＳ Ｐゴシック" panose="020B0600070205080204" pitchFamily="50" charset="-128"/>
                <a:ea typeface="ＭＳ Ｐゴシック" panose="020B0600070205080204" pitchFamily="50" charset="-128"/>
              </a:rPr>
              <a:t>2660</a:t>
            </a:r>
            <a:r>
              <a:rPr lang="ja-JP" altLang="en-US" sz="3600" dirty="0">
                <a:solidFill>
                  <a:schemeClr val="bg1"/>
                </a:solidFill>
                <a:latin typeface="ＭＳ Ｐゴシック" panose="020B0600070205080204" pitchFamily="50" charset="-128"/>
                <a:ea typeface="ＭＳ Ｐゴシック" panose="020B0600070205080204" pitchFamily="50" charset="-128"/>
              </a:rPr>
              <a:t>地区　</a:t>
            </a:r>
          </a:p>
        </p:txBody>
      </p:sp>
      <p:sp>
        <p:nvSpPr>
          <p:cNvPr id="10" name="タイトル 1">
            <a:extLst>
              <a:ext uri="{FF2B5EF4-FFF2-40B4-BE49-F238E27FC236}">
                <a16:creationId xmlns:a16="http://schemas.microsoft.com/office/drawing/2014/main" id="{74603FDE-8681-4B5D-A47E-88B275F235AA}"/>
              </a:ext>
            </a:extLst>
          </p:cNvPr>
          <p:cNvSpPr txBox="1">
            <a:spLocks/>
          </p:cNvSpPr>
          <p:nvPr/>
        </p:nvSpPr>
        <p:spPr>
          <a:xfrm>
            <a:off x="2185066" y="2305459"/>
            <a:ext cx="6958934" cy="2037926"/>
          </a:xfrm>
          <a:prstGeom prst="rect">
            <a:avLst/>
          </a:prstGeom>
          <a:noFill/>
        </p:spPr>
        <p:txBody>
          <a:bodyPr tIns="144000">
            <a:noAutofit/>
          </a:bodyPr>
          <a:lstStyle>
            <a:lvl1pPr algn="l" rtl="0" eaLnBrk="1" latinLnBrk="0" hangingPunct="1">
              <a:spcBef>
                <a:spcPct val="0"/>
              </a:spcBef>
              <a:buNone/>
              <a:defRPr kumimoji="1" sz="3600" kern="1200" cap="all" baseline="0">
                <a:solidFill>
                  <a:schemeClr val="tx2"/>
                </a:solidFill>
                <a:effectLst>
                  <a:reflection blurRad="12700" stA="48000" endA="300" endPos="55000" dir="5400000" sy="-90000" algn="bl" rotWithShape="0"/>
                </a:effectLst>
                <a:latin typeface="+mj-lt"/>
                <a:ea typeface="+mj-ea"/>
                <a:cs typeface="+mj-cs"/>
              </a:defRPr>
            </a:lvl1pPr>
          </a:lstStyle>
          <a:p>
            <a:pPr indent="722313"/>
            <a:r>
              <a:rPr lang="ja-JP" altLang="en-US" sz="5400" b="1" dirty="0">
                <a:effectLst>
                  <a:reflection blurRad="12700" endPos="0" dir="5400000" sy="-90000" algn="bl" rotWithShape="0"/>
                </a:effectLst>
                <a:latin typeface="ＭＳ Ｐゴシック" panose="020B0600070205080204" pitchFamily="50" charset="-128"/>
                <a:ea typeface="ＭＳ Ｐゴシック" panose="020B0600070205080204" pitchFamily="50" charset="-128"/>
              </a:rPr>
              <a:t>社会奉仕委員会</a:t>
            </a:r>
            <a:endParaRPr lang="en-US" altLang="ja-JP" sz="5400" b="1" dirty="0">
              <a:effectLst>
                <a:reflection blurRad="12700" endPos="0" dir="5400000" sy="-90000" algn="bl" rotWithShape="0"/>
              </a:effectLst>
              <a:latin typeface="ＭＳ Ｐゴシック" panose="020B0600070205080204" pitchFamily="50" charset="-128"/>
              <a:ea typeface="ＭＳ Ｐゴシック" panose="020B0600070205080204" pitchFamily="50" charset="-128"/>
            </a:endParaRPr>
          </a:p>
          <a:p>
            <a:pPr indent="722313"/>
            <a:r>
              <a:rPr lang="ja-JP" altLang="en-US" sz="5400" b="1" dirty="0">
                <a:effectLst>
                  <a:reflection blurRad="12700" endPos="0" dir="5400000" sy="-90000" algn="bl" rotWithShape="0"/>
                </a:effectLst>
                <a:latin typeface="ＭＳ Ｐゴシック" panose="020B0600070205080204" pitchFamily="50" charset="-128"/>
                <a:ea typeface="ＭＳ Ｐゴシック" panose="020B0600070205080204" pitchFamily="50" charset="-128"/>
              </a:rPr>
              <a:t>　　　活動について</a:t>
            </a:r>
          </a:p>
        </p:txBody>
      </p:sp>
      <p:pic>
        <p:nvPicPr>
          <p:cNvPr id="12" name="図 11" descr="時計, コンピュータ が含まれている画像&#10;&#10;自動的に生成された説明">
            <a:extLst>
              <a:ext uri="{FF2B5EF4-FFF2-40B4-BE49-F238E27FC236}">
                <a16:creationId xmlns:a16="http://schemas.microsoft.com/office/drawing/2014/main" id="{458DD2E2-6B3E-4CE0-9D9F-51615BD3BF5C}"/>
              </a:ext>
            </a:extLst>
          </p:cNvPr>
          <p:cNvPicPr>
            <a:picLocks noChangeAspect="1"/>
          </p:cNvPicPr>
          <p:nvPr/>
        </p:nvPicPr>
        <p:blipFill>
          <a:blip r:embed="rId3"/>
          <a:stretch>
            <a:fillRect/>
          </a:stretch>
        </p:blipFill>
        <p:spPr>
          <a:xfrm>
            <a:off x="511729" y="2398881"/>
            <a:ext cx="2214694" cy="1918259"/>
          </a:xfrm>
          <a:prstGeom prst="rect">
            <a:avLst/>
          </a:prstGeom>
        </p:spPr>
      </p:pic>
      <p:pic>
        <p:nvPicPr>
          <p:cNvPr id="11" name="Picture 3">
            <a:extLst>
              <a:ext uri="{FF2B5EF4-FFF2-40B4-BE49-F238E27FC236}">
                <a16:creationId xmlns:a16="http://schemas.microsoft.com/office/drawing/2014/main" id="{EC89831A-99F1-4F92-920A-001B3551F1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87" y="229531"/>
            <a:ext cx="1699651" cy="989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44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１．地区内クラブへの助力</a:t>
            </a:r>
          </a:p>
        </p:txBody>
      </p:sp>
      <p:sp>
        <p:nvSpPr>
          <p:cNvPr id="3" name="コンテンツ プレースホルダー 2"/>
          <p:cNvSpPr>
            <a:spLocks noGrp="1"/>
          </p:cNvSpPr>
          <p:nvPr>
            <p:ph idx="1"/>
          </p:nvPr>
        </p:nvSpPr>
        <p:spPr>
          <a:xfrm>
            <a:off x="768095" y="2318296"/>
            <a:ext cx="7290055" cy="3465892"/>
          </a:xfrm>
        </p:spPr>
        <p:txBody>
          <a:bodyPr>
            <a:normAutofit/>
          </a:bodyPr>
          <a:lstStyle/>
          <a:p>
            <a:r>
              <a:rPr lang="ja-JP" altLang="en-US" sz="2700" dirty="0"/>
              <a:t>③　検討中の社会奉仕事業</a:t>
            </a:r>
            <a:endParaRPr lang="en-US" altLang="ja-JP" sz="2700" dirty="0"/>
          </a:p>
          <a:p>
            <a:r>
              <a:rPr lang="ja-JP" altLang="en-US" sz="2700" dirty="0"/>
              <a:t>・団体へのマスクやフェースガードの </a:t>
            </a:r>
            <a:endParaRPr lang="en-US" altLang="ja-JP" sz="2700" dirty="0"/>
          </a:p>
          <a:p>
            <a:r>
              <a:rPr lang="en-US" altLang="ja-JP" sz="2700" dirty="0"/>
              <a:t>    </a:t>
            </a:r>
            <a:r>
              <a:rPr lang="ja-JP" altLang="en-US" sz="2700" dirty="0"/>
              <a:t>寄付 </a:t>
            </a:r>
            <a:endParaRPr lang="en-US" altLang="ja-JP" sz="2700" dirty="0"/>
          </a:p>
          <a:p>
            <a:r>
              <a:rPr lang="ja-JP" altLang="en-US" sz="2700" dirty="0"/>
              <a:t>・コロナ終息後の子供たちとのＢＢＱ</a:t>
            </a:r>
            <a:endParaRPr lang="en-US" altLang="ja-JP" sz="2700" dirty="0"/>
          </a:p>
          <a:p>
            <a:r>
              <a:rPr kumimoji="1" lang="ja-JP" altLang="en-US" sz="2700" dirty="0"/>
              <a:t>・空気清浄器や室内運動具の寄贈</a:t>
            </a:r>
            <a:endParaRPr kumimoji="1" lang="en-US" altLang="ja-JP" sz="2700" dirty="0"/>
          </a:p>
          <a:p>
            <a:r>
              <a:rPr lang="ja-JP" altLang="en-US" sz="3200" dirty="0"/>
              <a:t>　</a:t>
            </a:r>
            <a:endParaRPr lang="en-US" altLang="ja-JP" sz="2400" dirty="0"/>
          </a:p>
        </p:txBody>
      </p:sp>
      <p:sp>
        <p:nvSpPr>
          <p:cNvPr id="5" name="タイトル 1">
            <a:extLst>
              <a:ext uri="{FF2B5EF4-FFF2-40B4-BE49-F238E27FC236}">
                <a16:creationId xmlns:a16="http://schemas.microsoft.com/office/drawing/2014/main" id="{7B03D449-B92E-4C45-87F2-53DD98378EAB}"/>
              </a:ext>
            </a:extLst>
          </p:cNvPr>
          <p:cNvSpPr txBox="1">
            <a:spLocks/>
          </p:cNvSpPr>
          <p:nvPr/>
        </p:nvSpPr>
        <p:spPr>
          <a:xfrm>
            <a:off x="0" y="649681"/>
            <a:ext cx="9144000" cy="1073791"/>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ja-JP" altLang="en-US" dirty="0">
                <a:solidFill>
                  <a:schemeClr val="bg1"/>
                </a:solidFill>
              </a:rPr>
              <a:t> ２</a:t>
            </a:r>
            <a:r>
              <a:rPr lang="en-US" altLang="ja-JP" dirty="0">
                <a:solidFill>
                  <a:schemeClr val="bg1"/>
                </a:solidFill>
              </a:rPr>
              <a:t>. </a:t>
            </a:r>
            <a:r>
              <a:rPr lang="ja-JP" altLang="en-US" dirty="0">
                <a:solidFill>
                  <a:schemeClr val="bg1"/>
                </a:solidFill>
              </a:rPr>
              <a:t>社会奉仕事業の事例</a:t>
            </a:r>
          </a:p>
        </p:txBody>
      </p:sp>
      <p:pic>
        <p:nvPicPr>
          <p:cNvPr id="6" name="図 5" descr="時計, 記号, メーター, 挿絵 が含まれている画像&#10;&#10;自動的に生成された説明">
            <a:extLst>
              <a:ext uri="{FF2B5EF4-FFF2-40B4-BE49-F238E27FC236}">
                <a16:creationId xmlns:a16="http://schemas.microsoft.com/office/drawing/2014/main" id="{E44E208A-8527-4481-9AC7-6BCBBEAFC988}"/>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2594648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645" y="4236269"/>
            <a:ext cx="9220200" cy="1366178"/>
          </a:xfrm>
          <a:solidFill>
            <a:srgbClr val="002060"/>
          </a:solidFill>
          <a:ln>
            <a:noFill/>
          </a:ln>
        </p:spPr>
        <p:txBody>
          <a:bodyPr>
            <a:normAutofit/>
          </a:bodyPr>
          <a:lstStyle/>
          <a:p>
            <a:pPr algn="l"/>
            <a:r>
              <a:rPr kumimoji="1" lang="ja-JP" altLang="en-US" sz="3600" dirty="0"/>
              <a:t>社会奉仕委員会は、皆様の</a:t>
            </a:r>
            <a:r>
              <a:rPr lang="ja-JP" altLang="en-US" sz="3600" dirty="0"/>
              <a:t>社会奉仕活動の一助となるよう務めます。</a:t>
            </a:r>
            <a:endParaRPr kumimoji="1" lang="ja-JP" altLang="en-US" sz="3600" dirty="0"/>
          </a:p>
        </p:txBody>
      </p:sp>
      <p:pic>
        <p:nvPicPr>
          <p:cNvPr id="5" name="図 4" descr="時計, 記号, メーター, 挿絵 が含まれている画像&#10;&#10;自動的に生成された説明">
            <a:extLst>
              <a:ext uri="{FF2B5EF4-FFF2-40B4-BE49-F238E27FC236}">
                <a16:creationId xmlns:a16="http://schemas.microsoft.com/office/drawing/2014/main" id="{66738C16-8299-4E48-B89D-760DA3667415}"/>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2175774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7897"/>
            <a:ext cx="9144000" cy="1073791"/>
          </a:xfrm>
          <a:solidFill>
            <a:srgbClr val="002060"/>
          </a:solidFill>
        </p:spPr>
        <p:txBody>
          <a:bodyPr/>
          <a:lstStyle/>
          <a:p>
            <a:r>
              <a:rPr kumimoji="1" lang="ja-JP" altLang="en-US" dirty="0">
                <a:solidFill>
                  <a:schemeClr val="bg1"/>
                </a:solidFill>
              </a:rPr>
              <a:t>　お伝えすること</a:t>
            </a:r>
          </a:p>
        </p:txBody>
      </p:sp>
      <p:sp>
        <p:nvSpPr>
          <p:cNvPr id="3" name="コンテンツ プレースホルダー 2"/>
          <p:cNvSpPr>
            <a:spLocks noGrp="1"/>
          </p:cNvSpPr>
          <p:nvPr>
            <p:ph idx="1"/>
          </p:nvPr>
        </p:nvSpPr>
        <p:spPr>
          <a:xfrm>
            <a:off x="675817" y="2545228"/>
            <a:ext cx="7539928" cy="2755968"/>
          </a:xfrm>
        </p:spPr>
        <p:txBody>
          <a:bodyPr>
            <a:normAutofit/>
          </a:bodyPr>
          <a:lstStyle/>
          <a:p>
            <a:pPr marL="803275" indent="-711200">
              <a:buNone/>
            </a:pPr>
            <a:r>
              <a:rPr kumimoji="1" lang="ja-JP" altLang="en-US" sz="3600" dirty="0"/>
              <a:t>１</a:t>
            </a:r>
            <a:r>
              <a:rPr kumimoji="1" lang="en-US" altLang="ja-JP" sz="3600" dirty="0"/>
              <a:t>.</a:t>
            </a:r>
            <a:r>
              <a:rPr kumimoji="1" lang="ja-JP" altLang="en-US" sz="3600" dirty="0"/>
              <a:t>   社会奉仕委員会の活動方針 </a:t>
            </a:r>
            <a:endParaRPr kumimoji="1" lang="en-US" altLang="ja-JP" sz="3600" dirty="0"/>
          </a:p>
          <a:p>
            <a:pPr marL="803275" indent="-711200">
              <a:buNone/>
            </a:pPr>
            <a:r>
              <a:rPr kumimoji="1" lang="ja-JP" altLang="en-US" sz="3600" dirty="0"/>
              <a:t> </a:t>
            </a:r>
            <a:endParaRPr kumimoji="1" lang="en-US" altLang="ja-JP" sz="3600" dirty="0"/>
          </a:p>
          <a:p>
            <a:pPr marL="803275" indent="-711200">
              <a:buNone/>
            </a:pPr>
            <a:r>
              <a:rPr kumimoji="1" lang="ja-JP" altLang="en-US" sz="3600" dirty="0"/>
              <a:t>２</a:t>
            </a:r>
            <a:r>
              <a:rPr kumimoji="1" lang="en-US" altLang="ja-JP" sz="3600" dirty="0"/>
              <a:t>.   </a:t>
            </a:r>
            <a:r>
              <a:rPr kumimoji="1" lang="ja-JP" altLang="en-US" sz="3600" dirty="0"/>
              <a:t>社会奉仕事業の</a:t>
            </a:r>
            <a:r>
              <a:rPr lang="ja-JP" altLang="en-US" sz="3600" dirty="0"/>
              <a:t>事例</a:t>
            </a:r>
            <a:endParaRPr kumimoji="1" lang="en-US" altLang="ja-JP" sz="3600" dirty="0"/>
          </a:p>
          <a:p>
            <a:pPr marL="803275" indent="-711200">
              <a:buNone/>
            </a:pPr>
            <a:endParaRPr lang="en-US" altLang="ja-JP" sz="2400" dirty="0"/>
          </a:p>
        </p:txBody>
      </p:sp>
      <p:pic>
        <p:nvPicPr>
          <p:cNvPr id="5" name="図 4" descr="時計, 記号, メーター, 挿絵 が含まれている画像&#10;&#10;自動的に生成された説明">
            <a:extLst>
              <a:ext uri="{FF2B5EF4-FFF2-40B4-BE49-F238E27FC236}">
                <a16:creationId xmlns:a16="http://schemas.microsoft.com/office/drawing/2014/main" id="{FC5D1BB8-9D0C-44A0-A06F-C995ADEF34BE}"/>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275624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7897"/>
            <a:ext cx="9144000" cy="1073791"/>
          </a:xfrm>
          <a:solidFill>
            <a:srgbClr val="002060"/>
          </a:solidFill>
        </p:spPr>
        <p:txBody>
          <a:bodyPr/>
          <a:lstStyle/>
          <a:p>
            <a:r>
              <a:rPr kumimoji="1" lang="ja-JP" altLang="en-US" dirty="0">
                <a:solidFill>
                  <a:schemeClr val="bg1"/>
                </a:solidFill>
              </a:rPr>
              <a:t>　</a:t>
            </a:r>
            <a:r>
              <a:rPr kumimoji="1" lang="en-US" altLang="ja-JP" dirty="0">
                <a:solidFill>
                  <a:schemeClr val="bg1"/>
                </a:solidFill>
              </a:rPr>
              <a:t>1</a:t>
            </a:r>
            <a:r>
              <a:rPr lang="en-US" altLang="ja-JP" dirty="0">
                <a:solidFill>
                  <a:schemeClr val="bg1"/>
                </a:solidFill>
              </a:rPr>
              <a:t>.</a:t>
            </a:r>
            <a:r>
              <a:rPr lang="ja-JP" altLang="en-US" dirty="0">
                <a:solidFill>
                  <a:schemeClr val="bg1"/>
                </a:solidFill>
              </a:rPr>
              <a:t> </a:t>
            </a:r>
            <a:r>
              <a:rPr kumimoji="1" lang="ja-JP" altLang="en-US" dirty="0">
                <a:solidFill>
                  <a:schemeClr val="bg1"/>
                </a:solidFill>
              </a:rPr>
              <a:t>活動方針</a:t>
            </a:r>
          </a:p>
        </p:txBody>
      </p:sp>
      <p:sp>
        <p:nvSpPr>
          <p:cNvPr id="3" name="コンテンツ プレースホルダー 2"/>
          <p:cNvSpPr>
            <a:spLocks noGrp="1"/>
          </p:cNvSpPr>
          <p:nvPr>
            <p:ph idx="1"/>
          </p:nvPr>
        </p:nvSpPr>
        <p:spPr>
          <a:xfrm>
            <a:off x="688696" y="2563653"/>
            <a:ext cx="7290055" cy="2884111"/>
          </a:xfrm>
        </p:spPr>
        <p:txBody>
          <a:bodyPr>
            <a:normAutofit/>
          </a:bodyPr>
          <a:lstStyle/>
          <a:p>
            <a:pPr marL="803275" indent="-711200">
              <a:buNone/>
            </a:pPr>
            <a:r>
              <a:rPr kumimoji="1" lang="ja-JP" altLang="en-US" sz="3600" dirty="0"/>
              <a:t>① 地区内のクラブ社会奉仕事業への助力</a:t>
            </a:r>
            <a:endParaRPr kumimoji="1" lang="en-US" altLang="ja-JP" sz="3600" dirty="0"/>
          </a:p>
          <a:p>
            <a:pPr marL="803275" indent="-711200">
              <a:buNone/>
            </a:pPr>
            <a:r>
              <a:rPr lang="ja-JP" altLang="en-US" sz="3600" dirty="0"/>
              <a:t>② 地区クラブ間の協働マッチング</a:t>
            </a:r>
            <a:endParaRPr lang="en-US" altLang="ja-JP" sz="3600" dirty="0"/>
          </a:p>
          <a:p>
            <a:pPr marL="803275" indent="-711200">
              <a:buNone/>
            </a:pPr>
            <a:r>
              <a:rPr lang="ja-JP" altLang="en-US" sz="3600" dirty="0"/>
              <a:t>③</a:t>
            </a:r>
            <a:r>
              <a:rPr lang="en-US" altLang="ja-JP" sz="3600" dirty="0"/>
              <a:t> </a:t>
            </a:r>
            <a:r>
              <a:rPr lang="ja-JP" altLang="en-US" sz="3600" dirty="0"/>
              <a:t>ローターアクト事業への協力</a:t>
            </a:r>
            <a:endParaRPr lang="en-US" altLang="ja-JP" sz="2400" dirty="0"/>
          </a:p>
        </p:txBody>
      </p:sp>
      <p:pic>
        <p:nvPicPr>
          <p:cNvPr id="5" name="図 4" descr="時計, 記号, メーター, 挿絵 が含まれている画像&#10;&#10;自動的に生成された説明">
            <a:extLst>
              <a:ext uri="{FF2B5EF4-FFF2-40B4-BE49-F238E27FC236}">
                <a16:creationId xmlns:a16="http://schemas.microsoft.com/office/drawing/2014/main" id="{FC5D1BB8-9D0C-44A0-A06F-C995ADEF34BE}"/>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4323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06491" y="776150"/>
            <a:ext cx="5931017" cy="991913"/>
          </a:xfrm>
        </p:spPr>
        <p:txBody>
          <a:bodyPr>
            <a:normAutofit/>
          </a:bodyPr>
          <a:lstStyle/>
          <a:p>
            <a:r>
              <a:rPr kumimoji="1" lang="ja-JP" altLang="en-US" dirty="0"/>
              <a:t>そこで／活用ください</a:t>
            </a:r>
          </a:p>
        </p:txBody>
      </p:sp>
      <p:sp>
        <p:nvSpPr>
          <p:cNvPr id="49" name="コンテンツ プレースホルダー 2"/>
          <p:cNvSpPr>
            <a:spLocks noGrp="1"/>
          </p:cNvSpPr>
          <p:nvPr>
            <p:ph idx="1"/>
          </p:nvPr>
        </p:nvSpPr>
        <p:spPr>
          <a:xfrm>
            <a:off x="624385" y="3639204"/>
            <a:ext cx="8143300" cy="2169167"/>
          </a:xfrm>
        </p:spPr>
        <p:txBody>
          <a:bodyPr>
            <a:noAutofit/>
          </a:bodyPr>
          <a:lstStyle/>
          <a:p>
            <a:r>
              <a:rPr kumimoji="1" lang="ja-JP" altLang="en-US" sz="3600" dirty="0"/>
              <a:t>地区のホームページに社会奉仕委員会のページが出来ます。</a:t>
            </a:r>
            <a:endParaRPr kumimoji="1" lang="en-US" altLang="ja-JP" sz="3600" dirty="0"/>
          </a:p>
          <a:p>
            <a:pPr marL="90488" indent="-90488"/>
            <a:r>
              <a:rPr lang="ja-JP" altLang="en-US" sz="3600" dirty="0"/>
              <a:t>ベース（</a:t>
            </a:r>
            <a:r>
              <a:rPr lang="en-US" altLang="ja-JP" sz="3600" dirty="0"/>
              <a:t>My</a:t>
            </a:r>
            <a:r>
              <a:rPr lang="ja-JP" altLang="en-US" sz="3600" dirty="0"/>
              <a:t> </a:t>
            </a:r>
            <a:r>
              <a:rPr lang="en-US" altLang="ja-JP" sz="3600" dirty="0"/>
              <a:t>ROTARY</a:t>
            </a:r>
            <a:r>
              <a:rPr lang="ja-JP" altLang="en-US" sz="3600" dirty="0"/>
              <a:t>）</a:t>
            </a:r>
            <a:endParaRPr lang="en-US" altLang="ja-JP" sz="3600" dirty="0"/>
          </a:p>
          <a:p>
            <a:pPr marL="0" indent="0">
              <a:buNone/>
            </a:pPr>
            <a:endParaRPr lang="en-US" altLang="ja-JP" dirty="0"/>
          </a:p>
          <a:p>
            <a:endParaRPr lang="en-US" altLang="ja-JP" dirty="0"/>
          </a:p>
          <a:p>
            <a:r>
              <a:rPr lang="ja-JP" altLang="en-US" dirty="0"/>
              <a:t>　</a:t>
            </a:r>
            <a:endParaRPr kumimoji="1" lang="ja-JP" altLang="en-US" dirty="0"/>
          </a:p>
        </p:txBody>
      </p:sp>
      <p:pic>
        <p:nvPicPr>
          <p:cNvPr id="30" name="図 29" descr="時計, 記号, メーター, 挿絵 が含まれている画像&#10;&#10;自動的に生成された説明">
            <a:extLst>
              <a:ext uri="{FF2B5EF4-FFF2-40B4-BE49-F238E27FC236}">
                <a16:creationId xmlns:a16="http://schemas.microsoft.com/office/drawing/2014/main" id="{1B5537B6-A9DE-428A-9592-92801EB9AF24}"/>
              </a:ext>
            </a:extLst>
          </p:cNvPr>
          <p:cNvPicPr>
            <a:picLocks noChangeAspect="1"/>
          </p:cNvPicPr>
          <p:nvPr/>
        </p:nvPicPr>
        <p:blipFill>
          <a:blip r:embed="rId2"/>
          <a:stretch>
            <a:fillRect/>
          </a:stretch>
        </p:blipFill>
        <p:spPr>
          <a:xfrm>
            <a:off x="5829158" y="6123774"/>
            <a:ext cx="2938527" cy="512108"/>
          </a:xfrm>
          <a:prstGeom prst="rect">
            <a:avLst/>
          </a:prstGeom>
        </p:spPr>
      </p:pic>
      <p:sp>
        <p:nvSpPr>
          <p:cNvPr id="5" name="Shape 221">
            <a:extLst>
              <a:ext uri="{FF2B5EF4-FFF2-40B4-BE49-F238E27FC236}">
                <a16:creationId xmlns:a16="http://schemas.microsoft.com/office/drawing/2014/main" id="{249043BA-F5D9-48FA-B495-378E59440522}"/>
              </a:ext>
            </a:extLst>
          </p:cNvPr>
          <p:cNvSpPr/>
          <p:nvPr/>
        </p:nvSpPr>
        <p:spPr>
          <a:xfrm rot="2609703">
            <a:off x="1136672" y="963286"/>
            <a:ext cx="311016" cy="329557"/>
          </a:xfrm>
          <a:prstGeom prst="rect">
            <a:avLst/>
          </a:prstGeom>
          <a:solidFill>
            <a:srgbClr val="015EAB"/>
          </a:solidFill>
          <a:ln w="50800">
            <a:solidFill>
              <a:schemeClr val="accent3">
                <a:satOff val="18648"/>
                <a:lumOff val="5971"/>
              </a:schemeClr>
            </a:solidFill>
            <a:miter lim="400000"/>
          </a:ln>
        </p:spPr>
        <p:txBody>
          <a:bodyPr lIns="50800" tIns="50800" rIns="50800" bIns="508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defRPr sz="2400">
                <a:solidFill>
                  <a:srgbClr val="FFFFFF"/>
                </a:solidFill>
              </a:defRPr>
            </a:pPr>
            <a:endParaRPr>
              <a:solidFill>
                <a:schemeClr val="accent1">
                  <a:lumMod val="50000"/>
                </a:schemeClr>
              </a:solidFill>
            </a:endParaRPr>
          </a:p>
        </p:txBody>
      </p:sp>
      <p:sp>
        <p:nvSpPr>
          <p:cNvPr id="7" name="Shape 221">
            <a:extLst>
              <a:ext uri="{FF2B5EF4-FFF2-40B4-BE49-F238E27FC236}">
                <a16:creationId xmlns:a16="http://schemas.microsoft.com/office/drawing/2014/main" id="{F806902F-7214-4E05-9D04-8C30E43E4982}"/>
              </a:ext>
            </a:extLst>
          </p:cNvPr>
          <p:cNvSpPr/>
          <p:nvPr/>
        </p:nvSpPr>
        <p:spPr>
          <a:xfrm rot="2609703">
            <a:off x="7608226" y="963287"/>
            <a:ext cx="311016" cy="329557"/>
          </a:xfrm>
          <a:prstGeom prst="rect">
            <a:avLst/>
          </a:prstGeom>
          <a:solidFill>
            <a:srgbClr val="015EAB"/>
          </a:solidFill>
          <a:ln w="50800">
            <a:solidFill>
              <a:schemeClr val="accent3">
                <a:satOff val="18648"/>
                <a:lumOff val="5971"/>
              </a:schemeClr>
            </a:solidFill>
            <a:miter lim="400000"/>
          </a:ln>
        </p:spPr>
        <p:txBody>
          <a:bodyPr lIns="50800" tIns="50800" rIns="50800" bIns="508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defRPr sz="2400">
                <a:solidFill>
                  <a:srgbClr val="FFFFFF"/>
                </a:solidFill>
              </a:defRPr>
            </a:pPr>
            <a:endParaRPr>
              <a:solidFill>
                <a:schemeClr val="accent1">
                  <a:lumMod val="50000"/>
                </a:schemeClr>
              </a:solidFill>
            </a:endParaRPr>
          </a:p>
        </p:txBody>
      </p:sp>
      <p:grpSp>
        <p:nvGrpSpPr>
          <p:cNvPr id="8" name="グループ化 7">
            <a:extLst>
              <a:ext uri="{FF2B5EF4-FFF2-40B4-BE49-F238E27FC236}">
                <a16:creationId xmlns:a16="http://schemas.microsoft.com/office/drawing/2014/main" id="{FDEE170F-4ABB-4DC6-AF9B-8D0B7724C754}"/>
              </a:ext>
            </a:extLst>
          </p:cNvPr>
          <p:cNvGrpSpPr/>
          <p:nvPr/>
        </p:nvGrpSpPr>
        <p:grpSpPr>
          <a:xfrm>
            <a:off x="1518407" y="1798266"/>
            <a:ext cx="5598310" cy="1158622"/>
            <a:chOff x="-1306440" y="0"/>
            <a:chExt cx="5373615" cy="1254910"/>
          </a:xfrm>
        </p:grpSpPr>
        <p:sp>
          <p:nvSpPr>
            <p:cNvPr id="9" name="テキスト ボックス 6">
              <a:extLst>
                <a:ext uri="{FF2B5EF4-FFF2-40B4-BE49-F238E27FC236}">
                  <a16:creationId xmlns:a16="http://schemas.microsoft.com/office/drawing/2014/main" id="{0200D838-BA13-4628-82DD-E767E709A79C}"/>
                </a:ext>
              </a:extLst>
            </p:cNvPr>
            <p:cNvSpPr txBox="1"/>
            <p:nvPr/>
          </p:nvSpPr>
          <p:spPr>
            <a:xfrm>
              <a:off x="-1306440" y="664357"/>
              <a:ext cx="4103213" cy="59055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000" kern="100" dirty="0">
                  <a:effectLst/>
                  <a:latin typeface="+mn-ea"/>
                  <a:cs typeface="Times New Roman" panose="02020603050405020304" pitchFamily="18" charset="0"/>
                </a:rPr>
                <a:t>2660 </a:t>
              </a:r>
              <a:r>
                <a:rPr lang="ja-JP" altLang="en-US" sz="2000" kern="100" dirty="0">
                  <a:effectLst/>
                  <a:latin typeface="+mn-ea"/>
                  <a:cs typeface="Times New Roman" panose="02020603050405020304" pitchFamily="18" charset="0"/>
                </a:rPr>
                <a:t>ロータリー　</a:t>
              </a:r>
              <a:r>
                <a:rPr lang="ja-JP" altLang="en-US" sz="2000" kern="100" dirty="0">
                  <a:latin typeface="+mn-ea"/>
                  <a:cs typeface="Times New Roman" panose="02020603050405020304" pitchFamily="18" charset="0"/>
                </a:rPr>
                <a:t>社会奉仕委員会</a:t>
              </a:r>
              <a:endParaRPr lang="ja-JP" sz="2000" kern="100" dirty="0">
                <a:effectLst/>
                <a:latin typeface="+mn-ea"/>
                <a:cs typeface="Times New Roman" panose="02020603050405020304" pitchFamily="18" charset="0"/>
              </a:endParaRPr>
            </a:p>
          </p:txBody>
        </p:sp>
        <p:sp>
          <p:nvSpPr>
            <p:cNvPr id="10" name="テキスト ボックス 7">
              <a:extLst>
                <a:ext uri="{FF2B5EF4-FFF2-40B4-BE49-F238E27FC236}">
                  <a16:creationId xmlns:a16="http://schemas.microsoft.com/office/drawing/2014/main" id="{0F7727E9-05E6-448F-8205-F3E5E0B1A895}"/>
                </a:ext>
              </a:extLst>
            </p:cNvPr>
            <p:cNvSpPr txBox="1"/>
            <p:nvPr/>
          </p:nvSpPr>
          <p:spPr>
            <a:xfrm>
              <a:off x="2796773" y="662048"/>
              <a:ext cx="1266825" cy="592862"/>
            </a:xfrm>
            <a:prstGeom prst="rect">
              <a:avLst/>
            </a:prstGeom>
            <a:solidFill>
              <a:srgbClr val="0070C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sz="2400" b="1" kern="100" dirty="0">
                  <a:solidFill>
                    <a:srgbClr val="FFFFFF"/>
                  </a:solidFill>
                  <a:effectLst/>
                  <a:latin typeface="Century" panose="02040604050505020304" pitchFamily="18" charset="0"/>
                  <a:ea typeface="ＭＳ 明朝" panose="02020609040205080304" pitchFamily="17" charset="-128"/>
                  <a:cs typeface="Times New Roman" panose="02020603050405020304" pitchFamily="18" charset="0"/>
                </a:rPr>
                <a:t>検索</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1" name="グラフィックス 9" descr="拡大鏡">
              <a:extLst>
                <a:ext uri="{FF2B5EF4-FFF2-40B4-BE49-F238E27FC236}">
                  <a16:creationId xmlns:a16="http://schemas.microsoft.com/office/drawing/2014/main" id="{972D9CE9-1B08-46C7-BC3F-9D0F892BBB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67100" y="0"/>
              <a:ext cx="600075" cy="600075"/>
            </a:xfrm>
            <a:prstGeom prst="rect">
              <a:avLst/>
            </a:prstGeom>
          </p:spPr>
        </p:pic>
      </p:grpSp>
    </p:spTree>
    <p:extLst>
      <p:ext uri="{BB962C8B-B14F-4D97-AF65-F5344CB8AC3E}">
        <p14:creationId xmlns:p14="http://schemas.microsoft.com/office/powerpoint/2010/main" val="3452014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06491" y="776150"/>
            <a:ext cx="5931017" cy="991913"/>
          </a:xfrm>
        </p:spPr>
        <p:txBody>
          <a:bodyPr>
            <a:normAutofit/>
          </a:bodyPr>
          <a:lstStyle/>
          <a:p>
            <a:r>
              <a:rPr kumimoji="1" lang="ja-JP" altLang="en-US" dirty="0"/>
              <a:t>そこで／活用ください</a:t>
            </a:r>
          </a:p>
        </p:txBody>
      </p:sp>
      <p:sp>
        <p:nvSpPr>
          <p:cNvPr id="49" name="コンテンツ プレースホルダー 2"/>
          <p:cNvSpPr>
            <a:spLocks noGrp="1"/>
          </p:cNvSpPr>
          <p:nvPr>
            <p:ph idx="1"/>
          </p:nvPr>
        </p:nvSpPr>
        <p:spPr>
          <a:xfrm>
            <a:off x="624385" y="2590801"/>
            <a:ext cx="7895230" cy="3378062"/>
          </a:xfrm>
        </p:spPr>
        <p:txBody>
          <a:bodyPr>
            <a:noAutofit/>
          </a:bodyPr>
          <a:lstStyle/>
          <a:p>
            <a:r>
              <a:rPr lang="ja-JP" altLang="en-US" sz="3200" dirty="0"/>
              <a:t>①　案内</a:t>
            </a:r>
            <a:endParaRPr lang="en-US" altLang="ja-JP" sz="3200" dirty="0"/>
          </a:p>
          <a:p>
            <a:r>
              <a:rPr lang="en-US" altLang="ja-JP" sz="3200" dirty="0"/>
              <a:t>ⅰ</a:t>
            </a:r>
            <a:r>
              <a:rPr lang="ja-JP" altLang="en-US" sz="3200" dirty="0"/>
              <a:t>　財団補助金受給事業の引継ぎページ</a:t>
            </a:r>
            <a:endParaRPr lang="en-US" altLang="ja-JP" sz="3200" dirty="0"/>
          </a:p>
          <a:p>
            <a:r>
              <a:rPr lang="en-US" altLang="ja-JP" sz="3200" dirty="0"/>
              <a:t>ⅱ</a:t>
            </a:r>
            <a:r>
              <a:rPr lang="ja-JP" altLang="en-US" sz="3200" dirty="0"/>
              <a:t>　友愛の広場の団体紹介のページ</a:t>
            </a:r>
            <a:endParaRPr lang="en-US" altLang="ja-JP" sz="3200" dirty="0"/>
          </a:p>
          <a:p>
            <a:r>
              <a:rPr lang="en-US" altLang="ja-JP" sz="3200" dirty="0"/>
              <a:t>ⅲ</a:t>
            </a:r>
            <a:r>
              <a:rPr lang="ja-JP" altLang="en-US" sz="3200" dirty="0"/>
              <a:t>　協働クラブ募集のページ</a:t>
            </a:r>
            <a:endParaRPr lang="en-US" altLang="ja-JP" sz="3200" dirty="0"/>
          </a:p>
          <a:p>
            <a:r>
              <a:rPr lang="en-US" altLang="ja-JP" sz="3200" dirty="0"/>
              <a:t>ⅳ</a:t>
            </a:r>
            <a:r>
              <a:rPr lang="ja-JP" altLang="en-US" sz="3200" dirty="0"/>
              <a:t>　協働を希望する団体紹介のページ</a:t>
            </a:r>
            <a:endParaRPr lang="en-US" altLang="ja-JP" sz="3200" dirty="0"/>
          </a:p>
          <a:p>
            <a:endParaRPr lang="en-US" altLang="ja-JP" dirty="0"/>
          </a:p>
          <a:p>
            <a:r>
              <a:rPr lang="ja-JP" altLang="en-US" dirty="0"/>
              <a:t>　</a:t>
            </a:r>
            <a:endParaRPr kumimoji="1" lang="ja-JP" altLang="en-US" dirty="0"/>
          </a:p>
        </p:txBody>
      </p:sp>
      <p:pic>
        <p:nvPicPr>
          <p:cNvPr id="30" name="図 29" descr="時計, 記号, メーター, 挿絵 が含まれている画像&#10;&#10;自動的に生成された説明">
            <a:extLst>
              <a:ext uri="{FF2B5EF4-FFF2-40B4-BE49-F238E27FC236}">
                <a16:creationId xmlns:a16="http://schemas.microsoft.com/office/drawing/2014/main" id="{1B5537B6-A9DE-428A-9592-92801EB9AF24}"/>
              </a:ext>
            </a:extLst>
          </p:cNvPr>
          <p:cNvPicPr>
            <a:picLocks noChangeAspect="1"/>
          </p:cNvPicPr>
          <p:nvPr/>
        </p:nvPicPr>
        <p:blipFill>
          <a:blip r:embed="rId2"/>
          <a:stretch>
            <a:fillRect/>
          </a:stretch>
        </p:blipFill>
        <p:spPr>
          <a:xfrm>
            <a:off x="5829158" y="6123774"/>
            <a:ext cx="2938527" cy="512108"/>
          </a:xfrm>
          <a:prstGeom prst="rect">
            <a:avLst/>
          </a:prstGeom>
        </p:spPr>
      </p:pic>
      <p:sp>
        <p:nvSpPr>
          <p:cNvPr id="5" name="Shape 221">
            <a:extLst>
              <a:ext uri="{FF2B5EF4-FFF2-40B4-BE49-F238E27FC236}">
                <a16:creationId xmlns:a16="http://schemas.microsoft.com/office/drawing/2014/main" id="{249043BA-F5D9-48FA-B495-378E59440522}"/>
              </a:ext>
            </a:extLst>
          </p:cNvPr>
          <p:cNvSpPr/>
          <p:nvPr/>
        </p:nvSpPr>
        <p:spPr>
          <a:xfrm rot="2609703">
            <a:off x="1136672" y="963286"/>
            <a:ext cx="311016" cy="329557"/>
          </a:xfrm>
          <a:prstGeom prst="rect">
            <a:avLst/>
          </a:prstGeom>
          <a:solidFill>
            <a:srgbClr val="015EAB"/>
          </a:solidFill>
          <a:ln w="50800">
            <a:solidFill>
              <a:schemeClr val="accent3">
                <a:satOff val="18648"/>
                <a:lumOff val="5971"/>
              </a:schemeClr>
            </a:solidFill>
            <a:miter lim="400000"/>
          </a:ln>
        </p:spPr>
        <p:txBody>
          <a:bodyPr lIns="50800" tIns="50800" rIns="50800" bIns="508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defRPr sz="2400">
                <a:solidFill>
                  <a:srgbClr val="FFFFFF"/>
                </a:solidFill>
              </a:defRPr>
            </a:pPr>
            <a:endParaRPr>
              <a:solidFill>
                <a:schemeClr val="accent1">
                  <a:lumMod val="50000"/>
                </a:schemeClr>
              </a:solidFill>
            </a:endParaRPr>
          </a:p>
        </p:txBody>
      </p:sp>
      <p:sp>
        <p:nvSpPr>
          <p:cNvPr id="7" name="Shape 221">
            <a:extLst>
              <a:ext uri="{FF2B5EF4-FFF2-40B4-BE49-F238E27FC236}">
                <a16:creationId xmlns:a16="http://schemas.microsoft.com/office/drawing/2014/main" id="{F806902F-7214-4E05-9D04-8C30E43E4982}"/>
              </a:ext>
            </a:extLst>
          </p:cNvPr>
          <p:cNvSpPr/>
          <p:nvPr/>
        </p:nvSpPr>
        <p:spPr>
          <a:xfrm rot="2609703">
            <a:off x="7608226" y="963287"/>
            <a:ext cx="311016" cy="329557"/>
          </a:xfrm>
          <a:prstGeom prst="rect">
            <a:avLst/>
          </a:prstGeom>
          <a:solidFill>
            <a:srgbClr val="015EAB"/>
          </a:solidFill>
          <a:ln w="50800">
            <a:solidFill>
              <a:schemeClr val="accent3">
                <a:satOff val="18648"/>
                <a:lumOff val="5971"/>
              </a:schemeClr>
            </a:solidFill>
            <a:miter lim="400000"/>
          </a:ln>
        </p:spPr>
        <p:txBody>
          <a:bodyPr lIns="50800" tIns="50800" rIns="50800" bIns="508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defRPr sz="2400">
                <a:solidFill>
                  <a:srgbClr val="FFFFFF"/>
                </a:solidFill>
              </a:defRPr>
            </a:pPr>
            <a:endParaRPr>
              <a:solidFill>
                <a:schemeClr val="accent1">
                  <a:lumMod val="50000"/>
                </a:schemeClr>
              </a:solidFill>
            </a:endParaRPr>
          </a:p>
        </p:txBody>
      </p:sp>
      <p:grpSp>
        <p:nvGrpSpPr>
          <p:cNvPr id="8" name="グループ化 7">
            <a:extLst>
              <a:ext uri="{FF2B5EF4-FFF2-40B4-BE49-F238E27FC236}">
                <a16:creationId xmlns:a16="http://schemas.microsoft.com/office/drawing/2014/main" id="{FDEE170F-4ABB-4DC6-AF9B-8D0B7724C754}"/>
              </a:ext>
            </a:extLst>
          </p:cNvPr>
          <p:cNvGrpSpPr/>
          <p:nvPr/>
        </p:nvGrpSpPr>
        <p:grpSpPr>
          <a:xfrm>
            <a:off x="1518408" y="1769023"/>
            <a:ext cx="5634274" cy="556166"/>
            <a:chOff x="-1340961" y="0"/>
            <a:chExt cx="5408136" cy="602387"/>
          </a:xfrm>
        </p:grpSpPr>
        <p:sp>
          <p:nvSpPr>
            <p:cNvPr id="9" name="テキスト ボックス 6">
              <a:extLst>
                <a:ext uri="{FF2B5EF4-FFF2-40B4-BE49-F238E27FC236}">
                  <a16:creationId xmlns:a16="http://schemas.microsoft.com/office/drawing/2014/main" id="{0200D838-BA13-4628-82DD-E767E709A79C}"/>
                </a:ext>
              </a:extLst>
            </p:cNvPr>
            <p:cNvSpPr txBox="1"/>
            <p:nvPr/>
          </p:nvSpPr>
          <p:spPr>
            <a:xfrm>
              <a:off x="-1340961" y="9524"/>
              <a:ext cx="4103213" cy="59055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000" kern="100" dirty="0">
                  <a:effectLst/>
                  <a:latin typeface="+mn-ea"/>
                  <a:cs typeface="Times New Roman" panose="02020603050405020304" pitchFamily="18" charset="0"/>
                </a:rPr>
                <a:t>2660 </a:t>
              </a:r>
              <a:r>
                <a:rPr lang="ja-JP" altLang="en-US" sz="2000" kern="100" dirty="0">
                  <a:effectLst/>
                  <a:latin typeface="+mn-ea"/>
                  <a:cs typeface="Times New Roman" panose="02020603050405020304" pitchFamily="18" charset="0"/>
                </a:rPr>
                <a:t>ロータリー　</a:t>
              </a:r>
              <a:r>
                <a:rPr lang="ja-JP" altLang="en-US" sz="2000" kern="100" dirty="0">
                  <a:latin typeface="+mn-ea"/>
                  <a:cs typeface="Times New Roman" panose="02020603050405020304" pitchFamily="18" charset="0"/>
                </a:rPr>
                <a:t>社会奉仕委員会</a:t>
              </a:r>
              <a:endParaRPr lang="ja-JP" sz="2000" kern="100" dirty="0">
                <a:effectLst/>
                <a:latin typeface="+mn-ea"/>
                <a:cs typeface="Times New Roman" panose="02020603050405020304" pitchFamily="18" charset="0"/>
              </a:endParaRPr>
            </a:p>
          </p:txBody>
        </p:sp>
        <p:sp>
          <p:nvSpPr>
            <p:cNvPr id="10" name="テキスト ボックス 7">
              <a:extLst>
                <a:ext uri="{FF2B5EF4-FFF2-40B4-BE49-F238E27FC236}">
                  <a16:creationId xmlns:a16="http://schemas.microsoft.com/office/drawing/2014/main" id="{0F7727E9-05E6-448F-8205-F3E5E0B1A895}"/>
                </a:ext>
              </a:extLst>
            </p:cNvPr>
            <p:cNvSpPr txBox="1"/>
            <p:nvPr/>
          </p:nvSpPr>
          <p:spPr>
            <a:xfrm>
              <a:off x="2762250" y="9525"/>
              <a:ext cx="1266825" cy="592862"/>
            </a:xfrm>
            <a:prstGeom prst="rect">
              <a:avLst/>
            </a:prstGeom>
            <a:solidFill>
              <a:srgbClr val="0070C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sz="2400" b="1" kern="100">
                  <a:solidFill>
                    <a:srgbClr val="FFFFFF"/>
                  </a:solidFill>
                  <a:effectLst/>
                  <a:latin typeface="Century" panose="02040604050505020304" pitchFamily="18" charset="0"/>
                  <a:ea typeface="ＭＳ 明朝" panose="02020609040205080304" pitchFamily="17" charset="-128"/>
                  <a:cs typeface="Times New Roman" panose="02020603050405020304" pitchFamily="18" charset="0"/>
                </a:rPr>
                <a:t>検索</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1" name="グラフィックス 9" descr="拡大鏡">
              <a:extLst>
                <a:ext uri="{FF2B5EF4-FFF2-40B4-BE49-F238E27FC236}">
                  <a16:creationId xmlns:a16="http://schemas.microsoft.com/office/drawing/2014/main" id="{972D9CE9-1B08-46C7-BC3F-9D0F892BBB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67100" y="0"/>
              <a:ext cx="600075" cy="600075"/>
            </a:xfrm>
            <a:prstGeom prst="rect">
              <a:avLst/>
            </a:prstGeom>
          </p:spPr>
        </p:pic>
      </p:grpSp>
    </p:spTree>
    <p:extLst>
      <p:ext uri="{BB962C8B-B14F-4D97-AF65-F5344CB8AC3E}">
        <p14:creationId xmlns:p14="http://schemas.microsoft.com/office/powerpoint/2010/main" val="13488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06491" y="776150"/>
            <a:ext cx="5931017" cy="991913"/>
          </a:xfrm>
        </p:spPr>
        <p:txBody>
          <a:bodyPr>
            <a:normAutofit/>
          </a:bodyPr>
          <a:lstStyle/>
          <a:p>
            <a:r>
              <a:rPr kumimoji="1" lang="ja-JP" altLang="en-US" dirty="0"/>
              <a:t>そこで／活用ください</a:t>
            </a:r>
          </a:p>
        </p:txBody>
      </p:sp>
      <p:sp>
        <p:nvSpPr>
          <p:cNvPr id="49" name="コンテンツ プレースホルダー 2"/>
          <p:cNvSpPr>
            <a:spLocks noGrp="1"/>
          </p:cNvSpPr>
          <p:nvPr>
            <p:ph idx="1"/>
          </p:nvPr>
        </p:nvSpPr>
        <p:spPr>
          <a:xfrm>
            <a:off x="624385" y="2590801"/>
            <a:ext cx="7895230" cy="3378062"/>
          </a:xfrm>
        </p:spPr>
        <p:txBody>
          <a:bodyPr>
            <a:noAutofit/>
          </a:bodyPr>
          <a:lstStyle/>
          <a:p>
            <a:pPr marL="0" indent="0">
              <a:buNone/>
              <a:tabLst>
                <a:tab pos="90488" algn="l"/>
              </a:tabLst>
            </a:pPr>
            <a:r>
              <a:rPr lang="ja-JP" altLang="en-US" sz="3200" dirty="0"/>
              <a:t> ②</a:t>
            </a:r>
            <a:r>
              <a:rPr lang="ja-JP" altLang="en-US" sz="2800" dirty="0"/>
              <a:t>　</a:t>
            </a:r>
            <a:r>
              <a:rPr lang="ja-JP" altLang="en-US" sz="3200" dirty="0"/>
              <a:t>お問合せフォーム付き</a:t>
            </a:r>
            <a:endParaRPr lang="en-US" altLang="ja-JP" sz="3200" dirty="0"/>
          </a:p>
          <a:p>
            <a:pPr marL="0" indent="0">
              <a:buNone/>
              <a:tabLst>
                <a:tab pos="90488" algn="l"/>
                <a:tab pos="450850" algn="l"/>
                <a:tab pos="811213" algn="l"/>
              </a:tabLst>
            </a:pPr>
            <a:r>
              <a:rPr lang="en-US" altLang="ja-JP" sz="3200" dirty="0"/>
              <a:t> </a:t>
            </a:r>
            <a:r>
              <a:rPr lang="ja-JP" altLang="en-US" sz="3200" dirty="0"/>
              <a:t>③   頂きましたお問い合わせの内容は</a:t>
            </a:r>
            <a:endParaRPr lang="en-US" altLang="ja-JP" sz="3200" dirty="0"/>
          </a:p>
          <a:p>
            <a:pPr marL="0" indent="0">
              <a:buNone/>
              <a:tabLst>
                <a:tab pos="90488" algn="l"/>
              </a:tabLst>
            </a:pPr>
            <a:r>
              <a:rPr lang="ja-JP" altLang="en-US" sz="3200" dirty="0"/>
              <a:t>　　全委員に転送され、社会奉仕委員会に</a:t>
            </a:r>
            <a:endParaRPr lang="en-US" altLang="ja-JP" sz="3200" dirty="0"/>
          </a:p>
          <a:p>
            <a:pPr marL="0" indent="0">
              <a:buNone/>
              <a:tabLst>
                <a:tab pos="90488" algn="l"/>
              </a:tabLst>
            </a:pPr>
            <a:r>
              <a:rPr lang="ja-JP" altLang="en-US" sz="3200" dirty="0"/>
              <a:t>　　おいて、ＨＰ上での掲載の可否を決定</a:t>
            </a:r>
            <a:endParaRPr lang="en-US" altLang="ja-JP" sz="2800" dirty="0"/>
          </a:p>
          <a:p>
            <a:r>
              <a:rPr lang="ja-JP" altLang="en-US" dirty="0"/>
              <a:t>　　　</a:t>
            </a:r>
            <a:r>
              <a:rPr lang="ja-JP" altLang="en-US" sz="3200" dirty="0"/>
              <a:t>します。</a:t>
            </a:r>
            <a:endParaRPr lang="en-US" altLang="ja-JP" sz="3200" dirty="0"/>
          </a:p>
          <a:p>
            <a:endParaRPr lang="en-US" altLang="ja-JP" dirty="0"/>
          </a:p>
          <a:p>
            <a:pPr>
              <a:tabLst>
                <a:tab pos="901700" algn="l"/>
              </a:tabLst>
            </a:pPr>
            <a:r>
              <a:rPr lang="ja-JP" altLang="en-US" dirty="0"/>
              <a:t>　</a:t>
            </a:r>
            <a:endParaRPr kumimoji="1" lang="ja-JP" altLang="en-US" dirty="0"/>
          </a:p>
        </p:txBody>
      </p:sp>
      <p:pic>
        <p:nvPicPr>
          <p:cNvPr id="30" name="図 29" descr="時計, 記号, メーター, 挿絵 が含まれている画像&#10;&#10;自動的に生成された説明">
            <a:extLst>
              <a:ext uri="{FF2B5EF4-FFF2-40B4-BE49-F238E27FC236}">
                <a16:creationId xmlns:a16="http://schemas.microsoft.com/office/drawing/2014/main" id="{1B5537B6-A9DE-428A-9592-92801EB9AF24}"/>
              </a:ext>
            </a:extLst>
          </p:cNvPr>
          <p:cNvPicPr>
            <a:picLocks noChangeAspect="1"/>
          </p:cNvPicPr>
          <p:nvPr/>
        </p:nvPicPr>
        <p:blipFill>
          <a:blip r:embed="rId2"/>
          <a:stretch>
            <a:fillRect/>
          </a:stretch>
        </p:blipFill>
        <p:spPr>
          <a:xfrm>
            <a:off x="5829158" y="6123774"/>
            <a:ext cx="2938527" cy="512108"/>
          </a:xfrm>
          <a:prstGeom prst="rect">
            <a:avLst/>
          </a:prstGeom>
        </p:spPr>
      </p:pic>
      <p:sp>
        <p:nvSpPr>
          <p:cNvPr id="5" name="Shape 221">
            <a:extLst>
              <a:ext uri="{FF2B5EF4-FFF2-40B4-BE49-F238E27FC236}">
                <a16:creationId xmlns:a16="http://schemas.microsoft.com/office/drawing/2014/main" id="{249043BA-F5D9-48FA-B495-378E59440522}"/>
              </a:ext>
            </a:extLst>
          </p:cNvPr>
          <p:cNvSpPr/>
          <p:nvPr/>
        </p:nvSpPr>
        <p:spPr>
          <a:xfrm rot="2609703">
            <a:off x="1136672" y="963286"/>
            <a:ext cx="311016" cy="329557"/>
          </a:xfrm>
          <a:prstGeom prst="rect">
            <a:avLst/>
          </a:prstGeom>
          <a:solidFill>
            <a:srgbClr val="015EAB"/>
          </a:solidFill>
          <a:ln w="50800">
            <a:solidFill>
              <a:schemeClr val="accent3">
                <a:satOff val="18648"/>
                <a:lumOff val="5971"/>
              </a:schemeClr>
            </a:solidFill>
            <a:miter lim="400000"/>
          </a:ln>
        </p:spPr>
        <p:txBody>
          <a:bodyPr lIns="50800" tIns="50800" rIns="50800" bIns="508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defRPr sz="2400">
                <a:solidFill>
                  <a:srgbClr val="FFFFFF"/>
                </a:solidFill>
              </a:defRPr>
            </a:pPr>
            <a:endParaRPr>
              <a:solidFill>
                <a:schemeClr val="accent1">
                  <a:lumMod val="50000"/>
                </a:schemeClr>
              </a:solidFill>
            </a:endParaRPr>
          </a:p>
        </p:txBody>
      </p:sp>
      <p:sp>
        <p:nvSpPr>
          <p:cNvPr id="7" name="Shape 221">
            <a:extLst>
              <a:ext uri="{FF2B5EF4-FFF2-40B4-BE49-F238E27FC236}">
                <a16:creationId xmlns:a16="http://schemas.microsoft.com/office/drawing/2014/main" id="{F806902F-7214-4E05-9D04-8C30E43E4982}"/>
              </a:ext>
            </a:extLst>
          </p:cNvPr>
          <p:cNvSpPr/>
          <p:nvPr/>
        </p:nvSpPr>
        <p:spPr>
          <a:xfrm rot="2609703">
            <a:off x="7608226" y="963287"/>
            <a:ext cx="311016" cy="329557"/>
          </a:xfrm>
          <a:prstGeom prst="rect">
            <a:avLst/>
          </a:prstGeom>
          <a:solidFill>
            <a:srgbClr val="015EAB"/>
          </a:solidFill>
          <a:ln w="50800">
            <a:solidFill>
              <a:schemeClr val="accent3">
                <a:satOff val="18648"/>
                <a:lumOff val="5971"/>
              </a:schemeClr>
            </a:solidFill>
            <a:miter lim="400000"/>
          </a:ln>
        </p:spPr>
        <p:txBody>
          <a:bodyPr lIns="50800" tIns="50800" rIns="50800" bIns="5080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a:lstStyle>
          <a:p>
            <a:pPr>
              <a:defRPr sz="2400">
                <a:solidFill>
                  <a:srgbClr val="FFFFFF"/>
                </a:solidFill>
              </a:defRPr>
            </a:pPr>
            <a:endParaRPr>
              <a:solidFill>
                <a:schemeClr val="accent1">
                  <a:lumMod val="50000"/>
                </a:schemeClr>
              </a:solidFill>
            </a:endParaRPr>
          </a:p>
        </p:txBody>
      </p:sp>
      <p:grpSp>
        <p:nvGrpSpPr>
          <p:cNvPr id="8" name="グループ化 7">
            <a:extLst>
              <a:ext uri="{FF2B5EF4-FFF2-40B4-BE49-F238E27FC236}">
                <a16:creationId xmlns:a16="http://schemas.microsoft.com/office/drawing/2014/main" id="{FDEE170F-4ABB-4DC6-AF9B-8D0B7724C754}"/>
              </a:ext>
            </a:extLst>
          </p:cNvPr>
          <p:cNvGrpSpPr/>
          <p:nvPr/>
        </p:nvGrpSpPr>
        <p:grpSpPr>
          <a:xfrm>
            <a:off x="1518408" y="1769023"/>
            <a:ext cx="5634274" cy="556166"/>
            <a:chOff x="-1340961" y="0"/>
            <a:chExt cx="5408136" cy="602387"/>
          </a:xfrm>
        </p:grpSpPr>
        <p:sp>
          <p:nvSpPr>
            <p:cNvPr id="9" name="テキスト ボックス 6">
              <a:extLst>
                <a:ext uri="{FF2B5EF4-FFF2-40B4-BE49-F238E27FC236}">
                  <a16:creationId xmlns:a16="http://schemas.microsoft.com/office/drawing/2014/main" id="{0200D838-BA13-4628-82DD-E767E709A79C}"/>
                </a:ext>
              </a:extLst>
            </p:cNvPr>
            <p:cNvSpPr txBox="1"/>
            <p:nvPr/>
          </p:nvSpPr>
          <p:spPr>
            <a:xfrm>
              <a:off x="-1340961" y="9524"/>
              <a:ext cx="4103213" cy="590552"/>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000" kern="100" dirty="0">
                  <a:effectLst/>
                  <a:latin typeface="+mn-ea"/>
                  <a:cs typeface="Times New Roman" panose="02020603050405020304" pitchFamily="18" charset="0"/>
                </a:rPr>
                <a:t>2660 </a:t>
              </a:r>
              <a:r>
                <a:rPr lang="ja-JP" altLang="en-US" sz="2000" kern="100" dirty="0">
                  <a:effectLst/>
                  <a:latin typeface="+mn-ea"/>
                  <a:cs typeface="Times New Roman" panose="02020603050405020304" pitchFamily="18" charset="0"/>
                </a:rPr>
                <a:t>ロータリー　</a:t>
              </a:r>
              <a:r>
                <a:rPr lang="ja-JP" altLang="en-US" sz="2000" kern="100" dirty="0">
                  <a:latin typeface="+mn-ea"/>
                  <a:cs typeface="Times New Roman" panose="02020603050405020304" pitchFamily="18" charset="0"/>
                </a:rPr>
                <a:t>社会奉仕委員会</a:t>
              </a:r>
              <a:endParaRPr lang="ja-JP" sz="2000" kern="100" dirty="0">
                <a:effectLst/>
                <a:latin typeface="+mn-ea"/>
                <a:cs typeface="Times New Roman" panose="02020603050405020304" pitchFamily="18" charset="0"/>
              </a:endParaRPr>
            </a:p>
          </p:txBody>
        </p:sp>
        <p:sp>
          <p:nvSpPr>
            <p:cNvPr id="10" name="テキスト ボックス 7">
              <a:extLst>
                <a:ext uri="{FF2B5EF4-FFF2-40B4-BE49-F238E27FC236}">
                  <a16:creationId xmlns:a16="http://schemas.microsoft.com/office/drawing/2014/main" id="{0F7727E9-05E6-448F-8205-F3E5E0B1A895}"/>
                </a:ext>
              </a:extLst>
            </p:cNvPr>
            <p:cNvSpPr txBox="1"/>
            <p:nvPr/>
          </p:nvSpPr>
          <p:spPr>
            <a:xfrm>
              <a:off x="2762250" y="9525"/>
              <a:ext cx="1266825" cy="592862"/>
            </a:xfrm>
            <a:prstGeom prst="rect">
              <a:avLst/>
            </a:prstGeom>
            <a:solidFill>
              <a:srgbClr val="0070C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sz="2400" b="1" kern="100">
                  <a:solidFill>
                    <a:srgbClr val="FFFFFF"/>
                  </a:solidFill>
                  <a:effectLst/>
                  <a:latin typeface="Century" panose="02040604050505020304" pitchFamily="18" charset="0"/>
                  <a:ea typeface="ＭＳ 明朝" panose="02020609040205080304" pitchFamily="17" charset="-128"/>
                  <a:cs typeface="Times New Roman" panose="02020603050405020304" pitchFamily="18" charset="0"/>
                </a:rPr>
                <a:t>検索</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1" name="グラフィックス 9" descr="拡大鏡">
              <a:extLst>
                <a:ext uri="{FF2B5EF4-FFF2-40B4-BE49-F238E27FC236}">
                  <a16:creationId xmlns:a16="http://schemas.microsoft.com/office/drawing/2014/main" id="{972D9CE9-1B08-46C7-BC3F-9D0F892BBB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67100" y="0"/>
              <a:ext cx="600075" cy="600075"/>
            </a:xfrm>
            <a:prstGeom prst="rect">
              <a:avLst/>
            </a:prstGeom>
          </p:spPr>
        </p:pic>
      </p:grpSp>
    </p:spTree>
    <p:extLst>
      <p:ext uri="{BB962C8B-B14F-4D97-AF65-F5344CB8AC3E}">
        <p14:creationId xmlns:p14="http://schemas.microsoft.com/office/powerpoint/2010/main" val="3896295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１．地区内クラブへの助力</a:t>
            </a:r>
          </a:p>
        </p:txBody>
      </p:sp>
      <p:sp>
        <p:nvSpPr>
          <p:cNvPr id="3" name="コンテンツ プレースホルダー 2"/>
          <p:cNvSpPr>
            <a:spLocks noGrp="1"/>
          </p:cNvSpPr>
          <p:nvPr>
            <p:ph idx="1"/>
          </p:nvPr>
        </p:nvSpPr>
        <p:spPr>
          <a:xfrm>
            <a:off x="768096" y="2378889"/>
            <a:ext cx="7290055" cy="3450827"/>
          </a:xfrm>
        </p:spPr>
        <p:txBody>
          <a:bodyPr>
            <a:normAutofit fontScale="92500" lnSpcReduction="20000"/>
          </a:bodyPr>
          <a:lstStyle/>
          <a:p>
            <a:r>
              <a:rPr kumimoji="1" lang="ja-JP" altLang="en-US" sz="3200" dirty="0"/>
              <a:t>①　社会奉仕活動の</a:t>
            </a:r>
            <a:r>
              <a:rPr lang="ja-JP" altLang="en-US" sz="3200" dirty="0"/>
              <a:t>事例紹介</a:t>
            </a:r>
            <a:endParaRPr lang="en-US" altLang="ja-JP" sz="3200" dirty="0"/>
          </a:p>
          <a:p>
            <a:pPr marL="90488" indent="990600"/>
            <a:r>
              <a:rPr lang="ja-JP" altLang="en-US" sz="3200" dirty="0"/>
              <a:t>・</a:t>
            </a:r>
            <a:r>
              <a:rPr lang="en-US" altLang="ja-JP" sz="3200" dirty="0"/>
              <a:t>2018-19</a:t>
            </a:r>
            <a:r>
              <a:rPr lang="ja-JP" altLang="en-US" sz="3200" dirty="0"/>
              <a:t>年度アンケート</a:t>
            </a:r>
            <a:endParaRPr lang="en-US" altLang="ja-JP" sz="3200" dirty="0"/>
          </a:p>
          <a:p>
            <a:pPr marL="1441450" indent="-361950">
              <a:buNone/>
            </a:pPr>
            <a:r>
              <a:rPr lang="ja-JP" altLang="en-US" sz="3200" dirty="0"/>
              <a:t>・財団補助金を利用したコロナ感染防止支援の取り組み</a:t>
            </a:r>
            <a:endParaRPr lang="en-US" altLang="ja-JP" sz="3200" dirty="0"/>
          </a:p>
          <a:p>
            <a:r>
              <a:rPr lang="ja-JP" altLang="en-US" sz="3200" dirty="0"/>
              <a:t>②　</a:t>
            </a:r>
            <a:r>
              <a:rPr kumimoji="1" lang="ja-JP" altLang="en-US" sz="3200" dirty="0"/>
              <a:t>友愛の広場に出展された団体の現状</a:t>
            </a:r>
            <a:endParaRPr kumimoji="1" lang="en-US" altLang="ja-JP" sz="3200" dirty="0"/>
          </a:p>
          <a:p>
            <a:r>
              <a:rPr lang="ja-JP" altLang="en-US" sz="3200" dirty="0"/>
              <a:t>③　検討中のクラブ社会奉仕事業</a:t>
            </a:r>
            <a:endParaRPr kumimoji="1" lang="en-US" altLang="ja-JP" sz="3200" dirty="0"/>
          </a:p>
          <a:p>
            <a:r>
              <a:rPr lang="ja-JP" altLang="en-US" sz="3200" dirty="0"/>
              <a:t>　　</a:t>
            </a:r>
            <a:endParaRPr lang="en-US" altLang="ja-JP" sz="2400" dirty="0"/>
          </a:p>
        </p:txBody>
      </p:sp>
      <p:sp>
        <p:nvSpPr>
          <p:cNvPr id="5" name="タイトル 1">
            <a:extLst>
              <a:ext uri="{FF2B5EF4-FFF2-40B4-BE49-F238E27FC236}">
                <a16:creationId xmlns:a16="http://schemas.microsoft.com/office/drawing/2014/main" id="{7B03D449-B92E-4C45-87F2-53DD98378EAB}"/>
              </a:ext>
            </a:extLst>
          </p:cNvPr>
          <p:cNvSpPr txBox="1">
            <a:spLocks/>
          </p:cNvSpPr>
          <p:nvPr/>
        </p:nvSpPr>
        <p:spPr>
          <a:xfrm>
            <a:off x="0" y="649681"/>
            <a:ext cx="9144000" cy="1073791"/>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ja-JP" altLang="en-US" dirty="0">
                <a:solidFill>
                  <a:schemeClr val="bg1"/>
                </a:solidFill>
              </a:rPr>
              <a:t> ２</a:t>
            </a:r>
            <a:r>
              <a:rPr lang="en-US" altLang="ja-JP" dirty="0">
                <a:solidFill>
                  <a:schemeClr val="bg1"/>
                </a:solidFill>
              </a:rPr>
              <a:t>. </a:t>
            </a:r>
            <a:r>
              <a:rPr lang="ja-JP" altLang="en-US" dirty="0">
                <a:solidFill>
                  <a:schemeClr val="bg1"/>
                </a:solidFill>
              </a:rPr>
              <a:t>社会奉仕事業の事例</a:t>
            </a:r>
          </a:p>
        </p:txBody>
      </p:sp>
      <p:pic>
        <p:nvPicPr>
          <p:cNvPr id="6" name="図 5" descr="時計, 記号, メーター, 挿絵 が含まれている画像&#10;&#10;自動的に生成された説明">
            <a:extLst>
              <a:ext uri="{FF2B5EF4-FFF2-40B4-BE49-F238E27FC236}">
                <a16:creationId xmlns:a16="http://schemas.microsoft.com/office/drawing/2014/main" id="{E44E208A-8527-4481-9AC7-6BCBBEAFC988}"/>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1111639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１．地区内クラブへの助力</a:t>
            </a:r>
          </a:p>
        </p:txBody>
      </p:sp>
      <p:sp>
        <p:nvSpPr>
          <p:cNvPr id="3" name="コンテンツ プレースホルダー 2"/>
          <p:cNvSpPr>
            <a:spLocks noGrp="1"/>
          </p:cNvSpPr>
          <p:nvPr>
            <p:ph idx="1"/>
          </p:nvPr>
        </p:nvSpPr>
        <p:spPr>
          <a:xfrm>
            <a:off x="768096" y="1932542"/>
            <a:ext cx="7290055" cy="4023360"/>
          </a:xfrm>
        </p:spPr>
        <p:txBody>
          <a:bodyPr>
            <a:normAutofit fontScale="85000" lnSpcReduction="20000"/>
          </a:bodyPr>
          <a:lstStyle/>
          <a:p>
            <a:r>
              <a:rPr lang="ja-JP" altLang="en-US" sz="3200" dirty="0"/>
              <a:t>②　</a:t>
            </a:r>
            <a:r>
              <a:rPr kumimoji="1" lang="ja-JP" altLang="en-US" sz="3200" dirty="0"/>
              <a:t>出展団体の現状</a:t>
            </a:r>
            <a:endParaRPr kumimoji="1" lang="en-US" altLang="ja-JP" sz="3200" dirty="0"/>
          </a:p>
          <a:p>
            <a:r>
              <a:rPr lang="ja-JP" altLang="en-US" sz="3200" dirty="0"/>
              <a:t>・ＴＵＲＵＭＩ　こどもホスピス</a:t>
            </a:r>
            <a:endParaRPr lang="en-US" altLang="ja-JP" sz="3200" dirty="0"/>
          </a:p>
          <a:p>
            <a:r>
              <a:rPr lang="ja-JP" altLang="en-US" sz="3200" dirty="0"/>
              <a:t>　寄付活動が制約され、必要予算が確保できない状況です。オンライン系チャリティイベントの企画立案にご協力頂けましたら、と思っています。</a:t>
            </a:r>
            <a:endParaRPr lang="en-US" altLang="ja-JP" sz="3200" dirty="0"/>
          </a:p>
          <a:p>
            <a:pPr marL="0" indent="0">
              <a:buNone/>
            </a:pPr>
            <a:r>
              <a:rPr kumimoji="1" lang="ja-JP" altLang="en-US" sz="3200" dirty="0"/>
              <a:t>・大阪交通災害遺族会</a:t>
            </a:r>
            <a:endParaRPr kumimoji="1" lang="en-US" altLang="ja-JP" sz="3200" dirty="0"/>
          </a:p>
          <a:p>
            <a:r>
              <a:rPr lang="ja-JP" altLang="en-US" sz="3200" dirty="0"/>
              <a:t>　奨学資金の返済を猶予し、緊急援護資金の貸し付けを行っています。コロナ終息後、子供たちを何らかの形で楽しませてあげたいと考えています。</a:t>
            </a:r>
            <a:endParaRPr lang="en-US" altLang="ja-JP" sz="2400" dirty="0"/>
          </a:p>
        </p:txBody>
      </p:sp>
      <p:sp>
        <p:nvSpPr>
          <p:cNvPr id="5" name="タイトル 1">
            <a:extLst>
              <a:ext uri="{FF2B5EF4-FFF2-40B4-BE49-F238E27FC236}">
                <a16:creationId xmlns:a16="http://schemas.microsoft.com/office/drawing/2014/main" id="{7B03D449-B92E-4C45-87F2-53DD98378EAB}"/>
              </a:ext>
            </a:extLst>
          </p:cNvPr>
          <p:cNvSpPr txBox="1">
            <a:spLocks/>
          </p:cNvSpPr>
          <p:nvPr/>
        </p:nvSpPr>
        <p:spPr>
          <a:xfrm>
            <a:off x="0" y="649681"/>
            <a:ext cx="9144000" cy="1073791"/>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ja-JP" altLang="en-US" dirty="0">
                <a:solidFill>
                  <a:schemeClr val="bg1"/>
                </a:solidFill>
              </a:rPr>
              <a:t> ２</a:t>
            </a:r>
            <a:r>
              <a:rPr lang="en-US" altLang="ja-JP" dirty="0">
                <a:solidFill>
                  <a:schemeClr val="bg1"/>
                </a:solidFill>
              </a:rPr>
              <a:t>. </a:t>
            </a:r>
            <a:r>
              <a:rPr lang="ja-JP" altLang="en-US" dirty="0">
                <a:solidFill>
                  <a:schemeClr val="bg1"/>
                </a:solidFill>
              </a:rPr>
              <a:t>社会奉仕事業の事例</a:t>
            </a:r>
          </a:p>
        </p:txBody>
      </p:sp>
      <p:pic>
        <p:nvPicPr>
          <p:cNvPr id="6" name="図 5" descr="時計, 記号, メーター, 挿絵 が含まれている画像&#10;&#10;自動的に生成された説明">
            <a:extLst>
              <a:ext uri="{FF2B5EF4-FFF2-40B4-BE49-F238E27FC236}">
                <a16:creationId xmlns:a16="http://schemas.microsoft.com/office/drawing/2014/main" id="{E44E208A-8527-4481-9AC7-6BCBBEAFC988}"/>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224977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１．地区内クラブへの助力</a:t>
            </a:r>
          </a:p>
        </p:txBody>
      </p:sp>
      <p:sp>
        <p:nvSpPr>
          <p:cNvPr id="3" name="コンテンツ プレースホルダー 2"/>
          <p:cNvSpPr>
            <a:spLocks noGrp="1"/>
          </p:cNvSpPr>
          <p:nvPr>
            <p:ph idx="1"/>
          </p:nvPr>
        </p:nvSpPr>
        <p:spPr>
          <a:xfrm>
            <a:off x="768096" y="1932542"/>
            <a:ext cx="7999589" cy="4703340"/>
          </a:xfrm>
        </p:spPr>
        <p:txBody>
          <a:bodyPr>
            <a:normAutofit fontScale="85000" lnSpcReduction="20000"/>
          </a:bodyPr>
          <a:lstStyle/>
          <a:p>
            <a:r>
              <a:rPr lang="ja-JP" altLang="en-US" sz="3200" dirty="0"/>
              <a:t>②　</a:t>
            </a:r>
            <a:r>
              <a:rPr kumimoji="1" lang="ja-JP" altLang="en-US" sz="3200" dirty="0"/>
              <a:t>出展団体の現状</a:t>
            </a:r>
            <a:endParaRPr kumimoji="1" lang="en-US" altLang="ja-JP" sz="3200" dirty="0"/>
          </a:p>
          <a:p>
            <a:r>
              <a:rPr lang="ja-JP" altLang="en-US" sz="3200" dirty="0"/>
              <a:t>・日本ライトハウス</a:t>
            </a:r>
            <a:endParaRPr lang="en-US" altLang="ja-JP" sz="3200" dirty="0"/>
          </a:p>
          <a:p>
            <a:r>
              <a:rPr lang="ja-JP" altLang="en-US" sz="3200" dirty="0"/>
              <a:t>　チャリティ活動が中止となり、事業推進がままならない状況です。長期入所している利用者もあり、マスクや館内消毒用のエタノールが不足しています。日本中が困っておられることですが、お力添えを頂ければ、と思っております。　</a:t>
            </a:r>
            <a:endParaRPr lang="en-US" altLang="ja-JP" sz="2400" dirty="0"/>
          </a:p>
          <a:p>
            <a:r>
              <a:rPr lang="ja-JP" altLang="en-US" sz="3200" dirty="0"/>
              <a:t>・</a:t>
            </a:r>
            <a:r>
              <a:rPr lang="en-US" altLang="ja-JP" sz="3200" dirty="0" err="1"/>
              <a:t>Homedoor</a:t>
            </a:r>
            <a:endParaRPr lang="en-US" altLang="ja-JP" sz="3200" dirty="0"/>
          </a:p>
          <a:p>
            <a:r>
              <a:rPr lang="ja-JP" altLang="en-US" sz="3200" dirty="0"/>
              <a:t>　生活困窮に至る方が増え、生活相談が３倍以上になっています。これらの問題を解決するための知恵やご意見をお聞かせ頂けましたら、と思っております。　</a:t>
            </a:r>
            <a:endParaRPr lang="en-US" altLang="ja-JP" sz="2400" dirty="0"/>
          </a:p>
        </p:txBody>
      </p:sp>
      <p:sp>
        <p:nvSpPr>
          <p:cNvPr id="5" name="タイトル 1">
            <a:extLst>
              <a:ext uri="{FF2B5EF4-FFF2-40B4-BE49-F238E27FC236}">
                <a16:creationId xmlns:a16="http://schemas.microsoft.com/office/drawing/2014/main" id="{7B03D449-B92E-4C45-87F2-53DD98378EAB}"/>
              </a:ext>
            </a:extLst>
          </p:cNvPr>
          <p:cNvSpPr txBox="1">
            <a:spLocks/>
          </p:cNvSpPr>
          <p:nvPr/>
        </p:nvSpPr>
        <p:spPr>
          <a:xfrm>
            <a:off x="0" y="649681"/>
            <a:ext cx="9144000" cy="1073791"/>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ja-JP" altLang="en-US" dirty="0">
                <a:solidFill>
                  <a:schemeClr val="bg1"/>
                </a:solidFill>
              </a:rPr>
              <a:t> ２</a:t>
            </a:r>
            <a:r>
              <a:rPr lang="en-US" altLang="ja-JP" dirty="0">
                <a:solidFill>
                  <a:schemeClr val="bg1"/>
                </a:solidFill>
              </a:rPr>
              <a:t>. </a:t>
            </a:r>
            <a:r>
              <a:rPr lang="ja-JP" altLang="en-US" dirty="0">
                <a:solidFill>
                  <a:schemeClr val="bg1"/>
                </a:solidFill>
              </a:rPr>
              <a:t>社会奉仕事業の事例</a:t>
            </a:r>
          </a:p>
        </p:txBody>
      </p:sp>
      <p:pic>
        <p:nvPicPr>
          <p:cNvPr id="6" name="図 5" descr="時計, 記号, メーター, 挿絵 が含まれている画像&#10;&#10;自動的に生成された説明">
            <a:extLst>
              <a:ext uri="{FF2B5EF4-FFF2-40B4-BE49-F238E27FC236}">
                <a16:creationId xmlns:a16="http://schemas.microsoft.com/office/drawing/2014/main" id="{E44E208A-8527-4481-9AC7-6BCBBEAFC988}"/>
              </a:ext>
            </a:extLst>
          </p:cNvPr>
          <p:cNvPicPr>
            <a:picLocks noChangeAspect="1"/>
          </p:cNvPicPr>
          <p:nvPr/>
        </p:nvPicPr>
        <p:blipFill>
          <a:blip r:embed="rId2"/>
          <a:stretch>
            <a:fillRect/>
          </a:stretch>
        </p:blipFill>
        <p:spPr>
          <a:xfrm>
            <a:off x="5829158" y="6123774"/>
            <a:ext cx="2938527" cy="512108"/>
          </a:xfrm>
          <a:prstGeom prst="rect">
            <a:avLst/>
          </a:prstGeom>
        </p:spPr>
      </p:pic>
    </p:spTree>
    <p:extLst>
      <p:ext uri="{BB962C8B-B14F-4D97-AF65-F5344CB8AC3E}">
        <p14:creationId xmlns:p14="http://schemas.microsoft.com/office/powerpoint/2010/main" val="1144246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536</Words>
  <Application>Microsoft Office PowerPoint</Application>
  <PresentationFormat>画面に合わせる (4:3)</PresentationFormat>
  <Paragraphs>74</Paragraphs>
  <Slides>11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11</vt:i4>
      </vt:variant>
    </vt:vector>
  </HeadingPairs>
  <TitlesOfParts>
    <vt:vector size="24" baseType="lpstr">
      <vt:lpstr>Meiryo UI</vt:lpstr>
      <vt:lpstr>ＭＳ Ｐゴシック</vt:lpstr>
      <vt:lpstr>メイリオ</vt:lpstr>
      <vt:lpstr>游ゴシック</vt:lpstr>
      <vt:lpstr>Arial</vt:lpstr>
      <vt:lpstr>Arial Narrow</vt:lpstr>
      <vt:lpstr>Calibri</vt:lpstr>
      <vt:lpstr>Century</vt:lpstr>
      <vt:lpstr>Georgia</vt:lpstr>
      <vt:lpstr>Tw Cen MT</vt:lpstr>
      <vt:lpstr>Tw Cen MT Condensed</vt:lpstr>
      <vt:lpstr>Wingdings 3</vt:lpstr>
      <vt:lpstr>インテグラル</vt:lpstr>
      <vt:lpstr>PowerPoint プレゼンテーション</vt:lpstr>
      <vt:lpstr>　お伝えすること</vt:lpstr>
      <vt:lpstr>　1. 活動方針</vt:lpstr>
      <vt:lpstr>そこで／活用ください</vt:lpstr>
      <vt:lpstr>そこで／活用ください</vt:lpstr>
      <vt:lpstr>そこで／活用ください</vt:lpstr>
      <vt:lpstr>１．地区内クラブへの助力</vt:lpstr>
      <vt:lpstr>１．地区内クラブへの助力</vt:lpstr>
      <vt:lpstr>１．地区内クラブへの助力</vt:lpstr>
      <vt:lpstr>１．地区内クラブへの助力</vt:lpstr>
      <vt:lpstr>社会奉仕委員会は、皆様の社会奉仕活動の一助となるよう務めます。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国際ロータリー2660</dc:creator>
  <cp:lastModifiedBy>西條 壽一</cp:lastModifiedBy>
  <cp:revision>34</cp:revision>
  <dcterms:created xsi:type="dcterms:W3CDTF">2020-04-08T04:57:17Z</dcterms:created>
  <dcterms:modified xsi:type="dcterms:W3CDTF">2020-05-11T03:26:32Z</dcterms:modified>
</cp:coreProperties>
</file>