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0"/>
  </p:notesMasterIdLst>
  <p:handoutMasterIdLst>
    <p:handoutMasterId r:id="rId21"/>
  </p:handoutMasterIdLst>
  <p:sldIdLst>
    <p:sldId id="256" r:id="rId2"/>
    <p:sldId id="337" r:id="rId3"/>
    <p:sldId id="326" r:id="rId4"/>
    <p:sldId id="336" r:id="rId5"/>
    <p:sldId id="341" r:id="rId6"/>
    <p:sldId id="339" r:id="rId7"/>
    <p:sldId id="340" r:id="rId8"/>
    <p:sldId id="342" r:id="rId9"/>
    <p:sldId id="332" r:id="rId10"/>
    <p:sldId id="346" r:id="rId11"/>
    <p:sldId id="344" r:id="rId12"/>
    <p:sldId id="345" r:id="rId13"/>
    <p:sldId id="343" r:id="rId14"/>
    <p:sldId id="347" r:id="rId15"/>
    <p:sldId id="348" r:id="rId16"/>
    <p:sldId id="349" r:id="rId17"/>
    <p:sldId id="350" r:id="rId18"/>
    <p:sldId id="274" r:id="rId19"/>
  </p:sldIdLst>
  <p:sldSz cx="13004800" cy="97536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008000"/>
    <a:srgbClr val="FF0000"/>
    <a:srgbClr val="000000"/>
    <a:srgbClr val="FF3300"/>
    <a:srgbClr val="FF0066"/>
    <a:srgbClr val="009900"/>
    <a:srgbClr val="FFF6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0F8"/>
          </a:solidFill>
        </a:fill>
      </a:tcStyle>
    </a:wholeTbl>
    <a:band2H>
      <a:tcTxStyle/>
      <a:tcStyle>
        <a:tcBdr/>
        <a:fill>
          <a:solidFill>
            <a:srgbClr val="E7F0FC"/>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E9D0"/>
          </a:solidFill>
        </a:fill>
      </a:tcStyle>
    </a:wholeTbl>
    <a:band2H>
      <a:tcTxStyle/>
      <a:tcStyle>
        <a:tcBdr/>
        <a:fill>
          <a:solidFill>
            <a:srgbClr val="EDF4E9"/>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D1EE"/>
          </a:solidFill>
        </a:fill>
      </a:tcStyle>
    </a:wholeTbl>
    <a:band2H>
      <a:tcTxStyle/>
      <a:tcStyle>
        <a:tcBdr/>
        <a:fill>
          <a:solidFill>
            <a:srgbClr val="F0E9F7"/>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6" autoAdjust="0"/>
    <p:restoredTop sz="73040" autoAdjust="0"/>
  </p:normalViewPr>
  <p:slideViewPr>
    <p:cSldViewPr snapToGrid="0">
      <p:cViewPr varScale="1">
        <p:scale>
          <a:sx n="34" d="100"/>
          <a:sy n="34" d="100"/>
        </p:scale>
        <p:origin x="144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5" tIns="45713" rIns="91425" bIns="45713" rtlCol="0"/>
          <a:lstStyle>
            <a:lvl1pPr algn="l">
              <a:defRPr sz="1200"/>
            </a:lvl1pPr>
          </a:lstStyle>
          <a:p>
            <a:r>
              <a:rPr kumimoji="1" lang="en-US" altLang="ja-JP"/>
              <a:t>17-18</a:t>
            </a:r>
            <a:r>
              <a:rPr kumimoji="1" lang="ja-JP" altLang="en-US"/>
              <a:t>年度のための地区研修・協議会　　　　　　　　　　財団部門</a:t>
            </a:r>
          </a:p>
        </p:txBody>
      </p:sp>
      <p:sp>
        <p:nvSpPr>
          <p:cNvPr id="3" name="日付プレースホルダー 2"/>
          <p:cNvSpPr>
            <a:spLocks noGrp="1"/>
          </p:cNvSpPr>
          <p:nvPr>
            <p:ph type="dt" sz="quarter" idx="1"/>
          </p:nvPr>
        </p:nvSpPr>
        <p:spPr>
          <a:xfrm>
            <a:off x="3815374" y="0"/>
            <a:ext cx="2918831" cy="495029"/>
          </a:xfrm>
          <a:prstGeom prst="rect">
            <a:avLst/>
          </a:prstGeom>
        </p:spPr>
        <p:txBody>
          <a:bodyPr vert="horz" lIns="91425" tIns="45713" rIns="91425" bIns="45713" rtlCol="0"/>
          <a:lstStyle>
            <a:lvl1pPr algn="r">
              <a:defRPr sz="1200"/>
            </a:lvl1pPr>
          </a:lstStyle>
          <a:p>
            <a:r>
              <a:rPr kumimoji="1" lang="en-US" altLang="ja-JP"/>
              <a:t>2017.04.15</a:t>
            </a:r>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25" tIns="45713" rIns="91425" bIns="45713" rtlCol="0" anchor="b"/>
          <a:lstStyle>
            <a:lvl1pPr algn="l">
              <a:defRPr sz="1200"/>
            </a:lvl1pPr>
          </a:lstStyle>
          <a:p>
            <a:r>
              <a:rPr kumimoji="1" lang="en-US" altLang="ja-JP"/>
              <a:t>RID2660 </a:t>
            </a:r>
            <a:r>
              <a:rPr kumimoji="1" lang="ja-JP" altLang="en-US"/>
              <a:t>地区財団委員会</a:t>
            </a:r>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1425" tIns="45713" rIns="91425" bIns="45713" rtlCol="0" anchor="b"/>
          <a:lstStyle>
            <a:lvl1pPr algn="r">
              <a:defRPr sz="1200"/>
            </a:lvl1pPr>
          </a:lstStyle>
          <a:p>
            <a:fld id="{C7E9211F-8CF2-44C5-9D1D-9C57900FA14F}" type="slidenum">
              <a:rPr kumimoji="1" lang="ja-JP" altLang="en-US" smtClean="0"/>
              <a:t>‹#›</a:t>
            </a:fld>
            <a:endParaRPr kumimoji="1" lang="ja-JP" altLang="en-US"/>
          </a:p>
        </p:txBody>
      </p:sp>
    </p:spTree>
    <p:extLst>
      <p:ext uri="{BB962C8B-B14F-4D97-AF65-F5344CB8AC3E}">
        <p14:creationId xmlns:p14="http://schemas.microsoft.com/office/powerpoint/2010/main" val="16874207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901700" y="739775"/>
            <a:ext cx="4932363" cy="3700463"/>
          </a:xfrm>
          <a:prstGeom prst="rect">
            <a:avLst/>
          </a:prstGeom>
        </p:spPr>
        <p:txBody>
          <a:bodyPr lIns="91425" tIns="45713" rIns="91425" bIns="45713"/>
          <a:lstStyle/>
          <a:p>
            <a:endParaRPr/>
          </a:p>
        </p:txBody>
      </p:sp>
      <p:sp>
        <p:nvSpPr>
          <p:cNvPr id="186" name="Shape 186"/>
          <p:cNvSpPr>
            <a:spLocks noGrp="1"/>
          </p:cNvSpPr>
          <p:nvPr>
            <p:ph type="body" sz="quarter" idx="1"/>
          </p:nvPr>
        </p:nvSpPr>
        <p:spPr>
          <a:xfrm>
            <a:off x="898102" y="4686499"/>
            <a:ext cx="4939560" cy="4439841"/>
          </a:xfrm>
          <a:prstGeom prst="rect">
            <a:avLst/>
          </a:prstGeom>
        </p:spPr>
        <p:txBody>
          <a:bodyPr lIns="91425" tIns="45713" rIns="91425" bIns="45713"/>
          <a:lstStyle/>
          <a:p>
            <a:endParaRPr/>
          </a:p>
        </p:txBody>
      </p:sp>
    </p:spTree>
    <p:extLst>
      <p:ext uri="{BB962C8B-B14F-4D97-AF65-F5344CB8AC3E}">
        <p14:creationId xmlns:p14="http://schemas.microsoft.com/office/powerpoint/2010/main" val="1747968753"/>
      </p:ext>
    </p:extLst>
  </p:cSld>
  <p:clrMap bg1="lt1" tx1="dk1" bg2="lt2" tx2="dk2" accent1="accent1" accent2="accent2" accent3="accent3" accent4="accent4" accent5="accent5" accent6="accent6" hlink="hlink" folHlink="folHlink"/>
  <p:hf ftr="0"/>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pPr>
              <a:lnSpc>
                <a:spcPct val="117999"/>
              </a:lnSpc>
            </a:pPr>
            <a:endParaRPr dirty="0"/>
          </a:p>
        </p:txBody>
      </p:sp>
    </p:spTree>
    <p:extLst>
      <p:ext uri="{BB962C8B-B14F-4D97-AF65-F5344CB8AC3E}">
        <p14:creationId xmlns:p14="http://schemas.microsoft.com/office/powerpoint/2010/main" val="53454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t>ポリオプラスへ</a:t>
            </a:r>
            <a:r>
              <a:rPr kumimoji="1" lang="en-US" altLang="ja-JP" sz="1100" dirty="0"/>
              <a:t>1,500</a:t>
            </a:r>
            <a:r>
              <a:rPr kumimoji="1" lang="ja-JP" altLang="en-US" sz="1100" dirty="0"/>
              <a:t>ドル以上の寄付クラブには、次年度に感謝状が贈られる</a:t>
            </a:r>
          </a:p>
        </p:txBody>
      </p:sp>
    </p:spTree>
    <p:extLst>
      <p:ext uri="{BB962C8B-B14F-4D97-AF65-F5344CB8AC3E}">
        <p14:creationId xmlns:p14="http://schemas.microsoft.com/office/powerpoint/2010/main" val="79938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t>ロータリー財団の支出の</a:t>
            </a:r>
            <a:r>
              <a:rPr kumimoji="1" lang="en-US" altLang="ja-JP" sz="1100" dirty="0"/>
              <a:t>91</a:t>
            </a:r>
            <a:r>
              <a:rPr kumimoji="1" lang="ja-JP" altLang="en-US" sz="1100" dirty="0"/>
              <a:t>％が、財団の使命を支えるプログラムと補助金に使用されている。</a:t>
            </a:r>
            <a:endParaRPr kumimoji="1" lang="en-US" altLang="ja-JP" sz="1100" dirty="0"/>
          </a:p>
          <a:p>
            <a:endParaRPr kumimoji="1" lang="en-US" altLang="ja-JP" sz="1100" dirty="0"/>
          </a:p>
          <a:p>
            <a:r>
              <a:rPr kumimoji="1" lang="en-US" altLang="ja-JP" sz="1100" dirty="0"/>
              <a:t>82</a:t>
            </a:r>
            <a:r>
              <a:rPr kumimoji="1" lang="ja-JP" altLang="en-US" sz="1100" dirty="0"/>
              <a:t>％：財団プログラム</a:t>
            </a:r>
          </a:p>
          <a:p>
            <a:r>
              <a:rPr kumimoji="1" lang="ja-JP" altLang="en-US" sz="1100" dirty="0"/>
              <a:t>９％：プログラム運営費</a:t>
            </a:r>
          </a:p>
          <a:p>
            <a:endParaRPr kumimoji="1" lang="ja-JP" altLang="en-US" sz="1100" dirty="0"/>
          </a:p>
        </p:txBody>
      </p:sp>
    </p:spTree>
    <p:extLst>
      <p:ext uri="{BB962C8B-B14F-4D97-AF65-F5344CB8AC3E}">
        <p14:creationId xmlns:p14="http://schemas.microsoft.com/office/powerpoint/2010/main" val="68498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2015-16</a:t>
            </a:r>
            <a:r>
              <a:rPr kumimoji="1" lang="ja-JP" altLang="en-US" sz="1100" dirty="0"/>
              <a:t>年度終了時点で、ロータリーの資産は</a:t>
            </a:r>
            <a:r>
              <a:rPr kumimoji="1" lang="en-US" altLang="ja-JP" sz="1100" dirty="0"/>
              <a:t>10</a:t>
            </a:r>
            <a:r>
              <a:rPr kumimoji="1" lang="ja-JP" altLang="en-US" sz="1100" dirty="0"/>
              <a:t>億ドル</a:t>
            </a:r>
            <a:endParaRPr kumimoji="1" lang="en-US" altLang="ja-JP" sz="1100" dirty="0"/>
          </a:p>
          <a:p>
            <a:endParaRPr kumimoji="1" lang="en-US" altLang="ja-JP" sz="1100" dirty="0"/>
          </a:p>
          <a:p>
            <a:r>
              <a:rPr kumimoji="1" lang="en-US" altLang="ja-JP" sz="1100" dirty="0"/>
              <a:t>2015-16</a:t>
            </a:r>
            <a:r>
              <a:rPr kumimoji="1" lang="ja-JP" altLang="en-US" sz="1100" dirty="0"/>
              <a:t>年度には、業者との交渉により、経費を</a:t>
            </a:r>
            <a:r>
              <a:rPr kumimoji="1" lang="en-US" altLang="ja-JP" sz="1100" dirty="0"/>
              <a:t>180</a:t>
            </a:r>
            <a:r>
              <a:rPr kumimoji="1" lang="ja-JP" altLang="en-US" sz="1100" dirty="0"/>
              <a:t>万ドル削減</a:t>
            </a:r>
            <a:endParaRPr kumimoji="1" lang="en-US" altLang="ja-JP" sz="1100" dirty="0"/>
          </a:p>
          <a:p>
            <a:endParaRPr kumimoji="1" lang="en-US" altLang="ja-JP" sz="1100" dirty="0"/>
          </a:p>
          <a:p>
            <a:r>
              <a:rPr kumimoji="1" lang="ja-JP" altLang="en-US" sz="1100" dirty="0"/>
              <a:t>投資委員会（財団管理委員３名、投資を専門とするロータリー会員６名、</a:t>
            </a:r>
            <a:r>
              <a:rPr kumimoji="1" lang="en-US" altLang="ja-JP" sz="1100" dirty="0"/>
              <a:t>RI</a:t>
            </a:r>
            <a:r>
              <a:rPr kumimoji="1" lang="ja-JP" altLang="en-US" sz="1100" dirty="0"/>
              <a:t>財務委員会を代表する２名）および、投資コンサルタント会社も起用。</a:t>
            </a:r>
            <a:endParaRPr kumimoji="1" lang="en-US" altLang="ja-JP" sz="1100" dirty="0"/>
          </a:p>
          <a:p>
            <a:endParaRPr kumimoji="1" lang="en-US" altLang="ja-JP" sz="1100" dirty="0"/>
          </a:p>
          <a:p>
            <a:r>
              <a:rPr kumimoji="1" lang="ja-JP" altLang="en-US" sz="1100" dirty="0"/>
              <a:t>ポリオプラス基金の資金は、元金を保全するため、短期の確定利付証券への控えめな投資。</a:t>
            </a:r>
          </a:p>
        </p:txBody>
      </p:sp>
    </p:spTree>
    <p:extLst>
      <p:ext uri="{BB962C8B-B14F-4D97-AF65-F5344CB8AC3E}">
        <p14:creationId xmlns:p14="http://schemas.microsoft.com/office/powerpoint/2010/main" val="140249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HG丸ｺﾞｼｯｸM-PRO" panose="020F0600000000000000" pitchFamily="50" charset="-128"/>
                <a:ea typeface="HG丸ｺﾞｼｯｸM-PRO" panose="020F0600000000000000" pitchFamily="50" charset="-128"/>
              </a:rPr>
              <a:t>９年連続４つ星</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全体の</a:t>
            </a:r>
            <a:r>
              <a:rPr kumimoji="1" lang="en-US" altLang="ja-JP" sz="1100" dirty="0">
                <a:latin typeface="HG丸ｺﾞｼｯｸM-PRO" panose="020F0600000000000000" pitchFamily="50" charset="-128"/>
                <a:ea typeface="HG丸ｺﾞｼｯｸM-PRO" panose="020F0600000000000000" pitchFamily="50" charset="-128"/>
              </a:rPr>
              <a:t>1</a:t>
            </a:r>
            <a:r>
              <a:rPr kumimoji="1" lang="ja-JP" altLang="en-US" sz="1100" dirty="0">
                <a:latin typeface="HG丸ｺﾞｼｯｸM-PRO" panose="020F0600000000000000" pitchFamily="50" charset="-128"/>
                <a:ea typeface="HG丸ｺﾞｼｯｸM-PRO" panose="020F0600000000000000" pitchFamily="50" charset="-128"/>
              </a:rPr>
              <a:t>％が満点（</a:t>
            </a:r>
            <a:r>
              <a:rPr kumimoji="1" lang="en-US" altLang="ja-JP" sz="1100" dirty="0">
                <a:latin typeface="HG丸ｺﾞｼｯｸM-PRO" panose="020F0600000000000000" pitchFamily="50" charset="-128"/>
                <a:ea typeface="HG丸ｺﾞｼｯｸM-PRO" panose="020F0600000000000000" pitchFamily="50" charset="-128"/>
              </a:rPr>
              <a:t>8000</a:t>
            </a:r>
            <a:r>
              <a:rPr kumimoji="1" lang="ja-JP" altLang="en-US" sz="1100" dirty="0">
                <a:latin typeface="HG丸ｺﾞｼｯｸM-PRO" panose="020F0600000000000000" pitchFamily="50" charset="-128"/>
                <a:ea typeface="HG丸ｺﾞｼｯｸM-PRO" panose="020F0600000000000000" pitchFamily="50" charset="-128"/>
              </a:rPr>
              <a:t>件）</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620</a:t>
            </a:r>
            <a:r>
              <a:rPr kumimoji="1" lang="ja-JP" altLang="en-US" sz="1100" dirty="0">
                <a:latin typeface="HG丸ｺﾞｼｯｸM-PRO" panose="020F0600000000000000" pitchFamily="50" charset="-128"/>
                <a:ea typeface="HG丸ｺﾞｼｯｸM-PRO" panose="020F0600000000000000" pitchFamily="50" charset="-128"/>
              </a:rPr>
              <a:t>万のサイトビジット、</a:t>
            </a:r>
            <a:r>
              <a:rPr kumimoji="1" lang="en-US" altLang="ja-JP" sz="1100" dirty="0">
                <a:latin typeface="HG丸ｺﾞｼｯｸM-PRO" panose="020F0600000000000000" pitchFamily="50" charset="-128"/>
                <a:ea typeface="HG丸ｺﾞｼｯｸM-PRO" panose="020F0600000000000000" pitchFamily="50" charset="-128"/>
              </a:rPr>
              <a:t>100</a:t>
            </a:r>
            <a:r>
              <a:rPr kumimoji="1" lang="ja-JP" altLang="en-US" sz="1100" dirty="0">
                <a:latin typeface="HG丸ｺﾞｼｯｸM-PRO" panose="020F0600000000000000" pitchFamily="50" charset="-128"/>
                <a:ea typeface="HG丸ｺﾞｼｯｸM-PRO" panose="020F0600000000000000" pitchFamily="50" charset="-128"/>
              </a:rPr>
              <a:t>億ドル以上の寄付にインパクト</a:t>
            </a: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財政面での健全さ・・・管理費の割合が総事業費の中に占める割合（小さい程よい）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説明責任と透明性・・・情報公開とガバナンス</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結果報告・・・事業のインパクトを定量的に計測しステイクホルダーに報告</a:t>
            </a:r>
          </a:p>
        </p:txBody>
      </p:sp>
    </p:spTree>
    <p:extLst>
      <p:ext uri="{BB962C8B-B14F-4D97-AF65-F5344CB8AC3E}">
        <p14:creationId xmlns:p14="http://schemas.microsoft.com/office/powerpoint/2010/main" val="2143524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t>財務報告</a:t>
            </a:r>
          </a:p>
          <a:p>
            <a:endParaRPr kumimoji="1" lang="ja-JP" altLang="en-US" sz="1100" dirty="0"/>
          </a:p>
          <a:p>
            <a:r>
              <a:rPr kumimoji="1" lang="ja-JP" altLang="en-US" sz="1100" dirty="0"/>
              <a:t>毎年、年次報告書、監査済み財務諸表、米連邦税確定申告を公開。</a:t>
            </a:r>
          </a:p>
          <a:p>
            <a:endParaRPr kumimoji="1" lang="ja-JP" altLang="en-US" sz="1100" dirty="0"/>
          </a:p>
          <a:p>
            <a:r>
              <a:rPr kumimoji="1" lang="ja-JP" altLang="en-US" sz="1100" dirty="0"/>
              <a:t>国際ロータリーとロータリー財団は、異なる報告義務をもつ別法人、ともに米国の税法により非課税の対象</a:t>
            </a:r>
          </a:p>
          <a:p>
            <a:endParaRPr kumimoji="1" lang="ja-JP" altLang="en-US" dirty="0"/>
          </a:p>
        </p:txBody>
      </p:sp>
    </p:spTree>
    <p:extLst>
      <p:ext uri="{BB962C8B-B14F-4D97-AF65-F5344CB8AC3E}">
        <p14:creationId xmlns:p14="http://schemas.microsoft.com/office/powerpoint/2010/main" val="424409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17442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506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13134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7993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4357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t>アーチ・クランフの父親は</a:t>
            </a:r>
            <a:r>
              <a:rPr kumimoji="1" lang="en-US" altLang="ja-JP" sz="1100" dirty="0"/>
              <a:t>NY</a:t>
            </a:r>
            <a:r>
              <a:rPr kumimoji="1" lang="ja-JP" altLang="en-US" sz="1100" dirty="0"/>
              <a:t>に入植したドイツ系移民で幼少期は貧困であったが、並外れて有能で率先力と組織力を兼ね備え、建材事業で大成功をおさめた。</a:t>
            </a:r>
          </a:p>
          <a:p>
            <a:endParaRPr kumimoji="1" lang="ja-JP" altLang="en-US" sz="1100" dirty="0"/>
          </a:p>
          <a:p>
            <a:r>
              <a:rPr kumimoji="1" lang="en-US" altLang="ja-JP" sz="1100" dirty="0"/>
              <a:t>1917</a:t>
            </a:r>
            <a:r>
              <a:rPr kumimoji="1" lang="ja-JP" altLang="en-US" sz="1100" dirty="0"/>
              <a:t>年の国際大会で「世界で良い事をしよう」と呼びかけ財団の前身である基金を提唱するが、加えて万一のための国際ロータリーの後ろ盾という意味もあり、基金がロータリーを不滅にする手段と考えていた。　実際ロータリーは第一次世界大戦の始まる</a:t>
            </a:r>
            <a:r>
              <a:rPr kumimoji="1" lang="en-US" altLang="ja-JP" sz="1100" dirty="0"/>
              <a:t>1914</a:t>
            </a:r>
            <a:r>
              <a:rPr kumimoji="1" lang="ja-JP" altLang="en-US" sz="1100" dirty="0"/>
              <a:t>年に国際ロータリー連合会は破綻状態で、１回限りの寄付で乗り越えた経験があった。</a:t>
            </a:r>
          </a:p>
          <a:p>
            <a:endParaRPr kumimoji="1" lang="ja-JP" altLang="en-US" sz="1100" dirty="0"/>
          </a:p>
          <a:p>
            <a:r>
              <a:rPr kumimoji="1" lang="en-US" altLang="ja-JP" sz="1100" dirty="0"/>
              <a:t>1914-18</a:t>
            </a:r>
            <a:r>
              <a:rPr kumimoji="1" lang="ja-JP" altLang="en-US" sz="1100" dirty="0"/>
              <a:t>：第一次世界大戦</a:t>
            </a:r>
          </a:p>
          <a:p>
            <a:r>
              <a:rPr kumimoji="1" lang="en-US" altLang="ja-JP" sz="1100" dirty="0"/>
              <a:t>1930</a:t>
            </a:r>
            <a:r>
              <a:rPr kumimoji="1" lang="ja-JP" altLang="en-US" sz="1100" dirty="0"/>
              <a:t>年代：世界大恐慌</a:t>
            </a:r>
          </a:p>
          <a:p>
            <a:r>
              <a:rPr kumimoji="1" lang="en-US" altLang="ja-JP" sz="1100" dirty="0"/>
              <a:t>1939-1945</a:t>
            </a:r>
            <a:r>
              <a:rPr kumimoji="1" lang="ja-JP" altLang="en-US" sz="1100" dirty="0"/>
              <a:t>：第二次世界大戦</a:t>
            </a:r>
          </a:p>
          <a:p>
            <a:endParaRPr kumimoji="1" lang="ja-JP" altLang="en-US" dirty="0"/>
          </a:p>
        </p:txBody>
      </p:sp>
    </p:spTree>
    <p:extLst>
      <p:ext uri="{BB962C8B-B14F-4D97-AF65-F5344CB8AC3E}">
        <p14:creationId xmlns:p14="http://schemas.microsoft.com/office/powerpoint/2010/main" val="330604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1947</a:t>
            </a:r>
            <a:r>
              <a:rPr kumimoji="1" lang="ja-JP" altLang="en-US" sz="1100" dirty="0"/>
              <a:t>年長年病に苦しんでいたポール・ハリスが逝去。　生前「没後記念碑を立てないよう、葬儀で花を手向けることも遠慮して欲しい」と話していたことから、</a:t>
            </a:r>
            <a:r>
              <a:rPr kumimoji="1" lang="en-US" altLang="ja-JP" sz="1100" dirty="0"/>
              <a:t>130</a:t>
            </a:r>
            <a:r>
              <a:rPr kumimoji="1" lang="ja-JP" altLang="en-US" sz="1100" dirty="0"/>
              <a:t>万ドルの寄付が財団に寄せられる。　このときクランフは</a:t>
            </a:r>
            <a:r>
              <a:rPr kumimoji="1" lang="en-US" altLang="ja-JP" sz="1100" dirty="0"/>
              <a:t>78</a:t>
            </a:r>
            <a:r>
              <a:rPr kumimoji="1" lang="ja-JP" altLang="en-US" sz="1100" dirty="0"/>
              <a:t>歳で</a:t>
            </a:r>
            <a:r>
              <a:rPr kumimoji="1" lang="en-US" altLang="ja-JP" sz="1100" dirty="0"/>
              <a:t>36</a:t>
            </a:r>
            <a:r>
              <a:rPr kumimoji="1" lang="ja-JP" altLang="en-US" sz="1100" dirty="0"/>
              <a:t>年来の親友であったポール・ハリスの棺の付添い人を努めた。</a:t>
            </a:r>
          </a:p>
          <a:p>
            <a:endParaRPr kumimoji="1" lang="en-US" altLang="ja-JP" sz="1100" dirty="0"/>
          </a:p>
          <a:p>
            <a:r>
              <a:rPr kumimoji="1" lang="en-US" altLang="ja-JP" sz="1100" dirty="0"/>
              <a:t>1951</a:t>
            </a:r>
            <a:r>
              <a:rPr kumimoji="1" lang="ja-JP" altLang="en-US" sz="1100" dirty="0"/>
              <a:t>年クランフは</a:t>
            </a:r>
            <a:r>
              <a:rPr kumimoji="1" lang="en-US" altLang="ja-JP" sz="1100" dirty="0"/>
              <a:t>82</a:t>
            </a:r>
            <a:r>
              <a:rPr kumimoji="1" lang="ja-JP" altLang="en-US" sz="1100" dirty="0"/>
              <a:t>歳で逝去するが、このとき彼が心血を注いで育てた財団の基金は</a:t>
            </a:r>
            <a:r>
              <a:rPr kumimoji="1" lang="en-US" altLang="ja-JP" sz="1100" dirty="0"/>
              <a:t>300</a:t>
            </a:r>
            <a:r>
              <a:rPr kumimoji="1" lang="ja-JP" altLang="en-US" sz="1100" dirty="0"/>
              <a:t>万ドルに達していた。</a:t>
            </a:r>
            <a:endParaRPr kumimoji="1" lang="en-US" altLang="ja-JP" sz="1100" dirty="0"/>
          </a:p>
          <a:p>
            <a:endParaRPr kumimoji="1" lang="ja-JP" altLang="en-US" sz="1100" dirty="0"/>
          </a:p>
          <a:p>
            <a:r>
              <a:rPr kumimoji="1" lang="ja-JP" altLang="en-US" sz="1100" dirty="0"/>
              <a:t>ロータリーの国際奉仕のはじまり：</a:t>
            </a:r>
            <a:r>
              <a:rPr kumimoji="1" lang="en-US" altLang="ja-JP" sz="1100" dirty="0"/>
              <a:t>1945 </a:t>
            </a:r>
            <a:r>
              <a:rPr kumimoji="1" lang="ja-JP" altLang="en-US" sz="1100" dirty="0"/>
              <a:t>国際連合設立のためのサンフランシスコ会議にロータリアンが招致されたことから始まる。</a:t>
            </a:r>
          </a:p>
          <a:p>
            <a:r>
              <a:rPr kumimoji="1" lang="ja-JP" altLang="en-US" sz="1100" dirty="0"/>
              <a:t>（国際連合が国際間の平和と安全、国際協力を目指して設立されたが、それまでロータリーは社会奉仕・職業奉仕・親睦を中心として成長しており、異なる国の人々の相互理解を推進できるのかと国際奉仕には躊躇）</a:t>
            </a:r>
            <a:endParaRPr kumimoji="1" lang="en-US" altLang="ja-JP" sz="1100" dirty="0"/>
          </a:p>
          <a:p>
            <a:endParaRPr kumimoji="1" lang="ja-JP" altLang="en-US" sz="1100" dirty="0"/>
          </a:p>
          <a:p>
            <a:r>
              <a:rPr kumimoji="1" lang="en-US" altLang="ja-JP" sz="1100" dirty="0"/>
              <a:t>1951</a:t>
            </a:r>
            <a:r>
              <a:rPr kumimoji="1" lang="ja-JP" altLang="en-US" sz="1100" dirty="0"/>
              <a:t>年　緒方貞子氏は日本人二人目の財団奨学生</a:t>
            </a:r>
            <a:endParaRPr kumimoji="1" lang="en-US" altLang="ja-JP" sz="1100" dirty="0"/>
          </a:p>
          <a:p>
            <a:endParaRPr kumimoji="1" lang="ja-JP" altLang="en-US" sz="1100" dirty="0"/>
          </a:p>
          <a:p>
            <a:r>
              <a:rPr kumimoji="1" lang="en-US" altLang="ja-JP" sz="1100" dirty="0"/>
              <a:t>1963</a:t>
            </a:r>
            <a:r>
              <a:rPr kumimoji="1" lang="ja-JP" altLang="en-US" sz="1100" dirty="0"/>
              <a:t>年 </a:t>
            </a:r>
            <a:r>
              <a:rPr kumimoji="1" lang="en-US" altLang="ja-JP" sz="1100" dirty="0"/>
              <a:t>RI</a:t>
            </a:r>
            <a:r>
              <a:rPr kumimoji="1" lang="ja-JP" altLang="en-US" sz="1100" dirty="0"/>
              <a:t>会長 カール・ミラーは国際理解と親善を育むべき</a:t>
            </a:r>
            <a:r>
              <a:rPr kumimoji="1" lang="en-US" altLang="ja-JP" sz="1100" dirty="0"/>
              <a:t>272</a:t>
            </a:r>
            <a:r>
              <a:rPr kumimoji="1" lang="ja-JP" altLang="en-US" sz="1100" dirty="0"/>
              <a:t>地区を別の国と縁組させ文化や慣習を学ぶことを奨励し、国際奉仕を促進。　この「組み合わせ地区」が契機となりロータリアンが共同プロジェクトに取り組み始め、財団は様々な補助金モデルを提供し始める。　</a:t>
            </a:r>
            <a:endParaRPr kumimoji="1" lang="en-US" altLang="ja-JP" sz="1100" dirty="0"/>
          </a:p>
          <a:p>
            <a:r>
              <a:rPr kumimoji="1" lang="ja-JP" altLang="en-US" sz="1100" dirty="0"/>
              <a:t>マッチンググラント：</a:t>
            </a:r>
            <a:r>
              <a:rPr kumimoji="1" lang="en-US" altLang="ja-JP" sz="1100" dirty="0"/>
              <a:t>200</a:t>
            </a:r>
            <a:r>
              <a:rPr kumimoji="1" lang="ja-JP" altLang="en-US" sz="1100" dirty="0"/>
              <a:t>カ国以上 </a:t>
            </a:r>
            <a:r>
              <a:rPr kumimoji="1" lang="en-US" altLang="ja-JP" sz="1100" dirty="0"/>
              <a:t>37,000</a:t>
            </a:r>
            <a:r>
              <a:rPr kumimoji="1" lang="ja-JP" altLang="en-US" sz="1100" dirty="0"/>
              <a:t>件　</a:t>
            </a:r>
            <a:r>
              <a:rPr kumimoji="1" lang="en-US" altLang="ja-JP" sz="1100" dirty="0"/>
              <a:t>GSE</a:t>
            </a:r>
            <a:r>
              <a:rPr kumimoji="1" lang="ja-JP" altLang="en-US" sz="1100" dirty="0"/>
              <a:t>：</a:t>
            </a:r>
            <a:r>
              <a:rPr kumimoji="1" lang="en-US" altLang="ja-JP" sz="1100" dirty="0"/>
              <a:t>106</a:t>
            </a:r>
            <a:r>
              <a:rPr kumimoji="1" lang="ja-JP" altLang="en-US" sz="1100" dirty="0"/>
              <a:t>カ国 </a:t>
            </a:r>
            <a:r>
              <a:rPr kumimoji="1" lang="en-US" altLang="ja-JP" sz="1100" dirty="0"/>
              <a:t>15,380</a:t>
            </a:r>
            <a:r>
              <a:rPr kumimoji="1" lang="ja-JP" altLang="en-US" sz="1100" dirty="0"/>
              <a:t>チーム（</a:t>
            </a:r>
            <a:r>
              <a:rPr kumimoji="1" lang="en-US" altLang="ja-JP" sz="1100" dirty="0"/>
              <a:t>72,600</a:t>
            </a:r>
            <a:r>
              <a:rPr kumimoji="1" lang="ja-JP" altLang="en-US" sz="1100" dirty="0"/>
              <a:t>名）</a:t>
            </a:r>
          </a:p>
          <a:p>
            <a:endParaRPr kumimoji="1" lang="ja-JP" altLang="en-US" sz="1100" dirty="0"/>
          </a:p>
          <a:p>
            <a:endParaRPr kumimoji="1" lang="ja-JP" altLang="en-US" dirty="0"/>
          </a:p>
        </p:txBody>
      </p:sp>
    </p:spTree>
    <p:extLst>
      <p:ext uri="{BB962C8B-B14F-4D97-AF65-F5344CB8AC3E}">
        <p14:creationId xmlns:p14="http://schemas.microsoft.com/office/powerpoint/2010/main" val="318843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3478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1978</a:t>
            </a:r>
            <a:r>
              <a:rPr kumimoji="1" lang="ja-JP" altLang="en-US" sz="1100" dirty="0"/>
              <a:t>年に始まった</a:t>
            </a:r>
            <a:r>
              <a:rPr kumimoji="1" lang="en-US" altLang="ja-JP" sz="1100" dirty="0"/>
              <a:t>3</a:t>
            </a:r>
            <a:r>
              <a:rPr kumimoji="1" lang="ja-JP" altLang="en-US" sz="1100" dirty="0"/>
              <a:t>Ｈ補助金により、</a:t>
            </a:r>
            <a:r>
              <a:rPr kumimoji="1" lang="en-US" altLang="ja-JP" sz="1100" dirty="0"/>
              <a:t>1979</a:t>
            </a:r>
            <a:r>
              <a:rPr kumimoji="1" lang="ja-JP" altLang="en-US" sz="1100" dirty="0"/>
              <a:t>年フィリピンの子供達</a:t>
            </a:r>
            <a:r>
              <a:rPr kumimoji="1" lang="en-US" altLang="ja-JP" sz="1100" dirty="0"/>
              <a:t>600</a:t>
            </a:r>
            <a:r>
              <a:rPr kumimoji="1" lang="ja-JP" altLang="en-US" sz="1100" dirty="0"/>
              <a:t>万人にポリオの予防接種が実施。これが後日ロータリーの特別プログラム「ポリオ・プラス」の始まり。</a:t>
            </a:r>
            <a:endParaRPr kumimoji="1" lang="en-US" altLang="ja-JP" sz="1100" dirty="0"/>
          </a:p>
          <a:p>
            <a:endParaRPr kumimoji="1" lang="ja-JP" altLang="en-US" sz="1100" dirty="0"/>
          </a:p>
          <a:p>
            <a:r>
              <a:rPr kumimoji="1" lang="en-US" altLang="ja-JP" sz="1100" dirty="0"/>
              <a:t>1985</a:t>
            </a:r>
            <a:r>
              <a:rPr kumimoji="1" lang="ja-JP" altLang="en-US" sz="1100" dirty="0"/>
              <a:t>年 ポリオプラス（特別プログラム）すべてのプログラムに優先（ポリオプラスの「プラス」は、今後のほかの保健活動に生かすことのできる全世界ポリオ撲滅の遺産を意味している。）</a:t>
            </a:r>
            <a:endParaRPr kumimoji="1" lang="en-US" altLang="ja-JP" sz="1100" dirty="0"/>
          </a:p>
          <a:p>
            <a:endParaRPr kumimoji="1" lang="en-US" altLang="ja-JP" sz="1100" dirty="0"/>
          </a:p>
          <a:p>
            <a:r>
              <a:rPr kumimoji="1" lang="ja-JP" altLang="en-US" sz="1100" dirty="0"/>
              <a:t>プラスとは、ポリオのほかハシカ、ジフテリア、結核、破傷風、百日咳の五つの主要伝染病をプラスして同時追放を目的としているという意味。しかし、このプラスは最初の頃と意味が変わり、現在は、世界的なポリオ撲滅運動がもたらした遺産のことを指している。</a:t>
            </a:r>
            <a:endParaRPr kumimoji="1" lang="en-US" altLang="ja-JP" sz="1100" dirty="0"/>
          </a:p>
          <a:p>
            <a:endParaRPr kumimoji="1" lang="ja-JP" altLang="en-US" sz="1100" dirty="0"/>
          </a:p>
          <a:p>
            <a:r>
              <a:rPr kumimoji="1" lang="ja-JP" altLang="en-US" sz="1100" dirty="0"/>
              <a:t>「世界ポリオ撲滅推進計画」　世界保健機関：戦略担当　米国疾病対策センター：ウイルス対策　ユニセフ：予防接種　ロータリー：アドボカシー活動</a:t>
            </a:r>
            <a:endParaRPr kumimoji="1" lang="en-US" altLang="ja-JP" sz="1100" dirty="0"/>
          </a:p>
          <a:p>
            <a:endParaRPr kumimoji="1" lang="en-US" altLang="ja-JP" sz="1100" dirty="0"/>
          </a:p>
          <a:p>
            <a:endParaRPr kumimoji="1" lang="en-US" altLang="ja-JP" sz="1100" dirty="0"/>
          </a:p>
        </p:txBody>
      </p:sp>
    </p:spTree>
    <p:extLst>
      <p:ext uri="{BB962C8B-B14F-4D97-AF65-F5344CB8AC3E}">
        <p14:creationId xmlns:p14="http://schemas.microsoft.com/office/powerpoint/2010/main" val="311712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t>平和フェローシップ</a:t>
            </a:r>
          </a:p>
          <a:p>
            <a:r>
              <a:rPr kumimoji="1" lang="en-US" altLang="ja-JP" sz="1100" dirty="0"/>
              <a:t>2002</a:t>
            </a:r>
            <a:r>
              <a:rPr kumimoji="1" lang="ja-JP" altLang="en-US" sz="1100" dirty="0"/>
              <a:t>年：開始</a:t>
            </a:r>
          </a:p>
          <a:p>
            <a:r>
              <a:rPr kumimoji="1" lang="en-US" altLang="ja-JP" sz="1100" dirty="0"/>
              <a:t>7</a:t>
            </a:r>
            <a:r>
              <a:rPr kumimoji="1" lang="ja-JP" altLang="en-US" sz="1100" dirty="0"/>
              <a:t>大学・・・修士</a:t>
            </a:r>
            <a:r>
              <a:rPr kumimoji="1" lang="en-US" altLang="ja-JP" sz="1100" dirty="0"/>
              <a:t>or</a:t>
            </a:r>
            <a:r>
              <a:rPr kumimoji="1" lang="ja-JP" altLang="en-US" sz="1100" dirty="0"/>
              <a:t>専門終了証</a:t>
            </a:r>
          </a:p>
          <a:p>
            <a:r>
              <a:rPr kumimoji="1" lang="ja-JP" altLang="en-US" sz="1100" dirty="0"/>
              <a:t>実施研修</a:t>
            </a:r>
          </a:p>
          <a:p>
            <a:r>
              <a:rPr kumimoji="1" lang="en-US" altLang="ja-JP" sz="1100" dirty="0"/>
              <a:t>2014</a:t>
            </a:r>
            <a:r>
              <a:rPr kumimoji="1" lang="ja-JP" altLang="en-US" sz="1100" dirty="0"/>
              <a:t>年：</a:t>
            </a:r>
            <a:r>
              <a:rPr kumimoji="1" lang="en-US" altLang="ja-JP" sz="1100" dirty="0"/>
              <a:t>85</a:t>
            </a:r>
            <a:r>
              <a:rPr kumimoji="1" lang="ja-JP" altLang="en-US" sz="1100" dirty="0"/>
              <a:t>カ国から</a:t>
            </a:r>
            <a:r>
              <a:rPr kumimoji="1" lang="en-US" altLang="ja-JP" sz="1100" dirty="0"/>
              <a:t>312</a:t>
            </a:r>
            <a:r>
              <a:rPr kumimoji="1" lang="ja-JP" altLang="en-US" sz="1100" dirty="0"/>
              <a:t>件申請　</a:t>
            </a:r>
            <a:r>
              <a:rPr kumimoji="1" lang="en-US" altLang="ja-JP" sz="1100" dirty="0"/>
              <a:t>100</a:t>
            </a:r>
            <a:r>
              <a:rPr kumimoji="1" lang="ja-JP" altLang="en-US" sz="1100" dirty="0"/>
              <a:t>名中半数は低所得国</a:t>
            </a:r>
          </a:p>
          <a:p>
            <a:endParaRPr kumimoji="1" lang="ja-JP" altLang="en-US" dirty="0"/>
          </a:p>
        </p:txBody>
      </p:sp>
    </p:spTree>
    <p:extLst>
      <p:ext uri="{BB962C8B-B14F-4D97-AF65-F5344CB8AC3E}">
        <p14:creationId xmlns:p14="http://schemas.microsoft.com/office/powerpoint/2010/main" val="290188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5540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HG丸ｺﾞｼｯｸM-PRO" panose="020F0600000000000000" pitchFamily="50" charset="-128"/>
                <a:ea typeface="HG丸ｺﾞｼｯｸM-PRO" panose="020F0600000000000000" pitchFamily="50" charset="-128"/>
              </a:rPr>
              <a:t>投資収益：</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ロータリーの一般資金は、リスクを避けるためにさまざまなポートフォリオに分散投資され、その収益はクラブと地区への支援に使用される。</a:t>
            </a: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資金モデル：</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年次基金の投資収益は、通常、寄付推進や一般管理費を十分にまかなえる。</a:t>
            </a: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投資市場の業績がふるわない年には、ロータリーの活動が滞ることがないように、年次基金への寄付と運営予備費からの最大５％を活用することがある。</a:t>
            </a: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投資収益が好調に戻った後で、年次基金と運営予備費の補充が行われる。</a:t>
            </a:r>
          </a:p>
          <a:p>
            <a:endParaRPr kumimoji="1" lang="ja-JP" altLang="en-US" dirty="0"/>
          </a:p>
        </p:txBody>
      </p:sp>
    </p:spTree>
    <p:extLst>
      <p:ext uri="{BB962C8B-B14F-4D97-AF65-F5344CB8AC3E}">
        <p14:creationId xmlns:p14="http://schemas.microsoft.com/office/powerpoint/2010/main" val="247135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5997" y="1079398"/>
            <a:ext cx="10046208" cy="5748122"/>
          </a:xfrm>
        </p:spPr>
        <p:txBody>
          <a:bodyPr anchor="b">
            <a:normAutofit/>
          </a:bodyPr>
          <a:lstStyle>
            <a:lvl1pPr algn="l">
              <a:lnSpc>
                <a:spcPct val="85000"/>
              </a:lnSpc>
              <a:defRPr sz="9387"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45997" y="6827520"/>
            <a:ext cx="10046208" cy="2405888"/>
          </a:xfrm>
        </p:spPr>
        <p:txBody>
          <a:bodyPr>
            <a:normAutofit/>
          </a:bodyPr>
          <a:lstStyle>
            <a:lvl1pPr marL="0" indent="0" algn="l">
              <a:buNone/>
              <a:defRPr sz="2844" baseline="0">
                <a:solidFill>
                  <a:schemeClr val="tx1">
                    <a:lumMod val="85000"/>
                  </a:schemeClr>
                </a:solidFill>
              </a:defRPr>
            </a:lvl1pPr>
            <a:lvl2pPr marL="650230" indent="0" algn="ctr">
              <a:buNone/>
              <a:defRPr sz="2844"/>
            </a:lvl2pPr>
            <a:lvl3pPr marL="1300460" indent="0" algn="ctr">
              <a:buNone/>
              <a:defRPr sz="2844"/>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ja-JP" altLang="en-US"/>
              <a:t>マスター サブタイトルの書式設定</a:t>
            </a:r>
            <a:endParaRPr lang="en-US" dirty="0"/>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77348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549664463"/>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5281" y="541867"/>
            <a:ext cx="2641600" cy="83876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2801" y="541867"/>
            <a:ext cx="8249920" cy="83876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28043900"/>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270000" y="3225800"/>
            <a:ext cx="10464800" cy="3302000"/>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801121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642445174"/>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345997" y="1079398"/>
            <a:ext cx="10046208" cy="5748122"/>
          </a:xfrm>
        </p:spPr>
        <p:txBody>
          <a:bodyPr anchor="b">
            <a:normAutofit/>
          </a:bodyPr>
          <a:lstStyle>
            <a:lvl1pPr>
              <a:lnSpc>
                <a:spcPct val="85000"/>
              </a:lnSpc>
              <a:defRPr sz="9387"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45997" y="6827520"/>
            <a:ext cx="10046208" cy="2405888"/>
          </a:xfrm>
        </p:spPr>
        <p:txBody>
          <a:bodyPr anchor="t">
            <a:normAutofit/>
          </a:bodyPr>
          <a:lstStyle>
            <a:lvl1pPr marL="0" indent="0">
              <a:buNone/>
              <a:defRPr sz="2844">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332405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345997" y="2600962"/>
            <a:ext cx="4779264"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34912" y="2600962"/>
            <a:ext cx="4779264"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39778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45997" y="2442219"/>
            <a:ext cx="4779264" cy="1040384"/>
          </a:xfrm>
        </p:spPr>
        <p:txBody>
          <a:bodyPr anchor="b">
            <a:normAutofit/>
          </a:bodyPr>
          <a:lstStyle>
            <a:lvl1pPr marL="0" indent="0">
              <a:spcBef>
                <a:spcPts val="0"/>
              </a:spcBef>
              <a:buNone/>
              <a:defRPr sz="2560" b="0">
                <a:solidFill>
                  <a:schemeClr val="tx2"/>
                </a:solidFill>
              </a:defRPr>
            </a:lvl1pPr>
            <a:lvl2pPr marL="650230" indent="0">
              <a:buNone/>
              <a:defRPr sz="2560"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ja-JP" altLang="en-US"/>
              <a:t>マスター テキストの書式設定</a:t>
            </a:r>
          </a:p>
        </p:txBody>
      </p:sp>
      <p:sp>
        <p:nvSpPr>
          <p:cNvPr id="4" name="Content Placeholder 3"/>
          <p:cNvSpPr>
            <a:spLocks noGrp="1"/>
          </p:cNvSpPr>
          <p:nvPr>
            <p:ph sz="half" idx="2"/>
          </p:nvPr>
        </p:nvSpPr>
        <p:spPr>
          <a:xfrm>
            <a:off x="1345997" y="3566293"/>
            <a:ext cx="4779264"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10"/>
          <p:cNvSpPr>
            <a:spLocks noGrp="1"/>
          </p:cNvSpPr>
          <p:nvPr>
            <p:ph type="body" sz="quarter" idx="13"/>
          </p:nvPr>
        </p:nvSpPr>
        <p:spPr>
          <a:xfrm>
            <a:off x="6541415" y="2442219"/>
            <a:ext cx="4785766" cy="1040384"/>
          </a:xfrm>
        </p:spPr>
        <p:txBody>
          <a:bodyPr anchor="b">
            <a:normAutofit/>
          </a:bodyPr>
          <a:lstStyle>
            <a:lvl1pPr marL="0" indent="0">
              <a:buFontTx/>
              <a:buNone/>
              <a:defRPr lang="en-US" sz="2560" b="0" kern="1200" spc="14" baseline="0" dirty="0">
                <a:solidFill>
                  <a:schemeClr val="tx2"/>
                </a:solidFill>
                <a:latin typeface="+mn-lt"/>
                <a:ea typeface="+mn-ea"/>
                <a:cs typeface="+mn-cs"/>
              </a:defRPr>
            </a:lvl1pPr>
          </a:lstStyle>
          <a:p>
            <a:pPr marL="0" lvl="0" indent="0" algn="l" defTabSz="1300460" rtl="0" eaLnBrk="1" latinLnBrk="0" hangingPunct="1">
              <a:lnSpc>
                <a:spcPct val="95000"/>
              </a:lnSpc>
              <a:spcBef>
                <a:spcPts val="0"/>
              </a:spcBef>
              <a:spcAft>
                <a:spcPts val="284"/>
              </a:spcAft>
              <a:buClr>
                <a:schemeClr val="accent1"/>
              </a:buClr>
              <a:buSzPct val="80000"/>
              <a:buNone/>
            </a:pPr>
            <a:r>
              <a:rPr lang="ja-JP" altLang="en-US"/>
              <a:t>マスター テキストの書式設定</a:t>
            </a:r>
          </a:p>
        </p:txBody>
      </p:sp>
      <p:sp>
        <p:nvSpPr>
          <p:cNvPr id="6" name="Content Placeholder 5"/>
          <p:cNvSpPr>
            <a:spLocks noGrp="1"/>
          </p:cNvSpPr>
          <p:nvPr>
            <p:ph sz="quarter" idx="4"/>
          </p:nvPr>
        </p:nvSpPr>
        <p:spPr>
          <a:xfrm>
            <a:off x="6534912" y="3566293"/>
            <a:ext cx="4779264"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50920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871164304"/>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965486277"/>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97331" y="650242"/>
            <a:ext cx="3413760" cy="2275836"/>
          </a:xfrm>
        </p:spPr>
        <p:txBody>
          <a:bodyPr anchor="b">
            <a:normAutofit/>
          </a:bodyPr>
          <a:lstStyle>
            <a:lvl1pPr>
              <a:defRPr sz="3982"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4804551" y="975360"/>
            <a:ext cx="6484338" cy="7802880"/>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97331" y="2986291"/>
            <a:ext cx="3413760" cy="5418668"/>
          </a:xfrm>
        </p:spPr>
        <p:txBody>
          <a:bodyPr>
            <a:normAutofit/>
          </a:bodyPr>
          <a:lstStyle>
            <a:lvl1pPr marL="0" indent="0">
              <a:lnSpc>
                <a:spcPct val="114000"/>
              </a:lnSpc>
              <a:spcBef>
                <a:spcPts val="1138"/>
              </a:spcBef>
              <a:buNone/>
              <a:defRPr sz="1849"/>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74034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7261013"/>
            <a:ext cx="12045696" cy="24925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5360" y="7477760"/>
            <a:ext cx="10647680" cy="1300480"/>
          </a:xfrm>
        </p:spPr>
        <p:txBody>
          <a:bodyPr anchor="b">
            <a:normAutofit/>
          </a:bodyPr>
          <a:lstStyle>
            <a:lvl1pPr>
              <a:defRPr sz="3982" b="0">
                <a:solidFill>
                  <a:schemeClr val="bg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2"/>
            <a:ext cx="12045696" cy="7294468"/>
          </a:xfrm>
          <a:blipFill>
            <a:blip r:embed="rId2"/>
            <a:stretch>
              <a:fillRect/>
            </a:stretch>
          </a:blipFill>
        </p:spPr>
        <p:txBody>
          <a:bodyPr anchor="t"/>
          <a:lstStyle>
            <a:lvl1pPr marL="0" indent="0">
              <a:buNone/>
              <a:defRPr sz="4551">
                <a:solidFill>
                  <a:schemeClr val="bg1"/>
                </a:solidFill>
              </a:defRPr>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ja-JP" altLang="en-US"/>
              <a:t>図を追加</a:t>
            </a:r>
            <a:endParaRPr lang="en-US" dirty="0"/>
          </a:p>
        </p:txBody>
      </p:sp>
      <p:sp>
        <p:nvSpPr>
          <p:cNvPr id="4" name="Text Placeholder 3"/>
          <p:cNvSpPr>
            <a:spLocks noGrp="1"/>
          </p:cNvSpPr>
          <p:nvPr>
            <p:ph type="body" sz="half" idx="2"/>
          </p:nvPr>
        </p:nvSpPr>
        <p:spPr>
          <a:xfrm>
            <a:off x="975360" y="8687773"/>
            <a:ext cx="10647680" cy="849082"/>
          </a:xfrm>
        </p:spPr>
        <p:txBody>
          <a:bodyPr>
            <a:normAutofit/>
          </a:bodyPr>
          <a:lstStyle>
            <a:lvl1pPr marL="0" indent="0">
              <a:lnSpc>
                <a:spcPct val="100000"/>
              </a:lnSpc>
              <a:spcBef>
                <a:spcPts val="1138"/>
              </a:spcBef>
              <a:buNone/>
              <a:defRPr sz="1849">
                <a:solidFill>
                  <a:schemeClr val="bg1">
                    <a:lumMod val="85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59928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972544" y="0"/>
            <a:ext cx="1040384" cy="9753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5997" y="520192"/>
            <a:ext cx="10338816" cy="188524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45997" y="2600962"/>
            <a:ext cx="9168384" cy="618856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16200000">
            <a:off x="11138071" y="1485053"/>
            <a:ext cx="2709332" cy="389467"/>
          </a:xfrm>
          <a:prstGeom prst="rect">
            <a:avLst/>
          </a:prstGeom>
        </p:spPr>
        <p:txBody>
          <a:bodyPr vert="horz" lIns="91440" tIns="45720" rIns="91440" bIns="45720" rtlCol="0" anchor="ctr"/>
          <a:lstStyle>
            <a:lvl1pPr algn="r">
              <a:defRPr sz="1493" b="0">
                <a:solidFill>
                  <a:schemeClr val="tx2">
                    <a:lumMod val="20000"/>
                    <a:lumOff val="80000"/>
                  </a:schemeClr>
                </a:solidFill>
              </a:defRPr>
            </a:lvl1pPr>
          </a:lstStyle>
          <a:p>
            <a:endParaRPr lang="en-US" dirty="0"/>
          </a:p>
        </p:txBody>
      </p:sp>
      <p:sp>
        <p:nvSpPr>
          <p:cNvPr id="5" name="Footer Placeholder 4"/>
          <p:cNvSpPr>
            <a:spLocks noGrp="1"/>
          </p:cNvSpPr>
          <p:nvPr>
            <p:ph type="ftr" sz="quarter" idx="3"/>
          </p:nvPr>
        </p:nvSpPr>
        <p:spPr>
          <a:xfrm rot="16200000">
            <a:off x="9945963" y="5819987"/>
            <a:ext cx="5093547" cy="389467"/>
          </a:xfrm>
          <a:prstGeom prst="rect">
            <a:avLst/>
          </a:prstGeom>
        </p:spPr>
        <p:txBody>
          <a:bodyPr vert="horz" lIns="91440" tIns="45720" rIns="91440" bIns="45720" rtlCol="0" anchor="ctr"/>
          <a:lstStyle>
            <a:lvl1pPr algn="l">
              <a:defRPr sz="1493">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2005056" y="8778242"/>
            <a:ext cx="975360" cy="844409"/>
          </a:xfrm>
          <a:prstGeom prst="rect">
            <a:avLst/>
          </a:prstGeom>
        </p:spPr>
        <p:txBody>
          <a:bodyPr vert="horz" lIns="27432" tIns="45720" rIns="27432" bIns="45720" rtlCol="0" anchor="ctr">
            <a:normAutofit/>
          </a:bodyPr>
          <a:lstStyle>
            <a:lvl1pPr algn="ctr">
              <a:defRPr sz="4551">
                <a:solidFill>
                  <a:schemeClr val="tx2">
                    <a:lumMod val="60000"/>
                    <a:lumOff val="40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58242560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hf hdr="0" ftr="0" dt="0"/>
  <p:txStyles>
    <p:titleStyle>
      <a:lvl1pPr algn="l" defTabSz="1300460" rtl="0" eaLnBrk="1" latinLnBrk="0" hangingPunct="1">
        <a:lnSpc>
          <a:spcPct val="90000"/>
        </a:lnSpc>
        <a:spcBef>
          <a:spcPct val="0"/>
        </a:spcBef>
        <a:buNone/>
        <a:defRPr kumimoji="1" sz="5689" kern="1200" spc="-71" baseline="0">
          <a:solidFill>
            <a:schemeClr val="tx1"/>
          </a:solidFill>
          <a:latin typeface="+mj-lt"/>
          <a:ea typeface="+mj-ea"/>
          <a:cs typeface="+mj-cs"/>
        </a:defRPr>
      </a:lvl1pPr>
    </p:titleStyle>
    <p:bodyStyle>
      <a:lvl1pPr marL="260092" indent="-260092" algn="l" defTabSz="1300460" rtl="0" eaLnBrk="1" latinLnBrk="0" hangingPunct="1">
        <a:lnSpc>
          <a:spcPct val="95000"/>
        </a:lnSpc>
        <a:spcBef>
          <a:spcPts val="1991"/>
        </a:spcBef>
        <a:spcAft>
          <a:spcPts val="284"/>
        </a:spcAft>
        <a:buClr>
          <a:schemeClr val="accent1"/>
        </a:buClr>
        <a:buSzPct val="80000"/>
        <a:buFont typeface="Arial" pitchFamily="34" charset="0"/>
        <a:buChar char="•"/>
        <a:defRPr kumimoji="1" sz="2560" kern="1200" spc="14" baseline="0">
          <a:solidFill>
            <a:schemeClr val="tx1"/>
          </a:solidFill>
          <a:latin typeface="+mn-lt"/>
          <a:ea typeface="+mn-ea"/>
          <a:cs typeface="+mn-cs"/>
        </a:defRPr>
      </a:lvl1pPr>
      <a:lvl2pPr marL="650230"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2276" kern="1200">
          <a:solidFill>
            <a:schemeClr val="tx1">
              <a:lumMod val="85000"/>
              <a:lumOff val="15000"/>
            </a:schemeClr>
          </a:solidFill>
          <a:latin typeface="+mn-lt"/>
          <a:ea typeface="+mn-ea"/>
          <a:cs typeface="+mn-cs"/>
        </a:defRPr>
      </a:lvl2pPr>
      <a:lvl3pPr marL="1040368"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3pPr>
      <a:lvl4pPr marL="1430506"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4pPr>
      <a:lvl5pPr marL="1820644"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5pPr>
      <a:lvl6pPr marL="227552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6pPr>
      <a:lvl7pPr marL="270218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7pPr>
      <a:lvl8pPr marL="312884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8pPr>
      <a:lvl9pPr marL="355550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9pPr>
    </p:bodyStyle>
    <p:otherStyle>
      <a:defPPr>
        <a:defRPr lang="en-US"/>
      </a:defPPr>
      <a:lvl1pPr marL="0" algn="l" defTabSz="1300460" rtl="0" eaLnBrk="1" latinLnBrk="0" hangingPunct="1">
        <a:defRPr kumimoji="1" sz="2560" kern="1200">
          <a:solidFill>
            <a:schemeClr val="tx1"/>
          </a:solidFill>
          <a:latin typeface="+mn-lt"/>
          <a:ea typeface="+mn-ea"/>
          <a:cs typeface="+mn-cs"/>
        </a:defRPr>
      </a:lvl1pPr>
      <a:lvl2pPr marL="650230" algn="l" defTabSz="1300460" rtl="0" eaLnBrk="1" latinLnBrk="0" hangingPunct="1">
        <a:defRPr kumimoji="1" sz="2560" kern="1200">
          <a:solidFill>
            <a:schemeClr val="tx1"/>
          </a:solidFill>
          <a:latin typeface="+mn-lt"/>
          <a:ea typeface="+mn-ea"/>
          <a:cs typeface="+mn-cs"/>
        </a:defRPr>
      </a:lvl2pPr>
      <a:lvl3pPr marL="1300460" algn="l" defTabSz="1300460" rtl="0" eaLnBrk="1" latinLnBrk="0" hangingPunct="1">
        <a:defRPr kumimoji="1" sz="2560" kern="1200">
          <a:solidFill>
            <a:schemeClr val="tx1"/>
          </a:solidFill>
          <a:latin typeface="+mn-lt"/>
          <a:ea typeface="+mn-ea"/>
          <a:cs typeface="+mn-cs"/>
        </a:defRPr>
      </a:lvl3pPr>
      <a:lvl4pPr marL="1950690" algn="l" defTabSz="1300460" rtl="0" eaLnBrk="1" latinLnBrk="0" hangingPunct="1">
        <a:defRPr kumimoji="1" sz="2560" kern="1200">
          <a:solidFill>
            <a:schemeClr val="tx1"/>
          </a:solidFill>
          <a:latin typeface="+mn-lt"/>
          <a:ea typeface="+mn-ea"/>
          <a:cs typeface="+mn-cs"/>
        </a:defRPr>
      </a:lvl4pPr>
      <a:lvl5pPr marL="2600919" algn="l" defTabSz="1300460" rtl="0" eaLnBrk="1" latinLnBrk="0" hangingPunct="1">
        <a:defRPr kumimoji="1" sz="2560" kern="1200">
          <a:solidFill>
            <a:schemeClr val="tx1"/>
          </a:solidFill>
          <a:latin typeface="+mn-lt"/>
          <a:ea typeface="+mn-ea"/>
          <a:cs typeface="+mn-cs"/>
        </a:defRPr>
      </a:lvl5pPr>
      <a:lvl6pPr marL="3251149" algn="l" defTabSz="1300460" rtl="0" eaLnBrk="1" latinLnBrk="0" hangingPunct="1">
        <a:defRPr kumimoji="1" sz="2560" kern="1200">
          <a:solidFill>
            <a:schemeClr val="tx1"/>
          </a:solidFill>
          <a:latin typeface="+mn-lt"/>
          <a:ea typeface="+mn-ea"/>
          <a:cs typeface="+mn-cs"/>
        </a:defRPr>
      </a:lvl6pPr>
      <a:lvl7pPr marL="3901379" algn="l" defTabSz="1300460" rtl="0" eaLnBrk="1" latinLnBrk="0" hangingPunct="1">
        <a:defRPr kumimoji="1" sz="2560" kern="1200">
          <a:solidFill>
            <a:schemeClr val="tx1"/>
          </a:solidFill>
          <a:latin typeface="+mn-lt"/>
          <a:ea typeface="+mn-ea"/>
          <a:cs typeface="+mn-cs"/>
        </a:defRPr>
      </a:lvl7pPr>
      <a:lvl8pPr marL="4551609" algn="l" defTabSz="1300460" rtl="0" eaLnBrk="1" latinLnBrk="0" hangingPunct="1">
        <a:defRPr kumimoji="1" sz="2560" kern="1200">
          <a:solidFill>
            <a:schemeClr val="tx1"/>
          </a:solidFill>
          <a:latin typeface="+mn-lt"/>
          <a:ea typeface="+mn-ea"/>
          <a:cs typeface="+mn-cs"/>
        </a:defRPr>
      </a:lvl8pPr>
      <a:lvl9pPr marL="5201839" algn="l" defTabSz="1300460" rtl="0" eaLnBrk="1" latinLnBrk="0" hangingPunct="1">
        <a:defRPr kumimoji="1"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p:cNvSpPr/>
          <p:nvPr/>
        </p:nvSpPr>
        <p:spPr>
          <a:xfrm>
            <a:off x="800358" y="5147180"/>
            <a:ext cx="11698515" cy="1980000"/>
          </a:xfrm>
          <a:prstGeom prst="roundRect">
            <a:avLst/>
          </a:prstGeom>
          <a:solidFill>
            <a:srgbClr val="002060"/>
          </a:solidFill>
          <a:ln w="38100" cap="flat">
            <a:solidFill>
              <a:srgbClr val="002060"/>
            </a:solidFill>
            <a:prstDash val="solid"/>
            <a:bevel/>
          </a:ln>
          <a:effectLst>
            <a:innerShdw blurRad="114300">
              <a:prstClr val="black"/>
            </a:inn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2" name="テキスト ボックス 1"/>
          <p:cNvSpPr txBox="1"/>
          <p:nvPr/>
        </p:nvSpPr>
        <p:spPr>
          <a:xfrm>
            <a:off x="10383397" y="2812091"/>
            <a:ext cx="176920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dirty="0">
                <a:ln>
                  <a:noFill/>
                </a:ln>
                <a:solidFill>
                  <a:schemeClr val="tx1">
                    <a:lumMod val="75000"/>
                    <a:lumOff val="25000"/>
                  </a:schemeClr>
                </a:solidFill>
                <a:effectLst/>
                <a:uFillTx/>
                <a:latin typeface="HG丸ｺﾞｼｯｸM-PRO" panose="020F0600000000000000" pitchFamily="50" charset="-128"/>
                <a:ea typeface="HG丸ｺﾞｼｯｸM-PRO" panose="020F0600000000000000" pitchFamily="50" charset="-128"/>
                <a:sym typeface="Tw Cen MT"/>
              </a:rPr>
              <a:t>2017.04.15</a:t>
            </a:r>
            <a:endParaRPr kumimoji="0" lang="ja-JP" altLang="en-US" sz="2000" b="0" i="0" u="none" strike="noStrike" cap="none" spc="0" normalizeH="0" baseline="0" dirty="0">
              <a:ln>
                <a:noFill/>
              </a:ln>
              <a:solidFill>
                <a:schemeClr val="tx1">
                  <a:lumMod val="75000"/>
                  <a:lumOff val="25000"/>
                </a:schemeClr>
              </a:solidFill>
              <a:effectLst/>
              <a:uFillTx/>
              <a:latin typeface="HG丸ｺﾞｼｯｸM-PRO" panose="020F0600000000000000" pitchFamily="50" charset="-128"/>
              <a:ea typeface="HG丸ｺﾞｼｯｸM-PRO" panose="020F0600000000000000" pitchFamily="50" charset="-128"/>
              <a:sym typeface="Tw Cen MT"/>
            </a:endParaRPr>
          </a:p>
        </p:txBody>
      </p:sp>
      <p:sp>
        <p:nvSpPr>
          <p:cNvPr id="3" name="テキスト ボックス 2"/>
          <p:cNvSpPr txBox="1"/>
          <p:nvPr/>
        </p:nvSpPr>
        <p:spPr>
          <a:xfrm>
            <a:off x="1437023" y="3730432"/>
            <a:ext cx="10130754" cy="1138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spcBef>
                <a:spcPts val="0"/>
              </a:spcBef>
              <a:spcAft>
                <a:spcPts val="0"/>
              </a:spcAft>
              <a:buClrTx/>
              <a:buSzTx/>
              <a:buFontTx/>
              <a:buNone/>
              <a:tabLst/>
            </a:pPr>
            <a:r>
              <a:rPr lang="en-US" altLang="ja-JP" sz="32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2017-18</a:t>
            </a:r>
            <a:r>
              <a:rPr lang="ja-JP" altLang="en-US" sz="32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年度のための地区研修・協議会</a:t>
            </a:r>
            <a:endParaRPr lang="en-US" altLang="ja-JP" sz="32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0" marR="0" indent="0" algn="ctr" defTabSz="457200" rtl="0" fontAlgn="auto" latinLnBrk="0" hangingPunct="0">
              <a:spcBef>
                <a:spcPts val="0"/>
              </a:spcBef>
              <a:spcAft>
                <a:spcPts val="0"/>
              </a:spcAft>
              <a:buClrTx/>
              <a:buSzTx/>
              <a:buFontTx/>
              <a:buNone/>
              <a:tabLst/>
            </a:pPr>
            <a:r>
              <a:rPr lang="ja-JP" altLang="en-US" sz="36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財団部門 －</a:t>
            </a:r>
            <a:endParaRPr lang="en-US" altLang="ja-JP" sz="3600" b="1"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189" name="Shape 189"/>
          <p:cNvSpPr/>
          <p:nvPr/>
        </p:nvSpPr>
        <p:spPr>
          <a:xfrm>
            <a:off x="7678056" y="7750629"/>
            <a:ext cx="3773715" cy="964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dist"/>
            <a:r>
              <a:rPr lang="ja-JP" altLang="en-US" sz="28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ロータリー</a:t>
            </a:r>
            <a:r>
              <a:rPr sz="2800" dirty="0" err="1">
                <a:solidFill>
                  <a:schemeClr val="tx1">
                    <a:lumMod val="75000"/>
                    <a:lumOff val="25000"/>
                  </a:schemeClr>
                </a:solidFill>
                <a:latin typeface="HG丸ｺﾞｼｯｸM-PRO" panose="020F0600000000000000" pitchFamily="50" charset="-128"/>
                <a:ea typeface="HG丸ｺﾞｼｯｸM-PRO" panose="020F0600000000000000" pitchFamily="50" charset="-128"/>
              </a:rPr>
              <a:t>財団委員会</a:t>
            </a:r>
            <a:endParaRPr sz="28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defRPr sz="3300"/>
            </a:pPr>
            <a:r>
              <a:rPr sz="2800" dirty="0" err="1">
                <a:solidFill>
                  <a:schemeClr val="tx1">
                    <a:lumMod val="75000"/>
                    <a:lumOff val="25000"/>
                  </a:schemeClr>
                </a:solidFill>
                <a:latin typeface="HG丸ｺﾞｼｯｸM-PRO" panose="020F0600000000000000" pitchFamily="50" charset="-128"/>
                <a:ea typeface="HG丸ｺﾞｼｯｸM-PRO" panose="020F0600000000000000" pitchFamily="50" charset="-128"/>
              </a:rPr>
              <a:t>宮里</a:t>
            </a:r>
            <a:r>
              <a:rPr sz="28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sz="2800" dirty="0" err="1">
                <a:solidFill>
                  <a:schemeClr val="tx1">
                    <a:lumMod val="75000"/>
                    <a:lumOff val="25000"/>
                  </a:schemeClr>
                </a:solidFill>
                <a:latin typeface="HG丸ｺﾞｼｯｸM-PRO" panose="020F0600000000000000" pitchFamily="50" charset="-128"/>
                <a:ea typeface="HG丸ｺﾞｼｯｸM-PRO" panose="020F0600000000000000" pitchFamily="50" charset="-128"/>
              </a:rPr>
              <a:t>唯子</a:t>
            </a:r>
            <a:r>
              <a:rPr lang="ja-JP" altLang="en-US" sz="28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sz="2800" dirty="0" err="1">
                <a:solidFill>
                  <a:schemeClr val="tx1">
                    <a:lumMod val="75000"/>
                    <a:lumOff val="25000"/>
                  </a:schemeClr>
                </a:solidFill>
                <a:latin typeface="HG丸ｺﾞｼｯｸM-PRO" panose="020F0600000000000000" pitchFamily="50" charset="-128"/>
                <a:ea typeface="HG丸ｺﾞｼｯｸM-PRO" panose="020F0600000000000000" pitchFamily="50" charset="-128"/>
              </a:rPr>
              <a:t>茨木西RC</a:t>
            </a:r>
            <a:endParaRPr sz="28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pic>
        <p:nvPicPr>
          <p:cNvPr id="188" name="image5.tif"/>
          <p:cNvPicPr>
            <a:picLocks noChangeAspect="1"/>
          </p:cNvPicPr>
          <p:nvPr/>
        </p:nvPicPr>
        <p:blipFill>
          <a:blip r:embed="rId3">
            <a:extLst/>
          </a:blip>
          <a:stretch>
            <a:fillRect/>
          </a:stretch>
        </p:blipFill>
        <p:spPr>
          <a:xfrm>
            <a:off x="3976168" y="1245217"/>
            <a:ext cx="5052464" cy="1252069"/>
          </a:xfrm>
          <a:prstGeom prst="rect">
            <a:avLst/>
          </a:prstGeom>
          <a:solidFill>
            <a:schemeClr val="bg1"/>
          </a:solidFill>
          <a:ln w="12700">
            <a:miter lim="400000"/>
          </a:ln>
        </p:spPr>
      </p:pic>
      <p:sp>
        <p:nvSpPr>
          <p:cNvPr id="190" name="Shape 190"/>
          <p:cNvSpPr/>
          <p:nvPr/>
        </p:nvSpPr>
        <p:spPr>
          <a:xfrm>
            <a:off x="3482668" y="5448306"/>
            <a:ext cx="6039473" cy="137774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lgn="ctr">
              <a:defRPr sz="6000" b="1">
                <a:solidFill>
                  <a:srgbClr val="005493"/>
                </a:solidFill>
              </a:defRPr>
            </a:lvl1pPr>
          </a:lstStyle>
          <a:p>
            <a:pPr>
              <a:lnSpc>
                <a:spcPct val="150000"/>
              </a:lnSpc>
            </a:pPr>
            <a:r>
              <a:rPr lang="ja-JP" altLang="en-US" sz="6600" dirty="0">
                <a:solidFill>
                  <a:schemeClr val="bg1">
                    <a:lumMod val="85000"/>
                  </a:schemeClr>
                </a:solidFill>
                <a:latin typeface="HG丸ｺﾞｼｯｸM-PRO" panose="020F0600000000000000" pitchFamily="50" charset="-128"/>
                <a:ea typeface="HG丸ｺﾞｼｯｸM-PRO" panose="020F0600000000000000" pitchFamily="50" charset="-128"/>
              </a:rPr>
              <a:t>ロータリー財団</a:t>
            </a:r>
            <a:endParaRPr lang="en-US" sz="8800" dirty="0">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2"/>
          </p:nvPr>
        </p:nvSpPr>
        <p:spPr/>
        <p:txBody>
          <a:bodyPr/>
          <a:lstStyle/>
          <a:p>
            <a:fld id="{86CB4B4D-7CA3-9044-876B-883B54F8677D}" type="slidenum">
              <a:rPr lang="en-US" altLang="ja-JP" smtClean="0"/>
              <a:t>1</a:t>
            </a:fld>
            <a:endParaRPr lang="ja-JP"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83142" y="2322177"/>
            <a:ext cx="10795264" cy="7224183"/>
          </a:xfrm>
          <a:prstGeom prst="rect">
            <a:avLst/>
          </a:prstGeom>
        </p:spPr>
      </p:pic>
      <p:sp>
        <p:nvSpPr>
          <p:cNvPr id="4" name="Shape 336"/>
          <p:cNvSpPr/>
          <p:nvPr/>
        </p:nvSpPr>
        <p:spPr>
          <a:xfrm>
            <a:off x="1071498" y="559697"/>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2015-16</a:t>
            </a:r>
            <a:r>
              <a:rPr lang="ja-JP" altLang="en-US" dirty="0">
                <a:latin typeface="HG丸ｺﾞｼｯｸM-PRO" panose="020F0600000000000000" pitchFamily="50" charset="-128"/>
                <a:ea typeface="HG丸ｺﾞｼｯｸM-PRO" panose="020F0600000000000000" pitchFamily="50" charset="-128"/>
              </a:rPr>
              <a:t> </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財団寄付</a:t>
            </a:r>
            <a:r>
              <a:rPr lang="ja-JP" altLang="en-US" dirty="0">
                <a:latin typeface="HG丸ｺﾞｼｯｸM-PRO" panose="020F0600000000000000" pitchFamily="50" charset="-128"/>
                <a:ea typeface="HG丸ｺﾞｼｯｸM-PRO" panose="020F0600000000000000" pitchFamily="50" charset="-128"/>
              </a:rPr>
              <a:t>と</a:t>
            </a:r>
            <a:r>
              <a:rPr lang="en-US" altLang="ja-JP" dirty="0">
                <a:latin typeface="HG丸ｺﾞｼｯｸM-PRO" panose="020F0600000000000000" pitchFamily="50" charset="-128"/>
                <a:ea typeface="HG丸ｺﾞｼｯｸM-PRO" panose="020F0600000000000000" pitchFamily="50" charset="-128"/>
              </a:rPr>
              <a:t>17-18</a:t>
            </a:r>
            <a:r>
              <a:rPr lang="ja-JP" altLang="en-US" dirty="0">
                <a:latin typeface="HG丸ｺﾞｼｯｸM-PRO" panose="020F0600000000000000" pitchFamily="50" charset="-128"/>
                <a:ea typeface="HG丸ｺﾞｼｯｸM-PRO" panose="020F0600000000000000" pitchFamily="50" charset="-128"/>
              </a:rPr>
              <a:t>目標</a:t>
            </a:r>
            <a:endPar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四角形: 角を丸くする 4"/>
          <p:cNvSpPr/>
          <p:nvPr/>
        </p:nvSpPr>
        <p:spPr>
          <a:xfrm>
            <a:off x="1642188" y="5449078"/>
            <a:ext cx="2202024" cy="970383"/>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002060"/>
                </a:solidFill>
                <a:latin typeface="HG丸ｺﾞｼｯｸM-PRO" panose="020F0600000000000000" pitchFamily="50" charset="-128"/>
                <a:ea typeface="HG丸ｺﾞｼｯｸM-PRO" panose="020F0600000000000000" pitchFamily="50" charset="-128"/>
              </a:rPr>
              <a:t>150</a:t>
            </a:r>
            <a:r>
              <a:rPr kumimoji="1" lang="ja-JP" altLang="en-US" sz="3200" dirty="0">
                <a:solidFill>
                  <a:srgbClr val="002060"/>
                </a:solidFill>
                <a:latin typeface="HG丸ｺﾞｼｯｸM-PRO" panose="020F0600000000000000" pitchFamily="50" charset="-128"/>
                <a:ea typeface="HG丸ｺﾞｼｯｸM-PRO" panose="020F0600000000000000" pitchFamily="50" charset="-128"/>
              </a:rPr>
              <a:t>ドル</a:t>
            </a:r>
          </a:p>
        </p:txBody>
      </p:sp>
      <p:sp>
        <p:nvSpPr>
          <p:cNvPr id="6" name="四角形: 角を丸くする 5"/>
          <p:cNvSpPr/>
          <p:nvPr/>
        </p:nvSpPr>
        <p:spPr>
          <a:xfrm>
            <a:off x="4450448" y="5449078"/>
            <a:ext cx="2202024" cy="970383"/>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7030A0"/>
                </a:solidFill>
                <a:latin typeface="HG丸ｺﾞｼｯｸM-PRO" panose="020F0600000000000000" pitchFamily="50" charset="-128"/>
                <a:ea typeface="HG丸ｺﾞｼｯｸM-PRO" panose="020F0600000000000000" pitchFamily="50" charset="-128"/>
              </a:rPr>
              <a:t>50</a:t>
            </a:r>
            <a:r>
              <a:rPr kumimoji="1" lang="ja-JP" altLang="en-US" sz="3200" dirty="0">
                <a:solidFill>
                  <a:srgbClr val="7030A0"/>
                </a:solidFill>
                <a:latin typeface="HG丸ｺﾞｼｯｸM-PRO" panose="020F0600000000000000" pitchFamily="50" charset="-128"/>
                <a:ea typeface="HG丸ｺﾞｼｯｸM-PRO" panose="020F0600000000000000" pitchFamily="50" charset="-128"/>
              </a:rPr>
              <a:t>ドル</a:t>
            </a:r>
          </a:p>
        </p:txBody>
      </p:sp>
      <p:sp>
        <p:nvSpPr>
          <p:cNvPr id="7" name="四角形: 角を丸くする 6"/>
          <p:cNvSpPr/>
          <p:nvPr/>
        </p:nvSpPr>
        <p:spPr>
          <a:xfrm>
            <a:off x="6652472" y="4273422"/>
            <a:ext cx="3410466" cy="117565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dirty="0">
              <a:solidFill>
                <a:srgbClr val="0070C0"/>
              </a:solidFill>
              <a:latin typeface="HG丸ｺﾞｼｯｸM-PRO" panose="020F0600000000000000" pitchFamily="50" charset="-128"/>
              <a:ea typeface="HG丸ｺﾞｼｯｸM-PRO" panose="020F0600000000000000" pitchFamily="50" charset="-128"/>
            </a:endParaRPr>
          </a:p>
          <a:p>
            <a:pPr algn="ctr"/>
            <a:r>
              <a:rPr kumimoji="1" lang="ja-JP" altLang="en-US" sz="3200" dirty="0">
                <a:solidFill>
                  <a:srgbClr val="0070C0"/>
                </a:solidFill>
                <a:latin typeface="HG丸ｺﾞｼｯｸM-PRO" panose="020F0600000000000000" pitchFamily="50" charset="-128"/>
                <a:ea typeface="HG丸ｺﾞｼｯｸM-PRO" panose="020F0600000000000000" pitchFamily="50" charset="-128"/>
              </a:rPr>
              <a:t>ベネファクター</a:t>
            </a:r>
            <a:endParaRPr kumimoji="1" lang="en-US" altLang="ja-JP" sz="3200" dirty="0">
              <a:solidFill>
                <a:srgbClr val="0070C0"/>
              </a:solidFill>
              <a:latin typeface="HG丸ｺﾞｼｯｸM-PRO" panose="020F0600000000000000" pitchFamily="50" charset="-128"/>
              <a:ea typeface="HG丸ｺﾞｼｯｸM-PRO" panose="020F0600000000000000" pitchFamily="50" charset="-128"/>
            </a:endParaRPr>
          </a:p>
          <a:p>
            <a:pPr algn="ctr"/>
            <a:r>
              <a:rPr kumimoji="1" lang="ja-JP" altLang="en-US" sz="3200" dirty="0">
                <a:solidFill>
                  <a:srgbClr val="0070C0"/>
                </a:solidFill>
                <a:latin typeface="HG丸ｺﾞｼｯｸM-PRO" panose="020F0600000000000000" pitchFamily="50" charset="-128"/>
                <a:ea typeface="HG丸ｺﾞｼｯｸM-PRO" panose="020F0600000000000000" pitchFamily="50" charset="-128"/>
              </a:rPr>
              <a:t>（</a:t>
            </a:r>
            <a:r>
              <a:rPr kumimoji="1" lang="en-US" altLang="ja-JP" sz="3200" dirty="0">
                <a:solidFill>
                  <a:srgbClr val="0070C0"/>
                </a:solidFill>
                <a:latin typeface="HG丸ｺﾞｼｯｸM-PRO" panose="020F0600000000000000" pitchFamily="50" charset="-128"/>
                <a:ea typeface="HG丸ｺﾞｼｯｸM-PRO" panose="020F0600000000000000" pitchFamily="50" charset="-128"/>
              </a:rPr>
              <a:t>1,000</a:t>
            </a:r>
            <a:r>
              <a:rPr kumimoji="1" lang="ja-JP" altLang="en-US" sz="3200" dirty="0">
                <a:solidFill>
                  <a:srgbClr val="0070C0"/>
                </a:solidFill>
                <a:latin typeface="HG丸ｺﾞｼｯｸM-PRO" panose="020F0600000000000000" pitchFamily="50" charset="-128"/>
                <a:ea typeface="HG丸ｺﾞｼｯｸM-PRO" panose="020F0600000000000000" pitchFamily="50" charset="-128"/>
              </a:rPr>
              <a:t>ドル</a:t>
            </a:r>
            <a:r>
              <a:rPr kumimoji="1" lang="en-US" altLang="ja-JP" sz="3200" dirty="0">
                <a:solidFill>
                  <a:srgbClr val="0070C0"/>
                </a:solidFill>
                <a:latin typeface="HG丸ｺﾞｼｯｸM-PRO" panose="020F0600000000000000" pitchFamily="50" charset="-128"/>
                <a:ea typeface="HG丸ｺﾞｼｯｸM-PRO" panose="020F0600000000000000" pitchFamily="50" charset="-128"/>
              </a:rPr>
              <a:t>)</a:t>
            </a:r>
          </a:p>
          <a:p>
            <a:pPr algn="ctr"/>
            <a:endParaRPr kumimoji="1" lang="ja-JP" altLang="en-US" sz="32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10</a:t>
            </a:fld>
            <a:endParaRPr lang="ja-JP" altLang="en-US"/>
          </a:p>
        </p:txBody>
      </p:sp>
    </p:spTree>
    <p:extLst>
      <p:ext uri="{BB962C8B-B14F-4D97-AF65-F5344CB8AC3E}">
        <p14:creationId xmlns:p14="http://schemas.microsoft.com/office/powerpoint/2010/main" val="2571649136"/>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250"/>
                                        <p:tgtEl>
                                          <p:spTgt spid="5"/>
                                        </p:tgtEl>
                                      </p:cBhvr>
                                    </p:animEffect>
                                  </p:childTnLst>
                                </p:cTn>
                              </p:par>
                            </p:childTnLst>
                          </p:cTn>
                        </p:par>
                        <p:par>
                          <p:cTn id="8" fill="hold">
                            <p:stCondLst>
                              <p:cond delay="1250"/>
                            </p:stCondLst>
                            <p:childTnLst>
                              <p:par>
                                <p:cTn id="9" presetID="16" presetClass="entr" presetSubtype="37"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250"/>
                                        <p:tgtEl>
                                          <p:spTgt spid="6"/>
                                        </p:tgtEl>
                                      </p:cBhvr>
                                    </p:animEffect>
                                  </p:childTnLst>
                                </p:cTn>
                              </p:par>
                            </p:childTnLst>
                          </p:cTn>
                        </p:par>
                        <p:par>
                          <p:cTn id="12" fill="hold">
                            <p:stCondLst>
                              <p:cond delay="3000"/>
                            </p:stCondLst>
                            <p:childTnLst>
                              <p:par>
                                <p:cTn id="13" presetID="16" presetClass="entr" presetSubtype="37"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36"/>
          <p:cNvSpPr/>
          <p:nvPr/>
        </p:nvSpPr>
        <p:spPr>
          <a:xfrm>
            <a:off x="1071498" y="559697"/>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Ⅴ</a:t>
            </a:r>
            <a:r>
              <a:rPr kumimoji="0" lang="ja-JP" altLang="en-US" sz="4000" b="1" i="0" u="none" strike="noStrike" kern="1200" cap="none" spc="0" normalizeH="0" baseline="0" noProof="0" dirty="0" err="1">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財団の会計報告</a:t>
            </a: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支出</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6" name="図 5"/>
          <p:cNvPicPr>
            <a:picLocks noChangeAspect="1"/>
          </p:cNvPicPr>
          <p:nvPr/>
        </p:nvPicPr>
        <p:blipFill>
          <a:blip r:embed="rId3"/>
          <a:stretch>
            <a:fillRect/>
          </a:stretch>
        </p:blipFill>
        <p:spPr>
          <a:xfrm>
            <a:off x="2924653" y="2171706"/>
            <a:ext cx="7712243" cy="7195548"/>
          </a:xfrm>
          <a:prstGeom prst="rect">
            <a:avLst/>
          </a:prstGeom>
        </p:spPr>
      </p:pic>
      <p:sp>
        <p:nvSpPr>
          <p:cNvPr id="7" name="四角形: 角を丸くする 6"/>
          <p:cNvSpPr/>
          <p:nvPr/>
        </p:nvSpPr>
        <p:spPr>
          <a:xfrm>
            <a:off x="10338317" y="2332653"/>
            <a:ext cx="1772817" cy="6531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（万ドル）</a:t>
            </a:r>
          </a:p>
        </p:txBody>
      </p:sp>
      <p:sp>
        <p:nvSpPr>
          <p:cNvPr id="8" name="吹き出し: 角を丸めた四角形 7"/>
          <p:cNvSpPr/>
          <p:nvPr/>
        </p:nvSpPr>
        <p:spPr>
          <a:xfrm>
            <a:off x="1071498" y="5928800"/>
            <a:ext cx="4915915" cy="834298"/>
          </a:xfrm>
          <a:prstGeom prst="wedgeRoundRectCallout">
            <a:avLst>
              <a:gd name="adj1" fmla="val -524"/>
              <a:gd name="adj2" fmla="val 66890"/>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002060"/>
                </a:solidFill>
                <a:latin typeface="HG丸ｺﾞｼｯｸM-PRO" panose="020F0600000000000000" pitchFamily="50" charset="-128"/>
                <a:ea typeface="HG丸ｺﾞｼｯｸM-PRO" panose="020F0600000000000000" pitchFamily="50" charset="-128"/>
              </a:rPr>
              <a:t>プログラムと補助金</a:t>
            </a: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11</a:t>
            </a:fld>
            <a:endParaRPr lang="ja-JP" altLang="en-US"/>
          </a:p>
        </p:txBody>
      </p:sp>
    </p:spTree>
    <p:extLst>
      <p:ext uri="{BB962C8B-B14F-4D97-AF65-F5344CB8AC3E}">
        <p14:creationId xmlns:p14="http://schemas.microsoft.com/office/powerpoint/2010/main" val="3630248512"/>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13001" y="1324946"/>
            <a:ext cx="10151706" cy="8428654"/>
          </a:xfrm>
          <a:prstGeom prst="rect">
            <a:avLst/>
          </a:prstGeom>
        </p:spPr>
      </p:pic>
      <p:sp>
        <p:nvSpPr>
          <p:cNvPr id="5" name="Shape 336"/>
          <p:cNvSpPr/>
          <p:nvPr/>
        </p:nvSpPr>
        <p:spPr>
          <a:xfrm>
            <a:off x="813001" y="159895"/>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Ⅴ</a:t>
            </a:r>
            <a:r>
              <a:rPr kumimoji="0" lang="ja-JP" altLang="en-US" sz="4000" b="1" i="0" u="none" strike="noStrike" kern="1200" cap="none" spc="0" normalizeH="0" baseline="0" noProof="0" dirty="0" err="1">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財団の会計報告</a:t>
            </a: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…15-16 </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収支</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四角形: 角を丸くする 5"/>
          <p:cNvSpPr/>
          <p:nvPr/>
        </p:nvSpPr>
        <p:spPr>
          <a:xfrm>
            <a:off x="10964707" y="1517645"/>
            <a:ext cx="1772817" cy="6531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（千ドル）</a:t>
            </a: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12</a:t>
            </a:fld>
            <a:endParaRPr lang="ja-JP" altLang="en-US"/>
          </a:p>
        </p:txBody>
      </p:sp>
    </p:spTree>
    <p:extLst>
      <p:ext uri="{BB962C8B-B14F-4D97-AF65-F5344CB8AC3E}">
        <p14:creationId xmlns:p14="http://schemas.microsoft.com/office/powerpoint/2010/main" val="480437206"/>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24227" y="2633890"/>
            <a:ext cx="12369734" cy="6006258"/>
          </a:xfrm>
          <a:prstGeom prst="rect">
            <a:avLst/>
          </a:prstGeom>
        </p:spPr>
      </p:pic>
      <p:sp>
        <p:nvSpPr>
          <p:cNvPr id="5" name="Shape 336"/>
          <p:cNvSpPr/>
          <p:nvPr/>
        </p:nvSpPr>
        <p:spPr>
          <a:xfrm>
            <a:off x="699818" y="696608"/>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Ⅴ</a:t>
            </a:r>
            <a:r>
              <a:rPr kumimoji="0" lang="ja-JP" altLang="en-US" sz="4000" b="1" i="0" u="none" strike="noStrike" kern="1200" cap="none" spc="0" normalizeH="0" baseline="0" noProof="0" dirty="0" err="1">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財団の会計報告</a:t>
            </a: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評価</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13</a:t>
            </a:fld>
            <a:endParaRPr lang="ja-JP" altLang="en-US"/>
          </a:p>
        </p:txBody>
      </p:sp>
    </p:spTree>
    <p:extLst>
      <p:ext uri="{BB962C8B-B14F-4D97-AF65-F5344CB8AC3E}">
        <p14:creationId xmlns:p14="http://schemas.microsoft.com/office/powerpoint/2010/main" val="108469776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6"/>
          <p:cNvSpPr/>
          <p:nvPr/>
        </p:nvSpPr>
        <p:spPr>
          <a:xfrm>
            <a:off x="793124" y="756243"/>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Ⅴ</a:t>
            </a:r>
            <a:r>
              <a:rPr kumimoji="0" lang="ja-JP" altLang="en-US" sz="4000" b="1" i="0" u="none" strike="noStrike" kern="1200" cap="none" spc="0" normalizeH="0" baseline="0" noProof="0" dirty="0" err="1">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財団の会計報告</a:t>
            </a: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報告書</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5" name="図 4"/>
          <p:cNvPicPr>
            <a:picLocks noChangeAspect="1"/>
          </p:cNvPicPr>
          <p:nvPr/>
        </p:nvPicPr>
        <p:blipFill>
          <a:blip r:embed="rId3"/>
          <a:stretch>
            <a:fillRect/>
          </a:stretch>
        </p:blipFill>
        <p:spPr>
          <a:xfrm>
            <a:off x="279531" y="2140640"/>
            <a:ext cx="12445738" cy="6744942"/>
          </a:xfrm>
          <a:prstGeom prst="rect">
            <a:avLst/>
          </a:prstGeom>
          <a:ln>
            <a:solidFill>
              <a:srgbClr val="002060"/>
            </a:solidFill>
          </a:ln>
        </p:spPr>
      </p:pic>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14</a:t>
            </a:fld>
            <a:endParaRPr lang="ja-JP" altLang="en-US"/>
          </a:p>
        </p:txBody>
      </p:sp>
    </p:spTree>
    <p:extLst>
      <p:ext uri="{BB962C8B-B14F-4D97-AF65-F5344CB8AC3E}">
        <p14:creationId xmlns:p14="http://schemas.microsoft.com/office/powerpoint/2010/main" val="1293316012"/>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39" y="1197665"/>
            <a:ext cx="5378795" cy="8172814"/>
          </a:xfrm>
          <a:prstGeom prst="rect">
            <a:avLst/>
          </a:prstGeom>
        </p:spPr>
      </p:pic>
      <p:pic>
        <p:nvPicPr>
          <p:cNvPr id="4" name="図 3"/>
          <p:cNvPicPr>
            <a:picLocks noChangeAspect="1"/>
          </p:cNvPicPr>
          <p:nvPr/>
        </p:nvPicPr>
        <p:blipFill>
          <a:blip r:embed="rId4"/>
          <a:stretch>
            <a:fillRect/>
          </a:stretch>
        </p:blipFill>
        <p:spPr>
          <a:xfrm>
            <a:off x="6265516" y="2290969"/>
            <a:ext cx="6188797" cy="6694005"/>
          </a:xfrm>
          <a:prstGeom prst="rect">
            <a:avLst/>
          </a:prstGeom>
        </p:spPr>
      </p:pic>
      <p:sp>
        <p:nvSpPr>
          <p:cNvPr id="5" name="Shape 336"/>
          <p:cNvSpPr/>
          <p:nvPr/>
        </p:nvSpPr>
        <p:spPr>
          <a:xfrm>
            <a:off x="624439" y="179774"/>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Ⅴ</a:t>
            </a:r>
            <a:r>
              <a:rPr kumimoji="0" lang="ja-JP" altLang="en-US" sz="4000" b="1" i="0" u="none" strike="noStrike" kern="1200" cap="none" spc="0" normalizeH="0" baseline="0" noProof="0" dirty="0" err="1">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財団の会計報告</a:t>
            </a: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報告書</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15</a:t>
            </a:fld>
            <a:endParaRPr lang="ja-JP" altLang="en-US"/>
          </a:p>
        </p:txBody>
      </p:sp>
    </p:spTree>
    <p:extLst>
      <p:ext uri="{BB962C8B-B14F-4D97-AF65-F5344CB8AC3E}">
        <p14:creationId xmlns:p14="http://schemas.microsoft.com/office/powerpoint/2010/main" val="2727424457"/>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4806" y="1684267"/>
            <a:ext cx="5885692" cy="6108011"/>
          </a:xfrm>
          <a:prstGeom prst="rect">
            <a:avLst/>
          </a:prstGeom>
        </p:spPr>
      </p:pic>
      <p:pic>
        <p:nvPicPr>
          <p:cNvPr id="4" name="図 3"/>
          <p:cNvPicPr>
            <a:picLocks noChangeAspect="1"/>
          </p:cNvPicPr>
          <p:nvPr/>
        </p:nvPicPr>
        <p:blipFill>
          <a:blip r:embed="rId4"/>
          <a:stretch>
            <a:fillRect/>
          </a:stretch>
        </p:blipFill>
        <p:spPr>
          <a:xfrm>
            <a:off x="6211847" y="1405970"/>
            <a:ext cx="6792953" cy="8115717"/>
          </a:xfrm>
          <a:prstGeom prst="rect">
            <a:avLst/>
          </a:prstGeom>
        </p:spPr>
      </p:pic>
      <p:sp>
        <p:nvSpPr>
          <p:cNvPr id="5" name="Shape 336"/>
          <p:cNvSpPr/>
          <p:nvPr/>
        </p:nvSpPr>
        <p:spPr>
          <a:xfrm>
            <a:off x="581222" y="521818"/>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Ⅴ</a:t>
            </a:r>
            <a:r>
              <a:rPr kumimoji="0" lang="ja-JP" altLang="en-US" sz="4000" b="1" i="0" u="none" strike="noStrike" kern="1200" cap="none" spc="0" normalizeH="0" baseline="0" noProof="0" dirty="0" err="1">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財団の会計報告</a:t>
            </a: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報告書</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16</a:t>
            </a:fld>
            <a:endParaRPr lang="ja-JP" altLang="en-US"/>
          </a:p>
        </p:txBody>
      </p:sp>
    </p:spTree>
    <p:extLst>
      <p:ext uri="{BB962C8B-B14F-4D97-AF65-F5344CB8AC3E}">
        <p14:creationId xmlns:p14="http://schemas.microsoft.com/office/powerpoint/2010/main" val="2581091877"/>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559697"/>
            <a:ext cx="11418552" cy="745004"/>
          </a:xfrm>
          <a:prstGeom prst="roundRect">
            <a:avLst>
              <a:gd name="adj" fmla="val 25570"/>
            </a:avLst>
          </a:prstGeom>
          <a:solidFill>
            <a:srgbClr val="002060"/>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a:lnSpc>
                <a:spcPct val="150000"/>
              </a:lnSpc>
            </a:pPr>
            <a:r>
              <a:rPr lang="ja-JP" altLang="en-US" dirty="0">
                <a:solidFill>
                  <a:schemeClr val="bg1"/>
                </a:solidFill>
                <a:latin typeface="HG丸ｺﾞｼｯｸM-PRO" panose="020F0600000000000000" pitchFamily="50" charset="-128"/>
                <a:ea typeface="HG丸ｺﾞｼｯｸM-PRO" panose="020F0600000000000000" pitchFamily="50" charset="-128"/>
              </a:rPr>
              <a:t>クラブ財団委員長の役割</a:t>
            </a:r>
            <a:endParaRPr lang="en-US" altLang="ja-JP"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四角形: 角を丸くする 2"/>
          <p:cNvSpPr/>
          <p:nvPr/>
        </p:nvSpPr>
        <p:spPr>
          <a:xfrm>
            <a:off x="-241300" y="1600025"/>
            <a:ext cx="13487400" cy="6062386"/>
          </a:xfrm>
          <a:prstGeom prst="round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hangingPunct="0">
              <a:lnSpc>
                <a:spcPct val="150000"/>
              </a:lnSpc>
            </a:pPr>
            <a:r>
              <a:rPr lang="en-US" altLang="ja-JP" sz="3600" b="1" dirty="0">
                <a:solidFill>
                  <a:srgbClr val="000000"/>
                </a:solidFill>
                <a:latin typeface="HG丸ｺﾞｼｯｸM-PRO" panose="020F0600000000000000" pitchFamily="50" charset="-128"/>
                <a:ea typeface="HG丸ｺﾞｼｯｸM-PRO" panose="020F0600000000000000" pitchFamily="50" charset="-128"/>
              </a:rPr>
              <a:t>Ⅰ. </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 財団についてクラブ会員の理解を推進する</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a:p>
            <a:pPr lvl="0" hangingPunct="0">
              <a:lnSpc>
                <a:spcPct val="150000"/>
              </a:lnSpc>
            </a:pPr>
            <a:r>
              <a:rPr lang="en-US" altLang="ja-JP" sz="3600" b="1" dirty="0">
                <a:solidFill>
                  <a:srgbClr val="000000"/>
                </a:solidFill>
                <a:latin typeface="HG丸ｺﾞｼｯｸM-PRO" panose="020F0600000000000000" pitchFamily="50" charset="-128"/>
                <a:ea typeface="HG丸ｺﾞｼｯｸM-PRO" panose="020F0600000000000000" pitchFamily="50" charset="-128"/>
              </a:rPr>
              <a:t>Ⅱ.</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　財団寄付目標を達成する</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a:p>
            <a:pPr lvl="0" hangingPunct="0">
              <a:lnSpc>
                <a:spcPct val="150000"/>
              </a:lnSpc>
            </a:pPr>
            <a:r>
              <a:rPr lang="en-US" altLang="ja-JP" sz="3600" b="1" dirty="0">
                <a:solidFill>
                  <a:srgbClr val="000000"/>
                </a:solidFill>
                <a:latin typeface="HG丸ｺﾞｼｯｸM-PRO" panose="020F0600000000000000" pitchFamily="50" charset="-128"/>
                <a:ea typeface="HG丸ｺﾞｼｯｸM-PRO" panose="020F0600000000000000" pitchFamily="50" charset="-128"/>
              </a:rPr>
              <a:t>Ⅲ.</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　クラブの奉仕活動のために財団補助金の活用を奨励する</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a:p>
            <a:pPr lvl="0" hangingPunct="0">
              <a:lnSpc>
                <a:spcPct val="150000"/>
              </a:lnSpc>
            </a:pPr>
            <a:r>
              <a:rPr lang="en-US" altLang="ja-JP" sz="3600" b="1" dirty="0">
                <a:solidFill>
                  <a:srgbClr val="000000"/>
                </a:solidFill>
                <a:latin typeface="HG丸ｺﾞｼｯｸM-PRO" panose="020F0600000000000000" pitchFamily="50" charset="-128"/>
                <a:ea typeface="HG丸ｺﾞｼｯｸM-PRO" panose="020F0600000000000000" pitchFamily="50" charset="-128"/>
              </a:rPr>
              <a:t>Ⅳ.</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　奨学生を探し、推薦する</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a:p>
            <a:pPr lvl="0" hangingPunct="0">
              <a:lnSpc>
                <a:spcPct val="150000"/>
              </a:lnSpc>
            </a:pPr>
            <a:r>
              <a:rPr lang="en-US" altLang="ja-JP" sz="3600" b="1" dirty="0">
                <a:solidFill>
                  <a:srgbClr val="000000"/>
                </a:solidFill>
                <a:latin typeface="HG丸ｺﾞｼｯｸM-PRO" panose="020F0600000000000000" pitchFamily="50" charset="-128"/>
                <a:ea typeface="HG丸ｺﾞｼｯｸM-PRO" panose="020F0600000000000000" pitchFamily="50" charset="-128"/>
              </a:rPr>
              <a:t>Ⅴ.   </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補助金管理について助言する</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17</a:t>
            </a:fld>
            <a:endParaRPr lang="ja-JP" altLang="en-US"/>
          </a:p>
        </p:txBody>
      </p:sp>
    </p:spTree>
    <p:extLst>
      <p:ext uri="{BB962C8B-B14F-4D97-AF65-F5344CB8AC3E}">
        <p14:creationId xmlns:p14="http://schemas.microsoft.com/office/powerpoint/2010/main" val="1754203036"/>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image6.png"/>
          <p:cNvPicPr>
            <a:picLocks noChangeAspect="1"/>
          </p:cNvPicPr>
          <p:nvPr/>
        </p:nvPicPr>
        <p:blipFill>
          <a:blip r:embed="rId3">
            <a:extLst/>
          </a:blip>
          <a:stretch>
            <a:fillRect/>
          </a:stretch>
        </p:blipFill>
        <p:spPr>
          <a:xfrm>
            <a:off x="970428" y="7901753"/>
            <a:ext cx="5157665" cy="1207114"/>
          </a:xfrm>
          <a:prstGeom prst="rect">
            <a:avLst/>
          </a:prstGeom>
          <a:ln w="12700">
            <a:miter lim="400000"/>
          </a:ln>
        </p:spPr>
      </p:pic>
      <p:sp>
        <p:nvSpPr>
          <p:cNvPr id="341" name="Shape 341"/>
          <p:cNvSpPr/>
          <p:nvPr/>
        </p:nvSpPr>
        <p:spPr>
          <a:xfrm>
            <a:off x="6460597" y="3835546"/>
            <a:ext cx="5544459" cy="59161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600"/>
            </a:lvl1pPr>
          </a:lstStyle>
          <a:p>
            <a:r>
              <a:rPr sz="3200" dirty="0" err="1">
                <a:latin typeface="HG丸ｺﾞｼｯｸM-PRO" panose="020F0600000000000000" pitchFamily="50" charset="-128"/>
                <a:ea typeface="HG丸ｺﾞｼｯｸM-PRO" panose="020F0600000000000000" pitchFamily="50" charset="-128"/>
              </a:rPr>
              <a:t>御清聴、有難うございました</a:t>
            </a:r>
            <a:endParaRPr sz="320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4"/>
          <a:stretch>
            <a:fillRect/>
          </a:stretch>
        </p:blipFill>
        <p:spPr>
          <a:xfrm>
            <a:off x="1596341" y="868028"/>
            <a:ext cx="4285571" cy="6526649"/>
          </a:xfrm>
          <a:prstGeom prst="rect">
            <a:avLst/>
          </a:prstGeom>
          <a:ln>
            <a:noFill/>
          </a:ln>
          <a:effectLst>
            <a:outerShdw blurRad="292100" dist="139700" dir="2700000" algn="tl" rotWithShape="0">
              <a:srgbClr val="333333">
                <a:alpha val="65000"/>
              </a:srgbClr>
            </a:outerShdw>
          </a:effectLst>
        </p:spPr>
      </p:pic>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18</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0"/>
                                        <p:tgtEl>
                                          <p:spTgt spid="3"/>
                                        </p:tgtEl>
                                      </p:cBhvr>
                                    </p:animEffect>
                                    <p:anim calcmode="lin" valueType="num">
                                      <p:cBhvr>
                                        <p:cTn id="8" dur="4000" fill="hold"/>
                                        <p:tgtEl>
                                          <p:spTgt spid="3"/>
                                        </p:tgtEl>
                                        <p:attrNameLst>
                                          <p:attrName>ppt_w</p:attrName>
                                        </p:attrNameLst>
                                      </p:cBhvr>
                                      <p:tavLst>
                                        <p:tav tm="0" fmla="#ppt_w*sin(2.5*pi*$)">
                                          <p:val>
                                            <p:fltVal val="0"/>
                                          </p:val>
                                        </p:tav>
                                        <p:tav tm="100000">
                                          <p:val>
                                            <p:fltVal val="1"/>
                                          </p:val>
                                        </p:tav>
                                      </p:tavLst>
                                    </p:anim>
                                    <p:anim calcmode="lin" valueType="num">
                                      <p:cBhvr>
                                        <p:cTn id="9" dur="4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559697"/>
            <a:ext cx="11418552" cy="745004"/>
          </a:xfrm>
          <a:prstGeom prst="roundRect">
            <a:avLst>
              <a:gd name="adj" fmla="val 25570"/>
            </a:avLst>
          </a:prstGeom>
          <a:solidFill>
            <a:srgbClr val="002060"/>
          </a:solidFill>
          <a:ln w="15875">
            <a:solidFill>
              <a:srgbClr val="005493"/>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a:lnSpc>
                <a:spcPct val="150000"/>
              </a:lnSpc>
            </a:pPr>
            <a:r>
              <a:rPr lang="ja-JP" altLang="en-US" dirty="0">
                <a:solidFill>
                  <a:schemeClr val="bg1"/>
                </a:solidFill>
                <a:latin typeface="HG丸ｺﾞｼｯｸM-PRO" panose="020F0600000000000000" pitchFamily="50" charset="-128"/>
                <a:ea typeface="HG丸ｺﾞｼｯｸM-PRO" panose="020F0600000000000000" pitchFamily="50" charset="-128"/>
              </a:rPr>
              <a:t>テーマ</a:t>
            </a:r>
            <a:endParaRPr lang="en-US" altLang="ja-JP"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四角形: 角を丸くする 2"/>
          <p:cNvSpPr/>
          <p:nvPr/>
        </p:nvSpPr>
        <p:spPr>
          <a:xfrm>
            <a:off x="951767" y="1690964"/>
            <a:ext cx="11259908" cy="5843186"/>
          </a:xfrm>
          <a:prstGeom prst="round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hangingPunct="0">
              <a:lnSpc>
                <a:spcPct val="200000"/>
              </a:lnSpc>
            </a:pPr>
            <a:r>
              <a:rPr lang="en-US" altLang="ja-JP" sz="3600" b="1" dirty="0">
                <a:solidFill>
                  <a:srgbClr val="000000"/>
                </a:solidFill>
                <a:latin typeface="HG丸ｺﾞｼｯｸM-PRO" panose="020F0600000000000000" pitchFamily="50" charset="-128"/>
                <a:ea typeface="HG丸ｺﾞｼｯｸM-PRO" panose="020F0600000000000000" pitchFamily="50" charset="-128"/>
              </a:rPr>
              <a:t>Ⅰ. </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 財団とは</a:t>
            </a:r>
            <a:r>
              <a:rPr lang="en-US" altLang="ja-JP" sz="3600" b="1" dirty="0">
                <a:solidFill>
                  <a:srgbClr val="000000"/>
                </a:solidFill>
                <a:latin typeface="HG丸ｺﾞｼｯｸM-PRO" panose="020F0600000000000000" pitchFamily="50" charset="-128"/>
                <a:ea typeface="HG丸ｺﾞｼｯｸM-PRO" panose="020F0600000000000000" pitchFamily="50" charset="-128"/>
              </a:rPr>
              <a:t>…</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歴史と歩み</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a:p>
            <a:pPr lvl="0" hangingPunct="0">
              <a:lnSpc>
                <a:spcPct val="200000"/>
              </a:lnSpc>
            </a:pPr>
            <a:r>
              <a:rPr lang="en-US" altLang="ja-JP" sz="3600" b="1" dirty="0">
                <a:solidFill>
                  <a:srgbClr val="000000"/>
                </a:solidFill>
                <a:latin typeface="HG丸ｺﾞｼｯｸM-PRO" panose="020F0600000000000000" pitchFamily="50" charset="-128"/>
                <a:ea typeface="HG丸ｺﾞｼｯｸM-PRO" panose="020F0600000000000000" pitchFamily="50" charset="-128"/>
              </a:rPr>
              <a:t>Ⅱ.</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　財団プログラム</a:t>
            </a:r>
          </a:p>
          <a:p>
            <a:pPr lvl="0" hangingPunct="0">
              <a:lnSpc>
                <a:spcPct val="200000"/>
              </a:lnSpc>
            </a:pPr>
            <a:r>
              <a:rPr lang="en-US" altLang="ja-JP" sz="3600" b="1" dirty="0">
                <a:solidFill>
                  <a:srgbClr val="000000"/>
                </a:solidFill>
                <a:latin typeface="HG丸ｺﾞｼｯｸM-PRO" panose="020F0600000000000000" pitchFamily="50" charset="-128"/>
                <a:ea typeface="HG丸ｺﾞｼｯｸM-PRO" panose="020F0600000000000000" pitchFamily="50" charset="-128"/>
              </a:rPr>
              <a:t>Ⅲ.</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　シェアシステム</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a:p>
            <a:pPr lvl="0" hangingPunct="0">
              <a:lnSpc>
                <a:spcPct val="200000"/>
              </a:lnSpc>
            </a:pPr>
            <a:r>
              <a:rPr lang="en-US" altLang="ja-JP" sz="3600" b="1" dirty="0">
                <a:solidFill>
                  <a:srgbClr val="000000"/>
                </a:solidFill>
                <a:latin typeface="HG丸ｺﾞｼｯｸM-PRO" panose="020F0600000000000000" pitchFamily="50" charset="-128"/>
                <a:ea typeface="HG丸ｺﾞｼｯｸM-PRO" panose="020F0600000000000000" pitchFamily="50" charset="-128"/>
              </a:rPr>
              <a:t>Ⅳ.</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　財団寄付と地区目標</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a:p>
            <a:pPr lvl="0" hangingPunct="0">
              <a:lnSpc>
                <a:spcPct val="200000"/>
              </a:lnSpc>
            </a:pPr>
            <a:r>
              <a:rPr lang="en-US" altLang="ja-JP" sz="3600" b="1" dirty="0">
                <a:solidFill>
                  <a:srgbClr val="000000"/>
                </a:solidFill>
                <a:latin typeface="HG丸ｺﾞｼｯｸM-PRO" panose="020F0600000000000000" pitchFamily="50" charset="-128"/>
                <a:ea typeface="HG丸ｺﾞｼｯｸM-PRO" panose="020F0600000000000000" pitchFamily="50" charset="-128"/>
              </a:rPr>
              <a:t>Ⅴ.   </a:t>
            </a:r>
            <a:r>
              <a:rPr lang="ja-JP" altLang="en-US" sz="3600" b="1" dirty="0">
                <a:solidFill>
                  <a:srgbClr val="000000"/>
                </a:solidFill>
                <a:latin typeface="HG丸ｺﾞｼｯｸM-PRO" panose="020F0600000000000000" pitchFamily="50" charset="-128"/>
                <a:ea typeface="HG丸ｺﾞｼｯｸM-PRO" panose="020F0600000000000000" pitchFamily="50" charset="-128"/>
              </a:rPr>
              <a:t>財団の会計報告</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2</a:t>
            </a:fld>
            <a:endParaRPr lang="ja-JP" altLang="en-US"/>
          </a:p>
        </p:txBody>
      </p:sp>
    </p:spTree>
    <p:extLst>
      <p:ext uri="{BB962C8B-B14F-4D97-AF65-F5344CB8AC3E}">
        <p14:creationId xmlns:p14="http://schemas.microsoft.com/office/powerpoint/2010/main" val="81624268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336665"/>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dirty="0">
                <a:latin typeface="HG丸ｺﾞｼｯｸM-PRO" panose="020F0600000000000000" pitchFamily="50" charset="-128"/>
                <a:ea typeface="HG丸ｺﾞｼｯｸM-PRO" panose="020F0600000000000000" pitchFamily="50" charset="-128"/>
              </a:rPr>
              <a:t>Ⅰ. </a:t>
            </a:r>
            <a:r>
              <a:rPr lang="ja-JP" altLang="en-US" dirty="0">
                <a:latin typeface="HG丸ｺﾞｼｯｸM-PRO" panose="020F0600000000000000" pitchFamily="50" charset="-128"/>
                <a:ea typeface="HG丸ｺﾞｼｯｸM-PRO" panose="020F0600000000000000" pitchFamily="50" charset="-128"/>
              </a:rPr>
              <a:t>歴史と歩み</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7" name="droppedImage.pdf"/>
          <p:cNvPicPr>
            <a:picLocks noChangeAspect="1"/>
          </p:cNvPicPr>
          <p:nvPr/>
        </p:nvPicPr>
        <p:blipFill>
          <a:blip r:embed="rId4">
            <a:extLst/>
          </a:blip>
          <a:stretch>
            <a:fillRect/>
          </a:stretch>
        </p:blipFill>
        <p:spPr>
          <a:xfrm>
            <a:off x="2041525" y="3033713"/>
            <a:ext cx="3230563" cy="4012336"/>
          </a:xfrm>
          <a:prstGeom prst="rect">
            <a:avLst/>
          </a:prstGeom>
          <a:ln w="12700">
            <a:miter lim="400000"/>
          </a:ln>
        </p:spPr>
      </p:pic>
      <p:sp>
        <p:nvSpPr>
          <p:cNvPr id="8" name="Shape 159"/>
          <p:cNvSpPr/>
          <p:nvPr/>
        </p:nvSpPr>
        <p:spPr>
          <a:xfrm>
            <a:off x="793124" y="1863667"/>
            <a:ext cx="8376785" cy="950972"/>
          </a:xfrm>
          <a:prstGeom prst="rect">
            <a:avLst/>
          </a:prstGeom>
          <a:ln w="25400">
            <a:noFill/>
            <a:miter lim="400000"/>
          </a:ln>
          <a:extLst>
            <a:ext uri="{C572A759-6A51-4108-AA02-DFA0A04FC94B}">
              <ma14:wrappingTextBoxFlag xmlns="" xmlns:ma14="http://schemas.microsoft.com/office/mac/drawingml/2011/main" val="1"/>
            </a:ext>
          </a:extLst>
        </p:spPr>
        <p:txBody>
          <a:bodyPr lIns="50800" tIns="50800" rIns="50800" bIns="50800"/>
          <a:lstStyle/>
          <a:p>
            <a:pPr algn="l">
              <a:lnSpc>
                <a:spcPct val="18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dirty="0">
                <a:latin typeface="HG丸ｺﾞｼｯｸM-PRO" panose="020F0600000000000000" pitchFamily="50" charset="-128"/>
                <a:ea typeface="HG丸ｺﾞｼｯｸM-PRO" panose="020F0600000000000000" pitchFamily="50" charset="-128"/>
              </a:rPr>
              <a:t>1917-18 </a:t>
            </a:r>
            <a:r>
              <a:rPr dirty="0" err="1">
                <a:latin typeface="HG丸ｺﾞｼｯｸM-PRO" panose="020F0600000000000000" pitchFamily="50" charset="-128"/>
                <a:ea typeface="HG丸ｺﾞｼｯｸM-PRO" panose="020F0600000000000000" pitchFamily="50" charset="-128"/>
              </a:rPr>
              <a:t>RI会長</a:t>
            </a:r>
            <a:r>
              <a:rPr lang="ja-JP" altLang="en-US" dirty="0">
                <a:latin typeface="HG丸ｺﾞｼｯｸM-PRO" panose="020F0600000000000000" pitchFamily="50" charset="-128"/>
                <a:ea typeface="HG丸ｺﾞｼｯｸM-PRO" panose="020F0600000000000000" pitchFamily="50" charset="-128"/>
              </a:rPr>
              <a:t>（</a:t>
            </a:r>
            <a:r>
              <a:rPr dirty="0" err="1">
                <a:latin typeface="HG丸ｺﾞｼｯｸM-PRO" panose="020F0600000000000000" pitchFamily="50" charset="-128"/>
                <a:ea typeface="HG丸ｺﾞｼｯｸM-PRO" panose="020F0600000000000000" pitchFamily="50" charset="-128"/>
              </a:rPr>
              <a:t>ロータリー財団の父</a:t>
            </a:r>
            <a:r>
              <a:rPr lang="ja-JP" altLang="en-US" dirty="0">
                <a:latin typeface="HG丸ｺﾞｼｯｸM-PRO" panose="020F0600000000000000" pitchFamily="50" charset="-128"/>
                <a:ea typeface="HG丸ｺﾞｼｯｸM-PRO" panose="020F0600000000000000" pitchFamily="50" charset="-128"/>
              </a:rPr>
              <a:t>）</a:t>
            </a:r>
            <a:endParaRPr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991864" y="4425772"/>
            <a:ext cx="770527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ja-JP" sz="3600" b="0" i="0" u="none" strike="noStrike" cap="none" spc="0" normalizeH="0" baseline="0" dirty="0">
                <a:ln>
                  <a:noFill/>
                </a:ln>
                <a:solidFill>
                  <a:srgbClr val="002060"/>
                </a:solidFill>
                <a:effectLst/>
                <a:uFillTx/>
                <a:latin typeface="HG丸ｺﾞｼｯｸM-PRO" panose="020F0600000000000000" pitchFamily="50" charset="-128"/>
                <a:ea typeface="HG丸ｺﾞｼｯｸM-PRO" panose="020F0600000000000000" pitchFamily="50" charset="-128"/>
                <a:sym typeface="ヒラギノ角ゴ Pro W3"/>
              </a:rPr>
              <a:t>1917</a:t>
            </a:r>
            <a:r>
              <a:rPr kumimoji="0" lang="ja-JP" altLang="en-US" sz="3600" b="0" i="0" u="none" strike="noStrike" cap="none" spc="0" normalizeH="0" baseline="0" dirty="0">
                <a:ln>
                  <a:noFill/>
                </a:ln>
                <a:solidFill>
                  <a:srgbClr val="002060"/>
                </a:solidFill>
                <a:effectLst/>
                <a:uFillTx/>
                <a:latin typeface="HG丸ｺﾞｼｯｸM-PRO" panose="020F0600000000000000" pitchFamily="50" charset="-128"/>
                <a:ea typeface="HG丸ｺﾞｼｯｸM-PRO" panose="020F0600000000000000" pitchFamily="50" charset="-128"/>
                <a:sym typeface="ヒラギノ角ゴ Pro W3"/>
              </a:rPr>
              <a:t>年アトランタ国際大会</a:t>
            </a:r>
            <a:endParaRPr kumimoji="0" lang="en-US" altLang="ja-JP" sz="3600" b="0" i="0" u="none" strike="noStrike" cap="none" spc="0" normalizeH="0" baseline="0" dirty="0">
              <a:ln>
                <a:noFill/>
              </a:ln>
              <a:solidFill>
                <a:srgbClr val="002060"/>
              </a:solidFill>
              <a:effectLst/>
              <a:uFillTx/>
              <a:latin typeface="HG丸ｺﾞｼｯｸM-PRO" panose="020F0600000000000000" pitchFamily="50" charset="-128"/>
              <a:ea typeface="HG丸ｺﾞｼｯｸM-PRO" panose="020F0600000000000000" pitchFamily="50" charset="-128"/>
              <a:sym typeface="ヒラギノ角ゴ Pro W3"/>
            </a:endParaRPr>
          </a:p>
          <a:p>
            <a:pPr marL="0" marR="0" indent="0" algn="ctr" defTabSz="584200" rtl="0" fontAlgn="auto" latinLnBrk="0" hangingPunct="0">
              <a:lnSpc>
                <a:spcPct val="150000"/>
              </a:lnSpc>
              <a:spcBef>
                <a:spcPts val="0"/>
              </a:spcBef>
              <a:spcAft>
                <a:spcPts val="0"/>
              </a:spcAft>
              <a:buClrTx/>
              <a:buSzTx/>
              <a:buFontTx/>
              <a:buNone/>
              <a:tabLst/>
            </a:pPr>
            <a:r>
              <a:rPr kumimoji="0" lang="en-US" altLang="ja-JP" sz="4000" b="0" i="0" u="none" strike="noStrike" cap="none" spc="0" normalizeH="0" baseline="0" dirty="0">
                <a:ln>
                  <a:noFill/>
                </a:ln>
                <a:solidFill>
                  <a:srgbClr val="002060"/>
                </a:solidFill>
                <a:effectLst/>
                <a:uFillTx/>
                <a:latin typeface="HG丸ｺﾞｼｯｸM-PRO" panose="020F0600000000000000" pitchFamily="50" charset="-128"/>
                <a:ea typeface="HG丸ｺﾞｼｯｸM-PRO" panose="020F0600000000000000" pitchFamily="50" charset="-128"/>
                <a:sym typeface="ヒラギノ角ゴ Pro W3"/>
              </a:rPr>
              <a:t>『</a:t>
            </a:r>
            <a:r>
              <a:rPr kumimoji="0" lang="ja-JP" altLang="en-US" sz="4000" b="0" i="0" u="none" strike="noStrike" cap="none" spc="0" normalizeH="0" baseline="0" dirty="0">
                <a:ln>
                  <a:noFill/>
                </a:ln>
                <a:solidFill>
                  <a:srgbClr val="002060"/>
                </a:solidFill>
                <a:effectLst/>
                <a:uFillTx/>
                <a:latin typeface="HG丸ｺﾞｼｯｸM-PRO" panose="020F0600000000000000" pitchFamily="50" charset="-128"/>
                <a:ea typeface="HG丸ｺﾞｼｯｸM-PRO" panose="020F0600000000000000" pitchFamily="50" charset="-128"/>
                <a:sym typeface="ヒラギノ角ゴ Pro W3"/>
              </a:rPr>
              <a:t>世界でよいことをしよう</a:t>
            </a:r>
            <a:r>
              <a:rPr kumimoji="0" lang="en-US" altLang="ja-JP" sz="4000" b="0" i="0" u="none" strike="noStrike" cap="none" spc="0" normalizeH="0" baseline="0" dirty="0">
                <a:ln>
                  <a:noFill/>
                </a:ln>
                <a:solidFill>
                  <a:srgbClr val="002060"/>
                </a:solidFill>
                <a:effectLst/>
                <a:uFillTx/>
                <a:latin typeface="HG丸ｺﾞｼｯｸM-PRO" panose="020F0600000000000000" pitchFamily="50" charset="-128"/>
                <a:ea typeface="HG丸ｺﾞｼｯｸM-PRO" panose="020F0600000000000000" pitchFamily="50" charset="-128"/>
                <a:sym typeface="ヒラギノ角ゴ Pro W3"/>
              </a:rPr>
              <a:t>』</a:t>
            </a:r>
            <a:endParaRPr kumimoji="0" lang="ja-JP" altLang="en-US" sz="4000" b="0" i="0" u="none" strike="noStrike" cap="none" spc="0" normalizeH="0" baseline="0" dirty="0">
              <a:ln>
                <a:noFill/>
              </a:ln>
              <a:solidFill>
                <a:srgbClr val="002060"/>
              </a:solidFill>
              <a:effectLst/>
              <a:uFillTx/>
              <a:latin typeface="HG丸ｺﾞｼｯｸM-PRO" panose="020F0600000000000000" pitchFamily="50" charset="-128"/>
              <a:ea typeface="HG丸ｺﾞｼｯｸM-PRO" panose="020F0600000000000000" pitchFamily="50" charset="-128"/>
              <a:sym typeface="ヒラギノ角ゴ Pro W3"/>
            </a:endParaRPr>
          </a:p>
        </p:txBody>
      </p:sp>
      <p:sp>
        <p:nvSpPr>
          <p:cNvPr id="11" name="吹き出し: 角を丸めた四角形 10"/>
          <p:cNvSpPr/>
          <p:nvPr/>
        </p:nvSpPr>
        <p:spPr>
          <a:xfrm>
            <a:off x="6588884" y="6380131"/>
            <a:ext cx="4791456" cy="1203166"/>
          </a:xfrm>
          <a:prstGeom prst="wedgeRoundRectCallout">
            <a:avLst>
              <a:gd name="adj1" fmla="val -9083"/>
              <a:gd name="adj2" fmla="val -82432"/>
              <a:gd name="adj3" fmla="val 16667"/>
            </a:avLst>
          </a:prstGeom>
          <a:solidFill>
            <a:srgbClr val="FFFFFF"/>
          </a:solidFill>
          <a:ln w="28575" cap="flat">
            <a:solidFill>
              <a:srgbClr val="002060"/>
            </a:solid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2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6F6F74">
                    <a:lumMod val="75000"/>
                  </a:srgbClr>
                </a:solidFill>
                <a:effectLst/>
                <a:uLnTx/>
                <a:uFillTx/>
                <a:latin typeface="HG丸ｺﾞｼｯｸM-PRO" panose="020F0600000000000000" pitchFamily="50" charset="-128"/>
                <a:ea typeface="HG丸ｺﾞｼｯｸM-PRO" panose="020F0600000000000000" pitchFamily="50" charset="-128"/>
                <a:cs typeface="ヒラギノ丸ゴ Pro"/>
                <a:sym typeface="ヒラギノ丸ゴ Pro"/>
              </a:rPr>
              <a:t>国際ロータリー連合基金</a:t>
            </a:r>
          </a:p>
        </p:txBody>
      </p:sp>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3</a:t>
            </a:fld>
            <a:endParaRPr lang="ja-JP" altLang="en-US"/>
          </a:p>
        </p:txBody>
      </p:sp>
    </p:spTree>
    <p:extLst>
      <p:ext uri="{BB962C8B-B14F-4D97-AF65-F5344CB8AC3E}">
        <p14:creationId xmlns:p14="http://schemas.microsoft.com/office/powerpoint/2010/main" val="188988873"/>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graphicFrame>
        <p:nvGraphicFramePr>
          <p:cNvPr id="10" name="Table 167"/>
          <p:cNvGraphicFramePr/>
          <p:nvPr>
            <p:extLst>
              <p:ext uri="{D42A27DB-BD31-4B8C-83A1-F6EECF244321}">
                <p14:modId xmlns:p14="http://schemas.microsoft.com/office/powerpoint/2010/main" val="3554449557"/>
              </p:ext>
            </p:extLst>
          </p:nvPr>
        </p:nvGraphicFramePr>
        <p:xfrm>
          <a:off x="1044262" y="1638718"/>
          <a:ext cx="10916276" cy="5985000"/>
        </p:xfrm>
        <a:graphic>
          <a:graphicData uri="http://schemas.openxmlformats.org/drawingml/2006/table">
            <a:tbl>
              <a:tblPr>
                <a:tableStyleId>{4C3C2611-4C71-4FC5-86AE-919BDF0F9419}</a:tableStyleId>
              </a:tblPr>
              <a:tblGrid>
                <a:gridCol w="1724452">
                  <a:extLst>
                    <a:ext uri="{9D8B030D-6E8A-4147-A177-3AD203B41FA5}">
                      <a16:colId xmlns:a16="http://schemas.microsoft.com/office/drawing/2014/main" val="20000"/>
                    </a:ext>
                  </a:extLst>
                </a:gridCol>
                <a:gridCol w="9191824">
                  <a:extLst>
                    <a:ext uri="{9D8B030D-6E8A-4147-A177-3AD203B41FA5}">
                      <a16:colId xmlns:a16="http://schemas.microsoft.com/office/drawing/2014/main" val="20001"/>
                    </a:ext>
                  </a:extLst>
                </a:gridCol>
              </a:tblGrid>
              <a:tr h="855000">
                <a:tc>
                  <a:txBody>
                    <a:bodyPr/>
                    <a:lstStyle/>
                    <a:p>
                      <a:pPr defTabSz="914400">
                        <a:tabLst>
                          <a:tab pos="914400" algn="l"/>
                        </a:tabLst>
                        <a:defRPr>
                          <a:solidFill>
                            <a:srgbClr val="000000"/>
                          </a:solidFill>
                        </a:defRPr>
                      </a:pPr>
                      <a:r>
                        <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1917</a:t>
                      </a:r>
                    </a:p>
                  </a:txBody>
                  <a:tcPr marL="50800" marR="50800" marT="50800" marB="50800"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sz="2800" b="0" i="0" dirty="0" err="1">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国際ロータリー連合会基金</a:t>
                      </a:r>
                      <a:endPar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50800" marR="50800" marT="50800" marB="50800"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r h="855000">
                <a:tc>
                  <a:txBody>
                    <a:bodyPr/>
                    <a:lstStyle/>
                    <a:p>
                      <a:pPr defTabSz="914400">
                        <a:tabLst>
                          <a:tab pos="914400" algn="l"/>
                        </a:tabLst>
                        <a:defRPr>
                          <a:solidFill>
                            <a:srgbClr val="000000"/>
                          </a:solidFill>
                        </a:defRPr>
                      </a:pPr>
                      <a:r>
                        <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1928</a:t>
                      </a:r>
                    </a:p>
                  </a:txBody>
                  <a:tcPr marL="50800" marR="50800" marT="50800" marB="50800"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sz="3600">
                          <a:latin typeface="ヒラギノ丸ゴ Pro"/>
                          <a:ea typeface="ヒラギノ丸ゴ Pro"/>
                          <a:cs typeface="ヒラギノ丸ゴ Pro"/>
                          <a:sym typeface="ヒラギノ丸ゴ Pro"/>
                        </a:defRPr>
                      </a:pPr>
                      <a:r>
                        <a:rPr sz="2800" b="0" i="0" dirty="0" err="1">
                          <a:solidFill>
                            <a:schemeClr val="tx1"/>
                          </a:solidFill>
                          <a:latin typeface="HG丸ｺﾞｼｯｸM-PRO" panose="020F0600000000000000" pitchFamily="50" charset="-128"/>
                          <a:ea typeface="HG丸ｺﾞｼｯｸM-PRO" panose="020F0600000000000000" pitchFamily="50" charset="-128"/>
                        </a:rPr>
                        <a:t>ロータリー財団（ロータリー傘下の別組織</a:t>
                      </a:r>
                      <a:r>
                        <a:rPr sz="2800" b="0" i="0" dirty="0">
                          <a:solidFill>
                            <a:schemeClr val="tx1"/>
                          </a:solidFill>
                          <a:latin typeface="HG丸ｺﾞｼｯｸM-PRO" panose="020F0600000000000000" pitchFamily="50" charset="-128"/>
                          <a:ea typeface="HG丸ｺﾞｼｯｸM-PRO" panose="020F0600000000000000" pitchFamily="50" charset="-128"/>
                        </a:rPr>
                        <a:t>）</a:t>
                      </a:r>
                    </a:p>
                  </a:txBody>
                  <a:tcPr marL="50800" marR="50800" marT="50800" marB="50800"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2"/>
                  </a:ext>
                </a:extLst>
              </a:tr>
              <a:tr h="855000">
                <a:tc>
                  <a:txBody>
                    <a:bodyPr/>
                    <a:lstStyle/>
                    <a:p>
                      <a:pPr defTabSz="914400">
                        <a:tabLst>
                          <a:tab pos="914400" algn="l"/>
                        </a:tabLst>
                        <a:defRPr>
                          <a:solidFill>
                            <a:srgbClr val="000000"/>
                          </a:solidFill>
                        </a:defRPr>
                      </a:pPr>
                      <a:r>
                        <a:rPr sz="2800" b="0" i="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1947</a:t>
                      </a:r>
                    </a:p>
                  </a:txBody>
                  <a:tcPr marL="50800" marR="50800" marT="50800" marB="50800"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sz="2800" b="0" i="0" dirty="0" err="1">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初の奨学金制度導入</a:t>
                      </a:r>
                      <a:endPar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50800" marR="50800" marT="50800" marB="50800"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4"/>
                  </a:ext>
                </a:extLst>
              </a:tr>
              <a:tr h="855000">
                <a:tc>
                  <a:txBody>
                    <a:bodyPr/>
                    <a:lstStyle/>
                    <a:p>
                      <a:pPr defTabSz="914400">
                        <a:tabLst>
                          <a:tab pos="914400" algn="l"/>
                        </a:tabLst>
                        <a:defRPr>
                          <a:solidFill>
                            <a:srgbClr val="000000"/>
                          </a:solidFill>
                        </a:defRPr>
                      </a:pPr>
                      <a:r>
                        <a:rPr lang="en-US" altLang="ja-JP"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1965</a:t>
                      </a:r>
                      <a:endPar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50800" marR="50800" marT="50800" marB="50800"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ja-JP" altLang="en-US"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人道奉仕や職業研修のための補助金など</a:t>
                      </a:r>
                      <a:endPar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50800" marR="50800" marT="50800" marB="50800"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28549942"/>
                  </a:ext>
                </a:extLst>
              </a:tr>
              <a:tr h="855000">
                <a:tc>
                  <a:txBody>
                    <a:bodyPr/>
                    <a:lstStyle/>
                    <a:p>
                      <a:pPr defTabSz="914400">
                        <a:tabLst>
                          <a:tab pos="914400" algn="l"/>
                        </a:tabLst>
                        <a:defRPr>
                          <a:solidFill>
                            <a:srgbClr val="000000"/>
                          </a:solidFill>
                        </a:defRPr>
                      </a:pPr>
                      <a:r>
                        <a:rPr lang="en-US" altLang="ja-JP"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1978</a:t>
                      </a:r>
                      <a:endPar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50800" marR="50800" marT="50800" marB="50800"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en-US" altLang="ja-JP"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3</a:t>
                      </a:r>
                      <a:r>
                        <a:rPr lang="ja-JP" altLang="en-US"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Ｈ補助金（保健・飢餓追放・人間性尊重）</a:t>
                      </a:r>
                      <a:endPar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50800" marR="50800" marT="50800" marB="50800"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431140795"/>
                  </a:ext>
                </a:extLst>
              </a:tr>
              <a:tr h="855000">
                <a:tc>
                  <a:txBody>
                    <a:bodyPr/>
                    <a:lstStyle/>
                    <a:p>
                      <a:pPr defTabSz="914400">
                        <a:tabLst>
                          <a:tab pos="914400" algn="l"/>
                        </a:tabLst>
                        <a:defRPr>
                          <a:solidFill>
                            <a:srgbClr val="000000"/>
                          </a:solidFill>
                        </a:defRPr>
                      </a:pPr>
                      <a:r>
                        <a:rPr lang="en-US" altLang="ja-JP"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2002</a:t>
                      </a:r>
                      <a:endPar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50800" marR="50800" marT="50800" marB="50800"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ja-JP" altLang="en-US"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ロータリー平和フェロー奨学金</a:t>
                      </a:r>
                      <a:endPar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50800" marR="50800" marT="50800" marB="50800"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34812629"/>
                  </a:ext>
                </a:extLst>
              </a:tr>
              <a:tr h="855000">
                <a:tc>
                  <a:txBody>
                    <a:bodyPr/>
                    <a:lstStyle/>
                    <a:p>
                      <a:pPr defTabSz="914400">
                        <a:tabLst>
                          <a:tab pos="914400" algn="l"/>
                        </a:tabLst>
                        <a:defRPr>
                          <a:solidFill>
                            <a:srgbClr val="000000"/>
                          </a:solidFill>
                        </a:defRPr>
                      </a:pPr>
                      <a:r>
                        <a:rPr lang="en-US" altLang="ja-JP"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2013</a:t>
                      </a:r>
                      <a:endParaRPr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50800" marR="50800" marT="50800" marB="50800" anchor="ctr" horzOverflow="overflow">
                    <a:lnL w="12700" cap="flat" cmpd="sng" algn="ctr">
                      <a:solidFill>
                        <a:schemeClr val="bg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defTabSz="914400">
                        <a:tabLst>
                          <a:tab pos="914400" algn="l"/>
                        </a:tabLst>
                        <a:defRPr>
                          <a:solidFill>
                            <a:srgbClr val="000000"/>
                          </a:solidFill>
                        </a:defRPr>
                      </a:pPr>
                      <a:r>
                        <a:rPr lang="ja-JP" altLang="en-US"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未来の夢計画</a:t>
                      </a:r>
                      <a:r>
                        <a:rPr lang="en-US" altLang="ja-JP"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a:t>
                      </a:r>
                      <a:r>
                        <a:rPr lang="ja-JP" altLang="en-US"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地区補助金・グローバル補助金</a:t>
                      </a:r>
                      <a:endParaRPr lang="en-US" altLang="ja-JP" sz="2800" b="0" i="0"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endParaRPr>
                    </a:p>
                  </a:txBody>
                  <a:tcPr marL="50800" marR="50800" marT="50800" marB="50800" anchor="ctr" horzOverflow="overflow">
                    <a:lnL w="12700" cap="flat" cmpd="sng" algn="ctr">
                      <a:solidFill>
                        <a:srgbClr val="00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68532738"/>
                  </a:ext>
                </a:extLst>
              </a:tr>
            </a:tbl>
          </a:graphicData>
        </a:graphic>
      </p:graphicFrame>
      <p:sp>
        <p:nvSpPr>
          <p:cNvPr id="2" name="吹き出し: 角を丸めた四角形 1"/>
          <p:cNvSpPr/>
          <p:nvPr/>
        </p:nvSpPr>
        <p:spPr>
          <a:xfrm>
            <a:off x="4870579" y="5065958"/>
            <a:ext cx="7341097" cy="817418"/>
          </a:xfrm>
          <a:prstGeom prst="wedgeRoundRectCallout">
            <a:avLst>
              <a:gd name="adj1" fmla="val -53449"/>
              <a:gd name="adj2" fmla="val 494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002060"/>
                </a:solidFill>
                <a:latin typeface="HG丸ｺﾞｼｯｸM-PRO" panose="020F0600000000000000" pitchFamily="50" charset="-128"/>
                <a:ea typeface="HG丸ｺﾞｼｯｸM-PRO" panose="020F0600000000000000" pitchFamily="50" charset="-128"/>
              </a:rPr>
              <a:t>ポリオワクチン接種＠フィリピン</a:t>
            </a:r>
          </a:p>
        </p:txBody>
      </p:sp>
      <p:sp>
        <p:nvSpPr>
          <p:cNvPr id="6" name="Shape 336"/>
          <p:cNvSpPr/>
          <p:nvPr/>
        </p:nvSpPr>
        <p:spPr>
          <a:xfrm>
            <a:off x="793124" y="336665"/>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dirty="0">
                <a:latin typeface="HG丸ｺﾞｼｯｸM-PRO" panose="020F0600000000000000" pitchFamily="50" charset="-128"/>
                <a:ea typeface="HG丸ｺﾞｼｯｸM-PRO" panose="020F0600000000000000" pitchFamily="50" charset="-128"/>
              </a:rPr>
              <a:t>Ⅰ. </a:t>
            </a:r>
            <a:r>
              <a:rPr lang="ja-JP" altLang="en-US" dirty="0">
                <a:latin typeface="HG丸ｺﾞｼｯｸM-PRO" panose="020F0600000000000000" pitchFamily="50" charset="-128"/>
                <a:ea typeface="HG丸ｺﾞｼｯｸM-PRO" panose="020F0600000000000000" pitchFamily="50" charset="-128"/>
              </a:rPr>
              <a:t>歴史と歩み</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矢印: ストライプ 3"/>
          <p:cNvSpPr/>
          <p:nvPr/>
        </p:nvSpPr>
        <p:spPr>
          <a:xfrm rot="5400000">
            <a:off x="8500948" y="5923555"/>
            <a:ext cx="714840" cy="634482"/>
          </a:xfrm>
          <a:prstGeom prst="striped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p:cNvSpPr/>
          <p:nvPr/>
        </p:nvSpPr>
        <p:spPr>
          <a:xfrm>
            <a:off x="6665674" y="6673333"/>
            <a:ext cx="4385388" cy="1025502"/>
          </a:xfrm>
          <a:prstGeom prst="roundRect">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lumMod val="95000"/>
                  </a:schemeClr>
                </a:solidFill>
                <a:latin typeface="HG丸ｺﾞｼｯｸM-PRO" panose="020F0600000000000000" pitchFamily="50" charset="-128"/>
                <a:ea typeface="HG丸ｺﾞｼｯｸM-PRO" panose="020F0600000000000000" pitchFamily="50" charset="-128"/>
              </a:rPr>
              <a:t>ポリオ・プラス</a:t>
            </a: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4</a:t>
            </a:fld>
            <a:endParaRPr lang="ja-JP" altLang="en-US"/>
          </a:p>
        </p:txBody>
      </p:sp>
    </p:spTree>
    <p:extLst>
      <p:ext uri="{BB962C8B-B14F-4D97-AF65-F5344CB8AC3E}">
        <p14:creationId xmlns:p14="http://schemas.microsoft.com/office/powerpoint/2010/main" val="85922462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000"/>
                            </p:stCondLst>
                            <p:childTnLst>
                              <p:par>
                                <p:cTn id="15" presetID="16" presetClass="entr" presetSubtype="37"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336665"/>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dirty="0">
                <a:latin typeface="HG丸ｺﾞｼｯｸM-PRO" panose="020F0600000000000000" pitchFamily="50" charset="-128"/>
                <a:ea typeface="HG丸ｺﾞｼｯｸM-PRO" panose="020F0600000000000000" pitchFamily="50" charset="-128"/>
              </a:rPr>
              <a:t>Ⅱ.</a:t>
            </a:r>
            <a:r>
              <a:rPr lang="ja-JP" altLang="en-US" dirty="0">
                <a:latin typeface="HG丸ｺﾞｼｯｸM-PRO" panose="020F0600000000000000" pitchFamily="50" charset="-128"/>
                <a:ea typeface="HG丸ｺﾞｼｯｸM-PRO" panose="020F0600000000000000" pitchFamily="50" charset="-128"/>
              </a:rPr>
              <a:t> 財団プログラム</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Shape 204"/>
          <p:cNvSpPr/>
          <p:nvPr/>
        </p:nvSpPr>
        <p:spPr>
          <a:xfrm>
            <a:off x="1067362" y="846697"/>
            <a:ext cx="7061228" cy="55194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360679" indent="-360679" algn="l" defTabSz="457200">
              <a:lnSpc>
                <a:spcPct val="300000"/>
              </a:lnSpc>
              <a:defRPr sz="3600">
                <a:latin typeface="Helvetica"/>
                <a:ea typeface="Helvetica"/>
                <a:cs typeface="Helvetica"/>
                <a:sym typeface="Helvetica"/>
              </a:defRPr>
            </a:pPr>
            <a:r>
              <a:rPr lang="ja-JP" altLang="en-US" sz="4400" dirty="0">
                <a:latin typeface="HG丸ｺﾞｼｯｸM-PRO" panose="020F0600000000000000" pitchFamily="50" charset="-128"/>
                <a:ea typeface="HG丸ｺﾞｼｯｸM-PRO" panose="020F0600000000000000" pitchFamily="50" charset="-128"/>
              </a:rPr>
              <a:t>① ポリオ撲滅活動</a:t>
            </a:r>
            <a:endParaRPr lang="en-US" altLang="ja-JP" sz="4400" dirty="0">
              <a:latin typeface="HG丸ｺﾞｼｯｸM-PRO" panose="020F0600000000000000" pitchFamily="50" charset="-128"/>
              <a:ea typeface="HG丸ｺﾞｼｯｸM-PRO" panose="020F0600000000000000" pitchFamily="50" charset="-128"/>
            </a:endParaRPr>
          </a:p>
          <a:p>
            <a:pPr marL="360679" indent="-360679" algn="l" defTabSz="457200">
              <a:lnSpc>
                <a:spcPct val="200000"/>
              </a:lnSpc>
              <a:defRPr sz="3600">
                <a:latin typeface="Helvetica"/>
                <a:ea typeface="Helvetica"/>
                <a:cs typeface="Helvetica"/>
                <a:sym typeface="Helvetica"/>
              </a:defRPr>
            </a:pPr>
            <a:r>
              <a:rPr lang="ja-JP" altLang="en-US" sz="4400" dirty="0">
                <a:latin typeface="HG丸ｺﾞｼｯｸM-PRO" panose="020F0600000000000000" pitchFamily="50" charset="-128"/>
                <a:ea typeface="HG丸ｺﾞｼｯｸM-PRO" panose="020F0600000000000000" pitchFamily="50" charset="-128"/>
              </a:rPr>
              <a:t>② ロータリー平和センター</a:t>
            </a:r>
            <a:endParaRPr lang="en-US" altLang="ja-JP" sz="4400" dirty="0">
              <a:latin typeface="HG丸ｺﾞｼｯｸM-PRO" panose="020F0600000000000000" pitchFamily="50" charset="-128"/>
              <a:ea typeface="HG丸ｺﾞｼｯｸM-PRO" panose="020F0600000000000000" pitchFamily="50" charset="-128"/>
            </a:endParaRPr>
          </a:p>
          <a:p>
            <a:pPr marL="360679" indent="-360679" algn="l" defTabSz="457200">
              <a:lnSpc>
                <a:spcPct val="300000"/>
              </a:lnSpc>
              <a:defRPr sz="3600">
                <a:latin typeface="Helvetica"/>
                <a:ea typeface="Helvetica"/>
                <a:cs typeface="Helvetica"/>
                <a:sym typeface="Helvetica"/>
              </a:defRPr>
            </a:pPr>
            <a:r>
              <a:rPr lang="ja-JP" altLang="en-US" sz="4400" dirty="0">
                <a:latin typeface="HG丸ｺﾞｼｯｸM-PRO" panose="020F0600000000000000" pitchFamily="50" charset="-128"/>
                <a:ea typeface="HG丸ｺﾞｼｯｸM-PRO" panose="020F0600000000000000" pitchFamily="50" charset="-128"/>
              </a:rPr>
              <a:t>③ 補助金プログラム</a:t>
            </a:r>
            <a:endParaRPr lang="en-US" altLang="ja-JP" sz="4400" dirty="0">
              <a:latin typeface="HG丸ｺﾞｼｯｸM-PRO" panose="020F0600000000000000" pitchFamily="50" charset="-128"/>
              <a:ea typeface="HG丸ｺﾞｼｯｸM-PRO" panose="020F0600000000000000" pitchFamily="50" charset="-128"/>
            </a:endParaRPr>
          </a:p>
        </p:txBody>
      </p:sp>
      <p:sp>
        <p:nvSpPr>
          <p:cNvPr id="2" name="吹き出し: 角を丸めた四角形 1"/>
          <p:cNvSpPr/>
          <p:nvPr/>
        </p:nvSpPr>
        <p:spPr>
          <a:xfrm>
            <a:off x="8128590" y="3747752"/>
            <a:ext cx="4275494" cy="1996751"/>
          </a:xfrm>
          <a:prstGeom prst="wedgeRoundRectCallout">
            <a:avLst>
              <a:gd name="adj1" fmla="val -91670"/>
              <a:gd name="adj2" fmla="val 49416"/>
              <a:gd name="adj3" fmla="val 16667"/>
            </a:avLst>
          </a:prstGeom>
          <a:solidFill>
            <a:schemeClr val="accent2">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14350" indent="-514350">
              <a:lnSpc>
                <a:spcPct val="200000"/>
              </a:lnSpc>
              <a:buAutoNum type="arabicPeriod"/>
            </a:pPr>
            <a:r>
              <a:rPr kumimoji="1" lang="ja-JP" altLang="en-US" sz="3200" b="1" dirty="0">
                <a:solidFill>
                  <a:schemeClr val="tx1"/>
                </a:solidFill>
                <a:latin typeface="HG丸ｺﾞｼｯｸM-PRO" panose="020F0600000000000000" pitchFamily="50" charset="-128"/>
                <a:ea typeface="HG丸ｺﾞｼｯｸM-PRO" panose="020F0600000000000000" pitchFamily="50" charset="-128"/>
              </a:rPr>
              <a:t>地区補助金</a:t>
            </a:r>
            <a:endParaRPr kumimoji="1" lang="en-US" altLang="ja-JP" sz="3200" b="1" dirty="0">
              <a:solidFill>
                <a:schemeClr val="tx1"/>
              </a:solidFill>
              <a:latin typeface="HG丸ｺﾞｼｯｸM-PRO" panose="020F0600000000000000" pitchFamily="50" charset="-128"/>
              <a:ea typeface="HG丸ｺﾞｼｯｸM-PRO" panose="020F0600000000000000" pitchFamily="50" charset="-128"/>
            </a:endParaRPr>
          </a:p>
          <a:p>
            <a:pPr>
              <a:lnSpc>
                <a:spcPct val="200000"/>
              </a:lnSpc>
            </a:pPr>
            <a:r>
              <a:rPr kumimoji="1" lang="en-US" altLang="ja-JP" sz="3200" b="1" dirty="0">
                <a:solidFill>
                  <a:schemeClr val="tx1"/>
                </a:solidFill>
                <a:latin typeface="HG丸ｺﾞｼｯｸM-PRO" panose="020F0600000000000000" pitchFamily="50" charset="-128"/>
                <a:ea typeface="HG丸ｺﾞｼｯｸM-PRO" panose="020F0600000000000000" pitchFamily="50" charset="-128"/>
              </a:rPr>
              <a:t>2. </a:t>
            </a:r>
            <a:r>
              <a:rPr kumimoji="1" lang="ja-JP" altLang="en-US" sz="3200" b="1" dirty="0">
                <a:solidFill>
                  <a:schemeClr val="tx1"/>
                </a:solidFill>
                <a:latin typeface="HG丸ｺﾞｼｯｸM-PRO" panose="020F0600000000000000" pitchFamily="50" charset="-128"/>
                <a:ea typeface="HG丸ｺﾞｼｯｸM-PRO" panose="020F0600000000000000" pitchFamily="50" charset="-128"/>
              </a:rPr>
              <a:t>グローバル補助金</a:t>
            </a:r>
          </a:p>
        </p:txBody>
      </p:sp>
      <p:sp>
        <p:nvSpPr>
          <p:cNvPr id="6" name="吹き出し: 角を丸めた四角形 5"/>
          <p:cNvSpPr/>
          <p:nvPr/>
        </p:nvSpPr>
        <p:spPr>
          <a:xfrm>
            <a:off x="8128590" y="6459343"/>
            <a:ext cx="4275494" cy="2750563"/>
          </a:xfrm>
          <a:prstGeom prst="wedgeRoundRectCallout">
            <a:avLst>
              <a:gd name="adj1" fmla="val 2608"/>
              <a:gd name="adj2" fmla="val -30002"/>
              <a:gd name="adj3" fmla="val 16667"/>
            </a:avLst>
          </a:prstGeom>
          <a:solidFill>
            <a:schemeClr val="accent2">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b="1" dirty="0">
                <a:solidFill>
                  <a:schemeClr val="tx1"/>
                </a:solidFill>
                <a:latin typeface="HG丸ｺﾞｼｯｸM-PRO" panose="020F0600000000000000" pitchFamily="50" charset="-128"/>
                <a:ea typeface="HG丸ｺﾞｼｯｸM-PRO" panose="020F0600000000000000" pitchFamily="50" charset="-128"/>
              </a:rPr>
              <a:t>人道奉仕</a:t>
            </a:r>
            <a:endParaRPr kumimoji="1" lang="en-US" altLang="ja-JP" sz="3600" b="1" dirty="0">
              <a:solidFill>
                <a:schemeClr val="tx1"/>
              </a:solidFill>
              <a:latin typeface="HG丸ｺﾞｼｯｸM-PRO" panose="020F0600000000000000" pitchFamily="50" charset="-128"/>
              <a:ea typeface="HG丸ｺﾞｼｯｸM-PRO" panose="020F0600000000000000" pitchFamily="50" charset="-128"/>
            </a:endParaRPr>
          </a:p>
          <a:p>
            <a:pPr algn="ctr">
              <a:lnSpc>
                <a:spcPct val="150000"/>
              </a:lnSpc>
            </a:pPr>
            <a:r>
              <a:rPr kumimoji="1" lang="ja-JP" altLang="en-US" sz="3600" b="1" dirty="0">
                <a:solidFill>
                  <a:schemeClr val="tx1"/>
                </a:solidFill>
                <a:latin typeface="HG丸ｺﾞｼｯｸM-PRO" panose="020F0600000000000000" pitchFamily="50" charset="-128"/>
                <a:ea typeface="HG丸ｺﾞｼｯｸM-PRO" panose="020F0600000000000000" pitchFamily="50" charset="-128"/>
              </a:rPr>
              <a:t>奨学金</a:t>
            </a:r>
            <a:endParaRPr kumimoji="1" lang="en-US" altLang="ja-JP" sz="3600" b="1" dirty="0">
              <a:solidFill>
                <a:schemeClr val="tx1"/>
              </a:solidFill>
              <a:latin typeface="HG丸ｺﾞｼｯｸM-PRO" panose="020F0600000000000000" pitchFamily="50" charset="-128"/>
              <a:ea typeface="HG丸ｺﾞｼｯｸM-PRO" panose="020F0600000000000000" pitchFamily="50" charset="-128"/>
            </a:endParaRPr>
          </a:p>
          <a:p>
            <a:pPr algn="ctr">
              <a:lnSpc>
                <a:spcPct val="150000"/>
              </a:lnSpc>
            </a:pPr>
            <a:r>
              <a:rPr kumimoji="1" lang="ja-JP" altLang="en-US" sz="3600" b="1" dirty="0">
                <a:solidFill>
                  <a:schemeClr val="tx1"/>
                </a:solidFill>
                <a:latin typeface="HG丸ｺﾞｼｯｸM-PRO" panose="020F0600000000000000" pitchFamily="50" charset="-128"/>
                <a:ea typeface="HG丸ｺﾞｼｯｸM-PRO" panose="020F0600000000000000" pitchFamily="50" charset="-128"/>
              </a:rPr>
              <a:t>職業研修</a:t>
            </a:r>
          </a:p>
        </p:txBody>
      </p:sp>
      <p:sp>
        <p:nvSpPr>
          <p:cNvPr id="7" name="矢印: ストライプ 6"/>
          <p:cNvSpPr/>
          <p:nvPr/>
        </p:nvSpPr>
        <p:spPr>
          <a:xfrm rot="5400000">
            <a:off x="8556932" y="5784682"/>
            <a:ext cx="714840" cy="634482"/>
          </a:xfrm>
          <a:prstGeom prst="striped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5</a:t>
            </a:fld>
            <a:endParaRPr lang="ja-JP" altLang="en-US"/>
          </a:p>
        </p:txBody>
      </p:sp>
    </p:spTree>
    <p:extLst>
      <p:ext uri="{BB962C8B-B14F-4D97-AF65-F5344CB8AC3E}">
        <p14:creationId xmlns:p14="http://schemas.microsoft.com/office/powerpoint/2010/main" val="418282751"/>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10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336665"/>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dirty="0">
                <a:latin typeface="HG丸ｺﾞｼｯｸM-PRO" panose="020F0600000000000000" pitchFamily="50" charset="-128"/>
                <a:ea typeface="HG丸ｺﾞｼｯｸM-PRO" panose="020F0600000000000000" pitchFamily="50" charset="-128"/>
              </a:rPr>
              <a:t>Ⅱ.</a:t>
            </a:r>
            <a:r>
              <a:rPr lang="ja-JP" altLang="en-US" dirty="0">
                <a:latin typeface="HG丸ｺﾞｼｯｸM-PRO" panose="020F0600000000000000" pitchFamily="50" charset="-128"/>
                <a:ea typeface="HG丸ｺﾞｼｯｸM-PRO" panose="020F0600000000000000" pitchFamily="50" charset="-128"/>
              </a:rPr>
              <a:t> プログラム</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ポリオ撲滅</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正方形/長方形 4"/>
          <p:cNvSpPr/>
          <p:nvPr/>
        </p:nvSpPr>
        <p:spPr>
          <a:xfrm>
            <a:off x="951767" y="2193765"/>
            <a:ext cx="4917211" cy="31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793124" y="2434597"/>
            <a:ext cx="11716717" cy="5523139"/>
          </a:xfrm>
          <a:prstGeom prst="rect">
            <a:avLst/>
          </a:prstGeom>
        </p:spPr>
      </p:pic>
      <p:pic>
        <p:nvPicPr>
          <p:cNvPr id="7" name="図 6"/>
          <p:cNvPicPr>
            <a:picLocks noChangeAspect="1"/>
          </p:cNvPicPr>
          <p:nvPr/>
        </p:nvPicPr>
        <p:blipFill>
          <a:blip r:embed="rId5"/>
          <a:stretch>
            <a:fillRect/>
          </a:stretch>
        </p:blipFill>
        <p:spPr>
          <a:xfrm>
            <a:off x="951767" y="1644325"/>
            <a:ext cx="5156184" cy="467227"/>
          </a:xfrm>
          <a:prstGeom prst="rect">
            <a:avLst/>
          </a:prstGeom>
        </p:spPr>
      </p:pic>
      <p:pic>
        <p:nvPicPr>
          <p:cNvPr id="3" name="図 2"/>
          <p:cNvPicPr>
            <a:picLocks noChangeAspect="1"/>
          </p:cNvPicPr>
          <p:nvPr/>
        </p:nvPicPr>
        <p:blipFill>
          <a:blip r:embed="rId6"/>
          <a:stretch>
            <a:fillRect/>
          </a:stretch>
        </p:blipFill>
        <p:spPr>
          <a:xfrm>
            <a:off x="10663826" y="1081669"/>
            <a:ext cx="1846015" cy="1392015"/>
          </a:xfrm>
          <a:prstGeom prst="rect">
            <a:avLst/>
          </a:prstGeom>
        </p:spPr>
      </p:pic>
      <p:sp>
        <p:nvSpPr>
          <p:cNvPr id="2" name="四角形: 角を丸くする 1"/>
          <p:cNvSpPr/>
          <p:nvPr/>
        </p:nvSpPr>
        <p:spPr>
          <a:xfrm>
            <a:off x="951767" y="2511006"/>
            <a:ext cx="7655520" cy="2100751"/>
          </a:xfrm>
          <a:prstGeom prst="roundRect">
            <a:avLst/>
          </a:prstGeom>
          <a:noFill/>
          <a:ln w="50800" cmpd="dbl">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2"/>
          </p:nvPr>
        </p:nvSpPr>
        <p:spPr/>
        <p:txBody>
          <a:bodyPr/>
          <a:lstStyle/>
          <a:p>
            <a:fld id="{86CB4B4D-7CA3-9044-876B-883B54F8677D}" type="slidenum">
              <a:rPr lang="en-US" altLang="ja-JP" smtClean="0"/>
              <a:t>6</a:t>
            </a:fld>
            <a:endParaRPr lang="ja-JP" altLang="en-US"/>
          </a:p>
        </p:txBody>
      </p:sp>
    </p:spTree>
    <p:extLst>
      <p:ext uri="{BB962C8B-B14F-4D97-AF65-F5344CB8AC3E}">
        <p14:creationId xmlns:p14="http://schemas.microsoft.com/office/powerpoint/2010/main" val="2626645493"/>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336665"/>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dirty="0">
                <a:latin typeface="HG丸ｺﾞｼｯｸM-PRO" panose="020F0600000000000000" pitchFamily="50" charset="-128"/>
                <a:ea typeface="HG丸ｺﾞｼｯｸM-PRO" panose="020F0600000000000000" pitchFamily="50" charset="-128"/>
              </a:rPr>
              <a:t>Ⅱ.</a:t>
            </a:r>
            <a:r>
              <a:rPr lang="ja-JP" altLang="en-US" dirty="0">
                <a:latin typeface="HG丸ｺﾞｼｯｸM-PRO" panose="020F0600000000000000" pitchFamily="50" charset="-128"/>
                <a:ea typeface="HG丸ｺﾞｼｯｸM-PRO" panose="020F0600000000000000" pitchFamily="50" charset="-128"/>
              </a:rPr>
              <a:t> プログラム</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ロータリー平和センター</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Shape 204"/>
          <p:cNvSpPr/>
          <p:nvPr/>
        </p:nvSpPr>
        <p:spPr>
          <a:xfrm>
            <a:off x="1364543" y="2116885"/>
            <a:ext cx="9489777" cy="564257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360679" indent="-360679"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dirty="0" err="1">
                <a:latin typeface="HG丸ｺﾞｼｯｸM-PRO" panose="020F0600000000000000" pitchFamily="50" charset="-128"/>
                <a:ea typeface="HG丸ｺﾞｼｯｸM-PRO" panose="020F0600000000000000" pitchFamily="50" charset="-128"/>
              </a:rPr>
              <a:t>平和活動に貢献する人材に奨学金を提供</a:t>
            </a:r>
            <a:endParaRPr dirty="0">
              <a:latin typeface="HG丸ｺﾞｼｯｸM-PRO" panose="020F0600000000000000" pitchFamily="50" charset="-128"/>
              <a:ea typeface="HG丸ｺﾞｼｯｸM-PRO" panose="020F0600000000000000" pitchFamily="50" charset="-128"/>
            </a:endParaRPr>
          </a:p>
          <a:p>
            <a:pPr marL="360679" indent="-360679"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dirty="0" err="1">
                <a:latin typeface="HG丸ｺﾞｼｯｸM-PRO" panose="020F0600000000000000" pitchFamily="50" charset="-128"/>
                <a:ea typeface="HG丸ｺﾞｼｯｸM-PRO" panose="020F0600000000000000" pitchFamily="50" charset="-128"/>
              </a:rPr>
              <a:t>修士課程プログラム・専門修了証プログラム</a:t>
            </a:r>
            <a:endParaRPr dirty="0">
              <a:latin typeface="HG丸ｺﾞｼｯｸM-PRO" panose="020F0600000000000000" pitchFamily="50" charset="-128"/>
              <a:ea typeface="HG丸ｺﾞｼｯｸM-PRO" panose="020F0600000000000000" pitchFamily="50" charset="-128"/>
            </a:endParaRPr>
          </a:p>
          <a:p>
            <a:pPr marL="228600" indent="-228600"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dirty="0" err="1">
                <a:latin typeface="HG丸ｺﾞｼｯｸM-PRO" panose="020F0600000000000000" pitchFamily="50" charset="-128"/>
                <a:ea typeface="HG丸ｺﾞｼｯｸM-PRO" panose="020F0600000000000000" pitchFamily="50" charset="-128"/>
              </a:rPr>
              <a:t>ロータリ平和センタ</a:t>
            </a:r>
            <a:r>
              <a:rPr dirty="0">
                <a:latin typeface="HG丸ｺﾞｼｯｸM-PRO" panose="020F0600000000000000" pitchFamily="50" charset="-128"/>
                <a:ea typeface="HG丸ｺﾞｼｯｸM-PRO" panose="020F0600000000000000" pitchFamily="50" charset="-128"/>
              </a:rPr>
              <a:t>ー（７大学）</a:t>
            </a:r>
          </a:p>
          <a:p>
            <a:pPr marL="228600" indent="-228600"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世界競争性（Max.100名／年）</a:t>
            </a:r>
          </a:p>
          <a:p>
            <a:pPr marL="228600" indent="-228600"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dirty="0" err="1">
                <a:latin typeface="HG丸ｺﾞｼｯｸM-PRO" panose="020F0600000000000000" pitchFamily="50" charset="-128"/>
                <a:ea typeface="HG丸ｺﾞｼｯｸM-PRO" panose="020F0600000000000000" pitchFamily="50" charset="-128"/>
              </a:rPr>
              <a:t>要件：学業・職業・ボランティア</a:t>
            </a:r>
            <a:endParaRPr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4"/>
          <a:stretch>
            <a:fillRect/>
          </a:stretch>
        </p:blipFill>
        <p:spPr>
          <a:xfrm>
            <a:off x="10319461" y="1268214"/>
            <a:ext cx="1679707" cy="1697342"/>
          </a:xfrm>
          <a:prstGeom prst="rect">
            <a:avLst/>
          </a:prstGeom>
        </p:spPr>
      </p:pic>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t>7</a:t>
            </a:fld>
            <a:endParaRPr lang="ja-JP" altLang="en-US"/>
          </a:p>
        </p:txBody>
      </p:sp>
    </p:spTree>
    <p:extLst>
      <p:ext uri="{BB962C8B-B14F-4D97-AF65-F5344CB8AC3E}">
        <p14:creationId xmlns:p14="http://schemas.microsoft.com/office/powerpoint/2010/main" val="30471707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336665"/>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dirty="0">
                <a:latin typeface="HG丸ｺﾞｼｯｸM-PRO" panose="020F0600000000000000" pitchFamily="50" charset="-128"/>
                <a:ea typeface="HG丸ｺﾞｼｯｸM-PRO" panose="020F0600000000000000" pitchFamily="50" charset="-128"/>
              </a:rPr>
              <a:t>Ⅱ.</a:t>
            </a:r>
            <a:r>
              <a:rPr lang="ja-JP" altLang="en-US" dirty="0">
                <a:latin typeface="HG丸ｺﾞｼｯｸM-PRO" panose="020F0600000000000000" pitchFamily="50" charset="-128"/>
                <a:ea typeface="HG丸ｺﾞｼｯｸM-PRO" panose="020F0600000000000000" pitchFamily="50" charset="-128"/>
              </a:rPr>
              <a:t> プログラム</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補助金</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3557691549"/>
              </p:ext>
            </p:extLst>
          </p:nvPr>
        </p:nvGraphicFramePr>
        <p:xfrm>
          <a:off x="951767" y="1557636"/>
          <a:ext cx="11122044" cy="6126480"/>
        </p:xfrm>
        <a:graphic>
          <a:graphicData uri="http://schemas.openxmlformats.org/drawingml/2006/table">
            <a:tbl>
              <a:tblPr firstRow="1" bandRow="1">
                <a:tableStyleId>{5940675A-B579-460E-94D1-54222C63F5DA}</a:tableStyleId>
              </a:tblPr>
              <a:tblGrid>
                <a:gridCol w="5561000">
                  <a:extLst>
                    <a:ext uri="{9D8B030D-6E8A-4147-A177-3AD203B41FA5}">
                      <a16:colId xmlns:a16="http://schemas.microsoft.com/office/drawing/2014/main" val="430487695"/>
                    </a:ext>
                  </a:extLst>
                </a:gridCol>
                <a:gridCol w="5561044">
                  <a:extLst>
                    <a:ext uri="{9D8B030D-6E8A-4147-A177-3AD203B41FA5}">
                      <a16:colId xmlns:a16="http://schemas.microsoft.com/office/drawing/2014/main" val="3548687001"/>
                    </a:ext>
                  </a:extLst>
                </a:gridCol>
              </a:tblGrid>
              <a:tr h="560440">
                <a:tc>
                  <a:txBody>
                    <a:bodyPr/>
                    <a:lstStyle/>
                    <a:p>
                      <a:pPr algn="ctr">
                        <a:lnSpc>
                          <a:spcPct val="200000"/>
                        </a:lnSpc>
                      </a:pPr>
                      <a:r>
                        <a:rPr kumimoji="1" lang="ja-JP" altLang="en-US" sz="3200" b="1" i="0" dirty="0">
                          <a:solidFill>
                            <a:srgbClr val="002060"/>
                          </a:solidFill>
                          <a:latin typeface="HG丸ｺﾞｼｯｸM-PRO" panose="020F0600000000000000" pitchFamily="50" charset="-128"/>
                          <a:ea typeface="HG丸ｺﾞｼｯｸM-PRO" panose="020F0600000000000000" pitchFamily="50" charset="-128"/>
                        </a:rPr>
                        <a:t>地区補助金</a:t>
                      </a:r>
                    </a:p>
                  </a:txBody>
                  <a:tcPr>
                    <a:solidFill>
                      <a:schemeClr val="accent2">
                        <a:lumMod val="20000"/>
                        <a:lumOff val="80000"/>
                      </a:schemeClr>
                    </a:solidFill>
                  </a:tcPr>
                </a:tc>
                <a:tc>
                  <a:txBody>
                    <a:bodyPr/>
                    <a:lstStyle/>
                    <a:p>
                      <a:pPr algn="ctr">
                        <a:lnSpc>
                          <a:spcPct val="200000"/>
                        </a:lnSpc>
                      </a:pPr>
                      <a:r>
                        <a:rPr kumimoji="1" lang="ja-JP" altLang="en-US" sz="3200" b="1" i="0" dirty="0">
                          <a:solidFill>
                            <a:srgbClr val="002060"/>
                          </a:solidFill>
                          <a:latin typeface="HG丸ｺﾞｼｯｸM-PRO" panose="020F0600000000000000" pitchFamily="50" charset="-128"/>
                          <a:ea typeface="HG丸ｺﾞｼｯｸM-PRO" panose="020F0600000000000000" pitchFamily="50" charset="-128"/>
                        </a:rPr>
                        <a:t>グローバル補助金</a:t>
                      </a:r>
                    </a:p>
                  </a:txBody>
                  <a:tcPr>
                    <a:solidFill>
                      <a:schemeClr val="accent2">
                        <a:lumMod val="20000"/>
                        <a:lumOff val="80000"/>
                      </a:schemeClr>
                    </a:solidFill>
                  </a:tcPr>
                </a:tc>
                <a:extLst>
                  <a:ext uri="{0D108BD9-81ED-4DB2-BD59-A6C34878D82A}">
                    <a16:rowId xmlns:a16="http://schemas.microsoft.com/office/drawing/2014/main" val="3580480514"/>
                  </a:ext>
                </a:extLst>
              </a:tr>
              <a:tr h="560440">
                <a:tc gridSpan="2">
                  <a:txBody>
                    <a:bodyPr/>
                    <a:lstStyle/>
                    <a:p>
                      <a:pPr algn="ctr">
                        <a:lnSpc>
                          <a:spcPct val="200000"/>
                        </a:lnSpc>
                      </a:pPr>
                      <a:endParaRPr kumimoji="1" lang="ja-JP" altLang="en-US" sz="3200" b="1" i="0" dirty="0">
                        <a:solidFill>
                          <a:srgbClr val="002060"/>
                        </a:solidFill>
                        <a:latin typeface="HG丸ｺﾞｼｯｸM-PRO" panose="020F0600000000000000" pitchFamily="50" charset="-128"/>
                        <a:ea typeface="HG丸ｺﾞｼｯｸM-PRO" panose="020F0600000000000000" pitchFamily="50" charset="-128"/>
                      </a:endParaRPr>
                    </a:p>
                  </a:txBody>
                  <a:tcPr>
                    <a:solidFill>
                      <a:schemeClr val="accent2">
                        <a:lumMod val="20000"/>
                        <a:lumOff val="80000"/>
                      </a:schemeClr>
                    </a:solidFill>
                  </a:tcPr>
                </a:tc>
                <a:tc hMerge="1">
                  <a:txBody>
                    <a:bodyPr/>
                    <a:lstStyle/>
                    <a:p>
                      <a:pPr algn="ctr">
                        <a:lnSpc>
                          <a:spcPct val="200000"/>
                        </a:lnSpc>
                      </a:pPr>
                      <a:endParaRPr kumimoji="1" lang="ja-JP" altLang="en-US" sz="3200" b="1" i="0" dirty="0">
                        <a:solidFill>
                          <a:srgbClr val="002060"/>
                        </a:solidFill>
                        <a:latin typeface="HG丸ｺﾞｼｯｸM-PRO" panose="020F0600000000000000" pitchFamily="50" charset="-128"/>
                        <a:ea typeface="HG丸ｺﾞｼｯｸM-PRO" panose="020F0600000000000000" pitchFamily="50" charset="-128"/>
                      </a:endParaRPr>
                    </a:p>
                  </a:txBody>
                  <a:tcPr>
                    <a:solidFill>
                      <a:schemeClr val="accent2">
                        <a:lumMod val="20000"/>
                        <a:lumOff val="80000"/>
                      </a:schemeClr>
                    </a:solidFill>
                  </a:tcPr>
                </a:tc>
                <a:extLst>
                  <a:ext uri="{0D108BD9-81ED-4DB2-BD59-A6C34878D82A}">
                    <a16:rowId xmlns:a16="http://schemas.microsoft.com/office/drawing/2014/main" val="2300493227"/>
                  </a:ext>
                </a:extLst>
              </a:tr>
              <a:tr h="1976288">
                <a:tc>
                  <a:txBody>
                    <a:bodyPr/>
                    <a:lstStyle/>
                    <a:p>
                      <a:pPr>
                        <a:lnSpc>
                          <a:spcPct val="200000"/>
                        </a:lnSpc>
                      </a:pPr>
                      <a:r>
                        <a:rPr kumimoji="1" lang="ja-JP" altLang="en-US" sz="3200" b="0" i="0" dirty="0">
                          <a:latin typeface="HG丸ｺﾞｼｯｸM-PRO" panose="020F0600000000000000" pitchFamily="50" charset="-128"/>
                          <a:ea typeface="HG丸ｺﾞｼｯｸM-PRO" panose="020F0600000000000000" pitchFamily="50" charset="-128"/>
                        </a:rPr>
                        <a:t>・社会奉仕および国際奉仕</a:t>
                      </a:r>
                    </a:p>
                    <a:p>
                      <a:pPr>
                        <a:lnSpc>
                          <a:spcPct val="200000"/>
                        </a:lnSpc>
                      </a:pPr>
                      <a:r>
                        <a:rPr kumimoji="1" lang="ja-JP" altLang="en-US" sz="3200" b="0" i="0" dirty="0">
                          <a:latin typeface="HG丸ｺﾞｼｯｸM-PRO" panose="020F0600000000000000" pitchFamily="50" charset="-128"/>
                          <a:ea typeface="HG丸ｺﾞｼｯｸM-PRO" panose="020F0600000000000000" pitchFamily="50" charset="-128"/>
                        </a:rPr>
                        <a:t>・小規模および短期</a:t>
                      </a:r>
                    </a:p>
                    <a:p>
                      <a:pPr>
                        <a:lnSpc>
                          <a:spcPct val="200000"/>
                        </a:lnSpc>
                      </a:pPr>
                      <a:r>
                        <a:rPr kumimoji="1" lang="ja-JP" altLang="en-US" sz="3200" b="0" i="0" dirty="0">
                          <a:latin typeface="HG丸ｺﾞｼｯｸM-PRO" panose="020F0600000000000000" pitchFamily="50" charset="-128"/>
                          <a:ea typeface="HG丸ｺﾞｼｯｸM-PRO" panose="020F0600000000000000" pitchFamily="50" charset="-128"/>
                        </a:rPr>
                        <a:t>・地区が管理し配分</a:t>
                      </a:r>
                    </a:p>
                    <a:p>
                      <a:pPr>
                        <a:lnSpc>
                          <a:spcPct val="200000"/>
                        </a:lnSpc>
                      </a:pPr>
                      <a:endParaRPr kumimoji="1" lang="ja-JP" altLang="en-US" sz="3200" b="0" i="0" dirty="0">
                        <a:latin typeface="HG丸ｺﾞｼｯｸM-PRO" panose="020F0600000000000000" pitchFamily="50" charset="-128"/>
                        <a:ea typeface="HG丸ｺﾞｼｯｸM-PRO" panose="020F0600000000000000" pitchFamily="50" charset="-128"/>
                      </a:endParaRPr>
                    </a:p>
                  </a:txBody>
                  <a:tcPr/>
                </a:tc>
                <a:tc>
                  <a:txBody>
                    <a:bodyPr/>
                    <a:lstStyle/>
                    <a:p>
                      <a:pPr>
                        <a:lnSpc>
                          <a:spcPct val="200000"/>
                        </a:lnSpc>
                      </a:pPr>
                      <a:r>
                        <a:rPr kumimoji="1" lang="ja-JP" altLang="en-US" sz="3200" b="0" i="0" dirty="0">
                          <a:latin typeface="HG丸ｺﾞｼｯｸM-PRO" panose="020F0600000000000000" pitchFamily="50" charset="-128"/>
                          <a:ea typeface="HG丸ｺﾞｼｯｸM-PRO" panose="020F0600000000000000" pitchFamily="50" charset="-128"/>
                        </a:rPr>
                        <a:t>・国際奉仕</a:t>
                      </a:r>
                      <a:endParaRPr kumimoji="1" lang="en-US" altLang="ja-JP" sz="3200" b="0" i="0"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200" b="0" i="0" dirty="0">
                          <a:latin typeface="HG丸ｺﾞｼｯｸM-PRO" panose="020F0600000000000000" pitchFamily="50" charset="-128"/>
                          <a:ea typeface="HG丸ｺﾞｼｯｸM-PRO" panose="020F0600000000000000" pitchFamily="50" charset="-128"/>
                        </a:rPr>
                        <a:t>・</a:t>
                      </a:r>
                      <a:r>
                        <a:rPr kumimoji="1" lang="en-US" altLang="ja-JP" sz="3200" b="0" i="0" dirty="0">
                          <a:latin typeface="HG丸ｺﾞｼｯｸM-PRO" panose="020F0600000000000000" pitchFamily="50" charset="-128"/>
                          <a:ea typeface="HG丸ｺﾞｼｯｸM-PRO" panose="020F0600000000000000" pitchFamily="50" charset="-128"/>
                        </a:rPr>
                        <a:t>$30,000</a:t>
                      </a:r>
                      <a:r>
                        <a:rPr kumimoji="1" lang="ja-JP" altLang="en-US" sz="3200" b="0" i="0" dirty="0">
                          <a:latin typeface="HG丸ｺﾞｼｯｸM-PRO" panose="020F0600000000000000" pitchFamily="50" charset="-128"/>
                          <a:ea typeface="HG丸ｺﾞｼｯｸM-PRO" panose="020F0600000000000000" pitchFamily="50" charset="-128"/>
                        </a:rPr>
                        <a:t>以上</a:t>
                      </a:r>
                      <a:endParaRPr kumimoji="1" lang="en-US" altLang="ja-JP" sz="3200" b="0" i="0"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200" b="0" i="0" dirty="0">
                          <a:latin typeface="HG丸ｺﾞｼｯｸM-PRO" panose="020F0600000000000000" pitchFamily="50" charset="-128"/>
                          <a:ea typeface="HG丸ｺﾞｼｯｸM-PRO" panose="020F0600000000000000" pitchFamily="50" charset="-128"/>
                        </a:rPr>
                        <a:t>・</a:t>
                      </a:r>
                      <a:r>
                        <a:rPr kumimoji="1" lang="en-US" altLang="ja-JP" sz="3200" b="0" i="0" dirty="0">
                          <a:latin typeface="HG丸ｺﾞｼｯｸM-PRO" panose="020F0600000000000000" pitchFamily="50" charset="-128"/>
                          <a:ea typeface="HG丸ｺﾞｼｯｸM-PRO" panose="020F0600000000000000" pitchFamily="50" charset="-128"/>
                        </a:rPr>
                        <a:t>6</a:t>
                      </a:r>
                      <a:r>
                        <a:rPr kumimoji="1" lang="ja-JP" altLang="en-US" sz="3200" b="0" i="0" dirty="0">
                          <a:latin typeface="HG丸ｺﾞｼｯｸM-PRO" panose="020F0600000000000000" pitchFamily="50" charset="-128"/>
                          <a:ea typeface="HG丸ｺﾞｼｯｸM-PRO" panose="020F0600000000000000" pitchFamily="50" charset="-128"/>
                        </a:rPr>
                        <a:t>重点分野</a:t>
                      </a:r>
                      <a:endParaRPr kumimoji="1" lang="en-US" altLang="ja-JP" sz="3200" b="0" i="0"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200" b="0" i="0" dirty="0">
                          <a:latin typeface="HG丸ｺﾞｼｯｸM-PRO" panose="020F0600000000000000" pitchFamily="50" charset="-128"/>
                          <a:ea typeface="HG丸ｺﾞｼｯｸM-PRO" panose="020F0600000000000000" pitchFamily="50" charset="-128"/>
                        </a:rPr>
                        <a:t>・継続性</a:t>
                      </a:r>
                    </a:p>
                  </a:txBody>
                  <a:tcPr/>
                </a:tc>
                <a:extLst>
                  <a:ext uri="{0D108BD9-81ED-4DB2-BD59-A6C34878D82A}">
                    <a16:rowId xmlns:a16="http://schemas.microsoft.com/office/drawing/2014/main" val="1029538230"/>
                  </a:ext>
                </a:extLst>
              </a:tr>
            </a:tbl>
          </a:graphicData>
        </a:graphic>
      </p:graphicFrame>
      <p:sp>
        <p:nvSpPr>
          <p:cNvPr id="5" name="吹き出し: 角を丸めた四角形 4"/>
          <p:cNvSpPr/>
          <p:nvPr/>
        </p:nvSpPr>
        <p:spPr>
          <a:xfrm>
            <a:off x="2602620" y="2749515"/>
            <a:ext cx="7799559" cy="899315"/>
          </a:xfrm>
          <a:prstGeom prst="wedgeRoundRectCallout">
            <a:avLst>
              <a:gd name="adj1" fmla="val 2608"/>
              <a:gd name="adj2" fmla="val -30002"/>
              <a:gd name="adj3" fmla="val 16667"/>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600" b="1" dirty="0">
                <a:solidFill>
                  <a:schemeClr val="tx1"/>
                </a:solidFill>
                <a:latin typeface="HG丸ｺﾞｼｯｸM-PRO" panose="020F0600000000000000" pitchFamily="50" charset="-128"/>
                <a:ea typeface="HG丸ｺﾞｼｯｸM-PRO" panose="020F0600000000000000" pitchFamily="50" charset="-128"/>
              </a:rPr>
              <a:t>人道奉仕　　奨学金　　職業研修</a:t>
            </a:r>
            <a:endParaRPr kumimoji="1" lang="en-US" altLang="ja-JP" sz="3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8</a:t>
            </a:fld>
            <a:endParaRPr lang="ja-JP" altLang="en-US"/>
          </a:p>
        </p:txBody>
      </p:sp>
    </p:spTree>
    <p:extLst>
      <p:ext uri="{BB962C8B-B14F-4D97-AF65-F5344CB8AC3E}">
        <p14:creationId xmlns:p14="http://schemas.microsoft.com/office/powerpoint/2010/main" val="142477899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矢印: 下 16"/>
          <p:cNvSpPr/>
          <p:nvPr/>
        </p:nvSpPr>
        <p:spPr>
          <a:xfrm rot="17979902">
            <a:off x="6854629" y="3302164"/>
            <a:ext cx="340544" cy="4299862"/>
          </a:xfrm>
          <a:prstGeom prst="downArrow">
            <a:avLst>
              <a:gd name="adj1" fmla="val 50000"/>
              <a:gd name="adj2" fmla="val 50000"/>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200000"/>
              </a:lnSpc>
              <a:spcBef>
                <a:spcPts val="0"/>
              </a:spcBef>
              <a:spcAft>
                <a:spcPts val="0"/>
              </a:spcAft>
              <a:buClrTx/>
              <a:buSzTx/>
              <a:buFontTx/>
              <a:buNone/>
              <a:tabLst/>
            </a:pPr>
            <a:endParaRPr kumimoji="0" lang="ja-JP" altLang="en-US" sz="3000" b="0" i="0" u="none" strike="noStrike" cap="none" spc="0" normalizeH="0" baseline="0">
              <a:ln>
                <a:noFill/>
              </a:ln>
              <a:solidFill>
                <a:schemeClr val="accent2">
                  <a:lumMod val="75000"/>
                </a:schemeClr>
              </a:solidFill>
              <a:effectLst>
                <a:outerShdw blurRad="38100" dist="12700" dir="5400000" rotWithShape="0">
                  <a:srgbClr val="000000">
                    <a:alpha val="50000"/>
                  </a:srgbClr>
                </a:outerShdw>
              </a:effectLst>
              <a:uFillTx/>
              <a:latin typeface="ヒラギノ丸ゴ Pro"/>
              <a:ea typeface="ヒラギノ丸ゴ Pro"/>
              <a:cs typeface="ヒラギノ丸ゴ Pro"/>
              <a:sym typeface="ヒラギノ丸ゴ Pro"/>
            </a:endParaRPr>
          </a:p>
        </p:txBody>
      </p:sp>
      <p:sp>
        <p:nvSpPr>
          <p:cNvPr id="12" name="矢印: 下 11"/>
          <p:cNvSpPr/>
          <p:nvPr/>
        </p:nvSpPr>
        <p:spPr>
          <a:xfrm rot="2246671">
            <a:off x="5087734" y="2719031"/>
            <a:ext cx="287527" cy="1325481"/>
          </a:xfrm>
          <a:prstGeom prst="downArrow">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200000"/>
              </a:lnSpc>
              <a:spcBef>
                <a:spcPts val="0"/>
              </a:spcBef>
              <a:spcAft>
                <a:spcPts val="0"/>
              </a:spcAft>
              <a:buClrTx/>
              <a:buSzTx/>
              <a:buFontTx/>
              <a:buNone/>
              <a:tabLst/>
            </a:pPr>
            <a:endParaRPr kumimoji="0" lang="ja-JP" altLang="en-US" sz="3000" b="0" i="0" u="none" strike="noStrike" cap="none" spc="0" normalizeH="0" baseline="0">
              <a:ln>
                <a:noFill/>
              </a:ln>
              <a:solidFill>
                <a:schemeClr val="accent2">
                  <a:lumMod val="75000"/>
                </a:schemeClr>
              </a:solidFill>
              <a:effectLst>
                <a:outerShdw blurRad="38100" dist="12700" dir="5400000" rotWithShape="0">
                  <a:srgbClr val="000000">
                    <a:alpha val="50000"/>
                  </a:srgbClr>
                </a:outerShdw>
              </a:effectLst>
              <a:uFillTx/>
              <a:latin typeface="ヒラギノ丸ゴ Pro"/>
              <a:ea typeface="ヒラギノ丸ゴ Pro"/>
              <a:cs typeface="ヒラギノ丸ゴ Pro"/>
              <a:sym typeface="ヒラギノ丸ゴ Pro"/>
            </a:endParaRPr>
          </a:p>
        </p:txBody>
      </p:sp>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559697"/>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Ⅲ</a:t>
            </a:r>
            <a:r>
              <a:rPr kumimoji="0" lang="ja-JP" altLang="en-US" sz="4000" b="1" i="0" u="none" strike="noStrike" kern="1200" cap="none" spc="0" normalizeH="0" baseline="0" noProof="0" dirty="0" err="1">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シェアシステム</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四角形: 角を丸くする 4"/>
          <p:cNvSpPr/>
          <p:nvPr/>
        </p:nvSpPr>
        <p:spPr>
          <a:xfrm>
            <a:off x="2886945" y="1564001"/>
            <a:ext cx="7036554" cy="1339374"/>
          </a:xfrm>
          <a:prstGeom prst="roundRect">
            <a:avLst/>
          </a:prstGeom>
          <a:solidFill>
            <a:srgbClr val="002060"/>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defTabSz="584200" rtl="0" fontAlgn="auto" latinLnBrk="0" hangingPunct="0">
              <a:lnSpc>
                <a:spcPct val="200000"/>
              </a:lnSpc>
              <a:spcBef>
                <a:spcPts val="0"/>
              </a:spcBef>
              <a:spcAft>
                <a:spcPts val="0"/>
              </a:spcAft>
              <a:buClrTx/>
              <a:buSzTx/>
              <a:buFontTx/>
              <a:buNone/>
              <a:tabLst/>
            </a:pPr>
            <a:r>
              <a:rPr kumimoji="0" lang="en-US" altLang="ja-JP" sz="3600" b="1" u="none" strike="noStrike" cap="none" spc="0" normalizeH="0" baseline="0" dirty="0">
                <a:ln>
                  <a:noFill/>
                </a:ln>
                <a:solidFill>
                  <a:schemeClr val="bg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3</a:t>
            </a:r>
            <a:r>
              <a:rPr kumimoji="0" lang="ja-JP" altLang="en-US" sz="3600" b="1" u="none" strike="noStrike" cap="none" spc="0" normalizeH="0" baseline="0" dirty="0">
                <a:ln>
                  <a:noFill/>
                </a:ln>
                <a:solidFill>
                  <a:schemeClr val="bg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年前の年次基金</a:t>
            </a:r>
            <a:r>
              <a:rPr kumimoji="0" lang="en-US" altLang="ja-JP" sz="3600" b="1" u="none" strike="noStrike" cap="none" spc="0" normalizeH="0" baseline="0" dirty="0">
                <a:ln>
                  <a:noFill/>
                </a:ln>
                <a:solidFill>
                  <a:schemeClr val="bg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a:t>
            </a:r>
            <a:r>
              <a:rPr kumimoji="0" lang="ja-JP" altLang="en-US" sz="3600" b="1" u="none" strike="noStrike" cap="none" spc="0" normalizeH="0" baseline="0" dirty="0">
                <a:ln>
                  <a:noFill/>
                </a:ln>
                <a:solidFill>
                  <a:schemeClr val="bg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恒久基金収益 </a:t>
            </a:r>
            <a:endParaRPr kumimoji="0" lang="en-US" altLang="ja-JP" sz="3600" b="1" u="none" strike="noStrike" cap="none" spc="0" normalizeH="0" baseline="0" dirty="0">
              <a:ln>
                <a:noFill/>
              </a:ln>
              <a:solidFill>
                <a:schemeClr val="bg1"/>
              </a:solidFill>
              <a:uFillTx/>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6" name="四角形: 角を丸くする 5"/>
          <p:cNvSpPr/>
          <p:nvPr/>
        </p:nvSpPr>
        <p:spPr>
          <a:xfrm>
            <a:off x="1739081" y="3909197"/>
            <a:ext cx="3835400" cy="1135063"/>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ja-JP" altLang="en-US"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地区</a:t>
            </a:r>
            <a:r>
              <a:rPr kumimoji="0" lang="ja-JP" altLang="en-US" sz="3000" b="1" i="0" u="none" strike="noStrike" cap="none" spc="0" normalizeH="0" baseline="0" dirty="0">
                <a:ln>
                  <a:noFill/>
                </a:ln>
                <a:solidFill>
                  <a:schemeClr val="tx1"/>
                </a:solidFill>
                <a:effectLst>
                  <a:outerShdw blurRad="38100" dist="12700" dir="5400000" rotWithShape="0">
                    <a:srgbClr val="000000">
                      <a:alpha val="50000"/>
                    </a:srgbClr>
                  </a:outerShdw>
                </a:effectLst>
                <a:uFillTx/>
                <a:latin typeface="HG丸ｺﾞｼｯｸM-PRO" panose="020F0600000000000000" pitchFamily="50" charset="-128"/>
                <a:ea typeface="HG丸ｺﾞｼｯｸM-PRO" panose="020F0600000000000000" pitchFamily="50" charset="-128"/>
                <a:cs typeface="ヒラギノ丸ゴ Pro"/>
                <a:sym typeface="ヒラギノ丸ゴ Pro"/>
              </a:rPr>
              <a:t> </a:t>
            </a:r>
            <a:r>
              <a:rPr kumimoji="0" lang="ja-JP" altLang="en-US" sz="3000" b="0"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財団活動資金</a:t>
            </a:r>
          </a:p>
        </p:txBody>
      </p:sp>
      <p:sp>
        <p:nvSpPr>
          <p:cNvPr id="7" name="四角形: 角を丸くする 6"/>
          <p:cNvSpPr/>
          <p:nvPr/>
        </p:nvSpPr>
        <p:spPr>
          <a:xfrm>
            <a:off x="7226300" y="3952278"/>
            <a:ext cx="3835400" cy="1135063"/>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lang="ja-JP" altLang="en-US" sz="3000" b="1"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国際</a:t>
            </a:r>
            <a:r>
              <a:rPr lang="ja-JP" altLang="en-US" sz="3000" b="1" dirty="0">
                <a:solidFill>
                  <a:schemeClr val="tx1"/>
                </a:solidFill>
                <a:effectLst>
                  <a:outerShdw blurRad="38100" dist="12700" dir="5400000" rotWithShape="0">
                    <a:srgbClr val="000000">
                      <a:alpha val="50000"/>
                    </a:srgbClr>
                  </a:outerShdw>
                </a:effectLst>
                <a:latin typeface="HG丸ｺﾞｼｯｸM-PRO" panose="020F0600000000000000" pitchFamily="50" charset="-128"/>
                <a:ea typeface="HG丸ｺﾞｼｯｸM-PRO" panose="020F0600000000000000" pitchFamily="50" charset="-128"/>
                <a:cs typeface="ヒラギノ丸ゴ Pro"/>
                <a:sym typeface="ヒラギノ丸ゴ Pro"/>
              </a:rPr>
              <a:t> </a:t>
            </a:r>
            <a:r>
              <a:rPr kumimoji="0" lang="ja-JP" altLang="en-US" sz="3000" b="0"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財団活動資金</a:t>
            </a:r>
          </a:p>
        </p:txBody>
      </p:sp>
      <p:sp>
        <p:nvSpPr>
          <p:cNvPr id="8" name="四角形: 角を丸くする 7"/>
          <p:cNvSpPr/>
          <p:nvPr/>
        </p:nvSpPr>
        <p:spPr>
          <a:xfrm>
            <a:off x="573423" y="6599853"/>
            <a:ext cx="2971800" cy="1135063"/>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spcBef>
                <a:spcPts val="0"/>
              </a:spcBef>
              <a:spcAft>
                <a:spcPts val="0"/>
              </a:spcAft>
              <a:buClrTx/>
              <a:buSzTx/>
              <a:buFontTx/>
              <a:buNone/>
              <a:tabLst/>
            </a:pPr>
            <a:r>
              <a:rPr kumimoji="0" lang="ja-JP" altLang="en-US"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ポリオプラス</a:t>
            </a:r>
            <a:endParaRPr kumimoji="0" lang="en-US" altLang="ja-JP"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endParaRPr>
          </a:p>
          <a:p>
            <a:pPr marL="0" marR="0" indent="0" algn="ctr" defTabSz="584200" rtl="0" fontAlgn="auto" latinLnBrk="0" hangingPunct="0">
              <a:spcBef>
                <a:spcPts val="0"/>
              </a:spcBef>
              <a:spcAft>
                <a:spcPts val="0"/>
              </a:spcAft>
              <a:buClrTx/>
              <a:buSzTx/>
              <a:buFontTx/>
              <a:buNone/>
              <a:tabLst/>
            </a:pPr>
            <a:r>
              <a:rPr lang="ja-JP" altLang="en-US" sz="3000" b="1"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平和センター</a:t>
            </a:r>
            <a:endParaRPr kumimoji="0" lang="ja-JP" altLang="en-US"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9" name="四角形: 角を丸くする 8"/>
          <p:cNvSpPr/>
          <p:nvPr/>
        </p:nvSpPr>
        <p:spPr>
          <a:xfrm>
            <a:off x="4408823" y="6599853"/>
            <a:ext cx="2971800" cy="1135063"/>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ja-JP" altLang="en-US"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地区</a:t>
            </a:r>
            <a:r>
              <a:rPr lang="ja-JP" altLang="en-US" sz="3000" b="1"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補助金</a:t>
            </a:r>
            <a:endParaRPr kumimoji="0" lang="ja-JP" altLang="en-US"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10" name="四角形: 角を丸くする 9"/>
          <p:cNvSpPr/>
          <p:nvPr/>
        </p:nvSpPr>
        <p:spPr>
          <a:xfrm>
            <a:off x="8223876" y="6599855"/>
            <a:ext cx="3987800" cy="1135063"/>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ja-JP" altLang="en-US"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グローバル補助金</a:t>
            </a:r>
          </a:p>
        </p:txBody>
      </p:sp>
      <p:sp>
        <p:nvSpPr>
          <p:cNvPr id="11" name="四角形: 角を丸くする 10"/>
          <p:cNvSpPr/>
          <p:nvPr/>
        </p:nvSpPr>
        <p:spPr>
          <a:xfrm>
            <a:off x="2491123" y="3094222"/>
            <a:ext cx="993597" cy="684000"/>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en-US" altLang="ja-JP" sz="2800" i="0" u="none" strike="noStrike" cap="none" spc="0" normalizeH="0" baseline="0" dirty="0">
                <a:ln>
                  <a:noFill/>
                </a:ln>
                <a:uFillTx/>
                <a:latin typeface="ヒラギノ丸ゴ Pro"/>
                <a:ea typeface="ヒラギノ丸ゴ Pro"/>
                <a:cs typeface="ヒラギノ丸ゴ Pro"/>
                <a:sym typeface="ヒラギノ丸ゴ Pro"/>
              </a:rPr>
              <a:t>50%</a:t>
            </a:r>
            <a:endParaRPr kumimoji="0" lang="ja-JP" altLang="en-US" sz="2800" i="0" u="none" strike="noStrike" cap="none" spc="0" normalizeH="0" baseline="0" dirty="0">
              <a:ln>
                <a:noFill/>
              </a:ln>
              <a:uFillTx/>
              <a:latin typeface="ヒラギノ丸ゴ Pro"/>
              <a:ea typeface="ヒラギノ丸ゴ Pro"/>
              <a:cs typeface="ヒラギノ丸ゴ Pro"/>
              <a:sym typeface="ヒラギノ丸ゴ Pro"/>
            </a:endParaRPr>
          </a:p>
        </p:txBody>
      </p:sp>
      <p:sp>
        <p:nvSpPr>
          <p:cNvPr id="13" name="矢印: 下 12"/>
          <p:cNvSpPr/>
          <p:nvPr/>
        </p:nvSpPr>
        <p:spPr>
          <a:xfrm rot="19368361">
            <a:off x="7236859" y="2717773"/>
            <a:ext cx="287527" cy="1325481"/>
          </a:xfrm>
          <a:prstGeom prst="downArrow">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200000"/>
              </a:lnSpc>
              <a:spcBef>
                <a:spcPts val="0"/>
              </a:spcBef>
              <a:spcAft>
                <a:spcPts val="0"/>
              </a:spcAft>
              <a:buClrTx/>
              <a:buSzTx/>
              <a:buFontTx/>
              <a:buNone/>
              <a:tabLst/>
            </a:pPr>
            <a:endParaRPr kumimoji="0" lang="ja-JP" altLang="en-US" sz="3000" b="0" i="0" u="none" strike="noStrike" cap="none" spc="0" normalizeH="0" baseline="0">
              <a:ln>
                <a:noFill/>
              </a:ln>
              <a:solidFill>
                <a:schemeClr val="accent2">
                  <a:lumMod val="75000"/>
                </a:schemeClr>
              </a:solidFill>
              <a:effectLst>
                <a:outerShdw blurRad="38100" dist="12700" dir="5400000" rotWithShape="0">
                  <a:srgbClr val="000000">
                    <a:alpha val="50000"/>
                  </a:srgbClr>
                </a:outerShdw>
              </a:effectLst>
              <a:uFillTx/>
              <a:latin typeface="ヒラギノ丸ゴ Pro"/>
              <a:ea typeface="ヒラギノ丸ゴ Pro"/>
              <a:cs typeface="ヒラギノ丸ゴ Pro"/>
              <a:sym typeface="ヒラギノ丸ゴ Pro"/>
            </a:endParaRPr>
          </a:p>
        </p:txBody>
      </p:sp>
      <p:sp>
        <p:nvSpPr>
          <p:cNvPr id="2" name="矢印: 下 1"/>
          <p:cNvSpPr/>
          <p:nvPr/>
        </p:nvSpPr>
        <p:spPr>
          <a:xfrm>
            <a:off x="2643188" y="5044260"/>
            <a:ext cx="344733" cy="1555593"/>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p:cNvSpPr/>
          <p:nvPr/>
        </p:nvSpPr>
        <p:spPr>
          <a:xfrm>
            <a:off x="4782824" y="5055845"/>
            <a:ext cx="344733" cy="1555593"/>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p:cNvSpPr/>
          <p:nvPr/>
        </p:nvSpPr>
        <p:spPr>
          <a:xfrm>
            <a:off x="9751133" y="5065801"/>
            <a:ext cx="344733" cy="1555593"/>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p:cNvSpPr/>
          <p:nvPr/>
        </p:nvSpPr>
        <p:spPr>
          <a:xfrm>
            <a:off x="8330545" y="3101217"/>
            <a:ext cx="993597" cy="684000"/>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en-US" altLang="ja-JP" sz="2800" i="0" u="none" strike="noStrike" cap="none" spc="0" normalizeH="0" baseline="0" dirty="0">
                <a:ln>
                  <a:noFill/>
                </a:ln>
                <a:uFillTx/>
                <a:latin typeface="ヒラギノ丸ゴ Pro"/>
                <a:ea typeface="ヒラギノ丸ゴ Pro"/>
                <a:cs typeface="ヒラギノ丸ゴ Pro"/>
                <a:sym typeface="ヒラギノ丸ゴ Pro"/>
              </a:rPr>
              <a:t>50%</a:t>
            </a:r>
            <a:endParaRPr kumimoji="0" lang="ja-JP" altLang="en-US" sz="2800" i="0" u="none" strike="noStrike" cap="none" spc="0" normalizeH="0" baseline="0" dirty="0">
              <a:ln>
                <a:noFill/>
              </a:ln>
              <a:uFillTx/>
              <a:latin typeface="ヒラギノ丸ゴ Pro"/>
              <a:ea typeface="ヒラギノ丸ゴ Pro"/>
              <a:cs typeface="ヒラギノ丸ゴ Pro"/>
              <a:sym typeface="ヒラギノ丸ゴ Pro"/>
            </a:endParaRPr>
          </a:p>
        </p:txBody>
      </p:sp>
      <p:sp>
        <p:nvSpPr>
          <p:cNvPr id="22" name="四角形: 角を丸くする 21"/>
          <p:cNvSpPr/>
          <p:nvPr/>
        </p:nvSpPr>
        <p:spPr>
          <a:xfrm>
            <a:off x="5231497" y="5749523"/>
            <a:ext cx="993597" cy="684000"/>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en-US" altLang="ja-JP" sz="2800" i="0" u="none" strike="noStrike" cap="none" spc="0" normalizeH="0" baseline="0" dirty="0">
                <a:ln>
                  <a:noFill/>
                </a:ln>
                <a:uFillTx/>
                <a:latin typeface="ヒラギノ丸ゴ Pro"/>
                <a:ea typeface="ヒラギノ丸ゴ Pro"/>
                <a:cs typeface="ヒラギノ丸ゴ Pro"/>
                <a:sym typeface="ヒラギノ丸ゴ Pro"/>
              </a:rPr>
              <a:t>50%</a:t>
            </a:r>
            <a:endParaRPr kumimoji="0" lang="ja-JP" altLang="en-US" sz="2800" i="0" u="none" strike="noStrike" cap="none" spc="0" normalizeH="0" baseline="0" dirty="0">
              <a:ln>
                <a:noFill/>
              </a:ln>
              <a:uFillTx/>
              <a:latin typeface="ヒラギノ丸ゴ Pro"/>
              <a:ea typeface="ヒラギノ丸ゴ Pro"/>
              <a:cs typeface="ヒラギノ丸ゴ Pro"/>
              <a:sym typeface="ヒラギノ丸ゴ Pro"/>
            </a:endParaRPr>
          </a:p>
        </p:txBody>
      </p:sp>
      <p:sp>
        <p:nvSpPr>
          <p:cNvPr id="23" name="四角形: 角を丸くする 22"/>
          <p:cNvSpPr/>
          <p:nvPr/>
        </p:nvSpPr>
        <p:spPr>
          <a:xfrm>
            <a:off x="1891481" y="4061597"/>
            <a:ext cx="3835400" cy="1135063"/>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en-US" altLang="ja-JP"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DDF</a:t>
            </a:r>
            <a:endParaRPr kumimoji="0" lang="ja-JP" altLang="en-US" sz="3000" b="0"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25" name="四角形: 角を丸くする 24"/>
          <p:cNvSpPr/>
          <p:nvPr/>
        </p:nvSpPr>
        <p:spPr>
          <a:xfrm>
            <a:off x="7349278" y="4062918"/>
            <a:ext cx="3835400" cy="1135063"/>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lang="en-US" altLang="ja-JP" sz="3000" b="1"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WF</a:t>
            </a:r>
            <a:endParaRPr kumimoji="0" lang="ja-JP" altLang="en-US" sz="3000" b="0"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3" name="矢印: 右 2"/>
          <p:cNvSpPr/>
          <p:nvPr/>
        </p:nvSpPr>
        <p:spPr>
          <a:xfrm>
            <a:off x="9923499" y="2052735"/>
            <a:ext cx="601432" cy="559836"/>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p:cNvSpPr/>
          <p:nvPr/>
        </p:nvSpPr>
        <p:spPr>
          <a:xfrm>
            <a:off x="10524931" y="2041462"/>
            <a:ext cx="1502902" cy="624284"/>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spcBef>
                <a:spcPts val="0"/>
              </a:spcBef>
              <a:spcAft>
                <a:spcPts val="0"/>
              </a:spcAft>
              <a:buClrTx/>
              <a:buSzTx/>
              <a:buFontTx/>
              <a:buNone/>
              <a:tabLst/>
            </a:pPr>
            <a:r>
              <a:rPr kumimoji="0" lang="ja-JP" altLang="en-US"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運営費</a:t>
            </a:r>
          </a:p>
        </p:txBody>
      </p:sp>
      <p:sp>
        <p:nvSpPr>
          <p:cNvPr id="26" name="四角形: 角を丸くする 25"/>
          <p:cNvSpPr/>
          <p:nvPr/>
        </p:nvSpPr>
        <p:spPr>
          <a:xfrm>
            <a:off x="10916382" y="2717792"/>
            <a:ext cx="720000" cy="504000"/>
          </a:xfrm>
          <a:prstGeom prst="roundRect">
            <a:avLst/>
          </a:prstGeom>
          <a:solidFill>
            <a:schemeClr val="accent2">
              <a:lumMod val="20000"/>
              <a:lumOff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en-US" altLang="ja-JP" sz="2800" i="0" u="none" strike="noStrike" cap="none" spc="0" normalizeH="0" baseline="0" dirty="0">
                <a:ln>
                  <a:noFill/>
                </a:ln>
                <a:uFillTx/>
                <a:latin typeface="ヒラギノ丸ゴ Pro"/>
                <a:ea typeface="ヒラギノ丸ゴ Pro"/>
                <a:cs typeface="ヒラギノ丸ゴ Pro"/>
                <a:sym typeface="ヒラギノ丸ゴ Pro"/>
              </a:rPr>
              <a:t>5%</a:t>
            </a:r>
            <a:endParaRPr kumimoji="0" lang="ja-JP" altLang="en-US" sz="2800" i="0" u="none" strike="noStrike" cap="none" spc="0" normalizeH="0" baseline="0" dirty="0">
              <a:ln>
                <a:noFill/>
              </a:ln>
              <a:uFillTx/>
              <a:latin typeface="ヒラギノ丸ゴ Pro"/>
              <a:ea typeface="ヒラギノ丸ゴ Pro"/>
              <a:cs typeface="ヒラギノ丸ゴ Pro"/>
              <a:sym typeface="ヒラギノ丸ゴ Pro"/>
            </a:endParaRPr>
          </a:p>
        </p:txBody>
      </p:sp>
      <p:sp>
        <p:nvSpPr>
          <p:cNvPr id="4" name="スライド番号プレースホルダー 3"/>
          <p:cNvSpPr>
            <a:spLocks noGrp="1"/>
          </p:cNvSpPr>
          <p:nvPr>
            <p:ph type="sldNum" sz="quarter" idx="2"/>
          </p:nvPr>
        </p:nvSpPr>
        <p:spPr/>
        <p:txBody>
          <a:bodyPr/>
          <a:lstStyle/>
          <a:p>
            <a:fld id="{86CB4B4D-7CA3-9044-876B-883B54F8677D}" type="slidenum">
              <a:rPr lang="en-US" altLang="ja-JP" smtClean="0"/>
              <a:t>9</a:t>
            </a:fld>
            <a:endParaRPr lang="ja-JP" altLang="en-US"/>
          </a:p>
        </p:txBody>
      </p:sp>
    </p:spTree>
    <p:extLst>
      <p:ext uri="{BB962C8B-B14F-4D97-AF65-F5344CB8AC3E}">
        <p14:creationId xmlns:p14="http://schemas.microsoft.com/office/powerpoint/2010/main" val="150578247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outVertical)">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par>
                          <p:cTn id="18" fill="hold">
                            <p:stCondLst>
                              <p:cond delay="1000"/>
                            </p:stCondLst>
                            <p:childTnLst>
                              <p:par>
                                <p:cTn id="19" presetID="16" presetClass="entr" presetSubtype="37" fill="hold" grpId="0" nodeType="afterEffect">
                                  <p:stCondLst>
                                    <p:cond delay="250"/>
                                  </p:stCondLst>
                                  <p:childTnLst>
                                    <p:set>
                                      <p:cBhvr>
                                        <p:cTn id="20" dur="1" fill="hold">
                                          <p:stCondLst>
                                            <p:cond delay="0"/>
                                          </p:stCondLst>
                                        </p:cTn>
                                        <p:tgtEl>
                                          <p:spTgt spid="24"/>
                                        </p:tgtEl>
                                        <p:attrNameLst>
                                          <p:attrName>style.visibility</p:attrName>
                                        </p:attrNameLst>
                                      </p:cBhvr>
                                      <p:to>
                                        <p:strVal val="visible"/>
                                      </p:to>
                                    </p:set>
                                    <p:animEffect transition="in" filter="barn(outVertical)">
                                      <p:cBhvr>
                                        <p:cTn id="21" dur="1000"/>
                                        <p:tgtEl>
                                          <p:spTgt spid="24"/>
                                        </p:tgtEl>
                                      </p:cBhvr>
                                    </p:animEffect>
                                  </p:childTnLst>
                                </p:cTn>
                              </p:par>
                              <p:par>
                                <p:cTn id="22" presetID="16" presetClass="entr" presetSubtype="37" fill="hold" grpId="0" nodeType="withEffect">
                                  <p:stCondLst>
                                    <p:cond delay="250"/>
                                  </p:stCondLst>
                                  <p:childTnLst>
                                    <p:set>
                                      <p:cBhvr>
                                        <p:cTn id="23" dur="1" fill="hold">
                                          <p:stCondLst>
                                            <p:cond delay="0"/>
                                          </p:stCondLst>
                                        </p:cTn>
                                        <p:tgtEl>
                                          <p:spTgt spid="26"/>
                                        </p:tgtEl>
                                        <p:attrNameLst>
                                          <p:attrName>style.visibility</p:attrName>
                                        </p:attrNameLst>
                                      </p:cBhvr>
                                      <p:to>
                                        <p:strVal val="visible"/>
                                      </p:to>
                                    </p:set>
                                    <p:animEffect transition="in" filter="barn(outVertic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 grpId="0" animBg="1"/>
      <p:bldP spid="24" grpId="0" animBg="1"/>
      <p:bldP spid="26" grpId="0" animBg="1"/>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2FA3EE"/>
      </a:accent1>
      <a:accent2>
        <a:srgbClr val="4BCAAD"/>
      </a:accent2>
      <a:accent3>
        <a:srgbClr val="86C157"/>
      </a:accent3>
      <a:accent4>
        <a:srgbClr val="D99C3F"/>
      </a:accent4>
      <a:accent5>
        <a:srgbClr val="CE6633"/>
      </a:accent5>
      <a:accent6>
        <a:srgbClr val="A35DD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bevel/>
        </a:ln>
        <a:effectLst>
          <a:outerShdw blurRad="50800" dist="25400" dir="5400000" rotWithShape="0">
            <a:srgbClr val="000000">
              <a:alpha val="2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beve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TM03457515[[fn=ビュー]]</Template>
  <TotalTime>3057</TotalTime>
  <Words>1060</Words>
  <Application>Microsoft Office PowerPoint</Application>
  <PresentationFormat>ユーザー設定</PresentationFormat>
  <Paragraphs>179</Paragraphs>
  <Slides>18</Slides>
  <Notes>18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Helvetica Neue</vt:lpstr>
      <vt:lpstr>HG丸ｺﾞｼｯｸM-PRO</vt:lpstr>
      <vt:lpstr>ＭＳ ゴシック</vt:lpstr>
      <vt:lpstr>ヒラギノ角ゴ Pro W3</vt:lpstr>
      <vt:lpstr>ヒラギノ丸ゴ Pro</vt:lpstr>
      <vt:lpstr>游ゴシック</vt:lpstr>
      <vt:lpstr>Arial</vt:lpstr>
      <vt:lpstr>Century Schoolbook</vt:lpstr>
      <vt:lpstr>Helvetica</vt:lpstr>
      <vt:lpstr>Tw Cen MT</vt:lpstr>
      <vt:lpstr>Wingdings 2</vt:lpstr>
      <vt:lpstr>View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dc:creator>
  <cp:lastModifiedBy>miyasato</cp:lastModifiedBy>
  <cp:revision>264</cp:revision>
  <cp:lastPrinted>2017-04-06T05:49:55Z</cp:lastPrinted>
  <dcterms:modified xsi:type="dcterms:W3CDTF">2017-04-10T04:13:24Z</dcterms:modified>
</cp:coreProperties>
</file>